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7"/>
  </p:notesMasterIdLst>
  <p:sldIdLst>
    <p:sldId id="276" r:id="rId3"/>
    <p:sldId id="277" r:id="rId4"/>
    <p:sldId id="278" r:id="rId5"/>
    <p:sldId id="279" r:id="rId6"/>
    <p:sldId id="280" r:id="rId7"/>
    <p:sldId id="281" r:id="rId8"/>
    <p:sldId id="282" r:id="rId9"/>
    <p:sldId id="283" r:id="rId10"/>
    <p:sldId id="284" r:id="rId11"/>
    <p:sldId id="285" r:id="rId12"/>
    <p:sldId id="286" r:id="rId13"/>
    <p:sldId id="287" r:id="rId14"/>
    <p:sldId id="288" r:id="rId15"/>
    <p:sldId id="292" r:id="rId16"/>
    <p:sldId id="289" r:id="rId17"/>
    <p:sldId id="290" r:id="rId18"/>
    <p:sldId id="291" r:id="rId19"/>
    <p:sldId id="275" r:id="rId20"/>
    <p:sldId id="265" r:id="rId21"/>
    <p:sldId id="266" r:id="rId22"/>
    <p:sldId id="267" r:id="rId23"/>
    <p:sldId id="268" r:id="rId24"/>
    <p:sldId id="269" r:id="rId25"/>
    <p:sldId id="270" r:id="rId26"/>
    <p:sldId id="271" r:id="rId27"/>
    <p:sldId id="272" r:id="rId28"/>
    <p:sldId id="273" r:id="rId29"/>
    <p:sldId id="263" r:id="rId30"/>
    <p:sldId id="257" r:id="rId31"/>
    <p:sldId id="258" r:id="rId32"/>
    <p:sldId id="259" r:id="rId33"/>
    <p:sldId id="260" r:id="rId34"/>
    <p:sldId id="261" r:id="rId35"/>
    <p:sldId id="262"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650" autoAdjust="0"/>
    <p:restoredTop sz="75341" autoAdjust="0"/>
  </p:normalViewPr>
  <p:slideViewPr>
    <p:cSldViewPr>
      <p:cViewPr varScale="1">
        <p:scale>
          <a:sx n="45" d="100"/>
          <a:sy n="45" d="100"/>
        </p:scale>
        <p:origin x="2434" y="4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C9C837-3F30-4121-8A92-D75B9AB3AC2D}" type="datetimeFigureOut">
              <a:rPr lang="en-US" smtClean="0"/>
              <a:t>2/16/2023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F8E9A8-C9A3-4EE9-B152-19BE878513D2}" type="slidenum">
              <a:rPr lang="en-US" smtClean="0"/>
              <a:t>‹#›</a:t>
            </a:fld>
            <a:endParaRPr lang="en-US"/>
          </a:p>
        </p:txBody>
      </p:sp>
    </p:spTree>
    <p:extLst>
      <p:ext uri="{BB962C8B-B14F-4D97-AF65-F5344CB8AC3E}">
        <p14:creationId xmlns:p14="http://schemas.microsoft.com/office/powerpoint/2010/main" val="3603463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F5033-043F-4A7F-92A8-6010E32D87AF}" type="slidenum">
              <a:rPr lang="en-US" smtClean="0"/>
              <a:t>2</a:t>
            </a:fld>
            <a:endParaRPr lang="en-US"/>
          </a:p>
        </p:txBody>
      </p:sp>
    </p:spTree>
    <p:extLst>
      <p:ext uri="{BB962C8B-B14F-4D97-AF65-F5344CB8AC3E}">
        <p14:creationId xmlns:p14="http://schemas.microsoft.com/office/powerpoint/2010/main" val="473013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FF00"/>
                </a:solidFill>
              </a:rPr>
              <a:t>Not a Contact!!!! </a:t>
            </a:r>
          </a:p>
        </p:txBody>
      </p:sp>
      <p:sp>
        <p:nvSpPr>
          <p:cNvPr id="4" name="Slide Number Placeholder 3"/>
          <p:cNvSpPr>
            <a:spLocks noGrp="1"/>
          </p:cNvSpPr>
          <p:nvPr>
            <p:ph type="sldNum" sz="quarter" idx="10"/>
          </p:nvPr>
        </p:nvSpPr>
        <p:spPr/>
        <p:txBody>
          <a:bodyPr/>
          <a:lstStyle/>
          <a:p>
            <a:fld id="{BEFF5033-043F-4A7F-92A8-6010E32D87AF}" type="slidenum">
              <a:rPr lang="en-US" smtClean="0"/>
              <a:t>11</a:t>
            </a:fld>
            <a:endParaRPr lang="en-US"/>
          </a:p>
        </p:txBody>
      </p:sp>
    </p:spTree>
    <p:extLst>
      <p:ext uri="{BB962C8B-B14F-4D97-AF65-F5344CB8AC3E}">
        <p14:creationId xmlns:p14="http://schemas.microsoft.com/office/powerpoint/2010/main" val="810866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FF5033-043F-4A7F-92A8-6010E32D87AF}" type="slidenum">
              <a:rPr lang="en-US" smtClean="0"/>
              <a:t>12</a:t>
            </a:fld>
            <a:endParaRPr lang="en-US"/>
          </a:p>
        </p:txBody>
      </p:sp>
    </p:spTree>
    <p:extLst>
      <p:ext uri="{BB962C8B-B14F-4D97-AF65-F5344CB8AC3E}">
        <p14:creationId xmlns:p14="http://schemas.microsoft.com/office/powerpoint/2010/main" val="473013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FF5033-043F-4A7F-92A8-6010E32D87AF}" type="slidenum">
              <a:rPr lang="en-US" smtClean="0"/>
              <a:t>13</a:t>
            </a:fld>
            <a:endParaRPr lang="en-US"/>
          </a:p>
        </p:txBody>
      </p:sp>
    </p:spTree>
    <p:extLst>
      <p:ext uri="{BB962C8B-B14F-4D97-AF65-F5344CB8AC3E}">
        <p14:creationId xmlns:p14="http://schemas.microsoft.com/office/powerpoint/2010/main" val="473013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FF5033-043F-4A7F-92A8-6010E32D87AF}" type="slidenum">
              <a:rPr lang="en-US" smtClean="0"/>
              <a:t>14</a:t>
            </a:fld>
            <a:endParaRPr lang="en-US"/>
          </a:p>
        </p:txBody>
      </p:sp>
    </p:spTree>
    <p:extLst>
      <p:ext uri="{BB962C8B-B14F-4D97-AF65-F5344CB8AC3E}">
        <p14:creationId xmlns:p14="http://schemas.microsoft.com/office/powerpoint/2010/main" val="473013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a:t>
            </a:r>
            <a:r>
              <a:rPr lang="en-US" baseline="0" dirty="0"/>
              <a:t> Known Exposure undergoing passive monitoring.  New risk assessment forms</a:t>
            </a:r>
            <a:endParaRPr lang="en-US" dirty="0"/>
          </a:p>
        </p:txBody>
      </p:sp>
      <p:sp>
        <p:nvSpPr>
          <p:cNvPr id="4" name="Slide Number Placeholder 3"/>
          <p:cNvSpPr>
            <a:spLocks noGrp="1"/>
          </p:cNvSpPr>
          <p:nvPr>
            <p:ph type="sldNum" sz="quarter" idx="10"/>
          </p:nvPr>
        </p:nvSpPr>
        <p:spPr/>
        <p:txBody>
          <a:bodyPr/>
          <a:lstStyle/>
          <a:p>
            <a:fld id="{BEFF5033-043F-4A7F-92A8-6010E32D87AF}" type="slidenum">
              <a:rPr lang="en-US" smtClean="0"/>
              <a:t>15</a:t>
            </a:fld>
            <a:endParaRPr lang="en-US"/>
          </a:p>
        </p:txBody>
      </p:sp>
    </p:spTree>
    <p:extLst>
      <p:ext uri="{BB962C8B-B14F-4D97-AF65-F5344CB8AC3E}">
        <p14:creationId xmlns:p14="http://schemas.microsoft.com/office/powerpoint/2010/main" val="473013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FF5033-043F-4A7F-92A8-6010E32D87AF}" type="slidenum">
              <a:rPr lang="en-US" smtClean="0"/>
              <a:t>16</a:t>
            </a:fld>
            <a:endParaRPr lang="en-US"/>
          </a:p>
        </p:txBody>
      </p:sp>
    </p:spTree>
    <p:extLst>
      <p:ext uri="{BB962C8B-B14F-4D97-AF65-F5344CB8AC3E}">
        <p14:creationId xmlns:p14="http://schemas.microsoft.com/office/powerpoint/2010/main" val="473013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FF5033-043F-4A7F-92A8-6010E32D87AF}" type="slidenum">
              <a:rPr lang="en-US" smtClean="0"/>
              <a:t>17</a:t>
            </a:fld>
            <a:endParaRPr lang="en-US"/>
          </a:p>
        </p:txBody>
      </p:sp>
    </p:spTree>
    <p:extLst>
      <p:ext uri="{BB962C8B-B14F-4D97-AF65-F5344CB8AC3E}">
        <p14:creationId xmlns:p14="http://schemas.microsoft.com/office/powerpoint/2010/main" val="473013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F5033-043F-4A7F-92A8-6010E32D87AF}"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473013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a:t>
            </a:r>
            <a:r>
              <a:rPr lang="en-US" baseline="0" dirty="0"/>
              <a:t> community side of the response, our contact tracing efforts at Dallas County were underway on September 29, the day the patient’s specimens were sent to Austin and CDC for testing. At that point there was a high enough suspicion that the diagnosis would be confirmed that we wanted to have a good start on identifying who the patient’s contacts were during the time he was symptomatic prior to transport to the hospital. Through interviews with the patient’s family and members of his household, we generated a list of names and contact information of persons with whom he had interacted. As those persons were interviewed in turn, we compared the various accounts of who was where when and doing what to build what we thought was a complete picture of Patient 1’s time spent in Dallas before he was admitted to the hospital.</a:t>
            </a:r>
            <a:endParaRPr lang="en-US" dirty="0"/>
          </a:p>
        </p:txBody>
      </p:sp>
      <p:sp>
        <p:nvSpPr>
          <p:cNvPr id="4" name="Slide Number Placeholder 3"/>
          <p:cNvSpPr>
            <a:spLocks noGrp="1"/>
          </p:cNvSpPr>
          <p:nvPr>
            <p:ph type="sldNum" sz="quarter" idx="10"/>
          </p:nvPr>
        </p:nvSpPr>
        <p:spPr/>
        <p:txBody>
          <a:bodyPr/>
          <a:lstStyle/>
          <a:p>
            <a:fld id="{BEFF5033-043F-4A7F-92A8-6010E32D87AF}" type="slidenum">
              <a:rPr lang="en-US" smtClean="0"/>
              <a:t>19</a:t>
            </a:fld>
            <a:endParaRPr lang="en-US"/>
          </a:p>
        </p:txBody>
      </p:sp>
    </p:spTree>
    <p:extLst>
      <p:ext uri="{BB962C8B-B14F-4D97-AF65-F5344CB8AC3E}">
        <p14:creationId xmlns:p14="http://schemas.microsoft.com/office/powerpoint/2010/main" val="473013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continued our phone</a:t>
            </a:r>
            <a:r>
              <a:rPr lang="en-US" baseline="0" dirty="0"/>
              <a:t> interviews with potential contacts the day of Patient 1’s diagnosis with Ebola, and checked in with our high and low risk contacts to ask about fever or symptoms.</a:t>
            </a:r>
            <a:r>
              <a:rPr lang="en-US" dirty="0"/>
              <a:t> The morning after his diagnosis was confirmed</a:t>
            </a:r>
            <a:r>
              <a:rPr lang="en-US" baseline="0" dirty="0"/>
              <a:t>, four members of the CDC </a:t>
            </a:r>
            <a:r>
              <a:rPr lang="en-US" baseline="0" dirty="0" err="1"/>
              <a:t>Epi</a:t>
            </a:r>
            <a:r>
              <a:rPr lang="en-US" baseline="0" dirty="0"/>
              <a:t> Aid team joined our group of four Dallas county epidemiologists at the hospital, which was also our base for community contact tracing. After consulting with the CDC EOC for their guidance, we began direct, active monitoring in which we drove to contacts homes to visually observed their temperatures and ask about symptoms in person followed by an additional check via phone for the remainder of the 21 day incubation period. </a:t>
            </a:r>
            <a:endParaRPr lang="en-US" dirty="0"/>
          </a:p>
        </p:txBody>
      </p:sp>
      <p:sp>
        <p:nvSpPr>
          <p:cNvPr id="4" name="Slide Number Placeholder 3"/>
          <p:cNvSpPr>
            <a:spLocks noGrp="1"/>
          </p:cNvSpPr>
          <p:nvPr>
            <p:ph type="sldNum" sz="quarter" idx="10"/>
          </p:nvPr>
        </p:nvSpPr>
        <p:spPr/>
        <p:txBody>
          <a:bodyPr/>
          <a:lstStyle/>
          <a:p>
            <a:fld id="{BEFF5033-043F-4A7F-92A8-6010E32D87AF}" type="slidenum">
              <a:rPr lang="en-US" smtClean="0"/>
              <a:t>20</a:t>
            </a:fld>
            <a:endParaRPr lang="en-US"/>
          </a:p>
        </p:txBody>
      </p:sp>
    </p:spTree>
    <p:extLst>
      <p:ext uri="{BB962C8B-B14F-4D97-AF65-F5344CB8AC3E}">
        <p14:creationId xmlns:p14="http://schemas.microsoft.com/office/powerpoint/2010/main" val="473013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Contact Tracing During an Outbreak of Ebola Virus Disease. September 2014</a:t>
            </a:r>
          </a:p>
        </p:txBody>
      </p:sp>
      <p:sp>
        <p:nvSpPr>
          <p:cNvPr id="4" name="Slide Number Placeholder 3"/>
          <p:cNvSpPr>
            <a:spLocks noGrp="1"/>
          </p:cNvSpPr>
          <p:nvPr>
            <p:ph type="sldNum" sz="quarter" idx="10"/>
          </p:nvPr>
        </p:nvSpPr>
        <p:spPr/>
        <p:txBody>
          <a:bodyPr/>
          <a:lstStyle/>
          <a:p>
            <a:fld id="{BEFF5033-043F-4A7F-92A8-6010E32D87AF}" type="slidenum">
              <a:rPr lang="en-US" smtClean="0"/>
              <a:t>3</a:t>
            </a:fld>
            <a:endParaRPr lang="en-US"/>
          </a:p>
        </p:txBody>
      </p:sp>
    </p:spTree>
    <p:extLst>
      <p:ext uri="{BB962C8B-B14F-4D97-AF65-F5344CB8AC3E}">
        <p14:creationId xmlns:p14="http://schemas.microsoft.com/office/powerpoint/2010/main" val="3114270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one day after Patient</a:t>
            </a:r>
            <a:r>
              <a:rPr lang="en-US" baseline="0" dirty="0"/>
              <a:t> 1’s diagnosis, we were </a:t>
            </a:r>
            <a:r>
              <a:rPr lang="en-US" dirty="0"/>
              <a:t>setting out to visit our contacts in person</a:t>
            </a:r>
            <a:r>
              <a:rPr lang="en-US" baseline="0" dirty="0"/>
              <a:t> and found that</a:t>
            </a:r>
            <a:r>
              <a:rPr lang="en-US" dirty="0"/>
              <a:t> the media had</a:t>
            </a:r>
            <a:r>
              <a:rPr lang="en-US" baseline="0" dirty="0"/>
              <a:t> already descended upon their</a:t>
            </a:r>
            <a:r>
              <a:rPr lang="en-US" dirty="0"/>
              <a:t> neighborhoods</a:t>
            </a:r>
            <a:r>
              <a:rPr lang="en-US" baseline="0" dirty="0"/>
              <a:t> desperate for information. Police were already blocking the entrance to the apartment complex where Patient 1’s fiancé lived, and the media presence and curious bystanders made it difficult for us to discretely visit without revealing which apartment he had been staying at before his admission to the hospital.</a:t>
            </a:r>
            <a:endParaRPr lang="en-US" dirty="0"/>
          </a:p>
        </p:txBody>
      </p:sp>
      <p:sp>
        <p:nvSpPr>
          <p:cNvPr id="4" name="Slide Number Placeholder 3"/>
          <p:cNvSpPr>
            <a:spLocks noGrp="1"/>
          </p:cNvSpPr>
          <p:nvPr>
            <p:ph type="sldNum" sz="quarter" idx="10"/>
          </p:nvPr>
        </p:nvSpPr>
        <p:spPr/>
        <p:txBody>
          <a:bodyPr/>
          <a:lstStyle/>
          <a:p>
            <a:fld id="{BEFF5033-043F-4A7F-92A8-6010E32D87AF}" type="slidenum">
              <a:rPr lang="en-US" smtClean="0"/>
              <a:t>21</a:t>
            </a:fld>
            <a:endParaRPr lang="en-US"/>
          </a:p>
        </p:txBody>
      </p:sp>
    </p:spTree>
    <p:extLst>
      <p:ext uri="{BB962C8B-B14F-4D97-AF65-F5344CB8AC3E}">
        <p14:creationId xmlns:p14="http://schemas.microsoft.com/office/powerpoint/2010/main" val="473013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days after Patient</a:t>
            </a:r>
            <a:r>
              <a:rPr lang="en-US" baseline="0" dirty="0"/>
              <a:t> 1’s diagnosis, on October 2</a:t>
            </a:r>
            <a:r>
              <a:rPr lang="en-US" baseline="30000" dirty="0"/>
              <a:t>nd</a:t>
            </a:r>
            <a:r>
              <a:rPr lang="en-US" baseline="0" dirty="0"/>
              <a:t>, all 17 community contacts of Patient 1 were under direct, active monitored by our team: 3 were high risk, 14 were low risk, but all contacts had the same monitoring protocol. Particularly because we thought at the time that we couldn’t be sure if the young children didn’t have high risk exposures, just because an adult didn’t report seeing such an exposure. By Friday the 3rd we were starting to feel like we had a complete list of community contacts because none of the rumors we were hearing checked out, and we were feeling confident we could divide between us the responsibility of who on our team would visit each contact household daily…</a:t>
            </a:r>
            <a:endParaRPr lang="en-US" dirty="0"/>
          </a:p>
        </p:txBody>
      </p:sp>
      <p:sp>
        <p:nvSpPr>
          <p:cNvPr id="4" name="Slide Number Placeholder 3"/>
          <p:cNvSpPr>
            <a:spLocks noGrp="1"/>
          </p:cNvSpPr>
          <p:nvPr>
            <p:ph type="sldNum" sz="quarter" idx="10"/>
          </p:nvPr>
        </p:nvSpPr>
        <p:spPr/>
        <p:txBody>
          <a:bodyPr/>
          <a:lstStyle/>
          <a:p>
            <a:fld id="{BEFF5033-043F-4A7F-92A8-6010E32D87AF}" type="slidenum">
              <a:rPr lang="en-US" smtClean="0"/>
              <a:t>22</a:t>
            </a:fld>
            <a:endParaRPr lang="en-US"/>
          </a:p>
        </p:txBody>
      </p:sp>
    </p:spTree>
    <p:extLst>
      <p:ext uri="{BB962C8B-B14F-4D97-AF65-F5344CB8AC3E}">
        <p14:creationId xmlns:p14="http://schemas.microsoft.com/office/powerpoint/2010/main" val="473013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9587"/>
            <a:r>
              <a:rPr lang="en-US" baseline="0" dirty="0"/>
              <a:t>However, the night of Friday October 3</a:t>
            </a:r>
            <a:r>
              <a:rPr lang="en-US" baseline="30000" dirty="0"/>
              <a:t>rd</a:t>
            </a:r>
            <a:r>
              <a:rPr lang="en-US" baseline="0" dirty="0"/>
              <a:t> our team learned that we also needed to monitor 10 persons who had been transported in the same ambulance as patient 1 before it was completely cleaned and disinfected. Thanks to Dallas Fire &amp; Rescue and EMS services in Dallas, Emily Hall was able to get the names, phone numbers, and location of ambulance pickup for these 10 persons. Our job was to find them, tell them we were concerned there was a theoretical risk that they had been exposed to Ebola, and make sure they would be compliant with direct, active monitoring. </a:t>
            </a:r>
          </a:p>
          <a:p>
            <a:pPr defTabSz="899587"/>
            <a:endParaRPr lang="en-US" dirty="0"/>
          </a:p>
          <a:p>
            <a:r>
              <a:rPr lang="en-US" dirty="0"/>
              <a:t>It </a:t>
            </a:r>
            <a:r>
              <a:rPr lang="en-US" dirty="0" err="1"/>
              <a:t>didn</a:t>
            </a:r>
            <a:r>
              <a:rPr lang="fr-FR" dirty="0"/>
              <a:t>’</a:t>
            </a:r>
            <a:r>
              <a:rPr lang="en-US" dirty="0"/>
              <a:t>t happen as quickly</a:t>
            </a:r>
            <a:r>
              <a:rPr lang="en-US" baseline="0" dirty="0"/>
              <a:t> as we would have liked, but by October 5</a:t>
            </a:r>
            <a:r>
              <a:rPr lang="en-US" baseline="30000" dirty="0"/>
              <a:t>th</a:t>
            </a:r>
            <a:r>
              <a:rPr lang="en-US" baseline="0" dirty="0"/>
              <a:t> we had managed to find all 10 ambulance contacts, making a total of 27 community contacts of Patient 1. One contact was homeless and we were lucky that one of our team members, Emily Hall, spotted him while driving at an intersection based on an old </a:t>
            </a:r>
            <a:r>
              <a:rPr lang="en-US" baseline="0" dirty="0" err="1"/>
              <a:t>mugshot</a:t>
            </a:r>
            <a:r>
              <a:rPr lang="en-US" baseline="0" dirty="0"/>
              <a:t> she had tracked down. We had two contacts with chronic medical conditions, one of whom was an ambulance contact that we didn’t track down until October 5</a:t>
            </a:r>
            <a:r>
              <a:rPr lang="en-US" baseline="30000" dirty="0"/>
              <a:t>th</a:t>
            </a:r>
            <a:r>
              <a:rPr lang="en-US" baseline="0" dirty="0"/>
              <a:t>, 2 full days after we had been assigned to find her. When I finally was able to speak with her on the phone and break the news that she had possibly been exposed to the </a:t>
            </a:r>
            <a:r>
              <a:rPr lang="en-US" baseline="0" dirty="0" err="1"/>
              <a:t>ebola</a:t>
            </a:r>
            <a:r>
              <a:rPr lang="en-US" baseline="0" dirty="0"/>
              <a:t> virus during her recent transport in an ambulance, she actually took it pretty well… then I started asking her about symptoms and she reported she routinely experiences nausea, vomiting, diarrhea, headaches, and even frequent </a:t>
            </a:r>
            <a:r>
              <a:rPr lang="en-US" baseline="0" dirty="0" err="1"/>
              <a:t>brusing</a:t>
            </a:r>
            <a:r>
              <a:rPr lang="en-US" baseline="0" dirty="0"/>
              <a:t>. Our team lead David </a:t>
            </a:r>
            <a:r>
              <a:rPr lang="en-US" baseline="0" dirty="0" err="1"/>
              <a:t>Kuhar</a:t>
            </a:r>
            <a:r>
              <a:rPr lang="en-US" baseline="0" dirty="0"/>
              <a:t> was listening to the interview and while we had ourselves on mute he said “she already has every symptom of </a:t>
            </a:r>
            <a:r>
              <a:rPr lang="en-US" baseline="0" dirty="0" err="1"/>
              <a:t>ebola</a:t>
            </a:r>
            <a:r>
              <a:rPr lang="en-US" baseline="0" dirty="0"/>
              <a:t>!” </a:t>
            </a:r>
            <a:endParaRPr lang="en-US" dirty="0"/>
          </a:p>
        </p:txBody>
      </p:sp>
      <p:sp>
        <p:nvSpPr>
          <p:cNvPr id="4" name="Slide Number Placeholder 3"/>
          <p:cNvSpPr>
            <a:spLocks noGrp="1"/>
          </p:cNvSpPr>
          <p:nvPr>
            <p:ph type="sldNum" sz="quarter" idx="10"/>
          </p:nvPr>
        </p:nvSpPr>
        <p:spPr/>
        <p:txBody>
          <a:bodyPr/>
          <a:lstStyle/>
          <a:p>
            <a:fld id="{BEFF5033-043F-4A7F-92A8-6010E32D87AF}" type="slidenum">
              <a:rPr lang="en-US" smtClean="0"/>
              <a:t>23</a:t>
            </a:fld>
            <a:endParaRPr lang="en-US"/>
          </a:p>
        </p:txBody>
      </p:sp>
    </p:spTree>
    <p:extLst>
      <p:ext uri="{BB962C8B-B14F-4D97-AF65-F5344CB8AC3E}">
        <p14:creationId xmlns:p14="http://schemas.microsoft.com/office/powerpoint/2010/main" val="473013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direct,</a:t>
            </a:r>
            <a:r>
              <a:rPr lang="en-US" baseline="0" dirty="0"/>
              <a:t> active monitoring of the 27 community and ambulance contacts of patient 1 ended on October 19. The 3 household contacts of patients 2 and 3 completed monitoring on November 4. During these few weeks, some contacts were excluded from work, or forced to stay home from work when babysitters refused to watch their children for fear of being exposed to Ebola. 5 </a:t>
            </a:r>
            <a:r>
              <a:rPr lang="en-US" baseline="0" dirty="0" err="1"/>
              <a:t>dallas</a:t>
            </a:r>
            <a:r>
              <a:rPr lang="en-US" baseline="0" dirty="0"/>
              <a:t> county contacts were legally quarantined, but community contacts in other households were practically quarantined because of media surrounding their homes or following them in cars. For all of these reasons, many of our contacts had difficulty obtaining their basic necessities such as food and diapers. We had to write numerous letters to employers letting them know our contacts, and people who were not even contacts, were safe to return to work and not a risk to others while </a:t>
            </a:r>
            <a:r>
              <a:rPr lang="en-US" baseline="0" dirty="0" err="1"/>
              <a:t>aysmptomatic</a:t>
            </a:r>
            <a:r>
              <a:rPr lang="en-US" baseline="0" dirty="0"/>
              <a:t>.</a:t>
            </a:r>
          </a:p>
          <a:p>
            <a:endParaRPr lang="en-US" baseline="0" dirty="0"/>
          </a:p>
        </p:txBody>
      </p:sp>
      <p:sp>
        <p:nvSpPr>
          <p:cNvPr id="4" name="Slide Number Placeholder 3"/>
          <p:cNvSpPr>
            <a:spLocks noGrp="1"/>
          </p:cNvSpPr>
          <p:nvPr>
            <p:ph type="sldNum" sz="quarter" idx="10"/>
          </p:nvPr>
        </p:nvSpPr>
        <p:spPr/>
        <p:txBody>
          <a:bodyPr/>
          <a:lstStyle/>
          <a:p>
            <a:fld id="{BEFF5033-043F-4A7F-92A8-6010E32D87AF}" type="slidenum">
              <a:rPr lang="en-US" smtClean="0"/>
              <a:t>24</a:t>
            </a:fld>
            <a:endParaRPr lang="en-US"/>
          </a:p>
        </p:txBody>
      </p:sp>
    </p:spTree>
    <p:extLst>
      <p:ext uri="{BB962C8B-B14F-4D97-AF65-F5344CB8AC3E}">
        <p14:creationId xmlns:p14="http://schemas.microsoft.com/office/powerpoint/2010/main" val="473013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9587"/>
            <a:r>
              <a:rPr lang="en-US" baseline="0" dirty="0"/>
              <a:t>Each contact had their own set of life circumstances and it was important that we try to accommodate them as best we could, both on the community side and the healthcare contact side. One huge benefit to bringing along school assignments or food during our visits was that we felt a bond with our contacts because we heard their concerns firsthand, and we knew in many cases if we didn’t help them, no one would. So many organizations and individuals donated goods to help, but many were afraid to actually make the deliveries. We didn’t want to make contacts feel more stigmatized than they already were</a:t>
            </a:r>
            <a:endParaRPr lang="en-US" dirty="0"/>
          </a:p>
          <a:p>
            <a:endParaRPr lang="en-US" dirty="0"/>
          </a:p>
          <a:p>
            <a:r>
              <a:rPr lang="en-US" dirty="0"/>
              <a:t>unlike conducting contact tracing in response to other more routine communicable diseases, Ebola is a high consequence disease that had never been encountered before in the United States, so we faced some unique challenges that required us to expand the scope of contact tracing into new areas for us. </a:t>
            </a:r>
          </a:p>
          <a:p>
            <a:endParaRPr lang="en-US" dirty="0"/>
          </a:p>
          <a:p>
            <a:r>
              <a:rPr lang="en-US" dirty="0"/>
              <a:t>As contacts</a:t>
            </a:r>
            <a:r>
              <a:rPr lang="en-US" baseline="0" dirty="0"/>
              <a:t> let us know about their financial, social, and basic security concerns, we were fortunately able to find </a:t>
            </a:r>
            <a:r>
              <a:rPr lang="en-US" dirty="0"/>
              <a:t>a</a:t>
            </a:r>
            <a:r>
              <a:rPr lang="en-US" baseline="0" dirty="0"/>
              <a:t> number of community partners and charitable organizations who were able to contribute resources during the response. However, in many cases, members of the various aid organizations were fearful of interacting with contacts themselves, so the tasks of delivering food and other goods, or picking up school homework assignments fell on our small, over extended team. But, in many ways serving as the face of the response to our contacts gave us the ability to build a strong rapport. We were available 24/7 via our cell phones so that our contacts always knew they could reach us if they felt ill or had other concerns. We tried the best we could to ensure that the same contact tracers visited the same contacts daily. From the contacts’ perspective, they needed to be able to trust that we were going to be there every day to check on them and make sure their questions were answered. And we needed to trust that our contacts were going to feel comfortable disclosing the nature and extent of their interactions with our case patients, and that they would be compliant with monitoring. </a:t>
            </a:r>
          </a:p>
        </p:txBody>
      </p:sp>
      <p:sp>
        <p:nvSpPr>
          <p:cNvPr id="4" name="Slide Number Placeholder 3"/>
          <p:cNvSpPr>
            <a:spLocks noGrp="1"/>
          </p:cNvSpPr>
          <p:nvPr>
            <p:ph type="sldNum" sz="quarter" idx="10"/>
          </p:nvPr>
        </p:nvSpPr>
        <p:spPr/>
        <p:txBody>
          <a:bodyPr/>
          <a:lstStyle/>
          <a:p>
            <a:fld id="{BEFF5033-043F-4A7F-92A8-6010E32D87AF}" type="slidenum">
              <a:rPr lang="en-US" smtClean="0"/>
              <a:t>25</a:t>
            </a:fld>
            <a:endParaRPr lang="en-US"/>
          </a:p>
        </p:txBody>
      </p:sp>
    </p:spTree>
    <p:extLst>
      <p:ext uri="{BB962C8B-B14F-4D97-AF65-F5344CB8AC3E}">
        <p14:creationId xmlns:p14="http://schemas.microsoft.com/office/powerpoint/2010/main" val="4730136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F5033-043F-4A7F-92A8-6010E32D87AF}" type="slidenum">
              <a:rPr lang="en-US" smtClean="0"/>
              <a:t>26</a:t>
            </a:fld>
            <a:endParaRPr lang="en-US"/>
          </a:p>
        </p:txBody>
      </p:sp>
    </p:spTree>
    <p:extLst>
      <p:ext uri="{BB962C8B-B14F-4D97-AF65-F5344CB8AC3E}">
        <p14:creationId xmlns:p14="http://schemas.microsoft.com/office/powerpoint/2010/main" val="4730136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FF5033-043F-4A7F-92A8-6010E32D87AF}" type="slidenum">
              <a:rPr lang="en-US" smtClean="0"/>
              <a:t>27</a:t>
            </a:fld>
            <a:endParaRPr lang="en-US"/>
          </a:p>
        </p:txBody>
      </p:sp>
    </p:spTree>
    <p:extLst>
      <p:ext uri="{BB962C8B-B14F-4D97-AF65-F5344CB8AC3E}">
        <p14:creationId xmlns:p14="http://schemas.microsoft.com/office/powerpoint/2010/main" val="4730136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50DB53-865C-43AF-AB19-DFD717275179}" type="slidenum">
              <a:rPr lang="en-US" smtClean="0"/>
              <a:t>29</a:t>
            </a:fld>
            <a:endParaRPr lang="en-US"/>
          </a:p>
        </p:txBody>
      </p:sp>
    </p:spTree>
    <p:extLst>
      <p:ext uri="{BB962C8B-B14F-4D97-AF65-F5344CB8AC3E}">
        <p14:creationId xmlns:p14="http://schemas.microsoft.com/office/powerpoint/2010/main" val="17404577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D487AE-55B0-4C06-92EE-38D0BE623D22}" type="slidenum">
              <a:rPr lang="en-US" smtClean="0"/>
              <a:t>30</a:t>
            </a:fld>
            <a:endParaRPr lang="en-US"/>
          </a:p>
        </p:txBody>
      </p:sp>
    </p:spTree>
    <p:extLst>
      <p:ext uri="{BB962C8B-B14F-4D97-AF65-F5344CB8AC3E}">
        <p14:creationId xmlns:p14="http://schemas.microsoft.com/office/powerpoint/2010/main" val="21121634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F17EE5C-81FA-4B31-84AF-2D96F1F75D65}" type="slidenum">
              <a:rPr lang="en-US" smtClean="0"/>
              <a:t>31</a:t>
            </a:fld>
            <a:endParaRPr lang="en-US"/>
          </a:p>
        </p:txBody>
      </p:sp>
    </p:spTree>
    <p:extLst>
      <p:ext uri="{BB962C8B-B14F-4D97-AF65-F5344CB8AC3E}">
        <p14:creationId xmlns:p14="http://schemas.microsoft.com/office/powerpoint/2010/main" val="3901833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FF5033-043F-4A7F-92A8-6010E32D87AF}" type="slidenum">
              <a:rPr lang="en-US" smtClean="0"/>
              <a:t>4</a:t>
            </a:fld>
            <a:endParaRPr lang="en-US"/>
          </a:p>
        </p:txBody>
      </p:sp>
    </p:spTree>
    <p:extLst>
      <p:ext uri="{BB962C8B-B14F-4D97-AF65-F5344CB8AC3E}">
        <p14:creationId xmlns:p14="http://schemas.microsoft.com/office/powerpoint/2010/main" val="4730136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50DB53-865C-43AF-AB19-DFD717275179}"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7404577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50DB53-865C-43AF-AB19-DFD717275179}" type="slidenum">
              <a:rPr lang="en-US" smtClean="0"/>
              <a:t>33</a:t>
            </a:fld>
            <a:endParaRPr lang="en-US"/>
          </a:p>
        </p:txBody>
      </p:sp>
    </p:spTree>
    <p:extLst>
      <p:ext uri="{BB962C8B-B14F-4D97-AF65-F5344CB8AC3E}">
        <p14:creationId xmlns:p14="http://schemas.microsoft.com/office/powerpoint/2010/main" val="17404577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a:t>
            </a:r>
            <a:endParaRPr lang="en-US" dirty="0"/>
          </a:p>
        </p:txBody>
      </p:sp>
      <p:sp>
        <p:nvSpPr>
          <p:cNvPr id="4" name="Slide Number Placeholder 3"/>
          <p:cNvSpPr>
            <a:spLocks noGrp="1"/>
          </p:cNvSpPr>
          <p:nvPr>
            <p:ph type="sldNum" sz="quarter" idx="10"/>
          </p:nvPr>
        </p:nvSpPr>
        <p:spPr/>
        <p:txBody>
          <a:bodyPr/>
          <a:lstStyle/>
          <a:p>
            <a:fld id="{0750DB53-865C-43AF-AB19-DFD717275179}" type="slidenum">
              <a:rPr lang="en-US" smtClean="0"/>
              <a:t>34</a:t>
            </a:fld>
            <a:endParaRPr lang="en-US"/>
          </a:p>
        </p:txBody>
      </p:sp>
    </p:spTree>
    <p:extLst>
      <p:ext uri="{BB962C8B-B14F-4D97-AF65-F5344CB8AC3E}">
        <p14:creationId xmlns:p14="http://schemas.microsoft.com/office/powerpoint/2010/main" val="1740457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FF5033-043F-4A7F-92A8-6010E32D87AF}" type="slidenum">
              <a:rPr lang="en-US" smtClean="0"/>
              <a:t>5</a:t>
            </a:fld>
            <a:endParaRPr lang="en-US"/>
          </a:p>
        </p:txBody>
      </p:sp>
    </p:spTree>
    <p:extLst>
      <p:ext uri="{BB962C8B-B14F-4D97-AF65-F5344CB8AC3E}">
        <p14:creationId xmlns:p14="http://schemas.microsoft.com/office/powerpoint/2010/main" val="473013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FF5033-043F-4A7F-92A8-6010E32D87AF}" type="slidenum">
              <a:rPr lang="en-US" smtClean="0"/>
              <a:t>6</a:t>
            </a:fld>
            <a:endParaRPr lang="en-US"/>
          </a:p>
        </p:txBody>
      </p:sp>
    </p:spTree>
    <p:extLst>
      <p:ext uri="{BB962C8B-B14F-4D97-AF65-F5344CB8AC3E}">
        <p14:creationId xmlns:p14="http://schemas.microsoft.com/office/powerpoint/2010/main" val="473013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FF5033-043F-4A7F-92A8-6010E32D87AF}" type="slidenum">
              <a:rPr lang="en-US" smtClean="0"/>
              <a:t>7</a:t>
            </a:fld>
            <a:endParaRPr lang="en-US"/>
          </a:p>
        </p:txBody>
      </p:sp>
    </p:spTree>
    <p:extLst>
      <p:ext uri="{BB962C8B-B14F-4D97-AF65-F5344CB8AC3E}">
        <p14:creationId xmlns:p14="http://schemas.microsoft.com/office/powerpoint/2010/main" val="473013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FF5033-043F-4A7F-92A8-6010E32D87AF}" type="slidenum">
              <a:rPr lang="en-US" smtClean="0"/>
              <a:t>8</a:t>
            </a:fld>
            <a:endParaRPr lang="en-US"/>
          </a:p>
        </p:txBody>
      </p:sp>
    </p:spTree>
    <p:extLst>
      <p:ext uri="{BB962C8B-B14F-4D97-AF65-F5344CB8AC3E}">
        <p14:creationId xmlns:p14="http://schemas.microsoft.com/office/powerpoint/2010/main" val="473013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F5033-043F-4A7F-92A8-6010E32D87AF}" type="slidenum">
              <a:rPr lang="en-US" smtClean="0"/>
              <a:t>9</a:t>
            </a:fld>
            <a:endParaRPr lang="en-US"/>
          </a:p>
        </p:txBody>
      </p:sp>
    </p:spTree>
    <p:extLst>
      <p:ext uri="{BB962C8B-B14F-4D97-AF65-F5344CB8AC3E}">
        <p14:creationId xmlns:p14="http://schemas.microsoft.com/office/powerpoint/2010/main" val="473013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F5033-043F-4A7F-92A8-6010E32D87AF}" type="slidenum">
              <a:rPr lang="en-US" smtClean="0"/>
              <a:t>10</a:t>
            </a:fld>
            <a:endParaRPr lang="en-US"/>
          </a:p>
        </p:txBody>
      </p:sp>
    </p:spTree>
    <p:extLst>
      <p:ext uri="{BB962C8B-B14F-4D97-AF65-F5344CB8AC3E}">
        <p14:creationId xmlns:p14="http://schemas.microsoft.com/office/powerpoint/2010/main" val="473013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997856-9FC1-460A-B578-83C60F577E36}" type="datetime1">
              <a:rPr lang="en-US" smtClean="0">
                <a:solidFill>
                  <a:prstClr val="black"/>
                </a:solidFill>
                <a:latin typeface="Calibri"/>
              </a:rPr>
              <a:pPr/>
              <a:t>2/16/2023</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solidFill>
                  <a:prstClr val="black"/>
                </a:solidFill>
                <a:latin typeface="Calibri"/>
              </a:rPr>
              <a:t>Dallas County Health and Human Services</a:t>
            </a:r>
          </a:p>
        </p:txBody>
      </p:sp>
      <p:sp>
        <p:nvSpPr>
          <p:cNvPr id="6" name="Slide Number Placeholder 5"/>
          <p:cNvSpPr>
            <a:spLocks noGrp="1"/>
          </p:cNvSpPr>
          <p:nvPr>
            <p:ph type="sldNum" sz="quarter" idx="12"/>
          </p:nvPr>
        </p:nvSpPr>
        <p:spPr/>
        <p:txBody>
          <a:bodyPr/>
          <a:lstStyle/>
          <a:p>
            <a:fld id="{26792058-4771-452A-B242-D669F91654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18293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4B83279-24CF-4779-BD24-F5C2753690FE}" type="datetime1">
              <a:rPr lang="en-US" smtClean="0">
                <a:solidFill>
                  <a:prstClr val="black"/>
                </a:solidFill>
                <a:latin typeface="Calibri"/>
              </a:rPr>
              <a:pPr/>
              <a:t>2/16/2023</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solidFill>
                  <a:prstClr val="black"/>
                </a:solidFill>
                <a:latin typeface="Calibri"/>
              </a:rPr>
              <a:t>Dallas County Health and Human Services</a:t>
            </a:r>
          </a:p>
        </p:txBody>
      </p:sp>
      <p:sp>
        <p:nvSpPr>
          <p:cNvPr id="6" name="Slide Number Placeholder 5"/>
          <p:cNvSpPr>
            <a:spLocks noGrp="1"/>
          </p:cNvSpPr>
          <p:nvPr>
            <p:ph type="sldNum" sz="quarter" idx="12"/>
          </p:nvPr>
        </p:nvSpPr>
        <p:spPr/>
        <p:txBody>
          <a:bodyPr/>
          <a:lstStyle/>
          <a:p>
            <a:fld id="{26792058-4771-452A-B242-D669F91654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58853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171D0B2-56C3-424F-A235-9093E3B82A85}" type="datetime1">
              <a:rPr lang="en-US" smtClean="0">
                <a:solidFill>
                  <a:prstClr val="black"/>
                </a:solidFill>
                <a:latin typeface="Calibri"/>
              </a:rPr>
              <a:pPr/>
              <a:t>2/16/2023</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solidFill>
                  <a:prstClr val="black"/>
                </a:solidFill>
                <a:latin typeface="Calibri"/>
              </a:rPr>
              <a:t>Dallas County Health and Human Services</a:t>
            </a:r>
          </a:p>
        </p:txBody>
      </p:sp>
      <p:sp>
        <p:nvSpPr>
          <p:cNvPr id="6" name="Slide Number Placeholder 5"/>
          <p:cNvSpPr>
            <a:spLocks noGrp="1"/>
          </p:cNvSpPr>
          <p:nvPr>
            <p:ph type="sldNum" sz="quarter" idx="12"/>
          </p:nvPr>
        </p:nvSpPr>
        <p:spPr/>
        <p:txBody>
          <a:bodyPr/>
          <a:lstStyle/>
          <a:p>
            <a:fld id="{26792058-4771-452A-B242-D669F91654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4486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E997856-9FC1-460A-B578-83C60F577E36}" type="datetime1">
              <a:rPr lang="en-US" smtClean="0">
                <a:solidFill>
                  <a:prstClr val="black"/>
                </a:solidFill>
                <a:latin typeface="Calibri"/>
              </a:rPr>
              <a:pPr/>
              <a:t>2/16/2023</a:t>
            </a:fld>
            <a:endParaRPr lang="en-US">
              <a:solidFill>
                <a:prstClr val="black"/>
              </a:solidFill>
              <a:latin typeface="Calibri"/>
            </a:endParaRPr>
          </a:p>
        </p:txBody>
      </p:sp>
      <p:sp>
        <p:nvSpPr>
          <p:cNvPr id="5" name="Footer Placeholder 4"/>
          <p:cNvSpPr>
            <a:spLocks noGrp="1"/>
          </p:cNvSpPr>
          <p:nvPr>
            <p:ph type="ftr" sz="quarter" idx="11"/>
          </p:nvPr>
        </p:nvSpPr>
        <p:spPr/>
        <p:txBody>
          <a:bodyPr/>
          <a:lstStyle/>
          <a:p>
            <a:r>
              <a:rPr lang="en-US">
                <a:solidFill>
                  <a:prstClr val="black"/>
                </a:solidFill>
                <a:latin typeface="Calibri"/>
              </a:rPr>
              <a:t>Dallas County Health and Human Services</a:t>
            </a:r>
          </a:p>
        </p:txBody>
      </p:sp>
      <p:sp>
        <p:nvSpPr>
          <p:cNvPr id="6" name="Slide Number Placeholder 5"/>
          <p:cNvSpPr>
            <a:spLocks noGrp="1"/>
          </p:cNvSpPr>
          <p:nvPr>
            <p:ph type="sldNum" sz="quarter" idx="12"/>
          </p:nvPr>
        </p:nvSpPr>
        <p:spPr/>
        <p:txBody>
          <a:bodyPr/>
          <a:lstStyle/>
          <a:p>
            <a:fld id="{26792058-4771-452A-B242-D669F91654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141084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5DB185-105D-7F4F-BCD2-AB2F9648A801}" type="datetimeFigureOut">
              <a:rPr lang="en-US" smtClean="0"/>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92058-4771-452A-B242-D669F91654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55806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C13919-5E17-4147-B052-5BBE4320FAAF}" type="datetime1">
              <a:rPr lang="en-US" smtClean="0">
                <a:solidFill>
                  <a:prstClr val="black"/>
                </a:solidFill>
                <a:latin typeface="Calibri"/>
              </a:rPr>
              <a:pPr/>
              <a:t>2/16/2023</a:t>
            </a:fld>
            <a:endParaRPr lang="en-US">
              <a:solidFill>
                <a:prstClr val="black"/>
              </a:solidFill>
              <a:latin typeface="Calibri"/>
            </a:endParaRPr>
          </a:p>
        </p:txBody>
      </p:sp>
      <p:sp>
        <p:nvSpPr>
          <p:cNvPr id="5" name="Footer Placeholder 4"/>
          <p:cNvSpPr>
            <a:spLocks noGrp="1"/>
          </p:cNvSpPr>
          <p:nvPr>
            <p:ph type="ftr" sz="quarter" idx="11"/>
          </p:nvPr>
        </p:nvSpPr>
        <p:spPr/>
        <p:txBody>
          <a:bodyPr/>
          <a:lstStyle/>
          <a:p>
            <a:r>
              <a:rPr lang="en-US">
                <a:solidFill>
                  <a:prstClr val="black"/>
                </a:solidFill>
                <a:latin typeface="Calibri"/>
              </a:rPr>
              <a:t>Dallas County Health and Human Services</a:t>
            </a:r>
          </a:p>
        </p:txBody>
      </p:sp>
      <p:sp>
        <p:nvSpPr>
          <p:cNvPr id="6" name="Slide Number Placeholder 5"/>
          <p:cNvSpPr>
            <a:spLocks noGrp="1"/>
          </p:cNvSpPr>
          <p:nvPr>
            <p:ph type="sldNum" sz="quarter" idx="12"/>
          </p:nvPr>
        </p:nvSpPr>
        <p:spPr/>
        <p:txBody>
          <a:bodyPr/>
          <a:lstStyle/>
          <a:p>
            <a:fld id="{26792058-4771-452A-B242-D669F91654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35769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35DB185-105D-7F4F-BCD2-AB2F9648A801}" type="datetimeFigureOut">
              <a:rPr lang="en-US" smtClean="0"/>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792058-4771-452A-B242-D669F91654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72813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CD7492-7054-42FE-AB4D-FC7AC04B98B4}" type="datetime1">
              <a:rPr lang="en-US" smtClean="0">
                <a:solidFill>
                  <a:prstClr val="black"/>
                </a:solidFill>
                <a:latin typeface="Calibri"/>
              </a:rPr>
              <a:pPr/>
              <a:t>2/16/2023</a:t>
            </a:fld>
            <a:endParaRPr lang="en-US">
              <a:solidFill>
                <a:prstClr val="black"/>
              </a:solidFill>
              <a:latin typeface="Calibri"/>
            </a:endParaRPr>
          </a:p>
        </p:txBody>
      </p:sp>
      <p:sp>
        <p:nvSpPr>
          <p:cNvPr id="8" name="Footer Placeholder 7"/>
          <p:cNvSpPr>
            <a:spLocks noGrp="1"/>
          </p:cNvSpPr>
          <p:nvPr>
            <p:ph type="ftr" sz="quarter" idx="11"/>
          </p:nvPr>
        </p:nvSpPr>
        <p:spPr/>
        <p:txBody>
          <a:bodyPr/>
          <a:lstStyle/>
          <a:p>
            <a:r>
              <a:rPr lang="en-US">
                <a:solidFill>
                  <a:prstClr val="black"/>
                </a:solidFill>
                <a:latin typeface="Calibri"/>
              </a:rPr>
              <a:t>Dallas County Health and Human Services</a:t>
            </a:r>
          </a:p>
        </p:txBody>
      </p:sp>
      <p:sp>
        <p:nvSpPr>
          <p:cNvPr id="9" name="Slide Number Placeholder 8"/>
          <p:cNvSpPr>
            <a:spLocks noGrp="1"/>
          </p:cNvSpPr>
          <p:nvPr>
            <p:ph type="sldNum" sz="quarter" idx="12"/>
          </p:nvPr>
        </p:nvSpPr>
        <p:spPr/>
        <p:txBody>
          <a:bodyPr/>
          <a:lstStyle/>
          <a:p>
            <a:fld id="{26792058-4771-452A-B242-D669F91654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28677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5DB185-105D-7F4F-BCD2-AB2F9648A801}" type="datetimeFigureOut">
              <a:rPr lang="en-US" smtClean="0"/>
              <a:t>2/16/2023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792058-4771-452A-B242-D669F91654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02810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2094D2-2D2D-4EA9-A7F6-C6DD1FFBF34C}" type="datetime1">
              <a:rPr lang="en-US" smtClean="0">
                <a:solidFill>
                  <a:prstClr val="black"/>
                </a:solidFill>
                <a:latin typeface="Calibri"/>
              </a:rPr>
              <a:pPr/>
              <a:t>2/16/2023</a:t>
            </a:fld>
            <a:endParaRPr lang="en-US">
              <a:solidFill>
                <a:prstClr val="black"/>
              </a:solidFill>
              <a:latin typeface="Calibri"/>
            </a:endParaRPr>
          </a:p>
        </p:txBody>
      </p:sp>
      <p:sp>
        <p:nvSpPr>
          <p:cNvPr id="3" name="Footer Placeholder 2"/>
          <p:cNvSpPr>
            <a:spLocks noGrp="1"/>
          </p:cNvSpPr>
          <p:nvPr>
            <p:ph type="ftr" sz="quarter" idx="11"/>
          </p:nvPr>
        </p:nvSpPr>
        <p:spPr/>
        <p:txBody>
          <a:bodyPr/>
          <a:lstStyle/>
          <a:p>
            <a:r>
              <a:rPr lang="en-US">
                <a:solidFill>
                  <a:prstClr val="black"/>
                </a:solidFill>
                <a:latin typeface="Calibri"/>
              </a:rPr>
              <a:t>Dallas County Health and Human Services</a:t>
            </a:r>
          </a:p>
        </p:txBody>
      </p:sp>
      <p:sp>
        <p:nvSpPr>
          <p:cNvPr id="4" name="Slide Number Placeholder 3"/>
          <p:cNvSpPr>
            <a:spLocks noGrp="1"/>
          </p:cNvSpPr>
          <p:nvPr>
            <p:ph type="sldNum" sz="quarter" idx="12"/>
          </p:nvPr>
        </p:nvSpPr>
        <p:spPr/>
        <p:txBody>
          <a:bodyPr/>
          <a:lstStyle/>
          <a:p>
            <a:fld id="{26792058-4771-452A-B242-D669F91654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56057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44206A-E594-4455-9C8F-D1D5D9F1CD26}" type="datetime1">
              <a:rPr lang="en-US" smtClean="0">
                <a:solidFill>
                  <a:prstClr val="black"/>
                </a:solidFill>
                <a:latin typeface="Calibri"/>
              </a:rPr>
              <a:pPr/>
              <a:t>2/16/2023</a:t>
            </a:fld>
            <a:endParaRPr lang="en-US">
              <a:solidFill>
                <a:prstClr val="black"/>
              </a:solidFill>
              <a:latin typeface="Calibri"/>
            </a:endParaRPr>
          </a:p>
        </p:txBody>
      </p:sp>
      <p:sp>
        <p:nvSpPr>
          <p:cNvPr id="6" name="Footer Placeholder 5"/>
          <p:cNvSpPr>
            <a:spLocks noGrp="1"/>
          </p:cNvSpPr>
          <p:nvPr>
            <p:ph type="ftr" sz="quarter" idx="11"/>
          </p:nvPr>
        </p:nvSpPr>
        <p:spPr/>
        <p:txBody>
          <a:bodyPr/>
          <a:lstStyle/>
          <a:p>
            <a:r>
              <a:rPr lang="en-US">
                <a:solidFill>
                  <a:prstClr val="black"/>
                </a:solidFill>
                <a:latin typeface="Calibri"/>
              </a:rPr>
              <a:t>Dallas County Health and Human Services</a:t>
            </a:r>
          </a:p>
        </p:txBody>
      </p:sp>
      <p:sp>
        <p:nvSpPr>
          <p:cNvPr id="7" name="Slide Number Placeholder 6"/>
          <p:cNvSpPr>
            <a:spLocks noGrp="1"/>
          </p:cNvSpPr>
          <p:nvPr>
            <p:ph type="sldNum" sz="quarter" idx="12"/>
          </p:nvPr>
        </p:nvSpPr>
        <p:spPr/>
        <p:txBody>
          <a:bodyPr/>
          <a:lstStyle/>
          <a:p>
            <a:fld id="{26792058-4771-452A-B242-D669F91654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71395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6792058-4771-452A-B242-D669F91654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2651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BC04B4-4F1B-4460-8F8A-EEA053D5712D}" type="datetime1">
              <a:rPr lang="en-US" smtClean="0">
                <a:solidFill>
                  <a:prstClr val="black"/>
                </a:solidFill>
                <a:latin typeface="Calibri"/>
              </a:rPr>
              <a:pPr/>
              <a:t>2/16/2023</a:t>
            </a:fld>
            <a:endParaRPr lang="en-US">
              <a:solidFill>
                <a:prstClr val="black"/>
              </a:solidFill>
              <a:latin typeface="Calibri"/>
            </a:endParaRPr>
          </a:p>
        </p:txBody>
      </p:sp>
      <p:sp>
        <p:nvSpPr>
          <p:cNvPr id="6" name="Footer Placeholder 5"/>
          <p:cNvSpPr>
            <a:spLocks noGrp="1"/>
          </p:cNvSpPr>
          <p:nvPr>
            <p:ph type="ftr" sz="quarter" idx="11"/>
          </p:nvPr>
        </p:nvSpPr>
        <p:spPr/>
        <p:txBody>
          <a:bodyPr/>
          <a:lstStyle/>
          <a:p>
            <a:r>
              <a:rPr lang="en-US">
                <a:solidFill>
                  <a:prstClr val="black"/>
                </a:solidFill>
                <a:latin typeface="Calibri"/>
              </a:rPr>
              <a:t>Dallas County Health and Human Services</a:t>
            </a:r>
          </a:p>
        </p:txBody>
      </p:sp>
      <p:sp>
        <p:nvSpPr>
          <p:cNvPr id="7" name="Slide Number Placeholder 6"/>
          <p:cNvSpPr>
            <a:spLocks noGrp="1"/>
          </p:cNvSpPr>
          <p:nvPr>
            <p:ph type="sldNum" sz="quarter" idx="12"/>
          </p:nvPr>
        </p:nvSpPr>
        <p:spPr/>
        <p:txBody>
          <a:bodyPr/>
          <a:lstStyle/>
          <a:p>
            <a:fld id="{26792058-4771-452A-B242-D669F91654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40474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B83279-24CF-4779-BD24-F5C2753690FE}" type="datetime1">
              <a:rPr lang="en-US" smtClean="0">
                <a:solidFill>
                  <a:prstClr val="black"/>
                </a:solidFill>
                <a:latin typeface="Calibri"/>
              </a:rPr>
              <a:pPr/>
              <a:t>2/16/2023</a:t>
            </a:fld>
            <a:endParaRPr lang="en-US">
              <a:solidFill>
                <a:prstClr val="black"/>
              </a:solidFill>
              <a:latin typeface="Calibri"/>
            </a:endParaRPr>
          </a:p>
        </p:txBody>
      </p:sp>
      <p:sp>
        <p:nvSpPr>
          <p:cNvPr id="5" name="Footer Placeholder 4"/>
          <p:cNvSpPr>
            <a:spLocks noGrp="1"/>
          </p:cNvSpPr>
          <p:nvPr>
            <p:ph type="ftr" sz="quarter" idx="11"/>
          </p:nvPr>
        </p:nvSpPr>
        <p:spPr/>
        <p:txBody>
          <a:bodyPr/>
          <a:lstStyle/>
          <a:p>
            <a:r>
              <a:rPr lang="en-US">
                <a:solidFill>
                  <a:prstClr val="black"/>
                </a:solidFill>
                <a:latin typeface="Calibri"/>
              </a:rPr>
              <a:t>Dallas County Health and Human Services</a:t>
            </a:r>
          </a:p>
        </p:txBody>
      </p:sp>
      <p:sp>
        <p:nvSpPr>
          <p:cNvPr id="6" name="Slide Number Placeholder 5"/>
          <p:cNvSpPr>
            <a:spLocks noGrp="1"/>
          </p:cNvSpPr>
          <p:nvPr>
            <p:ph type="sldNum" sz="quarter" idx="12"/>
          </p:nvPr>
        </p:nvSpPr>
        <p:spPr/>
        <p:txBody>
          <a:bodyPr/>
          <a:lstStyle/>
          <a:p>
            <a:fld id="{26792058-4771-452A-B242-D669F91654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91305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71D0B2-56C3-424F-A235-9093E3B82A85}" type="datetime1">
              <a:rPr lang="en-US" smtClean="0">
                <a:solidFill>
                  <a:prstClr val="black"/>
                </a:solidFill>
                <a:latin typeface="Calibri"/>
              </a:rPr>
              <a:pPr/>
              <a:t>2/16/2023</a:t>
            </a:fld>
            <a:endParaRPr lang="en-US">
              <a:solidFill>
                <a:prstClr val="black"/>
              </a:solidFill>
              <a:latin typeface="Calibri"/>
            </a:endParaRPr>
          </a:p>
        </p:txBody>
      </p:sp>
      <p:sp>
        <p:nvSpPr>
          <p:cNvPr id="5" name="Footer Placeholder 4"/>
          <p:cNvSpPr>
            <a:spLocks noGrp="1"/>
          </p:cNvSpPr>
          <p:nvPr>
            <p:ph type="ftr" sz="quarter" idx="11"/>
          </p:nvPr>
        </p:nvSpPr>
        <p:spPr/>
        <p:txBody>
          <a:bodyPr/>
          <a:lstStyle/>
          <a:p>
            <a:r>
              <a:rPr lang="en-US">
                <a:solidFill>
                  <a:prstClr val="black"/>
                </a:solidFill>
                <a:latin typeface="Calibri"/>
              </a:rPr>
              <a:t>Dallas County Health and Human Services</a:t>
            </a:r>
          </a:p>
        </p:txBody>
      </p:sp>
      <p:sp>
        <p:nvSpPr>
          <p:cNvPr id="6" name="Slide Number Placeholder 5"/>
          <p:cNvSpPr>
            <a:spLocks noGrp="1"/>
          </p:cNvSpPr>
          <p:nvPr>
            <p:ph type="sldNum" sz="quarter" idx="12"/>
          </p:nvPr>
        </p:nvSpPr>
        <p:spPr/>
        <p:txBody>
          <a:bodyPr/>
          <a:lstStyle/>
          <a:p>
            <a:fld id="{26792058-4771-452A-B242-D669F91654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12836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DC13919-5E17-4147-B052-5BBE4320FAAF}" type="datetime1">
              <a:rPr lang="en-US" smtClean="0">
                <a:solidFill>
                  <a:prstClr val="black"/>
                </a:solidFill>
                <a:latin typeface="Calibri"/>
              </a:rPr>
              <a:pPr/>
              <a:t>2/16/2023</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solidFill>
                  <a:prstClr val="black"/>
                </a:solidFill>
                <a:latin typeface="Calibri"/>
              </a:rPr>
              <a:t>Dallas County Health and Human Services</a:t>
            </a:r>
          </a:p>
        </p:txBody>
      </p:sp>
      <p:sp>
        <p:nvSpPr>
          <p:cNvPr id="6" name="Slide Number Placeholder 5"/>
          <p:cNvSpPr>
            <a:spLocks noGrp="1"/>
          </p:cNvSpPr>
          <p:nvPr>
            <p:ph type="sldNum" sz="quarter" idx="12"/>
          </p:nvPr>
        </p:nvSpPr>
        <p:spPr/>
        <p:txBody>
          <a:bodyPr/>
          <a:lstStyle/>
          <a:p>
            <a:fld id="{26792058-4771-452A-B242-D669F91654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22898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6792058-4771-452A-B242-D669F91654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75277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35CD7492-7054-42FE-AB4D-FC7AC04B98B4}" type="datetime1">
              <a:rPr lang="en-US" smtClean="0">
                <a:solidFill>
                  <a:prstClr val="black"/>
                </a:solidFill>
                <a:latin typeface="Calibri"/>
              </a:rPr>
              <a:pPr/>
              <a:t>2/16/2023</a:t>
            </a:fld>
            <a:endParaRPr lang="en-US">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r>
              <a:rPr lang="en-US">
                <a:solidFill>
                  <a:prstClr val="black"/>
                </a:solidFill>
                <a:latin typeface="Calibri"/>
              </a:rPr>
              <a:t>Dallas County Health and Human Services</a:t>
            </a:r>
          </a:p>
        </p:txBody>
      </p:sp>
      <p:sp>
        <p:nvSpPr>
          <p:cNvPr id="9" name="Slide Number Placeholder 8"/>
          <p:cNvSpPr>
            <a:spLocks noGrp="1"/>
          </p:cNvSpPr>
          <p:nvPr>
            <p:ph type="sldNum" sz="quarter" idx="12"/>
          </p:nvPr>
        </p:nvSpPr>
        <p:spPr/>
        <p:txBody>
          <a:bodyPr/>
          <a:lstStyle/>
          <a:p>
            <a:fld id="{26792058-4771-452A-B242-D669F91654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20611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26792058-4771-452A-B242-D669F91654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4764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D2094D2-2D2D-4EA9-A7F6-C6DD1FFBF34C}" type="datetime1">
              <a:rPr lang="en-US" smtClean="0">
                <a:solidFill>
                  <a:prstClr val="black"/>
                </a:solidFill>
                <a:latin typeface="Calibri"/>
              </a:rPr>
              <a:pPr/>
              <a:t>2/16/2023</a:t>
            </a:fld>
            <a:endParaRPr lang="en-US">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US">
                <a:solidFill>
                  <a:prstClr val="black"/>
                </a:solidFill>
                <a:latin typeface="Calibri"/>
              </a:rPr>
              <a:t>Dallas County Health and Human Services</a:t>
            </a:r>
          </a:p>
        </p:txBody>
      </p:sp>
      <p:sp>
        <p:nvSpPr>
          <p:cNvPr id="4" name="Slide Number Placeholder 3"/>
          <p:cNvSpPr>
            <a:spLocks noGrp="1"/>
          </p:cNvSpPr>
          <p:nvPr>
            <p:ph type="sldNum" sz="quarter" idx="12"/>
          </p:nvPr>
        </p:nvSpPr>
        <p:spPr/>
        <p:txBody>
          <a:bodyPr/>
          <a:lstStyle/>
          <a:p>
            <a:fld id="{26792058-4771-452A-B242-D669F91654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07189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944206A-E594-4455-9C8F-D1D5D9F1CD26}" type="datetime1">
              <a:rPr lang="en-US" smtClean="0">
                <a:solidFill>
                  <a:prstClr val="black"/>
                </a:solidFill>
                <a:latin typeface="Calibri"/>
              </a:rPr>
              <a:pPr/>
              <a:t>2/16/2023</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a:solidFill>
                  <a:prstClr val="black"/>
                </a:solidFill>
                <a:latin typeface="Calibri"/>
              </a:rPr>
              <a:t>Dallas County Health and Human Services</a:t>
            </a:r>
          </a:p>
        </p:txBody>
      </p:sp>
      <p:sp>
        <p:nvSpPr>
          <p:cNvPr id="7" name="Slide Number Placeholder 6"/>
          <p:cNvSpPr>
            <a:spLocks noGrp="1"/>
          </p:cNvSpPr>
          <p:nvPr>
            <p:ph type="sldNum" sz="quarter" idx="12"/>
          </p:nvPr>
        </p:nvSpPr>
        <p:spPr/>
        <p:txBody>
          <a:bodyPr/>
          <a:lstStyle/>
          <a:p>
            <a:fld id="{26792058-4771-452A-B242-D669F91654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44777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CBC04B4-4F1B-4460-8F8A-EEA053D5712D}" type="datetime1">
              <a:rPr lang="en-US" smtClean="0">
                <a:solidFill>
                  <a:prstClr val="black"/>
                </a:solidFill>
                <a:latin typeface="Calibri"/>
              </a:rPr>
              <a:pPr/>
              <a:t>2/16/2023</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a:solidFill>
                  <a:prstClr val="black"/>
                </a:solidFill>
                <a:latin typeface="Calibri"/>
              </a:rPr>
              <a:t>Dallas County Health and Human Services</a:t>
            </a:r>
          </a:p>
        </p:txBody>
      </p:sp>
      <p:sp>
        <p:nvSpPr>
          <p:cNvPr id="7" name="Slide Number Placeholder 6"/>
          <p:cNvSpPr>
            <a:spLocks noGrp="1"/>
          </p:cNvSpPr>
          <p:nvPr>
            <p:ph type="sldNum" sz="quarter" idx="12"/>
          </p:nvPr>
        </p:nvSpPr>
        <p:spPr/>
        <p:txBody>
          <a:bodyPr/>
          <a:lstStyle/>
          <a:p>
            <a:fld id="{26792058-4771-452A-B242-D669F91654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73569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rgbClr val="D3D6DF"/>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792058-4771-452A-B242-D669F91654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114157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defTabSz="914400" rtl="0" eaLnBrk="1" latinLnBrk="0" hangingPunct="1">
        <a:spcBef>
          <a:spcPct val="0"/>
        </a:spcBef>
        <a:buNone/>
        <a:defRPr sz="4400" kern="1200">
          <a:solidFill>
            <a:schemeClr val="tx2">
              <a:lumMod val="7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2">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5DB185-105D-7F4F-BCD2-AB2F9648A801}" type="datetimeFigureOut">
              <a:rPr lang="en-US" smtClean="0"/>
              <a:t>2/16/2023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792058-4771-452A-B242-D669F91654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031099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15.emf"/><Relationship Id="rId5" Type="http://schemas.openxmlformats.org/officeDocument/2006/relationships/oleObject" Target="../embeddings/oleObject1.bin"/><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772400" cy="1470025"/>
          </a:xfrm>
        </p:spPr>
        <p:txBody>
          <a:bodyPr>
            <a:normAutofit/>
          </a:bodyPr>
          <a:lstStyle/>
          <a:p>
            <a:r>
              <a:rPr lang="en-US" sz="3600" dirty="0"/>
              <a:t>Contact Tracing Challenges during the First Domestic Ebola Response</a:t>
            </a:r>
          </a:p>
        </p:txBody>
      </p:sp>
      <p:sp>
        <p:nvSpPr>
          <p:cNvPr id="3" name="Subtitle 2"/>
          <p:cNvSpPr>
            <a:spLocks noGrp="1"/>
          </p:cNvSpPr>
          <p:nvPr>
            <p:ph type="subTitle" idx="1"/>
          </p:nvPr>
        </p:nvSpPr>
        <p:spPr>
          <a:xfrm>
            <a:off x="2971800" y="3584575"/>
            <a:ext cx="4216142" cy="914400"/>
          </a:xfrm>
        </p:spPr>
        <p:txBody>
          <a:bodyPr anchor="ctr">
            <a:noAutofit/>
          </a:bodyPr>
          <a:lstStyle/>
          <a:p>
            <a:pPr algn="l">
              <a:spcBef>
                <a:spcPts val="0"/>
              </a:spcBef>
            </a:pPr>
            <a:r>
              <a:rPr lang="en-US" sz="1600" dirty="0"/>
              <a:t>Lauren Weil, MPH, PhD, Epidemiologist</a:t>
            </a:r>
          </a:p>
          <a:p>
            <a:pPr algn="l">
              <a:spcBef>
                <a:spcPts val="0"/>
              </a:spcBef>
            </a:pPr>
            <a:r>
              <a:rPr lang="en-US" sz="1600" dirty="0"/>
              <a:t>Jessica Smith, MPH, Epidemiologist</a:t>
            </a:r>
          </a:p>
          <a:p>
            <a:pPr algn="l">
              <a:spcBef>
                <a:spcPts val="0"/>
              </a:spcBef>
            </a:pPr>
            <a:r>
              <a:rPr lang="en-US" sz="1600" dirty="0"/>
              <a:t>DALLAS COUNTY HEALTH AND HUMAN SERVICES</a:t>
            </a:r>
          </a:p>
        </p:txBody>
      </p:sp>
      <p:sp>
        <p:nvSpPr>
          <p:cNvPr id="6" name="Rectangle 5"/>
          <p:cNvSpPr/>
          <p:nvPr/>
        </p:nvSpPr>
        <p:spPr>
          <a:xfrm>
            <a:off x="2213400" y="5410200"/>
            <a:ext cx="4572000" cy="646331"/>
          </a:xfrm>
          <a:prstGeom prst="rect">
            <a:avLst/>
          </a:prstGeom>
        </p:spPr>
        <p:txBody>
          <a:bodyPr>
            <a:spAutoFit/>
          </a:bodyPr>
          <a:lstStyle/>
          <a:p>
            <a:pPr algn="ctr"/>
            <a:r>
              <a:rPr lang="en-US" dirty="0">
                <a:solidFill>
                  <a:schemeClr val="tx2">
                    <a:lumMod val="75000"/>
                  </a:schemeClr>
                </a:solidFill>
              </a:rPr>
              <a:t>2015 ELC Epidemiology Workshop </a:t>
            </a:r>
          </a:p>
          <a:p>
            <a:pPr algn="ctr"/>
            <a:r>
              <a:rPr lang="en-US" dirty="0">
                <a:solidFill>
                  <a:schemeClr val="tx2">
                    <a:lumMod val="75000"/>
                  </a:schemeClr>
                </a:solidFill>
              </a:rPr>
              <a:t>April 28, 2015</a:t>
            </a:r>
          </a:p>
        </p:txBody>
      </p: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2057400" y="3584575"/>
            <a:ext cx="951828" cy="914400"/>
          </a:xfrm>
          <a:prstGeom prst="rect">
            <a:avLst/>
          </a:prstGeom>
        </p:spPr>
      </p:pic>
    </p:spTree>
    <p:extLst>
      <p:ext uri="{BB962C8B-B14F-4D97-AF65-F5344CB8AC3E}">
        <p14:creationId xmlns:p14="http://schemas.microsoft.com/office/powerpoint/2010/main" val="3745515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6792058-4771-452A-B242-D669F91654D9}" type="slidenum">
              <a:rPr lang="en-US" sz="1000" smtClean="0"/>
              <a:t>10</a:t>
            </a:fld>
            <a:endParaRPr lang="en-US" sz="1000"/>
          </a:p>
        </p:txBody>
      </p:sp>
      <p:cxnSp>
        <p:nvCxnSpPr>
          <p:cNvPr id="8" name="Straight Connector 7"/>
          <p:cNvCxnSpPr/>
          <p:nvPr/>
        </p:nvCxnSpPr>
        <p:spPr>
          <a:xfrm flipH="1">
            <a:off x="458915" y="6019800"/>
            <a:ext cx="8226170" cy="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066800" y="6299284"/>
            <a:ext cx="788629" cy="253916"/>
          </a:xfrm>
          <a:prstGeom prst="rect">
            <a:avLst/>
          </a:prstGeom>
          <a:noFill/>
        </p:spPr>
        <p:txBody>
          <a:bodyPr wrap="none" rtlCol="0">
            <a:spAutoFit/>
          </a:bodyPr>
          <a:lstStyle/>
          <a:p>
            <a:r>
              <a:rPr lang="en-US" sz="1000" b="1" dirty="0">
                <a:solidFill>
                  <a:srgbClr val="17375E"/>
                </a:solidFill>
              </a:rPr>
              <a:t>September</a:t>
            </a:r>
          </a:p>
        </p:txBody>
      </p:sp>
      <p:sp>
        <p:nvSpPr>
          <p:cNvPr id="20" name="TextBox 19"/>
          <p:cNvSpPr txBox="1"/>
          <p:nvPr/>
        </p:nvSpPr>
        <p:spPr>
          <a:xfrm>
            <a:off x="4495800" y="6299284"/>
            <a:ext cx="633507" cy="253916"/>
          </a:xfrm>
          <a:prstGeom prst="rect">
            <a:avLst/>
          </a:prstGeom>
          <a:noFill/>
        </p:spPr>
        <p:txBody>
          <a:bodyPr wrap="none" rtlCol="0">
            <a:spAutoFit/>
          </a:bodyPr>
          <a:lstStyle/>
          <a:p>
            <a:r>
              <a:rPr lang="en-US" sz="1000" b="1" dirty="0">
                <a:solidFill>
                  <a:srgbClr val="17375E"/>
                </a:solidFill>
              </a:rPr>
              <a:t>October</a:t>
            </a:r>
          </a:p>
        </p:txBody>
      </p:sp>
      <p:sp>
        <p:nvSpPr>
          <p:cNvPr id="21" name="TextBox 20"/>
          <p:cNvSpPr txBox="1"/>
          <p:nvPr/>
        </p:nvSpPr>
        <p:spPr>
          <a:xfrm>
            <a:off x="7543800" y="6299284"/>
            <a:ext cx="748923" cy="246221"/>
          </a:xfrm>
          <a:prstGeom prst="rect">
            <a:avLst/>
          </a:prstGeom>
          <a:noFill/>
        </p:spPr>
        <p:txBody>
          <a:bodyPr wrap="none" rtlCol="0">
            <a:spAutoFit/>
          </a:bodyPr>
          <a:lstStyle/>
          <a:p>
            <a:r>
              <a:rPr lang="en-US" sz="1000" b="1" dirty="0">
                <a:solidFill>
                  <a:srgbClr val="17375E"/>
                </a:solidFill>
              </a:rPr>
              <a:t>November</a:t>
            </a:r>
          </a:p>
        </p:txBody>
      </p:sp>
      <p:sp>
        <p:nvSpPr>
          <p:cNvPr id="29" name="TextBox 28"/>
          <p:cNvSpPr txBox="1"/>
          <p:nvPr/>
        </p:nvSpPr>
        <p:spPr>
          <a:xfrm>
            <a:off x="752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20</a:t>
            </a:r>
          </a:p>
        </p:txBody>
      </p:sp>
      <p:sp>
        <p:nvSpPr>
          <p:cNvPr id="30" name="TextBox 29"/>
          <p:cNvSpPr txBox="1"/>
          <p:nvPr/>
        </p:nvSpPr>
        <p:spPr>
          <a:xfrm>
            <a:off x="1514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25</a:t>
            </a:r>
          </a:p>
        </p:txBody>
      </p:sp>
      <p:sp>
        <p:nvSpPr>
          <p:cNvPr id="31" name="TextBox 30"/>
          <p:cNvSpPr txBox="1"/>
          <p:nvPr/>
        </p:nvSpPr>
        <p:spPr>
          <a:xfrm>
            <a:off x="1991279"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28</a:t>
            </a:r>
          </a:p>
        </p:txBody>
      </p:sp>
      <p:sp>
        <p:nvSpPr>
          <p:cNvPr id="32" name="TextBox 31"/>
          <p:cNvSpPr txBox="1"/>
          <p:nvPr/>
        </p:nvSpPr>
        <p:spPr>
          <a:xfrm>
            <a:off x="2276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30</a:t>
            </a:r>
          </a:p>
        </p:txBody>
      </p:sp>
      <p:cxnSp>
        <p:nvCxnSpPr>
          <p:cNvPr id="40" name="Straight Connector 39"/>
          <p:cNvCxnSpPr/>
          <p:nvPr/>
        </p:nvCxnSpPr>
        <p:spPr>
          <a:xfrm rot="5400000">
            <a:off x="274320" y="6194214"/>
            <a:ext cx="365760" cy="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8678334" y="6013953"/>
            <a:ext cx="0" cy="362712"/>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319311" y="4962436"/>
            <a:ext cx="1183316" cy="600164"/>
          </a:xfrm>
          <a:prstGeom prst="rect">
            <a:avLst/>
          </a:prstGeom>
          <a:noFill/>
        </p:spPr>
        <p:txBody>
          <a:bodyPr wrap="square" rtlCol="0" anchor="ctr">
            <a:spAutoFit/>
          </a:bodyPr>
          <a:lstStyle/>
          <a:p>
            <a:pPr algn="ctr"/>
            <a:r>
              <a:rPr lang="en-US" sz="1100" dirty="0">
                <a:solidFill>
                  <a:srgbClr val="17375E"/>
                </a:solidFill>
              </a:rPr>
              <a:t>Patient 1 arrives in Dallas from Liberia</a:t>
            </a:r>
          </a:p>
        </p:txBody>
      </p:sp>
      <p:sp>
        <p:nvSpPr>
          <p:cNvPr id="45" name="TextBox 44"/>
          <p:cNvSpPr txBox="1"/>
          <p:nvPr/>
        </p:nvSpPr>
        <p:spPr>
          <a:xfrm>
            <a:off x="1098252" y="4267200"/>
            <a:ext cx="1137353" cy="600164"/>
          </a:xfrm>
          <a:prstGeom prst="rect">
            <a:avLst/>
          </a:prstGeom>
          <a:noFill/>
        </p:spPr>
        <p:txBody>
          <a:bodyPr wrap="square" rtlCol="0" anchor="ctr">
            <a:spAutoFit/>
          </a:bodyPr>
          <a:lstStyle/>
          <a:p>
            <a:pPr algn="ctr"/>
            <a:r>
              <a:rPr lang="en-US" sz="1100" dirty="0">
                <a:solidFill>
                  <a:srgbClr val="17375E"/>
                </a:solidFill>
              </a:rPr>
              <a:t>Patient 1 visits ED and is discharged</a:t>
            </a:r>
          </a:p>
        </p:txBody>
      </p:sp>
      <p:sp>
        <p:nvSpPr>
          <p:cNvPr id="46" name="TextBox 45"/>
          <p:cNvSpPr txBox="1"/>
          <p:nvPr/>
        </p:nvSpPr>
        <p:spPr>
          <a:xfrm>
            <a:off x="1686478" y="3223199"/>
            <a:ext cx="914401" cy="769441"/>
          </a:xfrm>
          <a:prstGeom prst="rect">
            <a:avLst/>
          </a:prstGeom>
          <a:noFill/>
        </p:spPr>
        <p:txBody>
          <a:bodyPr wrap="square" rtlCol="0">
            <a:spAutoFit/>
          </a:bodyPr>
          <a:lstStyle/>
          <a:p>
            <a:pPr algn="ctr"/>
            <a:r>
              <a:rPr lang="en-US" sz="1100" dirty="0">
                <a:solidFill>
                  <a:srgbClr val="17375E"/>
                </a:solidFill>
              </a:rPr>
              <a:t>Patient 1 revisits ED and is hospitalized</a:t>
            </a:r>
          </a:p>
        </p:txBody>
      </p:sp>
      <p:sp>
        <p:nvSpPr>
          <p:cNvPr id="47" name="TextBox 46"/>
          <p:cNvSpPr txBox="1"/>
          <p:nvPr/>
        </p:nvSpPr>
        <p:spPr>
          <a:xfrm>
            <a:off x="2316237" y="4679921"/>
            <a:ext cx="990600" cy="938719"/>
          </a:xfrm>
          <a:prstGeom prst="rect">
            <a:avLst/>
          </a:prstGeom>
          <a:noFill/>
        </p:spPr>
        <p:txBody>
          <a:bodyPr wrap="square" rtlCol="0" anchor="ctr">
            <a:spAutoFit/>
          </a:bodyPr>
          <a:lstStyle/>
          <a:p>
            <a:r>
              <a:rPr lang="en-US" sz="1100" dirty="0">
                <a:solidFill>
                  <a:srgbClr val="17375E"/>
                </a:solidFill>
              </a:rPr>
              <a:t>Patient 1 diagnosed with Ebola; CDC </a:t>
            </a:r>
            <a:r>
              <a:rPr lang="en-US" sz="1100" dirty="0" err="1">
                <a:solidFill>
                  <a:srgbClr val="17375E"/>
                </a:solidFill>
              </a:rPr>
              <a:t>EpiAid</a:t>
            </a:r>
            <a:r>
              <a:rPr lang="en-US" sz="1100" dirty="0">
                <a:solidFill>
                  <a:srgbClr val="17375E"/>
                </a:solidFill>
              </a:rPr>
              <a:t> Team arrives</a:t>
            </a:r>
          </a:p>
        </p:txBody>
      </p:sp>
      <p:cxnSp>
        <p:nvCxnSpPr>
          <p:cNvPr id="60" name="Straight Arrow Connector 59"/>
          <p:cNvCxnSpPr/>
          <p:nvPr/>
        </p:nvCxnSpPr>
        <p:spPr>
          <a:xfrm>
            <a:off x="914400" y="55827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7162800" y="6019800"/>
            <a:ext cx="0" cy="362712"/>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4384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9144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1666321"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2143679"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2438400" y="6285654"/>
            <a:ext cx="0" cy="9144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45" idx="2"/>
          </p:cNvCxnSpPr>
          <p:nvPr/>
        </p:nvCxnSpPr>
        <p:spPr>
          <a:xfrm flipH="1">
            <a:off x="1666321" y="4867364"/>
            <a:ext cx="608" cy="1086316"/>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2143679" y="3962400"/>
            <a:ext cx="0" cy="199128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2438400" y="55827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2296762" y="4648200"/>
            <a:ext cx="0" cy="130548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2179562" y="4048036"/>
            <a:ext cx="914401" cy="600164"/>
          </a:xfrm>
          <a:prstGeom prst="rect">
            <a:avLst/>
          </a:prstGeom>
          <a:noFill/>
        </p:spPr>
        <p:txBody>
          <a:bodyPr wrap="square" rtlCol="0">
            <a:spAutoFit/>
          </a:bodyPr>
          <a:lstStyle/>
          <a:p>
            <a:r>
              <a:rPr lang="en-US" sz="1100" dirty="0">
                <a:solidFill>
                  <a:srgbClr val="17375E"/>
                </a:solidFill>
              </a:rPr>
              <a:t>Specimens shipped for testing</a:t>
            </a:r>
          </a:p>
        </p:txBody>
      </p:sp>
      <p:cxnSp>
        <p:nvCxnSpPr>
          <p:cNvPr id="82" name="Straight Connector 81"/>
          <p:cNvCxnSpPr/>
          <p:nvPr/>
        </p:nvCxnSpPr>
        <p:spPr>
          <a:xfrm>
            <a:off x="22860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3" name="TextBox 82"/>
          <p:cNvSpPr txBox="1"/>
          <p:nvPr/>
        </p:nvSpPr>
        <p:spPr>
          <a:xfrm>
            <a:off x="2133600"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29</a:t>
            </a:r>
          </a:p>
        </p:txBody>
      </p:sp>
      <p:sp>
        <p:nvSpPr>
          <p:cNvPr id="74" name="Title 1"/>
          <p:cNvSpPr>
            <a:spLocks noGrp="1"/>
          </p:cNvSpPr>
          <p:nvPr>
            <p:ph type="title"/>
          </p:nvPr>
        </p:nvSpPr>
        <p:spPr>
          <a:xfrm>
            <a:off x="457200" y="76200"/>
            <a:ext cx="8229600" cy="1143000"/>
          </a:xfrm>
        </p:spPr>
        <p:txBody>
          <a:bodyPr>
            <a:normAutofit/>
          </a:bodyPr>
          <a:lstStyle/>
          <a:p>
            <a:r>
              <a:rPr lang="en-US" dirty="0"/>
              <a:t>Assign Risk Exposure Assessment </a:t>
            </a:r>
          </a:p>
        </p:txBody>
      </p:sp>
      <p:cxnSp>
        <p:nvCxnSpPr>
          <p:cNvPr id="61" name="Straight Arrow Connector 60"/>
          <p:cNvCxnSpPr/>
          <p:nvPr/>
        </p:nvCxnSpPr>
        <p:spPr>
          <a:xfrm>
            <a:off x="2743200" y="5584124"/>
            <a:ext cx="0" cy="365760"/>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2634713" y="2667000"/>
            <a:ext cx="2013487" cy="1169551"/>
          </a:xfrm>
          <a:prstGeom prst="rect">
            <a:avLst/>
          </a:prstGeom>
          <a:noFill/>
        </p:spPr>
        <p:txBody>
          <a:bodyPr wrap="square" rtlCol="0">
            <a:spAutoFit/>
          </a:bodyPr>
          <a:lstStyle/>
          <a:p>
            <a:r>
              <a:rPr lang="en-US" sz="1400" b="1" dirty="0">
                <a:solidFill>
                  <a:srgbClr val="C00000"/>
                </a:solidFill>
              </a:rPr>
              <a:t>All 21 healthcare contacts of Patient 1 identified, assigned risk classification, and under direct, active monitoring</a:t>
            </a:r>
          </a:p>
        </p:txBody>
      </p:sp>
      <p:sp>
        <p:nvSpPr>
          <p:cNvPr id="72" name="TextBox 71"/>
          <p:cNvSpPr txBox="1"/>
          <p:nvPr/>
        </p:nvSpPr>
        <p:spPr>
          <a:xfrm>
            <a:off x="2613439" y="6086846"/>
            <a:ext cx="249663" cy="246221"/>
          </a:xfrm>
          <a:prstGeom prst="rect">
            <a:avLst/>
          </a:prstGeom>
          <a:noFill/>
          <a:effectLst/>
        </p:spPr>
        <p:txBody>
          <a:bodyPr wrap="none" rtlCol="0" anchor="ctr">
            <a:spAutoFit/>
          </a:bodyPr>
          <a:lstStyle/>
          <a:p>
            <a:pPr algn="ctr"/>
            <a:r>
              <a:rPr lang="en-US" sz="1000" b="1" dirty="0">
                <a:solidFill>
                  <a:srgbClr val="C00000"/>
                </a:solidFill>
              </a:rPr>
              <a:t>3</a:t>
            </a:r>
          </a:p>
        </p:txBody>
      </p:sp>
      <p:cxnSp>
        <p:nvCxnSpPr>
          <p:cNvPr id="73" name="Straight Connector 72"/>
          <p:cNvCxnSpPr/>
          <p:nvPr/>
        </p:nvCxnSpPr>
        <p:spPr>
          <a:xfrm>
            <a:off x="2733121" y="6019800"/>
            <a:ext cx="0" cy="137160"/>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2743200" y="4495800"/>
            <a:ext cx="0" cy="216973"/>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2743200" y="3810000"/>
            <a:ext cx="0" cy="293173"/>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42" name="Content Placeholder 5"/>
          <p:cNvSpPr>
            <a:spLocks noGrp="1"/>
          </p:cNvSpPr>
          <p:nvPr>
            <p:ph sz="quarter" idx="4294967295"/>
          </p:nvPr>
        </p:nvSpPr>
        <p:spPr>
          <a:xfrm>
            <a:off x="4817477" y="1676400"/>
            <a:ext cx="4041775" cy="4724400"/>
          </a:xfrm>
          <a:prstGeom prst="rect">
            <a:avLst/>
          </a:prstGeom>
        </p:spPr>
        <p:txBody>
          <a:bodyPr>
            <a:noAutofit/>
          </a:bodyPr>
          <a:lstStyle/>
          <a:p>
            <a:pPr>
              <a:spcBef>
                <a:spcPts val="0"/>
              </a:spcBef>
              <a:spcAft>
                <a:spcPts val="600"/>
              </a:spcAft>
            </a:pPr>
            <a:r>
              <a:rPr lang="en-US" sz="1900" dirty="0"/>
              <a:t>Team of 7 epidemiologists (2 CDC Team Leads, 2 EIS Officers, 3 DCHHS </a:t>
            </a:r>
            <a:r>
              <a:rPr lang="en-US" sz="1900" dirty="0" err="1"/>
              <a:t>Epis</a:t>
            </a:r>
            <a:r>
              <a:rPr lang="en-US" sz="1900" dirty="0"/>
              <a:t>)</a:t>
            </a:r>
          </a:p>
          <a:p>
            <a:pPr>
              <a:spcBef>
                <a:spcPts val="0"/>
              </a:spcBef>
              <a:spcAft>
                <a:spcPts val="600"/>
              </a:spcAft>
            </a:pPr>
            <a:r>
              <a:rPr lang="en-US" sz="1900" dirty="0"/>
              <a:t>Each interview was discussed and the group agreed/assigned a risk classification</a:t>
            </a:r>
          </a:p>
          <a:p>
            <a:pPr>
              <a:spcBef>
                <a:spcPts val="0"/>
              </a:spcBef>
              <a:spcAft>
                <a:spcPts val="600"/>
              </a:spcAft>
            </a:pPr>
            <a:r>
              <a:rPr lang="en-US" sz="1900" dirty="0"/>
              <a:t>High and Low risk contacts were told in person of their risk classification</a:t>
            </a:r>
          </a:p>
          <a:p>
            <a:pPr>
              <a:spcBef>
                <a:spcPts val="0"/>
              </a:spcBef>
              <a:spcAft>
                <a:spcPts val="600"/>
              </a:spcAft>
            </a:pPr>
            <a:r>
              <a:rPr lang="en-US" sz="1900" dirty="0"/>
              <a:t>Region 2/3 was notified of contacts outside of Dallas County</a:t>
            </a:r>
          </a:p>
          <a:p>
            <a:pPr>
              <a:spcBef>
                <a:spcPts val="0"/>
              </a:spcBef>
              <a:spcAft>
                <a:spcPts val="600"/>
              </a:spcAft>
            </a:pPr>
            <a:r>
              <a:rPr lang="en-US" sz="1900" dirty="0"/>
              <a:t>All jurisdictions began direct active monitoring on 10/4/2014</a:t>
            </a:r>
          </a:p>
        </p:txBody>
      </p:sp>
    </p:spTree>
    <p:extLst>
      <p:ext uri="{BB962C8B-B14F-4D97-AF65-F5344CB8AC3E}">
        <p14:creationId xmlns:p14="http://schemas.microsoft.com/office/powerpoint/2010/main" val="3771173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Initial Active Monitoring </a:t>
            </a:r>
          </a:p>
        </p:txBody>
      </p:sp>
      <p:sp>
        <p:nvSpPr>
          <p:cNvPr id="4" name="Slide Number Placeholder 3"/>
          <p:cNvSpPr>
            <a:spLocks noGrp="1"/>
          </p:cNvSpPr>
          <p:nvPr>
            <p:ph type="sldNum" sz="quarter" idx="12"/>
          </p:nvPr>
        </p:nvSpPr>
        <p:spPr/>
        <p:txBody>
          <a:bodyPr/>
          <a:lstStyle/>
          <a:p>
            <a:fld id="{26792058-4771-452A-B242-D669F91654D9}" type="slidenum">
              <a:rPr lang="en-US" smtClean="0"/>
              <a:t>11</a:t>
            </a:fld>
            <a:endParaRPr lang="en-US"/>
          </a:p>
        </p:txBody>
      </p:sp>
      <p:sp>
        <p:nvSpPr>
          <p:cNvPr id="3" name="TextBox 2"/>
          <p:cNvSpPr txBox="1"/>
          <p:nvPr/>
        </p:nvSpPr>
        <p:spPr>
          <a:xfrm>
            <a:off x="4724400" y="1828800"/>
            <a:ext cx="4419600" cy="5539978"/>
          </a:xfrm>
          <a:prstGeom prst="rect">
            <a:avLst/>
          </a:prstGeom>
          <a:noFill/>
        </p:spPr>
        <p:txBody>
          <a:bodyPr wrap="square" rtlCol="0">
            <a:spAutoFit/>
          </a:bodyPr>
          <a:lstStyle/>
          <a:p>
            <a:pPr marL="285750" indent="-285750">
              <a:buFont typeface="Arial"/>
              <a:buChar char="•"/>
            </a:pPr>
            <a:r>
              <a:rPr lang="en-US" sz="2400" dirty="0">
                <a:solidFill>
                  <a:schemeClr val="tx2">
                    <a:lumMod val="75000"/>
                  </a:schemeClr>
                </a:solidFill>
              </a:rPr>
              <a:t>Collin, Denton, Tarrant Counties and DSHS Region 2/3</a:t>
            </a:r>
          </a:p>
          <a:p>
            <a:endParaRPr lang="en-US" sz="2400" dirty="0">
              <a:solidFill>
                <a:schemeClr val="tx2">
                  <a:lumMod val="75000"/>
                </a:schemeClr>
              </a:solidFill>
            </a:endParaRPr>
          </a:p>
          <a:p>
            <a:pPr marL="342900" indent="-342900">
              <a:buFont typeface="Arial"/>
              <a:buChar char="•"/>
            </a:pPr>
            <a:r>
              <a:rPr lang="en-US" sz="2400" dirty="0">
                <a:solidFill>
                  <a:schemeClr val="tx2">
                    <a:lumMod val="75000"/>
                  </a:schemeClr>
                </a:solidFill>
              </a:rPr>
              <a:t>Active Monitoring - High and Low (1 - in person, 1 - phone check daily)</a:t>
            </a:r>
          </a:p>
          <a:p>
            <a:endParaRPr lang="en-US" sz="2400" dirty="0">
              <a:solidFill>
                <a:schemeClr val="tx2">
                  <a:lumMod val="75000"/>
                </a:schemeClr>
              </a:solidFill>
            </a:endParaRPr>
          </a:p>
          <a:p>
            <a:pPr marL="342900" indent="-342900">
              <a:buFont typeface="Arial"/>
              <a:buChar char="•"/>
            </a:pPr>
            <a:r>
              <a:rPr lang="en-US" sz="2400" dirty="0">
                <a:solidFill>
                  <a:schemeClr val="tx2">
                    <a:lumMod val="75000"/>
                  </a:schemeClr>
                </a:solidFill>
              </a:rPr>
              <a:t>No Known Exposure were asked to passively monitor </a:t>
            </a:r>
          </a:p>
          <a:p>
            <a:endParaRPr lang="en-US" sz="2400" dirty="0">
              <a:solidFill>
                <a:schemeClr val="tx2">
                  <a:lumMod val="75000"/>
                </a:schemeClr>
              </a:solidFill>
            </a:endParaRPr>
          </a:p>
          <a:p>
            <a:pPr marL="342900" indent="-342900">
              <a:buFont typeface="Arial"/>
              <a:buChar char="•"/>
            </a:pPr>
            <a:r>
              <a:rPr lang="en-US" sz="2400" dirty="0">
                <a:solidFill>
                  <a:schemeClr val="tx2">
                    <a:lumMod val="75000"/>
                  </a:schemeClr>
                </a:solidFill>
              </a:rPr>
              <a:t>~20 Not a Contact</a:t>
            </a:r>
          </a:p>
          <a:p>
            <a:endParaRPr lang="en-US" sz="2400" dirty="0">
              <a:solidFill>
                <a:schemeClr val="tx2">
                  <a:lumMod val="75000"/>
                </a:schemeClr>
              </a:solidFill>
            </a:endParaRPr>
          </a:p>
          <a:p>
            <a:endParaRPr lang="en-US" sz="2400" dirty="0">
              <a:solidFill>
                <a:schemeClr val="tx2">
                  <a:lumMod val="75000"/>
                </a:schemeClr>
              </a:solidFill>
            </a:endParaRPr>
          </a:p>
          <a:p>
            <a:pPr marL="342900" indent="-342900">
              <a:buFont typeface="Arial"/>
              <a:buChar char="•"/>
            </a:pPr>
            <a:endParaRPr lang="en-US" sz="2400" dirty="0">
              <a:solidFill>
                <a:schemeClr val="tx2">
                  <a:lumMod val="75000"/>
                </a:schemeClr>
              </a:solidFill>
            </a:endParaRPr>
          </a:p>
          <a:p>
            <a:endParaRPr lang="en-US" dirty="0"/>
          </a:p>
        </p:txBody>
      </p:sp>
      <p:sp>
        <p:nvSpPr>
          <p:cNvPr id="8" name="Rectangle 7"/>
          <p:cNvSpPr/>
          <p:nvPr/>
        </p:nvSpPr>
        <p:spPr>
          <a:xfrm>
            <a:off x="685800" y="3733800"/>
            <a:ext cx="3962400" cy="1828800"/>
          </a:xfrm>
          <a:prstGeom prst="rect">
            <a:avLst/>
          </a:prstGeom>
          <a:gradFill>
            <a:gsLst>
              <a:gs pos="0">
                <a:schemeClr val="tx2">
                  <a:lumMod val="40000"/>
                  <a:lumOff val="60000"/>
                </a:schemeClr>
              </a:gs>
              <a:gs pos="100000">
                <a:schemeClr val="tx2">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No Known Exposure</a:t>
            </a:r>
          </a:p>
          <a:p>
            <a:pPr algn="ctr"/>
            <a:r>
              <a:rPr lang="en-US" b="1" dirty="0"/>
              <a:t>~60 </a:t>
            </a:r>
          </a:p>
        </p:txBody>
      </p:sp>
      <p:sp>
        <p:nvSpPr>
          <p:cNvPr id="9" name="Rectangle 8"/>
          <p:cNvSpPr/>
          <p:nvPr/>
        </p:nvSpPr>
        <p:spPr>
          <a:xfrm>
            <a:off x="685800" y="2743200"/>
            <a:ext cx="3962400" cy="990600"/>
          </a:xfrm>
          <a:prstGeom prst="rect">
            <a:avLst/>
          </a:prstGeom>
          <a:gradFill flip="none" rotWithShape="1">
            <a:gsLst>
              <a:gs pos="0">
                <a:schemeClr val="accent6">
                  <a:lumMod val="60000"/>
                  <a:lumOff val="40000"/>
                </a:schemeClr>
              </a:gs>
              <a:gs pos="100000">
                <a:schemeClr val="accent6">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Low Risk </a:t>
            </a:r>
          </a:p>
          <a:p>
            <a:pPr algn="ctr"/>
            <a:r>
              <a:rPr lang="en-US" b="1" dirty="0"/>
              <a:t>14 </a:t>
            </a:r>
          </a:p>
        </p:txBody>
      </p:sp>
      <p:sp>
        <p:nvSpPr>
          <p:cNvPr id="10" name="Isosceles Triangle 9"/>
          <p:cNvSpPr/>
          <p:nvPr/>
        </p:nvSpPr>
        <p:spPr>
          <a:xfrm>
            <a:off x="685800" y="1600200"/>
            <a:ext cx="3962400" cy="1143000"/>
          </a:xfrm>
          <a:prstGeom prst="triangle">
            <a:avLst/>
          </a:prstGeom>
          <a:gradFill flip="none" rotWithShape="1">
            <a:gsLst>
              <a:gs pos="0">
                <a:schemeClr val="accent2">
                  <a:lumMod val="60000"/>
                  <a:lumOff val="40000"/>
                </a:schemeClr>
              </a:gs>
              <a:gs pos="100000">
                <a:schemeClr val="accent2">
                  <a:lumMod val="7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High Risk</a:t>
            </a:r>
          </a:p>
          <a:p>
            <a:pPr algn="ctr"/>
            <a:r>
              <a:rPr lang="en-US" b="1" dirty="0"/>
              <a:t>7 </a:t>
            </a:r>
          </a:p>
        </p:txBody>
      </p:sp>
    </p:spTree>
    <p:extLst>
      <p:ext uri="{BB962C8B-B14F-4D97-AF65-F5344CB8AC3E}">
        <p14:creationId xmlns:p14="http://schemas.microsoft.com/office/powerpoint/2010/main" val="586356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6792058-4771-452A-B242-D669F91654D9}" type="slidenum">
              <a:rPr lang="en-US" sz="1000" smtClean="0"/>
              <a:t>12</a:t>
            </a:fld>
            <a:endParaRPr lang="en-US" sz="1000"/>
          </a:p>
        </p:txBody>
      </p:sp>
      <p:cxnSp>
        <p:nvCxnSpPr>
          <p:cNvPr id="8" name="Straight Connector 7"/>
          <p:cNvCxnSpPr/>
          <p:nvPr/>
        </p:nvCxnSpPr>
        <p:spPr>
          <a:xfrm flipH="1">
            <a:off x="458915" y="6019800"/>
            <a:ext cx="8226170" cy="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066800" y="6299284"/>
            <a:ext cx="788629" cy="253916"/>
          </a:xfrm>
          <a:prstGeom prst="rect">
            <a:avLst/>
          </a:prstGeom>
          <a:noFill/>
        </p:spPr>
        <p:txBody>
          <a:bodyPr wrap="none" rtlCol="0">
            <a:spAutoFit/>
          </a:bodyPr>
          <a:lstStyle/>
          <a:p>
            <a:r>
              <a:rPr lang="en-US" sz="1000" b="1" dirty="0">
                <a:solidFill>
                  <a:srgbClr val="17375E"/>
                </a:solidFill>
              </a:rPr>
              <a:t>September</a:t>
            </a:r>
          </a:p>
        </p:txBody>
      </p:sp>
      <p:sp>
        <p:nvSpPr>
          <p:cNvPr id="20" name="TextBox 19"/>
          <p:cNvSpPr txBox="1"/>
          <p:nvPr/>
        </p:nvSpPr>
        <p:spPr>
          <a:xfrm>
            <a:off x="4495800" y="6299284"/>
            <a:ext cx="633507" cy="253916"/>
          </a:xfrm>
          <a:prstGeom prst="rect">
            <a:avLst/>
          </a:prstGeom>
          <a:noFill/>
        </p:spPr>
        <p:txBody>
          <a:bodyPr wrap="none" rtlCol="0">
            <a:spAutoFit/>
          </a:bodyPr>
          <a:lstStyle/>
          <a:p>
            <a:r>
              <a:rPr lang="en-US" sz="1000" b="1" dirty="0">
                <a:solidFill>
                  <a:srgbClr val="17375E"/>
                </a:solidFill>
              </a:rPr>
              <a:t>October</a:t>
            </a:r>
          </a:p>
        </p:txBody>
      </p:sp>
      <p:sp>
        <p:nvSpPr>
          <p:cNvPr id="21" name="TextBox 20"/>
          <p:cNvSpPr txBox="1"/>
          <p:nvPr/>
        </p:nvSpPr>
        <p:spPr>
          <a:xfrm>
            <a:off x="7543800" y="6299284"/>
            <a:ext cx="748923" cy="246221"/>
          </a:xfrm>
          <a:prstGeom prst="rect">
            <a:avLst/>
          </a:prstGeom>
          <a:noFill/>
        </p:spPr>
        <p:txBody>
          <a:bodyPr wrap="none" rtlCol="0">
            <a:spAutoFit/>
          </a:bodyPr>
          <a:lstStyle/>
          <a:p>
            <a:r>
              <a:rPr lang="en-US" sz="1000" b="1" dirty="0">
                <a:solidFill>
                  <a:srgbClr val="17375E"/>
                </a:solidFill>
              </a:rPr>
              <a:t>November</a:t>
            </a:r>
          </a:p>
        </p:txBody>
      </p:sp>
      <p:sp>
        <p:nvSpPr>
          <p:cNvPr id="29" name="TextBox 28"/>
          <p:cNvSpPr txBox="1"/>
          <p:nvPr/>
        </p:nvSpPr>
        <p:spPr>
          <a:xfrm>
            <a:off x="752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20</a:t>
            </a:r>
          </a:p>
        </p:txBody>
      </p:sp>
      <p:sp>
        <p:nvSpPr>
          <p:cNvPr id="30" name="TextBox 29"/>
          <p:cNvSpPr txBox="1"/>
          <p:nvPr/>
        </p:nvSpPr>
        <p:spPr>
          <a:xfrm>
            <a:off x="1514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25</a:t>
            </a:r>
          </a:p>
        </p:txBody>
      </p:sp>
      <p:sp>
        <p:nvSpPr>
          <p:cNvPr id="31" name="TextBox 30"/>
          <p:cNvSpPr txBox="1"/>
          <p:nvPr/>
        </p:nvSpPr>
        <p:spPr>
          <a:xfrm>
            <a:off x="1991279"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28</a:t>
            </a:r>
          </a:p>
        </p:txBody>
      </p:sp>
      <p:sp>
        <p:nvSpPr>
          <p:cNvPr id="32" name="TextBox 31"/>
          <p:cNvSpPr txBox="1"/>
          <p:nvPr/>
        </p:nvSpPr>
        <p:spPr>
          <a:xfrm>
            <a:off x="2276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30</a:t>
            </a:r>
          </a:p>
        </p:txBody>
      </p:sp>
      <p:cxnSp>
        <p:nvCxnSpPr>
          <p:cNvPr id="40" name="Straight Connector 39"/>
          <p:cNvCxnSpPr/>
          <p:nvPr/>
        </p:nvCxnSpPr>
        <p:spPr>
          <a:xfrm rot="5400000">
            <a:off x="274320" y="6194214"/>
            <a:ext cx="365760" cy="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8678334" y="6013953"/>
            <a:ext cx="0" cy="362712"/>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319311" y="4962436"/>
            <a:ext cx="1183316" cy="600164"/>
          </a:xfrm>
          <a:prstGeom prst="rect">
            <a:avLst/>
          </a:prstGeom>
          <a:noFill/>
        </p:spPr>
        <p:txBody>
          <a:bodyPr wrap="square" rtlCol="0" anchor="ctr">
            <a:spAutoFit/>
          </a:bodyPr>
          <a:lstStyle/>
          <a:p>
            <a:pPr algn="ctr"/>
            <a:r>
              <a:rPr lang="en-US" sz="1100" dirty="0">
                <a:solidFill>
                  <a:srgbClr val="17375E"/>
                </a:solidFill>
              </a:rPr>
              <a:t>Patient 1 arrives in Dallas from Liberia</a:t>
            </a:r>
          </a:p>
        </p:txBody>
      </p:sp>
      <p:sp>
        <p:nvSpPr>
          <p:cNvPr id="45" name="TextBox 44"/>
          <p:cNvSpPr txBox="1"/>
          <p:nvPr/>
        </p:nvSpPr>
        <p:spPr>
          <a:xfrm>
            <a:off x="1098252" y="4267200"/>
            <a:ext cx="1137353" cy="600164"/>
          </a:xfrm>
          <a:prstGeom prst="rect">
            <a:avLst/>
          </a:prstGeom>
          <a:noFill/>
        </p:spPr>
        <p:txBody>
          <a:bodyPr wrap="square" rtlCol="0" anchor="ctr">
            <a:spAutoFit/>
          </a:bodyPr>
          <a:lstStyle/>
          <a:p>
            <a:pPr algn="ctr"/>
            <a:r>
              <a:rPr lang="en-US" sz="1100" dirty="0">
                <a:solidFill>
                  <a:srgbClr val="17375E"/>
                </a:solidFill>
              </a:rPr>
              <a:t>Patient 1 visits ED and is discharged</a:t>
            </a:r>
          </a:p>
        </p:txBody>
      </p:sp>
      <p:sp>
        <p:nvSpPr>
          <p:cNvPr id="46" name="TextBox 45"/>
          <p:cNvSpPr txBox="1"/>
          <p:nvPr/>
        </p:nvSpPr>
        <p:spPr>
          <a:xfrm>
            <a:off x="1686478" y="3223199"/>
            <a:ext cx="914401" cy="769441"/>
          </a:xfrm>
          <a:prstGeom prst="rect">
            <a:avLst/>
          </a:prstGeom>
          <a:noFill/>
        </p:spPr>
        <p:txBody>
          <a:bodyPr wrap="square" rtlCol="0">
            <a:spAutoFit/>
          </a:bodyPr>
          <a:lstStyle/>
          <a:p>
            <a:pPr algn="ctr"/>
            <a:r>
              <a:rPr lang="en-US" sz="1100" dirty="0">
                <a:solidFill>
                  <a:srgbClr val="17375E"/>
                </a:solidFill>
              </a:rPr>
              <a:t>Patient 1 revisits ED and is hospitalized</a:t>
            </a:r>
          </a:p>
        </p:txBody>
      </p:sp>
      <p:sp>
        <p:nvSpPr>
          <p:cNvPr id="47" name="TextBox 46"/>
          <p:cNvSpPr txBox="1"/>
          <p:nvPr/>
        </p:nvSpPr>
        <p:spPr>
          <a:xfrm>
            <a:off x="2316237" y="4679921"/>
            <a:ext cx="990600" cy="938719"/>
          </a:xfrm>
          <a:prstGeom prst="rect">
            <a:avLst/>
          </a:prstGeom>
          <a:noFill/>
        </p:spPr>
        <p:txBody>
          <a:bodyPr wrap="square" rtlCol="0" anchor="ctr">
            <a:spAutoFit/>
          </a:bodyPr>
          <a:lstStyle/>
          <a:p>
            <a:r>
              <a:rPr lang="en-US" sz="1100" dirty="0">
                <a:solidFill>
                  <a:srgbClr val="17375E"/>
                </a:solidFill>
              </a:rPr>
              <a:t>Patient 1 diagnosed with Ebola; CDC </a:t>
            </a:r>
            <a:r>
              <a:rPr lang="en-US" sz="1100" dirty="0" err="1">
                <a:solidFill>
                  <a:srgbClr val="17375E"/>
                </a:solidFill>
              </a:rPr>
              <a:t>EpiAid</a:t>
            </a:r>
            <a:r>
              <a:rPr lang="en-US" sz="1100" dirty="0">
                <a:solidFill>
                  <a:srgbClr val="17375E"/>
                </a:solidFill>
              </a:rPr>
              <a:t> Team arrives</a:t>
            </a:r>
          </a:p>
        </p:txBody>
      </p:sp>
      <p:cxnSp>
        <p:nvCxnSpPr>
          <p:cNvPr id="60" name="Straight Arrow Connector 59"/>
          <p:cNvCxnSpPr/>
          <p:nvPr/>
        </p:nvCxnSpPr>
        <p:spPr>
          <a:xfrm>
            <a:off x="914400" y="55827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7162800" y="6019800"/>
            <a:ext cx="0" cy="362712"/>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4384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9144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1666321"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2143679"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2438400" y="6285654"/>
            <a:ext cx="0" cy="9144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45" idx="2"/>
          </p:cNvCxnSpPr>
          <p:nvPr/>
        </p:nvCxnSpPr>
        <p:spPr>
          <a:xfrm flipH="1">
            <a:off x="1666321" y="4867364"/>
            <a:ext cx="608" cy="1086316"/>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2143679" y="3962400"/>
            <a:ext cx="0" cy="199128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2438400" y="55827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2296762" y="4648200"/>
            <a:ext cx="0" cy="130548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2179562" y="4048036"/>
            <a:ext cx="914401" cy="600164"/>
          </a:xfrm>
          <a:prstGeom prst="rect">
            <a:avLst/>
          </a:prstGeom>
          <a:noFill/>
        </p:spPr>
        <p:txBody>
          <a:bodyPr wrap="square" rtlCol="0">
            <a:spAutoFit/>
          </a:bodyPr>
          <a:lstStyle/>
          <a:p>
            <a:r>
              <a:rPr lang="en-US" sz="1100" dirty="0">
                <a:solidFill>
                  <a:srgbClr val="17375E"/>
                </a:solidFill>
              </a:rPr>
              <a:t>Specimens shipped for testing</a:t>
            </a:r>
          </a:p>
        </p:txBody>
      </p:sp>
      <p:cxnSp>
        <p:nvCxnSpPr>
          <p:cNvPr id="82" name="Straight Connector 81"/>
          <p:cNvCxnSpPr/>
          <p:nvPr/>
        </p:nvCxnSpPr>
        <p:spPr>
          <a:xfrm>
            <a:off x="22860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3" name="TextBox 82"/>
          <p:cNvSpPr txBox="1"/>
          <p:nvPr/>
        </p:nvSpPr>
        <p:spPr>
          <a:xfrm>
            <a:off x="2133600"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29</a:t>
            </a:r>
          </a:p>
        </p:txBody>
      </p:sp>
      <p:sp>
        <p:nvSpPr>
          <p:cNvPr id="74" name="Title 1"/>
          <p:cNvSpPr>
            <a:spLocks noGrp="1"/>
          </p:cNvSpPr>
          <p:nvPr>
            <p:ph type="title"/>
          </p:nvPr>
        </p:nvSpPr>
        <p:spPr>
          <a:xfrm>
            <a:off x="457200" y="76200"/>
            <a:ext cx="8229600" cy="1143000"/>
          </a:xfrm>
        </p:spPr>
        <p:txBody>
          <a:bodyPr>
            <a:normAutofit/>
          </a:bodyPr>
          <a:lstStyle/>
          <a:p>
            <a:r>
              <a:rPr lang="en-US" dirty="0"/>
              <a:t>Healthcare Contact Tracing</a:t>
            </a:r>
          </a:p>
        </p:txBody>
      </p:sp>
      <p:cxnSp>
        <p:nvCxnSpPr>
          <p:cNvPr id="61" name="Straight Arrow Connector 60"/>
          <p:cNvCxnSpPr/>
          <p:nvPr/>
        </p:nvCxnSpPr>
        <p:spPr>
          <a:xfrm>
            <a:off x="2851898" y="5584124"/>
            <a:ext cx="0" cy="365760"/>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2722137" y="6086846"/>
            <a:ext cx="249663" cy="246221"/>
          </a:xfrm>
          <a:prstGeom prst="rect">
            <a:avLst/>
          </a:prstGeom>
          <a:noFill/>
          <a:ln>
            <a:noFill/>
          </a:ln>
          <a:effectLst/>
        </p:spPr>
        <p:txBody>
          <a:bodyPr wrap="none" rtlCol="0" anchor="ctr">
            <a:spAutoFit/>
          </a:bodyPr>
          <a:lstStyle/>
          <a:p>
            <a:pPr algn="ctr"/>
            <a:r>
              <a:rPr lang="en-US" sz="1000" b="1" dirty="0">
                <a:solidFill>
                  <a:srgbClr val="C00000"/>
                </a:solidFill>
              </a:rPr>
              <a:t>4</a:t>
            </a:r>
          </a:p>
        </p:txBody>
      </p:sp>
      <p:cxnSp>
        <p:nvCxnSpPr>
          <p:cNvPr id="73" name="Straight Connector 72"/>
          <p:cNvCxnSpPr/>
          <p:nvPr/>
        </p:nvCxnSpPr>
        <p:spPr>
          <a:xfrm>
            <a:off x="2841819" y="6019800"/>
            <a:ext cx="0" cy="137160"/>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grpSp>
        <p:nvGrpSpPr>
          <p:cNvPr id="5" name="Group 4"/>
          <p:cNvGrpSpPr/>
          <p:nvPr/>
        </p:nvGrpSpPr>
        <p:grpSpPr>
          <a:xfrm>
            <a:off x="5181600" y="1981200"/>
            <a:ext cx="3396034" cy="3484772"/>
            <a:chOff x="2362200" y="2590800"/>
            <a:chExt cx="4081834" cy="4188492"/>
          </a:xfrm>
        </p:grpSpPr>
        <p:pic>
          <p:nvPicPr>
            <p:cNvPr id="50" name="Picture 49"/>
            <p:cNvPicPr>
              <a:picLocks noChangeAspect="1"/>
            </p:cNvPicPr>
            <p:nvPr/>
          </p:nvPicPr>
          <p:blipFill>
            <a:blip r:embed="rId3"/>
            <a:stretch>
              <a:fillRect/>
            </a:stretch>
          </p:blipFill>
          <p:spPr>
            <a:xfrm>
              <a:off x="2362200" y="2662422"/>
              <a:ext cx="4081834" cy="4116870"/>
            </a:xfrm>
            <a:prstGeom prst="rect">
              <a:avLst/>
            </a:prstGeom>
          </p:spPr>
        </p:pic>
        <p:sp>
          <p:nvSpPr>
            <p:cNvPr id="51" name="5-Point Star 50"/>
            <p:cNvSpPr/>
            <p:nvPr/>
          </p:nvSpPr>
          <p:spPr>
            <a:xfrm>
              <a:off x="3048000" y="4572000"/>
              <a:ext cx="152400" cy="304800"/>
            </a:xfrm>
            <a:prstGeom prst="star5">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C00000"/>
                </a:solidFill>
              </a:endParaRPr>
            </a:p>
          </p:txBody>
        </p:sp>
        <p:sp>
          <p:nvSpPr>
            <p:cNvPr id="52" name="5-Point Star 51"/>
            <p:cNvSpPr/>
            <p:nvPr/>
          </p:nvSpPr>
          <p:spPr>
            <a:xfrm>
              <a:off x="3733800" y="6324600"/>
              <a:ext cx="152400" cy="304800"/>
            </a:xfrm>
            <a:prstGeom prst="star5">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C00000"/>
                </a:solidFill>
              </a:endParaRPr>
            </a:p>
          </p:txBody>
        </p:sp>
        <p:sp>
          <p:nvSpPr>
            <p:cNvPr id="53" name="5-Point Star 52"/>
            <p:cNvSpPr/>
            <p:nvPr/>
          </p:nvSpPr>
          <p:spPr>
            <a:xfrm>
              <a:off x="4267200" y="2743200"/>
              <a:ext cx="152400" cy="304800"/>
            </a:xfrm>
            <a:prstGeom prst="star5">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C00000"/>
                </a:solidFill>
              </a:endParaRPr>
            </a:p>
          </p:txBody>
        </p:sp>
        <p:sp>
          <p:nvSpPr>
            <p:cNvPr id="54" name="5-Point Star 53"/>
            <p:cNvSpPr/>
            <p:nvPr/>
          </p:nvSpPr>
          <p:spPr>
            <a:xfrm>
              <a:off x="5943600" y="4114800"/>
              <a:ext cx="152400" cy="304800"/>
            </a:xfrm>
            <a:prstGeom prst="star5">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C00000"/>
                </a:solidFill>
              </a:endParaRPr>
            </a:p>
          </p:txBody>
        </p:sp>
        <p:sp>
          <p:nvSpPr>
            <p:cNvPr id="56" name="5-Point Star 55"/>
            <p:cNvSpPr/>
            <p:nvPr/>
          </p:nvSpPr>
          <p:spPr>
            <a:xfrm>
              <a:off x="5791200" y="4572000"/>
              <a:ext cx="152400" cy="304800"/>
            </a:xfrm>
            <a:prstGeom prst="star5">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C00000"/>
                </a:solidFill>
              </a:endParaRPr>
            </a:p>
          </p:txBody>
        </p:sp>
        <p:sp>
          <p:nvSpPr>
            <p:cNvPr id="58" name="5-Point Star 57"/>
            <p:cNvSpPr/>
            <p:nvPr/>
          </p:nvSpPr>
          <p:spPr>
            <a:xfrm>
              <a:off x="5257800" y="5181600"/>
              <a:ext cx="152400" cy="304800"/>
            </a:xfrm>
            <a:prstGeom prst="star5">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C00000"/>
                </a:solidFill>
              </a:endParaRPr>
            </a:p>
          </p:txBody>
        </p:sp>
        <p:sp>
          <p:nvSpPr>
            <p:cNvPr id="59" name="5-Point Star 58"/>
            <p:cNvSpPr/>
            <p:nvPr/>
          </p:nvSpPr>
          <p:spPr>
            <a:xfrm>
              <a:off x="4800600" y="4495800"/>
              <a:ext cx="152400" cy="304800"/>
            </a:xfrm>
            <a:prstGeom prst="star5">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C00000"/>
                </a:solidFill>
              </a:endParaRPr>
            </a:p>
          </p:txBody>
        </p:sp>
        <p:sp>
          <p:nvSpPr>
            <p:cNvPr id="62" name="5-Point Star 61"/>
            <p:cNvSpPr/>
            <p:nvPr/>
          </p:nvSpPr>
          <p:spPr>
            <a:xfrm>
              <a:off x="4343400" y="4114800"/>
              <a:ext cx="152400" cy="304800"/>
            </a:xfrm>
            <a:prstGeom prst="star5">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C00000"/>
                </a:solidFill>
              </a:endParaRPr>
            </a:p>
          </p:txBody>
        </p:sp>
        <p:sp>
          <p:nvSpPr>
            <p:cNvPr id="67" name="5-Point Star 66"/>
            <p:cNvSpPr/>
            <p:nvPr/>
          </p:nvSpPr>
          <p:spPr>
            <a:xfrm>
              <a:off x="4191000" y="4267200"/>
              <a:ext cx="152400" cy="304800"/>
            </a:xfrm>
            <a:prstGeom prst="star5">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C00000"/>
                </a:solidFill>
              </a:endParaRPr>
            </a:p>
          </p:txBody>
        </p:sp>
        <p:sp>
          <p:nvSpPr>
            <p:cNvPr id="68" name="5-Point Star 67"/>
            <p:cNvSpPr/>
            <p:nvPr/>
          </p:nvSpPr>
          <p:spPr>
            <a:xfrm>
              <a:off x="5334000" y="4419600"/>
              <a:ext cx="152400" cy="304800"/>
            </a:xfrm>
            <a:prstGeom prst="star5">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C00000"/>
                </a:solidFill>
              </a:endParaRPr>
            </a:p>
          </p:txBody>
        </p:sp>
        <p:sp>
          <p:nvSpPr>
            <p:cNvPr id="70" name="5-Point Star 69"/>
            <p:cNvSpPr/>
            <p:nvPr/>
          </p:nvSpPr>
          <p:spPr>
            <a:xfrm>
              <a:off x="3962400" y="2590800"/>
              <a:ext cx="152400" cy="304800"/>
            </a:xfrm>
            <a:prstGeom prst="star5">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C00000"/>
                </a:solidFill>
              </a:endParaRPr>
            </a:p>
          </p:txBody>
        </p:sp>
        <p:sp>
          <p:nvSpPr>
            <p:cNvPr id="71" name="5-Point Star 70"/>
            <p:cNvSpPr/>
            <p:nvPr/>
          </p:nvSpPr>
          <p:spPr>
            <a:xfrm>
              <a:off x="4572000" y="3581400"/>
              <a:ext cx="152400" cy="304800"/>
            </a:xfrm>
            <a:prstGeom prst="star5">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C00000"/>
                </a:solidFill>
              </a:endParaRPr>
            </a:p>
          </p:txBody>
        </p:sp>
      </p:grpSp>
      <p:sp>
        <p:nvSpPr>
          <p:cNvPr id="69" name="Rectangle 68"/>
          <p:cNvSpPr/>
          <p:nvPr/>
        </p:nvSpPr>
        <p:spPr>
          <a:xfrm>
            <a:off x="2743200" y="2681631"/>
            <a:ext cx="2133600" cy="1169551"/>
          </a:xfrm>
          <a:prstGeom prst="rect">
            <a:avLst/>
          </a:prstGeom>
        </p:spPr>
        <p:txBody>
          <a:bodyPr wrap="square">
            <a:spAutoFit/>
          </a:bodyPr>
          <a:lstStyle/>
          <a:p>
            <a:pPr>
              <a:spcBef>
                <a:spcPts val="0"/>
              </a:spcBef>
              <a:spcAft>
                <a:spcPts val="600"/>
              </a:spcAft>
            </a:pPr>
            <a:r>
              <a:rPr lang="en-US" sz="1400" b="1" dirty="0">
                <a:solidFill>
                  <a:srgbClr val="C00000"/>
                </a:solidFill>
              </a:rPr>
              <a:t>Total of 11 (Dallas County residents) “high” or “some/low” risk contacts under daily direct active monitoring</a:t>
            </a:r>
          </a:p>
        </p:txBody>
      </p:sp>
      <p:cxnSp>
        <p:nvCxnSpPr>
          <p:cNvPr id="75" name="Straight Connector 74"/>
          <p:cNvCxnSpPr/>
          <p:nvPr/>
        </p:nvCxnSpPr>
        <p:spPr>
          <a:xfrm>
            <a:off x="2847563" y="4495800"/>
            <a:ext cx="0" cy="216973"/>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2847563" y="3810000"/>
            <a:ext cx="0" cy="293173"/>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4618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6792058-4771-452A-B242-D669F91654D9}" type="slidenum">
              <a:rPr lang="en-US" sz="1000" smtClean="0"/>
              <a:t>13</a:t>
            </a:fld>
            <a:endParaRPr lang="en-US" sz="1000"/>
          </a:p>
        </p:txBody>
      </p:sp>
      <p:grpSp>
        <p:nvGrpSpPr>
          <p:cNvPr id="73" name="Group 72"/>
          <p:cNvGrpSpPr/>
          <p:nvPr/>
        </p:nvGrpSpPr>
        <p:grpSpPr>
          <a:xfrm>
            <a:off x="319311" y="3293039"/>
            <a:ext cx="8365774" cy="3330001"/>
            <a:chOff x="319311" y="3223199"/>
            <a:chExt cx="8365774" cy="3330001"/>
          </a:xfrm>
        </p:grpSpPr>
        <p:cxnSp>
          <p:nvCxnSpPr>
            <p:cNvPr id="74" name="Straight Connector 73"/>
            <p:cNvCxnSpPr/>
            <p:nvPr/>
          </p:nvCxnSpPr>
          <p:spPr>
            <a:xfrm flipH="1">
              <a:off x="458915" y="6019800"/>
              <a:ext cx="8226170" cy="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1066800" y="6299284"/>
              <a:ext cx="788629" cy="253916"/>
            </a:xfrm>
            <a:prstGeom prst="rect">
              <a:avLst/>
            </a:prstGeom>
            <a:noFill/>
          </p:spPr>
          <p:txBody>
            <a:bodyPr wrap="none" rtlCol="0">
              <a:spAutoFit/>
            </a:bodyPr>
            <a:lstStyle/>
            <a:p>
              <a:r>
                <a:rPr lang="en-US" sz="1000" b="1" dirty="0">
                  <a:solidFill>
                    <a:srgbClr val="17375E"/>
                  </a:solidFill>
                </a:rPr>
                <a:t>September</a:t>
              </a:r>
            </a:p>
          </p:txBody>
        </p:sp>
        <p:sp>
          <p:nvSpPr>
            <p:cNvPr id="76" name="TextBox 75"/>
            <p:cNvSpPr txBox="1"/>
            <p:nvPr/>
          </p:nvSpPr>
          <p:spPr>
            <a:xfrm>
              <a:off x="4495800" y="6299284"/>
              <a:ext cx="633507" cy="253916"/>
            </a:xfrm>
            <a:prstGeom prst="rect">
              <a:avLst/>
            </a:prstGeom>
            <a:noFill/>
          </p:spPr>
          <p:txBody>
            <a:bodyPr wrap="none" rtlCol="0">
              <a:spAutoFit/>
            </a:bodyPr>
            <a:lstStyle/>
            <a:p>
              <a:r>
                <a:rPr lang="en-US" sz="1000" b="1" dirty="0">
                  <a:solidFill>
                    <a:srgbClr val="17375E"/>
                  </a:solidFill>
                </a:rPr>
                <a:t>October</a:t>
              </a:r>
            </a:p>
          </p:txBody>
        </p:sp>
        <p:sp>
          <p:nvSpPr>
            <p:cNvPr id="78" name="TextBox 77"/>
            <p:cNvSpPr txBox="1"/>
            <p:nvPr/>
          </p:nvSpPr>
          <p:spPr>
            <a:xfrm>
              <a:off x="7543800" y="6299284"/>
              <a:ext cx="748923" cy="246221"/>
            </a:xfrm>
            <a:prstGeom prst="rect">
              <a:avLst/>
            </a:prstGeom>
            <a:noFill/>
          </p:spPr>
          <p:txBody>
            <a:bodyPr wrap="none" rtlCol="0">
              <a:spAutoFit/>
            </a:bodyPr>
            <a:lstStyle/>
            <a:p>
              <a:r>
                <a:rPr lang="en-US" sz="1000" b="1" dirty="0">
                  <a:solidFill>
                    <a:srgbClr val="17375E"/>
                  </a:solidFill>
                </a:rPr>
                <a:t>November</a:t>
              </a:r>
            </a:p>
          </p:txBody>
        </p:sp>
        <p:sp>
          <p:nvSpPr>
            <p:cNvPr id="79" name="TextBox 78"/>
            <p:cNvSpPr txBox="1"/>
            <p:nvPr/>
          </p:nvSpPr>
          <p:spPr>
            <a:xfrm>
              <a:off x="752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20</a:t>
              </a:r>
            </a:p>
          </p:txBody>
        </p:sp>
        <p:sp>
          <p:nvSpPr>
            <p:cNvPr id="81" name="TextBox 80"/>
            <p:cNvSpPr txBox="1"/>
            <p:nvPr/>
          </p:nvSpPr>
          <p:spPr>
            <a:xfrm>
              <a:off x="1514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25</a:t>
              </a:r>
            </a:p>
          </p:txBody>
        </p:sp>
        <p:sp>
          <p:nvSpPr>
            <p:cNvPr id="84" name="TextBox 83"/>
            <p:cNvSpPr txBox="1"/>
            <p:nvPr/>
          </p:nvSpPr>
          <p:spPr>
            <a:xfrm>
              <a:off x="1991279"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28</a:t>
              </a:r>
            </a:p>
          </p:txBody>
        </p:sp>
        <p:sp>
          <p:nvSpPr>
            <p:cNvPr id="85" name="TextBox 84"/>
            <p:cNvSpPr txBox="1"/>
            <p:nvPr/>
          </p:nvSpPr>
          <p:spPr>
            <a:xfrm>
              <a:off x="2276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30</a:t>
              </a:r>
            </a:p>
          </p:txBody>
        </p:sp>
        <p:sp>
          <p:nvSpPr>
            <p:cNvPr id="86" name="TextBox 85"/>
            <p:cNvSpPr txBox="1"/>
            <p:nvPr/>
          </p:nvSpPr>
          <p:spPr>
            <a:xfrm>
              <a:off x="3540179" y="6086846"/>
              <a:ext cx="249663" cy="246221"/>
            </a:xfrm>
            <a:prstGeom prst="rect">
              <a:avLst/>
            </a:prstGeom>
            <a:noFill/>
            <a:effectLst/>
          </p:spPr>
          <p:txBody>
            <a:bodyPr wrap="none" rtlCol="0" anchor="ctr">
              <a:spAutoFit/>
            </a:bodyPr>
            <a:lstStyle/>
            <a:p>
              <a:pPr algn="ctr"/>
              <a:r>
                <a:rPr lang="en-US" sz="1000" b="1" dirty="0">
                  <a:solidFill>
                    <a:srgbClr val="C00000"/>
                  </a:solidFill>
                </a:rPr>
                <a:t>8</a:t>
              </a:r>
            </a:p>
          </p:txBody>
        </p:sp>
        <p:cxnSp>
          <p:nvCxnSpPr>
            <p:cNvPr id="93" name="Straight Connector 92"/>
            <p:cNvCxnSpPr/>
            <p:nvPr/>
          </p:nvCxnSpPr>
          <p:spPr>
            <a:xfrm rot="5400000">
              <a:off x="274320" y="6194214"/>
              <a:ext cx="365760" cy="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8678334" y="6013953"/>
              <a:ext cx="0" cy="362712"/>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9" name="TextBox 98"/>
            <p:cNvSpPr txBox="1"/>
            <p:nvPr/>
          </p:nvSpPr>
          <p:spPr>
            <a:xfrm>
              <a:off x="319311" y="4962436"/>
              <a:ext cx="1183316" cy="600164"/>
            </a:xfrm>
            <a:prstGeom prst="rect">
              <a:avLst/>
            </a:prstGeom>
            <a:noFill/>
          </p:spPr>
          <p:txBody>
            <a:bodyPr wrap="square" rtlCol="0" anchor="ctr">
              <a:spAutoFit/>
            </a:bodyPr>
            <a:lstStyle/>
            <a:p>
              <a:pPr algn="ctr"/>
              <a:r>
                <a:rPr lang="en-US" sz="1100" dirty="0">
                  <a:solidFill>
                    <a:schemeClr val="bg1">
                      <a:lumMod val="75000"/>
                    </a:schemeClr>
                  </a:solidFill>
                </a:rPr>
                <a:t>Patient 1 arrives in Dallas from Liberia</a:t>
              </a:r>
            </a:p>
          </p:txBody>
        </p:sp>
        <p:sp>
          <p:nvSpPr>
            <p:cNvPr id="101" name="TextBox 100"/>
            <p:cNvSpPr txBox="1"/>
            <p:nvPr/>
          </p:nvSpPr>
          <p:spPr>
            <a:xfrm>
              <a:off x="1098252" y="4267200"/>
              <a:ext cx="1137353" cy="600164"/>
            </a:xfrm>
            <a:prstGeom prst="rect">
              <a:avLst/>
            </a:prstGeom>
            <a:noFill/>
          </p:spPr>
          <p:txBody>
            <a:bodyPr wrap="square" rtlCol="0" anchor="ctr">
              <a:spAutoFit/>
            </a:bodyPr>
            <a:lstStyle/>
            <a:p>
              <a:pPr algn="ctr"/>
              <a:r>
                <a:rPr lang="en-US" sz="1100" dirty="0">
                  <a:solidFill>
                    <a:schemeClr val="bg1">
                      <a:lumMod val="75000"/>
                    </a:schemeClr>
                  </a:solidFill>
                </a:rPr>
                <a:t>Patient 1 visits ED and is discharged</a:t>
              </a:r>
            </a:p>
          </p:txBody>
        </p:sp>
        <p:sp>
          <p:nvSpPr>
            <p:cNvPr id="102" name="TextBox 101"/>
            <p:cNvSpPr txBox="1"/>
            <p:nvPr/>
          </p:nvSpPr>
          <p:spPr>
            <a:xfrm>
              <a:off x="1686478" y="3223199"/>
              <a:ext cx="914401" cy="769441"/>
            </a:xfrm>
            <a:prstGeom prst="rect">
              <a:avLst/>
            </a:prstGeom>
            <a:noFill/>
          </p:spPr>
          <p:txBody>
            <a:bodyPr wrap="square" rtlCol="0">
              <a:spAutoFit/>
            </a:bodyPr>
            <a:lstStyle/>
            <a:p>
              <a:pPr algn="ctr"/>
              <a:r>
                <a:rPr lang="en-US" sz="1100" dirty="0">
                  <a:solidFill>
                    <a:schemeClr val="bg1">
                      <a:lumMod val="75000"/>
                    </a:schemeClr>
                  </a:solidFill>
                </a:rPr>
                <a:t>Patient 1 revisits ED and is hospitalized</a:t>
              </a:r>
            </a:p>
          </p:txBody>
        </p:sp>
        <p:sp>
          <p:nvSpPr>
            <p:cNvPr id="103" name="TextBox 102"/>
            <p:cNvSpPr txBox="1"/>
            <p:nvPr/>
          </p:nvSpPr>
          <p:spPr>
            <a:xfrm>
              <a:off x="2316237" y="4679921"/>
              <a:ext cx="990600" cy="938719"/>
            </a:xfrm>
            <a:prstGeom prst="rect">
              <a:avLst/>
            </a:prstGeom>
            <a:noFill/>
          </p:spPr>
          <p:txBody>
            <a:bodyPr wrap="square" rtlCol="0" anchor="ctr">
              <a:spAutoFit/>
            </a:bodyPr>
            <a:lstStyle/>
            <a:p>
              <a:r>
                <a:rPr lang="en-US" sz="1100" dirty="0">
                  <a:solidFill>
                    <a:schemeClr val="bg1">
                      <a:lumMod val="75000"/>
                    </a:schemeClr>
                  </a:solidFill>
                </a:rPr>
                <a:t>Patient 1 diagnosed with Ebola; CDC </a:t>
              </a:r>
              <a:r>
                <a:rPr lang="en-US" sz="1100" dirty="0" err="1">
                  <a:solidFill>
                    <a:schemeClr val="bg1">
                      <a:lumMod val="75000"/>
                    </a:schemeClr>
                  </a:solidFill>
                </a:rPr>
                <a:t>EpiAid</a:t>
              </a:r>
              <a:r>
                <a:rPr lang="en-US" sz="1100" dirty="0">
                  <a:solidFill>
                    <a:schemeClr val="bg1">
                      <a:lumMod val="75000"/>
                    </a:schemeClr>
                  </a:solidFill>
                </a:rPr>
                <a:t> Team arrives</a:t>
              </a:r>
            </a:p>
          </p:txBody>
        </p:sp>
        <p:sp>
          <p:nvSpPr>
            <p:cNvPr id="104" name="TextBox 103"/>
            <p:cNvSpPr txBox="1"/>
            <p:nvPr/>
          </p:nvSpPr>
          <p:spPr>
            <a:xfrm>
              <a:off x="3240716" y="5115787"/>
              <a:ext cx="838200" cy="523220"/>
            </a:xfrm>
            <a:prstGeom prst="rect">
              <a:avLst/>
            </a:prstGeom>
            <a:noFill/>
          </p:spPr>
          <p:txBody>
            <a:bodyPr wrap="square" rtlCol="0" anchor="ctr">
              <a:spAutoFit/>
            </a:bodyPr>
            <a:lstStyle/>
            <a:p>
              <a:pPr algn="ctr"/>
              <a:r>
                <a:rPr lang="en-US" sz="1400" b="1" dirty="0">
                  <a:solidFill>
                    <a:srgbClr val="C00000"/>
                  </a:solidFill>
                </a:rPr>
                <a:t>Patient 1 dies</a:t>
              </a:r>
            </a:p>
          </p:txBody>
        </p:sp>
        <p:cxnSp>
          <p:nvCxnSpPr>
            <p:cNvPr id="108" name="Straight Arrow Connector 107"/>
            <p:cNvCxnSpPr/>
            <p:nvPr/>
          </p:nvCxnSpPr>
          <p:spPr>
            <a:xfrm>
              <a:off x="914400" y="55827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7162800" y="6019800"/>
              <a:ext cx="0" cy="362712"/>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24384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9144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1666321"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2143679"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3657600" y="6019800"/>
              <a:ext cx="0" cy="137160"/>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2438400" y="6285654"/>
              <a:ext cx="0" cy="9144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a:stCxn id="101" idx="2"/>
            </p:cNvCxnSpPr>
            <p:nvPr/>
          </p:nvCxnSpPr>
          <p:spPr>
            <a:xfrm flipH="1">
              <a:off x="1666321" y="4867364"/>
              <a:ext cx="608" cy="1086316"/>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a:off x="2143679" y="3962400"/>
              <a:ext cx="0" cy="199128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p:nvPr/>
          </p:nvCxnSpPr>
          <p:spPr>
            <a:xfrm>
              <a:off x="2438400" y="55827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a:off x="3657600" y="5582760"/>
              <a:ext cx="0" cy="365760"/>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6" name="Straight Arrow Connector 125"/>
            <p:cNvCxnSpPr/>
            <p:nvPr/>
          </p:nvCxnSpPr>
          <p:spPr>
            <a:xfrm>
              <a:off x="2286000" y="4648200"/>
              <a:ext cx="0" cy="130548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27" name="TextBox 126"/>
            <p:cNvSpPr txBox="1"/>
            <p:nvPr/>
          </p:nvSpPr>
          <p:spPr>
            <a:xfrm>
              <a:off x="2179562" y="4048036"/>
              <a:ext cx="914401" cy="600164"/>
            </a:xfrm>
            <a:prstGeom prst="rect">
              <a:avLst/>
            </a:prstGeom>
            <a:noFill/>
          </p:spPr>
          <p:txBody>
            <a:bodyPr wrap="square" rtlCol="0">
              <a:spAutoFit/>
            </a:bodyPr>
            <a:lstStyle/>
            <a:p>
              <a:r>
                <a:rPr lang="en-US" sz="1100" dirty="0">
                  <a:solidFill>
                    <a:schemeClr val="bg1">
                      <a:lumMod val="75000"/>
                    </a:schemeClr>
                  </a:solidFill>
                </a:rPr>
                <a:t>Specimens shipped for testing</a:t>
              </a:r>
            </a:p>
          </p:txBody>
        </p:sp>
        <p:cxnSp>
          <p:nvCxnSpPr>
            <p:cNvPr id="128" name="Straight Connector 127"/>
            <p:cNvCxnSpPr/>
            <p:nvPr/>
          </p:nvCxnSpPr>
          <p:spPr>
            <a:xfrm>
              <a:off x="22860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9" name="TextBox 128"/>
            <p:cNvSpPr txBox="1"/>
            <p:nvPr/>
          </p:nvSpPr>
          <p:spPr>
            <a:xfrm>
              <a:off x="2133600"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29</a:t>
              </a:r>
            </a:p>
          </p:txBody>
        </p:sp>
      </p:grpSp>
      <p:sp>
        <p:nvSpPr>
          <p:cNvPr id="64" name="Title 1"/>
          <p:cNvSpPr>
            <a:spLocks noGrp="1"/>
          </p:cNvSpPr>
          <p:nvPr>
            <p:ph type="title"/>
          </p:nvPr>
        </p:nvSpPr>
        <p:spPr>
          <a:xfrm>
            <a:off x="457200" y="76200"/>
            <a:ext cx="8229600" cy="1143000"/>
          </a:xfrm>
        </p:spPr>
        <p:txBody>
          <a:bodyPr>
            <a:normAutofit/>
          </a:bodyPr>
          <a:lstStyle/>
          <a:p>
            <a:r>
              <a:rPr lang="en-US" dirty="0"/>
              <a:t>Healthcare Contact Tracing</a:t>
            </a:r>
          </a:p>
        </p:txBody>
      </p:sp>
    </p:spTree>
    <p:extLst>
      <p:ext uri="{BB962C8B-B14F-4D97-AF65-F5344CB8AC3E}">
        <p14:creationId xmlns:p14="http://schemas.microsoft.com/office/powerpoint/2010/main" val="3833516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6792058-4771-452A-B242-D669F91654D9}" type="slidenum">
              <a:rPr lang="en-US" sz="1000" smtClean="0"/>
              <a:t>14</a:t>
            </a:fld>
            <a:endParaRPr lang="en-US" sz="1000"/>
          </a:p>
        </p:txBody>
      </p:sp>
      <p:grpSp>
        <p:nvGrpSpPr>
          <p:cNvPr id="73" name="Group 72"/>
          <p:cNvGrpSpPr/>
          <p:nvPr/>
        </p:nvGrpSpPr>
        <p:grpSpPr>
          <a:xfrm>
            <a:off x="319311" y="3293039"/>
            <a:ext cx="8365774" cy="3330001"/>
            <a:chOff x="319311" y="3223199"/>
            <a:chExt cx="8365774" cy="3330001"/>
          </a:xfrm>
        </p:grpSpPr>
        <p:cxnSp>
          <p:nvCxnSpPr>
            <p:cNvPr id="74" name="Straight Connector 73"/>
            <p:cNvCxnSpPr/>
            <p:nvPr/>
          </p:nvCxnSpPr>
          <p:spPr>
            <a:xfrm flipH="1">
              <a:off x="458915" y="6019800"/>
              <a:ext cx="8226170" cy="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1066800" y="6299284"/>
              <a:ext cx="788629" cy="253916"/>
            </a:xfrm>
            <a:prstGeom prst="rect">
              <a:avLst/>
            </a:prstGeom>
            <a:noFill/>
          </p:spPr>
          <p:txBody>
            <a:bodyPr wrap="none" rtlCol="0">
              <a:spAutoFit/>
            </a:bodyPr>
            <a:lstStyle/>
            <a:p>
              <a:r>
                <a:rPr lang="en-US" sz="1000" b="1" dirty="0">
                  <a:solidFill>
                    <a:srgbClr val="17375E"/>
                  </a:solidFill>
                </a:rPr>
                <a:t>September</a:t>
              </a:r>
            </a:p>
          </p:txBody>
        </p:sp>
        <p:sp>
          <p:nvSpPr>
            <p:cNvPr id="76" name="TextBox 75"/>
            <p:cNvSpPr txBox="1"/>
            <p:nvPr/>
          </p:nvSpPr>
          <p:spPr>
            <a:xfrm>
              <a:off x="4495800" y="6299284"/>
              <a:ext cx="633507" cy="253916"/>
            </a:xfrm>
            <a:prstGeom prst="rect">
              <a:avLst/>
            </a:prstGeom>
            <a:noFill/>
          </p:spPr>
          <p:txBody>
            <a:bodyPr wrap="none" rtlCol="0">
              <a:spAutoFit/>
            </a:bodyPr>
            <a:lstStyle/>
            <a:p>
              <a:r>
                <a:rPr lang="en-US" sz="1000" b="1" dirty="0">
                  <a:solidFill>
                    <a:srgbClr val="17375E"/>
                  </a:solidFill>
                </a:rPr>
                <a:t>October</a:t>
              </a:r>
            </a:p>
          </p:txBody>
        </p:sp>
        <p:sp>
          <p:nvSpPr>
            <p:cNvPr id="78" name="TextBox 77"/>
            <p:cNvSpPr txBox="1"/>
            <p:nvPr/>
          </p:nvSpPr>
          <p:spPr>
            <a:xfrm>
              <a:off x="7543800" y="6299284"/>
              <a:ext cx="748923" cy="246221"/>
            </a:xfrm>
            <a:prstGeom prst="rect">
              <a:avLst/>
            </a:prstGeom>
            <a:noFill/>
          </p:spPr>
          <p:txBody>
            <a:bodyPr wrap="none" rtlCol="0">
              <a:spAutoFit/>
            </a:bodyPr>
            <a:lstStyle/>
            <a:p>
              <a:r>
                <a:rPr lang="en-US" sz="1000" b="1" dirty="0">
                  <a:solidFill>
                    <a:srgbClr val="17375E"/>
                  </a:solidFill>
                </a:rPr>
                <a:t>November</a:t>
              </a:r>
            </a:p>
          </p:txBody>
        </p:sp>
        <p:sp>
          <p:nvSpPr>
            <p:cNvPr id="79" name="TextBox 78"/>
            <p:cNvSpPr txBox="1"/>
            <p:nvPr/>
          </p:nvSpPr>
          <p:spPr>
            <a:xfrm>
              <a:off x="752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20</a:t>
              </a:r>
            </a:p>
          </p:txBody>
        </p:sp>
        <p:sp>
          <p:nvSpPr>
            <p:cNvPr id="81" name="TextBox 80"/>
            <p:cNvSpPr txBox="1"/>
            <p:nvPr/>
          </p:nvSpPr>
          <p:spPr>
            <a:xfrm>
              <a:off x="1514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25</a:t>
              </a:r>
            </a:p>
          </p:txBody>
        </p:sp>
        <p:sp>
          <p:nvSpPr>
            <p:cNvPr id="84" name="TextBox 83"/>
            <p:cNvSpPr txBox="1"/>
            <p:nvPr/>
          </p:nvSpPr>
          <p:spPr>
            <a:xfrm>
              <a:off x="1991279"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28</a:t>
              </a:r>
            </a:p>
          </p:txBody>
        </p:sp>
        <p:sp>
          <p:nvSpPr>
            <p:cNvPr id="85" name="TextBox 84"/>
            <p:cNvSpPr txBox="1"/>
            <p:nvPr/>
          </p:nvSpPr>
          <p:spPr>
            <a:xfrm>
              <a:off x="2276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30</a:t>
              </a:r>
            </a:p>
          </p:txBody>
        </p:sp>
        <p:sp>
          <p:nvSpPr>
            <p:cNvPr id="86" name="TextBox 85"/>
            <p:cNvSpPr txBox="1"/>
            <p:nvPr/>
          </p:nvSpPr>
          <p:spPr>
            <a:xfrm>
              <a:off x="3540179" y="6086846"/>
              <a:ext cx="249663" cy="246221"/>
            </a:xfrm>
            <a:prstGeom prst="rect">
              <a:avLst/>
            </a:prstGeom>
            <a:noFill/>
            <a:effectLst/>
          </p:spPr>
          <p:txBody>
            <a:bodyPr wrap="none" rtlCol="0" anchor="ctr">
              <a:spAutoFit/>
            </a:bodyPr>
            <a:lstStyle/>
            <a:p>
              <a:pPr algn="ctr"/>
              <a:r>
                <a:rPr lang="en-US" sz="1000" b="1" dirty="0">
                  <a:solidFill>
                    <a:srgbClr val="C00000"/>
                  </a:solidFill>
                </a:rPr>
                <a:t>8</a:t>
              </a:r>
            </a:p>
          </p:txBody>
        </p:sp>
        <p:cxnSp>
          <p:nvCxnSpPr>
            <p:cNvPr id="93" name="Straight Connector 92"/>
            <p:cNvCxnSpPr/>
            <p:nvPr/>
          </p:nvCxnSpPr>
          <p:spPr>
            <a:xfrm rot="5400000">
              <a:off x="274320" y="6194214"/>
              <a:ext cx="365760" cy="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8678334" y="6013953"/>
              <a:ext cx="0" cy="362712"/>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9" name="TextBox 98"/>
            <p:cNvSpPr txBox="1"/>
            <p:nvPr/>
          </p:nvSpPr>
          <p:spPr>
            <a:xfrm>
              <a:off x="319311" y="4962436"/>
              <a:ext cx="1183316" cy="600164"/>
            </a:xfrm>
            <a:prstGeom prst="rect">
              <a:avLst/>
            </a:prstGeom>
            <a:noFill/>
          </p:spPr>
          <p:txBody>
            <a:bodyPr wrap="square" rtlCol="0" anchor="ctr">
              <a:spAutoFit/>
            </a:bodyPr>
            <a:lstStyle/>
            <a:p>
              <a:pPr algn="ctr"/>
              <a:r>
                <a:rPr lang="en-US" sz="1100" dirty="0">
                  <a:solidFill>
                    <a:schemeClr val="bg1">
                      <a:lumMod val="75000"/>
                    </a:schemeClr>
                  </a:solidFill>
                </a:rPr>
                <a:t>Patient 1 arrives in Dallas from Liberia</a:t>
              </a:r>
            </a:p>
          </p:txBody>
        </p:sp>
        <p:sp>
          <p:nvSpPr>
            <p:cNvPr id="101" name="TextBox 100"/>
            <p:cNvSpPr txBox="1"/>
            <p:nvPr/>
          </p:nvSpPr>
          <p:spPr>
            <a:xfrm>
              <a:off x="1098252" y="4267200"/>
              <a:ext cx="1137353" cy="600164"/>
            </a:xfrm>
            <a:prstGeom prst="rect">
              <a:avLst/>
            </a:prstGeom>
            <a:noFill/>
          </p:spPr>
          <p:txBody>
            <a:bodyPr wrap="square" rtlCol="0" anchor="ctr">
              <a:spAutoFit/>
            </a:bodyPr>
            <a:lstStyle/>
            <a:p>
              <a:pPr algn="ctr"/>
              <a:r>
                <a:rPr lang="en-US" sz="1100" dirty="0">
                  <a:solidFill>
                    <a:schemeClr val="bg1">
                      <a:lumMod val="75000"/>
                    </a:schemeClr>
                  </a:solidFill>
                </a:rPr>
                <a:t>Patient 1 visits ED and is discharged</a:t>
              </a:r>
            </a:p>
          </p:txBody>
        </p:sp>
        <p:sp>
          <p:nvSpPr>
            <p:cNvPr id="102" name="TextBox 101"/>
            <p:cNvSpPr txBox="1"/>
            <p:nvPr/>
          </p:nvSpPr>
          <p:spPr>
            <a:xfrm>
              <a:off x="1686478" y="3223199"/>
              <a:ext cx="914401" cy="769441"/>
            </a:xfrm>
            <a:prstGeom prst="rect">
              <a:avLst/>
            </a:prstGeom>
            <a:noFill/>
          </p:spPr>
          <p:txBody>
            <a:bodyPr wrap="square" rtlCol="0">
              <a:spAutoFit/>
            </a:bodyPr>
            <a:lstStyle/>
            <a:p>
              <a:pPr algn="ctr"/>
              <a:r>
                <a:rPr lang="en-US" sz="1100" dirty="0">
                  <a:solidFill>
                    <a:schemeClr val="bg1">
                      <a:lumMod val="75000"/>
                    </a:schemeClr>
                  </a:solidFill>
                </a:rPr>
                <a:t>Patient 1 revisits ED and is hospitalized</a:t>
              </a:r>
            </a:p>
          </p:txBody>
        </p:sp>
        <p:sp>
          <p:nvSpPr>
            <p:cNvPr id="103" name="TextBox 102"/>
            <p:cNvSpPr txBox="1"/>
            <p:nvPr/>
          </p:nvSpPr>
          <p:spPr>
            <a:xfrm>
              <a:off x="2316237" y="4679921"/>
              <a:ext cx="990600" cy="938719"/>
            </a:xfrm>
            <a:prstGeom prst="rect">
              <a:avLst/>
            </a:prstGeom>
            <a:noFill/>
          </p:spPr>
          <p:txBody>
            <a:bodyPr wrap="square" rtlCol="0" anchor="ctr">
              <a:spAutoFit/>
            </a:bodyPr>
            <a:lstStyle/>
            <a:p>
              <a:r>
                <a:rPr lang="en-US" sz="1100" dirty="0">
                  <a:solidFill>
                    <a:schemeClr val="bg1">
                      <a:lumMod val="75000"/>
                    </a:schemeClr>
                  </a:solidFill>
                </a:rPr>
                <a:t>Patient 1 diagnosed with Ebola; CDC </a:t>
              </a:r>
              <a:r>
                <a:rPr lang="en-US" sz="1100" dirty="0" err="1">
                  <a:solidFill>
                    <a:schemeClr val="bg1">
                      <a:lumMod val="75000"/>
                    </a:schemeClr>
                  </a:solidFill>
                </a:rPr>
                <a:t>EpiAid</a:t>
              </a:r>
              <a:r>
                <a:rPr lang="en-US" sz="1100" dirty="0">
                  <a:solidFill>
                    <a:schemeClr val="bg1">
                      <a:lumMod val="75000"/>
                    </a:schemeClr>
                  </a:solidFill>
                </a:rPr>
                <a:t> Team arrives</a:t>
              </a:r>
            </a:p>
          </p:txBody>
        </p:sp>
        <p:sp>
          <p:nvSpPr>
            <p:cNvPr id="104" name="TextBox 103"/>
            <p:cNvSpPr txBox="1"/>
            <p:nvPr/>
          </p:nvSpPr>
          <p:spPr>
            <a:xfrm>
              <a:off x="3240716" y="5115787"/>
              <a:ext cx="838200" cy="523220"/>
            </a:xfrm>
            <a:prstGeom prst="rect">
              <a:avLst/>
            </a:prstGeom>
            <a:noFill/>
          </p:spPr>
          <p:txBody>
            <a:bodyPr wrap="square" rtlCol="0" anchor="ctr">
              <a:spAutoFit/>
            </a:bodyPr>
            <a:lstStyle/>
            <a:p>
              <a:pPr algn="ctr"/>
              <a:r>
                <a:rPr lang="en-US" sz="1400" b="1" dirty="0">
                  <a:solidFill>
                    <a:srgbClr val="C00000"/>
                  </a:solidFill>
                </a:rPr>
                <a:t>Patient 1 dies</a:t>
              </a:r>
            </a:p>
          </p:txBody>
        </p:sp>
        <p:cxnSp>
          <p:nvCxnSpPr>
            <p:cNvPr id="108" name="Straight Arrow Connector 107"/>
            <p:cNvCxnSpPr/>
            <p:nvPr/>
          </p:nvCxnSpPr>
          <p:spPr>
            <a:xfrm>
              <a:off x="914400" y="55827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7162800" y="6019800"/>
              <a:ext cx="0" cy="362712"/>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24384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9144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1666321"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2143679"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3657600" y="6019800"/>
              <a:ext cx="0" cy="137160"/>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2438400" y="6285654"/>
              <a:ext cx="0" cy="9144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a:stCxn id="101" idx="2"/>
            </p:cNvCxnSpPr>
            <p:nvPr/>
          </p:nvCxnSpPr>
          <p:spPr>
            <a:xfrm flipH="1">
              <a:off x="1666321" y="4867364"/>
              <a:ext cx="608" cy="1086316"/>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a:off x="2143679" y="3962400"/>
              <a:ext cx="0" cy="199128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p:nvPr/>
          </p:nvCxnSpPr>
          <p:spPr>
            <a:xfrm>
              <a:off x="2438400" y="55827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a:off x="3657600" y="5582760"/>
              <a:ext cx="0" cy="365760"/>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6" name="Straight Arrow Connector 125"/>
            <p:cNvCxnSpPr/>
            <p:nvPr/>
          </p:nvCxnSpPr>
          <p:spPr>
            <a:xfrm>
              <a:off x="2286000" y="4648200"/>
              <a:ext cx="0" cy="130548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27" name="TextBox 126"/>
            <p:cNvSpPr txBox="1"/>
            <p:nvPr/>
          </p:nvSpPr>
          <p:spPr>
            <a:xfrm>
              <a:off x="2179562" y="4048036"/>
              <a:ext cx="914401" cy="600164"/>
            </a:xfrm>
            <a:prstGeom prst="rect">
              <a:avLst/>
            </a:prstGeom>
            <a:noFill/>
          </p:spPr>
          <p:txBody>
            <a:bodyPr wrap="square" rtlCol="0">
              <a:spAutoFit/>
            </a:bodyPr>
            <a:lstStyle/>
            <a:p>
              <a:r>
                <a:rPr lang="en-US" sz="1100" dirty="0">
                  <a:solidFill>
                    <a:schemeClr val="bg1">
                      <a:lumMod val="75000"/>
                    </a:schemeClr>
                  </a:solidFill>
                </a:rPr>
                <a:t>Specimens shipped for testing</a:t>
              </a:r>
            </a:p>
          </p:txBody>
        </p:sp>
        <p:cxnSp>
          <p:nvCxnSpPr>
            <p:cNvPr id="128" name="Straight Connector 127"/>
            <p:cNvCxnSpPr/>
            <p:nvPr/>
          </p:nvCxnSpPr>
          <p:spPr>
            <a:xfrm>
              <a:off x="22860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9" name="TextBox 128"/>
            <p:cNvSpPr txBox="1"/>
            <p:nvPr/>
          </p:nvSpPr>
          <p:spPr>
            <a:xfrm>
              <a:off x="2133600"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29</a:t>
              </a:r>
            </a:p>
          </p:txBody>
        </p:sp>
      </p:grpSp>
      <p:sp>
        <p:nvSpPr>
          <p:cNvPr id="64" name="Title 1"/>
          <p:cNvSpPr>
            <a:spLocks noGrp="1"/>
          </p:cNvSpPr>
          <p:nvPr>
            <p:ph type="title"/>
          </p:nvPr>
        </p:nvSpPr>
        <p:spPr>
          <a:xfrm>
            <a:off x="457200" y="76200"/>
            <a:ext cx="8229600" cy="1143000"/>
          </a:xfrm>
        </p:spPr>
        <p:txBody>
          <a:bodyPr>
            <a:normAutofit/>
          </a:bodyPr>
          <a:lstStyle/>
          <a:p>
            <a:r>
              <a:rPr lang="en-US" dirty="0"/>
              <a:t>Healthcare Contact Tracing</a:t>
            </a:r>
          </a:p>
        </p:txBody>
      </p:sp>
      <p:pic>
        <p:nvPicPr>
          <p:cNvPr id="38" name="Picture 37" descr="patient zer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1447800"/>
            <a:ext cx="4754940" cy="3705759"/>
          </a:xfrm>
          <a:prstGeom prst="rect">
            <a:avLst/>
          </a:prstGeom>
        </p:spPr>
      </p:pic>
    </p:spTree>
    <p:extLst>
      <p:ext uri="{BB962C8B-B14F-4D97-AF65-F5344CB8AC3E}">
        <p14:creationId xmlns:p14="http://schemas.microsoft.com/office/powerpoint/2010/main" val="885470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6792058-4771-452A-B242-D669F91654D9}" type="slidenum">
              <a:rPr lang="en-US" sz="1000" smtClean="0"/>
              <a:t>15</a:t>
            </a:fld>
            <a:endParaRPr lang="en-US" sz="1000"/>
          </a:p>
        </p:txBody>
      </p:sp>
      <p:grpSp>
        <p:nvGrpSpPr>
          <p:cNvPr id="73" name="Group 72"/>
          <p:cNvGrpSpPr/>
          <p:nvPr/>
        </p:nvGrpSpPr>
        <p:grpSpPr>
          <a:xfrm>
            <a:off x="319311" y="3223199"/>
            <a:ext cx="8365774" cy="3330001"/>
            <a:chOff x="319311" y="3223199"/>
            <a:chExt cx="8365774" cy="3330001"/>
          </a:xfrm>
        </p:grpSpPr>
        <p:cxnSp>
          <p:nvCxnSpPr>
            <p:cNvPr id="74" name="Straight Connector 73"/>
            <p:cNvCxnSpPr/>
            <p:nvPr/>
          </p:nvCxnSpPr>
          <p:spPr>
            <a:xfrm flipH="1">
              <a:off x="458915" y="6019800"/>
              <a:ext cx="8226170" cy="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1066800" y="6299284"/>
              <a:ext cx="788629" cy="253916"/>
            </a:xfrm>
            <a:prstGeom prst="rect">
              <a:avLst/>
            </a:prstGeom>
            <a:noFill/>
          </p:spPr>
          <p:txBody>
            <a:bodyPr wrap="none" rtlCol="0">
              <a:spAutoFit/>
            </a:bodyPr>
            <a:lstStyle/>
            <a:p>
              <a:r>
                <a:rPr lang="en-US" sz="1000" b="1" dirty="0">
                  <a:solidFill>
                    <a:srgbClr val="17375E"/>
                  </a:solidFill>
                </a:rPr>
                <a:t>September</a:t>
              </a:r>
            </a:p>
          </p:txBody>
        </p:sp>
        <p:sp>
          <p:nvSpPr>
            <p:cNvPr id="76" name="TextBox 75"/>
            <p:cNvSpPr txBox="1"/>
            <p:nvPr/>
          </p:nvSpPr>
          <p:spPr>
            <a:xfrm>
              <a:off x="4495800" y="6299284"/>
              <a:ext cx="633507" cy="253916"/>
            </a:xfrm>
            <a:prstGeom prst="rect">
              <a:avLst/>
            </a:prstGeom>
            <a:noFill/>
          </p:spPr>
          <p:txBody>
            <a:bodyPr wrap="none" rtlCol="0">
              <a:spAutoFit/>
            </a:bodyPr>
            <a:lstStyle/>
            <a:p>
              <a:r>
                <a:rPr lang="en-US" sz="1000" b="1" dirty="0">
                  <a:solidFill>
                    <a:srgbClr val="17375E"/>
                  </a:solidFill>
                </a:rPr>
                <a:t>October</a:t>
              </a:r>
            </a:p>
          </p:txBody>
        </p:sp>
        <p:sp>
          <p:nvSpPr>
            <p:cNvPr id="78" name="TextBox 77"/>
            <p:cNvSpPr txBox="1"/>
            <p:nvPr/>
          </p:nvSpPr>
          <p:spPr>
            <a:xfrm>
              <a:off x="7543800" y="6299284"/>
              <a:ext cx="748923" cy="246221"/>
            </a:xfrm>
            <a:prstGeom prst="rect">
              <a:avLst/>
            </a:prstGeom>
            <a:noFill/>
          </p:spPr>
          <p:txBody>
            <a:bodyPr wrap="none" rtlCol="0">
              <a:spAutoFit/>
            </a:bodyPr>
            <a:lstStyle/>
            <a:p>
              <a:r>
                <a:rPr lang="en-US" sz="1000" b="1" dirty="0">
                  <a:solidFill>
                    <a:srgbClr val="17375E"/>
                  </a:solidFill>
                </a:rPr>
                <a:t>November</a:t>
              </a:r>
            </a:p>
          </p:txBody>
        </p:sp>
        <p:sp>
          <p:nvSpPr>
            <p:cNvPr id="79" name="TextBox 78"/>
            <p:cNvSpPr txBox="1"/>
            <p:nvPr/>
          </p:nvSpPr>
          <p:spPr>
            <a:xfrm>
              <a:off x="752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20</a:t>
              </a:r>
            </a:p>
          </p:txBody>
        </p:sp>
        <p:sp>
          <p:nvSpPr>
            <p:cNvPr id="81" name="TextBox 80"/>
            <p:cNvSpPr txBox="1"/>
            <p:nvPr/>
          </p:nvSpPr>
          <p:spPr>
            <a:xfrm>
              <a:off x="1514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25</a:t>
              </a:r>
            </a:p>
          </p:txBody>
        </p:sp>
        <p:sp>
          <p:nvSpPr>
            <p:cNvPr id="84" name="TextBox 83"/>
            <p:cNvSpPr txBox="1"/>
            <p:nvPr/>
          </p:nvSpPr>
          <p:spPr>
            <a:xfrm>
              <a:off x="1991279"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28</a:t>
              </a:r>
            </a:p>
          </p:txBody>
        </p:sp>
        <p:sp>
          <p:nvSpPr>
            <p:cNvPr id="85" name="TextBox 84"/>
            <p:cNvSpPr txBox="1"/>
            <p:nvPr/>
          </p:nvSpPr>
          <p:spPr>
            <a:xfrm>
              <a:off x="2276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30</a:t>
              </a:r>
            </a:p>
          </p:txBody>
        </p:sp>
        <p:sp>
          <p:nvSpPr>
            <p:cNvPr id="86" name="TextBox 85"/>
            <p:cNvSpPr txBox="1"/>
            <p:nvPr/>
          </p:nvSpPr>
          <p:spPr>
            <a:xfrm>
              <a:off x="3540179" y="6086846"/>
              <a:ext cx="249663" cy="246221"/>
            </a:xfrm>
            <a:prstGeom prst="rect">
              <a:avLst/>
            </a:prstGeom>
            <a:noFill/>
            <a:effectLst/>
          </p:spPr>
          <p:txBody>
            <a:bodyPr wrap="none" rtlCol="0" anchor="ctr">
              <a:spAutoFit/>
            </a:bodyPr>
            <a:lstStyle/>
            <a:p>
              <a:pPr algn="ctr"/>
              <a:r>
                <a:rPr lang="en-US" sz="1000" dirty="0">
                  <a:solidFill>
                    <a:schemeClr val="tx2">
                      <a:lumMod val="75000"/>
                    </a:schemeClr>
                  </a:solidFill>
                </a:rPr>
                <a:t>8</a:t>
              </a:r>
            </a:p>
          </p:txBody>
        </p:sp>
        <p:sp>
          <p:nvSpPr>
            <p:cNvPr id="87" name="TextBox 86"/>
            <p:cNvSpPr txBox="1"/>
            <p:nvPr/>
          </p:nvSpPr>
          <p:spPr>
            <a:xfrm>
              <a:off x="3962400" y="6086846"/>
              <a:ext cx="314659" cy="246221"/>
            </a:xfrm>
            <a:prstGeom prst="rect">
              <a:avLst/>
            </a:prstGeom>
            <a:noFill/>
            <a:effectLst/>
          </p:spPr>
          <p:txBody>
            <a:bodyPr wrap="none" rtlCol="0" anchor="ctr">
              <a:spAutoFit/>
            </a:bodyPr>
            <a:lstStyle/>
            <a:p>
              <a:pPr algn="ctr"/>
              <a:r>
                <a:rPr lang="en-US" sz="1000" b="1" dirty="0">
                  <a:solidFill>
                    <a:srgbClr val="C00000"/>
                  </a:solidFill>
                </a:rPr>
                <a:t>11</a:t>
              </a:r>
            </a:p>
          </p:txBody>
        </p:sp>
        <p:cxnSp>
          <p:nvCxnSpPr>
            <p:cNvPr id="93" name="Straight Connector 92"/>
            <p:cNvCxnSpPr/>
            <p:nvPr/>
          </p:nvCxnSpPr>
          <p:spPr>
            <a:xfrm rot="5400000">
              <a:off x="274320" y="6194214"/>
              <a:ext cx="365760" cy="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8678334" y="6013953"/>
              <a:ext cx="0" cy="362712"/>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9" name="TextBox 98"/>
            <p:cNvSpPr txBox="1"/>
            <p:nvPr/>
          </p:nvSpPr>
          <p:spPr>
            <a:xfrm>
              <a:off x="319311" y="4962436"/>
              <a:ext cx="1183316" cy="600164"/>
            </a:xfrm>
            <a:prstGeom prst="rect">
              <a:avLst/>
            </a:prstGeom>
            <a:noFill/>
          </p:spPr>
          <p:txBody>
            <a:bodyPr wrap="square" rtlCol="0" anchor="ctr">
              <a:spAutoFit/>
            </a:bodyPr>
            <a:lstStyle/>
            <a:p>
              <a:pPr algn="ctr"/>
              <a:r>
                <a:rPr lang="en-US" sz="1100" dirty="0">
                  <a:solidFill>
                    <a:schemeClr val="bg1">
                      <a:lumMod val="75000"/>
                    </a:schemeClr>
                  </a:solidFill>
                </a:rPr>
                <a:t>Patient 1 arrives in Dallas from Liberia</a:t>
              </a:r>
            </a:p>
          </p:txBody>
        </p:sp>
        <p:sp>
          <p:nvSpPr>
            <p:cNvPr id="101" name="TextBox 100"/>
            <p:cNvSpPr txBox="1"/>
            <p:nvPr/>
          </p:nvSpPr>
          <p:spPr>
            <a:xfrm>
              <a:off x="1098252" y="4267200"/>
              <a:ext cx="1137353" cy="600164"/>
            </a:xfrm>
            <a:prstGeom prst="rect">
              <a:avLst/>
            </a:prstGeom>
            <a:noFill/>
          </p:spPr>
          <p:txBody>
            <a:bodyPr wrap="square" rtlCol="0" anchor="ctr">
              <a:spAutoFit/>
            </a:bodyPr>
            <a:lstStyle/>
            <a:p>
              <a:pPr algn="ctr"/>
              <a:r>
                <a:rPr lang="en-US" sz="1100" dirty="0">
                  <a:solidFill>
                    <a:schemeClr val="bg1">
                      <a:lumMod val="75000"/>
                    </a:schemeClr>
                  </a:solidFill>
                </a:rPr>
                <a:t>Patient 1 visits ED and is discharged</a:t>
              </a:r>
            </a:p>
          </p:txBody>
        </p:sp>
        <p:sp>
          <p:nvSpPr>
            <p:cNvPr id="102" name="TextBox 101"/>
            <p:cNvSpPr txBox="1"/>
            <p:nvPr/>
          </p:nvSpPr>
          <p:spPr>
            <a:xfrm>
              <a:off x="1686478" y="3223199"/>
              <a:ext cx="914401" cy="769441"/>
            </a:xfrm>
            <a:prstGeom prst="rect">
              <a:avLst/>
            </a:prstGeom>
            <a:noFill/>
          </p:spPr>
          <p:txBody>
            <a:bodyPr wrap="square" rtlCol="0">
              <a:spAutoFit/>
            </a:bodyPr>
            <a:lstStyle/>
            <a:p>
              <a:pPr algn="ctr"/>
              <a:r>
                <a:rPr lang="en-US" sz="1100" dirty="0">
                  <a:solidFill>
                    <a:schemeClr val="bg1">
                      <a:lumMod val="75000"/>
                    </a:schemeClr>
                  </a:solidFill>
                </a:rPr>
                <a:t>Patient 1 revisits ED and is hospitalized</a:t>
              </a:r>
            </a:p>
          </p:txBody>
        </p:sp>
        <p:sp>
          <p:nvSpPr>
            <p:cNvPr id="103" name="TextBox 102"/>
            <p:cNvSpPr txBox="1"/>
            <p:nvPr/>
          </p:nvSpPr>
          <p:spPr>
            <a:xfrm>
              <a:off x="2316237" y="4679921"/>
              <a:ext cx="990600" cy="938719"/>
            </a:xfrm>
            <a:prstGeom prst="rect">
              <a:avLst/>
            </a:prstGeom>
            <a:noFill/>
          </p:spPr>
          <p:txBody>
            <a:bodyPr wrap="square" rtlCol="0" anchor="ctr">
              <a:spAutoFit/>
            </a:bodyPr>
            <a:lstStyle/>
            <a:p>
              <a:r>
                <a:rPr lang="en-US" sz="1100" dirty="0">
                  <a:solidFill>
                    <a:schemeClr val="bg1">
                      <a:lumMod val="75000"/>
                    </a:schemeClr>
                  </a:solidFill>
                </a:rPr>
                <a:t>Patient 1 diagnosed with Ebola; CDC </a:t>
              </a:r>
              <a:r>
                <a:rPr lang="en-US" sz="1100" dirty="0" err="1">
                  <a:solidFill>
                    <a:schemeClr val="bg1">
                      <a:lumMod val="75000"/>
                    </a:schemeClr>
                  </a:solidFill>
                </a:rPr>
                <a:t>EpiAid</a:t>
              </a:r>
              <a:r>
                <a:rPr lang="en-US" sz="1100" dirty="0">
                  <a:solidFill>
                    <a:schemeClr val="bg1">
                      <a:lumMod val="75000"/>
                    </a:schemeClr>
                  </a:solidFill>
                </a:rPr>
                <a:t> Team arrives</a:t>
              </a:r>
            </a:p>
          </p:txBody>
        </p:sp>
        <p:sp>
          <p:nvSpPr>
            <p:cNvPr id="104" name="TextBox 103"/>
            <p:cNvSpPr txBox="1"/>
            <p:nvPr/>
          </p:nvSpPr>
          <p:spPr>
            <a:xfrm>
              <a:off x="3240716" y="5161954"/>
              <a:ext cx="838200" cy="430887"/>
            </a:xfrm>
            <a:prstGeom prst="rect">
              <a:avLst/>
            </a:prstGeom>
            <a:noFill/>
          </p:spPr>
          <p:txBody>
            <a:bodyPr wrap="square" rtlCol="0" anchor="ctr">
              <a:spAutoFit/>
            </a:bodyPr>
            <a:lstStyle/>
            <a:p>
              <a:pPr algn="ctr"/>
              <a:r>
                <a:rPr lang="en-US" sz="1100" b="1" dirty="0">
                  <a:solidFill>
                    <a:schemeClr val="tx2">
                      <a:lumMod val="75000"/>
                    </a:schemeClr>
                  </a:solidFill>
                </a:rPr>
                <a:t>Patient 1 dies</a:t>
              </a:r>
            </a:p>
          </p:txBody>
        </p:sp>
        <p:sp>
          <p:nvSpPr>
            <p:cNvPr id="105" name="TextBox 104"/>
            <p:cNvSpPr txBox="1"/>
            <p:nvPr/>
          </p:nvSpPr>
          <p:spPr>
            <a:xfrm>
              <a:off x="3657600" y="3720405"/>
              <a:ext cx="944637" cy="1384995"/>
            </a:xfrm>
            <a:prstGeom prst="rect">
              <a:avLst/>
            </a:prstGeom>
            <a:noFill/>
          </p:spPr>
          <p:txBody>
            <a:bodyPr wrap="square" rtlCol="0" anchor="ctr">
              <a:spAutoFit/>
            </a:bodyPr>
            <a:lstStyle/>
            <a:p>
              <a:pPr algn="ctr"/>
              <a:r>
                <a:rPr lang="en-US" sz="1400" b="1" dirty="0">
                  <a:solidFill>
                    <a:srgbClr val="C00000"/>
                  </a:solidFill>
                </a:rPr>
                <a:t>Patient 2 visits ED and is diagnosed with Ebola</a:t>
              </a:r>
            </a:p>
          </p:txBody>
        </p:sp>
        <p:cxnSp>
          <p:nvCxnSpPr>
            <p:cNvPr id="108" name="Straight Arrow Connector 107"/>
            <p:cNvCxnSpPr/>
            <p:nvPr/>
          </p:nvCxnSpPr>
          <p:spPr>
            <a:xfrm>
              <a:off x="914400" y="55827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7162800" y="6019800"/>
              <a:ext cx="0" cy="362712"/>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24384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9144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1666321"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2143679"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36576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4120447" y="6019800"/>
              <a:ext cx="0" cy="137160"/>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2438400" y="6285654"/>
              <a:ext cx="0" cy="9144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a:stCxn id="101" idx="2"/>
            </p:cNvCxnSpPr>
            <p:nvPr/>
          </p:nvCxnSpPr>
          <p:spPr>
            <a:xfrm flipH="1">
              <a:off x="1666321" y="4867364"/>
              <a:ext cx="608" cy="1086316"/>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a:off x="2143679" y="3962400"/>
              <a:ext cx="0" cy="199128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p:nvPr/>
          </p:nvCxnSpPr>
          <p:spPr>
            <a:xfrm>
              <a:off x="2438400" y="55827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a:off x="3657600" y="55827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p:nvPr/>
          </p:nvCxnSpPr>
          <p:spPr>
            <a:xfrm>
              <a:off x="4124879" y="5105400"/>
              <a:ext cx="0" cy="858360"/>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6" name="Straight Arrow Connector 125"/>
            <p:cNvCxnSpPr/>
            <p:nvPr/>
          </p:nvCxnSpPr>
          <p:spPr>
            <a:xfrm>
              <a:off x="2286000" y="4648200"/>
              <a:ext cx="0" cy="130548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27" name="TextBox 126"/>
            <p:cNvSpPr txBox="1"/>
            <p:nvPr/>
          </p:nvSpPr>
          <p:spPr>
            <a:xfrm>
              <a:off x="2179562" y="4048036"/>
              <a:ext cx="914401" cy="600164"/>
            </a:xfrm>
            <a:prstGeom prst="rect">
              <a:avLst/>
            </a:prstGeom>
            <a:noFill/>
          </p:spPr>
          <p:txBody>
            <a:bodyPr wrap="square" rtlCol="0">
              <a:spAutoFit/>
            </a:bodyPr>
            <a:lstStyle/>
            <a:p>
              <a:r>
                <a:rPr lang="en-US" sz="1100" dirty="0">
                  <a:solidFill>
                    <a:schemeClr val="bg1">
                      <a:lumMod val="75000"/>
                    </a:schemeClr>
                  </a:solidFill>
                </a:rPr>
                <a:t>Specimens shipped for testing</a:t>
              </a:r>
            </a:p>
          </p:txBody>
        </p:sp>
        <p:cxnSp>
          <p:nvCxnSpPr>
            <p:cNvPr id="128" name="Straight Connector 127"/>
            <p:cNvCxnSpPr/>
            <p:nvPr/>
          </p:nvCxnSpPr>
          <p:spPr>
            <a:xfrm>
              <a:off x="22860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9" name="TextBox 128"/>
            <p:cNvSpPr txBox="1"/>
            <p:nvPr/>
          </p:nvSpPr>
          <p:spPr>
            <a:xfrm>
              <a:off x="2133600"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29</a:t>
              </a:r>
            </a:p>
          </p:txBody>
        </p:sp>
      </p:grpSp>
      <p:sp>
        <p:nvSpPr>
          <p:cNvPr id="2" name="Rectangle 1"/>
          <p:cNvSpPr/>
          <p:nvPr/>
        </p:nvSpPr>
        <p:spPr>
          <a:xfrm>
            <a:off x="457200" y="1400651"/>
            <a:ext cx="5486400" cy="1723549"/>
          </a:xfrm>
          <a:prstGeom prst="rect">
            <a:avLst/>
          </a:prstGeom>
        </p:spPr>
        <p:txBody>
          <a:bodyPr wrap="square" numCol="1">
            <a:spAutoFit/>
          </a:bodyPr>
          <a:lstStyle/>
          <a:p>
            <a:pPr marL="285750" indent="-285750">
              <a:spcAft>
                <a:spcPts val="600"/>
              </a:spcAft>
              <a:buFont typeface="Arial"/>
              <a:buChar char="•"/>
            </a:pPr>
            <a:r>
              <a:rPr lang="en-US" sz="2000" dirty="0">
                <a:solidFill>
                  <a:schemeClr val="tx2">
                    <a:lumMod val="75000"/>
                  </a:schemeClr>
                </a:solidFill>
              </a:rPr>
              <a:t>All Epidemiologists report to the hospital (Community and Healthcare Team)</a:t>
            </a:r>
          </a:p>
          <a:p>
            <a:pPr marL="285750" indent="-285750">
              <a:spcAft>
                <a:spcPts val="600"/>
              </a:spcAft>
              <a:buFont typeface="Arial"/>
              <a:buChar char="•"/>
            </a:pPr>
            <a:r>
              <a:rPr lang="en-US" sz="2000" dirty="0">
                <a:solidFill>
                  <a:schemeClr val="tx2">
                    <a:lumMod val="75000"/>
                  </a:schemeClr>
                </a:solidFill>
              </a:rPr>
              <a:t>All healthcare workers were re-interviewed (New Exposure Assessments Questions) </a:t>
            </a:r>
          </a:p>
          <a:p>
            <a:pPr marL="285750" indent="-285750">
              <a:spcAft>
                <a:spcPts val="600"/>
              </a:spcAft>
              <a:buFont typeface="Arial"/>
              <a:buChar char="•"/>
            </a:pPr>
            <a:endParaRPr lang="en-US" sz="1600" dirty="0">
              <a:solidFill>
                <a:schemeClr val="tx2">
                  <a:lumMod val="75000"/>
                </a:schemeClr>
              </a:solidFill>
            </a:endParaRPr>
          </a:p>
        </p:txBody>
      </p:sp>
      <p:sp>
        <p:nvSpPr>
          <p:cNvPr id="64" name="Title 1"/>
          <p:cNvSpPr>
            <a:spLocks noGrp="1"/>
          </p:cNvSpPr>
          <p:nvPr>
            <p:ph type="title"/>
          </p:nvPr>
        </p:nvSpPr>
        <p:spPr>
          <a:xfrm>
            <a:off x="457200" y="76200"/>
            <a:ext cx="8229600" cy="1143000"/>
          </a:xfrm>
        </p:spPr>
        <p:txBody>
          <a:bodyPr>
            <a:normAutofit/>
          </a:bodyPr>
          <a:lstStyle/>
          <a:p>
            <a:r>
              <a:rPr lang="en-US" dirty="0"/>
              <a:t>Healthcare Contact Tracing</a:t>
            </a:r>
          </a:p>
        </p:txBody>
      </p:sp>
      <p:sp>
        <p:nvSpPr>
          <p:cNvPr id="42" name="Rectangle 41"/>
          <p:cNvSpPr/>
          <p:nvPr/>
        </p:nvSpPr>
        <p:spPr>
          <a:xfrm>
            <a:off x="5181600" y="4114800"/>
            <a:ext cx="3962400" cy="1828800"/>
          </a:xfrm>
          <a:prstGeom prst="rect">
            <a:avLst/>
          </a:prstGeom>
          <a:gradFill>
            <a:gsLst>
              <a:gs pos="0">
                <a:schemeClr val="tx2">
                  <a:lumMod val="40000"/>
                  <a:lumOff val="60000"/>
                </a:schemeClr>
              </a:gs>
              <a:gs pos="100000">
                <a:schemeClr val="tx2">
                  <a:lumMod val="75000"/>
                </a:schemeClr>
              </a:gs>
            </a:gsLst>
            <a:lin ang="5400000" scaled="0"/>
          </a:grad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No Known Exposure</a:t>
            </a:r>
          </a:p>
          <a:p>
            <a:pPr algn="ctr"/>
            <a:r>
              <a:rPr lang="en-US" b="1" dirty="0"/>
              <a:t>~60 </a:t>
            </a:r>
          </a:p>
        </p:txBody>
      </p:sp>
      <p:sp>
        <p:nvSpPr>
          <p:cNvPr id="43" name="Rectangle 42"/>
          <p:cNvSpPr/>
          <p:nvPr/>
        </p:nvSpPr>
        <p:spPr>
          <a:xfrm>
            <a:off x="5181600" y="3094318"/>
            <a:ext cx="3962400" cy="990600"/>
          </a:xfrm>
          <a:prstGeom prst="rect">
            <a:avLst/>
          </a:prstGeom>
          <a:gradFill flip="none" rotWithShape="1">
            <a:gsLst>
              <a:gs pos="0">
                <a:schemeClr val="accent6">
                  <a:lumMod val="60000"/>
                  <a:lumOff val="40000"/>
                </a:schemeClr>
              </a:gs>
              <a:gs pos="100000">
                <a:schemeClr val="accent6">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Low Risk </a:t>
            </a:r>
          </a:p>
          <a:p>
            <a:pPr algn="ctr"/>
            <a:r>
              <a:rPr lang="en-US" b="1" dirty="0"/>
              <a:t>14 </a:t>
            </a:r>
          </a:p>
        </p:txBody>
      </p:sp>
      <p:sp>
        <p:nvSpPr>
          <p:cNvPr id="44" name="Isosceles Triangle 43"/>
          <p:cNvSpPr/>
          <p:nvPr/>
        </p:nvSpPr>
        <p:spPr>
          <a:xfrm>
            <a:off x="5181600" y="1951318"/>
            <a:ext cx="3962400" cy="1143000"/>
          </a:xfrm>
          <a:prstGeom prst="triangle">
            <a:avLst/>
          </a:prstGeom>
          <a:gradFill flip="none" rotWithShape="1">
            <a:gsLst>
              <a:gs pos="0">
                <a:schemeClr val="accent2">
                  <a:lumMod val="60000"/>
                  <a:lumOff val="40000"/>
                </a:schemeClr>
              </a:gs>
              <a:gs pos="100000">
                <a:schemeClr val="accent2">
                  <a:lumMod val="7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High Risk</a:t>
            </a:r>
          </a:p>
          <a:p>
            <a:pPr algn="ctr"/>
            <a:r>
              <a:rPr lang="en-US" b="1" dirty="0"/>
              <a:t>7 </a:t>
            </a:r>
          </a:p>
        </p:txBody>
      </p:sp>
    </p:spTree>
    <p:extLst>
      <p:ext uri="{BB962C8B-B14F-4D97-AF65-F5344CB8AC3E}">
        <p14:creationId xmlns:p14="http://schemas.microsoft.com/office/powerpoint/2010/main" val="2971087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6792058-4771-452A-B242-D669F91654D9}" type="slidenum">
              <a:rPr lang="en-US" sz="1000" smtClean="0"/>
              <a:t>16</a:t>
            </a:fld>
            <a:endParaRPr lang="en-US" sz="1000"/>
          </a:p>
        </p:txBody>
      </p:sp>
      <p:grpSp>
        <p:nvGrpSpPr>
          <p:cNvPr id="73" name="Group 72"/>
          <p:cNvGrpSpPr/>
          <p:nvPr/>
        </p:nvGrpSpPr>
        <p:grpSpPr>
          <a:xfrm>
            <a:off x="319311" y="3124200"/>
            <a:ext cx="8365774" cy="3429000"/>
            <a:chOff x="319311" y="3124200"/>
            <a:chExt cx="8365774" cy="3429000"/>
          </a:xfrm>
        </p:grpSpPr>
        <p:cxnSp>
          <p:nvCxnSpPr>
            <p:cNvPr id="74" name="Straight Connector 73"/>
            <p:cNvCxnSpPr/>
            <p:nvPr/>
          </p:nvCxnSpPr>
          <p:spPr>
            <a:xfrm flipH="1">
              <a:off x="458915" y="6019800"/>
              <a:ext cx="8226170" cy="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1066800" y="6299284"/>
              <a:ext cx="788629" cy="253916"/>
            </a:xfrm>
            <a:prstGeom prst="rect">
              <a:avLst/>
            </a:prstGeom>
            <a:noFill/>
          </p:spPr>
          <p:txBody>
            <a:bodyPr wrap="none" rtlCol="0">
              <a:spAutoFit/>
            </a:bodyPr>
            <a:lstStyle/>
            <a:p>
              <a:r>
                <a:rPr lang="en-US" sz="1000" b="1" dirty="0">
                  <a:solidFill>
                    <a:srgbClr val="17375E"/>
                  </a:solidFill>
                </a:rPr>
                <a:t>September</a:t>
              </a:r>
            </a:p>
          </p:txBody>
        </p:sp>
        <p:sp>
          <p:nvSpPr>
            <p:cNvPr id="76" name="TextBox 75"/>
            <p:cNvSpPr txBox="1"/>
            <p:nvPr/>
          </p:nvSpPr>
          <p:spPr>
            <a:xfrm>
              <a:off x="4495800" y="6299284"/>
              <a:ext cx="633507" cy="253916"/>
            </a:xfrm>
            <a:prstGeom prst="rect">
              <a:avLst/>
            </a:prstGeom>
            <a:noFill/>
          </p:spPr>
          <p:txBody>
            <a:bodyPr wrap="none" rtlCol="0">
              <a:spAutoFit/>
            </a:bodyPr>
            <a:lstStyle/>
            <a:p>
              <a:r>
                <a:rPr lang="en-US" sz="1000" b="1" dirty="0">
                  <a:solidFill>
                    <a:srgbClr val="17375E"/>
                  </a:solidFill>
                </a:rPr>
                <a:t>October</a:t>
              </a:r>
            </a:p>
          </p:txBody>
        </p:sp>
        <p:sp>
          <p:nvSpPr>
            <p:cNvPr id="78" name="TextBox 77"/>
            <p:cNvSpPr txBox="1"/>
            <p:nvPr/>
          </p:nvSpPr>
          <p:spPr>
            <a:xfrm>
              <a:off x="7543800" y="6299284"/>
              <a:ext cx="748923" cy="246221"/>
            </a:xfrm>
            <a:prstGeom prst="rect">
              <a:avLst/>
            </a:prstGeom>
            <a:noFill/>
          </p:spPr>
          <p:txBody>
            <a:bodyPr wrap="none" rtlCol="0">
              <a:spAutoFit/>
            </a:bodyPr>
            <a:lstStyle/>
            <a:p>
              <a:r>
                <a:rPr lang="en-US" sz="1000" b="1" dirty="0">
                  <a:solidFill>
                    <a:srgbClr val="17375E"/>
                  </a:solidFill>
                </a:rPr>
                <a:t>November</a:t>
              </a:r>
            </a:p>
          </p:txBody>
        </p:sp>
        <p:sp>
          <p:nvSpPr>
            <p:cNvPr id="79" name="TextBox 78"/>
            <p:cNvSpPr txBox="1"/>
            <p:nvPr/>
          </p:nvSpPr>
          <p:spPr>
            <a:xfrm>
              <a:off x="752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20</a:t>
              </a:r>
            </a:p>
          </p:txBody>
        </p:sp>
        <p:sp>
          <p:nvSpPr>
            <p:cNvPr id="81" name="TextBox 80"/>
            <p:cNvSpPr txBox="1"/>
            <p:nvPr/>
          </p:nvSpPr>
          <p:spPr>
            <a:xfrm>
              <a:off x="1514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25</a:t>
              </a:r>
            </a:p>
          </p:txBody>
        </p:sp>
        <p:sp>
          <p:nvSpPr>
            <p:cNvPr id="84" name="TextBox 83"/>
            <p:cNvSpPr txBox="1"/>
            <p:nvPr/>
          </p:nvSpPr>
          <p:spPr>
            <a:xfrm>
              <a:off x="1991279"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28</a:t>
              </a:r>
            </a:p>
          </p:txBody>
        </p:sp>
        <p:sp>
          <p:nvSpPr>
            <p:cNvPr id="85" name="TextBox 84"/>
            <p:cNvSpPr txBox="1"/>
            <p:nvPr/>
          </p:nvSpPr>
          <p:spPr>
            <a:xfrm>
              <a:off x="2276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30</a:t>
              </a:r>
            </a:p>
          </p:txBody>
        </p:sp>
        <p:sp>
          <p:nvSpPr>
            <p:cNvPr id="86" name="TextBox 85"/>
            <p:cNvSpPr txBox="1"/>
            <p:nvPr/>
          </p:nvSpPr>
          <p:spPr>
            <a:xfrm>
              <a:off x="3540179" y="6086846"/>
              <a:ext cx="249663" cy="246221"/>
            </a:xfrm>
            <a:prstGeom prst="rect">
              <a:avLst/>
            </a:prstGeom>
            <a:noFill/>
            <a:effectLst/>
          </p:spPr>
          <p:txBody>
            <a:bodyPr wrap="none" rtlCol="0" anchor="ctr">
              <a:spAutoFit/>
            </a:bodyPr>
            <a:lstStyle/>
            <a:p>
              <a:pPr algn="ctr"/>
              <a:r>
                <a:rPr lang="en-US" sz="1000" dirty="0">
                  <a:solidFill>
                    <a:schemeClr val="tx2">
                      <a:lumMod val="75000"/>
                    </a:schemeClr>
                  </a:solidFill>
                </a:rPr>
                <a:t>8</a:t>
              </a:r>
            </a:p>
          </p:txBody>
        </p:sp>
        <p:sp>
          <p:nvSpPr>
            <p:cNvPr id="87" name="TextBox 86"/>
            <p:cNvSpPr txBox="1"/>
            <p:nvPr/>
          </p:nvSpPr>
          <p:spPr>
            <a:xfrm>
              <a:off x="3962400"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11</a:t>
              </a:r>
            </a:p>
          </p:txBody>
        </p:sp>
        <p:sp>
          <p:nvSpPr>
            <p:cNvPr id="91" name="TextBox 90"/>
            <p:cNvSpPr txBox="1"/>
            <p:nvPr/>
          </p:nvSpPr>
          <p:spPr>
            <a:xfrm>
              <a:off x="4572000" y="6086846"/>
              <a:ext cx="314659" cy="246221"/>
            </a:xfrm>
            <a:prstGeom prst="rect">
              <a:avLst/>
            </a:prstGeom>
            <a:noFill/>
            <a:effectLst/>
          </p:spPr>
          <p:txBody>
            <a:bodyPr wrap="none" rtlCol="0" anchor="ctr">
              <a:spAutoFit/>
            </a:bodyPr>
            <a:lstStyle/>
            <a:p>
              <a:pPr algn="ctr"/>
              <a:r>
                <a:rPr lang="en-US" sz="1000" b="1" dirty="0">
                  <a:solidFill>
                    <a:srgbClr val="C00000"/>
                  </a:solidFill>
                </a:rPr>
                <a:t>15</a:t>
              </a:r>
            </a:p>
          </p:txBody>
        </p:sp>
        <p:cxnSp>
          <p:nvCxnSpPr>
            <p:cNvPr id="93" name="Straight Connector 92"/>
            <p:cNvCxnSpPr/>
            <p:nvPr/>
          </p:nvCxnSpPr>
          <p:spPr>
            <a:xfrm rot="5400000">
              <a:off x="274320" y="6194214"/>
              <a:ext cx="365760" cy="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8678334" y="6013953"/>
              <a:ext cx="0" cy="362712"/>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9" name="TextBox 98"/>
            <p:cNvSpPr txBox="1"/>
            <p:nvPr/>
          </p:nvSpPr>
          <p:spPr>
            <a:xfrm>
              <a:off x="319311" y="4962436"/>
              <a:ext cx="1183316" cy="600164"/>
            </a:xfrm>
            <a:prstGeom prst="rect">
              <a:avLst/>
            </a:prstGeom>
            <a:noFill/>
          </p:spPr>
          <p:txBody>
            <a:bodyPr wrap="square" rtlCol="0" anchor="ctr">
              <a:spAutoFit/>
            </a:bodyPr>
            <a:lstStyle/>
            <a:p>
              <a:pPr algn="ctr"/>
              <a:r>
                <a:rPr lang="en-US" sz="1100" dirty="0">
                  <a:solidFill>
                    <a:schemeClr val="bg1">
                      <a:lumMod val="75000"/>
                    </a:schemeClr>
                  </a:solidFill>
                </a:rPr>
                <a:t>Patient 1 arrives in Dallas from Liberia</a:t>
              </a:r>
            </a:p>
          </p:txBody>
        </p:sp>
        <p:sp>
          <p:nvSpPr>
            <p:cNvPr id="101" name="TextBox 100"/>
            <p:cNvSpPr txBox="1"/>
            <p:nvPr/>
          </p:nvSpPr>
          <p:spPr>
            <a:xfrm>
              <a:off x="1098252" y="4267200"/>
              <a:ext cx="1137353" cy="600164"/>
            </a:xfrm>
            <a:prstGeom prst="rect">
              <a:avLst/>
            </a:prstGeom>
            <a:noFill/>
          </p:spPr>
          <p:txBody>
            <a:bodyPr wrap="square" rtlCol="0" anchor="ctr">
              <a:spAutoFit/>
            </a:bodyPr>
            <a:lstStyle/>
            <a:p>
              <a:pPr algn="ctr"/>
              <a:r>
                <a:rPr lang="en-US" sz="1100" dirty="0">
                  <a:solidFill>
                    <a:schemeClr val="bg1">
                      <a:lumMod val="75000"/>
                    </a:schemeClr>
                  </a:solidFill>
                </a:rPr>
                <a:t>Patient 1 visits ED and is discharged</a:t>
              </a:r>
            </a:p>
          </p:txBody>
        </p:sp>
        <p:sp>
          <p:nvSpPr>
            <p:cNvPr id="102" name="TextBox 101"/>
            <p:cNvSpPr txBox="1"/>
            <p:nvPr/>
          </p:nvSpPr>
          <p:spPr>
            <a:xfrm>
              <a:off x="1686478" y="3223199"/>
              <a:ext cx="914401" cy="769441"/>
            </a:xfrm>
            <a:prstGeom prst="rect">
              <a:avLst/>
            </a:prstGeom>
            <a:noFill/>
          </p:spPr>
          <p:txBody>
            <a:bodyPr wrap="square" rtlCol="0">
              <a:spAutoFit/>
            </a:bodyPr>
            <a:lstStyle/>
            <a:p>
              <a:pPr algn="ctr"/>
              <a:r>
                <a:rPr lang="en-US" sz="1100" dirty="0">
                  <a:solidFill>
                    <a:schemeClr val="bg1">
                      <a:lumMod val="75000"/>
                    </a:schemeClr>
                  </a:solidFill>
                </a:rPr>
                <a:t>Patient 1 revisits ED and is hospitalized</a:t>
              </a:r>
            </a:p>
          </p:txBody>
        </p:sp>
        <p:sp>
          <p:nvSpPr>
            <p:cNvPr id="103" name="TextBox 102"/>
            <p:cNvSpPr txBox="1"/>
            <p:nvPr/>
          </p:nvSpPr>
          <p:spPr>
            <a:xfrm>
              <a:off x="2316237" y="4679921"/>
              <a:ext cx="990600" cy="938719"/>
            </a:xfrm>
            <a:prstGeom prst="rect">
              <a:avLst/>
            </a:prstGeom>
            <a:noFill/>
          </p:spPr>
          <p:txBody>
            <a:bodyPr wrap="square" rtlCol="0" anchor="ctr">
              <a:spAutoFit/>
            </a:bodyPr>
            <a:lstStyle/>
            <a:p>
              <a:r>
                <a:rPr lang="en-US" sz="1100" dirty="0">
                  <a:solidFill>
                    <a:schemeClr val="bg1">
                      <a:lumMod val="75000"/>
                    </a:schemeClr>
                  </a:solidFill>
                </a:rPr>
                <a:t>Patient 1 diagnosed with Ebola; CDC </a:t>
              </a:r>
              <a:r>
                <a:rPr lang="en-US" sz="1100" dirty="0" err="1">
                  <a:solidFill>
                    <a:schemeClr val="bg1">
                      <a:lumMod val="75000"/>
                    </a:schemeClr>
                  </a:solidFill>
                </a:rPr>
                <a:t>EpiAid</a:t>
              </a:r>
              <a:r>
                <a:rPr lang="en-US" sz="1100" dirty="0">
                  <a:solidFill>
                    <a:schemeClr val="bg1">
                      <a:lumMod val="75000"/>
                    </a:schemeClr>
                  </a:solidFill>
                </a:rPr>
                <a:t> Team arrives</a:t>
              </a:r>
            </a:p>
          </p:txBody>
        </p:sp>
        <p:sp>
          <p:nvSpPr>
            <p:cNvPr id="104" name="TextBox 103"/>
            <p:cNvSpPr txBox="1"/>
            <p:nvPr/>
          </p:nvSpPr>
          <p:spPr>
            <a:xfrm>
              <a:off x="3240716" y="5161953"/>
              <a:ext cx="838200" cy="430887"/>
            </a:xfrm>
            <a:prstGeom prst="rect">
              <a:avLst/>
            </a:prstGeom>
            <a:noFill/>
          </p:spPr>
          <p:txBody>
            <a:bodyPr wrap="square" rtlCol="0" anchor="ctr">
              <a:spAutoFit/>
            </a:bodyPr>
            <a:lstStyle/>
            <a:p>
              <a:pPr algn="ctr"/>
              <a:r>
                <a:rPr lang="en-US" sz="1100" b="1" dirty="0">
                  <a:solidFill>
                    <a:schemeClr val="tx2">
                      <a:lumMod val="75000"/>
                    </a:schemeClr>
                  </a:solidFill>
                </a:rPr>
                <a:t>Patient 1 dies</a:t>
              </a:r>
            </a:p>
          </p:txBody>
        </p:sp>
        <p:sp>
          <p:nvSpPr>
            <p:cNvPr id="105" name="TextBox 104"/>
            <p:cNvSpPr txBox="1"/>
            <p:nvPr/>
          </p:nvSpPr>
          <p:spPr>
            <a:xfrm>
              <a:off x="3657600" y="4366199"/>
              <a:ext cx="944637" cy="769441"/>
            </a:xfrm>
            <a:prstGeom prst="rect">
              <a:avLst/>
            </a:prstGeom>
            <a:noFill/>
          </p:spPr>
          <p:txBody>
            <a:bodyPr wrap="square" rtlCol="0" anchor="ctr">
              <a:spAutoFit/>
            </a:bodyPr>
            <a:lstStyle/>
            <a:p>
              <a:pPr algn="ctr"/>
              <a:r>
                <a:rPr lang="en-US" sz="1100" b="1" dirty="0">
                  <a:solidFill>
                    <a:schemeClr val="tx2">
                      <a:lumMod val="75000"/>
                    </a:schemeClr>
                  </a:solidFill>
                </a:rPr>
                <a:t>Patient 2 visits ED and is diagnosed with Ebola</a:t>
              </a:r>
            </a:p>
          </p:txBody>
        </p:sp>
        <p:sp>
          <p:nvSpPr>
            <p:cNvPr id="106" name="TextBox 105"/>
            <p:cNvSpPr txBox="1"/>
            <p:nvPr/>
          </p:nvSpPr>
          <p:spPr>
            <a:xfrm>
              <a:off x="4613530" y="3581400"/>
              <a:ext cx="1101469" cy="1384995"/>
            </a:xfrm>
            <a:prstGeom prst="rect">
              <a:avLst/>
            </a:prstGeom>
            <a:noFill/>
          </p:spPr>
          <p:txBody>
            <a:bodyPr wrap="square" rtlCol="0" anchor="ctr">
              <a:spAutoFit/>
            </a:bodyPr>
            <a:lstStyle/>
            <a:p>
              <a:r>
                <a:rPr lang="en-US" sz="1400" b="1" dirty="0">
                  <a:solidFill>
                    <a:srgbClr val="C00000"/>
                  </a:solidFill>
                </a:rPr>
                <a:t>Patient 3 diagnosed with Ebola and is transported to Emory</a:t>
              </a:r>
            </a:p>
          </p:txBody>
        </p:sp>
        <p:cxnSp>
          <p:nvCxnSpPr>
            <p:cNvPr id="108" name="Straight Arrow Connector 107"/>
            <p:cNvCxnSpPr/>
            <p:nvPr/>
          </p:nvCxnSpPr>
          <p:spPr>
            <a:xfrm>
              <a:off x="914400" y="55827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7162800" y="6019800"/>
              <a:ext cx="0" cy="362712"/>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24384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9144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1666321"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2143679"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36576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4120447"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4724400" y="6019800"/>
              <a:ext cx="0" cy="137160"/>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2438400" y="6285654"/>
              <a:ext cx="0" cy="9144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a:stCxn id="101" idx="2"/>
            </p:cNvCxnSpPr>
            <p:nvPr/>
          </p:nvCxnSpPr>
          <p:spPr>
            <a:xfrm flipH="1">
              <a:off x="1666321" y="4867364"/>
              <a:ext cx="608" cy="1086316"/>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a:off x="2143679" y="3962400"/>
              <a:ext cx="0" cy="199128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p:nvPr/>
          </p:nvCxnSpPr>
          <p:spPr>
            <a:xfrm>
              <a:off x="2438400" y="55827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a:off x="3657600" y="55827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p:nvPr/>
          </p:nvCxnSpPr>
          <p:spPr>
            <a:xfrm>
              <a:off x="4124879" y="5105400"/>
              <a:ext cx="0" cy="8583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4" name="Straight Arrow Connector 123"/>
            <p:cNvCxnSpPr/>
            <p:nvPr/>
          </p:nvCxnSpPr>
          <p:spPr>
            <a:xfrm>
              <a:off x="4724400" y="4953000"/>
              <a:ext cx="0" cy="995520"/>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6" name="Straight Arrow Connector 125"/>
            <p:cNvCxnSpPr/>
            <p:nvPr/>
          </p:nvCxnSpPr>
          <p:spPr>
            <a:xfrm>
              <a:off x="2286000" y="4648200"/>
              <a:ext cx="0" cy="130548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27" name="TextBox 126"/>
            <p:cNvSpPr txBox="1"/>
            <p:nvPr/>
          </p:nvSpPr>
          <p:spPr>
            <a:xfrm>
              <a:off x="2179562" y="4048036"/>
              <a:ext cx="914401" cy="600164"/>
            </a:xfrm>
            <a:prstGeom prst="rect">
              <a:avLst/>
            </a:prstGeom>
            <a:noFill/>
          </p:spPr>
          <p:txBody>
            <a:bodyPr wrap="square" rtlCol="0">
              <a:spAutoFit/>
            </a:bodyPr>
            <a:lstStyle/>
            <a:p>
              <a:r>
                <a:rPr lang="en-US" sz="1100" dirty="0">
                  <a:solidFill>
                    <a:schemeClr val="bg1">
                      <a:lumMod val="75000"/>
                    </a:schemeClr>
                  </a:solidFill>
                </a:rPr>
                <a:t>Specimens shipped for testing</a:t>
              </a:r>
            </a:p>
          </p:txBody>
        </p:sp>
        <p:cxnSp>
          <p:nvCxnSpPr>
            <p:cNvPr id="128" name="Straight Connector 127"/>
            <p:cNvCxnSpPr/>
            <p:nvPr/>
          </p:nvCxnSpPr>
          <p:spPr>
            <a:xfrm>
              <a:off x="22860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9" name="TextBox 128"/>
            <p:cNvSpPr txBox="1"/>
            <p:nvPr/>
          </p:nvSpPr>
          <p:spPr>
            <a:xfrm>
              <a:off x="2133600"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29</a:t>
              </a:r>
            </a:p>
          </p:txBody>
        </p:sp>
        <p:cxnSp>
          <p:nvCxnSpPr>
            <p:cNvPr id="130" name="Straight Connector 129"/>
            <p:cNvCxnSpPr/>
            <p:nvPr/>
          </p:nvCxnSpPr>
          <p:spPr>
            <a:xfrm>
              <a:off x="4587946" y="6027341"/>
              <a:ext cx="0" cy="137160"/>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131" name="TextBox 130"/>
            <p:cNvSpPr txBox="1"/>
            <p:nvPr/>
          </p:nvSpPr>
          <p:spPr>
            <a:xfrm>
              <a:off x="4419600" y="6086846"/>
              <a:ext cx="314659" cy="246221"/>
            </a:xfrm>
            <a:prstGeom prst="rect">
              <a:avLst/>
            </a:prstGeom>
            <a:noFill/>
            <a:effectLst/>
          </p:spPr>
          <p:txBody>
            <a:bodyPr wrap="none" rtlCol="0" anchor="ctr">
              <a:spAutoFit/>
            </a:bodyPr>
            <a:lstStyle/>
            <a:p>
              <a:pPr algn="ctr"/>
              <a:r>
                <a:rPr lang="en-US" sz="1000" b="1" dirty="0">
                  <a:solidFill>
                    <a:srgbClr val="C00000"/>
                  </a:solidFill>
                </a:rPr>
                <a:t>14</a:t>
              </a:r>
            </a:p>
          </p:txBody>
        </p:sp>
        <p:cxnSp>
          <p:nvCxnSpPr>
            <p:cNvPr id="132" name="Straight Arrow Connector 131"/>
            <p:cNvCxnSpPr/>
            <p:nvPr/>
          </p:nvCxnSpPr>
          <p:spPr>
            <a:xfrm flipH="1">
              <a:off x="4582079" y="3675509"/>
              <a:ext cx="21978" cy="2278171"/>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3" name="TextBox 132"/>
            <p:cNvSpPr txBox="1"/>
            <p:nvPr/>
          </p:nvSpPr>
          <p:spPr>
            <a:xfrm>
              <a:off x="4114800" y="3124200"/>
              <a:ext cx="944637" cy="523220"/>
            </a:xfrm>
            <a:prstGeom prst="rect">
              <a:avLst/>
            </a:prstGeom>
            <a:noFill/>
          </p:spPr>
          <p:txBody>
            <a:bodyPr wrap="square" rtlCol="0" anchor="ctr">
              <a:spAutoFit/>
            </a:bodyPr>
            <a:lstStyle/>
            <a:p>
              <a:pPr algn="ctr"/>
              <a:r>
                <a:rPr lang="en-US" sz="1400" b="1" dirty="0">
                  <a:solidFill>
                    <a:srgbClr val="C00000"/>
                  </a:solidFill>
                </a:rPr>
                <a:t>Patient 3 visits ED</a:t>
              </a:r>
            </a:p>
          </p:txBody>
        </p:sp>
        <p:sp>
          <p:nvSpPr>
            <p:cNvPr id="134" name="TextBox 133"/>
            <p:cNvSpPr txBox="1"/>
            <p:nvPr/>
          </p:nvSpPr>
          <p:spPr>
            <a:xfrm>
              <a:off x="4714541" y="6086846"/>
              <a:ext cx="314659" cy="246221"/>
            </a:xfrm>
            <a:prstGeom prst="rect">
              <a:avLst/>
            </a:prstGeom>
            <a:noFill/>
            <a:effectLst/>
          </p:spPr>
          <p:txBody>
            <a:bodyPr wrap="none" rtlCol="0" anchor="ctr">
              <a:spAutoFit/>
            </a:bodyPr>
            <a:lstStyle/>
            <a:p>
              <a:pPr algn="ctr"/>
              <a:r>
                <a:rPr lang="en-US" sz="1000" b="1" dirty="0">
                  <a:solidFill>
                    <a:srgbClr val="C00000"/>
                  </a:solidFill>
                </a:rPr>
                <a:t>16</a:t>
              </a:r>
            </a:p>
          </p:txBody>
        </p:sp>
        <p:cxnSp>
          <p:nvCxnSpPr>
            <p:cNvPr id="135" name="Straight Connector 134"/>
            <p:cNvCxnSpPr/>
            <p:nvPr/>
          </p:nvCxnSpPr>
          <p:spPr>
            <a:xfrm>
              <a:off x="4865410" y="6019800"/>
              <a:ext cx="0" cy="137160"/>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36" name="Straight Arrow Connector 135"/>
            <p:cNvCxnSpPr/>
            <p:nvPr/>
          </p:nvCxnSpPr>
          <p:spPr>
            <a:xfrm>
              <a:off x="4865410" y="5583535"/>
              <a:ext cx="0" cy="365760"/>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7" name="TextBox 136"/>
            <p:cNvSpPr txBox="1"/>
            <p:nvPr/>
          </p:nvSpPr>
          <p:spPr>
            <a:xfrm>
              <a:off x="4747180" y="4951512"/>
              <a:ext cx="1272620" cy="738664"/>
            </a:xfrm>
            <a:prstGeom prst="rect">
              <a:avLst/>
            </a:prstGeom>
            <a:noFill/>
          </p:spPr>
          <p:txBody>
            <a:bodyPr wrap="square" rtlCol="0" anchor="ctr">
              <a:spAutoFit/>
            </a:bodyPr>
            <a:lstStyle/>
            <a:p>
              <a:r>
                <a:rPr lang="en-US" sz="1400" b="1" dirty="0">
                  <a:solidFill>
                    <a:srgbClr val="C00000"/>
                  </a:solidFill>
                </a:rPr>
                <a:t>Patient 2 transported to NIH</a:t>
              </a:r>
            </a:p>
          </p:txBody>
        </p:sp>
      </p:grpSp>
      <p:sp>
        <p:nvSpPr>
          <p:cNvPr id="2" name="Rectangle 1"/>
          <p:cNvSpPr/>
          <p:nvPr/>
        </p:nvSpPr>
        <p:spPr>
          <a:xfrm>
            <a:off x="609600" y="1313527"/>
            <a:ext cx="8077200" cy="1277273"/>
          </a:xfrm>
          <a:prstGeom prst="rect">
            <a:avLst/>
          </a:prstGeom>
        </p:spPr>
        <p:txBody>
          <a:bodyPr wrap="square" numCol="1">
            <a:spAutoFit/>
          </a:bodyPr>
          <a:lstStyle/>
          <a:p>
            <a:pPr marL="285750" indent="-285750">
              <a:spcAft>
                <a:spcPts val="600"/>
              </a:spcAft>
              <a:buFont typeface="Arial"/>
              <a:buChar char="•"/>
            </a:pPr>
            <a:r>
              <a:rPr lang="en-US" sz="2400" dirty="0">
                <a:solidFill>
                  <a:schemeClr val="tx2">
                    <a:lumMod val="75000"/>
                  </a:schemeClr>
                </a:solidFill>
              </a:rPr>
              <a:t>All healthcare worker contacts </a:t>
            </a:r>
            <a:r>
              <a:rPr lang="en-US" sz="2400" dirty="0">
                <a:solidFill>
                  <a:srgbClr val="17375E"/>
                </a:solidFill>
              </a:rPr>
              <a:t>undergo</a:t>
            </a:r>
            <a:r>
              <a:rPr lang="en-US" sz="2400" dirty="0">
                <a:solidFill>
                  <a:schemeClr val="tx2">
                    <a:lumMod val="75000"/>
                  </a:schemeClr>
                </a:solidFill>
              </a:rPr>
              <a:t> direct active monitoring </a:t>
            </a:r>
          </a:p>
          <a:p>
            <a:pPr marL="285750" indent="-285750">
              <a:spcAft>
                <a:spcPts val="600"/>
              </a:spcAft>
              <a:buFont typeface="Arial"/>
              <a:buChar char="•"/>
            </a:pPr>
            <a:r>
              <a:rPr lang="en-US" sz="2400" dirty="0">
                <a:solidFill>
                  <a:schemeClr val="tx2">
                    <a:lumMod val="75000"/>
                  </a:schemeClr>
                </a:solidFill>
              </a:rPr>
              <a:t>Majority of contacts were monitored at the hospital </a:t>
            </a:r>
          </a:p>
        </p:txBody>
      </p:sp>
      <p:sp>
        <p:nvSpPr>
          <p:cNvPr id="64" name="Title 1"/>
          <p:cNvSpPr>
            <a:spLocks noGrp="1"/>
          </p:cNvSpPr>
          <p:nvPr>
            <p:ph type="title"/>
          </p:nvPr>
        </p:nvSpPr>
        <p:spPr>
          <a:xfrm>
            <a:off x="457200" y="76200"/>
            <a:ext cx="8229600" cy="1143000"/>
          </a:xfrm>
        </p:spPr>
        <p:txBody>
          <a:bodyPr>
            <a:normAutofit/>
          </a:bodyPr>
          <a:lstStyle/>
          <a:p>
            <a:r>
              <a:rPr lang="en-US" dirty="0"/>
              <a:t>Healthcare Contact Tracing</a:t>
            </a:r>
          </a:p>
        </p:txBody>
      </p:sp>
    </p:spTree>
    <p:extLst>
      <p:ext uri="{BB962C8B-B14F-4D97-AF65-F5344CB8AC3E}">
        <p14:creationId xmlns:p14="http://schemas.microsoft.com/office/powerpoint/2010/main" val="2044741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6792058-4771-452A-B242-D669F91654D9}" type="slidenum">
              <a:rPr lang="en-US" sz="1000" smtClean="0"/>
              <a:t>17</a:t>
            </a:fld>
            <a:endParaRPr lang="en-US" sz="1000"/>
          </a:p>
        </p:txBody>
      </p:sp>
      <p:grpSp>
        <p:nvGrpSpPr>
          <p:cNvPr id="73" name="Group 72"/>
          <p:cNvGrpSpPr/>
          <p:nvPr/>
        </p:nvGrpSpPr>
        <p:grpSpPr>
          <a:xfrm>
            <a:off x="319311" y="3223199"/>
            <a:ext cx="8596089" cy="3330001"/>
            <a:chOff x="319311" y="3223199"/>
            <a:chExt cx="8596089" cy="3330001"/>
          </a:xfrm>
        </p:grpSpPr>
        <p:cxnSp>
          <p:nvCxnSpPr>
            <p:cNvPr id="74" name="Straight Connector 73"/>
            <p:cNvCxnSpPr/>
            <p:nvPr/>
          </p:nvCxnSpPr>
          <p:spPr>
            <a:xfrm flipH="1">
              <a:off x="458915" y="6019800"/>
              <a:ext cx="8226170" cy="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1066800" y="6299284"/>
              <a:ext cx="788629" cy="253916"/>
            </a:xfrm>
            <a:prstGeom prst="rect">
              <a:avLst/>
            </a:prstGeom>
            <a:noFill/>
          </p:spPr>
          <p:txBody>
            <a:bodyPr wrap="none" rtlCol="0">
              <a:spAutoFit/>
            </a:bodyPr>
            <a:lstStyle/>
            <a:p>
              <a:r>
                <a:rPr lang="en-US" sz="1000" b="1" dirty="0">
                  <a:solidFill>
                    <a:srgbClr val="17375E"/>
                  </a:solidFill>
                </a:rPr>
                <a:t>September</a:t>
              </a:r>
            </a:p>
          </p:txBody>
        </p:sp>
        <p:sp>
          <p:nvSpPr>
            <p:cNvPr id="76" name="TextBox 75"/>
            <p:cNvSpPr txBox="1"/>
            <p:nvPr/>
          </p:nvSpPr>
          <p:spPr>
            <a:xfrm>
              <a:off x="4495800" y="6299284"/>
              <a:ext cx="633507" cy="253916"/>
            </a:xfrm>
            <a:prstGeom prst="rect">
              <a:avLst/>
            </a:prstGeom>
            <a:noFill/>
          </p:spPr>
          <p:txBody>
            <a:bodyPr wrap="none" rtlCol="0">
              <a:spAutoFit/>
            </a:bodyPr>
            <a:lstStyle/>
            <a:p>
              <a:r>
                <a:rPr lang="en-US" sz="1000" b="1" dirty="0">
                  <a:solidFill>
                    <a:srgbClr val="17375E"/>
                  </a:solidFill>
                </a:rPr>
                <a:t>October</a:t>
              </a:r>
            </a:p>
          </p:txBody>
        </p:sp>
        <p:sp>
          <p:nvSpPr>
            <p:cNvPr id="78" name="TextBox 77"/>
            <p:cNvSpPr txBox="1"/>
            <p:nvPr/>
          </p:nvSpPr>
          <p:spPr>
            <a:xfrm>
              <a:off x="7543800" y="6299284"/>
              <a:ext cx="748923" cy="246221"/>
            </a:xfrm>
            <a:prstGeom prst="rect">
              <a:avLst/>
            </a:prstGeom>
            <a:noFill/>
          </p:spPr>
          <p:txBody>
            <a:bodyPr wrap="none" rtlCol="0">
              <a:spAutoFit/>
            </a:bodyPr>
            <a:lstStyle/>
            <a:p>
              <a:r>
                <a:rPr lang="en-US" sz="1000" b="1" dirty="0">
                  <a:solidFill>
                    <a:srgbClr val="17375E"/>
                  </a:solidFill>
                </a:rPr>
                <a:t>November</a:t>
              </a:r>
            </a:p>
          </p:txBody>
        </p:sp>
        <p:sp>
          <p:nvSpPr>
            <p:cNvPr id="79" name="TextBox 78"/>
            <p:cNvSpPr txBox="1"/>
            <p:nvPr/>
          </p:nvSpPr>
          <p:spPr>
            <a:xfrm>
              <a:off x="752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20</a:t>
              </a:r>
            </a:p>
          </p:txBody>
        </p:sp>
        <p:sp>
          <p:nvSpPr>
            <p:cNvPr id="81" name="TextBox 80"/>
            <p:cNvSpPr txBox="1"/>
            <p:nvPr/>
          </p:nvSpPr>
          <p:spPr>
            <a:xfrm>
              <a:off x="1514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25</a:t>
              </a:r>
            </a:p>
          </p:txBody>
        </p:sp>
        <p:sp>
          <p:nvSpPr>
            <p:cNvPr id="84" name="TextBox 83"/>
            <p:cNvSpPr txBox="1"/>
            <p:nvPr/>
          </p:nvSpPr>
          <p:spPr>
            <a:xfrm>
              <a:off x="1991279"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28</a:t>
              </a:r>
            </a:p>
          </p:txBody>
        </p:sp>
        <p:sp>
          <p:nvSpPr>
            <p:cNvPr id="85" name="TextBox 84"/>
            <p:cNvSpPr txBox="1"/>
            <p:nvPr/>
          </p:nvSpPr>
          <p:spPr>
            <a:xfrm>
              <a:off x="2276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30</a:t>
              </a:r>
            </a:p>
          </p:txBody>
        </p:sp>
        <p:sp>
          <p:nvSpPr>
            <p:cNvPr id="86" name="TextBox 85"/>
            <p:cNvSpPr txBox="1"/>
            <p:nvPr/>
          </p:nvSpPr>
          <p:spPr>
            <a:xfrm>
              <a:off x="3540179" y="6086846"/>
              <a:ext cx="249663" cy="246221"/>
            </a:xfrm>
            <a:prstGeom prst="rect">
              <a:avLst/>
            </a:prstGeom>
            <a:noFill/>
            <a:effectLst/>
          </p:spPr>
          <p:txBody>
            <a:bodyPr wrap="none" rtlCol="0" anchor="ctr">
              <a:spAutoFit/>
            </a:bodyPr>
            <a:lstStyle/>
            <a:p>
              <a:pPr algn="ctr"/>
              <a:r>
                <a:rPr lang="en-US" sz="1000" dirty="0">
                  <a:solidFill>
                    <a:schemeClr val="tx2">
                      <a:lumMod val="75000"/>
                    </a:schemeClr>
                  </a:solidFill>
                </a:rPr>
                <a:t>8</a:t>
              </a:r>
            </a:p>
          </p:txBody>
        </p:sp>
        <p:sp>
          <p:nvSpPr>
            <p:cNvPr id="87" name="TextBox 86"/>
            <p:cNvSpPr txBox="1"/>
            <p:nvPr/>
          </p:nvSpPr>
          <p:spPr>
            <a:xfrm>
              <a:off x="3962400"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11</a:t>
              </a:r>
            </a:p>
          </p:txBody>
        </p:sp>
        <p:sp>
          <p:nvSpPr>
            <p:cNvPr id="91" name="TextBox 90"/>
            <p:cNvSpPr txBox="1"/>
            <p:nvPr/>
          </p:nvSpPr>
          <p:spPr>
            <a:xfrm>
              <a:off x="4572000"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15</a:t>
              </a:r>
            </a:p>
          </p:txBody>
        </p:sp>
        <p:sp>
          <p:nvSpPr>
            <p:cNvPr id="92" name="TextBox 91"/>
            <p:cNvSpPr txBox="1"/>
            <p:nvPr/>
          </p:nvSpPr>
          <p:spPr>
            <a:xfrm>
              <a:off x="8189284" y="6086846"/>
              <a:ext cx="249663" cy="246221"/>
            </a:xfrm>
            <a:prstGeom prst="rect">
              <a:avLst/>
            </a:prstGeom>
            <a:noFill/>
            <a:effectLst/>
          </p:spPr>
          <p:txBody>
            <a:bodyPr wrap="none" rtlCol="0" anchor="ctr">
              <a:spAutoFit/>
            </a:bodyPr>
            <a:lstStyle/>
            <a:p>
              <a:pPr algn="ctr"/>
              <a:r>
                <a:rPr lang="en-US" sz="1000" dirty="0">
                  <a:solidFill>
                    <a:srgbClr val="C00000"/>
                  </a:solidFill>
                </a:rPr>
                <a:t>7</a:t>
              </a:r>
            </a:p>
          </p:txBody>
        </p:sp>
        <p:cxnSp>
          <p:nvCxnSpPr>
            <p:cNvPr id="93" name="Straight Connector 92"/>
            <p:cNvCxnSpPr/>
            <p:nvPr/>
          </p:nvCxnSpPr>
          <p:spPr>
            <a:xfrm rot="5400000">
              <a:off x="274320" y="6194214"/>
              <a:ext cx="365760" cy="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8678334" y="6013953"/>
              <a:ext cx="0" cy="362712"/>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9" name="TextBox 98"/>
            <p:cNvSpPr txBox="1"/>
            <p:nvPr/>
          </p:nvSpPr>
          <p:spPr>
            <a:xfrm>
              <a:off x="319311" y="4962436"/>
              <a:ext cx="1183316" cy="600164"/>
            </a:xfrm>
            <a:prstGeom prst="rect">
              <a:avLst/>
            </a:prstGeom>
            <a:noFill/>
          </p:spPr>
          <p:txBody>
            <a:bodyPr wrap="square" rtlCol="0" anchor="ctr">
              <a:spAutoFit/>
            </a:bodyPr>
            <a:lstStyle/>
            <a:p>
              <a:pPr algn="ctr"/>
              <a:r>
                <a:rPr lang="en-US" sz="1100" dirty="0">
                  <a:solidFill>
                    <a:schemeClr val="bg1">
                      <a:lumMod val="75000"/>
                    </a:schemeClr>
                  </a:solidFill>
                </a:rPr>
                <a:t>Patient 1 arrives in Dallas from Liberia</a:t>
              </a:r>
            </a:p>
          </p:txBody>
        </p:sp>
        <p:sp>
          <p:nvSpPr>
            <p:cNvPr id="101" name="TextBox 100"/>
            <p:cNvSpPr txBox="1"/>
            <p:nvPr/>
          </p:nvSpPr>
          <p:spPr>
            <a:xfrm>
              <a:off x="1098252" y="4267200"/>
              <a:ext cx="1137353" cy="600164"/>
            </a:xfrm>
            <a:prstGeom prst="rect">
              <a:avLst/>
            </a:prstGeom>
            <a:noFill/>
          </p:spPr>
          <p:txBody>
            <a:bodyPr wrap="square" rtlCol="0" anchor="ctr">
              <a:spAutoFit/>
            </a:bodyPr>
            <a:lstStyle/>
            <a:p>
              <a:pPr algn="ctr"/>
              <a:r>
                <a:rPr lang="en-US" sz="1100" dirty="0">
                  <a:solidFill>
                    <a:schemeClr val="bg1">
                      <a:lumMod val="75000"/>
                    </a:schemeClr>
                  </a:solidFill>
                </a:rPr>
                <a:t>Patient 1 visits ED and is discharged</a:t>
              </a:r>
            </a:p>
          </p:txBody>
        </p:sp>
        <p:sp>
          <p:nvSpPr>
            <p:cNvPr id="102" name="TextBox 101"/>
            <p:cNvSpPr txBox="1"/>
            <p:nvPr/>
          </p:nvSpPr>
          <p:spPr>
            <a:xfrm>
              <a:off x="1686478" y="3223199"/>
              <a:ext cx="914401" cy="769441"/>
            </a:xfrm>
            <a:prstGeom prst="rect">
              <a:avLst/>
            </a:prstGeom>
            <a:noFill/>
          </p:spPr>
          <p:txBody>
            <a:bodyPr wrap="square" rtlCol="0">
              <a:spAutoFit/>
            </a:bodyPr>
            <a:lstStyle/>
            <a:p>
              <a:pPr algn="ctr"/>
              <a:r>
                <a:rPr lang="en-US" sz="1100" dirty="0">
                  <a:solidFill>
                    <a:schemeClr val="bg1">
                      <a:lumMod val="75000"/>
                    </a:schemeClr>
                  </a:solidFill>
                </a:rPr>
                <a:t>Patient 1 revisits ED and is hospitalized</a:t>
              </a:r>
            </a:p>
          </p:txBody>
        </p:sp>
        <p:sp>
          <p:nvSpPr>
            <p:cNvPr id="103" name="TextBox 102"/>
            <p:cNvSpPr txBox="1"/>
            <p:nvPr/>
          </p:nvSpPr>
          <p:spPr>
            <a:xfrm>
              <a:off x="2316237" y="4679921"/>
              <a:ext cx="990600" cy="938719"/>
            </a:xfrm>
            <a:prstGeom prst="rect">
              <a:avLst/>
            </a:prstGeom>
            <a:noFill/>
          </p:spPr>
          <p:txBody>
            <a:bodyPr wrap="square" rtlCol="0" anchor="ctr">
              <a:spAutoFit/>
            </a:bodyPr>
            <a:lstStyle/>
            <a:p>
              <a:r>
                <a:rPr lang="en-US" sz="1100" dirty="0">
                  <a:solidFill>
                    <a:schemeClr val="bg1">
                      <a:lumMod val="75000"/>
                    </a:schemeClr>
                  </a:solidFill>
                </a:rPr>
                <a:t>Patient 1 diagnosed with Ebola; CDC </a:t>
              </a:r>
              <a:r>
                <a:rPr lang="en-US" sz="1100" dirty="0" err="1">
                  <a:solidFill>
                    <a:schemeClr val="bg1">
                      <a:lumMod val="75000"/>
                    </a:schemeClr>
                  </a:solidFill>
                </a:rPr>
                <a:t>EpiAid</a:t>
              </a:r>
              <a:r>
                <a:rPr lang="en-US" sz="1100" dirty="0">
                  <a:solidFill>
                    <a:schemeClr val="bg1">
                      <a:lumMod val="75000"/>
                    </a:schemeClr>
                  </a:solidFill>
                </a:rPr>
                <a:t> Team arrives</a:t>
              </a:r>
            </a:p>
          </p:txBody>
        </p:sp>
        <p:sp>
          <p:nvSpPr>
            <p:cNvPr id="104" name="TextBox 103"/>
            <p:cNvSpPr txBox="1"/>
            <p:nvPr/>
          </p:nvSpPr>
          <p:spPr>
            <a:xfrm>
              <a:off x="3240716" y="5161953"/>
              <a:ext cx="838200" cy="430887"/>
            </a:xfrm>
            <a:prstGeom prst="rect">
              <a:avLst/>
            </a:prstGeom>
            <a:noFill/>
          </p:spPr>
          <p:txBody>
            <a:bodyPr wrap="square" rtlCol="0" anchor="ctr">
              <a:spAutoFit/>
            </a:bodyPr>
            <a:lstStyle/>
            <a:p>
              <a:pPr algn="ctr"/>
              <a:r>
                <a:rPr lang="en-US" sz="1100" dirty="0">
                  <a:solidFill>
                    <a:srgbClr val="17375E"/>
                  </a:solidFill>
                </a:rPr>
                <a:t>Patient 1 dies</a:t>
              </a:r>
            </a:p>
          </p:txBody>
        </p:sp>
        <p:sp>
          <p:nvSpPr>
            <p:cNvPr id="105" name="TextBox 104"/>
            <p:cNvSpPr txBox="1"/>
            <p:nvPr/>
          </p:nvSpPr>
          <p:spPr>
            <a:xfrm>
              <a:off x="3657600" y="4366199"/>
              <a:ext cx="944637" cy="769441"/>
            </a:xfrm>
            <a:prstGeom prst="rect">
              <a:avLst/>
            </a:prstGeom>
            <a:noFill/>
          </p:spPr>
          <p:txBody>
            <a:bodyPr wrap="square" rtlCol="0" anchor="ctr">
              <a:spAutoFit/>
            </a:bodyPr>
            <a:lstStyle/>
            <a:p>
              <a:pPr algn="ctr"/>
              <a:r>
                <a:rPr lang="en-US" sz="1100" dirty="0">
                  <a:solidFill>
                    <a:srgbClr val="17375E"/>
                  </a:solidFill>
                </a:rPr>
                <a:t>Patient 2 visits ED and is diagnosed with Ebola</a:t>
              </a:r>
            </a:p>
          </p:txBody>
        </p:sp>
        <p:sp>
          <p:nvSpPr>
            <p:cNvPr id="106" name="TextBox 105"/>
            <p:cNvSpPr txBox="1"/>
            <p:nvPr/>
          </p:nvSpPr>
          <p:spPr>
            <a:xfrm>
              <a:off x="4613530" y="4047433"/>
              <a:ext cx="1101469" cy="938719"/>
            </a:xfrm>
            <a:prstGeom prst="rect">
              <a:avLst/>
            </a:prstGeom>
            <a:noFill/>
          </p:spPr>
          <p:txBody>
            <a:bodyPr wrap="square" rtlCol="0" anchor="ctr">
              <a:spAutoFit/>
            </a:bodyPr>
            <a:lstStyle/>
            <a:p>
              <a:r>
                <a:rPr lang="en-US" sz="1100" dirty="0">
                  <a:solidFill>
                    <a:srgbClr val="17375E"/>
                  </a:solidFill>
                </a:rPr>
                <a:t>Patient 3 diagnosed with Ebola and is transported to Emory</a:t>
              </a:r>
            </a:p>
          </p:txBody>
        </p:sp>
        <p:sp>
          <p:nvSpPr>
            <p:cNvPr id="107" name="TextBox 106"/>
            <p:cNvSpPr txBox="1"/>
            <p:nvPr/>
          </p:nvSpPr>
          <p:spPr>
            <a:xfrm>
              <a:off x="7696200" y="5000625"/>
              <a:ext cx="1219200" cy="600164"/>
            </a:xfrm>
            <a:prstGeom prst="rect">
              <a:avLst/>
            </a:prstGeom>
            <a:noFill/>
            <a:ln w="28575" cmpd="sng">
              <a:solidFill>
                <a:srgbClr val="C00000"/>
              </a:solidFill>
            </a:ln>
          </p:spPr>
          <p:txBody>
            <a:bodyPr wrap="square" rtlCol="0" anchor="ctr">
              <a:spAutoFit/>
            </a:bodyPr>
            <a:lstStyle/>
            <a:p>
              <a:pPr algn="ctr"/>
              <a:r>
                <a:rPr lang="en-US" sz="1100" b="1" dirty="0">
                  <a:solidFill>
                    <a:srgbClr val="C00000"/>
                  </a:solidFill>
                </a:rPr>
                <a:t>All 177 contacts complete monitoring</a:t>
              </a:r>
            </a:p>
          </p:txBody>
        </p:sp>
        <p:cxnSp>
          <p:nvCxnSpPr>
            <p:cNvPr id="108" name="Straight Arrow Connector 107"/>
            <p:cNvCxnSpPr/>
            <p:nvPr/>
          </p:nvCxnSpPr>
          <p:spPr>
            <a:xfrm>
              <a:off x="914400" y="55827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8305800" y="6024798"/>
              <a:ext cx="0" cy="137160"/>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7162800" y="6019800"/>
              <a:ext cx="0" cy="362712"/>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24384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9144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1666321"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2143679"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36576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4120447"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47244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2438400" y="6285654"/>
              <a:ext cx="0" cy="9144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a:stCxn id="101" idx="2"/>
            </p:cNvCxnSpPr>
            <p:nvPr/>
          </p:nvCxnSpPr>
          <p:spPr>
            <a:xfrm flipH="1">
              <a:off x="1666321" y="4867364"/>
              <a:ext cx="608" cy="1086316"/>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a:off x="2143679" y="3962400"/>
              <a:ext cx="0" cy="199128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p:nvPr/>
          </p:nvCxnSpPr>
          <p:spPr>
            <a:xfrm>
              <a:off x="2438400" y="55827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a:off x="3657600" y="55827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p:nvPr/>
          </p:nvCxnSpPr>
          <p:spPr>
            <a:xfrm>
              <a:off x="4124879" y="5105400"/>
              <a:ext cx="0" cy="8583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4" name="Straight Arrow Connector 123"/>
            <p:cNvCxnSpPr/>
            <p:nvPr/>
          </p:nvCxnSpPr>
          <p:spPr>
            <a:xfrm>
              <a:off x="4724400" y="4953000"/>
              <a:ext cx="0" cy="99552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p:nvPr/>
          </p:nvCxnSpPr>
          <p:spPr>
            <a:xfrm>
              <a:off x="8305800" y="5582760"/>
              <a:ext cx="0" cy="365760"/>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6" name="Straight Arrow Connector 125"/>
            <p:cNvCxnSpPr/>
            <p:nvPr/>
          </p:nvCxnSpPr>
          <p:spPr>
            <a:xfrm>
              <a:off x="2286000" y="4648200"/>
              <a:ext cx="0" cy="130548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27" name="TextBox 126"/>
            <p:cNvSpPr txBox="1"/>
            <p:nvPr/>
          </p:nvSpPr>
          <p:spPr>
            <a:xfrm>
              <a:off x="2179562" y="4048036"/>
              <a:ext cx="914401" cy="600164"/>
            </a:xfrm>
            <a:prstGeom prst="rect">
              <a:avLst/>
            </a:prstGeom>
            <a:noFill/>
          </p:spPr>
          <p:txBody>
            <a:bodyPr wrap="square" rtlCol="0">
              <a:spAutoFit/>
            </a:bodyPr>
            <a:lstStyle/>
            <a:p>
              <a:r>
                <a:rPr lang="en-US" sz="1100" dirty="0">
                  <a:solidFill>
                    <a:schemeClr val="bg1">
                      <a:lumMod val="75000"/>
                    </a:schemeClr>
                  </a:solidFill>
                </a:rPr>
                <a:t>Specimens shipped for testing</a:t>
              </a:r>
            </a:p>
          </p:txBody>
        </p:sp>
        <p:cxnSp>
          <p:nvCxnSpPr>
            <p:cNvPr id="128" name="Straight Connector 127"/>
            <p:cNvCxnSpPr/>
            <p:nvPr/>
          </p:nvCxnSpPr>
          <p:spPr>
            <a:xfrm>
              <a:off x="22860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9" name="TextBox 128"/>
            <p:cNvSpPr txBox="1"/>
            <p:nvPr/>
          </p:nvSpPr>
          <p:spPr>
            <a:xfrm>
              <a:off x="2133600"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29</a:t>
              </a:r>
            </a:p>
          </p:txBody>
        </p:sp>
        <p:cxnSp>
          <p:nvCxnSpPr>
            <p:cNvPr id="130" name="Straight Connector 129"/>
            <p:cNvCxnSpPr/>
            <p:nvPr/>
          </p:nvCxnSpPr>
          <p:spPr>
            <a:xfrm>
              <a:off x="4587946" y="6027341"/>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31" name="TextBox 130"/>
            <p:cNvSpPr txBox="1"/>
            <p:nvPr/>
          </p:nvSpPr>
          <p:spPr>
            <a:xfrm>
              <a:off x="4435546"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14</a:t>
              </a:r>
            </a:p>
          </p:txBody>
        </p:sp>
        <p:cxnSp>
          <p:nvCxnSpPr>
            <p:cNvPr id="132" name="Straight Arrow Connector 131"/>
            <p:cNvCxnSpPr/>
            <p:nvPr/>
          </p:nvCxnSpPr>
          <p:spPr>
            <a:xfrm>
              <a:off x="4582079" y="3962400"/>
              <a:ext cx="0" cy="199128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33" name="TextBox 132"/>
            <p:cNvSpPr txBox="1"/>
            <p:nvPr/>
          </p:nvSpPr>
          <p:spPr>
            <a:xfrm>
              <a:off x="4114800" y="3559876"/>
              <a:ext cx="944637" cy="430887"/>
            </a:xfrm>
            <a:prstGeom prst="rect">
              <a:avLst/>
            </a:prstGeom>
            <a:noFill/>
          </p:spPr>
          <p:txBody>
            <a:bodyPr wrap="square" rtlCol="0" anchor="ctr">
              <a:spAutoFit/>
            </a:bodyPr>
            <a:lstStyle/>
            <a:p>
              <a:pPr algn="ctr"/>
              <a:r>
                <a:rPr lang="en-US" sz="1100" dirty="0">
                  <a:solidFill>
                    <a:srgbClr val="17375E"/>
                  </a:solidFill>
                </a:rPr>
                <a:t>Patient 3 visits ED</a:t>
              </a:r>
            </a:p>
          </p:txBody>
        </p:sp>
        <p:sp>
          <p:nvSpPr>
            <p:cNvPr id="134" name="TextBox 133"/>
            <p:cNvSpPr txBox="1"/>
            <p:nvPr/>
          </p:nvSpPr>
          <p:spPr>
            <a:xfrm>
              <a:off x="4713010"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16</a:t>
              </a:r>
            </a:p>
          </p:txBody>
        </p:sp>
        <p:cxnSp>
          <p:nvCxnSpPr>
            <p:cNvPr id="135" name="Straight Connector 134"/>
            <p:cNvCxnSpPr/>
            <p:nvPr/>
          </p:nvCxnSpPr>
          <p:spPr>
            <a:xfrm>
              <a:off x="486541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36" name="Straight Arrow Connector 135"/>
            <p:cNvCxnSpPr/>
            <p:nvPr/>
          </p:nvCxnSpPr>
          <p:spPr>
            <a:xfrm>
              <a:off x="4865410" y="5583535"/>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37" name="TextBox 136"/>
            <p:cNvSpPr txBox="1"/>
            <p:nvPr/>
          </p:nvSpPr>
          <p:spPr>
            <a:xfrm>
              <a:off x="4747180" y="5020762"/>
              <a:ext cx="944637" cy="600164"/>
            </a:xfrm>
            <a:prstGeom prst="rect">
              <a:avLst/>
            </a:prstGeom>
            <a:noFill/>
          </p:spPr>
          <p:txBody>
            <a:bodyPr wrap="square" rtlCol="0" anchor="ctr">
              <a:spAutoFit/>
            </a:bodyPr>
            <a:lstStyle/>
            <a:p>
              <a:r>
                <a:rPr lang="en-US" sz="1100" dirty="0">
                  <a:solidFill>
                    <a:schemeClr val="tx2">
                      <a:lumMod val="75000"/>
                    </a:schemeClr>
                  </a:solidFill>
                </a:rPr>
                <a:t>Patient 2 transported to NIH</a:t>
              </a:r>
            </a:p>
          </p:txBody>
        </p:sp>
      </p:grpSp>
      <p:sp>
        <p:nvSpPr>
          <p:cNvPr id="2" name="Rectangle 1"/>
          <p:cNvSpPr/>
          <p:nvPr/>
        </p:nvSpPr>
        <p:spPr>
          <a:xfrm>
            <a:off x="228600" y="1184464"/>
            <a:ext cx="5791200" cy="2015936"/>
          </a:xfrm>
          <a:prstGeom prst="rect">
            <a:avLst/>
          </a:prstGeom>
        </p:spPr>
        <p:txBody>
          <a:bodyPr wrap="square" numCol="1">
            <a:spAutoFit/>
          </a:bodyPr>
          <a:lstStyle/>
          <a:p>
            <a:pPr marL="285750" indent="-285750">
              <a:spcAft>
                <a:spcPts val="600"/>
              </a:spcAft>
              <a:buFont typeface="Arial"/>
              <a:buChar char="•"/>
            </a:pPr>
            <a:r>
              <a:rPr lang="en-US" sz="2000" dirty="0">
                <a:solidFill>
                  <a:schemeClr val="tx2">
                    <a:lumMod val="75000"/>
                  </a:schemeClr>
                </a:solidFill>
              </a:rPr>
              <a:t>Healthcare workers’ fears for their health, families, and homes</a:t>
            </a:r>
          </a:p>
          <a:p>
            <a:pPr marL="285750" indent="-285750">
              <a:spcAft>
                <a:spcPts val="600"/>
              </a:spcAft>
              <a:buFont typeface="Arial"/>
              <a:buChar char="•"/>
            </a:pPr>
            <a:r>
              <a:rPr lang="en-US" sz="2000" dirty="0">
                <a:solidFill>
                  <a:schemeClr val="tx2">
                    <a:lumMod val="75000"/>
                  </a:schemeClr>
                </a:solidFill>
              </a:rPr>
              <a:t>24/7 on-call emergency number staffed by DCHHS epidemiologists inundated with calls from attention seekers, healthcare professionals, and about travelers returning from Africa</a:t>
            </a:r>
          </a:p>
        </p:txBody>
      </p:sp>
      <p:pic>
        <p:nvPicPr>
          <p:cNvPr id="62" name="Picture 61"/>
          <p:cNvPicPr>
            <a:picLocks noChangeAspect="1"/>
          </p:cNvPicPr>
          <p:nvPr/>
        </p:nvPicPr>
        <p:blipFill rotWithShape="1">
          <a:blip r:embed="rId3"/>
          <a:srcRect t="-1" b="23764"/>
          <a:stretch/>
        </p:blipFill>
        <p:spPr>
          <a:xfrm>
            <a:off x="6197600" y="3115916"/>
            <a:ext cx="2946400" cy="1684684"/>
          </a:xfrm>
          <a:prstGeom prst="rect">
            <a:avLst/>
          </a:prstGeom>
        </p:spPr>
      </p:pic>
      <p:pic>
        <p:nvPicPr>
          <p:cNvPr id="63" name="Picture 62"/>
          <p:cNvPicPr>
            <a:picLocks noChangeAspect="1"/>
          </p:cNvPicPr>
          <p:nvPr/>
        </p:nvPicPr>
        <p:blipFill rotWithShape="1">
          <a:blip r:embed="rId4"/>
          <a:srcRect l="10012" t="18768" b="12378"/>
          <a:stretch/>
        </p:blipFill>
        <p:spPr>
          <a:xfrm>
            <a:off x="6183842" y="1287116"/>
            <a:ext cx="2960158" cy="1698742"/>
          </a:xfrm>
          <a:prstGeom prst="rect">
            <a:avLst/>
          </a:prstGeom>
        </p:spPr>
      </p:pic>
      <p:sp>
        <p:nvSpPr>
          <p:cNvPr id="64" name="Title 1"/>
          <p:cNvSpPr>
            <a:spLocks noGrp="1"/>
          </p:cNvSpPr>
          <p:nvPr>
            <p:ph type="title"/>
          </p:nvPr>
        </p:nvSpPr>
        <p:spPr>
          <a:xfrm>
            <a:off x="457200" y="76200"/>
            <a:ext cx="8229600" cy="1143000"/>
          </a:xfrm>
        </p:spPr>
        <p:txBody>
          <a:bodyPr>
            <a:normAutofit/>
          </a:bodyPr>
          <a:lstStyle/>
          <a:p>
            <a:r>
              <a:rPr lang="en-US" dirty="0"/>
              <a:t>Healthcare Contact Tracing</a:t>
            </a:r>
          </a:p>
        </p:txBody>
      </p:sp>
    </p:spTree>
    <p:extLst>
      <p:ext uri="{BB962C8B-B14F-4D97-AF65-F5344CB8AC3E}">
        <p14:creationId xmlns:p14="http://schemas.microsoft.com/office/powerpoint/2010/main" val="2983762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itle 1"/>
          <p:cNvSpPr>
            <a:spLocks noGrp="1"/>
          </p:cNvSpPr>
          <p:nvPr>
            <p:ph type="ctrTitle"/>
          </p:nvPr>
        </p:nvSpPr>
        <p:spPr/>
        <p:txBody>
          <a:bodyPr>
            <a:normAutofit/>
          </a:bodyPr>
          <a:lstStyle/>
          <a:p>
            <a:r>
              <a:rPr lang="en-US" dirty="0"/>
              <a:t>Community Contact Tracing</a:t>
            </a:r>
          </a:p>
        </p:txBody>
      </p:sp>
      <p:sp>
        <p:nvSpPr>
          <p:cNvPr id="4" name="Slide Number Placeholder 3"/>
          <p:cNvSpPr>
            <a:spLocks noGrp="1"/>
          </p:cNvSpPr>
          <p:nvPr>
            <p:ph type="sldNum" sz="quarter" idx="12"/>
          </p:nvPr>
        </p:nvSpPr>
        <p:spPr/>
        <p:txBody>
          <a:bodyPr/>
          <a:lstStyle/>
          <a:p>
            <a:fld id="{26792058-4771-452A-B242-D669F91654D9}" type="slidenum">
              <a:rPr lang="en-US" sz="1000" smtClean="0">
                <a:solidFill>
                  <a:prstClr val="black">
                    <a:tint val="75000"/>
                  </a:prstClr>
                </a:solidFill>
                <a:latin typeface="Calibri"/>
              </a:rPr>
              <a:pPr/>
              <a:t>18</a:t>
            </a:fld>
            <a:endParaRPr lang="en-US" sz="1000">
              <a:solidFill>
                <a:prstClr val="black">
                  <a:tint val="75000"/>
                </a:prstClr>
              </a:solidFill>
              <a:latin typeface="Calibri"/>
            </a:endParaRPr>
          </a:p>
        </p:txBody>
      </p:sp>
    </p:spTree>
    <p:extLst>
      <p:ext uri="{BB962C8B-B14F-4D97-AF65-F5344CB8AC3E}">
        <p14:creationId xmlns:p14="http://schemas.microsoft.com/office/powerpoint/2010/main" val="302708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itle 1"/>
          <p:cNvSpPr>
            <a:spLocks noGrp="1"/>
          </p:cNvSpPr>
          <p:nvPr>
            <p:ph type="title"/>
          </p:nvPr>
        </p:nvSpPr>
        <p:spPr/>
        <p:txBody>
          <a:bodyPr>
            <a:normAutofit/>
          </a:bodyPr>
          <a:lstStyle/>
          <a:p>
            <a:r>
              <a:rPr lang="en-US" dirty="0"/>
              <a:t>Interviewing Possible Contacts</a:t>
            </a:r>
          </a:p>
        </p:txBody>
      </p:sp>
      <p:sp>
        <p:nvSpPr>
          <p:cNvPr id="33" name="Content Placeholder 4"/>
          <p:cNvSpPr>
            <a:spLocks noGrp="1"/>
          </p:cNvSpPr>
          <p:nvPr>
            <p:ph idx="1"/>
          </p:nvPr>
        </p:nvSpPr>
        <p:spPr>
          <a:xfrm>
            <a:off x="3200400" y="1600201"/>
            <a:ext cx="5486400" cy="4343399"/>
          </a:xfrm>
        </p:spPr>
        <p:txBody>
          <a:bodyPr>
            <a:noAutofit/>
          </a:bodyPr>
          <a:lstStyle/>
          <a:p>
            <a:pPr>
              <a:spcBef>
                <a:spcPts val="0"/>
              </a:spcBef>
              <a:spcAft>
                <a:spcPts val="600"/>
              </a:spcAft>
            </a:pPr>
            <a:r>
              <a:rPr lang="en-US" sz="2200" dirty="0"/>
              <a:t>Household contact identification began same day Patient 1 was suspected of having Ebola </a:t>
            </a:r>
            <a:r>
              <a:rPr lang="en-US" sz="2200" dirty="0">
                <a:sym typeface="Wingdings"/>
              </a:rPr>
              <a:t> </a:t>
            </a:r>
            <a:r>
              <a:rPr lang="en-US" sz="2200" dirty="0"/>
              <a:t>did not wait for confirmation of diagnosis</a:t>
            </a:r>
          </a:p>
          <a:p>
            <a:pPr>
              <a:spcBef>
                <a:spcPts val="0"/>
              </a:spcBef>
              <a:spcAft>
                <a:spcPts val="600"/>
              </a:spcAft>
            </a:pPr>
            <a:r>
              <a:rPr lang="en-US" sz="2200" dirty="0"/>
              <a:t>Standardized questionnaires administered via phone</a:t>
            </a:r>
          </a:p>
          <a:p>
            <a:pPr>
              <a:spcBef>
                <a:spcPts val="0"/>
              </a:spcBef>
              <a:spcAft>
                <a:spcPts val="600"/>
              </a:spcAft>
            </a:pPr>
            <a:r>
              <a:rPr lang="en-US" sz="2200" dirty="0"/>
              <a:t>Risk stratification: high, low, or no known exposure</a:t>
            </a:r>
          </a:p>
          <a:p>
            <a:pPr>
              <a:spcBef>
                <a:spcPts val="0"/>
              </a:spcBef>
              <a:spcAft>
                <a:spcPts val="600"/>
              </a:spcAft>
            </a:pPr>
            <a:r>
              <a:rPr lang="en-US" sz="2200" dirty="0"/>
              <a:t>Timeline of activities and community contacts generated for Patient 1</a:t>
            </a:r>
          </a:p>
        </p:txBody>
      </p:sp>
      <p:sp>
        <p:nvSpPr>
          <p:cNvPr id="4" name="Slide Number Placeholder 3"/>
          <p:cNvSpPr>
            <a:spLocks noGrp="1"/>
          </p:cNvSpPr>
          <p:nvPr>
            <p:ph type="sldNum" sz="quarter" idx="12"/>
          </p:nvPr>
        </p:nvSpPr>
        <p:spPr/>
        <p:txBody>
          <a:bodyPr/>
          <a:lstStyle/>
          <a:p>
            <a:fld id="{26792058-4771-452A-B242-D669F91654D9}" type="slidenum">
              <a:rPr lang="en-US" sz="1000" smtClean="0"/>
              <a:t>19</a:t>
            </a:fld>
            <a:endParaRPr lang="en-US" sz="1000"/>
          </a:p>
        </p:txBody>
      </p:sp>
      <p:cxnSp>
        <p:nvCxnSpPr>
          <p:cNvPr id="8" name="Straight Connector 7"/>
          <p:cNvCxnSpPr/>
          <p:nvPr/>
        </p:nvCxnSpPr>
        <p:spPr>
          <a:xfrm flipH="1">
            <a:off x="458915" y="6019800"/>
            <a:ext cx="8226170" cy="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066800" y="6299284"/>
            <a:ext cx="788629" cy="253916"/>
          </a:xfrm>
          <a:prstGeom prst="rect">
            <a:avLst/>
          </a:prstGeom>
          <a:noFill/>
        </p:spPr>
        <p:txBody>
          <a:bodyPr wrap="none" rtlCol="0">
            <a:spAutoFit/>
          </a:bodyPr>
          <a:lstStyle/>
          <a:p>
            <a:r>
              <a:rPr lang="en-US" sz="1000" b="1" dirty="0">
                <a:solidFill>
                  <a:srgbClr val="17375E"/>
                </a:solidFill>
              </a:rPr>
              <a:t>September</a:t>
            </a:r>
          </a:p>
        </p:txBody>
      </p:sp>
      <p:sp>
        <p:nvSpPr>
          <p:cNvPr id="20" name="TextBox 19"/>
          <p:cNvSpPr txBox="1"/>
          <p:nvPr/>
        </p:nvSpPr>
        <p:spPr>
          <a:xfrm>
            <a:off x="4495800" y="6299284"/>
            <a:ext cx="633507" cy="253916"/>
          </a:xfrm>
          <a:prstGeom prst="rect">
            <a:avLst/>
          </a:prstGeom>
          <a:noFill/>
        </p:spPr>
        <p:txBody>
          <a:bodyPr wrap="none" rtlCol="0">
            <a:spAutoFit/>
          </a:bodyPr>
          <a:lstStyle/>
          <a:p>
            <a:r>
              <a:rPr lang="en-US" sz="1000" b="1" dirty="0">
                <a:solidFill>
                  <a:srgbClr val="17375E"/>
                </a:solidFill>
              </a:rPr>
              <a:t>October</a:t>
            </a:r>
          </a:p>
        </p:txBody>
      </p:sp>
      <p:sp>
        <p:nvSpPr>
          <p:cNvPr id="21" name="TextBox 20"/>
          <p:cNvSpPr txBox="1"/>
          <p:nvPr/>
        </p:nvSpPr>
        <p:spPr>
          <a:xfrm>
            <a:off x="7543800" y="6299284"/>
            <a:ext cx="748923" cy="246221"/>
          </a:xfrm>
          <a:prstGeom prst="rect">
            <a:avLst/>
          </a:prstGeom>
          <a:noFill/>
        </p:spPr>
        <p:txBody>
          <a:bodyPr wrap="none" rtlCol="0">
            <a:spAutoFit/>
          </a:bodyPr>
          <a:lstStyle/>
          <a:p>
            <a:r>
              <a:rPr lang="en-US" sz="1000" b="1" dirty="0">
                <a:solidFill>
                  <a:srgbClr val="17375E"/>
                </a:solidFill>
              </a:rPr>
              <a:t>November</a:t>
            </a:r>
          </a:p>
        </p:txBody>
      </p:sp>
      <p:sp>
        <p:nvSpPr>
          <p:cNvPr id="29" name="TextBox 28"/>
          <p:cNvSpPr txBox="1"/>
          <p:nvPr/>
        </p:nvSpPr>
        <p:spPr>
          <a:xfrm>
            <a:off x="752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20</a:t>
            </a:r>
          </a:p>
        </p:txBody>
      </p:sp>
      <p:sp>
        <p:nvSpPr>
          <p:cNvPr id="30" name="TextBox 29"/>
          <p:cNvSpPr txBox="1"/>
          <p:nvPr/>
        </p:nvSpPr>
        <p:spPr>
          <a:xfrm>
            <a:off x="1514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25</a:t>
            </a:r>
          </a:p>
        </p:txBody>
      </p:sp>
      <p:sp>
        <p:nvSpPr>
          <p:cNvPr id="31" name="TextBox 30"/>
          <p:cNvSpPr txBox="1"/>
          <p:nvPr/>
        </p:nvSpPr>
        <p:spPr>
          <a:xfrm>
            <a:off x="1991279"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28</a:t>
            </a:r>
          </a:p>
        </p:txBody>
      </p:sp>
      <p:cxnSp>
        <p:nvCxnSpPr>
          <p:cNvPr id="40" name="Straight Connector 39"/>
          <p:cNvCxnSpPr/>
          <p:nvPr/>
        </p:nvCxnSpPr>
        <p:spPr>
          <a:xfrm rot="5400000">
            <a:off x="274320" y="6194214"/>
            <a:ext cx="365760" cy="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8678334" y="6013953"/>
            <a:ext cx="0" cy="362712"/>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319311" y="4962436"/>
            <a:ext cx="1183316" cy="600164"/>
          </a:xfrm>
          <a:prstGeom prst="rect">
            <a:avLst/>
          </a:prstGeom>
          <a:noFill/>
        </p:spPr>
        <p:txBody>
          <a:bodyPr wrap="square" rtlCol="0" anchor="ctr">
            <a:spAutoFit/>
          </a:bodyPr>
          <a:lstStyle/>
          <a:p>
            <a:pPr algn="ctr"/>
            <a:r>
              <a:rPr lang="en-US" sz="1100" dirty="0">
                <a:solidFill>
                  <a:srgbClr val="17375E"/>
                </a:solidFill>
              </a:rPr>
              <a:t>Patient 1 arrives in Dallas from Liberia</a:t>
            </a:r>
          </a:p>
        </p:txBody>
      </p:sp>
      <p:sp>
        <p:nvSpPr>
          <p:cNvPr id="45" name="TextBox 44"/>
          <p:cNvSpPr txBox="1"/>
          <p:nvPr/>
        </p:nvSpPr>
        <p:spPr>
          <a:xfrm>
            <a:off x="1098252" y="4267200"/>
            <a:ext cx="1137353" cy="600164"/>
          </a:xfrm>
          <a:prstGeom prst="rect">
            <a:avLst/>
          </a:prstGeom>
          <a:noFill/>
        </p:spPr>
        <p:txBody>
          <a:bodyPr wrap="square" rtlCol="0" anchor="ctr">
            <a:spAutoFit/>
          </a:bodyPr>
          <a:lstStyle/>
          <a:p>
            <a:pPr algn="ctr"/>
            <a:r>
              <a:rPr lang="en-US" sz="1100" dirty="0">
                <a:solidFill>
                  <a:srgbClr val="17375E"/>
                </a:solidFill>
              </a:rPr>
              <a:t>Patient 1 visits ED and is discharged</a:t>
            </a:r>
          </a:p>
        </p:txBody>
      </p:sp>
      <p:sp>
        <p:nvSpPr>
          <p:cNvPr id="46" name="TextBox 45"/>
          <p:cNvSpPr txBox="1"/>
          <p:nvPr/>
        </p:nvSpPr>
        <p:spPr>
          <a:xfrm>
            <a:off x="1686478" y="3223199"/>
            <a:ext cx="914401" cy="769441"/>
          </a:xfrm>
          <a:prstGeom prst="rect">
            <a:avLst/>
          </a:prstGeom>
          <a:noFill/>
        </p:spPr>
        <p:txBody>
          <a:bodyPr wrap="square" rtlCol="0">
            <a:spAutoFit/>
          </a:bodyPr>
          <a:lstStyle/>
          <a:p>
            <a:pPr algn="ctr"/>
            <a:r>
              <a:rPr lang="en-US" sz="1100" dirty="0">
                <a:solidFill>
                  <a:srgbClr val="17375E"/>
                </a:solidFill>
              </a:rPr>
              <a:t>Patient 1 revisits ED and is hospitalized</a:t>
            </a:r>
          </a:p>
        </p:txBody>
      </p:sp>
      <p:cxnSp>
        <p:nvCxnSpPr>
          <p:cNvPr id="60" name="Straight Arrow Connector 59"/>
          <p:cNvCxnSpPr/>
          <p:nvPr/>
        </p:nvCxnSpPr>
        <p:spPr>
          <a:xfrm>
            <a:off x="914400" y="55827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7162800" y="6019800"/>
            <a:ext cx="0" cy="362712"/>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9144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1666321"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2143679"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45" idx="2"/>
          </p:cNvCxnSpPr>
          <p:nvPr/>
        </p:nvCxnSpPr>
        <p:spPr>
          <a:xfrm flipH="1">
            <a:off x="1666321" y="4867364"/>
            <a:ext cx="608" cy="1086316"/>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2143679" y="3962400"/>
            <a:ext cx="0" cy="199128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2286000" y="4648200"/>
            <a:ext cx="0" cy="1305480"/>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2179562" y="4048036"/>
            <a:ext cx="914401" cy="600164"/>
          </a:xfrm>
          <a:prstGeom prst="rect">
            <a:avLst/>
          </a:prstGeom>
          <a:noFill/>
        </p:spPr>
        <p:txBody>
          <a:bodyPr wrap="square" rtlCol="0">
            <a:spAutoFit/>
          </a:bodyPr>
          <a:lstStyle/>
          <a:p>
            <a:r>
              <a:rPr lang="en-US" sz="1100" dirty="0">
                <a:solidFill>
                  <a:srgbClr val="17375E"/>
                </a:solidFill>
              </a:rPr>
              <a:t>Specimens shipped for testing</a:t>
            </a:r>
          </a:p>
        </p:txBody>
      </p:sp>
      <p:cxnSp>
        <p:nvCxnSpPr>
          <p:cNvPr id="82" name="Straight Connector 81"/>
          <p:cNvCxnSpPr/>
          <p:nvPr/>
        </p:nvCxnSpPr>
        <p:spPr>
          <a:xfrm>
            <a:off x="2286000" y="6019800"/>
            <a:ext cx="0" cy="137160"/>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83" name="TextBox 82"/>
          <p:cNvSpPr txBox="1"/>
          <p:nvPr/>
        </p:nvSpPr>
        <p:spPr>
          <a:xfrm>
            <a:off x="2133600" y="6086846"/>
            <a:ext cx="314659" cy="246221"/>
          </a:xfrm>
          <a:prstGeom prst="rect">
            <a:avLst/>
          </a:prstGeom>
          <a:noFill/>
          <a:effectLst/>
        </p:spPr>
        <p:txBody>
          <a:bodyPr wrap="none" rtlCol="0" anchor="ctr">
            <a:spAutoFit/>
          </a:bodyPr>
          <a:lstStyle/>
          <a:p>
            <a:pPr algn="ctr"/>
            <a:r>
              <a:rPr lang="en-US" sz="1000" b="1" dirty="0">
                <a:solidFill>
                  <a:srgbClr val="C00000"/>
                </a:solidFill>
              </a:rPr>
              <a:t>29</a:t>
            </a:r>
          </a:p>
        </p:txBody>
      </p:sp>
      <p:cxnSp>
        <p:nvCxnSpPr>
          <p:cNvPr id="61" name="Straight Connector 60"/>
          <p:cNvCxnSpPr/>
          <p:nvPr/>
        </p:nvCxnSpPr>
        <p:spPr>
          <a:xfrm>
            <a:off x="2438400" y="6019800"/>
            <a:ext cx="0" cy="362712"/>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286000" y="3962403"/>
            <a:ext cx="0" cy="146299"/>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a:stCxn id="75" idx="2"/>
          </p:cNvCxnSpPr>
          <p:nvPr/>
        </p:nvCxnSpPr>
        <p:spPr>
          <a:xfrm>
            <a:off x="2286000" y="2895600"/>
            <a:ext cx="0" cy="347849"/>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1676400" y="2156936"/>
            <a:ext cx="1219200" cy="738664"/>
          </a:xfrm>
          <a:prstGeom prst="rect">
            <a:avLst/>
          </a:prstGeom>
          <a:noFill/>
        </p:spPr>
        <p:txBody>
          <a:bodyPr wrap="square" rtlCol="0">
            <a:spAutoFit/>
          </a:bodyPr>
          <a:lstStyle/>
          <a:p>
            <a:pPr algn="ctr"/>
            <a:r>
              <a:rPr lang="en-US" sz="1400" b="1" dirty="0">
                <a:solidFill>
                  <a:srgbClr val="C00000"/>
                </a:solidFill>
              </a:rPr>
              <a:t>Community contact tracing begins</a:t>
            </a:r>
          </a:p>
        </p:txBody>
      </p:sp>
    </p:spTree>
    <p:extLst>
      <p:ext uri="{BB962C8B-B14F-4D97-AF65-F5344CB8AC3E}">
        <p14:creationId xmlns:p14="http://schemas.microsoft.com/office/powerpoint/2010/main" val="889076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4000" dirty="0"/>
              <a:t>Acknowledgements</a:t>
            </a:r>
          </a:p>
        </p:txBody>
      </p:sp>
      <p:sp>
        <p:nvSpPr>
          <p:cNvPr id="4" name="Slide Number Placeholder 3"/>
          <p:cNvSpPr>
            <a:spLocks noGrp="1"/>
          </p:cNvSpPr>
          <p:nvPr>
            <p:ph type="sldNum" sz="quarter" idx="12"/>
          </p:nvPr>
        </p:nvSpPr>
        <p:spPr/>
        <p:txBody>
          <a:bodyPr/>
          <a:lstStyle/>
          <a:p>
            <a:fld id="{26792058-4771-452A-B242-D669F91654D9}" type="slidenum">
              <a:rPr lang="en-US" sz="1000" smtClean="0"/>
              <a:t>2</a:t>
            </a:fld>
            <a:endParaRPr lang="en-US" sz="1000" dirty="0"/>
          </a:p>
        </p:txBody>
      </p:sp>
      <p:sp>
        <p:nvSpPr>
          <p:cNvPr id="5" name="Content Placeholder 4"/>
          <p:cNvSpPr>
            <a:spLocks noGrp="1"/>
          </p:cNvSpPr>
          <p:nvPr>
            <p:ph idx="1"/>
          </p:nvPr>
        </p:nvSpPr>
        <p:spPr/>
        <p:txBody>
          <a:bodyPr numCol="2" spcCol="457200">
            <a:noAutofit/>
          </a:bodyPr>
          <a:lstStyle/>
          <a:p>
            <a:pPr marL="225425" indent="-225425">
              <a:spcBef>
                <a:spcPts val="0"/>
              </a:spcBef>
              <a:spcAft>
                <a:spcPts val="200"/>
              </a:spcAft>
            </a:pPr>
            <a:r>
              <a:rPr lang="en-US" sz="1600" dirty="0"/>
              <a:t>Dallas County Ebola Response Team</a:t>
            </a:r>
          </a:p>
          <a:p>
            <a:pPr marL="225425" indent="-225425">
              <a:spcBef>
                <a:spcPts val="0"/>
              </a:spcBef>
              <a:spcAft>
                <a:spcPts val="200"/>
              </a:spcAft>
            </a:pPr>
            <a:r>
              <a:rPr lang="en-US" sz="1600" dirty="0"/>
              <a:t>CDC Dallas Ebola Investigation Team</a:t>
            </a:r>
          </a:p>
          <a:p>
            <a:pPr marL="225425" indent="-225425">
              <a:spcBef>
                <a:spcPts val="0"/>
              </a:spcBef>
              <a:spcAft>
                <a:spcPts val="200"/>
              </a:spcAft>
            </a:pPr>
            <a:r>
              <a:rPr lang="en-US" sz="1600" dirty="0"/>
              <a:t>Texas Department of State Health Services Central Office and Region 2/3 Ebola Teams</a:t>
            </a:r>
          </a:p>
          <a:p>
            <a:pPr marL="225425" indent="-225425">
              <a:spcBef>
                <a:spcPts val="0"/>
              </a:spcBef>
              <a:spcAft>
                <a:spcPts val="200"/>
              </a:spcAft>
            </a:pPr>
            <a:r>
              <a:rPr lang="en-US" sz="1600" dirty="0"/>
              <a:t>CDC Ebola Epidemiology/Laboratory Task Force</a:t>
            </a:r>
          </a:p>
          <a:p>
            <a:pPr marL="225425" indent="-225425">
              <a:spcBef>
                <a:spcPts val="0"/>
              </a:spcBef>
              <a:spcAft>
                <a:spcPts val="200"/>
              </a:spcAft>
            </a:pPr>
            <a:r>
              <a:rPr lang="en-US" sz="1600" dirty="0"/>
              <a:t>Texas Health Presbyterian Dallas</a:t>
            </a:r>
          </a:p>
          <a:p>
            <a:pPr marL="225425" indent="-225425">
              <a:spcBef>
                <a:spcPts val="0"/>
              </a:spcBef>
              <a:spcAft>
                <a:spcPts val="200"/>
              </a:spcAft>
            </a:pPr>
            <a:r>
              <a:rPr lang="en-US" sz="1600" dirty="0"/>
              <a:t>Tarrant County Public Health Department </a:t>
            </a:r>
          </a:p>
          <a:p>
            <a:pPr marL="225425" indent="-225425">
              <a:spcBef>
                <a:spcPts val="0"/>
              </a:spcBef>
              <a:spcAft>
                <a:spcPts val="200"/>
              </a:spcAft>
            </a:pPr>
            <a:r>
              <a:rPr lang="en-US" sz="1600" dirty="0"/>
              <a:t>Collin County Health Care Services </a:t>
            </a:r>
          </a:p>
          <a:p>
            <a:pPr marL="225425" indent="-225425">
              <a:spcBef>
                <a:spcPts val="0"/>
              </a:spcBef>
              <a:spcAft>
                <a:spcPts val="200"/>
              </a:spcAft>
            </a:pPr>
            <a:r>
              <a:rPr lang="en-US" sz="1600" dirty="0"/>
              <a:t>Denton County Health Department</a:t>
            </a:r>
          </a:p>
          <a:p>
            <a:pPr marL="225425" indent="-225425">
              <a:spcBef>
                <a:spcPts val="0"/>
              </a:spcBef>
              <a:spcAft>
                <a:spcPts val="200"/>
              </a:spcAft>
            </a:pPr>
            <a:r>
              <a:rPr lang="en-US" sz="1600" dirty="0"/>
              <a:t>Liberian Community Association DFW </a:t>
            </a:r>
            <a:r>
              <a:rPr lang="en-US" sz="1600" dirty="0" err="1"/>
              <a:t>Metroplex</a:t>
            </a:r>
            <a:endParaRPr lang="en-US" sz="1600" dirty="0"/>
          </a:p>
          <a:p>
            <a:pPr marL="225425" indent="-225425">
              <a:spcBef>
                <a:spcPts val="0"/>
              </a:spcBef>
              <a:spcAft>
                <a:spcPts val="200"/>
              </a:spcAft>
            </a:pPr>
            <a:r>
              <a:rPr lang="en-US" sz="1600" dirty="0"/>
              <a:t>Dallas County Medical Society</a:t>
            </a:r>
          </a:p>
          <a:p>
            <a:pPr marL="225425" indent="-225425">
              <a:spcBef>
                <a:spcPts val="0"/>
              </a:spcBef>
              <a:spcAft>
                <a:spcPts val="200"/>
              </a:spcAft>
            </a:pPr>
            <a:r>
              <a:rPr lang="en-US" sz="1600" dirty="0"/>
              <a:t>Wilshire Baptist Church</a:t>
            </a:r>
          </a:p>
          <a:p>
            <a:pPr marL="225425" indent="-225425">
              <a:spcBef>
                <a:spcPts val="0"/>
              </a:spcBef>
              <a:spcAft>
                <a:spcPts val="200"/>
              </a:spcAft>
            </a:pPr>
            <a:r>
              <a:rPr lang="en-US" sz="1600" dirty="0"/>
              <a:t>Richardson Independent School District</a:t>
            </a:r>
          </a:p>
          <a:p>
            <a:pPr marL="225425" indent="-225425">
              <a:spcBef>
                <a:spcPts val="0"/>
              </a:spcBef>
              <a:spcAft>
                <a:spcPts val="200"/>
              </a:spcAft>
            </a:pPr>
            <a:r>
              <a:rPr lang="en-US" sz="1600" dirty="0"/>
              <a:t>Dallas Independent School District</a:t>
            </a:r>
          </a:p>
          <a:p>
            <a:pPr marL="225425" indent="-225425">
              <a:spcBef>
                <a:spcPts val="0"/>
              </a:spcBef>
              <a:spcAft>
                <a:spcPts val="200"/>
              </a:spcAft>
            </a:pPr>
            <a:r>
              <a:rPr lang="en-US" sz="1600" dirty="0"/>
              <a:t>Dallas County Voluntary Organizations Active in Disaster (VOAD): </a:t>
            </a:r>
          </a:p>
          <a:p>
            <a:pPr marL="515938" lvl="1" indent="-227013">
              <a:spcBef>
                <a:spcPts val="0"/>
              </a:spcBef>
              <a:spcAft>
                <a:spcPts val="200"/>
              </a:spcAft>
            </a:pPr>
            <a:r>
              <a:rPr lang="en-US" sz="1100" dirty="0"/>
              <a:t>North Texas Food Bank</a:t>
            </a:r>
          </a:p>
          <a:p>
            <a:pPr marL="515938" lvl="1" indent="-227013">
              <a:spcBef>
                <a:spcPts val="0"/>
              </a:spcBef>
              <a:spcAft>
                <a:spcPts val="200"/>
              </a:spcAft>
            </a:pPr>
            <a:r>
              <a:rPr lang="en-US" sz="1100" dirty="0"/>
              <a:t>The Salvation Army</a:t>
            </a:r>
          </a:p>
          <a:p>
            <a:pPr marL="515938" lvl="1" indent="-227013">
              <a:spcBef>
                <a:spcPts val="0"/>
              </a:spcBef>
              <a:spcAft>
                <a:spcPts val="200"/>
              </a:spcAft>
            </a:pPr>
            <a:r>
              <a:rPr lang="en-US" sz="1100" dirty="0"/>
              <a:t>Volunteer Center of North Texas</a:t>
            </a:r>
          </a:p>
          <a:p>
            <a:pPr marL="515938" lvl="1" indent="-227013">
              <a:spcBef>
                <a:spcPts val="0"/>
              </a:spcBef>
              <a:spcAft>
                <a:spcPts val="200"/>
              </a:spcAft>
            </a:pPr>
            <a:r>
              <a:rPr lang="en-US" sz="1100" dirty="0"/>
              <a:t>American Red Cross</a:t>
            </a:r>
          </a:p>
          <a:p>
            <a:pPr marL="515938" lvl="1" indent="-227013">
              <a:spcBef>
                <a:spcPts val="0"/>
              </a:spcBef>
              <a:spcAft>
                <a:spcPts val="200"/>
              </a:spcAft>
            </a:pPr>
            <a:r>
              <a:rPr lang="en-US" sz="1100" dirty="0"/>
              <a:t>Catholic Charities of Dallas, Inc.</a:t>
            </a:r>
          </a:p>
          <a:p>
            <a:pPr marL="515938" lvl="1" indent="-227013">
              <a:spcBef>
                <a:spcPts val="0"/>
              </a:spcBef>
              <a:spcAft>
                <a:spcPts val="200"/>
              </a:spcAft>
            </a:pPr>
            <a:r>
              <a:rPr lang="en-US" sz="1100" dirty="0"/>
              <a:t>Jewish Family Service of Greater Dallas</a:t>
            </a:r>
          </a:p>
          <a:p>
            <a:pPr marL="515938" lvl="1" indent="-227013">
              <a:spcBef>
                <a:spcPts val="0"/>
              </a:spcBef>
              <a:spcAft>
                <a:spcPts val="200"/>
              </a:spcAft>
            </a:pPr>
            <a:r>
              <a:rPr lang="en-US" sz="1100" dirty="0"/>
              <a:t>Society of St. Vincent de Paul, Inc., Diocesan Council of Dallas</a:t>
            </a:r>
          </a:p>
          <a:p>
            <a:pPr marL="515938" lvl="1" indent="-227013">
              <a:spcBef>
                <a:spcPts val="0"/>
              </a:spcBef>
              <a:spcAft>
                <a:spcPts val="200"/>
              </a:spcAft>
            </a:pPr>
            <a:r>
              <a:rPr lang="en-US" sz="1100" dirty="0"/>
              <a:t>Buddhist Tzu Chi Foundation</a:t>
            </a:r>
          </a:p>
          <a:p>
            <a:pPr marL="515938" lvl="1" indent="-227013">
              <a:spcBef>
                <a:spcPts val="0"/>
              </a:spcBef>
              <a:spcAft>
                <a:spcPts val="200"/>
              </a:spcAft>
            </a:pPr>
            <a:r>
              <a:rPr lang="en-US" sz="1100" dirty="0"/>
              <a:t>Church of Jesus Christ of Latter-Day Saints</a:t>
            </a:r>
          </a:p>
          <a:p>
            <a:pPr marL="515938" lvl="1" indent="-227013">
              <a:spcBef>
                <a:spcPts val="0"/>
              </a:spcBef>
              <a:spcAft>
                <a:spcPts val="200"/>
              </a:spcAft>
            </a:pPr>
            <a:r>
              <a:rPr lang="en-US" sz="1100" dirty="0"/>
              <a:t>Texas Baptist Men </a:t>
            </a:r>
          </a:p>
          <a:p>
            <a:pPr marL="225425" indent="-225425">
              <a:spcBef>
                <a:spcPts val="0"/>
              </a:spcBef>
              <a:spcAft>
                <a:spcPts val="200"/>
              </a:spcAft>
            </a:pPr>
            <a:r>
              <a:rPr lang="en-US" sz="1600" dirty="0"/>
              <a:t>CDC Foundation</a:t>
            </a:r>
          </a:p>
          <a:p>
            <a:pPr marL="225425" indent="-225425">
              <a:spcBef>
                <a:spcPts val="0"/>
              </a:spcBef>
              <a:spcAft>
                <a:spcPts val="200"/>
              </a:spcAft>
            </a:pPr>
            <a:r>
              <a:rPr lang="en-US" sz="1600" dirty="0"/>
              <a:t>Dallas Foundation</a:t>
            </a:r>
          </a:p>
          <a:p>
            <a:pPr marL="225425" indent="-225425">
              <a:spcBef>
                <a:spcPts val="0"/>
              </a:spcBef>
              <a:spcAft>
                <a:spcPts val="200"/>
              </a:spcAft>
            </a:pPr>
            <a:r>
              <a:rPr lang="en-US" sz="1600" dirty="0"/>
              <a:t>Vickery Meadow Improvement District</a:t>
            </a:r>
          </a:p>
          <a:p>
            <a:pPr marL="225425" indent="-225425">
              <a:spcBef>
                <a:spcPts val="0"/>
              </a:spcBef>
              <a:spcAft>
                <a:spcPts val="200"/>
              </a:spcAft>
            </a:pPr>
            <a:r>
              <a:rPr lang="en-US" sz="1600" dirty="0"/>
              <a:t>Communities Foundation of Texas</a:t>
            </a:r>
          </a:p>
          <a:p>
            <a:pPr marL="225425" indent="-225425">
              <a:spcBef>
                <a:spcPts val="0"/>
              </a:spcBef>
              <a:spcAft>
                <a:spcPts val="200"/>
              </a:spcAft>
            </a:pPr>
            <a:r>
              <a:rPr lang="en-US" sz="1600" dirty="0"/>
              <a:t>Dwell with Dignity</a:t>
            </a:r>
          </a:p>
          <a:p>
            <a:pPr marL="225425" indent="-225425">
              <a:spcBef>
                <a:spcPts val="0"/>
              </a:spcBef>
              <a:spcAft>
                <a:spcPts val="200"/>
              </a:spcAft>
            </a:pPr>
            <a:r>
              <a:rPr lang="en-US" sz="1600" dirty="0"/>
              <a:t>Vickery Meadow Neighborhood Alliance Food Pantry</a:t>
            </a:r>
          </a:p>
          <a:p>
            <a:pPr marL="225425" indent="-225425">
              <a:spcBef>
                <a:spcPts val="0"/>
              </a:spcBef>
              <a:spcAft>
                <a:spcPts val="200"/>
              </a:spcAft>
            </a:pPr>
            <a:r>
              <a:rPr lang="en-US" sz="1600" dirty="0" err="1"/>
              <a:t>Lyda</a:t>
            </a:r>
            <a:r>
              <a:rPr lang="en-US" sz="1600" dirty="0"/>
              <a:t> Hill </a:t>
            </a:r>
          </a:p>
        </p:txBody>
      </p:sp>
    </p:spTree>
    <p:extLst>
      <p:ext uri="{BB962C8B-B14F-4D97-AF65-F5344CB8AC3E}">
        <p14:creationId xmlns:p14="http://schemas.microsoft.com/office/powerpoint/2010/main" val="42454715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itle 1"/>
          <p:cNvSpPr>
            <a:spLocks noGrp="1"/>
          </p:cNvSpPr>
          <p:nvPr>
            <p:ph type="title"/>
          </p:nvPr>
        </p:nvSpPr>
        <p:spPr/>
        <p:txBody>
          <a:bodyPr>
            <a:normAutofit/>
          </a:bodyPr>
          <a:lstStyle/>
          <a:p>
            <a:r>
              <a:rPr lang="en-US" dirty="0"/>
              <a:t>Interviewing Possible Contacts</a:t>
            </a:r>
          </a:p>
        </p:txBody>
      </p:sp>
      <p:sp>
        <p:nvSpPr>
          <p:cNvPr id="54" name="Content Placeholder 4"/>
          <p:cNvSpPr>
            <a:spLocks noGrp="1"/>
          </p:cNvSpPr>
          <p:nvPr>
            <p:ph idx="1"/>
          </p:nvPr>
        </p:nvSpPr>
        <p:spPr>
          <a:xfrm>
            <a:off x="4038600" y="1600201"/>
            <a:ext cx="4648200" cy="4343399"/>
          </a:xfrm>
        </p:spPr>
        <p:txBody>
          <a:bodyPr>
            <a:noAutofit/>
          </a:bodyPr>
          <a:lstStyle/>
          <a:p>
            <a:pPr>
              <a:spcBef>
                <a:spcPts val="0"/>
              </a:spcBef>
              <a:spcAft>
                <a:spcPts val="600"/>
              </a:spcAft>
            </a:pPr>
            <a:r>
              <a:rPr lang="en-US" sz="2800" dirty="0"/>
              <a:t>Community team:</a:t>
            </a:r>
          </a:p>
          <a:p>
            <a:pPr lvl="1">
              <a:spcBef>
                <a:spcPts val="0"/>
              </a:spcBef>
              <a:spcAft>
                <a:spcPts val="600"/>
              </a:spcAft>
            </a:pPr>
            <a:r>
              <a:rPr lang="en-US" sz="2400" dirty="0"/>
              <a:t>4 DCHHS epidemiologists</a:t>
            </a:r>
          </a:p>
          <a:p>
            <a:pPr lvl="1">
              <a:spcBef>
                <a:spcPts val="0"/>
              </a:spcBef>
              <a:spcAft>
                <a:spcPts val="600"/>
              </a:spcAft>
            </a:pPr>
            <a:r>
              <a:rPr lang="en-US" sz="2400" dirty="0"/>
              <a:t>4 CDC </a:t>
            </a:r>
            <a:r>
              <a:rPr lang="en-US" sz="2400" dirty="0" err="1"/>
              <a:t>EpiAid</a:t>
            </a:r>
            <a:r>
              <a:rPr lang="en-US" sz="2400" dirty="0"/>
              <a:t> team members</a:t>
            </a:r>
          </a:p>
          <a:p>
            <a:pPr>
              <a:spcBef>
                <a:spcPts val="0"/>
              </a:spcBef>
              <a:spcAft>
                <a:spcPts val="600"/>
              </a:spcAft>
            </a:pPr>
            <a:r>
              <a:rPr lang="en-US" sz="2800" dirty="0"/>
              <a:t>Consultation with CDC EOC re: monitoring</a:t>
            </a:r>
          </a:p>
        </p:txBody>
      </p:sp>
      <p:sp>
        <p:nvSpPr>
          <p:cNvPr id="4" name="Slide Number Placeholder 3"/>
          <p:cNvSpPr>
            <a:spLocks noGrp="1"/>
          </p:cNvSpPr>
          <p:nvPr>
            <p:ph type="sldNum" sz="quarter" idx="12"/>
          </p:nvPr>
        </p:nvSpPr>
        <p:spPr/>
        <p:txBody>
          <a:bodyPr/>
          <a:lstStyle/>
          <a:p>
            <a:fld id="{26792058-4771-452A-B242-D669F91654D9}" type="slidenum">
              <a:rPr lang="en-US" sz="1000" smtClean="0"/>
              <a:t>20</a:t>
            </a:fld>
            <a:endParaRPr lang="en-US" sz="1000"/>
          </a:p>
        </p:txBody>
      </p:sp>
      <p:cxnSp>
        <p:nvCxnSpPr>
          <p:cNvPr id="8" name="Straight Connector 7"/>
          <p:cNvCxnSpPr/>
          <p:nvPr/>
        </p:nvCxnSpPr>
        <p:spPr>
          <a:xfrm flipH="1">
            <a:off x="458915" y="6019800"/>
            <a:ext cx="8226170" cy="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066800" y="6299284"/>
            <a:ext cx="788629" cy="253916"/>
          </a:xfrm>
          <a:prstGeom prst="rect">
            <a:avLst/>
          </a:prstGeom>
          <a:noFill/>
        </p:spPr>
        <p:txBody>
          <a:bodyPr wrap="none" rtlCol="0">
            <a:spAutoFit/>
          </a:bodyPr>
          <a:lstStyle/>
          <a:p>
            <a:r>
              <a:rPr lang="en-US" sz="1000" b="1" dirty="0">
                <a:solidFill>
                  <a:srgbClr val="17375E"/>
                </a:solidFill>
              </a:rPr>
              <a:t>September</a:t>
            </a:r>
          </a:p>
        </p:txBody>
      </p:sp>
      <p:sp>
        <p:nvSpPr>
          <p:cNvPr id="20" name="TextBox 19"/>
          <p:cNvSpPr txBox="1"/>
          <p:nvPr/>
        </p:nvSpPr>
        <p:spPr>
          <a:xfrm>
            <a:off x="4495800" y="6299284"/>
            <a:ext cx="633507" cy="253916"/>
          </a:xfrm>
          <a:prstGeom prst="rect">
            <a:avLst/>
          </a:prstGeom>
          <a:noFill/>
        </p:spPr>
        <p:txBody>
          <a:bodyPr wrap="none" rtlCol="0">
            <a:spAutoFit/>
          </a:bodyPr>
          <a:lstStyle/>
          <a:p>
            <a:r>
              <a:rPr lang="en-US" sz="1000" b="1" dirty="0">
                <a:solidFill>
                  <a:srgbClr val="17375E"/>
                </a:solidFill>
              </a:rPr>
              <a:t>October</a:t>
            </a:r>
          </a:p>
        </p:txBody>
      </p:sp>
      <p:sp>
        <p:nvSpPr>
          <p:cNvPr id="21" name="TextBox 20"/>
          <p:cNvSpPr txBox="1"/>
          <p:nvPr/>
        </p:nvSpPr>
        <p:spPr>
          <a:xfrm>
            <a:off x="7543800" y="6299284"/>
            <a:ext cx="748923" cy="246221"/>
          </a:xfrm>
          <a:prstGeom prst="rect">
            <a:avLst/>
          </a:prstGeom>
          <a:noFill/>
        </p:spPr>
        <p:txBody>
          <a:bodyPr wrap="none" rtlCol="0">
            <a:spAutoFit/>
          </a:bodyPr>
          <a:lstStyle/>
          <a:p>
            <a:r>
              <a:rPr lang="en-US" sz="1000" b="1" dirty="0">
                <a:solidFill>
                  <a:srgbClr val="17375E"/>
                </a:solidFill>
              </a:rPr>
              <a:t>November</a:t>
            </a:r>
          </a:p>
        </p:txBody>
      </p:sp>
      <p:sp>
        <p:nvSpPr>
          <p:cNvPr id="29" name="TextBox 28"/>
          <p:cNvSpPr txBox="1"/>
          <p:nvPr/>
        </p:nvSpPr>
        <p:spPr>
          <a:xfrm>
            <a:off x="752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20</a:t>
            </a:r>
          </a:p>
        </p:txBody>
      </p:sp>
      <p:sp>
        <p:nvSpPr>
          <p:cNvPr id="30" name="TextBox 29"/>
          <p:cNvSpPr txBox="1"/>
          <p:nvPr/>
        </p:nvSpPr>
        <p:spPr>
          <a:xfrm>
            <a:off x="1514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25</a:t>
            </a:r>
          </a:p>
        </p:txBody>
      </p:sp>
      <p:sp>
        <p:nvSpPr>
          <p:cNvPr id="31" name="TextBox 30"/>
          <p:cNvSpPr txBox="1"/>
          <p:nvPr/>
        </p:nvSpPr>
        <p:spPr>
          <a:xfrm>
            <a:off x="1991279"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28</a:t>
            </a:r>
          </a:p>
        </p:txBody>
      </p:sp>
      <p:cxnSp>
        <p:nvCxnSpPr>
          <p:cNvPr id="40" name="Straight Connector 39"/>
          <p:cNvCxnSpPr/>
          <p:nvPr/>
        </p:nvCxnSpPr>
        <p:spPr>
          <a:xfrm rot="5400000">
            <a:off x="274320" y="6194214"/>
            <a:ext cx="365760" cy="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8678334" y="6013953"/>
            <a:ext cx="0" cy="362712"/>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319311" y="4962436"/>
            <a:ext cx="1183316" cy="600164"/>
          </a:xfrm>
          <a:prstGeom prst="rect">
            <a:avLst/>
          </a:prstGeom>
          <a:noFill/>
        </p:spPr>
        <p:txBody>
          <a:bodyPr wrap="square" rtlCol="0" anchor="ctr">
            <a:spAutoFit/>
          </a:bodyPr>
          <a:lstStyle/>
          <a:p>
            <a:pPr algn="ctr"/>
            <a:r>
              <a:rPr lang="en-US" sz="1100" dirty="0">
                <a:solidFill>
                  <a:srgbClr val="17375E"/>
                </a:solidFill>
              </a:rPr>
              <a:t>Patient 1 arrives in Dallas from Liberia</a:t>
            </a:r>
          </a:p>
        </p:txBody>
      </p:sp>
      <p:sp>
        <p:nvSpPr>
          <p:cNvPr id="45" name="TextBox 44"/>
          <p:cNvSpPr txBox="1"/>
          <p:nvPr/>
        </p:nvSpPr>
        <p:spPr>
          <a:xfrm>
            <a:off x="1098252" y="4267200"/>
            <a:ext cx="1137353" cy="600164"/>
          </a:xfrm>
          <a:prstGeom prst="rect">
            <a:avLst/>
          </a:prstGeom>
          <a:noFill/>
        </p:spPr>
        <p:txBody>
          <a:bodyPr wrap="square" rtlCol="0" anchor="ctr">
            <a:spAutoFit/>
          </a:bodyPr>
          <a:lstStyle/>
          <a:p>
            <a:pPr algn="ctr"/>
            <a:r>
              <a:rPr lang="en-US" sz="1100" dirty="0">
                <a:solidFill>
                  <a:srgbClr val="17375E"/>
                </a:solidFill>
              </a:rPr>
              <a:t>Patient 1 visits ED and is discharged</a:t>
            </a:r>
          </a:p>
        </p:txBody>
      </p:sp>
      <p:sp>
        <p:nvSpPr>
          <p:cNvPr id="46" name="TextBox 45"/>
          <p:cNvSpPr txBox="1"/>
          <p:nvPr/>
        </p:nvSpPr>
        <p:spPr>
          <a:xfrm>
            <a:off x="1686478" y="3223199"/>
            <a:ext cx="914401" cy="769441"/>
          </a:xfrm>
          <a:prstGeom prst="rect">
            <a:avLst/>
          </a:prstGeom>
          <a:noFill/>
        </p:spPr>
        <p:txBody>
          <a:bodyPr wrap="square" rtlCol="0">
            <a:spAutoFit/>
          </a:bodyPr>
          <a:lstStyle/>
          <a:p>
            <a:pPr algn="ctr"/>
            <a:r>
              <a:rPr lang="en-US" sz="1100" dirty="0">
                <a:solidFill>
                  <a:srgbClr val="17375E"/>
                </a:solidFill>
              </a:rPr>
              <a:t>Patient 1 revisits ED and is hospitalized</a:t>
            </a:r>
          </a:p>
        </p:txBody>
      </p:sp>
      <p:cxnSp>
        <p:nvCxnSpPr>
          <p:cNvPr id="60" name="Straight Arrow Connector 59"/>
          <p:cNvCxnSpPr/>
          <p:nvPr/>
        </p:nvCxnSpPr>
        <p:spPr>
          <a:xfrm>
            <a:off x="914400" y="55827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7162800" y="6019800"/>
            <a:ext cx="0" cy="362712"/>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9144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1666321"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2143679"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45" idx="2"/>
          </p:cNvCxnSpPr>
          <p:nvPr/>
        </p:nvCxnSpPr>
        <p:spPr>
          <a:xfrm flipH="1">
            <a:off x="1666321" y="4867364"/>
            <a:ext cx="608" cy="1086316"/>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2143679" y="3962400"/>
            <a:ext cx="0" cy="199128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2179562" y="4048036"/>
            <a:ext cx="914401" cy="600164"/>
          </a:xfrm>
          <a:prstGeom prst="rect">
            <a:avLst/>
          </a:prstGeom>
          <a:noFill/>
        </p:spPr>
        <p:txBody>
          <a:bodyPr wrap="square" rtlCol="0">
            <a:spAutoFit/>
          </a:bodyPr>
          <a:lstStyle/>
          <a:p>
            <a:r>
              <a:rPr lang="en-US" sz="1100" dirty="0">
                <a:solidFill>
                  <a:srgbClr val="17375E"/>
                </a:solidFill>
              </a:rPr>
              <a:t>Specimens shipped for testing</a:t>
            </a:r>
          </a:p>
        </p:txBody>
      </p:sp>
      <p:cxnSp>
        <p:nvCxnSpPr>
          <p:cNvPr id="82" name="Straight Connector 81"/>
          <p:cNvCxnSpPr/>
          <p:nvPr/>
        </p:nvCxnSpPr>
        <p:spPr>
          <a:xfrm>
            <a:off x="22860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3" name="TextBox 82"/>
          <p:cNvSpPr txBox="1"/>
          <p:nvPr/>
        </p:nvSpPr>
        <p:spPr>
          <a:xfrm>
            <a:off x="2133600"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29</a:t>
            </a:r>
          </a:p>
        </p:txBody>
      </p:sp>
      <p:sp>
        <p:nvSpPr>
          <p:cNvPr id="32" name="TextBox 31"/>
          <p:cNvSpPr txBox="1"/>
          <p:nvPr/>
        </p:nvSpPr>
        <p:spPr>
          <a:xfrm>
            <a:off x="2319152" y="4681247"/>
            <a:ext cx="990600" cy="938719"/>
          </a:xfrm>
          <a:prstGeom prst="rect">
            <a:avLst/>
          </a:prstGeom>
          <a:noFill/>
        </p:spPr>
        <p:txBody>
          <a:bodyPr wrap="square" rtlCol="0" anchor="ctr">
            <a:spAutoFit/>
          </a:bodyPr>
          <a:lstStyle/>
          <a:p>
            <a:r>
              <a:rPr lang="en-US" sz="1100" dirty="0">
                <a:solidFill>
                  <a:srgbClr val="17375E"/>
                </a:solidFill>
              </a:rPr>
              <a:t>Patient 1 diagnosed with Ebola; CDC </a:t>
            </a:r>
            <a:r>
              <a:rPr lang="en-US" sz="1100" dirty="0" err="1">
                <a:solidFill>
                  <a:srgbClr val="17375E"/>
                </a:solidFill>
              </a:rPr>
              <a:t>EpiAid</a:t>
            </a:r>
            <a:r>
              <a:rPr lang="en-US" sz="1100" dirty="0">
                <a:solidFill>
                  <a:srgbClr val="17375E"/>
                </a:solidFill>
              </a:rPr>
              <a:t> Team arrives</a:t>
            </a:r>
          </a:p>
        </p:txBody>
      </p:sp>
      <p:cxnSp>
        <p:nvCxnSpPr>
          <p:cNvPr id="33" name="Straight Arrow Connector 32"/>
          <p:cNvCxnSpPr/>
          <p:nvPr/>
        </p:nvCxnSpPr>
        <p:spPr>
          <a:xfrm>
            <a:off x="2441315" y="5584086"/>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2590800" y="5584124"/>
            <a:ext cx="0" cy="365760"/>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2601562" y="4632968"/>
            <a:ext cx="0" cy="91432"/>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590802" y="3581400"/>
            <a:ext cx="0" cy="521773"/>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2470898" y="6085238"/>
            <a:ext cx="249663" cy="246221"/>
          </a:xfrm>
          <a:prstGeom prst="rect">
            <a:avLst/>
          </a:prstGeom>
          <a:noFill/>
          <a:effectLst/>
        </p:spPr>
        <p:txBody>
          <a:bodyPr wrap="none" rtlCol="0" anchor="ctr">
            <a:spAutoFit/>
          </a:bodyPr>
          <a:lstStyle/>
          <a:p>
            <a:pPr algn="ctr"/>
            <a:r>
              <a:rPr lang="en-US" sz="1000" b="1" dirty="0">
                <a:solidFill>
                  <a:srgbClr val="C00000"/>
                </a:solidFill>
              </a:rPr>
              <a:t>1</a:t>
            </a:r>
          </a:p>
        </p:txBody>
      </p:sp>
      <p:cxnSp>
        <p:nvCxnSpPr>
          <p:cNvPr id="42" name="Straight Connector 41"/>
          <p:cNvCxnSpPr/>
          <p:nvPr/>
        </p:nvCxnSpPr>
        <p:spPr>
          <a:xfrm>
            <a:off x="2590800" y="6019800"/>
            <a:ext cx="0" cy="137160"/>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2482313" y="2671207"/>
            <a:ext cx="1556287" cy="954107"/>
          </a:xfrm>
          <a:prstGeom prst="rect">
            <a:avLst/>
          </a:prstGeom>
          <a:noFill/>
        </p:spPr>
        <p:txBody>
          <a:bodyPr wrap="square" rtlCol="0">
            <a:spAutoFit/>
          </a:bodyPr>
          <a:lstStyle/>
          <a:p>
            <a:r>
              <a:rPr lang="en-US" sz="1400" b="1" dirty="0">
                <a:solidFill>
                  <a:srgbClr val="C00000"/>
                </a:solidFill>
              </a:rPr>
              <a:t>Joint DCHHS/CDC community contact tracing team formed</a:t>
            </a:r>
          </a:p>
        </p:txBody>
      </p:sp>
      <p:sp>
        <p:nvSpPr>
          <p:cNvPr id="50" name="TextBox 49"/>
          <p:cNvSpPr txBox="1"/>
          <p:nvPr/>
        </p:nvSpPr>
        <p:spPr>
          <a:xfrm>
            <a:off x="2276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30</a:t>
            </a:r>
          </a:p>
        </p:txBody>
      </p:sp>
      <p:cxnSp>
        <p:nvCxnSpPr>
          <p:cNvPr id="51" name="Straight Connector 50"/>
          <p:cNvCxnSpPr/>
          <p:nvPr/>
        </p:nvCxnSpPr>
        <p:spPr>
          <a:xfrm>
            <a:off x="24384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438400" y="6285654"/>
            <a:ext cx="0" cy="9144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2296079" y="4648200"/>
            <a:ext cx="0" cy="130548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9326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itle 1"/>
          <p:cNvSpPr>
            <a:spLocks noGrp="1"/>
          </p:cNvSpPr>
          <p:nvPr>
            <p:ph type="title"/>
          </p:nvPr>
        </p:nvSpPr>
        <p:spPr/>
        <p:txBody>
          <a:bodyPr>
            <a:normAutofit fontScale="90000"/>
          </a:bodyPr>
          <a:lstStyle/>
          <a:p>
            <a:r>
              <a:rPr lang="en-US" dirty="0"/>
              <a:t>Initiation of Direct, Active Monitoring</a:t>
            </a:r>
          </a:p>
        </p:txBody>
      </p:sp>
      <p:sp>
        <p:nvSpPr>
          <p:cNvPr id="4" name="Slide Number Placeholder 3"/>
          <p:cNvSpPr>
            <a:spLocks noGrp="1"/>
          </p:cNvSpPr>
          <p:nvPr>
            <p:ph type="sldNum" sz="quarter" idx="12"/>
          </p:nvPr>
        </p:nvSpPr>
        <p:spPr/>
        <p:txBody>
          <a:bodyPr/>
          <a:lstStyle/>
          <a:p>
            <a:fld id="{26792058-4771-452A-B242-D669F91654D9}" type="slidenum">
              <a:rPr lang="en-US" sz="1000" smtClean="0"/>
              <a:t>21</a:t>
            </a:fld>
            <a:endParaRPr lang="en-US" sz="1000"/>
          </a:p>
        </p:txBody>
      </p:sp>
      <p:cxnSp>
        <p:nvCxnSpPr>
          <p:cNvPr id="8" name="Straight Connector 7"/>
          <p:cNvCxnSpPr/>
          <p:nvPr/>
        </p:nvCxnSpPr>
        <p:spPr>
          <a:xfrm flipH="1">
            <a:off x="458915" y="6019800"/>
            <a:ext cx="8226170" cy="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066800" y="6299284"/>
            <a:ext cx="788629" cy="253916"/>
          </a:xfrm>
          <a:prstGeom prst="rect">
            <a:avLst/>
          </a:prstGeom>
          <a:noFill/>
        </p:spPr>
        <p:txBody>
          <a:bodyPr wrap="none" rtlCol="0">
            <a:spAutoFit/>
          </a:bodyPr>
          <a:lstStyle/>
          <a:p>
            <a:r>
              <a:rPr lang="en-US" sz="1000" b="1" dirty="0">
                <a:solidFill>
                  <a:srgbClr val="17375E"/>
                </a:solidFill>
              </a:rPr>
              <a:t>September</a:t>
            </a:r>
          </a:p>
        </p:txBody>
      </p:sp>
      <p:sp>
        <p:nvSpPr>
          <p:cNvPr id="20" name="TextBox 19"/>
          <p:cNvSpPr txBox="1"/>
          <p:nvPr/>
        </p:nvSpPr>
        <p:spPr>
          <a:xfrm>
            <a:off x="4495800" y="6299284"/>
            <a:ext cx="633507" cy="253916"/>
          </a:xfrm>
          <a:prstGeom prst="rect">
            <a:avLst/>
          </a:prstGeom>
          <a:noFill/>
        </p:spPr>
        <p:txBody>
          <a:bodyPr wrap="none" rtlCol="0">
            <a:spAutoFit/>
          </a:bodyPr>
          <a:lstStyle/>
          <a:p>
            <a:r>
              <a:rPr lang="en-US" sz="1000" b="1" dirty="0">
                <a:solidFill>
                  <a:srgbClr val="17375E"/>
                </a:solidFill>
              </a:rPr>
              <a:t>October</a:t>
            </a:r>
          </a:p>
        </p:txBody>
      </p:sp>
      <p:sp>
        <p:nvSpPr>
          <p:cNvPr id="21" name="TextBox 20"/>
          <p:cNvSpPr txBox="1"/>
          <p:nvPr/>
        </p:nvSpPr>
        <p:spPr>
          <a:xfrm>
            <a:off x="7543800" y="6299284"/>
            <a:ext cx="748923" cy="246221"/>
          </a:xfrm>
          <a:prstGeom prst="rect">
            <a:avLst/>
          </a:prstGeom>
          <a:noFill/>
        </p:spPr>
        <p:txBody>
          <a:bodyPr wrap="none" rtlCol="0">
            <a:spAutoFit/>
          </a:bodyPr>
          <a:lstStyle/>
          <a:p>
            <a:r>
              <a:rPr lang="en-US" sz="1000" b="1" dirty="0">
                <a:solidFill>
                  <a:srgbClr val="17375E"/>
                </a:solidFill>
              </a:rPr>
              <a:t>November</a:t>
            </a:r>
          </a:p>
        </p:txBody>
      </p:sp>
      <p:sp>
        <p:nvSpPr>
          <p:cNvPr id="29" name="TextBox 28"/>
          <p:cNvSpPr txBox="1"/>
          <p:nvPr/>
        </p:nvSpPr>
        <p:spPr>
          <a:xfrm>
            <a:off x="752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20</a:t>
            </a:r>
          </a:p>
        </p:txBody>
      </p:sp>
      <p:sp>
        <p:nvSpPr>
          <p:cNvPr id="30" name="TextBox 29"/>
          <p:cNvSpPr txBox="1"/>
          <p:nvPr/>
        </p:nvSpPr>
        <p:spPr>
          <a:xfrm>
            <a:off x="1514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25</a:t>
            </a:r>
          </a:p>
        </p:txBody>
      </p:sp>
      <p:sp>
        <p:nvSpPr>
          <p:cNvPr id="31" name="TextBox 30"/>
          <p:cNvSpPr txBox="1"/>
          <p:nvPr/>
        </p:nvSpPr>
        <p:spPr>
          <a:xfrm>
            <a:off x="1991279"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28</a:t>
            </a:r>
          </a:p>
        </p:txBody>
      </p:sp>
      <p:cxnSp>
        <p:nvCxnSpPr>
          <p:cNvPr id="40" name="Straight Connector 39"/>
          <p:cNvCxnSpPr/>
          <p:nvPr/>
        </p:nvCxnSpPr>
        <p:spPr>
          <a:xfrm rot="5400000">
            <a:off x="274320" y="6194214"/>
            <a:ext cx="365760" cy="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8678334" y="6013953"/>
            <a:ext cx="0" cy="362712"/>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319311" y="4962436"/>
            <a:ext cx="1183316" cy="600164"/>
          </a:xfrm>
          <a:prstGeom prst="rect">
            <a:avLst/>
          </a:prstGeom>
          <a:noFill/>
        </p:spPr>
        <p:txBody>
          <a:bodyPr wrap="square" rtlCol="0" anchor="ctr">
            <a:spAutoFit/>
          </a:bodyPr>
          <a:lstStyle/>
          <a:p>
            <a:pPr algn="ctr"/>
            <a:r>
              <a:rPr lang="en-US" sz="1100" dirty="0">
                <a:solidFill>
                  <a:srgbClr val="17375E"/>
                </a:solidFill>
              </a:rPr>
              <a:t>Patient 1 arrives in Dallas from Liberia</a:t>
            </a:r>
          </a:p>
        </p:txBody>
      </p:sp>
      <p:sp>
        <p:nvSpPr>
          <p:cNvPr id="45" name="TextBox 44"/>
          <p:cNvSpPr txBox="1"/>
          <p:nvPr/>
        </p:nvSpPr>
        <p:spPr>
          <a:xfrm>
            <a:off x="1098252" y="4267200"/>
            <a:ext cx="1137353" cy="600164"/>
          </a:xfrm>
          <a:prstGeom prst="rect">
            <a:avLst/>
          </a:prstGeom>
          <a:noFill/>
        </p:spPr>
        <p:txBody>
          <a:bodyPr wrap="square" rtlCol="0" anchor="ctr">
            <a:spAutoFit/>
          </a:bodyPr>
          <a:lstStyle/>
          <a:p>
            <a:pPr algn="ctr"/>
            <a:r>
              <a:rPr lang="en-US" sz="1100" dirty="0">
                <a:solidFill>
                  <a:srgbClr val="17375E"/>
                </a:solidFill>
              </a:rPr>
              <a:t>Patient 1 visits ED and is discharged</a:t>
            </a:r>
          </a:p>
        </p:txBody>
      </p:sp>
      <p:sp>
        <p:nvSpPr>
          <p:cNvPr id="46" name="TextBox 45"/>
          <p:cNvSpPr txBox="1"/>
          <p:nvPr/>
        </p:nvSpPr>
        <p:spPr>
          <a:xfrm>
            <a:off x="1686478" y="3223199"/>
            <a:ext cx="914401" cy="769441"/>
          </a:xfrm>
          <a:prstGeom prst="rect">
            <a:avLst/>
          </a:prstGeom>
          <a:noFill/>
        </p:spPr>
        <p:txBody>
          <a:bodyPr wrap="square" rtlCol="0">
            <a:spAutoFit/>
          </a:bodyPr>
          <a:lstStyle/>
          <a:p>
            <a:pPr algn="ctr"/>
            <a:r>
              <a:rPr lang="en-US" sz="1100" dirty="0">
                <a:solidFill>
                  <a:srgbClr val="17375E"/>
                </a:solidFill>
              </a:rPr>
              <a:t>Patient 1 revisits ED and is hospitalized</a:t>
            </a:r>
          </a:p>
        </p:txBody>
      </p:sp>
      <p:cxnSp>
        <p:nvCxnSpPr>
          <p:cNvPr id="60" name="Straight Arrow Connector 59"/>
          <p:cNvCxnSpPr/>
          <p:nvPr/>
        </p:nvCxnSpPr>
        <p:spPr>
          <a:xfrm>
            <a:off x="914400" y="55827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7162800" y="6019800"/>
            <a:ext cx="0" cy="362712"/>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9144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1666321"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2143679"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45" idx="2"/>
          </p:cNvCxnSpPr>
          <p:nvPr/>
        </p:nvCxnSpPr>
        <p:spPr>
          <a:xfrm flipH="1">
            <a:off x="1666321" y="4867364"/>
            <a:ext cx="608" cy="1086316"/>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2143679" y="3962400"/>
            <a:ext cx="0" cy="199128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2179562" y="4048036"/>
            <a:ext cx="914401" cy="600164"/>
          </a:xfrm>
          <a:prstGeom prst="rect">
            <a:avLst/>
          </a:prstGeom>
          <a:noFill/>
        </p:spPr>
        <p:txBody>
          <a:bodyPr wrap="square" rtlCol="0">
            <a:spAutoFit/>
          </a:bodyPr>
          <a:lstStyle/>
          <a:p>
            <a:r>
              <a:rPr lang="en-US" sz="1100" dirty="0">
                <a:solidFill>
                  <a:srgbClr val="17375E"/>
                </a:solidFill>
              </a:rPr>
              <a:t>Specimens shipped for testing</a:t>
            </a:r>
          </a:p>
        </p:txBody>
      </p:sp>
      <p:cxnSp>
        <p:nvCxnSpPr>
          <p:cNvPr id="82" name="Straight Connector 81"/>
          <p:cNvCxnSpPr/>
          <p:nvPr/>
        </p:nvCxnSpPr>
        <p:spPr>
          <a:xfrm>
            <a:off x="22860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3" name="TextBox 82"/>
          <p:cNvSpPr txBox="1"/>
          <p:nvPr/>
        </p:nvSpPr>
        <p:spPr>
          <a:xfrm>
            <a:off x="2133600"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29</a:t>
            </a:r>
          </a:p>
        </p:txBody>
      </p:sp>
      <p:sp>
        <p:nvSpPr>
          <p:cNvPr id="32" name="TextBox 31"/>
          <p:cNvSpPr txBox="1"/>
          <p:nvPr/>
        </p:nvSpPr>
        <p:spPr>
          <a:xfrm>
            <a:off x="2319152" y="4681247"/>
            <a:ext cx="990600" cy="938719"/>
          </a:xfrm>
          <a:prstGeom prst="rect">
            <a:avLst/>
          </a:prstGeom>
          <a:noFill/>
        </p:spPr>
        <p:txBody>
          <a:bodyPr wrap="square" rtlCol="0" anchor="ctr">
            <a:spAutoFit/>
          </a:bodyPr>
          <a:lstStyle/>
          <a:p>
            <a:r>
              <a:rPr lang="en-US" sz="1100" dirty="0">
                <a:solidFill>
                  <a:srgbClr val="17375E"/>
                </a:solidFill>
              </a:rPr>
              <a:t>Patient 1 diagnosed with Ebola; CDC </a:t>
            </a:r>
            <a:r>
              <a:rPr lang="en-US" sz="1100" dirty="0" err="1">
                <a:solidFill>
                  <a:srgbClr val="17375E"/>
                </a:solidFill>
              </a:rPr>
              <a:t>EpiAid</a:t>
            </a:r>
            <a:r>
              <a:rPr lang="en-US" sz="1100" dirty="0">
                <a:solidFill>
                  <a:srgbClr val="17375E"/>
                </a:solidFill>
              </a:rPr>
              <a:t> Team arrives</a:t>
            </a:r>
          </a:p>
        </p:txBody>
      </p:sp>
      <p:cxnSp>
        <p:nvCxnSpPr>
          <p:cNvPr id="33" name="Straight Arrow Connector 32"/>
          <p:cNvCxnSpPr/>
          <p:nvPr/>
        </p:nvCxnSpPr>
        <p:spPr>
          <a:xfrm>
            <a:off x="2441315" y="5584086"/>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2590800" y="5584124"/>
            <a:ext cx="0" cy="365760"/>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2601562" y="4632968"/>
            <a:ext cx="0" cy="91432"/>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590802" y="3581400"/>
            <a:ext cx="0" cy="521773"/>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2470898" y="6085238"/>
            <a:ext cx="249663" cy="246221"/>
          </a:xfrm>
          <a:prstGeom prst="rect">
            <a:avLst/>
          </a:prstGeom>
          <a:noFill/>
          <a:effectLst/>
        </p:spPr>
        <p:txBody>
          <a:bodyPr wrap="none" rtlCol="0" anchor="ctr">
            <a:spAutoFit/>
          </a:bodyPr>
          <a:lstStyle/>
          <a:p>
            <a:pPr algn="ctr"/>
            <a:r>
              <a:rPr lang="en-US" sz="1000" b="1" dirty="0">
                <a:solidFill>
                  <a:srgbClr val="C00000"/>
                </a:solidFill>
              </a:rPr>
              <a:t>1</a:t>
            </a:r>
          </a:p>
        </p:txBody>
      </p:sp>
      <p:cxnSp>
        <p:nvCxnSpPr>
          <p:cNvPr id="42" name="Straight Connector 41"/>
          <p:cNvCxnSpPr/>
          <p:nvPr/>
        </p:nvCxnSpPr>
        <p:spPr>
          <a:xfrm>
            <a:off x="2590800" y="6019800"/>
            <a:ext cx="0" cy="137160"/>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2482313" y="2671207"/>
            <a:ext cx="1251487" cy="954107"/>
          </a:xfrm>
          <a:prstGeom prst="rect">
            <a:avLst/>
          </a:prstGeom>
          <a:noFill/>
        </p:spPr>
        <p:txBody>
          <a:bodyPr wrap="square" rtlCol="0">
            <a:spAutoFit/>
          </a:bodyPr>
          <a:lstStyle/>
          <a:p>
            <a:r>
              <a:rPr lang="en-US" sz="1400" b="1" dirty="0">
                <a:solidFill>
                  <a:srgbClr val="C00000"/>
                </a:solidFill>
              </a:rPr>
              <a:t>Intense media coverage and social stigma begins</a:t>
            </a:r>
          </a:p>
        </p:txBody>
      </p:sp>
      <p:pic>
        <p:nvPicPr>
          <p:cNvPr id="48" name="Picture 47" descr="Ebola-04257.jpg"/>
          <p:cNvPicPr>
            <a:picLocks noChangeAspect="1"/>
          </p:cNvPicPr>
          <p:nvPr/>
        </p:nvPicPr>
        <p:blipFill rotWithShape="1">
          <a:blip r:embed="rId3" cstate="print">
            <a:extLst>
              <a:ext uri="{28A0092B-C50C-407E-A947-70E740481C1C}">
                <a14:useLocalDpi xmlns:a14="http://schemas.microsoft.com/office/drawing/2010/main" val="0"/>
              </a:ext>
            </a:extLst>
          </a:blip>
          <a:srcRect r="2887"/>
          <a:stretch/>
        </p:blipFill>
        <p:spPr>
          <a:xfrm>
            <a:off x="3810000" y="1981200"/>
            <a:ext cx="4844692" cy="3429000"/>
          </a:xfrm>
          <a:prstGeom prst="rect">
            <a:avLst/>
          </a:prstGeom>
        </p:spPr>
      </p:pic>
      <p:sp>
        <p:nvSpPr>
          <p:cNvPr id="50" name="TextBox 49"/>
          <p:cNvSpPr txBox="1"/>
          <p:nvPr/>
        </p:nvSpPr>
        <p:spPr>
          <a:xfrm>
            <a:off x="2276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30</a:t>
            </a:r>
          </a:p>
        </p:txBody>
      </p:sp>
      <p:cxnSp>
        <p:nvCxnSpPr>
          <p:cNvPr id="51" name="Straight Connector 50"/>
          <p:cNvCxnSpPr/>
          <p:nvPr/>
        </p:nvCxnSpPr>
        <p:spPr>
          <a:xfrm>
            <a:off x="24384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438400" y="6285654"/>
            <a:ext cx="0" cy="9144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2296079" y="4648200"/>
            <a:ext cx="0" cy="130548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9482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itle 1"/>
          <p:cNvSpPr>
            <a:spLocks noGrp="1"/>
          </p:cNvSpPr>
          <p:nvPr>
            <p:ph type="title"/>
          </p:nvPr>
        </p:nvSpPr>
        <p:spPr/>
        <p:txBody>
          <a:bodyPr>
            <a:normAutofit fontScale="90000"/>
          </a:bodyPr>
          <a:lstStyle/>
          <a:p>
            <a:r>
              <a:rPr lang="en-US" dirty="0"/>
              <a:t>Initiation of Direct, Active Monitoring</a:t>
            </a:r>
          </a:p>
        </p:txBody>
      </p:sp>
      <p:sp>
        <p:nvSpPr>
          <p:cNvPr id="39" name="Content Placeholder 4"/>
          <p:cNvSpPr>
            <a:spLocks noGrp="1"/>
          </p:cNvSpPr>
          <p:nvPr>
            <p:ph idx="1"/>
          </p:nvPr>
        </p:nvSpPr>
        <p:spPr>
          <a:xfrm>
            <a:off x="5029200" y="1600201"/>
            <a:ext cx="3657600" cy="4343399"/>
          </a:xfrm>
        </p:spPr>
        <p:txBody>
          <a:bodyPr>
            <a:noAutofit/>
          </a:bodyPr>
          <a:lstStyle/>
          <a:p>
            <a:pPr>
              <a:spcBef>
                <a:spcPts val="0"/>
              </a:spcBef>
              <a:spcAft>
                <a:spcPts val="600"/>
              </a:spcAft>
            </a:pPr>
            <a:r>
              <a:rPr lang="en-US" sz="2400" dirty="0"/>
              <a:t>3 high risk contacts</a:t>
            </a:r>
          </a:p>
          <a:p>
            <a:pPr>
              <a:spcBef>
                <a:spcPts val="0"/>
              </a:spcBef>
              <a:spcAft>
                <a:spcPts val="600"/>
              </a:spcAft>
            </a:pPr>
            <a:r>
              <a:rPr lang="en-US" sz="2400" dirty="0"/>
              <a:t>14 low risk contacts</a:t>
            </a:r>
          </a:p>
          <a:p>
            <a:pPr>
              <a:spcBef>
                <a:spcPts val="0"/>
              </a:spcBef>
              <a:spcAft>
                <a:spcPts val="600"/>
              </a:spcAft>
            </a:pPr>
            <a:r>
              <a:rPr lang="en-US" sz="2400" dirty="0"/>
              <a:t>All high and low risk contacts had the same monitoring protocol</a:t>
            </a:r>
          </a:p>
          <a:p>
            <a:pPr>
              <a:spcBef>
                <a:spcPts val="0"/>
              </a:spcBef>
              <a:spcAft>
                <a:spcPts val="600"/>
              </a:spcAft>
            </a:pPr>
            <a:endParaRPr lang="en-US" sz="2400" dirty="0"/>
          </a:p>
          <a:p>
            <a:pPr marL="0" indent="0">
              <a:spcBef>
                <a:spcPts val="0"/>
              </a:spcBef>
              <a:spcAft>
                <a:spcPts val="600"/>
              </a:spcAft>
              <a:buNone/>
            </a:pPr>
            <a:r>
              <a:rPr lang="en-US" sz="2300" i="1" dirty="0"/>
              <a:t>Everything is under control…</a:t>
            </a:r>
          </a:p>
        </p:txBody>
      </p:sp>
      <p:sp>
        <p:nvSpPr>
          <p:cNvPr id="4" name="Slide Number Placeholder 3"/>
          <p:cNvSpPr>
            <a:spLocks noGrp="1"/>
          </p:cNvSpPr>
          <p:nvPr>
            <p:ph type="sldNum" sz="quarter" idx="12"/>
          </p:nvPr>
        </p:nvSpPr>
        <p:spPr/>
        <p:txBody>
          <a:bodyPr/>
          <a:lstStyle/>
          <a:p>
            <a:fld id="{26792058-4771-452A-B242-D669F91654D9}" type="slidenum">
              <a:rPr lang="en-US" sz="1000" smtClean="0"/>
              <a:t>22</a:t>
            </a:fld>
            <a:endParaRPr lang="en-US" sz="1000"/>
          </a:p>
        </p:txBody>
      </p:sp>
      <p:cxnSp>
        <p:nvCxnSpPr>
          <p:cNvPr id="8" name="Straight Connector 7"/>
          <p:cNvCxnSpPr/>
          <p:nvPr/>
        </p:nvCxnSpPr>
        <p:spPr>
          <a:xfrm flipH="1">
            <a:off x="458915" y="6019800"/>
            <a:ext cx="8226170" cy="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066800" y="6299284"/>
            <a:ext cx="788629" cy="253916"/>
          </a:xfrm>
          <a:prstGeom prst="rect">
            <a:avLst/>
          </a:prstGeom>
          <a:noFill/>
        </p:spPr>
        <p:txBody>
          <a:bodyPr wrap="none" rtlCol="0">
            <a:spAutoFit/>
          </a:bodyPr>
          <a:lstStyle/>
          <a:p>
            <a:r>
              <a:rPr lang="en-US" sz="1000" b="1" dirty="0">
                <a:solidFill>
                  <a:srgbClr val="17375E"/>
                </a:solidFill>
              </a:rPr>
              <a:t>September</a:t>
            </a:r>
          </a:p>
        </p:txBody>
      </p:sp>
      <p:sp>
        <p:nvSpPr>
          <p:cNvPr id="20" name="TextBox 19"/>
          <p:cNvSpPr txBox="1"/>
          <p:nvPr/>
        </p:nvSpPr>
        <p:spPr>
          <a:xfrm>
            <a:off x="4495800" y="6299284"/>
            <a:ext cx="633507" cy="253916"/>
          </a:xfrm>
          <a:prstGeom prst="rect">
            <a:avLst/>
          </a:prstGeom>
          <a:noFill/>
        </p:spPr>
        <p:txBody>
          <a:bodyPr wrap="none" rtlCol="0">
            <a:spAutoFit/>
          </a:bodyPr>
          <a:lstStyle/>
          <a:p>
            <a:r>
              <a:rPr lang="en-US" sz="1000" b="1" dirty="0">
                <a:solidFill>
                  <a:srgbClr val="17375E"/>
                </a:solidFill>
              </a:rPr>
              <a:t>October</a:t>
            </a:r>
          </a:p>
        </p:txBody>
      </p:sp>
      <p:sp>
        <p:nvSpPr>
          <p:cNvPr id="21" name="TextBox 20"/>
          <p:cNvSpPr txBox="1"/>
          <p:nvPr/>
        </p:nvSpPr>
        <p:spPr>
          <a:xfrm>
            <a:off x="7543800" y="6299284"/>
            <a:ext cx="748923" cy="246221"/>
          </a:xfrm>
          <a:prstGeom prst="rect">
            <a:avLst/>
          </a:prstGeom>
          <a:noFill/>
        </p:spPr>
        <p:txBody>
          <a:bodyPr wrap="none" rtlCol="0">
            <a:spAutoFit/>
          </a:bodyPr>
          <a:lstStyle/>
          <a:p>
            <a:r>
              <a:rPr lang="en-US" sz="1000" b="1" dirty="0">
                <a:solidFill>
                  <a:srgbClr val="17375E"/>
                </a:solidFill>
              </a:rPr>
              <a:t>November</a:t>
            </a:r>
          </a:p>
        </p:txBody>
      </p:sp>
      <p:sp>
        <p:nvSpPr>
          <p:cNvPr id="29" name="TextBox 28"/>
          <p:cNvSpPr txBox="1"/>
          <p:nvPr/>
        </p:nvSpPr>
        <p:spPr>
          <a:xfrm>
            <a:off x="752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20</a:t>
            </a:r>
          </a:p>
        </p:txBody>
      </p:sp>
      <p:sp>
        <p:nvSpPr>
          <p:cNvPr id="30" name="TextBox 29"/>
          <p:cNvSpPr txBox="1"/>
          <p:nvPr/>
        </p:nvSpPr>
        <p:spPr>
          <a:xfrm>
            <a:off x="1514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25</a:t>
            </a:r>
          </a:p>
        </p:txBody>
      </p:sp>
      <p:sp>
        <p:nvSpPr>
          <p:cNvPr id="31" name="TextBox 30"/>
          <p:cNvSpPr txBox="1"/>
          <p:nvPr/>
        </p:nvSpPr>
        <p:spPr>
          <a:xfrm>
            <a:off x="1991279"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28</a:t>
            </a:r>
          </a:p>
        </p:txBody>
      </p:sp>
      <p:sp>
        <p:nvSpPr>
          <p:cNvPr id="32" name="TextBox 31"/>
          <p:cNvSpPr txBox="1"/>
          <p:nvPr/>
        </p:nvSpPr>
        <p:spPr>
          <a:xfrm>
            <a:off x="2276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30</a:t>
            </a:r>
          </a:p>
        </p:txBody>
      </p:sp>
      <p:cxnSp>
        <p:nvCxnSpPr>
          <p:cNvPr id="40" name="Straight Connector 39"/>
          <p:cNvCxnSpPr/>
          <p:nvPr/>
        </p:nvCxnSpPr>
        <p:spPr>
          <a:xfrm rot="5400000">
            <a:off x="274320" y="6194214"/>
            <a:ext cx="365760" cy="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8678334" y="6013953"/>
            <a:ext cx="0" cy="362712"/>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319311" y="4962436"/>
            <a:ext cx="1183316" cy="600164"/>
          </a:xfrm>
          <a:prstGeom prst="rect">
            <a:avLst/>
          </a:prstGeom>
          <a:noFill/>
        </p:spPr>
        <p:txBody>
          <a:bodyPr wrap="square" rtlCol="0" anchor="ctr">
            <a:spAutoFit/>
          </a:bodyPr>
          <a:lstStyle/>
          <a:p>
            <a:pPr algn="ctr"/>
            <a:r>
              <a:rPr lang="en-US" sz="1100" dirty="0">
                <a:solidFill>
                  <a:srgbClr val="17375E"/>
                </a:solidFill>
              </a:rPr>
              <a:t>Patient 1 arrives in Dallas from Liberia</a:t>
            </a:r>
          </a:p>
        </p:txBody>
      </p:sp>
      <p:sp>
        <p:nvSpPr>
          <p:cNvPr id="45" name="TextBox 44"/>
          <p:cNvSpPr txBox="1"/>
          <p:nvPr/>
        </p:nvSpPr>
        <p:spPr>
          <a:xfrm>
            <a:off x="1098252" y="4267200"/>
            <a:ext cx="1137353" cy="600164"/>
          </a:xfrm>
          <a:prstGeom prst="rect">
            <a:avLst/>
          </a:prstGeom>
          <a:noFill/>
        </p:spPr>
        <p:txBody>
          <a:bodyPr wrap="square" rtlCol="0" anchor="ctr">
            <a:spAutoFit/>
          </a:bodyPr>
          <a:lstStyle/>
          <a:p>
            <a:pPr algn="ctr"/>
            <a:r>
              <a:rPr lang="en-US" sz="1100" dirty="0">
                <a:solidFill>
                  <a:srgbClr val="17375E"/>
                </a:solidFill>
              </a:rPr>
              <a:t>Patient 1 visits ED and is discharged</a:t>
            </a:r>
          </a:p>
        </p:txBody>
      </p:sp>
      <p:sp>
        <p:nvSpPr>
          <p:cNvPr id="46" name="TextBox 45"/>
          <p:cNvSpPr txBox="1"/>
          <p:nvPr/>
        </p:nvSpPr>
        <p:spPr>
          <a:xfrm>
            <a:off x="1686478" y="3223199"/>
            <a:ext cx="914401" cy="769441"/>
          </a:xfrm>
          <a:prstGeom prst="rect">
            <a:avLst/>
          </a:prstGeom>
          <a:noFill/>
        </p:spPr>
        <p:txBody>
          <a:bodyPr wrap="square" rtlCol="0">
            <a:spAutoFit/>
          </a:bodyPr>
          <a:lstStyle/>
          <a:p>
            <a:pPr algn="ctr"/>
            <a:r>
              <a:rPr lang="en-US" sz="1100" dirty="0">
                <a:solidFill>
                  <a:srgbClr val="17375E"/>
                </a:solidFill>
              </a:rPr>
              <a:t>Patient 1 revisits ED and is hospitalized</a:t>
            </a:r>
          </a:p>
        </p:txBody>
      </p:sp>
      <p:sp>
        <p:nvSpPr>
          <p:cNvPr id="47" name="TextBox 46"/>
          <p:cNvSpPr txBox="1"/>
          <p:nvPr/>
        </p:nvSpPr>
        <p:spPr>
          <a:xfrm>
            <a:off x="2316237" y="4679921"/>
            <a:ext cx="990600" cy="938719"/>
          </a:xfrm>
          <a:prstGeom prst="rect">
            <a:avLst/>
          </a:prstGeom>
          <a:noFill/>
        </p:spPr>
        <p:txBody>
          <a:bodyPr wrap="square" rtlCol="0" anchor="ctr">
            <a:spAutoFit/>
          </a:bodyPr>
          <a:lstStyle/>
          <a:p>
            <a:r>
              <a:rPr lang="en-US" sz="1100" dirty="0">
                <a:solidFill>
                  <a:srgbClr val="17375E"/>
                </a:solidFill>
              </a:rPr>
              <a:t>Patient 1 diagnosed with Ebola; CDC </a:t>
            </a:r>
            <a:r>
              <a:rPr lang="en-US" sz="1100" dirty="0" err="1">
                <a:solidFill>
                  <a:srgbClr val="17375E"/>
                </a:solidFill>
              </a:rPr>
              <a:t>EpiAid</a:t>
            </a:r>
            <a:r>
              <a:rPr lang="en-US" sz="1100" dirty="0">
                <a:solidFill>
                  <a:srgbClr val="17375E"/>
                </a:solidFill>
              </a:rPr>
              <a:t> Team arrives</a:t>
            </a:r>
          </a:p>
        </p:txBody>
      </p:sp>
      <p:cxnSp>
        <p:nvCxnSpPr>
          <p:cNvPr id="60" name="Straight Arrow Connector 59"/>
          <p:cNvCxnSpPr/>
          <p:nvPr/>
        </p:nvCxnSpPr>
        <p:spPr>
          <a:xfrm>
            <a:off x="914400" y="55827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7162800" y="6019800"/>
            <a:ext cx="0" cy="362712"/>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4384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9144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1666321"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2143679"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2438400" y="6285654"/>
            <a:ext cx="0" cy="9144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45" idx="2"/>
          </p:cNvCxnSpPr>
          <p:nvPr/>
        </p:nvCxnSpPr>
        <p:spPr>
          <a:xfrm flipH="1">
            <a:off x="1666321" y="4867364"/>
            <a:ext cx="608" cy="1086316"/>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2143679" y="3962400"/>
            <a:ext cx="0" cy="199128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2438400" y="55827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2296762" y="4648200"/>
            <a:ext cx="0" cy="130548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2179562" y="4048036"/>
            <a:ext cx="914401" cy="600164"/>
          </a:xfrm>
          <a:prstGeom prst="rect">
            <a:avLst/>
          </a:prstGeom>
          <a:noFill/>
        </p:spPr>
        <p:txBody>
          <a:bodyPr wrap="square" rtlCol="0">
            <a:spAutoFit/>
          </a:bodyPr>
          <a:lstStyle/>
          <a:p>
            <a:r>
              <a:rPr lang="en-US" sz="1100" dirty="0">
                <a:solidFill>
                  <a:srgbClr val="17375E"/>
                </a:solidFill>
              </a:rPr>
              <a:t>Specimens shipped for testing</a:t>
            </a:r>
          </a:p>
        </p:txBody>
      </p:sp>
      <p:cxnSp>
        <p:nvCxnSpPr>
          <p:cNvPr id="82" name="Straight Connector 81"/>
          <p:cNvCxnSpPr/>
          <p:nvPr/>
        </p:nvCxnSpPr>
        <p:spPr>
          <a:xfrm>
            <a:off x="22860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3" name="TextBox 82"/>
          <p:cNvSpPr txBox="1"/>
          <p:nvPr/>
        </p:nvSpPr>
        <p:spPr>
          <a:xfrm>
            <a:off x="2133600"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29</a:t>
            </a:r>
          </a:p>
        </p:txBody>
      </p:sp>
      <p:cxnSp>
        <p:nvCxnSpPr>
          <p:cNvPr id="61" name="Straight Arrow Connector 60"/>
          <p:cNvCxnSpPr/>
          <p:nvPr/>
        </p:nvCxnSpPr>
        <p:spPr>
          <a:xfrm>
            <a:off x="2743200" y="5584124"/>
            <a:ext cx="0" cy="365760"/>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2634713" y="2438400"/>
            <a:ext cx="2013487" cy="1384995"/>
          </a:xfrm>
          <a:prstGeom prst="rect">
            <a:avLst/>
          </a:prstGeom>
          <a:noFill/>
        </p:spPr>
        <p:txBody>
          <a:bodyPr wrap="square" rtlCol="0">
            <a:spAutoFit/>
          </a:bodyPr>
          <a:lstStyle/>
          <a:p>
            <a:r>
              <a:rPr lang="en-US" sz="1400" b="1" dirty="0">
                <a:solidFill>
                  <a:srgbClr val="C00000"/>
                </a:solidFill>
              </a:rPr>
              <a:t>All 17 community contacts of Patient 1 identified, assigned risk classification, and placed under direct, active monitoring</a:t>
            </a:r>
          </a:p>
        </p:txBody>
      </p:sp>
      <p:sp>
        <p:nvSpPr>
          <p:cNvPr id="72" name="TextBox 71"/>
          <p:cNvSpPr txBox="1"/>
          <p:nvPr/>
        </p:nvSpPr>
        <p:spPr>
          <a:xfrm>
            <a:off x="2613439" y="6086846"/>
            <a:ext cx="249663" cy="246221"/>
          </a:xfrm>
          <a:prstGeom prst="rect">
            <a:avLst/>
          </a:prstGeom>
          <a:noFill/>
          <a:effectLst/>
        </p:spPr>
        <p:txBody>
          <a:bodyPr wrap="none" rtlCol="0" anchor="ctr">
            <a:spAutoFit/>
          </a:bodyPr>
          <a:lstStyle/>
          <a:p>
            <a:pPr algn="ctr"/>
            <a:r>
              <a:rPr lang="en-US" sz="1000" b="1" dirty="0">
                <a:solidFill>
                  <a:srgbClr val="C00000"/>
                </a:solidFill>
              </a:rPr>
              <a:t>2</a:t>
            </a:r>
          </a:p>
        </p:txBody>
      </p:sp>
      <p:cxnSp>
        <p:nvCxnSpPr>
          <p:cNvPr id="73" name="Straight Connector 72"/>
          <p:cNvCxnSpPr/>
          <p:nvPr/>
        </p:nvCxnSpPr>
        <p:spPr>
          <a:xfrm>
            <a:off x="2733121" y="6019800"/>
            <a:ext cx="0" cy="137160"/>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2743200" y="4495800"/>
            <a:ext cx="0" cy="216973"/>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2743200" y="3810000"/>
            <a:ext cx="0" cy="293173"/>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08039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itle 1"/>
          <p:cNvSpPr>
            <a:spLocks noGrp="1"/>
          </p:cNvSpPr>
          <p:nvPr>
            <p:ph type="title"/>
          </p:nvPr>
        </p:nvSpPr>
        <p:spPr/>
        <p:txBody>
          <a:bodyPr>
            <a:normAutofit fontScale="90000"/>
          </a:bodyPr>
          <a:lstStyle/>
          <a:p>
            <a:r>
              <a:rPr lang="en-US" dirty="0"/>
              <a:t>Community + Ambulance Contacts of Patient 1</a:t>
            </a:r>
          </a:p>
        </p:txBody>
      </p:sp>
      <p:sp>
        <p:nvSpPr>
          <p:cNvPr id="52" name="Content Placeholder 4"/>
          <p:cNvSpPr>
            <a:spLocks noGrp="1"/>
          </p:cNvSpPr>
          <p:nvPr>
            <p:ph idx="1"/>
          </p:nvPr>
        </p:nvSpPr>
        <p:spPr>
          <a:xfrm>
            <a:off x="5029200" y="1981200"/>
            <a:ext cx="3657600" cy="3962400"/>
          </a:xfrm>
        </p:spPr>
        <p:txBody>
          <a:bodyPr>
            <a:noAutofit/>
          </a:bodyPr>
          <a:lstStyle/>
          <a:p>
            <a:pPr>
              <a:spcBef>
                <a:spcPts val="0"/>
              </a:spcBef>
              <a:spcAft>
                <a:spcPts val="600"/>
              </a:spcAft>
            </a:pPr>
            <a:r>
              <a:rPr lang="en-US" sz="2200" dirty="0"/>
              <a:t>8 school-aged children</a:t>
            </a:r>
          </a:p>
          <a:p>
            <a:pPr>
              <a:spcBef>
                <a:spcPts val="0"/>
              </a:spcBef>
              <a:spcAft>
                <a:spcPts val="600"/>
              </a:spcAft>
            </a:pPr>
            <a:r>
              <a:rPr lang="en-US" sz="2200" dirty="0"/>
              <a:t>3 non-English speakers (Spanish, Armenian, Nepali)</a:t>
            </a:r>
          </a:p>
          <a:p>
            <a:pPr>
              <a:spcBef>
                <a:spcPts val="0"/>
              </a:spcBef>
              <a:spcAft>
                <a:spcPts val="600"/>
              </a:spcAft>
            </a:pPr>
            <a:r>
              <a:rPr lang="en-US" sz="2200" dirty="0"/>
              <a:t>2 persons with complex chronic medical conditions</a:t>
            </a:r>
          </a:p>
          <a:p>
            <a:pPr>
              <a:spcBef>
                <a:spcPts val="0"/>
              </a:spcBef>
              <a:spcAft>
                <a:spcPts val="600"/>
              </a:spcAft>
            </a:pPr>
            <a:r>
              <a:rPr lang="en-US" sz="2200" dirty="0"/>
              <a:t>1 person experiencing homelessness</a:t>
            </a:r>
          </a:p>
        </p:txBody>
      </p:sp>
      <p:sp>
        <p:nvSpPr>
          <p:cNvPr id="4" name="Slide Number Placeholder 3"/>
          <p:cNvSpPr>
            <a:spLocks noGrp="1"/>
          </p:cNvSpPr>
          <p:nvPr>
            <p:ph type="sldNum" sz="quarter" idx="12"/>
          </p:nvPr>
        </p:nvSpPr>
        <p:spPr/>
        <p:txBody>
          <a:bodyPr/>
          <a:lstStyle/>
          <a:p>
            <a:fld id="{26792058-4771-452A-B242-D669F91654D9}" type="slidenum">
              <a:rPr lang="en-US" sz="1000" smtClean="0"/>
              <a:t>23</a:t>
            </a:fld>
            <a:endParaRPr lang="en-US" sz="1000"/>
          </a:p>
        </p:txBody>
      </p:sp>
      <p:cxnSp>
        <p:nvCxnSpPr>
          <p:cNvPr id="8" name="Straight Connector 7"/>
          <p:cNvCxnSpPr/>
          <p:nvPr/>
        </p:nvCxnSpPr>
        <p:spPr>
          <a:xfrm flipH="1">
            <a:off x="458915" y="6019800"/>
            <a:ext cx="8226170" cy="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066800" y="6299284"/>
            <a:ext cx="788629" cy="253916"/>
          </a:xfrm>
          <a:prstGeom prst="rect">
            <a:avLst/>
          </a:prstGeom>
          <a:noFill/>
        </p:spPr>
        <p:txBody>
          <a:bodyPr wrap="none" rtlCol="0">
            <a:spAutoFit/>
          </a:bodyPr>
          <a:lstStyle/>
          <a:p>
            <a:r>
              <a:rPr lang="en-US" sz="1000" b="1" dirty="0">
                <a:solidFill>
                  <a:srgbClr val="17375E"/>
                </a:solidFill>
              </a:rPr>
              <a:t>September</a:t>
            </a:r>
          </a:p>
        </p:txBody>
      </p:sp>
      <p:sp>
        <p:nvSpPr>
          <p:cNvPr id="20" name="TextBox 19"/>
          <p:cNvSpPr txBox="1"/>
          <p:nvPr/>
        </p:nvSpPr>
        <p:spPr>
          <a:xfrm>
            <a:off x="4495800" y="6299284"/>
            <a:ext cx="633507" cy="253916"/>
          </a:xfrm>
          <a:prstGeom prst="rect">
            <a:avLst/>
          </a:prstGeom>
          <a:noFill/>
        </p:spPr>
        <p:txBody>
          <a:bodyPr wrap="none" rtlCol="0">
            <a:spAutoFit/>
          </a:bodyPr>
          <a:lstStyle/>
          <a:p>
            <a:r>
              <a:rPr lang="en-US" sz="1000" b="1" dirty="0">
                <a:solidFill>
                  <a:srgbClr val="17375E"/>
                </a:solidFill>
              </a:rPr>
              <a:t>October</a:t>
            </a:r>
          </a:p>
        </p:txBody>
      </p:sp>
      <p:sp>
        <p:nvSpPr>
          <p:cNvPr id="21" name="TextBox 20"/>
          <p:cNvSpPr txBox="1"/>
          <p:nvPr/>
        </p:nvSpPr>
        <p:spPr>
          <a:xfrm>
            <a:off x="7543800" y="6299284"/>
            <a:ext cx="748923" cy="246221"/>
          </a:xfrm>
          <a:prstGeom prst="rect">
            <a:avLst/>
          </a:prstGeom>
          <a:noFill/>
        </p:spPr>
        <p:txBody>
          <a:bodyPr wrap="none" rtlCol="0">
            <a:spAutoFit/>
          </a:bodyPr>
          <a:lstStyle/>
          <a:p>
            <a:r>
              <a:rPr lang="en-US" sz="1000" b="1" dirty="0">
                <a:solidFill>
                  <a:srgbClr val="17375E"/>
                </a:solidFill>
              </a:rPr>
              <a:t>November</a:t>
            </a:r>
          </a:p>
        </p:txBody>
      </p:sp>
      <p:sp>
        <p:nvSpPr>
          <p:cNvPr id="29" name="TextBox 28"/>
          <p:cNvSpPr txBox="1"/>
          <p:nvPr/>
        </p:nvSpPr>
        <p:spPr>
          <a:xfrm>
            <a:off x="752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20</a:t>
            </a:r>
          </a:p>
        </p:txBody>
      </p:sp>
      <p:sp>
        <p:nvSpPr>
          <p:cNvPr id="30" name="TextBox 29"/>
          <p:cNvSpPr txBox="1"/>
          <p:nvPr/>
        </p:nvSpPr>
        <p:spPr>
          <a:xfrm>
            <a:off x="1514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25</a:t>
            </a:r>
          </a:p>
        </p:txBody>
      </p:sp>
      <p:sp>
        <p:nvSpPr>
          <p:cNvPr id="31" name="TextBox 30"/>
          <p:cNvSpPr txBox="1"/>
          <p:nvPr/>
        </p:nvSpPr>
        <p:spPr>
          <a:xfrm>
            <a:off x="1991279"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28</a:t>
            </a:r>
          </a:p>
        </p:txBody>
      </p:sp>
      <p:sp>
        <p:nvSpPr>
          <p:cNvPr id="32" name="TextBox 31"/>
          <p:cNvSpPr txBox="1"/>
          <p:nvPr/>
        </p:nvSpPr>
        <p:spPr>
          <a:xfrm>
            <a:off x="2276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30</a:t>
            </a:r>
          </a:p>
        </p:txBody>
      </p:sp>
      <p:cxnSp>
        <p:nvCxnSpPr>
          <p:cNvPr id="40" name="Straight Connector 39"/>
          <p:cNvCxnSpPr/>
          <p:nvPr/>
        </p:nvCxnSpPr>
        <p:spPr>
          <a:xfrm rot="5400000">
            <a:off x="274320" y="6194214"/>
            <a:ext cx="365760" cy="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8678334" y="6013953"/>
            <a:ext cx="0" cy="362712"/>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319311" y="4962436"/>
            <a:ext cx="1183316" cy="600164"/>
          </a:xfrm>
          <a:prstGeom prst="rect">
            <a:avLst/>
          </a:prstGeom>
          <a:noFill/>
        </p:spPr>
        <p:txBody>
          <a:bodyPr wrap="square" rtlCol="0" anchor="ctr">
            <a:spAutoFit/>
          </a:bodyPr>
          <a:lstStyle/>
          <a:p>
            <a:pPr algn="ctr"/>
            <a:r>
              <a:rPr lang="en-US" sz="1100" dirty="0">
                <a:solidFill>
                  <a:srgbClr val="17375E"/>
                </a:solidFill>
              </a:rPr>
              <a:t>Patient 1 arrives in Dallas from Liberia</a:t>
            </a:r>
          </a:p>
        </p:txBody>
      </p:sp>
      <p:sp>
        <p:nvSpPr>
          <p:cNvPr id="45" name="TextBox 44"/>
          <p:cNvSpPr txBox="1"/>
          <p:nvPr/>
        </p:nvSpPr>
        <p:spPr>
          <a:xfrm>
            <a:off x="1098252" y="4267200"/>
            <a:ext cx="1137353" cy="600164"/>
          </a:xfrm>
          <a:prstGeom prst="rect">
            <a:avLst/>
          </a:prstGeom>
          <a:noFill/>
        </p:spPr>
        <p:txBody>
          <a:bodyPr wrap="square" rtlCol="0" anchor="ctr">
            <a:spAutoFit/>
          </a:bodyPr>
          <a:lstStyle/>
          <a:p>
            <a:pPr algn="ctr"/>
            <a:r>
              <a:rPr lang="en-US" sz="1100" dirty="0">
                <a:solidFill>
                  <a:srgbClr val="17375E"/>
                </a:solidFill>
              </a:rPr>
              <a:t>Patient 1 visits ED and is discharged</a:t>
            </a:r>
          </a:p>
        </p:txBody>
      </p:sp>
      <p:sp>
        <p:nvSpPr>
          <p:cNvPr id="46" name="TextBox 45"/>
          <p:cNvSpPr txBox="1"/>
          <p:nvPr/>
        </p:nvSpPr>
        <p:spPr>
          <a:xfrm>
            <a:off x="1686478" y="3223199"/>
            <a:ext cx="914401" cy="769441"/>
          </a:xfrm>
          <a:prstGeom prst="rect">
            <a:avLst/>
          </a:prstGeom>
          <a:noFill/>
        </p:spPr>
        <p:txBody>
          <a:bodyPr wrap="square" rtlCol="0">
            <a:spAutoFit/>
          </a:bodyPr>
          <a:lstStyle/>
          <a:p>
            <a:pPr algn="ctr"/>
            <a:r>
              <a:rPr lang="en-US" sz="1100" dirty="0">
                <a:solidFill>
                  <a:srgbClr val="17375E"/>
                </a:solidFill>
              </a:rPr>
              <a:t>Patient 1 revisits ED and is hospitalized</a:t>
            </a:r>
          </a:p>
        </p:txBody>
      </p:sp>
      <p:sp>
        <p:nvSpPr>
          <p:cNvPr id="47" name="TextBox 46"/>
          <p:cNvSpPr txBox="1"/>
          <p:nvPr/>
        </p:nvSpPr>
        <p:spPr>
          <a:xfrm>
            <a:off x="2316237" y="4679921"/>
            <a:ext cx="990600" cy="938719"/>
          </a:xfrm>
          <a:prstGeom prst="rect">
            <a:avLst/>
          </a:prstGeom>
          <a:noFill/>
        </p:spPr>
        <p:txBody>
          <a:bodyPr wrap="square" rtlCol="0" anchor="ctr">
            <a:spAutoFit/>
          </a:bodyPr>
          <a:lstStyle/>
          <a:p>
            <a:r>
              <a:rPr lang="en-US" sz="1100" dirty="0">
                <a:solidFill>
                  <a:srgbClr val="17375E"/>
                </a:solidFill>
              </a:rPr>
              <a:t>Patient 1 diagnosed with Ebola; CDC </a:t>
            </a:r>
            <a:r>
              <a:rPr lang="en-US" sz="1100" dirty="0" err="1">
                <a:solidFill>
                  <a:srgbClr val="17375E"/>
                </a:solidFill>
              </a:rPr>
              <a:t>EpiAid</a:t>
            </a:r>
            <a:r>
              <a:rPr lang="en-US" sz="1100" dirty="0">
                <a:solidFill>
                  <a:srgbClr val="17375E"/>
                </a:solidFill>
              </a:rPr>
              <a:t> Team arrives</a:t>
            </a:r>
          </a:p>
        </p:txBody>
      </p:sp>
      <p:cxnSp>
        <p:nvCxnSpPr>
          <p:cNvPr id="60" name="Straight Arrow Connector 59"/>
          <p:cNvCxnSpPr/>
          <p:nvPr/>
        </p:nvCxnSpPr>
        <p:spPr>
          <a:xfrm>
            <a:off x="914400" y="55827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7162800" y="6019800"/>
            <a:ext cx="0" cy="362712"/>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4384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9144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1666321"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2143679"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2438400" y="6285654"/>
            <a:ext cx="0" cy="9144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45" idx="2"/>
          </p:cNvCxnSpPr>
          <p:nvPr/>
        </p:nvCxnSpPr>
        <p:spPr>
          <a:xfrm flipH="1">
            <a:off x="1666321" y="4867364"/>
            <a:ext cx="608" cy="1086316"/>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2143679" y="3962400"/>
            <a:ext cx="0" cy="199128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2438400" y="55827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2296762" y="4648200"/>
            <a:ext cx="0" cy="130548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2179562" y="4048036"/>
            <a:ext cx="914401" cy="600164"/>
          </a:xfrm>
          <a:prstGeom prst="rect">
            <a:avLst/>
          </a:prstGeom>
          <a:noFill/>
        </p:spPr>
        <p:txBody>
          <a:bodyPr wrap="square" rtlCol="0">
            <a:spAutoFit/>
          </a:bodyPr>
          <a:lstStyle/>
          <a:p>
            <a:r>
              <a:rPr lang="en-US" sz="1100" dirty="0">
                <a:solidFill>
                  <a:srgbClr val="17375E"/>
                </a:solidFill>
              </a:rPr>
              <a:t>Specimens shipped for testing</a:t>
            </a:r>
          </a:p>
        </p:txBody>
      </p:sp>
      <p:cxnSp>
        <p:nvCxnSpPr>
          <p:cNvPr id="82" name="Straight Connector 81"/>
          <p:cNvCxnSpPr/>
          <p:nvPr/>
        </p:nvCxnSpPr>
        <p:spPr>
          <a:xfrm>
            <a:off x="22860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3" name="TextBox 82"/>
          <p:cNvSpPr txBox="1"/>
          <p:nvPr/>
        </p:nvSpPr>
        <p:spPr>
          <a:xfrm>
            <a:off x="2133600"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29</a:t>
            </a:r>
          </a:p>
        </p:txBody>
      </p:sp>
      <p:cxnSp>
        <p:nvCxnSpPr>
          <p:cNvPr id="61" name="Straight Arrow Connector 60"/>
          <p:cNvCxnSpPr/>
          <p:nvPr/>
        </p:nvCxnSpPr>
        <p:spPr>
          <a:xfrm>
            <a:off x="3156698" y="3962400"/>
            <a:ext cx="0" cy="1987484"/>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3037237" y="2830162"/>
            <a:ext cx="2013487" cy="1169551"/>
          </a:xfrm>
          <a:prstGeom prst="rect">
            <a:avLst/>
          </a:prstGeom>
          <a:noFill/>
        </p:spPr>
        <p:txBody>
          <a:bodyPr wrap="square" rtlCol="0">
            <a:spAutoFit/>
          </a:bodyPr>
          <a:lstStyle/>
          <a:p>
            <a:r>
              <a:rPr lang="en-US" sz="1400" b="1" dirty="0">
                <a:solidFill>
                  <a:srgbClr val="C00000"/>
                </a:solidFill>
              </a:rPr>
              <a:t>All 10 ambulance contacts of Patient 1 identified, assigned risk classification, and under direct, active monitoring</a:t>
            </a:r>
          </a:p>
        </p:txBody>
      </p:sp>
      <p:sp>
        <p:nvSpPr>
          <p:cNvPr id="72" name="TextBox 71"/>
          <p:cNvSpPr txBox="1"/>
          <p:nvPr/>
        </p:nvSpPr>
        <p:spPr>
          <a:xfrm>
            <a:off x="3026937" y="6086846"/>
            <a:ext cx="249663" cy="246221"/>
          </a:xfrm>
          <a:prstGeom prst="rect">
            <a:avLst/>
          </a:prstGeom>
          <a:noFill/>
          <a:effectLst/>
        </p:spPr>
        <p:txBody>
          <a:bodyPr wrap="none" rtlCol="0" anchor="ctr">
            <a:spAutoFit/>
          </a:bodyPr>
          <a:lstStyle/>
          <a:p>
            <a:pPr algn="ctr"/>
            <a:r>
              <a:rPr lang="en-US" sz="1000" b="1" dirty="0">
                <a:solidFill>
                  <a:srgbClr val="C00000"/>
                </a:solidFill>
              </a:rPr>
              <a:t>5</a:t>
            </a:r>
          </a:p>
        </p:txBody>
      </p:sp>
      <p:cxnSp>
        <p:nvCxnSpPr>
          <p:cNvPr id="73" name="Straight Connector 72"/>
          <p:cNvCxnSpPr/>
          <p:nvPr/>
        </p:nvCxnSpPr>
        <p:spPr>
          <a:xfrm>
            <a:off x="3146619" y="6019800"/>
            <a:ext cx="0" cy="137160"/>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6296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itle 1"/>
          <p:cNvSpPr>
            <a:spLocks noGrp="1"/>
          </p:cNvSpPr>
          <p:nvPr>
            <p:ph type="title"/>
          </p:nvPr>
        </p:nvSpPr>
        <p:spPr/>
        <p:txBody>
          <a:bodyPr>
            <a:normAutofit fontScale="90000"/>
          </a:bodyPr>
          <a:lstStyle/>
          <a:p>
            <a:r>
              <a:rPr lang="en-US" dirty="0"/>
              <a:t>Addressing Non-Medical Needs of Contacts</a:t>
            </a:r>
          </a:p>
        </p:txBody>
      </p:sp>
      <p:sp>
        <p:nvSpPr>
          <p:cNvPr id="69" name="Content Placeholder 4"/>
          <p:cNvSpPr>
            <a:spLocks noGrp="1"/>
          </p:cNvSpPr>
          <p:nvPr>
            <p:ph idx="1"/>
          </p:nvPr>
        </p:nvSpPr>
        <p:spPr>
          <a:xfrm>
            <a:off x="457200" y="1600201"/>
            <a:ext cx="8229600" cy="1600199"/>
          </a:xfrm>
        </p:spPr>
        <p:txBody>
          <a:bodyPr>
            <a:noAutofit/>
          </a:bodyPr>
          <a:lstStyle/>
          <a:p>
            <a:pPr>
              <a:spcBef>
                <a:spcPts val="0"/>
              </a:spcBef>
              <a:spcAft>
                <a:spcPts val="300"/>
              </a:spcAft>
            </a:pPr>
            <a:r>
              <a:rPr lang="en-US" sz="2400" dirty="0"/>
              <a:t>Basic necessities (food, diapers, prescription refills)</a:t>
            </a:r>
          </a:p>
          <a:p>
            <a:pPr>
              <a:spcBef>
                <a:spcPts val="0"/>
              </a:spcBef>
              <a:spcAft>
                <a:spcPts val="300"/>
              </a:spcAft>
            </a:pPr>
            <a:r>
              <a:rPr lang="en-US" sz="2400" dirty="0"/>
              <a:t>Exclusion from work/school</a:t>
            </a:r>
          </a:p>
          <a:p>
            <a:pPr>
              <a:spcBef>
                <a:spcPts val="0"/>
              </a:spcBef>
              <a:spcAft>
                <a:spcPts val="300"/>
              </a:spcAft>
            </a:pPr>
            <a:r>
              <a:rPr lang="en-US" sz="2400" dirty="0"/>
              <a:t>Safety concerns (media, stalking, publication of personal information)</a:t>
            </a:r>
          </a:p>
        </p:txBody>
      </p:sp>
      <p:sp>
        <p:nvSpPr>
          <p:cNvPr id="4" name="Slide Number Placeholder 3"/>
          <p:cNvSpPr>
            <a:spLocks noGrp="1"/>
          </p:cNvSpPr>
          <p:nvPr>
            <p:ph type="sldNum" sz="quarter" idx="12"/>
          </p:nvPr>
        </p:nvSpPr>
        <p:spPr/>
        <p:txBody>
          <a:bodyPr/>
          <a:lstStyle/>
          <a:p>
            <a:fld id="{26792058-4771-452A-B242-D669F91654D9}" type="slidenum">
              <a:rPr lang="en-US" sz="1000" smtClean="0"/>
              <a:t>24</a:t>
            </a:fld>
            <a:endParaRPr lang="en-US" sz="1000"/>
          </a:p>
        </p:txBody>
      </p:sp>
      <p:cxnSp>
        <p:nvCxnSpPr>
          <p:cNvPr id="8" name="Straight Connector 7"/>
          <p:cNvCxnSpPr/>
          <p:nvPr/>
        </p:nvCxnSpPr>
        <p:spPr>
          <a:xfrm flipH="1">
            <a:off x="458915" y="6019800"/>
            <a:ext cx="8226170" cy="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066800" y="6299284"/>
            <a:ext cx="788629" cy="253916"/>
          </a:xfrm>
          <a:prstGeom prst="rect">
            <a:avLst/>
          </a:prstGeom>
          <a:noFill/>
        </p:spPr>
        <p:txBody>
          <a:bodyPr wrap="none" rtlCol="0">
            <a:spAutoFit/>
          </a:bodyPr>
          <a:lstStyle/>
          <a:p>
            <a:r>
              <a:rPr lang="en-US" sz="1000" b="1" dirty="0">
                <a:solidFill>
                  <a:srgbClr val="17375E"/>
                </a:solidFill>
              </a:rPr>
              <a:t>September</a:t>
            </a:r>
          </a:p>
        </p:txBody>
      </p:sp>
      <p:sp>
        <p:nvSpPr>
          <p:cNvPr id="20" name="TextBox 19"/>
          <p:cNvSpPr txBox="1"/>
          <p:nvPr/>
        </p:nvSpPr>
        <p:spPr>
          <a:xfrm>
            <a:off x="4495800" y="6299284"/>
            <a:ext cx="633507" cy="253916"/>
          </a:xfrm>
          <a:prstGeom prst="rect">
            <a:avLst/>
          </a:prstGeom>
          <a:noFill/>
        </p:spPr>
        <p:txBody>
          <a:bodyPr wrap="none" rtlCol="0">
            <a:spAutoFit/>
          </a:bodyPr>
          <a:lstStyle/>
          <a:p>
            <a:r>
              <a:rPr lang="en-US" sz="1000" b="1" dirty="0">
                <a:solidFill>
                  <a:srgbClr val="17375E"/>
                </a:solidFill>
              </a:rPr>
              <a:t>October</a:t>
            </a:r>
          </a:p>
        </p:txBody>
      </p:sp>
      <p:sp>
        <p:nvSpPr>
          <p:cNvPr id="21" name="TextBox 20"/>
          <p:cNvSpPr txBox="1"/>
          <p:nvPr/>
        </p:nvSpPr>
        <p:spPr>
          <a:xfrm>
            <a:off x="7543800" y="6299284"/>
            <a:ext cx="748923" cy="246221"/>
          </a:xfrm>
          <a:prstGeom prst="rect">
            <a:avLst/>
          </a:prstGeom>
          <a:noFill/>
        </p:spPr>
        <p:txBody>
          <a:bodyPr wrap="none" rtlCol="0">
            <a:spAutoFit/>
          </a:bodyPr>
          <a:lstStyle/>
          <a:p>
            <a:r>
              <a:rPr lang="en-US" sz="1000" b="1" dirty="0">
                <a:solidFill>
                  <a:srgbClr val="17375E"/>
                </a:solidFill>
              </a:rPr>
              <a:t>November</a:t>
            </a:r>
          </a:p>
        </p:txBody>
      </p:sp>
      <p:sp>
        <p:nvSpPr>
          <p:cNvPr id="29" name="TextBox 28"/>
          <p:cNvSpPr txBox="1"/>
          <p:nvPr/>
        </p:nvSpPr>
        <p:spPr>
          <a:xfrm>
            <a:off x="752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20</a:t>
            </a:r>
          </a:p>
        </p:txBody>
      </p:sp>
      <p:sp>
        <p:nvSpPr>
          <p:cNvPr id="30" name="TextBox 29"/>
          <p:cNvSpPr txBox="1"/>
          <p:nvPr/>
        </p:nvSpPr>
        <p:spPr>
          <a:xfrm>
            <a:off x="1514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25</a:t>
            </a:r>
          </a:p>
        </p:txBody>
      </p:sp>
      <p:sp>
        <p:nvSpPr>
          <p:cNvPr id="31" name="TextBox 30"/>
          <p:cNvSpPr txBox="1"/>
          <p:nvPr/>
        </p:nvSpPr>
        <p:spPr>
          <a:xfrm>
            <a:off x="1991279"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28</a:t>
            </a:r>
          </a:p>
        </p:txBody>
      </p:sp>
      <p:sp>
        <p:nvSpPr>
          <p:cNvPr id="32" name="TextBox 31"/>
          <p:cNvSpPr txBox="1"/>
          <p:nvPr/>
        </p:nvSpPr>
        <p:spPr>
          <a:xfrm>
            <a:off x="2276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30</a:t>
            </a:r>
          </a:p>
        </p:txBody>
      </p:sp>
      <p:cxnSp>
        <p:nvCxnSpPr>
          <p:cNvPr id="40" name="Straight Connector 39"/>
          <p:cNvCxnSpPr/>
          <p:nvPr/>
        </p:nvCxnSpPr>
        <p:spPr>
          <a:xfrm rot="5400000">
            <a:off x="274320" y="6194214"/>
            <a:ext cx="365760" cy="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8678334" y="6013953"/>
            <a:ext cx="0" cy="362712"/>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319311" y="4962436"/>
            <a:ext cx="1183316" cy="600164"/>
          </a:xfrm>
          <a:prstGeom prst="rect">
            <a:avLst/>
          </a:prstGeom>
          <a:noFill/>
        </p:spPr>
        <p:txBody>
          <a:bodyPr wrap="square" rtlCol="0" anchor="ctr">
            <a:spAutoFit/>
          </a:bodyPr>
          <a:lstStyle/>
          <a:p>
            <a:pPr algn="ctr"/>
            <a:r>
              <a:rPr lang="en-US" sz="1100" dirty="0">
                <a:solidFill>
                  <a:srgbClr val="17375E"/>
                </a:solidFill>
              </a:rPr>
              <a:t>Patient 1 arrives in Dallas from Liberia</a:t>
            </a:r>
          </a:p>
        </p:txBody>
      </p:sp>
      <p:sp>
        <p:nvSpPr>
          <p:cNvPr id="45" name="TextBox 44"/>
          <p:cNvSpPr txBox="1"/>
          <p:nvPr/>
        </p:nvSpPr>
        <p:spPr>
          <a:xfrm>
            <a:off x="1098252" y="4267200"/>
            <a:ext cx="1137353" cy="600164"/>
          </a:xfrm>
          <a:prstGeom prst="rect">
            <a:avLst/>
          </a:prstGeom>
          <a:noFill/>
        </p:spPr>
        <p:txBody>
          <a:bodyPr wrap="square" rtlCol="0" anchor="ctr">
            <a:spAutoFit/>
          </a:bodyPr>
          <a:lstStyle/>
          <a:p>
            <a:pPr algn="ctr"/>
            <a:r>
              <a:rPr lang="en-US" sz="1100" dirty="0">
                <a:solidFill>
                  <a:srgbClr val="17375E"/>
                </a:solidFill>
              </a:rPr>
              <a:t>Patient 1 visits ED and is discharged</a:t>
            </a:r>
          </a:p>
        </p:txBody>
      </p:sp>
      <p:sp>
        <p:nvSpPr>
          <p:cNvPr id="46" name="TextBox 45"/>
          <p:cNvSpPr txBox="1"/>
          <p:nvPr/>
        </p:nvSpPr>
        <p:spPr>
          <a:xfrm>
            <a:off x="1686478" y="3223199"/>
            <a:ext cx="914401" cy="769441"/>
          </a:xfrm>
          <a:prstGeom prst="rect">
            <a:avLst/>
          </a:prstGeom>
          <a:noFill/>
        </p:spPr>
        <p:txBody>
          <a:bodyPr wrap="square" rtlCol="0">
            <a:spAutoFit/>
          </a:bodyPr>
          <a:lstStyle/>
          <a:p>
            <a:pPr algn="ctr"/>
            <a:r>
              <a:rPr lang="en-US" sz="1100" dirty="0">
                <a:solidFill>
                  <a:srgbClr val="17375E"/>
                </a:solidFill>
              </a:rPr>
              <a:t>Patient 1 revisits ED and is hospitalized</a:t>
            </a:r>
          </a:p>
        </p:txBody>
      </p:sp>
      <p:sp>
        <p:nvSpPr>
          <p:cNvPr id="47" name="TextBox 46"/>
          <p:cNvSpPr txBox="1"/>
          <p:nvPr/>
        </p:nvSpPr>
        <p:spPr>
          <a:xfrm>
            <a:off x="2316237" y="4679921"/>
            <a:ext cx="990600" cy="938719"/>
          </a:xfrm>
          <a:prstGeom prst="rect">
            <a:avLst/>
          </a:prstGeom>
          <a:noFill/>
        </p:spPr>
        <p:txBody>
          <a:bodyPr wrap="square" rtlCol="0" anchor="ctr">
            <a:spAutoFit/>
          </a:bodyPr>
          <a:lstStyle/>
          <a:p>
            <a:r>
              <a:rPr lang="en-US" sz="1100" dirty="0">
                <a:solidFill>
                  <a:srgbClr val="17375E"/>
                </a:solidFill>
              </a:rPr>
              <a:t>Patient 1 diagnosed with Ebola; CDC </a:t>
            </a:r>
            <a:r>
              <a:rPr lang="en-US" sz="1100" dirty="0" err="1">
                <a:solidFill>
                  <a:srgbClr val="17375E"/>
                </a:solidFill>
              </a:rPr>
              <a:t>EpiAid</a:t>
            </a:r>
            <a:r>
              <a:rPr lang="en-US" sz="1100" dirty="0">
                <a:solidFill>
                  <a:srgbClr val="17375E"/>
                </a:solidFill>
              </a:rPr>
              <a:t> Team arrives</a:t>
            </a:r>
          </a:p>
        </p:txBody>
      </p:sp>
      <p:cxnSp>
        <p:nvCxnSpPr>
          <p:cNvPr id="60" name="Straight Arrow Connector 59"/>
          <p:cNvCxnSpPr/>
          <p:nvPr/>
        </p:nvCxnSpPr>
        <p:spPr>
          <a:xfrm>
            <a:off x="914400" y="55827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7162800" y="6019800"/>
            <a:ext cx="0" cy="362712"/>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4384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9144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1666321"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2143679"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2438400" y="6285654"/>
            <a:ext cx="0" cy="9144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45" idx="2"/>
          </p:cNvCxnSpPr>
          <p:nvPr/>
        </p:nvCxnSpPr>
        <p:spPr>
          <a:xfrm flipH="1">
            <a:off x="1666321" y="4867364"/>
            <a:ext cx="608" cy="1086316"/>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2143679" y="3962400"/>
            <a:ext cx="0" cy="199128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2438400" y="55827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2296762" y="4648200"/>
            <a:ext cx="0" cy="130548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2179562" y="4048036"/>
            <a:ext cx="914401" cy="600164"/>
          </a:xfrm>
          <a:prstGeom prst="rect">
            <a:avLst/>
          </a:prstGeom>
          <a:noFill/>
        </p:spPr>
        <p:txBody>
          <a:bodyPr wrap="square" rtlCol="0">
            <a:spAutoFit/>
          </a:bodyPr>
          <a:lstStyle/>
          <a:p>
            <a:r>
              <a:rPr lang="en-US" sz="1100" dirty="0">
                <a:solidFill>
                  <a:srgbClr val="17375E"/>
                </a:solidFill>
              </a:rPr>
              <a:t>Specimens shipped for testing</a:t>
            </a:r>
          </a:p>
        </p:txBody>
      </p:sp>
      <p:cxnSp>
        <p:nvCxnSpPr>
          <p:cNvPr id="82" name="Straight Connector 81"/>
          <p:cNvCxnSpPr/>
          <p:nvPr/>
        </p:nvCxnSpPr>
        <p:spPr>
          <a:xfrm>
            <a:off x="22860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3" name="TextBox 82"/>
          <p:cNvSpPr txBox="1"/>
          <p:nvPr/>
        </p:nvSpPr>
        <p:spPr>
          <a:xfrm>
            <a:off x="2133600"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29</a:t>
            </a:r>
          </a:p>
        </p:txBody>
      </p:sp>
      <p:sp>
        <p:nvSpPr>
          <p:cNvPr id="37" name="TextBox 36"/>
          <p:cNvSpPr txBox="1"/>
          <p:nvPr/>
        </p:nvSpPr>
        <p:spPr>
          <a:xfrm>
            <a:off x="3240716" y="5161953"/>
            <a:ext cx="838200" cy="430887"/>
          </a:xfrm>
          <a:prstGeom prst="rect">
            <a:avLst/>
          </a:prstGeom>
          <a:noFill/>
        </p:spPr>
        <p:txBody>
          <a:bodyPr wrap="square" rtlCol="0" anchor="ctr">
            <a:spAutoFit/>
          </a:bodyPr>
          <a:lstStyle/>
          <a:p>
            <a:pPr algn="ctr"/>
            <a:r>
              <a:rPr lang="en-US" sz="1100" dirty="0">
                <a:solidFill>
                  <a:srgbClr val="17375E"/>
                </a:solidFill>
              </a:rPr>
              <a:t>Patient 1 dies</a:t>
            </a:r>
          </a:p>
        </p:txBody>
      </p:sp>
      <p:sp>
        <p:nvSpPr>
          <p:cNvPr id="38" name="TextBox 37"/>
          <p:cNvSpPr txBox="1"/>
          <p:nvPr/>
        </p:nvSpPr>
        <p:spPr>
          <a:xfrm>
            <a:off x="3657600" y="4366199"/>
            <a:ext cx="944637" cy="769441"/>
          </a:xfrm>
          <a:prstGeom prst="rect">
            <a:avLst/>
          </a:prstGeom>
          <a:noFill/>
        </p:spPr>
        <p:txBody>
          <a:bodyPr wrap="square" rtlCol="0" anchor="ctr">
            <a:spAutoFit/>
          </a:bodyPr>
          <a:lstStyle/>
          <a:p>
            <a:pPr algn="ctr"/>
            <a:r>
              <a:rPr lang="en-US" sz="1100" dirty="0">
                <a:solidFill>
                  <a:srgbClr val="17375E"/>
                </a:solidFill>
              </a:rPr>
              <a:t>Patient 2 visits ED and is diagnosed with Ebola</a:t>
            </a:r>
          </a:p>
        </p:txBody>
      </p:sp>
      <p:sp>
        <p:nvSpPr>
          <p:cNvPr id="39" name="TextBox 38"/>
          <p:cNvSpPr txBox="1"/>
          <p:nvPr/>
        </p:nvSpPr>
        <p:spPr>
          <a:xfrm>
            <a:off x="4613530" y="4047433"/>
            <a:ext cx="1101469" cy="938719"/>
          </a:xfrm>
          <a:prstGeom prst="rect">
            <a:avLst/>
          </a:prstGeom>
          <a:noFill/>
        </p:spPr>
        <p:txBody>
          <a:bodyPr wrap="square" rtlCol="0" anchor="ctr">
            <a:spAutoFit/>
          </a:bodyPr>
          <a:lstStyle/>
          <a:p>
            <a:r>
              <a:rPr lang="en-US" sz="1100" dirty="0">
                <a:solidFill>
                  <a:srgbClr val="17375E"/>
                </a:solidFill>
              </a:rPr>
              <a:t>Patient 3 diagnosed with Ebola and is transported to Emory</a:t>
            </a:r>
          </a:p>
        </p:txBody>
      </p:sp>
      <p:sp>
        <p:nvSpPr>
          <p:cNvPr id="42" name="TextBox 41"/>
          <p:cNvSpPr txBox="1"/>
          <p:nvPr/>
        </p:nvSpPr>
        <p:spPr>
          <a:xfrm>
            <a:off x="7696200" y="5012836"/>
            <a:ext cx="1219200" cy="600164"/>
          </a:xfrm>
          <a:prstGeom prst="rect">
            <a:avLst/>
          </a:prstGeom>
          <a:noFill/>
        </p:spPr>
        <p:txBody>
          <a:bodyPr wrap="square" rtlCol="0" anchor="ctr">
            <a:spAutoFit/>
          </a:bodyPr>
          <a:lstStyle/>
          <a:p>
            <a:pPr algn="ctr"/>
            <a:r>
              <a:rPr lang="en-US" sz="1100" dirty="0">
                <a:solidFill>
                  <a:srgbClr val="17375E"/>
                </a:solidFill>
              </a:rPr>
              <a:t>All 177 contacts complete monitoring</a:t>
            </a:r>
          </a:p>
        </p:txBody>
      </p:sp>
      <p:cxnSp>
        <p:nvCxnSpPr>
          <p:cNvPr id="50" name="Straight Arrow Connector 49"/>
          <p:cNvCxnSpPr/>
          <p:nvPr/>
        </p:nvCxnSpPr>
        <p:spPr>
          <a:xfrm>
            <a:off x="3657600" y="55827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4124879" y="5105400"/>
            <a:ext cx="0" cy="8583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4724400" y="4953000"/>
            <a:ext cx="0" cy="99552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8305800" y="55827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4582079" y="3962400"/>
            <a:ext cx="0" cy="199128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4114800" y="3559876"/>
            <a:ext cx="944637" cy="430887"/>
          </a:xfrm>
          <a:prstGeom prst="rect">
            <a:avLst/>
          </a:prstGeom>
          <a:noFill/>
        </p:spPr>
        <p:txBody>
          <a:bodyPr wrap="square" rtlCol="0" anchor="ctr">
            <a:spAutoFit/>
          </a:bodyPr>
          <a:lstStyle/>
          <a:p>
            <a:pPr algn="ctr"/>
            <a:r>
              <a:rPr lang="en-US" sz="1100" dirty="0">
                <a:solidFill>
                  <a:srgbClr val="17375E"/>
                </a:solidFill>
              </a:rPr>
              <a:t>Patient 3 visits ED</a:t>
            </a:r>
          </a:p>
        </p:txBody>
      </p:sp>
      <p:cxnSp>
        <p:nvCxnSpPr>
          <p:cNvPr id="59" name="Straight Arrow Connector 58"/>
          <p:cNvCxnSpPr/>
          <p:nvPr/>
        </p:nvCxnSpPr>
        <p:spPr>
          <a:xfrm>
            <a:off x="4865410" y="5583535"/>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4747180" y="5020762"/>
            <a:ext cx="944637" cy="600164"/>
          </a:xfrm>
          <a:prstGeom prst="rect">
            <a:avLst/>
          </a:prstGeom>
          <a:noFill/>
        </p:spPr>
        <p:txBody>
          <a:bodyPr wrap="square" rtlCol="0" anchor="ctr">
            <a:spAutoFit/>
          </a:bodyPr>
          <a:lstStyle/>
          <a:p>
            <a:r>
              <a:rPr lang="en-US" sz="1100" dirty="0">
                <a:solidFill>
                  <a:srgbClr val="17375E"/>
                </a:solidFill>
              </a:rPr>
              <a:t>Patient 2 transported to NIH</a:t>
            </a:r>
          </a:p>
        </p:txBody>
      </p:sp>
      <p:sp>
        <p:nvSpPr>
          <p:cNvPr id="67" name="TextBox 66"/>
          <p:cNvSpPr txBox="1"/>
          <p:nvPr/>
        </p:nvSpPr>
        <p:spPr>
          <a:xfrm>
            <a:off x="3540179" y="6086846"/>
            <a:ext cx="249663" cy="246221"/>
          </a:xfrm>
          <a:prstGeom prst="rect">
            <a:avLst/>
          </a:prstGeom>
          <a:noFill/>
          <a:effectLst/>
        </p:spPr>
        <p:txBody>
          <a:bodyPr wrap="none" rtlCol="0" anchor="ctr">
            <a:spAutoFit/>
          </a:bodyPr>
          <a:lstStyle/>
          <a:p>
            <a:pPr algn="ctr"/>
            <a:r>
              <a:rPr lang="en-US" sz="1000" dirty="0">
                <a:solidFill>
                  <a:schemeClr val="tx2">
                    <a:lumMod val="75000"/>
                  </a:schemeClr>
                </a:solidFill>
              </a:rPr>
              <a:t>8</a:t>
            </a:r>
          </a:p>
        </p:txBody>
      </p:sp>
      <p:sp>
        <p:nvSpPr>
          <p:cNvPr id="68" name="TextBox 67"/>
          <p:cNvSpPr txBox="1"/>
          <p:nvPr/>
        </p:nvSpPr>
        <p:spPr>
          <a:xfrm>
            <a:off x="3962400"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11</a:t>
            </a:r>
          </a:p>
        </p:txBody>
      </p:sp>
      <p:sp>
        <p:nvSpPr>
          <p:cNvPr id="70" name="TextBox 69"/>
          <p:cNvSpPr txBox="1"/>
          <p:nvPr/>
        </p:nvSpPr>
        <p:spPr>
          <a:xfrm>
            <a:off x="4572000"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15</a:t>
            </a:r>
          </a:p>
        </p:txBody>
      </p:sp>
      <p:sp>
        <p:nvSpPr>
          <p:cNvPr id="71" name="TextBox 70"/>
          <p:cNvSpPr txBox="1"/>
          <p:nvPr/>
        </p:nvSpPr>
        <p:spPr>
          <a:xfrm>
            <a:off x="8189284" y="6086846"/>
            <a:ext cx="249663" cy="246221"/>
          </a:xfrm>
          <a:prstGeom prst="rect">
            <a:avLst/>
          </a:prstGeom>
          <a:noFill/>
          <a:effectLst/>
        </p:spPr>
        <p:txBody>
          <a:bodyPr wrap="none" rtlCol="0" anchor="ctr">
            <a:spAutoFit/>
          </a:bodyPr>
          <a:lstStyle/>
          <a:p>
            <a:pPr algn="ctr"/>
            <a:r>
              <a:rPr lang="en-US" sz="1000" dirty="0">
                <a:solidFill>
                  <a:schemeClr val="tx2">
                    <a:lumMod val="75000"/>
                  </a:schemeClr>
                </a:solidFill>
              </a:rPr>
              <a:t>7</a:t>
            </a:r>
          </a:p>
        </p:txBody>
      </p:sp>
      <p:cxnSp>
        <p:nvCxnSpPr>
          <p:cNvPr id="75" name="Straight Connector 74"/>
          <p:cNvCxnSpPr/>
          <p:nvPr/>
        </p:nvCxnSpPr>
        <p:spPr>
          <a:xfrm>
            <a:off x="8305800" y="6024798"/>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36576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4120447"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47244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4587946" y="6027341"/>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4435546"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14</a:t>
            </a:r>
          </a:p>
        </p:txBody>
      </p:sp>
      <p:sp>
        <p:nvSpPr>
          <p:cNvPr id="85" name="TextBox 84"/>
          <p:cNvSpPr txBox="1"/>
          <p:nvPr/>
        </p:nvSpPr>
        <p:spPr>
          <a:xfrm>
            <a:off x="4713010"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16</a:t>
            </a:r>
          </a:p>
        </p:txBody>
      </p:sp>
      <p:cxnSp>
        <p:nvCxnSpPr>
          <p:cNvPr id="86" name="Straight Connector 85"/>
          <p:cNvCxnSpPr/>
          <p:nvPr/>
        </p:nvCxnSpPr>
        <p:spPr>
          <a:xfrm>
            <a:off x="486541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a:off x="5293684" y="5486400"/>
            <a:ext cx="0" cy="462120"/>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5293684" y="6019025"/>
            <a:ext cx="0" cy="137160"/>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a:off x="5135857" y="6085920"/>
            <a:ext cx="314659" cy="246221"/>
          </a:xfrm>
          <a:prstGeom prst="rect">
            <a:avLst/>
          </a:prstGeom>
          <a:noFill/>
          <a:effectLst/>
        </p:spPr>
        <p:txBody>
          <a:bodyPr wrap="none" rtlCol="0" anchor="ctr">
            <a:spAutoFit/>
          </a:bodyPr>
          <a:lstStyle/>
          <a:p>
            <a:pPr algn="ctr"/>
            <a:r>
              <a:rPr lang="en-US" sz="1000" b="1" dirty="0">
                <a:solidFill>
                  <a:srgbClr val="C00000"/>
                </a:solidFill>
              </a:rPr>
              <a:t>19</a:t>
            </a:r>
          </a:p>
        </p:txBody>
      </p:sp>
      <p:cxnSp>
        <p:nvCxnSpPr>
          <p:cNvPr id="94" name="Straight Connector 93"/>
          <p:cNvCxnSpPr/>
          <p:nvPr/>
        </p:nvCxnSpPr>
        <p:spPr>
          <a:xfrm>
            <a:off x="5303763" y="4800600"/>
            <a:ext cx="0" cy="252853"/>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5293684" y="3962400"/>
            <a:ext cx="0" cy="252853"/>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5175118" y="3048000"/>
            <a:ext cx="2013487" cy="954107"/>
          </a:xfrm>
          <a:prstGeom prst="rect">
            <a:avLst/>
          </a:prstGeom>
          <a:noFill/>
        </p:spPr>
        <p:txBody>
          <a:bodyPr wrap="square" rtlCol="0">
            <a:spAutoFit/>
          </a:bodyPr>
          <a:lstStyle/>
          <a:p>
            <a:r>
              <a:rPr lang="en-US" sz="1400" b="1" dirty="0">
                <a:solidFill>
                  <a:srgbClr val="C00000"/>
                </a:solidFill>
              </a:rPr>
              <a:t>All community/ambulance contacts of Patient 1 complete monitoring</a:t>
            </a:r>
          </a:p>
        </p:txBody>
      </p:sp>
      <p:cxnSp>
        <p:nvCxnSpPr>
          <p:cNvPr id="97" name="Straight Arrow Connector 96"/>
          <p:cNvCxnSpPr/>
          <p:nvPr/>
        </p:nvCxnSpPr>
        <p:spPr>
          <a:xfrm>
            <a:off x="7814766" y="4953000"/>
            <a:ext cx="0" cy="995520"/>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98" name="TextBox 97"/>
          <p:cNvSpPr txBox="1"/>
          <p:nvPr/>
        </p:nvSpPr>
        <p:spPr>
          <a:xfrm>
            <a:off x="6812037" y="4247912"/>
            <a:ext cx="2013487" cy="671513"/>
          </a:xfrm>
          <a:prstGeom prst="rect">
            <a:avLst/>
          </a:prstGeom>
          <a:noFill/>
        </p:spPr>
        <p:txBody>
          <a:bodyPr wrap="square" rtlCol="0">
            <a:spAutoFit/>
          </a:bodyPr>
          <a:lstStyle/>
          <a:p>
            <a:pPr algn="ctr"/>
            <a:r>
              <a:rPr lang="en-US" sz="1400" b="1" dirty="0">
                <a:solidFill>
                  <a:srgbClr val="C00000"/>
                </a:solidFill>
              </a:rPr>
              <a:t>All community contacts of Patients 2 and 3 complete monitoring</a:t>
            </a:r>
          </a:p>
        </p:txBody>
      </p:sp>
      <p:cxnSp>
        <p:nvCxnSpPr>
          <p:cNvPr id="99" name="Straight Connector 98"/>
          <p:cNvCxnSpPr/>
          <p:nvPr/>
        </p:nvCxnSpPr>
        <p:spPr>
          <a:xfrm>
            <a:off x="7818143" y="6029105"/>
            <a:ext cx="0" cy="137160"/>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100" name="TextBox 99"/>
          <p:cNvSpPr txBox="1"/>
          <p:nvPr/>
        </p:nvSpPr>
        <p:spPr>
          <a:xfrm>
            <a:off x="7692814" y="6096000"/>
            <a:ext cx="249663" cy="246221"/>
          </a:xfrm>
          <a:prstGeom prst="rect">
            <a:avLst/>
          </a:prstGeom>
          <a:noFill/>
          <a:effectLst/>
        </p:spPr>
        <p:txBody>
          <a:bodyPr wrap="none" rtlCol="0" anchor="ctr">
            <a:spAutoFit/>
          </a:bodyPr>
          <a:lstStyle/>
          <a:p>
            <a:pPr algn="ctr"/>
            <a:r>
              <a:rPr lang="en-US" sz="1000" b="1" dirty="0">
                <a:solidFill>
                  <a:srgbClr val="C00000"/>
                </a:solidFill>
              </a:rPr>
              <a:t>4</a:t>
            </a:r>
          </a:p>
        </p:txBody>
      </p:sp>
    </p:spTree>
    <p:extLst>
      <p:ext uri="{BB962C8B-B14F-4D97-AF65-F5344CB8AC3E}">
        <p14:creationId xmlns:p14="http://schemas.microsoft.com/office/powerpoint/2010/main" val="38093839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Lessons Learned</a:t>
            </a:r>
          </a:p>
        </p:txBody>
      </p:sp>
      <p:sp>
        <p:nvSpPr>
          <p:cNvPr id="9" name="Content Placeholder 4"/>
          <p:cNvSpPr>
            <a:spLocks noGrp="1"/>
          </p:cNvSpPr>
          <p:nvPr>
            <p:ph idx="1"/>
          </p:nvPr>
        </p:nvSpPr>
        <p:spPr>
          <a:xfrm>
            <a:off x="457200" y="1600201"/>
            <a:ext cx="8229600" cy="4800599"/>
          </a:xfrm>
        </p:spPr>
        <p:txBody>
          <a:bodyPr>
            <a:noAutofit/>
          </a:bodyPr>
          <a:lstStyle/>
          <a:p>
            <a:pPr>
              <a:spcBef>
                <a:spcPts val="0"/>
              </a:spcBef>
              <a:spcAft>
                <a:spcPts val="900"/>
              </a:spcAft>
            </a:pPr>
            <a:r>
              <a:rPr lang="en-US" sz="2200" dirty="0"/>
              <a:t>Contacts’ compliance </a:t>
            </a:r>
            <a:r>
              <a:rPr lang="en-US" sz="2200" dirty="0">
                <a:sym typeface="Wingdings"/>
              </a:rPr>
              <a:t> </a:t>
            </a:r>
            <a:r>
              <a:rPr lang="en-US" sz="2200" dirty="0"/>
              <a:t>build trust and rapport with contacts</a:t>
            </a:r>
          </a:p>
          <a:p>
            <a:pPr>
              <a:spcBef>
                <a:spcPts val="0"/>
              </a:spcBef>
              <a:spcAft>
                <a:spcPts val="900"/>
              </a:spcAft>
            </a:pPr>
            <a:r>
              <a:rPr lang="en-US" sz="2200" dirty="0"/>
              <a:t>Overly-inclusive healthcare contact lists </a:t>
            </a:r>
            <a:r>
              <a:rPr lang="en-US" sz="2200" dirty="0">
                <a:sym typeface="Wingdings"/>
              </a:rPr>
              <a:t> try to limit to those with potential exposures (and ensure names are legible and cell numbers are provided)</a:t>
            </a:r>
          </a:p>
          <a:p>
            <a:pPr>
              <a:spcBef>
                <a:spcPts val="0"/>
              </a:spcBef>
              <a:spcAft>
                <a:spcPts val="900"/>
              </a:spcAft>
            </a:pPr>
            <a:r>
              <a:rPr lang="en-US" sz="2200" dirty="0"/>
              <a:t>Rapidly finding contact information (and SSNs for Do Not Board list) </a:t>
            </a:r>
            <a:r>
              <a:rPr lang="en-US" sz="2200" dirty="0">
                <a:sym typeface="Wingdings"/>
              </a:rPr>
              <a:t> </a:t>
            </a:r>
            <a:r>
              <a:rPr lang="en-US" sz="2200" dirty="0" err="1"/>
              <a:t>Accurint</a:t>
            </a:r>
            <a:endParaRPr lang="en-US" sz="2200" dirty="0"/>
          </a:p>
          <a:p>
            <a:pPr>
              <a:spcBef>
                <a:spcPts val="0"/>
              </a:spcBef>
              <a:spcAft>
                <a:spcPts val="900"/>
              </a:spcAft>
            </a:pPr>
            <a:r>
              <a:rPr lang="en-US" sz="2200" dirty="0"/>
              <a:t>Managing data and sharing files in the field </a:t>
            </a:r>
            <a:r>
              <a:rPr lang="en-US" sz="2200" dirty="0">
                <a:sym typeface="Wingdings"/>
              </a:rPr>
              <a:t> encrypted email, s</a:t>
            </a:r>
            <a:r>
              <a:rPr lang="en-US" sz="2200" dirty="0"/>
              <a:t>ecure wireless networks, VPN</a:t>
            </a:r>
          </a:p>
          <a:p>
            <a:pPr>
              <a:spcBef>
                <a:spcPts val="0"/>
              </a:spcBef>
              <a:spcAft>
                <a:spcPts val="900"/>
              </a:spcAft>
            </a:pPr>
            <a:r>
              <a:rPr lang="en-US" sz="2200" dirty="0"/>
              <a:t>Reporting “numbers” </a:t>
            </a:r>
            <a:r>
              <a:rPr lang="en-US" sz="2200" dirty="0">
                <a:sym typeface="Wingdings"/>
              </a:rPr>
              <a:t> set times for reporting and stick to them</a:t>
            </a:r>
            <a:endParaRPr lang="en-US" sz="2200" dirty="0"/>
          </a:p>
          <a:p>
            <a:pPr>
              <a:spcBef>
                <a:spcPts val="0"/>
              </a:spcBef>
              <a:spcAft>
                <a:spcPts val="900"/>
              </a:spcAft>
            </a:pPr>
            <a:r>
              <a:rPr lang="en-US" sz="2200" dirty="0"/>
              <a:t>Influx of calls to 24/7 disease reporting line </a:t>
            </a:r>
            <a:r>
              <a:rPr lang="en-US" sz="2200" dirty="0">
                <a:sym typeface="Wingdings"/>
              </a:rPr>
              <a:t> triage for calls that can be handled by staff or volunteers who are not contact tracers</a:t>
            </a:r>
            <a:endParaRPr lang="en-US" sz="2200" dirty="0"/>
          </a:p>
        </p:txBody>
      </p:sp>
      <p:sp>
        <p:nvSpPr>
          <p:cNvPr id="4" name="Slide Number Placeholder 3"/>
          <p:cNvSpPr>
            <a:spLocks noGrp="1"/>
          </p:cNvSpPr>
          <p:nvPr>
            <p:ph type="sldNum" sz="quarter" idx="12"/>
          </p:nvPr>
        </p:nvSpPr>
        <p:spPr/>
        <p:txBody>
          <a:bodyPr/>
          <a:lstStyle/>
          <a:p>
            <a:fld id="{26792058-4771-452A-B242-D669F91654D9}" type="slidenum">
              <a:rPr lang="en-US" sz="1000" smtClean="0"/>
              <a:t>25</a:t>
            </a:fld>
            <a:endParaRPr lang="en-US" sz="1000"/>
          </a:p>
        </p:txBody>
      </p:sp>
    </p:spTree>
    <p:extLst>
      <p:ext uri="{BB962C8B-B14F-4D97-AF65-F5344CB8AC3E}">
        <p14:creationId xmlns:p14="http://schemas.microsoft.com/office/powerpoint/2010/main" val="2794643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Current Activities/Next Steps</a:t>
            </a:r>
          </a:p>
        </p:txBody>
      </p:sp>
      <p:sp>
        <p:nvSpPr>
          <p:cNvPr id="3" name="Content Placeholder 2"/>
          <p:cNvSpPr>
            <a:spLocks noGrp="1"/>
          </p:cNvSpPr>
          <p:nvPr>
            <p:ph idx="1"/>
          </p:nvPr>
        </p:nvSpPr>
        <p:spPr/>
        <p:txBody>
          <a:bodyPr>
            <a:normAutofit fontScale="92500" lnSpcReduction="10000"/>
          </a:bodyPr>
          <a:lstStyle/>
          <a:p>
            <a:r>
              <a:rPr lang="en-US" dirty="0"/>
              <a:t>Lab meetings</a:t>
            </a:r>
          </a:p>
          <a:p>
            <a:pPr lvl="1"/>
            <a:r>
              <a:rPr lang="en-US" dirty="0"/>
              <a:t>Specimen transport and protocols</a:t>
            </a:r>
          </a:p>
          <a:p>
            <a:pPr lvl="1"/>
            <a:r>
              <a:rPr lang="en-US" dirty="0"/>
              <a:t>Laboratory assessment and necessary testing</a:t>
            </a:r>
          </a:p>
          <a:p>
            <a:pPr lvl="1"/>
            <a:r>
              <a:rPr lang="en-US" dirty="0"/>
              <a:t>PPE</a:t>
            </a:r>
          </a:p>
          <a:p>
            <a:pPr lvl="1"/>
            <a:r>
              <a:rPr lang="en-US" dirty="0"/>
              <a:t>Environmental cleaning and waste disposal</a:t>
            </a:r>
          </a:p>
          <a:p>
            <a:r>
              <a:rPr lang="en-US" dirty="0"/>
              <a:t>Infection prevention, hospital emergency management, and EMS meetings</a:t>
            </a:r>
          </a:p>
          <a:p>
            <a:pPr lvl="1"/>
            <a:r>
              <a:rPr lang="en-US" dirty="0"/>
              <a:t>Patient transport and triage</a:t>
            </a:r>
          </a:p>
          <a:p>
            <a:pPr lvl="1"/>
            <a:r>
              <a:rPr lang="en-US" dirty="0"/>
              <a:t>PPE</a:t>
            </a:r>
          </a:p>
          <a:p>
            <a:pPr lvl="1"/>
            <a:r>
              <a:rPr lang="en-US" dirty="0"/>
              <a:t>Clinical care of PUIs</a:t>
            </a:r>
          </a:p>
          <a:p>
            <a:pPr lvl="1"/>
            <a:endParaRPr lang="en-US" dirty="0"/>
          </a:p>
        </p:txBody>
      </p:sp>
      <p:sp>
        <p:nvSpPr>
          <p:cNvPr id="4" name="Slide Number Placeholder 3"/>
          <p:cNvSpPr>
            <a:spLocks noGrp="1"/>
          </p:cNvSpPr>
          <p:nvPr>
            <p:ph type="sldNum" sz="quarter" idx="12"/>
          </p:nvPr>
        </p:nvSpPr>
        <p:spPr/>
        <p:txBody>
          <a:bodyPr/>
          <a:lstStyle/>
          <a:p>
            <a:fld id="{26792058-4771-452A-B242-D669F91654D9}" type="slidenum">
              <a:rPr lang="en-US" sz="1000" smtClean="0"/>
              <a:t>26</a:t>
            </a:fld>
            <a:endParaRPr lang="en-US" sz="1000"/>
          </a:p>
        </p:txBody>
      </p:sp>
    </p:spTree>
    <p:extLst>
      <p:ext uri="{BB962C8B-B14F-4D97-AF65-F5344CB8AC3E}">
        <p14:creationId xmlns:p14="http://schemas.microsoft.com/office/powerpoint/2010/main" val="1937672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G_262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81000" y="0"/>
            <a:ext cx="8229600" cy="1143000"/>
          </a:xfrm>
        </p:spPr>
        <p:txBody>
          <a:bodyPr>
            <a:normAutofit/>
          </a:bodyPr>
          <a:lstStyle/>
          <a:p>
            <a:r>
              <a:rPr lang="en-US" sz="4000" b="1" dirty="0"/>
              <a:t>Thank You</a:t>
            </a:r>
          </a:p>
        </p:txBody>
      </p:sp>
      <p:sp>
        <p:nvSpPr>
          <p:cNvPr id="4" name="Slide Number Placeholder 3"/>
          <p:cNvSpPr>
            <a:spLocks noGrp="1"/>
          </p:cNvSpPr>
          <p:nvPr>
            <p:ph type="sldNum" sz="quarter" idx="12"/>
          </p:nvPr>
        </p:nvSpPr>
        <p:spPr/>
        <p:txBody>
          <a:bodyPr/>
          <a:lstStyle/>
          <a:p>
            <a:fld id="{26792058-4771-452A-B242-D669F91654D9}" type="slidenum">
              <a:rPr lang="en-US" sz="1000" smtClean="0"/>
              <a:t>27</a:t>
            </a:fld>
            <a:endParaRPr lang="en-US" sz="1000"/>
          </a:p>
        </p:txBody>
      </p:sp>
      <p:sp>
        <p:nvSpPr>
          <p:cNvPr id="7" name="TextBox 6"/>
          <p:cNvSpPr txBox="1"/>
          <p:nvPr/>
        </p:nvSpPr>
        <p:spPr>
          <a:xfrm>
            <a:off x="76200" y="457200"/>
            <a:ext cx="2676534" cy="584776"/>
          </a:xfrm>
          <a:prstGeom prst="rect">
            <a:avLst/>
          </a:prstGeom>
          <a:noFill/>
        </p:spPr>
        <p:txBody>
          <a:bodyPr wrap="none" rtlCol="0">
            <a:spAutoFit/>
          </a:bodyPr>
          <a:lstStyle/>
          <a:p>
            <a:pPr algn="ctr"/>
            <a:r>
              <a:rPr lang="en-US" sz="1600" dirty="0">
                <a:solidFill>
                  <a:schemeClr val="tx2">
                    <a:lumMod val="75000"/>
                  </a:schemeClr>
                </a:solidFill>
              </a:rPr>
              <a:t>Lauren M. Weil</a:t>
            </a:r>
          </a:p>
          <a:p>
            <a:pPr algn="ctr"/>
            <a:r>
              <a:rPr lang="en-US" sz="1600" dirty="0" err="1">
                <a:solidFill>
                  <a:schemeClr val="tx2">
                    <a:lumMod val="75000"/>
                  </a:schemeClr>
                </a:solidFill>
              </a:rPr>
              <a:t>lauren.weil@dallascounty.org</a:t>
            </a:r>
            <a:endParaRPr lang="en-US" sz="1600" dirty="0">
              <a:solidFill>
                <a:schemeClr val="tx2">
                  <a:lumMod val="75000"/>
                </a:schemeClr>
              </a:solidFill>
            </a:endParaRPr>
          </a:p>
        </p:txBody>
      </p:sp>
      <p:sp>
        <p:nvSpPr>
          <p:cNvPr id="8" name="TextBox 7"/>
          <p:cNvSpPr txBox="1"/>
          <p:nvPr/>
        </p:nvSpPr>
        <p:spPr>
          <a:xfrm>
            <a:off x="5031967" y="990600"/>
            <a:ext cx="2823409" cy="584776"/>
          </a:xfrm>
          <a:prstGeom prst="rect">
            <a:avLst/>
          </a:prstGeom>
          <a:noFill/>
        </p:spPr>
        <p:txBody>
          <a:bodyPr wrap="none" rtlCol="0">
            <a:spAutoFit/>
          </a:bodyPr>
          <a:lstStyle/>
          <a:p>
            <a:pPr algn="ctr"/>
            <a:r>
              <a:rPr lang="en-US" sz="1600" dirty="0">
                <a:solidFill>
                  <a:schemeClr val="tx2">
                    <a:lumMod val="75000"/>
                  </a:schemeClr>
                </a:solidFill>
              </a:rPr>
              <a:t>Jessica C. Smith</a:t>
            </a:r>
          </a:p>
          <a:p>
            <a:pPr algn="ctr"/>
            <a:r>
              <a:rPr lang="en-US" sz="1600" dirty="0" err="1">
                <a:solidFill>
                  <a:schemeClr val="tx2">
                    <a:lumMod val="75000"/>
                  </a:schemeClr>
                </a:solidFill>
              </a:rPr>
              <a:t>jessica.smith@dallascounty.org</a:t>
            </a:r>
            <a:endParaRPr lang="en-US" sz="1600" dirty="0">
              <a:solidFill>
                <a:schemeClr val="tx2">
                  <a:lumMod val="75000"/>
                </a:schemeClr>
              </a:solidFill>
            </a:endParaRPr>
          </a:p>
        </p:txBody>
      </p:sp>
      <p:sp>
        <p:nvSpPr>
          <p:cNvPr id="10" name="Title 1"/>
          <p:cNvSpPr txBox="1">
            <a:spLocks/>
          </p:cNvSpPr>
          <p:nvPr/>
        </p:nvSpPr>
        <p:spPr>
          <a:xfrm>
            <a:off x="457200" y="4876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2">
                    <a:lumMod val="75000"/>
                  </a:schemeClr>
                </a:solidFill>
                <a:latin typeface="+mj-lt"/>
                <a:ea typeface="+mj-ea"/>
                <a:cs typeface="+mj-cs"/>
              </a:defRPr>
            </a:lvl1pPr>
          </a:lstStyle>
          <a:p>
            <a:r>
              <a:rPr lang="en-US" sz="4000" b="1" dirty="0">
                <a:solidFill>
                  <a:schemeClr val="bg1"/>
                </a:solidFill>
              </a:rPr>
              <a:t>Dallas County Contact Tracing Team</a:t>
            </a:r>
          </a:p>
        </p:txBody>
      </p:sp>
    </p:spTree>
    <p:extLst>
      <p:ext uri="{BB962C8B-B14F-4D97-AF65-F5344CB8AC3E}">
        <p14:creationId xmlns:p14="http://schemas.microsoft.com/office/powerpoint/2010/main" val="39224651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477" y="6146173"/>
            <a:ext cx="1606124" cy="6250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itle 1"/>
          <p:cNvSpPr>
            <a:spLocks noGrp="1"/>
          </p:cNvSpPr>
          <p:nvPr>
            <p:ph type="ctrTitle"/>
          </p:nvPr>
        </p:nvSpPr>
        <p:spPr>
          <a:xfrm>
            <a:off x="609600" y="990600"/>
            <a:ext cx="7772400" cy="1470025"/>
          </a:xfrm>
        </p:spPr>
        <p:txBody>
          <a:bodyPr/>
          <a:lstStyle/>
          <a:p>
            <a:r>
              <a:rPr lang="en-US" b="1" dirty="0">
                <a:latin typeface="+mn-lt"/>
                <a:cs typeface="Arial" panose="020B0604020202020204" pitchFamily="34" charset="0"/>
              </a:rPr>
              <a:t>North Texas Ebola Response Lessons Learned</a:t>
            </a:r>
          </a:p>
        </p:txBody>
      </p:sp>
      <p:sp>
        <p:nvSpPr>
          <p:cNvPr id="6" name="Subtitle 2"/>
          <p:cNvSpPr>
            <a:spLocks noGrp="1"/>
          </p:cNvSpPr>
          <p:nvPr>
            <p:ph type="subTitle" idx="1"/>
          </p:nvPr>
        </p:nvSpPr>
        <p:spPr>
          <a:xfrm>
            <a:off x="1295400" y="2971800"/>
            <a:ext cx="6400800" cy="1752600"/>
          </a:xfrm>
        </p:spPr>
        <p:txBody>
          <a:bodyPr>
            <a:normAutofit/>
          </a:bodyPr>
          <a:lstStyle/>
          <a:p>
            <a:pPr>
              <a:spcBef>
                <a:spcPts val="0"/>
              </a:spcBef>
            </a:pPr>
            <a:r>
              <a:rPr lang="en-US" dirty="0">
                <a:solidFill>
                  <a:schemeClr val="tx1"/>
                </a:solidFill>
              </a:rPr>
              <a:t>Heidi </a:t>
            </a:r>
            <a:r>
              <a:rPr lang="en-US" dirty="0" err="1">
                <a:solidFill>
                  <a:schemeClr val="tx1"/>
                </a:solidFill>
              </a:rPr>
              <a:t>Threadgill</a:t>
            </a:r>
            <a:r>
              <a:rPr lang="en-US" dirty="0">
                <a:solidFill>
                  <a:schemeClr val="tx1"/>
                </a:solidFill>
              </a:rPr>
              <a:t>, Epidemiologist</a:t>
            </a:r>
          </a:p>
          <a:p>
            <a:pPr>
              <a:spcBef>
                <a:spcPts val="0"/>
              </a:spcBef>
            </a:pPr>
            <a:r>
              <a:rPr lang="en-US" dirty="0">
                <a:solidFill>
                  <a:schemeClr val="tx1"/>
                </a:solidFill>
              </a:rPr>
              <a:t>Community Preparedness Division</a:t>
            </a:r>
          </a:p>
          <a:p>
            <a:pPr>
              <a:spcBef>
                <a:spcPts val="0"/>
              </a:spcBef>
            </a:pPr>
            <a:r>
              <a:rPr lang="en-US" dirty="0">
                <a:solidFill>
                  <a:schemeClr val="tx1"/>
                </a:solidFill>
              </a:rPr>
              <a:t>DSHS, Health Service Region 2/3</a:t>
            </a:r>
          </a:p>
          <a:p>
            <a:pPr>
              <a:spcBef>
                <a:spcPts val="0"/>
              </a:spcBef>
            </a:pPr>
            <a:endParaRPr lang="en-US" dirty="0"/>
          </a:p>
        </p:txBody>
      </p:sp>
    </p:spTree>
    <p:extLst>
      <p:ext uri="{BB962C8B-B14F-4D97-AF65-F5344CB8AC3E}">
        <p14:creationId xmlns:p14="http://schemas.microsoft.com/office/powerpoint/2010/main" val="1521063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09600"/>
            <a:ext cx="8229600" cy="838200"/>
          </a:xfrm>
        </p:spPr>
        <p:txBody>
          <a:bodyPr>
            <a:normAutofit/>
          </a:bodyPr>
          <a:lstStyle/>
          <a:p>
            <a:r>
              <a:rPr lang="en-US" sz="4000" b="1" dirty="0"/>
              <a:t>After Action Review (AAR)</a:t>
            </a:r>
          </a:p>
        </p:txBody>
      </p:sp>
      <p:sp>
        <p:nvSpPr>
          <p:cNvPr id="3" name="Subtitle 2"/>
          <p:cNvSpPr>
            <a:spLocks noGrp="1"/>
          </p:cNvSpPr>
          <p:nvPr>
            <p:ph idx="1"/>
          </p:nvPr>
        </p:nvSpPr>
        <p:spPr/>
        <p:txBody>
          <a:bodyPr>
            <a:normAutofit/>
          </a:bodyPr>
          <a:lstStyle/>
          <a:p>
            <a:pPr>
              <a:buClr>
                <a:schemeClr val="tx2"/>
              </a:buClr>
            </a:pPr>
            <a:r>
              <a:rPr lang="en-US" sz="3600" dirty="0"/>
              <a:t>After Ebola DSHS Regional staff participated in 3 after action review conferences</a:t>
            </a:r>
          </a:p>
          <a:p>
            <a:pPr lvl="1">
              <a:buClr>
                <a:schemeClr val="tx2"/>
              </a:buClr>
            </a:pPr>
            <a:r>
              <a:rPr lang="en-US" dirty="0"/>
              <a:t>Internal regional DSHS staff</a:t>
            </a:r>
          </a:p>
          <a:p>
            <a:pPr lvl="1">
              <a:buClr>
                <a:schemeClr val="tx2"/>
              </a:buClr>
            </a:pPr>
            <a:r>
              <a:rPr lang="en-US" dirty="0"/>
              <a:t>External partners (Held at NCTCOG)</a:t>
            </a:r>
          </a:p>
          <a:p>
            <a:pPr lvl="1">
              <a:buClr>
                <a:schemeClr val="tx2"/>
              </a:buClr>
            </a:pPr>
            <a:r>
              <a:rPr lang="en-US" dirty="0"/>
              <a:t>Internal statewide DSHS (SMOC)</a:t>
            </a:r>
          </a:p>
          <a:p>
            <a:pPr marL="457200" lvl="1" indent="0">
              <a:buClr>
                <a:schemeClr val="tx2"/>
              </a:buClr>
              <a:buNone/>
            </a:pPr>
            <a:endParaRPr lang="en-US" dirty="0"/>
          </a:p>
          <a:p>
            <a:endParaRPr lang="en-US" sz="4400" dirty="0">
              <a:solidFill>
                <a:schemeClr val="tx1"/>
              </a:solidFill>
            </a:endParaRPr>
          </a:p>
          <a:p>
            <a:pPr>
              <a:spcBef>
                <a:spcPts val="0"/>
              </a:spcBef>
            </a:pPr>
            <a:endParaRPr lang="en-US" sz="1100" dirty="0"/>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477" y="6146173"/>
            <a:ext cx="1606124" cy="6250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7199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a:t>Strategy to Control Ebola Virus Disease Outbreak</a:t>
            </a:r>
          </a:p>
        </p:txBody>
      </p:sp>
      <p:sp>
        <p:nvSpPr>
          <p:cNvPr id="4" name="Slide Number Placeholder 3"/>
          <p:cNvSpPr>
            <a:spLocks noGrp="1"/>
          </p:cNvSpPr>
          <p:nvPr>
            <p:ph type="sldNum" sz="quarter" idx="12"/>
          </p:nvPr>
        </p:nvSpPr>
        <p:spPr/>
        <p:txBody>
          <a:bodyPr/>
          <a:lstStyle/>
          <a:p>
            <a:fld id="{26792058-4771-452A-B242-D669F91654D9}" type="slidenum">
              <a:rPr lang="en-US" smtClean="0"/>
              <a:t>3</a:t>
            </a:fld>
            <a:endParaRPr lang="en-US"/>
          </a:p>
        </p:txBody>
      </p:sp>
      <p:pic>
        <p:nvPicPr>
          <p:cNvPr id="1026" name="Picture 2" descr="C:\Users\Lauren.Weil\Desktop\who image.JPG"/>
          <p:cNvPicPr>
            <a:picLocks noChangeAspect="1" noChangeArrowheads="1"/>
          </p:cNvPicPr>
          <p:nvPr/>
        </p:nvPicPr>
        <p:blipFill rotWithShape="1">
          <a:blip r:embed="rId3">
            <a:extLst>
              <a:ext uri="{28A0092B-C50C-407E-A947-70E740481C1C}">
                <a14:useLocalDpi xmlns:a14="http://schemas.microsoft.com/office/drawing/2010/main" val="0"/>
              </a:ext>
            </a:extLst>
          </a:blip>
          <a:srcRect t="7122"/>
          <a:stretch/>
        </p:blipFill>
        <p:spPr bwMode="auto">
          <a:xfrm>
            <a:off x="457200" y="1295400"/>
            <a:ext cx="8258566" cy="535865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2819400" y="6594339"/>
            <a:ext cx="6324600" cy="307777"/>
          </a:xfrm>
          <a:prstGeom prst="rect">
            <a:avLst/>
          </a:prstGeom>
          <a:noFill/>
        </p:spPr>
        <p:txBody>
          <a:bodyPr wrap="square" rtlCol="0">
            <a:spAutoFit/>
          </a:bodyPr>
          <a:lstStyle/>
          <a:p>
            <a:r>
              <a:rPr lang="en-US" sz="1400" dirty="0"/>
              <a:t>WHO. Contact Tracing During an Outbreak of Ebola Virus Disease. September 2014 </a:t>
            </a:r>
          </a:p>
        </p:txBody>
      </p:sp>
    </p:spTree>
    <p:extLst>
      <p:ext uri="{BB962C8B-B14F-4D97-AF65-F5344CB8AC3E}">
        <p14:creationId xmlns:p14="http://schemas.microsoft.com/office/powerpoint/2010/main" val="2932879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229600" cy="838200"/>
          </a:xfrm>
        </p:spPr>
        <p:txBody>
          <a:bodyPr>
            <a:normAutofit/>
          </a:bodyPr>
          <a:lstStyle/>
          <a:p>
            <a:r>
              <a:rPr lang="en-US" sz="4000" b="1" dirty="0"/>
              <a:t>Lessons Learned</a:t>
            </a:r>
          </a:p>
        </p:txBody>
      </p:sp>
      <p:sp>
        <p:nvSpPr>
          <p:cNvPr id="3" name="Subtitle 2"/>
          <p:cNvSpPr>
            <a:spLocks noGrp="1"/>
          </p:cNvSpPr>
          <p:nvPr>
            <p:ph idx="1"/>
          </p:nvPr>
        </p:nvSpPr>
        <p:spPr/>
        <p:txBody>
          <a:bodyPr>
            <a:normAutofit/>
          </a:bodyPr>
          <a:lstStyle/>
          <a:p>
            <a:pPr marL="0" indent="0">
              <a:buClr>
                <a:schemeClr val="tx2"/>
              </a:buClr>
              <a:buNone/>
            </a:pPr>
            <a:endParaRPr lang="en-US" sz="3600" dirty="0"/>
          </a:p>
          <a:p>
            <a:pPr>
              <a:buClr>
                <a:schemeClr val="tx2"/>
              </a:buClr>
            </a:pPr>
            <a:endParaRPr lang="en-US" sz="3600" dirty="0"/>
          </a:p>
          <a:p>
            <a:pPr>
              <a:buClr>
                <a:schemeClr val="tx2"/>
              </a:buClr>
            </a:pPr>
            <a:endParaRPr lang="en-US" sz="3600" dirty="0"/>
          </a:p>
          <a:p>
            <a:pPr lvl="1">
              <a:buClr>
                <a:schemeClr val="tx2"/>
              </a:buClr>
            </a:pPr>
            <a:endParaRPr lang="en-US" dirty="0">
              <a:solidFill>
                <a:schemeClr val="tx1"/>
              </a:solidFill>
            </a:endParaRPr>
          </a:p>
          <a:p>
            <a:pPr lvl="1">
              <a:buClr>
                <a:schemeClr val="tx2"/>
              </a:buClr>
            </a:pPr>
            <a:endParaRPr lang="en-US" dirty="0">
              <a:solidFill>
                <a:schemeClr val="tx1"/>
              </a:solidFill>
            </a:endParaRPr>
          </a:p>
          <a:p>
            <a:pPr marL="457200" lvl="1" indent="0">
              <a:buClr>
                <a:schemeClr val="tx2"/>
              </a:buClr>
              <a:buNone/>
            </a:pPr>
            <a:endParaRPr lang="en-US" dirty="0">
              <a:solidFill>
                <a:schemeClr val="tx1"/>
              </a:solidFill>
            </a:endParaRPr>
          </a:p>
          <a:p>
            <a:pPr>
              <a:buClr>
                <a:schemeClr val="tx2"/>
              </a:buClr>
            </a:pPr>
            <a:endParaRPr lang="en-US" sz="3600" dirty="0">
              <a:solidFill>
                <a:schemeClr val="tx1"/>
              </a:solidFill>
            </a:endParaRPr>
          </a:p>
          <a:p>
            <a:endParaRPr lang="en-US" sz="4400" dirty="0">
              <a:solidFill>
                <a:schemeClr val="tx1"/>
              </a:solidFill>
            </a:endParaRPr>
          </a:p>
          <a:p>
            <a:pPr>
              <a:spcBef>
                <a:spcPts val="0"/>
              </a:spcBef>
            </a:pPr>
            <a:endParaRPr lang="en-US" sz="11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477" y="6146173"/>
            <a:ext cx="1606124" cy="6250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Subtitle 2"/>
          <p:cNvSpPr txBox="1">
            <a:spLocks/>
          </p:cNvSpPr>
          <p:nvPr/>
        </p:nvSpPr>
        <p:spPr>
          <a:xfrm>
            <a:off x="609600" y="1143000"/>
            <a:ext cx="8229600" cy="467836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chemeClr val="tx2"/>
              </a:buClr>
            </a:pPr>
            <a:r>
              <a:rPr lang="en-US" sz="4000" dirty="0"/>
              <a:t>Consistency with risk assessments</a:t>
            </a:r>
          </a:p>
          <a:p>
            <a:pPr>
              <a:buClr>
                <a:schemeClr val="tx2"/>
              </a:buClr>
            </a:pPr>
            <a:r>
              <a:rPr lang="en-US" sz="4000" dirty="0"/>
              <a:t>Creating or adapting guidance</a:t>
            </a:r>
          </a:p>
          <a:p>
            <a:pPr>
              <a:buClr>
                <a:schemeClr val="tx2"/>
              </a:buClr>
            </a:pPr>
            <a:r>
              <a:rPr lang="en-US" sz="4000" dirty="0"/>
              <a:t>Safety in the field</a:t>
            </a:r>
          </a:p>
          <a:p>
            <a:pPr>
              <a:buClr>
                <a:schemeClr val="tx2"/>
              </a:buClr>
            </a:pPr>
            <a:r>
              <a:rPr lang="en-US" sz="4000" dirty="0"/>
              <a:t>Stigma</a:t>
            </a:r>
          </a:p>
          <a:p>
            <a:pPr>
              <a:buClr>
                <a:schemeClr val="tx2"/>
              </a:buClr>
            </a:pPr>
            <a:r>
              <a:rPr lang="en-US" sz="4000" dirty="0"/>
              <a:t>Coordination between jurisdictions</a:t>
            </a:r>
          </a:p>
          <a:p>
            <a:pPr>
              <a:buClr>
                <a:schemeClr val="tx2"/>
              </a:buClr>
            </a:pPr>
            <a:r>
              <a:rPr lang="en-US" sz="4000" dirty="0"/>
              <a:t>Communication between staff in field and in office</a:t>
            </a:r>
          </a:p>
          <a:p>
            <a:pPr>
              <a:buClr>
                <a:schemeClr val="tx2"/>
              </a:buClr>
            </a:pPr>
            <a:endParaRPr lang="en-US" sz="4000" dirty="0"/>
          </a:p>
          <a:p>
            <a:pPr>
              <a:buClr>
                <a:schemeClr val="tx2"/>
              </a:buClr>
            </a:pPr>
            <a:endParaRPr lang="en-US" dirty="0"/>
          </a:p>
          <a:p>
            <a:pPr>
              <a:buClr>
                <a:schemeClr val="tx2"/>
              </a:buClr>
            </a:pPr>
            <a:endParaRPr lang="en-US" dirty="0"/>
          </a:p>
          <a:p>
            <a:pPr marL="457200" lvl="1" indent="0">
              <a:buClr>
                <a:schemeClr val="tx2"/>
              </a:buClr>
              <a:buNone/>
            </a:pPr>
            <a:endParaRPr lang="en-US" dirty="0"/>
          </a:p>
          <a:p>
            <a:pPr>
              <a:buClr>
                <a:schemeClr val="tx2"/>
              </a:buClr>
            </a:pPr>
            <a:endParaRPr lang="en-US" dirty="0"/>
          </a:p>
          <a:p>
            <a:pPr>
              <a:buClr>
                <a:schemeClr val="tx2"/>
              </a:buClr>
            </a:pPr>
            <a:endParaRPr lang="en-US" sz="3600" dirty="0"/>
          </a:p>
          <a:p>
            <a:pPr>
              <a:buClr>
                <a:schemeClr val="tx2"/>
              </a:buClr>
            </a:pPr>
            <a:endParaRPr lang="en-US" sz="3600" dirty="0"/>
          </a:p>
          <a:p>
            <a:pPr>
              <a:buClr>
                <a:schemeClr val="tx2"/>
              </a:buClr>
            </a:pPr>
            <a:endParaRPr lang="en-US" sz="3600" dirty="0"/>
          </a:p>
          <a:p>
            <a:pPr lvl="1">
              <a:buClr>
                <a:schemeClr val="tx2"/>
              </a:buClr>
            </a:pPr>
            <a:endParaRPr lang="en-US" dirty="0"/>
          </a:p>
          <a:p>
            <a:pPr lvl="1">
              <a:buClr>
                <a:schemeClr val="tx2"/>
              </a:buClr>
            </a:pPr>
            <a:endParaRPr lang="en-US" dirty="0"/>
          </a:p>
          <a:p>
            <a:pPr marL="457200" lvl="1" indent="0">
              <a:buClr>
                <a:schemeClr val="tx2"/>
              </a:buClr>
              <a:buFont typeface="Arial" panose="020B0604020202020204" pitchFamily="34" charset="0"/>
              <a:buNone/>
            </a:pPr>
            <a:endParaRPr lang="en-US" dirty="0"/>
          </a:p>
          <a:p>
            <a:pPr>
              <a:buClr>
                <a:schemeClr val="tx2"/>
              </a:buClr>
            </a:pPr>
            <a:endParaRPr lang="en-US" sz="3600" dirty="0"/>
          </a:p>
          <a:p>
            <a:endParaRPr lang="en-US" sz="4400" dirty="0"/>
          </a:p>
          <a:p>
            <a:pPr>
              <a:spcBef>
                <a:spcPts val="0"/>
              </a:spcBef>
            </a:pPr>
            <a:endParaRPr lang="en-US" sz="1100" dirty="0"/>
          </a:p>
        </p:txBody>
      </p:sp>
    </p:spTree>
    <p:extLst>
      <p:ext uri="{BB962C8B-B14F-4D97-AF65-F5344CB8AC3E}">
        <p14:creationId xmlns:p14="http://schemas.microsoft.com/office/powerpoint/2010/main" val="330919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fade">
                                      <p:cBhvr>
                                        <p:cTn id="27" dur="5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xEl>
                                              <p:pRg st="5" end="5"/>
                                            </p:txEl>
                                          </p:spTgt>
                                        </p:tgtEl>
                                        <p:attrNameLst>
                                          <p:attrName>style.visibility</p:attrName>
                                        </p:attrNameLst>
                                      </p:cBhvr>
                                      <p:to>
                                        <p:strVal val="visible"/>
                                      </p:to>
                                    </p:set>
                                    <p:animEffect transition="in" filter="fade">
                                      <p:cBhvr>
                                        <p:cTn id="32"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b="1" dirty="0"/>
              <a:t>Lessons Learned</a:t>
            </a:r>
          </a:p>
        </p:txBody>
      </p:sp>
      <p:sp>
        <p:nvSpPr>
          <p:cNvPr id="5" name="Content Placeholder 4"/>
          <p:cNvSpPr>
            <a:spLocks noGrp="1"/>
          </p:cNvSpPr>
          <p:nvPr>
            <p:ph idx="1"/>
          </p:nvPr>
        </p:nvSpPr>
        <p:spPr>
          <a:xfrm>
            <a:off x="457200" y="1371600"/>
            <a:ext cx="8229600" cy="4525963"/>
          </a:xfrm>
        </p:spPr>
        <p:txBody>
          <a:bodyPr>
            <a:normAutofit/>
          </a:bodyPr>
          <a:lstStyle/>
          <a:p>
            <a:pPr>
              <a:buClr>
                <a:schemeClr val="tx2"/>
              </a:buClr>
            </a:pPr>
            <a:r>
              <a:rPr lang="en-US" sz="4000" dirty="0"/>
              <a:t>Communication with Preparedness</a:t>
            </a:r>
          </a:p>
          <a:p>
            <a:pPr>
              <a:buClr>
                <a:schemeClr val="tx2"/>
              </a:buClr>
            </a:pPr>
            <a:r>
              <a:rPr lang="en-US" sz="4000" dirty="0"/>
              <a:t>Epi Aid</a:t>
            </a:r>
          </a:p>
          <a:p>
            <a:pPr lvl="1">
              <a:buClr>
                <a:schemeClr val="tx2"/>
              </a:buClr>
            </a:pPr>
            <a:r>
              <a:rPr lang="en-US" dirty="0"/>
              <a:t>Coordination of information disseminated</a:t>
            </a:r>
          </a:p>
          <a:p>
            <a:pPr lvl="1">
              <a:buClr>
                <a:schemeClr val="tx2"/>
              </a:buClr>
            </a:pPr>
            <a:r>
              <a:rPr lang="en-US" dirty="0"/>
              <a:t>Input</a:t>
            </a:r>
          </a:p>
          <a:p>
            <a:r>
              <a:rPr lang="en-US" sz="3600" dirty="0"/>
              <a:t>Need for equipment, supplies, data access</a:t>
            </a:r>
          </a:p>
          <a:p>
            <a:r>
              <a:rPr lang="en-US" sz="3600" dirty="0"/>
              <a:t>Breakdown of ICS</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477" y="6146173"/>
            <a:ext cx="1606124" cy="6250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56599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6955" y="457200"/>
            <a:ext cx="8229600" cy="838200"/>
          </a:xfrm>
        </p:spPr>
        <p:txBody>
          <a:bodyPr>
            <a:normAutofit/>
          </a:bodyPr>
          <a:lstStyle/>
          <a:p>
            <a:r>
              <a:rPr lang="en-US" sz="4000" b="1" dirty="0"/>
              <a:t>ICS Structure</a:t>
            </a:r>
          </a:p>
        </p:txBody>
      </p:sp>
      <p:sp>
        <p:nvSpPr>
          <p:cNvPr id="3" name="Subtitle 2"/>
          <p:cNvSpPr>
            <a:spLocks noGrp="1"/>
          </p:cNvSpPr>
          <p:nvPr>
            <p:ph idx="1"/>
          </p:nvPr>
        </p:nvSpPr>
        <p:spPr/>
        <p:txBody>
          <a:bodyPr>
            <a:normAutofit/>
          </a:bodyPr>
          <a:lstStyle/>
          <a:p>
            <a:endParaRPr lang="en-US" sz="4400" dirty="0">
              <a:solidFill>
                <a:schemeClr val="tx1"/>
              </a:solidFill>
            </a:endParaRPr>
          </a:p>
          <a:p>
            <a:pPr>
              <a:spcBef>
                <a:spcPts val="0"/>
              </a:spcBef>
            </a:pPr>
            <a:endParaRPr lang="en-US" sz="11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477" y="6146173"/>
            <a:ext cx="1606124" cy="6250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descr="C:\Users\Mhonza629\Pictures\untitl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827" y="1447800"/>
            <a:ext cx="7347857" cy="4114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69880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838200"/>
          </a:xfrm>
        </p:spPr>
        <p:txBody>
          <a:bodyPr>
            <a:normAutofit/>
          </a:bodyPr>
          <a:lstStyle/>
          <a:p>
            <a:r>
              <a:rPr lang="en-US" sz="4000" b="1" dirty="0"/>
              <a:t>ICS Structure</a:t>
            </a:r>
          </a:p>
        </p:txBody>
      </p:sp>
      <p:sp>
        <p:nvSpPr>
          <p:cNvPr id="3" name="Subtitle 2"/>
          <p:cNvSpPr>
            <a:spLocks noGrp="1"/>
          </p:cNvSpPr>
          <p:nvPr>
            <p:ph idx="1"/>
          </p:nvPr>
        </p:nvSpPr>
        <p:spPr/>
        <p:txBody>
          <a:bodyPr>
            <a:normAutofit/>
          </a:bodyPr>
          <a:lstStyle/>
          <a:p>
            <a:endParaRPr lang="en-US" sz="4400" dirty="0">
              <a:solidFill>
                <a:schemeClr val="tx1"/>
              </a:solidFill>
            </a:endParaRPr>
          </a:p>
          <a:p>
            <a:pPr>
              <a:spcBef>
                <a:spcPts val="0"/>
              </a:spcBef>
            </a:pPr>
            <a:endParaRPr lang="en-US" sz="1100"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232971"/>
            <a:ext cx="1606124" cy="6250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5" name="Object 4"/>
          <p:cNvGraphicFramePr>
            <a:graphicFrameLocks noChangeAspect="1"/>
          </p:cNvGraphicFramePr>
          <p:nvPr>
            <p:extLst>
              <p:ext uri="{D42A27DB-BD31-4B8C-83A1-F6EECF244321}">
                <p14:modId xmlns:p14="http://schemas.microsoft.com/office/powerpoint/2010/main" val="3765651769"/>
              </p:ext>
            </p:extLst>
          </p:nvPr>
        </p:nvGraphicFramePr>
        <p:xfrm>
          <a:off x="803062" y="917284"/>
          <a:ext cx="6879125" cy="5315687"/>
        </p:xfrm>
        <a:graphic>
          <a:graphicData uri="http://schemas.openxmlformats.org/presentationml/2006/ole">
            <mc:AlternateContent xmlns:mc="http://schemas.openxmlformats.org/markup-compatibility/2006">
              <mc:Choice xmlns:v="urn:schemas-microsoft-com:vml" Requires="v">
                <p:oleObj spid="_x0000_s1075" name="Acrobat Document" r:id="rId5" imgW="7543607" imgH="5829107" progId="AcroExch.Document.7">
                  <p:embed/>
                </p:oleObj>
              </mc:Choice>
              <mc:Fallback>
                <p:oleObj name="Acrobat Document" r:id="rId5" imgW="7543607" imgH="5829107" progId="AcroExch.Document.7">
                  <p:embed/>
                  <p:pic>
                    <p:nvPicPr>
                      <p:cNvPr id="0" name=""/>
                      <p:cNvPicPr/>
                      <p:nvPr/>
                    </p:nvPicPr>
                    <p:blipFill>
                      <a:blip r:embed="rId6"/>
                      <a:stretch>
                        <a:fillRect/>
                      </a:stretch>
                    </p:blipFill>
                    <p:spPr>
                      <a:xfrm>
                        <a:off x="803062" y="917284"/>
                        <a:ext cx="6879125" cy="5315687"/>
                      </a:xfrm>
                      <a:prstGeom prst="rect">
                        <a:avLst/>
                      </a:prstGeom>
                    </p:spPr>
                  </p:pic>
                </p:oleObj>
              </mc:Fallback>
            </mc:AlternateContent>
          </a:graphicData>
        </a:graphic>
      </p:graphicFrame>
    </p:spTree>
    <p:extLst>
      <p:ext uri="{BB962C8B-B14F-4D97-AF65-F5344CB8AC3E}">
        <p14:creationId xmlns:p14="http://schemas.microsoft.com/office/powerpoint/2010/main" val="370873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0"/>
            <a:ext cx="8229600" cy="838200"/>
          </a:xfrm>
        </p:spPr>
        <p:txBody>
          <a:bodyPr>
            <a:normAutofit/>
          </a:bodyPr>
          <a:lstStyle/>
          <a:p>
            <a:r>
              <a:rPr lang="en-US" sz="4000" b="1" dirty="0"/>
              <a:t>Ebola After Action Reviews</a:t>
            </a:r>
          </a:p>
        </p:txBody>
      </p:sp>
      <p:sp>
        <p:nvSpPr>
          <p:cNvPr id="3" name="Subtitle 2"/>
          <p:cNvSpPr>
            <a:spLocks noGrp="1"/>
          </p:cNvSpPr>
          <p:nvPr>
            <p:ph idx="1"/>
          </p:nvPr>
        </p:nvSpPr>
        <p:spPr/>
        <p:txBody>
          <a:bodyPr>
            <a:normAutofit/>
          </a:bodyPr>
          <a:lstStyle/>
          <a:p>
            <a:pPr marL="0" indent="0">
              <a:buClr>
                <a:schemeClr val="tx2"/>
              </a:buClr>
              <a:buNone/>
            </a:pPr>
            <a:endParaRPr lang="en-US" sz="3600" dirty="0"/>
          </a:p>
          <a:p>
            <a:pPr marL="0" indent="0">
              <a:buClr>
                <a:schemeClr val="tx2"/>
              </a:buClr>
              <a:buNone/>
            </a:pPr>
            <a:endParaRPr lang="en-US" sz="3600" dirty="0"/>
          </a:p>
          <a:p>
            <a:pPr marL="0" indent="0">
              <a:buNone/>
            </a:pPr>
            <a:endParaRPr lang="en-US" sz="4400" dirty="0">
              <a:solidFill>
                <a:schemeClr val="tx1"/>
              </a:solidFill>
            </a:endParaRPr>
          </a:p>
          <a:p>
            <a:pPr>
              <a:spcBef>
                <a:spcPts val="0"/>
              </a:spcBef>
            </a:pPr>
            <a:endParaRPr lang="en-US" sz="1100" dirty="0"/>
          </a:p>
        </p:txBody>
      </p:sp>
      <p:pic>
        <p:nvPicPr>
          <p:cNvPr id="13" name="Picture 12"/>
          <p:cNvPicPr/>
          <p:nvPr/>
        </p:nvPicPr>
        <p:blipFill>
          <a:blip r:embed="rId3"/>
          <a:stretch>
            <a:fillRect/>
          </a:stretch>
        </p:blipFill>
        <p:spPr>
          <a:xfrm>
            <a:off x="685800" y="1219200"/>
            <a:ext cx="7467600" cy="4800600"/>
          </a:xfrm>
          <a:prstGeom prst="rect">
            <a:avLst/>
          </a:prstGeom>
        </p:spPr>
      </p:pic>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477" y="6146173"/>
            <a:ext cx="1606124" cy="6250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8497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6792058-4771-452A-B242-D669F91654D9}" type="slidenum">
              <a:rPr lang="en-US" sz="1000" smtClean="0"/>
              <a:t>4</a:t>
            </a:fld>
            <a:endParaRPr lang="en-US" sz="1000"/>
          </a:p>
        </p:txBody>
      </p:sp>
      <p:grpSp>
        <p:nvGrpSpPr>
          <p:cNvPr id="73" name="Group 72"/>
          <p:cNvGrpSpPr/>
          <p:nvPr/>
        </p:nvGrpSpPr>
        <p:grpSpPr>
          <a:xfrm>
            <a:off x="319311" y="3223199"/>
            <a:ext cx="8596089" cy="3330001"/>
            <a:chOff x="319311" y="3223199"/>
            <a:chExt cx="8596089" cy="3330001"/>
          </a:xfrm>
        </p:grpSpPr>
        <p:cxnSp>
          <p:nvCxnSpPr>
            <p:cNvPr id="74" name="Straight Connector 73"/>
            <p:cNvCxnSpPr/>
            <p:nvPr/>
          </p:nvCxnSpPr>
          <p:spPr>
            <a:xfrm flipH="1">
              <a:off x="458915" y="6019800"/>
              <a:ext cx="8226170" cy="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1066800" y="6299284"/>
              <a:ext cx="788629" cy="253916"/>
            </a:xfrm>
            <a:prstGeom prst="rect">
              <a:avLst/>
            </a:prstGeom>
            <a:noFill/>
          </p:spPr>
          <p:txBody>
            <a:bodyPr wrap="none" rtlCol="0">
              <a:spAutoFit/>
            </a:bodyPr>
            <a:lstStyle/>
            <a:p>
              <a:r>
                <a:rPr lang="en-US" sz="1000" b="1" dirty="0">
                  <a:solidFill>
                    <a:srgbClr val="17375E"/>
                  </a:solidFill>
                </a:rPr>
                <a:t>September</a:t>
              </a:r>
            </a:p>
          </p:txBody>
        </p:sp>
        <p:sp>
          <p:nvSpPr>
            <p:cNvPr id="76" name="TextBox 75"/>
            <p:cNvSpPr txBox="1"/>
            <p:nvPr/>
          </p:nvSpPr>
          <p:spPr>
            <a:xfrm>
              <a:off x="4495800" y="6299284"/>
              <a:ext cx="633507" cy="253916"/>
            </a:xfrm>
            <a:prstGeom prst="rect">
              <a:avLst/>
            </a:prstGeom>
            <a:noFill/>
          </p:spPr>
          <p:txBody>
            <a:bodyPr wrap="none" rtlCol="0">
              <a:spAutoFit/>
            </a:bodyPr>
            <a:lstStyle/>
            <a:p>
              <a:r>
                <a:rPr lang="en-US" sz="1000" b="1" dirty="0">
                  <a:solidFill>
                    <a:srgbClr val="17375E"/>
                  </a:solidFill>
                </a:rPr>
                <a:t>October</a:t>
              </a:r>
            </a:p>
          </p:txBody>
        </p:sp>
        <p:sp>
          <p:nvSpPr>
            <p:cNvPr id="78" name="TextBox 77"/>
            <p:cNvSpPr txBox="1"/>
            <p:nvPr/>
          </p:nvSpPr>
          <p:spPr>
            <a:xfrm>
              <a:off x="7543800" y="6299284"/>
              <a:ext cx="748923" cy="246221"/>
            </a:xfrm>
            <a:prstGeom prst="rect">
              <a:avLst/>
            </a:prstGeom>
            <a:noFill/>
          </p:spPr>
          <p:txBody>
            <a:bodyPr wrap="none" rtlCol="0">
              <a:spAutoFit/>
            </a:bodyPr>
            <a:lstStyle/>
            <a:p>
              <a:r>
                <a:rPr lang="en-US" sz="1000" b="1" dirty="0">
                  <a:solidFill>
                    <a:srgbClr val="17375E"/>
                  </a:solidFill>
                </a:rPr>
                <a:t>November</a:t>
              </a:r>
            </a:p>
          </p:txBody>
        </p:sp>
        <p:sp>
          <p:nvSpPr>
            <p:cNvPr id="79" name="TextBox 78"/>
            <p:cNvSpPr txBox="1"/>
            <p:nvPr/>
          </p:nvSpPr>
          <p:spPr>
            <a:xfrm>
              <a:off x="752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20</a:t>
              </a:r>
            </a:p>
          </p:txBody>
        </p:sp>
        <p:sp>
          <p:nvSpPr>
            <p:cNvPr id="81" name="TextBox 80"/>
            <p:cNvSpPr txBox="1"/>
            <p:nvPr/>
          </p:nvSpPr>
          <p:spPr>
            <a:xfrm>
              <a:off x="1514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25</a:t>
              </a:r>
            </a:p>
          </p:txBody>
        </p:sp>
        <p:sp>
          <p:nvSpPr>
            <p:cNvPr id="84" name="TextBox 83"/>
            <p:cNvSpPr txBox="1"/>
            <p:nvPr/>
          </p:nvSpPr>
          <p:spPr>
            <a:xfrm>
              <a:off x="1991279"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28</a:t>
              </a:r>
            </a:p>
          </p:txBody>
        </p:sp>
        <p:sp>
          <p:nvSpPr>
            <p:cNvPr id="85" name="TextBox 84"/>
            <p:cNvSpPr txBox="1"/>
            <p:nvPr/>
          </p:nvSpPr>
          <p:spPr>
            <a:xfrm>
              <a:off x="2276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30</a:t>
              </a:r>
            </a:p>
          </p:txBody>
        </p:sp>
        <p:sp>
          <p:nvSpPr>
            <p:cNvPr id="86" name="TextBox 85"/>
            <p:cNvSpPr txBox="1"/>
            <p:nvPr/>
          </p:nvSpPr>
          <p:spPr>
            <a:xfrm>
              <a:off x="3540179" y="6086846"/>
              <a:ext cx="249663" cy="246221"/>
            </a:xfrm>
            <a:prstGeom prst="rect">
              <a:avLst/>
            </a:prstGeom>
            <a:noFill/>
            <a:effectLst/>
          </p:spPr>
          <p:txBody>
            <a:bodyPr wrap="none" rtlCol="0" anchor="ctr">
              <a:spAutoFit/>
            </a:bodyPr>
            <a:lstStyle/>
            <a:p>
              <a:pPr algn="ctr"/>
              <a:r>
                <a:rPr lang="en-US" sz="1000" dirty="0">
                  <a:solidFill>
                    <a:schemeClr val="tx2">
                      <a:lumMod val="75000"/>
                    </a:schemeClr>
                  </a:solidFill>
                </a:rPr>
                <a:t>8</a:t>
              </a:r>
            </a:p>
          </p:txBody>
        </p:sp>
        <p:sp>
          <p:nvSpPr>
            <p:cNvPr id="87" name="TextBox 86"/>
            <p:cNvSpPr txBox="1"/>
            <p:nvPr/>
          </p:nvSpPr>
          <p:spPr>
            <a:xfrm>
              <a:off x="3962400"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11</a:t>
              </a:r>
            </a:p>
          </p:txBody>
        </p:sp>
        <p:sp>
          <p:nvSpPr>
            <p:cNvPr id="91" name="TextBox 90"/>
            <p:cNvSpPr txBox="1"/>
            <p:nvPr/>
          </p:nvSpPr>
          <p:spPr>
            <a:xfrm>
              <a:off x="4572000"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15</a:t>
              </a:r>
            </a:p>
          </p:txBody>
        </p:sp>
        <p:sp>
          <p:nvSpPr>
            <p:cNvPr id="92" name="TextBox 91"/>
            <p:cNvSpPr txBox="1"/>
            <p:nvPr/>
          </p:nvSpPr>
          <p:spPr>
            <a:xfrm>
              <a:off x="8189284" y="6086846"/>
              <a:ext cx="249663" cy="246221"/>
            </a:xfrm>
            <a:prstGeom prst="rect">
              <a:avLst/>
            </a:prstGeom>
            <a:noFill/>
            <a:effectLst/>
          </p:spPr>
          <p:txBody>
            <a:bodyPr wrap="none" rtlCol="0" anchor="ctr">
              <a:spAutoFit/>
            </a:bodyPr>
            <a:lstStyle/>
            <a:p>
              <a:pPr algn="ctr"/>
              <a:r>
                <a:rPr lang="en-US" sz="1000" dirty="0">
                  <a:solidFill>
                    <a:schemeClr val="tx2">
                      <a:lumMod val="75000"/>
                    </a:schemeClr>
                  </a:solidFill>
                </a:rPr>
                <a:t>7</a:t>
              </a:r>
            </a:p>
          </p:txBody>
        </p:sp>
        <p:cxnSp>
          <p:nvCxnSpPr>
            <p:cNvPr id="93" name="Straight Connector 92"/>
            <p:cNvCxnSpPr/>
            <p:nvPr/>
          </p:nvCxnSpPr>
          <p:spPr>
            <a:xfrm rot="5400000">
              <a:off x="274320" y="6194214"/>
              <a:ext cx="365760" cy="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8678334" y="6013953"/>
              <a:ext cx="0" cy="362712"/>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9" name="TextBox 98"/>
            <p:cNvSpPr txBox="1"/>
            <p:nvPr/>
          </p:nvSpPr>
          <p:spPr>
            <a:xfrm>
              <a:off x="319311" y="4962436"/>
              <a:ext cx="1183316" cy="600164"/>
            </a:xfrm>
            <a:prstGeom prst="rect">
              <a:avLst/>
            </a:prstGeom>
            <a:noFill/>
          </p:spPr>
          <p:txBody>
            <a:bodyPr wrap="square" rtlCol="0" anchor="ctr">
              <a:spAutoFit/>
            </a:bodyPr>
            <a:lstStyle/>
            <a:p>
              <a:pPr algn="ctr"/>
              <a:r>
                <a:rPr lang="en-US" sz="1100" dirty="0">
                  <a:solidFill>
                    <a:srgbClr val="17375E"/>
                  </a:solidFill>
                </a:rPr>
                <a:t>Patient 1 arrives in Dallas from Liberia</a:t>
              </a:r>
            </a:p>
          </p:txBody>
        </p:sp>
        <p:sp>
          <p:nvSpPr>
            <p:cNvPr id="101" name="TextBox 100"/>
            <p:cNvSpPr txBox="1"/>
            <p:nvPr/>
          </p:nvSpPr>
          <p:spPr>
            <a:xfrm>
              <a:off x="1098252" y="4267200"/>
              <a:ext cx="1137353" cy="600164"/>
            </a:xfrm>
            <a:prstGeom prst="rect">
              <a:avLst/>
            </a:prstGeom>
            <a:noFill/>
          </p:spPr>
          <p:txBody>
            <a:bodyPr wrap="square" rtlCol="0" anchor="ctr">
              <a:spAutoFit/>
            </a:bodyPr>
            <a:lstStyle/>
            <a:p>
              <a:pPr algn="ctr"/>
              <a:r>
                <a:rPr lang="en-US" sz="1100" dirty="0">
                  <a:solidFill>
                    <a:srgbClr val="17375E"/>
                  </a:solidFill>
                </a:rPr>
                <a:t>Patient 1 visits ED and is discharged</a:t>
              </a:r>
            </a:p>
          </p:txBody>
        </p:sp>
        <p:sp>
          <p:nvSpPr>
            <p:cNvPr id="102" name="TextBox 101"/>
            <p:cNvSpPr txBox="1"/>
            <p:nvPr/>
          </p:nvSpPr>
          <p:spPr>
            <a:xfrm>
              <a:off x="1686478" y="3223199"/>
              <a:ext cx="914401" cy="769441"/>
            </a:xfrm>
            <a:prstGeom prst="rect">
              <a:avLst/>
            </a:prstGeom>
            <a:noFill/>
          </p:spPr>
          <p:txBody>
            <a:bodyPr wrap="square" rtlCol="0">
              <a:spAutoFit/>
            </a:bodyPr>
            <a:lstStyle/>
            <a:p>
              <a:pPr algn="ctr"/>
              <a:r>
                <a:rPr lang="en-US" sz="1100" dirty="0">
                  <a:solidFill>
                    <a:srgbClr val="17375E"/>
                  </a:solidFill>
                </a:rPr>
                <a:t>Patient 1 revisits ED and is hospitalized</a:t>
              </a:r>
            </a:p>
          </p:txBody>
        </p:sp>
        <p:sp>
          <p:nvSpPr>
            <p:cNvPr id="103" name="TextBox 102"/>
            <p:cNvSpPr txBox="1"/>
            <p:nvPr/>
          </p:nvSpPr>
          <p:spPr>
            <a:xfrm>
              <a:off x="2316237" y="4679921"/>
              <a:ext cx="990600" cy="938719"/>
            </a:xfrm>
            <a:prstGeom prst="rect">
              <a:avLst/>
            </a:prstGeom>
            <a:noFill/>
          </p:spPr>
          <p:txBody>
            <a:bodyPr wrap="square" rtlCol="0" anchor="ctr">
              <a:spAutoFit/>
            </a:bodyPr>
            <a:lstStyle/>
            <a:p>
              <a:r>
                <a:rPr lang="en-US" sz="1100" dirty="0">
                  <a:solidFill>
                    <a:schemeClr val="bg1">
                      <a:lumMod val="75000"/>
                    </a:schemeClr>
                  </a:solidFill>
                </a:rPr>
                <a:t>Patient 1 diagnosed with Ebola; CDC </a:t>
              </a:r>
              <a:r>
                <a:rPr lang="en-US" sz="1100" dirty="0" err="1">
                  <a:solidFill>
                    <a:schemeClr val="bg1">
                      <a:lumMod val="75000"/>
                    </a:schemeClr>
                  </a:solidFill>
                </a:rPr>
                <a:t>EpiAid</a:t>
              </a:r>
              <a:r>
                <a:rPr lang="en-US" sz="1100" dirty="0">
                  <a:solidFill>
                    <a:schemeClr val="bg1">
                      <a:lumMod val="75000"/>
                    </a:schemeClr>
                  </a:solidFill>
                </a:rPr>
                <a:t> Team arrives</a:t>
              </a:r>
            </a:p>
          </p:txBody>
        </p:sp>
        <p:sp>
          <p:nvSpPr>
            <p:cNvPr id="104" name="TextBox 103"/>
            <p:cNvSpPr txBox="1"/>
            <p:nvPr/>
          </p:nvSpPr>
          <p:spPr>
            <a:xfrm>
              <a:off x="3240716" y="5161953"/>
              <a:ext cx="838200" cy="430887"/>
            </a:xfrm>
            <a:prstGeom prst="rect">
              <a:avLst/>
            </a:prstGeom>
            <a:noFill/>
          </p:spPr>
          <p:txBody>
            <a:bodyPr wrap="square" rtlCol="0" anchor="ctr">
              <a:spAutoFit/>
            </a:bodyPr>
            <a:lstStyle/>
            <a:p>
              <a:pPr algn="ctr"/>
              <a:r>
                <a:rPr lang="en-US" sz="1100" dirty="0">
                  <a:solidFill>
                    <a:schemeClr val="bg1">
                      <a:lumMod val="75000"/>
                    </a:schemeClr>
                  </a:solidFill>
                </a:rPr>
                <a:t>Patient 1 dies</a:t>
              </a:r>
            </a:p>
          </p:txBody>
        </p:sp>
        <p:sp>
          <p:nvSpPr>
            <p:cNvPr id="105" name="TextBox 104"/>
            <p:cNvSpPr txBox="1"/>
            <p:nvPr/>
          </p:nvSpPr>
          <p:spPr>
            <a:xfrm>
              <a:off x="3657600" y="4366199"/>
              <a:ext cx="944637" cy="769441"/>
            </a:xfrm>
            <a:prstGeom prst="rect">
              <a:avLst/>
            </a:prstGeom>
            <a:noFill/>
          </p:spPr>
          <p:txBody>
            <a:bodyPr wrap="square" rtlCol="0" anchor="ctr">
              <a:spAutoFit/>
            </a:bodyPr>
            <a:lstStyle/>
            <a:p>
              <a:pPr algn="ctr"/>
              <a:r>
                <a:rPr lang="en-US" sz="1100" dirty="0">
                  <a:solidFill>
                    <a:schemeClr val="bg1">
                      <a:lumMod val="75000"/>
                    </a:schemeClr>
                  </a:solidFill>
                </a:rPr>
                <a:t>Patient 2 visits ED and is diagnosed with Ebola</a:t>
              </a:r>
            </a:p>
          </p:txBody>
        </p:sp>
        <p:sp>
          <p:nvSpPr>
            <p:cNvPr id="106" name="TextBox 105"/>
            <p:cNvSpPr txBox="1"/>
            <p:nvPr/>
          </p:nvSpPr>
          <p:spPr>
            <a:xfrm>
              <a:off x="4613530" y="4047433"/>
              <a:ext cx="1101469" cy="938719"/>
            </a:xfrm>
            <a:prstGeom prst="rect">
              <a:avLst/>
            </a:prstGeom>
            <a:noFill/>
          </p:spPr>
          <p:txBody>
            <a:bodyPr wrap="square" rtlCol="0" anchor="ctr">
              <a:spAutoFit/>
            </a:bodyPr>
            <a:lstStyle/>
            <a:p>
              <a:r>
                <a:rPr lang="en-US" sz="1100" dirty="0">
                  <a:solidFill>
                    <a:schemeClr val="bg1">
                      <a:lumMod val="75000"/>
                    </a:schemeClr>
                  </a:solidFill>
                </a:rPr>
                <a:t>Patient 3 diagnosed with Ebola and is transported to Emory</a:t>
              </a:r>
            </a:p>
          </p:txBody>
        </p:sp>
        <p:sp>
          <p:nvSpPr>
            <p:cNvPr id="107" name="TextBox 106"/>
            <p:cNvSpPr txBox="1"/>
            <p:nvPr/>
          </p:nvSpPr>
          <p:spPr>
            <a:xfrm>
              <a:off x="7696200" y="5012836"/>
              <a:ext cx="1219200" cy="600164"/>
            </a:xfrm>
            <a:prstGeom prst="rect">
              <a:avLst/>
            </a:prstGeom>
            <a:noFill/>
          </p:spPr>
          <p:txBody>
            <a:bodyPr wrap="square" rtlCol="0" anchor="ctr">
              <a:spAutoFit/>
            </a:bodyPr>
            <a:lstStyle/>
            <a:p>
              <a:pPr algn="ctr"/>
              <a:r>
                <a:rPr lang="en-US" sz="1100" dirty="0">
                  <a:solidFill>
                    <a:schemeClr val="bg1">
                      <a:lumMod val="75000"/>
                    </a:schemeClr>
                  </a:solidFill>
                </a:rPr>
                <a:t>All 177 contacts complete monitoring</a:t>
              </a:r>
            </a:p>
          </p:txBody>
        </p:sp>
        <p:cxnSp>
          <p:nvCxnSpPr>
            <p:cNvPr id="108" name="Straight Arrow Connector 107"/>
            <p:cNvCxnSpPr/>
            <p:nvPr/>
          </p:nvCxnSpPr>
          <p:spPr>
            <a:xfrm>
              <a:off x="914400" y="55827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8305800" y="6024798"/>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7162800" y="6019800"/>
              <a:ext cx="0" cy="362712"/>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24384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9144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1666321"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2143679"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36576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4120447"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47244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2438400" y="6285654"/>
              <a:ext cx="0" cy="9144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a:stCxn id="101" idx="2"/>
            </p:cNvCxnSpPr>
            <p:nvPr/>
          </p:nvCxnSpPr>
          <p:spPr>
            <a:xfrm flipH="1">
              <a:off x="1666321" y="4867364"/>
              <a:ext cx="608" cy="1086316"/>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a:off x="2143679" y="3962400"/>
              <a:ext cx="0" cy="199128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p:nvPr/>
          </p:nvCxnSpPr>
          <p:spPr>
            <a:xfrm>
              <a:off x="2438400" y="55827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a:off x="3657600" y="55827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p:nvPr/>
          </p:nvCxnSpPr>
          <p:spPr>
            <a:xfrm>
              <a:off x="4124879" y="5105400"/>
              <a:ext cx="0" cy="8583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4" name="Straight Arrow Connector 123"/>
            <p:cNvCxnSpPr/>
            <p:nvPr/>
          </p:nvCxnSpPr>
          <p:spPr>
            <a:xfrm>
              <a:off x="4724400" y="4953000"/>
              <a:ext cx="0" cy="99552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p:nvPr/>
          </p:nvCxnSpPr>
          <p:spPr>
            <a:xfrm>
              <a:off x="8305800" y="55827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6" name="Straight Arrow Connector 125"/>
            <p:cNvCxnSpPr/>
            <p:nvPr/>
          </p:nvCxnSpPr>
          <p:spPr>
            <a:xfrm>
              <a:off x="2286000" y="4648200"/>
              <a:ext cx="0" cy="130548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27" name="TextBox 126"/>
            <p:cNvSpPr txBox="1"/>
            <p:nvPr/>
          </p:nvSpPr>
          <p:spPr>
            <a:xfrm>
              <a:off x="2179562" y="4048036"/>
              <a:ext cx="914401" cy="600164"/>
            </a:xfrm>
            <a:prstGeom prst="rect">
              <a:avLst/>
            </a:prstGeom>
            <a:noFill/>
          </p:spPr>
          <p:txBody>
            <a:bodyPr wrap="square" rtlCol="0">
              <a:spAutoFit/>
            </a:bodyPr>
            <a:lstStyle/>
            <a:p>
              <a:r>
                <a:rPr lang="en-US" sz="1100" dirty="0">
                  <a:solidFill>
                    <a:srgbClr val="17375E"/>
                  </a:solidFill>
                </a:rPr>
                <a:t>Specimens shipped for testing</a:t>
              </a:r>
            </a:p>
          </p:txBody>
        </p:sp>
        <p:cxnSp>
          <p:nvCxnSpPr>
            <p:cNvPr id="128" name="Straight Connector 127"/>
            <p:cNvCxnSpPr/>
            <p:nvPr/>
          </p:nvCxnSpPr>
          <p:spPr>
            <a:xfrm>
              <a:off x="22860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9" name="TextBox 128"/>
            <p:cNvSpPr txBox="1"/>
            <p:nvPr/>
          </p:nvSpPr>
          <p:spPr>
            <a:xfrm>
              <a:off x="2133600"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29</a:t>
              </a:r>
            </a:p>
          </p:txBody>
        </p:sp>
        <p:cxnSp>
          <p:nvCxnSpPr>
            <p:cNvPr id="130" name="Straight Connector 129"/>
            <p:cNvCxnSpPr/>
            <p:nvPr/>
          </p:nvCxnSpPr>
          <p:spPr>
            <a:xfrm>
              <a:off x="4587946" y="6027341"/>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31" name="TextBox 130"/>
            <p:cNvSpPr txBox="1"/>
            <p:nvPr/>
          </p:nvSpPr>
          <p:spPr>
            <a:xfrm>
              <a:off x="4435546"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14</a:t>
              </a:r>
            </a:p>
          </p:txBody>
        </p:sp>
        <p:cxnSp>
          <p:nvCxnSpPr>
            <p:cNvPr id="132" name="Straight Arrow Connector 131"/>
            <p:cNvCxnSpPr/>
            <p:nvPr/>
          </p:nvCxnSpPr>
          <p:spPr>
            <a:xfrm>
              <a:off x="4582079" y="3962400"/>
              <a:ext cx="0" cy="199128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33" name="TextBox 132"/>
            <p:cNvSpPr txBox="1"/>
            <p:nvPr/>
          </p:nvSpPr>
          <p:spPr>
            <a:xfrm>
              <a:off x="4114800" y="3559876"/>
              <a:ext cx="944637" cy="430887"/>
            </a:xfrm>
            <a:prstGeom prst="rect">
              <a:avLst/>
            </a:prstGeom>
            <a:noFill/>
          </p:spPr>
          <p:txBody>
            <a:bodyPr wrap="square" rtlCol="0" anchor="ctr">
              <a:spAutoFit/>
            </a:bodyPr>
            <a:lstStyle/>
            <a:p>
              <a:pPr algn="ctr"/>
              <a:r>
                <a:rPr lang="en-US" sz="1100" dirty="0">
                  <a:solidFill>
                    <a:schemeClr val="bg1">
                      <a:lumMod val="75000"/>
                    </a:schemeClr>
                  </a:solidFill>
                </a:rPr>
                <a:t>Patient 3 visits ED</a:t>
              </a:r>
            </a:p>
          </p:txBody>
        </p:sp>
        <p:sp>
          <p:nvSpPr>
            <p:cNvPr id="134" name="TextBox 133"/>
            <p:cNvSpPr txBox="1"/>
            <p:nvPr/>
          </p:nvSpPr>
          <p:spPr>
            <a:xfrm>
              <a:off x="4713010"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16</a:t>
              </a:r>
            </a:p>
          </p:txBody>
        </p:sp>
        <p:cxnSp>
          <p:nvCxnSpPr>
            <p:cNvPr id="135" name="Straight Connector 134"/>
            <p:cNvCxnSpPr/>
            <p:nvPr/>
          </p:nvCxnSpPr>
          <p:spPr>
            <a:xfrm>
              <a:off x="486541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36" name="Straight Arrow Connector 135"/>
            <p:cNvCxnSpPr/>
            <p:nvPr/>
          </p:nvCxnSpPr>
          <p:spPr>
            <a:xfrm>
              <a:off x="4865410" y="5583535"/>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37" name="TextBox 136"/>
            <p:cNvSpPr txBox="1"/>
            <p:nvPr/>
          </p:nvSpPr>
          <p:spPr>
            <a:xfrm>
              <a:off x="4747180" y="5020762"/>
              <a:ext cx="944637" cy="600164"/>
            </a:xfrm>
            <a:prstGeom prst="rect">
              <a:avLst/>
            </a:prstGeom>
            <a:noFill/>
          </p:spPr>
          <p:txBody>
            <a:bodyPr wrap="square" rtlCol="0" anchor="ctr">
              <a:spAutoFit/>
            </a:bodyPr>
            <a:lstStyle/>
            <a:p>
              <a:r>
                <a:rPr lang="en-US" sz="1100" dirty="0">
                  <a:solidFill>
                    <a:schemeClr val="bg1">
                      <a:lumMod val="75000"/>
                    </a:schemeClr>
                  </a:solidFill>
                </a:rPr>
                <a:t>Patient 2 transported to NIH</a:t>
              </a:r>
            </a:p>
          </p:txBody>
        </p:sp>
      </p:grpSp>
      <p:sp>
        <p:nvSpPr>
          <p:cNvPr id="60" name="Title 1"/>
          <p:cNvSpPr>
            <a:spLocks noGrp="1"/>
          </p:cNvSpPr>
          <p:nvPr>
            <p:ph type="title"/>
          </p:nvPr>
        </p:nvSpPr>
        <p:spPr>
          <a:xfrm>
            <a:off x="457200" y="76200"/>
            <a:ext cx="8229600" cy="1143000"/>
          </a:xfrm>
        </p:spPr>
        <p:txBody>
          <a:bodyPr>
            <a:noAutofit/>
          </a:bodyPr>
          <a:lstStyle/>
          <a:p>
            <a:r>
              <a:rPr lang="en-US" dirty="0"/>
              <a:t>The Investigation Begins</a:t>
            </a:r>
          </a:p>
        </p:txBody>
      </p:sp>
      <p:pic>
        <p:nvPicPr>
          <p:cNvPr id="3" name="Picture 2" descr="Screen Shot 2015-02-23 at 10.37.17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3099" y="1524000"/>
            <a:ext cx="3463701" cy="1981200"/>
          </a:xfrm>
          <a:prstGeom prst="rect">
            <a:avLst/>
          </a:prstGeom>
        </p:spPr>
      </p:pic>
    </p:spTree>
    <p:extLst>
      <p:ext uri="{BB962C8B-B14F-4D97-AF65-F5344CB8AC3E}">
        <p14:creationId xmlns:p14="http://schemas.microsoft.com/office/powerpoint/2010/main" val="3200692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Arrow Connector 58"/>
          <p:cNvCxnSpPr/>
          <p:nvPr/>
        </p:nvCxnSpPr>
        <p:spPr>
          <a:xfrm>
            <a:off x="2438400" y="55890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2"/>
          </p:nvPr>
        </p:nvSpPr>
        <p:spPr/>
        <p:txBody>
          <a:bodyPr/>
          <a:lstStyle/>
          <a:p>
            <a:fld id="{26792058-4771-452A-B242-D669F91654D9}" type="slidenum">
              <a:rPr lang="en-US" sz="1000" smtClean="0"/>
              <a:t>5</a:t>
            </a:fld>
            <a:endParaRPr lang="en-US" sz="1000"/>
          </a:p>
        </p:txBody>
      </p:sp>
      <p:pic>
        <p:nvPicPr>
          <p:cNvPr id="56" name="Content Placeholder 3"/>
          <p:cNvPicPr>
            <a:picLocks noChangeAspect="1"/>
          </p:cNvPicPr>
          <p:nvPr/>
        </p:nvPicPr>
        <p:blipFill rotWithShape="1">
          <a:blip r:embed="rId3"/>
          <a:srcRect t="8422" r="10175" b="8422"/>
          <a:stretch/>
        </p:blipFill>
        <p:spPr>
          <a:xfrm>
            <a:off x="4696455" y="685800"/>
            <a:ext cx="3982617" cy="2438400"/>
          </a:xfrm>
          <a:prstGeom prst="rect">
            <a:avLst/>
          </a:prstGeom>
        </p:spPr>
      </p:pic>
      <p:pic>
        <p:nvPicPr>
          <p:cNvPr id="61" name="Picture 60" descr="ivy900.jpg"/>
          <p:cNvPicPr>
            <a:picLocks noChangeAspect="1"/>
          </p:cNvPicPr>
          <p:nvPr/>
        </p:nvPicPr>
        <p:blipFill rotWithShape="1">
          <a:blip r:embed="rId4">
            <a:extLst>
              <a:ext uri="{28A0092B-C50C-407E-A947-70E740481C1C}">
                <a14:useLocalDpi xmlns:a14="http://schemas.microsoft.com/office/drawing/2010/main" val="0"/>
              </a:ext>
            </a:extLst>
          </a:blip>
          <a:srcRect t="2227" r="1968" b="7942"/>
          <a:stretch/>
        </p:blipFill>
        <p:spPr>
          <a:xfrm>
            <a:off x="457200" y="685800"/>
            <a:ext cx="3983766" cy="2433654"/>
          </a:xfrm>
          <a:prstGeom prst="rect">
            <a:avLst/>
          </a:prstGeom>
        </p:spPr>
      </p:pic>
      <p:sp>
        <p:nvSpPr>
          <p:cNvPr id="69" name="TextBox 68"/>
          <p:cNvSpPr txBox="1"/>
          <p:nvPr/>
        </p:nvSpPr>
        <p:spPr>
          <a:xfrm>
            <a:off x="990599" y="228600"/>
            <a:ext cx="2785998" cy="461665"/>
          </a:xfrm>
          <a:prstGeom prst="rect">
            <a:avLst/>
          </a:prstGeom>
          <a:noFill/>
        </p:spPr>
        <p:txBody>
          <a:bodyPr wrap="none" rtlCol="0">
            <a:spAutoFit/>
          </a:bodyPr>
          <a:lstStyle/>
          <a:p>
            <a:r>
              <a:rPr lang="en-US" sz="2400" b="1" spc="50" dirty="0">
                <a:solidFill>
                  <a:srgbClr val="C00000"/>
                </a:solidFill>
              </a:rPr>
              <a:t>COMMUNITY TEAM</a:t>
            </a:r>
          </a:p>
        </p:txBody>
      </p:sp>
      <p:sp>
        <p:nvSpPr>
          <p:cNvPr id="72" name="TextBox 71"/>
          <p:cNvSpPr txBox="1"/>
          <p:nvPr/>
        </p:nvSpPr>
        <p:spPr>
          <a:xfrm>
            <a:off x="5257799" y="228600"/>
            <a:ext cx="2833148" cy="461665"/>
          </a:xfrm>
          <a:prstGeom prst="rect">
            <a:avLst/>
          </a:prstGeom>
          <a:noFill/>
        </p:spPr>
        <p:txBody>
          <a:bodyPr wrap="none" rtlCol="0">
            <a:spAutoFit/>
          </a:bodyPr>
          <a:lstStyle/>
          <a:p>
            <a:r>
              <a:rPr lang="en-US" sz="2400" b="1" spc="50" dirty="0">
                <a:solidFill>
                  <a:srgbClr val="C00000"/>
                </a:solidFill>
              </a:rPr>
              <a:t>HEALTHCARE TEAM</a:t>
            </a:r>
          </a:p>
        </p:txBody>
      </p:sp>
      <p:cxnSp>
        <p:nvCxnSpPr>
          <p:cNvPr id="74" name="Straight Connector 73"/>
          <p:cNvCxnSpPr/>
          <p:nvPr/>
        </p:nvCxnSpPr>
        <p:spPr>
          <a:xfrm flipH="1">
            <a:off x="458915" y="6019800"/>
            <a:ext cx="8226170" cy="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1066800" y="6299284"/>
            <a:ext cx="788629" cy="253916"/>
          </a:xfrm>
          <a:prstGeom prst="rect">
            <a:avLst/>
          </a:prstGeom>
          <a:noFill/>
        </p:spPr>
        <p:txBody>
          <a:bodyPr wrap="none" rtlCol="0">
            <a:spAutoFit/>
          </a:bodyPr>
          <a:lstStyle/>
          <a:p>
            <a:r>
              <a:rPr lang="en-US" sz="1000" b="1" dirty="0">
                <a:solidFill>
                  <a:srgbClr val="C00000"/>
                </a:solidFill>
              </a:rPr>
              <a:t>September</a:t>
            </a:r>
          </a:p>
        </p:txBody>
      </p:sp>
      <p:sp>
        <p:nvSpPr>
          <p:cNvPr id="76" name="TextBox 75"/>
          <p:cNvSpPr txBox="1"/>
          <p:nvPr/>
        </p:nvSpPr>
        <p:spPr>
          <a:xfrm>
            <a:off x="4495800" y="6299284"/>
            <a:ext cx="633507" cy="253916"/>
          </a:xfrm>
          <a:prstGeom prst="rect">
            <a:avLst/>
          </a:prstGeom>
          <a:noFill/>
        </p:spPr>
        <p:txBody>
          <a:bodyPr wrap="none" rtlCol="0">
            <a:spAutoFit/>
          </a:bodyPr>
          <a:lstStyle/>
          <a:p>
            <a:r>
              <a:rPr lang="en-US" sz="1000" b="1" dirty="0">
                <a:solidFill>
                  <a:srgbClr val="17375E"/>
                </a:solidFill>
              </a:rPr>
              <a:t>October</a:t>
            </a:r>
          </a:p>
        </p:txBody>
      </p:sp>
      <p:sp>
        <p:nvSpPr>
          <p:cNvPr id="78" name="TextBox 77"/>
          <p:cNvSpPr txBox="1"/>
          <p:nvPr/>
        </p:nvSpPr>
        <p:spPr>
          <a:xfrm>
            <a:off x="7543800" y="6299284"/>
            <a:ext cx="748923" cy="246221"/>
          </a:xfrm>
          <a:prstGeom prst="rect">
            <a:avLst/>
          </a:prstGeom>
          <a:noFill/>
        </p:spPr>
        <p:txBody>
          <a:bodyPr wrap="none" rtlCol="0">
            <a:spAutoFit/>
          </a:bodyPr>
          <a:lstStyle/>
          <a:p>
            <a:r>
              <a:rPr lang="en-US" sz="1000" b="1" dirty="0">
                <a:solidFill>
                  <a:srgbClr val="17375E"/>
                </a:solidFill>
              </a:rPr>
              <a:t>November</a:t>
            </a:r>
          </a:p>
        </p:txBody>
      </p:sp>
      <p:sp>
        <p:nvSpPr>
          <p:cNvPr id="79" name="TextBox 78"/>
          <p:cNvSpPr txBox="1"/>
          <p:nvPr/>
        </p:nvSpPr>
        <p:spPr>
          <a:xfrm>
            <a:off x="752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20</a:t>
            </a:r>
          </a:p>
        </p:txBody>
      </p:sp>
      <p:sp>
        <p:nvSpPr>
          <p:cNvPr id="81" name="TextBox 80"/>
          <p:cNvSpPr txBox="1"/>
          <p:nvPr/>
        </p:nvSpPr>
        <p:spPr>
          <a:xfrm>
            <a:off x="1514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25</a:t>
            </a:r>
          </a:p>
        </p:txBody>
      </p:sp>
      <p:sp>
        <p:nvSpPr>
          <p:cNvPr id="84" name="TextBox 83"/>
          <p:cNvSpPr txBox="1"/>
          <p:nvPr/>
        </p:nvSpPr>
        <p:spPr>
          <a:xfrm>
            <a:off x="1991279"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28</a:t>
            </a:r>
          </a:p>
        </p:txBody>
      </p:sp>
      <p:sp>
        <p:nvSpPr>
          <p:cNvPr id="85" name="TextBox 84"/>
          <p:cNvSpPr txBox="1"/>
          <p:nvPr/>
        </p:nvSpPr>
        <p:spPr>
          <a:xfrm>
            <a:off x="2276141" y="6086846"/>
            <a:ext cx="314659" cy="246221"/>
          </a:xfrm>
          <a:prstGeom prst="rect">
            <a:avLst/>
          </a:prstGeom>
          <a:noFill/>
          <a:effectLst/>
        </p:spPr>
        <p:txBody>
          <a:bodyPr wrap="none" rtlCol="0" anchor="ctr">
            <a:spAutoFit/>
          </a:bodyPr>
          <a:lstStyle/>
          <a:p>
            <a:pPr algn="ctr"/>
            <a:r>
              <a:rPr lang="en-US" sz="1000" b="1" dirty="0">
                <a:solidFill>
                  <a:srgbClr val="C00000"/>
                </a:solidFill>
              </a:rPr>
              <a:t>30</a:t>
            </a:r>
          </a:p>
        </p:txBody>
      </p:sp>
      <p:sp>
        <p:nvSpPr>
          <p:cNvPr id="86" name="TextBox 85"/>
          <p:cNvSpPr txBox="1"/>
          <p:nvPr/>
        </p:nvSpPr>
        <p:spPr>
          <a:xfrm>
            <a:off x="3540179" y="6086846"/>
            <a:ext cx="249663" cy="246221"/>
          </a:xfrm>
          <a:prstGeom prst="rect">
            <a:avLst/>
          </a:prstGeom>
          <a:noFill/>
          <a:effectLst/>
        </p:spPr>
        <p:txBody>
          <a:bodyPr wrap="none" rtlCol="0" anchor="ctr">
            <a:spAutoFit/>
          </a:bodyPr>
          <a:lstStyle/>
          <a:p>
            <a:pPr algn="ctr"/>
            <a:r>
              <a:rPr lang="en-US" sz="1000" dirty="0">
                <a:solidFill>
                  <a:schemeClr val="tx2">
                    <a:lumMod val="75000"/>
                  </a:schemeClr>
                </a:solidFill>
              </a:rPr>
              <a:t>8</a:t>
            </a:r>
          </a:p>
        </p:txBody>
      </p:sp>
      <p:sp>
        <p:nvSpPr>
          <p:cNvPr id="87" name="TextBox 86"/>
          <p:cNvSpPr txBox="1"/>
          <p:nvPr/>
        </p:nvSpPr>
        <p:spPr>
          <a:xfrm>
            <a:off x="3962400"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11</a:t>
            </a:r>
          </a:p>
        </p:txBody>
      </p:sp>
      <p:sp>
        <p:nvSpPr>
          <p:cNvPr id="91" name="TextBox 90"/>
          <p:cNvSpPr txBox="1"/>
          <p:nvPr/>
        </p:nvSpPr>
        <p:spPr>
          <a:xfrm>
            <a:off x="4572000"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15</a:t>
            </a:r>
          </a:p>
        </p:txBody>
      </p:sp>
      <p:sp>
        <p:nvSpPr>
          <p:cNvPr id="92" name="TextBox 91"/>
          <p:cNvSpPr txBox="1"/>
          <p:nvPr/>
        </p:nvSpPr>
        <p:spPr>
          <a:xfrm>
            <a:off x="8189284" y="6086846"/>
            <a:ext cx="249663" cy="246221"/>
          </a:xfrm>
          <a:prstGeom prst="rect">
            <a:avLst/>
          </a:prstGeom>
          <a:noFill/>
          <a:effectLst/>
        </p:spPr>
        <p:txBody>
          <a:bodyPr wrap="none" rtlCol="0" anchor="ctr">
            <a:spAutoFit/>
          </a:bodyPr>
          <a:lstStyle/>
          <a:p>
            <a:pPr algn="ctr"/>
            <a:r>
              <a:rPr lang="en-US" sz="1000" dirty="0">
                <a:solidFill>
                  <a:schemeClr val="tx2">
                    <a:lumMod val="75000"/>
                  </a:schemeClr>
                </a:solidFill>
              </a:rPr>
              <a:t>7</a:t>
            </a:r>
          </a:p>
        </p:txBody>
      </p:sp>
      <p:cxnSp>
        <p:nvCxnSpPr>
          <p:cNvPr id="93" name="Straight Connector 92"/>
          <p:cNvCxnSpPr/>
          <p:nvPr/>
        </p:nvCxnSpPr>
        <p:spPr>
          <a:xfrm rot="5400000">
            <a:off x="274320" y="6194214"/>
            <a:ext cx="365760" cy="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8678334" y="6013953"/>
            <a:ext cx="0" cy="362712"/>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9" name="TextBox 98"/>
          <p:cNvSpPr txBox="1"/>
          <p:nvPr/>
        </p:nvSpPr>
        <p:spPr>
          <a:xfrm>
            <a:off x="319311" y="4962436"/>
            <a:ext cx="1183316" cy="600164"/>
          </a:xfrm>
          <a:prstGeom prst="rect">
            <a:avLst/>
          </a:prstGeom>
          <a:noFill/>
        </p:spPr>
        <p:txBody>
          <a:bodyPr wrap="square" rtlCol="0" anchor="ctr">
            <a:spAutoFit/>
          </a:bodyPr>
          <a:lstStyle/>
          <a:p>
            <a:pPr algn="ctr"/>
            <a:r>
              <a:rPr lang="en-US" sz="1100" dirty="0">
                <a:solidFill>
                  <a:srgbClr val="17375E"/>
                </a:solidFill>
              </a:rPr>
              <a:t>Patient 1 arrives in Dallas from Liberia</a:t>
            </a:r>
          </a:p>
        </p:txBody>
      </p:sp>
      <p:sp>
        <p:nvSpPr>
          <p:cNvPr id="101" name="TextBox 100"/>
          <p:cNvSpPr txBox="1"/>
          <p:nvPr/>
        </p:nvSpPr>
        <p:spPr>
          <a:xfrm>
            <a:off x="1098252" y="4267200"/>
            <a:ext cx="1137353" cy="600164"/>
          </a:xfrm>
          <a:prstGeom prst="rect">
            <a:avLst/>
          </a:prstGeom>
          <a:noFill/>
        </p:spPr>
        <p:txBody>
          <a:bodyPr wrap="square" rtlCol="0" anchor="ctr">
            <a:spAutoFit/>
          </a:bodyPr>
          <a:lstStyle/>
          <a:p>
            <a:pPr algn="ctr"/>
            <a:r>
              <a:rPr lang="en-US" sz="1100" dirty="0">
                <a:solidFill>
                  <a:srgbClr val="17375E"/>
                </a:solidFill>
              </a:rPr>
              <a:t>Patient 1 visits ED and is discharged</a:t>
            </a:r>
          </a:p>
        </p:txBody>
      </p:sp>
      <p:sp>
        <p:nvSpPr>
          <p:cNvPr id="102" name="TextBox 101"/>
          <p:cNvSpPr txBox="1"/>
          <p:nvPr/>
        </p:nvSpPr>
        <p:spPr>
          <a:xfrm>
            <a:off x="1686478" y="3223199"/>
            <a:ext cx="914401" cy="769441"/>
          </a:xfrm>
          <a:prstGeom prst="rect">
            <a:avLst/>
          </a:prstGeom>
          <a:noFill/>
        </p:spPr>
        <p:txBody>
          <a:bodyPr wrap="square" rtlCol="0">
            <a:spAutoFit/>
          </a:bodyPr>
          <a:lstStyle/>
          <a:p>
            <a:pPr algn="ctr"/>
            <a:r>
              <a:rPr lang="en-US" sz="1100" dirty="0">
                <a:solidFill>
                  <a:srgbClr val="17375E"/>
                </a:solidFill>
              </a:rPr>
              <a:t>Patient 1 revisits ED and is hospitalized</a:t>
            </a:r>
          </a:p>
        </p:txBody>
      </p:sp>
      <p:sp>
        <p:nvSpPr>
          <p:cNvPr id="103" name="TextBox 102"/>
          <p:cNvSpPr txBox="1"/>
          <p:nvPr/>
        </p:nvSpPr>
        <p:spPr>
          <a:xfrm>
            <a:off x="2316237" y="4679921"/>
            <a:ext cx="990600" cy="938719"/>
          </a:xfrm>
          <a:prstGeom prst="rect">
            <a:avLst/>
          </a:prstGeom>
          <a:noFill/>
        </p:spPr>
        <p:txBody>
          <a:bodyPr wrap="square" rtlCol="0" anchor="ctr">
            <a:spAutoFit/>
          </a:bodyPr>
          <a:lstStyle/>
          <a:p>
            <a:r>
              <a:rPr lang="en-US" sz="1100" dirty="0">
                <a:solidFill>
                  <a:schemeClr val="bg1">
                    <a:lumMod val="75000"/>
                  </a:schemeClr>
                </a:solidFill>
              </a:rPr>
              <a:t>Patient 1 diagnosed with Ebola; CDC </a:t>
            </a:r>
            <a:r>
              <a:rPr lang="en-US" sz="1100" dirty="0" err="1">
                <a:solidFill>
                  <a:schemeClr val="bg1">
                    <a:lumMod val="75000"/>
                  </a:schemeClr>
                </a:solidFill>
              </a:rPr>
              <a:t>EpiAid</a:t>
            </a:r>
            <a:r>
              <a:rPr lang="en-US" sz="1100" dirty="0">
                <a:solidFill>
                  <a:schemeClr val="bg1">
                    <a:lumMod val="75000"/>
                  </a:schemeClr>
                </a:solidFill>
              </a:rPr>
              <a:t> Team arrives</a:t>
            </a:r>
          </a:p>
        </p:txBody>
      </p:sp>
      <p:sp>
        <p:nvSpPr>
          <p:cNvPr id="104" name="TextBox 103"/>
          <p:cNvSpPr txBox="1"/>
          <p:nvPr/>
        </p:nvSpPr>
        <p:spPr>
          <a:xfrm>
            <a:off x="3240716" y="5161953"/>
            <a:ext cx="838200" cy="430887"/>
          </a:xfrm>
          <a:prstGeom prst="rect">
            <a:avLst/>
          </a:prstGeom>
          <a:noFill/>
        </p:spPr>
        <p:txBody>
          <a:bodyPr wrap="square" rtlCol="0" anchor="ctr">
            <a:spAutoFit/>
          </a:bodyPr>
          <a:lstStyle/>
          <a:p>
            <a:pPr algn="ctr"/>
            <a:r>
              <a:rPr lang="en-US" sz="1100" dirty="0">
                <a:solidFill>
                  <a:schemeClr val="bg1">
                    <a:lumMod val="75000"/>
                  </a:schemeClr>
                </a:solidFill>
              </a:rPr>
              <a:t>Patient 1 dies</a:t>
            </a:r>
          </a:p>
        </p:txBody>
      </p:sp>
      <p:sp>
        <p:nvSpPr>
          <p:cNvPr id="105" name="TextBox 104"/>
          <p:cNvSpPr txBox="1"/>
          <p:nvPr/>
        </p:nvSpPr>
        <p:spPr>
          <a:xfrm>
            <a:off x="3657600" y="4366199"/>
            <a:ext cx="944637" cy="769441"/>
          </a:xfrm>
          <a:prstGeom prst="rect">
            <a:avLst/>
          </a:prstGeom>
          <a:noFill/>
        </p:spPr>
        <p:txBody>
          <a:bodyPr wrap="square" rtlCol="0" anchor="ctr">
            <a:spAutoFit/>
          </a:bodyPr>
          <a:lstStyle/>
          <a:p>
            <a:pPr algn="ctr"/>
            <a:r>
              <a:rPr lang="en-US" sz="1100" dirty="0">
                <a:solidFill>
                  <a:schemeClr val="bg1">
                    <a:lumMod val="75000"/>
                  </a:schemeClr>
                </a:solidFill>
              </a:rPr>
              <a:t>Patient 2 visits ED and is diagnosed with Ebola</a:t>
            </a:r>
          </a:p>
        </p:txBody>
      </p:sp>
      <p:sp>
        <p:nvSpPr>
          <p:cNvPr id="106" name="TextBox 105"/>
          <p:cNvSpPr txBox="1"/>
          <p:nvPr/>
        </p:nvSpPr>
        <p:spPr>
          <a:xfrm>
            <a:off x="4613530" y="4047433"/>
            <a:ext cx="1101469" cy="938719"/>
          </a:xfrm>
          <a:prstGeom prst="rect">
            <a:avLst/>
          </a:prstGeom>
          <a:noFill/>
        </p:spPr>
        <p:txBody>
          <a:bodyPr wrap="square" rtlCol="0" anchor="ctr">
            <a:spAutoFit/>
          </a:bodyPr>
          <a:lstStyle/>
          <a:p>
            <a:r>
              <a:rPr lang="en-US" sz="1100" dirty="0">
                <a:solidFill>
                  <a:schemeClr val="bg1">
                    <a:lumMod val="75000"/>
                  </a:schemeClr>
                </a:solidFill>
              </a:rPr>
              <a:t>Patient 3 diagnosed with Ebola and is transported to Emory</a:t>
            </a:r>
          </a:p>
        </p:txBody>
      </p:sp>
      <p:sp>
        <p:nvSpPr>
          <p:cNvPr id="107" name="TextBox 106"/>
          <p:cNvSpPr txBox="1"/>
          <p:nvPr/>
        </p:nvSpPr>
        <p:spPr>
          <a:xfrm>
            <a:off x="7696200" y="5012836"/>
            <a:ext cx="1219200" cy="600164"/>
          </a:xfrm>
          <a:prstGeom prst="rect">
            <a:avLst/>
          </a:prstGeom>
          <a:noFill/>
        </p:spPr>
        <p:txBody>
          <a:bodyPr wrap="square" rtlCol="0" anchor="ctr">
            <a:spAutoFit/>
          </a:bodyPr>
          <a:lstStyle/>
          <a:p>
            <a:pPr algn="ctr"/>
            <a:r>
              <a:rPr lang="en-US" sz="1100" dirty="0">
                <a:solidFill>
                  <a:schemeClr val="bg1">
                    <a:lumMod val="75000"/>
                  </a:schemeClr>
                </a:solidFill>
              </a:rPr>
              <a:t>All 177 contacts complete monitoring</a:t>
            </a:r>
          </a:p>
        </p:txBody>
      </p:sp>
      <p:cxnSp>
        <p:nvCxnSpPr>
          <p:cNvPr id="108" name="Straight Arrow Connector 107"/>
          <p:cNvCxnSpPr/>
          <p:nvPr/>
        </p:nvCxnSpPr>
        <p:spPr>
          <a:xfrm>
            <a:off x="914400" y="55827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8305800" y="6024798"/>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7162800" y="6019800"/>
            <a:ext cx="0" cy="362712"/>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2438400" y="6019800"/>
            <a:ext cx="0" cy="137160"/>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9144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1666321"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2143679"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36576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4120447"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47244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2438400" y="6285654"/>
            <a:ext cx="0" cy="91440"/>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a:stCxn id="101" idx="2"/>
          </p:cNvCxnSpPr>
          <p:nvPr/>
        </p:nvCxnSpPr>
        <p:spPr>
          <a:xfrm flipH="1">
            <a:off x="1666321" y="4867364"/>
            <a:ext cx="608" cy="1086316"/>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a:off x="2143679" y="3962400"/>
            <a:ext cx="0" cy="199128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p:nvPr/>
        </p:nvCxnSpPr>
        <p:spPr>
          <a:xfrm flipH="1">
            <a:off x="2438400" y="3200400"/>
            <a:ext cx="2057400" cy="2748120"/>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a:off x="3657600" y="55827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p:nvPr/>
        </p:nvCxnSpPr>
        <p:spPr>
          <a:xfrm>
            <a:off x="4124879" y="5105400"/>
            <a:ext cx="0" cy="8583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4" name="Straight Arrow Connector 123"/>
          <p:cNvCxnSpPr/>
          <p:nvPr/>
        </p:nvCxnSpPr>
        <p:spPr>
          <a:xfrm>
            <a:off x="4724400" y="4953000"/>
            <a:ext cx="0" cy="99552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p:nvPr/>
        </p:nvCxnSpPr>
        <p:spPr>
          <a:xfrm>
            <a:off x="8305800" y="55827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6" name="Straight Arrow Connector 125"/>
          <p:cNvCxnSpPr/>
          <p:nvPr/>
        </p:nvCxnSpPr>
        <p:spPr>
          <a:xfrm>
            <a:off x="2286000" y="4648200"/>
            <a:ext cx="0" cy="130548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27" name="TextBox 126"/>
          <p:cNvSpPr txBox="1"/>
          <p:nvPr/>
        </p:nvSpPr>
        <p:spPr>
          <a:xfrm>
            <a:off x="2179562" y="4048036"/>
            <a:ext cx="914401" cy="600164"/>
          </a:xfrm>
          <a:prstGeom prst="rect">
            <a:avLst/>
          </a:prstGeom>
          <a:noFill/>
        </p:spPr>
        <p:txBody>
          <a:bodyPr wrap="square" rtlCol="0">
            <a:spAutoFit/>
          </a:bodyPr>
          <a:lstStyle/>
          <a:p>
            <a:r>
              <a:rPr lang="en-US" sz="1100" dirty="0">
                <a:solidFill>
                  <a:srgbClr val="17375E"/>
                </a:solidFill>
              </a:rPr>
              <a:t>Specimens shipped for testing</a:t>
            </a:r>
          </a:p>
        </p:txBody>
      </p:sp>
      <p:cxnSp>
        <p:nvCxnSpPr>
          <p:cNvPr id="128" name="Straight Connector 127"/>
          <p:cNvCxnSpPr/>
          <p:nvPr/>
        </p:nvCxnSpPr>
        <p:spPr>
          <a:xfrm>
            <a:off x="22860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9" name="TextBox 128"/>
          <p:cNvSpPr txBox="1"/>
          <p:nvPr/>
        </p:nvSpPr>
        <p:spPr>
          <a:xfrm>
            <a:off x="2133600"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29</a:t>
            </a:r>
          </a:p>
        </p:txBody>
      </p:sp>
      <p:cxnSp>
        <p:nvCxnSpPr>
          <p:cNvPr id="130" name="Straight Connector 129"/>
          <p:cNvCxnSpPr/>
          <p:nvPr/>
        </p:nvCxnSpPr>
        <p:spPr>
          <a:xfrm>
            <a:off x="4587946" y="6027341"/>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31" name="TextBox 130"/>
          <p:cNvSpPr txBox="1"/>
          <p:nvPr/>
        </p:nvSpPr>
        <p:spPr>
          <a:xfrm>
            <a:off x="4435546"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14</a:t>
            </a:r>
          </a:p>
        </p:txBody>
      </p:sp>
      <p:cxnSp>
        <p:nvCxnSpPr>
          <p:cNvPr id="132" name="Straight Arrow Connector 131"/>
          <p:cNvCxnSpPr/>
          <p:nvPr/>
        </p:nvCxnSpPr>
        <p:spPr>
          <a:xfrm>
            <a:off x="4582079" y="3962400"/>
            <a:ext cx="0" cy="199128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33" name="TextBox 132"/>
          <p:cNvSpPr txBox="1"/>
          <p:nvPr/>
        </p:nvSpPr>
        <p:spPr>
          <a:xfrm>
            <a:off x="4114800" y="3559876"/>
            <a:ext cx="944637" cy="430887"/>
          </a:xfrm>
          <a:prstGeom prst="rect">
            <a:avLst/>
          </a:prstGeom>
          <a:noFill/>
        </p:spPr>
        <p:txBody>
          <a:bodyPr wrap="square" rtlCol="0" anchor="ctr">
            <a:spAutoFit/>
          </a:bodyPr>
          <a:lstStyle/>
          <a:p>
            <a:pPr algn="ctr"/>
            <a:r>
              <a:rPr lang="en-US" sz="1100" dirty="0">
                <a:solidFill>
                  <a:schemeClr val="bg1">
                    <a:lumMod val="75000"/>
                  </a:schemeClr>
                </a:solidFill>
              </a:rPr>
              <a:t>Patient 3 visits ED</a:t>
            </a:r>
          </a:p>
        </p:txBody>
      </p:sp>
      <p:sp>
        <p:nvSpPr>
          <p:cNvPr id="134" name="TextBox 133"/>
          <p:cNvSpPr txBox="1"/>
          <p:nvPr/>
        </p:nvSpPr>
        <p:spPr>
          <a:xfrm>
            <a:off x="4713010"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16</a:t>
            </a:r>
          </a:p>
        </p:txBody>
      </p:sp>
      <p:cxnSp>
        <p:nvCxnSpPr>
          <p:cNvPr id="135" name="Straight Connector 134"/>
          <p:cNvCxnSpPr/>
          <p:nvPr/>
        </p:nvCxnSpPr>
        <p:spPr>
          <a:xfrm>
            <a:off x="486541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36" name="Straight Arrow Connector 135"/>
          <p:cNvCxnSpPr/>
          <p:nvPr/>
        </p:nvCxnSpPr>
        <p:spPr>
          <a:xfrm>
            <a:off x="4865410" y="5583535"/>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37" name="TextBox 136"/>
          <p:cNvSpPr txBox="1"/>
          <p:nvPr/>
        </p:nvSpPr>
        <p:spPr>
          <a:xfrm>
            <a:off x="4747180" y="5020762"/>
            <a:ext cx="944637" cy="600164"/>
          </a:xfrm>
          <a:prstGeom prst="rect">
            <a:avLst/>
          </a:prstGeom>
          <a:noFill/>
        </p:spPr>
        <p:txBody>
          <a:bodyPr wrap="square" rtlCol="0" anchor="ctr">
            <a:spAutoFit/>
          </a:bodyPr>
          <a:lstStyle/>
          <a:p>
            <a:r>
              <a:rPr lang="en-US" sz="1100" dirty="0">
                <a:solidFill>
                  <a:schemeClr val="bg1">
                    <a:lumMod val="75000"/>
                  </a:schemeClr>
                </a:solidFill>
              </a:rPr>
              <a:t>Patient 2 transported to NIH</a:t>
            </a:r>
          </a:p>
        </p:txBody>
      </p:sp>
    </p:spTree>
    <p:extLst>
      <p:ext uri="{BB962C8B-B14F-4D97-AF65-F5344CB8AC3E}">
        <p14:creationId xmlns:p14="http://schemas.microsoft.com/office/powerpoint/2010/main" val="581655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457200" y="76200"/>
            <a:ext cx="8229600" cy="1143000"/>
          </a:xfrm>
        </p:spPr>
        <p:txBody>
          <a:bodyPr>
            <a:noAutofit/>
          </a:bodyPr>
          <a:lstStyle/>
          <a:p>
            <a:r>
              <a:rPr lang="en-US" dirty="0"/>
              <a:t>Ebola Contact Tracing</a:t>
            </a:r>
          </a:p>
        </p:txBody>
      </p:sp>
      <p:sp>
        <p:nvSpPr>
          <p:cNvPr id="3" name="Content Placeholder 2"/>
          <p:cNvSpPr>
            <a:spLocks noGrp="1"/>
          </p:cNvSpPr>
          <p:nvPr>
            <p:ph sz="half" idx="2"/>
          </p:nvPr>
        </p:nvSpPr>
        <p:spPr>
          <a:xfrm>
            <a:off x="5638800" y="1493837"/>
            <a:ext cx="3429000" cy="4525963"/>
          </a:xfrm>
        </p:spPr>
        <p:txBody>
          <a:bodyPr>
            <a:normAutofit lnSpcReduction="10000"/>
          </a:bodyPr>
          <a:lstStyle/>
          <a:p>
            <a:pPr marL="0" indent="0">
              <a:spcBef>
                <a:spcPts val="0"/>
              </a:spcBef>
              <a:spcAft>
                <a:spcPts val="1200"/>
              </a:spcAft>
              <a:buNone/>
            </a:pPr>
            <a:r>
              <a:rPr lang="en-US" b="1" dirty="0"/>
              <a:t>OBJECTIVES: Stop Disease Transmission</a:t>
            </a:r>
          </a:p>
          <a:p>
            <a:pPr>
              <a:spcBef>
                <a:spcPts val="0"/>
              </a:spcBef>
              <a:spcAft>
                <a:spcPts val="1200"/>
              </a:spcAft>
            </a:pPr>
            <a:r>
              <a:rPr lang="en-US" b="1" dirty="0"/>
              <a:t>Identify</a:t>
            </a:r>
            <a:r>
              <a:rPr lang="en-US" dirty="0"/>
              <a:t> all possible contacts of the Ebola patient</a:t>
            </a:r>
          </a:p>
          <a:p>
            <a:pPr>
              <a:spcBef>
                <a:spcPts val="0"/>
              </a:spcBef>
              <a:spcAft>
                <a:spcPts val="1200"/>
              </a:spcAft>
            </a:pPr>
            <a:r>
              <a:rPr lang="en-US" b="1" dirty="0"/>
              <a:t>Interview</a:t>
            </a:r>
            <a:r>
              <a:rPr lang="en-US" dirty="0"/>
              <a:t> all possible contacts and assign risk classification</a:t>
            </a:r>
          </a:p>
          <a:p>
            <a:pPr>
              <a:spcBef>
                <a:spcPts val="0"/>
              </a:spcBef>
              <a:spcAft>
                <a:spcPts val="1200"/>
              </a:spcAft>
            </a:pPr>
            <a:r>
              <a:rPr lang="en-US" b="1" dirty="0"/>
              <a:t>Monitor</a:t>
            </a:r>
            <a:r>
              <a:rPr lang="en-US" dirty="0"/>
              <a:t> contacts for 21-day incubation period</a:t>
            </a:r>
          </a:p>
        </p:txBody>
      </p:sp>
      <p:sp>
        <p:nvSpPr>
          <p:cNvPr id="4" name="Slide Number Placeholder 3"/>
          <p:cNvSpPr>
            <a:spLocks noGrp="1"/>
          </p:cNvSpPr>
          <p:nvPr>
            <p:ph type="sldNum" sz="quarter" idx="12"/>
          </p:nvPr>
        </p:nvSpPr>
        <p:spPr/>
        <p:txBody>
          <a:bodyPr/>
          <a:lstStyle/>
          <a:p>
            <a:fld id="{26792058-4771-452A-B242-D669F91654D9}" type="slidenum">
              <a:rPr lang="en-US" sz="1000" smtClean="0"/>
              <a:t>6</a:t>
            </a:fld>
            <a:endParaRPr lang="en-US" sz="1000"/>
          </a:p>
        </p:txBody>
      </p:sp>
      <p:pic>
        <p:nvPicPr>
          <p:cNvPr id="13" name="Picture 12" descr="contact-tracing.pdf"/>
          <p:cNvPicPr>
            <a:picLocks noChangeAspect="1"/>
          </p:cNvPicPr>
          <p:nvPr/>
        </p:nvPicPr>
        <p:blipFill rotWithShape="1">
          <a:blip r:embed="rId3" cstate="print">
            <a:extLst>
              <a:ext uri="{28A0092B-C50C-407E-A947-70E740481C1C}">
                <a14:useLocalDpi xmlns:a14="http://schemas.microsoft.com/office/drawing/2010/main" val="0"/>
              </a:ext>
            </a:extLst>
          </a:blip>
          <a:srcRect l="3581" t="30325" r="3030" b="4317"/>
          <a:stretch/>
        </p:blipFill>
        <p:spPr>
          <a:xfrm>
            <a:off x="76200" y="1263519"/>
            <a:ext cx="5514475" cy="4984881"/>
          </a:xfrm>
          <a:prstGeom prst="rect">
            <a:avLst/>
          </a:prstGeom>
        </p:spPr>
      </p:pic>
      <p:sp>
        <p:nvSpPr>
          <p:cNvPr id="16" name="TextBox 15"/>
          <p:cNvSpPr txBox="1"/>
          <p:nvPr/>
        </p:nvSpPr>
        <p:spPr>
          <a:xfrm>
            <a:off x="228600" y="6428601"/>
            <a:ext cx="4876800" cy="276999"/>
          </a:xfrm>
          <a:prstGeom prst="rect">
            <a:avLst/>
          </a:prstGeom>
          <a:noFill/>
        </p:spPr>
        <p:txBody>
          <a:bodyPr wrap="square" rtlCol="0">
            <a:spAutoFit/>
          </a:bodyPr>
          <a:lstStyle/>
          <a:p>
            <a:r>
              <a:rPr lang="en-US" sz="1200" dirty="0">
                <a:solidFill>
                  <a:schemeClr val="bg1">
                    <a:lumMod val="50000"/>
                  </a:schemeClr>
                </a:solidFill>
              </a:rPr>
              <a:t>Available from: http://</a:t>
            </a:r>
            <a:r>
              <a:rPr lang="en-US" sz="1200" dirty="0" err="1">
                <a:solidFill>
                  <a:schemeClr val="bg1">
                    <a:lumMod val="50000"/>
                  </a:schemeClr>
                </a:solidFill>
              </a:rPr>
              <a:t>www.cdc.gov</a:t>
            </a:r>
            <a:r>
              <a:rPr lang="en-US" sz="1200" dirty="0">
                <a:solidFill>
                  <a:schemeClr val="bg1">
                    <a:lumMod val="50000"/>
                  </a:schemeClr>
                </a:solidFill>
              </a:rPr>
              <a:t>/vhf/</a:t>
            </a:r>
            <a:r>
              <a:rPr lang="en-US" sz="1200" dirty="0" err="1">
                <a:solidFill>
                  <a:schemeClr val="bg1">
                    <a:lumMod val="50000"/>
                  </a:schemeClr>
                </a:solidFill>
              </a:rPr>
              <a:t>ebola</a:t>
            </a:r>
            <a:r>
              <a:rPr lang="en-US" sz="1200" dirty="0">
                <a:solidFill>
                  <a:schemeClr val="bg1">
                    <a:lumMod val="50000"/>
                  </a:schemeClr>
                </a:solidFill>
              </a:rPr>
              <a:t>/</a:t>
            </a:r>
            <a:r>
              <a:rPr lang="en-US" sz="1200" dirty="0" err="1">
                <a:solidFill>
                  <a:schemeClr val="bg1">
                    <a:lumMod val="50000"/>
                  </a:schemeClr>
                </a:solidFill>
              </a:rPr>
              <a:t>pdf</a:t>
            </a:r>
            <a:r>
              <a:rPr lang="en-US" sz="1200" dirty="0">
                <a:solidFill>
                  <a:schemeClr val="bg1">
                    <a:lumMod val="50000"/>
                  </a:schemeClr>
                </a:solidFill>
              </a:rPr>
              <a:t>/contact-</a:t>
            </a:r>
            <a:r>
              <a:rPr lang="en-US" sz="1200" dirty="0" err="1">
                <a:solidFill>
                  <a:schemeClr val="bg1">
                    <a:lumMod val="50000"/>
                  </a:schemeClr>
                </a:solidFill>
              </a:rPr>
              <a:t>tracing.pdf</a:t>
            </a:r>
            <a:endParaRPr lang="en-US" sz="1200" dirty="0">
              <a:solidFill>
                <a:schemeClr val="bg1">
                  <a:lumMod val="50000"/>
                </a:schemeClr>
              </a:solidFill>
            </a:endParaRPr>
          </a:p>
        </p:txBody>
      </p:sp>
    </p:spTree>
    <p:extLst>
      <p:ext uri="{BB962C8B-B14F-4D97-AF65-F5344CB8AC3E}">
        <p14:creationId xmlns:p14="http://schemas.microsoft.com/office/powerpoint/2010/main" val="1540724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6792058-4771-452A-B242-D669F91654D9}" type="slidenum">
              <a:rPr lang="en-US" sz="1000" smtClean="0"/>
              <a:t>7</a:t>
            </a:fld>
            <a:endParaRPr lang="en-US" sz="1000"/>
          </a:p>
        </p:txBody>
      </p:sp>
      <p:cxnSp>
        <p:nvCxnSpPr>
          <p:cNvPr id="8" name="Straight Connector 7"/>
          <p:cNvCxnSpPr/>
          <p:nvPr/>
        </p:nvCxnSpPr>
        <p:spPr>
          <a:xfrm flipH="1">
            <a:off x="458915" y="6019800"/>
            <a:ext cx="8226170" cy="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066800" y="6299284"/>
            <a:ext cx="788629" cy="253916"/>
          </a:xfrm>
          <a:prstGeom prst="rect">
            <a:avLst/>
          </a:prstGeom>
          <a:noFill/>
        </p:spPr>
        <p:txBody>
          <a:bodyPr wrap="none" rtlCol="0">
            <a:spAutoFit/>
          </a:bodyPr>
          <a:lstStyle/>
          <a:p>
            <a:r>
              <a:rPr lang="en-US" sz="1000" b="1" dirty="0">
                <a:solidFill>
                  <a:srgbClr val="17375E"/>
                </a:solidFill>
              </a:rPr>
              <a:t>September</a:t>
            </a:r>
          </a:p>
        </p:txBody>
      </p:sp>
      <p:sp>
        <p:nvSpPr>
          <p:cNvPr id="20" name="TextBox 19"/>
          <p:cNvSpPr txBox="1"/>
          <p:nvPr/>
        </p:nvSpPr>
        <p:spPr>
          <a:xfrm>
            <a:off x="4495800" y="6299284"/>
            <a:ext cx="633507" cy="253916"/>
          </a:xfrm>
          <a:prstGeom prst="rect">
            <a:avLst/>
          </a:prstGeom>
          <a:noFill/>
        </p:spPr>
        <p:txBody>
          <a:bodyPr wrap="none" rtlCol="0">
            <a:spAutoFit/>
          </a:bodyPr>
          <a:lstStyle/>
          <a:p>
            <a:r>
              <a:rPr lang="en-US" sz="1000" b="1" dirty="0">
                <a:solidFill>
                  <a:srgbClr val="17375E"/>
                </a:solidFill>
              </a:rPr>
              <a:t>October</a:t>
            </a:r>
          </a:p>
        </p:txBody>
      </p:sp>
      <p:sp>
        <p:nvSpPr>
          <p:cNvPr id="21" name="TextBox 20"/>
          <p:cNvSpPr txBox="1"/>
          <p:nvPr/>
        </p:nvSpPr>
        <p:spPr>
          <a:xfrm>
            <a:off x="7543800" y="6299284"/>
            <a:ext cx="748923" cy="246221"/>
          </a:xfrm>
          <a:prstGeom prst="rect">
            <a:avLst/>
          </a:prstGeom>
          <a:noFill/>
        </p:spPr>
        <p:txBody>
          <a:bodyPr wrap="none" rtlCol="0">
            <a:spAutoFit/>
          </a:bodyPr>
          <a:lstStyle/>
          <a:p>
            <a:r>
              <a:rPr lang="en-US" sz="1000" b="1" dirty="0">
                <a:solidFill>
                  <a:srgbClr val="17375E"/>
                </a:solidFill>
              </a:rPr>
              <a:t>November</a:t>
            </a:r>
          </a:p>
        </p:txBody>
      </p:sp>
      <p:sp>
        <p:nvSpPr>
          <p:cNvPr id="29" name="TextBox 28"/>
          <p:cNvSpPr txBox="1"/>
          <p:nvPr/>
        </p:nvSpPr>
        <p:spPr>
          <a:xfrm>
            <a:off x="752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20</a:t>
            </a:r>
          </a:p>
        </p:txBody>
      </p:sp>
      <p:sp>
        <p:nvSpPr>
          <p:cNvPr id="30" name="TextBox 29"/>
          <p:cNvSpPr txBox="1"/>
          <p:nvPr/>
        </p:nvSpPr>
        <p:spPr>
          <a:xfrm>
            <a:off x="1514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25</a:t>
            </a:r>
          </a:p>
        </p:txBody>
      </p:sp>
      <p:sp>
        <p:nvSpPr>
          <p:cNvPr id="31" name="TextBox 30"/>
          <p:cNvSpPr txBox="1"/>
          <p:nvPr/>
        </p:nvSpPr>
        <p:spPr>
          <a:xfrm>
            <a:off x="1991279"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28</a:t>
            </a:r>
          </a:p>
        </p:txBody>
      </p:sp>
      <p:cxnSp>
        <p:nvCxnSpPr>
          <p:cNvPr id="40" name="Straight Connector 39"/>
          <p:cNvCxnSpPr/>
          <p:nvPr/>
        </p:nvCxnSpPr>
        <p:spPr>
          <a:xfrm rot="5400000">
            <a:off x="274320" y="6194214"/>
            <a:ext cx="365760" cy="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8678334" y="6013953"/>
            <a:ext cx="0" cy="362712"/>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319311" y="4962436"/>
            <a:ext cx="1183316" cy="600164"/>
          </a:xfrm>
          <a:prstGeom prst="rect">
            <a:avLst/>
          </a:prstGeom>
          <a:noFill/>
        </p:spPr>
        <p:txBody>
          <a:bodyPr wrap="square" rtlCol="0" anchor="ctr">
            <a:spAutoFit/>
          </a:bodyPr>
          <a:lstStyle/>
          <a:p>
            <a:pPr algn="ctr"/>
            <a:r>
              <a:rPr lang="en-US" sz="1100" dirty="0">
                <a:solidFill>
                  <a:srgbClr val="17375E"/>
                </a:solidFill>
              </a:rPr>
              <a:t>Patient 1 arrives in Dallas from Liberia</a:t>
            </a:r>
          </a:p>
        </p:txBody>
      </p:sp>
      <p:sp>
        <p:nvSpPr>
          <p:cNvPr id="45" name="TextBox 44"/>
          <p:cNvSpPr txBox="1"/>
          <p:nvPr/>
        </p:nvSpPr>
        <p:spPr>
          <a:xfrm>
            <a:off x="1098252" y="4267200"/>
            <a:ext cx="1137353" cy="600164"/>
          </a:xfrm>
          <a:prstGeom prst="rect">
            <a:avLst/>
          </a:prstGeom>
          <a:noFill/>
        </p:spPr>
        <p:txBody>
          <a:bodyPr wrap="square" rtlCol="0" anchor="ctr">
            <a:spAutoFit/>
          </a:bodyPr>
          <a:lstStyle/>
          <a:p>
            <a:pPr algn="ctr"/>
            <a:r>
              <a:rPr lang="en-US" sz="1100" dirty="0">
                <a:solidFill>
                  <a:srgbClr val="17375E"/>
                </a:solidFill>
              </a:rPr>
              <a:t>Patient 1 visits ED and is discharged</a:t>
            </a:r>
          </a:p>
        </p:txBody>
      </p:sp>
      <p:sp>
        <p:nvSpPr>
          <p:cNvPr id="46" name="TextBox 45"/>
          <p:cNvSpPr txBox="1"/>
          <p:nvPr/>
        </p:nvSpPr>
        <p:spPr>
          <a:xfrm>
            <a:off x="1686478" y="3223199"/>
            <a:ext cx="914401" cy="769441"/>
          </a:xfrm>
          <a:prstGeom prst="rect">
            <a:avLst/>
          </a:prstGeom>
          <a:noFill/>
        </p:spPr>
        <p:txBody>
          <a:bodyPr wrap="square" rtlCol="0">
            <a:spAutoFit/>
          </a:bodyPr>
          <a:lstStyle/>
          <a:p>
            <a:pPr algn="ctr"/>
            <a:r>
              <a:rPr lang="en-US" sz="1100" dirty="0">
                <a:solidFill>
                  <a:srgbClr val="17375E"/>
                </a:solidFill>
              </a:rPr>
              <a:t>Patient 1 revisits ED and is hospitalized</a:t>
            </a:r>
          </a:p>
        </p:txBody>
      </p:sp>
      <p:cxnSp>
        <p:nvCxnSpPr>
          <p:cNvPr id="60" name="Straight Arrow Connector 59"/>
          <p:cNvCxnSpPr/>
          <p:nvPr/>
        </p:nvCxnSpPr>
        <p:spPr>
          <a:xfrm>
            <a:off x="914400" y="55827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7162800" y="6019800"/>
            <a:ext cx="0" cy="362712"/>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9144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1666321"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2143679"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45" idx="2"/>
          </p:cNvCxnSpPr>
          <p:nvPr/>
        </p:nvCxnSpPr>
        <p:spPr>
          <a:xfrm flipH="1">
            <a:off x="1666321" y="4867364"/>
            <a:ext cx="608" cy="1086316"/>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2143679" y="3962400"/>
            <a:ext cx="0" cy="199128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2286000" y="4648200"/>
            <a:ext cx="0" cy="1305480"/>
          </a:xfrm>
          <a:prstGeom prst="straightConnector1">
            <a:avLst/>
          </a:prstGeom>
          <a:ln w="19050" cmpd="sng">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286000" y="6019800"/>
            <a:ext cx="0" cy="137160"/>
          </a:xfrm>
          <a:prstGeom prst="lin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83" name="TextBox 82"/>
          <p:cNvSpPr txBox="1"/>
          <p:nvPr/>
        </p:nvSpPr>
        <p:spPr>
          <a:xfrm>
            <a:off x="2133600" y="6086846"/>
            <a:ext cx="314659" cy="246221"/>
          </a:xfrm>
          <a:prstGeom prst="rect">
            <a:avLst/>
          </a:prstGeom>
          <a:noFill/>
          <a:effectLst/>
        </p:spPr>
        <p:txBody>
          <a:bodyPr wrap="none" rtlCol="0" anchor="ctr">
            <a:spAutoFit/>
          </a:bodyPr>
          <a:lstStyle/>
          <a:p>
            <a:pPr algn="ctr"/>
            <a:r>
              <a:rPr lang="en-US" sz="1000" dirty="0">
                <a:solidFill>
                  <a:srgbClr val="1F497D"/>
                </a:solidFill>
              </a:rPr>
              <a:t>29</a:t>
            </a:r>
          </a:p>
        </p:txBody>
      </p:sp>
      <p:sp>
        <p:nvSpPr>
          <p:cNvPr id="74" name="Title 1"/>
          <p:cNvSpPr>
            <a:spLocks noGrp="1"/>
          </p:cNvSpPr>
          <p:nvPr>
            <p:ph type="title"/>
          </p:nvPr>
        </p:nvSpPr>
        <p:spPr>
          <a:xfrm>
            <a:off x="457200" y="76200"/>
            <a:ext cx="8229600" cy="1143000"/>
          </a:xfrm>
        </p:spPr>
        <p:txBody>
          <a:bodyPr>
            <a:normAutofit/>
          </a:bodyPr>
          <a:lstStyle/>
          <a:p>
            <a:r>
              <a:rPr lang="en-US" dirty="0"/>
              <a:t>Identify Contacts</a:t>
            </a:r>
          </a:p>
        </p:txBody>
      </p:sp>
      <p:sp>
        <p:nvSpPr>
          <p:cNvPr id="75" name="TextBox 74"/>
          <p:cNvSpPr txBox="1"/>
          <p:nvPr/>
        </p:nvSpPr>
        <p:spPr>
          <a:xfrm>
            <a:off x="1828800" y="2209800"/>
            <a:ext cx="1219200" cy="738664"/>
          </a:xfrm>
          <a:prstGeom prst="rect">
            <a:avLst/>
          </a:prstGeom>
          <a:noFill/>
        </p:spPr>
        <p:txBody>
          <a:bodyPr wrap="square" rtlCol="0">
            <a:spAutoFit/>
          </a:bodyPr>
          <a:lstStyle/>
          <a:p>
            <a:pPr algn="ctr"/>
            <a:r>
              <a:rPr lang="en-US" sz="1400" b="1" dirty="0">
                <a:solidFill>
                  <a:srgbClr val="C00000"/>
                </a:solidFill>
              </a:rPr>
              <a:t>Healthcare contact tracing begins</a:t>
            </a:r>
          </a:p>
        </p:txBody>
      </p:sp>
      <p:cxnSp>
        <p:nvCxnSpPr>
          <p:cNvPr id="34" name="Straight Arrow Connector 33"/>
          <p:cNvCxnSpPr/>
          <p:nvPr/>
        </p:nvCxnSpPr>
        <p:spPr>
          <a:xfrm>
            <a:off x="2438400" y="3992640"/>
            <a:ext cx="0" cy="1950960"/>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438400" y="3621720"/>
            <a:ext cx="0" cy="152400"/>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a:stCxn id="75" idx="2"/>
          </p:cNvCxnSpPr>
          <p:nvPr/>
        </p:nvCxnSpPr>
        <p:spPr>
          <a:xfrm>
            <a:off x="2438400" y="2948464"/>
            <a:ext cx="0" cy="480536"/>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2276141" y="6086846"/>
            <a:ext cx="314659" cy="246221"/>
          </a:xfrm>
          <a:prstGeom prst="rect">
            <a:avLst/>
          </a:prstGeom>
          <a:noFill/>
          <a:effectLst/>
        </p:spPr>
        <p:txBody>
          <a:bodyPr wrap="none" rtlCol="0" anchor="ctr">
            <a:spAutoFit/>
          </a:bodyPr>
          <a:lstStyle/>
          <a:p>
            <a:pPr algn="ctr"/>
            <a:r>
              <a:rPr lang="en-US" sz="1000" b="1" dirty="0">
                <a:solidFill>
                  <a:srgbClr val="C00000"/>
                </a:solidFill>
              </a:rPr>
              <a:t>30</a:t>
            </a:r>
          </a:p>
        </p:txBody>
      </p:sp>
      <p:cxnSp>
        <p:nvCxnSpPr>
          <p:cNvPr id="48" name="Straight Connector 47"/>
          <p:cNvCxnSpPr/>
          <p:nvPr/>
        </p:nvCxnSpPr>
        <p:spPr>
          <a:xfrm>
            <a:off x="2438400" y="6019800"/>
            <a:ext cx="0" cy="137160"/>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2438400" y="6285654"/>
            <a:ext cx="0" cy="91440"/>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38" name="Text Placeholder 2"/>
          <p:cNvSpPr txBox="1">
            <a:spLocks/>
          </p:cNvSpPr>
          <p:nvPr/>
        </p:nvSpPr>
        <p:spPr>
          <a:xfrm>
            <a:off x="4114800" y="1168025"/>
            <a:ext cx="4040188" cy="6397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2">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dirty="0"/>
              <a:t> Approach: </a:t>
            </a:r>
          </a:p>
        </p:txBody>
      </p:sp>
      <p:sp>
        <p:nvSpPr>
          <p:cNvPr id="36" name="Content Placeholder 3"/>
          <p:cNvSpPr>
            <a:spLocks noGrp="1"/>
          </p:cNvSpPr>
          <p:nvPr>
            <p:ph sz="half" idx="4294967295"/>
          </p:nvPr>
        </p:nvSpPr>
        <p:spPr>
          <a:xfrm>
            <a:off x="3920707" y="1901031"/>
            <a:ext cx="4766093" cy="4118769"/>
          </a:xfrm>
          <a:prstGeom prst="rect">
            <a:avLst/>
          </a:prstGeom>
        </p:spPr>
        <p:txBody>
          <a:bodyPr>
            <a:normAutofit/>
          </a:bodyPr>
          <a:lstStyle/>
          <a:p>
            <a:pPr>
              <a:spcBef>
                <a:spcPts val="0"/>
              </a:spcBef>
              <a:spcAft>
                <a:spcPts val="600"/>
              </a:spcAft>
            </a:pPr>
            <a:r>
              <a:rPr lang="en-US" sz="2400" dirty="0"/>
              <a:t>Established a procedure</a:t>
            </a:r>
            <a:r>
              <a:rPr lang="en-US" sz="2400" dirty="0">
                <a:solidFill>
                  <a:srgbClr val="FF0000"/>
                </a:solidFill>
              </a:rPr>
              <a:t> </a:t>
            </a:r>
            <a:r>
              <a:rPr lang="en-US" sz="2400" dirty="0"/>
              <a:t>with HR and Employee Health </a:t>
            </a:r>
          </a:p>
          <a:p>
            <a:pPr marL="688975" lvl="1" indent="-342900">
              <a:spcBef>
                <a:spcPts val="0"/>
              </a:spcBef>
              <a:spcAft>
                <a:spcPts val="600"/>
              </a:spcAft>
              <a:buFont typeface="Lucida Grande"/>
              <a:buChar char="-"/>
            </a:pPr>
            <a:r>
              <a:rPr lang="en-US" sz="2000" dirty="0"/>
              <a:t>Managers in departments provided potential lists of contacts </a:t>
            </a:r>
          </a:p>
          <a:p>
            <a:pPr>
              <a:spcBef>
                <a:spcPts val="0"/>
              </a:spcBef>
              <a:spcAft>
                <a:spcPts val="600"/>
              </a:spcAft>
            </a:pPr>
            <a:r>
              <a:rPr lang="en-US" sz="2400" dirty="0"/>
              <a:t>Started a sign-in sheet in the MICU</a:t>
            </a:r>
          </a:p>
          <a:p>
            <a:pPr>
              <a:spcBef>
                <a:spcPts val="0"/>
              </a:spcBef>
              <a:spcAft>
                <a:spcPts val="600"/>
              </a:spcAft>
            </a:pPr>
            <a:r>
              <a:rPr lang="en-US" sz="2400" dirty="0"/>
              <a:t>Began drafting symptom logs, interview forms, and letter to be disseminated to employees </a:t>
            </a:r>
          </a:p>
        </p:txBody>
      </p:sp>
    </p:spTree>
    <p:extLst>
      <p:ext uri="{BB962C8B-B14F-4D97-AF65-F5344CB8AC3E}">
        <p14:creationId xmlns:p14="http://schemas.microsoft.com/office/powerpoint/2010/main" val="4144354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6792058-4771-452A-B242-D669F91654D9}" type="slidenum">
              <a:rPr lang="en-US" sz="1000" smtClean="0"/>
              <a:t>8</a:t>
            </a:fld>
            <a:endParaRPr lang="en-US" sz="1000"/>
          </a:p>
        </p:txBody>
      </p:sp>
      <p:cxnSp>
        <p:nvCxnSpPr>
          <p:cNvPr id="8" name="Straight Connector 7"/>
          <p:cNvCxnSpPr/>
          <p:nvPr/>
        </p:nvCxnSpPr>
        <p:spPr>
          <a:xfrm flipH="1">
            <a:off x="458915" y="6019800"/>
            <a:ext cx="8226170" cy="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066800" y="6299284"/>
            <a:ext cx="788629" cy="253916"/>
          </a:xfrm>
          <a:prstGeom prst="rect">
            <a:avLst/>
          </a:prstGeom>
          <a:noFill/>
        </p:spPr>
        <p:txBody>
          <a:bodyPr wrap="none" rtlCol="0">
            <a:spAutoFit/>
          </a:bodyPr>
          <a:lstStyle/>
          <a:p>
            <a:r>
              <a:rPr lang="en-US" sz="1000" b="1" dirty="0">
                <a:solidFill>
                  <a:srgbClr val="17375E"/>
                </a:solidFill>
              </a:rPr>
              <a:t>September</a:t>
            </a:r>
          </a:p>
        </p:txBody>
      </p:sp>
      <p:sp>
        <p:nvSpPr>
          <p:cNvPr id="20" name="TextBox 19"/>
          <p:cNvSpPr txBox="1"/>
          <p:nvPr/>
        </p:nvSpPr>
        <p:spPr>
          <a:xfrm>
            <a:off x="4495800" y="6299284"/>
            <a:ext cx="633507" cy="253916"/>
          </a:xfrm>
          <a:prstGeom prst="rect">
            <a:avLst/>
          </a:prstGeom>
          <a:noFill/>
        </p:spPr>
        <p:txBody>
          <a:bodyPr wrap="none" rtlCol="0">
            <a:spAutoFit/>
          </a:bodyPr>
          <a:lstStyle/>
          <a:p>
            <a:r>
              <a:rPr lang="en-US" sz="1000" b="1" dirty="0">
                <a:solidFill>
                  <a:srgbClr val="17375E"/>
                </a:solidFill>
              </a:rPr>
              <a:t>October</a:t>
            </a:r>
          </a:p>
        </p:txBody>
      </p:sp>
      <p:sp>
        <p:nvSpPr>
          <p:cNvPr id="21" name="TextBox 20"/>
          <p:cNvSpPr txBox="1"/>
          <p:nvPr/>
        </p:nvSpPr>
        <p:spPr>
          <a:xfrm>
            <a:off x="7543800" y="6299284"/>
            <a:ext cx="748923" cy="246221"/>
          </a:xfrm>
          <a:prstGeom prst="rect">
            <a:avLst/>
          </a:prstGeom>
          <a:noFill/>
        </p:spPr>
        <p:txBody>
          <a:bodyPr wrap="none" rtlCol="0">
            <a:spAutoFit/>
          </a:bodyPr>
          <a:lstStyle/>
          <a:p>
            <a:r>
              <a:rPr lang="en-US" sz="1000" b="1" dirty="0">
                <a:solidFill>
                  <a:srgbClr val="17375E"/>
                </a:solidFill>
              </a:rPr>
              <a:t>November</a:t>
            </a:r>
          </a:p>
        </p:txBody>
      </p:sp>
      <p:sp>
        <p:nvSpPr>
          <p:cNvPr id="29" name="TextBox 28"/>
          <p:cNvSpPr txBox="1"/>
          <p:nvPr/>
        </p:nvSpPr>
        <p:spPr>
          <a:xfrm>
            <a:off x="752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20</a:t>
            </a:r>
          </a:p>
        </p:txBody>
      </p:sp>
      <p:sp>
        <p:nvSpPr>
          <p:cNvPr id="30" name="TextBox 29"/>
          <p:cNvSpPr txBox="1"/>
          <p:nvPr/>
        </p:nvSpPr>
        <p:spPr>
          <a:xfrm>
            <a:off x="1514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25</a:t>
            </a:r>
          </a:p>
        </p:txBody>
      </p:sp>
      <p:sp>
        <p:nvSpPr>
          <p:cNvPr id="31" name="TextBox 30"/>
          <p:cNvSpPr txBox="1"/>
          <p:nvPr/>
        </p:nvSpPr>
        <p:spPr>
          <a:xfrm>
            <a:off x="1991279"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28</a:t>
            </a:r>
          </a:p>
        </p:txBody>
      </p:sp>
      <p:cxnSp>
        <p:nvCxnSpPr>
          <p:cNvPr id="40" name="Straight Connector 39"/>
          <p:cNvCxnSpPr/>
          <p:nvPr/>
        </p:nvCxnSpPr>
        <p:spPr>
          <a:xfrm rot="5400000">
            <a:off x="274320" y="6194214"/>
            <a:ext cx="365760" cy="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8678334" y="6013953"/>
            <a:ext cx="0" cy="362712"/>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319311" y="4962436"/>
            <a:ext cx="1183316" cy="600164"/>
          </a:xfrm>
          <a:prstGeom prst="rect">
            <a:avLst/>
          </a:prstGeom>
          <a:noFill/>
        </p:spPr>
        <p:txBody>
          <a:bodyPr wrap="square" rtlCol="0" anchor="ctr">
            <a:spAutoFit/>
          </a:bodyPr>
          <a:lstStyle/>
          <a:p>
            <a:pPr algn="ctr"/>
            <a:r>
              <a:rPr lang="en-US" sz="1100" dirty="0">
                <a:solidFill>
                  <a:srgbClr val="17375E"/>
                </a:solidFill>
              </a:rPr>
              <a:t>Patient 1 arrives in Dallas from Liberia</a:t>
            </a:r>
          </a:p>
        </p:txBody>
      </p:sp>
      <p:sp>
        <p:nvSpPr>
          <p:cNvPr id="45" name="TextBox 44"/>
          <p:cNvSpPr txBox="1"/>
          <p:nvPr/>
        </p:nvSpPr>
        <p:spPr>
          <a:xfrm>
            <a:off x="1098252" y="4267200"/>
            <a:ext cx="1137353" cy="600164"/>
          </a:xfrm>
          <a:prstGeom prst="rect">
            <a:avLst/>
          </a:prstGeom>
          <a:noFill/>
        </p:spPr>
        <p:txBody>
          <a:bodyPr wrap="square" rtlCol="0" anchor="ctr">
            <a:spAutoFit/>
          </a:bodyPr>
          <a:lstStyle/>
          <a:p>
            <a:pPr algn="ctr"/>
            <a:r>
              <a:rPr lang="en-US" sz="1100" dirty="0">
                <a:solidFill>
                  <a:srgbClr val="17375E"/>
                </a:solidFill>
              </a:rPr>
              <a:t>Patient 1 visits ED and is discharged</a:t>
            </a:r>
          </a:p>
        </p:txBody>
      </p:sp>
      <p:sp>
        <p:nvSpPr>
          <p:cNvPr id="46" name="TextBox 45"/>
          <p:cNvSpPr txBox="1"/>
          <p:nvPr/>
        </p:nvSpPr>
        <p:spPr>
          <a:xfrm>
            <a:off x="1686478" y="3223199"/>
            <a:ext cx="914401" cy="769441"/>
          </a:xfrm>
          <a:prstGeom prst="rect">
            <a:avLst/>
          </a:prstGeom>
          <a:noFill/>
        </p:spPr>
        <p:txBody>
          <a:bodyPr wrap="square" rtlCol="0">
            <a:spAutoFit/>
          </a:bodyPr>
          <a:lstStyle/>
          <a:p>
            <a:pPr algn="ctr"/>
            <a:r>
              <a:rPr lang="en-US" sz="1100" dirty="0">
                <a:solidFill>
                  <a:srgbClr val="17375E"/>
                </a:solidFill>
              </a:rPr>
              <a:t>Patient 1 revisits ED and is hospitalized</a:t>
            </a:r>
          </a:p>
        </p:txBody>
      </p:sp>
      <p:cxnSp>
        <p:nvCxnSpPr>
          <p:cNvPr id="60" name="Straight Arrow Connector 59"/>
          <p:cNvCxnSpPr/>
          <p:nvPr/>
        </p:nvCxnSpPr>
        <p:spPr>
          <a:xfrm>
            <a:off x="914400" y="55827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7162800" y="6019800"/>
            <a:ext cx="0" cy="362712"/>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9144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1666321"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2143679"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45" idx="2"/>
          </p:cNvCxnSpPr>
          <p:nvPr/>
        </p:nvCxnSpPr>
        <p:spPr>
          <a:xfrm flipH="1">
            <a:off x="1666321" y="4867364"/>
            <a:ext cx="608" cy="1086316"/>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2143679" y="3962400"/>
            <a:ext cx="0" cy="199128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2286000" y="4648200"/>
            <a:ext cx="0" cy="1305480"/>
          </a:xfrm>
          <a:prstGeom prst="straightConnector1">
            <a:avLst/>
          </a:prstGeom>
          <a:ln w="19050" cmpd="sng">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286000" y="6019800"/>
            <a:ext cx="0" cy="137160"/>
          </a:xfrm>
          <a:prstGeom prst="lin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83" name="TextBox 82"/>
          <p:cNvSpPr txBox="1"/>
          <p:nvPr/>
        </p:nvSpPr>
        <p:spPr>
          <a:xfrm>
            <a:off x="2133600" y="6086846"/>
            <a:ext cx="314659" cy="246221"/>
          </a:xfrm>
          <a:prstGeom prst="rect">
            <a:avLst/>
          </a:prstGeom>
          <a:noFill/>
          <a:effectLst/>
        </p:spPr>
        <p:txBody>
          <a:bodyPr wrap="none" rtlCol="0" anchor="ctr">
            <a:spAutoFit/>
          </a:bodyPr>
          <a:lstStyle/>
          <a:p>
            <a:pPr algn="ctr"/>
            <a:r>
              <a:rPr lang="en-US" sz="1000" dirty="0">
                <a:solidFill>
                  <a:srgbClr val="1F497D"/>
                </a:solidFill>
              </a:rPr>
              <a:t>29</a:t>
            </a:r>
          </a:p>
        </p:txBody>
      </p:sp>
      <p:sp>
        <p:nvSpPr>
          <p:cNvPr id="75" name="TextBox 74"/>
          <p:cNvSpPr txBox="1"/>
          <p:nvPr/>
        </p:nvSpPr>
        <p:spPr>
          <a:xfrm>
            <a:off x="1828800" y="2209800"/>
            <a:ext cx="1219200" cy="600164"/>
          </a:xfrm>
          <a:prstGeom prst="rect">
            <a:avLst/>
          </a:prstGeom>
          <a:noFill/>
        </p:spPr>
        <p:txBody>
          <a:bodyPr wrap="square" rtlCol="0">
            <a:spAutoFit/>
          </a:bodyPr>
          <a:lstStyle/>
          <a:p>
            <a:pPr algn="ctr"/>
            <a:r>
              <a:rPr lang="en-US" sz="1100" dirty="0">
                <a:solidFill>
                  <a:srgbClr val="17375E"/>
                </a:solidFill>
              </a:rPr>
              <a:t>Healthcare contact tracing begins</a:t>
            </a:r>
          </a:p>
        </p:txBody>
      </p:sp>
      <p:cxnSp>
        <p:nvCxnSpPr>
          <p:cNvPr id="34" name="Straight Arrow Connector 33"/>
          <p:cNvCxnSpPr/>
          <p:nvPr/>
        </p:nvCxnSpPr>
        <p:spPr>
          <a:xfrm>
            <a:off x="2438400" y="5214193"/>
            <a:ext cx="0" cy="729407"/>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438400" y="3621720"/>
            <a:ext cx="0" cy="15240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2438400" y="3974597"/>
            <a:ext cx="0" cy="368803"/>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2316237" y="4285587"/>
            <a:ext cx="1600200" cy="954107"/>
          </a:xfrm>
          <a:prstGeom prst="rect">
            <a:avLst/>
          </a:prstGeom>
          <a:noFill/>
        </p:spPr>
        <p:txBody>
          <a:bodyPr wrap="square" rtlCol="0" anchor="ctr">
            <a:spAutoFit/>
          </a:bodyPr>
          <a:lstStyle/>
          <a:p>
            <a:r>
              <a:rPr lang="en-US" sz="1400" b="1" dirty="0">
                <a:solidFill>
                  <a:srgbClr val="C00000"/>
                </a:solidFill>
              </a:rPr>
              <a:t>Patient 1 diagnosed with Ebola; CDC </a:t>
            </a:r>
            <a:r>
              <a:rPr lang="en-US" sz="1400" b="1" dirty="0" err="1">
                <a:solidFill>
                  <a:srgbClr val="C00000"/>
                </a:solidFill>
              </a:rPr>
              <a:t>EpiAid</a:t>
            </a:r>
            <a:r>
              <a:rPr lang="en-US" sz="1400" b="1" dirty="0">
                <a:solidFill>
                  <a:srgbClr val="C00000"/>
                </a:solidFill>
              </a:rPr>
              <a:t> Team arrives</a:t>
            </a:r>
          </a:p>
        </p:txBody>
      </p:sp>
      <p:cxnSp>
        <p:nvCxnSpPr>
          <p:cNvPr id="42" name="Straight Connector 41"/>
          <p:cNvCxnSpPr>
            <a:stCxn id="75" idx="2"/>
          </p:cNvCxnSpPr>
          <p:nvPr/>
        </p:nvCxnSpPr>
        <p:spPr>
          <a:xfrm>
            <a:off x="2438400" y="2809964"/>
            <a:ext cx="0" cy="619036"/>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2276141" y="6086846"/>
            <a:ext cx="314659" cy="246221"/>
          </a:xfrm>
          <a:prstGeom prst="rect">
            <a:avLst/>
          </a:prstGeom>
          <a:noFill/>
          <a:effectLst/>
        </p:spPr>
        <p:txBody>
          <a:bodyPr wrap="none" rtlCol="0" anchor="ctr">
            <a:spAutoFit/>
          </a:bodyPr>
          <a:lstStyle/>
          <a:p>
            <a:pPr algn="ctr"/>
            <a:r>
              <a:rPr lang="en-US" sz="1000" b="1" dirty="0">
                <a:solidFill>
                  <a:srgbClr val="C00000"/>
                </a:solidFill>
              </a:rPr>
              <a:t>30</a:t>
            </a:r>
          </a:p>
        </p:txBody>
      </p:sp>
      <p:cxnSp>
        <p:nvCxnSpPr>
          <p:cNvPr id="48" name="Straight Connector 47"/>
          <p:cNvCxnSpPr/>
          <p:nvPr/>
        </p:nvCxnSpPr>
        <p:spPr>
          <a:xfrm>
            <a:off x="2438400" y="6019800"/>
            <a:ext cx="0" cy="137160"/>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2438400" y="6285654"/>
            <a:ext cx="0" cy="91440"/>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38" name="Title 1"/>
          <p:cNvSpPr>
            <a:spLocks noGrp="1"/>
          </p:cNvSpPr>
          <p:nvPr>
            <p:ph type="title"/>
          </p:nvPr>
        </p:nvSpPr>
        <p:spPr>
          <a:xfrm>
            <a:off x="457200" y="76200"/>
            <a:ext cx="8229600" cy="1143000"/>
          </a:xfrm>
        </p:spPr>
        <p:txBody>
          <a:bodyPr>
            <a:normAutofit/>
          </a:bodyPr>
          <a:lstStyle/>
          <a:p>
            <a:r>
              <a:rPr lang="en-US" dirty="0"/>
              <a:t>Identify Contacts</a:t>
            </a:r>
          </a:p>
        </p:txBody>
      </p:sp>
      <p:sp>
        <p:nvSpPr>
          <p:cNvPr id="39" name="Text Placeholder 2"/>
          <p:cNvSpPr txBox="1">
            <a:spLocks/>
          </p:cNvSpPr>
          <p:nvPr/>
        </p:nvSpPr>
        <p:spPr>
          <a:xfrm>
            <a:off x="4114800" y="1168025"/>
            <a:ext cx="4040188" cy="6397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2">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dirty="0"/>
              <a:t> Approach: </a:t>
            </a:r>
          </a:p>
        </p:txBody>
      </p:sp>
      <p:sp>
        <p:nvSpPr>
          <p:cNvPr id="51" name="Content Placeholder 3"/>
          <p:cNvSpPr>
            <a:spLocks noGrp="1"/>
          </p:cNvSpPr>
          <p:nvPr>
            <p:ph sz="half" idx="4294967295"/>
          </p:nvPr>
        </p:nvSpPr>
        <p:spPr>
          <a:xfrm>
            <a:off x="3920707" y="1901031"/>
            <a:ext cx="4766093" cy="4118769"/>
          </a:xfrm>
          <a:prstGeom prst="rect">
            <a:avLst/>
          </a:prstGeom>
        </p:spPr>
        <p:txBody>
          <a:bodyPr>
            <a:normAutofit/>
          </a:bodyPr>
          <a:lstStyle/>
          <a:p>
            <a:pPr>
              <a:spcBef>
                <a:spcPts val="0"/>
              </a:spcBef>
              <a:spcAft>
                <a:spcPts val="600"/>
              </a:spcAft>
            </a:pPr>
            <a:r>
              <a:rPr lang="en-US" sz="2400" dirty="0"/>
              <a:t>Established a procedure</a:t>
            </a:r>
            <a:r>
              <a:rPr lang="en-US" sz="2400" dirty="0">
                <a:solidFill>
                  <a:srgbClr val="FF0000"/>
                </a:solidFill>
              </a:rPr>
              <a:t> </a:t>
            </a:r>
            <a:r>
              <a:rPr lang="en-US" sz="2400" dirty="0"/>
              <a:t>with HR and Employee Health </a:t>
            </a:r>
          </a:p>
          <a:p>
            <a:pPr marL="688975" lvl="1" indent="-342900">
              <a:spcBef>
                <a:spcPts val="0"/>
              </a:spcBef>
              <a:spcAft>
                <a:spcPts val="600"/>
              </a:spcAft>
              <a:buFont typeface="Lucida Grande"/>
              <a:buChar char="-"/>
            </a:pPr>
            <a:r>
              <a:rPr lang="en-US" sz="2000" dirty="0"/>
              <a:t>Managers in departments provided potential lists of contacts </a:t>
            </a:r>
          </a:p>
          <a:p>
            <a:pPr>
              <a:spcBef>
                <a:spcPts val="0"/>
              </a:spcBef>
              <a:spcAft>
                <a:spcPts val="600"/>
              </a:spcAft>
            </a:pPr>
            <a:r>
              <a:rPr lang="en-US" sz="2400" dirty="0"/>
              <a:t>Started a sign-in sheet in the MICU</a:t>
            </a:r>
          </a:p>
          <a:p>
            <a:pPr>
              <a:spcBef>
                <a:spcPts val="0"/>
              </a:spcBef>
              <a:spcAft>
                <a:spcPts val="600"/>
              </a:spcAft>
            </a:pPr>
            <a:r>
              <a:rPr lang="en-US" sz="2400" dirty="0"/>
              <a:t>Began drafting symptom logs, interview forms, and letter to be disseminated to employees </a:t>
            </a:r>
          </a:p>
        </p:txBody>
      </p:sp>
    </p:spTree>
    <p:extLst>
      <p:ext uri="{BB962C8B-B14F-4D97-AF65-F5344CB8AC3E}">
        <p14:creationId xmlns:p14="http://schemas.microsoft.com/office/powerpoint/2010/main" val="3983719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6792058-4771-452A-B242-D669F91654D9}" type="slidenum">
              <a:rPr lang="en-US" sz="1000" smtClean="0"/>
              <a:t>9</a:t>
            </a:fld>
            <a:endParaRPr lang="en-US" sz="1000"/>
          </a:p>
        </p:txBody>
      </p:sp>
      <p:cxnSp>
        <p:nvCxnSpPr>
          <p:cNvPr id="8" name="Straight Connector 7"/>
          <p:cNvCxnSpPr/>
          <p:nvPr/>
        </p:nvCxnSpPr>
        <p:spPr>
          <a:xfrm flipH="1">
            <a:off x="458915" y="6019800"/>
            <a:ext cx="8226170" cy="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066800" y="6299284"/>
            <a:ext cx="788629" cy="253916"/>
          </a:xfrm>
          <a:prstGeom prst="rect">
            <a:avLst/>
          </a:prstGeom>
          <a:noFill/>
        </p:spPr>
        <p:txBody>
          <a:bodyPr wrap="none" rtlCol="0">
            <a:spAutoFit/>
          </a:bodyPr>
          <a:lstStyle/>
          <a:p>
            <a:r>
              <a:rPr lang="en-US" sz="1000" b="1" dirty="0">
                <a:solidFill>
                  <a:srgbClr val="17375E"/>
                </a:solidFill>
              </a:rPr>
              <a:t>September</a:t>
            </a:r>
          </a:p>
        </p:txBody>
      </p:sp>
      <p:sp>
        <p:nvSpPr>
          <p:cNvPr id="20" name="TextBox 19"/>
          <p:cNvSpPr txBox="1"/>
          <p:nvPr/>
        </p:nvSpPr>
        <p:spPr>
          <a:xfrm>
            <a:off x="4495800" y="6299284"/>
            <a:ext cx="633507" cy="253916"/>
          </a:xfrm>
          <a:prstGeom prst="rect">
            <a:avLst/>
          </a:prstGeom>
          <a:noFill/>
        </p:spPr>
        <p:txBody>
          <a:bodyPr wrap="none" rtlCol="0">
            <a:spAutoFit/>
          </a:bodyPr>
          <a:lstStyle/>
          <a:p>
            <a:r>
              <a:rPr lang="en-US" sz="1000" b="1" dirty="0">
                <a:solidFill>
                  <a:srgbClr val="17375E"/>
                </a:solidFill>
              </a:rPr>
              <a:t>October</a:t>
            </a:r>
          </a:p>
        </p:txBody>
      </p:sp>
      <p:sp>
        <p:nvSpPr>
          <p:cNvPr id="21" name="TextBox 20"/>
          <p:cNvSpPr txBox="1"/>
          <p:nvPr/>
        </p:nvSpPr>
        <p:spPr>
          <a:xfrm>
            <a:off x="7543800" y="6299284"/>
            <a:ext cx="748923" cy="246221"/>
          </a:xfrm>
          <a:prstGeom prst="rect">
            <a:avLst/>
          </a:prstGeom>
          <a:noFill/>
        </p:spPr>
        <p:txBody>
          <a:bodyPr wrap="none" rtlCol="0">
            <a:spAutoFit/>
          </a:bodyPr>
          <a:lstStyle/>
          <a:p>
            <a:r>
              <a:rPr lang="en-US" sz="1000" b="1" dirty="0">
                <a:solidFill>
                  <a:srgbClr val="17375E"/>
                </a:solidFill>
              </a:rPr>
              <a:t>November</a:t>
            </a:r>
          </a:p>
        </p:txBody>
      </p:sp>
      <p:sp>
        <p:nvSpPr>
          <p:cNvPr id="29" name="TextBox 28"/>
          <p:cNvSpPr txBox="1"/>
          <p:nvPr/>
        </p:nvSpPr>
        <p:spPr>
          <a:xfrm>
            <a:off x="752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20</a:t>
            </a:r>
          </a:p>
        </p:txBody>
      </p:sp>
      <p:sp>
        <p:nvSpPr>
          <p:cNvPr id="30" name="TextBox 29"/>
          <p:cNvSpPr txBox="1"/>
          <p:nvPr/>
        </p:nvSpPr>
        <p:spPr>
          <a:xfrm>
            <a:off x="1514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25</a:t>
            </a:r>
          </a:p>
        </p:txBody>
      </p:sp>
      <p:sp>
        <p:nvSpPr>
          <p:cNvPr id="31" name="TextBox 30"/>
          <p:cNvSpPr txBox="1"/>
          <p:nvPr/>
        </p:nvSpPr>
        <p:spPr>
          <a:xfrm>
            <a:off x="1991279"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28</a:t>
            </a:r>
          </a:p>
        </p:txBody>
      </p:sp>
      <p:sp>
        <p:nvSpPr>
          <p:cNvPr id="32" name="TextBox 31"/>
          <p:cNvSpPr txBox="1"/>
          <p:nvPr/>
        </p:nvSpPr>
        <p:spPr>
          <a:xfrm>
            <a:off x="2276141"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30</a:t>
            </a:r>
          </a:p>
        </p:txBody>
      </p:sp>
      <p:cxnSp>
        <p:nvCxnSpPr>
          <p:cNvPr id="40" name="Straight Connector 39"/>
          <p:cNvCxnSpPr/>
          <p:nvPr/>
        </p:nvCxnSpPr>
        <p:spPr>
          <a:xfrm rot="5400000">
            <a:off x="274320" y="6194214"/>
            <a:ext cx="365760" cy="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8678334" y="6013953"/>
            <a:ext cx="0" cy="362712"/>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319311" y="4962436"/>
            <a:ext cx="1183316" cy="600164"/>
          </a:xfrm>
          <a:prstGeom prst="rect">
            <a:avLst/>
          </a:prstGeom>
          <a:noFill/>
        </p:spPr>
        <p:txBody>
          <a:bodyPr wrap="square" rtlCol="0" anchor="ctr">
            <a:spAutoFit/>
          </a:bodyPr>
          <a:lstStyle/>
          <a:p>
            <a:pPr algn="ctr"/>
            <a:r>
              <a:rPr lang="en-US" sz="1100" dirty="0">
                <a:solidFill>
                  <a:srgbClr val="17375E"/>
                </a:solidFill>
              </a:rPr>
              <a:t>Patient 1 arrives in Dallas from Liberia</a:t>
            </a:r>
          </a:p>
        </p:txBody>
      </p:sp>
      <p:sp>
        <p:nvSpPr>
          <p:cNvPr id="45" name="TextBox 44"/>
          <p:cNvSpPr txBox="1"/>
          <p:nvPr/>
        </p:nvSpPr>
        <p:spPr>
          <a:xfrm>
            <a:off x="1098252" y="4267200"/>
            <a:ext cx="1137353" cy="600164"/>
          </a:xfrm>
          <a:prstGeom prst="rect">
            <a:avLst/>
          </a:prstGeom>
          <a:noFill/>
        </p:spPr>
        <p:txBody>
          <a:bodyPr wrap="square" rtlCol="0" anchor="ctr">
            <a:spAutoFit/>
          </a:bodyPr>
          <a:lstStyle/>
          <a:p>
            <a:pPr algn="ctr"/>
            <a:r>
              <a:rPr lang="en-US" sz="1100" dirty="0">
                <a:solidFill>
                  <a:srgbClr val="17375E"/>
                </a:solidFill>
              </a:rPr>
              <a:t>Patient 1 visits ED and is discharged</a:t>
            </a:r>
          </a:p>
        </p:txBody>
      </p:sp>
      <p:sp>
        <p:nvSpPr>
          <p:cNvPr id="46" name="TextBox 45"/>
          <p:cNvSpPr txBox="1"/>
          <p:nvPr/>
        </p:nvSpPr>
        <p:spPr>
          <a:xfrm>
            <a:off x="1686478" y="3223199"/>
            <a:ext cx="914401" cy="769441"/>
          </a:xfrm>
          <a:prstGeom prst="rect">
            <a:avLst/>
          </a:prstGeom>
          <a:noFill/>
        </p:spPr>
        <p:txBody>
          <a:bodyPr wrap="square" rtlCol="0">
            <a:spAutoFit/>
          </a:bodyPr>
          <a:lstStyle/>
          <a:p>
            <a:pPr algn="ctr"/>
            <a:r>
              <a:rPr lang="en-US" sz="1100" dirty="0">
                <a:solidFill>
                  <a:srgbClr val="17375E"/>
                </a:solidFill>
              </a:rPr>
              <a:t>Patient 1 revisits ED and is hospitalized</a:t>
            </a:r>
          </a:p>
        </p:txBody>
      </p:sp>
      <p:sp>
        <p:nvSpPr>
          <p:cNvPr id="47" name="TextBox 46"/>
          <p:cNvSpPr txBox="1"/>
          <p:nvPr/>
        </p:nvSpPr>
        <p:spPr>
          <a:xfrm>
            <a:off x="2316237" y="4679921"/>
            <a:ext cx="990600" cy="938719"/>
          </a:xfrm>
          <a:prstGeom prst="rect">
            <a:avLst/>
          </a:prstGeom>
          <a:noFill/>
        </p:spPr>
        <p:txBody>
          <a:bodyPr wrap="square" rtlCol="0" anchor="ctr">
            <a:spAutoFit/>
          </a:bodyPr>
          <a:lstStyle/>
          <a:p>
            <a:r>
              <a:rPr lang="en-US" sz="1100" dirty="0">
                <a:solidFill>
                  <a:srgbClr val="17375E"/>
                </a:solidFill>
              </a:rPr>
              <a:t>Patient 1 diagnosed with Ebola; CDC </a:t>
            </a:r>
            <a:r>
              <a:rPr lang="en-US" sz="1100" dirty="0" err="1">
                <a:solidFill>
                  <a:srgbClr val="17375E"/>
                </a:solidFill>
              </a:rPr>
              <a:t>EpiAid</a:t>
            </a:r>
            <a:r>
              <a:rPr lang="en-US" sz="1100" dirty="0">
                <a:solidFill>
                  <a:srgbClr val="17375E"/>
                </a:solidFill>
              </a:rPr>
              <a:t> Team arrives</a:t>
            </a:r>
          </a:p>
        </p:txBody>
      </p:sp>
      <p:cxnSp>
        <p:nvCxnSpPr>
          <p:cNvPr id="60" name="Straight Arrow Connector 59"/>
          <p:cNvCxnSpPr/>
          <p:nvPr/>
        </p:nvCxnSpPr>
        <p:spPr>
          <a:xfrm>
            <a:off x="914400" y="55827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7162800" y="6019800"/>
            <a:ext cx="0" cy="362712"/>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4384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9144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1666321"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2143679"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2438400" y="6285654"/>
            <a:ext cx="0" cy="9144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45" idx="2"/>
          </p:cNvCxnSpPr>
          <p:nvPr/>
        </p:nvCxnSpPr>
        <p:spPr>
          <a:xfrm flipH="1">
            <a:off x="1666321" y="4867364"/>
            <a:ext cx="608" cy="1086316"/>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2143679" y="3962400"/>
            <a:ext cx="0" cy="199128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2438400" y="5582760"/>
            <a:ext cx="0" cy="36576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2296762" y="4648200"/>
            <a:ext cx="0" cy="130548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2179562" y="4048036"/>
            <a:ext cx="914401" cy="600164"/>
          </a:xfrm>
          <a:prstGeom prst="rect">
            <a:avLst/>
          </a:prstGeom>
          <a:noFill/>
        </p:spPr>
        <p:txBody>
          <a:bodyPr wrap="square" rtlCol="0">
            <a:spAutoFit/>
          </a:bodyPr>
          <a:lstStyle/>
          <a:p>
            <a:r>
              <a:rPr lang="en-US" sz="1100" dirty="0">
                <a:solidFill>
                  <a:srgbClr val="17375E"/>
                </a:solidFill>
              </a:rPr>
              <a:t>Specimens shipped for testing</a:t>
            </a:r>
          </a:p>
        </p:txBody>
      </p:sp>
      <p:cxnSp>
        <p:nvCxnSpPr>
          <p:cNvPr id="82" name="Straight Connector 81"/>
          <p:cNvCxnSpPr/>
          <p:nvPr/>
        </p:nvCxnSpPr>
        <p:spPr>
          <a:xfrm>
            <a:off x="2286000" y="6019800"/>
            <a:ext cx="0" cy="137160"/>
          </a:xfrm>
          <a:prstGeom prst="line">
            <a:avLst/>
          </a:prstGeom>
          <a:ln w="19050"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3" name="TextBox 82"/>
          <p:cNvSpPr txBox="1"/>
          <p:nvPr/>
        </p:nvSpPr>
        <p:spPr>
          <a:xfrm>
            <a:off x="2133600" y="6086846"/>
            <a:ext cx="314659" cy="246221"/>
          </a:xfrm>
          <a:prstGeom prst="rect">
            <a:avLst/>
          </a:prstGeom>
          <a:noFill/>
          <a:effectLst/>
        </p:spPr>
        <p:txBody>
          <a:bodyPr wrap="none" rtlCol="0" anchor="ctr">
            <a:spAutoFit/>
          </a:bodyPr>
          <a:lstStyle/>
          <a:p>
            <a:pPr algn="ctr"/>
            <a:r>
              <a:rPr lang="en-US" sz="1000" dirty="0">
                <a:solidFill>
                  <a:schemeClr val="tx2">
                    <a:lumMod val="75000"/>
                  </a:schemeClr>
                </a:solidFill>
              </a:rPr>
              <a:t>29</a:t>
            </a:r>
          </a:p>
        </p:txBody>
      </p:sp>
      <p:cxnSp>
        <p:nvCxnSpPr>
          <p:cNvPr id="61" name="Straight Arrow Connector 60"/>
          <p:cNvCxnSpPr/>
          <p:nvPr/>
        </p:nvCxnSpPr>
        <p:spPr>
          <a:xfrm>
            <a:off x="2743200" y="5584124"/>
            <a:ext cx="0" cy="365760"/>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2634713" y="2667000"/>
            <a:ext cx="2013487" cy="738664"/>
          </a:xfrm>
          <a:prstGeom prst="rect">
            <a:avLst/>
          </a:prstGeom>
          <a:noFill/>
        </p:spPr>
        <p:txBody>
          <a:bodyPr wrap="square" rtlCol="0">
            <a:spAutoFit/>
          </a:bodyPr>
          <a:lstStyle/>
          <a:p>
            <a:r>
              <a:rPr lang="en-US" sz="1400" b="1" dirty="0">
                <a:solidFill>
                  <a:srgbClr val="C00000"/>
                </a:solidFill>
              </a:rPr>
              <a:t>All healthcare contacts of Patient 1 identified and interviewed</a:t>
            </a:r>
          </a:p>
        </p:txBody>
      </p:sp>
      <p:sp>
        <p:nvSpPr>
          <p:cNvPr id="72" name="TextBox 71"/>
          <p:cNvSpPr txBox="1"/>
          <p:nvPr/>
        </p:nvSpPr>
        <p:spPr>
          <a:xfrm>
            <a:off x="2613439" y="6086846"/>
            <a:ext cx="249663" cy="246221"/>
          </a:xfrm>
          <a:prstGeom prst="rect">
            <a:avLst/>
          </a:prstGeom>
          <a:noFill/>
          <a:effectLst/>
        </p:spPr>
        <p:txBody>
          <a:bodyPr wrap="none" rtlCol="0" anchor="ctr">
            <a:spAutoFit/>
          </a:bodyPr>
          <a:lstStyle/>
          <a:p>
            <a:pPr algn="ctr"/>
            <a:r>
              <a:rPr lang="en-US" sz="1000" b="1" dirty="0">
                <a:solidFill>
                  <a:srgbClr val="C00000"/>
                </a:solidFill>
              </a:rPr>
              <a:t>3</a:t>
            </a:r>
          </a:p>
        </p:txBody>
      </p:sp>
      <p:cxnSp>
        <p:nvCxnSpPr>
          <p:cNvPr id="73" name="Straight Connector 72"/>
          <p:cNvCxnSpPr/>
          <p:nvPr/>
        </p:nvCxnSpPr>
        <p:spPr>
          <a:xfrm>
            <a:off x="2733121" y="6019800"/>
            <a:ext cx="0" cy="137160"/>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2743200" y="4495800"/>
            <a:ext cx="0" cy="216973"/>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2743200" y="3352800"/>
            <a:ext cx="0" cy="665018"/>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50" name="Content Placeholder 5"/>
          <p:cNvSpPr>
            <a:spLocks noGrp="1"/>
          </p:cNvSpPr>
          <p:nvPr>
            <p:ph sz="quarter" idx="4294967295"/>
          </p:nvPr>
        </p:nvSpPr>
        <p:spPr>
          <a:xfrm>
            <a:off x="4645025" y="1828800"/>
            <a:ext cx="4041775" cy="4001008"/>
          </a:xfrm>
          <a:prstGeom prst="rect">
            <a:avLst/>
          </a:prstGeom>
        </p:spPr>
        <p:txBody>
          <a:bodyPr>
            <a:normAutofit/>
          </a:bodyPr>
          <a:lstStyle/>
          <a:p>
            <a:pPr>
              <a:spcBef>
                <a:spcPts val="0"/>
              </a:spcBef>
              <a:spcAft>
                <a:spcPts val="1200"/>
              </a:spcAft>
            </a:pPr>
            <a:r>
              <a:rPr lang="en-US" sz="2400" dirty="0"/>
              <a:t>Team of 5 epidemiologists</a:t>
            </a:r>
          </a:p>
          <a:p>
            <a:pPr>
              <a:spcBef>
                <a:spcPts val="0"/>
              </a:spcBef>
              <a:spcAft>
                <a:spcPts val="1200"/>
              </a:spcAft>
            </a:pPr>
            <a:r>
              <a:rPr lang="en-US" sz="2400" dirty="0"/>
              <a:t>Formalized standard interview form</a:t>
            </a:r>
          </a:p>
          <a:p>
            <a:pPr>
              <a:spcBef>
                <a:spcPts val="0"/>
              </a:spcBef>
              <a:spcAft>
                <a:spcPts val="1200"/>
              </a:spcAft>
            </a:pPr>
            <a:r>
              <a:rPr lang="en-US" sz="2400" dirty="0"/>
              <a:t>Interviewed ~100 potential contacts </a:t>
            </a:r>
          </a:p>
          <a:p>
            <a:pPr>
              <a:spcBef>
                <a:spcPts val="0"/>
              </a:spcBef>
              <a:spcAft>
                <a:spcPts val="1200"/>
              </a:spcAft>
            </a:pPr>
            <a:r>
              <a:rPr lang="en-US" sz="2400" dirty="0"/>
              <a:t>All interviews took place at the hospital </a:t>
            </a:r>
          </a:p>
        </p:txBody>
      </p:sp>
      <p:sp>
        <p:nvSpPr>
          <p:cNvPr id="51" name="Title 1"/>
          <p:cNvSpPr txBox="1">
            <a:spLocks/>
          </p:cNvSpPr>
          <p:nvPr/>
        </p:nvSpPr>
        <p:spPr>
          <a:xfrm>
            <a:off x="457200" y="76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2">
                    <a:lumMod val="75000"/>
                  </a:schemeClr>
                </a:solidFill>
                <a:latin typeface="+mj-lt"/>
                <a:ea typeface="+mj-ea"/>
                <a:cs typeface="+mj-cs"/>
              </a:defRPr>
            </a:lvl1pPr>
          </a:lstStyle>
          <a:p>
            <a:r>
              <a:rPr lang="en-US" dirty="0"/>
              <a:t>Interview Possible Contacts</a:t>
            </a:r>
          </a:p>
        </p:txBody>
      </p:sp>
    </p:spTree>
    <p:extLst>
      <p:ext uri="{BB962C8B-B14F-4D97-AF65-F5344CB8AC3E}">
        <p14:creationId xmlns:p14="http://schemas.microsoft.com/office/powerpoint/2010/main" val="426374857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900</TotalTime>
  <Words>3625</Words>
  <Application>Microsoft Office PowerPoint</Application>
  <PresentationFormat>On-screen Show (4:3)</PresentationFormat>
  <Paragraphs>595</Paragraphs>
  <Slides>34</Slides>
  <Notes>32</Notes>
  <HiddenSlides>0</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34</vt:i4>
      </vt:variant>
    </vt:vector>
  </HeadingPairs>
  <TitlesOfParts>
    <vt:vector size="40" baseType="lpstr">
      <vt:lpstr>Arial</vt:lpstr>
      <vt:lpstr>Calibri</vt:lpstr>
      <vt:lpstr>Lucida Grande</vt:lpstr>
      <vt:lpstr>1_Office Theme</vt:lpstr>
      <vt:lpstr>Office Theme</vt:lpstr>
      <vt:lpstr>Acrobat Document</vt:lpstr>
      <vt:lpstr>Contact Tracing Challenges during the First Domestic Ebola Response</vt:lpstr>
      <vt:lpstr>Acknowledgements</vt:lpstr>
      <vt:lpstr>Strategy to Control Ebola Virus Disease Outbreak</vt:lpstr>
      <vt:lpstr>The Investigation Begins</vt:lpstr>
      <vt:lpstr>PowerPoint Presentation</vt:lpstr>
      <vt:lpstr>Ebola Contact Tracing</vt:lpstr>
      <vt:lpstr>Identify Contacts</vt:lpstr>
      <vt:lpstr>Identify Contacts</vt:lpstr>
      <vt:lpstr>PowerPoint Presentation</vt:lpstr>
      <vt:lpstr>Assign Risk Exposure Assessment </vt:lpstr>
      <vt:lpstr>Initial Active Monitoring </vt:lpstr>
      <vt:lpstr>Healthcare Contact Tracing</vt:lpstr>
      <vt:lpstr>Healthcare Contact Tracing</vt:lpstr>
      <vt:lpstr>Healthcare Contact Tracing</vt:lpstr>
      <vt:lpstr>Healthcare Contact Tracing</vt:lpstr>
      <vt:lpstr>Healthcare Contact Tracing</vt:lpstr>
      <vt:lpstr>Healthcare Contact Tracing</vt:lpstr>
      <vt:lpstr>Community Contact Tracing</vt:lpstr>
      <vt:lpstr>Interviewing Possible Contacts</vt:lpstr>
      <vt:lpstr>Interviewing Possible Contacts</vt:lpstr>
      <vt:lpstr>Initiation of Direct, Active Monitoring</vt:lpstr>
      <vt:lpstr>Initiation of Direct, Active Monitoring</vt:lpstr>
      <vt:lpstr>Community + Ambulance Contacts of Patient 1</vt:lpstr>
      <vt:lpstr>Addressing Non-Medical Needs of Contacts</vt:lpstr>
      <vt:lpstr>Lessons Learned</vt:lpstr>
      <vt:lpstr>Current Activities/Next Steps</vt:lpstr>
      <vt:lpstr>Thank You</vt:lpstr>
      <vt:lpstr>North Texas Ebola Response Lessons Learned</vt:lpstr>
      <vt:lpstr>After Action Review (AAR)</vt:lpstr>
      <vt:lpstr>Lessons Learned</vt:lpstr>
      <vt:lpstr>Lessons Learned</vt:lpstr>
      <vt:lpstr>ICS Structure</vt:lpstr>
      <vt:lpstr>ICS Structure</vt:lpstr>
      <vt:lpstr>Ebola After Action Reviews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After Action Review (AAR)</dc:title>
  <dc:creator>Threadgill,Heidi (DSHS)</dc:creator>
  <cp:lastModifiedBy>Pinter,Henry J (DSHS)</cp:lastModifiedBy>
  <cp:revision>29</cp:revision>
  <dcterms:created xsi:type="dcterms:W3CDTF">2015-04-24T15:16:31Z</dcterms:created>
  <dcterms:modified xsi:type="dcterms:W3CDTF">2023-02-16T20:24:37Z</dcterms:modified>
</cp:coreProperties>
</file>