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780" r:id="rId3"/>
  </p:sldMasterIdLst>
  <p:notesMasterIdLst>
    <p:notesMasterId r:id="rId96"/>
  </p:notesMasterIdLst>
  <p:sldIdLst>
    <p:sldId id="256" r:id="rId4"/>
    <p:sldId id="279" r:id="rId5"/>
    <p:sldId id="280" r:id="rId6"/>
    <p:sldId id="281" r:id="rId7"/>
    <p:sldId id="257" r:id="rId8"/>
    <p:sldId id="295" r:id="rId9"/>
    <p:sldId id="262" r:id="rId10"/>
    <p:sldId id="271" r:id="rId11"/>
    <p:sldId id="273" r:id="rId12"/>
    <p:sldId id="307" r:id="rId13"/>
    <p:sldId id="293" r:id="rId14"/>
    <p:sldId id="294" r:id="rId15"/>
    <p:sldId id="286" r:id="rId16"/>
    <p:sldId id="298" r:id="rId17"/>
    <p:sldId id="299" r:id="rId18"/>
    <p:sldId id="353" r:id="rId19"/>
    <p:sldId id="354" r:id="rId20"/>
    <p:sldId id="355" r:id="rId21"/>
    <p:sldId id="356" r:id="rId22"/>
    <p:sldId id="357" r:id="rId23"/>
    <p:sldId id="358" r:id="rId24"/>
    <p:sldId id="342"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01" r:id="rId45"/>
    <p:sldId id="302" r:id="rId46"/>
    <p:sldId id="305" r:id="rId47"/>
    <p:sldId id="346" r:id="rId48"/>
    <p:sldId id="343" r:id="rId49"/>
    <p:sldId id="347" r:id="rId50"/>
    <p:sldId id="348" r:id="rId51"/>
    <p:sldId id="344" r:id="rId52"/>
    <p:sldId id="345" r:id="rId53"/>
    <p:sldId id="359" r:id="rId54"/>
    <p:sldId id="360" r:id="rId55"/>
    <p:sldId id="352" r:id="rId56"/>
    <p:sldId id="349" r:id="rId57"/>
    <p:sldId id="350" r:id="rId58"/>
    <p:sldId id="351" r:id="rId59"/>
    <p:sldId id="303" r:id="rId60"/>
    <p:sldId id="308" r:id="rId61"/>
    <p:sldId id="314" r:id="rId62"/>
    <p:sldId id="309" r:id="rId63"/>
    <p:sldId id="310" r:id="rId64"/>
    <p:sldId id="311" r:id="rId65"/>
    <p:sldId id="341" r:id="rId66"/>
    <p:sldId id="312" r:id="rId67"/>
    <p:sldId id="313"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61" r:id="rId84"/>
    <p:sldId id="330" r:id="rId85"/>
    <p:sldId id="331" r:id="rId86"/>
    <p:sldId id="332" r:id="rId87"/>
    <p:sldId id="333" r:id="rId88"/>
    <p:sldId id="334" r:id="rId89"/>
    <p:sldId id="335" r:id="rId90"/>
    <p:sldId id="336" r:id="rId91"/>
    <p:sldId id="337" r:id="rId92"/>
    <p:sldId id="338" r:id="rId93"/>
    <p:sldId id="339" r:id="rId94"/>
    <p:sldId id="304"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84034" autoAdjust="0"/>
  </p:normalViewPr>
  <p:slideViewPr>
    <p:cSldViewPr>
      <p:cViewPr varScale="1">
        <p:scale>
          <a:sx n="54" d="100"/>
          <a:sy n="54" d="100"/>
        </p:scale>
        <p:origin x="1939"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E32FC2-F484-4564-A9BF-4F0C7EED8D00}" type="datetimeFigureOut">
              <a:rPr lang="en-US" smtClean="0"/>
              <a:t>2/16/2023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6997A0-A463-464F-ADB5-7016EA8D0262}" type="slidenum">
              <a:rPr lang="en-US" smtClean="0"/>
              <a:t>‹#›</a:t>
            </a:fld>
            <a:endParaRPr lang="en-US" dirty="0"/>
          </a:p>
        </p:txBody>
      </p:sp>
    </p:spTree>
    <p:extLst>
      <p:ext uri="{BB962C8B-B14F-4D97-AF65-F5344CB8AC3E}">
        <p14:creationId xmlns:p14="http://schemas.microsoft.com/office/powerpoint/2010/main" val="3485649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dc.gov/HAI/pdfs/stateplans/tx.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paetexas@dshs.state.tx.u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paetexas.or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1</a:t>
            </a:fld>
            <a:endParaRPr lang="en-US" dirty="0"/>
          </a:p>
        </p:txBody>
      </p:sp>
    </p:spTree>
    <p:extLst>
      <p:ext uri="{BB962C8B-B14F-4D97-AF65-F5344CB8AC3E}">
        <p14:creationId xmlns:p14="http://schemas.microsoft.com/office/powerpoint/2010/main" val="2148547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dates of the cultures, the finalization dates are</a:t>
            </a:r>
            <a:r>
              <a:rPr lang="en-US" baseline="0" dirty="0"/>
              <a:t> a couple days after</a:t>
            </a:r>
          </a:p>
          <a:p>
            <a:r>
              <a:rPr lang="en-US" baseline="0" dirty="0"/>
              <a:t>LHD was notified of original cases </a:t>
            </a:r>
          </a:p>
          <a:p>
            <a:r>
              <a:rPr lang="en-US" baseline="0" dirty="0"/>
              <a:t>1/26: patient was 1:1 since admission due to level of care involved </a:t>
            </a:r>
          </a:p>
          <a:p>
            <a:r>
              <a:rPr lang="en-US" baseline="0" dirty="0"/>
              <a:t>3/9: hospital moved to 1:1 for Case 2 pre-emptively</a:t>
            </a:r>
          </a:p>
          <a:p>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17</a:t>
            </a:fld>
            <a:endParaRPr lang="en-US" dirty="0"/>
          </a:p>
        </p:txBody>
      </p:sp>
    </p:spTree>
    <p:extLst>
      <p:ext uri="{BB962C8B-B14F-4D97-AF65-F5344CB8AC3E}">
        <p14:creationId xmlns:p14="http://schemas.microsoft.com/office/powerpoint/2010/main" val="2184867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18</a:t>
            </a:fld>
            <a:endParaRPr lang="en-US" dirty="0"/>
          </a:p>
        </p:txBody>
      </p:sp>
    </p:spTree>
    <p:extLst>
      <p:ext uri="{BB962C8B-B14F-4D97-AF65-F5344CB8AC3E}">
        <p14:creationId xmlns:p14="http://schemas.microsoft.com/office/powerpoint/2010/main" val="2632286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additional cases after the 3</a:t>
            </a:r>
            <a:r>
              <a:rPr lang="en-US" baseline="30000" dirty="0"/>
              <a:t>rd</a:t>
            </a:r>
            <a:r>
              <a:rPr lang="en-US" dirty="0"/>
              <a:t>.</a:t>
            </a:r>
          </a:p>
          <a:p>
            <a:r>
              <a:rPr lang="en-US" dirty="0"/>
              <a:t>Contact time was 10 minutes for disinfection - </a:t>
            </a:r>
          </a:p>
          <a:p>
            <a:r>
              <a:rPr lang="en-US" dirty="0"/>
              <a:t>The rooms were next door to each other</a:t>
            </a:r>
          </a:p>
          <a:p>
            <a:r>
              <a:rPr lang="en-US" dirty="0"/>
              <a:t>Periodic equipment and rooms were culturing,</a:t>
            </a:r>
            <a:r>
              <a:rPr lang="en-US" baseline="0" dirty="0"/>
              <a:t> upon discharge</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19</a:t>
            </a:fld>
            <a:endParaRPr lang="en-US" dirty="0"/>
          </a:p>
        </p:txBody>
      </p:sp>
    </p:spTree>
    <p:extLst>
      <p:ext uri="{BB962C8B-B14F-4D97-AF65-F5344CB8AC3E}">
        <p14:creationId xmlns:p14="http://schemas.microsoft.com/office/powerpoint/2010/main" val="2632286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a:t>
            </a:r>
            <a:r>
              <a:rPr lang="en-US" baseline="0" dirty="0"/>
              <a:t> stated they used a several disinfectants all w/10 min contact time. When I looked it had 30 sec, 1 min, 5 min kill claim – they will continue to use the Hydrogen Peroxide wipes</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20</a:t>
            </a:fld>
            <a:endParaRPr lang="en-US" dirty="0"/>
          </a:p>
        </p:txBody>
      </p:sp>
    </p:spTree>
    <p:extLst>
      <p:ext uri="{BB962C8B-B14F-4D97-AF65-F5344CB8AC3E}">
        <p14:creationId xmlns:p14="http://schemas.microsoft.com/office/powerpoint/2010/main" val="2632286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also</a:t>
            </a:r>
            <a:r>
              <a:rPr lang="en-US" baseline="0" dirty="0"/>
              <a:t> discuss with the flight crew what products and how they clean (Mexico teams)</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21</a:t>
            </a:fld>
            <a:endParaRPr lang="en-US" dirty="0"/>
          </a:p>
        </p:txBody>
      </p:sp>
    </p:spTree>
    <p:extLst>
      <p:ext uri="{BB962C8B-B14F-4D97-AF65-F5344CB8AC3E}">
        <p14:creationId xmlns:p14="http://schemas.microsoft.com/office/powerpoint/2010/main" val="2632286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it is a core public</a:t>
            </a:r>
            <a:r>
              <a:rPr lang="en-US" baseline="0" dirty="0"/>
              <a:t> health function to prevent the spread of communicable disease!</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24</a:t>
            </a:fld>
            <a:endParaRPr lang="en-US" dirty="0"/>
          </a:p>
        </p:txBody>
      </p:sp>
    </p:spTree>
    <p:extLst>
      <p:ext uri="{BB962C8B-B14F-4D97-AF65-F5344CB8AC3E}">
        <p14:creationId xmlns:p14="http://schemas.microsoft.com/office/powerpoint/2010/main" val="2575512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44</a:t>
            </a:fld>
            <a:endParaRPr lang="en-US" dirty="0"/>
          </a:p>
        </p:txBody>
      </p:sp>
    </p:spTree>
    <p:extLst>
      <p:ext uri="{BB962C8B-B14F-4D97-AF65-F5344CB8AC3E}">
        <p14:creationId xmlns:p14="http://schemas.microsoft.com/office/powerpoint/2010/main" val="4171490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let me know if you have questions as we go through the slides!</a:t>
            </a:r>
          </a:p>
        </p:txBody>
      </p:sp>
      <p:sp>
        <p:nvSpPr>
          <p:cNvPr id="4" name="Slide Number Placeholder 3"/>
          <p:cNvSpPr>
            <a:spLocks noGrp="1"/>
          </p:cNvSpPr>
          <p:nvPr>
            <p:ph type="sldNum" sz="quarter" idx="10"/>
          </p:nvPr>
        </p:nvSpPr>
        <p:spPr/>
        <p:txBody>
          <a:bodyPr/>
          <a:lstStyle/>
          <a:p>
            <a:fld id="{106997A0-A463-464F-ADB5-7016EA8D0262}" type="slidenum">
              <a:rPr lang="en-US" smtClean="0"/>
              <a:t>45</a:t>
            </a:fld>
            <a:endParaRPr lang="en-US" dirty="0"/>
          </a:p>
        </p:txBody>
      </p:sp>
    </p:spTree>
    <p:extLst>
      <p:ext uri="{BB962C8B-B14F-4D97-AF65-F5344CB8AC3E}">
        <p14:creationId xmlns:p14="http://schemas.microsoft.com/office/powerpoint/2010/main" val="3117711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a:t>
            </a:r>
            <a:r>
              <a:rPr lang="en-US" baseline="0" dirty="0"/>
              <a:t> a complete report of an MDRO in NBS (aka NEDSS) includes an investigation and at least one lab report. There may be multiple lab reports in certain situations where a patient repeatedly cultures positive for the same MDRO while in the same healthcare facility stay. Having as many of our questions answered as possible is helpful for us to get the right information for possible outbreak investigations, data analysis to reduce MDROs overall in Texas, and on a more immediate scale, to approve the notifications the first time around.</a:t>
            </a:r>
          </a:p>
          <a:p>
            <a:endParaRPr lang="en-US" baseline="0" dirty="0"/>
          </a:p>
          <a:p>
            <a:r>
              <a:rPr lang="en-US" baseline="0" dirty="0"/>
              <a:t>The NBS Data Entry Guide is constantly updated for all of Texas’ reportable conditions, and it is the definitive guide of how to enter investigations and lab reports on NBS, including detailed step-by-step instructions and screenshots of the website itself. The MDRO portion of the DEG will soon be updated to clarify some of the more complex sections, based on the year of feedback from our initial reporting and all of your helpful comments and suggestions. It is worth taking a bit of time to read the MDRO entry portion in its entirety if you are the main MDRO NBS entry/investigator person at your PH department – many of the points of confusion and details we request in our rejection comments will be made much more clearly if you can familiarize yourself with the instructions.</a:t>
            </a:r>
          </a:p>
          <a:p>
            <a:endParaRPr lang="en-US" baseline="0" dirty="0"/>
          </a:p>
          <a:p>
            <a:r>
              <a:rPr lang="en-US" baseline="0" dirty="0"/>
              <a:t>To find the DEG, start on the NBS homepage but do not log in. Go to Documentation at the bottom right corner, leading to a list of folders. Click User Resources, then NBS Data Entry Guide is available in pdf form. Apologies that it is a bit difficult to find.</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46</a:t>
            </a:fld>
            <a:endParaRPr lang="en-US" dirty="0"/>
          </a:p>
        </p:txBody>
      </p:sp>
    </p:spTree>
    <p:extLst>
      <p:ext uri="{BB962C8B-B14F-4D97-AF65-F5344CB8AC3E}">
        <p14:creationId xmlns:p14="http://schemas.microsoft.com/office/powerpoint/2010/main" val="2902950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MDRO Investigation (not the</a:t>
            </a:r>
            <a:r>
              <a:rPr lang="en-US" baseline="0" dirty="0"/>
              <a:t> lab report), a few of the questions have stood out as being unclear.</a:t>
            </a:r>
          </a:p>
          <a:p>
            <a:endParaRPr lang="en-US" baseline="0" dirty="0"/>
          </a:p>
          <a:p>
            <a:r>
              <a:rPr lang="en-US" baseline="0" dirty="0"/>
              <a:t>We are planning to have the wording of the “Was patient hospitalized for this illness?” changed, as it is asking the wrong question. For MDROs, we need to know if the person was admitted to any kind of healthcare facility – this includes long term acute care, nursing homes, acute care hospitals, etc. – during the time that their laboratory specimen was collected. They do not need to be there due to the MDRO; MDROs do not always cause symptoms or even infection, as a person can be colonized with an organism without being sick from it. The key issue is knowing what healthcare facilities the patient was moving through when they were culture positive for an MDRO, most importantly to implement appropriate control measures and investigate any possible outbreaks. The answer to the question should be “Yes” if they meet the above description, but “No” if they had an outpatient visit to take a laboratory specimen for culture.</a:t>
            </a:r>
          </a:p>
          <a:p>
            <a:endParaRPr lang="en-US" baseline="0" dirty="0"/>
          </a:p>
          <a:p>
            <a:r>
              <a:rPr lang="en-US" baseline="0" dirty="0"/>
              <a:t>Date of Report is meant to be the first day that any public health entity was made aware of the MDRO; usually, this will be the County health department (for MDROs in locations with such health departments). Date Reported to County and to State are dates we mark as required in the DEG, and it’s important to fill these out accurately in order to track how long public health took to fully report an MDRO. Date Reported to State would be the day a Regional office obtained the report, or if entered at a local level, the day the MDRO investigation was submitted on NBS.</a:t>
            </a:r>
          </a:p>
          <a:p>
            <a:endParaRPr lang="en-US" baseline="0" dirty="0"/>
          </a:p>
          <a:p>
            <a:r>
              <a:rPr lang="en-US" baseline="0" dirty="0"/>
              <a:t>Though they can seem vague for the often asymptomatic/long term MDROs, Diagnosis Date and Date of Symptom Onset are important as they are two of the dates used in NBS data cleanup/analysis procedures to categorize cases by MMWR year. Diagnosis Date is when the lab reports were finalized, as that is when the case officially meets the epi case criteria by the laboratory definition of MDRO. Date of Symptom Onset may not be applicable for many MDRO cases; if asymptomatic or not clear from medical record/discussion with IP, leave blank.</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47</a:t>
            </a:fld>
            <a:endParaRPr lang="en-US" dirty="0"/>
          </a:p>
        </p:txBody>
      </p:sp>
    </p:spTree>
    <p:extLst>
      <p:ext uri="{BB962C8B-B14F-4D97-AF65-F5344CB8AC3E}">
        <p14:creationId xmlns:p14="http://schemas.microsoft.com/office/powerpoint/2010/main" val="753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Symbol"/>
              <a:buChar char=""/>
            </a:pPr>
            <a:r>
              <a:rPr lang="en-US" altLang="en-US" dirty="0"/>
              <a:t>The</a:t>
            </a:r>
            <a:r>
              <a:rPr lang="en-US" altLang="en-US" baseline="0" dirty="0"/>
              <a:t> US </a:t>
            </a:r>
            <a:r>
              <a:rPr lang="en-US" altLang="en-US" dirty="0"/>
              <a:t>numbers are based</a:t>
            </a:r>
            <a:r>
              <a:rPr lang="en-US" altLang="en-US" baseline="0" dirty="0"/>
              <a:t> off of 2011 data:</a:t>
            </a:r>
          </a:p>
          <a:p>
            <a:pPr marL="0" marR="0" lvl="0" indent="0">
              <a:spcBef>
                <a:spcPts val="0"/>
              </a:spcBef>
              <a:spcAft>
                <a:spcPts val="0"/>
              </a:spcAft>
              <a:buFont typeface="Symbol"/>
              <a:buNone/>
            </a:pPr>
            <a:r>
              <a:rPr lang="en-US" sz="1200" i="1" baseline="0" dirty="0">
                <a:effectLst/>
                <a:latin typeface="+mn-lt"/>
                <a:ea typeface="Calibri"/>
                <a:cs typeface="Times New Roman"/>
              </a:rPr>
              <a:t>        - </a:t>
            </a:r>
            <a:r>
              <a:rPr lang="en-US" sz="1200" i="0" baseline="0" dirty="0">
                <a:effectLst/>
                <a:latin typeface="+mn-lt"/>
                <a:ea typeface="Calibri"/>
                <a:cs typeface="Times New Roman"/>
              </a:rPr>
              <a:t>These numbers are down from the 2007 estimates for 1.2 million infections</a:t>
            </a:r>
            <a:endParaRPr lang="en-US" sz="1200" i="1" dirty="0">
              <a:effectLst/>
              <a:latin typeface="+mn-lt"/>
              <a:ea typeface="Calibri"/>
              <a:cs typeface="Times New Roman"/>
            </a:endParaRPr>
          </a:p>
          <a:p>
            <a:pPr marL="0" marR="0" lvl="0" indent="0">
              <a:spcBef>
                <a:spcPts val="0"/>
              </a:spcBef>
              <a:spcAft>
                <a:spcPts val="0"/>
              </a:spcAft>
              <a:buFont typeface="Symbol"/>
              <a:buNone/>
            </a:pPr>
            <a:endParaRPr lang="en-US" sz="1200" i="1" dirty="0">
              <a:effectLst/>
              <a:latin typeface="+mn-lt"/>
              <a:ea typeface="Calibri"/>
              <a:cs typeface="Times New Roman"/>
            </a:endParaRPr>
          </a:p>
          <a:p>
            <a:pPr marL="0" marR="0" lvl="0" indent="0">
              <a:spcBef>
                <a:spcPts val="0"/>
              </a:spcBef>
              <a:spcAft>
                <a:spcPts val="0"/>
              </a:spcAft>
              <a:buFont typeface="Symbol"/>
              <a:buNone/>
            </a:pPr>
            <a:r>
              <a:rPr lang="en-US" sz="1200" i="0" dirty="0">
                <a:effectLst/>
                <a:latin typeface="+mn-lt"/>
                <a:ea typeface="Calibri"/>
                <a:cs typeface="Times New Roman"/>
              </a:rPr>
              <a:t>References:</a:t>
            </a:r>
          </a:p>
          <a:p>
            <a:pPr marL="0" marR="0" lvl="0" indent="0">
              <a:spcBef>
                <a:spcPts val="0"/>
              </a:spcBef>
              <a:spcAft>
                <a:spcPts val="0"/>
              </a:spcAft>
              <a:buFont typeface="Symbol"/>
              <a:buNone/>
            </a:pPr>
            <a:r>
              <a:rPr lang="en-US" sz="1200" i="1" dirty="0">
                <a:effectLst/>
                <a:latin typeface="+mn-lt"/>
                <a:ea typeface="Calibri"/>
                <a:cs typeface="Times New Roman"/>
              </a:rPr>
              <a:t>Magill, S., Edwards, J., Bamberg, W., Beldavs, Z., </a:t>
            </a:r>
            <a:r>
              <a:rPr lang="en-US" sz="1200" i="1" dirty="0" err="1">
                <a:effectLst/>
                <a:latin typeface="+mn-lt"/>
                <a:ea typeface="Calibri"/>
                <a:cs typeface="Times New Roman"/>
              </a:rPr>
              <a:t>Dumyati</a:t>
            </a:r>
            <a:r>
              <a:rPr lang="en-US" sz="1200" i="1" dirty="0">
                <a:effectLst/>
                <a:latin typeface="+mn-lt"/>
                <a:ea typeface="Calibri"/>
                <a:cs typeface="Times New Roman"/>
              </a:rPr>
              <a:t>, G., </a:t>
            </a:r>
            <a:r>
              <a:rPr lang="en-US" sz="1200" i="1" dirty="0" err="1">
                <a:effectLst/>
                <a:latin typeface="+mn-lt"/>
                <a:ea typeface="Calibri"/>
                <a:cs typeface="Times New Roman"/>
              </a:rPr>
              <a:t>Kainer</a:t>
            </a:r>
            <a:r>
              <a:rPr lang="en-US" sz="1200" i="1" dirty="0">
                <a:effectLst/>
                <a:latin typeface="+mn-lt"/>
                <a:ea typeface="Calibri"/>
                <a:cs typeface="Times New Roman"/>
              </a:rPr>
              <a:t>, M., . . . </a:t>
            </a:r>
            <a:r>
              <a:rPr lang="en-US" sz="1200" i="1" dirty="0" err="1">
                <a:effectLst/>
                <a:latin typeface="+mn-lt"/>
                <a:ea typeface="Calibri"/>
                <a:cs typeface="Times New Roman"/>
              </a:rPr>
              <a:t>Fridkin</a:t>
            </a:r>
            <a:r>
              <a:rPr lang="en-US" sz="1200" i="1" dirty="0">
                <a:effectLst/>
                <a:latin typeface="+mn-lt"/>
                <a:ea typeface="Calibri"/>
                <a:cs typeface="Times New Roman"/>
              </a:rPr>
              <a:t>, S. (2014). Multistate point-prevalence survey of health care-associated infections. N </a:t>
            </a:r>
            <a:r>
              <a:rPr lang="en-US" sz="1200" i="1" dirty="0" err="1">
                <a:effectLst/>
                <a:latin typeface="+mn-lt"/>
                <a:ea typeface="Calibri"/>
                <a:cs typeface="Times New Roman"/>
              </a:rPr>
              <a:t>Engl</a:t>
            </a:r>
            <a:r>
              <a:rPr lang="en-US" sz="1200" i="1" dirty="0">
                <a:effectLst/>
                <a:latin typeface="+mn-lt"/>
                <a:ea typeface="Calibri"/>
                <a:cs typeface="Times New Roman"/>
              </a:rPr>
              <a:t> J Med, 1198-208.</a:t>
            </a:r>
            <a:endParaRPr lang="en-US" sz="1200" dirty="0">
              <a:effectLst/>
              <a:latin typeface="+mn-lt"/>
              <a:ea typeface="Calibri"/>
              <a:cs typeface="Times New Roman"/>
            </a:endParaRPr>
          </a:p>
          <a:p>
            <a:pPr marL="342900" marR="0" lvl="0" indent="-342900">
              <a:lnSpc>
                <a:spcPct val="115000"/>
              </a:lnSpc>
              <a:spcBef>
                <a:spcPts val="0"/>
              </a:spcBef>
              <a:spcAft>
                <a:spcPts val="0"/>
              </a:spcAft>
              <a:buFont typeface="Symbol"/>
              <a:buChar char=""/>
            </a:pPr>
            <a:r>
              <a:rPr lang="en-US" sz="1200" i="1" dirty="0">
                <a:effectLst/>
                <a:latin typeface="+mn-lt"/>
                <a:ea typeface="Calibri"/>
                <a:cs typeface="Times New Roman"/>
              </a:rPr>
              <a:t>The Centers for Disease Control and Prevention. (2009, December 29). Template Document for Texas Healthcare-Associated Infections (HAI) Plan. Retrieved from </a:t>
            </a:r>
            <a:r>
              <a:rPr lang="en-US" sz="1200" i="1" u="sng" dirty="0">
                <a:solidFill>
                  <a:srgbClr val="0000FF"/>
                </a:solidFill>
                <a:effectLst/>
                <a:latin typeface="+mn-lt"/>
                <a:ea typeface="Calibri"/>
                <a:cs typeface="Times New Roman"/>
                <a:hlinkClick r:id="rId3"/>
              </a:rPr>
              <a:t>http://www.cdc.gov/HAI/pdfs/stateplans/tx.pdf</a:t>
            </a:r>
            <a:r>
              <a:rPr lang="en-US" sz="1200" i="1" dirty="0">
                <a:effectLst/>
                <a:latin typeface="+mn-lt"/>
                <a:ea typeface="Calibri"/>
                <a:cs typeface="Times New Roman"/>
              </a:rPr>
              <a:t> </a:t>
            </a:r>
            <a:endParaRPr lang="en-US" sz="1200" dirty="0">
              <a:effectLst/>
              <a:latin typeface="+mn-lt"/>
              <a:ea typeface="Calibri"/>
              <a:cs typeface="Times New Roman"/>
            </a:endParaRPr>
          </a:p>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Specimen source options</a:t>
            </a:r>
          </a:p>
          <a:p>
            <a:endParaRPr lang="en-US" sz="1200" dirty="0"/>
          </a:p>
          <a:p>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48</a:t>
            </a:fld>
            <a:endParaRPr lang="en-US" dirty="0"/>
          </a:p>
        </p:txBody>
      </p:sp>
    </p:spTree>
    <p:extLst>
      <p:ext uri="{BB962C8B-B14F-4D97-AF65-F5344CB8AC3E}">
        <p14:creationId xmlns:p14="http://schemas.microsoft.com/office/powerpoint/2010/main" val="1028897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Where was patient at the time they had a specimen collected for MDRO culture? If in ANY healthcare facility, for any reason – does not have to be</a:t>
            </a:r>
            <a:r>
              <a:rPr lang="en-US" baseline="0" dirty="0"/>
              <a:t> MDRO related – answer is Yes. If outpatient, answer is No.</a:t>
            </a:r>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Facility they came from: where did they come from IMMEDIATELY before the admit or outpatient date for the main hospital?</a:t>
            </a:r>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Facility they were discharged to: where did they go to IMMEDIATELY after the discharge or outpatient date for the main hospital? </a:t>
            </a:r>
          </a:p>
          <a:p>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49</a:t>
            </a:fld>
            <a:endParaRPr lang="en-US" dirty="0"/>
          </a:p>
        </p:txBody>
      </p:sp>
    </p:spTree>
    <p:extLst>
      <p:ext uri="{BB962C8B-B14F-4D97-AF65-F5344CB8AC3E}">
        <p14:creationId xmlns:p14="http://schemas.microsoft.com/office/powerpoint/2010/main" val="1976482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Numeric Result</a:t>
            </a:r>
          </a:p>
          <a:p>
            <a:r>
              <a:rPr lang="en-US" dirty="0"/>
              <a:t>Coded Result</a:t>
            </a:r>
          </a:p>
          <a:p>
            <a:r>
              <a:rPr lang="en-US" dirty="0"/>
              <a:t>Interpretive Flag</a:t>
            </a:r>
          </a:p>
          <a:p>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53</a:t>
            </a:fld>
            <a:endParaRPr lang="en-US" dirty="0"/>
          </a:p>
        </p:txBody>
      </p:sp>
    </p:spTree>
    <p:extLst>
      <p:ext uri="{BB962C8B-B14F-4D97-AF65-F5344CB8AC3E}">
        <p14:creationId xmlns:p14="http://schemas.microsoft.com/office/powerpoint/2010/main" val="1408468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them</a:t>
            </a:r>
            <a:r>
              <a:rPr lang="en-US"/>
              <a:t>, again, </a:t>
            </a:r>
            <a:r>
              <a:rPr lang="en-US" dirty="0"/>
              <a:t>to make the Lab Report</a:t>
            </a:r>
            <a:r>
              <a:rPr lang="en-US" baseline="0" dirty="0"/>
              <a:t> entry first so that it’s easier to associate the case</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55</a:t>
            </a:fld>
            <a:endParaRPr lang="en-US" dirty="0"/>
          </a:p>
        </p:txBody>
      </p:sp>
    </p:spTree>
    <p:extLst>
      <p:ext uri="{BB962C8B-B14F-4D97-AF65-F5344CB8AC3E}">
        <p14:creationId xmlns:p14="http://schemas.microsoft.com/office/powerpoint/2010/main" val="1176865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different than</a:t>
            </a:r>
            <a:r>
              <a:rPr lang="en-US" baseline="0" dirty="0"/>
              <a:t> the NEDSS Help Desk. </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56</a:t>
            </a:fld>
            <a:endParaRPr lang="en-US" dirty="0"/>
          </a:p>
        </p:txBody>
      </p:sp>
    </p:spTree>
    <p:extLst>
      <p:ext uri="{BB962C8B-B14F-4D97-AF65-F5344CB8AC3E}">
        <p14:creationId xmlns:p14="http://schemas.microsoft.com/office/powerpoint/2010/main" val="342596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Bigger picture on how a case investigation should go</a:t>
            </a:r>
            <a:r>
              <a:rPr lang="en-US" baseline="0" dirty="0"/>
              <a:t> and what to look for/ what questions to ask:</a:t>
            </a:r>
          </a:p>
          <a:p>
            <a:pPr marL="171450" indent="-171450">
              <a:buFont typeface="Arial" panose="020B0604020202020204" pitchFamily="34" charset="0"/>
              <a:buChar char="•"/>
            </a:pPr>
            <a:r>
              <a:rPr lang="en-US" baseline="0" dirty="0"/>
              <a:t>Talk about:</a:t>
            </a:r>
          </a:p>
          <a:p>
            <a:pPr marL="628650" lvl="1" indent="-171450">
              <a:buFont typeface="Arial" panose="020B0604020202020204" pitchFamily="34" charset="0"/>
              <a:buChar char="•"/>
            </a:pPr>
            <a:r>
              <a:rPr lang="en-US" baseline="0" dirty="0"/>
              <a:t>How the </a:t>
            </a:r>
            <a:r>
              <a:rPr lang="en-US" dirty="0"/>
              <a:t>IP is involved</a:t>
            </a:r>
          </a:p>
          <a:p>
            <a:pPr marL="628650" lvl="1" indent="-171450">
              <a:buFont typeface="Arial" panose="020B0604020202020204" pitchFamily="34" charset="0"/>
              <a:buChar char="•"/>
            </a:pPr>
            <a:r>
              <a:rPr lang="en-US" dirty="0"/>
              <a:t>Communications : between</a:t>
            </a:r>
            <a:r>
              <a:rPr lang="en-US" baseline="0" dirty="0"/>
              <a:t> all stake holders</a:t>
            </a:r>
          </a:p>
          <a:p>
            <a:pPr marL="628650" lvl="1" indent="-171450">
              <a:buFont typeface="Arial" panose="020B0604020202020204" pitchFamily="34" charset="0"/>
              <a:buChar char="•"/>
            </a:pPr>
            <a:r>
              <a:rPr lang="en-US" dirty="0"/>
              <a:t>PH recommendations</a:t>
            </a:r>
          </a:p>
          <a:p>
            <a:pPr marL="1085850" lvl="2" indent="-171450">
              <a:buFont typeface="Arial" panose="020B0604020202020204" pitchFamily="34" charset="0"/>
              <a:buChar char="•"/>
            </a:pPr>
            <a:r>
              <a:rPr lang="en-US" dirty="0"/>
              <a:t>What if a drug is not available</a:t>
            </a:r>
          </a:p>
          <a:p>
            <a:pPr marL="628650" lvl="1" indent="-171450">
              <a:buFont typeface="Arial" panose="020B0604020202020204" pitchFamily="34" charset="0"/>
              <a:buChar char="•"/>
            </a:pPr>
            <a:r>
              <a:rPr lang="en-US" dirty="0"/>
              <a:t>Patient</a:t>
            </a:r>
            <a:r>
              <a:rPr lang="en-US" baseline="0" dirty="0"/>
              <a:t> admitted into</a:t>
            </a:r>
            <a:r>
              <a:rPr lang="en-US" dirty="0"/>
              <a:t> a semi-private room, what to do</a:t>
            </a:r>
          </a:p>
          <a:p>
            <a:pPr marL="628650" lvl="1" indent="-171450">
              <a:buFont typeface="Arial" panose="020B0604020202020204" pitchFamily="34" charset="0"/>
              <a:buChar char="•"/>
            </a:pPr>
            <a:r>
              <a:rPr lang="en-US" dirty="0"/>
              <a:t>What</a:t>
            </a:r>
            <a:r>
              <a:rPr lang="en-US" baseline="0" dirty="0"/>
              <a:t> to do when patient is t</a:t>
            </a:r>
            <a:r>
              <a:rPr lang="en-US" dirty="0"/>
              <a:t>ransferred to and</a:t>
            </a:r>
            <a:r>
              <a:rPr lang="en-US" baseline="0" dirty="0"/>
              <a:t> from multiple</a:t>
            </a:r>
            <a:r>
              <a:rPr lang="en-US" dirty="0"/>
              <a:t> facilities</a:t>
            </a:r>
          </a:p>
          <a:p>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57</a:t>
            </a:fld>
            <a:endParaRPr lang="en-US" dirty="0"/>
          </a:p>
        </p:txBody>
      </p:sp>
    </p:spTree>
    <p:extLst>
      <p:ext uri="{BB962C8B-B14F-4D97-AF65-F5344CB8AC3E}">
        <p14:creationId xmlns:p14="http://schemas.microsoft.com/office/powerpoint/2010/main" val="73668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complete this exercise in the time allotted and/or account for logistical limitations. </a:t>
            </a:r>
          </a:p>
          <a:p>
            <a:pPr marL="171450" indent="-171450">
              <a:buFont typeface="Arial" panose="020B0604020202020204" pitchFamily="34" charset="0"/>
              <a:buChar char="•"/>
            </a:pPr>
            <a:r>
              <a:rPr lang="en-US" dirty="0"/>
              <a:t>Exercise participants should accept that assumptions and artificialities are inherent in any exercise, and should not allow these considerations to negatively impact their participation. </a:t>
            </a:r>
          </a:p>
        </p:txBody>
      </p:sp>
      <p:sp>
        <p:nvSpPr>
          <p:cNvPr id="4" name="Slide Number Placeholder 3"/>
          <p:cNvSpPr>
            <a:spLocks noGrp="1"/>
          </p:cNvSpPr>
          <p:nvPr>
            <p:ph type="sldNum" sz="quarter" idx="10"/>
          </p:nvPr>
        </p:nvSpPr>
        <p:spPr/>
        <p:txBody>
          <a:bodyPr/>
          <a:lstStyle/>
          <a:p>
            <a:fld id="{106997A0-A463-464F-ADB5-7016EA8D0262}" type="slidenum">
              <a:rPr lang="en-US" smtClean="0"/>
              <a:t>58</a:t>
            </a:fld>
            <a:endParaRPr lang="en-US" dirty="0"/>
          </a:p>
        </p:txBody>
      </p:sp>
    </p:spTree>
    <p:extLst>
      <p:ext uri="{BB962C8B-B14F-4D97-AF65-F5344CB8AC3E}">
        <p14:creationId xmlns:p14="http://schemas.microsoft.com/office/powerpoint/2010/main" val="1428650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 yes – unusual group expression of disease</a:t>
            </a:r>
          </a:p>
          <a:p>
            <a:r>
              <a:rPr lang="en-US" dirty="0"/>
              <a:t>Q2: </a:t>
            </a:r>
          </a:p>
          <a:p>
            <a:pPr marL="171450" indent="-171450">
              <a:buFont typeface="Arial" panose="020B0604020202020204" pitchFamily="34" charset="0"/>
              <a:buChar char="•"/>
            </a:pPr>
            <a:r>
              <a:rPr lang="en-US" dirty="0"/>
              <a:t>would be nice at this point if they contact state HAI/ MDRO team</a:t>
            </a:r>
            <a:r>
              <a:rPr lang="en-US" baseline="0" dirty="0"/>
              <a:t> but may not be needed at this point until further medical record review is done.</a:t>
            </a:r>
          </a:p>
          <a:p>
            <a:pPr marL="171450" indent="-171450">
              <a:buFont typeface="Arial" panose="020B0604020202020204" pitchFamily="34" charset="0"/>
              <a:buChar char="•"/>
            </a:pPr>
            <a:r>
              <a:rPr lang="en-US" baseline="0" dirty="0"/>
              <a:t>Do they have any lab results</a:t>
            </a:r>
          </a:p>
          <a:p>
            <a:pPr marL="171450" indent="-171450">
              <a:buFont typeface="Arial" panose="020B0604020202020204" pitchFamily="34" charset="0"/>
              <a:buChar char="•"/>
            </a:pPr>
            <a:r>
              <a:rPr lang="en-US" baseline="0" dirty="0"/>
              <a:t>Instruct the facility to request the lab to save isolates as well original specimens (if possible) Do so for any additional potential cases.</a:t>
            </a:r>
          </a:p>
          <a:p>
            <a:pPr marL="171450" indent="-171450">
              <a:buFont typeface="Arial" panose="020B0604020202020204" pitchFamily="34" charset="0"/>
              <a:buChar char="•"/>
            </a:pPr>
            <a:r>
              <a:rPr lang="en-US" baseline="0" dirty="0"/>
              <a:t>Might want to set up a conference call with HCF team</a:t>
            </a:r>
          </a:p>
          <a:p>
            <a:pPr marL="171450" indent="-171450">
              <a:buFont typeface="Arial" panose="020B0604020202020204" pitchFamily="34" charset="0"/>
              <a:buChar char="•"/>
            </a:pPr>
            <a:r>
              <a:rPr lang="en-US" baseline="0" dirty="0"/>
              <a:t>Might want additional medical records faxed to LHD for review</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61</a:t>
            </a:fld>
            <a:endParaRPr lang="en-US" dirty="0"/>
          </a:p>
        </p:txBody>
      </p:sp>
    </p:spTree>
    <p:extLst>
      <p:ext uri="{BB962C8B-B14F-4D97-AF65-F5344CB8AC3E}">
        <p14:creationId xmlns:p14="http://schemas.microsoft.com/office/powerpoint/2010/main" val="2676780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 yes</a:t>
            </a:r>
          </a:p>
          <a:p>
            <a:r>
              <a:rPr lang="en-US" dirty="0"/>
              <a:t>Q2 : did the patients have surgery or injections of some sort; dates/</a:t>
            </a:r>
            <a:r>
              <a:rPr lang="en-US" baseline="0" dirty="0"/>
              <a:t> times of surgery/ injections; common staff/ physicians in each case; were the patients at the same facility; comorbidities, other epi related information</a:t>
            </a:r>
          </a:p>
          <a:p>
            <a:r>
              <a:rPr lang="en-US" baseline="0" dirty="0"/>
              <a:t>Q3: yes </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63</a:t>
            </a:fld>
            <a:endParaRPr lang="en-US" dirty="0"/>
          </a:p>
        </p:txBody>
      </p:sp>
    </p:spTree>
    <p:extLst>
      <p:ext uri="{BB962C8B-B14F-4D97-AF65-F5344CB8AC3E}">
        <p14:creationId xmlns:p14="http://schemas.microsoft.com/office/powerpoint/2010/main" val="3906432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Q1: Initial information:</a:t>
            </a:r>
          </a:p>
          <a:p>
            <a:pPr marL="171450" indent="-171450">
              <a:buFont typeface="Arial" panose="020B0604020202020204" pitchFamily="34" charset="0"/>
              <a:buChar char="•"/>
            </a:pPr>
            <a:r>
              <a:rPr lang="en-US" dirty="0"/>
              <a:t>What type of facility is it?</a:t>
            </a:r>
          </a:p>
          <a:p>
            <a:pPr marL="171450" indent="-171450">
              <a:buFont typeface="Arial" panose="020B0604020202020204" pitchFamily="34" charset="0"/>
              <a:buChar char="•"/>
            </a:pPr>
            <a:r>
              <a:rPr lang="en-US" dirty="0"/>
              <a:t>Who are they licensed by?</a:t>
            </a:r>
          </a:p>
          <a:p>
            <a:pPr marL="171450" indent="-171450">
              <a:buFont typeface="Arial" panose="020B0604020202020204" pitchFamily="34" charset="0"/>
              <a:buChar char="•"/>
            </a:pPr>
            <a:r>
              <a:rPr lang="en-US" dirty="0"/>
              <a:t>Do they have an IP or team?</a:t>
            </a:r>
          </a:p>
          <a:p>
            <a:pPr marL="171450" indent="-171450">
              <a:buFont typeface="Arial" panose="020B0604020202020204" pitchFamily="34" charset="0"/>
              <a:buChar char="•"/>
            </a:pPr>
            <a:r>
              <a:rPr lang="en-US" dirty="0"/>
              <a:t>Are there common physicians/ staff</a:t>
            </a:r>
            <a:r>
              <a:rPr lang="en-US" baseline="0" dirty="0"/>
              <a:t> associated with injections?</a:t>
            </a:r>
          </a:p>
          <a:p>
            <a:pPr marL="171450" indent="-171450">
              <a:buFont typeface="Arial" panose="020B0604020202020204" pitchFamily="34" charset="0"/>
              <a:buChar char="•"/>
            </a:pPr>
            <a:r>
              <a:rPr lang="en-US" baseline="0" dirty="0"/>
              <a:t>Are they aware of any additional cases injected on that same timeframe that we do not know about?</a:t>
            </a:r>
          </a:p>
          <a:p>
            <a:pPr marL="171450" indent="-171450">
              <a:buFont typeface="Arial" panose="020B0604020202020204" pitchFamily="34" charset="0"/>
              <a:buChar char="•"/>
            </a:pPr>
            <a:r>
              <a:rPr lang="en-US" baseline="0" dirty="0"/>
              <a:t>Are they cooperating?  What would you do if they do not cooperate?</a:t>
            </a:r>
            <a:endParaRPr lang="en-US" dirty="0"/>
          </a:p>
          <a:p>
            <a:pPr marL="0" indent="0">
              <a:buFont typeface="Arial" panose="020B0604020202020204" pitchFamily="34" charset="0"/>
              <a:buNone/>
            </a:pPr>
            <a:r>
              <a:rPr lang="en-US" dirty="0"/>
              <a:t>Q2</a:t>
            </a:r>
            <a:r>
              <a:rPr lang="en-US" baseline="0" dirty="0"/>
              <a:t>: </a:t>
            </a:r>
            <a:endParaRPr lang="en-US" dirty="0"/>
          </a:p>
          <a:p>
            <a:pPr marL="171450" indent="-171450">
              <a:buFont typeface="Arial" panose="020B0604020202020204" pitchFamily="34" charset="0"/>
              <a:buChar char="•"/>
            </a:pPr>
            <a:r>
              <a:rPr lang="en-US" dirty="0"/>
              <a:t>DADs?? </a:t>
            </a:r>
          </a:p>
          <a:p>
            <a:pPr marL="171450" indent="-171450">
              <a:buFont typeface="Arial" panose="020B0604020202020204" pitchFamily="34" charset="0"/>
              <a:buChar char="•"/>
            </a:pPr>
            <a:r>
              <a:rPr lang="en-US" dirty="0"/>
              <a:t>DSHS Regulatory</a:t>
            </a:r>
          </a:p>
          <a:p>
            <a:pPr marL="0" indent="0">
              <a:buFont typeface="Arial" panose="020B0604020202020204" pitchFamily="34" charset="0"/>
              <a:buNone/>
            </a:pPr>
            <a:r>
              <a:rPr lang="en-US" dirty="0"/>
              <a:t>Q3: possible that the hospital and the clinic</a:t>
            </a:r>
            <a:r>
              <a:rPr lang="en-US" baseline="0" dirty="0"/>
              <a:t> are in different jurisdictions; also the 3 patients could have different residencies</a:t>
            </a:r>
            <a:endParaRPr lang="en-US" dirty="0"/>
          </a:p>
          <a:p>
            <a:pPr marL="171450" indent="-171450">
              <a:buFont typeface="Arial" panose="020B0604020202020204" pitchFamily="34" charset="0"/>
              <a:buChar char="•"/>
            </a:pPr>
            <a:r>
              <a:rPr lang="en-US" dirty="0"/>
              <a:t>Other LHD/ HSR</a:t>
            </a:r>
          </a:p>
        </p:txBody>
      </p:sp>
      <p:sp>
        <p:nvSpPr>
          <p:cNvPr id="4" name="Slide Number Placeholder 3"/>
          <p:cNvSpPr>
            <a:spLocks noGrp="1"/>
          </p:cNvSpPr>
          <p:nvPr>
            <p:ph type="sldNum" sz="quarter" idx="10"/>
          </p:nvPr>
        </p:nvSpPr>
        <p:spPr/>
        <p:txBody>
          <a:bodyPr/>
          <a:lstStyle/>
          <a:p>
            <a:fld id="{106997A0-A463-464F-ADB5-7016EA8D0262}" type="slidenum">
              <a:rPr lang="en-US" smtClean="0"/>
              <a:t>65</a:t>
            </a:fld>
            <a:endParaRPr lang="en-US" dirty="0"/>
          </a:p>
        </p:txBody>
      </p:sp>
    </p:spTree>
    <p:extLst>
      <p:ext uri="{BB962C8B-B14F-4D97-AF65-F5344CB8AC3E}">
        <p14:creationId xmlns:p14="http://schemas.microsoft.com/office/powerpoint/2010/main" val="199287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ctr" defTabSz="933450"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defTabSz="933450"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defTabSz="933450"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defTabSz="933450"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r" eaLnBrk="1" hangingPunct="1">
              <a:lnSpc>
                <a:spcPct val="100000"/>
              </a:lnSpc>
              <a:spcBef>
                <a:spcPct val="0"/>
              </a:spcBef>
              <a:buClrTx/>
              <a:buFontTx/>
              <a:buNone/>
            </a:pPr>
            <a:fld id="{0CB8EE89-9BFF-473B-B0F5-DB0B0EEA7DAD}" type="slidenum">
              <a:rPr lang="en-US" sz="1200"/>
              <a:pPr algn="r" eaLnBrk="1" hangingPunct="1">
                <a:lnSpc>
                  <a:spcPct val="100000"/>
                </a:lnSpc>
                <a:spcBef>
                  <a:spcPct val="0"/>
                </a:spcBef>
                <a:buClrTx/>
                <a:buFontTx/>
                <a:buNone/>
              </a:pPr>
              <a:t>4</a:t>
            </a:fld>
            <a:endParaRPr lang="en-US" sz="12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dirty="0"/>
              <a:t> In the last few years there has been a strong push for patient empowerment in healthcare. </a:t>
            </a:r>
          </a:p>
          <a:p>
            <a:pPr lvl="1" eaLnBrk="1" hangingPunct="1">
              <a:buFontTx/>
              <a:buChar char="•"/>
            </a:pPr>
            <a:r>
              <a:rPr lang="en-US" dirty="0"/>
              <a:t>Most wide-spread,</a:t>
            </a:r>
            <a:r>
              <a:rPr lang="en-US" baseline="0" dirty="0"/>
              <a:t> </a:t>
            </a:r>
            <a:r>
              <a:rPr lang="en-US" dirty="0"/>
              <a:t>hand hygiene campaigns</a:t>
            </a:r>
            <a:r>
              <a:rPr lang="en-US" baseline="0" dirty="0"/>
              <a:t> : </a:t>
            </a:r>
            <a:r>
              <a:rPr lang="en-US" dirty="0"/>
              <a:t>Speak up and It’s OK to Ask, which encourage patients to ask their HCWs to clean their hands before providing care.</a:t>
            </a:r>
          </a:p>
          <a:p>
            <a:pPr eaLnBrk="1" hangingPunct="1">
              <a:buFontTx/>
              <a:buChar char="•"/>
            </a:pPr>
            <a:r>
              <a:rPr lang="en-US" dirty="0"/>
              <a:t> We are trying to build on the principles of transparency and consumer choice to create incentives and motivate healthcare organizations and providers to provide better, more efficient care. </a:t>
            </a:r>
          </a:p>
          <a:p>
            <a:pPr eaLnBrk="1" hangingPunct="1">
              <a:buFontTx/>
              <a:buChar char="•"/>
            </a:pPr>
            <a:r>
              <a:rPr lang="en-US" dirty="0"/>
              <a:t> There have</a:t>
            </a:r>
            <a:r>
              <a:rPr lang="en-US" baseline="0" dirty="0"/>
              <a:t> been</a:t>
            </a:r>
            <a:r>
              <a:rPr lang="en-US" dirty="0"/>
              <a:t> recent news stories</a:t>
            </a:r>
            <a:r>
              <a:rPr lang="en-US" baseline="0" dirty="0"/>
              <a:t> about: </a:t>
            </a:r>
          </a:p>
          <a:p>
            <a:pPr lvl="1" eaLnBrk="1" hangingPunct="1">
              <a:buFontTx/>
              <a:buChar char="•"/>
            </a:pPr>
            <a:r>
              <a:rPr lang="en-US" baseline="0" dirty="0"/>
              <a:t> </a:t>
            </a:r>
            <a:r>
              <a:rPr lang="en-US" dirty="0"/>
              <a:t>patient suffered some complications following surgery and it emphasized the need for healthcare consumers to have as much information as possible to make informed decisions about their own well being. </a:t>
            </a:r>
          </a:p>
          <a:p>
            <a:pPr eaLnBrk="1" hangingPunct="1">
              <a:buFontTx/>
              <a:buChar char="•"/>
            </a:pPr>
            <a:r>
              <a:rPr lang="en-US" dirty="0"/>
              <a:t> Working to establish greater consistency and compatibility of HAI data through developing standardized definitions and measures for HAIs. </a:t>
            </a:r>
          </a:p>
          <a:p>
            <a:pPr eaLnBrk="1" hangingPunct="1">
              <a:buFontTx/>
              <a:buChar char="•"/>
            </a:pPr>
            <a:r>
              <a:rPr lang="en-US" dirty="0"/>
              <a:t> Will help DSHS identify educational needs – areas where more education or focused education needs to occur around the state.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Also mention a meeting should be held first to discuss what is going on and anyone that the HCF (clinic) wants should be in the meeting; IP, nursing staff, physicians, techs, etc.</a:t>
            </a:r>
          </a:p>
          <a:p>
            <a:pPr marL="171450" indent="-171450">
              <a:buFont typeface="Arial" panose="020B0604020202020204" pitchFamily="34" charset="0"/>
              <a:buChar char="•"/>
            </a:pPr>
            <a:r>
              <a:rPr lang="en-US" baseline="0" dirty="0"/>
              <a:t>What if the clinic attorney is requested to be present?</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66</a:t>
            </a:fld>
            <a:endParaRPr lang="en-US" dirty="0"/>
          </a:p>
        </p:txBody>
      </p:sp>
    </p:spTree>
    <p:extLst>
      <p:ext uri="{BB962C8B-B14F-4D97-AF65-F5344CB8AC3E}">
        <p14:creationId xmlns:p14="http://schemas.microsoft.com/office/powerpoint/2010/main" val="2013802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 Is the facility aware of the 3</a:t>
            </a:r>
            <a:r>
              <a:rPr lang="en-US" baseline="0" dirty="0"/>
              <a:t> current infections and have they started any remediation to the issue</a:t>
            </a:r>
            <a:endParaRPr lang="en-US" dirty="0"/>
          </a:p>
          <a:p>
            <a:r>
              <a:rPr lang="en-US" dirty="0"/>
              <a:t>Q2: layout a timeline</a:t>
            </a:r>
            <a:r>
              <a:rPr lang="en-US" baseline="0" dirty="0"/>
              <a:t> and case findings </a:t>
            </a:r>
            <a:endParaRPr lang="en-US" dirty="0"/>
          </a:p>
          <a:p>
            <a:r>
              <a:rPr lang="en-US" dirty="0"/>
              <a:t>Q3: Inform their local regulatory division; if an auditor is not already on site  Not sure I agree with this just yet-NP</a:t>
            </a:r>
          </a:p>
        </p:txBody>
      </p:sp>
      <p:sp>
        <p:nvSpPr>
          <p:cNvPr id="4" name="Slide Number Placeholder 3"/>
          <p:cNvSpPr>
            <a:spLocks noGrp="1"/>
          </p:cNvSpPr>
          <p:nvPr>
            <p:ph type="sldNum" sz="quarter" idx="10"/>
          </p:nvPr>
        </p:nvSpPr>
        <p:spPr/>
        <p:txBody>
          <a:bodyPr/>
          <a:lstStyle/>
          <a:p>
            <a:fld id="{106997A0-A463-464F-ADB5-7016EA8D0262}" type="slidenum">
              <a:rPr lang="en-US" smtClean="0"/>
              <a:t>67</a:t>
            </a:fld>
            <a:endParaRPr lang="en-US" dirty="0"/>
          </a:p>
        </p:txBody>
      </p:sp>
    </p:spTree>
    <p:extLst>
      <p:ext uri="{BB962C8B-B14F-4D97-AF65-F5344CB8AC3E}">
        <p14:creationId xmlns:p14="http://schemas.microsoft.com/office/powerpoint/2010/main" val="1097908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06997A0-A463-464F-ADB5-7016EA8D0262}" type="slidenum">
              <a:rPr lang="en-US" smtClean="0"/>
              <a:t>69</a:t>
            </a:fld>
            <a:endParaRPr lang="en-US" dirty="0"/>
          </a:p>
        </p:txBody>
      </p:sp>
    </p:spTree>
    <p:extLst>
      <p:ext uri="{BB962C8B-B14F-4D97-AF65-F5344CB8AC3E}">
        <p14:creationId xmlns:p14="http://schemas.microsoft.com/office/powerpoint/2010/main" val="133264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 what type of training to do they receive,</a:t>
            </a:r>
            <a:r>
              <a:rPr lang="en-US" baseline="0" dirty="0"/>
              <a:t> who keeps up with their credentials, training and competencies</a:t>
            </a:r>
            <a:endParaRPr lang="en-US" dirty="0"/>
          </a:p>
          <a:p>
            <a:r>
              <a:rPr lang="en-US" dirty="0"/>
              <a:t>Q2: a procedure log</a:t>
            </a:r>
          </a:p>
          <a:p>
            <a:r>
              <a:rPr lang="en-US" dirty="0"/>
              <a:t>Q3: it would</a:t>
            </a:r>
            <a:r>
              <a:rPr lang="en-US" baseline="0" dirty="0"/>
              <a:t> not be inappropriate to do so. </a:t>
            </a:r>
            <a:endParaRPr lang="en-US" dirty="0"/>
          </a:p>
          <a:p>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70</a:t>
            </a:fld>
            <a:endParaRPr lang="en-US" dirty="0"/>
          </a:p>
        </p:txBody>
      </p:sp>
    </p:spTree>
    <p:extLst>
      <p:ext uri="{BB962C8B-B14F-4D97-AF65-F5344CB8AC3E}">
        <p14:creationId xmlns:p14="http://schemas.microsoft.com/office/powerpoint/2010/main" val="1502635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 you need job descriptions,</a:t>
            </a:r>
            <a:r>
              <a:rPr lang="en-US" baseline="0" dirty="0"/>
              <a:t> what else might suffice?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Everyone=the nurse practitioner, nurses and medical technicians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 invasive</a:t>
            </a:r>
            <a:r>
              <a:rPr lang="en-US" baseline="0" dirty="0"/>
              <a:t> injection procedure would be like into the joint or disc space, epidural injections	</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71</a:t>
            </a:fld>
            <a:endParaRPr lang="en-US" dirty="0"/>
          </a:p>
        </p:txBody>
      </p:sp>
    </p:spTree>
    <p:extLst>
      <p:ext uri="{BB962C8B-B14F-4D97-AF65-F5344CB8AC3E}">
        <p14:creationId xmlns:p14="http://schemas.microsoft.com/office/powerpoint/2010/main" val="857880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Q1: injection safety, medication storage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Environmental cleaning and disinfection</a:t>
            </a:r>
          </a:p>
          <a:p>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72</a:t>
            </a:fld>
            <a:endParaRPr lang="en-US" dirty="0"/>
          </a:p>
        </p:txBody>
      </p:sp>
    </p:spTree>
    <p:extLst>
      <p:ext uri="{BB962C8B-B14F-4D97-AF65-F5344CB8AC3E}">
        <p14:creationId xmlns:p14="http://schemas.microsoft.com/office/powerpoint/2010/main" val="928536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 What is the patient preparation</a:t>
            </a:r>
            <a:r>
              <a:rPr lang="en-US" baseline="0" dirty="0"/>
              <a:t> for the injections?  </a:t>
            </a:r>
          </a:p>
          <a:p>
            <a:r>
              <a:rPr lang="en-US" baseline="0" dirty="0"/>
              <a:t>Is the injection guided by fluoroscopy?</a:t>
            </a:r>
          </a:p>
          <a:p>
            <a:r>
              <a:rPr lang="en-US" baseline="0" dirty="0"/>
              <a:t>Where are medications stored for injection- central or for each treatment room.</a:t>
            </a:r>
          </a:p>
          <a:p>
            <a:r>
              <a:rPr lang="en-US" baseline="0" dirty="0"/>
              <a:t>Ask to have them demonstrate drawing up medication.  Specifically ask if new syringe/needle is used for each patient.</a:t>
            </a:r>
          </a:p>
          <a:p>
            <a:r>
              <a:rPr lang="en-US" baseline="0" dirty="0"/>
              <a:t>Sharps disposal?</a:t>
            </a:r>
            <a:endParaRPr lang="en-US" dirty="0"/>
          </a:p>
          <a:p>
            <a:r>
              <a:rPr lang="en-US" dirty="0"/>
              <a:t>Q2: Medical records for each of the cases as well as the patent procedure log for the dates in question to determine order</a:t>
            </a:r>
            <a:r>
              <a:rPr lang="en-US" baseline="0" dirty="0"/>
              <a:t> of patients and compare patient order</a:t>
            </a:r>
          </a:p>
          <a:p>
            <a:r>
              <a:rPr lang="en-US" baseline="0" dirty="0"/>
              <a:t>Were the cases seen in the same treatment rooms.</a:t>
            </a:r>
          </a:p>
          <a:p>
            <a:endParaRPr lang="en-US" dirty="0"/>
          </a:p>
          <a:p>
            <a:r>
              <a:rPr lang="en-US" dirty="0"/>
              <a:t>Q3:</a:t>
            </a:r>
            <a:r>
              <a:rPr lang="en-US" baseline="0" dirty="0"/>
              <a:t> </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75</a:t>
            </a:fld>
            <a:endParaRPr lang="en-US" dirty="0"/>
          </a:p>
        </p:txBody>
      </p:sp>
    </p:spTree>
    <p:extLst>
      <p:ext uri="{BB962C8B-B14F-4D97-AF65-F5344CB8AC3E}">
        <p14:creationId xmlns:p14="http://schemas.microsoft.com/office/powerpoint/2010/main" val="3157305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76</a:t>
            </a:fld>
            <a:endParaRPr lang="en-US" dirty="0"/>
          </a:p>
        </p:txBody>
      </p:sp>
    </p:spTree>
    <p:extLst>
      <p:ext uri="{BB962C8B-B14F-4D97-AF65-F5344CB8AC3E}">
        <p14:creationId xmlns:p14="http://schemas.microsoft.com/office/powerpoint/2010/main" val="3207521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Q1:Name, manufacturer, lot #, expiration date any notations by providers.   Take a photo of all products </a:t>
            </a:r>
          </a:p>
          <a:p>
            <a:r>
              <a:rPr lang="en-US" dirty="0"/>
              <a:t>Q2: staff turnover, anything different about the timeframe under investigation- vacations, LOA??</a:t>
            </a:r>
          </a:p>
          <a:p>
            <a:r>
              <a:rPr lang="en-US" dirty="0"/>
              <a:t>Q3: how do they perform</a:t>
            </a:r>
            <a:r>
              <a:rPr lang="en-US" baseline="0" dirty="0"/>
              <a:t> follow-up or informed if the patients go elsewhere for a problem?</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78</a:t>
            </a:fld>
            <a:endParaRPr lang="en-US" dirty="0"/>
          </a:p>
        </p:txBody>
      </p:sp>
    </p:spTree>
    <p:extLst>
      <p:ext uri="{BB962C8B-B14F-4D97-AF65-F5344CB8AC3E}">
        <p14:creationId xmlns:p14="http://schemas.microsoft.com/office/powerpoint/2010/main" val="34533875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we could do a short demonstration</a:t>
            </a:r>
            <a:r>
              <a:rPr lang="en-US" baseline="0" dirty="0"/>
              <a:t> with drawing up a syringe, showing poor practices and then pointing out what was wrong…</a:t>
            </a:r>
          </a:p>
          <a:p>
            <a:r>
              <a:rPr lang="en-US" baseline="0" dirty="0"/>
              <a:t>Neil – draw up</a:t>
            </a:r>
          </a:p>
          <a:p>
            <a:r>
              <a:rPr lang="en-US" baseline="0" dirty="0"/>
              <a:t>BG &amp; Jess – make comments</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80</a:t>
            </a:fld>
            <a:endParaRPr lang="en-US" dirty="0"/>
          </a:p>
        </p:txBody>
      </p:sp>
    </p:spTree>
    <p:extLst>
      <p:ext uri="{BB962C8B-B14F-4D97-AF65-F5344CB8AC3E}">
        <p14:creationId xmlns:p14="http://schemas.microsoft.com/office/powerpoint/2010/main" val="731326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847 eligible general hospitals and ASCs</a:t>
            </a:r>
          </a:p>
          <a:p>
            <a:pPr marL="171450" indent="-171450">
              <a:buFont typeface="Arial" panose="020B0604020202020204" pitchFamily="34" charset="0"/>
              <a:buChar char="•"/>
            </a:pPr>
            <a:r>
              <a:rPr lang="en-US" dirty="0"/>
              <a:t>Only 413 were required in 2013</a:t>
            </a:r>
          </a:p>
          <a:p>
            <a:pPr marL="171450" indent="-171450">
              <a:buFont typeface="Arial" panose="020B0604020202020204" pitchFamily="34" charset="0"/>
              <a:buChar char="•"/>
            </a:pPr>
            <a:r>
              <a:rPr lang="en-US" dirty="0"/>
              <a:t>The other 434 did not have ICUs nor perform reportable</a:t>
            </a:r>
            <a:r>
              <a:rPr lang="en-US" baseline="0" dirty="0"/>
              <a:t> procedures</a:t>
            </a:r>
          </a:p>
          <a:p>
            <a:pPr marL="171450" indent="-171450">
              <a:buFont typeface="Arial" panose="020B0604020202020204" pitchFamily="34" charset="0"/>
              <a:buChar char="•"/>
            </a:pPr>
            <a:r>
              <a:rPr lang="en-US" baseline="0" dirty="0"/>
              <a:t>Of the 413, 378 reported</a:t>
            </a:r>
          </a:p>
          <a:p>
            <a:pPr marL="171450" indent="-171450">
              <a:buFont typeface="Arial" panose="020B0604020202020204" pitchFamily="34" charset="0"/>
              <a:buChar char="•"/>
            </a:pPr>
            <a:r>
              <a:rPr lang="en-US" baseline="0" dirty="0"/>
              <a:t>The remaining 35 that did not report were contacted to find out why and assist in the process</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7</a:t>
            </a:fld>
            <a:endParaRPr lang="en-US" dirty="0"/>
          </a:p>
        </p:txBody>
      </p:sp>
    </p:spTree>
    <p:extLst>
      <p:ext uri="{BB962C8B-B14F-4D97-AF65-F5344CB8AC3E}">
        <p14:creationId xmlns:p14="http://schemas.microsoft.com/office/powerpoint/2010/main" val="38871879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they wipe the tops of a</a:t>
            </a:r>
            <a:r>
              <a:rPr lang="en-US" baseline="0" dirty="0"/>
              <a:t> new (unopened)</a:t>
            </a:r>
            <a:r>
              <a:rPr lang="en-US" dirty="0"/>
              <a:t> vial (septum).  Point here is recognizing the septum</a:t>
            </a:r>
            <a:r>
              <a:rPr lang="en-US" baseline="0" dirty="0"/>
              <a:t> is not sterile and must be wiped</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82</a:t>
            </a:fld>
            <a:endParaRPr lang="en-US" dirty="0"/>
          </a:p>
        </p:txBody>
      </p:sp>
    </p:spTree>
    <p:extLst>
      <p:ext uri="{BB962C8B-B14F-4D97-AF65-F5344CB8AC3E}">
        <p14:creationId xmlns:p14="http://schemas.microsoft.com/office/powerpoint/2010/main" val="4088700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 Is it ok to reuse a needle? A syringe?</a:t>
            </a:r>
            <a:r>
              <a:rPr lang="en-US" baseline="0" dirty="0"/>
              <a:t> Recap and leave medication out on a table? The medication isn’t labeled, how does everyone know the analgesic is already in there? </a:t>
            </a:r>
            <a:endParaRPr lang="en-US" dirty="0"/>
          </a:p>
          <a:p>
            <a:r>
              <a:rPr lang="en-US" dirty="0"/>
              <a:t>Q2: when was the vial/s open?, are they not labeled and dated/</a:t>
            </a:r>
            <a:r>
              <a:rPr lang="en-US" baseline="0" dirty="0"/>
              <a:t> initialed, so they track lot #’s on a log form; manufacturers recommendations for expiration dates</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83</a:t>
            </a:fld>
            <a:endParaRPr lang="en-US" dirty="0"/>
          </a:p>
        </p:txBody>
      </p:sp>
    </p:spTree>
    <p:extLst>
      <p:ext uri="{BB962C8B-B14F-4D97-AF65-F5344CB8AC3E}">
        <p14:creationId xmlns:p14="http://schemas.microsoft.com/office/powerpoint/2010/main" val="18227464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Does this sound reasonable?</a:t>
            </a:r>
          </a:p>
          <a:p>
            <a:pPr marL="171450" indent="-171450">
              <a:buFont typeface="Arial" panose="020B0604020202020204" pitchFamily="34" charset="0"/>
              <a:buChar char="•"/>
            </a:pPr>
            <a:r>
              <a:rPr lang="en-US" dirty="0"/>
              <a:t>How many times</a:t>
            </a:r>
            <a:r>
              <a:rPr lang="en-US" baseline="0" dirty="0"/>
              <a:t> have you heard people say “everyone does it this way” only to find 1 or 2 people who are doing it differently. </a:t>
            </a:r>
            <a:endParaRPr lang="en-US" dirty="0"/>
          </a:p>
          <a:p>
            <a:pPr marL="171450" indent="-171450">
              <a:buFont typeface="Arial" panose="020B0604020202020204" pitchFamily="34" charset="0"/>
              <a:buChar char="•"/>
            </a:pPr>
            <a:r>
              <a:rPr lang="en-US" dirty="0"/>
              <a:t>Is that possible, can well-known</a:t>
            </a:r>
            <a:r>
              <a:rPr lang="en-US" baseline="0" dirty="0"/>
              <a:t> companies have issues too? </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84</a:t>
            </a:fld>
            <a:endParaRPr lang="en-US" dirty="0"/>
          </a:p>
        </p:txBody>
      </p:sp>
    </p:spTree>
    <p:extLst>
      <p:ext uri="{BB962C8B-B14F-4D97-AF65-F5344CB8AC3E}">
        <p14:creationId xmlns:p14="http://schemas.microsoft.com/office/powerpoint/2010/main" val="2668008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85</a:t>
            </a:fld>
            <a:endParaRPr lang="en-US" dirty="0"/>
          </a:p>
        </p:txBody>
      </p:sp>
    </p:spTree>
    <p:extLst>
      <p:ext uri="{BB962C8B-B14F-4D97-AF65-F5344CB8AC3E}">
        <p14:creationId xmlns:p14="http://schemas.microsoft.com/office/powerpoint/2010/main" val="15229639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 see when the other two cases had injections?; did these two cases have a culture collected?</a:t>
            </a:r>
            <a:r>
              <a:rPr lang="en-US" baseline="0" dirty="0"/>
              <a:t> ; </a:t>
            </a:r>
            <a:r>
              <a:rPr lang="en-US" dirty="0"/>
              <a:t>collect additional epi info and see if the 2 additional cases are related</a:t>
            </a:r>
          </a:p>
          <a:p>
            <a:r>
              <a:rPr lang="en-US" dirty="0"/>
              <a:t>Ask about comorbidities </a:t>
            </a:r>
          </a:p>
          <a:p>
            <a:r>
              <a:rPr lang="en-US" dirty="0"/>
              <a:t>Q2: cross-contamination</a:t>
            </a:r>
            <a:r>
              <a:rPr lang="en-US" baseline="0" dirty="0"/>
              <a:t> during prep of injectables and possible reason for infections…</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86</a:t>
            </a:fld>
            <a:endParaRPr lang="en-US" dirty="0"/>
          </a:p>
        </p:txBody>
      </p:sp>
    </p:spTree>
    <p:extLst>
      <p:ext uri="{BB962C8B-B14F-4D97-AF65-F5344CB8AC3E}">
        <p14:creationId xmlns:p14="http://schemas.microsoft.com/office/powerpoint/2010/main" val="41445831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 getting a list of everyone</a:t>
            </a:r>
            <a:r>
              <a:rPr lang="en-US" baseline="0" dirty="0"/>
              <a:t> who had injections from those vials </a:t>
            </a:r>
            <a:endParaRPr lang="en-US" dirty="0"/>
          </a:p>
          <a:p>
            <a:r>
              <a:rPr lang="en-US" dirty="0"/>
              <a:t>Q2:</a:t>
            </a:r>
            <a:r>
              <a:rPr lang="en-US" baseline="0" dirty="0"/>
              <a:t> who should be notified?  Only 5 cases or all patient from the clinic in that time period</a:t>
            </a:r>
          </a:p>
          <a:p>
            <a:r>
              <a:rPr lang="en-US" baseline="0" dirty="0"/>
              <a:t>Q3: clinic with the help of LHD, possibly state to help out with efforts</a:t>
            </a:r>
          </a:p>
          <a:p>
            <a:r>
              <a:rPr lang="en-US" baseline="0" dirty="0"/>
              <a:t>Q4: depends on scenario</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88</a:t>
            </a:fld>
            <a:endParaRPr lang="en-US" dirty="0"/>
          </a:p>
        </p:txBody>
      </p:sp>
    </p:spTree>
    <p:extLst>
      <p:ext uri="{BB962C8B-B14F-4D97-AF65-F5344CB8AC3E}">
        <p14:creationId xmlns:p14="http://schemas.microsoft.com/office/powerpoint/2010/main" val="20925471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Local, state and federal partners should be identified prior to the development of an outbreak to facilitate cooperation and collaboration during an investigation.</a:t>
            </a:r>
          </a:p>
          <a:p>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91</a:t>
            </a:fld>
            <a:endParaRPr lang="en-US" dirty="0"/>
          </a:p>
        </p:txBody>
      </p:sp>
    </p:spTree>
    <p:extLst>
      <p:ext uri="{BB962C8B-B14F-4D97-AF65-F5344CB8AC3E}">
        <p14:creationId xmlns:p14="http://schemas.microsoft.com/office/powerpoint/2010/main" val="2545933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*10 facilities did not provide bed size or IP information and, therefore, were not included in this analysis.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On average and for each of the HSRs, the CDC recommended 100 beds per 0.8 – 1.0 (FTE) IPs is not met in all regions except region 1. </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8</a:t>
            </a:fld>
            <a:endParaRPr lang="en-US" dirty="0"/>
          </a:p>
        </p:txBody>
      </p:sp>
    </p:spTree>
    <p:extLst>
      <p:ext uri="{BB962C8B-B14F-4D97-AF65-F5344CB8AC3E}">
        <p14:creationId xmlns:p14="http://schemas.microsoft.com/office/powerpoint/2010/main" val="1134585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CDC has a validation protocol that would change our current practice.</a:t>
            </a:r>
            <a:r>
              <a:rPr lang="en-US" baseline="0" dirty="0"/>
              <a:t> We have started the steps necessary to meet the requirements to be able to perform this level of validation.</a:t>
            </a:r>
            <a:endParaRPr lang="en-US" dirty="0"/>
          </a:p>
          <a:p>
            <a:pPr marL="171450" indent="-171450">
              <a:buFont typeface="Arial" panose="020B0604020202020204" pitchFamily="34" charset="0"/>
              <a:buChar char="•"/>
            </a:pPr>
            <a:r>
              <a:rPr lang="en-US" dirty="0"/>
              <a:t>Expand reporting to outside of the ICU’s to include Medical and Surgical</a:t>
            </a:r>
            <a:r>
              <a:rPr lang="en-US" baseline="0" dirty="0"/>
              <a:t> wards</a:t>
            </a:r>
            <a:endParaRPr lang="en-US" dirty="0"/>
          </a:p>
          <a:p>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10</a:t>
            </a:fld>
            <a:endParaRPr lang="en-US" dirty="0"/>
          </a:p>
        </p:txBody>
      </p:sp>
    </p:spTree>
    <p:extLst>
      <p:ext uri="{BB962C8B-B14F-4D97-AF65-F5344CB8AC3E}">
        <p14:creationId xmlns:p14="http://schemas.microsoft.com/office/powerpoint/2010/main" val="4208631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they haven’t received that information they need to email </a:t>
            </a:r>
            <a:r>
              <a:rPr lang="en-US" sz="1200" u="sng" kern="1200" dirty="0">
                <a:solidFill>
                  <a:schemeClr val="tx1"/>
                </a:solidFill>
                <a:effectLst/>
                <a:latin typeface="+mn-lt"/>
                <a:ea typeface="+mn-ea"/>
                <a:cs typeface="+mn-cs"/>
                <a:hlinkClick r:id="rId3"/>
              </a:rPr>
              <a:t>paetexas@dshs.state.tx.us</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Lots of information on </a:t>
            </a:r>
            <a:r>
              <a:rPr lang="en-US" sz="1200" u="sng" kern="1200" dirty="0">
                <a:solidFill>
                  <a:schemeClr val="tx1"/>
                </a:solidFill>
                <a:effectLst/>
                <a:latin typeface="+mn-lt"/>
                <a:ea typeface="+mn-ea"/>
                <a:cs typeface="+mn-cs"/>
                <a:hlinkClick r:id="rId4"/>
              </a:rPr>
              <a:t>www.paetexas.org</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11</a:t>
            </a:fld>
            <a:endParaRPr lang="en-US" dirty="0"/>
          </a:p>
        </p:txBody>
      </p:sp>
    </p:spTree>
    <p:extLst>
      <p:ext uri="{BB962C8B-B14F-4D97-AF65-F5344CB8AC3E}">
        <p14:creationId xmlns:p14="http://schemas.microsoft.com/office/powerpoint/2010/main" val="1322259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12</a:t>
            </a:fld>
            <a:endParaRPr lang="en-US" dirty="0"/>
          </a:p>
        </p:txBody>
      </p:sp>
    </p:spTree>
    <p:extLst>
      <p:ext uri="{BB962C8B-B14F-4D97-AF65-F5344CB8AC3E}">
        <p14:creationId xmlns:p14="http://schemas.microsoft.com/office/powerpoint/2010/main" val="231425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surveillance cultures</a:t>
            </a:r>
            <a:r>
              <a:rPr lang="en-US" baseline="0" dirty="0"/>
              <a:t>, at minimum.</a:t>
            </a:r>
          </a:p>
          <a:p>
            <a:r>
              <a:rPr lang="en-US" baseline="0" dirty="0"/>
              <a:t>Two cases had received international care prior to hospital admission </a:t>
            </a:r>
            <a:endParaRPr lang="en-US" dirty="0"/>
          </a:p>
        </p:txBody>
      </p:sp>
      <p:sp>
        <p:nvSpPr>
          <p:cNvPr id="4" name="Slide Number Placeholder 3"/>
          <p:cNvSpPr>
            <a:spLocks noGrp="1"/>
          </p:cNvSpPr>
          <p:nvPr>
            <p:ph type="sldNum" sz="quarter" idx="10"/>
          </p:nvPr>
        </p:nvSpPr>
        <p:spPr/>
        <p:txBody>
          <a:bodyPr/>
          <a:lstStyle/>
          <a:p>
            <a:fld id="{106997A0-A463-464F-ADB5-7016EA8D0262}" type="slidenum">
              <a:rPr lang="en-US" smtClean="0"/>
              <a:t>16</a:t>
            </a:fld>
            <a:endParaRPr lang="en-US" dirty="0"/>
          </a:p>
        </p:txBody>
      </p:sp>
    </p:spTree>
    <p:extLst>
      <p:ext uri="{BB962C8B-B14F-4D97-AF65-F5344CB8AC3E}">
        <p14:creationId xmlns:p14="http://schemas.microsoft.com/office/powerpoint/2010/main" val="2184867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0BCFFDB-832A-453B-B793-553BBE86DA6B}" type="datetimeFigureOut">
              <a:rPr lang="en-US" smtClean="0"/>
              <a:t>2/16/2023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D37F864-7258-4B55-96C4-5F5CC6CD012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BCFFDB-832A-453B-B793-553BBE86DA6B}"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37F864-7258-4B55-96C4-5F5CC6CD012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BCFFDB-832A-453B-B793-553BBE86DA6B}"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37F864-7258-4B55-96C4-5F5CC6CD012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958F11-4C74-4F1C-8D93-B7F4B9BC059E}" type="datetimeFigureOut">
              <a:rPr lang="en-US">
                <a:solidFill>
                  <a:prstClr val="black">
                    <a:tint val="75000"/>
                  </a:prstClr>
                </a:solidFill>
              </a:rPr>
              <a:p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CEC302-9C18-47FD-B25C-90F5D00849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747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958F11-4C74-4F1C-8D93-B7F4B9BC059E}" type="datetimeFigureOut">
              <a:rPr lang="en-US">
                <a:solidFill>
                  <a:prstClr val="black">
                    <a:tint val="75000"/>
                  </a:prstClr>
                </a:solidFill>
              </a:rPr>
              <a:p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CEC302-9C18-47FD-B25C-90F5D00849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710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958F11-4C74-4F1C-8D93-B7F4B9BC059E}" type="datetimeFigureOut">
              <a:rPr lang="en-US">
                <a:solidFill>
                  <a:prstClr val="black">
                    <a:tint val="75000"/>
                  </a:prstClr>
                </a:solidFill>
              </a:rPr>
              <a:p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CEC302-9C18-47FD-B25C-90F5D00849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666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958F11-4C74-4F1C-8D93-B7F4B9BC059E}" type="datetimeFigureOut">
              <a:rPr lang="en-US">
                <a:solidFill>
                  <a:prstClr val="black">
                    <a:tint val="75000"/>
                  </a:prstClr>
                </a:solidFill>
              </a:rPr>
              <a:p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CEC302-9C18-47FD-B25C-90F5D00849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751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958F11-4C74-4F1C-8D93-B7F4B9BC059E}" type="datetimeFigureOut">
              <a:rPr lang="en-US">
                <a:solidFill>
                  <a:prstClr val="black">
                    <a:tint val="75000"/>
                  </a:prstClr>
                </a:solidFill>
              </a:rPr>
              <a:pPr/>
              <a:t>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CEC302-9C18-47FD-B25C-90F5D00849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125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958F11-4C74-4F1C-8D93-B7F4B9BC059E}" type="datetimeFigureOut">
              <a:rPr lang="en-US">
                <a:solidFill>
                  <a:prstClr val="black">
                    <a:tint val="75000"/>
                  </a:prstClr>
                </a:solidFill>
              </a:rPr>
              <a:pPr/>
              <a:t>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CEC302-9C18-47FD-B25C-90F5D00849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322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58F11-4C74-4F1C-8D93-B7F4B9BC059E}" type="datetimeFigureOut">
              <a:rPr lang="en-US">
                <a:solidFill>
                  <a:prstClr val="black">
                    <a:tint val="75000"/>
                  </a:prstClr>
                </a:solidFill>
              </a:rPr>
              <a:pPr/>
              <a:t>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CEC302-9C18-47FD-B25C-90F5D00849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863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958F11-4C74-4F1C-8D93-B7F4B9BC059E}" type="datetimeFigureOut">
              <a:rPr lang="en-US">
                <a:solidFill>
                  <a:prstClr val="black">
                    <a:tint val="75000"/>
                  </a:prstClr>
                </a:solidFill>
              </a:rPr>
              <a:p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CEC302-9C18-47FD-B25C-90F5D00849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280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BCFFDB-832A-453B-B793-553BBE86DA6B}"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37F864-7258-4B55-96C4-5F5CC6CD0120}"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958F11-4C74-4F1C-8D93-B7F4B9BC059E}" type="datetimeFigureOut">
              <a:rPr lang="en-US">
                <a:solidFill>
                  <a:prstClr val="black">
                    <a:tint val="75000"/>
                  </a:prstClr>
                </a:solidFill>
              </a:rPr>
              <a:p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CEC302-9C18-47FD-B25C-90F5D00849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4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958F11-4C74-4F1C-8D93-B7F4B9BC059E}" type="datetimeFigureOut">
              <a:rPr lang="en-US">
                <a:solidFill>
                  <a:prstClr val="black">
                    <a:tint val="75000"/>
                  </a:prstClr>
                </a:solidFill>
              </a:rPr>
              <a:p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CEC302-9C18-47FD-B25C-90F5D00849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950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958F11-4C74-4F1C-8D93-B7F4B9BC059E}" type="datetimeFigureOut">
              <a:rPr lang="en-US">
                <a:solidFill>
                  <a:prstClr val="black">
                    <a:tint val="75000"/>
                  </a:prstClr>
                </a:solidFill>
              </a:rPr>
              <a:p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CEC302-9C18-47FD-B25C-90F5D00849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790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0EC80-F060-4143-9555-F173B23039B6}" type="datetimeFigureOut">
              <a:rPr lang="en-US" smtClean="0">
                <a:solidFill>
                  <a:prstClr val="black">
                    <a:tint val="75000"/>
                  </a:prstClr>
                </a:solidFill>
              </a:rPr>
              <a:p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392895-88C7-45D7-B391-ED626F567F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019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0EC80-F060-4143-9555-F173B23039B6}" type="datetimeFigureOut">
              <a:rPr lang="en-US" smtClean="0">
                <a:solidFill>
                  <a:prstClr val="black">
                    <a:tint val="75000"/>
                  </a:prstClr>
                </a:solidFill>
              </a:rPr>
              <a:p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392895-88C7-45D7-B391-ED626F567F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484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0EC80-F060-4143-9555-F173B23039B6}" type="datetimeFigureOut">
              <a:rPr lang="en-US" smtClean="0">
                <a:solidFill>
                  <a:prstClr val="black">
                    <a:tint val="75000"/>
                  </a:prstClr>
                </a:solidFill>
              </a:rPr>
              <a:p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392895-88C7-45D7-B391-ED626F567F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6937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0EC80-F060-4143-9555-F173B23039B6}" type="datetimeFigureOut">
              <a:rPr lang="en-US" smtClean="0">
                <a:solidFill>
                  <a:prstClr val="black">
                    <a:tint val="75000"/>
                  </a:prstClr>
                </a:solidFill>
              </a:rPr>
              <a:p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392895-88C7-45D7-B391-ED626F567F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070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0EC80-F060-4143-9555-F173B23039B6}" type="datetimeFigureOut">
              <a:rPr lang="en-US" smtClean="0">
                <a:solidFill>
                  <a:prstClr val="black">
                    <a:tint val="75000"/>
                  </a:prstClr>
                </a:solidFill>
              </a:rPr>
              <a:pPr/>
              <a:t>2/16/2023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392895-88C7-45D7-B391-ED626F567F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341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0EC80-F060-4143-9555-F173B23039B6}" type="datetimeFigureOut">
              <a:rPr lang="en-US" smtClean="0">
                <a:solidFill>
                  <a:prstClr val="black">
                    <a:tint val="75000"/>
                  </a:prstClr>
                </a:solidFill>
              </a:rPr>
              <a:pPr/>
              <a:t>2/16/2023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392895-88C7-45D7-B391-ED626F567F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69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0EC80-F060-4143-9555-F173B23039B6}" type="datetimeFigureOut">
              <a:rPr lang="en-US" smtClean="0">
                <a:solidFill>
                  <a:prstClr val="black">
                    <a:tint val="75000"/>
                  </a:prstClr>
                </a:solidFill>
              </a:rPr>
              <a:pPr/>
              <a:t>2/16/2023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392895-88C7-45D7-B391-ED626F567F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42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0BCFFDB-832A-453B-B793-553BBE86DA6B}"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37F864-7258-4B55-96C4-5F5CC6CD0120}"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0EC80-F060-4143-9555-F173B23039B6}" type="datetimeFigureOut">
              <a:rPr lang="en-US" smtClean="0">
                <a:solidFill>
                  <a:prstClr val="black">
                    <a:tint val="75000"/>
                  </a:prstClr>
                </a:solidFill>
              </a:rPr>
              <a:p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392895-88C7-45D7-B391-ED626F567F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396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0EC80-F060-4143-9555-F173B23039B6}" type="datetimeFigureOut">
              <a:rPr lang="en-US" smtClean="0">
                <a:solidFill>
                  <a:prstClr val="black">
                    <a:tint val="75000"/>
                  </a:prstClr>
                </a:solidFill>
              </a:rPr>
              <a:pPr/>
              <a:t>2/16/2023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392895-88C7-45D7-B391-ED626F567F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792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0EC80-F060-4143-9555-F173B23039B6}" type="datetimeFigureOut">
              <a:rPr lang="en-US" smtClean="0">
                <a:solidFill>
                  <a:prstClr val="black">
                    <a:tint val="75000"/>
                  </a:prstClr>
                </a:solidFill>
              </a:rPr>
              <a:p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392895-88C7-45D7-B391-ED626F567F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460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0EC80-F060-4143-9555-F173B23039B6}" type="datetimeFigureOut">
              <a:rPr lang="en-US" smtClean="0">
                <a:solidFill>
                  <a:prstClr val="black">
                    <a:tint val="75000"/>
                  </a:prstClr>
                </a:solidFill>
              </a:rPr>
              <a:pPr/>
              <a:t>2/16/2023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392895-88C7-45D7-B391-ED626F567F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07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0BCFFDB-832A-453B-B793-553BBE86DA6B}" type="datetimeFigureOut">
              <a:rPr lang="en-US" smtClean="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37F864-7258-4B55-96C4-5F5CC6CD0120}"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0BCFFDB-832A-453B-B793-553BBE86DA6B}" type="datetimeFigureOut">
              <a:rPr lang="en-US" smtClean="0"/>
              <a:t>2/16/2023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37F864-7258-4B55-96C4-5F5CC6CD012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BCFFDB-832A-453B-B793-553BBE86DA6B}" type="datetimeFigureOut">
              <a:rPr lang="en-US" smtClean="0"/>
              <a:t>2/16/2023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37F864-7258-4B55-96C4-5F5CC6CD0120}"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BCFFDB-832A-453B-B793-553BBE86DA6B}" type="datetimeFigureOut">
              <a:rPr lang="en-US" smtClean="0"/>
              <a:t>2/16/2023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37F864-7258-4B55-96C4-5F5CC6CD012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0BCFFDB-832A-453B-B793-553BBE86DA6B}" type="datetimeFigureOut">
              <a:rPr lang="en-US" smtClean="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37F864-7258-4B55-96C4-5F5CC6CD012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C0BCFFDB-832A-453B-B793-553BBE86DA6B}" type="datetimeFigureOut">
              <a:rPr lang="en-US" smtClean="0"/>
              <a:t>2/16/2023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D37F864-7258-4B55-96C4-5F5CC6CD0120}"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0BCFFDB-832A-453B-B793-553BBE86DA6B}" type="datetimeFigureOut">
              <a:rPr lang="en-US" smtClean="0"/>
              <a:t>2/16/2023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D37F864-7258-4B55-96C4-5F5CC6CD012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58F11-4C74-4F1C-8D93-B7F4B9BC059E}" type="datetimeFigureOut">
              <a:rPr lang="en-US" smtClean="0">
                <a:solidFill>
                  <a:prstClr val="black">
                    <a:tint val="75000"/>
                  </a:prstClr>
                </a:solidFill>
              </a:rPr>
              <a:pPr/>
              <a:t>2/16/2023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EC302-9C18-47FD-B25C-90F5D00849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5389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0EC80-F060-4143-9555-F173B23039B6}" type="datetimeFigureOut">
              <a:rPr lang="en-US" smtClean="0">
                <a:solidFill>
                  <a:prstClr val="black">
                    <a:tint val="75000"/>
                  </a:prstClr>
                </a:solidFill>
              </a:rPr>
              <a:pPr/>
              <a:t>2/16/2023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92895-88C7-45D7-B391-ED626F567F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06421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aetexas.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CAcQjRw&amp;url=https://www.wholesalemedicalbooks.com/web1/actions/searchHandler.do?key%3DBTKEY%3D0009205210%26nextPage%3DbooksDetails%26parentNum%3D12284&amp;ei=aqY-VZfvIoTutQW3iICABQ&amp;bvm=bv.91665533,d.b2w&amp;psig=AFQjCNGwnzxjvzOCv0Tb-5E5KYy2xVh6rg&amp;ust=1430255558924970" TargetMode="External"/><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emf"/><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hyperlink" Target="mailto:mdrotexas@dshs.texas.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76400"/>
            <a:ext cx="7924800" cy="1219200"/>
          </a:xfrm>
        </p:spPr>
        <p:txBody>
          <a:bodyPr>
            <a:normAutofit fontScale="90000"/>
          </a:bodyPr>
          <a:lstStyle/>
          <a:p>
            <a:r>
              <a:rPr lang="en-US" dirty="0"/>
              <a:t>HAI / MDROs</a:t>
            </a:r>
            <a:br>
              <a:rPr lang="en-US" dirty="0"/>
            </a:br>
            <a:r>
              <a:rPr lang="en-US" dirty="0"/>
              <a:t>ELC break out session</a:t>
            </a:r>
            <a:br>
              <a:rPr lang="en-US" dirty="0"/>
            </a:br>
            <a:endParaRPr lang="en-US" dirty="0"/>
          </a:p>
        </p:txBody>
      </p:sp>
      <p:sp>
        <p:nvSpPr>
          <p:cNvPr id="3" name="Subtitle 2"/>
          <p:cNvSpPr>
            <a:spLocks noGrp="1"/>
          </p:cNvSpPr>
          <p:nvPr>
            <p:ph type="subTitle" idx="1"/>
          </p:nvPr>
        </p:nvSpPr>
        <p:spPr>
          <a:xfrm>
            <a:off x="533400" y="3352800"/>
            <a:ext cx="8229600" cy="2057399"/>
          </a:xfrm>
        </p:spPr>
        <p:txBody>
          <a:bodyPr>
            <a:normAutofit/>
          </a:bodyPr>
          <a:lstStyle/>
          <a:p>
            <a:pPr algn="ctr"/>
            <a:r>
              <a:rPr lang="en-US" dirty="0"/>
              <a:t>Kelly Broussard, MPH</a:t>
            </a:r>
          </a:p>
          <a:p>
            <a:pPr algn="ctr"/>
            <a:r>
              <a:rPr lang="en-US" dirty="0"/>
              <a:t>Bobbiejean Garcia, MPH, CIC</a:t>
            </a:r>
          </a:p>
          <a:p>
            <a:pPr algn="ctr"/>
            <a:r>
              <a:rPr lang="en-US" dirty="0"/>
              <a:t>Neil Pascoe, RN, BSN, CIC</a:t>
            </a:r>
          </a:p>
          <a:p>
            <a:pPr algn="ctr"/>
            <a:r>
              <a:rPr lang="en-US" dirty="0"/>
              <a:t>Jessica Ross, CIC</a:t>
            </a:r>
          </a:p>
          <a:p>
            <a:endParaRPr lang="en-US" dirty="0"/>
          </a:p>
          <a:p>
            <a:endParaRPr lang="en-US" dirty="0"/>
          </a:p>
        </p:txBody>
      </p:sp>
    </p:spTree>
    <p:extLst>
      <p:ext uri="{BB962C8B-B14F-4D97-AF65-F5344CB8AC3E}">
        <p14:creationId xmlns:p14="http://schemas.microsoft.com/office/powerpoint/2010/main" val="302343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534400" cy="4525963"/>
          </a:xfrm>
        </p:spPr>
        <p:txBody>
          <a:bodyPr/>
          <a:lstStyle/>
          <a:p>
            <a:r>
              <a:rPr lang="en-US" sz="2800" dirty="0"/>
              <a:t>Initiate CLABSI Validation protocol and perform assessment audits</a:t>
            </a:r>
          </a:p>
          <a:p>
            <a:r>
              <a:rPr lang="en-US" sz="2800" dirty="0"/>
              <a:t>Expand CLABSI/CAUTI </a:t>
            </a:r>
          </a:p>
        </p:txBody>
      </p:sp>
      <p:sp>
        <p:nvSpPr>
          <p:cNvPr id="3" name="Title 2"/>
          <p:cNvSpPr>
            <a:spLocks noGrp="1"/>
          </p:cNvSpPr>
          <p:nvPr>
            <p:ph type="title"/>
          </p:nvPr>
        </p:nvSpPr>
        <p:spPr/>
        <p:txBody>
          <a:bodyPr/>
          <a:lstStyle/>
          <a:p>
            <a:r>
              <a:rPr lang="en-US" dirty="0"/>
              <a:t>Combating HAIs</a:t>
            </a:r>
          </a:p>
        </p:txBody>
      </p:sp>
    </p:spTree>
    <p:extLst>
      <p:ext uri="{BB962C8B-B14F-4D97-AF65-F5344CB8AC3E}">
        <p14:creationId xmlns:p14="http://schemas.microsoft.com/office/powerpoint/2010/main" val="3444583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Started public reporting of PAEs January 2015</a:t>
            </a:r>
          </a:p>
          <a:p>
            <a:r>
              <a:rPr lang="en-US" dirty="0"/>
              <a:t>3 Tier phase-in implementation of different kinds of adverse events</a:t>
            </a:r>
          </a:p>
          <a:p>
            <a:r>
              <a:rPr lang="en-US" dirty="0"/>
              <a:t>PAE Users enter data into TxHSN</a:t>
            </a:r>
          </a:p>
          <a:p>
            <a:r>
              <a:rPr lang="en-US" dirty="0"/>
              <a:t>More information</a:t>
            </a:r>
          </a:p>
          <a:p>
            <a:pPr lvl="1"/>
            <a:r>
              <a:rPr lang="en-US" dirty="0"/>
              <a:t>Website: </a:t>
            </a:r>
            <a:r>
              <a:rPr lang="en-US" dirty="0">
                <a:hlinkClick r:id="rId3"/>
              </a:rPr>
              <a:t>www.paetexas.org</a:t>
            </a:r>
            <a:endParaRPr lang="en-US" dirty="0"/>
          </a:p>
          <a:p>
            <a:r>
              <a:rPr lang="en-US" dirty="0"/>
              <a:t>Questions</a:t>
            </a:r>
          </a:p>
          <a:p>
            <a:pPr lvl="1"/>
            <a:r>
              <a:rPr lang="en-US" dirty="0"/>
              <a:t>Email: paetexas@dshs.state.tx.us</a:t>
            </a:r>
          </a:p>
        </p:txBody>
      </p:sp>
      <p:sp>
        <p:nvSpPr>
          <p:cNvPr id="2" name="Title 1"/>
          <p:cNvSpPr>
            <a:spLocks noGrp="1"/>
          </p:cNvSpPr>
          <p:nvPr>
            <p:ph type="title"/>
          </p:nvPr>
        </p:nvSpPr>
        <p:spPr/>
        <p:txBody>
          <a:bodyPr>
            <a:normAutofit fontScale="90000"/>
          </a:bodyPr>
          <a:lstStyle/>
          <a:p>
            <a:r>
              <a:rPr lang="en-US" dirty="0"/>
              <a:t>Preventable Adverse Events (PAE)</a:t>
            </a:r>
          </a:p>
        </p:txBody>
      </p:sp>
    </p:spTree>
    <p:extLst>
      <p:ext uri="{BB962C8B-B14F-4D97-AF65-F5344CB8AC3E}">
        <p14:creationId xmlns:p14="http://schemas.microsoft.com/office/powerpoint/2010/main" val="2572180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4518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3221"/>
          <a:stretch/>
        </p:blipFill>
        <p:spPr bwMode="auto">
          <a:xfrm>
            <a:off x="3181350" y="-9526"/>
            <a:ext cx="3067050" cy="686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t="1" b="1092"/>
          <a:stretch/>
        </p:blipFill>
        <p:spPr bwMode="auto">
          <a:xfrm>
            <a:off x="6267450" y="-38100"/>
            <a:ext cx="2876550" cy="689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06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MDRO Reporting</a:t>
            </a:r>
          </a:p>
        </p:txBody>
      </p:sp>
    </p:spTree>
    <p:extLst>
      <p:ext uri="{BB962C8B-B14F-4D97-AF65-F5344CB8AC3E}">
        <p14:creationId xmlns:p14="http://schemas.microsoft.com/office/powerpoint/2010/main" val="1523585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789" y="1371600"/>
            <a:ext cx="8763000" cy="4525963"/>
          </a:xfrm>
        </p:spPr>
        <p:txBody>
          <a:bodyPr>
            <a:normAutofit/>
          </a:bodyPr>
          <a:lstStyle/>
          <a:p>
            <a:pPr lvl="0"/>
            <a:r>
              <a:rPr lang="en-US" sz="2400" dirty="0"/>
              <a:t>CRE</a:t>
            </a:r>
          </a:p>
          <a:p>
            <a:pPr lvl="1"/>
            <a:r>
              <a:rPr lang="en-US" dirty="0"/>
              <a:t>E.coli or any Klebsiella spp. testing non-susceptible (intermediate or resistant) to imipenem, meropenem or doripenem by standard susceptibility testing methods OR by a positive result for any method FDA-approved for carbapenemase detection from specific specimen sources.</a:t>
            </a:r>
          </a:p>
          <a:p>
            <a:pPr lvl="0"/>
            <a:r>
              <a:rPr lang="en-US" sz="2400" dirty="0"/>
              <a:t>MDR-A</a:t>
            </a:r>
          </a:p>
          <a:p>
            <a:pPr lvl="1"/>
            <a:r>
              <a:rPr lang="en-US" dirty="0"/>
              <a:t>Nonsusceptible to at least 1 antibiotic in at least 3 antimicrobial classes of the following 6 antimicrobial classes:</a:t>
            </a:r>
          </a:p>
          <a:p>
            <a:pPr marL="114300" indent="0">
              <a:buNone/>
            </a:pPr>
            <a:endParaRPr lang="en-US" sz="2400" dirty="0"/>
          </a:p>
          <a:p>
            <a:pPr marL="114300" indent="0">
              <a:buNone/>
            </a:pPr>
            <a:endParaRPr lang="en-US" sz="2400" dirty="0"/>
          </a:p>
          <a:p>
            <a:endParaRPr lang="en-US" dirty="0"/>
          </a:p>
        </p:txBody>
      </p:sp>
      <p:sp>
        <p:nvSpPr>
          <p:cNvPr id="2" name="Title 1"/>
          <p:cNvSpPr>
            <a:spLocks noGrp="1"/>
          </p:cNvSpPr>
          <p:nvPr>
            <p:ph type="title"/>
          </p:nvPr>
        </p:nvSpPr>
        <p:spPr>
          <a:xfrm>
            <a:off x="533400" y="457200"/>
            <a:ext cx="7620000" cy="1143000"/>
          </a:xfrm>
        </p:spPr>
        <p:txBody>
          <a:bodyPr/>
          <a:lstStyle/>
          <a:p>
            <a:r>
              <a:rPr lang="en-US" dirty="0"/>
              <a:t>Definitions</a:t>
            </a:r>
          </a:p>
        </p:txBody>
      </p:sp>
      <p:pic>
        <p:nvPicPr>
          <p:cNvPr id="5" name="Picture 1"/>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1000"/>
                    </a14:imgEffect>
                  </a14:imgLayer>
                </a14:imgProps>
              </a:ext>
              <a:ext uri="{28A0092B-C50C-407E-A947-70E740481C1C}">
                <a14:useLocalDpi xmlns:a14="http://schemas.microsoft.com/office/drawing/2010/main" val="0"/>
              </a:ext>
            </a:extLst>
          </a:blip>
          <a:srcRect/>
          <a:stretch>
            <a:fillRect/>
          </a:stretch>
        </p:blipFill>
        <p:spPr bwMode="auto">
          <a:xfrm>
            <a:off x="228600" y="5486400"/>
            <a:ext cx="8686800" cy="125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875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Case studies</a:t>
            </a:r>
          </a:p>
        </p:txBody>
      </p:sp>
      <p:sp>
        <p:nvSpPr>
          <p:cNvPr id="4" name="Subtitle 3"/>
          <p:cNvSpPr>
            <a:spLocks noGrp="1"/>
          </p:cNvSpPr>
          <p:nvPr>
            <p:ph type="subTitle" idx="1"/>
          </p:nvPr>
        </p:nvSpPr>
        <p:spPr/>
        <p:txBody>
          <a:bodyPr/>
          <a:lstStyle/>
          <a:p>
            <a:r>
              <a:rPr lang="en-US" dirty="0"/>
              <a:t>Bobbiejean Garcia, MPH, CIC</a:t>
            </a:r>
          </a:p>
        </p:txBody>
      </p:sp>
    </p:spTree>
    <p:extLst>
      <p:ext uri="{BB962C8B-B14F-4D97-AF65-F5344CB8AC3E}">
        <p14:creationId xmlns:p14="http://schemas.microsoft.com/office/powerpoint/2010/main" val="988990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Burn Unit</a:t>
            </a:r>
          </a:p>
          <a:p>
            <a:pPr lvl="1"/>
            <a:r>
              <a:rPr lang="en-US" dirty="0"/>
              <a:t>Private rooms</a:t>
            </a:r>
          </a:p>
          <a:p>
            <a:pPr lvl="1"/>
            <a:r>
              <a:rPr lang="en-US" dirty="0"/>
              <a:t>Cultures every MWF</a:t>
            </a:r>
          </a:p>
          <a:p>
            <a:r>
              <a:rPr lang="en-US" dirty="0"/>
              <a:t>International cases</a:t>
            </a:r>
          </a:p>
          <a:p>
            <a:r>
              <a:rPr lang="en-US" dirty="0"/>
              <a:t>IP &lt;1yr experience</a:t>
            </a:r>
          </a:p>
          <a:p>
            <a:r>
              <a:rPr lang="en-US" dirty="0"/>
              <a:t>Shared staff of another hospital</a:t>
            </a:r>
          </a:p>
        </p:txBody>
      </p:sp>
      <p:sp>
        <p:nvSpPr>
          <p:cNvPr id="3" name="Title 2"/>
          <p:cNvSpPr>
            <a:spLocks noGrp="1"/>
          </p:cNvSpPr>
          <p:nvPr>
            <p:ph type="title"/>
          </p:nvPr>
        </p:nvSpPr>
        <p:spPr/>
        <p:txBody>
          <a:bodyPr/>
          <a:lstStyle/>
          <a:p>
            <a:r>
              <a:rPr lang="en-US" dirty="0"/>
              <a:t>Pan Resistant CRE</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648"/>
          <a:stretch/>
        </p:blipFill>
        <p:spPr bwMode="auto">
          <a:xfrm>
            <a:off x="1971207" y="4814888"/>
            <a:ext cx="6791793" cy="120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426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Pan Resistant CRE</a:t>
            </a:r>
          </a:p>
        </p:txBody>
      </p:sp>
      <p:graphicFrame>
        <p:nvGraphicFramePr>
          <p:cNvPr id="4" name="Table 3"/>
          <p:cNvGraphicFramePr>
            <a:graphicFrameLocks noGrp="1"/>
          </p:cNvGraphicFramePr>
          <p:nvPr>
            <p:extLst>
              <p:ext uri="{D42A27DB-BD31-4B8C-83A1-F6EECF244321}">
                <p14:modId xmlns:p14="http://schemas.microsoft.com/office/powerpoint/2010/main" val="1095951989"/>
              </p:ext>
            </p:extLst>
          </p:nvPr>
        </p:nvGraphicFramePr>
        <p:xfrm>
          <a:off x="914400" y="1600200"/>
          <a:ext cx="7616952" cy="3708400"/>
        </p:xfrm>
        <a:graphic>
          <a:graphicData uri="http://schemas.openxmlformats.org/drawingml/2006/table">
            <a:tbl>
              <a:tblPr firstRow="1" bandRow="1">
                <a:tableStyleId>{5C22544A-7EE6-4342-B048-85BDC9FD1C3A}</a:tableStyleId>
              </a:tblPr>
              <a:tblGrid>
                <a:gridCol w="1683747">
                  <a:extLst>
                    <a:ext uri="{9D8B030D-6E8A-4147-A177-3AD203B41FA5}">
                      <a16:colId xmlns:a16="http://schemas.microsoft.com/office/drawing/2014/main" val="20000"/>
                    </a:ext>
                  </a:extLst>
                </a:gridCol>
                <a:gridCol w="5933205">
                  <a:extLst>
                    <a:ext uri="{9D8B030D-6E8A-4147-A177-3AD203B41FA5}">
                      <a16:colId xmlns:a16="http://schemas.microsoft.com/office/drawing/2014/main" val="20001"/>
                    </a:ext>
                  </a:extLst>
                </a:gridCol>
              </a:tblGrid>
              <a:tr h="370840">
                <a:tc>
                  <a:txBody>
                    <a:bodyPr/>
                    <a:lstStyle/>
                    <a:p>
                      <a:r>
                        <a:rPr lang="en-US" dirty="0"/>
                        <a:t>Date</a:t>
                      </a:r>
                    </a:p>
                  </a:txBody>
                  <a:tcPr/>
                </a:tc>
                <a:tc>
                  <a:txBody>
                    <a:bodyPr/>
                    <a:lstStyle/>
                    <a:p>
                      <a:r>
                        <a:rPr lang="en-US" dirty="0"/>
                        <a:t>Event</a:t>
                      </a:r>
                    </a:p>
                  </a:txBody>
                  <a:tcPr/>
                </a:tc>
                <a:extLst>
                  <a:ext uri="{0D108BD9-81ED-4DB2-BD59-A6C34878D82A}">
                    <a16:rowId xmlns:a16="http://schemas.microsoft.com/office/drawing/2014/main" val="10000"/>
                  </a:ext>
                </a:extLst>
              </a:tr>
              <a:tr h="370840">
                <a:tc>
                  <a:txBody>
                    <a:bodyPr/>
                    <a:lstStyle/>
                    <a:p>
                      <a:r>
                        <a:rPr lang="en-US" dirty="0"/>
                        <a:t>1/26/2015</a:t>
                      </a:r>
                    </a:p>
                  </a:txBody>
                  <a:tcPr/>
                </a:tc>
                <a:tc>
                  <a:txBody>
                    <a:bodyPr/>
                    <a:lstStyle/>
                    <a:p>
                      <a:r>
                        <a:rPr lang="en-US" dirty="0"/>
                        <a:t>Case 1 admitted</a:t>
                      </a:r>
                      <a:r>
                        <a:rPr lang="en-US" baseline="0" dirty="0"/>
                        <a:t>  PR-CRE &amp; MDRA in blood; 1:1</a:t>
                      </a:r>
                      <a:endParaRPr lang="en-US" dirty="0"/>
                    </a:p>
                  </a:txBody>
                  <a:tcPr/>
                </a:tc>
                <a:extLst>
                  <a:ext uri="{0D108BD9-81ED-4DB2-BD59-A6C34878D82A}">
                    <a16:rowId xmlns:a16="http://schemas.microsoft.com/office/drawing/2014/main" val="10001"/>
                  </a:ext>
                </a:extLst>
              </a:tr>
              <a:tr h="370840">
                <a:tc>
                  <a:txBody>
                    <a:bodyPr/>
                    <a:lstStyle/>
                    <a:p>
                      <a:r>
                        <a:rPr lang="en-US" dirty="0"/>
                        <a:t>1/29/2015</a:t>
                      </a:r>
                    </a:p>
                  </a:txBody>
                  <a:tcPr/>
                </a:tc>
                <a:tc>
                  <a:txBody>
                    <a:bodyPr/>
                    <a:lstStyle/>
                    <a:p>
                      <a:r>
                        <a:rPr lang="en-US" dirty="0"/>
                        <a:t>Case 2 admitted;</a:t>
                      </a:r>
                      <a:r>
                        <a:rPr lang="en-US" baseline="0" dirty="0"/>
                        <a:t> Cultures grow no Gram </a:t>
                      </a:r>
                      <a:r>
                        <a:rPr lang="en-US" baseline="0" dirty="0" err="1"/>
                        <a:t>Negs</a:t>
                      </a:r>
                      <a:r>
                        <a:rPr lang="en-US" baseline="0" dirty="0"/>
                        <a:t>.</a:t>
                      </a:r>
                      <a:endParaRPr lang="en-US" dirty="0"/>
                    </a:p>
                  </a:txBody>
                  <a:tcPr/>
                </a:tc>
                <a:extLst>
                  <a:ext uri="{0D108BD9-81ED-4DB2-BD59-A6C34878D82A}">
                    <a16:rowId xmlns:a16="http://schemas.microsoft.com/office/drawing/2014/main" val="10002"/>
                  </a:ext>
                </a:extLst>
              </a:tr>
              <a:tr h="370840">
                <a:tc>
                  <a:txBody>
                    <a:bodyPr/>
                    <a:lstStyle/>
                    <a:p>
                      <a:r>
                        <a:rPr lang="en-US" dirty="0"/>
                        <a:t>2/19/2015</a:t>
                      </a:r>
                    </a:p>
                  </a:txBody>
                  <a:tcPr/>
                </a:tc>
                <a:tc>
                  <a:txBody>
                    <a:bodyPr/>
                    <a:lstStyle/>
                    <a:p>
                      <a:r>
                        <a:rPr lang="en-US" dirty="0"/>
                        <a:t>Case 1 grows PR-CRE again</a:t>
                      </a:r>
                      <a:r>
                        <a:rPr lang="en-US" baseline="0" dirty="0"/>
                        <a:t> in blood</a:t>
                      </a:r>
                      <a:endParaRPr lang="en-US" dirty="0"/>
                    </a:p>
                  </a:txBody>
                  <a:tcPr/>
                </a:tc>
                <a:extLst>
                  <a:ext uri="{0D108BD9-81ED-4DB2-BD59-A6C34878D82A}">
                    <a16:rowId xmlns:a16="http://schemas.microsoft.com/office/drawing/2014/main" val="10003"/>
                  </a:ext>
                </a:extLst>
              </a:tr>
              <a:tr h="370840">
                <a:tc>
                  <a:txBody>
                    <a:bodyPr/>
                    <a:lstStyle/>
                    <a:p>
                      <a:r>
                        <a:rPr lang="en-US" dirty="0"/>
                        <a:t>3/6/2015</a:t>
                      </a:r>
                    </a:p>
                  </a:txBody>
                  <a:tcPr/>
                </a:tc>
                <a:tc>
                  <a:txBody>
                    <a:bodyPr/>
                    <a:lstStyle/>
                    <a:p>
                      <a:r>
                        <a:rPr lang="en-US" dirty="0"/>
                        <a:t>Case 1 grows PR-CRE in Sputum</a:t>
                      </a:r>
                    </a:p>
                  </a:txBody>
                  <a:tcPr/>
                </a:tc>
                <a:extLst>
                  <a:ext uri="{0D108BD9-81ED-4DB2-BD59-A6C34878D82A}">
                    <a16:rowId xmlns:a16="http://schemas.microsoft.com/office/drawing/2014/main" val="10004"/>
                  </a:ext>
                </a:extLst>
              </a:tr>
              <a:tr h="370840">
                <a:tc>
                  <a:txBody>
                    <a:bodyPr/>
                    <a:lstStyle/>
                    <a:p>
                      <a:r>
                        <a:rPr lang="en-US" dirty="0"/>
                        <a:t>3/9/2015</a:t>
                      </a:r>
                    </a:p>
                  </a:txBody>
                  <a:tcPr/>
                </a:tc>
                <a:tc>
                  <a:txBody>
                    <a:bodyPr/>
                    <a:lstStyle/>
                    <a:p>
                      <a:r>
                        <a:rPr lang="en-US" dirty="0"/>
                        <a:t>Case 2 wound</a:t>
                      </a:r>
                      <a:r>
                        <a:rPr lang="en-US" baseline="0" dirty="0"/>
                        <a:t> </a:t>
                      </a:r>
                      <a:r>
                        <a:rPr lang="en-US" dirty="0"/>
                        <a:t>cultures taken; 1:1</a:t>
                      </a:r>
                    </a:p>
                  </a:txBody>
                  <a:tcPr/>
                </a:tc>
                <a:extLst>
                  <a:ext uri="{0D108BD9-81ED-4DB2-BD59-A6C34878D82A}">
                    <a16:rowId xmlns:a16="http://schemas.microsoft.com/office/drawing/2014/main" val="10005"/>
                  </a:ext>
                </a:extLst>
              </a:tr>
              <a:tr h="370840">
                <a:tc>
                  <a:txBody>
                    <a:bodyPr/>
                    <a:lstStyle/>
                    <a:p>
                      <a:r>
                        <a:rPr lang="en-US" dirty="0"/>
                        <a:t>3/11/2015</a:t>
                      </a:r>
                    </a:p>
                  </a:txBody>
                  <a:tcPr/>
                </a:tc>
                <a:tc>
                  <a:txBody>
                    <a:bodyPr/>
                    <a:lstStyle/>
                    <a:p>
                      <a:r>
                        <a:rPr lang="en-US" dirty="0"/>
                        <a:t>Case 2 lab finalized, PR-CRE;</a:t>
                      </a:r>
                      <a:r>
                        <a:rPr lang="en-US" baseline="0" dirty="0"/>
                        <a:t> IP calls DSHS</a:t>
                      </a:r>
                      <a:endParaRPr lang="en-US" dirty="0"/>
                    </a:p>
                  </a:txBody>
                  <a:tcPr/>
                </a:tc>
                <a:extLst>
                  <a:ext uri="{0D108BD9-81ED-4DB2-BD59-A6C34878D82A}">
                    <a16:rowId xmlns:a16="http://schemas.microsoft.com/office/drawing/2014/main" val="10006"/>
                  </a:ext>
                </a:extLst>
              </a:tr>
              <a:tr h="370840">
                <a:tc>
                  <a:txBody>
                    <a:bodyPr/>
                    <a:lstStyle/>
                    <a:p>
                      <a:r>
                        <a:rPr lang="en-US" dirty="0"/>
                        <a:t>3/14/2015</a:t>
                      </a:r>
                    </a:p>
                  </a:txBody>
                  <a:tcPr/>
                </a:tc>
                <a:tc>
                  <a:txBody>
                    <a:bodyPr/>
                    <a:lstStyle/>
                    <a:p>
                      <a:r>
                        <a:rPr lang="en-US" dirty="0"/>
                        <a:t>Case 3 grows PR-CRE in blood</a:t>
                      </a:r>
                    </a:p>
                  </a:txBody>
                  <a:tcPr/>
                </a:tc>
                <a:extLst>
                  <a:ext uri="{0D108BD9-81ED-4DB2-BD59-A6C34878D82A}">
                    <a16:rowId xmlns:a16="http://schemas.microsoft.com/office/drawing/2014/main" val="10007"/>
                  </a:ext>
                </a:extLst>
              </a:tr>
              <a:tr h="370840">
                <a:tc>
                  <a:txBody>
                    <a:bodyPr/>
                    <a:lstStyle/>
                    <a:p>
                      <a:r>
                        <a:rPr lang="en-US" dirty="0"/>
                        <a:t>3/20/2015</a:t>
                      </a:r>
                    </a:p>
                  </a:txBody>
                  <a:tcPr/>
                </a:tc>
                <a:tc>
                  <a:txBody>
                    <a:bodyPr/>
                    <a:lstStyle/>
                    <a:p>
                      <a:r>
                        <a:rPr lang="en-US" dirty="0"/>
                        <a:t>New</a:t>
                      </a:r>
                      <a:r>
                        <a:rPr lang="en-US" baseline="0" dirty="0"/>
                        <a:t> isolation protocol put in place for 3 cases</a:t>
                      </a:r>
                      <a:endParaRPr lang="en-US" dirty="0"/>
                    </a:p>
                  </a:txBody>
                  <a:tcPr/>
                </a:tc>
                <a:extLst>
                  <a:ext uri="{0D108BD9-81ED-4DB2-BD59-A6C34878D82A}">
                    <a16:rowId xmlns:a16="http://schemas.microsoft.com/office/drawing/2014/main" val="10008"/>
                  </a:ext>
                </a:extLst>
              </a:tr>
              <a:tr h="370840">
                <a:tc>
                  <a:txBody>
                    <a:bodyPr/>
                    <a:lstStyle/>
                    <a:p>
                      <a:r>
                        <a:rPr lang="en-US" dirty="0"/>
                        <a:t>3/30/2015</a:t>
                      </a:r>
                    </a:p>
                  </a:txBody>
                  <a:tcPr/>
                </a:tc>
                <a:tc>
                  <a:txBody>
                    <a:bodyPr/>
                    <a:lstStyle/>
                    <a:p>
                      <a:r>
                        <a:rPr lang="en-US" dirty="0"/>
                        <a:t>Site Visit by</a:t>
                      </a:r>
                      <a:r>
                        <a:rPr lang="en-US" baseline="0" dirty="0"/>
                        <a:t> LHD &amp; DSHS</a:t>
                      </a:r>
                      <a:endParaRPr lang="en-US"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98018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Pan Resistant CRE</a:t>
            </a:r>
          </a:p>
        </p:txBody>
      </p:sp>
      <p:graphicFrame>
        <p:nvGraphicFramePr>
          <p:cNvPr id="7" name="Table 6"/>
          <p:cNvGraphicFramePr>
            <a:graphicFrameLocks noGrp="1"/>
          </p:cNvGraphicFramePr>
          <p:nvPr>
            <p:extLst>
              <p:ext uri="{D42A27DB-BD31-4B8C-83A1-F6EECF244321}">
                <p14:modId xmlns:p14="http://schemas.microsoft.com/office/powerpoint/2010/main" val="1264729654"/>
              </p:ext>
            </p:extLst>
          </p:nvPr>
        </p:nvGraphicFramePr>
        <p:xfrm>
          <a:off x="1066800" y="1447800"/>
          <a:ext cx="7620000" cy="43434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2933700">
                  <a:extLst>
                    <a:ext uri="{9D8B030D-6E8A-4147-A177-3AD203B41FA5}">
                      <a16:colId xmlns:a16="http://schemas.microsoft.com/office/drawing/2014/main" val="20001"/>
                    </a:ext>
                  </a:extLst>
                </a:gridCol>
                <a:gridCol w="2933700">
                  <a:extLst>
                    <a:ext uri="{9D8B030D-6E8A-4147-A177-3AD203B41FA5}">
                      <a16:colId xmlns:a16="http://schemas.microsoft.com/office/drawing/2014/main" val="20002"/>
                    </a:ext>
                  </a:extLst>
                </a:gridCol>
              </a:tblGrid>
              <a:tr h="685800">
                <a:tc>
                  <a:txBody>
                    <a:bodyPr/>
                    <a:lstStyle/>
                    <a:p>
                      <a:endParaRPr lang="en-US" dirty="0"/>
                    </a:p>
                  </a:txBody>
                  <a:tcPr/>
                </a:tc>
                <a:tc>
                  <a:txBody>
                    <a:bodyPr/>
                    <a:lstStyle/>
                    <a:p>
                      <a:r>
                        <a:rPr lang="en-US" dirty="0"/>
                        <a:t>Old Isolation Practice</a:t>
                      </a:r>
                    </a:p>
                  </a:txBody>
                  <a:tcPr/>
                </a:tc>
                <a:tc>
                  <a:txBody>
                    <a:bodyPr/>
                    <a:lstStyle/>
                    <a:p>
                      <a:r>
                        <a:rPr lang="en-US" dirty="0"/>
                        <a:t>New Temporary Practice</a:t>
                      </a:r>
                    </a:p>
                  </a:txBody>
                  <a:tcPr/>
                </a:tc>
                <a:extLst>
                  <a:ext uri="{0D108BD9-81ED-4DB2-BD59-A6C34878D82A}">
                    <a16:rowId xmlns:a16="http://schemas.microsoft.com/office/drawing/2014/main" val="10000"/>
                  </a:ext>
                </a:extLst>
              </a:tr>
              <a:tr h="370840">
                <a:tc>
                  <a:txBody>
                    <a:bodyPr/>
                    <a:lstStyle/>
                    <a:p>
                      <a:r>
                        <a:rPr lang="en-US" dirty="0"/>
                        <a:t>Nursing Ratio</a:t>
                      </a:r>
                    </a:p>
                  </a:txBody>
                  <a:tcPr/>
                </a:tc>
                <a:tc>
                  <a:txBody>
                    <a:bodyPr/>
                    <a:lstStyle/>
                    <a:p>
                      <a:r>
                        <a:rPr lang="en-US" baseline="0" dirty="0"/>
                        <a:t>A</a:t>
                      </a:r>
                      <a:r>
                        <a:rPr lang="en-US" dirty="0"/>
                        <a:t>s needed 1:1</a:t>
                      </a:r>
                      <a:r>
                        <a:rPr lang="en-US" baseline="0" dirty="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Only 1:1 nursing</a:t>
                      </a:r>
                    </a:p>
                    <a:p>
                      <a:endParaRPr lang="en-US" dirty="0"/>
                    </a:p>
                  </a:txBody>
                  <a:tcPr/>
                </a:tc>
                <a:extLst>
                  <a:ext uri="{0D108BD9-81ED-4DB2-BD59-A6C34878D82A}">
                    <a16:rowId xmlns:a16="http://schemas.microsoft.com/office/drawing/2014/main" val="10001"/>
                  </a:ext>
                </a:extLst>
              </a:tr>
              <a:tr h="370840">
                <a:tc>
                  <a:txBody>
                    <a:bodyPr/>
                    <a:lstStyle/>
                    <a:p>
                      <a:r>
                        <a:rPr lang="en-US" dirty="0"/>
                        <a:t>Clothing</a:t>
                      </a:r>
                    </a:p>
                  </a:txBody>
                  <a:tcPr/>
                </a:tc>
                <a:tc>
                  <a:txBody>
                    <a:bodyPr/>
                    <a:lstStyle/>
                    <a:p>
                      <a:r>
                        <a:rPr lang="en-US" dirty="0"/>
                        <a:t>Standard scrubs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Dedicated hospital scrubs upon</a:t>
                      </a:r>
                      <a:r>
                        <a:rPr lang="en-US" baseline="0" dirty="0"/>
                        <a:t> each entry; personal scrubs when not in room</a:t>
                      </a:r>
                      <a:endParaRPr lang="en-US" dirty="0"/>
                    </a:p>
                  </a:txBody>
                  <a:tcPr/>
                </a:tc>
                <a:extLst>
                  <a:ext uri="{0D108BD9-81ED-4DB2-BD59-A6C34878D82A}">
                    <a16:rowId xmlns:a16="http://schemas.microsoft.com/office/drawing/2014/main" val="10002"/>
                  </a:ext>
                </a:extLst>
              </a:tr>
              <a:tr h="370840">
                <a:tc>
                  <a:txBody>
                    <a:bodyPr/>
                    <a:lstStyle/>
                    <a:p>
                      <a:r>
                        <a:rPr lang="en-US" dirty="0"/>
                        <a:t>PPE</a:t>
                      </a:r>
                    </a:p>
                  </a:txBody>
                  <a:tcPr/>
                </a:tc>
                <a:tc>
                  <a:txBody>
                    <a:bodyPr/>
                    <a:lstStyle/>
                    <a:p>
                      <a:r>
                        <a:rPr lang="en-US" dirty="0"/>
                        <a:t>Semi-impermeable</a:t>
                      </a:r>
                      <a:r>
                        <a:rPr lang="en-US" baseline="0" dirty="0"/>
                        <a:t> gown, gloves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impervious gown,</a:t>
                      </a:r>
                      <a:r>
                        <a:rPr lang="en-US" baseline="0" dirty="0"/>
                        <a:t> gloves, </a:t>
                      </a:r>
                      <a:r>
                        <a:rPr lang="en-US" dirty="0"/>
                        <a:t>face masks, hair</a:t>
                      </a:r>
                      <a:r>
                        <a:rPr lang="en-US" baseline="0" dirty="0"/>
                        <a:t> net</a:t>
                      </a:r>
                      <a:endParaRPr lang="en-US" dirty="0"/>
                    </a:p>
                  </a:txBody>
                  <a:tcPr/>
                </a:tc>
                <a:extLst>
                  <a:ext uri="{0D108BD9-81ED-4DB2-BD59-A6C34878D82A}">
                    <a16:rowId xmlns:a16="http://schemas.microsoft.com/office/drawing/2014/main" val="10003"/>
                  </a:ext>
                </a:extLst>
              </a:tr>
              <a:tr h="370840">
                <a:tc>
                  <a:txBody>
                    <a:bodyPr/>
                    <a:lstStyle/>
                    <a:p>
                      <a:r>
                        <a:rPr lang="en-US" dirty="0"/>
                        <a:t>PT/OT</a:t>
                      </a:r>
                    </a:p>
                  </a:txBody>
                  <a:tcPr/>
                </a:tc>
                <a:tc>
                  <a:txBody>
                    <a:bodyPr/>
                    <a:lstStyle/>
                    <a:p>
                      <a:r>
                        <a:rPr lang="en-US" dirty="0"/>
                        <a:t>Enter as many times as necessary</a:t>
                      </a:r>
                    </a:p>
                  </a:txBody>
                  <a:tcPr/>
                </a:tc>
                <a:tc>
                  <a:txBody>
                    <a:bodyPr/>
                    <a:lstStyle/>
                    <a:p>
                      <a:r>
                        <a:rPr lang="en-US" dirty="0"/>
                        <a:t>Once per day</a:t>
                      </a:r>
                    </a:p>
                    <a:p>
                      <a:r>
                        <a:rPr lang="en-US" dirty="0"/>
                        <a:t>RN</a:t>
                      </a:r>
                      <a:r>
                        <a:rPr lang="en-US" baseline="0" dirty="0"/>
                        <a:t> responsible thereafter</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4760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Areas to consider</a:t>
            </a:r>
          </a:p>
          <a:p>
            <a:r>
              <a:rPr lang="en-US" dirty="0"/>
              <a:t>Disinfectant contact time</a:t>
            </a:r>
          </a:p>
          <a:p>
            <a:r>
              <a:rPr lang="en-US" dirty="0"/>
              <a:t>EVS Training</a:t>
            </a:r>
          </a:p>
          <a:p>
            <a:r>
              <a:rPr lang="en-US" dirty="0"/>
              <a:t>Nursing, RT/PT/OT practices</a:t>
            </a:r>
          </a:p>
          <a:p>
            <a:r>
              <a:rPr lang="en-US" dirty="0"/>
              <a:t>OR</a:t>
            </a:r>
          </a:p>
          <a:p>
            <a:r>
              <a:rPr lang="en-US" dirty="0"/>
              <a:t>Tub Room</a:t>
            </a:r>
          </a:p>
          <a:p>
            <a:r>
              <a:rPr lang="en-US" dirty="0"/>
              <a:t>Flight crew</a:t>
            </a:r>
          </a:p>
          <a:p>
            <a:r>
              <a:rPr lang="en-US" dirty="0"/>
              <a:t>Patient rooms: layout, contents</a:t>
            </a:r>
          </a:p>
        </p:txBody>
      </p:sp>
      <p:sp>
        <p:nvSpPr>
          <p:cNvPr id="5" name="Title 4"/>
          <p:cNvSpPr>
            <a:spLocks noGrp="1"/>
          </p:cNvSpPr>
          <p:nvPr>
            <p:ph type="title"/>
          </p:nvPr>
        </p:nvSpPr>
        <p:spPr/>
        <p:txBody>
          <a:bodyPr/>
          <a:lstStyle/>
          <a:p>
            <a:r>
              <a:rPr lang="en-US" dirty="0"/>
              <a:t>Pan Resistant CRE</a:t>
            </a:r>
          </a:p>
        </p:txBody>
      </p:sp>
    </p:spTree>
    <p:extLst>
      <p:ext uri="{BB962C8B-B14F-4D97-AF65-F5344CB8AC3E}">
        <p14:creationId xmlns:p14="http://schemas.microsoft.com/office/powerpoint/2010/main" val="327335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HAI / MDRO Overview</a:t>
            </a:r>
          </a:p>
          <a:p>
            <a:r>
              <a:rPr lang="en-US" dirty="0"/>
              <a:t>Specific case studies</a:t>
            </a:r>
          </a:p>
          <a:p>
            <a:r>
              <a:rPr lang="en-US" dirty="0"/>
              <a:t>NBS education and issues</a:t>
            </a:r>
          </a:p>
          <a:p>
            <a:r>
              <a:rPr lang="en-US" dirty="0"/>
              <a:t>Table Top – case investigation</a:t>
            </a:r>
          </a:p>
          <a:p>
            <a:r>
              <a:rPr lang="en-US" dirty="0"/>
              <a:t>Q &amp; A</a:t>
            </a:r>
          </a:p>
        </p:txBody>
      </p:sp>
      <p:sp>
        <p:nvSpPr>
          <p:cNvPr id="2" name="Title 1"/>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4211518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Pan Resistant CRE</a:t>
            </a:r>
          </a:p>
        </p:txBody>
      </p:sp>
      <p:graphicFrame>
        <p:nvGraphicFramePr>
          <p:cNvPr id="7" name="Table 6"/>
          <p:cNvGraphicFramePr>
            <a:graphicFrameLocks noGrp="1"/>
          </p:cNvGraphicFramePr>
          <p:nvPr>
            <p:extLst>
              <p:ext uri="{D42A27DB-BD31-4B8C-83A1-F6EECF244321}">
                <p14:modId xmlns:p14="http://schemas.microsoft.com/office/powerpoint/2010/main" val="291248182"/>
              </p:ext>
            </p:extLst>
          </p:nvPr>
        </p:nvGraphicFramePr>
        <p:xfrm>
          <a:off x="1066800" y="1447800"/>
          <a:ext cx="7620000" cy="315468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3009900">
                  <a:extLst>
                    <a:ext uri="{9D8B030D-6E8A-4147-A177-3AD203B41FA5}">
                      <a16:colId xmlns:a16="http://schemas.microsoft.com/office/drawing/2014/main" val="20001"/>
                    </a:ext>
                  </a:extLst>
                </a:gridCol>
                <a:gridCol w="3009900">
                  <a:extLst>
                    <a:ext uri="{9D8B030D-6E8A-4147-A177-3AD203B41FA5}">
                      <a16:colId xmlns:a16="http://schemas.microsoft.com/office/drawing/2014/main" val="20002"/>
                    </a:ext>
                  </a:extLst>
                </a:gridCol>
              </a:tblGrid>
              <a:tr h="685800">
                <a:tc>
                  <a:txBody>
                    <a:bodyPr/>
                    <a:lstStyle/>
                    <a:p>
                      <a:r>
                        <a:rPr lang="en-US" dirty="0"/>
                        <a:t>Observation</a:t>
                      </a:r>
                    </a:p>
                  </a:txBody>
                  <a:tcPr/>
                </a:tc>
                <a:tc>
                  <a:txBody>
                    <a:bodyPr/>
                    <a:lstStyle/>
                    <a:p>
                      <a:r>
                        <a:rPr lang="en-US" dirty="0"/>
                        <a:t>Recommendation</a:t>
                      </a:r>
                    </a:p>
                  </a:txBody>
                  <a:tcPr/>
                </a:tc>
                <a:tc>
                  <a:txBody>
                    <a:bodyPr/>
                    <a:lstStyle/>
                    <a:p>
                      <a:r>
                        <a:rPr lang="en-US" dirty="0"/>
                        <a:t>Facility Feedback</a:t>
                      </a:r>
                    </a:p>
                  </a:txBody>
                  <a:tcPr/>
                </a:tc>
                <a:extLst>
                  <a:ext uri="{0D108BD9-81ED-4DB2-BD59-A6C34878D82A}">
                    <a16:rowId xmlns:a16="http://schemas.microsoft.com/office/drawing/2014/main" val="10000"/>
                  </a:ext>
                </a:extLst>
              </a:tr>
              <a:tr h="370840">
                <a:tc>
                  <a:txBody>
                    <a:bodyPr/>
                    <a:lstStyle/>
                    <a:p>
                      <a:r>
                        <a:rPr lang="en-US" dirty="0"/>
                        <a:t>10 Minute Contact Time</a:t>
                      </a:r>
                    </a:p>
                  </a:txBody>
                  <a:tcPr/>
                </a:tc>
                <a:tc>
                  <a:txBody>
                    <a:bodyPr/>
                    <a:lstStyle/>
                    <a:p>
                      <a:r>
                        <a:rPr lang="en-US" dirty="0"/>
                        <a:t>Ask</a:t>
                      </a:r>
                      <a:r>
                        <a:rPr lang="en-US" baseline="0" dirty="0"/>
                        <a:t> manufacture about</a:t>
                      </a:r>
                      <a:r>
                        <a:rPr lang="en-US" dirty="0"/>
                        <a:t> product with shorter</a:t>
                      </a:r>
                      <a:r>
                        <a:rPr lang="en-US" baseline="0" dirty="0"/>
                        <a:t> contact time</a:t>
                      </a:r>
                      <a:endParaRPr lang="en-US" dirty="0"/>
                    </a:p>
                  </a:txBody>
                  <a:tcPr/>
                </a:tc>
                <a:tc>
                  <a:txBody>
                    <a:bodyPr/>
                    <a:lstStyle/>
                    <a:p>
                      <a:r>
                        <a:rPr lang="en-US" dirty="0"/>
                        <a:t>Manufacture</a:t>
                      </a:r>
                      <a:r>
                        <a:rPr lang="en-US" baseline="0" dirty="0"/>
                        <a:t> does NOT have comparable product</a:t>
                      </a:r>
                      <a:endParaRPr lang="en-US" dirty="0"/>
                    </a:p>
                  </a:txBody>
                  <a:tcPr/>
                </a:tc>
                <a:extLst>
                  <a:ext uri="{0D108BD9-81ED-4DB2-BD59-A6C34878D82A}">
                    <a16:rowId xmlns:a16="http://schemas.microsoft.com/office/drawing/2014/main" val="10001"/>
                  </a:ext>
                </a:extLst>
              </a:tr>
              <a:tr h="370840">
                <a:tc>
                  <a:txBody>
                    <a:bodyPr/>
                    <a:lstStyle/>
                    <a:p>
                      <a:r>
                        <a:rPr lang="en-US" dirty="0"/>
                        <a:t>Manual</a:t>
                      </a:r>
                      <a:r>
                        <a:rPr lang="en-US" baseline="0" dirty="0"/>
                        <a:t> dilution process</a:t>
                      </a:r>
                      <a:endParaRPr lang="en-US" dirty="0"/>
                    </a:p>
                  </a:txBody>
                  <a:tcPr/>
                </a:tc>
                <a:tc>
                  <a:txBody>
                    <a:bodyPr/>
                    <a:lstStyle/>
                    <a:p>
                      <a:r>
                        <a:rPr lang="en-US" dirty="0"/>
                        <a:t>EVS</a:t>
                      </a:r>
                      <a:r>
                        <a:rPr lang="en-US" baseline="0" dirty="0"/>
                        <a:t> education to ensure understanding – by product company</a:t>
                      </a:r>
                      <a:endParaRPr lang="en-US" dirty="0"/>
                    </a:p>
                  </a:txBody>
                  <a:tcPr/>
                </a:tc>
                <a:tc>
                  <a:txBody>
                    <a:bodyPr/>
                    <a:lstStyle/>
                    <a:p>
                      <a:r>
                        <a:rPr lang="en-US" dirty="0"/>
                        <a:t>Will install pre-measured</a:t>
                      </a:r>
                      <a:r>
                        <a:rPr lang="en-US" baseline="0" dirty="0"/>
                        <a:t> dispenser – date pending</a:t>
                      </a:r>
                      <a:endParaRPr lang="en-US" dirty="0"/>
                    </a:p>
                  </a:txBody>
                  <a:tcPr/>
                </a:tc>
                <a:extLst>
                  <a:ext uri="{0D108BD9-81ED-4DB2-BD59-A6C34878D82A}">
                    <a16:rowId xmlns:a16="http://schemas.microsoft.com/office/drawing/2014/main" val="10002"/>
                  </a:ext>
                </a:extLst>
              </a:tr>
              <a:tr h="370840">
                <a:tc>
                  <a:txBody>
                    <a:bodyPr/>
                    <a:lstStyle/>
                    <a:p>
                      <a:r>
                        <a:rPr lang="en-US" baseline="0" dirty="0"/>
                        <a:t>Cracked tub room mats</a:t>
                      </a:r>
                      <a:endParaRPr lang="en-US" dirty="0"/>
                    </a:p>
                  </a:txBody>
                  <a:tcPr/>
                </a:tc>
                <a:tc>
                  <a:txBody>
                    <a:bodyPr/>
                    <a:lstStyle/>
                    <a:p>
                      <a:r>
                        <a:rPr lang="en-US" dirty="0"/>
                        <a:t>Replace</a:t>
                      </a:r>
                    </a:p>
                  </a:txBody>
                  <a:tcPr/>
                </a:tc>
                <a:tc>
                  <a:txBody>
                    <a:bodyPr/>
                    <a:lstStyle/>
                    <a:p>
                      <a:r>
                        <a:rPr lang="en-US" dirty="0"/>
                        <a:t>One mat replaced – others</a:t>
                      </a:r>
                      <a:r>
                        <a:rPr lang="en-US" baseline="0" dirty="0"/>
                        <a:t> </a:t>
                      </a:r>
                      <a:r>
                        <a:rPr lang="en-US" dirty="0"/>
                        <a:t>pending</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05904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Pan Resistant CRE</a:t>
            </a:r>
          </a:p>
        </p:txBody>
      </p:sp>
      <p:graphicFrame>
        <p:nvGraphicFramePr>
          <p:cNvPr id="7" name="Table 6"/>
          <p:cNvGraphicFramePr>
            <a:graphicFrameLocks noGrp="1"/>
          </p:cNvGraphicFramePr>
          <p:nvPr>
            <p:extLst>
              <p:ext uri="{D42A27DB-BD31-4B8C-83A1-F6EECF244321}">
                <p14:modId xmlns:p14="http://schemas.microsoft.com/office/powerpoint/2010/main" val="2602550763"/>
              </p:ext>
            </p:extLst>
          </p:nvPr>
        </p:nvGraphicFramePr>
        <p:xfrm>
          <a:off x="1066800" y="1447800"/>
          <a:ext cx="7616952" cy="3891280"/>
        </p:xfrm>
        <a:graphic>
          <a:graphicData uri="http://schemas.openxmlformats.org/drawingml/2006/table">
            <a:tbl>
              <a:tblPr firstRow="1" bandRow="1">
                <a:tableStyleId>{5C22544A-7EE6-4342-B048-85BDC9FD1C3A}</a:tableStyleId>
              </a:tblPr>
              <a:tblGrid>
                <a:gridCol w="3808476">
                  <a:extLst>
                    <a:ext uri="{9D8B030D-6E8A-4147-A177-3AD203B41FA5}">
                      <a16:colId xmlns:a16="http://schemas.microsoft.com/office/drawing/2014/main" val="20000"/>
                    </a:ext>
                  </a:extLst>
                </a:gridCol>
                <a:gridCol w="3808476">
                  <a:extLst>
                    <a:ext uri="{9D8B030D-6E8A-4147-A177-3AD203B41FA5}">
                      <a16:colId xmlns:a16="http://schemas.microsoft.com/office/drawing/2014/main" val="20001"/>
                    </a:ext>
                  </a:extLst>
                </a:gridCol>
              </a:tblGrid>
              <a:tr h="685800">
                <a:tc>
                  <a:txBody>
                    <a:bodyPr/>
                    <a:lstStyle/>
                    <a:p>
                      <a:r>
                        <a:rPr lang="en-US" dirty="0"/>
                        <a:t>Additional</a:t>
                      </a:r>
                      <a:r>
                        <a:rPr lang="en-US" baseline="0" dirty="0"/>
                        <a:t> Items</a:t>
                      </a:r>
                      <a:endParaRPr lang="en-US" dirty="0"/>
                    </a:p>
                  </a:txBody>
                  <a:tcPr/>
                </a:tc>
                <a:tc>
                  <a:txBody>
                    <a:bodyPr/>
                    <a:lstStyle/>
                    <a:p>
                      <a:r>
                        <a:rPr lang="en-US" dirty="0"/>
                        <a:t>Facility Feedback</a:t>
                      </a:r>
                    </a:p>
                  </a:txBody>
                  <a:tcPr/>
                </a:tc>
                <a:extLst>
                  <a:ext uri="{0D108BD9-81ED-4DB2-BD59-A6C34878D82A}">
                    <a16:rowId xmlns:a16="http://schemas.microsoft.com/office/drawing/2014/main" val="10000"/>
                  </a:ext>
                </a:extLst>
              </a:tr>
              <a:tr h="370840">
                <a:tc>
                  <a:txBody>
                    <a:bodyPr/>
                    <a:lstStyle/>
                    <a:p>
                      <a:r>
                        <a:rPr lang="en-US" dirty="0"/>
                        <a:t>Consider prohibiting EVS staff from wearing artificial</a:t>
                      </a:r>
                      <a:r>
                        <a:rPr lang="en-US" baseline="0" dirty="0"/>
                        <a:t> nails</a:t>
                      </a:r>
                      <a:endParaRPr lang="en-US" dirty="0"/>
                    </a:p>
                  </a:txBody>
                  <a:tcPr/>
                </a:tc>
                <a:tc>
                  <a:txBody>
                    <a:bodyPr/>
                    <a:lstStyle/>
                    <a:p>
                      <a:r>
                        <a:rPr lang="en-US" dirty="0"/>
                        <a:t>To be discussed in May</a:t>
                      </a:r>
                    </a:p>
                  </a:txBody>
                  <a:tcPr/>
                </a:tc>
                <a:extLst>
                  <a:ext uri="{0D108BD9-81ED-4DB2-BD59-A6C34878D82A}">
                    <a16:rowId xmlns:a16="http://schemas.microsoft.com/office/drawing/2014/main" val="10001"/>
                  </a:ext>
                </a:extLst>
              </a:tr>
              <a:tr h="370840">
                <a:tc>
                  <a:txBody>
                    <a:bodyPr/>
                    <a:lstStyle/>
                    <a:p>
                      <a:r>
                        <a:rPr lang="en-US" dirty="0"/>
                        <a:t>Change Privacy Curtains</a:t>
                      </a:r>
                      <a:r>
                        <a:rPr lang="en-US" baseline="0" dirty="0"/>
                        <a:t> on routine basis</a:t>
                      </a:r>
                      <a:endParaRPr lang="en-US" dirty="0"/>
                    </a:p>
                  </a:txBody>
                  <a:tcPr/>
                </a:tc>
                <a:tc>
                  <a:txBody>
                    <a:bodyPr/>
                    <a:lstStyle/>
                    <a:p>
                      <a:r>
                        <a:rPr lang="en-US" dirty="0"/>
                        <a:t>Changing</a:t>
                      </a:r>
                      <a:r>
                        <a:rPr lang="en-US" baseline="0" dirty="0"/>
                        <a:t> curtains every other day – implemented</a:t>
                      </a:r>
                      <a:endParaRPr lang="en-US"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Increase cleaning frequency of</a:t>
                      </a:r>
                    </a:p>
                    <a:p>
                      <a:r>
                        <a:rPr lang="en-US" dirty="0"/>
                        <a:t> in-use rooms</a:t>
                      </a:r>
                    </a:p>
                  </a:txBody>
                  <a:tcPr/>
                </a:tc>
                <a:tc>
                  <a:txBody>
                    <a:bodyPr/>
                    <a:lstStyle/>
                    <a:p>
                      <a:r>
                        <a:rPr lang="en-US" dirty="0"/>
                        <a:t>Cleaning isolation rooms twice</a:t>
                      </a:r>
                      <a:r>
                        <a:rPr lang="en-US" baseline="0" dirty="0"/>
                        <a:t> daily – implemented</a:t>
                      </a:r>
                      <a:endParaRPr lang="en-US" dirty="0"/>
                    </a:p>
                  </a:txBody>
                  <a:tcPr/>
                </a:tc>
                <a:extLst>
                  <a:ext uri="{0D108BD9-81ED-4DB2-BD59-A6C34878D82A}">
                    <a16:rowId xmlns:a16="http://schemas.microsoft.com/office/drawing/2014/main" val="10003"/>
                  </a:ext>
                </a:extLst>
              </a:tr>
              <a:tr h="370840">
                <a:tc>
                  <a:txBody>
                    <a:bodyPr/>
                    <a:lstStyle/>
                    <a:p>
                      <a:r>
                        <a:rPr lang="en-US" dirty="0"/>
                        <a:t>Training</a:t>
                      </a:r>
                      <a:r>
                        <a:rPr lang="en-US" baseline="0" dirty="0"/>
                        <a:t> to Flight Crew</a:t>
                      </a:r>
                      <a:endParaRPr lang="en-US" dirty="0"/>
                    </a:p>
                  </a:txBody>
                  <a:tcPr/>
                </a:tc>
                <a:tc>
                  <a:txBody>
                    <a:bodyPr/>
                    <a:lstStyle/>
                    <a:p>
                      <a:r>
                        <a:rPr lang="en-US" dirty="0"/>
                        <a:t>Course scheduled</a:t>
                      </a:r>
                      <a:r>
                        <a:rPr lang="en-US" baseline="0" dirty="0"/>
                        <a:t> for June</a:t>
                      </a:r>
                      <a:endParaRPr lang="en-US" dirty="0"/>
                    </a:p>
                  </a:txBody>
                  <a:tcPr/>
                </a:tc>
                <a:extLst>
                  <a:ext uri="{0D108BD9-81ED-4DB2-BD59-A6C34878D82A}">
                    <a16:rowId xmlns:a16="http://schemas.microsoft.com/office/drawing/2014/main" val="10004"/>
                  </a:ext>
                </a:extLst>
              </a:tr>
              <a:tr h="370840">
                <a:tc>
                  <a:txBody>
                    <a:bodyPr/>
                    <a:lstStyle/>
                    <a:p>
                      <a:r>
                        <a:rPr lang="en-US" dirty="0"/>
                        <a:t>Testing chemical PH or dilution</a:t>
                      </a:r>
                    </a:p>
                  </a:txBody>
                  <a:tcPr/>
                </a:tc>
                <a:tc>
                  <a:txBody>
                    <a:bodyPr/>
                    <a:lstStyle/>
                    <a:p>
                      <a:r>
                        <a:rPr kumimoji="0" lang="en-US" sz="1800" kern="1200" dirty="0">
                          <a:solidFill>
                            <a:schemeClr val="dk1"/>
                          </a:solidFill>
                          <a:effectLst/>
                          <a:latin typeface="+mn-lt"/>
                          <a:ea typeface="+mn-ea"/>
                          <a:cs typeface="+mn-cs"/>
                        </a:rPr>
                        <a:t>EVS manager will do random pH testing to ensure dilution – date pending</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46226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36" y="228600"/>
            <a:ext cx="8229600" cy="1143000"/>
          </a:xfrm>
        </p:spPr>
        <p:txBody>
          <a:bodyPr/>
          <a:lstStyle/>
          <a:p>
            <a:pPr algn="ctr"/>
            <a:r>
              <a:rPr lang="en-US" dirty="0"/>
              <a:t>Video</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09800"/>
            <a:ext cx="5828472" cy="3233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840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1"/>
            <a:ext cx="5943600" cy="2438400"/>
          </a:xfrm>
        </p:spPr>
        <p:txBody>
          <a:bodyPr>
            <a:normAutofit/>
          </a:bodyPr>
          <a:lstStyle/>
          <a:p>
            <a:r>
              <a:rPr lang="en-US" dirty="0"/>
              <a:t>Overview of Outbreak Settings </a:t>
            </a:r>
            <a:br>
              <a:rPr lang="en-US" dirty="0"/>
            </a:br>
            <a:r>
              <a:rPr lang="en-US" dirty="0"/>
              <a:t>and Investigations</a:t>
            </a:r>
          </a:p>
        </p:txBody>
      </p:sp>
      <p:sp>
        <p:nvSpPr>
          <p:cNvPr id="3" name="Subtitle 2"/>
          <p:cNvSpPr>
            <a:spLocks noGrp="1"/>
          </p:cNvSpPr>
          <p:nvPr>
            <p:ph type="subTitle" idx="1"/>
          </p:nvPr>
        </p:nvSpPr>
        <p:spPr>
          <a:xfrm>
            <a:off x="1371600" y="5486400"/>
            <a:ext cx="6400800" cy="1066800"/>
          </a:xfrm>
        </p:spPr>
        <p:txBody>
          <a:bodyPr>
            <a:normAutofit fontScale="92500" lnSpcReduction="10000"/>
          </a:bodyPr>
          <a:lstStyle/>
          <a:p>
            <a:r>
              <a:rPr lang="en-US" dirty="0"/>
              <a:t>Neil Pascoe RN BSN CIC</a:t>
            </a:r>
          </a:p>
          <a:p>
            <a:r>
              <a:rPr lang="en-US" dirty="0"/>
              <a:t>Emerging and Infectious Disease Branch</a:t>
            </a:r>
          </a:p>
        </p:txBody>
      </p:sp>
      <p:pic>
        <p:nvPicPr>
          <p:cNvPr id="4" name="Picture 4" descr="The image “file:///C:/DOCUME~1/NPascoe/LOCALS~1/Temp/dshs_logosm.gif” cannot be displayed, because it contains errors."/>
          <p:cNvPicPr>
            <a:picLocks noChangeAspect="1" noChangeArrowheads="1"/>
          </p:cNvPicPr>
          <p:nvPr/>
        </p:nvPicPr>
        <p:blipFill>
          <a:blip r:embed="rId2"/>
          <a:srcRect/>
          <a:stretch>
            <a:fillRect/>
          </a:stretch>
        </p:blipFill>
        <p:spPr bwMode="auto">
          <a:xfrm>
            <a:off x="533399" y="914400"/>
            <a:ext cx="2765161" cy="1066800"/>
          </a:xfrm>
          <a:prstGeom prst="rect">
            <a:avLst/>
          </a:prstGeom>
          <a:noFill/>
          <a:ln w="9525">
            <a:noFill/>
            <a:miter lim="800000"/>
            <a:headEnd/>
            <a:tailEnd/>
          </a:ln>
        </p:spPr>
      </p:pic>
      <p:pic>
        <p:nvPicPr>
          <p:cNvPr id="2050" name="Picture 2" descr="https://images.btol.com/ContentCafe/Jacket.aspx?UserID=majors&amp;Password=majors&amp;Return=T&amp;Type=M&amp;Value=978054748723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291" y="-2"/>
            <a:ext cx="2286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29600" y="3124200"/>
            <a:ext cx="886691" cy="261610"/>
          </a:xfrm>
          <a:prstGeom prst="rect">
            <a:avLst/>
          </a:prstGeom>
          <a:noFill/>
        </p:spPr>
        <p:txBody>
          <a:bodyPr wrap="square" rtlCol="0">
            <a:spAutoFit/>
          </a:bodyPr>
          <a:lstStyle/>
          <a:p>
            <a:r>
              <a:rPr lang="en-US" sz="1100" dirty="0">
                <a:solidFill>
                  <a:prstClr val="black"/>
                </a:solidFill>
              </a:rPr>
              <a:t>Neil Pascoe</a:t>
            </a:r>
          </a:p>
        </p:txBody>
      </p:sp>
    </p:spTree>
    <p:extLst>
      <p:ext uri="{BB962C8B-B14F-4D97-AF65-F5344CB8AC3E}">
        <p14:creationId xmlns:p14="http://schemas.microsoft.com/office/powerpoint/2010/main" val="2053199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Why investigate	</a:t>
            </a:r>
          </a:p>
        </p:txBody>
      </p:sp>
      <p:sp>
        <p:nvSpPr>
          <p:cNvPr id="29698" name="Rectangle 3"/>
          <p:cNvSpPr>
            <a:spLocks noGrp="1" noChangeArrowheads="1"/>
          </p:cNvSpPr>
          <p:nvPr>
            <p:ph type="body" idx="1"/>
          </p:nvPr>
        </p:nvSpPr>
        <p:spPr bwMode="auto">
          <a:xfrm>
            <a:off x="457200" y="990600"/>
            <a:ext cx="8229600" cy="5135563"/>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r>
              <a:rPr lang="en-US" sz="2800" i="1" dirty="0">
                <a:solidFill>
                  <a:srgbClr val="C00000"/>
                </a:solidFill>
              </a:rPr>
              <a:t>Investigation of HA outbreaks helps identify preventable causes of infection and unsafe products and practices</a:t>
            </a:r>
          </a:p>
          <a:p>
            <a:pPr lvl="1"/>
            <a:r>
              <a:rPr lang="en-US" sz="2400" i="1" dirty="0"/>
              <a:t>Prevent additional cases </a:t>
            </a:r>
          </a:p>
          <a:p>
            <a:pPr lvl="1"/>
            <a:r>
              <a:rPr lang="en-US" sz="2400" dirty="0"/>
              <a:t>Improve detections and reporting of outbreaks, clusters or unusual cases</a:t>
            </a:r>
          </a:p>
          <a:p>
            <a:pPr lvl="1"/>
            <a:r>
              <a:rPr lang="en-US" sz="2400" dirty="0"/>
              <a:t>Establish investigation protocols and train HD staff</a:t>
            </a:r>
          </a:p>
          <a:p>
            <a:pPr lvl="1"/>
            <a:r>
              <a:rPr lang="en-US" sz="2400" dirty="0"/>
              <a:t>Identify “unusual” practices </a:t>
            </a:r>
          </a:p>
          <a:p>
            <a:pPr lvl="1"/>
            <a:r>
              <a:rPr lang="en-US" sz="2400" dirty="0"/>
              <a:t>Improve or establish new standards of intervention or control measures</a:t>
            </a:r>
          </a:p>
          <a:p>
            <a:pPr lvl="1"/>
            <a:r>
              <a:rPr lang="en-US" sz="2400" dirty="0"/>
              <a:t>Assist in communication between state and local partners (e.g., State Survey Agencies, LHDs, licensing boards)</a:t>
            </a:r>
          </a:p>
          <a:p>
            <a:endParaRPr lang="en-US" sz="2800" dirty="0"/>
          </a:p>
        </p:txBody>
      </p:sp>
    </p:spTree>
    <p:extLst>
      <p:ext uri="{BB962C8B-B14F-4D97-AF65-F5344CB8AC3E}">
        <p14:creationId xmlns:p14="http://schemas.microsoft.com/office/powerpoint/2010/main" val="52575123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Some Settings Investigated</a:t>
            </a:r>
          </a:p>
        </p:txBody>
      </p:sp>
      <p:sp>
        <p:nvSpPr>
          <p:cNvPr id="5" name="Content Placeholder 4"/>
          <p:cNvSpPr>
            <a:spLocks noGrp="1"/>
          </p:cNvSpPr>
          <p:nvPr>
            <p:ph sz="half" idx="1"/>
          </p:nvPr>
        </p:nvSpPr>
        <p:spPr/>
        <p:txBody>
          <a:bodyPr>
            <a:normAutofit lnSpcReduction="10000"/>
          </a:bodyPr>
          <a:lstStyle/>
          <a:p>
            <a:r>
              <a:rPr lang="en-US" dirty="0"/>
              <a:t>Hospitals</a:t>
            </a:r>
          </a:p>
          <a:p>
            <a:r>
              <a:rPr lang="en-US" dirty="0"/>
              <a:t>Long Term Care (NH- others)</a:t>
            </a:r>
          </a:p>
          <a:p>
            <a:r>
              <a:rPr lang="en-US" dirty="0"/>
              <a:t>Group homes/assisted living centers</a:t>
            </a:r>
          </a:p>
          <a:p>
            <a:r>
              <a:rPr lang="en-US" dirty="0"/>
              <a:t>Physician offices</a:t>
            </a:r>
          </a:p>
          <a:p>
            <a:r>
              <a:rPr lang="en-US" dirty="0"/>
              <a:t>Outpatient treatment centers</a:t>
            </a:r>
          </a:p>
          <a:p>
            <a:r>
              <a:rPr lang="en-US" dirty="0"/>
              <a:t>Dialysis Centers (ESRD)</a:t>
            </a:r>
          </a:p>
          <a:p>
            <a:r>
              <a:rPr lang="en-US" dirty="0"/>
              <a:t>State schools</a:t>
            </a:r>
          </a:p>
          <a:p>
            <a:endParaRPr lang="en-US" dirty="0"/>
          </a:p>
          <a:p>
            <a:endParaRPr lang="en-US" dirty="0"/>
          </a:p>
        </p:txBody>
      </p:sp>
      <p:sp>
        <p:nvSpPr>
          <p:cNvPr id="6" name="Content Placeholder 5"/>
          <p:cNvSpPr>
            <a:spLocks noGrp="1"/>
          </p:cNvSpPr>
          <p:nvPr>
            <p:ph sz="half" idx="2"/>
          </p:nvPr>
        </p:nvSpPr>
        <p:spPr/>
        <p:txBody>
          <a:bodyPr>
            <a:normAutofit lnSpcReduction="10000"/>
          </a:bodyPr>
          <a:lstStyle/>
          <a:p>
            <a:r>
              <a:rPr lang="en-US" dirty="0"/>
              <a:t>Military bases </a:t>
            </a:r>
          </a:p>
          <a:p>
            <a:r>
              <a:rPr lang="en-US" dirty="0"/>
              <a:t>Prisons/Jails</a:t>
            </a:r>
          </a:p>
          <a:p>
            <a:r>
              <a:rPr lang="en-US" dirty="0"/>
              <a:t>Law enforcement training center </a:t>
            </a:r>
          </a:p>
          <a:p>
            <a:r>
              <a:rPr lang="en-US" dirty="0"/>
              <a:t>Tattoo studios </a:t>
            </a:r>
          </a:p>
          <a:p>
            <a:r>
              <a:rPr lang="en-US" dirty="0"/>
              <a:t>Nail salons</a:t>
            </a:r>
          </a:p>
          <a:p>
            <a:r>
              <a:rPr lang="en-US" dirty="0"/>
              <a:t>Tanning studio</a:t>
            </a:r>
          </a:p>
          <a:p>
            <a:r>
              <a:rPr lang="en-US" dirty="0"/>
              <a:t>ASC</a:t>
            </a:r>
          </a:p>
        </p:txBody>
      </p:sp>
    </p:spTree>
    <p:extLst>
      <p:ext uri="{BB962C8B-B14F-4D97-AF65-F5344CB8AC3E}">
        <p14:creationId xmlns:p14="http://schemas.microsoft.com/office/powerpoint/2010/main" val="1979409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Hospital Investigations</a:t>
            </a:r>
          </a:p>
        </p:txBody>
      </p:sp>
      <p:sp>
        <p:nvSpPr>
          <p:cNvPr id="4" name="Content Placeholder 3"/>
          <p:cNvSpPr>
            <a:spLocks noGrp="1"/>
          </p:cNvSpPr>
          <p:nvPr>
            <p:ph idx="1"/>
          </p:nvPr>
        </p:nvSpPr>
        <p:spPr/>
        <p:txBody>
          <a:bodyPr>
            <a:normAutofit fontScale="70000" lnSpcReduction="20000"/>
          </a:bodyPr>
          <a:lstStyle/>
          <a:p>
            <a:r>
              <a:rPr lang="en-US" dirty="0"/>
              <a:t>MRSA (several)</a:t>
            </a:r>
          </a:p>
          <a:p>
            <a:r>
              <a:rPr lang="en-US" dirty="0"/>
              <a:t>Group A strep (GAS or </a:t>
            </a:r>
            <a:r>
              <a:rPr lang="en-US" i="1" dirty="0"/>
              <a:t>S. pyogenes wound infections</a:t>
            </a:r>
            <a:r>
              <a:rPr lang="en-US" dirty="0"/>
              <a:t>)</a:t>
            </a:r>
          </a:p>
          <a:p>
            <a:r>
              <a:rPr lang="en-US" i="1" dirty="0"/>
              <a:t>Burkholderia cepacia</a:t>
            </a:r>
          </a:p>
          <a:p>
            <a:r>
              <a:rPr lang="en-US" i="1" dirty="0"/>
              <a:t>Pseudomonas aeruginosa</a:t>
            </a:r>
          </a:p>
          <a:p>
            <a:r>
              <a:rPr lang="en-US" i="1" dirty="0"/>
              <a:t>Acinetobacter baumannii</a:t>
            </a:r>
          </a:p>
          <a:p>
            <a:r>
              <a:rPr lang="en-US" i="1" dirty="0"/>
              <a:t>Mycobacterium mucogenicum (CLABSI)</a:t>
            </a:r>
          </a:p>
          <a:p>
            <a:r>
              <a:rPr lang="en-US" dirty="0"/>
              <a:t>Sphingomonas</a:t>
            </a:r>
          </a:p>
          <a:p>
            <a:r>
              <a:rPr lang="en-US" i="1" dirty="0"/>
              <a:t>Ralstonia pickettii</a:t>
            </a:r>
          </a:p>
          <a:p>
            <a:r>
              <a:rPr lang="en-US" dirty="0"/>
              <a:t>NEC, Legionellosis</a:t>
            </a:r>
          </a:p>
          <a:p>
            <a:r>
              <a:rPr lang="en-US" dirty="0"/>
              <a:t>Device and product –associated</a:t>
            </a:r>
          </a:p>
          <a:p>
            <a:r>
              <a:rPr lang="en-US" dirty="0"/>
              <a:t>Transplant  and  tissue associated</a:t>
            </a:r>
          </a:p>
          <a:p>
            <a:r>
              <a:rPr lang="en-US" dirty="0"/>
              <a:t>Surgical Site Infections (SSI) MDROs et cetera</a:t>
            </a:r>
          </a:p>
          <a:p>
            <a:endParaRPr lang="en-US" dirty="0"/>
          </a:p>
        </p:txBody>
      </p:sp>
    </p:spTree>
    <p:extLst>
      <p:ext uri="{BB962C8B-B14F-4D97-AF65-F5344CB8AC3E}">
        <p14:creationId xmlns:p14="http://schemas.microsoft.com/office/powerpoint/2010/main" val="1205931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idx="4294967295"/>
          </p:nvPr>
        </p:nvSpPr>
        <p:spPr bwMode="auto">
          <a:xfrm>
            <a:off x="457200" y="274638"/>
            <a:ext cx="8229600" cy="1143000"/>
          </a:xfrm>
          <a:prstGeom prst="rect">
            <a:avLst/>
          </a:prstGeom>
          <a:noFill/>
          <a:ln>
            <a:miter lim="800000"/>
            <a:headEnd/>
            <a:tailEnd/>
          </a:ln>
        </p:spPr>
        <p:txBody>
          <a:bodyPr anchor="b"/>
          <a:lstStyle/>
          <a:p>
            <a:pPr eaLnBrk="1" hangingPunct="1">
              <a:lnSpc>
                <a:spcPts val="3000"/>
              </a:lnSpc>
            </a:pPr>
            <a:r>
              <a:rPr lang="en-US" sz="2800" b="1" dirty="0"/>
              <a:t>Product/Device-associated Investigations</a:t>
            </a:r>
          </a:p>
        </p:txBody>
      </p:sp>
      <p:sp>
        <p:nvSpPr>
          <p:cNvPr id="33794" name="Content Placeholder 4"/>
          <p:cNvSpPr>
            <a:spLocks noGrp="1"/>
          </p:cNvSpPr>
          <p:nvPr>
            <p:ph type="body" idx="4294967295"/>
          </p:nvPr>
        </p:nvSpPr>
        <p:spPr bwMode="auto">
          <a:xfrm>
            <a:off x="457200" y="1600200"/>
            <a:ext cx="8229600" cy="4525963"/>
          </a:xfrm>
          <a:prstGeom prst="rect">
            <a:avLst/>
          </a:prstGeom>
          <a:noFill/>
          <a:ln>
            <a:miter lim="800000"/>
            <a:headEnd/>
            <a:tailEnd/>
          </a:ln>
        </p:spPr>
        <p:txBody>
          <a:bodyPr/>
          <a:lstStyle/>
          <a:p>
            <a:pPr eaLnBrk="1" hangingPunct="1">
              <a:buClr>
                <a:schemeClr val="tx1"/>
              </a:buClr>
              <a:buSzPct val="70000"/>
              <a:buFont typeface="Wingdings" pitchFamily="2" charset="2"/>
              <a:buChar char="q"/>
            </a:pPr>
            <a:endParaRPr lang="en-US" sz="2400" b="1" dirty="0">
              <a:solidFill>
                <a:schemeClr val="bg2"/>
              </a:solidFill>
            </a:endParaRPr>
          </a:p>
          <a:p>
            <a:pPr eaLnBrk="1" hangingPunct="1">
              <a:buClr>
                <a:schemeClr val="tx1"/>
              </a:buClr>
              <a:buSzPct val="70000"/>
              <a:buFont typeface="Wingdings" pitchFamily="2" charset="2"/>
              <a:buChar char="q"/>
            </a:pPr>
            <a:r>
              <a:rPr lang="en-US" sz="2000" b="1" dirty="0"/>
              <a:t>Whirlpool</a:t>
            </a:r>
          </a:p>
          <a:p>
            <a:pPr eaLnBrk="1" hangingPunct="1">
              <a:buClr>
                <a:schemeClr val="tx1"/>
              </a:buClr>
              <a:buSzPct val="70000"/>
              <a:buFont typeface="Wingdings" pitchFamily="2" charset="2"/>
              <a:buChar char="q"/>
            </a:pPr>
            <a:r>
              <a:rPr lang="en-US" sz="2000" b="1" dirty="0"/>
              <a:t>Autoclave </a:t>
            </a:r>
          </a:p>
          <a:p>
            <a:pPr eaLnBrk="1" hangingPunct="1">
              <a:buClr>
                <a:schemeClr val="tx1"/>
              </a:buClr>
              <a:buSzPct val="70000"/>
              <a:buFont typeface="Wingdings" pitchFamily="2" charset="2"/>
              <a:buChar char="q"/>
            </a:pPr>
            <a:r>
              <a:rPr lang="en-US" sz="2000" b="1" dirty="0"/>
              <a:t>Contaminated dressings (Hydrogel)</a:t>
            </a:r>
          </a:p>
          <a:p>
            <a:pPr eaLnBrk="1" hangingPunct="1">
              <a:buClr>
                <a:schemeClr val="tx1"/>
              </a:buClr>
              <a:buSzPct val="70000"/>
              <a:buFont typeface="Wingdings" pitchFamily="2" charset="2"/>
              <a:buChar char="q"/>
            </a:pPr>
            <a:r>
              <a:rPr lang="en-US" sz="2000" b="1" dirty="0"/>
              <a:t>Mouthwash (several)</a:t>
            </a:r>
          </a:p>
          <a:p>
            <a:pPr eaLnBrk="1" hangingPunct="1">
              <a:buClr>
                <a:schemeClr val="tx1"/>
              </a:buClr>
              <a:buSzPct val="70000"/>
              <a:buFont typeface="Wingdings" pitchFamily="2" charset="2"/>
              <a:buChar char="q"/>
            </a:pPr>
            <a:r>
              <a:rPr lang="en-US" sz="2000" b="1" dirty="0"/>
              <a:t>Contact Lens solution (several)</a:t>
            </a:r>
          </a:p>
          <a:p>
            <a:pPr eaLnBrk="1" hangingPunct="1">
              <a:buClr>
                <a:schemeClr val="tx1"/>
              </a:buClr>
              <a:buSzPct val="70000"/>
              <a:buFont typeface="Wingdings" pitchFamily="2" charset="2"/>
              <a:buChar char="q"/>
            </a:pPr>
            <a:r>
              <a:rPr lang="en-US" sz="2000" b="1" dirty="0"/>
              <a:t>Oxygen Probes</a:t>
            </a:r>
          </a:p>
          <a:p>
            <a:pPr eaLnBrk="1" hangingPunct="1">
              <a:buClr>
                <a:schemeClr val="tx1"/>
              </a:buClr>
              <a:buSzPct val="70000"/>
              <a:buFont typeface="Wingdings" pitchFamily="2" charset="2"/>
              <a:buChar char="q"/>
            </a:pPr>
            <a:r>
              <a:rPr lang="en-US" sz="2000" b="1" dirty="0"/>
              <a:t>IV flushes (several)</a:t>
            </a:r>
          </a:p>
          <a:p>
            <a:pPr eaLnBrk="1" hangingPunct="1">
              <a:buClr>
                <a:schemeClr val="tx1"/>
              </a:buClr>
              <a:buSzPct val="70000"/>
              <a:buFont typeface="Wingdings" pitchFamily="2" charset="2"/>
              <a:buChar char="q"/>
            </a:pPr>
            <a:r>
              <a:rPr lang="en-US" sz="2000" b="1" dirty="0"/>
              <a:t>Tanning beds</a:t>
            </a:r>
          </a:p>
          <a:p>
            <a:pPr eaLnBrk="1" hangingPunct="1">
              <a:buClr>
                <a:schemeClr val="tx1"/>
              </a:buClr>
              <a:buSzPct val="70000"/>
              <a:buFont typeface="Wingdings" pitchFamily="2" charset="2"/>
              <a:buChar char="q"/>
            </a:pPr>
            <a:r>
              <a:rPr lang="en-US" sz="2000" b="1" dirty="0"/>
              <a:t>Arthroscopic shavers </a:t>
            </a:r>
          </a:p>
          <a:p>
            <a:pPr eaLnBrk="1" hangingPunct="1">
              <a:buClr>
                <a:schemeClr val="tx1"/>
              </a:buClr>
              <a:buSzPct val="70000"/>
              <a:buFont typeface="Wingdings" pitchFamily="2" charset="2"/>
              <a:buChar char="q"/>
            </a:pPr>
            <a:r>
              <a:rPr lang="en-US" sz="2000" b="1" dirty="0"/>
              <a:t>ECMO</a:t>
            </a:r>
          </a:p>
          <a:p>
            <a:pPr eaLnBrk="1" hangingPunct="1">
              <a:buClr>
                <a:schemeClr val="tx1"/>
              </a:buClr>
              <a:buSzPct val="70000"/>
              <a:buFont typeface="Wingdings" pitchFamily="2" charset="2"/>
              <a:buChar char="q"/>
            </a:pPr>
            <a:endParaRPr lang="en-US" sz="2000" b="1" dirty="0"/>
          </a:p>
          <a:p>
            <a:pPr eaLnBrk="1" hangingPunct="1">
              <a:buClr>
                <a:schemeClr val="tx1"/>
              </a:buClr>
              <a:buSzPct val="70000"/>
              <a:buFont typeface="Wingdings" pitchFamily="2" charset="2"/>
              <a:buChar char="q"/>
            </a:pPr>
            <a:endParaRPr lang="en-US" sz="2000" b="1"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5801" y="3782291"/>
            <a:ext cx="5486399" cy="1981200"/>
          </a:xfrm>
          <a:prstGeom prst="rect">
            <a:avLst/>
          </a:prstGeom>
          <a:noFill/>
          <a:ln>
            <a:noFill/>
          </a:ln>
        </p:spPr>
      </p:pic>
      <p:sp>
        <p:nvSpPr>
          <p:cNvPr id="2" name="Rectangle 1"/>
          <p:cNvSpPr/>
          <p:nvPr/>
        </p:nvSpPr>
        <p:spPr>
          <a:xfrm>
            <a:off x="5867400" y="4837546"/>
            <a:ext cx="45720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735371" y="-1163370"/>
            <a:ext cx="2258290" cy="763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92698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idx="4294967295"/>
          </p:nvPr>
        </p:nvSpPr>
        <p:spPr bwMode="auto">
          <a:xfrm>
            <a:off x="457200" y="274638"/>
            <a:ext cx="8229600" cy="1143000"/>
          </a:xfrm>
          <a:prstGeom prst="rect">
            <a:avLst/>
          </a:prstGeom>
          <a:noFill/>
          <a:ln>
            <a:miter lim="800000"/>
            <a:headEnd/>
            <a:tailEnd/>
          </a:ln>
        </p:spPr>
        <p:txBody>
          <a:bodyPr anchor="b"/>
          <a:lstStyle/>
          <a:p>
            <a:pPr eaLnBrk="1" hangingPunct="1">
              <a:lnSpc>
                <a:spcPts val="3000"/>
              </a:lnSpc>
            </a:pPr>
            <a:r>
              <a:rPr lang="en-US" sz="2800" b="1"/>
              <a:t>Physician Practice</a:t>
            </a:r>
          </a:p>
        </p:txBody>
      </p:sp>
      <p:sp>
        <p:nvSpPr>
          <p:cNvPr id="38914" name="Content Placeholder 4"/>
          <p:cNvSpPr>
            <a:spLocks noGrp="1"/>
          </p:cNvSpPr>
          <p:nvPr>
            <p:ph type="body" idx="4294967295"/>
          </p:nvPr>
        </p:nvSpPr>
        <p:spPr bwMode="auto">
          <a:xfrm>
            <a:off x="457200" y="1600200"/>
            <a:ext cx="8229600" cy="4525963"/>
          </a:xfrm>
          <a:prstGeom prst="rect">
            <a:avLst/>
          </a:prstGeom>
          <a:noFill/>
          <a:ln>
            <a:miter lim="800000"/>
            <a:headEnd/>
            <a:tailEnd/>
          </a:ln>
        </p:spPr>
        <p:txBody>
          <a:bodyPr/>
          <a:lstStyle/>
          <a:p>
            <a:pPr eaLnBrk="1" hangingPunct="1">
              <a:buClr>
                <a:schemeClr val="tx1"/>
              </a:buClr>
              <a:buSzPct val="70000"/>
              <a:buFont typeface="Wingdings" pitchFamily="2" charset="2"/>
              <a:buChar char="q"/>
            </a:pPr>
            <a:r>
              <a:rPr lang="en-US" sz="2400" b="1" dirty="0"/>
              <a:t>Dermatology practice- (autoclave failure)</a:t>
            </a:r>
          </a:p>
          <a:p>
            <a:pPr eaLnBrk="1" hangingPunct="1">
              <a:buClr>
                <a:schemeClr val="tx1"/>
              </a:buClr>
              <a:buSzPct val="70000"/>
              <a:buFont typeface="Wingdings" pitchFamily="2" charset="2"/>
              <a:buChar char="q"/>
            </a:pPr>
            <a:r>
              <a:rPr lang="en-US" sz="2400" b="1" dirty="0"/>
              <a:t>Allergy  practice (injection safety)</a:t>
            </a:r>
          </a:p>
          <a:p>
            <a:pPr eaLnBrk="1" hangingPunct="1">
              <a:buClr>
                <a:schemeClr val="tx1"/>
              </a:buClr>
              <a:buSzPct val="70000"/>
              <a:buFont typeface="Wingdings" pitchFamily="2" charset="2"/>
              <a:buChar char="q"/>
            </a:pPr>
            <a:r>
              <a:rPr lang="en-US" sz="2400" b="1" dirty="0"/>
              <a:t>Wound care practice (MDRO)</a:t>
            </a:r>
          </a:p>
          <a:p>
            <a:pPr eaLnBrk="1" hangingPunct="1">
              <a:buClr>
                <a:schemeClr val="tx1"/>
              </a:buClr>
              <a:buSzPct val="70000"/>
              <a:buFont typeface="Wingdings" pitchFamily="2" charset="2"/>
              <a:buChar char="q"/>
            </a:pPr>
            <a:r>
              <a:rPr lang="en-US" sz="2400" b="1" dirty="0"/>
              <a:t>Wound Care Clinic ( pseudomonas)</a:t>
            </a:r>
          </a:p>
          <a:p>
            <a:pPr eaLnBrk="1" hangingPunct="1">
              <a:buClr>
                <a:schemeClr val="tx1"/>
              </a:buClr>
              <a:buSzPct val="70000"/>
              <a:buFont typeface="Wingdings" pitchFamily="2" charset="2"/>
              <a:buChar char="q"/>
            </a:pPr>
            <a:endParaRPr lang="en-US" sz="2400" b="1" dirty="0">
              <a:solidFill>
                <a:schemeClr val="bg2"/>
              </a:solidFill>
            </a:endParaRPr>
          </a:p>
          <a:p>
            <a:pPr eaLnBrk="1" hangingPunct="1">
              <a:buClr>
                <a:schemeClr val="tx1"/>
              </a:buClr>
              <a:buSzPct val="70000"/>
              <a:buFont typeface="Wingdings" pitchFamily="2" charset="2"/>
              <a:buChar char="q"/>
            </a:pPr>
            <a:endParaRPr lang="en-US" sz="2400" b="1" dirty="0">
              <a:solidFill>
                <a:schemeClr val="bg2"/>
              </a:solidFill>
            </a:endParaRPr>
          </a:p>
          <a:p>
            <a:pPr eaLnBrk="1" hangingPunct="1">
              <a:buClr>
                <a:schemeClr val="tx1"/>
              </a:buClr>
              <a:buSzPct val="70000"/>
              <a:buFont typeface="Wingdings" pitchFamily="2" charset="2"/>
              <a:buChar char="q"/>
            </a:pPr>
            <a:endParaRPr lang="en-US" sz="2400" b="1" dirty="0">
              <a:solidFill>
                <a:schemeClr val="bg2"/>
              </a:solidFill>
            </a:endParaRPr>
          </a:p>
        </p:txBody>
      </p:sp>
      <p:sp>
        <p:nvSpPr>
          <p:cNvPr id="38915" name="Text Placeholder 5"/>
          <p:cNvSpPr>
            <a:spLocks noGrp="1"/>
          </p:cNvSpPr>
          <p:nvPr>
            <p:ph type="body" sz="quarter" idx="4294967295"/>
          </p:nvPr>
        </p:nvSpPr>
        <p:spPr bwMode="auto">
          <a:xfrm>
            <a:off x="0" y="5791200"/>
            <a:ext cx="8229600" cy="609600"/>
          </a:xfrm>
          <a:prstGeom prst="rect">
            <a:avLst/>
          </a:prstGeom>
          <a:noFill/>
          <a:ln>
            <a:miter lim="800000"/>
            <a:headEnd/>
            <a:tailEnd/>
          </a:ln>
        </p:spPr>
        <p:txBody>
          <a:bodyPr anchor="b"/>
          <a:lstStyle/>
          <a:p>
            <a:pPr eaLnBrk="1" hangingPunct="1">
              <a:lnSpc>
                <a:spcPts val="1100"/>
              </a:lnSpc>
              <a:buFont typeface="Arial" charset="0"/>
              <a:buNone/>
            </a:pPr>
            <a:r>
              <a:rPr lang="en-US" sz="1100">
                <a:solidFill>
                  <a:schemeClr val="tx2"/>
                </a:solidFill>
              </a:rPr>
              <a:t>* Citations, references, and credits – Myriad Pro, 11pt</a:t>
            </a:r>
          </a:p>
        </p:txBody>
      </p:sp>
    </p:spTree>
    <p:extLst>
      <p:ext uri="{BB962C8B-B14F-4D97-AF65-F5344CB8AC3E}">
        <p14:creationId xmlns:p14="http://schemas.microsoft.com/office/powerpoint/2010/main" val="346207781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Physician Allergy Practice</a:t>
            </a:r>
          </a:p>
        </p:txBody>
      </p:sp>
      <p:sp>
        <p:nvSpPr>
          <p:cNvPr id="39938" name="Rectangle 3"/>
          <p:cNvSpPr>
            <a:spLocks noGrp="1" noChangeArrowheads="1"/>
          </p:cNvSpPr>
          <p:nvPr>
            <p:ph type="body" idx="1"/>
          </p:nvPr>
        </p:nvSpPr>
        <p:spPr bwMode="auto">
          <a:xfrm>
            <a:off x="457200" y="1600200"/>
            <a:ext cx="8229600" cy="4876800"/>
          </a:xfrm>
          <a:noFill/>
          <a:ln>
            <a:miter lim="800000"/>
            <a:headEnd/>
            <a:tailEnd/>
          </a:ln>
        </p:spPr>
        <p:txBody>
          <a:bodyPr vert="horz" wrap="square" lIns="91440" tIns="45720" rIns="91440" bIns="45720" numCol="1" anchor="t" anchorCtr="0" compatLnSpc="1">
            <a:prstTxWarp prst="textNoShape">
              <a:avLst/>
            </a:prstTxWarp>
          </a:bodyPr>
          <a:lstStyle/>
          <a:p>
            <a:r>
              <a:rPr lang="en-US" dirty="0"/>
              <a:t>Private physician and ID consultant</a:t>
            </a:r>
          </a:p>
          <a:p>
            <a:r>
              <a:rPr lang="en-US" dirty="0"/>
              <a:t>126 patients </a:t>
            </a:r>
          </a:p>
          <a:p>
            <a:pPr lvl="1"/>
            <a:r>
              <a:rPr lang="en-US" dirty="0"/>
              <a:t>25 cases 13 confirmed, 12 probable</a:t>
            </a:r>
          </a:p>
          <a:p>
            <a:r>
              <a:rPr lang="en-US" dirty="0"/>
              <a:t>Use of skin disinfectant benzalkonium chloride (Zephiran)</a:t>
            </a:r>
          </a:p>
          <a:p>
            <a:r>
              <a:rPr lang="en-US" dirty="0"/>
              <a:t>CDC collaboration – Epi Aid</a:t>
            </a:r>
          </a:p>
          <a:p>
            <a:r>
              <a:rPr lang="en-US" dirty="0"/>
              <a:t>On site investigation discoveries</a:t>
            </a:r>
          </a:p>
          <a:p>
            <a:endParaRPr lang="en-US" dirty="0"/>
          </a:p>
        </p:txBody>
      </p:sp>
      <p:pic>
        <p:nvPicPr>
          <p:cNvPr id="4" name="Picture 3" descr="Texas 0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759105"/>
            <a:ext cx="2192351" cy="292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90071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066800" y="274638"/>
            <a:ext cx="8077200" cy="1143000"/>
          </a:xfrm>
        </p:spPr>
        <p:txBody>
          <a:bodyPr/>
          <a:lstStyle/>
          <a:p>
            <a:pPr eaLnBrk="1" hangingPunct="1"/>
            <a:r>
              <a:rPr lang="en-US" altLang="en-US" dirty="0"/>
              <a:t>The HAI Problem</a:t>
            </a:r>
          </a:p>
        </p:txBody>
      </p:sp>
      <p:sp>
        <p:nvSpPr>
          <p:cNvPr id="6147" name="Rectangle 3"/>
          <p:cNvSpPr>
            <a:spLocks noGrp="1" noChangeArrowheads="1"/>
          </p:cNvSpPr>
          <p:nvPr>
            <p:ph type="body" idx="4294967295"/>
          </p:nvPr>
        </p:nvSpPr>
        <p:spPr>
          <a:xfrm>
            <a:off x="0" y="1524000"/>
            <a:ext cx="8915400" cy="5257800"/>
          </a:xfrm>
        </p:spPr>
        <p:txBody>
          <a:bodyPr/>
          <a:lstStyle/>
          <a:p>
            <a:pPr eaLnBrk="1" hangingPunct="1">
              <a:buFont typeface="Wingdings" pitchFamily="2" charset="2"/>
              <a:buNone/>
            </a:pPr>
            <a:r>
              <a:rPr lang="en-US" altLang="en-US" b="1" dirty="0"/>
              <a:t>United States</a:t>
            </a:r>
          </a:p>
          <a:p>
            <a:r>
              <a:rPr lang="en-US" altLang="en-US" dirty="0"/>
              <a:t>722,000 infections/year</a:t>
            </a:r>
          </a:p>
          <a:p>
            <a:r>
              <a:rPr lang="en-US" altLang="en-US" dirty="0"/>
              <a:t>  75,000 deaths/year </a:t>
            </a:r>
          </a:p>
          <a:p>
            <a:r>
              <a:rPr lang="en-US" altLang="en-US" dirty="0"/>
              <a:t>$25-$33B in healthcare costs</a:t>
            </a:r>
            <a:r>
              <a:rPr lang="en-US" altLang="en-US" b="1" dirty="0"/>
              <a:t> </a:t>
            </a:r>
          </a:p>
          <a:p>
            <a:pPr eaLnBrk="1" hangingPunct="1"/>
            <a:endParaRPr lang="en-US" altLang="en-US" b="1" dirty="0"/>
          </a:p>
          <a:p>
            <a:pPr eaLnBrk="1" hangingPunct="1">
              <a:buFont typeface="Wingdings" pitchFamily="2" charset="2"/>
              <a:buNone/>
            </a:pPr>
            <a:r>
              <a:rPr lang="en-US" altLang="en-US" b="1" dirty="0"/>
              <a:t>Texas </a:t>
            </a:r>
          </a:p>
          <a:p>
            <a:pPr eaLnBrk="1" hangingPunct="1"/>
            <a:r>
              <a:rPr lang="en-US" altLang="en-US" dirty="0"/>
              <a:t>130K-160K infections/year</a:t>
            </a:r>
          </a:p>
          <a:p>
            <a:pPr eaLnBrk="1" hangingPunct="1"/>
            <a:r>
              <a:rPr lang="en-US" altLang="en-US" dirty="0"/>
              <a:t>8K-9K deaths/year</a:t>
            </a:r>
          </a:p>
          <a:p>
            <a:pPr eaLnBrk="1" hangingPunct="1"/>
            <a:r>
              <a:rPr lang="en-US" altLang="en-US" dirty="0"/>
              <a:t>Costs to patient &amp; family, HCW, etc.</a:t>
            </a:r>
          </a:p>
          <a:p>
            <a:pPr eaLnBrk="1" hangingPunct="1"/>
            <a:endParaRPr lang="en-US" altLang="en-US" sz="1000" dirty="0"/>
          </a:p>
          <a:p>
            <a:pPr eaLnBrk="1" hangingPunct="1">
              <a:buFont typeface="Wingdings" pitchFamily="2" charset="2"/>
              <a:buNone/>
            </a:pPr>
            <a:endParaRPr lang="en-US" altLang="en-US" dirty="0"/>
          </a:p>
        </p:txBody>
      </p:sp>
    </p:spTree>
    <p:extLst>
      <p:ext uri="{BB962C8B-B14F-4D97-AF65-F5344CB8AC3E}">
        <p14:creationId xmlns:p14="http://schemas.microsoft.com/office/powerpoint/2010/main" val="2775259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3"/>
          <p:cNvSpPr>
            <a:spLocks noGrp="1"/>
          </p:cNvSpPr>
          <p:nvPr>
            <p:ph type="title" idx="4294967295"/>
          </p:nvPr>
        </p:nvSpPr>
        <p:spPr bwMode="auto">
          <a:xfrm>
            <a:off x="457200" y="274638"/>
            <a:ext cx="8229600" cy="1143000"/>
          </a:xfrm>
          <a:prstGeom prst="rect">
            <a:avLst/>
          </a:prstGeom>
          <a:noFill/>
          <a:ln>
            <a:miter lim="800000"/>
            <a:headEnd/>
            <a:tailEnd/>
          </a:ln>
        </p:spPr>
        <p:txBody>
          <a:bodyPr anchor="b"/>
          <a:lstStyle/>
          <a:p>
            <a:pPr eaLnBrk="1" hangingPunct="1">
              <a:lnSpc>
                <a:spcPts val="3000"/>
              </a:lnSpc>
            </a:pPr>
            <a:r>
              <a:rPr lang="en-US" sz="2800" b="1"/>
              <a:t>Out Patient Ambulatory Care Setting Practice</a:t>
            </a:r>
          </a:p>
        </p:txBody>
      </p:sp>
      <p:sp>
        <p:nvSpPr>
          <p:cNvPr id="40962" name="Content Placeholder 4"/>
          <p:cNvSpPr>
            <a:spLocks noGrp="1"/>
          </p:cNvSpPr>
          <p:nvPr>
            <p:ph type="body" idx="4294967295"/>
          </p:nvPr>
        </p:nvSpPr>
        <p:spPr bwMode="auto">
          <a:xfrm>
            <a:off x="457200" y="1600200"/>
            <a:ext cx="8229600" cy="4525963"/>
          </a:xfrm>
          <a:prstGeom prst="rect">
            <a:avLst/>
          </a:prstGeom>
          <a:noFill/>
          <a:ln>
            <a:miter lim="800000"/>
            <a:headEnd/>
            <a:tailEnd/>
          </a:ln>
        </p:spPr>
        <p:txBody>
          <a:bodyPr/>
          <a:lstStyle/>
          <a:p>
            <a:pPr eaLnBrk="1" hangingPunct="1">
              <a:buClr>
                <a:schemeClr val="tx1"/>
              </a:buClr>
              <a:buSzPct val="70000"/>
              <a:buFont typeface="Wingdings" pitchFamily="2" charset="2"/>
              <a:buChar char="q"/>
            </a:pPr>
            <a:r>
              <a:rPr lang="en-US" sz="2400" b="1" dirty="0"/>
              <a:t>Ambulatory Surgical Centers (ASC)</a:t>
            </a:r>
          </a:p>
          <a:p>
            <a:pPr lvl="1" eaLnBrk="1" hangingPunct="1">
              <a:buClr>
                <a:schemeClr val="tx1"/>
              </a:buClr>
              <a:buSzPct val="70000"/>
              <a:buFont typeface="Wingdings" pitchFamily="2" charset="2"/>
              <a:buChar char="q"/>
            </a:pPr>
            <a:r>
              <a:rPr lang="en-US" sz="2000" b="1" dirty="0"/>
              <a:t>TASS </a:t>
            </a:r>
            <a:r>
              <a:rPr lang="en-US" sz="2000" dirty="0"/>
              <a:t>(Toxic Anterior Segment Syndrome)</a:t>
            </a:r>
            <a:r>
              <a:rPr lang="en-US" sz="2000" b="1" dirty="0"/>
              <a:t>  </a:t>
            </a:r>
            <a:r>
              <a:rPr lang="en-US" sz="2000" dirty="0"/>
              <a:t>post-op visual changes due to toxins, inadequate surgical prep, medications and others causes</a:t>
            </a:r>
          </a:p>
          <a:p>
            <a:pPr eaLnBrk="1" hangingPunct="1">
              <a:buClr>
                <a:schemeClr val="tx1"/>
              </a:buClr>
              <a:buSzPct val="70000"/>
              <a:buFont typeface="Wingdings" pitchFamily="2" charset="2"/>
              <a:buChar char="q"/>
            </a:pPr>
            <a:endParaRPr lang="en-US" sz="2400" b="1" i="1" dirty="0"/>
          </a:p>
          <a:p>
            <a:pPr eaLnBrk="1" hangingPunct="1">
              <a:buClr>
                <a:schemeClr val="tx1"/>
              </a:buClr>
              <a:buSzPct val="70000"/>
              <a:buFont typeface="Wingdings" pitchFamily="2" charset="2"/>
              <a:buChar char="q"/>
            </a:pPr>
            <a:endParaRPr lang="en-US" sz="2400" b="1" i="1" dirty="0"/>
          </a:p>
          <a:p>
            <a:pPr eaLnBrk="1" hangingPunct="1">
              <a:buClr>
                <a:schemeClr val="tx1"/>
              </a:buClr>
              <a:buSzPct val="70000"/>
              <a:buFont typeface="Wingdings" pitchFamily="2" charset="2"/>
              <a:buChar char="q"/>
            </a:pPr>
            <a:endParaRPr lang="en-US" sz="2400" b="1" i="1" dirty="0"/>
          </a:p>
          <a:p>
            <a:pPr eaLnBrk="1" hangingPunct="1">
              <a:buClr>
                <a:schemeClr val="tx1"/>
              </a:buClr>
              <a:buSzPct val="70000"/>
              <a:buFont typeface="Wingdings" pitchFamily="2" charset="2"/>
              <a:buChar char="q"/>
            </a:pPr>
            <a:endParaRPr lang="en-US" sz="2400" b="1" i="1" dirty="0"/>
          </a:p>
          <a:p>
            <a:pPr eaLnBrk="1" hangingPunct="1">
              <a:buClr>
                <a:schemeClr val="tx1"/>
              </a:buClr>
              <a:buSzPct val="70000"/>
              <a:buFont typeface="Wingdings" pitchFamily="2" charset="2"/>
              <a:buChar char="q"/>
            </a:pPr>
            <a:endParaRPr lang="en-US" sz="2400" b="1" i="1" dirty="0"/>
          </a:p>
          <a:p>
            <a:pPr eaLnBrk="1" hangingPunct="1">
              <a:buClr>
                <a:schemeClr val="tx1"/>
              </a:buClr>
              <a:buSzPct val="70000"/>
              <a:buFont typeface="Wingdings" pitchFamily="2" charset="2"/>
              <a:buChar char="q"/>
            </a:pPr>
            <a:r>
              <a:rPr lang="en-US" sz="2400" b="1" i="1" dirty="0"/>
              <a:t>Streptococcus mitis </a:t>
            </a:r>
            <a:r>
              <a:rPr lang="en-US" sz="2400" b="1" dirty="0"/>
              <a:t>(unsafe injection practice) </a:t>
            </a:r>
          </a:p>
          <a:p>
            <a:pPr eaLnBrk="1" hangingPunct="1">
              <a:buClr>
                <a:schemeClr val="tx1"/>
              </a:buClr>
              <a:buSzPct val="70000"/>
              <a:buFont typeface="Wingdings" pitchFamily="2" charset="2"/>
              <a:buChar char="q"/>
            </a:pPr>
            <a:endParaRPr lang="en-US" sz="2400" b="1" dirty="0">
              <a:solidFill>
                <a:schemeClr val="bg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645664"/>
            <a:ext cx="3124200" cy="2007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49287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4000" dirty="0"/>
              <a:t>Ambulatory Surgery Center S. Mitis Investigation</a:t>
            </a:r>
          </a:p>
        </p:txBody>
      </p:sp>
      <p:sp>
        <p:nvSpPr>
          <p:cNvPr id="6041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Call from a hospital IP</a:t>
            </a:r>
          </a:p>
          <a:p>
            <a:r>
              <a:rPr lang="en-US" dirty="0"/>
              <a:t>Reported 5 patients with eye infections</a:t>
            </a:r>
          </a:p>
          <a:p>
            <a:r>
              <a:rPr lang="en-US" dirty="0"/>
              <a:t>All reported recent cataract surgery at one ASC</a:t>
            </a:r>
          </a:p>
          <a:p>
            <a:r>
              <a:rPr lang="en-US" dirty="0"/>
              <a:t>Eleven total patients 5 lost vision in one eye</a:t>
            </a:r>
          </a:p>
          <a:p>
            <a:r>
              <a:rPr lang="en-US" dirty="0"/>
              <a:t>Change in staffing led to unsafe injection practice</a:t>
            </a:r>
          </a:p>
        </p:txBody>
      </p:sp>
    </p:spTree>
    <p:extLst>
      <p:ext uri="{BB962C8B-B14F-4D97-AF65-F5344CB8AC3E}">
        <p14:creationId xmlns:p14="http://schemas.microsoft.com/office/powerpoint/2010/main" val="132924416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1"/>
            <a:ext cx="8001000" cy="2533650"/>
          </a:xfrm>
        </p:spPr>
        <p:txBody>
          <a:bodyPr>
            <a:normAutofit fontScale="90000"/>
          </a:bodyPr>
          <a:lstStyle/>
          <a:p>
            <a:r>
              <a:rPr lang="en-US" dirty="0"/>
              <a:t>Transmission of Aeromonas hydrophila associated with treatment of medicinal leeches: a Case Report. </a:t>
            </a:r>
          </a:p>
        </p:txBody>
      </p:sp>
      <p:sp>
        <p:nvSpPr>
          <p:cNvPr id="3" name="Subtitle 2"/>
          <p:cNvSpPr>
            <a:spLocks noGrp="1"/>
          </p:cNvSpPr>
          <p:nvPr>
            <p:ph type="subTitle" idx="1"/>
          </p:nvPr>
        </p:nvSpPr>
        <p:spPr>
          <a:xfrm>
            <a:off x="2667000" y="4191000"/>
            <a:ext cx="6019800" cy="1828800"/>
          </a:xfrm>
        </p:spPr>
        <p:txBody>
          <a:bodyPr>
            <a:normAutofit fontScale="92500" lnSpcReduction="20000"/>
          </a:bodyPr>
          <a:lstStyle/>
          <a:p>
            <a:r>
              <a:rPr lang="en-US" dirty="0"/>
              <a:t>Neil Pascoe RN BSN CIC</a:t>
            </a:r>
          </a:p>
          <a:p>
            <a:r>
              <a:rPr lang="en-US" dirty="0"/>
              <a:t>Nurse Epidemiologist</a:t>
            </a:r>
          </a:p>
          <a:p>
            <a:r>
              <a:rPr lang="en-US" dirty="0"/>
              <a:t>EAIDB/IDCU</a:t>
            </a:r>
            <a:br>
              <a:rPr lang="en-US" dirty="0"/>
            </a:br>
            <a:endParaRPr lang="en-US" dirty="0"/>
          </a:p>
        </p:txBody>
      </p:sp>
      <p:pic>
        <p:nvPicPr>
          <p:cNvPr id="4" name="Picture 4" descr="The image “file:///C:/DOCUME~1/NPascoe/LOCALS~1/Temp/dshs_logosm.gif” cannot be displayed, because it contains err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28600"/>
            <a:ext cx="2979738" cy="11811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3879" y="3444282"/>
            <a:ext cx="3246039"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94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Case Report</a:t>
            </a:r>
            <a:endParaRPr lang="en-US" dirty="0"/>
          </a:p>
        </p:txBody>
      </p:sp>
      <p:sp>
        <p:nvSpPr>
          <p:cNvPr id="3" name="Content Placeholder 2"/>
          <p:cNvSpPr>
            <a:spLocks noGrp="1"/>
          </p:cNvSpPr>
          <p:nvPr>
            <p:ph idx="1"/>
          </p:nvPr>
        </p:nvSpPr>
        <p:spPr/>
        <p:txBody>
          <a:bodyPr/>
          <a:lstStyle/>
          <a:p>
            <a:r>
              <a:rPr lang="en-US" dirty="0"/>
              <a:t>50 YOM carpenter</a:t>
            </a:r>
          </a:p>
          <a:p>
            <a:r>
              <a:rPr lang="en-US" dirty="0"/>
              <a:t>Residential worksite injury January 2013</a:t>
            </a:r>
          </a:p>
          <a:p>
            <a:r>
              <a:rPr lang="en-US" dirty="0"/>
              <a:t>Complete amputation of the thumb</a:t>
            </a:r>
          </a:p>
          <a:p>
            <a:r>
              <a:rPr lang="en-US" dirty="0"/>
              <a:t>Transported via EMS</a:t>
            </a:r>
          </a:p>
          <a:p>
            <a:r>
              <a:rPr lang="en-US" dirty="0"/>
              <a:t>OR same day</a:t>
            </a:r>
          </a:p>
          <a:p>
            <a:r>
              <a:rPr lang="en-US" dirty="0"/>
              <a:t>2/20/13 reported as HAI- </a:t>
            </a:r>
            <a:r>
              <a:rPr lang="en-US" i="1" dirty="0"/>
              <a:t>Vibrio vulnificus</a:t>
            </a:r>
            <a:r>
              <a:rPr lang="en-US" dirty="0"/>
              <a:t>, MRSA and </a:t>
            </a:r>
            <a:r>
              <a:rPr lang="en-US" i="1" dirty="0"/>
              <a:t>Aeromonas hydrophila  </a:t>
            </a:r>
            <a:r>
              <a:rPr lang="en-US" dirty="0"/>
              <a:t>co-infection </a:t>
            </a:r>
          </a:p>
        </p:txBody>
      </p:sp>
    </p:spTree>
    <p:extLst>
      <p:ext uri="{BB962C8B-B14F-4D97-AF65-F5344CB8AC3E}">
        <p14:creationId xmlns:p14="http://schemas.microsoft.com/office/powerpoint/2010/main" val="2916424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pascoe975\AppData\Local\Microsoft\Windows\Temporary Internet Files\Content.Outlook\VKEMCOVJ\thumb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7924800" cy="1056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034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npascoe975\AppData\Local\Microsoft\Windows\Temporary Internet Files\Content.Outlook\VKEMCOVJ\IMG-20130225-00155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2400" y="91440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127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npascoe975\AppData\Local\Microsoft\Windows\Temporary Internet Files\Content.Outlook\VKEMCOVJ\2 Leeches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1295" y="1618090"/>
            <a:ext cx="6301409" cy="362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943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npascoe975\AppData\Local\Microsoft\Windows\Temporary Internet Files\Content.Outlook\VKEMCOVJ\4 Processing1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678" y="717605"/>
            <a:ext cx="7732643" cy="542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247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CDC Antimicrobial Susceptibility Testing</a:t>
            </a:r>
          </a:p>
        </p:txBody>
      </p:sp>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01831" y="1600200"/>
            <a:ext cx="694033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438400" y="1524000"/>
            <a:ext cx="1524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1295400" y="4267200"/>
            <a:ext cx="5257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05290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pascoe975\AppData\Local\Microsoft\Windows\Temporary Internet Files\Content.Outlook\VKEMCOVJ\stitched a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62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a:spLocks noChangeArrowheads="1"/>
          </p:cNvSpPr>
          <p:nvPr/>
        </p:nvSpPr>
        <p:spPr bwMode="auto">
          <a:xfrm>
            <a:off x="197370" y="4947378"/>
            <a:ext cx="1981200" cy="6858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dirty="0">
                <a:solidFill>
                  <a:schemeClr val="bg1"/>
                </a:solidFill>
              </a:rPr>
              <a:t>Patient Empowerment</a:t>
            </a:r>
          </a:p>
        </p:txBody>
      </p:sp>
      <p:sp>
        <p:nvSpPr>
          <p:cNvPr id="8206"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eaLnBrk="1" hangingPunct="1"/>
            <a:fld id="{94CE905A-FE6E-45C0-96AD-FE5064C75AAB}" type="slidenum">
              <a:rPr lang="en-US" smtClean="0"/>
              <a:pPr eaLnBrk="1" hangingPunct="1"/>
              <a:t>4</a:t>
            </a:fld>
            <a:endParaRPr lang="en-US" dirty="0"/>
          </a:p>
        </p:txBody>
      </p:sp>
      <p:sp>
        <p:nvSpPr>
          <p:cNvPr id="8195" name="Rectangle 2"/>
          <p:cNvSpPr>
            <a:spLocks noGrp="1" noChangeArrowheads="1"/>
          </p:cNvSpPr>
          <p:nvPr>
            <p:ph type="title" idx="4294967295"/>
          </p:nvPr>
        </p:nvSpPr>
        <p:spPr>
          <a:xfrm>
            <a:off x="533400" y="274638"/>
            <a:ext cx="7620000" cy="1143000"/>
          </a:xfrm>
        </p:spPr>
        <p:txBody>
          <a:bodyPr>
            <a:normAutofit/>
          </a:bodyPr>
          <a:lstStyle/>
          <a:p>
            <a:pPr eaLnBrk="1" hangingPunct="1"/>
            <a:r>
              <a:rPr lang="en-US" dirty="0"/>
              <a:t>5 Reasons for HAI Reporting</a:t>
            </a:r>
          </a:p>
        </p:txBody>
      </p:sp>
      <p:pic>
        <p:nvPicPr>
          <p:cNvPr id="8196" name="Picture 9" descr="dirty hands.gif"/>
          <p:cNvPicPr>
            <a:picLocks noChangeAspect="1"/>
          </p:cNvPicPr>
          <p:nvPr/>
        </p:nvPicPr>
        <p:blipFill>
          <a:blip r:embed="rId3">
            <a:extLst>
              <a:ext uri="{28A0092B-C50C-407E-A947-70E740481C1C}">
                <a14:useLocalDpi xmlns:a14="http://schemas.microsoft.com/office/drawing/2010/main" val="0"/>
              </a:ext>
            </a:extLst>
          </a:blip>
          <a:srcRect l="14034" r="7782"/>
          <a:stretch>
            <a:fillRect/>
          </a:stretch>
        </p:blipFill>
        <p:spPr bwMode="auto">
          <a:xfrm>
            <a:off x="2286000" y="2262942"/>
            <a:ext cx="441960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5"/>
          <p:cNvSpPr>
            <a:spLocks noChangeArrowheads="1"/>
          </p:cNvSpPr>
          <p:nvPr/>
        </p:nvSpPr>
        <p:spPr bwMode="auto">
          <a:xfrm>
            <a:off x="6743700" y="2533650"/>
            <a:ext cx="1905000" cy="838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ct val="50000"/>
              </a:spcBef>
              <a:buClrTx/>
              <a:buFontTx/>
              <a:buNone/>
            </a:pPr>
            <a:r>
              <a:rPr lang="en-US" dirty="0">
                <a:solidFill>
                  <a:schemeClr val="bg1"/>
                </a:solidFill>
              </a:rPr>
              <a:t>Consumer’s right to know</a:t>
            </a:r>
          </a:p>
        </p:txBody>
      </p:sp>
      <p:sp>
        <p:nvSpPr>
          <p:cNvPr id="8198" name="Rectangle 16"/>
          <p:cNvSpPr>
            <a:spLocks noChangeArrowheads="1"/>
          </p:cNvSpPr>
          <p:nvPr/>
        </p:nvSpPr>
        <p:spPr bwMode="auto">
          <a:xfrm>
            <a:off x="3238499" y="1271093"/>
            <a:ext cx="2362200" cy="9906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90000"/>
              </a:lnSpc>
            </a:pPr>
            <a:r>
              <a:rPr lang="en-US" dirty="0">
                <a:solidFill>
                  <a:schemeClr val="bg1"/>
                </a:solidFill>
              </a:rPr>
              <a:t>Improve healthcare quality by reducing HAI</a:t>
            </a:r>
          </a:p>
        </p:txBody>
      </p:sp>
      <p:sp>
        <p:nvSpPr>
          <p:cNvPr id="8199" name="Rectangle 17"/>
          <p:cNvSpPr>
            <a:spLocks noChangeArrowheads="1"/>
          </p:cNvSpPr>
          <p:nvPr/>
        </p:nvSpPr>
        <p:spPr bwMode="auto">
          <a:xfrm>
            <a:off x="6629400" y="5365854"/>
            <a:ext cx="2133600" cy="9906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ct val="50000"/>
              </a:spcBef>
              <a:buClrTx/>
              <a:buFontTx/>
              <a:buNone/>
            </a:pPr>
            <a:r>
              <a:rPr lang="en-US" dirty="0">
                <a:solidFill>
                  <a:schemeClr val="bg1"/>
                </a:solidFill>
              </a:rPr>
              <a:t>Help to identify facility needs for DSHS support</a:t>
            </a:r>
          </a:p>
        </p:txBody>
      </p:sp>
      <p:sp>
        <p:nvSpPr>
          <p:cNvPr id="8200" name="Rectangle 18"/>
          <p:cNvSpPr>
            <a:spLocks noChangeArrowheads="1"/>
          </p:cNvSpPr>
          <p:nvPr/>
        </p:nvSpPr>
        <p:spPr bwMode="auto">
          <a:xfrm>
            <a:off x="176134" y="2475407"/>
            <a:ext cx="2362200" cy="10668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ct val="50000"/>
              </a:spcBef>
              <a:buClrTx/>
              <a:buFontTx/>
              <a:buNone/>
            </a:pPr>
            <a:r>
              <a:rPr lang="en-US" dirty="0">
                <a:solidFill>
                  <a:schemeClr val="bg1"/>
                </a:solidFill>
              </a:rPr>
              <a:t>Establish standards for comparability of data</a:t>
            </a:r>
          </a:p>
        </p:txBody>
      </p:sp>
      <p:sp>
        <p:nvSpPr>
          <p:cNvPr id="8201" name="Line 20"/>
          <p:cNvSpPr>
            <a:spLocks noChangeShapeType="1"/>
          </p:cNvSpPr>
          <p:nvPr/>
        </p:nvSpPr>
        <p:spPr bwMode="auto">
          <a:xfrm flipH="1">
            <a:off x="2178570" y="5029199"/>
            <a:ext cx="717030" cy="3372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202" name="Line 21"/>
          <p:cNvSpPr>
            <a:spLocks noChangeShapeType="1"/>
          </p:cNvSpPr>
          <p:nvPr/>
        </p:nvSpPr>
        <p:spPr bwMode="auto">
          <a:xfrm flipH="1" flipV="1">
            <a:off x="1905000" y="3542207"/>
            <a:ext cx="990600" cy="495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203" name="Line 22"/>
          <p:cNvSpPr>
            <a:spLocks noChangeShapeType="1"/>
          </p:cNvSpPr>
          <p:nvPr/>
        </p:nvSpPr>
        <p:spPr bwMode="auto">
          <a:xfrm flipH="1" flipV="1">
            <a:off x="4408353" y="2262942"/>
            <a:ext cx="11245" cy="6898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204" name="Line 23"/>
          <p:cNvSpPr>
            <a:spLocks noChangeShapeType="1"/>
          </p:cNvSpPr>
          <p:nvPr/>
        </p:nvSpPr>
        <p:spPr bwMode="auto">
          <a:xfrm flipV="1">
            <a:off x="5791200" y="3219762"/>
            <a:ext cx="914400" cy="3617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205" name="Line 24"/>
          <p:cNvSpPr>
            <a:spLocks noChangeShapeType="1"/>
          </p:cNvSpPr>
          <p:nvPr/>
        </p:nvSpPr>
        <p:spPr bwMode="auto">
          <a:xfrm>
            <a:off x="5257800" y="5633178"/>
            <a:ext cx="1371600" cy="227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663817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pascoe975\AppData\Local\Microsoft\Windows\Temporary Internet Files\Content.Outlook\VKEMCOVJ\new 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483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HAI are many and diverse</a:t>
            </a:r>
          </a:p>
          <a:p>
            <a:r>
              <a:rPr lang="en-US" dirty="0"/>
              <a:t>Most go unreported</a:t>
            </a:r>
          </a:p>
          <a:p>
            <a:r>
              <a:rPr lang="en-US" dirty="0"/>
              <a:t>Networking and building IC competencies at all levels is critical</a:t>
            </a:r>
          </a:p>
          <a:p>
            <a:r>
              <a:rPr lang="en-US" dirty="0"/>
              <a:t>Relationships with IPs in your communities are critical for PH</a:t>
            </a:r>
          </a:p>
          <a:p>
            <a:r>
              <a:rPr lang="en-US" dirty="0"/>
              <a:t>Attend IPC meetings or  develop</a:t>
            </a:r>
          </a:p>
          <a:p>
            <a:endParaRPr lang="en-US" dirty="0"/>
          </a:p>
        </p:txBody>
      </p:sp>
    </p:spTree>
    <p:extLst>
      <p:ext uri="{BB962C8B-B14F-4D97-AF65-F5344CB8AC3E}">
        <p14:creationId xmlns:p14="http://schemas.microsoft.com/office/powerpoint/2010/main" val="4277211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Case studies</a:t>
            </a:r>
          </a:p>
        </p:txBody>
      </p:sp>
      <p:sp>
        <p:nvSpPr>
          <p:cNvPr id="4" name="Subtitle 3"/>
          <p:cNvSpPr>
            <a:spLocks noGrp="1"/>
          </p:cNvSpPr>
          <p:nvPr>
            <p:ph type="subTitle" idx="1"/>
          </p:nvPr>
        </p:nvSpPr>
        <p:spPr/>
        <p:txBody>
          <a:bodyPr/>
          <a:lstStyle/>
          <a:p>
            <a:r>
              <a:rPr lang="en-US" dirty="0"/>
              <a:t>Jessica Ross, CIC</a:t>
            </a:r>
          </a:p>
        </p:txBody>
      </p:sp>
    </p:spTree>
    <p:extLst>
      <p:ext uri="{BB962C8B-B14F-4D97-AF65-F5344CB8AC3E}">
        <p14:creationId xmlns:p14="http://schemas.microsoft.com/office/powerpoint/2010/main" val="146916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Break</a:t>
            </a:r>
          </a:p>
        </p:txBody>
      </p:sp>
      <p:sp>
        <p:nvSpPr>
          <p:cNvPr id="4" name="Subtitle 3"/>
          <p:cNvSpPr>
            <a:spLocks noGrp="1"/>
          </p:cNvSpPr>
          <p:nvPr>
            <p:ph type="subTitle" idx="1"/>
          </p:nvPr>
        </p:nvSpPr>
        <p:spPr/>
        <p:txBody>
          <a:bodyPr/>
          <a:lstStyle/>
          <a:p>
            <a:r>
              <a:rPr lang="en-US" dirty="0"/>
              <a:t>15 minutes</a:t>
            </a:r>
          </a:p>
          <a:p>
            <a:r>
              <a:rPr lang="en-US" dirty="0"/>
              <a:t>Be back promptly</a:t>
            </a:r>
          </a:p>
        </p:txBody>
      </p:sp>
      <p:pic>
        <p:nvPicPr>
          <p:cNvPr id="5" name="Picture 4" descr="http://sd.keepcalm-o-matic.co.uk/i/keep-calm-and-take-a-break-4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19200"/>
            <a:ext cx="3124200" cy="3352800"/>
          </a:xfrm>
          <a:prstGeom prst="rect">
            <a:avLst/>
          </a:prstGeom>
          <a:noFill/>
          <a:ln>
            <a:noFill/>
          </a:ln>
        </p:spPr>
      </p:pic>
    </p:spTree>
    <p:extLst>
      <p:ext uri="{BB962C8B-B14F-4D97-AF65-F5344CB8AC3E}">
        <p14:creationId xmlns:p14="http://schemas.microsoft.com/office/powerpoint/2010/main" val="563784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NBS data entry</a:t>
            </a:r>
          </a:p>
        </p:txBody>
      </p:sp>
      <p:sp>
        <p:nvSpPr>
          <p:cNvPr id="4" name="Subtitle 3"/>
          <p:cNvSpPr>
            <a:spLocks noGrp="1"/>
          </p:cNvSpPr>
          <p:nvPr>
            <p:ph type="subTitle" idx="1"/>
          </p:nvPr>
        </p:nvSpPr>
        <p:spPr/>
        <p:txBody>
          <a:bodyPr/>
          <a:lstStyle/>
          <a:p>
            <a:r>
              <a:rPr lang="en-US" dirty="0"/>
              <a:t>Kelly Broussard, MPH</a:t>
            </a:r>
          </a:p>
        </p:txBody>
      </p:sp>
    </p:spTree>
    <p:extLst>
      <p:ext uri="{BB962C8B-B14F-4D97-AF65-F5344CB8AC3E}">
        <p14:creationId xmlns:p14="http://schemas.microsoft.com/office/powerpoint/2010/main" val="1664470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05000"/>
            <a:ext cx="8229600" cy="4525963"/>
          </a:xfrm>
        </p:spPr>
        <p:txBody>
          <a:bodyPr/>
          <a:lstStyle/>
          <a:p>
            <a:r>
              <a:rPr lang="en-US" dirty="0"/>
              <a:t>Big picture/using the Data Entry Guide</a:t>
            </a:r>
          </a:p>
          <a:p>
            <a:r>
              <a:rPr lang="en-US" dirty="0"/>
              <a:t>Confusion over titles of questions/fields</a:t>
            </a:r>
          </a:p>
          <a:p>
            <a:r>
              <a:rPr lang="en-US" dirty="0"/>
              <a:t>Limitations of options in drop-down menus</a:t>
            </a:r>
          </a:p>
          <a:p>
            <a:r>
              <a:rPr lang="en-US" dirty="0"/>
              <a:t>Timeline of healthcare facility stays</a:t>
            </a:r>
          </a:p>
          <a:p>
            <a:r>
              <a:rPr lang="en-US" dirty="0"/>
              <a:t>Lab report data entry</a:t>
            </a:r>
          </a:p>
          <a:p>
            <a:r>
              <a:rPr lang="en-US" dirty="0"/>
              <a:t>Associating lab reports with investigations</a:t>
            </a:r>
          </a:p>
          <a:p>
            <a:r>
              <a:rPr lang="en-US" dirty="0"/>
              <a:t>Program area assignment for lab reports</a:t>
            </a:r>
          </a:p>
          <a:p>
            <a:r>
              <a:rPr lang="en-US" dirty="0"/>
              <a:t>General questions you have for us</a:t>
            </a:r>
          </a:p>
        </p:txBody>
      </p:sp>
      <p:sp>
        <p:nvSpPr>
          <p:cNvPr id="3" name="Title 2"/>
          <p:cNvSpPr>
            <a:spLocks noGrp="1"/>
          </p:cNvSpPr>
          <p:nvPr>
            <p:ph type="title"/>
          </p:nvPr>
        </p:nvSpPr>
        <p:spPr>
          <a:xfrm>
            <a:off x="457200" y="274638"/>
            <a:ext cx="8686800" cy="1143000"/>
          </a:xfrm>
        </p:spPr>
        <p:txBody>
          <a:bodyPr>
            <a:normAutofit fontScale="90000"/>
          </a:bodyPr>
          <a:lstStyle/>
          <a:p>
            <a:r>
              <a:rPr lang="en-US" dirty="0"/>
              <a:t>MDRO Reporting in NBS: </a:t>
            </a:r>
            <a:br>
              <a:rPr lang="en-US" dirty="0"/>
            </a:br>
            <a:r>
              <a:rPr lang="en-US" dirty="0"/>
              <a:t>Discussion Points</a:t>
            </a:r>
          </a:p>
        </p:txBody>
      </p:sp>
    </p:spTree>
    <p:extLst>
      <p:ext uri="{BB962C8B-B14F-4D97-AF65-F5344CB8AC3E}">
        <p14:creationId xmlns:p14="http://schemas.microsoft.com/office/powerpoint/2010/main" val="1233668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667" y="1676400"/>
            <a:ext cx="3733800" cy="2481071"/>
          </a:xfrm>
        </p:spPr>
        <p:txBody>
          <a:bodyPr/>
          <a:lstStyle/>
          <a:p>
            <a:r>
              <a:rPr lang="en-US" dirty="0"/>
              <a:t>NBS Investigation + NBS lab report(s)</a:t>
            </a:r>
          </a:p>
          <a:p>
            <a:pPr lvl="1"/>
            <a:r>
              <a:rPr lang="en-US" dirty="0"/>
              <a:t>As complete as possible, using the…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667" y="95393"/>
            <a:ext cx="4114800" cy="3604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733800"/>
            <a:ext cx="4810125" cy="160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0361" y="5562600"/>
            <a:ext cx="512445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1"/>
          <p:cNvSpPr txBox="1">
            <a:spLocks/>
          </p:cNvSpPr>
          <p:nvPr/>
        </p:nvSpPr>
        <p:spPr>
          <a:xfrm>
            <a:off x="228600" y="3962400"/>
            <a:ext cx="2971800" cy="19050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0">
              <a:buClr>
                <a:srgbClr val="2DA2BF"/>
              </a:buClr>
              <a:defRPr/>
            </a:pPr>
            <a:r>
              <a:rPr lang="en-US" dirty="0">
                <a:solidFill>
                  <a:prstClr val="black"/>
                </a:solidFill>
              </a:rPr>
              <a:t>Data Entry Guide: aka “the DEG”</a:t>
            </a:r>
          </a:p>
          <a:p>
            <a:pPr lvl="1">
              <a:buClr>
                <a:srgbClr val="2DA2BF"/>
              </a:buClr>
              <a:defRPr/>
            </a:pPr>
            <a:r>
              <a:rPr lang="en-US" dirty="0">
                <a:solidFill>
                  <a:prstClr val="black"/>
                </a:solidFill>
              </a:rPr>
              <a:t>Where is it?</a:t>
            </a:r>
            <a:endParaRPr lang="en-US" dirty="0"/>
          </a:p>
        </p:txBody>
      </p:sp>
      <p:sp>
        <p:nvSpPr>
          <p:cNvPr id="12" name="Title 2"/>
          <p:cNvSpPr txBox="1">
            <a:spLocks/>
          </p:cNvSpPr>
          <p:nvPr/>
        </p:nvSpPr>
        <p:spPr>
          <a:xfrm>
            <a:off x="325211" y="22860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000" dirty="0"/>
              <a:t>MDROs: Big picture	</a:t>
            </a:r>
          </a:p>
        </p:txBody>
      </p:sp>
    </p:spTree>
    <p:extLst>
      <p:ext uri="{BB962C8B-B14F-4D97-AF65-F5344CB8AC3E}">
        <p14:creationId xmlns:p14="http://schemas.microsoft.com/office/powerpoint/2010/main" val="417307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2143" y="5078186"/>
            <a:ext cx="4038600" cy="1143000"/>
          </a:xfrm>
        </p:spPr>
        <p:txBody>
          <a:bodyPr>
            <a:normAutofit/>
          </a:bodyPr>
          <a:lstStyle/>
          <a:p>
            <a:r>
              <a:rPr lang="en-US" sz="2400" dirty="0"/>
              <a:t>Date of Symptom Onset, Diagnosis Date</a:t>
            </a:r>
          </a:p>
          <a:p>
            <a:endParaRPr lang="en-US" sz="2400" dirty="0"/>
          </a:p>
        </p:txBody>
      </p:sp>
      <p:sp>
        <p:nvSpPr>
          <p:cNvPr id="3" name="Title 2"/>
          <p:cNvSpPr>
            <a:spLocks noGrp="1"/>
          </p:cNvSpPr>
          <p:nvPr>
            <p:ph type="title"/>
          </p:nvPr>
        </p:nvSpPr>
        <p:spPr/>
        <p:txBody>
          <a:bodyPr>
            <a:noAutofit/>
          </a:bodyPr>
          <a:lstStyle/>
          <a:p>
            <a:r>
              <a:rPr lang="en-US" sz="3200" dirty="0"/>
              <a:t>Confusion over titles of questions/fields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113" y="1828801"/>
            <a:ext cx="7579659" cy="1821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878036"/>
            <a:ext cx="299085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5257800"/>
            <a:ext cx="28384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1"/>
          <p:cNvSpPr txBox="1">
            <a:spLocks/>
          </p:cNvSpPr>
          <p:nvPr/>
        </p:nvSpPr>
        <p:spPr>
          <a:xfrm>
            <a:off x="272143" y="4038600"/>
            <a:ext cx="31242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dirty="0"/>
              <a:t>Date of Report</a:t>
            </a:r>
          </a:p>
        </p:txBody>
      </p:sp>
      <p:sp>
        <p:nvSpPr>
          <p:cNvPr id="10" name="Content Placeholder 1"/>
          <p:cNvSpPr txBox="1">
            <a:spLocks/>
          </p:cNvSpPr>
          <p:nvPr/>
        </p:nvSpPr>
        <p:spPr>
          <a:xfrm>
            <a:off x="272143" y="1371601"/>
            <a:ext cx="8229600" cy="4572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dirty="0"/>
              <a:t>Was patient hospitalized for this illness?</a:t>
            </a:r>
          </a:p>
        </p:txBody>
      </p:sp>
    </p:spTree>
    <p:extLst>
      <p:ext uri="{BB962C8B-B14F-4D97-AF65-F5344CB8AC3E}">
        <p14:creationId xmlns:p14="http://schemas.microsoft.com/office/powerpoint/2010/main" val="357052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1"/>
            <a:ext cx="8229600" cy="457200"/>
          </a:xfrm>
        </p:spPr>
        <p:txBody>
          <a:bodyPr/>
          <a:lstStyle/>
          <a:p>
            <a:r>
              <a:rPr lang="en-US" sz="2400" dirty="0"/>
              <a:t>Multiple pathogens in same specimen</a:t>
            </a:r>
          </a:p>
        </p:txBody>
      </p:sp>
      <p:sp>
        <p:nvSpPr>
          <p:cNvPr id="3" name="Title 2"/>
          <p:cNvSpPr>
            <a:spLocks noGrp="1"/>
          </p:cNvSpPr>
          <p:nvPr>
            <p:ph type="title"/>
          </p:nvPr>
        </p:nvSpPr>
        <p:spPr/>
        <p:txBody>
          <a:bodyPr>
            <a:noAutofit/>
          </a:bodyPr>
          <a:lstStyle/>
          <a:p>
            <a:r>
              <a:rPr lang="en-US" sz="3200" dirty="0"/>
              <a:t>Limitations of options in drop-down menus: Investigation</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81200"/>
            <a:ext cx="573405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562350"/>
            <a:ext cx="3312459" cy="98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56313"/>
            <a:ext cx="3048000" cy="88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191000"/>
            <a:ext cx="3581400" cy="972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5672" y="5486399"/>
            <a:ext cx="375285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1"/>
          <p:cNvSpPr txBox="1">
            <a:spLocks/>
          </p:cNvSpPr>
          <p:nvPr/>
        </p:nvSpPr>
        <p:spPr>
          <a:xfrm>
            <a:off x="349704" y="5178197"/>
            <a:ext cx="4238625" cy="8382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dirty="0"/>
              <a:t>Indwelling/invasive devices</a:t>
            </a:r>
          </a:p>
        </p:txBody>
      </p:sp>
      <p:sp>
        <p:nvSpPr>
          <p:cNvPr id="10" name="Content Placeholder 1"/>
          <p:cNvSpPr txBox="1">
            <a:spLocks/>
          </p:cNvSpPr>
          <p:nvPr/>
        </p:nvSpPr>
        <p:spPr>
          <a:xfrm>
            <a:off x="382361" y="3551464"/>
            <a:ext cx="4549348" cy="410936"/>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dirty="0"/>
              <a:t>Specimen source options</a:t>
            </a:r>
          </a:p>
        </p:txBody>
      </p:sp>
    </p:spTree>
    <p:extLst>
      <p:ext uri="{BB962C8B-B14F-4D97-AF65-F5344CB8AC3E}">
        <p14:creationId xmlns:p14="http://schemas.microsoft.com/office/powerpoint/2010/main" val="25499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8229600" cy="1143000"/>
          </a:xfrm>
        </p:spPr>
        <p:txBody>
          <a:bodyPr>
            <a:normAutofit fontScale="90000"/>
          </a:bodyPr>
          <a:lstStyle/>
          <a:p>
            <a:r>
              <a:rPr lang="en-US" sz="3600" dirty="0"/>
              <a:t>MDRO Investigation: </a:t>
            </a:r>
            <a:br>
              <a:rPr lang="en-US" sz="3600" dirty="0"/>
            </a:br>
            <a:r>
              <a:rPr lang="en-US" sz="3600" dirty="0"/>
              <a:t>Patient healthcare facility “timeline”</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2149247"/>
            <a:ext cx="8229600" cy="1977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637" y="1590675"/>
            <a:ext cx="55340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6107" y="4577633"/>
            <a:ext cx="50673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164571" y="5186065"/>
            <a:ext cx="7848600" cy="923330"/>
          </a:xfrm>
          <a:prstGeom prst="rect">
            <a:avLst/>
          </a:prstGeom>
          <a:noFill/>
        </p:spPr>
        <p:txBody>
          <a:bodyPr wrap="square" rtlCol="0">
            <a:spAutoFit/>
          </a:bodyPr>
          <a:lstStyle/>
          <a:p>
            <a:r>
              <a:rPr lang="en-US" dirty="0"/>
              <a:t>Specimen collection date for the associated lab report should be within this time period (if in a healthcare facility) or on the date of outpatient visit (if outpatient)</a:t>
            </a:r>
          </a:p>
        </p:txBody>
      </p:sp>
      <p:cxnSp>
        <p:nvCxnSpPr>
          <p:cNvPr id="10" name="Curved Connector 9"/>
          <p:cNvCxnSpPr/>
          <p:nvPr/>
        </p:nvCxnSpPr>
        <p:spPr>
          <a:xfrm flipV="1">
            <a:off x="990600" y="3733800"/>
            <a:ext cx="3505200" cy="1757065"/>
          </a:xfrm>
          <a:prstGeom prst="curvedConnector3">
            <a:avLst>
              <a:gd name="adj1" fmla="val -8056"/>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659086" y="2001610"/>
            <a:ext cx="0" cy="2952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724400" y="41910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92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2013 Annual Report </a:t>
            </a:r>
          </a:p>
        </p:txBody>
      </p:sp>
      <p:sp>
        <p:nvSpPr>
          <p:cNvPr id="3" name="Subtitle 2"/>
          <p:cNvSpPr>
            <a:spLocks noGrp="1"/>
          </p:cNvSpPr>
          <p:nvPr>
            <p:ph type="subTitle" idx="1"/>
          </p:nvPr>
        </p:nvSpPr>
        <p:spPr/>
        <p:txBody>
          <a:bodyPr/>
          <a:lstStyle/>
          <a:p>
            <a:r>
              <a:rPr lang="en-US" dirty="0"/>
              <a:t>Health Care-Associated Infections</a:t>
            </a:r>
          </a:p>
        </p:txBody>
      </p:sp>
    </p:spTree>
    <p:extLst>
      <p:ext uri="{BB962C8B-B14F-4D97-AF65-F5344CB8AC3E}">
        <p14:creationId xmlns:p14="http://schemas.microsoft.com/office/powerpoint/2010/main" val="53718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Lab report data entry</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89" y="1834102"/>
            <a:ext cx="3694708" cy="15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2778859"/>
            <a:ext cx="3124770" cy="1116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1371600"/>
            <a:ext cx="1828800" cy="646331"/>
          </a:xfrm>
          <a:prstGeom prst="rect">
            <a:avLst/>
          </a:prstGeom>
          <a:noFill/>
        </p:spPr>
        <p:txBody>
          <a:bodyPr wrap="square" rtlCol="0">
            <a:spAutoFit/>
          </a:bodyPr>
          <a:lstStyle/>
          <a:p>
            <a:r>
              <a:rPr lang="en-US" b="1" i="1" dirty="0">
                <a:solidFill>
                  <a:schemeClr val="accent1">
                    <a:lumMod val="75000"/>
                  </a:schemeClr>
                </a:solidFill>
              </a:rPr>
              <a:t>Resulted Test</a:t>
            </a:r>
          </a:p>
          <a:p>
            <a:endParaRPr lang="en-US" dirty="0"/>
          </a:p>
        </p:txBody>
      </p:sp>
      <p:sp>
        <p:nvSpPr>
          <p:cNvPr id="5" name="TextBox 4"/>
          <p:cNvSpPr txBox="1"/>
          <p:nvPr/>
        </p:nvSpPr>
        <p:spPr>
          <a:xfrm>
            <a:off x="381000" y="3944737"/>
            <a:ext cx="2590800" cy="646331"/>
          </a:xfrm>
          <a:prstGeom prst="rect">
            <a:avLst/>
          </a:prstGeom>
          <a:noFill/>
        </p:spPr>
        <p:txBody>
          <a:bodyPr wrap="square" rtlCol="0">
            <a:spAutoFit/>
          </a:bodyPr>
          <a:lstStyle/>
          <a:p>
            <a:r>
              <a:rPr lang="en-US" b="1" i="1" dirty="0">
                <a:solidFill>
                  <a:schemeClr val="accent1">
                    <a:lumMod val="75000"/>
                  </a:schemeClr>
                </a:solidFill>
              </a:rPr>
              <a:t>Organism</a:t>
            </a:r>
          </a:p>
          <a:p>
            <a:endParaRPr lang="en-US"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91068"/>
            <a:ext cx="41338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429" y="5505450"/>
            <a:ext cx="408622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7083" y="4419600"/>
            <a:ext cx="3547605" cy="971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a:off x="3519487" y="3443885"/>
            <a:ext cx="1099457" cy="228103"/>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83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Lab report data entry, continued</a:t>
            </a:r>
          </a:p>
        </p:txBody>
      </p:sp>
      <p:sp>
        <p:nvSpPr>
          <p:cNvPr id="4" name="TextBox 3"/>
          <p:cNvSpPr txBox="1"/>
          <p:nvPr/>
        </p:nvSpPr>
        <p:spPr>
          <a:xfrm>
            <a:off x="457200" y="1734234"/>
            <a:ext cx="2286000" cy="646331"/>
          </a:xfrm>
          <a:prstGeom prst="rect">
            <a:avLst/>
          </a:prstGeom>
          <a:noFill/>
        </p:spPr>
        <p:txBody>
          <a:bodyPr wrap="square" rtlCol="0">
            <a:spAutoFit/>
          </a:bodyPr>
          <a:lstStyle/>
          <a:p>
            <a:r>
              <a:rPr lang="en-US" b="1" i="1" dirty="0">
                <a:solidFill>
                  <a:schemeClr val="accent1">
                    <a:lumMod val="75000"/>
                  </a:schemeClr>
                </a:solidFill>
              </a:rPr>
              <a:t>Ordered Test (preferred)</a:t>
            </a: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571" y="1542365"/>
            <a:ext cx="4213899"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35429" y="3553208"/>
            <a:ext cx="2514600" cy="923330"/>
          </a:xfrm>
          <a:prstGeom prst="rect">
            <a:avLst/>
          </a:prstGeom>
          <a:noFill/>
        </p:spPr>
        <p:txBody>
          <a:bodyPr wrap="square" rtlCol="0">
            <a:spAutoFit/>
          </a:bodyPr>
          <a:lstStyle/>
          <a:p>
            <a:r>
              <a:rPr lang="en-US" b="1" i="1" dirty="0">
                <a:solidFill>
                  <a:schemeClr val="accent1">
                    <a:lumMod val="75000"/>
                  </a:schemeClr>
                </a:solidFill>
              </a:rPr>
              <a:t>Specimen Source (and Site if applicable)</a:t>
            </a:r>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14873"/>
            <a:ext cx="5791799" cy="178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35429" y="4952999"/>
            <a:ext cx="2133600" cy="646331"/>
          </a:xfrm>
          <a:prstGeom prst="rect">
            <a:avLst/>
          </a:prstGeom>
          <a:noFill/>
        </p:spPr>
        <p:txBody>
          <a:bodyPr wrap="square" rtlCol="0">
            <a:spAutoFit/>
          </a:bodyPr>
          <a:lstStyle/>
          <a:p>
            <a:r>
              <a:rPr lang="en-US" b="1" i="1" dirty="0">
                <a:solidFill>
                  <a:schemeClr val="accent1">
                    <a:lumMod val="75000"/>
                  </a:schemeClr>
                </a:solidFill>
              </a:rPr>
              <a:t>Specimen Collection Date</a:t>
            </a:r>
          </a:p>
        </p:txBody>
      </p:sp>
      <p:cxnSp>
        <p:nvCxnSpPr>
          <p:cNvPr id="9" name="Straight Arrow Connector 8"/>
          <p:cNvCxnSpPr/>
          <p:nvPr/>
        </p:nvCxnSpPr>
        <p:spPr>
          <a:xfrm>
            <a:off x="4495800" y="3162300"/>
            <a:ext cx="99315"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11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3124200" cy="4767072"/>
          </a:xfrm>
        </p:spPr>
        <p:txBody>
          <a:bodyPr>
            <a:normAutofit/>
          </a:bodyPr>
          <a:lstStyle/>
          <a:p>
            <a:r>
              <a:rPr lang="en-US" sz="2400" dirty="0"/>
              <a:t>Susceptibility Test?</a:t>
            </a:r>
          </a:p>
          <a:p>
            <a:pPr lvl="1"/>
            <a:r>
              <a:rPr lang="en-US" sz="2000" b="1" dirty="0">
                <a:solidFill>
                  <a:srgbClr val="FF0000"/>
                </a:solidFill>
              </a:rPr>
              <a:t>Yes</a:t>
            </a:r>
            <a:r>
              <a:rPr lang="en-US" sz="2000" dirty="0">
                <a:solidFill>
                  <a:srgbClr val="FF0000"/>
                </a:solidFill>
              </a:rPr>
              <a:t> </a:t>
            </a:r>
            <a:r>
              <a:rPr lang="en-US" sz="2000" dirty="0"/>
              <a:t>– box appears</a:t>
            </a:r>
          </a:p>
          <a:p>
            <a:r>
              <a:rPr lang="en-US" sz="2400" dirty="0"/>
              <a:t>Please enter all susceptibility data, even for antibiotics to which the pathogen was susceptible</a:t>
            </a:r>
          </a:p>
          <a:p>
            <a:pPr lvl="1"/>
            <a:r>
              <a:rPr lang="en-US" sz="2000" dirty="0"/>
              <a:t>Tracking antibiotic resistance over time</a:t>
            </a:r>
          </a:p>
        </p:txBody>
      </p:sp>
      <p:sp>
        <p:nvSpPr>
          <p:cNvPr id="3" name="Title 2"/>
          <p:cNvSpPr>
            <a:spLocks noGrp="1"/>
          </p:cNvSpPr>
          <p:nvPr>
            <p:ph type="title"/>
          </p:nvPr>
        </p:nvSpPr>
        <p:spPr/>
        <p:txBody>
          <a:bodyPr>
            <a:normAutofit fontScale="90000"/>
          </a:bodyPr>
          <a:lstStyle/>
          <a:p>
            <a:r>
              <a:rPr lang="en-US" dirty="0"/>
              <a:t>Lab report data entry, continued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269999"/>
            <a:ext cx="5504170" cy="5342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406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Lab report data entry, continued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1094780"/>
            <a:ext cx="680085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800" y="3886199"/>
            <a:ext cx="67056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895600" y="2602698"/>
            <a:ext cx="11430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 y="1447800"/>
            <a:ext cx="1676399" cy="923330"/>
          </a:xfrm>
          <a:prstGeom prst="rect">
            <a:avLst/>
          </a:prstGeom>
          <a:noFill/>
        </p:spPr>
        <p:txBody>
          <a:bodyPr wrap="square" rtlCol="0">
            <a:spAutoFit/>
          </a:bodyPr>
          <a:lstStyle/>
          <a:p>
            <a:r>
              <a:rPr lang="en-US" b="1" i="1" dirty="0">
                <a:solidFill>
                  <a:schemeClr val="accent1">
                    <a:lumMod val="75000"/>
                  </a:schemeClr>
                </a:solidFill>
              </a:rPr>
              <a:t>Result Method (if available)</a:t>
            </a:r>
          </a:p>
        </p:txBody>
      </p:sp>
      <p:sp>
        <p:nvSpPr>
          <p:cNvPr id="10" name="TextBox 9"/>
          <p:cNvSpPr txBox="1"/>
          <p:nvPr/>
        </p:nvSpPr>
        <p:spPr>
          <a:xfrm>
            <a:off x="304800" y="2524664"/>
            <a:ext cx="1481667" cy="369332"/>
          </a:xfrm>
          <a:prstGeom prst="rect">
            <a:avLst/>
          </a:prstGeom>
          <a:noFill/>
        </p:spPr>
        <p:txBody>
          <a:bodyPr wrap="square" rtlCol="0">
            <a:spAutoFit/>
          </a:bodyPr>
          <a:lstStyle/>
          <a:p>
            <a:r>
              <a:rPr lang="en-US" b="1" i="1" dirty="0">
                <a:solidFill>
                  <a:schemeClr val="accent1">
                    <a:lumMod val="75000"/>
                  </a:schemeClr>
                </a:solidFill>
              </a:rPr>
              <a:t>Drug Name</a:t>
            </a:r>
          </a:p>
        </p:txBody>
      </p:sp>
      <p:sp>
        <p:nvSpPr>
          <p:cNvPr id="11" name="TextBox 10"/>
          <p:cNvSpPr txBox="1"/>
          <p:nvPr/>
        </p:nvSpPr>
        <p:spPr>
          <a:xfrm>
            <a:off x="275166" y="3462814"/>
            <a:ext cx="1869018" cy="369332"/>
          </a:xfrm>
          <a:prstGeom prst="rect">
            <a:avLst/>
          </a:prstGeom>
          <a:noFill/>
        </p:spPr>
        <p:txBody>
          <a:bodyPr wrap="square" rtlCol="0">
            <a:spAutoFit/>
          </a:bodyPr>
          <a:lstStyle/>
          <a:p>
            <a:r>
              <a:rPr lang="en-US" b="1" i="1" dirty="0">
                <a:solidFill>
                  <a:schemeClr val="accent1">
                    <a:lumMod val="75000"/>
                  </a:schemeClr>
                </a:solidFill>
              </a:rPr>
              <a:t>Numeric Result</a:t>
            </a:r>
          </a:p>
        </p:txBody>
      </p:sp>
      <p:sp>
        <p:nvSpPr>
          <p:cNvPr id="12" name="TextBox 11"/>
          <p:cNvSpPr txBox="1"/>
          <p:nvPr/>
        </p:nvSpPr>
        <p:spPr>
          <a:xfrm>
            <a:off x="241299" y="4038600"/>
            <a:ext cx="2286000" cy="369332"/>
          </a:xfrm>
          <a:prstGeom prst="rect">
            <a:avLst/>
          </a:prstGeom>
          <a:noFill/>
        </p:spPr>
        <p:txBody>
          <a:bodyPr wrap="square" rtlCol="0">
            <a:spAutoFit/>
          </a:bodyPr>
          <a:lstStyle/>
          <a:p>
            <a:r>
              <a:rPr lang="en-US" b="1" i="1" dirty="0">
                <a:solidFill>
                  <a:schemeClr val="accent1">
                    <a:lumMod val="75000"/>
                  </a:schemeClr>
                </a:solidFill>
              </a:rPr>
              <a:t>Coded Result</a:t>
            </a:r>
          </a:p>
        </p:txBody>
      </p:sp>
      <p:sp>
        <p:nvSpPr>
          <p:cNvPr id="13" name="TextBox 12"/>
          <p:cNvSpPr txBox="1"/>
          <p:nvPr/>
        </p:nvSpPr>
        <p:spPr>
          <a:xfrm>
            <a:off x="207432" y="5246531"/>
            <a:ext cx="2286000" cy="369332"/>
          </a:xfrm>
          <a:prstGeom prst="rect">
            <a:avLst/>
          </a:prstGeom>
          <a:noFill/>
        </p:spPr>
        <p:txBody>
          <a:bodyPr wrap="square" rtlCol="0">
            <a:spAutoFit/>
          </a:bodyPr>
          <a:lstStyle/>
          <a:p>
            <a:r>
              <a:rPr lang="en-US" b="1" i="1" dirty="0">
                <a:solidFill>
                  <a:schemeClr val="accent1">
                    <a:lumMod val="75000"/>
                  </a:schemeClr>
                </a:solidFill>
              </a:rPr>
              <a:t>Interpretive Flag</a:t>
            </a:r>
          </a:p>
        </p:txBody>
      </p:sp>
      <p:sp>
        <p:nvSpPr>
          <p:cNvPr id="6" name="TextBox 5"/>
          <p:cNvSpPr txBox="1"/>
          <p:nvPr/>
        </p:nvSpPr>
        <p:spPr>
          <a:xfrm>
            <a:off x="207432" y="4326467"/>
            <a:ext cx="2459568" cy="830997"/>
          </a:xfrm>
          <a:prstGeom prst="rect">
            <a:avLst/>
          </a:prstGeom>
          <a:noFill/>
        </p:spPr>
        <p:txBody>
          <a:bodyPr wrap="square" rtlCol="0">
            <a:spAutoFit/>
          </a:bodyPr>
          <a:lstStyle/>
          <a:p>
            <a:r>
              <a:rPr lang="en-US" sz="1600" dirty="0">
                <a:solidFill>
                  <a:srgbClr val="FF0000"/>
                </a:solidFill>
                <a:sym typeface="Wingdings" panose="05000000000000000000" pitchFamily="2" charset="2"/>
              </a:rPr>
              <a:t>T</a:t>
            </a:r>
            <a:r>
              <a:rPr lang="en-US" sz="1600" dirty="0">
                <a:solidFill>
                  <a:srgbClr val="FF0000"/>
                </a:solidFill>
              </a:rPr>
              <a:t>his box disappears after entering a Numeric Result!</a:t>
            </a:r>
          </a:p>
        </p:txBody>
      </p:sp>
      <p:sp>
        <p:nvSpPr>
          <p:cNvPr id="7" name="TextBox 6"/>
          <p:cNvSpPr txBox="1"/>
          <p:nvPr/>
        </p:nvSpPr>
        <p:spPr>
          <a:xfrm>
            <a:off x="304800" y="2787364"/>
            <a:ext cx="1547282" cy="584775"/>
          </a:xfrm>
          <a:prstGeom prst="rect">
            <a:avLst/>
          </a:prstGeom>
          <a:noFill/>
        </p:spPr>
        <p:txBody>
          <a:bodyPr wrap="square" rtlCol="0">
            <a:spAutoFit/>
          </a:bodyPr>
          <a:lstStyle/>
          <a:p>
            <a:r>
              <a:rPr lang="en-US" sz="1600" dirty="0">
                <a:solidFill>
                  <a:srgbClr val="FF0000"/>
                </a:solidFill>
                <a:sym typeface="Wingdings" panose="05000000000000000000" pitchFamily="2" charset="2"/>
              </a:rPr>
              <a:t> Ertapenem not available</a:t>
            </a:r>
            <a:endParaRPr lang="en-US" sz="1600" dirty="0">
              <a:solidFill>
                <a:srgbClr val="FF0000"/>
              </a:solidFill>
            </a:endParaRPr>
          </a:p>
        </p:txBody>
      </p:sp>
    </p:spTree>
    <p:extLst>
      <p:ext uri="{BB962C8B-B14F-4D97-AF65-F5344CB8AC3E}">
        <p14:creationId xmlns:p14="http://schemas.microsoft.com/office/powerpoint/2010/main" val="119276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7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P spid="12" grpId="0"/>
      <p:bldP spid="13"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Creating investigation from a lab report does this automatically</a:t>
            </a:r>
          </a:p>
          <a:p>
            <a:endParaRPr lang="en-US" sz="2000" dirty="0"/>
          </a:p>
          <a:p>
            <a:pPr marL="109728" indent="0">
              <a:buNone/>
            </a:pPr>
            <a:endParaRPr lang="en-US" sz="2000" dirty="0"/>
          </a:p>
          <a:p>
            <a:pPr marL="109728" indent="0">
              <a:buNone/>
            </a:pPr>
            <a:endParaRPr lang="en-US" sz="2000" dirty="0"/>
          </a:p>
          <a:p>
            <a:pPr marL="109728" indent="0">
              <a:buNone/>
            </a:pPr>
            <a:endParaRPr lang="en-US" sz="2000" dirty="0"/>
          </a:p>
          <a:p>
            <a:r>
              <a:rPr lang="en-US" sz="2000" dirty="0"/>
              <a:t>If lab report isn’t associated with its investigation, or you need to un-associate unrelated lab reports from an investigation, use Manage Associations button</a:t>
            </a:r>
          </a:p>
        </p:txBody>
      </p:sp>
      <p:sp>
        <p:nvSpPr>
          <p:cNvPr id="3" name="Title 2"/>
          <p:cNvSpPr>
            <a:spLocks noGrp="1"/>
          </p:cNvSpPr>
          <p:nvPr>
            <p:ph type="title"/>
          </p:nvPr>
        </p:nvSpPr>
        <p:spPr/>
        <p:txBody>
          <a:bodyPr>
            <a:normAutofit fontScale="90000"/>
          </a:bodyPr>
          <a:lstStyle/>
          <a:p>
            <a:r>
              <a:rPr lang="en-US" dirty="0"/>
              <a:t>Associating lab reports with investigations</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616824"/>
            <a:ext cx="4724400" cy="153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09797"/>
            <a:ext cx="5517776" cy="125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8766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862072"/>
          </a:xfrm>
        </p:spPr>
        <p:txBody>
          <a:bodyPr>
            <a:normAutofit/>
          </a:bodyPr>
          <a:lstStyle/>
          <a:p>
            <a:r>
              <a:rPr lang="en-US" sz="2000" dirty="0"/>
              <a:t>Program Area: determines disease category, affects who at Central Office can see it</a:t>
            </a:r>
          </a:p>
          <a:p>
            <a:pPr lvl="1"/>
            <a:r>
              <a:rPr lang="en-US" sz="1600" dirty="0"/>
              <a:t>Always choose </a:t>
            </a:r>
            <a:r>
              <a:rPr lang="en-US" sz="1600" b="1" dirty="0">
                <a:solidFill>
                  <a:srgbClr val="FF0000"/>
                </a:solidFill>
              </a:rPr>
              <a:t>Antibiotic Resistance/MDRO</a:t>
            </a:r>
          </a:p>
          <a:p>
            <a:pPr lvl="1"/>
            <a:r>
              <a:rPr lang="en-US" sz="1600" dirty="0"/>
              <a:t>Rejection because we say there is no lab report? Check the Program Area</a:t>
            </a:r>
          </a:p>
          <a:p>
            <a:r>
              <a:rPr lang="en-US" sz="2000" dirty="0"/>
              <a:t>Jurisdiction: determines public health entity handling investigation, affects which local/regional public health offices can see it</a:t>
            </a:r>
          </a:p>
          <a:p>
            <a:pPr lvl="1"/>
            <a:r>
              <a:rPr lang="en-US" sz="1600" dirty="0"/>
              <a:t>Auto-populates based on patient’s home address, may need to change if different health department is entering/handling the MDRO</a:t>
            </a:r>
          </a:p>
        </p:txBody>
      </p:sp>
      <p:sp>
        <p:nvSpPr>
          <p:cNvPr id="3" name="Title 2"/>
          <p:cNvSpPr>
            <a:spLocks noGrp="1"/>
          </p:cNvSpPr>
          <p:nvPr>
            <p:ph type="title"/>
          </p:nvPr>
        </p:nvSpPr>
        <p:spPr/>
        <p:txBody>
          <a:bodyPr>
            <a:noAutofit/>
          </a:bodyPr>
          <a:lstStyle/>
          <a:p>
            <a:r>
              <a:rPr lang="en-US" sz="3200" dirty="0"/>
              <a:t>Program Area &amp; Jurisdiction assignment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712731"/>
            <a:ext cx="4058028" cy="160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50246"/>
            <a:ext cx="36576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9828" y="5410200"/>
            <a:ext cx="1819275" cy="1052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4343400"/>
            <a:ext cx="2819400" cy="369332"/>
          </a:xfrm>
          <a:prstGeom prst="rect">
            <a:avLst/>
          </a:prstGeom>
          <a:noFill/>
        </p:spPr>
        <p:txBody>
          <a:bodyPr wrap="square" rtlCol="0">
            <a:spAutoFit/>
          </a:bodyPr>
          <a:lstStyle/>
          <a:p>
            <a:r>
              <a:rPr lang="en-US" b="1" i="1" dirty="0">
                <a:solidFill>
                  <a:schemeClr val="accent1">
                    <a:lumMod val="75000"/>
                  </a:schemeClr>
                </a:solidFill>
              </a:rPr>
              <a:t>In the investigation:</a:t>
            </a:r>
          </a:p>
        </p:txBody>
      </p:sp>
      <p:sp>
        <p:nvSpPr>
          <p:cNvPr id="5" name="TextBox 4"/>
          <p:cNvSpPr txBox="1"/>
          <p:nvPr/>
        </p:nvSpPr>
        <p:spPr>
          <a:xfrm>
            <a:off x="4038600" y="4343400"/>
            <a:ext cx="2438400" cy="369332"/>
          </a:xfrm>
          <a:prstGeom prst="rect">
            <a:avLst/>
          </a:prstGeom>
          <a:noFill/>
        </p:spPr>
        <p:txBody>
          <a:bodyPr wrap="square" rtlCol="0">
            <a:spAutoFit/>
          </a:bodyPr>
          <a:lstStyle/>
          <a:p>
            <a:r>
              <a:rPr lang="en-US" b="1" i="1" dirty="0">
                <a:solidFill>
                  <a:schemeClr val="accent1">
                    <a:lumMod val="75000"/>
                  </a:schemeClr>
                </a:solidFill>
              </a:rPr>
              <a:t>In the lab report:</a:t>
            </a:r>
          </a:p>
        </p:txBody>
      </p:sp>
      <p:sp>
        <p:nvSpPr>
          <p:cNvPr id="6" name="TextBox 5"/>
          <p:cNvSpPr txBox="1"/>
          <p:nvPr/>
        </p:nvSpPr>
        <p:spPr>
          <a:xfrm>
            <a:off x="6934200" y="4419600"/>
            <a:ext cx="2133600" cy="923330"/>
          </a:xfrm>
          <a:prstGeom prst="rect">
            <a:avLst/>
          </a:prstGeom>
          <a:noFill/>
        </p:spPr>
        <p:txBody>
          <a:bodyPr wrap="square" rtlCol="0">
            <a:spAutoFit/>
          </a:bodyPr>
          <a:lstStyle/>
          <a:p>
            <a:r>
              <a:rPr lang="en-US" b="1" dirty="0">
                <a:solidFill>
                  <a:schemeClr val="accent1">
                    <a:lumMod val="75000"/>
                  </a:schemeClr>
                </a:solidFill>
              </a:rPr>
              <a:t>Need to change these in the lab report?</a:t>
            </a:r>
          </a:p>
        </p:txBody>
      </p:sp>
    </p:spTree>
    <p:extLst>
      <p:ext uri="{BB962C8B-B14F-4D97-AF65-F5344CB8AC3E}">
        <p14:creationId xmlns:p14="http://schemas.microsoft.com/office/powerpoint/2010/main" val="274081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For future questions on MDRO NBS data entry:</a:t>
            </a:r>
          </a:p>
          <a:p>
            <a:pPr marL="109728" indent="0">
              <a:buNone/>
            </a:pPr>
            <a:endParaRPr lang="en-US" dirty="0"/>
          </a:p>
          <a:p>
            <a:pPr marL="393192" lvl="1" indent="0" algn="ctr">
              <a:buNone/>
            </a:pPr>
            <a:r>
              <a:rPr lang="en-US" dirty="0">
                <a:hlinkClick r:id="rId3"/>
              </a:rPr>
              <a:t>mdrotexas@dshs.texas.gov</a:t>
            </a:r>
            <a:endParaRPr lang="en-US" dirty="0"/>
          </a:p>
          <a:p>
            <a:pPr marL="630936" lvl="2" indent="0" algn="ctr">
              <a:buNone/>
            </a:pPr>
            <a:r>
              <a:rPr lang="en-US" dirty="0"/>
              <a:t>Jessica Ross</a:t>
            </a:r>
          </a:p>
          <a:p>
            <a:pPr marL="630936" lvl="2" indent="0" algn="ctr">
              <a:buNone/>
            </a:pPr>
            <a:r>
              <a:rPr lang="en-US" dirty="0"/>
              <a:t>Bobbiejean Garcia</a:t>
            </a:r>
          </a:p>
          <a:p>
            <a:pPr marL="630936" lvl="2" indent="0" algn="ctr">
              <a:buNone/>
            </a:pPr>
            <a:r>
              <a:rPr lang="en-US" dirty="0"/>
              <a:t>Kelly Broussard</a:t>
            </a:r>
          </a:p>
          <a:p>
            <a:pPr marL="630936" lvl="2" indent="0" algn="ctr">
              <a:buNone/>
            </a:pPr>
            <a:r>
              <a:rPr lang="en-US" dirty="0"/>
              <a:t>Neil Pascoe</a:t>
            </a:r>
          </a:p>
          <a:p>
            <a:pPr lvl="2"/>
            <a:endParaRPr lang="en-US" dirty="0"/>
          </a:p>
          <a:p>
            <a:pPr lvl="2"/>
            <a:endParaRPr lang="en-US" dirty="0"/>
          </a:p>
          <a:p>
            <a:pPr marL="630936" lvl="2" indent="0" algn="ctr">
              <a:buNone/>
            </a:pPr>
            <a:r>
              <a:rPr lang="en-US" sz="2400" b="1" i="1" dirty="0"/>
              <a:t>One address, to contact them all!</a:t>
            </a:r>
          </a:p>
          <a:p>
            <a:pPr marL="393192" lvl="1" indent="0">
              <a:buNone/>
            </a:pPr>
            <a:r>
              <a:rPr lang="en-US" dirty="0"/>
              <a:t> </a:t>
            </a:r>
          </a:p>
        </p:txBody>
      </p:sp>
      <p:sp>
        <p:nvSpPr>
          <p:cNvPr id="3" name="Title 2"/>
          <p:cNvSpPr>
            <a:spLocks noGrp="1"/>
          </p:cNvSpPr>
          <p:nvPr>
            <p:ph type="title"/>
          </p:nvPr>
        </p:nvSpPr>
        <p:spPr/>
        <p:txBody>
          <a:bodyPr/>
          <a:lstStyle/>
          <a:p>
            <a:r>
              <a:rPr lang="en-US" dirty="0"/>
              <a:t>Do you have questions?</a:t>
            </a:r>
          </a:p>
        </p:txBody>
      </p:sp>
    </p:spTree>
    <p:extLst>
      <p:ext uri="{BB962C8B-B14F-4D97-AF65-F5344CB8AC3E}">
        <p14:creationId xmlns:p14="http://schemas.microsoft.com/office/powerpoint/2010/main" val="27713971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Table Top – Case Investigation</a:t>
            </a:r>
          </a:p>
        </p:txBody>
      </p:sp>
      <p:sp>
        <p:nvSpPr>
          <p:cNvPr id="3" name="Content Placeholder 2"/>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490551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763000" cy="4525963"/>
          </a:xfrm>
        </p:spPr>
        <p:txBody>
          <a:bodyPr>
            <a:normAutofit/>
          </a:bodyPr>
          <a:lstStyle/>
          <a:p>
            <a:r>
              <a:rPr lang="en-US" dirty="0"/>
              <a:t>Assumptions and artificialities may be necessary</a:t>
            </a:r>
          </a:p>
          <a:p>
            <a:endParaRPr lang="en-US" dirty="0"/>
          </a:p>
          <a:p>
            <a:r>
              <a:rPr lang="en-US" dirty="0"/>
              <a:t>During this exercise, the following apply:</a:t>
            </a:r>
          </a:p>
          <a:p>
            <a:pPr lvl="1"/>
            <a:r>
              <a:rPr lang="en-US" dirty="0"/>
              <a:t>A no-fault learning environment wherein capabilities, plans, systems, and processes will be evaluated</a:t>
            </a:r>
          </a:p>
          <a:p>
            <a:pPr lvl="1"/>
            <a:r>
              <a:rPr lang="en-US" dirty="0"/>
              <a:t>The scenario is plausible, and events occur as they are presented</a:t>
            </a:r>
          </a:p>
          <a:p>
            <a:endParaRPr lang="en-US" dirty="0"/>
          </a:p>
        </p:txBody>
      </p:sp>
      <p:sp>
        <p:nvSpPr>
          <p:cNvPr id="3" name="Title 2"/>
          <p:cNvSpPr>
            <a:spLocks noGrp="1"/>
          </p:cNvSpPr>
          <p:nvPr>
            <p:ph type="title"/>
          </p:nvPr>
        </p:nvSpPr>
        <p:spPr>
          <a:xfrm>
            <a:off x="381000" y="228600"/>
            <a:ext cx="8229600" cy="1173162"/>
          </a:xfrm>
        </p:spPr>
        <p:txBody>
          <a:bodyPr>
            <a:normAutofit/>
          </a:bodyPr>
          <a:lstStyle/>
          <a:p>
            <a:r>
              <a:rPr lang="en-US" dirty="0"/>
              <a:t>Table Top reminders…</a:t>
            </a:r>
          </a:p>
        </p:txBody>
      </p:sp>
    </p:spTree>
    <p:extLst>
      <p:ext uri="{BB962C8B-B14F-4D97-AF65-F5344CB8AC3E}">
        <p14:creationId xmlns:p14="http://schemas.microsoft.com/office/powerpoint/2010/main" val="963473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458200" cy="4525963"/>
          </a:xfrm>
        </p:spPr>
        <p:txBody>
          <a:bodyPr/>
          <a:lstStyle/>
          <a:p>
            <a:endParaRPr lang="en-US" dirty="0"/>
          </a:p>
          <a:p>
            <a:r>
              <a:rPr lang="en-US" dirty="0"/>
              <a:t>Discuss role of LHD/ HSR and state central office staff in responding to reports of communicable disease outbreaks and conducting investigations in healthcare facilities (HCF), which includes LTC, outpatient settings, etc.</a:t>
            </a:r>
          </a:p>
          <a:p>
            <a:r>
              <a:rPr lang="en-US" dirty="0"/>
              <a:t>Review important strategies used to conduct an investigation in a HCF.</a:t>
            </a:r>
          </a:p>
        </p:txBody>
      </p:sp>
      <p:sp>
        <p:nvSpPr>
          <p:cNvPr id="3" name="Title 2"/>
          <p:cNvSpPr>
            <a:spLocks noGrp="1"/>
          </p:cNvSpPr>
          <p:nvPr>
            <p:ph type="title"/>
          </p:nvPr>
        </p:nvSpPr>
        <p:spPr/>
        <p:txBody>
          <a:bodyPr/>
          <a:lstStyle/>
          <a:p>
            <a:r>
              <a:rPr lang="en-US" dirty="0"/>
              <a:t>Exercise Objectives</a:t>
            </a:r>
          </a:p>
        </p:txBody>
      </p:sp>
    </p:spTree>
    <p:extLst>
      <p:ext uri="{BB962C8B-B14F-4D97-AF65-F5344CB8AC3E}">
        <p14:creationId xmlns:p14="http://schemas.microsoft.com/office/powerpoint/2010/main" val="220697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715000" y="2362200"/>
            <a:ext cx="3397770" cy="1600200"/>
          </a:xfrm>
        </p:spPr>
        <p:txBody>
          <a:bodyPr>
            <a:normAutofit fontScale="85000" lnSpcReduction="10000"/>
          </a:bodyPr>
          <a:lstStyle/>
          <a:p>
            <a:pPr marL="0" indent="0" algn="ctr">
              <a:buNone/>
            </a:pPr>
            <a:r>
              <a:rPr lang="en-US" sz="3400" dirty="0"/>
              <a:t>www.haitexas.org</a:t>
            </a:r>
          </a:p>
          <a:p>
            <a:pPr marL="0" indent="0" algn="ctr">
              <a:buNone/>
            </a:pPr>
            <a:r>
              <a:rPr lang="en-US" sz="3400" dirty="0"/>
              <a:t>Click “Annual Report”</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62600" cy="6858000"/>
          </a:xfrm>
          <a:prstGeom prst="rect">
            <a:avLst/>
          </a:prstGeom>
          <a:noFill/>
          <a:ln w="349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12341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610600" cy="4525963"/>
          </a:xfrm>
        </p:spPr>
        <p:txBody>
          <a:bodyPr/>
          <a:lstStyle/>
          <a:p>
            <a:r>
              <a:rPr lang="en-US" dirty="0"/>
              <a:t>An LHD was notified January 11, 2015 by the infection preventionist (IP) at an acute care hospital about 3 patients who were admitted this week with some kind of joint infections.</a:t>
            </a:r>
          </a:p>
          <a:p>
            <a:pPr marL="109728" indent="0">
              <a:buNone/>
            </a:pPr>
            <a:r>
              <a:rPr lang="en-US" dirty="0"/>
              <a:t> </a:t>
            </a:r>
          </a:p>
          <a:p>
            <a:r>
              <a:rPr lang="en-US" dirty="0"/>
              <a:t>The IP had reported the cases to the LHD after learning that all three patients received care at the same outpatient pain clinic the week prior to hospitalization.</a:t>
            </a:r>
          </a:p>
        </p:txBody>
      </p:sp>
      <p:sp>
        <p:nvSpPr>
          <p:cNvPr id="3" name="Title 2"/>
          <p:cNvSpPr>
            <a:spLocks noGrp="1"/>
          </p:cNvSpPr>
          <p:nvPr>
            <p:ph type="title"/>
          </p:nvPr>
        </p:nvSpPr>
        <p:spPr/>
        <p:txBody>
          <a:bodyPr/>
          <a:lstStyle/>
          <a:p>
            <a:r>
              <a:rPr lang="en-US" dirty="0"/>
              <a:t>Day 1, in the morning</a:t>
            </a:r>
          </a:p>
        </p:txBody>
      </p:sp>
    </p:spTree>
    <p:extLst>
      <p:ext uri="{BB962C8B-B14F-4D97-AF65-F5344CB8AC3E}">
        <p14:creationId xmlns:p14="http://schemas.microsoft.com/office/powerpoint/2010/main" val="37009625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81328"/>
            <a:ext cx="8305800" cy="4525963"/>
          </a:xfrm>
        </p:spPr>
        <p:txBody>
          <a:bodyPr/>
          <a:lstStyle/>
          <a:p>
            <a:endParaRPr lang="en-US" dirty="0"/>
          </a:p>
          <a:p>
            <a:r>
              <a:rPr lang="en-US" dirty="0"/>
              <a:t>Does this report meet the definition for a notifiable condition/ disease? </a:t>
            </a:r>
          </a:p>
          <a:p>
            <a:pPr marL="109728" indent="0">
              <a:buNone/>
            </a:pPr>
            <a:endParaRPr lang="en-US" dirty="0"/>
          </a:p>
          <a:p>
            <a:r>
              <a:rPr lang="en-US" dirty="0"/>
              <a:t>What actions should be taken by the local health department at this point? </a:t>
            </a:r>
          </a:p>
          <a:p>
            <a:endParaRPr lang="en-US" dirty="0"/>
          </a:p>
        </p:txBody>
      </p:sp>
      <p:sp>
        <p:nvSpPr>
          <p:cNvPr id="3" name="Title 2"/>
          <p:cNvSpPr>
            <a:spLocks noGrp="1"/>
          </p:cNvSpPr>
          <p:nvPr>
            <p:ph type="title"/>
          </p:nvPr>
        </p:nvSpPr>
        <p:spPr/>
        <p:txBody>
          <a:bodyPr/>
          <a:lstStyle/>
          <a:p>
            <a:r>
              <a:rPr lang="en-US" dirty="0"/>
              <a:t>Questions to ask…</a:t>
            </a:r>
          </a:p>
        </p:txBody>
      </p:sp>
    </p:spTree>
    <p:extLst>
      <p:ext uri="{BB962C8B-B14F-4D97-AF65-F5344CB8AC3E}">
        <p14:creationId xmlns:p14="http://schemas.microsoft.com/office/powerpoint/2010/main" val="35969493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382000" cy="4525963"/>
          </a:xfrm>
        </p:spPr>
        <p:txBody>
          <a:bodyPr/>
          <a:lstStyle/>
          <a:p>
            <a:r>
              <a:rPr lang="en-US" dirty="0"/>
              <a:t>Staff from the LHD have a conference call with the hospital IP and review the additional medical records. </a:t>
            </a:r>
          </a:p>
        </p:txBody>
      </p:sp>
      <p:sp>
        <p:nvSpPr>
          <p:cNvPr id="3" name="Title 2"/>
          <p:cNvSpPr>
            <a:spLocks noGrp="1"/>
          </p:cNvSpPr>
          <p:nvPr>
            <p:ph type="title"/>
          </p:nvPr>
        </p:nvSpPr>
        <p:spPr/>
        <p:txBody>
          <a:bodyPr/>
          <a:lstStyle/>
          <a:p>
            <a:r>
              <a:rPr lang="en-US" dirty="0"/>
              <a:t>Day 1, afternoon</a:t>
            </a:r>
          </a:p>
        </p:txBody>
      </p:sp>
    </p:spTree>
    <p:extLst>
      <p:ext uri="{BB962C8B-B14F-4D97-AF65-F5344CB8AC3E}">
        <p14:creationId xmlns:p14="http://schemas.microsoft.com/office/powerpoint/2010/main" val="29951919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Are the patients still in house?</a:t>
            </a:r>
          </a:p>
          <a:p>
            <a:pPr marL="109728" indent="0">
              <a:buNone/>
            </a:pPr>
            <a:endParaRPr lang="en-US" dirty="0"/>
          </a:p>
          <a:p>
            <a:r>
              <a:rPr lang="en-US" dirty="0"/>
              <a:t>What specific things should be reviewed in the medical records?</a:t>
            </a:r>
          </a:p>
          <a:p>
            <a:pPr marL="109728" indent="0">
              <a:buNone/>
            </a:pPr>
            <a:endParaRPr lang="en-US" dirty="0"/>
          </a:p>
          <a:p>
            <a:r>
              <a:rPr lang="en-US" dirty="0"/>
              <a:t>Are there any common factors?</a:t>
            </a:r>
          </a:p>
        </p:txBody>
      </p:sp>
      <p:sp>
        <p:nvSpPr>
          <p:cNvPr id="3" name="Title 2"/>
          <p:cNvSpPr>
            <a:spLocks noGrp="1"/>
          </p:cNvSpPr>
          <p:nvPr>
            <p:ph type="title"/>
          </p:nvPr>
        </p:nvSpPr>
        <p:spPr/>
        <p:txBody>
          <a:bodyPr/>
          <a:lstStyle/>
          <a:p>
            <a:r>
              <a:rPr lang="en-US" dirty="0"/>
              <a:t>Questions to ask…</a:t>
            </a:r>
          </a:p>
        </p:txBody>
      </p:sp>
    </p:spTree>
    <p:extLst>
      <p:ext uri="{BB962C8B-B14F-4D97-AF65-F5344CB8AC3E}">
        <p14:creationId xmlns:p14="http://schemas.microsoft.com/office/powerpoint/2010/main" val="14859754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481328"/>
            <a:ext cx="8839200" cy="4525963"/>
          </a:xfrm>
        </p:spPr>
        <p:txBody>
          <a:bodyPr>
            <a:normAutofit lnSpcReduction="10000"/>
          </a:bodyPr>
          <a:lstStyle/>
          <a:p>
            <a:r>
              <a:rPr lang="en-US" dirty="0"/>
              <a:t>The record review and interviews confirm that all three patients received steroid injections on the same day at the same outpatient clinic. </a:t>
            </a:r>
          </a:p>
          <a:p>
            <a:r>
              <a:rPr lang="en-US" dirty="0"/>
              <a:t>The LHD suspects the infections are linked and were acquired at the time of the outpatient procedures. </a:t>
            </a:r>
          </a:p>
          <a:p>
            <a:r>
              <a:rPr lang="en-US" dirty="0"/>
              <a:t>The LHD reports to the state HAI/MDRO team regarding these findings and next steps. Further discussions determine the need to gather additional information about the clinic and to set up a time and date for a site visit.</a:t>
            </a:r>
          </a:p>
        </p:txBody>
      </p:sp>
      <p:sp>
        <p:nvSpPr>
          <p:cNvPr id="3" name="Title 2"/>
          <p:cNvSpPr>
            <a:spLocks noGrp="1"/>
          </p:cNvSpPr>
          <p:nvPr>
            <p:ph type="title"/>
          </p:nvPr>
        </p:nvSpPr>
        <p:spPr/>
        <p:txBody>
          <a:bodyPr/>
          <a:lstStyle/>
          <a:p>
            <a:r>
              <a:rPr lang="en-US" dirty="0"/>
              <a:t>Day 2, afternoon</a:t>
            </a:r>
          </a:p>
        </p:txBody>
      </p:sp>
    </p:spTree>
    <p:extLst>
      <p:ext uri="{BB962C8B-B14F-4D97-AF65-F5344CB8AC3E}">
        <p14:creationId xmlns:p14="http://schemas.microsoft.com/office/powerpoint/2010/main" val="34821641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382000" cy="4525963"/>
          </a:xfrm>
        </p:spPr>
        <p:txBody>
          <a:bodyPr/>
          <a:lstStyle/>
          <a:p>
            <a:endParaRPr lang="en-US" dirty="0"/>
          </a:p>
          <a:p>
            <a:r>
              <a:rPr lang="en-US" dirty="0"/>
              <a:t>What initial information should you gather about the clinic? </a:t>
            </a:r>
          </a:p>
          <a:p>
            <a:endParaRPr lang="en-US" dirty="0"/>
          </a:p>
          <a:p>
            <a:r>
              <a:rPr lang="en-US" dirty="0"/>
              <a:t>Should any agencies or entities be notified at this stage of the investigation? </a:t>
            </a:r>
          </a:p>
          <a:p>
            <a:pPr marL="109728" indent="0">
              <a:buNone/>
            </a:pPr>
            <a:endParaRPr lang="en-US" dirty="0"/>
          </a:p>
          <a:p>
            <a:r>
              <a:rPr lang="en-US" dirty="0"/>
              <a:t>What, if any, jurisdiction/ residency issues are there? </a:t>
            </a:r>
          </a:p>
          <a:p>
            <a:pPr marL="109728" indent="0">
              <a:buNone/>
            </a:pPr>
            <a:endParaRPr lang="en-US" dirty="0"/>
          </a:p>
        </p:txBody>
      </p:sp>
      <p:sp>
        <p:nvSpPr>
          <p:cNvPr id="3" name="Title 2"/>
          <p:cNvSpPr>
            <a:spLocks noGrp="1"/>
          </p:cNvSpPr>
          <p:nvPr>
            <p:ph type="title"/>
          </p:nvPr>
        </p:nvSpPr>
        <p:spPr/>
        <p:txBody>
          <a:bodyPr/>
          <a:lstStyle/>
          <a:p>
            <a:r>
              <a:rPr lang="en-US" dirty="0"/>
              <a:t>Questions to ask…</a:t>
            </a:r>
          </a:p>
        </p:txBody>
      </p:sp>
    </p:spTree>
    <p:extLst>
      <p:ext uri="{BB962C8B-B14F-4D97-AF65-F5344CB8AC3E}">
        <p14:creationId xmlns:p14="http://schemas.microsoft.com/office/powerpoint/2010/main" val="35549251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site visit is scheduled at the outpatient clinic. </a:t>
            </a:r>
          </a:p>
          <a:p>
            <a:endParaRPr lang="en-US" dirty="0"/>
          </a:p>
          <a:p>
            <a:r>
              <a:rPr lang="en-US" dirty="0"/>
              <a:t>The LHD Epi and the state HAI/ MDRO Epi and possibly a state licensing auditor, will attend.</a:t>
            </a:r>
          </a:p>
        </p:txBody>
      </p:sp>
      <p:sp>
        <p:nvSpPr>
          <p:cNvPr id="3" name="Title 2"/>
          <p:cNvSpPr>
            <a:spLocks noGrp="1"/>
          </p:cNvSpPr>
          <p:nvPr>
            <p:ph type="title"/>
          </p:nvPr>
        </p:nvSpPr>
        <p:spPr/>
        <p:txBody>
          <a:bodyPr/>
          <a:lstStyle/>
          <a:p>
            <a:r>
              <a:rPr lang="en-US" dirty="0"/>
              <a:t>Day 5</a:t>
            </a:r>
          </a:p>
        </p:txBody>
      </p:sp>
    </p:spTree>
    <p:extLst>
      <p:ext uri="{BB962C8B-B14F-4D97-AF65-F5344CB8AC3E}">
        <p14:creationId xmlns:p14="http://schemas.microsoft.com/office/powerpoint/2010/main" val="532805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19200"/>
            <a:ext cx="8915400" cy="5486400"/>
          </a:xfrm>
        </p:spPr>
        <p:txBody>
          <a:bodyPr>
            <a:noAutofit/>
          </a:bodyPr>
          <a:lstStyle/>
          <a:p>
            <a:r>
              <a:rPr lang="en-US" dirty="0"/>
              <a:t>What are the priorities of the site visit? </a:t>
            </a:r>
          </a:p>
          <a:p>
            <a:pPr marL="109728" indent="0">
              <a:buNone/>
            </a:pPr>
            <a:endParaRPr lang="en-US" dirty="0"/>
          </a:p>
          <a:p>
            <a:r>
              <a:rPr lang="en-US" dirty="0"/>
              <a:t>What preparations does the site visit team need to make in advance of the visit? </a:t>
            </a:r>
          </a:p>
          <a:p>
            <a:pPr marL="109728" indent="0">
              <a:buNone/>
            </a:pPr>
            <a:endParaRPr lang="en-US" dirty="0"/>
          </a:p>
          <a:p>
            <a:r>
              <a:rPr lang="en-US" dirty="0"/>
              <a:t>What could the site visit team do if the facility is uncooperative and refuses to let the team observe procedures or really conduct a thorough site visit?</a:t>
            </a:r>
          </a:p>
        </p:txBody>
      </p:sp>
      <p:sp>
        <p:nvSpPr>
          <p:cNvPr id="3" name="Title 2"/>
          <p:cNvSpPr>
            <a:spLocks noGrp="1"/>
          </p:cNvSpPr>
          <p:nvPr>
            <p:ph type="title"/>
          </p:nvPr>
        </p:nvSpPr>
        <p:spPr/>
        <p:txBody>
          <a:bodyPr/>
          <a:lstStyle/>
          <a:p>
            <a:r>
              <a:rPr lang="en-US" dirty="0"/>
              <a:t>Questions to ask…</a:t>
            </a:r>
          </a:p>
        </p:txBody>
      </p:sp>
    </p:spTree>
    <p:extLst>
      <p:ext uri="{BB962C8B-B14F-4D97-AF65-F5344CB8AC3E}">
        <p14:creationId xmlns:p14="http://schemas.microsoft.com/office/powerpoint/2010/main" val="14091613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481328"/>
            <a:ext cx="8839200" cy="4525963"/>
          </a:xfrm>
        </p:spPr>
        <p:txBody>
          <a:bodyPr>
            <a:normAutofit/>
          </a:bodyPr>
          <a:lstStyle/>
          <a:p>
            <a:r>
              <a:rPr lang="en-US" dirty="0"/>
              <a:t>The site visit team arrives at the clinic and meets with the clinical manager and others to discuss the purpose of the visit. </a:t>
            </a:r>
          </a:p>
          <a:p>
            <a:r>
              <a:rPr lang="en-US" dirty="0"/>
              <a:t>The clinic is located in a suburban, middle class neighborhood in a free-standing building. The facility has a waiting room, an office/registration area, four exam rooms with sinks, and two clinician offices and a bathroom. </a:t>
            </a:r>
          </a:p>
          <a:p>
            <a:r>
              <a:rPr lang="en-US" dirty="0"/>
              <a:t>The clinic sees between 40-60 patients a day and is open 5 days a week from 9:00 – 5:00 PM.</a:t>
            </a:r>
          </a:p>
        </p:txBody>
      </p:sp>
      <p:sp>
        <p:nvSpPr>
          <p:cNvPr id="3" name="Title 2"/>
          <p:cNvSpPr>
            <a:spLocks noGrp="1"/>
          </p:cNvSpPr>
          <p:nvPr>
            <p:ph type="title"/>
          </p:nvPr>
        </p:nvSpPr>
        <p:spPr/>
        <p:txBody>
          <a:bodyPr/>
          <a:lstStyle/>
          <a:p>
            <a:r>
              <a:rPr lang="en-US" dirty="0"/>
              <a:t>Day 5, site visit</a:t>
            </a:r>
          </a:p>
        </p:txBody>
      </p:sp>
    </p:spTree>
    <p:extLst>
      <p:ext uri="{BB962C8B-B14F-4D97-AF65-F5344CB8AC3E}">
        <p14:creationId xmlns:p14="http://schemas.microsoft.com/office/powerpoint/2010/main" val="3511883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915400" cy="4525963"/>
          </a:xfrm>
        </p:spPr>
        <p:txBody>
          <a:bodyPr>
            <a:normAutofit/>
          </a:bodyPr>
          <a:lstStyle/>
          <a:p>
            <a:r>
              <a:rPr lang="en-US" dirty="0"/>
              <a:t>The team learns that the clinic’s physician owns the business license for the clinic, and that it is not affiliated with any other medical facilities. </a:t>
            </a:r>
          </a:p>
          <a:p>
            <a:r>
              <a:rPr lang="en-US" dirty="0"/>
              <a:t>The physicians and nurses are professionally licensed. </a:t>
            </a:r>
          </a:p>
          <a:p>
            <a:r>
              <a:rPr lang="en-US" dirty="0"/>
              <a:t>The staff is comprised of a physician, nurse practitioner (clinical manager), one RN, one LVN and three medical technicians. </a:t>
            </a:r>
          </a:p>
          <a:p>
            <a:r>
              <a:rPr lang="en-US" dirty="0"/>
              <a:t>The physician sees patients one afternoon a week. All staff are full time employees.</a:t>
            </a:r>
          </a:p>
        </p:txBody>
      </p:sp>
      <p:sp>
        <p:nvSpPr>
          <p:cNvPr id="3" name="Title 2"/>
          <p:cNvSpPr>
            <a:spLocks noGrp="1"/>
          </p:cNvSpPr>
          <p:nvPr>
            <p:ph type="title"/>
          </p:nvPr>
        </p:nvSpPr>
        <p:spPr/>
        <p:txBody>
          <a:bodyPr/>
          <a:lstStyle/>
          <a:p>
            <a:r>
              <a:rPr lang="en-US" dirty="0"/>
              <a:t>Day 5, site visit</a:t>
            </a:r>
          </a:p>
        </p:txBody>
      </p:sp>
    </p:spTree>
    <p:extLst>
      <p:ext uri="{BB962C8B-B14F-4D97-AF65-F5344CB8AC3E}">
        <p14:creationId xmlns:p14="http://schemas.microsoft.com/office/powerpoint/2010/main" val="2536843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01770936"/>
              </p:ext>
            </p:extLst>
          </p:nvPr>
        </p:nvGraphicFramePr>
        <p:xfrm>
          <a:off x="914400" y="1676400"/>
          <a:ext cx="7391400" cy="4876800"/>
        </p:xfrm>
        <a:graphic>
          <a:graphicData uri="http://schemas.openxmlformats.org/drawingml/2006/table">
            <a:tbl>
              <a:tblPr firstRow="1" bandRow="1">
                <a:tableStyleId>{5C22544A-7EE6-4342-B048-85BDC9FD1C3A}</a:tableStyleId>
              </a:tblPr>
              <a:tblGrid>
                <a:gridCol w="3321978">
                  <a:extLst>
                    <a:ext uri="{9D8B030D-6E8A-4147-A177-3AD203B41FA5}">
                      <a16:colId xmlns:a16="http://schemas.microsoft.com/office/drawing/2014/main" val="20000"/>
                    </a:ext>
                  </a:extLst>
                </a:gridCol>
                <a:gridCol w="1605622">
                  <a:extLst>
                    <a:ext uri="{9D8B030D-6E8A-4147-A177-3AD203B41FA5}">
                      <a16:colId xmlns:a16="http://schemas.microsoft.com/office/drawing/2014/main" val="20001"/>
                    </a:ext>
                  </a:extLst>
                </a:gridCol>
                <a:gridCol w="2463800">
                  <a:extLst>
                    <a:ext uri="{9D8B030D-6E8A-4147-A177-3AD203B41FA5}">
                      <a16:colId xmlns:a16="http://schemas.microsoft.com/office/drawing/2014/main" val="20002"/>
                    </a:ext>
                  </a:extLst>
                </a:gridCol>
              </a:tblGrid>
              <a:tr h="370840">
                <a:tc>
                  <a:txBody>
                    <a:bodyPr/>
                    <a:lstStyle/>
                    <a:p>
                      <a:r>
                        <a:rPr lang="en-US" sz="2000" dirty="0"/>
                        <a:t>Facility</a:t>
                      </a:r>
                      <a:r>
                        <a:rPr lang="en-US" sz="2000" baseline="0" dirty="0"/>
                        <a:t> Type</a:t>
                      </a:r>
                      <a:endParaRPr lang="en-US" sz="2000" dirty="0"/>
                    </a:p>
                  </a:txBody>
                  <a:tcPr/>
                </a:tc>
                <a:tc>
                  <a:txBody>
                    <a:bodyPr/>
                    <a:lstStyle/>
                    <a:p>
                      <a:r>
                        <a:rPr lang="en-US" sz="2000" dirty="0"/>
                        <a:t>Number</a:t>
                      </a:r>
                    </a:p>
                  </a:txBody>
                  <a:tcPr/>
                </a:tc>
                <a:tc>
                  <a:txBody>
                    <a:bodyPr/>
                    <a:lstStyle/>
                    <a:p>
                      <a:r>
                        <a:rPr lang="en-US" sz="2000" dirty="0"/>
                        <a:t>Percent of Facility Type Reporting HAI</a:t>
                      </a:r>
                    </a:p>
                  </a:txBody>
                  <a:tcPr/>
                </a:tc>
                <a:extLst>
                  <a:ext uri="{0D108BD9-81ED-4DB2-BD59-A6C34878D82A}">
                    <a16:rowId xmlns:a16="http://schemas.microsoft.com/office/drawing/2014/main" val="10000"/>
                  </a:ext>
                </a:extLst>
              </a:tr>
              <a:tr h="370840">
                <a:tc>
                  <a:txBody>
                    <a:bodyPr/>
                    <a:lstStyle/>
                    <a:p>
                      <a:r>
                        <a:rPr lang="en-US" sz="2000" dirty="0"/>
                        <a:t>General Hospital</a:t>
                      </a:r>
                    </a:p>
                  </a:txBody>
                  <a:tcPr/>
                </a:tc>
                <a:tc>
                  <a:txBody>
                    <a:bodyPr/>
                    <a:lstStyle/>
                    <a:p>
                      <a:r>
                        <a:rPr lang="en-US" sz="2000" dirty="0"/>
                        <a:t>285</a:t>
                      </a:r>
                    </a:p>
                  </a:txBody>
                  <a:tcPr/>
                </a:tc>
                <a:tc>
                  <a:txBody>
                    <a:bodyPr/>
                    <a:lstStyle/>
                    <a:p>
                      <a:r>
                        <a:rPr lang="en-US" sz="2000" dirty="0"/>
                        <a:t>75.4</a:t>
                      </a:r>
                    </a:p>
                  </a:txBody>
                  <a:tcPr/>
                </a:tc>
                <a:extLst>
                  <a:ext uri="{0D108BD9-81ED-4DB2-BD59-A6C34878D82A}">
                    <a16:rowId xmlns:a16="http://schemas.microsoft.com/office/drawing/2014/main" val="10001"/>
                  </a:ext>
                </a:extLst>
              </a:tr>
              <a:tr h="370840">
                <a:tc>
                  <a:txBody>
                    <a:bodyPr/>
                    <a:lstStyle/>
                    <a:p>
                      <a:r>
                        <a:rPr lang="en-US" sz="2000" dirty="0"/>
                        <a:t>Surgical Hospital</a:t>
                      </a:r>
                    </a:p>
                  </a:txBody>
                  <a:tcPr/>
                </a:tc>
                <a:tc>
                  <a:txBody>
                    <a:bodyPr/>
                    <a:lstStyle/>
                    <a:p>
                      <a:r>
                        <a:rPr lang="en-US" sz="2000" dirty="0"/>
                        <a:t>36</a:t>
                      </a:r>
                    </a:p>
                  </a:txBody>
                  <a:tcPr/>
                </a:tc>
                <a:tc>
                  <a:txBody>
                    <a:bodyPr/>
                    <a:lstStyle/>
                    <a:p>
                      <a:r>
                        <a:rPr lang="en-US" sz="2000" dirty="0"/>
                        <a:t>9.5</a:t>
                      </a:r>
                    </a:p>
                  </a:txBody>
                  <a:tcPr/>
                </a:tc>
                <a:extLst>
                  <a:ext uri="{0D108BD9-81ED-4DB2-BD59-A6C34878D82A}">
                    <a16:rowId xmlns:a16="http://schemas.microsoft.com/office/drawing/2014/main" val="10002"/>
                  </a:ext>
                </a:extLst>
              </a:tr>
              <a:tr h="370840">
                <a:tc>
                  <a:txBody>
                    <a:bodyPr/>
                    <a:lstStyle/>
                    <a:p>
                      <a:r>
                        <a:rPr lang="en-US" sz="2000" dirty="0"/>
                        <a:t>Ambulatory Surgery</a:t>
                      </a:r>
                      <a:r>
                        <a:rPr lang="en-US" sz="2000" baseline="0" dirty="0"/>
                        <a:t> Center</a:t>
                      </a:r>
                      <a:endParaRPr lang="en-US" sz="2000" dirty="0"/>
                    </a:p>
                  </a:txBody>
                  <a:tcPr/>
                </a:tc>
                <a:tc>
                  <a:txBody>
                    <a:bodyPr/>
                    <a:lstStyle/>
                    <a:p>
                      <a:r>
                        <a:rPr lang="en-US" sz="2000" dirty="0"/>
                        <a:t>24</a:t>
                      </a:r>
                    </a:p>
                  </a:txBody>
                  <a:tcPr/>
                </a:tc>
                <a:tc>
                  <a:txBody>
                    <a:bodyPr/>
                    <a:lstStyle/>
                    <a:p>
                      <a:r>
                        <a:rPr lang="en-US" sz="2000" dirty="0"/>
                        <a:t>6.3</a:t>
                      </a:r>
                    </a:p>
                  </a:txBody>
                  <a:tcPr/>
                </a:tc>
                <a:extLst>
                  <a:ext uri="{0D108BD9-81ED-4DB2-BD59-A6C34878D82A}">
                    <a16:rowId xmlns:a16="http://schemas.microsoft.com/office/drawing/2014/main" val="10003"/>
                  </a:ext>
                </a:extLst>
              </a:tr>
              <a:tr h="370840">
                <a:tc>
                  <a:txBody>
                    <a:bodyPr/>
                    <a:lstStyle/>
                    <a:p>
                      <a:r>
                        <a:rPr lang="en-US" sz="2000" dirty="0"/>
                        <a:t>Critical</a:t>
                      </a:r>
                      <a:r>
                        <a:rPr lang="en-US" sz="2000" baseline="0" dirty="0"/>
                        <a:t> Access Hospital</a:t>
                      </a:r>
                      <a:endParaRPr lang="en-US" sz="2000" dirty="0"/>
                    </a:p>
                  </a:txBody>
                  <a:tcPr/>
                </a:tc>
                <a:tc>
                  <a:txBody>
                    <a:bodyPr/>
                    <a:lstStyle/>
                    <a:p>
                      <a:r>
                        <a:rPr lang="en-US" sz="2000" dirty="0"/>
                        <a:t>16</a:t>
                      </a:r>
                    </a:p>
                  </a:txBody>
                  <a:tcPr/>
                </a:tc>
                <a:tc>
                  <a:txBody>
                    <a:bodyPr/>
                    <a:lstStyle/>
                    <a:p>
                      <a:r>
                        <a:rPr lang="en-US" sz="2000" dirty="0"/>
                        <a:t>4.2</a:t>
                      </a:r>
                    </a:p>
                  </a:txBody>
                  <a:tcPr/>
                </a:tc>
                <a:extLst>
                  <a:ext uri="{0D108BD9-81ED-4DB2-BD59-A6C34878D82A}">
                    <a16:rowId xmlns:a16="http://schemas.microsoft.com/office/drawing/2014/main" val="10004"/>
                  </a:ext>
                </a:extLst>
              </a:tr>
              <a:tr h="370840">
                <a:tc>
                  <a:txBody>
                    <a:bodyPr/>
                    <a:lstStyle/>
                    <a:p>
                      <a:r>
                        <a:rPr lang="en-US" sz="2000" dirty="0"/>
                        <a:t>Children’s Hospitals</a:t>
                      </a:r>
                    </a:p>
                  </a:txBody>
                  <a:tcPr/>
                </a:tc>
                <a:tc>
                  <a:txBody>
                    <a:bodyPr/>
                    <a:lstStyle/>
                    <a:p>
                      <a:r>
                        <a:rPr lang="en-US" sz="2000" dirty="0"/>
                        <a:t>12</a:t>
                      </a:r>
                    </a:p>
                  </a:txBody>
                  <a:tcPr/>
                </a:tc>
                <a:tc>
                  <a:txBody>
                    <a:bodyPr/>
                    <a:lstStyle/>
                    <a:p>
                      <a:r>
                        <a:rPr lang="en-US" sz="2000" dirty="0"/>
                        <a:t>3.2</a:t>
                      </a:r>
                    </a:p>
                  </a:txBody>
                  <a:tcPr/>
                </a:tc>
                <a:extLst>
                  <a:ext uri="{0D108BD9-81ED-4DB2-BD59-A6C34878D82A}">
                    <a16:rowId xmlns:a16="http://schemas.microsoft.com/office/drawing/2014/main" val="10005"/>
                  </a:ext>
                </a:extLst>
              </a:tr>
              <a:tr h="370840">
                <a:tc>
                  <a:txBody>
                    <a:bodyPr/>
                    <a:lstStyle/>
                    <a:p>
                      <a:r>
                        <a:rPr lang="en-US" sz="2000" dirty="0"/>
                        <a:t>Orthopedic Hospital</a:t>
                      </a:r>
                    </a:p>
                  </a:txBody>
                  <a:tcPr/>
                </a:tc>
                <a:tc>
                  <a:txBody>
                    <a:bodyPr/>
                    <a:lstStyle/>
                    <a:p>
                      <a:r>
                        <a:rPr lang="en-US" sz="2000" dirty="0"/>
                        <a:t>3</a:t>
                      </a:r>
                    </a:p>
                  </a:txBody>
                  <a:tcPr/>
                </a:tc>
                <a:tc>
                  <a:txBody>
                    <a:bodyPr/>
                    <a:lstStyle/>
                    <a:p>
                      <a:r>
                        <a:rPr lang="en-US" sz="2000" dirty="0"/>
                        <a:t>&lt;1%</a:t>
                      </a:r>
                    </a:p>
                  </a:txBody>
                  <a:tcPr/>
                </a:tc>
                <a:extLst>
                  <a:ext uri="{0D108BD9-81ED-4DB2-BD59-A6C34878D82A}">
                    <a16:rowId xmlns:a16="http://schemas.microsoft.com/office/drawing/2014/main" val="10006"/>
                  </a:ext>
                </a:extLst>
              </a:tr>
              <a:tr h="370840">
                <a:tc>
                  <a:txBody>
                    <a:bodyPr/>
                    <a:lstStyle/>
                    <a:p>
                      <a:r>
                        <a:rPr lang="en-US" sz="2000" dirty="0"/>
                        <a:t>Oncology</a:t>
                      </a:r>
                      <a:r>
                        <a:rPr lang="en-US" sz="2000" baseline="0" dirty="0"/>
                        <a:t> Hospitals</a:t>
                      </a:r>
                      <a:endParaRPr lang="en-US" sz="2000" dirty="0"/>
                    </a:p>
                  </a:txBody>
                  <a:tcPr/>
                </a:tc>
                <a:tc>
                  <a:txBody>
                    <a:bodyPr/>
                    <a:lstStyle/>
                    <a:p>
                      <a:r>
                        <a:rPr lang="en-US" sz="2000" dirty="0"/>
                        <a:t>1</a:t>
                      </a:r>
                    </a:p>
                  </a:txBody>
                  <a:tcPr/>
                </a:tc>
                <a:tc>
                  <a:txBody>
                    <a:bodyPr/>
                    <a:lstStyle/>
                    <a:p>
                      <a:r>
                        <a:rPr lang="en-US" sz="2000" dirty="0"/>
                        <a:t>&lt;1%</a:t>
                      </a:r>
                    </a:p>
                  </a:txBody>
                  <a:tcPr/>
                </a:tc>
                <a:extLst>
                  <a:ext uri="{0D108BD9-81ED-4DB2-BD59-A6C34878D82A}">
                    <a16:rowId xmlns:a16="http://schemas.microsoft.com/office/drawing/2014/main" val="10007"/>
                  </a:ext>
                </a:extLst>
              </a:tr>
              <a:tr h="370840">
                <a:tc>
                  <a:txBody>
                    <a:bodyPr/>
                    <a:lstStyle/>
                    <a:p>
                      <a:r>
                        <a:rPr lang="en-US" sz="2000" dirty="0"/>
                        <a:t>Women’s Hospital</a:t>
                      </a:r>
                    </a:p>
                  </a:txBody>
                  <a:tcPr/>
                </a:tc>
                <a:tc>
                  <a:txBody>
                    <a:bodyPr/>
                    <a:lstStyle/>
                    <a:p>
                      <a:r>
                        <a:rPr lang="en-US" sz="2000" dirty="0"/>
                        <a:t>1</a:t>
                      </a:r>
                    </a:p>
                  </a:txBody>
                  <a:tcPr/>
                </a:tc>
                <a:tc>
                  <a:txBody>
                    <a:bodyPr/>
                    <a:lstStyle/>
                    <a:p>
                      <a:r>
                        <a:rPr lang="en-US" sz="2000" dirty="0"/>
                        <a:t>&lt;1%</a:t>
                      </a:r>
                    </a:p>
                  </a:txBody>
                  <a:tcPr/>
                </a:tc>
                <a:extLst>
                  <a:ext uri="{0D108BD9-81ED-4DB2-BD59-A6C34878D82A}">
                    <a16:rowId xmlns:a16="http://schemas.microsoft.com/office/drawing/2014/main" val="10008"/>
                  </a:ext>
                </a:extLst>
              </a:tr>
              <a:tr h="370840">
                <a:tc>
                  <a:txBody>
                    <a:bodyPr/>
                    <a:lstStyle/>
                    <a:p>
                      <a:r>
                        <a:rPr lang="en-US" sz="2000" dirty="0"/>
                        <a:t>All Facilities</a:t>
                      </a:r>
                    </a:p>
                  </a:txBody>
                  <a:tcPr>
                    <a:solidFill>
                      <a:schemeClr val="accent1"/>
                    </a:solidFill>
                  </a:tcPr>
                </a:tc>
                <a:tc>
                  <a:txBody>
                    <a:bodyPr/>
                    <a:lstStyle/>
                    <a:p>
                      <a:r>
                        <a:rPr lang="en-US" sz="2000" dirty="0"/>
                        <a:t>378</a:t>
                      </a:r>
                    </a:p>
                  </a:txBody>
                  <a:tcPr>
                    <a:solidFill>
                      <a:schemeClr val="accent1"/>
                    </a:solidFill>
                  </a:tcPr>
                </a:tc>
                <a:tc>
                  <a:txBody>
                    <a:bodyPr/>
                    <a:lstStyle/>
                    <a:p>
                      <a:r>
                        <a:rPr lang="en-US" sz="2000" dirty="0"/>
                        <a:t>100%</a:t>
                      </a:r>
                    </a:p>
                  </a:txBody>
                  <a:tcPr>
                    <a:solidFill>
                      <a:schemeClr val="accent1"/>
                    </a:solidFill>
                  </a:tcPr>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normAutofit fontScale="90000"/>
          </a:bodyPr>
          <a:lstStyle/>
          <a:p>
            <a:r>
              <a:rPr lang="en-US" dirty="0"/>
              <a:t>Who reported? </a:t>
            </a:r>
            <a:br>
              <a:rPr lang="en-US" dirty="0"/>
            </a:br>
            <a:r>
              <a:rPr lang="en-US" dirty="0"/>
              <a:t>How did we do?</a:t>
            </a:r>
          </a:p>
        </p:txBody>
      </p:sp>
    </p:spTree>
    <p:extLst>
      <p:ext uri="{BB962C8B-B14F-4D97-AF65-F5344CB8AC3E}">
        <p14:creationId xmlns:p14="http://schemas.microsoft.com/office/powerpoint/2010/main" val="35857683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763000" cy="4525963"/>
          </a:xfrm>
        </p:spPr>
        <p:txBody>
          <a:bodyPr/>
          <a:lstStyle/>
          <a:p>
            <a:endParaRPr lang="en-US" dirty="0"/>
          </a:p>
          <a:p>
            <a:r>
              <a:rPr lang="en-US" dirty="0"/>
              <a:t>What additional information is important to know about the clinic and staff? </a:t>
            </a:r>
          </a:p>
          <a:p>
            <a:endParaRPr lang="en-US" dirty="0"/>
          </a:p>
          <a:p>
            <a:r>
              <a:rPr lang="en-US" dirty="0"/>
              <a:t>What documentation would help you learn more about the clinical activities performed by the clinicians? </a:t>
            </a:r>
          </a:p>
          <a:p>
            <a:endParaRPr lang="en-US" dirty="0"/>
          </a:p>
          <a:p>
            <a:r>
              <a:rPr lang="en-US" dirty="0"/>
              <a:t>Would you confirm the medical licensure status of the clinical staff?</a:t>
            </a:r>
          </a:p>
          <a:p>
            <a:endParaRPr lang="en-US" dirty="0"/>
          </a:p>
        </p:txBody>
      </p:sp>
      <p:sp>
        <p:nvSpPr>
          <p:cNvPr id="3" name="Title 2"/>
          <p:cNvSpPr>
            <a:spLocks noGrp="1"/>
          </p:cNvSpPr>
          <p:nvPr>
            <p:ph type="title"/>
          </p:nvPr>
        </p:nvSpPr>
        <p:spPr/>
        <p:txBody>
          <a:bodyPr/>
          <a:lstStyle/>
          <a:p>
            <a:r>
              <a:rPr lang="en-US" dirty="0"/>
              <a:t>Questions to ask…</a:t>
            </a:r>
          </a:p>
        </p:txBody>
      </p:sp>
    </p:spTree>
    <p:extLst>
      <p:ext uri="{BB962C8B-B14F-4D97-AF65-F5344CB8AC3E}">
        <p14:creationId xmlns:p14="http://schemas.microsoft.com/office/powerpoint/2010/main" val="13188317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763000" cy="4525963"/>
          </a:xfrm>
        </p:spPr>
        <p:txBody>
          <a:bodyPr/>
          <a:lstStyle/>
          <a:p>
            <a:r>
              <a:rPr lang="en-US" dirty="0"/>
              <a:t>There are no job descriptions available for review. </a:t>
            </a:r>
          </a:p>
          <a:p>
            <a:r>
              <a:rPr lang="en-US" dirty="0"/>
              <a:t>The team is told that everyone performs a majority of the clinical activities, including medication preparation and some intramuscular injections. </a:t>
            </a:r>
          </a:p>
          <a:p>
            <a:r>
              <a:rPr lang="en-US" dirty="0"/>
              <a:t>However, the nurse practitioner and physician perform the medical evaluations and more invasive injection procedures. </a:t>
            </a:r>
          </a:p>
        </p:txBody>
      </p:sp>
      <p:sp>
        <p:nvSpPr>
          <p:cNvPr id="3" name="Title 2"/>
          <p:cNvSpPr>
            <a:spLocks noGrp="1"/>
          </p:cNvSpPr>
          <p:nvPr>
            <p:ph type="title"/>
          </p:nvPr>
        </p:nvSpPr>
        <p:spPr/>
        <p:txBody>
          <a:bodyPr/>
          <a:lstStyle/>
          <a:p>
            <a:r>
              <a:rPr lang="en-US" dirty="0"/>
              <a:t>Site visit, finding #1</a:t>
            </a:r>
          </a:p>
        </p:txBody>
      </p:sp>
    </p:spTree>
    <p:extLst>
      <p:ext uri="{BB962C8B-B14F-4D97-AF65-F5344CB8AC3E}">
        <p14:creationId xmlns:p14="http://schemas.microsoft.com/office/powerpoint/2010/main" val="28927942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What type of infection control training is needed in this setting? What type of documentation would you look for? </a:t>
            </a:r>
          </a:p>
          <a:p>
            <a:endParaRPr lang="en-US" dirty="0"/>
          </a:p>
          <a:p>
            <a:r>
              <a:rPr lang="en-US" dirty="0"/>
              <a:t>What employee health and infection control policies would you look for in this setting?</a:t>
            </a:r>
          </a:p>
          <a:p>
            <a:endParaRPr lang="en-US" dirty="0"/>
          </a:p>
        </p:txBody>
      </p:sp>
      <p:sp>
        <p:nvSpPr>
          <p:cNvPr id="3" name="Title 2"/>
          <p:cNvSpPr>
            <a:spLocks noGrp="1"/>
          </p:cNvSpPr>
          <p:nvPr>
            <p:ph type="title"/>
          </p:nvPr>
        </p:nvSpPr>
        <p:spPr/>
        <p:txBody>
          <a:bodyPr/>
          <a:lstStyle/>
          <a:p>
            <a:r>
              <a:rPr lang="en-US" dirty="0"/>
              <a:t>Questions to ask…</a:t>
            </a:r>
          </a:p>
        </p:txBody>
      </p:sp>
    </p:spTree>
    <p:extLst>
      <p:ext uri="{BB962C8B-B14F-4D97-AF65-F5344CB8AC3E}">
        <p14:creationId xmlns:p14="http://schemas.microsoft.com/office/powerpoint/2010/main" val="34718107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686800" cy="4525963"/>
          </a:xfrm>
        </p:spPr>
        <p:txBody>
          <a:bodyPr/>
          <a:lstStyle/>
          <a:p>
            <a:r>
              <a:rPr lang="en-US" dirty="0"/>
              <a:t>Infection prevention and employee health policies and practices are discussed with the clinical manager. Infection control training is offered by the facility and each employee is offered the </a:t>
            </a:r>
            <a:r>
              <a:rPr lang="en-US" dirty="0" err="1"/>
              <a:t>Hep</a:t>
            </a:r>
            <a:r>
              <a:rPr lang="en-US" dirty="0"/>
              <a:t> B vaccine.</a:t>
            </a:r>
          </a:p>
          <a:p>
            <a:r>
              <a:rPr lang="en-US" dirty="0"/>
              <a:t>The clinical manager tells you that employees are encouraged to stay home when sick. </a:t>
            </a:r>
          </a:p>
          <a:p>
            <a:r>
              <a:rPr lang="en-US" dirty="0"/>
              <a:t>There are no written facility-specific employee health policies or procedures. </a:t>
            </a:r>
          </a:p>
        </p:txBody>
      </p:sp>
      <p:sp>
        <p:nvSpPr>
          <p:cNvPr id="3" name="Title 2"/>
          <p:cNvSpPr>
            <a:spLocks noGrp="1"/>
          </p:cNvSpPr>
          <p:nvPr>
            <p:ph type="title"/>
          </p:nvPr>
        </p:nvSpPr>
        <p:spPr/>
        <p:txBody>
          <a:bodyPr/>
          <a:lstStyle/>
          <a:p>
            <a:r>
              <a:rPr lang="en-US" dirty="0"/>
              <a:t>Site visit, finding #2</a:t>
            </a:r>
          </a:p>
        </p:txBody>
      </p:sp>
    </p:spTree>
    <p:extLst>
      <p:ext uri="{BB962C8B-B14F-4D97-AF65-F5344CB8AC3E}">
        <p14:creationId xmlns:p14="http://schemas.microsoft.com/office/powerpoint/2010/main" val="19032036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382000" cy="4525963"/>
          </a:xfrm>
        </p:spPr>
        <p:txBody>
          <a:bodyPr/>
          <a:lstStyle/>
          <a:p>
            <a:r>
              <a:rPr lang="en-US" dirty="0"/>
              <a:t>After the initial meeting with the clinical manager, the team focuses on the areas where the injection procedures are performed, using CDC’s outpatient infection prevention checklist to help direct and focus observations. </a:t>
            </a:r>
          </a:p>
          <a:p>
            <a:r>
              <a:rPr lang="en-US" dirty="0"/>
              <a:t>Checklist available at: </a:t>
            </a:r>
          </a:p>
          <a:p>
            <a:pPr marL="109728" indent="0">
              <a:buNone/>
            </a:pPr>
            <a:r>
              <a:rPr lang="en-US" dirty="0"/>
              <a:t>http://www.cdc.gov/HAI/settings/outpatient/checklist/outpatient-care-checklist.html</a:t>
            </a:r>
          </a:p>
        </p:txBody>
      </p:sp>
      <p:sp>
        <p:nvSpPr>
          <p:cNvPr id="3" name="Title 2"/>
          <p:cNvSpPr>
            <a:spLocks noGrp="1"/>
          </p:cNvSpPr>
          <p:nvPr>
            <p:ph type="title"/>
          </p:nvPr>
        </p:nvSpPr>
        <p:spPr/>
        <p:txBody>
          <a:bodyPr/>
          <a:lstStyle/>
          <a:p>
            <a:r>
              <a:rPr lang="en-US" dirty="0"/>
              <a:t>Update 2 cont…</a:t>
            </a:r>
          </a:p>
        </p:txBody>
      </p:sp>
    </p:spTree>
    <p:extLst>
      <p:ext uri="{BB962C8B-B14F-4D97-AF65-F5344CB8AC3E}">
        <p14:creationId xmlns:p14="http://schemas.microsoft.com/office/powerpoint/2010/main" val="17580124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Based on the information you have learned, what infection prevention practices would you target in your assessment of this setting? </a:t>
            </a:r>
          </a:p>
          <a:p>
            <a:r>
              <a:rPr lang="en-US" dirty="0"/>
              <a:t>What records or other documentation would you be interested in reviewing? </a:t>
            </a:r>
          </a:p>
          <a:p>
            <a:r>
              <a:rPr lang="en-US" dirty="0"/>
              <a:t>What specific concerns do you have at this point about the clinic’s infection control practices?</a:t>
            </a:r>
          </a:p>
          <a:p>
            <a:endParaRPr lang="en-US" dirty="0"/>
          </a:p>
        </p:txBody>
      </p:sp>
      <p:sp>
        <p:nvSpPr>
          <p:cNvPr id="3" name="Title 2"/>
          <p:cNvSpPr>
            <a:spLocks noGrp="1"/>
          </p:cNvSpPr>
          <p:nvPr>
            <p:ph type="title"/>
          </p:nvPr>
        </p:nvSpPr>
        <p:spPr/>
        <p:txBody>
          <a:bodyPr/>
          <a:lstStyle/>
          <a:p>
            <a:r>
              <a:rPr lang="en-US" dirty="0"/>
              <a:t>Questions to ask…</a:t>
            </a:r>
          </a:p>
        </p:txBody>
      </p:sp>
    </p:spTree>
    <p:extLst>
      <p:ext uri="{BB962C8B-B14F-4D97-AF65-F5344CB8AC3E}">
        <p14:creationId xmlns:p14="http://schemas.microsoft.com/office/powerpoint/2010/main" val="35666447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763000" cy="4525963"/>
          </a:xfrm>
        </p:spPr>
        <p:txBody>
          <a:bodyPr>
            <a:normAutofit lnSpcReduction="10000"/>
          </a:bodyPr>
          <a:lstStyle/>
          <a:p>
            <a:r>
              <a:rPr lang="en-US" dirty="0"/>
              <a:t>The facility has a Bloodborne Pathogens Exposure Control plan but no other clinical policies. </a:t>
            </a:r>
          </a:p>
          <a:p>
            <a:pPr lvl="1"/>
            <a:r>
              <a:rPr lang="en-US" dirty="0"/>
              <a:t>Hand hygiene and PPE supplies are found throughout the facility. You observe staff consistently using PPE and performing hand hygiene when caring for patients. </a:t>
            </a:r>
          </a:p>
          <a:p>
            <a:pPr lvl="1"/>
            <a:r>
              <a:rPr lang="en-US" dirty="0"/>
              <a:t>No environmental cleaning or sterilization procedures were observed. </a:t>
            </a:r>
          </a:p>
          <a:p>
            <a:pPr lvl="1"/>
            <a:r>
              <a:rPr lang="en-US" dirty="0"/>
              <a:t>Medications are stored in either a locked cabinet or designated medication refrigerator. </a:t>
            </a:r>
          </a:p>
          <a:p>
            <a:pPr lvl="1"/>
            <a:r>
              <a:rPr lang="en-US" dirty="0"/>
              <a:t>Injections are prepared in the procedure rooms. The nurses states that both single and multi-dose vials are used.</a:t>
            </a:r>
          </a:p>
        </p:txBody>
      </p:sp>
      <p:sp>
        <p:nvSpPr>
          <p:cNvPr id="3" name="Title 2"/>
          <p:cNvSpPr>
            <a:spLocks noGrp="1"/>
          </p:cNvSpPr>
          <p:nvPr>
            <p:ph type="title"/>
          </p:nvPr>
        </p:nvSpPr>
        <p:spPr/>
        <p:txBody>
          <a:bodyPr/>
          <a:lstStyle/>
          <a:p>
            <a:r>
              <a:rPr lang="en-US" dirty="0"/>
              <a:t>Site visit, finding #3</a:t>
            </a:r>
          </a:p>
        </p:txBody>
      </p:sp>
    </p:spTree>
    <p:extLst>
      <p:ext uri="{BB962C8B-B14F-4D97-AF65-F5344CB8AC3E}">
        <p14:creationId xmlns:p14="http://schemas.microsoft.com/office/powerpoint/2010/main" val="6815677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686800" cy="4525963"/>
          </a:xfrm>
        </p:spPr>
        <p:txBody>
          <a:bodyPr>
            <a:normAutofit fontScale="92500"/>
          </a:bodyPr>
          <a:lstStyle/>
          <a:p>
            <a:r>
              <a:rPr lang="en-US" dirty="0"/>
              <a:t>After reviewing scheduling / procedure logs and patient records, it is determined that the clinic keeps a daily log that includes the patient’s name, appointment time, clinician and purpose of visit. </a:t>
            </a:r>
          </a:p>
          <a:p>
            <a:r>
              <a:rPr lang="en-US" dirty="0"/>
              <a:t>A nurse or medical technician documents vital signs, medications, and presenting symptoms in the patients’ charts; and the NP or physician documents the diagnosis, treatments and recommendations. </a:t>
            </a:r>
          </a:p>
          <a:p>
            <a:r>
              <a:rPr lang="en-US" dirty="0"/>
              <a:t>No temperature logs are found on the refrigerator. Open, undated vials of medications are found in the medication refrigerator.</a:t>
            </a:r>
          </a:p>
        </p:txBody>
      </p:sp>
      <p:sp>
        <p:nvSpPr>
          <p:cNvPr id="3" name="Title 2"/>
          <p:cNvSpPr>
            <a:spLocks noGrp="1"/>
          </p:cNvSpPr>
          <p:nvPr>
            <p:ph type="title"/>
          </p:nvPr>
        </p:nvSpPr>
        <p:spPr/>
        <p:txBody>
          <a:bodyPr/>
          <a:lstStyle/>
          <a:p>
            <a:r>
              <a:rPr lang="en-US" dirty="0"/>
              <a:t>3 cont…</a:t>
            </a:r>
          </a:p>
        </p:txBody>
      </p:sp>
    </p:spTree>
    <p:extLst>
      <p:ext uri="{BB962C8B-B14F-4D97-AF65-F5344CB8AC3E}">
        <p14:creationId xmlns:p14="http://schemas.microsoft.com/office/powerpoint/2010/main" val="41890348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610600" cy="4525963"/>
          </a:xfrm>
        </p:spPr>
        <p:txBody>
          <a:bodyPr/>
          <a:lstStyle/>
          <a:p>
            <a:endParaRPr lang="en-US" dirty="0"/>
          </a:p>
          <a:p>
            <a:r>
              <a:rPr lang="en-US" dirty="0"/>
              <a:t>What information about the medications used on the three hospitalized cases should you collect? </a:t>
            </a:r>
          </a:p>
          <a:p>
            <a:pPr marL="109728" indent="0">
              <a:buNone/>
            </a:pPr>
            <a:endParaRPr lang="en-US" dirty="0"/>
          </a:p>
          <a:p>
            <a:r>
              <a:rPr lang="en-US" dirty="0"/>
              <a:t>What information should you gather about the roles of the clinical staff? </a:t>
            </a:r>
          </a:p>
          <a:p>
            <a:endParaRPr lang="en-US" dirty="0"/>
          </a:p>
          <a:p>
            <a:r>
              <a:rPr lang="en-US" dirty="0"/>
              <a:t>What concerns do you have thus far about the office practices?</a:t>
            </a:r>
          </a:p>
          <a:p>
            <a:endParaRPr lang="en-US" dirty="0"/>
          </a:p>
        </p:txBody>
      </p:sp>
      <p:sp>
        <p:nvSpPr>
          <p:cNvPr id="3" name="Title 2"/>
          <p:cNvSpPr>
            <a:spLocks noGrp="1"/>
          </p:cNvSpPr>
          <p:nvPr>
            <p:ph type="title"/>
          </p:nvPr>
        </p:nvSpPr>
        <p:spPr/>
        <p:txBody>
          <a:bodyPr/>
          <a:lstStyle/>
          <a:p>
            <a:r>
              <a:rPr lang="en-US" dirty="0"/>
              <a:t>Questions to ask…</a:t>
            </a:r>
          </a:p>
        </p:txBody>
      </p:sp>
    </p:spTree>
    <p:extLst>
      <p:ext uri="{BB962C8B-B14F-4D97-AF65-F5344CB8AC3E}">
        <p14:creationId xmlns:p14="http://schemas.microsoft.com/office/powerpoint/2010/main" val="257819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763000" cy="4525963"/>
          </a:xfrm>
        </p:spPr>
        <p:txBody>
          <a:bodyPr>
            <a:normAutofit lnSpcReduction="10000"/>
          </a:bodyPr>
          <a:lstStyle/>
          <a:p>
            <a:r>
              <a:rPr lang="en-US" dirty="0"/>
              <a:t>You learn that the hospitalized patients received knee injections using two different medications, a steroid and an anesthetic agent. </a:t>
            </a:r>
          </a:p>
          <a:p>
            <a:r>
              <a:rPr lang="en-US" dirty="0"/>
              <a:t>You meet with the registered nurse to discuss injection practices. He tells you the medications used for joint injections come in multi-dose vials, and the patients probably received the medication from the same vial since they were all administered on the same day. </a:t>
            </a:r>
          </a:p>
          <a:p>
            <a:r>
              <a:rPr lang="en-US" dirty="0"/>
              <a:t>You ask him to show you how the injections are prepared. </a:t>
            </a:r>
          </a:p>
        </p:txBody>
      </p:sp>
      <p:sp>
        <p:nvSpPr>
          <p:cNvPr id="3" name="Title 2"/>
          <p:cNvSpPr>
            <a:spLocks noGrp="1"/>
          </p:cNvSpPr>
          <p:nvPr>
            <p:ph type="title"/>
          </p:nvPr>
        </p:nvSpPr>
        <p:spPr/>
        <p:txBody>
          <a:bodyPr/>
          <a:lstStyle/>
          <a:p>
            <a:r>
              <a:rPr lang="en-US" dirty="0"/>
              <a:t>Site visit, finding #4</a:t>
            </a:r>
          </a:p>
        </p:txBody>
      </p:sp>
    </p:spTree>
    <p:extLst>
      <p:ext uri="{BB962C8B-B14F-4D97-AF65-F5344CB8AC3E}">
        <p14:creationId xmlns:p14="http://schemas.microsoft.com/office/powerpoint/2010/main" val="4228702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a:t>Summary of Texas</a:t>
            </a:r>
            <a:br>
              <a:rPr lang="en-US" dirty="0"/>
            </a:br>
            <a:r>
              <a:rPr lang="en-US" dirty="0"/>
              <a:t>Infection Preventionist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7649"/>
            <a:ext cx="9144000" cy="5180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6111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382000" cy="4525963"/>
          </a:xfrm>
        </p:spPr>
        <p:txBody>
          <a:bodyPr/>
          <a:lstStyle/>
          <a:p>
            <a:r>
              <a:rPr lang="en-US" dirty="0"/>
              <a:t>The nurses takes you to a small room where the laboratory procedures are performed. He reaches in the refrigerator and removes two vials. </a:t>
            </a:r>
          </a:p>
          <a:p>
            <a:r>
              <a:rPr lang="en-US" dirty="0"/>
              <a:t>He takes you in an exam room where the medications are prepared and administered. </a:t>
            </a:r>
          </a:p>
          <a:p>
            <a:r>
              <a:rPr lang="en-US" dirty="0"/>
              <a:t>He begins demonstrating the following procedure.</a:t>
            </a:r>
          </a:p>
        </p:txBody>
      </p:sp>
      <p:sp>
        <p:nvSpPr>
          <p:cNvPr id="3" name="Title 2"/>
          <p:cNvSpPr>
            <a:spLocks noGrp="1"/>
          </p:cNvSpPr>
          <p:nvPr>
            <p:ph type="title"/>
          </p:nvPr>
        </p:nvSpPr>
        <p:spPr/>
        <p:txBody>
          <a:bodyPr/>
          <a:lstStyle/>
          <a:p>
            <a:r>
              <a:rPr lang="en-US" dirty="0"/>
              <a:t>Update #4 cont…</a:t>
            </a:r>
          </a:p>
        </p:txBody>
      </p:sp>
    </p:spTree>
    <p:extLst>
      <p:ext uri="{BB962C8B-B14F-4D97-AF65-F5344CB8AC3E}">
        <p14:creationId xmlns:p14="http://schemas.microsoft.com/office/powerpoint/2010/main" val="25610851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81200"/>
            <a:ext cx="16002000" cy="962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6486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915400" cy="5410200"/>
          </a:xfrm>
        </p:spPr>
        <p:txBody>
          <a:bodyPr>
            <a:noAutofit/>
          </a:bodyPr>
          <a:lstStyle/>
          <a:p>
            <a:r>
              <a:rPr lang="en-US" sz="2000" dirty="0"/>
              <a:t>Assembles the medication and alcohol pads on the countertop by the sink. </a:t>
            </a:r>
          </a:p>
          <a:p>
            <a:r>
              <a:rPr lang="en-US" sz="2000" dirty="0"/>
              <a:t>Opens a sealed package containing a sterile needle and syringe. </a:t>
            </a:r>
          </a:p>
          <a:p>
            <a:r>
              <a:rPr lang="en-US" sz="2000" dirty="0"/>
              <a:t>Wipes stoppers of both medication vials with an alcohol pad. </a:t>
            </a:r>
          </a:p>
          <a:p>
            <a:r>
              <a:rPr lang="en-US" sz="2000" dirty="0"/>
              <a:t>Inserts the sterile needle and syringe into the anesthetic vial to draw up a typical dose of medication. </a:t>
            </a:r>
          </a:p>
          <a:p>
            <a:r>
              <a:rPr lang="en-US" sz="2000" dirty="0"/>
              <a:t>Inserts the same needle and syringe into steroid medication vial and draws up a dose of medication. </a:t>
            </a:r>
          </a:p>
          <a:p>
            <a:r>
              <a:rPr lang="en-US" sz="2000" dirty="0"/>
              <a:t>The medication syringe is recapped and placed on the countertop until the injection is ready to be administered by the NP or physician. </a:t>
            </a:r>
          </a:p>
          <a:p>
            <a:r>
              <a:rPr lang="en-US" sz="2000" dirty="0"/>
              <a:t>He explains that the injection site is prepared using alcohol and the medications are injected into the patient using the syringe containing the two medications. </a:t>
            </a:r>
          </a:p>
          <a:p>
            <a:r>
              <a:rPr lang="en-US" sz="2000" dirty="0"/>
              <a:t>He places both vials back in the medication refrigerator.</a:t>
            </a:r>
          </a:p>
          <a:p>
            <a:endParaRPr lang="en-US" sz="2000" dirty="0"/>
          </a:p>
        </p:txBody>
      </p:sp>
      <p:sp>
        <p:nvSpPr>
          <p:cNvPr id="3" name="Title 2"/>
          <p:cNvSpPr>
            <a:spLocks noGrp="1"/>
          </p:cNvSpPr>
          <p:nvPr>
            <p:ph type="title"/>
          </p:nvPr>
        </p:nvSpPr>
        <p:spPr/>
        <p:txBody>
          <a:bodyPr>
            <a:normAutofit fontScale="90000"/>
          </a:bodyPr>
          <a:lstStyle/>
          <a:p>
            <a:r>
              <a:rPr lang="en-US" dirty="0"/>
              <a:t>#4 </a:t>
            </a:r>
            <a:r>
              <a:rPr lang="en-US" dirty="0" err="1"/>
              <a:t>cont</a:t>
            </a:r>
            <a:r>
              <a:rPr lang="en-US" dirty="0"/>
              <a:t>… The Injection procedure: </a:t>
            </a:r>
            <a:br>
              <a:rPr lang="en-US" sz="4400" u="sng" dirty="0"/>
            </a:br>
            <a:endParaRPr lang="en-US" dirty="0"/>
          </a:p>
        </p:txBody>
      </p:sp>
    </p:spTree>
    <p:extLst>
      <p:ext uri="{BB962C8B-B14F-4D97-AF65-F5344CB8AC3E}">
        <p14:creationId xmlns:p14="http://schemas.microsoft.com/office/powerpoint/2010/main" val="3637465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What concerns do you have about the nurse’s injection practices? </a:t>
            </a:r>
          </a:p>
          <a:p>
            <a:pPr marL="109728" indent="0">
              <a:buNone/>
            </a:pPr>
            <a:endParaRPr lang="en-US" dirty="0"/>
          </a:p>
          <a:p>
            <a:r>
              <a:rPr lang="en-US" dirty="0"/>
              <a:t>What additional information about the medications should you collect?</a:t>
            </a:r>
          </a:p>
          <a:p>
            <a:endParaRPr lang="en-US" dirty="0"/>
          </a:p>
        </p:txBody>
      </p:sp>
      <p:sp>
        <p:nvSpPr>
          <p:cNvPr id="3" name="Title 2"/>
          <p:cNvSpPr>
            <a:spLocks noGrp="1"/>
          </p:cNvSpPr>
          <p:nvPr>
            <p:ph type="title"/>
          </p:nvPr>
        </p:nvSpPr>
        <p:spPr/>
        <p:txBody>
          <a:bodyPr/>
          <a:lstStyle/>
          <a:p>
            <a:r>
              <a:rPr lang="en-US" dirty="0"/>
              <a:t>Questions to ask…</a:t>
            </a:r>
          </a:p>
        </p:txBody>
      </p:sp>
    </p:spTree>
    <p:extLst>
      <p:ext uri="{BB962C8B-B14F-4D97-AF65-F5344CB8AC3E}">
        <p14:creationId xmlns:p14="http://schemas.microsoft.com/office/powerpoint/2010/main" val="38682276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686800" cy="4525963"/>
          </a:xfrm>
        </p:spPr>
        <p:txBody>
          <a:bodyPr>
            <a:normAutofit lnSpcReduction="10000"/>
          </a:bodyPr>
          <a:lstStyle/>
          <a:p>
            <a:r>
              <a:rPr lang="en-US" dirty="0"/>
              <a:t>You discover that one of the medication vials is packaged as a multi-dose vial and the other packaged as a single-dose vial. The nurse tells you that the vials are discarded when they expire or when they are empty. </a:t>
            </a:r>
          </a:p>
          <a:p>
            <a:r>
              <a:rPr lang="en-US" dirty="0"/>
              <a:t>He tells you that all of the nurses and medical technicians prepare medications in the same manner. </a:t>
            </a:r>
          </a:p>
          <a:p>
            <a:r>
              <a:rPr lang="en-US" dirty="0"/>
              <a:t>You note that the medications in question are manufactured by two well-known commercial pharmaceutical companies.</a:t>
            </a:r>
          </a:p>
        </p:txBody>
      </p:sp>
      <p:sp>
        <p:nvSpPr>
          <p:cNvPr id="3" name="Title 2"/>
          <p:cNvSpPr>
            <a:spLocks noGrp="1"/>
          </p:cNvSpPr>
          <p:nvPr>
            <p:ph type="title"/>
          </p:nvPr>
        </p:nvSpPr>
        <p:spPr/>
        <p:txBody>
          <a:bodyPr/>
          <a:lstStyle/>
          <a:p>
            <a:r>
              <a:rPr lang="en-US" dirty="0"/>
              <a:t>Site visit, finding #5</a:t>
            </a:r>
          </a:p>
        </p:txBody>
      </p:sp>
    </p:spTree>
    <p:extLst>
      <p:ext uri="{BB962C8B-B14F-4D97-AF65-F5344CB8AC3E}">
        <p14:creationId xmlns:p14="http://schemas.microsoft.com/office/powerpoint/2010/main" val="18055688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nurse tells you that most of their patients do well after the injections, but sometimes patients continue to have pain or develop infections. He said that he has only seen two injection site infections in the two years he has been there and both occurred within the past month.</a:t>
            </a:r>
          </a:p>
        </p:txBody>
      </p:sp>
      <p:sp>
        <p:nvSpPr>
          <p:cNvPr id="3" name="Title 2"/>
          <p:cNvSpPr>
            <a:spLocks noGrp="1"/>
          </p:cNvSpPr>
          <p:nvPr>
            <p:ph type="title"/>
          </p:nvPr>
        </p:nvSpPr>
        <p:spPr/>
        <p:txBody>
          <a:bodyPr/>
          <a:lstStyle/>
          <a:p>
            <a:r>
              <a:rPr lang="en-US" dirty="0"/>
              <a:t>#5 cont…</a:t>
            </a:r>
          </a:p>
        </p:txBody>
      </p:sp>
    </p:spTree>
    <p:extLst>
      <p:ext uri="{BB962C8B-B14F-4D97-AF65-F5344CB8AC3E}">
        <p14:creationId xmlns:p14="http://schemas.microsoft.com/office/powerpoint/2010/main" val="11314802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Should you collect information about these two additional cases? </a:t>
            </a:r>
          </a:p>
          <a:p>
            <a:pPr marL="109728" indent="0">
              <a:buNone/>
            </a:pPr>
            <a:endParaRPr lang="en-US" dirty="0"/>
          </a:p>
          <a:p>
            <a:r>
              <a:rPr lang="en-US" dirty="0"/>
              <a:t>What is your hypothesis at this point? Why?</a:t>
            </a:r>
          </a:p>
          <a:p>
            <a:endParaRPr lang="en-US" dirty="0"/>
          </a:p>
        </p:txBody>
      </p:sp>
      <p:sp>
        <p:nvSpPr>
          <p:cNvPr id="3" name="Title 2"/>
          <p:cNvSpPr>
            <a:spLocks noGrp="1"/>
          </p:cNvSpPr>
          <p:nvPr>
            <p:ph type="title"/>
          </p:nvPr>
        </p:nvSpPr>
        <p:spPr/>
        <p:txBody>
          <a:bodyPr/>
          <a:lstStyle/>
          <a:p>
            <a:r>
              <a:rPr lang="en-US" dirty="0"/>
              <a:t>Questions to ask…</a:t>
            </a:r>
          </a:p>
        </p:txBody>
      </p:sp>
    </p:spTree>
    <p:extLst>
      <p:ext uri="{BB962C8B-B14F-4D97-AF65-F5344CB8AC3E}">
        <p14:creationId xmlns:p14="http://schemas.microsoft.com/office/powerpoint/2010/main" val="30270301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610600" cy="4525963"/>
          </a:xfrm>
        </p:spPr>
        <p:txBody>
          <a:bodyPr/>
          <a:lstStyle/>
          <a:p>
            <a:r>
              <a:rPr lang="en-US" dirty="0"/>
              <a:t>Cultures were not obtained from the two patients who reported infection at the site of their injections. These two patients did receive their injections in the same week as the three hospitalized patients. </a:t>
            </a:r>
          </a:p>
          <a:p>
            <a:r>
              <a:rPr lang="en-US" dirty="0"/>
              <a:t>The team suspects that all of the infections are related to poor injection practices. They are concerned that other patients may have been exposed. </a:t>
            </a:r>
          </a:p>
        </p:txBody>
      </p:sp>
      <p:sp>
        <p:nvSpPr>
          <p:cNvPr id="3" name="Title 2"/>
          <p:cNvSpPr>
            <a:spLocks noGrp="1"/>
          </p:cNvSpPr>
          <p:nvPr>
            <p:ph type="title"/>
          </p:nvPr>
        </p:nvSpPr>
        <p:spPr/>
        <p:txBody>
          <a:bodyPr/>
          <a:lstStyle/>
          <a:p>
            <a:r>
              <a:rPr lang="en-US" dirty="0"/>
              <a:t>Site visit, finding #6</a:t>
            </a:r>
          </a:p>
        </p:txBody>
      </p:sp>
    </p:spTree>
    <p:extLst>
      <p:ext uri="{BB962C8B-B14F-4D97-AF65-F5344CB8AC3E}">
        <p14:creationId xmlns:p14="http://schemas.microsoft.com/office/powerpoint/2010/main" val="24067651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686800" cy="4525963"/>
          </a:xfrm>
        </p:spPr>
        <p:txBody>
          <a:bodyPr>
            <a:normAutofit lnSpcReduction="10000"/>
          </a:bodyPr>
          <a:lstStyle/>
          <a:p>
            <a:endParaRPr lang="en-US" dirty="0"/>
          </a:p>
          <a:p>
            <a:r>
              <a:rPr lang="en-US" dirty="0"/>
              <a:t>How would you go about identifying other potential cases? </a:t>
            </a:r>
          </a:p>
          <a:p>
            <a:pPr marL="109728" indent="0">
              <a:buNone/>
            </a:pPr>
            <a:endParaRPr lang="en-US" dirty="0"/>
          </a:p>
          <a:p>
            <a:r>
              <a:rPr lang="en-US" dirty="0"/>
              <a:t>Should patient notifications be conducted? </a:t>
            </a:r>
          </a:p>
          <a:p>
            <a:pPr marL="109728" indent="0">
              <a:buNone/>
            </a:pPr>
            <a:endParaRPr lang="en-US" dirty="0"/>
          </a:p>
          <a:p>
            <a:r>
              <a:rPr lang="en-US" dirty="0"/>
              <a:t>Who should follow-up on the notifications efforts? </a:t>
            </a:r>
          </a:p>
          <a:p>
            <a:endParaRPr lang="en-US" dirty="0"/>
          </a:p>
          <a:p>
            <a:r>
              <a:rPr lang="en-US" dirty="0"/>
              <a:t>Should other entities be involved at this time given the additional information? </a:t>
            </a:r>
          </a:p>
          <a:p>
            <a:endParaRPr lang="en-US" dirty="0"/>
          </a:p>
        </p:txBody>
      </p:sp>
      <p:sp>
        <p:nvSpPr>
          <p:cNvPr id="3" name="Title 2"/>
          <p:cNvSpPr>
            <a:spLocks noGrp="1"/>
          </p:cNvSpPr>
          <p:nvPr>
            <p:ph type="title"/>
          </p:nvPr>
        </p:nvSpPr>
        <p:spPr/>
        <p:txBody>
          <a:bodyPr/>
          <a:lstStyle/>
          <a:p>
            <a:r>
              <a:rPr lang="en-US" dirty="0"/>
              <a:t>Question to ask…</a:t>
            </a:r>
          </a:p>
        </p:txBody>
      </p:sp>
    </p:spTree>
    <p:extLst>
      <p:ext uri="{BB962C8B-B14F-4D97-AF65-F5344CB8AC3E}">
        <p14:creationId xmlns:p14="http://schemas.microsoft.com/office/powerpoint/2010/main" val="1382199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686800" cy="4525963"/>
          </a:xfrm>
        </p:spPr>
        <p:txBody>
          <a:bodyPr/>
          <a:lstStyle/>
          <a:p>
            <a:r>
              <a:rPr lang="en-US" dirty="0"/>
              <a:t>The investigation team meets back with the clinical manager, nurses and physician to discuss the findings thus far. The facility is cooperative and willing to take the steps necessary to prevent infections in their patients. </a:t>
            </a:r>
          </a:p>
          <a:p>
            <a:r>
              <a:rPr lang="en-US" dirty="0"/>
              <a:t>The facility compiles a list of patients for the investigators and agrees to assist in notifying them of a possible exposure.</a:t>
            </a:r>
          </a:p>
        </p:txBody>
      </p:sp>
      <p:sp>
        <p:nvSpPr>
          <p:cNvPr id="3" name="Title 2"/>
          <p:cNvSpPr>
            <a:spLocks noGrp="1"/>
          </p:cNvSpPr>
          <p:nvPr>
            <p:ph type="title"/>
          </p:nvPr>
        </p:nvSpPr>
        <p:spPr/>
        <p:txBody>
          <a:bodyPr/>
          <a:lstStyle/>
          <a:p>
            <a:r>
              <a:rPr lang="en-US" dirty="0"/>
              <a:t>Site visit, finding #7</a:t>
            </a:r>
          </a:p>
        </p:txBody>
      </p:sp>
    </p:spTree>
    <p:extLst>
      <p:ext uri="{BB962C8B-B14F-4D97-AF65-F5344CB8AC3E}">
        <p14:creationId xmlns:p14="http://schemas.microsoft.com/office/powerpoint/2010/main" val="929124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Future Plans &amp; Ideas for HAIs</a:t>
            </a:r>
          </a:p>
        </p:txBody>
      </p:sp>
    </p:spTree>
    <p:extLst>
      <p:ext uri="{BB962C8B-B14F-4D97-AF65-F5344CB8AC3E}">
        <p14:creationId xmlns:p14="http://schemas.microsoft.com/office/powerpoint/2010/main" val="20588301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What policy/practice changes would you recommend to the facility? </a:t>
            </a:r>
          </a:p>
          <a:p>
            <a:pPr marL="109728" indent="0">
              <a:buNone/>
            </a:pPr>
            <a:endParaRPr lang="en-US" dirty="0"/>
          </a:p>
          <a:p>
            <a:r>
              <a:rPr lang="en-US" dirty="0"/>
              <a:t>Does this situation warrant communication with professional licensing board(s) or other entities? If so, who? </a:t>
            </a:r>
          </a:p>
          <a:p>
            <a:endParaRPr lang="en-US" dirty="0"/>
          </a:p>
          <a:p>
            <a:r>
              <a:rPr lang="en-US" dirty="0"/>
              <a:t>How will you facilitate follow-up?</a:t>
            </a:r>
          </a:p>
          <a:p>
            <a:endParaRPr lang="en-US" dirty="0"/>
          </a:p>
        </p:txBody>
      </p:sp>
      <p:sp>
        <p:nvSpPr>
          <p:cNvPr id="3" name="Title 2"/>
          <p:cNvSpPr>
            <a:spLocks noGrp="1"/>
          </p:cNvSpPr>
          <p:nvPr>
            <p:ph type="title"/>
          </p:nvPr>
        </p:nvSpPr>
        <p:spPr/>
        <p:txBody>
          <a:bodyPr/>
          <a:lstStyle/>
          <a:p>
            <a:r>
              <a:rPr lang="en-US" dirty="0"/>
              <a:t>Questions to ask…</a:t>
            </a:r>
          </a:p>
        </p:txBody>
      </p:sp>
    </p:spTree>
    <p:extLst>
      <p:ext uri="{BB962C8B-B14F-4D97-AF65-F5344CB8AC3E}">
        <p14:creationId xmlns:p14="http://schemas.microsoft.com/office/powerpoint/2010/main" val="28615271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686800" cy="4525963"/>
          </a:xfrm>
        </p:spPr>
        <p:txBody>
          <a:bodyPr>
            <a:normAutofit lnSpcReduction="10000"/>
          </a:bodyPr>
          <a:lstStyle/>
          <a:p>
            <a:endParaRPr lang="en-US" dirty="0"/>
          </a:p>
          <a:p>
            <a:r>
              <a:rPr lang="en-US" dirty="0"/>
              <a:t>The role of the LHD/ HSR and state is critical in conducting any type of successful investigation. </a:t>
            </a:r>
          </a:p>
          <a:p>
            <a:pPr marL="109728" indent="0">
              <a:buNone/>
            </a:pPr>
            <a:endParaRPr lang="en-US" dirty="0"/>
          </a:p>
          <a:p>
            <a:r>
              <a:rPr lang="en-US" dirty="0"/>
              <a:t>Remember that certain challenges exist that should be identified and used to inform outbreak response and related protocols within different types of HCF. </a:t>
            </a:r>
          </a:p>
          <a:p>
            <a:pPr marL="109728" indent="0">
              <a:buNone/>
            </a:pPr>
            <a:endParaRPr lang="en-US" dirty="0"/>
          </a:p>
          <a:p>
            <a:r>
              <a:rPr lang="en-US" dirty="0"/>
              <a:t>The role of everyone in eliminating HAIs in HCF should be continually evaluated.</a:t>
            </a:r>
          </a:p>
          <a:p>
            <a:endParaRPr lang="en-US" dirty="0"/>
          </a:p>
          <a:p>
            <a:pPr marL="109728" indent="0">
              <a:buNone/>
            </a:pPr>
            <a:endParaRPr lang="en-US" dirty="0"/>
          </a:p>
          <a:p>
            <a:endParaRPr lang="en-US" dirty="0"/>
          </a:p>
        </p:txBody>
      </p:sp>
      <p:sp>
        <p:nvSpPr>
          <p:cNvPr id="3" name="Title 2"/>
          <p:cNvSpPr>
            <a:spLocks noGrp="1"/>
          </p:cNvSpPr>
          <p:nvPr>
            <p:ph type="title"/>
          </p:nvPr>
        </p:nvSpPr>
        <p:spPr/>
        <p:txBody>
          <a:bodyPr/>
          <a:lstStyle/>
          <a:p>
            <a:r>
              <a:rPr lang="en-US" dirty="0"/>
              <a:t>Final thoughts </a:t>
            </a:r>
          </a:p>
        </p:txBody>
      </p:sp>
    </p:spTree>
    <p:extLst>
      <p:ext uri="{BB962C8B-B14F-4D97-AF65-F5344CB8AC3E}">
        <p14:creationId xmlns:p14="http://schemas.microsoft.com/office/powerpoint/2010/main" val="16971197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09800"/>
            <a:ext cx="7772400" cy="1143000"/>
          </a:xfrm>
        </p:spPr>
        <p:txBody>
          <a:bodyPr/>
          <a:lstStyle/>
          <a:p>
            <a:pPr algn="ctr"/>
            <a:r>
              <a:rPr lang="en-US" dirty="0"/>
              <a:t>Questions</a:t>
            </a:r>
          </a:p>
        </p:txBody>
      </p:sp>
    </p:spTree>
    <p:extLst>
      <p:ext uri="{BB962C8B-B14F-4D97-AF65-F5344CB8AC3E}">
        <p14:creationId xmlns:p14="http://schemas.microsoft.com/office/powerpoint/2010/main" val="38402191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1832</TotalTime>
  <Words>6094</Words>
  <Application>Microsoft Office PowerPoint</Application>
  <PresentationFormat>On-screen Show (4:3)</PresentationFormat>
  <Paragraphs>692</Paragraphs>
  <Slides>92</Slides>
  <Notes>46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92</vt:i4>
      </vt:variant>
    </vt:vector>
  </HeadingPairs>
  <TitlesOfParts>
    <vt:vector size="103" baseType="lpstr">
      <vt:lpstr>Arial</vt:lpstr>
      <vt:lpstr>Calibri</vt:lpstr>
      <vt:lpstr>Lucida Sans Unicode</vt:lpstr>
      <vt:lpstr>Symbol</vt:lpstr>
      <vt:lpstr>Verdana</vt:lpstr>
      <vt:lpstr>Wingdings</vt:lpstr>
      <vt:lpstr>Wingdings 2</vt:lpstr>
      <vt:lpstr>Wingdings 3</vt:lpstr>
      <vt:lpstr>Concourse</vt:lpstr>
      <vt:lpstr>Office Theme</vt:lpstr>
      <vt:lpstr>1_Office Theme</vt:lpstr>
      <vt:lpstr>HAI / MDROs ELC break out session </vt:lpstr>
      <vt:lpstr>Objectives</vt:lpstr>
      <vt:lpstr>The HAI Problem</vt:lpstr>
      <vt:lpstr>5 Reasons for HAI Reporting</vt:lpstr>
      <vt:lpstr>2013 Annual Report </vt:lpstr>
      <vt:lpstr>PowerPoint Presentation</vt:lpstr>
      <vt:lpstr>Who reported?  How did we do?</vt:lpstr>
      <vt:lpstr>Summary of Texas Infection Preventionist</vt:lpstr>
      <vt:lpstr>Future Plans &amp; Ideas for HAIs</vt:lpstr>
      <vt:lpstr>Combating HAIs</vt:lpstr>
      <vt:lpstr>Preventable Adverse Events (PAE)</vt:lpstr>
      <vt:lpstr>PowerPoint Presentation</vt:lpstr>
      <vt:lpstr>MDRO Reporting</vt:lpstr>
      <vt:lpstr>Definitions</vt:lpstr>
      <vt:lpstr>Case studies</vt:lpstr>
      <vt:lpstr>Pan Resistant CRE</vt:lpstr>
      <vt:lpstr>Pan Resistant CRE</vt:lpstr>
      <vt:lpstr>Pan Resistant CRE</vt:lpstr>
      <vt:lpstr>Pan Resistant CRE</vt:lpstr>
      <vt:lpstr>Pan Resistant CRE</vt:lpstr>
      <vt:lpstr>Pan Resistant CRE</vt:lpstr>
      <vt:lpstr>Video</vt:lpstr>
      <vt:lpstr>Overview of Outbreak Settings  and Investigations</vt:lpstr>
      <vt:lpstr>Why investigate </vt:lpstr>
      <vt:lpstr>Some Settings Investigated</vt:lpstr>
      <vt:lpstr>Hospital Investigations</vt:lpstr>
      <vt:lpstr>Product/Device-associated Investigations</vt:lpstr>
      <vt:lpstr>Physician Practice</vt:lpstr>
      <vt:lpstr>Physician Allergy Practice</vt:lpstr>
      <vt:lpstr>Out Patient Ambulatory Care Setting Practice</vt:lpstr>
      <vt:lpstr>Ambulatory Surgery Center S. Mitis Investigation</vt:lpstr>
      <vt:lpstr>Transmission of Aeromonas hydrophila associated with treatment of medicinal leeches: a Case Report. </vt:lpstr>
      <vt:lpstr>Case Report</vt:lpstr>
      <vt:lpstr>PowerPoint Presentation</vt:lpstr>
      <vt:lpstr>PowerPoint Presentation</vt:lpstr>
      <vt:lpstr>PowerPoint Presentation</vt:lpstr>
      <vt:lpstr>PowerPoint Presentation</vt:lpstr>
      <vt:lpstr>CDC Antimicrobial Susceptibility Testing</vt:lpstr>
      <vt:lpstr>PowerPoint Presentation</vt:lpstr>
      <vt:lpstr>PowerPoint Presentation</vt:lpstr>
      <vt:lpstr>Summary</vt:lpstr>
      <vt:lpstr>Case studies</vt:lpstr>
      <vt:lpstr>Break</vt:lpstr>
      <vt:lpstr>NBS data entry</vt:lpstr>
      <vt:lpstr>MDRO Reporting in NBS:  Discussion Points</vt:lpstr>
      <vt:lpstr>PowerPoint Presentation</vt:lpstr>
      <vt:lpstr>Confusion over titles of questions/fields</vt:lpstr>
      <vt:lpstr>Limitations of options in drop-down menus: Investigation</vt:lpstr>
      <vt:lpstr>MDRO Investigation:  Patient healthcare facility “timeline”</vt:lpstr>
      <vt:lpstr>Lab report data entry</vt:lpstr>
      <vt:lpstr>Lab report data entry, continued</vt:lpstr>
      <vt:lpstr>Lab report data entry, continued</vt:lpstr>
      <vt:lpstr>Lab report data entry, continued</vt:lpstr>
      <vt:lpstr>Associating lab reports with investigations</vt:lpstr>
      <vt:lpstr>Program Area &amp; Jurisdiction assignment</vt:lpstr>
      <vt:lpstr>Do you have questions?</vt:lpstr>
      <vt:lpstr>Table Top – Case Investigation</vt:lpstr>
      <vt:lpstr>Table Top reminders…</vt:lpstr>
      <vt:lpstr>Exercise Objectives</vt:lpstr>
      <vt:lpstr>Day 1, in the morning</vt:lpstr>
      <vt:lpstr>Questions to ask…</vt:lpstr>
      <vt:lpstr>Day 1, afternoon</vt:lpstr>
      <vt:lpstr>Questions to ask…</vt:lpstr>
      <vt:lpstr>Day 2, afternoon</vt:lpstr>
      <vt:lpstr>Questions to ask…</vt:lpstr>
      <vt:lpstr>Day 5</vt:lpstr>
      <vt:lpstr>Questions to ask…</vt:lpstr>
      <vt:lpstr>Day 5, site visit</vt:lpstr>
      <vt:lpstr>Day 5, site visit</vt:lpstr>
      <vt:lpstr>Questions to ask…</vt:lpstr>
      <vt:lpstr>Site visit, finding #1</vt:lpstr>
      <vt:lpstr>Questions to ask…</vt:lpstr>
      <vt:lpstr>Site visit, finding #2</vt:lpstr>
      <vt:lpstr>Update 2 cont…</vt:lpstr>
      <vt:lpstr>Questions to ask…</vt:lpstr>
      <vt:lpstr>Site visit, finding #3</vt:lpstr>
      <vt:lpstr>3 cont…</vt:lpstr>
      <vt:lpstr>Questions to ask…</vt:lpstr>
      <vt:lpstr>Site visit, finding #4</vt:lpstr>
      <vt:lpstr>Update #4 cont…</vt:lpstr>
      <vt:lpstr>PowerPoint Presentation</vt:lpstr>
      <vt:lpstr>#4 cont… The Injection procedure:  </vt:lpstr>
      <vt:lpstr>Questions to ask…</vt:lpstr>
      <vt:lpstr>Site visit, finding #5</vt:lpstr>
      <vt:lpstr>#5 cont…</vt:lpstr>
      <vt:lpstr>Questions to ask…</vt:lpstr>
      <vt:lpstr>Site visit, finding #6</vt:lpstr>
      <vt:lpstr>Question to ask…</vt:lpstr>
      <vt:lpstr>Site visit, finding #7</vt:lpstr>
      <vt:lpstr>Questions to ask…</vt:lpstr>
      <vt:lpstr>Final thoughts </vt:lpstr>
      <vt:lpstr>Questions</vt:lpstr>
    </vt:vector>
  </TitlesOfParts>
  <Company>Texas Department of State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TSICP</dc:title>
  <dc:creator>Garcia,Bobbiejean (DSHS)</dc:creator>
  <cp:lastModifiedBy>Pinter,Henry J (DSHS)</cp:lastModifiedBy>
  <cp:revision>137</cp:revision>
  <dcterms:created xsi:type="dcterms:W3CDTF">2015-03-17T18:11:15Z</dcterms:created>
  <dcterms:modified xsi:type="dcterms:W3CDTF">2023-02-16T20:35:24Z</dcterms:modified>
</cp:coreProperties>
</file>