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0"/>
  </p:notesMasterIdLst>
  <p:sldIdLst>
    <p:sldId id="256" r:id="rId2"/>
    <p:sldId id="269" r:id="rId3"/>
    <p:sldId id="258" r:id="rId4"/>
    <p:sldId id="268" r:id="rId5"/>
    <p:sldId id="259" r:id="rId6"/>
    <p:sldId id="257" r:id="rId7"/>
    <p:sldId id="273" r:id="rId8"/>
    <p:sldId id="272" r:id="rId9"/>
    <p:sldId id="274" r:id="rId10"/>
    <p:sldId id="280" r:id="rId11"/>
    <p:sldId id="279" r:id="rId12"/>
    <p:sldId id="271" r:id="rId13"/>
    <p:sldId id="277" r:id="rId14"/>
    <p:sldId id="275" r:id="rId15"/>
    <p:sldId id="282" r:id="rId16"/>
    <p:sldId id="278" r:id="rId17"/>
    <p:sldId id="270" r:id="rId18"/>
    <p:sldId id="287" r:id="rId19"/>
    <p:sldId id="283" r:id="rId20"/>
    <p:sldId id="285" r:id="rId21"/>
    <p:sldId id="288" r:id="rId22"/>
    <p:sldId id="289" r:id="rId23"/>
    <p:sldId id="290" r:id="rId24"/>
    <p:sldId id="264" r:id="rId25"/>
    <p:sldId id="265" r:id="rId26"/>
    <p:sldId id="266" r:id="rId27"/>
    <p:sldId id="276" r:id="rId28"/>
    <p:sldId id="26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AD5B"/>
    <a:srgbClr val="FF9900"/>
    <a:srgbClr val="BC2E31"/>
    <a:srgbClr val="009999"/>
    <a:srgbClr val="769A6E"/>
    <a:srgbClr val="2D56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60" autoAdjust="0"/>
    <p:restoredTop sz="94660"/>
  </p:normalViewPr>
  <p:slideViewPr>
    <p:cSldViewPr>
      <p:cViewPr varScale="1">
        <p:scale>
          <a:sx n="65" d="100"/>
          <a:sy n="65" d="100"/>
        </p:scale>
        <p:origin x="1690"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[Timeline.xlsx]Number Travelers!PivotTable3</c:name>
    <c:fmtId val="-1"/>
  </c:pivotSource>
  <c:chart>
    <c:title>
      <c:tx>
        <c:rich>
          <a:bodyPr/>
          <a:lstStyle/>
          <a:p>
            <a:pPr>
              <a:defRPr/>
            </a:pPr>
            <a:r>
              <a:rPr lang="en-US" dirty="0">
                <a:solidFill>
                  <a:srgbClr val="0070C0"/>
                </a:solidFill>
              </a:rPr>
              <a:t>Number of Travelers Monitored for Ebola </a:t>
            </a:r>
          </a:p>
          <a:p>
            <a:pPr>
              <a:defRPr/>
            </a:pPr>
            <a:r>
              <a:rPr lang="en-US" dirty="0">
                <a:solidFill>
                  <a:srgbClr val="0070C0"/>
                </a:solidFill>
              </a:rPr>
              <a:t>By Month Added</a:t>
            </a:r>
            <a:endParaRPr lang="en-US" dirty="0"/>
          </a:p>
        </c:rich>
      </c:tx>
      <c:layout>
        <c:manualLayout>
          <c:xMode val="edge"/>
          <c:yMode val="edge"/>
          <c:x val="0.31056648571298839"/>
          <c:y val="3.1933226868290213E-2"/>
        </c:manualLayout>
      </c:layout>
      <c:overlay val="0"/>
    </c:title>
    <c:autoTitleDeleted val="0"/>
    <c:pivotFmts>
      <c:pivotFmt>
        <c:idx val="0"/>
        <c:marker>
          <c:symbol val="none"/>
        </c:marker>
      </c:pivotFmt>
      <c:pivotFmt>
        <c:idx val="1"/>
        <c:marker>
          <c:symbol val="none"/>
        </c:marker>
      </c:pivotFmt>
      <c:pivotFmt>
        <c:idx val="2"/>
        <c:marker>
          <c:symbol val="none"/>
        </c:marker>
      </c:pivotFmt>
    </c:pivotFmts>
    <c:plotArea>
      <c:layout/>
      <c:lineChart>
        <c:grouping val="standard"/>
        <c:varyColors val="0"/>
        <c:ser>
          <c:idx val="0"/>
          <c:order val="0"/>
          <c:tx>
            <c:strRef>
              <c:f>'Number Travelers'!$B$3</c:f>
              <c:strCache>
                <c:ptCount val="1"/>
                <c:pt idx="0">
                  <c:v>Total</c:v>
                </c:pt>
              </c:strCache>
            </c:strRef>
          </c:tx>
          <c:marker>
            <c:symbol val="none"/>
          </c:marker>
          <c:cat>
            <c:multiLvlStrRef>
              <c:f>'Number Travelers'!$A$4:$A$13</c:f>
              <c:multiLvlStrCache>
                <c:ptCount val="7"/>
                <c:lvl>
                  <c:pt idx="0">
                    <c:v>Oct</c:v>
                  </c:pt>
                  <c:pt idx="1">
                    <c:v>Nov</c:v>
                  </c:pt>
                  <c:pt idx="2">
                    <c:v>Dec</c:v>
                  </c:pt>
                  <c:pt idx="3">
                    <c:v>Jan</c:v>
                  </c:pt>
                  <c:pt idx="4">
                    <c:v>Feb</c:v>
                  </c:pt>
                  <c:pt idx="5">
                    <c:v>Mar</c:v>
                  </c:pt>
                  <c:pt idx="6">
                    <c:v>Apr</c:v>
                  </c:pt>
                </c:lvl>
                <c:lvl>
                  <c:pt idx="0">
                    <c:v>2014</c:v>
                  </c:pt>
                  <c:pt idx="3">
                    <c:v>2015</c:v>
                  </c:pt>
                </c:lvl>
              </c:multiLvlStrCache>
            </c:multiLvlStrRef>
          </c:cat>
          <c:val>
            <c:numRef>
              <c:f>'Number Travelers'!$B$4:$B$13</c:f>
              <c:numCache>
                <c:formatCode>General</c:formatCode>
                <c:ptCount val="7"/>
                <c:pt idx="0">
                  <c:v>30</c:v>
                </c:pt>
                <c:pt idx="1">
                  <c:v>93</c:v>
                </c:pt>
                <c:pt idx="2">
                  <c:v>108</c:v>
                </c:pt>
                <c:pt idx="3">
                  <c:v>82</c:v>
                </c:pt>
                <c:pt idx="4">
                  <c:v>66</c:v>
                </c:pt>
                <c:pt idx="5">
                  <c:v>133</c:v>
                </c:pt>
                <c:pt idx="6">
                  <c:v>92</c:v>
                </c:pt>
              </c:numCache>
            </c:numRef>
          </c:val>
          <c:smooth val="0"/>
          <c:extLst>
            <c:ext xmlns:c16="http://schemas.microsoft.com/office/drawing/2014/chart" uri="{C3380CC4-5D6E-409C-BE32-E72D297353CC}">
              <c16:uniqueId val="{00000000-E1CF-4183-B799-E23CCC7C0F7D}"/>
            </c:ext>
          </c:extLst>
        </c:ser>
        <c:dLbls>
          <c:showLegendKey val="0"/>
          <c:showVal val="0"/>
          <c:showCatName val="0"/>
          <c:showSerName val="0"/>
          <c:showPercent val="0"/>
          <c:showBubbleSize val="0"/>
        </c:dLbls>
        <c:smooth val="0"/>
        <c:axId val="34813824"/>
        <c:axId val="34815360"/>
      </c:lineChart>
      <c:catAx>
        <c:axId val="34813824"/>
        <c:scaling>
          <c:orientation val="minMax"/>
        </c:scaling>
        <c:delete val="0"/>
        <c:axPos val="b"/>
        <c:numFmt formatCode="General" sourceLinked="0"/>
        <c:majorTickMark val="out"/>
        <c:minorTickMark val="none"/>
        <c:tickLblPos val="nextTo"/>
        <c:crossAx val="34815360"/>
        <c:crosses val="autoZero"/>
        <c:auto val="1"/>
        <c:lblAlgn val="ctr"/>
        <c:lblOffset val="100"/>
        <c:noMultiLvlLbl val="0"/>
      </c:catAx>
      <c:valAx>
        <c:axId val="34815360"/>
        <c:scaling>
          <c:orientation val="minMax"/>
        </c:scaling>
        <c:delete val="1"/>
        <c:axPos val="l"/>
        <c:majorGridlines/>
        <c:numFmt formatCode="General" sourceLinked="1"/>
        <c:majorTickMark val="out"/>
        <c:minorTickMark val="none"/>
        <c:tickLblPos val="nextTo"/>
        <c:crossAx val="34813824"/>
        <c:crosses val="autoZero"/>
        <c:crossBetween val="between"/>
      </c:valAx>
    </c:plotArea>
    <c:plotVisOnly val="1"/>
    <c:dispBlanksAs val="gap"/>
    <c:showDLblsOverMax val="0"/>
  </c:chart>
  <c:spPr>
    <a:noFill/>
    <a:ln>
      <a:noFill/>
    </a:ln>
  </c:spPr>
  <c:externalData r:id="rId2">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E4AD36-ABF0-435F-A4D8-E4E4F4D21D1C}"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C57A0CDC-0BB0-4688-B7B0-0C828058C379}">
      <dgm:prSet phldrT="[Text]"/>
      <dgm:spPr/>
      <dgm:t>
        <a:bodyPr/>
        <a:lstStyle/>
        <a:p>
          <a:endParaRPr lang="en-US" dirty="0"/>
        </a:p>
      </dgm:t>
    </dgm:pt>
    <dgm:pt modelId="{95F741AD-EEC5-4312-B13C-E3D439798727}" type="parTrans" cxnId="{EF10B3A5-E50A-41BE-A56C-2B0A0801F3A1}">
      <dgm:prSet/>
      <dgm:spPr/>
      <dgm:t>
        <a:bodyPr/>
        <a:lstStyle/>
        <a:p>
          <a:endParaRPr lang="en-US"/>
        </a:p>
      </dgm:t>
    </dgm:pt>
    <dgm:pt modelId="{E6CC1C8D-1936-4494-BD28-902BA429E3F9}" type="sibTrans" cxnId="{EF10B3A5-E50A-41BE-A56C-2B0A0801F3A1}">
      <dgm:prSet/>
      <dgm:spPr/>
      <dgm:t>
        <a:bodyPr/>
        <a:lstStyle/>
        <a:p>
          <a:endParaRPr lang="en-US"/>
        </a:p>
      </dgm:t>
    </dgm:pt>
    <dgm:pt modelId="{BABFEF2C-3434-4AC5-990B-F3F7934FAC60}">
      <dgm:prSet phldrT="[Text]"/>
      <dgm:spPr/>
      <dgm:t>
        <a:bodyPr/>
        <a:lstStyle/>
        <a:p>
          <a:endParaRPr lang="en-US" dirty="0"/>
        </a:p>
      </dgm:t>
    </dgm:pt>
    <dgm:pt modelId="{AAF12938-A317-4EB8-A299-20EFBE4BC0D2}" type="parTrans" cxnId="{07C432FC-4EBF-47A9-A586-59AC73A0E673}">
      <dgm:prSet/>
      <dgm:spPr/>
      <dgm:t>
        <a:bodyPr/>
        <a:lstStyle/>
        <a:p>
          <a:endParaRPr lang="en-US"/>
        </a:p>
      </dgm:t>
    </dgm:pt>
    <dgm:pt modelId="{1F6F92B6-0A43-43A7-B160-B131DFEA2802}" type="sibTrans" cxnId="{07C432FC-4EBF-47A9-A586-59AC73A0E673}">
      <dgm:prSet/>
      <dgm:spPr/>
      <dgm:t>
        <a:bodyPr/>
        <a:lstStyle/>
        <a:p>
          <a:endParaRPr lang="en-US"/>
        </a:p>
      </dgm:t>
    </dgm:pt>
    <dgm:pt modelId="{A09070AC-9E7E-4832-B533-3541D8A6FAB1}">
      <dgm:prSet phldrT="[Text]"/>
      <dgm:spPr/>
      <dgm:t>
        <a:bodyPr/>
        <a:lstStyle/>
        <a:p>
          <a:endParaRPr lang="en-US" dirty="0"/>
        </a:p>
      </dgm:t>
    </dgm:pt>
    <dgm:pt modelId="{AE06CACD-BF29-4D0E-95A2-AD13C3FCF7D0}" type="parTrans" cxnId="{7ADFBC12-8F4C-4614-8F04-DA4EFAC9A89A}">
      <dgm:prSet/>
      <dgm:spPr/>
      <dgm:t>
        <a:bodyPr/>
        <a:lstStyle/>
        <a:p>
          <a:endParaRPr lang="en-US"/>
        </a:p>
      </dgm:t>
    </dgm:pt>
    <dgm:pt modelId="{FDB1E90F-0399-4481-BD2D-D277795627FA}" type="sibTrans" cxnId="{7ADFBC12-8F4C-4614-8F04-DA4EFAC9A89A}">
      <dgm:prSet/>
      <dgm:spPr/>
      <dgm:t>
        <a:bodyPr/>
        <a:lstStyle/>
        <a:p>
          <a:endParaRPr lang="en-US"/>
        </a:p>
      </dgm:t>
    </dgm:pt>
    <dgm:pt modelId="{6A935357-A668-458A-BFCC-0051A3FA192C}">
      <dgm:prSet phldrT="[Text]"/>
      <dgm:spPr/>
      <dgm:t>
        <a:bodyPr/>
        <a:lstStyle/>
        <a:p>
          <a:endParaRPr lang="en-US" dirty="0"/>
        </a:p>
      </dgm:t>
    </dgm:pt>
    <dgm:pt modelId="{B883F406-378C-4BF6-9107-9AD468C9178E}" type="parTrans" cxnId="{E4E8E059-4462-4855-AA28-5EA180184106}">
      <dgm:prSet/>
      <dgm:spPr/>
      <dgm:t>
        <a:bodyPr/>
        <a:lstStyle/>
        <a:p>
          <a:endParaRPr lang="en-US"/>
        </a:p>
      </dgm:t>
    </dgm:pt>
    <dgm:pt modelId="{1AB92752-4F01-4F1F-9956-FC49D3667311}" type="sibTrans" cxnId="{E4E8E059-4462-4855-AA28-5EA180184106}">
      <dgm:prSet/>
      <dgm:spPr/>
      <dgm:t>
        <a:bodyPr/>
        <a:lstStyle/>
        <a:p>
          <a:endParaRPr lang="en-US"/>
        </a:p>
      </dgm:t>
    </dgm:pt>
    <dgm:pt modelId="{181FEA81-E33E-4A1E-907B-056363C82C05}">
      <dgm:prSet phldrT="[Text]"/>
      <dgm:spPr/>
      <dgm:t>
        <a:bodyPr/>
        <a:lstStyle/>
        <a:p>
          <a:endParaRPr lang="en-US" dirty="0"/>
        </a:p>
      </dgm:t>
    </dgm:pt>
    <dgm:pt modelId="{F1055FB4-924B-42B4-AF2D-267BC7E76CC1}" type="parTrans" cxnId="{7617755E-2900-4946-9BB1-896FF643D426}">
      <dgm:prSet/>
      <dgm:spPr/>
      <dgm:t>
        <a:bodyPr/>
        <a:lstStyle/>
        <a:p>
          <a:endParaRPr lang="en-US"/>
        </a:p>
      </dgm:t>
    </dgm:pt>
    <dgm:pt modelId="{888F6FD0-9192-48C6-B6DE-196A9AA35220}" type="sibTrans" cxnId="{7617755E-2900-4946-9BB1-896FF643D426}">
      <dgm:prSet/>
      <dgm:spPr/>
      <dgm:t>
        <a:bodyPr/>
        <a:lstStyle/>
        <a:p>
          <a:endParaRPr lang="en-US"/>
        </a:p>
      </dgm:t>
    </dgm:pt>
    <dgm:pt modelId="{044E3942-1A63-4DA0-8504-B44AA18C5453}">
      <dgm:prSet phldrT="[Text]"/>
      <dgm:spPr/>
      <dgm:t>
        <a:bodyPr/>
        <a:lstStyle/>
        <a:p>
          <a:endParaRPr lang="en-US" dirty="0"/>
        </a:p>
      </dgm:t>
    </dgm:pt>
    <dgm:pt modelId="{20F2F1A9-7BFE-41AB-854F-581A6A89BBDB}" type="parTrans" cxnId="{0816D2F0-8736-49C0-B964-70970BF11A58}">
      <dgm:prSet/>
      <dgm:spPr/>
      <dgm:t>
        <a:bodyPr/>
        <a:lstStyle/>
        <a:p>
          <a:endParaRPr lang="en-US"/>
        </a:p>
      </dgm:t>
    </dgm:pt>
    <dgm:pt modelId="{C0E71CED-609C-4BD4-A4D7-161A7AAACB42}" type="sibTrans" cxnId="{0816D2F0-8736-49C0-B964-70970BF11A58}">
      <dgm:prSet/>
      <dgm:spPr/>
      <dgm:t>
        <a:bodyPr/>
        <a:lstStyle/>
        <a:p>
          <a:endParaRPr lang="en-US"/>
        </a:p>
      </dgm:t>
    </dgm:pt>
    <dgm:pt modelId="{632F287D-EA2D-4D85-B83D-8B79D0E38D73}">
      <dgm:prSet phldrT="[Text]"/>
      <dgm:spPr/>
      <dgm:t>
        <a:bodyPr/>
        <a:lstStyle/>
        <a:p>
          <a:endParaRPr lang="en-US" dirty="0"/>
        </a:p>
      </dgm:t>
    </dgm:pt>
    <dgm:pt modelId="{F0FB7B74-6C47-42E4-B0F9-11B4B544642D}" type="parTrans" cxnId="{0F0FAEAE-00A8-474E-BE7F-78F998640363}">
      <dgm:prSet/>
      <dgm:spPr/>
      <dgm:t>
        <a:bodyPr/>
        <a:lstStyle/>
        <a:p>
          <a:endParaRPr lang="en-US"/>
        </a:p>
      </dgm:t>
    </dgm:pt>
    <dgm:pt modelId="{99B484B5-100E-4A22-8ABC-5316A2270B2E}" type="sibTrans" cxnId="{0F0FAEAE-00A8-474E-BE7F-78F998640363}">
      <dgm:prSet/>
      <dgm:spPr/>
      <dgm:t>
        <a:bodyPr/>
        <a:lstStyle/>
        <a:p>
          <a:endParaRPr lang="en-US"/>
        </a:p>
      </dgm:t>
    </dgm:pt>
    <dgm:pt modelId="{96B19404-7097-4A52-9DF0-3B44CAD450D6}">
      <dgm:prSet phldrT="[Text]"/>
      <dgm:spPr/>
      <dgm:t>
        <a:bodyPr/>
        <a:lstStyle/>
        <a:p>
          <a:endParaRPr lang="en-US" dirty="0"/>
        </a:p>
      </dgm:t>
    </dgm:pt>
    <dgm:pt modelId="{35474059-EBEC-4E8E-A278-831DF00D1E19}" type="parTrans" cxnId="{19C782A2-098B-4D37-8475-FD0813C9B6DE}">
      <dgm:prSet/>
      <dgm:spPr/>
      <dgm:t>
        <a:bodyPr/>
        <a:lstStyle/>
        <a:p>
          <a:endParaRPr lang="en-US"/>
        </a:p>
      </dgm:t>
    </dgm:pt>
    <dgm:pt modelId="{B791E237-F4C5-460F-8D43-5FF905A13885}" type="sibTrans" cxnId="{19C782A2-098B-4D37-8475-FD0813C9B6DE}">
      <dgm:prSet/>
      <dgm:spPr/>
      <dgm:t>
        <a:bodyPr/>
        <a:lstStyle/>
        <a:p>
          <a:endParaRPr lang="en-US"/>
        </a:p>
      </dgm:t>
    </dgm:pt>
    <dgm:pt modelId="{D6CD7921-1502-4514-ABA7-CB3ACE47869B}">
      <dgm:prSet phldrT="[Text]"/>
      <dgm:spPr/>
      <dgm:t>
        <a:bodyPr/>
        <a:lstStyle/>
        <a:p>
          <a:endParaRPr lang="en-US" dirty="0"/>
        </a:p>
      </dgm:t>
    </dgm:pt>
    <dgm:pt modelId="{42F5DD80-E4AA-4BF7-A4C4-E3274AF10FE4}" type="parTrans" cxnId="{17E8600F-9CE5-46AE-AAF9-04CE4DE058EE}">
      <dgm:prSet/>
      <dgm:spPr/>
      <dgm:t>
        <a:bodyPr/>
        <a:lstStyle/>
        <a:p>
          <a:endParaRPr lang="en-US"/>
        </a:p>
      </dgm:t>
    </dgm:pt>
    <dgm:pt modelId="{F3EF4E62-1F99-4047-836D-DEA9A8190567}" type="sibTrans" cxnId="{17E8600F-9CE5-46AE-AAF9-04CE4DE058EE}">
      <dgm:prSet/>
      <dgm:spPr/>
      <dgm:t>
        <a:bodyPr/>
        <a:lstStyle/>
        <a:p>
          <a:endParaRPr lang="en-US"/>
        </a:p>
      </dgm:t>
    </dgm:pt>
    <dgm:pt modelId="{752B2528-C370-4782-B27E-A4716D6D4E1B}">
      <dgm:prSet phldrT="[Text]"/>
      <dgm:spPr/>
      <dgm:t>
        <a:bodyPr/>
        <a:lstStyle/>
        <a:p>
          <a:endParaRPr lang="en-US" dirty="0"/>
        </a:p>
      </dgm:t>
    </dgm:pt>
    <dgm:pt modelId="{49F1F675-2026-45ED-A494-13884EB1FF55}" type="parTrans" cxnId="{CFBD4B32-0BE8-4813-B23C-2432A1256EAB}">
      <dgm:prSet/>
      <dgm:spPr/>
      <dgm:t>
        <a:bodyPr/>
        <a:lstStyle/>
        <a:p>
          <a:endParaRPr lang="en-US"/>
        </a:p>
      </dgm:t>
    </dgm:pt>
    <dgm:pt modelId="{421B8ADC-4C7F-438D-A604-1A74333F6F75}" type="sibTrans" cxnId="{CFBD4B32-0BE8-4813-B23C-2432A1256EAB}">
      <dgm:prSet/>
      <dgm:spPr/>
      <dgm:t>
        <a:bodyPr/>
        <a:lstStyle/>
        <a:p>
          <a:endParaRPr lang="en-US"/>
        </a:p>
      </dgm:t>
    </dgm:pt>
    <dgm:pt modelId="{3738C29E-0D1D-40A6-94C2-A746B813329C}">
      <dgm:prSet phldrT="[Text]"/>
      <dgm:spPr/>
      <dgm:t>
        <a:bodyPr/>
        <a:lstStyle/>
        <a:p>
          <a:endParaRPr lang="en-US" dirty="0"/>
        </a:p>
      </dgm:t>
    </dgm:pt>
    <dgm:pt modelId="{64EBAB65-CD89-4516-9693-C24E639DD45E}" type="parTrans" cxnId="{D75FD5E1-B97B-4704-99AD-55C93352B034}">
      <dgm:prSet/>
      <dgm:spPr/>
      <dgm:t>
        <a:bodyPr/>
        <a:lstStyle/>
        <a:p>
          <a:endParaRPr lang="en-US"/>
        </a:p>
      </dgm:t>
    </dgm:pt>
    <dgm:pt modelId="{5D9C9EC9-8BF7-4969-84FF-54BF0714D8FB}" type="sibTrans" cxnId="{D75FD5E1-B97B-4704-99AD-55C93352B034}">
      <dgm:prSet/>
      <dgm:spPr/>
      <dgm:t>
        <a:bodyPr/>
        <a:lstStyle/>
        <a:p>
          <a:endParaRPr lang="en-US"/>
        </a:p>
      </dgm:t>
    </dgm:pt>
    <dgm:pt modelId="{3F385E3F-0069-47AE-87C4-27552FB48619}">
      <dgm:prSet phldrT="[Text]"/>
      <dgm:spPr/>
      <dgm:t>
        <a:bodyPr/>
        <a:lstStyle/>
        <a:p>
          <a:endParaRPr lang="en-US" dirty="0"/>
        </a:p>
      </dgm:t>
    </dgm:pt>
    <dgm:pt modelId="{A5A853B9-5821-43E8-BF96-064302BEC024}" type="parTrans" cxnId="{DA5A72DB-F1C9-492D-A3AF-4A0714E0A55F}">
      <dgm:prSet/>
      <dgm:spPr/>
      <dgm:t>
        <a:bodyPr/>
        <a:lstStyle/>
        <a:p>
          <a:endParaRPr lang="en-US"/>
        </a:p>
      </dgm:t>
    </dgm:pt>
    <dgm:pt modelId="{B71948A9-D690-434F-81CE-9736BEE03781}" type="sibTrans" cxnId="{DA5A72DB-F1C9-492D-A3AF-4A0714E0A55F}">
      <dgm:prSet/>
      <dgm:spPr/>
      <dgm:t>
        <a:bodyPr/>
        <a:lstStyle/>
        <a:p>
          <a:endParaRPr lang="en-US"/>
        </a:p>
      </dgm:t>
    </dgm:pt>
    <dgm:pt modelId="{13AB87F0-B00B-4119-B5E1-26B7250C8105}">
      <dgm:prSet phldrT="[Text]"/>
      <dgm:spPr/>
      <dgm:t>
        <a:bodyPr/>
        <a:lstStyle/>
        <a:p>
          <a:endParaRPr lang="en-US" dirty="0"/>
        </a:p>
      </dgm:t>
    </dgm:pt>
    <dgm:pt modelId="{7094611F-33F7-4315-9F3A-6ADC76B02618}" type="parTrans" cxnId="{DE3DEEFF-A277-42C5-A3BE-72AF790B9EE5}">
      <dgm:prSet/>
      <dgm:spPr/>
      <dgm:t>
        <a:bodyPr/>
        <a:lstStyle/>
        <a:p>
          <a:endParaRPr lang="en-US"/>
        </a:p>
      </dgm:t>
    </dgm:pt>
    <dgm:pt modelId="{845427A5-70B9-4981-84B6-33047A08ADD0}" type="sibTrans" cxnId="{DE3DEEFF-A277-42C5-A3BE-72AF790B9EE5}">
      <dgm:prSet/>
      <dgm:spPr/>
      <dgm:t>
        <a:bodyPr/>
        <a:lstStyle/>
        <a:p>
          <a:endParaRPr lang="en-US"/>
        </a:p>
      </dgm:t>
    </dgm:pt>
    <dgm:pt modelId="{4C3C2292-B96D-4FFF-8617-F0DDEBEA8DC8}" type="pres">
      <dgm:prSet presAssocID="{F5E4AD36-ABF0-435F-A4D8-E4E4F4D21D1C}" presName="Name0" presStyleCnt="0">
        <dgm:presLayoutVars>
          <dgm:dir/>
          <dgm:resizeHandles val="exact"/>
        </dgm:presLayoutVars>
      </dgm:prSet>
      <dgm:spPr/>
    </dgm:pt>
    <dgm:pt modelId="{804A2A06-7D38-4F9A-81DE-44913248AB68}" type="pres">
      <dgm:prSet presAssocID="{F5E4AD36-ABF0-435F-A4D8-E4E4F4D21D1C}" presName="arrow" presStyleLbl="bgShp" presStyleIdx="0" presStyleCnt="1" custLinFactNeighborX="-320" custLinFactNeighborY="-6580"/>
      <dgm:spPr/>
    </dgm:pt>
    <dgm:pt modelId="{704551BE-7962-47B8-801E-0CE5E56B86E6}" type="pres">
      <dgm:prSet presAssocID="{F5E4AD36-ABF0-435F-A4D8-E4E4F4D21D1C}" presName="points" presStyleCnt="0"/>
      <dgm:spPr/>
    </dgm:pt>
    <dgm:pt modelId="{0781524B-E409-4FA1-8405-C085DF356F34}" type="pres">
      <dgm:prSet presAssocID="{C57A0CDC-0BB0-4688-B7B0-0C828058C379}" presName="compositeA" presStyleCnt="0"/>
      <dgm:spPr/>
    </dgm:pt>
    <dgm:pt modelId="{56BDCF08-0F0B-4DA0-B305-DCF813898A64}" type="pres">
      <dgm:prSet presAssocID="{C57A0CDC-0BB0-4688-B7B0-0C828058C379}" presName="textA" presStyleLbl="revTx" presStyleIdx="0" presStyleCnt="13">
        <dgm:presLayoutVars>
          <dgm:bulletEnabled val="1"/>
        </dgm:presLayoutVars>
      </dgm:prSet>
      <dgm:spPr/>
    </dgm:pt>
    <dgm:pt modelId="{3AB279C6-A2D2-463C-9396-C7F42742D82B}" type="pres">
      <dgm:prSet presAssocID="{C57A0CDC-0BB0-4688-B7B0-0C828058C379}" presName="circleA" presStyleLbl="node1" presStyleIdx="0" presStyleCnt="13" custLinFactX="2890" custLinFactNeighborX="100000" custLinFactNeighborY="11039"/>
      <dgm:spPr/>
    </dgm:pt>
    <dgm:pt modelId="{7D00B9E1-AD54-42C2-827C-7C98F5A82A0C}" type="pres">
      <dgm:prSet presAssocID="{C57A0CDC-0BB0-4688-B7B0-0C828058C379}" presName="spaceA" presStyleCnt="0"/>
      <dgm:spPr/>
    </dgm:pt>
    <dgm:pt modelId="{D2A052C0-442C-4720-AF31-EAAA84D8DE6B}" type="pres">
      <dgm:prSet presAssocID="{E6CC1C8D-1936-4494-BD28-902BA429E3F9}" presName="space" presStyleCnt="0"/>
      <dgm:spPr/>
    </dgm:pt>
    <dgm:pt modelId="{2C38DB77-962A-4099-A7F7-B01218DBF2B0}" type="pres">
      <dgm:prSet presAssocID="{BABFEF2C-3434-4AC5-990B-F3F7934FAC60}" presName="compositeB" presStyleCnt="0"/>
      <dgm:spPr/>
    </dgm:pt>
    <dgm:pt modelId="{CFC175D0-579C-4B97-AD89-118176F96445}" type="pres">
      <dgm:prSet presAssocID="{BABFEF2C-3434-4AC5-990B-F3F7934FAC60}" presName="textB" presStyleLbl="revTx" presStyleIdx="1" presStyleCnt="13">
        <dgm:presLayoutVars>
          <dgm:bulletEnabled val="1"/>
        </dgm:presLayoutVars>
      </dgm:prSet>
      <dgm:spPr/>
    </dgm:pt>
    <dgm:pt modelId="{7DB79CD5-C4E0-4A79-AF3A-CFA87BC7A5F6}" type="pres">
      <dgm:prSet presAssocID="{BABFEF2C-3434-4AC5-990B-F3F7934FAC60}" presName="circleB" presStyleLbl="node1" presStyleIdx="1" presStyleCnt="13" custLinFactNeighborX="90354" custLinFactNeighborY="11039"/>
      <dgm:spPr/>
    </dgm:pt>
    <dgm:pt modelId="{293B3478-8260-45F9-B6FB-6B3D56A00028}" type="pres">
      <dgm:prSet presAssocID="{BABFEF2C-3434-4AC5-990B-F3F7934FAC60}" presName="spaceB" presStyleCnt="0"/>
      <dgm:spPr/>
    </dgm:pt>
    <dgm:pt modelId="{01306C31-1582-44C5-BF5C-6548800CC00E}" type="pres">
      <dgm:prSet presAssocID="{1F6F92B6-0A43-43A7-B160-B131DFEA2802}" presName="space" presStyleCnt="0"/>
      <dgm:spPr/>
    </dgm:pt>
    <dgm:pt modelId="{43300152-8F9D-4C23-A617-AA823290AA7A}" type="pres">
      <dgm:prSet presAssocID="{A09070AC-9E7E-4832-B533-3541D8A6FAB1}" presName="compositeA" presStyleCnt="0"/>
      <dgm:spPr/>
    </dgm:pt>
    <dgm:pt modelId="{2FDD57F7-F960-49B1-980E-77712503801C}" type="pres">
      <dgm:prSet presAssocID="{A09070AC-9E7E-4832-B533-3541D8A6FAB1}" presName="textA" presStyleLbl="revTx" presStyleIdx="2" presStyleCnt="13">
        <dgm:presLayoutVars>
          <dgm:bulletEnabled val="1"/>
        </dgm:presLayoutVars>
      </dgm:prSet>
      <dgm:spPr/>
    </dgm:pt>
    <dgm:pt modelId="{7CE0793B-8AD3-4757-A404-262296654747}" type="pres">
      <dgm:prSet presAssocID="{A09070AC-9E7E-4832-B533-3541D8A6FAB1}" presName="circleA" presStyleLbl="node1" presStyleIdx="2" presStyleCnt="13" custLinFactNeighborX="88639" custLinFactNeighborY="11039"/>
      <dgm:spPr/>
    </dgm:pt>
    <dgm:pt modelId="{CDB2F9FD-9754-459F-8A08-B16994A25227}" type="pres">
      <dgm:prSet presAssocID="{A09070AC-9E7E-4832-B533-3541D8A6FAB1}" presName="spaceA" presStyleCnt="0"/>
      <dgm:spPr/>
    </dgm:pt>
    <dgm:pt modelId="{1935CBE5-B7BD-4713-B9EC-6410458E87C0}" type="pres">
      <dgm:prSet presAssocID="{FDB1E90F-0399-4481-BD2D-D277795627FA}" presName="space" presStyleCnt="0"/>
      <dgm:spPr/>
    </dgm:pt>
    <dgm:pt modelId="{98B0F55A-450F-4E3B-9EA9-31ABB1EA6673}" type="pres">
      <dgm:prSet presAssocID="{6A935357-A668-458A-BFCC-0051A3FA192C}" presName="compositeB" presStyleCnt="0"/>
      <dgm:spPr/>
    </dgm:pt>
    <dgm:pt modelId="{2D360225-58C3-42EA-9ED5-6A16420A0159}" type="pres">
      <dgm:prSet presAssocID="{6A935357-A668-458A-BFCC-0051A3FA192C}" presName="textB" presStyleLbl="revTx" presStyleIdx="3" presStyleCnt="13">
        <dgm:presLayoutVars>
          <dgm:bulletEnabled val="1"/>
        </dgm:presLayoutVars>
      </dgm:prSet>
      <dgm:spPr/>
    </dgm:pt>
    <dgm:pt modelId="{2F402419-AC10-446C-A9E6-C5020EE9B709}" type="pres">
      <dgm:prSet presAssocID="{6A935357-A668-458A-BFCC-0051A3FA192C}" presName="circleB" presStyleLbl="node1" presStyleIdx="3" presStyleCnt="13" custLinFactNeighborX="88639" custLinFactNeighborY="11039"/>
      <dgm:spPr/>
    </dgm:pt>
    <dgm:pt modelId="{66ABEDD9-D4E6-400C-907F-F0320AE5ACE0}" type="pres">
      <dgm:prSet presAssocID="{6A935357-A668-458A-BFCC-0051A3FA192C}" presName="spaceB" presStyleCnt="0"/>
      <dgm:spPr/>
    </dgm:pt>
    <dgm:pt modelId="{5EF5EFEE-4E3A-4D21-86CC-7DCE8DC721FE}" type="pres">
      <dgm:prSet presAssocID="{1AB92752-4F01-4F1F-9956-FC49D3667311}" presName="space" presStyleCnt="0"/>
      <dgm:spPr/>
    </dgm:pt>
    <dgm:pt modelId="{53A32FD2-FB8D-43DC-8CB4-CB7069710940}" type="pres">
      <dgm:prSet presAssocID="{181FEA81-E33E-4A1E-907B-056363C82C05}" presName="compositeA" presStyleCnt="0"/>
      <dgm:spPr/>
    </dgm:pt>
    <dgm:pt modelId="{F7E92A91-BA0F-4432-8D7B-AA151825F403}" type="pres">
      <dgm:prSet presAssocID="{181FEA81-E33E-4A1E-907B-056363C82C05}" presName="textA" presStyleLbl="revTx" presStyleIdx="4" presStyleCnt="13">
        <dgm:presLayoutVars>
          <dgm:bulletEnabled val="1"/>
        </dgm:presLayoutVars>
      </dgm:prSet>
      <dgm:spPr/>
    </dgm:pt>
    <dgm:pt modelId="{88122679-8037-4A86-BB00-30D0DA224A5F}" type="pres">
      <dgm:prSet presAssocID="{181FEA81-E33E-4A1E-907B-056363C82C05}" presName="circleA" presStyleLbl="node1" presStyleIdx="4" presStyleCnt="13" custLinFactNeighborX="88660" custLinFactNeighborY="13662"/>
      <dgm:spPr/>
    </dgm:pt>
    <dgm:pt modelId="{FC81781D-3B18-47E3-BE99-6AD71F4E49D4}" type="pres">
      <dgm:prSet presAssocID="{181FEA81-E33E-4A1E-907B-056363C82C05}" presName="spaceA" presStyleCnt="0"/>
      <dgm:spPr/>
    </dgm:pt>
    <dgm:pt modelId="{3FDEECEB-6375-49C6-9C62-B41724725FBA}" type="pres">
      <dgm:prSet presAssocID="{888F6FD0-9192-48C6-B6DE-196A9AA35220}" presName="space" presStyleCnt="0"/>
      <dgm:spPr/>
    </dgm:pt>
    <dgm:pt modelId="{7C822868-B7B5-4449-AB63-4E9BAF1981FF}" type="pres">
      <dgm:prSet presAssocID="{044E3942-1A63-4DA0-8504-B44AA18C5453}" presName="compositeB" presStyleCnt="0"/>
      <dgm:spPr/>
    </dgm:pt>
    <dgm:pt modelId="{F1CB7032-2548-4089-9910-823646BEFBD4}" type="pres">
      <dgm:prSet presAssocID="{044E3942-1A63-4DA0-8504-B44AA18C5453}" presName="textB" presStyleLbl="revTx" presStyleIdx="5" presStyleCnt="13">
        <dgm:presLayoutVars>
          <dgm:bulletEnabled val="1"/>
        </dgm:presLayoutVars>
      </dgm:prSet>
      <dgm:spPr/>
    </dgm:pt>
    <dgm:pt modelId="{1BDAF04A-E920-4F7F-9D21-0723E77DB27D}" type="pres">
      <dgm:prSet presAssocID="{044E3942-1A63-4DA0-8504-B44AA18C5453}" presName="circleB" presStyleLbl="node1" presStyleIdx="5" presStyleCnt="13" custLinFactNeighborX="87561" custLinFactNeighborY="13662"/>
      <dgm:spPr/>
    </dgm:pt>
    <dgm:pt modelId="{955F29E3-A2B9-4F15-A42B-376F18EE541A}" type="pres">
      <dgm:prSet presAssocID="{044E3942-1A63-4DA0-8504-B44AA18C5453}" presName="spaceB" presStyleCnt="0"/>
      <dgm:spPr/>
    </dgm:pt>
    <dgm:pt modelId="{C31D034F-A2F3-4AED-B70B-58755C031628}" type="pres">
      <dgm:prSet presAssocID="{C0E71CED-609C-4BD4-A4D7-161A7AAACB42}" presName="space" presStyleCnt="0"/>
      <dgm:spPr/>
    </dgm:pt>
    <dgm:pt modelId="{A6776CF1-8BDE-4659-92C1-D39AFBE9AB8A}" type="pres">
      <dgm:prSet presAssocID="{632F287D-EA2D-4D85-B83D-8B79D0E38D73}" presName="compositeA" presStyleCnt="0"/>
      <dgm:spPr/>
    </dgm:pt>
    <dgm:pt modelId="{0F88DE91-D559-42DB-AD36-093A28B14E9E}" type="pres">
      <dgm:prSet presAssocID="{632F287D-EA2D-4D85-B83D-8B79D0E38D73}" presName="textA" presStyleLbl="revTx" presStyleIdx="6" presStyleCnt="13" custLinFactNeighborX="7187" custLinFactNeighborY="1029">
        <dgm:presLayoutVars>
          <dgm:bulletEnabled val="1"/>
        </dgm:presLayoutVars>
      </dgm:prSet>
      <dgm:spPr/>
    </dgm:pt>
    <dgm:pt modelId="{1A122131-07D3-4201-87E9-C6B628D55D88}" type="pres">
      <dgm:prSet presAssocID="{632F287D-EA2D-4D85-B83D-8B79D0E38D73}" presName="circleA" presStyleLbl="node1" presStyleIdx="6" presStyleCnt="13" custLinFactNeighborX="87561" custLinFactNeighborY="13662"/>
      <dgm:spPr/>
    </dgm:pt>
    <dgm:pt modelId="{526AF1F4-809D-4CDA-B512-D12F958B8042}" type="pres">
      <dgm:prSet presAssocID="{632F287D-EA2D-4D85-B83D-8B79D0E38D73}" presName="spaceA" presStyleCnt="0"/>
      <dgm:spPr/>
    </dgm:pt>
    <dgm:pt modelId="{4D20C665-F165-4736-8685-F3CDFD5B1054}" type="pres">
      <dgm:prSet presAssocID="{99B484B5-100E-4A22-8ABC-5316A2270B2E}" presName="space" presStyleCnt="0"/>
      <dgm:spPr/>
    </dgm:pt>
    <dgm:pt modelId="{F31AE5BB-FC50-45C8-AC88-B3845F88F0CF}" type="pres">
      <dgm:prSet presAssocID="{96B19404-7097-4A52-9DF0-3B44CAD450D6}" presName="compositeB" presStyleCnt="0"/>
      <dgm:spPr/>
    </dgm:pt>
    <dgm:pt modelId="{2BF8051B-A108-4EC6-BBD7-7C7970D0D98F}" type="pres">
      <dgm:prSet presAssocID="{96B19404-7097-4A52-9DF0-3B44CAD450D6}" presName="textB" presStyleLbl="revTx" presStyleIdx="7" presStyleCnt="13">
        <dgm:presLayoutVars>
          <dgm:bulletEnabled val="1"/>
        </dgm:presLayoutVars>
      </dgm:prSet>
      <dgm:spPr/>
    </dgm:pt>
    <dgm:pt modelId="{0918F167-3534-43A6-B214-77629A27BBC7}" type="pres">
      <dgm:prSet presAssocID="{96B19404-7097-4A52-9DF0-3B44CAD450D6}" presName="circleB" presStyleLbl="node1" presStyleIdx="7" presStyleCnt="13" custLinFactNeighborX="85928" custLinFactNeighborY="11039"/>
      <dgm:spPr/>
    </dgm:pt>
    <dgm:pt modelId="{F36D1559-EC23-43D0-B07D-F1BD156AC6FF}" type="pres">
      <dgm:prSet presAssocID="{96B19404-7097-4A52-9DF0-3B44CAD450D6}" presName="spaceB" presStyleCnt="0"/>
      <dgm:spPr/>
    </dgm:pt>
    <dgm:pt modelId="{E1CA2ABF-4310-4216-9A49-352C300A0828}" type="pres">
      <dgm:prSet presAssocID="{B791E237-F4C5-460F-8D43-5FF905A13885}" presName="space" presStyleCnt="0"/>
      <dgm:spPr/>
    </dgm:pt>
    <dgm:pt modelId="{7332AA3F-84DD-41E2-BF09-69A33EBBB2E4}" type="pres">
      <dgm:prSet presAssocID="{13AB87F0-B00B-4119-B5E1-26B7250C8105}" presName="compositeA" presStyleCnt="0"/>
      <dgm:spPr/>
    </dgm:pt>
    <dgm:pt modelId="{A9C57A46-9D1F-4D2E-BD9B-9157B3CF7033}" type="pres">
      <dgm:prSet presAssocID="{13AB87F0-B00B-4119-B5E1-26B7250C8105}" presName="textA" presStyleLbl="revTx" presStyleIdx="8" presStyleCnt="13">
        <dgm:presLayoutVars>
          <dgm:bulletEnabled val="1"/>
        </dgm:presLayoutVars>
      </dgm:prSet>
      <dgm:spPr/>
    </dgm:pt>
    <dgm:pt modelId="{F87B42F7-B938-4CAE-B48D-8BAF1838DC9A}" type="pres">
      <dgm:prSet presAssocID="{13AB87F0-B00B-4119-B5E1-26B7250C8105}" presName="circleA" presStyleLbl="node1" presStyleIdx="8" presStyleCnt="13" custLinFactNeighborX="78820" custLinFactNeighborY="11362"/>
      <dgm:spPr/>
    </dgm:pt>
    <dgm:pt modelId="{B09EE2AB-861B-4A6D-BBA7-038C772AA593}" type="pres">
      <dgm:prSet presAssocID="{13AB87F0-B00B-4119-B5E1-26B7250C8105}" presName="spaceA" presStyleCnt="0"/>
      <dgm:spPr/>
    </dgm:pt>
    <dgm:pt modelId="{C8D1DE41-8313-4AC7-B6E1-C1854480A653}" type="pres">
      <dgm:prSet presAssocID="{845427A5-70B9-4981-84B6-33047A08ADD0}" presName="space" presStyleCnt="0"/>
      <dgm:spPr/>
    </dgm:pt>
    <dgm:pt modelId="{FF77E120-03A6-44DE-8DEF-E0F23504A0A9}" type="pres">
      <dgm:prSet presAssocID="{D6CD7921-1502-4514-ABA7-CB3ACE47869B}" presName="compositeB" presStyleCnt="0"/>
      <dgm:spPr/>
    </dgm:pt>
    <dgm:pt modelId="{238F656E-EE94-47C8-85DE-3407D2A3BA43}" type="pres">
      <dgm:prSet presAssocID="{D6CD7921-1502-4514-ABA7-CB3ACE47869B}" presName="textB" presStyleLbl="revTx" presStyleIdx="9" presStyleCnt="13">
        <dgm:presLayoutVars>
          <dgm:bulletEnabled val="1"/>
        </dgm:presLayoutVars>
      </dgm:prSet>
      <dgm:spPr/>
    </dgm:pt>
    <dgm:pt modelId="{1EA3ED5C-05F1-4A24-B433-33A4AA484319}" type="pres">
      <dgm:prSet presAssocID="{D6CD7921-1502-4514-ABA7-CB3ACE47869B}" presName="circleB" presStyleLbl="node1" presStyleIdx="9" presStyleCnt="13" custLinFactNeighborX="76625" custLinFactNeighborY="14037"/>
      <dgm:spPr/>
    </dgm:pt>
    <dgm:pt modelId="{8A8D6BDC-1850-4949-A579-217B3E6B8EA6}" type="pres">
      <dgm:prSet presAssocID="{D6CD7921-1502-4514-ABA7-CB3ACE47869B}" presName="spaceB" presStyleCnt="0"/>
      <dgm:spPr/>
    </dgm:pt>
    <dgm:pt modelId="{7CDC7CD9-D070-4191-B538-A0E32E696A00}" type="pres">
      <dgm:prSet presAssocID="{F3EF4E62-1F99-4047-836D-DEA9A8190567}" presName="space" presStyleCnt="0"/>
      <dgm:spPr/>
    </dgm:pt>
    <dgm:pt modelId="{1E5748B4-3378-4FCC-BDB5-FE72387B0129}" type="pres">
      <dgm:prSet presAssocID="{752B2528-C370-4782-B27E-A4716D6D4E1B}" presName="compositeA" presStyleCnt="0"/>
      <dgm:spPr/>
    </dgm:pt>
    <dgm:pt modelId="{B87392A1-CD47-43CE-9CEE-F86277738759}" type="pres">
      <dgm:prSet presAssocID="{752B2528-C370-4782-B27E-A4716D6D4E1B}" presName="textA" presStyleLbl="revTx" presStyleIdx="10" presStyleCnt="13">
        <dgm:presLayoutVars>
          <dgm:bulletEnabled val="1"/>
        </dgm:presLayoutVars>
      </dgm:prSet>
      <dgm:spPr/>
    </dgm:pt>
    <dgm:pt modelId="{54156F15-9E8A-4181-996D-9F9BA816E645}" type="pres">
      <dgm:prSet presAssocID="{752B2528-C370-4782-B27E-A4716D6D4E1B}" presName="circleA" presStyleLbl="node1" presStyleIdx="10" presStyleCnt="13" custLinFactNeighborX="66597" custLinFactNeighborY="14037"/>
      <dgm:spPr/>
    </dgm:pt>
    <dgm:pt modelId="{E149A14F-CFB2-4C40-ACB6-24A3B1D72D18}" type="pres">
      <dgm:prSet presAssocID="{752B2528-C370-4782-B27E-A4716D6D4E1B}" presName="spaceA" presStyleCnt="0"/>
      <dgm:spPr/>
    </dgm:pt>
    <dgm:pt modelId="{80787C18-7349-4565-BA91-F7368FBBCFF7}" type="pres">
      <dgm:prSet presAssocID="{421B8ADC-4C7F-438D-A604-1A74333F6F75}" presName="space" presStyleCnt="0"/>
      <dgm:spPr/>
    </dgm:pt>
    <dgm:pt modelId="{B7D9271E-7568-4401-8AE3-5CB8C13251DF}" type="pres">
      <dgm:prSet presAssocID="{3738C29E-0D1D-40A6-94C2-A746B813329C}" presName="compositeB" presStyleCnt="0"/>
      <dgm:spPr/>
    </dgm:pt>
    <dgm:pt modelId="{63B021A1-5DA1-45DB-9A52-DA75BDD0D620}" type="pres">
      <dgm:prSet presAssocID="{3738C29E-0D1D-40A6-94C2-A746B813329C}" presName="textB" presStyleLbl="revTx" presStyleIdx="11" presStyleCnt="13">
        <dgm:presLayoutVars>
          <dgm:bulletEnabled val="1"/>
        </dgm:presLayoutVars>
      </dgm:prSet>
      <dgm:spPr/>
    </dgm:pt>
    <dgm:pt modelId="{8DB827AF-2DFC-4FD9-BD9B-39A1BF4F52C9}" type="pres">
      <dgm:prSet presAssocID="{3738C29E-0D1D-40A6-94C2-A746B813329C}" presName="circleB" presStyleLbl="node1" presStyleIdx="11" presStyleCnt="13" custLinFactNeighborX="66597" custLinFactNeighborY="15749"/>
      <dgm:spPr/>
    </dgm:pt>
    <dgm:pt modelId="{14E89BA1-06FB-4792-B608-BB8CB50731E6}" type="pres">
      <dgm:prSet presAssocID="{3738C29E-0D1D-40A6-94C2-A746B813329C}" presName="spaceB" presStyleCnt="0"/>
      <dgm:spPr/>
    </dgm:pt>
    <dgm:pt modelId="{25F0A10B-7788-4764-96A4-CD73E6E21AAC}" type="pres">
      <dgm:prSet presAssocID="{5D9C9EC9-8BF7-4969-84FF-54BF0714D8FB}" presName="space" presStyleCnt="0"/>
      <dgm:spPr/>
    </dgm:pt>
    <dgm:pt modelId="{1C082C7F-F6A2-49FE-8745-95F64DB5341D}" type="pres">
      <dgm:prSet presAssocID="{3F385E3F-0069-47AE-87C4-27552FB48619}" presName="compositeA" presStyleCnt="0"/>
      <dgm:spPr/>
    </dgm:pt>
    <dgm:pt modelId="{B41049F3-A9E4-4E3F-81BB-E55AA216D03A}" type="pres">
      <dgm:prSet presAssocID="{3F385E3F-0069-47AE-87C4-27552FB48619}" presName="textA" presStyleLbl="revTx" presStyleIdx="12" presStyleCnt="13">
        <dgm:presLayoutVars>
          <dgm:bulletEnabled val="1"/>
        </dgm:presLayoutVars>
      </dgm:prSet>
      <dgm:spPr/>
    </dgm:pt>
    <dgm:pt modelId="{DBFEDA21-ECAD-455B-BE2D-9FB220820B0F}" type="pres">
      <dgm:prSet presAssocID="{3F385E3F-0069-47AE-87C4-27552FB48619}" presName="circleA" presStyleLbl="node1" presStyleIdx="12" presStyleCnt="13" custLinFactNeighborX="55892" custLinFactNeighborY="15749"/>
      <dgm:spPr/>
    </dgm:pt>
    <dgm:pt modelId="{544F283B-F9E6-48ED-ACC4-6D70E939AD68}" type="pres">
      <dgm:prSet presAssocID="{3F385E3F-0069-47AE-87C4-27552FB48619}" presName="spaceA" presStyleCnt="0"/>
      <dgm:spPr/>
    </dgm:pt>
  </dgm:ptLst>
  <dgm:cxnLst>
    <dgm:cxn modelId="{17E8600F-9CE5-46AE-AAF9-04CE4DE058EE}" srcId="{F5E4AD36-ABF0-435F-A4D8-E4E4F4D21D1C}" destId="{D6CD7921-1502-4514-ABA7-CB3ACE47869B}" srcOrd="9" destOrd="0" parTransId="{42F5DD80-E4AA-4BF7-A4C4-E3274AF10FE4}" sibTransId="{F3EF4E62-1F99-4047-836D-DEA9A8190567}"/>
    <dgm:cxn modelId="{7ADFBC12-8F4C-4614-8F04-DA4EFAC9A89A}" srcId="{F5E4AD36-ABF0-435F-A4D8-E4E4F4D21D1C}" destId="{A09070AC-9E7E-4832-B533-3541D8A6FAB1}" srcOrd="2" destOrd="0" parTransId="{AE06CACD-BF29-4D0E-95A2-AD13C3FCF7D0}" sibTransId="{FDB1E90F-0399-4481-BD2D-D277795627FA}"/>
    <dgm:cxn modelId="{51073F1A-29AF-4846-BF30-A9F2E294054C}" type="presOf" srcId="{BABFEF2C-3434-4AC5-990B-F3F7934FAC60}" destId="{CFC175D0-579C-4B97-AD89-118176F96445}" srcOrd="0" destOrd="0" presId="urn:microsoft.com/office/officeart/2005/8/layout/hProcess11"/>
    <dgm:cxn modelId="{5D0B7D2C-2CA5-40C2-B4FA-2B64C25DE42D}" type="presOf" srcId="{3F385E3F-0069-47AE-87C4-27552FB48619}" destId="{B41049F3-A9E4-4E3F-81BB-E55AA216D03A}" srcOrd="0" destOrd="0" presId="urn:microsoft.com/office/officeart/2005/8/layout/hProcess11"/>
    <dgm:cxn modelId="{CFBD4B32-0BE8-4813-B23C-2432A1256EAB}" srcId="{F5E4AD36-ABF0-435F-A4D8-E4E4F4D21D1C}" destId="{752B2528-C370-4782-B27E-A4716D6D4E1B}" srcOrd="10" destOrd="0" parTransId="{49F1F675-2026-45ED-A494-13884EB1FF55}" sibTransId="{421B8ADC-4C7F-438D-A604-1A74333F6F75}"/>
    <dgm:cxn modelId="{7617755E-2900-4946-9BB1-896FF643D426}" srcId="{F5E4AD36-ABF0-435F-A4D8-E4E4F4D21D1C}" destId="{181FEA81-E33E-4A1E-907B-056363C82C05}" srcOrd="4" destOrd="0" parTransId="{F1055FB4-924B-42B4-AF2D-267BC7E76CC1}" sibTransId="{888F6FD0-9192-48C6-B6DE-196A9AA35220}"/>
    <dgm:cxn modelId="{86BBD55E-740E-4F2C-8A13-341C594FF0CD}" type="presOf" srcId="{96B19404-7097-4A52-9DF0-3B44CAD450D6}" destId="{2BF8051B-A108-4EC6-BBD7-7C7970D0D98F}" srcOrd="0" destOrd="0" presId="urn:microsoft.com/office/officeart/2005/8/layout/hProcess11"/>
    <dgm:cxn modelId="{03D0B850-873E-4583-8D58-2C9BF3DF2135}" type="presOf" srcId="{F5E4AD36-ABF0-435F-A4D8-E4E4F4D21D1C}" destId="{4C3C2292-B96D-4FFF-8617-F0DDEBEA8DC8}" srcOrd="0" destOrd="0" presId="urn:microsoft.com/office/officeart/2005/8/layout/hProcess11"/>
    <dgm:cxn modelId="{06CB1475-F027-47B0-9CBC-F6D337D53061}" type="presOf" srcId="{044E3942-1A63-4DA0-8504-B44AA18C5453}" destId="{F1CB7032-2548-4089-9910-823646BEFBD4}" srcOrd="0" destOrd="0" presId="urn:microsoft.com/office/officeart/2005/8/layout/hProcess11"/>
    <dgm:cxn modelId="{E4E8E059-4462-4855-AA28-5EA180184106}" srcId="{F5E4AD36-ABF0-435F-A4D8-E4E4F4D21D1C}" destId="{6A935357-A668-458A-BFCC-0051A3FA192C}" srcOrd="3" destOrd="0" parTransId="{B883F406-378C-4BF6-9107-9AD468C9178E}" sibTransId="{1AB92752-4F01-4F1F-9956-FC49D3667311}"/>
    <dgm:cxn modelId="{844DD79A-16B8-4542-9EF7-0578C741C102}" type="presOf" srcId="{632F287D-EA2D-4D85-B83D-8B79D0E38D73}" destId="{0F88DE91-D559-42DB-AD36-093A28B14E9E}" srcOrd="0" destOrd="0" presId="urn:microsoft.com/office/officeart/2005/8/layout/hProcess11"/>
    <dgm:cxn modelId="{9BC2429D-AA3D-40EF-8301-FF60420CA16E}" type="presOf" srcId="{752B2528-C370-4782-B27E-A4716D6D4E1B}" destId="{B87392A1-CD47-43CE-9CEE-F86277738759}" srcOrd="0" destOrd="0" presId="urn:microsoft.com/office/officeart/2005/8/layout/hProcess11"/>
    <dgm:cxn modelId="{1D0AFFA0-7575-427E-A47F-E1E97EE80929}" type="presOf" srcId="{D6CD7921-1502-4514-ABA7-CB3ACE47869B}" destId="{238F656E-EE94-47C8-85DE-3407D2A3BA43}" srcOrd="0" destOrd="0" presId="urn:microsoft.com/office/officeart/2005/8/layout/hProcess11"/>
    <dgm:cxn modelId="{19C782A2-098B-4D37-8475-FD0813C9B6DE}" srcId="{F5E4AD36-ABF0-435F-A4D8-E4E4F4D21D1C}" destId="{96B19404-7097-4A52-9DF0-3B44CAD450D6}" srcOrd="7" destOrd="0" parTransId="{35474059-EBEC-4E8E-A278-831DF00D1E19}" sibTransId="{B791E237-F4C5-460F-8D43-5FF905A13885}"/>
    <dgm:cxn modelId="{EF10B3A5-E50A-41BE-A56C-2B0A0801F3A1}" srcId="{F5E4AD36-ABF0-435F-A4D8-E4E4F4D21D1C}" destId="{C57A0CDC-0BB0-4688-B7B0-0C828058C379}" srcOrd="0" destOrd="0" parTransId="{95F741AD-EEC5-4312-B13C-E3D439798727}" sibTransId="{E6CC1C8D-1936-4494-BD28-902BA429E3F9}"/>
    <dgm:cxn modelId="{44E400AB-3165-43AC-8771-58FC2C8430A6}" type="presOf" srcId="{C57A0CDC-0BB0-4688-B7B0-0C828058C379}" destId="{56BDCF08-0F0B-4DA0-B305-DCF813898A64}" srcOrd="0" destOrd="0" presId="urn:microsoft.com/office/officeart/2005/8/layout/hProcess11"/>
    <dgm:cxn modelId="{03E04AAD-BEF6-4D3A-B459-0B742F180A3E}" type="presOf" srcId="{3738C29E-0D1D-40A6-94C2-A746B813329C}" destId="{63B021A1-5DA1-45DB-9A52-DA75BDD0D620}" srcOrd="0" destOrd="0" presId="urn:microsoft.com/office/officeart/2005/8/layout/hProcess11"/>
    <dgm:cxn modelId="{0F0FAEAE-00A8-474E-BE7F-78F998640363}" srcId="{F5E4AD36-ABF0-435F-A4D8-E4E4F4D21D1C}" destId="{632F287D-EA2D-4D85-B83D-8B79D0E38D73}" srcOrd="6" destOrd="0" parTransId="{F0FB7B74-6C47-42E4-B0F9-11B4B544642D}" sibTransId="{99B484B5-100E-4A22-8ABC-5316A2270B2E}"/>
    <dgm:cxn modelId="{92FECFAE-C5F5-4D8C-9112-A69B46B4167B}" type="presOf" srcId="{A09070AC-9E7E-4832-B533-3541D8A6FAB1}" destId="{2FDD57F7-F960-49B1-980E-77712503801C}" srcOrd="0" destOrd="0" presId="urn:microsoft.com/office/officeart/2005/8/layout/hProcess11"/>
    <dgm:cxn modelId="{E26C6FD6-E977-4E01-B474-73843B229259}" type="presOf" srcId="{13AB87F0-B00B-4119-B5E1-26B7250C8105}" destId="{A9C57A46-9D1F-4D2E-BD9B-9157B3CF7033}" srcOrd="0" destOrd="0" presId="urn:microsoft.com/office/officeart/2005/8/layout/hProcess11"/>
    <dgm:cxn modelId="{DA5A72DB-F1C9-492D-A3AF-4A0714E0A55F}" srcId="{F5E4AD36-ABF0-435F-A4D8-E4E4F4D21D1C}" destId="{3F385E3F-0069-47AE-87C4-27552FB48619}" srcOrd="12" destOrd="0" parTransId="{A5A853B9-5821-43E8-BF96-064302BEC024}" sibTransId="{B71948A9-D690-434F-81CE-9736BEE03781}"/>
    <dgm:cxn modelId="{D75FD5E1-B97B-4704-99AD-55C93352B034}" srcId="{F5E4AD36-ABF0-435F-A4D8-E4E4F4D21D1C}" destId="{3738C29E-0D1D-40A6-94C2-A746B813329C}" srcOrd="11" destOrd="0" parTransId="{64EBAB65-CD89-4516-9693-C24E639DD45E}" sibTransId="{5D9C9EC9-8BF7-4969-84FF-54BF0714D8FB}"/>
    <dgm:cxn modelId="{F0AFA1E7-8ABC-411F-B4D9-F3FF23AB8A78}" type="presOf" srcId="{181FEA81-E33E-4A1E-907B-056363C82C05}" destId="{F7E92A91-BA0F-4432-8D7B-AA151825F403}" srcOrd="0" destOrd="0" presId="urn:microsoft.com/office/officeart/2005/8/layout/hProcess11"/>
    <dgm:cxn modelId="{0816D2F0-8736-49C0-B964-70970BF11A58}" srcId="{F5E4AD36-ABF0-435F-A4D8-E4E4F4D21D1C}" destId="{044E3942-1A63-4DA0-8504-B44AA18C5453}" srcOrd="5" destOrd="0" parTransId="{20F2F1A9-7BFE-41AB-854F-581A6A89BBDB}" sibTransId="{C0E71CED-609C-4BD4-A4D7-161A7AAACB42}"/>
    <dgm:cxn modelId="{07C432FC-4EBF-47A9-A586-59AC73A0E673}" srcId="{F5E4AD36-ABF0-435F-A4D8-E4E4F4D21D1C}" destId="{BABFEF2C-3434-4AC5-990B-F3F7934FAC60}" srcOrd="1" destOrd="0" parTransId="{AAF12938-A317-4EB8-A299-20EFBE4BC0D2}" sibTransId="{1F6F92B6-0A43-43A7-B160-B131DFEA2802}"/>
    <dgm:cxn modelId="{291607FF-DE81-4DB9-85C0-4CD5A3591DFC}" type="presOf" srcId="{6A935357-A668-458A-BFCC-0051A3FA192C}" destId="{2D360225-58C3-42EA-9ED5-6A16420A0159}" srcOrd="0" destOrd="0" presId="urn:microsoft.com/office/officeart/2005/8/layout/hProcess11"/>
    <dgm:cxn modelId="{DE3DEEFF-A277-42C5-A3BE-72AF790B9EE5}" srcId="{F5E4AD36-ABF0-435F-A4D8-E4E4F4D21D1C}" destId="{13AB87F0-B00B-4119-B5E1-26B7250C8105}" srcOrd="8" destOrd="0" parTransId="{7094611F-33F7-4315-9F3A-6ADC76B02618}" sibTransId="{845427A5-70B9-4981-84B6-33047A08ADD0}"/>
    <dgm:cxn modelId="{B41FA4A3-1545-4EE1-ABBF-A9AE067ABCCB}" type="presParOf" srcId="{4C3C2292-B96D-4FFF-8617-F0DDEBEA8DC8}" destId="{804A2A06-7D38-4F9A-81DE-44913248AB68}" srcOrd="0" destOrd="0" presId="urn:microsoft.com/office/officeart/2005/8/layout/hProcess11"/>
    <dgm:cxn modelId="{A5B64F57-830A-4EFF-808C-77AFB6D991DC}" type="presParOf" srcId="{4C3C2292-B96D-4FFF-8617-F0DDEBEA8DC8}" destId="{704551BE-7962-47B8-801E-0CE5E56B86E6}" srcOrd="1" destOrd="0" presId="urn:microsoft.com/office/officeart/2005/8/layout/hProcess11"/>
    <dgm:cxn modelId="{ABDCD07D-6233-48B0-856E-B64E8337A90E}" type="presParOf" srcId="{704551BE-7962-47B8-801E-0CE5E56B86E6}" destId="{0781524B-E409-4FA1-8405-C085DF356F34}" srcOrd="0" destOrd="0" presId="urn:microsoft.com/office/officeart/2005/8/layout/hProcess11"/>
    <dgm:cxn modelId="{9F0CF274-9CA7-4E01-B072-6CF28874071E}" type="presParOf" srcId="{0781524B-E409-4FA1-8405-C085DF356F34}" destId="{56BDCF08-0F0B-4DA0-B305-DCF813898A64}" srcOrd="0" destOrd="0" presId="urn:microsoft.com/office/officeart/2005/8/layout/hProcess11"/>
    <dgm:cxn modelId="{7264A605-1F0B-41CE-8F50-CB1E37C10158}" type="presParOf" srcId="{0781524B-E409-4FA1-8405-C085DF356F34}" destId="{3AB279C6-A2D2-463C-9396-C7F42742D82B}" srcOrd="1" destOrd="0" presId="urn:microsoft.com/office/officeart/2005/8/layout/hProcess11"/>
    <dgm:cxn modelId="{5498C2E5-A14F-432D-9C91-51686490DF5B}" type="presParOf" srcId="{0781524B-E409-4FA1-8405-C085DF356F34}" destId="{7D00B9E1-AD54-42C2-827C-7C98F5A82A0C}" srcOrd="2" destOrd="0" presId="urn:microsoft.com/office/officeart/2005/8/layout/hProcess11"/>
    <dgm:cxn modelId="{D18AB368-FFC2-4A39-AE98-60CBFA22F420}" type="presParOf" srcId="{704551BE-7962-47B8-801E-0CE5E56B86E6}" destId="{D2A052C0-442C-4720-AF31-EAAA84D8DE6B}" srcOrd="1" destOrd="0" presId="urn:microsoft.com/office/officeart/2005/8/layout/hProcess11"/>
    <dgm:cxn modelId="{5CB40EF0-2920-4AEC-89D4-25D8C64B16EA}" type="presParOf" srcId="{704551BE-7962-47B8-801E-0CE5E56B86E6}" destId="{2C38DB77-962A-4099-A7F7-B01218DBF2B0}" srcOrd="2" destOrd="0" presId="urn:microsoft.com/office/officeart/2005/8/layout/hProcess11"/>
    <dgm:cxn modelId="{28316BC7-75D1-4866-BF72-903B97AE57B9}" type="presParOf" srcId="{2C38DB77-962A-4099-A7F7-B01218DBF2B0}" destId="{CFC175D0-579C-4B97-AD89-118176F96445}" srcOrd="0" destOrd="0" presId="urn:microsoft.com/office/officeart/2005/8/layout/hProcess11"/>
    <dgm:cxn modelId="{3AA89674-44B2-4E1C-B9AA-0423E62E53E1}" type="presParOf" srcId="{2C38DB77-962A-4099-A7F7-B01218DBF2B0}" destId="{7DB79CD5-C4E0-4A79-AF3A-CFA87BC7A5F6}" srcOrd="1" destOrd="0" presId="urn:microsoft.com/office/officeart/2005/8/layout/hProcess11"/>
    <dgm:cxn modelId="{4889CFFD-33DA-45B1-B9E0-BCF3C13D3943}" type="presParOf" srcId="{2C38DB77-962A-4099-A7F7-B01218DBF2B0}" destId="{293B3478-8260-45F9-B6FB-6B3D56A00028}" srcOrd="2" destOrd="0" presId="urn:microsoft.com/office/officeart/2005/8/layout/hProcess11"/>
    <dgm:cxn modelId="{4EEBA261-8567-409E-918D-CF2D17FE855F}" type="presParOf" srcId="{704551BE-7962-47B8-801E-0CE5E56B86E6}" destId="{01306C31-1582-44C5-BF5C-6548800CC00E}" srcOrd="3" destOrd="0" presId="urn:microsoft.com/office/officeart/2005/8/layout/hProcess11"/>
    <dgm:cxn modelId="{37CE3568-6539-4DDE-B215-23DB2990B853}" type="presParOf" srcId="{704551BE-7962-47B8-801E-0CE5E56B86E6}" destId="{43300152-8F9D-4C23-A617-AA823290AA7A}" srcOrd="4" destOrd="0" presId="urn:microsoft.com/office/officeart/2005/8/layout/hProcess11"/>
    <dgm:cxn modelId="{A43E8363-E984-40F7-95AD-2685815010B4}" type="presParOf" srcId="{43300152-8F9D-4C23-A617-AA823290AA7A}" destId="{2FDD57F7-F960-49B1-980E-77712503801C}" srcOrd="0" destOrd="0" presId="urn:microsoft.com/office/officeart/2005/8/layout/hProcess11"/>
    <dgm:cxn modelId="{37DF1C75-430C-4F08-BD89-0B883B6CC1A1}" type="presParOf" srcId="{43300152-8F9D-4C23-A617-AA823290AA7A}" destId="{7CE0793B-8AD3-4757-A404-262296654747}" srcOrd="1" destOrd="0" presId="urn:microsoft.com/office/officeart/2005/8/layout/hProcess11"/>
    <dgm:cxn modelId="{7BB3248C-8794-4E6E-BC06-3D921E0F5CA4}" type="presParOf" srcId="{43300152-8F9D-4C23-A617-AA823290AA7A}" destId="{CDB2F9FD-9754-459F-8A08-B16994A25227}" srcOrd="2" destOrd="0" presId="urn:microsoft.com/office/officeart/2005/8/layout/hProcess11"/>
    <dgm:cxn modelId="{DFBCCE5C-1455-4437-8DAF-13CFBA653F22}" type="presParOf" srcId="{704551BE-7962-47B8-801E-0CE5E56B86E6}" destId="{1935CBE5-B7BD-4713-B9EC-6410458E87C0}" srcOrd="5" destOrd="0" presId="urn:microsoft.com/office/officeart/2005/8/layout/hProcess11"/>
    <dgm:cxn modelId="{D808B8EE-EC79-4217-AFE7-61FCFA436770}" type="presParOf" srcId="{704551BE-7962-47B8-801E-0CE5E56B86E6}" destId="{98B0F55A-450F-4E3B-9EA9-31ABB1EA6673}" srcOrd="6" destOrd="0" presId="urn:microsoft.com/office/officeart/2005/8/layout/hProcess11"/>
    <dgm:cxn modelId="{A739ED06-08F4-4535-9F71-9DBAFF137F14}" type="presParOf" srcId="{98B0F55A-450F-4E3B-9EA9-31ABB1EA6673}" destId="{2D360225-58C3-42EA-9ED5-6A16420A0159}" srcOrd="0" destOrd="0" presId="urn:microsoft.com/office/officeart/2005/8/layout/hProcess11"/>
    <dgm:cxn modelId="{18B360ED-6F16-4E9E-B63B-B8A8D0B20410}" type="presParOf" srcId="{98B0F55A-450F-4E3B-9EA9-31ABB1EA6673}" destId="{2F402419-AC10-446C-A9E6-C5020EE9B709}" srcOrd="1" destOrd="0" presId="urn:microsoft.com/office/officeart/2005/8/layout/hProcess11"/>
    <dgm:cxn modelId="{600BF66A-506A-4132-B3D6-09AD9AA53F06}" type="presParOf" srcId="{98B0F55A-450F-4E3B-9EA9-31ABB1EA6673}" destId="{66ABEDD9-D4E6-400C-907F-F0320AE5ACE0}" srcOrd="2" destOrd="0" presId="urn:microsoft.com/office/officeart/2005/8/layout/hProcess11"/>
    <dgm:cxn modelId="{279AD99B-9EAB-4B16-BC7E-B11D50254D37}" type="presParOf" srcId="{704551BE-7962-47B8-801E-0CE5E56B86E6}" destId="{5EF5EFEE-4E3A-4D21-86CC-7DCE8DC721FE}" srcOrd="7" destOrd="0" presId="urn:microsoft.com/office/officeart/2005/8/layout/hProcess11"/>
    <dgm:cxn modelId="{23593F1B-5973-42A8-9AFB-7B3AF10AF81B}" type="presParOf" srcId="{704551BE-7962-47B8-801E-0CE5E56B86E6}" destId="{53A32FD2-FB8D-43DC-8CB4-CB7069710940}" srcOrd="8" destOrd="0" presId="urn:microsoft.com/office/officeart/2005/8/layout/hProcess11"/>
    <dgm:cxn modelId="{DDE7528E-5D0F-42B9-A1A6-50EBB3867DFE}" type="presParOf" srcId="{53A32FD2-FB8D-43DC-8CB4-CB7069710940}" destId="{F7E92A91-BA0F-4432-8D7B-AA151825F403}" srcOrd="0" destOrd="0" presId="urn:microsoft.com/office/officeart/2005/8/layout/hProcess11"/>
    <dgm:cxn modelId="{536C583A-90C9-43DF-94B7-C7E3305FD33C}" type="presParOf" srcId="{53A32FD2-FB8D-43DC-8CB4-CB7069710940}" destId="{88122679-8037-4A86-BB00-30D0DA224A5F}" srcOrd="1" destOrd="0" presId="urn:microsoft.com/office/officeart/2005/8/layout/hProcess11"/>
    <dgm:cxn modelId="{2BDAF01F-6DB6-480E-B356-3BC52711C637}" type="presParOf" srcId="{53A32FD2-FB8D-43DC-8CB4-CB7069710940}" destId="{FC81781D-3B18-47E3-BE99-6AD71F4E49D4}" srcOrd="2" destOrd="0" presId="urn:microsoft.com/office/officeart/2005/8/layout/hProcess11"/>
    <dgm:cxn modelId="{6C19AC65-97F2-48F1-B1A5-2DE1E484278B}" type="presParOf" srcId="{704551BE-7962-47B8-801E-0CE5E56B86E6}" destId="{3FDEECEB-6375-49C6-9C62-B41724725FBA}" srcOrd="9" destOrd="0" presId="urn:microsoft.com/office/officeart/2005/8/layout/hProcess11"/>
    <dgm:cxn modelId="{E038262F-E83C-4B56-87A1-C5952D48A8BB}" type="presParOf" srcId="{704551BE-7962-47B8-801E-0CE5E56B86E6}" destId="{7C822868-B7B5-4449-AB63-4E9BAF1981FF}" srcOrd="10" destOrd="0" presId="urn:microsoft.com/office/officeart/2005/8/layout/hProcess11"/>
    <dgm:cxn modelId="{7A6F73AE-F5EE-4406-ADB0-D0492A1121DB}" type="presParOf" srcId="{7C822868-B7B5-4449-AB63-4E9BAF1981FF}" destId="{F1CB7032-2548-4089-9910-823646BEFBD4}" srcOrd="0" destOrd="0" presId="urn:microsoft.com/office/officeart/2005/8/layout/hProcess11"/>
    <dgm:cxn modelId="{88F6AC54-D262-4FFE-A4F8-4479D4FD55A5}" type="presParOf" srcId="{7C822868-B7B5-4449-AB63-4E9BAF1981FF}" destId="{1BDAF04A-E920-4F7F-9D21-0723E77DB27D}" srcOrd="1" destOrd="0" presId="urn:microsoft.com/office/officeart/2005/8/layout/hProcess11"/>
    <dgm:cxn modelId="{F52ED81D-8ECF-4689-9EBA-6422C967106A}" type="presParOf" srcId="{7C822868-B7B5-4449-AB63-4E9BAF1981FF}" destId="{955F29E3-A2B9-4F15-A42B-376F18EE541A}" srcOrd="2" destOrd="0" presId="urn:microsoft.com/office/officeart/2005/8/layout/hProcess11"/>
    <dgm:cxn modelId="{D5533A75-C42E-4F28-ADA5-3347C35D9E82}" type="presParOf" srcId="{704551BE-7962-47B8-801E-0CE5E56B86E6}" destId="{C31D034F-A2F3-4AED-B70B-58755C031628}" srcOrd="11" destOrd="0" presId="urn:microsoft.com/office/officeart/2005/8/layout/hProcess11"/>
    <dgm:cxn modelId="{6A108552-A4C3-471A-BCF4-29681FA0B343}" type="presParOf" srcId="{704551BE-7962-47B8-801E-0CE5E56B86E6}" destId="{A6776CF1-8BDE-4659-92C1-D39AFBE9AB8A}" srcOrd="12" destOrd="0" presId="urn:microsoft.com/office/officeart/2005/8/layout/hProcess11"/>
    <dgm:cxn modelId="{E11F01C8-E68A-44DF-8E28-38D5B6365636}" type="presParOf" srcId="{A6776CF1-8BDE-4659-92C1-D39AFBE9AB8A}" destId="{0F88DE91-D559-42DB-AD36-093A28B14E9E}" srcOrd="0" destOrd="0" presId="urn:microsoft.com/office/officeart/2005/8/layout/hProcess11"/>
    <dgm:cxn modelId="{A67C4F0C-56A5-4BE5-A3D3-D2A1B4639169}" type="presParOf" srcId="{A6776CF1-8BDE-4659-92C1-D39AFBE9AB8A}" destId="{1A122131-07D3-4201-87E9-C6B628D55D88}" srcOrd="1" destOrd="0" presId="urn:microsoft.com/office/officeart/2005/8/layout/hProcess11"/>
    <dgm:cxn modelId="{D4C92E2A-52E8-43E9-9BA9-CDB4DF01C65B}" type="presParOf" srcId="{A6776CF1-8BDE-4659-92C1-D39AFBE9AB8A}" destId="{526AF1F4-809D-4CDA-B512-D12F958B8042}" srcOrd="2" destOrd="0" presId="urn:microsoft.com/office/officeart/2005/8/layout/hProcess11"/>
    <dgm:cxn modelId="{3E55AAC7-823C-44CE-9E3E-C0026CE5ED3E}" type="presParOf" srcId="{704551BE-7962-47B8-801E-0CE5E56B86E6}" destId="{4D20C665-F165-4736-8685-F3CDFD5B1054}" srcOrd="13" destOrd="0" presId="urn:microsoft.com/office/officeart/2005/8/layout/hProcess11"/>
    <dgm:cxn modelId="{FCB15EEE-2CFC-4615-9850-FE5661889D91}" type="presParOf" srcId="{704551BE-7962-47B8-801E-0CE5E56B86E6}" destId="{F31AE5BB-FC50-45C8-AC88-B3845F88F0CF}" srcOrd="14" destOrd="0" presId="urn:microsoft.com/office/officeart/2005/8/layout/hProcess11"/>
    <dgm:cxn modelId="{62DA4A4E-A78A-42C5-B3F1-A21A757CDEF3}" type="presParOf" srcId="{F31AE5BB-FC50-45C8-AC88-B3845F88F0CF}" destId="{2BF8051B-A108-4EC6-BBD7-7C7970D0D98F}" srcOrd="0" destOrd="0" presId="urn:microsoft.com/office/officeart/2005/8/layout/hProcess11"/>
    <dgm:cxn modelId="{E5CD321C-5E62-4BF3-A015-1B767F497FE8}" type="presParOf" srcId="{F31AE5BB-FC50-45C8-AC88-B3845F88F0CF}" destId="{0918F167-3534-43A6-B214-77629A27BBC7}" srcOrd="1" destOrd="0" presId="urn:microsoft.com/office/officeart/2005/8/layout/hProcess11"/>
    <dgm:cxn modelId="{6B2D6C6E-DEBF-4623-BBC0-158A0626CCAF}" type="presParOf" srcId="{F31AE5BB-FC50-45C8-AC88-B3845F88F0CF}" destId="{F36D1559-EC23-43D0-B07D-F1BD156AC6FF}" srcOrd="2" destOrd="0" presId="urn:microsoft.com/office/officeart/2005/8/layout/hProcess11"/>
    <dgm:cxn modelId="{219256FE-B4A2-477F-A147-598E505DBD25}" type="presParOf" srcId="{704551BE-7962-47B8-801E-0CE5E56B86E6}" destId="{E1CA2ABF-4310-4216-9A49-352C300A0828}" srcOrd="15" destOrd="0" presId="urn:microsoft.com/office/officeart/2005/8/layout/hProcess11"/>
    <dgm:cxn modelId="{E15D55D5-0788-433E-B2FE-62168F03820C}" type="presParOf" srcId="{704551BE-7962-47B8-801E-0CE5E56B86E6}" destId="{7332AA3F-84DD-41E2-BF09-69A33EBBB2E4}" srcOrd="16" destOrd="0" presId="urn:microsoft.com/office/officeart/2005/8/layout/hProcess11"/>
    <dgm:cxn modelId="{5422C36C-BF5A-4E3C-8500-A3C139584A67}" type="presParOf" srcId="{7332AA3F-84DD-41E2-BF09-69A33EBBB2E4}" destId="{A9C57A46-9D1F-4D2E-BD9B-9157B3CF7033}" srcOrd="0" destOrd="0" presId="urn:microsoft.com/office/officeart/2005/8/layout/hProcess11"/>
    <dgm:cxn modelId="{60EA5477-0B26-4C52-B3B7-68FD569E1804}" type="presParOf" srcId="{7332AA3F-84DD-41E2-BF09-69A33EBBB2E4}" destId="{F87B42F7-B938-4CAE-B48D-8BAF1838DC9A}" srcOrd="1" destOrd="0" presId="urn:microsoft.com/office/officeart/2005/8/layout/hProcess11"/>
    <dgm:cxn modelId="{86764793-0A36-4408-A617-E117C761A8C4}" type="presParOf" srcId="{7332AA3F-84DD-41E2-BF09-69A33EBBB2E4}" destId="{B09EE2AB-861B-4A6D-BBA7-038C772AA593}" srcOrd="2" destOrd="0" presId="urn:microsoft.com/office/officeart/2005/8/layout/hProcess11"/>
    <dgm:cxn modelId="{2EA7B997-6E12-4FE5-938F-C3D0501A0647}" type="presParOf" srcId="{704551BE-7962-47B8-801E-0CE5E56B86E6}" destId="{C8D1DE41-8313-4AC7-B6E1-C1854480A653}" srcOrd="17" destOrd="0" presId="urn:microsoft.com/office/officeart/2005/8/layout/hProcess11"/>
    <dgm:cxn modelId="{441518E0-C4FA-49DE-81C8-FE9B649F2FD5}" type="presParOf" srcId="{704551BE-7962-47B8-801E-0CE5E56B86E6}" destId="{FF77E120-03A6-44DE-8DEF-E0F23504A0A9}" srcOrd="18" destOrd="0" presId="urn:microsoft.com/office/officeart/2005/8/layout/hProcess11"/>
    <dgm:cxn modelId="{23B56A38-F796-4956-8E06-A19BF57996AC}" type="presParOf" srcId="{FF77E120-03A6-44DE-8DEF-E0F23504A0A9}" destId="{238F656E-EE94-47C8-85DE-3407D2A3BA43}" srcOrd="0" destOrd="0" presId="urn:microsoft.com/office/officeart/2005/8/layout/hProcess11"/>
    <dgm:cxn modelId="{21AF3294-2B0E-420B-9139-96BC40179591}" type="presParOf" srcId="{FF77E120-03A6-44DE-8DEF-E0F23504A0A9}" destId="{1EA3ED5C-05F1-4A24-B433-33A4AA484319}" srcOrd="1" destOrd="0" presId="urn:microsoft.com/office/officeart/2005/8/layout/hProcess11"/>
    <dgm:cxn modelId="{8B39DC74-5A77-4513-9F4C-3D6C8C1A2622}" type="presParOf" srcId="{FF77E120-03A6-44DE-8DEF-E0F23504A0A9}" destId="{8A8D6BDC-1850-4949-A579-217B3E6B8EA6}" srcOrd="2" destOrd="0" presId="urn:microsoft.com/office/officeart/2005/8/layout/hProcess11"/>
    <dgm:cxn modelId="{AB5FEBD5-84AB-4BE7-A44B-D8BC38315D12}" type="presParOf" srcId="{704551BE-7962-47B8-801E-0CE5E56B86E6}" destId="{7CDC7CD9-D070-4191-B538-A0E32E696A00}" srcOrd="19" destOrd="0" presId="urn:microsoft.com/office/officeart/2005/8/layout/hProcess11"/>
    <dgm:cxn modelId="{27098164-A54C-49C1-9057-F576B91AB198}" type="presParOf" srcId="{704551BE-7962-47B8-801E-0CE5E56B86E6}" destId="{1E5748B4-3378-4FCC-BDB5-FE72387B0129}" srcOrd="20" destOrd="0" presId="urn:microsoft.com/office/officeart/2005/8/layout/hProcess11"/>
    <dgm:cxn modelId="{6DDA279D-A8E1-4D26-A644-0EDA56A3A7F3}" type="presParOf" srcId="{1E5748B4-3378-4FCC-BDB5-FE72387B0129}" destId="{B87392A1-CD47-43CE-9CEE-F86277738759}" srcOrd="0" destOrd="0" presId="urn:microsoft.com/office/officeart/2005/8/layout/hProcess11"/>
    <dgm:cxn modelId="{897961FE-1019-442A-96E8-692E89B2EE8A}" type="presParOf" srcId="{1E5748B4-3378-4FCC-BDB5-FE72387B0129}" destId="{54156F15-9E8A-4181-996D-9F9BA816E645}" srcOrd="1" destOrd="0" presId="urn:microsoft.com/office/officeart/2005/8/layout/hProcess11"/>
    <dgm:cxn modelId="{9DE98AF2-957A-4D60-B345-AA52F21E55BE}" type="presParOf" srcId="{1E5748B4-3378-4FCC-BDB5-FE72387B0129}" destId="{E149A14F-CFB2-4C40-ACB6-24A3B1D72D18}" srcOrd="2" destOrd="0" presId="urn:microsoft.com/office/officeart/2005/8/layout/hProcess11"/>
    <dgm:cxn modelId="{C5456B7A-CC4C-4D68-ABEE-D339F7A5990D}" type="presParOf" srcId="{704551BE-7962-47B8-801E-0CE5E56B86E6}" destId="{80787C18-7349-4565-BA91-F7368FBBCFF7}" srcOrd="21" destOrd="0" presId="urn:microsoft.com/office/officeart/2005/8/layout/hProcess11"/>
    <dgm:cxn modelId="{7E6B0194-F2C0-4220-8EA7-EE2BB7BF5007}" type="presParOf" srcId="{704551BE-7962-47B8-801E-0CE5E56B86E6}" destId="{B7D9271E-7568-4401-8AE3-5CB8C13251DF}" srcOrd="22" destOrd="0" presId="urn:microsoft.com/office/officeart/2005/8/layout/hProcess11"/>
    <dgm:cxn modelId="{CAA46219-1164-436C-A428-616B6DC43830}" type="presParOf" srcId="{B7D9271E-7568-4401-8AE3-5CB8C13251DF}" destId="{63B021A1-5DA1-45DB-9A52-DA75BDD0D620}" srcOrd="0" destOrd="0" presId="urn:microsoft.com/office/officeart/2005/8/layout/hProcess11"/>
    <dgm:cxn modelId="{665D03D0-7A39-4225-BB39-8805F92A6371}" type="presParOf" srcId="{B7D9271E-7568-4401-8AE3-5CB8C13251DF}" destId="{8DB827AF-2DFC-4FD9-BD9B-39A1BF4F52C9}" srcOrd="1" destOrd="0" presId="urn:microsoft.com/office/officeart/2005/8/layout/hProcess11"/>
    <dgm:cxn modelId="{760B9C21-9A34-4B22-A843-2E319DE5367B}" type="presParOf" srcId="{B7D9271E-7568-4401-8AE3-5CB8C13251DF}" destId="{14E89BA1-06FB-4792-B608-BB8CB50731E6}" srcOrd="2" destOrd="0" presId="urn:microsoft.com/office/officeart/2005/8/layout/hProcess11"/>
    <dgm:cxn modelId="{CC1023BE-80D1-4C65-A679-E8B19218C486}" type="presParOf" srcId="{704551BE-7962-47B8-801E-0CE5E56B86E6}" destId="{25F0A10B-7788-4764-96A4-CD73E6E21AAC}" srcOrd="23" destOrd="0" presId="urn:microsoft.com/office/officeart/2005/8/layout/hProcess11"/>
    <dgm:cxn modelId="{FB0C6CAC-3AFB-46E9-8262-C8F5646AED82}" type="presParOf" srcId="{704551BE-7962-47B8-801E-0CE5E56B86E6}" destId="{1C082C7F-F6A2-49FE-8745-95F64DB5341D}" srcOrd="24" destOrd="0" presId="urn:microsoft.com/office/officeart/2005/8/layout/hProcess11"/>
    <dgm:cxn modelId="{F7C11F55-6987-4EE0-80F1-8B3941FEAF91}" type="presParOf" srcId="{1C082C7F-F6A2-49FE-8745-95F64DB5341D}" destId="{B41049F3-A9E4-4E3F-81BB-E55AA216D03A}" srcOrd="0" destOrd="0" presId="urn:microsoft.com/office/officeart/2005/8/layout/hProcess11"/>
    <dgm:cxn modelId="{DFFDDFD1-6981-4F66-A23C-D47694427F3D}" type="presParOf" srcId="{1C082C7F-F6A2-49FE-8745-95F64DB5341D}" destId="{DBFEDA21-ECAD-455B-BE2D-9FB220820B0F}" srcOrd="1" destOrd="0" presId="urn:microsoft.com/office/officeart/2005/8/layout/hProcess11"/>
    <dgm:cxn modelId="{07D046F2-7BA4-4C6E-8C04-250F498303E8}" type="presParOf" srcId="{1C082C7F-F6A2-49FE-8745-95F64DB5341D}" destId="{544F283B-F9E6-48ED-ACC4-6D70E939AD68}"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A2A06-7D38-4F9A-81DE-44913248AB68}">
      <dsp:nvSpPr>
        <dsp:cNvPr id="0" name=""/>
        <dsp:cNvSpPr/>
      </dsp:nvSpPr>
      <dsp:spPr>
        <a:xfrm>
          <a:off x="0" y="944531"/>
          <a:ext cx="7408862" cy="138049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BDCF08-0F0B-4DA0-B305-DCF813898A64}">
      <dsp:nvSpPr>
        <dsp:cNvPr id="0" name=""/>
        <dsp:cNvSpPr/>
      </dsp:nvSpPr>
      <dsp:spPr>
        <a:xfrm>
          <a:off x="1953" y="0"/>
          <a:ext cx="490005" cy="1380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b" anchorCtr="0">
          <a:noAutofit/>
        </a:bodyPr>
        <a:lstStyle/>
        <a:p>
          <a:pPr marL="0" lvl="0" indent="0" algn="ctr" defTabSz="2133600">
            <a:lnSpc>
              <a:spcPct val="90000"/>
            </a:lnSpc>
            <a:spcBef>
              <a:spcPct val="0"/>
            </a:spcBef>
            <a:spcAft>
              <a:spcPct val="35000"/>
            </a:spcAft>
            <a:buNone/>
          </a:pPr>
          <a:endParaRPr lang="en-US" sz="4800" kern="1200" dirty="0"/>
        </a:p>
      </dsp:txBody>
      <dsp:txXfrm>
        <a:off x="1953" y="0"/>
        <a:ext cx="490005" cy="1380490"/>
      </dsp:txXfrm>
    </dsp:sp>
    <dsp:sp modelId="{3AB279C6-A2D2-463C-9396-C7F42742D82B}">
      <dsp:nvSpPr>
        <dsp:cNvPr id="0" name=""/>
        <dsp:cNvSpPr/>
      </dsp:nvSpPr>
      <dsp:spPr>
        <a:xfrm>
          <a:off x="429491" y="1591149"/>
          <a:ext cx="345122" cy="34512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175D0-579C-4B97-AD89-118176F96445}">
      <dsp:nvSpPr>
        <dsp:cNvPr id="0" name=""/>
        <dsp:cNvSpPr/>
      </dsp:nvSpPr>
      <dsp:spPr>
        <a:xfrm>
          <a:off x="516458" y="2070735"/>
          <a:ext cx="490005" cy="1380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t" anchorCtr="0">
          <a:noAutofit/>
        </a:bodyPr>
        <a:lstStyle/>
        <a:p>
          <a:pPr marL="0" lvl="0" indent="0" algn="ctr" defTabSz="2133600">
            <a:lnSpc>
              <a:spcPct val="90000"/>
            </a:lnSpc>
            <a:spcBef>
              <a:spcPct val="0"/>
            </a:spcBef>
            <a:spcAft>
              <a:spcPct val="35000"/>
            </a:spcAft>
            <a:buNone/>
          </a:pPr>
          <a:endParaRPr lang="en-US" sz="4800" kern="1200" dirty="0"/>
        </a:p>
      </dsp:txBody>
      <dsp:txXfrm>
        <a:off x="516458" y="2070735"/>
        <a:ext cx="490005" cy="1380490"/>
      </dsp:txXfrm>
    </dsp:sp>
    <dsp:sp modelId="{7DB79CD5-C4E0-4A79-AF3A-CFA87BC7A5F6}">
      <dsp:nvSpPr>
        <dsp:cNvPr id="0" name=""/>
        <dsp:cNvSpPr/>
      </dsp:nvSpPr>
      <dsp:spPr>
        <a:xfrm>
          <a:off x="900732" y="1591149"/>
          <a:ext cx="345122" cy="34512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DD57F7-F960-49B1-980E-77712503801C}">
      <dsp:nvSpPr>
        <dsp:cNvPr id="0" name=""/>
        <dsp:cNvSpPr/>
      </dsp:nvSpPr>
      <dsp:spPr>
        <a:xfrm>
          <a:off x="1030964" y="0"/>
          <a:ext cx="490005" cy="1380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b" anchorCtr="0">
          <a:noAutofit/>
        </a:bodyPr>
        <a:lstStyle/>
        <a:p>
          <a:pPr marL="0" lvl="0" indent="0" algn="ctr" defTabSz="2133600">
            <a:lnSpc>
              <a:spcPct val="90000"/>
            </a:lnSpc>
            <a:spcBef>
              <a:spcPct val="0"/>
            </a:spcBef>
            <a:spcAft>
              <a:spcPct val="35000"/>
            </a:spcAft>
            <a:buNone/>
          </a:pPr>
          <a:endParaRPr lang="en-US" sz="4800" kern="1200" dirty="0"/>
        </a:p>
      </dsp:txBody>
      <dsp:txXfrm>
        <a:off x="1030964" y="0"/>
        <a:ext cx="490005" cy="1380490"/>
      </dsp:txXfrm>
    </dsp:sp>
    <dsp:sp modelId="{7CE0793B-8AD3-4757-A404-262296654747}">
      <dsp:nvSpPr>
        <dsp:cNvPr id="0" name=""/>
        <dsp:cNvSpPr/>
      </dsp:nvSpPr>
      <dsp:spPr>
        <a:xfrm>
          <a:off x="1409318" y="1591149"/>
          <a:ext cx="345122" cy="34512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360225-58C3-42EA-9ED5-6A16420A0159}">
      <dsp:nvSpPr>
        <dsp:cNvPr id="0" name=""/>
        <dsp:cNvSpPr/>
      </dsp:nvSpPr>
      <dsp:spPr>
        <a:xfrm>
          <a:off x="1545469" y="2070735"/>
          <a:ext cx="490005" cy="1380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t" anchorCtr="0">
          <a:noAutofit/>
        </a:bodyPr>
        <a:lstStyle/>
        <a:p>
          <a:pPr marL="0" lvl="0" indent="0" algn="ctr" defTabSz="2133600">
            <a:lnSpc>
              <a:spcPct val="90000"/>
            </a:lnSpc>
            <a:spcBef>
              <a:spcPct val="0"/>
            </a:spcBef>
            <a:spcAft>
              <a:spcPct val="35000"/>
            </a:spcAft>
            <a:buNone/>
          </a:pPr>
          <a:endParaRPr lang="en-US" sz="4800" kern="1200" dirty="0"/>
        </a:p>
      </dsp:txBody>
      <dsp:txXfrm>
        <a:off x="1545469" y="2070735"/>
        <a:ext cx="490005" cy="1380490"/>
      </dsp:txXfrm>
    </dsp:sp>
    <dsp:sp modelId="{2F402419-AC10-446C-A9E6-C5020EE9B709}">
      <dsp:nvSpPr>
        <dsp:cNvPr id="0" name=""/>
        <dsp:cNvSpPr/>
      </dsp:nvSpPr>
      <dsp:spPr>
        <a:xfrm>
          <a:off x="1923823" y="1591149"/>
          <a:ext cx="345122" cy="34512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E92A91-BA0F-4432-8D7B-AA151825F403}">
      <dsp:nvSpPr>
        <dsp:cNvPr id="0" name=""/>
        <dsp:cNvSpPr/>
      </dsp:nvSpPr>
      <dsp:spPr>
        <a:xfrm>
          <a:off x="2059974" y="0"/>
          <a:ext cx="490005" cy="1380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b" anchorCtr="0">
          <a:noAutofit/>
        </a:bodyPr>
        <a:lstStyle/>
        <a:p>
          <a:pPr marL="0" lvl="0" indent="0" algn="ctr" defTabSz="2133600">
            <a:lnSpc>
              <a:spcPct val="90000"/>
            </a:lnSpc>
            <a:spcBef>
              <a:spcPct val="0"/>
            </a:spcBef>
            <a:spcAft>
              <a:spcPct val="35000"/>
            </a:spcAft>
            <a:buNone/>
          </a:pPr>
          <a:endParaRPr lang="en-US" sz="4800" kern="1200" dirty="0"/>
        </a:p>
      </dsp:txBody>
      <dsp:txXfrm>
        <a:off x="2059974" y="0"/>
        <a:ext cx="490005" cy="1380490"/>
      </dsp:txXfrm>
    </dsp:sp>
    <dsp:sp modelId="{88122679-8037-4A86-BB00-30D0DA224A5F}">
      <dsp:nvSpPr>
        <dsp:cNvPr id="0" name=""/>
        <dsp:cNvSpPr/>
      </dsp:nvSpPr>
      <dsp:spPr>
        <a:xfrm>
          <a:off x="2438401" y="1600201"/>
          <a:ext cx="345122" cy="34512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CB7032-2548-4089-9910-823646BEFBD4}">
      <dsp:nvSpPr>
        <dsp:cNvPr id="0" name=""/>
        <dsp:cNvSpPr/>
      </dsp:nvSpPr>
      <dsp:spPr>
        <a:xfrm>
          <a:off x="2574480" y="2070735"/>
          <a:ext cx="490005" cy="1380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t" anchorCtr="0">
          <a:noAutofit/>
        </a:bodyPr>
        <a:lstStyle/>
        <a:p>
          <a:pPr marL="0" lvl="0" indent="0" algn="ctr" defTabSz="2133600">
            <a:lnSpc>
              <a:spcPct val="90000"/>
            </a:lnSpc>
            <a:spcBef>
              <a:spcPct val="0"/>
            </a:spcBef>
            <a:spcAft>
              <a:spcPct val="35000"/>
            </a:spcAft>
            <a:buNone/>
          </a:pPr>
          <a:endParaRPr lang="en-US" sz="4800" kern="1200" dirty="0"/>
        </a:p>
      </dsp:txBody>
      <dsp:txXfrm>
        <a:off x="2574480" y="2070735"/>
        <a:ext cx="490005" cy="1380490"/>
      </dsp:txXfrm>
    </dsp:sp>
    <dsp:sp modelId="{1BDAF04A-E920-4F7F-9D21-0723E77DB27D}">
      <dsp:nvSpPr>
        <dsp:cNvPr id="0" name=""/>
        <dsp:cNvSpPr/>
      </dsp:nvSpPr>
      <dsp:spPr>
        <a:xfrm>
          <a:off x="2949114" y="1600201"/>
          <a:ext cx="345122" cy="34512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88DE91-D559-42DB-AD36-093A28B14E9E}">
      <dsp:nvSpPr>
        <dsp:cNvPr id="0" name=""/>
        <dsp:cNvSpPr/>
      </dsp:nvSpPr>
      <dsp:spPr>
        <a:xfrm>
          <a:off x="3124202" y="14205"/>
          <a:ext cx="490005" cy="1380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b" anchorCtr="0">
          <a:noAutofit/>
        </a:bodyPr>
        <a:lstStyle/>
        <a:p>
          <a:pPr marL="0" lvl="0" indent="0" algn="ctr" defTabSz="2133600">
            <a:lnSpc>
              <a:spcPct val="90000"/>
            </a:lnSpc>
            <a:spcBef>
              <a:spcPct val="0"/>
            </a:spcBef>
            <a:spcAft>
              <a:spcPct val="35000"/>
            </a:spcAft>
            <a:buNone/>
          </a:pPr>
          <a:endParaRPr lang="en-US" sz="4800" kern="1200" dirty="0"/>
        </a:p>
      </dsp:txBody>
      <dsp:txXfrm>
        <a:off x="3124202" y="14205"/>
        <a:ext cx="490005" cy="1380490"/>
      </dsp:txXfrm>
    </dsp:sp>
    <dsp:sp modelId="{1A122131-07D3-4201-87E9-C6B628D55D88}">
      <dsp:nvSpPr>
        <dsp:cNvPr id="0" name=""/>
        <dsp:cNvSpPr/>
      </dsp:nvSpPr>
      <dsp:spPr>
        <a:xfrm>
          <a:off x="3463619" y="1600201"/>
          <a:ext cx="345122" cy="34512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F8051B-A108-4EC6-BBD7-7C7970D0D98F}">
      <dsp:nvSpPr>
        <dsp:cNvPr id="0" name=""/>
        <dsp:cNvSpPr/>
      </dsp:nvSpPr>
      <dsp:spPr>
        <a:xfrm>
          <a:off x="3603490" y="2070735"/>
          <a:ext cx="490005" cy="1380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t" anchorCtr="0">
          <a:noAutofit/>
        </a:bodyPr>
        <a:lstStyle/>
        <a:p>
          <a:pPr marL="0" lvl="0" indent="0" algn="ctr" defTabSz="2133600">
            <a:lnSpc>
              <a:spcPct val="90000"/>
            </a:lnSpc>
            <a:spcBef>
              <a:spcPct val="0"/>
            </a:spcBef>
            <a:spcAft>
              <a:spcPct val="35000"/>
            </a:spcAft>
            <a:buNone/>
          </a:pPr>
          <a:endParaRPr lang="en-US" sz="4800" kern="1200" dirty="0"/>
        </a:p>
      </dsp:txBody>
      <dsp:txXfrm>
        <a:off x="3603490" y="2070735"/>
        <a:ext cx="490005" cy="1380490"/>
      </dsp:txXfrm>
    </dsp:sp>
    <dsp:sp modelId="{0918F167-3534-43A6-B214-77629A27BBC7}">
      <dsp:nvSpPr>
        <dsp:cNvPr id="0" name=""/>
        <dsp:cNvSpPr/>
      </dsp:nvSpPr>
      <dsp:spPr>
        <a:xfrm>
          <a:off x="3972488" y="1591149"/>
          <a:ext cx="345122" cy="34512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57A46-9D1F-4D2E-BD9B-9157B3CF7033}">
      <dsp:nvSpPr>
        <dsp:cNvPr id="0" name=""/>
        <dsp:cNvSpPr/>
      </dsp:nvSpPr>
      <dsp:spPr>
        <a:xfrm>
          <a:off x="4117995" y="0"/>
          <a:ext cx="490005" cy="1380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b" anchorCtr="0">
          <a:noAutofit/>
        </a:bodyPr>
        <a:lstStyle/>
        <a:p>
          <a:pPr marL="0" lvl="0" indent="0" algn="ctr" defTabSz="2133600">
            <a:lnSpc>
              <a:spcPct val="90000"/>
            </a:lnSpc>
            <a:spcBef>
              <a:spcPct val="0"/>
            </a:spcBef>
            <a:spcAft>
              <a:spcPct val="35000"/>
            </a:spcAft>
            <a:buNone/>
          </a:pPr>
          <a:endParaRPr lang="en-US" sz="4800" kern="1200" dirty="0"/>
        </a:p>
      </dsp:txBody>
      <dsp:txXfrm>
        <a:off x="4117995" y="0"/>
        <a:ext cx="490005" cy="1380490"/>
      </dsp:txXfrm>
    </dsp:sp>
    <dsp:sp modelId="{F87B42F7-B938-4CAE-B48D-8BAF1838DC9A}">
      <dsp:nvSpPr>
        <dsp:cNvPr id="0" name=""/>
        <dsp:cNvSpPr/>
      </dsp:nvSpPr>
      <dsp:spPr>
        <a:xfrm>
          <a:off x="4462462" y="1592264"/>
          <a:ext cx="345122" cy="34512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8F656E-EE94-47C8-85DE-3407D2A3BA43}">
      <dsp:nvSpPr>
        <dsp:cNvPr id="0" name=""/>
        <dsp:cNvSpPr/>
      </dsp:nvSpPr>
      <dsp:spPr>
        <a:xfrm>
          <a:off x="4632501" y="2070735"/>
          <a:ext cx="490005" cy="1380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t" anchorCtr="0">
          <a:noAutofit/>
        </a:bodyPr>
        <a:lstStyle/>
        <a:p>
          <a:pPr marL="0" lvl="0" indent="0" algn="ctr" defTabSz="2133600">
            <a:lnSpc>
              <a:spcPct val="90000"/>
            </a:lnSpc>
            <a:spcBef>
              <a:spcPct val="0"/>
            </a:spcBef>
            <a:spcAft>
              <a:spcPct val="35000"/>
            </a:spcAft>
            <a:buNone/>
          </a:pPr>
          <a:endParaRPr lang="en-US" sz="4800" kern="1200" dirty="0"/>
        </a:p>
      </dsp:txBody>
      <dsp:txXfrm>
        <a:off x="4632501" y="2070735"/>
        <a:ext cx="490005" cy="1380490"/>
      </dsp:txXfrm>
    </dsp:sp>
    <dsp:sp modelId="{1EA3ED5C-05F1-4A24-B433-33A4AA484319}">
      <dsp:nvSpPr>
        <dsp:cNvPr id="0" name=""/>
        <dsp:cNvSpPr/>
      </dsp:nvSpPr>
      <dsp:spPr>
        <a:xfrm>
          <a:off x="4969392" y="1601496"/>
          <a:ext cx="345122" cy="34512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7392A1-CD47-43CE-9CEE-F86277738759}">
      <dsp:nvSpPr>
        <dsp:cNvPr id="0" name=""/>
        <dsp:cNvSpPr/>
      </dsp:nvSpPr>
      <dsp:spPr>
        <a:xfrm>
          <a:off x="5147006" y="0"/>
          <a:ext cx="490005" cy="1380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b" anchorCtr="0">
          <a:noAutofit/>
        </a:bodyPr>
        <a:lstStyle/>
        <a:p>
          <a:pPr marL="0" lvl="0" indent="0" algn="ctr" defTabSz="2133600">
            <a:lnSpc>
              <a:spcPct val="90000"/>
            </a:lnSpc>
            <a:spcBef>
              <a:spcPct val="0"/>
            </a:spcBef>
            <a:spcAft>
              <a:spcPct val="35000"/>
            </a:spcAft>
            <a:buNone/>
          </a:pPr>
          <a:endParaRPr lang="en-US" sz="4800" kern="1200" dirty="0"/>
        </a:p>
      </dsp:txBody>
      <dsp:txXfrm>
        <a:off x="5147006" y="0"/>
        <a:ext cx="490005" cy="1380490"/>
      </dsp:txXfrm>
    </dsp:sp>
    <dsp:sp modelId="{54156F15-9E8A-4181-996D-9F9BA816E645}">
      <dsp:nvSpPr>
        <dsp:cNvPr id="0" name=""/>
        <dsp:cNvSpPr/>
      </dsp:nvSpPr>
      <dsp:spPr>
        <a:xfrm>
          <a:off x="5449289" y="1601496"/>
          <a:ext cx="345122" cy="34512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B021A1-5DA1-45DB-9A52-DA75BDD0D620}">
      <dsp:nvSpPr>
        <dsp:cNvPr id="0" name=""/>
        <dsp:cNvSpPr/>
      </dsp:nvSpPr>
      <dsp:spPr>
        <a:xfrm>
          <a:off x="5661511" y="2070735"/>
          <a:ext cx="490005" cy="1380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t" anchorCtr="0">
          <a:noAutofit/>
        </a:bodyPr>
        <a:lstStyle/>
        <a:p>
          <a:pPr marL="0" lvl="0" indent="0" algn="ctr" defTabSz="2133600">
            <a:lnSpc>
              <a:spcPct val="90000"/>
            </a:lnSpc>
            <a:spcBef>
              <a:spcPct val="0"/>
            </a:spcBef>
            <a:spcAft>
              <a:spcPct val="35000"/>
            </a:spcAft>
            <a:buNone/>
          </a:pPr>
          <a:endParaRPr lang="en-US" sz="4800" kern="1200" dirty="0"/>
        </a:p>
      </dsp:txBody>
      <dsp:txXfrm>
        <a:off x="5661511" y="2070735"/>
        <a:ext cx="490005" cy="1380490"/>
      </dsp:txXfrm>
    </dsp:sp>
    <dsp:sp modelId="{8DB827AF-2DFC-4FD9-BD9B-39A1BF4F52C9}">
      <dsp:nvSpPr>
        <dsp:cNvPr id="0" name=""/>
        <dsp:cNvSpPr/>
      </dsp:nvSpPr>
      <dsp:spPr>
        <a:xfrm>
          <a:off x="5963794" y="1607404"/>
          <a:ext cx="345122" cy="34512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049F3-A9E4-4E3F-81BB-E55AA216D03A}">
      <dsp:nvSpPr>
        <dsp:cNvPr id="0" name=""/>
        <dsp:cNvSpPr/>
      </dsp:nvSpPr>
      <dsp:spPr>
        <a:xfrm>
          <a:off x="6176017" y="0"/>
          <a:ext cx="490005" cy="1380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376" tIns="341376" rIns="341376" bIns="341376" numCol="1" spcCol="1270" anchor="b" anchorCtr="0">
          <a:noAutofit/>
        </a:bodyPr>
        <a:lstStyle/>
        <a:p>
          <a:pPr marL="0" lvl="0" indent="0" algn="ctr" defTabSz="2133600">
            <a:lnSpc>
              <a:spcPct val="90000"/>
            </a:lnSpc>
            <a:spcBef>
              <a:spcPct val="0"/>
            </a:spcBef>
            <a:spcAft>
              <a:spcPct val="35000"/>
            </a:spcAft>
            <a:buNone/>
          </a:pPr>
          <a:endParaRPr lang="en-US" sz="4800" kern="1200" dirty="0"/>
        </a:p>
      </dsp:txBody>
      <dsp:txXfrm>
        <a:off x="6176017" y="0"/>
        <a:ext cx="490005" cy="1380490"/>
      </dsp:txXfrm>
    </dsp:sp>
    <dsp:sp modelId="{DBFEDA21-ECAD-455B-BE2D-9FB220820B0F}">
      <dsp:nvSpPr>
        <dsp:cNvPr id="0" name=""/>
        <dsp:cNvSpPr/>
      </dsp:nvSpPr>
      <dsp:spPr>
        <a:xfrm>
          <a:off x="6441354" y="1607404"/>
          <a:ext cx="345122" cy="34512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72FA4A-3AC2-45ED-B1E4-E8D67FFB665D}" type="datetimeFigureOut">
              <a:rPr lang="en-US" smtClean="0"/>
              <a:t>2/16/2023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8E1EA-63B3-46DF-A54D-74D53425CB11}" type="slidenum">
              <a:rPr lang="en-US" smtClean="0"/>
              <a:t>‹#›</a:t>
            </a:fld>
            <a:endParaRPr lang="en-US" dirty="0"/>
          </a:p>
        </p:txBody>
      </p:sp>
    </p:spTree>
    <p:extLst>
      <p:ext uri="{BB962C8B-B14F-4D97-AF65-F5344CB8AC3E}">
        <p14:creationId xmlns:p14="http://schemas.microsoft.com/office/powerpoint/2010/main" val="1603368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D8E1EA-63B3-46DF-A54D-74D53425CB11}" type="slidenum">
              <a:rPr lang="en-US" smtClean="0"/>
              <a:t>14</a:t>
            </a:fld>
            <a:endParaRPr lang="en-US" dirty="0"/>
          </a:p>
        </p:txBody>
      </p:sp>
    </p:spTree>
    <p:extLst>
      <p:ext uri="{BB962C8B-B14F-4D97-AF65-F5344CB8AC3E}">
        <p14:creationId xmlns:p14="http://schemas.microsoft.com/office/powerpoint/2010/main" val="1344560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440218-C1E3-4AB3-8286-250D7414396E}"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B63FBE-8464-41B6-B218-385C0E572DAD}"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440218-C1E3-4AB3-8286-250D7414396E}"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B63FBE-8464-41B6-B218-385C0E572DA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70440218-C1E3-4AB3-8286-250D7414396E}"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B63FBE-8464-41B6-B218-385C0E572DAD}"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440218-C1E3-4AB3-8286-250D7414396E}"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B63FBE-8464-41B6-B218-385C0E572DAD}" type="slidenum">
              <a:rPr lang="en-US" smtClean="0"/>
              <a:t>‹#›</a:t>
            </a:fld>
            <a:endParaRPr lang="en-US" dirty="0"/>
          </a:p>
        </p:txBody>
      </p:sp>
      <p:sp>
        <p:nvSpPr>
          <p:cNvPr id="7" name="Title 6"/>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4200" y="6019800"/>
            <a:ext cx="1758461" cy="6858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440218-C1E3-4AB3-8286-250D7414396E}"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B63FBE-8464-41B6-B218-385C0E572DAD}"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0440218-C1E3-4AB3-8286-250D7414396E}" type="datetimeFigureOut">
              <a:rPr lang="en-US" smtClean="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B63FBE-8464-41B6-B218-385C0E572DAD}"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440218-C1E3-4AB3-8286-250D7414396E}" type="datetimeFigureOut">
              <a:rPr lang="en-US" smtClean="0"/>
              <a:t>2/16/2023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B63FBE-8464-41B6-B218-385C0E572DA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440218-C1E3-4AB3-8286-250D7414396E}" type="datetimeFigureOut">
              <a:rPr lang="en-US" smtClean="0"/>
              <a:t>2/16/2023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B63FBE-8464-41B6-B218-385C0E572DA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70440218-C1E3-4AB3-8286-250D7414396E}" type="datetimeFigureOut">
              <a:rPr lang="en-US" smtClean="0"/>
              <a:t>2/16/2023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B63FBE-8464-41B6-B218-385C0E572DA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0440218-C1E3-4AB3-8286-250D7414396E}" type="datetimeFigureOut">
              <a:rPr lang="en-US" smtClean="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B63FBE-8464-41B6-B218-385C0E572DAD}"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440218-C1E3-4AB3-8286-250D7414396E}" type="datetimeFigureOut">
              <a:rPr lang="en-US" smtClean="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B63FBE-8464-41B6-B218-385C0E572DAD}"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0440218-C1E3-4AB3-8286-250D7414396E}" type="datetimeFigureOut">
              <a:rPr lang="en-US" smtClean="0"/>
              <a:t>2/16/2023</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5B63FBE-8464-41B6-B218-385C0E572DAD}"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Texas Epidemiology Coordination Project</a:t>
            </a:r>
          </a:p>
        </p:txBody>
      </p:sp>
      <p:sp>
        <p:nvSpPr>
          <p:cNvPr id="3" name="Subtitle 2"/>
          <p:cNvSpPr>
            <a:spLocks noGrp="1"/>
          </p:cNvSpPr>
          <p:nvPr>
            <p:ph type="subTitle" idx="1"/>
          </p:nvPr>
        </p:nvSpPr>
        <p:spPr/>
        <p:txBody>
          <a:bodyPr/>
          <a:lstStyle/>
          <a:p>
            <a:r>
              <a:rPr lang="en-US" cap="small" dirty="0"/>
              <a:t>march</a:t>
            </a:r>
            <a:r>
              <a:rPr lang="en-US" dirty="0"/>
              <a:t> 2014-2015 </a:t>
            </a:r>
            <a:r>
              <a:rPr lang="en-US" cap="small" dirty="0"/>
              <a:t>ytd</a:t>
            </a:r>
          </a:p>
        </p:txBody>
      </p:sp>
    </p:spTree>
    <p:extLst>
      <p:ext uri="{BB962C8B-B14F-4D97-AF65-F5344CB8AC3E}">
        <p14:creationId xmlns:p14="http://schemas.microsoft.com/office/powerpoint/2010/main" val="18644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2362200"/>
            <a:ext cx="7408333" cy="3450696"/>
          </a:xfrm>
        </p:spPr>
        <p:txBody>
          <a:bodyPr/>
          <a:lstStyle/>
          <a:p>
            <a:r>
              <a:rPr lang="en-US" dirty="0"/>
              <a:t>Networking</a:t>
            </a:r>
          </a:p>
          <a:p>
            <a:pPr lvl="1"/>
            <a:r>
              <a:rPr lang="en-US" dirty="0"/>
              <a:t>Common goals</a:t>
            </a:r>
          </a:p>
          <a:p>
            <a:pPr lvl="1"/>
            <a:r>
              <a:rPr lang="en-US" dirty="0"/>
              <a:t>Collaboration</a:t>
            </a:r>
          </a:p>
          <a:p>
            <a:pPr lvl="1"/>
            <a:r>
              <a:rPr lang="en-US" dirty="0"/>
              <a:t>Coordination</a:t>
            </a:r>
          </a:p>
          <a:p>
            <a:r>
              <a:rPr lang="en-US" dirty="0"/>
              <a:t>Similarities and differences</a:t>
            </a:r>
          </a:p>
          <a:p>
            <a:pPr lvl="1"/>
            <a:r>
              <a:rPr lang="en-US" dirty="0"/>
              <a:t>Structure</a:t>
            </a:r>
          </a:p>
          <a:p>
            <a:pPr lvl="1"/>
            <a:r>
              <a:rPr lang="en-US" dirty="0"/>
              <a:t>Capacity</a:t>
            </a:r>
          </a:p>
          <a:p>
            <a:pPr lvl="1"/>
            <a:r>
              <a:rPr lang="en-US" dirty="0"/>
              <a:t>Challenges</a:t>
            </a:r>
          </a:p>
        </p:txBody>
      </p:sp>
      <p:sp>
        <p:nvSpPr>
          <p:cNvPr id="3" name="Title 2"/>
          <p:cNvSpPr>
            <a:spLocks noGrp="1"/>
          </p:cNvSpPr>
          <p:nvPr>
            <p:ph type="title"/>
          </p:nvPr>
        </p:nvSpPr>
        <p:spPr/>
        <p:txBody>
          <a:bodyPr/>
          <a:lstStyle/>
          <a:p>
            <a:r>
              <a:rPr lang="en-US" dirty="0"/>
              <a:t>Meeting Discussions</a:t>
            </a:r>
          </a:p>
        </p:txBody>
      </p:sp>
    </p:spTree>
    <p:extLst>
      <p:ext uri="{BB962C8B-B14F-4D97-AF65-F5344CB8AC3E}">
        <p14:creationId xmlns:p14="http://schemas.microsoft.com/office/powerpoint/2010/main" val="1170116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103437"/>
            <a:ext cx="8001000" cy="4144963"/>
          </a:xfrm>
        </p:spPr>
        <p:txBody>
          <a:bodyPr>
            <a:normAutofit lnSpcReduction="10000"/>
          </a:bodyPr>
          <a:lstStyle/>
          <a:p>
            <a:r>
              <a:rPr lang="en-US" dirty="0"/>
              <a:t>LHDs have varying sizes and epidemiology capacity</a:t>
            </a:r>
          </a:p>
          <a:p>
            <a:r>
              <a:rPr lang="en-US" dirty="0"/>
              <a:t>Some LHDs have combined preparedness and epidemiology staff/roles</a:t>
            </a:r>
          </a:p>
          <a:p>
            <a:r>
              <a:rPr lang="en-US" dirty="0"/>
              <a:t>LHDs have different challenges regarding laboratory capacity </a:t>
            </a:r>
          </a:p>
          <a:p>
            <a:pPr lvl="1">
              <a:buFont typeface="Wingdings" panose="05000000000000000000" pitchFamily="2" charset="2"/>
              <a:buChar char="Ø"/>
            </a:pPr>
            <a:r>
              <a:rPr lang="en-US" dirty="0"/>
              <a:t>In general distance and resources are challenges for specimen collection and shipment</a:t>
            </a:r>
          </a:p>
          <a:p>
            <a:r>
              <a:rPr lang="en-US" dirty="0"/>
              <a:t>Surge capacity</a:t>
            </a:r>
          </a:p>
          <a:p>
            <a:pPr lvl="1">
              <a:buFont typeface="Wingdings" panose="05000000000000000000" pitchFamily="2" charset="2"/>
              <a:buChar char="Ø"/>
            </a:pPr>
            <a:r>
              <a:rPr lang="en-US" dirty="0"/>
              <a:t>Some LHDs use resources from within and/or volunteers (i.e. SPH students)</a:t>
            </a:r>
          </a:p>
          <a:p>
            <a:pPr lvl="1">
              <a:buFont typeface="Wingdings" panose="05000000000000000000" pitchFamily="2" charset="2"/>
              <a:buChar char="Ø"/>
            </a:pPr>
            <a:r>
              <a:rPr lang="en-US" dirty="0"/>
              <a:t>Administrative resistance to accepting for help from others</a:t>
            </a:r>
          </a:p>
        </p:txBody>
      </p:sp>
      <p:sp>
        <p:nvSpPr>
          <p:cNvPr id="3" name="Title 2"/>
          <p:cNvSpPr>
            <a:spLocks noGrp="1"/>
          </p:cNvSpPr>
          <p:nvPr>
            <p:ph type="title"/>
          </p:nvPr>
        </p:nvSpPr>
        <p:spPr/>
        <p:txBody>
          <a:bodyPr>
            <a:normAutofit fontScale="90000"/>
          </a:bodyPr>
          <a:lstStyle/>
          <a:p>
            <a:r>
              <a:rPr lang="en-US" dirty="0"/>
              <a:t>Findings during face-to-face meetings</a:t>
            </a:r>
          </a:p>
        </p:txBody>
      </p:sp>
    </p:spTree>
    <p:extLst>
      <p:ext uri="{BB962C8B-B14F-4D97-AF65-F5344CB8AC3E}">
        <p14:creationId xmlns:p14="http://schemas.microsoft.com/office/powerpoint/2010/main" val="323143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854" y="2362200"/>
            <a:ext cx="3660346" cy="2362200"/>
          </a:xfrm>
        </p:spPr>
      </p:pic>
      <p:sp>
        <p:nvSpPr>
          <p:cNvPr id="3" name="Title 2"/>
          <p:cNvSpPr>
            <a:spLocks noGrp="1"/>
          </p:cNvSpPr>
          <p:nvPr>
            <p:ph type="title"/>
          </p:nvPr>
        </p:nvSpPr>
        <p:spPr/>
        <p:txBody>
          <a:bodyPr/>
          <a:lstStyle/>
          <a:p>
            <a:r>
              <a:rPr lang="en-US" dirty="0"/>
              <a:t>Progress Report/What Now?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4100418"/>
            <a:ext cx="4711168" cy="2605182"/>
          </a:xfrm>
          <a:prstGeom prst="rect">
            <a:avLst/>
          </a:prstGeom>
        </p:spPr>
      </p:pic>
    </p:spTree>
    <p:extLst>
      <p:ext uri="{BB962C8B-B14F-4D97-AF65-F5344CB8AC3E}">
        <p14:creationId xmlns:p14="http://schemas.microsoft.com/office/powerpoint/2010/main" val="3427193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936" y="2133600"/>
            <a:ext cx="5181264" cy="3880947"/>
          </a:xfrm>
        </p:spPr>
      </p:pic>
      <p:sp>
        <p:nvSpPr>
          <p:cNvPr id="3" name="Title 2"/>
          <p:cNvSpPr>
            <a:spLocks noGrp="1"/>
          </p:cNvSpPr>
          <p:nvPr>
            <p:ph type="title"/>
          </p:nvPr>
        </p:nvSpPr>
        <p:spPr/>
        <p:txBody>
          <a:bodyPr>
            <a:normAutofit/>
          </a:bodyPr>
          <a:lstStyle/>
          <a:p>
            <a:r>
              <a:rPr lang="en-US" dirty="0"/>
              <a:t>Progress</a:t>
            </a:r>
          </a:p>
        </p:txBody>
      </p:sp>
      <p:sp>
        <p:nvSpPr>
          <p:cNvPr id="4" name="TextBox 3"/>
          <p:cNvSpPr txBox="1"/>
          <p:nvPr/>
        </p:nvSpPr>
        <p:spPr>
          <a:xfrm>
            <a:off x="1524000" y="5282625"/>
            <a:ext cx="6324600" cy="584775"/>
          </a:xfrm>
          <a:prstGeom prst="rect">
            <a:avLst/>
          </a:prstGeom>
          <a:solidFill>
            <a:srgbClr val="FFFFFF"/>
          </a:solidFill>
        </p:spPr>
        <p:txBody>
          <a:bodyPr wrap="square" rtlCol="0">
            <a:spAutoFit/>
          </a:bodyPr>
          <a:lstStyle/>
          <a:p>
            <a:pPr algn="ctr"/>
            <a:r>
              <a:rPr lang="en-US" sz="1600" dirty="0"/>
              <a:t>“It’s times like these we really need to roll up our </a:t>
            </a:r>
          </a:p>
          <a:p>
            <a:pPr algn="ctr"/>
            <a:r>
              <a:rPr lang="en-US" sz="1600" dirty="0"/>
              <a:t>sleeves, rally together and find ourselves a scapegoat.”</a:t>
            </a:r>
          </a:p>
        </p:txBody>
      </p:sp>
    </p:spTree>
    <p:extLst>
      <p:ext uri="{BB962C8B-B14F-4D97-AF65-F5344CB8AC3E}">
        <p14:creationId xmlns:p14="http://schemas.microsoft.com/office/powerpoint/2010/main" val="934272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p:nvPr/>
        </p:nvPicPr>
        <p:blipFill>
          <a:blip r:embed="rId3"/>
          <a:stretch>
            <a:fillRect/>
          </a:stretch>
        </p:blipFill>
        <p:spPr>
          <a:xfrm>
            <a:off x="8105775" y="3020291"/>
            <a:ext cx="352425" cy="1752600"/>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117564764"/>
              </p:ext>
            </p:extLst>
          </p:nvPr>
        </p:nvGraphicFramePr>
        <p:xfrm>
          <a:off x="762000" y="3025775"/>
          <a:ext cx="7408862" cy="3451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1" name="Chart 40"/>
          <p:cNvGraphicFramePr>
            <a:graphicFrameLocks/>
          </p:cNvGraphicFramePr>
          <p:nvPr>
            <p:extLst>
              <p:ext uri="{D42A27DB-BD31-4B8C-83A1-F6EECF244321}">
                <p14:modId xmlns:p14="http://schemas.microsoft.com/office/powerpoint/2010/main" val="2944839890"/>
              </p:ext>
            </p:extLst>
          </p:nvPr>
        </p:nvGraphicFramePr>
        <p:xfrm>
          <a:off x="4511963" y="2057400"/>
          <a:ext cx="3809999" cy="3181639"/>
        </p:xfrm>
        <a:graphic>
          <a:graphicData uri="http://schemas.openxmlformats.org/drawingml/2006/chart">
            <c:chart xmlns:c="http://schemas.openxmlformats.org/drawingml/2006/chart" xmlns:r="http://schemas.openxmlformats.org/officeDocument/2006/relationships" r:id="rId9"/>
          </a:graphicData>
        </a:graphic>
      </p:graphicFrame>
      <p:sp>
        <p:nvSpPr>
          <p:cNvPr id="3" name="Title 2"/>
          <p:cNvSpPr>
            <a:spLocks noGrp="1"/>
          </p:cNvSpPr>
          <p:nvPr>
            <p:ph type="title"/>
          </p:nvPr>
        </p:nvSpPr>
        <p:spPr>
          <a:xfrm>
            <a:off x="475672" y="349088"/>
            <a:ext cx="8229600" cy="1252728"/>
          </a:xfrm>
        </p:spPr>
        <p:txBody>
          <a:bodyPr/>
          <a:lstStyle/>
          <a:p>
            <a:r>
              <a:rPr lang="en-US" dirty="0"/>
              <a:t>Timeline</a:t>
            </a:r>
          </a:p>
        </p:txBody>
      </p:sp>
      <p:sp>
        <p:nvSpPr>
          <p:cNvPr id="8" name="Text Box 6"/>
          <p:cNvSpPr txBox="1"/>
          <p:nvPr/>
        </p:nvSpPr>
        <p:spPr>
          <a:xfrm>
            <a:off x="7162800" y="5038437"/>
            <a:ext cx="457200" cy="9334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0000"/>
                </a:solidFill>
                <a:effectLst/>
                <a:ea typeface="Times New Roman"/>
                <a:cs typeface="Times New Roman"/>
              </a:rPr>
              <a:t>Mar 2105</a:t>
            </a:r>
            <a:endParaRPr lang="en-US" sz="1100" dirty="0">
              <a:effectLst/>
              <a:ea typeface="Calibri"/>
              <a:cs typeface="Times New Roman"/>
            </a:endParaRPr>
          </a:p>
        </p:txBody>
      </p:sp>
      <p:sp>
        <p:nvSpPr>
          <p:cNvPr id="9" name="Text Box 6"/>
          <p:cNvSpPr txBox="1"/>
          <p:nvPr/>
        </p:nvSpPr>
        <p:spPr>
          <a:xfrm>
            <a:off x="1149927" y="5000914"/>
            <a:ext cx="457200" cy="9334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0000"/>
                </a:solidFill>
                <a:effectLst/>
                <a:ea typeface="Times New Roman"/>
                <a:cs typeface="Times New Roman"/>
              </a:rPr>
              <a:t>Mar 2104</a:t>
            </a:r>
            <a:endParaRPr lang="en-US" sz="1100" dirty="0">
              <a:effectLst/>
              <a:ea typeface="Calibri"/>
              <a:cs typeface="Times New Roman"/>
            </a:endParaRPr>
          </a:p>
        </p:txBody>
      </p:sp>
      <p:sp>
        <p:nvSpPr>
          <p:cNvPr id="10" name="Text Box 6"/>
          <p:cNvSpPr txBox="1"/>
          <p:nvPr/>
        </p:nvSpPr>
        <p:spPr>
          <a:xfrm>
            <a:off x="1614054" y="5009573"/>
            <a:ext cx="457200" cy="9334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0000"/>
                </a:solidFill>
                <a:effectLst/>
                <a:ea typeface="Times New Roman"/>
                <a:cs typeface="Times New Roman"/>
              </a:rPr>
              <a:t>Apr 2104</a:t>
            </a:r>
            <a:endParaRPr lang="en-US" sz="1100" dirty="0">
              <a:effectLst/>
              <a:ea typeface="Calibri"/>
              <a:cs typeface="Times New Roman"/>
            </a:endParaRPr>
          </a:p>
        </p:txBody>
      </p:sp>
      <p:sp>
        <p:nvSpPr>
          <p:cNvPr id="11" name="Text Box 6"/>
          <p:cNvSpPr txBox="1"/>
          <p:nvPr/>
        </p:nvSpPr>
        <p:spPr>
          <a:xfrm>
            <a:off x="2110508" y="5010150"/>
            <a:ext cx="457200" cy="9334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0000"/>
                </a:solidFill>
                <a:effectLst/>
                <a:ea typeface="Times New Roman"/>
                <a:cs typeface="Times New Roman"/>
              </a:rPr>
              <a:t>May 2104</a:t>
            </a:r>
            <a:endParaRPr lang="en-US" sz="1100" dirty="0">
              <a:effectLst/>
              <a:ea typeface="Calibri"/>
              <a:cs typeface="Times New Roman"/>
            </a:endParaRPr>
          </a:p>
        </p:txBody>
      </p:sp>
      <p:sp>
        <p:nvSpPr>
          <p:cNvPr id="12" name="Text Box 6"/>
          <p:cNvSpPr txBox="1"/>
          <p:nvPr/>
        </p:nvSpPr>
        <p:spPr>
          <a:xfrm>
            <a:off x="2660072" y="4991100"/>
            <a:ext cx="457200" cy="9334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0000"/>
                </a:solidFill>
                <a:effectLst/>
                <a:ea typeface="Times New Roman"/>
                <a:cs typeface="Times New Roman"/>
              </a:rPr>
              <a:t>Jun 2104</a:t>
            </a:r>
            <a:endParaRPr lang="en-US" sz="1100" dirty="0">
              <a:effectLst/>
              <a:ea typeface="Calibri"/>
              <a:cs typeface="Times New Roman"/>
            </a:endParaRPr>
          </a:p>
        </p:txBody>
      </p:sp>
      <p:sp>
        <p:nvSpPr>
          <p:cNvPr id="13" name="Text Box 6"/>
          <p:cNvSpPr txBox="1"/>
          <p:nvPr/>
        </p:nvSpPr>
        <p:spPr>
          <a:xfrm>
            <a:off x="3150034" y="4993409"/>
            <a:ext cx="457200" cy="9334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0000"/>
                </a:solidFill>
                <a:effectLst/>
                <a:ea typeface="Times New Roman"/>
                <a:cs typeface="Times New Roman"/>
              </a:rPr>
              <a:t>Jul 2104</a:t>
            </a:r>
            <a:endParaRPr lang="en-US" sz="1100" dirty="0">
              <a:effectLst/>
              <a:ea typeface="Calibri"/>
              <a:cs typeface="Times New Roman"/>
            </a:endParaRPr>
          </a:p>
        </p:txBody>
      </p:sp>
      <p:sp>
        <p:nvSpPr>
          <p:cNvPr id="14" name="Text Box 6"/>
          <p:cNvSpPr txBox="1"/>
          <p:nvPr/>
        </p:nvSpPr>
        <p:spPr>
          <a:xfrm>
            <a:off x="3655725" y="4993409"/>
            <a:ext cx="457200" cy="9334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0000"/>
                </a:solidFill>
                <a:effectLst/>
                <a:ea typeface="Times New Roman"/>
                <a:cs typeface="Times New Roman"/>
              </a:rPr>
              <a:t>Aug 2104</a:t>
            </a:r>
            <a:endParaRPr lang="en-US" sz="1100" dirty="0">
              <a:effectLst/>
              <a:ea typeface="Calibri"/>
              <a:cs typeface="Times New Roman"/>
            </a:endParaRPr>
          </a:p>
        </p:txBody>
      </p:sp>
      <p:sp>
        <p:nvSpPr>
          <p:cNvPr id="21" name="Text Box 6"/>
          <p:cNvSpPr txBox="1"/>
          <p:nvPr/>
        </p:nvSpPr>
        <p:spPr>
          <a:xfrm>
            <a:off x="4189125" y="5012460"/>
            <a:ext cx="457200" cy="9334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0000"/>
                </a:solidFill>
                <a:effectLst/>
                <a:ea typeface="Times New Roman"/>
                <a:cs typeface="Times New Roman"/>
              </a:rPr>
              <a:t>Sep 2104</a:t>
            </a:r>
            <a:endParaRPr lang="en-US" sz="1100" dirty="0">
              <a:effectLst/>
              <a:ea typeface="Calibri"/>
              <a:cs typeface="Times New Roman"/>
            </a:endParaRPr>
          </a:p>
        </p:txBody>
      </p:sp>
      <p:sp>
        <p:nvSpPr>
          <p:cNvPr id="22" name="Text Box 6"/>
          <p:cNvSpPr txBox="1"/>
          <p:nvPr/>
        </p:nvSpPr>
        <p:spPr>
          <a:xfrm>
            <a:off x="4699290" y="5018810"/>
            <a:ext cx="457200" cy="9334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0000"/>
                </a:solidFill>
                <a:effectLst/>
                <a:ea typeface="Times New Roman"/>
                <a:cs typeface="Times New Roman"/>
              </a:rPr>
              <a:t>Oct 2104</a:t>
            </a:r>
            <a:endParaRPr lang="en-US" sz="1100" dirty="0">
              <a:effectLst/>
              <a:ea typeface="Calibri"/>
              <a:cs typeface="Times New Roman"/>
            </a:endParaRPr>
          </a:p>
        </p:txBody>
      </p:sp>
      <p:sp>
        <p:nvSpPr>
          <p:cNvPr id="23" name="Text Box 6"/>
          <p:cNvSpPr txBox="1"/>
          <p:nvPr/>
        </p:nvSpPr>
        <p:spPr>
          <a:xfrm>
            <a:off x="5176837" y="5019387"/>
            <a:ext cx="457200" cy="952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0000"/>
                </a:solidFill>
                <a:effectLst/>
                <a:ea typeface="Times New Roman"/>
                <a:cs typeface="Times New Roman"/>
              </a:rPr>
              <a:t>Nov 2104</a:t>
            </a:r>
            <a:endParaRPr lang="en-US" sz="1100" dirty="0">
              <a:effectLst/>
              <a:ea typeface="Calibri"/>
              <a:cs typeface="Times New Roman"/>
            </a:endParaRPr>
          </a:p>
        </p:txBody>
      </p:sp>
      <p:sp>
        <p:nvSpPr>
          <p:cNvPr id="24" name="Text Box 6"/>
          <p:cNvSpPr txBox="1"/>
          <p:nvPr/>
        </p:nvSpPr>
        <p:spPr>
          <a:xfrm>
            <a:off x="5701145" y="5000337"/>
            <a:ext cx="457200" cy="971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0000"/>
                </a:solidFill>
                <a:ea typeface="Times New Roman"/>
                <a:cs typeface="Times New Roman"/>
              </a:rPr>
              <a:t>Dec</a:t>
            </a:r>
            <a:r>
              <a:rPr lang="en-US" sz="1400" dirty="0">
                <a:solidFill>
                  <a:srgbClr val="000000"/>
                </a:solidFill>
                <a:effectLst/>
                <a:ea typeface="Times New Roman"/>
                <a:cs typeface="Times New Roman"/>
              </a:rPr>
              <a:t> 2104</a:t>
            </a:r>
            <a:endParaRPr lang="en-US" sz="1100" dirty="0">
              <a:effectLst/>
              <a:ea typeface="Calibri"/>
              <a:cs typeface="Times New Roman"/>
            </a:endParaRPr>
          </a:p>
        </p:txBody>
      </p:sp>
      <p:sp>
        <p:nvSpPr>
          <p:cNvPr id="25" name="Text Box 6"/>
          <p:cNvSpPr txBox="1"/>
          <p:nvPr/>
        </p:nvSpPr>
        <p:spPr>
          <a:xfrm>
            <a:off x="6188363" y="5000337"/>
            <a:ext cx="457200" cy="9623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0000"/>
                </a:solidFill>
                <a:effectLst/>
                <a:ea typeface="Times New Roman"/>
                <a:cs typeface="Times New Roman"/>
              </a:rPr>
              <a:t>Jan 2105</a:t>
            </a:r>
            <a:endParaRPr lang="en-US" sz="1100" dirty="0">
              <a:effectLst/>
              <a:ea typeface="Calibri"/>
              <a:cs typeface="Times New Roman"/>
            </a:endParaRPr>
          </a:p>
        </p:txBody>
      </p:sp>
      <p:sp>
        <p:nvSpPr>
          <p:cNvPr id="26" name="Text Box 6"/>
          <p:cNvSpPr txBox="1"/>
          <p:nvPr/>
        </p:nvSpPr>
        <p:spPr>
          <a:xfrm>
            <a:off x="6694054" y="5000337"/>
            <a:ext cx="457200" cy="971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0000"/>
                </a:solidFill>
                <a:effectLst/>
                <a:ea typeface="Times New Roman"/>
                <a:cs typeface="Times New Roman"/>
              </a:rPr>
              <a:t>Feb 2105</a:t>
            </a:r>
            <a:endParaRPr lang="en-US" sz="1100" dirty="0">
              <a:effectLst/>
              <a:ea typeface="Calibri"/>
              <a:cs typeface="Times New Roman"/>
            </a:endParaRPr>
          </a:p>
        </p:txBody>
      </p:sp>
      <p:sp>
        <p:nvSpPr>
          <p:cNvPr id="27" name="Text Box 12"/>
          <p:cNvSpPr txBox="1"/>
          <p:nvPr/>
        </p:nvSpPr>
        <p:spPr>
          <a:xfrm>
            <a:off x="1066800" y="2362200"/>
            <a:ext cx="457200" cy="190500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9999"/>
                </a:solidFill>
                <a:effectLst/>
                <a:ea typeface="Times New Roman"/>
                <a:cs typeface="Times New Roman"/>
              </a:rPr>
              <a:t>ELC Leadership Meeting</a:t>
            </a:r>
            <a:endParaRPr lang="en-US" sz="1100" dirty="0">
              <a:solidFill>
                <a:srgbClr val="009999"/>
              </a:solidFill>
              <a:effectLst/>
              <a:ea typeface="Calibri"/>
              <a:cs typeface="Times New Roman"/>
            </a:endParaRPr>
          </a:p>
        </p:txBody>
      </p:sp>
      <p:sp>
        <p:nvSpPr>
          <p:cNvPr id="28" name="Text Box 11"/>
          <p:cNvSpPr txBox="1"/>
          <p:nvPr/>
        </p:nvSpPr>
        <p:spPr>
          <a:xfrm>
            <a:off x="1524000" y="2362200"/>
            <a:ext cx="457200" cy="190500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9999"/>
                </a:solidFill>
                <a:effectLst/>
                <a:ea typeface="Times New Roman"/>
                <a:cs typeface="Times New Roman"/>
              </a:rPr>
              <a:t>Project Kick-off Meeting</a:t>
            </a:r>
            <a:endParaRPr lang="en-US" sz="1100" dirty="0">
              <a:solidFill>
                <a:srgbClr val="009999"/>
              </a:solidFill>
              <a:effectLst/>
              <a:ea typeface="Calibri"/>
              <a:cs typeface="Times New Roman"/>
            </a:endParaRPr>
          </a:p>
        </p:txBody>
      </p:sp>
      <p:sp>
        <p:nvSpPr>
          <p:cNvPr id="29" name="Text Box 10"/>
          <p:cNvSpPr txBox="1"/>
          <p:nvPr/>
        </p:nvSpPr>
        <p:spPr>
          <a:xfrm>
            <a:off x="2038927" y="2362200"/>
            <a:ext cx="457200" cy="190500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9999"/>
                </a:solidFill>
                <a:effectLst/>
                <a:ea typeface="Times New Roman"/>
                <a:cs typeface="Times New Roman"/>
              </a:rPr>
              <a:t>Houston Meeting</a:t>
            </a:r>
            <a:endParaRPr lang="en-US" sz="1100" dirty="0">
              <a:solidFill>
                <a:srgbClr val="009999"/>
              </a:solidFill>
              <a:effectLst/>
              <a:ea typeface="Calibri"/>
              <a:cs typeface="Times New Roman"/>
            </a:endParaRPr>
          </a:p>
        </p:txBody>
      </p:sp>
      <p:sp>
        <p:nvSpPr>
          <p:cNvPr id="30" name="Text Box 9"/>
          <p:cNvSpPr txBox="1"/>
          <p:nvPr/>
        </p:nvSpPr>
        <p:spPr>
          <a:xfrm>
            <a:off x="3075709" y="2362200"/>
            <a:ext cx="277090" cy="190500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9999"/>
                </a:solidFill>
                <a:effectLst/>
                <a:ea typeface="Times New Roman"/>
                <a:cs typeface="Times New Roman"/>
              </a:rPr>
              <a:t>Midland Meeting</a:t>
            </a:r>
            <a:endParaRPr lang="en-US" sz="1100" dirty="0">
              <a:solidFill>
                <a:srgbClr val="009999"/>
              </a:solidFill>
              <a:effectLst/>
              <a:ea typeface="Calibri"/>
              <a:cs typeface="Times New Roman"/>
            </a:endParaRPr>
          </a:p>
        </p:txBody>
      </p:sp>
      <p:sp>
        <p:nvSpPr>
          <p:cNvPr id="31" name="Text Box 8"/>
          <p:cNvSpPr txBox="1"/>
          <p:nvPr/>
        </p:nvSpPr>
        <p:spPr>
          <a:xfrm>
            <a:off x="3276600" y="2187055"/>
            <a:ext cx="304800" cy="2080145"/>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9999"/>
                </a:solidFill>
                <a:effectLst/>
                <a:ea typeface="Times New Roman"/>
                <a:cs typeface="Times New Roman"/>
              </a:rPr>
              <a:t>San Antonio Meeting</a:t>
            </a:r>
            <a:endParaRPr lang="en-US" sz="1100" dirty="0">
              <a:solidFill>
                <a:srgbClr val="009999"/>
              </a:solidFill>
              <a:effectLst/>
              <a:ea typeface="Calibri"/>
              <a:cs typeface="Times New Roman"/>
            </a:endParaRPr>
          </a:p>
        </p:txBody>
      </p:sp>
      <p:sp>
        <p:nvSpPr>
          <p:cNvPr id="32" name="Text Box 7"/>
          <p:cNvSpPr txBox="1"/>
          <p:nvPr/>
        </p:nvSpPr>
        <p:spPr>
          <a:xfrm>
            <a:off x="3733800" y="2362200"/>
            <a:ext cx="304800" cy="190500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9999"/>
                </a:solidFill>
                <a:effectLst/>
                <a:ea typeface="Times New Roman"/>
                <a:cs typeface="Times New Roman"/>
              </a:rPr>
              <a:t>Arlington Meeting</a:t>
            </a:r>
            <a:endParaRPr lang="en-US" sz="1100" dirty="0">
              <a:solidFill>
                <a:srgbClr val="009999"/>
              </a:solidFill>
              <a:effectLst/>
              <a:ea typeface="Calibri"/>
              <a:cs typeface="Times New Roman"/>
            </a:endParaRPr>
          </a:p>
        </p:txBody>
      </p:sp>
      <p:sp>
        <p:nvSpPr>
          <p:cNvPr id="34" name="Text Box 1"/>
          <p:cNvSpPr txBox="1"/>
          <p:nvPr/>
        </p:nvSpPr>
        <p:spPr>
          <a:xfrm>
            <a:off x="4133272" y="1572491"/>
            <a:ext cx="304800" cy="268605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009999"/>
                </a:solidFill>
                <a:effectLst/>
                <a:ea typeface="Times New Roman"/>
                <a:cs typeface="Times New Roman"/>
              </a:rPr>
              <a:t>Sub-committee Kick-off Meeting</a:t>
            </a:r>
            <a:endParaRPr lang="en-US" sz="1100" dirty="0">
              <a:solidFill>
                <a:srgbClr val="009999"/>
              </a:solidFill>
              <a:effectLst/>
              <a:ea typeface="Calibri"/>
              <a:cs typeface="Times New Roman"/>
            </a:endParaRPr>
          </a:p>
        </p:txBody>
      </p:sp>
      <p:sp>
        <p:nvSpPr>
          <p:cNvPr id="35" name="Text Box 2"/>
          <p:cNvSpPr txBox="1"/>
          <p:nvPr/>
        </p:nvSpPr>
        <p:spPr>
          <a:xfrm>
            <a:off x="4313382" y="1633855"/>
            <a:ext cx="258618" cy="2633345"/>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FF9900"/>
                </a:solidFill>
                <a:effectLst/>
                <a:ea typeface="Times New Roman"/>
                <a:cs typeface="Times New Roman"/>
              </a:rPr>
              <a:t>First Ebola Patient Confirmed</a:t>
            </a:r>
            <a:endParaRPr lang="en-US" sz="1100" dirty="0">
              <a:solidFill>
                <a:srgbClr val="FF9900"/>
              </a:solidFill>
              <a:effectLst/>
              <a:ea typeface="Calibri"/>
              <a:cs typeface="Times New Roman"/>
            </a:endParaRPr>
          </a:p>
        </p:txBody>
      </p:sp>
      <p:sp>
        <p:nvSpPr>
          <p:cNvPr id="37" name="Text Box 4"/>
          <p:cNvSpPr txBox="1"/>
          <p:nvPr/>
        </p:nvSpPr>
        <p:spPr>
          <a:xfrm>
            <a:off x="4810126" y="1392670"/>
            <a:ext cx="341456" cy="257302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FF9900"/>
                </a:solidFill>
                <a:effectLst/>
                <a:ea typeface="Times New Roman"/>
                <a:cs typeface="Times New Roman"/>
              </a:rPr>
              <a:t>Flight 1143 Manifest Distribute</a:t>
            </a:r>
            <a:endParaRPr lang="en-US" sz="1100" dirty="0">
              <a:solidFill>
                <a:srgbClr val="FF9900"/>
              </a:solidFill>
              <a:effectLst/>
              <a:ea typeface="Calibri"/>
              <a:cs typeface="Times New Roman"/>
            </a:endParaRPr>
          </a:p>
        </p:txBody>
      </p:sp>
      <p:sp>
        <p:nvSpPr>
          <p:cNvPr id="38" name="Text Box 5"/>
          <p:cNvSpPr txBox="1"/>
          <p:nvPr/>
        </p:nvSpPr>
        <p:spPr>
          <a:xfrm>
            <a:off x="4991100" y="1143000"/>
            <a:ext cx="342900" cy="257302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FF9900"/>
                </a:solidFill>
                <a:effectLst/>
                <a:ea typeface="Times New Roman"/>
                <a:cs typeface="Times New Roman"/>
              </a:rPr>
              <a:t>Flight 1142 Manifest Distributed</a:t>
            </a:r>
            <a:endParaRPr lang="en-US" sz="1100" dirty="0">
              <a:solidFill>
                <a:srgbClr val="FF9900"/>
              </a:solidFill>
              <a:effectLst/>
              <a:ea typeface="Calibri"/>
              <a:cs typeface="Times New Roman"/>
            </a:endParaRPr>
          </a:p>
        </p:txBody>
      </p:sp>
      <p:sp>
        <p:nvSpPr>
          <p:cNvPr id="39" name="Text Box 6"/>
          <p:cNvSpPr txBox="1"/>
          <p:nvPr/>
        </p:nvSpPr>
        <p:spPr>
          <a:xfrm>
            <a:off x="5181600" y="1143000"/>
            <a:ext cx="227732" cy="2259965"/>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1000"/>
              </a:spcAft>
            </a:pPr>
            <a:r>
              <a:rPr lang="en-US" sz="1400" dirty="0">
                <a:solidFill>
                  <a:srgbClr val="FF9900"/>
                </a:solidFill>
                <a:effectLst/>
                <a:ea typeface="Times New Roman"/>
                <a:cs typeface="Times New Roman"/>
              </a:rPr>
              <a:t>Traveler Monitoring Initiated</a:t>
            </a:r>
            <a:endParaRPr lang="en-US" sz="1100" dirty="0">
              <a:solidFill>
                <a:srgbClr val="FF9900"/>
              </a:solidFill>
              <a:effectLst/>
              <a:ea typeface="Calibri"/>
              <a:cs typeface="Times New Roman"/>
            </a:endParaRPr>
          </a:p>
        </p:txBody>
      </p:sp>
      <p:sp>
        <p:nvSpPr>
          <p:cNvPr id="40" name="Text Box 25"/>
          <p:cNvSpPr txBox="1"/>
          <p:nvPr/>
        </p:nvSpPr>
        <p:spPr>
          <a:xfrm>
            <a:off x="4648140" y="1219200"/>
            <a:ext cx="371475" cy="2871470"/>
          </a:xfrm>
          <a:prstGeom prst="rect">
            <a:avLst/>
          </a:prstGeom>
          <a:solidFill>
            <a:schemeClr val="lt1">
              <a:alpha val="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0" rIns="0" bIns="0"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US" sz="1400" dirty="0">
                <a:solidFill>
                  <a:srgbClr val="FF9900"/>
                </a:solidFill>
                <a:effectLst/>
                <a:ea typeface="Times New Roman"/>
                <a:cs typeface="Times New Roman"/>
              </a:rPr>
              <a:t>Second HCW Ebola Case Confirmed</a:t>
            </a:r>
            <a:endParaRPr lang="en-US" sz="1100" dirty="0">
              <a:solidFill>
                <a:srgbClr val="FF9900"/>
              </a:solidFill>
              <a:effectLst/>
              <a:ea typeface="Calibri"/>
              <a:cs typeface="Times New Roman"/>
            </a:endParaRPr>
          </a:p>
        </p:txBody>
      </p:sp>
    </p:spTree>
    <p:extLst>
      <p:ext uri="{BB962C8B-B14F-4D97-AF65-F5344CB8AC3E}">
        <p14:creationId xmlns:p14="http://schemas.microsoft.com/office/powerpoint/2010/main" val="152729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09800"/>
            <a:ext cx="6705600" cy="4068763"/>
          </a:xfrm>
        </p:spPr>
        <p:txBody>
          <a:bodyPr>
            <a:normAutofit fontScale="92500"/>
          </a:bodyPr>
          <a:lstStyle/>
          <a:p>
            <a:r>
              <a:rPr lang="en-US" sz="3000" dirty="0">
                <a:solidFill>
                  <a:srgbClr val="2D5665"/>
                </a:solidFill>
              </a:rPr>
              <a:t>– Tsunami of work</a:t>
            </a:r>
          </a:p>
          <a:p>
            <a:r>
              <a:rPr lang="en-US" sz="3000" dirty="0">
                <a:solidFill>
                  <a:srgbClr val="2D5665"/>
                </a:solidFill>
              </a:rPr>
              <a:t>+ Networking and surge capacity exercise</a:t>
            </a:r>
          </a:p>
          <a:p>
            <a:r>
              <a:rPr lang="en-US" sz="2200" dirty="0">
                <a:solidFill>
                  <a:srgbClr val="2D5665"/>
                </a:solidFill>
              </a:rPr>
              <a:t>“</a:t>
            </a:r>
            <a:r>
              <a:rPr lang="en-US" sz="2200" dirty="0"/>
              <a:t>Because, you see, the kind of work that went into organizing all those daunting, tedious logistical tasks did not just take care of those tasks, they also created the kind of organization that could think together collectively and make hard decisions together, create consensus and innovate, and maybe even more crucially, keep going together through differences.</a:t>
            </a:r>
            <a:r>
              <a:rPr lang="en-US" sz="2200" dirty="0">
                <a:solidFill>
                  <a:srgbClr val="2D5665"/>
                </a:solidFill>
              </a:rPr>
              <a:t>”</a:t>
            </a:r>
          </a:p>
          <a:p>
            <a:pPr lvl="1"/>
            <a:r>
              <a:rPr lang="en-US" sz="1400" dirty="0"/>
              <a:t>Zeynep Tufekci – Ted Talk – </a:t>
            </a:r>
            <a:r>
              <a:rPr lang="en-US" sz="1400" i="1" dirty="0"/>
              <a:t>Online social change: easy to organize, hard to win. </a:t>
            </a:r>
            <a:r>
              <a:rPr lang="en-US" sz="1400" dirty="0"/>
              <a:t>Zeynep Tufekci is an assistant professor at the School of Information and Library Science at the University of North Carolina, Chapel Hill, and a faculty associate at Harvard's Berkman Center. </a:t>
            </a:r>
            <a:endParaRPr lang="en-US" sz="1400" dirty="0">
              <a:solidFill>
                <a:srgbClr val="2D5665"/>
              </a:solidFill>
            </a:endParaRPr>
          </a:p>
        </p:txBody>
      </p:sp>
      <p:sp>
        <p:nvSpPr>
          <p:cNvPr id="2" name="Title 1"/>
          <p:cNvSpPr>
            <a:spLocks noGrp="1"/>
          </p:cNvSpPr>
          <p:nvPr>
            <p:ph type="title"/>
          </p:nvPr>
        </p:nvSpPr>
        <p:spPr/>
        <p:txBody>
          <a:bodyPr/>
          <a:lstStyle/>
          <a:p>
            <a:r>
              <a:rPr lang="en-US" dirty="0"/>
              <a:t>Ebola</a:t>
            </a:r>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74320"/>
            <a:ext cx="1486861" cy="1371600"/>
          </a:xfrm>
          <a:prstGeom prst="rect">
            <a:avLst/>
          </a:prstGeom>
          <a:scene3d>
            <a:camera prst="orthographicFront">
              <a:rot lat="0" lon="21299999" rev="0"/>
            </a:camera>
            <a:lightRig rig="threePt" dir="t"/>
          </a:scene3d>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593" t="3381" r="2203" b="10557"/>
          <a:stretch/>
        </p:blipFill>
        <p:spPr>
          <a:xfrm>
            <a:off x="5608319" y="1027610"/>
            <a:ext cx="2717075" cy="1717777"/>
          </a:xfrm>
          <a:prstGeom prst="rect">
            <a:avLst/>
          </a:prstGeom>
        </p:spPr>
      </p:pic>
    </p:spTree>
    <p:extLst>
      <p:ext uri="{BB962C8B-B14F-4D97-AF65-F5344CB8AC3E}">
        <p14:creationId xmlns:p14="http://schemas.microsoft.com/office/powerpoint/2010/main" val="3686121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 Status</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00" y="2133600"/>
            <a:ext cx="3077682" cy="3954074"/>
          </a:xfrm>
          <a:ln>
            <a:solidFill>
              <a:schemeClr val="tx1"/>
            </a:solidFill>
          </a:ln>
        </p:spPr>
      </p:pic>
      <p:sp>
        <p:nvSpPr>
          <p:cNvPr id="7" name="Content Placeholder 5"/>
          <p:cNvSpPr>
            <a:spLocks noGrp="1"/>
          </p:cNvSpPr>
          <p:nvPr>
            <p:ph sz="quarter" idx="14"/>
          </p:nvPr>
        </p:nvSpPr>
        <p:spPr>
          <a:xfrm>
            <a:off x="4343400" y="2362200"/>
            <a:ext cx="4267200" cy="3657600"/>
          </a:xfrm>
        </p:spPr>
        <p:txBody>
          <a:bodyPr>
            <a:noAutofit/>
          </a:bodyPr>
          <a:lstStyle/>
          <a:p>
            <a:r>
              <a:rPr lang="en-US" sz="1800" dirty="0"/>
              <a:t>Work in progress</a:t>
            </a:r>
          </a:p>
          <a:p>
            <a:r>
              <a:rPr lang="en-US" sz="1800" dirty="0"/>
              <a:t>Structure established</a:t>
            </a:r>
          </a:p>
          <a:p>
            <a:pPr lvl="1"/>
            <a:r>
              <a:rPr lang="en-US" sz="1600" dirty="0"/>
              <a:t>Section and content plan</a:t>
            </a:r>
          </a:p>
          <a:p>
            <a:r>
              <a:rPr lang="en-US" sz="1800" dirty="0"/>
              <a:t>Sections in different stages</a:t>
            </a:r>
          </a:p>
          <a:p>
            <a:pPr lvl="1"/>
            <a:r>
              <a:rPr lang="en-US" sz="1600" dirty="0"/>
              <a:t>Drafts with several rounds of review</a:t>
            </a:r>
          </a:p>
          <a:p>
            <a:pPr lvl="1"/>
            <a:r>
              <a:rPr lang="en-US" sz="1600" dirty="0"/>
              <a:t>First drafts</a:t>
            </a:r>
          </a:p>
          <a:p>
            <a:pPr lvl="1"/>
            <a:r>
              <a:rPr lang="en-US" sz="1600" dirty="0"/>
              <a:t>Outlines with some details filled in</a:t>
            </a:r>
          </a:p>
          <a:p>
            <a:r>
              <a:rPr lang="en-US" sz="1800" dirty="0"/>
              <a:t>Work needed to mesh into whole </a:t>
            </a:r>
          </a:p>
          <a:p>
            <a:pPr lvl="1"/>
            <a:r>
              <a:rPr lang="en-US" sz="1600" dirty="0"/>
              <a:t>Gaps</a:t>
            </a:r>
          </a:p>
          <a:p>
            <a:pPr lvl="1"/>
            <a:r>
              <a:rPr lang="en-US" sz="1600" dirty="0"/>
              <a:t>Redundancy</a:t>
            </a:r>
          </a:p>
          <a:p>
            <a:pPr lvl="1"/>
            <a:r>
              <a:rPr lang="en-US" sz="1600" dirty="0"/>
              <a:t>Inconsistency</a:t>
            </a:r>
          </a:p>
          <a:p>
            <a:pPr lvl="1"/>
            <a:r>
              <a:rPr lang="en-US" sz="1600" dirty="0"/>
              <a:t>Inaccuracy</a:t>
            </a:r>
          </a:p>
        </p:txBody>
      </p:sp>
    </p:spTree>
    <p:extLst>
      <p:ext uri="{BB962C8B-B14F-4D97-AF65-F5344CB8AC3E}">
        <p14:creationId xmlns:p14="http://schemas.microsoft.com/office/powerpoint/2010/main" val="1718170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2408237"/>
            <a:ext cx="4495800" cy="4068763"/>
          </a:xfrm>
        </p:spPr>
        <p:txBody>
          <a:bodyPr/>
          <a:lstStyle/>
          <a:p>
            <a:r>
              <a:rPr lang="en-US" dirty="0">
                <a:solidFill>
                  <a:srgbClr val="2D5665"/>
                </a:solidFill>
              </a:rPr>
              <a:t>Purpose and Scope</a:t>
            </a:r>
          </a:p>
          <a:p>
            <a:r>
              <a:rPr lang="en-US" dirty="0">
                <a:solidFill>
                  <a:srgbClr val="2D5665"/>
                </a:solidFill>
              </a:rPr>
              <a:t>Overview and Assumptions</a:t>
            </a:r>
          </a:p>
          <a:p>
            <a:r>
              <a:rPr lang="en-US" dirty="0">
                <a:solidFill>
                  <a:srgbClr val="2D5665"/>
                </a:solidFill>
              </a:rPr>
              <a:t>Concept of Operations</a:t>
            </a:r>
          </a:p>
          <a:p>
            <a:r>
              <a:rPr lang="en-US" dirty="0">
                <a:solidFill>
                  <a:srgbClr val="2D5665"/>
                </a:solidFill>
              </a:rPr>
              <a:t>Information Sharing</a:t>
            </a:r>
          </a:p>
          <a:p>
            <a:r>
              <a:rPr lang="en-US" dirty="0">
                <a:solidFill>
                  <a:srgbClr val="2D5665"/>
                </a:solidFill>
              </a:rPr>
              <a:t>Routine Disease Surveillance</a:t>
            </a:r>
          </a:p>
          <a:p>
            <a:r>
              <a:rPr lang="en-US" dirty="0">
                <a:solidFill>
                  <a:srgbClr val="2D5665"/>
                </a:solidFill>
              </a:rPr>
              <a:t>Outbreak Investigations</a:t>
            </a:r>
          </a:p>
          <a:p>
            <a:r>
              <a:rPr lang="en-US" dirty="0">
                <a:solidFill>
                  <a:srgbClr val="2D5665"/>
                </a:solidFill>
              </a:rPr>
              <a:t>Laboratory</a:t>
            </a:r>
          </a:p>
          <a:p>
            <a:r>
              <a:rPr lang="en-US" dirty="0">
                <a:solidFill>
                  <a:srgbClr val="2D5665"/>
                </a:solidFill>
              </a:rPr>
              <a:t>Surge Capacity</a:t>
            </a:r>
          </a:p>
          <a:p>
            <a:r>
              <a:rPr lang="en-US" dirty="0">
                <a:solidFill>
                  <a:srgbClr val="2D5665"/>
                </a:solidFill>
              </a:rPr>
              <a:t>Appendix</a:t>
            </a:r>
          </a:p>
        </p:txBody>
      </p:sp>
      <p:sp>
        <p:nvSpPr>
          <p:cNvPr id="2" name="Title 1"/>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479440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636837"/>
            <a:ext cx="7239000" cy="3611563"/>
          </a:xfrm>
        </p:spPr>
        <p:txBody>
          <a:bodyPr>
            <a:normAutofit/>
          </a:bodyPr>
          <a:lstStyle/>
          <a:p>
            <a:r>
              <a:rPr lang="en-US" dirty="0">
                <a:solidFill>
                  <a:srgbClr val="2D5665"/>
                </a:solidFill>
              </a:rPr>
              <a:t>Purpose and Scope – </a:t>
            </a:r>
          </a:p>
          <a:p>
            <a:r>
              <a:rPr lang="en-US" dirty="0"/>
              <a:t>The overarching goals of this guide are to: 1) capture standards for infectious disease epidemiology in the state, 2) improve communications, and 3) unify epidemiologists during multi-jurisdictional responses. </a:t>
            </a:r>
          </a:p>
          <a:p>
            <a:r>
              <a:rPr lang="en-US" dirty="0"/>
              <a:t>Roles of local, regional, and state level health departments for investigation of infectious diseases</a:t>
            </a:r>
          </a:p>
        </p:txBody>
      </p:sp>
      <p:sp>
        <p:nvSpPr>
          <p:cNvPr id="2" name="Title 1"/>
          <p:cNvSpPr>
            <a:spLocks noGrp="1"/>
          </p:cNvSpPr>
          <p:nvPr>
            <p:ph type="title"/>
          </p:nvPr>
        </p:nvSpPr>
        <p:spPr/>
        <p:txBody>
          <a:bodyPr/>
          <a:lstStyle/>
          <a:p>
            <a:r>
              <a:rPr lang="en-US" dirty="0"/>
              <a:t>Highlights</a:t>
            </a:r>
          </a:p>
        </p:txBody>
      </p:sp>
    </p:spTree>
    <p:extLst>
      <p:ext uri="{BB962C8B-B14F-4D97-AF65-F5344CB8AC3E}">
        <p14:creationId xmlns:p14="http://schemas.microsoft.com/office/powerpoint/2010/main" val="1695471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408237"/>
            <a:ext cx="7239000" cy="4068763"/>
          </a:xfrm>
        </p:spPr>
        <p:txBody>
          <a:bodyPr>
            <a:normAutofit fontScale="92500" lnSpcReduction="10000"/>
          </a:bodyPr>
          <a:lstStyle/>
          <a:p>
            <a:r>
              <a:rPr lang="en-US" sz="2600" dirty="0">
                <a:solidFill>
                  <a:srgbClr val="2D5665"/>
                </a:solidFill>
              </a:rPr>
              <a:t>Information Sharing – </a:t>
            </a:r>
          </a:p>
          <a:p>
            <a:r>
              <a:rPr lang="en-US" dirty="0">
                <a:solidFill>
                  <a:srgbClr val="2D5665"/>
                </a:solidFill>
              </a:rPr>
              <a:t>Regional organization is nexus</a:t>
            </a:r>
          </a:p>
          <a:p>
            <a:pPr lvl="1"/>
            <a:r>
              <a:rPr lang="en-US" dirty="0">
                <a:solidFill>
                  <a:srgbClr val="2D5665"/>
                </a:solidFill>
              </a:rPr>
              <a:t>Recommendation – Formation of a </a:t>
            </a:r>
            <a:r>
              <a:rPr lang="en-US" b="1" dirty="0"/>
              <a:t>Regional Epidemiology Workgroup (REW)</a:t>
            </a:r>
            <a:r>
              <a:rPr lang="en-US" dirty="0"/>
              <a:t> </a:t>
            </a:r>
            <a:r>
              <a:rPr lang="en-US" dirty="0">
                <a:solidFill>
                  <a:srgbClr val="2D5665"/>
                </a:solidFill>
              </a:rPr>
              <a:t>for ongoing coordination and </a:t>
            </a:r>
            <a:r>
              <a:rPr lang="en-US" b="1" dirty="0"/>
              <a:t>Regional Epidemiology Coordination Group (REC) </a:t>
            </a:r>
            <a:r>
              <a:rPr lang="en-US" dirty="0">
                <a:solidFill>
                  <a:srgbClr val="2D5665"/>
                </a:solidFill>
              </a:rPr>
              <a:t>for outbreaks and events </a:t>
            </a:r>
          </a:p>
          <a:p>
            <a:r>
              <a:rPr lang="en-US" dirty="0">
                <a:solidFill>
                  <a:srgbClr val="2D5665"/>
                </a:solidFill>
              </a:rPr>
              <a:t>Communications directed primarily to adjacent level </a:t>
            </a:r>
          </a:p>
          <a:p>
            <a:r>
              <a:rPr lang="en-US" dirty="0">
                <a:solidFill>
                  <a:srgbClr val="2D5665"/>
                </a:solidFill>
              </a:rPr>
              <a:t>Regions serve as liaison between state and local health departments and communications should be directed through them or include them</a:t>
            </a:r>
          </a:p>
          <a:p>
            <a:r>
              <a:rPr lang="en-US" dirty="0">
                <a:solidFill>
                  <a:srgbClr val="2D5665"/>
                </a:solidFill>
              </a:rPr>
              <a:t>The state serves as the liaison with CDC and federal partners</a:t>
            </a:r>
          </a:p>
        </p:txBody>
      </p:sp>
      <p:sp>
        <p:nvSpPr>
          <p:cNvPr id="2" name="Title 1"/>
          <p:cNvSpPr>
            <a:spLocks noGrp="1"/>
          </p:cNvSpPr>
          <p:nvPr>
            <p:ph type="title"/>
          </p:nvPr>
        </p:nvSpPr>
        <p:spPr/>
        <p:txBody>
          <a:bodyPr/>
          <a:lstStyle/>
          <a:p>
            <a:r>
              <a:rPr lang="en-US" dirty="0"/>
              <a:t>Highlights</a:t>
            </a:r>
          </a:p>
        </p:txBody>
      </p:sp>
    </p:spTree>
    <p:extLst>
      <p:ext uri="{BB962C8B-B14F-4D97-AF65-F5344CB8AC3E}">
        <p14:creationId xmlns:p14="http://schemas.microsoft.com/office/powerpoint/2010/main" val="126277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14600"/>
            <a:ext cx="7408333" cy="3687763"/>
          </a:xfrm>
        </p:spPr>
        <p:txBody>
          <a:bodyPr>
            <a:normAutofit fontScale="70000" lnSpcReduction="20000"/>
          </a:bodyPr>
          <a:lstStyle/>
          <a:p>
            <a:pPr lvl="0"/>
            <a:r>
              <a:rPr lang="en-US" sz="2600" dirty="0">
                <a:solidFill>
                  <a:schemeClr val="accent2">
                    <a:lumMod val="50000"/>
                  </a:schemeClr>
                </a:solidFill>
              </a:rPr>
              <a:t>Leadership session was convened 3/3/14 in conjunction with the ELC Epidemiology Conference.  </a:t>
            </a:r>
          </a:p>
          <a:p>
            <a:pPr lvl="1"/>
            <a:r>
              <a:rPr lang="en-US" sz="2300" dirty="0">
                <a:solidFill>
                  <a:schemeClr val="accent4">
                    <a:lumMod val="75000"/>
                  </a:schemeClr>
                </a:solidFill>
              </a:rPr>
              <a:t>It was attended by invited epidemiologists from DSHS central and regional offices and local health departments to discuss outbreak investigations in terms of epidemiology skills, capacity issues, and communication across the Texas epidemiology network.  </a:t>
            </a:r>
          </a:p>
          <a:p>
            <a:pPr lvl="1"/>
            <a:r>
              <a:rPr lang="en-US" sz="2300" dirty="0">
                <a:solidFill>
                  <a:schemeClr val="accent4">
                    <a:lumMod val="75000"/>
                  </a:schemeClr>
                </a:solidFill>
              </a:rPr>
              <a:t>The workgroup decided on an objective to work on collaboratively in the coming year.</a:t>
            </a:r>
          </a:p>
          <a:p>
            <a:pPr lvl="0">
              <a:spcBef>
                <a:spcPts val="1200"/>
              </a:spcBef>
            </a:pPr>
            <a:r>
              <a:rPr lang="en-US" dirty="0">
                <a:solidFill>
                  <a:schemeClr val="accent2">
                    <a:lumMod val="50000"/>
                  </a:schemeClr>
                </a:solidFill>
              </a:rPr>
              <a:t>Project Co-chairs – </a:t>
            </a:r>
          </a:p>
          <a:p>
            <a:pPr marL="1379538" lvl="1"/>
            <a:r>
              <a:rPr lang="en-US" sz="2300" dirty="0">
                <a:solidFill>
                  <a:srgbClr val="BC2E31"/>
                </a:solidFill>
              </a:rPr>
              <a:t>LHD-Diana Martinez, PhD, MPH</a:t>
            </a:r>
          </a:p>
          <a:p>
            <a:pPr marL="2293938" lvl="3"/>
            <a:r>
              <a:rPr lang="en-US" sz="2300" dirty="0">
                <a:solidFill>
                  <a:srgbClr val="769A6E"/>
                </a:solidFill>
              </a:rPr>
              <a:t>RHD-Stacy Davlin, PhD, MPH</a:t>
            </a:r>
          </a:p>
          <a:p>
            <a:pPr marL="3205163" lvl="5" indent="-182563"/>
            <a:r>
              <a:rPr lang="en-US" sz="2300" dirty="0">
                <a:solidFill>
                  <a:schemeClr val="accent1">
                    <a:lumMod val="75000"/>
                  </a:schemeClr>
                </a:solidFill>
              </a:rPr>
              <a:t>State-Laura Tabony, MPH</a:t>
            </a:r>
          </a:p>
          <a:p>
            <a:pPr marL="285750" lvl="5" indent="-182563"/>
            <a:r>
              <a:rPr lang="en-US" sz="2500" dirty="0">
                <a:solidFill>
                  <a:schemeClr val="accent2">
                    <a:lumMod val="50000"/>
                  </a:schemeClr>
                </a:solidFill>
              </a:rPr>
              <a:t>Project Intern – </a:t>
            </a:r>
          </a:p>
          <a:p>
            <a:pPr marL="1379538" lvl="1"/>
            <a:r>
              <a:rPr lang="en-US" sz="2300" dirty="0">
                <a:solidFill>
                  <a:srgbClr val="BC2E31"/>
                </a:solidFill>
              </a:rPr>
              <a:t>Blaine Mallon</a:t>
            </a:r>
          </a:p>
          <a:p>
            <a:pPr marL="285750" lvl="5" indent="-182563"/>
            <a:endParaRPr lang="en-US" sz="2500" dirty="0">
              <a:solidFill>
                <a:schemeClr val="accent2">
                  <a:lumMod val="50000"/>
                </a:schemeClr>
              </a:solidFill>
            </a:endParaRPr>
          </a:p>
          <a:p>
            <a:pPr marL="285750" lvl="5" indent="-182563"/>
            <a:endParaRPr lang="en-US" sz="2500" dirty="0">
              <a:solidFill>
                <a:schemeClr val="accent2">
                  <a:lumMod val="50000"/>
                </a:schemeClr>
              </a:solidFill>
            </a:endParaRPr>
          </a:p>
          <a:p>
            <a:pPr marL="3205163" lvl="5" indent="-182563"/>
            <a:endParaRPr lang="en-US" sz="2200" dirty="0">
              <a:solidFill>
                <a:schemeClr val="accent1">
                  <a:lumMod val="75000"/>
                </a:schemeClr>
              </a:solidFill>
            </a:endParaRPr>
          </a:p>
        </p:txBody>
      </p:sp>
      <p:sp>
        <p:nvSpPr>
          <p:cNvPr id="2" name="Title 1"/>
          <p:cNvSpPr>
            <a:spLocks noGrp="1"/>
          </p:cNvSpPr>
          <p:nvPr>
            <p:ph type="title"/>
          </p:nvPr>
        </p:nvSpPr>
        <p:spPr/>
        <p:txBody>
          <a:bodyPr>
            <a:normAutofit/>
          </a:bodyPr>
          <a:lstStyle/>
          <a:p>
            <a:r>
              <a:rPr lang="en-US" b="1" dirty="0"/>
              <a:t>Inception</a:t>
            </a:r>
            <a:endParaRPr lang="en-US" dirty="0"/>
          </a:p>
        </p:txBody>
      </p:sp>
    </p:spTree>
    <p:extLst>
      <p:ext uri="{BB962C8B-B14F-4D97-AF65-F5344CB8AC3E}">
        <p14:creationId xmlns:p14="http://schemas.microsoft.com/office/powerpoint/2010/main" val="1397529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408237"/>
            <a:ext cx="7239000" cy="4068763"/>
          </a:xfrm>
        </p:spPr>
        <p:txBody>
          <a:bodyPr>
            <a:normAutofit/>
          </a:bodyPr>
          <a:lstStyle/>
          <a:p>
            <a:r>
              <a:rPr lang="en-US" dirty="0">
                <a:solidFill>
                  <a:srgbClr val="2D5665"/>
                </a:solidFill>
              </a:rPr>
              <a:t>Routine Disease Surveillance –</a:t>
            </a:r>
          </a:p>
          <a:p>
            <a:pPr lvl="0"/>
            <a:r>
              <a:rPr lang="en-US" sz="2200" dirty="0">
                <a:solidFill>
                  <a:srgbClr val="2D5665"/>
                </a:solidFill>
              </a:rPr>
              <a:t>Local health departments are responsible for working with local reporting entities.</a:t>
            </a:r>
          </a:p>
          <a:p>
            <a:r>
              <a:rPr lang="en-US" sz="2200" dirty="0">
                <a:solidFill>
                  <a:srgbClr val="2D5665"/>
                </a:solidFill>
              </a:rPr>
              <a:t>Regional health departments serve as the LHD for counties that are not covered by a local health department for disease investigation and provide coordination and training for local health departments in their region.</a:t>
            </a:r>
          </a:p>
          <a:p>
            <a:pPr lvl="0"/>
            <a:r>
              <a:rPr lang="en-US" sz="2200" dirty="0">
                <a:solidFill>
                  <a:srgbClr val="2D5665"/>
                </a:solidFill>
              </a:rPr>
              <a:t>IDCU coordinates state-wide surveillance to assure standards in case criteria, public health response, reporting, and data quality</a:t>
            </a:r>
            <a:r>
              <a:rPr lang="en-US" dirty="0"/>
              <a:t>.</a:t>
            </a:r>
          </a:p>
          <a:p>
            <a:endParaRPr lang="en-US" dirty="0">
              <a:solidFill>
                <a:srgbClr val="2D5665"/>
              </a:solidFill>
            </a:endParaRPr>
          </a:p>
          <a:p>
            <a:endParaRPr lang="en-US" dirty="0">
              <a:solidFill>
                <a:srgbClr val="2D5665"/>
              </a:solidFill>
            </a:endParaRPr>
          </a:p>
        </p:txBody>
      </p:sp>
      <p:sp>
        <p:nvSpPr>
          <p:cNvPr id="2" name="Title 1"/>
          <p:cNvSpPr>
            <a:spLocks noGrp="1"/>
          </p:cNvSpPr>
          <p:nvPr>
            <p:ph type="title"/>
          </p:nvPr>
        </p:nvSpPr>
        <p:spPr/>
        <p:txBody>
          <a:bodyPr/>
          <a:lstStyle/>
          <a:p>
            <a:r>
              <a:rPr lang="en-US" dirty="0"/>
              <a:t>Highlights</a:t>
            </a:r>
          </a:p>
        </p:txBody>
      </p:sp>
    </p:spTree>
    <p:extLst>
      <p:ext uri="{BB962C8B-B14F-4D97-AF65-F5344CB8AC3E}">
        <p14:creationId xmlns:p14="http://schemas.microsoft.com/office/powerpoint/2010/main" val="3313339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408237"/>
            <a:ext cx="7239000" cy="4068763"/>
          </a:xfrm>
        </p:spPr>
        <p:txBody>
          <a:bodyPr>
            <a:normAutofit lnSpcReduction="10000"/>
          </a:bodyPr>
          <a:lstStyle/>
          <a:p>
            <a:r>
              <a:rPr lang="en-US" dirty="0">
                <a:solidFill>
                  <a:srgbClr val="2D5665"/>
                </a:solidFill>
              </a:rPr>
              <a:t>Outbreak Investigations – </a:t>
            </a:r>
          </a:p>
          <a:p>
            <a:r>
              <a:rPr lang="en-US" sz="2200" dirty="0">
                <a:solidFill>
                  <a:srgbClr val="2D5665"/>
                </a:solidFill>
              </a:rPr>
              <a:t>Outbreaks are detected by numerous passive or active methods</a:t>
            </a:r>
          </a:p>
          <a:p>
            <a:r>
              <a:rPr lang="en-US" sz="2200" dirty="0">
                <a:solidFill>
                  <a:srgbClr val="2D5665"/>
                </a:solidFill>
              </a:rPr>
              <a:t>Affected jurisdictions coordinate efforts to confirm, investigate, and mitigate outbreaks</a:t>
            </a:r>
          </a:p>
          <a:p>
            <a:r>
              <a:rPr lang="en-US" sz="2200" dirty="0">
                <a:solidFill>
                  <a:srgbClr val="2D5665"/>
                </a:solidFill>
              </a:rPr>
              <a:t>Regular communication and real time sharing of data and information are needed</a:t>
            </a:r>
          </a:p>
          <a:p>
            <a:r>
              <a:rPr lang="en-US" sz="2200" dirty="0">
                <a:solidFill>
                  <a:srgbClr val="2D5665"/>
                </a:solidFill>
              </a:rPr>
              <a:t>Jurisdictional responsibility for investigating a case usually depends on patient’s residence but for some types of outbreaks may be based on the location of the outbreak</a:t>
            </a:r>
          </a:p>
          <a:p>
            <a:endParaRPr lang="en-US" dirty="0">
              <a:solidFill>
                <a:srgbClr val="2D5665"/>
              </a:solidFill>
            </a:endParaRPr>
          </a:p>
        </p:txBody>
      </p:sp>
      <p:sp>
        <p:nvSpPr>
          <p:cNvPr id="2" name="Title 1"/>
          <p:cNvSpPr>
            <a:spLocks noGrp="1"/>
          </p:cNvSpPr>
          <p:nvPr>
            <p:ph type="title"/>
          </p:nvPr>
        </p:nvSpPr>
        <p:spPr/>
        <p:txBody>
          <a:bodyPr/>
          <a:lstStyle/>
          <a:p>
            <a:r>
              <a:rPr lang="en-US" dirty="0"/>
              <a:t>Highlights</a:t>
            </a:r>
          </a:p>
        </p:txBody>
      </p:sp>
    </p:spTree>
    <p:extLst>
      <p:ext uri="{BB962C8B-B14F-4D97-AF65-F5344CB8AC3E}">
        <p14:creationId xmlns:p14="http://schemas.microsoft.com/office/powerpoint/2010/main" val="865078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408237"/>
            <a:ext cx="7239000" cy="4068763"/>
          </a:xfrm>
        </p:spPr>
        <p:txBody>
          <a:bodyPr>
            <a:normAutofit/>
          </a:bodyPr>
          <a:lstStyle/>
          <a:p>
            <a:r>
              <a:rPr lang="en-US" dirty="0">
                <a:solidFill>
                  <a:srgbClr val="2D5665"/>
                </a:solidFill>
              </a:rPr>
              <a:t>Laboratory – </a:t>
            </a:r>
          </a:p>
          <a:p>
            <a:r>
              <a:rPr lang="en-US" dirty="0">
                <a:solidFill>
                  <a:srgbClr val="2D5665"/>
                </a:solidFill>
              </a:rPr>
              <a:t>Laboratory testing is needed for diagnosis of cases and recognition or confirmation of outbreak agents</a:t>
            </a:r>
          </a:p>
          <a:p>
            <a:r>
              <a:rPr lang="en-US" dirty="0">
                <a:solidFill>
                  <a:srgbClr val="2D5665"/>
                </a:solidFill>
              </a:rPr>
              <a:t>Jurisdictions need to coordinate specimen collection and shipment</a:t>
            </a:r>
          </a:p>
          <a:p>
            <a:r>
              <a:rPr lang="en-US" dirty="0">
                <a:solidFill>
                  <a:srgbClr val="2D5665"/>
                </a:solidFill>
              </a:rPr>
              <a:t>Tests at LRN labs should be coordinated by epi staff</a:t>
            </a:r>
          </a:p>
          <a:p>
            <a:pPr lvl="1"/>
            <a:r>
              <a:rPr lang="en-US" dirty="0">
                <a:solidFill>
                  <a:srgbClr val="2D5665"/>
                </a:solidFill>
              </a:rPr>
              <a:t>DSHS Laboratory testing should be coordinated through IDCU epis</a:t>
            </a:r>
          </a:p>
        </p:txBody>
      </p:sp>
      <p:sp>
        <p:nvSpPr>
          <p:cNvPr id="2" name="Title 1"/>
          <p:cNvSpPr>
            <a:spLocks noGrp="1"/>
          </p:cNvSpPr>
          <p:nvPr>
            <p:ph type="title"/>
          </p:nvPr>
        </p:nvSpPr>
        <p:spPr/>
        <p:txBody>
          <a:bodyPr/>
          <a:lstStyle/>
          <a:p>
            <a:r>
              <a:rPr lang="en-US" dirty="0"/>
              <a:t>Highlights</a:t>
            </a:r>
          </a:p>
        </p:txBody>
      </p:sp>
    </p:spTree>
    <p:extLst>
      <p:ext uri="{BB962C8B-B14F-4D97-AF65-F5344CB8AC3E}">
        <p14:creationId xmlns:p14="http://schemas.microsoft.com/office/powerpoint/2010/main" val="3917106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0"/>
            <a:ext cx="7239000" cy="4068763"/>
          </a:xfrm>
        </p:spPr>
        <p:txBody>
          <a:bodyPr>
            <a:normAutofit lnSpcReduction="10000"/>
          </a:bodyPr>
          <a:lstStyle/>
          <a:p>
            <a:r>
              <a:rPr lang="en-US" dirty="0">
                <a:solidFill>
                  <a:srgbClr val="2D5665"/>
                </a:solidFill>
              </a:rPr>
              <a:t>Surge Capacity – </a:t>
            </a:r>
          </a:p>
          <a:p>
            <a:r>
              <a:rPr lang="en-US" sz="2200" b="1" dirty="0"/>
              <a:t>Epidemiological surge capacity</a:t>
            </a:r>
            <a:r>
              <a:rPr lang="en-US" sz="2200" dirty="0"/>
              <a:t> is a jurisdiction’s capability to maintain staffing capacity to manage routine epidemiological investigation systems and support surge epidemiological investigations in response to public health events.</a:t>
            </a:r>
          </a:p>
          <a:p>
            <a:r>
              <a:rPr lang="en-US" dirty="0">
                <a:solidFill>
                  <a:srgbClr val="2D5665"/>
                </a:solidFill>
              </a:rPr>
              <a:t>Internal and external resources should be identified</a:t>
            </a:r>
          </a:p>
          <a:p>
            <a:r>
              <a:rPr lang="en-US" dirty="0">
                <a:solidFill>
                  <a:srgbClr val="2D5665"/>
                </a:solidFill>
              </a:rPr>
              <a:t>Assistance may be needed for outbreaks and other incidents or to cover temporary staffing gaps </a:t>
            </a:r>
          </a:p>
          <a:p>
            <a:r>
              <a:rPr lang="en-US" dirty="0">
                <a:solidFill>
                  <a:srgbClr val="2D5665"/>
                </a:solidFill>
              </a:rPr>
              <a:t>Administrative barriers for accessing assistance and providing it to others should be addressed</a:t>
            </a:r>
          </a:p>
        </p:txBody>
      </p:sp>
      <p:sp>
        <p:nvSpPr>
          <p:cNvPr id="2" name="Title 1"/>
          <p:cNvSpPr>
            <a:spLocks noGrp="1"/>
          </p:cNvSpPr>
          <p:nvPr>
            <p:ph type="title"/>
          </p:nvPr>
        </p:nvSpPr>
        <p:spPr/>
        <p:txBody>
          <a:bodyPr/>
          <a:lstStyle/>
          <a:p>
            <a:r>
              <a:rPr lang="en-US" dirty="0"/>
              <a:t>Highlights</a:t>
            </a:r>
          </a:p>
        </p:txBody>
      </p:sp>
    </p:spTree>
    <p:extLst>
      <p:ext uri="{BB962C8B-B14F-4D97-AF65-F5344CB8AC3E}">
        <p14:creationId xmlns:p14="http://schemas.microsoft.com/office/powerpoint/2010/main" val="2819262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514600"/>
            <a:ext cx="7738533" cy="3611563"/>
          </a:xfrm>
        </p:spPr>
        <p:txBody>
          <a:bodyPr>
            <a:normAutofit fontScale="92500"/>
          </a:bodyPr>
          <a:lstStyle/>
          <a:p>
            <a:pPr>
              <a:spcBef>
                <a:spcPts val="1200"/>
              </a:spcBef>
              <a:spcAft>
                <a:spcPts val="600"/>
              </a:spcAft>
            </a:pPr>
            <a:r>
              <a:rPr lang="en-US" sz="3200" dirty="0">
                <a:solidFill>
                  <a:srgbClr val="769A6E"/>
                </a:solidFill>
              </a:rPr>
              <a:t>Sign up to be on the distribution list</a:t>
            </a:r>
          </a:p>
          <a:p>
            <a:pPr lvl="1">
              <a:spcBef>
                <a:spcPts val="600"/>
              </a:spcBef>
              <a:spcAft>
                <a:spcPts val="600"/>
              </a:spcAft>
            </a:pPr>
            <a:r>
              <a:rPr lang="en-US" sz="3000" dirty="0">
                <a:solidFill>
                  <a:srgbClr val="769A6E"/>
                </a:solidFill>
              </a:rPr>
              <a:t>Check “All” or sections of interest</a:t>
            </a:r>
          </a:p>
          <a:p>
            <a:pPr lvl="1">
              <a:spcBef>
                <a:spcPts val="0"/>
              </a:spcBef>
              <a:spcAft>
                <a:spcPts val="600"/>
              </a:spcAft>
            </a:pPr>
            <a:r>
              <a:rPr lang="en-US" sz="3000" dirty="0"/>
              <a:t>Or - Text message to 512-969-0433 </a:t>
            </a:r>
          </a:p>
          <a:p>
            <a:pPr lvl="1">
              <a:spcBef>
                <a:spcPts val="0"/>
              </a:spcBef>
            </a:pPr>
            <a:r>
              <a:rPr lang="en-US" sz="3000" dirty="0"/>
              <a:t>Or </a:t>
            </a:r>
            <a:r>
              <a:rPr lang="en-US" sz="3000"/>
              <a:t>- Email </a:t>
            </a:r>
            <a:r>
              <a:rPr lang="en-US" sz="3000" dirty="0"/>
              <a:t>to laura.tabony@dshs.state.tx.us</a:t>
            </a:r>
          </a:p>
          <a:p>
            <a:pPr>
              <a:spcBef>
                <a:spcPts val="1200"/>
              </a:spcBef>
              <a:spcAft>
                <a:spcPts val="1200"/>
              </a:spcAft>
            </a:pPr>
            <a:r>
              <a:rPr lang="en-US" sz="3200" dirty="0">
                <a:solidFill>
                  <a:srgbClr val="769A6E"/>
                </a:solidFill>
              </a:rPr>
              <a:t>Drafts will be distributed for review</a:t>
            </a:r>
          </a:p>
          <a:p>
            <a:pPr>
              <a:spcBef>
                <a:spcPts val="1200"/>
              </a:spcBef>
              <a:spcAft>
                <a:spcPts val="1200"/>
              </a:spcAft>
            </a:pPr>
            <a:r>
              <a:rPr lang="en-US" sz="3200" dirty="0">
                <a:solidFill>
                  <a:srgbClr val="769A6E"/>
                </a:solidFill>
              </a:rPr>
              <a:t>Read drafts and contribute to content</a:t>
            </a:r>
          </a:p>
        </p:txBody>
      </p:sp>
      <p:sp>
        <p:nvSpPr>
          <p:cNvPr id="2" name="Title 1"/>
          <p:cNvSpPr>
            <a:spLocks noGrp="1"/>
          </p:cNvSpPr>
          <p:nvPr>
            <p:ph type="title"/>
          </p:nvPr>
        </p:nvSpPr>
        <p:spPr/>
        <p:txBody>
          <a:bodyPr/>
          <a:lstStyle/>
          <a:p>
            <a:r>
              <a:rPr lang="en-US" dirty="0"/>
              <a:t>Continue to Develop Document</a:t>
            </a:r>
          </a:p>
        </p:txBody>
      </p:sp>
    </p:spTree>
    <p:extLst>
      <p:ext uri="{BB962C8B-B14F-4D97-AF65-F5344CB8AC3E}">
        <p14:creationId xmlns:p14="http://schemas.microsoft.com/office/powerpoint/2010/main" val="3340874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Next?</a:t>
            </a: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00" y="2133600"/>
            <a:ext cx="3077682" cy="3954074"/>
          </a:xfrm>
          <a:ln>
            <a:solidFill>
              <a:schemeClr val="tx1"/>
            </a:solidFill>
          </a:ln>
        </p:spPr>
      </p:pic>
      <p:sp>
        <p:nvSpPr>
          <p:cNvPr id="6" name="Content Placeholder 5"/>
          <p:cNvSpPr>
            <a:spLocks noGrp="1"/>
          </p:cNvSpPr>
          <p:nvPr>
            <p:ph sz="quarter" idx="14"/>
          </p:nvPr>
        </p:nvSpPr>
        <p:spPr/>
        <p:txBody>
          <a:bodyPr>
            <a:normAutofit lnSpcReduction="10000"/>
          </a:bodyPr>
          <a:lstStyle/>
          <a:p>
            <a:r>
              <a:rPr lang="en-US" dirty="0"/>
              <a:t>Read it</a:t>
            </a:r>
          </a:p>
          <a:p>
            <a:r>
              <a:rPr lang="en-US" dirty="0"/>
              <a:t>Identify </a:t>
            </a:r>
          </a:p>
          <a:p>
            <a:pPr lvl="1"/>
            <a:r>
              <a:rPr lang="en-US" dirty="0"/>
              <a:t>Gaps</a:t>
            </a:r>
          </a:p>
          <a:p>
            <a:pPr lvl="1"/>
            <a:r>
              <a:rPr lang="en-US" dirty="0"/>
              <a:t>Redundancy</a:t>
            </a:r>
          </a:p>
          <a:p>
            <a:pPr lvl="1"/>
            <a:r>
              <a:rPr lang="en-US" dirty="0"/>
              <a:t>Inconsistency</a:t>
            </a:r>
          </a:p>
          <a:p>
            <a:pPr lvl="1"/>
            <a:r>
              <a:rPr lang="en-US" dirty="0"/>
              <a:t>Inaccuracy</a:t>
            </a:r>
          </a:p>
          <a:p>
            <a:r>
              <a:rPr lang="en-US" dirty="0"/>
              <a:t>Discuss it with colleagues</a:t>
            </a:r>
          </a:p>
          <a:p>
            <a:r>
              <a:rPr lang="en-US" dirty="0"/>
              <a:t>Submit edits and comments</a:t>
            </a:r>
          </a:p>
        </p:txBody>
      </p:sp>
    </p:spTree>
    <p:extLst>
      <p:ext uri="{BB962C8B-B14F-4D97-AF65-F5344CB8AC3E}">
        <p14:creationId xmlns:p14="http://schemas.microsoft.com/office/powerpoint/2010/main" val="37067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499872"/>
          </a:xfrm>
        </p:spPr>
        <p:txBody>
          <a:bodyPr>
            <a:normAutofit fontScale="90000"/>
          </a:bodyPr>
          <a:lstStyle/>
          <a:p>
            <a:r>
              <a:rPr lang="en-US" dirty="0"/>
              <a:t>Workgroup Committees</a:t>
            </a:r>
          </a:p>
        </p:txBody>
      </p:sp>
      <p:graphicFrame>
        <p:nvGraphicFramePr>
          <p:cNvPr id="8" name="Table 7"/>
          <p:cNvGraphicFramePr>
            <a:graphicFrameLocks noGrp="1"/>
          </p:cNvGraphicFramePr>
          <p:nvPr>
            <p:extLst>
              <p:ext uri="{D42A27DB-BD31-4B8C-83A1-F6EECF244321}">
                <p14:modId xmlns:p14="http://schemas.microsoft.com/office/powerpoint/2010/main" val="3809167344"/>
              </p:ext>
            </p:extLst>
          </p:nvPr>
        </p:nvGraphicFramePr>
        <p:xfrm>
          <a:off x="1905000" y="990600"/>
          <a:ext cx="5410200" cy="11777472"/>
        </p:xfrm>
        <a:graphic>
          <a:graphicData uri="http://schemas.openxmlformats.org/drawingml/2006/table">
            <a:tbl>
              <a:tblPr firstRow="1" firstCol="1" bandRow="1"/>
              <a:tblGrid>
                <a:gridCol w="2630749">
                  <a:extLst>
                    <a:ext uri="{9D8B030D-6E8A-4147-A177-3AD203B41FA5}">
                      <a16:colId xmlns:a16="http://schemas.microsoft.com/office/drawing/2014/main" val="20000"/>
                    </a:ext>
                  </a:extLst>
                </a:gridCol>
                <a:gridCol w="43430">
                  <a:extLst>
                    <a:ext uri="{9D8B030D-6E8A-4147-A177-3AD203B41FA5}">
                      <a16:colId xmlns:a16="http://schemas.microsoft.com/office/drawing/2014/main" val="20001"/>
                    </a:ext>
                  </a:extLst>
                </a:gridCol>
                <a:gridCol w="2736021">
                  <a:extLst>
                    <a:ext uri="{9D8B030D-6E8A-4147-A177-3AD203B41FA5}">
                      <a16:colId xmlns:a16="http://schemas.microsoft.com/office/drawing/2014/main" val="20002"/>
                    </a:ext>
                  </a:extLst>
                </a:gridCol>
              </a:tblGrid>
              <a:tr h="0">
                <a:tc gridSpan="3">
                  <a:txBody>
                    <a:bodyPr/>
                    <a:lstStyle/>
                    <a:p>
                      <a:pPr marL="0" marR="0" algn="ctr">
                        <a:lnSpc>
                          <a:spcPct val="115000"/>
                        </a:lnSpc>
                        <a:spcBef>
                          <a:spcPts val="0"/>
                        </a:spcBef>
                        <a:spcAft>
                          <a:spcPts val="0"/>
                        </a:spcAft>
                      </a:pPr>
                      <a:r>
                        <a:rPr lang="en-US" sz="1400" b="1" dirty="0">
                          <a:solidFill>
                            <a:srgbClr val="FFFFFF"/>
                          </a:solidFill>
                          <a:effectLst/>
                          <a:latin typeface="Cambria"/>
                          <a:ea typeface="Times New Roman"/>
                          <a:cs typeface="Times New Roman"/>
                        </a:rPr>
                        <a:t>Project Co-chairs</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Stacy Davlin</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Region 8</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01"/>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Diana Martinez</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Harris County PHES</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02"/>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Laura Tabony</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DSHS State Office</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03"/>
                  </a:ext>
                </a:extLst>
              </a:tr>
              <a:tr h="36862">
                <a:tc gridSpan="3">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6862">
                <a:tc gridSpan="3">
                  <a:txBody>
                    <a:bodyPr/>
                    <a:lstStyle/>
                    <a:p>
                      <a:pPr marL="0" marR="0" algn="ctr">
                        <a:lnSpc>
                          <a:spcPct val="115000"/>
                        </a:lnSpc>
                        <a:spcBef>
                          <a:spcPts val="0"/>
                        </a:spcBef>
                        <a:spcAft>
                          <a:spcPts val="0"/>
                        </a:spcAft>
                      </a:pPr>
                      <a:r>
                        <a:rPr lang="en-US" sz="1400" b="1" dirty="0">
                          <a:solidFill>
                            <a:srgbClr val="FFFFFF"/>
                          </a:solidFill>
                          <a:effectLst/>
                          <a:latin typeface="Cambria"/>
                          <a:ea typeface="Times New Roman"/>
                          <a:cs typeface="Times New Roman"/>
                        </a:rPr>
                        <a:t>Project Intern</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Blaine Mallon</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University of Texas SPH</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06"/>
                  </a:ext>
                </a:extLst>
              </a:tr>
              <a:tr h="32254">
                <a:tc gridSpan="3">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2254">
                <a:tc gridSpan="3">
                  <a:txBody>
                    <a:bodyPr/>
                    <a:lstStyle/>
                    <a:p>
                      <a:pPr marL="0" marR="0" algn="ctr">
                        <a:lnSpc>
                          <a:spcPct val="115000"/>
                        </a:lnSpc>
                        <a:spcBef>
                          <a:spcPts val="0"/>
                        </a:spcBef>
                        <a:spcAft>
                          <a:spcPts val="0"/>
                        </a:spcAft>
                      </a:pPr>
                      <a:r>
                        <a:rPr lang="en-US" sz="1400" b="1" dirty="0">
                          <a:solidFill>
                            <a:srgbClr val="FFFFFF"/>
                          </a:solidFill>
                          <a:effectLst/>
                          <a:latin typeface="Cambria"/>
                          <a:ea typeface="Times New Roman"/>
                          <a:cs typeface="Times New Roman"/>
                        </a:rPr>
                        <a:t>Information Sharing Sub-committee</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Diana Cervantes**</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Region 2/3</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09"/>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Dusty Gonzalez**</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Northeast Texas PHD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10"/>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Huai Lin</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Region 6/5S</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11"/>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Steven Hinojosa</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Hidalgo County HHS</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12"/>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Syed Ibrahim</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Montgomery County Public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13"/>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Donnie Diaz</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San Antonio Metro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14"/>
                  </a:ext>
                </a:extLst>
              </a:tr>
              <a:tr h="36862">
                <a:tc gridSpan="3">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36862">
                <a:tc gridSpan="3">
                  <a:txBody>
                    <a:bodyPr/>
                    <a:lstStyle/>
                    <a:p>
                      <a:pPr marL="0" marR="0" algn="ctr">
                        <a:lnSpc>
                          <a:spcPct val="115000"/>
                        </a:lnSpc>
                        <a:spcBef>
                          <a:spcPts val="0"/>
                        </a:spcBef>
                        <a:spcAft>
                          <a:spcPts val="0"/>
                        </a:spcAft>
                      </a:pPr>
                      <a:r>
                        <a:rPr lang="en-US" sz="1400" b="1" dirty="0">
                          <a:solidFill>
                            <a:srgbClr val="FFFFFF"/>
                          </a:solidFill>
                          <a:effectLst/>
                          <a:latin typeface="Cambria"/>
                          <a:ea typeface="Times New Roman"/>
                          <a:cs typeface="Times New Roman"/>
                        </a:rPr>
                        <a:t>Laboratory Sub-committee</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6"/>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Herminia Alva**</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Region 11 Harlingen</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17"/>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Hammad Akram**</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Waco-McLennan County PHD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18"/>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Kaye Reynolds </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Fort Bend CO HD (HHS)</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19"/>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Sherry Jin</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Harris County PHES</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20"/>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Brandy Tiwell</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DSHS State Office</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21"/>
                  </a:ext>
                </a:extLst>
              </a:tr>
              <a:tr h="36862">
                <a:tc gridSpan="3">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2"/>
                  </a:ext>
                </a:extLst>
              </a:tr>
              <a:tr h="36862">
                <a:tc gridSpan="3">
                  <a:txBody>
                    <a:bodyPr/>
                    <a:lstStyle/>
                    <a:p>
                      <a:pPr marL="0" marR="0" algn="ctr">
                        <a:lnSpc>
                          <a:spcPct val="115000"/>
                        </a:lnSpc>
                        <a:spcBef>
                          <a:spcPts val="0"/>
                        </a:spcBef>
                        <a:spcAft>
                          <a:spcPts val="0"/>
                        </a:spcAft>
                      </a:pPr>
                      <a:r>
                        <a:rPr lang="en-US" sz="1400" b="1" dirty="0">
                          <a:solidFill>
                            <a:srgbClr val="FFFFFF"/>
                          </a:solidFill>
                          <a:effectLst/>
                          <a:latin typeface="Cambria"/>
                          <a:ea typeface="Times New Roman"/>
                          <a:cs typeface="Times New Roman"/>
                        </a:rPr>
                        <a:t>Outbreak Investigations Sub-committee</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23"/>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Rebecca Lopez**</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Region 11 </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24"/>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Brenda Thorne**</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City of Houston HHS Dept</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25"/>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Virginia Headley</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Williamson County and Cities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26"/>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Darrell Irvin </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Beaumont Public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27"/>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Emily Hall</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Dallas County HHS</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28"/>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Shelly Dilbeck </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Hardin CO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29"/>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Becky Smith Gates</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Midland Health and Senior Services</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30"/>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Nicolette Janoski</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Tarrant County PHD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31"/>
                  </a:ext>
                </a:extLst>
              </a:tr>
              <a:tr h="36862">
                <a:tc gridSpan="3">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2"/>
                  </a:ext>
                </a:extLst>
              </a:tr>
              <a:tr h="36862">
                <a:tc gridSpan="3">
                  <a:txBody>
                    <a:bodyPr/>
                    <a:lstStyle/>
                    <a:p>
                      <a:pPr marL="0" marR="0" algn="ctr">
                        <a:lnSpc>
                          <a:spcPct val="115000"/>
                        </a:lnSpc>
                        <a:spcBef>
                          <a:spcPts val="0"/>
                        </a:spcBef>
                        <a:spcAft>
                          <a:spcPts val="0"/>
                        </a:spcAft>
                      </a:pPr>
                      <a:r>
                        <a:rPr lang="en-US" sz="1400" b="1" dirty="0">
                          <a:solidFill>
                            <a:srgbClr val="FFFFFF"/>
                          </a:solidFill>
                          <a:effectLst/>
                          <a:latin typeface="Cambria"/>
                          <a:ea typeface="Times New Roman"/>
                          <a:cs typeface="Times New Roman"/>
                        </a:rPr>
                        <a:t>Routine Disease Surveillance Sub-committee</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33"/>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Kevin McClaran**</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Region 1</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34"/>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Bonnie Feldt**</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Region 7 </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35"/>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Darrell Irvin </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Beaumont Public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36"/>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Lacey Sanders</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Bell County PHD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37"/>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Yvonne Vasquez</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City of El Paso DPH</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38"/>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Juan Rodriguez</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Denton County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39"/>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Shelly Dilbeck </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Hardin CO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40"/>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Harold Roquemore</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Wichita Falls Health District</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41"/>
                  </a:ext>
                </a:extLst>
              </a:tr>
              <a:tr h="36862">
                <a:tc gridSpan="3">
                  <a:txBody>
                    <a:bodyPr/>
                    <a:lstStyle/>
                    <a:p>
                      <a:pPr marL="0" marR="0" algn="ctr">
                        <a:lnSpc>
                          <a:spcPct val="115000"/>
                        </a:lnSpc>
                        <a:spcBef>
                          <a:spcPts val="0"/>
                        </a:spcBef>
                        <a:spcAft>
                          <a:spcPts val="0"/>
                        </a:spcAft>
                      </a:pP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42"/>
                  </a:ext>
                </a:extLst>
              </a:tr>
              <a:tr h="36862">
                <a:tc gridSpan="3">
                  <a:txBody>
                    <a:bodyPr/>
                    <a:lstStyle/>
                    <a:p>
                      <a:pPr marL="0" marR="0" algn="ctr">
                        <a:lnSpc>
                          <a:spcPct val="115000"/>
                        </a:lnSpc>
                        <a:spcBef>
                          <a:spcPts val="0"/>
                        </a:spcBef>
                        <a:spcAft>
                          <a:spcPts val="0"/>
                        </a:spcAft>
                      </a:pPr>
                      <a:r>
                        <a:rPr lang="en-US" sz="1400" b="1" dirty="0">
                          <a:solidFill>
                            <a:srgbClr val="FFFFFF"/>
                          </a:solidFill>
                          <a:effectLst/>
                          <a:latin typeface="Cambria"/>
                          <a:ea typeface="Times New Roman"/>
                          <a:cs typeface="Times New Roman"/>
                        </a:rPr>
                        <a:t>Surge Capacity Sub-committee</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43"/>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Winston Jackson**</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Region 9/10</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44"/>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Brenda Thorne**</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City of Houston HHSD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45"/>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Lacey Sanders</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Bell County PHD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46"/>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Mary McConnell</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City of Lubbock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47"/>
                  </a:ext>
                </a:extLst>
              </a:tr>
            </a:tbl>
          </a:graphicData>
        </a:graphic>
      </p:graphicFrame>
    </p:spTree>
    <p:extLst>
      <p:ext uri="{BB962C8B-B14F-4D97-AF65-F5344CB8AC3E}">
        <p14:creationId xmlns:p14="http://schemas.microsoft.com/office/powerpoint/2010/main" val="371241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0" fill="hold"/>
                                        <p:tgtEl>
                                          <p:spTgt spid="8"/>
                                        </p:tgtEl>
                                        <p:attrNameLst>
                                          <p:attrName>ppt_x</p:attrName>
                                        </p:attrNameLst>
                                      </p:cBhvr>
                                      <p:tavLst>
                                        <p:tav tm="0">
                                          <p:val>
                                            <p:strVal val="#ppt_x"/>
                                          </p:val>
                                        </p:tav>
                                        <p:tav tm="100000">
                                          <p:val>
                                            <p:strVal val="#ppt_x"/>
                                          </p:val>
                                        </p:tav>
                                      </p:tavLst>
                                    </p:anim>
                                    <p:anim calcmode="lin" valueType="num">
                                      <p:cBhvr>
                                        <p:cTn id="8" dur="20000" fill="hold"/>
                                        <p:tgtEl>
                                          <p:spTgt spid="8"/>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57200" y="338328"/>
            <a:ext cx="8229600" cy="499872"/>
          </a:xfrm>
        </p:spPr>
        <p:txBody>
          <a:bodyPr>
            <a:normAutofit fontScale="90000"/>
          </a:bodyPr>
          <a:lstStyle/>
          <a:p>
            <a:r>
              <a:rPr lang="en-US" dirty="0"/>
              <a:t>Workgroup Representatives</a:t>
            </a:r>
          </a:p>
        </p:txBody>
      </p:sp>
      <p:graphicFrame>
        <p:nvGraphicFramePr>
          <p:cNvPr id="8" name="Table 7"/>
          <p:cNvGraphicFramePr>
            <a:graphicFrameLocks noGrp="1"/>
          </p:cNvGraphicFramePr>
          <p:nvPr>
            <p:extLst>
              <p:ext uri="{D42A27DB-BD31-4B8C-83A1-F6EECF244321}">
                <p14:modId xmlns:p14="http://schemas.microsoft.com/office/powerpoint/2010/main" val="24704572"/>
              </p:ext>
            </p:extLst>
          </p:nvPr>
        </p:nvGraphicFramePr>
        <p:xfrm>
          <a:off x="1066799" y="986028"/>
          <a:ext cx="7010401" cy="9605772"/>
        </p:xfrm>
        <a:graphic>
          <a:graphicData uri="http://schemas.openxmlformats.org/drawingml/2006/table">
            <a:tbl>
              <a:tblPr firstRow="1" firstCol="1" bandRow="1"/>
              <a:tblGrid>
                <a:gridCol w="4230950">
                  <a:extLst>
                    <a:ext uri="{9D8B030D-6E8A-4147-A177-3AD203B41FA5}">
                      <a16:colId xmlns:a16="http://schemas.microsoft.com/office/drawing/2014/main" val="20000"/>
                    </a:ext>
                  </a:extLst>
                </a:gridCol>
                <a:gridCol w="43430">
                  <a:extLst>
                    <a:ext uri="{9D8B030D-6E8A-4147-A177-3AD203B41FA5}">
                      <a16:colId xmlns:a16="http://schemas.microsoft.com/office/drawing/2014/main" val="20001"/>
                    </a:ext>
                  </a:extLst>
                </a:gridCol>
                <a:gridCol w="2736021">
                  <a:extLst>
                    <a:ext uri="{9D8B030D-6E8A-4147-A177-3AD203B41FA5}">
                      <a16:colId xmlns:a16="http://schemas.microsoft.com/office/drawing/2014/main" val="20002"/>
                    </a:ext>
                  </a:extLst>
                </a:gridCol>
              </a:tblGrid>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Brenda Hart, Heidi Threadgill</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Region 2/3</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00"/>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Vicki Harris</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Region 4/5N</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01"/>
                  </a:ext>
                </a:extLst>
              </a:tr>
              <a:tr h="32254">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dirty="0">
                          <a:solidFill>
                            <a:srgbClr val="FFFFFF"/>
                          </a:solidFill>
                          <a:effectLst/>
                          <a:latin typeface="Cambria"/>
                          <a:ea typeface="Times New Roman"/>
                          <a:cs typeface="Times New Roman"/>
                        </a:rPr>
                        <a:t>  Avi Raju, David Kolberson, Gerald Damm</a:t>
                      </a:r>
                      <a:r>
                        <a:rPr lang="en-US" sz="1400" baseline="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Region 9/10</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02"/>
                  </a:ext>
                </a:extLst>
              </a:tr>
              <a:tr h="32254">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dirty="0">
                          <a:solidFill>
                            <a:srgbClr val="FFFFFF"/>
                          </a:solidFill>
                          <a:effectLst/>
                          <a:latin typeface="Cambria"/>
                          <a:ea typeface="Times New Roman"/>
                          <a:cs typeface="Times New Roman"/>
                        </a:rPr>
                        <a:t>  Kathy</a:t>
                      </a:r>
                      <a:r>
                        <a:rPr lang="en-US" sz="1400" baseline="0" dirty="0">
                          <a:solidFill>
                            <a:srgbClr val="FFFFFF"/>
                          </a:solidFill>
                          <a:effectLst/>
                          <a:latin typeface="Cambria"/>
                          <a:ea typeface="Times New Roman"/>
                          <a:cs typeface="Times New Roman"/>
                        </a:rPr>
                        <a:t> </a:t>
                      </a:r>
                      <a:r>
                        <a:rPr lang="en-US" sz="1400" dirty="0">
                          <a:solidFill>
                            <a:srgbClr val="FFFFFF"/>
                          </a:solidFill>
                          <a:effectLst/>
                          <a:latin typeface="Cambria"/>
                          <a:ea typeface="Times New Roman"/>
                          <a:cs typeface="Times New Roman"/>
                        </a:rPr>
                        <a:t>Parker, Miguel Cervantes, Vanessa Palacios, </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Region 9/10</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03"/>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Wayne Rose </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Abilene-Taylor CO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04"/>
                  </a:ext>
                </a:extLst>
              </a:tr>
              <a:tr h="32254">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dirty="0">
                          <a:solidFill>
                            <a:srgbClr val="FFFFFF"/>
                          </a:solidFill>
                          <a:effectLst/>
                          <a:latin typeface="Cambria"/>
                          <a:ea typeface="Times New Roman"/>
                          <a:cs typeface="Times New Roman"/>
                        </a:rPr>
                        <a:t>Christina Orona, Gordon Mattimae,</a:t>
                      </a:r>
                      <a:r>
                        <a:rPr lang="en-US" sz="1400" baseline="0" dirty="0">
                          <a:solidFill>
                            <a:srgbClr val="FFFFFF"/>
                          </a:solidFill>
                          <a:effectLst/>
                          <a:latin typeface="Cambria"/>
                          <a:ea typeface="Times New Roman"/>
                          <a:cs typeface="Times New Roman"/>
                        </a:rPr>
                        <a:t> </a:t>
                      </a:r>
                      <a:r>
                        <a:rPr lang="en-US" sz="1400" dirty="0">
                          <a:solidFill>
                            <a:srgbClr val="FFFFFF"/>
                          </a:solidFill>
                          <a:effectLst/>
                          <a:latin typeface="Cambria"/>
                          <a:ea typeface="Times New Roman"/>
                          <a:cs typeface="Times New Roman"/>
                        </a:rPr>
                        <a:t>Mary Lou Cornejo</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Andrews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05"/>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Mary Nichols</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Angelina CO &amp; Cities Health Dist</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06"/>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Heather Cooks-Sinclair</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Austin Travis County HHSD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07"/>
                  </a:ext>
                </a:extLst>
              </a:tr>
              <a:tr h="32254">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dirty="0">
                          <a:solidFill>
                            <a:srgbClr val="FFFFFF"/>
                          </a:solidFill>
                          <a:effectLst/>
                          <a:latin typeface="Cambria"/>
                          <a:ea typeface="Times New Roman"/>
                          <a:cs typeface="Times New Roman"/>
                        </a:rPr>
                        <a:t>Jan Prejean, Jim Sosa </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Brazoria CO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08"/>
                  </a:ext>
                </a:extLst>
              </a:tr>
              <a:tr h="32254">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dirty="0">
                          <a:solidFill>
                            <a:srgbClr val="FFFFFF"/>
                          </a:solidFill>
                          <a:effectLst/>
                          <a:latin typeface="Cambria"/>
                          <a:ea typeface="Times New Roman"/>
                          <a:cs typeface="Times New Roman"/>
                        </a:rPr>
                        <a:t>Cliff Karnes, Roy Jones </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Brownwood/Brown County HD </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09"/>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Cami Smith  </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Chambers CO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10"/>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Rhonda, Simon</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Cherokee CO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11"/>
                  </a:ext>
                </a:extLst>
              </a:tr>
              <a:tr h="281940">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dirty="0">
                          <a:solidFill>
                            <a:srgbClr val="FFFFFF"/>
                          </a:solidFill>
                          <a:effectLst/>
                          <a:latin typeface="Cambria"/>
                          <a:ea typeface="Times New Roman"/>
                          <a:cs typeface="Times New Roman"/>
                        </a:rPr>
                        <a:t>  Casie Stoughton, Meghan Griffin, Stephanie Sanchez</a:t>
                      </a:r>
                      <a:r>
                        <a:rPr lang="en-US" sz="1400" dirty="0">
                          <a:effectLst/>
                          <a:latin typeface="Calibri"/>
                          <a:ea typeface="Calibri"/>
                          <a:cs typeface="Times New Roman"/>
                        </a:rPr>
                        <a:t>, </a:t>
                      </a: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City of Amarillo DPH</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12"/>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Jorge Gallegos</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City of El Paso DPH</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13"/>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Marcia Wolverton</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City of Houston HHSD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14"/>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Keila Castillo</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City of Laredo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15"/>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Beckie Brawley</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City of Lubbock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16"/>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Jawaid Asghar</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Collin CO Health Care Services</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17"/>
                  </a:ext>
                </a:extLst>
              </a:tr>
              <a:tr h="32254">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dirty="0">
                          <a:solidFill>
                            <a:srgbClr val="FFFFFF"/>
                          </a:solidFill>
                          <a:effectLst/>
                          <a:latin typeface="Cambria"/>
                          <a:ea typeface="Times New Roman"/>
                          <a:cs typeface="Times New Roman"/>
                        </a:rPr>
                        <a:t>Gwen Mills, Kenda Deputy</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Comal County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18"/>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Linda Simmons</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Corpus Christi-Nueces Co PHD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19"/>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Emily Carroll </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Corsicana-Navarro PHealth Dist</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20"/>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Amanda Robison-Chadwell</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Ector County HD </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21"/>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Randy Valcin </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Galveston CO Health Dist</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22"/>
                  </a:ext>
                </a:extLst>
              </a:tr>
              <a:tr h="32254">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dirty="0">
                          <a:solidFill>
                            <a:srgbClr val="FFFFFF"/>
                          </a:solidFill>
                          <a:effectLst/>
                          <a:latin typeface="Cambria"/>
                          <a:ea typeface="Times New Roman"/>
                          <a:cs typeface="Times New Roman"/>
                        </a:rPr>
                        <a:t>Don Hart, Joy Pierson, Vikki Yeatts</a:t>
                      </a:r>
                      <a:r>
                        <a:rPr lang="en-US" sz="1400" baseline="0" dirty="0">
                          <a:solidFill>
                            <a:schemeClr val="tx1"/>
                          </a:solidFill>
                          <a:effectLst/>
                          <a:latin typeface="Calibri"/>
                          <a:ea typeface="Times New Roman"/>
                          <a:cs typeface="Times New Roman"/>
                        </a:rPr>
                        <a:t> </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Garland City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23"/>
                  </a:ext>
                </a:extLst>
              </a:tr>
              <a:tr h="32254">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dirty="0">
                          <a:solidFill>
                            <a:srgbClr val="FFFFFF"/>
                          </a:solidFill>
                          <a:effectLst/>
                          <a:latin typeface="Cambria"/>
                          <a:ea typeface="Times New Roman"/>
                          <a:cs typeface="Times New Roman"/>
                        </a:rPr>
                        <a:t>Amanda Ortiz, Denise Wardell, Randy Brooks</a:t>
                      </a:r>
                      <a:r>
                        <a:rPr lang="en-US" sz="1400" dirty="0">
                          <a:solidFill>
                            <a:schemeClr val="tx1"/>
                          </a:solidFill>
                          <a:effectLst/>
                          <a:latin typeface="Calibri"/>
                          <a:ea typeface="Times New Roman"/>
                          <a:cs typeface="Times New Roman"/>
                        </a:rPr>
                        <a:t>,</a:t>
                      </a:r>
                      <a:r>
                        <a:rPr lang="en-US" sz="1400" baseline="0" dirty="0">
                          <a:solidFill>
                            <a:schemeClr val="tx1"/>
                          </a:solidFill>
                          <a:effectLst/>
                          <a:latin typeface="Calibri"/>
                          <a:ea typeface="Times New Roman"/>
                          <a:cs typeface="Times New Roman"/>
                        </a:rPr>
                        <a:t> </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Grayson CO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24"/>
                  </a:ext>
                </a:extLst>
              </a:tr>
              <a:tr h="32254">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dirty="0">
                          <a:solidFill>
                            <a:srgbClr val="FFFFFF"/>
                          </a:solidFill>
                          <a:effectLst/>
                          <a:latin typeface="Cambria"/>
                          <a:ea typeface="Times New Roman"/>
                          <a:cs typeface="Times New Roman"/>
                        </a:rPr>
                        <a:t>Debby Maddox, Pam Andrews </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Greenville-Hunt CO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25"/>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Monty Gomez</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Hays County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26"/>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Donna Reeves</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Jasper-Newton CO PHealth Dist</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27"/>
                  </a:ext>
                </a:extLst>
              </a:tr>
              <a:tr h="32254">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dirty="0">
                          <a:solidFill>
                            <a:srgbClr val="FFFFFF"/>
                          </a:solidFill>
                          <a:effectLst/>
                          <a:latin typeface="Cambria"/>
                          <a:ea typeface="Times New Roman"/>
                          <a:cs typeface="Times New Roman"/>
                        </a:rPr>
                        <a:t>Jennifer Dugosh, Wendy Cole </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Live Oak County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28"/>
                  </a:ext>
                </a:extLst>
              </a:tr>
              <a:tr h="32254">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dirty="0">
                          <a:solidFill>
                            <a:srgbClr val="FFFFFF"/>
                          </a:solidFill>
                          <a:effectLst/>
                          <a:latin typeface="Cambria"/>
                          <a:ea typeface="Times New Roman"/>
                          <a:cs typeface="Times New Roman"/>
                        </a:rPr>
                        <a:t>Crystal Piña, Esther Lopez, Jeanette Vosquez</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Medina County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29"/>
                  </a:ext>
                </a:extLst>
              </a:tr>
              <a:tr h="32254">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dirty="0">
                          <a:solidFill>
                            <a:srgbClr val="FFFFFF"/>
                          </a:solidFill>
                          <a:effectLst/>
                          <a:latin typeface="Cambria"/>
                          <a:ea typeface="Times New Roman"/>
                          <a:cs typeface="Times New Roman"/>
                        </a:rPr>
                        <a:t>Michelle Garcia, Pam Muennink</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Medina County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30"/>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Diane Leftwich</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Milam County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31"/>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  Jack McCasland</a:t>
                      </a:r>
                      <a:endParaRPr lang="en-US" sz="1400" dirty="0">
                        <a:effectLst/>
                        <a:latin typeface="Calibri"/>
                        <a:ea typeface="Calibri"/>
                        <a:cs typeface="Times New Roman"/>
                      </a:endParaRPr>
                    </a:p>
                  </a:txBody>
                  <a:tcPr marL="9015" marR="9015" marT="0" marB="0"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Plainview-Hale County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32"/>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Martha Simien </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Port Arthur</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33"/>
                  </a:ext>
                </a:extLst>
              </a:tr>
              <a:tr h="32254">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dirty="0">
                          <a:solidFill>
                            <a:srgbClr val="FFFFFF"/>
                          </a:solidFill>
                          <a:effectLst/>
                          <a:latin typeface="Cambria"/>
                          <a:ea typeface="Times New Roman"/>
                          <a:cs typeface="Times New Roman"/>
                        </a:rPr>
                        <a:t>Lorina Rodriguez, Marie Aguilar </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San Angelo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34"/>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Katrina Reynolds</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Scurry CO Health Unit</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35"/>
                  </a:ext>
                </a:extLst>
              </a:tr>
              <a:tr h="32254">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400" dirty="0">
                          <a:solidFill>
                            <a:srgbClr val="FFFFFF"/>
                          </a:solidFill>
                          <a:effectLst/>
                          <a:latin typeface="Cambria"/>
                          <a:ea typeface="Times New Roman"/>
                          <a:cs typeface="Times New Roman"/>
                        </a:rPr>
                        <a:t>Amber Carlisle, Soronya Shafer, Zach Holbrooks</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South Plains PHD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36"/>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Sheila Ellison</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Sweetwater-Nolan CO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37"/>
                  </a:ext>
                </a:extLst>
              </a:tr>
              <a:tr h="32254">
                <a:tc>
                  <a:txBody>
                    <a:bodyPr/>
                    <a:lstStyle/>
                    <a:p>
                      <a:pPr marL="0" marR="0" algn="r">
                        <a:lnSpc>
                          <a:spcPct val="115000"/>
                        </a:lnSpc>
                        <a:spcBef>
                          <a:spcPts val="0"/>
                        </a:spcBef>
                        <a:spcAft>
                          <a:spcPts val="0"/>
                        </a:spcAft>
                      </a:pPr>
                      <a:r>
                        <a:rPr lang="en-US" sz="1400" dirty="0">
                          <a:solidFill>
                            <a:srgbClr val="FFFFFF"/>
                          </a:solidFill>
                          <a:effectLst/>
                          <a:latin typeface="Cambria"/>
                          <a:ea typeface="Times New Roman"/>
                          <a:cs typeface="Times New Roman"/>
                        </a:rPr>
                        <a:t>Delilah Perez</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 </a:t>
                      </a:r>
                      <a:endParaRPr lang="en-US" sz="1400" dirty="0">
                        <a:effectLst/>
                        <a:latin typeface="Calibri"/>
                        <a:ea typeface="Calibri"/>
                        <a:cs typeface="Times New Roman"/>
                      </a:endParaRPr>
                    </a:p>
                  </a:txBody>
                  <a:tcPr marL="9015" marR="9015" marT="0" marB="0">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1400" dirty="0">
                          <a:solidFill>
                            <a:srgbClr val="FFFFFF"/>
                          </a:solidFill>
                          <a:effectLst/>
                          <a:latin typeface="Cambria"/>
                          <a:ea typeface="Times New Roman"/>
                          <a:cs typeface="Times New Roman"/>
                        </a:rPr>
                        <a:t>Victoria County HD</a:t>
                      </a:r>
                      <a:endParaRPr lang="en-US" sz="1400" dirty="0">
                        <a:effectLst/>
                        <a:latin typeface="Calibri"/>
                        <a:ea typeface="Calibri"/>
                        <a:cs typeface="Times New Roman"/>
                      </a:endParaRPr>
                    </a:p>
                  </a:txBody>
                  <a:tcPr marL="9015" marR="9015" marT="0" marB="0" anchor="b">
                    <a:lnL>
                      <a:noFill/>
                    </a:lnL>
                    <a:lnR>
                      <a:noFill/>
                    </a:lnR>
                    <a:lnT>
                      <a:noFill/>
                    </a:lnT>
                    <a:lnB>
                      <a:noFill/>
                    </a:lnB>
                    <a:solidFill>
                      <a:srgbClr val="000000"/>
                    </a:solidFill>
                  </a:tcPr>
                </a:tc>
                <a:extLst>
                  <a:ext uri="{0D108BD9-81ED-4DB2-BD59-A6C34878D82A}">
                    <a16:rowId xmlns:a16="http://schemas.microsoft.com/office/drawing/2014/main" val="10038"/>
                  </a:ext>
                </a:extLst>
              </a:tr>
            </a:tbl>
          </a:graphicData>
        </a:graphic>
      </p:graphicFrame>
    </p:spTree>
    <p:extLst>
      <p:ext uri="{BB962C8B-B14F-4D97-AF65-F5344CB8AC3E}">
        <p14:creationId xmlns:p14="http://schemas.microsoft.com/office/powerpoint/2010/main" val="364319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0" fill="hold"/>
                                        <p:tgtEl>
                                          <p:spTgt spid="8"/>
                                        </p:tgtEl>
                                        <p:attrNameLst>
                                          <p:attrName>ppt_x</p:attrName>
                                        </p:attrNameLst>
                                      </p:cBhvr>
                                      <p:tavLst>
                                        <p:tav tm="0">
                                          <p:val>
                                            <p:strVal val="#ppt_x"/>
                                          </p:val>
                                        </p:tav>
                                        <p:tav tm="100000">
                                          <p:val>
                                            <p:strVal val="#ppt_x"/>
                                          </p:val>
                                        </p:tav>
                                      </p:tavLst>
                                    </p:anim>
                                    <p:anim calcmode="lin" valueType="num">
                                      <p:cBhvr>
                                        <p:cTn id="8" dur="15000" fill="hold"/>
                                        <p:tgtEl>
                                          <p:spTgt spid="8"/>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4920" y="1676400"/>
            <a:ext cx="5387880" cy="4032368"/>
          </a:xfrm>
        </p:spPr>
      </p:pic>
      <p:sp>
        <p:nvSpPr>
          <p:cNvPr id="2" name="Title 1"/>
          <p:cNvSpPr>
            <a:spLocks noGrp="1"/>
          </p:cNvSpPr>
          <p:nvPr>
            <p:ph type="title"/>
          </p:nvPr>
        </p:nvSpPr>
        <p:spPr/>
        <p:txBody>
          <a:bodyPr/>
          <a:lstStyle/>
          <a:p>
            <a:r>
              <a:rPr lang="en-US" dirty="0"/>
              <a:t>Help Wanted</a:t>
            </a:r>
          </a:p>
        </p:txBody>
      </p:sp>
      <p:sp>
        <p:nvSpPr>
          <p:cNvPr id="3" name="TextBox 2"/>
          <p:cNvSpPr txBox="1"/>
          <p:nvPr/>
        </p:nvSpPr>
        <p:spPr>
          <a:xfrm>
            <a:off x="762000" y="5181600"/>
            <a:ext cx="5181600" cy="338554"/>
          </a:xfrm>
          <a:prstGeom prst="rect">
            <a:avLst/>
          </a:prstGeom>
          <a:solidFill>
            <a:srgbClr val="FFFFFF"/>
          </a:solidFill>
        </p:spPr>
        <p:txBody>
          <a:bodyPr wrap="square" rtlCol="0">
            <a:spAutoFit/>
          </a:bodyPr>
          <a:lstStyle/>
          <a:p>
            <a:r>
              <a:rPr lang="en-US" sz="1600" dirty="0"/>
              <a:t>“Miss Roth, send someone in here to roll up our sleeves.”</a:t>
            </a:r>
          </a:p>
        </p:txBody>
      </p:sp>
    </p:spTree>
    <p:extLst>
      <p:ext uri="{BB962C8B-B14F-4D97-AF65-F5344CB8AC3E}">
        <p14:creationId xmlns:p14="http://schemas.microsoft.com/office/powerpoint/2010/main" val="950042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spcAft>
                <a:spcPts val="1200"/>
              </a:spcAft>
            </a:pPr>
            <a:r>
              <a:rPr lang="en-US" dirty="0">
                <a:solidFill>
                  <a:schemeClr val="accent4">
                    <a:lumMod val="75000"/>
                  </a:schemeClr>
                </a:solidFill>
              </a:rPr>
              <a:t>Objective: By February 15, 2015, a work group of central office, regional, and local health department representatives will develop a document that outlines a framework for infectious disease epidemiology and surveillance collaboration across jurisdictions that addresses surge capacity needs.</a:t>
            </a:r>
          </a:p>
          <a:p>
            <a:r>
              <a:rPr lang="en-US" dirty="0">
                <a:solidFill>
                  <a:schemeClr val="bg2">
                    <a:lumMod val="50000"/>
                  </a:schemeClr>
                </a:solidFill>
              </a:rPr>
              <a:t>Goal: A written document that documents best practices for routine surveillance, outbreak investigation, information sharing, lab testing, and surge capacity among the local, regional, and state health departments that comprise the surveillance and epidemiology network in Texas. Issues that need additional exploration, planning, or guidance may also be identified.</a:t>
            </a:r>
          </a:p>
        </p:txBody>
      </p:sp>
      <p:sp>
        <p:nvSpPr>
          <p:cNvPr id="2" name="Title 1"/>
          <p:cNvSpPr>
            <a:spLocks noGrp="1"/>
          </p:cNvSpPr>
          <p:nvPr>
            <p:ph type="title"/>
          </p:nvPr>
        </p:nvSpPr>
        <p:spPr/>
        <p:txBody>
          <a:bodyPr/>
          <a:lstStyle/>
          <a:p>
            <a:r>
              <a:rPr lang="en-US" b="1" dirty="0"/>
              <a:t>Project Scope</a:t>
            </a:r>
            <a:endParaRPr lang="en-US" dirty="0"/>
          </a:p>
        </p:txBody>
      </p:sp>
    </p:spTree>
    <p:extLst>
      <p:ext uri="{BB962C8B-B14F-4D97-AF65-F5344CB8AC3E}">
        <p14:creationId xmlns:p14="http://schemas.microsoft.com/office/powerpoint/2010/main" val="37906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7408333" cy="3450696"/>
          </a:xfrm>
        </p:spPr>
        <p:txBody>
          <a:bodyPr>
            <a:noAutofit/>
          </a:bodyPr>
          <a:lstStyle/>
          <a:p>
            <a:pPr lvl="0"/>
            <a:r>
              <a:rPr lang="en-US" sz="1600" dirty="0"/>
              <a:t>The workgroup will be headed by Diana Martinez (Harris County Public Health and Environmental Services), Laura Tabony (DSHS Central Office), and Stacy Davlin (Health Service Region 8). Marilyn Felkner, DSHS Manager, Emerging and Acute Disease Branch, will monitor the progress of the project.</a:t>
            </a:r>
          </a:p>
          <a:p>
            <a:pPr lvl="0"/>
            <a:r>
              <a:rPr lang="en-US" sz="1600" dirty="0"/>
              <a:t>Members from the workgroup will include staff that were selected for the leadership session which included representatives from all regional and large local health departments or their replacement delegates. Additional representatives from smaller local health departments will be added.</a:t>
            </a:r>
          </a:p>
          <a:p>
            <a:pPr lvl="0"/>
            <a:r>
              <a:rPr lang="en-US" sz="1600" dirty="0"/>
              <a:t>Four regional meetings will be held for to gather information and ideas.  Face-to-face meetings that cut across regions and jurisdictions are important to constructing a robust plan that will be utilized by stakeholders.  Locations were selected to draw diverse representatives together. </a:t>
            </a:r>
          </a:p>
          <a:p>
            <a:pPr lvl="0"/>
            <a:r>
              <a:rPr lang="en-US" sz="1600" dirty="0"/>
              <a:t>Conference calls, webinars, and surveys will also be utilized to conduct workgroup business and communicate with all stakeholders.</a:t>
            </a:r>
          </a:p>
          <a:p>
            <a:pPr lvl="0"/>
            <a:r>
              <a:rPr lang="en-US" sz="1600" dirty="0"/>
              <a:t> Intern duties will include analyzing survey information, recording stakeholder input, and drafting plan documents.</a:t>
            </a:r>
          </a:p>
        </p:txBody>
      </p:sp>
      <p:sp>
        <p:nvSpPr>
          <p:cNvPr id="2" name="Title 1"/>
          <p:cNvSpPr>
            <a:spLocks noGrp="1"/>
          </p:cNvSpPr>
          <p:nvPr>
            <p:ph type="title"/>
          </p:nvPr>
        </p:nvSpPr>
        <p:spPr/>
        <p:txBody>
          <a:bodyPr/>
          <a:lstStyle/>
          <a:p>
            <a:r>
              <a:rPr lang="en-US" dirty="0"/>
              <a:t>Project Strategy</a:t>
            </a:r>
          </a:p>
        </p:txBody>
      </p:sp>
    </p:spTree>
    <p:extLst>
      <p:ext uri="{BB962C8B-B14F-4D97-AF65-F5344CB8AC3E}">
        <p14:creationId xmlns:p14="http://schemas.microsoft.com/office/powerpoint/2010/main" val="2297089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276855"/>
            <a:ext cx="6630987" cy="5123945"/>
          </a:xfrm>
        </p:spPr>
      </p:pic>
      <p:sp>
        <p:nvSpPr>
          <p:cNvPr id="2" name="Title 1"/>
          <p:cNvSpPr>
            <a:spLocks noGrp="1"/>
          </p:cNvSpPr>
          <p:nvPr>
            <p:ph type="title"/>
          </p:nvPr>
        </p:nvSpPr>
        <p:spPr>
          <a:xfrm>
            <a:off x="457200" y="338328"/>
            <a:ext cx="8229600" cy="880872"/>
          </a:xfrm>
        </p:spPr>
        <p:txBody>
          <a:bodyPr/>
          <a:lstStyle/>
          <a:p>
            <a:r>
              <a:rPr lang="en-US" dirty="0"/>
              <a:t>Texas  Health Departments</a:t>
            </a:r>
          </a:p>
        </p:txBody>
      </p:sp>
    </p:spTree>
    <p:extLst>
      <p:ext uri="{BB962C8B-B14F-4D97-AF65-F5344CB8AC3E}">
        <p14:creationId xmlns:p14="http://schemas.microsoft.com/office/powerpoint/2010/main" val="418108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611563"/>
          </a:xfrm>
        </p:spPr>
        <p:txBody>
          <a:bodyPr>
            <a:normAutofit fontScale="92500" lnSpcReduction="10000"/>
          </a:bodyPr>
          <a:lstStyle/>
          <a:p>
            <a:pPr>
              <a:spcBef>
                <a:spcPts val="1200"/>
              </a:spcBef>
              <a:spcAft>
                <a:spcPts val="1200"/>
              </a:spcAft>
            </a:pPr>
            <a:r>
              <a:rPr lang="en-US" sz="3200" dirty="0">
                <a:solidFill>
                  <a:srgbClr val="769A6E"/>
                </a:solidFill>
              </a:rPr>
              <a:t>5/3/14 – Houston</a:t>
            </a:r>
          </a:p>
          <a:p>
            <a:pPr marL="1379538" lvl="1">
              <a:spcBef>
                <a:spcPts val="1200"/>
              </a:spcBef>
              <a:spcAft>
                <a:spcPts val="1200"/>
              </a:spcAft>
            </a:pPr>
            <a:r>
              <a:rPr lang="en-US" sz="3200" dirty="0">
                <a:solidFill>
                  <a:srgbClr val="BC2E31"/>
                </a:solidFill>
              </a:rPr>
              <a:t>7/18/14 – Midland</a:t>
            </a:r>
          </a:p>
          <a:p>
            <a:pPr marL="2290763" lvl="2">
              <a:spcBef>
                <a:spcPts val="1200"/>
              </a:spcBef>
              <a:spcAft>
                <a:spcPts val="1200"/>
              </a:spcAft>
            </a:pPr>
            <a:r>
              <a:rPr lang="en-US" sz="3200" dirty="0">
                <a:solidFill>
                  <a:schemeClr val="bg2">
                    <a:lumMod val="50000"/>
                  </a:schemeClr>
                </a:solidFill>
              </a:rPr>
              <a:t>7/30/14 – San Antonio</a:t>
            </a:r>
          </a:p>
          <a:p>
            <a:pPr marL="3208338" lvl="3">
              <a:spcBef>
                <a:spcPts val="1200"/>
              </a:spcBef>
              <a:spcAft>
                <a:spcPts val="1200"/>
              </a:spcAft>
            </a:pPr>
            <a:r>
              <a:rPr lang="en-US" sz="3200" dirty="0">
                <a:solidFill>
                  <a:schemeClr val="accent3">
                    <a:lumMod val="75000"/>
                  </a:schemeClr>
                </a:solidFill>
              </a:rPr>
              <a:t>8/13/14 - Dallas</a:t>
            </a:r>
          </a:p>
          <a:p>
            <a:pPr marL="274320" lvl="3" indent="-274320">
              <a:spcBef>
                <a:spcPts val="1200"/>
              </a:spcBef>
              <a:spcAft>
                <a:spcPts val="1200"/>
              </a:spcAft>
            </a:pPr>
            <a:r>
              <a:rPr lang="en-US" sz="3200" dirty="0">
                <a:solidFill>
                  <a:srgbClr val="769A6E"/>
                </a:solidFill>
              </a:rPr>
              <a:t>Attendees from State, 7 RHDs and 32 LHDs</a:t>
            </a:r>
          </a:p>
          <a:p>
            <a:pPr lvl="3"/>
            <a:endParaRPr lang="en-US" dirty="0"/>
          </a:p>
        </p:txBody>
      </p:sp>
      <p:sp>
        <p:nvSpPr>
          <p:cNvPr id="2" name="Title 1"/>
          <p:cNvSpPr>
            <a:spLocks noGrp="1"/>
          </p:cNvSpPr>
          <p:nvPr>
            <p:ph type="title"/>
          </p:nvPr>
        </p:nvSpPr>
        <p:spPr/>
        <p:txBody>
          <a:bodyPr/>
          <a:lstStyle/>
          <a:p>
            <a:r>
              <a:rPr lang="en-US" dirty="0"/>
              <a:t>Face-To-Face Meetings</a:t>
            </a:r>
          </a:p>
        </p:txBody>
      </p:sp>
    </p:spTree>
    <p:extLst>
      <p:ext uri="{BB962C8B-B14F-4D97-AF65-F5344CB8AC3E}">
        <p14:creationId xmlns:p14="http://schemas.microsoft.com/office/powerpoint/2010/main" val="306019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335708865"/>
              </p:ext>
            </p:extLst>
          </p:nvPr>
        </p:nvGraphicFramePr>
        <p:xfrm>
          <a:off x="252548" y="152400"/>
          <a:ext cx="5002530" cy="3119628"/>
        </p:xfrm>
        <a:graphic>
          <a:graphicData uri="http://schemas.openxmlformats.org/drawingml/2006/table">
            <a:tbl>
              <a:tblPr firstRow="1" firstCol="1" bandRow="1"/>
              <a:tblGrid>
                <a:gridCol w="5002530">
                  <a:extLst>
                    <a:ext uri="{9D8B030D-6E8A-4147-A177-3AD203B41FA5}">
                      <a16:colId xmlns:a16="http://schemas.microsoft.com/office/drawing/2014/main" val="20000"/>
                    </a:ext>
                  </a:extLst>
                </a:gridCol>
              </a:tblGrid>
              <a:tr h="321378">
                <a:tc>
                  <a:txBody>
                    <a:bodyPr/>
                    <a:lstStyle/>
                    <a:p>
                      <a:pPr marL="0" marR="0">
                        <a:lnSpc>
                          <a:spcPct val="115000"/>
                        </a:lnSpc>
                        <a:spcBef>
                          <a:spcPts val="0"/>
                        </a:spcBef>
                        <a:spcAft>
                          <a:spcPts val="0"/>
                        </a:spcAft>
                      </a:pPr>
                      <a:r>
                        <a:rPr lang="en-US" sz="2000" b="1" dirty="0">
                          <a:solidFill>
                            <a:srgbClr val="000000"/>
                          </a:solidFill>
                          <a:effectLst/>
                          <a:latin typeface="Calibri"/>
                          <a:ea typeface="Times New Roman"/>
                          <a:cs typeface="Times New Roman"/>
                        </a:rPr>
                        <a:t>Houston - </a:t>
                      </a:r>
                      <a:r>
                        <a:rPr lang="en-US" sz="1600" b="1" dirty="0">
                          <a:solidFill>
                            <a:srgbClr val="000000"/>
                          </a:solidFill>
                          <a:effectLst/>
                          <a:latin typeface="Calibri"/>
                          <a:ea typeface="Times New Roman"/>
                          <a:cs typeface="Times New Roman"/>
                        </a:rPr>
                        <a:t>5/3/14</a:t>
                      </a:r>
                      <a:endParaRPr lang="en-US" sz="1600" dirty="0">
                        <a:effectLst/>
                        <a:latin typeface="Calibri"/>
                        <a:ea typeface="Calibri"/>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extLst>
                  <a:ext uri="{0D108BD9-81ED-4DB2-BD59-A6C34878D82A}">
                    <a16:rowId xmlns:a16="http://schemas.microsoft.com/office/drawing/2014/main" val="10000"/>
                  </a:ext>
                </a:extLst>
              </a:tr>
              <a:tr h="224964">
                <a:tc>
                  <a:txBody>
                    <a:bodyPr/>
                    <a:lstStyle/>
                    <a:p>
                      <a:pPr marL="0" marR="0" indent="178435">
                        <a:lnSpc>
                          <a:spcPct val="115000"/>
                        </a:lnSpc>
                        <a:spcBef>
                          <a:spcPts val="0"/>
                        </a:spcBef>
                        <a:spcAft>
                          <a:spcPts val="0"/>
                        </a:spcAft>
                      </a:pPr>
                      <a:r>
                        <a:rPr lang="en-US" sz="1400" b="1" dirty="0">
                          <a:solidFill>
                            <a:srgbClr val="000000"/>
                          </a:solidFill>
                          <a:effectLst/>
                          <a:latin typeface="Calibri"/>
                          <a:ea typeface="Times New Roman"/>
                          <a:cs typeface="Times New Roman"/>
                        </a:rPr>
                        <a:t>LHD</a:t>
                      </a:r>
                      <a:endParaRPr lang="en-US" sz="1100" dirty="0">
                        <a:effectLst/>
                        <a:latin typeface="Calibri"/>
                        <a:ea typeface="Calibri"/>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24964">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Beaumont Public Health Department</a:t>
                      </a:r>
                      <a:endParaRPr lang="en-US" sz="1300" dirty="0">
                        <a:effectLst/>
                        <a:latin typeface="Calibri"/>
                        <a:ea typeface="Calibri"/>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24964">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Bell County Public Health District</a:t>
                      </a:r>
                      <a:endParaRPr lang="en-US" sz="1300" dirty="0">
                        <a:effectLst/>
                        <a:latin typeface="Calibri"/>
                        <a:ea typeface="Calibri"/>
                        <a:cs typeface="Times New Roman"/>
                      </a:endParaRP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24964">
                <a:tc>
                  <a:txBody>
                    <a:bodyPr/>
                    <a:lstStyle/>
                    <a:p>
                      <a:pPr marL="0" marR="0" indent="356870" algn="l" defTabSz="914400" rtl="0" eaLnBrk="1" latinLnBrk="0" hangingPunct="1">
                        <a:lnSpc>
                          <a:spcPct val="115000"/>
                        </a:lnSpc>
                        <a:spcBef>
                          <a:spcPts val="0"/>
                        </a:spcBef>
                        <a:spcAft>
                          <a:spcPts val="0"/>
                        </a:spcAft>
                      </a:pPr>
                      <a:r>
                        <a:rPr lang="en-US" sz="1300" b="1" kern="1200" dirty="0">
                          <a:solidFill>
                            <a:srgbClr val="31869B"/>
                          </a:solidFill>
                          <a:effectLst/>
                          <a:latin typeface="Calibri"/>
                          <a:ea typeface="Times New Roman"/>
                          <a:cs typeface="Times New Roman"/>
                        </a:rPr>
                        <a:t>City of Houston Health and Human Services Department</a:t>
                      </a: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24964">
                <a:tc>
                  <a:txBody>
                    <a:bodyPr/>
                    <a:lstStyle/>
                    <a:p>
                      <a:pPr marL="0" marR="0" indent="356870" algn="l" defTabSz="914400" rtl="0" eaLnBrk="1" latinLnBrk="0" hangingPunct="1">
                        <a:lnSpc>
                          <a:spcPct val="115000"/>
                        </a:lnSpc>
                        <a:spcBef>
                          <a:spcPts val="0"/>
                        </a:spcBef>
                        <a:spcAft>
                          <a:spcPts val="0"/>
                        </a:spcAft>
                      </a:pPr>
                      <a:r>
                        <a:rPr lang="en-US" sz="1300" b="1" kern="1200" dirty="0">
                          <a:solidFill>
                            <a:srgbClr val="31869B"/>
                          </a:solidFill>
                          <a:effectLst/>
                          <a:latin typeface="Calibri"/>
                          <a:ea typeface="Times New Roman"/>
                          <a:cs typeface="Times New Roman"/>
                        </a:rPr>
                        <a:t>Fort Bend </a:t>
                      </a:r>
                      <a:r>
                        <a:rPr lang="en-US" sz="1300" b="1" dirty="0">
                          <a:solidFill>
                            <a:srgbClr val="31869B"/>
                          </a:solidFill>
                          <a:effectLst/>
                          <a:latin typeface="Calibri"/>
                          <a:ea typeface="Times New Roman"/>
                          <a:cs typeface="Times New Roman"/>
                        </a:rPr>
                        <a:t>County </a:t>
                      </a:r>
                      <a:r>
                        <a:rPr lang="en-US" sz="1300" b="1" kern="1200" dirty="0">
                          <a:solidFill>
                            <a:srgbClr val="31869B"/>
                          </a:solidFill>
                          <a:effectLst/>
                          <a:latin typeface="Calibri"/>
                          <a:ea typeface="Times New Roman"/>
                          <a:cs typeface="Times New Roman"/>
                        </a:rPr>
                        <a:t>Health Department</a:t>
                      </a: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24964">
                <a:tc>
                  <a:txBody>
                    <a:bodyPr/>
                    <a:lstStyle/>
                    <a:p>
                      <a:pPr marL="0" marR="0" indent="356870" algn="l" defTabSz="914400" rtl="0" eaLnBrk="1" latinLnBrk="0" hangingPunct="1">
                        <a:lnSpc>
                          <a:spcPct val="115000"/>
                        </a:lnSpc>
                        <a:spcBef>
                          <a:spcPts val="0"/>
                        </a:spcBef>
                        <a:spcAft>
                          <a:spcPts val="0"/>
                        </a:spcAft>
                      </a:pPr>
                      <a:r>
                        <a:rPr lang="en-US" sz="1300" b="1" kern="1200" dirty="0">
                          <a:solidFill>
                            <a:srgbClr val="31869B"/>
                          </a:solidFill>
                          <a:effectLst/>
                          <a:latin typeface="Calibri"/>
                          <a:ea typeface="Times New Roman"/>
                          <a:cs typeface="Times New Roman"/>
                        </a:rPr>
                        <a:t>Galveston </a:t>
                      </a:r>
                      <a:r>
                        <a:rPr lang="en-US" sz="1300" b="1" dirty="0">
                          <a:solidFill>
                            <a:srgbClr val="31869B"/>
                          </a:solidFill>
                          <a:effectLst/>
                          <a:latin typeface="Calibri"/>
                          <a:ea typeface="Times New Roman"/>
                          <a:cs typeface="Times New Roman"/>
                        </a:rPr>
                        <a:t>County </a:t>
                      </a:r>
                      <a:r>
                        <a:rPr lang="en-US" sz="1300" b="1" kern="1200" dirty="0">
                          <a:solidFill>
                            <a:srgbClr val="31869B"/>
                          </a:solidFill>
                          <a:effectLst/>
                          <a:latin typeface="Calibri"/>
                          <a:ea typeface="Times New Roman"/>
                          <a:cs typeface="Times New Roman"/>
                        </a:rPr>
                        <a:t>Health District</a:t>
                      </a: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24964">
                <a:tc>
                  <a:txBody>
                    <a:bodyPr/>
                    <a:lstStyle/>
                    <a:p>
                      <a:pPr marL="0" marR="0" indent="356870" algn="l" defTabSz="914400" rtl="0" eaLnBrk="1" latinLnBrk="0" hangingPunct="1">
                        <a:lnSpc>
                          <a:spcPct val="115000"/>
                        </a:lnSpc>
                        <a:spcBef>
                          <a:spcPts val="0"/>
                        </a:spcBef>
                        <a:spcAft>
                          <a:spcPts val="0"/>
                        </a:spcAft>
                      </a:pPr>
                      <a:r>
                        <a:rPr lang="en-US" sz="1300" b="1" kern="1200" dirty="0">
                          <a:solidFill>
                            <a:srgbClr val="31869B"/>
                          </a:solidFill>
                          <a:effectLst/>
                          <a:latin typeface="Calibri"/>
                          <a:ea typeface="Times New Roman"/>
                          <a:cs typeface="Times New Roman"/>
                        </a:rPr>
                        <a:t>Hardin </a:t>
                      </a:r>
                      <a:r>
                        <a:rPr lang="en-US" sz="1300" b="1" dirty="0">
                          <a:solidFill>
                            <a:srgbClr val="31869B"/>
                          </a:solidFill>
                          <a:effectLst/>
                          <a:latin typeface="Calibri"/>
                          <a:ea typeface="Times New Roman"/>
                          <a:cs typeface="Times New Roman"/>
                        </a:rPr>
                        <a:t>County </a:t>
                      </a:r>
                      <a:r>
                        <a:rPr lang="en-US" sz="1300" b="1" kern="1200" dirty="0">
                          <a:solidFill>
                            <a:srgbClr val="31869B"/>
                          </a:solidFill>
                          <a:effectLst/>
                          <a:latin typeface="Calibri"/>
                          <a:ea typeface="Times New Roman"/>
                          <a:cs typeface="Times New Roman"/>
                        </a:rPr>
                        <a:t>Health Department</a:t>
                      </a: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24964">
                <a:tc>
                  <a:txBody>
                    <a:bodyPr/>
                    <a:lstStyle/>
                    <a:p>
                      <a:pPr marL="0" marR="0" indent="356870" algn="l" defTabSz="914400" rtl="0" eaLnBrk="1" fontAlgn="auto" latinLnBrk="0" hangingPunct="1">
                        <a:lnSpc>
                          <a:spcPct val="115000"/>
                        </a:lnSpc>
                        <a:spcBef>
                          <a:spcPts val="0"/>
                        </a:spcBef>
                        <a:spcAft>
                          <a:spcPts val="0"/>
                        </a:spcAft>
                        <a:buClrTx/>
                        <a:buSzTx/>
                        <a:buFontTx/>
                        <a:buNone/>
                        <a:tabLst/>
                        <a:defRPr/>
                      </a:pPr>
                      <a:r>
                        <a:rPr lang="en-US" sz="1300" b="1" kern="1200" dirty="0">
                          <a:solidFill>
                            <a:srgbClr val="31869B"/>
                          </a:solidFill>
                          <a:effectLst/>
                          <a:latin typeface="Calibri"/>
                          <a:ea typeface="Times New Roman"/>
                          <a:cs typeface="Times New Roman"/>
                        </a:rPr>
                        <a:t>*Harris </a:t>
                      </a:r>
                      <a:r>
                        <a:rPr lang="en-US" sz="1300" b="1" dirty="0">
                          <a:solidFill>
                            <a:srgbClr val="31869B"/>
                          </a:solidFill>
                          <a:effectLst/>
                          <a:latin typeface="Calibri"/>
                          <a:ea typeface="Times New Roman"/>
                          <a:cs typeface="Times New Roman"/>
                        </a:rPr>
                        <a:t>County </a:t>
                      </a:r>
                      <a:r>
                        <a:rPr lang="en-US" sz="1300" b="1" kern="1200" dirty="0">
                          <a:solidFill>
                            <a:srgbClr val="31869B"/>
                          </a:solidFill>
                          <a:effectLst/>
                          <a:latin typeface="Calibri"/>
                          <a:ea typeface="Times New Roman"/>
                          <a:cs typeface="Times New Roman"/>
                        </a:rPr>
                        <a:t>Public Health and Environmental Services</a:t>
                      </a: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24964">
                <a:tc>
                  <a:txBody>
                    <a:bodyPr/>
                    <a:lstStyle/>
                    <a:p>
                      <a:pPr marL="0" marR="0" indent="356870" algn="l" defTabSz="914400" rtl="0" eaLnBrk="1" latinLnBrk="0" hangingPunct="1">
                        <a:lnSpc>
                          <a:spcPct val="115000"/>
                        </a:lnSpc>
                        <a:spcBef>
                          <a:spcPts val="0"/>
                        </a:spcBef>
                        <a:spcAft>
                          <a:spcPts val="0"/>
                        </a:spcAft>
                      </a:pPr>
                      <a:r>
                        <a:rPr lang="en-US" sz="1300" b="1" kern="1200" dirty="0">
                          <a:solidFill>
                            <a:srgbClr val="31869B"/>
                          </a:solidFill>
                          <a:effectLst/>
                          <a:latin typeface="Calibri"/>
                          <a:ea typeface="Times New Roman"/>
                          <a:cs typeface="Times New Roman"/>
                        </a:rPr>
                        <a:t>Montgomery County Public Health Department</a:t>
                      </a: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24964">
                <a:tc>
                  <a:txBody>
                    <a:bodyPr/>
                    <a:lstStyle/>
                    <a:p>
                      <a:pPr marL="0" marR="0" indent="178435" algn="l" defTabSz="914400" rtl="0" eaLnBrk="1" latinLnBrk="0" hangingPunct="1">
                        <a:lnSpc>
                          <a:spcPct val="115000"/>
                        </a:lnSpc>
                        <a:spcBef>
                          <a:spcPts val="0"/>
                        </a:spcBef>
                        <a:spcAft>
                          <a:spcPts val="0"/>
                        </a:spcAft>
                      </a:pPr>
                      <a:r>
                        <a:rPr lang="en-US" sz="1400" b="1" kern="1200" dirty="0">
                          <a:solidFill>
                            <a:srgbClr val="000000"/>
                          </a:solidFill>
                          <a:effectLst/>
                          <a:latin typeface="Calibri"/>
                          <a:ea typeface="Times New Roman"/>
                          <a:cs typeface="Times New Roman"/>
                        </a:rPr>
                        <a:t>RHD</a:t>
                      </a: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24964">
                <a:tc>
                  <a:txBody>
                    <a:bodyPr/>
                    <a:lstStyle/>
                    <a:p>
                      <a:pPr marL="0" marR="0" indent="356870" algn="l" defTabSz="914400" rtl="0" eaLnBrk="1" latinLnBrk="0" hangingPunct="1">
                        <a:lnSpc>
                          <a:spcPct val="115000"/>
                        </a:lnSpc>
                        <a:spcBef>
                          <a:spcPts val="0"/>
                        </a:spcBef>
                        <a:spcAft>
                          <a:spcPts val="0"/>
                        </a:spcAft>
                      </a:pPr>
                      <a:r>
                        <a:rPr lang="en-US" sz="1300" b="1" kern="1200" dirty="0">
                          <a:solidFill>
                            <a:srgbClr val="31869B"/>
                          </a:solidFill>
                          <a:effectLst/>
                          <a:latin typeface="Calibri"/>
                          <a:ea typeface="Times New Roman"/>
                          <a:cs typeface="Times New Roman"/>
                        </a:rPr>
                        <a:t>Region 6/5S</a:t>
                      </a: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24964">
                <a:tc>
                  <a:txBody>
                    <a:bodyPr/>
                    <a:lstStyle/>
                    <a:p>
                      <a:pPr marL="0" marR="0" indent="356870" algn="l" defTabSz="914400" rtl="0" eaLnBrk="1" fontAlgn="auto" latinLnBrk="0" hangingPunct="1">
                        <a:lnSpc>
                          <a:spcPct val="115000"/>
                        </a:lnSpc>
                        <a:spcBef>
                          <a:spcPts val="0"/>
                        </a:spcBef>
                        <a:spcAft>
                          <a:spcPts val="0"/>
                        </a:spcAft>
                        <a:buClrTx/>
                        <a:buSzTx/>
                        <a:buFontTx/>
                        <a:buNone/>
                        <a:tabLst/>
                        <a:defRPr/>
                      </a:pPr>
                      <a:r>
                        <a:rPr lang="en-US" sz="1300" b="1" kern="1200" dirty="0">
                          <a:solidFill>
                            <a:srgbClr val="31869B"/>
                          </a:solidFill>
                          <a:effectLst/>
                          <a:latin typeface="Calibri"/>
                          <a:ea typeface="Times New Roman"/>
                          <a:cs typeface="Times New Roman"/>
                        </a:rPr>
                        <a:t>*Region 8</a:t>
                      </a:r>
                    </a:p>
                  </a:txBody>
                  <a:tcPr marL="68580" marR="68580" marT="0" marB="0">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52479423"/>
              </p:ext>
            </p:extLst>
          </p:nvPr>
        </p:nvGraphicFramePr>
        <p:xfrm>
          <a:off x="3886200" y="2895600"/>
          <a:ext cx="4876800" cy="3726120"/>
        </p:xfrm>
        <a:graphic>
          <a:graphicData uri="http://schemas.openxmlformats.org/drawingml/2006/table">
            <a:tbl>
              <a:tblPr firstRow="1" firstCol="1" bandRow="1"/>
              <a:tblGrid>
                <a:gridCol w="4876800">
                  <a:extLst>
                    <a:ext uri="{9D8B030D-6E8A-4147-A177-3AD203B41FA5}">
                      <a16:colId xmlns:a16="http://schemas.microsoft.com/office/drawing/2014/main" val="20000"/>
                    </a:ext>
                  </a:extLst>
                </a:gridCol>
              </a:tblGrid>
              <a:tr h="343437">
                <a:tc>
                  <a:txBody>
                    <a:bodyPr/>
                    <a:lstStyle/>
                    <a:p>
                      <a:pPr marL="0" marR="0">
                        <a:lnSpc>
                          <a:spcPct val="115000"/>
                        </a:lnSpc>
                        <a:spcBef>
                          <a:spcPts val="0"/>
                        </a:spcBef>
                        <a:spcAft>
                          <a:spcPts val="0"/>
                        </a:spcAft>
                      </a:pPr>
                      <a:r>
                        <a:rPr lang="en-US" sz="2000" b="1" dirty="0">
                          <a:solidFill>
                            <a:srgbClr val="000000"/>
                          </a:solidFill>
                          <a:effectLst/>
                          <a:latin typeface="Calibri"/>
                          <a:ea typeface="Times New Roman"/>
                          <a:cs typeface="Times New Roman"/>
                        </a:rPr>
                        <a:t>Midland </a:t>
                      </a:r>
                      <a:r>
                        <a:rPr lang="en-US" sz="1600" b="1" dirty="0">
                          <a:solidFill>
                            <a:srgbClr val="000000"/>
                          </a:solidFill>
                          <a:effectLst/>
                          <a:latin typeface="Calibri"/>
                          <a:ea typeface="Times New Roman"/>
                          <a:cs typeface="Times New Roman"/>
                        </a:rPr>
                        <a:t>7/18/14</a:t>
                      </a:r>
                      <a:endParaRPr lang="en-US" sz="1100" dirty="0">
                        <a:effectLst/>
                        <a:latin typeface="Calibri"/>
                        <a:ea typeface="Calibri"/>
                        <a:cs typeface="Times New Roman"/>
                      </a:endParaRPr>
                    </a:p>
                  </a:txBody>
                  <a:tcPr marL="67863" marR="67863"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C0504D"/>
                    </a:solidFill>
                  </a:tcPr>
                </a:tc>
                <a:extLst>
                  <a:ext uri="{0D108BD9-81ED-4DB2-BD59-A6C34878D82A}">
                    <a16:rowId xmlns:a16="http://schemas.microsoft.com/office/drawing/2014/main" val="10000"/>
                  </a:ext>
                </a:extLst>
              </a:tr>
              <a:tr h="188890">
                <a:tc>
                  <a:txBody>
                    <a:bodyPr/>
                    <a:lstStyle/>
                    <a:p>
                      <a:pPr marL="0" marR="0" indent="178435" algn="l" defTabSz="914400" rtl="0" eaLnBrk="1" latinLnBrk="0" hangingPunct="1">
                        <a:lnSpc>
                          <a:spcPct val="115000"/>
                        </a:lnSpc>
                        <a:spcBef>
                          <a:spcPts val="0"/>
                        </a:spcBef>
                        <a:spcAft>
                          <a:spcPts val="0"/>
                        </a:spcAft>
                      </a:pPr>
                      <a:r>
                        <a:rPr lang="en-US" sz="1400" b="1" kern="1200" dirty="0">
                          <a:solidFill>
                            <a:srgbClr val="000000"/>
                          </a:solidFill>
                          <a:effectLst/>
                          <a:latin typeface="Calibri"/>
                          <a:ea typeface="Times New Roman"/>
                          <a:cs typeface="Times New Roman"/>
                        </a:rPr>
                        <a:t>LHD</a:t>
                      </a:r>
                    </a:p>
                  </a:txBody>
                  <a:tcPr marL="67863" marR="67863"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40406">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Andrews Health Department</a:t>
                      </a:r>
                      <a:endParaRPr lang="en-US" sz="1300" dirty="0">
                        <a:effectLst/>
                        <a:latin typeface="Calibri"/>
                        <a:ea typeface="Calibri"/>
                        <a:cs typeface="Times New Roman"/>
                      </a:endParaRPr>
                    </a:p>
                  </a:txBody>
                  <a:tcPr marL="67863" marR="67863"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40406">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City of Amarillo Department of Public Health</a:t>
                      </a:r>
                      <a:endParaRPr lang="en-US" sz="1300" dirty="0">
                        <a:effectLst/>
                        <a:latin typeface="Calibri"/>
                        <a:ea typeface="Calibri"/>
                        <a:cs typeface="Times New Roman"/>
                      </a:endParaRPr>
                    </a:p>
                  </a:txBody>
                  <a:tcPr marL="67863" marR="67863"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40406">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City of El Paso Department of Public Health</a:t>
                      </a:r>
                      <a:endParaRPr lang="en-US" sz="1300" dirty="0">
                        <a:effectLst/>
                        <a:latin typeface="Calibri"/>
                        <a:ea typeface="Calibri"/>
                        <a:cs typeface="Times New Roman"/>
                      </a:endParaRPr>
                    </a:p>
                  </a:txBody>
                  <a:tcPr marL="67863" marR="67863"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40406">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City of Lubbock Health Department</a:t>
                      </a:r>
                      <a:endParaRPr lang="en-US" sz="1300" dirty="0">
                        <a:effectLst/>
                        <a:latin typeface="Calibri"/>
                        <a:ea typeface="Calibri"/>
                        <a:cs typeface="Times New Roman"/>
                      </a:endParaRPr>
                    </a:p>
                  </a:txBody>
                  <a:tcPr marL="67863" marR="67863"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40406">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Ector County Health Department </a:t>
                      </a:r>
                      <a:endParaRPr lang="en-US" sz="1300" dirty="0">
                        <a:effectLst/>
                        <a:latin typeface="Calibri"/>
                        <a:ea typeface="Calibri"/>
                        <a:cs typeface="Times New Roman"/>
                      </a:endParaRPr>
                    </a:p>
                  </a:txBody>
                  <a:tcPr marL="67863" marR="67863"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40406">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Plainview-Hale County Health Department</a:t>
                      </a:r>
                      <a:endParaRPr lang="en-US" sz="1300" dirty="0">
                        <a:effectLst/>
                        <a:latin typeface="Calibri"/>
                        <a:ea typeface="Calibri"/>
                        <a:cs typeface="Times New Roman"/>
                      </a:endParaRPr>
                    </a:p>
                  </a:txBody>
                  <a:tcPr marL="67863" marR="67863"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40406">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San Angelo Health Department</a:t>
                      </a:r>
                      <a:endParaRPr lang="en-US" sz="1300" dirty="0">
                        <a:effectLst/>
                        <a:latin typeface="Calibri"/>
                        <a:ea typeface="Calibri"/>
                        <a:cs typeface="Times New Roman"/>
                      </a:endParaRPr>
                    </a:p>
                  </a:txBody>
                  <a:tcPr marL="67863" marR="67863"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40406">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South Plains Public Health District</a:t>
                      </a:r>
                      <a:endParaRPr lang="en-US" sz="1300" dirty="0">
                        <a:effectLst/>
                        <a:latin typeface="Calibri"/>
                        <a:ea typeface="Calibri"/>
                        <a:cs typeface="Times New Roman"/>
                      </a:endParaRPr>
                    </a:p>
                  </a:txBody>
                  <a:tcPr marL="67863" marR="67863"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40406">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Sweetwater-Nolan County Health Department</a:t>
                      </a:r>
                      <a:endParaRPr lang="en-US" sz="1300" dirty="0">
                        <a:effectLst/>
                        <a:latin typeface="Calibri"/>
                        <a:ea typeface="Calibri"/>
                        <a:cs typeface="Times New Roman"/>
                      </a:endParaRPr>
                    </a:p>
                  </a:txBody>
                  <a:tcPr marL="67863" marR="67863"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40406">
                <a:tc>
                  <a:txBody>
                    <a:bodyPr/>
                    <a:lstStyle/>
                    <a:p>
                      <a:pPr marL="0" marR="0" indent="178435">
                        <a:lnSpc>
                          <a:spcPct val="115000"/>
                        </a:lnSpc>
                        <a:spcBef>
                          <a:spcPts val="0"/>
                        </a:spcBef>
                        <a:spcAft>
                          <a:spcPts val="0"/>
                        </a:spcAft>
                      </a:pPr>
                      <a:r>
                        <a:rPr lang="en-US" sz="1400" b="1" dirty="0">
                          <a:solidFill>
                            <a:srgbClr val="000000"/>
                          </a:solidFill>
                          <a:effectLst/>
                          <a:latin typeface="Calibri"/>
                          <a:ea typeface="Times New Roman"/>
                          <a:cs typeface="Times New Roman"/>
                        </a:rPr>
                        <a:t>RHD</a:t>
                      </a:r>
                      <a:endParaRPr lang="en-US" sz="1100" dirty="0">
                        <a:effectLst/>
                        <a:latin typeface="Calibri"/>
                        <a:ea typeface="Calibri"/>
                        <a:cs typeface="Times New Roman"/>
                      </a:endParaRPr>
                    </a:p>
                  </a:txBody>
                  <a:tcPr marL="67863" marR="67863"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40406">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Region 1</a:t>
                      </a:r>
                      <a:endParaRPr lang="en-US" sz="1300" dirty="0">
                        <a:effectLst/>
                        <a:latin typeface="Calibri"/>
                        <a:ea typeface="Calibri"/>
                        <a:cs typeface="Times New Roman"/>
                      </a:endParaRPr>
                    </a:p>
                  </a:txBody>
                  <a:tcPr marL="67863" marR="67863"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40406">
                <a:tc>
                  <a:txBody>
                    <a:bodyPr/>
                    <a:lstStyle/>
                    <a:p>
                      <a:pPr marL="0" marR="0" indent="356870" algn="l" defTabSz="914400" rtl="0" eaLnBrk="1" fontAlgn="auto" latinLnBrk="0" hangingPunct="1">
                        <a:lnSpc>
                          <a:spcPct val="115000"/>
                        </a:lnSpc>
                        <a:spcBef>
                          <a:spcPts val="0"/>
                        </a:spcBef>
                        <a:spcAft>
                          <a:spcPts val="0"/>
                        </a:spcAft>
                        <a:buClrTx/>
                        <a:buSzTx/>
                        <a:buFontTx/>
                        <a:buNone/>
                        <a:tabLst/>
                        <a:defRPr/>
                      </a:pPr>
                      <a:r>
                        <a:rPr lang="en-US" sz="1300" b="1" kern="1200" dirty="0">
                          <a:solidFill>
                            <a:srgbClr val="31869B"/>
                          </a:solidFill>
                          <a:effectLst/>
                          <a:latin typeface="Calibri"/>
                          <a:ea typeface="Times New Roman"/>
                          <a:cs typeface="Times New Roman"/>
                        </a:rPr>
                        <a:t>*Region 8</a:t>
                      </a:r>
                    </a:p>
                  </a:txBody>
                  <a:tcPr marL="67863" marR="67863"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40406">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Region 9/10</a:t>
                      </a:r>
                      <a:endParaRPr lang="en-US" sz="1300" dirty="0">
                        <a:effectLst/>
                        <a:latin typeface="Calibri"/>
                        <a:ea typeface="Calibri"/>
                        <a:cs typeface="Times New Roman"/>
                      </a:endParaRPr>
                    </a:p>
                  </a:txBody>
                  <a:tcPr marL="67863" marR="67863" marT="0" marB="0">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bl>
          </a:graphicData>
        </a:graphic>
      </p:graphicFrame>
      <p:pic>
        <p:nvPicPr>
          <p:cNvPr id="2" name="Picture 1"/>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5334000" y="228600"/>
            <a:ext cx="3200400" cy="1828800"/>
          </a:xfrm>
          <a:prstGeom prst="rect">
            <a:avLst/>
          </a:prstGeom>
          <a:ln w="31750" cap="rnd">
            <a:solidFill>
              <a:srgbClr val="FF9900"/>
            </a:solidFill>
          </a:ln>
        </p:spPr>
      </p:pic>
      <p:pic>
        <p:nvPicPr>
          <p:cNvPr id="3" name="Picture 2"/>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609600" y="4800600"/>
            <a:ext cx="3200400" cy="1828800"/>
          </a:xfrm>
          <a:prstGeom prst="rect">
            <a:avLst/>
          </a:prstGeom>
          <a:ln w="31750" cap="rnd">
            <a:solidFill>
              <a:srgbClr val="BC2E31"/>
            </a:solidFill>
          </a:ln>
        </p:spPr>
      </p:pic>
    </p:spTree>
    <p:extLst>
      <p:ext uri="{BB962C8B-B14F-4D97-AF65-F5344CB8AC3E}">
        <p14:creationId xmlns:p14="http://schemas.microsoft.com/office/powerpoint/2010/main" val="147369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2209800"/>
            <a:ext cx="7102459" cy="3451225"/>
          </a:xfrm>
        </p:spPr>
      </p:pic>
      <p:sp>
        <p:nvSpPr>
          <p:cNvPr id="4" name="Title 3"/>
          <p:cNvSpPr>
            <a:spLocks noGrp="1"/>
          </p:cNvSpPr>
          <p:nvPr>
            <p:ph type="title"/>
          </p:nvPr>
        </p:nvSpPr>
        <p:spPr/>
        <p:txBody>
          <a:bodyPr/>
          <a:lstStyle/>
          <a:p>
            <a:r>
              <a:rPr lang="en-US" dirty="0"/>
              <a:t>Midland</a:t>
            </a:r>
          </a:p>
        </p:txBody>
      </p:sp>
    </p:spTree>
    <p:extLst>
      <p:ext uri="{BB962C8B-B14F-4D97-AF65-F5344CB8AC3E}">
        <p14:creationId xmlns:p14="http://schemas.microsoft.com/office/powerpoint/2010/main" val="940894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77557403"/>
              </p:ext>
            </p:extLst>
          </p:nvPr>
        </p:nvGraphicFramePr>
        <p:xfrm>
          <a:off x="228600" y="228600"/>
          <a:ext cx="5154930" cy="3119628"/>
        </p:xfrm>
        <a:graphic>
          <a:graphicData uri="http://schemas.openxmlformats.org/drawingml/2006/table">
            <a:tbl>
              <a:tblPr firstRow="1" firstCol="1" bandRow="1"/>
              <a:tblGrid>
                <a:gridCol w="5154930">
                  <a:extLst>
                    <a:ext uri="{9D8B030D-6E8A-4147-A177-3AD203B41FA5}">
                      <a16:colId xmlns:a16="http://schemas.microsoft.com/office/drawing/2014/main" val="20000"/>
                    </a:ext>
                  </a:extLst>
                </a:gridCol>
              </a:tblGrid>
              <a:tr h="190500">
                <a:tc>
                  <a:txBody>
                    <a:bodyPr/>
                    <a:lstStyle/>
                    <a:p>
                      <a:pPr marL="0" marR="0">
                        <a:lnSpc>
                          <a:spcPct val="115000"/>
                        </a:lnSpc>
                        <a:spcBef>
                          <a:spcPts val="0"/>
                        </a:spcBef>
                        <a:spcAft>
                          <a:spcPts val="0"/>
                        </a:spcAft>
                      </a:pPr>
                      <a:r>
                        <a:rPr lang="en-US" sz="2000" b="1" dirty="0">
                          <a:solidFill>
                            <a:srgbClr val="000000"/>
                          </a:solidFill>
                          <a:effectLst/>
                          <a:latin typeface="Calibri"/>
                          <a:ea typeface="Times New Roman"/>
                          <a:cs typeface="Times New Roman"/>
                        </a:rPr>
                        <a:t>San Antonio </a:t>
                      </a:r>
                      <a:r>
                        <a:rPr lang="en-US" sz="1600" b="1" dirty="0">
                          <a:solidFill>
                            <a:srgbClr val="000000"/>
                          </a:solidFill>
                          <a:effectLst/>
                          <a:latin typeface="Calibri"/>
                          <a:ea typeface="Times New Roman"/>
                          <a:cs typeface="Times New Roman"/>
                        </a:rPr>
                        <a:t>– 7/30/14</a:t>
                      </a:r>
                      <a:endParaRPr lang="en-US"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190500">
                <a:tc>
                  <a:txBody>
                    <a:bodyPr/>
                    <a:lstStyle/>
                    <a:p>
                      <a:pPr marL="0" marR="0" indent="178435">
                        <a:lnSpc>
                          <a:spcPct val="115000"/>
                        </a:lnSpc>
                        <a:spcBef>
                          <a:spcPts val="0"/>
                        </a:spcBef>
                        <a:spcAft>
                          <a:spcPts val="0"/>
                        </a:spcAft>
                      </a:pPr>
                      <a:r>
                        <a:rPr lang="en-US" sz="1400" b="1" dirty="0">
                          <a:solidFill>
                            <a:srgbClr val="000000"/>
                          </a:solidFill>
                          <a:effectLst/>
                          <a:latin typeface="Calibri"/>
                          <a:ea typeface="Times New Roman"/>
                          <a:cs typeface="Times New Roman"/>
                        </a:rPr>
                        <a:t>LHD</a:t>
                      </a:r>
                      <a:endParaRPr lang="en-US"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90500">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Austin Travis County Health and Human Services Department</a:t>
                      </a:r>
                      <a:endParaRPr lang="en-US" sz="13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0500">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Comal County Health Department</a:t>
                      </a:r>
                      <a:endParaRPr lang="en-US" sz="13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0500">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Hays County Health Department</a:t>
                      </a:r>
                      <a:endParaRPr lang="en-US" sz="13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90500">
                <a:tc>
                  <a:txBody>
                    <a:bodyPr/>
                    <a:lstStyle/>
                    <a:p>
                      <a:pPr marL="0" marR="0" indent="356870" algn="l" defTabSz="914400" rtl="0" eaLnBrk="1" fontAlgn="auto" latinLnBrk="0" hangingPunct="1">
                        <a:lnSpc>
                          <a:spcPct val="115000"/>
                        </a:lnSpc>
                        <a:spcBef>
                          <a:spcPts val="0"/>
                        </a:spcBef>
                        <a:spcAft>
                          <a:spcPts val="0"/>
                        </a:spcAft>
                        <a:buClrTx/>
                        <a:buSzTx/>
                        <a:buFontTx/>
                        <a:buNone/>
                        <a:tabLst/>
                        <a:defRPr/>
                      </a:pPr>
                      <a:r>
                        <a:rPr lang="en-US" sz="1300" b="1" kern="1200" dirty="0">
                          <a:solidFill>
                            <a:srgbClr val="31869B"/>
                          </a:solidFill>
                          <a:effectLst/>
                          <a:latin typeface="Calibri"/>
                          <a:ea typeface="Times New Roman"/>
                          <a:cs typeface="Times New Roman"/>
                        </a:rPr>
                        <a:t>*Harris County Public Health and Environmental Services</a:t>
                      </a: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90500">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Jasper-Newton CO Public Health District</a:t>
                      </a:r>
                      <a:endParaRPr lang="en-US" sz="13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90500">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Medina County Health Department</a:t>
                      </a:r>
                      <a:endParaRPr lang="en-US" sz="13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0500">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Williamson County and Cities Health District</a:t>
                      </a:r>
                      <a:endParaRPr lang="en-US" sz="13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90500">
                <a:tc>
                  <a:txBody>
                    <a:bodyPr/>
                    <a:lstStyle/>
                    <a:p>
                      <a:pPr marL="0" marR="0" indent="178435">
                        <a:lnSpc>
                          <a:spcPct val="115000"/>
                        </a:lnSpc>
                        <a:spcBef>
                          <a:spcPts val="0"/>
                        </a:spcBef>
                        <a:spcAft>
                          <a:spcPts val="0"/>
                        </a:spcAft>
                      </a:pPr>
                      <a:r>
                        <a:rPr lang="en-US" sz="1400" b="1" dirty="0">
                          <a:solidFill>
                            <a:srgbClr val="000000"/>
                          </a:solidFill>
                          <a:effectLst/>
                          <a:latin typeface="Calibri"/>
                          <a:ea typeface="Times New Roman"/>
                          <a:cs typeface="Times New Roman"/>
                        </a:rPr>
                        <a:t>RHD</a:t>
                      </a:r>
                      <a:endParaRPr lang="en-US"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90500">
                <a:tc>
                  <a:txBody>
                    <a:bodyPr/>
                    <a:lstStyle/>
                    <a:p>
                      <a:pPr marL="0" marR="0" indent="356870" algn="l" defTabSz="914400" rtl="0" eaLnBrk="1" fontAlgn="auto" latinLnBrk="0" hangingPunct="1">
                        <a:lnSpc>
                          <a:spcPct val="115000"/>
                        </a:lnSpc>
                        <a:spcBef>
                          <a:spcPts val="0"/>
                        </a:spcBef>
                        <a:spcAft>
                          <a:spcPts val="0"/>
                        </a:spcAft>
                        <a:buClrTx/>
                        <a:buSzTx/>
                        <a:buFontTx/>
                        <a:buNone/>
                        <a:tabLst/>
                        <a:defRPr/>
                      </a:pPr>
                      <a:r>
                        <a:rPr lang="en-US" sz="1300" b="1" kern="1200" dirty="0">
                          <a:solidFill>
                            <a:srgbClr val="31869B"/>
                          </a:solidFill>
                          <a:effectLst/>
                          <a:latin typeface="Calibri"/>
                          <a:ea typeface="Times New Roman"/>
                          <a:cs typeface="Times New Roman"/>
                        </a:rPr>
                        <a:t>*Region 8</a:t>
                      </a: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90500">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Region 11 </a:t>
                      </a:r>
                      <a:endParaRPr lang="en-US" sz="13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90500">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Region 11 Harlingen</a:t>
                      </a:r>
                      <a:endParaRPr lang="en-US" sz="13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30366575"/>
              </p:ext>
            </p:extLst>
          </p:nvPr>
        </p:nvGraphicFramePr>
        <p:xfrm>
          <a:off x="4114800" y="2819400"/>
          <a:ext cx="4568098" cy="3941955"/>
        </p:xfrm>
        <a:graphic>
          <a:graphicData uri="http://schemas.openxmlformats.org/drawingml/2006/table">
            <a:tbl>
              <a:tblPr firstRow="1" firstCol="1" bandRow="1"/>
              <a:tblGrid>
                <a:gridCol w="4568098">
                  <a:extLst>
                    <a:ext uri="{9D8B030D-6E8A-4147-A177-3AD203B41FA5}">
                      <a16:colId xmlns:a16="http://schemas.microsoft.com/office/drawing/2014/main" val="20000"/>
                    </a:ext>
                  </a:extLst>
                </a:gridCol>
              </a:tblGrid>
              <a:tr h="341705">
                <a:tc>
                  <a:txBody>
                    <a:bodyPr/>
                    <a:lstStyle/>
                    <a:p>
                      <a:pPr marL="0" marR="0">
                        <a:lnSpc>
                          <a:spcPct val="115000"/>
                        </a:lnSpc>
                        <a:spcBef>
                          <a:spcPts val="0"/>
                        </a:spcBef>
                        <a:spcAft>
                          <a:spcPts val="0"/>
                        </a:spcAft>
                      </a:pPr>
                      <a:r>
                        <a:rPr lang="en-US" sz="1900" b="1" dirty="0">
                          <a:solidFill>
                            <a:srgbClr val="000000"/>
                          </a:solidFill>
                          <a:effectLst/>
                          <a:latin typeface="Calibri"/>
                          <a:ea typeface="Times New Roman"/>
                          <a:cs typeface="Times New Roman"/>
                        </a:rPr>
                        <a:t>Dallas </a:t>
                      </a:r>
                      <a:r>
                        <a:rPr lang="en-US" sz="1600" b="1" dirty="0">
                          <a:solidFill>
                            <a:srgbClr val="000000"/>
                          </a:solidFill>
                          <a:effectLst/>
                          <a:latin typeface="Calibri"/>
                          <a:ea typeface="Times New Roman"/>
                          <a:cs typeface="Times New Roman"/>
                        </a:rPr>
                        <a:t>8/13/14</a:t>
                      </a:r>
                      <a:endParaRPr lang="en-US" sz="1100" dirty="0">
                        <a:effectLst/>
                        <a:latin typeface="Calibri"/>
                        <a:ea typeface="Calibri"/>
                        <a:cs typeface="Times New Roman"/>
                      </a:endParaRPr>
                    </a:p>
                  </a:txBody>
                  <a:tcPr marL="66855" marR="66855"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extLst>
                  <a:ext uri="{0D108BD9-81ED-4DB2-BD59-A6C34878D82A}">
                    <a16:rowId xmlns:a16="http://schemas.microsoft.com/office/drawing/2014/main" val="10000"/>
                  </a:ext>
                </a:extLst>
              </a:tr>
              <a:tr h="239194">
                <a:tc>
                  <a:txBody>
                    <a:bodyPr/>
                    <a:lstStyle/>
                    <a:p>
                      <a:pPr marL="0" marR="0" indent="178435">
                        <a:lnSpc>
                          <a:spcPct val="115000"/>
                        </a:lnSpc>
                        <a:spcBef>
                          <a:spcPts val="0"/>
                        </a:spcBef>
                        <a:spcAft>
                          <a:spcPts val="0"/>
                        </a:spcAft>
                      </a:pPr>
                      <a:r>
                        <a:rPr lang="en-US" sz="1400" b="1" dirty="0">
                          <a:solidFill>
                            <a:srgbClr val="000000"/>
                          </a:solidFill>
                          <a:effectLst/>
                          <a:latin typeface="Calibri"/>
                          <a:ea typeface="Times New Roman"/>
                          <a:cs typeface="Times New Roman"/>
                        </a:rPr>
                        <a:t>LHD</a:t>
                      </a:r>
                      <a:endParaRPr lang="en-US" sz="1100" dirty="0">
                        <a:effectLst/>
                        <a:latin typeface="Calibri"/>
                        <a:ea typeface="Calibri"/>
                        <a:cs typeface="Times New Roman"/>
                      </a:endParaRPr>
                    </a:p>
                  </a:txBody>
                  <a:tcPr marL="66855" marR="66855"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39194">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Angelina CO &amp; Cities Health District</a:t>
                      </a:r>
                      <a:endParaRPr lang="en-US" sz="1300" dirty="0">
                        <a:effectLst/>
                        <a:latin typeface="Calibri"/>
                        <a:ea typeface="Calibri"/>
                        <a:cs typeface="Times New Roman"/>
                      </a:endParaRPr>
                    </a:p>
                  </a:txBody>
                  <a:tcPr marL="66855" marR="66855"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9194">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Cherokee CO Health Department</a:t>
                      </a:r>
                      <a:endParaRPr lang="en-US" sz="1300" dirty="0">
                        <a:effectLst/>
                        <a:latin typeface="Calibri"/>
                        <a:ea typeface="Calibri"/>
                        <a:cs typeface="Times New Roman"/>
                      </a:endParaRPr>
                    </a:p>
                  </a:txBody>
                  <a:tcPr marL="66855" marR="66855"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39194">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Collin CO Health Care Services</a:t>
                      </a:r>
                      <a:endParaRPr lang="en-US" sz="1300" dirty="0">
                        <a:effectLst/>
                        <a:latin typeface="Calibri"/>
                        <a:ea typeface="Calibri"/>
                        <a:cs typeface="Times New Roman"/>
                      </a:endParaRPr>
                    </a:p>
                  </a:txBody>
                  <a:tcPr marL="66855" marR="66855"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39194">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Dallas County Health and Human Services</a:t>
                      </a:r>
                      <a:endParaRPr lang="en-US" sz="1300" dirty="0">
                        <a:effectLst/>
                        <a:latin typeface="Calibri"/>
                        <a:ea typeface="Calibri"/>
                        <a:cs typeface="Times New Roman"/>
                      </a:endParaRPr>
                    </a:p>
                  </a:txBody>
                  <a:tcPr marL="66855" marR="66855"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39194">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Denton County Health Department</a:t>
                      </a:r>
                      <a:endParaRPr lang="en-US" sz="1300" dirty="0">
                        <a:effectLst/>
                        <a:latin typeface="Calibri"/>
                        <a:ea typeface="Calibri"/>
                        <a:cs typeface="Times New Roman"/>
                      </a:endParaRPr>
                    </a:p>
                  </a:txBody>
                  <a:tcPr marL="66855" marR="66855"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39194">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Garland City Health Department</a:t>
                      </a:r>
                      <a:endParaRPr lang="en-US" sz="1300" dirty="0">
                        <a:effectLst/>
                        <a:latin typeface="Calibri"/>
                        <a:ea typeface="Calibri"/>
                        <a:cs typeface="Times New Roman"/>
                      </a:endParaRPr>
                    </a:p>
                  </a:txBody>
                  <a:tcPr marL="66855" marR="66855"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39194">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Grayson CO Health Department</a:t>
                      </a:r>
                      <a:endParaRPr lang="en-US" sz="1300" dirty="0">
                        <a:effectLst/>
                        <a:latin typeface="Calibri"/>
                        <a:ea typeface="Calibri"/>
                        <a:cs typeface="Times New Roman"/>
                      </a:endParaRPr>
                    </a:p>
                  </a:txBody>
                  <a:tcPr marL="66855" marR="66855"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39194">
                <a:tc>
                  <a:txBody>
                    <a:bodyPr/>
                    <a:lstStyle/>
                    <a:p>
                      <a:pPr marL="0" marR="0" indent="356870" algn="l" defTabSz="914400" rtl="0" eaLnBrk="1" fontAlgn="auto" latinLnBrk="0" hangingPunct="1">
                        <a:lnSpc>
                          <a:spcPct val="115000"/>
                        </a:lnSpc>
                        <a:spcBef>
                          <a:spcPts val="0"/>
                        </a:spcBef>
                        <a:spcAft>
                          <a:spcPts val="0"/>
                        </a:spcAft>
                        <a:buClrTx/>
                        <a:buSzTx/>
                        <a:buFontTx/>
                        <a:buNone/>
                        <a:tabLst/>
                        <a:defRPr/>
                      </a:pPr>
                      <a:r>
                        <a:rPr lang="en-US" sz="1300" b="1" kern="1200" dirty="0">
                          <a:solidFill>
                            <a:srgbClr val="31869B"/>
                          </a:solidFill>
                          <a:effectLst/>
                          <a:latin typeface="Calibri"/>
                          <a:ea typeface="Times New Roman"/>
                          <a:cs typeface="Times New Roman"/>
                        </a:rPr>
                        <a:t>*Harris County Public Health and Environmental Services</a:t>
                      </a:r>
                    </a:p>
                  </a:txBody>
                  <a:tcPr marL="66855" marR="66855"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39194">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Northeast Texas Public Health District</a:t>
                      </a:r>
                      <a:endParaRPr lang="en-US" sz="1300" dirty="0">
                        <a:effectLst/>
                        <a:latin typeface="Calibri"/>
                        <a:ea typeface="Calibri"/>
                        <a:cs typeface="Times New Roman"/>
                      </a:endParaRPr>
                    </a:p>
                  </a:txBody>
                  <a:tcPr marL="66855" marR="66855"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39194">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Tarrant County Public Health Department</a:t>
                      </a:r>
                      <a:endParaRPr lang="en-US" sz="1300" dirty="0">
                        <a:effectLst/>
                        <a:latin typeface="Calibri"/>
                        <a:ea typeface="Calibri"/>
                        <a:cs typeface="Times New Roman"/>
                      </a:endParaRPr>
                    </a:p>
                  </a:txBody>
                  <a:tcPr marL="66855" marR="66855"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39194">
                <a:tc>
                  <a:txBody>
                    <a:bodyPr/>
                    <a:lstStyle/>
                    <a:p>
                      <a:pPr marL="0" marR="0" indent="178435">
                        <a:lnSpc>
                          <a:spcPct val="115000"/>
                        </a:lnSpc>
                        <a:spcBef>
                          <a:spcPts val="0"/>
                        </a:spcBef>
                        <a:spcAft>
                          <a:spcPts val="0"/>
                        </a:spcAft>
                      </a:pPr>
                      <a:r>
                        <a:rPr lang="en-US" sz="1400" b="1" dirty="0">
                          <a:solidFill>
                            <a:srgbClr val="000000"/>
                          </a:solidFill>
                          <a:effectLst/>
                          <a:latin typeface="Calibri"/>
                          <a:ea typeface="Times New Roman"/>
                          <a:cs typeface="Times New Roman"/>
                        </a:rPr>
                        <a:t>RHD</a:t>
                      </a:r>
                      <a:endParaRPr lang="en-US" sz="1100" dirty="0">
                        <a:effectLst/>
                        <a:latin typeface="Calibri"/>
                        <a:ea typeface="Calibri"/>
                        <a:cs typeface="Times New Roman"/>
                      </a:endParaRPr>
                    </a:p>
                  </a:txBody>
                  <a:tcPr marL="66855" marR="66855"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39194">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Region 2/3</a:t>
                      </a:r>
                      <a:endParaRPr lang="en-US" sz="1300" dirty="0">
                        <a:effectLst/>
                        <a:latin typeface="Calibri"/>
                        <a:ea typeface="Calibri"/>
                        <a:cs typeface="Times New Roman"/>
                      </a:endParaRPr>
                    </a:p>
                  </a:txBody>
                  <a:tcPr marL="66855" marR="66855"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39194">
                <a:tc>
                  <a:txBody>
                    <a:bodyPr/>
                    <a:lstStyle/>
                    <a:p>
                      <a:pPr marL="0" marR="0" indent="356870">
                        <a:lnSpc>
                          <a:spcPct val="115000"/>
                        </a:lnSpc>
                        <a:spcBef>
                          <a:spcPts val="0"/>
                        </a:spcBef>
                        <a:spcAft>
                          <a:spcPts val="0"/>
                        </a:spcAft>
                      </a:pPr>
                      <a:r>
                        <a:rPr lang="en-US" sz="1300" b="1" dirty="0">
                          <a:solidFill>
                            <a:srgbClr val="31869B"/>
                          </a:solidFill>
                          <a:effectLst/>
                          <a:latin typeface="Calibri"/>
                          <a:ea typeface="Times New Roman"/>
                          <a:cs typeface="Times New Roman"/>
                        </a:rPr>
                        <a:t>Region 7 </a:t>
                      </a:r>
                      <a:endParaRPr lang="en-US" sz="1300" dirty="0">
                        <a:effectLst/>
                        <a:latin typeface="Calibri"/>
                        <a:ea typeface="Calibri"/>
                        <a:cs typeface="Times New Roman"/>
                      </a:endParaRPr>
                    </a:p>
                  </a:txBody>
                  <a:tcPr marL="66855" marR="66855"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39194">
                <a:tc>
                  <a:txBody>
                    <a:bodyPr/>
                    <a:lstStyle/>
                    <a:p>
                      <a:pPr marL="0" marR="0" indent="356870" algn="l" defTabSz="914400" rtl="0" eaLnBrk="1" fontAlgn="auto" latinLnBrk="0" hangingPunct="1">
                        <a:lnSpc>
                          <a:spcPct val="115000"/>
                        </a:lnSpc>
                        <a:spcBef>
                          <a:spcPts val="0"/>
                        </a:spcBef>
                        <a:spcAft>
                          <a:spcPts val="0"/>
                        </a:spcAft>
                        <a:buClrTx/>
                        <a:buSzTx/>
                        <a:buFontTx/>
                        <a:buNone/>
                        <a:tabLst/>
                        <a:defRPr/>
                      </a:pPr>
                      <a:r>
                        <a:rPr lang="en-US" sz="1300" b="1" kern="1200" dirty="0">
                          <a:solidFill>
                            <a:srgbClr val="31869B"/>
                          </a:solidFill>
                          <a:effectLst/>
                          <a:latin typeface="Calibri"/>
                          <a:ea typeface="Times New Roman"/>
                          <a:cs typeface="Times New Roman"/>
                        </a:rPr>
                        <a:t>*Region 8</a:t>
                      </a:r>
                    </a:p>
                  </a:txBody>
                  <a:tcPr marL="66855" marR="66855"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pic>
        <p:nvPicPr>
          <p:cNvPr id="2050" name="Picture 1" descr="http://www.primeracompanies.com/images/of_arl_centerpoint3_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03476"/>
            <a:ext cx="3200400" cy="1902124"/>
          </a:xfrm>
          <a:prstGeom prst="rect">
            <a:avLst/>
          </a:prstGeom>
          <a:noFill/>
          <a:ln w="31750" cap="rnd">
            <a:solidFill>
              <a:srgbClr val="009999"/>
            </a:solidFill>
            <a:round/>
            <a:headEnd/>
            <a:tailEnd/>
          </a:ln>
          <a:extLst>
            <a:ext uri="{909E8E84-426E-40DD-AFC4-6F175D3DCCD1}">
              <a14:hiddenFill xmlns:a14="http://schemas.microsoft.com/office/drawing/2010/main">
                <a:solidFill>
                  <a:srgbClr val="FFFFFF"/>
                </a:solidFill>
              </a14:hiddenFill>
            </a:ext>
          </a:extLst>
        </p:spPr>
      </p:pic>
      <p:pic>
        <p:nvPicPr>
          <p:cNvPr id="4" name="Picture 3"/>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5486400" y="252549"/>
            <a:ext cx="3200400" cy="1828800"/>
          </a:xfrm>
          <a:prstGeom prst="rect">
            <a:avLst/>
          </a:prstGeom>
          <a:ln w="31750" cap="rnd">
            <a:solidFill>
              <a:srgbClr val="6DAD5B"/>
            </a:solidFill>
          </a:ln>
        </p:spPr>
      </p:pic>
    </p:spTree>
    <p:extLst>
      <p:ext uri="{BB962C8B-B14F-4D97-AF65-F5344CB8AC3E}">
        <p14:creationId xmlns:p14="http://schemas.microsoft.com/office/powerpoint/2010/main" val="36126165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Waveform</Template>
  <TotalTime>1647</TotalTime>
  <Words>2078</Words>
  <Application>Microsoft Office PowerPoint</Application>
  <PresentationFormat>On-screen Show (4:3)</PresentationFormat>
  <Paragraphs>448</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Cambria</vt:lpstr>
      <vt:lpstr>Candara</vt:lpstr>
      <vt:lpstr>Symbol</vt:lpstr>
      <vt:lpstr>Wingdings</vt:lpstr>
      <vt:lpstr>Waveform</vt:lpstr>
      <vt:lpstr>Texas Epidemiology Coordination Project</vt:lpstr>
      <vt:lpstr>Inception</vt:lpstr>
      <vt:lpstr>Project Scope</vt:lpstr>
      <vt:lpstr>Project Strategy</vt:lpstr>
      <vt:lpstr>Texas  Health Departments</vt:lpstr>
      <vt:lpstr>Face-To-Face Meetings</vt:lpstr>
      <vt:lpstr>PowerPoint Presentation</vt:lpstr>
      <vt:lpstr>Midland</vt:lpstr>
      <vt:lpstr>PowerPoint Presentation</vt:lpstr>
      <vt:lpstr>Meeting Discussions</vt:lpstr>
      <vt:lpstr>Findings during face-to-face meetings</vt:lpstr>
      <vt:lpstr>Progress Report/What Now?</vt:lpstr>
      <vt:lpstr>Progress</vt:lpstr>
      <vt:lpstr>Timeline</vt:lpstr>
      <vt:lpstr>Ebola</vt:lpstr>
      <vt:lpstr>Draft Status</vt:lpstr>
      <vt:lpstr>Outline</vt:lpstr>
      <vt:lpstr>Highlights</vt:lpstr>
      <vt:lpstr>Highlights</vt:lpstr>
      <vt:lpstr>Highlights</vt:lpstr>
      <vt:lpstr>Highlights</vt:lpstr>
      <vt:lpstr>Highlights</vt:lpstr>
      <vt:lpstr>Highlights</vt:lpstr>
      <vt:lpstr>Continue to Develop Document</vt:lpstr>
      <vt:lpstr>What Next?</vt:lpstr>
      <vt:lpstr>Workgroup Committees</vt:lpstr>
      <vt:lpstr>Workgroup Representatives</vt:lpstr>
      <vt:lpstr>Help Wanted</vt:lpstr>
    </vt:vector>
  </TitlesOfParts>
  <Company>Texas Department of State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Tabony,Laura (DSHS)</dc:creator>
  <cp:lastModifiedBy>Pinter,Henry J (DSHS)</cp:lastModifiedBy>
  <cp:revision>80</cp:revision>
  <dcterms:created xsi:type="dcterms:W3CDTF">2015-04-23T17:06:17Z</dcterms:created>
  <dcterms:modified xsi:type="dcterms:W3CDTF">2023-02-16T20:21:03Z</dcterms:modified>
</cp:coreProperties>
</file>