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56" r:id="rId2"/>
    <p:sldId id="283" r:id="rId3"/>
    <p:sldId id="326" r:id="rId4"/>
    <p:sldId id="363" r:id="rId5"/>
    <p:sldId id="364" r:id="rId6"/>
    <p:sldId id="365" r:id="rId7"/>
    <p:sldId id="369" r:id="rId8"/>
    <p:sldId id="370" r:id="rId9"/>
    <p:sldId id="366" r:id="rId10"/>
    <p:sldId id="361" r:id="rId11"/>
    <p:sldId id="362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0" autoAdjust="0"/>
    <p:restoredTop sz="69279" autoAdjust="0"/>
  </p:normalViewPr>
  <p:slideViewPr>
    <p:cSldViewPr>
      <p:cViewPr varScale="1">
        <p:scale>
          <a:sx n="44" d="100"/>
          <a:sy n="44" d="100"/>
        </p:scale>
        <p:origin x="21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6262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6262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>
              <a:defRPr sz="1200"/>
            </a:lvl1pPr>
          </a:lstStyle>
          <a:p>
            <a:fld id="{C9846FAC-4124-41F4-B662-4A79ED7C1BB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839"/>
            <a:ext cx="3043979" cy="466261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2839"/>
            <a:ext cx="3043979" cy="466261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>
              <a:defRPr sz="1200"/>
            </a:lvl1pPr>
          </a:lstStyle>
          <a:p>
            <a:fld id="{EFF68D32-CD24-4A75-8CBC-6675CD6A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AF3040-9BD3-4CF9-A03F-93269F6418C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78EB60D-381F-48D3-AF2B-2B8EF1E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4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1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</a:t>
            </a:r>
            <a:r>
              <a:rPr lang="en-US" baseline="0" dirty="0"/>
              <a:t> by BT team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544">
              <a:spcBef>
                <a:spcPct val="0"/>
              </a:spcBef>
            </a:pPr>
            <a:r>
              <a:rPr lang="en-US" dirty="0"/>
              <a:t>Demonstration</a:t>
            </a:r>
            <a:r>
              <a:rPr lang="en-US" baseline="0" dirty="0"/>
              <a:t> by BT team member</a:t>
            </a:r>
            <a:endParaRPr 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380" indent="-2886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430" indent="-2308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202" indent="-2308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7974" indent="-2308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9746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1518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3290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062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D2A736-3C30-46FA-A057-90FB0DBDCC0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24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never just one way to do something</a:t>
            </a:r>
          </a:p>
          <a:p>
            <a:endParaRPr lang="en-US" dirty="0"/>
          </a:p>
          <a:p>
            <a:r>
              <a:rPr lang="en-US" dirty="0"/>
              <a:t>This demonstration is</a:t>
            </a:r>
            <a:r>
              <a:rPr lang="en-US" baseline="0" dirty="0"/>
              <a:t> for a general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Hazards could be: chemicals – liquid</a:t>
            </a:r>
            <a:r>
              <a:rPr lang="en-US" baseline="0" dirty="0"/>
              <a:t> versus solid, radiation – how strong, flammable – what is flashpoint?, explosive,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Staff should know appropriate personal sizes</a:t>
            </a:r>
          </a:p>
          <a:p>
            <a:pPr defTabSz="923544"/>
            <a:r>
              <a:rPr lang="en-US" baseline="0" dirty="0"/>
              <a:t>Staff should be training on donning/doffing PPE</a:t>
            </a:r>
          </a:p>
          <a:p>
            <a:r>
              <a:rPr lang="en-US" baseline="0" dirty="0"/>
              <a:t>PPE should be checked prior to use for integrity (defects or tears) and replace if needed.</a:t>
            </a:r>
          </a:p>
          <a:p>
            <a:endParaRPr lang="en-US" baseline="0" dirty="0"/>
          </a:p>
          <a:p>
            <a:r>
              <a:rPr lang="en-US" baseline="0" dirty="0"/>
              <a:t>Example of BA on plate versus white powder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544"/>
            <a:r>
              <a:rPr lang="en-US" baseline="0" dirty="0"/>
              <a:t>4 controls protect the agent and staff member</a:t>
            </a:r>
          </a:p>
          <a:p>
            <a:pPr defTabSz="923544"/>
            <a:r>
              <a:rPr lang="en-US" baseline="0" dirty="0">
                <a:solidFill>
                  <a:srgbClr val="FF0000"/>
                </a:solidFill>
              </a:rPr>
              <a:t>Give an example of all 4 types</a:t>
            </a:r>
          </a:p>
          <a:p>
            <a:pPr defTabSz="923544"/>
            <a:endParaRPr lang="en-US" baseline="0" dirty="0"/>
          </a:p>
          <a:p>
            <a:pPr defTabSz="923544"/>
            <a:r>
              <a:rPr lang="en-US" baseline="0" dirty="0"/>
              <a:t>PPE is proportional to risk and are intertwined with other controls</a:t>
            </a:r>
          </a:p>
          <a:p>
            <a:pPr defTabSz="923544"/>
            <a:endParaRPr lang="en-US" baseline="0" dirty="0"/>
          </a:p>
          <a:p>
            <a:pPr defTabSz="923544"/>
            <a:r>
              <a:rPr lang="en-US" altLang="en-US" dirty="0"/>
              <a:t>PPE is the most important control put in place to minimize exposure in the lab</a:t>
            </a:r>
          </a:p>
          <a:p>
            <a:pPr defTabSz="923544"/>
            <a:endParaRPr lang="en-US" dirty="0"/>
          </a:p>
          <a:p>
            <a:pPr defTabSz="923544"/>
            <a:r>
              <a:rPr lang="en-US" dirty="0"/>
              <a:t>Used PPE is disposed of as regulated medical waste</a:t>
            </a:r>
          </a:p>
          <a:p>
            <a:pPr defTabSz="923544"/>
            <a:endParaRPr lang="en-US" dirty="0"/>
          </a:p>
          <a:p>
            <a:pPr defTabSz="923544"/>
            <a:r>
              <a:rPr lang="en-US" dirty="0"/>
              <a:t>After removal of PPE, staff wash hands prior to exiting the lab.</a:t>
            </a:r>
          </a:p>
          <a:p>
            <a:pPr defTabSz="92354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7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544"/>
            <a:r>
              <a:rPr lang="en-US" dirty="0"/>
              <a:t>Disposable</a:t>
            </a:r>
            <a:r>
              <a:rPr lang="en-US" baseline="0" dirty="0"/>
              <a:t> versus reusable based on work performed. Varying costs add to test price</a:t>
            </a:r>
          </a:p>
          <a:p>
            <a:endParaRPr lang="en-US" baseline="0" dirty="0"/>
          </a:p>
          <a:p>
            <a:r>
              <a:rPr lang="en-US" baseline="0" dirty="0"/>
              <a:t>Does anyone know the difference between a lab coat and a gown? (opening front versus back)</a:t>
            </a:r>
          </a:p>
          <a:p>
            <a:r>
              <a:rPr lang="en-US" baseline="0" dirty="0"/>
              <a:t>Lab coats can have a wrist cuff or not.  Some are water resistant.</a:t>
            </a:r>
          </a:p>
          <a:p>
            <a:endParaRPr lang="en-US" baseline="0" dirty="0"/>
          </a:p>
          <a:p>
            <a:r>
              <a:rPr lang="en-US" baseline="0" dirty="0"/>
              <a:t>Do eyeglasses count as eye protection? (No, they do not have side protection)</a:t>
            </a:r>
          </a:p>
          <a:p>
            <a:pPr marL="0" lvl="1" defTabSz="923544"/>
            <a:r>
              <a:rPr lang="en-US" dirty="0"/>
              <a:t>Eye protection is required if splashes expected. Splash shields </a:t>
            </a:r>
            <a:r>
              <a:rPr lang="en-US" baseline="0" dirty="0"/>
              <a:t>can be added to p</a:t>
            </a:r>
            <a:r>
              <a:rPr lang="en-US" dirty="0"/>
              <a:t>rescription glasses.</a:t>
            </a:r>
            <a:endParaRPr lang="en-US" baseline="0" dirty="0"/>
          </a:p>
          <a:p>
            <a:r>
              <a:rPr lang="en-US" baseline="0" dirty="0"/>
              <a:t>OSHA regulation that non-latex gloves must be provided to those with latex allergies</a:t>
            </a:r>
          </a:p>
          <a:p>
            <a:endParaRPr lang="en-US" baseline="0" dirty="0"/>
          </a:p>
          <a:p>
            <a:r>
              <a:rPr lang="en-US" baseline="0" dirty="0"/>
              <a:t>Glove doffing demo</a:t>
            </a:r>
          </a:p>
          <a:p>
            <a:r>
              <a:rPr lang="en-US" dirty="0"/>
              <a:t>Remove slowly.  Remove one glove at wrist cuff, then use index finger under second glove to remove, or</a:t>
            </a:r>
          </a:p>
          <a:p>
            <a:r>
              <a:rPr lang="en-US" dirty="0"/>
              <a:t>Take off one glove so it’s inside out, grip with ungloved hand and use it to remove the other glove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5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</a:t>
            </a:r>
            <a:r>
              <a:rPr lang="en-US" baseline="0" dirty="0"/>
              <a:t> gloves can be taped at wrist</a:t>
            </a:r>
          </a:p>
          <a:p>
            <a:r>
              <a:rPr lang="en-US" baseline="0" dirty="0"/>
              <a:t>Important to leave tab for later removal</a:t>
            </a:r>
          </a:p>
          <a:p>
            <a:endParaRPr lang="en-US" baseline="0" dirty="0"/>
          </a:p>
          <a:p>
            <a:r>
              <a:rPr lang="en-US" baseline="0" dirty="0"/>
              <a:t>Staff with facial hair can’t wear </a:t>
            </a:r>
            <a:r>
              <a:rPr lang="en-US" baseline="0" dirty="0" err="1"/>
              <a:t>N95</a:t>
            </a:r>
            <a:r>
              <a:rPr lang="en-US" baseline="0" dirty="0"/>
              <a:t> and must wear </a:t>
            </a:r>
            <a:r>
              <a:rPr lang="en-US" baseline="0" dirty="0" err="1"/>
              <a:t>PAPR</a:t>
            </a:r>
            <a:endParaRPr lang="en-US" baseline="0" dirty="0"/>
          </a:p>
          <a:p>
            <a:r>
              <a:rPr lang="en-US" baseline="0" dirty="0" err="1"/>
              <a:t>N95s</a:t>
            </a:r>
            <a:r>
              <a:rPr lang="en-US" baseline="0" dirty="0"/>
              <a:t> must be fit tested annually</a:t>
            </a:r>
          </a:p>
          <a:p>
            <a:endParaRPr lang="en-US" baseline="0" dirty="0"/>
          </a:p>
          <a:p>
            <a:r>
              <a:rPr lang="en-US" baseline="0" dirty="0"/>
              <a:t>Surgical masks do not provide respiratory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544"/>
            <a:r>
              <a:rPr lang="en-US" dirty="0"/>
              <a:t>Demonstration</a:t>
            </a:r>
            <a:r>
              <a:rPr lang="en-US" baseline="0" dirty="0"/>
              <a:t> by BT team member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544"/>
            <a:r>
              <a:rPr lang="en-US" dirty="0"/>
              <a:t>Demonstration</a:t>
            </a:r>
            <a:r>
              <a:rPr lang="en-US" baseline="0" dirty="0"/>
              <a:t> by BT team member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Demonstrating interior style</a:t>
            </a:r>
            <a:r>
              <a:rPr lang="en-US" baseline="0" dirty="0"/>
              <a:t> of </a:t>
            </a:r>
            <a:r>
              <a:rPr lang="en-US" baseline="0" dirty="0" err="1"/>
              <a:t>PAPR</a:t>
            </a:r>
            <a:r>
              <a:rPr lang="en-US" baseline="0" dirty="0"/>
              <a:t>, also exterior versions</a:t>
            </a:r>
          </a:p>
          <a:p>
            <a:r>
              <a:rPr lang="en-US" baseline="0" dirty="0"/>
              <a:t>Differ in </a:t>
            </a:r>
            <a:r>
              <a:rPr lang="en-US" baseline="0" dirty="0" err="1"/>
              <a:t>decon</a:t>
            </a:r>
            <a:r>
              <a:rPr lang="en-US" baseline="0" dirty="0"/>
              <a:t> procedures and cost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PAPR</a:t>
            </a:r>
            <a:r>
              <a:rPr lang="en-US" dirty="0"/>
              <a:t> = Powered</a:t>
            </a:r>
            <a:r>
              <a:rPr lang="en-US" baseline="0" dirty="0"/>
              <a:t> Air Purifying Respirator</a:t>
            </a:r>
          </a:p>
          <a:p>
            <a:r>
              <a:rPr lang="en-US" baseline="0" dirty="0"/>
              <a:t>Combination of helmet plus hood</a:t>
            </a:r>
          </a:p>
          <a:p>
            <a:endParaRPr lang="en-US" baseline="0" dirty="0"/>
          </a:p>
          <a:p>
            <a:r>
              <a:rPr lang="en-US" baseline="0" dirty="0"/>
              <a:t>All PPE entering a </a:t>
            </a:r>
            <a:r>
              <a:rPr lang="en-US" baseline="0" dirty="0" err="1"/>
              <a:t>BSL3</a:t>
            </a:r>
            <a:r>
              <a:rPr lang="en-US" baseline="0" dirty="0"/>
              <a:t> lab must be autoclaved prior to being treated as medical waste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EB60D-381F-48D3-AF2B-2B8EF1E93E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91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91" y="442113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2001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2001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AACE04-9A5D-4CE5-8820-C46300B14FAC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2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3" y="60193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87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8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93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34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14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87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6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91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91" y="442113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2001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2001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AACE04-9A5D-4CE5-8820-C46300B14FAC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2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lor_DSHS_H[1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215704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5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76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4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63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4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3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18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23BD24-9DD4-4037-9C09-3E49A3C88A0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21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4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AACE04-9A5D-4CE5-8820-C46300B14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2269484"/>
            <a:ext cx="8915400" cy="235323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tx2"/>
                </a:solidFill>
              </a:rPr>
              <a:t>Laboratory Techniques Supporting Infectious</a:t>
            </a:r>
            <a:br>
              <a:rPr lang="en-US" sz="27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Disease Surveillance and Epidemiology</a:t>
            </a:r>
            <a:br>
              <a:rPr lang="en-US" sz="3100" dirty="0">
                <a:solidFill>
                  <a:schemeClr val="tx2"/>
                </a:solidFill>
              </a:rPr>
            </a:b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b="1" dirty="0">
                <a:solidFill>
                  <a:schemeClr val="tx2"/>
                </a:solidFill>
              </a:rPr>
              <a:t>Personal Protective Equipment Demonstration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724400" y="5029200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Erin Swaney</a:t>
            </a:r>
          </a:p>
          <a:p>
            <a:pPr algn="ctr"/>
            <a:r>
              <a:rPr lang="en-US" sz="2400" dirty="0"/>
              <a:t>October 20, 2016</a:t>
            </a:r>
          </a:p>
        </p:txBody>
      </p:sp>
      <p:pic>
        <p:nvPicPr>
          <p:cNvPr id="7" name="Picture 6" descr="Color_DSHS_H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82" y="500929"/>
            <a:ext cx="350520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2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2"/>
                </a:solidFill>
              </a:rPr>
              <a:t>Steps for Donning </a:t>
            </a:r>
            <a:r>
              <a:rPr lang="en-US" altLang="en-US" b="1" dirty="0" err="1">
                <a:solidFill>
                  <a:schemeClr val="bg2"/>
                </a:solidFill>
              </a:rPr>
              <a:t>BSL3</a:t>
            </a:r>
            <a:r>
              <a:rPr lang="en-US" altLang="en-US" b="1" dirty="0">
                <a:solidFill>
                  <a:schemeClr val="bg2"/>
                </a:solidFill>
              </a:rPr>
              <a:t> PPE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9296" y="2209800"/>
            <a:ext cx="4038600" cy="3810000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all jewelry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all clothing (naked)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Don </a:t>
            </a:r>
            <a:r>
              <a:rPr lang="en-US" altLang="en-US" sz="2000" b="1" dirty="0" err="1"/>
              <a:t>BSL3</a:t>
            </a:r>
            <a:r>
              <a:rPr lang="en-US" altLang="en-US" sz="2000" b="1" dirty="0"/>
              <a:t> scrubs, socks and shoes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Enter PPE anteroom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Check motor / battery of </a:t>
            </a:r>
            <a:r>
              <a:rPr lang="en-US" altLang="en-US" sz="2000" b="1" dirty="0" err="1"/>
              <a:t>PAPR</a:t>
            </a:r>
            <a:endParaRPr lang="en-US" altLang="en-US" sz="2000" b="1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Don belt and battery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Tape socks to scrubs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Assemble </a:t>
            </a:r>
            <a:r>
              <a:rPr lang="en-US" altLang="en-US" sz="2000" b="1" dirty="0" err="1"/>
              <a:t>PAPR</a:t>
            </a:r>
            <a:endParaRPr lang="en-US" altLang="en-US" sz="2000" b="1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7896" y="2209799"/>
            <a:ext cx="4191000" cy="3810001"/>
          </a:xfrm>
          <a:prstGeom prst="rect">
            <a:avLst/>
          </a:prstGeo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Check Tyvek ® suit for tears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Don Tyvek® suit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Don first pair of gloves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Tape gloves to Tyvek® suit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Don second pair of gloves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Don booties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Don </a:t>
            </a:r>
            <a:r>
              <a:rPr lang="en-US" altLang="en-US" sz="2000" b="1" dirty="0" err="1"/>
              <a:t>PAPR</a:t>
            </a:r>
            <a:r>
              <a:rPr lang="en-US" altLang="en-US" sz="2000" b="1" dirty="0"/>
              <a:t> and tie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Enter corridor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Check gauge and signs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   Enter laboratory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endParaRPr lang="en-US" altLang="en-US" sz="20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bg2"/>
                </a:solidFill>
              </a:rPr>
              <a:t>Steps for Doffing </a:t>
            </a:r>
            <a:r>
              <a:rPr lang="en-US" altLang="en-US" b="1" dirty="0" err="1">
                <a:solidFill>
                  <a:schemeClr val="bg2"/>
                </a:solidFill>
              </a:rPr>
              <a:t>BSL3</a:t>
            </a:r>
            <a:r>
              <a:rPr lang="en-US" altLang="en-US" b="1" dirty="0">
                <a:solidFill>
                  <a:schemeClr val="bg2"/>
                </a:solidFill>
              </a:rPr>
              <a:t> PPE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05000"/>
            <a:ext cx="4038600" cy="4525963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Go to doffing area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booties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outer gloves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Spray gloves thoroughly with disinfectant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tape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Enter corridor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Tyvek® suit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hood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tape from around socks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Remove inner gloves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/>
              <a:t>Enter anteroom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905000"/>
            <a:ext cx="4495800" cy="4525963"/>
          </a:xfrm>
          <a:prstGeom prst="rect">
            <a:avLst/>
          </a:prstGeo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Stow </a:t>
            </a:r>
            <a:r>
              <a:rPr lang="en-US" altLang="en-US" sz="2000" b="1" dirty="0" err="1"/>
              <a:t>PAPR</a:t>
            </a:r>
            <a:r>
              <a:rPr lang="en-US" altLang="en-US" sz="2000" b="1" dirty="0"/>
              <a:t> helmet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Recharge battery and stow belt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Wash hands thoroughly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12"/>
            </a:pPr>
            <a:r>
              <a:rPr lang="en-US" altLang="en-US" sz="2000" b="1" dirty="0"/>
              <a:t>Enter locker room</a:t>
            </a:r>
          </a:p>
          <a:p>
            <a:pPr marL="381000" indent="-381000" eaLnBrk="1" hangingPunct="1">
              <a:lnSpc>
                <a:spcPct val="90000"/>
              </a:lnSpc>
              <a:spcBef>
                <a:spcPts val="475"/>
              </a:spcBef>
              <a:buFontTx/>
              <a:buAutoNum type="arabicPeriod" startAt="12"/>
            </a:pPr>
            <a:r>
              <a:rPr lang="en-US" altLang="en-US" sz="2000" b="1" dirty="0"/>
              <a:t>Remove all clothing</a:t>
            </a:r>
          </a:p>
          <a:p>
            <a:pPr marL="381000" indent="-381000" eaLnBrk="1" hangingPunct="1">
              <a:lnSpc>
                <a:spcPct val="90000"/>
              </a:lnSpc>
              <a:spcBef>
                <a:spcPts val="475"/>
              </a:spcBef>
              <a:buFontTx/>
              <a:buAutoNum type="arabicPeriod" startAt="12"/>
            </a:pPr>
            <a:r>
              <a:rPr lang="en-US" altLang="en-US" sz="2000" b="1" dirty="0"/>
              <a:t>Don clothes and shoes you</a:t>
            </a:r>
          </a:p>
          <a:p>
            <a:pPr marL="381000" indent="-381000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altLang="en-US" sz="2000" b="1" dirty="0"/>
              <a:t>      brought to lab</a:t>
            </a:r>
          </a:p>
          <a:p>
            <a:pPr marL="381000" indent="-381000" eaLnBrk="1" hangingPunct="1">
              <a:lnSpc>
                <a:spcPct val="90000"/>
              </a:lnSpc>
              <a:spcBef>
                <a:spcPts val="475"/>
              </a:spcBef>
              <a:buFontTx/>
              <a:buAutoNum type="arabicPeriod" startAt="18"/>
            </a:pPr>
            <a:r>
              <a:rPr lang="en-US" altLang="en-US" sz="2000" b="1" dirty="0"/>
              <a:t>Don jewelry</a:t>
            </a:r>
          </a:p>
          <a:p>
            <a:pPr marL="381000" indent="-381000" eaLnBrk="1" hangingPunct="1">
              <a:lnSpc>
                <a:spcPct val="90000"/>
              </a:lnSpc>
              <a:spcBef>
                <a:spcPts val="475"/>
              </a:spcBef>
              <a:buFontTx/>
              <a:buAutoNum type="arabicPeriod" startAt="18"/>
            </a:pPr>
            <a:r>
              <a:rPr lang="en-US" altLang="en-US" sz="2000" b="1" dirty="0"/>
              <a:t>Exit locker room</a:t>
            </a:r>
          </a:p>
        </p:txBody>
      </p:sp>
    </p:spTree>
    <p:extLst>
      <p:ext uri="{BB962C8B-B14F-4D97-AF65-F5344CB8AC3E}">
        <p14:creationId xmlns:p14="http://schemas.microsoft.com/office/powerpoint/2010/main" val="250533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89564"/>
            <a:ext cx="7024744" cy="877336"/>
          </a:xfrm>
        </p:spPr>
        <p:txBody>
          <a:bodyPr>
            <a:normAutofit/>
          </a:bodyPr>
          <a:lstStyle/>
          <a:p>
            <a:r>
              <a:rPr lang="en-US" sz="44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467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Definition of PPE</a:t>
            </a:r>
          </a:p>
          <a:p>
            <a:endParaRPr lang="en-US" sz="3200" dirty="0"/>
          </a:p>
          <a:p>
            <a:r>
              <a:rPr lang="en-US" sz="3200" dirty="0"/>
              <a:t>Demonstrations of PPE:</a:t>
            </a:r>
          </a:p>
          <a:p>
            <a:pPr lvl="1"/>
            <a:r>
              <a:rPr lang="en-US" sz="3000" dirty="0"/>
              <a:t>Biosafety Level (BSL) 2 </a:t>
            </a:r>
          </a:p>
          <a:p>
            <a:pPr lvl="1"/>
            <a:r>
              <a:rPr lang="en-US" sz="3000" dirty="0" err="1"/>
              <a:t>BSL2</a:t>
            </a:r>
            <a:r>
              <a:rPr lang="en-US" sz="3000" dirty="0"/>
              <a:t> enhanced </a:t>
            </a:r>
          </a:p>
          <a:p>
            <a:pPr lvl="1"/>
            <a:r>
              <a:rPr lang="en-US" sz="3000" dirty="0" err="1"/>
              <a:t>BSL3</a:t>
            </a:r>
            <a:endParaRPr lang="en-US" sz="3000" dirty="0"/>
          </a:p>
          <a:p>
            <a:endParaRPr lang="en-US" sz="3200" dirty="0"/>
          </a:p>
          <a:p>
            <a:r>
              <a:rPr lang="en-US" sz="3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685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/>
              <a:t>Definition of PPE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6414"/>
            <a:ext cx="8458200" cy="4924023"/>
          </a:xfrm>
        </p:spPr>
        <p:txBody>
          <a:bodyPr>
            <a:normAutofit lnSpcReduction="10000"/>
          </a:bodyPr>
          <a:lstStyle/>
          <a:p>
            <a:pPr marL="617220" lvl="2"/>
            <a:endParaRPr lang="en-US" sz="2400" dirty="0"/>
          </a:p>
          <a:p>
            <a:pPr marL="617220" lvl="2"/>
            <a:r>
              <a:rPr lang="en-US" sz="2400" dirty="0"/>
              <a:t>Personal Protective Equipment</a:t>
            </a:r>
          </a:p>
          <a:p>
            <a:pPr marL="827532" lvl="3"/>
            <a:r>
              <a:rPr lang="en-US" sz="2200" dirty="0"/>
              <a:t>Provides a barrier between staff and hazards</a:t>
            </a:r>
          </a:p>
          <a:p>
            <a:pPr marL="827532" lvl="3"/>
            <a:endParaRPr lang="en-US" sz="2200" dirty="0"/>
          </a:p>
          <a:p>
            <a:pPr marL="827532" lvl="3"/>
            <a:r>
              <a:rPr lang="en-US" sz="2200" dirty="0"/>
              <a:t>Must be chosen and used appropriately</a:t>
            </a:r>
          </a:p>
          <a:p>
            <a:pPr marL="827532" lvl="3"/>
            <a:endParaRPr lang="en-US" sz="2200" dirty="0"/>
          </a:p>
          <a:p>
            <a:pPr marL="827532" lvl="3"/>
            <a:r>
              <a:rPr lang="en-US" sz="2200" dirty="0"/>
              <a:t>Procedures for Donning/Doffing avoid contamination</a:t>
            </a:r>
          </a:p>
          <a:p>
            <a:pPr marL="617220" lvl="2"/>
            <a:endParaRPr lang="en-US" sz="2400" dirty="0"/>
          </a:p>
          <a:p>
            <a:pPr marL="617220" lvl="2"/>
            <a:r>
              <a:rPr lang="en-US" sz="2400" dirty="0"/>
              <a:t>Type of PPE chosen by:</a:t>
            </a:r>
          </a:p>
          <a:p>
            <a:pPr marL="827532" lvl="3"/>
            <a:r>
              <a:rPr lang="en-US" sz="2200" dirty="0"/>
              <a:t>Agent</a:t>
            </a:r>
          </a:p>
          <a:p>
            <a:pPr marL="827532" lvl="3"/>
            <a:r>
              <a:rPr lang="en-US" sz="2200" dirty="0"/>
              <a:t>Work performed</a:t>
            </a:r>
          </a:p>
          <a:p>
            <a:pPr marL="827532" lvl="3"/>
            <a:r>
              <a:rPr lang="en-US" sz="2200" dirty="0"/>
              <a:t>Design of lab</a:t>
            </a:r>
          </a:p>
        </p:txBody>
      </p:sp>
    </p:spTree>
    <p:extLst>
      <p:ext uri="{BB962C8B-B14F-4D97-AF65-F5344CB8AC3E}">
        <p14:creationId xmlns:p14="http://schemas.microsoft.com/office/powerpoint/2010/main" val="87133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1143000"/>
          </a:xfrm>
        </p:spPr>
        <p:txBody>
          <a:bodyPr/>
          <a:lstStyle/>
          <a:p>
            <a:r>
              <a:rPr lang="en-US" altLang="en-US" dirty="0"/>
              <a:t>Four Primary Controls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2719" b="4111"/>
          <a:stretch/>
        </p:blipFill>
        <p:spPr bwMode="auto">
          <a:xfrm>
            <a:off x="2057400" y="2651125"/>
            <a:ext cx="5347324" cy="350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139937" y="4038600"/>
            <a:ext cx="838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Agent</a:t>
            </a:r>
          </a:p>
        </p:txBody>
      </p:sp>
    </p:spTree>
    <p:extLst>
      <p:ext uri="{BB962C8B-B14F-4D97-AF65-F5344CB8AC3E}">
        <p14:creationId xmlns:p14="http://schemas.microsoft.com/office/powerpoint/2010/main" val="34233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BSL2</a:t>
            </a:r>
            <a:r>
              <a:rPr lang="en-US" dirty="0"/>
              <a:t> 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Disposable and reusable</a:t>
            </a:r>
          </a:p>
          <a:p>
            <a:endParaRPr lang="en-US" dirty="0"/>
          </a:p>
          <a:p>
            <a:r>
              <a:rPr lang="en-US" dirty="0"/>
              <a:t>Lab coat</a:t>
            </a:r>
          </a:p>
          <a:p>
            <a:endParaRPr lang="en-US" dirty="0"/>
          </a:p>
          <a:p>
            <a:r>
              <a:rPr lang="en-US" dirty="0"/>
              <a:t>Eye protection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Gloves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5895578" y="3536169"/>
            <a:ext cx="1560512" cy="2740025"/>
            <a:chOff x="4032" y="1152"/>
            <a:chExt cx="1421" cy="2496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4032" y="1152"/>
              <a:ext cx="1421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38" y="1152"/>
              <a:ext cx="1315" cy="2461"/>
            </a:xfrm>
            <a:custGeom>
              <a:avLst/>
              <a:gdLst>
                <a:gd name="T0" fmla="*/ 422 w 1315"/>
                <a:gd name="T1" fmla="*/ 59 h 2461"/>
                <a:gd name="T2" fmla="*/ 570 w 1315"/>
                <a:gd name="T3" fmla="*/ 0 h 2461"/>
                <a:gd name="T4" fmla="*/ 779 w 1315"/>
                <a:gd name="T5" fmla="*/ 26 h 2461"/>
                <a:gd name="T6" fmla="*/ 828 w 1315"/>
                <a:gd name="T7" fmla="*/ 29 h 2461"/>
                <a:gd name="T8" fmla="*/ 892 w 1315"/>
                <a:gd name="T9" fmla="*/ 94 h 2461"/>
                <a:gd name="T10" fmla="*/ 928 w 1315"/>
                <a:gd name="T11" fmla="*/ 114 h 2461"/>
                <a:gd name="T12" fmla="*/ 962 w 1315"/>
                <a:gd name="T13" fmla="*/ 134 h 2461"/>
                <a:gd name="T14" fmla="*/ 992 w 1315"/>
                <a:gd name="T15" fmla="*/ 152 h 2461"/>
                <a:gd name="T16" fmla="*/ 1019 w 1315"/>
                <a:gd name="T17" fmla="*/ 171 h 2461"/>
                <a:gd name="T18" fmla="*/ 1044 w 1315"/>
                <a:gd name="T19" fmla="*/ 190 h 2461"/>
                <a:gd name="T20" fmla="*/ 1068 w 1315"/>
                <a:gd name="T21" fmla="*/ 210 h 2461"/>
                <a:gd name="T22" fmla="*/ 1088 w 1315"/>
                <a:gd name="T23" fmla="*/ 230 h 2461"/>
                <a:gd name="T24" fmla="*/ 1108 w 1315"/>
                <a:gd name="T25" fmla="*/ 250 h 2461"/>
                <a:gd name="T26" fmla="*/ 1124 w 1315"/>
                <a:gd name="T27" fmla="*/ 272 h 2461"/>
                <a:gd name="T28" fmla="*/ 1140 w 1315"/>
                <a:gd name="T29" fmla="*/ 296 h 2461"/>
                <a:gd name="T30" fmla="*/ 1154 w 1315"/>
                <a:gd name="T31" fmla="*/ 322 h 2461"/>
                <a:gd name="T32" fmla="*/ 1168 w 1315"/>
                <a:gd name="T33" fmla="*/ 351 h 2461"/>
                <a:gd name="T34" fmla="*/ 1180 w 1315"/>
                <a:gd name="T35" fmla="*/ 382 h 2461"/>
                <a:gd name="T36" fmla="*/ 1191 w 1315"/>
                <a:gd name="T37" fmla="*/ 416 h 2461"/>
                <a:gd name="T38" fmla="*/ 1201 w 1315"/>
                <a:gd name="T39" fmla="*/ 452 h 2461"/>
                <a:gd name="T40" fmla="*/ 1211 w 1315"/>
                <a:gd name="T41" fmla="*/ 493 h 2461"/>
                <a:gd name="T42" fmla="*/ 1268 w 1315"/>
                <a:gd name="T43" fmla="*/ 699 h 2461"/>
                <a:gd name="T44" fmla="*/ 1315 w 1315"/>
                <a:gd name="T45" fmla="*/ 889 h 2461"/>
                <a:gd name="T46" fmla="*/ 1300 w 1315"/>
                <a:gd name="T47" fmla="*/ 1587 h 2461"/>
                <a:gd name="T48" fmla="*/ 1114 w 1315"/>
                <a:gd name="T49" fmla="*/ 1597 h 2461"/>
                <a:gd name="T50" fmla="*/ 1115 w 1315"/>
                <a:gd name="T51" fmla="*/ 1242 h 2461"/>
                <a:gd name="T52" fmla="*/ 1059 w 1315"/>
                <a:gd name="T53" fmla="*/ 961 h 2461"/>
                <a:gd name="T54" fmla="*/ 1059 w 1315"/>
                <a:gd name="T55" fmla="*/ 1202 h 2461"/>
                <a:gd name="T56" fmla="*/ 1059 w 1315"/>
                <a:gd name="T57" fmla="*/ 1473 h 2461"/>
                <a:gd name="T58" fmla="*/ 1084 w 1315"/>
                <a:gd name="T59" fmla="*/ 2236 h 2461"/>
                <a:gd name="T60" fmla="*/ 1054 w 1315"/>
                <a:gd name="T61" fmla="*/ 2326 h 2461"/>
                <a:gd name="T62" fmla="*/ 966 w 1315"/>
                <a:gd name="T63" fmla="*/ 2416 h 2461"/>
                <a:gd name="T64" fmla="*/ 757 w 1315"/>
                <a:gd name="T65" fmla="*/ 2461 h 2461"/>
                <a:gd name="T66" fmla="*/ 727 w 1315"/>
                <a:gd name="T67" fmla="*/ 2371 h 2461"/>
                <a:gd name="T68" fmla="*/ 564 w 1315"/>
                <a:gd name="T69" fmla="*/ 2446 h 2461"/>
                <a:gd name="T70" fmla="*/ 223 w 1315"/>
                <a:gd name="T71" fmla="*/ 2431 h 2461"/>
                <a:gd name="T72" fmla="*/ 223 w 1315"/>
                <a:gd name="T73" fmla="*/ 2281 h 2461"/>
                <a:gd name="T74" fmla="*/ 223 w 1315"/>
                <a:gd name="T75" fmla="*/ 1289 h 2461"/>
                <a:gd name="T76" fmla="*/ 178 w 1315"/>
                <a:gd name="T77" fmla="*/ 1423 h 2461"/>
                <a:gd name="T78" fmla="*/ 193 w 1315"/>
                <a:gd name="T79" fmla="*/ 1543 h 2461"/>
                <a:gd name="T80" fmla="*/ 0 w 1315"/>
                <a:gd name="T81" fmla="*/ 1589 h 2461"/>
                <a:gd name="T82" fmla="*/ 16 w 1315"/>
                <a:gd name="T83" fmla="*/ 1319 h 2461"/>
                <a:gd name="T84" fmla="*/ 90 w 1315"/>
                <a:gd name="T85" fmla="*/ 537 h 2461"/>
                <a:gd name="T86" fmla="*/ 112 w 1315"/>
                <a:gd name="T87" fmla="*/ 474 h 2461"/>
                <a:gd name="T88" fmla="*/ 132 w 1315"/>
                <a:gd name="T89" fmla="*/ 423 h 2461"/>
                <a:gd name="T90" fmla="*/ 150 w 1315"/>
                <a:gd name="T91" fmla="*/ 382 h 2461"/>
                <a:gd name="T92" fmla="*/ 165 w 1315"/>
                <a:gd name="T93" fmla="*/ 348 h 2461"/>
                <a:gd name="T94" fmla="*/ 178 w 1315"/>
                <a:gd name="T95" fmla="*/ 322 h 2461"/>
                <a:gd name="T96" fmla="*/ 191 w 1315"/>
                <a:gd name="T97" fmla="*/ 301 h 2461"/>
                <a:gd name="T98" fmla="*/ 205 w 1315"/>
                <a:gd name="T99" fmla="*/ 283 h 2461"/>
                <a:gd name="T100" fmla="*/ 218 w 1315"/>
                <a:gd name="T101" fmla="*/ 267 h 2461"/>
                <a:gd name="T102" fmla="*/ 232 w 1315"/>
                <a:gd name="T103" fmla="*/ 253 h 2461"/>
                <a:gd name="T104" fmla="*/ 250 w 1315"/>
                <a:gd name="T105" fmla="*/ 238 h 2461"/>
                <a:gd name="T106" fmla="*/ 268 w 1315"/>
                <a:gd name="T107" fmla="*/ 222 h 2461"/>
                <a:gd name="T108" fmla="*/ 291 w 1315"/>
                <a:gd name="T109" fmla="*/ 202 h 2461"/>
                <a:gd name="T110" fmla="*/ 316 w 1315"/>
                <a:gd name="T111" fmla="*/ 177 h 2461"/>
                <a:gd name="T112" fmla="*/ 346 w 1315"/>
                <a:gd name="T113" fmla="*/ 146 h 2461"/>
                <a:gd name="T114" fmla="*/ 382 w 1315"/>
                <a:gd name="T115" fmla="*/ 107 h 2461"/>
                <a:gd name="T116" fmla="*/ 422 w 1315"/>
                <a:gd name="T117" fmla="*/ 59 h 2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5" h="2461">
                  <a:moveTo>
                    <a:pt x="422" y="59"/>
                  </a:moveTo>
                  <a:lnTo>
                    <a:pt x="570" y="0"/>
                  </a:lnTo>
                  <a:lnTo>
                    <a:pt x="779" y="26"/>
                  </a:lnTo>
                  <a:lnTo>
                    <a:pt x="828" y="29"/>
                  </a:lnTo>
                  <a:lnTo>
                    <a:pt x="892" y="94"/>
                  </a:lnTo>
                  <a:lnTo>
                    <a:pt x="928" y="114"/>
                  </a:lnTo>
                  <a:lnTo>
                    <a:pt x="962" y="134"/>
                  </a:lnTo>
                  <a:lnTo>
                    <a:pt x="992" y="152"/>
                  </a:lnTo>
                  <a:lnTo>
                    <a:pt x="1019" y="171"/>
                  </a:lnTo>
                  <a:lnTo>
                    <a:pt x="1044" y="190"/>
                  </a:lnTo>
                  <a:lnTo>
                    <a:pt x="1068" y="210"/>
                  </a:lnTo>
                  <a:lnTo>
                    <a:pt x="1088" y="230"/>
                  </a:lnTo>
                  <a:lnTo>
                    <a:pt x="1108" y="250"/>
                  </a:lnTo>
                  <a:lnTo>
                    <a:pt x="1124" y="272"/>
                  </a:lnTo>
                  <a:lnTo>
                    <a:pt x="1140" y="296"/>
                  </a:lnTo>
                  <a:lnTo>
                    <a:pt x="1154" y="322"/>
                  </a:lnTo>
                  <a:lnTo>
                    <a:pt x="1168" y="351"/>
                  </a:lnTo>
                  <a:lnTo>
                    <a:pt x="1180" y="382"/>
                  </a:lnTo>
                  <a:lnTo>
                    <a:pt x="1191" y="416"/>
                  </a:lnTo>
                  <a:lnTo>
                    <a:pt x="1201" y="452"/>
                  </a:lnTo>
                  <a:lnTo>
                    <a:pt x="1211" y="493"/>
                  </a:lnTo>
                  <a:lnTo>
                    <a:pt x="1268" y="699"/>
                  </a:lnTo>
                  <a:lnTo>
                    <a:pt x="1315" y="889"/>
                  </a:lnTo>
                  <a:lnTo>
                    <a:pt x="1300" y="1587"/>
                  </a:lnTo>
                  <a:lnTo>
                    <a:pt x="1114" y="1597"/>
                  </a:lnTo>
                  <a:lnTo>
                    <a:pt x="1115" y="1242"/>
                  </a:lnTo>
                  <a:lnTo>
                    <a:pt x="1059" y="961"/>
                  </a:lnTo>
                  <a:lnTo>
                    <a:pt x="1059" y="1202"/>
                  </a:lnTo>
                  <a:lnTo>
                    <a:pt x="1059" y="1473"/>
                  </a:lnTo>
                  <a:lnTo>
                    <a:pt x="1084" y="2236"/>
                  </a:lnTo>
                  <a:lnTo>
                    <a:pt x="1054" y="2326"/>
                  </a:lnTo>
                  <a:lnTo>
                    <a:pt x="966" y="2416"/>
                  </a:lnTo>
                  <a:lnTo>
                    <a:pt x="757" y="2461"/>
                  </a:lnTo>
                  <a:lnTo>
                    <a:pt x="727" y="2371"/>
                  </a:lnTo>
                  <a:lnTo>
                    <a:pt x="564" y="2446"/>
                  </a:lnTo>
                  <a:lnTo>
                    <a:pt x="223" y="2431"/>
                  </a:lnTo>
                  <a:lnTo>
                    <a:pt x="223" y="2281"/>
                  </a:lnTo>
                  <a:lnTo>
                    <a:pt x="223" y="1289"/>
                  </a:lnTo>
                  <a:lnTo>
                    <a:pt x="178" y="1423"/>
                  </a:lnTo>
                  <a:lnTo>
                    <a:pt x="193" y="1543"/>
                  </a:lnTo>
                  <a:lnTo>
                    <a:pt x="0" y="1589"/>
                  </a:lnTo>
                  <a:lnTo>
                    <a:pt x="16" y="1319"/>
                  </a:lnTo>
                  <a:lnTo>
                    <a:pt x="90" y="537"/>
                  </a:lnTo>
                  <a:lnTo>
                    <a:pt x="112" y="474"/>
                  </a:lnTo>
                  <a:lnTo>
                    <a:pt x="132" y="423"/>
                  </a:lnTo>
                  <a:lnTo>
                    <a:pt x="150" y="382"/>
                  </a:lnTo>
                  <a:lnTo>
                    <a:pt x="165" y="348"/>
                  </a:lnTo>
                  <a:lnTo>
                    <a:pt x="178" y="322"/>
                  </a:lnTo>
                  <a:lnTo>
                    <a:pt x="191" y="301"/>
                  </a:lnTo>
                  <a:lnTo>
                    <a:pt x="205" y="283"/>
                  </a:lnTo>
                  <a:lnTo>
                    <a:pt x="218" y="267"/>
                  </a:lnTo>
                  <a:lnTo>
                    <a:pt x="232" y="253"/>
                  </a:lnTo>
                  <a:lnTo>
                    <a:pt x="250" y="238"/>
                  </a:lnTo>
                  <a:lnTo>
                    <a:pt x="268" y="222"/>
                  </a:lnTo>
                  <a:lnTo>
                    <a:pt x="291" y="202"/>
                  </a:lnTo>
                  <a:lnTo>
                    <a:pt x="316" y="177"/>
                  </a:lnTo>
                  <a:lnTo>
                    <a:pt x="346" y="146"/>
                  </a:lnTo>
                  <a:lnTo>
                    <a:pt x="382" y="107"/>
                  </a:lnTo>
                  <a:lnTo>
                    <a:pt x="422" y="5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046" y="1183"/>
              <a:ext cx="1315" cy="2461"/>
            </a:xfrm>
            <a:custGeom>
              <a:avLst/>
              <a:gdLst>
                <a:gd name="T0" fmla="*/ 421 w 1315"/>
                <a:gd name="T1" fmla="*/ 59 h 2461"/>
                <a:gd name="T2" fmla="*/ 571 w 1315"/>
                <a:gd name="T3" fmla="*/ 0 h 2461"/>
                <a:gd name="T4" fmla="*/ 778 w 1315"/>
                <a:gd name="T5" fmla="*/ 26 h 2461"/>
                <a:gd name="T6" fmla="*/ 828 w 1315"/>
                <a:gd name="T7" fmla="*/ 29 h 2461"/>
                <a:gd name="T8" fmla="*/ 892 w 1315"/>
                <a:gd name="T9" fmla="*/ 93 h 2461"/>
                <a:gd name="T10" fmla="*/ 928 w 1315"/>
                <a:gd name="T11" fmla="*/ 114 h 2461"/>
                <a:gd name="T12" fmla="*/ 962 w 1315"/>
                <a:gd name="T13" fmla="*/ 133 h 2461"/>
                <a:gd name="T14" fmla="*/ 993 w 1315"/>
                <a:gd name="T15" fmla="*/ 153 h 2461"/>
                <a:gd name="T16" fmla="*/ 1020 w 1315"/>
                <a:gd name="T17" fmla="*/ 171 h 2461"/>
                <a:gd name="T18" fmla="*/ 1046 w 1315"/>
                <a:gd name="T19" fmla="*/ 190 h 2461"/>
                <a:gd name="T20" fmla="*/ 1071 w 1315"/>
                <a:gd name="T21" fmla="*/ 210 h 2461"/>
                <a:gd name="T22" fmla="*/ 1093 w 1315"/>
                <a:gd name="T23" fmla="*/ 229 h 2461"/>
                <a:gd name="T24" fmla="*/ 1113 w 1315"/>
                <a:gd name="T25" fmla="*/ 250 h 2461"/>
                <a:gd name="T26" fmla="*/ 1131 w 1315"/>
                <a:gd name="T27" fmla="*/ 272 h 2461"/>
                <a:gd name="T28" fmla="*/ 1148 w 1315"/>
                <a:gd name="T29" fmla="*/ 296 h 2461"/>
                <a:gd name="T30" fmla="*/ 1164 w 1315"/>
                <a:gd name="T31" fmla="*/ 322 h 2461"/>
                <a:gd name="T32" fmla="*/ 1177 w 1315"/>
                <a:gd name="T33" fmla="*/ 350 h 2461"/>
                <a:gd name="T34" fmla="*/ 1190 w 1315"/>
                <a:gd name="T35" fmla="*/ 381 h 2461"/>
                <a:gd name="T36" fmla="*/ 1202 w 1315"/>
                <a:gd name="T37" fmla="*/ 415 h 2461"/>
                <a:gd name="T38" fmla="*/ 1214 w 1315"/>
                <a:gd name="T39" fmla="*/ 452 h 2461"/>
                <a:gd name="T40" fmla="*/ 1224 w 1315"/>
                <a:gd name="T41" fmla="*/ 492 h 2461"/>
                <a:gd name="T42" fmla="*/ 1267 w 1315"/>
                <a:gd name="T43" fmla="*/ 698 h 2461"/>
                <a:gd name="T44" fmla="*/ 1315 w 1315"/>
                <a:gd name="T45" fmla="*/ 915 h 2461"/>
                <a:gd name="T46" fmla="*/ 1313 w 1315"/>
                <a:gd name="T47" fmla="*/ 1587 h 2461"/>
                <a:gd name="T48" fmla="*/ 1115 w 1315"/>
                <a:gd name="T49" fmla="*/ 1597 h 2461"/>
                <a:gd name="T50" fmla="*/ 1115 w 1315"/>
                <a:gd name="T51" fmla="*/ 1243 h 2461"/>
                <a:gd name="T52" fmla="*/ 1059 w 1315"/>
                <a:gd name="T53" fmla="*/ 962 h 2461"/>
                <a:gd name="T54" fmla="*/ 1059 w 1315"/>
                <a:gd name="T55" fmla="*/ 1203 h 2461"/>
                <a:gd name="T56" fmla="*/ 1099 w 1315"/>
                <a:gd name="T57" fmla="*/ 1486 h 2461"/>
                <a:gd name="T58" fmla="*/ 1110 w 1315"/>
                <a:gd name="T59" fmla="*/ 2237 h 2461"/>
                <a:gd name="T60" fmla="*/ 1055 w 1315"/>
                <a:gd name="T61" fmla="*/ 2326 h 2461"/>
                <a:gd name="T62" fmla="*/ 953 w 1315"/>
                <a:gd name="T63" fmla="*/ 2404 h 2461"/>
                <a:gd name="T64" fmla="*/ 731 w 1315"/>
                <a:gd name="T65" fmla="*/ 2461 h 2461"/>
                <a:gd name="T66" fmla="*/ 727 w 1315"/>
                <a:gd name="T67" fmla="*/ 2371 h 2461"/>
                <a:gd name="T68" fmla="*/ 564 w 1315"/>
                <a:gd name="T69" fmla="*/ 2446 h 2461"/>
                <a:gd name="T70" fmla="*/ 223 w 1315"/>
                <a:gd name="T71" fmla="*/ 2431 h 2461"/>
                <a:gd name="T72" fmla="*/ 223 w 1315"/>
                <a:gd name="T73" fmla="*/ 2281 h 2461"/>
                <a:gd name="T74" fmla="*/ 223 w 1315"/>
                <a:gd name="T75" fmla="*/ 1289 h 2461"/>
                <a:gd name="T76" fmla="*/ 202 w 1315"/>
                <a:gd name="T77" fmla="*/ 1435 h 2461"/>
                <a:gd name="T78" fmla="*/ 193 w 1315"/>
                <a:gd name="T79" fmla="*/ 1544 h 2461"/>
                <a:gd name="T80" fmla="*/ 0 w 1315"/>
                <a:gd name="T81" fmla="*/ 1590 h 2461"/>
                <a:gd name="T82" fmla="*/ 15 w 1315"/>
                <a:gd name="T83" fmla="*/ 1319 h 2461"/>
                <a:gd name="T84" fmla="*/ 90 w 1315"/>
                <a:gd name="T85" fmla="*/ 537 h 2461"/>
                <a:gd name="T86" fmla="*/ 112 w 1315"/>
                <a:gd name="T87" fmla="*/ 475 h 2461"/>
                <a:gd name="T88" fmla="*/ 132 w 1315"/>
                <a:gd name="T89" fmla="*/ 423 h 2461"/>
                <a:gd name="T90" fmla="*/ 149 w 1315"/>
                <a:gd name="T91" fmla="*/ 382 h 2461"/>
                <a:gd name="T92" fmla="*/ 164 w 1315"/>
                <a:gd name="T93" fmla="*/ 349 h 2461"/>
                <a:gd name="T94" fmla="*/ 178 w 1315"/>
                <a:gd name="T95" fmla="*/ 322 h 2461"/>
                <a:gd name="T96" fmla="*/ 191 w 1315"/>
                <a:gd name="T97" fmla="*/ 301 h 2461"/>
                <a:gd name="T98" fmla="*/ 204 w 1315"/>
                <a:gd name="T99" fmla="*/ 284 h 2461"/>
                <a:gd name="T100" fmla="*/ 218 w 1315"/>
                <a:gd name="T101" fmla="*/ 267 h 2461"/>
                <a:gd name="T102" fmla="*/ 232 w 1315"/>
                <a:gd name="T103" fmla="*/ 254 h 2461"/>
                <a:gd name="T104" fmla="*/ 249 w 1315"/>
                <a:gd name="T105" fmla="*/ 239 h 2461"/>
                <a:gd name="T106" fmla="*/ 268 w 1315"/>
                <a:gd name="T107" fmla="*/ 222 h 2461"/>
                <a:gd name="T108" fmla="*/ 290 w 1315"/>
                <a:gd name="T109" fmla="*/ 202 h 2461"/>
                <a:gd name="T110" fmla="*/ 315 w 1315"/>
                <a:gd name="T111" fmla="*/ 178 h 2461"/>
                <a:gd name="T112" fmla="*/ 345 w 1315"/>
                <a:gd name="T113" fmla="*/ 146 h 2461"/>
                <a:gd name="T114" fmla="*/ 381 w 1315"/>
                <a:gd name="T115" fmla="*/ 108 h 2461"/>
                <a:gd name="T116" fmla="*/ 421 w 1315"/>
                <a:gd name="T117" fmla="*/ 59 h 2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5" h="2461">
                  <a:moveTo>
                    <a:pt x="421" y="59"/>
                  </a:moveTo>
                  <a:lnTo>
                    <a:pt x="571" y="0"/>
                  </a:lnTo>
                  <a:lnTo>
                    <a:pt x="778" y="26"/>
                  </a:lnTo>
                  <a:lnTo>
                    <a:pt x="828" y="29"/>
                  </a:lnTo>
                  <a:lnTo>
                    <a:pt x="892" y="93"/>
                  </a:lnTo>
                  <a:lnTo>
                    <a:pt x="928" y="114"/>
                  </a:lnTo>
                  <a:lnTo>
                    <a:pt x="962" y="133"/>
                  </a:lnTo>
                  <a:lnTo>
                    <a:pt x="993" y="153"/>
                  </a:lnTo>
                  <a:lnTo>
                    <a:pt x="1020" y="171"/>
                  </a:lnTo>
                  <a:lnTo>
                    <a:pt x="1046" y="190"/>
                  </a:lnTo>
                  <a:lnTo>
                    <a:pt x="1071" y="210"/>
                  </a:lnTo>
                  <a:lnTo>
                    <a:pt x="1093" y="229"/>
                  </a:lnTo>
                  <a:lnTo>
                    <a:pt x="1113" y="250"/>
                  </a:lnTo>
                  <a:lnTo>
                    <a:pt x="1131" y="272"/>
                  </a:lnTo>
                  <a:lnTo>
                    <a:pt x="1148" y="296"/>
                  </a:lnTo>
                  <a:lnTo>
                    <a:pt x="1164" y="322"/>
                  </a:lnTo>
                  <a:lnTo>
                    <a:pt x="1177" y="350"/>
                  </a:lnTo>
                  <a:lnTo>
                    <a:pt x="1190" y="381"/>
                  </a:lnTo>
                  <a:lnTo>
                    <a:pt x="1202" y="415"/>
                  </a:lnTo>
                  <a:lnTo>
                    <a:pt x="1214" y="452"/>
                  </a:lnTo>
                  <a:lnTo>
                    <a:pt x="1224" y="492"/>
                  </a:lnTo>
                  <a:lnTo>
                    <a:pt x="1267" y="698"/>
                  </a:lnTo>
                  <a:lnTo>
                    <a:pt x="1315" y="915"/>
                  </a:lnTo>
                  <a:lnTo>
                    <a:pt x="1313" y="1587"/>
                  </a:lnTo>
                  <a:lnTo>
                    <a:pt x="1115" y="1597"/>
                  </a:lnTo>
                  <a:lnTo>
                    <a:pt x="1115" y="1243"/>
                  </a:lnTo>
                  <a:lnTo>
                    <a:pt x="1059" y="962"/>
                  </a:lnTo>
                  <a:lnTo>
                    <a:pt x="1059" y="1203"/>
                  </a:lnTo>
                  <a:lnTo>
                    <a:pt x="1099" y="1486"/>
                  </a:lnTo>
                  <a:lnTo>
                    <a:pt x="1110" y="2237"/>
                  </a:lnTo>
                  <a:lnTo>
                    <a:pt x="1055" y="2326"/>
                  </a:lnTo>
                  <a:lnTo>
                    <a:pt x="953" y="2404"/>
                  </a:lnTo>
                  <a:lnTo>
                    <a:pt x="731" y="2461"/>
                  </a:lnTo>
                  <a:lnTo>
                    <a:pt x="727" y="2371"/>
                  </a:lnTo>
                  <a:lnTo>
                    <a:pt x="564" y="2446"/>
                  </a:lnTo>
                  <a:lnTo>
                    <a:pt x="223" y="2431"/>
                  </a:lnTo>
                  <a:lnTo>
                    <a:pt x="223" y="2281"/>
                  </a:lnTo>
                  <a:lnTo>
                    <a:pt x="223" y="1289"/>
                  </a:lnTo>
                  <a:lnTo>
                    <a:pt x="202" y="1435"/>
                  </a:lnTo>
                  <a:lnTo>
                    <a:pt x="193" y="1544"/>
                  </a:lnTo>
                  <a:lnTo>
                    <a:pt x="0" y="1590"/>
                  </a:lnTo>
                  <a:lnTo>
                    <a:pt x="15" y="1319"/>
                  </a:lnTo>
                  <a:lnTo>
                    <a:pt x="90" y="537"/>
                  </a:lnTo>
                  <a:lnTo>
                    <a:pt x="112" y="475"/>
                  </a:lnTo>
                  <a:lnTo>
                    <a:pt x="132" y="423"/>
                  </a:lnTo>
                  <a:lnTo>
                    <a:pt x="149" y="382"/>
                  </a:lnTo>
                  <a:lnTo>
                    <a:pt x="164" y="349"/>
                  </a:lnTo>
                  <a:lnTo>
                    <a:pt x="178" y="322"/>
                  </a:lnTo>
                  <a:lnTo>
                    <a:pt x="191" y="301"/>
                  </a:lnTo>
                  <a:lnTo>
                    <a:pt x="204" y="284"/>
                  </a:lnTo>
                  <a:lnTo>
                    <a:pt x="218" y="267"/>
                  </a:lnTo>
                  <a:lnTo>
                    <a:pt x="232" y="254"/>
                  </a:lnTo>
                  <a:lnTo>
                    <a:pt x="249" y="239"/>
                  </a:lnTo>
                  <a:lnTo>
                    <a:pt x="268" y="222"/>
                  </a:lnTo>
                  <a:lnTo>
                    <a:pt x="290" y="202"/>
                  </a:lnTo>
                  <a:lnTo>
                    <a:pt x="315" y="178"/>
                  </a:lnTo>
                  <a:lnTo>
                    <a:pt x="345" y="146"/>
                  </a:lnTo>
                  <a:lnTo>
                    <a:pt x="381" y="108"/>
                  </a:lnTo>
                  <a:lnTo>
                    <a:pt x="421" y="5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692" y="1234"/>
              <a:ext cx="274" cy="520"/>
            </a:xfrm>
            <a:custGeom>
              <a:avLst/>
              <a:gdLst>
                <a:gd name="T0" fmla="*/ 157 w 274"/>
                <a:gd name="T1" fmla="*/ 0 h 520"/>
                <a:gd name="T2" fmla="*/ 157 w 274"/>
                <a:gd name="T3" fmla="*/ 50 h 520"/>
                <a:gd name="T4" fmla="*/ 125 w 274"/>
                <a:gd name="T5" fmla="*/ 176 h 520"/>
                <a:gd name="T6" fmla="*/ 25 w 274"/>
                <a:gd name="T7" fmla="*/ 328 h 520"/>
                <a:gd name="T8" fmla="*/ 0 w 274"/>
                <a:gd name="T9" fmla="*/ 520 h 520"/>
                <a:gd name="T10" fmla="*/ 50 w 274"/>
                <a:gd name="T11" fmla="*/ 370 h 520"/>
                <a:gd name="T12" fmla="*/ 166 w 274"/>
                <a:gd name="T13" fmla="*/ 294 h 520"/>
                <a:gd name="T14" fmla="*/ 132 w 274"/>
                <a:gd name="T15" fmla="*/ 234 h 520"/>
                <a:gd name="T16" fmla="*/ 191 w 274"/>
                <a:gd name="T17" fmla="*/ 210 h 520"/>
                <a:gd name="T18" fmla="*/ 274 w 274"/>
                <a:gd name="T19" fmla="*/ 226 h 520"/>
                <a:gd name="T20" fmla="*/ 241 w 274"/>
                <a:gd name="T21" fmla="*/ 135 h 520"/>
                <a:gd name="T22" fmla="*/ 216 w 274"/>
                <a:gd name="T23" fmla="*/ 34 h 520"/>
                <a:gd name="T24" fmla="*/ 157 w 274"/>
                <a:gd name="T25" fmla="*/ 0 h 5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4" h="520">
                  <a:moveTo>
                    <a:pt x="157" y="0"/>
                  </a:moveTo>
                  <a:lnTo>
                    <a:pt x="157" y="50"/>
                  </a:lnTo>
                  <a:lnTo>
                    <a:pt x="125" y="176"/>
                  </a:lnTo>
                  <a:lnTo>
                    <a:pt x="25" y="328"/>
                  </a:lnTo>
                  <a:lnTo>
                    <a:pt x="0" y="520"/>
                  </a:lnTo>
                  <a:lnTo>
                    <a:pt x="50" y="370"/>
                  </a:lnTo>
                  <a:lnTo>
                    <a:pt x="166" y="294"/>
                  </a:lnTo>
                  <a:lnTo>
                    <a:pt x="132" y="234"/>
                  </a:lnTo>
                  <a:lnTo>
                    <a:pt x="191" y="210"/>
                  </a:lnTo>
                  <a:lnTo>
                    <a:pt x="274" y="226"/>
                  </a:lnTo>
                  <a:lnTo>
                    <a:pt x="241" y="135"/>
                  </a:lnTo>
                  <a:lnTo>
                    <a:pt x="216" y="3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426" y="1209"/>
              <a:ext cx="266" cy="454"/>
            </a:xfrm>
            <a:custGeom>
              <a:avLst/>
              <a:gdLst>
                <a:gd name="T0" fmla="*/ 109 w 266"/>
                <a:gd name="T1" fmla="*/ 0 h 454"/>
                <a:gd name="T2" fmla="*/ 109 w 266"/>
                <a:gd name="T3" fmla="*/ 84 h 454"/>
                <a:gd name="T4" fmla="*/ 141 w 266"/>
                <a:gd name="T5" fmla="*/ 201 h 454"/>
                <a:gd name="T6" fmla="*/ 209 w 266"/>
                <a:gd name="T7" fmla="*/ 303 h 454"/>
                <a:gd name="T8" fmla="*/ 266 w 266"/>
                <a:gd name="T9" fmla="*/ 369 h 454"/>
                <a:gd name="T10" fmla="*/ 266 w 266"/>
                <a:gd name="T11" fmla="*/ 454 h 454"/>
                <a:gd name="T12" fmla="*/ 225 w 266"/>
                <a:gd name="T13" fmla="*/ 369 h 454"/>
                <a:gd name="T14" fmla="*/ 134 w 266"/>
                <a:gd name="T15" fmla="*/ 319 h 454"/>
                <a:gd name="T16" fmla="*/ 150 w 266"/>
                <a:gd name="T17" fmla="*/ 251 h 454"/>
                <a:gd name="T18" fmla="*/ 75 w 266"/>
                <a:gd name="T19" fmla="*/ 201 h 454"/>
                <a:gd name="T20" fmla="*/ 0 w 266"/>
                <a:gd name="T21" fmla="*/ 219 h 454"/>
                <a:gd name="T22" fmla="*/ 0 w 266"/>
                <a:gd name="T23" fmla="*/ 134 h 454"/>
                <a:gd name="T24" fmla="*/ 25 w 266"/>
                <a:gd name="T25" fmla="*/ 25 h 454"/>
                <a:gd name="T26" fmla="*/ 150 w 266"/>
                <a:gd name="T27" fmla="*/ 0 h 454"/>
                <a:gd name="T28" fmla="*/ 109 w 266"/>
                <a:gd name="T29" fmla="*/ 0 h 4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" h="454">
                  <a:moveTo>
                    <a:pt x="109" y="0"/>
                  </a:moveTo>
                  <a:lnTo>
                    <a:pt x="109" y="84"/>
                  </a:lnTo>
                  <a:lnTo>
                    <a:pt x="141" y="201"/>
                  </a:lnTo>
                  <a:lnTo>
                    <a:pt x="209" y="303"/>
                  </a:lnTo>
                  <a:lnTo>
                    <a:pt x="266" y="369"/>
                  </a:lnTo>
                  <a:lnTo>
                    <a:pt x="266" y="454"/>
                  </a:lnTo>
                  <a:lnTo>
                    <a:pt x="225" y="369"/>
                  </a:lnTo>
                  <a:lnTo>
                    <a:pt x="134" y="319"/>
                  </a:lnTo>
                  <a:lnTo>
                    <a:pt x="150" y="251"/>
                  </a:lnTo>
                  <a:lnTo>
                    <a:pt x="75" y="201"/>
                  </a:lnTo>
                  <a:lnTo>
                    <a:pt x="0" y="219"/>
                  </a:lnTo>
                  <a:lnTo>
                    <a:pt x="0" y="134"/>
                  </a:lnTo>
                  <a:lnTo>
                    <a:pt x="25" y="25"/>
                  </a:lnTo>
                  <a:lnTo>
                    <a:pt x="150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667" y="1302"/>
              <a:ext cx="680" cy="2346"/>
            </a:xfrm>
            <a:custGeom>
              <a:avLst/>
              <a:gdLst>
                <a:gd name="T0" fmla="*/ 357 w 680"/>
                <a:gd name="T1" fmla="*/ 25 h 2346"/>
                <a:gd name="T2" fmla="*/ 564 w 680"/>
                <a:gd name="T3" fmla="*/ 285 h 2346"/>
                <a:gd name="T4" fmla="*/ 573 w 680"/>
                <a:gd name="T5" fmla="*/ 427 h 2346"/>
                <a:gd name="T6" fmla="*/ 664 w 680"/>
                <a:gd name="T7" fmla="*/ 786 h 2346"/>
                <a:gd name="T8" fmla="*/ 589 w 680"/>
                <a:gd name="T9" fmla="*/ 763 h 2346"/>
                <a:gd name="T10" fmla="*/ 639 w 680"/>
                <a:gd name="T11" fmla="*/ 1115 h 2346"/>
                <a:gd name="T12" fmla="*/ 680 w 680"/>
                <a:gd name="T13" fmla="*/ 1458 h 2346"/>
                <a:gd name="T14" fmla="*/ 514 w 680"/>
                <a:gd name="T15" fmla="*/ 1458 h 2346"/>
                <a:gd name="T16" fmla="*/ 507 w 680"/>
                <a:gd name="T17" fmla="*/ 989 h 2346"/>
                <a:gd name="T18" fmla="*/ 465 w 680"/>
                <a:gd name="T19" fmla="*/ 763 h 2346"/>
                <a:gd name="T20" fmla="*/ 432 w 680"/>
                <a:gd name="T21" fmla="*/ 418 h 2346"/>
                <a:gd name="T22" fmla="*/ 341 w 680"/>
                <a:gd name="T23" fmla="*/ 92 h 2346"/>
                <a:gd name="T24" fmla="*/ 391 w 680"/>
                <a:gd name="T25" fmla="*/ 477 h 2346"/>
                <a:gd name="T26" fmla="*/ 266 w 680"/>
                <a:gd name="T27" fmla="*/ 511 h 2346"/>
                <a:gd name="T28" fmla="*/ 207 w 680"/>
                <a:gd name="T29" fmla="*/ 327 h 2346"/>
                <a:gd name="T30" fmla="*/ 200 w 680"/>
                <a:gd name="T31" fmla="*/ 511 h 2346"/>
                <a:gd name="T32" fmla="*/ 157 w 680"/>
                <a:gd name="T33" fmla="*/ 486 h 2346"/>
                <a:gd name="T34" fmla="*/ 141 w 680"/>
                <a:gd name="T35" fmla="*/ 786 h 2346"/>
                <a:gd name="T36" fmla="*/ 357 w 680"/>
                <a:gd name="T37" fmla="*/ 880 h 2346"/>
                <a:gd name="T38" fmla="*/ 382 w 680"/>
                <a:gd name="T39" fmla="*/ 620 h 2346"/>
                <a:gd name="T40" fmla="*/ 423 w 680"/>
                <a:gd name="T41" fmla="*/ 955 h 2346"/>
                <a:gd name="T42" fmla="*/ 415 w 680"/>
                <a:gd name="T43" fmla="*/ 2204 h 2346"/>
                <a:gd name="T44" fmla="*/ 91 w 680"/>
                <a:gd name="T45" fmla="*/ 2346 h 2346"/>
                <a:gd name="T46" fmla="*/ 0 w 680"/>
                <a:gd name="T47" fmla="*/ 1818 h 2346"/>
                <a:gd name="T48" fmla="*/ 25 w 680"/>
                <a:gd name="T49" fmla="*/ 1348 h 2346"/>
                <a:gd name="T50" fmla="*/ 34 w 680"/>
                <a:gd name="T51" fmla="*/ 786 h 2346"/>
                <a:gd name="T52" fmla="*/ 34 w 680"/>
                <a:gd name="T53" fmla="*/ 519 h 2346"/>
                <a:gd name="T54" fmla="*/ 91 w 680"/>
                <a:gd name="T55" fmla="*/ 302 h 2346"/>
                <a:gd name="T56" fmla="*/ 100 w 680"/>
                <a:gd name="T57" fmla="*/ 368 h 2346"/>
                <a:gd name="T58" fmla="*/ 157 w 680"/>
                <a:gd name="T59" fmla="*/ 276 h 2346"/>
                <a:gd name="T60" fmla="*/ 257 w 680"/>
                <a:gd name="T61" fmla="*/ 377 h 2346"/>
                <a:gd name="T62" fmla="*/ 225 w 680"/>
                <a:gd name="T63" fmla="*/ 166 h 2346"/>
                <a:gd name="T64" fmla="*/ 292 w 680"/>
                <a:gd name="T65" fmla="*/ 108 h 2346"/>
                <a:gd name="T66" fmla="*/ 302 w 680"/>
                <a:gd name="T67" fmla="*/ 60 h 2346"/>
                <a:gd name="T68" fmla="*/ 299 w 680"/>
                <a:gd name="T69" fmla="*/ 0 h 2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0" h="2346">
                  <a:moveTo>
                    <a:pt x="299" y="0"/>
                  </a:moveTo>
                  <a:lnTo>
                    <a:pt x="357" y="25"/>
                  </a:lnTo>
                  <a:lnTo>
                    <a:pt x="473" y="126"/>
                  </a:lnTo>
                  <a:lnTo>
                    <a:pt x="564" y="285"/>
                  </a:lnTo>
                  <a:lnTo>
                    <a:pt x="573" y="361"/>
                  </a:lnTo>
                  <a:lnTo>
                    <a:pt x="573" y="427"/>
                  </a:lnTo>
                  <a:lnTo>
                    <a:pt x="614" y="637"/>
                  </a:lnTo>
                  <a:lnTo>
                    <a:pt x="664" y="786"/>
                  </a:lnTo>
                  <a:lnTo>
                    <a:pt x="589" y="645"/>
                  </a:lnTo>
                  <a:lnTo>
                    <a:pt x="589" y="763"/>
                  </a:lnTo>
                  <a:lnTo>
                    <a:pt x="639" y="905"/>
                  </a:lnTo>
                  <a:lnTo>
                    <a:pt x="639" y="1115"/>
                  </a:lnTo>
                  <a:lnTo>
                    <a:pt x="680" y="1332"/>
                  </a:lnTo>
                  <a:lnTo>
                    <a:pt x="680" y="1458"/>
                  </a:lnTo>
                  <a:lnTo>
                    <a:pt x="614" y="1425"/>
                  </a:lnTo>
                  <a:lnTo>
                    <a:pt x="514" y="1458"/>
                  </a:lnTo>
                  <a:lnTo>
                    <a:pt x="507" y="1316"/>
                  </a:lnTo>
                  <a:lnTo>
                    <a:pt x="507" y="989"/>
                  </a:lnTo>
                  <a:lnTo>
                    <a:pt x="465" y="905"/>
                  </a:lnTo>
                  <a:lnTo>
                    <a:pt x="465" y="763"/>
                  </a:lnTo>
                  <a:lnTo>
                    <a:pt x="465" y="594"/>
                  </a:lnTo>
                  <a:lnTo>
                    <a:pt x="432" y="418"/>
                  </a:lnTo>
                  <a:lnTo>
                    <a:pt x="415" y="317"/>
                  </a:lnTo>
                  <a:lnTo>
                    <a:pt x="341" y="92"/>
                  </a:lnTo>
                  <a:lnTo>
                    <a:pt x="348" y="235"/>
                  </a:lnTo>
                  <a:lnTo>
                    <a:pt x="391" y="477"/>
                  </a:lnTo>
                  <a:lnTo>
                    <a:pt x="341" y="511"/>
                  </a:lnTo>
                  <a:lnTo>
                    <a:pt x="266" y="511"/>
                  </a:lnTo>
                  <a:lnTo>
                    <a:pt x="250" y="452"/>
                  </a:lnTo>
                  <a:lnTo>
                    <a:pt x="207" y="327"/>
                  </a:lnTo>
                  <a:lnTo>
                    <a:pt x="200" y="418"/>
                  </a:lnTo>
                  <a:lnTo>
                    <a:pt x="200" y="511"/>
                  </a:lnTo>
                  <a:lnTo>
                    <a:pt x="166" y="603"/>
                  </a:lnTo>
                  <a:lnTo>
                    <a:pt x="157" y="486"/>
                  </a:lnTo>
                  <a:lnTo>
                    <a:pt x="141" y="577"/>
                  </a:lnTo>
                  <a:lnTo>
                    <a:pt x="141" y="786"/>
                  </a:lnTo>
                  <a:lnTo>
                    <a:pt x="175" y="871"/>
                  </a:lnTo>
                  <a:lnTo>
                    <a:pt x="357" y="880"/>
                  </a:lnTo>
                  <a:lnTo>
                    <a:pt x="382" y="754"/>
                  </a:lnTo>
                  <a:lnTo>
                    <a:pt x="382" y="620"/>
                  </a:lnTo>
                  <a:lnTo>
                    <a:pt x="423" y="871"/>
                  </a:lnTo>
                  <a:lnTo>
                    <a:pt x="423" y="955"/>
                  </a:lnTo>
                  <a:lnTo>
                    <a:pt x="457" y="2136"/>
                  </a:lnTo>
                  <a:lnTo>
                    <a:pt x="415" y="2204"/>
                  </a:lnTo>
                  <a:lnTo>
                    <a:pt x="299" y="2296"/>
                  </a:lnTo>
                  <a:lnTo>
                    <a:pt x="91" y="2346"/>
                  </a:lnTo>
                  <a:lnTo>
                    <a:pt x="34" y="1986"/>
                  </a:lnTo>
                  <a:lnTo>
                    <a:pt x="0" y="1818"/>
                  </a:lnTo>
                  <a:lnTo>
                    <a:pt x="25" y="1458"/>
                  </a:lnTo>
                  <a:lnTo>
                    <a:pt x="25" y="1348"/>
                  </a:lnTo>
                  <a:lnTo>
                    <a:pt x="0" y="1089"/>
                  </a:lnTo>
                  <a:lnTo>
                    <a:pt x="34" y="786"/>
                  </a:lnTo>
                  <a:lnTo>
                    <a:pt x="34" y="662"/>
                  </a:lnTo>
                  <a:lnTo>
                    <a:pt x="34" y="519"/>
                  </a:lnTo>
                  <a:lnTo>
                    <a:pt x="59" y="418"/>
                  </a:lnTo>
                  <a:lnTo>
                    <a:pt x="91" y="302"/>
                  </a:lnTo>
                  <a:lnTo>
                    <a:pt x="91" y="427"/>
                  </a:lnTo>
                  <a:lnTo>
                    <a:pt x="100" y="368"/>
                  </a:lnTo>
                  <a:lnTo>
                    <a:pt x="100" y="317"/>
                  </a:lnTo>
                  <a:lnTo>
                    <a:pt x="157" y="276"/>
                  </a:lnTo>
                  <a:lnTo>
                    <a:pt x="216" y="276"/>
                  </a:lnTo>
                  <a:lnTo>
                    <a:pt x="257" y="377"/>
                  </a:lnTo>
                  <a:lnTo>
                    <a:pt x="257" y="285"/>
                  </a:lnTo>
                  <a:lnTo>
                    <a:pt x="225" y="166"/>
                  </a:lnTo>
                  <a:lnTo>
                    <a:pt x="316" y="201"/>
                  </a:lnTo>
                  <a:lnTo>
                    <a:pt x="292" y="108"/>
                  </a:lnTo>
                  <a:lnTo>
                    <a:pt x="296" y="93"/>
                  </a:lnTo>
                  <a:lnTo>
                    <a:pt x="302" y="60"/>
                  </a:lnTo>
                  <a:lnTo>
                    <a:pt x="306" y="24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824" y="1846"/>
              <a:ext cx="216" cy="84"/>
            </a:xfrm>
            <a:custGeom>
              <a:avLst/>
              <a:gdLst>
                <a:gd name="T0" fmla="*/ 0 w 216"/>
                <a:gd name="T1" fmla="*/ 33 h 84"/>
                <a:gd name="T2" fmla="*/ 59 w 216"/>
                <a:gd name="T3" fmla="*/ 33 h 84"/>
                <a:gd name="T4" fmla="*/ 184 w 216"/>
                <a:gd name="T5" fmla="*/ 0 h 84"/>
                <a:gd name="T6" fmla="*/ 216 w 216"/>
                <a:gd name="T7" fmla="*/ 68 h 84"/>
                <a:gd name="T8" fmla="*/ 150 w 216"/>
                <a:gd name="T9" fmla="*/ 76 h 84"/>
                <a:gd name="T10" fmla="*/ 18 w 216"/>
                <a:gd name="T11" fmla="*/ 84 h 84"/>
                <a:gd name="T12" fmla="*/ 0 w 216"/>
                <a:gd name="T13" fmla="*/ 33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" h="84">
                  <a:moveTo>
                    <a:pt x="0" y="33"/>
                  </a:moveTo>
                  <a:lnTo>
                    <a:pt x="59" y="33"/>
                  </a:lnTo>
                  <a:lnTo>
                    <a:pt x="184" y="0"/>
                  </a:lnTo>
                  <a:lnTo>
                    <a:pt x="216" y="68"/>
                  </a:lnTo>
                  <a:lnTo>
                    <a:pt x="150" y="76"/>
                  </a:lnTo>
                  <a:lnTo>
                    <a:pt x="18" y="8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824" y="1947"/>
              <a:ext cx="209" cy="209"/>
            </a:xfrm>
            <a:custGeom>
              <a:avLst/>
              <a:gdLst>
                <a:gd name="T0" fmla="*/ 0 w 209"/>
                <a:gd name="T1" fmla="*/ 100 h 209"/>
                <a:gd name="T2" fmla="*/ 9 w 209"/>
                <a:gd name="T3" fmla="*/ 184 h 209"/>
                <a:gd name="T4" fmla="*/ 117 w 209"/>
                <a:gd name="T5" fmla="*/ 209 h 209"/>
                <a:gd name="T6" fmla="*/ 200 w 209"/>
                <a:gd name="T7" fmla="*/ 193 h 209"/>
                <a:gd name="T8" fmla="*/ 209 w 209"/>
                <a:gd name="T9" fmla="*/ 100 h 209"/>
                <a:gd name="T10" fmla="*/ 209 w 209"/>
                <a:gd name="T11" fmla="*/ 8 h 209"/>
                <a:gd name="T12" fmla="*/ 75 w 209"/>
                <a:gd name="T13" fmla="*/ 8 h 209"/>
                <a:gd name="T14" fmla="*/ 0 w 209"/>
                <a:gd name="T15" fmla="*/ 0 h 209"/>
                <a:gd name="T16" fmla="*/ 0 w 209"/>
                <a:gd name="T17" fmla="*/ 141 h 209"/>
                <a:gd name="T18" fmla="*/ 0 w 209"/>
                <a:gd name="T19" fmla="*/ 100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9" h="209">
                  <a:moveTo>
                    <a:pt x="0" y="100"/>
                  </a:moveTo>
                  <a:lnTo>
                    <a:pt x="9" y="184"/>
                  </a:lnTo>
                  <a:lnTo>
                    <a:pt x="117" y="209"/>
                  </a:lnTo>
                  <a:lnTo>
                    <a:pt x="200" y="193"/>
                  </a:lnTo>
                  <a:lnTo>
                    <a:pt x="209" y="100"/>
                  </a:lnTo>
                  <a:lnTo>
                    <a:pt x="209" y="8"/>
                  </a:lnTo>
                  <a:lnTo>
                    <a:pt x="75" y="8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039" y="1293"/>
              <a:ext cx="619" cy="2346"/>
            </a:xfrm>
            <a:custGeom>
              <a:avLst/>
              <a:gdLst>
                <a:gd name="T0" fmla="*/ 241 w 619"/>
                <a:gd name="T1" fmla="*/ 101 h 2346"/>
                <a:gd name="T2" fmla="*/ 117 w 619"/>
                <a:gd name="T3" fmla="*/ 318 h 2346"/>
                <a:gd name="T4" fmla="*/ 33 w 619"/>
                <a:gd name="T5" fmla="*/ 704 h 2346"/>
                <a:gd name="T6" fmla="*/ 0 w 619"/>
                <a:gd name="T7" fmla="*/ 1156 h 2346"/>
                <a:gd name="T8" fmla="*/ 158 w 619"/>
                <a:gd name="T9" fmla="*/ 1458 h 2346"/>
                <a:gd name="T10" fmla="*/ 124 w 619"/>
                <a:gd name="T11" fmla="*/ 1325 h 2346"/>
                <a:gd name="T12" fmla="*/ 199 w 619"/>
                <a:gd name="T13" fmla="*/ 1069 h 2346"/>
                <a:gd name="T14" fmla="*/ 158 w 619"/>
                <a:gd name="T15" fmla="*/ 973 h 2346"/>
                <a:gd name="T16" fmla="*/ 199 w 619"/>
                <a:gd name="T17" fmla="*/ 704 h 2346"/>
                <a:gd name="T18" fmla="*/ 233 w 619"/>
                <a:gd name="T19" fmla="*/ 445 h 2346"/>
                <a:gd name="T20" fmla="*/ 274 w 619"/>
                <a:gd name="T21" fmla="*/ 453 h 2346"/>
                <a:gd name="T22" fmla="*/ 274 w 619"/>
                <a:gd name="T23" fmla="*/ 621 h 2346"/>
                <a:gd name="T24" fmla="*/ 324 w 619"/>
                <a:gd name="T25" fmla="*/ 621 h 2346"/>
                <a:gd name="T26" fmla="*/ 299 w 619"/>
                <a:gd name="T27" fmla="*/ 855 h 2346"/>
                <a:gd name="T28" fmla="*/ 355 w 619"/>
                <a:gd name="T29" fmla="*/ 948 h 2346"/>
                <a:gd name="T30" fmla="*/ 266 w 619"/>
                <a:gd name="T31" fmla="*/ 1332 h 2346"/>
                <a:gd name="T32" fmla="*/ 241 w 619"/>
                <a:gd name="T33" fmla="*/ 1903 h 2346"/>
                <a:gd name="T34" fmla="*/ 347 w 619"/>
                <a:gd name="T35" fmla="*/ 2314 h 2346"/>
                <a:gd name="T36" fmla="*/ 578 w 619"/>
                <a:gd name="T37" fmla="*/ 2289 h 2346"/>
                <a:gd name="T38" fmla="*/ 578 w 619"/>
                <a:gd name="T39" fmla="*/ 1910 h 2346"/>
                <a:gd name="T40" fmla="*/ 619 w 619"/>
                <a:gd name="T41" fmla="*/ 1592 h 2346"/>
                <a:gd name="T42" fmla="*/ 612 w 619"/>
                <a:gd name="T43" fmla="*/ 1165 h 2346"/>
                <a:gd name="T44" fmla="*/ 553 w 619"/>
                <a:gd name="T45" fmla="*/ 1140 h 2346"/>
                <a:gd name="T46" fmla="*/ 537 w 619"/>
                <a:gd name="T47" fmla="*/ 1501 h 2346"/>
                <a:gd name="T48" fmla="*/ 521 w 619"/>
                <a:gd name="T49" fmla="*/ 1266 h 2346"/>
                <a:gd name="T50" fmla="*/ 619 w 619"/>
                <a:gd name="T51" fmla="*/ 838 h 2346"/>
                <a:gd name="T52" fmla="*/ 528 w 619"/>
                <a:gd name="T53" fmla="*/ 847 h 2346"/>
                <a:gd name="T54" fmla="*/ 603 w 619"/>
                <a:gd name="T55" fmla="*/ 553 h 2346"/>
                <a:gd name="T56" fmla="*/ 619 w 619"/>
                <a:gd name="T57" fmla="*/ 370 h 2346"/>
                <a:gd name="T58" fmla="*/ 528 w 619"/>
                <a:gd name="T59" fmla="*/ 326 h 2346"/>
                <a:gd name="T60" fmla="*/ 487 w 619"/>
                <a:gd name="T61" fmla="*/ 302 h 2346"/>
                <a:gd name="T62" fmla="*/ 380 w 619"/>
                <a:gd name="T63" fmla="*/ 151 h 2346"/>
                <a:gd name="T64" fmla="*/ 371 w 619"/>
                <a:gd name="T65" fmla="*/ 0 h 23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2346">
                  <a:moveTo>
                    <a:pt x="371" y="0"/>
                  </a:moveTo>
                  <a:lnTo>
                    <a:pt x="241" y="101"/>
                  </a:lnTo>
                  <a:lnTo>
                    <a:pt x="166" y="194"/>
                  </a:lnTo>
                  <a:lnTo>
                    <a:pt x="117" y="318"/>
                  </a:lnTo>
                  <a:lnTo>
                    <a:pt x="67" y="470"/>
                  </a:lnTo>
                  <a:lnTo>
                    <a:pt x="33" y="704"/>
                  </a:lnTo>
                  <a:lnTo>
                    <a:pt x="0" y="922"/>
                  </a:lnTo>
                  <a:lnTo>
                    <a:pt x="0" y="1156"/>
                  </a:lnTo>
                  <a:lnTo>
                    <a:pt x="17" y="1458"/>
                  </a:lnTo>
                  <a:lnTo>
                    <a:pt x="158" y="1458"/>
                  </a:lnTo>
                  <a:lnTo>
                    <a:pt x="158" y="1391"/>
                  </a:lnTo>
                  <a:lnTo>
                    <a:pt x="124" y="1325"/>
                  </a:lnTo>
                  <a:lnTo>
                    <a:pt x="124" y="1249"/>
                  </a:lnTo>
                  <a:lnTo>
                    <a:pt x="199" y="1069"/>
                  </a:lnTo>
                  <a:lnTo>
                    <a:pt x="158" y="1023"/>
                  </a:lnTo>
                  <a:lnTo>
                    <a:pt x="158" y="973"/>
                  </a:lnTo>
                  <a:lnTo>
                    <a:pt x="208" y="788"/>
                  </a:lnTo>
                  <a:lnTo>
                    <a:pt x="199" y="704"/>
                  </a:lnTo>
                  <a:lnTo>
                    <a:pt x="233" y="520"/>
                  </a:lnTo>
                  <a:lnTo>
                    <a:pt x="233" y="445"/>
                  </a:lnTo>
                  <a:lnTo>
                    <a:pt x="199" y="294"/>
                  </a:lnTo>
                  <a:lnTo>
                    <a:pt x="274" y="453"/>
                  </a:lnTo>
                  <a:lnTo>
                    <a:pt x="274" y="536"/>
                  </a:lnTo>
                  <a:lnTo>
                    <a:pt x="274" y="621"/>
                  </a:lnTo>
                  <a:lnTo>
                    <a:pt x="332" y="528"/>
                  </a:lnTo>
                  <a:lnTo>
                    <a:pt x="324" y="621"/>
                  </a:lnTo>
                  <a:lnTo>
                    <a:pt x="307" y="763"/>
                  </a:lnTo>
                  <a:lnTo>
                    <a:pt x="299" y="855"/>
                  </a:lnTo>
                  <a:lnTo>
                    <a:pt x="299" y="1056"/>
                  </a:lnTo>
                  <a:lnTo>
                    <a:pt x="355" y="948"/>
                  </a:lnTo>
                  <a:lnTo>
                    <a:pt x="340" y="1131"/>
                  </a:lnTo>
                  <a:lnTo>
                    <a:pt x="266" y="1332"/>
                  </a:lnTo>
                  <a:lnTo>
                    <a:pt x="241" y="1668"/>
                  </a:lnTo>
                  <a:lnTo>
                    <a:pt x="241" y="1903"/>
                  </a:lnTo>
                  <a:lnTo>
                    <a:pt x="241" y="2314"/>
                  </a:lnTo>
                  <a:lnTo>
                    <a:pt x="347" y="2314"/>
                  </a:lnTo>
                  <a:lnTo>
                    <a:pt x="578" y="2346"/>
                  </a:lnTo>
                  <a:lnTo>
                    <a:pt x="578" y="2289"/>
                  </a:lnTo>
                  <a:lnTo>
                    <a:pt x="587" y="2062"/>
                  </a:lnTo>
                  <a:lnTo>
                    <a:pt x="578" y="1910"/>
                  </a:lnTo>
                  <a:lnTo>
                    <a:pt x="619" y="1702"/>
                  </a:lnTo>
                  <a:lnTo>
                    <a:pt x="619" y="1592"/>
                  </a:lnTo>
                  <a:lnTo>
                    <a:pt x="612" y="1316"/>
                  </a:lnTo>
                  <a:lnTo>
                    <a:pt x="612" y="1165"/>
                  </a:lnTo>
                  <a:lnTo>
                    <a:pt x="612" y="1056"/>
                  </a:lnTo>
                  <a:lnTo>
                    <a:pt x="553" y="1140"/>
                  </a:lnTo>
                  <a:lnTo>
                    <a:pt x="546" y="1266"/>
                  </a:lnTo>
                  <a:lnTo>
                    <a:pt x="537" y="1501"/>
                  </a:lnTo>
                  <a:lnTo>
                    <a:pt x="521" y="1375"/>
                  </a:lnTo>
                  <a:lnTo>
                    <a:pt x="521" y="1266"/>
                  </a:lnTo>
                  <a:lnTo>
                    <a:pt x="596" y="989"/>
                  </a:lnTo>
                  <a:lnTo>
                    <a:pt x="619" y="838"/>
                  </a:lnTo>
                  <a:lnTo>
                    <a:pt x="619" y="738"/>
                  </a:lnTo>
                  <a:lnTo>
                    <a:pt x="528" y="847"/>
                  </a:lnTo>
                  <a:lnTo>
                    <a:pt x="528" y="746"/>
                  </a:lnTo>
                  <a:lnTo>
                    <a:pt x="603" y="553"/>
                  </a:lnTo>
                  <a:lnTo>
                    <a:pt x="619" y="478"/>
                  </a:lnTo>
                  <a:lnTo>
                    <a:pt x="619" y="370"/>
                  </a:lnTo>
                  <a:lnTo>
                    <a:pt x="553" y="276"/>
                  </a:lnTo>
                  <a:lnTo>
                    <a:pt x="528" y="326"/>
                  </a:lnTo>
                  <a:lnTo>
                    <a:pt x="487" y="386"/>
                  </a:lnTo>
                  <a:lnTo>
                    <a:pt x="487" y="302"/>
                  </a:lnTo>
                  <a:lnTo>
                    <a:pt x="503" y="160"/>
                  </a:lnTo>
                  <a:lnTo>
                    <a:pt x="380" y="151"/>
                  </a:lnTo>
                  <a:lnTo>
                    <a:pt x="355" y="6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792" y="2559"/>
              <a:ext cx="290" cy="411"/>
            </a:xfrm>
            <a:custGeom>
              <a:avLst/>
              <a:gdLst>
                <a:gd name="T0" fmla="*/ 0 w 290"/>
                <a:gd name="T1" fmla="*/ 8 h 411"/>
                <a:gd name="T2" fmla="*/ 167 w 290"/>
                <a:gd name="T3" fmla="*/ 8 h 411"/>
                <a:gd name="T4" fmla="*/ 273 w 290"/>
                <a:gd name="T5" fmla="*/ 0 h 411"/>
                <a:gd name="T6" fmla="*/ 282 w 290"/>
                <a:gd name="T7" fmla="*/ 118 h 411"/>
                <a:gd name="T8" fmla="*/ 290 w 290"/>
                <a:gd name="T9" fmla="*/ 309 h 411"/>
                <a:gd name="T10" fmla="*/ 257 w 290"/>
                <a:gd name="T11" fmla="*/ 394 h 411"/>
                <a:gd name="T12" fmla="*/ 182 w 290"/>
                <a:gd name="T13" fmla="*/ 411 h 411"/>
                <a:gd name="T14" fmla="*/ 125 w 290"/>
                <a:gd name="T15" fmla="*/ 411 h 411"/>
                <a:gd name="T16" fmla="*/ 25 w 290"/>
                <a:gd name="T17" fmla="*/ 377 h 411"/>
                <a:gd name="T18" fmla="*/ 0 w 290"/>
                <a:gd name="T19" fmla="*/ 8 h 4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" h="411">
                  <a:moveTo>
                    <a:pt x="0" y="8"/>
                  </a:moveTo>
                  <a:lnTo>
                    <a:pt x="167" y="8"/>
                  </a:lnTo>
                  <a:lnTo>
                    <a:pt x="273" y="0"/>
                  </a:lnTo>
                  <a:lnTo>
                    <a:pt x="282" y="118"/>
                  </a:lnTo>
                  <a:lnTo>
                    <a:pt x="290" y="309"/>
                  </a:lnTo>
                  <a:lnTo>
                    <a:pt x="257" y="394"/>
                  </a:lnTo>
                  <a:lnTo>
                    <a:pt x="182" y="411"/>
                  </a:lnTo>
                  <a:lnTo>
                    <a:pt x="125" y="411"/>
                  </a:lnTo>
                  <a:lnTo>
                    <a:pt x="25" y="37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288" y="2609"/>
              <a:ext cx="229" cy="420"/>
            </a:xfrm>
            <a:custGeom>
              <a:avLst/>
              <a:gdLst>
                <a:gd name="T0" fmla="*/ 15 w 229"/>
                <a:gd name="T1" fmla="*/ 19 h 420"/>
                <a:gd name="T2" fmla="*/ 113 w 229"/>
                <a:gd name="T3" fmla="*/ 0 h 420"/>
                <a:gd name="T4" fmla="*/ 229 w 229"/>
                <a:gd name="T5" fmla="*/ 9 h 420"/>
                <a:gd name="T6" fmla="*/ 229 w 229"/>
                <a:gd name="T7" fmla="*/ 108 h 420"/>
                <a:gd name="T8" fmla="*/ 229 w 229"/>
                <a:gd name="T9" fmla="*/ 310 h 420"/>
                <a:gd name="T10" fmla="*/ 197 w 229"/>
                <a:gd name="T11" fmla="*/ 402 h 420"/>
                <a:gd name="T12" fmla="*/ 66 w 229"/>
                <a:gd name="T13" fmla="*/ 420 h 420"/>
                <a:gd name="T14" fmla="*/ 0 w 229"/>
                <a:gd name="T15" fmla="*/ 386 h 420"/>
                <a:gd name="T16" fmla="*/ 15 w 229"/>
                <a:gd name="T17" fmla="*/ 19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9" h="420">
                  <a:moveTo>
                    <a:pt x="15" y="19"/>
                  </a:moveTo>
                  <a:lnTo>
                    <a:pt x="113" y="0"/>
                  </a:lnTo>
                  <a:lnTo>
                    <a:pt x="229" y="9"/>
                  </a:lnTo>
                  <a:lnTo>
                    <a:pt x="229" y="108"/>
                  </a:lnTo>
                  <a:lnTo>
                    <a:pt x="229" y="310"/>
                  </a:lnTo>
                  <a:lnTo>
                    <a:pt x="197" y="402"/>
                  </a:lnTo>
                  <a:lnTo>
                    <a:pt x="66" y="420"/>
                  </a:lnTo>
                  <a:lnTo>
                    <a:pt x="0" y="386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4817" y="2567"/>
              <a:ext cx="223" cy="58"/>
            </a:xfrm>
            <a:custGeom>
              <a:avLst/>
              <a:gdLst>
                <a:gd name="T0" fmla="*/ 0 w 223"/>
                <a:gd name="T1" fmla="*/ 17 h 58"/>
                <a:gd name="T2" fmla="*/ 0 w 223"/>
                <a:gd name="T3" fmla="*/ 58 h 58"/>
                <a:gd name="T4" fmla="*/ 41 w 223"/>
                <a:gd name="T5" fmla="*/ 58 h 58"/>
                <a:gd name="T6" fmla="*/ 223 w 223"/>
                <a:gd name="T7" fmla="*/ 58 h 58"/>
                <a:gd name="T8" fmla="*/ 223 w 223"/>
                <a:gd name="T9" fmla="*/ 0 h 58"/>
                <a:gd name="T10" fmla="*/ 100 w 223"/>
                <a:gd name="T11" fmla="*/ 8 h 58"/>
                <a:gd name="T12" fmla="*/ 0 w 223"/>
                <a:gd name="T13" fmla="*/ 1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" h="58">
                  <a:moveTo>
                    <a:pt x="0" y="17"/>
                  </a:moveTo>
                  <a:lnTo>
                    <a:pt x="0" y="58"/>
                  </a:lnTo>
                  <a:lnTo>
                    <a:pt x="41" y="58"/>
                  </a:lnTo>
                  <a:lnTo>
                    <a:pt x="223" y="58"/>
                  </a:lnTo>
                  <a:lnTo>
                    <a:pt x="223" y="0"/>
                  </a:lnTo>
                  <a:lnTo>
                    <a:pt x="100" y="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824" y="2643"/>
              <a:ext cx="234" cy="318"/>
            </a:xfrm>
            <a:custGeom>
              <a:avLst/>
              <a:gdLst>
                <a:gd name="T0" fmla="*/ 0 w 234"/>
                <a:gd name="T1" fmla="*/ 16 h 318"/>
                <a:gd name="T2" fmla="*/ 9 w 234"/>
                <a:gd name="T3" fmla="*/ 92 h 318"/>
                <a:gd name="T4" fmla="*/ 9 w 234"/>
                <a:gd name="T5" fmla="*/ 285 h 318"/>
                <a:gd name="T6" fmla="*/ 100 w 234"/>
                <a:gd name="T7" fmla="*/ 318 h 318"/>
                <a:gd name="T8" fmla="*/ 234 w 234"/>
                <a:gd name="T9" fmla="*/ 293 h 318"/>
                <a:gd name="T10" fmla="*/ 234 w 234"/>
                <a:gd name="T11" fmla="*/ 225 h 318"/>
                <a:gd name="T12" fmla="*/ 234 w 234"/>
                <a:gd name="T13" fmla="*/ 0 h 318"/>
                <a:gd name="T14" fmla="*/ 68 w 234"/>
                <a:gd name="T15" fmla="*/ 7 h 318"/>
                <a:gd name="T16" fmla="*/ 0 w 234"/>
                <a:gd name="T17" fmla="*/ 16 h 3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" h="318">
                  <a:moveTo>
                    <a:pt x="0" y="16"/>
                  </a:moveTo>
                  <a:lnTo>
                    <a:pt x="9" y="92"/>
                  </a:lnTo>
                  <a:lnTo>
                    <a:pt x="9" y="285"/>
                  </a:lnTo>
                  <a:lnTo>
                    <a:pt x="100" y="318"/>
                  </a:lnTo>
                  <a:lnTo>
                    <a:pt x="234" y="293"/>
                  </a:lnTo>
                  <a:lnTo>
                    <a:pt x="234" y="225"/>
                  </a:lnTo>
                  <a:lnTo>
                    <a:pt x="234" y="0"/>
                  </a:lnTo>
                  <a:lnTo>
                    <a:pt x="68" y="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4303" y="2619"/>
              <a:ext cx="199" cy="75"/>
            </a:xfrm>
            <a:custGeom>
              <a:avLst/>
              <a:gdLst>
                <a:gd name="T0" fmla="*/ 0 w 199"/>
                <a:gd name="T1" fmla="*/ 21 h 75"/>
                <a:gd name="T2" fmla="*/ 0 w 199"/>
                <a:gd name="T3" fmla="*/ 75 h 75"/>
                <a:gd name="T4" fmla="*/ 70 w 199"/>
                <a:gd name="T5" fmla="*/ 75 h 75"/>
                <a:gd name="T6" fmla="*/ 199 w 199"/>
                <a:gd name="T7" fmla="*/ 54 h 75"/>
                <a:gd name="T8" fmla="*/ 199 w 199"/>
                <a:gd name="T9" fmla="*/ 0 h 75"/>
                <a:gd name="T10" fmla="*/ 137 w 199"/>
                <a:gd name="T11" fmla="*/ 16 h 75"/>
                <a:gd name="T12" fmla="*/ 80 w 199"/>
                <a:gd name="T13" fmla="*/ 16 h 75"/>
                <a:gd name="T14" fmla="*/ 0 w 199"/>
                <a:gd name="T15" fmla="*/ 21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75">
                  <a:moveTo>
                    <a:pt x="0" y="21"/>
                  </a:moveTo>
                  <a:lnTo>
                    <a:pt x="0" y="75"/>
                  </a:lnTo>
                  <a:lnTo>
                    <a:pt x="70" y="75"/>
                  </a:lnTo>
                  <a:lnTo>
                    <a:pt x="199" y="54"/>
                  </a:lnTo>
                  <a:lnTo>
                    <a:pt x="199" y="0"/>
                  </a:lnTo>
                  <a:lnTo>
                    <a:pt x="137" y="16"/>
                  </a:lnTo>
                  <a:lnTo>
                    <a:pt x="8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93" y="2683"/>
              <a:ext cx="204" cy="323"/>
            </a:xfrm>
            <a:custGeom>
              <a:avLst/>
              <a:gdLst>
                <a:gd name="T0" fmla="*/ 17 w 204"/>
                <a:gd name="T1" fmla="*/ 37 h 323"/>
                <a:gd name="T2" fmla="*/ 152 w 204"/>
                <a:gd name="T3" fmla="*/ 0 h 323"/>
                <a:gd name="T4" fmla="*/ 204 w 204"/>
                <a:gd name="T5" fmla="*/ 16 h 323"/>
                <a:gd name="T6" fmla="*/ 204 w 204"/>
                <a:gd name="T7" fmla="*/ 97 h 323"/>
                <a:gd name="T8" fmla="*/ 204 w 204"/>
                <a:gd name="T9" fmla="*/ 237 h 323"/>
                <a:gd name="T10" fmla="*/ 178 w 204"/>
                <a:gd name="T11" fmla="*/ 312 h 323"/>
                <a:gd name="T12" fmla="*/ 93 w 204"/>
                <a:gd name="T13" fmla="*/ 323 h 323"/>
                <a:gd name="T14" fmla="*/ 37 w 204"/>
                <a:gd name="T15" fmla="*/ 307 h 323"/>
                <a:gd name="T16" fmla="*/ 0 w 204"/>
                <a:gd name="T17" fmla="*/ 275 h 323"/>
                <a:gd name="T18" fmla="*/ 17 w 204"/>
                <a:gd name="T19" fmla="*/ 37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" h="323">
                  <a:moveTo>
                    <a:pt x="17" y="37"/>
                  </a:moveTo>
                  <a:lnTo>
                    <a:pt x="152" y="0"/>
                  </a:lnTo>
                  <a:lnTo>
                    <a:pt x="204" y="16"/>
                  </a:lnTo>
                  <a:lnTo>
                    <a:pt x="204" y="97"/>
                  </a:lnTo>
                  <a:lnTo>
                    <a:pt x="204" y="237"/>
                  </a:lnTo>
                  <a:lnTo>
                    <a:pt x="178" y="312"/>
                  </a:lnTo>
                  <a:lnTo>
                    <a:pt x="93" y="323"/>
                  </a:lnTo>
                  <a:lnTo>
                    <a:pt x="37" y="307"/>
                  </a:lnTo>
                  <a:lnTo>
                    <a:pt x="0" y="275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032" y="1296"/>
              <a:ext cx="502" cy="1472"/>
            </a:xfrm>
            <a:custGeom>
              <a:avLst/>
              <a:gdLst>
                <a:gd name="T0" fmla="*/ 384 w 502"/>
                <a:gd name="T1" fmla="*/ 0 h 1472"/>
                <a:gd name="T2" fmla="*/ 284 w 502"/>
                <a:gd name="T3" fmla="*/ 63 h 1472"/>
                <a:gd name="T4" fmla="*/ 190 w 502"/>
                <a:gd name="T5" fmla="*/ 174 h 1472"/>
                <a:gd name="T6" fmla="*/ 135 w 502"/>
                <a:gd name="T7" fmla="*/ 302 h 1472"/>
                <a:gd name="T8" fmla="*/ 72 w 502"/>
                <a:gd name="T9" fmla="*/ 469 h 1472"/>
                <a:gd name="T10" fmla="*/ 64 w 502"/>
                <a:gd name="T11" fmla="*/ 580 h 1472"/>
                <a:gd name="T12" fmla="*/ 56 w 502"/>
                <a:gd name="T13" fmla="*/ 676 h 1472"/>
                <a:gd name="T14" fmla="*/ 0 w 502"/>
                <a:gd name="T15" fmla="*/ 922 h 1472"/>
                <a:gd name="T16" fmla="*/ 0 w 502"/>
                <a:gd name="T17" fmla="*/ 1153 h 1472"/>
                <a:gd name="T18" fmla="*/ 16 w 502"/>
                <a:gd name="T19" fmla="*/ 1328 h 1472"/>
                <a:gd name="T20" fmla="*/ 16 w 502"/>
                <a:gd name="T21" fmla="*/ 1472 h 1472"/>
                <a:gd name="T22" fmla="*/ 95 w 502"/>
                <a:gd name="T23" fmla="*/ 1455 h 1472"/>
                <a:gd name="T24" fmla="*/ 64 w 502"/>
                <a:gd name="T25" fmla="*/ 1361 h 1472"/>
                <a:gd name="T26" fmla="*/ 111 w 502"/>
                <a:gd name="T27" fmla="*/ 1130 h 1472"/>
                <a:gd name="T28" fmla="*/ 72 w 502"/>
                <a:gd name="T29" fmla="*/ 1153 h 1472"/>
                <a:gd name="T30" fmla="*/ 40 w 502"/>
                <a:gd name="T31" fmla="*/ 1210 h 1472"/>
                <a:gd name="T32" fmla="*/ 40 w 502"/>
                <a:gd name="T33" fmla="*/ 1026 h 1472"/>
                <a:gd name="T34" fmla="*/ 95 w 502"/>
                <a:gd name="T35" fmla="*/ 915 h 1472"/>
                <a:gd name="T36" fmla="*/ 135 w 502"/>
                <a:gd name="T37" fmla="*/ 844 h 1472"/>
                <a:gd name="T38" fmla="*/ 135 w 502"/>
                <a:gd name="T39" fmla="*/ 724 h 1472"/>
                <a:gd name="T40" fmla="*/ 87 w 502"/>
                <a:gd name="T41" fmla="*/ 739 h 1472"/>
                <a:gd name="T42" fmla="*/ 119 w 502"/>
                <a:gd name="T43" fmla="*/ 565 h 1472"/>
                <a:gd name="T44" fmla="*/ 197 w 502"/>
                <a:gd name="T45" fmla="*/ 271 h 1472"/>
                <a:gd name="T46" fmla="*/ 268 w 502"/>
                <a:gd name="T47" fmla="*/ 318 h 1472"/>
                <a:gd name="T48" fmla="*/ 308 w 502"/>
                <a:gd name="T49" fmla="*/ 405 h 1472"/>
                <a:gd name="T50" fmla="*/ 316 w 502"/>
                <a:gd name="T51" fmla="*/ 469 h 1472"/>
                <a:gd name="T52" fmla="*/ 376 w 502"/>
                <a:gd name="T53" fmla="*/ 429 h 1472"/>
                <a:gd name="T54" fmla="*/ 354 w 502"/>
                <a:gd name="T55" fmla="*/ 318 h 1472"/>
                <a:gd name="T56" fmla="*/ 439 w 502"/>
                <a:gd name="T57" fmla="*/ 453 h 1472"/>
                <a:gd name="T58" fmla="*/ 439 w 502"/>
                <a:gd name="T59" fmla="*/ 525 h 1472"/>
                <a:gd name="T60" fmla="*/ 439 w 502"/>
                <a:gd name="T61" fmla="*/ 676 h 1472"/>
                <a:gd name="T62" fmla="*/ 502 w 502"/>
                <a:gd name="T63" fmla="*/ 556 h 1472"/>
                <a:gd name="T64" fmla="*/ 463 w 502"/>
                <a:gd name="T65" fmla="*/ 422 h 1472"/>
                <a:gd name="T66" fmla="*/ 463 w 502"/>
                <a:gd name="T67" fmla="*/ 271 h 1472"/>
                <a:gd name="T68" fmla="*/ 463 w 502"/>
                <a:gd name="T69" fmla="*/ 207 h 1472"/>
                <a:gd name="T70" fmla="*/ 347 w 502"/>
                <a:gd name="T71" fmla="*/ 167 h 1472"/>
                <a:gd name="T72" fmla="*/ 384 w 502"/>
                <a:gd name="T73" fmla="*/ 0 h 14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2" h="1472">
                  <a:moveTo>
                    <a:pt x="384" y="0"/>
                  </a:moveTo>
                  <a:lnTo>
                    <a:pt x="284" y="63"/>
                  </a:lnTo>
                  <a:lnTo>
                    <a:pt x="190" y="174"/>
                  </a:lnTo>
                  <a:lnTo>
                    <a:pt x="135" y="302"/>
                  </a:lnTo>
                  <a:lnTo>
                    <a:pt x="72" y="469"/>
                  </a:lnTo>
                  <a:lnTo>
                    <a:pt x="64" y="580"/>
                  </a:lnTo>
                  <a:lnTo>
                    <a:pt x="56" y="676"/>
                  </a:lnTo>
                  <a:lnTo>
                    <a:pt x="0" y="922"/>
                  </a:lnTo>
                  <a:lnTo>
                    <a:pt x="0" y="1153"/>
                  </a:lnTo>
                  <a:lnTo>
                    <a:pt x="16" y="1328"/>
                  </a:lnTo>
                  <a:lnTo>
                    <a:pt x="16" y="1472"/>
                  </a:lnTo>
                  <a:lnTo>
                    <a:pt x="95" y="1455"/>
                  </a:lnTo>
                  <a:lnTo>
                    <a:pt x="64" y="1361"/>
                  </a:lnTo>
                  <a:lnTo>
                    <a:pt x="111" y="1130"/>
                  </a:lnTo>
                  <a:lnTo>
                    <a:pt x="72" y="1153"/>
                  </a:lnTo>
                  <a:lnTo>
                    <a:pt x="40" y="1210"/>
                  </a:lnTo>
                  <a:lnTo>
                    <a:pt x="40" y="1026"/>
                  </a:lnTo>
                  <a:lnTo>
                    <a:pt x="95" y="915"/>
                  </a:lnTo>
                  <a:lnTo>
                    <a:pt x="135" y="844"/>
                  </a:lnTo>
                  <a:lnTo>
                    <a:pt x="135" y="724"/>
                  </a:lnTo>
                  <a:lnTo>
                    <a:pt x="87" y="739"/>
                  </a:lnTo>
                  <a:lnTo>
                    <a:pt x="119" y="565"/>
                  </a:lnTo>
                  <a:lnTo>
                    <a:pt x="197" y="271"/>
                  </a:lnTo>
                  <a:lnTo>
                    <a:pt x="268" y="318"/>
                  </a:lnTo>
                  <a:lnTo>
                    <a:pt x="308" y="405"/>
                  </a:lnTo>
                  <a:lnTo>
                    <a:pt x="316" y="469"/>
                  </a:lnTo>
                  <a:lnTo>
                    <a:pt x="376" y="429"/>
                  </a:lnTo>
                  <a:lnTo>
                    <a:pt x="354" y="318"/>
                  </a:lnTo>
                  <a:lnTo>
                    <a:pt x="439" y="453"/>
                  </a:lnTo>
                  <a:lnTo>
                    <a:pt x="439" y="525"/>
                  </a:lnTo>
                  <a:lnTo>
                    <a:pt x="439" y="676"/>
                  </a:lnTo>
                  <a:lnTo>
                    <a:pt x="502" y="556"/>
                  </a:lnTo>
                  <a:lnTo>
                    <a:pt x="463" y="422"/>
                  </a:lnTo>
                  <a:lnTo>
                    <a:pt x="463" y="271"/>
                  </a:lnTo>
                  <a:lnTo>
                    <a:pt x="463" y="207"/>
                  </a:lnTo>
                  <a:lnTo>
                    <a:pt x="347" y="16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4431" y="1208"/>
              <a:ext cx="95" cy="199"/>
            </a:xfrm>
            <a:custGeom>
              <a:avLst/>
              <a:gdLst>
                <a:gd name="T0" fmla="*/ 95 w 95"/>
                <a:gd name="T1" fmla="*/ 0 h 199"/>
                <a:gd name="T2" fmla="*/ 34 w 95"/>
                <a:gd name="T3" fmla="*/ 16 h 199"/>
                <a:gd name="T4" fmla="*/ 0 w 95"/>
                <a:gd name="T5" fmla="*/ 111 h 199"/>
                <a:gd name="T6" fmla="*/ 0 w 95"/>
                <a:gd name="T7" fmla="*/ 199 h 199"/>
                <a:gd name="T8" fmla="*/ 64 w 95"/>
                <a:gd name="T9" fmla="*/ 175 h 199"/>
                <a:gd name="T10" fmla="*/ 95 w 95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199">
                  <a:moveTo>
                    <a:pt x="95" y="0"/>
                  </a:moveTo>
                  <a:lnTo>
                    <a:pt x="34" y="16"/>
                  </a:lnTo>
                  <a:lnTo>
                    <a:pt x="0" y="111"/>
                  </a:lnTo>
                  <a:lnTo>
                    <a:pt x="0" y="199"/>
                  </a:lnTo>
                  <a:lnTo>
                    <a:pt x="64" y="17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747" y="1241"/>
              <a:ext cx="157" cy="365"/>
            </a:xfrm>
            <a:custGeom>
              <a:avLst/>
              <a:gdLst>
                <a:gd name="T0" fmla="*/ 102 w 157"/>
                <a:gd name="T1" fmla="*/ 0 h 365"/>
                <a:gd name="T2" fmla="*/ 86 w 157"/>
                <a:gd name="T3" fmla="*/ 142 h 365"/>
                <a:gd name="T4" fmla="*/ 0 w 157"/>
                <a:gd name="T5" fmla="*/ 269 h 365"/>
                <a:gd name="T6" fmla="*/ 0 w 157"/>
                <a:gd name="T7" fmla="*/ 365 h 365"/>
                <a:gd name="T8" fmla="*/ 71 w 157"/>
                <a:gd name="T9" fmla="*/ 278 h 365"/>
                <a:gd name="T10" fmla="*/ 71 w 157"/>
                <a:gd name="T11" fmla="*/ 214 h 365"/>
                <a:gd name="T12" fmla="*/ 157 w 157"/>
                <a:gd name="T13" fmla="*/ 182 h 365"/>
                <a:gd name="T14" fmla="*/ 133 w 157"/>
                <a:gd name="T15" fmla="*/ 87 h 365"/>
                <a:gd name="T16" fmla="*/ 102 w 157"/>
                <a:gd name="T17" fmla="*/ 0 h 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7" h="365">
                  <a:moveTo>
                    <a:pt x="102" y="0"/>
                  </a:moveTo>
                  <a:lnTo>
                    <a:pt x="86" y="142"/>
                  </a:lnTo>
                  <a:lnTo>
                    <a:pt x="0" y="269"/>
                  </a:lnTo>
                  <a:lnTo>
                    <a:pt x="0" y="365"/>
                  </a:lnTo>
                  <a:lnTo>
                    <a:pt x="71" y="278"/>
                  </a:lnTo>
                  <a:lnTo>
                    <a:pt x="71" y="214"/>
                  </a:lnTo>
                  <a:lnTo>
                    <a:pt x="157" y="182"/>
                  </a:lnTo>
                  <a:lnTo>
                    <a:pt x="133" y="8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676" y="1470"/>
              <a:ext cx="292" cy="757"/>
            </a:xfrm>
            <a:custGeom>
              <a:avLst/>
              <a:gdLst>
                <a:gd name="T0" fmla="*/ 213 w 292"/>
                <a:gd name="T1" fmla="*/ 0 h 757"/>
                <a:gd name="T2" fmla="*/ 204 w 292"/>
                <a:gd name="T3" fmla="*/ 73 h 757"/>
                <a:gd name="T4" fmla="*/ 204 w 292"/>
                <a:gd name="T5" fmla="*/ 136 h 757"/>
                <a:gd name="T6" fmla="*/ 157 w 292"/>
                <a:gd name="T7" fmla="*/ 128 h 757"/>
                <a:gd name="T8" fmla="*/ 149 w 292"/>
                <a:gd name="T9" fmla="*/ 184 h 757"/>
                <a:gd name="T10" fmla="*/ 127 w 292"/>
                <a:gd name="T11" fmla="*/ 224 h 757"/>
                <a:gd name="T12" fmla="*/ 40 w 292"/>
                <a:gd name="T13" fmla="*/ 248 h 757"/>
                <a:gd name="T14" fmla="*/ 23 w 292"/>
                <a:gd name="T15" fmla="*/ 351 h 757"/>
                <a:gd name="T16" fmla="*/ 23 w 292"/>
                <a:gd name="T17" fmla="*/ 406 h 757"/>
                <a:gd name="T18" fmla="*/ 23 w 292"/>
                <a:gd name="T19" fmla="*/ 557 h 757"/>
                <a:gd name="T20" fmla="*/ 0 w 292"/>
                <a:gd name="T21" fmla="*/ 708 h 757"/>
                <a:gd name="T22" fmla="*/ 55 w 292"/>
                <a:gd name="T23" fmla="*/ 534 h 757"/>
                <a:gd name="T24" fmla="*/ 78 w 292"/>
                <a:gd name="T25" fmla="*/ 359 h 757"/>
                <a:gd name="T26" fmla="*/ 110 w 292"/>
                <a:gd name="T27" fmla="*/ 455 h 757"/>
                <a:gd name="T28" fmla="*/ 110 w 292"/>
                <a:gd name="T29" fmla="*/ 597 h 757"/>
                <a:gd name="T30" fmla="*/ 157 w 292"/>
                <a:gd name="T31" fmla="*/ 757 h 757"/>
                <a:gd name="T32" fmla="*/ 133 w 292"/>
                <a:gd name="T33" fmla="*/ 581 h 757"/>
                <a:gd name="T34" fmla="*/ 127 w 292"/>
                <a:gd name="T35" fmla="*/ 430 h 757"/>
                <a:gd name="T36" fmla="*/ 149 w 292"/>
                <a:gd name="T37" fmla="*/ 366 h 757"/>
                <a:gd name="T38" fmla="*/ 197 w 292"/>
                <a:gd name="T39" fmla="*/ 191 h 757"/>
                <a:gd name="T40" fmla="*/ 228 w 292"/>
                <a:gd name="T41" fmla="*/ 255 h 757"/>
                <a:gd name="T42" fmla="*/ 228 w 292"/>
                <a:gd name="T43" fmla="*/ 343 h 757"/>
                <a:gd name="T44" fmla="*/ 292 w 292"/>
                <a:gd name="T45" fmla="*/ 343 h 757"/>
                <a:gd name="T46" fmla="*/ 292 w 292"/>
                <a:gd name="T47" fmla="*/ 288 h 757"/>
                <a:gd name="T48" fmla="*/ 259 w 292"/>
                <a:gd name="T49" fmla="*/ 168 h 757"/>
                <a:gd name="T50" fmla="*/ 213 w 292"/>
                <a:gd name="T51" fmla="*/ 0 h 7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2" h="757">
                  <a:moveTo>
                    <a:pt x="213" y="0"/>
                  </a:moveTo>
                  <a:lnTo>
                    <a:pt x="204" y="73"/>
                  </a:lnTo>
                  <a:lnTo>
                    <a:pt x="204" y="136"/>
                  </a:lnTo>
                  <a:lnTo>
                    <a:pt x="157" y="128"/>
                  </a:lnTo>
                  <a:lnTo>
                    <a:pt x="149" y="184"/>
                  </a:lnTo>
                  <a:lnTo>
                    <a:pt x="127" y="224"/>
                  </a:lnTo>
                  <a:lnTo>
                    <a:pt x="40" y="248"/>
                  </a:lnTo>
                  <a:lnTo>
                    <a:pt x="23" y="351"/>
                  </a:lnTo>
                  <a:lnTo>
                    <a:pt x="23" y="406"/>
                  </a:lnTo>
                  <a:lnTo>
                    <a:pt x="23" y="557"/>
                  </a:lnTo>
                  <a:lnTo>
                    <a:pt x="0" y="708"/>
                  </a:lnTo>
                  <a:lnTo>
                    <a:pt x="55" y="534"/>
                  </a:lnTo>
                  <a:lnTo>
                    <a:pt x="78" y="359"/>
                  </a:lnTo>
                  <a:lnTo>
                    <a:pt x="110" y="455"/>
                  </a:lnTo>
                  <a:lnTo>
                    <a:pt x="110" y="597"/>
                  </a:lnTo>
                  <a:lnTo>
                    <a:pt x="157" y="757"/>
                  </a:lnTo>
                  <a:lnTo>
                    <a:pt x="133" y="581"/>
                  </a:lnTo>
                  <a:lnTo>
                    <a:pt x="127" y="430"/>
                  </a:lnTo>
                  <a:lnTo>
                    <a:pt x="149" y="366"/>
                  </a:lnTo>
                  <a:lnTo>
                    <a:pt x="197" y="191"/>
                  </a:lnTo>
                  <a:lnTo>
                    <a:pt x="228" y="255"/>
                  </a:lnTo>
                  <a:lnTo>
                    <a:pt x="228" y="343"/>
                  </a:lnTo>
                  <a:lnTo>
                    <a:pt x="292" y="343"/>
                  </a:lnTo>
                  <a:lnTo>
                    <a:pt x="292" y="288"/>
                  </a:lnTo>
                  <a:lnTo>
                    <a:pt x="259" y="16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4400" y="1813"/>
              <a:ext cx="245" cy="922"/>
            </a:xfrm>
            <a:custGeom>
              <a:avLst/>
              <a:gdLst>
                <a:gd name="T0" fmla="*/ 245 w 245"/>
                <a:gd name="T1" fmla="*/ 334 h 922"/>
                <a:gd name="T2" fmla="*/ 245 w 245"/>
                <a:gd name="T3" fmla="*/ 469 h 922"/>
                <a:gd name="T4" fmla="*/ 181 w 245"/>
                <a:gd name="T5" fmla="*/ 653 h 922"/>
                <a:gd name="T6" fmla="*/ 181 w 245"/>
                <a:gd name="T7" fmla="*/ 740 h 922"/>
                <a:gd name="T8" fmla="*/ 181 w 245"/>
                <a:gd name="T9" fmla="*/ 922 h 922"/>
                <a:gd name="T10" fmla="*/ 134 w 245"/>
                <a:gd name="T11" fmla="*/ 811 h 922"/>
                <a:gd name="T12" fmla="*/ 142 w 245"/>
                <a:gd name="T13" fmla="*/ 588 h 922"/>
                <a:gd name="T14" fmla="*/ 173 w 245"/>
                <a:gd name="T15" fmla="*/ 327 h 922"/>
                <a:gd name="T16" fmla="*/ 134 w 245"/>
                <a:gd name="T17" fmla="*/ 445 h 922"/>
                <a:gd name="T18" fmla="*/ 87 w 245"/>
                <a:gd name="T19" fmla="*/ 509 h 922"/>
                <a:gd name="T20" fmla="*/ 65 w 245"/>
                <a:gd name="T21" fmla="*/ 780 h 922"/>
                <a:gd name="T22" fmla="*/ 0 w 245"/>
                <a:gd name="T23" fmla="*/ 780 h 922"/>
                <a:gd name="T24" fmla="*/ 55 w 245"/>
                <a:gd name="T25" fmla="*/ 438 h 922"/>
                <a:gd name="T26" fmla="*/ 142 w 245"/>
                <a:gd name="T27" fmla="*/ 183 h 922"/>
                <a:gd name="T28" fmla="*/ 237 w 245"/>
                <a:gd name="T29" fmla="*/ 0 h 922"/>
                <a:gd name="T30" fmla="*/ 228 w 245"/>
                <a:gd name="T31" fmla="*/ 118 h 922"/>
                <a:gd name="T32" fmla="*/ 197 w 245"/>
                <a:gd name="T33" fmla="*/ 207 h 922"/>
                <a:gd name="T34" fmla="*/ 197 w 245"/>
                <a:gd name="T35" fmla="*/ 287 h 922"/>
                <a:gd name="T36" fmla="*/ 213 w 245"/>
                <a:gd name="T37" fmla="*/ 422 h 922"/>
                <a:gd name="T38" fmla="*/ 245 w 245"/>
                <a:gd name="T39" fmla="*/ 334 h 9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5" h="922">
                  <a:moveTo>
                    <a:pt x="245" y="334"/>
                  </a:moveTo>
                  <a:lnTo>
                    <a:pt x="245" y="469"/>
                  </a:lnTo>
                  <a:lnTo>
                    <a:pt x="181" y="653"/>
                  </a:lnTo>
                  <a:lnTo>
                    <a:pt x="181" y="740"/>
                  </a:lnTo>
                  <a:lnTo>
                    <a:pt x="181" y="922"/>
                  </a:lnTo>
                  <a:lnTo>
                    <a:pt x="134" y="811"/>
                  </a:lnTo>
                  <a:lnTo>
                    <a:pt x="142" y="588"/>
                  </a:lnTo>
                  <a:lnTo>
                    <a:pt x="173" y="327"/>
                  </a:lnTo>
                  <a:lnTo>
                    <a:pt x="134" y="445"/>
                  </a:lnTo>
                  <a:lnTo>
                    <a:pt x="87" y="509"/>
                  </a:lnTo>
                  <a:lnTo>
                    <a:pt x="65" y="780"/>
                  </a:lnTo>
                  <a:lnTo>
                    <a:pt x="0" y="780"/>
                  </a:lnTo>
                  <a:lnTo>
                    <a:pt x="55" y="438"/>
                  </a:lnTo>
                  <a:lnTo>
                    <a:pt x="142" y="183"/>
                  </a:lnTo>
                  <a:lnTo>
                    <a:pt x="237" y="0"/>
                  </a:lnTo>
                  <a:lnTo>
                    <a:pt x="228" y="118"/>
                  </a:lnTo>
                  <a:lnTo>
                    <a:pt x="197" y="207"/>
                  </a:lnTo>
                  <a:lnTo>
                    <a:pt x="197" y="287"/>
                  </a:lnTo>
                  <a:lnTo>
                    <a:pt x="213" y="422"/>
                  </a:lnTo>
                  <a:lnTo>
                    <a:pt x="245" y="33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046" y="1399"/>
              <a:ext cx="189" cy="1392"/>
            </a:xfrm>
            <a:custGeom>
              <a:avLst/>
              <a:gdLst>
                <a:gd name="T0" fmla="*/ 0 w 189"/>
                <a:gd name="T1" fmla="*/ 80 h 1392"/>
                <a:gd name="T2" fmla="*/ 24 w 189"/>
                <a:gd name="T3" fmla="*/ 221 h 1392"/>
                <a:gd name="T4" fmla="*/ 24 w 189"/>
                <a:gd name="T5" fmla="*/ 406 h 1392"/>
                <a:gd name="T6" fmla="*/ 48 w 189"/>
                <a:gd name="T7" fmla="*/ 573 h 1392"/>
                <a:gd name="T8" fmla="*/ 103 w 189"/>
                <a:gd name="T9" fmla="*/ 510 h 1392"/>
                <a:gd name="T10" fmla="*/ 103 w 189"/>
                <a:gd name="T11" fmla="*/ 621 h 1392"/>
                <a:gd name="T12" fmla="*/ 71 w 189"/>
                <a:gd name="T13" fmla="*/ 764 h 1392"/>
                <a:gd name="T14" fmla="*/ 86 w 189"/>
                <a:gd name="T15" fmla="*/ 868 h 1392"/>
                <a:gd name="T16" fmla="*/ 110 w 189"/>
                <a:gd name="T17" fmla="*/ 979 h 1392"/>
                <a:gd name="T18" fmla="*/ 120 w 189"/>
                <a:gd name="T19" fmla="*/ 1392 h 1392"/>
                <a:gd name="T20" fmla="*/ 189 w 189"/>
                <a:gd name="T21" fmla="*/ 1329 h 1392"/>
                <a:gd name="T22" fmla="*/ 189 w 189"/>
                <a:gd name="T23" fmla="*/ 1225 h 1392"/>
                <a:gd name="T24" fmla="*/ 181 w 189"/>
                <a:gd name="T25" fmla="*/ 708 h 1392"/>
                <a:gd name="T26" fmla="*/ 141 w 189"/>
                <a:gd name="T27" fmla="*/ 764 h 1392"/>
                <a:gd name="T28" fmla="*/ 141 w 189"/>
                <a:gd name="T29" fmla="*/ 677 h 1392"/>
                <a:gd name="T30" fmla="*/ 141 w 189"/>
                <a:gd name="T31" fmla="*/ 453 h 1392"/>
                <a:gd name="T32" fmla="*/ 95 w 189"/>
                <a:gd name="T33" fmla="*/ 335 h 1392"/>
                <a:gd name="T34" fmla="*/ 48 w 189"/>
                <a:gd name="T35" fmla="*/ 184 h 1392"/>
                <a:gd name="T36" fmla="*/ 8 w 189"/>
                <a:gd name="T37" fmla="*/ 0 h 1392"/>
                <a:gd name="T38" fmla="*/ 0 w 189"/>
                <a:gd name="T39" fmla="*/ 80 h 1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9" h="1392">
                  <a:moveTo>
                    <a:pt x="0" y="80"/>
                  </a:moveTo>
                  <a:lnTo>
                    <a:pt x="24" y="221"/>
                  </a:lnTo>
                  <a:lnTo>
                    <a:pt x="24" y="406"/>
                  </a:lnTo>
                  <a:lnTo>
                    <a:pt x="48" y="573"/>
                  </a:lnTo>
                  <a:lnTo>
                    <a:pt x="103" y="510"/>
                  </a:lnTo>
                  <a:lnTo>
                    <a:pt x="103" y="621"/>
                  </a:lnTo>
                  <a:lnTo>
                    <a:pt x="71" y="764"/>
                  </a:lnTo>
                  <a:lnTo>
                    <a:pt x="86" y="868"/>
                  </a:lnTo>
                  <a:lnTo>
                    <a:pt x="110" y="979"/>
                  </a:lnTo>
                  <a:lnTo>
                    <a:pt x="120" y="1392"/>
                  </a:lnTo>
                  <a:lnTo>
                    <a:pt x="189" y="1329"/>
                  </a:lnTo>
                  <a:lnTo>
                    <a:pt x="189" y="1225"/>
                  </a:lnTo>
                  <a:lnTo>
                    <a:pt x="181" y="708"/>
                  </a:lnTo>
                  <a:lnTo>
                    <a:pt x="141" y="764"/>
                  </a:lnTo>
                  <a:lnTo>
                    <a:pt x="141" y="677"/>
                  </a:lnTo>
                  <a:lnTo>
                    <a:pt x="141" y="453"/>
                  </a:lnTo>
                  <a:lnTo>
                    <a:pt x="95" y="335"/>
                  </a:lnTo>
                  <a:lnTo>
                    <a:pt x="48" y="184"/>
                  </a:lnTo>
                  <a:lnTo>
                    <a:pt x="8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4813" y="2657"/>
              <a:ext cx="94" cy="296"/>
            </a:xfrm>
            <a:custGeom>
              <a:avLst/>
              <a:gdLst>
                <a:gd name="T0" fmla="*/ 0 w 94"/>
                <a:gd name="T1" fmla="*/ 0 h 296"/>
                <a:gd name="T2" fmla="*/ 0 w 94"/>
                <a:gd name="T3" fmla="*/ 73 h 296"/>
                <a:gd name="T4" fmla="*/ 14 w 94"/>
                <a:gd name="T5" fmla="*/ 271 h 296"/>
                <a:gd name="T6" fmla="*/ 94 w 94"/>
                <a:gd name="T7" fmla="*/ 296 h 296"/>
                <a:gd name="T8" fmla="*/ 91 w 94"/>
                <a:gd name="T9" fmla="*/ 257 h 296"/>
                <a:gd name="T10" fmla="*/ 91 w 94"/>
                <a:gd name="T11" fmla="*/ 94 h 296"/>
                <a:gd name="T12" fmla="*/ 66 w 94"/>
                <a:gd name="T13" fmla="*/ 176 h 296"/>
                <a:gd name="T14" fmla="*/ 45 w 94"/>
                <a:gd name="T15" fmla="*/ 129 h 296"/>
                <a:gd name="T16" fmla="*/ 39 w 94"/>
                <a:gd name="T17" fmla="*/ 0 h 296"/>
                <a:gd name="T18" fmla="*/ 0 w 94"/>
                <a:gd name="T19" fmla="*/ 0 h 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296">
                  <a:moveTo>
                    <a:pt x="0" y="0"/>
                  </a:moveTo>
                  <a:lnTo>
                    <a:pt x="0" y="73"/>
                  </a:lnTo>
                  <a:lnTo>
                    <a:pt x="14" y="271"/>
                  </a:lnTo>
                  <a:lnTo>
                    <a:pt x="94" y="296"/>
                  </a:lnTo>
                  <a:lnTo>
                    <a:pt x="91" y="257"/>
                  </a:lnTo>
                  <a:lnTo>
                    <a:pt x="91" y="94"/>
                  </a:lnTo>
                  <a:lnTo>
                    <a:pt x="66" y="176"/>
                  </a:lnTo>
                  <a:lnTo>
                    <a:pt x="45" y="12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291" y="2709"/>
              <a:ext cx="43" cy="292"/>
            </a:xfrm>
            <a:custGeom>
              <a:avLst/>
              <a:gdLst>
                <a:gd name="T0" fmla="*/ 0 w 43"/>
                <a:gd name="T1" fmla="*/ 0 h 292"/>
                <a:gd name="T2" fmla="*/ 0 w 43"/>
                <a:gd name="T3" fmla="*/ 92 h 292"/>
                <a:gd name="T4" fmla="*/ 0 w 43"/>
                <a:gd name="T5" fmla="*/ 251 h 292"/>
                <a:gd name="T6" fmla="*/ 43 w 43"/>
                <a:gd name="T7" fmla="*/ 292 h 292"/>
                <a:gd name="T8" fmla="*/ 43 w 43"/>
                <a:gd name="T9" fmla="*/ 234 h 292"/>
                <a:gd name="T10" fmla="*/ 43 w 43"/>
                <a:gd name="T11" fmla="*/ 3 h 292"/>
                <a:gd name="T12" fmla="*/ 0 w 43"/>
                <a:gd name="T13" fmla="*/ 0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2">
                  <a:moveTo>
                    <a:pt x="0" y="0"/>
                  </a:moveTo>
                  <a:lnTo>
                    <a:pt x="0" y="92"/>
                  </a:lnTo>
                  <a:lnTo>
                    <a:pt x="0" y="251"/>
                  </a:lnTo>
                  <a:lnTo>
                    <a:pt x="43" y="292"/>
                  </a:lnTo>
                  <a:lnTo>
                    <a:pt x="43" y="234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31" descr="MCj03713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53" y="2012090"/>
            <a:ext cx="18192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MCj029094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46" y="5089508"/>
            <a:ext cx="18049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3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BSL2</a:t>
            </a:r>
            <a:r>
              <a:rPr lang="en-US" dirty="0"/>
              <a:t> Enhanced 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518" y="2323652"/>
            <a:ext cx="6777317" cy="4077148"/>
          </a:xfrm>
        </p:spPr>
        <p:txBody>
          <a:bodyPr>
            <a:normAutofit/>
          </a:bodyPr>
          <a:lstStyle/>
          <a:p>
            <a:r>
              <a:rPr lang="en-US" dirty="0"/>
              <a:t>Wrap around gown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Double gloves</a:t>
            </a:r>
          </a:p>
          <a:p>
            <a:endParaRPr lang="en-US" dirty="0"/>
          </a:p>
          <a:p>
            <a:r>
              <a:rPr lang="en-US" dirty="0"/>
              <a:t>Respiratory Protection (</a:t>
            </a:r>
            <a:r>
              <a:rPr lang="en-US" dirty="0" err="1"/>
              <a:t>N95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Face shield</a:t>
            </a:r>
          </a:p>
          <a:p>
            <a:endParaRPr lang="en-US" dirty="0"/>
          </a:p>
          <a:p>
            <a:r>
              <a:rPr lang="en-US" dirty="0"/>
              <a:t>Disposable sleeves</a:t>
            </a:r>
          </a:p>
          <a:p>
            <a:endParaRPr lang="en-US" dirty="0"/>
          </a:p>
        </p:txBody>
      </p:sp>
      <p:pic>
        <p:nvPicPr>
          <p:cNvPr id="30" name="Picture 29" descr="C:\Users\eswaney\Pictures\BSL2 Enhanced pi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r="-814"/>
          <a:stretch/>
        </p:blipFill>
        <p:spPr bwMode="auto">
          <a:xfrm>
            <a:off x="6019800" y="2197495"/>
            <a:ext cx="2474022" cy="4076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28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12661" y="533400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2"/>
                </a:solidFill>
              </a:rPr>
              <a:t>Steps for Donning </a:t>
            </a:r>
            <a:r>
              <a:rPr lang="en-US" altLang="en-US" b="1" dirty="0" err="1">
                <a:solidFill>
                  <a:schemeClr val="bg2"/>
                </a:solidFill>
              </a:rPr>
              <a:t>BSL2</a:t>
            </a:r>
            <a:r>
              <a:rPr lang="en-US" altLang="en-US" b="1" dirty="0">
                <a:solidFill>
                  <a:schemeClr val="bg2"/>
                </a:solidFill>
              </a:rPr>
              <a:t> Enhanced PPE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1761" y="1981200"/>
            <a:ext cx="7848600" cy="441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b="1" dirty="0"/>
              <a:t>Don wrap around gown</a:t>
            </a:r>
          </a:p>
          <a:p>
            <a:pPr eaLnBrk="1" hangingPunct="1"/>
            <a:r>
              <a:rPr lang="en-US" altLang="en-US" sz="2800" b="1" dirty="0"/>
              <a:t>Don booties</a:t>
            </a:r>
          </a:p>
          <a:p>
            <a:pPr eaLnBrk="1" hangingPunct="1"/>
            <a:r>
              <a:rPr lang="en-US" altLang="en-US" sz="2800" b="1" dirty="0"/>
              <a:t>Don </a:t>
            </a:r>
            <a:r>
              <a:rPr lang="en-US" altLang="en-US" sz="2800" b="1" dirty="0" err="1"/>
              <a:t>N95</a:t>
            </a:r>
            <a:r>
              <a:rPr lang="en-US" altLang="en-US" sz="2800" b="1" dirty="0"/>
              <a:t> respirator</a:t>
            </a:r>
          </a:p>
          <a:p>
            <a:pPr eaLnBrk="1" hangingPunct="1"/>
            <a:r>
              <a:rPr lang="en-US" altLang="en-US" sz="2800" b="1" dirty="0"/>
              <a:t>Don eye protection</a:t>
            </a:r>
          </a:p>
          <a:p>
            <a:pPr eaLnBrk="1" hangingPunct="1"/>
            <a:r>
              <a:rPr lang="en-US" altLang="en-US" sz="2800" b="1" dirty="0"/>
              <a:t>Don 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set of gloves and tape to gown</a:t>
            </a:r>
          </a:p>
          <a:p>
            <a:pPr eaLnBrk="1" hangingPunct="1"/>
            <a:r>
              <a:rPr lang="en-US" altLang="en-US" sz="2800" b="1" dirty="0"/>
              <a:t>Don 2</a:t>
            </a:r>
            <a:r>
              <a:rPr lang="en-US" altLang="en-US" sz="2800" b="1" baseline="30000" dirty="0"/>
              <a:t>nd</a:t>
            </a:r>
            <a:r>
              <a:rPr lang="en-US" altLang="en-US" sz="2800" b="1" dirty="0"/>
              <a:t> pair of gloves</a:t>
            </a:r>
          </a:p>
        </p:txBody>
      </p:sp>
    </p:spTree>
    <p:extLst>
      <p:ext uri="{BB962C8B-B14F-4D97-AF65-F5344CB8AC3E}">
        <p14:creationId xmlns:p14="http://schemas.microsoft.com/office/powerpoint/2010/main" val="333500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2"/>
                </a:solidFill>
              </a:rPr>
              <a:t>Steps for Doffing </a:t>
            </a:r>
            <a:r>
              <a:rPr lang="en-US" altLang="en-US" b="1" dirty="0" err="1">
                <a:solidFill>
                  <a:schemeClr val="bg2"/>
                </a:solidFill>
              </a:rPr>
              <a:t>BSL2</a:t>
            </a:r>
            <a:r>
              <a:rPr lang="en-US" altLang="en-US" b="1" dirty="0">
                <a:solidFill>
                  <a:schemeClr val="bg2"/>
                </a:solidFill>
              </a:rPr>
              <a:t> Enhanced PPE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152" y="2209800"/>
            <a:ext cx="4267200" cy="352862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Doff booties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Doff 2</a:t>
            </a:r>
            <a:r>
              <a:rPr lang="en-US" altLang="en-US" sz="2800" b="1" baseline="30000" dirty="0">
                <a:solidFill>
                  <a:schemeClr val="tx1"/>
                </a:solidFill>
              </a:rPr>
              <a:t>nd</a:t>
            </a:r>
            <a:r>
              <a:rPr lang="en-US" altLang="en-US" sz="2800" b="1" dirty="0">
                <a:solidFill>
                  <a:schemeClr val="tx1"/>
                </a:solidFill>
              </a:rPr>
              <a:t> pair of gloves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Disinfectant inner gloves and tape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Remove tape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Doff wrap around gown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8352" y="2209800"/>
            <a:ext cx="4267200" cy="35286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Enter corridor</a:t>
            </a:r>
          </a:p>
          <a:p>
            <a:pPr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Doff eye protection and </a:t>
            </a:r>
            <a:r>
              <a:rPr lang="en-US" altLang="en-US" sz="2800" b="1" dirty="0" err="1">
                <a:solidFill>
                  <a:schemeClr val="tx1"/>
                </a:solidFill>
              </a:rPr>
              <a:t>decon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Doff </a:t>
            </a:r>
            <a:r>
              <a:rPr lang="en-US" altLang="en-US" sz="2800" b="1" dirty="0" err="1">
                <a:solidFill>
                  <a:schemeClr val="tx1"/>
                </a:solidFill>
              </a:rPr>
              <a:t>N95</a:t>
            </a:r>
            <a:r>
              <a:rPr lang="en-US" altLang="en-US" sz="2800" b="1" dirty="0">
                <a:solidFill>
                  <a:schemeClr val="tx1"/>
                </a:solidFill>
              </a:rPr>
              <a:t> respirator Doff inner gloves</a:t>
            </a: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Wash hands thoroughly</a:t>
            </a:r>
          </a:p>
        </p:txBody>
      </p:sp>
    </p:spTree>
    <p:extLst>
      <p:ext uri="{BB962C8B-B14F-4D97-AF65-F5344CB8AC3E}">
        <p14:creationId xmlns:p14="http://schemas.microsoft.com/office/powerpoint/2010/main" val="257584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BSL3</a:t>
            </a:r>
            <a:r>
              <a:rPr lang="en-US" dirty="0"/>
              <a:t> 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Belt + battery pack   </a:t>
            </a:r>
          </a:p>
          <a:p>
            <a:r>
              <a:rPr lang="en-US" dirty="0" err="1"/>
              <a:t>PAPR</a:t>
            </a:r>
            <a:r>
              <a:rPr lang="en-US" dirty="0"/>
              <a:t> hood</a:t>
            </a:r>
          </a:p>
          <a:p>
            <a:r>
              <a:rPr lang="en-US" dirty="0"/>
              <a:t>Tyvek suit                  	</a:t>
            </a:r>
          </a:p>
          <a:p>
            <a:r>
              <a:rPr lang="en-US" dirty="0"/>
              <a:t>Booties</a:t>
            </a:r>
          </a:p>
          <a:p>
            <a:r>
              <a:rPr lang="en-US" dirty="0"/>
              <a:t>Double gloves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53" b="4436"/>
          <a:stretch/>
        </p:blipFill>
        <p:spPr>
          <a:xfrm>
            <a:off x="6400800" y="1830240"/>
            <a:ext cx="1816765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894" y="2972608"/>
            <a:ext cx="1965201" cy="30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1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752</Words>
  <Application>Microsoft Office PowerPoint</Application>
  <PresentationFormat>On-screen Show (4:3)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Austin</vt:lpstr>
      <vt:lpstr>Laboratory Techniques Supporting Infectious Disease Surveillance and Epidemiology  Personal Protective Equipment Demonstration</vt:lpstr>
      <vt:lpstr>Overview</vt:lpstr>
      <vt:lpstr>Definition of PPE</vt:lpstr>
      <vt:lpstr>Four Primary Controls</vt:lpstr>
      <vt:lpstr>BSL2 PPE</vt:lpstr>
      <vt:lpstr>BSL2 Enhanced PPE</vt:lpstr>
      <vt:lpstr>Steps for Donning BSL2 Enhanced PPE</vt:lpstr>
      <vt:lpstr>Steps for Doffing BSL2 Enhanced PPE</vt:lpstr>
      <vt:lpstr>BSL3 PPE</vt:lpstr>
      <vt:lpstr>Steps for Donning BSL3 PPE</vt:lpstr>
      <vt:lpstr>Steps for Doffing BSL3 PPE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Austin BioThreat Team</dc:title>
  <dc:creator>eswaney</dc:creator>
  <cp:lastModifiedBy>Pinter,Henry J (DSHS)</cp:lastModifiedBy>
  <cp:revision>126</cp:revision>
  <cp:lastPrinted>2016-10-12T18:49:52Z</cp:lastPrinted>
  <dcterms:created xsi:type="dcterms:W3CDTF">2014-08-28T14:32:02Z</dcterms:created>
  <dcterms:modified xsi:type="dcterms:W3CDTF">2023-02-16T21:25:32Z</dcterms:modified>
</cp:coreProperties>
</file>