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4"/>
  </p:notesMasterIdLst>
  <p:handoutMasterIdLst>
    <p:handoutMasterId r:id="rId25"/>
  </p:handoutMasterIdLst>
  <p:sldIdLst>
    <p:sldId id="256" r:id="rId2"/>
    <p:sldId id="261" r:id="rId3"/>
    <p:sldId id="281" r:id="rId4"/>
    <p:sldId id="262" r:id="rId5"/>
    <p:sldId id="257" r:id="rId6"/>
    <p:sldId id="258" r:id="rId7"/>
    <p:sldId id="259" r:id="rId8"/>
    <p:sldId id="260" r:id="rId9"/>
    <p:sldId id="263" r:id="rId10"/>
    <p:sldId id="270" r:id="rId11"/>
    <p:sldId id="271" r:id="rId12"/>
    <p:sldId id="272" r:id="rId13"/>
    <p:sldId id="264" r:id="rId14"/>
    <p:sldId id="279" r:id="rId15"/>
    <p:sldId id="266" r:id="rId16"/>
    <p:sldId id="267" r:id="rId17"/>
    <p:sldId id="269" r:id="rId18"/>
    <p:sldId id="276" r:id="rId19"/>
    <p:sldId id="277" r:id="rId20"/>
    <p:sldId id="273" r:id="rId21"/>
    <p:sldId id="274" r:id="rId22"/>
    <p:sldId id="275"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62" autoAdjust="0"/>
  </p:normalViewPr>
  <p:slideViewPr>
    <p:cSldViewPr>
      <p:cViewPr varScale="1">
        <p:scale>
          <a:sx n="50" d="100"/>
          <a:sy n="50" d="100"/>
        </p:scale>
        <p:origin x="2035"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A31DC72-9AC1-451C-B95E-0E37B69EE440}" type="datetimeFigureOut">
              <a:rPr lang="en-US" smtClean="0"/>
              <a:t>2/17/2023</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EB7F49CC-F503-4192-ADF2-4D53FB93177F}" type="slidenum">
              <a:rPr lang="en-US" smtClean="0"/>
              <a:t>‹#›</a:t>
            </a:fld>
            <a:endParaRPr lang="en-US"/>
          </a:p>
        </p:txBody>
      </p:sp>
    </p:spTree>
    <p:extLst>
      <p:ext uri="{BB962C8B-B14F-4D97-AF65-F5344CB8AC3E}">
        <p14:creationId xmlns:p14="http://schemas.microsoft.com/office/powerpoint/2010/main" val="2252542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0CA6224-475E-439F-9D92-9C0DB4128A9B}" type="datetimeFigureOut">
              <a:rPr lang="en-US" smtClean="0"/>
              <a:t>2/17/2023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A1E924B-7869-4FC6-BA3A-CBDFCB514C8B}" type="slidenum">
              <a:rPr lang="en-US" smtClean="0"/>
              <a:t>‹#›</a:t>
            </a:fld>
            <a:endParaRPr lang="en-US"/>
          </a:p>
        </p:txBody>
      </p:sp>
    </p:spTree>
    <p:extLst>
      <p:ext uri="{BB962C8B-B14F-4D97-AF65-F5344CB8AC3E}">
        <p14:creationId xmlns:p14="http://schemas.microsoft.com/office/powerpoint/2010/main" val="910626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a:t>
            </a:fld>
            <a:endParaRPr lang="en-US"/>
          </a:p>
        </p:txBody>
      </p:sp>
    </p:spTree>
    <p:extLst>
      <p:ext uri="{BB962C8B-B14F-4D97-AF65-F5344CB8AC3E}">
        <p14:creationId xmlns:p14="http://schemas.microsoft.com/office/powerpoint/2010/main" val="33021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Sliver of meat after it had been sitting in the fridge for a few days (easier to see as the meat starts to break down).  Here are three pics - one at 40x showing two larvae in one field; the other two showing those same two larvae at 100x magnification using DIC (Differential Interference Contrast) microscopy.    </a:t>
            </a:r>
          </a:p>
          <a:p>
            <a:endParaRPr lang="en-US" dirty="0"/>
          </a:p>
        </p:txBody>
      </p:sp>
      <p:sp>
        <p:nvSpPr>
          <p:cNvPr id="4" name="Slide Number Placeholder 3"/>
          <p:cNvSpPr>
            <a:spLocks noGrp="1"/>
          </p:cNvSpPr>
          <p:nvPr>
            <p:ph type="sldNum" sz="quarter" idx="10"/>
          </p:nvPr>
        </p:nvSpPr>
        <p:spPr/>
        <p:txBody>
          <a:bodyPr/>
          <a:lstStyle/>
          <a:p>
            <a:fld id="{1A1E924B-7869-4FC6-BA3A-CBDFCB514C8B}" type="slidenum">
              <a:rPr lang="en-US" smtClean="0"/>
              <a:t>10</a:t>
            </a:fld>
            <a:endParaRPr lang="en-US"/>
          </a:p>
        </p:txBody>
      </p:sp>
    </p:spTree>
    <p:extLst>
      <p:ext uri="{BB962C8B-B14F-4D97-AF65-F5344CB8AC3E}">
        <p14:creationId xmlns:p14="http://schemas.microsoft.com/office/powerpoint/2010/main" val="319116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11</a:t>
            </a:fld>
            <a:endParaRPr lang="en-US"/>
          </a:p>
        </p:txBody>
      </p:sp>
    </p:spTree>
    <p:extLst>
      <p:ext uri="{BB962C8B-B14F-4D97-AF65-F5344CB8AC3E}">
        <p14:creationId xmlns:p14="http://schemas.microsoft.com/office/powerpoint/2010/main" val="1352468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12</a:t>
            </a:fld>
            <a:endParaRPr lang="en-US"/>
          </a:p>
        </p:txBody>
      </p:sp>
    </p:spTree>
    <p:extLst>
      <p:ext uri="{BB962C8B-B14F-4D97-AF65-F5344CB8AC3E}">
        <p14:creationId xmlns:p14="http://schemas.microsoft.com/office/powerpoint/2010/main" val="2665700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13</a:t>
            </a:fld>
            <a:endParaRPr lang="en-US"/>
          </a:p>
        </p:txBody>
      </p:sp>
    </p:spTree>
    <p:extLst>
      <p:ext uri="{BB962C8B-B14F-4D97-AF65-F5344CB8AC3E}">
        <p14:creationId xmlns:p14="http://schemas.microsoft.com/office/powerpoint/2010/main" val="45579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14</a:t>
            </a:fld>
            <a:endParaRPr lang="en-US"/>
          </a:p>
        </p:txBody>
      </p:sp>
    </p:spTree>
    <p:extLst>
      <p:ext uri="{BB962C8B-B14F-4D97-AF65-F5344CB8AC3E}">
        <p14:creationId xmlns:p14="http://schemas.microsoft.com/office/powerpoint/2010/main" val="45579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15</a:t>
            </a:fld>
            <a:endParaRPr lang="en-US"/>
          </a:p>
        </p:txBody>
      </p:sp>
    </p:spTree>
    <p:extLst>
      <p:ext uri="{BB962C8B-B14F-4D97-AF65-F5344CB8AC3E}">
        <p14:creationId xmlns:p14="http://schemas.microsoft.com/office/powerpoint/2010/main" val="432240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16</a:t>
            </a:fld>
            <a:endParaRPr lang="en-US"/>
          </a:p>
        </p:txBody>
      </p:sp>
    </p:spTree>
    <p:extLst>
      <p:ext uri="{BB962C8B-B14F-4D97-AF65-F5344CB8AC3E}">
        <p14:creationId xmlns:p14="http://schemas.microsoft.com/office/powerpoint/2010/main" val="3148956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17</a:t>
            </a:fld>
            <a:endParaRPr lang="en-US"/>
          </a:p>
        </p:txBody>
      </p:sp>
    </p:spTree>
    <p:extLst>
      <p:ext uri="{BB962C8B-B14F-4D97-AF65-F5344CB8AC3E}">
        <p14:creationId xmlns:p14="http://schemas.microsoft.com/office/powerpoint/2010/main" val="18985050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18</a:t>
            </a:fld>
            <a:endParaRPr lang="en-US"/>
          </a:p>
        </p:txBody>
      </p:sp>
    </p:spTree>
    <p:extLst>
      <p:ext uri="{BB962C8B-B14F-4D97-AF65-F5344CB8AC3E}">
        <p14:creationId xmlns:p14="http://schemas.microsoft.com/office/powerpoint/2010/main" val="2587367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19</a:t>
            </a:fld>
            <a:endParaRPr lang="en-US"/>
          </a:p>
        </p:txBody>
      </p:sp>
    </p:spTree>
    <p:extLst>
      <p:ext uri="{BB962C8B-B14F-4D97-AF65-F5344CB8AC3E}">
        <p14:creationId xmlns:p14="http://schemas.microsoft.com/office/powerpoint/2010/main" val="407959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Parasite; nematode;</a:t>
            </a:r>
            <a:r>
              <a:rPr lang="en-US" baseline="0" dirty="0"/>
              <a:t> </a:t>
            </a:r>
            <a:r>
              <a:rPr lang="en-US" dirty="0"/>
              <a:t>round worm- Trichinella </a:t>
            </a:r>
          </a:p>
          <a:p>
            <a:endParaRPr lang="en-US" dirty="0"/>
          </a:p>
        </p:txBody>
      </p:sp>
      <p:sp>
        <p:nvSpPr>
          <p:cNvPr id="4" name="Slide Number Placeholder 3"/>
          <p:cNvSpPr>
            <a:spLocks noGrp="1"/>
          </p:cNvSpPr>
          <p:nvPr>
            <p:ph type="sldNum" sz="quarter" idx="10"/>
          </p:nvPr>
        </p:nvSpPr>
        <p:spPr/>
        <p:txBody>
          <a:bodyPr/>
          <a:lstStyle/>
          <a:p>
            <a:fld id="{1A1E924B-7869-4FC6-BA3A-CBDFCB514C8B}" type="slidenum">
              <a:rPr lang="en-US" smtClean="0"/>
              <a:t>2</a:t>
            </a:fld>
            <a:endParaRPr lang="en-US"/>
          </a:p>
        </p:txBody>
      </p:sp>
    </p:spTree>
    <p:extLst>
      <p:ext uri="{BB962C8B-B14F-4D97-AF65-F5344CB8AC3E}">
        <p14:creationId xmlns:p14="http://schemas.microsoft.com/office/powerpoint/2010/main" val="13678532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20</a:t>
            </a:fld>
            <a:endParaRPr lang="en-US"/>
          </a:p>
        </p:txBody>
      </p:sp>
    </p:spTree>
    <p:extLst>
      <p:ext uri="{BB962C8B-B14F-4D97-AF65-F5344CB8AC3E}">
        <p14:creationId xmlns:p14="http://schemas.microsoft.com/office/powerpoint/2010/main" val="2861356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21</a:t>
            </a:fld>
            <a:endParaRPr lang="en-US"/>
          </a:p>
        </p:txBody>
      </p:sp>
    </p:spTree>
    <p:extLst>
      <p:ext uri="{BB962C8B-B14F-4D97-AF65-F5344CB8AC3E}">
        <p14:creationId xmlns:p14="http://schemas.microsoft.com/office/powerpoint/2010/main" val="37303932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22</a:t>
            </a:fld>
            <a:endParaRPr lang="en-US"/>
          </a:p>
        </p:txBody>
      </p:sp>
    </p:spTree>
    <p:extLst>
      <p:ext uri="{BB962C8B-B14F-4D97-AF65-F5344CB8AC3E}">
        <p14:creationId xmlns:p14="http://schemas.microsoft.com/office/powerpoint/2010/main" val="2727007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 days after Nausea, diarrhea, vomiting, fatigue, fever, and abdominal discomfort are often the first symptoms of </a:t>
            </a:r>
            <a:r>
              <a:rPr lang="en-US" dirty="0" err="1"/>
              <a:t>trichinellosis</a:t>
            </a:r>
            <a:r>
              <a:rPr lang="en-US" dirty="0"/>
              <a:t>. </a:t>
            </a:r>
          </a:p>
          <a:p>
            <a:r>
              <a:rPr lang="en-US" dirty="0"/>
              <a:t>2-8 weeks after Headaches, fevers, chills, cough, swelling of the face and eyes, aching joints and muscle pains, itchy skin, diarrhea, or constipation may follow the first symptoms</a:t>
            </a:r>
          </a:p>
          <a:p>
            <a:endParaRPr lang="en-US" dirty="0"/>
          </a:p>
          <a:p>
            <a:r>
              <a:rPr lang="en-US" dirty="0"/>
              <a:t>Periorbital edema- “puffy eyes” </a:t>
            </a:r>
          </a:p>
          <a:p>
            <a:endParaRPr lang="en-US" dirty="0"/>
          </a:p>
          <a:p>
            <a:r>
              <a:rPr lang="en-US" dirty="0"/>
              <a:t>Higher than normal number of eosinophils- disease fighting white blood cell; usually account for less than 7% of circulating leukocytes</a:t>
            </a:r>
          </a:p>
          <a:p>
            <a:endParaRPr lang="en-US" dirty="0"/>
          </a:p>
          <a:p>
            <a:r>
              <a:rPr lang="en-US" dirty="0"/>
              <a:t>Anthelmintic- anti worm medication  </a:t>
            </a:r>
            <a:endParaRPr lang="en-US" b="0" dirty="0"/>
          </a:p>
          <a:p>
            <a:endParaRPr lang="en-US" dirty="0"/>
          </a:p>
        </p:txBody>
      </p:sp>
      <p:sp>
        <p:nvSpPr>
          <p:cNvPr id="4" name="Slide Number Placeholder 3"/>
          <p:cNvSpPr>
            <a:spLocks noGrp="1"/>
          </p:cNvSpPr>
          <p:nvPr>
            <p:ph type="sldNum" sz="quarter" idx="10"/>
          </p:nvPr>
        </p:nvSpPr>
        <p:spPr/>
        <p:txBody>
          <a:bodyPr/>
          <a:lstStyle/>
          <a:p>
            <a:fld id="{1A1E924B-7869-4FC6-BA3A-CBDFCB514C8B}" type="slidenum">
              <a:rPr lang="en-US" smtClean="0"/>
              <a:t>3</a:t>
            </a:fld>
            <a:endParaRPr lang="en-US"/>
          </a:p>
        </p:txBody>
      </p:sp>
    </p:spTree>
    <p:extLst>
      <p:ext uri="{BB962C8B-B14F-4D97-AF65-F5344CB8AC3E}">
        <p14:creationId xmlns:p14="http://schemas.microsoft.com/office/powerpoint/2010/main" val="1367853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Arctic, </a:t>
            </a:r>
            <a:r>
              <a:rPr lang="en-US" i="1" dirty="0"/>
              <a:t>Trichinella </a:t>
            </a:r>
            <a:r>
              <a:rPr lang="en-US" i="0" dirty="0"/>
              <a:t> is found in carnivores such as bears, wolves, foxes, lynx, coyotes, walruses, and seals</a:t>
            </a:r>
          </a:p>
          <a:p>
            <a:r>
              <a:rPr lang="en-US" i="0" dirty="0"/>
              <a:t>Herbivores</a:t>
            </a:r>
            <a:r>
              <a:rPr lang="en-US" i="0" baseline="0" dirty="0"/>
              <a:t> also occasionally become infected after accidently ingesting meat </a:t>
            </a:r>
          </a:p>
          <a:p>
            <a:endParaRPr lang="en-US" i="0" baseline="0" dirty="0"/>
          </a:p>
          <a:p>
            <a:r>
              <a:rPr lang="en-US" i="0" baseline="0" dirty="0"/>
              <a:t>Trichinella infection in humans is divided into intestinal (enteral) phase and a muscular (parental) phase</a:t>
            </a:r>
            <a:r>
              <a:rPr lang="en-US" i="0" baseline="30000" dirty="0"/>
              <a:t>1</a:t>
            </a:r>
          </a:p>
          <a:p>
            <a:endParaRPr lang="en-US" i="0" baseline="30000" dirty="0"/>
          </a:p>
          <a:p>
            <a:endParaRPr lang="en-US" i="0" baseline="30000" dirty="0"/>
          </a:p>
          <a:p>
            <a:r>
              <a:rPr lang="en-US" dirty="0"/>
              <a:t>Trichinellosis is acquired by ingesting meat containing cysts (encysted larvae) of </a:t>
            </a:r>
            <a:r>
              <a:rPr lang="en-US" i="1" dirty="0"/>
              <a:t>Trichinella</a:t>
            </a:r>
            <a:r>
              <a:rPr lang="en-US" dirty="0"/>
              <a:t>. After exposure to gastric acid and pepsin, the larvae are released from the cysts and invade the small bowel mucosa where they develop into adult worms (female 2.2 mm in length, males 1.2 mm; life span in the small bowel: 4 weeks). After 1 week, the females release larvae that migrate to the striated muscles where they encyst . </a:t>
            </a:r>
            <a:r>
              <a:rPr lang="en-US" i="1" dirty="0"/>
              <a:t>Trichinella </a:t>
            </a:r>
            <a:r>
              <a:rPr lang="en-US" i="1" dirty="0" err="1"/>
              <a:t>pseudospiralis</a:t>
            </a:r>
            <a:r>
              <a:rPr lang="en-US" dirty="0"/>
              <a:t>, however, does not encyst. </a:t>
            </a:r>
            <a:r>
              <a:rPr lang="en-US" dirty="0" err="1"/>
              <a:t>Encystment</a:t>
            </a:r>
            <a:r>
              <a:rPr lang="en-US" dirty="0"/>
              <a:t> is completed in 4 to 5 weeks and the encysted larvae may remain viable for several years. Ingestion of the encysted larvae perpetuates the cycle. Rats and rodents are primarily responsible for maintaining the </a:t>
            </a:r>
            <a:r>
              <a:rPr lang="en-US" dirty="0" err="1"/>
              <a:t>endemicity</a:t>
            </a:r>
            <a:r>
              <a:rPr lang="en-US" dirty="0"/>
              <a:t> of this infection. Carnivorous/omnivorous animals, such as pigs or bears, feed on infected rodents or meat from other animals. Different animal hosts are implicated in the life cycle of the different species of </a:t>
            </a:r>
            <a:r>
              <a:rPr lang="en-US" i="1" dirty="0"/>
              <a:t>Trichinella</a:t>
            </a:r>
            <a:r>
              <a:rPr lang="en-US" dirty="0"/>
              <a:t>. Humans are accidentally infected when eating improperly processed meat of these carnivorous animals (or eating food contaminated with such meat).</a:t>
            </a:r>
            <a:endParaRPr lang="en-US" b="0" i="1" dirty="0"/>
          </a:p>
        </p:txBody>
      </p:sp>
      <p:sp>
        <p:nvSpPr>
          <p:cNvPr id="4" name="Slide Number Placeholder 3"/>
          <p:cNvSpPr>
            <a:spLocks noGrp="1"/>
          </p:cNvSpPr>
          <p:nvPr>
            <p:ph type="sldNum" sz="quarter" idx="10"/>
          </p:nvPr>
        </p:nvSpPr>
        <p:spPr/>
        <p:txBody>
          <a:bodyPr/>
          <a:lstStyle/>
          <a:p>
            <a:fld id="{1A1E924B-7869-4FC6-BA3A-CBDFCB514C8B}" type="slidenum">
              <a:rPr lang="en-US" smtClean="0"/>
              <a:t>4</a:t>
            </a:fld>
            <a:endParaRPr lang="en-US"/>
          </a:p>
        </p:txBody>
      </p:sp>
    </p:spTree>
    <p:extLst>
      <p:ext uri="{BB962C8B-B14F-4D97-AF65-F5344CB8AC3E}">
        <p14:creationId xmlns:p14="http://schemas.microsoft.com/office/powerpoint/2010/main" val="3696934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Findings:</a:t>
            </a:r>
            <a:r>
              <a:rPr lang="en-US" baseline="0" dirty="0"/>
              <a:t> mucosal thickening in right maxillary sinus  </a:t>
            </a:r>
            <a:endParaRPr lang="en-US" dirty="0"/>
          </a:p>
        </p:txBody>
      </p:sp>
      <p:sp>
        <p:nvSpPr>
          <p:cNvPr id="4" name="Slide Number Placeholder 3"/>
          <p:cNvSpPr>
            <a:spLocks noGrp="1"/>
          </p:cNvSpPr>
          <p:nvPr>
            <p:ph type="sldNum" sz="quarter" idx="10"/>
          </p:nvPr>
        </p:nvSpPr>
        <p:spPr/>
        <p:txBody>
          <a:bodyPr/>
          <a:lstStyle/>
          <a:p>
            <a:fld id="{1A1E924B-7869-4FC6-BA3A-CBDFCB514C8B}" type="slidenum">
              <a:rPr lang="en-US" smtClean="0"/>
              <a:t>5</a:t>
            </a:fld>
            <a:endParaRPr lang="en-US"/>
          </a:p>
        </p:txBody>
      </p:sp>
    </p:spTree>
    <p:extLst>
      <p:ext uri="{BB962C8B-B14F-4D97-AF65-F5344CB8AC3E}">
        <p14:creationId xmlns:p14="http://schemas.microsoft.com/office/powerpoint/2010/main" val="864483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6</a:t>
            </a:fld>
            <a:endParaRPr lang="en-US"/>
          </a:p>
        </p:txBody>
      </p:sp>
    </p:spTree>
    <p:extLst>
      <p:ext uri="{BB962C8B-B14F-4D97-AF65-F5344CB8AC3E}">
        <p14:creationId xmlns:p14="http://schemas.microsoft.com/office/powerpoint/2010/main" val="2684790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7</a:t>
            </a:fld>
            <a:endParaRPr lang="en-US"/>
          </a:p>
        </p:txBody>
      </p:sp>
    </p:spTree>
    <p:extLst>
      <p:ext uri="{BB962C8B-B14F-4D97-AF65-F5344CB8AC3E}">
        <p14:creationId xmlns:p14="http://schemas.microsoft.com/office/powerpoint/2010/main" val="1300546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Daughter</a:t>
            </a:r>
            <a:r>
              <a:rPr lang="en-US" baseline="0" dirty="0"/>
              <a:t> received </a:t>
            </a:r>
            <a:r>
              <a:rPr lang="en-US" baseline="0" dirty="0" err="1"/>
              <a:t>dtap</a:t>
            </a:r>
            <a:r>
              <a:rPr lang="en-US" baseline="0" dirty="0"/>
              <a:t>, </a:t>
            </a:r>
            <a:r>
              <a:rPr lang="en-US" baseline="0" dirty="0" err="1"/>
              <a:t>Hep</a:t>
            </a:r>
            <a:r>
              <a:rPr lang="en-US" baseline="0" dirty="0"/>
              <a:t> A, Varicella, and pneumococcal vaccines and 1 year checkup on 1/23/15 no complaints; 27</a:t>
            </a:r>
            <a:r>
              <a:rPr lang="en-US" baseline="30000" dirty="0"/>
              <a:t>th</a:t>
            </a:r>
            <a:r>
              <a:rPr lang="en-US" baseline="0" dirty="0"/>
              <a:t> had the rash  </a:t>
            </a:r>
            <a:endParaRPr lang="en-US" dirty="0"/>
          </a:p>
        </p:txBody>
      </p:sp>
      <p:sp>
        <p:nvSpPr>
          <p:cNvPr id="4" name="Slide Number Placeholder 3"/>
          <p:cNvSpPr>
            <a:spLocks noGrp="1"/>
          </p:cNvSpPr>
          <p:nvPr>
            <p:ph type="sldNum" sz="quarter" idx="10"/>
          </p:nvPr>
        </p:nvSpPr>
        <p:spPr/>
        <p:txBody>
          <a:bodyPr/>
          <a:lstStyle/>
          <a:p>
            <a:fld id="{1A1E924B-7869-4FC6-BA3A-CBDFCB514C8B}" type="slidenum">
              <a:rPr lang="en-US" smtClean="0"/>
              <a:t>8</a:t>
            </a:fld>
            <a:endParaRPr lang="en-US"/>
          </a:p>
        </p:txBody>
      </p:sp>
    </p:spTree>
    <p:extLst>
      <p:ext uri="{BB962C8B-B14F-4D97-AF65-F5344CB8AC3E}">
        <p14:creationId xmlns:p14="http://schemas.microsoft.com/office/powerpoint/2010/main" val="2815071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A1E924B-7869-4FC6-BA3A-CBDFCB514C8B}" type="slidenum">
              <a:rPr lang="en-US" smtClean="0"/>
              <a:t>9</a:t>
            </a:fld>
            <a:endParaRPr lang="en-US"/>
          </a:p>
        </p:txBody>
      </p:sp>
    </p:spTree>
    <p:extLst>
      <p:ext uri="{BB962C8B-B14F-4D97-AF65-F5344CB8AC3E}">
        <p14:creationId xmlns:p14="http://schemas.microsoft.com/office/powerpoint/2010/main" val="2126205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7EA58572-0D8B-4DAC-9DCC-0361E614ECD8}" type="datetimeFigureOut">
              <a:rPr lang="en-US" smtClean="0"/>
              <a:t>2/17/2023</a:t>
            </a:fld>
            <a:endParaRPr lang="en-US"/>
          </a:p>
        </p:txBody>
      </p:sp>
      <p:sp>
        <p:nvSpPr>
          <p:cNvPr id="8" name="Slide Number Placeholder 7"/>
          <p:cNvSpPr>
            <a:spLocks noGrp="1"/>
          </p:cNvSpPr>
          <p:nvPr>
            <p:ph type="sldNum" sz="quarter" idx="11"/>
          </p:nvPr>
        </p:nvSpPr>
        <p:spPr/>
        <p:txBody>
          <a:bodyPr/>
          <a:lstStyle/>
          <a:p>
            <a:fld id="{617D9779-3362-4605-98A7-5D5349B5E07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58572-0D8B-4DAC-9DCC-0361E614ECD8}"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58572-0D8B-4DAC-9DCC-0361E614ECD8}"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A58572-0D8B-4DAC-9DCC-0361E614ECD8}"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A58572-0D8B-4DAC-9DCC-0361E614ECD8}"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EA58572-0D8B-4DAC-9DCC-0361E614ECD8}"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D9779-3362-4605-98A7-5D5349B5E079}"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7EA58572-0D8B-4DAC-9DCC-0361E614ECD8}" type="datetimeFigureOut">
              <a:rPr lang="en-US" smtClean="0"/>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7D9779-3362-4605-98A7-5D5349B5E079}"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A58572-0D8B-4DAC-9DCC-0361E614ECD8}" type="datetimeFigureOut">
              <a:rPr lang="en-US" smtClean="0"/>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58572-0D8B-4DAC-9DCC-0361E614ECD8}" type="datetimeFigureOut">
              <a:rPr lang="en-US" smtClean="0"/>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A58572-0D8B-4DAC-9DCC-0361E614ECD8}"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A58572-0D8B-4DAC-9DCC-0361E614ECD8}"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D9779-3362-4605-98A7-5D5349B5E07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7EA58572-0D8B-4DAC-9DCC-0361E614ECD8}" type="datetimeFigureOut">
              <a:rPr lang="en-US" smtClean="0"/>
              <a:t>2/17/2023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17D9779-3362-4605-98A7-5D5349B5E079}"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cdc.gov/parasites/trichinellosis/epi.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dc.gov/parasites/trichinellosis/epi.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dc.gov/laboratory/specimen-submission/form.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File:Trichinella_nativa.jp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ibgKet8vLKAhVKRSYKHf_NDQwQjRwIBw&amp;url=http://www.idcide.com/citydata/ak/soldotna.htm&amp;psig=AFQjCNGYlafn_7o_D0pB52fhy4D0jJ6P9g&amp;ust=145538942002918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 Case Study of Human Trichinosis in Texas-Region 9/10</a:t>
            </a:r>
          </a:p>
        </p:txBody>
      </p:sp>
      <p:sp>
        <p:nvSpPr>
          <p:cNvPr id="3" name="Subtitle 2"/>
          <p:cNvSpPr>
            <a:spLocks noGrp="1"/>
          </p:cNvSpPr>
          <p:nvPr>
            <p:ph type="subTitle" idx="1"/>
          </p:nvPr>
        </p:nvSpPr>
        <p:spPr/>
        <p:txBody>
          <a:bodyPr>
            <a:normAutofit/>
          </a:bodyPr>
          <a:lstStyle/>
          <a:p>
            <a:r>
              <a:rPr lang="en-US" dirty="0"/>
              <a:t>Jacqueline </a:t>
            </a:r>
            <a:r>
              <a:rPr lang="en-US" dirty="0" err="1"/>
              <a:t>Mariscal</a:t>
            </a:r>
            <a:r>
              <a:rPr lang="en-US" dirty="0"/>
              <a:t> and Nicole Evert 	 </a:t>
            </a:r>
          </a:p>
        </p:txBody>
      </p:sp>
    </p:spTree>
    <p:extLst>
      <p:ext uri="{BB962C8B-B14F-4D97-AF65-F5344CB8AC3E}">
        <p14:creationId xmlns:p14="http://schemas.microsoft.com/office/powerpoint/2010/main" val="1483273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mariscal345\AppData\Local\Microsoft\Windows\Temporary Internet Files\Content.Outlook\LGJDKL6G\3000374950_40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643630"/>
            <a:ext cx="7467601" cy="561936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38200" y="6400800"/>
            <a:ext cx="5867400" cy="369332"/>
          </a:xfrm>
          <a:prstGeom prst="rect">
            <a:avLst/>
          </a:prstGeom>
          <a:noFill/>
        </p:spPr>
        <p:txBody>
          <a:bodyPr wrap="square" rtlCol="0">
            <a:spAutoFit/>
          </a:bodyPr>
          <a:lstStyle/>
          <a:p>
            <a:r>
              <a:rPr lang="en-US" dirty="0"/>
              <a:t>Source: Henry S. Bishop, (CDC/CGH/DPDM) </a:t>
            </a:r>
          </a:p>
        </p:txBody>
      </p:sp>
    </p:spTree>
    <p:extLst>
      <p:ext uri="{BB962C8B-B14F-4D97-AF65-F5344CB8AC3E}">
        <p14:creationId xmlns:p14="http://schemas.microsoft.com/office/powerpoint/2010/main" val="216809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mariscal345\AppData\Local\Microsoft\Windows\Temporary Internet Files\Content.Outlook\LGJDKL6G\3000374950_100x1_D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914400"/>
            <a:ext cx="6480798" cy="4876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179990" y="5867400"/>
            <a:ext cx="5943600" cy="369332"/>
          </a:xfrm>
          <a:prstGeom prst="rect">
            <a:avLst/>
          </a:prstGeom>
        </p:spPr>
        <p:txBody>
          <a:bodyPr wrap="square">
            <a:spAutoFit/>
          </a:bodyPr>
          <a:lstStyle/>
          <a:p>
            <a:r>
              <a:rPr lang="en-US" dirty="0"/>
              <a:t>Source: Henry S. Bishop, (CDC/CGH/DPDM) </a:t>
            </a:r>
          </a:p>
        </p:txBody>
      </p:sp>
    </p:spTree>
    <p:extLst>
      <p:ext uri="{BB962C8B-B14F-4D97-AF65-F5344CB8AC3E}">
        <p14:creationId xmlns:p14="http://schemas.microsoft.com/office/powerpoint/2010/main" val="919575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mariscal345\AppData\Local\Microsoft\Windows\Temporary Internet Files\Content.Outlook\LGJDKL6G\3000374950_100x2_D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914399"/>
            <a:ext cx="6934200" cy="521798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990600" y="6172200"/>
            <a:ext cx="6324600" cy="369332"/>
          </a:xfrm>
          <a:prstGeom prst="rect">
            <a:avLst/>
          </a:prstGeom>
        </p:spPr>
        <p:txBody>
          <a:bodyPr wrap="square">
            <a:spAutoFit/>
          </a:bodyPr>
          <a:lstStyle/>
          <a:p>
            <a:r>
              <a:rPr lang="en-US" dirty="0"/>
              <a:t>Source: Henry S. Bishop, (CDC/CGH/DPDM) </a:t>
            </a:r>
          </a:p>
        </p:txBody>
      </p:sp>
    </p:spTree>
    <p:extLst>
      <p:ext uri="{BB962C8B-B14F-4D97-AF65-F5344CB8AC3E}">
        <p14:creationId xmlns:p14="http://schemas.microsoft.com/office/powerpoint/2010/main" val="587025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077200" cy="1154097"/>
          </a:xfrm>
        </p:spPr>
        <p:txBody>
          <a:bodyPr>
            <a:normAutofit fontScale="90000"/>
          </a:bodyPr>
          <a:lstStyle/>
          <a:p>
            <a:r>
              <a:rPr lang="en-US" dirty="0"/>
              <a:t>Trichinellosis: Prevention and Control</a:t>
            </a:r>
          </a:p>
        </p:txBody>
      </p:sp>
      <p:sp>
        <p:nvSpPr>
          <p:cNvPr id="3" name="Content Placeholder 2"/>
          <p:cNvSpPr>
            <a:spLocks noGrp="1"/>
          </p:cNvSpPr>
          <p:nvPr>
            <p:ph idx="1"/>
          </p:nvPr>
        </p:nvSpPr>
        <p:spPr>
          <a:xfrm>
            <a:off x="152400" y="1371600"/>
            <a:ext cx="8839200" cy="5486400"/>
          </a:xfrm>
        </p:spPr>
        <p:txBody>
          <a:bodyPr>
            <a:normAutofit/>
          </a:bodyPr>
          <a:lstStyle/>
          <a:p>
            <a:r>
              <a:rPr lang="en-US" sz="2400" dirty="0"/>
              <a:t>Cook meat to safe temperatures. </a:t>
            </a:r>
          </a:p>
          <a:p>
            <a:pPr lvl="1"/>
            <a:r>
              <a:rPr lang="en-US" sz="2400" dirty="0"/>
              <a:t>160°F (71°C)</a:t>
            </a:r>
          </a:p>
          <a:p>
            <a:pPr lvl="1"/>
            <a:endParaRPr lang="en-US" dirty="0"/>
          </a:p>
          <a:p>
            <a:r>
              <a:rPr lang="en-US" sz="2400" dirty="0"/>
              <a:t>Wash your hands with warm water and soap after handling raw meat.</a:t>
            </a:r>
          </a:p>
          <a:p>
            <a:endParaRPr lang="en-US" dirty="0"/>
          </a:p>
          <a:p>
            <a:r>
              <a:rPr lang="en-US" sz="2400" dirty="0"/>
              <a:t>Curing (salting), drying, smoking, or microwaving meat alone does not consistently kill infective worms</a:t>
            </a:r>
          </a:p>
          <a:p>
            <a:pPr lvl="1"/>
            <a:r>
              <a:rPr lang="en-US" sz="2400" dirty="0"/>
              <a:t>Homemade jerky and sausage were the cause of many cases of Trichinellosis reported to CDC in recent years.</a:t>
            </a:r>
          </a:p>
          <a:p>
            <a:pPr marL="320040" lvl="1" indent="0">
              <a:buNone/>
            </a:pPr>
            <a:endParaRPr lang="en-US" dirty="0"/>
          </a:p>
          <a:p>
            <a:pPr marL="45720" indent="0">
              <a:buNone/>
            </a:pPr>
            <a:endParaRPr lang="en-US" dirty="0"/>
          </a:p>
        </p:txBody>
      </p:sp>
    </p:spTree>
    <p:extLst>
      <p:ext uri="{BB962C8B-B14F-4D97-AF65-F5344CB8AC3E}">
        <p14:creationId xmlns:p14="http://schemas.microsoft.com/office/powerpoint/2010/main" val="235739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077200" cy="1154097"/>
          </a:xfrm>
        </p:spPr>
        <p:txBody>
          <a:bodyPr>
            <a:normAutofit fontScale="90000"/>
          </a:bodyPr>
          <a:lstStyle/>
          <a:p>
            <a:r>
              <a:rPr lang="en-US" dirty="0"/>
              <a:t>Trichinellosis: Prevention and Control</a:t>
            </a:r>
          </a:p>
        </p:txBody>
      </p:sp>
      <p:sp>
        <p:nvSpPr>
          <p:cNvPr id="3" name="Content Placeholder 2"/>
          <p:cNvSpPr>
            <a:spLocks noGrp="1"/>
          </p:cNvSpPr>
          <p:nvPr>
            <p:ph idx="1"/>
          </p:nvPr>
        </p:nvSpPr>
        <p:spPr>
          <a:xfrm>
            <a:off x="152400" y="1371600"/>
            <a:ext cx="8839200" cy="5486400"/>
          </a:xfrm>
        </p:spPr>
        <p:txBody>
          <a:bodyPr>
            <a:normAutofit/>
          </a:bodyPr>
          <a:lstStyle/>
          <a:p>
            <a:pPr marL="320040" lvl="1" indent="0">
              <a:buNone/>
            </a:pPr>
            <a:endParaRPr lang="en-US" dirty="0"/>
          </a:p>
          <a:p>
            <a:r>
              <a:rPr lang="en-US" sz="2400" dirty="0"/>
              <a:t>Freeze pork less than 6 inches thick for 20 days at 5°F (-15°C) to kill any worms.</a:t>
            </a:r>
          </a:p>
          <a:p>
            <a:endParaRPr lang="en-US" sz="2400" dirty="0"/>
          </a:p>
          <a:p>
            <a:r>
              <a:rPr lang="en-US" sz="2400" dirty="0"/>
              <a:t>Freezing wild game meats, unlike freezing pork products, may not effectively kill all worms because some worm species that infect wild game animals are freeze-resistant.</a:t>
            </a:r>
          </a:p>
          <a:p>
            <a:pPr lvl="1"/>
            <a:r>
              <a:rPr lang="en-US" sz="2200" i="1" dirty="0"/>
              <a:t>Trichinella </a:t>
            </a:r>
            <a:r>
              <a:rPr lang="en-US" sz="2200" i="1" dirty="0" err="1"/>
              <a:t>nativa</a:t>
            </a:r>
            <a:r>
              <a:rPr lang="en-US" sz="2200" i="1" dirty="0"/>
              <a:t> </a:t>
            </a:r>
            <a:r>
              <a:rPr lang="en-US" sz="2200" dirty="0"/>
              <a:t>in Alaska bear meat and walrus meat is cold resistant; unlike the </a:t>
            </a:r>
            <a:r>
              <a:rPr lang="en-US" sz="2200" i="1" dirty="0"/>
              <a:t>T. </a:t>
            </a:r>
            <a:r>
              <a:rPr lang="en-US" sz="2200" i="1" dirty="0" err="1"/>
              <a:t>spiralis</a:t>
            </a:r>
            <a:r>
              <a:rPr lang="en-US" sz="2200" i="1" dirty="0"/>
              <a:t> </a:t>
            </a:r>
            <a:r>
              <a:rPr lang="en-US" sz="2200" dirty="0"/>
              <a:t>larval cysts found in pork, freezing will NOT kill </a:t>
            </a:r>
            <a:r>
              <a:rPr lang="en-US" sz="2200" i="1" dirty="0"/>
              <a:t>T. </a:t>
            </a:r>
            <a:r>
              <a:rPr lang="en-US" sz="2200" i="1" dirty="0" err="1"/>
              <a:t>nativa</a:t>
            </a:r>
            <a:r>
              <a:rPr lang="en-US" sz="2200" dirty="0"/>
              <a:t> larval cysts found in arctic meats</a:t>
            </a:r>
            <a:r>
              <a:rPr lang="en-US" sz="2200" baseline="30000" dirty="0"/>
              <a:t>1</a:t>
            </a:r>
            <a:endParaRPr lang="en-US" sz="2200" dirty="0"/>
          </a:p>
          <a:p>
            <a:pPr marL="45720" indent="0">
              <a:buNone/>
            </a:pPr>
            <a:endParaRPr lang="en-US" sz="2400" i="1" dirty="0"/>
          </a:p>
          <a:p>
            <a:r>
              <a:rPr lang="en-US" sz="2400" dirty="0"/>
              <a:t>Clean meat grinders thoroughly after each use.</a:t>
            </a:r>
          </a:p>
          <a:p>
            <a:endParaRPr lang="en-US" sz="2400" dirty="0"/>
          </a:p>
        </p:txBody>
      </p:sp>
    </p:spTree>
    <p:extLst>
      <p:ext uri="{BB962C8B-B14F-4D97-AF65-F5344CB8AC3E}">
        <p14:creationId xmlns:p14="http://schemas.microsoft.com/office/powerpoint/2010/main" val="1614567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154097"/>
          </a:xfrm>
        </p:spPr>
        <p:txBody>
          <a:bodyPr>
            <a:noAutofit/>
          </a:bodyPr>
          <a:lstStyle/>
          <a:p>
            <a:pPr algn="ctr"/>
            <a:r>
              <a:rPr lang="en-US" sz="3600" b="1" dirty="0"/>
              <a:t>Cases of Trichinellosis in the United States reported to CDC by year, 1947-2007</a:t>
            </a:r>
            <a:endParaRPr lang="en-US" sz="36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 y="1828800"/>
            <a:ext cx="8763000" cy="4961268"/>
          </a:xfrm>
        </p:spPr>
      </p:pic>
      <p:sp>
        <p:nvSpPr>
          <p:cNvPr id="5" name="Rectangle 4"/>
          <p:cNvSpPr/>
          <p:nvPr/>
        </p:nvSpPr>
        <p:spPr>
          <a:xfrm>
            <a:off x="228600" y="6476999"/>
            <a:ext cx="8001000" cy="430887"/>
          </a:xfrm>
          <a:prstGeom prst="rect">
            <a:avLst/>
          </a:prstGeom>
        </p:spPr>
        <p:txBody>
          <a:bodyPr wrap="square">
            <a:spAutoFit/>
          </a:bodyPr>
          <a:lstStyle/>
          <a:p>
            <a:r>
              <a:rPr lang="en-US" sz="1100" dirty="0">
                <a:solidFill>
                  <a:schemeClr val="bg1"/>
                </a:solidFill>
              </a:rPr>
              <a:t>Source: </a:t>
            </a:r>
            <a:r>
              <a:rPr lang="en-US" sz="1100" dirty="0">
                <a:solidFill>
                  <a:schemeClr val="bg1"/>
                </a:solidFill>
                <a:hlinkClick r:id="rId4"/>
              </a:rPr>
              <a:t>http://www.cdc.gov/parasites/trichinellosis/epi.html</a:t>
            </a:r>
            <a:endParaRPr lang="en-US" sz="1100" dirty="0">
              <a:solidFill>
                <a:schemeClr val="bg1"/>
              </a:solidFill>
            </a:endParaRPr>
          </a:p>
          <a:p>
            <a:endParaRPr lang="en-US" sz="1100" dirty="0"/>
          </a:p>
        </p:txBody>
      </p:sp>
    </p:spTree>
    <p:extLst>
      <p:ext uri="{BB962C8B-B14F-4D97-AF65-F5344CB8AC3E}">
        <p14:creationId xmlns:p14="http://schemas.microsoft.com/office/powerpoint/2010/main" val="1204336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pPr algn="ctr"/>
            <a:r>
              <a:rPr lang="en-US" sz="3200" b="1" dirty="0"/>
              <a:t>Number of Reported Trichinellosis cases, by source of infection — United States, 1975–2010. </a:t>
            </a:r>
            <a:endParaRPr lang="en-US" sz="3200" dirty="0"/>
          </a:p>
        </p:txBody>
      </p:sp>
      <p:sp>
        <p:nvSpPr>
          <p:cNvPr id="5" name="Rectangle 4"/>
          <p:cNvSpPr/>
          <p:nvPr/>
        </p:nvSpPr>
        <p:spPr>
          <a:xfrm>
            <a:off x="76200" y="6477000"/>
            <a:ext cx="8001000" cy="430887"/>
          </a:xfrm>
          <a:prstGeom prst="rect">
            <a:avLst/>
          </a:prstGeom>
        </p:spPr>
        <p:txBody>
          <a:bodyPr wrap="square">
            <a:spAutoFit/>
          </a:bodyPr>
          <a:lstStyle/>
          <a:p>
            <a:r>
              <a:rPr lang="en-US" sz="1100" dirty="0"/>
              <a:t>Source: </a:t>
            </a:r>
            <a:r>
              <a:rPr lang="en-US" sz="1100" dirty="0">
                <a:hlinkClick r:id="rId3"/>
              </a:rPr>
              <a:t>http://www.cdc.gov/parasites/trichinellosis/epi.html</a:t>
            </a:r>
            <a:endParaRPr lang="en-US" sz="1100" dirty="0"/>
          </a:p>
          <a:p>
            <a:endParaRPr lang="en-US" sz="1100" dirty="0"/>
          </a:p>
        </p:txBody>
      </p:sp>
      <p:pic>
        <p:nvPicPr>
          <p:cNvPr id="6" name="Content Placeholder 5"/>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57200" y="1524000"/>
            <a:ext cx="8001000" cy="5029200"/>
          </a:xfrm>
        </p:spPr>
      </p:pic>
    </p:spTree>
    <p:extLst>
      <p:ext uri="{BB962C8B-B14F-4D97-AF65-F5344CB8AC3E}">
        <p14:creationId xmlns:p14="http://schemas.microsoft.com/office/powerpoint/2010/main" val="3689458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85160" y="152400"/>
            <a:ext cx="8610600" cy="1143000"/>
          </a:xfrm>
        </p:spPr>
        <p:txBody>
          <a:bodyPr>
            <a:noAutofit/>
          </a:bodyPr>
          <a:lstStyle/>
          <a:p>
            <a:pPr algn="ctr"/>
            <a:r>
              <a:rPr lang="en-US" sz="3600" dirty="0"/>
              <a:t>Reported Cases of Trichinellosis in Texas, 2003-2014</a:t>
            </a:r>
          </a:p>
        </p:txBody>
      </p:sp>
      <p:sp>
        <p:nvSpPr>
          <p:cNvPr id="12" name="Content Placeholder 11"/>
          <p:cNvSpPr>
            <a:spLocks noGrp="1"/>
          </p:cNvSpPr>
          <p:nvPr>
            <p:ph sz="half" idx="4294967295"/>
          </p:nvPr>
        </p:nvSpPr>
        <p:spPr>
          <a:xfrm>
            <a:off x="395719" y="1523999"/>
            <a:ext cx="8203977" cy="4950936"/>
          </a:xfrm>
          <a:prstGeom prst="rect">
            <a:avLst/>
          </a:prstGeom>
        </p:spPr>
        <p:txBody>
          <a:bodyPr>
            <a:noAutofit/>
          </a:bodyPr>
          <a:lstStyle/>
          <a:p>
            <a:pPr marL="45720" indent="0" algn="ctr">
              <a:buNone/>
            </a:pPr>
            <a:r>
              <a:rPr lang="en-US" sz="2400" b="1" dirty="0">
                <a:solidFill>
                  <a:schemeClr val="tx2"/>
                </a:solidFill>
              </a:rPr>
              <a:t>2012</a:t>
            </a:r>
          </a:p>
          <a:p>
            <a:pPr marL="45720" indent="0">
              <a:buNone/>
            </a:pPr>
            <a:endParaRPr lang="en-US" sz="2200" dirty="0"/>
          </a:p>
          <a:p>
            <a:r>
              <a:rPr lang="en-US" sz="2200" dirty="0"/>
              <a:t>Williamson County</a:t>
            </a:r>
          </a:p>
          <a:p>
            <a:pPr lvl="1"/>
            <a:r>
              <a:rPr lang="en-US" sz="1800" dirty="0"/>
              <a:t>Myalgia</a:t>
            </a:r>
          </a:p>
          <a:p>
            <a:pPr lvl="1"/>
            <a:r>
              <a:rPr lang="en-US" sz="1800" dirty="0" err="1"/>
              <a:t>Trich</a:t>
            </a:r>
            <a:r>
              <a:rPr lang="en-US" sz="1800" dirty="0"/>
              <a:t> AB+</a:t>
            </a:r>
          </a:p>
          <a:p>
            <a:pPr lvl="1"/>
            <a:r>
              <a:rPr lang="en-US" sz="1800" dirty="0"/>
              <a:t>LTFU</a:t>
            </a:r>
          </a:p>
          <a:p>
            <a:pPr marL="320040" lvl="1" indent="0">
              <a:buNone/>
            </a:pPr>
            <a:endParaRPr lang="en-US" sz="1800" dirty="0"/>
          </a:p>
          <a:p>
            <a:r>
              <a:rPr lang="en-US" sz="2200" dirty="0"/>
              <a:t>Cameron County</a:t>
            </a:r>
          </a:p>
          <a:p>
            <a:pPr lvl="1"/>
            <a:r>
              <a:rPr lang="en-US" sz="1800" dirty="0"/>
              <a:t>Fever, myalgia, eosinophilia &amp; periorbital edema</a:t>
            </a:r>
          </a:p>
          <a:p>
            <a:pPr lvl="1"/>
            <a:r>
              <a:rPr lang="en-US" sz="1800" dirty="0" err="1"/>
              <a:t>Trich</a:t>
            </a:r>
            <a:r>
              <a:rPr lang="en-US" sz="1800" dirty="0"/>
              <a:t> AB+</a:t>
            </a:r>
          </a:p>
          <a:p>
            <a:pPr lvl="1"/>
            <a:r>
              <a:rPr lang="en-US" sz="1800" dirty="0"/>
              <a:t>Ate pork and hamburger</a:t>
            </a:r>
          </a:p>
          <a:p>
            <a:pPr lvl="1"/>
            <a:endParaRPr lang="en-US" sz="2200" dirty="0"/>
          </a:p>
        </p:txBody>
      </p:sp>
      <p:sp>
        <p:nvSpPr>
          <p:cNvPr id="15" name="Content Placeholder 13"/>
          <p:cNvSpPr txBox="1">
            <a:spLocks/>
          </p:cNvSpPr>
          <p:nvPr/>
        </p:nvSpPr>
        <p:spPr>
          <a:xfrm>
            <a:off x="228600" y="4336039"/>
            <a:ext cx="8523720" cy="25034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lgn="ctr">
              <a:buNone/>
            </a:pPr>
            <a:r>
              <a:rPr lang="en-US" sz="2200" b="1" dirty="0"/>
              <a:t> </a:t>
            </a:r>
            <a:endParaRPr lang="en-US" sz="1800" dirty="0"/>
          </a:p>
          <a:p>
            <a:pPr marL="800100" lvl="1"/>
            <a:endParaRPr lang="en-US" sz="1800" dirty="0"/>
          </a:p>
        </p:txBody>
      </p:sp>
      <p:sp>
        <p:nvSpPr>
          <p:cNvPr id="16" name="TextBox 15"/>
          <p:cNvSpPr txBox="1"/>
          <p:nvPr/>
        </p:nvSpPr>
        <p:spPr>
          <a:xfrm>
            <a:off x="8000014" y="6474935"/>
            <a:ext cx="1199367" cy="261610"/>
          </a:xfrm>
          <a:prstGeom prst="rect">
            <a:avLst/>
          </a:prstGeom>
          <a:noFill/>
        </p:spPr>
        <p:txBody>
          <a:bodyPr wrap="none" rtlCol="0">
            <a:spAutoFit/>
          </a:bodyPr>
          <a:lstStyle/>
          <a:p>
            <a:r>
              <a:rPr lang="en-US" sz="1100" dirty="0"/>
              <a:t>*preliminary data</a:t>
            </a:r>
          </a:p>
        </p:txBody>
      </p:sp>
    </p:spTree>
    <p:extLst>
      <p:ext uri="{BB962C8B-B14F-4D97-AF65-F5344CB8AC3E}">
        <p14:creationId xmlns:p14="http://schemas.microsoft.com/office/powerpoint/2010/main" val="857861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152400"/>
            <a:ext cx="7315200" cy="1154097"/>
          </a:xfrm>
        </p:spPr>
        <p:txBody>
          <a:bodyPr>
            <a:normAutofit fontScale="90000"/>
          </a:bodyPr>
          <a:lstStyle/>
          <a:p>
            <a:pPr algn="ctr"/>
            <a:r>
              <a:rPr lang="en-US" dirty="0"/>
              <a:t>Reported Cases of Trichinellosis in Texas, 2003-2014</a:t>
            </a:r>
          </a:p>
        </p:txBody>
      </p:sp>
      <p:sp>
        <p:nvSpPr>
          <p:cNvPr id="8" name="Content Placeholder 7"/>
          <p:cNvSpPr>
            <a:spLocks noGrp="1"/>
          </p:cNvSpPr>
          <p:nvPr>
            <p:ph idx="1"/>
          </p:nvPr>
        </p:nvSpPr>
        <p:spPr>
          <a:xfrm>
            <a:off x="914400" y="1524001"/>
            <a:ext cx="7315200" cy="4785360"/>
          </a:xfrm>
        </p:spPr>
        <p:txBody>
          <a:bodyPr/>
          <a:lstStyle/>
          <a:p>
            <a:pPr marL="45720" indent="0" algn="ctr">
              <a:buNone/>
            </a:pPr>
            <a:r>
              <a:rPr lang="en-US" sz="2800" b="1" dirty="0">
                <a:solidFill>
                  <a:schemeClr val="tx2"/>
                </a:solidFill>
              </a:rPr>
              <a:t>2012</a:t>
            </a:r>
          </a:p>
          <a:p>
            <a:r>
              <a:rPr lang="en-US" sz="2200" dirty="0"/>
              <a:t>Harris County</a:t>
            </a:r>
          </a:p>
          <a:p>
            <a:pPr lvl="1"/>
            <a:r>
              <a:rPr lang="en-US" dirty="0"/>
              <a:t>Eosinophilia</a:t>
            </a:r>
          </a:p>
          <a:p>
            <a:pPr lvl="1"/>
            <a:r>
              <a:rPr lang="en-US" dirty="0" err="1"/>
              <a:t>Trich</a:t>
            </a:r>
            <a:r>
              <a:rPr lang="en-US" dirty="0"/>
              <a:t> AB+</a:t>
            </a:r>
          </a:p>
          <a:p>
            <a:pPr lvl="1"/>
            <a:r>
              <a:rPr lang="en-US" dirty="0"/>
              <a:t>Travel to MX</a:t>
            </a:r>
          </a:p>
          <a:p>
            <a:pPr lvl="1"/>
            <a:r>
              <a:rPr lang="en-US" dirty="0"/>
              <a:t>Reported eating pork from Mexico</a:t>
            </a:r>
          </a:p>
          <a:p>
            <a:pPr marL="320040" lvl="1" indent="0">
              <a:buNone/>
            </a:pPr>
            <a:endParaRPr lang="en-US" dirty="0"/>
          </a:p>
        </p:txBody>
      </p:sp>
    </p:spTree>
    <p:extLst>
      <p:ext uri="{BB962C8B-B14F-4D97-AF65-F5344CB8AC3E}">
        <p14:creationId xmlns:p14="http://schemas.microsoft.com/office/powerpoint/2010/main" val="2422809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1154097"/>
          </a:xfrm>
        </p:spPr>
        <p:txBody>
          <a:bodyPr>
            <a:normAutofit fontScale="90000"/>
          </a:bodyPr>
          <a:lstStyle/>
          <a:p>
            <a:pPr algn="ctr"/>
            <a:r>
              <a:rPr lang="en-US" dirty="0"/>
              <a:t>Reported Cases of Trichinellosis in Texas, 2003-2014*</a:t>
            </a:r>
          </a:p>
        </p:txBody>
      </p:sp>
      <p:sp>
        <p:nvSpPr>
          <p:cNvPr id="3" name="Content Placeholder 2"/>
          <p:cNvSpPr>
            <a:spLocks noGrp="1"/>
          </p:cNvSpPr>
          <p:nvPr>
            <p:ph idx="1"/>
          </p:nvPr>
        </p:nvSpPr>
        <p:spPr>
          <a:xfrm>
            <a:off x="914400" y="1676400"/>
            <a:ext cx="7315200" cy="4937760"/>
          </a:xfrm>
        </p:spPr>
        <p:txBody>
          <a:bodyPr/>
          <a:lstStyle/>
          <a:p>
            <a:pPr marL="45720" indent="0" algn="ctr">
              <a:buNone/>
            </a:pPr>
            <a:r>
              <a:rPr lang="en-US" sz="2800" b="1" dirty="0">
                <a:solidFill>
                  <a:schemeClr val="tx2"/>
                </a:solidFill>
              </a:rPr>
              <a:t>2014*</a:t>
            </a:r>
          </a:p>
          <a:p>
            <a:pPr marL="400050"/>
            <a:r>
              <a:rPr lang="en-US" sz="2200" dirty="0"/>
              <a:t>Travis county</a:t>
            </a:r>
          </a:p>
          <a:p>
            <a:pPr marL="800100" lvl="1"/>
            <a:r>
              <a:rPr lang="en-US" dirty="0"/>
              <a:t>Fever, chills, cough, myalgia, periorbital pain, eosinophilia and weakness</a:t>
            </a:r>
          </a:p>
          <a:p>
            <a:pPr marL="800100" lvl="1"/>
            <a:r>
              <a:rPr lang="en-US" dirty="0" err="1"/>
              <a:t>Trich</a:t>
            </a:r>
            <a:r>
              <a:rPr lang="en-US" dirty="0"/>
              <a:t> AB+</a:t>
            </a:r>
          </a:p>
          <a:p>
            <a:pPr marL="800100" lvl="1"/>
            <a:r>
              <a:rPr lang="en-US" dirty="0"/>
              <a:t>Ate wild bear skewers while hunting in Alaska</a:t>
            </a:r>
          </a:p>
          <a:p>
            <a:pPr marL="617220" lvl="1" indent="0">
              <a:buNone/>
            </a:pPr>
            <a:endParaRPr lang="en-US" dirty="0"/>
          </a:p>
          <a:p>
            <a:pPr marL="400050"/>
            <a:r>
              <a:rPr lang="en-US" sz="2200" dirty="0"/>
              <a:t>Harris county</a:t>
            </a:r>
          </a:p>
          <a:p>
            <a:pPr marL="800100" lvl="1"/>
            <a:r>
              <a:rPr lang="en-US" dirty="0"/>
              <a:t>Fever and myalgia                    		</a:t>
            </a:r>
          </a:p>
          <a:p>
            <a:pPr marL="800100" lvl="1"/>
            <a:r>
              <a:rPr lang="en-US" dirty="0"/>
              <a:t>Ate pork and hamburger</a:t>
            </a:r>
          </a:p>
          <a:p>
            <a:pPr marL="800100" lvl="1"/>
            <a:r>
              <a:rPr lang="en-US" dirty="0" err="1"/>
              <a:t>Trich</a:t>
            </a:r>
            <a:r>
              <a:rPr lang="en-US" dirty="0"/>
              <a:t> AB+</a:t>
            </a:r>
          </a:p>
          <a:p>
            <a:pPr marL="45720" indent="0" algn="ctr">
              <a:buNone/>
            </a:pPr>
            <a:endParaRPr lang="en-US" sz="2800" b="1" dirty="0">
              <a:solidFill>
                <a:schemeClr val="tx2"/>
              </a:solidFill>
            </a:endParaRPr>
          </a:p>
          <a:p>
            <a:pPr marL="45720" indent="0">
              <a:buNone/>
            </a:pPr>
            <a:endParaRPr lang="en-US" dirty="0"/>
          </a:p>
        </p:txBody>
      </p:sp>
      <p:sp>
        <p:nvSpPr>
          <p:cNvPr id="4" name="TextBox 3"/>
          <p:cNvSpPr txBox="1"/>
          <p:nvPr/>
        </p:nvSpPr>
        <p:spPr>
          <a:xfrm>
            <a:off x="7772400" y="6474935"/>
            <a:ext cx="1199367" cy="261610"/>
          </a:xfrm>
          <a:prstGeom prst="rect">
            <a:avLst/>
          </a:prstGeom>
          <a:noFill/>
        </p:spPr>
        <p:txBody>
          <a:bodyPr wrap="none" rtlCol="0">
            <a:spAutoFit/>
          </a:bodyPr>
          <a:lstStyle/>
          <a:p>
            <a:r>
              <a:rPr lang="en-US" sz="1100" dirty="0"/>
              <a:t>*preliminary data</a:t>
            </a:r>
          </a:p>
        </p:txBody>
      </p:sp>
    </p:spTree>
    <p:extLst>
      <p:ext uri="{BB962C8B-B14F-4D97-AF65-F5344CB8AC3E}">
        <p14:creationId xmlns:p14="http://schemas.microsoft.com/office/powerpoint/2010/main" val="948537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315200" cy="1154097"/>
          </a:xfrm>
        </p:spPr>
        <p:txBody>
          <a:bodyPr/>
          <a:lstStyle/>
          <a:p>
            <a:r>
              <a:rPr lang="en-US" dirty="0"/>
              <a:t>Trichinellosis Overview</a:t>
            </a:r>
          </a:p>
        </p:txBody>
      </p:sp>
      <p:sp>
        <p:nvSpPr>
          <p:cNvPr id="3" name="Content Placeholder 2"/>
          <p:cNvSpPr>
            <a:spLocks noGrp="1"/>
          </p:cNvSpPr>
          <p:nvPr>
            <p:ph idx="1"/>
          </p:nvPr>
        </p:nvSpPr>
        <p:spPr>
          <a:xfrm>
            <a:off x="304800" y="1447800"/>
            <a:ext cx="8610600" cy="5257799"/>
          </a:xfrm>
        </p:spPr>
        <p:txBody>
          <a:bodyPr/>
          <a:lstStyle/>
          <a:p>
            <a:r>
              <a:rPr lang="en-US" sz="2400" dirty="0"/>
              <a:t>Parasitic disease caused by eating undercooked or raw meat infected with </a:t>
            </a:r>
            <a:r>
              <a:rPr lang="en-US" sz="2400" i="1" dirty="0"/>
              <a:t>Trichinella </a:t>
            </a:r>
            <a:r>
              <a:rPr lang="en-US" sz="2400" dirty="0"/>
              <a:t>larvae</a:t>
            </a:r>
          </a:p>
          <a:p>
            <a:endParaRPr lang="en-US" dirty="0"/>
          </a:p>
          <a:p>
            <a:r>
              <a:rPr lang="en-US" sz="2400" dirty="0"/>
              <a:t>Several different species of </a:t>
            </a:r>
            <a:r>
              <a:rPr lang="en-US" sz="2400" i="1" dirty="0"/>
              <a:t>Trichinella</a:t>
            </a:r>
            <a:r>
              <a:rPr lang="en-US" sz="2400" dirty="0"/>
              <a:t> can cause human disease </a:t>
            </a:r>
          </a:p>
          <a:p>
            <a:pPr lvl="1"/>
            <a:r>
              <a:rPr lang="en-US" sz="2200" dirty="0"/>
              <a:t>Most common is </a:t>
            </a:r>
            <a:r>
              <a:rPr lang="en-US" sz="2200" i="1" dirty="0"/>
              <a:t>Trichinella spiralis</a:t>
            </a:r>
            <a:r>
              <a:rPr lang="en-US" sz="2200" dirty="0"/>
              <a:t>, which has a global distribution and commonly found in pigs. </a:t>
            </a:r>
          </a:p>
          <a:p>
            <a:endParaRPr lang="en-US" dirty="0"/>
          </a:p>
          <a:p>
            <a:r>
              <a:rPr lang="en-US" sz="2400" dirty="0"/>
              <a:t>Other </a:t>
            </a:r>
            <a:r>
              <a:rPr lang="en-US" sz="2400" i="1" dirty="0"/>
              <a:t>Trichinella</a:t>
            </a:r>
            <a:r>
              <a:rPr lang="en-US" sz="2400" dirty="0"/>
              <a:t> species are less commonly reported as the cause of human disease and may be found in different parts of the world</a:t>
            </a:r>
          </a:p>
          <a:p>
            <a:pPr lvl="1"/>
            <a:r>
              <a:rPr lang="en-US" sz="2200" i="1" dirty="0"/>
              <a:t>Trichinella </a:t>
            </a:r>
            <a:r>
              <a:rPr lang="en-US" sz="2200" i="1" dirty="0" err="1"/>
              <a:t>nativa</a:t>
            </a:r>
            <a:r>
              <a:rPr lang="en-US" sz="2200" i="1" dirty="0"/>
              <a:t> </a:t>
            </a:r>
            <a:r>
              <a:rPr lang="en-US" sz="2200" dirty="0"/>
              <a:t>in Alaska bear meat and walrus meat</a:t>
            </a:r>
          </a:p>
        </p:txBody>
      </p:sp>
    </p:spTree>
    <p:extLst>
      <p:ext uri="{BB962C8B-B14F-4D97-AF65-F5344CB8AC3E}">
        <p14:creationId xmlns:p14="http://schemas.microsoft.com/office/powerpoint/2010/main" val="4675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914400"/>
            <a:ext cx="7315200" cy="1154097"/>
          </a:xfrm>
        </p:spPr>
        <p:txBody>
          <a:bodyPr/>
          <a:lstStyle/>
          <a:p>
            <a:r>
              <a:rPr lang="en-US" dirty="0"/>
              <a:t>Conclusions </a:t>
            </a:r>
          </a:p>
        </p:txBody>
      </p:sp>
      <p:sp>
        <p:nvSpPr>
          <p:cNvPr id="8" name="Content Placeholder 7"/>
          <p:cNvSpPr>
            <a:spLocks noGrp="1"/>
          </p:cNvSpPr>
          <p:nvPr>
            <p:ph idx="1"/>
          </p:nvPr>
        </p:nvSpPr>
        <p:spPr>
          <a:xfrm>
            <a:off x="381000" y="2362200"/>
            <a:ext cx="8686800" cy="4191000"/>
          </a:xfrm>
        </p:spPr>
        <p:txBody>
          <a:bodyPr>
            <a:normAutofit/>
          </a:bodyPr>
          <a:lstStyle/>
          <a:p>
            <a:r>
              <a:rPr lang="en-US" dirty="0"/>
              <a:t>In the United States, </a:t>
            </a:r>
            <a:r>
              <a:rPr lang="en-US" dirty="0" err="1"/>
              <a:t>Trichinellosis</a:t>
            </a:r>
            <a:r>
              <a:rPr lang="en-US" dirty="0"/>
              <a:t> cases are reported to CDC much less commonly now than in the past </a:t>
            </a:r>
          </a:p>
          <a:p>
            <a:pPr lvl="1"/>
            <a:r>
              <a:rPr lang="en-US" dirty="0"/>
              <a:t>During 2008-2010, 20 cases were reported to CDC each year on average.</a:t>
            </a:r>
          </a:p>
          <a:p>
            <a:pPr marL="320040" lvl="1" indent="0">
              <a:buNone/>
            </a:pPr>
            <a:endParaRPr lang="en-US" dirty="0"/>
          </a:p>
          <a:p>
            <a:r>
              <a:rPr lang="en-US" dirty="0"/>
              <a:t>The overall number of cases reported has decreased because of:</a:t>
            </a:r>
          </a:p>
          <a:p>
            <a:pPr lvl="1"/>
            <a:r>
              <a:rPr lang="en-US" dirty="0"/>
              <a:t>Improved pig-raising practices in the pork industry</a:t>
            </a:r>
          </a:p>
          <a:p>
            <a:pPr lvl="1"/>
            <a:r>
              <a:rPr lang="en-US" dirty="0"/>
              <a:t>Commercial and home freezing of pork</a:t>
            </a:r>
          </a:p>
          <a:p>
            <a:pPr lvl="1"/>
            <a:r>
              <a:rPr lang="en-US" dirty="0"/>
              <a:t>Public awareness of the danger of eating raw or undercooked meat products.</a:t>
            </a:r>
          </a:p>
          <a:p>
            <a:pPr marL="320040" lvl="1" indent="0">
              <a:buNone/>
            </a:pPr>
            <a:endParaRPr lang="en-US" dirty="0"/>
          </a:p>
          <a:p>
            <a:r>
              <a:rPr lang="en-US" dirty="0"/>
              <a:t>Since 2003, there have been only 5 cases reported in Texas </a:t>
            </a:r>
          </a:p>
        </p:txBody>
      </p:sp>
    </p:spTree>
    <p:extLst>
      <p:ext uri="{BB962C8B-B14F-4D97-AF65-F5344CB8AC3E}">
        <p14:creationId xmlns:p14="http://schemas.microsoft.com/office/powerpoint/2010/main" val="3350320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7315200" cy="1154097"/>
          </a:xfrm>
        </p:spPr>
        <p:txBody>
          <a:bodyPr/>
          <a:lstStyle/>
          <a:p>
            <a:r>
              <a:rPr lang="en-US" dirty="0"/>
              <a:t>Conclusions </a:t>
            </a:r>
          </a:p>
        </p:txBody>
      </p:sp>
      <p:sp>
        <p:nvSpPr>
          <p:cNvPr id="3" name="Content Placeholder 2"/>
          <p:cNvSpPr>
            <a:spLocks noGrp="1"/>
          </p:cNvSpPr>
          <p:nvPr>
            <p:ph idx="1"/>
          </p:nvPr>
        </p:nvSpPr>
        <p:spPr>
          <a:xfrm>
            <a:off x="914400" y="1752600"/>
            <a:ext cx="7315200" cy="4724400"/>
          </a:xfrm>
        </p:spPr>
        <p:txBody>
          <a:bodyPr>
            <a:normAutofit lnSpcReduction="10000"/>
          </a:bodyPr>
          <a:lstStyle/>
          <a:p>
            <a:pPr marL="45720" indent="0">
              <a:buNone/>
            </a:pPr>
            <a:endParaRPr lang="en-US" dirty="0"/>
          </a:p>
          <a:p>
            <a:r>
              <a:rPr lang="en-US" dirty="0"/>
              <a:t>Healthcare providers should consider Trichinosis in any patient with the classic constitutional symptoms following gastrointestinal illness and a history of recent wild game consumption. </a:t>
            </a:r>
          </a:p>
          <a:p>
            <a:endParaRPr lang="en-US" dirty="0"/>
          </a:p>
          <a:p>
            <a:r>
              <a:rPr lang="en-US" dirty="0"/>
              <a:t>Testing of sera for </a:t>
            </a:r>
            <a:r>
              <a:rPr lang="en-US" i="1" dirty="0"/>
              <a:t>Trichinella </a:t>
            </a:r>
            <a:r>
              <a:rPr lang="en-US" dirty="0"/>
              <a:t>antibodies can be done through commercial laboratories or CDC</a:t>
            </a:r>
          </a:p>
          <a:p>
            <a:pPr lvl="1"/>
            <a:r>
              <a:rPr lang="en-US" dirty="0"/>
              <a:t>Muscle biopsies are not commonly performed </a:t>
            </a:r>
          </a:p>
          <a:p>
            <a:endParaRPr lang="en-US" dirty="0"/>
          </a:p>
          <a:p>
            <a:r>
              <a:rPr lang="en-US" dirty="0"/>
              <a:t>Testing of meat for </a:t>
            </a:r>
            <a:r>
              <a:rPr lang="en-US" i="1" dirty="0"/>
              <a:t>Trichinella </a:t>
            </a:r>
            <a:r>
              <a:rPr lang="en-US" dirty="0"/>
              <a:t>larvae can be performed by the CDC </a:t>
            </a:r>
          </a:p>
          <a:p>
            <a:pPr lvl="1"/>
            <a:r>
              <a:rPr lang="en-US" dirty="0"/>
              <a:t>CDC specimen submission form 50.34:</a:t>
            </a:r>
            <a:r>
              <a:rPr lang="en-US" sz="1800" u="sng" dirty="0">
                <a:hlinkClick r:id="rId3"/>
              </a:rPr>
              <a:t>http://www.cdc.gov/laboratory/specimen-submission/form.html</a:t>
            </a:r>
            <a:endParaRPr lang="en-US" sz="1800" dirty="0"/>
          </a:p>
          <a:p>
            <a:pPr lvl="1"/>
            <a:endParaRPr lang="en-US" dirty="0"/>
          </a:p>
          <a:p>
            <a:endParaRPr lang="en-US" dirty="0"/>
          </a:p>
        </p:txBody>
      </p:sp>
    </p:spTree>
    <p:extLst>
      <p:ext uri="{BB962C8B-B14F-4D97-AF65-F5344CB8AC3E}">
        <p14:creationId xmlns:p14="http://schemas.microsoft.com/office/powerpoint/2010/main" val="3431429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pic>
        <p:nvPicPr>
          <p:cNvPr id="1026" name="Picture 2" descr="Trichinella nativa.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3124200"/>
            <a:ext cx="2095500"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830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315200" cy="1154097"/>
          </a:xfrm>
        </p:spPr>
        <p:txBody>
          <a:bodyPr/>
          <a:lstStyle/>
          <a:p>
            <a:r>
              <a:rPr lang="en-US" dirty="0"/>
              <a:t>Trichinellosis Overview</a:t>
            </a:r>
          </a:p>
        </p:txBody>
      </p:sp>
      <p:sp>
        <p:nvSpPr>
          <p:cNvPr id="3" name="Content Placeholder 2"/>
          <p:cNvSpPr>
            <a:spLocks noGrp="1"/>
          </p:cNvSpPr>
          <p:nvPr>
            <p:ph idx="1"/>
          </p:nvPr>
        </p:nvSpPr>
        <p:spPr>
          <a:xfrm>
            <a:off x="304800" y="1447800"/>
            <a:ext cx="8610600" cy="5257799"/>
          </a:xfrm>
        </p:spPr>
        <p:txBody>
          <a:bodyPr/>
          <a:lstStyle/>
          <a:p>
            <a:r>
              <a:rPr lang="en-US" sz="2400" dirty="0"/>
              <a:t>Incubation 2-8 weeks</a:t>
            </a:r>
          </a:p>
          <a:p>
            <a:endParaRPr lang="en-US" sz="2400" dirty="0"/>
          </a:p>
          <a:p>
            <a:r>
              <a:rPr lang="en-US" sz="2400" dirty="0"/>
              <a:t>Hallmark symptoms include: fever, myalgia, periorbital edema and eosinophilia</a:t>
            </a:r>
          </a:p>
          <a:p>
            <a:endParaRPr lang="en-US" dirty="0"/>
          </a:p>
          <a:p>
            <a:r>
              <a:rPr lang="en-US" sz="2400" dirty="0"/>
              <a:t>Diagnosis </a:t>
            </a:r>
          </a:p>
          <a:p>
            <a:pPr lvl="1"/>
            <a:r>
              <a:rPr lang="en-US" sz="2400" dirty="0"/>
              <a:t>Demonstration of </a:t>
            </a:r>
            <a:r>
              <a:rPr lang="en-US" sz="2400" i="1" dirty="0"/>
              <a:t>Trichinella </a:t>
            </a:r>
            <a:r>
              <a:rPr lang="en-US" sz="2400" dirty="0"/>
              <a:t>larvae in tissue biopsy </a:t>
            </a:r>
          </a:p>
          <a:p>
            <a:pPr lvl="1"/>
            <a:r>
              <a:rPr lang="en-US" sz="2400" dirty="0"/>
              <a:t>Detection of </a:t>
            </a:r>
            <a:r>
              <a:rPr lang="en-US" sz="2400" i="1" dirty="0" err="1"/>
              <a:t>Trichinella</a:t>
            </a:r>
            <a:r>
              <a:rPr lang="en-US" sz="2400" i="1"/>
              <a:t> </a:t>
            </a:r>
            <a:r>
              <a:rPr lang="en-US" sz="2400"/>
              <a:t>antibody </a:t>
            </a:r>
            <a:endParaRPr lang="en-US" sz="2400" dirty="0"/>
          </a:p>
          <a:p>
            <a:pPr marL="320040" lvl="1" indent="0">
              <a:buNone/>
            </a:pPr>
            <a:endParaRPr lang="en-US" dirty="0"/>
          </a:p>
          <a:p>
            <a:r>
              <a:rPr lang="en-US" sz="2400" dirty="0"/>
              <a:t>Treatment</a:t>
            </a:r>
          </a:p>
          <a:p>
            <a:pPr lvl="1"/>
            <a:r>
              <a:rPr lang="en-US" sz="2400" dirty="0" err="1"/>
              <a:t>Albendazole</a:t>
            </a:r>
            <a:r>
              <a:rPr lang="en-US" sz="2400" dirty="0"/>
              <a:t> or </a:t>
            </a:r>
            <a:r>
              <a:rPr lang="en-US" sz="2400" dirty="0" err="1"/>
              <a:t>Mebendazole</a:t>
            </a:r>
            <a:endParaRPr lang="en-US" sz="2400" dirty="0"/>
          </a:p>
          <a:p>
            <a:endParaRPr lang="en-US" dirty="0"/>
          </a:p>
        </p:txBody>
      </p:sp>
    </p:spTree>
    <p:extLst>
      <p:ext uri="{BB962C8B-B14F-4D97-AF65-F5344CB8AC3E}">
        <p14:creationId xmlns:p14="http://schemas.microsoft.com/office/powerpoint/2010/main" val="233226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315200" cy="1154097"/>
          </a:xfrm>
        </p:spPr>
        <p:txBody>
          <a:bodyPr/>
          <a:lstStyle/>
          <a:p>
            <a:r>
              <a:rPr lang="en-US" dirty="0"/>
              <a:t>Life Cycle of Trichinellosis </a:t>
            </a:r>
          </a:p>
        </p:txBody>
      </p:sp>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990600" y="1295400"/>
            <a:ext cx="7010400" cy="5430710"/>
          </a:xfrm>
        </p:spPr>
      </p:pic>
    </p:spTree>
    <p:extLst>
      <p:ext uri="{BB962C8B-B14F-4D97-AF65-F5344CB8AC3E}">
        <p14:creationId xmlns:p14="http://schemas.microsoft.com/office/powerpoint/2010/main" val="39807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315200" cy="1154097"/>
          </a:xfrm>
        </p:spPr>
        <p:txBody>
          <a:bodyPr/>
          <a:lstStyle/>
          <a:p>
            <a:r>
              <a:rPr lang="en-US" dirty="0"/>
              <a:t>Index Patient </a:t>
            </a:r>
          </a:p>
        </p:txBody>
      </p:sp>
      <p:sp>
        <p:nvSpPr>
          <p:cNvPr id="3" name="Content Placeholder 2"/>
          <p:cNvSpPr>
            <a:spLocks noGrp="1"/>
          </p:cNvSpPr>
          <p:nvPr>
            <p:ph idx="1"/>
          </p:nvPr>
        </p:nvSpPr>
        <p:spPr>
          <a:xfrm>
            <a:off x="838200" y="1447800"/>
            <a:ext cx="7315200" cy="4953000"/>
          </a:xfrm>
        </p:spPr>
        <p:txBody>
          <a:bodyPr>
            <a:normAutofit/>
          </a:bodyPr>
          <a:lstStyle/>
          <a:p>
            <a:r>
              <a:rPr lang="en-US" dirty="0"/>
              <a:t>36 yr. old female- Physician from San Angelo, TX</a:t>
            </a:r>
          </a:p>
          <a:p>
            <a:pPr marL="45720" indent="0">
              <a:buNone/>
            </a:pPr>
            <a:endParaRPr lang="en-US" dirty="0"/>
          </a:p>
          <a:p>
            <a:r>
              <a:rPr lang="en-US" dirty="0"/>
              <a:t>Presented to primary care physician (PCP) on January 29</a:t>
            </a:r>
            <a:r>
              <a:rPr lang="en-US" baseline="30000" dirty="0"/>
              <a:t>th, </a:t>
            </a:r>
            <a:r>
              <a:rPr lang="en-US" dirty="0"/>
              <a:t>2015  with:</a:t>
            </a:r>
          </a:p>
          <a:p>
            <a:pPr lvl="1"/>
            <a:r>
              <a:rPr lang="en-US" dirty="0"/>
              <a:t>Fever  (103̊ F - Onset 1/24/15)  </a:t>
            </a:r>
          </a:p>
          <a:p>
            <a:pPr lvl="1"/>
            <a:r>
              <a:rPr lang="en-US" dirty="0"/>
              <a:t>Myalgia </a:t>
            </a:r>
          </a:p>
          <a:p>
            <a:pPr lvl="1"/>
            <a:r>
              <a:rPr lang="en-US" dirty="0"/>
              <a:t>Nausea </a:t>
            </a:r>
          </a:p>
          <a:p>
            <a:pPr lvl="1"/>
            <a:r>
              <a:rPr lang="en-US" dirty="0"/>
              <a:t>Vomiting </a:t>
            </a:r>
          </a:p>
          <a:p>
            <a:pPr lvl="1"/>
            <a:r>
              <a:rPr lang="en-US" dirty="0"/>
              <a:t>Headache </a:t>
            </a:r>
          </a:p>
          <a:p>
            <a:pPr lvl="1"/>
            <a:r>
              <a:rPr lang="en-US" dirty="0"/>
              <a:t>Facial pain and pressure </a:t>
            </a:r>
          </a:p>
          <a:p>
            <a:pPr marL="320040" lvl="1" indent="0">
              <a:buNone/>
            </a:pPr>
            <a:endParaRPr lang="en-US" dirty="0"/>
          </a:p>
          <a:p>
            <a:r>
              <a:rPr lang="en-US" dirty="0"/>
              <a:t>Diagnosis: Flu</a:t>
            </a:r>
          </a:p>
          <a:p>
            <a:pPr lvl="1"/>
            <a:r>
              <a:rPr lang="en-US" dirty="0"/>
              <a:t>Treatment: Tamiflu; Levaquin 500 mg </a:t>
            </a:r>
          </a:p>
          <a:p>
            <a:pPr lvl="2"/>
            <a:r>
              <a:rPr lang="en-US" dirty="0"/>
              <a:t>Shot of </a:t>
            </a:r>
            <a:r>
              <a:rPr lang="en-US" dirty="0" err="1"/>
              <a:t>Kenalog</a:t>
            </a:r>
            <a:r>
              <a:rPr lang="en-US" dirty="0"/>
              <a:t> and </a:t>
            </a:r>
            <a:r>
              <a:rPr lang="en-US" dirty="0" err="1"/>
              <a:t>Rocephin</a:t>
            </a:r>
            <a:r>
              <a:rPr lang="en-US" dirty="0"/>
              <a:t>   </a:t>
            </a:r>
          </a:p>
        </p:txBody>
      </p:sp>
    </p:spTree>
    <p:extLst>
      <p:ext uri="{BB962C8B-B14F-4D97-AF65-F5344CB8AC3E}">
        <p14:creationId xmlns:p14="http://schemas.microsoft.com/office/powerpoint/2010/main" val="217042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5103"/>
            <a:ext cx="7315200" cy="1154097"/>
          </a:xfrm>
        </p:spPr>
        <p:txBody>
          <a:bodyPr/>
          <a:lstStyle/>
          <a:p>
            <a:r>
              <a:rPr lang="en-US" dirty="0"/>
              <a:t>Index Patient </a:t>
            </a:r>
          </a:p>
        </p:txBody>
      </p:sp>
      <p:sp>
        <p:nvSpPr>
          <p:cNvPr id="3" name="Content Placeholder 2"/>
          <p:cNvSpPr>
            <a:spLocks noGrp="1"/>
          </p:cNvSpPr>
          <p:nvPr>
            <p:ph idx="1"/>
          </p:nvPr>
        </p:nvSpPr>
        <p:spPr>
          <a:xfrm>
            <a:off x="914400" y="1600200"/>
            <a:ext cx="7315200" cy="4952999"/>
          </a:xfrm>
        </p:spPr>
        <p:txBody>
          <a:bodyPr>
            <a:normAutofit lnSpcReduction="10000"/>
          </a:bodyPr>
          <a:lstStyle/>
          <a:p>
            <a:r>
              <a:rPr lang="en-US" dirty="0"/>
              <a:t>February 2</a:t>
            </a:r>
            <a:r>
              <a:rPr lang="en-US" baseline="30000" dirty="0"/>
              <a:t>nd</a:t>
            </a:r>
            <a:r>
              <a:rPr lang="en-US" dirty="0"/>
              <a:t>: </a:t>
            </a:r>
          </a:p>
          <a:p>
            <a:pPr lvl="1"/>
            <a:r>
              <a:rPr lang="en-US" dirty="0"/>
              <a:t>Fevers and other symptoms persisted</a:t>
            </a:r>
          </a:p>
          <a:p>
            <a:pPr lvl="1"/>
            <a:r>
              <a:rPr lang="en-US" dirty="0"/>
              <a:t>Night sweats </a:t>
            </a:r>
          </a:p>
          <a:p>
            <a:pPr lvl="1"/>
            <a:r>
              <a:rPr lang="en-US" dirty="0"/>
              <a:t>Headache </a:t>
            </a:r>
          </a:p>
          <a:p>
            <a:pPr lvl="1"/>
            <a:r>
              <a:rPr lang="en-US" dirty="0"/>
              <a:t>Facial pain and pressure </a:t>
            </a:r>
          </a:p>
          <a:p>
            <a:pPr lvl="1"/>
            <a:r>
              <a:rPr lang="en-US" dirty="0"/>
              <a:t>Abdominal pain </a:t>
            </a:r>
          </a:p>
          <a:p>
            <a:pPr marL="320040" lvl="1" indent="0">
              <a:buNone/>
            </a:pPr>
            <a:endParaRPr lang="en-US" dirty="0"/>
          </a:p>
          <a:p>
            <a:r>
              <a:rPr lang="en-US" dirty="0"/>
              <a:t>Lab Analysis</a:t>
            </a:r>
          </a:p>
          <a:p>
            <a:pPr lvl="1"/>
            <a:r>
              <a:rPr lang="en-US" dirty="0"/>
              <a:t>White blood cell count: 15,000 with 25% eosinophils 	</a:t>
            </a:r>
          </a:p>
          <a:p>
            <a:endParaRPr lang="en-US" dirty="0"/>
          </a:p>
          <a:p>
            <a:r>
              <a:rPr lang="en-US" dirty="0"/>
              <a:t> February 3</a:t>
            </a:r>
            <a:r>
              <a:rPr lang="en-US" baseline="30000" dirty="0"/>
              <a:t>rd</a:t>
            </a:r>
            <a:r>
              <a:rPr lang="en-US" dirty="0"/>
              <a:t>: Patient relays to PCP that family consumed bear meat obtained from relatives in Alaska</a:t>
            </a:r>
          </a:p>
          <a:p>
            <a:pPr marL="45720" indent="0">
              <a:buNone/>
            </a:pPr>
            <a:endParaRPr lang="en-US" dirty="0"/>
          </a:p>
          <a:p>
            <a:r>
              <a:rPr lang="en-US" dirty="0"/>
              <a:t>February 4</a:t>
            </a:r>
            <a:r>
              <a:rPr lang="en-US" baseline="30000" dirty="0"/>
              <a:t>th</a:t>
            </a:r>
            <a:r>
              <a:rPr lang="en-US" dirty="0"/>
              <a:t>: </a:t>
            </a:r>
            <a:r>
              <a:rPr lang="en-US" i="1" dirty="0"/>
              <a:t>Trichinella</a:t>
            </a:r>
            <a:r>
              <a:rPr lang="en-US" dirty="0"/>
              <a:t>  Antibody by ELISA conducted and detected </a:t>
            </a:r>
          </a:p>
          <a:p>
            <a:pPr lvl="1"/>
            <a:endParaRPr lang="en-US" dirty="0"/>
          </a:p>
          <a:p>
            <a:pPr lvl="1"/>
            <a:endParaRPr lang="en-US" dirty="0"/>
          </a:p>
          <a:p>
            <a:pPr marL="320040" lvl="1" indent="0">
              <a:buNone/>
            </a:pPr>
            <a:endParaRPr lang="en-US" dirty="0"/>
          </a:p>
          <a:p>
            <a:pPr lvl="1"/>
            <a:endParaRPr lang="en-US" dirty="0"/>
          </a:p>
        </p:txBody>
      </p:sp>
    </p:spTree>
    <p:extLst>
      <p:ext uri="{BB962C8B-B14F-4D97-AF65-F5344CB8AC3E}">
        <p14:creationId xmlns:p14="http://schemas.microsoft.com/office/powerpoint/2010/main" val="288339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315200" cy="1154097"/>
          </a:xfrm>
        </p:spPr>
        <p:txBody>
          <a:bodyPr/>
          <a:lstStyle/>
          <a:p>
            <a:r>
              <a:rPr lang="en-US" dirty="0"/>
              <a:t>Investigation </a:t>
            </a:r>
          </a:p>
        </p:txBody>
      </p:sp>
      <p:sp>
        <p:nvSpPr>
          <p:cNvPr id="3" name="Content Placeholder 2"/>
          <p:cNvSpPr>
            <a:spLocks noGrp="1"/>
          </p:cNvSpPr>
          <p:nvPr>
            <p:ph idx="1"/>
          </p:nvPr>
        </p:nvSpPr>
        <p:spPr>
          <a:xfrm>
            <a:off x="914400" y="1295400"/>
            <a:ext cx="7315200" cy="3048000"/>
          </a:xfrm>
        </p:spPr>
        <p:txBody>
          <a:bodyPr/>
          <a:lstStyle/>
          <a:p>
            <a:r>
              <a:rPr lang="en-US" dirty="0"/>
              <a:t>Bear meat was obtained from family members hunting in Soldotna, AK.</a:t>
            </a:r>
          </a:p>
          <a:p>
            <a:endParaRPr lang="en-US" dirty="0"/>
          </a:p>
          <a:p>
            <a:r>
              <a:rPr lang="en-US" dirty="0"/>
              <a:t>Froze the meat then cooked it by grilling it for hamburgers on December 18</a:t>
            </a:r>
            <a:r>
              <a:rPr lang="en-US" baseline="30000" dirty="0"/>
              <a:t>th</a:t>
            </a:r>
            <a:r>
              <a:rPr lang="en-US" dirty="0"/>
              <a:t>, 2014  </a:t>
            </a:r>
          </a:p>
          <a:p>
            <a:endParaRPr lang="en-US" dirty="0"/>
          </a:p>
          <a:p>
            <a:r>
              <a:rPr lang="en-US" dirty="0"/>
              <a:t>Husband and daughter also consumed the meat  </a:t>
            </a:r>
          </a:p>
          <a:p>
            <a:endParaRPr lang="en-US" dirty="0"/>
          </a:p>
          <a:p>
            <a:pPr marL="45720" indent="0">
              <a:buNone/>
            </a:pPr>
            <a:endParaRPr lang="en-US" dirty="0"/>
          </a:p>
          <a:p>
            <a:endParaRPr lang="en-US" dirty="0"/>
          </a:p>
          <a:p>
            <a:endParaRPr lang="en-US" dirty="0"/>
          </a:p>
          <a:p>
            <a:endParaRPr lang="en-US" dirty="0"/>
          </a:p>
        </p:txBody>
      </p:sp>
      <p:pic>
        <p:nvPicPr>
          <p:cNvPr id="1026" name="Picture 2" descr="http://www.idcide.com/i/mc2/ak/soldotna.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2056" y="3920670"/>
            <a:ext cx="3472544" cy="2893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2113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315200" cy="1154097"/>
          </a:xfrm>
        </p:spPr>
        <p:txBody>
          <a:bodyPr/>
          <a:lstStyle/>
          <a:p>
            <a:r>
              <a:rPr lang="en-US" dirty="0"/>
              <a:t>Probable Cases</a:t>
            </a:r>
          </a:p>
        </p:txBody>
      </p:sp>
      <p:sp>
        <p:nvSpPr>
          <p:cNvPr id="3" name="Content Placeholder 2"/>
          <p:cNvSpPr>
            <a:spLocks noGrp="1"/>
          </p:cNvSpPr>
          <p:nvPr>
            <p:ph idx="1"/>
          </p:nvPr>
        </p:nvSpPr>
        <p:spPr>
          <a:xfrm>
            <a:off x="914400" y="1447800"/>
            <a:ext cx="7315200" cy="5105399"/>
          </a:xfrm>
        </p:spPr>
        <p:txBody>
          <a:bodyPr/>
          <a:lstStyle/>
          <a:p>
            <a:r>
              <a:rPr lang="en-US" dirty="0"/>
              <a:t>Both were symptomatic</a:t>
            </a:r>
          </a:p>
          <a:p>
            <a:pPr marL="45720" indent="0">
              <a:buNone/>
            </a:pPr>
            <a:endParaRPr lang="en-US" dirty="0"/>
          </a:p>
          <a:p>
            <a:r>
              <a:rPr lang="en-US" dirty="0"/>
              <a:t>Husband (36 years old)- </a:t>
            </a:r>
          </a:p>
          <a:p>
            <a:pPr lvl="1"/>
            <a:r>
              <a:rPr lang="en-US" dirty="0"/>
              <a:t>Date of Onset: 1/15/15</a:t>
            </a:r>
          </a:p>
          <a:p>
            <a:pPr lvl="1"/>
            <a:r>
              <a:rPr lang="en-US" dirty="0"/>
              <a:t>Fever (101.5), myalgia, periorbital edema, eosinophilia (31%), no GI illness, not as much muscle wasting  </a:t>
            </a:r>
          </a:p>
          <a:p>
            <a:pPr lvl="1"/>
            <a:r>
              <a:rPr lang="en-US" dirty="0"/>
              <a:t>Serologically negative 2/4/15 (ARUP)</a:t>
            </a:r>
          </a:p>
          <a:p>
            <a:pPr lvl="1"/>
            <a:endParaRPr lang="en-US" dirty="0"/>
          </a:p>
          <a:p>
            <a:r>
              <a:rPr lang="en-US" dirty="0"/>
              <a:t>Daughter (1 year old)-</a:t>
            </a:r>
          </a:p>
          <a:p>
            <a:pPr lvl="1"/>
            <a:r>
              <a:rPr lang="en-US" dirty="0"/>
              <a:t>Date of Onset: 1/27/15</a:t>
            </a:r>
          </a:p>
          <a:p>
            <a:pPr lvl="1"/>
            <a:r>
              <a:rPr lang="en-US" dirty="0"/>
              <a:t>Fever (104.4), eosinophilia (33%), rash (unknown etiology), lethargic, and anorexic x 3 days </a:t>
            </a:r>
          </a:p>
          <a:p>
            <a:pPr lvl="1"/>
            <a:r>
              <a:rPr lang="en-US" dirty="0"/>
              <a:t>Serologically negative 2/4/15 (ARUP)</a:t>
            </a:r>
          </a:p>
          <a:p>
            <a:endParaRPr lang="en-US" dirty="0"/>
          </a:p>
        </p:txBody>
      </p:sp>
    </p:spTree>
    <p:extLst>
      <p:ext uri="{BB962C8B-B14F-4D97-AF65-F5344CB8AC3E}">
        <p14:creationId xmlns:p14="http://schemas.microsoft.com/office/powerpoint/2010/main" val="4058417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315200" cy="1154097"/>
          </a:xfrm>
        </p:spPr>
        <p:txBody>
          <a:bodyPr/>
          <a:lstStyle/>
          <a:p>
            <a:r>
              <a:rPr lang="en-US" dirty="0"/>
              <a:t>Bear-y Good Time </a:t>
            </a:r>
          </a:p>
        </p:txBody>
      </p:sp>
      <p:sp>
        <p:nvSpPr>
          <p:cNvPr id="3" name="Content Placeholder 2"/>
          <p:cNvSpPr>
            <a:spLocks noGrp="1"/>
          </p:cNvSpPr>
          <p:nvPr>
            <p:ph idx="1"/>
          </p:nvPr>
        </p:nvSpPr>
        <p:spPr>
          <a:xfrm>
            <a:off x="152400" y="1447800"/>
            <a:ext cx="8839200" cy="5105399"/>
          </a:xfrm>
        </p:spPr>
        <p:txBody>
          <a:bodyPr/>
          <a:lstStyle/>
          <a:p>
            <a:r>
              <a:rPr lang="en-US" dirty="0"/>
              <a:t>Family members in Alaska were contacted to obtain bear meat for testing through the CDC </a:t>
            </a:r>
          </a:p>
          <a:p>
            <a:endParaRPr lang="en-US" dirty="0"/>
          </a:p>
          <a:p>
            <a:r>
              <a:rPr lang="en-US" dirty="0"/>
              <a:t>Family provided frozen, grounded bear meat to local Public Health Center, who sent it to Alaska State Public Health Lab (ASPHL) in Anchorage, AK on March 17</a:t>
            </a:r>
            <a:r>
              <a:rPr lang="en-US" baseline="30000" dirty="0"/>
              <a:t>th</a:t>
            </a:r>
            <a:r>
              <a:rPr lang="en-US" dirty="0"/>
              <a:t>, 2015 </a:t>
            </a:r>
          </a:p>
          <a:p>
            <a:endParaRPr lang="en-US" dirty="0"/>
          </a:p>
          <a:p>
            <a:r>
              <a:rPr lang="en-US" dirty="0"/>
              <a:t> Meat was examined by CDC and larvae was found </a:t>
            </a:r>
          </a:p>
          <a:p>
            <a:endParaRPr lang="en-US" dirty="0"/>
          </a:p>
          <a:p>
            <a:r>
              <a:rPr lang="en-US" dirty="0"/>
              <a:t>The specimen was tested by PCR using primers that target </a:t>
            </a:r>
            <a:r>
              <a:rPr lang="en-US" dirty="0" err="1"/>
              <a:t>rRNA</a:t>
            </a:r>
            <a:r>
              <a:rPr lang="en-US" dirty="0"/>
              <a:t> gene (ITS1-ITS2 region) of </a:t>
            </a:r>
            <a:r>
              <a:rPr lang="en-US" i="1" dirty="0"/>
              <a:t>Trichinella</a:t>
            </a:r>
            <a:r>
              <a:rPr lang="en-US" dirty="0"/>
              <a:t> spp. The amplified product was sequenced and the DNA sequencing analysis data was similar to the </a:t>
            </a:r>
            <a:r>
              <a:rPr lang="en-US" i="1" dirty="0"/>
              <a:t>Trichinella </a:t>
            </a:r>
            <a:r>
              <a:rPr lang="en-US" i="1" dirty="0" err="1"/>
              <a:t>nativa</a:t>
            </a:r>
            <a:r>
              <a:rPr lang="en-US" i="1" dirty="0"/>
              <a:t> </a:t>
            </a:r>
            <a:r>
              <a:rPr lang="en-US" dirty="0"/>
              <a:t>ITS1-ITS2 region</a:t>
            </a:r>
          </a:p>
          <a:p>
            <a:endParaRPr lang="en-US" dirty="0"/>
          </a:p>
        </p:txBody>
      </p:sp>
    </p:spTree>
    <p:extLst>
      <p:ext uri="{BB962C8B-B14F-4D97-AF65-F5344CB8AC3E}">
        <p14:creationId xmlns:p14="http://schemas.microsoft.com/office/powerpoint/2010/main" val="4014016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1371</TotalTime>
  <Words>1481</Words>
  <Application>Microsoft Office PowerPoint</Application>
  <PresentationFormat>On-screen Show (4:3)</PresentationFormat>
  <Paragraphs>198</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Perspective</vt:lpstr>
      <vt:lpstr>A Case Study of Human Trichinosis in Texas-Region 9/10</vt:lpstr>
      <vt:lpstr>Trichinellosis Overview</vt:lpstr>
      <vt:lpstr>Trichinellosis Overview</vt:lpstr>
      <vt:lpstr>Life Cycle of Trichinellosis </vt:lpstr>
      <vt:lpstr>Index Patient </vt:lpstr>
      <vt:lpstr>Index Patient </vt:lpstr>
      <vt:lpstr>Investigation </vt:lpstr>
      <vt:lpstr>Probable Cases</vt:lpstr>
      <vt:lpstr>Bear-y Good Time </vt:lpstr>
      <vt:lpstr>PowerPoint Presentation</vt:lpstr>
      <vt:lpstr>PowerPoint Presentation</vt:lpstr>
      <vt:lpstr>PowerPoint Presentation</vt:lpstr>
      <vt:lpstr>Trichinellosis: Prevention and Control</vt:lpstr>
      <vt:lpstr>Trichinellosis: Prevention and Control</vt:lpstr>
      <vt:lpstr>Cases of Trichinellosis in the United States reported to CDC by year, 1947-2007</vt:lpstr>
      <vt:lpstr>Number of Reported Trichinellosis cases, by source of infection — United States, 1975–2010. </vt:lpstr>
      <vt:lpstr>Reported Cases of Trichinellosis in Texas, 2003-2014</vt:lpstr>
      <vt:lpstr>Reported Cases of Trichinellosis in Texas, 2003-2014</vt:lpstr>
      <vt:lpstr>Reported Cases of Trichinellosis in Texas, 2003-2014*</vt:lpstr>
      <vt:lpstr>Conclusions </vt:lpstr>
      <vt:lpstr>Conclusions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Case Study of Human Trichinosis in Texas Due to Alaskan Bear Meat</dc:title>
  <dc:creator>Mariscal,Jacqueline (DSHS)</dc:creator>
  <cp:lastModifiedBy>Pinter,Henry J (DSHS)</cp:lastModifiedBy>
  <cp:revision>53</cp:revision>
  <cp:lastPrinted>2016-02-09T18:36:50Z</cp:lastPrinted>
  <dcterms:created xsi:type="dcterms:W3CDTF">2015-04-13T14:51:37Z</dcterms:created>
  <dcterms:modified xsi:type="dcterms:W3CDTF">2023-02-17T19:51:18Z</dcterms:modified>
</cp:coreProperties>
</file>