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60" r:id="rId5"/>
    <p:sldId id="261" r:id="rId6"/>
    <p:sldId id="264" r:id="rId7"/>
    <p:sldId id="269" r:id="rId8"/>
    <p:sldId id="277" r:id="rId9"/>
    <p:sldId id="266" r:id="rId10"/>
    <p:sldId id="265" r:id="rId11"/>
    <p:sldId id="267" r:id="rId12"/>
    <p:sldId id="273" r:id="rId13"/>
    <p:sldId id="274" r:id="rId14"/>
    <p:sldId id="275" r:id="rId15"/>
    <p:sldId id="268" r:id="rId16"/>
    <p:sldId id="272" r:id="rId17"/>
    <p:sldId id="270" r:id="rId18"/>
    <p:sldId id="271" r:id="rId19"/>
    <p:sldId id="262" r:id="rId20"/>
    <p:sldId id="263" r:id="rId21"/>
  </p:sldIdLst>
  <p:sldSz cx="9144000" cy="6858000" type="screen4x3"/>
  <p:notesSz cx="697388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638" autoAdjust="0"/>
  </p:normalViewPr>
  <p:slideViewPr>
    <p:cSldViewPr showGuides="1">
      <p:cViewPr varScale="1">
        <p:scale>
          <a:sx n="48" d="100"/>
          <a:sy n="48" d="100"/>
        </p:scale>
        <p:origin x="2107"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60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9700" y="0"/>
            <a:ext cx="3022600" cy="463550"/>
          </a:xfrm>
          <a:prstGeom prst="rect">
            <a:avLst/>
          </a:prstGeom>
        </p:spPr>
        <p:txBody>
          <a:bodyPr vert="horz" lIns="91440" tIns="45720" rIns="91440" bIns="45720" rtlCol="0"/>
          <a:lstStyle>
            <a:lvl1pPr algn="r">
              <a:defRPr sz="1200"/>
            </a:lvl1pPr>
          </a:lstStyle>
          <a:p>
            <a:fld id="{D45004F3-0CCA-43B0-B6AA-1A21AC8325DA}" type="datetimeFigureOut">
              <a:rPr lang="en-US" smtClean="0"/>
              <a:t>2/17/2023</a:t>
            </a:fld>
            <a:endParaRPr lang="en-US"/>
          </a:p>
        </p:txBody>
      </p:sp>
      <p:sp>
        <p:nvSpPr>
          <p:cNvPr id="4" name="Slide Image Placeholder 3"/>
          <p:cNvSpPr>
            <a:spLocks noGrp="1" noRot="1" noChangeAspect="1"/>
          </p:cNvSpPr>
          <p:nvPr>
            <p:ph type="sldImg" idx="2"/>
          </p:nvPr>
        </p:nvSpPr>
        <p:spPr>
          <a:xfrm>
            <a:off x="1408113" y="1154113"/>
            <a:ext cx="4157662"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6913" y="4445000"/>
            <a:ext cx="5580062"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22600"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9700" y="8772525"/>
            <a:ext cx="3022600" cy="463550"/>
          </a:xfrm>
          <a:prstGeom prst="rect">
            <a:avLst/>
          </a:prstGeom>
        </p:spPr>
        <p:txBody>
          <a:bodyPr vert="horz" lIns="91440" tIns="45720" rIns="91440" bIns="45720" rtlCol="0" anchor="b"/>
          <a:lstStyle>
            <a:lvl1pPr algn="r">
              <a:defRPr sz="1200"/>
            </a:lvl1pPr>
          </a:lstStyle>
          <a:p>
            <a:fld id="{E8747DE7-7BB0-4DF0-A09A-256705423CE8}" type="slidenum">
              <a:rPr lang="en-US" smtClean="0"/>
              <a:t>‹#›</a:t>
            </a:fld>
            <a:endParaRPr lang="en-US"/>
          </a:p>
        </p:txBody>
      </p:sp>
    </p:spTree>
    <p:extLst>
      <p:ext uri="{BB962C8B-B14F-4D97-AF65-F5344CB8AC3E}">
        <p14:creationId xmlns:p14="http://schemas.microsoft.com/office/powerpoint/2010/main" val="312738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747DE7-7BB0-4DF0-A09A-256705423CE8}" type="slidenum">
              <a:rPr lang="en-US" smtClean="0"/>
              <a:t>1</a:t>
            </a:fld>
            <a:endParaRPr lang="en-US"/>
          </a:p>
        </p:txBody>
      </p:sp>
    </p:spTree>
    <p:extLst>
      <p:ext uri="{BB962C8B-B14F-4D97-AF65-F5344CB8AC3E}">
        <p14:creationId xmlns:p14="http://schemas.microsoft.com/office/powerpoint/2010/main" val="948417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747DE7-7BB0-4DF0-A09A-256705423CE8}" type="slidenum">
              <a:rPr lang="en-US" smtClean="0"/>
              <a:t>15</a:t>
            </a:fld>
            <a:endParaRPr lang="en-US"/>
          </a:p>
        </p:txBody>
      </p:sp>
    </p:spTree>
    <p:extLst>
      <p:ext uri="{BB962C8B-B14F-4D97-AF65-F5344CB8AC3E}">
        <p14:creationId xmlns:p14="http://schemas.microsoft.com/office/powerpoint/2010/main" val="2333136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747DE7-7BB0-4DF0-A09A-256705423CE8}" type="slidenum">
              <a:rPr lang="en-US" smtClean="0"/>
              <a:t>17</a:t>
            </a:fld>
            <a:endParaRPr lang="en-US"/>
          </a:p>
        </p:txBody>
      </p:sp>
    </p:spTree>
    <p:extLst>
      <p:ext uri="{BB962C8B-B14F-4D97-AF65-F5344CB8AC3E}">
        <p14:creationId xmlns:p14="http://schemas.microsoft.com/office/powerpoint/2010/main" val="2512596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747DE7-7BB0-4DF0-A09A-256705423CE8}" type="slidenum">
              <a:rPr lang="en-US" smtClean="0"/>
              <a:t>18</a:t>
            </a:fld>
            <a:endParaRPr lang="en-US"/>
          </a:p>
        </p:txBody>
      </p:sp>
    </p:spTree>
    <p:extLst>
      <p:ext uri="{BB962C8B-B14F-4D97-AF65-F5344CB8AC3E}">
        <p14:creationId xmlns:p14="http://schemas.microsoft.com/office/powerpoint/2010/main" val="3106572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747DE7-7BB0-4DF0-A09A-256705423CE8}" type="slidenum">
              <a:rPr lang="en-US" smtClean="0"/>
              <a:t>20</a:t>
            </a:fld>
            <a:endParaRPr lang="en-US"/>
          </a:p>
        </p:txBody>
      </p:sp>
    </p:spTree>
    <p:extLst>
      <p:ext uri="{BB962C8B-B14F-4D97-AF65-F5344CB8AC3E}">
        <p14:creationId xmlns:p14="http://schemas.microsoft.com/office/powerpoint/2010/main" val="3113194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747DE7-7BB0-4DF0-A09A-256705423CE8}" type="slidenum">
              <a:rPr lang="en-US" smtClean="0"/>
              <a:t>2</a:t>
            </a:fld>
            <a:endParaRPr lang="en-US"/>
          </a:p>
        </p:txBody>
      </p:sp>
    </p:spTree>
    <p:extLst>
      <p:ext uri="{BB962C8B-B14F-4D97-AF65-F5344CB8AC3E}">
        <p14:creationId xmlns:p14="http://schemas.microsoft.com/office/powerpoint/2010/main" val="4032327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0" u="none" dirty="0"/>
          </a:p>
        </p:txBody>
      </p:sp>
      <p:sp>
        <p:nvSpPr>
          <p:cNvPr id="4" name="Slide Number Placeholder 3"/>
          <p:cNvSpPr>
            <a:spLocks noGrp="1"/>
          </p:cNvSpPr>
          <p:nvPr>
            <p:ph type="sldNum" sz="quarter" idx="10"/>
          </p:nvPr>
        </p:nvSpPr>
        <p:spPr/>
        <p:txBody>
          <a:bodyPr/>
          <a:lstStyle/>
          <a:p>
            <a:fld id="{E8747DE7-7BB0-4DF0-A09A-256705423CE8}" type="slidenum">
              <a:rPr lang="en-US" smtClean="0"/>
              <a:t>3</a:t>
            </a:fld>
            <a:endParaRPr lang="en-US"/>
          </a:p>
        </p:txBody>
      </p:sp>
    </p:spTree>
    <p:extLst>
      <p:ext uri="{BB962C8B-B14F-4D97-AF65-F5344CB8AC3E}">
        <p14:creationId xmlns:p14="http://schemas.microsoft.com/office/powerpoint/2010/main" val="3551045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u="none" dirty="0"/>
          </a:p>
        </p:txBody>
      </p:sp>
      <p:sp>
        <p:nvSpPr>
          <p:cNvPr id="4" name="Slide Number Placeholder 3"/>
          <p:cNvSpPr>
            <a:spLocks noGrp="1"/>
          </p:cNvSpPr>
          <p:nvPr>
            <p:ph type="sldNum" sz="quarter" idx="10"/>
          </p:nvPr>
        </p:nvSpPr>
        <p:spPr/>
        <p:txBody>
          <a:bodyPr/>
          <a:lstStyle/>
          <a:p>
            <a:fld id="{E8747DE7-7BB0-4DF0-A09A-256705423CE8}" type="slidenum">
              <a:rPr lang="en-US" smtClean="0"/>
              <a:t>4</a:t>
            </a:fld>
            <a:endParaRPr lang="en-US"/>
          </a:p>
        </p:txBody>
      </p:sp>
    </p:spTree>
    <p:extLst>
      <p:ext uri="{BB962C8B-B14F-4D97-AF65-F5344CB8AC3E}">
        <p14:creationId xmlns:p14="http://schemas.microsoft.com/office/powerpoint/2010/main" val="2570757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747DE7-7BB0-4DF0-A09A-256705423CE8}" type="slidenum">
              <a:rPr lang="en-US" smtClean="0"/>
              <a:t>5</a:t>
            </a:fld>
            <a:endParaRPr lang="en-US"/>
          </a:p>
        </p:txBody>
      </p:sp>
    </p:spTree>
    <p:extLst>
      <p:ext uri="{BB962C8B-B14F-4D97-AF65-F5344CB8AC3E}">
        <p14:creationId xmlns:p14="http://schemas.microsoft.com/office/powerpoint/2010/main" val="3721466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8747DE7-7BB0-4DF0-A09A-256705423CE8}" type="slidenum">
              <a:rPr lang="en-US" smtClean="0"/>
              <a:t>6</a:t>
            </a:fld>
            <a:endParaRPr lang="en-US"/>
          </a:p>
        </p:txBody>
      </p:sp>
    </p:spTree>
    <p:extLst>
      <p:ext uri="{BB962C8B-B14F-4D97-AF65-F5344CB8AC3E}">
        <p14:creationId xmlns:p14="http://schemas.microsoft.com/office/powerpoint/2010/main" val="3692214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747DE7-7BB0-4DF0-A09A-256705423CE8}" type="slidenum">
              <a:rPr lang="en-US" smtClean="0"/>
              <a:t>7</a:t>
            </a:fld>
            <a:endParaRPr lang="en-US"/>
          </a:p>
        </p:txBody>
      </p:sp>
    </p:spTree>
    <p:extLst>
      <p:ext uri="{BB962C8B-B14F-4D97-AF65-F5344CB8AC3E}">
        <p14:creationId xmlns:p14="http://schemas.microsoft.com/office/powerpoint/2010/main" val="2453413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747DE7-7BB0-4DF0-A09A-256705423CE8}" type="slidenum">
              <a:rPr lang="en-US" smtClean="0"/>
              <a:t>9</a:t>
            </a:fld>
            <a:endParaRPr lang="en-US"/>
          </a:p>
        </p:txBody>
      </p:sp>
    </p:spTree>
    <p:extLst>
      <p:ext uri="{BB962C8B-B14F-4D97-AF65-F5344CB8AC3E}">
        <p14:creationId xmlns:p14="http://schemas.microsoft.com/office/powerpoint/2010/main" val="632529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747DE7-7BB0-4DF0-A09A-256705423CE8}" type="slidenum">
              <a:rPr lang="en-US" smtClean="0"/>
              <a:t>10</a:t>
            </a:fld>
            <a:endParaRPr lang="en-US"/>
          </a:p>
        </p:txBody>
      </p:sp>
    </p:spTree>
    <p:extLst>
      <p:ext uri="{BB962C8B-B14F-4D97-AF65-F5344CB8AC3E}">
        <p14:creationId xmlns:p14="http://schemas.microsoft.com/office/powerpoint/2010/main" val="32562420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grpSp>
        <p:nvGrpSpPr>
          <p:cNvPr id="2" name="Group 1"/>
          <p:cNvGrpSpPr/>
          <p:nvPr/>
        </p:nvGrpSpPr>
        <p:grpSpPr>
          <a:xfrm>
            <a:off x="647700" y="3733800"/>
            <a:ext cx="7848600" cy="66675"/>
            <a:chOff x="688181" y="3733800"/>
            <a:chExt cx="7848600" cy="66675"/>
          </a:xfrm>
        </p:grpSpPr>
        <p:sp>
          <p:nvSpPr>
            <p:cNvPr id="5" name="Line 17"/>
            <p:cNvSpPr>
              <a:spLocks noChangeShapeType="1"/>
            </p:cNvSpPr>
            <p:nvPr/>
          </p:nvSpPr>
          <p:spPr bwMode="auto">
            <a:xfrm>
              <a:off x="688181" y="3733800"/>
              <a:ext cx="7848600" cy="0"/>
            </a:xfrm>
            <a:prstGeom prst="line">
              <a:avLst/>
            </a:prstGeom>
            <a:noFill/>
            <a:ln w="38100">
              <a:solidFill>
                <a:srgbClr val="00008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 name="Line 18"/>
            <p:cNvSpPr>
              <a:spLocks noChangeShapeType="1"/>
            </p:cNvSpPr>
            <p:nvPr/>
          </p:nvSpPr>
          <p:spPr bwMode="auto">
            <a:xfrm>
              <a:off x="688181" y="3800475"/>
              <a:ext cx="7848600" cy="0"/>
            </a:xfrm>
            <a:prstGeom prst="line">
              <a:avLst/>
            </a:prstGeom>
            <a:noFill/>
            <a:ln w="38100">
              <a:solidFill>
                <a:srgbClr val="C0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pic>
        <p:nvPicPr>
          <p:cNvPr id="7" name="Picture 8" descr="Color_DSHS_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 y="381000"/>
            <a:ext cx="16764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ctrTitle"/>
          </p:nvPr>
        </p:nvSpPr>
        <p:spPr>
          <a:xfrm>
            <a:off x="685800" y="2130425"/>
            <a:ext cx="7772400" cy="1470025"/>
          </a:xfrm>
        </p:spPr>
        <p:txBody>
          <a:bodyPr/>
          <a:lstStyle>
            <a:lvl1pPr>
              <a:defRPr smtClean="0"/>
            </a:lvl1pPr>
          </a:lstStyle>
          <a:p>
            <a:r>
              <a:rPr lang="en-US"/>
              <a:t>Click to edit Master title style</a:t>
            </a:r>
          </a:p>
        </p:txBody>
      </p:sp>
      <p:sp>
        <p:nvSpPr>
          <p:cNvPr id="48131"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t>Click to edit Master subtitle style</a:t>
            </a:r>
          </a:p>
        </p:txBody>
      </p:sp>
      <p:sp>
        <p:nvSpPr>
          <p:cNvPr id="8" name="Rectangle 14"/>
          <p:cNvSpPr>
            <a:spLocks noGrp="1" noChangeArrowheads="1"/>
          </p:cNvSpPr>
          <p:nvPr>
            <p:ph type="sldNum" sz="quarter" idx="10"/>
          </p:nvPr>
        </p:nvSpPr>
        <p:spPr>
          <a:xfrm>
            <a:off x="6553200" y="6245225"/>
            <a:ext cx="2133600" cy="476250"/>
          </a:xfrm>
        </p:spPr>
        <p:txBody>
          <a:bodyPr/>
          <a:lstStyle>
            <a:lvl1pPr>
              <a:defRPr sz="1400">
                <a:latin typeface="+mn-lt"/>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3205800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lIns="91440" tIns="45720" rIns="91440" bIns="4572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375782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3945577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33400"/>
            <a:ext cx="56769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2152548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362200" y="533400"/>
            <a:ext cx="6019800" cy="762000"/>
          </a:xfrm>
        </p:spPr>
        <p:txBody>
          <a:bodyPr/>
          <a:lstStyle/>
          <a:p>
            <a:r>
              <a:rPr lang="en-US"/>
              <a:t>Click to edit Master title style</a:t>
            </a:r>
          </a:p>
        </p:txBody>
      </p:sp>
      <p:sp>
        <p:nvSpPr>
          <p:cNvPr id="3" name="Table Placeholder 2"/>
          <p:cNvSpPr>
            <a:spLocks noGrp="1"/>
          </p:cNvSpPr>
          <p:nvPr>
            <p:ph type="tbl" idx="1"/>
          </p:nvPr>
        </p:nvSpPr>
        <p:spPr>
          <a:xfrm>
            <a:off x="685800" y="1752600"/>
            <a:ext cx="7772400" cy="4343400"/>
          </a:xfrm>
        </p:spPr>
        <p:txBody>
          <a:bodyPr lIns="91440" tIns="45720" rIns="91440" bIns="45720"/>
          <a:lstStyle/>
          <a:p>
            <a:pPr lvl="0"/>
            <a:r>
              <a:rPr lang="en-US" noProof="0"/>
              <a:t>Click icon to add table</a:t>
            </a:r>
            <a:endParaRPr lang="en-US" noProof="0" dirty="0"/>
          </a:p>
        </p:txBody>
      </p:sp>
      <p:sp>
        <p:nvSpPr>
          <p:cNvPr id="4"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1253325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2362200" y="533400"/>
            <a:ext cx="6019800" cy="762000"/>
          </a:xfrm>
        </p:spPr>
        <p:txBody>
          <a:bodyPr/>
          <a:lstStyle/>
          <a:p>
            <a:r>
              <a:rPr lang="en-US"/>
              <a:t>Click to edit Master title style</a:t>
            </a:r>
          </a:p>
        </p:txBody>
      </p:sp>
      <p:sp>
        <p:nvSpPr>
          <p:cNvPr id="3" name="Content Placeholder 2"/>
          <p:cNvSpPr>
            <a:spLocks noGrp="1"/>
          </p:cNvSpPr>
          <p:nvPr>
            <p:ph sz="half" idx="1"/>
          </p:nvPr>
        </p:nvSpPr>
        <p:spPr>
          <a:xfrm>
            <a:off x="685800" y="1752600"/>
            <a:ext cx="7772400" cy="2095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4000500"/>
            <a:ext cx="7772400" cy="2095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20009596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362200" y="533400"/>
            <a:ext cx="6019800" cy="762000"/>
          </a:xfrm>
        </p:spPr>
        <p:txBody>
          <a:bodyPr/>
          <a:lstStyle/>
          <a:p>
            <a:r>
              <a:rPr lang="en-US"/>
              <a:t>Click to edit Master title style</a:t>
            </a:r>
          </a:p>
        </p:txBody>
      </p:sp>
      <p:sp>
        <p:nvSpPr>
          <p:cNvPr id="3" name="Chart Placeholder 2"/>
          <p:cNvSpPr>
            <a:spLocks noGrp="1"/>
          </p:cNvSpPr>
          <p:nvPr>
            <p:ph type="chart" idx="1"/>
          </p:nvPr>
        </p:nvSpPr>
        <p:spPr>
          <a:xfrm>
            <a:off x="685800" y="1752600"/>
            <a:ext cx="7772400" cy="4343400"/>
          </a:xfrm>
        </p:spPr>
        <p:txBody>
          <a:bodyPr/>
          <a:lstStyle/>
          <a:p>
            <a:pPr lvl="0"/>
            <a:r>
              <a:rPr lang="en-US" noProof="0"/>
              <a:t>Click icon to add chart</a:t>
            </a:r>
            <a:endParaRPr lang="en-US" noProof="0" dirty="0"/>
          </a:p>
        </p:txBody>
      </p:sp>
      <p:sp>
        <p:nvSpPr>
          <p:cNvPr id="4"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40156795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2362200" y="533400"/>
            <a:ext cx="6019800" cy="762000"/>
          </a:xfrm>
        </p:spPr>
        <p:txBody>
          <a:bodyPr/>
          <a:lstStyle/>
          <a:p>
            <a:r>
              <a:rPr lang="en-US"/>
              <a:t>Click to edit Master title style</a:t>
            </a:r>
          </a:p>
        </p:txBody>
      </p:sp>
      <p:sp>
        <p:nvSpPr>
          <p:cNvPr id="3" name="Text Placeholder 2"/>
          <p:cNvSpPr>
            <a:spLocks noGrp="1"/>
          </p:cNvSpPr>
          <p:nvPr>
            <p:ph type="body" sz="half" idx="1"/>
          </p:nvPr>
        </p:nvSpPr>
        <p:spPr>
          <a:xfrm>
            <a:off x="685800" y="1752600"/>
            <a:ext cx="38100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752600"/>
            <a:ext cx="3810000" cy="4343400"/>
          </a:xfrm>
        </p:spPr>
        <p:txBody>
          <a:bodyPr/>
          <a:lstStyle/>
          <a:p>
            <a:pPr lvl="0"/>
            <a:r>
              <a:rPr lang="en-US" noProof="0"/>
              <a:t>Click icon to add clip art</a:t>
            </a:r>
            <a:endParaRPr lang="en-US" noProof="0" dirty="0"/>
          </a:p>
        </p:txBody>
      </p:sp>
      <p:sp>
        <p:nvSpPr>
          <p:cNvPr id="5"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2178557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362200" y="533400"/>
            <a:ext cx="6019800" cy="762000"/>
          </a:xfrm>
        </p:spPr>
        <p:txBody>
          <a:bodyPr/>
          <a:lstStyle/>
          <a:p>
            <a:r>
              <a:rPr lang="en-US"/>
              <a:t>Click to edit Master title style</a:t>
            </a:r>
          </a:p>
        </p:txBody>
      </p:sp>
      <p:sp>
        <p:nvSpPr>
          <p:cNvPr id="3" name="Text Placeholder 2"/>
          <p:cNvSpPr>
            <a:spLocks noGrp="1"/>
          </p:cNvSpPr>
          <p:nvPr>
            <p:ph type="body" sz="half" idx="1"/>
          </p:nvPr>
        </p:nvSpPr>
        <p:spPr>
          <a:xfrm>
            <a:off x="685800" y="1752600"/>
            <a:ext cx="38100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752600"/>
            <a:ext cx="3810000" cy="4343400"/>
          </a:xfrm>
        </p:spPr>
        <p:txBody>
          <a:bodyPr/>
          <a:lstStyle/>
          <a:p>
            <a:pPr lvl="0"/>
            <a:r>
              <a:rPr lang="en-US" noProof="0"/>
              <a:t>Click icon to add chart</a:t>
            </a:r>
            <a:endParaRPr lang="en-US" noProof="0" dirty="0"/>
          </a:p>
        </p:txBody>
      </p:sp>
      <p:sp>
        <p:nvSpPr>
          <p:cNvPr id="5"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37737348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62200" y="533400"/>
            <a:ext cx="6019800" cy="762000"/>
          </a:xfrm>
        </p:spPr>
        <p:txBody>
          <a:bodyPr/>
          <a:lstStyle/>
          <a:p>
            <a:r>
              <a:rPr lang="en-US"/>
              <a:t>Click to edit Master title style</a:t>
            </a:r>
          </a:p>
        </p:txBody>
      </p:sp>
      <p:sp>
        <p:nvSpPr>
          <p:cNvPr id="3" name="Text Placeholder 2"/>
          <p:cNvSpPr>
            <a:spLocks noGrp="1"/>
          </p:cNvSpPr>
          <p:nvPr>
            <p:ph type="body" sz="half" idx="1"/>
          </p:nvPr>
        </p:nvSpPr>
        <p:spPr>
          <a:xfrm>
            <a:off x="685800" y="1752600"/>
            <a:ext cx="38100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38100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1781482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2034597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202729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955601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1922986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2369457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126935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xfrm>
            <a:off x="8001000" y="6324600"/>
            <a:ext cx="1066800" cy="457200"/>
          </a:xfrm>
        </p:spPr>
        <p:txBody>
          <a:bodyPr anchor="ct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3217459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fld id="{67FBA20F-060F-42DE-85A0-9ECB2D240681}" type="slidenum">
              <a:rPr lang="en-US" smtClean="0"/>
              <a:t>‹#›</a:t>
            </a:fld>
            <a:endParaRPr lang="en-US"/>
          </a:p>
        </p:txBody>
      </p:sp>
    </p:spTree>
    <p:extLst>
      <p:ext uri="{BB962C8B-B14F-4D97-AF65-F5344CB8AC3E}">
        <p14:creationId xmlns:p14="http://schemas.microsoft.com/office/powerpoint/2010/main" val="406723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62200" y="533400"/>
            <a:ext cx="6019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t" anchorCtr="0" compatLnSpc="1">
            <a:prstTxWarp prst="textNoShape">
              <a:avLst/>
            </a:prstTxWarp>
          </a:bodyPr>
          <a:lstStyle/>
          <a:p>
            <a:pPr lvl="0"/>
            <a:r>
              <a:rPr lang="en-US" altLang="en-US"/>
              <a:t>Main thought</a:t>
            </a:r>
          </a:p>
          <a:p>
            <a:pPr lvl="1"/>
            <a:r>
              <a:rPr lang="en-US" altLang="en-US"/>
              <a:t>Bullet Point 1</a:t>
            </a:r>
          </a:p>
          <a:p>
            <a:pPr lvl="2"/>
            <a:r>
              <a:rPr lang="en-US" altLang="en-US"/>
              <a:t>Second level</a:t>
            </a:r>
          </a:p>
          <a:p>
            <a:pPr lvl="3"/>
            <a:r>
              <a:rPr lang="en-US" altLang="en-US"/>
              <a:t>Third level</a:t>
            </a:r>
          </a:p>
          <a:p>
            <a:pPr lvl="4"/>
            <a:r>
              <a:rPr lang="en-US" altLang="en-US"/>
              <a:t>Fourth level</a:t>
            </a:r>
          </a:p>
        </p:txBody>
      </p:sp>
      <p:sp>
        <p:nvSpPr>
          <p:cNvPr id="1038" name="Rectangle 14"/>
          <p:cNvSpPr>
            <a:spLocks noGrp="1" noChangeArrowheads="1"/>
          </p:cNvSpPr>
          <p:nvPr>
            <p:ph type="sldNum" sz="quarter" idx="4"/>
          </p:nvPr>
        </p:nvSpPr>
        <p:spPr bwMode="auto">
          <a:xfrm>
            <a:off x="8077200" y="6400800"/>
            <a:ext cx="1066800" cy="457200"/>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defRPr sz="1200">
                <a:latin typeface="Arial" charset="0"/>
              </a:defRPr>
            </a:lvl1pPr>
          </a:lstStyle>
          <a:p>
            <a:fld id="{67FBA20F-060F-42DE-85A0-9ECB2D240681}" type="slidenum">
              <a:rPr lang="en-US" smtClean="0"/>
              <a:t>‹#›</a:t>
            </a:fld>
            <a:endParaRPr lang="en-US"/>
          </a:p>
        </p:txBody>
      </p:sp>
      <p:grpSp>
        <p:nvGrpSpPr>
          <p:cNvPr id="3" name="Group 2"/>
          <p:cNvGrpSpPr/>
          <p:nvPr/>
        </p:nvGrpSpPr>
        <p:grpSpPr>
          <a:xfrm>
            <a:off x="647700" y="1371600"/>
            <a:ext cx="7848600" cy="66675"/>
            <a:chOff x="647700" y="1371600"/>
            <a:chExt cx="7848600" cy="66675"/>
          </a:xfrm>
        </p:grpSpPr>
        <p:sp>
          <p:nvSpPr>
            <p:cNvPr id="1031" name="Line 17"/>
            <p:cNvSpPr>
              <a:spLocks noChangeShapeType="1"/>
            </p:cNvSpPr>
            <p:nvPr/>
          </p:nvSpPr>
          <p:spPr bwMode="auto">
            <a:xfrm>
              <a:off x="647700" y="1371600"/>
              <a:ext cx="7848600" cy="0"/>
            </a:xfrm>
            <a:prstGeom prst="line">
              <a:avLst/>
            </a:prstGeom>
            <a:noFill/>
            <a:ln w="38100">
              <a:solidFill>
                <a:srgbClr val="00008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032" name="Line 18"/>
            <p:cNvSpPr>
              <a:spLocks noChangeShapeType="1"/>
            </p:cNvSpPr>
            <p:nvPr/>
          </p:nvSpPr>
          <p:spPr bwMode="auto">
            <a:xfrm>
              <a:off x="647700" y="1438275"/>
              <a:ext cx="7848600" cy="0"/>
            </a:xfrm>
            <a:prstGeom prst="line">
              <a:avLst/>
            </a:prstGeom>
            <a:noFill/>
            <a:ln w="38100">
              <a:solidFill>
                <a:srgbClr val="C0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pic>
        <p:nvPicPr>
          <p:cNvPr id="1030" name="Picture 9" descr="Color_DSHS_H"/>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47700" y="381000"/>
            <a:ext cx="16764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sldNum="0" hdr="0" dt="0"/>
  <p:txStyles>
    <p:titleStyle>
      <a:lvl1pPr algn="ctr" rtl="0" eaLnBrk="1" fontAlgn="base" hangingPunct="1">
        <a:spcBef>
          <a:spcPct val="0"/>
        </a:spcBef>
        <a:spcAft>
          <a:spcPct val="0"/>
        </a:spcAft>
        <a:defRPr sz="3200">
          <a:solidFill>
            <a:srgbClr val="000066"/>
          </a:solidFill>
          <a:latin typeface="+mj-lt"/>
          <a:ea typeface="+mj-ea"/>
          <a:cs typeface="+mj-cs"/>
        </a:defRPr>
      </a:lvl1pPr>
      <a:lvl2pPr algn="ctr" rtl="0" eaLnBrk="1" fontAlgn="base" hangingPunct="1">
        <a:spcBef>
          <a:spcPct val="0"/>
        </a:spcBef>
        <a:spcAft>
          <a:spcPct val="0"/>
        </a:spcAft>
        <a:defRPr sz="3200">
          <a:solidFill>
            <a:srgbClr val="000066"/>
          </a:solidFill>
          <a:latin typeface="Arial" charset="0"/>
        </a:defRPr>
      </a:lvl2pPr>
      <a:lvl3pPr algn="ctr" rtl="0" eaLnBrk="1" fontAlgn="base" hangingPunct="1">
        <a:spcBef>
          <a:spcPct val="0"/>
        </a:spcBef>
        <a:spcAft>
          <a:spcPct val="0"/>
        </a:spcAft>
        <a:defRPr sz="3200">
          <a:solidFill>
            <a:srgbClr val="000066"/>
          </a:solidFill>
          <a:latin typeface="Arial" charset="0"/>
        </a:defRPr>
      </a:lvl3pPr>
      <a:lvl4pPr algn="ctr" rtl="0" eaLnBrk="1" fontAlgn="base" hangingPunct="1">
        <a:spcBef>
          <a:spcPct val="0"/>
        </a:spcBef>
        <a:spcAft>
          <a:spcPct val="0"/>
        </a:spcAft>
        <a:defRPr sz="3200">
          <a:solidFill>
            <a:srgbClr val="000066"/>
          </a:solidFill>
          <a:latin typeface="Arial" charset="0"/>
        </a:defRPr>
      </a:lvl4pPr>
      <a:lvl5pPr algn="ctr" rtl="0" eaLnBrk="1" fontAlgn="base" hangingPunct="1">
        <a:spcBef>
          <a:spcPct val="0"/>
        </a:spcBef>
        <a:spcAft>
          <a:spcPct val="0"/>
        </a:spcAft>
        <a:defRPr sz="3200">
          <a:solidFill>
            <a:srgbClr val="000066"/>
          </a:solidFill>
          <a:latin typeface="Arial" charset="0"/>
        </a:defRPr>
      </a:lvl5pPr>
      <a:lvl6pPr marL="457200" algn="ctr" rtl="0" eaLnBrk="1" fontAlgn="base" hangingPunct="1">
        <a:spcBef>
          <a:spcPct val="0"/>
        </a:spcBef>
        <a:spcAft>
          <a:spcPct val="0"/>
        </a:spcAft>
        <a:defRPr sz="3200">
          <a:solidFill>
            <a:srgbClr val="000066"/>
          </a:solidFill>
          <a:latin typeface="Arial" charset="0"/>
        </a:defRPr>
      </a:lvl6pPr>
      <a:lvl7pPr marL="914400" algn="ctr" rtl="0" eaLnBrk="1" fontAlgn="base" hangingPunct="1">
        <a:spcBef>
          <a:spcPct val="0"/>
        </a:spcBef>
        <a:spcAft>
          <a:spcPct val="0"/>
        </a:spcAft>
        <a:defRPr sz="3200">
          <a:solidFill>
            <a:srgbClr val="000066"/>
          </a:solidFill>
          <a:latin typeface="Arial" charset="0"/>
        </a:defRPr>
      </a:lvl7pPr>
      <a:lvl8pPr marL="1371600" algn="ctr" rtl="0" eaLnBrk="1" fontAlgn="base" hangingPunct="1">
        <a:spcBef>
          <a:spcPct val="0"/>
        </a:spcBef>
        <a:spcAft>
          <a:spcPct val="0"/>
        </a:spcAft>
        <a:defRPr sz="3200">
          <a:solidFill>
            <a:srgbClr val="000066"/>
          </a:solidFill>
          <a:latin typeface="Arial" charset="0"/>
        </a:defRPr>
      </a:lvl8pPr>
      <a:lvl9pPr marL="1828800" algn="ctr" rtl="0" eaLnBrk="1" fontAlgn="base" hangingPunct="1">
        <a:spcBef>
          <a:spcPct val="0"/>
        </a:spcBef>
        <a:spcAft>
          <a:spcPct val="0"/>
        </a:spcAft>
        <a:defRPr sz="3200">
          <a:solidFill>
            <a:srgbClr val="000066"/>
          </a:solidFill>
          <a:latin typeface="Arial" charset="0"/>
        </a:defRPr>
      </a:lvl9pPr>
    </p:titleStyle>
    <p:bodyStyle>
      <a:lvl1pPr marL="342900" indent="-342900" algn="l" rtl="0" eaLnBrk="1" fontAlgn="base" hangingPunct="1">
        <a:spcBef>
          <a:spcPct val="20000"/>
        </a:spcBef>
        <a:spcAft>
          <a:spcPct val="0"/>
        </a:spcAft>
        <a:buChar char="•"/>
        <a:defRPr sz="2800">
          <a:solidFill>
            <a:srgbClr val="000066"/>
          </a:solidFill>
          <a:latin typeface="+mn-lt"/>
          <a:ea typeface="+mn-ea"/>
          <a:cs typeface="+mn-cs"/>
        </a:defRPr>
      </a:lvl1pPr>
      <a:lvl2pPr marL="742950" indent="-285750" algn="l" rtl="0" eaLnBrk="1" fontAlgn="base" hangingPunct="1">
        <a:spcBef>
          <a:spcPct val="20000"/>
        </a:spcBef>
        <a:spcAft>
          <a:spcPct val="0"/>
        </a:spcAft>
        <a:buClr>
          <a:srgbClr val="8C001B"/>
        </a:buClr>
        <a:buChar char="•"/>
        <a:defRPr sz="2400">
          <a:solidFill>
            <a:srgbClr val="8C001B"/>
          </a:solidFill>
          <a:latin typeface="+mn-lt"/>
        </a:defRPr>
      </a:lvl2pPr>
      <a:lvl3pPr marL="1143000" indent="-228600" algn="l" rtl="0" eaLnBrk="1" fontAlgn="base" hangingPunct="1">
        <a:spcBef>
          <a:spcPct val="20000"/>
        </a:spcBef>
        <a:spcAft>
          <a:spcPct val="0"/>
        </a:spcAft>
        <a:buChar char="•"/>
        <a:defRPr sz="2200">
          <a:solidFill>
            <a:srgbClr val="000066"/>
          </a:solidFill>
          <a:latin typeface="+mn-lt"/>
        </a:defRPr>
      </a:lvl3pPr>
      <a:lvl4pPr marL="1600200" indent="-228600" algn="l" rtl="0" eaLnBrk="1" fontAlgn="base" hangingPunct="1">
        <a:spcBef>
          <a:spcPct val="20000"/>
        </a:spcBef>
        <a:spcAft>
          <a:spcPct val="0"/>
        </a:spcAft>
        <a:buChar char="•"/>
        <a:defRPr sz="2000">
          <a:solidFill>
            <a:srgbClr val="8C001B"/>
          </a:solidFill>
          <a:latin typeface="+mn-lt"/>
        </a:defRPr>
      </a:lvl4pPr>
      <a:lvl5pPr marL="2057400" indent="-228600" algn="l" rtl="0" eaLnBrk="1" fontAlgn="base" hangingPunct="1">
        <a:spcBef>
          <a:spcPct val="20000"/>
        </a:spcBef>
        <a:spcAft>
          <a:spcPct val="0"/>
        </a:spcAft>
        <a:buChar char="•"/>
        <a:defRPr>
          <a:solidFill>
            <a:srgbClr val="000066"/>
          </a:solidFill>
          <a:latin typeface="+mn-lt"/>
        </a:defRPr>
      </a:lvl5pPr>
      <a:lvl6pPr marL="2514600" indent="-228600" algn="l" rtl="0" eaLnBrk="1" fontAlgn="base" hangingPunct="1">
        <a:spcBef>
          <a:spcPct val="20000"/>
        </a:spcBef>
        <a:spcAft>
          <a:spcPct val="0"/>
        </a:spcAft>
        <a:buChar char="•"/>
        <a:defRPr>
          <a:solidFill>
            <a:srgbClr val="000066"/>
          </a:solidFill>
          <a:latin typeface="+mn-lt"/>
        </a:defRPr>
      </a:lvl6pPr>
      <a:lvl7pPr marL="2971800" indent="-228600" algn="l" rtl="0" eaLnBrk="1" fontAlgn="base" hangingPunct="1">
        <a:spcBef>
          <a:spcPct val="20000"/>
        </a:spcBef>
        <a:spcAft>
          <a:spcPct val="0"/>
        </a:spcAft>
        <a:buChar char="•"/>
        <a:defRPr>
          <a:solidFill>
            <a:srgbClr val="000066"/>
          </a:solidFill>
          <a:latin typeface="+mn-lt"/>
        </a:defRPr>
      </a:lvl7pPr>
      <a:lvl8pPr marL="3429000" indent="-228600" algn="l" rtl="0" eaLnBrk="1" fontAlgn="base" hangingPunct="1">
        <a:spcBef>
          <a:spcPct val="20000"/>
        </a:spcBef>
        <a:spcAft>
          <a:spcPct val="0"/>
        </a:spcAft>
        <a:buChar char="•"/>
        <a:defRPr>
          <a:solidFill>
            <a:srgbClr val="000066"/>
          </a:solidFill>
          <a:latin typeface="+mn-lt"/>
        </a:defRPr>
      </a:lvl8pPr>
      <a:lvl9pPr marL="3886200" indent="-228600" algn="l" rtl="0" eaLnBrk="1" fontAlgn="base" hangingPunct="1">
        <a:spcBef>
          <a:spcPct val="20000"/>
        </a:spcBef>
        <a:spcAft>
          <a:spcPct val="0"/>
        </a:spcAft>
        <a:buChar char="•"/>
        <a:defRPr>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www.dshs.state.tx.us/idcu/investigation/"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www.foodborneepitexas.org/"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Jill.Campbell@dshs.state.tx.us"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dshs.state.tx.us/idcu/investigation/condition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b="1" dirty="0">
                <a:solidFill>
                  <a:srgbClr val="C00000"/>
                </a:solidFill>
              </a:rPr>
              <a:t>GUIDE TO CASE INVESTIGATION</a:t>
            </a:r>
            <a:endParaRPr lang="en-US" sz="3600" dirty="0"/>
          </a:p>
        </p:txBody>
      </p:sp>
      <p:sp>
        <p:nvSpPr>
          <p:cNvPr id="3" name="Subtitle 2"/>
          <p:cNvSpPr>
            <a:spLocks noGrp="1"/>
          </p:cNvSpPr>
          <p:nvPr>
            <p:ph type="subTitle" idx="1"/>
          </p:nvPr>
        </p:nvSpPr>
        <p:spPr>
          <a:xfrm>
            <a:off x="1371600" y="4114800"/>
            <a:ext cx="6400800" cy="1524000"/>
          </a:xfrm>
        </p:spPr>
        <p:txBody>
          <a:bodyPr/>
          <a:lstStyle/>
          <a:p>
            <a:r>
              <a:rPr lang="en-US" sz="1800" dirty="0"/>
              <a:t>2016 ELC Epidemiology Workshop</a:t>
            </a:r>
          </a:p>
          <a:p>
            <a:r>
              <a:rPr lang="en-US" sz="1600" dirty="0"/>
              <a:t>Presenter: Jill Campbell, RN, MPH</a:t>
            </a:r>
          </a:p>
          <a:p>
            <a:r>
              <a:rPr lang="en-US" sz="1600" dirty="0"/>
              <a:t>Nurse Epidemiologist</a:t>
            </a:r>
          </a:p>
          <a:p>
            <a:r>
              <a:rPr lang="en-US" sz="1600" dirty="0"/>
              <a:t>TX DSHS HSR7</a:t>
            </a:r>
          </a:p>
          <a:p>
            <a:endParaRPr lang="en-US" sz="1800" dirty="0"/>
          </a:p>
          <a:p>
            <a:endParaRPr lang="en-US" dirty="0"/>
          </a:p>
        </p:txBody>
      </p:sp>
    </p:spTree>
    <p:extLst>
      <p:ext uri="{BB962C8B-B14F-4D97-AF65-F5344CB8AC3E}">
        <p14:creationId xmlns:p14="http://schemas.microsoft.com/office/powerpoint/2010/main" val="2112393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 Step – A. Reports</a:t>
            </a:r>
          </a:p>
        </p:txBody>
      </p:sp>
      <p:sp>
        <p:nvSpPr>
          <p:cNvPr id="3" name="Content Placeholder 2"/>
          <p:cNvSpPr>
            <a:spLocks noGrp="1"/>
          </p:cNvSpPr>
          <p:nvPr>
            <p:ph idx="1"/>
          </p:nvPr>
        </p:nvSpPr>
        <p:spPr/>
        <p:txBody>
          <a:bodyPr/>
          <a:lstStyle/>
          <a:p>
            <a:pPr marL="400050">
              <a:buFont typeface="+mj-lt"/>
              <a:buAutoNum type="arabicPeriod"/>
            </a:pPr>
            <a:r>
              <a:rPr lang="en-US" sz="1800" dirty="0"/>
              <a:t>Determine if this section of your guide will address management of all incoming reports or if incoming reports management needs to be a separate guide.</a:t>
            </a:r>
          </a:p>
          <a:p>
            <a:pPr marL="400050">
              <a:buFont typeface="+mj-lt"/>
              <a:buAutoNum type="arabicPeriod"/>
            </a:pPr>
            <a:r>
              <a:rPr lang="en-US" sz="1800" dirty="0"/>
              <a:t>Report is assign to staff. Review and verify the disease report received with a disease you are responsible to investigate.</a:t>
            </a:r>
          </a:p>
          <a:p>
            <a:pPr marL="857250" lvl="1" indent="-342900">
              <a:buFont typeface="+mj-lt"/>
              <a:buAutoNum type="alphaLcPeriod"/>
            </a:pPr>
            <a:r>
              <a:rPr lang="en-US" sz="1600" dirty="0"/>
              <a:t>Yes – proceed with investigation</a:t>
            </a:r>
          </a:p>
          <a:p>
            <a:pPr marL="857250" lvl="1" indent="-342900">
              <a:buFont typeface="+mj-lt"/>
              <a:buAutoNum type="alphaLcPeriod"/>
            </a:pPr>
            <a:r>
              <a:rPr lang="en-US" sz="1600" dirty="0"/>
              <a:t>No – route the report to assigned investigator or file appropriately.</a:t>
            </a:r>
          </a:p>
        </p:txBody>
      </p:sp>
    </p:spTree>
    <p:extLst>
      <p:ext uri="{BB962C8B-B14F-4D97-AF65-F5344CB8AC3E}">
        <p14:creationId xmlns:p14="http://schemas.microsoft.com/office/powerpoint/2010/main" val="3373167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 Step – B.  Investigation</a:t>
            </a:r>
          </a:p>
        </p:txBody>
      </p:sp>
      <p:sp>
        <p:nvSpPr>
          <p:cNvPr id="3" name="Content Placeholder 2"/>
          <p:cNvSpPr>
            <a:spLocks noGrp="1"/>
          </p:cNvSpPr>
          <p:nvPr>
            <p:ph idx="1"/>
          </p:nvPr>
        </p:nvSpPr>
        <p:spPr/>
        <p:txBody>
          <a:bodyPr/>
          <a:lstStyle/>
          <a:p>
            <a:pPr>
              <a:buFont typeface="+mj-lt"/>
              <a:buAutoNum type="arabicPeriod"/>
            </a:pPr>
            <a:r>
              <a:rPr lang="en-US" sz="1800" dirty="0"/>
              <a:t>Review the report information checking the disease is a Texas Notifiable Condition and lab submitted supports diagnosis and case definition of  this disease/infection.</a:t>
            </a:r>
          </a:p>
          <a:p>
            <a:pPr>
              <a:buFont typeface="+mj-lt"/>
              <a:buAutoNum type="arabicPeriod"/>
            </a:pPr>
            <a:r>
              <a:rPr lang="en-US" sz="1800" dirty="0"/>
              <a:t>Review disease specific information, DSHS </a:t>
            </a:r>
            <a:r>
              <a:rPr lang="en-US" sz="1800" u="sng" dirty="0"/>
              <a:t>The Emerging and Acute Infectious Disease Guidelines </a:t>
            </a:r>
            <a:r>
              <a:rPr lang="en-US" sz="1800" dirty="0"/>
              <a:t> and or CDC website.  The state disease specific investigation and surveillance forms are available at: </a:t>
            </a:r>
            <a:r>
              <a:rPr lang="en-US" sz="1800" dirty="0">
                <a:hlinkClick r:id="rId2"/>
              </a:rPr>
              <a:t>http://www.dshs.state.tx.us/idcu/investigation/</a:t>
            </a:r>
            <a:endParaRPr lang="en-US" sz="1800" dirty="0"/>
          </a:p>
          <a:p>
            <a:pPr>
              <a:buFont typeface="+mj-lt"/>
              <a:buAutoNum type="arabicPeriod"/>
            </a:pPr>
            <a:r>
              <a:rPr lang="en-US" sz="1800" dirty="0"/>
              <a:t>If a specific guide or form is not available; the investigator will review relevant material, including DSHS and CDC guidance and proceed to consult with program lead epidemiologist, supervisor, etc. </a:t>
            </a:r>
          </a:p>
          <a:p>
            <a:pPr>
              <a:buFont typeface="+mj-lt"/>
              <a:buAutoNum type="arabicPeriod"/>
            </a:pPr>
            <a:r>
              <a:rPr lang="en-US" sz="1800" dirty="0"/>
              <a:t>The investigator will call provider who ordered the test if appropriate for chart review as indicated and to determine if the case knows test results prior to investigator contacting the case.  </a:t>
            </a:r>
          </a:p>
          <a:p>
            <a:pPr>
              <a:buFont typeface="+mj-lt"/>
              <a:buAutoNum type="arabicPeriod"/>
            </a:pPr>
            <a:r>
              <a:rPr lang="en-US" sz="1800" dirty="0"/>
              <a:t>Inform program lead(s) or manager of all immediate and bioterrorism conditions investigation when investigation is started. </a:t>
            </a:r>
          </a:p>
        </p:txBody>
      </p:sp>
    </p:spTree>
    <p:extLst>
      <p:ext uri="{BB962C8B-B14F-4D97-AF65-F5344CB8AC3E}">
        <p14:creationId xmlns:p14="http://schemas.microsoft.com/office/powerpoint/2010/main" val="2118728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Investigation - continued</a:t>
            </a:r>
          </a:p>
        </p:txBody>
      </p:sp>
      <p:sp>
        <p:nvSpPr>
          <p:cNvPr id="3" name="Content Placeholder 2"/>
          <p:cNvSpPr>
            <a:spLocks noGrp="1"/>
          </p:cNvSpPr>
          <p:nvPr>
            <p:ph idx="1"/>
          </p:nvPr>
        </p:nvSpPr>
        <p:spPr>
          <a:xfrm>
            <a:off x="623104" y="1815296"/>
            <a:ext cx="7772400" cy="3518704"/>
          </a:xfrm>
        </p:spPr>
        <p:txBody>
          <a:bodyPr/>
          <a:lstStyle/>
          <a:p>
            <a:pPr>
              <a:buFont typeface="+mj-lt"/>
              <a:buAutoNum type="arabicPeriod" startAt="6"/>
            </a:pPr>
            <a:r>
              <a:rPr lang="en-US" sz="1800" dirty="0"/>
              <a:t>Immediate, bioterrorism and one working day reportable conditions will be initiated same day received.  Weekly reportable condition will be initiated within XX working days of receipt unless associated with on going outbreak.</a:t>
            </a:r>
          </a:p>
          <a:p>
            <a:pPr>
              <a:buFont typeface="+mj-lt"/>
              <a:buAutoNum type="arabicPeriod" startAt="6"/>
            </a:pPr>
            <a:r>
              <a:rPr lang="en-US" sz="1800" dirty="0"/>
              <a:t>Initial contact will be by phone.  If necessary to leave a message use the following:  </a:t>
            </a:r>
          </a:p>
          <a:p>
            <a:pPr marL="400050" lvl="1" indent="0">
              <a:buNone/>
            </a:pPr>
            <a:r>
              <a:rPr lang="en-US" sz="1600" dirty="0"/>
              <a:t>‘Hello my name is </a:t>
            </a:r>
            <a:r>
              <a:rPr lang="en-US" sz="1600" u="sng" dirty="0"/>
              <a:t>your name here</a:t>
            </a:r>
            <a:r>
              <a:rPr lang="en-US" sz="1600" dirty="0"/>
              <a:t> I am with the Texas State Health Department, I have confidential health information to discuss with you  (or if calling a minor the parent or guardian of) </a:t>
            </a:r>
            <a:r>
              <a:rPr lang="en-US" sz="1600" u="sng" dirty="0"/>
              <a:t>person calling name here</a:t>
            </a:r>
            <a:r>
              <a:rPr lang="en-US" sz="1600" dirty="0"/>
              <a:t> . I can be reached at my office at (555) 555-5555 between 8 am and 5 pm Monday through Friday.  Thank you.’</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800" dirty="0"/>
          </a:p>
        </p:txBody>
      </p:sp>
      <p:sp>
        <p:nvSpPr>
          <p:cNvPr id="4" name="TextBox 3"/>
          <p:cNvSpPr txBox="1"/>
          <p:nvPr/>
        </p:nvSpPr>
        <p:spPr>
          <a:xfrm>
            <a:off x="1219200" y="5484564"/>
            <a:ext cx="6990055" cy="369332"/>
          </a:xfrm>
          <a:prstGeom prst="rect">
            <a:avLst/>
          </a:prstGeom>
          <a:solidFill>
            <a:srgbClr val="FFFF00"/>
          </a:solidFill>
        </p:spPr>
        <p:txBody>
          <a:bodyPr wrap="none" rtlCol="0">
            <a:spAutoFit/>
          </a:bodyPr>
          <a:lstStyle/>
          <a:p>
            <a:r>
              <a:rPr lang="en-US" dirty="0"/>
              <a:t>Reminder: DO NOT leave personal health information on message</a:t>
            </a:r>
          </a:p>
        </p:txBody>
      </p:sp>
    </p:spTree>
    <p:extLst>
      <p:ext uri="{BB962C8B-B14F-4D97-AF65-F5344CB8AC3E}">
        <p14:creationId xmlns:p14="http://schemas.microsoft.com/office/powerpoint/2010/main" val="2886752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Investigation - continued</a:t>
            </a:r>
          </a:p>
        </p:txBody>
      </p:sp>
      <p:sp>
        <p:nvSpPr>
          <p:cNvPr id="3" name="Content Placeholder 2"/>
          <p:cNvSpPr>
            <a:spLocks noGrp="1"/>
          </p:cNvSpPr>
          <p:nvPr>
            <p:ph idx="1"/>
          </p:nvPr>
        </p:nvSpPr>
        <p:spPr/>
        <p:txBody>
          <a:bodyPr/>
          <a:lstStyle/>
          <a:p>
            <a:pPr>
              <a:buFont typeface="+mj-lt"/>
              <a:buAutoNum type="arabicPeriod" startAt="8"/>
            </a:pPr>
            <a:r>
              <a:rPr lang="en-US" sz="1800" dirty="0"/>
              <a:t>Now that you have initiated the investigation your program will need to determine the following (keep in mind your population’s health):</a:t>
            </a:r>
          </a:p>
          <a:p>
            <a:pPr marL="800100" lvl="1" indent="-342900">
              <a:buFont typeface="+mj-lt"/>
              <a:buAutoNum type="alphaLcParenR"/>
            </a:pPr>
            <a:r>
              <a:rPr lang="en-US" sz="1600" dirty="0"/>
              <a:t>Time period to wait for return call, immediate vs. weekly reports</a:t>
            </a:r>
          </a:p>
          <a:p>
            <a:pPr marL="800100" lvl="1" indent="-342900">
              <a:buFont typeface="+mj-lt"/>
              <a:buAutoNum type="alphaLcParenR"/>
            </a:pPr>
            <a:r>
              <a:rPr lang="en-US" sz="1600" dirty="0"/>
              <a:t>Number of contact attempts (3 seem to be a common thread) </a:t>
            </a:r>
          </a:p>
          <a:p>
            <a:pPr marL="800100" lvl="1" indent="-342900">
              <a:buFont typeface="+mj-lt"/>
              <a:buAutoNum type="alphaLcParenR"/>
            </a:pPr>
            <a:r>
              <a:rPr lang="en-US" sz="1600" dirty="0"/>
              <a:t>Time of day contact is made (recommend varying). Calling after hours?</a:t>
            </a:r>
          </a:p>
          <a:p>
            <a:pPr marL="800100" lvl="1" indent="-342900">
              <a:buFont typeface="+mj-lt"/>
              <a:buAutoNum type="alphaLcParenR"/>
            </a:pPr>
            <a:r>
              <a:rPr lang="en-US" sz="1600" dirty="0"/>
              <a:t>Is your program going to use letters and or home visits?</a:t>
            </a:r>
          </a:p>
          <a:p>
            <a:pPr marL="800100" lvl="1" indent="-342900">
              <a:buFont typeface="+mj-lt"/>
              <a:buAutoNum type="alphaLcParenR"/>
            </a:pPr>
            <a:r>
              <a:rPr lang="en-US" sz="1600" dirty="0"/>
              <a:t>Time period for over all investigation to be completed – 30 days?</a:t>
            </a:r>
          </a:p>
          <a:p>
            <a:pPr marL="800100" lvl="1" indent="-342900">
              <a:buFont typeface="+mj-lt"/>
              <a:buAutoNum type="alphaLcParenR"/>
            </a:pPr>
            <a:r>
              <a:rPr lang="en-US" sz="1600" dirty="0"/>
              <a:t>When is report closed as LOST TO FOLLOW UP?</a:t>
            </a:r>
          </a:p>
          <a:p>
            <a:pPr marL="400050">
              <a:buFont typeface="+mj-lt"/>
              <a:buAutoNum type="arabicPeriod" startAt="8"/>
            </a:pPr>
            <a:r>
              <a:rPr lang="en-US" sz="2000" dirty="0"/>
              <a:t>Keep in mind reason to investigate is to:</a:t>
            </a:r>
          </a:p>
          <a:p>
            <a:pPr marL="857250" lvl="1" indent="-342900">
              <a:buFont typeface="+mj-lt"/>
              <a:buAutoNum type="alphaLcPeriod"/>
            </a:pPr>
            <a:r>
              <a:rPr lang="en-US" sz="1600" dirty="0"/>
              <a:t>Search for undiagnosed cases/epi-link cases</a:t>
            </a:r>
          </a:p>
          <a:p>
            <a:pPr marL="857250" lvl="1" indent="-342900">
              <a:buFont typeface="+mj-lt"/>
              <a:buAutoNum type="alphaLcPeriod"/>
            </a:pPr>
            <a:r>
              <a:rPr lang="en-US" sz="1600" dirty="0"/>
              <a:t>Education the person about the disease and prevent further spread</a:t>
            </a:r>
          </a:p>
          <a:p>
            <a:pPr marL="857250" lvl="1" indent="-342900">
              <a:buFont typeface="+mj-lt"/>
              <a:buAutoNum type="alphaLcPeriod"/>
            </a:pPr>
            <a:r>
              <a:rPr lang="en-US" sz="1600" dirty="0"/>
              <a:t>Determine what public health intervention is necessary</a:t>
            </a:r>
          </a:p>
          <a:p>
            <a:pPr marL="857250" lvl="1" indent="-342900">
              <a:buFont typeface="+mj-lt"/>
              <a:buAutoNum type="alphaLcPeriod"/>
            </a:pPr>
            <a:r>
              <a:rPr lang="en-US" sz="1600" dirty="0"/>
              <a:t>Assure contacts are identified and have a source of care </a:t>
            </a:r>
          </a:p>
        </p:txBody>
      </p:sp>
    </p:spTree>
    <p:extLst>
      <p:ext uri="{BB962C8B-B14F-4D97-AF65-F5344CB8AC3E}">
        <p14:creationId xmlns:p14="http://schemas.microsoft.com/office/powerpoint/2010/main" val="2825422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Investigation - continued</a:t>
            </a:r>
          </a:p>
        </p:txBody>
      </p:sp>
      <p:sp>
        <p:nvSpPr>
          <p:cNvPr id="3" name="Content Placeholder 2"/>
          <p:cNvSpPr>
            <a:spLocks noGrp="1"/>
          </p:cNvSpPr>
          <p:nvPr>
            <p:ph idx="1"/>
          </p:nvPr>
        </p:nvSpPr>
        <p:spPr>
          <a:xfrm>
            <a:off x="685800" y="1752600"/>
            <a:ext cx="7772400" cy="2667000"/>
          </a:xfrm>
        </p:spPr>
        <p:txBody>
          <a:bodyPr/>
          <a:lstStyle/>
          <a:p>
            <a:pPr marL="514350" indent="-457200">
              <a:buFont typeface="+mj-lt"/>
              <a:buAutoNum type="arabicPeriod" startAt="10"/>
            </a:pPr>
            <a:r>
              <a:rPr lang="en-US" sz="2000" dirty="0"/>
              <a:t>Conducting the investigation interview:</a:t>
            </a:r>
          </a:p>
          <a:p>
            <a:pPr marL="857250" lvl="1" indent="-342900">
              <a:buFont typeface="+mj-lt"/>
              <a:buAutoNum type="alphaLcPeriod"/>
            </a:pPr>
            <a:r>
              <a:rPr lang="en-US" sz="1600" dirty="0"/>
              <a:t>Be familiar with the investigation form. Ask questions in order unless asking a question could potentially end the interview without getting the critical public health information needed to stop or prevent disease transmission. (exposure, transmission) </a:t>
            </a:r>
          </a:p>
          <a:p>
            <a:pPr marL="857250" lvl="1" indent="-342900">
              <a:buFont typeface="+mj-lt"/>
              <a:buAutoNum type="alphaLcPeriod"/>
            </a:pPr>
            <a:r>
              <a:rPr lang="en-US" sz="1600" dirty="0"/>
              <a:t>Be respectful and honest</a:t>
            </a:r>
          </a:p>
          <a:p>
            <a:pPr marL="857250" lvl="1" indent="-342900">
              <a:buFont typeface="+mj-lt"/>
              <a:buAutoNum type="alphaLcPeriod"/>
            </a:pPr>
            <a:r>
              <a:rPr lang="en-US" sz="1600" dirty="0"/>
              <a:t>Give the individual the opportunity to ask questions.</a:t>
            </a:r>
          </a:p>
          <a:p>
            <a:pPr marL="857250" lvl="1" indent="-342900">
              <a:buFont typeface="+mj-lt"/>
              <a:buAutoNum type="alphaLcPeriod"/>
            </a:pPr>
            <a:r>
              <a:rPr lang="en-US" sz="1600" dirty="0"/>
              <a:t>Close investigation interview thanking the individual for their time and repeat your name and contact information.</a:t>
            </a:r>
            <a:endParaRPr lang="en-US" sz="1800" dirty="0"/>
          </a:p>
        </p:txBody>
      </p:sp>
      <p:sp>
        <p:nvSpPr>
          <p:cNvPr id="5" name="TextBox 4"/>
          <p:cNvSpPr txBox="1"/>
          <p:nvPr/>
        </p:nvSpPr>
        <p:spPr>
          <a:xfrm>
            <a:off x="1066800" y="4800600"/>
            <a:ext cx="6784934" cy="923330"/>
          </a:xfrm>
          <a:prstGeom prst="rect">
            <a:avLst/>
          </a:prstGeom>
          <a:solidFill>
            <a:srgbClr val="FFFF00"/>
          </a:solidFill>
        </p:spPr>
        <p:txBody>
          <a:bodyPr wrap="none" rtlCol="0">
            <a:spAutoFit/>
          </a:bodyPr>
          <a:lstStyle/>
          <a:p>
            <a:r>
              <a:rPr lang="en-US" dirty="0"/>
              <a:t>Hint: DSHS provides a good training on conducting a foodborne </a:t>
            </a:r>
          </a:p>
          <a:p>
            <a:r>
              <a:rPr lang="en-US" dirty="0"/>
              <a:t>interview.  This technique can be applied in all investigations</a:t>
            </a:r>
          </a:p>
          <a:p>
            <a:pPr algn="ctr"/>
            <a:r>
              <a:rPr lang="en-US" dirty="0">
                <a:hlinkClick r:id="rId2"/>
              </a:rPr>
              <a:t>http://www.foodborneepitexas.org/</a:t>
            </a:r>
            <a:r>
              <a:rPr lang="en-US" dirty="0"/>
              <a:t> </a:t>
            </a:r>
          </a:p>
        </p:txBody>
      </p:sp>
    </p:spTree>
    <p:extLst>
      <p:ext uri="{BB962C8B-B14F-4D97-AF65-F5344CB8AC3E}">
        <p14:creationId xmlns:p14="http://schemas.microsoft.com/office/powerpoint/2010/main" val="899732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 Step – C.  Documentation </a:t>
            </a:r>
          </a:p>
        </p:txBody>
      </p:sp>
      <p:sp>
        <p:nvSpPr>
          <p:cNvPr id="3" name="Content Placeholder 2"/>
          <p:cNvSpPr>
            <a:spLocks noGrp="1"/>
          </p:cNvSpPr>
          <p:nvPr>
            <p:ph idx="1"/>
          </p:nvPr>
        </p:nvSpPr>
        <p:spPr/>
        <p:txBody>
          <a:bodyPr/>
          <a:lstStyle/>
          <a:p>
            <a:pPr>
              <a:buFont typeface="+mj-lt"/>
              <a:buAutoNum type="arabicPeriod"/>
            </a:pPr>
            <a:r>
              <a:rPr lang="en-US" sz="1800" dirty="0"/>
              <a:t>Label the investigation in accordance with your program guideline. Example: case name, date of birth, NBS ID number?</a:t>
            </a:r>
          </a:p>
          <a:p>
            <a:pPr>
              <a:buFont typeface="+mj-lt"/>
              <a:buAutoNum type="arabicPeriod"/>
            </a:pPr>
            <a:r>
              <a:rPr lang="en-US" sz="1800" dirty="0"/>
              <a:t>Case identifying information is recorded on all pages that contain case investigation information.</a:t>
            </a:r>
          </a:p>
          <a:p>
            <a:pPr>
              <a:buFont typeface="+mj-lt"/>
              <a:buAutoNum type="arabicPeriod"/>
            </a:pPr>
            <a:r>
              <a:rPr lang="en-US" sz="1800" dirty="0"/>
              <a:t>Investigation Forms:</a:t>
            </a:r>
          </a:p>
          <a:p>
            <a:pPr marL="800100" lvl="1" indent="-342900">
              <a:buFont typeface="+mj-lt"/>
              <a:buAutoNum type="alphaLcPeriod"/>
            </a:pPr>
            <a:r>
              <a:rPr lang="en-US" sz="1600" dirty="0"/>
              <a:t>Electronic: complete the form via computer and print to attach to report along with any pertinent information gathered during the investigation</a:t>
            </a:r>
            <a:r>
              <a:rPr lang="en-US" sz="1400" dirty="0"/>
              <a:t>.</a:t>
            </a:r>
          </a:p>
          <a:p>
            <a:pPr marL="800100" lvl="1" indent="-342900">
              <a:buFont typeface="+mj-lt"/>
              <a:buAutoNum type="alphaLcPeriod"/>
            </a:pPr>
            <a:r>
              <a:rPr lang="en-US" sz="1600" dirty="0"/>
              <a:t>Paper: document in ink, error corrections are made with single line drawn though and initiated. Attach investigation form to the report along with any pertinent information gathered during the investigation.</a:t>
            </a:r>
          </a:p>
          <a:p>
            <a:pPr marL="800100" lvl="1" indent="-342900">
              <a:buFont typeface="+mj-lt"/>
              <a:buAutoNum type="alphaLcPeriod"/>
            </a:pPr>
            <a:r>
              <a:rPr lang="en-US" sz="1600" dirty="0"/>
              <a:t>Sign forms as indicated</a:t>
            </a:r>
          </a:p>
        </p:txBody>
      </p:sp>
    </p:spTree>
    <p:extLst>
      <p:ext uri="{BB962C8B-B14F-4D97-AF65-F5344CB8AC3E}">
        <p14:creationId xmlns:p14="http://schemas.microsoft.com/office/powerpoint/2010/main" val="1824677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Documentation – cont.</a:t>
            </a:r>
          </a:p>
        </p:txBody>
      </p:sp>
      <p:sp>
        <p:nvSpPr>
          <p:cNvPr id="3" name="Content Placeholder 2"/>
          <p:cNvSpPr>
            <a:spLocks noGrp="1"/>
          </p:cNvSpPr>
          <p:nvPr>
            <p:ph idx="1"/>
          </p:nvPr>
        </p:nvSpPr>
        <p:spPr/>
        <p:txBody>
          <a:bodyPr/>
          <a:lstStyle/>
          <a:p>
            <a:pPr>
              <a:buFont typeface="+mj-lt"/>
              <a:buAutoNum type="arabicPeriod" startAt="4"/>
            </a:pPr>
            <a:r>
              <a:rPr lang="en-US" sz="1800" dirty="0"/>
              <a:t>Investigation Documentation Order:</a:t>
            </a:r>
          </a:p>
          <a:p>
            <a:pPr marL="800100" lvl="1" indent="-342900">
              <a:buFont typeface="+mj-lt"/>
              <a:buAutoNum type="alphaLcPeriod"/>
            </a:pPr>
            <a:r>
              <a:rPr lang="en-US" sz="1600" dirty="0"/>
              <a:t>Disease specific case surveillance and investigation form</a:t>
            </a:r>
          </a:p>
          <a:p>
            <a:pPr marL="800100" lvl="1" indent="-342900">
              <a:buFont typeface="+mj-lt"/>
              <a:buAutoNum type="alphaLcPeriod"/>
            </a:pPr>
            <a:r>
              <a:rPr lang="en-US" sz="1600" dirty="0"/>
              <a:t>Confirmed/pertinent lab reports</a:t>
            </a:r>
          </a:p>
          <a:p>
            <a:pPr marL="800100" lvl="1" indent="-342900">
              <a:buFont typeface="+mj-lt"/>
              <a:buAutoNum type="alphaLcPeriod"/>
            </a:pPr>
            <a:r>
              <a:rPr lang="en-US" sz="1600" dirty="0"/>
              <a:t>Case investigation pertinent medical information</a:t>
            </a:r>
          </a:p>
          <a:p>
            <a:pPr marL="800100" lvl="1" indent="-342900">
              <a:buFont typeface="+mj-lt"/>
              <a:buAutoNum type="alphaLcPeriod"/>
            </a:pPr>
            <a:r>
              <a:rPr lang="en-US" sz="1600" dirty="0"/>
              <a:t>Case investigation progress/additional notes</a:t>
            </a:r>
          </a:p>
          <a:p>
            <a:pPr marL="800100" lvl="1" indent="-342900">
              <a:buFont typeface="+mj-lt"/>
              <a:buAutoNum type="alphaLcPeriod"/>
            </a:pPr>
            <a:r>
              <a:rPr lang="en-US" sz="1600" dirty="0"/>
              <a:t>Miscellaneous documentation pertinent to the case investigation, such as email correspondence, newspaper articles </a:t>
            </a:r>
            <a:r>
              <a:rPr lang="en-US" sz="1400" dirty="0"/>
              <a:t> </a:t>
            </a:r>
          </a:p>
          <a:p>
            <a:pPr marL="0" indent="0">
              <a:buNone/>
            </a:pPr>
            <a:endParaRPr lang="en-US" sz="1800" dirty="0"/>
          </a:p>
        </p:txBody>
      </p:sp>
    </p:spTree>
    <p:extLst>
      <p:ext uri="{BB962C8B-B14F-4D97-AF65-F5344CB8AC3E}">
        <p14:creationId xmlns:p14="http://schemas.microsoft.com/office/powerpoint/2010/main" val="2345830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 Step – D.  NBS Data Entry</a:t>
            </a:r>
          </a:p>
        </p:txBody>
      </p:sp>
      <p:sp>
        <p:nvSpPr>
          <p:cNvPr id="3" name="Content Placeholder 2"/>
          <p:cNvSpPr>
            <a:spLocks noGrp="1"/>
          </p:cNvSpPr>
          <p:nvPr>
            <p:ph idx="1"/>
          </p:nvPr>
        </p:nvSpPr>
        <p:spPr>
          <a:xfrm>
            <a:off x="685800" y="1752600"/>
            <a:ext cx="7772400" cy="2819400"/>
          </a:xfrm>
        </p:spPr>
        <p:txBody>
          <a:bodyPr/>
          <a:lstStyle/>
          <a:p>
            <a:pPr marL="514350" indent="-514350">
              <a:buFont typeface="+mj-lt"/>
              <a:buAutoNum type="arabicPeriod"/>
            </a:pPr>
            <a:r>
              <a:rPr lang="en-US" sz="1800" dirty="0"/>
              <a:t>The assigned investigator is responsible for case investigation data entry in NEDSS Based System (NBS).</a:t>
            </a:r>
          </a:p>
          <a:p>
            <a:pPr marL="514350" indent="-514350">
              <a:buFont typeface="+mj-lt"/>
              <a:buAutoNum type="arabicPeriod"/>
            </a:pPr>
            <a:r>
              <a:rPr lang="en-US" sz="1800" dirty="0"/>
              <a:t>Creation of a case investigation maybe at the beginning of assignment or the end once the investigation is completed.  Your program can make this decision.  </a:t>
            </a:r>
          </a:p>
          <a:p>
            <a:pPr marL="514350" indent="-514350">
              <a:buFont typeface="+mj-lt"/>
              <a:buAutoNum type="arabicPeriod"/>
            </a:pPr>
            <a:r>
              <a:rPr lang="en-US" sz="1800" dirty="0"/>
              <a:t>The data entry will be accordance with the current DSHS document titles </a:t>
            </a:r>
            <a:r>
              <a:rPr lang="en-US" sz="1800" u="sng" dirty="0"/>
              <a:t>‘Texas NEDSS Base System (NBS) DATA ENTRY GUIDE Emerging and Acute Infectious Disease Branch Zoonosis Control Branch’</a:t>
            </a:r>
            <a:r>
              <a:rPr lang="en-US" sz="1800" dirty="0"/>
              <a:t>.  </a:t>
            </a:r>
          </a:p>
        </p:txBody>
      </p:sp>
      <p:sp>
        <p:nvSpPr>
          <p:cNvPr id="7" name="TextBox 6"/>
          <p:cNvSpPr txBox="1"/>
          <p:nvPr/>
        </p:nvSpPr>
        <p:spPr>
          <a:xfrm flipH="1">
            <a:off x="1295400" y="4800600"/>
            <a:ext cx="6781799" cy="1200329"/>
          </a:xfrm>
          <a:prstGeom prst="rect">
            <a:avLst/>
          </a:prstGeom>
          <a:solidFill>
            <a:srgbClr val="FFFF00"/>
          </a:solidFill>
        </p:spPr>
        <p:txBody>
          <a:bodyPr wrap="square" rtlCol="0">
            <a:spAutoFit/>
          </a:bodyPr>
          <a:lstStyle/>
          <a:p>
            <a:r>
              <a:rPr lang="en-US" dirty="0"/>
              <a:t>The Texas NEDSS Base System (NBS) DATA ENTRY GUIDE document can be located in the Texas NEDSS login page by clicking on the Documents link ; </a:t>
            </a:r>
            <a:r>
              <a:rPr lang="en-US" dirty="0" err="1"/>
              <a:t>UserResources</a:t>
            </a:r>
            <a:r>
              <a:rPr lang="en-US" dirty="0"/>
              <a:t>: NBSDataEntryGuideSep2015.pdf </a:t>
            </a:r>
          </a:p>
        </p:txBody>
      </p:sp>
    </p:spTree>
    <p:extLst>
      <p:ext uri="{BB962C8B-B14F-4D97-AF65-F5344CB8AC3E}">
        <p14:creationId xmlns:p14="http://schemas.microsoft.com/office/powerpoint/2010/main" val="3937208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 Step – E.  Closing Investigation</a:t>
            </a:r>
          </a:p>
        </p:txBody>
      </p:sp>
      <p:sp>
        <p:nvSpPr>
          <p:cNvPr id="3" name="Content Placeholder 2"/>
          <p:cNvSpPr>
            <a:spLocks noGrp="1"/>
          </p:cNvSpPr>
          <p:nvPr>
            <p:ph idx="1"/>
          </p:nvPr>
        </p:nvSpPr>
        <p:spPr>
          <a:xfrm>
            <a:off x="685800" y="1752600"/>
            <a:ext cx="7772400" cy="3505200"/>
          </a:xfrm>
        </p:spPr>
        <p:txBody>
          <a:bodyPr/>
          <a:lstStyle/>
          <a:p>
            <a:pPr marL="514350" indent="-514350">
              <a:buFont typeface="+mj-lt"/>
              <a:buAutoNum type="arabicPeriod"/>
            </a:pPr>
            <a:r>
              <a:rPr lang="en-US" sz="1800" dirty="0"/>
              <a:t>All investigation are closed in NBS</a:t>
            </a:r>
          </a:p>
          <a:p>
            <a:pPr lvl="1" indent="-342900"/>
            <a:r>
              <a:rPr lang="en-US" sz="1600" dirty="0"/>
              <a:t>Within XX days of investigation being opened</a:t>
            </a:r>
          </a:p>
          <a:p>
            <a:pPr lvl="1" indent="-342900"/>
            <a:r>
              <a:rPr lang="en-US" sz="1600" dirty="0"/>
              <a:t>By the assigned investigator.</a:t>
            </a:r>
          </a:p>
          <a:p>
            <a:pPr marL="514350" indent="-514350">
              <a:buFont typeface="+mj-lt"/>
              <a:buAutoNum type="arabicPeriod"/>
            </a:pPr>
            <a:r>
              <a:rPr lang="en-US" sz="1800" dirty="0"/>
              <a:t>An investigation has been officially closed when:</a:t>
            </a:r>
          </a:p>
          <a:p>
            <a:pPr lvl="1"/>
            <a:r>
              <a:rPr lang="en-US" sz="1600" dirty="0"/>
              <a:t>The investigation has been ruled out – closed as Not-A-Case</a:t>
            </a:r>
          </a:p>
          <a:p>
            <a:pPr lvl="1"/>
            <a:r>
              <a:rPr lang="en-US" sz="1600" dirty="0"/>
              <a:t>A NBS notification has been sent for confirmed or probable cases</a:t>
            </a:r>
          </a:p>
          <a:p>
            <a:pPr lvl="1"/>
            <a:r>
              <a:rPr lang="en-US" sz="1600" dirty="0"/>
              <a:t>The completed investigation form has been faxed to DSHS regional or central office </a:t>
            </a:r>
          </a:p>
          <a:p>
            <a:pPr lvl="1"/>
            <a:r>
              <a:rPr lang="en-US" sz="1600" dirty="0"/>
              <a:t>The investigation is entered into program database, if choose to have one  </a:t>
            </a:r>
          </a:p>
          <a:p>
            <a:pPr marL="514350" indent="-514350">
              <a:buFont typeface="+mj-lt"/>
              <a:buAutoNum type="arabicPeriod"/>
            </a:pPr>
            <a:r>
              <a:rPr lang="en-US" sz="1800" dirty="0"/>
              <a:t>A completed and closed investigation is appropriately filed and record retention followed. </a:t>
            </a:r>
          </a:p>
          <a:p>
            <a:pPr marL="0" indent="0">
              <a:buNone/>
            </a:pPr>
            <a:endParaRPr lang="en-US" dirty="0"/>
          </a:p>
        </p:txBody>
      </p:sp>
      <p:sp>
        <p:nvSpPr>
          <p:cNvPr id="5" name="TextBox 4"/>
          <p:cNvSpPr txBox="1"/>
          <p:nvPr/>
        </p:nvSpPr>
        <p:spPr>
          <a:xfrm>
            <a:off x="1145421" y="5334000"/>
            <a:ext cx="6853158" cy="1292662"/>
          </a:xfrm>
          <a:prstGeom prst="rect">
            <a:avLst/>
          </a:prstGeom>
          <a:solidFill>
            <a:srgbClr val="FF0000"/>
          </a:solidFill>
        </p:spPr>
        <p:txBody>
          <a:bodyPr wrap="none" rtlCol="0">
            <a:spAutoFit/>
          </a:bodyPr>
          <a:lstStyle/>
          <a:p>
            <a:pPr marL="0" lvl="1"/>
            <a:r>
              <a:rPr lang="en-US" b="1" dirty="0"/>
              <a:t>NOTE:</a:t>
            </a:r>
            <a:r>
              <a:rPr lang="en-US" dirty="0"/>
              <a:t> </a:t>
            </a:r>
            <a:r>
              <a:rPr lang="en-US" sz="2000" dirty="0"/>
              <a:t>In the event an investigator is not going to </a:t>
            </a:r>
          </a:p>
          <a:p>
            <a:pPr marL="0" lvl="1"/>
            <a:r>
              <a:rPr lang="en-US" sz="2000" dirty="0"/>
              <a:t>make a XX day deadline it is the investigator responsibility </a:t>
            </a:r>
          </a:p>
          <a:p>
            <a:pPr marL="0" lvl="1"/>
            <a:r>
              <a:rPr lang="en-US" sz="2000" dirty="0"/>
              <a:t>to notify the program epi lead in timely manner</a:t>
            </a:r>
          </a:p>
          <a:p>
            <a:r>
              <a:rPr lang="en-US" dirty="0"/>
              <a:t> </a:t>
            </a:r>
          </a:p>
        </p:txBody>
      </p:sp>
    </p:spTree>
    <p:extLst>
      <p:ext uri="{BB962C8B-B14F-4D97-AF65-F5344CB8AC3E}">
        <p14:creationId xmlns:p14="http://schemas.microsoft.com/office/powerpoint/2010/main" val="148191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CLOSING - OBJECTIVES</a:t>
            </a:r>
          </a:p>
        </p:txBody>
      </p:sp>
      <p:sp>
        <p:nvSpPr>
          <p:cNvPr id="3" name="Content Placeholder 2"/>
          <p:cNvSpPr>
            <a:spLocks noGrp="1"/>
          </p:cNvSpPr>
          <p:nvPr>
            <p:ph idx="1"/>
          </p:nvPr>
        </p:nvSpPr>
        <p:spPr/>
        <p:txBody>
          <a:bodyPr/>
          <a:lstStyle/>
          <a:p>
            <a:r>
              <a:rPr lang="en-US" sz="2000" dirty="0"/>
              <a:t>Why develop case investigation guide?</a:t>
            </a:r>
          </a:p>
          <a:p>
            <a:pPr lvl="1"/>
            <a:r>
              <a:rPr lang="en-US" sz="1600" dirty="0"/>
              <a:t>Training purposes and resource guide</a:t>
            </a:r>
          </a:p>
          <a:p>
            <a:pPr lvl="1"/>
            <a:r>
              <a:rPr lang="en-US" sz="1600" dirty="0"/>
              <a:t>Consistency across staff/program</a:t>
            </a:r>
          </a:p>
          <a:p>
            <a:pPr lvl="1"/>
            <a:r>
              <a:rPr lang="en-US" sz="1600" dirty="0"/>
              <a:t>Risk management/ Quality Assurance &amp; Improvement Component:</a:t>
            </a:r>
          </a:p>
          <a:p>
            <a:pPr lvl="2"/>
            <a:r>
              <a:rPr lang="en-US" sz="1800" dirty="0"/>
              <a:t>PH Impact of missed investigation</a:t>
            </a:r>
          </a:p>
          <a:p>
            <a:pPr lvl="3"/>
            <a:r>
              <a:rPr lang="en-US" sz="1600" dirty="0"/>
              <a:t>High volume of reports </a:t>
            </a:r>
          </a:p>
          <a:p>
            <a:pPr lvl="3"/>
            <a:r>
              <a:rPr lang="en-US" sz="1600" dirty="0"/>
              <a:t>High consequences</a:t>
            </a:r>
          </a:p>
          <a:p>
            <a:pPr lvl="1"/>
            <a:r>
              <a:rPr lang="en-US" sz="1600" dirty="0"/>
              <a:t>Accreditation – national level</a:t>
            </a:r>
          </a:p>
          <a:p>
            <a:r>
              <a:rPr lang="en-US" sz="2000" dirty="0"/>
              <a:t>Case investigation - public health purpose:</a:t>
            </a:r>
          </a:p>
          <a:p>
            <a:pPr lvl="1"/>
            <a:r>
              <a:rPr lang="en-US" sz="1600" dirty="0"/>
              <a:t>Protect population health</a:t>
            </a:r>
          </a:p>
          <a:p>
            <a:pPr lvl="1"/>
            <a:r>
              <a:rPr lang="en-US" sz="1600" dirty="0"/>
              <a:t>Position funding can determine aspect/components of investigation </a:t>
            </a:r>
          </a:p>
          <a:p>
            <a:pPr lvl="1"/>
            <a:r>
              <a:rPr lang="en-US" sz="1600" dirty="0"/>
              <a:t>Type of agency – state, regional, local</a:t>
            </a:r>
          </a:p>
          <a:p>
            <a:r>
              <a:rPr lang="en-US" sz="2000" dirty="0"/>
              <a:t>Provide template for conducting a case investigation</a:t>
            </a:r>
          </a:p>
          <a:p>
            <a:endParaRPr lang="en-US" sz="1600" dirty="0"/>
          </a:p>
        </p:txBody>
      </p:sp>
    </p:spTree>
    <p:extLst>
      <p:ext uri="{BB962C8B-B14F-4D97-AF65-F5344CB8AC3E}">
        <p14:creationId xmlns:p14="http://schemas.microsoft.com/office/powerpoint/2010/main" val="2468259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OBJECTIVES</a:t>
            </a:r>
          </a:p>
        </p:txBody>
      </p:sp>
      <p:sp>
        <p:nvSpPr>
          <p:cNvPr id="5" name="Content Placeholder 4"/>
          <p:cNvSpPr>
            <a:spLocks noGrp="1"/>
          </p:cNvSpPr>
          <p:nvPr>
            <p:ph idx="1"/>
          </p:nvPr>
        </p:nvSpPr>
        <p:spPr/>
        <p:txBody>
          <a:bodyPr/>
          <a:lstStyle/>
          <a:p>
            <a:r>
              <a:rPr lang="en-US" sz="3600" dirty="0"/>
              <a:t>Why develop case investigation guide?</a:t>
            </a:r>
          </a:p>
          <a:p>
            <a:r>
              <a:rPr lang="en-US" sz="3600" dirty="0"/>
              <a:t>Case investigation - public health purpose?</a:t>
            </a:r>
          </a:p>
          <a:p>
            <a:r>
              <a:rPr lang="en-US" sz="3600" dirty="0"/>
              <a:t>Provide template for conducting a case investigation.</a:t>
            </a:r>
          </a:p>
          <a:p>
            <a:endParaRPr lang="en-US" dirty="0"/>
          </a:p>
        </p:txBody>
      </p:sp>
    </p:spTree>
    <p:extLst>
      <p:ext uri="{BB962C8B-B14F-4D97-AF65-F5344CB8AC3E}">
        <p14:creationId xmlns:p14="http://schemas.microsoft.com/office/powerpoint/2010/main" val="21373430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Questions</a:t>
            </a:r>
          </a:p>
        </p:txBody>
      </p:sp>
      <p:sp>
        <p:nvSpPr>
          <p:cNvPr id="3" name="Content Placeholder 2"/>
          <p:cNvSpPr>
            <a:spLocks noGrp="1"/>
          </p:cNvSpPr>
          <p:nvPr>
            <p:ph idx="1"/>
          </p:nvPr>
        </p:nvSpPr>
        <p:spPr/>
        <p:txBody>
          <a:bodyPr/>
          <a:lstStyle/>
          <a:p>
            <a:pPr marL="0" indent="0" algn="ctr">
              <a:buNone/>
            </a:pPr>
            <a:endParaRPr lang="en-US" sz="3600" dirty="0"/>
          </a:p>
          <a:p>
            <a:pPr marL="0" indent="0" algn="ctr">
              <a:buNone/>
            </a:pPr>
            <a:endParaRPr lang="en-US" sz="1400" dirty="0"/>
          </a:p>
          <a:p>
            <a:pPr marL="0" indent="0" algn="ctr">
              <a:buNone/>
            </a:pPr>
            <a:endParaRPr lang="en-US" sz="1400" dirty="0"/>
          </a:p>
          <a:p>
            <a:pPr marL="0" indent="0" algn="ctr">
              <a:buNone/>
            </a:pPr>
            <a:endParaRPr lang="en-US" sz="1400" dirty="0"/>
          </a:p>
          <a:p>
            <a:pPr marL="0" indent="0" algn="ctr">
              <a:buNone/>
            </a:pPr>
            <a:endParaRPr lang="en-US" sz="1400" dirty="0"/>
          </a:p>
          <a:p>
            <a:pPr marL="0" indent="0">
              <a:buNone/>
            </a:pPr>
            <a:endParaRPr lang="en-US" sz="1200" dirty="0"/>
          </a:p>
          <a:p>
            <a:pPr marL="0" indent="0">
              <a:buNone/>
            </a:pPr>
            <a:endParaRPr lang="en-US" sz="1200" dirty="0"/>
          </a:p>
          <a:p>
            <a:pPr marL="0" indent="0">
              <a:buNone/>
            </a:pPr>
            <a:r>
              <a:rPr lang="en-US" sz="1800" dirty="0"/>
              <a:t>My Contact Information:</a:t>
            </a:r>
          </a:p>
          <a:p>
            <a:pPr marL="0" indent="0">
              <a:buNone/>
            </a:pPr>
            <a:r>
              <a:rPr lang="en-US" sz="1800" dirty="0"/>
              <a:t>Jill Campbell, RN, MPH</a:t>
            </a:r>
          </a:p>
          <a:p>
            <a:pPr marL="0" indent="0">
              <a:buNone/>
            </a:pPr>
            <a:r>
              <a:rPr lang="en-US" sz="1800" dirty="0"/>
              <a:t>DSHS HSR7 Nurse Epidemiologist</a:t>
            </a:r>
          </a:p>
          <a:p>
            <a:pPr marL="0" indent="0">
              <a:buNone/>
            </a:pPr>
            <a:r>
              <a:rPr lang="en-US" sz="1800" dirty="0"/>
              <a:t>2408 south 37</a:t>
            </a:r>
            <a:r>
              <a:rPr lang="en-US" sz="1800" baseline="30000" dirty="0"/>
              <a:t>th</a:t>
            </a:r>
            <a:r>
              <a:rPr lang="en-US" sz="1800" dirty="0"/>
              <a:t> St., Temple TX76504</a:t>
            </a:r>
          </a:p>
          <a:p>
            <a:pPr marL="0" indent="0">
              <a:buNone/>
            </a:pPr>
            <a:r>
              <a:rPr lang="en-US" sz="1800" dirty="0"/>
              <a:t>254 771-6729 desk</a:t>
            </a:r>
          </a:p>
          <a:p>
            <a:pPr marL="0" indent="0">
              <a:buNone/>
            </a:pPr>
            <a:r>
              <a:rPr lang="en-US" sz="1800" dirty="0">
                <a:hlinkClick r:id="rId3"/>
              </a:rPr>
              <a:t>Jill.Campbell@dshs.state.tx.us</a:t>
            </a:r>
            <a:r>
              <a:rPr lang="en-US" sz="1800" dirty="0"/>
              <a:t> </a:t>
            </a:r>
          </a:p>
        </p:txBody>
      </p:sp>
    </p:spTree>
    <p:extLst>
      <p:ext uri="{BB962C8B-B14F-4D97-AF65-F5344CB8AC3E}">
        <p14:creationId xmlns:p14="http://schemas.microsoft.com/office/powerpoint/2010/main" val="1799492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Investigation Guide - Why</a:t>
            </a:r>
          </a:p>
        </p:txBody>
      </p:sp>
      <p:sp>
        <p:nvSpPr>
          <p:cNvPr id="3" name="Content Placeholder 2"/>
          <p:cNvSpPr>
            <a:spLocks noGrp="1"/>
          </p:cNvSpPr>
          <p:nvPr>
            <p:ph idx="1"/>
          </p:nvPr>
        </p:nvSpPr>
        <p:spPr>
          <a:xfrm>
            <a:off x="685800" y="1752600"/>
            <a:ext cx="7772400" cy="2743200"/>
          </a:xfrm>
        </p:spPr>
        <p:txBody>
          <a:bodyPr/>
          <a:lstStyle/>
          <a:p>
            <a:pPr lvl="1"/>
            <a:r>
              <a:rPr lang="en-US" sz="2000" dirty="0"/>
              <a:t>Training purposes and resource guide</a:t>
            </a:r>
          </a:p>
          <a:p>
            <a:pPr lvl="1"/>
            <a:r>
              <a:rPr lang="en-US" sz="2000" dirty="0"/>
              <a:t>Consistency across staff/program</a:t>
            </a:r>
          </a:p>
          <a:p>
            <a:pPr lvl="1"/>
            <a:r>
              <a:rPr lang="en-US" sz="2000" dirty="0"/>
              <a:t>Risk management/ Quality Assurance &amp; Improvement Component:</a:t>
            </a:r>
          </a:p>
          <a:p>
            <a:pPr lvl="2"/>
            <a:r>
              <a:rPr lang="en-US" sz="1800" dirty="0"/>
              <a:t>Public Health Impact a of Missed Investigation</a:t>
            </a:r>
          </a:p>
          <a:p>
            <a:pPr lvl="3"/>
            <a:r>
              <a:rPr lang="en-US" sz="1600" dirty="0">
                <a:solidFill>
                  <a:srgbClr val="002060"/>
                </a:solidFill>
              </a:rPr>
              <a:t>High volume of reports </a:t>
            </a:r>
          </a:p>
          <a:p>
            <a:pPr lvl="3"/>
            <a:r>
              <a:rPr lang="en-US" sz="1600" dirty="0">
                <a:solidFill>
                  <a:srgbClr val="002060"/>
                </a:solidFill>
              </a:rPr>
              <a:t>High consequences</a:t>
            </a:r>
          </a:p>
          <a:p>
            <a:pPr lvl="1"/>
            <a:r>
              <a:rPr lang="en-US" sz="2000" dirty="0"/>
              <a:t>Accreditation – national level</a:t>
            </a:r>
          </a:p>
          <a:p>
            <a:pPr marL="457200" lvl="1" indent="0">
              <a:buNone/>
            </a:pPr>
            <a:endParaRPr lang="en-US" sz="2000" dirty="0"/>
          </a:p>
          <a:p>
            <a:pPr marL="0" indent="0">
              <a:buNone/>
            </a:pPr>
            <a:endParaRPr lang="en-US" dirty="0"/>
          </a:p>
        </p:txBody>
      </p:sp>
      <p:sp>
        <p:nvSpPr>
          <p:cNvPr id="5" name="TextBox 4"/>
          <p:cNvSpPr txBox="1"/>
          <p:nvPr/>
        </p:nvSpPr>
        <p:spPr>
          <a:xfrm>
            <a:off x="914401" y="4953000"/>
            <a:ext cx="7086600" cy="923330"/>
          </a:xfrm>
          <a:prstGeom prst="rect">
            <a:avLst/>
          </a:prstGeom>
          <a:solidFill>
            <a:srgbClr val="FFFF00"/>
          </a:solidFill>
        </p:spPr>
        <p:txBody>
          <a:bodyPr wrap="square" rtlCol="0">
            <a:spAutoFit/>
          </a:bodyPr>
          <a:lstStyle/>
          <a:p>
            <a:r>
              <a:rPr lang="en-US" dirty="0"/>
              <a:t>Develop your guide to case investigation before an incidence occurs </a:t>
            </a:r>
          </a:p>
          <a:p>
            <a:r>
              <a:rPr lang="en-US" dirty="0"/>
              <a:t>and you are having to put a guide in place due to an investigation error</a:t>
            </a:r>
          </a:p>
        </p:txBody>
      </p:sp>
    </p:spTree>
    <p:extLst>
      <p:ext uri="{BB962C8B-B14F-4D97-AF65-F5344CB8AC3E}">
        <p14:creationId xmlns:p14="http://schemas.microsoft.com/office/powerpoint/2010/main" val="2452714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Investigation Purpose</a:t>
            </a:r>
          </a:p>
        </p:txBody>
      </p:sp>
      <p:sp>
        <p:nvSpPr>
          <p:cNvPr id="3" name="Content Placeholder 2"/>
          <p:cNvSpPr>
            <a:spLocks noGrp="1"/>
          </p:cNvSpPr>
          <p:nvPr>
            <p:ph idx="1"/>
          </p:nvPr>
        </p:nvSpPr>
        <p:spPr/>
        <p:txBody>
          <a:bodyPr/>
          <a:lstStyle/>
          <a:p>
            <a:pPr lvl="1"/>
            <a:r>
              <a:rPr lang="en-US" sz="3600" dirty="0"/>
              <a:t>Protect population health</a:t>
            </a:r>
          </a:p>
          <a:p>
            <a:pPr lvl="1"/>
            <a:r>
              <a:rPr lang="en-US" sz="3600" dirty="0"/>
              <a:t>Position funding can determine aspect/components of investigation </a:t>
            </a:r>
          </a:p>
          <a:p>
            <a:pPr lvl="1"/>
            <a:r>
              <a:rPr lang="en-US" sz="3600" dirty="0"/>
              <a:t>Type of agency – state, regional, local</a:t>
            </a:r>
          </a:p>
          <a:p>
            <a:endParaRPr lang="en-US" dirty="0"/>
          </a:p>
        </p:txBody>
      </p:sp>
    </p:spTree>
    <p:extLst>
      <p:ext uri="{BB962C8B-B14F-4D97-AF65-F5344CB8AC3E}">
        <p14:creationId xmlns:p14="http://schemas.microsoft.com/office/powerpoint/2010/main" val="1617578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Investigation Template</a:t>
            </a:r>
          </a:p>
        </p:txBody>
      </p:sp>
      <p:sp>
        <p:nvSpPr>
          <p:cNvPr id="3" name="Content Placeholder 2"/>
          <p:cNvSpPr>
            <a:spLocks noGrp="1"/>
          </p:cNvSpPr>
          <p:nvPr>
            <p:ph idx="1"/>
          </p:nvPr>
        </p:nvSpPr>
        <p:spPr>
          <a:xfrm>
            <a:off x="685800" y="1600199"/>
            <a:ext cx="7772400" cy="4648201"/>
          </a:xfrm>
        </p:spPr>
        <p:txBody>
          <a:bodyPr/>
          <a:lstStyle/>
          <a:p>
            <a:pPr marL="0" indent="0" algn="ctr">
              <a:buNone/>
            </a:pPr>
            <a:r>
              <a:rPr lang="en-US" dirty="0"/>
              <a:t>Agency’s Letterhead</a:t>
            </a:r>
          </a:p>
          <a:p>
            <a:pPr marL="0" indent="0" algn="ctr">
              <a:buNone/>
            </a:pPr>
            <a:r>
              <a:rPr lang="en-US" sz="1800" dirty="0"/>
              <a:t>Standard Operating Guide, Procedure, Policy</a:t>
            </a:r>
          </a:p>
          <a:p>
            <a:pPr marL="0" indent="0">
              <a:buNone/>
            </a:pPr>
            <a:endParaRPr lang="en-US" sz="1800" dirty="0"/>
          </a:p>
        </p:txBody>
      </p:sp>
      <p:graphicFrame>
        <p:nvGraphicFramePr>
          <p:cNvPr id="14" name="Table 13"/>
          <p:cNvGraphicFramePr>
            <a:graphicFrameLocks noGrp="1"/>
          </p:cNvGraphicFramePr>
          <p:nvPr>
            <p:extLst>
              <p:ext uri="{D42A27DB-BD31-4B8C-83A1-F6EECF244321}">
                <p14:modId xmlns:p14="http://schemas.microsoft.com/office/powerpoint/2010/main" val="4190411966"/>
              </p:ext>
            </p:extLst>
          </p:nvPr>
        </p:nvGraphicFramePr>
        <p:xfrm>
          <a:off x="1447800" y="2507428"/>
          <a:ext cx="5943600" cy="3566160"/>
        </p:xfrm>
        <a:graphic>
          <a:graphicData uri="http://schemas.openxmlformats.org/drawingml/2006/table">
            <a:tbl>
              <a:tblPr>
                <a:tableStyleId>{073A0DAA-6AF3-43AB-8588-CEC1D06C72B9}</a:tableStyleId>
              </a:tblPr>
              <a:tblGrid>
                <a:gridCol w="29718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tblGrid>
              <a:tr h="296150">
                <a:tc gridSpan="2">
                  <a:txBody>
                    <a:bodyPr/>
                    <a:lstStyle/>
                    <a:p>
                      <a:r>
                        <a:rPr lang="en-US" dirty="0">
                          <a:latin typeface="Biondi" panose="02000505030000020004" pitchFamily="2" charset="0"/>
                        </a:rPr>
                        <a:t>Subject: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96150">
                <a:tc gridSpan="2">
                  <a:txBody>
                    <a:bodyPr/>
                    <a:lstStyle/>
                    <a:p>
                      <a:r>
                        <a:rPr lang="en-US" dirty="0">
                          <a:latin typeface="Biondi" panose="02000505030000020004" pitchFamily="2" charset="0"/>
                        </a:rPr>
                        <a:t>Target audience: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6150">
                <a:tc gridSpan="2">
                  <a:txBody>
                    <a:bodyPr/>
                    <a:lstStyle/>
                    <a:p>
                      <a:r>
                        <a:rPr lang="en-US" dirty="0">
                          <a:latin typeface="Biondi" panose="02000505030000020004" pitchFamily="2" charset="0"/>
                        </a:rPr>
                        <a:t>Supersedes: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96150">
                <a:tc gridSpan="2">
                  <a:txBody>
                    <a:bodyPr/>
                    <a:lstStyle/>
                    <a:p>
                      <a:r>
                        <a:rPr lang="en-US" dirty="0">
                          <a:latin typeface="Biondi" panose="02000505030000020004" pitchFamily="2" charset="0"/>
                        </a:rPr>
                        <a:t>Responsible 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11162">
                <a:tc>
                  <a:txBody>
                    <a:bodyPr/>
                    <a:lstStyle/>
                    <a:p>
                      <a:r>
                        <a:rPr lang="en-US" dirty="0">
                          <a:latin typeface="Biondi" panose="02000505030000020004" pitchFamily="2" charset="0"/>
                        </a:rPr>
                        <a:t>Original</a:t>
                      </a:r>
                      <a:r>
                        <a:rPr lang="en-US" baseline="0" dirty="0">
                          <a:latin typeface="Biondi" panose="02000505030000020004" pitchFamily="2" charset="0"/>
                        </a:rPr>
                        <a:t> Date:</a:t>
                      </a:r>
                      <a:endParaRPr lang="en-US" dirty="0">
                        <a:latin typeface="Biondi" panose="02000505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latin typeface="Biondi" panose="02000505030000020004" pitchFamily="2" charset="0"/>
                        </a:rPr>
                        <a:t>Revised/Reviewed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96150">
                <a:tc gridSpan="2">
                  <a:txBody>
                    <a:bodyPr/>
                    <a:lstStyle/>
                    <a:p>
                      <a:r>
                        <a:rPr lang="en-US" dirty="0">
                          <a:latin typeface="Biondi" panose="02000505030000020004" pitchFamily="2" charset="0"/>
                        </a:rPr>
                        <a:t>Submitted By/Title: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96150">
                <a:tc gridSpan="2">
                  <a:txBody>
                    <a:bodyPr/>
                    <a:lstStyle/>
                    <a:p>
                      <a:r>
                        <a:rPr lang="en-US" dirty="0">
                          <a:latin typeface="Biondi" panose="02000505030000020004" pitchFamily="2" charset="0"/>
                        </a:rPr>
                        <a:t>Manager Approval/Date: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96150">
                <a:tc gridSpan="2">
                  <a:txBody>
                    <a:bodyPr/>
                    <a:lstStyle/>
                    <a:p>
                      <a:r>
                        <a:rPr lang="en-US" dirty="0">
                          <a:latin typeface="Biondi" panose="02000505030000020004" pitchFamily="2" charset="0"/>
                        </a:rPr>
                        <a:t>Approved by/Title/Date: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96150">
                <a:tc gridSpan="2">
                  <a:txBody>
                    <a:bodyPr/>
                    <a:lstStyle/>
                    <a:p>
                      <a:r>
                        <a:rPr lang="en-US" dirty="0">
                          <a:latin typeface="Biondi" panose="02000505030000020004" pitchFamily="2" charset="0"/>
                        </a:rPr>
                        <a:t>Approved</a:t>
                      </a:r>
                      <a:r>
                        <a:rPr lang="en-US" baseline="0" dirty="0">
                          <a:latin typeface="Biondi" panose="02000505030000020004" pitchFamily="2" charset="0"/>
                        </a:rPr>
                        <a:t> by (signatures)</a:t>
                      </a:r>
                      <a:endParaRPr lang="en-US" dirty="0">
                        <a:latin typeface="Biondi" panose="02000505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04974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for Developing a Guide</a:t>
            </a:r>
          </a:p>
        </p:txBody>
      </p:sp>
      <p:sp>
        <p:nvSpPr>
          <p:cNvPr id="3" name="Content Placeholder 2"/>
          <p:cNvSpPr>
            <a:spLocks noGrp="1"/>
          </p:cNvSpPr>
          <p:nvPr>
            <p:ph idx="1"/>
          </p:nvPr>
        </p:nvSpPr>
        <p:spPr/>
        <p:txBody>
          <a:bodyPr/>
          <a:lstStyle/>
          <a:p>
            <a:r>
              <a:rPr lang="en-US" sz="3200" dirty="0"/>
              <a:t>Assess available staff – select best person(s) for the task</a:t>
            </a:r>
          </a:p>
          <a:p>
            <a:r>
              <a:rPr lang="en-US" sz="3200" dirty="0"/>
              <a:t>Determine what the guide is to cover</a:t>
            </a:r>
          </a:p>
          <a:p>
            <a:r>
              <a:rPr lang="en-US" sz="3200" dirty="0"/>
              <a:t>Get something down on paper</a:t>
            </a:r>
          </a:p>
          <a:p>
            <a:r>
              <a:rPr lang="en-US" sz="3200" dirty="0"/>
              <a:t>Communicate clearly</a:t>
            </a:r>
          </a:p>
          <a:p>
            <a:r>
              <a:rPr lang="en-US" sz="3200" dirty="0"/>
              <a:t>Set timelines</a:t>
            </a:r>
          </a:p>
          <a:p>
            <a:r>
              <a:rPr lang="en-US" sz="3200" dirty="0"/>
              <a:t>Don’t re-invent the wheel</a:t>
            </a:r>
          </a:p>
        </p:txBody>
      </p:sp>
    </p:spTree>
    <p:extLst>
      <p:ext uri="{BB962C8B-B14F-4D97-AF65-F5344CB8AC3E}">
        <p14:creationId xmlns:p14="http://schemas.microsoft.com/office/powerpoint/2010/main" val="4015027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Investigation Template</a:t>
            </a:r>
          </a:p>
        </p:txBody>
      </p:sp>
      <p:sp>
        <p:nvSpPr>
          <p:cNvPr id="3" name="Content Placeholder 2"/>
          <p:cNvSpPr>
            <a:spLocks noGrp="1"/>
          </p:cNvSpPr>
          <p:nvPr>
            <p:ph idx="1"/>
          </p:nvPr>
        </p:nvSpPr>
        <p:spPr>
          <a:xfrm>
            <a:off x="685800" y="1600199"/>
            <a:ext cx="7772400" cy="4648201"/>
          </a:xfrm>
        </p:spPr>
        <p:txBody>
          <a:bodyPr/>
          <a:lstStyle/>
          <a:p>
            <a:pPr marL="0" indent="0" algn="ctr">
              <a:buNone/>
            </a:pPr>
            <a:r>
              <a:rPr lang="en-US" dirty="0"/>
              <a:t>Agency’s Letterhead</a:t>
            </a:r>
          </a:p>
          <a:p>
            <a:pPr marL="0" indent="0" algn="ctr">
              <a:buNone/>
            </a:pPr>
            <a:r>
              <a:rPr lang="en-US" sz="1800" dirty="0"/>
              <a:t>Standard Operating Guide</a:t>
            </a:r>
          </a:p>
          <a:p>
            <a:pPr marL="0" indent="0">
              <a:buNone/>
            </a:pPr>
            <a:endParaRPr lang="en-US" sz="1800" dirty="0"/>
          </a:p>
        </p:txBody>
      </p:sp>
      <p:graphicFrame>
        <p:nvGraphicFramePr>
          <p:cNvPr id="14" name="Table 13"/>
          <p:cNvGraphicFramePr>
            <a:graphicFrameLocks noGrp="1"/>
          </p:cNvGraphicFramePr>
          <p:nvPr>
            <p:extLst>
              <p:ext uri="{D42A27DB-BD31-4B8C-83A1-F6EECF244321}">
                <p14:modId xmlns:p14="http://schemas.microsoft.com/office/powerpoint/2010/main" val="220005406"/>
              </p:ext>
            </p:extLst>
          </p:nvPr>
        </p:nvGraphicFramePr>
        <p:xfrm>
          <a:off x="1447800" y="2507428"/>
          <a:ext cx="5943600" cy="3840480"/>
        </p:xfrm>
        <a:graphic>
          <a:graphicData uri="http://schemas.openxmlformats.org/drawingml/2006/table">
            <a:tbl>
              <a:tblPr>
                <a:tableStyleId>{073A0DAA-6AF3-43AB-8588-CEC1D06C72B9}</a:tableStyleId>
              </a:tblPr>
              <a:tblGrid>
                <a:gridCol w="29718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tblGrid>
              <a:tr h="296150">
                <a:tc gridSpan="2">
                  <a:txBody>
                    <a:bodyPr/>
                    <a:lstStyle/>
                    <a:p>
                      <a:r>
                        <a:rPr lang="en-US" b="1" dirty="0">
                          <a:latin typeface="Biondi" panose="02000505030000020004" pitchFamily="2" charset="0"/>
                        </a:rPr>
                        <a:t>Subject</a:t>
                      </a:r>
                      <a:r>
                        <a:rPr lang="en-US" dirty="0">
                          <a:latin typeface="Biondi" panose="02000505030000020004" pitchFamily="2" charset="0"/>
                        </a:rPr>
                        <a:t>: Cas</a:t>
                      </a:r>
                      <a:r>
                        <a:rPr lang="en-US" baseline="0" dirty="0">
                          <a:latin typeface="Biondi" panose="02000505030000020004" pitchFamily="2" charset="0"/>
                        </a:rPr>
                        <a:t>e Investigation</a:t>
                      </a:r>
                      <a:endParaRPr lang="en-US" dirty="0">
                        <a:latin typeface="Biondi" panose="02000505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96150">
                <a:tc gridSpan="2">
                  <a:txBody>
                    <a:bodyPr/>
                    <a:lstStyle/>
                    <a:p>
                      <a:r>
                        <a:rPr lang="en-US" b="1" dirty="0">
                          <a:latin typeface="Biondi" panose="02000505030000020004" pitchFamily="2" charset="0"/>
                        </a:rPr>
                        <a:t>Target audience</a:t>
                      </a:r>
                      <a:r>
                        <a:rPr lang="en-US" dirty="0">
                          <a:latin typeface="Biondi" panose="02000505030000020004" pitchFamily="2" charset="0"/>
                        </a:rPr>
                        <a:t>: Epidemiology</a:t>
                      </a:r>
                      <a:r>
                        <a:rPr lang="en-US" baseline="0" dirty="0">
                          <a:latin typeface="Biondi" panose="02000505030000020004" pitchFamily="2" charset="0"/>
                        </a:rPr>
                        <a:t> Program</a:t>
                      </a:r>
                      <a:r>
                        <a:rPr lang="en-US" dirty="0">
                          <a:latin typeface="Biondi" panose="02000505030000020004" pitchFamily="2" charset="0"/>
                        </a:rPr>
                        <a:t>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6150">
                <a:tc gridSpan="2">
                  <a:txBody>
                    <a:bodyPr/>
                    <a:lstStyle/>
                    <a:p>
                      <a:r>
                        <a:rPr lang="en-US" b="1" dirty="0">
                          <a:latin typeface="Biondi" panose="02000505030000020004" pitchFamily="2" charset="0"/>
                        </a:rPr>
                        <a:t>Supersedes</a:t>
                      </a:r>
                      <a:r>
                        <a:rPr lang="en-US" dirty="0">
                          <a:latin typeface="Biondi" panose="02000505030000020004" pitchFamily="2" charset="0"/>
                        </a:rPr>
                        <a:t>: 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96150">
                <a:tc gridSpan="2">
                  <a:txBody>
                    <a:bodyPr/>
                    <a:lstStyle/>
                    <a:p>
                      <a:r>
                        <a:rPr lang="en-US" b="1" dirty="0">
                          <a:latin typeface="Biondi" panose="02000505030000020004" pitchFamily="2" charset="0"/>
                        </a:rPr>
                        <a:t>Responsible Position</a:t>
                      </a:r>
                      <a:r>
                        <a:rPr lang="en-US" dirty="0">
                          <a:latin typeface="Biondi" panose="02000505030000020004" pitchFamily="2" charset="0"/>
                        </a:rPr>
                        <a:t>: Lead Epidemiologist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11162">
                <a:tc>
                  <a:txBody>
                    <a:bodyPr/>
                    <a:lstStyle/>
                    <a:p>
                      <a:r>
                        <a:rPr lang="en-US" b="1" dirty="0">
                          <a:latin typeface="Biondi" panose="02000505030000020004" pitchFamily="2" charset="0"/>
                        </a:rPr>
                        <a:t>Original</a:t>
                      </a:r>
                      <a:r>
                        <a:rPr lang="en-US" b="1" baseline="0" dirty="0">
                          <a:latin typeface="Biondi" panose="02000505030000020004" pitchFamily="2" charset="0"/>
                        </a:rPr>
                        <a:t> Date</a:t>
                      </a:r>
                      <a:r>
                        <a:rPr lang="en-US" baseline="0" dirty="0">
                          <a:latin typeface="Biondi" panose="02000505030000020004" pitchFamily="2" charset="0"/>
                        </a:rPr>
                        <a:t>: 1/28/2016</a:t>
                      </a:r>
                      <a:endParaRPr lang="en-US" dirty="0">
                        <a:latin typeface="Biondi" panose="02000505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latin typeface="Biondi" panose="02000505030000020004" pitchFamily="2" charset="0"/>
                        </a:rPr>
                        <a:t>Revised/Reviewed Date</a:t>
                      </a:r>
                      <a:r>
                        <a:rPr lang="en-US" dirty="0">
                          <a:latin typeface="Biondi" panose="02000505030000020004" pitchFamily="2" charset="0"/>
                        </a:rPr>
                        <a:t>: 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96150">
                <a:tc gridSpan="2">
                  <a:txBody>
                    <a:bodyPr/>
                    <a:lstStyle/>
                    <a:p>
                      <a:r>
                        <a:rPr lang="en-US" b="1" dirty="0">
                          <a:latin typeface="Biondi" panose="02000505030000020004" pitchFamily="2" charset="0"/>
                        </a:rPr>
                        <a:t>Submitted By/Title</a:t>
                      </a:r>
                      <a:r>
                        <a:rPr lang="en-US" dirty="0">
                          <a:latin typeface="Biondi" panose="02000505030000020004" pitchFamily="2" charset="0"/>
                        </a:rPr>
                        <a:t>:  Lead Epidemiologist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96150">
                <a:tc gridSpan="2">
                  <a:txBody>
                    <a:bodyPr/>
                    <a:lstStyle/>
                    <a:p>
                      <a:r>
                        <a:rPr lang="en-US" b="1" dirty="0">
                          <a:latin typeface="Biondi" panose="02000505030000020004" pitchFamily="2" charset="0"/>
                        </a:rPr>
                        <a:t>Manager Approval/Date</a:t>
                      </a:r>
                      <a:r>
                        <a:rPr lang="en-US" dirty="0">
                          <a:latin typeface="Biondi" panose="02000505030000020004" pitchFamily="2" charset="0"/>
                        </a:rPr>
                        <a:t>: PHP/EPI</a:t>
                      </a:r>
                      <a:r>
                        <a:rPr lang="en-US" baseline="0" dirty="0">
                          <a:latin typeface="Biondi" panose="02000505030000020004" pitchFamily="2" charset="0"/>
                        </a:rPr>
                        <a:t> Manager</a:t>
                      </a:r>
                      <a:endParaRPr lang="en-US" dirty="0">
                        <a:latin typeface="Biondi" panose="02000505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96150">
                <a:tc gridSpan="2">
                  <a:txBody>
                    <a:bodyPr/>
                    <a:lstStyle/>
                    <a:p>
                      <a:r>
                        <a:rPr lang="en-US" b="1" dirty="0">
                          <a:latin typeface="Biondi" panose="02000505030000020004" pitchFamily="2" charset="0"/>
                        </a:rPr>
                        <a:t>Approved by/Title/Date</a:t>
                      </a:r>
                      <a:r>
                        <a:rPr lang="en-US" dirty="0">
                          <a:latin typeface="Biondi" panose="02000505030000020004" pitchFamily="2" charset="0"/>
                        </a:rPr>
                        <a:t>: Regional Director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96150">
                <a:tc gridSpan="2">
                  <a:txBody>
                    <a:bodyPr/>
                    <a:lstStyle/>
                    <a:p>
                      <a:r>
                        <a:rPr lang="en-US" b="1" dirty="0">
                          <a:latin typeface="Biondi" panose="02000505030000020004" pitchFamily="2" charset="0"/>
                        </a:rPr>
                        <a:t>Approved</a:t>
                      </a:r>
                      <a:r>
                        <a:rPr lang="en-US" b="1" baseline="0" dirty="0">
                          <a:latin typeface="Biondi" panose="02000505030000020004" pitchFamily="2" charset="0"/>
                        </a:rPr>
                        <a:t> by (signatures)</a:t>
                      </a:r>
                      <a:endParaRPr lang="en-US" b="1" dirty="0">
                        <a:latin typeface="Biondi" panose="02000505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65231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 HSR7 </a:t>
            </a:r>
          </a:p>
        </p:txBody>
      </p:sp>
      <p:pic>
        <p:nvPicPr>
          <p:cNvPr id="7" name="Content Placeholder 6"/>
          <p:cNvPicPr>
            <a:picLocks noGrp="1" noChangeAspect="1"/>
          </p:cNvPicPr>
          <p:nvPr>
            <p:ph idx="1"/>
          </p:nvPr>
        </p:nvPicPr>
        <p:blipFill rotWithShape="1">
          <a:blip r:embed="rId2"/>
          <a:srcRect l="23355" t="15789" r="24342" b="7017"/>
          <a:stretch/>
        </p:blipFill>
        <p:spPr>
          <a:xfrm>
            <a:off x="1752599" y="1676400"/>
            <a:ext cx="4864677" cy="4038600"/>
          </a:xfrm>
          <a:prstGeom prst="rect">
            <a:avLst/>
          </a:prstGeom>
        </p:spPr>
      </p:pic>
    </p:spTree>
    <p:extLst>
      <p:ext uri="{BB962C8B-B14F-4D97-AF65-F5344CB8AC3E}">
        <p14:creationId xmlns:p14="http://schemas.microsoft.com/office/powerpoint/2010/main" val="179126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Get Started – Body </a:t>
            </a:r>
          </a:p>
        </p:txBody>
      </p:sp>
      <p:sp>
        <p:nvSpPr>
          <p:cNvPr id="3" name="Content Placeholder 2"/>
          <p:cNvSpPr>
            <a:spLocks noGrp="1"/>
          </p:cNvSpPr>
          <p:nvPr>
            <p:ph idx="1"/>
          </p:nvPr>
        </p:nvSpPr>
        <p:spPr/>
        <p:txBody>
          <a:bodyPr/>
          <a:lstStyle/>
          <a:p>
            <a:pPr marL="0" indent="0">
              <a:buNone/>
            </a:pPr>
            <a:r>
              <a:rPr lang="en-US" sz="3200" dirty="0"/>
              <a:t>I.	Purpose:</a:t>
            </a:r>
          </a:p>
          <a:p>
            <a:pPr marL="0" indent="0">
              <a:buNone/>
            </a:pPr>
            <a:r>
              <a:rPr lang="en-US" dirty="0">
                <a:solidFill>
                  <a:srgbClr val="FF0000"/>
                </a:solidFill>
              </a:rPr>
              <a:t>The purpose is to provide a standard program guide for case investigation of the current Texas Reportable Condition. </a:t>
            </a:r>
            <a:r>
              <a:rPr lang="en-US" b="1" dirty="0">
                <a:solidFill>
                  <a:srgbClr val="FF0000"/>
                </a:solidFill>
                <a:hlinkClick r:id="rId3"/>
              </a:rPr>
              <a:t>http://www.dshs.state.tx.us/idcu/investigation/conditions/</a:t>
            </a:r>
            <a:r>
              <a:rPr lang="en-US" b="1" dirty="0">
                <a:solidFill>
                  <a:srgbClr val="FF0000"/>
                </a:solidFill>
              </a:rPr>
              <a:t> </a:t>
            </a:r>
          </a:p>
          <a:p>
            <a:pPr marL="571500" indent="-571500">
              <a:buAutoNum type="romanUcPeriod" startAt="2"/>
            </a:pPr>
            <a:r>
              <a:rPr lang="en-US" sz="3200" dirty="0"/>
              <a:t>Steps:</a:t>
            </a:r>
          </a:p>
          <a:p>
            <a:pPr marL="0" indent="0">
              <a:buNone/>
            </a:pPr>
            <a:r>
              <a:rPr lang="en-US" dirty="0">
                <a:solidFill>
                  <a:srgbClr val="FF0000"/>
                </a:solidFill>
              </a:rPr>
              <a:t>The following steps A. through E. are a guide for a case investigation.   </a:t>
            </a:r>
          </a:p>
          <a:p>
            <a:pPr marL="0" indent="0">
              <a:buNone/>
            </a:pPr>
            <a:endParaRPr lang="en-US" sz="3200" b="1" dirty="0">
              <a:solidFill>
                <a:srgbClr val="FF0000"/>
              </a:solidFill>
            </a:endParaRPr>
          </a:p>
          <a:p>
            <a:pPr marL="0" indent="0">
              <a:buNone/>
            </a:pPr>
            <a:endParaRPr lang="en-US" b="1" dirty="0">
              <a:solidFill>
                <a:srgbClr val="FF0000"/>
              </a:solidFill>
            </a:endParaRPr>
          </a:p>
        </p:txBody>
      </p:sp>
    </p:spTree>
    <p:extLst>
      <p:ext uri="{BB962C8B-B14F-4D97-AF65-F5344CB8AC3E}">
        <p14:creationId xmlns:p14="http://schemas.microsoft.com/office/powerpoint/2010/main" val="1509881152"/>
      </p:ext>
    </p:extLst>
  </p:cSld>
  <p:clrMapOvr>
    <a:masterClrMapping/>
  </p:clrMapOvr>
</p:sld>
</file>

<file path=ppt/theme/theme1.xml><?xml version="1.0" encoding="utf-8"?>
<a:theme xmlns:a="http://schemas.openxmlformats.org/drawingml/2006/main" name="DSHS-leg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DSHS-lege</Template>
  <TotalTime>3082</TotalTime>
  <Words>1517</Words>
  <Application>Microsoft Office PowerPoint</Application>
  <PresentationFormat>On-screen Show (4:3)</PresentationFormat>
  <Paragraphs>176</Paragraphs>
  <Slides>20</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Biondi</vt:lpstr>
      <vt:lpstr>Calibri</vt:lpstr>
      <vt:lpstr>DSHS-lege</vt:lpstr>
      <vt:lpstr>GUIDE TO CASE INVESTIGATION</vt:lpstr>
      <vt:lpstr>OBJECTIVES</vt:lpstr>
      <vt:lpstr>Case Investigation Guide - Why</vt:lpstr>
      <vt:lpstr>Case Investigation Purpose</vt:lpstr>
      <vt:lpstr>Case Investigation Template</vt:lpstr>
      <vt:lpstr>Tips for Developing a Guide</vt:lpstr>
      <vt:lpstr>Case Investigation Template</vt:lpstr>
      <vt:lpstr>Sample – HSR7 </vt:lpstr>
      <vt:lpstr>Lets Get Started – Body </vt:lpstr>
      <vt:lpstr>II. Step – A. Reports</vt:lpstr>
      <vt:lpstr>II. Step – B.  Investigation</vt:lpstr>
      <vt:lpstr>B. Investigation - continued</vt:lpstr>
      <vt:lpstr>B. Investigation - continued</vt:lpstr>
      <vt:lpstr>B. Investigation - continued</vt:lpstr>
      <vt:lpstr>II. Step – C.  Documentation </vt:lpstr>
      <vt:lpstr>C. Documentation – cont.</vt:lpstr>
      <vt:lpstr>II. Step – D.  NBS Data Entry</vt:lpstr>
      <vt:lpstr>II. Step – E.  Closing Investigation</vt:lpstr>
      <vt:lpstr>IN CLOSING - OBJECTIVES</vt:lpstr>
      <vt:lpstr>Questions</vt:lpstr>
    </vt:vector>
  </TitlesOfParts>
  <Company>DSHS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Allaway,Shirley (DSHS)</dc:creator>
  <cp:lastModifiedBy>Pinter,Henry J (DSHS)</cp:lastModifiedBy>
  <cp:revision>99</cp:revision>
  <cp:lastPrinted>2016-01-27T16:16:06Z</cp:lastPrinted>
  <dcterms:created xsi:type="dcterms:W3CDTF">2015-01-16T21:17:48Z</dcterms:created>
  <dcterms:modified xsi:type="dcterms:W3CDTF">2023-02-17T20:50:57Z</dcterms:modified>
</cp:coreProperties>
</file>