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79" r:id="rId2"/>
    <p:sldId id="309" r:id="rId3"/>
    <p:sldId id="333" r:id="rId4"/>
    <p:sldId id="334" r:id="rId5"/>
    <p:sldId id="335" r:id="rId6"/>
    <p:sldId id="261" r:id="rId7"/>
    <p:sldId id="308" r:id="rId8"/>
    <p:sldId id="310" r:id="rId9"/>
    <p:sldId id="311" r:id="rId10"/>
    <p:sldId id="257" r:id="rId11"/>
    <p:sldId id="289" r:id="rId12"/>
    <p:sldId id="268" r:id="rId13"/>
    <p:sldId id="290" r:id="rId14"/>
    <p:sldId id="269" r:id="rId15"/>
    <p:sldId id="307" r:id="rId16"/>
    <p:sldId id="306" r:id="rId17"/>
    <p:sldId id="305" r:id="rId18"/>
    <p:sldId id="303" r:id="rId19"/>
    <p:sldId id="304" r:id="rId20"/>
    <p:sldId id="287" r:id="rId21"/>
    <p:sldId id="318" r:id="rId22"/>
    <p:sldId id="315" r:id="rId23"/>
    <p:sldId id="316" r:id="rId24"/>
    <p:sldId id="332" r:id="rId25"/>
    <p:sldId id="319" r:id="rId26"/>
    <p:sldId id="320" r:id="rId27"/>
    <p:sldId id="321" r:id="rId28"/>
    <p:sldId id="322" r:id="rId29"/>
    <p:sldId id="326" r:id="rId30"/>
    <p:sldId id="323" r:id="rId31"/>
    <p:sldId id="324" r:id="rId32"/>
    <p:sldId id="325" r:id="rId33"/>
    <p:sldId id="327" r:id="rId34"/>
    <p:sldId id="270" r:id="rId35"/>
    <p:sldId id="330" r:id="rId36"/>
    <p:sldId id="331" r:id="rId37"/>
    <p:sldId id="288" r:id="rId38"/>
    <p:sldId id="272" r:id="rId39"/>
    <p:sldId id="28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4DA868-6105-4DC5-A0AE-90E613CBB206}">
          <p14:sldIdLst>
            <p14:sldId id="279"/>
            <p14:sldId id="309"/>
            <p14:sldId id="333"/>
            <p14:sldId id="334"/>
            <p14:sldId id="335"/>
            <p14:sldId id="261"/>
            <p14:sldId id="308"/>
            <p14:sldId id="310"/>
            <p14:sldId id="311"/>
            <p14:sldId id="257"/>
            <p14:sldId id="289"/>
            <p14:sldId id="268"/>
            <p14:sldId id="290"/>
            <p14:sldId id="269"/>
            <p14:sldId id="307"/>
            <p14:sldId id="306"/>
            <p14:sldId id="305"/>
            <p14:sldId id="303"/>
            <p14:sldId id="304"/>
            <p14:sldId id="287"/>
            <p14:sldId id="318"/>
            <p14:sldId id="315"/>
            <p14:sldId id="316"/>
            <p14:sldId id="332"/>
            <p14:sldId id="319"/>
            <p14:sldId id="320"/>
            <p14:sldId id="321"/>
            <p14:sldId id="322"/>
            <p14:sldId id="326"/>
            <p14:sldId id="323"/>
            <p14:sldId id="324"/>
            <p14:sldId id="325"/>
            <p14:sldId id="327"/>
            <p14:sldId id="270"/>
            <p14:sldId id="330"/>
            <p14:sldId id="331"/>
            <p14:sldId id="288"/>
            <p14:sldId id="272"/>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cia,Bobbiejean (DSHS)" initials="BG" lastIdx="21" clrIdx="0"/>
  <p:cmAuthor id="1" name="Breaux,Marcelle (DSHS)" initials="MB"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6" autoAdjust="0"/>
    <p:restoredTop sz="84260" autoAdjust="0"/>
  </p:normalViewPr>
  <p:slideViewPr>
    <p:cSldViewPr>
      <p:cViewPr varScale="1">
        <p:scale>
          <a:sx n="54" d="100"/>
          <a:sy n="54" d="100"/>
        </p:scale>
        <p:origin x="1541"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6" d="100"/>
          <a:sy n="86" d="100"/>
        </p:scale>
        <p:origin x="-312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CB3C9C-2FC3-4927-93AC-8239619991A7}" type="datetimeFigureOut">
              <a:rPr lang="en-US" smtClean="0"/>
              <a:t>2/17/2023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4727C9-0A98-4355-ADC1-0BB0020BC6EE}" type="slidenum">
              <a:rPr lang="en-US" smtClean="0"/>
              <a:t>‹#›</a:t>
            </a:fld>
            <a:endParaRPr lang="en-US" dirty="0"/>
          </a:p>
        </p:txBody>
      </p:sp>
    </p:spTree>
    <p:extLst>
      <p:ext uri="{BB962C8B-B14F-4D97-AF65-F5344CB8AC3E}">
        <p14:creationId xmlns:p14="http://schemas.microsoft.com/office/powerpoint/2010/main" val="3277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ADC2DE-0DA3-4D8C-AE32-42F30477F8C3}" type="datetimeFigureOut">
              <a:rPr lang="en-US" smtClean="0"/>
              <a:t>2/17/2023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842384-280D-4F84-81CF-96E415F64BCE}" type="slidenum">
              <a:rPr lang="en-US" smtClean="0"/>
              <a:t>‹#›</a:t>
            </a:fld>
            <a:endParaRPr lang="en-US" dirty="0"/>
          </a:p>
        </p:txBody>
      </p:sp>
    </p:spTree>
    <p:extLst>
      <p:ext uri="{BB962C8B-B14F-4D97-AF65-F5344CB8AC3E}">
        <p14:creationId xmlns:p14="http://schemas.microsoft.com/office/powerpoint/2010/main" val="240415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a:t>
            </a:fld>
            <a:endParaRPr lang="en-US" dirty="0"/>
          </a:p>
        </p:txBody>
      </p:sp>
    </p:spTree>
    <p:extLst>
      <p:ext uri="{BB962C8B-B14F-4D97-AF65-F5344CB8AC3E}">
        <p14:creationId xmlns:p14="http://schemas.microsoft.com/office/powerpoint/2010/main" val="306533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Nonsusceptible</a:t>
            </a:r>
            <a:r>
              <a:rPr lang="en-US" baseline="0" dirty="0"/>
              <a:t> means Intermediate or Resistant.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15</a:t>
            </a:fld>
            <a:endParaRPr lang="en-US" dirty="0"/>
          </a:p>
        </p:txBody>
      </p:sp>
    </p:spTree>
    <p:extLst>
      <p:ext uri="{BB962C8B-B14F-4D97-AF65-F5344CB8AC3E}">
        <p14:creationId xmlns:p14="http://schemas.microsoft.com/office/powerpoint/2010/main" val="312960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16</a:t>
            </a:fld>
            <a:endParaRPr lang="en-US" dirty="0"/>
          </a:p>
        </p:txBody>
      </p:sp>
    </p:spTree>
    <p:extLst>
      <p:ext uri="{BB962C8B-B14F-4D97-AF65-F5344CB8AC3E}">
        <p14:creationId xmlns:p14="http://schemas.microsoft.com/office/powerpoint/2010/main" val="245766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MIC was listed just for imipenem</a:t>
            </a:r>
            <a:r>
              <a:rPr lang="en-US" baseline="0" dirty="0"/>
              <a:t> – this should raise a red flag, ask your lab “Why did this happen?”</a:t>
            </a:r>
          </a:p>
          <a:p>
            <a:r>
              <a:rPr lang="en-US" baseline="0" dirty="0"/>
              <a:t>Under the preliminary the machine flagged this isolate for additional testing. </a:t>
            </a:r>
          </a:p>
          <a:p>
            <a:r>
              <a:rPr lang="en-US" baseline="0" dirty="0"/>
              <a:t>They did a Modified Hodge Test and determined that this was not a CRE. That’s why it says “This isolate does not produce a carbapenamase”</a:t>
            </a:r>
          </a:p>
          <a:p>
            <a:r>
              <a:rPr lang="en-US" baseline="0" dirty="0"/>
              <a:t>This lab did not need to be reported.</a:t>
            </a:r>
          </a:p>
          <a:p>
            <a:endParaRPr lang="en-US" baseline="0" dirty="0"/>
          </a:p>
          <a:p>
            <a:r>
              <a:rPr lang="en-US" baseline="0" dirty="0"/>
              <a:t>Wait for your lab to be final.</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17</a:t>
            </a:fld>
            <a:endParaRPr lang="en-US" dirty="0"/>
          </a:p>
        </p:txBody>
      </p:sp>
    </p:spTree>
    <p:extLst>
      <p:ext uri="{BB962C8B-B14F-4D97-AF65-F5344CB8AC3E}">
        <p14:creationId xmlns:p14="http://schemas.microsoft.com/office/powerpoint/2010/main" val="349551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ESBL is not a CRE</a:t>
            </a:r>
          </a:p>
          <a:p>
            <a:r>
              <a:rPr lang="en-US" dirty="0"/>
              <a:t>They can cause a false positive</a:t>
            </a:r>
            <a:r>
              <a:rPr lang="en-US" baseline="0" dirty="0"/>
              <a:t> on a modified Hodge test</a:t>
            </a:r>
          </a:p>
          <a:p>
            <a:r>
              <a:rPr lang="en-US" baseline="0" dirty="0"/>
              <a:t>The imipenem is listed as “S”</a:t>
            </a:r>
          </a:p>
          <a:p>
            <a:r>
              <a:rPr lang="en-US" baseline="0" dirty="0"/>
              <a:t>Notice the second organism is Pseudomonas – this would not be reported! Pseudomonas is not an Enterobacteriaceae</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18</a:t>
            </a:fld>
            <a:endParaRPr lang="en-US" dirty="0"/>
          </a:p>
        </p:txBody>
      </p:sp>
    </p:spTree>
    <p:extLst>
      <p:ext uri="{BB962C8B-B14F-4D97-AF65-F5344CB8AC3E}">
        <p14:creationId xmlns:p14="http://schemas.microsoft.com/office/powerpoint/2010/main" val="349551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report says “CRE” but look at the organism, Enterobacter cloacae – only E.coli and Klebsiella spp need to be reported. </a:t>
            </a:r>
          </a:p>
          <a:p>
            <a:endParaRPr lang="en-US" baseline="0" dirty="0"/>
          </a:p>
          <a:p>
            <a:r>
              <a:rPr lang="en-US" baseline="0" dirty="0"/>
              <a:t>This did not have an MIC listed, talk with you lab and ask if this is usual. Or did this happen for a special reason.</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19</a:t>
            </a:fld>
            <a:endParaRPr lang="en-US" dirty="0"/>
          </a:p>
        </p:txBody>
      </p:sp>
    </p:spTree>
    <p:extLst>
      <p:ext uri="{BB962C8B-B14F-4D97-AF65-F5344CB8AC3E}">
        <p14:creationId xmlns:p14="http://schemas.microsoft.com/office/powerpoint/2010/main" val="349551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Another reason why the definition may not be helpful is that while the breakpoints maybe clearly defined with break point number, they are not yet used. As stated, the current CRE definition is based on the 2012 Clinical and Laboratory Standards Institute (CLSI). To improve CRE detection, these breakpoints have been lowered several times in the past 5 years, most recently in 2012.  Using the new breakpoints can help identify patients who should be placed in contact isolation, where with the old criteria the patient may not have been isolated. However, the FDA has not yet approved these new breakpoints, so this means manufacturers cannot update their equipment for hospitals to use these breakpoints (7). </a:t>
            </a:r>
          </a:p>
          <a:p>
            <a:pPr defTabSz="931774">
              <a:defRPr/>
            </a:pPr>
            <a:endParaRPr lang="en-US" baseline="0" dirty="0"/>
          </a:p>
          <a:p>
            <a:pPr marL="174708" indent="-174708" defTabSz="931774">
              <a:buFont typeface="Arial" pitchFamily="34" charset="0"/>
              <a:buChar char="•"/>
              <a:defRPr/>
            </a:pPr>
            <a:r>
              <a:rPr lang="en-US" baseline="0" dirty="0"/>
              <a:t>The Modified Hodge Test is a test that can be used to detect carbapenemase production </a:t>
            </a:r>
            <a:r>
              <a:rPr lang="en-US" dirty="0"/>
              <a:t>in isolates of Enterobacteriaceae. With the recommended lowered breakpoints the MHT is not necessary, however if a lab is not using the current interpretive criteria/breakpoints then the MHT should be done to confirm an isolate as CRE (7). Not all hospitals are able to perform a MHT due to man power.</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You might be asking what about other methods to detect CRE. A polymerase chain reaction (PCR) test can only test for specific carbapenemases, like KPC or NDM. This is not something typically done in a clinical lab and it is not necessary to initiate infection control measures – once the lab ID’s resistance to Carbapenem, appropriate measure should be immediately initiated.</a:t>
            </a:r>
          </a:p>
          <a:p>
            <a:endParaRPr lang="en-US" dirty="0"/>
          </a:p>
          <a:p>
            <a:pPr marL="349415" indent="-349415" defTabSz="931774" fontAlgn="base">
              <a:spcBef>
                <a:spcPct val="20000"/>
              </a:spcBef>
              <a:spcAft>
                <a:spcPct val="0"/>
              </a:spcAft>
              <a:buClr>
                <a:srgbClr val="A50021"/>
              </a:buClr>
              <a:buFont typeface="Wingdings" pitchFamily="2" charset="2"/>
              <a:buChar char="Ø"/>
              <a:defRPr/>
            </a:pPr>
            <a:r>
              <a:rPr lang="en-US" sz="2400" kern="0" dirty="0">
                <a:solidFill>
                  <a:srgbClr val="000000"/>
                </a:solidFill>
              </a:rPr>
              <a:t>Same MIC value has different interpretations (S, I or R)</a:t>
            </a:r>
          </a:p>
          <a:p>
            <a:pPr marL="349415" indent="-349415" defTabSz="931774" fontAlgn="base">
              <a:spcBef>
                <a:spcPct val="20000"/>
              </a:spcBef>
              <a:spcAft>
                <a:spcPct val="0"/>
              </a:spcAft>
              <a:buClr>
                <a:srgbClr val="A50021"/>
              </a:buClr>
              <a:buFont typeface="Wingdings" pitchFamily="2" charset="2"/>
              <a:buChar char="Ø"/>
              <a:defRPr/>
            </a:pPr>
            <a:r>
              <a:rPr lang="en-US" sz="2400" kern="0" dirty="0">
                <a:solidFill>
                  <a:srgbClr val="000000"/>
                </a:solidFill>
              </a:rPr>
              <a:t>CLSI breakpoints</a:t>
            </a:r>
          </a:p>
          <a:p>
            <a:pPr marL="757066" lvl="1" indent="-291179" defTabSz="931774" fontAlgn="base">
              <a:spcBef>
                <a:spcPct val="20000"/>
              </a:spcBef>
              <a:spcAft>
                <a:spcPct val="0"/>
              </a:spcAft>
              <a:buClr>
                <a:srgbClr val="A50021"/>
              </a:buClr>
              <a:buFontTx/>
              <a:buChar char="•"/>
              <a:defRPr/>
            </a:pPr>
            <a:r>
              <a:rPr lang="en-US" sz="2400" kern="0" dirty="0">
                <a:solidFill>
                  <a:srgbClr val="000000"/>
                </a:solidFill>
              </a:rPr>
              <a:t>“old” CLSI (2009) breakpoints (M100-S19)</a:t>
            </a:r>
          </a:p>
          <a:p>
            <a:pPr marL="757066" lvl="1" indent="-291179" defTabSz="931774" fontAlgn="base">
              <a:spcBef>
                <a:spcPct val="20000"/>
              </a:spcBef>
              <a:spcAft>
                <a:spcPct val="0"/>
              </a:spcAft>
              <a:buClr>
                <a:srgbClr val="A50021"/>
              </a:buClr>
              <a:buFontTx/>
              <a:buChar char="•"/>
              <a:defRPr/>
            </a:pPr>
            <a:r>
              <a:rPr lang="en-US" sz="2400" kern="0" dirty="0">
                <a:solidFill>
                  <a:srgbClr val="000000"/>
                </a:solidFill>
              </a:rPr>
              <a:t>“new” CLSI (2012) breakpoints (M100-S22)</a:t>
            </a:r>
          </a:p>
          <a:p>
            <a:pPr marL="349415" indent="-349415" defTabSz="931774" fontAlgn="base">
              <a:spcBef>
                <a:spcPct val="20000"/>
              </a:spcBef>
              <a:spcAft>
                <a:spcPct val="0"/>
              </a:spcAft>
              <a:buClr>
                <a:srgbClr val="A50021"/>
              </a:buClr>
              <a:buFont typeface="Wingdings" pitchFamily="2" charset="2"/>
              <a:buChar char="Ø"/>
              <a:defRPr/>
            </a:pPr>
            <a:r>
              <a:rPr lang="en-US" sz="2400" kern="0" dirty="0">
                <a:solidFill>
                  <a:srgbClr val="000000"/>
                </a:solidFill>
              </a:rPr>
              <a:t>FDA breakpoints </a:t>
            </a:r>
          </a:p>
          <a:p>
            <a:pPr defTabSz="931774" fontAlgn="base">
              <a:spcBef>
                <a:spcPct val="20000"/>
              </a:spcBef>
              <a:spcAft>
                <a:spcPct val="0"/>
              </a:spcAft>
              <a:buClr>
                <a:srgbClr val="A50021"/>
              </a:buClr>
              <a:defRPr/>
            </a:pPr>
            <a:r>
              <a:rPr lang="en-US" sz="2400" kern="0" dirty="0">
                <a:solidFill>
                  <a:srgbClr val="000000"/>
                </a:solidFill>
              </a:rPr>
              <a:t>Recommendation: </a:t>
            </a:r>
          </a:p>
          <a:p>
            <a:pPr marL="757066" lvl="1" indent="-291179" defTabSz="931774" fontAlgn="base">
              <a:spcBef>
                <a:spcPct val="20000"/>
              </a:spcBef>
              <a:spcAft>
                <a:spcPct val="0"/>
              </a:spcAft>
              <a:buClr>
                <a:srgbClr val="A50021"/>
              </a:buClr>
              <a:buFontTx/>
              <a:buChar char="•"/>
              <a:defRPr/>
            </a:pPr>
            <a:r>
              <a:rPr lang="en-US" sz="2400" kern="0" dirty="0">
                <a:solidFill>
                  <a:srgbClr val="000000"/>
                </a:solidFill>
              </a:rPr>
              <a:t>if using old CLSI breakpoints, do MHT</a:t>
            </a:r>
          </a:p>
          <a:p>
            <a:pPr marL="757066" lvl="1" indent="-291179" defTabSz="931774" fontAlgn="base">
              <a:spcBef>
                <a:spcPct val="20000"/>
              </a:spcBef>
              <a:spcAft>
                <a:spcPct val="0"/>
              </a:spcAft>
              <a:buClr>
                <a:srgbClr val="A50021"/>
              </a:buClr>
              <a:buFontTx/>
              <a:buChar char="•"/>
              <a:defRPr/>
            </a:pPr>
            <a:r>
              <a:rPr lang="en-US" sz="2400" kern="0" dirty="0">
                <a:solidFill>
                  <a:srgbClr val="000000"/>
                </a:solidFill>
              </a:rPr>
              <a:t>Lab using commercial systems and automated instruments(Microscan, Vitek, etc.) for AST must use FDA-cleared breakpoints, unless they do their own validation studies for CLSI breakpoints.</a:t>
            </a:r>
          </a:p>
          <a:p>
            <a:pPr marL="757066" lvl="1" indent="-291179" defTabSz="931774" fontAlgn="base">
              <a:spcBef>
                <a:spcPct val="20000"/>
              </a:spcBef>
              <a:spcAft>
                <a:spcPct val="0"/>
              </a:spcAft>
              <a:buClr>
                <a:srgbClr val="A50021"/>
              </a:buClr>
              <a:buFontTx/>
              <a:buChar char="•"/>
              <a:defRPr/>
            </a:pPr>
            <a:r>
              <a:rPr lang="en-US" sz="2400" kern="0" dirty="0">
                <a:solidFill>
                  <a:srgbClr val="000000"/>
                </a:solidFill>
              </a:rPr>
              <a:t>FDA has not approved all breakpoints for the CLSI M100-S22. </a:t>
            </a:r>
          </a:p>
          <a:p>
            <a:pPr marL="349415" indent="-349415" defTabSz="931774" fontAlgn="base">
              <a:spcBef>
                <a:spcPct val="20000"/>
              </a:spcBef>
              <a:spcAft>
                <a:spcPct val="0"/>
              </a:spcAft>
              <a:buClr>
                <a:srgbClr val="A50021"/>
              </a:buClr>
              <a:buFont typeface="Wingdings" pitchFamily="2" charset="2"/>
              <a:buChar char="Ø"/>
              <a:defRPr/>
            </a:pPr>
            <a:endParaRPr lang="en-US" sz="2400" kern="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20</a:t>
            </a:fld>
            <a:endParaRPr lang="en-US" dirty="0"/>
          </a:p>
        </p:txBody>
      </p:sp>
    </p:spTree>
    <p:extLst>
      <p:ext uri="{BB962C8B-B14F-4D97-AF65-F5344CB8AC3E}">
        <p14:creationId xmlns:p14="http://schemas.microsoft.com/office/powerpoint/2010/main" val="357941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If request for susceptibility or confirmation for susceptibility test, please check “other” under “Section 4, Bacteriology” and write “susceptibility test for CRE +Organism name (Genus and species)”. </a:t>
            </a:r>
          </a:p>
          <a:p>
            <a:pPr marL="174708" indent="-174708">
              <a:buFont typeface="Arial" panose="020B0604020202020204" pitchFamily="34" charset="0"/>
              <a:buChar char="•"/>
            </a:pPr>
            <a:r>
              <a:rPr lang="en-US" dirty="0"/>
              <a:t>If request for PFGE without susceptibility test (confirmed CRE at the submission site), then check “PFGE for” under  “Section 6, Molecular Studies” and write CRE+ Genus and species name (i.e. Klebsiella pneumoniae)</a:t>
            </a:r>
          </a:p>
          <a:p>
            <a:pPr marL="174708" indent="-174708">
              <a:buFont typeface="Arial" panose="020B0604020202020204" pitchFamily="34" charset="0"/>
              <a:buChar char="•"/>
            </a:pPr>
            <a:r>
              <a:rPr lang="en-US" dirty="0"/>
              <a:t>If request to send samples to CDC for resistance mechanisms study without any test at DSHS, please check “other” under “Section 4, Bacteriology” and write “send to CDC”</a:t>
            </a:r>
          </a:p>
          <a:p>
            <a:pPr marL="174708" indent="-174708">
              <a:buFont typeface="Arial" panose="020B0604020202020204" pitchFamily="34" charset="0"/>
              <a:buChar char="•"/>
            </a:pPr>
            <a:r>
              <a:rPr lang="en-US" dirty="0"/>
              <a:t>All Klebsiella spp. positive specimens tested at DSHS will be sent to Molecular Biology Lab for PFGE.</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23</a:t>
            </a:fld>
            <a:endParaRPr lang="en-US" dirty="0"/>
          </a:p>
        </p:txBody>
      </p:sp>
    </p:spTree>
    <p:extLst>
      <p:ext uri="{BB962C8B-B14F-4D97-AF65-F5344CB8AC3E}">
        <p14:creationId xmlns:p14="http://schemas.microsoft.com/office/powerpoint/2010/main" val="3843039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Ensure your EVS department receives annual training. Do they know what high touch areas are? Provide education to EVS and direct care givers on infection prevention protocols and environmental decontamination.  Ensure compliance of routine environmental measures and prioritize room cleaning of patients on contact precautions.  </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29</a:t>
            </a:fld>
            <a:endParaRPr lang="en-US" dirty="0"/>
          </a:p>
        </p:txBody>
      </p:sp>
    </p:spTree>
    <p:extLst>
      <p:ext uri="{BB962C8B-B14F-4D97-AF65-F5344CB8AC3E}">
        <p14:creationId xmlns:p14="http://schemas.microsoft.com/office/powerpoint/2010/main" val="372188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a:t>CRE screening should be used for epi-linked patients as a prevention strategy and in CRE outbreaks.  </a:t>
            </a:r>
          </a:p>
          <a:p>
            <a:pPr marL="232943" indent="-232943">
              <a:buAutoNum type="arabicPeriod"/>
            </a:pPr>
            <a:r>
              <a:rPr lang="en-US" dirty="0"/>
              <a:t>CRE screening might include point prevalence surveys. A point prevalence survey means you’ve identified positive patients and want to look for other CRE positive patients that may exist, either on the same unit or from patients that were associated with a particular patient. </a:t>
            </a:r>
          </a:p>
          <a:p>
            <a:pPr marL="232943" indent="-232943">
              <a:buAutoNum type="arabicPeriod"/>
            </a:pPr>
            <a:r>
              <a:rPr lang="en-US" dirty="0"/>
              <a:t>The recommended site for doing this type of surveillance is stool, rectal or peri-rectal cultures, but wound cultures or urine cultures from a urinary catheter have also been used. </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33</a:t>
            </a:fld>
            <a:endParaRPr lang="en-US" dirty="0"/>
          </a:p>
        </p:txBody>
      </p:sp>
    </p:spTree>
    <p:extLst>
      <p:ext uri="{BB962C8B-B14F-4D97-AF65-F5344CB8AC3E}">
        <p14:creationId xmlns:p14="http://schemas.microsoft.com/office/powerpoint/2010/main" val="408797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Most of these recommendations come from The</a:t>
            </a:r>
            <a:r>
              <a:rPr lang="en-US" baseline="0" dirty="0"/>
              <a:t> CDC CRE Toolkit that was released in 2012.  We also have included additional recommendations we have come across through our research.  While these are not CDC Core prevention measures, they should be strongly considered by all facilities as basic infection prevention measures.</a:t>
            </a:r>
          </a:p>
          <a:p>
            <a:pPr marL="174708" indent="-174708" defTabSz="931774">
              <a:buFont typeface="Arial" pitchFamily="34" charset="0"/>
              <a:buChar char="•"/>
              <a:defRPr/>
            </a:pPr>
            <a:r>
              <a:rPr lang="en-US" dirty="0"/>
              <a:t>It is important to ensure that accurate lab detection of CRE is being implemented</a:t>
            </a:r>
            <a:r>
              <a:rPr lang="en-US" baseline="0" dirty="0"/>
              <a:t> so that patients infected or colonized with CRE may be immediately placed on isolation precautions.  Facilities should educate and increase awareness of CRE importance among laboratory staff.   Are your items sent out? How does your reference lab hold up? Does your lab currently report antimicrobial susceptibility panels to your IP? Laboratory staff should immediately notify infection prevention staff of CRE positive results. Create and use your antibiogram</a:t>
            </a:r>
          </a:p>
          <a:p>
            <a:pPr marL="174708" indent="-174708" defTabSz="931774">
              <a:buFont typeface="Arial" pitchFamily="34" charset="0"/>
              <a:buChar char="•"/>
              <a:defRPr/>
            </a:pPr>
            <a:r>
              <a:rPr lang="en-US" dirty="0"/>
              <a:t>Facilities should</a:t>
            </a:r>
            <a:r>
              <a:rPr lang="en-US" baseline="0" dirty="0"/>
              <a:t> </a:t>
            </a:r>
            <a:r>
              <a:rPr lang="en-US" dirty="0"/>
              <a:t>consider</a:t>
            </a:r>
            <a:r>
              <a:rPr lang="en-US" baseline="0" dirty="0"/>
              <a:t> performing a retrospective lab review over a time period of 6-12 months to determine the number of unidentified CRE positive cases. If unrecognized CRE patients are identified, one round of surveillance cultures in units where cases were detected can be considered if there is concern.  This will help facilities monitor progress in CRE prevention, identify possible patterns in affected units, and help prevent further transmission.</a:t>
            </a:r>
          </a:p>
          <a:p>
            <a:pPr marL="174708" indent="-174708" defTabSz="931774">
              <a:buFont typeface="Arial" pitchFamily="34" charset="0"/>
              <a:buChar char="•"/>
              <a:defRPr/>
            </a:pPr>
            <a:r>
              <a:rPr lang="en-US" baseline="0" dirty="0"/>
              <a:t>There should be prompt communication among laboratory, infection prevention, and healthcare personnel whenever positive CRE specimens are identified.  In addition, facilities should communicate CRE status to receiving facilities if patients are being transferred.  The CDC has a transfer form if needed</a:t>
            </a:r>
          </a:p>
          <a:p>
            <a:pPr marL="174708" indent="-174708" defTabSz="931774">
              <a:buFont typeface="Arial" pitchFamily="34" charset="0"/>
              <a:buChar char="•"/>
              <a:defRPr/>
            </a:pPr>
            <a:r>
              <a:rPr lang="en-US" dirty="0"/>
              <a:t>Conduct a hand</a:t>
            </a:r>
            <a:r>
              <a:rPr lang="en-US" baseline="0" dirty="0"/>
              <a:t> hygiene survey at your facility –enough sanitizers located in appropriate areas? easier to install than sinks. </a:t>
            </a:r>
          </a:p>
          <a:p>
            <a:pPr marL="174708" indent="-174708" defTabSz="931774">
              <a:buFont typeface="Arial" pitchFamily="34" charset="0"/>
              <a:buChar char="•"/>
              <a:defRPr/>
            </a:pPr>
            <a:r>
              <a:rPr lang="en-US" baseline="0" dirty="0"/>
              <a:t>Ensure your EVS department receives annual training. Do they know what high touch areas are? Provide education to EVS and direct care givers on infection prevention protocols and environmental decontamination.  Ensure compliance of routine environmental measures and prioritize room cleaning of patients on contact precautions.  Ensure your Infection Preventionist is up-to-date on their knowledge about CRE and are following  current guidelines/recommendations. </a:t>
            </a: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34</a:t>
            </a:fld>
            <a:endParaRPr lang="en-US" dirty="0"/>
          </a:p>
        </p:txBody>
      </p:sp>
    </p:spTree>
    <p:extLst>
      <p:ext uri="{BB962C8B-B14F-4D97-AF65-F5344CB8AC3E}">
        <p14:creationId xmlns:p14="http://schemas.microsoft.com/office/powerpoint/2010/main" val="412843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RACs and how there will be some over lap </a:t>
            </a:r>
          </a:p>
        </p:txBody>
      </p:sp>
      <p:sp>
        <p:nvSpPr>
          <p:cNvPr id="4" name="Slide Number Placeholder 3"/>
          <p:cNvSpPr>
            <a:spLocks noGrp="1"/>
          </p:cNvSpPr>
          <p:nvPr>
            <p:ph type="sldNum" sz="quarter" idx="10"/>
          </p:nvPr>
        </p:nvSpPr>
        <p:spPr/>
        <p:txBody>
          <a:bodyPr/>
          <a:lstStyle/>
          <a:p>
            <a:fld id="{E1D25161-D571-4973-927F-0A089C921601}" type="slidenum">
              <a:rPr lang="en-US" smtClean="0"/>
              <a:t>4</a:t>
            </a:fld>
            <a:endParaRPr lang="en-US" dirty="0"/>
          </a:p>
        </p:txBody>
      </p:sp>
    </p:spTree>
    <p:extLst>
      <p:ext uri="{BB962C8B-B14F-4D97-AF65-F5344CB8AC3E}">
        <p14:creationId xmlns:p14="http://schemas.microsoft.com/office/powerpoint/2010/main" val="323801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baseline="0" dirty="0"/>
              <a:t>For the prevention and management of CRE in LTACs, the same 6 core measures on the previous slide should be followed, but might be modified due to LTAC setting differences.  </a:t>
            </a:r>
          </a:p>
          <a:p>
            <a:pPr marL="174708" indent="-174708" defTabSz="931774">
              <a:buFont typeface="Arial" pitchFamily="34" charset="0"/>
              <a:buChar char="•"/>
              <a:defRPr/>
            </a:pPr>
            <a:r>
              <a:rPr lang="en-US" baseline="0" dirty="0"/>
              <a:t>Resident placement – if private rooms are not available, CRE positive patients should be cohorted with other CRE positive patients or patients with low risk of acquiring infection such as residents that are: </a:t>
            </a:r>
          </a:p>
          <a:p>
            <a:pPr marL="640594" lvl="1" indent="-174708" defTabSz="931774">
              <a:buFont typeface="Arial" pitchFamily="34" charset="0"/>
              <a:buChar char="•"/>
              <a:defRPr/>
            </a:pPr>
            <a:r>
              <a:rPr lang="en-US" baseline="0" dirty="0"/>
              <a:t>Not significantly immunocompromised</a:t>
            </a:r>
          </a:p>
          <a:p>
            <a:pPr marL="640594" lvl="1" indent="-174708" defTabSz="931774">
              <a:buFont typeface="Arial" pitchFamily="34" charset="0"/>
              <a:buChar char="•"/>
              <a:defRPr/>
            </a:pPr>
            <a:r>
              <a:rPr lang="en-US" baseline="0" dirty="0"/>
              <a:t>Are continent of urine and feces </a:t>
            </a:r>
          </a:p>
          <a:p>
            <a:pPr marL="640594" lvl="1" indent="-174708" defTabSz="931774">
              <a:buFont typeface="Arial" pitchFamily="34" charset="0"/>
              <a:buChar char="•"/>
              <a:defRPr/>
            </a:pPr>
            <a:r>
              <a:rPr lang="en-US" baseline="0" dirty="0"/>
              <a:t>Have no invasive devices (urinary catheters, lines, track, drainage devices) </a:t>
            </a:r>
          </a:p>
          <a:p>
            <a:pPr marL="640594" lvl="1" indent="-174708" defTabSz="931774">
              <a:buFont typeface="Arial" pitchFamily="34" charset="0"/>
              <a:buChar char="•"/>
              <a:defRPr/>
            </a:pPr>
            <a:r>
              <a:rPr lang="en-US" baseline="0" dirty="0"/>
              <a:t>You do not want to put someone who is neutropenic in a room with someone who is known or at risk of carrying of CRE. In addition, someone who is totally dependent upon medical care or a care giver to daily living would be considered high risk.</a:t>
            </a:r>
          </a:p>
          <a:p>
            <a:pPr marL="174708" indent="-174708" defTabSz="931774">
              <a:buFont typeface="Arial" pitchFamily="34" charset="0"/>
              <a:buChar char="•"/>
              <a:defRPr/>
            </a:pPr>
            <a:r>
              <a:rPr lang="en-US" baseline="0" dirty="0"/>
              <a:t>Contact precautions – The use of contact precautions may be “relaxed” for patients with low risk of transmission. LTACs should consider risk of transmission and CRE carriage before discontinuing contact precautions. Staff should ensure visitors follow facility policy as well. Will your visitors follow a different practice?</a:t>
            </a:r>
          </a:p>
          <a:p>
            <a:pPr marL="174708" indent="-174708" defTabSz="931774">
              <a:buFont typeface="Arial" pitchFamily="34" charset="0"/>
              <a:buChar char="•"/>
              <a:defRPr/>
            </a:pPr>
            <a:r>
              <a:rPr lang="en-US" baseline="0" dirty="0"/>
              <a:t>Therapy – CRE positive patients with high risk of transmission should have therapy and treatments performed in the patient’s room if possible.  If therapy must be done outside the patient’s room, certain precautions should be taken to reduce the risk of transmission to other patients.  If possible: </a:t>
            </a:r>
          </a:p>
          <a:p>
            <a:pPr marL="640594" lvl="1" indent="-174708" defTabSz="931774">
              <a:buFont typeface="Arial" pitchFamily="34" charset="0"/>
              <a:buChar char="•"/>
              <a:defRPr/>
            </a:pPr>
            <a:r>
              <a:rPr lang="en-US" baseline="0" dirty="0"/>
              <a:t>Use dedicated resident equipment or disposable equipment </a:t>
            </a:r>
          </a:p>
          <a:p>
            <a:pPr marL="640594" lvl="1" indent="-174708" defTabSz="931774">
              <a:buFont typeface="Arial" pitchFamily="34" charset="0"/>
              <a:buChar char="•"/>
              <a:defRPr/>
            </a:pPr>
            <a:r>
              <a:rPr lang="en-US" baseline="0" dirty="0"/>
              <a:t>Clean all equipment immediately after use </a:t>
            </a:r>
          </a:p>
          <a:p>
            <a:pPr marL="640594" lvl="1" indent="-174708" defTabSz="931774">
              <a:buFont typeface="Arial" pitchFamily="34" charset="0"/>
              <a:buChar char="•"/>
              <a:defRPr/>
            </a:pPr>
            <a:r>
              <a:rPr lang="en-US" baseline="0" dirty="0"/>
              <a:t>Schedule CRE positive patients for the last sessions of the day </a:t>
            </a:r>
          </a:p>
          <a:p>
            <a:pPr marL="640594" lvl="1" indent="-174708" defTabSz="931774">
              <a:buFont typeface="Arial" pitchFamily="34" charset="0"/>
              <a:buChar char="•"/>
              <a:defRPr/>
            </a:pPr>
            <a:r>
              <a:rPr lang="en-US" baseline="0" dirty="0"/>
              <a:t>Ensure excretions/secretions are contained and that they are clean – the patient can leave the room and participate in activities</a:t>
            </a:r>
          </a:p>
          <a:p>
            <a:pPr marL="174708" indent="-174708" defTabSz="931774">
              <a:buFont typeface="Arial" pitchFamily="34" charset="0"/>
              <a:buChar char="•"/>
              <a:defRPr/>
            </a:pPr>
            <a:r>
              <a:rPr lang="en-US" baseline="0" dirty="0"/>
              <a:t>Just like resident place and modified precautions, you need to consider social activities. You should consider the patients level of function both cognitive and physical, and the site of the infection/colonizations.</a:t>
            </a:r>
          </a:p>
          <a:p>
            <a:pPr marL="174708" indent="-174708" defTabSz="931774">
              <a:buFont typeface="Arial" pitchFamily="34" charset="0"/>
              <a:buChar char="•"/>
              <a:defRPr/>
            </a:pPr>
            <a:r>
              <a:rPr lang="en-US" baseline="0" dirty="0"/>
              <a:t>Lastly, a facility should not deny admission of a patient solely based on the CRE status. With proper precautions, appropriate care can be given to these individuals without transmitting it to other patients</a:t>
            </a:r>
          </a:p>
        </p:txBody>
      </p:sp>
      <p:sp>
        <p:nvSpPr>
          <p:cNvPr id="4" name="Slide Number Placeholder 3"/>
          <p:cNvSpPr>
            <a:spLocks noGrp="1"/>
          </p:cNvSpPr>
          <p:nvPr>
            <p:ph type="sldNum" sz="quarter" idx="10"/>
          </p:nvPr>
        </p:nvSpPr>
        <p:spPr/>
        <p:txBody>
          <a:bodyPr/>
          <a:lstStyle/>
          <a:p>
            <a:fld id="{32842384-280D-4F84-81CF-96E415F64BCE}" type="slidenum">
              <a:rPr lang="en-US" smtClean="0"/>
              <a:t>37</a:t>
            </a:fld>
            <a:endParaRPr lang="en-US" dirty="0"/>
          </a:p>
        </p:txBody>
      </p:sp>
    </p:spTree>
    <p:extLst>
      <p:ext uri="{BB962C8B-B14F-4D97-AF65-F5344CB8AC3E}">
        <p14:creationId xmlns:p14="http://schemas.microsoft.com/office/powerpoint/2010/main" val="29379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Supplemental</a:t>
            </a:r>
            <a:r>
              <a:rPr lang="en-US" baseline="0" dirty="0"/>
              <a:t> measures </a:t>
            </a:r>
            <a:r>
              <a:rPr lang="en-US" dirty="0"/>
              <a:t>can be implemented</a:t>
            </a:r>
            <a:r>
              <a:rPr lang="en-US" baseline="0" dirty="0"/>
              <a:t> when core prevention efforts are not effective in reducing CRE.  </a:t>
            </a:r>
          </a:p>
          <a:p>
            <a:pPr marL="174708" indent="-174708" defTabSz="931774">
              <a:buFont typeface="Arial" pitchFamily="34" charset="0"/>
              <a:buChar char="•"/>
              <a:defRPr/>
            </a:pPr>
            <a:endParaRPr lang="en-US" baseline="0" dirty="0"/>
          </a:p>
          <a:p>
            <a:pPr marL="174708" indent="-174708" defTabSz="931774">
              <a:buFont typeface="Arial" pitchFamily="34" charset="0"/>
              <a:buChar char="•"/>
              <a:defRPr/>
            </a:pPr>
            <a:r>
              <a:rPr lang="en-US" dirty="0"/>
              <a:t>We just mentioned screening as a core measure. Active surveillance testing as a supplemental measure is different. Active surveillance testing has been used successfully in other HAI outbreaks when bundled with other interventions. It involves culturing patients who meet a specific criteria, but are not necessarily epidemiologically linked to CRE patients.  </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Reactive approach:  CRE screening in “All patients associated with patient X will be screened” This is a reactive approach. You’re reacting to the issue that has arose.  Reactive means the resources are given post-outbreak. The resource cost is dependent upon the size of the outbreak.</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Proactive approach: you might culture all patients admitted, from facility X.  This would be an example of a proactive approach. You want to catch the patients upon admission before they can spread CRE to your other patients.  This means resources are given upfront and will allow early detection and containment. </a:t>
            </a:r>
          </a:p>
          <a:p>
            <a:pPr defTabSz="931774">
              <a:defRPr/>
            </a:pPr>
            <a:endParaRPr lang="en-US" dirty="0"/>
          </a:p>
          <a:p>
            <a:pPr marL="174708" indent="-174708" defTabSz="931774">
              <a:buFont typeface="Arial" pitchFamily="34" charset="0"/>
              <a:buChar char="•"/>
              <a:defRPr/>
            </a:pPr>
            <a:r>
              <a:rPr lang="en-US" baseline="0" dirty="0"/>
              <a:t>Chlorhexidine bathing is the process of using 2% diluted liquid chlorhexidine or 2% chlorhexidine wipes to bath patients and is not usually used above the jaw or on wounds.  It has been used successfully in reducing MDROs including CRE when bundled with other interventions.  In acute-care settings, the bathing will usually be used on all patients regardless of CRE status.  In long-term care settings, this intervention might only be used on patients known to be infected or colonized with CRE.  Other products may exist on the market, research is pending. </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38</a:t>
            </a:fld>
            <a:endParaRPr lang="en-US" dirty="0"/>
          </a:p>
        </p:txBody>
      </p:sp>
    </p:spTree>
    <p:extLst>
      <p:ext uri="{BB962C8B-B14F-4D97-AF65-F5344CB8AC3E}">
        <p14:creationId xmlns:p14="http://schemas.microsoft.com/office/powerpoint/2010/main" val="606720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39</a:t>
            </a:fld>
            <a:endParaRPr lang="en-US" dirty="0"/>
          </a:p>
        </p:txBody>
      </p:sp>
    </p:spTree>
    <p:extLst>
      <p:ext uri="{BB962C8B-B14F-4D97-AF65-F5344CB8AC3E}">
        <p14:creationId xmlns:p14="http://schemas.microsoft.com/office/powerpoint/2010/main" val="50955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Enterobacteriaceae are a large family of bacteria that are a normal part of a person's digestive system (2).  Examples include Escherichia coli and species of the genera Klebsiella, Enterobacter, Serratia, Salmonella and Shigella. Since Enterobacteriaceae live in the gut, they are potentially spread </a:t>
            </a:r>
          </a:p>
          <a:p>
            <a:pPr marL="174708" indent="-174708" defTabSz="931774">
              <a:buFont typeface="Arial" pitchFamily="34" charset="0"/>
              <a:buChar char="•"/>
              <a:defRPr/>
            </a:pPr>
            <a:r>
              <a:rPr lang="en-US" dirty="0"/>
              <a:t>through fecal-oral and contact (13) </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Once intestinal carriage is established, individuals are at risk of infection under the right conditions (13). These organisms can cause serious infections when they spread outside of the digestive system and are a common cause of community-acquired and health care-associated infections (2). </a:t>
            </a:r>
          </a:p>
          <a:p>
            <a:pPr marL="174708" indent="-174708" defTabSz="931774">
              <a:buFont typeface="Arial" pitchFamily="34" charset="0"/>
              <a:buChar char="•"/>
              <a:defRPr/>
            </a:pPr>
            <a:r>
              <a:rPr lang="en-US" i="0" dirty="0"/>
              <a:t>Infections</a:t>
            </a:r>
            <a:r>
              <a:rPr lang="en-US" i="0" baseline="0" dirty="0"/>
              <a:t> caused by Enterobacteriaceae </a:t>
            </a:r>
            <a:r>
              <a:rPr lang="en-US" baseline="0" dirty="0"/>
              <a:t>may include</a:t>
            </a:r>
            <a:r>
              <a:rPr lang="en-US" dirty="0"/>
              <a:t> pneumonia, kidney and bladder infections, and bloodstream infections</a:t>
            </a:r>
            <a:r>
              <a:rPr lang="en-US" baseline="0" dirty="0"/>
              <a:t> (4). </a:t>
            </a:r>
            <a:r>
              <a:rPr lang="en-US" dirty="0"/>
              <a:t>  </a:t>
            </a:r>
          </a:p>
          <a:p>
            <a:pPr defTabSz="931774">
              <a:defRP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6</a:t>
            </a:fld>
            <a:endParaRPr lang="en-US" dirty="0"/>
          </a:p>
        </p:txBody>
      </p:sp>
    </p:spTree>
    <p:extLst>
      <p:ext uri="{BB962C8B-B14F-4D97-AF65-F5344CB8AC3E}">
        <p14:creationId xmlns:p14="http://schemas.microsoft.com/office/powerpoint/2010/main" val="340349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CDC website</a:t>
            </a:r>
          </a:p>
        </p:txBody>
      </p:sp>
      <p:sp>
        <p:nvSpPr>
          <p:cNvPr id="4" name="Slide Number Placeholder 3"/>
          <p:cNvSpPr>
            <a:spLocks noGrp="1"/>
          </p:cNvSpPr>
          <p:nvPr>
            <p:ph type="sldNum" sz="quarter" idx="10"/>
          </p:nvPr>
        </p:nvSpPr>
        <p:spPr/>
        <p:txBody>
          <a:bodyPr/>
          <a:lstStyle/>
          <a:p>
            <a:fld id="{32842384-280D-4F84-81CF-96E415F64BCE}" type="slidenum">
              <a:rPr lang="en-US" smtClean="0"/>
              <a:t>7</a:t>
            </a:fld>
            <a:endParaRPr lang="en-US" dirty="0"/>
          </a:p>
        </p:txBody>
      </p:sp>
    </p:spTree>
    <p:extLst>
      <p:ext uri="{BB962C8B-B14F-4D97-AF65-F5344CB8AC3E}">
        <p14:creationId xmlns:p14="http://schemas.microsoft.com/office/powerpoint/2010/main" val="104520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CRE is not the first organism we’ve had that has become resistant to antibiotics, so why is it so important? CRE resistance is complex because it can occur in different Enterobacteriacea and is mediated by several mechanisms as discussed previously. </a:t>
            </a:r>
          </a:p>
          <a:p>
            <a:pPr marL="174708" indent="-174708" defTabSz="931774">
              <a:buFont typeface="Arial" pitchFamily="34" charset="0"/>
              <a:buChar char="•"/>
              <a:defRPr/>
            </a:pPr>
            <a:r>
              <a:rPr lang="en-US" baseline="0" dirty="0"/>
              <a:t>Currently, CRE has developed and spread only within health-care settings, but has the potential to move into the community much like MRSA did.  LTACHs have been shown to have a high colonization rate (7).</a:t>
            </a:r>
            <a:endParaRPr lang="en-US" dirty="0"/>
          </a:p>
          <a:p>
            <a:pPr marL="174708" indent="-174708" defTabSz="931774">
              <a:buFont typeface="Arial" pitchFamily="34" charset="0"/>
              <a:buChar char="•"/>
              <a:defRPr/>
            </a:pPr>
            <a:r>
              <a:rPr lang="en-US" baseline="0" dirty="0"/>
              <a:t>CRE infections are currently resistant to most all the antibiotics available. New antimicrobial treatment for multidrug-resistant gram-negative bacilli are being developed, however they are in the early stages and will likely not be available in the immediate future (2). </a:t>
            </a:r>
          </a:p>
          <a:p>
            <a:pPr marL="174708" indent="-174708" defTabSz="931774">
              <a:buFont typeface="Arial" pitchFamily="34" charset="0"/>
              <a:buChar char="•"/>
              <a:defRPr/>
            </a:pPr>
            <a:r>
              <a:rPr lang="en-US" dirty="0">
                <a:solidFill>
                  <a:srgbClr val="FF0000"/>
                </a:solidFill>
              </a:rPr>
              <a:t>When a patient develops an invasive CRE infection, studies have shown that mortality rates are as high as 40-50%. (6); Carbapenem-resistant Klebsiella pneumoniae (CRKP) is independently associated with an increased mortality rate compared to patients with CSKP (7).  </a:t>
            </a:r>
            <a:endParaRPr lang="en-US" b="1" dirty="0">
              <a:solidFill>
                <a:srgbClr val="FF0000"/>
              </a:solidFill>
            </a:endParaRPr>
          </a:p>
          <a:p>
            <a:pPr marL="174708" indent="-174708" defTabSz="931774">
              <a:buFont typeface="Arial"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32842384-280D-4F84-81CF-96E415F64BCE}" type="slidenum">
              <a:rPr lang="en-US" smtClean="0"/>
              <a:t>10</a:t>
            </a:fld>
            <a:endParaRPr lang="en-US" dirty="0"/>
          </a:p>
        </p:txBody>
      </p:sp>
    </p:spTree>
    <p:extLst>
      <p:ext uri="{BB962C8B-B14F-4D97-AF65-F5344CB8AC3E}">
        <p14:creationId xmlns:p14="http://schemas.microsoft.com/office/powerpoint/2010/main" val="282680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baseline="0" dirty="0"/>
              <a:t>So what is CRE and how do we think it occurred? Enterobacteriaceae infections were originally treated with beta-lactam antibiotics such as penicillin and cephalosporins.  Over the past few decades </a:t>
            </a:r>
            <a:r>
              <a:rPr lang="en-US" i="1" baseline="0" dirty="0"/>
              <a:t>Enterobacteriaceae</a:t>
            </a:r>
            <a:r>
              <a:rPr lang="en-US" baseline="0" dirty="0"/>
              <a:t> started to develop resistance to this standard antimicrobial treatment with the production of beta-lactamases.</a:t>
            </a:r>
          </a:p>
          <a:p>
            <a:pPr marL="174708" indent="-174708" defTabSz="931774">
              <a:buFont typeface="Arial" pitchFamily="34" charset="0"/>
              <a:buChar char="•"/>
              <a:defRPr/>
            </a:pPr>
            <a:endParaRPr lang="en-US" baseline="0" dirty="0"/>
          </a:p>
          <a:p>
            <a:pPr marL="174708" indent="-174708" defTabSz="931774">
              <a:buFont typeface="Arial" pitchFamily="34" charset="0"/>
              <a:buChar char="•"/>
              <a:defRPr/>
            </a:pPr>
            <a:r>
              <a:rPr lang="en-US" baseline="0" dirty="0"/>
              <a:t>Beta-lactamases are enzymes that provide bacteria with resistance to certain beta-lactam antibiotics.  With time, the bacteria also started to develop extended-spectrum beta-lactamases. We commonly call these ESBLs. ESBLs are enzymes that furthered the bacteria’s resistance to beta-lactam antibiotics by providing additional resistance to monobactams like Aztreonam, and 3rd generation of cephalosporins (5)(9). It’s these 3</a:t>
            </a:r>
            <a:r>
              <a:rPr lang="en-US" baseline="30000" dirty="0"/>
              <a:t>rd</a:t>
            </a:r>
            <a:r>
              <a:rPr lang="en-US" baseline="0" dirty="0"/>
              <a:t> generation of cephalosporin's that are known as ‘extended spectrum’ antibiotics. There are currently over 200 different kind of ESBLs or enzymes identified. ESBLs do not effect 2</a:t>
            </a:r>
            <a:r>
              <a:rPr lang="en-US" baseline="30000" dirty="0"/>
              <a:t>nd</a:t>
            </a:r>
            <a:r>
              <a:rPr lang="en-US" baseline="0" dirty="0"/>
              <a:t> gen cephalosporin's and carbapenems are not effected.  An ESBL is not a CRE.</a:t>
            </a:r>
          </a:p>
          <a:p>
            <a:pPr marL="174708" indent="-174708" defTabSz="931774">
              <a:buFont typeface="Arial" pitchFamily="34" charset="0"/>
              <a:buChar char="•"/>
              <a:defRPr/>
            </a:pPr>
            <a:endParaRPr lang="en-US" baseline="0" dirty="0"/>
          </a:p>
          <a:p>
            <a:pPr marL="174708" indent="-174708" defTabSz="931774">
              <a:buFont typeface="Arial" pitchFamily="34" charset="0"/>
              <a:buChar char="•"/>
              <a:defRPr/>
            </a:pPr>
            <a:r>
              <a:rPr lang="en-US" baseline="0" dirty="0"/>
              <a:t>Carbapenems are a class of beta-lactam antibiotics with broad-spectrum activity they were developed as a last-resort treatment for hard to treat infections, such as Enterobacteriaceae that had become resistant to most other beta-lactam antibiotics. This class of antibiotics includes imipenem, meropenem, doripenem, and ertapenem (12).  As usage of carbapenems for the treatment of Enterobacteriaceae increased, resistance started to develop.  Carbapenem-resistant Enterobacteriaceae (CRE) was uncommon in the United States before 1992, though it had been seen in other parts of the world (8)(11).  </a:t>
            </a:r>
          </a:p>
          <a:p>
            <a:pPr marL="174708" indent="-174708" defTabSz="931774">
              <a:buFont typeface="Arial" pitchFamily="34" charset="0"/>
              <a:buChar char="•"/>
              <a:defRPr/>
            </a:pPr>
            <a:endParaRPr lang="en-US" baseline="0" dirty="0"/>
          </a:p>
          <a:p>
            <a:pPr marL="174708" indent="-174708" defTabSz="931774">
              <a:buFont typeface="Arial" pitchFamily="34" charset="0"/>
              <a:buChar char="•"/>
              <a:defRPr/>
            </a:pPr>
            <a:r>
              <a:rPr lang="en-US" dirty="0"/>
              <a:t>Carbapenemase-producing Enterobacteriaceae often carry genes that are resistant to many other antimicrobials, in addition to beta-lactam antibiotics.  For this reason, CRE are becoming increasingly multidrug resistance and pandrug-resistant strains have been identified, this means some strains are resistant to all antibiotics (9). </a:t>
            </a:r>
          </a:p>
        </p:txBody>
      </p:sp>
      <p:sp>
        <p:nvSpPr>
          <p:cNvPr id="4" name="Slide Number Placeholder 3"/>
          <p:cNvSpPr>
            <a:spLocks noGrp="1"/>
          </p:cNvSpPr>
          <p:nvPr>
            <p:ph type="sldNum" sz="quarter" idx="10"/>
          </p:nvPr>
        </p:nvSpPr>
        <p:spPr/>
        <p:txBody>
          <a:bodyPr/>
          <a:lstStyle/>
          <a:p>
            <a:fld id="{32842384-280D-4F84-81CF-96E415F64BCE}" type="slidenum">
              <a:rPr lang="en-US" smtClean="0"/>
              <a:t>11</a:t>
            </a:fld>
            <a:endParaRPr lang="en-US" dirty="0"/>
          </a:p>
        </p:txBody>
      </p:sp>
    </p:spTree>
    <p:extLst>
      <p:ext uri="{BB962C8B-B14F-4D97-AF65-F5344CB8AC3E}">
        <p14:creationId xmlns:p14="http://schemas.microsoft.com/office/powerpoint/2010/main" val="361582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that we know how  carbapenemases came to be, here are some of their names.</a:t>
            </a:r>
            <a:endParaRPr lang="en-US" i="1" dirty="0"/>
          </a:p>
          <a:p>
            <a:pPr marL="174708" indent="-174708" defTabSz="931774">
              <a:buFont typeface="Arial" pitchFamily="34" charset="0"/>
              <a:buChar char="•"/>
              <a:defRPr/>
            </a:pPr>
            <a:r>
              <a:rPr lang="en-US" i="1" dirty="0"/>
              <a:t>Klebsiella pneumonia </a:t>
            </a:r>
            <a:r>
              <a:rPr lang="en-US" dirty="0"/>
              <a:t>carbapenemase is an enzyme that has spread widely throughout the United States since first being discovered in the United States in 2001. KPC</a:t>
            </a:r>
            <a:r>
              <a:rPr lang="en-US" baseline="0" dirty="0"/>
              <a:t> is m</a:t>
            </a:r>
            <a:r>
              <a:rPr lang="en-US" dirty="0"/>
              <a:t>ost often found in </a:t>
            </a:r>
            <a:r>
              <a:rPr lang="en-US" i="1" dirty="0"/>
              <a:t>Klebsiella</a:t>
            </a:r>
            <a:r>
              <a:rPr lang="en-US" dirty="0"/>
              <a:t> spp. and </a:t>
            </a:r>
            <a:r>
              <a:rPr lang="en-US" i="1" dirty="0"/>
              <a:t>Escherichia</a:t>
            </a:r>
            <a:r>
              <a:rPr lang="en-US" dirty="0"/>
              <a:t> </a:t>
            </a:r>
            <a:r>
              <a:rPr lang="en-US" i="1" dirty="0"/>
              <a:t>coli. </a:t>
            </a:r>
            <a:r>
              <a:rPr lang="en-US" i="0" dirty="0"/>
              <a:t>Even</a:t>
            </a:r>
            <a:r>
              <a:rPr lang="en-US" i="0" baseline="0" dirty="0"/>
              <a:t> though the name of the enzyme has a specific bacteria in it, it can appear in any Enterobacteriaceae bacteria. KPC has been found in almost every state according to the CDC  - EXCEPT for Maine, Indiana and Alaska</a:t>
            </a:r>
            <a:endParaRPr lang="en-US" i="1" dirty="0"/>
          </a:p>
          <a:p>
            <a:pPr defTabSz="931774">
              <a:defRPr/>
            </a:pPr>
            <a:endParaRPr lang="en-US" dirty="0"/>
          </a:p>
          <a:p>
            <a:pPr marL="174708" indent="-174708" defTabSz="931774">
              <a:buFont typeface="Arial" pitchFamily="34" charset="0"/>
              <a:buChar char="•"/>
              <a:defRPr/>
            </a:pPr>
            <a:r>
              <a:rPr lang="en-US" dirty="0"/>
              <a:t>In addition to KPC, new enzymes have emerged in the U.S. since 2009 but are less common within North America. They are called NDM, VIM, and IMP and are usually associated with patients who had exposure to health care in countries where these enzymes are more common (2). </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KPC and the MBL carbapenemases are in two different structural classifications.  KPC is in the class A carbapenemases and the MBLs are in Class B.  The difference in the classes is dependent on their active site of the hydrolytic mechanism, KPC requires serine at the active site and the MBL carbapenemases require zinc (9).  </a:t>
            </a:r>
          </a:p>
        </p:txBody>
      </p:sp>
      <p:sp>
        <p:nvSpPr>
          <p:cNvPr id="4" name="Slide Number Placeholder 3"/>
          <p:cNvSpPr>
            <a:spLocks noGrp="1"/>
          </p:cNvSpPr>
          <p:nvPr>
            <p:ph type="sldNum" sz="quarter" idx="10"/>
          </p:nvPr>
        </p:nvSpPr>
        <p:spPr/>
        <p:txBody>
          <a:bodyPr/>
          <a:lstStyle/>
          <a:p>
            <a:fld id="{32842384-280D-4F84-81CF-96E415F64BCE}" type="slidenum">
              <a:rPr lang="en-US" smtClean="0"/>
              <a:t>12</a:t>
            </a:fld>
            <a:endParaRPr lang="en-US" dirty="0"/>
          </a:p>
        </p:txBody>
      </p:sp>
    </p:spTree>
    <p:extLst>
      <p:ext uri="{BB962C8B-B14F-4D97-AF65-F5344CB8AC3E}">
        <p14:creationId xmlns:p14="http://schemas.microsoft.com/office/powerpoint/2010/main" val="103175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r>
              <a:rPr lang="en-US" dirty="0"/>
              <a:t>So we know how CRE developed and the enzymes that cause a bacteria to be labeled as CRE but exactly do these enzymes work? There are several ways Enterobacteriaceae may develop resistance to carbapenems, unlike other multi-drug resistant organisms, such as MRSA, which are mediated by a single mechanism. </a:t>
            </a:r>
          </a:p>
          <a:p>
            <a:pPr marL="174708" indent="-174708" defTabSz="931774">
              <a:buFont typeface="Arial" pitchFamily="34" charset="0"/>
              <a:buChar char="•"/>
              <a:defRPr/>
            </a:pPr>
            <a:endParaRPr lang="en-US" dirty="0"/>
          </a:p>
          <a:p>
            <a:pPr marL="174708" indent="-174708" defTabSz="931774">
              <a:buFont typeface="Arial" pitchFamily="34" charset="0"/>
              <a:buChar char="•"/>
              <a:defRPr/>
            </a:pPr>
            <a:r>
              <a:rPr lang="en-US" dirty="0"/>
              <a:t>One mechanism of resistance is due to the active expulsion of carbapenem antibiotics out of the cell with the use of bacterial efflux systems.  These systems pump out unwanted substances, like antibiotics, from the cell which contribute to bacterial antibiotic resistance.  </a:t>
            </a:r>
          </a:p>
          <a:p>
            <a:pPr defTabSz="931774">
              <a:defRPr/>
            </a:pPr>
            <a:endParaRPr lang="en-US" dirty="0"/>
          </a:p>
          <a:p>
            <a:pPr marL="174708" indent="-174708" defTabSz="931774">
              <a:buFont typeface="Arial" pitchFamily="34" charset="0"/>
              <a:buChar char="•"/>
              <a:defRPr/>
            </a:pPr>
            <a:r>
              <a:rPr lang="en-US" dirty="0"/>
              <a:t>The two main mechanisms of CRE resistance are 1) structural mutations with beta-lactamase production and 2) production of carbapenemases. </a:t>
            </a:r>
          </a:p>
          <a:p>
            <a:pPr defTabSz="931774">
              <a:defRPr/>
            </a:pPr>
            <a:endParaRPr lang="en-US" dirty="0"/>
          </a:p>
          <a:p>
            <a:pPr marL="174708" indent="-174708" defTabSz="931774">
              <a:buFont typeface="Arial" pitchFamily="34" charset="0"/>
              <a:buChar char="•"/>
              <a:defRPr/>
            </a:pPr>
            <a:r>
              <a:rPr lang="en-US" dirty="0"/>
              <a:t>Carbapenem antibiotics are structured to be highly resistant to most beta-lactamases.  However, Enterobacteriaceae infections caused by beta-lactamase enzymes (ESBLs or AmpC cephalosprinases) combined with the loss of proteins on the outer membrane of the gram negative bacteria causes a structural change of the cell and prevents antibiotic entry.  The combination of an overproduction of beta-lactamases and the structural mutation allow for the resistance to develop (9). </a:t>
            </a:r>
          </a:p>
          <a:p>
            <a:pPr defTabSz="931774">
              <a:defRPr/>
            </a:pPr>
            <a:endParaRPr lang="en-US" dirty="0"/>
          </a:p>
          <a:p>
            <a:pPr marL="174708" indent="-174708" defTabSz="931774">
              <a:buFont typeface="Arial" pitchFamily="34" charset="0"/>
              <a:buChar char="•"/>
              <a:defRPr/>
            </a:pPr>
            <a:r>
              <a:rPr lang="en-US" dirty="0"/>
              <a:t>The production of carbapenemases, which are enzymes that inactivate carbapenems, can lead to carbapenem resistance.  Carbapenemase-producing Enterobacteriacea can quickly spread from patient to patient and is associated with the increase of CRE in the U.S.</a:t>
            </a:r>
            <a:r>
              <a:rPr lang="en-US" b="1" dirty="0"/>
              <a:t> </a:t>
            </a:r>
          </a:p>
          <a:p>
            <a:pPr defTabSz="931774">
              <a:defRPr/>
            </a:pPr>
            <a:endParaRPr lang="en-US" b="1" dirty="0"/>
          </a:p>
          <a:p>
            <a:pPr marL="174708" indent="-174708" defTabSz="931774">
              <a:buFont typeface="Arial" pitchFamily="34" charset="0"/>
              <a:buChar char="•"/>
              <a:defRPr/>
            </a:pPr>
            <a:r>
              <a:rPr lang="en-US" dirty="0"/>
              <a:t>As we stated in the previous slide, CRE often carry more than one type of gene that make them resistant to many types of antibiotics. They are also capable of transferring their beta-lactam and carbapenem resistance to other bacteria within the Enterobacteriaceae family, making additional bacteria resistant to antimicrobial treatments. An example would be a gene spread from Klebsiella pneumoniae to E.coli since these are both Enterobacteriaceae (7).   </a:t>
            </a:r>
          </a:p>
          <a:p>
            <a:pPr marL="174708" indent="-174708" defTabSz="931774">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13</a:t>
            </a:fld>
            <a:endParaRPr lang="en-US" dirty="0"/>
          </a:p>
        </p:txBody>
      </p:sp>
    </p:spTree>
    <p:extLst>
      <p:ext uri="{BB962C8B-B14F-4D97-AF65-F5344CB8AC3E}">
        <p14:creationId xmlns:p14="http://schemas.microsoft.com/office/powerpoint/2010/main" val="21283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There are varying definitions of what a CRE or Resistant</a:t>
            </a:r>
            <a:r>
              <a:rPr lang="en-US" baseline="0" dirty="0"/>
              <a:t> Enterobacteriaceae is. For the purposes of Texas DSHS we are using the NHSN Definition.</a:t>
            </a:r>
            <a:endParaRPr lang="en-US" dirty="0"/>
          </a:p>
          <a:p>
            <a:pPr marL="174708" indent="-174708">
              <a:buFont typeface="Arial" pitchFamily="34" charset="0"/>
              <a:buChar char="•"/>
            </a:pPr>
            <a:r>
              <a:rPr lang="en-US" baseline="0" dirty="0"/>
              <a:t>The toolkit bases this definition on the 2012 Clinical and Laboratory Standards Institute (CLSI) criteria (4). </a:t>
            </a:r>
          </a:p>
          <a:p>
            <a:pPr marL="174708" indent="-174708">
              <a:buFont typeface="Arial" pitchFamily="34" charset="0"/>
              <a:buChar char="•"/>
            </a:pPr>
            <a:r>
              <a:rPr lang="en-US" baseline="0" dirty="0"/>
              <a:t>Often people will think you can call any gram negative rod “CRE” – you can only call bacteria that fall under the family Enterobacteriaceae’s CRE. This means Acinetobacter and Pseudomonas are NOT considered CRE.</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14</a:t>
            </a:fld>
            <a:endParaRPr lang="en-US" dirty="0"/>
          </a:p>
        </p:txBody>
      </p:sp>
    </p:spTree>
    <p:extLst>
      <p:ext uri="{BB962C8B-B14F-4D97-AF65-F5344CB8AC3E}">
        <p14:creationId xmlns:p14="http://schemas.microsoft.com/office/powerpoint/2010/main" val="254076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9600"/>
            <a:ext cx="9144000" cy="5486400"/>
          </a:xfrm>
          <a:prstGeom prst="rect">
            <a:avLst/>
          </a:prstGeom>
          <a:gradFill rotWithShape="1">
            <a:gsLst>
              <a:gs pos="0">
                <a:srgbClr val="000080"/>
              </a:gs>
              <a:gs pos="100000">
                <a:srgbClr val="000080">
                  <a:gamma/>
                  <a:tint val="6275"/>
                  <a:invGamma/>
                </a:srgbClr>
              </a:gs>
            </a:gsLst>
            <a:lin ang="0" scaled="1"/>
          </a:gradFill>
          <a:ln w="9525">
            <a:noFill/>
            <a:miter lim="800000"/>
            <a:headEnd/>
            <a:tailEnd/>
          </a:ln>
          <a:effectLst/>
        </p:spPr>
        <p:txBody>
          <a:bodyPr wrap="none" anchor="ctr"/>
          <a:lstStyle/>
          <a:p>
            <a:pPr>
              <a:defRPr/>
            </a:pPr>
            <a:endParaRPr lang="en-US" dirty="0"/>
          </a:p>
        </p:txBody>
      </p:sp>
      <p:pic>
        <p:nvPicPr>
          <p:cNvPr id="5" name="Picture 8" descr="Texas Department of State Health Services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r>
              <a:rPr lang="en-US"/>
              <a:t>Click to edit Master subtitle style</a:t>
            </a:r>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smtClean="0"/>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66860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0557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73950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80464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r>
              <a:rPr lang="en-US" dirty="0"/>
              <a:t>Click icon to add table</a:t>
            </a:r>
          </a:p>
        </p:txBody>
      </p:sp>
      <p:sp>
        <p:nvSpPr>
          <p:cNvPr id="4" name="Slide Number Placeholder 3"/>
          <p:cNvSpPr>
            <a:spLocks noGrp="1"/>
          </p:cNvSpPr>
          <p:nvPr>
            <p:ph type="sldNum" sz="quarter" idx="10"/>
          </p:nvPr>
        </p:nvSpPr>
        <p:spPr>
          <a:xfrm>
            <a:off x="6629400" y="6400800"/>
            <a:ext cx="2133600" cy="323850"/>
          </a:xfrm>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94017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11846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80921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42781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1188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3805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7599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90436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85246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shs.state.tx.us/default.sht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defRPr/>
            </a:pPr>
            <a:endParaRPr lang="en-US" dirty="0"/>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vl1pPr>
          </a:lstStyle>
          <a:p>
            <a:fld id="{1A280C3B-7331-4332-B612-1B44D65940C0}" type="slidenum">
              <a:rPr lang="en-US" smtClean="0"/>
              <a:t>‹#›</a:t>
            </a:fld>
            <a:endParaRPr lang="en-US" dirty="0"/>
          </a:p>
        </p:txBody>
      </p:sp>
      <p:pic>
        <p:nvPicPr>
          <p:cNvPr id="1030" name="Picture 8" descr="Texas Department of State Health Services Hom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A50021"/>
        </a:buClr>
        <a:buChar char="•"/>
        <a:defRPr sz="2800">
          <a:solidFill>
            <a:schemeClr val="tx1"/>
          </a:solidFill>
          <a:latin typeface="+mn-lt"/>
        </a:defRPr>
      </a:lvl2pPr>
      <a:lvl3pPr marL="1143000" indent="-228600" algn="l" rtl="0" eaLnBrk="1" fontAlgn="base" hangingPunct="1">
        <a:spcBef>
          <a:spcPct val="20000"/>
        </a:spcBef>
        <a:spcAft>
          <a:spcPct val="0"/>
        </a:spcAft>
        <a:buClr>
          <a:srgbClr val="A50021"/>
        </a:buClr>
        <a:buChar char="o"/>
        <a:defRPr sz="2400">
          <a:solidFill>
            <a:schemeClr val="tx1"/>
          </a:solidFill>
          <a:latin typeface="+mn-lt"/>
        </a:defRPr>
      </a:lvl3pPr>
      <a:lvl4pPr marL="1600200" indent="-228600" algn="l" rtl="0" eaLnBrk="1" fontAlgn="base" hangingPunct="1">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apic.org/For-Consumers/ip-topics/Article?id=cre-the-nightmare-bacteri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health.state.mn.us/divs/idepc/dtopics/cre/rec.pdf" TargetMode="External"/><Relationship Id="rId5" Type="http://schemas.openxmlformats.org/officeDocument/2006/relationships/hyperlink" Target="http://www.cdc.gov/HAI/toolkits/Appendices-Evaluating-Environ-Cleaning.html#fig1" TargetMode="External"/><Relationship Id="rId4" Type="http://schemas.openxmlformats.org/officeDocument/2006/relationships/hyperlink" Target="http://www.cdc.gov/vitalsigns/hai/c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3200" y="4724400"/>
            <a:ext cx="6019800" cy="1219200"/>
          </a:xfrm>
        </p:spPr>
        <p:txBody>
          <a:bodyPr/>
          <a:lstStyle/>
          <a:p>
            <a:pPr algn="r">
              <a:spcBef>
                <a:spcPts val="0"/>
              </a:spcBef>
            </a:pPr>
            <a:r>
              <a:rPr lang="en-US" sz="2400" dirty="0"/>
              <a:t>Jessica Ross, CIC</a:t>
            </a:r>
          </a:p>
          <a:p>
            <a:pPr algn="r">
              <a:spcBef>
                <a:spcPts val="0"/>
              </a:spcBef>
            </a:pPr>
            <a:r>
              <a:rPr lang="en-US" sz="2400" dirty="0"/>
              <a:t>HAI Epidemiologist</a:t>
            </a:r>
          </a:p>
          <a:p>
            <a:pPr algn="r">
              <a:spcBef>
                <a:spcPts val="0"/>
              </a:spcBef>
            </a:pPr>
            <a:r>
              <a:rPr lang="en-US" sz="2400" dirty="0"/>
              <a:t>IDCU/ TDSHS</a:t>
            </a:r>
          </a:p>
        </p:txBody>
      </p:sp>
      <p:sp>
        <p:nvSpPr>
          <p:cNvPr id="2" name="Title 1"/>
          <p:cNvSpPr>
            <a:spLocks noGrp="1"/>
          </p:cNvSpPr>
          <p:nvPr>
            <p:ph type="ctrTitle"/>
          </p:nvPr>
        </p:nvSpPr>
        <p:spPr>
          <a:xfrm>
            <a:off x="2743200" y="1066800"/>
            <a:ext cx="6019800" cy="3200400"/>
          </a:xfrm>
        </p:spPr>
        <p:txBody>
          <a:bodyPr/>
          <a:lstStyle/>
          <a:p>
            <a:r>
              <a:rPr lang="en-US" sz="4000" dirty="0"/>
              <a:t>Epidemiology Orientation</a:t>
            </a:r>
            <a:endParaRPr lang="en-US" sz="4000" i="1" dirty="0"/>
          </a:p>
        </p:txBody>
      </p:sp>
    </p:spTree>
    <p:extLst>
      <p:ext uri="{BB962C8B-B14F-4D97-AF65-F5344CB8AC3E}">
        <p14:creationId xmlns:p14="http://schemas.microsoft.com/office/powerpoint/2010/main" val="125557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 rIns="9144"/>
          <a:lstStyle/>
          <a:p>
            <a:pPr algn="r"/>
            <a:r>
              <a:rPr lang="en-US" sz="4600" dirty="0"/>
              <a:t>Why are these Important?</a:t>
            </a:r>
          </a:p>
        </p:txBody>
      </p:sp>
      <p:sp>
        <p:nvSpPr>
          <p:cNvPr id="3" name="Content Placeholder 2"/>
          <p:cNvSpPr>
            <a:spLocks noGrp="1"/>
          </p:cNvSpPr>
          <p:nvPr>
            <p:ph idx="1"/>
          </p:nvPr>
        </p:nvSpPr>
        <p:spPr>
          <a:xfrm>
            <a:off x="457200" y="1600200"/>
            <a:ext cx="8229600" cy="2209800"/>
          </a:xfrm>
        </p:spPr>
        <p:txBody>
          <a:bodyPr>
            <a:normAutofit/>
          </a:bodyPr>
          <a:lstStyle/>
          <a:p>
            <a:r>
              <a:rPr lang="en-US" sz="3000" dirty="0"/>
              <a:t>Complex resistance </a:t>
            </a:r>
          </a:p>
          <a:p>
            <a:r>
              <a:rPr lang="en-US" sz="3000" dirty="0"/>
              <a:t>Rapid transmission in health-care settings </a:t>
            </a:r>
          </a:p>
          <a:p>
            <a:r>
              <a:rPr lang="en-US" sz="3000" dirty="0"/>
              <a:t>Limited treatment options available</a:t>
            </a:r>
          </a:p>
          <a:p>
            <a:r>
              <a:rPr lang="en-US" sz="3000" dirty="0"/>
              <a:t>High mortality rates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81" t="20445" r="37741" b="10095"/>
          <a:stretch/>
        </p:blipFill>
        <p:spPr bwMode="auto">
          <a:xfrm>
            <a:off x="6248400" y="3257879"/>
            <a:ext cx="2675437" cy="333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3591" t="40548" r="32780" b="33506"/>
          <a:stretch/>
        </p:blipFill>
        <p:spPr bwMode="auto">
          <a:xfrm>
            <a:off x="63843" y="3810000"/>
            <a:ext cx="4508157" cy="167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207" t="14096" r="34286" b="43831"/>
          <a:stretch/>
        </p:blipFill>
        <p:spPr bwMode="auto">
          <a:xfrm>
            <a:off x="4572000" y="4708554"/>
            <a:ext cx="3888059" cy="214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6824" t="3694" r="23446" b="7657"/>
          <a:stretch/>
        </p:blipFill>
        <p:spPr>
          <a:xfrm>
            <a:off x="336930" y="4922952"/>
            <a:ext cx="2711069" cy="1835779"/>
          </a:xfrm>
          <a:prstGeom prst="rect">
            <a:avLst/>
          </a:prstGeom>
        </p:spPr>
      </p:pic>
    </p:spTree>
    <p:extLst>
      <p:ext uri="{BB962C8B-B14F-4D97-AF65-F5344CB8AC3E}">
        <p14:creationId xmlns:p14="http://schemas.microsoft.com/office/powerpoint/2010/main" val="15339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ppt_x"/>
                                          </p:val>
                                        </p:tav>
                                        <p:tav tm="100000">
                                          <p:val>
                                            <p:strVal val="#ppt_x"/>
                                          </p:val>
                                        </p:tav>
                                      </p:tavLst>
                                    </p:anim>
                                    <p:anim calcmode="lin" valueType="num">
                                      <p:cBhvr additive="base">
                                        <p:cTn id="16" dur="500" fill="hold"/>
                                        <p:tgtEl>
                                          <p:spTgt spid="10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 rIns="9144"/>
          <a:lstStyle/>
          <a:p>
            <a:pPr algn="r"/>
            <a:r>
              <a:rPr lang="en-US" sz="4600" dirty="0"/>
              <a:t>The Development of Resistance </a:t>
            </a:r>
          </a:p>
        </p:txBody>
      </p:sp>
      <p:sp>
        <p:nvSpPr>
          <p:cNvPr id="3" name="Content Placeholder 2"/>
          <p:cNvSpPr>
            <a:spLocks noGrp="1"/>
          </p:cNvSpPr>
          <p:nvPr>
            <p:ph idx="1"/>
          </p:nvPr>
        </p:nvSpPr>
        <p:spPr>
          <a:xfrm>
            <a:off x="152400" y="1600200"/>
            <a:ext cx="8763000" cy="5105400"/>
          </a:xfrm>
        </p:spPr>
        <p:txBody>
          <a:bodyPr/>
          <a:lstStyle/>
          <a:p>
            <a:r>
              <a:rPr lang="en-US" sz="2400" dirty="0"/>
              <a:t>Original treatment with beta-lactam antibiotics such as Penicillin’s</a:t>
            </a:r>
          </a:p>
          <a:p>
            <a:pPr lvl="1"/>
            <a:r>
              <a:rPr lang="en-US" sz="2000" dirty="0"/>
              <a:t>Created the production of </a:t>
            </a:r>
            <a:r>
              <a:rPr lang="el-GR" sz="2000" dirty="0"/>
              <a:t>β</a:t>
            </a:r>
            <a:r>
              <a:rPr lang="en-US" sz="2000" dirty="0"/>
              <a:t>-lactamases (enzymes)</a:t>
            </a:r>
          </a:p>
          <a:p>
            <a:pPr lvl="1"/>
            <a:r>
              <a:rPr lang="en-US" sz="2000" dirty="0"/>
              <a:t>Resistance to penicillin's </a:t>
            </a:r>
          </a:p>
          <a:p>
            <a:r>
              <a:rPr lang="en-US" sz="2400" dirty="0"/>
              <a:t>Then, production of Extended Spectrum </a:t>
            </a:r>
            <a:r>
              <a:rPr lang="el-GR" sz="2400" dirty="0"/>
              <a:t>β</a:t>
            </a:r>
            <a:r>
              <a:rPr lang="en-US" sz="2400" dirty="0"/>
              <a:t>-lactamases or ESBL’s</a:t>
            </a:r>
          </a:p>
          <a:p>
            <a:pPr lvl="1"/>
            <a:r>
              <a:rPr lang="en-US" sz="2000" dirty="0"/>
              <a:t>Resistance to </a:t>
            </a:r>
            <a:r>
              <a:rPr lang="el-GR" sz="1800" dirty="0"/>
              <a:t>β</a:t>
            </a:r>
            <a:r>
              <a:rPr lang="en-US" sz="1800" dirty="0"/>
              <a:t>-lactams</a:t>
            </a:r>
            <a:r>
              <a:rPr lang="en-US" sz="2000" dirty="0"/>
              <a:t>, monobactams &amp; </a:t>
            </a:r>
            <a:r>
              <a:rPr lang="en-US" sz="2000" u="sng" dirty="0"/>
              <a:t>3</a:t>
            </a:r>
            <a:r>
              <a:rPr lang="en-US" sz="2000" u="sng" baseline="30000" dirty="0"/>
              <a:t>rd</a:t>
            </a:r>
            <a:r>
              <a:rPr lang="en-US" sz="2000" u="sng" dirty="0"/>
              <a:t> gen ceph (known as extended spectrum antibiotics)</a:t>
            </a:r>
            <a:r>
              <a:rPr lang="en-US" sz="2000" dirty="0"/>
              <a:t>.</a:t>
            </a:r>
          </a:p>
          <a:p>
            <a:pPr lvl="1"/>
            <a:r>
              <a:rPr lang="en-US" sz="2000" dirty="0"/>
              <a:t>200 different kinds of ESBL’s (enzymes) which do not effect 2</a:t>
            </a:r>
            <a:r>
              <a:rPr lang="en-US" sz="2000" baseline="30000" dirty="0"/>
              <a:t>nd</a:t>
            </a:r>
            <a:r>
              <a:rPr lang="en-US" sz="2000" dirty="0"/>
              <a:t> gen ceph and carbapenems</a:t>
            </a:r>
          </a:p>
          <a:p>
            <a:pPr lvl="1"/>
            <a:r>
              <a:rPr lang="en-US" sz="2000" dirty="0"/>
              <a:t>ESBL’s are NOT a CRE</a:t>
            </a:r>
          </a:p>
          <a:p>
            <a:r>
              <a:rPr lang="en-US" sz="2400" dirty="0"/>
              <a:t>Then, production of Carbapenemase</a:t>
            </a:r>
          </a:p>
          <a:p>
            <a:pPr lvl="1"/>
            <a:r>
              <a:rPr lang="en-US" sz="2000" dirty="0"/>
              <a:t>Resistance to Carbapenems (class of beta-lactam antibiotics-last resort): Imipenem, meropenem, doripenem, ertapenem</a:t>
            </a:r>
          </a:p>
          <a:p>
            <a:r>
              <a:rPr lang="en-US" sz="2400" dirty="0"/>
              <a:t>Identified pan-resistant strains</a:t>
            </a:r>
          </a:p>
        </p:txBody>
      </p:sp>
    </p:spTree>
    <p:extLst>
      <p:ext uri="{BB962C8B-B14F-4D97-AF65-F5344CB8AC3E}">
        <p14:creationId xmlns:p14="http://schemas.microsoft.com/office/powerpoint/2010/main" val="123983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600" dirty="0"/>
              <a:t>Carbapenemases in the U.S. </a:t>
            </a:r>
          </a:p>
        </p:txBody>
      </p:sp>
      <p:sp>
        <p:nvSpPr>
          <p:cNvPr id="7" name="Content Placeholder 6"/>
          <p:cNvSpPr>
            <a:spLocks noGrp="1"/>
          </p:cNvSpPr>
          <p:nvPr>
            <p:ph sz="half" idx="1"/>
          </p:nvPr>
        </p:nvSpPr>
        <p:spPr>
          <a:xfrm>
            <a:off x="457200" y="1600200"/>
            <a:ext cx="7696200" cy="4648200"/>
          </a:xfrm>
        </p:spPr>
        <p:txBody>
          <a:bodyPr>
            <a:normAutofit fontScale="92500" lnSpcReduction="10000"/>
          </a:bodyPr>
          <a:lstStyle/>
          <a:p>
            <a:r>
              <a:rPr lang="en-US" sz="3000" i="1" dirty="0"/>
              <a:t>Klebsiella pneumoniae </a:t>
            </a:r>
            <a:r>
              <a:rPr lang="en-US" sz="3000" dirty="0"/>
              <a:t>carbapenemase (KPC)</a:t>
            </a:r>
          </a:p>
          <a:p>
            <a:pPr lvl="1"/>
            <a:r>
              <a:rPr lang="en-US" sz="2600" dirty="0"/>
              <a:t>Most often found in Klebsiella spp. &amp; E. coli</a:t>
            </a:r>
          </a:p>
          <a:p>
            <a:r>
              <a:rPr lang="en-US" sz="3000" dirty="0"/>
              <a:t>Metallo-beta-lactamases (MBL) </a:t>
            </a:r>
          </a:p>
          <a:p>
            <a:pPr lvl="1"/>
            <a:r>
              <a:rPr lang="en-US" sz="2600" dirty="0"/>
              <a:t>New Delhi (NDM)</a:t>
            </a:r>
          </a:p>
          <a:p>
            <a:pPr lvl="1"/>
            <a:r>
              <a:rPr lang="en-US" sz="2600" dirty="0"/>
              <a:t>Verona integron-encoded (VIM)</a:t>
            </a:r>
          </a:p>
          <a:p>
            <a:pPr lvl="1"/>
            <a:r>
              <a:rPr lang="en-US" sz="2600" dirty="0"/>
              <a:t>Imipenemase (IMP) </a:t>
            </a:r>
          </a:p>
          <a:p>
            <a:pPr marL="57150" indent="0">
              <a:buNone/>
            </a:pPr>
            <a:endParaRPr lang="en-US" sz="3000" dirty="0"/>
          </a:p>
          <a:p>
            <a:pPr marL="57150" indent="0">
              <a:buNone/>
            </a:pPr>
            <a:endParaRPr lang="en-US" sz="3000" dirty="0"/>
          </a:p>
          <a:p>
            <a:pPr marL="57150" indent="0">
              <a:buNone/>
            </a:pPr>
            <a:r>
              <a:rPr lang="en-US" sz="3000" dirty="0"/>
              <a:t>**All of these are enzymes that </a:t>
            </a:r>
          </a:p>
          <a:p>
            <a:pPr marL="57150" indent="0">
              <a:buNone/>
            </a:pPr>
            <a:r>
              <a:rPr lang="en-US" sz="3000" dirty="0"/>
              <a:t>make a bacteria be labeled as “CRE”</a:t>
            </a:r>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000" y="2743199"/>
            <a:ext cx="1828800" cy="255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81800" y="5330391"/>
            <a:ext cx="2057400" cy="338554"/>
          </a:xfrm>
          <a:prstGeom prst="rect">
            <a:avLst/>
          </a:prstGeom>
          <a:noFill/>
        </p:spPr>
        <p:txBody>
          <a:bodyPr wrap="square" rtlCol="0">
            <a:spAutoFit/>
          </a:bodyPr>
          <a:lstStyle/>
          <a:p>
            <a:r>
              <a:rPr lang="en-US" sz="1600" i="1" dirty="0"/>
              <a:t>Klebsiella pneumoniae</a:t>
            </a:r>
          </a:p>
        </p:txBody>
      </p:sp>
    </p:spTree>
    <p:extLst>
      <p:ext uri="{BB962C8B-B14F-4D97-AF65-F5344CB8AC3E}">
        <p14:creationId xmlns:p14="http://schemas.microsoft.com/office/powerpoint/2010/main" val="82612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4600" dirty="0"/>
              <a:t>Resistance Mechanisms </a:t>
            </a:r>
          </a:p>
        </p:txBody>
      </p:sp>
      <p:sp>
        <p:nvSpPr>
          <p:cNvPr id="6" name="Content Placeholder 5"/>
          <p:cNvSpPr>
            <a:spLocks noGrp="1"/>
          </p:cNvSpPr>
          <p:nvPr>
            <p:ph idx="1"/>
          </p:nvPr>
        </p:nvSpPr>
        <p:spPr>
          <a:xfrm>
            <a:off x="152400" y="2286000"/>
            <a:ext cx="8839200" cy="4038600"/>
          </a:xfrm>
        </p:spPr>
        <p:txBody>
          <a:bodyPr/>
          <a:lstStyle/>
          <a:p>
            <a:r>
              <a:rPr lang="en-US" sz="3000" dirty="0"/>
              <a:t>So how do these enzymes work?</a:t>
            </a:r>
          </a:p>
          <a:p>
            <a:r>
              <a:rPr lang="en-US" sz="3000" dirty="0"/>
              <a:t>Mechanisms for Enterobacteriaceae to be a CRE</a:t>
            </a:r>
          </a:p>
          <a:p>
            <a:pPr lvl="1"/>
            <a:r>
              <a:rPr lang="en-US" sz="2600" dirty="0"/>
              <a:t>Active efflux of antibiotic  </a:t>
            </a:r>
          </a:p>
          <a:p>
            <a:pPr lvl="2"/>
            <a:r>
              <a:rPr lang="en-US" sz="2200" dirty="0"/>
              <a:t>System pumps out unwanted substances, like antibiotics</a:t>
            </a:r>
          </a:p>
          <a:p>
            <a:pPr lvl="1"/>
            <a:r>
              <a:rPr lang="en-US" sz="2600" dirty="0"/>
              <a:t>Structural mutations with overproduction of </a:t>
            </a:r>
            <a:r>
              <a:rPr lang="el-GR" sz="2600" dirty="0"/>
              <a:t>β</a:t>
            </a:r>
            <a:r>
              <a:rPr lang="en-US" sz="2600" dirty="0"/>
              <a:t>-lactamases</a:t>
            </a:r>
          </a:p>
          <a:p>
            <a:pPr lvl="2"/>
            <a:r>
              <a:rPr lang="en-US" sz="2200" dirty="0"/>
              <a:t>Loss of proteins on the outer membrane and prevents antibiotic entry</a:t>
            </a:r>
          </a:p>
          <a:p>
            <a:pPr lvl="1"/>
            <a:r>
              <a:rPr lang="en-US" sz="2600" dirty="0"/>
              <a:t>Production of carbapenemases</a:t>
            </a:r>
            <a:r>
              <a:rPr lang="en-US" sz="2000" dirty="0"/>
              <a:t> </a:t>
            </a:r>
          </a:p>
        </p:txBody>
      </p:sp>
    </p:spTree>
    <p:extLst>
      <p:ext uri="{BB962C8B-B14F-4D97-AF65-F5344CB8AC3E}">
        <p14:creationId xmlns:p14="http://schemas.microsoft.com/office/powerpoint/2010/main" val="35927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5000" dirty="0"/>
              <a:t>Defining CRE</a:t>
            </a:r>
          </a:p>
        </p:txBody>
      </p:sp>
      <p:sp>
        <p:nvSpPr>
          <p:cNvPr id="12" name="Content Placeholder 6"/>
          <p:cNvSpPr>
            <a:spLocks noGrp="1"/>
          </p:cNvSpPr>
          <p:nvPr>
            <p:ph sz="quarter" idx="1"/>
          </p:nvPr>
        </p:nvSpPr>
        <p:spPr>
          <a:xfrm>
            <a:off x="304800" y="2362200"/>
            <a:ext cx="8382000" cy="3566160"/>
          </a:xfrm>
          <a:ln w="44450">
            <a:noFill/>
            <a:prstDash val="sysDot"/>
          </a:ln>
        </p:spPr>
        <p:txBody>
          <a:bodyPr>
            <a:normAutofit/>
          </a:bodyPr>
          <a:lstStyle/>
          <a:p>
            <a:pPr marL="0" indent="0">
              <a:buNone/>
            </a:pPr>
            <a:r>
              <a:rPr lang="en-US" b="0" dirty="0"/>
              <a:t>CDC – NHSN MDRO Protocol</a:t>
            </a:r>
          </a:p>
          <a:p>
            <a:pPr marL="0" indent="0">
              <a:buNone/>
            </a:pPr>
            <a:endParaRPr lang="en-US" b="0" dirty="0"/>
          </a:p>
          <a:p>
            <a:pPr marL="0" indent="0">
              <a:buNone/>
            </a:pPr>
            <a:r>
              <a:rPr lang="en-US" b="0" dirty="0"/>
              <a:t>E.coli or any Klebsiella spp. testing </a:t>
            </a:r>
            <a:r>
              <a:rPr lang="en-US" u="sng" dirty="0"/>
              <a:t>RESISTANT</a:t>
            </a:r>
            <a:r>
              <a:rPr lang="en-US" b="0" dirty="0"/>
              <a:t> to imipenem, meropenem, doripenem, or Ertapenem by standard susceptibility testing methods </a:t>
            </a:r>
          </a:p>
          <a:p>
            <a:pPr marL="0" indent="0">
              <a:buNone/>
            </a:pPr>
            <a:r>
              <a:rPr lang="en-US" b="0" dirty="0"/>
              <a:t>			or </a:t>
            </a:r>
          </a:p>
          <a:p>
            <a:pPr marL="0" indent="0">
              <a:buNone/>
            </a:pPr>
            <a:r>
              <a:rPr lang="en-US" b="0" dirty="0"/>
              <a:t>by a positive result for any method FDA-approved for carbapenemase detection from specific specimen sources</a:t>
            </a:r>
          </a:p>
        </p:txBody>
      </p:sp>
    </p:spTree>
    <p:extLst>
      <p:ext uri="{BB962C8B-B14F-4D97-AF65-F5344CB8AC3E}">
        <p14:creationId xmlns:p14="http://schemas.microsoft.com/office/powerpoint/2010/main" val="50374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Defining MDR-Acinetobacter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3134619"/>
              </p:ext>
            </p:extLst>
          </p:nvPr>
        </p:nvGraphicFramePr>
        <p:xfrm>
          <a:off x="161612" y="4191000"/>
          <a:ext cx="8839199" cy="1536192"/>
        </p:xfrm>
        <a:graphic>
          <a:graphicData uri="http://schemas.openxmlformats.org/drawingml/2006/table">
            <a:tbl>
              <a:tblPr firstRow="1" firstCol="1" bandRow="1">
                <a:tableStyleId>{5C22544A-7EE6-4342-B048-85BDC9FD1C3A}</a:tableStyleId>
              </a:tblPr>
              <a:tblGrid>
                <a:gridCol w="1344365">
                  <a:extLst>
                    <a:ext uri="{9D8B030D-6E8A-4147-A177-3AD203B41FA5}">
                      <a16:colId xmlns:a16="http://schemas.microsoft.com/office/drawing/2014/main" val="20000"/>
                    </a:ext>
                  </a:extLst>
                </a:gridCol>
                <a:gridCol w="1680455">
                  <a:extLst>
                    <a:ext uri="{9D8B030D-6E8A-4147-A177-3AD203B41FA5}">
                      <a16:colId xmlns:a16="http://schemas.microsoft.com/office/drawing/2014/main" val="20001"/>
                    </a:ext>
                  </a:extLst>
                </a:gridCol>
                <a:gridCol w="1394780">
                  <a:extLst>
                    <a:ext uri="{9D8B030D-6E8A-4147-A177-3AD203B41FA5}">
                      <a16:colId xmlns:a16="http://schemas.microsoft.com/office/drawing/2014/main" val="20002"/>
                    </a:ext>
                  </a:extLst>
                </a:gridCol>
                <a:gridCol w="1714066">
                  <a:extLst>
                    <a:ext uri="{9D8B030D-6E8A-4147-A177-3AD203B41FA5}">
                      <a16:colId xmlns:a16="http://schemas.microsoft.com/office/drawing/2014/main" val="20003"/>
                    </a:ext>
                  </a:extLst>
                </a:gridCol>
                <a:gridCol w="1596433">
                  <a:extLst>
                    <a:ext uri="{9D8B030D-6E8A-4147-A177-3AD203B41FA5}">
                      <a16:colId xmlns:a16="http://schemas.microsoft.com/office/drawing/2014/main" val="20004"/>
                    </a:ext>
                  </a:extLst>
                </a:gridCol>
                <a:gridCol w="1109100">
                  <a:extLst>
                    <a:ext uri="{9D8B030D-6E8A-4147-A177-3AD203B41FA5}">
                      <a16:colId xmlns:a16="http://schemas.microsoft.com/office/drawing/2014/main" val="20005"/>
                    </a:ext>
                  </a:extLst>
                </a:gridCol>
              </a:tblGrid>
              <a:tr h="0">
                <a:tc>
                  <a:txBody>
                    <a:bodyPr/>
                    <a:lstStyle/>
                    <a:p>
                      <a:pPr marL="0" marR="0">
                        <a:lnSpc>
                          <a:spcPct val="115000"/>
                        </a:lnSpc>
                        <a:spcBef>
                          <a:spcPts val="0"/>
                        </a:spcBef>
                        <a:spcAft>
                          <a:spcPts val="0"/>
                        </a:spcAft>
                        <a:tabLst>
                          <a:tab pos="809625" algn="l"/>
                        </a:tabLst>
                      </a:pPr>
                      <a:r>
                        <a:rPr lang="en-US" sz="1800" b="0" dirty="0">
                          <a:effectLst/>
                        </a:rPr>
                        <a:t>Beta-Lactam	</a:t>
                      </a:r>
                      <a:endParaRPr lang="en-US" sz="1800" b="0" dirty="0">
                        <a:effectLst/>
                        <a:latin typeface="Calibri"/>
                        <a:ea typeface="Calibri"/>
                        <a:cs typeface="Times New Roman"/>
                      </a:endParaRPr>
                    </a:p>
                  </a:txBody>
                  <a:tcPr marL="45720" marR="9144" marT="0" marB="0">
                    <a:solidFill>
                      <a:schemeClr val="accent1">
                        <a:lumMod val="25000"/>
                      </a:schemeClr>
                    </a:solidFill>
                  </a:tcPr>
                </a:tc>
                <a:tc>
                  <a:txBody>
                    <a:bodyPr/>
                    <a:lstStyle/>
                    <a:p>
                      <a:pPr marL="0" marR="0">
                        <a:spcBef>
                          <a:spcPts val="0"/>
                        </a:spcBef>
                        <a:spcAft>
                          <a:spcPts val="0"/>
                        </a:spcAft>
                      </a:pPr>
                      <a:r>
                        <a:rPr lang="en-US" sz="1800" b="0" dirty="0">
                          <a:effectLst/>
                        </a:rPr>
                        <a:t>Aminoglycosides </a:t>
                      </a:r>
                    </a:p>
                    <a:p>
                      <a:pPr marL="0" marR="0">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45720" marR="9144" marT="0" marB="0">
                    <a:solidFill>
                      <a:schemeClr val="accent1">
                        <a:lumMod val="25000"/>
                      </a:schemeClr>
                    </a:solidFill>
                  </a:tcPr>
                </a:tc>
                <a:tc>
                  <a:txBody>
                    <a:bodyPr/>
                    <a:lstStyle/>
                    <a:p>
                      <a:pPr marL="0" marR="0">
                        <a:spcBef>
                          <a:spcPts val="0"/>
                        </a:spcBef>
                        <a:spcAft>
                          <a:spcPts val="0"/>
                        </a:spcAft>
                      </a:pPr>
                      <a:r>
                        <a:rPr lang="en-US" sz="1800" b="0" dirty="0">
                          <a:effectLst/>
                        </a:rPr>
                        <a:t>Carbapenems </a:t>
                      </a:r>
                    </a:p>
                    <a:p>
                      <a:pPr marL="0" marR="0">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45720" marR="9144" marT="0" marB="0">
                    <a:solidFill>
                      <a:schemeClr val="accent1">
                        <a:lumMod val="25000"/>
                      </a:schemeClr>
                    </a:solidFill>
                  </a:tcPr>
                </a:tc>
                <a:tc>
                  <a:txBody>
                    <a:bodyPr/>
                    <a:lstStyle/>
                    <a:p>
                      <a:pPr marL="0" marR="0">
                        <a:spcBef>
                          <a:spcPts val="0"/>
                        </a:spcBef>
                        <a:spcAft>
                          <a:spcPts val="0"/>
                        </a:spcAft>
                      </a:pPr>
                      <a:r>
                        <a:rPr lang="en-US" sz="1800" b="0" dirty="0">
                          <a:effectLst/>
                        </a:rPr>
                        <a:t>Fluoroquinolones </a:t>
                      </a:r>
                    </a:p>
                    <a:p>
                      <a:pPr marL="0" marR="0">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45720" marR="9144" marT="0" marB="0">
                    <a:solidFill>
                      <a:schemeClr val="accent1">
                        <a:lumMod val="25000"/>
                      </a:schemeClr>
                    </a:solidFill>
                  </a:tcPr>
                </a:tc>
                <a:tc>
                  <a:txBody>
                    <a:bodyPr/>
                    <a:lstStyle/>
                    <a:p>
                      <a:pPr marL="0" marR="0">
                        <a:spcBef>
                          <a:spcPts val="0"/>
                        </a:spcBef>
                        <a:spcAft>
                          <a:spcPts val="0"/>
                        </a:spcAft>
                      </a:pPr>
                      <a:r>
                        <a:rPr lang="en-US" sz="1800" b="0" dirty="0">
                          <a:effectLst/>
                        </a:rPr>
                        <a:t>Cephalosporins </a:t>
                      </a:r>
                    </a:p>
                    <a:p>
                      <a:pPr marL="0" marR="0">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45720" marR="9144" marT="0" marB="0">
                    <a:solidFill>
                      <a:schemeClr val="accent1">
                        <a:lumMod val="25000"/>
                      </a:schemeClr>
                    </a:solidFill>
                  </a:tcPr>
                </a:tc>
                <a:tc>
                  <a:txBody>
                    <a:bodyPr/>
                    <a:lstStyle/>
                    <a:p>
                      <a:pPr marL="0" marR="0">
                        <a:spcBef>
                          <a:spcPts val="0"/>
                        </a:spcBef>
                        <a:spcAft>
                          <a:spcPts val="0"/>
                        </a:spcAft>
                      </a:pPr>
                      <a:r>
                        <a:rPr lang="en-US" sz="1800" b="0" dirty="0">
                          <a:effectLst/>
                        </a:rPr>
                        <a:t>Sulbactam </a:t>
                      </a:r>
                    </a:p>
                    <a:p>
                      <a:pPr marL="0" marR="0">
                        <a:lnSpc>
                          <a:spcPct val="115000"/>
                        </a:lnSpc>
                        <a:spcBef>
                          <a:spcPts val="0"/>
                        </a:spcBef>
                        <a:spcAft>
                          <a:spcPts val="0"/>
                        </a:spcAft>
                      </a:pPr>
                      <a:r>
                        <a:rPr lang="en-US" sz="1800" b="0" dirty="0">
                          <a:effectLst/>
                        </a:rPr>
                        <a:t> </a:t>
                      </a:r>
                      <a:endParaRPr lang="en-US" sz="1800" b="0" dirty="0">
                        <a:effectLst/>
                        <a:latin typeface="Calibri"/>
                        <a:ea typeface="Calibri"/>
                        <a:cs typeface="Times New Roman"/>
                      </a:endParaRPr>
                    </a:p>
                  </a:txBody>
                  <a:tcPr marL="45720" marR="9144" marT="0" marB="0">
                    <a:solidFill>
                      <a:schemeClr val="accent1">
                        <a:lumMod val="25000"/>
                      </a:schemeClr>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0" dirty="0">
                          <a:solidFill>
                            <a:schemeClr val="tx1"/>
                          </a:solidFill>
                          <a:effectLst/>
                        </a:rPr>
                        <a:t>Piperacillin </a:t>
                      </a:r>
                    </a:p>
                    <a:p>
                      <a:pPr marL="0" marR="0">
                        <a:lnSpc>
                          <a:spcPct val="115000"/>
                        </a:lnSpc>
                        <a:spcBef>
                          <a:spcPts val="0"/>
                        </a:spcBef>
                        <a:spcAft>
                          <a:spcPts val="0"/>
                        </a:spcAft>
                      </a:pPr>
                      <a:r>
                        <a:rPr lang="en-US" sz="1800" b="0" dirty="0">
                          <a:solidFill>
                            <a:schemeClr val="tx1"/>
                          </a:solidFill>
                          <a:effectLst/>
                        </a:rPr>
                        <a:t>Piperacillin/ tazobactam </a:t>
                      </a:r>
                      <a:endParaRPr lang="en-US" sz="1800" b="0" dirty="0">
                        <a:solidFill>
                          <a:schemeClr val="tx1"/>
                        </a:solidFill>
                        <a:effectLst/>
                        <a:latin typeface="Calibri"/>
                        <a:ea typeface="Calibri"/>
                        <a:cs typeface="Times New Roman"/>
                      </a:endParaRPr>
                    </a:p>
                  </a:txBody>
                  <a:tcPr marL="45720" marR="9144" marT="0" marB="0"/>
                </a:tc>
                <a:tc>
                  <a:txBody>
                    <a:bodyPr/>
                    <a:lstStyle/>
                    <a:p>
                      <a:pPr marL="0" marR="0">
                        <a:spcBef>
                          <a:spcPts val="0"/>
                        </a:spcBef>
                        <a:spcAft>
                          <a:spcPts val="0"/>
                        </a:spcAft>
                      </a:pPr>
                      <a:r>
                        <a:rPr lang="en-US" sz="1800" b="0" dirty="0">
                          <a:solidFill>
                            <a:schemeClr val="tx1"/>
                          </a:solidFill>
                          <a:effectLst/>
                        </a:rPr>
                        <a:t>Amikacin </a:t>
                      </a:r>
                    </a:p>
                    <a:p>
                      <a:pPr marL="0" marR="0">
                        <a:spcBef>
                          <a:spcPts val="0"/>
                        </a:spcBef>
                        <a:spcAft>
                          <a:spcPts val="0"/>
                        </a:spcAft>
                      </a:pPr>
                      <a:r>
                        <a:rPr lang="en-US" sz="1800" b="0" dirty="0">
                          <a:solidFill>
                            <a:schemeClr val="tx1"/>
                          </a:solidFill>
                          <a:effectLst/>
                        </a:rPr>
                        <a:t>Gentamicin </a:t>
                      </a:r>
                    </a:p>
                    <a:p>
                      <a:pPr marL="0" marR="0">
                        <a:lnSpc>
                          <a:spcPct val="115000"/>
                        </a:lnSpc>
                        <a:spcBef>
                          <a:spcPts val="0"/>
                        </a:spcBef>
                        <a:spcAft>
                          <a:spcPts val="0"/>
                        </a:spcAft>
                      </a:pPr>
                      <a:r>
                        <a:rPr lang="en-US" sz="1800" b="0" dirty="0">
                          <a:solidFill>
                            <a:schemeClr val="tx1"/>
                          </a:solidFill>
                          <a:effectLst/>
                        </a:rPr>
                        <a:t>Tobramycin </a:t>
                      </a:r>
                      <a:endParaRPr lang="en-US" sz="1800" b="0" dirty="0">
                        <a:solidFill>
                          <a:schemeClr val="tx1"/>
                        </a:solidFill>
                        <a:effectLst/>
                        <a:latin typeface="Calibri"/>
                        <a:ea typeface="Calibri"/>
                        <a:cs typeface="Times New Roman"/>
                      </a:endParaRPr>
                    </a:p>
                  </a:txBody>
                  <a:tcPr marL="45720" marR="9144" marT="0" marB="0">
                    <a:solidFill>
                      <a:schemeClr val="accent1"/>
                    </a:solidFill>
                  </a:tcPr>
                </a:tc>
                <a:tc>
                  <a:txBody>
                    <a:bodyPr/>
                    <a:lstStyle/>
                    <a:p>
                      <a:pPr marL="0" marR="0">
                        <a:spcBef>
                          <a:spcPts val="0"/>
                        </a:spcBef>
                        <a:spcAft>
                          <a:spcPts val="0"/>
                        </a:spcAft>
                      </a:pPr>
                      <a:r>
                        <a:rPr lang="en-US" sz="1800" b="0" dirty="0">
                          <a:solidFill>
                            <a:schemeClr val="tx1"/>
                          </a:solidFill>
                          <a:effectLst/>
                        </a:rPr>
                        <a:t>Imipenem </a:t>
                      </a:r>
                    </a:p>
                    <a:p>
                      <a:pPr marL="0" marR="0">
                        <a:spcBef>
                          <a:spcPts val="0"/>
                        </a:spcBef>
                        <a:spcAft>
                          <a:spcPts val="0"/>
                        </a:spcAft>
                      </a:pPr>
                      <a:r>
                        <a:rPr lang="en-US" sz="1800" b="0" dirty="0">
                          <a:solidFill>
                            <a:schemeClr val="tx1"/>
                          </a:solidFill>
                          <a:effectLst/>
                        </a:rPr>
                        <a:t>Meropenem </a:t>
                      </a:r>
                    </a:p>
                    <a:p>
                      <a:pPr marL="0" marR="0">
                        <a:lnSpc>
                          <a:spcPct val="115000"/>
                        </a:lnSpc>
                        <a:spcBef>
                          <a:spcPts val="0"/>
                        </a:spcBef>
                        <a:spcAft>
                          <a:spcPts val="0"/>
                        </a:spcAft>
                      </a:pPr>
                      <a:r>
                        <a:rPr lang="en-US" sz="1800" b="0" dirty="0">
                          <a:solidFill>
                            <a:schemeClr val="tx1"/>
                          </a:solidFill>
                          <a:effectLst/>
                        </a:rPr>
                        <a:t>Doripenem </a:t>
                      </a:r>
                      <a:endParaRPr lang="en-US" sz="1800" b="0" dirty="0">
                        <a:solidFill>
                          <a:schemeClr val="tx1"/>
                        </a:solidFill>
                        <a:effectLst/>
                        <a:latin typeface="Calibri"/>
                        <a:ea typeface="Calibri"/>
                        <a:cs typeface="Times New Roman"/>
                      </a:endParaRPr>
                    </a:p>
                  </a:txBody>
                  <a:tcPr marL="45720" marR="9144" marT="0" marB="0">
                    <a:solidFill>
                      <a:schemeClr val="accent1"/>
                    </a:solidFill>
                  </a:tcPr>
                </a:tc>
                <a:tc>
                  <a:txBody>
                    <a:bodyPr/>
                    <a:lstStyle/>
                    <a:p>
                      <a:pPr marL="0" marR="0">
                        <a:spcBef>
                          <a:spcPts val="0"/>
                        </a:spcBef>
                        <a:spcAft>
                          <a:spcPts val="0"/>
                        </a:spcAft>
                      </a:pPr>
                      <a:r>
                        <a:rPr lang="en-US" sz="1800" b="0" dirty="0">
                          <a:solidFill>
                            <a:schemeClr val="tx1"/>
                          </a:solidFill>
                          <a:effectLst/>
                        </a:rPr>
                        <a:t>Ciprofloxacin </a:t>
                      </a:r>
                    </a:p>
                    <a:p>
                      <a:pPr marL="0" marR="0">
                        <a:lnSpc>
                          <a:spcPct val="115000"/>
                        </a:lnSpc>
                        <a:spcBef>
                          <a:spcPts val="0"/>
                        </a:spcBef>
                        <a:spcAft>
                          <a:spcPts val="0"/>
                        </a:spcAft>
                      </a:pPr>
                      <a:r>
                        <a:rPr lang="en-US" sz="1800" b="0" dirty="0">
                          <a:solidFill>
                            <a:schemeClr val="tx1"/>
                          </a:solidFill>
                          <a:effectLst/>
                        </a:rPr>
                        <a:t>Levofloxacin </a:t>
                      </a:r>
                      <a:endParaRPr lang="en-US" sz="1800" b="0" dirty="0">
                        <a:solidFill>
                          <a:schemeClr val="tx1"/>
                        </a:solidFill>
                        <a:effectLst/>
                        <a:latin typeface="Calibri"/>
                        <a:ea typeface="Calibri"/>
                        <a:cs typeface="Times New Roman"/>
                      </a:endParaRPr>
                    </a:p>
                  </a:txBody>
                  <a:tcPr marL="45720" marR="9144" marT="0" marB="0">
                    <a:solidFill>
                      <a:schemeClr val="accent1"/>
                    </a:solidFill>
                  </a:tcPr>
                </a:tc>
                <a:tc>
                  <a:txBody>
                    <a:bodyPr/>
                    <a:lstStyle/>
                    <a:p>
                      <a:pPr marL="0" marR="0">
                        <a:spcBef>
                          <a:spcPts val="0"/>
                        </a:spcBef>
                        <a:spcAft>
                          <a:spcPts val="0"/>
                        </a:spcAft>
                      </a:pPr>
                      <a:r>
                        <a:rPr lang="en-US" sz="1800" b="0" dirty="0">
                          <a:solidFill>
                            <a:schemeClr val="tx1"/>
                          </a:solidFill>
                          <a:effectLst/>
                        </a:rPr>
                        <a:t>Cefepime </a:t>
                      </a:r>
                    </a:p>
                    <a:p>
                      <a:pPr marL="0" marR="0">
                        <a:lnSpc>
                          <a:spcPct val="115000"/>
                        </a:lnSpc>
                        <a:spcBef>
                          <a:spcPts val="0"/>
                        </a:spcBef>
                        <a:spcAft>
                          <a:spcPts val="0"/>
                        </a:spcAft>
                      </a:pPr>
                      <a:r>
                        <a:rPr lang="en-US" sz="1800" b="0" dirty="0">
                          <a:solidFill>
                            <a:schemeClr val="tx1"/>
                          </a:solidFill>
                          <a:effectLst/>
                        </a:rPr>
                        <a:t>Ceftazidime </a:t>
                      </a:r>
                      <a:endParaRPr lang="en-US" sz="1800" b="0" dirty="0">
                        <a:solidFill>
                          <a:schemeClr val="tx1"/>
                        </a:solidFill>
                        <a:effectLst/>
                        <a:latin typeface="Calibri"/>
                        <a:ea typeface="Calibri"/>
                        <a:cs typeface="Times New Roman"/>
                      </a:endParaRPr>
                    </a:p>
                  </a:txBody>
                  <a:tcPr marL="45720" marR="9144" marT="0" marB="0">
                    <a:solidFill>
                      <a:schemeClr val="accent1"/>
                    </a:solidFill>
                  </a:tcPr>
                </a:tc>
                <a:tc>
                  <a:txBody>
                    <a:bodyPr/>
                    <a:lstStyle/>
                    <a:p>
                      <a:pPr marL="0" marR="0">
                        <a:spcBef>
                          <a:spcPts val="0"/>
                        </a:spcBef>
                        <a:spcAft>
                          <a:spcPts val="0"/>
                        </a:spcAft>
                      </a:pPr>
                      <a:r>
                        <a:rPr lang="en-US" sz="1800" b="0" dirty="0">
                          <a:solidFill>
                            <a:schemeClr val="tx1"/>
                          </a:solidFill>
                          <a:effectLst/>
                        </a:rPr>
                        <a:t>Ampicillin/ sulbactam </a:t>
                      </a:r>
                    </a:p>
                    <a:p>
                      <a:pPr marL="0" marR="0">
                        <a:lnSpc>
                          <a:spcPct val="115000"/>
                        </a:lnSpc>
                        <a:spcBef>
                          <a:spcPts val="0"/>
                        </a:spcBef>
                        <a:spcAft>
                          <a:spcPts val="0"/>
                        </a:spcAft>
                      </a:pPr>
                      <a:r>
                        <a:rPr lang="en-US" sz="1800" b="0" dirty="0">
                          <a:solidFill>
                            <a:schemeClr val="tx1"/>
                          </a:solidFill>
                          <a:effectLst/>
                        </a:rPr>
                        <a:t> </a:t>
                      </a:r>
                      <a:endParaRPr lang="en-US" sz="1800" b="0" dirty="0">
                        <a:solidFill>
                          <a:schemeClr val="tx1"/>
                        </a:solidFill>
                        <a:effectLst/>
                        <a:latin typeface="Calibri"/>
                        <a:ea typeface="Calibri"/>
                        <a:cs typeface="Times New Roman"/>
                      </a:endParaRPr>
                    </a:p>
                  </a:txBody>
                  <a:tcPr marL="45720" marR="9144" marT="0" marB="0">
                    <a:solidFill>
                      <a:schemeClr val="accent1"/>
                    </a:solid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61612" y="1935641"/>
            <a:ext cx="84962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09625" algn="l"/>
              </a:tabLst>
              <a:defRPr>
                <a:solidFill>
                  <a:schemeClr val="tx1"/>
                </a:solidFill>
                <a:latin typeface="Arial" pitchFamily="34" charset="0"/>
                <a:cs typeface="Arial" pitchFamily="34" charset="0"/>
              </a:defRPr>
            </a:lvl1pPr>
            <a:lvl2pPr fontAlgn="base">
              <a:spcBef>
                <a:spcPct val="0"/>
              </a:spcBef>
              <a:spcAft>
                <a:spcPct val="0"/>
              </a:spcAft>
              <a:tabLst>
                <a:tab pos="809625" algn="l"/>
              </a:tabLst>
              <a:defRPr>
                <a:solidFill>
                  <a:schemeClr val="tx1"/>
                </a:solidFill>
                <a:latin typeface="Arial" pitchFamily="34" charset="0"/>
                <a:cs typeface="Arial" pitchFamily="34" charset="0"/>
              </a:defRPr>
            </a:lvl2pPr>
            <a:lvl3pPr fontAlgn="base">
              <a:spcBef>
                <a:spcPct val="0"/>
              </a:spcBef>
              <a:spcAft>
                <a:spcPct val="0"/>
              </a:spcAft>
              <a:tabLst>
                <a:tab pos="809625" algn="l"/>
              </a:tabLst>
              <a:defRPr>
                <a:solidFill>
                  <a:schemeClr val="tx1"/>
                </a:solidFill>
                <a:latin typeface="Arial" pitchFamily="34" charset="0"/>
                <a:cs typeface="Arial" pitchFamily="34" charset="0"/>
              </a:defRPr>
            </a:lvl3pPr>
            <a:lvl4pPr fontAlgn="base">
              <a:spcBef>
                <a:spcPct val="0"/>
              </a:spcBef>
              <a:spcAft>
                <a:spcPct val="0"/>
              </a:spcAft>
              <a:tabLst>
                <a:tab pos="809625" algn="l"/>
              </a:tabLst>
              <a:defRPr>
                <a:solidFill>
                  <a:schemeClr val="tx1"/>
                </a:solidFill>
                <a:latin typeface="Arial" pitchFamily="34" charset="0"/>
                <a:cs typeface="Arial" pitchFamily="34" charset="0"/>
              </a:defRPr>
            </a:lvl4pPr>
            <a:lvl5pPr fontAlgn="base">
              <a:spcBef>
                <a:spcPct val="0"/>
              </a:spcBef>
              <a:spcAft>
                <a:spcPct val="0"/>
              </a:spcAft>
              <a:tabLst>
                <a:tab pos="809625" algn="l"/>
              </a:tabLst>
              <a:defRPr>
                <a:solidFill>
                  <a:schemeClr val="tx1"/>
                </a:solidFill>
                <a:latin typeface="Arial" pitchFamily="34" charset="0"/>
                <a:cs typeface="Arial" pitchFamily="34" charset="0"/>
              </a:defRPr>
            </a:lvl5pPr>
            <a:lvl6pPr fontAlgn="base">
              <a:spcBef>
                <a:spcPct val="0"/>
              </a:spcBef>
              <a:spcAft>
                <a:spcPct val="0"/>
              </a:spcAft>
              <a:tabLst>
                <a:tab pos="809625" algn="l"/>
              </a:tabLst>
              <a:defRPr>
                <a:solidFill>
                  <a:schemeClr val="tx1"/>
                </a:solidFill>
                <a:latin typeface="Arial" pitchFamily="34" charset="0"/>
                <a:cs typeface="Arial" pitchFamily="34" charset="0"/>
              </a:defRPr>
            </a:lvl6pPr>
            <a:lvl7pPr fontAlgn="base">
              <a:spcBef>
                <a:spcPct val="0"/>
              </a:spcBef>
              <a:spcAft>
                <a:spcPct val="0"/>
              </a:spcAft>
              <a:tabLst>
                <a:tab pos="809625" algn="l"/>
              </a:tabLst>
              <a:defRPr>
                <a:solidFill>
                  <a:schemeClr val="tx1"/>
                </a:solidFill>
                <a:latin typeface="Arial" pitchFamily="34" charset="0"/>
                <a:cs typeface="Arial" pitchFamily="34" charset="0"/>
              </a:defRPr>
            </a:lvl7pPr>
            <a:lvl8pPr fontAlgn="base">
              <a:spcBef>
                <a:spcPct val="0"/>
              </a:spcBef>
              <a:spcAft>
                <a:spcPct val="0"/>
              </a:spcAft>
              <a:tabLst>
                <a:tab pos="809625" algn="l"/>
              </a:tabLst>
              <a:defRPr>
                <a:solidFill>
                  <a:schemeClr val="tx1"/>
                </a:solidFill>
                <a:latin typeface="Arial" pitchFamily="34" charset="0"/>
                <a:cs typeface="Arial" pitchFamily="34" charset="0"/>
              </a:defRPr>
            </a:lvl8pPr>
            <a:lvl9pPr fontAlgn="base">
              <a:spcBef>
                <a:spcPct val="0"/>
              </a:spcBef>
              <a:spcAft>
                <a:spcPct val="0"/>
              </a:spcAft>
              <a:tabLst>
                <a:tab pos="809625" algn="l"/>
              </a:tabLst>
              <a:defRPr>
                <a:solidFill>
                  <a:schemeClr val="tx1"/>
                </a:solidFill>
                <a:latin typeface="Arial" pitchFamily="34" charset="0"/>
                <a:cs typeface="Arial" pitchFamily="34" charset="0"/>
              </a:defRPr>
            </a:lvl9pPr>
          </a:lstStyle>
          <a:p>
            <a:pPr marL="457200" marR="0" lvl="1" indent="0" defTabSz="914400" rtl="0" eaLnBrk="1" fontAlgn="base" latinLnBrk="0" hangingPunct="1">
              <a:lnSpc>
                <a:spcPct val="100000"/>
              </a:lnSpc>
              <a:spcBef>
                <a:spcPct val="0"/>
              </a:spcBef>
              <a:spcAft>
                <a:spcPct val="0"/>
              </a:spcAft>
              <a:buClrTx/>
              <a:buSzTx/>
              <a:tabLst>
                <a:tab pos="809625" algn="l"/>
              </a:tabLst>
            </a:pPr>
            <a:r>
              <a:rPr kumimoji="0" lang="en-US" altLang="en-US" sz="2800" i="0" u="none" strike="noStrike" cap="none" normalizeH="0" baseline="0" dirty="0">
                <a:ln>
                  <a:noFill/>
                </a:ln>
                <a:solidFill>
                  <a:schemeClr val="tx1"/>
                </a:solidFill>
                <a:effectLst/>
                <a:latin typeface="+mj-lt"/>
                <a:ea typeface="Calibri" pitchFamily="34" charset="0"/>
                <a:cs typeface="Times New Roman" pitchFamily="18" charset="0"/>
              </a:rPr>
              <a:t>Nonsusceptible to at least 1 antibiotic in at least 3 antimicrobial classes of the following 6 antimicrobial classes:</a:t>
            </a:r>
          </a:p>
          <a:p>
            <a:pPr marL="457200" marR="0" lvl="1" indent="0" defTabSz="914400" rtl="0" eaLnBrk="1" fontAlgn="base" latinLnBrk="0" hangingPunct="1">
              <a:lnSpc>
                <a:spcPct val="100000"/>
              </a:lnSpc>
              <a:spcBef>
                <a:spcPct val="0"/>
              </a:spcBef>
              <a:spcAft>
                <a:spcPct val="0"/>
              </a:spcAft>
              <a:buClrTx/>
              <a:buSzTx/>
              <a:tabLst>
                <a:tab pos="809625" algn="l"/>
              </a:tabLst>
            </a:pPr>
            <a:r>
              <a:rPr lang="en-US" altLang="en-US" sz="1600" dirty="0">
                <a:latin typeface="+mj-lt"/>
                <a:cs typeface="Times New Roman" pitchFamily="18" charset="0"/>
              </a:rPr>
              <a:t>*note: only the below listed antibiotics can be used to meet this definition</a:t>
            </a:r>
            <a:endParaRPr kumimoji="0" lang="en-US" altLang="en-US" sz="105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5560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2286000"/>
          </a:xfrm>
        </p:spPr>
        <p:txBody>
          <a:bodyPr/>
          <a:lstStyle/>
          <a:p>
            <a:pPr marL="0" indent="0" algn="ctr">
              <a:buNone/>
            </a:pPr>
            <a:r>
              <a:rPr lang="en-US" sz="6600" dirty="0"/>
              <a:t>Case Examples</a:t>
            </a:r>
          </a:p>
        </p:txBody>
      </p:sp>
    </p:spTree>
    <p:extLst>
      <p:ext uri="{BB962C8B-B14F-4D97-AF65-F5344CB8AC3E}">
        <p14:creationId xmlns:p14="http://schemas.microsoft.com/office/powerpoint/2010/main" val="195345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1</a:t>
            </a:r>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4742" r="20305"/>
          <a:stretch/>
        </p:blipFill>
        <p:spPr>
          <a:xfrm rot="5400000">
            <a:off x="1914596" y="961954"/>
            <a:ext cx="4648202" cy="6343794"/>
          </a:xfrm>
        </p:spPr>
      </p:pic>
      <p:sp>
        <p:nvSpPr>
          <p:cNvPr id="8" name="Oval 7"/>
          <p:cNvSpPr/>
          <p:nvPr/>
        </p:nvSpPr>
        <p:spPr bwMode="auto">
          <a:xfrm>
            <a:off x="1371600" y="4953000"/>
            <a:ext cx="6324600" cy="457200"/>
          </a:xfrm>
          <a:prstGeom prst="ellips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9" name="Oval 8"/>
          <p:cNvSpPr/>
          <p:nvPr/>
        </p:nvSpPr>
        <p:spPr bwMode="auto">
          <a:xfrm>
            <a:off x="381000" y="1676400"/>
            <a:ext cx="7620000" cy="1219200"/>
          </a:xfrm>
          <a:prstGeom prst="ellips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6" name="Right Arrow 5"/>
          <p:cNvSpPr/>
          <p:nvPr/>
        </p:nvSpPr>
        <p:spPr>
          <a:xfrm>
            <a:off x="3581400" y="5105400"/>
            <a:ext cx="1524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3048000"/>
            <a:ext cx="2286000" cy="1077218"/>
          </a:xfrm>
          <a:prstGeom prst="rect">
            <a:avLst/>
          </a:prstGeom>
          <a:noFill/>
        </p:spPr>
        <p:txBody>
          <a:bodyPr wrap="square" rtlCol="0">
            <a:spAutoFit/>
          </a:bodyPr>
          <a:lstStyle/>
          <a:p>
            <a:pPr algn="ctr"/>
            <a:r>
              <a:rPr lang="en-US" sz="3200" b="1" dirty="0">
                <a:solidFill>
                  <a:srgbClr val="FF0000"/>
                </a:solidFill>
              </a:rPr>
              <a:t>NOT Reportable</a:t>
            </a:r>
          </a:p>
        </p:txBody>
      </p:sp>
      <p:sp>
        <p:nvSpPr>
          <p:cNvPr id="3" name="TextBox 2"/>
          <p:cNvSpPr txBox="1"/>
          <p:nvPr/>
        </p:nvSpPr>
        <p:spPr>
          <a:xfrm>
            <a:off x="342900" y="4382354"/>
            <a:ext cx="1600200" cy="584775"/>
          </a:xfrm>
          <a:prstGeom prst="rect">
            <a:avLst/>
          </a:prstGeom>
          <a:noFill/>
        </p:spPr>
        <p:txBody>
          <a:bodyPr wrap="square" rtlCol="0">
            <a:spAutoFit/>
          </a:bodyPr>
          <a:lstStyle/>
          <a:p>
            <a:pPr algn="ctr"/>
            <a:r>
              <a:rPr lang="en-US" sz="3200" b="1" dirty="0">
                <a:solidFill>
                  <a:srgbClr val="FF0000"/>
                </a:solidFill>
              </a:rPr>
              <a:t>Why??</a:t>
            </a:r>
          </a:p>
        </p:txBody>
      </p:sp>
    </p:spTree>
    <p:extLst>
      <p:ext uri="{BB962C8B-B14F-4D97-AF65-F5344CB8AC3E}">
        <p14:creationId xmlns:p14="http://schemas.microsoft.com/office/powerpoint/2010/main" val="21138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2</a:t>
            </a:r>
          </a:p>
        </p:txBody>
      </p:sp>
      <p:pic>
        <p:nvPicPr>
          <p:cNvPr id="11" name="Content Placeholder 2"/>
          <p:cNvPicPr>
            <a:picLocks noGrp="1"/>
          </p:cNvPicPr>
          <p:nvPr>
            <p:ph idx="1"/>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2554"/>
          <a:stretch/>
        </p:blipFill>
        <p:spPr bwMode="auto">
          <a:xfrm rot="5400000">
            <a:off x="2019300" y="190501"/>
            <a:ext cx="5105401" cy="82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2057400" y="2667000"/>
            <a:ext cx="5029200" cy="228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7" name="Oval 6"/>
          <p:cNvSpPr/>
          <p:nvPr/>
        </p:nvSpPr>
        <p:spPr bwMode="auto">
          <a:xfrm>
            <a:off x="152400" y="1600200"/>
            <a:ext cx="8763000" cy="1447800"/>
          </a:xfrm>
          <a:prstGeom prst="ellipse">
            <a:avLst/>
          </a:prstGeom>
          <a:noFill/>
          <a:ln w="444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152400" y="6019800"/>
            <a:ext cx="6019800" cy="304800"/>
          </a:xfrm>
          <a:prstGeom prst="ellipse">
            <a:avLst/>
          </a:prstGeom>
          <a:noFill/>
          <a:ln w="444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8" name="TextBox 7"/>
          <p:cNvSpPr txBox="1"/>
          <p:nvPr/>
        </p:nvSpPr>
        <p:spPr>
          <a:xfrm>
            <a:off x="152400" y="3322766"/>
            <a:ext cx="2286000" cy="1077218"/>
          </a:xfrm>
          <a:prstGeom prst="rect">
            <a:avLst/>
          </a:prstGeom>
          <a:noFill/>
        </p:spPr>
        <p:txBody>
          <a:bodyPr wrap="square" rtlCol="0">
            <a:spAutoFit/>
          </a:bodyPr>
          <a:lstStyle/>
          <a:p>
            <a:pPr algn="ctr"/>
            <a:r>
              <a:rPr lang="en-US" sz="3200" b="1" dirty="0">
                <a:solidFill>
                  <a:srgbClr val="FF0000"/>
                </a:solidFill>
              </a:rPr>
              <a:t>Reportable or Not??</a:t>
            </a:r>
          </a:p>
        </p:txBody>
      </p:sp>
      <p:sp>
        <p:nvSpPr>
          <p:cNvPr id="9" name="TextBox 8"/>
          <p:cNvSpPr txBox="1"/>
          <p:nvPr/>
        </p:nvSpPr>
        <p:spPr>
          <a:xfrm>
            <a:off x="2590800" y="3657600"/>
            <a:ext cx="1600200" cy="584775"/>
          </a:xfrm>
          <a:prstGeom prst="rect">
            <a:avLst/>
          </a:prstGeom>
          <a:noFill/>
        </p:spPr>
        <p:txBody>
          <a:bodyPr wrap="square" rtlCol="0">
            <a:spAutoFit/>
          </a:bodyPr>
          <a:lstStyle/>
          <a:p>
            <a:pPr algn="ctr"/>
            <a:r>
              <a:rPr lang="en-US" sz="3200" b="1" dirty="0">
                <a:solidFill>
                  <a:srgbClr val="FF0000"/>
                </a:solidFill>
              </a:rPr>
              <a:t>Why??</a:t>
            </a:r>
          </a:p>
        </p:txBody>
      </p:sp>
      <p:sp>
        <p:nvSpPr>
          <p:cNvPr id="2" name="TextBox 1"/>
          <p:cNvSpPr txBox="1"/>
          <p:nvPr/>
        </p:nvSpPr>
        <p:spPr>
          <a:xfrm>
            <a:off x="5562600" y="1752600"/>
            <a:ext cx="2427890" cy="830997"/>
          </a:xfrm>
          <a:prstGeom prst="rect">
            <a:avLst/>
          </a:prstGeom>
          <a:noFill/>
        </p:spPr>
        <p:txBody>
          <a:bodyPr wrap="square" rtlCol="0">
            <a:spAutoFit/>
          </a:bodyPr>
          <a:lstStyle/>
          <a:p>
            <a:pPr algn="ctr"/>
            <a:r>
              <a:rPr lang="en-US" sz="2400" b="1" dirty="0">
                <a:solidFill>
                  <a:srgbClr val="FF0000"/>
                </a:solidFill>
              </a:rPr>
              <a:t>What about the Pseudomonas?</a:t>
            </a:r>
          </a:p>
        </p:txBody>
      </p:sp>
    </p:spTree>
    <p:extLst>
      <p:ext uri="{BB962C8B-B14F-4D97-AF65-F5344CB8AC3E}">
        <p14:creationId xmlns:p14="http://schemas.microsoft.com/office/powerpoint/2010/main" val="5093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270" t="1818" r="7903"/>
          <a:stretch/>
        </p:blipFill>
        <p:spPr>
          <a:xfrm rot="5400000">
            <a:off x="1914939" y="599662"/>
            <a:ext cx="5009322" cy="7010400"/>
          </a:xfrm>
        </p:spPr>
      </p:pic>
      <p:sp>
        <p:nvSpPr>
          <p:cNvPr id="5" name="Title 4"/>
          <p:cNvSpPr>
            <a:spLocks noGrp="1"/>
          </p:cNvSpPr>
          <p:nvPr>
            <p:ph type="title"/>
          </p:nvPr>
        </p:nvSpPr>
        <p:spPr/>
        <p:txBody>
          <a:bodyPr/>
          <a:lstStyle/>
          <a:p>
            <a:r>
              <a:rPr lang="en-US" dirty="0"/>
              <a:t>Case 3</a:t>
            </a:r>
          </a:p>
        </p:txBody>
      </p:sp>
      <p:sp>
        <p:nvSpPr>
          <p:cNvPr id="7" name="Oval 6"/>
          <p:cNvSpPr/>
          <p:nvPr/>
        </p:nvSpPr>
        <p:spPr bwMode="auto">
          <a:xfrm>
            <a:off x="381000" y="5105400"/>
            <a:ext cx="6248400" cy="228600"/>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8" name="TextBox 7"/>
          <p:cNvSpPr txBox="1"/>
          <p:nvPr/>
        </p:nvSpPr>
        <p:spPr>
          <a:xfrm>
            <a:off x="3886200" y="1524000"/>
            <a:ext cx="4229100" cy="477054"/>
          </a:xfrm>
          <a:prstGeom prst="rect">
            <a:avLst/>
          </a:prstGeom>
          <a:solidFill>
            <a:schemeClr val="bg1"/>
          </a:solidFill>
        </p:spPr>
        <p:txBody>
          <a:bodyPr wrap="square" lIns="0" tIns="0" rIns="0" bIns="0" rtlCol="0">
            <a:spAutoFit/>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Final report: </a:t>
            </a:r>
          </a:p>
          <a:p>
            <a:pPr algn="ctr"/>
            <a:r>
              <a:rPr lang="en-US" sz="1200" b="1" dirty="0">
                <a:latin typeface="Tahoma" panose="020B0604030504040204" pitchFamily="34" charset="0"/>
                <a:ea typeface="Tahoma" panose="020B0604030504040204" pitchFamily="34" charset="0"/>
                <a:cs typeface="Tahoma" panose="020B0604030504040204" pitchFamily="34" charset="0"/>
              </a:rPr>
              <a:t>Enterobacter cloacae</a:t>
            </a:r>
          </a:p>
          <a:p>
            <a:pPr algn="ctr"/>
            <a:endParaRPr lang="en-US" sz="700" b="1" dirty="0">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bwMode="auto">
          <a:xfrm>
            <a:off x="381000" y="1447800"/>
            <a:ext cx="8686800" cy="1295400"/>
          </a:xfrm>
          <a:prstGeom prst="ellipse">
            <a:avLst/>
          </a:prstGeom>
          <a:noFill/>
          <a:ln w="444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p:txBody>
      </p:sp>
      <p:sp>
        <p:nvSpPr>
          <p:cNvPr id="9" name="TextBox 8"/>
          <p:cNvSpPr txBox="1"/>
          <p:nvPr/>
        </p:nvSpPr>
        <p:spPr>
          <a:xfrm>
            <a:off x="6400800" y="3276600"/>
            <a:ext cx="2286000" cy="1077218"/>
          </a:xfrm>
          <a:prstGeom prst="rect">
            <a:avLst/>
          </a:prstGeom>
          <a:noFill/>
        </p:spPr>
        <p:txBody>
          <a:bodyPr wrap="square" rtlCol="0">
            <a:spAutoFit/>
          </a:bodyPr>
          <a:lstStyle/>
          <a:p>
            <a:pPr algn="ctr"/>
            <a:r>
              <a:rPr lang="en-US" sz="3200" b="1" dirty="0">
                <a:solidFill>
                  <a:srgbClr val="FF0000"/>
                </a:solidFill>
              </a:rPr>
              <a:t>NOT Reportable</a:t>
            </a:r>
          </a:p>
        </p:txBody>
      </p:sp>
      <p:sp>
        <p:nvSpPr>
          <p:cNvPr id="10" name="TextBox 9"/>
          <p:cNvSpPr txBox="1"/>
          <p:nvPr/>
        </p:nvSpPr>
        <p:spPr>
          <a:xfrm>
            <a:off x="6858000" y="5105400"/>
            <a:ext cx="1600200" cy="584775"/>
          </a:xfrm>
          <a:prstGeom prst="rect">
            <a:avLst/>
          </a:prstGeom>
          <a:noFill/>
        </p:spPr>
        <p:txBody>
          <a:bodyPr wrap="square" rtlCol="0">
            <a:spAutoFit/>
          </a:bodyPr>
          <a:lstStyle/>
          <a:p>
            <a:pPr algn="ctr"/>
            <a:r>
              <a:rPr lang="en-US" sz="3200" b="1" dirty="0">
                <a:solidFill>
                  <a:srgbClr val="FF0000"/>
                </a:solidFill>
              </a:rPr>
              <a:t>Why??</a:t>
            </a:r>
          </a:p>
        </p:txBody>
      </p:sp>
      <p:sp>
        <p:nvSpPr>
          <p:cNvPr id="11" name="Right Arrow 10"/>
          <p:cNvSpPr/>
          <p:nvPr/>
        </p:nvSpPr>
        <p:spPr>
          <a:xfrm>
            <a:off x="152400" y="2001054"/>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4191000" y="1610127"/>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9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228600" y="1905000"/>
            <a:ext cx="8458200" cy="4456444"/>
          </a:xfrm>
        </p:spPr>
        <p:txBody>
          <a:bodyPr/>
          <a:lstStyle/>
          <a:p>
            <a:r>
              <a:rPr lang="en-US" sz="2400" dirty="0"/>
              <a:t>The HAI Epidemiologist</a:t>
            </a:r>
          </a:p>
          <a:p>
            <a:r>
              <a:rPr lang="en-US" sz="2400" dirty="0"/>
              <a:t>What is CRE/ MDR-A</a:t>
            </a:r>
          </a:p>
          <a:p>
            <a:r>
              <a:rPr lang="en-US" sz="2400" dirty="0"/>
              <a:t>Transmission </a:t>
            </a:r>
          </a:p>
          <a:p>
            <a:r>
              <a:rPr lang="en-US" sz="2400" dirty="0"/>
              <a:t>Who is at risk</a:t>
            </a:r>
          </a:p>
          <a:p>
            <a:r>
              <a:rPr lang="en-US" sz="2400" dirty="0"/>
              <a:t>History of Resistance </a:t>
            </a:r>
          </a:p>
          <a:p>
            <a:r>
              <a:rPr lang="en-US" sz="2400" dirty="0"/>
              <a:t>Reporting requirements</a:t>
            </a:r>
          </a:p>
          <a:p>
            <a:pPr lvl="1"/>
            <a:r>
              <a:rPr lang="en-US" sz="2000" dirty="0"/>
              <a:t>Case Examples</a:t>
            </a:r>
          </a:p>
          <a:p>
            <a:r>
              <a:rPr lang="en-US" sz="2400" dirty="0"/>
              <a:t>Laboratory</a:t>
            </a:r>
          </a:p>
          <a:p>
            <a:r>
              <a:rPr lang="en-US" sz="2400" dirty="0"/>
              <a:t>Control measures/ infection prevention</a:t>
            </a:r>
          </a:p>
          <a:p>
            <a:r>
              <a:rPr lang="en-US" sz="2400" dirty="0"/>
              <a:t>Additional recommendations/ Supplemental measures</a:t>
            </a:r>
          </a:p>
        </p:txBody>
      </p:sp>
    </p:spTree>
    <p:extLst>
      <p:ext uri="{BB962C8B-B14F-4D97-AF65-F5344CB8AC3E}">
        <p14:creationId xmlns:p14="http://schemas.microsoft.com/office/powerpoint/2010/main" val="87534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600" dirty="0"/>
              <a:t>Lab Detection for CRE </a:t>
            </a:r>
          </a:p>
        </p:txBody>
      </p:sp>
      <p:sp>
        <p:nvSpPr>
          <p:cNvPr id="3" name="Content Placeholder 2"/>
          <p:cNvSpPr>
            <a:spLocks noGrp="1"/>
          </p:cNvSpPr>
          <p:nvPr>
            <p:ph idx="1"/>
          </p:nvPr>
        </p:nvSpPr>
        <p:spPr>
          <a:xfrm>
            <a:off x="457200" y="1600200"/>
            <a:ext cx="8229600" cy="5029200"/>
          </a:xfrm>
        </p:spPr>
        <p:txBody>
          <a:bodyPr/>
          <a:lstStyle/>
          <a:p>
            <a:r>
              <a:rPr lang="en-US" sz="3000" dirty="0"/>
              <a:t>Clinical and Laboratory Standards Institute (CLSI) breakpoints for determining carbapenem susceptibility </a:t>
            </a:r>
          </a:p>
          <a:p>
            <a:pPr lvl="1"/>
            <a:r>
              <a:rPr lang="en-US" sz="2600" dirty="0"/>
              <a:t>Breakpoints were lowered to improve detection </a:t>
            </a:r>
          </a:p>
          <a:p>
            <a:r>
              <a:rPr lang="en-US" sz="3000" dirty="0"/>
              <a:t>Modified Hodge Test (MHT)</a:t>
            </a:r>
          </a:p>
          <a:p>
            <a:pPr lvl="1"/>
            <a:r>
              <a:rPr lang="en-US" sz="2600" dirty="0"/>
              <a:t>Tests for carbapenemase</a:t>
            </a:r>
          </a:p>
          <a:p>
            <a:pPr lvl="1"/>
            <a:r>
              <a:rPr lang="en-US" sz="2600" dirty="0"/>
              <a:t>Not necessary with the recommended lowered breakpoints</a:t>
            </a:r>
          </a:p>
          <a:p>
            <a:r>
              <a:rPr lang="en-US" sz="3000" dirty="0"/>
              <a:t>Other methods </a:t>
            </a:r>
          </a:p>
          <a:p>
            <a:pPr lvl="1"/>
            <a:r>
              <a:rPr lang="en-US" sz="2600" dirty="0"/>
              <a:t>PCR- only for KPC or NDM</a:t>
            </a:r>
          </a:p>
        </p:txBody>
      </p:sp>
    </p:spTree>
    <p:extLst>
      <p:ext uri="{BB962C8B-B14F-4D97-AF65-F5344CB8AC3E}">
        <p14:creationId xmlns:p14="http://schemas.microsoft.com/office/powerpoint/2010/main" val="214267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Subtyping</a:t>
            </a:r>
          </a:p>
        </p:txBody>
      </p:sp>
      <p:sp>
        <p:nvSpPr>
          <p:cNvPr id="3" name="Content Placeholder 2"/>
          <p:cNvSpPr>
            <a:spLocks noGrp="1"/>
          </p:cNvSpPr>
          <p:nvPr>
            <p:ph idx="1"/>
          </p:nvPr>
        </p:nvSpPr>
        <p:spPr>
          <a:xfrm>
            <a:off x="304800" y="2667000"/>
            <a:ext cx="8534400" cy="2895600"/>
          </a:xfrm>
        </p:spPr>
        <p:txBody>
          <a:bodyPr/>
          <a:lstStyle/>
          <a:p>
            <a:r>
              <a:rPr lang="en-US" sz="2800" dirty="0"/>
              <a:t>PFGE (Pulse Field Gel Electrophoresis)</a:t>
            </a:r>
          </a:p>
          <a:p>
            <a:r>
              <a:rPr lang="en-US" sz="2800" dirty="0"/>
              <a:t>All positive K. pneumoniae isolates delivered to or tested at DSHS central lab are tested by PFGE for molecular subtyping (to build molecular database)</a:t>
            </a:r>
          </a:p>
          <a:p>
            <a:r>
              <a:rPr lang="en-US" sz="2800" dirty="0"/>
              <a:t>Other isolates may be submitted for PFGE with the approval of an HAI Epidemiologist.</a:t>
            </a:r>
          </a:p>
        </p:txBody>
      </p:sp>
    </p:spTree>
    <p:extLst>
      <p:ext uri="{BB962C8B-B14F-4D97-AF65-F5344CB8AC3E}">
        <p14:creationId xmlns:p14="http://schemas.microsoft.com/office/powerpoint/2010/main" val="164024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Submit</a:t>
            </a:r>
          </a:p>
        </p:txBody>
      </p:sp>
      <p:sp>
        <p:nvSpPr>
          <p:cNvPr id="3" name="Content Placeholder 2"/>
          <p:cNvSpPr>
            <a:spLocks noGrp="1"/>
          </p:cNvSpPr>
          <p:nvPr>
            <p:ph idx="1"/>
          </p:nvPr>
        </p:nvSpPr>
        <p:spPr>
          <a:xfrm>
            <a:off x="457200" y="2438400"/>
            <a:ext cx="8229600" cy="3429000"/>
          </a:xfrm>
        </p:spPr>
        <p:txBody>
          <a:bodyPr/>
          <a:lstStyle/>
          <a:p>
            <a:r>
              <a:rPr lang="en-US" dirty="0"/>
              <a:t>Contact your regional HAI Epidemiologist prior to submission of any isolates</a:t>
            </a:r>
          </a:p>
          <a:p>
            <a:r>
              <a:rPr lang="en-US" dirty="0"/>
              <a:t>If isolates are sent without Epi approval (especially without antimicrobial susceptibility testing (AST)),  lab will contact epi before sample is processed.</a:t>
            </a:r>
          </a:p>
        </p:txBody>
      </p:sp>
    </p:spTree>
    <p:extLst>
      <p:ext uri="{BB962C8B-B14F-4D97-AF65-F5344CB8AC3E}">
        <p14:creationId xmlns:p14="http://schemas.microsoft.com/office/powerpoint/2010/main" val="198185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a:t>
            </a:r>
          </a:p>
        </p:txBody>
      </p:sp>
      <p:sp>
        <p:nvSpPr>
          <p:cNvPr id="3" name="Content Placeholder 2"/>
          <p:cNvSpPr>
            <a:spLocks noGrp="1"/>
          </p:cNvSpPr>
          <p:nvPr>
            <p:ph idx="1"/>
          </p:nvPr>
        </p:nvSpPr>
        <p:spPr>
          <a:xfrm>
            <a:off x="228600" y="2133600"/>
            <a:ext cx="8534400" cy="3200400"/>
          </a:xfrm>
        </p:spPr>
        <p:txBody>
          <a:bodyPr/>
          <a:lstStyle/>
          <a:p>
            <a:r>
              <a:rPr lang="en-US" dirty="0"/>
              <a:t>Fill out </a:t>
            </a:r>
            <a:r>
              <a:rPr lang="en-US" b="1" u="sng" dirty="0"/>
              <a:t>G2B form </a:t>
            </a:r>
          </a:p>
          <a:p>
            <a:r>
              <a:rPr lang="en-US" dirty="0"/>
              <a:t>Information on DSHS lab website on how to request submission forms</a:t>
            </a:r>
          </a:p>
          <a:p>
            <a:r>
              <a:rPr lang="en-US" dirty="0"/>
              <a:t>http://www.dshs.state.tx.us/lab/</a:t>
            </a:r>
          </a:p>
        </p:txBody>
      </p:sp>
    </p:spTree>
    <p:extLst>
      <p:ext uri="{BB962C8B-B14F-4D97-AF65-F5344CB8AC3E}">
        <p14:creationId xmlns:p14="http://schemas.microsoft.com/office/powerpoint/2010/main" val="345453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a:xfrm>
            <a:off x="228600" y="1600200"/>
            <a:ext cx="4876800" cy="4648200"/>
          </a:xfrm>
        </p:spPr>
        <p:txBody>
          <a:bodyPr/>
          <a:lstStyle/>
          <a:p>
            <a:pPr marL="0" indent="0">
              <a:buNone/>
            </a:pPr>
            <a:r>
              <a:rPr lang="en-US" sz="4000" dirty="0"/>
              <a:t>Recommendations for:</a:t>
            </a:r>
          </a:p>
          <a:p>
            <a:pPr>
              <a:buFont typeface="Arial" panose="020B0604020202020204" pitchFamily="34" charset="0"/>
              <a:buChar char="•"/>
            </a:pPr>
            <a:r>
              <a:rPr lang="en-US" dirty="0"/>
              <a:t>Acute and long-term acute care facilities </a:t>
            </a:r>
          </a:p>
          <a:p>
            <a:pPr>
              <a:buFont typeface="Arial" panose="020B0604020202020204" pitchFamily="34" charset="0"/>
              <a:buChar char="•"/>
            </a:pPr>
            <a:r>
              <a:rPr lang="en-US" dirty="0"/>
              <a:t>Health departments </a:t>
            </a:r>
          </a:p>
          <a:p>
            <a:pPr>
              <a:buFont typeface="Arial" panose="020B0604020202020204" pitchFamily="34" charset="0"/>
              <a:buChar char="•"/>
            </a:pPr>
            <a:r>
              <a:rPr lang="en-US" dirty="0"/>
              <a:t>Health-care providers</a:t>
            </a:r>
          </a:p>
          <a:p>
            <a:pPr>
              <a:buFont typeface="Arial" panose="020B0604020202020204" pitchFamily="34" charset="0"/>
              <a:buChar char="•"/>
            </a:pPr>
            <a:r>
              <a:rPr lang="en-US" dirty="0"/>
              <a:t>Patients and the public</a:t>
            </a:r>
          </a:p>
          <a:p>
            <a:pPr marL="0" indent="0">
              <a:buNone/>
            </a:pP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00" t="8682" r="32525" b="18453"/>
          <a:stretch/>
        </p:blipFill>
        <p:spPr bwMode="auto">
          <a:xfrm>
            <a:off x="5181600" y="1676400"/>
            <a:ext cx="3644462" cy="460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57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281" y="1600200"/>
            <a:ext cx="8671027" cy="1322947"/>
          </a:xfrm>
          <a:prstGeom prst="rect">
            <a:avLst/>
          </a:prstGeom>
        </p:spPr>
      </p:pic>
      <p:pic>
        <p:nvPicPr>
          <p:cNvPr id="5" name="Picture 4"/>
          <p:cNvPicPr>
            <a:picLocks noChangeAspect="1"/>
          </p:cNvPicPr>
          <p:nvPr/>
        </p:nvPicPr>
        <p:blipFill>
          <a:blip r:embed="rId3"/>
          <a:stretch>
            <a:fillRect/>
          </a:stretch>
        </p:blipFill>
        <p:spPr>
          <a:xfrm>
            <a:off x="207282" y="2923147"/>
            <a:ext cx="8650974" cy="2804403"/>
          </a:xfrm>
          <a:prstGeom prst="rect">
            <a:avLst/>
          </a:prstGeom>
        </p:spPr>
      </p:pic>
      <p:sp>
        <p:nvSpPr>
          <p:cNvPr id="6" name="Title 5"/>
          <p:cNvSpPr>
            <a:spLocks noGrp="1"/>
          </p:cNvSpPr>
          <p:nvPr>
            <p:ph type="title"/>
          </p:nvPr>
        </p:nvSpPr>
        <p:spPr/>
        <p:txBody>
          <a:bodyPr/>
          <a:lstStyle/>
          <a:p>
            <a:r>
              <a:rPr lang="en-US" dirty="0"/>
              <a:t>Core Prevention Measures</a:t>
            </a:r>
          </a:p>
        </p:txBody>
      </p:sp>
    </p:spTree>
    <p:extLst>
      <p:ext uri="{BB962C8B-B14F-4D97-AF65-F5344CB8AC3E}">
        <p14:creationId xmlns:p14="http://schemas.microsoft.com/office/powerpoint/2010/main" val="15792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Hygiene Cont…</a:t>
            </a:r>
          </a:p>
        </p:txBody>
      </p:sp>
      <p:pic>
        <p:nvPicPr>
          <p:cNvPr id="3" name="Picture 2"/>
          <p:cNvPicPr>
            <a:picLocks noChangeAspect="1"/>
          </p:cNvPicPr>
          <p:nvPr/>
        </p:nvPicPr>
        <p:blipFill>
          <a:blip r:embed="rId2"/>
          <a:stretch>
            <a:fillRect/>
          </a:stretch>
        </p:blipFill>
        <p:spPr>
          <a:xfrm>
            <a:off x="2286000" y="1981200"/>
            <a:ext cx="4495800" cy="4213430"/>
          </a:xfrm>
          <a:prstGeom prst="rect">
            <a:avLst/>
          </a:prstGeom>
        </p:spPr>
      </p:pic>
    </p:spTree>
    <p:extLst>
      <p:ext uri="{BB962C8B-B14F-4D97-AF65-F5344CB8AC3E}">
        <p14:creationId xmlns:p14="http://schemas.microsoft.com/office/powerpoint/2010/main" val="383209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www.safecare-gloves.com/images/nitrile-p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32182">
            <a:off x="7498344" y="2856263"/>
            <a:ext cx="1104900" cy="1419225"/>
          </a:xfrm>
          <a:prstGeom prst="rect">
            <a:avLst/>
          </a:prstGeom>
          <a:noFill/>
          <a:ln>
            <a:noFill/>
          </a:ln>
        </p:spPr>
      </p:pic>
      <p:sp>
        <p:nvSpPr>
          <p:cNvPr id="2" name="Title 1"/>
          <p:cNvSpPr>
            <a:spLocks noGrp="1"/>
          </p:cNvSpPr>
          <p:nvPr>
            <p:ph type="title"/>
          </p:nvPr>
        </p:nvSpPr>
        <p:spPr/>
        <p:txBody>
          <a:bodyPr/>
          <a:lstStyle/>
          <a:p>
            <a:r>
              <a:rPr lang="en-US" dirty="0"/>
              <a:t>Core Prevention Measures cont…</a:t>
            </a:r>
          </a:p>
        </p:txBody>
      </p:sp>
      <p:sp>
        <p:nvSpPr>
          <p:cNvPr id="3" name="Content Placeholder 2"/>
          <p:cNvSpPr>
            <a:spLocks noGrp="1"/>
          </p:cNvSpPr>
          <p:nvPr>
            <p:ph idx="1"/>
          </p:nvPr>
        </p:nvSpPr>
        <p:spPr>
          <a:xfrm>
            <a:off x="152400" y="1600200"/>
            <a:ext cx="8534400" cy="5029200"/>
          </a:xfrm>
        </p:spPr>
        <p:txBody>
          <a:bodyPr/>
          <a:lstStyle/>
          <a:p>
            <a:pPr marL="633222" indent="-514350">
              <a:buFont typeface="+mj-lt"/>
              <a:buAutoNum type="arabicPeriod" startAt="2"/>
            </a:pPr>
            <a:r>
              <a:rPr lang="en-US" b="1" dirty="0"/>
              <a:t>Contact Precautions</a:t>
            </a:r>
          </a:p>
          <a:p>
            <a:pPr marL="461963" indent="-230188"/>
            <a:r>
              <a:rPr lang="en-US" sz="2000" dirty="0"/>
              <a:t>Any patient colonized </a:t>
            </a:r>
            <a:r>
              <a:rPr lang="en-US" sz="2000" u="sng" dirty="0"/>
              <a:t>or</a:t>
            </a:r>
            <a:r>
              <a:rPr lang="en-US" sz="2000" dirty="0"/>
              <a:t> infected with CRE should be placed in precautions</a:t>
            </a:r>
          </a:p>
          <a:p>
            <a:pPr marL="461963" indent="-230188"/>
            <a:endParaRPr lang="en-US" sz="2000" dirty="0"/>
          </a:p>
          <a:p>
            <a:pPr marL="461963" indent="-230188"/>
            <a:r>
              <a:rPr lang="en-US" sz="2000" dirty="0"/>
              <a:t>PPE (personal protective equipment)</a:t>
            </a:r>
          </a:p>
          <a:p>
            <a:pPr marL="682625" lvl="1" indent="-220663"/>
            <a:r>
              <a:rPr lang="en-US" sz="2000" dirty="0"/>
              <a:t>Hand hygiene before gowning and gloving</a:t>
            </a:r>
          </a:p>
          <a:p>
            <a:pPr marL="682625" lvl="1" indent="-220663"/>
            <a:r>
              <a:rPr lang="en-US" sz="2000" dirty="0"/>
              <a:t>Gown and gloves before entering patient’s room</a:t>
            </a:r>
          </a:p>
          <a:p>
            <a:pPr marL="682625" lvl="1" indent="-220663"/>
            <a:r>
              <a:rPr lang="en-US" sz="2000" dirty="0"/>
              <a:t>Remove gown and gloves before leaving room, then perform hand hygiene</a:t>
            </a:r>
          </a:p>
          <a:p>
            <a:pPr marL="461963" lvl="1" indent="-230188"/>
            <a:endParaRPr lang="en-US" sz="2000" dirty="0"/>
          </a:p>
          <a:p>
            <a:pPr marL="461963" indent="-230188"/>
            <a:r>
              <a:rPr lang="en-US" sz="2000" dirty="0"/>
              <a:t>Monitor adherence and provide feedback</a:t>
            </a:r>
          </a:p>
          <a:p>
            <a:pPr marL="461963" indent="-230188"/>
            <a:endParaRPr lang="en-US" sz="2000" dirty="0"/>
          </a:p>
          <a:p>
            <a:pPr marL="461963" indent="-230188"/>
            <a:r>
              <a:rPr lang="en-US" sz="2000" b="1" dirty="0"/>
              <a:t>Discontinuation of precautions: currently no recommendations</a:t>
            </a:r>
            <a:endParaRPr lang="en-US" sz="2000" dirty="0"/>
          </a:p>
          <a:p>
            <a:pPr marL="0" indent="0">
              <a:buNone/>
            </a:pPr>
            <a:endParaRPr lang="en-US" dirty="0"/>
          </a:p>
        </p:txBody>
      </p:sp>
      <p:pic>
        <p:nvPicPr>
          <p:cNvPr id="4" name="il_fi" descr="http://hossol.co/uploads/allimg/120802/2-120P2114629205-lp.jpg"/>
          <p:cNvPicPr/>
          <p:nvPr/>
        </p:nvPicPr>
        <p:blipFill rotWithShape="1">
          <a:blip r:embed="rId3">
            <a:extLst>
              <a:ext uri="{28A0092B-C50C-407E-A947-70E740481C1C}">
                <a14:useLocalDpi xmlns:a14="http://schemas.microsoft.com/office/drawing/2010/main" val="0"/>
              </a:ext>
            </a:extLst>
          </a:blip>
          <a:srcRect l="2500" r="5000"/>
          <a:stretch/>
        </p:blipFill>
        <p:spPr bwMode="auto">
          <a:xfrm>
            <a:off x="7467601" y="5035456"/>
            <a:ext cx="1447800" cy="13573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98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Precautions Cont…</a:t>
            </a:r>
          </a:p>
        </p:txBody>
      </p:sp>
      <p:sp>
        <p:nvSpPr>
          <p:cNvPr id="3" name="Content Placeholder 2"/>
          <p:cNvSpPr>
            <a:spLocks noGrp="1"/>
          </p:cNvSpPr>
          <p:nvPr>
            <p:ph idx="1"/>
          </p:nvPr>
        </p:nvSpPr>
        <p:spPr/>
        <p:txBody>
          <a:bodyPr/>
          <a:lstStyle/>
          <a:p>
            <a:pPr marL="118872" indent="0">
              <a:buNone/>
            </a:pPr>
            <a:r>
              <a:rPr lang="en-US" sz="2400" b="1" dirty="0"/>
              <a:t>Long term acute care (LTAC)</a:t>
            </a:r>
          </a:p>
          <a:p>
            <a:r>
              <a:rPr lang="en-US" sz="2400" dirty="0"/>
              <a:t>Use “strict contact precautions” when a patient is:</a:t>
            </a:r>
          </a:p>
          <a:p>
            <a:pPr lvl="1"/>
            <a:r>
              <a:rPr lang="en-US" sz="2400" dirty="0"/>
              <a:t>Incontinent of stool</a:t>
            </a:r>
          </a:p>
          <a:p>
            <a:pPr lvl="1"/>
            <a:r>
              <a:rPr lang="en-US" sz="2400" dirty="0"/>
              <a:t>Not cognitive or behaviorally intact, patient relies a lot on HCP </a:t>
            </a:r>
          </a:p>
          <a:p>
            <a:pPr lvl="1"/>
            <a:r>
              <a:rPr lang="en-US" sz="2400" dirty="0"/>
              <a:t>Ventilator-dependent</a:t>
            </a:r>
          </a:p>
          <a:p>
            <a:pPr lvl="1"/>
            <a:r>
              <a:rPr lang="en-US" sz="2400" dirty="0"/>
              <a:t>Have large draining wounds that cannot be contained</a:t>
            </a:r>
          </a:p>
          <a:p>
            <a:r>
              <a:rPr lang="en-US" sz="2400" dirty="0"/>
              <a:t>Possible to relax precautions when a patient is:</a:t>
            </a:r>
          </a:p>
          <a:p>
            <a:pPr lvl="1"/>
            <a:r>
              <a:rPr lang="en-US" sz="2400" dirty="0"/>
              <a:t>Continent of stool</a:t>
            </a:r>
          </a:p>
          <a:p>
            <a:pPr lvl="1"/>
            <a:r>
              <a:rPr lang="en-US" sz="2400" dirty="0"/>
              <a:t>Cognitive and behaviorally intact</a:t>
            </a:r>
          </a:p>
          <a:p>
            <a:pPr lvl="1"/>
            <a:r>
              <a:rPr lang="en-US" sz="2400" dirty="0"/>
              <a:t>No draining wounds</a:t>
            </a:r>
          </a:p>
          <a:p>
            <a:pPr marL="0" indent="0">
              <a:buNone/>
            </a:pPr>
            <a:endParaRPr lang="en-US" dirty="0"/>
          </a:p>
        </p:txBody>
      </p:sp>
    </p:spTree>
    <p:extLst>
      <p:ext uri="{BB962C8B-B14F-4D97-AF65-F5344CB8AC3E}">
        <p14:creationId xmlns:p14="http://schemas.microsoft.com/office/powerpoint/2010/main" val="3883179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descr="www.apic.org/Resource_/EliminationGuideForm/5de5d1c1-316a-4b5e-b9b4-c3fbeac1b53e/File/APIC-Cdiff-Elimination-Guide.pdf - Google Chrome"/>
          <p:cNvPicPr>
            <a:picLocks noChangeAspect="1"/>
          </p:cNvPicPr>
          <p:nvPr/>
        </p:nvPicPr>
        <p:blipFill rotWithShape="1">
          <a:blip r:embed="rId3">
            <a:extLst>
              <a:ext uri="{28A0092B-C50C-407E-A947-70E740481C1C}">
                <a14:useLocalDpi xmlns:a14="http://schemas.microsoft.com/office/drawing/2010/main" val="0"/>
              </a:ext>
            </a:extLst>
          </a:blip>
          <a:srcRect l="26900" t="40135" r="27736" b="13535"/>
          <a:stretch/>
        </p:blipFill>
        <p:spPr>
          <a:xfrm>
            <a:off x="606058" y="1828800"/>
            <a:ext cx="8080742" cy="4724400"/>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797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 Epidemiologist</a:t>
            </a:r>
          </a:p>
        </p:txBody>
      </p:sp>
      <p:sp>
        <p:nvSpPr>
          <p:cNvPr id="3" name="Content Placeholder 2"/>
          <p:cNvSpPr>
            <a:spLocks noGrp="1"/>
          </p:cNvSpPr>
          <p:nvPr>
            <p:ph idx="1"/>
          </p:nvPr>
        </p:nvSpPr>
        <p:spPr>
          <a:xfrm>
            <a:off x="628650" y="2062162"/>
            <a:ext cx="7886700" cy="3509963"/>
          </a:xfrm>
        </p:spPr>
        <p:txBody>
          <a:bodyPr>
            <a:noAutofit/>
          </a:bodyPr>
          <a:lstStyle/>
          <a:p>
            <a:pPr marL="0" indent="0">
              <a:buNone/>
            </a:pPr>
            <a:r>
              <a:rPr lang="en-US" sz="1800" b="1" dirty="0"/>
              <a:t>Covers a multitude of Infectious Diseases and situations</a:t>
            </a:r>
            <a:endParaRPr lang="en-US" sz="1800" dirty="0"/>
          </a:p>
          <a:p>
            <a:r>
              <a:rPr lang="en-US" sz="1800" dirty="0"/>
              <a:t>Bloodborne Pathogens</a:t>
            </a:r>
          </a:p>
          <a:p>
            <a:r>
              <a:rPr lang="en-US" sz="1800" dirty="0"/>
              <a:t>Meningitis</a:t>
            </a:r>
          </a:p>
          <a:p>
            <a:r>
              <a:rPr lang="en-US" sz="1800" dirty="0"/>
              <a:t>Influenza</a:t>
            </a:r>
          </a:p>
          <a:p>
            <a:r>
              <a:rPr lang="en-US" sz="1800" dirty="0"/>
              <a:t>Emergency preparedness</a:t>
            </a:r>
          </a:p>
          <a:p>
            <a:r>
              <a:rPr lang="en-US" sz="1800" dirty="0"/>
              <a:t>Multidrug-resistant organisms (MDROs)</a:t>
            </a:r>
          </a:p>
          <a:p>
            <a:pPr lvl="1"/>
            <a:r>
              <a:rPr lang="en-US" sz="1800" dirty="0"/>
              <a:t>MRSA, CDIFF</a:t>
            </a:r>
          </a:p>
          <a:p>
            <a:pPr lvl="1"/>
            <a:r>
              <a:rPr lang="en-US" sz="1800" dirty="0"/>
              <a:t>More emerging and urgent threats:  CRE, MDR-Acinetobacter (MDR-A)</a:t>
            </a:r>
          </a:p>
          <a:p>
            <a:r>
              <a:rPr lang="en-US" sz="1800" dirty="0"/>
              <a:t>High consequence diseases</a:t>
            </a:r>
          </a:p>
          <a:p>
            <a:pPr lvl="1"/>
            <a:r>
              <a:rPr lang="en-US" sz="1800" dirty="0"/>
              <a:t>Measles</a:t>
            </a:r>
          </a:p>
          <a:p>
            <a:pPr lvl="1"/>
            <a:r>
              <a:rPr lang="en-US" sz="1800" dirty="0"/>
              <a:t>Ebola or other VHF</a:t>
            </a:r>
          </a:p>
          <a:p>
            <a:endParaRPr lang="en-US" sz="1800" dirty="0"/>
          </a:p>
        </p:txBody>
      </p:sp>
    </p:spTree>
    <p:extLst>
      <p:ext uri="{BB962C8B-B14F-4D97-AF65-F5344CB8AC3E}">
        <p14:creationId xmlns:p14="http://schemas.microsoft.com/office/powerpoint/2010/main" val="2944569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Prevention Measures cont…</a:t>
            </a:r>
          </a:p>
        </p:txBody>
      </p:sp>
      <p:sp>
        <p:nvSpPr>
          <p:cNvPr id="3" name="Content Placeholder 2"/>
          <p:cNvSpPr>
            <a:spLocks noGrp="1"/>
          </p:cNvSpPr>
          <p:nvPr>
            <p:ph idx="1"/>
          </p:nvPr>
        </p:nvSpPr>
        <p:spPr>
          <a:xfrm>
            <a:off x="152400" y="1600200"/>
            <a:ext cx="8534400" cy="4800600"/>
          </a:xfrm>
        </p:spPr>
        <p:txBody>
          <a:bodyPr/>
          <a:lstStyle/>
          <a:p>
            <a:pPr marL="633222" indent="-514350">
              <a:buFont typeface="+mj-lt"/>
              <a:buAutoNum type="arabicPeriod" startAt="3"/>
            </a:pPr>
            <a:r>
              <a:rPr lang="en-US" b="1" dirty="0"/>
              <a:t>Patient and staff cohorting</a:t>
            </a:r>
          </a:p>
          <a:p>
            <a:pPr marL="730250" indent="-268288"/>
            <a:r>
              <a:rPr lang="en-US" dirty="0"/>
              <a:t>Single-patient rooms if available</a:t>
            </a:r>
          </a:p>
          <a:p>
            <a:pPr marL="914400" lvl="1" indent="-176213"/>
            <a:r>
              <a:rPr lang="en-US" dirty="0"/>
              <a:t>If not available, cohort patients with like organisms </a:t>
            </a:r>
          </a:p>
          <a:p>
            <a:pPr marL="730250" indent="-268288"/>
            <a:r>
              <a:rPr lang="en-US" dirty="0"/>
              <a:t>Staff cohorting: when possible cohort CRE patients to specific areas and staff</a:t>
            </a:r>
          </a:p>
          <a:p>
            <a:pPr marL="914400" lvl="1" indent="-176213"/>
            <a:r>
              <a:rPr lang="en-US" dirty="0"/>
              <a:t>Try keeping CRE patients on specific units</a:t>
            </a:r>
          </a:p>
          <a:p>
            <a:pPr marL="914400" lvl="1" indent="-176213"/>
            <a:r>
              <a:rPr lang="en-US" dirty="0"/>
              <a:t>Try using dedicate staff for affected units or limit the number of staff</a:t>
            </a:r>
          </a:p>
          <a:p>
            <a:pPr marL="0" indent="0">
              <a:buNone/>
            </a:pPr>
            <a:endParaRPr lang="en-US" dirty="0"/>
          </a:p>
        </p:txBody>
      </p:sp>
    </p:spTree>
    <p:extLst>
      <p:ext uri="{BB962C8B-B14F-4D97-AF65-F5344CB8AC3E}">
        <p14:creationId xmlns:p14="http://schemas.microsoft.com/office/powerpoint/2010/main" val="189173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Prevention Measures cont..</a:t>
            </a:r>
          </a:p>
        </p:txBody>
      </p:sp>
      <p:sp>
        <p:nvSpPr>
          <p:cNvPr id="3" name="Content Placeholder 2"/>
          <p:cNvSpPr>
            <a:spLocks noGrp="1"/>
          </p:cNvSpPr>
          <p:nvPr>
            <p:ph idx="1"/>
          </p:nvPr>
        </p:nvSpPr>
        <p:spPr>
          <a:xfrm>
            <a:off x="228600" y="1881187"/>
            <a:ext cx="8229600" cy="4648200"/>
          </a:xfrm>
        </p:spPr>
        <p:txBody>
          <a:bodyPr/>
          <a:lstStyle/>
          <a:p>
            <a:pPr marL="633222" indent="-514350">
              <a:buFont typeface="+mj-lt"/>
              <a:buAutoNum type="arabicPeriod" startAt="4"/>
            </a:pPr>
            <a:r>
              <a:rPr lang="en-US" b="1" dirty="0"/>
              <a:t>Limit use of medical devices</a:t>
            </a:r>
          </a:p>
          <a:p>
            <a:pPr marL="682625" lvl="1" indent="-271463">
              <a:buClr>
                <a:schemeClr val="accent1"/>
              </a:buClr>
            </a:pPr>
            <a:r>
              <a:rPr lang="en-US" dirty="0"/>
              <a:t>Indwelling medical devices increase a patients risk for infection</a:t>
            </a:r>
          </a:p>
          <a:p>
            <a:pPr marL="682625" lvl="1" indent="-271463">
              <a:buClr>
                <a:schemeClr val="accent1"/>
              </a:buClr>
            </a:pPr>
            <a:r>
              <a:rPr lang="en-US" dirty="0"/>
              <a:t>Processes in place for manipulation of devices when in use</a:t>
            </a:r>
          </a:p>
          <a:p>
            <a:pPr marL="682625" lvl="1" indent="-271463">
              <a:buClr>
                <a:schemeClr val="accent1"/>
              </a:buClr>
            </a:pPr>
            <a:r>
              <a:rPr lang="en-US" dirty="0"/>
              <a:t>Discontinue devices as soon as possible</a:t>
            </a:r>
          </a:p>
          <a:p>
            <a:pPr marL="682625" lvl="1" indent="-271463">
              <a:buClr>
                <a:schemeClr val="accent1"/>
              </a:buClr>
            </a:pPr>
            <a:r>
              <a:rPr lang="en-US" dirty="0"/>
              <a:t>Should be monitored on a daily basis</a:t>
            </a:r>
          </a:p>
          <a:p>
            <a:pPr marL="0" indent="0">
              <a:buNone/>
            </a:pPr>
            <a:endParaRPr lang="en-US" dirty="0"/>
          </a:p>
        </p:txBody>
      </p:sp>
      <p:pic>
        <p:nvPicPr>
          <p:cNvPr id="4" name="Picture 3" descr="http://livingwithacatheter.com/wp-content/uploads/2013/04/Catheter-Man-Web.jpg"/>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1905000" cy="2057400"/>
          </a:xfrm>
          <a:prstGeom prst="rect">
            <a:avLst/>
          </a:prstGeom>
          <a:noFill/>
          <a:ln>
            <a:noFill/>
          </a:ln>
        </p:spPr>
      </p:pic>
    </p:spTree>
    <p:extLst>
      <p:ext uri="{BB962C8B-B14F-4D97-AF65-F5344CB8AC3E}">
        <p14:creationId xmlns:p14="http://schemas.microsoft.com/office/powerpoint/2010/main" val="419696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raphics8.nytimes.com/images/2008/04/07/science/obox2_190.jpg"/>
          <p:cNvPicPr/>
          <p:nvPr/>
        </p:nvPicPr>
        <p:blipFill>
          <a:blip r:embed="rId2">
            <a:extLst>
              <a:ext uri="{28A0092B-C50C-407E-A947-70E740481C1C}">
                <a14:useLocalDpi xmlns:a14="http://schemas.microsoft.com/office/drawing/2010/main" val="0"/>
              </a:ext>
            </a:extLst>
          </a:blip>
          <a:srcRect/>
          <a:stretch>
            <a:fillRect/>
          </a:stretch>
        </p:blipFill>
        <p:spPr bwMode="auto">
          <a:xfrm rot="1281951">
            <a:off x="6994295" y="3170764"/>
            <a:ext cx="1811786" cy="2124718"/>
          </a:xfrm>
          <a:prstGeom prst="rect">
            <a:avLst/>
          </a:prstGeom>
          <a:noFill/>
          <a:ln>
            <a:noFill/>
          </a:ln>
        </p:spPr>
      </p:pic>
      <p:sp>
        <p:nvSpPr>
          <p:cNvPr id="2" name="Title 1"/>
          <p:cNvSpPr>
            <a:spLocks noGrp="1"/>
          </p:cNvSpPr>
          <p:nvPr>
            <p:ph type="title"/>
          </p:nvPr>
        </p:nvSpPr>
        <p:spPr/>
        <p:txBody>
          <a:bodyPr/>
          <a:lstStyle/>
          <a:p>
            <a:r>
              <a:rPr lang="en-US" dirty="0"/>
              <a:t>Core Prevention Measures cont…</a:t>
            </a:r>
          </a:p>
        </p:txBody>
      </p:sp>
      <p:sp>
        <p:nvSpPr>
          <p:cNvPr id="3" name="Content Placeholder 2"/>
          <p:cNvSpPr>
            <a:spLocks noGrp="1"/>
          </p:cNvSpPr>
          <p:nvPr>
            <p:ph idx="1"/>
          </p:nvPr>
        </p:nvSpPr>
        <p:spPr>
          <a:xfrm>
            <a:off x="36786" y="1584434"/>
            <a:ext cx="8534400" cy="5257800"/>
          </a:xfrm>
        </p:spPr>
        <p:txBody>
          <a:bodyPr/>
          <a:lstStyle/>
          <a:p>
            <a:pPr marL="118872" lvl="1" indent="0">
              <a:spcBef>
                <a:spcPts val="0"/>
              </a:spcBef>
              <a:buClr>
                <a:schemeClr val="accent1"/>
              </a:buClr>
              <a:buSzPct val="80000"/>
              <a:buNone/>
            </a:pPr>
            <a:r>
              <a:rPr lang="en-US" sz="3200" b="1" dirty="0">
                <a:solidFill>
                  <a:srgbClr val="C00000"/>
                </a:solidFill>
              </a:rPr>
              <a:t>5. </a:t>
            </a:r>
            <a:r>
              <a:rPr lang="en-US" sz="3200" b="1" dirty="0"/>
              <a:t>Antimicrobial stewardship</a:t>
            </a:r>
          </a:p>
          <a:p>
            <a:pPr marL="118872" lvl="1" indent="0">
              <a:spcBef>
                <a:spcPts val="0"/>
              </a:spcBef>
              <a:buClr>
                <a:schemeClr val="accent1"/>
              </a:buClr>
              <a:buSzPct val="80000"/>
              <a:buNone/>
            </a:pPr>
            <a:endParaRPr lang="en-US" sz="3200" dirty="0"/>
          </a:p>
          <a:p>
            <a:pPr marL="461963" indent="0"/>
            <a:r>
              <a:rPr lang="en-US" dirty="0"/>
              <a:t> Ensure appropriate use and duration of antibiotics</a:t>
            </a:r>
          </a:p>
          <a:p>
            <a:pPr marL="461963" indent="0"/>
            <a:endParaRPr lang="en-US" sz="2000" dirty="0"/>
          </a:p>
          <a:p>
            <a:pPr marL="461963" indent="0"/>
            <a:r>
              <a:rPr lang="en-US" dirty="0"/>
              <a:t> Stewardship programs can help with:</a:t>
            </a:r>
          </a:p>
          <a:p>
            <a:pPr marL="914400" lvl="1" indent="-231775"/>
            <a:r>
              <a:rPr lang="en-US" dirty="0"/>
              <a:t>Antimicrobial resistance </a:t>
            </a:r>
          </a:p>
          <a:p>
            <a:pPr marL="914400" lvl="1" indent="-231775"/>
            <a:r>
              <a:rPr lang="en-US" dirty="0"/>
              <a:t>Additional cost </a:t>
            </a:r>
          </a:p>
          <a:p>
            <a:pPr marL="914400" lvl="1" indent="-231775"/>
            <a:r>
              <a:rPr lang="en-US" dirty="0"/>
              <a:t>A better system to help with discontinuation of antimicrobials</a:t>
            </a:r>
          </a:p>
          <a:p>
            <a:pPr marL="461963" lvl="1" indent="0">
              <a:spcBef>
                <a:spcPts val="0"/>
              </a:spcBef>
              <a:buClr>
                <a:schemeClr val="accent1"/>
              </a:buClr>
              <a:buSzPct val="80000"/>
              <a:buNone/>
            </a:pPr>
            <a:endParaRPr lang="en-US" sz="3200" dirty="0"/>
          </a:p>
          <a:p>
            <a:pPr marL="0" indent="0">
              <a:buNone/>
            </a:pPr>
            <a:endParaRPr lang="en-US" dirty="0"/>
          </a:p>
        </p:txBody>
      </p:sp>
    </p:spTree>
    <p:extLst>
      <p:ext uri="{BB962C8B-B14F-4D97-AF65-F5344CB8AC3E}">
        <p14:creationId xmlns:p14="http://schemas.microsoft.com/office/powerpoint/2010/main" val="38900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Prevention Measures cont…</a:t>
            </a:r>
          </a:p>
        </p:txBody>
      </p:sp>
      <p:sp>
        <p:nvSpPr>
          <p:cNvPr id="3" name="Content Placeholder 2"/>
          <p:cNvSpPr>
            <a:spLocks noGrp="1"/>
          </p:cNvSpPr>
          <p:nvPr>
            <p:ph idx="1"/>
          </p:nvPr>
        </p:nvSpPr>
        <p:spPr>
          <a:xfrm>
            <a:off x="76200" y="1600200"/>
            <a:ext cx="8610600" cy="5257800"/>
          </a:xfrm>
        </p:spPr>
        <p:txBody>
          <a:bodyPr/>
          <a:lstStyle/>
          <a:p>
            <a:pPr marL="633222" indent="-514350">
              <a:buFont typeface="+mj-lt"/>
              <a:buAutoNum type="arabicPeriod" startAt="6"/>
            </a:pPr>
            <a:r>
              <a:rPr lang="en-US" sz="2800" b="1" dirty="0"/>
              <a:t>CRE screening</a:t>
            </a:r>
          </a:p>
          <a:p>
            <a:pPr marL="118872" indent="0">
              <a:buNone/>
            </a:pPr>
            <a:endParaRPr lang="en-US" sz="1800" b="1" dirty="0"/>
          </a:p>
          <a:p>
            <a:pPr marL="682625" indent="-220663">
              <a:buClr>
                <a:schemeClr val="accent1"/>
              </a:buClr>
              <a:buSzPct val="95000"/>
              <a:buFont typeface="Wingdings" panose="05000000000000000000" pitchFamily="2" charset="2"/>
              <a:buChar char="§"/>
              <a:defRPr/>
            </a:pPr>
            <a:r>
              <a:rPr lang="en-US" sz="2400" dirty="0"/>
              <a:t>Helps to identify patients that might be colonized with CRE who can still spread CRE</a:t>
            </a:r>
          </a:p>
          <a:p>
            <a:pPr marL="682625" indent="-220663">
              <a:buClr>
                <a:schemeClr val="accent1"/>
              </a:buClr>
              <a:buSzPct val="95000"/>
              <a:buFont typeface="Wingdings" panose="05000000000000000000" pitchFamily="2" charset="2"/>
              <a:buChar char="§"/>
              <a:defRPr/>
            </a:pPr>
            <a:endParaRPr lang="en-US" sz="1200" dirty="0"/>
          </a:p>
          <a:p>
            <a:pPr marL="682625" indent="-220663">
              <a:buClr>
                <a:schemeClr val="accent1"/>
              </a:buClr>
              <a:buSzPct val="95000"/>
              <a:buFont typeface="Wingdings" panose="05000000000000000000" pitchFamily="2" charset="2"/>
              <a:buChar char="§"/>
              <a:defRPr/>
            </a:pPr>
            <a:r>
              <a:rPr lang="en-US" sz="2400" dirty="0"/>
              <a:t>Recommended site for screening: stool, rectal, or peri-rectal cultures</a:t>
            </a:r>
          </a:p>
          <a:p>
            <a:pPr marL="682625" indent="-220663">
              <a:buClr>
                <a:schemeClr val="accent1"/>
              </a:buClr>
              <a:buSzPct val="95000"/>
              <a:buFont typeface="Wingdings" panose="05000000000000000000" pitchFamily="2" charset="2"/>
              <a:buChar char="§"/>
              <a:defRPr/>
            </a:pPr>
            <a:endParaRPr lang="en-US" sz="1400" dirty="0">
              <a:solidFill>
                <a:schemeClr val="tx2"/>
              </a:solidFill>
            </a:endParaRPr>
          </a:p>
          <a:p>
            <a:pPr marL="682625" indent="-220663">
              <a:buClr>
                <a:schemeClr val="accent1"/>
              </a:buClr>
              <a:buSzPct val="95000"/>
              <a:buFont typeface="Wingdings" panose="05000000000000000000" pitchFamily="2" charset="2"/>
              <a:buChar char="§"/>
              <a:defRPr/>
            </a:pPr>
            <a:r>
              <a:rPr lang="en-US" sz="2400" dirty="0"/>
              <a:t>Point prevalence survey</a:t>
            </a:r>
          </a:p>
          <a:p>
            <a:pPr marL="914400" lvl="1" indent="-231775">
              <a:buSzPct val="95000"/>
              <a:buFont typeface="Wingdings" panose="05000000000000000000" pitchFamily="2" charset="2"/>
              <a:buChar char="§"/>
              <a:defRPr/>
            </a:pPr>
            <a:r>
              <a:rPr lang="en-US" sz="1800" dirty="0"/>
              <a:t>You have positive patients and want to look for additional positive patients</a:t>
            </a:r>
          </a:p>
          <a:p>
            <a:pPr marL="682625" indent="-220663">
              <a:buSzPct val="95000"/>
              <a:buFont typeface="Wingdings" panose="05000000000000000000" pitchFamily="2" charset="2"/>
              <a:buChar char="§"/>
              <a:defRPr/>
            </a:pPr>
            <a:r>
              <a:rPr lang="en-US" sz="2400" dirty="0"/>
              <a:t>Screening of epidemiologically linked patients</a:t>
            </a:r>
          </a:p>
          <a:p>
            <a:pPr marL="914400" lvl="1" indent="-231775">
              <a:buSzPct val="95000"/>
              <a:buFont typeface="Wingdings" panose="05000000000000000000" pitchFamily="2" charset="2"/>
              <a:buChar char="§"/>
              <a:defRPr/>
            </a:pPr>
            <a:r>
              <a:rPr lang="en-US" sz="1800" dirty="0"/>
              <a:t>A good prevention strategy</a:t>
            </a:r>
          </a:p>
          <a:p>
            <a:pPr marL="914400" lvl="1" indent="-231775">
              <a:buSzPct val="95000"/>
              <a:buFont typeface="Wingdings" panose="05000000000000000000" pitchFamily="2" charset="2"/>
              <a:buChar char="§"/>
              <a:defRPr/>
            </a:pPr>
            <a:r>
              <a:rPr lang="en-US" sz="1800" dirty="0"/>
              <a:t>Also used for outbreak situations</a:t>
            </a:r>
          </a:p>
          <a:p>
            <a:pPr marL="0" indent="0">
              <a:buNone/>
            </a:pPr>
            <a:endParaRPr lang="en-US" sz="2400" dirty="0"/>
          </a:p>
        </p:txBody>
      </p:sp>
    </p:spTree>
    <p:extLst>
      <p:ext uri="{BB962C8B-B14F-4D97-AF65-F5344CB8AC3E}">
        <p14:creationId xmlns:p14="http://schemas.microsoft.com/office/powerpoint/2010/main" val="2778109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a:t>Additional Measures</a:t>
            </a:r>
          </a:p>
        </p:txBody>
      </p:sp>
      <p:sp>
        <p:nvSpPr>
          <p:cNvPr id="3" name="Content Placeholder 2"/>
          <p:cNvSpPr>
            <a:spLocks noGrp="1"/>
          </p:cNvSpPr>
          <p:nvPr>
            <p:ph idx="1"/>
          </p:nvPr>
        </p:nvSpPr>
        <p:spPr>
          <a:xfrm>
            <a:off x="457200" y="1600200"/>
            <a:ext cx="8458200" cy="4648200"/>
          </a:xfrm>
        </p:spPr>
        <p:txBody>
          <a:bodyPr>
            <a:normAutofit/>
          </a:bodyPr>
          <a:lstStyle/>
          <a:p>
            <a:r>
              <a:rPr lang="en-US" sz="3600" dirty="0"/>
              <a:t>Accurate lab detection and notification of CRE</a:t>
            </a:r>
          </a:p>
          <a:p>
            <a:r>
              <a:rPr lang="en-US" sz="3600" dirty="0"/>
              <a:t>Retrospective surveillance</a:t>
            </a:r>
          </a:p>
          <a:p>
            <a:pPr lvl="1"/>
            <a:r>
              <a:rPr lang="en-US" sz="3200" dirty="0"/>
              <a:t>Perform surveillance (6-12mos) to find unreported CRE</a:t>
            </a:r>
          </a:p>
          <a:p>
            <a:r>
              <a:rPr lang="en-US" sz="3600" dirty="0"/>
              <a:t>Intra and inter-facility communication of patients</a:t>
            </a:r>
          </a:p>
        </p:txBody>
      </p:sp>
    </p:spTree>
    <p:extLst>
      <p:ext uri="{BB962C8B-B14F-4D97-AF65-F5344CB8AC3E}">
        <p14:creationId xmlns:p14="http://schemas.microsoft.com/office/powerpoint/2010/main" val="522154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Form</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33"/>
          <a:stretch/>
        </p:blipFill>
        <p:spPr bwMode="auto">
          <a:xfrm>
            <a:off x="381000" y="1563593"/>
            <a:ext cx="8305800" cy="501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flipV="1">
            <a:off x="409903" y="6490680"/>
            <a:ext cx="8153399" cy="262393"/>
          </a:xfrm>
          <a:custGeom>
            <a:avLst/>
            <a:gdLst>
              <a:gd name="connsiteX0" fmla="*/ 0 w 8587409"/>
              <a:gd name="connsiteY0" fmla="*/ 222637 h 262393"/>
              <a:gd name="connsiteX1" fmla="*/ 39756 w 8587409"/>
              <a:gd name="connsiteY1" fmla="*/ 214685 h 262393"/>
              <a:gd name="connsiteX2" fmla="*/ 63610 w 8587409"/>
              <a:gd name="connsiteY2" fmla="*/ 198783 h 262393"/>
              <a:gd name="connsiteX3" fmla="*/ 95416 w 8587409"/>
              <a:gd name="connsiteY3" fmla="*/ 182880 h 262393"/>
              <a:gd name="connsiteX4" fmla="*/ 135172 w 8587409"/>
              <a:gd name="connsiteY4" fmla="*/ 135172 h 262393"/>
              <a:gd name="connsiteX5" fmla="*/ 151075 w 8587409"/>
              <a:gd name="connsiteY5" fmla="*/ 111319 h 262393"/>
              <a:gd name="connsiteX6" fmla="*/ 174929 w 8587409"/>
              <a:gd name="connsiteY6" fmla="*/ 103367 h 262393"/>
              <a:gd name="connsiteX7" fmla="*/ 206734 w 8587409"/>
              <a:gd name="connsiteY7" fmla="*/ 79513 h 262393"/>
              <a:gd name="connsiteX8" fmla="*/ 246490 w 8587409"/>
              <a:gd name="connsiteY8" fmla="*/ 71562 h 262393"/>
              <a:gd name="connsiteX9" fmla="*/ 270344 w 8587409"/>
              <a:gd name="connsiteY9" fmla="*/ 63611 h 262393"/>
              <a:gd name="connsiteX10" fmla="*/ 294198 w 8587409"/>
              <a:gd name="connsiteY10" fmla="*/ 79513 h 262393"/>
              <a:gd name="connsiteX11" fmla="*/ 349857 w 8587409"/>
              <a:gd name="connsiteY11" fmla="*/ 159026 h 262393"/>
              <a:gd name="connsiteX12" fmla="*/ 365760 w 8587409"/>
              <a:gd name="connsiteY12" fmla="*/ 182880 h 262393"/>
              <a:gd name="connsiteX13" fmla="*/ 381663 w 8587409"/>
              <a:gd name="connsiteY13" fmla="*/ 206734 h 262393"/>
              <a:gd name="connsiteX14" fmla="*/ 405516 w 8587409"/>
              <a:gd name="connsiteY14" fmla="*/ 222637 h 262393"/>
              <a:gd name="connsiteX15" fmla="*/ 477078 w 8587409"/>
              <a:gd name="connsiteY15" fmla="*/ 206734 h 262393"/>
              <a:gd name="connsiteX16" fmla="*/ 500932 w 8587409"/>
              <a:gd name="connsiteY16" fmla="*/ 190832 h 262393"/>
              <a:gd name="connsiteX17" fmla="*/ 524786 w 8587409"/>
              <a:gd name="connsiteY17" fmla="*/ 182880 h 262393"/>
              <a:gd name="connsiteX18" fmla="*/ 548640 w 8587409"/>
              <a:gd name="connsiteY18" fmla="*/ 166978 h 262393"/>
              <a:gd name="connsiteX19" fmla="*/ 596348 w 8587409"/>
              <a:gd name="connsiteY19" fmla="*/ 151075 h 262393"/>
              <a:gd name="connsiteX20" fmla="*/ 620202 w 8587409"/>
              <a:gd name="connsiteY20" fmla="*/ 143124 h 262393"/>
              <a:gd name="connsiteX21" fmla="*/ 675861 w 8587409"/>
              <a:gd name="connsiteY21" fmla="*/ 111319 h 262393"/>
              <a:gd name="connsiteX22" fmla="*/ 699715 w 8587409"/>
              <a:gd name="connsiteY22" fmla="*/ 95416 h 262393"/>
              <a:gd name="connsiteX23" fmla="*/ 723569 w 8587409"/>
              <a:gd name="connsiteY23" fmla="*/ 87465 h 262393"/>
              <a:gd name="connsiteX24" fmla="*/ 787179 w 8587409"/>
              <a:gd name="connsiteY24" fmla="*/ 143124 h 262393"/>
              <a:gd name="connsiteX25" fmla="*/ 811033 w 8587409"/>
              <a:gd name="connsiteY25" fmla="*/ 159026 h 262393"/>
              <a:gd name="connsiteX26" fmla="*/ 834887 w 8587409"/>
              <a:gd name="connsiteY26" fmla="*/ 174929 h 262393"/>
              <a:gd name="connsiteX27" fmla="*/ 850790 w 8587409"/>
              <a:gd name="connsiteY27" fmla="*/ 198783 h 262393"/>
              <a:gd name="connsiteX28" fmla="*/ 898497 w 8587409"/>
              <a:gd name="connsiteY28" fmla="*/ 230588 h 262393"/>
              <a:gd name="connsiteX29" fmla="*/ 978010 w 8587409"/>
              <a:gd name="connsiteY29" fmla="*/ 190832 h 262393"/>
              <a:gd name="connsiteX30" fmla="*/ 1025718 w 8587409"/>
              <a:gd name="connsiteY30" fmla="*/ 174929 h 262393"/>
              <a:gd name="connsiteX31" fmla="*/ 1097280 w 8587409"/>
              <a:gd name="connsiteY31" fmla="*/ 143124 h 262393"/>
              <a:gd name="connsiteX32" fmla="*/ 1121134 w 8587409"/>
              <a:gd name="connsiteY32" fmla="*/ 135172 h 262393"/>
              <a:gd name="connsiteX33" fmla="*/ 1168842 w 8587409"/>
              <a:gd name="connsiteY33" fmla="*/ 111319 h 262393"/>
              <a:gd name="connsiteX34" fmla="*/ 1192696 w 8587409"/>
              <a:gd name="connsiteY34" fmla="*/ 95416 h 262393"/>
              <a:gd name="connsiteX35" fmla="*/ 1240403 w 8587409"/>
              <a:gd name="connsiteY35" fmla="*/ 79513 h 262393"/>
              <a:gd name="connsiteX36" fmla="*/ 1272209 w 8587409"/>
              <a:gd name="connsiteY36" fmla="*/ 87465 h 262393"/>
              <a:gd name="connsiteX37" fmla="*/ 1296063 w 8587409"/>
              <a:gd name="connsiteY37" fmla="*/ 111319 h 262393"/>
              <a:gd name="connsiteX38" fmla="*/ 1327868 w 8587409"/>
              <a:gd name="connsiteY38" fmla="*/ 127221 h 262393"/>
              <a:gd name="connsiteX39" fmla="*/ 1351722 w 8587409"/>
              <a:gd name="connsiteY39" fmla="*/ 143124 h 262393"/>
              <a:gd name="connsiteX40" fmla="*/ 1391478 w 8587409"/>
              <a:gd name="connsiteY40" fmla="*/ 151075 h 262393"/>
              <a:gd name="connsiteX41" fmla="*/ 1439186 w 8587409"/>
              <a:gd name="connsiteY41" fmla="*/ 166978 h 262393"/>
              <a:gd name="connsiteX42" fmla="*/ 1478943 w 8587409"/>
              <a:gd name="connsiteY42" fmla="*/ 182880 h 262393"/>
              <a:gd name="connsiteX43" fmla="*/ 1526650 w 8587409"/>
              <a:gd name="connsiteY43" fmla="*/ 198783 h 262393"/>
              <a:gd name="connsiteX44" fmla="*/ 1598212 w 8587409"/>
              <a:gd name="connsiteY44" fmla="*/ 190832 h 262393"/>
              <a:gd name="connsiteX45" fmla="*/ 1645920 w 8587409"/>
              <a:gd name="connsiteY45" fmla="*/ 159026 h 262393"/>
              <a:gd name="connsiteX46" fmla="*/ 1693628 w 8587409"/>
              <a:gd name="connsiteY46" fmla="*/ 127221 h 262393"/>
              <a:gd name="connsiteX47" fmla="*/ 1717482 w 8587409"/>
              <a:gd name="connsiteY47" fmla="*/ 103367 h 262393"/>
              <a:gd name="connsiteX48" fmla="*/ 1765190 w 8587409"/>
              <a:gd name="connsiteY48" fmla="*/ 71562 h 262393"/>
              <a:gd name="connsiteX49" fmla="*/ 1804946 w 8587409"/>
              <a:gd name="connsiteY49" fmla="*/ 87465 h 262393"/>
              <a:gd name="connsiteX50" fmla="*/ 1852654 w 8587409"/>
              <a:gd name="connsiteY50" fmla="*/ 135172 h 262393"/>
              <a:gd name="connsiteX51" fmla="*/ 1876508 w 8587409"/>
              <a:gd name="connsiteY51" fmla="*/ 151075 h 262393"/>
              <a:gd name="connsiteX52" fmla="*/ 1892410 w 8587409"/>
              <a:gd name="connsiteY52" fmla="*/ 174929 h 262393"/>
              <a:gd name="connsiteX53" fmla="*/ 1940118 w 8587409"/>
              <a:gd name="connsiteY53" fmla="*/ 198783 h 262393"/>
              <a:gd name="connsiteX54" fmla="*/ 1971923 w 8587409"/>
              <a:gd name="connsiteY54" fmla="*/ 190832 h 262393"/>
              <a:gd name="connsiteX55" fmla="*/ 1987826 w 8587409"/>
              <a:gd name="connsiteY55" fmla="*/ 166978 h 262393"/>
              <a:gd name="connsiteX56" fmla="*/ 2043485 w 8587409"/>
              <a:gd name="connsiteY56" fmla="*/ 119270 h 262393"/>
              <a:gd name="connsiteX57" fmla="*/ 2091193 w 8587409"/>
              <a:gd name="connsiteY57" fmla="*/ 87465 h 262393"/>
              <a:gd name="connsiteX58" fmla="*/ 2154803 w 8587409"/>
              <a:gd name="connsiteY58" fmla="*/ 95416 h 262393"/>
              <a:gd name="connsiteX59" fmla="*/ 2186609 w 8587409"/>
              <a:gd name="connsiteY59" fmla="*/ 143124 h 262393"/>
              <a:gd name="connsiteX60" fmla="*/ 2234316 w 8587409"/>
              <a:gd name="connsiteY60" fmla="*/ 182880 h 262393"/>
              <a:gd name="connsiteX61" fmla="*/ 2266122 w 8587409"/>
              <a:gd name="connsiteY61" fmla="*/ 206734 h 262393"/>
              <a:gd name="connsiteX62" fmla="*/ 2289976 w 8587409"/>
              <a:gd name="connsiteY62" fmla="*/ 214685 h 262393"/>
              <a:gd name="connsiteX63" fmla="*/ 2313830 w 8587409"/>
              <a:gd name="connsiteY63" fmla="*/ 206734 h 262393"/>
              <a:gd name="connsiteX64" fmla="*/ 2329732 w 8587409"/>
              <a:gd name="connsiteY64" fmla="*/ 182880 h 262393"/>
              <a:gd name="connsiteX65" fmla="*/ 2353586 w 8587409"/>
              <a:gd name="connsiteY65" fmla="*/ 166978 h 262393"/>
              <a:gd name="connsiteX66" fmla="*/ 2361537 w 8587409"/>
              <a:gd name="connsiteY66" fmla="*/ 143124 h 262393"/>
              <a:gd name="connsiteX67" fmla="*/ 2401294 w 8587409"/>
              <a:gd name="connsiteY67" fmla="*/ 103367 h 262393"/>
              <a:gd name="connsiteX68" fmla="*/ 2441050 w 8587409"/>
              <a:gd name="connsiteY68" fmla="*/ 95416 h 262393"/>
              <a:gd name="connsiteX69" fmla="*/ 2512612 w 8587409"/>
              <a:gd name="connsiteY69" fmla="*/ 103367 h 262393"/>
              <a:gd name="connsiteX70" fmla="*/ 2536466 w 8587409"/>
              <a:gd name="connsiteY70" fmla="*/ 127221 h 262393"/>
              <a:gd name="connsiteX71" fmla="*/ 2584174 w 8587409"/>
              <a:gd name="connsiteY71" fmla="*/ 151075 h 262393"/>
              <a:gd name="connsiteX72" fmla="*/ 2655736 w 8587409"/>
              <a:gd name="connsiteY72" fmla="*/ 182880 h 262393"/>
              <a:gd name="connsiteX73" fmla="*/ 2679590 w 8587409"/>
              <a:gd name="connsiteY73" fmla="*/ 190832 h 262393"/>
              <a:gd name="connsiteX74" fmla="*/ 2703443 w 8587409"/>
              <a:gd name="connsiteY74" fmla="*/ 198783 h 262393"/>
              <a:gd name="connsiteX75" fmla="*/ 2751151 w 8587409"/>
              <a:gd name="connsiteY75" fmla="*/ 238539 h 262393"/>
              <a:gd name="connsiteX76" fmla="*/ 2798859 w 8587409"/>
              <a:gd name="connsiteY76" fmla="*/ 206734 h 262393"/>
              <a:gd name="connsiteX77" fmla="*/ 2806810 w 8587409"/>
              <a:gd name="connsiteY77" fmla="*/ 182880 h 262393"/>
              <a:gd name="connsiteX78" fmla="*/ 2878372 w 8587409"/>
              <a:gd name="connsiteY78" fmla="*/ 119270 h 262393"/>
              <a:gd name="connsiteX79" fmla="*/ 3013544 w 8587409"/>
              <a:gd name="connsiteY79" fmla="*/ 103367 h 262393"/>
              <a:gd name="connsiteX80" fmla="*/ 3061252 w 8587409"/>
              <a:gd name="connsiteY80" fmla="*/ 135172 h 262393"/>
              <a:gd name="connsiteX81" fmla="*/ 3108960 w 8587409"/>
              <a:gd name="connsiteY81" fmla="*/ 151075 h 262393"/>
              <a:gd name="connsiteX82" fmla="*/ 3124863 w 8587409"/>
              <a:gd name="connsiteY82" fmla="*/ 174929 h 262393"/>
              <a:gd name="connsiteX83" fmla="*/ 3148716 w 8587409"/>
              <a:gd name="connsiteY83" fmla="*/ 182880 h 262393"/>
              <a:gd name="connsiteX84" fmla="*/ 3204376 w 8587409"/>
              <a:gd name="connsiteY84" fmla="*/ 214685 h 262393"/>
              <a:gd name="connsiteX85" fmla="*/ 3188473 w 8587409"/>
              <a:gd name="connsiteY85" fmla="*/ 238539 h 262393"/>
              <a:gd name="connsiteX86" fmla="*/ 3212327 w 8587409"/>
              <a:gd name="connsiteY86" fmla="*/ 230588 h 262393"/>
              <a:gd name="connsiteX87" fmla="*/ 3244132 w 8587409"/>
              <a:gd name="connsiteY87" fmla="*/ 182880 h 262393"/>
              <a:gd name="connsiteX88" fmla="*/ 3267986 w 8587409"/>
              <a:gd name="connsiteY88" fmla="*/ 166978 h 262393"/>
              <a:gd name="connsiteX89" fmla="*/ 3323645 w 8587409"/>
              <a:gd name="connsiteY89" fmla="*/ 127221 h 262393"/>
              <a:gd name="connsiteX90" fmla="*/ 3347499 w 8587409"/>
              <a:gd name="connsiteY90" fmla="*/ 119270 h 262393"/>
              <a:gd name="connsiteX91" fmla="*/ 3395207 w 8587409"/>
              <a:gd name="connsiteY91" fmla="*/ 95416 h 262393"/>
              <a:gd name="connsiteX92" fmla="*/ 3442915 w 8587409"/>
              <a:gd name="connsiteY92" fmla="*/ 103367 h 262393"/>
              <a:gd name="connsiteX93" fmla="*/ 3498574 w 8587409"/>
              <a:gd name="connsiteY93" fmla="*/ 119270 h 262393"/>
              <a:gd name="connsiteX94" fmla="*/ 3538330 w 8587409"/>
              <a:gd name="connsiteY94" fmla="*/ 159026 h 262393"/>
              <a:gd name="connsiteX95" fmla="*/ 3586038 w 8587409"/>
              <a:gd name="connsiteY95" fmla="*/ 206734 h 262393"/>
              <a:gd name="connsiteX96" fmla="*/ 3633746 w 8587409"/>
              <a:gd name="connsiteY96" fmla="*/ 222637 h 262393"/>
              <a:gd name="connsiteX97" fmla="*/ 3657600 w 8587409"/>
              <a:gd name="connsiteY97" fmla="*/ 230588 h 262393"/>
              <a:gd name="connsiteX98" fmla="*/ 3681454 w 8587409"/>
              <a:gd name="connsiteY98" fmla="*/ 246491 h 262393"/>
              <a:gd name="connsiteX99" fmla="*/ 3768918 w 8587409"/>
              <a:gd name="connsiteY99" fmla="*/ 190832 h 262393"/>
              <a:gd name="connsiteX100" fmla="*/ 3792772 w 8587409"/>
              <a:gd name="connsiteY100" fmla="*/ 174929 h 262393"/>
              <a:gd name="connsiteX101" fmla="*/ 3824577 w 8587409"/>
              <a:gd name="connsiteY101" fmla="*/ 127221 h 262393"/>
              <a:gd name="connsiteX102" fmla="*/ 3872285 w 8587409"/>
              <a:gd name="connsiteY102" fmla="*/ 111319 h 262393"/>
              <a:gd name="connsiteX103" fmla="*/ 3951798 w 8587409"/>
              <a:gd name="connsiteY103" fmla="*/ 127221 h 262393"/>
              <a:gd name="connsiteX104" fmla="*/ 3975652 w 8587409"/>
              <a:gd name="connsiteY104" fmla="*/ 151075 h 262393"/>
              <a:gd name="connsiteX105" fmla="*/ 4086970 w 8587409"/>
              <a:gd name="connsiteY105" fmla="*/ 214685 h 262393"/>
              <a:gd name="connsiteX106" fmla="*/ 4110824 w 8587409"/>
              <a:gd name="connsiteY106" fmla="*/ 222637 h 262393"/>
              <a:gd name="connsiteX107" fmla="*/ 4166483 w 8587409"/>
              <a:gd name="connsiteY107" fmla="*/ 214685 h 262393"/>
              <a:gd name="connsiteX108" fmla="*/ 4198289 w 8587409"/>
              <a:gd name="connsiteY108" fmla="*/ 166978 h 262393"/>
              <a:gd name="connsiteX109" fmla="*/ 4269850 w 8587409"/>
              <a:gd name="connsiteY109" fmla="*/ 143124 h 262393"/>
              <a:gd name="connsiteX110" fmla="*/ 4309607 w 8587409"/>
              <a:gd name="connsiteY110" fmla="*/ 127221 h 262393"/>
              <a:gd name="connsiteX111" fmla="*/ 4333461 w 8587409"/>
              <a:gd name="connsiteY111" fmla="*/ 119270 h 262393"/>
              <a:gd name="connsiteX112" fmla="*/ 4357315 w 8587409"/>
              <a:gd name="connsiteY112" fmla="*/ 103367 h 262393"/>
              <a:gd name="connsiteX113" fmla="*/ 4460682 w 8587409"/>
              <a:gd name="connsiteY113" fmla="*/ 151075 h 262393"/>
              <a:gd name="connsiteX114" fmla="*/ 4508390 w 8587409"/>
              <a:gd name="connsiteY114" fmla="*/ 182880 h 262393"/>
              <a:gd name="connsiteX115" fmla="*/ 4556097 w 8587409"/>
              <a:gd name="connsiteY115" fmla="*/ 214685 h 262393"/>
              <a:gd name="connsiteX116" fmla="*/ 4579951 w 8587409"/>
              <a:gd name="connsiteY116" fmla="*/ 230588 h 262393"/>
              <a:gd name="connsiteX117" fmla="*/ 4556097 w 8587409"/>
              <a:gd name="connsiteY117" fmla="*/ 238539 h 262393"/>
              <a:gd name="connsiteX118" fmla="*/ 4595854 w 8587409"/>
              <a:gd name="connsiteY118" fmla="*/ 206734 h 262393"/>
              <a:gd name="connsiteX119" fmla="*/ 4643562 w 8587409"/>
              <a:gd name="connsiteY119" fmla="*/ 174929 h 262393"/>
              <a:gd name="connsiteX120" fmla="*/ 4667416 w 8587409"/>
              <a:gd name="connsiteY120" fmla="*/ 159026 h 262393"/>
              <a:gd name="connsiteX121" fmla="*/ 4699221 w 8587409"/>
              <a:gd name="connsiteY121" fmla="*/ 135172 h 262393"/>
              <a:gd name="connsiteX122" fmla="*/ 4794636 w 8587409"/>
              <a:gd name="connsiteY122" fmla="*/ 111319 h 262393"/>
              <a:gd name="connsiteX123" fmla="*/ 4842344 w 8587409"/>
              <a:gd name="connsiteY123" fmla="*/ 87465 h 262393"/>
              <a:gd name="connsiteX124" fmla="*/ 4882101 w 8587409"/>
              <a:gd name="connsiteY124" fmla="*/ 95416 h 262393"/>
              <a:gd name="connsiteX125" fmla="*/ 4953663 w 8587409"/>
              <a:gd name="connsiteY125" fmla="*/ 159026 h 262393"/>
              <a:gd name="connsiteX126" fmla="*/ 4977516 w 8587409"/>
              <a:gd name="connsiteY126" fmla="*/ 182880 h 262393"/>
              <a:gd name="connsiteX127" fmla="*/ 5025224 w 8587409"/>
              <a:gd name="connsiteY127" fmla="*/ 198783 h 262393"/>
              <a:gd name="connsiteX128" fmla="*/ 5057030 w 8587409"/>
              <a:gd name="connsiteY128" fmla="*/ 214685 h 262393"/>
              <a:gd name="connsiteX129" fmla="*/ 5152445 w 8587409"/>
              <a:gd name="connsiteY129" fmla="*/ 198783 h 262393"/>
              <a:gd name="connsiteX130" fmla="*/ 5200153 w 8587409"/>
              <a:gd name="connsiteY130" fmla="*/ 182880 h 262393"/>
              <a:gd name="connsiteX131" fmla="*/ 5224007 w 8587409"/>
              <a:gd name="connsiteY131" fmla="*/ 174929 h 262393"/>
              <a:gd name="connsiteX132" fmla="*/ 5303520 w 8587409"/>
              <a:gd name="connsiteY132" fmla="*/ 135172 h 262393"/>
              <a:gd name="connsiteX133" fmla="*/ 5390984 w 8587409"/>
              <a:gd name="connsiteY133" fmla="*/ 143124 h 262393"/>
              <a:gd name="connsiteX134" fmla="*/ 5438692 w 8587409"/>
              <a:gd name="connsiteY134" fmla="*/ 190832 h 262393"/>
              <a:gd name="connsiteX135" fmla="*/ 5470497 w 8587409"/>
              <a:gd name="connsiteY135" fmla="*/ 214685 h 262393"/>
              <a:gd name="connsiteX136" fmla="*/ 5526156 w 8587409"/>
              <a:gd name="connsiteY136" fmla="*/ 206734 h 262393"/>
              <a:gd name="connsiteX137" fmla="*/ 5557962 w 8587409"/>
              <a:gd name="connsiteY137" fmla="*/ 159026 h 262393"/>
              <a:gd name="connsiteX138" fmla="*/ 5597718 w 8587409"/>
              <a:gd name="connsiteY138" fmla="*/ 119270 h 262393"/>
              <a:gd name="connsiteX139" fmla="*/ 5645426 w 8587409"/>
              <a:gd name="connsiteY139" fmla="*/ 111319 h 262393"/>
              <a:gd name="connsiteX140" fmla="*/ 5709036 w 8587409"/>
              <a:gd name="connsiteY140" fmla="*/ 119270 h 262393"/>
              <a:gd name="connsiteX141" fmla="*/ 5756744 w 8587409"/>
              <a:gd name="connsiteY141" fmla="*/ 151075 h 262393"/>
              <a:gd name="connsiteX142" fmla="*/ 5788550 w 8587409"/>
              <a:gd name="connsiteY142" fmla="*/ 166978 h 262393"/>
              <a:gd name="connsiteX143" fmla="*/ 5820355 w 8587409"/>
              <a:gd name="connsiteY143" fmla="*/ 190832 h 262393"/>
              <a:gd name="connsiteX144" fmla="*/ 5868063 w 8587409"/>
              <a:gd name="connsiteY144" fmla="*/ 206734 h 262393"/>
              <a:gd name="connsiteX145" fmla="*/ 5891916 w 8587409"/>
              <a:gd name="connsiteY145" fmla="*/ 214685 h 262393"/>
              <a:gd name="connsiteX146" fmla="*/ 5947576 w 8587409"/>
              <a:gd name="connsiteY146" fmla="*/ 151075 h 262393"/>
              <a:gd name="connsiteX147" fmla="*/ 5971430 w 8587409"/>
              <a:gd name="connsiteY147" fmla="*/ 143124 h 262393"/>
              <a:gd name="connsiteX148" fmla="*/ 5995283 w 8587409"/>
              <a:gd name="connsiteY148" fmla="*/ 127221 h 262393"/>
              <a:gd name="connsiteX149" fmla="*/ 6114553 w 8587409"/>
              <a:gd name="connsiteY149" fmla="*/ 143124 h 262393"/>
              <a:gd name="connsiteX150" fmla="*/ 6138407 w 8587409"/>
              <a:gd name="connsiteY150" fmla="*/ 159026 h 262393"/>
              <a:gd name="connsiteX151" fmla="*/ 6170212 w 8587409"/>
              <a:gd name="connsiteY151" fmla="*/ 166978 h 262393"/>
              <a:gd name="connsiteX152" fmla="*/ 6194066 w 8587409"/>
              <a:gd name="connsiteY152" fmla="*/ 174929 h 262393"/>
              <a:gd name="connsiteX153" fmla="*/ 6273579 w 8587409"/>
              <a:gd name="connsiteY153" fmla="*/ 206734 h 262393"/>
              <a:gd name="connsiteX154" fmla="*/ 6297433 w 8587409"/>
              <a:gd name="connsiteY154" fmla="*/ 214685 h 262393"/>
              <a:gd name="connsiteX155" fmla="*/ 6321287 w 8587409"/>
              <a:gd name="connsiteY155" fmla="*/ 230588 h 262393"/>
              <a:gd name="connsiteX156" fmla="*/ 6432605 w 8587409"/>
              <a:gd name="connsiteY156" fmla="*/ 198783 h 262393"/>
              <a:gd name="connsiteX157" fmla="*/ 6464410 w 8587409"/>
              <a:gd name="connsiteY157" fmla="*/ 174929 h 262393"/>
              <a:gd name="connsiteX158" fmla="*/ 6504167 w 8587409"/>
              <a:gd name="connsiteY158" fmla="*/ 159026 h 262393"/>
              <a:gd name="connsiteX159" fmla="*/ 6535972 w 8587409"/>
              <a:gd name="connsiteY159" fmla="*/ 143124 h 262393"/>
              <a:gd name="connsiteX160" fmla="*/ 6583680 w 8587409"/>
              <a:gd name="connsiteY160" fmla="*/ 127221 h 262393"/>
              <a:gd name="connsiteX161" fmla="*/ 6631388 w 8587409"/>
              <a:gd name="connsiteY161" fmla="*/ 95416 h 262393"/>
              <a:gd name="connsiteX162" fmla="*/ 6655242 w 8587409"/>
              <a:gd name="connsiteY162" fmla="*/ 79513 h 262393"/>
              <a:gd name="connsiteX163" fmla="*/ 6679096 w 8587409"/>
              <a:gd name="connsiteY163" fmla="*/ 55659 h 262393"/>
              <a:gd name="connsiteX164" fmla="*/ 6702950 w 8587409"/>
              <a:gd name="connsiteY164" fmla="*/ 63611 h 262393"/>
              <a:gd name="connsiteX165" fmla="*/ 6710901 w 8587409"/>
              <a:gd name="connsiteY165" fmla="*/ 87465 h 262393"/>
              <a:gd name="connsiteX166" fmla="*/ 6726803 w 8587409"/>
              <a:gd name="connsiteY166" fmla="*/ 111319 h 262393"/>
              <a:gd name="connsiteX167" fmla="*/ 6774511 w 8587409"/>
              <a:gd name="connsiteY167" fmla="*/ 151075 h 262393"/>
              <a:gd name="connsiteX168" fmla="*/ 6806316 w 8587409"/>
              <a:gd name="connsiteY168" fmla="*/ 198783 h 262393"/>
              <a:gd name="connsiteX169" fmla="*/ 6861976 w 8587409"/>
              <a:gd name="connsiteY169" fmla="*/ 222637 h 262393"/>
              <a:gd name="connsiteX170" fmla="*/ 6885830 w 8587409"/>
              <a:gd name="connsiteY170" fmla="*/ 230588 h 262393"/>
              <a:gd name="connsiteX171" fmla="*/ 6933537 w 8587409"/>
              <a:gd name="connsiteY171" fmla="*/ 198783 h 262393"/>
              <a:gd name="connsiteX172" fmla="*/ 6973294 w 8587409"/>
              <a:gd name="connsiteY172" fmla="*/ 135172 h 262393"/>
              <a:gd name="connsiteX173" fmla="*/ 6997148 w 8587409"/>
              <a:gd name="connsiteY173" fmla="*/ 111319 h 262393"/>
              <a:gd name="connsiteX174" fmla="*/ 7068710 w 8587409"/>
              <a:gd name="connsiteY174" fmla="*/ 23854 h 262393"/>
              <a:gd name="connsiteX175" fmla="*/ 7100515 w 8587409"/>
              <a:gd name="connsiteY175" fmla="*/ 0 h 262393"/>
              <a:gd name="connsiteX176" fmla="*/ 7132320 w 8587409"/>
              <a:gd name="connsiteY176" fmla="*/ 15903 h 262393"/>
              <a:gd name="connsiteX177" fmla="*/ 7156174 w 8587409"/>
              <a:gd name="connsiteY177" fmla="*/ 47708 h 262393"/>
              <a:gd name="connsiteX178" fmla="*/ 7172076 w 8587409"/>
              <a:gd name="connsiteY178" fmla="*/ 71562 h 262393"/>
              <a:gd name="connsiteX179" fmla="*/ 7243638 w 8587409"/>
              <a:gd name="connsiteY179" fmla="*/ 127221 h 262393"/>
              <a:gd name="connsiteX180" fmla="*/ 7299297 w 8587409"/>
              <a:gd name="connsiteY180" fmla="*/ 166978 h 262393"/>
              <a:gd name="connsiteX181" fmla="*/ 7354956 w 8587409"/>
              <a:gd name="connsiteY181" fmla="*/ 246491 h 262393"/>
              <a:gd name="connsiteX182" fmla="*/ 7378810 w 8587409"/>
              <a:gd name="connsiteY182" fmla="*/ 262393 h 262393"/>
              <a:gd name="connsiteX183" fmla="*/ 7410616 w 8587409"/>
              <a:gd name="connsiteY183" fmla="*/ 214685 h 262393"/>
              <a:gd name="connsiteX184" fmla="*/ 7458323 w 8587409"/>
              <a:gd name="connsiteY184" fmla="*/ 151075 h 262393"/>
              <a:gd name="connsiteX185" fmla="*/ 7482177 w 8587409"/>
              <a:gd name="connsiteY185" fmla="*/ 135172 h 262393"/>
              <a:gd name="connsiteX186" fmla="*/ 7553739 w 8587409"/>
              <a:gd name="connsiteY186" fmla="*/ 143124 h 262393"/>
              <a:gd name="connsiteX187" fmla="*/ 7601447 w 8587409"/>
              <a:gd name="connsiteY187" fmla="*/ 190832 h 262393"/>
              <a:gd name="connsiteX188" fmla="*/ 7625301 w 8587409"/>
              <a:gd name="connsiteY188" fmla="*/ 206734 h 262393"/>
              <a:gd name="connsiteX189" fmla="*/ 7657106 w 8587409"/>
              <a:gd name="connsiteY189" fmla="*/ 230588 h 262393"/>
              <a:gd name="connsiteX190" fmla="*/ 7680960 w 8587409"/>
              <a:gd name="connsiteY190" fmla="*/ 222637 h 262393"/>
              <a:gd name="connsiteX191" fmla="*/ 7696863 w 8587409"/>
              <a:gd name="connsiteY191" fmla="*/ 198783 h 262393"/>
              <a:gd name="connsiteX192" fmla="*/ 7720716 w 8587409"/>
              <a:gd name="connsiteY192" fmla="*/ 166978 h 262393"/>
              <a:gd name="connsiteX193" fmla="*/ 7768424 w 8587409"/>
              <a:gd name="connsiteY193" fmla="*/ 111319 h 262393"/>
              <a:gd name="connsiteX194" fmla="*/ 7792278 w 8587409"/>
              <a:gd name="connsiteY194" fmla="*/ 103367 h 262393"/>
              <a:gd name="connsiteX195" fmla="*/ 7832035 w 8587409"/>
              <a:gd name="connsiteY195" fmla="*/ 151075 h 262393"/>
              <a:gd name="connsiteX196" fmla="*/ 7879743 w 8587409"/>
              <a:gd name="connsiteY196" fmla="*/ 190832 h 262393"/>
              <a:gd name="connsiteX197" fmla="*/ 7911548 w 8587409"/>
              <a:gd name="connsiteY197" fmla="*/ 182880 h 262393"/>
              <a:gd name="connsiteX198" fmla="*/ 7951304 w 8587409"/>
              <a:gd name="connsiteY198" fmla="*/ 135172 h 262393"/>
              <a:gd name="connsiteX199" fmla="*/ 7975158 w 8587409"/>
              <a:gd name="connsiteY199" fmla="*/ 127221 h 262393"/>
              <a:gd name="connsiteX200" fmla="*/ 7999012 w 8587409"/>
              <a:gd name="connsiteY200" fmla="*/ 135172 h 262393"/>
              <a:gd name="connsiteX201" fmla="*/ 8006963 w 8587409"/>
              <a:gd name="connsiteY201" fmla="*/ 174929 h 262393"/>
              <a:gd name="connsiteX202" fmla="*/ 8022866 w 8587409"/>
              <a:gd name="connsiteY202" fmla="*/ 198783 h 262393"/>
              <a:gd name="connsiteX203" fmla="*/ 8046720 w 8587409"/>
              <a:gd name="connsiteY203" fmla="*/ 182880 h 262393"/>
              <a:gd name="connsiteX204" fmla="*/ 8094428 w 8587409"/>
              <a:gd name="connsiteY204" fmla="*/ 119270 h 262393"/>
              <a:gd name="connsiteX205" fmla="*/ 8118282 w 8587409"/>
              <a:gd name="connsiteY205" fmla="*/ 95416 h 262393"/>
              <a:gd name="connsiteX206" fmla="*/ 8142136 w 8587409"/>
              <a:gd name="connsiteY206" fmla="*/ 119270 h 262393"/>
              <a:gd name="connsiteX207" fmla="*/ 8150087 w 8587409"/>
              <a:gd name="connsiteY207" fmla="*/ 159026 h 262393"/>
              <a:gd name="connsiteX208" fmla="*/ 8158038 w 8587409"/>
              <a:gd name="connsiteY208" fmla="*/ 182880 h 262393"/>
              <a:gd name="connsiteX209" fmla="*/ 8205746 w 8587409"/>
              <a:gd name="connsiteY209" fmla="*/ 143124 h 262393"/>
              <a:gd name="connsiteX210" fmla="*/ 8213697 w 8587409"/>
              <a:gd name="connsiteY210" fmla="*/ 119270 h 262393"/>
              <a:gd name="connsiteX211" fmla="*/ 8237551 w 8587409"/>
              <a:gd name="connsiteY211" fmla="*/ 87465 h 262393"/>
              <a:gd name="connsiteX212" fmla="*/ 8261405 w 8587409"/>
              <a:gd name="connsiteY212" fmla="*/ 95416 h 262393"/>
              <a:gd name="connsiteX213" fmla="*/ 8269356 w 8587409"/>
              <a:gd name="connsiteY213" fmla="*/ 119270 h 262393"/>
              <a:gd name="connsiteX214" fmla="*/ 8293210 w 8587409"/>
              <a:gd name="connsiteY214" fmla="*/ 222637 h 262393"/>
              <a:gd name="connsiteX215" fmla="*/ 8309113 w 8587409"/>
              <a:gd name="connsiteY215" fmla="*/ 198783 h 262393"/>
              <a:gd name="connsiteX216" fmla="*/ 8317064 w 8587409"/>
              <a:gd name="connsiteY216" fmla="*/ 174929 h 262393"/>
              <a:gd name="connsiteX217" fmla="*/ 8340918 w 8587409"/>
              <a:gd name="connsiteY217" fmla="*/ 143124 h 262393"/>
              <a:gd name="connsiteX218" fmla="*/ 8356821 w 8587409"/>
              <a:gd name="connsiteY218" fmla="*/ 119270 h 262393"/>
              <a:gd name="connsiteX219" fmla="*/ 8380675 w 8587409"/>
              <a:gd name="connsiteY219" fmla="*/ 135172 h 262393"/>
              <a:gd name="connsiteX220" fmla="*/ 8396577 w 8587409"/>
              <a:gd name="connsiteY220" fmla="*/ 174929 h 262393"/>
              <a:gd name="connsiteX221" fmla="*/ 8412480 w 8587409"/>
              <a:gd name="connsiteY221" fmla="*/ 206734 h 262393"/>
              <a:gd name="connsiteX222" fmla="*/ 8420431 w 8587409"/>
              <a:gd name="connsiteY222" fmla="*/ 230588 h 262393"/>
              <a:gd name="connsiteX223" fmla="*/ 8444285 w 8587409"/>
              <a:gd name="connsiteY223" fmla="*/ 246491 h 262393"/>
              <a:gd name="connsiteX224" fmla="*/ 8476090 w 8587409"/>
              <a:gd name="connsiteY224" fmla="*/ 238539 h 262393"/>
              <a:gd name="connsiteX225" fmla="*/ 8507896 w 8587409"/>
              <a:gd name="connsiteY225" fmla="*/ 182880 h 262393"/>
              <a:gd name="connsiteX226" fmla="*/ 8515847 w 8587409"/>
              <a:gd name="connsiteY226" fmla="*/ 127221 h 262393"/>
              <a:gd name="connsiteX227" fmla="*/ 8539701 w 8587409"/>
              <a:gd name="connsiteY227" fmla="*/ 151075 h 262393"/>
              <a:gd name="connsiteX228" fmla="*/ 8547652 w 8587409"/>
              <a:gd name="connsiteY228" fmla="*/ 174929 h 262393"/>
              <a:gd name="connsiteX229" fmla="*/ 8579457 w 8587409"/>
              <a:gd name="connsiteY229" fmla="*/ 222637 h 262393"/>
              <a:gd name="connsiteX230" fmla="*/ 8587409 w 8587409"/>
              <a:gd name="connsiteY230" fmla="*/ 238539 h 2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8587409" h="262393">
                <a:moveTo>
                  <a:pt x="0" y="222637"/>
                </a:moveTo>
                <a:cubicBezTo>
                  <a:pt x="13252" y="219986"/>
                  <a:pt x="27102" y="219430"/>
                  <a:pt x="39756" y="214685"/>
                </a:cubicBezTo>
                <a:cubicBezTo>
                  <a:pt x="48704" y="211330"/>
                  <a:pt x="55313" y="203524"/>
                  <a:pt x="63610" y="198783"/>
                </a:cubicBezTo>
                <a:cubicBezTo>
                  <a:pt x="73902" y="192902"/>
                  <a:pt x="84814" y="188181"/>
                  <a:pt x="95416" y="182880"/>
                </a:cubicBezTo>
                <a:cubicBezTo>
                  <a:pt x="134889" y="123667"/>
                  <a:pt x="84164" y="196380"/>
                  <a:pt x="135172" y="135172"/>
                </a:cubicBezTo>
                <a:cubicBezTo>
                  <a:pt x="141290" y="127831"/>
                  <a:pt x="143613" y="117289"/>
                  <a:pt x="151075" y="111319"/>
                </a:cubicBezTo>
                <a:cubicBezTo>
                  <a:pt x="157620" y="106083"/>
                  <a:pt x="166978" y="106018"/>
                  <a:pt x="174929" y="103367"/>
                </a:cubicBezTo>
                <a:cubicBezTo>
                  <a:pt x="185531" y="95416"/>
                  <a:pt x="194624" y="84895"/>
                  <a:pt x="206734" y="79513"/>
                </a:cubicBezTo>
                <a:cubicBezTo>
                  <a:pt x="219084" y="74024"/>
                  <a:pt x="233379" y="74840"/>
                  <a:pt x="246490" y="71562"/>
                </a:cubicBezTo>
                <a:cubicBezTo>
                  <a:pt x="254621" y="69529"/>
                  <a:pt x="262393" y="66261"/>
                  <a:pt x="270344" y="63611"/>
                </a:cubicBezTo>
                <a:cubicBezTo>
                  <a:pt x="278295" y="68912"/>
                  <a:pt x="287441" y="72756"/>
                  <a:pt x="294198" y="79513"/>
                </a:cubicBezTo>
                <a:cubicBezTo>
                  <a:pt x="305969" y="91284"/>
                  <a:pt x="344664" y="151237"/>
                  <a:pt x="349857" y="159026"/>
                </a:cubicBezTo>
                <a:lnTo>
                  <a:pt x="365760" y="182880"/>
                </a:lnTo>
                <a:cubicBezTo>
                  <a:pt x="371061" y="190831"/>
                  <a:pt x="373712" y="201433"/>
                  <a:pt x="381663" y="206734"/>
                </a:cubicBezTo>
                <a:lnTo>
                  <a:pt x="405516" y="222637"/>
                </a:lnTo>
                <a:cubicBezTo>
                  <a:pt x="412587" y="221223"/>
                  <a:pt x="467256" y="210943"/>
                  <a:pt x="477078" y="206734"/>
                </a:cubicBezTo>
                <a:cubicBezTo>
                  <a:pt x="485862" y="202970"/>
                  <a:pt x="492385" y="195106"/>
                  <a:pt x="500932" y="190832"/>
                </a:cubicBezTo>
                <a:cubicBezTo>
                  <a:pt x="508429" y="187084"/>
                  <a:pt x="517289" y="186628"/>
                  <a:pt x="524786" y="182880"/>
                </a:cubicBezTo>
                <a:cubicBezTo>
                  <a:pt x="533333" y="178606"/>
                  <a:pt x="539907" y="170859"/>
                  <a:pt x="548640" y="166978"/>
                </a:cubicBezTo>
                <a:cubicBezTo>
                  <a:pt x="563958" y="160170"/>
                  <a:pt x="580445" y="156376"/>
                  <a:pt x="596348" y="151075"/>
                </a:cubicBezTo>
                <a:lnTo>
                  <a:pt x="620202" y="143124"/>
                </a:lnTo>
                <a:cubicBezTo>
                  <a:pt x="665519" y="97807"/>
                  <a:pt x="619798" y="135346"/>
                  <a:pt x="675861" y="111319"/>
                </a:cubicBezTo>
                <a:cubicBezTo>
                  <a:pt x="684645" y="107555"/>
                  <a:pt x="691168" y="99690"/>
                  <a:pt x="699715" y="95416"/>
                </a:cubicBezTo>
                <a:cubicBezTo>
                  <a:pt x="707212" y="91668"/>
                  <a:pt x="715618" y="90115"/>
                  <a:pt x="723569" y="87465"/>
                </a:cubicBezTo>
                <a:cubicBezTo>
                  <a:pt x="750072" y="127221"/>
                  <a:pt x="731520" y="106019"/>
                  <a:pt x="787179" y="143124"/>
                </a:cubicBezTo>
                <a:lnTo>
                  <a:pt x="811033" y="159026"/>
                </a:lnTo>
                <a:lnTo>
                  <a:pt x="834887" y="174929"/>
                </a:lnTo>
                <a:cubicBezTo>
                  <a:pt x="840188" y="182880"/>
                  <a:pt x="843598" y="192490"/>
                  <a:pt x="850790" y="198783"/>
                </a:cubicBezTo>
                <a:cubicBezTo>
                  <a:pt x="865173" y="211369"/>
                  <a:pt x="898497" y="230588"/>
                  <a:pt x="898497" y="230588"/>
                </a:cubicBezTo>
                <a:cubicBezTo>
                  <a:pt x="948845" y="218002"/>
                  <a:pt x="921210" y="228699"/>
                  <a:pt x="978010" y="190832"/>
                </a:cubicBezTo>
                <a:cubicBezTo>
                  <a:pt x="991958" y="181534"/>
                  <a:pt x="1025718" y="174929"/>
                  <a:pt x="1025718" y="174929"/>
                </a:cubicBezTo>
                <a:cubicBezTo>
                  <a:pt x="1063521" y="149727"/>
                  <a:pt x="1040504" y="162049"/>
                  <a:pt x="1097280" y="143124"/>
                </a:cubicBezTo>
                <a:cubicBezTo>
                  <a:pt x="1105231" y="140474"/>
                  <a:pt x="1114160" y="139821"/>
                  <a:pt x="1121134" y="135172"/>
                </a:cubicBezTo>
                <a:cubicBezTo>
                  <a:pt x="1151962" y="114621"/>
                  <a:pt x="1135922" y="122292"/>
                  <a:pt x="1168842" y="111319"/>
                </a:cubicBezTo>
                <a:cubicBezTo>
                  <a:pt x="1176793" y="106018"/>
                  <a:pt x="1183963" y="99297"/>
                  <a:pt x="1192696" y="95416"/>
                </a:cubicBezTo>
                <a:cubicBezTo>
                  <a:pt x="1208014" y="88608"/>
                  <a:pt x="1240403" y="79513"/>
                  <a:pt x="1240403" y="79513"/>
                </a:cubicBezTo>
                <a:cubicBezTo>
                  <a:pt x="1251005" y="82164"/>
                  <a:pt x="1262721" y="82043"/>
                  <a:pt x="1272209" y="87465"/>
                </a:cubicBezTo>
                <a:cubicBezTo>
                  <a:pt x="1281972" y="93044"/>
                  <a:pt x="1286913" y="104783"/>
                  <a:pt x="1296063" y="111319"/>
                </a:cubicBezTo>
                <a:cubicBezTo>
                  <a:pt x="1305708" y="118208"/>
                  <a:pt x="1317577" y="121340"/>
                  <a:pt x="1327868" y="127221"/>
                </a:cubicBezTo>
                <a:cubicBezTo>
                  <a:pt x="1336165" y="131962"/>
                  <a:pt x="1342774" y="139769"/>
                  <a:pt x="1351722" y="143124"/>
                </a:cubicBezTo>
                <a:cubicBezTo>
                  <a:pt x="1364376" y="147869"/>
                  <a:pt x="1378440" y="147519"/>
                  <a:pt x="1391478" y="151075"/>
                </a:cubicBezTo>
                <a:cubicBezTo>
                  <a:pt x="1407650" y="155486"/>
                  <a:pt x="1423283" y="161677"/>
                  <a:pt x="1439186" y="166978"/>
                </a:cubicBezTo>
                <a:cubicBezTo>
                  <a:pt x="1452727" y="171492"/>
                  <a:pt x="1465529" y="178002"/>
                  <a:pt x="1478943" y="182880"/>
                </a:cubicBezTo>
                <a:cubicBezTo>
                  <a:pt x="1494696" y="188608"/>
                  <a:pt x="1526650" y="198783"/>
                  <a:pt x="1526650" y="198783"/>
                </a:cubicBezTo>
                <a:cubicBezTo>
                  <a:pt x="1550504" y="196133"/>
                  <a:pt x="1575443" y="198422"/>
                  <a:pt x="1598212" y="190832"/>
                </a:cubicBezTo>
                <a:cubicBezTo>
                  <a:pt x="1616344" y="184788"/>
                  <a:pt x="1630017" y="169628"/>
                  <a:pt x="1645920" y="159026"/>
                </a:cubicBezTo>
                <a:lnTo>
                  <a:pt x="1693628" y="127221"/>
                </a:lnTo>
                <a:cubicBezTo>
                  <a:pt x="1702984" y="120983"/>
                  <a:pt x="1708606" y="110271"/>
                  <a:pt x="1717482" y="103367"/>
                </a:cubicBezTo>
                <a:cubicBezTo>
                  <a:pt x="1732569" y="91633"/>
                  <a:pt x="1765190" y="71562"/>
                  <a:pt x="1765190" y="71562"/>
                </a:cubicBezTo>
                <a:cubicBezTo>
                  <a:pt x="1778442" y="76863"/>
                  <a:pt x="1793403" y="79070"/>
                  <a:pt x="1804946" y="87465"/>
                </a:cubicBezTo>
                <a:cubicBezTo>
                  <a:pt x="1823134" y="100693"/>
                  <a:pt x="1833942" y="122697"/>
                  <a:pt x="1852654" y="135172"/>
                </a:cubicBezTo>
                <a:lnTo>
                  <a:pt x="1876508" y="151075"/>
                </a:lnTo>
                <a:cubicBezTo>
                  <a:pt x="1881809" y="159026"/>
                  <a:pt x="1885653" y="168172"/>
                  <a:pt x="1892410" y="174929"/>
                </a:cubicBezTo>
                <a:cubicBezTo>
                  <a:pt x="1907824" y="190344"/>
                  <a:pt x="1920716" y="192316"/>
                  <a:pt x="1940118" y="198783"/>
                </a:cubicBezTo>
                <a:cubicBezTo>
                  <a:pt x="1950720" y="196133"/>
                  <a:pt x="1962830" y="196894"/>
                  <a:pt x="1971923" y="190832"/>
                </a:cubicBezTo>
                <a:cubicBezTo>
                  <a:pt x="1979874" y="185531"/>
                  <a:pt x="1981708" y="174319"/>
                  <a:pt x="1987826" y="166978"/>
                </a:cubicBezTo>
                <a:cubicBezTo>
                  <a:pt x="2004298" y="147211"/>
                  <a:pt x="2022427" y="134011"/>
                  <a:pt x="2043485" y="119270"/>
                </a:cubicBezTo>
                <a:cubicBezTo>
                  <a:pt x="2059143" y="108310"/>
                  <a:pt x="2091193" y="87465"/>
                  <a:pt x="2091193" y="87465"/>
                </a:cubicBezTo>
                <a:cubicBezTo>
                  <a:pt x="2112396" y="90115"/>
                  <a:pt x="2136345" y="84649"/>
                  <a:pt x="2154803" y="95416"/>
                </a:cubicBezTo>
                <a:cubicBezTo>
                  <a:pt x="2171312" y="105046"/>
                  <a:pt x="2173094" y="129609"/>
                  <a:pt x="2186609" y="143124"/>
                </a:cubicBezTo>
                <a:cubicBezTo>
                  <a:pt x="2223732" y="180247"/>
                  <a:pt x="2195573" y="155207"/>
                  <a:pt x="2234316" y="182880"/>
                </a:cubicBezTo>
                <a:cubicBezTo>
                  <a:pt x="2245100" y="190583"/>
                  <a:pt x="2254616" y="200159"/>
                  <a:pt x="2266122" y="206734"/>
                </a:cubicBezTo>
                <a:cubicBezTo>
                  <a:pt x="2273399" y="210892"/>
                  <a:pt x="2282025" y="212035"/>
                  <a:pt x="2289976" y="214685"/>
                </a:cubicBezTo>
                <a:cubicBezTo>
                  <a:pt x="2297927" y="212035"/>
                  <a:pt x="2307285" y="211970"/>
                  <a:pt x="2313830" y="206734"/>
                </a:cubicBezTo>
                <a:cubicBezTo>
                  <a:pt x="2321292" y="200764"/>
                  <a:pt x="2322975" y="189637"/>
                  <a:pt x="2329732" y="182880"/>
                </a:cubicBezTo>
                <a:cubicBezTo>
                  <a:pt x="2336489" y="176123"/>
                  <a:pt x="2345635" y="172279"/>
                  <a:pt x="2353586" y="166978"/>
                </a:cubicBezTo>
                <a:cubicBezTo>
                  <a:pt x="2356236" y="159027"/>
                  <a:pt x="2357789" y="150621"/>
                  <a:pt x="2361537" y="143124"/>
                </a:cubicBezTo>
                <a:cubicBezTo>
                  <a:pt x="2370507" y="125183"/>
                  <a:pt x="2381722" y="110706"/>
                  <a:pt x="2401294" y="103367"/>
                </a:cubicBezTo>
                <a:cubicBezTo>
                  <a:pt x="2413948" y="98622"/>
                  <a:pt x="2427798" y="98066"/>
                  <a:pt x="2441050" y="95416"/>
                </a:cubicBezTo>
                <a:cubicBezTo>
                  <a:pt x="2464904" y="98066"/>
                  <a:pt x="2489843" y="95777"/>
                  <a:pt x="2512612" y="103367"/>
                </a:cubicBezTo>
                <a:cubicBezTo>
                  <a:pt x="2523280" y="106923"/>
                  <a:pt x="2527827" y="120022"/>
                  <a:pt x="2536466" y="127221"/>
                </a:cubicBezTo>
                <a:cubicBezTo>
                  <a:pt x="2557019" y="144348"/>
                  <a:pt x="2560266" y="143106"/>
                  <a:pt x="2584174" y="151075"/>
                </a:cubicBezTo>
                <a:cubicBezTo>
                  <a:pt x="2621977" y="176277"/>
                  <a:pt x="2598960" y="163955"/>
                  <a:pt x="2655736" y="182880"/>
                </a:cubicBezTo>
                <a:lnTo>
                  <a:pt x="2679590" y="190832"/>
                </a:lnTo>
                <a:cubicBezTo>
                  <a:pt x="2687541" y="193482"/>
                  <a:pt x="2696469" y="194134"/>
                  <a:pt x="2703443" y="198783"/>
                </a:cubicBezTo>
                <a:cubicBezTo>
                  <a:pt x="2736653" y="220922"/>
                  <a:pt x="2720540" y="207928"/>
                  <a:pt x="2751151" y="238539"/>
                </a:cubicBezTo>
                <a:cubicBezTo>
                  <a:pt x="2776160" y="230203"/>
                  <a:pt x="2781842" y="232260"/>
                  <a:pt x="2798859" y="206734"/>
                </a:cubicBezTo>
                <a:cubicBezTo>
                  <a:pt x="2803508" y="199760"/>
                  <a:pt x="2801664" y="189496"/>
                  <a:pt x="2806810" y="182880"/>
                </a:cubicBezTo>
                <a:cubicBezTo>
                  <a:pt x="2836138" y="145172"/>
                  <a:pt x="2846486" y="140526"/>
                  <a:pt x="2878372" y="119270"/>
                </a:cubicBezTo>
                <a:cubicBezTo>
                  <a:pt x="2913330" y="66834"/>
                  <a:pt x="2897444" y="75724"/>
                  <a:pt x="3013544" y="103367"/>
                </a:cubicBezTo>
                <a:cubicBezTo>
                  <a:pt x="3032137" y="107794"/>
                  <a:pt x="3043120" y="129128"/>
                  <a:pt x="3061252" y="135172"/>
                </a:cubicBezTo>
                <a:lnTo>
                  <a:pt x="3108960" y="151075"/>
                </a:lnTo>
                <a:cubicBezTo>
                  <a:pt x="3114261" y="159026"/>
                  <a:pt x="3117401" y="168959"/>
                  <a:pt x="3124863" y="174929"/>
                </a:cubicBezTo>
                <a:cubicBezTo>
                  <a:pt x="3131408" y="180165"/>
                  <a:pt x="3141013" y="179579"/>
                  <a:pt x="3148716" y="182880"/>
                </a:cubicBezTo>
                <a:cubicBezTo>
                  <a:pt x="3176962" y="194986"/>
                  <a:pt x="3180420" y="198715"/>
                  <a:pt x="3204376" y="214685"/>
                </a:cubicBezTo>
                <a:cubicBezTo>
                  <a:pt x="3199075" y="222636"/>
                  <a:pt x="3184199" y="229991"/>
                  <a:pt x="3188473" y="238539"/>
                </a:cubicBezTo>
                <a:cubicBezTo>
                  <a:pt x="3192221" y="246036"/>
                  <a:pt x="3206400" y="236515"/>
                  <a:pt x="3212327" y="230588"/>
                </a:cubicBezTo>
                <a:cubicBezTo>
                  <a:pt x="3225842" y="217073"/>
                  <a:pt x="3233530" y="198783"/>
                  <a:pt x="3244132" y="182880"/>
                </a:cubicBezTo>
                <a:cubicBezTo>
                  <a:pt x="3249433" y="174929"/>
                  <a:pt x="3260210" y="172532"/>
                  <a:pt x="3267986" y="166978"/>
                </a:cubicBezTo>
                <a:cubicBezTo>
                  <a:pt x="3276389" y="160976"/>
                  <a:pt x="3311153" y="133467"/>
                  <a:pt x="3323645" y="127221"/>
                </a:cubicBezTo>
                <a:cubicBezTo>
                  <a:pt x="3331142" y="123473"/>
                  <a:pt x="3339548" y="121920"/>
                  <a:pt x="3347499" y="119270"/>
                </a:cubicBezTo>
                <a:cubicBezTo>
                  <a:pt x="3359560" y="111229"/>
                  <a:pt x="3378746" y="95416"/>
                  <a:pt x="3395207" y="95416"/>
                </a:cubicBezTo>
                <a:cubicBezTo>
                  <a:pt x="3411329" y="95416"/>
                  <a:pt x="3427106" y="100205"/>
                  <a:pt x="3442915" y="103367"/>
                </a:cubicBezTo>
                <a:cubicBezTo>
                  <a:pt x="3467867" y="108358"/>
                  <a:pt x="3475845" y="111694"/>
                  <a:pt x="3498574" y="119270"/>
                </a:cubicBezTo>
                <a:cubicBezTo>
                  <a:pt x="3531342" y="168424"/>
                  <a:pt x="3494959" y="120475"/>
                  <a:pt x="3538330" y="159026"/>
                </a:cubicBezTo>
                <a:cubicBezTo>
                  <a:pt x="3555139" y="173967"/>
                  <a:pt x="3570135" y="190831"/>
                  <a:pt x="3586038" y="206734"/>
                </a:cubicBezTo>
                <a:cubicBezTo>
                  <a:pt x="3597891" y="218587"/>
                  <a:pt x="3617843" y="217336"/>
                  <a:pt x="3633746" y="222637"/>
                </a:cubicBezTo>
                <a:lnTo>
                  <a:pt x="3657600" y="230588"/>
                </a:lnTo>
                <a:cubicBezTo>
                  <a:pt x="3665551" y="235889"/>
                  <a:pt x="3671971" y="245306"/>
                  <a:pt x="3681454" y="246491"/>
                </a:cubicBezTo>
                <a:cubicBezTo>
                  <a:pt x="3732375" y="252856"/>
                  <a:pt x="3729772" y="216930"/>
                  <a:pt x="3768918" y="190832"/>
                </a:cubicBezTo>
                <a:lnTo>
                  <a:pt x="3792772" y="174929"/>
                </a:lnTo>
                <a:cubicBezTo>
                  <a:pt x="3803374" y="159026"/>
                  <a:pt x="3806445" y="133265"/>
                  <a:pt x="3824577" y="127221"/>
                </a:cubicBezTo>
                <a:lnTo>
                  <a:pt x="3872285" y="111319"/>
                </a:lnTo>
                <a:cubicBezTo>
                  <a:pt x="3876997" y="111992"/>
                  <a:pt x="3936659" y="117129"/>
                  <a:pt x="3951798" y="127221"/>
                </a:cubicBezTo>
                <a:cubicBezTo>
                  <a:pt x="3961154" y="133458"/>
                  <a:pt x="3966776" y="144171"/>
                  <a:pt x="3975652" y="151075"/>
                </a:cubicBezTo>
                <a:cubicBezTo>
                  <a:pt x="4016111" y="182543"/>
                  <a:pt x="4039722" y="191061"/>
                  <a:pt x="4086970" y="214685"/>
                </a:cubicBezTo>
                <a:cubicBezTo>
                  <a:pt x="4094467" y="218433"/>
                  <a:pt x="4102873" y="219986"/>
                  <a:pt x="4110824" y="222637"/>
                </a:cubicBezTo>
                <a:cubicBezTo>
                  <a:pt x="4129377" y="219986"/>
                  <a:pt x="4150672" y="224747"/>
                  <a:pt x="4166483" y="214685"/>
                </a:cubicBezTo>
                <a:cubicBezTo>
                  <a:pt x="4182608" y="204424"/>
                  <a:pt x="4180157" y="173022"/>
                  <a:pt x="4198289" y="166978"/>
                </a:cubicBezTo>
                <a:lnTo>
                  <a:pt x="4269850" y="143124"/>
                </a:lnTo>
                <a:cubicBezTo>
                  <a:pt x="4283391" y="138611"/>
                  <a:pt x="4296243" y="132233"/>
                  <a:pt x="4309607" y="127221"/>
                </a:cubicBezTo>
                <a:cubicBezTo>
                  <a:pt x="4317455" y="124278"/>
                  <a:pt x="4325510" y="121920"/>
                  <a:pt x="4333461" y="119270"/>
                </a:cubicBezTo>
                <a:cubicBezTo>
                  <a:pt x="4341412" y="113969"/>
                  <a:pt x="4347759" y="103367"/>
                  <a:pt x="4357315" y="103367"/>
                </a:cubicBezTo>
                <a:cubicBezTo>
                  <a:pt x="4399620" y="103367"/>
                  <a:pt x="4428349" y="129520"/>
                  <a:pt x="4460682" y="151075"/>
                </a:cubicBezTo>
                <a:cubicBezTo>
                  <a:pt x="4520243" y="190782"/>
                  <a:pt x="4451671" y="163974"/>
                  <a:pt x="4508390" y="182880"/>
                </a:cubicBezTo>
                <a:lnTo>
                  <a:pt x="4556097" y="214685"/>
                </a:lnTo>
                <a:lnTo>
                  <a:pt x="4579951" y="230588"/>
                </a:lnTo>
                <a:cubicBezTo>
                  <a:pt x="4572000" y="233238"/>
                  <a:pt x="4559845" y="246036"/>
                  <a:pt x="4556097" y="238539"/>
                </a:cubicBezTo>
                <a:cubicBezTo>
                  <a:pt x="4545238" y="216820"/>
                  <a:pt x="4590483" y="209718"/>
                  <a:pt x="4595854" y="206734"/>
                </a:cubicBezTo>
                <a:cubicBezTo>
                  <a:pt x="4612561" y="197452"/>
                  <a:pt x="4627659" y="185531"/>
                  <a:pt x="4643562" y="174929"/>
                </a:cubicBezTo>
                <a:cubicBezTo>
                  <a:pt x="4651513" y="169628"/>
                  <a:pt x="4659771" y="164760"/>
                  <a:pt x="4667416" y="159026"/>
                </a:cubicBezTo>
                <a:cubicBezTo>
                  <a:pt x="4678018" y="151075"/>
                  <a:pt x="4687637" y="141608"/>
                  <a:pt x="4699221" y="135172"/>
                </a:cubicBezTo>
                <a:cubicBezTo>
                  <a:pt x="4734833" y="115388"/>
                  <a:pt x="4753138" y="117247"/>
                  <a:pt x="4794636" y="111319"/>
                </a:cubicBezTo>
                <a:cubicBezTo>
                  <a:pt x="4806697" y="103278"/>
                  <a:pt x="4825883" y="87465"/>
                  <a:pt x="4842344" y="87465"/>
                </a:cubicBezTo>
                <a:cubicBezTo>
                  <a:pt x="4855859" y="87465"/>
                  <a:pt x="4868849" y="92766"/>
                  <a:pt x="4882101" y="95416"/>
                </a:cubicBezTo>
                <a:cubicBezTo>
                  <a:pt x="4921823" y="155000"/>
                  <a:pt x="4896160" y="136026"/>
                  <a:pt x="4953663" y="159026"/>
                </a:cubicBezTo>
                <a:cubicBezTo>
                  <a:pt x="4961614" y="166977"/>
                  <a:pt x="4967686" y="177419"/>
                  <a:pt x="4977516" y="182880"/>
                </a:cubicBezTo>
                <a:cubicBezTo>
                  <a:pt x="4992169" y="191021"/>
                  <a:pt x="5009321" y="193482"/>
                  <a:pt x="5025224" y="198783"/>
                </a:cubicBezTo>
                <a:cubicBezTo>
                  <a:pt x="5036469" y="202531"/>
                  <a:pt x="5046428" y="209384"/>
                  <a:pt x="5057030" y="214685"/>
                </a:cubicBezTo>
                <a:cubicBezTo>
                  <a:pt x="5102128" y="209048"/>
                  <a:pt x="5114922" y="210040"/>
                  <a:pt x="5152445" y="198783"/>
                </a:cubicBezTo>
                <a:cubicBezTo>
                  <a:pt x="5168501" y="193966"/>
                  <a:pt x="5184250" y="188181"/>
                  <a:pt x="5200153" y="182880"/>
                </a:cubicBezTo>
                <a:lnTo>
                  <a:pt x="5224007" y="174929"/>
                </a:lnTo>
                <a:cubicBezTo>
                  <a:pt x="5280808" y="137062"/>
                  <a:pt x="5253173" y="147760"/>
                  <a:pt x="5303520" y="135172"/>
                </a:cubicBezTo>
                <a:cubicBezTo>
                  <a:pt x="5332675" y="137823"/>
                  <a:pt x="5363914" y="131977"/>
                  <a:pt x="5390984" y="143124"/>
                </a:cubicBezTo>
                <a:cubicBezTo>
                  <a:pt x="5411780" y="151687"/>
                  <a:pt x="5420700" y="177338"/>
                  <a:pt x="5438692" y="190832"/>
                </a:cubicBezTo>
                <a:lnTo>
                  <a:pt x="5470497" y="214685"/>
                </a:lnTo>
                <a:cubicBezTo>
                  <a:pt x="5489050" y="212035"/>
                  <a:pt x="5510345" y="216796"/>
                  <a:pt x="5526156" y="206734"/>
                </a:cubicBezTo>
                <a:cubicBezTo>
                  <a:pt x="5542281" y="196473"/>
                  <a:pt x="5547360" y="174929"/>
                  <a:pt x="5557962" y="159026"/>
                </a:cubicBezTo>
                <a:cubicBezTo>
                  <a:pt x="5570079" y="140850"/>
                  <a:pt x="5574998" y="126843"/>
                  <a:pt x="5597718" y="119270"/>
                </a:cubicBezTo>
                <a:cubicBezTo>
                  <a:pt x="5613013" y="114172"/>
                  <a:pt x="5629523" y="113969"/>
                  <a:pt x="5645426" y="111319"/>
                </a:cubicBezTo>
                <a:cubicBezTo>
                  <a:pt x="5666629" y="113969"/>
                  <a:pt x="5688913" y="112083"/>
                  <a:pt x="5709036" y="119270"/>
                </a:cubicBezTo>
                <a:cubicBezTo>
                  <a:pt x="5727035" y="125698"/>
                  <a:pt x="5739649" y="142528"/>
                  <a:pt x="5756744" y="151075"/>
                </a:cubicBezTo>
                <a:cubicBezTo>
                  <a:pt x="5767346" y="156376"/>
                  <a:pt x="5778498" y="160696"/>
                  <a:pt x="5788550" y="166978"/>
                </a:cubicBezTo>
                <a:cubicBezTo>
                  <a:pt x="5799788" y="174002"/>
                  <a:pt x="5808502" y="184906"/>
                  <a:pt x="5820355" y="190832"/>
                </a:cubicBezTo>
                <a:cubicBezTo>
                  <a:pt x="5835348" y="198328"/>
                  <a:pt x="5852160" y="201433"/>
                  <a:pt x="5868063" y="206734"/>
                </a:cubicBezTo>
                <a:lnTo>
                  <a:pt x="5891916" y="214685"/>
                </a:lnTo>
                <a:cubicBezTo>
                  <a:pt x="5931673" y="188181"/>
                  <a:pt x="5910469" y="206734"/>
                  <a:pt x="5947576" y="151075"/>
                </a:cubicBezTo>
                <a:cubicBezTo>
                  <a:pt x="5952225" y="144101"/>
                  <a:pt x="5963479" y="145774"/>
                  <a:pt x="5971430" y="143124"/>
                </a:cubicBezTo>
                <a:cubicBezTo>
                  <a:pt x="5979381" y="137823"/>
                  <a:pt x="5985748" y="127857"/>
                  <a:pt x="5995283" y="127221"/>
                </a:cubicBezTo>
                <a:cubicBezTo>
                  <a:pt x="6010969" y="126175"/>
                  <a:pt x="6083553" y="127624"/>
                  <a:pt x="6114553" y="143124"/>
                </a:cubicBezTo>
                <a:cubicBezTo>
                  <a:pt x="6123100" y="147398"/>
                  <a:pt x="6129623" y="155262"/>
                  <a:pt x="6138407" y="159026"/>
                </a:cubicBezTo>
                <a:cubicBezTo>
                  <a:pt x="6148451" y="163331"/>
                  <a:pt x="6159704" y="163976"/>
                  <a:pt x="6170212" y="166978"/>
                </a:cubicBezTo>
                <a:cubicBezTo>
                  <a:pt x="6178271" y="169281"/>
                  <a:pt x="6186362" y="171627"/>
                  <a:pt x="6194066" y="174929"/>
                </a:cubicBezTo>
                <a:cubicBezTo>
                  <a:pt x="6275963" y="210028"/>
                  <a:pt x="6164989" y="170539"/>
                  <a:pt x="6273579" y="206734"/>
                </a:cubicBezTo>
                <a:lnTo>
                  <a:pt x="6297433" y="214685"/>
                </a:lnTo>
                <a:cubicBezTo>
                  <a:pt x="6305384" y="219986"/>
                  <a:pt x="6311731" y="230588"/>
                  <a:pt x="6321287" y="230588"/>
                </a:cubicBezTo>
                <a:cubicBezTo>
                  <a:pt x="6342647" y="230588"/>
                  <a:pt x="6407621" y="212663"/>
                  <a:pt x="6432605" y="198783"/>
                </a:cubicBezTo>
                <a:cubicBezTo>
                  <a:pt x="6444189" y="192347"/>
                  <a:pt x="6452826" y="181365"/>
                  <a:pt x="6464410" y="174929"/>
                </a:cubicBezTo>
                <a:cubicBezTo>
                  <a:pt x="6476887" y="167997"/>
                  <a:pt x="6491124" y="164823"/>
                  <a:pt x="6504167" y="159026"/>
                </a:cubicBezTo>
                <a:cubicBezTo>
                  <a:pt x="6514998" y="154212"/>
                  <a:pt x="6524967" y="147526"/>
                  <a:pt x="6535972" y="143124"/>
                </a:cubicBezTo>
                <a:cubicBezTo>
                  <a:pt x="6551536" y="136898"/>
                  <a:pt x="6569732" y="136519"/>
                  <a:pt x="6583680" y="127221"/>
                </a:cubicBezTo>
                <a:lnTo>
                  <a:pt x="6631388" y="95416"/>
                </a:lnTo>
                <a:cubicBezTo>
                  <a:pt x="6639339" y="90115"/>
                  <a:pt x="6648485" y="86270"/>
                  <a:pt x="6655242" y="79513"/>
                </a:cubicBezTo>
                <a:lnTo>
                  <a:pt x="6679096" y="55659"/>
                </a:lnTo>
                <a:cubicBezTo>
                  <a:pt x="6687047" y="58310"/>
                  <a:pt x="6697023" y="57684"/>
                  <a:pt x="6702950" y="63611"/>
                </a:cubicBezTo>
                <a:cubicBezTo>
                  <a:pt x="6708876" y="69538"/>
                  <a:pt x="6707153" y="79968"/>
                  <a:pt x="6710901" y="87465"/>
                </a:cubicBezTo>
                <a:cubicBezTo>
                  <a:pt x="6715175" y="96012"/>
                  <a:pt x="6720685" y="103978"/>
                  <a:pt x="6726803" y="111319"/>
                </a:cubicBezTo>
                <a:cubicBezTo>
                  <a:pt x="6745933" y="134275"/>
                  <a:pt x="6751059" y="135440"/>
                  <a:pt x="6774511" y="151075"/>
                </a:cubicBezTo>
                <a:lnTo>
                  <a:pt x="6806316" y="198783"/>
                </a:lnTo>
                <a:cubicBezTo>
                  <a:pt x="6817707" y="215870"/>
                  <a:pt x="6845550" y="217944"/>
                  <a:pt x="6861976" y="222637"/>
                </a:cubicBezTo>
                <a:cubicBezTo>
                  <a:pt x="6870035" y="224940"/>
                  <a:pt x="6877879" y="227938"/>
                  <a:pt x="6885830" y="230588"/>
                </a:cubicBezTo>
                <a:cubicBezTo>
                  <a:pt x="6901732" y="219986"/>
                  <a:pt x="6924990" y="215877"/>
                  <a:pt x="6933537" y="198783"/>
                </a:cubicBezTo>
                <a:cubicBezTo>
                  <a:pt x="6949826" y="166206"/>
                  <a:pt x="6948523" y="164071"/>
                  <a:pt x="6973294" y="135172"/>
                </a:cubicBezTo>
                <a:cubicBezTo>
                  <a:pt x="6980612" y="126634"/>
                  <a:pt x="6990027" y="120022"/>
                  <a:pt x="6997148" y="111319"/>
                </a:cubicBezTo>
                <a:cubicBezTo>
                  <a:pt x="7028893" y="72520"/>
                  <a:pt x="7035750" y="52106"/>
                  <a:pt x="7068710" y="23854"/>
                </a:cubicBezTo>
                <a:cubicBezTo>
                  <a:pt x="7078772" y="15230"/>
                  <a:pt x="7089913" y="7951"/>
                  <a:pt x="7100515" y="0"/>
                </a:cubicBezTo>
                <a:cubicBezTo>
                  <a:pt x="7111117" y="5301"/>
                  <a:pt x="7123320" y="8189"/>
                  <a:pt x="7132320" y="15903"/>
                </a:cubicBezTo>
                <a:cubicBezTo>
                  <a:pt x="7142382" y="24527"/>
                  <a:pt x="7148471" y="36924"/>
                  <a:pt x="7156174" y="47708"/>
                </a:cubicBezTo>
                <a:cubicBezTo>
                  <a:pt x="7161728" y="55484"/>
                  <a:pt x="7165005" y="65134"/>
                  <a:pt x="7172076" y="71562"/>
                </a:cubicBezTo>
                <a:cubicBezTo>
                  <a:pt x="7194437" y="91890"/>
                  <a:pt x="7218494" y="110458"/>
                  <a:pt x="7243638" y="127221"/>
                </a:cubicBezTo>
                <a:cubicBezTo>
                  <a:pt x="7255243" y="134958"/>
                  <a:pt x="7292124" y="158909"/>
                  <a:pt x="7299297" y="166978"/>
                </a:cubicBezTo>
                <a:cubicBezTo>
                  <a:pt x="7320044" y="190318"/>
                  <a:pt x="7332401" y="223936"/>
                  <a:pt x="7354956" y="246491"/>
                </a:cubicBezTo>
                <a:cubicBezTo>
                  <a:pt x="7361713" y="253248"/>
                  <a:pt x="7370859" y="257092"/>
                  <a:pt x="7378810" y="262393"/>
                </a:cubicBezTo>
                <a:lnTo>
                  <a:pt x="7410616" y="214685"/>
                </a:lnTo>
                <a:cubicBezTo>
                  <a:pt x="7425297" y="192664"/>
                  <a:pt x="7439436" y="169963"/>
                  <a:pt x="7458323" y="151075"/>
                </a:cubicBezTo>
                <a:cubicBezTo>
                  <a:pt x="7465080" y="144318"/>
                  <a:pt x="7474226" y="140473"/>
                  <a:pt x="7482177" y="135172"/>
                </a:cubicBezTo>
                <a:cubicBezTo>
                  <a:pt x="7506031" y="137823"/>
                  <a:pt x="7531990" y="132974"/>
                  <a:pt x="7553739" y="143124"/>
                </a:cubicBezTo>
                <a:cubicBezTo>
                  <a:pt x="7574119" y="152635"/>
                  <a:pt x="7585544" y="174929"/>
                  <a:pt x="7601447" y="190832"/>
                </a:cubicBezTo>
                <a:cubicBezTo>
                  <a:pt x="7608204" y="197589"/>
                  <a:pt x="7617525" y="201180"/>
                  <a:pt x="7625301" y="206734"/>
                </a:cubicBezTo>
                <a:cubicBezTo>
                  <a:pt x="7636085" y="214437"/>
                  <a:pt x="7646504" y="222637"/>
                  <a:pt x="7657106" y="230588"/>
                </a:cubicBezTo>
                <a:cubicBezTo>
                  <a:pt x="7665057" y="227938"/>
                  <a:pt x="7674415" y="227873"/>
                  <a:pt x="7680960" y="222637"/>
                </a:cubicBezTo>
                <a:cubicBezTo>
                  <a:pt x="7688422" y="216667"/>
                  <a:pt x="7691309" y="206559"/>
                  <a:pt x="7696863" y="198783"/>
                </a:cubicBezTo>
                <a:cubicBezTo>
                  <a:pt x="7704565" y="187999"/>
                  <a:pt x="7713014" y="177762"/>
                  <a:pt x="7720716" y="166978"/>
                </a:cubicBezTo>
                <a:cubicBezTo>
                  <a:pt x="7738225" y="142465"/>
                  <a:pt x="7740390" y="131344"/>
                  <a:pt x="7768424" y="111319"/>
                </a:cubicBezTo>
                <a:cubicBezTo>
                  <a:pt x="7775244" y="106447"/>
                  <a:pt x="7784327" y="106018"/>
                  <a:pt x="7792278" y="103367"/>
                </a:cubicBezTo>
                <a:cubicBezTo>
                  <a:pt x="7839304" y="134718"/>
                  <a:pt x="7795350" y="99717"/>
                  <a:pt x="7832035" y="151075"/>
                </a:cubicBezTo>
                <a:cubicBezTo>
                  <a:pt x="7845949" y="170555"/>
                  <a:pt x="7860723" y="178151"/>
                  <a:pt x="7879743" y="190832"/>
                </a:cubicBezTo>
                <a:cubicBezTo>
                  <a:pt x="7890345" y="188181"/>
                  <a:pt x="7902060" y="188302"/>
                  <a:pt x="7911548" y="182880"/>
                </a:cubicBezTo>
                <a:cubicBezTo>
                  <a:pt x="7964556" y="152589"/>
                  <a:pt x="7910131" y="168110"/>
                  <a:pt x="7951304" y="135172"/>
                </a:cubicBezTo>
                <a:cubicBezTo>
                  <a:pt x="7957849" y="129936"/>
                  <a:pt x="7967207" y="129871"/>
                  <a:pt x="7975158" y="127221"/>
                </a:cubicBezTo>
                <a:cubicBezTo>
                  <a:pt x="7983109" y="129871"/>
                  <a:pt x="7994363" y="128198"/>
                  <a:pt x="7999012" y="135172"/>
                </a:cubicBezTo>
                <a:cubicBezTo>
                  <a:pt x="8006509" y="146417"/>
                  <a:pt x="8002218" y="162275"/>
                  <a:pt x="8006963" y="174929"/>
                </a:cubicBezTo>
                <a:cubicBezTo>
                  <a:pt x="8010318" y="183877"/>
                  <a:pt x="8017565" y="190832"/>
                  <a:pt x="8022866" y="198783"/>
                </a:cubicBezTo>
                <a:cubicBezTo>
                  <a:pt x="8030817" y="193482"/>
                  <a:pt x="8040327" y="189983"/>
                  <a:pt x="8046720" y="182880"/>
                </a:cubicBezTo>
                <a:cubicBezTo>
                  <a:pt x="8064450" y="163180"/>
                  <a:pt x="8075687" y="138011"/>
                  <a:pt x="8094428" y="119270"/>
                </a:cubicBezTo>
                <a:lnTo>
                  <a:pt x="8118282" y="95416"/>
                </a:lnTo>
                <a:cubicBezTo>
                  <a:pt x="8126233" y="103367"/>
                  <a:pt x="8137107" y="109212"/>
                  <a:pt x="8142136" y="119270"/>
                </a:cubicBezTo>
                <a:cubicBezTo>
                  <a:pt x="8148180" y="131358"/>
                  <a:pt x="8146809" y="145915"/>
                  <a:pt x="8150087" y="159026"/>
                </a:cubicBezTo>
                <a:cubicBezTo>
                  <a:pt x="8152120" y="167157"/>
                  <a:pt x="8155388" y="174929"/>
                  <a:pt x="8158038" y="182880"/>
                </a:cubicBezTo>
                <a:cubicBezTo>
                  <a:pt x="8175640" y="171146"/>
                  <a:pt x="8193501" y="161492"/>
                  <a:pt x="8205746" y="143124"/>
                </a:cubicBezTo>
                <a:cubicBezTo>
                  <a:pt x="8210395" y="136150"/>
                  <a:pt x="8209539" y="126547"/>
                  <a:pt x="8213697" y="119270"/>
                </a:cubicBezTo>
                <a:cubicBezTo>
                  <a:pt x="8220272" y="107764"/>
                  <a:pt x="8229600" y="98067"/>
                  <a:pt x="8237551" y="87465"/>
                </a:cubicBezTo>
                <a:cubicBezTo>
                  <a:pt x="8245502" y="90115"/>
                  <a:pt x="8255478" y="89489"/>
                  <a:pt x="8261405" y="95416"/>
                </a:cubicBezTo>
                <a:cubicBezTo>
                  <a:pt x="8267332" y="101343"/>
                  <a:pt x="8267471" y="111103"/>
                  <a:pt x="8269356" y="119270"/>
                </a:cubicBezTo>
                <a:cubicBezTo>
                  <a:pt x="8295676" y="233321"/>
                  <a:pt x="8273992" y="164979"/>
                  <a:pt x="8293210" y="222637"/>
                </a:cubicBezTo>
                <a:cubicBezTo>
                  <a:pt x="8298511" y="214686"/>
                  <a:pt x="8304839" y="207330"/>
                  <a:pt x="8309113" y="198783"/>
                </a:cubicBezTo>
                <a:cubicBezTo>
                  <a:pt x="8312861" y="191286"/>
                  <a:pt x="8312906" y="182206"/>
                  <a:pt x="8317064" y="174929"/>
                </a:cubicBezTo>
                <a:cubicBezTo>
                  <a:pt x="8323639" y="163423"/>
                  <a:pt x="8333215" y="153908"/>
                  <a:pt x="8340918" y="143124"/>
                </a:cubicBezTo>
                <a:cubicBezTo>
                  <a:pt x="8346473" y="135348"/>
                  <a:pt x="8351520" y="127221"/>
                  <a:pt x="8356821" y="119270"/>
                </a:cubicBezTo>
                <a:cubicBezTo>
                  <a:pt x="8364772" y="124571"/>
                  <a:pt x="8375121" y="127396"/>
                  <a:pt x="8380675" y="135172"/>
                </a:cubicBezTo>
                <a:cubicBezTo>
                  <a:pt x="8388971" y="146787"/>
                  <a:pt x="8390780" y="161886"/>
                  <a:pt x="8396577" y="174929"/>
                </a:cubicBezTo>
                <a:cubicBezTo>
                  <a:pt x="8401391" y="185761"/>
                  <a:pt x="8407811" y="195839"/>
                  <a:pt x="8412480" y="206734"/>
                </a:cubicBezTo>
                <a:cubicBezTo>
                  <a:pt x="8415782" y="214438"/>
                  <a:pt x="8415195" y="224043"/>
                  <a:pt x="8420431" y="230588"/>
                </a:cubicBezTo>
                <a:cubicBezTo>
                  <a:pt x="8426401" y="238050"/>
                  <a:pt x="8436334" y="241190"/>
                  <a:pt x="8444285" y="246491"/>
                </a:cubicBezTo>
                <a:cubicBezTo>
                  <a:pt x="8454887" y="243840"/>
                  <a:pt x="8466997" y="244601"/>
                  <a:pt x="8476090" y="238539"/>
                </a:cubicBezTo>
                <a:cubicBezTo>
                  <a:pt x="8484519" y="232919"/>
                  <a:pt x="8505144" y="188383"/>
                  <a:pt x="8507896" y="182880"/>
                </a:cubicBezTo>
                <a:cubicBezTo>
                  <a:pt x="8510546" y="164327"/>
                  <a:pt x="8502595" y="140473"/>
                  <a:pt x="8515847" y="127221"/>
                </a:cubicBezTo>
                <a:cubicBezTo>
                  <a:pt x="8523798" y="119270"/>
                  <a:pt x="8533464" y="141719"/>
                  <a:pt x="8539701" y="151075"/>
                </a:cubicBezTo>
                <a:cubicBezTo>
                  <a:pt x="8544350" y="158049"/>
                  <a:pt x="8543582" y="167602"/>
                  <a:pt x="8547652" y="174929"/>
                </a:cubicBezTo>
                <a:cubicBezTo>
                  <a:pt x="8556934" y="191636"/>
                  <a:pt x="8570909" y="205543"/>
                  <a:pt x="8579457" y="222637"/>
                </a:cubicBezTo>
                <a:lnTo>
                  <a:pt x="8587409" y="238539"/>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47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3132"/>
            <a:ext cx="8839200" cy="465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52400" y="1574358"/>
            <a:ext cx="8610600" cy="262393"/>
          </a:xfrm>
          <a:custGeom>
            <a:avLst/>
            <a:gdLst>
              <a:gd name="connsiteX0" fmla="*/ 0 w 8587409"/>
              <a:gd name="connsiteY0" fmla="*/ 222637 h 262393"/>
              <a:gd name="connsiteX1" fmla="*/ 39756 w 8587409"/>
              <a:gd name="connsiteY1" fmla="*/ 214685 h 262393"/>
              <a:gd name="connsiteX2" fmla="*/ 63610 w 8587409"/>
              <a:gd name="connsiteY2" fmla="*/ 198783 h 262393"/>
              <a:gd name="connsiteX3" fmla="*/ 95416 w 8587409"/>
              <a:gd name="connsiteY3" fmla="*/ 182880 h 262393"/>
              <a:gd name="connsiteX4" fmla="*/ 135172 w 8587409"/>
              <a:gd name="connsiteY4" fmla="*/ 135172 h 262393"/>
              <a:gd name="connsiteX5" fmla="*/ 151075 w 8587409"/>
              <a:gd name="connsiteY5" fmla="*/ 111319 h 262393"/>
              <a:gd name="connsiteX6" fmla="*/ 174929 w 8587409"/>
              <a:gd name="connsiteY6" fmla="*/ 103367 h 262393"/>
              <a:gd name="connsiteX7" fmla="*/ 206734 w 8587409"/>
              <a:gd name="connsiteY7" fmla="*/ 79513 h 262393"/>
              <a:gd name="connsiteX8" fmla="*/ 246490 w 8587409"/>
              <a:gd name="connsiteY8" fmla="*/ 71562 h 262393"/>
              <a:gd name="connsiteX9" fmla="*/ 270344 w 8587409"/>
              <a:gd name="connsiteY9" fmla="*/ 63611 h 262393"/>
              <a:gd name="connsiteX10" fmla="*/ 294198 w 8587409"/>
              <a:gd name="connsiteY10" fmla="*/ 79513 h 262393"/>
              <a:gd name="connsiteX11" fmla="*/ 349857 w 8587409"/>
              <a:gd name="connsiteY11" fmla="*/ 159026 h 262393"/>
              <a:gd name="connsiteX12" fmla="*/ 365760 w 8587409"/>
              <a:gd name="connsiteY12" fmla="*/ 182880 h 262393"/>
              <a:gd name="connsiteX13" fmla="*/ 381663 w 8587409"/>
              <a:gd name="connsiteY13" fmla="*/ 206734 h 262393"/>
              <a:gd name="connsiteX14" fmla="*/ 405516 w 8587409"/>
              <a:gd name="connsiteY14" fmla="*/ 222637 h 262393"/>
              <a:gd name="connsiteX15" fmla="*/ 477078 w 8587409"/>
              <a:gd name="connsiteY15" fmla="*/ 206734 h 262393"/>
              <a:gd name="connsiteX16" fmla="*/ 500932 w 8587409"/>
              <a:gd name="connsiteY16" fmla="*/ 190832 h 262393"/>
              <a:gd name="connsiteX17" fmla="*/ 524786 w 8587409"/>
              <a:gd name="connsiteY17" fmla="*/ 182880 h 262393"/>
              <a:gd name="connsiteX18" fmla="*/ 548640 w 8587409"/>
              <a:gd name="connsiteY18" fmla="*/ 166978 h 262393"/>
              <a:gd name="connsiteX19" fmla="*/ 596348 w 8587409"/>
              <a:gd name="connsiteY19" fmla="*/ 151075 h 262393"/>
              <a:gd name="connsiteX20" fmla="*/ 620202 w 8587409"/>
              <a:gd name="connsiteY20" fmla="*/ 143124 h 262393"/>
              <a:gd name="connsiteX21" fmla="*/ 675861 w 8587409"/>
              <a:gd name="connsiteY21" fmla="*/ 111319 h 262393"/>
              <a:gd name="connsiteX22" fmla="*/ 699715 w 8587409"/>
              <a:gd name="connsiteY22" fmla="*/ 95416 h 262393"/>
              <a:gd name="connsiteX23" fmla="*/ 723569 w 8587409"/>
              <a:gd name="connsiteY23" fmla="*/ 87465 h 262393"/>
              <a:gd name="connsiteX24" fmla="*/ 787179 w 8587409"/>
              <a:gd name="connsiteY24" fmla="*/ 143124 h 262393"/>
              <a:gd name="connsiteX25" fmla="*/ 811033 w 8587409"/>
              <a:gd name="connsiteY25" fmla="*/ 159026 h 262393"/>
              <a:gd name="connsiteX26" fmla="*/ 834887 w 8587409"/>
              <a:gd name="connsiteY26" fmla="*/ 174929 h 262393"/>
              <a:gd name="connsiteX27" fmla="*/ 850790 w 8587409"/>
              <a:gd name="connsiteY27" fmla="*/ 198783 h 262393"/>
              <a:gd name="connsiteX28" fmla="*/ 898497 w 8587409"/>
              <a:gd name="connsiteY28" fmla="*/ 230588 h 262393"/>
              <a:gd name="connsiteX29" fmla="*/ 978010 w 8587409"/>
              <a:gd name="connsiteY29" fmla="*/ 190832 h 262393"/>
              <a:gd name="connsiteX30" fmla="*/ 1025718 w 8587409"/>
              <a:gd name="connsiteY30" fmla="*/ 174929 h 262393"/>
              <a:gd name="connsiteX31" fmla="*/ 1097280 w 8587409"/>
              <a:gd name="connsiteY31" fmla="*/ 143124 h 262393"/>
              <a:gd name="connsiteX32" fmla="*/ 1121134 w 8587409"/>
              <a:gd name="connsiteY32" fmla="*/ 135172 h 262393"/>
              <a:gd name="connsiteX33" fmla="*/ 1168842 w 8587409"/>
              <a:gd name="connsiteY33" fmla="*/ 111319 h 262393"/>
              <a:gd name="connsiteX34" fmla="*/ 1192696 w 8587409"/>
              <a:gd name="connsiteY34" fmla="*/ 95416 h 262393"/>
              <a:gd name="connsiteX35" fmla="*/ 1240403 w 8587409"/>
              <a:gd name="connsiteY35" fmla="*/ 79513 h 262393"/>
              <a:gd name="connsiteX36" fmla="*/ 1272209 w 8587409"/>
              <a:gd name="connsiteY36" fmla="*/ 87465 h 262393"/>
              <a:gd name="connsiteX37" fmla="*/ 1296063 w 8587409"/>
              <a:gd name="connsiteY37" fmla="*/ 111319 h 262393"/>
              <a:gd name="connsiteX38" fmla="*/ 1327868 w 8587409"/>
              <a:gd name="connsiteY38" fmla="*/ 127221 h 262393"/>
              <a:gd name="connsiteX39" fmla="*/ 1351722 w 8587409"/>
              <a:gd name="connsiteY39" fmla="*/ 143124 h 262393"/>
              <a:gd name="connsiteX40" fmla="*/ 1391478 w 8587409"/>
              <a:gd name="connsiteY40" fmla="*/ 151075 h 262393"/>
              <a:gd name="connsiteX41" fmla="*/ 1439186 w 8587409"/>
              <a:gd name="connsiteY41" fmla="*/ 166978 h 262393"/>
              <a:gd name="connsiteX42" fmla="*/ 1478943 w 8587409"/>
              <a:gd name="connsiteY42" fmla="*/ 182880 h 262393"/>
              <a:gd name="connsiteX43" fmla="*/ 1526650 w 8587409"/>
              <a:gd name="connsiteY43" fmla="*/ 198783 h 262393"/>
              <a:gd name="connsiteX44" fmla="*/ 1598212 w 8587409"/>
              <a:gd name="connsiteY44" fmla="*/ 190832 h 262393"/>
              <a:gd name="connsiteX45" fmla="*/ 1645920 w 8587409"/>
              <a:gd name="connsiteY45" fmla="*/ 159026 h 262393"/>
              <a:gd name="connsiteX46" fmla="*/ 1693628 w 8587409"/>
              <a:gd name="connsiteY46" fmla="*/ 127221 h 262393"/>
              <a:gd name="connsiteX47" fmla="*/ 1717482 w 8587409"/>
              <a:gd name="connsiteY47" fmla="*/ 103367 h 262393"/>
              <a:gd name="connsiteX48" fmla="*/ 1765190 w 8587409"/>
              <a:gd name="connsiteY48" fmla="*/ 71562 h 262393"/>
              <a:gd name="connsiteX49" fmla="*/ 1804946 w 8587409"/>
              <a:gd name="connsiteY49" fmla="*/ 87465 h 262393"/>
              <a:gd name="connsiteX50" fmla="*/ 1852654 w 8587409"/>
              <a:gd name="connsiteY50" fmla="*/ 135172 h 262393"/>
              <a:gd name="connsiteX51" fmla="*/ 1876508 w 8587409"/>
              <a:gd name="connsiteY51" fmla="*/ 151075 h 262393"/>
              <a:gd name="connsiteX52" fmla="*/ 1892410 w 8587409"/>
              <a:gd name="connsiteY52" fmla="*/ 174929 h 262393"/>
              <a:gd name="connsiteX53" fmla="*/ 1940118 w 8587409"/>
              <a:gd name="connsiteY53" fmla="*/ 198783 h 262393"/>
              <a:gd name="connsiteX54" fmla="*/ 1971923 w 8587409"/>
              <a:gd name="connsiteY54" fmla="*/ 190832 h 262393"/>
              <a:gd name="connsiteX55" fmla="*/ 1987826 w 8587409"/>
              <a:gd name="connsiteY55" fmla="*/ 166978 h 262393"/>
              <a:gd name="connsiteX56" fmla="*/ 2043485 w 8587409"/>
              <a:gd name="connsiteY56" fmla="*/ 119270 h 262393"/>
              <a:gd name="connsiteX57" fmla="*/ 2091193 w 8587409"/>
              <a:gd name="connsiteY57" fmla="*/ 87465 h 262393"/>
              <a:gd name="connsiteX58" fmla="*/ 2154803 w 8587409"/>
              <a:gd name="connsiteY58" fmla="*/ 95416 h 262393"/>
              <a:gd name="connsiteX59" fmla="*/ 2186609 w 8587409"/>
              <a:gd name="connsiteY59" fmla="*/ 143124 h 262393"/>
              <a:gd name="connsiteX60" fmla="*/ 2234316 w 8587409"/>
              <a:gd name="connsiteY60" fmla="*/ 182880 h 262393"/>
              <a:gd name="connsiteX61" fmla="*/ 2266122 w 8587409"/>
              <a:gd name="connsiteY61" fmla="*/ 206734 h 262393"/>
              <a:gd name="connsiteX62" fmla="*/ 2289976 w 8587409"/>
              <a:gd name="connsiteY62" fmla="*/ 214685 h 262393"/>
              <a:gd name="connsiteX63" fmla="*/ 2313830 w 8587409"/>
              <a:gd name="connsiteY63" fmla="*/ 206734 h 262393"/>
              <a:gd name="connsiteX64" fmla="*/ 2329732 w 8587409"/>
              <a:gd name="connsiteY64" fmla="*/ 182880 h 262393"/>
              <a:gd name="connsiteX65" fmla="*/ 2353586 w 8587409"/>
              <a:gd name="connsiteY65" fmla="*/ 166978 h 262393"/>
              <a:gd name="connsiteX66" fmla="*/ 2361537 w 8587409"/>
              <a:gd name="connsiteY66" fmla="*/ 143124 h 262393"/>
              <a:gd name="connsiteX67" fmla="*/ 2401294 w 8587409"/>
              <a:gd name="connsiteY67" fmla="*/ 103367 h 262393"/>
              <a:gd name="connsiteX68" fmla="*/ 2441050 w 8587409"/>
              <a:gd name="connsiteY68" fmla="*/ 95416 h 262393"/>
              <a:gd name="connsiteX69" fmla="*/ 2512612 w 8587409"/>
              <a:gd name="connsiteY69" fmla="*/ 103367 h 262393"/>
              <a:gd name="connsiteX70" fmla="*/ 2536466 w 8587409"/>
              <a:gd name="connsiteY70" fmla="*/ 127221 h 262393"/>
              <a:gd name="connsiteX71" fmla="*/ 2584174 w 8587409"/>
              <a:gd name="connsiteY71" fmla="*/ 151075 h 262393"/>
              <a:gd name="connsiteX72" fmla="*/ 2655736 w 8587409"/>
              <a:gd name="connsiteY72" fmla="*/ 182880 h 262393"/>
              <a:gd name="connsiteX73" fmla="*/ 2679590 w 8587409"/>
              <a:gd name="connsiteY73" fmla="*/ 190832 h 262393"/>
              <a:gd name="connsiteX74" fmla="*/ 2703443 w 8587409"/>
              <a:gd name="connsiteY74" fmla="*/ 198783 h 262393"/>
              <a:gd name="connsiteX75" fmla="*/ 2751151 w 8587409"/>
              <a:gd name="connsiteY75" fmla="*/ 238539 h 262393"/>
              <a:gd name="connsiteX76" fmla="*/ 2798859 w 8587409"/>
              <a:gd name="connsiteY76" fmla="*/ 206734 h 262393"/>
              <a:gd name="connsiteX77" fmla="*/ 2806810 w 8587409"/>
              <a:gd name="connsiteY77" fmla="*/ 182880 h 262393"/>
              <a:gd name="connsiteX78" fmla="*/ 2878372 w 8587409"/>
              <a:gd name="connsiteY78" fmla="*/ 119270 h 262393"/>
              <a:gd name="connsiteX79" fmla="*/ 3013544 w 8587409"/>
              <a:gd name="connsiteY79" fmla="*/ 103367 h 262393"/>
              <a:gd name="connsiteX80" fmla="*/ 3061252 w 8587409"/>
              <a:gd name="connsiteY80" fmla="*/ 135172 h 262393"/>
              <a:gd name="connsiteX81" fmla="*/ 3108960 w 8587409"/>
              <a:gd name="connsiteY81" fmla="*/ 151075 h 262393"/>
              <a:gd name="connsiteX82" fmla="*/ 3124863 w 8587409"/>
              <a:gd name="connsiteY82" fmla="*/ 174929 h 262393"/>
              <a:gd name="connsiteX83" fmla="*/ 3148716 w 8587409"/>
              <a:gd name="connsiteY83" fmla="*/ 182880 h 262393"/>
              <a:gd name="connsiteX84" fmla="*/ 3204376 w 8587409"/>
              <a:gd name="connsiteY84" fmla="*/ 214685 h 262393"/>
              <a:gd name="connsiteX85" fmla="*/ 3188473 w 8587409"/>
              <a:gd name="connsiteY85" fmla="*/ 238539 h 262393"/>
              <a:gd name="connsiteX86" fmla="*/ 3212327 w 8587409"/>
              <a:gd name="connsiteY86" fmla="*/ 230588 h 262393"/>
              <a:gd name="connsiteX87" fmla="*/ 3244132 w 8587409"/>
              <a:gd name="connsiteY87" fmla="*/ 182880 h 262393"/>
              <a:gd name="connsiteX88" fmla="*/ 3267986 w 8587409"/>
              <a:gd name="connsiteY88" fmla="*/ 166978 h 262393"/>
              <a:gd name="connsiteX89" fmla="*/ 3323645 w 8587409"/>
              <a:gd name="connsiteY89" fmla="*/ 127221 h 262393"/>
              <a:gd name="connsiteX90" fmla="*/ 3347499 w 8587409"/>
              <a:gd name="connsiteY90" fmla="*/ 119270 h 262393"/>
              <a:gd name="connsiteX91" fmla="*/ 3395207 w 8587409"/>
              <a:gd name="connsiteY91" fmla="*/ 95416 h 262393"/>
              <a:gd name="connsiteX92" fmla="*/ 3442915 w 8587409"/>
              <a:gd name="connsiteY92" fmla="*/ 103367 h 262393"/>
              <a:gd name="connsiteX93" fmla="*/ 3498574 w 8587409"/>
              <a:gd name="connsiteY93" fmla="*/ 119270 h 262393"/>
              <a:gd name="connsiteX94" fmla="*/ 3538330 w 8587409"/>
              <a:gd name="connsiteY94" fmla="*/ 159026 h 262393"/>
              <a:gd name="connsiteX95" fmla="*/ 3586038 w 8587409"/>
              <a:gd name="connsiteY95" fmla="*/ 206734 h 262393"/>
              <a:gd name="connsiteX96" fmla="*/ 3633746 w 8587409"/>
              <a:gd name="connsiteY96" fmla="*/ 222637 h 262393"/>
              <a:gd name="connsiteX97" fmla="*/ 3657600 w 8587409"/>
              <a:gd name="connsiteY97" fmla="*/ 230588 h 262393"/>
              <a:gd name="connsiteX98" fmla="*/ 3681454 w 8587409"/>
              <a:gd name="connsiteY98" fmla="*/ 246491 h 262393"/>
              <a:gd name="connsiteX99" fmla="*/ 3768918 w 8587409"/>
              <a:gd name="connsiteY99" fmla="*/ 190832 h 262393"/>
              <a:gd name="connsiteX100" fmla="*/ 3792772 w 8587409"/>
              <a:gd name="connsiteY100" fmla="*/ 174929 h 262393"/>
              <a:gd name="connsiteX101" fmla="*/ 3824577 w 8587409"/>
              <a:gd name="connsiteY101" fmla="*/ 127221 h 262393"/>
              <a:gd name="connsiteX102" fmla="*/ 3872285 w 8587409"/>
              <a:gd name="connsiteY102" fmla="*/ 111319 h 262393"/>
              <a:gd name="connsiteX103" fmla="*/ 3951798 w 8587409"/>
              <a:gd name="connsiteY103" fmla="*/ 127221 h 262393"/>
              <a:gd name="connsiteX104" fmla="*/ 3975652 w 8587409"/>
              <a:gd name="connsiteY104" fmla="*/ 151075 h 262393"/>
              <a:gd name="connsiteX105" fmla="*/ 4086970 w 8587409"/>
              <a:gd name="connsiteY105" fmla="*/ 214685 h 262393"/>
              <a:gd name="connsiteX106" fmla="*/ 4110824 w 8587409"/>
              <a:gd name="connsiteY106" fmla="*/ 222637 h 262393"/>
              <a:gd name="connsiteX107" fmla="*/ 4166483 w 8587409"/>
              <a:gd name="connsiteY107" fmla="*/ 214685 h 262393"/>
              <a:gd name="connsiteX108" fmla="*/ 4198289 w 8587409"/>
              <a:gd name="connsiteY108" fmla="*/ 166978 h 262393"/>
              <a:gd name="connsiteX109" fmla="*/ 4269850 w 8587409"/>
              <a:gd name="connsiteY109" fmla="*/ 143124 h 262393"/>
              <a:gd name="connsiteX110" fmla="*/ 4309607 w 8587409"/>
              <a:gd name="connsiteY110" fmla="*/ 127221 h 262393"/>
              <a:gd name="connsiteX111" fmla="*/ 4333461 w 8587409"/>
              <a:gd name="connsiteY111" fmla="*/ 119270 h 262393"/>
              <a:gd name="connsiteX112" fmla="*/ 4357315 w 8587409"/>
              <a:gd name="connsiteY112" fmla="*/ 103367 h 262393"/>
              <a:gd name="connsiteX113" fmla="*/ 4460682 w 8587409"/>
              <a:gd name="connsiteY113" fmla="*/ 151075 h 262393"/>
              <a:gd name="connsiteX114" fmla="*/ 4508390 w 8587409"/>
              <a:gd name="connsiteY114" fmla="*/ 182880 h 262393"/>
              <a:gd name="connsiteX115" fmla="*/ 4556097 w 8587409"/>
              <a:gd name="connsiteY115" fmla="*/ 214685 h 262393"/>
              <a:gd name="connsiteX116" fmla="*/ 4579951 w 8587409"/>
              <a:gd name="connsiteY116" fmla="*/ 230588 h 262393"/>
              <a:gd name="connsiteX117" fmla="*/ 4556097 w 8587409"/>
              <a:gd name="connsiteY117" fmla="*/ 238539 h 262393"/>
              <a:gd name="connsiteX118" fmla="*/ 4595854 w 8587409"/>
              <a:gd name="connsiteY118" fmla="*/ 206734 h 262393"/>
              <a:gd name="connsiteX119" fmla="*/ 4643562 w 8587409"/>
              <a:gd name="connsiteY119" fmla="*/ 174929 h 262393"/>
              <a:gd name="connsiteX120" fmla="*/ 4667416 w 8587409"/>
              <a:gd name="connsiteY120" fmla="*/ 159026 h 262393"/>
              <a:gd name="connsiteX121" fmla="*/ 4699221 w 8587409"/>
              <a:gd name="connsiteY121" fmla="*/ 135172 h 262393"/>
              <a:gd name="connsiteX122" fmla="*/ 4794636 w 8587409"/>
              <a:gd name="connsiteY122" fmla="*/ 111319 h 262393"/>
              <a:gd name="connsiteX123" fmla="*/ 4842344 w 8587409"/>
              <a:gd name="connsiteY123" fmla="*/ 87465 h 262393"/>
              <a:gd name="connsiteX124" fmla="*/ 4882101 w 8587409"/>
              <a:gd name="connsiteY124" fmla="*/ 95416 h 262393"/>
              <a:gd name="connsiteX125" fmla="*/ 4953663 w 8587409"/>
              <a:gd name="connsiteY125" fmla="*/ 159026 h 262393"/>
              <a:gd name="connsiteX126" fmla="*/ 4977516 w 8587409"/>
              <a:gd name="connsiteY126" fmla="*/ 182880 h 262393"/>
              <a:gd name="connsiteX127" fmla="*/ 5025224 w 8587409"/>
              <a:gd name="connsiteY127" fmla="*/ 198783 h 262393"/>
              <a:gd name="connsiteX128" fmla="*/ 5057030 w 8587409"/>
              <a:gd name="connsiteY128" fmla="*/ 214685 h 262393"/>
              <a:gd name="connsiteX129" fmla="*/ 5152445 w 8587409"/>
              <a:gd name="connsiteY129" fmla="*/ 198783 h 262393"/>
              <a:gd name="connsiteX130" fmla="*/ 5200153 w 8587409"/>
              <a:gd name="connsiteY130" fmla="*/ 182880 h 262393"/>
              <a:gd name="connsiteX131" fmla="*/ 5224007 w 8587409"/>
              <a:gd name="connsiteY131" fmla="*/ 174929 h 262393"/>
              <a:gd name="connsiteX132" fmla="*/ 5303520 w 8587409"/>
              <a:gd name="connsiteY132" fmla="*/ 135172 h 262393"/>
              <a:gd name="connsiteX133" fmla="*/ 5390984 w 8587409"/>
              <a:gd name="connsiteY133" fmla="*/ 143124 h 262393"/>
              <a:gd name="connsiteX134" fmla="*/ 5438692 w 8587409"/>
              <a:gd name="connsiteY134" fmla="*/ 190832 h 262393"/>
              <a:gd name="connsiteX135" fmla="*/ 5470497 w 8587409"/>
              <a:gd name="connsiteY135" fmla="*/ 214685 h 262393"/>
              <a:gd name="connsiteX136" fmla="*/ 5526156 w 8587409"/>
              <a:gd name="connsiteY136" fmla="*/ 206734 h 262393"/>
              <a:gd name="connsiteX137" fmla="*/ 5557962 w 8587409"/>
              <a:gd name="connsiteY137" fmla="*/ 159026 h 262393"/>
              <a:gd name="connsiteX138" fmla="*/ 5597718 w 8587409"/>
              <a:gd name="connsiteY138" fmla="*/ 119270 h 262393"/>
              <a:gd name="connsiteX139" fmla="*/ 5645426 w 8587409"/>
              <a:gd name="connsiteY139" fmla="*/ 111319 h 262393"/>
              <a:gd name="connsiteX140" fmla="*/ 5709036 w 8587409"/>
              <a:gd name="connsiteY140" fmla="*/ 119270 h 262393"/>
              <a:gd name="connsiteX141" fmla="*/ 5756744 w 8587409"/>
              <a:gd name="connsiteY141" fmla="*/ 151075 h 262393"/>
              <a:gd name="connsiteX142" fmla="*/ 5788550 w 8587409"/>
              <a:gd name="connsiteY142" fmla="*/ 166978 h 262393"/>
              <a:gd name="connsiteX143" fmla="*/ 5820355 w 8587409"/>
              <a:gd name="connsiteY143" fmla="*/ 190832 h 262393"/>
              <a:gd name="connsiteX144" fmla="*/ 5868063 w 8587409"/>
              <a:gd name="connsiteY144" fmla="*/ 206734 h 262393"/>
              <a:gd name="connsiteX145" fmla="*/ 5891916 w 8587409"/>
              <a:gd name="connsiteY145" fmla="*/ 214685 h 262393"/>
              <a:gd name="connsiteX146" fmla="*/ 5947576 w 8587409"/>
              <a:gd name="connsiteY146" fmla="*/ 151075 h 262393"/>
              <a:gd name="connsiteX147" fmla="*/ 5971430 w 8587409"/>
              <a:gd name="connsiteY147" fmla="*/ 143124 h 262393"/>
              <a:gd name="connsiteX148" fmla="*/ 5995283 w 8587409"/>
              <a:gd name="connsiteY148" fmla="*/ 127221 h 262393"/>
              <a:gd name="connsiteX149" fmla="*/ 6114553 w 8587409"/>
              <a:gd name="connsiteY149" fmla="*/ 143124 h 262393"/>
              <a:gd name="connsiteX150" fmla="*/ 6138407 w 8587409"/>
              <a:gd name="connsiteY150" fmla="*/ 159026 h 262393"/>
              <a:gd name="connsiteX151" fmla="*/ 6170212 w 8587409"/>
              <a:gd name="connsiteY151" fmla="*/ 166978 h 262393"/>
              <a:gd name="connsiteX152" fmla="*/ 6194066 w 8587409"/>
              <a:gd name="connsiteY152" fmla="*/ 174929 h 262393"/>
              <a:gd name="connsiteX153" fmla="*/ 6273579 w 8587409"/>
              <a:gd name="connsiteY153" fmla="*/ 206734 h 262393"/>
              <a:gd name="connsiteX154" fmla="*/ 6297433 w 8587409"/>
              <a:gd name="connsiteY154" fmla="*/ 214685 h 262393"/>
              <a:gd name="connsiteX155" fmla="*/ 6321287 w 8587409"/>
              <a:gd name="connsiteY155" fmla="*/ 230588 h 262393"/>
              <a:gd name="connsiteX156" fmla="*/ 6432605 w 8587409"/>
              <a:gd name="connsiteY156" fmla="*/ 198783 h 262393"/>
              <a:gd name="connsiteX157" fmla="*/ 6464410 w 8587409"/>
              <a:gd name="connsiteY157" fmla="*/ 174929 h 262393"/>
              <a:gd name="connsiteX158" fmla="*/ 6504167 w 8587409"/>
              <a:gd name="connsiteY158" fmla="*/ 159026 h 262393"/>
              <a:gd name="connsiteX159" fmla="*/ 6535972 w 8587409"/>
              <a:gd name="connsiteY159" fmla="*/ 143124 h 262393"/>
              <a:gd name="connsiteX160" fmla="*/ 6583680 w 8587409"/>
              <a:gd name="connsiteY160" fmla="*/ 127221 h 262393"/>
              <a:gd name="connsiteX161" fmla="*/ 6631388 w 8587409"/>
              <a:gd name="connsiteY161" fmla="*/ 95416 h 262393"/>
              <a:gd name="connsiteX162" fmla="*/ 6655242 w 8587409"/>
              <a:gd name="connsiteY162" fmla="*/ 79513 h 262393"/>
              <a:gd name="connsiteX163" fmla="*/ 6679096 w 8587409"/>
              <a:gd name="connsiteY163" fmla="*/ 55659 h 262393"/>
              <a:gd name="connsiteX164" fmla="*/ 6702950 w 8587409"/>
              <a:gd name="connsiteY164" fmla="*/ 63611 h 262393"/>
              <a:gd name="connsiteX165" fmla="*/ 6710901 w 8587409"/>
              <a:gd name="connsiteY165" fmla="*/ 87465 h 262393"/>
              <a:gd name="connsiteX166" fmla="*/ 6726803 w 8587409"/>
              <a:gd name="connsiteY166" fmla="*/ 111319 h 262393"/>
              <a:gd name="connsiteX167" fmla="*/ 6774511 w 8587409"/>
              <a:gd name="connsiteY167" fmla="*/ 151075 h 262393"/>
              <a:gd name="connsiteX168" fmla="*/ 6806316 w 8587409"/>
              <a:gd name="connsiteY168" fmla="*/ 198783 h 262393"/>
              <a:gd name="connsiteX169" fmla="*/ 6861976 w 8587409"/>
              <a:gd name="connsiteY169" fmla="*/ 222637 h 262393"/>
              <a:gd name="connsiteX170" fmla="*/ 6885830 w 8587409"/>
              <a:gd name="connsiteY170" fmla="*/ 230588 h 262393"/>
              <a:gd name="connsiteX171" fmla="*/ 6933537 w 8587409"/>
              <a:gd name="connsiteY171" fmla="*/ 198783 h 262393"/>
              <a:gd name="connsiteX172" fmla="*/ 6973294 w 8587409"/>
              <a:gd name="connsiteY172" fmla="*/ 135172 h 262393"/>
              <a:gd name="connsiteX173" fmla="*/ 6997148 w 8587409"/>
              <a:gd name="connsiteY173" fmla="*/ 111319 h 262393"/>
              <a:gd name="connsiteX174" fmla="*/ 7068710 w 8587409"/>
              <a:gd name="connsiteY174" fmla="*/ 23854 h 262393"/>
              <a:gd name="connsiteX175" fmla="*/ 7100515 w 8587409"/>
              <a:gd name="connsiteY175" fmla="*/ 0 h 262393"/>
              <a:gd name="connsiteX176" fmla="*/ 7132320 w 8587409"/>
              <a:gd name="connsiteY176" fmla="*/ 15903 h 262393"/>
              <a:gd name="connsiteX177" fmla="*/ 7156174 w 8587409"/>
              <a:gd name="connsiteY177" fmla="*/ 47708 h 262393"/>
              <a:gd name="connsiteX178" fmla="*/ 7172076 w 8587409"/>
              <a:gd name="connsiteY178" fmla="*/ 71562 h 262393"/>
              <a:gd name="connsiteX179" fmla="*/ 7243638 w 8587409"/>
              <a:gd name="connsiteY179" fmla="*/ 127221 h 262393"/>
              <a:gd name="connsiteX180" fmla="*/ 7299297 w 8587409"/>
              <a:gd name="connsiteY180" fmla="*/ 166978 h 262393"/>
              <a:gd name="connsiteX181" fmla="*/ 7354956 w 8587409"/>
              <a:gd name="connsiteY181" fmla="*/ 246491 h 262393"/>
              <a:gd name="connsiteX182" fmla="*/ 7378810 w 8587409"/>
              <a:gd name="connsiteY182" fmla="*/ 262393 h 262393"/>
              <a:gd name="connsiteX183" fmla="*/ 7410616 w 8587409"/>
              <a:gd name="connsiteY183" fmla="*/ 214685 h 262393"/>
              <a:gd name="connsiteX184" fmla="*/ 7458323 w 8587409"/>
              <a:gd name="connsiteY184" fmla="*/ 151075 h 262393"/>
              <a:gd name="connsiteX185" fmla="*/ 7482177 w 8587409"/>
              <a:gd name="connsiteY185" fmla="*/ 135172 h 262393"/>
              <a:gd name="connsiteX186" fmla="*/ 7553739 w 8587409"/>
              <a:gd name="connsiteY186" fmla="*/ 143124 h 262393"/>
              <a:gd name="connsiteX187" fmla="*/ 7601447 w 8587409"/>
              <a:gd name="connsiteY187" fmla="*/ 190832 h 262393"/>
              <a:gd name="connsiteX188" fmla="*/ 7625301 w 8587409"/>
              <a:gd name="connsiteY188" fmla="*/ 206734 h 262393"/>
              <a:gd name="connsiteX189" fmla="*/ 7657106 w 8587409"/>
              <a:gd name="connsiteY189" fmla="*/ 230588 h 262393"/>
              <a:gd name="connsiteX190" fmla="*/ 7680960 w 8587409"/>
              <a:gd name="connsiteY190" fmla="*/ 222637 h 262393"/>
              <a:gd name="connsiteX191" fmla="*/ 7696863 w 8587409"/>
              <a:gd name="connsiteY191" fmla="*/ 198783 h 262393"/>
              <a:gd name="connsiteX192" fmla="*/ 7720716 w 8587409"/>
              <a:gd name="connsiteY192" fmla="*/ 166978 h 262393"/>
              <a:gd name="connsiteX193" fmla="*/ 7768424 w 8587409"/>
              <a:gd name="connsiteY193" fmla="*/ 111319 h 262393"/>
              <a:gd name="connsiteX194" fmla="*/ 7792278 w 8587409"/>
              <a:gd name="connsiteY194" fmla="*/ 103367 h 262393"/>
              <a:gd name="connsiteX195" fmla="*/ 7832035 w 8587409"/>
              <a:gd name="connsiteY195" fmla="*/ 151075 h 262393"/>
              <a:gd name="connsiteX196" fmla="*/ 7879743 w 8587409"/>
              <a:gd name="connsiteY196" fmla="*/ 190832 h 262393"/>
              <a:gd name="connsiteX197" fmla="*/ 7911548 w 8587409"/>
              <a:gd name="connsiteY197" fmla="*/ 182880 h 262393"/>
              <a:gd name="connsiteX198" fmla="*/ 7951304 w 8587409"/>
              <a:gd name="connsiteY198" fmla="*/ 135172 h 262393"/>
              <a:gd name="connsiteX199" fmla="*/ 7975158 w 8587409"/>
              <a:gd name="connsiteY199" fmla="*/ 127221 h 262393"/>
              <a:gd name="connsiteX200" fmla="*/ 7999012 w 8587409"/>
              <a:gd name="connsiteY200" fmla="*/ 135172 h 262393"/>
              <a:gd name="connsiteX201" fmla="*/ 8006963 w 8587409"/>
              <a:gd name="connsiteY201" fmla="*/ 174929 h 262393"/>
              <a:gd name="connsiteX202" fmla="*/ 8022866 w 8587409"/>
              <a:gd name="connsiteY202" fmla="*/ 198783 h 262393"/>
              <a:gd name="connsiteX203" fmla="*/ 8046720 w 8587409"/>
              <a:gd name="connsiteY203" fmla="*/ 182880 h 262393"/>
              <a:gd name="connsiteX204" fmla="*/ 8094428 w 8587409"/>
              <a:gd name="connsiteY204" fmla="*/ 119270 h 262393"/>
              <a:gd name="connsiteX205" fmla="*/ 8118282 w 8587409"/>
              <a:gd name="connsiteY205" fmla="*/ 95416 h 262393"/>
              <a:gd name="connsiteX206" fmla="*/ 8142136 w 8587409"/>
              <a:gd name="connsiteY206" fmla="*/ 119270 h 262393"/>
              <a:gd name="connsiteX207" fmla="*/ 8150087 w 8587409"/>
              <a:gd name="connsiteY207" fmla="*/ 159026 h 262393"/>
              <a:gd name="connsiteX208" fmla="*/ 8158038 w 8587409"/>
              <a:gd name="connsiteY208" fmla="*/ 182880 h 262393"/>
              <a:gd name="connsiteX209" fmla="*/ 8205746 w 8587409"/>
              <a:gd name="connsiteY209" fmla="*/ 143124 h 262393"/>
              <a:gd name="connsiteX210" fmla="*/ 8213697 w 8587409"/>
              <a:gd name="connsiteY210" fmla="*/ 119270 h 262393"/>
              <a:gd name="connsiteX211" fmla="*/ 8237551 w 8587409"/>
              <a:gd name="connsiteY211" fmla="*/ 87465 h 262393"/>
              <a:gd name="connsiteX212" fmla="*/ 8261405 w 8587409"/>
              <a:gd name="connsiteY212" fmla="*/ 95416 h 262393"/>
              <a:gd name="connsiteX213" fmla="*/ 8269356 w 8587409"/>
              <a:gd name="connsiteY213" fmla="*/ 119270 h 262393"/>
              <a:gd name="connsiteX214" fmla="*/ 8293210 w 8587409"/>
              <a:gd name="connsiteY214" fmla="*/ 222637 h 262393"/>
              <a:gd name="connsiteX215" fmla="*/ 8309113 w 8587409"/>
              <a:gd name="connsiteY215" fmla="*/ 198783 h 262393"/>
              <a:gd name="connsiteX216" fmla="*/ 8317064 w 8587409"/>
              <a:gd name="connsiteY216" fmla="*/ 174929 h 262393"/>
              <a:gd name="connsiteX217" fmla="*/ 8340918 w 8587409"/>
              <a:gd name="connsiteY217" fmla="*/ 143124 h 262393"/>
              <a:gd name="connsiteX218" fmla="*/ 8356821 w 8587409"/>
              <a:gd name="connsiteY218" fmla="*/ 119270 h 262393"/>
              <a:gd name="connsiteX219" fmla="*/ 8380675 w 8587409"/>
              <a:gd name="connsiteY219" fmla="*/ 135172 h 262393"/>
              <a:gd name="connsiteX220" fmla="*/ 8396577 w 8587409"/>
              <a:gd name="connsiteY220" fmla="*/ 174929 h 262393"/>
              <a:gd name="connsiteX221" fmla="*/ 8412480 w 8587409"/>
              <a:gd name="connsiteY221" fmla="*/ 206734 h 262393"/>
              <a:gd name="connsiteX222" fmla="*/ 8420431 w 8587409"/>
              <a:gd name="connsiteY222" fmla="*/ 230588 h 262393"/>
              <a:gd name="connsiteX223" fmla="*/ 8444285 w 8587409"/>
              <a:gd name="connsiteY223" fmla="*/ 246491 h 262393"/>
              <a:gd name="connsiteX224" fmla="*/ 8476090 w 8587409"/>
              <a:gd name="connsiteY224" fmla="*/ 238539 h 262393"/>
              <a:gd name="connsiteX225" fmla="*/ 8507896 w 8587409"/>
              <a:gd name="connsiteY225" fmla="*/ 182880 h 262393"/>
              <a:gd name="connsiteX226" fmla="*/ 8515847 w 8587409"/>
              <a:gd name="connsiteY226" fmla="*/ 127221 h 262393"/>
              <a:gd name="connsiteX227" fmla="*/ 8539701 w 8587409"/>
              <a:gd name="connsiteY227" fmla="*/ 151075 h 262393"/>
              <a:gd name="connsiteX228" fmla="*/ 8547652 w 8587409"/>
              <a:gd name="connsiteY228" fmla="*/ 174929 h 262393"/>
              <a:gd name="connsiteX229" fmla="*/ 8579457 w 8587409"/>
              <a:gd name="connsiteY229" fmla="*/ 222637 h 262393"/>
              <a:gd name="connsiteX230" fmla="*/ 8587409 w 8587409"/>
              <a:gd name="connsiteY230" fmla="*/ 238539 h 2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8587409" h="262393">
                <a:moveTo>
                  <a:pt x="0" y="222637"/>
                </a:moveTo>
                <a:cubicBezTo>
                  <a:pt x="13252" y="219986"/>
                  <a:pt x="27102" y="219430"/>
                  <a:pt x="39756" y="214685"/>
                </a:cubicBezTo>
                <a:cubicBezTo>
                  <a:pt x="48704" y="211330"/>
                  <a:pt x="55313" y="203524"/>
                  <a:pt x="63610" y="198783"/>
                </a:cubicBezTo>
                <a:cubicBezTo>
                  <a:pt x="73902" y="192902"/>
                  <a:pt x="84814" y="188181"/>
                  <a:pt x="95416" y="182880"/>
                </a:cubicBezTo>
                <a:cubicBezTo>
                  <a:pt x="134889" y="123667"/>
                  <a:pt x="84164" y="196380"/>
                  <a:pt x="135172" y="135172"/>
                </a:cubicBezTo>
                <a:cubicBezTo>
                  <a:pt x="141290" y="127831"/>
                  <a:pt x="143613" y="117289"/>
                  <a:pt x="151075" y="111319"/>
                </a:cubicBezTo>
                <a:cubicBezTo>
                  <a:pt x="157620" y="106083"/>
                  <a:pt x="166978" y="106018"/>
                  <a:pt x="174929" y="103367"/>
                </a:cubicBezTo>
                <a:cubicBezTo>
                  <a:pt x="185531" y="95416"/>
                  <a:pt x="194624" y="84895"/>
                  <a:pt x="206734" y="79513"/>
                </a:cubicBezTo>
                <a:cubicBezTo>
                  <a:pt x="219084" y="74024"/>
                  <a:pt x="233379" y="74840"/>
                  <a:pt x="246490" y="71562"/>
                </a:cubicBezTo>
                <a:cubicBezTo>
                  <a:pt x="254621" y="69529"/>
                  <a:pt x="262393" y="66261"/>
                  <a:pt x="270344" y="63611"/>
                </a:cubicBezTo>
                <a:cubicBezTo>
                  <a:pt x="278295" y="68912"/>
                  <a:pt x="287441" y="72756"/>
                  <a:pt x="294198" y="79513"/>
                </a:cubicBezTo>
                <a:cubicBezTo>
                  <a:pt x="305969" y="91284"/>
                  <a:pt x="344664" y="151237"/>
                  <a:pt x="349857" y="159026"/>
                </a:cubicBezTo>
                <a:lnTo>
                  <a:pt x="365760" y="182880"/>
                </a:lnTo>
                <a:cubicBezTo>
                  <a:pt x="371061" y="190831"/>
                  <a:pt x="373712" y="201433"/>
                  <a:pt x="381663" y="206734"/>
                </a:cubicBezTo>
                <a:lnTo>
                  <a:pt x="405516" y="222637"/>
                </a:lnTo>
                <a:cubicBezTo>
                  <a:pt x="412587" y="221223"/>
                  <a:pt x="467256" y="210943"/>
                  <a:pt x="477078" y="206734"/>
                </a:cubicBezTo>
                <a:cubicBezTo>
                  <a:pt x="485862" y="202970"/>
                  <a:pt x="492385" y="195106"/>
                  <a:pt x="500932" y="190832"/>
                </a:cubicBezTo>
                <a:cubicBezTo>
                  <a:pt x="508429" y="187084"/>
                  <a:pt x="517289" y="186628"/>
                  <a:pt x="524786" y="182880"/>
                </a:cubicBezTo>
                <a:cubicBezTo>
                  <a:pt x="533333" y="178606"/>
                  <a:pt x="539907" y="170859"/>
                  <a:pt x="548640" y="166978"/>
                </a:cubicBezTo>
                <a:cubicBezTo>
                  <a:pt x="563958" y="160170"/>
                  <a:pt x="580445" y="156376"/>
                  <a:pt x="596348" y="151075"/>
                </a:cubicBezTo>
                <a:lnTo>
                  <a:pt x="620202" y="143124"/>
                </a:lnTo>
                <a:cubicBezTo>
                  <a:pt x="665519" y="97807"/>
                  <a:pt x="619798" y="135346"/>
                  <a:pt x="675861" y="111319"/>
                </a:cubicBezTo>
                <a:cubicBezTo>
                  <a:pt x="684645" y="107555"/>
                  <a:pt x="691168" y="99690"/>
                  <a:pt x="699715" y="95416"/>
                </a:cubicBezTo>
                <a:cubicBezTo>
                  <a:pt x="707212" y="91668"/>
                  <a:pt x="715618" y="90115"/>
                  <a:pt x="723569" y="87465"/>
                </a:cubicBezTo>
                <a:cubicBezTo>
                  <a:pt x="750072" y="127221"/>
                  <a:pt x="731520" y="106019"/>
                  <a:pt x="787179" y="143124"/>
                </a:cubicBezTo>
                <a:lnTo>
                  <a:pt x="811033" y="159026"/>
                </a:lnTo>
                <a:lnTo>
                  <a:pt x="834887" y="174929"/>
                </a:lnTo>
                <a:cubicBezTo>
                  <a:pt x="840188" y="182880"/>
                  <a:pt x="843598" y="192490"/>
                  <a:pt x="850790" y="198783"/>
                </a:cubicBezTo>
                <a:cubicBezTo>
                  <a:pt x="865173" y="211369"/>
                  <a:pt x="898497" y="230588"/>
                  <a:pt x="898497" y="230588"/>
                </a:cubicBezTo>
                <a:cubicBezTo>
                  <a:pt x="948845" y="218002"/>
                  <a:pt x="921210" y="228699"/>
                  <a:pt x="978010" y="190832"/>
                </a:cubicBezTo>
                <a:cubicBezTo>
                  <a:pt x="991958" y="181534"/>
                  <a:pt x="1025718" y="174929"/>
                  <a:pt x="1025718" y="174929"/>
                </a:cubicBezTo>
                <a:cubicBezTo>
                  <a:pt x="1063521" y="149727"/>
                  <a:pt x="1040504" y="162049"/>
                  <a:pt x="1097280" y="143124"/>
                </a:cubicBezTo>
                <a:cubicBezTo>
                  <a:pt x="1105231" y="140474"/>
                  <a:pt x="1114160" y="139821"/>
                  <a:pt x="1121134" y="135172"/>
                </a:cubicBezTo>
                <a:cubicBezTo>
                  <a:pt x="1151962" y="114621"/>
                  <a:pt x="1135922" y="122292"/>
                  <a:pt x="1168842" y="111319"/>
                </a:cubicBezTo>
                <a:cubicBezTo>
                  <a:pt x="1176793" y="106018"/>
                  <a:pt x="1183963" y="99297"/>
                  <a:pt x="1192696" y="95416"/>
                </a:cubicBezTo>
                <a:cubicBezTo>
                  <a:pt x="1208014" y="88608"/>
                  <a:pt x="1240403" y="79513"/>
                  <a:pt x="1240403" y="79513"/>
                </a:cubicBezTo>
                <a:cubicBezTo>
                  <a:pt x="1251005" y="82164"/>
                  <a:pt x="1262721" y="82043"/>
                  <a:pt x="1272209" y="87465"/>
                </a:cubicBezTo>
                <a:cubicBezTo>
                  <a:pt x="1281972" y="93044"/>
                  <a:pt x="1286913" y="104783"/>
                  <a:pt x="1296063" y="111319"/>
                </a:cubicBezTo>
                <a:cubicBezTo>
                  <a:pt x="1305708" y="118208"/>
                  <a:pt x="1317577" y="121340"/>
                  <a:pt x="1327868" y="127221"/>
                </a:cubicBezTo>
                <a:cubicBezTo>
                  <a:pt x="1336165" y="131962"/>
                  <a:pt x="1342774" y="139769"/>
                  <a:pt x="1351722" y="143124"/>
                </a:cubicBezTo>
                <a:cubicBezTo>
                  <a:pt x="1364376" y="147869"/>
                  <a:pt x="1378440" y="147519"/>
                  <a:pt x="1391478" y="151075"/>
                </a:cubicBezTo>
                <a:cubicBezTo>
                  <a:pt x="1407650" y="155486"/>
                  <a:pt x="1423283" y="161677"/>
                  <a:pt x="1439186" y="166978"/>
                </a:cubicBezTo>
                <a:cubicBezTo>
                  <a:pt x="1452727" y="171492"/>
                  <a:pt x="1465529" y="178002"/>
                  <a:pt x="1478943" y="182880"/>
                </a:cubicBezTo>
                <a:cubicBezTo>
                  <a:pt x="1494696" y="188608"/>
                  <a:pt x="1526650" y="198783"/>
                  <a:pt x="1526650" y="198783"/>
                </a:cubicBezTo>
                <a:cubicBezTo>
                  <a:pt x="1550504" y="196133"/>
                  <a:pt x="1575443" y="198422"/>
                  <a:pt x="1598212" y="190832"/>
                </a:cubicBezTo>
                <a:cubicBezTo>
                  <a:pt x="1616344" y="184788"/>
                  <a:pt x="1630017" y="169628"/>
                  <a:pt x="1645920" y="159026"/>
                </a:cubicBezTo>
                <a:lnTo>
                  <a:pt x="1693628" y="127221"/>
                </a:lnTo>
                <a:cubicBezTo>
                  <a:pt x="1702984" y="120983"/>
                  <a:pt x="1708606" y="110271"/>
                  <a:pt x="1717482" y="103367"/>
                </a:cubicBezTo>
                <a:cubicBezTo>
                  <a:pt x="1732569" y="91633"/>
                  <a:pt x="1765190" y="71562"/>
                  <a:pt x="1765190" y="71562"/>
                </a:cubicBezTo>
                <a:cubicBezTo>
                  <a:pt x="1778442" y="76863"/>
                  <a:pt x="1793403" y="79070"/>
                  <a:pt x="1804946" y="87465"/>
                </a:cubicBezTo>
                <a:cubicBezTo>
                  <a:pt x="1823134" y="100693"/>
                  <a:pt x="1833942" y="122697"/>
                  <a:pt x="1852654" y="135172"/>
                </a:cubicBezTo>
                <a:lnTo>
                  <a:pt x="1876508" y="151075"/>
                </a:lnTo>
                <a:cubicBezTo>
                  <a:pt x="1881809" y="159026"/>
                  <a:pt x="1885653" y="168172"/>
                  <a:pt x="1892410" y="174929"/>
                </a:cubicBezTo>
                <a:cubicBezTo>
                  <a:pt x="1907824" y="190344"/>
                  <a:pt x="1920716" y="192316"/>
                  <a:pt x="1940118" y="198783"/>
                </a:cubicBezTo>
                <a:cubicBezTo>
                  <a:pt x="1950720" y="196133"/>
                  <a:pt x="1962830" y="196894"/>
                  <a:pt x="1971923" y="190832"/>
                </a:cubicBezTo>
                <a:cubicBezTo>
                  <a:pt x="1979874" y="185531"/>
                  <a:pt x="1981708" y="174319"/>
                  <a:pt x="1987826" y="166978"/>
                </a:cubicBezTo>
                <a:cubicBezTo>
                  <a:pt x="2004298" y="147211"/>
                  <a:pt x="2022427" y="134011"/>
                  <a:pt x="2043485" y="119270"/>
                </a:cubicBezTo>
                <a:cubicBezTo>
                  <a:pt x="2059143" y="108310"/>
                  <a:pt x="2091193" y="87465"/>
                  <a:pt x="2091193" y="87465"/>
                </a:cubicBezTo>
                <a:cubicBezTo>
                  <a:pt x="2112396" y="90115"/>
                  <a:pt x="2136345" y="84649"/>
                  <a:pt x="2154803" y="95416"/>
                </a:cubicBezTo>
                <a:cubicBezTo>
                  <a:pt x="2171312" y="105046"/>
                  <a:pt x="2173094" y="129609"/>
                  <a:pt x="2186609" y="143124"/>
                </a:cubicBezTo>
                <a:cubicBezTo>
                  <a:pt x="2223732" y="180247"/>
                  <a:pt x="2195573" y="155207"/>
                  <a:pt x="2234316" y="182880"/>
                </a:cubicBezTo>
                <a:cubicBezTo>
                  <a:pt x="2245100" y="190583"/>
                  <a:pt x="2254616" y="200159"/>
                  <a:pt x="2266122" y="206734"/>
                </a:cubicBezTo>
                <a:cubicBezTo>
                  <a:pt x="2273399" y="210892"/>
                  <a:pt x="2282025" y="212035"/>
                  <a:pt x="2289976" y="214685"/>
                </a:cubicBezTo>
                <a:cubicBezTo>
                  <a:pt x="2297927" y="212035"/>
                  <a:pt x="2307285" y="211970"/>
                  <a:pt x="2313830" y="206734"/>
                </a:cubicBezTo>
                <a:cubicBezTo>
                  <a:pt x="2321292" y="200764"/>
                  <a:pt x="2322975" y="189637"/>
                  <a:pt x="2329732" y="182880"/>
                </a:cubicBezTo>
                <a:cubicBezTo>
                  <a:pt x="2336489" y="176123"/>
                  <a:pt x="2345635" y="172279"/>
                  <a:pt x="2353586" y="166978"/>
                </a:cubicBezTo>
                <a:cubicBezTo>
                  <a:pt x="2356236" y="159027"/>
                  <a:pt x="2357789" y="150621"/>
                  <a:pt x="2361537" y="143124"/>
                </a:cubicBezTo>
                <a:cubicBezTo>
                  <a:pt x="2370507" y="125183"/>
                  <a:pt x="2381722" y="110706"/>
                  <a:pt x="2401294" y="103367"/>
                </a:cubicBezTo>
                <a:cubicBezTo>
                  <a:pt x="2413948" y="98622"/>
                  <a:pt x="2427798" y="98066"/>
                  <a:pt x="2441050" y="95416"/>
                </a:cubicBezTo>
                <a:cubicBezTo>
                  <a:pt x="2464904" y="98066"/>
                  <a:pt x="2489843" y="95777"/>
                  <a:pt x="2512612" y="103367"/>
                </a:cubicBezTo>
                <a:cubicBezTo>
                  <a:pt x="2523280" y="106923"/>
                  <a:pt x="2527827" y="120022"/>
                  <a:pt x="2536466" y="127221"/>
                </a:cubicBezTo>
                <a:cubicBezTo>
                  <a:pt x="2557019" y="144348"/>
                  <a:pt x="2560266" y="143106"/>
                  <a:pt x="2584174" y="151075"/>
                </a:cubicBezTo>
                <a:cubicBezTo>
                  <a:pt x="2621977" y="176277"/>
                  <a:pt x="2598960" y="163955"/>
                  <a:pt x="2655736" y="182880"/>
                </a:cubicBezTo>
                <a:lnTo>
                  <a:pt x="2679590" y="190832"/>
                </a:lnTo>
                <a:cubicBezTo>
                  <a:pt x="2687541" y="193482"/>
                  <a:pt x="2696469" y="194134"/>
                  <a:pt x="2703443" y="198783"/>
                </a:cubicBezTo>
                <a:cubicBezTo>
                  <a:pt x="2736653" y="220922"/>
                  <a:pt x="2720540" y="207928"/>
                  <a:pt x="2751151" y="238539"/>
                </a:cubicBezTo>
                <a:cubicBezTo>
                  <a:pt x="2776160" y="230203"/>
                  <a:pt x="2781842" y="232260"/>
                  <a:pt x="2798859" y="206734"/>
                </a:cubicBezTo>
                <a:cubicBezTo>
                  <a:pt x="2803508" y="199760"/>
                  <a:pt x="2801664" y="189496"/>
                  <a:pt x="2806810" y="182880"/>
                </a:cubicBezTo>
                <a:cubicBezTo>
                  <a:pt x="2836138" y="145172"/>
                  <a:pt x="2846486" y="140526"/>
                  <a:pt x="2878372" y="119270"/>
                </a:cubicBezTo>
                <a:cubicBezTo>
                  <a:pt x="2913330" y="66834"/>
                  <a:pt x="2897444" y="75724"/>
                  <a:pt x="3013544" y="103367"/>
                </a:cubicBezTo>
                <a:cubicBezTo>
                  <a:pt x="3032137" y="107794"/>
                  <a:pt x="3043120" y="129128"/>
                  <a:pt x="3061252" y="135172"/>
                </a:cubicBezTo>
                <a:lnTo>
                  <a:pt x="3108960" y="151075"/>
                </a:lnTo>
                <a:cubicBezTo>
                  <a:pt x="3114261" y="159026"/>
                  <a:pt x="3117401" y="168959"/>
                  <a:pt x="3124863" y="174929"/>
                </a:cubicBezTo>
                <a:cubicBezTo>
                  <a:pt x="3131408" y="180165"/>
                  <a:pt x="3141013" y="179579"/>
                  <a:pt x="3148716" y="182880"/>
                </a:cubicBezTo>
                <a:cubicBezTo>
                  <a:pt x="3176962" y="194986"/>
                  <a:pt x="3180420" y="198715"/>
                  <a:pt x="3204376" y="214685"/>
                </a:cubicBezTo>
                <a:cubicBezTo>
                  <a:pt x="3199075" y="222636"/>
                  <a:pt x="3184199" y="229991"/>
                  <a:pt x="3188473" y="238539"/>
                </a:cubicBezTo>
                <a:cubicBezTo>
                  <a:pt x="3192221" y="246036"/>
                  <a:pt x="3206400" y="236515"/>
                  <a:pt x="3212327" y="230588"/>
                </a:cubicBezTo>
                <a:cubicBezTo>
                  <a:pt x="3225842" y="217073"/>
                  <a:pt x="3233530" y="198783"/>
                  <a:pt x="3244132" y="182880"/>
                </a:cubicBezTo>
                <a:cubicBezTo>
                  <a:pt x="3249433" y="174929"/>
                  <a:pt x="3260210" y="172532"/>
                  <a:pt x="3267986" y="166978"/>
                </a:cubicBezTo>
                <a:cubicBezTo>
                  <a:pt x="3276389" y="160976"/>
                  <a:pt x="3311153" y="133467"/>
                  <a:pt x="3323645" y="127221"/>
                </a:cubicBezTo>
                <a:cubicBezTo>
                  <a:pt x="3331142" y="123473"/>
                  <a:pt x="3339548" y="121920"/>
                  <a:pt x="3347499" y="119270"/>
                </a:cubicBezTo>
                <a:cubicBezTo>
                  <a:pt x="3359560" y="111229"/>
                  <a:pt x="3378746" y="95416"/>
                  <a:pt x="3395207" y="95416"/>
                </a:cubicBezTo>
                <a:cubicBezTo>
                  <a:pt x="3411329" y="95416"/>
                  <a:pt x="3427106" y="100205"/>
                  <a:pt x="3442915" y="103367"/>
                </a:cubicBezTo>
                <a:cubicBezTo>
                  <a:pt x="3467867" y="108358"/>
                  <a:pt x="3475845" y="111694"/>
                  <a:pt x="3498574" y="119270"/>
                </a:cubicBezTo>
                <a:cubicBezTo>
                  <a:pt x="3531342" y="168424"/>
                  <a:pt x="3494959" y="120475"/>
                  <a:pt x="3538330" y="159026"/>
                </a:cubicBezTo>
                <a:cubicBezTo>
                  <a:pt x="3555139" y="173967"/>
                  <a:pt x="3570135" y="190831"/>
                  <a:pt x="3586038" y="206734"/>
                </a:cubicBezTo>
                <a:cubicBezTo>
                  <a:pt x="3597891" y="218587"/>
                  <a:pt x="3617843" y="217336"/>
                  <a:pt x="3633746" y="222637"/>
                </a:cubicBezTo>
                <a:lnTo>
                  <a:pt x="3657600" y="230588"/>
                </a:lnTo>
                <a:cubicBezTo>
                  <a:pt x="3665551" y="235889"/>
                  <a:pt x="3671971" y="245306"/>
                  <a:pt x="3681454" y="246491"/>
                </a:cubicBezTo>
                <a:cubicBezTo>
                  <a:pt x="3732375" y="252856"/>
                  <a:pt x="3729772" y="216930"/>
                  <a:pt x="3768918" y="190832"/>
                </a:cubicBezTo>
                <a:lnTo>
                  <a:pt x="3792772" y="174929"/>
                </a:lnTo>
                <a:cubicBezTo>
                  <a:pt x="3803374" y="159026"/>
                  <a:pt x="3806445" y="133265"/>
                  <a:pt x="3824577" y="127221"/>
                </a:cubicBezTo>
                <a:lnTo>
                  <a:pt x="3872285" y="111319"/>
                </a:lnTo>
                <a:cubicBezTo>
                  <a:pt x="3876997" y="111992"/>
                  <a:pt x="3936659" y="117129"/>
                  <a:pt x="3951798" y="127221"/>
                </a:cubicBezTo>
                <a:cubicBezTo>
                  <a:pt x="3961154" y="133458"/>
                  <a:pt x="3966776" y="144171"/>
                  <a:pt x="3975652" y="151075"/>
                </a:cubicBezTo>
                <a:cubicBezTo>
                  <a:pt x="4016111" y="182543"/>
                  <a:pt x="4039722" y="191061"/>
                  <a:pt x="4086970" y="214685"/>
                </a:cubicBezTo>
                <a:cubicBezTo>
                  <a:pt x="4094467" y="218433"/>
                  <a:pt x="4102873" y="219986"/>
                  <a:pt x="4110824" y="222637"/>
                </a:cubicBezTo>
                <a:cubicBezTo>
                  <a:pt x="4129377" y="219986"/>
                  <a:pt x="4150672" y="224747"/>
                  <a:pt x="4166483" y="214685"/>
                </a:cubicBezTo>
                <a:cubicBezTo>
                  <a:pt x="4182608" y="204424"/>
                  <a:pt x="4180157" y="173022"/>
                  <a:pt x="4198289" y="166978"/>
                </a:cubicBezTo>
                <a:lnTo>
                  <a:pt x="4269850" y="143124"/>
                </a:lnTo>
                <a:cubicBezTo>
                  <a:pt x="4283391" y="138611"/>
                  <a:pt x="4296243" y="132233"/>
                  <a:pt x="4309607" y="127221"/>
                </a:cubicBezTo>
                <a:cubicBezTo>
                  <a:pt x="4317455" y="124278"/>
                  <a:pt x="4325510" y="121920"/>
                  <a:pt x="4333461" y="119270"/>
                </a:cubicBezTo>
                <a:cubicBezTo>
                  <a:pt x="4341412" y="113969"/>
                  <a:pt x="4347759" y="103367"/>
                  <a:pt x="4357315" y="103367"/>
                </a:cubicBezTo>
                <a:cubicBezTo>
                  <a:pt x="4399620" y="103367"/>
                  <a:pt x="4428349" y="129520"/>
                  <a:pt x="4460682" y="151075"/>
                </a:cubicBezTo>
                <a:cubicBezTo>
                  <a:pt x="4520243" y="190782"/>
                  <a:pt x="4451671" y="163974"/>
                  <a:pt x="4508390" y="182880"/>
                </a:cubicBezTo>
                <a:lnTo>
                  <a:pt x="4556097" y="214685"/>
                </a:lnTo>
                <a:lnTo>
                  <a:pt x="4579951" y="230588"/>
                </a:lnTo>
                <a:cubicBezTo>
                  <a:pt x="4572000" y="233238"/>
                  <a:pt x="4559845" y="246036"/>
                  <a:pt x="4556097" y="238539"/>
                </a:cubicBezTo>
                <a:cubicBezTo>
                  <a:pt x="4545238" y="216820"/>
                  <a:pt x="4590483" y="209718"/>
                  <a:pt x="4595854" y="206734"/>
                </a:cubicBezTo>
                <a:cubicBezTo>
                  <a:pt x="4612561" y="197452"/>
                  <a:pt x="4627659" y="185531"/>
                  <a:pt x="4643562" y="174929"/>
                </a:cubicBezTo>
                <a:cubicBezTo>
                  <a:pt x="4651513" y="169628"/>
                  <a:pt x="4659771" y="164760"/>
                  <a:pt x="4667416" y="159026"/>
                </a:cubicBezTo>
                <a:cubicBezTo>
                  <a:pt x="4678018" y="151075"/>
                  <a:pt x="4687637" y="141608"/>
                  <a:pt x="4699221" y="135172"/>
                </a:cubicBezTo>
                <a:cubicBezTo>
                  <a:pt x="4734833" y="115388"/>
                  <a:pt x="4753138" y="117247"/>
                  <a:pt x="4794636" y="111319"/>
                </a:cubicBezTo>
                <a:cubicBezTo>
                  <a:pt x="4806697" y="103278"/>
                  <a:pt x="4825883" y="87465"/>
                  <a:pt x="4842344" y="87465"/>
                </a:cubicBezTo>
                <a:cubicBezTo>
                  <a:pt x="4855859" y="87465"/>
                  <a:pt x="4868849" y="92766"/>
                  <a:pt x="4882101" y="95416"/>
                </a:cubicBezTo>
                <a:cubicBezTo>
                  <a:pt x="4921823" y="155000"/>
                  <a:pt x="4896160" y="136026"/>
                  <a:pt x="4953663" y="159026"/>
                </a:cubicBezTo>
                <a:cubicBezTo>
                  <a:pt x="4961614" y="166977"/>
                  <a:pt x="4967686" y="177419"/>
                  <a:pt x="4977516" y="182880"/>
                </a:cubicBezTo>
                <a:cubicBezTo>
                  <a:pt x="4992169" y="191021"/>
                  <a:pt x="5009321" y="193482"/>
                  <a:pt x="5025224" y="198783"/>
                </a:cubicBezTo>
                <a:cubicBezTo>
                  <a:pt x="5036469" y="202531"/>
                  <a:pt x="5046428" y="209384"/>
                  <a:pt x="5057030" y="214685"/>
                </a:cubicBezTo>
                <a:cubicBezTo>
                  <a:pt x="5102128" y="209048"/>
                  <a:pt x="5114922" y="210040"/>
                  <a:pt x="5152445" y="198783"/>
                </a:cubicBezTo>
                <a:cubicBezTo>
                  <a:pt x="5168501" y="193966"/>
                  <a:pt x="5184250" y="188181"/>
                  <a:pt x="5200153" y="182880"/>
                </a:cubicBezTo>
                <a:lnTo>
                  <a:pt x="5224007" y="174929"/>
                </a:lnTo>
                <a:cubicBezTo>
                  <a:pt x="5280808" y="137062"/>
                  <a:pt x="5253173" y="147760"/>
                  <a:pt x="5303520" y="135172"/>
                </a:cubicBezTo>
                <a:cubicBezTo>
                  <a:pt x="5332675" y="137823"/>
                  <a:pt x="5363914" y="131977"/>
                  <a:pt x="5390984" y="143124"/>
                </a:cubicBezTo>
                <a:cubicBezTo>
                  <a:pt x="5411780" y="151687"/>
                  <a:pt x="5420700" y="177338"/>
                  <a:pt x="5438692" y="190832"/>
                </a:cubicBezTo>
                <a:lnTo>
                  <a:pt x="5470497" y="214685"/>
                </a:lnTo>
                <a:cubicBezTo>
                  <a:pt x="5489050" y="212035"/>
                  <a:pt x="5510345" y="216796"/>
                  <a:pt x="5526156" y="206734"/>
                </a:cubicBezTo>
                <a:cubicBezTo>
                  <a:pt x="5542281" y="196473"/>
                  <a:pt x="5547360" y="174929"/>
                  <a:pt x="5557962" y="159026"/>
                </a:cubicBezTo>
                <a:cubicBezTo>
                  <a:pt x="5570079" y="140850"/>
                  <a:pt x="5574998" y="126843"/>
                  <a:pt x="5597718" y="119270"/>
                </a:cubicBezTo>
                <a:cubicBezTo>
                  <a:pt x="5613013" y="114172"/>
                  <a:pt x="5629523" y="113969"/>
                  <a:pt x="5645426" y="111319"/>
                </a:cubicBezTo>
                <a:cubicBezTo>
                  <a:pt x="5666629" y="113969"/>
                  <a:pt x="5688913" y="112083"/>
                  <a:pt x="5709036" y="119270"/>
                </a:cubicBezTo>
                <a:cubicBezTo>
                  <a:pt x="5727035" y="125698"/>
                  <a:pt x="5739649" y="142528"/>
                  <a:pt x="5756744" y="151075"/>
                </a:cubicBezTo>
                <a:cubicBezTo>
                  <a:pt x="5767346" y="156376"/>
                  <a:pt x="5778498" y="160696"/>
                  <a:pt x="5788550" y="166978"/>
                </a:cubicBezTo>
                <a:cubicBezTo>
                  <a:pt x="5799788" y="174002"/>
                  <a:pt x="5808502" y="184906"/>
                  <a:pt x="5820355" y="190832"/>
                </a:cubicBezTo>
                <a:cubicBezTo>
                  <a:pt x="5835348" y="198328"/>
                  <a:pt x="5852160" y="201433"/>
                  <a:pt x="5868063" y="206734"/>
                </a:cubicBezTo>
                <a:lnTo>
                  <a:pt x="5891916" y="214685"/>
                </a:lnTo>
                <a:cubicBezTo>
                  <a:pt x="5931673" y="188181"/>
                  <a:pt x="5910469" y="206734"/>
                  <a:pt x="5947576" y="151075"/>
                </a:cubicBezTo>
                <a:cubicBezTo>
                  <a:pt x="5952225" y="144101"/>
                  <a:pt x="5963479" y="145774"/>
                  <a:pt x="5971430" y="143124"/>
                </a:cubicBezTo>
                <a:cubicBezTo>
                  <a:pt x="5979381" y="137823"/>
                  <a:pt x="5985748" y="127857"/>
                  <a:pt x="5995283" y="127221"/>
                </a:cubicBezTo>
                <a:cubicBezTo>
                  <a:pt x="6010969" y="126175"/>
                  <a:pt x="6083553" y="127624"/>
                  <a:pt x="6114553" y="143124"/>
                </a:cubicBezTo>
                <a:cubicBezTo>
                  <a:pt x="6123100" y="147398"/>
                  <a:pt x="6129623" y="155262"/>
                  <a:pt x="6138407" y="159026"/>
                </a:cubicBezTo>
                <a:cubicBezTo>
                  <a:pt x="6148451" y="163331"/>
                  <a:pt x="6159704" y="163976"/>
                  <a:pt x="6170212" y="166978"/>
                </a:cubicBezTo>
                <a:cubicBezTo>
                  <a:pt x="6178271" y="169281"/>
                  <a:pt x="6186362" y="171627"/>
                  <a:pt x="6194066" y="174929"/>
                </a:cubicBezTo>
                <a:cubicBezTo>
                  <a:pt x="6275963" y="210028"/>
                  <a:pt x="6164989" y="170539"/>
                  <a:pt x="6273579" y="206734"/>
                </a:cubicBezTo>
                <a:lnTo>
                  <a:pt x="6297433" y="214685"/>
                </a:lnTo>
                <a:cubicBezTo>
                  <a:pt x="6305384" y="219986"/>
                  <a:pt x="6311731" y="230588"/>
                  <a:pt x="6321287" y="230588"/>
                </a:cubicBezTo>
                <a:cubicBezTo>
                  <a:pt x="6342647" y="230588"/>
                  <a:pt x="6407621" y="212663"/>
                  <a:pt x="6432605" y="198783"/>
                </a:cubicBezTo>
                <a:cubicBezTo>
                  <a:pt x="6444189" y="192347"/>
                  <a:pt x="6452826" y="181365"/>
                  <a:pt x="6464410" y="174929"/>
                </a:cubicBezTo>
                <a:cubicBezTo>
                  <a:pt x="6476887" y="167997"/>
                  <a:pt x="6491124" y="164823"/>
                  <a:pt x="6504167" y="159026"/>
                </a:cubicBezTo>
                <a:cubicBezTo>
                  <a:pt x="6514998" y="154212"/>
                  <a:pt x="6524967" y="147526"/>
                  <a:pt x="6535972" y="143124"/>
                </a:cubicBezTo>
                <a:cubicBezTo>
                  <a:pt x="6551536" y="136898"/>
                  <a:pt x="6569732" y="136519"/>
                  <a:pt x="6583680" y="127221"/>
                </a:cubicBezTo>
                <a:lnTo>
                  <a:pt x="6631388" y="95416"/>
                </a:lnTo>
                <a:cubicBezTo>
                  <a:pt x="6639339" y="90115"/>
                  <a:pt x="6648485" y="86270"/>
                  <a:pt x="6655242" y="79513"/>
                </a:cubicBezTo>
                <a:lnTo>
                  <a:pt x="6679096" y="55659"/>
                </a:lnTo>
                <a:cubicBezTo>
                  <a:pt x="6687047" y="58310"/>
                  <a:pt x="6697023" y="57684"/>
                  <a:pt x="6702950" y="63611"/>
                </a:cubicBezTo>
                <a:cubicBezTo>
                  <a:pt x="6708876" y="69538"/>
                  <a:pt x="6707153" y="79968"/>
                  <a:pt x="6710901" y="87465"/>
                </a:cubicBezTo>
                <a:cubicBezTo>
                  <a:pt x="6715175" y="96012"/>
                  <a:pt x="6720685" y="103978"/>
                  <a:pt x="6726803" y="111319"/>
                </a:cubicBezTo>
                <a:cubicBezTo>
                  <a:pt x="6745933" y="134275"/>
                  <a:pt x="6751059" y="135440"/>
                  <a:pt x="6774511" y="151075"/>
                </a:cubicBezTo>
                <a:lnTo>
                  <a:pt x="6806316" y="198783"/>
                </a:lnTo>
                <a:cubicBezTo>
                  <a:pt x="6817707" y="215870"/>
                  <a:pt x="6845550" y="217944"/>
                  <a:pt x="6861976" y="222637"/>
                </a:cubicBezTo>
                <a:cubicBezTo>
                  <a:pt x="6870035" y="224940"/>
                  <a:pt x="6877879" y="227938"/>
                  <a:pt x="6885830" y="230588"/>
                </a:cubicBezTo>
                <a:cubicBezTo>
                  <a:pt x="6901732" y="219986"/>
                  <a:pt x="6924990" y="215877"/>
                  <a:pt x="6933537" y="198783"/>
                </a:cubicBezTo>
                <a:cubicBezTo>
                  <a:pt x="6949826" y="166206"/>
                  <a:pt x="6948523" y="164071"/>
                  <a:pt x="6973294" y="135172"/>
                </a:cubicBezTo>
                <a:cubicBezTo>
                  <a:pt x="6980612" y="126634"/>
                  <a:pt x="6990027" y="120022"/>
                  <a:pt x="6997148" y="111319"/>
                </a:cubicBezTo>
                <a:cubicBezTo>
                  <a:pt x="7028893" y="72520"/>
                  <a:pt x="7035750" y="52106"/>
                  <a:pt x="7068710" y="23854"/>
                </a:cubicBezTo>
                <a:cubicBezTo>
                  <a:pt x="7078772" y="15230"/>
                  <a:pt x="7089913" y="7951"/>
                  <a:pt x="7100515" y="0"/>
                </a:cubicBezTo>
                <a:cubicBezTo>
                  <a:pt x="7111117" y="5301"/>
                  <a:pt x="7123320" y="8189"/>
                  <a:pt x="7132320" y="15903"/>
                </a:cubicBezTo>
                <a:cubicBezTo>
                  <a:pt x="7142382" y="24527"/>
                  <a:pt x="7148471" y="36924"/>
                  <a:pt x="7156174" y="47708"/>
                </a:cubicBezTo>
                <a:cubicBezTo>
                  <a:pt x="7161728" y="55484"/>
                  <a:pt x="7165005" y="65134"/>
                  <a:pt x="7172076" y="71562"/>
                </a:cubicBezTo>
                <a:cubicBezTo>
                  <a:pt x="7194437" y="91890"/>
                  <a:pt x="7218494" y="110458"/>
                  <a:pt x="7243638" y="127221"/>
                </a:cubicBezTo>
                <a:cubicBezTo>
                  <a:pt x="7255243" y="134958"/>
                  <a:pt x="7292124" y="158909"/>
                  <a:pt x="7299297" y="166978"/>
                </a:cubicBezTo>
                <a:cubicBezTo>
                  <a:pt x="7320044" y="190318"/>
                  <a:pt x="7332401" y="223936"/>
                  <a:pt x="7354956" y="246491"/>
                </a:cubicBezTo>
                <a:cubicBezTo>
                  <a:pt x="7361713" y="253248"/>
                  <a:pt x="7370859" y="257092"/>
                  <a:pt x="7378810" y="262393"/>
                </a:cubicBezTo>
                <a:lnTo>
                  <a:pt x="7410616" y="214685"/>
                </a:lnTo>
                <a:cubicBezTo>
                  <a:pt x="7425297" y="192664"/>
                  <a:pt x="7439436" y="169963"/>
                  <a:pt x="7458323" y="151075"/>
                </a:cubicBezTo>
                <a:cubicBezTo>
                  <a:pt x="7465080" y="144318"/>
                  <a:pt x="7474226" y="140473"/>
                  <a:pt x="7482177" y="135172"/>
                </a:cubicBezTo>
                <a:cubicBezTo>
                  <a:pt x="7506031" y="137823"/>
                  <a:pt x="7531990" y="132974"/>
                  <a:pt x="7553739" y="143124"/>
                </a:cubicBezTo>
                <a:cubicBezTo>
                  <a:pt x="7574119" y="152635"/>
                  <a:pt x="7585544" y="174929"/>
                  <a:pt x="7601447" y="190832"/>
                </a:cubicBezTo>
                <a:cubicBezTo>
                  <a:pt x="7608204" y="197589"/>
                  <a:pt x="7617525" y="201180"/>
                  <a:pt x="7625301" y="206734"/>
                </a:cubicBezTo>
                <a:cubicBezTo>
                  <a:pt x="7636085" y="214437"/>
                  <a:pt x="7646504" y="222637"/>
                  <a:pt x="7657106" y="230588"/>
                </a:cubicBezTo>
                <a:cubicBezTo>
                  <a:pt x="7665057" y="227938"/>
                  <a:pt x="7674415" y="227873"/>
                  <a:pt x="7680960" y="222637"/>
                </a:cubicBezTo>
                <a:cubicBezTo>
                  <a:pt x="7688422" y="216667"/>
                  <a:pt x="7691309" y="206559"/>
                  <a:pt x="7696863" y="198783"/>
                </a:cubicBezTo>
                <a:cubicBezTo>
                  <a:pt x="7704565" y="187999"/>
                  <a:pt x="7713014" y="177762"/>
                  <a:pt x="7720716" y="166978"/>
                </a:cubicBezTo>
                <a:cubicBezTo>
                  <a:pt x="7738225" y="142465"/>
                  <a:pt x="7740390" y="131344"/>
                  <a:pt x="7768424" y="111319"/>
                </a:cubicBezTo>
                <a:cubicBezTo>
                  <a:pt x="7775244" y="106447"/>
                  <a:pt x="7784327" y="106018"/>
                  <a:pt x="7792278" y="103367"/>
                </a:cubicBezTo>
                <a:cubicBezTo>
                  <a:pt x="7839304" y="134718"/>
                  <a:pt x="7795350" y="99717"/>
                  <a:pt x="7832035" y="151075"/>
                </a:cubicBezTo>
                <a:cubicBezTo>
                  <a:pt x="7845949" y="170555"/>
                  <a:pt x="7860723" y="178151"/>
                  <a:pt x="7879743" y="190832"/>
                </a:cubicBezTo>
                <a:cubicBezTo>
                  <a:pt x="7890345" y="188181"/>
                  <a:pt x="7902060" y="188302"/>
                  <a:pt x="7911548" y="182880"/>
                </a:cubicBezTo>
                <a:cubicBezTo>
                  <a:pt x="7964556" y="152589"/>
                  <a:pt x="7910131" y="168110"/>
                  <a:pt x="7951304" y="135172"/>
                </a:cubicBezTo>
                <a:cubicBezTo>
                  <a:pt x="7957849" y="129936"/>
                  <a:pt x="7967207" y="129871"/>
                  <a:pt x="7975158" y="127221"/>
                </a:cubicBezTo>
                <a:cubicBezTo>
                  <a:pt x="7983109" y="129871"/>
                  <a:pt x="7994363" y="128198"/>
                  <a:pt x="7999012" y="135172"/>
                </a:cubicBezTo>
                <a:cubicBezTo>
                  <a:pt x="8006509" y="146417"/>
                  <a:pt x="8002218" y="162275"/>
                  <a:pt x="8006963" y="174929"/>
                </a:cubicBezTo>
                <a:cubicBezTo>
                  <a:pt x="8010318" y="183877"/>
                  <a:pt x="8017565" y="190832"/>
                  <a:pt x="8022866" y="198783"/>
                </a:cubicBezTo>
                <a:cubicBezTo>
                  <a:pt x="8030817" y="193482"/>
                  <a:pt x="8040327" y="189983"/>
                  <a:pt x="8046720" y="182880"/>
                </a:cubicBezTo>
                <a:cubicBezTo>
                  <a:pt x="8064450" y="163180"/>
                  <a:pt x="8075687" y="138011"/>
                  <a:pt x="8094428" y="119270"/>
                </a:cubicBezTo>
                <a:lnTo>
                  <a:pt x="8118282" y="95416"/>
                </a:lnTo>
                <a:cubicBezTo>
                  <a:pt x="8126233" y="103367"/>
                  <a:pt x="8137107" y="109212"/>
                  <a:pt x="8142136" y="119270"/>
                </a:cubicBezTo>
                <a:cubicBezTo>
                  <a:pt x="8148180" y="131358"/>
                  <a:pt x="8146809" y="145915"/>
                  <a:pt x="8150087" y="159026"/>
                </a:cubicBezTo>
                <a:cubicBezTo>
                  <a:pt x="8152120" y="167157"/>
                  <a:pt x="8155388" y="174929"/>
                  <a:pt x="8158038" y="182880"/>
                </a:cubicBezTo>
                <a:cubicBezTo>
                  <a:pt x="8175640" y="171146"/>
                  <a:pt x="8193501" y="161492"/>
                  <a:pt x="8205746" y="143124"/>
                </a:cubicBezTo>
                <a:cubicBezTo>
                  <a:pt x="8210395" y="136150"/>
                  <a:pt x="8209539" y="126547"/>
                  <a:pt x="8213697" y="119270"/>
                </a:cubicBezTo>
                <a:cubicBezTo>
                  <a:pt x="8220272" y="107764"/>
                  <a:pt x="8229600" y="98067"/>
                  <a:pt x="8237551" y="87465"/>
                </a:cubicBezTo>
                <a:cubicBezTo>
                  <a:pt x="8245502" y="90115"/>
                  <a:pt x="8255478" y="89489"/>
                  <a:pt x="8261405" y="95416"/>
                </a:cubicBezTo>
                <a:cubicBezTo>
                  <a:pt x="8267332" y="101343"/>
                  <a:pt x="8267471" y="111103"/>
                  <a:pt x="8269356" y="119270"/>
                </a:cubicBezTo>
                <a:cubicBezTo>
                  <a:pt x="8295676" y="233321"/>
                  <a:pt x="8273992" y="164979"/>
                  <a:pt x="8293210" y="222637"/>
                </a:cubicBezTo>
                <a:cubicBezTo>
                  <a:pt x="8298511" y="214686"/>
                  <a:pt x="8304839" y="207330"/>
                  <a:pt x="8309113" y="198783"/>
                </a:cubicBezTo>
                <a:cubicBezTo>
                  <a:pt x="8312861" y="191286"/>
                  <a:pt x="8312906" y="182206"/>
                  <a:pt x="8317064" y="174929"/>
                </a:cubicBezTo>
                <a:cubicBezTo>
                  <a:pt x="8323639" y="163423"/>
                  <a:pt x="8333215" y="153908"/>
                  <a:pt x="8340918" y="143124"/>
                </a:cubicBezTo>
                <a:cubicBezTo>
                  <a:pt x="8346473" y="135348"/>
                  <a:pt x="8351520" y="127221"/>
                  <a:pt x="8356821" y="119270"/>
                </a:cubicBezTo>
                <a:cubicBezTo>
                  <a:pt x="8364772" y="124571"/>
                  <a:pt x="8375121" y="127396"/>
                  <a:pt x="8380675" y="135172"/>
                </a:cubicBezTo>
                <a:cubicBezTo>
                  <a:pt x="8388971" y="146787"/>
                  <a:pt x="8390780" y="161886"/>
                  <a:pt x="8396577" y="174929"/>
                </a:cubicBezTo>
                <a:cubicBezTo>
                  <a:pt x="8401391" y="185761"/>
                  <a:pt x="8407811" y="195839"/>
                  <a:pt x="8412480" y="206734"/>
                </a:cubicBezTo>
                <a:cubicBezTo>
                  <a:pt x="8415782" y="214438"/>
                  <a:pt x="8415195" y="224043"/>
                  <a:pt x="8420431" y="230588"/>
                </a:cubicBezTo>
                <a:cubicBezTo>
                  <a:pt x="8426401" y="238050"/>
                  <a:pt x="8436334" y="241190"/>
                  <a:pt x="8444285" y="246491"/>
                </a:cubicBezTo>
                <a:cubicBezTo>
                  <a:pt x="8454887" y="243840"/>
                  <a:pt x="8466997" y="244601"/>
                  <a:pt x="8476090" y="238539"/>
                </a:cubicBezTo>
                <a:cubicBezTo>
                  <a:pt x="8484519" y="232919"/>
                  <a:pt x="8505144" y="188383"/>
                  <a:pt x="8507896" y="182880"/>
                </a:cubicBezTo>
                <a:cubicBezTo>
                  <a:pt x="8510546" y="164327"/>
                  <a:pt x="8502595" y="140473"/>
                  <a:pt x="8515847" y="127221"/>
                </a:cubicBezTo>
                <a:cubicBezTo>
                  <a:pt x="8523798" y="119270"/>
                  <a:pt x="8533464" y="141719"/>
                  <a:pt x="8539701" y="151075"/>
                </a:cubicBezTo>
                <a:cubicBezTo>
                  <a:pt x="8544350" y="158049"/>
                  <a:pt x="8543582" y="167602"/>
                  <a:pt x="8547652" y="174929"/>
                </a:cubicBezTo>
                <a:cubicBezTo>
                  <a:pt x="8556934" y="191636"/>
                  <a:pt x="8570909" y="205543"/>
                  <a:pt x="8579457" y="222637"/>
                </a:cubicBezTo>
                <a:lnTo>
                  <a:pt x="8587409" y="238539"/>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2575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91400" cy="1143000"/>
          </a:xfrm>
        </p:spPr>
        <p:txBody>
          <a:bodyPr/>
          <a:lstStyle/>
          <a:p>
            <a:r>
              <a:rPr lang="en-US" sz="4800" dirty="0"/>
              <a:t>LTAC Specific Recommendations</a:t>
            </a:r>
          </a:p>
        </p:txBody>
      </p:sp>
      <p:sp>
        <p:nvSpPr>
          <p:cNvPr id="3" name="Content Placeholder 2"/>
          <p:cNvSpPr>
            <a:spLocks noGrp="1"/>
          </p:cNvSpPr>
          <p:nvPr>
            <p:ph idx="1"/>
          </p:nvPr>
        </p:nvSpPr>
        <p:spPr/>
        <p:txBody>
          <a:bodyPr/>
          <a:lstStyle/>
          <a:p>
            <a:r>
              <a:rPr lang="en-US" dirty="0"/>
              <a:t>Resident placement</a:t>
            </a:r>
          </a:p>
          <a:p>
            <a:pPr lvl="1"/>
            <a:r>
              <a:rPr lang="en-US" dirty="0"/>
              <a:t>Low vs. high risk</a:t>
            </a:r>
          </a:p>
          <a:p>
            <a:r>
              <a:rPr lang="en-US" dirty="0"/>
              <a:t>Modified contact precautions </a:t>
            </a:r>
          </a:p>
          <a:p>
            <a:r>
              <a:rPr lang="en-US" dirty="0"/>
              <a:t>Occupational and physical therapy</a:t>
            </a:r>
          </a:p>
          <a:p>
            <a:pPr lvl="1"/>
            <a:r>
              <a:rPr lang="en-US" dirty="0"/>
              <a:t>Controlled vs. uncontrolled secretions/excretions</a:t>
            </a:r>
          </a:p>
          <a:p>
            <a:r>
              <a:rPr lang="en-US" dirty="0"/>
              <a:t>Social activities</a:t>
            </a:r>
          </a:p>
          <a:p>
            <a:pPr lvl="1"/>
            <a:r>
              <a:rPr lang="en-US" dirty="0"/>
              <a:t>Infection risk vs. psychological risk</a:t>
            </a:r>
          </a:p>
          <a:p>
            <a:r>
              <a:rPr lang="en-US" dirty="0"/>
              <a:t>Admission of CRE+ patients is ok</a:t>
            </a:r>
          </a:p>
        </p:txBody>
      </p:sp>
    </p:spTree>
    <p:extLst>
      <p:ext uri="{BB962C8B-B14F-4D97-AF65-F5344CB8AC3E}">
        <p14:creationId xmlns:p14="http://schemas.microsoft.com/office/powerpoint/2010/main" val="54970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Supplemental Measures</a:t>
            </a:r>
          </a:p>
        </p:txBody>
      </p:sp>
      <p:pic>
        <p:nvPicPr>
          <p:cNvPr id="1029" name="Picture 5" descr="C:\Users\bgarcia305\AppData\Local\Microsoft\Windows\Temporary Internet Files\Content.IE5\KIVZ7K7C\MP900407492[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864052" y="3657600"/>
            <a:ext cx="2054119" cy="20310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228600" y="1676400"/>
            <a:ext cx="6781800" cy="4572000"/>
          </a:xfrm>
        </p:spPr>
        <p:txBody>
          <a:bodyPr/>
          <a:lstStyle/>
          <a:p>
            <a:pPr marL="514350" indent="-514350">
              <a:buFont typeface="+mj-lt"/>
              <a:buAutoNum type="arabicPeriod"/>
            </a:pPr>
            <a:r>
              <a:rPr lang="en-US" sz="3000" dirty="0"/>
              <a:t>Active surveillance testing</a:t>
            </a:r>
          </a:p>
          <a:p>
            <a:pPr lvl="1"/>
            <a:r>
              <a:rPr lang="en-US" dirty="0"/>
              <a:t>Reactive vs. Proactive approach</a:t>
            </a:r>
          </a:p>
          <a:p>
            <a:pPr lvl="1"/>
            <a:r>
              <a:rPr lang="en-US" dirty="0"/>
              <a:t>It is up to a facility to decide which approach they prefer. </a:t>
            </a:r>
          </a:p>
          <a:p>
            <a:pPr lvl="1"/>
            <a:r>
              <a:rPr lang="en-US" dirty="0"/>
              <a:t>Patients identified as positive on these surveillance cultures should be treated as colonized  (i.e., contact precautions, etc.)</a:t>
            </a:r>
          </a:p>
          <a:p>
            <a:pPr lvl="1"/>
            <a:endParaRPr lang="en-US" sz="1800" dirty="0"/>
          </a:p>
          <a:p>
            <a:pPr marL="514350" indent="-514350">
              <a:buFont typeface="+mj-lt"/>
              <a:buAutoNum type="arabicPeriod"/>
            </a:pPr>
            <a:r>
              <a:rPr lang="en-US" sz="3000" dirty="0"/>
              <a:t>2 % Chlorhexidine (CHG) bathing </a:t>
            </a:r>
          </a:p>
          <a:p>
            <a:pPr marL="806958" lvl="1" indent="-514350">
              <a:buFont typeface="Wingdings" panose="05000000000000000000" pitchFamily="2" charset="2"/>
              <a:buChar char="§"/>
            </a:pPr>
            <a:r>
              <a:rPr lang="en-US" sz="2600" dirty="0"/>
              <a:t>Different practices may occur when dealing with acute care settings vs. long term care settings</a:t>
            </a:r>
          </a:p>
          <a:p>
            <a:endParaRPr lang="en-US" dirty="0"/>
          </a:p>
        </p:txBody>
      </p:sp>
    </p:spTree>
    <p:extLst>
      <p:ext uri="{BB962C8B-B14F-4D97-AF65-F5344CB8AC3E}">
        <p14:creationId xmlns:p14="http://schemas.microsoft.com/office/powerpoint/2010/main" val="2664407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References </a:t>
            </a:r>
          </a:p>
        </p:txBody>
      </p:sp>
      <p:sp>
        <p:nvSpPr>
          <p:cNvPr id="6" name="Content Placeholder 5"/>
          <p:cNvSpPr>
            <a:spLocks noGrp="1"/>
          </p:cNvSpPr>
          <p:nvPr>
            <p:ph idx="1"/>
          </p:nvPr>
        </p:nvSpPr>
        <p:spPr/>
        <p:txBody>
          <a:bodyPr/>
          <a:lstStyle/>
          <a:p>
            <a:pPr marL="228600" indent="-228600">
              <a:buAutoNum type="arabicPeriod"/>
            </a:pPr>
            <a:r>
              <a:rPr lang="en-US" sz="1000" dirty="0">
                <a:solidFill>
                  <a:srgbClr val="000000"/>
                </a:solidFill>
              </a:rPr>
              <a:t>Association of Professionals in Infection Control. (March, 2013). </a:t>
            </a:r>
            <a:r>
              <a:rPr lang="en-US" sz="1000" i="1" dirty="0">
                <a:solidFill>
                  <a:srgbClr val="000000"/>
                </a:solidFill>
              </a:rPr>
              <a:t>CRE: the‘nightmare bacteria’</a:t>
            </a:r>
            <a:r>
              <a:rPr lang="en-US" sz="1000" dirty="0">
                <a:solidFill>
                  <a:srgbClr val="000000"/>
                </a:solidFill>
              </a:rPr>
              <a:t>. Retrieved from </a:t>
            </a:r>
            <a:r>
              <a:rPr lang="en-US" sz="1000" dirty="0">
                <a:solidFill>
                  <a:srgbClr val="000000"/>
                </a:solidFill>
                <a:hlinkClick r:id="rId3"/>
              </a:rPr>
              <a:t>http://apic.org/For-Consumers/ip-topics/Article?id=cre-the-nightmare-bacteria</a:t>
            </a:r>
            <a:r>
              <a:rPr lang="en-US" sz="1000" dirty="0">
                <a:solidFill>
                  <a:srgbClr val="000000"/>
                </a:solidFill>
              </a:rPr>
              <a:t> </a:t>
            </a:r>
          </a:p>
          <a:p>
            <a:pPr marL="228600" indent="-228600">
              <a:buAutoNum type="arabicPeriod"/>
            </a:pPr>
            <a:r>
              <a:rPr lang="en-US" sz="1000" dirty="0">
                <a:solidFill>
                  <a:srgbClr val="000000"/>
                </a:solidFill>
              </a:rPr>
              <a:t>Bilavsky, E., Schwaber, M. J., &amp; Carmeli, Y. (2010). How to stem the tide of carbapenemase-producing Enterobacteriaceae? </a:t>
            </a:r>
            <a:r>
              <a:rPr lang="en-US" sz="1000" i="1" dirty="0">
                <a:solidFill>
                  <a:srgbClr val="000000"/>
                </a:solidFill>
              </a:rPr>
              <a:t>Current Opinion in Infectious Diseases</a:t>
            </a:r>
            <a:r>
              <a:rPr lang="en-US" sz="1000" dirty="0">
                <a:solidFill>
                  <a:srgbClr val="000000"/>
                </a:solidFill>
              </a:rPr>
              <a:t>, 23(4), 327-31. doi: 10.1097/QCO.0b013e32833b3571</a:t>
            </a:r>
          </a:p>
          <a:p>
            <a:pPr marL="228600" indent="-228600">
              <a:buAutoNum type="arabicPeriod"/>
            </a:pPr>
            <a:r>
              <a:rPr lang="en-US" sz="1000" dirty="0">
                <a:solidFill>
                  <a:srgbClr val="000000"/>
                </a:solidFill>
              </a:rPr>
              <a:t>Centers for Disease Control and Prevention (CDC). (2011). Carbapenem-resistant Klebsiella pneumonia associated with long-term-care facility-West Virginia, 2009-2011. </a:t>
            </a:r>
            <a:r>
              <a:rPr lang="en-US" sz="1000" i="1" dirty="0">
                <a:solidFill>
                  <a:srgbClr val="000000"/>
                </a:solidFill>
              </a:rPr>
              <a:t>MMWR, Morbidity and Mortality Weekly Report</a:t>
            </a:r>
            <a:r>
              <a:rPr lang="en-US" sz="1000" dirty="0">
                <a:solidFill>
                  <a:srgbClr val="000000"/>
                </a:solidFill>
              </a:rPr>
              <a:t>, 60(41), 1418-20. </a:t>
            </a:r>
          </a:p>
          <a:p>
            <a:pPr marL="228600" indent="-228600">
              <a:buAutoNum type="arabicPeriod"/>
            </a:pPr>
            <a:r>
              <a:rPr lang="en-US" sz="1000" dirty="0">
                <a:solidFill>
                  <a:srgbClr val="000000"/>
                </a:solidFill>
              </a:rPr>
              <a:t>Centers for Disease Control and Prevention (CDC). (2012). </a:t>
            </a:r>
            <a:r>
              <a:rPr lang="en-US" sz="1000" i="1" dirty="0">
                <a:solidFill>
                  <a:srgbClr val="000000"/>
                </a:solidFill>
              </a:rPr>
              <a:t>Guidance for control of carbapenem-resistant Enterobacteriaceae, 2012 CRE toolkit</a:t>
            </a:r>
            <a:r>
              <a:rPr lang="en-US" sz="1000" dirty="0">
                <a:solidFill>
                  <a:srgbClr val="000000"/>
                </a:solidFill>
              </a:rPr>
              <a:t>. </a:t>
            </a:r>
          </a:p>
          <a:p>
            <a:pPr marL="228600" indent="-228600">
              <a:buAutoNum type="arabicPeriod"/>
            </a:pPr>
            <a:r>
              <a:rPr lang="en-US" sz="1000" dirty="0">
                <a:solidFill>
                  <a:srgbClr val="000000"/>
                </a:solidFill>
              </a:rPr>
              <a:t>Centers for Disease Control and Prevention. (March, 2013). </a:t>
            </a:r>
            <a:r>
              <a:rPr lang="en-US" sz="1000" i="1" dirty="0">
                <a:solidFill>
                  <a:srgbClr val="000000"/>
                </a:solidFill>
              </a:rPr>
              <a:t>Making health care safer</a:t>
            </a:r>
            <a:r>
              <a:rPr lang="en-US" sz="1000" dirty="0">
                <a:solidFill>
                  <a:srgbClr val="000000"/>
                </a:solidFill>
              </a:rPr>
              <a:t>. Retrieved from </a:t>
            </a:r>
            <a:r>
              <a:rPr lang="en-US" sz="1000" dirty="0">
                <a:solidFill>
                  <a:srgbClr val="000000"/>
                </a:solidFill>
                <a:hlinkClick r:id="rId4"/>
              </a:rPr>
              <a:t>http://www.cdc.gov/vitalsigns/hai/cre/</a:t>
            </a:r>
            <a:endParaRPr lang="en-US" sz="1000" dirty="0">
              <a:solidFill>
                <a:srgbClr val="000000"/>
              </a:solidFill>
            </a:endParaRPr>
          </a:p>
          <a:p>
            <a:pPr marL="228600" indent="-228600">
              <a:buAutoNum type="arabicPeriod"/>
            </a:pPr>
            <a:r>
              <a:rPr lang="en-US" sz="1000" dirty="0">
                <a:solidFill>
                  <a:srgbClr val="000000"/>
                </a:solidFill>
              </a:rPr>
              <a:t>Centers for Disease Control and Prevention. (2010). Options for evaluating environmental cleaning. Retrieved from </a:t>
            </a:r>
            <a:r>
              <a:rPr lang="en-US" sz="1000" dirty="0">
                <a:solidFill>
                  <a:srgbClr val="000000"/>
                </a:solidFill>
                <a:hlinkClick r:id="rId5"/>
              </a:rPr>
              <a:t>http://www.cdc.gov/HAI/toolkits/Appendices-Evaluating-Environ-Cleaning.html#fig1</a:t>
            </a:r>
            <a:r>
              <a:rPr lang="en-US" sz="1000" dirty="0">
                <a:solidFill>
                  <a:srgbClr val="000000"/>
                </a:solidFill>
              </a:rPr>
              <a:t> </a:t>
            </a:r>
          </a:p>
          <a:p>
            <a:pPr marL="228600" indent="-228600">
              <a:buAutoNum type="arabicPeriod"/>
            </a:pPr>
            <a:r>
              <a:rPr lang="en-US" sz="1000" dirty="0">
                <a:solidFill>
                  <a:srgbClr val="000000"/>
                </a:solidFill>
              </a:rPr>
              <a:t>Centers for Disease Control and Prevention (CDC). (2013). Vital signs: carbapenem-resistant Enterobacteriaceae. </a:t>
            </a:r>
            <a:r>
              <a:rPr lang="en-US" sz="1000" i="1" dirty="0">
                <a:solidFill>
                  <a:srgbClr val="000000"/>
                </a:solidFill>
              </a:rPr>
              <a:t>MMWR, Morbidity and Mortality Weekly Report</a:t>
            </a:r>
            <a:r>
              <a:rPr lang="en-US" sz="1000" dirty="0">
                <a:solidFill>
                  <a:srgbClr val="000000"/>
                </a:solidFill>
              </a:rPr>
              <a:t>, 62(9), 165-70. </a:t>
            </a:r>
          </a:p>
          <a:p>
            <a:pPr marL="228600" indent="-228600">
              <a:buAutoNum type="arabicPeriod"/>
            </a:pPr>
            <a:r>
              <a:rPr lang="en-US" sz="1000" dirty="0">
                <a:solidFill>
                  <a:srgbClr val="000000"/>
                </a:solidFill>
              </a:rPr>
              <a:t>Gupta, N., Limbago, B. M., Patel, J. B., &amp; Kallen, A. J. (2011). Carbapenem-resistant Enterobacteriaceae: epidemiology and prevention. </a:t>
            </a:r>
            <a:r>
              <a:rPr lang="en-US" sz="1000" i="1" dirty="0">
                <a:solidFill>
                  <a:srgbClr val="000000"/>
                </a:solidFill>
              </a:rPr>
              <a:t>Clinical Infectious Disease</a:t>
            </a:r>
            <a:r>
              <a:rPr lang="en-US" sz="1000" dirty="0">
                <a:solidFill>
                  <a:srgbClr val="000000"/>
                </a:solidFill>
              </a:rPr>
              <a:t>, 53(1), 60-7. doi: 10.1093/cid/cir202</a:t>
            </a:r>
          </a:p>
          <a:p>
            <a:pPr marL="228600" indent="-228600">
              <a:buAutoNum type="arabicPeriod"/>
            </a:pPr>
            <a:r>
              <a:rPr lang="en-US" sz="1000" dirty="0">
                <a:solidFill>
                  <a:srgbClr val="000000"/>
                </a:solidFill>
              </a:rPr>
              <a:t>Halstead, D. C., Sellen, T. J., Adams-Haduch, J. M., Dossenback, D. A., Abid, J., Doi, Y., &amp; Paterson, D. L. (2009). Klebsiella pneumoniae Carbapenemase-producing Enterobacteriaceae, Northeast Florida. </a:t>
            </a:r>
            <a:r>
              <a:rPr lang="en-US" sz="1000" i="1" dirty="0">
                <a:solidFill>
                  <a:srgbClr val="000000"/>
                </a:solidFill>
              </a:rPr>
              <a:t>Southern Medical Journal</a:t>
            </a:r>
            <a:r>
              <a:rPr lang="en-US" sz="1000" dirty="0">
                <a:solidFill>
                  <a:srgbClr val="000000"/>
                </a:solidFill>
              </a:rPr>
              <a:t>, 102(7), 680-7. doi: 10.1097/SMJ.0b013e3181a93f9e</a:t>
            </a:r>
          </a:p>
          <a:p>
            <a:pPr marL="228600" indent="-228600">
              <a:buAutoNum type="arabicPeriod"/>
            </a:pPr>
            <a:r>
              <a:rPr lang="en-US" sz="1000" dirty="0">
                <a:solidFill>
                  <a:srgbClr val="000000"/>
                </a:solidFill>
              </a:rPr>
              <a:t>Lokan, L. (2012). Carbapenem-resistant Enterobacteriaceae: an emerging problem in children. </a:t>
            </a:r>
            <a:r>
              <a:rPr lang="en-US" sz="1000" i="1" dirty="0">
                <a:solidFill>
                  <a:srgbClr val="000000"/>
                </a:solidFill>
              </a:rPr>
              <a:t>Clinical Infectious Disease</a:t>
            </a:r>
            <a:r>
              <a:rPr lang="en-US" sz="1000" dirty="0">
                <a:solidFill>
                  <a:srgbClr val="000000"/>
                </a:solidFill>
              </a:rPr>
              <a:t>, 55(6), 852-9. doi: 10.1093/cid/cis543</a:t>
            </a:r>
          </a:p>
          <a:p>
            <a:pPr marL="228600" indent="-228600">
              <a:buAutoNum type="arabicPeriod"/>
            </a:pPr>
            <a:r>
              <a:rPr lang="en-US" sz="1000" dirty="0">
                <a:solidFill>
                  <a:srgbClr val="000000"/>
                </a:solidFill>
              </a:rPr>
              <a:t>Marchaim, D., Chopra, T., Pogue, J. M., Perez, F., Hujer, A. M., Rudin, S., Endimiani, A., Navon-Venezia, S., Hothi, J., Slim, J., Blunden, C., Shango, M., Lephart, P. R., Salimnia, H., Reid, D., Moshos, J., Hafeez, W., Bheemreddy, S., Chen, T. Y., Dhar, S., Bonomo, R. A., Kaye, K. S. (2011). Outbreak of colistin-resistant, carbapenem-resistant Klebsiella pneumonia in metropolitan Detroit, Michigan. </a:t>
            </a:r>
            <a:r>
              <a:rPr lang="en-US" sz="1000" i="1" dirty="0">
                <a:solidFill>
                  <a:srgbClr val="000000"/>
                </a:solidFill>
              </a:rPr>
              <a:t>Antimicrobial Agents and Chemotherapy</a:t>
            </a:r>
            <a:r>
              <a:rPr lang="en-US" sz="1000" dirty="0">
                <a:solidFill>
                  <a:srgbClr val="000000"/>
                </a:solidFill>
              </a:rPr>
              <a:t>, 55(2), 593-9. doi: 10.1128/AAC.01020-10 </a:t>
            </a:r>
          </a:p>
          <a:p>
            <a:pPr marL="228600" indent="-228600">
              <a:buAutoNum type="arabicPeriod"/>
            </a:pPr>
            <a:r>
              <a:rPr lang="en-US" sz="1000" dirty="0">
                <a:solidFill>
                  <a:srgbClr val="000000"/>
                </a:solidFill>
              </a:rPr>
              <a:t>Minnesota Department of Health. (2012). </a:t>
            </a:r>
            <a:r>
              <a:rPr lang="en-US" sz="1000" i="1" dirty="0">
                <a:solidFill>
                  <a:srgbClr val="000000"/>
                </a:solidFill>
              </a:rPr>
              <a:t>Minnesota Department of Health Recommendations for the Management of Carbapenem-resistant Enterobacteriaceae in Long-Term Care Facilities</a:t>
            </a:r>
            <a:r>
              <a:rPr lang="en-US" sz="1000" dirty="0">
                <a:solidFill>
                  <a:srgbClr val="000000"/>
                </a:solidFill>
              </a:rPr>
              <a:t>. Retrieved from </a:t>
            </a:r>
            <a:r>
              <a:rPr lang="en-US" sz="1000" dirty="0">
                <a:solidFill>
                  <a:srgbClr val="000000"/>
                </a:solidFill>
                <a:hlinkClick r:id="rId6"/>
              </a:rPr>
              <a:t>http://www.health.state.mn.us/divs/idepc/dtopics/cre/rec.pdf</a:t>
            </a:r>
            <a:endParaRPr lang="en-US" sz="1000" dirty="0">
              <a:solidFill>
                <a:srgbClr val="000000"/>
              </a:solidFill>
            </a:endParaRPr>
          </a:p>
          <a:p>
            <a:pPr marL="228600" indent="-228600">
              <a:buAutoNum type="arabicPeriod"/>
            </a:pPr>
            <a:r>
              <a:rPr lang="en-US" sz="1000" dirty="0">
                <a:solidFill>
                  <a:srgbClr val="000000"/>
                </a:solidFill>
              </a:rPr>
              <a:t>Perez, F., &amp; Van Duin, D. (2013). Carbapenem-resistant Enterobacteriaceae: a menace to our most vulnerable patients. </a:t>
            </a:r>
            <a:r>
              <a:rPr lang="en-US" sz="1000" i="1" dirty="0">
                <a:solidFill>
                  <a:srgbClr val="000000"/>
                </a:solidFill>
              </a:rPr>
              <a:t>Cleveland Clinic Journal of Medicine</a:t>
            </a:r>
            <a:r>
              <a:rPr lang="en-US" sz="1000" dirty="0">
                <a:solidFill>
                  <a:srgbClr val="000000"/>
                </a:solidFill>
              </a:rPr>
              <a:t>, 80(4), 225-33. doi: 10.3949/ccjm.80a.12182</a:t>
            </a:r>
          </a:p>
          <a:p>
            <a:pPr marL="228600" indent="-228600">
              <a:buAutoNum type="arabicPeriod"/>
            </a:pPr>
            <a:r>
              <a:rPr lang="en-US" sz="1000" dirty="0">
                <a:solidFill>
                  <a:srgbClr val="000000"/>
                </a:solidFill>
              </a:rPr>
              <a:t>Schwaber, M. J. &amp; Carmeli, Y. (2008). Carbapenem-resistant Enterobacteriaceae: a potential threat. </a:t>
            </a:r>
            <a:r>
              <a:rPr lang="en-US" sz="1000" i="1" dirty="0">
                <a:solidFill>
                  <a:srgbClr val="000000"/>
                </a:solidFill>
              </a:rPr>
              <a:t>The Journal of the American Medical Association</a:t>
            </a:r>
            <a:r>
              <a:rPr lang="en-US" sz="1000" dirty="0">
                <a:solidFill>
                  <a:srgbClr val="000000"/>
                </a:solidFill>
              </a:rPr>
              <a:t>, 300(24), 2911-3. doi: 10.1001/jama.2008.896 </a:t>
            </a:r>
          </a:p>
          <a:p>
            <a:pPr marL="228600" indent="-228600">
              <a:buAutoNum type="arabicPeriod"/>
            </a:pPr>
            <a:r>
              <a:rPr lang="en-US" sz="1000" dirty="0">
                <a:solidFill>
                  <a:srgbClr val="000000"/>
                </a:solidFill>
              </a:rPr>
              <a:t>Wu, D., Cai, J., &amp; Liu, J. (2011). Risk factors the acquisition of nosocomial infection with carbapenem-resistant Klebsiella pneumonia. </a:t>
            </a:r>
            <a:r>
              <a:rPr lang="en-US" sz="1000" i="1" dirty="0">
                <a:solidFill>
                  <a:srgbClr val="000000"/>
                </a:solidFill>
              </a:rPr>
              <a:t>Southern Medical Journal</a:t>
            </a:r>
            <a:r>
              <a:rPr lang="en-US" sz="1000" dirty="0">
                <a:solidFill>
                  <a:srgbClr val="000000"/>
                </a:solidFill>
              </a:rPr>
              <a:t>, 104(2), 106-10. doi: 10.1097/SMJ.0b013e318206063d</a:t>
            </a:r>
          </a:p>
          <a:p>
            <a:pPr marL="0" indent="0">
              <a:buNone/>
            </a:pPr>
            <a:endParaRPr lang="en-US" sz="1800" dirty="0"/>
          </a:p>
          <a:p>
            <a:pPr marL="228600" indent="-228600">
              <a:buAutoNum type="arabicPeriod"/>
            </a:pPr>
            <a:endParaRPr lang="en-US" sz="1200" dirty="0"/>
          </a:p>
        </p:txBody>
      </p:sp>
    </p:spTree>
    <p:extLst>
      <p:ext uri="{BB962C8B-B14F-4D97-AF65-F5344CB8AC3E}">
        <p14:creationId xmlns:p14="http://schemas.microsoft.com/office/powerpoint/2010/main" val="182089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 Investigation Team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789" t="5301" b="5061"/>
          <a:stretch/>
        </p:blipFill>
        <p:spPr>
          <a:xfrm>
            <a:off x="2135777" y="1908810"/>
            <a:ext cx="4765836" cy="4091940"/>
          </a:xfrm>
          <a:prstGeom prst="rect">
            <a:avLst/>
          </a:prstGeom>
        </p:spPr>
      </p:pic>
      <p:cxnSp>
        <p:nvCxnSpPr>
          <p:cNvPr id="5" name="Straight Arrow Connector 4"/>
          <p:cNvCxnSpPr/>
          <p:nvPr/>
        </p:nvCxnSpPr>
        <p:spPr>
          <a:xfrm>
            <a:off x="1956046" y="2622259"/>
            <a:ext cx="1734212" cy="311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6428" y="2338546"/>
            <a:ext cx="1319349" cy="507831"/>
          </a:xfrm>
          <a:prstGeom prst="rect">
            <a:avLst/>
          </a:prstGeom>
          <a:noFill/>
        </p:spPr>
        <p:txBody>
          <a:bodyPr wrap="square" rtlCol="0">
            <a:spAutoFit/>
          </a:bodyPr>
          <a:lstStyle/>
          <a:p>
            <a:pPr algn="ctr"/>
            <a:r>
              <a:rPr lang="en-US" sz="1350" dirty="0"/>
              <a:t>Jessica Ross</a:t>
            </a:r>
          </a:p>
          <a:p>
            <a:pPr algn="ctr"/>
            <a:r>
              <a:rPr lang="en-US" sz="1350" dirty="0"/>
              <a:t>HSR 1</a:t>
            </a:r>
          </a:p>
        </p:txBody>
      </p:sp>
      <p:sp>
        <p:nvSpPr>
          <p:cNvPr id="8" name="TextBox 7"/>
          <p:cNvSpPr txBox="1"/>
          <p:nvPr/>
        </p:nvSpPr>
        <p:spPr>
          <a:xfrm>
            <a:off x="7328263" y="5017804"/>
            <a:ext cx="1642419" cy="507831"/>
          </a:xfrm>
          <a:prstGeom prst="rect">
            <a:avLst/>
          </a:prstGeom>
          <a:noFill/>
        </p:spPr>
        <p:txBody>
          <a:bodyPr wrap="square" rtlCol="0">
            <a:spAutoFit/>
          </a:bodyPr>
          <a:lstStyle/>
          <a:p>
            <a:pPr algn="ctr"/>
            <a:r>
              <a:rPr lang="en-US" sz="1350" dirty="0"/>
              <a:t>Bobbiejean Garcia</a:t>
            </a:r>
          </a:p>
          <a:p>
            <a:pPr algn="ctr"/>
            <a:r>
              <a:rPr lang="en-US" sz="1350" dirty="0"/>
              <a:t>HSR 6/5 S</a:t>
            </a:r>
          </a:p>
        </p:txBody>
      </p:sp>
      <p:sp>
        <p:nvSpPr>
          <p:cNvPr id="9" name="TextBox 8"/>
          <p:cNvSpPr txBox="1"/>
          <p:nvPr/>
        </p:nvSpPr>
        <p:spPr>
          <a:xfrm>
            <a:off x="5296988" y="5414848"/>
            <a:ext cx="2240280" cy="507831"/>
          </a:xfrm>
          <a:prstGeom prst="rect">
            <a:avLst/>
          </a:prstGeom>
          <a:noFill/>
        </p:spPr>
        <p:txBody>
          <a:bodyPr wrap="square" rtlCol="0">
            <a:spAutoFit/>
          </a:bodyPr>
          <a:lstStyle/>
          <a:p>
            <a:pPr algn="ctr"/>
            <a:r>
              <a:rPr lang="en-US" sz="1350" dirty="0"/>
              <a:t>Interim, Bobbiejean Garcia</a:t>
            </a:r>
          </a:p>
          <a:p>
            <a:pPr algn="ctr"/>
            <a:r>
              <a:rPr lang="en-US" sz="1350" dirty="0"/>
              <a:t>HSR 11</a:t>
            </a:r>
          </a:p>
        </p:txBody>
      </p:sp>
      <p:sp>
        <p:nvSpPr>
          <p:cNvPr id="10" name="TextBox 9"/>
          <p:cNvSpPr txBox="1"/>
          <p:nvPr/>
        </p:nvSpPr>
        <p:spPr>
          <a:xfrm>
            <a:off x="6493504" y="2822496"/>
            <a:ext cx="1319349" cy="507831"/>
          </a:xfrm>
          <a:prstGeom prst="rect">
            <a:avLst/>
          </a:prstGeom>
          <a:noFill/>
        </p:spPr>
        <p:txBody>
          <a:bodyPr wrap="square" rtlCol="0">
            <a:spAutoFit/>
          </a:bodyPr>
          <a:lstStyle/>
          <a:p>
            <a:pPr algn="ctr"/>
            <a:r>
              <a:rPr lang="en-US" sz="1350" dirty="0"/>
              <a:t>Thi Dang</a:t>
            </a:r>
          </a:p>
          <a:p>
            <a:pPr algn="ctr"/>
            <a:r>
              <a:rPr lang="en-US" sz="1350" dirty="0"/>
              <a:t>HSR 2/3</a:t>
            </a:r>
          </a:p>
        </p:txBody>
      </p:sp>
      <p:sp>
        <p:nvSpPr>
          <p:cNvPr id="11" name="TextBox 10"/>
          <p:cNvSpPr txBox="1"/>
          <p:nvPr/>
        </p:nvSpPr>
        <p:spPr>
          <a:xfrm>
            <a:off x="785404" y="4683956"/>
            <a:ext cx="1319349" cy="507831"/>
          </a:xfrm>
          <a:prstGeom prst="rect">
            <a:avLst/>
          </a:prstGeom>
          <a:noFill/>
        </p:spPr>
        <p:txBody>
          <a:bodyPr wrap="square" rtlCol="0">
            <a:spAutoFit/>
          </a:bodyPr>
          <a:lstStyle/>
          <a:p>
            <a:pPr algn="ctr"/>
            <a:r>
              <a:rPr lang="en-US" sz="1350" dirty="0"/>
              <a:t>Jessica Ross</a:t>
            </a:r>
          </a:p>
          <a:p>
            <a:pPr algn="ctr"/>
            <a:r>
              <a:rPr lang="en-US" sz="1350" dirty="0"/>
              <a:t>HSR 8</a:t>
            </a:r>
          </a:p>
        </p:txBody>
      </p:sp>
      <p:sp>
        <p:nvSpPr>
          <p:cNvPr id="12" name="TextBox 11"/>
          <p:cNvSpPr txBox="1"/>
          <p:nvPr/>
        </p:nvSpPr>
        <p:spPr>
          <a:xfrm>
            <a:off x="343345" y="3721345"/>
            <a:ext cx="1319349" cy="507831"/>
          </a:xfrm>
          <a:prstGeom prst="rect">
            <a:avLst/>
          </a:prstGeom>
          <a:noFill/>
        </p:spPr>
        <p:txBody>
          <a:bodyPr wrap="square" rtlCol="0">
            <a:spAutoFit/>
          </a:bodyPr>
          <a:lstStyle/>
          <a:p>
            <a:pPr algn="ctr"/>
            <a:r>
              <a:rPr lang="en-US" sz="1350" dirty="0"/>
              <a:t>Jessica Ross</a:t>
            </a:r>
          </a:p>
          <a:p>
            <a:pPr algn="ctr"/>
            <a:r>
              <a:rPr lang="en-US" sz="1350" dirty="0"/>
              <a:t>HSR 9/10</a:t>
            </a:r>
          </a:p>
        </p:txBody>
      </p:sp>
      <p:sp>
        <p:nvSpPr>
          <p:cNvPr id="13" name="TextBox 12"/>
          <p:cNvSpPr txBox="1"/>
          <p:nvPr/>
        </p:nvSpPr>
        <p:spPr>
          <a:xfrm>
            <a:off x="7153179" y="3539986"/>
            <a:ext cx="1803148" cy="507831"/>
          </a:xfrm>
          <a:prstGeom prst="rect">
            <a:avLst/>
          </a:prstGeom>
          <a:noFill/>
        </p:spPr>
        <p:txBody>
          <a:bodyPr wrap="square" rtlCol="0">
            <a:spAutoFit/>
          </a:bodyPr>
          <a:lstStyle/>
          <a:p>
            <a:pPr algn="ctr"/>
            <a:r>
              <a:rPr lang="en-US" sz="1350" dirty="0"/>
              <a:t>Interim, Thi Dang</a:t>
            </a:r>
          </a:p>
          <a:p>
            <a:pPr algn="ctr"/>
            <a:r>
              <a:rPr lang="en-US" sz="1350" dirty="0"/>
              <a:t>HSR 4/5 N</a:t>
            </a:r>
          </a:p>
        </p:txBody>
      </p:sp>
      <p:cxnSp>
        <p:nvCxnSpPr>
          <p:cNvPr id="14" name="Straight Arrow Connector 13"/>
          <p:cNvCxnSpPr/>
          <p:nvPr/>
        </p:nvCxnSpPr>
        <p:spPr>
          <a:xfrm>
            <a:off x="1476103" y="4024733"/>
            <a:ext cx="1459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56046" y="4749291"/>
            <a:ext cx="2496521" cy="153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971432" y="3048544"/>
            <a:ext cx="1821254" cy="2050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72201" y="3721345"/>
            <a:ext cx="1227908" cy="457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40236" y="5414848"/>
            <a:ext cx="5486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172201" y="4561413"/>
            <a:ext cx="1286692" cy="584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361414" y="4159223"/>
            <a:ext cx="1966849" cy="2218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15913" y="4264543"/>
            <a:ext cx="1642419" cy="507831"/>
          </a:xfrm>
          <a:prstGeom prst="rect">
            <a:avLst/>
          </a:prstGeom>
          <a:noFill/>
        </p:spPr>
        <p:txBody>
          <a:bodyPr wrap="square" rtlCol="0">
            <a:spAutoFit/>
          </a:bodyPr>
          <a:lstStyle/>
          <a:p>
            <a:pPr algn="ctr"/>
            <a:r>
              <a:rPr lang="en-US" sz="1350" dirty="0"/>
              <a:t>Sandi Henley</a:t>
            </a:r>
          </a:p>
          <a:p>
            <a:pPr algn="ctr"/>
            <a:r>
              <a:rPr lang="en-US" sz="1350" dirty="0"/>
              <a:t>HSR 7</a:t>
            </a:r>
          </a:p>
        </p:txBody>
      </p:sp>
    </p:spTree>
    <p:extLst>
      <p:ext uri="{BB962C8B-B14F-4D97-AF65-F5344CB8AC3E}">
        <p14:creationId xmlns:p14="http://schemas.microsoft.com/office/powerpoint/2010/main" val="410542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 Investigation Team</a:t>
            </a:r>
          </a:p>
        </p:txBody>
      </p:sp>
      <p:sp>
        <p:nvSpPr>
          <p:cNvPr id="3" name="Content Placeholder 2"/>
          <p:cNvSpPr>
            <a:spLocks noGrp="1"/>
          </p:cNvSpPr>
          <p:nvPr>
            <p:ph idx="1"/>
          </p:nvPr>
        </p:nvSpPr>
        <p:spPr>
          <a:xfrm>
            <a:off x="381000" y="2026374"/>
            <a:ext cx="8017601" cy="4526825"/>
          </a:xfrm>
        </p:spPr>
        <p:txBody>
          <a:bodyPr>
            <a:noAutofit/>
          </a:bodyPr>
          <a:lstStyle/>
          <a:p>
            <a:r>
              <a:rPr lang="en-US" sz="1600" dirty="0"/>
              <a:t>Jessica Ross, CIC</a:t>
            </a:r>
          </a:p>
          <a:p>
            <a:pPr lvl="1"/>
            <a:r>
              <a:rPr lang="en-US" sz="1400" dirty="0"/>
              <a:t>Central office</a:t>
            </a:r>
          </a:p>
          <a:p>
            <a:pPr lvl="1"/>
            <a:r>
              <a:rPr lang="en-US" sz="1400" dirty="0"/>
              <a:t>Covers HSR 1, 9/10, and 8</a:t>
            </a:r>
          </a:p>
          <a:p>
            <a:pPr lvl="1"/>
            <a:r>
              <a:rPr lang="en-US" sz="1400" dirty="0"/>
              <a:t>Phone: 512-776-6356, cell: 512-956-1029</a:t>
            </a:r>
          </a:p>
          <a:p>
            <a:r>
              <a:rPr lang="en-US" sz="1600" dirty="0"/>
              <a:t>Bobbiejean Garcia, MPH, CIC</a:t>
            </a:r>
          </a:p>
          <a:p>
            <a:pPr lvl="1"/>
            <a:r>
              <a:rPr lang="en-US" sz="1400" dirty="0"/>
              <a:t>HSR 6/5 S Regional HAI Epi</a:t>
            </a:r>
          </a:p>
          <a:p>
            <a:pPr lvl="1"/>
            <a:r>
              <a:rPr lang="en-US" sz="1400" dirty="0"/>
              <a:t>Interim for HSR 11, pending job interviews</a:t>
            </a:r>
          </a:p>
          <a:p>
            <a:pPr lvl="1"/>
            <a:r>
              <a:rPr lang="en-US" sz="1400" dirty="0"/>
              <a:t>Phone: 713-767-3404</a:t>
            </a:r>
          </a:p>
          <a:p>
            <a:r>
              <a:rPr lang="en-US" sz="1600" dirty="0"/>
              <a:t>Thi Dang, MPH, CIC</a:t>
            </a:r>
          </a:p>
          <a:p>
            <a:pPr lvl="1"/>
            <a:r>
              <a:rPr lang="en-US" sz="1400" dirty="0"/>
              <a:t>HSR 2/3 Regional HAI Epi</a:t>
            </a:r>
          </a:p>
          <a:p>
            <a:pPr lvl="1"/>
            <a:r>
              <a:rPr lang="en-US" sz="1400" dirty="0"/>
              <a:t>Interim for HSR 4/5 N, pending job interviews</a:t>
            </a:r>
          </a:p>
          <a:p>
            <a:pPr lvl="1"/>
            <a:r>
              <a:rPr lang="en-US" sz="1400" dirty="0"/>
              <a:t>Phone: 817-264-4585</a:t>
            </a:r>
          </a:p>
          <a:p>
            <a:r>
              <a:rPr lang="en-US" sz="1600" dirty="0"/>
              <a:t>Sandi Henley, RN, CIC</a:t>
            </a:r>
          </a:p>
          <a:p>
            <a:pPr lvl="1"/>
            <a:r>
              <a:rPr lang="en-US" sz="1400" dirty="0"/>
              <a:t>HSR 7 Regional HAI Epi</a:t>
            </a:r>
          </a:p>
          <a:p>
            <a:pPr lvl="1"/>
            <a:r>
              <a:rPr lang="en-US" sz="1400" dirty="0"/>
              <a:t>Phone: 254-750-9387</a:t>
            </a:r>
          </a:p>
        </p:txBody>
      </p:sp>
    </p:spTree>
    <p:extLst>
      <p:ext uri="{BB962C8B-B14F-4D97-AF65-F5344CB8AC3E}">
        <p14:creationId xmlns:p14="http://schemas.microsoft.com/office/powerpoint/2010/main" val="80372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467600" cy="1066800"/>
          </a:xfrm>
        </p:spPr>
        <p:txBody>
          <a:bodyPr/>
          <a:lstStyle/>
          <a:p>
            <a:pPr algn="r"/>
            <a:r>
              <a:rPr lang="en-US" sz="4600" i="1" dirty="0"/>
              <a:t>  What is Enterobacteriaceae?</a:t>
            </a:r>
            <a:endParaRPr lang="en-US" sz="4600" dirty="0"/>
          </a:p>
        </p:txBody>
      </p:sp>
      <p:sp>
        <p:nvSpPr>
          <p:cNvPr id="3" name="Content Placeholder 2"/>
          <p:cNvSpPr>
            <a:spLocks noGrp="1"/>
          </p:cNvSpPr>
          <p:nvPr>
            <p:ph sz="half" idx="1"/>
          </p:nvPr>
        </p:nvSpPr>
        <p:spPr>
          <a:xfrm>
            <a:off x="457200" y="1600200"/>
            <a:ext cx="6248400" cy="4648200"/>
          </a:xfrm>
        </p:spPr>
        <p:txBody>
          <a:bodyPr>
            <a:noAutofit/>
          </a:bodyPr>
          <a:lstStyle/>
          <a:p>
            <a:r>
              <a:rPr lang="en-US" sz="3000" dirty="0"/>
              <a:t>Large family of gram-negative bacilli</a:t>
            </a:r>
          </a:p>
          <a:p>
            <a:pPr lvl="1"/>
            <a:r>
              <a:rPr lang="en-US" sz="2600" dirty="0"/>
              <a:t>More than 70 species</a:t>
            </a:r>
          </a:p>
          <a:p>
            <a:pPr lvl="1"/>
            <a:r>
              <a:rPr lang="en-US" sz="2600" b="1" dirty="0"/>
              <a:t>E. coli, Klebsiella</a:t>
            </a:r>
            <a:r>
              <a:rPr lang="en-US" sz="2600" dirty="0"/>
              <a:t>, Enterobacter, Shigella, Salmonella</a:t>
            </a:r>
          </a:p>
          <a:p>
            <a:r>
              <a:rPr lang="en-US" sz="3000" dirty="0"/>
              <a:t>Normal part of the GI tract</a:t>
            </a:r>
          </a:p>
          <a:p>
            <a:r>
              <a:rPr lang="en-US" sz="3000" dirty="0"/>
              <a:t>Common cause of infections </a:t>
            </a:r>
          </a:p>
          <a:p>
            <a:pPr lvl="1"/>
            <a:r>
              <a:rPr lang="en-US" sz="2600" dirty="0"/>
              <a:t>Community </a:t>
            </a:r>
          </a:p>
          <a:p>
            <a:pPr lvl="1"/>
            <a:r>
              <a:rPr lang="en-US" sz="2600" dirty="0"/>
              <a:t>Healthcare associated</a:t>
            </a:r>
          </a:p>
          <a:p>
            <a:pPr marL="457200" lvl="1" indent="0">
              <a:buNone/>
            </a:pPr>
            <a:endParaRPr lang="en-US" sz="2600" dirty="0"/>
          </a:p>
          <a:p>
            <a:endParaRPr lang="en-US" sz="3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4529" y="3429000"/>
            <a:ext cx="2666071" cy="2895600"/>
          </a:xfrm>
        </p:spPr>
      </p:pic>
    </p:spTree>
    <p:extLst>
      <p:ext uri="{BB962C8B-B14F-4D97-AF65-F5344CB8AC3E}">
        <p14:creationId xmlns:p14="http://schemas.microsoft.com/office/powerpoint/2010/main" val="24184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600" dirty="0"/>
              <a:t>What is </a:t>
            </a:r>
            <a:r>
              <a:rPr lang="en-US" sz="4600" i="1" dirty="0"/>
              <a:t>Acinetobacter</a:t>
            </a:r>
            <a:r>
              <a:rPr lang="en-US" sz="4600" dirty="0"/>
              <a:t>?</a:t>
            </a:r>
            <a:endParaRPr lang="en-US" sz="4600" i="1" dirty="0"/>
          </a:p>
        </p:txBody>
      </p:sp>
      <p:sp>
        <p:nvSpPr>
          <p:cNvPr id="3" name="Content Placeholder 2"/>
          <p:cNvSpPr>
            <a:spLocks noGrp="1"/>
          </p:cNvSpPr>
          <p:nvPr>
            <p:ph idx="1"/>
          </p:nvPr>
        </p:nvSpPr>
        <p:spPr/>
        <p:txBody>
          <a:bodyPr/>
          <a:lstStyle/>
          <a:p>
            <a:r>
              <a:rPr lang="en-US" dirty="0"/>
              <a:t>Common in soil &amp; water</a:t>
            </a:r>
          </a:p>
          <a:p>
            <a:r>
              <a:rPr lang="en-US" i="1" dirty="0"/>
              <a:t>A. baumannii</a:t>
            </a:r>
            <a:r>
              <a:rPr lang="en-US" dirty="0"/>
              <a:t> – 80% of reported infections</a:t>
            </a:r>
          </a:p>
          <a:p>
            <a:r>
              <a:rPr lang="en-US" dirty="0"/>
              <a:t>Can cause variety of illnesses</a:t>
            </a:r>
          </a:p>
          <a:p>
            <a:pPr lvl="1"/>
            <a:r>
              <a:rPr lang="en-US" dirty="0"/>
              <a:t>Little risk to the healthy</a:t>
            </a:r>
          </a:p>
          <a:p>
            <a:pPr lvl="1"/>
            <a:endParaRPr lang="en-US" dirty="0"/>
          </a:p>
        </p:txBody>
      </p:sp>
    </p:spTree>
    <p:extLst>
      <p:ext uri="{BB962C8B-B14F-4D97-AF65-F5344CB8AC3E}">
        <p14:creationId xmlns:p14="http://schemas.microsoft.com/office/powerpoint/2010/main" val="335464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908432"/>
            <a:ext cx="3733800" cy="3035170"/>
          </a:xfrm>
          <a:prstGeom prst="rect">
            <a:avLst/>
          </a:prstGeom>
        </p:spPr>
      </p:pic>
      <p:sp>
        <p:nvSpPr>
          <p:cNvPr id="2" name="Title 1"/>
          <p:cNvSpPr>
            <a:spLocks noGrp="1"/>
          </p:cNvSpPr>
          <p:nvPr>
            <p:ph type="title"/>
          </p:nvPr>
        </p:nvSpPr>
        <p:spPr/>
        <p:txBody>
          <a:bodyPr/>
          <a:lstStyle/>
          <a:p>
            <a:r>
              <a:rPr lang="en-US" dirty="0"/>
              <a:t>Transmission</a:t>
            </a:r>
          </a:p>
        </p:txBody>
      </p:sp>
      <p:sp>
        <p:nvSpPr>
          <p:cNvPr id="3" name="Content Placeholder 2"/>
          <p:cNvSpPr>
            <a:spLocks noGrp="1"/>
          </p:cNvSpPr>
          <p:nvPr>
            <p:ph idx="1"/>
          </p:nvPr>
        </p:nvSpPr>
        <p:spPr>
          <a:xfrm>
            <a:off x="457200" y="1600200"/>
            <a:ext cx="5562600" cy="4648200"/>
          </a:xfrm>
        </p:spPr>
        <p:txBody>
          <a:bodyPr/>
          <a:lstStyle/>
          <a:p>
            <a:r>
              <a:rPr lang="en-US" sz="3000" dirty="0"/>
              <a:t>Person-to-person </a:t>
            </a:r>
          </a:p>
          <a:p>
            <a:pPr lvl="1"/>
            <a:r>
              <a:rPr lang="en-US" sz="2600" dirty="0"/>
              <a:t>Contact with positive patients</a:t>
            </a:r>
          </a:p>
          <a:p>
            <a:pPr lvl="1"/>
            <a:r>
              <a:rPr lang="en-US" sz="2600" dirty="0"/>
              <a:t>Contact with wounds or stool</a:t>
            </a:r>
          </a:p>
          <a:p>
            <a:r>
              <a:rPr lang="en-US" sz="3000" dirty="0"/>
              <a:t>Medical devices or equipment </a:t>
            </a:r>
          </a:p>
          <a:p>
            <a:r>
              <a:rPr lang="en-US" sz="3000" dirty="0"/>
              <a:t>Inanimate objects</a:t>
            </a:r>
          </a:p>
          <a:p>
            <a:pPr marL="0" indent="0">
              <a:buNone/>
            </a:pPr>
            <a:endParaRPr lang="en-US" dirty="0"/>
          </a:p>
        </p:txBody>
      </p:sp>
    </p:spTree>
    <p:extLst>
      <p:ext uri="{BB962C8B-B14F-4D97-AF65-F5344CB8AC3E}">
        <p14:creationId xmlns:p14="http://schemas.microsoft.com/office/powerpoint/2010/main" val="44777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Risk?</a:t>
            </a:r>
          </a:p>
        </p:txBody>
      </p:sp>
      <p:sp>
        <p:nvSpPr>
          <p:cNvPr id="3" name="Content Placeholder 2"/>
          <p:cNvSpPr>
            <a:spLocks noGrp="1"/>
          </p:cNvSpPr>
          <p:nvPr>
            <p:ph idx="1"/>
          </p:nvPr>
        </p:nvSpPr>
        <p:spPr>
          <a:xfrm>
            <a:off x="152400" y="1600200"/>
            <a:ext cx="8839200" cy="5181600"/>
          </a:xfrm>
        </p:spPr>
        <p:txBody>
          <a:bodyPr/>
          <a:lstStyle/>
          <a:p>
            <a:r>
              <a:rPr lang="en-US" sz="2800" dirty="0"/>
              <a:t>CRE &amp; MDR-A infections are more common in patients who have: </a:t>
            </a:r>
          </a:p>
          <a:p>
            <a:pPr lvl="1"/>
            <a:r>
              <a:rPr lang="en-US" sz="2400" dirty="0"/>
              <a:t>Frequent or prolonged hospital stays </a:t>
            </a:r>
          </a:p>
          <a:p>
            <a:pPr lvl="1"/>
            <a:r>
              <a:rPr lang="en-US" sz="2400" dirty="0"/>
              <a:t>Prolonged antibiotic use</a:t>
            </a:r>
          </a:p>
          <a:p>
            <a:pPr lvl="1"/>
            <a:r>
              <a:rPr lang="en-US" sz="2400" dirty="0"/>
              <a:t>Indwelling medical devices </a:t>
            </a:r>
          </a:p>
          <a:p>
            <a:pPr lvl="2"/>
            <a:r>
              <a:rPr lang="en-US" sz="2000" dirty="0"/>
              <a:t>Foley’s</a:t>
            </a:r>
          </a:p>
          <a:p>
            <a:pPr lvl="2"/>
            <a:r>
              <a:rPr lang="en-US" sz="2000" dirty="0"/>
              <a:t>Central lines</a:t>
            </a:r>
          </a:p>
          <a:p>
            <a:pPr lvl="1"/>
            <a:r>
              <a:rPr lang="en-US" sz="2400" dirty="0"/>
              <a:t>Chronic medical conditions</a:t>
            </a:r>
          </a:p>
          <a:p>
            <a:pPr lvl="2"/>
            <a:r>
              <a:rPr lang="en-US" sz="2000" dirty="0"/>
              <a:t>COPD, asthma</a:t>
            </a:r>
          </a:p>
          <a:p>
            <a:pPr lvl="2"/>
            <a:r>
              <a:rPr lang="en-US" sz="2000" dirty="0"/>
              <a:t>History of surgery</a:t>
            </a:r>
          </a:p>
          <a:p>
            <a:pPr lvl="2"/>
            <a:r>
              <a:rPr lang="en-US" sz="2000" dirty="0"/>
              <a:t>Decubitus</a:t>
            </a:r>
          </a:p>
          <a:p>
            <a:pPr marL="0" indent="0">
              <a:buNone/>
            </a:pPr>
            <a:endParaRPr lang="en-US" sz="2800" dirty="0"/>
          </a:p>
        </p:txBody>
      </p:sp>
    </p:spTree>
    <p:extLst>
      <p:ext uri="{BB962C8B-B14F-4D97-AF65-F5344CB8AC3E}">
        <p14:creationId xmlns:p14="http://schemas.microsoft.com/office/powerpoint/2010/main" val="214360867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6073</TotalTime>
  <Words>5116</Words>
  <Application>Microsoft Office PowerPoint</Application>
  <PresentationFormat>On-screen Show (4:3)</PresentationFormat>
  <Paragraphs>422</Paragraphs>
  <Slides>39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Tahoma</vt:lpstr>
      <vt:lpstr>Wingdings</vt:lpstr>
      <vt:lpstr>Custom Design</vt:lpstr>
      <vt:lpstr>Epidemiology Orientation</vt:lpstr>
      <vt:lpstr>Objectives</vt:lpstr>
      <vt:lpstr>HAI Epidemiologist</vt:lpstr>
      <vt:lpstr>HAI Investigation Team</vt:lpstr>
      <vt:lpstr>HAI Investigation Team</vt:lpstr>
      <vt:lpstr>  What is Enterobacteriaceae?</vt:lpstr>
      <vt:lpstr>What is Acinetobacter?</vt:lpstr>
      <vt:lpstr>Transmission</vt:lpstr>
      <vt:lpstr>Who is at Risk?</vt:lpstr>
      <vt:lpstr>Why are these Important?</vt:lpstr>
      <vt:lpstr>The Development of Resistance </vt:lpstr>
      <vt:lpstr>Carbapenemases in the U.S. </vt:lpstr>
      <vt:lpstr>Resistance Mechanisms </vt:lpstr>
      <vt:lpstr>Defining CRE</vt:lpstr>
      <vt:lpstr>Defining MDR-Acinetobacter</vt:lpstr>
      <vt:lpstr>PowerPoint Presentation</vt:lpstr>
      <vt:lpstr>Case 1</vt:lpstr>
      <vt:lpstr>Case 2</vt:lpstr>
      <vt:lpstr>Case 3</vt:lpstr>
      <vt:lpstr>Lab Detection for CRE </vt:lpstr>
      <vt:lpstr>Molecular Subtyping</vt:lpstr>
      <vt:lpstr>When to Submit</vt:lpstr>
      <vt:lpstr>How to Submit?</vt:lpstr>
      <vt:lpstr>Prevention</vt:lpstr>
      <vt:lpstr>Core Prevention Measures</vt:lpstr>
      <vt:lpstr>Hand Hygiene Cont…</vt:lpstr>
      <vt:lpstr>Core Prevention Measures cont…</vt:lpstr>
      <vt:lpstr>Contact Precautions Cont…</vt:lpstr>
      <vt:lpstr>PowerPoint Presentation</vt:lpstr>
      <vt:lpstr>Core Prevention Measures cont…</vt:lpstr>
      <vt:lpstr>Control Prevention Measures cont..</vt:lpstr>
      <vt:lpstr>Core Prevention Measures cont…</vt:lpstr>
      <vt:lpstr>Core Prevention Measures cont…</vt:lpstr>
      <vt:lpstr>Additional Measures</vt:lpstr>
      <vt:lpstr>Transfer Form</vt:lpstr>
      <vt:lpstr>PowerPoint Presentation</vt:lpstr>
      <vt:lpstr>LTAC Specific Recommendations</vt:lpstr>
      <vt:lpstr>Supplemental Measures</vt:lpstr>
      <vt:lpstr>References </vt:lpstr>
    </vt:vector>
  </TitlesOfParts>
  <Company>DSHS HSR03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Enterobacteriaceae</dc:title>
  <dc:creator>Breaux,Marcelle (DSHS)</dc:creator>
  <cp:lastModifiedBy>Pinter,Henry J (DSHS)</cp:lastModifiedBy>
  <cp:revision>411</cp:revision>
  <cp:lastPrinted>2015-08-24T20:15:34Z</cp:lastPrinted>
  <dcterms:created xsi:type="dcterms:W3CDTF">2013-03-25T16:50:39Z</dcterms:created>
  <dcterms:modified xsi:type="dcterms:W3CDTF">2023-02-17T15:24:23Z</dcterms:modified>
</cp:coreProperties>
</file>