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wmf" ContentType="image/x-wm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drawings/drawing2.xml" ContentType="application/vnd.openxmlformats-officedocument.drawingml.chartshapes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notesSlides/notesSlide10.xml" ContentType="application/vnd.openxmlformats-officedocument.presentationml.notesSlide+xml"/>
  <Override PartName="/ppt/charts/chart6.xml" ContentType="application/vnd.openxmlformats-officedocument.drawingml.chart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  <p:sldMasterId id="2147483675" r:id="rId3"/>
  </p:sldMasterIdLst>
  <p:notesMasterIdLst>
    <p:notesMasterId r:id="rId49"/>
  </p:notesMasterIdLst>
  <p:sldIdLst>
    <p:sldId id="259" r:id="rId4"/>
    <p:sldId id="323" r:id="rId5"/>
    <p:sldId id="298" r:id="rId6"/>
    <p:sldId id="260" r:id="rId7"/>
    <p:sldId id="299" r:id="rId8"/>
    <p:sldId id="281" r:id="rId9"/>
    <p:sldId id="285" r:id="rId10"/>
    <p:sldId id="287" r:id="rId11"/>
    <p:sldId id="288" r:id="rId12"/>
    <p:sldId id="291" r:id="rId13"/>
    <p:sldId id="286" r:id="rId14"/>
    <p:sldId id="290" r:id="rId15"/>
    <p:sldId id="301" r:id="rId16"/>
    <p:sldId id="295" r:id="rId17"/>
    <p:sldId id="276" r:id="rId18"/>
    <p:sldId id="278" r:id="rId19"/>
    <p:sldId id="302" r:id="rId20"/>
    <p:sldId id="304" r:id="rId21"/>
    <p:sldId id="279" r:id="rId22"/>
    <p:sldId id="261" r:id="rId23"/>
    <p:sldId id="324" r:id="rId24"/>
    <p:sldId id="314" r:id="rId25"/>
    <p:sldId id="308" r:id="rId26"/>
    <p:sldId id="309" r:id="rId27"/>
    <p:sldId id="310" r:id="rId28"/>
    <p:sldId id="262" r:id="rId29"/>
    <p:sldId id="263" r:id="rId30"/>
    <p:sldId id="264" r:id="rId31"/>
    <p:sldId id="265" r:id="rId32"/>
    <p:sldId id="266" r:id="rId33"/>
    <p:sldId id="256" r:id="rId34"/>
    <p:sldId id="257" r:id="rId35"/>
    <p:sldId id="267" r:id="rId36"/>
    <p:sldId id="268" r:id="rId37"/>
    <p:sldId id="269" r:id="rId38"/>
    <p:sldId id="258" r:id="rId39"/>
    <p:sldId id="315" r:id="rId40"/>
    <p:sldId id="316" r:id="rId41"/>
    <p:sldId id="317" r:id="rId42"/>
    <p:sldId id="319" r:id="rId43"/>
    <p:sldId id="320" r:id="rId44"/>
    <p:sldId id="322" r:id="rId45"/>
    <p:sldId id="321" r:id="rId46"/>
    <p:sldId id="325" r:id="rId47"/>
    <p:sldId id="326" r:id="rId48"/>
  </p:sldIdLst>
  <p:sldSz cx="9144000" cy="6858000" type="screen4x3"/>
  <p:notesSz cx="6858000" cy="9144000"/>
  <p:defaultTextStyle>
    <a:defPPr>
      <a:defRPr lang="en-US"/>
    </a:defPPr>
    <a:lvl1pPr marL="0" algn="l" defTabSz="9143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54" algn="l" defTabSz="9143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06" algn="l" defTabSz="9143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60" algn="l" defTabSz="9143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613" algn="l" defTabSz="9143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766" algn="l" defTabSz="9143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920" algn="l" defTabSz="9143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072" algn="l" defTabSz="9143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226" algn="l" defTabSz="9143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450" y="51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presProps" Target="pres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tableStyles" Target="tableStyles.xml"/><Relationship Id="rId5" Type="http://schemas.openxmlformats.org/officeDocument/2006/relationships/slide" Target="slides/slide2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8" Type="http://schemas.openxmlformats.org/officeDocument/2006/relationships/slide" Target="slides/slide5.xml"/><Relationship Id="rId51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High-level healthcare exposure</c:v>
                </c:pt>
              </c:strCache>
            </c:strRef>
          </c:tx>
          <c:invertIfNegative val="0"/>
          <c:cat>
            <c:strRef>
              <c:f>Sheet1!$A$2:$A$4</c:f>
              <c:strCache>
                <c:ptCount val="3"/>
                <c:pt idx="0">
                  <c:v>No medical conditions</c:v>
                </c:pt>
                <c:pt idx="1">
                  <c:v>Infant younger than 1 y</c:v>
                </c:pt>
                <c:pt idx="2">
                  <c:v>Household member with active CDI 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1</c:v>
                </c:pt>
                <c:pt idx="1">
                  <c:v>1</c:v>
                </c:pt>
                <c:pt idx="2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98D-4793-BD2D-E435A03190D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Low-level healthcare exposure</c:v>
                </c:pt>
              </c:strCache>
            </c:strRef>
          </c:tx>
          <c:invertIfNegative val="0"/>
          <c:cat>
            <c:strRef>
              <c:f>Sheet1!$A$2:$A$4</c:f>
              <c:strCache>
                <c:ptCount val="3"/>
                <c:pt idx="0">
                  <c:v>No medical conditions</c:v>
                </c:pt>
                <c:pt idx="1">
                  <c:v>Infant younger than 1 y</c:v>
                </c:pt>
                <c:pt idx="2">
                  <c:v>Household member with active CDI 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1.7</c:v>
                </c:pt>
                <c:pt idx="1">
                  <c:v>2.1</c:v>
                </c:pt>
                <c:pt idx="2">
                  <c:v>6.9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98D-4793-BD2D-E435A03190D9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No exposure</c:v>
                </c:pt>
              </c:strCache>
            </c:strRef>
          </c:tx>
          <c:invertIfNegative val="0"/>
          <c:cat>
            <c:strRef>
              <c:f>Sheet1!$A$2:$A$4</c:f>
              <c:strCache>
                <c:ptCount val="3"/>
                <c:pt idx="0">
                  <c:v>No medical conditions</c:v>
                </c:pt>
                <c:pt idx="1">
                  <c:v>Infant younger than 1 y</c:v>
                </c:pt>
                <c:pt idx="2">
                  <c:v>Household member with active CDI </c:v>
                </c:pt>
              </c:strCache>
            </c:strRef>
          </c:cat>
          <c:val>
            <c:numRef>
              <c:f>Sheet1!$D$2:$D$4</c:f>
              <c:numCache>
                <c:formatCode>General</c:formatCode>
                <c:ptCount val="3"/>
                <c:pt idx="0">
                  <c:v>1.1000000000000001</c:v>
                </c:pt>
                <c:pt idx="1">
                  <c:v>1.8</c:v>
                </c:pt>
                <c:pt idx="2">
                  <c:v>6.8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98D-4793-BD2D-E435A03190D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403861536"/>
        <c:axId val="1403870784"/>
      </c:barChart>
      <c:catAx>
        <c:axId val="140386153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403870784"/>
        <c:crosses val="autoZero"/>
        <c:auto val="1"/>
        <c:lblAlgn val="ctr"/>
        <c:lblOffset val="100"/>
        <c:noMultiLvlLbl val="0"/>
      </c:catAx>
      <c:valAx>
        <c:axId val="1403870784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/>
                  <a:t>Odds ratio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1403861536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Positivity</c:v>
                </c:pt>
              </c:strCache>
            </c:strRef>
          </c:tx>
          <c:spPr>
            <a:solidFill>
              <a:schemeClr val="tx1"/>
            </a:solidFill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Public area (n=540)</c:v>
                </c:pt>
                <c:pt idx="1">
                  <c:v>Home (n=1173)</c:v>
                </c:pt>
                <c:pt idx="2">
                  <c:v>Chain store (n=230)</c:v>
                </c:pt>
                <c:pt idx="3">
                  <c:v>Fast-food restaurant (n=125)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61.48</c:v>
                </c:pt>
                <c:pt idx="1">
                  <c:v>36.909999999999997</c:v>
                </c:pt>
                <c:pt idx="2">
                  <c:v>17.829999999999998</c:v>
                </c:pt>
                <c:pt idx="3">
                  <c:v>20.8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596-4065-91E3-5A09A6F87F1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403864256"/>
        <c:axId val="1403871328"/>
      </c:barChart>
      <c:catAx>
        <c:axId val="140386425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403871328"/>
        <c:crosses val="autoZero"/>
        <c:auto val="1"/>
        <c:lblAlgn val="ctr"/>
        <c:lblOffset val="100"/>
        <c:noMultiLvlLbl val="0"/>
      </c:catAx>
      <c:valAx>
        <c:axId val="1403871328"/>
        <c:scaling>
          <c:orientation val="minMax"/>
          <c:max val="10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/>
                  <a:t>Percent positive for</a:t>
                </a:r>
                <a:r>
                  <a:rPr lang="en-US" baseline="0" dirty="0"/>
                  <a:t> </a:t>
                </a:r>
                <a:r>
                  <a:rPr lang="en-US" i="1" baseline="0" dirty="0"/>
                  <a:t>C. difficile</a:t>
                </a:r>
                <a:endParaRPr lang="en-US" i="1" dirty="0"/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140386425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Positivity</c:v>
                </c:pt>
              </c:strCache>
            </c:strRef>
          </c:tx>
          <c:spPr>
            <a:solidFill>
              <a:schemeClr val="tx1"/>
            </a:solidFill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Shoe sole (n=274)</c:v>
                </c:pt>
                <c:pt idx="1">
                  <c:v>Restroom (n=177)</c:v>
                </c:pt>
                <c:pt idx="2">
                  <c:v>Cleaning supply (n=171)</c:v>
                </c:pt>
                <c:pt idx="3">
                  <c:v>Kitchen (n=334)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45.26</c:v>
                </c:pt>
                <c:pt idx="1">
                  <c:v>35.590000000000003</c:v>
                </c:pt>
                <c:pt idx="2">
                  <c:v>38.6</c:v>
                </c:pt>
                <c:pt idx="3">
                  <c:v>45.81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65F-4EAB-917D-9A62FE6CD25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403870240"/>
        <c:axId val="1403867520"/>
      </c:barChart>
      <c:catAx>
        <c:axId val="140387024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403867520"/>
        <c:crosses val="autoZero"/>
        <c:auto val="1"/>
        <c:lblAlgn val="ctr"/>
        <c:lblOffset val="100"/>
        <c:noMultiLvlLbl val="0"/>
      </c:catAx>
      <c:valAx>
        <c:axId val="1403867520"/>
        <c:scaling>
          <c:orientation val="minMax"/>
          <c:max val="10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/>
                  <a:t>Percent positive for</a:t>
                </a:r>
                <a:r>
                  <a:rPr lang="en-US" baseline="0" dirty="0"/>
                  <a:t> </a:t>
                </a:r>
                <a:r>
                  <a:rPr lang="en-US" i="1" baseline="0" dirty="0"/>
                  <a:t>C. difficile</a:t>
                </a:r>
                <a:endParaRPr lang="en-US" i="1" dirty="0"/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140387024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invertIfNegative val="0"/>
          <c:cat>
            <c:strRef>
              <c:f>Sheet1!$A$2:$A$26</c:f>
              <c:strCache>
                <c:ptCount val="25"/>
                <c:pt idx="0">
                  <c:v>014-020</c:v>
                </c:pt>
                <c:pt idx="1">
                  <c:v>UM11</c:v>
                </c:pt>
                <c:pt idx="2">
                  <c:v>UM10</c:v>
                </c:pt>
                <c:pt idx="3">
                  <c:v>UM12</c:v>
                </c:pt>
                <c:pt idx="4">
                  <c:v>2</c:v>
                </c:pt>
                <c:pt idx="5">
                  <c:v>078-126</c:v>
                </c:pt>
                <c:pt idx="6">
                  <c:v>1</c:v>
                </c:pt>
                <c:pt idx="7">
                  <c:v>27</c:v>
                </c:pt>
                <c:pt idx="8">
                  <c:v>UM16</c:v>
                </c:pt>
                <c:pt idx="9">
                  <c:v>UM8</c:v>
                </c:pt>
                <c:pt idx="10">
                  <c:v>UM13</c:v>
                </c:pt>
                <c:pt idx="11">
                  <c:v>UM14</c:v>
                </c:pt>
                <c:pt idx="12">
                  <c:v>UM9</c:v>
                </c:pt>
                <c:pt idx="13">
                  <c:v>106</c:v>
                </c:pt>
                <c:pt idx="14">
                  <c:v>UM24</c:v>
                </c:pt>
                <c:pt idx="15">
                  <c:v>UM41</c:v>
                </c:pt>
                <c:pt idx="16">
                  <c:v>UM18</c:v>
                </c:pt>
                <c:pt idx="17">
                  <c:v>053-163</c:v>
                </c:pt>
                <c:pt idx="18">
                  <c:v>17</c:v>
                </c:pt>
                <c:pt idx="19">
                  <c:v>UM27</c:v>
                </c:pt>
                <c:pt idx="20">
                  <c:v>UM78</c:v>
                </c:pt>
                <c:pt idx="21">
                  <c:v>12</c:v>
                </c:pt>
                <c:pt idx="22">
                  <c:v>UM87</c:v>
                </c:pt>
                <c:pt idx="23">
                  <c:v>UM26</c:v>
                </c:pt>
                <c:pt idx="24">
                  <c:v>UM70</c:v>
                </c:pt>
              </c:strCache>
            </c:strRef>
          </c:cat>
          <c:val>
            <c:numRef>
              <c:f>Sheet1!$B$2:$B$26</c:f>
              <c:numCache>
                <c:formatCode>0.0%</c:formatCode>
                <c:ptCount val="25"/>
                <c:pt idx="0">
                  <c:v>0.15710723192019951</c:v>
                </c:pt>
                <c:pt idx="1">
                  <c:v>0.15461346633416459</c:v>
                </c:pt>
                <c:pt idx="2">
                  <c:v>0.11471321695760599</c:v>
                </c:pt>
                <c:pt idx="3">
                  <c:v>9.7256857855361589E-2</c:v>
                </c:pt>
                <c:pt idx="4">
                  <c:v>7.4812967581047385E-2</c:v>
                </c:pt>
                <c:pt idx="5">
                  <c:v>5.7356608478802994E-2</c:v>
                </c:pt>
                <c:pt idx="6">
                  <c:v>5.2369077306733167E-2</c:v>
                </c:pt>
                <c:pt idx="7">
                  <c:v>4.488778054862843E-2</c:v>
                </c:pt>
                <c:pt idx="8">
                  <c:v>2.9925187032418952E-2</c:v>
                </c:pt>
                <c:pt idx="9">
                  <c:v>2.7431421446384038E-2</c:v>
                </c:pt>
                <c:pt idx="10">
                  <c:v>2.4937655860349128E-2</c:v>
                </c:pt>
                <c:pt idx="11">
                  <c:v>2.2443890274314215E-2</c:v>
                </c:pt>
                <c:pt idx="12">
                  <c:v>2.2443890274314215E-2</c:v>
                </c:pt>
                <c:pt idx="13">
                  <c:v>1.9950124688279301E-2</c:v>
                </c:pt>
                <c:pt idx="14">
                  <c:v>1.7456359102244388E-2</c:v>
                </c:pt>
                <c:pt idx="15">
                  <c:v>1.7456359102244388E-2</c:v>
                </c:pt>
                <c:pt idx="16">
                  <c:v>1.4962593516209476E-2</c:v>
                </c:pt>
                <c:pt idx="17">
                  <c:v>1.2468827930174564E-2</c:v>
                </c:pt>
                <c:pt idx="18">
                  <c:v>7.481296758104738E-3</c:v>
                </c:pt>
                <c:pt idx="19">
                  <c:v>7.481296758104738E-3</c:v>
                </c:pt>
                <c:pt idx="20">
                  <c:v>7.481296758104738E-3</c:v>
                </c:pt>
                <c:pt idx="21">
                  <c:v>4.9875311720698253E-3</c:v>
                </c:pt>
                <c:pt idx="22">
                  <c:v>4.9875311720698253E-3</c:v>
                </c:pt>
                <c:pt idx="23">
                  <c:v>2.4937655860349127E-3</c:v>
                </c:pt>
                <c:pt idx="24">
                  <c:v>2.4937655860349127E-3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068-4780-8A3F-A8FA696A3AC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403865344"/>
        <c:axId val="1403863168"/>
      </c:barChart>
      <c:catAx>
        <c:axId val="140386534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403863168"/>
        <c:crosses val="autoZero"/>
        <c:auto val="1"/>
        <c:lblAlgn val="ctr"/>
        <c:lblOffset val="100"/>
        <c:noMultiLvlLbl val="0"/>
      </c:catAx>
      <c:valAx>
        <c:axId val="1403863168"/>
        <c:scaling>
          <c:orientation val="minMax"/>
        </c:scaling>
        <c:delete val="0"/>
        <c:axPos val="l"/>
        <c:majorGridlines/>
        <c:numFmt formatCode="0%" sourceLinked="0"/>
        <c:majorTickMark val="out"/>
        <c:minorTickMark val="none"/>
        <c:tickLblPos val="nextTo"/>
        <c:crossAx val="140386534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Environmental (n=401)</c:v>
                </c:pt>
              </c:strCache>
            </c:strRef>
          </c:tx>
          <c:invertIfNegative val="0"/>
          <c:cat>
            <c:strRef>
              <c:f>Sheet1!$A$2:$A$26</c:f>
              <c:strCache>
                <c:ptCount val="25"/>
                <c:pt idx="0">
                  <c:v>014-020</c:v>
                </c:pt>
                <c:pt idx="1">
                  <c:v>UM11</c:v>
                </c:pt>
                <c:pt idx="2">
                  <c:v>UM10</c:v>
                </c:pt>
                <c:pt idx="3">
                  <c:v>UM12</c:v>
                </c:pt>
                <c:pt idx="4">
                  <c:v>2</c:v>
                </c:pt>
                <c:pt idx="5">
                  <c:v>078-126</c:v>
                </c:pt>
                <c:pt idx="6">
                  <c:v>1</c:v>
                </c:pt>
                <c:pt idx="7">
                  <c:v>27</c:v>
                </c:pt>
                <c:pt idx="8">
                  <c:v>UM16</c:v>
                </c:pt>
                <c:pt idx="9">
                  <c:v>UM8</c:v>
                </c:pt>
                <c:pt idx="10">
                  <c:v>UM13</c:v>
                </c:pt>
                <c:pt idx="11">
                  <c:v>UM14</c:v>
                </c:pt>
                <c:pt idx="12">
                  <c:v>UM9</c:v>
                </c:pt>
                <c:pt idx="13">
                  <c:v>106</c:v>
                </c:pt>
                <c:pt idx="14">
                  <c:v>UM24</c:v>
                </c:pt>
                <c:pt idx="15">
                  <c:v>UM41</c:v>
                </c:pt>
                <c:pt idx="16">
                  <c:v>UM18</c:v>
                </c:pt>
                <c:pt idx="17">
                  <c:v>053-163</c:v>
                </c:pt>
                <c:pt idx="18">
                  <c:v>17</c:v>
                </c:pt>
                <c:pt idx="19">
                  <c:v>UM27</c:v>
                </c:pt>
                <c:pt idx="20">
                  <c:v>UM78</c:v>
                </c:pt>
                <c:pt idx="21">
                  <c:v>12</c:v>
                </c:pt>
                <c:pt idx="22">
                  <c:v>UM87</c:v>
                </c:pt>
                <c:pt idx="23">
                  <c:v>UM26</c:v>
                </c:pt>
                <c:pt idx="24">
                  <c:v>UM70</c:v>
                </c:pt>
              </c:strCache>
            </c:strRef>
          </c:cat>
          <c:val>
            <c:numRef>
              <c:f>Sheet1!$B$2:$B$26</c:f>
              <c:numCache>
                <c:formatCode>0.0%</c:formatCode>
                <c:ptCount val="25"/>
                <c:pt idx="0">
                  <c:v>0.15710723192019951</c:v>
                </c:pt>
                <c:pt idx="1">
                  <c:v>0.15461346633416459</c:v>
                </c:pt>
                <c:pt idx="2">
                  <c:v>0.11471321695760599</c:v>
                </c:pt>
                <c:pt idx="3">
                  <c:v>9.7256857855361589E-2</c:v>
                </c:pt>
                <c:pt idx="4">
                  <c:v>7.4812967581047385E-2</c:v>
                </c:pt>
                <c:pt idx="5">
                  <c:v>5.7356608478802994E-2</c:v>
                </c:pt>
                <c:pt idx="6">
                  <c:v>5.2369077306733167E-2</c:v>
                </c:pt>
                <c:pt idx="7">
                  <c:v>4.488778054862843E-2</c:v>
                </c:pt>
                <c:pt idx="8">
                  <c:v>2.9925187032418952E-2</c:v>
                </c:pt>
                <c:pt idx="9">
                  <c:v>2.7431421446384038E-2</c:v>
                </c:pt>
                <c:pt idx="10">
                  <c:v>2.4937655860349128E-2</c:v>
                </c:pt>
                <c:pt idx="11">
                  <c:v>2.2443890274314215E-2</c:v>
                </c:pt>
                <c:pt idx="12">
                  <c:v>2.2443890274314215E-2</c:v>
                </c:pt>
                <c:pt idx="13">
                  <c:v>1.9950124688279301E-2</c:v>
                </c:pt>
                <c:pt idx="14">
                  <c:v>1.7456359102244388E-2</c:v>
                </c:pt>
                <c:pt idx="15">
                  <c:v>1.7456359102244388E-2</c:v>
                </c:pt>
                <c:pt idx="16">
                  <c:v>1.4962593516209476E-2</c:v>
                </c:pt>
                <c:pt idx="17">
                  <c:v>1.2468827930174564E-2</c:v>
                </c:pt>
                <c:pt idx="18">
                  <c:v>7.481296758104738E-3</c:v>
                </c:pt>
                <c:pt idx="19">
                  <c:v>7.481296758104738E-3</c:v>
                </c:pt>
                <c:pt idx="20">
                  <c:v>7.481296758104738E-3</c:v>
                </c:pt>
                <c:pt idx="21">
                  <c:v>4.9875311720698253E-3</c:v>
                </c:pt>
                <c:pt idx="22">
                  <c:v>4.9875311720698253E-3</c:v>
                </c:pt>
                <c:pt idx="23">
                  <c:v>2.4937655860349127E-3</c:v>
                </c:pt>
                <c:pt idx="24">
                  <c:v>2.4937655860349127E-3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5E8-4B2E-B5BA-C8344F9B5261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Clinical (n=613)</c:v>
                </c:pt>
              </c:strCache>
            </c:strRef>
          </c:tx>
          <c:invertIfNegative val="0"/>
          <c:cat>
            <c:strRef>
              <c:f>Sheet1!$A$2:$A$26</c:f>
              <c:strCache>
                <c:ptCount val="25"/>
                <c:pt idx="0">
                  <c:v>014-020</c:v>
                </c:pt>
                <c:pt idx="1">
                  <c:v>UM11</c:v>
                </c:pt>
                <c:pt idx="2">
                  <c:v>UM10</c:v>
                </c:pt>
                <c:pt idx="3">
                  <c:v>UM12</c:v>
                </c:pt>
                <c:pt idx="4">
                  <c:v>2</c:v>
                </c:pt>
                <c:pt idx="5">
                  <c:v>078-126</c:v>
                </c:pt>
                <c:pt idx="6">
                  <c:v>1</c:v>
                </c:pt>
                <c:pt idx="7">
                  <c:v>27</c:v>
                </c:pt>
                <c:pt idx="8">
                  <c:v>UM16</c:v>
                </c:pt>
                <c:pt idx="9">
                  <c:v>UM8</c:v>
                </c:pt>
                <c:pt idx="10">
                  <c:v>UM13</c:v>
                </c:pt>
                <c:pt idx="11">
                  <c:v>UM14</c:v>
                </c:pt>
                <c:pt idx="12">
                  <c:v>UM9</c:v>
                </c:pt>
                <c:pt idx="13">
                  <c:v>106</c:v>
                </c:pt>
                <c:pt idx="14">
                  <c:v>UM24</c:v>
                </c:pt>
                <c:pt idx="15">
                  <c:v>UM41</c:v>
                </c:pt>
                <c:pt idx="16">
                  <c:v>UM18</c:v>
                </c:pt>
                <c:pt idx="17">
                  <c:v>053-163</c:v>
                </c:pt>
                <c:pt idx="18">
                  <c:v>17</c:v>
                </c:pt>
                <c:pt idx="19">
                  <c:v>UM27</c:v>
                </c:pt>
                <c:pt idx="20">
                  <c:v>UM78</c:v>
                </c:pt>
                <c:pt idx="21">
                  <c:v>12</c:v>
                </c:pt>
                <c:pt idx="22">
                  <c:v>UM87</c:v>
                </c:pt>
                <c:pt idx="23">
                  <c:v>UM26</c:v>
                </c:pt>
                <c:pt idx="24">
                  <c:v>UM70</c:v>
                </c:pt>
              </c:strCache>
            </c:strRef>
          </c:cat>
          <c:val>
            <c:numRef>
              <c:f>Sheet1!$C$2:$C$26</c:f>
              <c:numCache>
                <c:formatCode>0.0%</c:formatCode>
                <c:ptCount val="25"/>
                <c:pt idx="0">
                  <c:v>0.16313213703099511</c:v>
                </c:pt>
                <c:pt idx="1">
                  <c:v>9.951060358890701E-2</c:v>
                </c:pt>
                <c:pt idx="2">
                  <c:v>1.794453507340946E-2</c:v>
                </c:pt>
                <c:pt idx="3">
                  <c:v>1.1419249592169658E-2</c:v>
                </c:pt>
                <c:pt idx="4">
                  <c:v>9.2985318107667206E-2</c:v>
                </c:pt>
                <c:pt idx="5">
                  <c:v>5.5464926590538338E-2</c:v>
                </c:pt>
                <c:pt idx="6">
                  <c:v>3.7520391517128875E-2</c:v>
                </c:pt>
                <c:pt idx="7">
                  <c:v>0.24143556280587275</c:v>
                </c:pt>
                <c:pt idx="8">
                  <c:v>2.7732463295269169E-2</c:v>
                </c:pt>
                <c:pt idx="9">
                  <c:v>2.6101141924959218E-2</c:v>
                </c:pt>
                <c:pt idx="10">
                  <c:v>1.468189233278956E-2</c:v>
                </c:pt>
                <c:pt idx="11">
                  <c:v>1.468189233278956E-2</c:v>
                </c:pt>
                <c:pt idx="12">
                  <c:v>2.936378466557912E-2</c:v>
                </c:pt>
                <c:pt idx="13">
                  <c:v>3.2626427406199023E-3</c:v>
                </c:pt>
                <c:pt idx="14">
                  <c:v>4.8939641109298535E-2</c:v>
                </c:pt>
                <c:pt idx="15">
                  <c:v>9.7879282218597055E-3</c:v>
                </c:pt>
                <c:pt idx="16">
                  <c:v>6.5252854812398045E-3</c:v>
                </c:pt>
                <c:pt idx="17">
                  <c:v>1.9575856443719411E-2</c:v>
                </c:pt>
                <c:pt idx="18">
                  <c:v>3.2626427406199018E-2</c:v>
                </c:pt>
                <c:pt idx="20">
                  <c:v>1.3050570962479609E-2</c:v>
                </c:pt>
                <c:pt idx="21">
                  <c:v>4.8939641109298528E-3</c:v>
                </c:pt>
                <c:pt idx="22">
                  <c:v>3.2626427406199023E-3</c:v>
                </c:pt>
                <c:pt idx="23">
                  <c:v>1.6313213703099511E-3</c:v>
                </c:pt>
                <c:pt idx="24">
                  <c:v>1.6313213703099511E-3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5E8-4B2E-B5BA-C8344F9B526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403868608"/>
        <c:axId val="1403864800"/>
      </c:barChart>
      <c:catAx>
        <c:axId val="140386860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403864800"/>
        <c:crosses val="autoZero"/>
        <c:auto val="1"/>
        <c:lblAlgn val="ctr"/>
        <c:lblOffset val="100"/>
        <c:noMultiLvlLbl val="0"/>
      </c:catAx>
      <c:valAx>
        <c:axId val="1403864800"/>
        <c:scaling>
          <c:orientation val="minMax"/>
        </c:scaling>
        <c:delete val="0"/>
        <c:axPos val="l"/>
        <c:majorGridlines/>
        <c:numFmt formatCode="0%" sourceLinked="0"/>
        <c:majorTickMark val="out"/>
        <c:minorTickMark val="none"/>
        <c:tickLblPos val="nextTo"/>
        <c:crossAx val="1403868608"/>
        <c:crosses val="autoZero"/>
        <c:crossBetween val="between"/>
      </c:valAx>
    </c:plotArea>
    <c:legend>
      <c:legendPos val="t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Parks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Overall*</c:v>
                </c:pt>
                <c:pt idx="1">
                  <c:v>Berlin, Germany</c:v>
                </c:pt>
                <c:pt idx="2">
                  <c:v>Paris, France</c:v>
                </c:pt>
              </c:strCache>
            </c:strRef>
          </c:cat>
          <c:val>
            <c:numRef>
              <c:f>Sheet1!$B$2:$B$4</c:f>
              <c:numCache>
                <c:formatCode>0.0%</c:formatCode>
                <c:ptCount val="3"/>
                <c:pt idx="0">
                  <c:v>0.32</c:v>
                </c:pt>
                <c:pt idx="1">
                  <c:v>0.54500000000000004</c:v>
                </c:pt>
                <c:pt idx="2">
                  <c:v>9.5200000000000007E-2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412-470B-BF19-6C60AE54982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Metro/bus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Overall*</c:v>
                </c:pt>
                <c:pt idx="1">
                  <c:v>Berlin, Germany</c:v>
                </c:pt>
                <c:pt idx="2">
                  <c:v>Paris, France</c:v>
                </c:pt>
              </c:strCache>
            </c:strRef>
          </c:cat>
          <c:val>
            <c:numRef>
              <c:f>Sheet1!$C$2:$C$4</c:f>
              <c:numCache>
                <c:formatCode>0.0%</c:formatCode>
                <c:ptCount val="3"/>
                <c:pt idx="0">
                  <c:v>0.34399999999999997</c:v>
                </c:pt>
                <c:pt idx="1">
                  <c:v>0.187</c:v>
                </c:pt>
                <c:pt idx="2">
                  <c:v>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412-470B-BF19-6C60AE54982F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Public areas***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Overall*</c:v>
                </c:pt>
                <c:pt idx="1">
                  <c:v>Berlin, Germany</c:v>
                </c:pt>
                <c:pt idx="2">
                  <c:v>Paris, France</c:v>
                </c:pt>
              </c:strCache>
            </c:strRef>
          </c:cat>
          <c:val>
            <c:numRef>
              <c:f>Sheet1!$D$2:$D$4</c:f>
              <c:numCache>
                <c:formatCode>0.0%</c:formatCode>
                <c:ptCount val="3"/>
                <c:pt idx="0">
                  <c:v>0.159</c:v>
                </c:pt>
                <c:pt idx="1">
                  <c:v>0.14299999999999999</c:v>
                </c:pt>
                <c:pt idx="2">
                  <c:v>0.17499999999999999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412-470B-BF19-6C60AE54982F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99"/>
        <c:axId val="1403875136"/>
        <c:axId val="1403868064"/>
      </c:barChart>
      <c:catAx>
        <c:axId val="14038751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03868064"/>
        <c:crosses val="autoZero"/>
        <c:auto val="1"/>
        <c:lblAlgn val="ctr"/>
        <c:lblOffset val="100"/>
        <c:noMultiLvlLbl val="0"/>
      </c:catAx>
      <c:valAx>
        <c:axId val="1403868064"/>
        <c:scaling>
          <c:orientation val="minMax"/>
          <c:max val="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0.0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038751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400"/>
      </a:pPr>
      <a:endParaRPr lang="en-US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5622E0A-0383-8E46-AFB8-CB245924DF88}" type="doc">
      <dgm:prSet loTypeId="urn:microsoft.com/office/officeart/2005/8/layout/process1" loCatId="" qsTypeId="urn:microsoft.com/office/officeart/2005/8/quickstyle/simple4" qsCatId="simple" csTypeId="urn:microsoft.com/office/officeart/2005/8/colors/accent1_2" csCatId="accent1" phldr="1"/>
      <dgm:spPr/>
    </dgm:pt>
    <dgm:pt modelId="{DB402CC3-BCBB-8940-AAB7-795FD32F94E8}">
      <dgm:prSet phldrT="[Text]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dirty="0"/>
            <a:t>1935 - isolated in stool</a:t>
          </a:r>
        </a:p>
      </dgm:t>
    </dgm:pt>
    <dgm:pt modelId="{EAEC639A-51C3-AE4E-9909-D47A17A14683}" type="parTrans" cxnId="{5244FD52-9309-1445-A31F-B410E9AEC809}">
      <dgm:prSet/>
      <dgm:spPr/>
      <dgm:t>
        <a:bodyPr/>
        <a:lstStyle/>
        <a:p>
          <a:endParaRPr lang="en-US"/>
        </a:p>
      </dgm:t>
    </dgm:pt>
    <dgm:pt modelId="{98170A0C-15B5-1043-ABD9-F590D1F6D5C5}" type="sibTrans" cxnId="{5244FD52-9309-1445-A31F-B410E9AEC809}">
      <dgm:prSet/>
      <dgm:spPr/>
      <dgm:t>
        <a:bodyPr/>
        <a:lstStyle/>
        <a:p>
          <a:endParaRPr lang="en-US"/>
        </a:p>
      </dgm:t>
    </dgm:pt>
    <dgm:pt modelId="{A5F86730-5D7C-5C42-99E4-8B49640FEDD6}">
      <dgm:prSet phldrT="[Text]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dirty="0"/>
            <a:t>1996-2003 CDC reports rate of CDI increased from 31 cases per 100,000 persons to 61 cases per 100,000 persons</a:t>
          </a:r>
        </a:p>
      </dgm:t>
    </dgm:pt>
    <dgm:pt modelId="{143E8124-1DCF-8F4D-B898-0DA8EE8A84F9}" type="parTrans" cxnId="{7187E931-1096-3442-83EE-84EC81CAD372}">
      <dgm:prSet/>
      <dgm:spPr/>
      <dgm:t>
        <a:bodyPr/>
        <a:lstStyle/>
        <a:p>
          <a:endParaRPr lang="en-US"/>
        </a:p>
      </dgm:t>
    </dgm:pt>
    <dgm:pt modelId="{F9CA28AF-D5EE-D446-A6C7-E3BD8981F583}" type="sibTrans" cxnId="{7187E931-1096-3442-83EE-84EC81CAD372}">
      <dgm:prSet/>
      <dgm:spPr/>
      <dgm:t>
        <a:bodyPr/>
        <a:lstStyle/>
        <a:p>
          <a:endParaRPr lang="en-US"/>
        </a:p>
      </dgm:t>
    </dgm:pt>
    <dgm:pt modelId="{069155BA-8691-DB40-9537-42B1A9FB763D}">
      <dgm:prSet phldrT="[Text]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dirty="0"/>
            <a:t>1978 - C. difficile responsible for antibiotic associated diarrhea</a:t>
          </a:r>
        </a:p>
      </dgm:t>
    </dgm:pt>
    <dgm:pt modelId="{CBABE6E8-4E88-744C-92A4-ACD9326DE12C}" type="parTrans" cxnId="{43486063-AA9B-DA4F-AB21-9709C14DB1D7}">
      <dgm:prSet/>
      <dgm:spPr/>
      <dgm:t>
        <a:bodyPr/>
        <a:lstStyle/>
        <a:p>
          <a:endParaRPr lang="en-US"/>
        </a:p>
      </dgm:t>
    </dgm:pt>
    <dgm:pt modelId="{6F0D884F-C742-C94C-9DC3-76957A7C5AAA}" type="sibTrans" cxnId="{43486063-AA9B-DA4F-AB21-9709C14DB1D7}">
      <dgm:prSet/>
      <dgm:spPr/>
      <dgm:t>
        <a:bodyPr/>
        <a:lstStyle/>
        <a:p>
          <a:endParaRPr lang="en-US"/>
        </a:p>
      </dgm:t>
    </dgm:pt>
    <dgm:pt modelId="{380FF11E-1515-D44E-B60A-BDF8338A8B86}">
      <dgm:prSet phldrT="[Text]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dirty="0"/>
            <a:t>1893 - pseudomembranous colitis first described </a:t>
          </a:r>
        </a:p>
      </dgm:t>
    </dgm:pt>
    <dgm:pt modelId="{DD693084-A0AD-AF41-9F46-DB705A72D5C8}" type="parTrans" cxnId="{091C7996-115F-DB4C-BC12-151F0A9B0CBA}">
      <dgm:prSet/>
      <dgm:spPr/>
      <dgm:t>
        <a:bodyPr/>
        <a:lstStyle/>
        <a:p>
          <a:endParaRPr lang="en-US"/>
        </a:p>
      </dgm:t>
    </dgm:pt>
    <dgm:pt modelId="{B3B260C2-7862-764B-9518-84599501CDA4}" type="sibTrans" cxnId="{091C7996-115F-DB4C-BC12-151F0A9B0CBA}">
      <dgm:prSet/>
      <dgm:spPr/>
      <dgm:t>
        <a:bodyPr/>
        <a:lstStyle/>
        <a:p>
          <a:endParaRPr lang="en-US"/>
        </a:p>
      </dgm:t>
    </dgm:pt>
    <dgm:pt modelId="{A57AC54C-2345-EE47-B042-207CE7D93055}" type="pres">
      <dgm:prSet presAssocID="{B5622E0A-0383-8E46-AFB8-CB245924DF88}" presName="Name0" presStyleCnt="0">
        <dgm:presLayoutVars>
          <dgm:dir/>
          <dgm:resizeHandles val="exact"/>
        </dgm:presLayoutVars>
      </dgm:prSet>
      <dgm:spPr/>
    </dgm:pt>
    <dgm:pt modelId="{A8775C8B-91B7-3544-9AAD-8603248E50CC}" type="pres">
      <dgm:prSet presAssocID="{380FF11E-1515-D44E-B60A-BDF8338A8B86}" presName="node" presStyleLbl="node1" presStyleIdx="0" presStyleCnt="4" custScaleX="114899">
        <dgm:presLayoutVars>
          <dgm:bulletEnabled val="1"/>
        </dgm:presLayoutVars>
      </dgm:prSet>
      <dgm:spPr/>
    </dgm:pt>
    <dgm:pt modelId="{EC6D8F1E-7E4F-8644-A30F-5BC55A8FDD9A}" type="pres">
      <dgm:prSet presAssocID="{B3B260C2-7862-764B-9518-84599501CDA4}" presName="sibTrans" presStyleLbl="sibTrans2D1" presStyleIdx="0" presStyleCnt="3"/>
      <dgm:spPr/>
    </dgm:pt>
    <dgm:pt modelId="{374F9BFB-C936-AA49-AD3C-CE8DC18E5E94}" type="pres">
      <dgm:prSet presAssocID="{B3B260C2-7862-764B-9518-84599501CDA4}" presName="connectorText" presStyleLbl="sibTrans2D1" presStyleIdx="0" presStyleCnt="3"/>
      <dgm:spPr/>
    </dgm:pt>
    <dgm:pt modelId="{5441FFF2-61EA-D448-9AAA-C0800DD62ED1}" type="pres">
      <dgm:prSet presAssocID="{DB402CC3-BCBB-8940-AAB7-795FD32F94E8}" presName="node" presStyleLbl="node1" presStyleIdx="1" presStyleCnt="4">
        <dgm:presLayoutVars>
          <dgm:bulletEnabled val="1"/>
        </dgm:presLayoutVars>
      </dgm:prSet>
      <dgm:spPr/>
    </dgm:pt>
    <dgm:pt modelId="{54E62363-558D-5F42-AE62-0D195A409714}" type="pres">
      <dgm:prSet presAssocID="{98170A0C-15B5-1043-ABD9-F590D1F6D5C5}" presName="sibTrans" presStyleLbl="sibTrans2D1" presStyleIdx="1" presStyleCnt="3"/>
      <dgm:spPr/>
    </dgm:pt>
    <dgm:pt modelId="{3FBBD402-06E3-EC41-BC1F-894CEA0B010F}" type="pres">
      <dgm:prSet presAssocID="{98170A0C-15B5-1043-ABD9-F590D1F6D5C5}" presName="connectorText" presStyleLbl="sibTrans2D1" presStyleIdx="1" presStyleCnt="3"/>
      <dgm:spPr/>
    </dgm:pt>
    <dgm:pt modelId="{04310FEC-8557-6A47-82D2-AD62DD718FB4}" type="pres">
      <dgm:prSet presAssocID="{069155BA-8691-DB40-9537-42B1A9FB763D}" presName="node" presStyleLbl="node1" presStyleIdx="2" presStyleCnt="4">
        <dgm:presLayoutVars>
          <dgm:bulletEnabled val="1"/>
        </dgm:presLayoutVars>
      </dgm:prSet>
      <dgm:spPr/>
    </dgm:pt>
    <dgm:pt modelId="{3CC759A8-28A9-BB46-9E37-870605E17549}" type="pres">
      <dgm:prSet presAssocID="{6F0D884F-C742-C94C-9DC3-76957A7C5AAA}" presName="sibTrans" presStyleLbl="sibTrans2D1" presStyleIdx="2" presStyleCnt="3"/>
      <dgm:spPr/>
    </dgm:pt>
    <dgm:pt modelId="{A9E2BF2A-FE53-4642-8B3B-D91B5817B305}" type="pres">
      <dgm:prSet presAssocID="{6F0D884F-C742-C94C-9DC3-76957A7C5AAA}" presName="connectorText" presStyleLbl="sibTrans2D1" presStyleIdx="2" presStyleCnt="3"/>
      <dgm:spPr/>
    </dgm:pt>
    <dgm:pt modelId="{6F89FF7A-EBA6-E045-91B1-EAD5CD8E59AE}" type="pres">
      <dgm:prSet presAssocID="{A5F86730-5D7C-5C42-99E4-8B49640FEDD6}" presName="node" presStyleLbl="node1" presStyleIdx="3" presStyleCnt="4">
        <dgm:presLayoutVars>
          <dgm:bulletEnabled val="1"/>
        </dgm:presLayoutVars>
      </dgm:prSet>
      <dgm:spPr/>
    </dgm:pt>
  </dgm:ptLst>
  <dgm:cxnLst>
    <dgm:cxn modelId="{9D214E00-559F-4B98-9C54-0C7C225CBC21}" type="presOf" srcId="{B5622E0A-0383-8E46-AFB8-CB245924DF88}" destId="{A57AC54C-2345-EE47-B042-207CE7D93055}" srcOrd="0" destOrd="0" presId="urn:microsoft.com/office/officeart/2005/8/layout/process1"/>
    <dgm:cxn modelId="{BCC7BB02-50E8-4199-9C3A-E00333667040}" type="presOf" srcId="{380FF11E-1515-D44E-B60A-BDF8338A8B86}" destId="{A8775C8B-91B7-3544-9AAD-8603248E50CC}" srcOrd="0" destOrd="0" presId="urn:microsoft.com/office/officeart/2005/8/layout/process1"/>
    <dgm:cxn modelId="{7187E931-1096-3442-83EE-84EC81CAD372}" srcId="{B5622E0A-0383-8E46-AFB8-CB245924DF88}" destId="{A5F86730-5D7C-5C42-99E4-8B49640FEDD6}" srcOrd="3" destOrd="0" parTransId="{143E8124-1DCF-8F4D-B898-0DA8EE8A84F9}" sibTransId="{F9CA28AF-D5EE-D446-A6C7-E3BD8981F583}"/>
    <dgm:cxn modelId="{F1D6615C-805D-445D-94D4-660E0052743A}" type="presOf" srcId="{98170A0C-15B5-1043-ABD9-F590D1F6D5C5}" destId="{54E62363-558D-5F42-AE62-0D195A409714}" srcOrd="0" destOrd="0" presId="urn:microsoft.com/office/officeart/2005/8/layout/process1"/>
    <dgm:cxn modelId="{AB08AF61-04E7-488D-9077-74FDDDC41A8F}" type="presOf" srcId="{6F0D884F-C742-C94C-9DC3-76957A7C5AAA}" destId="{3CC759A8-28A9-BB46-9E37-870605E17549}" srcOrd="0" destOrd="0" presId="urn:microsoft.com/office/officeart/2005/8/layout/process1"/>
    <dgm:cxn modelId="{43486063-AA9B-DA4F-AB21-9709C14DB1D7}" srcId="{B5622E0A-0383-8E46-AFB8-CB245924DF88}" destId="{069155BA-8691-DB40-9537-42B1A9FB763D}" srcOrd="2" destOrd="0" parTransId="{CBABE6E8-4E88-744C-92A4-ACD9326DE12C}" sibTransId="{6F0D884F-C742-C94C-9DC3-76957A7C5AAA}"/>
    <dgm:cxn modelId="{2435E36E-4AC2-497D-80BE-BC6ECB88DC8B}" type="presOf" srcId="{069155BA-8691-DB40-9537-42B1A9FB763D}" destId="{04310FEC-8557-6A47-82D2-AD62DD718FB4}" srcOrd="0" destOrd="0" presId="urn:microsoft.com/office/officeart/2005/8/layout/process1"/>
    <dgm:cxn modelId="{5244FD52-9309-1445-A31F-B410E9AEC809}" srcId="{B5622E0A-0383-8E46-AFB8-CB245924DF88}" destId="{DB402CC3-BCBB-8940-AAB7-795FD32F94E8}" srcOrd="1" destOrd="0" parTransId="{EAEC639A-51C3-AE4E-9909-D47A17A14683}" sibTransId="{98170A0C-15B5-1043-ABD9-F590D1F6D5C5}"/>
    <dgm:cxn modelId="{2077F47B-7239-42A5-8D61-10ED372C830C}" type="presOf" srcId="{A5F86730-5D7C-5C42-99E4-8B49640FEDD6}" destId="{6F89FF7A-EBA6-E045-91B1-EAD5CD8E59AE}" srcOrd="0" destOrd="0" presId="urn:microsoft.com/office/officeart/2005/8/layout/process1"/>
    <dgm:cxn modelId="{091C7996-115F-DB4C-BC12-151F0A9B0CBA}" srcId="{B5622E0A-0383-8E46-AFB8-CB245924DF88}" destId="{380FF11E-1515-D44E-B60A-BDF8338A8B86}" srcOrd="0" destOrd="0" parTransId="{DD693084-A0AD-AF41-9F46-DB705A72D5C8}" sibTransId="{B3B260C2-7862-764B-9518-84599501CDA4}"/>
    <dgm:cxn modelId="{C0B8929D-49A7-4F6D-8DE8-636E3285776E}" type="presOf" srcId="{B3B260C2-7862-764B-9518-84599501CDA4}" destId="{374F9BFB-C936-AA49-AD3C-CE8DC18E5E94}" srcOrd="1" destOrd="0" presId="urn:microsoft.com/office/officeart/2005/8/layout/process1"/>
    <dgm:cxn modelId="{815B65CB-03F0-4206-A2BA-C647B990A8D8}" type="presOf" srcId="{6F0D884F-C742-C94C-9DC3-76957A7C5AAA}" destId="{A9E2BF2A-FE53-4642-8B3B-D91B5817B305}" srcOrd="1" destOrd="0" presId="urn:microsoft.com/office/officeart/2005/8/layout/process1"/>
    <dgm:cxn modelId="{47BC04E9-BD94-4401-A5D8-2A82E3A57DC0}" type="presOf" srcId="{B3B260C2-7862-764B-9518-84599501CDA4}" destId="{EC6D8F1E-7E4F-8644-A30F-5BC55A8FDD9A}" srcOrd="0" destOrd="0" presId="urn:microsoft.com/office/officeart/2005/8/layout/process1"/>
    <dgm:cxn modelId="{D1EBF3F4-C435-411A-A16B-D195EEED1770}" type="presOf" srcId="{DB402CC3-BCBB-8940-AAB7-795FD32F94E8}" destId="{5441FFF2-61EA-D448-9AAA-C0800DD62ED1}" srcOrd="0" destOrd="0" presId="urn:microsoft.com/office/officeart/2005/8/layout/process1"/>
    <dgm:cxn modelId="{8AF5BBFF-AE54-41E8-8A41-4F78B131FCFC}" type="presOf" srcId="{98170A0C-15B5-1043-ABD9-F590D1F6D5C5}" destId="{3FBBD402-06E3-EC41-BC1F-894CEA0B010F}" srcOrd="1" destOrd="0" presId="urn:microsoft.com/office/officeart/2005/8/layout/process1"/>
    <dgm:cxn modelId="{A3794973-7684-49C7-A986-300DDB1212E6}" type="presParOf" srcId="{A57AC54C-2345-EE47-B042-207CE7D93055}" destId="{A8775C8B-91B7-3544-9AAD-8603248E50CC}" srcOrd="0" destOrd="0" presId="urn:microsoft.com/office/officeart/2005/8/layout/process1"/>
    <dgm:cxn modelId="{C10A8E8E-B9A8-47EC-A7F9-EF3B912F3900}" type="presParOf" srcId="{A57AC54C-2345-EE47-B042-207CE7D93055}" destId="{EC6D8F1E-7E4F-8644-A30F-5BC55A8FDD9A}" srcOrd="1" destOrd="0" presId="urn:microsoft.com/office/officeart/2005/8/layout/process1"/>
    <dgm:cxn modelId="{E5865FE0-4B39-4117-9EE3-DCE2A7C31B3E}" type="presParOf" srcId="{EC6D8F1E-7E4F-8644-A30F-5BC55A8FDD9A}" destId="{374F9BFB-C936-AA49-AD3C-CE8DC18E5E94}" srcOrd="0" destOrd="0" presId="urn:microsoft.com/office/officeart/2005/8/layout/process1"/>
    <dgm:cxn modelId="{7334F295-BC14-41B9-B0EF-40D44AA6B7EB}" type="presParOf" srcId="{A57AC54C-2345-EE47-B042-207CE7D93055}" destId="{5441FFF2-61EA-D448-9AAA-C0800DD62ED1}" srcOrd="2" destOrd="0" presId="urn:microsoft.com/office/officeart/2005/8/layout/process1"/>
    <dgm:cxn modelId="{D83C0D03-3688-429C-AC71-1F4D9FCAF925}" type="presParOf" srcId="{A57AC54C-2345-EE47-B042-207CE7D93055}" destId="{54E62363-558D-5F42-AE62-0D195A409714}" srcOrd="3" destOrd="0" presId="urn:microsoft.com/office/officeart/2005/8/layout/process1"/>
    <dgm:cxn modelId="{615B3FF1-58DE-4B34-91B4-143AFCBC6201}" type="presParOf" srcId="{54E62363-558D-5F42-AE62-0D195A409714}" destId="{3FBBD402-06E3-EC41-BC1F-894CEA0B010F}" srcOrd="0" destOrd="0" presId="urn:microsoft.com/office/officeart/2005/8/layout/process1"/>
    <dgm:cxn modelId="{5EF1CAB4-A442-407A-A659-A75DA0D5BB27}" type="presParOf" srcId="{A57AC54C-2345-EE47-B042-207CE7D93055}" destId="{04310FEC-8557-6A47-82D2-AD62DD718FB4}" srcOrd="4" destOrd="0" presId="urn:microsoft.com/office/officeart/2005/8/layout/process1"/>
    <dgm:cxn modelId="{2F864F9E-30C6-4A5A-8427-2BE35678B9F5}" type="presParOf" srcId="{A57AC54C-2345-EE47-B042-207CE7D93055}" destId="{3CC759A8-28A9-BB46-9E37-870605E17549}" srcOrd="5" destOrd="0" presId="urn:microsoft.com/office/officeart/2005/8/layout/process1"/>
    <dgm:cxn modelId="{72D090EF-3097-4B2B-A19E-DC0796BB8AB9}" type="presParOf" srcId="{3CC759A8-28A9-BB46-9E37-870605E17549}" destId="{A9E2BF2A-FE53-4642-8B3B-D91B5817B305}" srcOrd="0" destOrd="0" presId="urn:microsoft.com/office/officeart/2005/8/layout/process1"/>
    <dgm:cxn modelId="{FFA83B53-F34C-4D05-A746-736CA6BA8E05}" type="presParOf" srcId="{A57AC54C-2345-EE47-B042-207CE7D93055}" destId="{6F89FF7A-EBA6-E045-91B1-EAD5CD8E59AE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5622E0A-0383-8E46-AFB8-CB245924DF88}" type="doc">
      <dgm:prSet loTypeId="urn:microsoft.com/office/officeart/2005/8/layout/process1" loCatId="" qsTypeId="urn:microsoft.com/office/officeart/2005/8/quickstyle/simple4" qsCatId="simple" csTypeId="urn:microsoft.com/office/officeart/2005/8/colors/accent1_2" csCatId="accent1" phldr="1"/>
      <dgm:spPr/>
    </dgm:pt>
    <dgm:pt modelId="{DB402CC3-BCBB-8940-AAB7-795FD32F94E8}">
      <dgm:prSet phldrT="[Text]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dirty="0"/>
            <a:t>2008-11</a:t>
          </a:r>
          <a:r>
            <a:rPr lang="en-US" baseline="0" dirty="0"/>
            <a:t> – England directs significant resources to control CDI (and MRSA)</a:t>
          </a:r>
          <a:endParaRPr lang="en-US" dirty="0"/>
        </a:p>
      </dgm:t>
    </dgm:pt>
    <dgm:pt modelId="{EAEC639A-51C3-AE4E-9909-D47A17A14683}" type="parTrans" cxnId="{5244FD52-9309-1445-A31F-B410E9AEC809}">
      <dgm:prSet/>
      <dgm:spPr/>
      <dgm:t>
        <a:bodyPr/>
        <a:lstStyle/>
        <a:p>
          <a:endParaRPr lang="en-US"/>
        </a:p>
      </dgm:t>
    </dgm:pt>
    <dgm:pt modelId="{98170A0C-15B5-1043-ABD9-F590D1F6D5C5}" type="sibTrans" cxnId="{5244FD52-9309-1445-A31F-B410E9AEC809}">
      <dgm:prSet/>
      <dgm:spPr/>
      <dgm:t>
        <a:bodyPr/>
        <a:lstStyle/>
        <a:p>
          <a:endParaRPr lang="en-US"/>
        </a:p>
      </dgm:t>
    </dgm:pt>
    <dgm:pt modelId="{069155BA-8691-DB40-9537-42B1A9FB763D}">
      <dgm:prSet phldrT="[Text]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dirty="0"/>
            <a:t>Current – continued</a:t>
          </a:r>
          <a:r>
            <a:rPr lang="en-US" baseline="0" dirty="0"/>
            <a:t> persistence of RT 027 in North America and decrease incidence in Europe</a:t>
          </a:r>
          <a:endParaRPr lang="en-US" dirty="0"/>
        </a:p>
      </dgm:t>
    </dgm:pt>
    <dgm:pt modelId="{CBABE6E8-4E88-744C-92A4-ACD9326DE12C}" type="parTrans" cxnId="{43486063-AA9B-DA4F-AB21-9709C14DB1D7}">
      <dgm:prSet/>
      <dgm:spPr/>
      <dgm:t>
        <a:bodyPr/>
        <a:lstStyle/>
        <a:p>
          <a:endParaRPr lang="en-US"/>
        </a:p>
      </dgm:t>
    </dgm:pt>
    <dgm:pt modelId="{6F0D884F-C742-C94C-9DC3-76957A7C5AAA}" type="sibTrans" cxnId="{43486063-AA9B-DA4F-AB21-9709C14DB1D7}">
      <dgm:prSet/>
      <dgm:spPr/>
      <dgm:t>
        <a:bodyPr/>
        <a:lstStyle/>
        <a:p>
          <a:endParaRPr lang="en-US"/>
        </a:p>
      </dgm:t>
    </dgm:pt>
    <dgm:pt modelId="{380FF11E-1515-D44E-B60A-BDF8338A8B86}">
      <dgm:prSet phldrT="[Text]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dirty="0"/>
            <a:t>2005 – US continues to report increased</a:t>
          </a:r>
          <a:r>
            <a:rPr lang="en-US" baseline="0" dirty="0"/>
            <a:t> CDI</a:t>
          </a:r>
          <a:endParaRPr lang="en-US" dirty="0"/>
        </a:p>
      </dgm:t>
    </dgm:pt>
    <dgm:pt modelId="{DD693084-A0AD-AF41-9F46-DB705A72D5C8}" type="parTrans" cxnId="{091C7996-115F-DB4C-BC12-151F0A9B0CBA}">
      <dgm:prSet/>
      <dgm:spPr/>
      <dgm:t>
        <a:bodyPr/>
        <a:lstStyle/>
        <a:p>
          <a:endParaRPr lang="en-US"/>
        </a:p>
      </dgm:t>
    </dgm:pt>
    <dgm:pt modelId="{B3B260C2-7862-764B-9518-84599501CDA4}" type="sibTrans" cxnId="{091C7996-115F-DB4C-BC12-151F0A9B0CBA}">
      <dgm:prSet/>
      <dgm:spPr/>
      <dgm:t>
        <a:bodyPr/>
        <a:lstStyle/>
        <a:p>
          <a:endParaRPr lang="en-US"/>
        </a:p>
      </dgm:t>
    </dgm:pt>
    <dgm:pt modelId="{A57AC54C-2345-EE47-B042-207CE7D93055}" type="pres">
      <dgm:prSet presAssocID="{B5622E0A-0383-8E46-AFB8-CB245924DF88}" presName="Name0" presStyleCnt="0">
        <dgm:presLayoutVars>
          <dgm:dir/>
          <dgm:resizeHandles val="exact"/>
        </dgm:presLayoutVars>
      </dgm:prSet>
      <dgm:spPr/>
    </dgm:pt>
    <dgm:pt modelId="{A8775C8B-91B7-3544-9AAD-8603248E50CC}" type="pres">
      <dgm:prSet presAssocID="{380FF11E-1515-D44E-B60A-BDF8338A8B86}" presName="node" presStyleLbl="node1" presStyleIdx="0" presStyleCnt="3" custScaleX="114899">
        <dgm:presLayoutVars>
          <dgm:bulletEnabled val="1"/>
        </dgm:presLayoutVars>
      </dgm:prSet>
      <dgm:spPr/>
    </dgm:pt>
    <dgm:pt modelId="{EC6D8F1E-7E4F-8644-A30F-5BC55A8FDD9A}" type="pres">
      <dgm:prSet presAssocID="{B3B260C2-7862-764B-9518-84599501CDA4}" presName="sibTrans" presStyleLbl="sibTrans2D1" presStyleIdx="0" presStyleCnt="2"/>
      <dgm:spPr/>
    </dgm:pt>
    <dgm:pt modelId="{374F9BFB-C936-AA49-AD3C-CE8DC18E5E94}" type="pres">
      <dgm:prSet presAssocID="{B3B260C2-7862-764B-9518-84599501CDA4}" presName="connectorText" presStyleLbl="sibTrans2D1" presStyleIdx="0" presStyleCnt="2"/>
      <dgm:spPr/>
    </dgm:pt>
    <dgm:pt modelId="{5441FFF2-61EA-D448-9AAA-C0800DD62ED1}" type="pres">
      <dgm:prSet presAssocID="{DB402CC3-BCBB-8940-AAB7-795FD32F94E8}" presName="node" presStyleLbl="node1" presStyleIdx="1" presStyleCnt="3">
        <dgm:presLayoutVars>
          <dgm:bulletEnabled val="1"/>
        </dgm:presLayoutVars>
      </dgm:prSet>
      <dgm:spPr/>
    </dgm:pt>
    <dgm:pt modelId="{54E62363-558D-5F42-AE62-0D195A409714}" type="pres">
      <dgm:prSet presAssocID="{98170A0C-15B5-1043-ABD9-F590D1F6D5C5}" presName="sibTrans" presStyleLbl="sibTrans2D1" presStyleIdx="1" presStyleCnt="2"/>
      <dgm:spPr/>
    </dgm:pt>
    <dgm:pt modelId="{3FBBD402-06E3-EC41-BC1F-894CEA0B010F}" type="pres">
      <dgm:prSet presAssocID="{98170A0C-15B5-1043-ABD9-F590D1F6D5C5}" presName="connectorText" presStyleLbl="sibTrans2D1" presStyleIdx="1" presStyleCnt="2"/>
      <dgm:spPr/>
    </dgm:pt>
    <dgm:pt modelId="{04310FEC-8557-6A47-82D2-AD62DD718FB4}" type="pres">
      <dgm:prSet presAssocID="{069155BA-8691-DB40-9537-42B1A9FB763D}" presName="node" presStyleLbl="node1" presStyleIdx="2" presStyleCnt="3">
        <dgm:presLayoutVars>
          <dgm:bulletEnabled val="1"/>
        </dgm:presLayoutVars>
      </dgm:prSet>
      <dgm:spPr/>
    </dgm:pt>
  </dgm:ptLst>
  <dgm:cxnLst>
    <dgm:cxn modelId="{42B2FD07-6F05-4DC9-ABD0-A1BE2142F34D}" type="presOf" srcId="{B5622E0A-0383-8E46-AFB8-CB245924DF88}" destId="{A57AC54C-2345-EE47-B042-207CE7D93055}" srcOrd="0" destOrd="0" presId="urn:microsoft.com/office/officeart/2005/8/layout/process1"/>
    <dgm:cxn modelId="{AE57FB39-F235-44CB-B1E9-47A4BAB75FB8}" type="presOf" srcId="{DB402CC3-BCBB-8940-AAB7-795FD32F94E8}" destId="{5441FFF2-61EA-D448-9AAA-C0800DD62ED1}" srcOrd="0" destOrd="0" presId="urn:microsoft.com/office/officeart/2005/8/layout/process1"/>
    <dgm:cxn modelId="{43486063-AA9B-DA4F-AB21-9709C14DB1D7}" srcId="{B5622E0A-0383-8E46-AFB8-CB245924DF88}" destId="{069155BA-8691-DB40-9537-42B1A9FB763D}" srcOrd="2" destOrd="0" parTransId="{CBABE6E8-4E88-744C-92A4-ACD9326DE12C}" sibTransId="{6F0D884F-C742-C94C-9DC3-76957A7C5AAA}"/>
    <dgm:cxn modelId="{3BB92846-1D05-4846-A871-262D4EF0CED7}" type="presOf" srcId="{98170A0C-15B5-1043-ABD9-F590D1F6D5C5}" destId="{54E62363-558D-5F42-AE62-0D195A409714}" srcOrd="0" destOrd="0" presId="urn:microsoft.com/office/officeart/2005/8/layout/process1"/>
    <dgm:cxn modelId="{5244FD52-9309-1445-A31F-B410E9AEC809}" srcId="{B5622E0A-0383-8E46-AFB8-CB245924DF88}" destId="{DB402CC3-BCBB-8940-AAB7-795FD32F94E8}" srcOrd="1" destOrd="0" parTransId="{EAEC639A-51C3-AE4E-9909-D47A17A14683}" sibTransId="{98170A0C-15B5-1043-ABD9-F590D1F6D5C5}"/>
    <dgm:cxn modelId="{FAC50E53-62FE-4C06-BB03-76D154CB75C1}" type="presOf" srcId="{380FF11E-1515-D44E-B60A-BDF8338A8B86}" destId="{A8775C8B-91B7-3544-9AAD-8603248E50CC}" srcOrd="0" destOrd="0" presId="urn:microsoft.com/office/officeart/2005/8/layout/process1"/>
    <dgm:cxn modelId="{2B945A7A-5DC6-43D7-AC2D-33EE4365BD23}" type="presOf" srcId="{98170A0C-15B5-1043-ABD9-F590D1F6D5C5}" destId="{3FBBD402-06E3-EC41-BC1F-894CEA0B010F}" srcOrd="1" destOrd="0" presId="urn:microsoft.com/office/officeart/2005/8/layout/process1"/>
    <dgm:cxn modelId="{091C7996-115F-DB4C-BC12-151F0A9B0CBA}" srcId="{B5622E0A-0383-8E46-AFB8-CB245924DF88}" destId="{380FF11E-1515-D44E-B60A-BDF8338A8B86}" srcOrd="0" destOrd="0" parTransId="{DD693084-A0AD-AF41-9F46-DB705A72D5C8}" sibTransId="{B3B260C2-7862-764B-9518-84599501CDA4}"/>
    <dgm:cxn modelId="{9A5216A1-0577-4ADF-9A5E-62DB229D807A}" type="presOf" srcId="{B3B260C2-7862-764B-9518-84599501CDA4}" destId="{EC6D8F1E-7E4F-8644-A30F-5BC55A8FDD9A}" srcOrd="0" destOrd="0" presId="urn:microsoft.com/office/officeart/2005/8/layout/process1"/>
    <dgm:cxn modelId="{BE5036A3-8C8C-4F9C-8890-9C3C7333AE72}" type="presOf" srcId="{069155BA-8691-DB40-9537-42B1A9FB763D}" destId="{04310FEC-8557-6A47-82D2-AD62DD718FB4}" srcOrd="0" destOrd="0" presId="urn:microsoft.com/office/officeart/2005/8/layout/process1"/>
    <dgm:cxn modelId="{2D3D95EF-3FC1-48F6-9E9E-5CC963118DB3}" type="presOf" srcId="{B3B260C2-7862-764B-9518-84599501CDA4}" destId="{374F9BFB-C936-AA49-AD3C-CE8DC18E5E94}" srcOrd="1" destOrd="0" presId="urn:microsoft.com/office/officeart/2005/8/layout/process1"/>
    <dgm:cxn modelId="{49127E30-EE10-4A28-B28F-A836BE21BD7A}" type="presParOf" srcId="{A57AC54C-2345-EE47-B042-207CE7D93055}" destId="{A8775C8B-91B7-3544-9AAD-8603248E50CC}" srcOrd="0" destOrd="0" presId="urn:microsoft.com/office/officeart/2005/8/layout/process1"/>
    <dgm:cxn modelId="{ADC95383-CD59-4B83-8BB4-A0C36CE1F690}" type="presParOf" srcId="{A57AC54C-2345-EE47-B042-207CE7D93055}" destId="{EC6D8F1E-7E4F-8644-A30F-5BC55A8FDD9A}" srcOrd="1" destOrd="0" presId="urn:microsoft.com/office/officeart/2005/8/layout/process1"/>
    <dgm:cxn modelId="{4885469C-3C48-45C5-B63C-A80143610120}" type="presParOf" srcId="{EC6D8F1E-7E4F-8644-A30F-5BC55A8FDD9A}" destId="{374F9BFB-C936-AA49-AD3C-CE8DC18E5E94}" srcOrd="0" destOrd="0" presId="urn:microsoft.com/office/officeart/2005/8/layout/process1"/>
    <dgm:cxn modelId="{7BD48F5B-F512-446F-A96A-7E2E66248364}" type="presParOf" srcId="{A57AC54C-2345-EE47-B042-207CE7D93055}" destId="{5441FFF2-61EA-D448-9AAA-C0800DD62ED1}" srcOrd="2" destOrd="0" presId="urn:microsoft.com/office/officeart/2005/8/layout/process1"/>
    <dgm:cxn modelId="{1DD45A57-4D65-480F-AFB2-766CCDF905AA}" type="presParOf" srcId="{A57AC54C-2345-EE47-B042-207CE7D93055}" destId="{54E62363-558D-5F42-AE62-0D195A409714}" srcOrd="3" destOrd="0" presId="urn:microsoft.com/office/officeart/2005/8/layout/process1"/>
    <dgm:cxn modelId="{D8DC1D91-111D-45FB-A4F8-208DB3A297AC}" type="presParOf" srcId="{54E62363-558D-5F42-AE62-0D195A409714}" destId="{3FBBD402-06E3-EC41-BC1F-894CEA0B010F}" srcOrd="0" destOrd="0" presId="urn:microsoft.com/office/officeart/2005/8/layout/process1"/>
    <dgm:cxn modelId="{718E9BBC-2FBE-4ABC-9276-149A2367C23E}" type="presParOf" srcId="{A57AC54C-2345-EE47-B042-207CE7D93055}" destId="{04310FEC-8557-6A47-82D2-AD62DD718FB4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8775C8B-91B7-3544-9AAD-8603248E50CC}">
      <dsp:nvSpPr>
        <dsp:cNvPr id="0" name=""/>
        <dsp:cNvSpPr/>
      </dsp:nvSpPr>
      <dsp:spPr>
        <a:xfrm>
          <a:off x="4213" y="798495"/>
          <a:ext cx="1841573" cy="1601210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1893 - pseudomembranous colitis first described </a:t>
          </a:r>
        </a:p>
      </dsp:txBody>
      <dsp:txXfrm>
        <a:off x="51111" y="845393"/>
        <a:ext cx="1747777" cy="1507414"/>
      </dsp:txXfrm>
    </dsp:sp>
    <dsp:sp modelId="{EC6D8F1E-7E4F-8644-A30F-5BC55A8FDD9A}">
      <dsp:nvSpPr>
        <dsp:cNvPr id="0" name=""/>
        <dsp:cNvSpPr/>
      </dsp:nvSpPr>
      <dsp:spPr>
        <a:xfrm>
          <a:off x="2006064" y="1400356"/>
          <a:ext cx="339788" cy="397488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/>
        </a:p>
      </dsp:txBody>
      <dsp:txXfrm>
        <a:off x="2006064" y="1479854"/>
        <a:ext cx="237852" cy="238492"/>
      </dsp:txXfrm>
    </dsp:sp>
    <dsp:sp modelId="{5441FFF2-61EA-D448-9AAA-C0800DD62ED1}">
      <dsp:nvSpPr>
        <dsp:cNvPr id="0" name=""/>
        <dsp:cNvSpPr/>
      </dsp:nvSpPr>
      <dsp:spPr>
        <a:xfrm>
          <a:off x="2486897" y="798495"/>
          <a:ext cx="1602775" cy="1601210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1935 - isolated in stool</a:t>
          </a:r>
        </a:p>
      </dsp:txBody>
      <dsp:txXfrm>
        <a:off x="2533795" y="845393"/>
        <a:ext cx="1508979" cy="1507414"/>
      </dsp:txXfrm>
    </dsp:sp>
    <dsp:sp modelId="{54E62363-558D-5F42-AE62-0D195A409714}">
      <dsp:nvSpPr>
        <dsp:cNvPr id="0" name=""/>
        <dsp:cNvSpPr/>
      </dsp:nvSpPr>
      <dsp:spPr>
        <a:xfrm>
          <a:off x="4249950" y="1400356"/>
          <a:ext cx="339788" cy="397488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/>
        </a:p>
      </dsp:txBody>
      <dsp:txXfrm>
        <a:off x="4249950" y="1479854"/>
        <a:ext cx="237852" cy="238492"/>
      </dsp:txXfrm>
    </dsp:sp>
    <dsp:sp modelId="{04310FEC-8557-6A47-82D2-AD62DD718FB4}">
      <dsp:nvSpPr>
        <dsp:cNvPr id="0" name=""/>
        <dsp:cNvSpPr/>
      </dsp:nvSpPr>
      <dsp:spPr>
        <a:xfrm>
          <a:off x="4730783" y="798495"/>
          <a:ext cx="1602775" cy="1601210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1978 - C. difficile responsible for antibiotic associated diarrhea</a:t>
          </a:r>
        </a:p>
      </dsp:txBody>
      <dsp:txXfrm>
        <a:off x="4777681" y="845393"/>
        <a:ext cx="1508979" cy="1507414"/>
      </dsp:txXfrm>
    </dsp:sp>
    <dsp:sp modelId="{3CC759A8-28A9-BB46-9E37-870605E17549}">
      <dsp:nvSpPr>
        <dsp:cNvPr id="0" name=""/>
        <dsp:cNvSpPr/>
      </dsp:nvSpPr>
      <dsp:spPr>
        <a:xfrm>
          <a:off x="6493836" y="1400356"/>
          <a:ext cx="339788" cy="397488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/>
        </a:p>
      </dsp:txBody>
      <dsp:txXfrm>
        <a:off x="6493836" y="1479854"/>
        <a:ext cx="237852" cy="238492"/>
      </dsp:txXfrm>
    </dsp:sp>
    <dsp:sp modelId="{6F89FF7A-EBA6-E045-91B1-EAD5CD8E59AE}">
      <dsp:nvSpPr>
        <dsp:cNvPr id="0" name=""/>
        <dsp:cNvSpPr/>
      </dsp:nvSpPr>
      <dsp:spPr>
        <a:xfrm>
          <a:off x="6974669" y="798495"/>
          <a:ext cx="1602775" cy="1601210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1996-2003 CDC reports rate of CDI increased from 31 cases per 100,000 persons to 61 cases per 100,000 persons</a:t>
          </a:r>
        </a:p>
      </dsp:txBody>
      <dsp:txXfrm>
        <a:off x="7021567" y="845393"/>
        <a:ext cx="1508979" cy="150741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8775C8B-91B7-3544-9AAD-8603248E50CC}">
      <dsp:nvSpPr>
        <dsp:cNvPr id="0" name=""/>
        <dsp:cNvSpPr/>
      </dsp:nvSpPr>
      <dsp:spPr>
        <a:xfrm>
          <a:off x="5076" y="703746"/>
          <a:ext cx="2493947" cy="1790708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2005 – US continues to report increased</a:t>
          </a:r>
          <a:r>
            <a:rPr lang="en-US" sz="1800" kern="1200" baseline="0" dirty="0"/>
            <a:t> CDI</a:t>
          </a:r>
          <a:endParaRPr lang="en-US" sz="1800" kern="1200" dirty="0"/>
        </a:p>
      </dsp:txBody>
      <dsp:txXfrm>
        <a:off x="57524" y="756194"/>
        <a:ext cx="2389051" cy="1685812"/>
      </dsp:txXfrm>
    </dsp:sp>
    <dsp:sp modelId="{EC6D8F1E-7E4F-8644-A30F-5BC55A8FDD9A}">
      <dsp:nvSpPr>
        <dsp:cNvPr id="0" name=""/>
        <dsp:cNvSpPr/>
      </dsp:nvSpPr>
      <dsp:spPr>
        <a:xfrm>
          <a:off x="2716080" y="1329952"/>
          <a:ext cx="460157" cy="538297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>
        <a:off x="2716080" y="1437611"/>
        <a:ext cx="322110" cy="322979"/>
      </dsp:txXfrm>
    </dsp:sp>
    <dsp:sp modelId="{5441FFF2-61EA-D448-9AAA-C0800DD62ED1}">
      <dsp:nvSpPr>
        <dsp:cNvPr id="0" name=""/>
        <dsp:cNvSpPr/>
      </dsp:nvSpPr>
      <dsp:spPr>
        <a:xfrm>
          <a:off x="3367246" y="703746"/>
          <a:ext cx="2170556" cy="1790708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2008-11</a:t>
          </a:r>
          <a:r>
            <a:rPr lang="en-US" sz="1800" kern="1200" baseline="0" dirty="0"/>
            <a:t> – England directs significant resources to control CDI (and MRSA)</a:t>
          </a:r>
          <a:endParaRPr lang="en-US" sz="1800" kern="1200" dirty="0"/>
        </a:p>
      </dsp:txBody>
      <dsp:txXfrm>
        <a:off x="3419694" y="756194"/>
        <a:ext cx="2065660" cy="1685812"/>
      </dsp:txXfrm>
    </dsp:sp>
    <dsp:sp modelId="{54E62363-558D-5F42-AE62-0D195A409714}">
      <dsp:nvSpPr>
        <dsp:cNvPr id="0" name=""/>
        <dsp:cNvSpPr/>
      </dsp:nvSpPr>
      <dsp:spPr>
        <a:xfrm>
          <a:off x="5754858" y="1329952"/>
          <a:ext cx="460157" cy="538297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>
        <a:off x="5754858" y="1437611"/>
        <a:ext cx="322110" cy="322979"/>
      </dsp:txXfrm>
    </dsp:sp>
    <dsp:sp modelId="{04310FEC-8557-6A47-82D2-AD62DD718FB4}">
      <dsp:nvSpPr>
        <dsp:cNvPr id="0" name=""/>
        <dsp:cNvSpPr/>
      </dsp:nvSpPr>
      <dsp:spPr>
        <a:xfrm>
          <a:off x="6406025" y="703746"/>
          <a:ext cx="2170556" cy="1790708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Current – continued</a:t>
          </a:r>
          <a:r>
            <a:rPr lang="en-US" sz="1800" kern="1200" baseline="0" dirty="0"/>
            <a:t> persistence of RT 027 in North America and decrease incidence in Europe</a:t>
          </a:r>
          <a:endParaRPr lang="en-US" sz="1800" kern="1200" dirty="0"/>
        </a:p>
      </dsp:txBody>
      <dsp:txXfrm>
        <a:off x="6458473" y="756194"/>
        <a:ext cx="2065660" cy="168581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0.38567</cdr:x>
      <cdr:y>0.33333</cdr:y>
    </cdr:from>
    <cdr:to>
      <cdr:x>0.49678</cdr:x>
      <cdr:y>0.56863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173940" y="1295400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100" dirty="0"/>
            <a:t>P=0.04</a:t>
          </a:r>
        </a:p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0.57086</cdr:x>
      <cdr:y>0</cdr:y>
    </cdr:from>
    <cdr:to>
      <cdr:x>0.68197</cdr:x>
      <cdr:y>0.23529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4697940" y="-1143000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100" dirty="0"/>
            <a:t>P=0.05</a:t>
          </a:r>
        </a:p>
        <a:p xmlns:a="http://schemas.openxmlformats.org/drawingml/2006/main">
          <a:endParaRPr lang="en-US" sz="1100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0.65741</cdr:x>
      <cdr:y>0.45458</cdr:y>
    </cdr:from>
    <cdr:to>
      <cdr:x>0.86111</cdr:x>
      <cdr:y>0.58927</cdr:y>
    </cdr:to>
    <cdr:sp macro="" textlink="">
      <cdr:nvSpPr>
        <cdr:cNvPr id="6" name="Left Bracket 5"/>
        <cdr:cNvSpPr/>
      </cdr:nvSpPr>
      <cdr:spPr>
        <a:xfrm xmlns:a="http://schemas.openxmlformats.org/drawingml/2006/main" rot="5400000">
          <a:off x="5943600" y="1524000"/>
          <a:ext cx="609600" cy="1676400"/>
        </a:xfrm>
        <a:prstGeom xmlns:a="http://schemas.openxmlformats.org/drawingml/2006/main" prst="leftBracket">
          <a:avLst/>
        </a:prstGeom>
        <a:noFill xmlns:a="http://schemas.openxmlformats.org/drawingml/2006/main"/>
        <a:ln xmlns:a="http://schemas.openxmlformats.org/drawingml/2006/main">
          <a:solidFill>
            <a:schemeClr val="tx1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92C29B-3697-4536-8E51-DE44E49E1DF0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0F96BE-2802-48E7-9071-93A394E9B1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8059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0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54" algn="l" defTabSz="91430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06" algn="l" defTabSz="91430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60" algn="l" defTabSz="91430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613" algn="l" defTabSz="91430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766" algn="l" defTabSz="91430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920" algn="l" defTabSz="91430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72" algn="l" defTabSz="91430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226" algn="l" defTabSz="91430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altLang="en-US"/>
              <a:t>Newer data from Lessa (NEJM 2015): Burden of CDI infections in the US shows almost half a million infections and 29,000 infections yearly. This is using data from 2011 in over 15K cases</a:t>
            </a:r>
          </a:p>
        </p:txBody>
      </p:sp>
      <p:sp>
        <p:nvSpPr>
          <p:cNvPr id="593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fld id="{23B53215-1C7E-4DC2-B7A2-ECA9AECDA990}" type="slidenum">
              <a:rPr lang="en-US" altLang="en-US">
                <a:latin typeface="Calibri" pitchFamily="34" charset="0"/>
              </a:rPr>
              <a:pPr/>
              <a:t>1</a:t>
            </a:fld>
            <a:endParaRPr lang="en-US" altLang="en-US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95640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71000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altLang="en-US"/>
              <a:t>Newer data from Lessa (NEJM 2015): Burden of CDI infections in the US shows almost half a million infections and 29,000 infections yearly. This is using data from 2011 in over 15K cases</a:t>
            </a:r>
          </a:p>
        </p:txBody>
      </p:sp>
      <p:sp>
        <p:nvSpPr>
          <p:cNvPr id="593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fld id="{23B53215-1C7E-4DC2-B7A2-ECA9AECDA990}" type="slidenum">
              <a:rPr lang="en-US" altLang="en-US">
                <a:latin typeface="Calibri" pitchFamily="34" charset="0"/>
              </a:rPr>
              <a:pPr/>
              <a:t>45</a:t>
            </a:fld>
            <a:endParaRPr lang="en-US" altLang="en-US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07665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E1859356-360D-42C8-8A8B-93B2C635569D}" type="slidenum">
              <a:rPr lang="en-US" altLang="en-US"/>
              <a:pPr eaLnBrk="1" hangingPunct="1"/>
              <a:t>6</a:t>
            </a:fld>
            <a:endParaRPr lang="en-US" altLang="en-US"/>
          </a:p>
        </p:txBody>
      </p:sp>
      <p:sp>
        <p:nvSpPr>
          <p:cNvPr id="1239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303213"/>
            <a:ext cx="1588" cy="1587"/>
          </a:xfrm>
          <a:solidFill>
            <a:srgbClr val="FFFFFF"/>
          </a:solidFill>
          <a:ln/>
        </p:spPr>
      </p:sp>
      <p:sp>
        <p:nvSpPr>
          <p:cNvPr id="1239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3238" y="4316413"/>
            <a:ext cx="5856287" cy="40608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457200" eaLnBrk="1" hangingPunct="1"/>
            <a:endParaRPr lang="en-US" alt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88404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23FDE6F6-E8C4-479A-A3B4-808CE8E2BF44}" type="slidenum">
              <a:rPr lang="en-US" altLang="en-US"/>
              <a:pPr eaLnBrk="1" hangingPunct="1"/>
              <a:t>7</a:t>
            </a:fld>
            <a:endParaRPr lang="en-US" altLang="en-US"/>
          </a:p>
        </p:txBody>
      </p:sp>
      <p:sp>
        <p:nvSpPr>
          <p:cNvPr id="1280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303213"/>
            <a:ext cx="1588" cy="1587"/>
          </a:xfrm>
          <a:solidFill>
            <a:srgbClr val="FFFFFF"/>
          </a:solidFill>
          <a:ln/>
        </p:spPr>
      </p:sp>
      <p:sp>
        <p:nvSpPr>
          <p:cNvPr id="128004" name="Text Box 3"/>
          <p:cNvSpPr>
            <a:spLocks noGrp="1" noChangeArrowheads="1"/>
          </p:cNvSpPr>
          <p:nvPr>
            <p:ph type="body" idx="1"/>
          </p:nvPr>
        </p:nvSpPr>
        <p:spPr>
          <a:xfrm>
            <a:off x="503238" y="4316413"/>
            <a:ext cx="5856287" cy="40608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457200" eaLnBrk="1" hangingPunct="1"/>
            <a:r>
              <a:rPr lang="en-US" altLang="en-US">
                <a:latin typeface="Arial" pitchFamily="34" charset="0"/>
              </a:rPr>
              <a:t>Toxin A:  enterotoxin responsible for the expression of diarrhea and colonic inflammation</a:t>
            </a:r>
          </a:p>
          <a:p>
            <a:pPr defTabSz="457200" eaLnBrk="1" hangingPunct="1"/>
            <a:r>
              <a:rPr lang="en-US" altLang="en-US">
                <a:latin typeface="Arial" pitchFamily="34" charset="0"/>
              </a:rPr>
              <a:t>Toxin B: cytotoxin responsible for actinomorphic changes in tissue culture cells</a:t>
            </a:r>
          </a:p>
        </p:txBody>
      </p:sp>
    </p:spTree>
    <p:extLst>
      <p:ext uri="{BB962C8B-B14F-4D97-AF65-F5344CB8AC3E}">
        <p14:creationId xmlns:p14="http://schemas.microsoft.com/office/powerpoint/2010/main" val="34249880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78EAEABE-D392-4B0F-A325-7DF81F22BFED}" type="slidenum">
              <a:rPr lang="en-US" altLang="en-US"/>
              <a:pPr eaLnBrk="1" hangingPunct="1"/>
              <a:t>8</a:t>
            </a:fld>
            <a:endParaRPr lang="en-US" altLang="en-US"/>
          </a:p>
        </p:txBody>
      </p:sp>
      <p:sp>
        <p:nvSpPr>
          <p:cNvPr id="1300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00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60456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21B1C11B-CA47-4A67-8C3D-B0564E289840}" type="slidenum">
              <a:rPr lang="en-US" altLang="en-US"/>
              <a:pPr eaLnBrk="1" hangingPunct="1"/>
              <a:t>9</a:t>
            </a:fld>
            <a:endParaRPr lang="en-US" altLang="en-US"/>
          </a:p>
        </p:txBody>
      </p:sp>
      <p:sp>
        <p:nvSpPr>
          <p:cNvPr id="1310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28078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2F65BF48-1001-4A25-B3EA-866A23A71692}" type="slidenum">
              <a:rPr lang="en-US" altLang="en-US"/>
              <a:pPr eaLnBrk="1" hangingPunct="1"/>
              <a:t>10</a:t>
            </a:fld>
            <a:endParaRPr lang="en-US" altLang="en-US"/>
          </a:p>
        </p:txBody>
      </p:sp>
      <p:sp>
        <p:nvSpPr>
          <p:cNvPr id="134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303213"/>
            <a:ext cx="1588" cy="1587"/>
          </a:xfrm>
          <a:solidFill>
            <a:srgbClr val="FFFFFF"/>
          </a:solidFill>
          <a:ln/>
        </p:spPr>
      </p:sp>
      <p:sp>
        <p:nvSpPr>
          <p:cNvPr id="1341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3238" y="4316413"/>
            <a:ext cx="5856287" cy="40608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457200" eaLnBrk="1" hangingPunct="1"/>
            <a:endParaRPr lang="en-US" alt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16934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B122B2D2-33EE-411D-9E86-E0A46062F1B2}" type="slidenum">
              <a:rPr lang="en-US" altLang="en-US"/>
              <a:pPr eaLnBrk="1" hangingPunct="1"/>
              <a:t>11</a:t>
            </a:fld>
            <a:endParaRPr lang="en-US" altLang="en-US"/>
          </a:p>
        </p:txBody>
      </p:sp>
      <p:sp>
        <p:nvSpPr>
          <p:cNvPr id="1290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36227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63682FE2-31F5-439A-8281-249A512277E6}" type="slidenum">
              <a:rPr lang="en-US" altLang="en-US"/>
              <a:pPr eaLnBrk="1" hangingPunct="1"/>
              <a:t>12</a:t>
            </a:fld>
            <a:endParaRPr lang="en-US" altLang="en-US"/>
          </a:p>
        </p:txBody>
      </p:sp>
      <p:sp>
        <p:nvSpPr>
          <p:cNvPr id="133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>
                <a:latin typeface="Arial" pitchFamily="34" charset="0"/>
              </a:rPr>
              <a:t>Median concentration and IQRs are shown. </a:t>
            </a:r>
            <a:r>
              <a:rPr lang="en-US" altLang="en-US" i="1">
                <a:latin typeface="Arial" pitchFamily="34" charset="0"/>
              </a:rPr>
              <a:t>C difficile</a:t>
            </a:r>
            <a:r>
              <a:rPr lang="en-US" altLang="en-US">
                <a:latin typeface="Arial" pitchFamily="34" charset="0"/>
              </a:rPr>
              <a:t> strains included 25 toxinotype 0 and 15 NAP1/027 strains (toxinotype III) from various locations </a:t>
            </a:r>
          </a:p>
        </p:txBody>
      </p:sp>
    </p:spTree>
    <p:extLst>
      <p:ext uri="{BB962C8B-B14F-4D97-AF65-F5344CB8AC3E}">
        <p14:creationId xmlns:p14="http://schemas.microsoft.com/office/powerpoint/2010/main" val="27653509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972E1B5F-E512-42F0-9D53-25BA1CD4A94E}" type="slidenum">
              <a:rPr lang="en-US" altLang="en-US"/>
              <a:pPr eaLnBrk="1" hangingPunct="1"/>
              <a:t>14</a:t>
            </a:fld>
            <a:endParaRPr lang="en-US" altLang="en-US"/>
          </a:p>
        </p:txBody>
      </p:sp>
      <p:sp>
        <p:nvSpPr>
          <p:cNvPr id="138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8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96112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2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3A59A-6862-40CD-9BCB-4371F8C7BDFE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A4EE0-5F95-47AD-98AF-8F21EB818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7654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3A59A-6862-40CD-9BCB-4371F8C7BDFE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A4EE0-5F95-47AD-98AF-8F21EB818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3677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3A59A-6862-40CD-9BCB-4371F8C7BDFE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A4EE0-5F95-47AD-98AF-8F21EB818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2075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600"/>
              <a:t>Title Text</a:t>
            </a:r>
          </a:p>
        </p:txBody>
      </p:sp>
      <p:sp>
        <p:nvSpPr>
          <p:cNvPr id="19" name="Shape 1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500"/>
              <a:t>Body Level One</a:t>
            </a:r>
          </a:p>
          <a:p>
            <a:pPr lvl="1">
              <a:defRPr sz="1800"/>
            </a:pPr>
            <a:r>
              <a:rPr sz="2500"/>
              <a:t>Body Level Two</a:t>
            </a:r>
          </a:p>
          <a:p>
            <a:pPr lvl="2">
              <a:defRPr sz="1800"/>
            </a:pPr>
            <a:r>
              <a:rPr sz="2500"/>
              <a:t>Body Level Three</a:t>
            </a:r>
          </a:p>
          <a:p>
            <a:pPr lvl="3">
              <a:defRPr sz="1800"/>
            </a:pPr>
            <a:r>
              <a:rPr sz="2500"/>
              <a:t>Body Level Four</a:t>
            </a:r>
          </a:p>
          <a:p>
            <a:pPr lvl="4">
              <a:defRPr sz="1800"/>
            </a:pPr>
            <a:r>
              <a:rPr sz="2500"/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1853816201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4722233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>
            <a:spLocks noGrp="1"/>
          </p:cNvSpPr>
          <p:nvPr>
            <p:ph type="title"/>
          </p:nvPr>
        </p:nvSpPr>
        <p:spPr>
          <a:xfrm>
            <a:off x="892971" y="1151930"/>
            <a:ext cx="7358063" cy="2321719"/>
          </a:xfrm>
          <a:prstGeom prst="rect">
            <a:avLst/>
          </a:prstGeom>
        </p:spPr>
        <p:txBody>
          <a:bodyPr anchor="b"/>
          <a:lstStyle/>
          <a:p>
            <a:pPr lvl="0">
              <a:defRPr sz="1800"/>
            </a:pPr>
            <a:r>
              <a:rPr sz="5600"/>
              <a:t>Title Text</a:t>
            </a:r>
          </a:p>
        </p:txBody>
      </p:sp>
      <p:sp>
        <p:nvSpPr>
          <p:cNvPr id="6" name="Shape 6"/>
          <p:cNvSpPr>
            <a:spLocks noGrp="1"/>
          </p:cNvSpPr>
          <p:nvPr>
            <p:ph type="body" idx="1"/>
          </p:nvPr>
        </p:nvSpPr>
        <p:spPr>
          <a:xfrm>
            <a:off x="892971" y="3536156"/>
            <a:ext cx="7358063" cy="794742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200"/>
            </a:lvl1pPr>
            <a:lvl2pPr marL="0" indent="160712" algn="ctr">
              <a:spcBef>
                <a:spcPts val="0"/>
              </a:spcBef>
              <a:buSzTx/>
              <a:buNone/>
              <a:defRPr sz="2200"/>
            </a:lvl2pPr>
            <a:lvl3pPr marL="0" indent="321424" algn="ctr">
              <a:spcBef>
                <a:spcPts val="0"/>
              </a:spcBef>
              <a:buSzTx/>
              <a:buNone/>
              <a:defRPr sz="2200"/>
            </a:lvl3pPr>
            <a:lvl4pPr marL="0" indent="482136" algn="ctr">
              <a:spcBef>
                <a:spcPts val="0"/>
              </a:spcBef>
              <a:buSzTx/>
              <a:buNone/>
              <a:defRPr sz="2200"/>
            </a:lvl4pPr>
            <a:lvl5pPr marL="0" indent="642849" algn="ctr">
              <a:spcBef>
                <a:spcPts val="0"/>
              </a:spcBef>
              <a:buSzTx/>
              <a:buNone/>
              <a:defRPr sz="2200"/>
            </a:lvl5pPr>
          </a:lstStyle>
          <a:p>
            <a:pPr lvl="0">
              <a:defRPr sz="1800"/>
            </a:pPr>
            <a:r>
              <a:rPr sz="2200"/>
              <a:t>Body Level One</a:t>
            </a:r>
          </a:p>
          <a:p>
            <a:pPr lvl="1">
              <a:defRPr sz="1800"/>
            </a:pPr>
            <a:r>
              <a:rPr sz="2200"/>
              <a:t>Body Level Two</a:t>
            </a:r>
          </a:p>
          <a:p>
            <a:pPr lvl="2">
              <a:defRPr sz="1800"/>
            </a:pPr>
            <a:r>
              <a:rPr sz="2200"/>
              <a:t>Body Level Three</a:t>
            </a:r>
          </a:p>
          <a:p>
            <a:pPr lvl="3">
              <a:defRPr sz="1800"/>
            </a:pPr>
            <a:r>
              <a:rPr sz="2200"/>
              <a:t>Body Level Four</a:t>
            </a:r>
          </a:p>
          <a:p>
            <a:pPr lvl="4">
              <a:defRPr sz="1800"/>
            </a:pPr>
            <a:r>
              <a:rPr sz="2200"/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478993821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8"/>
          <p:cNvSpPr>
            <a:spLocks noGrp="1"/>
          </p:cNvSpPr>
          <p:nvPr>
            <p:ph type="title"/>
          </p:nvPr>
        </p:nvSpPr>
        <p:spPr>
          <a:xfrm>
            <a:off x="892971" y="4723805"/>
            <a:ext cx="7358063" cy="1000125"/>
          </a:xfrm>
          <a:prstGeom prst="rect">
            <a:avLst/>
          </a:prstGeom>
        </p:spPr>
        <p:txBody>
          <a:bodyPr anchor="b"/>
          <a:lstStyle/>
          <a:p>
            <a:pPr lvl="0">
              <a:defRPr sz="1800"/>
            </a:pPr>
            <a:r>
              <a:rPr sz="5600"/>
              <a:t>Title Text</a:t>
            </a:r>
          </a:p>
        </p:txBody>
      </p:sp>
      <p:sp>
        <p:nvSpPr>
          <p:cNvPr id="9" name="Shape 9"/>
          <p:cNvSpPr>
            <a:spLocks noGrp="1"/>
          </p:cNvSpPr>
          <p:nvPr>
            <p:ph type="body" idx="1"/>
          </p:nvPr>
        </p:nvSpPr>
        <p:spPr>
          <a:xfrm>
            <a:off x="892971" y="5759649"/>
            <a:ext cx="7358063" cy="794742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200"/>
            </a:lvl1pPr>
            <a:lvl2pPr marL="0" indent="160712" algn="ctr">
              <a:spcBef>
                <a:spcPts val="0"/>
              </a:spcBef>
              <a:buSzTx/>
              <a:buNone/>
              <a:defRPr sz="2200"/>
            </a:lvl2pPr>
            <a:lvl3pPr marL="0" indent="321424" algn="ctr">
              <a:spcBef>
                <a:spcPts val="0"/>
              </a:spcBef>
              <a:buSzTx/>
              <a:buNone/>
              <a:defRPr sz="2200"/>
            </a:lvl3pPr>
            <a:lvl4pPr marL="0" indent="482136" algn="ctr">
              <a:spcBef>
                <a:spcPts val="0"/>
              </a:spcBef>
              <a:buSzTx/>
              <a:buNone/>
              <a:defRPr sz="2200"/>
            </a:lvl4pPr>
            <a:lvl5pPr marL="0" indent="642849" algn="ctr">
              <a:spcBef>
                <a:spcPts val="0"/>
              </a:spcBef>
              <a:buSzTx/>
              <a:buNone/>
              <a:defRPr sz="2200"/>
            </a:lvl5pPr>
          </a:lstStyle>
          <a:p>
            <a:pPr lvl="0">
              <a:defRPr sz="1800"/>
            </a:pPr>
            <a:r>
              <a:rPr sz="2200"/>
              <a:t>Body Level One</a:t>
            </a:r>
          </a:p>
          <a:p>
            <a:pPr lvl="1">
              <a:defRPr sz="1800"/>
            </a:pPr>
            <a:r>
              <a:rPr sz="2200"/>
              <a:t>Body Level Two</a:t>
            </a:r>
          </a:p>
          <a:p>
            <a:pPr lvl="2">
              <a:defRPr sz="1800"/>
            </a:pPr>
            <a:r>
              <a:rPr sz="2200"/>
              <a:t>Body Level Three</a:t>
            </a:r>
          </a:p>
          <a:p>
            <a:pPr lvl="3">
              <a:defRPr sz="1800"/>
            </a:pPr>
            <a:r>
              <a:rPr sz="2200"/>
              <a:t>Body Level Four</a:t>
            </a:r>
          </a:p>
          <a:p>
            <a:pPr lvl="4">
              <a:defRPr sz="1800"/>
            </a:pPr>
            <a:r>
              <a:rPr sz="2200"/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2163354595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892971" y="2268141"/>
            <a:ext cx="7358063" cy="2321719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600"/>
              <a:t>Title Text</a:t>
            </a:r>
          </a:p>
        </p:txBody>
      </p:sp>
    </p:spTree>
    <p:extLst>
      <p:ext uri="{BB962C8B-B14F-4D97-AF65-F5344CB8AC3E}">
        <p14:creationId xmlns:p14="http://schemas.microsoft.com/office/powerpoint/2010/main" val="3810429639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>
            <a:spLocks noGrp="1"/>
          </p:cNvSpPr>
          <p:nvPr>
            <p:ph type="title"/>
          </p:nvPr>
        </p:nvSpPr>
        <p:spPr>
          <a:xfrm>
            <a:off x="669726" y="446484"/>
            <a:ext cx="3750469" cy="2803922"/>
          </a:xfrm>
          <a:prstGeom prst="rect">
            <a:avLst/>
          </a:prstGeom>
        </p:spPr>
        <p:txBody>
          <a:bodyPr anchor="b"/>
          <a:lstStyle>
            <a:lvl1pPr>
              <a:defRPr sz="4200"/>
            </a:lvl1pPr>
          </a:lstStyle>
          <a:p>
            <a:pPr lvl="0">
              <a:defRPr sz="1800"/>
            </a:pPr>
            <a:r>
              <a:rPr sz="4200"/>
              <a:t>Title Text</a:t>
            </a:r>
          </a:p>
        </p:txBody>
      </p:sp>
      <p:sp>
        <p:nvSpPr>
          <p:cNvPr id="14" name="Shape 14"/>
          <p:cNvSpPr>
            <a:spLocks noGrp="1"/>
          </p:cNvSpPr>
          <p:nvPr>
            <p:ph type="body" idx="1"/>
          </p:nvPr>
        </p:nvSpPr>
        <p:spPr>
          <a:xfrm>
            <a:off x="669726" y="3348634"/>
            <a:ext cx="3750469" cy="2884289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200"/>
            </a:lvl1pPr>
            <a:lvl2pPr marL="0" indent="160712" algn="ctr">
              <a:spcBef>
                <a:spcPts val="0"/>
              </a:spcBef>
              <a:buSzTx/>
              <a:buNone/>
              <a:defRPr sz="2200"/>
            </a:lvl2pPr>
            <a:lvl3pPr marL="0" indent="321424" algn="ctr">
              <a:spcBef>
                <a:spcPts val="0"/>
              </a:spcBef>
              <a:buSzTx/>
              <a:buNone/>
              <a:defRPr sz="2200"/>
            </a:lvl3pPr>
            <a:lvl4pPr marL="0" indent="482136" algn="ctr">
              <a:spcBef>
                <a:spcPts val="0"/>
              </a:spcBef>
              <a:buSzTx/>
              <a:buNone/>
              <a:defRPr sz="2200"/>
            </a:lvl4pPr>
            <a:lvl5pPr marL="0" indent="642849" algn="ctr">
              <a:spcBef>
                <a:spcPts val="0"/>
              </a:spcBef>
              <a:buSzTx/>
              <a:buNone/>
              <a:defRPr sz="2200"/>
            </a:lvl5pPr>
          </a:lstStyle>
          <a:p>
            <a:pPr lvl="0">
              <a:defRPr sz="1800"/>
            </a:pPr>
            <a:r>
              <a:rPr sz="2200"/>
              <a:t>Body Level One</a:t>
            </a:r>
          </a:p>
          <a:p>
            <a:pPr lvl="1">
              <a:defRPr sz="1800"/>
            </a:pPr>
            <a:r>
              <a:rPr sz="2200"/>
              <a:t>Body Level Two</a:t>
            </a:r>
          </a:p>
          <a:p>
            <a:pPr lvl="2">
              <a:defRPr sz="1800"/>
            </a:pPr>
            <a:r>
              <a:rPr sz="2200"/>
              <a:t>Body Level Three</a:t>
            </a:r>
          </a:p>
          <a:p>
            <a:pPr lvl="3">
              <a:defRPr sz="1800"/>
            </a:pPr>
            <a:r>
              <a:rPr sz="2200"/>
              <a:t>Body Level Four</a:t>
            </a:r>
          </a:p>
          <a:p>
            <a:pPr lvl="4">
              <a:defRPr sz="1800"/>
            </a:pPr>
            <a:r>
              <a:rPr sz="2200"/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2354943981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600"/>
              <a:t>Title Text</a:t>
            </a:r>
          </a:p>
        </p:txBody>
      </p:sp>
    </p:spTree>
    <p:extLst>
      <p:ext uri="{BB962C8B-B14F-4D97-AF65-F5344CB8AC3E}">
        <p14:creationId xmlns:p14="http://schemas.microsoft.com/office/powerpoint/2010/main" val="1119704100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600"/>
              <a:t>Title Text</a:t>
            </a:r>
          </a:p>
        </p:txBody>
      </p:sp>
      <p:sp>
        <p:nvSpPr>
          <p:cNvPr id="19" name="Shape 1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500"/>
              <a:t>Body Level One</a:t>
            </a:r>
          </a:p>
          <a:p>
            <a:pPr lvl="1">
              <a:defRPr sz="1800"/>
            </a:pPr>
            <a:r>
              <a:rPr sz="2500"/>
              <a:t>Body Level Two</a:t>
            </a:r>
          </a:p>
          <a:p>
            <a:pPr lvl="2">
              <a:defRPr sz="1800"/>
            </a:pPr>
            <a:r>
              <a:rPr sz="2500"/>
              <a:t>Body Level Three</a:t>
            </a:r>
          </a:p>
          <a:p>
            <a:pPr lvl="3">
              <a:defRPr sz="1800"/>
            </a:pPr>
            <a:r>
              <a:rPr sz="2500"/>
              <a:t>Body Level Four</a:t>
            </a:r>
          </a:p>
          <a:p>
            <a:pPr lvl="4">
              <a:defRPr sz="1800"/>
            </a:pPr>
            <a:r>
              <a:rPr sz="2500"/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456875351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3A59A-6862-40CD-9BCB-4371F8C7BDFE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A4EE0-5F95-47AD-98AF-8F21EB818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8926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600"/>
              <a:t>Title Text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idx="1"/>
          </p:nvPr>
        </p:nvSpPr>
        <p:spPr>
          <a:xfrm>
            <a:off x="669726" y="1830588"/>
            <a:ext cx="3750469" cy="4420195"/>
          </a:xfrm>
          <a:prstGeom prst="rect">
            <a:avLst/>
          </a:prstGeom>
        </p:spPr>
        <p:txBody>
          <a:bodyPr/>
          <a:lstStyle>
            <a:lvl1pPr marL="241068" indent="-241068">
              <a:spcBef>
                <a:spcPts val="2250"/>
              </a:spcBef>
              <a:defRPr sz="2000"/>
            </a:lvl1pPr>
            <a:lvl2pPr marL="482136" indent="-241068">
              <a:spcBef>
                <a:spcPts val="2250"/>
              </a:spcBef>
              <a:defRPr sz="2000"/>
            </a:lvl2pPr>
            <a:lvl3pPr marL="723205" indent="-241068">
              <a:spcBef>
                <a:spcPts val="2250"/>
              </a:spcBef>
              <a:defRPr sz="2000"/>
            </a:lvl3pPr>
            <a:lvl4pPr marL="964274" indent="-241068">
              <a:spcBef>
                <a:spcPts val="2250"/>
              </a:spcBef>
              <a:defRPr sz="2000"/>
            </a:lvl4pPr>
            <a:lvl5pPr marL="1205341" indent="-241068">
              <a:spcBef>
                <a:spcPts val="2250"/>
              </a:spcBef>
              <a:defRPr sz="2000"/>
            </a:lvl5pPr>
          </a:lstStyle>
          <a:p>
            <a:pPr lvl="0">
              <a:defRPr sz="1800"/>
            </a:pPr>
            <a:r>
              <a:rPr sz="2000"/>
              <a:t>Body Level One</a:t>
            </a:r>
          </a:p>
          <a:p>
            <a:pPr lvl="1">
              <a:defRPr sz="1800"/>
            </a:pPr>
            <a:r>
              <a:rPr sz="2000"/>
              <a:t>Body Level Two</a:t>
            </a:r>
          </a:p>
          <a:p>
            <a:pPr lvl="2">
              <a:defRPr sz="1800"/>
            </a:pPr>
            <a:r>
              <a:rPr sz="2000"/>
              <a:t>Body Level Three</a:t>
            </a:r>
          </a:p>
          <a:p>
            <a:pPr lvl="3">
              <a:defRPr sz="1800"/>
            </a:pPr>
            <a:r>
              <a:rPr sz="2000"/>
              <a:t>Body Level Four</a:t>
            </a:r>
          </a:p>
          <a:p>
            <a:pPr lvl="4">
              <a:defRPr sz="1800"/>
            </a:pPr>
            <a:r>
              <a:rPr sz="2000"/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2390860016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>
            <a:spLocks noGrp="1"/>
          </p:cNvSpPr>
          <p:nvPr>
            <p:ph type="body" idx="1"/>
          </p:nvPr>
        </p:nvSpPr>
        <p:spPr>
          <a:xfrm>
            <a:off x="669727" y="892971"/>
            <a:ext cx="7804547" cy="5072063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500"/>
              <a:t>Body Level One</a:t>
            </a:r>
          </a:p>
          <a:p>
            <a:pPr lvl="1">
              <a:defRPr sz="1800"/>
            </a:pPr>
            <a:r>
              <a:rPr sz="2500"/>
              <a:t>Body Level Two</a:t>
            </a:r>
          </a:p>
          <a:p>
            <a:pPr lvl="2">
              <a:defRPr sz="1800"/>
            </a:pPr>
            <a:r>
              <a:rPr sz="2500"/>
              <a:t>Body Level Three</a:t>
            </a:r>
          </a:p>
          <a:p>
            <a:pPr lvl="3">
              <a:defRPr sz="1800"/>
            </a:pPr>
            <a:r>
              <a:rPr sz="2500"/>
              <a:t>Body Level Four</a:t>
            </a:r>
          </a:p>
          <a:p>
            <a:pPr lvl="4">
              <a:defRPr sz="1800"/>
            </a:pPr>
            <a:r>
              <a:rPr sz="2500"/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2706352593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090928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2898005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5834809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8459577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>
            <a:spLocks noGrp="1"/>
          </p:cNvSpPr>
          <p:nvPr>
            <p:ph type="title"/>
          </p:nvPr>
        </p:nvSpPr>
        <p:spPr>
          <a:xfrm>
            <a:off x="892969" y="1151930"/>
            <a:ext cx="7358063" cy="2321719"/>
          </a:xfrm>
          <a:prstGeom prst="rect">
            <a:avLst/>
          </a:prstGeom>
        </p:spPr>
        <p:txBody>
          <a:bodyPr anchor="b"/>
          <a:lstStyle/>
          <a:p>
            <a:pPr lvl="0">
              <a:defRPr sz="1800"/>
            </a:pPr>
            <a:r>
              <a:rPr sz="5600"/>
              <a:t>Title Text</a:t>
            </a:r>
          </a:p>
        </p:txBody>
      </p:sp>
      <p:sp>
        <p:nvSpPr>
          <p:cNvPr id="6" name="Shape 6"/>
          <p:cNvSpPr>
            <a:spLocks noGrp="1"/>
          </p:cNvSpPr>
          <p:nvPr>
            <p:ph type="body" idx="1"/>
          </p:nvPr>
        </p:nvSpPr>
        <p:spPr>
          <a:xfrm>
            <a:off x="892969" y="3536156"/>
            <a:ext cx="7358063" cy="794742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200"/>
            </a:lvl1pPr>
            <a:lvl2pPr marL="0" indent="160729" algn="ctr">
              <a:spcBef>
                <a:spcPts val="0"/>
              </a:spcBef>
              <a:buSzTx/>
              <a:buNone/>
              <a:defRPr sz="2200"/>
            </a:lvl2pPr>
            <a:lvl3pPr marL="0" indent="321457" algn="ctr">
              <a:spcBef>
                <a:spcPts val="0"/>
              </a:spcBef>
              <a:buSzTx/>
              <a:buNone/>
              <a:defRPr sz="2200"/>
            </a:lvl3pPr>
            <a:lvl4pPr marL="0" indent="482186" algn="ctr">
              <a:spcBef>
                <a:spcPts val="0"/>
              </a:spcBef>
              <a:buSzTx/>
              <a:buNone/>
              <a:defRPr sz="2200"/>
            </a:lvl4pPr>
            <a:lvl5pPr marL="0" indent="642915" algn="ctr">
              <a:spcBef>
                <a:spcPts val="0"/>
              </a:spcBef>
              <a:buSzTx/>
              <a:buNone/>
              <a:defRPr sz="2200"/>
            </a:lvl5pPr>
          </a:lstStyle>
          <a:p>
            <a:pPr lvl="0">
              <a:defRPr sz="1800"/>
            </a:pPr>
            <a:r>
              <a:rPr sz="2200"/>
              <a:t>Body Level One</a:t>
            </a:r>
          </a:p>
          <a:p>
            <a:pPr lvl="1">
              <a:defRPr sz="1800"/>
            </a:pPr>
            <a:r>
              <a:rPr sz="2200"/>
              <a:t>Body Level Two</a:t>
            </a:r>
          </a:p>
          <a:p>
            <a:pPr lvl="2">
              <a:defRPr sz="1800"/>
            </a:pPr>
            <a:r>
              <a:rPr sz="2200"/>
              <a:t>Body Level Three</a:t>
            </a:r>
          </a:p>
          <a:p>
            <a:pPr lvl="3">
              <a:defRPr sz="1800"/>
            </a:pPr>
            <a:r>
              <a:rPr sz="2200"/>
              <a:t>Body Level Four</a:t>
            </a:r>
          </a:p>
          <a:p>
            <a:pPr lvl="4">
              <a:defRPr sz="1800"/>
            </a:pPr>
            <a:r>
              <a:rPr sz="2200"/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3893059669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8"/>
          <p:cNvSpPr>
            <a:spLocks noGrp="1"/>
          </p:cNvSpPr>
          <p:nvPr>
            <p:ph type="title"/>
          </p:nvPr>
        </p:nvSpPr>
        <p:spPr>
          <a:xfrm>
            <a:off x="892969" y="4723805"/>
            <a:ext cx="7358063" cy="1000125"/>
          </a:xfrm>
          <a:prstGeom prst="rect">
            <a:avLst/>
          </a:prstGeom>
        </p:spPr>
        <p:txBody>
          <a:bodyPr anchor="b"/>
          <a:lstStyle/>
          <a:p>
            <a:pPr lvl="0">
              <a:defRPr sz="1800"/>
            </a:pPr>
            <a:r>
              <a:rPr sz="5600"/>
              <a:t>Title Text</a:t>
            </a:r>
          </a:p>
        </p:txBody>
      </p:sp>
      <p:sp>
        <p:nvSpPr>
          <p:cNvPr id="9" name="Shape 9"/>
          <p:cNvSpPr>
            <a:spLocks noGrp="1"/>
          </p:cNvSpPr>
          <p:nvPr>
            <p:ph type="body" idx="1"/>
          </p:nvPr>
        </p:nvSpPr>
        <p:spPr>
          <a:xfrm>
            <a:off x="892969" y="5759649"/>
            <a:ext cx="7358063" cy="794742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200"/>
            </a:lvl1pPr>
            <a:lvl2pPr marL="0" indent="160729" algn="ctr">
              <a:spcBef>
                <a:spcPts val="0"/>
              </a:spcBef>
              <a:buSzTx/>
              <a:buNone/>
              <a:defRPr sz="2200"/>
            </a:lvl2pPr>
            <a:lvl3pPr marL="0" indent="321457" algn="ctr">
              <a:spcBef>
                <a:spcPts val="0"/>
              </a:spcBef>
              <a:buSzTx/>
              <a:buNone/>
              <a:defRPr sz="2200"/>
            </a:lvl3pPr>
            <a:lvl4pPr marL="0" indent="482186" algn="ctr">
              <a:spcBef>
                <a:spcPts val="0"/>
              </a:spcBef>
              <a:buSzTx/>
              <a:buNone/>
              <a:defRPr sz="2200"/>
            </a:lvl4pPr>
            <a:lvl5pPr marL="0" indent="642915" algn="ctr">
              <a:spcBef>
                <a:spcPts val="0"/>
              </a:spcBef>
              <a:buSzTx/>
              <a:buNone/>
              <a:defRPr sz="2200"/>
            </a:lvl5pPr>
          </a:lstStyle>
          <a:p>
            <a:pPr lvl="0">
              <a:defRPr sz="1800"/>
            </a:pPr>
            <a:r>
              <a:rPr sz="2200"/>
              <a:t>Body Level One</a:t>
            </a:r>
          </a:p>
          <a:p>
            <a:pPr lvl="1">
              <a:defRPr sz="1800"/>
            </a:pPr>
            <a:r>
              <a:rPr sz="2200"/>
              <a:t>Body Level Two</a:t>
            </a:r>
          </a:p>
          <a:p>
            <a:pPr lvl="2">
              <a:defRPr sz="1800"/>
            </a:pPr>
            <a:r>
              <a:rPr sz="2200"/>
              <a:t>Body Level Three</a:t>
            </a:r>
          </a:p>
          <a:p>
            <a:pPr lvl="3">
              <a:defRPr sz="1800"/>
            </a:pPr>
            <a:r>
              <a:rPr sz="2200"/>
              <a:t>Body Level Four</a:t>
            </a:r>
          </a:p>
          <a:p>
            <a:pPr lvl="4">
              <a:defRPr sz="1800"/>
            </a:pPr>
            <a:r>
              <a:rPr sz="2200"/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2214916843"/>
      </p:ext>
    </p:extLst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892969" y="2268141"/>
            <a:ext cx="7358063" cy="2321719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600"/>
              <a:t>Title Text</a:t>
            </a:r>
          </a:p>
        </p:txBody>
      </p:sp>
    </p:spTree>
    <p:extLst>
      <p:ext uri="{BB962C8B-B14F-4D97-AF65-F5344CB8AC3E}">
        <p14:creationId xmlns:p14="http://schemas.microsoft.com/office/powerpoint/2010/main" val="1939509879"/>
      </p:ext>
    </p:extLst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>
            <a:spLocks noGrp="1"/>
          </p:cNvSpPr>
          <p:nvPr>
            <p:ph type="title"/>
          </p:nvPr>
        </p:nvSpPr>
        <p:spPr>
          <a:xfrm>
            <a:off x="669726" y="446484"/>
            <a:ext cx="3750469" cy="2803922"/>
          </a:xfrm>
          <a:prstGeom prst="rect">
            <a:avLst/>
          </a:prstGeom>
        </p:spPr>
        <p:txBody>
          <a:bodyPr anchor="b"/>
          <a:lstStyle>
            <a:lvl1pPr>
              <a:defRPr sz="4200"/>
            </a:lvl1pPr>
          </a:lstStyle>
          <a:p>
            <a:pPr lvl="0">
              <a:defRPr sz="1800"/>
            </a:pPr>
            <a:r>
              <a:rPr sz="4200"/>
              <a:t>Title Text</a:t>
            </a:r>
          </a:p>
        </p:txBody>
      </p:sp>
      <p:sp>
        <p:nvSpPr>
          <p:cNvPr id="14" name="Shape 14"/>
          <p:cNvSpPr>
            <a:spLocks noGrp="1"/>
          </p:cNvSpPr>
          <p:nvPr>
            <p:ph type="body" idx="1"/>
          </p:nvPr>
        </p:nvSpPr>
        <p:spPr>
          <a:xfrm>
            <a:off x="669726" y="3348633"/>
            <a:ext cx="3750469" cy="2884289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200"/>
            </a:lvl1pPr>
            <a:lvl2pPr marL="0" indent="160729" algn="ctr">
              <a:spcBef>
                <a:spcPts val="0"/>
              </a:spcBef>
              <a:buSzTx/>
              <a:buNone/>
              <a:defRPr sz="2200"/>
            </a:lvl2pPr>
            <a:lvl3pPr marL="0" indent="321457" algn="ctr">
              <a:spcBef>
                <a:spcPts val="0"/>
              </a:spcBef>
              <a:buSzTx/>
              <a:buNone/>
              <a:defRPr sz="2200"/>
            </a:lvl3pPr>
            <a:lvl4pPr marL="0" indent="482186" algn="ctr">
              <a:spcBef>
                <a:spcPts val="0"/>
              </a:spcBef>
              <a:buSzTx/>
              <a:buNone/>
              <a:defRPr sz="2200"/>
            </a:lvl4pPr>
            <a:lvl5pPr marL="0" indent="642915" algn="ctr">
              <a:spcBef>
                <a:spcPts val="0"/>
              </a:spcBef>
              <a:buSzTx/>
              <a:buNone/>
              <a:defRPr sz="2200"/>
            </a:lvl5pPr>
          </a:lstStyle>
          <a:p>
            <a:pPr lvl="0">
              <a:defRPr sz="1800"/>
            </a:pPr>
            <a:r>
              <a:rPr sz="2200"/>
              <a:t>Body Level One</a:t>
            </a:r>
          </a:p>
          <a:p>
            <a:pPr lvl="1">
              <a:defRPr sz="1800"/>
            </a:pPr>
            <a:r>
              <a:rPr sz="2200"/>
              <a:t>Body Level Two</a:t>
            </a:r>
          </a:p>
          <a:p>
            <a:pPr lvl="2">
              <a:defRPr sz="1800"/>
            </a:pPr>
            <a:r>
              <a:rPr sz="2200"/>
              <a:t>Body Level Three</a:t>
            </a:r>
          </a:p>
          <a:p>
            <a:pPr lvl="3">
              <a:defRPr sz="1800"/>
            </a:pPr>
            <a:r>
              <a:rPr sz="2200"/>
              <a:t>Body Level Four</a:t>
            </a:r>
          </a:p>
          <a:p>
            <a:pPr lvl="4">
              <a:defRPr sz="1800"/>
            </a:pPr>
            <a:r>
              <a:rPr sz="2200"/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2710691229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0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61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7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9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07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2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3A59A-6862-40CD-9BCB-4371F8C7BDFE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A4EE0-5F95-47AD-98AF-8F21EB818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86134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600"/>
              <a:t>Title Text</a:t>
            </a:r>
          </a:p>
        </p:txBody>
      </p:sp>
    </p:spTree>
    <p:extLst>
      <p:ext uri="{BB962C8B-B14F-4D97-AF65-F5344CB8AC3E}">
        <p14:creationId xmlns:p14="http://schemas.microsoft.com/office/powerpoint/2010/main" val="3180642851"/>
      </p:ext>
    </p:extLst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600"/>
              <a:t>Title Text</a:t>
            </a:r>
          </a:p>
        </p:txBody>
      </p:sp>
      <p:sp>
        <p:nvSpPr>
          <p:cNvPr id="19" name="Shape 1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500"/>
              <a:t>Body Level One</a:t>
            </a:r>
          </a:p>
          <a:p>
            <a:pPr lvl="1">
              <a:defRPr sz="1800"/>
            </a:pPr>
            <a:r>
              <a:rPr sz="2500"/>
              <a:t>Body Level Two</a:t>
            </a:r>
          </a:p>
          <a:p>
            <a:pPr lvl="2">
              <a:defRPr sz="1800"/>
            </a:pPr>
            <a:r>
              <a:rPr sz="2500"/>
              <a:t>Body Level Three</a:t>
            </a:r>
          </a:p>
          <a:p>
            <a:pPr lvl="3">
              <a:defRPr sz="1800"/>
            </a:pPr>
            <a:r>
              <a:rPr sz="2500"/>
              <a:t>Body Level Four</a:t>
            </a:r>
          </a:p>
          <a:p>
            <a:pPr lvl="4">
              <a:defRPr sz="1800"/>
            </a:pPr>
            <a:r>
              <a:rPr sz="2500"/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2069199872"/>
      </p:ext>
    </p:extLst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600"/>
              <a:t>Title Text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idx="1"/>
          </p:nvPr>
        </p:nvSpPr>
        <p:spPr>
          <a:xfrm>
            <a:off x="669726" y="1830586"/>
            <a:ext cx="3750469" cy="4420195"/>
          </a:xfrm>
          <a:prstGeom prst="rect">
            <a:avLst/>
          </a:prstGeom>
        </p:spPr>
        <p:txBody>
          <a:bodyPr/>
          <a:lstStyle>
            <a:lvl1pPr marL="241093" indent="-241093">
              <a:spcBef>
                <a:spcPts val="2250"/>
              </a:spcBef>
              <a:defRPr sz="2000"/>
            </a:lvl1pPr>
            <a:lvl2pPr marL="482186" indent="-241093">
              <a:spcBef>
                <a:spcPts val="2250"/>
              </a:spcBef>
              <a:defRPr sz="2000"/>
            </a:lvl2pPr>
            <a:lvl3pPr marL="723279" indent="-241093">
              <a:spcBef>
                <a:spcPts val="2250"/>
              </a:spcBef>
              <a:defRPr sz="2000"/>
            </a:lvl3pPr>
            <a:lvl4pPr marL="964372" indent="-241093">
              <a:spcBef>
                <a:spcPts val="2250"/>
              </a:spcBef>
              <a:defRPr sz="2000"/>
            </a:lvl4pPr>
            <a:lvl5pPr marL="1205465" indent="-241093">
              <a:spcBef>
                <a:spcPts val="2250"/>
              </a:spcBef>
              <a:defRPr sz="2000"/>
            </a:lvl5pPr>
          </a:lstStyle>
          <a:p>
            <a:pPr lvl="0">
              <a:defRPr sz="1800"/>
            </a:pPr>
            <a:r>
              <a:rPr sz="2000"/>
              <a:t>Body Level One</a:t>
            </a:r>
          </a:p>
          <a:p>
            <a:pPr lvl="1">
              <a:defRPr sz="1800"/>
            </a:pPr>
            <a:r>
              <a:rPr sz="2000"/>
              <a:t>Body Level Two</a:t>
            </a:r>
          </a:p>
          <a:p>
            <a:pPr lvl="2">
              <a:defRPr sz="1800"/>
            </a:pPr>
            <a:r>
              <a:rPr sz="2000"/>
              <a:t>Body Level Three</a:t>
            </a:r>
          </a:p>
          <a:p>
            <a:pPr lvl="3">
              <a:defRPr sz="1800"/>
            </a:pPr>
            <a:r>
              <a:rPr sz="2000"/>
              <a:t>Body Level Four</a:t>
            </a:r>
          </a:p>
          <a:p>
            <a:pPr lvl="4">
              <a:defRPr sz="1800"/>
            </a:pPr>
            <a:r>
              <a:rPr sz="2000"/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3858398553"/>
      </p:ext>
    </p:extLst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>
            <a:spLocks noGrp="1"/>
          </p:cNvSpPr>
          <p:nvPr>
            <p:ph type="body" idx="1"/>
          </p:nvPr>
        </p:nvSpPr>
        <p:spPr>
          <a:xfrm>
            <a:off x="669727" y="892969"/>
            <a:ext cx="7804547" cy="5072063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500"/>
              <a:t>Body Level One</a:t>
            </a:r>
          </a:p>
          <a:p>
            <a:pPr lvl="1">
              <a:defRPr sz="1800"/>
            </a:pPr>
            <a:r>
              <a:rPr sz="2500"/>
              <a:t>Body Level Two</a:t>
            </a:r>
          </a:p>
          <a:p>
            <a:pPr lvl="2">
              <a:defRPr sz="1800"/>
            </a:pPr>
            <a:r>
              <a:rPr sz="2500"/>
              <a:t>Body Level Three</a:t>
            </a:r>
          </a:p>
          <a:p>
            <a:pPr lvl="3">
              <a:defRPr sz="1800"/>
            </a:pPr>
            <a:r>
              <a:rPr sz="2500"/>
              <a:t>Body Level Four</a:t>
            </a:r>
          </a:p>
          <a:p>
            <a:pPr lvl="4">
              <a:defRPr sz="1800"/>
            </a:pPr>
            <a:r>
              <a:rPr sz="2500"/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3931475779"/>
      </p:ext>
    </p:extLst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6359825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472455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8792010"/>
      </p:ext>
    </p:extLst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1884114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3A59A-6862-40CD-9BCB-4371F8C7BDFE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A4EE0-5F95-47AD-98AF-8F21EB818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3983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6" indent="0">
              <a:buNone/>
              <a:defRPr sz="1800" b="1"/>
            </a:lvl3pPr>
            <a:lvl4pPr marL="1371460" indent="0">
              <a:buNone/>
              <a:defRPr sz="1600" b="1"/>
            </a:lvl4pPr>
            <a:lvl5pPr marL="1828613" indent="0">
              <a:buNone/>
              <a:defRPr sz="1600" b="1"/>
            </a:lvl5pPr>
            <a:lvl6pPr marL="2285766" indent="0">
              <a:buNone/>
              <a:defRPr sz="1600" b="1"/>
            </a:lvl6pPr>
            <a:lvl7pPr marL="2742920" indent="0">
              <a:buNone/>
              <a:defRPr sz="1600" b="1"/>
            </a:lvl7pPr>
            <a:lvl8pPr marL="3200072" indent="0">
              <a:buNone/>
              <a:defRPr sz="1600" b="1"/>
            </a:lvl8pPr>
            <a:lvl9pPr marL="365722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6" indent="0">
              <a:buNone/>
              <a:defRPr sz="1800" b="1"/>
            </a:lvl3pPr>
            <a:lvl4pPr marL="1371460" indent="0">
              <a:buNone/>
              <a:defRPr sz="1600" b="1"/>
            </a:lvl4pPr>
            <a:lvl5pPr marL="1828613" indent="0">
              <a:buNone/>
              <a:defRPr sz="1600" b="1"/>
            </a:lvl5pPr>
            <a:lvl6pPr marL="2285766" indent="0">
              <a:buNone/>
              <a:defRPr sz="1600" b="1"/>
            </a:lvl6pPr>
            <a:lvl7pPr marL="2742920" indent="0">
              <a:buNone/>
              <a:defRPr sz="1600" b="1"/>
            </a:lvl7pPr>
            <a:lvl8pPr marL="3200072" indent="0">
              <a:buNone/>
              <a:defRPr sz="1600" b="1"/>
            </a:lvl8pPr>
            <a:lvl9pPr marL="365722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3A59A-6862-40CD-9BCB-4371F8C7BDFE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A4EE0-5F95-47AD-98AF-8F21EB818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5260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3A59A-6862-40CD-9BCB-4371F8C7BDFE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A4EE0-5F95-47AD-98AF-8F21EB818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9972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3A59A-6862-40CD-9BCB-4371F8C7BDFE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A4EE0-5F95-47AD-98AF-8F21EB818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1440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54" indent="0">
              <a:buNone/>
              <a:defRPr sz="1200"/>
            </a:lvl2pPr>
            <a:lvl3pPr marL="914306" indent="0">
              <a:buNone/>
              <a:defRPr sz="1000"/>
            </a:lvl3pPr>
            <a:lvl4pPr marL="1371460" indent="0">
              <a:buNone/>
              <a:defRPr sz="900"/>
            </a:lvl4pPr>
            <a:lvl5pPr marL="1828613" indent="0">
              <a:buNone/>
              <a:defRPr sz="900"/>
            </a:lvl5pPr>
            <a:lvl6pPr marL="2285766" indent="0">
              <a:buNone/>
              <a:defRPr sz="900"/>
            </a:lvl6pPr>
            <a:lvl7pPr marL="2742920" indent="0">
              <a:buNone/>
              <a:defRPr sz="900"/>
            </a:lvl7pPr>
            <a:lvl8pPr marL="3200072" indent="0">
              <a:buNone/>
              <a:defRPr sz="900"/>
            </a:lvl8pPr>
            <a:lvl9pPr marL="3657226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3A59A-6862-40CD-9BCB-4371F8C7BDFE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A4EE0-5F95-47AD-98AF-8F21EB818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2046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54" indent="0">
              <a:buNone/>
              <a:defRPr sz="2800"/>
            </a:lvl2pPr>
            <a:lvl3pPr marL="914306" indent="0">
              <a:buNone/>
              <a:defRPr sz="2400"/>
            </a:lvl3pPr>
            <a:lvl4pPr marL="1371460" indent="0">
              <a:buNone/>
              <a:defRPr sz="2000"/>
            </a:lvl4pPr>
            <a:lvl5pPr marL="1828613" indent="0">
              <a:buNone/>
              <a:defRPr sz="2000"/>
            </a:lvl5pPr>
            <a:lvl6pPr marL="2285766" indent="0">
              <a:buNone/>
              <a:defRPr sz="2000"/>
            </a:lvl6pPr>
            <a:lvl7pPr marL="2742920" indent="0">
              <a:buNone/>
              <a:defRPr sz="2000"/>
            </a:lvl7pPr>
            <a:lvl8pPr marL="3200072" indent="0">
              <a:buNone/>
              <a:defRPr sz="2000"/>
            </a:lvl8pPr>
            <a:lvl9pPr marL="3657226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54" indent="0">
              <a:buNone/>
              <a:defRPr sz="1200"/>
            </a:lvl2pPr>
            <a:lvl3pPr marL="914306" indent="0">
              <a:buNone/>
              <a:defRPr sz="1000"/>
            </a:lvl3pPr>
            <a:lvl4pPr marL="1371460" indent="0">
              <a:buNone/>
              <a:defRPr sz="900"/>
            </a:lvl4pPr>
            <a:lvl5pPr marL="1828613" indent="0">
              <a:buNone/>
              <a:defRPr sz="900"/>
            </a:lvl5pPr>
            <a:lvl6pPr marL="2285766" indent="0">
              <a:buNone/>
              <a:defRPr sz="900"/>
            </a:lvl6pPr>
            <a:lvl7pPr marL="2742920" indent="0">
              <a:buNone/>
              <a:defRPr sz="900"/>
            </a:lvl7pPr>
            <a:lvl8pPr marL="3200072" indent="0">
              <a:buNone/>
              <a:defRPr sz="900"/>
            </a:lvl8pPr>
            <a:lvl9pPr marL="3657226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3A59A-6862-40CD-9BCB-4371F8C7BDFE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A4EE0-5F95-47AD-98AF-8F21EB818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6592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30" tIns="45716" rIns="91430" bIns="4571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30" tIns="45716" rIns="91430" bIns="4571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30" tIns="45716" rIns="91430" bIns="45716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33A59A-6862-40CD-9BCB-4371F8C7BDFE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6356352"/>
            <a:ext cx="2895600" cy="365125"/>
          </a:xfrm>
          <a:prstGeom prst="rect">
            <a:avLst/>
          </a:prstGeom>
        </p:spPr>
        <p:txBody>
          <a:bodyPr vert="horz" lIns="91430" tIns="45716" rIns="91430" bIns="45716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30" tIns="45716" rIns="91430" bIns="45716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1A4EE0-5F95-47AD-98AF-8F21EB818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494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306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65" indent="-342865" algn="l" defTabSz="914306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74" indent="-285722" algn="l" defTabSz="914306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3" indent="-228576" algn="l" defTabSz="914306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36" indent="-228576" algn="l" defTabSz="914306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90" indent="-228576" algn="l" defTabSz="914306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3" indent="-228576" algn="l" defTabSz="914306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96" indent="-228576" algn="l" defTabSz="914306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0" indent="-228576" algn="l" defTabSz="914306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02" indent="-228576" algn="l" defTabSz="914306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914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6" algn="l" defTabSz="914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0" algn="l" defTabSz="914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3" algn="l" defTabSz="914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66" algn="l" defTabSz="914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0" algn="l" defTabSz="914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72" algn="l" defTabSz="914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26" algn="l" defTabSz="914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669727" y="312540"/>
            <a:ext cx="7804547" cy="15180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/>
          <a:p>
            <a:pPr lvl="0">
              <a:defRPr sz="1800"/>
            </a:pPr>
            <a:r>
              <a:rPr sz="5600"/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669727" y="1830588"/>
            <a:ext cx="7804547" cy="44201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/>
          <a:p>
            <a:pPr lvl="0">
              <a:defRPr sz="1800"/>
            </a:pPr>
            <a:r>
              <a:rPr sz="2500"/>
              <a:t>Body Level One</a:t>
            </a:r>
          </a:p>
          <a:p>
            <a:pPr lvl="1">
              <a:defRPr sz="1800"/>
            </a:pPr>
            <a:r>
              <a:rPr sz="2500"/>
              <a:t>Body Level Two</a:t>
            </a:r>
          </a:p>
          <a:p>
            <a:pPr lvl="2">
              <a:defRPr sz="1800"/>
            </a:pPr>
            <a:r>
              <a:rPr sz="2500"/>
              <a:t>Body Level Three</a:t>
            </a:r>
          </a:p>
          <a:p>
            <a:pPr lvl="3">
              <a:defRPr sz="1800"/>
            </a:pPr>
            <a:r>
              <a:rPr sz="2500"/>
              <a:t>Body Level Four</a:t>
            </a:r>
          </a:p>
          <a:p>
            <a:pPr lvl="4">
              <a:defRPr sz="1800"/>
            </a:pPr>
            <a:r>
              <a:rPr sz="2500"/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1656267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</p:sldLayoutIdLst>
  <p:transition spd="med"/>
  <p:txStyles>
    <p:titleStyle>
      <a:lvl1pPr algn="ctr" defTabSz="410709">
        <a:defRPr sz="5600">
          <a:latin typeface="+mn-lt"/>
          <a:ea typeface="+mn-ea"/>
          <a:cs typeface="+mn-cs"/>
          <a:sym typeface="Helvetica Light"/>
        </a:defRPr>
      </a:lvl1pPr>
      <a:lvl2pPr indent="160712" algn="ctr" defTabSz="410709">
        <a:defRPr sz="5600">
          <a:latin typeface="+mn-lt"/>
          <a:ea typeface="+mn-ea"/>
          <a:cs typeface="+mn-cs"/>
          <a:sym typeface="Helvetica Light"/>
        </a:defRPr>
      </a:lvl2pPr>
      <a:lvl3pPr indent="321424" algn="ctr" defTabSz="410709">
        <a:defRPr sz="5600">
          <a:latin typeface="+mn-lt"/>
          <a:ea typeface="+mn-ea"/>
          <a:cs typeface="+mn-cs"/>
          <a:sym typeface="Helvetica Light"/>
        </a:defRPr>
      </a:lvl3pPr>
      <a:lvl4pPr indent="482136" algn="ctr" defTabSz="410709">
        <a:defRPr sz="5600">
          <a:latin typeface="+mn-lt"/>
          <a:ea typeface="+mn-ea"/>
          <a:cs typeface="+mn-cs"/>
          <a:sym typeface="Helvetica Light"/>
        </a:defRPr>
      </a:lvl4pPr>
      <a:lvl5pPr indent="642849" algn="ctr" defTabSz="410709">
        <a:defRPr sz="5600">
          <a:latin typeface="+mn-lt"/>
          <a:ea typeface="+mn-ea"/>
          <a:cs typeface="+mn-cs"/>
          <a:sym typeface="Helvetica Light"/>
        </a:defRPr>
      </a:lvl5pPr>
      <a:lvl6pPr indent="803561" algn="ctr" defTabSz="410709">
        <a:defRPr sz="5600">
          <a:latin typeface="+mn-lt"/>
          <a:ea typeface="+mn-ea"/>
          <a:cs typeface="+mn-cs"/>
          <a:sym typeface="Helvetica Light"/>
        </a:defRPr>
      </a:lvl6pPr>
      <a:lvl7pPr indent="964274" algn="ctr" defTabSz="410709">
        <a:defRPr sz="5600">
          <a:latin typeface="+mn-lt"/>
          <a:ea typeface="+mn-ea"/>
          <a:cs typeface="+mn-cs"/>
          <a:sym typeface="Helvetica Light"/>
        </a:defRPr>
      </a:lvl7pPr>
      <a:lvl8pPr indent="1124987" algn="ctr" defTabSz="410709">
        <a:defRPr sz="5600">
          <a:latin typeface="+mn-lt"/>
          <a:ea typeface="+mn-ea"/>
          <a:cs typeface="+mn-cs"/>
          <a:sym typeface="Helvetica Light"/>
        </a:defRPr>
      </a:lvl8pPr>
      <a:lvl9pPr indent="1285697" algn="ctr" defTabSz="410709">
        <a:defRPr sz="5600">
          <a:latin typeface="+mn-lt"/>
          <a:ea typeface="+mn-ea"/>
          <a:cs typeface="+mn-cs"/>
          <a:sym typeface="Helvetica Light"/>
        </a:defRPr>
      </a:lvl9pPr>
    </p:titleStyle>
    <p:bodyStyle>
      <a:lvl1pPr marL="312496" indent="-312496" defTabSz="410709">
        <a:spcBef>
          <a:spcPts val="2953"/>
        </a:spcBef>
        <a:buSzPct val="75000"/>
        <a:buChar char="•"/>
        <a:defRPr sz="2500">
          <a:latin typeface="+mn-lt"/>
          <a:ea typeface="+mn-ea"/>
          <a:cs typeface="+mn-cs"/>
          <a:sym typeface="Helvetica Light"/>
        </a:defRPr>
      </a:lvl1pPr>
      <a:lvl2pPr marL="624992" indent="-312496" defTabSz="410709">
        <a:spcBef>
          <a:spcPts val="2953"/>
        </a:spcBef>
        <a:buSzPct val="75000"/>
        <a:buChar char="•"/>
        <a:defRPr sz="2500">
          <a:latin typeface="+mn-lt"/>
          <a:ea typeface="+mn-ea"/>
          <a:cs typeface="+mn-cs"/>
          <a:sym typeface="Helvetica Light"/>
        </a:defRPr>
      </a:lvl2pPr>
      <a:lvl3pPr marL="937488" indent="-312496" defTabSz="410709">
        <a:spcBef>
          <a:spcPts val="2953"/>
        </a:spcBef>
        <a:buSzPct val="75000"/>
        <a:buChar char="•"/>
        <a:defRPr sz="2500">
          <a:latin typeface="+mn-lt"/>
          <a:ea typeface="+mn-ea"/>
          <a:cs typeface="+mn-cs"/>
          <a:sym typeface="Helvetica Light"/>
        </a:defRPr>
      </a:lvl3pPr>
      <a:lvl4pPr marL="1249984" indent="-312496" defTabSz="410709">
        <a:spcBef>
          <a:spcPts val="2953"/>
        </a:spcBef>
        <a:buSzPct val="75000"/>
        <a:buChar char="•"/>
        <a:defRPr sz="2500">
          <a:latin typeface="+mn-lt"/>
          <a:ea typeface="+mn-ea"/>
          <a:cs typeface="+mn-cs"/>
          <a:sym typeface="Helvetica Light"/>
        </a:defRPr>
      </a:lvl4pPr>
      <a:lvl5pPr marL="1562480" indent="-312496" defTabSz="410709">
        <a:spcBef>
          <a:spcPts val="2953"/>
        </a:spcBef>
        <a:buSzPct val="75000"/>
        <a:buChar char="•"/>
        <a:defRPr sz="2500">
          <a:latin typeface="+mn-lt"/>
          <a:ea typeface="+mn-ea"/>
          <a:cs typeface="+mn-cs"/>
          <a:sym typeface="Helvetica Light"/>
        </a:defRPr>
      </a:lvl5pPr>
      <a:lvl6pPr marL="1874976" indent="-312496" defTabSz="410709">
        <a:spcBef>
          <a:spcPts val="2953"/>
        </a:spcBef>
        <a:buSzPct val="75000"/>
        <a:buChar char="•"/>
        <a:defRPr sz="2500">
          <a:latin typeface="+mn-lt"/>
          <a:ea typeface="+mn-ea"/>
          <a:cs typeface="+mn-cs"/>
          <a:sym typeface="Helvetica Light"/>
        </a:defRPr>
      </a:lvl6pPr>
      <a:lvl7pPr marL="2187472" indent="-312496" defTabSz="410709">
        <a:spcBef>
          <a:spcPts val="2953"/>
        </a:spcBef>
        <a:buSzPct val="75000"/>
        <a:buChar char="•"/>
        <a:defRPr sz="2500">
          <a:latin typeface="+mn-lt"/>
          <a:ea typeface="+mn-ea"/>
          <a:cs typeface="+mn-cs"/>
          <a:sym typeface="Helvetica Light"/>
        </a:defRPr>
      </a:lvl7pPr>
      <a:lvl8pPr marL="2499968" indent="-312496" defTabSz="410709">
        <a:spcBef>
          <a:spcPts val="2953"/>
        </a:spcBef>
        <a:buSzPct val="75000"/>
        <a:buChar char="•"/>
        <a:defRPr sz="2500">
          <a:latin typeface="+mn-lt"/>
          <a:ea typeface="+mn-ea"/>
          <a:cs typeface="+mn-cs"/>
          <a:sym typeface="Helvetica Light"/>
        </a:defRPr>
      </a:lvl8pPr>
      <a:lvl9pPr marL="2812464" indent="-312496" defTabSz="410709">
        <a:spcBef>
          <a:spcPts val="2953"/>
        </a:spcBef>
        <a:buSzPct val="75000"/>
        <a:buChar char="•"/>
        <a:defRPr sz="2500">
          <a:latin typeface="+mn-lt"/>
          <a:ea typeface="+mn-ea"/>
          <a:cs typeface="+mn-cs"/>
          <a:sym typeface="Helvetica Light"/>
        </a:defRPr>
      </a:lvl9pPr>
    </p:bodyStyle>
    <p:otherStyle>
      <a:lvl1pPr algn="ctr" defTabSz="410709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1pPr>
      <a:lvl2pPr indent="160712" algn="ctr" defTabSz="410709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2pPr>
      <a:lvl3pPr indent="321424" algn="ctr" defTabSz="410709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3pPr>
      <a:lvl4pPr indent="482136" algn="ctr" defTabSz="410709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4pPr>
      <a:lvl5pPr indent="642849" algn="ctr" defTabSz="410709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5pPr>
      <a:lvl6pPr indent="803561" algn="ctr" defTabSz="410709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6pPr>
      <a:lvl7pPr indent="964274" algn="ctr" defTabSz="410709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7pPr>
      <a:lvl8pPr indent="1124987" algn="ctr" defTabSz="410709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8pPr>
      <a:lvl9pPr indent="1285697" algn="ctr" defTabSz="410709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669727" y="312539"/>
            <a:ext cx="7804547" cy="15180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/>
          <a:p>
            <a:pPr lvl="0">
              <a:defRPr sz="1800"/>
            </a:pPr>
            <a:r>
              <a:rPr sz="5600"/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669727" y="1830586"/>
            <a:ext cx="7804547" cy="44201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/>
          <a:p>
            <a:pPr lvl="0">
              <a:defRPr sz="1800"/>
            </a:pPr>
            <a:r>
              <a:rPr sz="2500"/>
              <a:t>Body Level One</a:t>
            </a:r>
          </a:p>
          <a:p>
            <a:pPr lvl="1">
              <a:defRPr sz="1800"/>
            </a:pPr>
            <a:r>
              <a:rPr sz="2500"/>
              <a:t>Body Level Two</a:t>
            </a:r>
          </a:p>
          <a:p>
            <a:pPr lvl="2">
              <a:defRPr sz="1800"/>
            </a:pPr>
            <a:r>
              <a:rPr sz="2500"/>
              <a:t>Body Level Three</a:t>
            </a:r>
          </a:p>
          <a:p>
            <a:pPr lvl="3">
              <a:defRPr sz="1800"/>
            </a:pPr>
            <a:r>
              <a:rPr sz="2500"/>
              <a:t>Body Level Four</a:t>
            </a:r>
          </a:p>
          <a:p>
            <a:pPr lvl="4">
              <a:defRPr sz="1800"/>
            </a:pPr>
            <a:r>
              <a:rPr sz="2500"/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225439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</p:sldLayoutIdLst>
  <p:transition spd="med"/>
  <p:txStyles>
    <p:titleStyle>
      <a:lvl1pPr algn="ctr" defTabSz="410751">
        <a:defRPr sz="5600">
          <a:latin typeface="+mn-lt"/>
          <a:ea typeface="+mn-ea"/>
          <a:cs typeface="+mn-cs"/>
          <a:sym typeface="Helvetica Light"/>
        </a:defRPr>
      </a:lvl1pPr>
      <a:lvl2pPr indent="160729" algn="ctr" defTabSz="410751">
        <a:defRPr sz="5600">
          <a:latin typeface="+mn-lt"/>
          <a:ea typeface="+mn-ea"/>
          <a:cs typeface="+mn-cs"/>
          <a:sym typeface="Helvetica Light"/>
        </a:defRPr>
      </a:lvl2pPr>
      <a:lvl3pPr indent="321457" algn="ctr" defTabSz="410751">
        <a:defRPr sz="5600">
          <a:latin typeface="+mn-lt"/>
          <a:ea typeface="+mn-ea"/>
          <a:cs typeface="+mn-cs"/>
          <a:sym typeface="Helvetica Light"/>
        </a:defRPr>
      </a:lvl3pPr>
      <a:lvl4pPr indent="482186" algn="ctr" defTabSz="410751">
        <a:defRPr sz="5600">
          <a:latin typeface="+mn-lt"/>
          <a:ea typeface="+mn-ea"/>
          <a:cs typeface="+mn-cs"/>
          <a:sym typeface="Helvetica Light"/>
        </a:defRPr>
      </a:lvl4pPr>
      <a:lvl5pPr indent="642915" algn="ctr" defTabSz="410751">
        <a:defRPr sz="5600">
          <a:latin typeface="+mn-lt"/>
          <a:ea typeface="+mn-ea"/>
          <a:cs typeface="+mn-cs"/>
          <a:sym typeface="Helvetica Light"/>
        </a:defRPr>
      </a:lvl5pPr>
      <a:lvl6pPr indent="803643" algn="ctr" defTabSz="410751">
        <a:defRPr sz="5600">
          <a:latin typeface="+mn-lt"/>
          <a:ea typeface="+mn-ea"/>
          <a:cs typeface="+mn-cs"/>
          <a:sym typeface="Helvetica Light"/>
        </a:defRPr>
      </a:lvl6pPr>
      <a:lvl7pPr indent="964372" algn="ctr" defTabSz="410751">
        <a:defRPr sz="5600">
          <a:latin typeface="+mn-lt"/>
          <a:ea typeface="+mn-ea"/>
          <a:cs typeface="+mn-cs"/>
          <a:sym typeface="Helvetica Light"/>
        </a:defRPr>
      </a:lvl7pPr>
      <a:lvl8pPr indent="1125101" algn="ctr" defTabSz="410751">
        <a:defRPr sz="5600">
          <a:latin typeface="+mn-lt"/>
          <a:ea typeface="+mn-ea"/>
          <a:cs typeface="+mn-cs"/>
          <a:sym typeface="Helvetica Light"/>
        </a:defRPr>
      </a:lvl8pPr>
      <a:lvl9pPr indent="1285829" algn="ctr" defTabSz="410751">
        <a:defRPr sz="5600">
          <a:latin typeface="+mn-lt"/>
          <a:ea typeface="+mn-ea"/>
          <a:cs typeface="+mn-cs"/>
          <a:sym typeface="Helvetica Light"/>
        </a:defRPr>
      </a:lvl9pPr>
    </p:titleStyle>
    <p:bodyStyle>
      <a:lvl1pPr marL="312528" indent="-312528" defTabSz="410751">
        <a:spcBef>
          <a:spcPts val="2953"/>
        </a:spcBef>
        <a:buSzPct val="75000"/>
        <a:buChar char="•"/>
        <a:defRPr sz="2500">
          <a:latin typeface="+mn-lt"/>
          <a:ea typeface="+mn-ea"/>
          <a:cs typeface="+mn-cs"/>
          <a:sym typeface="Helvetica Light"/>
        </a:defRPr>
      </a:lvl1pPr>
      <a:lvl2pPr marL="625056" indent="-312528" defTabSz="410751">
        <a:spcBef>
          <a:spcPts val="2953"/>
        </a:spcBef>
        <a:buSzPct val="75000"/>
        <a:buChar char="•"/>
        <a:defRPr sz="2500">
          <a:latin typeface="+mn-lt"/>
          <a:ea typeface="+mn-ea"/>
          <a:cs typeface="+mn-cs"/>
          <a:sym typeface="Helvetica Light"/>
        </a:defRPr>
      </a:lvl2pPr>
      <a:lvl3pPr marL="937584" indent="-312528" defTabSz="410751">
        <a:spcBef>
          <a:spcPts val="2953"/>
        </a:spcBef>
        <a:buSzPct val="75000"/>
        <a:buChar char="•"/>
        <a:defRPr sz="2500">
          <a:latin typeface="+mn-lt"/>
          <a:ea typeface="+mn-ea"/>
          <a:cs typeface="+mn-cs"/>
          <a:sym typeface="Helvetica Light"/>
        </a:defRPr>
      </a:lvl3pPr>
      <a:lvl4pPr marL="1250112" indent="-312528" defTabSz="410751">
        <a:spcBef>
          <a:spcPts val="2953"/>
        </a:spcBef>
        <a:buSzPct val="75000"/>
        <a:buChar char="•"/>
        <a:defRPr sz="2500">
          <a:latin typeface="+mn-lt"/>
          <a:ea typeface="+mn-ea"/>
          <a:cs typeface="+mn-cs"/>
          <a:sym typeface="Helvetica Light"/>
        </a:defRPr>
      </a:lvl4pPr>
      <a:lvl5pPr marL="1562640" indent="-312528" defTabSz="410751">
        <a:spcBef>
          <a:spcPts val="2953"/>
        </a:spcBef>
        <a:buSzPct val="75000"/>
        <a:buChar char="•"/>
        <a:defRPr sz="2500">
          <a:latin typeface="+mn-lt"/>
          <a:ea typeface="+mn-ea"/>
          <a:cs typeface="+mn-cs"/>
          <a:sym typeface="Helvetica Light"/>
        </a:defRPr>
      </a:lvl5pPr>
      <a:lvl6pPr marL="1875168" indent="-312528" defTabSz="410751">
        <a:spcBef>
          <a:spcPts val="2953"/>
        </a:spcBef>
        <a:buSzPct val="75000"/>
        <a:buChar char="•"/>
        <a:defRPr sz="2500">
          <a:latin typeface="+mn-lt"/>
          <a:ea typeface="+mn-ea"/>
          <a:cs typeface="+mn-cs"/>
          <a:sym typeface="Helvetica Light"/>
        </a:defRPr>
      </a:lvl6pPr>
      <a:lvl7pPr marL="2187696" indent="-312528" defTabSz="410751">
        <a:spcBef>
          <a:spcPts val="2953"/>
        </a:spcBef>
        <a:buSzPct val="75000"/>
        <a:buChar char="•"/>
        <a:defRPr sz="2500">
          <a:latin typeface="+mn-lt"/>
          <a:ea typeface="+mn-ea"/>
          <a:cs typeface="+mn-cs"/>
          <a:sym typeface="Helvetica Light"/>
        </a:defRPr>
      </a:lvl7pPr>
      <a:lvl8pPr marL="2500224" indent="-312528" defTabSz="410751">
        <a:spcBef>
          <a:spcPts val="2953"/>
        </a:spcBef>
        <a:buSzPct val="75000"/>
        <a:buChar char="•"/>
        <a:defRPr sz="2500">
          <a:latin typeface="+mn-lt"/>
          <a:ea typeface="+mn-ea"/>
          <a:cs typeface="+mn-cs"/>
          <a:sym typeface="Helvetica Light"/>
        </a:defRPr>
      </a:lvl8pPr>
      <a:lvl9pPr marL="2812752" indent="-312528" defTabSz="410751">
        <a:spcBef>
          <a:spcPts val="2953"/>
        </a:spcBef>
        <a:buSzPct val="75000"/>
        <a:buChar char="•"/>
        <a:defRPr sz="2500">
          <a:latin typeface="+mn-lt"/>
          <a:ea typeface="+mn-ea"/>
          <a:cs typeface="+mn-cs"/>
          <a:sym typeface="Helvetica Light"/>
        </a:defRPr>
      </a:lvl9pPr>
    </p:bodyStyle>
    <p:otherStyle>
      <a:lvl1pPr algn="ctr" defTabSz="410751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1pPr>
      <a:lvl2pPr indent="160729" algn="ctr" defTabSz="410751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2pPr>
      <a:lvl3pPr indent="321457" algn="ctr" defTabSz="410751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3pPr>
      <a:lvl4pPr indent="482186" algn="ctr" defTabSz="410751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4pPr>
      <a:lvl5pPr indent="642915" algn="ctr" defTabSz="410751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5pPr>
      <a:lvl6pPr indent="803643" algn="ctr" defTabSz="410751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6pPr>
      <a:lvl7pPr indent="964372" algn="ctr" defTabSz="410751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7pPr>
      <a:lvl8pPr indent="1125101" algn="ctr" defTabSz="410751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8pPr>
      <a:lvl9pPr indent="1285829" algn="ctr" defTabSz="410751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content.nejm.org.ezproxyhost.library.tmc.edu/content/vol353/issue23/images/large/06f1.jpeg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tif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6.png"/><Relationship Id="rId4" Type="http://schemas.openxmlformats.org/officeDocument/2006/relationships/image" Target="../media/image14.tif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2.tiff"/><Relationship Id="rId4" Type="http://schemas.openxmlformats.org/officeDocument/2006/relationships/image" Target="../media/image21.tif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23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27.png"/><Relationship Id="rId4" Type="http://schemas.openxmlformats.org/officeDocument/2006/relationships/image" Target="../media/image14.tif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content.nejm.org.ezproxyhost.library.tmc.edu/content/vol353/issue23/images/large/06t1.jpeg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1" y="0"/>
            <a:ext cx="8839200" cy="1143000"/>
          </a:xfrm>
        </p:spPr>
        <p:txBody>
          <a:bodyPr rtlCol="0">
            <a:noAutofit/>
          </a:bodyPr>
          <a:lstStyle/>
          <a:p>
            <a:pPr>
              <a:defRPr/>
            </a:pPr>
            <a:r>
              <a:rPr lang="en-US" sz="3200" dirty="0"/>
              <a:t>The (Environmental) Impact of </a:t>
            </a:r>
            <a:r>
              <a:rPr lang="en-US" sz="3200" i="1" dirty="0"/>
              <a:t>Clostridium difficile </a:t>
            </a:r>
            <a:r>
              <a:rPr lang="en-US" sz="3200" dirty="0"/>
              <a:t>Infection (CDI)</a:t>
            </a:r>
          </a:p>
        </p:txBody>
      </p:sp>
      <p:pic>
        <p:nvPicPr>
          <p:cNvPr id="5123" name="Content Placeholder 4"/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2427" b="-22427"/>
          <a:stretch>
            <a:fillRect/>
          </a:stretch>
        </p:blipFill>
        <p:spPr>
          <a:xfrm>
            <a:off x="457200" y="1163639"/>
            <a:ext cx="8229600" cy="5541963"/>
          </a:xfrm>
        </p:spPr>
      </p:pic>
      <p:sp>
        <p:nvSpPr>
          <p:cNvPr id="5124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874" indent="-285722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883" indent="-228576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036" indent="-228576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190" indent="-228576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343" indent="-228576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496" indent="-228576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8650" indent="-228576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5802" indent="-228576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DD55041-7875-44AF-9878-3A566D2E309D}" type="slidenum">
              <a:rPr lang="en-US" altLang="en-US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5125" name="TextBox 5"/>
          <p:cNvSpPr txBox="1">
            <a:spLocks noChangeArrowheads="1"/>
          </p:cNvSpPr>
          <p:nvPr/>
        </p:nvSpPr>
        <p:spPr bwMode="auto">
          <a:xfrm>
            <a:off x="457200" y="6276976"/>
            <a:ext cx="8077199" cy="460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0" tIns="45716" rIns="91430" bIns="45716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/>
              <a:t>Source: CDC Report "Antibiotic Resistance Threats in the United States, 2013”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 err="1"/>
              <a:t>Lessa</a:t>
            </a:r>
            <a:r>
              <a:rPr lang="en-US" altLang="en-US" sz="1200" dirty="0"/>
              <a:t> CF et al. NEJM 2015;372:825-34.</a:t>
            </a:r>
          </a:p>
        </p:txBody>
      </p:sp>
      <p:sp>
        <p:nvSpPr>
          <p:cNvPr id="3" name="Rectangle 2"/>
          <p:cNvSpPr/>
          <p:nvPr/>
        </p:nvSpPr>
        <p:spPr>
          <a:xfrm>
            <a:off x="4943477" y="3673476"/>
            <a:ext cx="1692275" cy="53181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anchor="ctr"/>
          <a:lstStyle/>
          <a:p>
            <a:pPr algn="ctr">
              <a:defRPr/>
            </a:pPr>
            <a:r>
              <a:rPr lang="en-US" sz="2800" b="1" dirty="0"/>
              <a:t>500,000</a:t>
            </a:r>
          </a:p>
        </p:txBody>
      </p:sp>
      <p:sp>
        <p:nvSpPr>
          <p:cNvPr id="7" name="Rectangle 6"/>
          <p:cNvSpPr/>
          <p:nvPr/>
        </p:nvSpPr>
        <p:spPr>
          <a:xfrm>
            <a:off x="7154865" y="3673476"/>
            <a:ext cx="1201737" cy="53181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anchor="ctr"/>
          <a:lstStyle/>
          <a:p>
            <a:pPr algn="ctr">
              <a:defRPr/>
            </a:pPr>
            <a:r>
              <a:rPr lang="en-US" sz="2600" b="1" dirty="0"/>
              <a:t>29,000</a:t>
            </a:r>
          </a:p>
        </p:txBody>
      </p:sp>
      <p:sp>
        <p:nvSpPr>
          <p:cNvPr id="8" name="Rectangle 7"/>
          <p:cNvSpPr/>
          <p:nvPr/>
        </p:nvSpPr>
        <p:spPr>
          <a:xfrm>
            <a:off x="6430963" y="2854325"/>
            <a:ext cx="2486025" cy="58737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anchor="ctr"/>
          <a:lstStyle/>
          <a:p>
            <a:pPr algn="ctr">
              <a:defRPr/>
            </a:pPr>
            <a:r>
              <a:rPr lang="en-US" sz="2400" b="1" dirty="0"/>
              <a:t>New 2011 Data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6202" y="5907644"/>
            <a:ext cx="8577811" cy="373659"/>
          </a:xfrm>
          <a:prstGeom prst="rect">
            <a:avLst/>
          </a:prstGeom>
          <a:noFill/>
        </p:spPr>
        <p:txBody>
          <a:bodyPr wrap="none" lIns="91430" tIns="45716" rIns="91430" bIns="45716" rtlCol="0">
            <a:spAutoFit/>
          </a:bodyPr>
          <a:lstStyle/>
          <a:p>
            <a:r>
              <a:rPr lang="en-US" dirty="0" err="1"/>
              <a:t>Lessa</a:t>
            </a:r>
            <a:r>
              <a:rPr lang="en-US" dirty="0"/>
              <a:t> et al, N </a:t>
            </a:r>
            <a:r>
              <a:rPr lang="en-US" dirty="0" err="1"/>
              <a:t>Eng</a:t>
            </a:r>
            <a:r>
              <a:rPr lang="en-US" dirty="0"/>
              <a:t> J Med 2015:  34.2% of CDI cases were considered community-acquired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62000" y="1027093"/>
            <a:ext cx="7421968" cy="954107"/>
          </a:xfrm>
          <a:prstGeom prst="rect">
            <a:avLst/>
          </a:prstGeom>
          <a:noFill/>
        </p:spPr>
        <p:txBody>
          <a:bodyPr wrap="none" lIns="91430" tIns="45716" rIns="91430" bIns="45716" rtlCol="0">
            <a:spAutoFit/>
          </a:bodyPr>
          <a:lstStyle/>
          <a:p>
            <a:r>
              <a:rPr lang="en-US" sz="2800" dirty="0"/>
              <a:t>Kevin W. Garey, PharmD, MS.  Professor and Chair</a:t>
            </a:r>
          </a:p>
          <a:p>
            <a:r>
              <a:rPr lang="en-US" sz="2800" dirty="0"/>
              <a:t>University of Houston College of Pharmacy</a:t>
            </a:r>
          </a:p>
        </p:txBody>
      </p:sp>
    </p:spTree>
    <p:extLst>
      <p:ext uri="{BB962C8B-B14F-4D97-AF65-F5344CB8AC3E}">
        <p14:creationId xmlns:p14="http://schemas.microsoft.com/office/powerpoint/2010/main" val="2563423837"/>
      </p:ext>
    </p:extLst>
  </p:cSld>
  <p:clrMapOvr>
    <a:masterClrMapping/>
  </p:clrMapOvr>
  <p:transition spd="slow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447801"/>
            <a:ext cx="7696200" cy="460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1" name="Text Box 3"/>
          <p:cNvSpPr txBox="1">
            <a:spLocks noChangeArrowheads="1"/>
          </p:cNvSpPr>
          <p:nvPr/>
        </p:nvSpPr>
        <p:spPr bwMode="auto">
          <a:xfrm>
            <a:off x="1277938" y="6678614"/>
            <a:ext cx="8783637" cy="119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lnSpc>
                <a:spcPct val="97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altLang="en-US" sz="800"/>
              <a:t>Copyright ©2004 CMA Media Inc. or its licensors</a:t>
            </a:r>
          </a:p>
        </p:txBody>
      </p:sp>
      <p:sp>
        <p:nvSpPr>
          <p:cNvPr id="43012" name="Text Box 4"/>
          <p:cNvSpPr txBox="1">
            <a:spLocks noChangeArrowheads="1"/>
          </p:cNvSpPr>
          <p:nvPr/>
        </p:nvSpPr>
        <p:spPr bwMode="auto">
          <a:xfrm>
            <a:off x="5164138" y="6451600"/>
            <a:ext cx="3522662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lnSpc>
                <a:spcPct val="97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altLang="en-US" sz="1200" b="1"/>
              <a:t>Pepin, J. et al. CMAJ 2004;171:466-472</a:t>
            </a:r>
          </a:p>
        </p:txBody>
      </p:sp>
      <p:sp>
        <p:nvSpPr>
          <p:cNvPr id="43013" name="Text Box 5"/>
          <p:cNvSpPr txBox="1">
            <a:spLocks noChangeArrowheads="1"/>
          </p:cNvSpPr>
          <p:nvPr/>
        </p:nvSpPr>
        <p:spPr bwMode="auto">
          <a:xfrm>
            <a:off x="179388" y="244267"/>
            <a:ext cx="8783637" cy="965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lnSpc>
                <a:spcPct val="97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altLang="en-US" sz="3200" b="1">
                <a:solidFill>
                  <a:srgbClr val="000099"/>
                </a:solidFill>
              </a:rPr>
              <a:t>Increasing mortality and complications due to CDAD</a:t>
            </a:r>
          </a:p>
        </p:txBody>
      </p:sp>
    </p:spTree>
    <p:extLst>
      <p:ext uri="{BB962C8B-B14F-4D97-AF65-F5344CB8AC3E}">
        <p14:creationId xmlns:p14="http://schemas.microsoft.com/office/powerpoint/2010/main" val="4011181079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9144000" cy="1143000"/>
          </a:xfrm>
        </p:spPr>
        <p:txBody>
          <a:bodyPr/>
          <a:lstStyle/>
          <a:p>
            <a:pPr eaLnBrk="1" hangingPunct="1"/>
            <a:r>
              <a:rPr lang="en-US" altLang="en-US" sz="2800"/>
              <a:t>Toxins A and toxin B are produced in the Pathogenicity Locus (PaLoc) of </a:t>
            </a:r>
            <a:r>
              <a:rPr lang="en-US" altLang="en-US" sz="2800" i="1"/>
              <a:t>C. difficile</a:t>
            </a:r>
          </a:p>
        </p:txBody>
      </p:sp>
      <p:pic>
        <p:nvPicPr>
          <p:cNvPr id="37891" name="Picture 3" descr=" ">
            <a:hlinkClick r:id="rId3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800" y="1143002"/>
            <a:ext cx="8229600" cy="3521075"/>
          </a:xfrm>
        </p:spPr>
      </p:pic>
      <p:sp>
        <p:nvSpPr>
          <p:cNvPr id="37892" name="Text Box 4"/>
          <p:cNvSpPr txBox="1">
            <a:spLocks noChangeArrowheads="1"/>
          </p:cNvSpPr>
          <p:nvPr/>
        </p:nvSpPr>
        <p:spPr bwMode="auto">
          <a:xfrm>
            <a:off x="5040314" y="6354764"/>
            <a:ext cx="3689980" cy="276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6" rIns="91430" bIns="4571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1200"/>
              <a:t>McDonald et al. N Eng J Med 2005;353:2433-2441 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660525" y="3505201"/>
            <a:ext cx="1311275" cy="1717675"/>
            <a:chOff x="1046" y="2208"/>
            <a:chExt cx="826" cy="1082"/>
          </a:xfrm>
        </p:grpSpPr>
        <p:sp>
          <p:nvSpPr>
            <p:cNvPr id="37904" name="Text Box 6"/>
            <p:cNvSpPr txBox="1">
              <a:spLocks noChangeArrowheads="1"/>
            </p:cNvSpPr>
            <p:nvPr/>
          </p:nvSpPr>
          <p:spPr bwMode="auto">
            <a:xfrm>
              <a:off x="1046" y="2880"/>
              <a:ext cx="826" cy="41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altLang="en-US"/>
                <a:t>Codes for toxin B</a:t>
              </a:r>
            </a:p>
          </p:txBody>
        </p:sp>
        <p:sp>
          <p:nvSpPr>
            <p:cNvPr id="37905" name="Line 7"/>
            <p:cNvSpPr>
              <a:spLocks noChangeShapeType="1"/>
            </p:cNvSpPr>
            <p:nvPr/>
          </p:nvSpPr>
          <p:spPr bwMode="auto">
            <a:xfrm flipV="1">
              <a:off x="1488" y="2208"/>
              <a:ext cx="48" cy="6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3260725" y="3505201"/>
            <a:ext cx="1311275" cy="1717675"/>
            <a:chOff x="2054" y="2208"/>
            <a:chExt cx="826" cy="1082"/>
          </a:xfrm>
        </p:grpSpPr>
        <p:sp>
          <p:nvSpPr>
            <p:cNvPr id="37902" name="Text Box 9"/>
            <p:cNvSpPr txBox="1">
              <a:spLocks noChangeArrowheads="1"/>
            </p:cNvSpPr>
            <p:nvPr/>
          </p:nvSpPr>
          <p:spPr bwMode="auto">
            <a:xfrm>
              <a:off x="2054" y="2880"/>
              <a:ext cx="826" cy="41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altLang="en-US"/>
                <a:t>Codes for toxin A</a:t>
              </a:r>
            </a:p>
          </p:txBody>
        </p:sp>
        <p:sp>
          <p:nvSpPr>
            <p:cNvPr id="37903" name="Line 10"/>
            <p:cNvSpPr>
              <a:spLocks noChangeShapeType="1"/>
            </p:cNvSpPr>
            <p:nvPr/>
          </p:nvSpPr>
          <p:spPr bwMode="auto">
            <a:xfrm flipV="1">
              <a:off x="2352" y="2208"/>
              <a:ext cx="144" cy="7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11"/>
          <p:cNvGrpSpPr>
            <a:grpSpLocks/>
          </p:cNvGrpSpPr>
          <p:nvPr/>
        </p:nvGrpSpPr>
        <p:grpSpPr bwMode="auto">
          <a:xfrm>
            <a:off x="4784725" y="3505198"/>
            <a:ext cx="3813175" cy="1527173"/>
            <a:chOff x="3014" y="2208"/>
            <a:chExt cx="2402" cy="962"/>
          </a:xfrm>
        </p:grpSpPr>
        <p:sp>
          <p:nvSpPr>
            <p:cNvPr id="37900" name="Text Box 12"/>
            <p:cNvSpPr txBox="1">
              <a:spLocks noChangeArrowheads="1"/>
            </p:cNvSpPr>
            <p:nvPr/>
          </p:nvSpPr>
          <p:spPr bwMode="auto">
            <a:xfrm>
              <a:off x="3014" y="2937"/>
              <a:ext cx="2402" cy="23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altLang="en-US"/>
                <a:t>Negative regulator of tcdA and tcdB</a:t>
              </a:r>
            </a:p>
          </p:txBody>
        </p:sp>
        <p:sp>
          <p:nvSpPr>
            <p:cNvPr id="37901" name="Line 13"/>
            <p:cNvSpPr>
              <a:spLocks noChangeShapeType="1"/>
            </p:cNvSpPr>
            <p:nvPr/>
          </p:nvSpPr>
          <p:spPr bwMode="auto">
            <a:xfrm flipH="1" flipV="1">
              <a:off x="3072" y="2208"/>
              <a:ext cx="48" cy="6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14"/>
          <p:cNvGrpSpPr>
            <a:grpSpLocks/>
          </p:cNvGrpSpPr>
          <p:nvPr/>
        </p:nvGrpSpPr>
        <p:grpSpPr bwMode="auto">
          <a:xfrm>
            <a:off x="4419600" y="2514600"/>
            <a:ext cx="609600" cy="762000"/>
            <a:chOff x="528" y="3552"/>
            <a:chExt cx="384" cy="480"/>
          </a:xfrm>
        </p:grpSpPr>
        <p:sp>
          <p:nvSpPr>
            <p:cNvPr id="37898" name="Oval 15"/>
            <p:cNvSpPr>
              <a:spLocks noChangeArrowheads="1"/>
            </p:cNvSpPr>
            <p:nvPr/>
          </p:nvSpPr>
          <p:spPr bwMode="auto">
            <a:xfrm>
              <a:off x="528" y="3552"/>
              <a:ext cx="384" cy="48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7899" name="Line 16"/>
            <p:cNvSpPr>
              <a:spLocks noChangeShapeType="1"/>
            </p:cNvSpPr>
            <p:nvPr/>
          </p:nvSpPr>
          <p:spPr bwMode="auto">
            <a:xfrm>
              <a:off x="624" y="3600"/>
              <a:ext cx="192" cy="384"/>
            </a:xfrm>
            <a:prstGeom prst="line">
              <a:avLst/>
            </a:prstGeom>
            <a:noFill/>
            <a:ln w="1270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2833" name="Text Box 17"/>
          <p:cNvSpPr txBox="1">
            <a:spLocks noChangeArrowheads="1"/>
          </p:cNvSpPr>
          <p:nvPr/>
        </p:nvSpPr>
        <p:spPr bwMode="auto">
          <a:xfrm>
            <a:off x="558800" y="5729288"/>
            <a:ext cx="6600227" cy="373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6" rIns="91430" bIns="4571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/>
              <a:t>tcdC deficient strain = Lots more production of toxins A and B!</a:t>
            </a:r>
          </a:p>
        </p:txBody>
      </p:sp>
    </p:spTree>
    <p:extLst>
      <p:ext uri="{BB962C8B-B14F-4D97-AF65-F5344CB8AC3E}">
        <p14:creationId xmlns:p14="http://schemas.microsoft.com/office/powerpoint/2010/main" val="1461346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628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283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91440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4000"/>
              <a:t>Time course of toxin production by hypervirulent strain compared to control</a:t>
            </a:r>
          </a:p>
        </p:txBody>
      </p:sp>
      <p:pic>
        <p:nvPicPr>
          <p:cNvPr id="41987" name="Picture 3" descr="Image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4"/>
          <a:stretch>
            <a:fillRect/>
          </a:stretch>
        </p:blipFill>
        <p:spPr>
          <a:xfrm>
            <a:off x="1752601" y="1447800"/>
            <a:ext cx="3994150" cy="5257800"/>
          </a:xfrm>
          <a:noFill/>
        </p:spPr>
      </p:pic>
      <p:sp>
        <p:nvSpPr>
          <p:cNvPr id="41988" name="Text Box 4"/>
          <p:cNvSpPr txBox="1">
            <a:spLocks noChangeArrowheads="1"/>
          </p:cNvSpPr>
          <p:nvPr/>
        </p:nvSpPr>
        <p:spPr bwMode="auto">
          <a:xfrm>
            <a:off x="5867400" y="6400801"/>
            <a:ext cx="3258612" cy="373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6" rIns="91430" bIns="4571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/>
              <a:t>Warny Lancet 2005;366:1079</a:t>
            </a:r>
          </a:p>
        </p:txBody>
      </p:sp>
      <p:pic>
        <p:nvPicPr>
          <p:cNvPr id="41989" name="Picture 5" descr="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74" t="-2817" r="29938" b="91550"/>
          <a:stretch>
            <a:fillRect/>
          </a:stretch>
        </p:blipFill>
        <p:spPr bwMode="auto">
          <a:xfrm>
            <a:off x="6096000" y="2822577"/>
            <a:ext cx="2819400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41666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  The </a:t>
            </a:r>
            <a:r>
              <a:rPr lang="en-US" i="1" dirty="0"/>
              <a:t>C. difficile </a:t>
            </a:r>
            <a:r>
              <a:rPr lang="en-US" dirty="0"/>
              <a:t>Epidemic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62802" y="6277155"/>
            <a:ext cx="8016224" cy="44146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3" tIns="35713" rIns="35713" bIns="35713" numCol="1" spcCol="26785" rtlCol="0" anchor="ctr">
            <a:spAutoFit/>
          </a:bodyPr>
          <a:lstStyle/>
          <a:p>
            <a:pPr algn="l" rtl="0" latinLnBrk="1" hangingPunct="0"/>
            <a:r>
              <a:rPr lang="en-US" sz="800" dirty="0">
                <a:solidFill>
                  <a:srgbClr val="000000"/>
                </a:solidFill>
              </a:rPr>
              <a:t>1</a:t>
            </a:r>
            <a:r>
              <a:rPr lang="en-US" sz="800" dirty="0">
                <a:solidFill>
                  <a:srgbClr val="000000"/>
                </a:solidFill>
                <a:sym typeface="Helvetica Light"/>
              </a:rPr>
              <a:t>. </a:t>
            </a:r>
            <a:r>
              <a:rPr lang="en-US" sz="800" dirty="0"/>
              <a:t>Trends in Microbiology August 2014, Vol. 22, No. 8 </a:t>
            </a:r>
          </a:p>
          <a:p>
            <a:pPr algn="l" rtl="0" latinLnBrk="1" hangingPunct="0"/>
            <a:r>
              <a:rPr lang="en-US" sz="800" dirty="0">
                <a:solidFill>
                  <a:srgbClr val="000000"/>
                </a:solidFill>
                <a:sym typeface="Helvetica Light"/>
              </a:rPr>
              <a:t>2. </a:t>
            </a:r>
            <a:r>
              <a:rPr lang="en-US" sz="800" dirty="0"/>
              <a:t>The </a:t>
            </a:r>
            <a:r>
              <a:rPr lang="en-US" sz="800" i="1" dirty="0"/>
              <a:t>Clostridium difficile</a:t>
            </a:r>
            <a:r>
              <a:rPr lang="en-US" sz="800" dirty="0"/>
              <a:t> PCR </a:t>
            </a:r>
            <a:r>
              <a:rPr lang="en-US" sz="800" dirty="0" err="1"/>
              <a:t>ribotype</a:t>
            </a:r>
            <a:r>
              <a:rPr lang="en-US" sz="800" dirty="0"/>
              <a:t> 027 lineage: a pathogen on the move </a:t>
            </a:r>
            <a:r>
              <a:rPr lang="en-US" sz="800" dirty="0" err="1"/>
              <a:t>Valiente</a:t>
            </a:r>
            <a:r>
              <a:rPr lang="en-US" sz="800" dirty="0"/>
              <a:t>, E. et al. Clinical Microbiology and Infection , Volume 20 , Issue 5 , 396 - 404</a:t>
            </a:r>
            <a:endParaRPr lang="en-US" sz="800" dirty="0">
              <a:solidFill>
                <a:srgbClr val="000000"/>
              </a:solidFill>
            </a:endParaRPr>
          </a:p>
          <a:p>
            <a:pPr algn="l" rtl="0" latinLnBrk="1" hangingPunct="0"/>
            <a:endParaRPr lang="en-US" sz="800" dirty="0">
              <a:solidFill>
                <a:srgbClr val="000000"/>
              </a:solidFill>
              <a:sym typeface="Helvetica Ligh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1143001"/>
            <a:ext cx="6565624" cy="4876009"/>
          </a:xfrm>
          <a:prstGeom prst="rect">
            <a:avLst/>
          </a:prstGeom>
        </p:spPr>
      </p:pic>
      <p:sp>
        <p:nvSpPr>
          <p:cNvPr id="9" name="Text Placeholder 2"/>
          <p:cNvSpPr>
            <a:spLocks noGrp="1"/>
          </p:cNvSpPr>
          <p:nvPr>
            <p:ph type="body" idx="1"/>
          </p:nvPr>
        </p:nvSpPr>
        <p:spPr>
          <a:xfrm>
            <a:off x="768639" y="6019800"/>
            <a:ext cx="7804547" cy="329906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1700" dirty="0"/>
              <a:t>RT 027 FQR1 in North America and RT 027 FQR2 responsible for worldwide epidemic</a:t>
            </a:r>
            <a:r>
              <a:rPr lang="en-US" sz="1700" baseline="30000" dirty="0"/>
              <a:t>1</a:t>
            </a:r>
          </a:p>
          <a:p>
            <a:endParaRPr lang="en-US" sz="3100" dirty="0"/>
          </a:p>
        </p:txBody>
      </p:sp>
    </p:spTree>
    <p:extLst>
      <p:ext uri="{BB962C8B-B14F-4D97-AF65-F5344CB8AC3E}">
        <p14:creationId xmlns:p14="http://schemas.microsoft.com/office/powerpoint/2010/main" val="3977882354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i="1"/>
              <a:t>C difficile</a:t>
            </a:r>
            <a:r>
              <a:rPr lang="en-US" altLang="en-US"/>
              <a:t> nomenclature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eaLnBrk="1" hangingPunct="1"/>
            <a:r>
              <a:rPr lang="en-US" altLang="en-US" dirty="0"/>
              <a:t>All these are synonymous terms:</a:t>
            </a:r>
          </a:p>
          <a:p>
            <a:pPr lvl="1" eaLnBrk="1" hangingPunct="1"/>
            <a:r>
              <a:rPr lang="en-US" altLang="en-US" dirty="0" err="1"/>
              <a:t>Toxinotype</a:t>
            </a:r>
            <a:r>
              <a:rPr lang="en-US" altLang="en-US" dirty="0"/>
              <a:t> III:  PCR analysis of </a:t>
            </a:r>
            <a:r>
              <a:rPr lang="en-US" altLang="en-US" dirty="0" err="1"/>
              <a:t>PaLoc</a:t>
            </a:r>
            <a:endParaRPr lang="en-US" altLang="en-US" dirty="0"/>
          </a:p>
          <a:p>
            <a:pPr lvl="1" eaLnBrk="1" hangingPunct="1"/>
            <a:r>
              <a:rPr lang="en-US" altLang="en-US" dirty="0"/>
              <a:t>PCR ribotype 027: European typing method</a:t>
            </a:r>
          </a:p>
          <a:p>
            <a:pPr lvl="1" eaLnBrk="1" hangingPunct="1"/>
            <a:r>
              <a:rPr lang="en-US" altLang="en-US" dirty="0"/>
              <a:t>REA Group BI (bee eye):  Typing method by Dale Gerding (Hines, IL)</a:t>
            </a:r>
          </a:p>
          <a:p>
            <a:pPr lvl="1" eaLnBrk="1" hangingPunct="1"/>
            <a:r>
              <a:rPr lang="en-US" altLang="en-US" dirty="0"/>
              <a:t>PFGE: Nap-1:  CDC typing method</a:t>
            </a:r>
          </a:p>
          <a:p>
            <a:r>
              <a:rPr lang="en-US" altLang="en-US" dirty="0"/>
              <a:t>Work currently being conducted to make </a:t>
            </a:r>
            <a:r>
              <a:rPr lang="en-US" altLang="en-US" dirty="0" err="1"/>
              <a:t>ribotyping</a:t>
            </a:r>
            <a:r>
              <a:rPr lang="en-US" altLang="en-US" dirty="0"/>
              <a:t> the preferred typing method in the USA and Europe </a:t>
            </a:r>
          </a:p>
          <a:p>
            <a:pPr lvl="1"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316179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altLang="en-US"/>
              <a:t>Who you calling “hypervirulent”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228600" y="2514601"/>
          <a:ext cx="8305800" cy="3546788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6611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202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2504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611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95035"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 err="1"/>
                        <a:t>Predictor</a:t>
                      </a:r>
                      <a:r>
                        <a:rPr lang="en-US" sz="1400" b="1" baseline="30000" dirty="0" err="1"/>
                        <a:t>a</a:t>
                      </a:r>
                      <a:endParaRPr lang="en-US" sz="1400" b="1" dirty="0"/>
                    </a:p>
                  </a:txBody>
                  <a:tcPr marL="70718" marR="70718" marT="35360" marB="3536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/>
                        <a:t>Derivation OR (95% CI)</a:t>
                      </a:r>
                    </a:p>
                  </a:txBody>
                  <a:tcPr marL="70718" marR="70718" marT="35360" marB="3536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/>
                        <a:t>P Value </a:t>
                      </a:r>
                    </a:p>
                  </a:txBody>
                  <a:tcPr marL="70718" marR="70718" marT="35360" marB="3536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/>
                        <a:t>Validation OR (95% CI)</a:t>
                      </a:r>
                    </a:p>
                  </a:txBody>
                  <a:tcPr marL="70718" marR="70718" marT="35360" marB="3536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/>
                        <a:t>P Value </a:t>
                      </a:r>
                    </a:p>
                  </a:txBody>
                  <a:tcPr marL="70718" marR="70718" marT="35360" marB="3536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0831">
                <a:tc gridSpan="5">
                  <a:txBody>
                    <a:bodyPr/>
                    <a:lstStyle/>
                    <a:p>
                      <a:r>
                        <a:rPr lang="en-US" sz="1400" b="1" dirty="0" err="1"/>
                        <a:t>Hypervirulent</a:t>
                      </a:r>
                      <a:r>
                        <a:rPr lang="en-US" sz="1400" b="1" dirty="0"/>
                        <a:t> </a:t>
                      </a:r>
                      <a:r>
                        <a:rPr lang="en-US" sz="1400" b="1" dirty="0" err="1"/>
                        <a:t>ribotype</a:t>
                      </a:r>
                      <a:r>
                        <a:rPr lang="en-US" sz="1400" dirty="0"/>
                        <a:t>:</a:t>
                      </a:r>
                    </a:p>
                  </a:txBody>
                  <a:tcPr marL="70718" marR="70718" marT="35360" marB="35360" anchor="ctr"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70718" marR="70718" marT="35359" marB="35359" anchor="ctr"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70718" marR="70718" marT="35359" marB="35359" anchor="ctr"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70718" marR="70718" marT="35359" marB="35359" anchor="ctr"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70718" marR="70718" marT="35359" marB="35359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7193">
                <a:tc>
                  <a:txBody>
                    <a:bodyPr/>
                    <a:lstStyle/>
                    <a:p>
                      <a:r>
                        <a:rPr lang="en-US" sz="1400"/>
                        <a:t> 027/078 vs non-027/078 (reference)</a:t>
                      </a:r>
                    </a:p>
                  </a:txBody>
                  <a:tcPr marL="70718" marR="70718" marT="35360" marB="35360" anchor="ctr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0.82 (.07–10.0)</a:t>
                      </a:r>
                    </a:p>
                  </a:txBody>
                  <a:tcPr marL="70718" marR="70718" marT="35360" marB="35360" anchor="ctr"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.874</a:t>
                      </a:r>
                    </a:p>
                  </a:txBody>
                  <a:tcPr marL="70718" marR="70718" marT="35360" marB="35360" anchor="ctr"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1.34 (.53–3.16)</a:t>
                      </a:r>
                    </a:p>
                  </a:txBody>
                  <a:tcPr marL="70718" marR="70718" marT="35360" marB="35360" anchor="ctr"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.516</a:t>
                      </a:r>
                    </a:p>
                  </a:txBody>
                  <a:tcPr marL="70718" marR="70718" marT="35360" marB="3536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5035">
                <a:tc gridSpan="5">
                  <a:txBody>
                    <a:bodyPr/>
                    <a:lstStyle/>
                    <a:p>
                      <a:r>
                        <a:rPr lang="en-US" sz="1400" b="1" dirty="0"/>
                        <a:t>White blood cell count</a:t>
                      </a:r>
                      <a:r>
                        <a:rPr lang="en-US" sz="1400" dirty="0"/>
                        <a:t>: Leukocytosis (&gt;12 000 cells/mL) or leukopenia</a:t>
                      </a:r>
                    </a:p>
                  </a:txBody>
                  <a:tcPr marL="70718" marR="70718" marT="35360" marB="35360" anchor="ctr"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70718" marR="70718" marT="35359" marB="35359" anchor="ctr"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70718" marR="70718" marT="35359" marB="35359" anchor="ctr"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70718" marR="70718" marT="35359" marB="35359" anchor="ctr"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70718" marR="70718" marT="35359" marB="35359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19349">
                <a:tc>
                  <a:txBody>
                    <a:bodyPr/>
                    <a:lstStyle/>
                    <a:p>
                      <a:r>
                        <a:rPr lang="en-US" sz="1400" dirty="0"/>
                        <a:t>(&lt;4000 cells/mL) </a:t>
                      </a:r>
                      <a:r>
                        <a:rPr lang="en-US" sz="1400" dirty="0" err="1"/>
                        <a:t>vs</a:t>
                      </a:r>
                      <a:r>
                        <a:rPr lang="en-US" sz="1400" dirty="0"/>
                        <a:t> normal (reference)</a:t>
                      </a:r>
                    </a:p>
                  </a:txBody>
                  <a:tcPr marL="70718" marR="70718" marT="35360" marB="35360" anchor="ctr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4.27 (1.14–19.46)</a:t>
                      </a:r>
                    </a:p>
                  </a:txBody>
                  <a:tcPr marL="70718" marR="70718" marT="35360" marB="35360" anchor="ctr"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.041</a:t>
                      </a:r>
                    </a:p>
                  </a:txBody>
                  <a:tcPr marL="70718" marR="70718" marT="35360" marB="35360" anchor="ctr"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2.32 (1.07–5.18)</a:t>
                      </a:r>
                    </a:p>
                  </a:txBody>
                  <a:tcPr marL="70718" marR="70718" marT="35360" marB="35360" anchor="ctr"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.035</a:t>
                      </a:r>
                    </a:p>
                  </a:txBody>
                  <a:tcPr marL="70718" marR="70718" marT="35360" marB="3536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99345"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/>
                        <a:t>Low albumin level (g/</a:t>
                      </a:r>
                      <a:r>
                        <a:rPr lang="en-US" sz="1400" b="1" dirty="0" err="1"/>
                        <a:t>dL</a:t>
                      </a:r>
                      <a:r>
                        <a:rPr lang="en-US" sz="1400" b="1" dirty="0"/>
                        <a:t>)</a:t>
                      </a:r>
                    </a:p>
                  </a:txBody>
                  <a:tcPr marL="70718" marR="70718" marT="35360" marB="35360" anchor="ctr"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0.25 (.07–.77)</a:t>
                      </a:r>
                    </a:p>
                  </a:txBody>
                  <a:tcPr marL="70718" marR="70718" marT="35360" marB="35360" anchor="ctr"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.025</a:t>
                      </a:r>
                    </a:p>
                  </a:txBody>
                  <a:tcPr marL="70718" marR="70718" marT="35360" marB="35360" anchor="ctr"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0.47 (.25–.87)</a:t>
                      </a:r>
                    </a:p>
                  </a:txBody>
                  <a:tcPr marL="70718" marR="70718" marT="35360" marB="35360" anchor="ctr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.018</a:t>
                      </a:r>
                    </a:p>
                  </a:txBody>
                  <a:tcPr marL="70718" marR="70718" marT="35360" marB="3536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2335" name="TextBox 5"/>
          <p:cNvSpPr txBox="1">
            <a:spLocks noChangeArrowheads="1"/>
          </p:cNvSpPr>
          <p:nvPr/>
        </p:nvSpPr>
        <p:spPr bwMode="auto">
          <a:xfrm>
            <a:off x="4603749" y="6335714"/>
            <a:ext cx="4940262" cy="373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6" rIns="91430" bIns="45716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pitchFamily="34" charset="0"/>
              </a:rPr>
              <a:t>Walk et al. CID 2012;doi:10.1093/CID/CIS786</a:t>
            </a:r>
          </a:p>
        </p:txBody>
      </p:sp>
      <p:sp>
        <p:nvSpPr>
          <p:cNvPr id="12336" name="TextBox 6"/>
          <p:cNvSpPr txBox="1">
            <a:spLocks noChangeArrowheads="1"/>
          </p:cNvSpPr>
          <p:nvPr/>
        </p:nvSpPr>
        <p:spPr bwMode="auto">
          <a:xfrm>
            <a:off x="228600" y="1295402"/>
            <a:ext cx="8305800" cy="93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6" rIns="91430" bIns="45716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pitchFamily="34" charset="0"/>
              </a:rPr>
              <a:t>Michigan:  Derivation (n=310/34 severe) and validation (n=433/45 severe) of predictors of severe CDI (ICU admission, colectomy, or death).  After accounting for disease presentation severity, ribotype did not predict outcome</a:t>
            </a:r>
          </a:p>
        </p:txBody>
      </p:sp>
    </p:spTree>
    <p:extLst>
      <p:ext uri="{BB962C8B-B14F-4D97-AF65-F5344CB8AC3E}">
        <p14:creationId xmlns:p14="http://schemas.microsoft.com/office/powerpoint/2010/main" val="2398134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228600" y="274638"/>
            <a:ext cx="8686800" cy="1143000"/>
          </a:xfrm>
        </p:spPr>
        <p:txBody>
          <a:bodyPr/>
          <a:lstStyle/>
          <a:p>
            <a:r>
              <a:rPr lang="en-US" altLang="en-US" sz="3600"/>
              <a:t>..and there are more ribotypes than just 027</a:t>
            </a:r>
          </a:p>
        </p:txBody>
      </p:sp>
      <p:sp>
        <p:nvSpPr>
          <p:cNvPr id="14339" name="Text Placeholder 1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altLang="en-US"/>
              <a:t>A lot of ribotypes are associated with CDI</a:t>
            </a:r>
          </a:p>
        </p:txBody>
      </p:sp>
      <p:sp>
        <p:nvSpPr>
          <p:cNvPr id="14340" name="Text Placeholder 3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altLang="en-US"/>
              <a:t>Many ribotypes are virulent, including 027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sz="quarter" idx="4"/>
          </p:nvPr>
        </p:nvGraphicFramePr>
        <p:xfrm>
          <a:off x="4645026" y="2438402"/>
          <a:ext cx="4041774" cy="381476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472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472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4725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148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Ribotype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584" marR="4558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Severe CDI presentation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584" marR="4558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Severe CDI outcome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584" marR="45584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120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027 (n=170)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584" marR="4558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54.7%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584" marR="4558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18.9%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584" marR="45584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120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014-020 (n=118)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584" marR="4558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22.9%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584" marR="4558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4.2%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584" marR="45584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120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FP11 (n=70)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584" marR="4558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31.4%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584" marR="4558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8.6%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584" marR="45584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120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078-126 (n=42)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584" marR="4558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21.4%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584" marR="4558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9.5%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584" marR="45584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120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001 (n=35)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584" marR="4558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42.9%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584" marR="4558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8.6%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584" marR="45584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120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FP24 (n=35)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584" marR="4558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37.1%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584" marR="4558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22.9%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584" marR="45584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1120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17 (n=23)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584" marR="4558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39.1%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584" marR="4558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17.4%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584" marR="45584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1120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FP8 (n=19)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584" marR="4558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36.9%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584" marR="4558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10.5%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584" marR="45584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1120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053-163 (n=16)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584" marR="4558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37.5%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584" marR="4558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6.25%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584" marR="45584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1120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FP16 (n=16)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584" marR="4558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35.3%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584" marR="4558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11.8%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584" marR="45584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1120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FP9 (n=16)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584" marR="4558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25.0%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584" marR="4558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18.8%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584" marR="45584" marT="0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pic>
        <p:nvPicPr>
          <p:cNvPr id="14395" name="Picture 4" descr="C:\Users\KGarey\Documents\SLEH Projects\C diff\Typing\Manuscripts\Aitken Clinical sig of 027\Figure 1.TIF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3400" y="2362200"/>
            <a:ext cx="3106738" cy="3951288"/>
          </a:xfrm>
          <a:noFill/>
        </p:spPr>
      </p:pic>
      <p:sp>
        <p:nvSpPr>
          <p:cNvPr id="14396" name="TextBox 6"/>
          <p:cNvSpPr txBox="1">
            <a:spLocks noChangeArrowheads="1"/>
          </p:cNvSpPr>
          <p:nvPr/>
        </p:nvSpPr>
        <p:spPr bwMode="auto">
          <a:xfrm>
            <a:off x="7167563" y="6477002"/>
            <a:ext cx="182403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6" rIns="91430" bIns="45716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>
                <a:latin typeface="Arial" pitchFamily="34" charset="0"/>
              </a:rPr>
              <a:t>Aitken et al.  ICHE 2015</a:t>
            </a:r>
          </a:p>
        </p:txBody>
      </p:sp>
    </p:spTree>
    <p:extLst>
      <p:ext uri="{BB962C8B-B14F-4D97-AF65-F5344CB8AC3E}">
        <p14:creationId xmlns:p14="http://schemas.microsoft.com/office/powerpoint/2010/main" val="13285296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You are all now expert C diff </a:t>
            </a:r>
            <a:r>
              <a:rPr lang="en-US" dirty="0" err="1"/>
              <a:t>ribotypers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027 is definitely a virulent ribotype</a:t>
            </a:r>
          </a:p>
          <a:p>
            <a:r>
              <a:rPr lang="en-US" dirty="0"/>
              <a:t>…..but, there are lots of ribotypes that are equally virulent</a:t>
            </a:r>
          </a:p>
          <a:p>
            <a:r>
              <a:rPr lang="en-US" dirty="0"/>
              <a:t>Without a doubt, the ribotype 027 strain has put a large focus on the value of strain typing in </a:t>
            </a:r>
            <a:r>
              <a:rPr lang="en-US" i="1" dirty="0"/>
              <a:t>C. difficile</a:t>
            </a:r>
            <a:r>
              <a:rPr lang="en-US" dirty="0"/>
              <a:t>.</a:t>
            </a:r>
          </a:p>
          <a:p>
            <a:r>
              <a:rPr lang="en-US" dirty="0"/>
              <a:t>Now, let’s use this technology to understand where C. diff may be coming from </a:t>
            </a:r>
          </a:p>
          <a:p>
            <a:pPr lvl="1"/>
            <a:r>
              <a:rPr lang="en-US" dirty="0"/>
              <a:t>(answer: everywhere)</a:t>
            </a:r>
          </a:p>
        </p:txBody>
      </p:sp>
    </p:spTree>
    <p:extLst>
      <p:ext uri="{BB962C8B-B14F-4D97-AF65-F5344CB8AC3E}">
        <p14:creationId xmlns:p14="http://schemas.microsoft.com/office/powerpoint/2010/main" val="20774048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 txBox="1">
            <a:spLocks/>
          </p:cNvSpPr>
          <p:nvPr/>
        </p:nvSpPr>
        <p:spPr>
          <a:xfrm>
            <a:off x="669727" y="312540"/>
            <a:ext cx="7804547" cy="1518047"/>
          </a:xfrm>
          <a:prstGeom prst="rect">
            <a:avLst/>
          </a:prstGeom>
        </p:spPr>
        <p:txBody>
          <a:bodyPr lIns="64284" tIns="32142" rIns="64284" bIns="32142">
            <a:normAutofit/>
          </a:bodyPr>
          <a:lstStyle>
            <a:lvl1pPr algn="ctr" defTabSz="584200">
              <a:defRPr sz="8000">
                <a:latin typeface="+mn-lt"/>
                <a:ea typeface="+mn-ea"/>
                <a:cs typeface="+mn-cs"/>
                <a:sym typeface="Helvetica Light"/>
              </a:defRPr>
            </a:lvl1pPr>
            <a:lvl2pPr indent="228600" algn="ctr" defTabSz="584200">
              <a:defRPr sz="8000">
                <a:latin typeface="+mn-lt"/>
                <a:ea typeface="+mn-ea"/>
                <a:cs typeface="+mn-cs"/>
                <a:sym typeface="Helvetica Light"/>
              </a:defRPr>
            </a:lvl2pPr>
            <a:lvl3pPr indent="457200" algn="ctr" defTabSz="584200">
              <a:defRPr sz="8000">
                <a:latin typeface="+mn-lt"/>
                <a:ea typeface="+mn-ea"/>
                <a:cs typeface="+mn-cs"/>
                <a:sym typeface="Helvetica Light"/>
              </a:defRPr>
            </a:lvl3pPr>
            <a:lvl4pPr indent="685800" algn="ctr" defTabSz="584200">
              <a:defRPr sz="8000">
                <a:latin typeface="+mn-lt"/>
                <a:ea typeface="+mn-ea"/>
                <a:cs typeface="+mn-cs"/>
                <a:sym typeface="Helvetica Light"/>
              </a:defRPr>
            </a:lvl4pPr>
            <a:lvl5pPr indent="914400" algn="ctr" defTabSz="584200">
              <a:defRPr sz="8000">
                <a:latin typeface="+mn-lt"/>
                <a:ea typeface="+mn-ea"/>
                <a:cs typeface="+mn-cs"/>
                <a:sym typeface="Helvetica Light"/>
              </a:defRPr>
            </a:lvl5pPr>
            <a:lvl6pPr indent="1143000" algn="ctr" defTabSz="584200">
              <a:defRPr sz="8000">
                <a:latin typeface="+mn-lt"/>
                <a:ea typeface="+mn-ea"/>
                <a:cs typeface="+mn-cs"/>
                <a:sym typeface="Helvetica Light"/>
              </a:defRPr>
            </a:lvl6pPr>
            <a:lvl7pPr indent="1371600" algn="ctr" defTabSz="584200">
              <a:defRPr sz="8000">
                <a:latin typeface="+mn-lt"/>
                <a:ea typeface="+mn-ea"/>
                <a:cs typeface="+mn-cs"/>
                <a:sym typeface="Helvetica Light"/>
              </a:defRPr>
            </a:lvl7pPr>
            <a:lvl8pPr indent="1600200" algn="ctr" defTabSz="584200">
              <a:defRPr sz="8000">
                <a:latin typeface="+mn-lt"/>
                <a:ea typeface="+mn-ea"/>
                <a:cs typeface="+mn-cs"/>
                <a:sym typeface="Helvetica Light"/>
              </a:defRPr>
            </a:lvl8pPr>
            <a:lvl9pPr indent="1828800" algn="ctr" defTabSz="584200">
              <a:defRPr sz="8000"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r>
              <a:rPr lang="en-US" sz="3800" dirty="0"/>
              <a:t>Standard view of CDI transmission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442400" y="1776869"/>
            <a:ext cx="8354855" cy="3329493"/>
            <a:chOff x="442399" y="2518475"/>
            <a:chExt cx="8354855" cy="3329493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829171" y="2549956"/>
              <a:ext cx="1581311" cy="1581311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39803" y="2518475"/>
              <a:ext cx="1612792" cy="1612792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887059" y="2518475"/>
              <a:ext cx="1581311" cy="1581311"/>
            </a:xfrm>
            <a:prstGeom prst="rect">
              <a:avLst/>
            </a:prstGeom>
          </p:spPr>
        </p:pic>
        <p:cxnSp>
          <p:nvCxnSpPr>
            <p:cNvPr id="7" name="Straight Arrow Connector 6"/>
            <p:cNvCxnSpPr/>
            <p:nvPr/>
          </p:nvCxnSpPr>
          <p:spPr>
            <a:xfrm>
              <a:off x="2691620" y="3309131"/>
              <a:ext cx="849985" cy="0"/>
            </a:xfrm>
            <a:prstGeom prst="straightConnector1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0" name="Straight Arrow Connector 9"/>
            <p:cNvCxnSpPr/>
            <p:nvPr/>
          </p:nvCxnSpPr>
          <p:spPr>
            <a:xfrm flipH="1">
              <a:off x="5655671" y="3298233"/>
              <a:ext cx="871780" cy="0"/>
            </a:xfrm>
            <a:prstGeom prst="straightConnector1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11" name="TextBox 10"/>
            <p:cNvSpPr txBox="1"/>
            <p:nvPr/>
          </p:nvSpPr>
          <p:spPr>
            <a:xfrm>
              <a:off x="3910900" y="3964396"/>
              <a:ext cx="1499582" cy="33374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5717" tIns="35717" rIns="35717" bIns="35717" numCol="1" spcCol="26788" rtlCol="0" anchor="ctr">
              <a:spAutoFit/>
            </a:bodyPr>
            <a:lstStyle/>
            <a:p>
              <a:pPr algn="ctr" defTabSz="410709" latinLnBrk="1" hangingPunct="0"/>
              <a:r>
                <a:rPr lang="en-US" sz="1700" dirty="0">
                  <a:solidFill>
                    <a:srgbClr val="000000"/>
                  </a:solidFill>
                </a:rPr>
                <a:t>Patient</a:t>
              </a:r>
              <a:endParaRPr lang="en-US" sz="1700" dirty="0">
                <a:solidFill>
                  <a:srgbClr val="000000"/>
                </a:solidFill>
                <a:sym typeface="Helvetica Light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42399" y="3835513"/>
              <a:ext cx="2239080" cy="59150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5717" tIns="35717" rIns="35717" bIns="35717" numCol="1" spcCol="26788" rtlCol="0" anchor="ctr">
              <a:spAutoFit/>
            </a:bodyPr>
            <a:lstStyle/>
            <a:p>
              <a:pPr algn="ctr" defTabSz="410709" latinLnBrk="1" hangingPunct="0"/>
              <a:r>
                <a:rPr lang="en-US" sz="1700" dirty="0">
                  <a:solidFill>
                    <a:srgbClr val="000000"/>
                  </a:solidFill>
                </a:rPr>
                <a:t>Symptomatic Patient </a:t>
              </a:r>
            </a:p>
            <a:p>
              <a:pPr algn="ctr" defTabSz="410709" latinLnBrk="1" hangingPunct="0"/>
              <a:r>
                <a:rPr lang="en-US" sz="1700" dirty="0">
                  <a:solidFill>
                    <a:srgbClr val="000000"/>
                  </a:solidFill>
                </a:rPr>
                <a:t>w</a:t>
              </a:r>
              <a:r>
                <a:rPr lang="en-US" sz="1700" dirty="0">
                  <a:solidFill>
                    <a:srgbClr val="000000"/>
                  </a:solidFill>
                  <a:sym typeface="Helvetica Light"/>
                </a:rPr>
                <a:t>ith CDI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558174" y="3838253"/>
              <a:ext cx="2239080" cy="59150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5717" tIns="35717" rIns="35717" bIns="35717" numCol="1" spcCol="26788" rtlCol="0" anchor="ctr">
              <a:spAutoFit/>
            </a:bodyPr>
            <a:lstStyle/>
            <a:p>
              <a:pPr algn="ctr" defTabSz="410709" latinLnBrk="1" hangingPunct="0"/>
              <a:r>
                <a:rPr lang="en-US" sz="1700" dirty="0">
                  <a:solidFill>
                    <a:srgbClr val="000000"/>
                  </a:solidFill>
                </a:rPr>
                <a:t>Asymptomatic Patient </a:t>
              </a:r>
            </a:p>
            <a:p>
              <a:pPr algn="ctr" defTabSz="410709" latinLnBrk="1" hangingPunct="0"/>
              <a:r>
                <a:rPr lang="en-US" sz="1700" dirty="0">
                  <a:solidFill>
                    <a:srgbClr val="000000"/>
                  </a:solidFill>
                </a:rPr>
                <a:t>w</a:t>
              </a:r>
              <a:r>
                <a:rPr lang="en-US" sz="1700" dirty="0">
                  <a:solidFill>
                    <a:srgbClr val="000000"/>
                  </a:solidFill>
                  <a:sym typeface="Helvetica Light"/>
                </a:rPr>
                <a:t>ith CDI</a:t>
              </a: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52595" y="4540960"/>
              <a:ext cx="773099" cy="773099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808232" y="4618011"/>
              <a:ext cx="828191" cy="828191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1819234" y="5331095"/>
              <a:ext cx="2009937" cy="33374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5717" tIns="35717" rIns="35717" bIns="35717" numCol="1" spcCol="26788" rtlCol="0" anchor="ctr">
              <a:spAutoFit/>
            </a:bodyPr>
            <a:lstStyle/>
            <a:p>
              <a:pPr algn="ctr" defTabSz="410709" latinLnBrk="1" hangingPunct="0"/>
              <a:r>
                <a:rPr lang="en-US" sz="1700">
                  <a:solidFill>
                    <a:srgbClr val="000000"/>
                  </a:solidFill>
                </a:rPr>
                <a:t>Healthcare workers</a:t>
              </a:r>
              <a:endParaRPr lang="en-US" sz="1700" dirty="0">
                <a:solidFill>
                  <a:srgbClr val="000000"/>
                </a:solidFill>
                <a:sym typeface="Helvetica Light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122765" y="5514226"/>
              <a:ext cx="2199125" cy="33374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5717" tIns="35717" rIns="35717" bIns="35717" numCol="1" spcCol="26788" rtlCol="0" anchor="ctr">
              <a:spAutoFit/>
            </a:bodyPr>
            <a:lstStyle/>
            <a:p>
              <a:pPr algn="ctr" defTabSz="410709" latinLnBrk="1" hangingPunct="0"/>
              <a:r>
                <a:rPr lang="en-US" sz="1700">
                  <a:solidFill>
                    <a:srgbClr val="000000"/>
                  </a:solidFill>
                </a:rPr>
                <a:t>Hospital environment</a:t>
              </a:r>
              <a:endParaRPr lang="en-US" sz="1700" dirty="0">
                <a:solidFill>
                  <a:srgbClr val="000000"/>
                </a:solidFill>
                <a:sym typeface="Helvetica Light"/>
              </a:endParaRPr>
            </a:p>
          </p:txBody>
        </p:sp>
        <p:cxnSp>
          <p:nvCxnSpPr>
            <p:cNvPr id="21" name="Straight Arrow Connector 20"/>
            <p:cNvCxnSpPr/>
            <p:nvPr/>
          </p:nvCxnSpPr>
          <p:spPr>
            <a:xfrm flipH="1" flipV="1">
              <a:off x="5306959" y="3965357"/>
              <a:ext cx="501273" cy="575603"/>
            </a:xfrm>
            <a:prstGeom prst="straightConnector1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23" name="Straight Arrow Connector 22"/>
            <p:cNvCxnSpPr/>
            <p:nvPr/>
          </p:nvCxnSpPr>
          <p:spPr>
            <a:xfrm flipV="1">
              <a:off x="3125694" y="3965356"/>
              <a:ext cx="703477" cy="461665"/>
            </a:xfrm>
            <a:prstGeom prst="straightConnector1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20" name="Straight Arrow Connector 19"/>
            <p:cNvCxnSpPr/>
            <p:nvPr/>
          </p:nvCxnSpPr>
          <p:spPr>
            <a:xfrm>
              <a:off x="1676400" y="4540960"/>
              <a:ext cx="381000" cy="491146"/>
            </a:xfrm>
            <a:prstGeom prst="straightConnector1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sp>
        <p:nvSpPr>
          <p:cNvPr id="24" name="TextBox 23"/>
          <p:cNvSpPr txBox="1"/>
          <p:nvPr/>
        </p:nvSpPr>
        <p:spPr>
          <a:xfrm>
            <a:off x="6234361" y="6412468"/>
            <a:ext cx="2563815" cy="373659"/>
          </a:xfrm>
          <a:prstGeom prst="rect">
            <a:avLst/>
          </a:prstGeom>
          <a:noFill/>
        </p:spPr>
        <p:txBody>
          <a:bodyPr wrap="none" lIns="91430" tIns="45716" rIns="91430" bIns="45716" rtlCol="0">
            <a:spAutoFit/>
          </a:bodyPr>
          <a:lstStyle/>
          <a:p>
            <a:r>
              <a:rPr lang="en-US" dirty="0"/>
              <a:t>Slide courtesy of Eric Kao</a:t>
            </a:r>
          </a:p>
        </p:txBody>
      </p:sp>
    </p:spTree>
    <p:extLst>
      <p:ext uri="{BB962C8B-B14F-4D97-AF65-F5344CB8AC3E}">
        <p14:creationId xmlns:p14="http://schemas.microsoft.com/office/powerpoint/2010/main" val="3511341581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76200"/>
            <a:ext cx="8839200" cy="1143000"/>
          </a:xfrm>
        </p:spPr>
        <p:txBody>
          <a:bodyPr>
            <a:noAutofit/>
          </a:bodyPr>
          <a:lstStyle/>
          <a:p>
            <a:r>
              <a:rPr lang="en-US" sz="3200" i="1" dirty="0"/>
              <a:t>C. difficile</a:t>
            </a:r>
            <a:r>
              <a:rPr lang="en-US" sz="3200" dirty="0"/>
              <a:t> is becoming more common in the community setting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83342526"/>
              </p:ext>
            </p:extLst>
          </p:nvPr>
        </p:nvGraphicFramePr>
        <p:xfrm>
          <a:off x="483660" y="1143000"/>
          <a:ext cx="8229600" cy="3886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4598461" y="6400801"/>
            <a:ext cx="4601137" cy="373659"/>
          </a:xfrm>
          <a:prstGeom prst="rect">
            <a:avLst/>
          </a:prstGeom>
          <a:noFill/>
        </p:spPr>
        <p:txBody>
          <a:bodyPr wrap="none" lIns="91430" tIns="45716" rIns="91430" bIns="45716" rtlCol="0">
            <a:spAutoFit/>
          </a:bodyPr>
          <a:lstStyle/>
          <a:p>
            <a:r>
              <a:rPr lang="en-US" dirty="0" err="1"/>
              <a:t>Chitnis</a:t>
            </a:r>
            <a:r>
              <a:rPr lang="en-US" dirty="0"/>
              <a:t> et al.  JAMA </a:t>
            </a:r>
            <a:r>
              <a:rPr lang="en-US" dirty="0" err="1"/>
              <a:t>Int</a:t>
            </a:r>
            <a:r>
              <a:rPr lang="en-US" dirty="0"/>
              <a:t> Med 2013;173:1359-67</a:t>
            </a:r>
          </a:p>
        </p:txBody>
      </p:sp>
      <p:sp>
        <p:nvSpPr>
          <p:cNvPr id="5" name="Content Placeholder 3"/>
          <p:cNvSpPr txBox="1">
            <a:spLocks/>
          </p:cNvSpPr>
          <p:nvPr/>
        </p:nvSpPr>
        <p:spPr>
          <a:xfrm>
            <a:off x="76200" y="4876800"/>
            <a:ext cx="8229600" cy="1295400"/>
          </a:xfrm>
          <a:prstGeom prst="rect">
            <a:avLst/>
          </a:prstGeom>
        </p:spPr>
        <p:txBody>
          <a:bodyPr vert="horz" lIns="91430" tIns="45716" rIns="91430" bIns="45716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CDC:  10 US states identified 984 patients with community-acquired CDI (No previous antibiotics: 36%; No outpatient healthcare exposure: </a:t>
            </a:r>
            <a:r>
              <a:rPr lang="en-US" sz="2400"/>
              <a:t>18%).</a:t>
            </a:r>
            <a:endParaRPr lang="en-US" sz="2400" dirty="0"/>
          </a:p>
        </p:txBody>
      </p:sp>
      <p:sp>
        <p:nvSpPr>
          <p:cNvPr id="7" name="Left Brace 6"/>
          <p:cNvSpPr/>
          <p:nvPr/>
        </p:nvSpPr>
        <p:spPr>
          <a:xfrm rot="5400000">
            <a:off x="3656077" y="2744724"/>
            <a:ext cx="460248" cy="457200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30" tIns="45716" rIns="91430" bIns="45716" rtlCol="0" anchor="ctr"/>
          <a:lstStyle/>
          <a:p>
            <a:pPr algn="ctr"/>
            <a:endParaRPr lang="en-US"/>
          </a:p>
        </p:txBody>
      </p:sp>
      <p:sp>
        <p:nvSpPr>
          <p:cNvPr id="8" name="Left Brace 7"/>
          <p:cNvSpPr/>
          <p:nvPr/>
        </p:nvSpPr>
        <p:spPr>
          <a:xfrm rot="5400000">
            <a:off x="5334001" y="1295400"/>
            <a:ext cx="304800" cy="457200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30" tIns="45716" rIns="91430" bIns="45716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5313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Many of our recent studies have been funded by a grant from the Department of State Health Services.</a:t>
            </a:r>
          </a:p>
          <a:p>
            <a:r>
              <a:rPr lang="en-US" dirty="0"/>
              <a:t>Thanks!</a:t>
            </a:r>
          </a:p>
        </p:txBody>
      </p:sp>
    </p:spTree>
    <p:extLst>
      <p:ext uri="{BB962C8B-B14F-4D97-AF65-F5344CB8AC3E}">
        <p14:creationId xmlns:p14="http://schemas.microsoft.com/office/powerpoint/2010/main" val="238663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>
          <a:xfrm>
            <a:off x="152401" y="228600"/>
            <a:ext cx="8864600" cy="1143000"/>
          </a:xfrm>
        </p:spPr>
        <p:txBody>
          <a:bodyPr/>
          <a:lstStyle/>
          <a:p>
            <a:r>
              <a:rPr lang="en-US" altLang="en-US" sz="2800" dirty="0"/>
              <a:t>How do patients get infected in the first place?  </a:t>
            </a:r>
            <a:br>
              <a:rPr lang="en-US" altLang="en-US" sz="2800" dirty="0"/>
            </a:br>
            <a:r>
              <a:rPr lang="en-US" altLang="en-US" sz="2800" dirty="0"/>
              <a:t>Where are C diff strains coming from?</a:t>
            </a:r>
          </a:p>
        </p:txBody>
      </p:sp>
      <p:graphicFrame>
        <p:nvGraphicFramePr>
          <p:cNvPr id="16387" name="Content Placeholder 3"/>
          <p:cNvGraphicFramePr>
            <a:graphicFrameLocks noGrp="1"/>
          </p:cNvGraphicFramePr>
          <p:nvPr>
            <p:ph idx="1"/>
          </p:nvPr>
        </p:nvGraphicFramePr>
        <p:xfrm>
          <a:off x="406400" y="1549400"/>
          <a:ext cx="8331200" cy="375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0" r:id="rId3" imgW="8327858" imgH="3761558" progId="Excel.Chart.8">
                  <p:embed/>
                </p:oleObj>
              </mc:Choice>
              <mc:Fallback>
                <p:oleObj r:id="rId3" imgW="8327858" imgH="3761558" progId="Excel.Chart.8">
                  <p:embed/>
                  <p:pic>
                    <p:nvPicPr>
                      <p:cNvPr id="0" name="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6400" y="1549400"/>
                        <a:ext cx="8331200" cy="3759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388" name="Content Placeholder 3"/>
          <p:cNvSpPr txBox="1">
            <a:spLocks/>
          </p:cNvSpPr>
          <p:nvPr/>
        </p:nvSpPr>
        <p:spPr bwMode="auto">
          <a:xfrm>
            <a:off x="76200" y="5105400"/>
            <a:ext cx="8229600" cy="12954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30" tIns="45716" rIns="91430" bIns="45716"/>
          <a:lstStyle>
            <a:lvl1pPr marL="342900" indent="-34290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2400"/>
              <a:t>Leeds, England:  Whole genome sequencing of 1223 cases of CDI.  This allows for a highly discriminatory way to see where C diff strains are coming from.</a:t>
            </a:r>
          </a:p>
        </p:txBody>
      </p:sp>
      <p:sp>
        <p:nvSpPr>
          <p:cNvPr id="16389" name="TextBox 5"/>
          <p:cNvSpPr txBox="1">
            <a:spLocks noChangeArrowheads="1"/>
          </p:cNvSpPr>
          <p:nvPr/>
        </p:nvSpPr>
        <p:spPr bwMode="auto">
          <a:xfrm>
            <a:off x="4800600" y="6488113"/>
            <a:ext cx="4266430" cy="373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6" rIns="91430" bIns="45716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Eyre. N Eng J Med 2013 Sept;369:1195-205</a:t>
            </a:r>
          </a:p>
        </p:txBody>
      </p:sp>
    </p:spTree>
    <p:extLst>
      <p:ext uri="{BB962C8B-B14F-4D97-AF65-F5344CB8AC3E}">
        <p14:creationId xmlns:p14="http://schemas.microsoft.com/office/powerpoint/2010/main" val="2147139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 txBox="1">
            <a:spLocks/>
          </p:cNvSpPr>
          <p:nvPr/>
        </p:nvSpPr>
        <p:spPr>
          <a:xfrm>
            <a:off x="669727" y="312540"/>
            <a:ext cx="7804547" cy="1518047"/>
          </a:xfrm>
          <a:prstGeom prst="rect">
            <a:avLst/>
          </a:prstGeom>
        </p:spPr>
        <p:txBody>
          <a:bodyPr lIns="64284" tIns="32142" rIns="64284" bIns="32142">
            <a:normAutofit/>
          </a:bodyPr>
          <a:lstStyle>
            <a:lvl1pPr algn="ctr" defTabSz="584200">
              <a:defRPr sz="8000">
                <a:latin typeface="+mn-lt"/>
                <a:ea typeface="+mn-ea"/>
                <a:cs typeface="+mn-cs"/>
                <a:sym typeface="Helvetica Light"/>
              </a:defRPr>
            </a:lvl1pPr>
            <a:lvl2pPr indent="228600" algn="ctr" defTabSz="584200">
              <a:defRPr sz="8000">
                <a:latin typeface="+mn-lt"/>
                <a:ea typeface="+mn-ea"/>
                <a:cs typeface="+mn-cs"/>
                <a:sym typeface="Helvetica Light"/>
              </a:defRPr>
            </a:lvl2pPr>
            <a:lvl3pPr indent="457200" algn="ctr" defTabSz="584200">
              <a:defRPr sz="8000">
                <a:latin typeface="+mn-lt"/>
                <a:ea typeface="+mn-ea"/>
                <a:cs typeface="+mn-cs"/>
                <a:sym typeface="Helvetica Light"/>
              </a:defRPr>
            </a:lvl3pPr>
            <a:lvl4pPr indent="685800" algn="ctr" defTabSz="584200">
              <a:defRPr sz="8000">
                <a:latin typeface="+mn-lt"/>
                <a:ea typeface="+mn-ea"/>
                <a:cs typeface="+mn-cs"/>
                <a:sym typeface="Helvetica Light"/>
              </a:defRPr>
            </a:lvl4pPr>
            <a:lvl5pPr indent="914400" algn="ctr" defTabSz="584200">
              <a:defRPr sz="8000">
                <a:latin typeface="+mn-lt"/>
                <a:ea typeface="+mn-ea"/>
                <a:cs typeface="+mn-cs"/>
                <a:sym typeface="Helvetica Light"/>
              </a:defRPr>
            </a:lvl5pPr>
            <a:lvl6pPr indent="1143000" algn="ctr" defTabSz="584200">
              <a:defRPr sz="8000">
                <a:latin typeface="+mn-lt"/>
                <a:ea typeface="+mn-ea"/>
                <a:cs typeface="+mn-cs"/>
                <a:sym typeface="Helvetica Light"/>
              </a:defRPr>
            </a:lvl6pPr>
            <a:lvl7pPr indent="1371600" algn="ctr" defTabSz="584200">
              <a:defRPr sz="8000">
                <a:latin typeface="+mn-lt"/>
                <a:ea typeface="+mn-ea"/>
                <a:cs typeface="+mn-cs"/>
                <a:sym typeface="Helvetica Light"/>
              </a:defRPr>
            </a:lvl7pPr>
            <a:lvl8pPr indent="1600200" algn="ctr" defTabSz="584200">
              <a:defRPr sz="8000">
                <a:latin typeface="+mn-lt"/>
                <a:ea typeface="+mn-ea"/>
                <a:cs typeface="+mn-cs"/>
                <a:sym typeface="Helvetica Light"/>
              </a:defRPr>
            </a:lvl8pPr>
            <a:lvl9pPr indent="1828800" algn="ctr" defTabSz="584200">
              <a:defRPr sz="8000"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r>
              <a:rPr lang="en-US" sz="3800" dirty="0"/>
              <a:t>New thoughts on CDI transmission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442400" y="2995107"/>
            <a:ext cx="8354855" cy="3329493"/>
            <a:chOff x="442399" y="2518475"/>
            <a:chExt cx="8354855" cy="3329493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829171" y="2549956"/>
              <a:ext cx="1581311" cy="1581311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39803" y="2518475"/>
              <a:ext cx="1612792" cy="1612792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887059" y="2518475"/>
              <a:ext cx="1581311" cy="1581311"/>
            </a:xfrm>
            <a:prstGeom prst="rect">
              <a:avLst/>
            </a:prstGeom>
          </p:spPr>
        </p:pic>
        <p:cxnSp>
          <p:nvCxnSpPr>
            <p:cNvPr id="7" name="Straight Arrow Connector 6"/>
            <p:cNvCxnSpPr/>
            <p:nvPr/>
          </p:nvCxnSpPr>
          <p:spPr>
            <a:xfrm>
              <a:off x="2691620" y="3309131"/>
              <a:ext cx="849985" cy="0"/>
            </a:xfrm>
            <a:prstGeom prst="straightConnector1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0" name="Straight Arrow Connector 9"/>
            <p:cNvCxnSpPr/>
            <p:nvPr/>
          </p:nvCxnSpPr>
          <p:spPr>
            <a:xfrm flipH="1">
              <a:off x="5655671" y="3298233"/>
              <a:ext cx="871780" cy="0"/>
            </a:xfrm>
            <a:prstGeom prst="straightConnector1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11" name="TextBox 10"/>
            <p:cNvSpPr txBox="1"/>
            <p:nvPr/>
          </p:nvSpPr>
          <p:spPr>
            <a:xfrm>
              <a:off x="3910900" y="3964396"/>
              <a:ext cx="1499582" cy="33374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5717" tIns="35717" rIns="35717" bIns="35717" numCol="1" spcCol="26788" rtlCol="0" anchor="ctr">
              <a:spAutoFit/>
            </a:bodyPr>
            <a:lstStyle/>
            <a:p>
              <a:pPr algn="ctr" defTabSz="410709" latinLnBrk="1" hangingPunct="0"/>
              <a:r>
                <a:rPr lang="en-US" sz="1700" dirty="0">
                  <a:solidFill>
                    <a:srgbClr val="000000"/>
                  </a:solidFill>
                </a:rPr>
                <a:t>Patient</a:t>
              </a:r>
              <a:endParaRPr lang="en-US" sz="1700" dirty="0">
                <a:solidFill>
                  <a:srgbClr val="000000"/>
                </a:solidFill>
                <a:sym typeface="Helvetica Light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42399" y="3835513"/>
              <a:ext cx="2239080" cy="59150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5717" tIns="35717" rIns="35717" bIns="35717" numCol="1" spcCol="26788" rtlCol="0" anchor="ctr">
              <a:spAutoFit/>
            </a:bodyPr>
            <a:lstStyle/>
            <a:p>
              <a:pPr algn="ctr" defTabSz="410709" latinLnBrk="1" hangingPunct="0"/>
              <a:r>
                <a:rPr lang="en-US" sz="1700" dirty="0">
                  <a:solidFill>
                    <a:srgbClr val="000000"/>
                  </a:solidFill>
                </a:rPr>
                <a:t>Symptomatic Patient </a:t>
              </a:r>
            </a:p>
            <a:p>
              <a:pPr algn="ctr" defTabSz="410709" latinLnBrk="1" hangingPunct="0"/>
              <a:r>
                <a:rPr lang="en-US" sz="1700" dirty="0">
                  <a:solidFill>
                    <a:srgbClr val="000000"/>
                  </a:solidFill>
                </a:rPr>
                <a:t>w</a:t>
              </a:r>
              <a:r>
                <a:rPr lang="en-US" sz="1700" dirty="0">
                  <a:solidFill>
                    <a:srgbClr val="000000"/>
                  </a:solidFill>
                  <a:sym typeface="Helvetica Light"/>
                </a:rPr>
                <a:t>ith CDI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558174" y="3838253"/>
              <a:ext cx="2239080" cy="59150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5717" tIns="35717" rIns="35717" bIns="35717" numCol="1" spcCol="26788" rtlCol="0" anchor="ctr">
              <a:spAutoFit/>
            </a:bodyPr>
            <a:lstStyle/>
            <a:p>
              <a:pPr algn="ctr" defTabSz="410709" latinLnBrk="1" hangingPunct="0"/>
              <a:r>
                <a:rPr lang="en-US" sz="1700" dirty="0">
                  <a:solidFill>
                    <a:srgbClr val="000000"/>
                  </a:solidFill>
                </a:rPr>
                <a:t>Asymptomatic Patient </a:t>
              </a:r>
            </a:p>
            <a:p>
              <a:pPr algn="ctr" defTabSz="410709" latinLnBrk="1" hangingPunct="0"/>
              <a:r>
                <a:rPr lang="en-US" sz="1700" dirty="0">
                  <a:solidFill>
                    <a:srgbClr val="000000"/>
                  </a:solidFill>
                </a:rPr>
                <a:t>w</a:t>
              </a:r>
              <a:r>
                <a:rPr lang="en-US" sz="1700" dirty="0">
                  <a:solidFill>
                    <a:srgbClr val="000000"/>
                  </a:solidFill>
                  <a:sym typeface="Helvetica Light"/>
                </a:rPr>
                <a:t>ith CDI</a:t>
              </a: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52595" y="4540960"/>
              <a:ext cx="773099" cy="773099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808232" y="4618011"/>
              <a:ext cx="828191" cy="828191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1819234" y="5331095"/>
              <a:ext cx="2009937" cy="33374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5717" tIns="35717" rIns="35717" bIns="35717" numCol="1" spcCol="26788" rtlCol="0" anchor="ctr">
              <a:spAutoFit/>
            </a:bodyPr>
            <a:lstStyle/>
            <a:p>
              <a:pPr algn="ctr" defTabSz="410709" latinLnBrk="1" hangingPunct="0"/>
              <a:r>
                <a:rPr lang="en-US" sz="1700">
                  <a:solidFill>
                    <a:srgbClr val="000000"/>
                  </a:solidFill>
                </a:rPr>
                <a:t>Healthcare workers</a:t>
              </a:r>
              <a:endParaRPr lang="en-US" sz="1700" dirty="0">
                <a:solidFill>
                  <a:srgbClr val="000000"/>
                </a:solidFill>
                <a:sym typeface="Helvetica Light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122765" y="5514226"/>
              <a:ext cx="2199125" cy="33374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5717" tIns="35717" rIns="35717" bIns="35717" numCol="1" spcCol="26788" rtlCol="0" anchor="ctr">
              <a:spAutoFit/>
            </a:bodyPr>
            <a:lstStyle/>
            <a:p>
              <a:pPr algn="ctr" defTabSz="410709" latinLnBrk="1" hangingPunct="0"/>
              <a:r>
                <a:rPr lang="en-US" sz="1700">
                  <a:solidFill>
                    <a:srgbClr val="000000"/>
                  </a:solidFill>
                </a:rPr>
                <a:t>Hospital environment</a:t>
              </a:r>
              <a:endParaRPr lang="en-US" sz="1700" dirty="0">
                <a:solidFill>
                  <a:srgbClr val="000000"/>
                </a:solidFill>
                <a:sym typeface="Helvetica Light"/>
              </a:endParaRPr>
            </a:p>
          </p:txBody>
        </p:sp>
        <p:cxnSp>
          <p:nvCxnSpPr>
            <p:cNvPr id="21" name="Straight Arrow Connector 20"/>
            <p:cNvCxnSpPr/>
            <p:nvPr/>
          </p:nvCxnSpPr>
          <p:spPr>
            <a:xfrm flipH="1" flipV="1">
              <a:off x="5306959" y="3965357"/>
              <a:ext cx="501273" cy="575603"/>
            </a:xfrm>
            <a:prstGeom prst="straightConnector1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23" name="Straight Arrow Connector 22"/>
            <p:cNvCxnSpPr/>
            <p:nvPr/>
          </p:nvCxnSpPr>
          <p:spPr>
            <a:xfrm flipV="1">
              <a:off x="3125694" y="3965356"/>
              <a:ext cx="703477" cy="461665"/>
            </a:xfrm>
            <a:prstGeom prst="straightConnector1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20" name="Straight Arrow Connector 19"/>
            <p:cNvCxnSpPr/>
            <p:nvPr/>
          </p:nvCxnSpPr>
          <p:spPr>
            <a:xfrm>
              <a:off x="1676400" y="4540960"/>
              <a:ext cx="381000" cy="491146"/>
            </a:xfrm>
            <a:prstGeom prst="straightConnector1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sp>
        <p:nvSpPr>
          <p:cNvPr id="24" name="TextBox 23"/>
          <p:cNvSpPr txBox="1"/>
          <p:nvPr/>
        </p:nvSpPr>
        <p:spPr>
          <a:xfrm>
            <a:off x="6234361" y="6412468"/>
            <a:ext cx="2563815" cy="373659"/>
          </a:xfrm>
          <a:prstGeom prst="rect">
            <a:avLst/>
          </a:prstGeom>
          <a:noFill/>
        </p:spPr>
        <p:txBody>
          <a:bodyPr wrap="none" lIns="91430" tIns="45716" rIns="91430" bIns="45716" rtlCol="0">
            <a:spAutoFit/>
          </a:bodyPr>
          <a:lstStyle/>
          <a:p>
            <a:r>
              <a:rPr lang="en-US" dirty="0"/>
              <a:t>Slide courtesy of Eric Kao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914400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292132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74638"/>
            <a:ext cx="90678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Animals can be colonized with </a:t>
            </a:r>
            <a:r>
              <a:rPr lang="en-US" i="1" dirty="0"/>
              <a:t>C. difficile</a:t>
            </a:r>
          </a:p>
        </p:txBody>
      </p:sp>
      <p:pic>
        <p:nvPicPr>
          <p:cNvPr id="7170" name="Picture 2" descr="C:\Users\KGarey\AppData\Local\Microsoft\Windows\Temporary Internet Files\Content.IE5\VZBI4SV7\ColoredBlankMap-World-162E.svg[1]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38273"/>
            <a:ext cx="8229600" cy="4249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990600" y="1905000"/>
            <a:ext cx="6595989" cy="373659"/>
          </a:xfrm>
          <a:prstGeom prst="rect">
            <a:avLst/>
          </a:prstGeom>
          <a:noFill/>
        </p:spPr>
        <p:txBody>
          <a:bodyPr wrap="none" lIns="91430" tIns="45716" rIns="91430" bIns="45716" rtlCol="0">
            <a:spAutoFit/>
          </a:bodyPr>
          <a:lstStyle/>
          <a:p>
            <a:r>
              <a:rPr lang="en-US" dirty="0"/>
              <a:t>Sweden</a:t>
            </a:r>
            <a:r>
              <a:rPr lang="en-US" baseline="30000" dirty="0"/>
              <a:t>1</a:t>
            </a:r>
            <a:r>
              <a:rPr lang="en-US" dirty="0"/>
              <a:t>:  Ribotype 046 common among neonatal pigs and humans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876800" y="5943601"/>
            <a:ext cx="4101376" cy="936313"/>
          </a:xfrm>
          <a:prstGeom prst="rect">
            <a:avLst/>
          </a:prstGeom>
          <a:noFill/>
        </p:spPr>
        <p:txBody>
          <a:bodyPr wrap="none" lIns="91430" tIns="45716" rIns="91430" bIns="45716" rtlCol="0">
            <a:spAutoFit/>
          </a:bodyPr>
          <a:lstStyle/>
          <a:p>
            <a:pPr marL="342865" indent="-342865">
              <a:buAutoNum type="arabicPeriod"/>
            </a:pPr>
            <a:r>
              <a:rPr lang="en-US" dirty="0" err="1"/>
              <a:t>Clin</a:t>
            </a:r>
            <a:r>
              <a:rPr lang="en-US" dirty="0"/>
              <a:t> </a:t>
            </a:r>
            <a:r>
              <a:rPr lang="en-US" dirty="0" err="1"/>
              <a:t>Microbiol</a:t>
            </a:r>
            <a:r>
              <a:rPr lang="en-US" dirty="0"/>
              <a:t> Infect 2014;20:02-6</a:t>
            </a:r>
          </a:p>
          <a:p>
            <a:pPr marL="342865" indent="-342865">
              <a:buAutoNum type="arabicPeriod"/>
            </a:pPr>
            <a:r>
              <a:rPr lang="en-US" dirty="0"/>
              <a:t>J </a:t>
            </a:r>
            <a:r>
              <a:rPr lang="en-US" dirty="0" err="1"/>
              <a:t>Clin</a:t>
            </a:r>
            <a:r>
              <a:rPr lang="en-US" dirty="0"/>
              <a:t> </a:t>
            </a:r>
            <a:r>
              <a:rPr lang="en-US" dirty="0" err="1"/>
              <a:t>Microbiol</a:t>
            </a:r>
            <a:r>
              <a:rPr lang="en-US" dirty="0"/>
              <a:t> 2013;51:3796-3803</a:t>
            </a:r>
          </a:p>
          <a:p>
            <a:pPr marL="342865" indent="-342865">
              <a:buAutoNum type="arabicPeriod"/>
            </a:pPr>
            <a:r>
              <a:rPr lang="en-US" dirty="0"/>
              <a:t>Frontiers in Microbiology 2014;5:513.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43001" y="2819400"/>
            <a:ext cx="6593194" cy="373659"/>
          </a:xfrm>
          <a:prstGeom prst="rect">
            <a:avLst/>
          </a:prstGeom>
          <a:noFill/>
        </p:spPr>
        <p:txBody>
          <a:bodyPr wrap="none" lIns="91430" tIns="45716" rIns="91430" bIns="45716" rtlCol="0">
            <a:spAutoFit/>
          </a:bodyPr>
          <a:lstStyle/>
          <a:p>
            <a:r>
              <a:rPr lang="en-US" dirty="0"/>
              <a:t>Germany</a:t>
            </a:r>
            <a:r>
              <a:rPr lang="en-US" baseline="30000" dirty="0"/>
              <a:t>2</a:t>
            </a:r>
            <a:r>
              <a:rPr lang="en-US" dirty="0"/>
              <a:t>:  RT 078 and 126 were predominant in piglet populations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419281" y="3539205"/>
            <a:ext cx="3505200" cy="923322"/>
          </a:xfrm>
          <a:prstGeom prst="rect">
            <a:avLst/>
          </a:prstGeom>
          <a:noFill/>
        </p:spPr>
        <p:txBody>
          <a:bodyPr wrap="square" lIns="91430" tIns="45716" rIns="91430" bIns="45716" rtlCol="0">
            <a:spAutoFit/>
          </a:bodyPr>
          <a:lstStyle/>
          <a:p>
            <a:r>
              <a:rPr lang="en-US" dirty="0"/>
              <a:t>Japan</a:t>
            </a:r>
            <a:r>
              <a:rPr lang="en-US" baseline="30000" dirty="0"/>
              <a:t>3</a:t>
            </a:r>
            <a:r>
              <a:rPr lang="en-US" dirty="0"/>
              <a:t>:  Ribotype 078 isolates genetically related to European PCR RT 078 strains in humans and pigs</a:t>
            </a:r>
          </a:p>
        </p:txBody>
      </p:sp>
    </p:spTree>
    <p:extLst>
      <p:ext uri="{BB962C8B-B14F-4D97-AF65-F5344CB8AC3E}">
        <p14:creationId xmlns:p14="http://schemas.microsoft.com/office/powerpoint/2010/main" val="32040421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9172" y="2549957"/>
            <a:ext cx="1581311" cy="158131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803" y="2518475"/>
            <a:ext cx="1612792" cy="16127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7060" y="2518476"/>
            <a:ext cx="1581311" cy="1581311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>
            <a:off x="2691620" y="3309131"/>
            <a:ext cx="849985" cy="0"/>
          </a:xfrm>
          <a:prstGeom prst="straightConnector1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0" name="Straight Arrow Connector 9"/>
          <p:cNvCxnSpPr/>
          <p:nvPr/>
        </p:nvCxnSpPr>
        <p:spPr>
          <a:xfrm flipH="1">
            <a:off x="5655671" y="3298233"/>
            <a:ext cx="871780" cy="0"/>
          </a:xfrm>
          <a:prstGeom prst="straightConnector1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1" name="TextBox 10"/>
          <p:cNvSpPr txBox="1"/>
          <p:nvPr/>
        </p:nvSpPr>
        <p:spPr>
          <a:xfrm>
            <a:off x="3910900" y="3965356"/>
            <a:ext cx="1499582" cy="33182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3" tIns="35713" rIns="35713" bIns="35713" numCol="1" spcCol="26785" rtlCol="0" anchor="ctr">
            <a:spAutoFit/>
          </a:bodyPr>
          <a:lstStyle/>
          <a:p>
            <a:pPr algn="ctr" defTabSz="410709" latinLnBrk="1" hangingPunct="0"/>
            <a:r>
              <a:rPr lang="en-US" sz="1700" dirty="0">
                <a:solidFill>
                  <a:srgbClr val="000000"/>
                </a:solidFill>
              </a:rPr>
              <a:t>Patient</a:t>
            </a:r>
            <a:endParaRPr lang="en-US" sz="1700" dirty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42399" y="3835513"/>
            <a:ext cx="2239080" cy="59150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3" tIns="35713" rIns="35713" bIns="35713" numCol="1" spcCol="26785" rtlCol="0" anchor="ctr">
            <a:spAutoFit/>
          </a:bodyPr>
          <a:lstStyle/>
          <a:p>
            <a:pPr algn="ctr" defTabSz="410709" latinLnBrk="1" hangingPunct="0"/>
            <a:r>
              <a:rPr lang="en-US" sz="1700" dirty="0">
                <a:solidFill>
                  <a:srgbClr val="000000"/>
                </a:solidFill>
              </a:rPr>
              <a:t>Symptomatic Patient </a:t>
            </a:r>
          </a:p>
          <a:p>
            <a:pPr algn="ctr" defTabSz="410709" latinLnBrk="1" hangingPunct="0"/>
            <a:r>
              <a:rPr lang="en-US" sz="1700" dirty="0">
                <a:solidFill>
                  <a:srgbClr val="000000"/>
                </a:solidFill>
              </a:rPr>
              <a:t>w</a:t>
            </a:r>
            <a:r>
              <a:rPr lang="en-US" sz="1700" dirty="0">
                <a:solidFill>
                  <a:srgbClr val="000000"/>
                </a:solidFill>
                <a:sym typeface="Helvetica Light"/>
              </a:rPr>
              <a:t>ith CDI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558174" y="3838253"/>
            <a:ext cx="2239080" cy="59150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3" tIns="35713" rIns="35713" bIns="35713" numCol="1" spcCol="26785" rtlCol="0" anchor="ctr">
            <a:spAutoFit/>
          </a:bodyPr>
          <a:lstStyle/>
          <a:p>
            <a:pPr algn="ctr" defTabSz="410709" latinLnBrk="1" hangingPunct="0"/>
            <a:r>
              <a:rPr lang="en-US" sz="1700" dirty="0">
                <a:solidFill>
                  <a:srgbClr val="000000"/>
                </a:solidFill>
              </a:rPr>
              <a:t>Asymptomatic Patient </a:t>
            </a:r>
          </a:p>
          <a:p>
            <a:pPr algn="ctr" defTabSz="410709" latinLnBrk="1" hangingPunct="0"/>
            <a:r>
              <a:rPr lang="en-US" sz="1700" dirty="0">
                <a:solidFill>
                  <a:srgbClr val="000000"/>
                </a:solidFill>
              </a:rPr>
              <a:t>w</a:t>
            </a:r>
            <a:r>
              <a:rPr lang="en-US" sz="1700" dirty="0">
                <a:solidFill>
                  <a:srgbClr val="000000"/>
                </a:solidFill>
                <a:sym typeface="Helvetica Light"/>
              </a:rPr>
              <a:t>ith CDI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152401" y="312540"/>
            <a:ext cx="8763000" cy="1518047"/>
          </a:xfrm>
          <a:prstGeom prst="rect">
            <a:avLst/>
          </a:prstGeom>
        </p:spPr>
        <p:txBody>
          <a:bodyPr lIns="64284" tIns="32142" rIns="64284" bIns="32142">
            <a:normAutofit/>
          </a:bodyPr>
          <a:lstStyle>
            <a:lvl1pPr algn="ctr" defTabSz="584200">
              <a:defRPr sz="8000">
                <a:latin typeface="+mn-lt"/>
                <a:ea typeface="+mn-ea"/>
                <a:cs typeface="+mn-cs"/>
                <a:sym typeface="Helvetica Light"/>
              </a:defRPr>
            </a:lvl1pPr>
            <a:lvl2pPr indent="228600" algn="ctr" defTabSz="584200">
              <a:defRPr sz="8000">
                <a:latin typeface="+mn-lt"/>
                <a:ea typeface="+mn-ea"/>
                <a:cs typeface="+mn-cs"/>
                <a:sym typeface="Helvetica Light"/>
              </a:defRPr>
            </a:lvl2pPr>
            <a:lvl3pPr indent="457200" algn="ctr" defTabSz="584200">
              <a:defRPr sz="8000">
                <a:latin typeface="+mn-lt"/>
                <a:ea typeface="+mn-ea"/>
                <a:cs typeface="+mn-cs"/>
                <a:sym typeface="Helvetica Light"/>
              </a:defRPr>
            </a:lvl3pPr>
            <a:lvl4pPr indent="685800" algn="ctr" defTabSz="584200">
              <a:defRPr sz="8000">
                <a:latin typeface="+mn-lt"/>
                <a:ea typeface="+mn-ea"/>
                <a:cs typeface="+mn-cs"/>
                <a:sym typeface="Helvetica Light"/>
              </a:defRPr>
            </a:lvl4pPr>
            <a:lvl5pPr indent="914400" algn="ctr" defTabSz="584200">
              <a:defRPr sz="8000">
                <a:latin typeface="+mn-lt"/>
                <a:ea typeface="+mn-ea"/>
                <a:cs typeface="+mn-cs"/>
                <a:sym typeface="Helvetica Light"/>
              </a:defRPr>
            </a:lvl5pPr>
            <a:lvl6pPr indent="1143000" algn="ctr" defTabSz="584200">
              <a:defRPr sz="8000">
                <a:latin typeface="+mn-lt"/>
                <a:ea typeface="+mn-ea"/>
                <a:cs typeface="+mn-cs"/>
                <a:sym typeface="Helvetica Light"/>
              </a:defRPr>
            </a:lvl6pPr>
            <a:lvl7pPr indent="1371600" algn="ctr" defTabSz="584200">
              <a:defRPr sz="8000">
                <a:latin typeface="+mn-lt"/>
                <a:ea typeface="+mn-ea"/>
                <a:cs typeface="+mn-cs"/>
                <a:sym typeface="Helvetica Light"/>
              </a:defRPr>
            </a:lvl7pPr>
            <a:lvl8pPr indent="1600200" algn="ctr" defTabSz="584200">
              <a:defRPr sz="8000">
                <a:latin typeface="+mn-lt"/>
                <a:ea typeface="+mn-ea"/>
                <a:cs typeface="+mn-cs"/>
                <a:sym typeface="Helvetica Light"/>
              </a:defRPr>
            </a:lvl8pPr>
            <a:lvl9pPr indent="1828800" algn="ctr" defTabSz="584200">
              <a:defRPr sz="8000"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r>
              <a:rPr lang="en-US" sz="4600" dirty="0"/>
              <a:t>New thoughts on CDI transmission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8568" y="1071565"/>
            <a:ext cx="1375475" cy="137547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6718" y="1336276"/>
            <a:ext cx="723305" cy="72330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396511" y="1501504"/>
            <a:ext cx="1499582" cy="33182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3" tIns="35713" rIns="35713" bIns="35713" numCol="1" spcCol="26785" rtlCol="0" anchor="ctr">
            <a:spAutoFit/>
          </a:bodyPr>
          <a:lstStyle/>
          <a:p>
            <a:pPr algn="ctr" defTabSz="410709" latinLnBrk="1" hangingPunct="0"/>
            <a:r>
              <a:rPr lang="en-US" sz="1700" dirty="0">
                <a:solidFill>
                  <a:schemeClr val="bg1"/>
                </a:solidFill>
              </a:rPr>
              <a:t>078</a:t>
            </a:r>
            <a:endParaRPr lang="en-US" sz="1700" dirty="0">
              <a:solidFill>
                <a:schemeClr val="bg1"/>
              </a:solidFill>
              <a:sym typeface="Helvetica Ligh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396511" y="2248527"/>
            <a:ext cx="1499582" cy="28854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3" tIns="35713" rIns="35713" bIns="35713" numCol="1" spcCol="26785" rtlCol="0" anchor="ctr">
            <a:spAutoFit/>
          </a:bodyPr>
          <a:lstStyle/>
          <a:p>
            <a:pPr algn="ctr" defTabSz="410709" latinLnBrk="1" hangingPunct="0"/>
            <a:r>
              <a:rPr lang="en-US" sz="1400" dirty="0">
                <a:solidFill>
                  <a:srgbClr val="000000"/>
                </a:solidFill>
              </a:rPr>
              <a:t>Pig in Europe</a:t>
            </a:r>
            <a:endParaRPr lang="en-US" sz="1400" dirty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910900" y="1970025"/>
            <a:ext cx="1499582" cy="28854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3" tIns="35713" rIns="35713" bIns="35713" numCol="1" spcCol="26785" rtlCol="0" anchor="ctr">
            <a:spAutoFit/>
          </a:bodyPr>
          <a:lstStyle/>
          <a:p>
            <a:pPr algn="ctr" defTabSz="410709" latinLnBrk="1" hangingPunct="0"/>
            <a:r>
              <a:rPr lang="en-US" sz="1400" dirty="0">
                <a:solidFill>
                  <a:srgbClr val="000000"/>
                </a:solidFill>
              </a:rPr>
              <a:t>Pig in Japan</a:t>
            </a:r>
            <a:endParaRPr lang="en-US" sz="1400" dirty="0">
              <a:solidFill>
                <a:srgbClr val="000000"/>
              </a:solidFill>
              <a:sym typeface="Helvetica Light"/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2896093" y="2059582"/>
            <a:ext cx="645512" cy="458895"/>
          </a:xfrm>
          <a:prstGeom prst="straightConnector1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3" name="Straight Arrow Connector 22"/>
          <p:cNvCxnSpPr/>
          <p:nvPr/>
        </p:nvCxnSpPr>
        <p:spPr>
          <a:xfrm>
            <a:off x="3218849" y="1721159"/>
            <a:ext cx="849985" cy="0"/>
          </a:xfrm>
          <a:prstGeom prst="straightConnector1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894339650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74638"/>
            <a:ext cx="8763000" cy="1143000"/>
          </a:xfrm>
        </p:spPr>
        <p:txBody>
          <a:bodyPr>
            <a:noAutofit/>
          </a:bodyPr>
          <a:lstStyle/>
          <a:p>
            <a:r>
              <a:rPr lang="en-US" sz="3200" dirty="0"/>
              <a:t>Water and soil can also be a reservoir for </a:t>
            </a:r>
            <a:r>
              <a:rPr lang="en-US" sz="3200" i="1" dirty="0"/>
              <a:t>C. difficile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73699" y="6338710"/>
            <a:ext cx="8016224" cy="31835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3" tIns="35713" rIns="35713" bIns="35713" numCol="1" spcCol="26785" rtlCol="0" anchor="ctr">
            <a:spAutoFit/>
          </a:bodyPr>
          <a:lstStyle/>
          <a:p>
            <a:pPr algn="l"/>
            <a:r>
              <a:rPr lang="en-US" sz="800" dirty="0"/>
              <a:t>1. </a:t>
            </a:r>
            <a:r>
              <a:rPr lang="en-US" sz="800" dirty="0" err="1"/>
              <a:t>Janezic</a:t>
            </a:r>
            <a:r>
              <a:rPr lang="en-US" sz="800" dirty="0"/>
              <a:t> S, </a:t>
            </a:r>
            <a:r>
              <a:rPr lang="en-US" sz="800" dirty="0" err="1"/>
              <a:t>Ocepek</a:t>
            </a:r>
            <a:r>
              <a:rPr lang="en-US" sz="800" dirty="0"/>
              <a:t> M, </a:t>
            </a:r>
            <a:r>
              <a:rPr lang="en-US" sz="800" dirty="0" err="1"/>
              <a:t>Zidaric</a:t>
            </a:r>
            <a:r>
              <a:rPr lang="en-US" sz="800" dirty="0"/>
              <a:t> V, </a:t>
            </a:r>
            <a:r>
              <a:rPr lang="en-US" sz="800" dirty="0" err="1"/>
              <a:t>Rupnik</a:t>
            </a:r>
            <a:r>
              <a:rPr lang="en-US" sz="800" dirty="0"/>
              <a:t> M. </a:t>
            </a:r>
            <a:r>
              <a:rPr lang="en-US" sz="800" i="1" dirty="0"/>
              <a:t>Clostridium difficile </a:t>
            </a:r>
            <a:r>
              <a:rPr lang="en-US" sz="800" dirty="0"/>
              <a:t>genotypes other than </a:t>
            </a:r>
            <a:r>
              <a:rPr lang="en-US" sz="800" dirty="0" err="1"/>
              <a:t>ribotype</a:t>
            </a:r>
            <a:r>
              <a:rPr lang="en-US" sz="800" dirty="0"/>
              <a:t> 078 that are prevalent among human, animal and environmental isolates. </a:t>
            </a:r>
            <a:r>
              <a:rPr lang="en-US" sz="800" i="1" dirty="0"/>
              <a:t>BMC Microbiology</a:t>
            </a:r>
            <a:r>
              <a:rPr lang="en-US" sz="800" dirty="0"/>
              <a:t>. 2012;12:48. doi:10.1186/1471-2180-12-48.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1905000"/>
            <a:ext cx="5052792" cy="387380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1828800"/>
            <a:ext cx="4075638" cy="28194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31076" y="1182470"/>
            <a:ext cx="6447480" cy="654986"/>
          </a:xfrm>
          <a:prstGeom prst="rect">
            <a:avLst/>
          </a:prstGeom>
          <a:noFill/>
        </p:spPr>
        <p:txBody>
          <a:bodyPr wrap="none" lIns="91430" tIns="45716" rIns="91430" bIns="45716" rtlCol="0">
            <a:spAutoFit/>
          </a:bodyPr>
          <a:lstStyle/>
          <a:p>
            <a:r>
              <a:rPr lang="en-US" dirty="0"/>
              <a:t>Slovenia 2008-2010: 786 isolates, 90 isolates of C. difficile isolated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3306359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9172" y="2549957"/>
            <a:ext cx="1581311" cy="158131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803" y="2518475"/>
            <a:ext cx="1612792" cy="16127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7060" y="2518476"/>
            <a:ext cx="1581311" cy="1581311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>
            <a:off x="2691620" y="3309131"/>
            <a:ext cx="849985" cy="0"/>
          </a:xfrm>
          <a:prstGeom prst="straightConnector1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0" name="Straight Arrow Connector 9"/>
          <p:cNvCxnSpPr/>
          <p:nvPr/>
        </p:nvCxnSpPr>
        <p:spPr>
          <a:xfrm flipH="1">
            <a:off x="5655671" y="3298233"/>
            <a:ext cx="871780" cy="0"/>
          </a:xfrm>
          <a:prstGeom prst="straightConnector1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1" name="TextBox 10"/>
          <p:cNvSpPr txBox="1"/>
          <p:nvPr/>
        </p:nvSpPr>
        <p:spPr>
          <a:xfrm>
            <a:off x="3910900" y="3965356"/>
            <a:ext cx="1499582" cy="33182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3" tIns="35713" rIns="35713" bIns="35713" numCol="1" spcCol="26785" rtlCol="0" anchor="ctr">
            <a:spAutoFit/>
          </a:bodyPr>
          <a:lstStyle/>
          <a:p>
            <a:pPr algn="ctr" defTabSz="410709" latinLnBrk="1" hangingPunct="0"/>
            <a:r>
              <a:rPr lang="en-US" sz="1700" dirty="0">
                <a:solidFill>
                  <a:srgbClr val="000000"/>
                </a:solidFill>
              </a:rPr>
              <a:t>Patient</a:t>
            </a:r>
            <a:endParaRPr lang="en-US" sz="1700" dirty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42399" y="3835513"/>
            <a:ext cx="2239080" cy="59150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3" tIns="35713" rIns="35713" bIns="35713" numCol="1" spcCol="26785" rtlCol="0" anchor="ctr">
            <a:spAutoFit/>
          </a:bodyPr>
          <a:lstStyle/>
          <a:p>
            <a:pPr algn="ctr" defTabSz="410709" latinLnBrk="1" hangingPunct="0"/>
            <a:r>
              <a:rPr lang="en-US" sz="1700" dirty="0">
                <a:solidFill>
                  <a:srgbClr val="000000"/>
                </a:solidFill>
              </a:rPr>
              <a:t>Symptomatic Patient </a:t>
            </a:r>
          </a:p>
          <a:p>
            <a:pPr algn="ctr" defTabSz="410709" latinLnBrk="1" hangingPunct="0"/>
            <a:r>
              <a:rPr lang="en-US" sz="1700" dirty="0">
                <a:solidFill>
                  <a:srgbClr val="000000"/>
                </a:solidFill>
              </a:rPr>
              <a:t>w</a:t>
            </a:r>
            <a:r>
              <a:rPr lang="en-US" sz="1700" dirty="0">
                <a:solidFill>
                  <a:srgbClr val="000000"/>
                </a:solidFill>
                <a:sym typeface="Helvetica Light"/>
              </a:rPr>
              <a:t>ith CDI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558174" y="3838253"/>
            <a:ext cx="2239080" cy="59150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3" tIns="35713" rIns="35713" bIns="35713" numCol="1" spcCol="26785" rtlCol="0" anchor="ctr">
            <a:spAutoFit/>
          </a:bodyPr>
          <a:lstStyle/>
          <a:p>
            <a:pPr algn="ctr" defTabSz="410709" latinLnBrk="1" hangingPunct="0"/>
            <a:r>
              <a:rPr lang="en-US" sz="1700" dirty="0">
                <a:solidFill>
                  <a:srgbClr val="000000"/>
                </a:solidFill>
              </a:rPr>
              <a:t>Asymptomatic Patient </a:t>
            </a:r>
          </a:p>
          <a:p>
            <a:pPr algn="ctr" defTabSz="410709" latinLnBrk="1" hangingPunct="0"/>
            <a:r>
              <a:rPr lang="en-US" sz="1700" dirty="0">
                <a:solidFill>
                  <a:srgbClr val="000000"/>
                </a:solidFill>
              </a:rPr>
              <a:t>w</a:t>
            </a:r>
            <a:r>
              <a:rPr lang="en-US" sz="1700" dirty="0">
                <a:solidFill>
                  <a:srgbClr val="000000"/>
                </a:solidFill>
                <a:sym typeface="Helvetica Light"/>
              </a:rPr>
              <a:t>ith CDI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457201" y="5953"/>
            <a:ext cx="8534399" cy="1518047"/>
          </a:xfrm>
          <a:prstGeom prst="rect">
            <a:avLst/>
          </a:prstGeom>
        </p:spPr>
        <p:txBody>
          <a:bodyPr lIns="64284" tIns="32142" rIns="64284" bIns="32142">
            <a:normAutofit/>
          </a:bodyPr>
          <a:lstStyle>
            <a:lvl1pPr algn="ctr" defTabSz="584200">
              <a:defRPr sz="8000">
                <a:latin typeface="+mn-lt"/>
                <a:ea typeface="+mn-ea"/>
                <a:cs typeface="+mn-cs"/>
                <a:sym typeface="Helvetica Light"/>
              </a:defRPr>
            </a:lvl1pPr>
            <a:lvl2pPr indent="228600" algn="ctr" defTabSz="584200">
              <a:defRPr sz="8000">
                <a:latin typeface="+mn-lt"/>
                <a:ea typeface="+mn-ea"/>
                <a:cs typeface="+mn-cs"/>
                <a:sym typeface="Helvetica Light"/>
              </a:defRPr>
            </a:lvl2pPr>
            <a:lvl3pPr indent="457200" algn="ctr" defTabSz="584200">
              <a:defRPr sz="8000">
                <a:latin typeface="+mn-lt"/>
                <a:ea typeface="+mn-ea"/>
                <a:cs typeface="+mn-cs"/>
                <a:sym typeface="Helvetica Light"/>
              </a:defRPr>
            </a:lvl3pPr>
            <a:lvl4pPr indent="685800" algn="ctr" defTabSz="584200">
              <a:defRPr sz="8000">
                <a:latin typeface="+mn-lt"/>
                <a:ea typeface="+mn-ea"/>
                <a:cs typeface="+mn-cs"/>
                <a:sym typeface="Helvetica Light"/>
              </a:defRPr>
            </a:lvl4pPr>
            <a:lvl5pPr indent="914400" algn="ctr" defTabSz="584200">
              <a:defRPr sz="8000">
                <a:latin typeface="+mn-lt"/>
                <a:ea typeface="+mn-ea"/>
                <a:cs typeface="+mn-cs"/>
                <a:sym typeface="Helvetica Light"/>
              </a:defRPr>
            </a:lvl5pPr>
            <a:lvl6pPr indent="1143000" algn="ctr" defTabSz="584200">
              <a:defRPr sz="8000">
                <a:latin typeface="+mn-lt"/>
                <a:ea typeface="+mn-ea"/>
                <a:cs typeface="+mn-cs"/>
                <a:sym typeface="Helvetica Light"/>
              </a:defRPr>
            </a:lvl6pPr>
            <a:lvl7pPr indent="1371600" algn="ctr" defTabSz="584200">
              <a:defRPr sz="8000">
                <a:latin typeface="+mn-lt"/>
                <a:ea typeface="+mn-ea"/>
                <a:cs typeface="+mn-cs"/>
                <a:sym typeface="Helvetica Light"/>
              </a:defRPr>
            </a:lvl7pPr>
            <a:lvl8pPr indent="1600200" algn="ctr" defTabSz="584200">
              <a:defRPr sz="8000">
                <a:latin typeface="+mn-lt"/>
                <a:ea typeface="+mn-ea"/>
                <a:cs typeface="+mn-cs"/>
                <a:sym typeface="Helvetica Light"/>
              </a:defRPr>
            </a:lvl8pPr>
            <a:lvl9pPr indent="1828800" algn="ctr" defTabSz="584200">
              <a:defRPr sz="8000"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r>
              <a:rPr lang="en-US" sz="4600" dirty="0"/>
              <a:t>CDI transmission is getting a lot more complicated!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8568" y="1071565"/>
            <a:ext cx="1375475" cy="137547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6718" y="1336276"/>
            <a:ext cx="723305" cy="72330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396511" y="1501504"/>
            <a:ext cx="1499582" cy="33182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3" tIns="35713" rIns="35713" bIns="35713" numCol="1" spcCol="26785" rtlCol="0" anchor="ctr">
            <a:spAutoFit/>
          </a:bodyPr>
          <a:lstStyle/>
          <a:p>
            <a:pPr algn="ctr" defTabSz="410709" latinLnBrk="1" hangingPunct="0"/>
            <a:r>
              <a:rPr lang="en-US" sz="1700" dirty="0">
                <a:solidFill>
                  <a:schemeClr val="bg1"/>
                </a:solidFill>
              </a:rPr>
              <a:t>078</a:t>
            </a:r>
            <a:endParaRPr lang="en-US" sz="1700" dirty="0">
              <a:solidFill>
                <a:schemeClr val="bg1"/>
              </a:solidFill>
              <a:sym typeface="Helvetica Ligh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396511" y="2248527"/>
            <a:ext cx="1499582" cy="28854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3" tIns="35713" rIns="35713" bIns="35713" numCol="1" spcCol="26785" rtlCol="0" anchor="ctr">
            <a:spAutoFit/>
          </a:bodyPr>
          <a:lstStyle/>
          <a:p>
            <a:pPr algn="ctr" defTabSz="410709" latinLnBrk="1" hangingPunct="0"/>
            <a:r>
              <a:rPr lang="en-US" sz="1400" dirty="0">
                <a:solidFill>
                  <a:srgbClr val="000000"/>
                </a:solidFill>
              </a:rPr>
              <a:t>Pig in Germany</a:t>
            </a:r>
            <a:endParaRPr lang="en-US" sz="1400" dirty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910900" y="1970025"/>
            <a:ext cx="1499582" cy="28854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3" tIns="35713" rIns="35713" bIns="35713" numCol="1" spcCol="26785" rtlCol="0" anchor="ctr">
            <a:spAutoFit/>
          </a:bodyPr>
          <a:lstStyle/>
          <a:p>
            <a:pPr algn="ctr" defTabSz="410709" latinLnBrk="1" hangingPunct="0"/>
            <a:r>
              <a:rPr lang="en-US" sz="1400" dirty="0">
                <a:solidFill>
                  <a:srgbClr val="000000"/>
                </a:solidFill>
              </a:rPr>
              <a:t>Pig in Japan</a:t>
            </a:r>
            <a:endParaRPr lang="en-US" sz="1400" dirty="0">
              <a:solidFill>
                <a:srgbClr val="000000"/>
              </a:solidFill>
              <a:sym typeface="Helvetica Light"/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2896093" y="2059582"/>
            <a:ext cx="645512" cy="458895"/>
          </a:xfrm>
          <a:prstGeom prst="straightConnector1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3" name="Straight Arrow Connector 22"/>
          <p:cNvCxnSpPr/>
          <p:nvPr/>
        </p:nvCxnSpPr>
        <p:spPr>
          <a:xfrm>
            <a:off x="3218849" y="1721159"/>
            <a:ext cx="849985" cy="0"/>
          </a:xfrm>
          <a:prstGeom prst="straightConnector1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2594" y="4759988"/>
            <a:ext cx="1339453" cy="133945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06991" y="4684447"/>
            <a:ext cx="874489" cy="874489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2144260" y="5438807"/>
            <a:ext cx="1499582" cy="33182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3" tIns="35713" rIns="35713" bIns="35713" numCol="1" spcCol="26785" rtlCol="0" anchor="ctr">
            <a:spAutoFit/>
          </a:bodyPr>
          <a:lstStyle/>
          <a:p>
            <a:pPr algn="ctr" defTabSz="410709" latinLnBrk="1" hangingPunct="0"/>
            <a:r>
              <a:rPr lang="en-US" sz="1700">
                <a:solidFill>
                  <a:schemeClr val="bg1"/>
                </a:solidFill>
              </a:rPr>
              <a:t>014</a:t>
            </a:r>
            <a:endParaRPr lang="en-US" sz="1700" dirty="0">
              <a:solidFill>
                <a:schemeClr val="bg1"/>
              </a:solidFill>
              <a:sym typeface="Helvetica Light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941828" y="5932026"/>
            <a:ext cx="1499582" cy="33182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3" tIns="35713" rIns="35713" bIns="35713" numCol="1" spcCol="26785" rtlCol="0" anchor="ctr">
            <a:spAutoFit/>
          </a:bodyPr>
          <a:lstStyle/>
          <a:p>
            <a:pPr algn="ctr" defTabSz="410709" latinLnBrk="1" hangingPunct="0"/>
            <a:r>
              <a:rPr lang="en-US" sz="1700">
                <a:solidFill>
                  <a:srgbClr val="000000"/>
                </a:solidFill>
              </a:rPr>
              <a:t>Water and soil</a:t>
            </a:r>
            <a:endParaRPr lang="en-US" sz="1700" dirty="0">
              <a:solidFill>
                <a:srgbClr val="000000"/>
              </a:solidFill>
              <a:sym typeface="Helvetica Light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3127511" y="4217236"/>
            <a:ext cx="701661" cy="467213"/>
          </a:xfrm>
          <a:prstGeom prst="straightConnector1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5" name="Straight Arrow Connector 24"/>
          <p:cNvCxnSpPr/>
          <p:nvPr/>
        </p:nvCxnSpPr>
        <p:spPr>
          <a:xfrm flipV="1">
            <a:off x="2834043" y="2713414"/>
            <a:ext cx="62053" cy="1971032"/>
          </a:xfrm>
          <a:prstGeom prst="straightConnector1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7" name="Straight Arrow Connector 26"/>
          <p:cNvCxnSpPr/>
          <p:nvPr/>
        </p:nvCxnSpPr>
        <p:spPr>
          <a:xfrm>
            <a:off x="2506367" y="2789695"/>
            <a:ext cx="0" cy="1894752"/>
          </a:xfrm>
          <a:prstGeom prst="straightConnector1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9" name="Straight Arrow Connector 28"/>
          <p:cNvCxnSpPr/>
          <p:nvPr/>
        </p:nvCxnSpPr>
        <p:spPr>
          <a:xfrm flipV="1">
            <a:off x="1002546" y="2059581"/>
            <a:ext cx="456019" cy="387458"/>
          </a:xfrm>
          <a:prstGeom prst="straightConnector1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1" name="Straight Arrow Connector 30"/>
          <p:cNvCxnSpPr/>
          <p:nvPr/>
        </p:nvCxnSpPr>
        <p:spPr>
          <a:xfrm>
            <a:off x="1002546" y="4427022"/>
            <a:ext cx="642938" cy="607506"/>
          </a:xfrm>
          <a:prstGeom prst="straightConnector1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3" name="Straight Arrow Connector 32"/>
          <p:cNvCxnSpPr/>
          <p:nvPr/>
        </p:nvCxnSpPr>
        <p:spPr>
          <a:xfrm flipH="1" flipV="1">
            <a:off x="3441410" y="1970023"/>
            <a:ext cx="3728978" cy="579933"/>
          </a:xfrm>
          <a:prstGeom prst="straightConnector1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5" name="Straight Arrow Connector 34"/>
          <p:cNvCxnSpPr/>
          <p:nvPr/>
        </p:nvCxnSpPr>
        <p:spPr>
          <a:xfrm>
            <a:off x="2974950" y="1970023"/>
            <a:ext cx="3552503" cy="819672"/>
          </a:xfrm>
          <a:prstGeom prst="straightConnector1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7" name="Straight Arrow Connector 36"/>
          <p:cNvCxnSpPr/>
          <p:nvPr/>
        </p:nvCxnSpPr>
        <p:spPr>
          <a:xfrm flipH="1">
            <a:off x="3829173" y="4217234"/>
            <a:ext cx="2729003" cy="542754"/>
          </a:xfrm>
          <a:prstGeom prst="straightConnector1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9" name="Straight Arrow Connector 38"/>
          <p:cNvCxnSpPr/>
          <p:nvPr/>
        </p:nvCxnSpPr>
        <p:spPr>
          <a:xfrm flipV="1">
            <a:off x="3829173" y="4297179"/>
            <a:ext cx="2883533" cy="835425"/>
          </a:xfrm>
          <a:prstGeom prst="straightConnector1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3308647622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sz="3200"/>
              <a:t>Prevalence of </a:t>
            </a:r>
            <a:r>
              <a:rPr lang="en-US" altLang="en-US" sz="3200" i="1"/>
              <a:t>C. difficile</a:t>
            </a:r>
            <a:r>
              <a:rPr lang="en-US" altLang="en-US" sz="3200"/>
              <a:t> (CD) from various environmental samples.  Samples collected from 30 households throughout Houston, TX</a:t>
            </a:r>
          </a:p>
        </p:txBody>
      </p:sp>
      <p:graphicFrame>
        <p:nvGraphicFramePr>
          <p:cNvPr id="17411" name="Content Placeholder 5"/>
          <p:cNvGraphicFramePr>
            <a:graphicFrameLocks noGrp="1"/>
          </p:cNvGraphicFramePr>
          <p:nvPr>
            <p:ph idx="1"/>
          </p:nvPr>
        </p:nvGraphicFramePr>
        <p:xfrm>
          <a:off x="406400" y="1549402"/>
          <a:ext cx="8331200" cy="4627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4" r:id="rId3" imgW="8327858" imgH="4627265" progId="Excel.Chart.8">
                  <p:embed/>
                </p:oleObj>
              </mc:Choice>
              <mc:Fallback>
                <p:oleObj r:id="rId3" imgW="8327858" imgH="4627265" progId="Excel.Chart.8">
                  <p:embed/>
                  <p:pic>
                    <p:nvPicPr>
                      <p:cNvPr id="0" name="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6400" y="1549402"/>
                        <a:ext cx="8331200" cy="4627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412" name="TextBox 1"/>
          <p:cNvSpPr txBox="1">
            <a:spLocks noChangeArrowheads="1"/>
          </p:cNvSpPr>
          <p:nvPr/>
        </p:nvSpPr>
        <p:spPr bwMode="auto">
          <a:xfrm>
            <a:off x="4791076" y="6400801"/>
            <a:ext cx="3854358" cy="373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6" rIns="91430" bIns="45716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Alam, Anu, and Garey.  Anaerobe 2014</a:t>
            </a:r>
          </a:p>
        </p:txBody>
      </p:sp>
    </p:spTree>
    <p:extLst>
      <p:ext uri="{BB962C8B-B14F-4D97-AF65-F5344CB8AC3E}">
        <p14:creationId xmlns:p14="http://schemas.microsoft.com/office/powerpoint/2010/main" val="27520982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74638"/>
            <a:ext cx="87630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Is C. diff ubiquitous in our environment?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We hypothesized the community environment may contain a large burden of </a:t>
            </a:r>
            <a:r>
              <a:rPr lang="en-US" i="1" dirty="0"/>
              <a:t>C. difficile</a:t>
            </a:r>
            <a:r>
              <a:rPr lang="en-US" dirty="0"/>
              <a:t> contamination.  </a:t>
            </a:r>
          </a:p>
          <a:p>
            <a:r>
              <a:rPr lang="en-US" dirty="0"/>
              <a:t>The objectives of the study was to assess community environmental contamination of toxigenic </a:t>
            </a:r>
            <a:r>
              <a:rPr lang="en-US" i="1" dirty="0"/>
              <a:t>Clostridium difficile</a:t>
            </a:r>
          </a:p>
          <a:p>
            <a:pPr lvl="1"/>
            <a:r>
              <a:rPr lang="en-US" dirty="0"/>
              <a:t>Sub-aims</a:t>
            </a:r>
          </a:p>
          <a:p>
            <a:pPr lvl="2"/>
            <a:r>
              <a:rPr lang="en-US" dirty="0"/>
              <a:t>compare strain relatedness to clinical strains (ribotype)</a:t>
            </a:r>
          </a:p>
          <a:p>
            <a:pPr lvl="2"/>
            <a:r>
              <a:rPr lang="en-US" dirty="0"/>
              <a:t>assess virulence in a mouse model.</a:t>
            </a:r>
          </a:p>
        </p:txBody>
      </p:sp>
    </p:spTree>
    <p:extLst>
      <p:ext uri="{BB962C8B-B14F-4D97-AF65-F5344CB8AC3E}">
        <p14:creationId xmlns:p14="http://schemas.microsoft.com/office/powerpoint/2010/main" val="297884030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Environmental contamination</a:t>
            </a:r>
          </a:p>
          <a:p>
            <a:pPr lvl="1"/>
            <a:r>
              <a:rPr lang="en-US" dirty="0"/>
              <a:t>Assessed C. difficile prevalence in </a:t>
            </a:r>
          </a:p>
          <a:p>
            <a:pPr lvl="2"/>
            <a:r>
              <a:rPr lang="en-US" dirty="0"/>
              <a:t>Public areas (public parks)</a:t>
            </a:r>
          </a:p>
          <a:p>
            <a:pPr lvl="2"/>
            <a:r>
              <a:rPr lang="en-US" dirty="0"/>
              <a:t>Chain stores, fast-food restaurants</a:t>
            </a:r>
          </a:p>
          <a:p>
            <a:pPr lvl="2"/>
            <a:r>
              <a:rPr lang="en-US" dirty="0"/>
              <a:t>Homes (3-5 samples)</a:t>
            </a:r>
          </a:p>
          <a:p>
            <a:pPr lvl="3"/>
            <a:r>
              <a:rPr lang="en-US" dirty="0"/>
              <a:t>Kitchen and bathroom</a:t>
            </a:r>
          </a:p>
          <a:p>
            <a:pPr lvl="3"/>
            <a:r>
              <a:rPr lang="en-US" dirty="0"/>
              <a:t>Cleaning supplies</a:t>
            </a:r>
          </a:p>
          <a:p>
            <a:pPr lvl="3"/>
            <a:r>
              <a:rPr lang="en-US" dirty="0"/>
              <a:t>Shoe soles</a:t>
            </a:r>
          </a:p>
          <a:p>
            <a:pPr lvl="1"/>
            <a:r>
              <a:rPr lang="en-US" dirty="0"/>
              <a:t>Home:  also assessed risk factors for C. diff contamination (type of dwelling, number and ages of home dwellers, pets, recent hospitalization)</a:t>
            </a:r>
          </a:p>
        </p:txBody>
      </p:sp>
    </p:spTree>
    <p:extLst>
      <p:ext uri="{BB962C8B-B14F-4D97-AF65-F5344CB8AC3E}">
        <p14:creationId xmlns:p14="http://schemas.microsoft.com/office/powerpoint/2010/main" val="32161464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Methods cont.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Clinical isolates</a:t>
            </a:r>
          </a:p>
          <a:p>
            <a:pPr lvl="1"/>
            <a:r>
              <a:rPr lang="en-US" dirty="0"/>
              <a:t>Diarrheal stool from hospitalized patients with positive </a:t>
            </a:r>
            <a:r>
              <a:rPr lang="en-US" i="1" dirty="0"/>
              <a:t>C. difficile</a:t>
            </a:r>
            <a:r>
              <a:rPr lang="en-US" dirty="0"/>
              <a:t> toxin test obtained from two healthcare systems in Houston (7 hospitals)</a:t>
            </a:r>
          </a:p>
          <a:p>
            <a:r>
              <a:rPr lang="en-US" dirty="0"/>
              <a:t>Microbiology</a:t>
            </a:r>
          </a:p>
          <a:p>
            <a:pPr lvl="1"/>
            <a:r>
              <a:rPr lang="en-US" dirty="0"/>
              <a:t>Stool and environmental isolates incubated anaerobically for </a:t>
            </a:r>
            <a:r>
              <a:rPr lang="en-US" i="1" dirty="0"/>
              <a:t>C. difficile</a:t>
            </a:r>
            <a:r>
              <a:rPr lang="en-US" dirty="0"/>
              <a:t> (confirmed with PCR)</a:t>
            </a:r>
          </a:p>
          <a:p>
            <a:pPr lvl="1"/>
            <a:r>
              <a:rPr lang="en-US" i="1" dirty="0"/>
              <a:t>C. difficile</a:t>
            </a:r>
            <a:r>
              <a:rPr lang="en-US" dirty="0"/>
              <a:t> isolates characterized by fluorescent PCR-</a:t>
            </a:r>
            <a:r>
              <a:rPr lang="en-US" dirty="0" err="1"/>
              <a:t>ribotyping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17093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History of </a:t>
            </a:r>
            <a:r>
              <a:rPr lang="en-US" i="1" dirty="0"/>
              <a:t>C. difficile</a:t>
            </a:r>
            <a:endParaRPr lang="en-US" dirty="0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474393163"/>
              </p:ext>
            </p:extLst>
          </p:nvPr>
        </p:nvGraphicFramePr>
        <p:xfrm>
          <a:off x="281171" y="826747"/>
          <a:ext cx="8581659" cy="31982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62802" y="6338711"/>
            <a:ext cx="8016224" cy="31835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3" tIns="35713" rIns="35713" bIns="35713" numCol="1" spcCol="26785" rtlCol="0" anchor="ctr">
            <a:spAutoFit/>
          </a:bodyPr>
          <a:lstStyle/>
          <a:p>
            <a:pPr marL="160712" indent="-160712" latinLnBrk="1" hangingPunct="0">
              <a:buAutoNum type="arabicPeriod"/>
            </a:pPr>
            <a:r>
              <a:rPr lang="en-US" sz="800" dirty="0" err="1"/>
              <a:t>Heinlen</a:t>
            </a:r>
            <a:r>
              <a:rPr lang="en-US" sz="800" dirty="0"/>
              <a:t> L, Ballard JD. </a:t>
            </a:r>
            <a:r>
              <a:rPr lang="en-US" sz="800" i="1" dirty="0"/>
              <a:t>Clostridium difficile</a:t>
            </a:r>
            <a:r>
              <a:rPr lang="en-US" sz="800" dirty="0"/>
              <a:t> Infection. </a:t>
            </a:r>
            <a:r>
              <a:rPr lang="en-US" sz="800" i="1" dirty="0"/>
              <a:t>The American journal of the medical sciences</a:t>
            </a:r>
            <a:r>
              <a:rPr lang="en-US" sz="800" dirty="0"/>
              <a:t>. 2010;340(3):247-252. doi:10.1097/MAJ.0b013e3181e939d8.</a:t>
            </a:r>
          </a:p>
          <a:p>
            <a:pPr marL="160712" indent="-160712" latinLnBrk="1" hangingPunct="0">
              <a:buAutoNum type="arabicPeriod"/>
            </a:pPr>
            <a:r>
              <a:rPr lang="en-US" sz="800" dirty="0"/>
              <a:t>The </a:t>
            </a:r>
            <a:r>
              <a:rPr lang="en-US" sz="800" i="1" dirty="0"/>
              <a:t>Clostridium difficile</a:t>
            </a:r>
            <a:r>
              <a:rPr lang="en-US" sz="800" dirty="0"/>
              <a:t> PCR </a:t>
            </a:r>
            <a:r>
              <a:rPr lang="en-US" sz="800" dirty="0" err="1"/>
              <a:t>ribotype</a:t>
            </a:r>
            <a:r>
              <a:rPr lang="en-US" sz="800" dirty="0"/>
              <a:t> 027 lineage: a pathogen on the move </a:t>
            </a:r>
            <a:r>
              <a:rPr lang="en-US" sz="800" dirty="0" err="1"/>
              <a:t>Valiente</a:t>
            </a:r>
            <a:r>
              <a:rPr lang="en-US" sz="800" dirty="0"/>
              <a:t>, E. et al. Clinical Microbiology and Infection , Volume 20 , Issue 5 , 396 - 404</a:t>
            </a:r>
            <a:endParaRPr lang="en-US" sz="800" dirty="0">
              <a:solidFill>
                <a:srgbClr val="000000"/>
              </a:solidFill>
              <a:sym typeface="Helvetica Light"/>
            </a:endParaRPr>
          </a:p>
        </p:txBody>
      </p:sp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4063033249"/>
              </p:ext>
            </p:extLst>
          </p:nvPr>
        </p:nvGraphicFramePr>
        <p:xfrm>
          <a:off x="281171" y="2197984"/>
          <a:ext cx="8581659" cy="31982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4083778114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Results, number of samples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40154488"/>
              </p:ext>
            </p:extLst>
          </p:nvPr>
        </p:nvGraphicFramePr>
        <p:xfrm>
          <a:off x="457200" y="1600200"/>
          <a:ext cx="8229600" cy="259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52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76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800" dirty="0"/>
                        <a:t>Isolate source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Number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1" dirty="0"/>
                        <a:t>Environmental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1800" dirty="0"/>
                        <a:t>Home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1173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1800" dirty="0"/>
                        <a:t>Chain stores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1800" dirty="0"/>
                        <a:t>Fast-food</a:t>
                      </a:r>
                      <a:r>
                        <a:rPr lang="en-US" sz="1800" baseline="0" dirty="0"/>
                        <a:t> restaurants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1800" dirty="0"/>
                        <a:t>Public Area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540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1" dirty="0"/>
                        <a:t>Clinical isolates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613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5125623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ln>
            <a:noFill/>
          </a:ln>
        </p:spPr>
        <p:txBody>
          <a:bodyPr>
            <a:noAutofit/>
          </a:bodyPr>
          <a:lstStyle/>
          <a:p>
            <a:r>
              <a:rPr lang="en-US" sz="3200" dirty="0"/>
              <a:t>Figure 1.  Community environmental contamination of </a:t>
            </a:r>
            <a:r>
              <a:rPr lang="en-US" sz="3200" i="1" dirty="0"/>
              <a:t>C. difficile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87665098"/>
              </p:ext>
            </p:extLst>
          </p:nvPr>
        </p:nvGraphicFramePr>
        <p:xfrm>
          <a:off x="457200" y="1600202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8" name="Straight Connector 7"/>
          <p:cNvCxnSpPr/>
          <p:nvPr/>
        </p:nvCxnSpPr>
        <p:spPr>
          <a:xfrm flipV="1">
            <a:off x="6705600" y="1951238"/>
            <a:ext cx="0" cy="170636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4038600" y="2590800"/>
            <a:ext cx="0" cy="10668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4038601" y="2590800"/>
            <a:ext cx="2667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2286000" y="1951238"/>
            <a:ext cx="0" cy="78029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2286000" y="1951238"/>
            <a:ext cx="44196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4876801" y="2362200"/>
            <a:ext cx="419103" cy="373659"/>
          </a:xfrm>
          <a:prstGeom prst="rect">
            <a:avLst/>
          </a:prstGeom>
          <a:noFill/>
        </p:spPr>
        <p:txBody>
          <a:bodyPr wrap="none" lIns="91430" tIns="45716" rIns="91430" bIns="45716" rtlCol="0">
            <a:spAutoFit/>
          </a:bodyPr>
          <a:lstStyle/>
          <a:p>
            <a:r>
              <a:rPr lang="en-US" dirty="0"/>
              <a:t>**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927902" y="1676400"/>
            <a:ext cx="419103" cy="373659"/>
          </a:xfrm>
          <a:prstGeom prst="rect">
            <a:avLst/>
          </a:prstGeom>
          <a:noFill/>
        </p:spPr>
        <p:txBody>
          <a:bodyPr wrap="none" lIns="91430" tIns="45716" rIns="91430" bIns="45716" rtlCol="0">
            <a:spAutoFit/>
          </a:bodyPr>
          <a:lstStyle/>
          <a:p>
            <a:r>
              <a:rPr lang="en-US" dirty="0"/>
              <a:t>**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04800" y="6260069"/>
            <a:ext cx="6575160" cy="373659"/>
          </a:xfrm>
          <a:prstGeom prst="rect">
            <a:avLst/>
          </a:prstGeom>
          <a:noFill/>
        </p:spPr>
        <p:txBody>
          <a:bodyPr wrap="none" lIns="91430" tIns="45716" rIns="91430" bIns="45716" rtlCol="0">
            <a:spAutoFit/>
          </a:bodyPr>
          <a:lstStyle/>
          <a:p>
            <a:r>
              <a:rPr lang="en-US" dirty="0"/>
              <a:t>**p&lt;0.001 compared to either chain stores or fast-food restaurants</a:t>
            </a:r>
          </a:p>
        </p:txBody>
      </p:sp>
    </p:spTree>
    <p:extLst>
      <p:ext uri="{BB962C8B-B14F-4D97-AF65-F5344CB8AC3E}">
        <p14:creationId xmlns:p14="http://schemas.microsoft.com/office/powerpoint/2010/main" val="241323146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ln>
            <a:noFill/>
          </a:ln>
        </p:spPr>
        <p:txBody>
          <a:bodyPr>
            <a:noAutofit/>
          </a:bodyPr>
          <a:lstStyle/>
          <a:p>
            <a:r>
              <a:rPr lang="en-US" sz="3200" dirty="0"/>
              <a:t>Figure 2.  Home environmental contamination of </a:t>
            </a:r>
            <a:r>
              <a:rPr lang="en-US" sz="3200" i="1" dirty="0"/>
              <a:t>C. difficile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63901135"/>
              </p:ext>
            </p:extLst>
          </p:nvPr>
        </p:nvGraphicFramePr>
        <p:xfrm>
          <a:off x="457200" y="1600202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1135936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Table 1. Risk factors for home contamination with </a:t>
            </a:r>
            <a:r>
              <a:rPr lang="en-US" i="1" dirty="0"/>
              <a:t>C. difficile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4395096"/>
              </p:ext>
            </p:extLst>
          </p:nvPr>
        </p:nvGraphicFramePr>
        <p:xfrm>
          <a:off x="457201" y="1828799"/>
          <a:ext cx="8077199" cy="3776311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32140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659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678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2937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50457">
                <a:tc>
                  <a:txBody>
                    <a:bodyPr/>
                    <a:lstStyle/>
                    <a:p>
                      <a:pPr algn="l" fontAlgn="b"/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effectLst/>
                        </a:rPr>
                        <a:t>C diff positive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effectLst/>
                        </a:rPr>
                        <a:t>C diff negative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effectLst/>
                        </a:rPr>
                        <a:t>P value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0457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 dirty="0">
                          <a:effectLst/>
                        </a:rPr>
                        <a:t>Home type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3769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House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41 (36%)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71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&gt;0.3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3769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Apartment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162 (43%)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215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0457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 dirty="0">
                          <a:effectLst/>
                        </a:rPr>
                        <a:t>Pet in home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8493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Yes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41 (65%)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22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&lt;0.001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0457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No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144 (38%)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233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0457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 dirty="0">
                          <a:effectLst/>
                        </a:rPr>
                        <a:t>Number of persons in home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3.6±1.9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3.2±1.3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&gt;0.3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3769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 dirty="0">
                          <a:effectLst/>
                        </a:rPr>
                        <a:t>Age of oldest person in home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42±16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44±16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&gt;0.3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3769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 dirty="0">
                          <a:effectLst/>
                        </a:rPr>
                        <a:t>Age of youngest in home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20±7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21±11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&gt;0.3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50457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 dirty="0">
                          <a:effectLst/>
                        </a:rPr>
                        <a:t>Any child in daycare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10 (5%)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11 (4%)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&gt;0.3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4895605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274638"/>
            <a:ext cx="8915400" cy="1143000"/>
          </a:xfrm>
        </p:spPr>
        <p:txBody>
          <a:bodyPr>
            <a:noAutofit/>
          </a:bodyPr>
          <a:lstStyle/>
          <a:p>
            <a:r>
              <a:rPr lang="en-US" sz="3600" dirty="0"/>
              <a:t>Frequency of C diff ribotypes (n=401) from environmental strains (25 distinct ribotypes)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70058584"/>
              </p:ext>
            </p:extLst>
          </p:nvPr>
        </p:nvGraphicFramePr>
        <p:xfrm>
          <a:off x="457200" y="1600202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4146026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74638"/>
            <a:ext cx="86868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Figure 3. Ribotype distribution of clinical vs. environmental </a:t>
            </a:r>
            <a:r>
              <a:rPr lang="en-US" i="1" dirty="0"/>
              <a:t>C difficile</a:t>
            </a:r>
            <a:r>
              <a:rPr lang="en-US" dirty="0"/>
              <a:t> isolates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2710934"/>
              </p:ext>
            </p:extLst>
          </p:nvPr>
        </p:nvGraphicFramePr>
        <p:xfrm>
          <a:off x="457200" y="1600202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70892886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Environmental strain PH12; ribotype 078 is virulent in a mouse model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84" b="26343"/>
          <a:stretch/>
        </p:blipFill>
        <p:spPr>
          <a:xfrm>
            <a:off x="747814" y="1713390"/>
            <a:ext cx="7199713" cy="453501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3400" y="6248400"/>
            <a:ext cx="2514042" cy="373659"/>
          </a:xfrm>
          <a:prstGeom prst="rect">
            <a:avLst/>
          </a:prstGeom>
          <a:noFill/>
        </p:spPr>
        <p:txBody>
          <a:bodyPr wrap="none" lIns="91430" tIns="45716" rIns="91430" bIns="45716" rtlCol="0">
            <a:spAutoFit/>
          </a:bodyPr>
          <a:lstStyle/>
          <a:p>
            <a:r>
              <a:rPr lang="en-US" dirty="0"/>
              <a:t>Med36 is a clinical strain</a:t>
            </a:r>
          </a:p>
        </p:txBody>
      </p:sp>
    </p:spTree>
    <p:extLst>
      <p:ext uri="{BB962C8B-B14F-4D97-AF65-F5344CB8AC3E}">
        <p14:creationId xmlns:p14="http://schemas.microsoft.com/office/powerpoint/2010/main" val="151440503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1" y="838200"/>
            <a:ext cx="8762999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Most of the other environmental samples have been conducted in Europe. 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How do our results compare to Europe?</a:t>
            </a:r>
          </a:p>
        </p:txBody>
      </p:sp>
      <p:pic>
        <p:nvPicPr>
          <p:cNvPr id="8194" name="Picture 2" descr="C:\Users\KGarey\AppData\Local\Microsoft\Windows\Temporary Internet Files\Content.IE5\VZBI4SV7\ColoredBlankMap-World-162E.svg[1]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590801"/>
            <a:ext cx="7230354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867401" y="3810000"/>
            <a:ext cx="2205392" cy="584767"/>
          </a:xfrm>
          <a:prstGeom prst="rect">
            <a:avLst/>
          </a:prstGeom>
          <a:noFill/>
        </p:spPr>
        <p:txBody>
          <a:bodyPr wrap="none" lIns="91430" tIns="45716" rIns="91430" bIns="45716" rtlCol="0">
            <a:spAutoFit/>
          </a:bodyPr>
          <a:lstStyle/>
          <a:p>
            <a:r>
              <a:rPr lang="en-US" sz="3200" dirty="0"/>
              <a:t>Houston, TX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8602" y="2935070"/>
            <a:ext cx="3804611" cy="1077210"/>
          </a:xfrm>
          <a:prstGeom prst="rect">
            <a:avLst/>
          </a:prstGeom>
          <a:noFill/>
        </p:spPr>
        <p:txBody>
          <a:bodyPr wrap="none" lIns="91430" tIns="45716" rIns="91430" bIns="45716" rtlCol="0">
            <a:spAutoFit/>
          </a:bodyPr>
          <a:lstStyle/>
          <a:p>
            <a:r>
              <a:rPr lang="en-US" sz="3200" dirty="0"/>
              <a:t>Paris, France</a:t>
            </a:r>
          </a:p>
          <a:p>
            <a:r>
              <a:rPr lang="en-US" sz="3200" dirty="0"/>
              <a:t>	Berlin, Germany</a:t>
            </a:r>
          </a:p>
        </p:txBody>
      </p:sp>
    </p:spTree>
    <p:extLst>
      <p:ext uri="{BB962C8B-B14F-4D97-AF65-F5344CB8AC3E}">
        <p14:creationId xmlns:p14="http://schemas.microsoft.com/office/powerpoint/2010/main" val="64246822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28600"/>
            <a:ext cx="8915400" cy="1143000"/>
          </a:xfrm>
        </p:spPr>
        <p:txBody>
          <a:bodyPr>
            <a:noAutofit/>
          </a:bodyPr>
          <a:lstStyle/>
          <a:p>
            <a:r>
              <a:rPr lang="en-US" sz="3600" dirty="0"/>
              <a:t>Lucky for me, I had a student do an internship in Paris and Berlin last Summer!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80" t="6124" r="10819" b="9278"/>
          <a:stretch/>
        </p:blipFill>
        <p:spPr>
          <a:xfrm>
            <a:off x="381003" y="1676402"/>
            <a:ext cx="4114799" cy="40012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61" t="8929" r="38121" b="12828"/>
          <a:stretch/>
        </p:blipFill>
        <p:spPr>
          <a:xfrm>
            <a:off x="5270224" y="1676402"/>
            <a:ext cx="3873777" cy="3991069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2234288" y="5943804"/>
            <a:ext cx="5308566" cy="656590"/>
            <a:chOff x="3676146" y="8793220"/>
            <a:chExt cx="5308566" cy="656590"/>
          </a:xfrm>
        </p:grpSpPr>
        <p:sp>
          <p:nvSpPr>
            <p:cNvPr id="6" name="Rectangle 5"/>
            <p:cNvSpPr/>
            <p:nvPr/>
          </p:nvSpPr>
          <p:spPr>
            <a:xfrm>
              <a:off x="3676146" y="8913062"/>
              <a:ext cx="2424850" cy="471924"/>
            </a:xfrm>
            <a:prstGeom prst="rect">
              <a:avLst/>
            </a:prstGeom>
            <a:solidFill>
              <a:srgbClr val="F0776C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140" latinLnBrk="1" hangingPunct="0"/>
              <a:endParaRPr lang="en-US" sz="2400">
                <a:ln w="0"/>
                <a:noFill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Helvetica Light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6502400" y="8913062"/>
              <a:ext cx="2482312" cy="471924"/>
            </a:xfrm>
            <a:prstGeom prst="rect">
              <a:avLst/>
            </a:prstGeom>
            <a:solidFill>
              <a:srgbClr val="515BEF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140" latinLnBrk="1" hangingPunct="0"/>
              <a:endParaRPr lang="en-US" sz="2400">
                <a:ln w="0"/>
                <a:noFill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Helvetica Light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676146" y="8793220"/>
              <a:ext cx="2274949" cy="656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140" latinLnBrk="1" hangingPunct="0"/>
              <a:r>
                <a:rPr lang="en-US" dirty="0">
                  <a:solidFill>
                    <a:schemeClr val="bg1"/>
                  </a:solidFill>
                  <a:latin typeface="Helvetica Neue" charset="0"/>
                  <a:ea typeface="Helvetica Neue" charset="0"/>
                  <a:cs typeface="Helvetica Neue" charset="0"/>
                </a:rPr>
                <a:t>Area s</a:t>
              </a:r>
              <a:r>
                <a:rPr lang="en-US" dirty="0">
                  <a:solidFill>
                    <a:schemeClr val="bg1"/>
                  </a:solidFill>
                  <a:latin typeface="Helvetica Neue" charset="0"/>
                  <a:ea typeface="Helvetica Neue" charset="0"/>
                  <a:cs typeface="Helvetica Neue" charset="0"/>
                  <a:sym typeface="Helvetica Light"/>
                </a:rPr>
                <a:t>wabbed</a:t>
              </a:r>
            </a:p>
            <a:p>
              <a:pPr algn="ctr" defTabSz="584140" latinLnBrk="1" hangingPunct="0"/>
              <a:r>
                <a:rPr lang="en-US" dirty="0">
                  <a:solidFill>
                    <a:schemeClr val="bg1"/>
                  </a:solidFill>
                  <a:latin typeface="Helvetica Neue" charset="0"/>
                  <a:ea typeface="Helvetica Neue" charset="0"/>
                  <a:cs typeface="Helvetica Neue" charset="0"/>
                </a:rPr>
                <a:t>No </a:t>
              </a:r>
              <a:r>
                <a:rPr lang="en-US" i="1" dirty="0">
                  <a:solidFill>
                    <a:schemeClr val="bg1"/>
                  </a:solidFill>
                  <a:latin typeface="Helvetica Neue" charset="0"/>
                  <a:ea typeface="Helvetica Neue" charset="0"/>
                  <a:cs typeface="Helvetica Neue" charset="0"/>
                </a:rPr>
                <a:t>C. difficile </a:t>
              </a:r>
              <a:r>
                <a:rPr lang="en-US" dirty="0">
                  <a:solidFill>
                    <a:schemeClr val="bg1"/>
                  </a:solidFill>
                  <a:latin typeface="Helvetica Neue" charset="0"/>
                  <a:ea typeface="Helvetica Neue" charset="0"/>
                  <a:cs typeface="Helvetica Neue" charset="0"/>
                </a:rPr>
                <a:t>found</a:t>
              </a:r>
              <a:endParaRPr lang="en-US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  <a:sym typeface="Helvetica Light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606081" y="8916330"/>
              <a:ext cx="2274949" cy="4103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140" latinLnBrk="1" hangingPunct="0"/>
              <a:r>
                <a:rPr lang="en-US" sz="2000" i="1" dirty="0">
                  <a:solidFill>
                    <a:schemeClr val="bg1"/>
                  </a:solidFill>
                  <a:latin typeface="Helvetica Neue" charset="0"/>
                  <a:ea typeface="Helvetica Neue" charset="0"/>
                  <a:cs typeface="Helvetica Neue" charset="0"/>
                </a:rPr>
                <a:t>C. difficile </a:t>
              </a:r>
              <a:r>
                <a:rPr lang="en-US" sz="2000" dirty="0">
                  <a:solidFill>
                    <a:schemeClr val="bg1"/>
                  </a:solidFill>
                  <a:latin typeface="Helvetica Neue" charset="0"/>
                  <a:ea typeface="Helvetica Neue" charset="0"/>
                  <a:cs typeface="Helvetica Neue" charset="0"/>
                </a:rPr>
                <a:t>isolated</a:t>
              </a:r>
              <a:endParaRPr lang="en-US" sz="2000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  <a:sym typeface="Helvetica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1360216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8203762"/>
              </p:ext>
            </p:extLst>
          </p:nvPr>
        </p:nvGraphicFramePr>
        <p:xfrm>
          <a:off x="609602" y="914401"/>
          <a:ext cx="8129041" cy="5668557"/>
        </p:xfrm>
        <a:graphic>
          <a:graphicData uri="http://schemas.openxmlformats.org/drawingml/2006/table">
            <a:tbl>
              <a:tblPr firstRow="1" firstCol="1" bandRow="1"/>
              <a:tblGrid>
                <a:gridCol w="34562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426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3020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4645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 </a:t>
                      </a:r>
                      <a:endParaRPr lang="en-US" sz="28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8220" marR="482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Berlin (n=100)</a:t>
                      </a:r>
                      <a:endParaRPr lang="en-US" sz="2800" b="1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8220" marR="482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Paris (n=100)</a:t>
                      </a:r>
                      <a:endParaRPr lang="en-US" sz="2800" b="1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8220" marR="482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6459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Overall Prevalence</a:t>
                      </a:r>
                      <a:endParaRPr lang="en-US" sz="28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8220" marR="482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22/100 (22%)</a:t>
                      </a:r>
                      <a:endParaRPr lang="en-US" sz="28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8220" marR="482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20/100 (20%)</a:t>
                      </a:r>
                      <a:endParaRPr lang="en-US" sz="28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8220" marR="482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645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Surface swabbed</a:t>
                      </a:r>
                      <a:endParaRPr lang="en-US" sz="28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8220" marR="482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 </a:t>
                      </a:r>
                      <a:endParaRPr lang="en-US" sz="28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8220" marR="482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 </a:t>
                      </a:r>
                      <a:endParaRPr lang="en-US" sz="28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8220" marR="482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6459"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Floor</a:t>
                      </a:r>
                      <a:endParaRPr lang="en-US" sz="28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8220" marR="482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19/85 (22%)</a:t>
                      </a:r>
                      <a:endParaRPr lang="en-US" sz="28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8220" marR="482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14/37 (38%)</a:t>
                      </a:r>
                      <a:endParaRPr lang="en-US" sz="28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8220" marR="482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6459"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Bench</a:t>
                      </a:r>
                      <a:endParaRPr lang="en-US" sz="28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8220" marR="482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3/15 (20%)</a:t>
                      </a:r>
                      <a:endParaRPr lang="en-US" sz="28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8220" marR="482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4/53 (8%)</a:t>
                      </a:r>
                      <a:endParaRPr lang="en-US" sz="28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8220" marR="482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6459"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Other**</a:t>
                      </a:r>
                      <a:endParaRPr lang="en-US" sz="28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8220" marR="482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 </a:t>
                      </a:r>
                      <a:endParaRPr lang="en-US" sz="28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8220" marR="482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2/10 (20%)</a:t>
                      </a:r>
                      <a:endParaRPr lang="en-US" sz="28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8220" marR="482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645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Location </a:t>
                      </a:r>
                      <a:endParaRPr lang="en-US" sz="28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8220" marR="482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 </a:t>
                      </a:r>
                      <a:endParaRPr lang="en-US" sz="28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8220" marR="482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 </a:t>
                      </a:r>
                      <a:endParaRPr lang="en-US" sz="28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8220" marR="482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46459"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Parks</a:t>
                      </a:r>
                      <a:endParaRPr lang="en-US" sz="28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8220" marR="482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6/11 (55%)</a:t>
                      </a:r>
                      <a:endParaRPr lang="en-US" sz="28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8220" marR="482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4/42 (10%)</a:t>
                      </a:r>
                      <a:endParaRPr lang="en-US" sz="28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8220" marR="482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46459"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Metro/bus</a:t>
                      </a:r>
                      <a:endParaRPr lang="en-US" sz="28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8220" marR="482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14/75 (19%)</a:t>
                      </a:r>
                      <a:endParaRPr lang="en-US" sz="28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8220" marR="482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9/18 (50%)</a:t>
                      </a:r>
                      <a:endParaRPr lang="en-US" sz="28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8220" marR="482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46459"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Public areas***</a:t>
                      </a:r>
                      <a:endParaRPr lang="en-US" sz="28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8220" marR="482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2/14 (14%)</a:t>
                      </a:r>
                      <a:endParaRPr lang="en-US" sz="28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8220" marR="482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7/40 (18%)</a:t>
                      </a:r>
                      <a:endParaRPr lang="en-US" sz="28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8220" marR="482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46459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Ribotype</a:t>
                      </a:r>
                      <a:endParaRPr lang="en-US" sz="28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8220" marR="482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 </a:t>
                      </a:r>
                      <a:endParaRPr lang="en-US" sz="28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8220" marR="482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 </a:t>
                      </a:r>
                      <a:endParaRPr lang="en-US" sz="28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8220" marR="482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46459"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078-126</a:t>
                      </a:r>
                      <a:endParaRPr lang="en-US" sz="28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8220" marR="482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0/22 (0%)</a:t>
                      </a:r>
                      <a:endParaRPr lang="en-US" sz="28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8220" marR="482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0/20 (0%)</a:t>
                      </a:r>
                      <a:endParaRPr lang="en-US" sz="28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8220" marR="482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46459"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014-020</a:t>
                      </a:r>
                      <a:endParaRPr lang="en-US" sz="28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8220" marR="482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10/22 (46%)</a:t>
                      </a:r>
                      <a:endParaRPr lang="en-US" sz="28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8220" marR="482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1/20 (5%)</a:t>
                      </a:r>
                      <a:endParaRPr lang="en-US" sz="28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8220" marR="482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46459"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27</a:t>
                      </a:r>
                      <a:endParaRPr lang="en-US" sz="28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8220" marR="482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0/22 (0%)</a:t>
                      </a:r>
                      <a:endParaRPr lang="en-US" sz="28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8220" marR="482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1/20(5%)</a:t>
                      </a:r>
                      <a:endParaRPr lang="en-US" sz="28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8220" marR="482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46459"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2</a:t>
                      </a:r>
                      <a:endParaRPr lang="en-US" sz="28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8220" marR="482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1/22 (5%)</a:t>
                      </a:r>
                      <a:endParaRPr lang="en-US" sz="28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8220" marR="482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1/20(5%)</a:t>
                      </a:r>
                      <a:endParaRPr lang="en-US" sz="28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8220" marR="482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46459"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UM9</a:t>
                      </a:r>
                      <a:endParaRPr lang="en-US" sz="2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8220" marR="482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0/22 (0%)</a:t>
                      </a:r>
                      <a:endParaRPr lang="en-US" sz="28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8220" marR="482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2/20 (10%)</a:t>
                      </a:r>
                      <a:endParaRPr lang="en-US" sz="28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8220" marR="482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46459"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UM10</a:t>
                      </a:r>
                      <a:endParaRPr lang="en-US" sz="2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8220" marR="482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1/22 (5%)</a:t>
                      </a:r>
                      <a:endParaRPr lang="en-US" sz="28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8220" marR="482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1/20 (5%) </a:t>
                      </a:r>
                      <a:endParaRPr lang="en-US" sz="28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8220" marR="482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46459"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UM11</a:t>
                      </a:r>
                      <a:endParaRPr lang="en-US" sz="2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8220" marR="482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0/22 (0%)</a:t>
                      </a:r>
                      <a:endParaRPr lang="en-US" sz="28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8220" marR="482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5/20 (25%)</a:t>
                      </a:r>
                      <a:endParaRPr lang="en-US" sz="28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8220" marR="482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46459"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UM12</a:t>
                      </a:r>
                      <a:endParaRPr lang="en-US" sz="2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8220" marR="482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4/22 (18%)</a:t>
                      </a:r>
                      <a:endParaRPr lang="en-US" sz="28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8220" marR="482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3/20 (15%)</a:t>
                      </a:r>
                      <a:endParaRPr lang="en-US" sz="28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8220" marR="482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46459"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UM13</a:t>
                      </a:r>
                      <a:endParaRPr lang="en-US" sz="2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8220" marR="482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3/22 (14%)</a:t>
                      </a:r>
                      <a:endParaRPr lang="en-US" sz="28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8220" marR="482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2/20 (10%)</a:t>
                      </a:r>
                      <a:endParaRPr lang="en-US" sz="28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8220" marR="482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46459"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UM16</a:t>
                      </a:r>
                      <a:endParaRPr lang="en-US" sz="2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8220" marR="482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0/22 (0%)</a:t>
                      </a:r>
                      <a:endParaRPr lang="en-US" sz="28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8220" marR="482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2/20 (10%)</a:t>
                      </a:r>
                      <a:endParaRPr lang="en-US" sz="28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8220" marR="482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246459"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UM18</a:t>
                      </a:r>
                      <a:endParaRPr lang="en-US" sz="2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8220" marR="482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3/22 (14%)</a:t>
                      </a:r>
                      <a:endParaRPr lang="en-US" sz="28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8220" marR="482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0/20 (0%)</a:t>
                      </a:r>
                      <a:endParaRPr lang="en-US" sz="28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8220" marR="482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246459"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UM26</a:t>
                      </a:r>
                      <a:endParaRPr lang="en-US" sz="2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8220" marR="482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0/22 (0%)</a:t>
                      </a:r>
                      <a:endParaRPr lang="en-US" sz="28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8220" marR="482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2/26 (8%)</a:t>
                      </a:r>
                      <a:endParaRPr lang="en-US" sz="28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8220" marR="482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381001" y="6549531"/>
            <a:ext cx="7502265" cy="2380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64284" tIns="32142" rIns="64284" bIns="32142" numCol="1" anchor="ctr" anchorCtr="0" compatLnSpc="1">
            <a:prstTxWarp prst="textNoShape">
              <a:avLst/>
            </a:prstTxWarp>
            <a:spAutoFit/>
          </a:bodyPr>
          <a:lstStyle/>
          <a:p>
            <a:pPr defTabSz="642849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100" dirty="0">
                <a:latin typeface="arial" charset="0"/>
              </a:rPr>
              <a:t>**Other defined as bike handle station release button, board, and side rails, ***excluding parks and metro/bus areas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52401" y="0"/>
            <a:ext cx="8839200" cy="838200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Calibri" charset="0"/>
                <a:ea typeface="Calibri" charset="0"/>
                <a:cs typeface="Times New Roman" charset="0"/>
              </a:rPr>
              <a:t>Environmental </a:t>
            </a:r>
            <a:r>
              <a:rPr lang="en-US" sz="3600" i="1" dirty="0">
                <a:latin typeface="Calibri" charset="0"/>
                <a:ea typeface="Calibri" charset="0"/>
                <a:cs typeface="Times New Roman" charset="0"/>
              </a:rPr>
              <a:t>C. difficile </a:t>
            </a:r>
            <a:r>
              <a:rPr lang="en-US" sz="3600" dirty="0">
                <a:latin typeface="Calibri" charset="0"/>
                <a:ea typeface="Calibri" charset="0"/>
                <a:cs typeface="Times New Roman" charset="0"/>
              </a:rPr>
              <a:t>in Berlin and Paris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42520449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400" i="1"/>
              <a:t>C. difficile</a:t>
            </a:r>
            <a:r>
              <a:rPr lang="en-US" altLang="en-US" sz="2400"/>
              <a:t> is the main contributor to gastroenteritis-associated deaths in the USA</a:t>
            </a:r>
          </a:p>
        </p:txBody>
      </p:sp>
      <p:graphicFrame>
        <p:nvGraphicFramePr>
          <p:cNvPr id="7171" name="Content Placeholder 4"/>
          <p:cNvGraphicFramePr>
            <a:graphicFrameLocks noGrp="1"/>
          </p:cNvGraphicFramePr>
          <p:nvPr>
            <p:ph idx="1"/>
          </p:nvPr>
        </p:nvGraphicFramePr>
        <p:xfrm>
          <a:off x="406400" y="1244602"/>
          <a:ext cx="8331200" cy="4627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6" r:id="rId3" imgW="8327858" imgH="4627265" progId="Excel.Chart.8">
                  <p:embed/>
                </p:oleObj>
              </mc:Choice>
              <mc:Fallback>
                <p:oleObj r:id="rId3" imgW="8327858" imgH="4627265" progId="Excel.Chart.8">
                  <p:embed/>
                  <p:pic>
                    <p:nvPicPr>
                      <p:cNvPr id="0" name="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6400" y="1244602"/>
                        <a:ext cx="8331200" cy="4627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72" name="TextBox 5"/>
          <p:cNvSpPr txBox="1">
            <a:spLocks noChangeArrowheads="1"/>
          </p:cNvSpPr>
          <p:nvPr/>
        </p:nvSpPr>
        <p:spPr bwMode="auto">
          <a:xfrm>
            <a:off x="381000" y="5791202"/>
            <a:ext cx="8686800" cy="93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6" rIns="91430" bIns="45716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pitchFamily="34" charset="0"/>
              </a:rPr>
              <a:t>Analysis of National Center for Health Statistics  (NCHS) multiple-cause-of-death mortality data for the years 1999–2007, a 5-fold increase in mortality attributed to CDI was noted</a:t>
            </a:r>
          </a:p>
        </p:txBody>
      </p:sp>
      <p:sp>
        <p:nvSpPr>
          <p:cNvPr id="7173" name="TextBox 7"/>
          <p:cNvSpPr txBox="1">
            <a:spLocks noChangeArrowheads="1"/>
          </p:cNvSpPr>
          <p:nvPr/>
        </p:nvSpPr>
        <p:spPr bwMode="auto">
          <a:xfrm>
            <a:off x="5962651" y="6400801"/>
            <a:ext cx="3409329" cy="373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6" rIns="91430" bIns="45716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pitchFamily="34" charset="0"/>
              </a:rPr>
              <a:t>Hall et al.  CID 2012;55:216-23</a:t>
            </a:r>
          </a:p>
        </p:txBody>
      </p:sp>
    </p:spTree>
    <p:extLst>
      <p:ext uri="{BB962C8B-B14F-4D97-AF65-F5344CB8AC3E}">
        <p14:creationId xmlns:p14="http://schemas.microsoft.com/office/powerpoint/2010/main" val="104708890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>
            <a:spLocks noGrp="1"/>
          </p:cNvSpPr>
          <p:nvPr>
            <p:ph type="title"/>
          </p:nvPr>
        </p:nvSpPr>
        <p:spPr>
          <a:xfrm>
            <a:off x="743505" y="1"/>
            <a:ext cx="7804547" cy="1518047"/>
          </a:xfrm>
          <a:prstGeom prst="rect">
            <a:avLst/>
          </a:prstGeom>
        </p:spPr>
        <p:txBody>
          <a:bodyPr>
            <a:noAutofit/>
          </a:bodyPr>
          <a:lstStyle/>
          <a:p>
            <a:pPr rtl="0">
              <a:defRPr sz="2800" b="0" i="0" u="none" strike="noStrike" kern="1200" cap="none" spc="0" normalizeH="0" baseline="0">
                <a:solidFill>
                  <a:srgbClr val="000000">
                    <a:lumMod val="65000"/>
                    <a:lumOff val="35000"/>
                  </a:srgbClr>
                </a:solidFill>
                <a:latin typeface="+mj-lt"/>
                <a:ea typeface="+mj-ea"/>
                <a:cs typeface="+mj-cs"/>
              </a:defRPr>
            </a:pPr>
            <a:r>
              <a:rPr lang="en-US" sz="1800" kern="1200" dirty="0">
                <a:solidFill>
                  <a:srgbClr val="000000">
                    <a:lumMod val="65000"/>
                    <a:lumOff val="35000"/>
                  </a:srgbClr>
                </a:solidFill>
              </a:rPr>
              <a:t>Environmental </a:t>
            </a:r>
            <a:r>
              <a:rPr lang="en-US" sz="1800" i="1" kern="1200" dirty="0">
                <a:solidFill>
                  <a:srgbClr val="000000">
                    <a:lumMod val="65000"/>
                    <a:lumOff val="35000"/>
                  </a:srgbClr>
                </a:solidFill>
              </a:rPr>
              <a:t>C. difficile</a:t>
            </a:r>
            <a:r>
              <a:rPr lang="en-US" sz="1800" kern="1200" dirty="0">
                <a:solidFill>
                  <a:srgbClr val="000000">
                    <a:lumMod val="65000"/>
                    <a:lumOff val="35000"/>
                  </a:srgbClr>
                </a:solidFill>
              </a:rPr>
              <a:t> Prevalence in Berlin and Paris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657981" y="1662261"/>
            <a:ext cx="72181" cy="46166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5711" tIns="35711" rIns="35711" bIns="35711" numCol="1" spcCol="26784" rtlCol="0" anchor="ctr">
            <a:spAutoFit/>
          </a:bodyPr>
          <a:lstStyle/>
          <a:p>
            <a:pPr algn="ctr" defTabSz="410688" latinLnBrk="1" hangingPunct="0"/>
            <a:endParaRPr lang="en-US" sz="2500" kern="0">
              <a:solidFill>
                <a:srgbClr val="000000"/>
              </a:solidFill>
              <a:sym typeface="Helvetica Light"/>
            </a:endParaRPr>
          </a:p>
        </p:txBody>
      </p:sp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3364051792"/>
              </p:ext>
            </p:extLst>
          </p:nvPr>
        </p:nvGraphicFramePr>
        <p:xfrm>
          <a:off x="277985" y="1198188"/>
          <a:ext cx="8735593" cy="47918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 Box 1"/>
          <p:cNvSpPr txBox="1"/>
          <p:nvPr/>
        </p:nvSpPr>
        <p:spPr>
          <a:xfrm>
            <a:off x="609600" y="6173434"/>
            <a:ext cx="6889238" cy="379766"/>
          </a:xfrm>
          <a:prstGeom prst="rect">
            <a:avLst/>
          </a:prstGeom>
        </p:spPr>
        <p:txBody>
          <a:bodyPr wrap="square" lIns="91430" tIns="45716" rIns="91430" bIns="45716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**defined as bike handle station release button, board, and side rails    </a:t>
            </a:r>
          </a:p>
        </p:txBody>
      </p:sp>
    </p:spTree>
    <p:extLst>
      <p:ext uri="{BB962C8B-B14F-4D97-AF65-F5344CB8AC3E}">
        <p14:creationId xmlns:p14="http://schemas.microsoft.com/office/powerpoint/2010/main" val="1653326510"/>
      </p:ext>
    </p:extLst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1" y="108972"/>
            <a:ext cx="8610600" cy="1518047"/>
          </a:xfrm>
        </p:spPr>
        <p:txBody>
          <a:bodyPr>
            <a:noAutofit/>
          </a:bodyPr>
          <a:lstStyle/>
          <a:p>
            <a:r>
              <a:rPr lang="en-US" sz="4000" i="1" dirty="0"/>
              <a:t>Texas vs. Europe</a:t>
            </a:r>
            <a:br>
              <a:rPr lang="en-US" sz="4000" i="1" dirty="0"/>
            </a:br>
            <a:r>
              <a:rPr lang="en-US" sz="4000" i="1" dirty="0"/>
              <a:t>C. difficile environmental p</a:t>
            </a:r>
            <a:r>
              <a:rPr lang="en-US" sz="4000" dirty="0"/>
              <a:t>revalence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5924465"/>
              </p:ext>
            </p:extLst>
          </p:nvPr>
        </p:nvGraphicFramePr>
        <p:xfrm>
          <a:off x="4768989" y="1627019"/>
          <a:ext cx="4280400" cy="452812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40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40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07231">
                <a:tc gridSpan="2">
                  <a:txBody>
                    <a:bodyPr/>
                    <a:lstStyle/>
                    <a:p>
                      <a:r>
                        <a:rPr lang="en-US" sz="1400" dirty="0">
                          <a:latin typeface="+mn-lt"/>
                          <a:ea typeface="Helvetica Neue" charset="0"/>
                          <a:cs typeface="Helvetica Neue" charset="0"/>
                        </a:rPr>
                        <a:t>Community environmental studies on potentially </a:t>
                      </a:r>
                    </a:p>
                    <a:p>
                      <a:r>
                        <a:rPr lang="en-US" sz="1400" dirty="0">
                          <a:latin typeface="+mn-lt"/>
                          <a:ea typeface="Helvetica Neue" charset="0"/>
                          <a:cs typeface="Helvetica Neue" charset="0"/>
                        </a:rPr>
                        <a:t>pathogenic </a:t>
                      </a:r>
                      <a:r>
                        <a:rPr lang="en-US" sz="1400" i="1" dirty="0">
                          <a:latin typeface="+mn-lt"/>
                          <a:ea typeface="Helvetica Neue" charset="0"/>
                          <a:cs typeface="Helvetica Neue" charset="0"/>
                        </a:rPr>
                        <a:t>Clostridium difficile</a:t>
                      </a:r>
                      <a:endParaRPr lang="en-US" sz="1400" dirty="0">
                        <a:latin typeface="+mn-lt"/>
                        <a:ea typeface="Helvetica Neue" charset="0"/>
                        <a:cs typeface="Helvetica Neue" charset="0"/>
                      </a:endParaRPr>
                    </a:p>
                    <a:p>
                      <a:endParaRPr lang="en-US" sz="1400" dirty="0">
                        <a:latin typeface="+mn-lt"/>
                        <a:ea typeface="Helvetica Neue" charset="0"/>
                        <a:cs typeface="Helvetica Neue" charset="0"/>
                      </a:endParaRPr>
                    </a:p>
                  </a:txBody>
                  <a:tcPr marL="64294" marR="64294" marT="32147" marB="32147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2661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+mn-lt"/>
                          <a:ea typeface="Helvetica Neue" charset="0"/>
                          <a:cs typeface="Helvetica Neue" charset="0"/>
                        </a:rPr>
                        <a:t>Overall:</a:t>
                      </a:r>
                    </a:p>
                  </a:txBody>
                  <a:tcPr marL="64294" marR="64294" marT="32147" marB="32147"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+mn-lt"/>
                          <a:ea typeface="Helvetica Neue" charset="0"/>
                          <a:cs typeface="Helvetica Neue" charset="0"/>
                        </a:rPr>
                        <a:t>219/1040 (21%)</a:t>
                      </a:r>
                    </a:p>
                  </a:txBody>
                  <a:tcPr marL="64294" marR="64294" marT="32147" marB="32147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73894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+mn-lt"/>
                          <a:ea typeface="Helvetica Neue" charset="0"/>
                          <a:cs typeface="Helvetica Neue" charset="0"/>
                        </a:rPr>
                        <a:t>Parks:</a:t>
                      </a:r>
                    </a:p>
                  </a:txBody>
                  <a:tcPr marL="64294" marR="64294" marT="32147" marB="32147"/>
                </a:tc>
                <a:tc>
                  <a:txBody>
                    <a:bodyPr/>
                    <a:lstStyle/>
                    <a:p>
                      <a:pPr marL="0" marR="0" indent="0" algn="ctr" defTabSz="5842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latin typeface="+mn-lt"/>
                          <a:ea typeface="Helvetica Neue" charset="0"/>
                          <a:cs typeface="Helvetica Neue" charset="0"/>
                        </a:rPr>
                        <a:t>97/235 (41%) </a:t>
                      </a:r>
                    </a:p>
                    <a:p>
                      <a:endParaRPr lang="en-US" sz="2000" dirty="0">
                        <a:latin typeface="+mn-lt"/>
                        <a:ea typeface="Helvetica Neue" charset="0"/>
                        <a:cs typeface="Helvetica Neue" charset="0"/>
                      </a:endParaRPr>
                    </a:p>
                  </a:txBody>
                  <a:tcPr marL="64294" marR="64294" marT="32147" marB="32147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2661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+mn-lt"/>
                          <a:ea typeface="Helvetica Neue" charset="0"/>
                          <a:cs typeface="Helvetica Neue" charset="0"/>
                        </a:rPr>
                        <a:t>Houses:</a:t>
                      </a:r>
                    </a:p>
                  </a:txBody>
                  <a:tcPr marL="64294" marR="64294" marT="32147" marB="32147"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+mn-lt"/>
                          <a:ea typeface="Helvetica Neue" charset="0"/>
                          <a:cs typeface="Helvetica Neue" charset="0"/>
                        </a:rPr>
                        <a:t>61/175 (35%)</a:t>
                      </a:r>
                    </a:p>
                  </a:txBody>
                  <a:tcPr marL="64294" marR="64294" marT="32147" marB="32147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73894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+mn-lt"/>
                          <a:ea typeface="Helvetica Neue" charset="0"/>
                          <a:cs typeface="Helvetica Neue" charset="0"/>
                        </a:rPr>
                        <a:t>General Public:</a:t>
                      </a:r>
                    </a:p>
                  </a:txBody>
                  <a:tcPr marL="64294" marR="64294" marT="32147" marB="32147"/>
                </a:tc>
                <a:tc>
                  <a:txBody>
                    <a:bodyPr/>
                    <a:lstStyle/>
                    <a:p>
                      <a:pPr marL="0" marR="0" indent="0" algn="ctr" defTabSz="5842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latin typeface="+mn-lt"/>
                          <a:ea typeface="Helvetica Neue" charset="0"/>
                          <a:cs typeface="Helvetica Neue" charset="0"/>
                        </a:rPr>
                        <a:t>27/200 (14%)</a:t>
                      </a:r>
                    </a:p>
                    <a:p>
                      <a:endParaRPr lang="en-US" sz="2000" dirty="0">
                        <a:latin typeface="+mn-lt"/>
                        <a:ea typeface="Helvetica Neue" charset="0"/>
                        <a:cs typeface="Helvetica Neue" charset="0"/>
                      </a:endParaRPr>
                    </a:p>
                  </a:txBody>
                  <a:tcPr marL="64294" marR="64294" marT="32147" marB="32147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73894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+mn-lt"/>
                          <a:ea typeface="Helvetica Neue" charset="0"/>
                          <a:cs typeface="Helvetica Neue" charset="0"/>
                        </a:rPr>
                        <a:t>Fast Food:</a:t>
                      </a:r>
                    </a:p>
                  </a:txBody>
                  <a:tcPr marL="64294" marR="64294" marT="32147" marB="32147"/>
                </a:tc>
                <a:tc>
                  <a:txBody>
                    <a:bodyPr/>
                    <a:lstStyle/>
                    <a:p>
                      <a:pPr marL="0" marR="0" indent="0" algn="ctr" defTabSz="5842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latin typeface="+mn-lt"/>
                          <a:ea typeface="Helvetica Neue" charset="0"/>
                          <a:cs typeface="Helvetica Neue" charset="0"/>
                        </a:rPr>
                        <a:t>10/125 (8%)</a:t>
                      </a:r>
                    </a:p>
                    <a:p>
                      <a:endParaRPr lang="en-US" sz="2000" dirty="0">
                        <a:latin typeface="+mn-lt"/>
                        <a:ea typeface="Helvetica Neue" charset="0"/>
                        <a:cs typeface="Helvetica Neue" charset="0"/>
                      </a:endParaRPr>
                    </a:p>
                  </a:txBody>
                  <a:tcPr marL="64294" marR="64294" marT="32147" marB="32147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73894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+mn-lt"/>
                          <a:ea typeface="Helvetica Neue" charset="0"/>
                          <a:cs typeface="Helvetica Neue" charset="0"/>
                        </a:rPr>
                        <a:t>Chain Stores: </a:t>
                      </a:r>
                    </a:p>
                  </a:txBody>
                  <a:tcPr marL="64294" marR="64294" marT="32147" marB="32147"/>
                </a:tc>
                <a:tc>
                  <a:txBody>
                    <a:bodyPr/>
                    <a:lstStyle/>
                    <a:p>
                      <a:pPr marL="0" marR="0" indent="0" algn="ctr" defTabSz="5842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latin typeface="+mn-lt"/>
                          <a:ea typeface="Helvetica Neue" charset="0"/>
                          <a:cs typeface="Helvetica Neue" charset="0"/>
                        </a:rPr>
                        <a:t>21/250 (8%)</a:t>
                      </a:r>
                      <a:r>
                        <a:rPr lang="en-US" sz="2000" baseline="30000" dirty="0">
                          <a:latin typeface="+mn-lt"/>
                          <a:ea typeface="Helvetica Neue" charset="0"/>
                          <a:cs typeface="Helvetica Neue" charset="0"/>
                        </a:rPr>
                        <a:t>1</a:t>
                      </a:r>
                      <a:endParaRPr lang="en-US" sz="2000" dirty="0">
                        <a:latin typeface="+mn-lt"/>
                        <a:ea typeface="Helvetica Neue" charset="0"/>
                        <a:cs typeface="Helvetica Neue" charset="0"/>
                      </a:endParaRPr>
                    </a:p>
                    <a:p>
                      <a:endParaRPr lang="en-US" sz="2000" dirty="0">
                        <a:latin typeface="+mn-lt"/>
                        <a:ea typeface="Helvetica Neue" charset="0"/>
                        <a:cs typeface="Helvetica Neue" charset="0"/>
                      </a:endParaRPr>
                    </a:p>
                  </a:txBody>
                  <a:tcPr marL="64294" marR="64294" marT="32147" marB="32147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144272"/>
              </p:ext>
            </p:extLst>
          </p:nvPr>
        </p:nvGraphicFramePr>
        <p:xfrm>
          <a:off x="204422" y="1613989"/>
          <a:ext cx="4280400" cy="449525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40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40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72980">
                <a:tc gridSpan="2">
                  <a:txBody>
                    <a:bodyPr/>
                    <a:lstStyle/>
                    <a:p>
                      <a:r>
                        <a:rPr lang="en-US" sz="1400" dirty="0"/>
                        <a:t>An Epidemiological Survey of Environmental </a:t>
                      </a:r>
                      <a:r>
                        <a:rPr lang="en-US" sz="1400" i="1" dirty="0"/>
                        <a:t>Clostridium difficile</a:t>
                      </a:r>
                      <a:r>
                        <a:rPr lang="en-US" sz="1400" dirty="0"/>
                        <a:t> in Berlin and Paris</a:t>
                      </a:r>
                      <a:endParaRPr lang="en-US" sz="1300" dirty="0"/>
                    </a:p>
                  </a:txBody>
                  <a:tcPr marL="64294" marR="64294" marT="32147" marB="32147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2661">
                <a:tc>
                  <a:txBody>
                    <a:bodyPr/>
                    <a:lstStyle/>
                    <a:p>
                      <a:r>
                        <a:rPr lang="en-US" sz="2000" dirty="0"/>
                        <a:t>Overall*:</a:t>
                      </a:r>
                    </a:p>
                  </a:txBody>
                  <a:tcPr marL="64294" marR="64294" marT="32147" marB="32147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21%</a:t>
                      </a:r>
                    </a:p>
                  </a:txBody>
                  <a:tcPr marL="64294" marR="64294" marT="32147" marB="32147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73894">
                <a:tc>
                  <a:txBody>
                    <a:bodyPr/>
                    <a:lstStyle/>
                    <a:p>
                      <a:r>
                        <a:rPr lang="en-US" sz="2000" dirty="0"/>
                        <a:t>Parks:</a:t>
                      </a:r>
                    </a:p>
                  </a:txBody>
                  <a:tcPr marL="64294" marR="64294" marT="32147" marB="32147"/>
                </a:tc>
                <a:tc>
                  <a:txBody>
                    <a:bodyPr/>
                    <a:lstStyle/>
                    <a:p>
                      <a:pPr marL="0" marR="0" indent="0" algn="ctr" defTabSz="5842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32%</a:t>
                      </a:r>
                    </a:p>
                    <a:p>
                      <a:endParaRPr lang="en-US" sz="2000" dirty="0"/>
                    </a:p>
                  </a:txBody>
                  <a:tcPr marL="64294" marR="64294" marT="32147" marB="32147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2661">
                <a:tc>
                  <a:txBody>
                    <a:bodyPr/>
                    <a:lstStyle/>
                    <a:p>
                      <a:r>
                        <a:rPr lang="en-US" sz="2000" dirty="0"/>
                        <a:t>Houses:</a:t>
                      </a:r>
                    </a:p>
                  </a:txBody>
                  <a:tcPr marL="64294" marR="64294" marT="32147" marB="32147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n/a</a:t>
                      </a:r>
                    </a:p>
                  </a:txBody>
                  <a:tcPr marL="64294" marR="64294" marT="32147" marB="32147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73894">
                <a:tc>
                  <a:txBody>
                    <a:bodyPr/>
                    <a:lstStyle/>
                    <a:p>
                      <a:r>
                        <a:rPr lang="en-US" sz="2000" dirty="0"/>
                        <a:t>General Public:</a:t>
                      </a:r>
                    </a:p>
                  </a:txBody>
                  <a:tcPr marL="64294" marR="64294" marT="32147" marB="32147"/>
                </a:tc>
                <a:tc>
                  <a:txBody>
                    <a:bodyPr/>
                    <a:lstStyle/>
                    <a:p>
                      <a:pPr marL="0" marR="0" indent="0" algn="ctr" defTabSz="5842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16%</a:t>
                      </a:r>
                    </a:p>
                    <a:p>
                      <a:endParaRPr lang="en-US" sz="2000" dirty="0"/>
                    </a:p>
                  </a:txBody>
                  <a:tcPr marL="64294" marR="64294" marT="32147" marB="32147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73894">
                <a:tc>
                  <a:txBody>
                    <a:bodyPr/>
                    <a:lstStyle/>
                    <a:p>
                      <a:r>
                        <a:rPr lang="en-US" sz="2000" dirty="0"/>
                        <a:t>Fast Food:</a:t>
                      </a:r>
                    </a:p>
                  </a:txBody>
                  <a:tcPr marL="64294" marR="64294" marT="32147" marB="32147"/>
                </a:tc>
                <a:tc>
                  <a:txBody>
                    <a:bodyPr/>
                    <a:lstStyle/>
                    <a:p>
                      <a:pPr marL="0" marR="0" indent="0" algn="ctr" defTabSz="5842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n/a</a:t>
                      </a:r>
                    </a:p>
                    <a:p>
                      <a:endParaRPr lang="en-US" sz="2000" dirty="0"/>
                    </a:p>
                  </a:txBody>
                  <a:tcPr marL="64294" marR="64294" marT="32147" marB="32147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75266">
                <a:tc>
                  <a:txBody>
                    <a:bodyPr/>
                    <a:lstStyle/>
                    <a:p>
                      <a:r>
                        <a:rPr lang="en-US" sz="2000" dirty="0"/>
                        <a:t>Chain Stores: </a:t>
                      </a:r>
                    </a:p>
                  </a:txBody>
                  <a:tcPr marL="64294" marR="64294" marT="32147" marB="32147"/>
                </a:tc>
                <a:tc>
                  <a:txBody>
                    <a:bodyPr/>
                    <a:lstStyle/>
                    <a:p>
                      <a:pPr marL="0" marR="0" indent="0" algn="ctr" defTabSz="5842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n/a</a:t>
                      </a:r>
                    </a:p>
                    <a:p>
                      <a:endParaRPr lang="en-US" sz="2000" dirty="0"/>
                    </a:p>
                  </a:txBody>
                  <a:tcPr marL="64294" marR="64294" marT="32147" marB="32147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cxnSp>
        <p:nvCxnSpPr>
          <p:cNvPr id="11" name="Straight Connector 10"/>
          <p:cNvCxnSpPr/>
          <p:nvPr/>
        </p:nvCxnSpPr>
        <p:spPr>
          <a:xfrm>
            <a:off x="4616567" y="1627019"/>
            <a:ext cx="6892" cy="4628000"/>
          </a:xfrm>
          <a:prstGeom prst="line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6" name="Rectangle 15"/>
          <p:cNvSpPr/>
          <p:nvPr/>
        </p:nvSpPr>
        <p:spPr>
          <a:xfrm>
            <a:off x="2809698" y="2312283"/>
            <a:ext cx="1113312" cy="333742"/>
          </a:xfrm>
          <a:prstGeom prst="rect">
            <a:avLst/>
          </a:prstGeom>
          <a:noFill/>
          <a:ln w="762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35715" tIns="35715" rIns="35715" bIns="35715" numCol="1" spcCol="26787" rtlCol="0" anchor="ctr">
            <a:spAutoFit/>
          </a:bodyPr>
          <a:lstStyle/>
          <a:p>
            <a:pPr algn="ctr" defTabSz="410730" latinLnBrk="1" hangingPunct="0"/>
            <a:endParaRPr lang="en-US" sz="1700" kern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935659" y="2355873"/>
            <a:ext cx="2086049" cy="333742"/>
          </a:xfrm>
          <a:prstGeom prst="rect">
            <a:avLst/>
          </a:prstGeom>
          <a:noFill/>
          <a:ln w="762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35715" tIns="35715" rIns="35715" bIns="35715" numCol="1" spcCol="26787" rtlCol="0" anchor="ctr">
            <a:spAutoFit/>
          </a:bodyPr>
          <a:lstStyle/>
          <a:p>
            <a:pPr algn="ctr" defTabSz="410730" latinLnBrk="1" hangingPunct="0"/>
            <a:endParaRPr lang="en-US" sz="1700" kern="0">
              <a:solidFill>
                <a:srgbClr val="FFFFFF"/>
              </a:solidFill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799508522"/>
      </p:ext>
    </p:extLst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 txBox="1">
            <a:spLocks/>
          </p:cNvSpPr>
          <p:nvPr/>
        </p:nvSpPr>
        <p:spPr>
          <a:xfrm>
            <a:off x="669727" y="0"/>
            <a:ext cx="7804547" cy="982860"/>
          </a:xfrm>
          <a:prstGeom prst="rect">
            <a:avLst/>
          </a:prstGeom>
        </p:spPr>
        <p:txBody>
          <a:bodyPr lIns="64284" tIns="32142" rIns="64284" bIns="32142">
            <a:normAutofit/>
          </a:bodyPr>
          <a:lstStyle>
            <a:lvl1pPr algn="ctr" defTabSz="584200">
              <a:defRPr sz="8000">
                <a:latin typeface="+mn-lt"/>
                <a:ea typeface="+mn-ea"/>
                <a:cs typeface="+mn-cs"/>
                <a:sym typeface="Helvetica Light"/>
              </a:defRPr>
            </a:lvl1pPr>
            <a:lvl2pPr indent="228600" algn="ctr" defTabSz="584200">
              <a:defRPr sz="8000">
                <a:latin typeface="+mn-lt"/>
                <a:ea typeface="+mn-ea"/>
                <a:cs typeface="+mn-cs"/>
                <a:sym typeface="Helvetica Light"/>
              </a:defRPr>
            </a:lvl2pPr>
            <a:lvl3pPr indent="457200" algn="ctr" defTabSz="584200">
              <a:defRPr sz="8000">
                <a:latin typeface="+mn-lt"/>
                <a:ea typeface="+mn-ea"/>
                <a:cs typeface="+mn-cs"/>
                <a:sym typeface="Helvetica Light"/>
              </a:defRPr>
            </a:lvl3pPr>
            <a:lvl4pPr indent="685800" algn="ctr" defTabSz="584200">
              <a:defRPr sz="8000">
                <a:latin typeface="+mn-lt"/>
                <a:ea typeface="+mn-ea"/>
                <a:cs typeface="+mn-cs"/>
                <a:sym typeface="Helvetica Light"/>
              </a:defRPr>
            </a:lvl4pPr>
            <a:lvl5pPr indent="914400" algn="ctr" defTabSz="584200">
              <a:defRPr sz="8000">
                <a:latin typeface="+mn-lt"/>
                <a:ea typeface="+mn-ea"/>
                <a:cs typeface="+mn-cs"/>
                <a:sym typeface="Helvetica Light"/>
              </a:defRPr>
            </a:lvl5pPr>
            <a:lvl6pPr indent="1143000" algn="ctr" defTabSz="584200">
              <a:defRPr sz="8000">
                <a:latin typeface="+mn-lt"/>
                <a:ea typeface="+mn-ea"/>
                <a:cs typeface="+mn-cs"/>
                <a:sym typeface="Helvetica Light"/>
              </a:defRPr>
            </a:lvl6pPr>
            <a:lvl7pPr indent="1371600" algn="ctr" defTabSz="584200">
              <a:defRPr sz="8000">
                <a:latin typeface="+mn-lt"/>
                <a:ea typeface="+mn-ea"/>
                <a:cs typeface="+mn-cs"/>
                <a:sym typeface="Helvetica Light"/>
              </a:defRPr>
            </a:lvl7pPr>
            <a:lvl8pPr indent="1600200" algn="ctr" defTabSz="584200">
              <a:defRPr sz="8000">
                <a:latin typeface="+mn-lt"/>
                <a:ea typeface="+mn-ea"/>
                <a:cs typeface="+mn-cs"/>
                <a:sym typeface="Helvetica Light"/>
              </a:defRPr>
            </a:lvl8pPr>
            <a:lvl9pPr indent="1828800" algn="ctr" defTabSz="584200">
              <a:defRPr sz="8000"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r>
              <a:rPr lang="en-US" sz="3800" dirty="0"/>
              <a:t>Emerging view of CDI transmission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442400" y="2819400"/>
            <a:ext cx="8354855" cy="3329493"/>
            <a:chOff x="442399" y="2518475"/>
            <a:chExt cx="8354855" cy="3329493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829171" y="2549956"/>
              <a:ext cx="1581311" cy="1581311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39803" y="2518475"/>
              <a:ext cx="1612792" cy="1612792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887059" y="2518475"/>
              <a:ext cx="1581311" cy="1581311"/>
            </a:xfrm>
            <a:prstGeom prst="rect">
              <a:avLst/>
            </a:prstGeom>
          </p:spPr>
        </p:pic>
        <p:cxnSp>
          <p:nvCxnSpPr>
            <p:cNvPr id="7" name="Straight Arrow Connector 6"/>
            <p:cNvCxnSpPr/>
            <p:nvPr/>
          </p:nvCxnSpPr>
          <p:spPr>
            <a:xfrm>
              <a:off x="2691620" y="3309131"/>
              <a:ext cx="849985" cy="0"/>
            </a:xfrm>
            <a:prstGeom prst="straightConnector1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0" name="Straight Arrow Connector 9"/>
            <p:cNvCxnSpPr/>
            <p:nvPr/>
          </p:nvCxnSpPr>
          <p:spPr>
            <a:xfrm flipH="1">
              <a:off x="5655671" y="3298233"/>
              <a:ext cx="871780" cy="0"/>
            </a:xfrm>
            <a:prstGeom prst="straightConnector1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11" name="TextBox 10"/>
            <p:cNvSpPr txBox="1"/>
            <p:nvPr/>
          </p:nvSpPr>
          <p:spPr>
            <a:xfrm>
              <a:off x="3910900" y="3964396"/>
              <a:ext cx="1499582" cy="33374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5717" tIns="35717" rIns="35717" bIns="35717" numCol="1" spcCol="26788" rtlCol="0" anchor="ctr">
              <a:spAutoFit/>
            </a:bodyPr>
            <a:lstStyle/>
            <a:p>
              <a:pPr algn="ctr" defTabSz="410709" latinLnBrk="1" hangingPunct="0"/>
              <a:r>
                <a:rPr lang="en-US" sz="1700" dirty="0">
                  <a:solidFill>
                    <a:srgbClr val="000000"/>
                  </a:solidFill>
                </a:rPr>
                <a:t>Patient</a:t>
              </a:r>
              <a:endParaRPr lang="en-US" sz="1700" dirty="0">
                <a:solidFill>
                  <a:srgbClr val="000000"/>
                </a:solidFill>
                <a:sym typeface="Helvetica Light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42399" y="3835513"/>
              <a:ext cx="2239080" cy="59150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5717" tIns="35717" rIns="35717" bIns="35717" numCol="1" spcCol="26788" rtlCol="0" anchor="ctr">
              <a:spAutoFit/>
            </a:bodyPr>
            <a:lstStyle/>
            <a:p>
              <a:pPr algn="ctr" defTabSz="410709" latinLnBrk="1" hangingPunct="0"/>
              <a:r>
                <a:rPr lang="en-US" sz="1700" dirty="0">
                  <a:solidFill>
                    <a:srgbClr val="000000"/>
                  </a:solidFill>
                </a:rPr>
                <a:t>Symptomatic Patient </a:t>
              </a:r>
            </a:p>
            <a:p>
              <a:pPr algn="ctr" defTabSz="410709" latinLnBrk="1" hangingPunct="0"/>
              <a:r>
                <a:rPr lang="en-US" sz="1700" dirty="0">
                  <a:solidFill>
                    <a:srgbClr val="000000"/>
                  </a:solidFill>
                </a:rPr>
                <a:t>w</a:t>
              </a:r>
              <a:r>
                <a:rPr lang="en-US" sz="1700" dirty="0">
                  <a:solidFill>
                    <a:srgbClr val="000000"/>
                  </a:solidFill>
                  <a:sym typeface="Helvetica Light"/>
                </a:rPr>
                <a:t>ith CDI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558174" y="3838253"/>
              <a:ext cx="2239080" cy="59150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5717" tIns="35717" rIns="35717" bIns="35717" numCol="1" spcCol="26788" rtlCol="0" anchor="ctr">
              <a:spAutoFit/>
            </a:bodyPr>
            <a:lstStyle/>
            <a:p>
              <a:pPr algn="ctr" defTabSz="410709" latinLnBrk="1" hangingPunct="0"/>
              <a:r>
                <a:rPr lang="en-US" sz="1700" dirty="0">
                  <a:solidFill>
                    <a:srgbClr val="000000"/>
                  </a:solidFill>
                </a:rPr>
                <a:t>Asymptomatic Patient </a:t>
              </a:r>
            </a:p>
            <a:p>
              <a:pPr algn="ctr" defTabSz="410709" latinLnBrk="1" hangingPunct="0"/>
              <a:r>
                <a:rPr lang="en-US" sz="1700" dirty="0">
                  <a:solidFill>
                    <a:srgbClr val="000000"/>
                  </a:solidFill>
                </a:rPr>
                <a:t>w</a:t>
              </a:r>
              <a:r>
                <a:rPr lang="en-US" sz="1700" dirty="0">
                  <a:solidFill>
                    <a:srgbClr val="000000"/>
                  </a:solidFill>
                  <a:sym typeface="Helvetica Light"/>
                </a:rPr>
                <a:t>ith CDI</a:t>
              </a: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52595" y="4540960"/>
              <a:ext cx="773099" cy="773099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808232" y="4618011"/>
              <a:ext cx="828191" cy="828191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1819234" y="5331095"/>
              <a:ext cx="2009937" cy="33374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5717" tIns="35717" rIns="35717" bIns="35717" numCol="1" spcCol="26788" rtlCol="0" anchor="ctr">
              <a:spAutoFit/>
            </a:bodyPr>
            <a:lstStyle/>
            <a:p>
              <a:pPr algn="ctr" defTabSz="410709" latinLnBrk="1" hangingPunct="0"/>
              <a:r>
                <a:rPr lang="en-US" sz="1700">
                  <a:solidFill>
                    <a:srgbClr val="000000"/>
                  </a:solidFill>
                </a:rPr>
                <a:t>Healthcare workers</a:t>
              </a:r>
              <a:endParaRPr lang="en-US" sz="1700" dirty="0">
                <a:solidFill>
                  <a:srgbClr val="000000"/>
                </a:solidFill>
                <a:sym typeface="Helvetica Light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122765" y="5514226"/>
              <a:ext cx="2199125" cy="33374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5717" tIns="35717" rIns="35717" bIns="35717" numCol="1" spcCol="26788" rtlCol="0" anchor="ctr">
              <a:spAutoFit/>
            </a:bodyPr>
            <a:lstStyle/>
            <a:p>
              <a:pPr algn="ctr" defTabSz="410709" latinLnBrk="1" hangingPunct="0"/>
              <a:r>
                <a:rPr lang="en-US" sz="1700">
                  <a:solidFill>
                    <a:srgbClr val="000000"/>
                  </a:solidFill>
                </a:rPr>
                <a:t>Hospital environment</a:t>
              </a:r>
              <a:endParaRPr lang="en-US" sz="1700" dirty="0">
                <a:solidFill>
                  <a:srgbClr val="000000"/>
                </a:solidFill>
                <a:sym typeface="Helvetica Light"/>
              </a:endParaRPr>
            </a:p>
          </p:txBody>
        </p:sp>
        <p:cxnSp>
          <p:nvCxnSpPr>
            <p:cNvPr id="21" name="Straight Arrow Connector 20"/>
            <p:cNvCxnSpPr/>
            <p:nvPr/>
          </p:nvCxnSpPr>
          <p:spPr>
            <a:xfrm flipH="1" flipV="1">
              <a:off x="5306959" y="3965357"/>
              <a:ext cx="501273" cy="575603"/>
            </a:xfrm>
            <a:prstGeom prst="straightConnector1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23" name="Straight Arrow Connector 22"/>
            <p:cNvCxnSpPr/>
            <p:nvPr/>
          </p:nvCxnSpPr>
          <p:spPr>
            <a:xfrm flipV="1">
              <a:off x="3125694" y="3965356"/>
              <a:ext cx="703477" cy="461665"/>
            </a:xfrm>
            <a:prstGeom prst="straightConnector1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20" name="Straight Arrow Connector 19"/>
            <p:cNvCxnSpPr/>
            <p:nvPr/>
          </p:nvCxnSpPr>
          <p:spPr>
            <a:xfrm>
              <a:off x="1676400" y="4540960"/>
              <a:ext cx="381000" cy="491146"/>
            </a:xfrm>
            <a:prstGeom prst="straightConnector1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sp>
        <p:nvSpPr>
          <p:cNvPr id="4" name="TextBox 3"/>
          <p:cNvSpPr txBox="1"/>
          <p:nvPr/>
        </p:nvSpPr>
        <p:spPr>
          <a:xfrm>
            <a:off x="228600" y="987544"/>
            <a:ext cx="8686800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Host factors that increase vulnerability</a:t>
            </a:r>
            <a:r>
              <a:rPr kumimoji="0" lang="en-US" sz="24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 to CDI might be of more importance than increased exposure to </a:t>
            </a:r>
            <a:r>
              <a:rPr kumimoji="0" lang="en-US" sz="2400" b="0" i="1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C. difficile</a:t>
            </a:r>
            <a:r>
              <a:rPr kumimoji="0" lang="en-US" sz="24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 </a:t>
            </a: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9218" name="Picture 2" descr="C:\Users\KGarey\AppData\Local\Microsoft\Windows\Temporary Internet Files\Content.IE5\KXTXPXN2\medical-germ-with-dangerous-face-16665-large[1]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209800"/>
            <a:ext cx="952502" cy="996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C:\Users\KGarey\AppData\Local\Microsoft\Windows\Temporary Internet Files\Content.IE5\KXTXPXN2\medical-germ-with-dangerous-face-16665-large[1]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260848"/>
            <a:ext cx="952502" cy="996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C:\Users\KGarey\AppData\Local\Microsoft\Windows\Temporary Internet Files\Content.IE5\KXTXPXN2\medical-germ-with-dangerous-face-16665-large[1]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2698" y="5327648"/>
            <a:ext cx="952502" cy="996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KGarey\AppData\Local\Microsoft\Windows\Temporary Internet Files\Content.IE5\KXTXPXN2\medical-germ-with-dangerous-face-16665-large[1]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498" y="1981200"/>
            <a:ext cx="952502" cy="996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C:\Users\KGarey\AppData\Local\Microsoft\Windows\Temporary Internet Files\Content.IE5\KXTXPXN2\medical-germ-with-dangerous-face-16665-large[1]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981200"/>
            <a:ext cx="952502" cy="996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C:\Users\KGarey\AppData\Local\Microsoft\Windows\Temporary Internet Files\Content.IE5\KXTXPXN2\medical-germ-with-dangerous-face-16665-large[1]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3698" y="2362200"/>
            <a:ext cx="952502" cy="996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C:\Users\KGarey\AppData\Local\Microsoft\Windows\Temporary Internet Files\Content.IE5\KXTXPXN2\medical-germ-with-dangerous-face-16665-large[1]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8898" y="5022848"/>
            <a:ext cx="952502" cy="996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757969" y="4191000"/>
            <a:ext cx="1576031" cy="656590"/>
          </a:xfrm>
          <a:prstGeom prst="rect">
            <a:avLst/>
          </a:prstGeom>
          <a:solidFill>
            <a:srgbClr val="FFFF00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Patient at</a:t>
            </a:r>
            <a:r>
              <a:rPr kumimoji="0" lang="en-US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 risk for CDI</a:t>
            </a:r>
            <a:endParaRPr kumimoji="0" lang="en-US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4208212148"/>
      </p:ext>
    </p:extLst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dirty="0"/>
              <a:t>Next steps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28600" y="1265237"/>
            <a:ext cx="8458200" cy="4754563"/>
          </a:xfrm>
        </p:spPr>
        <p:txBody>
          <a:bodyPr>
            <a:normAutofit fontScale="92500"/>
          </a:bodyPr>
          <a:lstStyle/>
          <a:p>
            <a:r>
              <a:rPr lang="en-US" dirty="0"/>
              <a:t>Most of our work to date has been Houston-based</a:t>
            </a:r>
          </a:p>
          <a:p>
            <a:r>
              <a:rPr lang="en-US" dirty="0"/>
              <a:t>We are currently expanding the environmental and clinical sample collection to the entire state of Texas</a:t>
            </a:r>
          </a:p>
          <a:p>
            <a:pPr lvl="1"/>
            <a:r>
              <a:rPr lang="en-US" dirty="0"/>
              <a:t>Growth of </a:t>
            </a:r>
            <a:r>
              <a:rPr lang="en-US" i="1" dirty="0"/>
              <a:t>C. difficile</a:t>
            </a:r>
            <a:r>
              <a:rPr lang="en-US" dirty="0"/>
              <a:t> and </a:t>
            </a:r>
            <a:r>
              <a:rPr lang="en-US" dirty="0" err="1"/>
              <a:t>ribotyping</a:t>
            </a:r>
            <a:r>
              <a:rPr lang="en-US" dirty="0"/>
              <a:t> of clinical samples from patients diagnosed with CDI</a:t>
            </a:r>
          </a:p>
          <a:p>
            <a:pPr lvl="1"/>
            <a:r>
              <a:rPr lang="en-US" dirty="0"/>
              <a:t>Texas-wide environmental sampling from public areas of healthcare and non-healthcare environments</a:t>
            </a:r>
          </a:p>
          <a:p>
            <a:pPr lvl="1"/>
            <a:r>
              <a:rPr lang="en-US" dirty="0"/>
              <a:t>If anyone is interested in helping with these, please let me know (kgarey@uh.edu) </a:t>
            </a:r>
          </a:p>
        </p:txBody>
      </p:sp>
    </p:spTree>
    <p:extLst>
      <p:ext uri="{BB962C8B-B14F-4D97-AF65-F5344CB8AC3E}">
        <p14:creationId xmlns:p14="http://schemas.microsoft.com/office/powerpoint/2010/main" val="88737746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As long as we live in a world of elderly, hospitalized patients given broad spectrum antibiotics, CDI is here to stay</a:t>
            </a:r>
          </a:p>
          <a:p>
            <a:r>
              <a:rPr lang="en-US" dirty="0"/>
              <a:t>With a coordinated effort and contemporary epidemiologic techniques, we can likely control and respond to future changes in the pathogenesis of CDI</a:t>
            </a:r>
          </a:p>
          <a:p>
            <a:r>
              <a:rPr lang="en-US" dirty="0"/>
              <a:t>With a little luck and good science, we may also be able to discover new insights into strategies to  prevent and control CDI.</a:t>
            </a:r>
          </a:p>
        </p:txBody>
      </p:sp>
    </p:spTree>
    <p:extLst>
      <p:ext uri="{BB962C8B-B14F-4D97-AF65-F5344CB8AC3E}">
        <p14:creationId xmlns:p14="http://schemas.microsoft.com/office/powerpoint/2010/main" val="23272834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1" y="0"/>
            <a:ext cx="8839200" cy="1143000"/>
          </a:xfrm>
        </p:spPr>
        <p:txBody>
          <a:bodyPr rtlCol="0">
            <a:noAutofit/>
          </a:bodyPr>
          <a:lstStyle/>
          <a:p>
            <a:pPr>
              <a:defRPr/>
            </a:pPr>
            <a:r>
              <a:rPr lang="en-US" sz="3200" dirty="0"/>
              <a:t>The (Environmental) Impact of </a:t>
            </a:r>
            <a:r>
              <a:rPr lang="en-US" sz="3200" i="1" dirty="0"/>
              <a:t>Clostridium difficile </a:t>
            </a:r>
            <a:r>
              <a:rPr lang="en-US" sz="3200" dirty="0"/>
              <a:t>Infection (CDI)</a:t>
            </a:r>
          </a:p>
        </p:txBody>
      </p:sp>
      <p:pic>
        <p:nvPicPr>
          <p:cNvPr id="5123" name="Content Placeholder 4"/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2427" b="-22427"/>
          <a:stretch>
            <a:fillRect/>
          </a:stretch>
        </p:blipFill>
        <p:spPr>
          <a:xfrm>
            <a:off x="457200" y="1163639"/>
            <a:ext cx="8229600" cy="5541963"/>
          </a:xfrm>
        </p:spPr>
      </p:pic>
      <p:sp>
        <p:nvSpPr>
          <p:cNvPr id="5124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874" indent="-285722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883" indent="-228576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036" indent="-228576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190" indent="-228576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343" indent="-228576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496" indent="-228576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8650" indent="-228576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5802" indent="-228576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DD55041-7875-44AF-9878-3A566D2E309D}" type="slidenum">
              <a:rPr lang="en-US" altLang="en-US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45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5125" name="TextBox 5"/>
          <p:cNvSpPr txBox="1">
            <a:spLocks noChangeArrowheads="1"/>
          </p:cNvSpPr>
          <p:nvPr/>
        </p:nvSpPr>
        <p:spPr bwMode="auto">
          <a:xfrm>
            <a:off x="457200" y="6276976"/>
            <a:ext cx="8077199" cy="460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0" tIns="45716" rIns="91430" bIns="45716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/>
              <a:t>Source: CDC Report "Antibiotic Resistance Threats in the United States, 2013”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 err="1"/>
              <a:t>Lessa</a:t>
            </a:r>
            <a:r>
              <a:rPr lang="en-US" altLang="en-US" sz="1200" dirty="0"/>
              <a:t> CF et al. NEJM 2015;372:825-34.</a:t>
            </a:r>
          </a:p>
        </p:txBody>
      </p:sp>
      <p:sp>
        <p:nvSpPr>
          <p:cNvPr id="3" name="Rectangle 2"/>
          <p:cNvSpPr/>
          <p:nvPr/>
        </p:nvSpPr>
        <p:spPr>
          <a:xfrm>
            <a:off x="4943477" y="3673476"/>
            <a:ext cx="1692275" cy="53181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anchor="ctr"/>
          <a:lstStyle/>
          <a:p>
            <a:pPr algn="ctr">
              <a:defRPr/>
            </a:pPr>
            <a:r>
              <a:rPr lang="en-US" sz="2800" b="1" dirty="0"/>
              <a:t>500,000</a:t>
            </a:r>
          </a:p>
        </p:txBody>
      </p:sp>
      <p:sp>
        <p:nvSpPr>
          <p:cNvPr id="7" name="Rectangle 6"/>
          <p:cNvSpPr/>
          <p:nvPr/>
        </p:nvSpPr>
        <p:spPr>
          <a:xfrm>
            <a:off x="7154865" y="3673476"/>
            <a:ext cx="1201737" cy="53181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anchor="ctr"/>
          <a:lstStyle/>
          <a:p>
            <a:pPr algn="ctr">
              <a:defRPr/>
            </a:pPr>
            <a:r>
              <a:rPr lang="en-US" sz="2600" b="1" dirty="0"/>
              <a:t>29,000</a:t>
            </a:r>
          </a:p>
        </p:txBody>
      </p:sp>
      <p:sp>
        <p:nvSpPr>
          <p:cNvPr id="8" name="Rectangle 7"/>
          <p:cNvSpPr/>
          <p:nvPr/>
        </p:nvSpPr>
        <p:spPr>
          <a:xfrm>
            <a:off x="6430963" y="2854325"/>
            <a:ext cx="2486025" cy="58737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anchor="ctr"/>
          <a:lstStyle/>
          <a:p>
            <a:pPr algn="ctr">
              <a:defRPr/>
            </a:pPr>
            <a:r>
              <a:rPr lang="en-US" sz="2400" b="1" dirty="0"/>
              <a:t>New 2011 Data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6202" y="5907644"/>
            <a:ext cx="8577811" cy="373659"/>
          </a:xfrm>
          <a:prstGeom prst="rect">
            <a:avLst/>
          </a:prstGeom>
          <a:noFill/>
        </p:spPr>
        <p:txBody>
          <a:bodyPr wrap="none" lIns="91430" tIns="45716" rIns="91430" bIns="45716" rtlCol="0">
            <a:spAutoFit/>
          </a:bodyPr>
          <a:lstStyle/>
          <a:p>
            <a:r>
              <a:rPr lang="en-US" dirty="0" err="1"/>
              <a:t>Lessa</a:t>
            </a:r>
            <a:r>
              <a:rPr lang="en-US" dirty="0"/>
              <a:t> et al, N </a:t>
            </a:r>
            <a:r>
              <a:rPr lang="en-US" dirty="0" err="1"/>
              <a:t>Eng</a:t>
            </a:r>
            <a:r>
              <a:rPr lang="en-US" dirty="0"/>
              <a:t> J Med 2015:  34.2% of CDI cases were considered community-acquired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62000" y="1027093"/>
            <a:ext cx="7421968" cy="954107"/>
          </a:xfrm>
          <a:prstGeom prst="rect">
            <a:avLst/>
          </a:prstGeom>
          <a:noFill/>
        </p:spPr>
        <p:txBody>
          <a:bodyPr wrap="none" lIns="91430" tIns="45716" rIns="91430" bIns="45716" rtlCol="0">
            <a:spAutoFit/>
          </a:bodyPr>
          <a:lstStyle/>
          <a:p>
            <a:r>
              <a:rPr lang="en-US" sz="2800" dirty="0"/>
              <a:t>Kevin W. Garey, PharmD, MS.  Professor and Chair</a:t>
            </a:r>
          </a:p>
          <a:p>
            <a:r>
              <a:rPr lang="en-US" sz="2800" dirty="0"/>
              <a:t>University of Houston College of Pharmacy</a:t>
            </a:r>
          </a:p>
        </p:txBody>
      </p:sp>
    </p:spTree>
    <p:extLst>
      <p:ext uri="{BB962C8B-B14F-4D97-AF65-F5344CB8AC3E}">
        <p14:creationId xmlns:p14="http://schemas.microsoft.com/office/powerpoint/2010/main" val="1915961786"/>
      </p:ext>
    </p:extLst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did we get here?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Let’s review a few key concepts on CDI to get everyone up to speed</a:t>
            </a:r>
          </a:p>
          <a:p>
            <a:pPr lvl="1"/>
            <a:r>
              <a:rPr lang="en-US" dirty="0"/>
              <a:t>Pathogenesis</a:t>
            </a:r>
          </a:p>
          <a:p>
            <a:pPr lvl="1"/>
            <a:r>
              <a:rPr lang="en-US" dirty="0"/>
              <a:t>Emergence of ‘</a:t>
            </a:r>
            <a:r>
              <a:rPr lang="en-US" dirty="0" err="1"/>
              <a:t>hypervirulent</a:t>
            </a:r>
            <a:r>
              <a:rPr lang="en-US" dirty="0"/>
              <a:t>’ strains</a:t>
            </a:r>
          </a:p>
        </p:txBody>
      </p:sp>
    </p:spTree>
    <p:extLst>
      <p:ext uri="{BB962C8B-B14F-4D97-AF65-F5344CB8AC3E}">
        <p14:creationId xmlns:p14="http://schemas.microsoft.com/office/powerpoint/2010/main" val="36070873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127"/>
          <a:stretch>
            <a:fillRect/>
          </a:stretch>
        </p:blipFill>
        <p:spPr bwMode="auto">
          <a:xfrm>
            <a:off x="228600" y="982663"/>
            <a:ext cx="8686800" cy="518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Text Box 3"/>
          <p:cNvSpPr txBox="1">
            <a:spLocks noChangeArrowheads="1"/>
          </p:cNvSpPr>
          <p:nvPr/>
        </p:nvSpPr>
        <p:spPr bwMode="auto">
          <a:xfrm>
            <a:off x="2659063" y="6678614"/>
            <a:ext cx="8783637" cy="119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lnSpc>
                <a:spcPct val="97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altLang="en-US" sz="800"/>
              <a:t>Copyright ©2004 CMA Media Inc. or its licensors</a:t>
            </a:r>
          </a:p>
        </p:txBody>
      </p:sp>
      <p:sp>
        <p:nvSpPr>
          <p:cNvPr id="32772" name="Text Box 4"/>
          <p:cNvSpPr txBox="1">
            <a:spLocks noChangeArrowheads="1"/>
          </p:cNvSpPr>
          <p:nvPr/>
        </p:nvSpPr>
        <p:spPr bwMode="auto">
          <a:xfrm>
            <a:off x="5029200" y="6400800"/>
            <a:ext cx="3741738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lnSpc>
                <a:spcPct val="97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altLang="en-US" sz="1200" b="1"/>
              <a:t>Poutanen, S. M. et al. CMAJ 2004;171:51-58</a:t>
            </a:r>
          </a:p>
        </p:txBody>
      </p:sp>
      <p:sp>
        <p:nvSpPr>
          <p:cNvPr id="32773" name="Text Box 5"/>
          <p:cNvSpPr txBox="1">
            <a:spLocks noChangeArrowheads="1"/>
          </p:cNvSpPr>
          <p:nvPr/>
        </p:nvSpPr>
        <p:spPr bwMode="auto">
          <a:xfrm>
            <a:off x="179388" y="346031"/>
            <a:ext cx="8783637" cy="298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lnSpc>
                <a:spcPct val="97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altLang="en-US" sz="2000" b="1">
                <a:solidFill>
                  <a:srgbClr val="000099"/>
                </a:solidFill>
              </a:rPr>
              <a:t>Pathogenesis of Clostridium difficile-associated diarrhea in adults</a:t>
            </a:r>
          </a:p>
        </p:txBody>
      </p:sp>
    </p:spTree>
    <p:extLst>
      <p:ext uri="{BB962C8B-B14F-4D97-AF65-F5344CB8AC3E}">
        <p14:creationId xmlns:p14="http://schemas.microsoft.com/office/powerpoint/2010/main" val="307420563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872"/>
          <a:stretch>
            <a:fillRect/>
          </a:stretch>
        </p:blipFill>
        <p:spPr bwMode="auto">
          <a:xfrm>
            <a:off x="381000" y="809626"/>
            <a:ext cx="8153400" cy="551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7" name="Text Box 4"/>
          <p:cNvSpPr txBox="1">
            <a:spLocks noChangeArrowheads="1"/>
          </p:cNvSpPr>
          <p:nvPr/>
        </p:nvSpPr>
        <p:spPr bwMode="auto">
          <a:xfrm>
            <a:off x="2659063" y="6678614"/>
            <a:ext cx="8783637" cy="119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lnSpc>
                <a:spcPct val="97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altLang="en-US" sz="800"/>
              <a:t>Copyright ©2004 CMA Media Inc. or its licensors</a:t>
            </a:r>
          </a:p>
        </p:txBody>
      </p:sp>
      <p:sp>
        <p:nvSpPr>
          <p:cNvPr id="36868" name="Text Box 5"/>
          <p:cNvSpPr txBox="1">
            <a:spLocks noChangeArrowheads="1"/>
          </p:cNvSpPr>
          <p:nvPr/>
        </p:nvSpPr>
        <p:spPr bwMode="auto">
          <a:xfrm>
            <a:off x="5527676" y="6527800"/>
            <a:ext cx="3387725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lnSpc>
                <a:spcPct val="97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altLang="en-US" sz="1200" b="1"/>
              <a:t>Poutanen, S. M. et al. CMAJ 2004;171:51-58</a:t>
            </a:r>
          </a:p>
        </p:txBody>
      </p:sp>
      <p:sp>
        <p:nvSpPr>
          <p:cNvPr id="36869" name="Text Box 6"/>
          <p:cNvSpPr txBox="1">
            <a:spLocks noChangeArrowheads="1"/>
          </p:cNvSpPr>
          <p:nvPr/>
        </p:nvSpPr>
        <p:spPr bwMode="auto">
          <a:xfrm>
            <a:off x="179388" y="346031"/>
            <a:ext cx="8783637" cy="298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lnSpc>
                <a:spcPct val="97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altLang="en-US" sz="2000" b="1">
                <a:solidFill>
                  <a:srgbClr val="000099"/>
                </a:solidFill>
              </a:rPr>
              <a:t>Pathogenesis of Clostridium difficile-associated diarrhea in adults</a:t>
            </a:r>
          </a:p>
        </p:txBody>
      </p:sp>
    </p:spTree>
    <p:extLst>
      <p:ext uri="{BB962C8B-B14F-4D97-AF65-F5344CB8AC3E}">
        <p14:creationId xmlns:p14="http://schemas.microsoft.com/office/powerpoint/2010/main" val="1986153662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746250"/>
            <a:ext cx="8763000" cy="3843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5" name="Rectangle 6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altLang="en-US" sz="4000" dirty="0" err="1"/>
              <a:t>Hypervirulent</a:t>
            </a:r>
            <a:r>
              <a:rPr lang="en-US" altLang="en-US" sz="4000" dirty="0"/>
              <a:t> </a:t>
            </a:r>
            <a:r>
              <a:rPr lang="en-US" altLang="en-US" sz="4000" i="1" dirty="0"/>
              <a:t>C. difficile</a:t>
            </a:r>
            <a:endParaRPr lang="en-US" altLang="en-US" sz="4000" dirty="0"/>
          </a:p>
        </p:txBody>
      </p:sp>
    </p:spTree>
    <p:extLst>
      <p:ext uri="{BB962C8B-B14F-4D97-AF65-F5344CB8AC3E}">
        <p14:creationId xmlns:p14="http://schemas.microsoft.com/office/powerpoint/2010/main" val="3228827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altLang="en-US" sz="4000" dirty="0"/>
              <a:t>Incidence of </a:t>
            </a:r>
            <a:r>
              <a:rPr lang="en-US" altLang="en-US" sz="4000" dirty="0" err="1"/>
              <a:t>hypervirulent</a:t>
            </a:r>
            <a:r>
              <a:rPr lang="en-US" altLang="en-US" sz="4000" dirty="0"/>
              <a:t> strains of </a:t>
            </a:r>
            <a:br>
              <a:rPr lang="en-US" altLang="en-US" sz="4000" dirty="0"/>
            </a:br>
            <a:r>
              <a:rPr lang="en-US" altLang="en-US" sz="4000" i="1" dirty="0"/>
              <a:t>C. difficile</a:t>
            </a:r>
            <a:r>
              <a:rPr lang="en-US" altLang="en-US" sz="4000" dirty="0"/>
              <a:t>, 2005</a:t>
            </a:r>
          </a:p>
        </p:txBody>
      </p:sp>
      <p:pic>
        <p:nvPicPr>
          <p:cNvPr id="39939" name="Picture 3" descr=" ">
            <a:hlinkClick r:id="rId3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0601" y="1447801"/>
            <a:ext cx="6019800" cy="4819650"/>
          </a:xfrm>
        </p:spPr>
      </p:pic>
      <p:sp>
        <p:nvSpPr>
          <p:cNvPr id="39940" name="Text Box 4"/>
          <p:cNvSpPr txBox="1">
            <a:spLocks noChangeArrowheads="1"/>
          </p:cNvSpPr>
          <p:nvPr/>
        </p:nvSpPr>
        <p:spPr bwMode="auto">
          <a:xfrm>
            <a:off x="5040314" y="6354764"/>
            <a:ext cx="3689980" cy="276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6" rIns="91430" bIns="4571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1200"/>
              <a:t>McDonald et al. N Eng J Med 2005;353:2433-2441 </a:t>
            </a:r>
          </a:p>
        </p:txBody>
      </p:sp>
    </p:spTree>
    <p:extLst>
      <p:ext uri="{BB962C8B-B14F-4D97-AF65-F5344CB8AC3E}">
        <p14:creationId xmlns:p14="http://schemas.microsoft.com/office/powerpoint/2010/main" val="5214711"/>
      </p:ext>
    </p:extLst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1_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2156</TotalTime>
  <Words>2559</Words>
  <Application>Microsoft Office PowerPoint</Application>
  <PresentationFormat>On-screen Show (4:3)</PresentationFormat>
  <Paragraphs>428</Paragraphs>
  <Slides>45</Slides>
  <Notes>11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5" baseType="lpstr">
      <vt:lpstr>Arial</vt:lpstr>
      <vt:lpstr>Arial</vt:lpstr>
      <vt:lpstr>Calibri</vt:lpstr>
      <vt:lpstr>Helvetica Light</vt:lpstr>
      <vt:lpstr>Helvetica Neue</vt:lpstr>
      <vt:lpstr>Times New Roman</vt:lpstr>
      <vt:lpstr>Office Theme</vt:lpstr>
      <vt:lpstr>White</vt:lpstr>
      <vt:lpstr>1_White</vt:lpstr>
      <vt:lpstr>Microsoft Excel Chart</vt:lpstr>
      <vt:lpstr>The (Environmental) Impact of Clostridium difficile Infection (CDI)</vt:lpstr>
      <vt:lpstr>Acknowledgements</vt:lpstr>
      <vt:lpstr>A History of C. difficile</vt:lpstr>
      <vt:lpstr>C. difficile is the main contributor to gastroenteritis-associated deaths in the USA</vt:lpstr>
      <vt:lpstr>How did we get here?</vt:lpstr>
      <vt:lpstr>PowerPoint Presentation</vt:lpstr>
      <vt:lpstr>PowerPoint Presentation</vt:lpstr>
      <vt:lpstr>Hypervirulent C. difficile</vt:lpstr>
      <vt:lpstr>Incidence of hypervirulent strains of  C. difficile, 2005</vt:lpstr>
      <vt:lpstr>PowerPoint Presentation</vt:lpstr>
      <vt:lpstr>Toxins A and toxin B are produced in the Pathogenicity Locus (PaLoc) of C. difficile</vt:lpstr>
      <vt:lpstr>Time course of toxin production by hypervirulent strain compared to control</vt:lpstr>
      <vt:lpstr>  The C. difficile Epidemic</vt:lpstr>
      <vt:lpstr>C difficile nomenclature</vt:lpstr>
      <vt:lpstr>Who you calling “hypervirulent”</vt:lpstr>
      <vt:lpstr>..and there are more ribotypes than just 027</vt:lpstr>
      <vt:lpstr>You are all now expert C diff ribotypers</vt:lpstr>
      <vt:lpstr>PowerPoint Presentation</vt:lpstr>
      <vt:lpstr>C. difficile is becoming more common in the community setting</vt:lpstr>
      <vt:lpstr>How do patients get infected in the first place?   Where are C diff strains coming from?</vt:lpstr>
      <vt:lpstr>PowerPoint Presentation</vt:lpstr>
      <vt:lpstr>Animals can be colonized with C. difficile</vt:lpstr>
      <vt:lpstr>PowerPoint Presentation</vt:lpstr>
      <vt:lpstr>Water and soil can also be a reservoir for C. difficile</vt:lpstr>
      <vt:lpstr>PowerPoint Presentation</vt:lpstr>
      <vt:lpstr>Prevalence of C. difficile (CD) from various environmental samples.  Samples collected from 30 households throughout Houston, TX</vt:lpstr>
      <vt:lpstr>Is C. diff ubiquitous in our environment?</vt:lpstr>
      <vt:lpstr>Methods</vt:lpstr>
      <vt:lpstr>Methods cont.</vt:lpstr>
      <vt:lpstr>Results, number of samples</vt:lpstr>
      <vt:lpstr>Figure 1.  Community environmental contamination of C. difficile</vt:lpstr>
      <vt:lpstr>Figure 2.  Home environmental contamination of C. difficile</vt:lpstr>
      <vt:lpstr>Table 1. Risk factors for home contamination with C. difficile</vt:lpstr>
      <vt:lpstr>Frequency of C diff ribotypes (n=401) from environmental strains (25 distinct ribotypes)</vt:lpstr>
      <vt:lpstr>Figure 3. Ribotype distribution of clinical vs. environmental C difficile isolates</vt:lpstr>
      <vt:lpstr>Environmental strain PH12; ribotype 078 is virulent in a mouse model</vt:lpstr>
      <vt:lpstr>Most of the other environmental samples have been conducted in Europe.    How do our results compare to Europe?</vt:lpstr>
      <vt:lpstr>Lucky for me, I had a student do an internship in Paris and Berlin last Summer! </vt:lpstr>
      <vt:lpstr>Environmental C. difficile in Berlin and Paris</vt:lpstr>
      <vt:lpstr>Environmental C. difficile Prevalence in Berlin and Paris</vt:lpstr>
      <vt:lpstr>Texas vs. Europe C. difficile environmental prevalence</vt:lpstr>
      <vt:lpstr>PowerPoint Presentation</vt:lpstr>
      <vt:lpstr>Next steps</vt:lpstr>
      <vt:lpstr>Conclusion</vt:lpstr>
      <vt:lpstr>The (Environmental) Impact of Clostridium difficile Infection (CDI)</vt:lpstr>
    </vt:vector>
  </TitlesOfParts>
  <Company>UH College of Pharmacy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Kevin Garey</dc:creator>
  <cp:lastModifiedBy>Pinter,Henry J (DSHS)</cp:lastModifiedBy>
  <cp:revision>36</cp:revision>
  <dcterms:created xsi:type="dcterms:W3CDTF">2015-09-28T15:13:24Z</dcterms:created>
  <dcterms:modified xsi:type="dcterms:W3CDTF">2023-02-17T19:09:19Z</dcterms:modified>
</cp:coreProperties>
</file>