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1"/>
  </p:notesMasterIdLst>
  <p:sldIdLst>
    <p:sldId id="342" r:id="rId2"/>
    <p:sldId id="343" r:id="rId3"/>
    <p:sldId id="371" r:id="rId4"/>
    <p:sldId id="372" r:id="rId5"/>
    <p:sldId id="373" r:id="rId6"/>
    <p:sldId id="374" r:id="rId7"/>
    <p:sldId id="375" r:id="rId8"/>
    <p:sldId id="344" r:id="rId9"/>
    <p:sldId id="345" r:id="rId10"/>
    <p:sldId id="346" r:id="rId11"/>
    <p:sldId id="348" r:id="rId12"/>
    <p:sldId id="349" r:id="rId13"/>
    <p:sldId id="350" r:id="rId14"/>
    <p:sldId id="351" r:id="rId15"/>
    <p:sldId id="352" r:id="rId16"/>
    <p:sldId id="353" r:id="rId17"/>
    <p:sldId id="354" r:id="rId18"/>
    <p:sldId id="355" r:id="rId19"/>
    <p:sldId id="356" r:id="rId20"/>
    <p:sldId id="370" r:id="rId21"/>
    <p:sldId id="357" r:id="rId22"/>
    <p:sldId id="358" r:id="rId23"/>
    <p:sldId id="359" r:id="rId24"/>
    <p:sldId id="360" r:id="rId25"/>
    <p:sldId id="361" r:id="rId26"/>
    <p:sldId id="362" r:id="rId27"/>
    <p:sldId id="363" r:id="rId28"/>
    <p:sldId id="364" r:id="rId29"/>
    <p:sldId id="367" r:id="rId30"/>
  </p:sldIdLst>
  <p:sldSz cx="9144000" cy="6858000" type="screen4x3"/>
  <p:notesSz cx="6858000" cy="9144000"/>
  <p:defaultTextStyle>
    <a:defPPr>
      <a:defRPr lang="en-US"/>
    </a:defPPr>
    <a:lvl1pPr algn="l" rtl="0" fontAlgn="base">
      <a:spcBef>
        <a:spcPct val="20000"/>
      </a:spcBef>
      <a:spcAft>
        <a:spcPct val="0"/>
      </a:spcAft>
      <a:buChar char="•"/>
      <a:defRPr kern="1200">
        <a:solidFill>
          <a:schemeClr val="tx1"/>
        </a:solidFill>
        <a:latin typeface="Arial" charset="0"/>
        <a:ea typeface="+mn-ea"/>
        <a:cs typeface="+mn-cs"/>
      </a:defRPr>
    </a:lvl1pPr>
    <a:lvl2pPr marL="457200" algn="l" rtl="0" fontAlgn="base">
      <a:spcBef>
        <a:spcPct val="20000"/>
      </a:spcBef>
      <a:spcAft>
        <a:spcPct val="0"/>
      </a:spcAft>
      <a:buChar char="•"/>
      <a:defRPr kern="1200">
        <a:solidFill>
          <a:schemeClr val="tx1"/>
        </a:solidFill>
        <a:latin typeface="Arial" charset="0"/>
        <a:ea typeface="+mn-ea"/>
        <a:cs typeface="+mn-cs"/>
      </a:defRPr>
    </a:lvl2pPr>
    <a:lvl3pPr marL="914400" algn="l" rtl="0" fontAlgn="base">
      <a:spcBef>
        <a:spcPct val="20000"/>
      </a:spcBef>
      <a:spcAft>
        <a:spcPct val="0"/>
      </a:spcAft>
      <a:buChar char="•"/>
      <a:defRPr kern="1200">
        <a:solidFill>
          <a:schemeClr val="tx1"/>
        </a:solidFill>
        <a:latin typeface="Arial" charset="0"/>
        <a:ea typeface="+mn-ea"/>
        <a:cs typeface="+mn-cs"/>
      </a:defRPr>
    </a:lvl3pPr>
    <a:lvl4pPr marL="1371600" algn="l" rtl="0" fontAlgn="base">
      <a:spcBef>
        <a:spcPct val="20000"/>
      </a:spcBef>
      <a:spcAft>
        <a:spcPct val="0"/>
      </a:spcAft>
      <a:buChar char="•"/>
      <a:defRPr kern="1200">
        <a:solidFill>
          <a:schemeClr val="tx1"/>
        </a:solidFill>
        <a:latin typeface="Arial" charset="0"/>
        <a:ea typeface="+mn-ea"/>
        <a:cs typeface="+mn-cs"/>
      </a:defRPr>
    </a:lvl4pPr>
    <a:lvl5pPr marL="1828800" algn="l" rtl="0" fontAlgn="base">
      <a:spcBef>
        <a:spcPct val="20000"/>
      </a:spcBef>
      <a:spcAft>
        <a:spcPct val="0"/>
      </a:spcAft>
      <a:buChar char="•"/>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A53131"/>
    <a:srgbClr val="E3DED3"/>
    <a:srgbClr val="D5AA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936" autoAdjust="0"/>
    <p:restoredTop sz="92038" autoAdjust="0"/>
  </p:normalViewPr>
  <p:slideViewPr>
    <p:cSldViewPr>
      <p:cViewPr varScale="1">
        <p:scale>
          <a:sx n="60" d="100"/>
          <a:sy n="60" d="100"/>
        </p:scale>
        <p:origin x="1517" y="43"/>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200"/>
            </a:lvl1pPr>
          </a:lstStyle>
          <a:p>
            <a:endParaRPr lang="en-US" altLang="en-US"/>
          </a:p>
        </p:txBody>
      </p:sp>
      <p:sp>
        <p:nvSpPr>
          <p:cNvPr id="1536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200"/>
            </a:lvl1pPr>
          </a:lstStyle>
          <a:p>
            <a:endParaRPr lang="en-US" altLang="en-US"/>
          </a:p>
        </p:txBody>
      </p:sp>
      <p:sp>
        <p:nvSpPr>
          <p:cNvPr id="153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536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536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spcBef>
                <a:spcPct val="0"/>
              </a:spcBef>
              <a:buFontTx/>
              <a:buNone/>
              <a:defRPr sz="1200"/>
            </a:lvl1pPr>
          </a:lstStyle>
          <a:p>
            <a:endParaRPr lang="en-US" altLang="en-US"/>
          </a:p>
        </p:txBody>
      </p:sp>
      <p:sp>
        <p:nvSpPr>
          <p:cNvPr id="1536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0"/>
              </a:spcBef>
              <a:buFontTx/>
              <a:buNone/>
              <a:defRPr sz="1200"/>
            </a:lvl1pPr>
          </a:lstStyle>
          <a:p>
            <a:fld id="{B72F3CE6-034C-49CE-A265-29AA09AA1B7C}" type="slidenum">
              <a:rPr lang="en-US" altLang="en-US"/>
              <a:pPr/>
              <a:t>‹#›</a:t>
            </a:fld>
            <a:endParaRPr lang="en-US" altLang="en-US"/>
          </a:p>
        </p:txBody>
      </p:sp>
    </p:spTree>
    <p:extLst>
      <p:ext uri="{BB962C8B-B14F-4D97-AF65-F5344CB8AC3E}">
        <p14:creationId xmlns:p14="http://schemas.microsoft.com/office/powerpoint/2010/main" val="190668311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p:spPr>
        <p:txBody>
          <a:bodyPr/>
          <a:lstStyle/>
          <a:p>
            <a:r>
              <a:rPr lang="en-US" baseline="0" dirty="0"/>
              <a:t>Introductions</a:t>
            </a:r>
          </a:p>
        </p:txBody>
      </p:sp>
      <p:sp>
        <p:nvSpPr>
          <p:cNvPr id="84996" name="Slide Number Placeholder 3"/>
          <p:cNvSpPr>
            <a:spLocks noGrp="1"/>
          </p:cNvSpPr>
          <p:nvPr>
            <p:ph type="sldNum" sz="quarter" idx="5"/>
          </p:nvPr>
        </p:nvSpPr>
        <p:spPr>
          <a:noFill/>
        </p:spPr>
        <p:txBody>
          <a:bodyPr/>
          <a:lstStyle>
            <a:lvl1pPr eaLnBrk="0" hangingPunct="0">
              <a:defRPr>
                <a:solidFill>
                  <a:schemeClr val="tx1"/>
                </a:solidFill>
                <a:latin typeface="Arial" charset="0"/>
              </a:defRPr>
            </a:lvl1pPr>
            <a:lvl2pPr marL="728091" indent="-280035" eaLnBrk="0" hangingPunct="0">
              <a:defRPr>
                <a:solidFill>
                  <a:schemeClr val="tx1"/>
                </a:solidFill>
                <a:latin typeface="Arial" charset="0"/>
              </a:defRPr>
            </a:lvl2pPr>
            <a:lvl3pPr marL="1120140" indent="-224028" eaLnBrk="0" hangingPunct="0">
              <a:defRPr>
                <a:solidFill>
                  <a:schemeClr val="tx1"/>
                </a:solidFill>
                <a:latin typeface="Arial" charset="0"/>
              </a:defRPr>
            </a:lvl3pPr>
            <a:lvl4pPr marL="1568196" indent="-224028" eaLnBrk="0" hangingPunct="0">
              <a:defRPr>
                <a:solidFill>
                  <a:schemeClr val="tx1"/>
                </a:solidFill>
                <a:latin typeface="Arial" charset="0"/>
              </a:defRPr>
            </a:lvl4pPr>
            <a:lvl5pPr marL="2016252" indent="-224028" eaLnBrk="0" hangingPunct="0">
              <a:defRPr>
                <a:solidFill>
                  <a:schemeClr val="tx1"/>
                </a:solidFill>
                <a:latin typeface="Arial" charset="0"/>
              </a:defRPr>
            </a:lvl5pPr>
            <a:lvl6pPr marL="2464308" indent="-224028" eaLnBrk="0" fontAlgn="base" hangingPunct="0">
              <a:spcBef>
                <a:spcPct val="0"/>
              </a:spcBef>
              <a:spcAft>
                <a:spcPct val="0"/>
              </a:spcAft>
              <a:defRPr>
                <a:solidFill>
                  <a:schemeClr val="tx1"/>
                </a:solidFill>
                <a:latin typeface="Arial" charset="0"/>
              </a:defRPr>
            </a:lvl6pPr>
            <a:lvl7pPr marL="2912364" indent="-224028" eaLnBrk="0" fontAlgn="base" hangingPunct="0">
              <a:spcBef>
                <a:spcPct val="0"/>
              </a:spcBef>
              <a:spcAft>
                <a:spcPct val="0"/>
              </a:spcAft>
              <a:defRPr>
                <a:solidFill>
                  <a:schemeClr val="tx1"/>
                </a:solidFill>
                <a:latin typeface="Arial" charset="0"/>
              </a:defRPr>
            </a:lvl7pPr>
            <a:lvl8pPr marL="3360420" indent="-224028" eaLnBrk="0" fontAlgn="base" hangingPunct="0">
              <a:spcBef>
                <a:spcPct val="0"/>
              </a:spcBef>
              <a:spcAft>
                <a:spcPct val="0"/>
              </a:spcAft>
              <a:defRPr>
                <a:solidFill>
                  <a:schemeClr val="tx1"/>
                </a:solidFill>
                <a:latin typeface="Arial" charset="0"/>
              </a:defRPr>
            </a:lvl8pPr>
            <a:lvl9pPr marL="3808477" indent="-224028" eaLnBrk="0" fontAlgn="base" hangingPunct="0">
              <a:spcBef>
                <a:spcPct val="0"/>
              </a:spcBef>
              <a:spcAft>
                <a:spcPct val="0"/>
              </a:spcAft>
              <a:defRPr>
                <a:solidFill>
                  <a:schemeClr val="tx1"/>
                </a:solidFill>
                <a:latin typeface="Arial" charset="0"/>
              </a:defRPr>
            </a:lvl9pPr>
          </a:lstStyle>
          <a:p>
            <a:pPr eaLnBrk="1" hangingPunct="1"/>
            <a:fld id="{7BF9C533-26DE-4E26-AB25-B0760EBAE75E}" type="slidenum">
              <a:rPr lang="en-US">
                <a:solidFill>
                  <a:prstClr val="black"/>
                </a:solidFill>
              </a:rPr>
              <a:pPr eaLnBrk="1" hangingPunct="1"/>
              <a:t>1</a:t>
            </a:fld>
            <a:endParaRPr lang="en-US">
              <a:solidFill>
                <a:prstClr val="black"/>
              </a:solidFill>
            </a:endParaRPr>
          </a:p>
        </p:txBody>
      </p:sp>
    </p:spTree>
    <p:extLst>
      <p:ext uri="{BB962C8B-B14F-4D97-AF65-F5344CB8AC3E}">
        <p14:creationId xmlns:p14="http://schemas.microsoft.com/office/powerpoint/2010/main" val="19956354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dirty="0">
                <a:latin typeface="+mn-lt"/>
              </a:rPr>
              <a:t>SIR </a:t>
            </a:r>
            <a:r>
              <a:rPr lang="en-US" dirty="0">
                <a:latin typeface="+mn-lt"/>
              </a:rPr>
              <a:t>– This is a ratio of the Observed number of infections to the Predicted number of infections. </a:t>
            </a:r>
            <a:endParaRPr lang="en-US" sz="1400" dirty="0">
              <a:latin typeface="+mn-lt"/>
            </a:endParaRPr>
          </a:p>
          <a:p>
            <a:pPr marL="616140" lvl="1" indent="-168038">
              <a:buFont typeface="Arial" panose="020B0604020202020204" pitchFamily="34" charset="0"/>
              <a:buChar char="•"/>
            </a:pPr>
            <a:r>
              <a:rPr lang="en-US" dirty="0">
                <a:latin typeface="+mn-lt"/>
              </a:rPr>
              <a:t>If the SIR &gt; 1, then the facility has a higher rate of infection than the national benchmark </a:t>
            </a:r>
            <a:endParaRPr lang="en-US" sz="1400" dirty="0">
              <a:latin typeface="+mn-lt"/>
            </a:endParaRPr>
          </a:p>
          <a:p>
            <a:pPr marL="616140" lvl="1" indent="-168038">
              <a:buFont typeface="Arial" panose="020B0604020202020204" pitchFamily="34" charset="0"/>
              <a:buChar char="•"/>
            </a:pPr>
            <a:r>
              <a:rPr lang="en-US" dirty="0">
                <a:latin typeface="+mn-lt"/>
              </a:rPr>
              <a:t>If the SIR &lt; 1, then the facility has a lower rate of infection than the national benchmark </a:t>
            </a:r>
            <a:endParaRPr lang="en-US" sz="1400" dirty="0">
              <a:latin typeface="+mn-lt"/>
            </a:endParaRPr>
          </a:p>
          <a:p>
            <a:pPr marL="616140" lvl="1" indent="-168038">
              <a:buFont typeface="Arial" panose="020B0604020202020204" pitchFamily="34" charset="0"/>
              <a:buChar char="•"/>
            </a:pPr>
            <a:r>
              <a:rPr lang="en-US" dirty="0">
                <a:latin typeface="+mn-lt"/>
              </a:rPr>
              <a:t>If the SIR = 1, then the facility has the same rate of infection as the national benchmark </a:t>
            </a:r>
            <a:endParaRPr lang="en-US" sz="1400" dirty="0">
              <a:latin typeface="+mn-lt"/>
            </a:endParaRPr>
          </a:p>
          <a:p>
            <a:pPr lvl="1"/>
            <a:r>
              <a:rPr lang="en-US" b="1" dirty="0">
                <a:latin typeface="+mn-lt"/>
              </a:rPr>
              <a:t>NOTE: </a:t>
            </a:r>
            <a:r>
              <a:rPr lang="en-US" dirty="0">
                <a:latin typeface="+mn-lt"/>
              </a:rPr>
              <a:t>If the Predicted number of infections is less than 1, then there is not enough data to calculate a SIR. </a:t>
            </a:r>
          </a:p>
          <a:p>
            <a:pPr lvl="1"/>
            <a:endParaRPr lang="en-US" dirty="0">
              <a:latin typeface="+mn-lt"/>
            </a:endParaRPr>
          </a:p>
          <a:p>
            <a:pPr lvl="0"/>
            <a:r>
              <a:rPr lang="en-US" b="1" dirty="0">
                <a:latin typeface="+mn-lt"/>
              </a:rPr>
              <a:t>Statistical Interpretation/National Comparison: </a:t>
            </a:r>
            <a:r>
              <a:rPr lang="en-US" dirty="0">
                <a:latin typeface="+mn-lt"/>
              </a:rPr>
              <a:t>This interpretation takes into account whether the difference between the facility and the national experience is significantly different. If it is not statistically significant, then the facility is considered to have about the same experience as that of the nation. </a:t>
            </a:r>
            <a:endParaRPr lang="en-US" sz="1400" dirty="0">
              <a:latin typeface="+mn-lt"/>
            </a:endParaRPr>
          </a:p>
          <a:p>
            <a:pPr marL="616140" lvl="1" indent="-168038">
              <a:buFont typeface="Arial" panose="020B0604020202020204" pitchFamily="34" charset="0"/>
              <a:buChar char="•"/>
            </a:pPr>
            <a:r>
              <a:rPr lang="en-US" dirty="0">
                <a:latin typeface="+mn-lt"/>
              </a:rPr>
              <a:t>(green down pointing arrow) Significantly fewer infections observed than predicted, based on the national baseline: this means that the facility has a lower rate of infection than the average health care facility and therefore doing better than the average health care facility in the nation. </a:t>
            </a:r>
            <a:endParaRPr lang="en-US" sz="1400" dirty="0">
              <a:latin typeface="+mn-lt"/>
            </a:endParaRPr>
          </a:p>
          <a:p>
            <a:pPr marL="616140" lvl="1" indent="-168038">
              <a:buFont typeface="Arial" panose="020B0604020202020204" pitchFamily="34" charset="0"/>
              <a:buChar char="•"/>
            </a:pPr>
            <a:r>
              <a:rPr lang="en-US" dirty="0">
                <a:latin typeface="+mn-lt"/>
              </a:rPr>
              <a:t>(gray circle) No significant difference between the numbers of observed and predicted infections, based on the national baseline: this means that the facility about the same rate of infection than the average health care facility. </a:t>
            </a:r>
            <a:endParaRPr lang="en-US" sz="1400" dirty="0">
              <a:latin typeface="+mn-lt"/>
            </a:endParaRPr>
          </a:p>
          <a:p>
            <a:pPr marL="616140" lvl="1" indent="-168038">
              <a:buFont typeface="Arial" panose="020B0604020202020204" pitchFamily="34" charset="0"/>
              <a:buChar char="•"/>
            </a:pPr>
            <a:r>
              <a:rPr lang="en-US" dirty="0">
                <a:latin typeface="+mn-lt"/>
              </a:rPr>
              <a:t>(red upward pointing arrow) Significantly more infections observed than predicted, based on the national baseline: this means that the facility has a higher rate of infection than the average health care facility and therefore is doing worse than the average health care facility in the nation. </a:t>
            </a:r>
            <a:endParaRPr lang="en-US" sz="1400" dirty="0">
              <a:latin typeface="+mn-lt"/>
            </a:endParaRPr>
          </a:p>
          <a:p>
            <a:pPr marL="616140" lvl="1" indent="-168038">
              <a:buFont typeface="Arial" panose="020B0604020202020204" pitchFamily="34" charset="0"/>
              <a:buChar char="•"/>
            </a:pPr>
            <a:r>
              <a:rPr lang="en-US" dirty="0">
                <a:latin typeface="+mn-lt"/>
              </a:rPr>
              <a:t>(white box) The SIR is not calculated when the number of predicted infections is less than 1: Data were reported, but not enough to compare to the national baseline and be able to reliably determine whether they are doing better, worse or the same as the nation. </a:t>
            </a:r>
            <a:endParaRPr lang="en-US" sz="1400" dirty="0">
              <a:latin typeface="+mn-lt"/>
            </a:endParaRPr>
          </a:p>
          <a:p>
            <a:pPr lvl="1"/>
            <a:endParaRPr lang="en-US" sz="1400" dirty="0">
              <a:latin typeface="+mn-lt"/>
            </a:endParaRPr>
          </a:p>
          <a:p>
            <a:endParaRPr lang="en-US" dirty="0"/>
          </a:p>
        </p:txBody>
      </p:sp>
      <p:sp>
        <p:nvSpPr>
          <p:cNvPr id="4" name="Slide Number Placeholder 3"/>
          <p:cNvSpPr>
            <a:spLocks noGrp="1"/>
          </p:cNvSpPr>
          <p:nvPr>
            <p:ph type="sldNum" sz="quarter" idx="10"/>
          </p:nvPr>
        </p:nvSpPr>
        <p:spPr/>
        <p:txBody>
          <a:bodyPr/>
          <a:lstStyle/>
          <a:p>
            <a:fld id="{F271CCD5-CBD6-411C-A87A-3EFF8E469411}" type="slidenum">
              <a:rPr lang="en-US" smtClean="0"/>
              <a:t>15</a:t>
            </a:fld>
            <a:endParaRPr lang="en-US"/>
          </a:p>
        </p:txBody>
      </p:sp>
    </p:spTree>
    <p:extLst>
      <p:ext uri="{BB962C8B-B14F-4D97-AF65-F5344CB8AC3E}">
        <p14:creationId xmlns:p14="http://schemas.microsoft.com/office/powerpoint/2010/main" val="21416684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lvl="0"/>
            <a:r>
              <a:rPr lang="en-US" b="1" dirty="0">
                <a:latin typeface="+mn-lt"/>
              </a:rPr>
              <a:t>SIR </a:t>
            </a:r>
            <a:r>
              <a:rPr lang="en-US" dirty="0">
                <a:latin typeface="+mn-lt"/>
              </a:rPr>
              <a:t>– This is a ratio of the Observed number of infections to the Predicted number of infections. </a:t>
            </a:r>
            <a:endParaRPr lang="en-US" sz="1400" dirty="0">
              <a:latin typeface="+mn-lt"/>
            </a:endParaRPr>
          </a:p>
          <a:p>
            <a:pPr marL="616140" lvl="1" indent="-168038">
              <a:buFont typeface="Arial" panose="020B0604020202020204" pitchFamily="34" charset="0"/>
              <a:buChar char="•"/>
            </a:pPr>
            <a:r>
              <a:rPr lang="en-US" dirty="0">
                <a:latin typeface="+mn-lt"/>
              </a:rPr>
              <a:t>If the SIR &gt; 1, then the facility has a higher rate of infection than the national benchmark </a:t>
            </a:r>
            <a:endParaRPr lang="en-US" sz="1400" dirty="0">
              <a:latin typeface="+mn-lt"/>
            </a:endParaRPr>
          </a:p>
          <a:p>
            <a:pPr marL="616140" lvl="1" indent="-168038">
              <a:buFont typeface="Arial" panose="020B0604020202020204" pitchFamily="34" charset="0"/>
              <a:buChar char="•"/>
            </a:pPr>
            <a:r>
              <a:rPr lang="en-US" dirty="0">
                <a:latin typeface="+mn-lt"/>
              </a:rPr>
              <a:t>If the SIR &lt; 1, then the facility has a lower rate of infection than the national benchmark </a:t>
            </a:r>
            <a:endParaRPr lang="en-US" sz="1400" dirty="0">
              <a:latin typeface="+mn-lt"/>
            </a:endParaRPr>
          </a:p>
          <a:p>
            <a:pPr marL="616140" lvl="1" indent="-168038">
              <a:buFont typeface="Arial" panose="020B0604020202020204" pitchFamily="34" charset="0"/>
              <a:buChar char="•"/>
            </a:pPr>
            <a:r>
              <a:rPr lang="en-US" dirty="0">
                <a:latin typeface="+mn-lt"/>
              </a:rPr>
              <a:t>If the SIR = 1, then the facility has the same rate of infection as the national benchmark </a:t>
            </a:r>
            <a:endParaRPr lang="en-US" sz="1400" dirty="0">
              <a:latin typeface="+mn-lt"/>
            </a:endParaRPr>
          </a:p>
          <a:p>
            <a:pPr lvl="1"/>
            <a:r>
              <a:rPr lang="en-US" b="1" dirty="0">
                <a:latin typeface="+mn-lt"/>
              </a:rPr>
              <a:t>NOTE: </a:t>
            </a:r>
            <a:r>
              <a:rPr lang="en-US" dirty="0">
                <a:latin typeface="+mn-lt"/>
              </a:rPr>
              <a:t>If the Predicted number of infections is less than 1, then there is not enough data to calculate a SIR. </a:t>
            </a:r>
          </a:p>
          <a:p>
            <a:pPr lvl="1"/>
            <a:endParaRPr lang="en-US" dirty="0">
              <a:latin typeface="+mn-lt"/>
            </a:endParaRPr>
          </a:p>
          <a:p>
            <a:endParaRPr lang="en-US" dirty="0"/>
          </a:p>
        </p:txBody>
      </p:sp>
      <p:sp>
        <p:nvSpPr>
          <p:cNvPr id="4" name="Slide Number Placeholder 3"/>
          <p:cNvSpPr>
            <a:spLocks noGrp="1"/>
          </p:cNvSpPr>
          <p:nvPr>
            <p:ph type="sldNum" sz="quarter" idx="10"/>
          </p:nvPr>
        </p:nvSpPr>
        <p:spPr/>
        <p:txBody>
          <a:bodyPr/>
          <a:lstStyle/>
          <a:p>
            <a:fld id="{CF100889-69BD-43C4-8F09-95DF4FFDC410}" type="slidenum">
              <a:rPr lang="en-US" smtClean="0"/>
              <a:t>16</a:t>
            </a:fld>
            <a:endParaRPr lang="en-US"/>
          </a:p>
        </p:txBody>
      </p:sp>
    </p:spTree>
    <p:extLst>
      <p:ext uri="{BB962C8B-B14F-4D97-AF65-F5344CB8AC3E}">
        <p14:creationId xmlns:p14="http://schemas.microsoft.com/office/powerpoint/2010/main" val="26730968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71CCD5-CBD6-411C-A87A-3EFF8E469411}" type="slidenum">
              <a:rPr lang="en-US" smtClean="0"/>
              <a:t>17</a:t>
            </a:fld>
            <a:endParaRPr lang="en-US"/>
          </a:p>
        </p:txBody>
      </p:sp>
    </p:spTree>
    <p:extLst>
      <p:ext uri="{BB962C8B-B14F-4D97-AF65-F5344CB8AC3E}">
        <p14:creationId xmlns:p14="http://schemas.microsoft.com/office/powerpoint/2010/main" val="41595191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100889-69BD-43C4-8F09-95DF4FFDC410}" type="slidenum">
              <a:rPr lang="en-US" smtClean="0"/>
              <a:t>18</a:t>
            </a:fld>
            <a:endParaRPr lang="en-US"/>
          </a:p>
        </p:txBody>
      </p:sp>
    </p:spTree>
    <p:extLst>
      <p:ext uri="{BB962C8B-B14F-4D97-AF65-F5344CB8AC3E}">
        <p14:creationId xmlns:p14="http://schemas.microsoft.com/office/powerpoint/2010/main" val="26730968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100889-69BD-43C4-8F09-95DF4FFDC410}" type="slidenum">
              <a:rPr lang="en-US" smtClean="0"/>
              <a:t>19</a:t>
            </a:fld>
            <a:endParaRPr lang="en-US"/>
          </a:p>
        </p:txBody>
      </p:sp>
    </p:spTree>
    <p:extLst>
      <p:ext uri="{BB962C8B-B14F-4D97-AF65-F5344CB8AC3E}">
        <p14:creationId xmlns:p14="http://schemas.microsoft.com/office/powerpoint/2010/main" val="26730968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100889-69BD-43C4-8F09-95DF4FFDC410}" type="slidenum">
              <a:rPr lang="en-US" smtClean="0"/>
              <a:t>21</a:t>
            </a:fld>
            <a:endParaRPr lang="en-US"/>
          </a:p>
        </p:txBody>
      </p:sp>
    </p:spTree>
    <p:extLst>
      <p:ext uri="{BB962C8B-B14F-4D97-AF65-F5344CB8AC3E}">
        <p14:creationId xmlns:p14="http://schemas.microsoft.com/office/powerpoint/2010/main" val="26730968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100889-69BD-43C4-8F09-95DF4FFDC410}" type="slidenum">
              <a:rPr lang="en-US" smtClean="0"/>
              <a:t>23</a:t>
            </a:fld>
            <a:endParaRPr lang="en-US"/>
          </a:p>
        </p:txBody>
      </p:sp>
    </p:spTree>
    <p:extLst>
      <p:ext uri="{BB962C8B-B14F-4D97-AF65-F5344CB8AC3E}">
        <p14:creationId xmlns:p14="http://schemas.microsoft.com/office/powerpoint/2010/main" val="35222772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100889-69BD-43C4-8F09-95DF4FFDC410}" type="slidenum">
              <a:rPr lang="en-US" smtClean="0"/>
              <a:t>24</a:t>
            </a:fld>
            <a:endParaRPr lang="en-US"/>
          </a:p>
        </p:txBody>
      </p:sp>
    </p:spTree>
    <p:extLst>
      <p:ext uri="{BB962C8B-B14F-4D97-AF65-F5344CB8AC3E}">
        <p14:creationId xmlns:p14="http://schemas.microsoft.com/office/powerpoint/2010/main" val="42617602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100889-69BD-43C4-8F09-95DF4FFDC410}" type="slidenum">
              <a:rPr lang="en-US" smtClean="0"/>
              <a:t>25</a:t>
            </a:fld>
            <a:endParaRPr lang="en-US"/>
          </a:p>
        </p:txBody>
      </p:sp>
    </p:spTree>
    <p:extLst>
      <p:ext uri="{BB962C8B-B14F-4D97-AF65-F5344CB8AC3E}">
        <p14:creationId xmlns:p14="http://schemas.microsoft.com/office/powerpoint/2010/main" val="29903533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100889-69BD-43C4-8F09-95DF4FFDC410}" type="slidenum">
              <a:rPr lang="en-US" smtClean="0"/>
              <a:t>26</a:t>
            </a:fld>
            <a:endParaRPr lang="en-US"/>
          </a:p>
        </p:txBody>
      </p:sp>
    </p:spTree>
    <p:extLst>
      <p:ext uri="{BB962C8B-B14F-4D97-AF65-F5344CB8AC3E}">
        <p14:creationId xmlns:p14="http://schemas.microsoft.com/office/powerpoint/2010/main" val="29903533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2F3CE6-034C-49CE-A265-29AA09AA1B7C}" type="slidenum">
              <a:rPr lang="en-US" altLang="en-US" smtClean="0"/>
              <a:pPr/>
              <a:t>2</a:t>
            </a:fld>
            <a:endParaRPr lang="en-US" altLang="en-US"/>
          </a:p>
        </p:txBody>
      </p:sp>
    </p:spTree>
    <p:extLst>
      <p:ext uri="{BB962C8B-B14F-4D97-AF65-F5344CB8AC3E}">
        <p14:creationId xmlns:p14="http://schemas.microsoft.com/office/powerpoint/2010/main" val="17538556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100889-69BD-43C4-8F09-95DF4FFDC410}" type="slidenum">
              <a:rPr lang="en-US" smtClean="0"/>
              <a:t>27</a:t>
            </a:fld>
            <a:endParaRPr lang="en-US"/>
          </a:p>
        </p:txBody>
      </p:sp>
    </p:spTree>
    <p:extLst>
      <p:ext uri="{BB962C8B-B14F-4D97-AF65-F5344CB8AC3E}">
        <p14:creationId xmlns:p14="http://schemas.microsoft.com/office/powerpoint/2010/main" val="27189872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lnSpc>
                <a:spcPct val="80000"/>
              </a:lnSpc>
              <a:spcBef>
                <a:spcPct val="20000"/>
              </a:spcBef>
              <a:spcAft>
                <a:spcPct val="0"/>
              </a:spcAft>
              <a:buClr>
                <a:srgbClr val="A50021"/>
              </a:buClr>
              <a:buFont typeface="Wingdings" panose="05000000000000000000" pitchFamily="2" charset="2"/>
              <a:defRPr>
                <a:solidFill>
                  <a:schemeClr val="tx1"/>
                </a:solidFill>
                <a:latin typeface="Arial" panose="020B0604020202020204" pitchFamily="34" charset="0"/>
              </a:defRPr>
            </a:lvl6pPr>
            <a:lvl7pPr marL="2971800" indent="-228600" algn="ctr" eaLnBrk="0" fontAlgn="base" hangingPunct="0">
              <a:lnSpc>
                <a:spcPct val="80000"/>
              </a:lnSpc>
              <a:spcBef>
                <a:spcPct val="20000"/>
              </a:spcBef>
              <a:spcAft>
                <a:spcPct val="0"/>
              </a:spcAft>
              <a:buClr>
                <a:srgbClr val="A50021"/>
              </a:buClr>
              <a:buFont typeface="Wingdings" panose="05000000000000000000" pitchFamily="2" charset="2"/>
              <a:defRPr>
                <a:solidFill>
                  <a:schemeClr val="tx1"/>
                </a:solidFill>
                <a:latin typeface="Arial" panose="020B0604020202020204" pitchFamily="34" charset="0"/>
              </a:defRPr>
            </a:lvl7pPr>
            <a:lvl8pPr marL="3429000" indent="-228600" algn="ctr" eaLnBrk="0" fontAlgn="base" hangingPunct="0">
              <a:lnSpc>
                <a:spcPct val="80000"/>
              </a:lnSpc>
              <a:spcBef>
                <a:spcPct val="20000"/>
              </a:spcBef>
              <a:spcAft>
                <a:spcPct val="0"/>
              </a:spcAft>
              <a:buClr>
                <a:srgbClr val="A50021"/>
              </a:buClr>
              <a:buFont typeface="Wingdings" panose="05000000000000000000" pitchFamily="2" charset="2"/>
              <a:defRPr>
                <a:solidFill>
                  <a:schemeClr val="tx1"/>
                </a:solidFill>
                <a:latin typeface="Arial" panose="020B0604020202020204" pitchFamily="34" charset="0"/>
              </a:defRPr>
            </a:lvl8pPr>
            <a:lvl9pPr marL="3886200" indent="-228600" algn="ctr" eaLnBrk="0" fontAlgn="base" hangingPunct="0">
              <a:lnSpc>
                <a:spcPct val="80000"/>
              </a:lnSpc>
              <a:spcBef>
                <a:spcPct val="20000"/>
              </a:spcBef>
              <a:spcAft>
                <a:spcPct val="0"/>
              </a:spcAft>
              <a:buClr>
                <a:srgbClr val="A50021"/>
              </a:buClr>
              <a:buFont typeface="Wingdings" panose="05000000000000000000" pitchFamily="2" charset="2"/>
              <a:defRPr>
                <a:solidFill>
                  <a:schemeClr val="tx1"/>
                </a:solidFill>
                <a:latin typeface="Arial" panose="020B0604020202020204" pitchFamily="34" charset="0"/>
              </a:defRPr>
            </a:lvl9pPr>
          </a:lstStyle>
          <a:p>
            <a:pPr eaLnBrk="1" hangingPunct="1"/>
            <a:fld id="{9BFB192A-3D01-409F-8512-8CC70D1D275E}" type="slidenum">
              <a:rPr lang="en-US" altLang="en-US"/>
              <a:pPr eaLnBrk="1" hangingPunct="1"/>
              <a:t>4</a:t>
            </a:fld>
            <a:endParaRPr lang="en-US" alt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a:latin typeface="Arial" panose="020B0604020202020204" pitchFamily="34" charset="0"/>
              </a:rPr>
              <a:t>Movement towards patient empowerment: Speak up and It’s OK to Ask programs. Allowing patients to be involved in their own healthcare.</a:t>
            </a:r>
          </a:p>
          <a:p>
            <a:pPr eaLnBrk="1" hangingPunct="1">
              <a:buFontTx/>
              <a:buChar char="•"/>
            </a:pPr>
            <a:r>
              <a:rPr lang="en-US" altLang="en-US">
                <a:latin typeface="Arial" panose="020B0604020202020204" pitchFamily="34" charset="0"/>
              </a:rPr>
              <a:t>Striving to build on the principles of transparency and consumer choice to create incentives and motivate healthcare organizations and providers to provide better, more efficient care. </a:t>
            </a:r>
          </a:p>
          <a:p>
            <a:pPr eaLnBrk="1" hangingPunct="1">
              <a:buFontTx/>
              <a:buChar char="•"/>
            </a:pPr>
            <a:r>
              <a:rPr lang="en-US" altLang="en-US">
                <a:latin typeface="Arial" panose="020B0604020202020204" pitchFamily="34" charset="0"/>
              </a:rPr>
              <a:t>Working to establish greater consistency and compatibility of HAI data through developing standardized definitions and measures for HAIs. </a:t>
            </a:r>
          </a:p>
          <a:p>
            <a:pPr eaLnBrk="1" hangingPunct="1">
              <a:buFontTx/>
              <a:buChar char="•"/>
            </a:pPr>
            <a:r>
              <a:rPr lang="en-US" altLang="en-US">
                <a:latin typeface="Arial" panose="020B0604020202020204" pitchFamily="34" charset="0"/>
              </a:rPr>
              <a:t>And I’m sure for those facilities that lack Administrative support, I guarantee you, that your administration will be much more concerned about infection prevention measures now that their infection rates will be available for public review. </a:t>
            </a:r>
          </a:p>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1154972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lnSpc>
                <a:spcPct val="80000"/>
              </a:lnSpc>
              <a:spcBef>
                <a:spcPct val="20000"/>
              </a:spcBef>
              <a:spcAft>
                <a:spcPct val="0"/>
              </a:spcAft>
              <a:buClr>
                <a:srgbClr val="A50021"/>
              </a:buClr>
              <a:buFont typeface="Wingdings" panose="05000000000000000000" pitchFamily="2" charset="2"/>
              <a:defRPr>
                <a:solidFill>
                  <a:schemeClr val="tx1"/>
                </a:solidFill>
                <a:latin typeface="Arial" panose="020B0604020202020204" pitchFamily="34" charset="0"/>
              </a:defRPr>
            </a:lvl6pPr>
            <a:lvl7pPr marL="2971800" indent="-228600" algn="ctr" eaLnBrk="0" fontAlgn="base" hangingPunct="0">
              <a:lnSpc>
                <a:spcPct val="80000"/>
              </a:lnSpc>
              <a:spcBef>
                <a:spcPct val="20000"/>
              </a:spcBef>
              <a:spcAft>
                <a:spcPct val="0"/>
              </a:spcAft>
              <a:buClr>
                <a:srgbClr val="A50021"/>
              </a:buClr>
              <a:buFont typeface="Wingdings" panose="05000000000000000000" pitchFamily="2" charset="2"/>
              <a:defRPr>
                <a:solidFill>
                  <a:schemeClr val="tx1"/>
                </a:solidFill>
                <a:latin typeface="Arial" panose="020B0604020202020204" pitchFamily="34" charset="0"/>
              </a:defRPr>
            </a:lvl7pPr>
            <a:lvl8pPr marL="3429000" indent="-228600" algn="ctr" eaLnBrk="0" fontAlgn="base" hangingPunct="0">
              <a:lnSpc>
                <a:spcPct val="80000"/>
              </a:lnSpc>
              <a:spcBef>
                <a:spcPct val="20000"/>
              </a:spcBef>
              <a:spcAft>
                <a:spcPct val="0"/>
              </a:spcAft>
              <a:buClr>
                <a:srgbClr val="A50021"/>
              </a:buClr>
              <a:buFont typeface="Wingdings" panose="05000000000000000000" pitchFamily="2" charset="2"/>
              <a:defRPr>
                <a:solidFill>
                  <a:schemeClr val="tx1"/>
                </a:solidFill>
                <a:latin typeface="Arial" panose="020B0604020202020204" pitchFamily="34" charset="0"/>
              </a:defRPr>
            </a:lvl8pPr>
            <a:lvl9pPr marL="3886200" indent="-228600" algn="ctr" eaLnBrk="0" fontAlgn="base" hangingPunct="0">
              <a:lnSpc>
                <a:spcPct val="80000"/>
              </a:lnSpc>
              <a:spcBef>
                <a:spcPct val="20000"/>
              </a:spcBef>
              <a:spcAft>
                <a:spcPct val="0"/>
              </a:spcAft>
              <a:buClr>
                <a:srgbClr val="A50021"/>
              </a:buClr>
              <a:buFont typeface="Wingdings" panose="05000000000000000000" pitchFamily="2" charset="2"/>
              <a:defRPr>
                <a:solidFill>
                  <a:schemeClr val="tx1"/>
                </a:solidFill>
                <a:latin typeface="Arial" panose="020B0604020202020204" pitchFamily="34" charset="0"/>
              </a:defRPr>
            </a:lvl9pPr>
          </a:lstStyle>
          <a:p>
            <a:pPr algn="r" eaLnBrk="1" hangingPunct="1">
              <a:lnSpc>
                <a:spcPct val="100000"/>
              </a:lnSpc>
              <a:spcBef>
                <a:spcPct val="0"/>
              </a:spcBef>
              <a:buClrTx/>
              <a:buFontTx/>
              <a:buNone/>
            </a:pPr>
            <a:fld id="{BD295478-8647-4116-9558-E246D1940B26}" type="slidenum">
              <a:rPr lang="en-US" altLang="en-US" sz="1200"/>
              <a:pPr algn="r" eaLnBrk="1" hangingPunct="1">
                <a:lnSpc>
                  <a:spcPct val="100000"/>
                </a:lnSpc>
                <a:spcBef>
                  <a:spcPct val="0"/>
                </a:spcBef>
                <a:buClrTx/>
                <a:buFontTx/>
                <a:buNone/>
              </a:pPr>
              <a:t>5</a:t>
            </a:fld>
            <a:endParaRPr lang="en-US" altLang="en-US" sz="12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36540277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lnSpc>
                <a:spcPct val="80000"/>
              </a:lnSpc>
              <a:spcBef>
                <a:spcPct val="20000"/>
              </a:spcBef>
              <a:spcAft>
                <a:spcPct val="0"/>
              </a:spcAft>
              <a:buClr>
                <a:srgbClr val="A50021"/>
              </a:buClr>
              <a:buFont typeface="Wingdings" panose="05000000000000000000" pitchFamily="2" charset="2"/>
              <a:defRPr>
                <a:solidFill>
                  <a:schemeClr val="tx1"/>
                </a:solidFill>
                <a:latin typeface="Arial" panose="020B0604020202020204" pitchFamily="34" charset="0"/>
              </a:defRPr>
            </a:lvl6pPr>
            <a:lvl7pPr marL="2971800" indent="-228600" algn="ctr" eaLnBrk="0" fontAlgn="base" hangingPunct="0">
              <a:lnSpc>
                <a:spcPct val="80000"/>
              </a:lnSpc>
              <a:spcBef>
                <a:spcPct val="20000"/>
              </a:spcBef>
              <a:spcAft>
                <a:spcPct val="0"/>
              </a:spcAft>
              <a:buClr>
                <a:srgbClr val="A50021"/>
              </a:buClr>
              <a:buFont typeface="Wingdings" panose="05000000000000000000" pitchFamily="2" charset="2"/>
              <a:defRPr>
                <a:solidFill>
                  <a:schemeClr val="tx1"/>
                </a:solidFill>
                <a:latin typeface="Arial" panose="020B0604020202020204" pitchFamily="34" charset="0"/>
              </a:defRPr>
            </a:lvl7pPr>
            <a:lvl8pPr marL="3429000" indent="-228600" algn="ctr" eaLnBrk="0" fontAlgn="base" hangingPunct="0">
              <a:lnSpc>
                <a:spcPct val="80000"/>
              </a:lnSpc>
              <a:spcBef>
                <a:spcPct val="20000"/>
              </a:spcBef>
              <a:spcAft>
                <a:spcPct val="0"/>
              </a:spcAft>
              <a:buClr>
                <a:srgbClr val="A50021"/>
              </a:buClr>
              <a:buFont typeface="Wingdings" panose="05000000000000000000" pitchFamily="2" charset="2"/>
              <a:defRPr>
                <a:solidFill>
                  <a:schemeClr val="tx1"/>
                </a:solidFill>
                <a:latin typeface="Arial" panose="020B0604020202020204" pitchFamily="34" charset="0"/>
              </a:defRPr>
            </a:lvl8pPr>
            <a:lvl9pPr marL="3886200" indent="-228600" algn="ctr" eaLnBrk="0" fontAlgn="base" hangingPunct="0">
              <a:lnSpc>
                <a:spcPct val="80000"/>
              </a:lnSpc>
              <a:spcBef>
                <a:spcPct val="20000"/>
              </a:spcBef>
              <a:spcAft>
                <a:spcPct val="0"/>
              </a:spcAft>
              <a:buClr>
                <a:srgbClr val="A50021"/>
              </a:buClr>
              <a:buFont typeface="Wingdings" panose="05000000000000000000" pitchFamily="2" charset="2"/>
              <a:defRPr>
                <a:solidFill>
                  <a:schemeClr val="tx1"/>
                </a:solidFill>
                <a:latin typeface="Arial" panose="020B0604020202020204" pitchFamily="34" charset="0"/>
              </a:defRPr>
            </a:lvl9pPr>
          </a:lstStyle>
          <a:p>
            <a:pPr eaLnBrk="1" hangingPunct="1"/>
            <a:fld id="{9CE5B471-1095-4FB9-B2FE-DC3BB6306E76}" type="slidenum">
              <a:rPr lang="en-US" altLang="en-US"/>
              <a:pPr eaLnBrk="1" hangingPunct="1"/>
              <a:t>6</a:t>
            </a:fld>
            <a:endParaRPr lang="en-US" alt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7664094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Who is required to report HAIs in Texas?</a:t>
            </a:r>
          </a:p>
          <a:p>
            <a:pPr eaLnBrk="1" hangingPunct="1"/>
            <a:endParaRPr lang="en-US" dirty="0"/>
          </a:p>
          <a:p>
            <a:pPr eaLnBrk="1" hangingPunct="1"/>
            <a:r>
              <a:rPr lang="en-US" dirty="0"/>
              <a:t>That would be:</a:t>
            </a:r>
          </a:p>
          <a:p>
            <a:pPr eaLnBrk="1" hangingPunct="1"/>
            <a:r>
              <a:rPr lang="en-US" dirty="0"/>
              <a:t>State operated hospitals that provide surgical or OB services; Ambulatory Surgical Centers, licensed under Chapter 243; and General hospitals licensed under chapter 241.</a:t>
            </a:r>
          </a:p>
          <a:p>
            <a:pPr eaLnBrk="1" hangingPunct="1">
              <a:buFontTx/>
              <a:buChar char="-"/>
            </a:pPr>
            <a:r>
              <a:rPr lang="en-US" dirty="0"/>
              <a:t>It is important to note that CAHs and LTACS that are classified as General Hospitals, are required to report if they have ICUs or perform any of the reportable procedures.  </a:t>
            </a:r>
          </a:p>
          <a:p>
            <a:pPr eaLnBrk="1" hangingPunct="1">
              <a:buFontTx/>
              <a:buChar char="-"/>
            </a:pPr>
            <a:r>
              <a:rPr lang="en-US" dirty="0"/>
              <a:t>I also want to point out that mandatory HAI reporting EXCLUDES comprehensive medical rehab hospitals</a:t>
            </a:r>
          </a:p>
        </p:txBody>
      </p:sp>
    </p:spTree>
    <p:extLst>
      <p:ext uri="{BB962C8B-B14F-4D97-AF65-F5344CB8AC3E}">
        <p14:creationId xmlns:p14="http://schemas.microsoft.com/office/powerpoint/2010/main" val="23586108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28091" indent="-280035" eaLnBrk="0" hangingPunct="0">
              <a:defRPr>
                <a:solidFill>
                  <a:schemeClr val="tx1"/>
                </a:solidFill>
                <a:latin typeface="Arial" charset="0"/>
              </a:defRPr>
            </a:lvl2pPr>
            <a:lvl3pPr marL="1120140" indent="-224028" eaLnBrk="0" hangingPunct="0">
              <a:defRPr>
                <a:solidFill>
                  <a:schemeClr val="tx1"/>
                </a:solidFill>
                <a:latin typeface="Arial" charset="0"/>
              </a:defRPr>
            </a:lvl3pPr>
            <a:lvl4pPr marL="1568196" indent="-224028" eaLnBrk="0" hangingPunct="0">
              <a:defRPr>
                <a:solidFill>
                  <a:schemeClr val="tx1"/>
                </a:solidFill>
                <a:latin typeface="Arial" charset="0"/>
              </a:defRPr>
            </a:lvl4pPr>
            <a:lvl5pPr marL="2016252" indent="-224028" eaLnBrk="0" hangingPunct="0">
              <a:defRPr>
                <a:solidFill>
                  <a:schemeClr val="tx1"/>
                </a:solidFill>
                <a:latin typeface="Arial" charset="0"/>
              </a:defRPr>
            </a:lvl5pPr>
            <a:lvl6pPr marL="2464308" indent="-224028" eaLnBrk="0" fontAlgn="base" hangingPunct="0">
              <a:spcBef>
                <a:spcPct val="0"/>
              </a:spcBef>
              <a:spcAft>
                <a:spcPct val="0"/>
              </a:spcAft>
              <a:defRPr>
                <a:solidFill>
                  <a:schemeClr val="tx1"/>
                </a:solidFill>
                <a:latin typeface="Arial" charset="0"/>
              </a:defRPr>
            </a:lvl6pPr>
            <a:lvl7pPr marL="2912364" indent="-224028" eaLnBrk="0" fontAlgn="base" hangingPunct="0">
              <a:spcBef>
                <a:spcPct val="0"/>
              </a:spcBef>
              <a:spcAft>
                <a:spcPct val="0"/>
              </a:spcAft>
              <a:defRPr>
                <a:solidFill>
                  <a:schemeClr val="tx1"/>
                </a:solidFill>
                <a:latin typeface="Arial" charset="0"/>
              </a:defRPr>
            </a:lvl7pPr>
            <a:lvl8pPr marL="3360420" indent="-224028" eaLnBrk="0" fontAlgn="base" hangingPunct="0">
              <a:spcBef>
                <a:spcPct val="0"/>
              </a:spcBef>
              <a:spcAft>
                <a:spcPct val="0"/>
              </a:spcAft>
              <a:defRPr>
                <a:solidFill>
                  <a:schemeClr val="tx1"/>
                </a:solidFill>
                <a:latin typeface="Arial" charset="0"/>
              </a:defRPr>
            </a:lvl8pPr>
            <a:lvl9pPr marL="3808477" indent="-224028" eaLnBrk="0" fontAlgn="base" hangingPunct="0">
              <a:spcBef>
                <a:spcPct val="0"/>
              </a:spcBef>
              <a:spcAft>
                <a:spcPct val="0"/>
              </a:spcAft>
              <a:defRPr>
                <a:solidFill>
                  <a:schemeClr val="tx1"/>
                </a:solidFill>
                <a:latin typeface="Arial" charset="0"/>
              </a:defRPr>
            </a:lvl9pPr>
          </a:lstStyle>
          <a:p>
            <a:pPr eaLnBrk="1" hangingPunct="1"/>
            <a:fld id="{7B428F0D-E2CB-44C1-BCF8-034B3892A2C6}" type="slidenum">
              <a:rPr lang="en-US">
                <a:solidFill>
                  <a:srgbClr val="000000"/>
                </a:solidFill>
              </a:rPr>
              <a:pPr eaLnBrk="1" hangingPunct="1"/>
              <a:t>10</a:t>
            </a:fld>
            <a:endParaRPr lang="en-US">
              <a:solidFill>
                <a:srgbClr val="000000"/>
              </a:solidFill>
            </a:endParaRPr>
          </a:p>
        </p:txBody>
      </p:sp>
      <p:sp>
        <p:nvSpPr>
          <p:cNvPr id="90115" name="Rectangle 7"/>
          <p:cNvSpPr txBox="1">
            <a:spLocks noGrp="1" noChangeArrowheads="1"/>
          </p:cNvSpPr>
          <p:nvPr/>
        </p:nvSpPr>
        <p:spPr bwMode="auto">
          <a:xfrm>
            <a:off x="3886510" y="8652639"/>
            <a:ext cx="2971490" cy="455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32" tIns="45266" rIns="90532" bIns="45266" anchor="b"/>
          <a:lstStyle>
            <a:lvl1pPr defTabSz="903288" eaLnBrk="0" hangingPunct="0">
              <a:defRPr>
                <a:solidFill>
                  <a:schemeClr val="tx1"/>
                </a:solidFill>
                <a:latin typeface="Arial" charset="0"/>
              </a:defRPr>
            </a:lvl1pPr>
            <a:lvl2pPr marL="742950" indent="-285750" defTabSz="903288" eaLnBrk="0" hangingPunct="0">
              <a:defRPr>
                <a:solidFill>
                  <a:schemeClr val="tx1"/>
                </a:solidFill>
                <a:latin typeface="Arial" charset="0"/>
              </a:defRPr>
            </a:lvl2pPr>
            <a:lvl3pPr marL="1143000" indent="-228600" defTabSz="903288" eaLnBrk="0" hangingPunct="0">
              <a:defRPr>
                <a:solidFill>
                  <a:schemeClr val="tx1"/>
                </a:solidFill>
                <a:latin typeface="Arial" charset="0"/>
              </a:defRPr>
            </a:lvl3pPr>
            <a:lvl4pPr marL="1600200" indent="-228600" defTabSz="903288" eaLnBrk="0" hangingPunct="0">
              <a:defRPr>
                <a:solidFill>
                  <a:schemeClr val="tx1"/>
                </a:solidFill>
                <a:latin typeface="Arial" charset="0"/>
              </a:defRPr>
            </a:lvl4pPr>
            <a:lvl5pPr marL="2057400" indent="-228600" defTabSz="903288" eaLnBrk="0" hangingPunct="0">
              <a:defRPr>
                <a:solidFill>
                  <a:schemeClr val="tx1"/>
                </a:solidFill>
                <a:latin typeface="Arial" charset="0"/>
              </a:defRPr>
            </a:lvl5pPr>
            <a:lvl6pPr marL="2514600" indent="-228600" defTabSz="903288" eaLnBrk="0" fontAlgn="base" hangingPunct="0">
              <a:spcBef>
                <a:spcPct val="0"/>
              </a:spcBef>
              <a:spcAft>
                <a:spcPct val="0"/>
              </a:spcAft>
              <a:defRPr>
                <a:solidFill>
                  <a:schemeClr val="tx1"/>
                </a:solidFill>
                <a:latin typeface="Arial" charset="0"/>
              </a:defRPr>
            </a:lvl6pPr>
            <a:lvl7pPr marL="2971800" indent="-228600" defTabSz="903288" eaLnBrk="0" fontAlgn="base" hangingPunct="0">
              <a:spcBef>
                <a:spcPct val="0"/>
              </a:spcBef>
              <a:spcAft>
                <a:spcPct val="0"/>
              </a:spcAft>
              <a:defRPr>
                <a:solidFill>
                  <a:schemeClr val="tx1"/>
                </a:solidFill>
                <a:latin typeface="Arial" charset="0"/>
              </a:defRPr>
            </a:lvl7pPr>
            <a:lvl8pPr marL="3429000" indent="-228600" defTabSz="903288" eaLnBrk="0" fontAlgn="base" hangingPunct="0">
              <a:spcBef>
                <a:spcPct val="0"/>
              </a:spcBef>
              <a:spcAft>
                <a:spcPct val="0"/>
              </a:spcAft>
              <a:defRPr>
                <a:solidFill>
                  <a:schemeClr val="tx1"/>
                </a:solidFill>
                <a:latin typeface="Arial" charset="0"/>
              </a:defRPr>
            </a:lvl8pPr>
            <a:lvl9pPr marL="3886200" indent="-228600" defTabSz="903288" eaLnBrk="0" fontAlgn="base" hangingPunct="0">
              <a:spcBef>
                <a:spcPct val="0"/>
              </a:spcBef>
              <a:spcAft>
                <a:spcPct val="0"/>
              </a:spcAft>
              <a:defRPr>
                <a:solidFill>
                  <a:schemeClr val="tx1"/>
                </a:solidFill>
                <a:latin typeface="Arial" charset="0"/>
              </a:defRPr>
            </a:lvl9pPr>
          </a:lstStyle>
          <a:p>
            <a:pPr algn="r" fontAlgn="base">
              <a:lnSpc>
                <a:spcPct val="75000"/>
              </a:lnSpc>
              <a:spcBef>
                <a:spcPct val="0"/>
              </a:spcBef>
              <a:spcAft>
                <a:spcPct val="0"/>
              </a:spcAft>
            </a:pPr>
            <a:fld id="{66DCEBD7-69C7-4AD6-B1BA-47957E09B1FB}" type="slidenum">
              <a:rPr lang="en-US" sz="1200">
                <a:solidFill>
                  <a:srgbClr val="FFFF66"/>
                </a:solidFill>
              </a:rPr>
              <a:pPr algn="r" fontAlgn="base">
                <a:lnSpc>
                  <a:spcPct val="75000"/>
                </a:lnSpc>
                <a:spcBef>
                  <a:spcPct val="0"/>
                </a:spcBef>
                <a:spcAft>
                  <a:spcPct val="0"/>
                </a:spcAft>
              </a:pPr>
              <a:t>10</a:t>
            </a:fld>
            <a:endParaRPr lang="en-US" sz="1200">
              <a:solidFill>
                <a:srgbClr val="FFFF66"/>
              </a:solidFill>
            </a:endParaRPr>
          </a:p>
        </p:txBody>
      </p:sp>
      <p:sp>
        <p:nvSpPr>
          <p:cNvPr id="90116" name="Rectangle 2"/>
          <p:cNvSpPr>
            <a:spLocks noGrp="1" noRot="1" noChangeAspect="1" noChangeArrowheads="1" noTextEdit="1"/>
          </p:cNvSpPr>
          <p:nvPr>
            <p:ph type="sldImg"/>
          </p:nvPr>
        </p:nvSpPr>
        <p:spPr>
          <a:xfrm>
            <a:off x="1147763" y="685800"/>
            <a:ext cx="4572000" cy="3429000"/>
          </a:xfrm>
          <a:ln/>
        </p:spPr>
      </p:sp>
      <p:sp>
        <p:nvSpPr>
          <p:cNvPr id="90117" name="Rectangle 3"/>
          <p:cNvSpPr>
            <a:spLocks noGrp="1" noChangeArrowheads="1"/>
          </p:cNvSpPr>
          <p:nvPr>
            <p:ph type="body" idx="1"/>
          </p:nvPr>
        </p:nvSpPr>
        <p:spPr>
          <a:xfrm>
            <a:off x="915022" y="4342700"/>
            <a:ext cx="5027959" cy="4114956"/>
          </a:xfrm>
          <a:noFill/>
        </p:spPr>
        <p:txBody>
          <a:bodyPr lIns="90532" tIns="45266" rIns="90532" bIns="45266"/>
          <a:lstStyle/>
          <a:p>
            <a:pPr eaLnBrk="1" hangingPunct="1"/>
            <a:endParaRPr lang="en-US" baseline="0" dirty="0"/>
          </a:p>
        </p:txBody>
      </p:sp>
    </p:spTree>
    <p:extLst>
      <p:ext uri="{BB962C8B-B14F-4D97-AF65-F5344CB8AC3E}">
        <p14:creationId xmlns:p14="http://schemas.microsoft.com/office/powerpoint/2010/main" val="755821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28091" indent="-280035" eaLnBrk="0" hangingPunct="0">
              <a:defRPr>
                <a:solidFill>
                  <a:schemeClr val="tx1"/>
                </a:solidFill>
                <a:latin typeface="Arial" charset="0"/>
              </a:defRPr>
            </a:lvl2pPr>
            <a:lvl3pPr marL="1120140" indent="-224028" eaLnBrk="0" hangingPunct="0">
              <a:defRPr>
                <a:solidFill>
                  <a:schemeClr val="tx1"/>
                </a:solidFill>
                <a:latin typeface="Arial" charset="0"/>
              </a:defRPr>
            </a:lvl3pPr>
            <a:lvl4pPr marL="1568196" indent="-224028" eaLnBrk="0" hangingPunct="0">
              <a:defRPr>
                <a:solidFill>
                  <a:schemeClr val="tx1"/>
                </a:solidFill>
                <a:latin typeface="Arial" charset="0"/>
              </a:defRPr>
            </a:lvl4pPr>
            <a:lvl5pPr marL="2016252" indent="-224028" eaLnBrk="0" hangingPunct="0">
              <a:defRPr>
                <a:solidFill>
                  <a:schemeClr val="tx1"/>
                </a:solidFill>
                <a:latin typeface="Arial" charset="0"/>
              </a:defRPr>
            </a:lvl5pPr>
            <a:lvl6pPr marL="2464308" indent="-224028" eaLnBrk="0" fontAlgn="base" hangingPunct="0">
              <a:spcBef>
                <a:spcPct val="0"/>
              </a:spcBef>
              <a:spcAft>
                <a:spcPct val="0"/>
              </a:spcAft>
              <a:defRPr>
                <a:solidFill>
                  <a:schemeClr val="tx1"/>
                </a:solidFill>
                <a:latin typeface="Arial" charset="0"/>
              </a:defRPr>
            </a:lvl6pPr>
            <a:lvl7pPr marL="2912364" indent="-224028" eaLnBrk="0" fontAlgn="base" hangingPunct="0">
              <a:spcBef>
                <a:spcPct val="0"/>
              </a:spcBef>
              <a:spcAft>
                <a:spcPct val="0"/>
              </a:spcAft>
              <a:defRPr>
                <a:solidFill>
                  <a:schemeClr val="tx1"/>
                </a:solidFill>
                <a:latin typeface="Arial" charset="0"/>
              </a:defRPr>
            </a:lvl7pPr>
            <a:lvl8pPr marL="3360420" indent="-224028" eaLnBrk="0" fontAlgn="base" hangingPunct="0">
              <a:spcBef>
                <a:spcPct val="0"/>
              </a:spcBef>
              <a:spcAft>
                <a:spcPct val="0"/>
              </a:spcAft>
              <a:defRPr>
                <a:solidFill>
                  <a:schemeClr val="tx1"/>
                </a:solidFill>
                <a:latin typeface="Arial" charset="0"/>
              </a:defRPr>
            </a:lvl8pPr>
            <a:lvl9pPr marL="3808477" indent="-224028" eaLnBrk="0" fontAlgn="base" hangingPunct="0">
              <a:spcBef>
                <a:spcPct val="0"/>
              </a:spcBef>
              <a:spcAft>
                <a:spcPct val="0"/>
              </a:spcAft>
              <a:defRPr>
                <a:solidFill>
                  <a:schemeClr val="tx1"/>
                </a:solidFill>
                <a:latin typeface="Arial" charset="0"/>
              </a:defRPr>
            </a:lvl9pPr>
          </a:lstStyle>
          <a:p>
            <a:pPr eaLnBrk="1" hangingPunct="1"/>
            <a:fld id="{0E7B16F6-2DF5-47CE-81D2-2B7155018702}" type="slidenum">
              <a:rPr lang="en-US">
                <a:solidFill>
                  <a:prstClr val="black"/>
                </a:solidFill>
              </a:rPr>
              <a:pPr eaLnBrk="1" hangingPunct="1"/>
              <a:t>11</a:t>
            </a:fld>
            <a:endParaRPr lang="en-US" dirty="0">
              <a:solidFill>
                <a:prstClr val="black"/>
              </a:solidFill>
            </a:endParaRPr>
          </a:p>
        </p:txBody>
      </p:sp>
      <p:sp>
        <p:nvSpPr>
          <p:cNvPr id="93187" name="Rectangle 7"/>
          <p:cNvSpPr txBox="1">
            <a:spLocks noGrp="1" noChangeArrowheads="1"/>
          </p:cNvSpPr>
          <p:nvPr/>
        </p:nvSpPr>
        <p:spPr bwMode="auto">
          <a:xfrm>
            <a:off x="3884960" y="8685397"/>
            <a:ext cx="2971490" cy="457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2" tIns="45711" rIns="91422" bIns="45711"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fontAlgn="base" hangingPunct="1">
              <a:spcBef>
                <a:spcPct val="0"/>
              </a:spcBef>
              <a:spcAft>
                <a:spcPct val="0"/>
              </a:spcAft>
            </a:pPr>
            <a:fld id="{A5826BB1-21AC-4ABE-8FF4-E2F72D514403}" type="slidenum">
              <a:rPr lang="en-US" sz="1200">
                <a:solidFill>
                  <a:prstClr val="black"/>
                </a:solidFill>
              </a:rPr>
              <a:pPr algn="r" eaLnBrk="1" fontAlgn="base" hangingPunct="1">
                <a:spcBef>
                  <a:spcPct val="0"/>
                </a:spcBef>
                <a:spcAft>
                  <a:spcPct val="0"/>
                </a:spcAft>
              </a:pPr>
              <a:t>11</a:t>
            </a:fld>
            <a:endParaRPr lang="en-US" sz="1200" dirty="0">
              <a:solidFill>
                <a:prstClr val="black"/>
              </a:solidFill>
            </a:endParaRPr>
          </a:p>
        </p:txBody>
      </p:sp>
      <p:sp>
        <p:nvSpPr>
          <p:cNvPr id="93188" name="Rectangle 2"/>
          <p:cNvSpPr>
            <a:spLocks noGrp="1" noRot="1" noChangeAspect="1" noChangeArrowheads="1" noTextEdit="1"/>
          </p:cNvSpPr>
          <p:nvPr>
            <p:ph type="sldImg"/>
          </p:nvPr>
        </p:nvSpPr>
        <p:spPr>
          <a:ln/>
        </p:spPr>
      </p:sp>
      <p:sp>
        <p:nvSpPr>
          <p:cNvPr id="93189" name="Rectangle 3"/>
          <p:cNvSpPr>
            <a:spLocks noGrp="1" noChangeArrowheads="1"/>
          </p:cNvSpPr>
          <p:nvPr>
            <p:ph type="body" idx="1"/>
          </p:nvPr>
        </p:nvSpPr>
        <p:spPr>
          <a:noFill/>
        </p:spPr>
        <p:txBody>
          <a:bodyPr/>
          <a:lstStyle/>
          <a:p>
            <a:pPr eaLnBrk="1" hangingPunct="1"/>
            <a:endParaRPr lang="en-US" dirty="0"/>
          </a:p>
        </p:txBody>
      </p:sp>
    </p:spTree>
    <p:extLst>
      <p:ext uri="{BB962C8B-B14F-4D97-AF65-F5344CB8AC3E}">
        <p14:creationId xmlns:p14="http://schemas.microsoft.com/office/powerpoint/2010/main" val="8605731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100889-69BD-43C4-8F09-95DF4FFDC410}" type="slidenum">
              <a:rPr lang="en-US" smtClean="0"/>
              <a:t>13</a:t>
            </a:fld>
            <a:endParaRPr lang="en-US"/>
          </a:p>
        </p:txBody>
      </p:sp>
    </p:spTree>
    <p:extLst>
      <p:ext uri="{BB962C8B-B14F-4D97-AF65-F5344CB8AC3E}">
        <p14:creationId xmlns:p14="http://schemas.microsoft.com/office/powerpoint/2010/main" val="34946174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207" name="Rectangle 63"/>
          <p:cNvSpPr>
            <a:spLocks noChangeArrowheads="1"/>
          </p:cNvSpPr>
          <p:nvPr userDrawn="1"/>
        </p:nvSpPr>
        <p:spPr bwMode="auto">
          <a:xfrm rot="16200000">
            <a:off x="1524000" y="-990600"/>
            <a:ext cx="6019800" cy="8610600"/>
          </a:xfrm>
          <a:prstGeom prst="rect">
            <a:avLst/>
          </a:prstGeom>
          <a:gradFill rotWithShape="1">
            <a:gsLst>
              <a:gs pos="0">
                <a:schemeClr val="tx2"/>
              </a:gs>
              <a:gs pos="100000">
                <a:srgbClr val="E3DED3"/>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a:buFontTx/>
              <a:buNone/>
            </a:pPr>
            <a:endParaRPr lang="en-US" altLang="en-US"/>
          </a:p>
        </p:txBody>
      </p:sp>
      <p:sp>
        <p:nvSpPr>
          <p:cNvPr id="6204" name="Rectangle 60"/>
          <p:cNvSpPr>
            <a:spLocks noGrp="1" noChangeArrowheads="1"/>
          </p:cNvSpPr>
          <p:nvPr>
            <p:ph type="ftr" sz="quarter" idx="3"/>
          </p:nvPr>
        </p:nvSpPr>
        <p:spPr>
          <a:xfrm>
            <a:off x="228600" y="6400800"/>
            <a:ext cx="2286000" cy="457200"/>
          </a:xfrm>
        </p:spPr>
        <p:txBody>
          <a:bodyPr/>
          <a:lstStyle>
            <a:lvl1pPr>
              <a:defRPr/>
            </a:lvl1pPr>
          </a:lstStyle>
          <a:p>
            <a:endParaRPr lang="en-US" altLang="en-US"/>
          </a:p>
        </p:txBody>
      </p:sp>
      <p:sp>
        <p:nvSpPr>
          <p:cNvPr id="6205" name="Rectangle 61"/>
          <p:cNvSpPr>
            <a:spLocks noGrp="1" noChangeArrowheads="1"/>
          </p:cNvSpPr>
          <p:nvPr>
            <p:ph type="sldNum" sz="quarter" idx="4"/>
          </p:nvPr>
        </p:nvSpPr>
        <p:spPr>
          <a:xfrm>
            <a:off x="8001000" y="6400800"/>
            <a:ext cx="1143000" cy="457200"/>
          </a:xfrm>
        </p:spPr>
        <p:txBody>
          <a:bodyPr/>
          <a:lstStyle>
            <a:lvl1pPr>
              <a:defRPr/>
            </a:lvl1pPr>
          </a:lstStyle>
          <a:p>
            <a:fld id="{28DEF86D-63AC-4F63-8891-2AAFB425396C}" type="slidenum">
              <a:rPr lang="en-US" altLang="en-US"/>
              <a:pPr/>
              <a:t>‹#›</a:t>
            </a:fld>
            <a:endParaRPr lang="en-US" altLang="en-US"/>
          </a:p>
        </p:txBody>
      </p:sp>
      <p:sp>
        <p:nvSpPr>
          <p:cNvPr id="6209" name="Rectangle 65"/>
          <p:cNvSpPr>
            <a:spLocks noChangeArrowheads="1"/>
          </p:cNvSpPr>
          <p:nvPr/>
        </p:nvSpPr>
        <p:spPr bwMode="auto">
          <a:xfrm>
            <a:off x="3276600" y="5029200"/>
            <a:ext cx="5486400" cy="12192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a:buFont typeface="Wingdings" pitchFamily="2" charset="2"/>
              <a:defRPr sz="2800">
                <a:solidFill>
                  <a:schemeClr val="tx1"/>
                </a:solidFill>
                <a:latin typeface="Arial" charset="0"/>
              </a:defRPr>
            </a:lvl1pPr>
            <a:lvl2pPr algn="ctr">
              <a:defRPr sz="2800">
                <a:solidFill>
                  <a:schemeClr val="tx1"/>
                </a:solidFill>
                <a:latin typeface="Arial" charset="0"/>
              </a:defRPr>
            </a:lvl2pPr>
            <a:lvl3pPr algn="ctr">
              <a:buFont typeface="Arial" charset="0"/>
              <a:defRPr sz="2400">
                <a:solidFill>
                  <a:schemeClr val="tx1"/>
                </a:solidFill>
                <a:latin typeface="Arial" charset="0"/>
              </a:defRPr>
            </a:lvl3pPr>
            <a:lvl4pPr algn="ctr">
              <a:buFont typeface="Wingdings" pitchFamily="2" charset="2"/>
              <a:defRPr sz="2000">
                <a:solidFill>
                  <a:schemeClr val="tx1"/>
                </a:solidFill>
                <a:latin typeface="Arial" charset="0"/>
              </a:defRPr>
            </a:lvl4pPr>
            <a:lvl5pPr algn="ctr">
              <a:buFont typeface="Arial" charset="0"/>
              <a:defRPr sz="2000">
                <a:solidFill>
                  <a:schemeClr val="tx1"/>
                </a:solidFill>
                <a:latin typeface="Arial" charset="0"/>
              </a:defRPr>
            </a:lvl5pPr>
            <a:lvl6pPr algn="ctr" fontAlgn="base">
              <a:spcBef>
                <a:spcPct val="20000"/>
              </a:spcBef>
              <a:spcAft>
                <a:spcPct val="0"/>
              </a:spcAft>
              <a:buFont typeface="Arial" charset="0"/>
              <a:defRPr sz="2000">
                <a:solidFill>
                  <a:schemeClr val="tx1"/>
                </a:solidFill>
                <a:latin typeface="Arial" charset="0"/>
              </a:defRPr>
            </a:lvl6pPr>
            <a:lvl7pPr algn="ctr" fontAlgn="base">
              <a:spcBef>
                <a:spcPct val="20000"/>
              </a:spcBef>
              <a:spcAft>
                <a:spcPct val="0"/>
              </a:spcAft>
              <a:buFont typeface="Arial" charset="0"/>
              <a:defRPr sz="2000">
                <a:solidFill>
                  <a:schemeClr val="tx1"/>
                </a:solidFill>
                <a:latin typeface="Arial" charset="0"/>
              </a:defRPr>
            </a:lvl7pPr>
            <a:lvl8pPr algn="ctr" fontAlgn="base">
              <a:spcBef>
                <a:spcPct val="20000"/>
              </a:spcBef>
              <a:spcAft>
                <a:spcPct val="0"/>
              </a:spcAft>
              <a:buFont typeface="Arial" charset="0"/>
              <a:defRPr sz="2000">
                <a:solidFill>
                  <a:schemeClr val="tx1"/>
                </a:solidFill>
                <a:latin typeface="Arial" charset="0"/>
              </a:defRPr>
            </a:lvl8pPr>
            <a:lvl9pPr algn="ctr" fontAlgn="base">
              <a:spcBef>
                <a:spcPct val="20000"/>
              </a:spcBef>
              <a:spcAft>
                <a:spcPct val="0"/>
              </a:spcAft>
              <a:buFont typeface="Arial" charset="0"/>
              <a:defRPr sz="2000">
                <a:solidFill>
                  <a:schemeClr val="tx1"/>
                </a:solidFill>
                <a:latin typeface="Arial" charset="0"/>
              </a:defRPr>
            </a:lvl9pPr>
          </a:lstStyle>
          <a:p>
            <a:pPr>
              <a:buFont typeface="Wingdings" pitchFamily="2" charset="2"/>
              <a:buNone/>
            </a:pPr>
            <a:endParaRPr lang="en-US" altLang="en-US"/>
          </a:p>
        </p:txBody>
      </p:sp>
      <p:pic>
        <p:nvPicPr>
          <p:cNvPr id="6211" name="Picture 67"/>
          <p:cNvPicPr>
            <a:picLocks noChangeAspect="1" noChangeArrowheads="1"/>
          </p:cNvPicPr>
          <p:nvPr userDrawn="1"/>
        </p:nvPicPr>
        <p:blipFill>
          <a:blip r:embed="rId2">
            <a:extLst>
              <a:ext uri="{28A0092B-C50C-407E-A947-70E740481C1C}">
                <a14:useLocalDpi xmlns:a14="http://schemas.microsoft.com/office/drawing/2010/main" val="0"/>
              </a:ext>
            </a:extLst>
          </a:blip>
          <a:srcRect l="16118" t="955" r="44780" b="9103"/>
          <a:stretch>
            <a:fillRect/>
          </a:stretch>
        </p:blipFill>
        <p:spPr bwMode="auto">
          <a:xfrm>
            <a:off x="520700" y="304800"/>
            <a:ext cx="2222500" cy="601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201" name="Rectangle 57"/>
          <p:cNvSpPr>
            <a:spLocks noGrp="1" noChangeArrowheads="1"/>
          </p:cNvSpPr>
          <p:nvPr>
            <p:ph type="ctrTitle" sz="quarter"/>
          </p:nvPr>
        </p:nvSpPr>
        <p:spPr>
          <a:xfrm>
            <a:off x="1447800" y="1066800"/>
            <a:ext cx="6477000" cy="3505200"/>
          </a:xfrm>
        </p:spPr>
        <p:txBody>
          <a:bodyPr/>
          <a:lstStyle>
            <a:lvl1pPr>
              <a:defRPr sz="5700" b="0">
                <a:latin typeface="Calibri" pitchFamily="34" charset="0"/>
              </a:defRPr>
            </a:lvl1pPr>
          </a:lstStyle>
          <a:p>
            <a:pPr lvl="0"/>
            <a:endParaRPr lang="en-US" altLang="en-US" noProof="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endParaRPr lang="en-US" altLang="en-US"/>
          </a:p>
        </p:txBody>
      </p:sp>
      <p:sp>
        <p:nvSpPr>
          <p:cNvPr id="5" name="Slide Number Placeholder 4"/>
          <p:cNvSpPr>
            <a:spLocks noGrp="1"/>
          </p:cNvSpPr>
          <p:nvPr>
            <p:ph type="sldNum" sz="quarter" idx="11"/>
          </p:nvPr>
        </p:nvSpPr>
        <p:spPr/>
        <p:txBody>
          <a:bodyPr/>
          <a:lstStyle>
            <a:lvl1pPr>
              <a:defRPr/>
            </a:lvl1pPr>
          </a:lstStyle>
          <a:p>
            <a:fld id="{67DE0988-113A-4138-BE04-652AFBF2AB77}" type="slidenum">
              <a:rPr lang="en-US" altLang="en-US"/>
              <a:pPr/>
              <a:t>‹#›</a:t>
            </a:fld>
            <a:endParaRPr lang="en-US" altLang="en-US"/>
          </a:p>
        </p:txBody>
      </p:sp>
    </p:spTree>
    <p:extLst>
      <p:ext uri="{BB962C8B-B14F-4D97-AF65-F5344CB8AC3E}">
        <p14:creationId xmlns:p14="http://schemas.microsoft.com/office/powerpoint/2010/main" val="73545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381000"/>
            <a:ext cx="207645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81000"/>
            <a:ext cx="607695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endParaRPr lang="en-US" altLang="en-US"/>
          </a:p>
        </p:txBody>
      </p:sp>
      <p:sp>
        <p:nvSpPr>
          <p:cNvPr id="5" name="Slide Number Placeholder 4"/>
          <p:cNvSpPr>
            <a:spLocks noGrp="1"/>
          </p:cNvSpPr>
          <p:nvPr>
            <p:ph type="sldNum" sz="quarter" idx="11"/>
          </p:nvPr>
        </p:nvSpPr>
        <p:spPr/>
        <p:txBody>
          <a:bodyPr/>
          <a:lstStyle>
            <a:lvl1pPr>
              <a:defRPr/>
            </a:lvl1pPr>
          </a:lstStyle>
          <a:p>
            <a:fld id="{AF873B64-7678-42AE-BA14-7FFF059437E0}" type="slidenum">
              <a:rPr lang="en-US" altLang="en-US"/>
              <a:pPr/>
              <a:t>‹#›</a:t>
            </a:fld>
            <a:endParaRPr lang="en-US" altLang="en-US"/>
          </a:p>
        </p:txBody>
      </p:sp>
    </p:spTree>
    <p:extLst>
      <p:ext uri="{BB962C8B-B14F-4D97-AF65-F5344CB8AC3E}">
        <p14:creationId xmlns:p14="http://schemas.microsoft.com/office/powerpoint/2010/main" val="4238763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endParaRPr lang="en-US" altLang="en-US"/>
          </a:p>
        </p:txBody>
      </p:sp>
      <p:sp>
        <p:nvSpPr>
          <p:cNvPr id="5" name="Slide Number Placeholder 4"/>
          <p:cNvSpPr>
            <a:spLocks noGrp="1"/>
          </p:cNvSpPr>
          <p:nvPr>
            <p:ph type="sldNum" sz="quarter" idx="11"/>
          </p:nvPr>
        </p:nvSpPr>
        <p:spPr/>
        <p:txBody>
          <a:bodyPr/>
          <a:lstStyle>
            <a:lvl1pPr>
              <a:defRPr/>
            </a:lvl1pPr>
          </a:lstStyle>
          <a:p>
            <a:fld id="{13284CFB-2E7B-483E-9B6C-88B25CE84D79}" type="slidenum">
              <a:rPr lang="en-US" altLang="en-US"/>
              <a:pPr/>
              <a:t>‹#›</a:t>
            </a:fld>
            <a:endParaRPr lang="en-US" altLang="en-US"/>
          </a:p>
        </p:txBody>
      </p:sp>
    </p:spTree>
    <p:extLst>
      <p:ext uri="{BB962C8B-B14F-4D97-AF65-F5344CB8AC3E}">
        <p14:creationId xmlns:p14="http://schemas.microsoft.com/office/powerpoint/2010/main" val="846676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Footer Placeholder 3"/>
          <p:cNvSpPr>
            <a:spLocks noGrp="1"/>
          </p:cNvSpPr>
          <p:nvPr>
            <p:ph type="ftr" sz="quarter" idx="10"/>
          </p:nvPr>
        </p:nvSpPr>
        <p:spPr/>
        <p:txBody>
          <a:bodyPr/>
          <a:lstStyle>
            <a:lvl1pPr>
              <a:defRPr/>
            </a:lvl1pPr>
          </a:lstStyle>
          <a:p>
            <a:endParaRPr lang="en-US" altLang="en-US"/>
          </a:p>
        </p:txBody>
      </p:sp>
      <p:sp>
        <p:nvSpPr>
          <p:cNvPr id="5" name="Slide Number Placeholder 4"/>
          <p:cNvSpPr>
            <a:spLocks noGrp="1"/>
          </p:cNvSpPr>
          <p:nvPr>
            <p:ph type="sldNum" sz="quarter" idx="11"/>
          </p:nvPr>
        </p:nvSpPr>
        <p:spPr/>
        <p:txBody>
          <a:bodyPr/>
          <a:lstStyle>
            <a:lvl1pPr>
              <a:defRPr/>
            </a:lvl1pPr>
          </a:lstStyle>
          <a:p>
            <a:fld id="{902300EA-7BEC-42A5-BA51-C31FE38940B3}" type="slidenum">
              <a:rPr lang="en-US" altLang="en-US"/>
              <a:pPr/>
              <a:t>‹#›</a:t>
            </a:fld>
            <a:endParaRPr lang="en-US" altLang="en-US"/>
          </a:p>
        </p:txBody>
      </p:sp>
    </p:spTree>
    <p:extLst>
      <p:ext uri="{BB962C8B-B14F-4D97-AF65-F5344CB8AC3E}">
        <p14:creationId xmlns:p14="http://schemas.microsoft.com/office/powerpoint/2010/main" val="10664174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752600"/>
            <a:ext cx="40767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752600"/>
            <a:ext cx="40767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endParaRPr lang="en-US" altLang="en-US"/>
          </a:p>
        </p:txBody>
      </p:sp>
      <p:sp>
        <p:nvSpPr>
          <p:cNvPr id="6" name="Slide Number Placeholder 5"/>
          <p:cNvSpPr>
            <a:spLocks noGrp="1"/>
          </p:cNvSpPr>
          <p:nvPr>
            <p:ph type="sldNum" sz="quarter" idx="11"/>
          </p:nvPr>
        </p:nvSpPr>
        <p:spPr/>
        <p:txBody>
          <a:bodyPr/>
          <a:lstStyle>
            <a:lvl1pPr>
              <a:defRPr/>
            </a:lvl1pPr>
          </a:lstStyle>
          <a:p>
            <a:fld id="{309984C5-AEC4-4822-9D51-EC8309DD13FC}" type="slidenum">
              <a:rPr lang="en-US" altLang="en-US"/>
              <a:pPr/>
              <a:t>‹#›</a:t>
            </a:fld>
            <a:endParaRPr lang="en-US" altLang="en-US"/>
          </a:p>
        </p:txBody>
      </p:sp>
    </p:spTree>
    <p:extLst>
      <p:ext uri="{BB962C8B-B14F-4D97-AF65-F5344CB8AC3E}">
        <p14:creationId xmlns:p14="http://schemas.microsoft.com/office/powerpoint/2010/main" val="1061157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p:txBody>
          <a:bodyPr/>
          <a:lstStyle>
            <a:lvl1pPr>
              <a:defRPr/>
            </a:lvl1pPr>
          </a:lstStyle>
          <a:p>
            <a:endParaRPr lang="en-US" altLang="en-US"/>
          </a:p>
        </p:txBody>
      </p:sp>
      <p:sp>
        <p:nvSpPr>
          <p:cNvPr id="8" name="Slide Number Placeholder 7"/>
          <p:cNvSpPr>
            <a:spLocks noGrp="1"/>
          </p:cNvSpPr>
          <p:nvPr>
            <p:ph type="sldNum" sz="quarter" idx="11"/>
          </p:nvPr>
        </p:nvSpPr>
        <p:spPr/>
        <p:txBody>
          <a:bodyPr/>
          <a:lstStyle>
            <a:lvl1pPr>
              <a:defRPr/>
            </a:lvl1pPr>
          </a:lstStyle>
          <a:p>
            <a:fld id="{19F0D0CD-C8CA-41E3-B608-B523B97580FF}" type="slidenum">
              <a:rPr lang="en-US" altLang="en-US"/>
              <a:pPr/>
              <a:t>‹#›</a:t>
            </a:fld>
            <a:endParaRPr lang="en-US" altLang="en-US"/>
          </a:p>
        </p:txBody>
      </p:sp>
    </p:spTree>
    <p:extLst>
      <p:ext uri="{BB962C8B-B14F-4D97-AF65-F5344CB8AC3E}">
        <p14:creationId xmlns:p14="http://schemas.microsoft.com/office/powerpoint/2010/main" val="8655471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lvl1pPr>
              <a:defRPr/>
            </a:lvl1pPr>
          </a:lstStyle>
          <a:p>
            <a:endParaRPr lang="en-US" altLang="en-US"/>
          </a:p>
        </p:txBody>
      </p:sp>
      <p:sp>
        <p:nvSpPr>
          <p:cNvPr id="4" name="Slide Number Placeholder 3"/>
          <p:cNvSpPr>
            <a:spLocks noGrp="1"/>
          </p:cNvSpPr>
          <p:nvPr>
            <p:ph type="sldNum" sz="quarter" idx="11"/>
          </p:nvPr>
        </p:nvSpPr>
        <p:spPr/>
        <p:txBody>
          <a:bodyPr/>
          <a:lstStyle>
            <a:lvl1pPr>
              <a:defRPr/>
            </a:lvl1pPr>
          </a:lstStyle>
          <a:p>
            <a:fld id="{5EB024FE-4BBD-4E99-B2B4-A99B849DAA8C}" type="slidenum">
              <a:rPr lang="en-US" altLang="en-US"/>
              <a:pPr/>
              <a:t>‹#›</a:t>
            </a:fld>
            <a:endParaRPr lang="en-US" altLang="en-US"/>
          </a:p>
        </p:txBody>
      </p:sp>
    </p:spTree>
    <p:extLst>
      <p:ext uri="{BB962C8B-B14F-4D97-AF65-F5344CB8AC3E}">
        <p14:creationId xmlns:p14="http://schemas.microsoft.com/office/powerpoint/2010/main" val="13890973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altLang="en-US"/>
          </a:p>
        </p:txBody>
      </p:sp>
      <p:sp>
        <p:nvSpPr>
          <p:cNvPr id="3" name="Slide Number Placeholder 2"/>
          <p:cNvSpPr>
            <a:spLocks noGrp="1"/>
          </p:cNvSpPr>
          <p:nvPr>
            <p:ph type="sldNum" sz="quarter" idx="11"/>
          </p:nvPr>
        </p:nvSpPr>
        <p:spPr/>
        <p:txBody>
          <a:bodyPr/>
          <a:lstStyle>
            <a:lvl1pPr>
              <a:defRPr/>
            </a:lvl1pPr>
          </a:lstStyle>
          <a:p>
            <a:fld id="{2ADA09F4-333C-4BCA-8AD4-9406F9FB0A4D}" type="slidenum">
              <a:rPr lang="en-US" altLang="en-US"/>
              <a:pPr/>
              <a:t>‹#›</a:t>
            </a:fld>
            <a:endParaRPr lang="en-US" altLang="en-US"/>
          </a:p>
        </p:txBody>
      </p:sp>
    </p:spTree>
    <p:extLst>
      <p:ext uri="{BB962C8B-B14F-4D97-AF65-F5344CB8AC3E}">
        <p14:creationId xmlns:p14="http://schemas.microsoft.com/office/powerpoint/2010/main" val="22292222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endParaRPr lang="en-US" altLang="en-US"/>
          </a:p>
        </p:txBody>
      </p:sp>
      <p:sp>
        <p:nvSpPr>
          <p:cNvPr id="6" name="Slide Number Placeholder 5"/>
          <p:cNvSpPr>
            <a:spLocks noGrp="1"/>
          </p:cNvSpPr>
          <p:nvPr>
            <p:ph type="sldNum" sz="quarter" idx="11"/>
          </p:nvPr>
        </p:nvSpPr>
        <p:spPr/>
        <p:txBody>
          <a:bodyPr/>
          <a:lstStyle>
            <a:lvl1pPr>
              <a:defRPr/>
            </a:lvl1pPr>
          </a:lstStyle>
          <a:p>
            <a:fld id="{45D97DF4-9B0F-4A8C-BA9B-20CE06AD22FF}" type="slidenum">
              <a:rPr lang="en-US" altLang="en-US"/>
              <a:pPr/>
              <a:t>‹#›</a:t>
            </a:fld>
            <a:endParaRPr lang="en-US" altLang="en-US"/>
          </a:p>
        </p:txBody>
      </p:sp>
    </p:spTree>
    <p:extLst>
      <p:ext uri="{BB962C8B-B14F-4D97-AF65-F5344CB8AC3E}">
        <p14:creationId xmlns:p14="http://schemas.microsoft.com/office/powerpoint/2010/main" val="162935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endParaRPr lang="en-US" altLang="en-US"/>
          </a:p>
        </p:txBody>
      </p:sp>
      <p:sp>
        <p:nvSpPr>
          <p:cNvPr id="6" name="Slide Number Placeholder 5"/>
          <p:cNvSpPr>
            <a:spLocks noGrp="1"/>
          </p:cNvSpPr>
          <p:nvPr>
            <p:ph type="sldNum" sz="quarter" idx="11"/>
          </p:nvPr>
        </p:nvSpPr>
        <p:spPr/>
        <p:txBody>
          <a:bodyPr/>
          <a:lstStyle>
            <a:lvl1pPr>
              <a:defRPr/>
            </a:lvl1pPr>
          </a:lstStyle>
          <a:p>
            <a:fld id="{909D76EC-0864-4C72-86A3-EF79FD2552A6}" type="slidenum">
              <a:rPr lang="en-US" altLang="en-US"/>
              <a:pPr/>
              <a:t>‹#›</a:t>
            </a:fld>
            <a:endParaRPr lang="en-US" altLang="en-US"/>
          </a:p>
        </p:txBody>
      </p:sp>
    </p:spTree>
    <p:extLst>
      <p:ext uri="{BB962C8B-B14F-4D97-AF65-F5344CB8AC3E}">
        <p14:creationId xmlns:p14="http://schemas.microsoft.com/office/powerpoint/2010/main" val="4155347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3DED3"/>
        </a:solidFill>
        <a:effectLst/>
      </p:bgPr>
    </p:bg>
    <p:spTree>
      <p:nvGrpSpPr>
        <p:cNvPr id="1" name=""/>
        <p:cNvGrpSpPr/>
        <p:nvPr/>
      </p:nvGrpSpPr>
      <p:grpSpPr>
        <a:xfrm>
          <a:off x="0" y="0"/>
          <a:ext cx="0" cy="0"/>
          <a:chOff x="0" y="0"/>
          <a:chExt cx="0" cy="0"/>
        </a:xfrm>
      </p:grpSpPr>
      <p:sp>
        <p:nvSpPr>
          <p:cNvPr id="5183" name="Rectangle 63"/>
          <p:cNvSpPr>
            <a:spLocks noChangeArrowheads="1"/>
          </p:cNvSpPr>
          <p:nvPr userDrawn="1"/>
        </p:nvSpPr>
        <p:spPr bwMode="auto">
          <a:xfrm>
            <a:off x="228600" y="304800"/>
            <a:ext cx="8610600" cy="1295400"/>
          </a:xfrm>
          <a:prstGeom prst="rect">
            <a:avLst/>
          </a:prstGeom>
          <a:gradFill rotWithShape="1">
            <a:gsLst>
              <a:gs pos="0">
                <a:schemeClr val="tx2"/>
              </a:gs>
              <a:gs pos="100000">
                <a:srgbClr val="E3DED3"/>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77" name="Rectangle 57"/>
          <p:cNvSpPr>
            <a:spLocks noGrp="1" noChangeArrowheads="1"/>
          </p:cNvSpPr>
          <p:nvPr>
            <p:ph type="title"/>
          </p:nvPr>
        </p:nvSpPr>
        <p:spPr bwMode="auto">
          <a:xfrm>
            <a:off x="1905000" y="381000"/>
            <a:ext cx="6858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178" name="Rectangle 58"/>
          <p:cNvSpPr>
            <a:spLocks noGrp="1" noChangeArrowheads="1"/>
          </p:cNvSpPr>
          <p:nvPr>
            <p:ph type="body" idx="1"/>
          </p:nvPr>
        </p:nvSpPr>
        <p:spPr bwMode="auto">
          <a:xfrm>
            <a:off x="457200" y="1752600"/>
            <a:ext cx="83058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80" name="Rectangle 60"/>
          <p:cNvSpPr>
            <a:spLocks noGrp="1" noChangeArrowheads="1"/>
          </p:cNvSpPr>
          <p:nvPr>
            <p:ph type="ftr" sz="quarter" idx="3"/>
          </p:nvPr>
        </p:nvSpPr>
        <p:spPr bwMode="auto">
          <a:xfrm>
            <a:off x="0" y="6477000"/>
            <a:ext cx="2438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000"/>
            </a:lvl1pPr>
          </a:lstStyle>
          <a:p>
            <a:endParaRPr lang="en-US" altLang="en-US"/>
          </a:p>
        </p:txBody>
      </p:sp>
      <p:sp>
        <p:nvSpPr>
          <p:cNvPr id="5181" name="Rectangle 61"/>
          <p:cNvSpPr>
            <a:spLocks noGrp="1" noChangeArrowheads="1"/>
          </p:cNvSpPr>
          <p:nvPr>
            <p:ph type="sldNum" sz="quarter" idx="4"/>
          </p:nvPr>
        </p:nvSpPr>
        <p:spPr bwMode="auto">
          <a:xfrm>
            <a:off x="7696200" y="6477000"/>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000"/>
            </a:lvl1pPr>
          </a:lstStyle>
          <a:p>
            <a:fld id="{46B017D9-35B4-468F-AB2D-CB866ACB90C7}" type="slidenum">
              <a:rPr lang="en-US" altLang="en-US"/>
              <a:pPr/>
              <a:t>‹#›</a:t>
            </a:fld>
            <a:endParaRPr lang="en-US" altLang="en-US"/>
          </a:p>
        </p:txBody>
      </p:sp>
      <p:pic>
        <p:nvPicPr>
          <p:cNvPr id="5185" name="Picture 65"/>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b="14999"/>
          <a:stretch>
            <a:fillRect/>
          </a:stretch>
        </p:blipFill>
        <p:spPr bwMode="auto">
          <a:xfrm>
            <a:off x="457200" y="304800"/>
            <a:ext cx="12954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hdr="0" ftr="0" dt="0"/>
  <p:txStyles>
    <p:titleStyle>
      <a:lvl1pPr algn="l" rtl="0" fontAlgn="base">
        <a:spcBef>
          <a:spcPct val="0"/>
        </a:spcBef>
        <a:spcAft>
          <a:spcPct val="0"/>
        </a:spcAft>
        <a:defRPr sz="3800" b="1">
          <a:solidFill>
            <a:schemeClr val="tx1"/>
          </a:solidFill>
          <a:latin typeface="+mj-lt"/>
          <a:ea typeface="+mj-ea"/>
          <a:cs typeface="+mj-cs"/>
        </a:defRPr>
      </a:lvl1pPr>
      <a:lvl2pPr algn="l" rtl="0" fontAlgn="base">
        <a:spcBef>
          <a:spcPct val="0"/>
        </a:spcBef>
        <a:spcAft>
          <a:spcPct val="0"/>
        </a:spcAft>
        <a:defRPr sz="3800" b="1">
          <a:solidFill>
            <a:schemeClr val="tx1"/>
          </a:solidFill>
          <a:latin typeface="Arial" charset="0"/>
        </a:defRPr>
      </a:lvl2pPr>
      <a:lvl3pPr algn="l" rtl="0" fontAlgn="base">
        <a:spcBef>
          <a:spcPct val="0"/>
        </a:spcBef>
        <a:spcAft>
          <a:spcPct val="0"/>
        </a:spcAft>
        <a:defRPr sz="3800" b="1">
          <a:solidFill>
            <a:schemeClr val="tx1"/>
          </a:solidFill>
          <a:latin typeface="Arial" charset="0"/>
        </a:defRPr>
      </a:lvl3pPr>
      <a:lvl4pPr algn="l" rtl="0" fontAlgn="base">
        <a:spcBef>
          <a:spcPct val="0"/>
        </a:spcBef>
        <a:spcAft>
          <a:spcPct val="0"/>
        </a:spcAft>
        <a:defRPr sz="3800" b="1">
          <a:solidFill>
            <a:schemeClr val="tx1"/>
          </a:solidFill>
          <a:latin typeface="Arial" charset="0"/>
        </a:defRPr>
      </a:lvl4pPr>
      <a:lvl5pPr algn="l" rtl="0" fontAlgn="base">
        <a:spcBef>
          <a:spcPct val="0"/>
        </a:spcBef>
        <a:spcAft>
          <a:spcPct val="0"/>
        </a:spcAft>
        <a:defRPr sz="3800" b="1">
          <a:solidFill>
            <a:schemeClr val="tx1"/>
          </a:solidFill>
          <a:latin typeface="Arial" charset="0"/>
        </a:defRPr>
      </a:lvl5pPr>
      <a:lvl6pPr marL="457200" algn="l" rtl="0" fontAlgn="base">
        <a:spcBef>
          <a:spcPct val="0"/>
        </a:spcBef>
        <a:spcAft>
          <a:spcPct val="0"/>
        </a:spcAft>
        <a:defRPr sz="3800" b="1">
          <a:solidFill>
            <a:schemeClr val="tx1"/>
          </a:solidFill>
          <a:latin typeface="Arial" charset="0"/>
        </a:defRPr>
      </a:lvl6pPr>
      <a:lvl7pPr marL="914400" algn="l" rtl="0" fontAlgn="base">
        <a:spcBef>
          <a:spcPct val="0"/>
        </a:spcBef>
        <a:spcAft>
          <a:spcPct val="0"/>
        </a:spcAft>
        <a:defRPr sz="3800" b="1">
          <a:solidFill>
            <a:schemeClr val="tx1"/>
          </a:solidFill>
          <a:latin typeface="Arial" charset="0"/>
        </a:defRPr>
      </a:lvl7pPr>
      <a:lvl8pPr marL="1371600" algn="l" rtl="0" fontAlgn="base">
        <a:spcBef>
          <a:spcPct val="0"/>
        </a:spcBef>
        <a:spcAft>
          <a:spcPct val="0"/>
        </a:spcAft>
        <a:defRPr sz="3800" b="1">
          <a:solidFill>
            <a:schemeClr val="tx1"/>
          </a:solidFill>
          <a:latin typeface="Arial" charset="0"/>
        </a:defRPr>
      </a:lvl8pPr>
      <a:lvl9pPr marL="1828800" algn="l" rtl="0" fontAlgn="base">
        <a:spcBef>
          <a:spcPct val="0"/>
        </a:spcBef>
        <a:spcAft>
          <a:spcPct val="0"/>
        </a:spcAft>
        <a:defRPr sz="3800" b="1">
          <a:solidFill>
            <a:schemeClr val="tx1"/>
          </a:solidFill>
          <a:latin typeface="Arial" charset="0"/>
        </a:defRPr>
      </a:lvl9pPr>
    </p:titleStyle>
    <p:bodyStyle>
      <a:lvl1pPr marL="342900" indent="-342900" algn="l" rtl="0" fontAlgn="base">
        <a:spcBef>
          <a:spcPct val="20000"/>
        </a:spcBef>
        <a:spcAft>
          <a:spcPct val="0"/>
        </a:spcAft>
        <a:buFont typeface="Wingdings" pitchFamily="2" charset="2"/>
        <a:buChar char="v"/>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Font typeface="Arial" charset="0"/>
        <a:buChar char="−"/>
        <a:defRPr sz="2400">
          <a:solidFill>
            <a:schemeClr val="tx1"/>
          </a:solidFill>
          <a:latin typeface="+mn-lt"/>
        </a:defRPr>
      </a:lvl3pPr>
      <a:lvl4pPr marL="1600200" indent="-228600" algn="l" rtl="0" fontAlgn="base">
        <a:spcBef>
          <a:spcPct val="20000"/>
        </a:spcBef>
        <a:spcAft>
          <a:spcPct val="0"/>
        </a:spcAft>
        <a:buFont typeface="Wingdings" pitchFamily="2" charset="2"/>
        <a:buChar char="§"/>
        <a:defRPr sz="2000">
          <a:solidFill>
            <a:schemeClr val="tx1"/>
          </a:solidFill>
          <a:latin typeface="+mn-lt"/>
        </a:defRPr>
      </a:lvl4pPr>
      <a:lvl5pPr marL="2057400" indent="-228600" algn="l" rtl="0" fontAlgn="base">
        <a:spcBef>
          <a:spcPct val="20000"/>
        </a:spcBef>
        <a:spcAft>
          <a:spcPct val="0"/>
        </a:spcAft>
        <a:buFont typeface="Arial" charset="0"/>
        <a:buChar char="∙"/>
        <a:defRPr sz="2000">
          <a:solidFill>
            <a:schemeClr val="tx1"/>
          </a:solidFill>
          <a:latin typeface="+mn-lt"/>
        </a:defRPr>
      </a:lvl5pPr>
      <a:lvl6pPr marL="2514600" indent="-228600" algn="l" rtl="0" fontAlgn="base">
        <a:spcBef>
          <a:spcPct val="20000"/>
        </a:spcBef>
        <a:spcAft>
          <a:spcPct val="0"/>
        </a:spcAft>
        <a:buFont typeface="Arial" charset="0"/>
        <a:buChar char="∙"/>
        <a:defRPr sz="2000">
          <a:solidFill>
            <a:schemeClr val="tx1"/>
          </a:solidFill>
          <a:latin typeface="+mn-lt"/>
        </a:defRPr>
      </a:lvl6pPr>
      <a:lvl7pPr marL="2971800" indent="-228600" algn="l" rtl="0" fontAlgn="base">
        <a:spcBef>
          <a:spcPct val="20000"/>
        </a:spcBef>
        <a:spcAft>
          <a:spcPct val="0"/>
        </a:spcAft>
        <a:buFont typeface="Arial" charset="0"/>
        <a:buChar char="∙"/>
        <a:defRPr sz="2000">
          <a:solidFill>
            <a:schemeClr val="tx1"/>
          </a:solidFill>
          <a:latin typeface="+mn-lt"/>
        </a:defRPr>
      </a:lvl7pPr>
      <a:lvl8pPr marL="3429000" indent="-228600" algn="l" rtl="0" fontAlgn="base">
        <a:spcBef>
          <a:spcPct val="20000"/>
        </a:spcBef>
        <a:spcAft>
          <a:spcPct val="0"/>
        </a:spcAft>
        <a:buFont typeface="Arial" charset="0"/>
        <a:buChar char="∙"/>
        <a:defRPr sz="2000">
          <a:solidFill>
            <a:schemeClr val="tx1"/>
          </a:solidFill>
          <a:latin typeface="+mn-lt"/>
        </a:defRPr>
      </a:lvl8pPr>
      <a:lvl9pPr marL="3886200" indent="-228600" algn="l" rtl="0" fontAlgn="base">
        <a:spcBef>
          <a:spcPct val="20000"/>
        </a:spcBef>
        <a:spcAft>
          <a:spcPct val="0"/>
        </a:spcAft>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notesSlide" Target="../notesSlides/notesSlide8.xml"/><Relationship Id="rId7" Type="http://schemas.openxmlformats.org/officeDocument/2006/relationships/image" Target="../media/image14.jpe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3.gif"/><Relationship Id="rId5" Type="http://schemas.openxmlformats.org/officeDocument/2006/relationships/image" Target="../media/image12.gif"/><Relationship Id="rId4" Type="http://schemas.openxmlformats.org/officeDocument/2006/relationships/image" Target="../media/image11.jpeg"/><Relationship Id="rId9"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cid:image001.jpg@01CEB9DC.F44FFEB0"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cid:image001.jpg@01CEB9DC.F44FFEB0"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mailto:Candace.Campbell@dshs.state.tx.us" TargetMode="Externa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971800" y="990600"/>
            <a:ext cx="5715000" cy="3429000"/>
          </a:xfrm>
          <a:solidFill>
            <a:schemeClr val="bg1">
              <a:lumMod val="20000"/>
              <a:lumOff val="80000"/>
              <a:alpha val="61000"/>
            </a:schemeClr>
          </a:solidFill>
        </p:spPr>
        <p:txBody>
          <a:bodyPr/>
          <a:lstStyle/>
          <a:p>
            <a:pPr eaLnBrk="1" hangingPunct="1">
              <a:defRPr/>
            </a:pPr>
            <a:r>
              <a:rPr lang="en-US" sz="3600" dirty="0"/>
              <a:t>Texas Healthcare Associated Infection (HAI) Reporting and Validation</a:t>
            </a:r>
          </a:p>
        </p:txBody>
      </p:sp>
      <p:sp>
        <p:nvSpPr>
          <p:cNvPr id="4100" name="Rectangle 5"/>
          <p:cNvSpPr>
            <a:spLocks noChangeArrowheads="1"/>
          </p:cNvSpPr>
          <p:nvPr/>
        </p:nvSpPr>
        <p:spPr bwMode="auto">
          <a:xfrm>
            <a:off x="4419600" y="4953000"/>
            <a:ext cx="396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fontAlgn="base">
              <a:spcBef>
                <a:spcPct val="20000"/>
              </a:spcBef>
              <a:spcAft>
                <a:spcPct val="0"/>
              </a:spcAft>
              <a:buNone/>
            </a:pPr>
            <a:r>
              <a:rPr lang="en-US" sz="2000" dirty="0">
                <a:solidFill>
                  <a:srgbClr val="000000"/>
                </a:solidFill>
              </a:rPr>
              <a:t>Jennifer Vinyard, MPH, CIC</a:t>
            </a:r>
          </a:p>
          <a:p>
            <a:pPr algn="r" fontAlgn="base">
              <a:spcBef>
                <a:spcPct val="20000"/>
              </a:spcBef>
              <a:spcAft>
                <a:spcPct val="0"/>
              </a:spcAft>
              <a:buNone/>
            </a:pPr>
            <a:r>
              <a:rPr lang="en-US" sz="2000" dirty="0">
                <a:solidFill>
                  <a:srgbClr val="000000"/>
                </a:solidFill>
              </a:rPr>
              <a:t>HAI Epidemiologist</a:t>
            </a:r>
          </a:p>
          <a:p>
            <a:pPr algn="r" fontAlgn="base">
              <a:spcBef>
                <a:spcPct val="20000"/>
              </a:spcBef>
              <a:spcAft>
                <a:spcPct val="0"/>
              </a:spcAft>
              <a:buNone/>
            </a:pPr>
            <a:r>
              <a:rPr lang="en-US" sz="2000" dirty="0">
                <a:solidFill>
                  <a:srgbClr val="000000"/>
                </a:solidFill>
              </a:rPr>
              <a:t>512.776.3773</a:t>
            </a:r>
          </a:p>
        </p:txBody>
      </p:sp>
      <p:sp>
        <p:nvSpPr>
          <p:cNvPr id="2" name="Slide Number Placeholder 1"/>
          <p:cNvSpPr>
            <a:spLocks noGrp="1"/>
          </p:cNvSpPr>
          <p:nvPr>
            <p:ph type="sldNum" sz="quarter" idx="4"/>
          </p:nvPr>
        </p:nvSpPr>
        <p:spPr/>
        <p:txBody>
          <a:bodyPr/>
          <a:lstStyle/>
          <a:p>
            <a:fld id="{28DEF86D-63AC-4F63-8891-2AAFB425396C}" type="slidenum">
              <a:rPr lang="en-US" altLang="en-US" smtClean="0"/>
              <a:pPr/>
              <a:t>1</a:t>
            </a:fld>
            <a:endParaRPr lang="en-US" altLang="en-US"/>
          </a:p>
        </p:txBody>
      </p:sp>
    </p:spTree>
    <p:extLst>
      <p:ext uri="{BB962C8B-B14F-4D97-AF65-F5344CB8AC3E}">
        <p14:creationId xmlns:p14="http://schemas.microsoft.com/office/powerpoint/2010/main" val="10760418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097" t="17802" r="28285" b="34220"/>
          <a:stretch/>
        </p:blipFill>
        <p:spPr bwMode="auto">
          <a:xfrm>
            <a:off x="189982" y="1274433"/>
            <a:ext cx="6972818" cy="39595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4090" t="39703" r="28393" b="34481"/>
          <a:stretch/>
        </p:blipFill>
        <p:spPr bwMode="auto">
          <a:xfrm>
            <a:off x="1905000" y="4665406"/>
            <a:ext cx="7162800" cy="219259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Title 1"/>
          <p:cNvSpPr txBox="1">
            <a:spLocks/>
          </p:cNvSpPr>
          <p:nvPr/>
        </p:nvSpPr>
        <p:spPr>
          <a:xfrm>
            <a:off x="1905000" y="381000"/>
            <a:ext cx="7162800" cy="1143000"/>
          </a:xfrm>
          <a:prstGeom prst="rect">
            <a:avLst/>
          </a:prstGeom>
        </p:spPr>
        <p:txBody>
          <a:bodyPr/>
          <a:lstStyle>
            <a:lvl1pPr algn="l" rtl="0" fontAlgn="base">
              <a:spcBef>
                <a:spcPct val="0"/>
              </a:spcBef>
              <a:spcAft>
                <a:spcPct val="0"/>
              </a:spcAft>
              <a:defRPr sz="3800" b="1">
                <a:solidFill>
                  <a:schemeClr val="tx1"/>
                </a:solidFill>
                <a:latin typeface="+mj-lt"/>
                <a:ea typeface="+mj-ea"/>
                <a:cs typeface="+mj-cs"/>
              </a:defRPr>
            </a:lvl1pPr>
            <a:lvl2pPr algn="l" rtl="0" fontAlgn="base">
              <a:spcBef>
                <a:spcPct val="0"/>
              </a:spcBef>
              <a:spcAft>
                <a:spcPct val="0"/>
              </a:spcAft>
              <a:defRPr sz="3800" b="1">
                <a:solidFill>
                  <a:schemeClr val="tx1"/>
                </a:solidFill>
                <a:latin typeface="Arial" charset="0"/>
              </a:defRPr>
            </a:lvl2pPr>
            <a:lvl3pPr algn="l" rtl="0" fontAlgn="base">
              <a:spcBef>
                <a:spcPct val="0"/>
              </a:spcBef>
              <a:spcAft>
                <a:spcPct val="0"/>
              </a:spcAft>
              <a:defRPr sz="3800" b="1">
                <a:solidFill>
                  <a:schemeClr val="tx1"/>
                </a:solidFill>
                <a:latin typeface="Arial" charset="0"/>
              </a:defRPr>
            </a:lvl3pPr>
            <a:lvl4pPr algn="l" rtl="0" fontAlgn="base">
              <a:spcBef>
                <a:spcPct val="0"/>
              </a:spcBef>
              <a:spcAft>
                <a:spcPct val="0"/>
              </a:spcAft>
              <a:defRPr sz="3800" b="1">
                <a:solidFill>
                  <a:schemeClr val="tx1"/>
                </a:solidFill>
                <a:latin typeface="Arial" charset="0"/>
              </a:defRPr>
            </a:lvl4pPr>
            <a:lvl5pPr algn="l" rtl="0" fontAlgn="base">
              <a:spcBef>
                <a:spcPct val="0"/>
              </a:spcBef>
              <a:spcAft>
                <a:spcPct val="0"/>
              </a:spcAft>
              <a:defRPr sz="3800" b="1">
                <a:solidFill>
                  <a:schemeClr val="tx1"/>
                </a:solidFill>
                <a:latin typeface="Arial" charset="0"/>
              </a:defRPr>
            </a:lvl5pPr>
            <a:lvl6pPr marL="457200" algn="l" rtl="0" fontAlgn="base">
              <a:spcBef>
                <a:spcPct val="0"/>
              </a:spcBef>
              <a:spcAft>
                <a:spcPct val="0"/>
              </a:spcAft>
              <a:defRPr sz="3800" b="1">
                <a:solidFill>
                  <a:schemeClr val="tx1"/>
                </a:solidFill>
                <a:latin typeface="Arial" charset="0"/>
              </a:defRPr>
            </a:lvl6pPr>
            <a:lvl7pPr marL="914400" algn="l" rtl="0" fontAlgn="base">
              <a:spcBef>
                <a:spcPct val="0"/>
              </a:spcBef>
              <a:spcAft>
                <a:spcPct val="0"/>
              </a:spcAft>
              <a:defRPr sz="3800" b="1">
                <a:solidFill>
                  <a:schemeClr val="tx1"/>
                </a:solidFill>
                <a:latin typeface="Arial" charset="0"/>
              </a:defRPr>
            </a:lvl7pPr>
            <a:lvl8pPr marL="1371600" algn="l" rtl="0" fontAlgn="base">
              <a:spcBef>
                <a:spcPct val="0"/>
              </a:spcBef>
              <a:spcAft>
                <a:spcPct val="0"/>
              </a:spcAft>
              <a:defRPr sz="3800" b="1">
                <a:solidFill>
                  <a:schemeClr val="tx1"/>
                </a:solidFill>
                <a:latin typeface="Arial" charset="0"/>
              </a:defRPr>
            </a:lvl8pPr>
            <a:lvl9pPr marL="1828800" algn="l" rtl="0" fontAlgn="base">
              <a:spcBef>
                <a:spcPct val="0"/>
              </a:spcBef>
              <a:spcAft>
                <a:spcPct val="0"/>
              </a:spcAft>
              <a:defRPr sz="3800" b="1">
                <a:solidFill>
                  <a:schemeClr val="tx1"/>
                </a:solidFill>
                <a:latin typeface="Arial" charset="0"/>
              </a:defRPr>
            </a:lvl9pPr>
          </a:lstStyle>
          <a:p>
            <a:pPr>
              <a:buNone/>
            </a:pPr>
            <a:r>
              <a:rPr lang="en-US" kern="0" dirty="0"/>
              <a:t>CMS Reporting Requirements</a:t>
            </a:r>
          </a:p>
        </p:txBody>
      </p:sp>
      <p:sp>
        <p:nvSpPr>
          <p:cNvPr id="2" name="Slide Number Placeholder 1"/>
          <p:cNvSpPr>
            <a:spLocks noGrp="1"/>
          </p:cNvSpPr>
          <p:nvPr>
            <p:ph type="sldNum" sz="quarter" idx="11"/>
          </p:nvPr>
        </p:nvSpPr>
        <p:spPr>
          <a:xfrm>
            <a:off x="39414" y="6469117"/>
            <a:ext cx="1447800" cy="381000"/>
          </a:xfrm>
        </p:spPr>
        <p:txBody>
          <a:bodyPr/>
          <a:lstStyle/>
          <a:p>
            <a:pPr algn="l"/>
            <a:fld id="{2ADA09F4-333C-4BCA-8AD4-9406F9FB0A4D}" type="slidenum">
              <a:rPr lang="en-US" altLang="en-US" smtClean="0"/>
              <a:pPr algn="l"/>
              <a:t>10</a:t>
            </a:fld>
            <a:endParaRPr lang="en-US" altLang="en-US" dirty="0"/>
          </a:p>
        </p:txBody>
      </p:sp>
    </p:spTree>
    <p:extLst>
      <p:ext uri="{BB962C8B-B14F-4D97-AF65-F5344CB8AC3E}">
        <p14:creationId xmlns:p14="http://schemas.microsoft.com/office/powerpoint/2010/main" val="8756192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1"/>
          <p:cNvSpPr>
            <a:spLocks noGrp="1"/>
          </p:cNvSpPr>
          <p:nvPr>
            <p:ph type="sldNum" sz="quarter" idx="10"/>
          </p:nvPr>
        </p:nvSpPr>
        <p:spPr>
          <a:xfrm>
            <a:off x="6705600" y="6479628"/>
            <a:ext cx="2438400" cy="381000"/>
          </a:xfrm>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2A3C4FE1-57DD-4DFC-8C3B-4770B1A598B9}" type="slidenum">
              <a:rPr lang="en-US" smtClean="0">
                <a:solidFill>
                  <a:srgbClr val="000000"/>
                </a:solidFill>
              </a:rPr>
              <a:pPr algn="r" eaLnBrk="1" hangingPunct="1"/>
              <a:t>11</a:t>
            </a:fld>
            <a:endParaRPr lang="en-US" dirty="0">
              <a:solidFill>
                <a:srgbClr val="000000"/>
              </a:solidFill>
            </a:endParaRPr>
          </a:p>
        </p:txBody>
      </p:sp>
      <p:sp>
        <p:nvSpPr>
          <p:cNvPr id="12291" name="Rectangle 2"/>
          <p:cNvSpPr>
            <a:spLocks noGrp="1" noChangeArrowheads="1"/>
          </p:cNvSpPr>
          <p:nvPr>
            <p:ph type="title" idx="4294967295"/>
          </p:nvPr>
        </p:nvSpPr>
        <p:spPr>
          <a:xfrm>
            <a:off x="1760537" y="457200"/>
            <a:ext cx="7091363" cy="1000125"/>
          </a:xfrm>
        </p:spPr>
        <p:txBody>
          <a:bodyPr/>
          <a:lstStyle/>
          <a:p>
            <a:pPr eaLnBrk="1" hangingPunct="1"/>
            <a:r>
              <a:rPr lang="en-US" dirty="0"/>
              <a:t>HAI Reporting Overview</a:t>
            </a:r>
          </a:p>
        </p:txBody>
      </p:sp>
      <p:pic>
        <p:nvPicPr>
          <p:cNvPr id="12292" name="Picture 5" descr="NHSN%20logo%20cop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1725613"/>
            <a:ext cx="4038600" cy="145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AutoShape 10"/>
          <p:cNvSpPr>
            <a:spLocks noChangeArrowheads="1"/>
          </p:cNvSpPr>
          <p:nvPr/>
        </p:nvSpPr>
        <p:spPr bwMode="auto">
          <a:xfrm>
            <a:off x="990600" y="1817688"/>
            <a:ext cx="2057400" cy="1992312"/>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4475 h 21600"/>
              <a:gd name="T14" fmla="*/ 19854 w 21600"/>
              <a:gd name="T15" fmla="*/ 7683 h 21600"/>
            </a:gdLst>
            <a:ahLst/>
            <a:cxnLst>
              <a:cxn ang="T8">
                <a:pos x="T0" y="T1"/>
              </a:cxn>
              <a:cxn ang="T9">
                <a:pos x="T2" y="T3"/>
              </a:cxn>
              <a:cxn ang="T10">
                <a:pos x="T4" y="T5"/>
              </a:cxn>
              <a:cxn ang="T11">
                <a:pos x="T6" y="T7"/>
              </a:cxn>
            </a:cxnLst>
            <a:rect l="T12" t="T13" r="T14" b="T15"/>
            <a:pathLst>
              <a:path w="21600" h="21600">
                <a:moveTo>
                  <a:pt x="21600" y="6079"/>
                </a:moveTo>
                <a:lnTo>
                  <a:pt x="14982" y="0"/>
                </a:lnTo>
                <a:lnTo>
                  <a:pt x="14982" y="4475"/>
                </a:lnTo>
                <a:lnTo>
                  <a:pt x="12427" y="4475"/>
                </a:lnTo>
                <a:cubicBezTo>
                  <a:pt x="5564" y="4475"/>
                  <a:pt x="0" y="7915"/>
                  <a:pt x="0" y="12158"/>
                </a:cubicBezTo>
                <a:lnTo>
                  <a:pt x="0" y="21600"/>
                </a:lnTo>
                <a:lnTo>
                  <a:pt x="3279" y="21600"/>
                </a:lnTo>
                <a:lnTo>
                  <a:pt x="3279" y="12158"/>
                </a:lnTo>
                <a:cubicBezTo>
                  <a:pt x="3279" y="9687"/>
                  <a:pt x="7375" y="7683"/>
                  <a:pt x="12427" y="7683"/>
                </a:cubicBezTo>
                <a:lnTo>
                  <a:pt x="14982" y="7683"/>
                </a:lnTo>
                <a:lnTo>
                  <a:pt x="14982" y="12158"/>
                </a:lnTo>
                <a:lnTo>
                  <a:pt x="21600" y="6079"/>
                </a:lnTo>
                <a:close/>
              </a:path>
            </a:pathLst>
          </a:custGeom>
          <a:solidFill>
            <a:schemeClr val="tx1"/>
          </a:solidFill>
          <a:ln w="9525">
            <a:solidFill>
              <a:schemeClr val="tx1"/>
            </a:solidFill>
            <a:miter lim="800000"/>
            <a:headEnd/>
            <a:tailEnd/>
          </a:ln>
        </p:spPr>
        <p:txBody>
          <a:bodyPr wrap="none" anchor="ctr"/>
          <a:lstStyle/>
          <a:p>
            <a:pPr fontAlgn="base">
              <a:spcBef>
                <a:spcPct val="0"/>
              </a:spcBef>
              <a:spcAft>
                <a:spcPct val="0"/>
              </a:spcAft>
            </a:pPr>
            <a:endParaRPr lang="en-US" dirty="0">
              <a:solidFill>
                <a:srgbClr val="000000"/>
              </a:solidFill>
              <a:latin typeface="Arial" charset="0"/>
            </a:endParaRPr>
          </a:p>
        </p:txBody>
      </p:sp>
      <p:sp>
        <p:nvSpPr>
          <p:cNvPr id="12294" name="AutoShape 11"/>
          <p:cNvSpPr>
            <a:spLocks noChangeArrowheads="1"/>
          </p:cNvSpPr>
          <p:nvPr/>
        </p:nvSpPr>
        <p:spPr bwMode="auto">
          <a:xfrm rot="5400000">
            <a:off x="6471443" y="2215357"/>
            <a:ext cx="2068513" cy="20574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4547 h 21600"/>
              <a:gd name="T14" fmla="*/ 19982 w 21600"/>
              <a:gd name="T15" fmla="*/ 7611 h 21600"/>
            </a:gdLst>
            <a:ahLst/>
            <a:cxnLst>
              <a:cxn ang="T8">
                <a:pos x="T0" y="T1"/>
              </a:cxn>
              <a:cxn ang="T9">
                <a:pos x="T2" y="T3"/>
              </a:cxn>
              <a:cxn ang="T10">
                <a:pos x="T4" y="T5"/>
              </a:cxn>
              <a:cxn ang="T11">
                <a:pos x="T6" y="T7"/>
              </a:cxn>
            </a:cxnLst>
            <a:rect l="T12" t="T13" r="T14" b="T15"/>
            <a:pathLst>
              <a:path w="21600" h="21600">
                <a:moveTo>
                  <a:pt x="21600" y="6079"/>
                </a:moveTo>
                <a:lnTo>
                  <a:pt x="15181" y="0"/>
                </a:lnTo>
                <a:lnTo>
                  <a:pt x="15181" y="4547"/>
                </a:lnTo>
                <a:lnTo>
                  <a:pt x="12427" y="4547"/>
                </a:lnTo>
                <a:cubicBezTo>
                  <a:pt x="5564" y="4547"/>
                  <a:pt x="0" y="7955"/>
                  <a:pt x="0" y="12158"/>
                </a:cubicBezTo>
                <a:lnTo>
                  <a:pt x="0" y="21600"/>
                </a:lnTo>
                <a:lnTo>
                  <a:pt x="3132" y="21600"/>
                </a:lnTo>
                <a:lnTo>
                  <a:pt x="3132" y="12158"/>
                </a:lnTo>
                <a:cubicBezTo>
                  <a:pt x="3132" y="9647"/>
                  <a:pt x="7294" y="7611"/>
                  <a:pt x="12427" y="7611"/>
                </a:cubicBezTo>
                <a:lnTo>
                  <a:pt x="15181" y="7611"/>
                </a:lnTo>
                <a:lnTo>
                  <a:pt x="15181" y="12158"/>
                </a:lnTo>
                <a:lnTo>
                  <a:pt x="21600" y="6079"/>
                </a:lnTo>
                <a:close/>
              </a:path>
            </a:pathLst>
          </a:custGeom>
          <a:solidFill>
            <a:schemeClr val="tx1"/>
          </a:solidFill>
          <a:ln w="9525">
            <a:solidFill>
              <a:schemeClr val="tx1"/>
            </a:solidFill>
            <a:miter lim="800000"/>
            <a:headEnd/>
            <a:tailEnd/>
          </a:ln>
        </p:spPr>
        <p:txBody>
          <a:bodyPr wrap="none" anchor="ctr"/>
          <a:lstStyle/>
          <a:p>
            <a:pPr fontAlgn="base">
              <a:spcBef>
                <a:spcPct val="0"/>
              </a:spcBef>
              <a:spcAft>
                <a:spcPct val="0"/>
              </a:spcAft>
            </a:pPr>
            <a:endParaRPr lang="en-US" dirty="0">
              <a:solidFill>
                <a:srgbClr val="000000"/>
              </a:solidFill>
              <a:latin typeface="Arial" charset="0"/>
            </a:endParaRPr>
          </a:p>
        </p:txBody>
      </p:sp>
      <p:pic>
        <p:nvPicPr>
          <p:cNvPr id="12295" name="Picture 13" descr="MM900040997[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38200" y="2057400"/>
            <a:ext cx="1628775" cy="149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Picture 14" descr="MM900300520[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086600" y="1828800"/>
            <a:ext cx="1600200" cy="137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7" name="Picture 17" descr="baby"/>
          <p:cNvPicPr>
            <a:picLocks noChangeAspect="1" noChangeArrowheads="1"/>
          </p:cNvPicPr>
          <p:nvPr/>
        </p:nvPicPr>
        <p:blipFill>
          <a:blip r:embed="rId7">
            <a:extLst>
              <a:ext uri="{28A0092B-C50C-407E-A947-70E740481C1C}">
                <a14:useLocalDpi xmlns:a14="http://schemas.microsoft.com/office/drawing/2010/main" val="0"/>
              </a:ext>
            </a:extLst>
          </a:blip>
          <a:srcRect t="6914" b="12141"/>
          <a:stretch>
            <a:fillRect/>
          </a:stretch>
        </p:blipFill>
        <p:spPr bwMode="auto">
          <a:xfrm>
            <a:off x="381000" y="4038600"/>
            <a:ext cx="24384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8" name="AutoShape 11"/>
          <p:cNvSpPr>
            <a:spLocks noChangeArrowheads="1"/>
          </p:cNvSpPr>
          <p:nvPr/>
        </p:nvSpPr>
        <p:spPr bwMode="auto">
          <a:xfrm>
            <a:off x="2819400" y="4495800"/>
            <a:ext cx="3733800" cy="685800"/>
          </a:xfrm>
          <a:prstGeom prst="leftArrow">
            <a:avLst>
              <a:gd name="adj1" fmla="val 50463"/>
              <a:gd name="adj2" fmla="val 75844"/>
            </a:avLst>
          </a:prstGeom>
          <a:solidFill>
            <a:schemeClr val="tx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lnSpc>
                <a:spcPct val="80000"/>
              </a:lnSpc>
              <a:spcBef>
                <a:spcPct val="20000"/>
              </a:spcBef>
              <a:spcAft>
                <a:spcPct val="0"/>
              </a:spcAft>
              <a:buClr>
                <a:srgbClr val="A50021"/>
              </a:buClr>
              <a:buFont typeface="Wingdings" pitchFamily="2" charset="2"/>
              <a:buNone/>
            </a:pPr>
            <a:r>
              <a:rPr lang="en-US" b="1" dirty="0">
                <a:solidFill>
                  <a:srgbClr val="FFFFFF"/>
                </a:solidFill>
                <a:latin typeface="Arial" charset="0"/>
              </a:rPr>
              <a:t>Alerts regarding data &amp; reports</a:t>
            </a:r>
            <a:r>
              <a:rPr lang="en-US" dirty="0">
                <a:solidFill>
                  <a:srgbClr val="FFFFFF"/>
                </a:solidFill>
                <a:latin typeface="Arial" charset="0"/>
              </a:rPr>
              <a:t> </a:t>
            </a:r>
          </a:p>
        </p:txBody>
      </p:sp>
      <p:sp>
        <p:nvSpPr>
          <p:cNvPr id="12299" name="AutoShape 12"/>
          <p:cNvSpPr>
            <a:spLocks noChangeArrowheads="1"/>
          </p:cNvSpPr>
          <p:nvPr/>
        </p:nvSpPr>
        <p:spPr bwMode="auto">
          <a:xfrm rot="10800000">
            <a:off x="2895600" y="5410200"/>
            <a:ext cx="3886200" cy="685800"/>
          </a:xfrm>
          <a:prstGeom prst="leftArrow">
            <a:avLst>
              <a:gd name="adj1" fmla="val 50463"/>
              <a:gd name="adj2" fmla="val 78940"/>
            </a:avLst>
          </a:prstGeom>
          <a:solidFill>
            <a:schemeClr val="tx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ctr" fontAlgn="base">
              <a:lnSpc>
                <a:spcPct val="80000"/>
              </a:lnSpc>
              <a:spcBef>
                <a:spcPct val="20000"/>
              </a:spcBef>
              <a:spcAft>
                <a:spcPct val="0"/>
              </a:spcAft>
              <a:buClr>
                <a:srgbClr val="A50021"/>
              </a:buClr>
              <a:buFont typeface="Wingdings" pitchFamily="2" charset="2"/>
              <a:buNone/>
            </a:pPr>
            <a:r>
              <a:rPr lang="en-US" b="1" dirty="0">
                <a:solidFill>
                  <a:srgbClr val="FFFFFF"/>
                </a:solidFill>
                <a:latin typeface="Arial" charset="0"/>
              </a:rPr>
              <a:t>View reports &amp; make comments</a:t>
            </a:r>
          </a:p>
        </p:txBody>
      </p:sp>
      <p:grpSp>
        <p:nvGrpSpPr>
          <p:cNvPr id="12300" name="Group 13"/>
          <p:cNvGrpSpPr>
            <a:grpSpLocks/>
          </p:cNvGrpSpPr>
          <p:nvPr/>
        </p:nvGrpSpPr>
        <p:grpSpPr bwMode="auto">
          <a:xfrm>
            <a:off x="6858000" y="4419600"/>
            <a:ext cx="1981200" cy="1836738"/>
            <a:chOff x="108756450" y="109042200"/>
            <a:chExt cx="2571750" cy="2294678"/>
          </a:xfrm>
        </p:grpSpPr>
        <p:sp>
          <p:nvSpPr>
            <p:cNvPr id="12301" name="Rectangle 14"/>
            <p:cNvSpPr>
              <a:spLocks noChangeArrowheads="1"/>
            </p:cNvSpPr>
            <p:nvPr/>
          </p:nvSpPr>
          <p:spPr bwMode="auto">
            <a:xfrm>
              <a:off x="108756450" y="109042200"/>
              <a:ext cx="2571750" cy="2286000"/>
            </a:xfrm>
            <a:prstGeom prst="rect">
              <a:avLst/>
            </a:prstGeom>
            <a:solidFill>
              <a:srgbClr val="FFFFFF"/>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pPr fontAlgn="base">
                <a:spcBef>
                  <a:spcPct val="0"/>
                </a:spcBef>
                <a:spcAft>
                  <a:spcPct val="0"/>
                </a:spcAft>
              </a:pPr>
              <a:endParaRPr lang="en-US" dirty="0">
                <a:solidFill>
                  <a:srgbClr val="000000"/>
                </a:solidFill>
                <a:latin typeface="Arial" charset="0"/>
              </a:endParaRPr>
            </a:p>
          </p:txBody>
        </p:sp>
        <p:grpSp>
          <p:nvGrpSpPr>
            <p:cNvPr id="12302" name="Group 15"/>
            <p:cNvGrpSpPr>
              <a:grpSpLocks/>
            </p:cNvGrpSpPr>
            <p:nvPr/>
          </p:nvGrpSpPr>
          <p:grpSpPr bwMode="auto">
            <a:xfrm>
              <a:off x="108985050" y="109213650"/>
              <a:ext cx="2171700" cy="2123228"/>
              <a:chOff x="108985050" y="109213650"/>
              <a:chExt cx="2171700" cy="2123228"/>
            </a:xfrm>
          </p:grpSpPr>
          <p:graphicFrame>
            <p:nvGraphicFramePr>
              <p:cNvPr id="12303" name="Object 16"/>
              <p:cNvGraphicFramePr>
                <a:graphicFrameLocks noChangeAspect="1"/>
              </p:cNvGraphicFramePr>
              <p:nvPr/>
            </p:nvGraphicFramePr>
            <p:xfrm>
              <a:off x="109122933" y="109342979"/>
              <a:ext cx="1885950" cy="1693510"/>
            </p:xfrm>
            <a:graphic>
              <a:graphicData uri="http://schemas.openxmlformats.org/presentationml/2006/ole">
                <mc:AlternateContent xmlns:mc="http://schemas.openxmlformats.org/markup-compatibility/2006">
                  <mc:Choice xmlns:v="urn:schemas-microsoft-com:vml" Requires="v">
                    <p:oleObj spid="_x0000_s196638" name="Bitmap Image" r:id="rId8" imgW="3266667" imgH="2933333" progId="Paint.Picture">
                      <p:embed/>
                    </p:oleObj>
                  </mc:Choice>
                  <mc:Fallback>
                    <p:oleObj name="Bitmap Image" r:id="rId8" imgW="3266667" imgH="2933333" progId="Paint.Picture">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9122933" y="109342979"/>
                            <a:ext cx="1885950" cy="1693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oleObj>
                  </mc:Fallback>
                </mc:AlternateContent>
              </a:graphicData>
            </a:graphic>
          </p:graphicFrame>
          <p:sp>
            <p:nvSpPr>
              <p:cNvPr id="12304" name="WordArt 17"/>
              <p:cNvSpPr>
                <a:spLocks noChangeArrowheads="1" noChangeShapeType="1" noTextEdit="1"/>
              </p:cNvSpPr>
              <p:nvPr/>
            </p:nvSpPr>
            <p:spPr bwMode="auto">
              <a:xfrm>
                <a:off x="108985050" y="109213650"/>
                <a:ext cx="2171700" cy="2123228"/>
              </a:xfrm>
              <a:prstGeom prst="rect">
                <a:avLst/>
              </a:prstGeom>
            </p:spPr>
            <p:txBody>
              <a:bodyPr spcFirstLastPara="1" wrap="none" fromWordArt="1">
                <a:prstTxWarp prst="textArchUp">
                  <a:avLst>
                    <a:gd name="adj" fmla="val 11095928"/>
                  </a:avLst>
                </a:prstTxWarp>
              </a:bodyPr>
              <a:lstStyle/>
              <a:p>
                <a:pPr algn="ctr" fontAlgn="base">
                  <a:spcBef>
                    <a:spcPct val="0"/>
                  </a:spcBef>
                  <a:spcAft>
                    <a:spcPct val="0"/>
                  </a:spcAft>
                </a:pPr>
                <a:r>
                  <a:rPr lang="en-US" sz="3600" kern="10" dirty="0">
                    <a:ln w="9525" algn="ctr">
                      <a:solidFill>
                        <a:srgbClr val="00007A"/>
                      </a:solidFill>
                      <a:round/>
                      <a:headEnd/>
                      <a:tailEnd/>
                    </a:ln>
                    <a:solidFill>
                      <a:srgbClr val="00007A"/>
                    </a:solidFill>
                    <a:latin typeface="Copperplate Gothic Bold"/>
                  </a:rPr>
                  <a:t>Texas Healthcare</a:t>
                </a:r>
              </a:p>
            </p:txBody>
          </p:sp>
          <p:sp>
            <p:nvSpPr>
              <p:cNvPr id="12305" name="WordArt 18"/>
              <p:cNvSpPr>
                <a:spLocks noChangeArrowheads="1" noChangeShapeType="1" noTextEdit="1"/>
              </p:cNvSpPr>
              <p:nvPr/>
            </p:nvSpPr>
            <p:spPr bwMode="auto">
              <a:xfrm>
                <a:off x="108985050" y="109229461"/>
                <a:ext cx="2171700" cy="1962668"/>
              </a:xfrm>
              <a:prstGeom prst="rect">
                <a:avLst/>
              </a:prstGeom>
            </p:spPr>
            <p:txBody>
              <a:bodyPr spcFirstLastPara="1" wrap="none" fromWordArt="1">
                <a:prstTxWarp prst="textArchDown">
                  <a:avLst>
                    <a:gd name="adj" fmla="val 169890"/>
                  </a:avLst>
                </a:prstTxWarp>
              </a:bodyPr>
              <a:lstStyle/>
              <a:p>
                <a:pPr algn="ctr" fontAlgn="base">
                  <a:spcBef>
                    <a:spcPct val="0"/>
                  </a:spcBef>
                  <a:spcAft>
                    <a:spcPct val="0"/>
                  </a:spcAft>
                </a:pPr>
                <a:r>
                  <a:rPr lang="en-US" sz="3600" kern="10" dirty="0">
                    <a:ln w="9525" algn="ctr">
                      <a:solidFill>
                        <a:srgbClr val="00007A"/>
                      </a:solidFill>
                      <a:round/>
                      <a:headEnd/>
                      <a:tailEnd/>
                    </a:ln>
                    <a:solidFill>
                      <a:srgbClr val="00007A"/>
                    </a:solidFill>
                    <a:latin typeface="Copperplate Gothic Bold"/>
                  </a:rPr>
                  <a:t>- Safety Network -</a:t>
                </a:r>
              </a:p>
            </p:txBody>
          </p:sp>
        </p:grpSp>
      </p:grpSp>
    </p:spTree>
    <p:extLst>
      <p:ext uri="{BB962C8B-B14F-4D97-AF65-F5344CB8AC3E}">
        <p14:creationId xmlns:p14="http://schemas.microsoft.com/office/powerpoint/2010/main" val="30627781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NHSN?</a:t>
            </a:r>
          </a:p>
        </p:txBody>
      </p:sp>
      <p:sp>
        <p:nvSpPr>
          <p:cNvPr id="3" name="Content Placeholder 2"/>
          <p:cNvSpPr>
            <a:spLocks noGrp="1"/>
          </p:cNvSpPr>
          <p:nvPr>
            <p:ph idx="1"/>
          </p:nvPr>
        </p:nvSpPr>
        <p:spPr/>
        <p:txBody>
          <a:bodyPr>
            <a:normAutofit fontScale="70000" lnSpcReduction="20000"/>
          </a:bodyPr>
          <a:lstStyle/>
          <a:p>
            <a:pPr>
              <a:lnSpc>
                <a:spcPct val="120000"/>
              </a:lnSpc>
              <a:buFont typeface="Wingdings" panose="05000000000000000000" pitchFamily="2" charset="2"/>
              <a:buChar char="Ø"/>
            </a:pPr>
            <a:r>
              <a:rPr lang="en-US" dirty="0"/>
              <a:t>NHSN is a secure internet based surveillance system that was created and is maintained by the Division of Healthcare Quality Promotion (DHQP) at CDC </a:t>
            </a:r>
          </a:p>
          <a:p>
            <a:pPr>
              <a:lnSpc>
                <a:spcPct val="120000"/>
              </a:lnSpc>
              <a:buFont typeface="Wingdings" panose="05000000000000000000" pitchFamily="2" charset="2"/>
              <a:buChar char="Ø"/>
            </a:pPr>
            <a:r>
              <a:rPr lang="en-US" dirty="0"/>
              <a:t>Provides a tool for healthcare facilities to collect information about healthcare-associated infections (HAIs) and other adverse patient events using… </a:t>
            </a:r>
          </a:p>
          <a:p>
            <a:pPr lvl="1">
              <a:lnSpc>
                <a:spcPct val="120000"/>
              </a:lnSpc>
              <a:buFont typeface="Wingdings" panose="05000000000000000000" pitchFamily="2" charset="2"/>
              <a:buChar char="§"/>
            </a:pPr>
            <a:r>
              <a:rPr lang="en-US" dirty="0"/>
              <a:t>Standardized protocols </a:t>
            </a:r>
          </a:p>
          <a:p>
            <a:pPr lvl="1">
              <a:lnSpc>
                <a:spcPct val="120000"/>
              </a:lnSpc>
              <a:buFont typeface="Wingdings" panose="05000000000000000000" pitchFamily="2" charset="2"/>
              <a:buChar char="§"/>
            </a:pPr>
            <a:r>
              <a:rPr lang="en-US" dirty="0"/>
              <a:t>Standard definitions </a:t>
            </a:r>
          </a:p>
          <a:p>
            <a:pPr lvl="1">
              <a:lnSpc>
                <a:spcPct val="120000"/>
              </a:lnSpc>
              <a:buFont typeface="Wingdings" panose="05000000000000000000" pitchFamily="2" charset="2"/>
              <a:buChar char="§"/>
            </a:pPr>
            <a:r>
              <a:rPr lang="en-US" dirty="0"/>
              <a:t>Forms</a:t>
            </a:r>
          </a:p>
          <a:p>
            <a:pPr lvl="1">
              <a:lnSpc>
                <a:spcPct val="120000"/>
              </a:lnSpc>
              <a:buFont typeface="Wingdings" panose="05000000000000000000" pitchFamily="2" charset="2"/>
              <a:buChar char="§"/>
            </a:pPr>
            <a:r>
              <a:rPr lang="en-US" dirty="0"/>
              <a:t>Analysis with comparative national data  </a:t>
            </a:r>
          </a:p>
          <a:p>
            <a:pPr lvl="1">
              <a:lnSpc>
                <a:spcPct val="120000"/>
              </a:lnSpc>
              <a:buFont typeface="Wingdings" panose="05000000000000000000" pitchFamily="2" charset="2"/>
              <a:buChar char="§"/>
            </a:pPr>
            <a:r>
              <a:rPr lang="en-US" dirty="0"/>
              <a:t>Outcome and process measures for performance improvement</a:t>
            </a:r>
            <a:endParaRPr lang="en-US" altLang="en-US" dirty="0"/>
          </a:p>
          <a:p>
            <a:endParaRPr lang="en-US" dirty="0"/>
          </a:p>
          <a:p>
            <a:endParaRPr lang="en-US" dirty="0"/>
          </a:p>
        </p:txBody>
      </p:sp>
      <p:sp>
        <p:nvSpPr>
          <p:cNvPr id="4" name="Slide Number Placeholder 3"/>
          <p:cNvSpPr>
            <a:spLocks noGrp="1"/>
          </p:cNvSpPr>
          <p:nvPr>
            <p:ph type="sldNum" sz="quarter" idx="11"/>
          </p:nvPr>
        </p:nvSpPr>
        <p:spPr/>
        <p:txBody>
          <a:bodyPr/>
          <a:lstStyle/>
          <a:p>
            <a:fld id="{13284CFB-2E7B-483E-9B6C-88B25CE84D79}" type="slidenum">
              <a:rPr lang="en-US" altLang="en-US" smtClean="0"/>
              <a:pPr/>
              <a:t>12</a:t>
            </a:fld>
            <a:endParaRPr lang="en-US" altLang="en-US"/>
          </a:p>
        </p:txBody>
      </p:sp>
    </p:spTree>
    <p:extLst>
      <p:ext uri="{BB962C8B-B14F-4D97-AF65-F5344CB8AC3E}">
        <p14:creationId xmlns:p14="http://schemas.microsoft.com/office/powerpoint/2010/main" val="26717431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152400"/>
            <a:ext cx="7886700" cy="1325563"/>
          </a:xfrm>
        </p:spPr>
        <p:txBody>
          <a:bodyPr/>
          <a:lstStyle/>
          <a:p>
            <a:r>
              <a:rPr lang="en-US" dirty="0"/>
              <a:t>When Do We Report? </a:t>
            </a:r>
          </a:p>
        </p:txBody>
      </p:sp>
      <p:pic>
        <p:nvPicPr>
          <p:cNvPr id="6" name="Content Placeholder 5" descr="cid:image001.jpg@01CEB9DC.F44FFEB0"/>
          <p:cNvPicPr>
            <a:picLocks noGrp="1"/>
          </p:cNvPicPr>
          <p:nvPr>
            <p:ph idx="1"/>
          </p:nvPr>
        </p:nvPicPr>
        <p:blipFill>
          <a:blip r:embed="rId3" r:link="rId4">
            <a:extLst>
              <a:ext uri="{28A0092B-C50C-407E-A947-70E740481C1C}">
                <a14:useLocalDpi xmlns:a14="http://schemas.microsoft.com/office/drawing/2010/main" val="0"/>
              </a:ext>
            </a:extLst>
          </a:blip>
          <a:srcRect/>
          <a:stretch>
            <a:fillRect/>
          </a:stretch>
        </p:blipFill>
        <p:spPr bwMode="auto">
          <a:xfrm>
            <a:off x="596349" y="1600200"/>
            <a:ext cx="7938051" cy="5257800"/>
          </a:xfrm>
          <a:prstGeom prst="rect">
            <a:avLst/>
          </a:prstGeom>
          <a:noFill/>
          <a:ln>
            <a:noFill/>
          </a:ln>
        </p:spPr>
      </p:pic>
      <p:sp>
        <p:nvSpPr>
          <p:cNvPr id="3" name="Slide Number Placeholder 2"/>
          <p:cNvSpPr>
            <a:spLocks noGrp="1"/>
          </p:cNvSpPr>
          <p:nvPr>
            <p:ph type="sldNum" sz="quarter" idx="11"/>
          </p:nvPr>
        </p:nvSpPr>
        <p:spPr/>
        <p:txBody>
          <a:bodyPr/>
          <a:lstStyle/>
          <a:p>
            <a:fld id="{13284CFB-2E7B-483E-9B6C-88B25CE84D79}" type="slidenum">
              <a:rPr lang="en-US" altLang="en-US" smtClean="0"/>
              <a:pPr/>
              <a:t>13</a:t>
            </a:fld>
            <a:endParaRPr lang="en-US" altLang="en-US"/>
          </a:p>
        </p:txBody>
      </p:sp>
    </p:spTree>
    <p:extLst>
      <p:ext uri="{BB962C8B-B14F-4D97-AF65-F5344CB8AC3E}">
        <p14:creationId xmlns:p14="http://schemas.microsoft.com/office/powerpoint/2010/main" val="6432766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04800"/>
            <a:ext cx="7010400" cy="1066800"/>
          </a:xfrm>
        </p:spPr>
        <p:txBody>
          <a:bodyPr/>
          <a:lstStyle/>
          <a:p>
            <a:r>
              <a:rPr lang="en-US" dirty="0"/>
              <a:t>HAI Reports: </a:t>
            </a:r>
            <a:r>
              <a:rPr lang="en-US" sz="3200" u="sng" dirty="0">
                <a:solidFill>
                  <a:srgbClr val="0000FF"/>
                </a:solidFill>
              </a:rPr>
              <a:t>http://txhsn.dshs.texas.gov/hai/</a:t>
            </a:r>
          </a:p>
        </p:txBody>
      </p:sp>
      <p:sp>
        <p:nvSpPr>
          <p:cNvPr id="4" name="Slide Number Placeholder 3"/>
          <p:cNvSpPr>
            <a:spLocks noGrp="1"/>
          </p:cNvSpPr>
          <p:nvPr>
            <p:ph type="sldNum" sz="quarter" idx="10"/>
          </p:nvPr>
        </p:nvSpPr>
        <p:spPr>
          <a:xfrm>
            <a:off x="6705600" y="6477000"/>
            <a:ext cx="2438400" cy="381000"/>
          </a:xfrm>
        </p:spPr>
        <p:txBody>
          <a:bodyPr/>
          <a:lstStyle/>
          <a:p>
            <a:pPr algn="r">
              <a:defRPr/>
            </a:pPr>
            <a:fld id="{D1524718-E495-42AF-83A0-8A0F4FF8CD22}" type="slidenum">
              <a:rPr lang="en-US" smtClean="0">
                <a:solidFill>
                  <a:srgbClr val="000000"/>
                </a:solidFill>
              </a:rPr>
              <a:pPr algn="r">
                <a:defRPr/>
              </a:pPr>
              <a:t>14</a:t>
            </a:fld>
            <a:endParaRPr lang="en-US">
              <a:solidFill>
                <a:srgbClr val="000000"/>
              </a:solidFill>
            </a:endParaRPr>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596" t="22391" r="4762" b="11740"/>
          <a:stretch/>
        </p:blipFill>
        <p:spPr bwMode="auto">
          <a:xfrm>
            <a:off x="228600" y="1371599"/>
            <a:ext cx="8382000" cy="531899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4696545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381000"/>
            <a:ext cx="6858000" cy="788878"/>
          </a:xfrm>
        </p:spPr>
        <p:txBody>
          <a:bodyPr/>
          <a:lstStyle/>
          <a:p>
            <a:r>
              <a:rPr lang="en-US" dirty="0"/>
              <a:t>HAI Reports</a:t>
            </a:r>
          </a:p>
        </p:txBody>
      </p:sp>
      <p:sp>
        <p:nvSpPr>
          <p:cNvPr id="4" name="Slide Number Placeholder 3"/>
          <p:cNvSpPr>
            <a:spLocks noGrp="1"/>
          </p:cNvSpPr>
          <p:nvPr>
            <p:ph type="sldNum" sz="quarter" idx="10"/>
          </p:nvPr>
        </p:nvSpPr>
        <p:spPr>
          <a:xfrm>
            <a:off x="6660931" y="6566338"/>
            <a:ext cx="2438400" cy="283308"/>
          </a:xfrm>
        </p:spPr>
        <p:txBody>
          <a:bodyPr/>
          <a:lstStyle/>
          <a:p>
            <a:pPr algn="r">
              <a:defRPr/>
            </a:pPr>
            <a:fld id="{D1524718-E495-42AF-83A0-8A0F4FF8CD22}" type="slidenum">
              <a:rPr lang="en-US" smtClean="0">
                <a:solidFill>
                  <a:srgbClr val="000000"/>
                </a:solidFill>
              </a:rPr>
              <a:pPr algn="r">
                <a:defRPr/>
              </a:pPr>
              <a:t>15</a:t>
            </a:fld>
            <a:endParaRPr lang="en-US">
              <a:solidFill>
                <a:srgbClr val="000000"/>
              </a:solidFill>
            </a:endParaRPr>
          </a:p>
        </p:txBody>
      </p:sp>
      <p:pic>
        <p:nvPicPr>
          <p:cNvPr id="512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839" t="8147" r="1876" b="8117"/>
          <a:stretch/>
        </p:blipFill>
        <p:spPr bwMode="auto">
          <a:xfrm>
            <a:off x="76200" y="1169878"/>
            <a:ext cx="8991600" cy="538332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ounded Rectangle 6"/>
          <p:cNvSpPr/>
          <p:nvPr/>
        </p:nvSpPr>
        <p:spPr>
          <a:xfrm>
            <a:off x="4038600" y="2307492"/>
            <a:ext cx="4114800" cy="42672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41858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8600"/>
            <a:ext cx="6743700" cy="1325563"/>
          </a:xfrm>
        </p:spPr>
        <p:txBody>
          <a:bodyPr/>
          <a:lstStyle/>
          <a:p>
            <a:r>
              <a:rPr lang="en-US" dirty="0"/>
              <a:t>Data Validation: 2012-2014</a:t>
            </a:r>
          </a:p>
        </p:txBody>
      </p:sp>
      <p:sp>
        <p:nvSpPr>
          <p:cNvPr id="3" name="Content Placeholder 2"/>
          <p:cNvSpPr>
            <a:spLocks noGrp="1"/>
          </p:cNvSpPr>
          <p:nvPr>
            <p:ph idx="1"/>
          </p:nvPr>
        </p:nvSpPr>
        <p:spPr>
          <a:xfrm>
            <a:off x="609600" y="1828800"/>
            <a:ext cx="8229600" cy="4572000"/>
          </a:xfrm>
        </p:spPr>
        <p:txBody>
          <a:bodyPr>
            <a:normAutofit fontScale="85000" lnSpcReduction="20000"/>
          </a:bodyPr>
          <a:lstStyle/>
          <a:p>
            <a:pPr>
              <a:lnSpc>
                <a:spcPct val="120000"/>
              </a:lnSpc>
              <a:buFont typeface="Wingdings" panose="05000000000000000000" pitchFamily="2" charset="2"/>
              <a:buChar char="Ø"/>
            </a:pPr>
            <a:r>
              <a:rPr lang="en-US" dirty="0"/>
              <a:t>Audit data for 6 month period: </a:t>
            </a:r>
          </a:p>
          <a:p>
            <a:pPr lvl="1">
              <a:lnSpc>
                <a:spcPct val="120000"/>
              </a:lnSpc>
              <a:buFont typeface="Wingdings" panose="05000000000000000000" pitchFamily="2" charset="2"/>
              <a:buChar char="Ø"/>
            </a:pPr>
            <a:r>
              <a:rPr lang="en-US" dirty="0"/>
              <a:t>H1 (Jan – June) </a:t>
            </a:r>
          </a:p>
          <a:p>
            <a:pPr lvl="1">
              <a:lnSpc>
                <a:spcPct val="120000"/>
              </a:lnSpc>
              <a:buFont typeface="Wingdings" panose="05000000000000000000" pitchFamily="2" charset="2"/>
              <a:buChar char="Ø"/>
            </a:pPr>
            <a:r>
              <a:rPr lang="en-US" dirty="0"/>
              <a:t>H2 (July – Dec)</a:t>
            </a:r>
          </a:p>
          <a:p>
            <a:pPr>
              <a:lnSpc>
                <a:spcPct val="120000"/>
              </a:lnSpc>
              <a:buFont typeface="Wingdings" panose="05000000000000000000" pitchFamily="2" charset="2"/>
              <a:buChar char="Ø"/>
            </a:pPr>
            <a:r>
              <a:rPr lang="en-US" dirty="0"/>
              <a:t>Identify facilities based on Standardized Infection Ratio: If Statistically Significantly High</a:t>
            </a:r>
          </a:p>
          <a:p>
            <a:pPr>
              <a:lnSpc>
                <a:spcPct val="120000"/>
              </a:lnSpc>
              <a:buFont typeface="Wingdings" panose="05000000000000000000" pitchFamily="2" charset="2"/>
              <a:buChar char="Ø"/>
            </a:pPr>
            <a:r>
              <a:rPr lang="en-US" dirty="0"/>
              <a:t>2 Audit Tiers:</a:t>
            </a:r>
          </a:p>
          <a:p>
            <a:pPr lvl="1">
              <a:lnSpc>
                <a:spcPct val="120000"/>
              </a:lnSpc>
              <a:buFont typeface="Wingdings" panose="05000000000000000000" pitchFamily="2" charset="2"/>
              <a:buChar char="Ø"/>
            </a:pPr>
            <a:r>
              <a:rPr lang="en-US" dirty="0"/>
              <a:t>First Time High SIR – no high SIR for same HAI for previous time period)</a:t>
            </a:r>
          </a:p>
          <a:p>
            <a:pPr lvl="1">
              <a:lnSpc>
                <a:spcPct val="120000"/>
              </a:lnSpc>
              <a:buFont typeface="Wingdings" panose="05000000000000000000" pitchFamily="2" charset="2"/>
              <a:buChar char="Ø"/>
            </a:pPr>
            <a:r>
              <a:rPr lang="en-US" dirty="0"/>
              <a:t>Subsequent High SIR – high SIR for same HAI for two reporting periods in a row</a:t>
            </a:r>
          </a:p>
        </p:txBody>
      </p:sp>
      <p:sp>
        <p:nvSpPr>
          <p:cNvPr id="4" name="Slide Number Placeholder 3"/>
          <p:cNvSpPr>
            <a:spLocks noGrp="1"/>
          </p:cNvSpPr>
          <p:nvPr>
            <p:ph type="sldNum" sz="quarter" idx="11"/>
          </p:nvPr>
        </p:nvSpPr>
        <p:spPr/>
        <p:txBody>
          <a:bodyPr/>
          <a:lstStyle/>
          <a:p>
            <a:fld id="{13284CFB-2E7B-483E-9B6C-88B25CE84D79}" type="slidenum">
              <a:rPr lang="en-US" altLang="en-US" smtClean="0"/>
              <a:pPr/>
              <a:t>16</a:t>
            </a:fld>
            <a:endParaRPr lang="en-US" altLang="en-US"/>
          </a:p>
        </p:txBody>
      </p:sp>
    </p:spTree>
    <p:extLst>
      <p:ext uri="{BB962C8B-B14F-4D97-AF65-F5344CB8AC3E}">
        <p14:creationId xmlns:p14="http://schemas.microsoft.com/office/powerpoint/2010/main" val="20973816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304800"/>
            <a:ext cx="6858000" cy="1143000"/>
          </a:xfrm>
        </p:spPr>
        <p:txBody>
          <a:bodyPr/>
          <a:lstStyle/>
          <a:p>
            <a:r>
              <a:rPr lang="en-US" dirty="0"/>
              <a:t>Data Validation</a:t>
            </a:r>
          </a:p>
        </p:txBody>
      </p:sp>
      <p:sp>
        <p:nvSpPr>
          <p:cNvPr id="4" name="Slide Number Placeholder 3"/>
          <p:cNvSpPr>
            <a:spLocks noGrp="1"/>
          </p:cNvSpPr>
          <p:nvPr>
            <p:ph type="sldNum" sz="quarter" idx="10"/>
          </p:nvPr>
        </p:nvSpPr>
        <p:spPr>
          <a:xfrm>
            <a:off x="6667500" y="6477000"/>
            <a:ext cx="2438400" cy="381000"/>
          </a:xfrm>
        </p:spPr>
        <p:txBody>
          <a:bodyPr/>
          <a:lstStyle/>
          <a:p>
            <a:pPr algn="r">
              <a:defRPr/>
            </a:pPr>
            <a:fld id="{D1524718-E495-42AF-83A0-8A0F4FF8CD22}" type="slidenum">
              <a:rPr lang="en-US" smtClean="0">
                <a:solidFill>
                  <a:srgbClr val="000000"/>
                </a:solidFill>
              </a:rPr>
              <a:pPr algn="r">
                <a:defRPr/>
              </a:pPr>
              <a:t>17</a:t>
            </a:fld>
            <a:endParaRPr lang="en-US">
              <a:solidFill>
                <a:srgbClr val="000000"/>
              </a:solidFill>
            </a:endParaRPr>
          </a:p>
        </p:txBody>
      </p:sp>
      <p:pic>
        <p:nvPicPr>
          <p:cNvPr id="5" name="Content Placeholder 5" descr="cid:image001.jpg@01CEB9DC.F44FFEB0"/>
          <p:cNvPicPr>
            <a:picLocks noGrp="1"/>
          </p:cNvPicPr>
          <p:nvPr>
            <p:ph idx="1"/>
          </p:nvPr>
        </p:nvPicPr>
        <p:blipFill>
          <a:blip r:embed="rId3" r:link="rId4">
            <a:extLst>
              <a:ext uri="{28A0092B-C50C-407E-A947-70E740481C1C}">
                <a14:useLocalDpi xmlns:a14="http://schemas.microsoft.com/office/drawing/2010/main" val="0"/>
              </a:ext>
            </a:extLst>
          </a:blip>
          <a:srcRect/>
          <a:stretch>
            <a:fillRect/>
          </a:stretch>
        </p:blipFill>
        <p:spPr bwMode="auto">
          <a:xfrm>
            <a:off x="596349" y="1600200"/>
            <a:ext cx="7938051" cy="5181599"/>
          </a:xfrm>
          <a:prstGeom prst="rect">
            <a:avLst/>
          </a:prstGeom>
          <a:noFill/>
          <a:ln>
            <a:noFill/>
          </a:ln>
        </p:spPr>
      </p:pic>
      <p:sp>
        <p:nvSpPr>
          <p:cNvPr id="6" name="Rectangle 5"/>
          <p:cNvSpPr/>
          <p:nvPr/>
        </p:nvSpPr>
        <p:spPr>
          <a:xfrm>
            <a:off x="4724400" y="2057400"/>
            <a:ext cx="1371600" cy="4724400"/>
          </a:xfrm>
          <a:prstGeom prst="rect">
            <a:avLst/>
          </a:prstGeom>
          <a:solidFill>
            <a:srgbClr val="FFFF00">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315200" y="2057400"/>
            <a:ext cx="1219200" cy="4724400"/>
          </a:xfrm>
          <a:prstGeom prst="rect">
            <a:avLst/>
          </a:prstGeom>
          <a:solidFill>
            <a:srgbClr val="FFFF00">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724400" y="3943349"/>
            <a:ext cx="1371600" cy="4703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7315200" y="3943349"/>
            <a:ext cx="1143000" cy="4953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85762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04800"/>
            <a:ext cx="7048500" cy="1325563"/>
          </a:xfrm>
        </p:spPr>
        <p:txBody>
          <a:bodyPr/>
          <a:lstStyle/>
          <a:p>
            <a:r>
              <a:rPr lang="en-US" dirty="0"/>
              <a:t>Data Validation: 2012-2014</a:t>
            </a:r>
          </a:p>
        </p:txBody>
      </p:sp>
      <p:sp>
        <p:nvSpPr>
          <p:cNvPr id="3" name="Content Placeholder 2"/>
          <p:cNvSpPr>
            <a:spLocks noGrp="1"/>
          </p:cNvSpPr>
          <p:nvPr>
            <p:ph idx="1"/>
          </p:nvPr>
        </p:nvSpPr>
        <p:spPr>
          <a:xfrm>
            <a:off x="304800" y="1828800"/>
            <a:ext cx="8686800" cy="4724400"/>
          </a:xfrm>
        </p:spPr>
        <p:txBody>
          <a:bodyPr>
            <a:normAutofit fontScale="92500"/>
          </a:bodyPr>
          <a:lstStyle/>
          <a:p>
            <a:pPr>
              <a:buFont typeface="Wingdings" panose="05000000000000000000" pitchFamily="2" charset="2"/>
              <a:buChar char="Ø"/>
            </a:pPr>
            <a:r>
              <a:rPr lang="en-US" dirty="0"/>
              <a:t>First Time High SIR (SSI, CLABSI and CAUTI):</a:t>
            </a:r>
          </a:p>
          <a:p>
            <a:pPr lvl="1">
              <a:buFont typeface="Wingdings" panose="05000000000000000000" pitchFamily="2" charset="2"/>
              <a:buChar char="§"/>
            </a:pPr>
            <a:r>
              <a:rPr lang="en-US" sz="2800" u="sng" dirty="0"/>
              <a:t>Purpose: </a:t>
            </a:r>
            <a:r>
              <a:rPr lang="en-US" sz="2800" dirty="0"/>
              <a:t>To ensure </a:t>
            </a:r>
            <a:r>
              <a:rPr lang="en-US" sz="2800" b="1" dirty="0">
                <a:solidFill>
                  <a:srgbClr val="FF0000"/>
                </a:solidFill>
              </a:rPr>
              <a:t>facility </a:t>
            </a:r>
            <a:r>
              <a:rPr lang="en-US" b="1" dirty="0">
                <a:solidFill>
                  <a:srgbClr val="FF0000"/>
                </a:solidFill>
              </a:rPr>
              <a:t>is applying the CDC definitions correctly </a:t>
            </a:r>
            <a:r>
              <a:rPr lang="en-US" dirty="0"/>
              <a:t>and to verify the number of infections reported to DSHS. </a:t>
            </a:r>
            <a:endParaRPr lang="en-US" sz="2800" dirty="0"/>
          </a:p>
          <a:p>
            <a:pPr lvl="1">
              <a:buFont typeface="Wingdings" panose="05000000000000000000" pitchFamily="2" charset="2"/>
              <a:buChar char="§"/>
            </a:pPr>
            <a:r>
              <a:rPr lang="en-US" sz="2800" dirty="0"/>
              <a:t>Site visits for those facilities with significantly high SIRs to verify data reported meet NHSN HAI criteria</a:t>
            </a:r>
          </a:p>
          <a:p>
            <a:pPr lvl="1">
              <a:buFont typeface="Wingdings" panose="05000000000000000000" pitchFamily="2" charset="2"/>
              <a:buChar char="§"/>
            </a:pPr>
            <a:r>
              <a:rPr lang="en-US" dirty="0"/>
              <a:t>Conducted by Contracted Infection Preventionists (IPs)</a:t>
            </a:r>
          </a:p>
          <a:p>
            <a:pPr lvl="1">
              <a:buFont typeface="Wingdings" panose="05000000000000000000" pitchFamily="2" charset="2"/>
              <a:buChar char="§"/>
            </a:pPr>
            <a:r>
              <a:rPr lang="en-US" dirty="0"/>
              <a:t>Record Review &amp; IP/Administration staff Interview</a:t>
            </a:r>
          </a:p>
        </p:txBody>
      </p:sp>
      <p:sp>
        <p:nvSpPr>
          <p:cNvPr id="4" name="Slide Number Placeholder 3"/>
          <p:cNvSpPr>
            <a:spLocks noGrp="1"/>
          </p:cNvSpPr>
          <p:nvPr>
            <p:ph type="sldNum" sz="quarter" idx="11"/>
          </p:nvPr>
        </p:nvSpPr>
        <p:spPr/>
        <p:txBody>
          <a:bodyPr/>
          <a:lstStyle/>
          <a:p>
            <a:fld id="{13284CFB-2E7B-483E-9B6C-88B25CE84D79}" type="slidenum">
              <a:rPr lang="en-US" altLang="en-US" smtClean="0"/>
              <a:pPr/>
              <a:t>18</a:t>
            </a:fld>
            <a:endParaRPr lang="en-US" altLang="en-US"/>
          </a:p>
        </p:txBody>
      </p:sp>
    </p:spTree>
    <p:extLst>
      <p:ext uri="{BB962C8B-B14F-4D97-AF65-F5344CB8AC3E}">
        <p14:creationId xmlns:p14="http://schemas.microsoft.com/office/powerpoint/2010/main" val="18025740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304800"/>
            <a:ext cx="6819900" cy="1325563"/>
          </a:xfrm>
        </p:spPr>
        <p:txBody>
          <a:bodyPr/>
          <a:lstStyle/>
          <a:p>
            <a:r>
              <a:rPr lang="en-US" dirty="0"/>
              <a:t>Data Validation: 2012-2014</a:t>
            </a:r>
          </a:p>
        </p:txBody>
      </p:sp>
      <p:sp>
        <p:nvSpPr>
          <p:cNvPr id="3" name="Content Placeholder 2"/>
          <p:cNvSpPr>
            <a:spLocks noGrp="1"/>
          </p:cNvSpPr>
          <p:nvPr>
            <p:ph idx="1"/>
          </p:nvPr>
        </p:nvSpPr>
        <p:spPr>
          <a:xfrm>
            <a:off x="152400" y="1752600"/>
            <a:ext cx="8610600" cy="4800600"/>
          </a:xfrm>
        </p:spPr>
        <p:txBody>
          <a:bodyPr>
            <a:normAutofit fontScale="85000" lnSpcReduction="10000"/>
          </a:bodyPr>
          <a:lstStyle/>
          <a:p>
            <a:pPr>
              <a:buFont typeface="Wingdings" panose="05000000000000000000" pitchFamily="2" charset="2"/>
              <a:buChar char="§"/>
            </a:pPr>
            <a:r>
              <a:rPr lang="en-US" dirty="0"/>
              <a:t>Subsequent High SIR Investigations (SSI, CLABSI &amp; CAUTI):</a:t>
            </a:r>
          </a:p>
          <a:p>
            <a:pPr lvl="1">
              <a:buFont typeface="Wingdings" panose="05000000000000000000" pitchFamily="2" charset="2"/>
              <a:buChar char="§"/>
            </a:pPr>
            <a:r>
              <a:rPr lang="en-US" u="sng" dirty="0"/>
              <a:t>Purpose:</a:t>
            </a:r>
            <a:r>
              <a:rPr lang="en-US" dirty="0"/>
              <a:t> Once problem has been verified (from first time high SIR audit), </a:t>
            </a:r>
            <a:r>
              <a:rPr lang="en-US" b="1" dirty="0">
                <a:solidFill>
                  <a:srgbClr val="FF0000"/>
                </a:solidFill>
              </a:rPr>
              <a:t>DSHS will aid facilities in prevention efforts</a:t>
            </a:r>
            <a:r>
              <a:rPr lang="en-US" dirty="0"/>
              <a:t> and provide consultation/support as needed.</a:t>
            </a:r>
          </a:p>
          <a:p>
            <a:pPr lvl="1">
              <a:buFont typeface="Wingdings" panose="05000000000000000000" pitchFamily="2" charset="2"/>
              <a:buChar char="§"/>
            </a:pPr>
            <a:r>
              <a:rPr lang="en-US" dirty="0"/>
              <a:t>Conducted by CIC certified HAI Epidemiologists</a:t>
            </a:r>
          </a:p>
          <a:p>
            <a:pPr lvl="1">
              <a:buFont typeface="Wingdings" panose="05000000000000000000" pitchFamily="2" charset="2"/>
              <a:buChar char="§"/>
            </a:pPr>
            <a:r>
              <a:rPr lang="en-US" dirty="0"/>
              <a:t>Phone consultation to review interventions taken and action plans in place at facility to determine if site visit is warranted </a:t>
            </a:r>
          </a:p>
          <a:p>
            <a:pPr lvl="1">
              <a:buFont typeface="Wingdings" panose="05000000000000000000" pitchFamily="2" charset="2"/>
              <a:buChar char="§"/>
            </a:pPr>
            <a:r>
              <a:rPr lang="en-US" dirty="0"/>
              <a:t>If site visit needed, CIC HAI Epidemiologist will come to facility and may perform environmental rounds, interview floor staff, observe procedures/patient care activities, review policies and patient records.</a:t>
            </a:r>
          </a:p>
        </p:txBody>
      </p:sp>
      <p:sp>
        <p:nvSpPr>
          <p:cNvPr id="4" name="Slide Number Placeholder 3"/>
          <p:cNvSpPr>
            <a:spLocks noGrp="1"/>
          </p:cNvSpPr>
          <p:nvPr>
            <p:ph type="sldNum" sz="quarter" idx="11"/>
          </p:nvPr>
        </p:nvSpPr>
        <p:spPr/>
        <p:txBody>
          <a:bodyPr/>
          <a:lstStyle/>
          <a:p>
            <a:fld id="{13284CFB-2E7B-483E-9B6C-88B25CE84D79}" type="slidenum">
              <a:rPr lang="en-US" altLang="en-US" smtClean="0"/>
              <a:pPr/>
              <a:t>19</a:t>
            </a:fld>
            <a:endParaRPr lang="en-US" altLang="en-US"/>
          </a:p>
        </p:txBody>
      </p:sp>
    </p:spTree>
    <p:extLst>
      <p:ext uri="{BB962C8B-B14F-4D97-AF65-F5344CB8AC3E}">
        <p14:creationId xmlns:p14="http://schemas.microsoft.com/office/powerpoint/2010/main" val="719715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5" descr="MC900439459[1]"/>
          <p:cNvPicPr>
            <a:picLocks noChangeAspect="1" noChangeArrowheads="1"/>
          </p:cNvPicPr>
          <p:nvPr/>
        </p:nvPicPr>
        <p:blipFill>
          <a:blip r:embed="rId3">
            <a:extLst>
              <a:ext uri="{28A0092B-C50C-407E-A947-70E740481C1C}">
                <a14:useLocalDpi xmlns:a14="http://schemas.microsoft.com/office/drawing/2010/main" val="0"/>
              </a:ext>
            </a:extLst>
          </a:blip>
          <a:srcRect l="13188" t="2222" r="13647" b="3334"/>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a:xfrm>
            <a:off x="1828800" y="1524000"/>
            <a:ext cx="6096000" cy="4800600"/>
          </a:xfrm>
        </p:spPr>
        <p:txBody>
          <a:bodyPr>
            <a:normAutofit lnSpcReduction="10000"/>
          </a:bodyPr>
          <a:lstStyle/>
          <a:p>
            <a:pPr marL="533400" indent="-533400">
              <a:buFont typeface="Wingdings" pitchFamily="2" charset="2"/>
              <a:buAutoNum type="arabicPeriod"/>
            </a:pPr>
            <a:r>
              <a:rPr lang="en-US" sz="2800" dirty="0"/>
              <a:t>The HAI/PAE Background</a:t>
            </a:r>
          </a:p>
          <a:p>
            <a:pPr marL="533400" indent="-533400">
              <a:buFont typeface="Wingdings" pitchFamily="2" charset="2"/>
              <a:buAutoNum type="arabicPeriod"/>
            </a:pPr>
            <a:endParaRPr lang="en-US" sz="1700" dirty="0"/>
          </a:p>
          <a:p>
            <a:pPr marL="533400" indent="-533400">
              <a:buFont typeface="Wingdings" pitchFamily="2" charset="2"/>
              <a:buAutoNum type="arabicPeriod"/>
            </a:pPr>
            <a:r>
              <a:rPr lang="en-US" sz="2800" dirty="0"/>
              <a:t>Introduction to NHSN</a:t>
            </a:r>
          </a:p>
          <a:p>
            <a:pPr marL="533400" indent="-533400">
              <a:buFont typeface="Wingdings" pitchFamily="2" charset="2"/>
              <a:buAutoNum type="arabicPeriod"/>
            </a:pPr>
            <a:endParaRPr lang="en-US" sz="2400" dirty="0"/>
          </a:p>
          <a:p>
            <a:pPr marL="533400" indent="-533400">
              <a:buFont typeface="Wingdings" pitchFamily="2" charset="2"/>
              <a:buAutoNum type="arabicPeriod"/>
            </a:pPr>
            <a:r>
              <a:rPr lang="en-US" sz="2800" dirty="0"/>
              <a:t>Data Reports: SIR Explanation</a:t>
            </a:r>
          </a:p>
          <a:p>
            <a:pPr marL="533400" indent="-533400">
              <a:buFont typeface="Wingdings" pitchFamily="2" charset="2"/>
              <a:buAutoNum type="arabicPeriod"/>
            </a:pPr>
            <a:endParaRPr lang="en-US" sz="2400" dirty="0"/>
          </a:p>
          <a:p>
            <a:pPr marL="533400" indent="-533400">
              <a:buFont typeface="Wingdings" pitchFamily="2" charset="2"/>
              <a:buAutoNum type="arabicPeriod"/>
            </a:pPr>
            <a:r>
              <a:rPr lang="en-US" sz="2800" dirty="0"/>
              <a:t>Data Validation Process</a:t>
            </a:r>
          </a:p>
          <a:p>
            <a:pPr marL="533400" indent="-533400">
              <a:buFont typeface="Wingdings" pitchFamily="2" charset="2"/>
              <a:buAutoNum type="arabicPeriod"/>
            </a:pPr>
            <a:endParaRPr lang="en-US" sz="2400" dirty="0"/>
          </a:p>
          <a:p>
            <a:pPr marL="533400" indent="-533400">
              <a:buFont typeface="Wingdings" pitchFamily="2" charset="2"/>
              <a:buAutoNum type="arabicPeriod"/>
            </a:pPr>
            <a:r>
              <a:rPr lang="en-US" sz="2800" dirty="0"/>
              <a:t>New CLABSI Validation Protocol </a:t>
            </a:r>
          </a:p>
          <a:p>
            <a:pPr marL="533400" indent="-533400">
              <a:buFont typeface="Wingdings" pitchFamily="2" charset="2"/>
              <a:buAutoNum type="arabicPeriod"/>
            </a:pPr>
            <a:endParaRPr lang="en-US" sz="2400" dirty="0"/>
          </a:p>
          <a:p>
            <a:pPr marL="533400" indent="-533400">
              <a:buFont typeface="Wingdings" pitchFamily="2" charset="2"/>
              <a:buAutoNum type="arabicPeriod"/>
            </a:pPr>
            <a:r>
              <a:rPr lang="en-US" sz="2800" dirty="0"/>
              <a:t>Q &amp; A</a:t>
            </a:r>
          </a:p>
          <a:p>
            <a:pPr>
              <a:buFont typeface="Wingdings" panose="05000000000000000000" pitchFamily="2" charset="2"/>
              <a:buChar char="Ø"/>
            </a:pPr>
            <a:endParaRPr lang="en-US" dirty="0"/>
          </a:p>
        </p:txBody>
      </p:sp>
      <p:sp>
        <p:nvSpPr>
          <p:cNvPr id="5" name="Slide Number Placeholder 4"/>
          <p:cNvSpPr>
            <a:spLocks noGrp="1"/>
          </p:cNvSpPr>
          <p:nvPr>
            <p:ph type="sldNum" sz="quarter" idx="11"/>
          </p:nvPr>
        </p:nvSpPr>
        <p:spPr/>
        <p:txBody>
          <a:bodyPr/>
          <a:lstStyle/>
          <a:p>
            <a:fld id="{13284CFB-2E7B-483E-9B6C-88B25CE84D79}" type="slidenum">
              <a:rPr lang="en-US" altLang="en-US" smtClean="0"/>
              <a:pPr/>
              <a:t>2</a:t>
            </a:fld>
            <a:endParaRPr lang="en-US" altLang="en-US"/>
          </a:p>
        </p:txBody>
      </p:sp>
    </p:spTree>
    <p:extLst>
      <p:ext uri="{BB962C8B-B14F-4D97-AF65-F5344CB8AC3E}">
        <p14:creationId xmlns:p14="http://schemas.microsoft.com/office/powerpoint/2010/main" val="25127456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30363"/>
            <a:ext cx="8305800" cy="4999037"/>
          </a:xfrm>
        </p:spPr>
        <p:txBody>
          <a:bodyPr/>
          <a:lstStyle/>
          <a:p>
            <a:r>
              <a:rPr lang="en-US" sz="2800" dirty="0"/>
              <a:t>Facility notification (via IP contacts) and list of MRs for review</a:t>
            </a:r>
          </a:p>
          <a:p>
            <a:r>
              <a:rPr lang="en-US" sz="2800" dirty="0"/>
              <a:t>RHD/LHD Notification</a:t>
            </a:r>
          </a:p>
          <a:p>
            <a:r>
              <a:rPr lang="en-US" sz="2800" dirty="0"/>
              <a:t>HAI Survey completed by Facility (general data collection questions)</a:t>
            </a:r>
          </a:p>
          <a:p>
            <a:r>
              <a:rPr lang="en-US" sz="2800" dirty="0"/>
              <a:t>Audit</a:t>
            </a:r>
          </a:p>
          <a:p>
            <a:pPr lvl="1"/>
            <a:r>
              <a:rPr lang="en-US" sz="2400" dirty="0"/>
              <a:t>Initial Interview – Introductions/Explanation</a:t>
            </a:r>
          </a:p>
          <a:p>
            <a:pPr lvl="1"/>
            <a:r>
              <a:rPr lang="en-US" sz="2400" dirty="0"/>
              <a:t>MR Review</a:t>
            </a:r>
          </a:p>
          <a:p>
            <a:pPr lvl="1"/>
            <a:r>
              <a:rPr lang="en-US" sz="2400" dirty="0"/>
              <a:t>Exit Interview</a:t>
            </a:r>
          </a:p>
          <a:p>
            <a:r>
              <a:rPr lang="en-US" sz="2800" dirty="0"/>
              <a:t>Summary Report Sent to IP and CEO (and RHD/LHD if requested)</a:t>
            </a:r>
          </a:p>
        </p:txBody>
      </p:sp>
      <p:sp>
        <p:nvSpPr>
          <p:cNvPr id="4" name="Slide Number Placeholder 3"/>
          <p:cNvSpPr>
            <a:spLocks noGrp="1"/>
          </p:cNvSpPr>
          <p:nvPr>
            <p:ph type="sldNum" sz="quarter" idx="11"/>
          </p:nvPr>
        </p:nvSpPr>
        <p:spPr/>
        <p:txBody>
          <a:bodyPr/>
          <a:lstStyle/>
          <a:p>
            <a:fld id="{13284CFB-2E7B-483E-9B6C-88B25CE84D79}" type="slidenum">
              <a:rPr lang="en-US" altLang="en-US" smtClean="0"/>
              <a:pPr/>
              <a:t>20</a:t>
            </a:fld>
            <a:endParaRPr lang="en-US" altLang="en-US"/>
          </a:p>
        </p:txBody>
      </p:sp>
      <p:sp>
        <p:nvSpPr>
          <p:cNvPr id="5" name="Title 1"/>
          <p:cNvSpPr txBox="1">
            <a:spLocks/>
          </p:cNvSpPr>
          <p:nvPr/>
        </p:nvSpPr>
        <p:spPr bwMode="auto">
          <a:xfrm>
            <a:off x="1981200" y="304800"/>
            <a:ext cx="7048500" cy="1325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800" b="1">
                <a:solidFill>
                  <a:schemeClr val="tx1"/>
                </a:solidFill>
                <a:latin typeface="+mj-lt"/>
                <a:ea typeface="+mj-ea"/>
                <a:cs typeface="+mj-cs"/>
              </a:defRPr>
            </a:lvl1pPr>
            <a:lvl2pPr algn="l" rtl="0" fontAlgn="base">
              <a:spcBef>
                <a:spcPct val="0"/>
              </a:spcBef>
              <a:spcAft>
                <a:spcPct val="0"/>
              </a:spcAft>
              <a:defRPr sz="3800" b="1">
                <a:solidFill>
                  <a:schemeClr val="tx1"/>
                </a:solidFill>
                <a:latin typeface="Arial" charset="0"/>
              </a:defRPr>
            </a:lvl2pPr>
            <a:lvl3pPr algn="l" rtl="0" fontAlgn="base">
              <a:spcBef>
                <a:spcPct val="0"/>
              </a:spcBef>
              <a:spcAft>
                <a:spcPct val="0"/>
              </a:spcAft>
              <a:defRPr sz="3800" b="1">
                <a:solidFill>
                  <a:schemeClr val="tx1"/>
                </a:solidFill>
                <a:latin typeface="Arial" charset="0"/>
              </a:defRPr>
            </a:lvl3pPr>
            <a:lvl4pPr algn="l" rtl="0" fontAlgn="base">
              <a:spcBef>
                <a:spcPct val="0"/>
              </a:spcBef>
              <a:spcAft>
                <a:spcPct val="0"/>
              </a:spcAft>
              <a:defRPr sz="3800" b="1">
                <a:solidFill>
                  <a:schemeClr val="tx1"/>
                </a:solidFill>
                <a:latin typeface="Arial" charset="0"/>
              </a:defRPr>
            </a:lvl4pPr>
            <a:lvl5pPr algn="l" rtl="0" fontAlgn="base">
              <a:spcBef>
                <a:spcPct val="0"/>
              </a:spcBef>
              <a:spcAft>
                <a:spcPct val="0"/>
              </a:spcAft>
              <a:defRPr sz="3800" b="1">
                <a:solidFill>
                  <a:schemeClr val="tx1"/>
                </a:solidFill>
                <a:latin typeface="Arial" charset="0"/>
              </a:defRPr>
            </a:lvl5pPr>
            <a:lvl6pPr marL="457200" algn="l" rtl="0" fontAlgn="base">
              <a:spcBef>
                <a:spcPct val="0"/>
              </a:spcBef>
              <a:spcAft>
                <a:spcPct val="0"/>
              </a:spcAft>
              <a:defRPr sz="3800" b="1">
                <a:solidFill>
                  <a:schemeClr val="tx1"/>
                </a:solidFill>
                <a:latin typeface="Arial" charset="0"/>
              </a:defRPr>
            </a:lvl6pPr>
            <a:lvl7pPr marL="914400" algn="l" rtl="0" fontAlgn="base">
              <a:spcBef>
                <a:spcPct val="0"/>
              </a:spcBef>
              <a:spcAft>
                <a:spcPct val="0"/>
              </a:spcAft>
              <a:defRPr sz="3800" b="1">
                <a:solidFill>
                  <a:schemeClr val="tx1"/>
                </a:solidFill>
                <a:latin typeface="Arial" charset="0"/>
              </a:defRPr>
            </a:lvl7pPr>
            <a:lvl8pPr marL="1371600" algn="l" rtl="0" fontAlgn="base">
              <a:spcBef>
                <a:spcPct val="0"/>
              </a:spcBef>
              <a:spcAft>
                <a:spcPct val="0"/>
              </a:spcAft>
              <a:defRPr sz="3800" b="1">
                <a:solidFill>
                  <a:schemeClr val="tx1"/>
                </a:solidFill>
                <a:latin typeface="Arial" charset="0"/>
              </a:defRPr>
            </a:lvl8pPr>
            <a:lvl9pPr marL="1828800" algn="l" rtl="0" fontAlgn="base">
              <a:spcBef>
                <a:spcPct val="0"/>
              </a:spcBef>
              <a:spcAft>
                <a:spcPct val="0"/>
              </a:spcAft>
              <a:defRPr sz="3800" b="1">
                <a:solidFill>
                  <a:schemeClr val="tx1"/>
                </a:solidFill>
                <a:latin typeface="Arial" charset="0"/>
              </a:defRPr>
            </a:lvl9pPr>
          </a:lstStyle>
          <a:p>
            <a:pPr>
              <a:buNone/>
            </a:pPr>
            <a:r>
              <a:rPr lang="en-US" kern="0" dirty="0"/>
              <a:t>First Time High SIR </a:t>
            </a:r>
          </a:p>
          <a:p>
            <a:pPr>
              <a:buNone/>
            </a:pPr>
            <a:r>
              <a:rPr lang="en-US" kern="0" dirty="0"/>
              <a:t>Audit Process</a:t>
            </a:r>
          </a:p>
        </p:txBody>
      </p:sp>
    </p:spTree>
    <p:extLst>
      <p:ext uri="{BB962C8B-B14F-4D97-AF65-F5344CB8AC3E}">
        <p14:creationId xmlns:p14="http://schemas.microsoft.com/office/powerpoint/2010/main" val="32451526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304800"/>
            <a:ext cx="6667500" cy="1325563"/>
          </a:xfrm>
        </p:spPr>
        <p:txBody>
          <a:bodyPr/>
          <a:lstStyle/>
          <a:p>
            <a:r>
              <a:rPr lang="en-US" dirty="0"/>
              <a:t>First Time High SIR </a:t>
            </a:r>
            <a:br>
              <a:rPr lang="en-US" dirty="0"/>
            </a:br>
            <a:r>
              <a:rPr lang="en-US" dirty="0"/>
              <a:t>Audit Results: </a:t>
            </a:r>
            <a:r>
              <a:rPr lang="en-US" sz="3600" dirty="0"/>
              <a:t>2012-2014</a:t>
            </a:r>
          </a:p>
        </p:txBody>
      </p:sp>
      <p:sp>
        <p:nvSpPr>
          <p:cNvPr id="3" name="Content Placeholder 2"/>
          <p:cNvSpPr>
            <a:spLocks noGrp="1"/>
          </p:cNvSpPr>
          <p:nvPr>
            <p:ph idx="1"/>
          </p:nvPr>
        </p:nvSpPr>
        <p:spPr>
          <a:xfrm>
            <a:off x="228600" y="1981200"/>
            <a:ext cx="8610600" cy="4343400"/>
          </a:xfrm>
        </p:spPr>
        <p:txBody>
          <a:bodyPr>
            <a:normAutofit/>
          </a:bodyPr>
          <a:lstStyle/>
          <a:p>
            <a:pPr>
              <a:buFont typeface="Wingdings" panose="05000000000000000000" pitchFamily="2" charset="2"/>
              <a:buChar char="Ø"/>
            </a:pPr>
            <a:r>
              <a:rPr lang="en-US" dirty="0"/>
              <a:t>97% of events were reported accurately. Those responsible for reporting, mostly Infection Preventionists, had a good grasp of requirements and definitions. </a:t>
            </a:r>
          </a:p>
          <a:p>
            <a:pPr marL="0" indent="0">
              <a:buNone/>
            </a:pPr>
            <a:endParaRPr lang="en-US" dirty="0"/>
          </a:p>
          <a:p>
            <a:pPr>
              <a:buFont typeface="Wingdings" panose="05000000000000000000" pitchFamily="2" charset="2"/>
              <a:buChar char="Ø"/>
            </a:pPr>
            <a:r>
              <a:rPr lang="en-US" sz="3200" dirty="0"/>
              <a:t>Found that facilities that were audited had very robust IP programs that were good at “finding” and identifying HAIs.</a:t>
            </a:r>
          </a:p>
        </p:txBody>
      </p:sp>
      <p:sp>
        <p:nvSpPr>
          <p:cNvPr id="4" name="Slide Number Placeholder 3"/>
          <p:cNvSpPr>
            <a:spLocks noGrp="1"/>
          </p:cNvSpPr>
          <p:nvPr>
            <p:ph type="sldNum" sz="quarter" idx="11"/>
          </p:nvPr>
        </p:nvSpPr>
        <p:spPr/>
        <p:txBody>
          <a:bodyPr/>
          <a:lstStyle/>
          <a:p>
            <a:fld id="{13284CFB-2E7B-483E-9B6C-88B25CE84D79}" type="slidenum">
              <a:rPr lang="en-US" altLang="en-US" smtClean="0"/>
              <a:pPr/>
              <a:t>21</a:t>
            </a:fld>
            <a:endParaRPr lang="en-US" altLang="en-US"/>
          </a:p>
        </p:txBody>
      </p:sp>
    </p:spTree>
    <p:extLst>
      <p:ext uri="{BB962C8B-B14F-4D97-AF65-F5344CB8AC3E}">
        <p14:creationId xmlns:p14="http://schemas.microsoft.com/office/powerpoint/2010/main" val="18864110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Next Steps:</a:t>
            </a:r>
          </a:p>
        </p:txBody>
      </p:sp>
      <p:sp>
        <p:nvSpPr>
          <p:cNvPr id="3" name="Content Placeholder 2"/>
          <p:cNvSpPr>
            <a:spLocks noGrp="1"/>
          </p:cNvSpPr>
          <p:nvPr>
            <p:ph idx="1"/>
          </p:nvPr>
        </p:nvSpPr>
        <p:spPr/>
        <p:txBody>
          <a:bodyPr/>
          <a:lstStyle/>
          <a:p>
            <a:pPr>
              <a:spcAft>
                <a:spcPts val="600"/>
              </a:spcAft>
            </a:pPr>
            <a:r>
              <a:rPr lang="en-US" dirty="0"/>
              <a:t>Identify facilities who may be under-reporting (have no SIR or low SIRs)</a:t>
            </a:r>
          </a:p>
          <a:p>
            <a:pPr>
              <a:spcAft>
                <a:spcPts val="600"/>
              </a:spcAft>
            </a:pPr>
            <a:r>
              <a:rPr lang="en-US" dirty="0"/>
              <a:t>Target education and training to these facilities that need it most</a:t>
            </a:r>
          </a:p>
          <a:p>
            <a:pPr>
              <a:spcAft>
                <a:spcPts val="600"/>
              </a:spcAft>
            </a:pPr>
            <a:r>
              <a:rPr lang="en-US" b="1" dirty="0"/>
              <a:t>Caveat: This type of validation is VERY time and resource intensive.</a:t>
            </a:r>
            <a:endParaRPr lang="en-US" dirty="0"/>
          </a:p>
        </p:txBody>
      </p:sp>
      <p:sp>
        <p:nvSpPr>
          <p:cNvPr id="4" name="Slide Number Placeholder 3"/>
          <p:cNvSpPr>
            <a:spLocks noGrp="1"/>
          </p:cNvSpPr>
          <p:nvPr>
            <p:ph type="sldNum" sz="quarter" idx="11"/>
          </p:nvPr>
        </p:nvSpPr>
        <p:spPr/>
        <p:txBody>
          <a:bodyPr/>
          <a:lstStyle/>
          <a:p>
            <a:fld id="{13284CFB-2E7B-483E-9B6C-88B25CE84D79}" type="slidenum">
              <a:rPr lang="en-US" altLang="en-US" smtClean="0"/>
              <a:pPr/>
              <a:t>22</a:t>
            </a:fld>
            <a:endParaRPr lang="en-US" altLang="en-US"/>
          </a:p>
        </p:txBody>
      </p:sp>
    </p:spTree>
    <p:extLst>
      <p:ext uri="{BB962C8B-B14F-4D97-AF65-F5344CB8AC3E}">
        <p14:creationId xmlns:p14="http://schemas.microsoft.com/office/powerpoint/2010/main" val="24177725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Way of Validation</a:t>
            </a:r>
          </a:p>
        </p:txBody>
      </p:sp>
      <p:sp>
        <p:nvSpPr>
          <p:cNvPr id="3" name="Content Placeholder 2"/>
          <p:cNvSpPr>
            <a:spLocks noGrp="1"/>
          </p:cNvSpPr>
          <p:nvPr>
            <p:ph idx="1"/>
          </p:nvPr>
        </p:nvSpPr>
        <p:spPr>
          <a:xfrm>
            <a:off x="457200" y="1752600"/>
            <a:ext cx="8305800" cy="4724400"/>
          </a:xfrm>
        </p:spPr>
        <p:txBody>
          <a:bodyPr>
            <a:normAutofit fontScale="70000" lnSpcReduction="20000"/>
          </a:bodyPr>
          <a:lstStyle/>
          <a:p>
            <a:pPr>
              <a:lnSpc>
                <a:spcPct val="120000"/>
              </a:lnSpc>
              <a:spcBef>
                <a:spcPts val="1200"/>
              </a:spcBef>
              <a:buFont typeface="Wingdings" panose="05000000000000000000" pitchFamily="2" charset="2"/>
              <a:buChar char="Ø"/>
            </a:pPr>
            <a:r>
              <a:rPr lang="en-US" dirty="0"/>
              <a:t>Modeled after the NHSN CLABSI Validation Protocol</a:t>
            </a:r>
          </a:p>
          <a:p>
            <a:pPr>
              <a:lnSpc>
                <a:spcPct val="120000"/>
              </a:lnSpc>
              <a:spcBef>
                <a:spcPts val="1200"/>
              </a:spcBef>
              <a:buFont typeface="Wingdings" panose="05000000000000000000" pitchFamily="2" charset="2"/>
              <a:buChar char="Ø"/>
            </a:pPr>
            <a:r>
              <a:rPr lang="en-US" dirty="0"/>
              <a:t>CDC recommends targeted validation in order to investigate and correct potential deficiencies in an efficient manner. </a:t>
            </a:r>
          </a:p>
          <a:p>
            <a:pPr>
              <a:lnSpc>
                <a:spcPct val="120000"/>
              </a:lnSpc>
              <a:spcBef>
                <a:spcPts val="1200"/>
              </a:spcBef>
              <a:buFont typeface="Wingdings" panose="05000000000000000000" pitchFamily="2" charset="2"/>
              <a:buChar char="Ø"/>
            </a:pPr>
            <a:r>
              <a:rPr lang="en-US" dirty="0"/>
              <a:t>NHSN recommends 21 facilities be chosen via targeted selection and 5% of the remaining facilities selected randomly. For Texas, this is approximately 40 facilities. </a:t>
            </a:r>
          </a:p>
          <a:p>
            <a:pPr lvl="1">
              <a:lnSpc>
                <a:spcPct val="120000"/>
              </a:lnSpc>
              <a:spcBef>
                <a:spcPts val="1200"/>
              </a:spcBef>
              <a:buFont typeface="Wingdings" panose="05000000000000000000" pitchFamily="2" charset="2"/>
              <a:buChar char="§"/>
            </a:pPr>
            <a:r>
              <a:rPr lang="en-US" b="1" dirty="0">
                <a:solidFill>
                  <a:srgbClr val="FF0000"/>
                </a:solidFill>
              </a:rPr>
              <a:t>During the pilot phase of this protocol:</a:t>
            </a:r>
          </a:p>
          <a:p>
            <a:pPr lvl="2">
              <a:lnSpc>
                <a:spcPct val="120000"/>
              </a:lnSpc>
              <a:spcBef>
                <a:spcPts val="1200"/>
              </a:spcBef>
              <a:buFont typeface="Wingdings" panose="05000000000000000000" pitchFamily="2" charset="2"/>
              <a:buChar char="§"/>
            </a:pPr>
            <a:r>
              <a:rPr lang="en-US" sz="2600" b="1" dirty="0">
                <a:solidFill>
                  <a:srgbClr val="FF0000"/>
                </a:solidFill>
              </a:rPr>
              <a:t>8 targeted facilities </a:t>
            </a:r>
          </a:p>
          <a:p>
            <a:pPr lvl="2">
              <a:lnSpc>
                <a:spcPct val="120000"/>
              </a:lnSpc>
              <a:spcBef>
                <a:spcPts val="1200"/>
              </a:spcBef>
              <a:buFont typeface="Wingdings" panose="05000000000000000000" pitchFamily="2" charset="2"/>
              <a:buChar char="§"/>
            </a:pPr>
            <a:r>
              <a:rPr lang="en-US" sz="2600" b="1" dirty="0">
                <a:solidFill>
                  <a:srgbClr val="FF0000"/>
                </a:solidFill>
              </a:rPr>
              <a:t>~4 (1%) facilities randomly selected facilities will be audited.</a:t>
            </a:r>
          </a:p>
          <a:p>
            <a:pPr lvl="1">
              <a:lnSpc>
                <a:spcPct val="120000"/>
              </a:lnSpc>
              <a:spcBef>
                <a:spcPts val="1200"/>
              </a:spcBef>
              <a:buFont typeface="Wingdings" panose="05000000000000000000" pitchFamily="2" charset="2"/>
              <a:buChar char="§"/>
            </a:pPr>
            <a:r>
              <a:rPr lang="en-US" b="1" dirty="0">
                <a:solidFill>
                  <a:srgbClr val="FF0000"/>
                </a:solidFill>
              </a:rPr>
              <a:t>After the pilot, this will be re-evaluated to determine time requirements based on available resources.</a:t>
            </a:r>
            <a:endParaRPr lang="en-US" dirty="0">
              <a:solidFill>
                <a:srgbClr val="FF0000"/>
              </a:solidFill>
            </a:endParaRPr>
          </a:p>
          <a:p>
            <a:pPr marL="0" indent="0">
              <a:buNone/>
            </a:pPr>
            <a:endParaRPr lang="en-US" dirty="0"/>
          </a:p>
        </p:txBody>
      </p:sp>
      <p:sp>
        <p:nvSpPr>
          <p:cNvPr id="4" name="Slide Number Placeholder 3"/>
          <p:cNvSpPr>
            <a:spLocks noGrp="1"/>
          </p:cNvSpPr>
          <p:nvPr>
            <p:ph type="sldNum" sz="quarter" idx="11"/>
          </p:nvPr>
        </p:nvSpPr>
        <p:spPr/>
        <p:txBody>
          <a:bodyPr/>
          <a:lstStyle/>
          <a:p>
            <a:fld id="{13284CFB-2E7B-483E-9B6C-88B25CE84D79}" type="slidenum">
              <a:rPr lang="en-US" altLang="en-US" smtClean="0"/>
              <a:pPr/>
              <a:t>23</a:t>
            </a:fld>
            <a:endParaRPr lang="en-US" altLang="en-US"/>
          </a:p>
        </p:txBody>
      </p:sp>
    </p:spTree>
    <p:extLst>
      <p:ext uri="{BB962C8B-B14F-4D97-AF65-F5344CB8AC3E}">
        <p14:creationId xmlns:p14="http://schemas.microsoft.com/office/powerpoint/2010/main" val="33316890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228600"/>
            <a:ext cx="6743700" cy="1325563"/>
          </a:xfrm>
        </p:spPr>
        <p:txBody>
          <a:bodyPr/>
          <a:lstStyle/>
          <a:p>
            <a:r>
              <a:rPr lang="en-US" dirty="0"/>
              <a:t>Facility Selection: Details</a:t>
            </a:r>
          </a:p>
        </p:txBody>
      </p:sp>
      <p:sp>
        <p:nvSpPr>
          <p:cNvPr id="3" name="Content Placeholder 2"/>
          <p:cNvSpPr>
            <a:spLocks noGrp="1"/>
          </p:cNvSpPr>
          <p:nvPr>
            <p:ph idx="1"/>
          </p:nvPr>
        </p:nvSpPr>
        <p:spPr/>
        <p:txBody>
          <a:bodyPr>
            <a:normAutofit fontScale="85000" lnSpcReduction="20000"/>
          </a:bodyPr>
          <a:lstStyle/>
          <a:p>
            <a:pPr>
              <a:lnSpc>
                <a:spcPct val="110000"/>
              </a:lnSpc>
              <a:spcBef>
                <a:spcPts val="1200"/>
              </a:spcBef>
              <a:buFont typeface="Wingdings" panose="05000000000000000000" pitchFamily="2" charset="2"/>
              <a:buChar char="Ø"/>
            </a:pPr>
            <a:r>
              <a:rPr lang="en-US" dirty="0"/>
              <a:t>6 in the top 33% of facilities with highest number of expected/predicted infections are selected. </a:t>
            </a:r>
          </a:p>
          <a:p>
            <a:pPr lvl="1">
              <a:lnSpc>
                <a:spcPct val="110000"/>
              </a:lnSpc>
              <a:spcBef>
                <a:spcPts val="1200"/>
              </a:spcBef>
              <a:buFont typeface="Wingdings" panose="05000000000000000000" pitchFamily="2" charset="2"/>
              <a:buChar char="Ø"/>
            </a:pPr>
            <a:r>
              <a:rPr lang="en-US" dirty="0"/>
              <a:t>Top 2 facilities with SIRs above the median</a:t>
            </a:r>
          </a:p>
          <a:p>
            <a:pPr lvl="1">
              <a:lnSpc>
                <a:spcPct val="110000"/>
              </a:lnSpc>
              <a:spcBef>
                <a:spcPts val="1200"/>
              </a:spcBef>
              <a:buFont typeface="Wingdings" panose="05000000000000000000" pitchFamily="2" charset="2"/>
              <a:buChar char="Ø"/>
            </a:pPr>
            <a:r>
              <a:rPr lang="en-US" dirty="0"/>
              <a:t>Top 2 with SIRs at or below the median, but above 0</a:t>
            </a:r>
          </a:p>
          <a:p>
            <a:pPr lvl="1">
              <a:lnSpc>
                <a:spcPct val="110000"/>
              </a:lnSpc>
              <a:spcBef>
                <a:spcPts val="1200"/>
              </a:spcBef>
              <a:buFont typeface="Wingdings" panose="05000000000000000000" pitchFamily="2" charset="2"/>
              <a:buChar char="Ø"/>
            </a:pPr>
            <a:r>
              <a:rPr lang="en-US" dirty="0"/>
              <a:t>Top 2 with SIRs = 0</a:t>
            </a:r>
          </a:p>
          <a:p>
            <a:pPr>
              <a:lnSpc>
                <a:spcPct val="110000"/>
              </a:lnSpc>
              <a:spcBef>
                <a:spcPts val="1200"/>
              </a:spcBef>
              <a:buFont typeface="Wingdings" panose="05000000000000000000" pitchFamily="2" charset="2"/>
              <a:buChar char="Ø"/>
            </a:pPr>
            <a:r>
              <a:rPr lang="en-US" dirty="0"/>
              <a:t>The top 2 facilities without a calculated SIR that have the largest difference between expected and observed infections.</a:t>
            </a:r>
          </a:p>
          <a:p>
            <a:pPr>
              <a:lnSpc>
                <a:spcPct val="110000"/>
              </a:lnSpc>
              <a:spcBef>
                <a:spcPts val="1200"/>
              </a:spcBef>
              <a:buFont typeface="Wingdings" panose="05000000000000000000" pitchFamily="2" charset="2"/>
              <a:buChar char="Ø"/>
            </a:pPr>
            <a:r>
              <a:rPr lang="en-US" dirty="0"/>
              <a:t>1% of all remaining facilities are randomly selected.</a:t>
            </a:r>
          </a:p>
        </p:txBody>
      </p:sp>
      <p:sp>
        <p:nvSpPr>
          <p:cNvPr id="4" name="Slide Number Placeholder 3"/>
          <p:cNvSpPr>
            <a:spLocks noGrp="1"/>
          </p:cNvSpPr>
          <p:nvPr>
            <p:ph type="sldNum" sz="quarter" idx="11"/>
          </p:nvPr>
        </p:nvSpPr>
        <p:spPr/>
        <p:txBody>
          <a:bodyPr/>
          <a:lstStyle/>
          <a:p>
            <a:fld id="{13284CFB-2E7B-483E-9B6C-88B25CE84D79}" type="slidenum">
              <a:rPr lang="en-US" altLang="en-US" smtClean="0"/>
              <a:pPr/>
              <a:t>24</a:t>
            </a:fld>
            <a:endParaRPr lang="en-US" altLang="en-US"/>
          </a:p>
        </p:txBody>
      </p:sp>
    </p:spTree>
    <p:extLst>
      <p:ext uri="{BB962C8B-B14F-4D97-AF65-F5344CB8AC3E}">
        <p14:creationId xmlns:p14="http://schemas.microsoft.com/office/powerpoint/2010/main" val="14687612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Record Selection</a:t>
            </a:r>
          </a:p>
        </p:txBody>
      </p:sp>
      <p:sp>
        <p:nvSpPr>
          <p:cNvPr id="3" name="Content Placeholder 2"/>
          <p:cNvSpPr>
            <a:spLocks noGrp="1"/>
          </p:cNvSpPr>
          <p:nvPr>
            <p:ph idx="1"/>
          </p:nvPr>
        </p:nvSpPr>
        <p:spPr>
          <a:xfrm>
            <a:off x="381000" y="1692446"/>
            <a:ext cx="8483600" cy="2057400"/>
          </a:xfrm>
        </p:spPr>
        <p:txBody>
          <a:bodyPr/>
          <a:lstStyle/>
          <a:p>
            <a:pPr marL="0" indent="0">
              <a:buNone/>
            </a:pPr>
            <a:r>
              <a:rPr lang="en-US" dirty="0"/>
              <a:t>Selected facilities will be required to submit a line list of all positive blood cultures from the given audit period (6 months). Line list should include:</a:t>
            </a:r>
          </a:p>
          <a:p>
            <a:endParaRPr lang="en-US" dirty="0"/>
          </a:p>
        </p:txBody>
      </p:sp>
      <p:sp>
        <p:nvSpPr>
          <p:cNvPr id="4" name="TextBox 3"/>
          <p:cNvSpPr txBox="1"/>
          <p:nvPr/>
        </p:nvSpPr>
        <p:spPr>
          <a:xfrm>
            <a:off x="-168442" y="3889546"/>
            <a:ext cx="8763000" cy="3120854"/>
          </a:xfrm>
          <a:prstGeom prst="rect">
            <a:avLst/>
          </a:prstGeom>
          <a:noFill/>
        </p:spPr>
        <p:txBody>
          <a:bodyPr wrap="square" numCol="2" rtlCol="0">
            <a:spAutoFit/>
          </a:bodyPr>
          <a:lstStyle/>
          <a:p>
            <a:pPr marL="1600200" lvl="1" indent="-457200">
              <a:buFont typeface="Arial" panose="020B0604020202020204" pitchFamily="34" charset="0"/>
              <a:buChar char="•"/>
            </a:pPr>
            <a:r>
              <a:rPr lang="en-US" sz="2400" dirty="0"/>
              <a:t>MRN</a:t>
            </a:r>
          </a:p>
          <a:p>
            <a:pPr marL="1600200" lvl="1" indent="-457200">
              <a:buFont typeface="Arial" panose="020B0604020202020204" pitchFamily="34" charset="0"/>
              <a:buChar char="•"/>
            </a:pPr>
            <a:r>
              <a:rPr lang="en-US" sz="2400" dirty="0"/>
              <a:t>Gender</a:t>
            </a:r>
          </a:p>
          <a:p>
            <a:pPr marL="1600200" lvl="1" indent="-457200">
              <a:buFont typeface="Arial" panose="020B0604020202020204" pitchFamily="34" charset="0"/>
              <a:buChar char="•"/>
            </a:pPr>
            <a:r>
              <a:rPr lang="en-US" sz="2400" dirty="0"/>
              <a:t>DOB</a:t>
            </a:r>
          </a:p>
          <a:p>
            <a:pPr marL="1600200" lvl="1" indent="-457200">
              <a:buFont typeface="Arial" panose="020B0604020202020204" pitchFamily="34" charset="0"/>
              <a:buChar char="•"/>
            </a:pPr>
            <a:r>
              <a:rPr lang="en-US" sz="2400" dirty="0"/>
              <a:t>Admission Date</a:t>
            </a:r>
          </a:p>
          <a:p>
            <a:pPr marL="1600200" lvl="1" indent="-457200">
              <a:buFont typeface="Arial" panose="020B0604020202020204" pitchFamily="34" charset="0"/>
              <a:buChar char="•"/>
            </a:pPr>
            <a:r>
              <a:rPr lang="en-US" sz="2400" dirty="0"/>
              <a:t>NICU/ICU </a:t>
            </a:r>
          </a:p>
          <a:p>
            <a:pPr marL="344488" lvl="1" indent="-342900">
              <a:buFont typeface="Arial" panose="020B0604020202020204" pitchFamily="34" charset="0"/>
              <a:buChar char="•"/>
            </a:pPr>
            <a:endParaRPr lang="en-US" sz="2400" dirty="0"/>
          </a:p>
          <a:p>
            <a:pPr marL="344488" lvl="1" indent="-342900">
              <a:buFont typeface="Arial" panose="020B0604020202020204" pitchFamily="34" charset="0"/>
              <a:buChar char="•"/>
            </a:pPr>
            <a:endParaRPr lang="en-US" sz="2400" dirty="0"/>
          </a:p>
          <a:p>
            <a:pPr marL="344488" lvl="1" indent="-342900" defTabSz="517525">
              <a:buFont typeface="Arial" panose="020B0604020202020204" pitchFamily="34" charset="0"/>
              <a:buChar char="•"/>
              <a:tabLst>
                <a:tab pos="4102100" algn="l"/>
              </a:tabLst>
            </a:pPr>
            <a:r>
              <a:rPr lang="en-US" sz="2400" dirty="0"/>
              <a:t>Name/Type of ICU (optional)</a:t>
            </a:r>
          </a:p>
          <a:p>
            <a:pPr marL="344488" lvl="1" indent="-342900" defTabSz="517525">
              <a:buFont typeface="Arial" panose="020B0604020202020204" pitchFamily="34" charset="0"/>
              <a:buChar char="•"/>
              <a:tabLst>
                <a:tab pos="4102100" algn="l"/>
              </a:tabLst>
            </a:pPr>
            <a:r>
              <a:rPr lang="en-US" sz="2400" dirty="0"/>
              <a:t>Lab Specimen # (optional)</a:t>
            </a:r>
          </a:p>
          <a:p>
            <a:pPr marL="344488" lvl="1" indent="-342900" defTabSz="517525">
              <a:buFont typeface="Arial" panose="020B0604020202020204" pitchFamily="34" charset="0"/>
              <a:buChar char="•"/>
              <a:tabLst>
                <a:tab pos="4102100" algn="l"/>
              </a:tabLst>
            </a:pPr>
            <a:r>
              <a:rPr lang="en-US" sz="2400" dirty="0"/>
              <a:t>Specimen Collection Date</a:t>
            </a:r>
          </a:p>
          <a:p>
            <a:pPr marL="344488" lvl="1" indent="-342900" defTabSz="517525">
              <a:buFont typeface="Arial" panose="020B0604020202020204" pitchFamily="34" charset="0"/>
              <a:buChar char="•"/>
              <a:tabLst>
                <a:tab pos="4102100" algn="l"/>
              </a:tabLst>
            </a:pPr>
            <a:r>
              <a:rPr lang="en-US" sz="2400" dirty="0"/>
              <a:t>Organism Name</a:t>
            </a:r>
            <a:endParaRPr lang="en-US" sz="2000" dirty="0"/>
          </a:p>
        </p:txBody>
      </p:sp>
      <p:sp>
        <p:nvSpPr>
          <p:cNvPr id="5" name="Slide Number Placeholder 4"/>
          <p:cNvSpPr>
            <a:spLocks noGrp="1"/>
          </p:cNvSpPr>
          <p:nvPr>
            <p:ph type="sldNum" sz="quarter" idx="11"/>
          </p:nvPr>
        </p:nvSpPr>
        <p:spPr/>
        <p:txBody>
          <a:bodyPr/>
          <a:lstStyle/>
          <a:p>
            <a:fld id="{13284CFB-2E7B-483E-9B6C-88B25CE84D79}" type="slidenum">
              <a:rPr lang="en-US" altLang="en-US" smtClean="0"/>
              <a:pPr/>
              <a:t>25</a:t>
            </a:fld>
            <a:endParaRPr lang="en-US" altLang="en-US"/>
          </a:p>
        </p:txBody>
      </p:sp>
    </p:spTree>
    <p:extLst>
      <p:ext uri="{BB962C8B-B14F-4D97-AF65-F5344CB8AC3E}">
        <p14:creationId xmlns:p14="http://schemas.microsoft.com/office/powerpoint/2010/main" val="17331011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Record Selection</a:t>
            </a:r>
          </a:p>
        </p:txBody>
      </p:sp>
      <p:sp>
        <p:nvSpPr>
          <p:cNvPr id="3" name="Content Placeholder 2"/>
          <p:cNvSpPr>
            <a:spLocks noGrp="1"/>
          </p:cNvSpPr>
          <p:nvPr>
            <p:ph idx="1"/>
          </p:nvPr>
        </p:nvSpPr>
        <p:spPr>
          <a:xfrm>
            <a:off x="609600" y="2057400"/>
            <a:ext cx="8001000" cy="3429000"/>
          </a:xfrm>
        </p:spPr>
        <p:txBody>
          <a:bodyPr/>
          <a:lstStyle/>
          <a:p>
            <a:pPr>
              <a:spcBef>
                <a:spcPts val="1200"/>
              </a:spcBef>
            </a:pPr>
            <a:r>
              <a:rPr lang="en-US" dirty="0"/>
              <a:t>From the line list, DSHS will select:</a:t>
            </a:r>
          </a:p>
          <a:p>
            <a:pPr lvl="1">
              <a:spcBef>
                <a:spcPts val="1200"/>
              </a:spcBef>
            </a:pPr>
            <a:r>
              <a:rPr lang="en-US" dirty="0"/>
              <a:t>Up to 20 records of NHSN reported CLABSIs</a:t>
            </a:r>
          </a:p>
          <a:p>
            <a:pPr lvl="1">
              <a:spcBef>
                <a:spcPts val="1200"/>
              </a:spcBef>
            </a:pPr>
            <a:r>
              <a:rPr lang="en-US" dirty="0"/>
              <a:t>40 records of unreported candidate CLABSI events</a:t>
            </a:r>
          </a:p>
          <a:p>
            <a:pPr lvl="2">
              <a:spcBef>
                <a:spcPts val="1200"/>
              </a:spcBef>
            </a:pPr>
            <a:r>
              <a:rPr lang="en-US" dirty="0"/>
              <a:t>10 from NICU setting (if applicable)</a:t>
            </a:r>
          </a:p>
          <a:p>
            <a:pPr lvl="2">
              <a:spcBef>
                <a:spcPts val="1200"/>
              </a:spcBef>
            </a:pPr>
            <a:r>
              <a:rPr lang="en-US" dirty="0"/>
              <a:t>30-40 from adult/pediatric ICUs</a:t>
            </a:r>
          </a:p>
          <a:p>
            <a:endParaRPr lang="en-US" dirty="0"/>
          </a:p>
        </p:txBody>
      </p:sp>
      <p:sp>
        <p:nvSpPr>
          <p:cNvPr id="4" name="Slide Number Placeholder 3"/>
          <p:cNvSpPr>
            <a:spLocks noGrp="1"/>
          </p:cNvSpPr>
          <p:nvPr>
            <p:ph type="sldNum" sz="quarter" idx="11"/>
          </p:nvPr>
        </p:nvSpPr>
        <p:spPr/>
        <p:txBody>
          <a:bodyPr/>
          <a:lstStyle/>
          <a:p>
            <a:fld id="{13284CFB-2E7B-483E-9B6C-88B25CE84D79}" type="slidenum">
              <a:rPr lang="en-US" altLang="en-US" smtClean="0"/>
              <a:pPr/>
              <a:t>26</a:t>
            </a:fld>
            <a:endParaRPr lang="en-US" altLang="en-US"/>
          </a:p>
        </p:txBody>
      </p:sp>
    </p:spTree>
    <p:extLst>
      <p:ext uri="{BB962C8B-B14F-4D97-AF65-F5344CB8AC3E}">
        <p14:creationId xmlns:p14="http://schemas.microsoft.com/office/powerpoint/2010/main" val="36387609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1500" y="228600"/>
            <a:ext cx="7277100" cy="1325563"/>
          </a:xfrm>
        </p:spPr>
        <p:txBody>
          <a:bodyPr>
            <a:normAutofit/>
          </a:bodyPr>
          <a:lstStyle/>
          <a:p>
            <a:r>
              <a:rPr lang="en-US" sz="3600" dirty="0">
                <a:latin typeface="Calibri" panose="020F0502020204030204" pitchFamily="34" charset="0"/>
              </a:rPr>
              <a:t>Summary of CLABSI Validation Process</a:t>
            </a:r>
          </a:p>
        </p:txBody>
      </p:sp>
      <p:sp>
        <p:nvSpPr>
          <p:cNvPr id="3" name="Content Placeholder 2"/>
          <p:cNvSpPr>
            <a:spLocks noGrp="1"/>
          </p:cNvSpPr>
          <p:nvPr>
            <p:ph idx="1"/>
          </p:nvPr>
        </p:nvSpPr>
        <p:spPr>
          <a:xfrm>
            <a:off x="381000" y="1676400"/>
            <a:ext cx="8610600" cy="5029200"/>
          </a:xfrm>
        </p:spPr>
        <p:txBody>
          <a:bodyPr>
            <a:noAutofit/>
          </a:bodyPr>
          <a:lstStyle/>
          <a:p>
            <a:pPr marL="457200" indent="-457200">
              <a:buFont typeface="+mj-lt"/>
              <a:buAutoNum type="arabicPeriod"/>
            </a:pPr>
            <a:r>
              <a:rPr lang="en-US" sz="2400" dirty="0"/>
              <a:t>Notify facility and request line list of positive blood cultures</a:t>
            </a:r>
          </a:p>
          <a:p>
            <a:pPr marL="457200" indent="-457200">
              <a:buFont typeface="+mj-lt"/>
              <a:buAutoNum type="arabicPeriod"/>
            </a:pPr>
            <a:r>
              <a:rPr lang="en-US" sz="2400" dirty="0"/>
              <a:t>Select medical records for review and notify facility</a:t>
            </a:r>
          </a:p>
          <a:p>
            <a:pPr marL="457200" indent="-457200">
              <a:buFont typeface="+mj-lt"/>
              <a:buAutoNum type="arabicPeriod"/>
            </a:pPr>
            <a:r>
              <a:rPr lang="en-US" sz="2400" dirty="0"/>
              <a:t>Select site visit date and send Facility Audit Survey for completion by facility prior to site visit.</a:t>
            </a:r>
          </a:p>
          <a:p>
            <a:pPr marL="457200" indent="-457200">
              <a:buFont typeface="+mj-lt"/>
              <a:buAutoNum type="arabicPeriod"/>
            </a:pPr>
            <a:r>
              <a:rPr lang="en-US" sz="2400" dirty="0"/>
              <a:t>Notify CEO/Administrator, DSHS Regulatory and Regional/Local Health Departments about upcoming visit</a:t>
            </a:r>
          </a:p>
          <a:p>
            <a:pPr marL="457200" indent="-457200">
              <a:buFont typeface="+mj-lt"/>
              <a:buAutoNum type="arabicPeriod"/>
            </a:pPr>
            <a:r>
              <a:rPr lang="en-US" sz="2400" dirty="0"/>
              <a:t>Review Facility Audit Survey and perform site visit</a:t>
            </a:r>
          </a:p>
          <a:p>
            <a:pPr marL="857250" lvl="1" indent="-457200">
              <a:buFont typeface="Arial" panose="020B0604020202020204" pitchFamily="34" charset="0"/>
              <a:buChar char="•"/>
            </a:pPr>
            <a:r>
              <a:rPr lang="en-US" sz="2400" dirty="0"/>
              <a:t>Introductions/Entrance Interview</a:t>
            </a:r>
          </a:p>
          <a:p>
            <a:pPr marL="857250" lvl="1" indent="-457200">
              <a:buFont typeface="Arial" panose="020B0604020202020204" pitchFamily="34" charset="0"/>
              <a:buChar char="•"/>
            </a:pPr>
            <a:r>
              <a:rPr lang="en-US" sz="2400" dirty="0"/>
              <a:t>Chart Review</a:t>
            </a:r>
          </a:p>
          <a:p>
            <a:pPr marL="857250" lvl="1" indent="-457200">
              <a:buFont typeface="Arial" panose="020B0604020202020204" pitchFamily="34" charset="0"/>
              <a:buChar char="•"/>
            </a:pPr>
            <a:r>
              <a:rPr lang="en-US" sz="2400" dirty="0"/>
              <a:t>Debriefing/Conclusions</a:t>
            </a:r>
          </a:p>
          <a:p>
            <a:pPr marL="457200" indent="-457200">
              <a:buFont typeface="+mj-lt"/>
              <a:buAutoNum type="arabicPeriod"/>
            </a:pPr>
            <a:r>
              <a:rPr lang="en-US" sz="2400" dirty="0"/>
              <a:t>Send Validation Summary Report to IPs, CEO/Admin and other staff as needed. </a:t>
            </a:r>
          </a:p>
          <a:p>
            <a:pPr marL="457200" indent="-457200">
              <a:buFont typeface="+mj-lt"/>
              <a:buAutoNum type="arabicPeriod"/>
            </a:pPr>
            <a:endParaRPr lang="en-US" sz="2400" dirty="0"/>
          </a:p>
        </p:txBody>
      </p:sp>
      <p:sp>
        <p:nvSpPr>
          <p:cNvPr id="4" name="Slide Number Placeholder 3"/>
          <p:cNvSpPr>
            <a:spLocks noGrp="1"/>
          </p:cNvSpPr>
          <p:nvPr>
            <p:ph type="sldNum" sz="quarter" idx="11"/>
          </p:nvPr>
        </p:nvSpPr>
        <p:spPr/>
        <p:txBody>
          <a:bodyPr/>
          <a:lstStyle/>
          <a:p>
            <a:fld id="{13284CFB-2E7B-483E-9B6C-88B25CE84D79}" type="slidenum">
              <a:rPr lang="en-US" altLang="en-US" smtClean="0"/>
              <a:pPr/>
              <a:t>27</a:t>
            </a:fld>
            <a:endParaRPr lang="en-US" altLang="en-US"/>
          </a:p>
        </p:txBody>
      </p:sp>
    </p:spTree>
    <p:extLst>
      <p:ext uri="{BB962C8B-B14F-4D97-AF65-F5344CB8AC3E}">
        <p14:creationId xmlns:p14="http://schemas.microsoft.com/office/powerpoint/2010/main" val="1700429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2015 Validation Overview</a:t>
            </a:r>
          </a:p>
        </p:txBody>
      </p:sp>
      <p:sp>
        <p:nvSpPr>
          <p:cNvPr id="3" name="Content Placeholder 2"/>
          <p:cNvSpPr>
            <a:spLocks noGrp="1"/>
          </p:cNvSpPr>
          <p:nvPr>
            <p:ph idx="1"/>
          </p:nvPr>
        </p:nvSpPr>
        <p:spPr/>
        <p:txBody>
          <a:bodyPr/>
          <a:lstStyle/>
          <a:p>
            <a:pPr>
              <a:spcBef>
                <a:spcPts val="1200"/>
              </a:spcBef>
            </a:pPr>
            <a:r>
              <a:rPr lang="en-US" u="sng" dirty="0"/>
              <a:t>First Time High SIRs</a:t>
            </a:r>
            <a:r>
              <a:rPr lang="en-US" dirty="0"/>
              <a:t>:  This will remain the same for SSI and CAUTI</a:t>
            </a:r>
          </a:p>
          <a:p>
            <a:pPr>
              <a:spcBef>
                <a:spcPts val="1200"/>
              </a:spcBef>
            </a:pPr>
            <a:r>
              <a:rPr lang="en-US" u="sng" dirty="0"/>
              <a:t>Subsequent High SIRs</a:t>
            </a:r>
            <a:r>
              <a:rPr lang="en-US" dirty="0"/>
              <a:t>: This will remain the same for SSI and CAUTI</a:t>
            </a:r>
          </a:p>
          <a:p>
            <a:pPr>
              <a:spcBef>
                <a:spcPts val="1200"/>
              </a:spcBef>
            </a:pPr>
            <a:r>
              <a:rPr lang="en-US" u="sng" dirty="0"/>
              <a:t>NEW CLABSI Validation</a:t>
            </a:r>
            <a:r>
              <a:rPr lang="en-US" dirty="0"/>
              <a:t>: Only for CLABSI but hope to expand to other HAIs in the future (CAUTI/SSI to begin with 2016 data)</a:t>
            </a:r>
          </a:p>
          <a:p>
            <a:pPr>
              <a:spcBef>
                <a:spcPts val="1200"/>
              </a:spcBef>
            </a:pPr>
            <a:r>
              <a:rPr lang="en-US" b="1" u="sng" dirty="0">
                <a:solidFill>
                  <a:srgbClr val="FF0000"/>
                </a:solidFill>
              </a:rPr>
              <a:t>Subsequent High SIR CLABSI</a:t>
            </a:r>
            <a:r>
              <a:rPr lang="en-US" b="1" dirty="0">
                <a:solidFill>
                  <a:srgbClr val="FF0000"/>
                </a:solidFill>
              </a:rPr>
              <a:t>: TBD</a:t>
            </a:r>
          </a:p>
          <a:p>
            <a:endParaRPr lang="en-US" dirty="0"/>
          </a:p>
        </p:txBody>
      </p:sp>
      <p:sp>
        <p:nvSpPr>
          <p:cNvPr id="4" name="Slide Number Placeholder 3"/>
          <p:cNvSpPr>
            <a:spLocks noGrp="1"/>
          </p:cNvSpPr>
          <p:nvPr>
            <p:ph type="sldNum" sz="quarter" idx="10"/>
          </p:nvPr>
        </p:nvSpPr>
        <p:spPr>
          <a:xfrm>
            <a:off x="6710855" y="6479628"/>
            <a:ext cx="2438400" cy="381000"/>
          </a:xfrm>
        </p:spPr>
        <p:txBody>
          <a:bodyPr/>
          <a:lstStyle/>
          <a:p>
            <a:pPr algn="r">
              <a:defRPr/>
            </a:pPr>
            <a:fld id="{D1524718-E495-42AF-83A0-8A0F4FF8CD22}" type="slidenum">
              <a:rPr lang="en-US" smtClean="0">
                <a:solidFill>
                  <a:srgbClr val="000000"/>
                </a:solidFill>
              </a:rPr>
              <a:pPr algn="r">
                <a:defRPr/>
              </a:pPr>
              <a:t>28</a:t>
            </a:fld>
            <a:endParaRPr lang="en-US" dirty="0">
              <a:solidFill>
                <a:srgbClr val="000000"/>
              </a:solidFill>
            </a:endParaRPr>
          </a:p>
        </p:txBody>
      </p:sp>
    </p:spTree>
    <p:extLst>
      <p:ext uri="{BB962C8B-B14F-4D97-AF65-F5344CB8AC3E}">
        <p14:creationId xmlns:p14="http://schemas.microsoft.com/office/powerpoint/2010/main" val="1668723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381000"/>
            <a:ext cx="7391400" cy="1143000"/>
          </a:xfrm>
        </p:spPr>
        <p:txBody>
          <a:bodyPr/>
          <a:lstStyle/>
          <a:p>
            <a:r>
              <a:rPr lang="en-US" dirty="0"/>
              <a:t>Current DSHS Validation Team</a:t>
            </a:r>
          </a:p>
        </p:txBody>
      </p:sp>
      <p:sp>
        <p:nvSpPr>
          <p:cNvPr id="3" name="Content Placeholder 2"/>
          <p:cNvSpPr>
            <a:spLocks noGrp="1"/>
          </p:cNvSpPr>
          <p:nvPr>
            <p:ph idx="1"/>
          </p:nvPr>
        </p:nvSpPr>
        <p:spPr>
          <a:xfrm>
            <a:off x="2895600" y="1752600"/>
            <a:ext cx="5867400" cy="4648200"/>
          </a:xfrm>
        </p:spPr>
        <p:txBody>
          <a:bodyPr/>
          <a:lstStyle/>
          <a:p>
            <a:pPr marL="0" indent="0">
              <a:buNone/>
            </a:pPr>
            <a:r>
              <a:rPr lang="en-US" b="1" dirty="0"/>
              <a:t>Candace Campbell, MPH</a:t>
            </a:r>
          </a:p>
          <a:p>
            <a:pPr marL="0" indent="0">
              <a:buNone/>
            </a:pPr>
            <a:r>
              <a:rPr lang="en-US" sz="2400" dirty="0"/>
              <a:t>DSHS Epidemiologist</a:t>
            </a:r>
          </a:p>
          <a:p>
            <a:pPr marL="0" indent="0">
              <a:buNone/>
            </a:pPr>
            <a:r>
              <a:rPr lang="en-US" sz="2400" dirty="0">
                <a:hlinkClick r:id="rId2"/>
              </a:rPr>
              <a:t>Candace.Campbell@dshs.state.tx.us</a:t>
            </a:r>
            <a:r>
              <a:rPr lang="en-US" sz="2400" dirty="0"/>
              <a:t> </a:t>
            </a:r>
          </a:p>
          <a:p>
            <a:pPr marL="0" indent="0">
              <a:buNone/>
            </a:pPr>
            <a:r>
              <a:rPr lang="en-US" sz="2400" dirty="0"/>
              <a:t>Office Phone: 512.776.6488</a:t>
            </a:r>
          </a:p>
          <a:p>
            <a:pPr marL="0" indent="0">
              <a:buNone/>
            </a:pPr>
            <a:endParaRPr lang="en-US" sz="3600" dirty="0"/>
          </a:p>
          <a:p>
            <a:pPr marL="0" indent="0">
              <a:buNone/>
            </a:pPr>
            <a:r>
              <a:rPr lang="en-US" b="1" dirty="0"/>
              <a:t>Jennifer Vinyard, MPH, CIC</a:t>
            </a:r>
          </a:p>
          <a:p>
            <a:pPr marL="0" indent="0">
              <a:buNone/>
            </a:pPr>
            <a:r>
              <a:rPr lang="en-US" sz="2400" dirty="0"/>
              <a:t>DSHS Epidemiologist</a:t>
            </a:r>
          </a:p>
          <a:p>
            <a:pPr marL="0" indent="0">
              <a:buNone/>
            </a:pPr>
            <a:r>
              <a:rPr lang="en-US" sz="2400" dirty="0">
                <a:hlinkClick r:id="rId2"/>
              </a:rPr>
              <a:t>Jennifer.Vinyard@dshs.state.tx.us</a:t>
            </a:r>
            <a:r>
              <a:rPr lang="en-US" sz="2400" dirty="0"/>
              <a:t> </a:t>
            </a:r>
          </a:p>
          <a:p>
            <a:pPr marL="0" indent="0">
              <a:buNone/>
            </a:pPr>
            <a:r>
              <a:rPr lang="en-US" sz="2400" dirty="0"/>
              <a:t>Office Phone: 512.776.3773</a:t>
            </a:r>
          </a:p>
          <a:p>
            <a:pPr marL="0" indent="0">
              <a:buNone/>
            </a:pPr>
            <a:endParaRPr lang="en-US" sz="2400" dirty="0"/>
          </a:p>
          <a:p>
            <a:pPr marL="0" indent="0">
              <a:buNone/>
            </a:pPr>
            <a:endParaRPr lang="en-US" sz="2400" dirty="0"/>
          </a:p>
        </p:txBody>
      </p:sp>
      <p:pic>
        <p:nvPicPr>
          <p:cNvPr id="197635" name="Picture 3" descr="U:\Personnel\Personnel\Resume &amp; Bio\Jennifer_Vinyard_Headsho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351" y="4343400"/>
            <a:ext cx="1676400" cy="2211421"/>
          </a:xfrm>
          <a:prstGeom prst="rect">
            <a:avLst/>
          </a:prstGeom>
          <a:noFill/>
          <a:ln>
            <a:solidFill>
              <a:schemeClr val="bg2">
                <a:lumMod val="75000"/>
              </a:schemeClr>
            </a:solidFill>
          </a:ln>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1"/>
          </p:nvPr>
        </p:nvSpPr>
        <p:spPr/>
        <p:txBody>
          <a:bodyPr/>
          <a:lstStyle/>
          <a:p>
            <a:fld id="{13284CFB-2E7B-483E-9B6C-88B25CE84D79}" type="slidenum">
              <a:rPr lang="en-US" altLang="en-US" smtClean="0"/>
              <a:pPr/>
              <a:t>29</a:t>
            </a:fld>
            <a:endParaRPr lang="en-US" altLang="en-US"/>
          </a:p>
        </p:txBody>
      </p:sp>
      <p:pic>
        <p:nvPicPr>
          <p:cNvPr id="197636" name="Picture 4" descr="C:\Users\jvinyard340\Pictures\20150906_08252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0107"/>
          <a:stretch/>
        </p:blipFill>
        <p:spPr bwMode="auto">
          <a:xfrm>
            <a:off x="748862" y="1828800"/>
            <a:ext cx="1665889" cy="2166039"/>
          </a:xfrm>
          <a:prstGeom prst="rect">
            <a:avLst/>
          </a:prstGeom>
          <a:noFill/>
          <a:ln>
            <a:solidFill>
              <a:schemeClr val="bg2">
                <a:lumMod val="7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42027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981200" y="274638"/>
            <a:ext cx="6705600" cy="1143000"/>
          </a:xfrm>
        </p:spPr>
        <p:txBody>
          <a:bodyPr/>
          <a:lstStyle/>
          <a:p>
            <a:pPr eaLnBrk="1" hangingPunct="1"/>
            <a:r>
              <a:rPr lang="en-US" altLang="en-US" dirty="0"/>
              <a:t>Healthcare Associated Infections (HAI)</a:t>
            </a:r>
          </a:p>
        </p:txBody>
      </p:sp>
      <p:sp>
        <p:nvSpPr>
          <p:cNvPr id="5123" name="Rectangle 3"/>
          <p:cNvSpPr>
            <a:spLocks noGrp="1" noChangeArrowheads="1"/>
          </p:cNvSpPr>
          <p:nvPr>
            <p:ph type="body" idx="1"/>
          </p:nvPr>
        </p:nvSpPr>
        <p:spPr>
          <a:xfrm>
            <a:off x="228600" y="1600200"/>
            <a:ext cx="5867400" cy="5181600"/>
          </a:xfrm>
        </p:spPr>
        <p:txBody>
          <a:bodyPr/>
          <a:lstStyle/>
          <a:p>
            <a:pPr eaLnBrk="1" hangingPunct="1">
              <a:lnSpc>
                <a:spcPct val="80000"/>
              </a:lnSpc>
              <a:buFont typeface="Wingdings" panose="05000000000000000000" pitchFamily="2" charset="2"/>
              <a:buNone/>
            </a:pPr>
            <a:r>
              <a:rPr lang="en-US" altLang="en-US" sz="2400" b="1" dirty="0"/>
              <a:t>US Statistics</a:t>
            </a:r>
          </a:p>
          <a:p>
            <a:pPr>
              <a:lnSpc>
                <a:spcPct val="80000"/>
              </a:lnSpc>
            </a:pPr>
            <a:r>
              <a:rPr lang="en-US" altLang="en-US" sz="2400" dirty="0"/>
              <a:t>1.7M infections/year</a:t>
            </a:r>
          </a:p>
          <a:p>
            <a:pPr>
              <a:lnSpc>
                <a:spcPct val="80000"/>
              </a:lnSpc>
            </a:pPr>
            <a:r>
              <a:rPr lang="en-US" altLang="en-US" sz="2400" dirty="0"/>
              <a:t>99,000 deaths/year</a:t>
            </a:r>
          </a:p>
          <a:p>
            <a:pPr>
              <a:lnSpc>
                <a:spcPct val="80000"/>
              </a:lnSpc>
              <a:buFont typeface="Wingdings" panose="05000000000000000000" pitchFamily="2" charset="2"/>
              <a:buNone/>
            </a:pPr>
            <a:endParaRPr lang="en-US" altLang="en-US" sz="1200" b="1" dirty="0"/>
          </a:p>
          <a:p>
            <a:pPr>
              <a:lnSpc>
                <a:spcPct val="80000"/>
              </a:lnSpc>
            </a:pPr>
            <a:r>
              <a:rPr lang="en-US" altLang="en-US" sz="2400" b="1" dirty="0"/>
              <a:t>Consequences to Patient</a:t>
            </a:r>
          </a:p>
          <a:p>
            <a:pPr lvl="1">
              <a:lnSpc>
                <a:spcPct val="80000"/>
              </a:lnSpc>
            </a:pPr>
            <a:r>
              <a:rPr lang="en-US" altLang="en-US" sz="2400" dirty="0"/>
              <a:t>Pain and suffering, disability, death</a:t>
            </a:r>
          </a:p>
          <a:p>
            <a:pPr lvl="1">
              <a:lnSpc>
                <a:spcPct val="70000"/>
              </a:lnSpc>
            </a:pPr>
            <a:r>
              <a:rPr lang="en-US" altLang="en-US" sz="2400" dirty="0"/>
              <a:t>Loss of income</a:t>
            </a:r>
          </a:p>
          <a:p>
            <a:pPr lvl="1">
              <a:lnSpc>
                <a:spcPct val="70000"/>
              </a:lnSpc>
            </a:pPr>
            <a:r>
              <a:rPr lang="en-US" altLang="en-US" sz="2400" dirty="0"/>
              <a:t>Self image</a:t>
            </a:r>
          </a:p>
          <a:p>
            <a:pPr>
              <a:lnSpc>
                <a:spcPct val="110000"/>
              </a:lnSpc>
            </a:pPr>
            <a:r>
              <a:rPr lang="en-US" altLang="en-US" sz="2400" b="1" dirty="0"/>
              <a:t>Consequences to Facility</a:t>
            </a:r>
          </a:p>
          <a:p>
            <a:pPr lvl="1">
              <a:lnSpc>
                <a:spcPct val="80000"/>
              </a:lnSpc>
            </a:pPr>
            <a:r>
              <a:rPr lang="en-US" altLang="en-US" sz="2400" dirty="0"/>
              <a:t>Loss of revenue ($25-33B/</a:t>
            </a:r>
            <a:r>
              <a:rPr lang="en-US" altLang="en-US" sz="2400" dirty="0" err="1"/>
              <a:t>yr</a:t>
            </a:r>
            <a:r>
              <a:rPr lang="en-US" altLang="en-US" sz="2400" dirty="0"/>
              <a:t> in US)</a:t>
            </a:r>
          </a:p>
          <a:p>
            <a:pPr lvl="1">
              <a:lnSpc>
                <a:spcPct val="80000"/>
              </a:lnSpc>
            </a:pPr>
            <a:r>
              <a:rPr lang="en-US" altLang="en-US" sz="2400" dirty="0"/>
              <a:t>Preventable incidents not reimbursed</a:t>
            </a:r>
          </a:p>
          <a:p>
            <a:pPr lvl="1">
              <a:lnSpc>
                <a:spcPct val="80000"/>
              </a:lnSpc>
            </a:pPr>
            <a:r>
              <a:rPr lang="en-US" altLang="en-US" sz="2400" dirty="0"/>
              <a:t>Increased LOS – bed cannot be occupied by revenue-producing patients </a:t>
            </a:r>
          </a:p>
        </p:txBody>
      </p:sp>
      <p:pic>
        <p:nvPicPr>
          <p:cNvPr id="5124" name="Picture 5" descr="MP900439333[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2823258"/>
            <a:ext cx="2783898" cy="393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0" name="Rectangle 3"/>
          <p:cNvSpPr>
            <a:spLocks noChangeArrowheads="1"/>
          </p:cNvSpPr>
          <p:nvPr/>
        </p:nvSpPr>
        <p:spPr bwMode="auto">
          <a:xfrm>
            <a:off x="4343400" y="1524000"/>
            <a:ext cx="4343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eaLnBrk="0" hangingPunct="0">
              <a:buChar char="Ø"/>
              <a:defRPr sz="3200">
                <a:solidFill>
                  <a:schemeClr val="tx1"/>
                </a:solidFill>
                <a:latin typeface="Calibri" panose="020F0502020204030204" pitchFamily="34" charset="0"/>
              </a:defRPr>
            </a:lvl1pPr>
            <a:lvl2pPr marL="742950" indent="-285750" algn="l" eaLnBrk="0" hangingPunct="0">
              <a:buChar char="•"/>
              <a:defRPr sz="2800">
                <a:solidFill>
                  <a:schemeClr val="tx1"/>
                </a:solidFill>
                <a:latin typeface="Calibri" panose="020F0502020204030204" pitchFamily="34" charset="0"/>
              </a:defRPr>
            </a:lvl2pPr>
            <a:lvl3pPr marL="1143000" indent="-228600" algn="l" eaLnBrk="0" hangingPunct="0">
              <a:buChar char="o"/>
              <a:defRPr sz="2400">
                <a:solidFill>
                  <a:schemeClr val="tx1"/>
                </a:solidFill>
                <a:latin typeface="Calibri" panose="020F0502020204030204" pitchFamily="34" charset="0"/>
              </a:defRPr>
            </a:lvl3pPr>
            <a:lvl4pPr marL="1600200" indent="-228600" algn="l" eaLnBrk="0" hangingPunct="0">
              <a:buFont typeface="Calibri" panose="020F0502020204030204" pitchFamily="34" charset="0"/>
              <a:buChar char="–"/>
              <a:defRPr sz="2000">
                <a:solidFill>
                  <a:schemeClr val="tx1"/>
                </a:solidFill>
                <a:latin typeface="Calibri" panose="020F0502020204030204" pitchFamily="34" charset="0"/>
              </a:defRPr>
            </a:lvl4pPr>
            <a:lvl5pPr marL="2057400" indent="-228600" algn="l" eaLnBrk="0" hangingPunc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A50021"/>
              </a:buClr>
              <a:buFont typeface="Wingdings" panose="05000000000000000000" pitchFamily="2"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A50021"/>
              </a:buClr>
              <a:buFont typeface="Wingdings" panose="05000000000000000000" pitchFamily="2"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A50021"/>
              </a:buClr>
              <a:buFont typeface="Wingdings" panose="05000000000000000000" pitchFamily="2"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A50021"/>
              </a:buClr>
              <a:buFont typeface="Wingdings" panose="05000000000000000000" pitchFamily="2" charset="2"/>
              <a:buChar char="§"/>
              <a:defRPr sz="2000">
                <a:solidFill>
                  <a:schemeClr val="tx1"/>
                </a:solidFill>
                <a:latin typeface="Calibri" panose="020F0502020204030204" pitchFamily="34" charset="0"/>
              </a:defRPr>
            </a:lvl9pPr>
          </a:lstStyle>
          <a:p>
            <a:pPr eaLnBrk="1" hangingPunct="1">
              <a:buFont typeface="Wingdings" panose="05000000000000000000" pitchFamily="2" charset="2"/>
              <a:buNone/>
            </a:pPr>
            <a:r>
              <a:rPr lang="en-US" altLang="en-US" sz="2400" b="1" dirty="0">
                <a:latin typeface="+mn-lt"/>
              </a:rPr>
              <a:t>Texas Statistics</a:t>
            </a:r>
          </a:p>
          <a:p>
            <a:pPr eaLnBrk="1" hangingPunct="1">
              <a:spcBef>
                <a:spcPts val="0"/>
              </a:spcBef>
              <a:buFont typeface="Wingdings" panose="05000000000000000000" pitchFamily="2" charset="2"/>
              <a:buChar char="v"/>
            </a:pPr>
            <a:r>
              <a:rPr lang="en-US" altLang="en-US" sz="2400" dirty="0">
                <a:latin typeface="+mn-lt"/>
              </a:rPr>
              <a:t>130K-160K infections/year</a:t>
            </a:r>
          </a:p>
          <a:p>
            <a:pPr eaLnBrk="1" hangingPunct="1">
              <a:spcBef>
                <a:spcPts val="0"/>
              </a:spcBef>
              <a:buFont typeface="Wingdings" panose="05000000000000000000" pitchFamily="2" charset="2"/>
              <a:buChar char="v"/>
            </a:pPr>
            <a:r>
              <a:rPr lang="en-US" altLang="en-US" sz="2400" dirty="0">
                <a:latin typeface="+mn-lt"/>
              </a:rPr>
              <a:t>8K-9K deaths/year</a:t>
            </a:r>
          </a:p>
          <a:p>
            <a:endParaRPr lang="en-US" altLang="en-US" sz="2400" b="1" dirty="0"/>
          </a:p>
        </p:txBody>
      </p:sp>
    </p:spTree>
    <p:extLst>
      <p:ext uri="{BB962C8B-B14F-4D97-AF65-F5344CB8AC3E}">
        <p14:creationId xmlns:p14="http://schemas.microsoft.com/office/powerpoint/2010/main" val="36905616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3"/>
          <p:cNvSpPr>
            <a:spLocks noChangeArrowheads="1"/>
          </p:cNvSpPr>
          <p:nvPr/>
        </p:nvSpPr>
        <p:spPr bwMode="auto">
          <a:xfrm>
            <a:off x="228600" y="4343400"/>
            <a:ext cx="1981200" cy="685800"/>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lnSpc>
                <a:spcPct val="80000"/>
              </a:lnSpc>
              <a:spcBef>
                <a:spcPct val="20000"/>
              </a:spcBef>
              <a:spcAft>
                <a:spcPct val="0"/>
              </a:spcAft>
              <a:buClr>
                <a:srgbClr val="A50021"/>
              </a:buClr>
              <a:buFont typeface="Wingdings" panose="05000000000000000000" pitchFamily="2" charset="2"/>
              <a:defRPr>
                <a:solidFill>
                  <a:schemeClr val="tx1"/>
                </a:solidFill>
                <a:latin typeface="Arial" panose="020B0604020202020204" pitchFamily="34" charset="0"/>
              </a:defRPr>
            </a:lvl6pPr>
            <a:lvl7pPr marL="2971800" indent="-228600" algn="ctr" eaLnBrk="0" fontAlgn="base" hangingPunct="0">
              <a:lnSpc>
                <a:spcPct val="80000"/>
              </a:lnSpc>
              <a:spcBef>
                <a:spcPct val="20000"/>
              </a:spcBef>
              <a:spcAft>
                <a:spcPct val="0"/>
              </a:spcAft>
              <a:buClr>
                <a:srgbClr val="A50021"/>
              </a:buClr>
              <a:buFont typeface="Wingdings" panose="05000000000000000000" pitchFamily="2" charset="2"/>
              <a:defRPr>
                <a:solidFill>
                  <a:schemeClr val="tx1"/>
                </a:solidFill>
                <a:latin typeface="Arial" panose="020B0604020202020204" pitchFamily="34" charset="0"/>
              </a:defRPr>
            </a:lvl7pPr>
            <a:lvl8pPr marL="3429000" indent="-228600" algn="ctr" eaLnBrk="0" fontAlgn="base" hangingPunct="0">
              <a:lnSpc>
                <a:spcPct val="80000"/>
              </a:lnSpc>
              <a:spcBef>
                <a:spcPct val="20000"/>
              </a:spcBef>
              <a:spcAft>
                <a:spcPct val="0"/>
              </a:spcAft>
              <a:buClr>
                <a:srgbClr val="A50021"/>
              </a:buClr>
              <a:buFont typeface="Wingdings" panose="05000000000000000000" pitchFamily="2" charset="2"/>
              <a:defRPr>
                <a:solidFill>
                  <a:schemeClr val="tx1"/>
                </a:solidFill>
                <a:latin typeface="Arial" panose="020B0604020202020204" pitchFamily="34" charset="0"/>
              </a:defRPr>
            </a:lvl8pPr>
            <a:lvl9pPr marL="3886200" indent="-228600" algn="ctr" eaLnBrk="0" fontAlgn="base" hangingPunct="0">
              <a:lnSpc>
                <a:spcPct val="80000"/>
              </a:lnSpc>
              <a:spcBef>
                <a:spcPct val="20000"/>
              </a:spcBef>
              <a:spcAft>
                <a:spcPct val="0"/>
              </a:spcAft>
              <a:buClr>
                <a:srgbClr val="A50021"/>
              </a:buClr>
              <a:buFont typeface="Wingdings" panose="05000000000000000000" pitchFamily="2" charset="2"/>
              <a:defRPr>
                <a:solidFill>
                  <a:schemeClr val="tx1"/>
                </a:solidFill>
                <a:latin typeface="Arial" panose="020B0604020202020204" pitchFamily="34" charset="0"/>
              </a:defRPr>
            </a:lvl9pPr>
          </a:lstStyle>
          <a:p>
            <a:pPr eaLnBrk="1" hangingPunct="1">
              <a:buNone/>
            </a:pPr>
            <a:r>
              <a:rPr lang="en-US" altLang="en-US" b="1" dirty="0">
                <a:solidFill>
                  <a:schemeClr val="bg1"/>
                </a:solidFill>
              </a:rPr>
              <a:t>Patient Empowerment</a:t>
            </a:r>
          </a:p>
        </p:txBody>
      </p:sp>
      <p:sp>
        <p:nvSpPr>
          <p:cNvPr id="7171" name="Rectangle 2"/>
          <p:cNvSpPr>
            <a:spLocks noGrp="1" noChangeArrowheads="1"/>
          </p:cNvSpPr>
          <p:nvPr>
            <p:ph type="title"/>
          </p:nvPr>
        </p:nvSpPr>
        <p:spPr/>
        <p:txBody>
          <a:bodyPr/>
          <a:lstStyle/>
          <a:p>
            <a:pPr eaLnBrk="1" hangingPunct="1"/>
            <a:r>
              <a:rPr lang="en-US" altLang="en-US" dirty="0"/>
              <a:t>5 Reasons for Reporting</a:t>
            </a:r>
          </a:p>
        </p:txBody>
      </p:sp>
      <p:pic>
        <p:nvPicPr>
          <p:cNvPr id="7172" name="Picture 9" descr="dirty hands.gif"/>
          <p:cNvPicPr>
            <a:picLocks noChangeAspect="1"/>
          </p:cNvPicPr>
          <p:nvPr/>
        </p:nvPicPr>
        <p:blipFill>
          <a:blip r:embed="rId3">
            <a:extLst>
              <a:ext uri="{28A0092B-C50C-407E-A947-70E740481C1C}">
                <a14:useLocalDpi xmlns:a14="http://schemas.microsoft.com/office/drawing/2010/main" val="0"/>
              </a:ext>
            </a:extLst>
          </a:blip>
          <a:srcRect l="14034" r="7782"/>
          <a:stretch>
            <a:fillRect/>
          </a:stretch>
        </p:blipFill>
        <p:spPr bwMode="auto">
          <a:xfrm>
            <a:off x="2209800" y="2860675"/>
            <a:ext cx="4419600" cy="399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Rectangle 15"/>
          <p:cNvSpPr>
            <a:spLocks noChangeArrowheads="1"/>
          </p:cNvSpPr>
          <p:nvPr/>
        </p:nvSpPr>
        <p:spPr bwMode="auto">
          <a:xfrm>
            <a:off x="838200" y="2286000"/>
            <a:ext cx="1905000" cy="838200"/>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lnSpc>
                <a:spcPct val="80000"/>
              </a:lnSpc>
              <a:spcBef>
                <a:spcPct val="20000"/>
              </a:spcBef>
              <a:spcAft>
                <a:spcPct val="0"/>
              </a:spcAft>
              <a:buClr>
                <a:srgbClr val="A50021"/>
              </a:buClr>
              <a:buFont typeface="Wingdings" panose="05000000000000000000" pitchFamily="2" charset="2"/>
              <a:defRPr>
                <a:solidFill>
                  <a:schemeClr val="tx1"/>
                </a:solidFill>
                <a:latin typeface="Arial" panose="020B0604020202020204" pitchFamily="34" charset="0"/>
              </a:defRPr>
            </a:lvl6pPr>
            <a:lvl7pPr marL="2971800" indent="-228600" algn="ctr" eaLnBrk="0" fontAlgn="base" hangingPunct="0">
              <a:lnSpc>
                <a:spcPct val="80000"/>
              </a:lnSpc>
              <a:spcBef>
                <a:spcPct val="20000"/>
              </a:spcBef>
              <a:spcAft>
                <a:spcPct val="0"/>
              </a:spcAft>
              <a:buClr>
                <a:srgbClr val="A50021"/>
              </a:buClr>
              <a:buFont typeface="Wingdings" panose="05000000000000000000" pitchFamily="2" charset="2"/>
              <a:defRPr>
                <a:solidFill>
                  <a:schemeClr val="tx1"/>
                </a:solidFill>
                <a:latin typeface="Arial" panose="020B0604020202020204" pitchFamily="34" charset="0"/>
              </a:defRPr>
            </a:lvl7pPr>
            <a:lvl8pPr marL="3429000" indent="-228600" algn="ctr" eaLnBrk="0" fontAlgn="base" hangingPunct="0">
              <a:lnSpc>
                <a:spcPct val="80000"/>
              </a:lnSpc>
              <a:spcBef>
                <a:spcPct val="20000"/>
              </a:spcBef>
              <a:spcAft>
                <a:spcPct val="0"/>
              </a:spcAft>
              <a:buClr>
                <a:srgbClr val="A50021"/>
              </a:buClr>
              <a:buFont typeface="Wingdings" panose="05000000000000000000" pitchFamily="2" charset="2"/>
              <a:defRPr>
                <a:solidFill>
                  <a:schemeClr val="tx1"/>
                </a:solidFill>
                <a:latin typeface="Arial" panose="020B0604020202020204" pitchFamily="34" charset="0"/>
              </a:defRPr>
            </a:lvl8pPr>
            <a:lvl9pPr marL="3886200" indent="-228600" algn="ctr" eaLnBrk="0" fontAlgn="base" hangingPunct="0">
              <a:lnSpc>
                <a:spcPct val="80000"/>
              </a:lnSpc>
              <a:spcBef>
                <a:spcPct val="20000"/>
              </a:spcBef>
              <a:spcAft>
                <a:spcPct val="0"/>
              </a:spcAft>
              <a:buClr>
                <a:srgbClr val="A50021"/>
              </a:buClr>
              <a:buFont typeface="Wingdings" panose="05000000000000000000" pitchFamily="2" charset="2"/>
              <a:defRPr>
                <a:solidFill>
                  <a:schemeClr val="tx1"/>
                </a:solidFill>
                <a:latin typeface="Arial" panose="020B0604020202020204" pitchFamily="34" charset="0"/>
              </a:defRPr>
            </a:lvl9pPr>
          </a:lstStyle>
          <a:p>
            <a:pPr eaLnBrk="1" hangingPunct="1">
              <a:lnSpc>
                <a:spcPct val="100000"/>
              </a:lnSpc>
              <a:spcBef>
                <a:spcPct val="50000"/>
              </a:spcBef>
              <a:buClrTx/>
              <a:buFontTx/>
              <a:buNone/>
            </a:pPr>
            <a:r>
              <a:rPr lang="en-US" altLang="en-US" b="1">
                <a:solidFill>
                  <a:schemeClr val="bg1"/>
                </a:solidFill>
              </a:rPr>
              <a:t>Consumer’s right to know</a:t>
            </a:r>
          </a:p>
        </p:txBody>
      </p:sp>
      <p:sp>
        <p:nvSpPr>
          <p:cNvPr id="7174" name="Rectangle 16"/>
          <p:cNvSpPr>
            <a:spLocks noChangeArrowheads="1"/>
          </p:cNvSpPr>
          <p:nvPr/>
        </p:nvSpPr>
        <p:spPr bwMode="auto">
          <a:xfrm>
            <a:off x="3505200" y="1676400"/>
            <a:ext cx="2362200" cy="990600"/>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lnSpc>
                <a:spcPct val="80000"/>
              </a:lnSpc>
              <a:spcBef>
                <a:spcPct val="20000"/>
              </a:spcBef>
              <a:spcAft>
                <a:spcPct val="0"/>
              </a:spcAft>
              <a:buClr>
                <a:srgbClr val="A50021"/>
              </a:buClr>
              <a:buFont typeface="Wingdings" panose="05000000000000000000" pitchFamily="2" charset="2"/>
              <a:defRPr>
                <a:solidFill>
                  <a:schemeClr val="tx1"/>
                </a:solidFill>
                <a:latin typeface="Arial" panose="020B0604020202020204" pitchFamily="34" charset="0"/>
              </a:defRPr>
            </a:lvl6pPr>
            <a:lvl7pPr marL="2971800" indent="-228600" algn="ctr" eaLnBrk="0" fontAlgn="base" hangingPunct="0">
              <a:lnSpc>
                <a:spcPct val="80000"/>
              </a:lnSpc>
              <a:spcBef>
                <a:spcPct val="20000"/>
              </a:spcBef>
              <a:spcAft>
                <a:spcPct val="0"/>
              </a:spcAft>
              <a:buClr>
                <a:srgbClr val="A50021"/>
              </a:buClr>
              <a:buFont typeface="Wingdings" panose="05000000000000000000" pitchFamily="2" charset="2"/>
              <a:defRPr>
                <a:solidFill>
                  <a:schemeClr val="tx1"/>
                </a:solidFill>
                <a:latin typeface="Arial" panose="020B0604020202020204" pitchFamily="34" charset="0"/>
              </a:defRPr>
            </a:lvl7pPr>
            <a:lvl8pPr marL="3429000" indent="-228600" algn="ctr" eaLnBrk="0" fontAlgn="base" hangingPunct="0">
              <a:lnSpc>
                <a:spcPct val="80000"/>
              </a:lnSpc>
              <a:spcBef>
                <a:spcPct val="20000"/>
              </a:spcBef>
              <a:spcAft>
                <a:spcPct val="0"/>
              </a:spcAft>
              <a:buClr>
                <a:srgbClr val="A50021"/>
              </a:buClr>
              <a:buFont typeface="Wingdings" panose="05000000000000000000" pitchFamily="2" charset="2"/>
              <a:defRPr>
                <a:solidFill>
                  <a:schemeClr val="tx1"/>
                </a:solidFill>
                <a:latin typeface="Arial" panose="020B0604020202020204" pitchFamily="34" charset="0"/>
              </a:defRPr>
            </a:lvl8pPr>
            <a:lvl9pPr marL="3886200" indent="-228600" algn="ctr" eaLnBrk="0" fontAlgn="base" hangingPunct="0">
              <a:lnSpc>
                <a:spcPct val="80000"/>
              </a:lnSpc>
              <a:spcBef>
                <a:spcPct val="20000"/>
              </a:spcBef>
              <a:spcAft>
                <a:spcPct val="0"/>
              </a:spcAft>
              <a:buClr>
                <a:srgbClr val="A50021"/>
              </a:buClr>
              <a:buFont typeface="Wingdings" panose="05000000000000000000" pitchFamily="2" charset="2"/>
              <a:defRPr>
                <a:solidFill>
                  <a:schemeClr val="tx1"/>
                </a:solidFill>
                <a:latin typeface="Arial" panose="020B0604020202020204" pitchFamily="34" charset="0"/>
              </a:defRPr>
            </a:lvl9pPr>
          </a:lstStyle>
          <a:p>
            <a:pPr eaLnBrk="1" hangingPunct="1">
              <a:lnSpc>
                <a:spcPct val="90000"/>
              </a:lnSpc>
              <a:buNone/>
            </a:pPr>
            <a:r>
              <a:rPr lang="en-US" altLang="en-US" b="1" dirty="0">
                <a:solidFill>
                  <a:schemeClr val="bg1"/>
                </a:solidFill>
              </a:rPr>
              <a:t>Improve healthcare quality by reducing HAI &amp; PAE</a:t>
            </a:r>
          </a:p>
        </p:txBody>
      </p:sp>
      <p:sp>
        <p:nvSpPr>
          <p:cNvPr id="7175" name="Rectangle 17"/>
          <p:cNvSpPr>
            <a:spLocks noChangeArrowheads="1"/>
          </p:cNvSpPr>
          <p:nvPr/>
        </p:nvSpPr>
        <p:spPr bwMode="auto">
          <a:xfrm>
            <a:off x="6781800" y="4191000"/>
            <a:ext cx="2133600" cy="990600"/>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lnSpc>
                <a:spcPct val="80000"/>
              </a:lnSpc>
              <a:spcBef>
                <a:spcPct val="20000"/>
              </a:spcBef>
              <a:spcAft>
                <a:spcPct val="0"/>
              </a:spcAft>
              <a:buClr>
                <a:srgbClr val="A50021"/>
              </a:buClr>
              <a:buFont typeface="Wingdings" panose="05000000000000000000" pitchFamily="2" charset="2"/>
              <a:defRPr>
                <a:solidFill>
                  <a:schemeClr val="tx1"/>
                </a:solidFill>
                <a:latin typeface="Arial" panose="020B0604020202020204" pitchFamily="34" charset="0"/>
              </a:defRPr>
            </a:lvl6pPr>
            <a:lvl7pPr marL="2971800" indent="-228600" algn="ctr" eaLnBrk="0" fontAlgn="base" hangingPunct="0">
              <a:lnSpc>
                <a:spcPct val="80000"/>
              </a:lnSpc>
              <a:spcBef>
                <a:spcPct val="20000"/>
              </a:spcBef>
              <a:spcAft>
                <a:spcPct val="0"/>
              </a:spcAft>
              <a:buClr>
                <a:srgbClr val="A50021"/>
              </a:buClr>
              <a:buFont typeface="Wingdings" panose="05000000000000000000" pitchFamily="2" charset="2"/>
              <a:defRPr>
                <a:solidFill>
                  <a:schemeClr val="tx1"/>
                </a:solidFill>
                <a:latin typeface="Arial" panose="020B0604020202020204" pitchFamily="34" charset="0"/>
              </a:defRPr>
            </a:lvl7pPr>
            <a:lvl8pPr marL="3429000" indent="-228600" algn="ctr" eaLnBrk="0" fontAlgn="base" hangingPunct="0">
              <a:lnSpc>
                <a:spcPct val="80000"/>
              </a:lnSpc>
              <a:spcBef>
                <a:spcPct val="20000"/>
              </a:spcBef>
              <a:spcAft>
                <a:spcPct val="0"/>
              </a:spcAft>
              <a:buClr>
                <a:srgbClr val="A50021"/>
              </a:buClr>
              <a:buFont typeface="Wingdings" panose="05000000000000000000" pitchFamily="2" charset="2"/>
              <a:defRPr>
                <a:solidFill>
                  <a:schemeClr val="tx1"/>
                </a:solidFill>
                <a:latin typeface="Arial" panose="020B0604020202020204" pitchFamily="34" charset="0"/>
              </a:defRPr>
            </a:lvl8pPr>
            <a:lvl9pPr marL="3886200" indent="-228600" algn="ctr" eaLnBrk="0" fontAlgn="base" hangingPunct="0">
              <a:lnSpc>
                <a:spcPct val="80000"/>
              </a:lnSpc>
              <a:spcBef>
                <a:spcPct val="20000"/>
              </a:spcBef>
              <a:spcAft>
                <a:spcPct val="0"/>
              </a:spcAft>
              <a:buClr>
                <a:srgbClr val="A50021"/>
              </a:buClr>
              <a:buFont typeface="Wingdings" panose="05000000000000000000" pitchFamily="2" charset="2"/>
              <a:defRPr>
                <a:solidFill>
                  <a:schemeClr val="tx1"/>
                </a:solidFill>
                <a:latin typeface="Arial" panose="020B0604020202020204" pitchFamily="34" charset="0"/>
              </a:defRPr>
            </a:lvl9pPr>
          </a:lstStyle>
          <a:p>
            <a:pPr eaLnBrk="1" hangingPunct="1">
              <a:lnSpc>
                <a:spcPct val="100000"/>
              </a:lnSpc>
              <a:spcBef>
                <a:spcPct val="50000"/>
              </a:spcBef>
              <a:buClrTx/>
              <a:buFontTx/>
              <a:buNone/>
            </a:pPr>
            <a:r>
              <a:rPr lang="en-US" altLang="en-US" b="1" dirty="0">
                <a:solidFill>
                  <a:schemeClr val="bg1"/>
                </a:solidFill>
              </a:rPr>
              <a:t>Help to identify facility needs for DSHS support</a:t>
            </a:r>
          </a:p>
        </p:txBody>
      </p:sp>
      <p:sp>
        <p:nvSpPr>
          <p:cNvPr id="7176" name="Rectangle 18"/>
          <p:cNvSpPr>
            <a:spLocks noChangeArrowheads="1"/>
          </p:cNvSpPr>
          <p:nvPr/>
        </p:nvSpPr>
        <p:spPr bwMode="auto">
          <a:xfrm>
            <a:off x="6400800" y="2514600"/>
            <a:ext cx="2362200" cy="1066800"/>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lnSpc>
                <a:spcPct val="80000"/>
              </a:lnSpc>
              <a:spcBef>
                <a:spcPct val="20000"/>
              </a:spcBef>
              <a:spcAft>
                <a:spcPct val="0"/>
              </a:spcAft>
              <a:buClr>
                <a:srgbClr val="A50021"/>
              </a:buClr>
              <a:buFont typeface="Wingdings" panose="05000000000000000000" pitchFamily="2" charset="2"/>
              <a:defRPr>
                <a:solidFill>
                  <a:schemeClr val="tx1"/>
                </a:solidFill>
                <a:latin typeface="Arial" panose="020B0604020202020204" pitchFamily="34" charset="0"/>
              </a:defRPr>
            </a:lvl6pPr>
            <a:lvl7pPr marL="2971800" indent="-228600" algn="ctr" eaLnBrk="0" fontAlgn="base" hangingPunct="0">
              <a:lnSpc>
                <a:spcPct val="80000"/>
              </a:lnSpc>
              <a:spcBef>
                <a:spcPct val="20000"/>
              </a:spcBef>
              <a:spcAft>
                <a:spcPct val="0"/>
              </a:spcAft>
              <a:buClr>
                <a:srgbClr val="A50021"/>
              </a:buClr>
              <a:buFont typeface="Wingdings" panose="05000000000000000000" pitchFamily="2" charset="2"/>
              <a:defRPr>
                <a:solidFill>
                  <a:schemeClr val="tx1"/>
                </a:solidFill>
                <a:latin typeface="Arial" panose="020B0604020202020204" pitchFamily="34" charset="0"/>
              </a:defRPr>
            </a:lvl7pPr>
            <a:lvl8pPr marL="3429000" indent="-228600" algn="ctr" eaLnBrk="0" fontAlgn="base" hangingPunct="0">
              <a:lnSpc>
                <a:spcPct val="80000"/>
              </a:lnSpc>
              <a:spcBef>
                <a:spcPct val="20000"/>
              </a:spcBef>
              <a:spcAft>
                <a:spcPct val="0"/>
              </a:spcAft>
              <a:buClr>
                <a:srgbClr val="A50021"/>
              </a:buClr>
              <a:buFont typeface="Wingdings" panose="05000000000000000000" pitchFamily="2" charset="2"/>
              <a:defRPr>
                <a:solidFill>
                  <a:schemeClr val="tx1"/>
                </a:solidFill>
                <a:latin typeface="Arial" panose="020B0604020202020204" pitchFamily="34" charset="0"/>
              </a:defRPr>
            </a:lvl8pPr>
            <a:lvl9pPr marL="3886200" indent="-228600" algn="ctr" eaLnBrk="0" fontAlgn="base" hangingPunct="0">
              <a:lnSpc>
                <a:spcPct val="80000"/>
              </a:lnSpc>
              <a:spcBef>
                <a:spcPct val="20000"/>
              </a:spcBef>
              <a:spcAft>
                <a:spcPct val="0"/>
              </a:spcAft>
              <a:buClr>
                <a:srgbClr val="A50021"/>
              </a:buClr>
              <a:buFont typeface="Wingdings" panose="05000000000000000000" pitchFamily="2" charset="2"/>
              <a:defRPr>
                <a:solidFill>
                  <a:schemeClr val="tx1"/>
                </a:solidFill>
                <a:latin typeface="Arial" panose="020B0604020202020204" pitchFamily="34" charset="0"/>
              </a:defRPr>
            </a:lvl9pPr>
          </a:lstStyle>
          <a:p>
            <a:pPr eaLnBrk="1" hangingPunct="1">
              <a:lnSpc>
                <a:spcPct val="100000"/>
              </a:lnSpc>
              <a:spcBef>
                <a:spcPct val="50000"/>
              </a:spcBef>
              <a:buClrTx/>
              <a:buFontTx/>
              <a:buNone/>
            </a:pPr>
            <a:r>
              <a:rPr lang="en-US" altLang="en-US" b="1" dirty="0">
                <a:solidFill>
                  <a:schemeClr val="bg1"/>
                </a:solidFill>
              </a:rPr>
              <a:t>Establish standards for comparability of data</a:t>
            </a:r>
          </a:p>
        </p:txBody>
      </p:sp>
      <p:sp>
        <p:nvSpPr>
          <p:cNvPr id="7177" name="Line 20"/>
          <p:cNvSpPr>
            <a:spLocks noChangeShapeType="1"/>
          </p:cNvSpPr>
          <p:nvPr/>
        </p:nvSpPr>
        <p:spPr bwMode="auto">
          <a:xfrm flipH="1" flipV="1">
            <a:off x="2209800" y="4648200"/>
            <a:ext cx="6858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178" name="Line 21"/>
          <p:cNvSpPr>
            <a:spLocks noChangeShapeType="1"/>
          </p:cNvSpPr>
          <p:nvPr/>
        </p:nvSpPr>
        <p:spPr bwMode="auto">
          <a:xfrm flipH="1" flipV="1">
            <a:off x="2743200" y="3124200"/>
            <a:ext cx="99060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179" name="Line 22"/>
          <p:cNvSpPr>
            <a:spLocks noChangeShapeType="1"/>
          </p:cNvSpPr>
          <p:nvPr/>
        </p:nvSpPr>
        <p:spPr bwMode="auto">
          <a:xfrm flipV="1">
            <a:off x="4648200" y="2667000"/>
            <a:ext cx="0" cy="762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180" name="Line 23"/>
          <p:cNvSpPr>
            <a:spLocks noChangeShapeType="1"/>
          </p:cNvSpPr>
          <p:nvPr/>
        </p:nvSpPr>
        <p:spPr bwMode="auto">
          <a:xfrm flipV="1">
            <a:off x="5257800" y="3581400"/>
            <a:ext cx="114300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181" name="Line 24"/>
          <p:cNvSpPr>
            <a:spLocks noChangeShapeType="1"/>
          </p:cNvSpPr>
          <p:nvPr/>
        </p:nvSpPr>
        <p:spPr bwMode="auto">
          <a:xfrm>
            <a:off x="5943600" y="4572000"/>
            <a:ext cx="8382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41226345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idx="4294967295"/>
          </p:nvPr>
        </p:nvSpPr>
        <p:spPr/>
        <p:txBody>
          <a:bodyPr/>
          <a:lstStyle/>
          <a:p>
            <a:pPr eaLnBrk="1" hangingPunct="1"/>
            <a:endParaRPr lang="en-US" altLang="en-US" dirty="0"/>
          </a:p>
        </p:txBody>
      </p:sp>
      <p:pic>
        <p:nvPicPr>
          <p:cNvPr id="2" name="Picture 1"/>
          <p:cNvPicPr>
            <a:picLocks noChangeAspect="1"/>
          </p:cNvPicPr>
          <p:nvPr/>
        </p:nvPicPr>
        <p:blipFill>
          <a:blip r:embed="rId3"/>
          <a:stretch>
            <a:fillRect/>
          </a:stretch>
        </p:blipFill>
        <p:spPr>
          <a:xfrm>
            <a:off x="0" y="304800"/>
            <a:ext cx="9144000" cy="6096000"/>
          </a:xfrm>
          <a:prstGeom prst="rect">
            <a:avLst/>
          </a:prstGeom>
        </p:spPr>
      </p:pic>
    </p:spTree>
    <p:extLst>
      <p:ext uri="{BB962C8B-B14F-4D97-AF65-F5344CB8AC3E}">
        <p14:creationId xmlns:p14="http://schemas.microsoft.com/office/powerpoint/2010/main" val="41937006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905000" y="274638"/>
            <a:ext cx="6781800" cy="1143000"/>
          </a:xfrm>
        </p:spPr>
        <p:txBody>
          <a:bodyPr/>
          <a:lstStyle/>
          <a:p>
            <a:pPr eaLnBrk="1" hangingPunct="1"/>
            <a:r>
              <a:rPr lang="en-US" altLang="en-US"/>
              <a:t>Legislation Background</a:t>
            </a:r>
          </a:p>
        </p:txBody>
      </p:sp>
      <p:sp>
        <p:nvSpPr>
          <p:cNvPr id="9219" name="Rectangle 3"/>
          <p:cNvSpPr>
            <a:spLocks noGrp="1" noChangeArrowheads="1"/>
          </p:cNvSpPr>
          <p:nvPr>
            <p:ph type="body" idx="1"/>
          </p:nvPr>
        </p:nvSpPr>
        <p:spPr>
          <a:xfrm>
            <a:off x="334478" y="1752600"/>
            <a:ext cx="8686800" cy="4953000"/>
          </a:xfrm>
        </p:spPr>
        <p:txBody>
          <a:bodyPr/>
          <a:lstStyle/>
          <a:p>
            <a:pPr eaLnBrk="1" hangingPunct="1">
              <a:lnSpc>
                <a:spcPct val="80000"/>
              </a:lnSpc>
            </a:pPr>
            <a:r>
              <a:rPr lang="en-US" altLang="en-US" sz="2400" dirty="0"/>
              <a:t>79</a:t>
            </a:r>
            <a:r>
              <a:rPr lang="en-US" altLang="en-US" sz="2400" baseline="30000" dirty="0"/>
              <a:t>th</a:t>
            </a:r>
            <a:r>
              <a:rPr lang="en-US" altLang="en-US" sz="2400" dirty="0"/>
              <a:t> Legislative Session (2005) passed study bill</a:t>
            </a:r>
          </a:p>
          <a:p>
            <a:pPr lvl="1" eaLnBrk="1" hangingPunct="1">
              <a:lnSpc>
                <a:spcPct val="80000"/>
              </a:lnSpc>
            </a:pPr>
            <a:r>
              <a:rPr lang="en-US" altLang="en-US" sz="2000" dirty="0"/>
              <a:t>Advisory Panel, White Paper</a:t>
            </a:r>
          </a:p>
          <a:p>
            <a:pPr lvl="1" eaLnBrk="1" hangingPunct="1">
              <a:lnSpc>
                <a:spcPct val="80000"/>
              </a:lnSpc>
            </a:pPr>
            <a:endParaRPr lang="en-US" altLang="en-US" sz="800" dirty="0"/>
          </a:p>
          <a:p>
            <a:pPr eaLnBrk="1" hangingPunct="1">
              <a:lnSpc>
                <a:spcPct val="80000"/>
              </a:lnSpc>
            </a:pPr>
            <a:r>
              <a:rPr lang="en-US" altLang="en-US" sz="2400" dirty="0"/>
              <a:t>80</a:t>
            </a:r>
            <a:r>
              <a:rPr lang="en-US" altLang="en-US" sz="2400" baseline="30000" dirty="0"/>
              <a:t>th</a:t>
            </a:r>
            <a:r>
              <a:rPr lang="en-US" altLang="en-US" sz="2400" dirty="0"/>
              <a:t> Legislative Session (2007) passed SB 288</a:t>
            </a:r>
          </a:p>
          <a:p>
            <a:pPr lvl="1" eaLnBrk="1" hangingPunct="1">
              <a:lnSpc>
                <a:spcPct val="80000"/>
              </a:lnSpc>
            </a:pPr>
            <a:r>
              <a:rPr lang="en-US" altLang="en-US" sz="2000" dirty="0"/>
              <a:t>Reporting provisions </a:t>
            </a:r>
          </a:p>
          <a:p>
            <a:pPr lvl="1" eaLnBrk="1" hangingPunct="1">
              <a:lnSpc>
                <a:spcPct val="80000"/>
              </a:lnSpc>
            </a:pPr>
            <a:endParaRPr lang="en-US" altLang="en-US" sz="800" dirty="0"/>
          </a:p>
          <a:p>
            <a:pPr eaLnBrk="1" hangingPunct="1">
              <a:lnSpc>
                <a:spcPct val="80000"/>
              </a:lnSpc>
            </a:pPr>
            <a:r>
              <a:rPr lang="en-US" altLang="en-US" sz="2400" dirty="0"/>
              <a:t>81</a:t>
            </a:r>
            <a:r>
              <a:rPr lang="en-US" altLang="en-US" sz="2400" baseline="30000" dirty="0"/>
              <a:t>st</a:t>
            </a:r>
            <a:r>
              <a:rPr lang="en-US" altLang="en-US" sz="2400" dirty="0"/>
              <a:t> Legislative Session (2009) passed SB 203: Amended SB 288 (Chapter 98)</a:t>
            </a:r>
          </a:p>
          <a:p>
            <a:pPr lvl="1" eaLnBrk="1" hangingPunct="1">
              <a:lnSpc>
                <a:spcPct val="80000"/>
              </a:lnSpc>
            </a:pPr>
            <a:r>
              <a:rPr lang="en-US" altLang="en-US" sz="2000" dirty="0"/>
              <a:t>Added two members to AP</a:t>
            </a:r>
          </a:p>
          <a:p>
            <a:pPr lvl="1" eaLnBrk="1" hangingPunct="1">
              <a:lnSpc>
                <a:spcPct val="80000"/>
              </a:lnSpc>
            </a:pPr>
            <a:r>
              <a:rPr lang="en-US" altLang="en-US" sz="2000" dirty="0"/>
              <a:t>28 PAE</a:t>
            </a:r>
          </a:p>
          <a:p>
            <a:pPr lvl="1" eaLnBrk="1" hangingPunct="1">
              <a:lnSpc>
                <a:spcPct val="80000"/>
              </a:lnSpc>
            </a:pPr>
            <a:endParaRPr lang="en-US" altLang="en-US" sz="800" dirty="0"/>
          </a:p>
          <a:p>
            <a:pPr eaLnBrk="1" hangingPunct="1">
              <a:lnSpc>
                <a:spcPct val="80000"/>
              </a:lnSpc>
            </a:pPr>
            <a:r>
              <a:rPr lang="en-US" altLang="en-US" sz="2400" dirty="0"/>
              <a:t>82</a:t>
            </a:r>
            <a:r>
              <a:rPr lang="en-US" altLang="en-US" sz="2400" baseline="30000" dirty="0"/>
              <a:t>nd</a:t>
            </a:r>
            <a:r>
              <a:rPr lang="en-US" altLang="en-US" sz="2400" dirty="0"/>
              <a:t> Legislative Session (2011)</a:t>
            </a:r>
          </a:p>
          <a:p>
            <a:pPr lvl="1">
              <a:lnSpc>
                <a:spcPct val="80000"/>
              </a:lnSpc>
            </a:pPr>
            <a:r>
              <a:rPr lang="en-US" altLang="en-US" sz="2000" dirty="0"/>
              <a:t>Allows use of NHSN as electronic interface</a:t>
            </a:r>
          </a:p>
          <a:p>
            <a:pPr lvl="1">
              <a:lnSpc>
                <a:spcPct val="80000"/>
              </a:lnSpc>
            </a:pPr>
            <a:endParaRPr lang="en-US" altLang="en-US" sz="800" dirty="0"/>
          </a:p>
          <a:p>
            <a:pPr eaLnBrk="1" hangingPunct="1">
              <a:lnSpc>
                <a:spcPct val="80000"/>
              </a:lnSpc>
            </a:pPr>
            <a:r>
              <a:rPr lang="en-US" altLang="en-US" sz="2400" dirty="0"/>
              <a:t>83rd Legislative Session (2013) </a:t>
            </a:r>
            <a:r>
              <a:rPr lang="en-US" sz="2400" dirty="0"/>
              <a:t>HB 3285</a:t>
            </a:r>
          </a:p>
          <a:p>
            <a:pPr lvl="1">
              <a:lnSpc>
                <a:spcPct val="80000"/>
              </a:lnSpc>
            </a:pPr>
            <a:r>
              <a:rPr lang="en-US" altLang="en-US" sz="2000" dirty="0"/>
              <a:t>Report HAIs that contributed to patient’s death</a:t>
            </a:r>
          </a:p>
          <a:p>
            <a:pPr lvl="1">
              <a:lnSpc>
                <a:spcPct val="80000"/>
              </a:lnSpc>
            </a:pPr>
            <a:endParaRPr lang="en-US" altLang="en-US" sz="400" dirty="0"/>
          </a:p>
        </p:txBody>
      </p:sp>
      <p:sp>
        <p:nvSpPr>
          <p:cNvPr id="9220" name="AutoShape 4" descr="image001"/>
          <p:cNvSpPr>
            <a:spLocks noChangeAspect="1" noChangeArrowheads="1"/>
          </p:cNvSpPr>
          <p:nvPr/>
        </p:nvSpPr>
        <p:spPr bwMode="auto">
          <a:xfrm>
            <a:off x="1533525" y="2819400"/>
            <a:ext cx="607695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lnSpc>
                <a:spcPct val="80000"/>
              </a:lnSpc>
              <a:spcBef>
                <a:spcPct val="20000"/>
              </a:spcBef>
              <a:spcAft>
                <a:spcPct val="0"/>
              </a:spcAft>
              <a:buClr>
                <a:srgbClr val="A50021"/>
              </a:buClr>
              <a:buFont typeface="Wingdings" panose="05000000000000000000" pitchFamily="2" charset="2"/>
              <a:defRPr>
                <a:solidFill>
                  <a:schemeClr val="tx1"/>
                </a:solidFill>
                <a:latin typeface="Arial" panose="020B0604020202020204" pitchFamily="34" charset="0"/>
              </a:defRPr>
            </a:lvl6pPr>
            <a:lvl7pPr marL="2971800" indent="-228600" algn="ctr" eaLnBrk="0" fontAlgn="base" hangingPunct="0">
              <a:lnSpc>
                <a:spcPct val="80000"/>
              </a:lnSpc>
              <a:spcBef>
                <a:spcPct val="20000"/>
              </a:spcBef>
              <a:spcAft>
                <a:spcPct val="0"/>
              </a:spcAft>
              <a:buClr>
                <a:srgbClr val="A50021"/>
              </a:buClr>
              <a:buFont typeface="Wingdings" panose="05000000000000000000" pitchFamily="2" charset="2"/>
              <a:defRPr>
                <a:solidFill>
                  <a:schemeClr val="tx1"/>
                </a:solidFill>
                <a:latin typeface="Arial" panose="020B0604020202020204" pitchFamily="34" charset="0"/>
              </a:defRPr>
            </a:lvl7pPr>
            <a:lvl8pPr marL="3429000" indent="-228600" algn="ctr" eaLnBrk="0" fontAlgn="base" hangingPunct="0">
              <a:lnSpc>
                <a:spcPct val="80000"/>
              </a:lnSpc>
              <a:spcBef>
                <a:spcPct val="20000"/>
              </a:spcBef>
              <a:spcAft>
                <a:spcPct val="0"/>
              </a:spcAft>
              <a:buClr>
                <a:srgbClr val="A50021"/>
              </a:buClr>
              <a:buFont typeface="Wingdings" panose="05000000000000000000" pitchFamily="2" charset="2"/>
              <a:defRPr>
                <a:solidFill>
                  <a:schemeClr val="tx1"/>
                </a:solidFill>
                <a:latin typeface="Arial" panose="020B0604020202020204" pitchFamily="34" charset="0"/>
              </a:defRPr>
            </a:lvl8pPr>
            <a:lvl9pPr marL="3886200" indent="-228600" algn="ctr" eaLnBrk="0" fontAlgn="base" hangingPunct="0">
              <a:lnSpc>
                <a:spcPct val="80000"/>
              </a:lnSpc>
              <a:spcBef>
                <a:spcPct val="20000"/>
              </a:spcBef>
              <a:spcAft>
                <a:spcPct val="0"/>
              </a:spcAft>
              <a:buClr>
                <a:srgbClr val="A50021"/>
              </a:buClr>
              <a:buFont typeface="Wingdings" panose="05000000000000000000" pitchFamily="2" charset="2"/>
              <a:defRPr>
                <a:solidFill>
                  <a:schemeClr val="tx1"/>
                </a:solidFill>
                <a:latin typeface="Arial" panose="020B0604020202020204" pitchFamily="34" charset="0"/>
              </a:defRPr>
            </a:lvl9pPr>
          </a:lstStyle>
          <a:p>
            <a:pPr eaLnBrk="1" hangingPunct="1"/>
            <a:endParaRPr lang="en-US" altLang="en-US"/>
          </a:p>
        </p:txBody>
      </p:sp>
      <p:pic>
        <p:nvPicPr>
          <p:cNvPr id="9221" name="Picture 7" descr="collage of capital with texas flag in backgrou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3962400"/>
            <a:ext cx="2286000" cy="184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8154417"/>
      </p:ext>
    </p:extLst>
  </p:cSld>
  <p:clrMapOvr>
    <a:masterClrMapping/>
  </p:clrMapOvr>
  <p:transition advClick="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ltLang="en-US"/>
              <a:t>Chapter 98 Requirements</a:t>
            </a:r>
          </a:p>
        </p:txBody>
      </p:sp>
      <p:sp>
        <p:nvSpPr>
          <p:cNvPr id="10243" name="Rectangle 3"/>
          <p:cNvSpPr>
            <a:spLocks noGrp="1" noChangeArrowheads="1"/>
          </p:cNvSpPr>
          <p:nvPr>
            <p:ph type="body" idx="1"/>
          </p:nvPr>
        </p:nvSpPr>
        <p:spPr>
          <a:xfrm>
            <a:off x="381000" y="1676400"/>
            <a:ext cx="8610600" cy="5029200"/>
          </a:xfrm>
        </p:spPr>
        <p:txBody>
          <a:bodyPr/>
          <a:lstStyle/>
          <a:p>
            <a:pPr eaLnBrk="1" hangingPunct="1">
              <a:lnSpc>
                <a:spcPct val="90000"/>
              </a:lnSpc>
            </a:pPr>
            <a:r>
              <a:rPr lang="en-US" altLang="en-US" sz="2400" dirty="0"/>
              <a:t>Establish 18 member Advisory Panel </a:t>
            </a:r>
          </a:p>
          <a:p>
            <a:pPr eaLnBrk="1" hangingPunct="1">
              <a:lnSpc>
                <a:spcPct val="90000"/>
              </a:lnSpc>
            </a:pPr>
            <a:endParaRPr lang="en-US" altLang="en-US" sz="500" dirty="0"/>
          </a:p>
          <a:p>
            <a:pPr eaLnBrk="1" hangingPunct="1">
              <a:lnSpc>
                <a:spcPct val="90000"/>
              </a:lnSpc>
            </a:pPr>
            <a:r>
              <a:rPr lang="en-US" altLang="en-US" sz="2400" dirty="0"/>
              <a:t>Establish Healthcare Associated Infections (HAI) reporting system</a:t>
            </a:r>
          </a:p>
          <a:p>
            <a:pPr eaLnBrk="1" hangingPunct="1">
              <a:lnSpc>
                <a:spcPct val="90000"/>
              </a:lnSpc>
            </a:pPr>
            <a:endParaRPr lang="en-US" altLang="en-US" sz="500" dirty="0"/>
          </a:p>
          <a:p>
            <a:pPr eaLnBrk="1" hangingPunct="1">
              <a:lnSpc>
                <a:spcPct val="90000"/>
              </a:lnSpc>
            </a:pPr>
            <a:r>
              <a:rPr lang="en-US" altLang="en-US" sz="2400" dirty="0"/>
              <a:t>Compile and make available to the public a data summary, by health care facility, at least annually </a:t>
            </a:r>
          </a:p>
          <a:p>
            <a:pPr eaLnBrk="1" hangingPunct="1">
              <a:lnSpc>
                <a:spcPct val="90000"/>
              </a:lnSpc>
            </a:pPr>
            <a:endParaRPr lang="en-US" altLang="en-US" sz="500" dirty="0"/>
          </a:p>
          <a:p>
            <a:pPr eaLnBrk="1" hangingPunct="1">
              <a:lnSpc>
                <a:spcPct val="90000"/>
              </a:lnSpc>
            </a:pPr>
            <a:r>
              <a:rPr lang="en-US" altLang="en-US" sz="2400" dirty="0"/>
              <a:t>Allow health care facilities to submit concise written comments</a:t>
            </a:r>
          </a:p>
          <a:p>
            <a:pPr eaLnBrk="1" hangingPunct="1">
              <a:lnSpc>
                <a:spcPct val="90000"/>
              </a:lnSpc>
            </a:pPr>
            <a:endParaRPr lang="en-US" altLang="en-US" sz="500" dirty="0"/>
          </a:p>
          <a:p>
            <a:pPr eaLnBrk="1" hangingPunct="1">
              <a:lnSpc>
                <a:spcPct val="90000"/>
              </a:lnSpc>
            </a:pPr>
            <a:r>
              <a:rPr lang="en-US" altLang="en-US" sz="2400" dirty="0"/>
              <a:t>Provide education and training</a:t>
            </a:r>
          </a:p>
          <a:p>
            <a:pPr eaLnBrk="1" hangingPunct="1">
              <a:lnSpc>
                <a:spcPct val="90000"/>
              </a:lnSpc>
            </a:pPr>
            <a:endParaRPr lang="en-US" altLang="en-US" sz="500" dirty="0"/>
          </a:p>
          <a:p>
            <a:pPr eaLnBrk="1" hangingPunct="1">
              <a:lnSpc>
                <a:spcPct val="90000"/>
              </a:lnSpc>
            </a:pPr>
            <a:r>
              <a:rPr lang="en-US" altLang="en-US" sz="2400" dirty="0"/>
              <a:t>Ensure confidentiality &amp; legal protections</a:t>
            </a:r>
          </a:p>
          <a:p>
            <a:pPr eaLnBrk="1" hangingPunct="1">
              <a:lnSpc>
                <a:spcPct val="90000"/>
              </a:lnSpc>
            </a:pPr>
            <a:endParaRPr lang="en-US" altLang="en-US" sz="500" dirty="0"/>
          </a:p>
          <a:p>
            <a:pPr eaLnBrk="1" hangingPunct="1">
              <a:lnSpc>
                <a:spcPct val="90000"/>
              </a:lnSpc>
            </a:pPr>
            <a:r>
              <a:rPr lang="en-US" altLang="en-US" sz="2400" dirty="0"/>
              <a:t>Verify the accuracy and completeness of the data reported</a:t>
            </a:r>
          </a:p>
          <a:p>
            <a:pPr eaLnBrk="1" hangingPunct="1">
              <a:lnSpc>
                <a:spcPct val="90000"/>
              </a:lnSpc>
            </a:pPr>
            <a:endParaRPr lang="en-US" altLang="en-US" sz="500" dirty="0"/>
          </a:p>
          <a:p>
            <a:pPr eaLnBrk="1" hangingPunct="1">
              <a:lnSpc>
                <a:spcPct val="90000"/>
              </a:lnSpc>
            </a:pPr>
            <a:r>
              <a:rPr lang="en-US" altLang="en-US" sz="2400" i="1" dirty="0"/>
              <a:t>Receiving reports from the public </a:t>
            </a:r>
          </a:p>
          <a:p>
            <a:pPr eaLnBrk="1" hangingPunct="1">
              <a:lnSpc>
                <a:spcPct val="90000"/>
              </a:lnSpc>
            </a:pPr>
            <a:endParaRPr lang="en-US" altLang="en-US" sz="500" i="1" dirty="0"/>
          </a:p>
          <a:p>
            <a:pPr eaLnBrk="1" hangingPunct="1">
              <a:lnSpc>
                <a:spcPct val="90000"/>
              </a:lnSpc>
            </a:pPr>
            <a:r>
              <a:rPr lang="en-US" altLang="en-US" sz="2400" dirty="0"/>
              <a:t>Enforcement</a:t>
            </a:r>
          </a:p>
          <a:p>
            <a:pPr lvl="1" eaLnBrk="1" hangingPunct="1">
              <a:lnSpc>
                <a:spcPct val="90000"/>
              </a:lnSpc>
              <a:buFontTx/>
              <a:buNone/>
            </a:pPr>
            <a:endParaRPr lang="en-US" altLang="en-US" sz="2000" dirty="0"/>
          </a:p>
        </p:txBody>
      </p:sp>
    </p:spTree>
    <p:extLst>
      <p:ext uri="{BB962C8B-B14F-4D97-AF65-F5344CB8AC3E}">
        <p14:creationId xmlns:p14="http://schemas.microsoft.com/office/powerpoint/2010/main" val="4911643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idx="4294967295"/>
          </p:nvPr>
        </p:nvSpPr>
        <p:spPr/>
        <p:txBody>
          <a:bodyPr/>
          <a:lstStyle/>
          <a:p>
            <a:pPr eaLnBrk="1" hangingPunct="1"/>
            <a:r>
              <a:rPr lang="en-US"/>
              <a:t>Reporting Requirements</a:t>
            </a:r>
          </a:p>
        </p:txBody>
      </p:sp>
      <p:sp>
        <p:nvSpPr>
          <p:cNvPr id="7172" name="Rectangle 3"/>
          <p:cNvSpPr>
            <a:spLocks noGrp="1" noChangeArrowheads="1"/>
          </p:cNvSpPr>
          <p:nvPr>
            <p:ph type="body" idx="4294967295"/>
          </p:nvPr>
        </p:nvSpPr>
        <p:spPr>
          <a:xfrm>
            <a:off x="457200" y="1752600"/>
            <a:ext cx="8534400" cy="4648200"/>
          </a:xfrm>
        </p:spPr>
        <p:txBody>
          <a:bodyPr/>
          <a:lstStyle/>
          <a:p>
            <a:pPr eaLnBrk="1" hangingPunct="1">
              <a:lnSpc>
                <a:spcPct val="90000"/>
              </a:lnSpc>
            </a:pPr>
            <a:r>
              <a:rPr lang="en-US" dirty="0"/>
              <a:t>Who is required to report?</a:t>
            </a:r>
          </a:p>
          <a:p>
            <a:pPr lvl="1" eaLnBrk="1" hangingPunct="1">
              <a:lnSpc>
                <a:spcPct val="90000"/>
              </a:lnSpc>
            </a:pPr>
            <a:r>
              <a:rPr lang="en-US" dirty="0"/>
              <a:t>State-Operated/Maintained hospitals that provide surgical or obstetrical services </a:t>
            </a:r>
          </a:p>
          <a:p>
            <a:pPr lvl="1" eaLnBrk="1" hangingPunct="1">
              <a:lnSpc>
                <a:spcPct val="90000"/>
              </a:lnSpc>
            </a:pPr>
            <a:r>
              <a:rPr lang="en-US" dirty="0"/>
              <a:t>Ambulatory Surgical Centers</a:t>
            </a:r>
          </a:p>
          <a:p>
            <a:pPr lvl="2" eaLnBrk="1" hangingPunct="1">
              <a:lnSpc>
                <a:spcPct val="90000"/>
              </a:lnSpc>
            </a:pPr>
            <a:r>
              <a:rPr lang="en-US" dirty="0"/>
              <a:t>Licensed under Chapter 243</a:t>
            </a:r>
          </a:p>
          <a:p>
            <a:pPr lvl="1" eaLnBrk="1" hangingPunct="1">
              <a:lnSpc>
                <a:spcPct val="90000"/>
              </a:lnSpc>
            </a:pPr>
            <a:r>
              <a:rPr lang="en-US" dirty="0"/>
              <a:t>General Hospitals</a:t>
            </a:r>
          </a:p>
          <a:p>
            <a:pPr lvl="2" eaLnBrk="1" hangingPunct="1">
              <a:lnSpc>
                <a:spcPct val="90000"/>
              </a:lnSpc>
            </a:pPr>
            <a:r>
              <a:rPr lang="en-US" dirty="0"/>
              <a:t>Licensed under Chapter 241 </a:t>
            </a:r>
          </a:p>
          <a:p>
            <a:pPr lvl="2" eaLnBrk="1" hangingPunct="1">
              <a:lnSpc>
                <a:spcPct val="90000"/>
              </a:lnSpc>
            </a:pPr>
            <a:r>
              <a:rPr lang="en-US" b="1" dirty="0"/>
              <a:t>INCLUDES </a:t>
            </a:r>
            <a:r>
              <a:rPr lang="en-US" b="1" u="sng" dirty="0">
                <a:solidFill>
                  <a:srgbClr val="A50021"/>
                </a:solidFill>
              </a:rPr>
              <a:t>SOME</a:t>
            </a:r>
            <a:r>
              <a:rPr lang="en-US" b="1" dirty="0"/>
              <a:t> LTACs and CAHs with ICU/CCU/NICU</a:t>
            </a:r>
          </a:p>
          <a:p>
            <a:pPr lvl="2" eaLnBrk="1" hangingPunct="1">
              <a:lnSpc>
                <a:spcPct val="90000"/>
              </a:lnSpc>
              <a:buFontTx/>
              <a:buNone/>
            </a:pPr>
            <a:endParaRPr lang="en-US" sz="1200" b="1" dirty="0"/>
          </a:p>
          <a:p>
            <a:pPr lvl="1" algn="ctr" eaLnBrk="1" hangingPunct="1">
              <a:lnSpc>
                <a:spcPct val="90000"/>
              </a:lnSpc>
              <a:buFontTx/>
              <a:buNone/>
            </a:pPr>
            <a:r>
              <a:rPr lang="en-US" dirty="0"/>
              <a:t>DOES </a:t>
            </a:r>
            <a:r>
              <a:rPr lang="en-US" u="sng" dirty="0"/>
              <a:t>NOT</a:t>
            </a:r>
            <a:r>
              <a:rPr lang="en-US" dirty="0"/>
              <a:t> INCLUDE COMPREHENSIVE MEDICAL REHABILITATION HOSPTIAL</a:t>
            </a:r>
          </a:p>
        </p:txBody>
      </p:sp>
      <p:sp>
        <p:nvSpPr>
          <p:cNvPr id="2" name="Slide Number Placeholder 1"/>
          <p:cNvSpPr>
            <a:spLocks noGrp="1"/>
          </p:cNvSpPr>
          <p:nvPr>
            <p:ph type="sldNum" sz="quarter" idx="11"/>
          </p:nvPr>
        </p:nvSpPr>
        <p:spPr/>
        <p:txBody>
          <a:bodyPr/>
          <a:lstStyle/>
          <a:p>
            <a:fld id="{2ADA09F4-333C-4BCA-8AD4-9406F9FB0A4D}" type="slidenum">
              <a:rPr lang="en-US" altLang="en-US" smtClean="0"/>
              <a:pPr/>
              <a:t>8</a:t>
            </a:fld>
            <a:endParaRPr lang="en-US" altLang="en-US"/>
          </a:p>
        </p:txBody>
      </p:sp>
    </p:spTree>
    <p:extLst>
      <p:ext uri="{BB962C8B-B14F-4D97-AF65-F5344CB8AC3E}">
        <p14:creationId xmlns:p14="http://schemas.microsoft.com/office/powerpoint/2010/main" val="16414027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DSHS Reporting Requirements</a:t>
            </a:r>
          </a:p>
        </p:txBody>
      </p:sp>
      <p:sp>
        <p:nvSpPr>
          <p:cNvPr id="3" name="Content Placeholder 2"/>
          <p:cNvSpPr>
            <a:spLocks noGrp="1"/>
          </p:cNvSpPr>
          <p:nvPr>
            <p:ph idx="1"/>
          </p:nvPr>
        </p:nvSpPr>
        <p:spPr>
          <a:xfrm>
            <a:off x="838200" y="1722783"/>
            <a:ext cx="7677150" cy="5059017"/>
          </a:xfrm>
        </p:spPr>
        <p:txBody>
          <a:bodyPr>
            <a:normAutofit fontScale="62500" lnSpcReduction="20000"/>
          </a:bodyPr>
          <a:lstStyle/>
          <a:p>
            <a:pPr marL="0" lvl="1" indent="0">
              <a:lnSpc>
                <a:spcPct val="120000"/>
              </a:lnSpc>
              <a:spcBef>
                <a:spcPts val="1000"/>
              </a:spcBef>
              <a:buNone/>
            </a:pPr>
            <a:r>
              <a:rPr lang="en-US" sz="3400" b="1" dirty="0"/>
              <a:t>Central line-associated bloodstream infections (CLABSI</a:t>
            </a:r>
            <a:r>
              <a:rPr lang="en-US" sz="3400" dirty="0"/>
              <a:t>) in the following special care settings: adult, pediatric and/or adolescent ICUs &amp; NICUs (Level II/III &amp; Level III Nurseries). </a:t>
            </a:r>
          </a:p>
          <a:p>
            <a:pPr marL="0" lvl="1" indent="0">
              <a:lnSpc>
                <a:spcPct val="120000"/>
              </a:lnSpc>
              <a:spcBef>
                <a:spcPts val="1000"/>
              </a:spcBef>
              <a:buNone/>
            </a:pPr>
            <a:r>
              <a:rPr lang="en-US" sz="3400" b="1" dirty="0"/>
              <a:t>Catheter associated urinary tract infections (CAUTI) </a:t>
            </a:r>
            <a:r>
              <a:rPr lang="en-US" sz="3400" dirty="0"/>
              <a:t>in the following special care settings: adult, pediatric and/or adolescent ICUs.</a:t>
            </a:r>
          </a:p>
          <a:p>
            <a:pPr marL="0" indent="0">
              <a:lnSpc>
                <a:spcPct val="120000"/>
              </a:lnSpc>
              <a:buNone/>
            </a:pPr>
            <a:r>
              <a:rPr lang="en-US" sz="3400" b="1" dirty="0"/>
              <a:t>Surgical site infections (SSI) </a:t>
            </a:r>
          </a:p>
          <a:p>
            <a:pPr lvl="1">
              <a:lnSpc>
                <a:spcPct val="120000"/>
              </a:lnSpc>
              <a:buFont typeface="Wingdings" panose="05000000000000000000" pitchFamily="2" charset="2"/>
              <a:buChar char="§"/>
            </a:pPr>
            <a:r>
              <a:rPr lang="en-US" sz="3400" dirty="0"/>
              <a:t>CHILDREN’S HOSPITALS: Cardiac procedures, heart transplants, spinal surgery with instrumentation, and VP shunt procedures </a:t>
            </a:r>
          </a:p>
          <a:p>
            <a:pPr lvl="1">
              <a:lnSpc>
                <a:spcPct val="120000"/>
              </a:lnSpc>
              <a:buFont typeface="Wingdings" panose="05000000000000000000" pitchFamily="2" charset="2"/>
              <a:buChar char="§"/>
            </a:pPr>
            <a:r>
              <a:rPr lang="en-US" sz="3400" dirty="0"/>
              <a:t>ALL OTHER GENERAL HOSPITALS &amp; ASCs: Colon surgeries, hip &amp; knee arthroplasties, abdominal &amp; vaginal hysterectomies, vascular procedures, and coronary artery bypass grafts</a:t>
            </a:r>
          </a:p>
          <a:p>
            <a:pPr marL="457200" lvl="1" indent="0">
              <a:buNone/>
            </a:pPr>
            <a:endParaRPr lang="en-US" dirty="0"/>
          </a:p>
        </p:txBody>
      </p:sp>
      <p:sp>
        <p:nvSpPr>
          <p:cNvPr id="4" name="Slide Number Placeholder 3"/>
          <p:cNvSpPr>
            <a:spLocks noGrp="1"/>
          </p:cNvSpPr>
          <p:nvPr>
            <p:ph type="sldNum" sz="quarter" idx="11"/>
          </p:nvPr>
        </p:nvSpPr>
        <p:spPr/>
        <p:txBody>
          <a:bodyPr/>
          <a:lstStyle/>
          <a:p>
            <a:fld id="{13284CFB-2E7B-483E-9B6C-88B25CE84D79}" type="slidenum">
              <a:rPr lang="en-US" altLang="en-US" smtClean="0"/>
              <a:pPr/>
              <a:t>9</a:t>
            </a:fld>
            <a:endParaRPr lang="en-US" altLang="en-US"/>
          </a:p>
        </p:txBody>
      </p:sp>
    </p:spTree>
    <p:extLst>
      <p:ext uri="{BB962C8B-B14F-4D97-AF65-F5344CB8AC3E}">
        <p14:creationId xmlns:p14="http://schemas.microsoft.com/office/powerpoint/2010/main" val="1463260312"/>
      </p:ext>
    </p:extLst>
  </p:cSld>
  <p:clrMapOvr>
    <a:masterClrMapping/>
  </p:clrMapOvr>
</p:sld>
</file>

<file path=ppt/theme/theme1.xml><?xml version="1.0" encoding="utf-8"?>
<a:theme xmlns:a="http://schemas.openxmlformats.org/drawingml/2006/main" name="Microbes 2">
  <a:themeElements>
    <a:clrScheme name="Custom 1">
      <a:dk1>
        <a:srgbClr val="2F1311"/>
      </a:dk1>
      <a:lt1>
        <a:srgbClr val="CFC7B5"/>
      </a:lt1>
      <a:dk2>
        <a:srgbClr val="853F35"/>
      </a:dk2>
      <a:lt2>
        <a:srgbClr val="8E7F5E"/>
      </a:lt2>
      <a:accent1>
        <a:srgbClr val="EBD2A5"/>
      </a:accent1>
      <a:accent2>
        <a:srgbClr val="A5C9A8"/>
      </a:accent2>
      <a:accent3>
        <a:srgbClr val="E4E0D7"/>
      </a:accent3>
      <a:accent4>
        <a:srgbClr val="270E0D"/>
      </a:accent4>
      <a:accent5>
        <a:srgbClr val="F3E5CF"/>
      </a:accent5>
      <a:accent6>
        <a:srgbClr val="95B698"/>
      </a:accent6>
      <a:hlink>
        <a:srgbClr val="0000FF"/>
      </a:hlink>
      <a:folHlink>
        <a:srgbClr val="0984FF"/>
      </a:folHlink>
    </a:clrScheme>
    <a:fontScheme name="Microbes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Char char="•"/>
          <a:tabLst/>
          <a:defRPr kumimoji="0" lang="en-US" alt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Char char="•"/>
          <a:tabLst/>
          <a:defRPr kumimoji="0" lang="en-US" altLang="en-US" sz="1800" b="0" i="0" u="none" strike="noStrike" cap="none" normalizeH="0" baseline="0" smtClean="0">
            <a:ln>
              <a:noFill/>
            </a:ln>
            <a:solidFill>
              <a:schemeClr val="tx1"/>
            </a:solidFill>
            <a:effectLst/>
            <a:latin typeface="Arial" charset="0"/>
          </a:defRPr>
        </a:defPPr>
      </a:lstStyle>
    </a:lnDef>
  </a:objectDefaults>
  <a:extraClrSchemeLst>
    <a:extraClrScheme>
      <a:clrScheme name="Microbes 2 1">
        <a:dk1>
          <a:srgbClr val="2F1311"/>
        </a:dk1>
        <a:lt1>
          <a:srgbClr val="C16059"/>
        </a:lt1>
        <a:dk2>
          <a:srgbClr val="F7D47D"/>
        </a:dk2>
        <a:lt2>
          <a:srgbClr val="000000"/>
        </a:lt2>
        <a:accent1>
          <a:srgbClr val="D5B781"/>
        </a:accent1>
        <a:accent2>
          <a:srgbClr val="79AF7D"/>
        </a:accent2>
        <a:accent3>
          <a:srgbClr val="DDB6B5"/>
        </a:accent3>
        <a:accent4>
          <a:srgbClr val="270E0D"/>
        </a:accent4>
        <a:accent5>
          <a:srgbClr val="E7D8C1"/>
        </a:accent5>
        <a:accent6>
          <a:srgbClr val="6D9E71"/>
        </a:accent6>
        <a:hlink>
          <a:srgbClr val="F0B854"/>
        </a:hlink>
        <a:folHlink>
          <a:srgbClr val="DC893E"/>
        </a:folHlink>
      </a:clrScheme>
      <a:clrMap bg1="lt1" tx1="dk1" bg2="lt2" tx2="dk2" accent1="accent1" accent2="accent2" accent3="accent3" accent4="accent4" accent5="accent5" accent6="accent6" hlink="hlink" folHlink="folHlink"/>
    </a:extraClrScheme>
    <a:extraClrScheme>
      <a:clrScheme name="Microbes 2 2">
        <a:dk1>
          <a:srgbClr val="000000"/>
        </a:dk1>
        <a:lt1>
          <a:srgbClr val="FFFFFF"/>
        </a:lt1>
        <a:dk2>
          <a:srgbClr val="000000"/>
        </a:dk2>
        <a:lt2>
          <a:srgbClr val="F7D47D"/>
        </a:lt2>
        <a:accent1>
          <a:srgbClr val="C19341"/>
        </a:accent1>
        <a:accent2>
          <a:srgbClr val="60A265"/>
        </a:accent2>
        <a:accent3>
          <a:srgbClr val="AAAAAA"/>
        </a:accent3>
        <a:accent4>
          <a:srgbClr val="DADADA"/>
        </a:accent4>
        <a:accent5>
          <a:srgbClr val="DDC8B0"/>
        </a:accent5>
        <a:accent6>
          <a:srgbClr val="56925B"/>
        </a:accent6>
        <a:hlink>
          <a:srgbClr val="EB9F17"/>
        </a:hlink>
        <a:folHlink>
          <a:srgbClr val="CF7625"/>
        </a:folHlink>
      </a:clrScheme>
      <a:clrMap bg1="dk2" tx1="lt1" bg2="dk1" tx2="lt2" accent1="accent1" accent2="accent2" accent3="accent3" accent4="accent4" accent5="accent5" accent6="accent6" hlink="hlink" folHlink="folHlink"/>
    </a:extraClrScheme>
    <a:extraClrScheme>
      <a:clrScheme name="Microbes 2 3">
        <a:dk1>
          <a:srgbClr val="00002E"/>
        </a:dk1>
        <a:lt1>
          <a:srgbClr val="FFFFFF"/>
        </a:lt1>
        <a:dk2>
          <a:srgbClr val="003399"/>
        </a:dk2>
        <a:lt2>
          <a:srgbClr val="F4BC40"/>
        </a:lt2>
        <a:accent1>
          <a:srgbClr val="9280CC"/>
        </a:accent1>
        <a:accent2>
          <a:srgbClr val="BD51A1"/>
        </a:accent2>
        <a:accent3>
          <a:srgbClr val="AAADCA"/>
        </a:accent3>
        <a:accent4>
          <a:srgbClr val="DADADA"/>
        </a:accent4>
        <a:accent5>
          <a:srgbClr val="C7C0E2"/>
        </a:accent5>
        <a:accent6>
          <a:srgbClr val="AB4991"/>
        </a:accent6>
        <a:hlink>
          <a:srgbClr val="CC66FF"/>
        </a:hlink>
        <a:folHlink>
          <a:srgbClr val="824F99"/>
        </a:folHlink>
      </a:clrScheme>
      <a:clrMap bg1="dk2" tx1="lt1" bg2="dk1" tx2="lt2" accent1="accent1" accent2="accent2" accent3="accent3" accent4="accent4" accent5="accent5" accent6="accent6" hlink="hlink" folHlink="folHlink"/>
    </a:extraClrScheme>
    <a:extraClrScheme>
      <a:clrScheme name="Microbes 2 4">
        <a:dk1>
          <a:srgbClr val="2F1311"/>
        </a:dk1>
        <a:lt1>
          <a:srgbClr val="7A8E9C"/>
        </a:lt1>
        <a:dk2>
          <a:srgbClr val="FDF4DF"/>
        </a:dk2>
        <a:lt2>
          <a:srgbClr val="3E4A52"/>
        </a:lt2>
        <a:accent1>
          <a:srgbClr val="81ABA0"/>
        </a:accent1>
        <a:accent2>
          <a:srgbClr val="CD817B"/>
        </a:accent2>
        <a:accent3>
          <a:srgbClr val="BEC6CB"/>
        </a:accent3>
        <a:accent4>
          <a:srgbClr val="270E0D"/>
        </a:accent4>
        <a:accent5>
          <a:srgbClr val="C1D2CD"/>
        </a:accent5>
        <a:accent6>
          <a:srgbClr val="BA746F"/>
        </a:accent6>
        <a:hlink>
          <a:srgbClr val="BEBC76"/>
        </a:hlink>
        <a:folHlink>
          <a:srgbClr val="668E69"/>
        </a:folHlink>
      </a:clrScheme>
      <a:clrMap bg1="lt1" tx1="dk1" bg2="lt2" tx2="dk2" accent1="accent1" accent2="accent2" accent3="accent3" accent4="accent4" accent5="accent5" accent6="accent6" hlink="hlink" folHlink="folHlink"/>
    </a:extraClrScheme>
    <a:extraClrScheme>
      <a:clrScheme name="Microbes 2 5">
        <a:dk1>
          <a:srgbClr val="2F1311"/>
        </a:dk1>
        <a:lt1>
          <a:srgbClr val="7A9C7C"/>
        </a:lt1>
        <a:dk2>
          <a:srgbClr val="FBEBC3"/>
        </a:dk2>
        <a:lt2>
          <a:srgbClr val="3C503D"/>
        </a:lt2>
        <a:accent1>
          <a:srgbClr val="D5B781"/>
        </a:accent1>
        <a:accent2>
          <a:srgbClr val="C16059"/>
        </a:accent2>
        <a:accent3>
          <a:srgbClr val="BECBBF"/>
        </a:accent3>
        <a:accent4>
          <a:srgbClr val="270E0D"/>
        </a:accent4>
        <a:accent5>
          <a:srgbClr val="E7D8C1"/>
        </a:accent5>
        <a:accent6>
          <a:srgbClr val="AF5650"/>
        </a:accent6>
        <a:hlink>
          <a:srgbClr val="F0B854"/>
        </a:hlink>
        <a:folHlink>
          <a:srgbClr val="DC893E"/>
        </a:folHlink>
      </a:clrScheme>
      <a:clrMap bg1="lt1" tx1="dk1" bg2="lt2" tx2="dk2" accent1="accent1" accent2="accent2" accent3="accent3" accent4="accent4" accent5="accent5" accent6="accent6" hlink="hlink" folHlink="folHlink"/>
    </a:extraClrScheme>
    <a:extraClrScheme>
      <a:clrScheme name="Microbes 2 6">
        <a:dk1>
          <a:srgbClr val="000000"/>
        </a:dk1>
        <a:lt1>
          <a:srgbClr val="D9EFE0"/>
        </a:lt1>
        <a:dk2>
          <a:srgbClr val="30605A"/>
        </a:dk2>
        <a:lt2>
          <a:srgbClr val="15331E"/>
        </a:lt2>
        <a:accent1>
          <a:srgbClr val="A4C6BA"/>
        </a:accent1>
        <a:accent2>
          <a:srgbClr val="558F7D"/>
        </a:accent2>
        <a:accent3>
          <a:srgbClr val="E9F6ED"/>
        </a:accent3>
        <a:accent4>
          <a:srgbClr val="000000"/>
        </a:accent4>
        <a:accent5>
          <a:srgbClr val="CFDFD9"/>
        </a:accent5>
        <a:accent6>
          <a:srgbClr val="4C8171"/>
        </a:accent6>
        <a:hlink>
          <a:srgbClr val="C1C177"/>
        </a:hlink>
        <a:folHlink>
          <a:srgbClr val="A08F5E"/>
        </a:folHlink>
      </a:clrScheme>
      <a:clrMap bg1="lt1" tx1="dk1" bg2="lt2" tx2="dk2" accent1="accent1" accent2="accent2" accent3="accent3" accent4="accent4" accent5="accent5" accent6="accent6" hlink="hlink" folHlink="folHlink"/>
    </a:extraClrScheme>
    <a:extraClrScheme>
      <a:clrScheme name="Microbes 2 7">
        <a:dk1>
          <a:srgbClr val="2F1311"/>
        </a:dk1>
        <a:lt1>
          <a:srgbClr val="CFC7B5"/>
        </a:lt1>
        <a:dk2>
          <a:srgbClr val="853F35"/>
        </a:dk2>
        <a:lt2>
          <a:srgbClr val="8E7F5E"/>
        </a:lt2>
        <a:accent1>
          <a:srgbClr val="EBD2A5"/>
        </a:accent1>
        <a:accent2>
          <a:srgbClr val="A5C9A8"/>
        </a:accent2>
        <a:accent3>
          <a:srgbClr val="E4E0D7"/>
        </a:accent3>
        <a:accent4>
          <a:srgbClr val="270E0D"/>
        </a:accent4>
        <a:accent5>
          <a:srgbClr val="F3E5CF"/>
        </a:accent5>
        <a:accent6>
          <a:srgbClr val="95B698"/>
        </a:accent6>
        <a:hlink>
          <a:srgbClr val="C68510"/>
        </a:hlink>
        <a:folHlink>
          <a:srgbClr val="E5A871"/>
        </a:folHlink>
      </a:clrScheme>
      <a:clrMap bg1="lt1" tx1="dk1" bg2="lt2" tx2="dk2" accent1="accent1" accent2="accent2" accent3="accent3" accent4="accent4" accent5="accent5" accent6="accent6" hlink="hlink" folHlink="folHlink"/>
    </a:extraClrScheme>
    <a:extraClrScheme>
      <a:clrScheme name="Microbes 2 8">
        <a:dk1>
          <a:srgbClr val="000000"/>
        </a:dk1>
        <a:lt1>
          <a:srgbClr val="F0EED8"/>
        </a:lt1>
        <a:dk2>
          <a:srgbClr val="666729"/>
        </a:dk2>
        <a:lt2>
          <a:srgbClr val="3F3B19"/>
        </a:lt2>
        <a:accent1>
          <a:srgbClr val="E9D47D"/>
        </a:accent1>
        <a:accent2>
          <a:srgbClr val="D4DD91"/>
        </a:accent2>
        <a:accent3>
          <a:srgbClr val="F6F5E9"/>
        </a:accent3>
        <a:accent4>
          <a:srgbClr val="000000"/>
        </a:accent4>
        <a:accent5>
          <a:srgbClr val="F2E6BF"/>
        </a:accent5>
        <a:accent6>
          <a:srgbClr val="C0C883"/>
        </a:accent6>
        <a:hlink>
          <a:srgbClr val="9D943F"/>
        </a:hlink>
        <a:folHlink>
          <a:srgbClr val="C9C177"/>
        </a:folHlink>
      </a:clrScheme>
      <a:clrMap bg1="lt1" tx1="dk1" bg2="lt2" tx2="dk2" accent1="accent1" accent2="accent2" accent3="accent3" accent4="accent4" accent5="accent5" accent6="accent6" hlink="hlink" folHlink="folHlink"/>
    </a:extraClrScheme>
    <a:extraClrScheme>
      <a:clrScheme name="Microbes 2 9">
        <a:dk1>
          <a:srgbClr val="2F1311"/>
        </a:dk1>
        <a:lt1>
          <a:srgbClr val="CFC7B5"/>
        </a:lt1>
        <a:dk2>
          <a:srgbClr val="853F35"/>
        </a:dk2>
        <a:lt2>
          <a:srgbClr val="8E7F5E"/>
        </a:lt2>
        <a:accent1>
          <a:srgbClr val="EBD2A5"/>
        </a:accent1>
        <a:accent2>
          <a:srgbClr val="A5C9A8"/>
        </a:accent2>
        <a:accent3>
          <a:srgbClr val="E4E0D7"/>
        </a:accent3>
        <a:accent4>
          <a:srgbClr val="270E0D"/>
        </a:accent4>
        <a:accent5>
          <a:srgbClr val="F3E5CF"/>
        </a:accent5>
        <a:accent6>
          <a:srgbClr val="95B698"/>
        </a:accent6>
        <a:hlink>
          <a:srgbClr val="000A14"/>
        </a:hlink>
        <a:folHlink>
          <a:srgbClr val="E5A871"/>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Kimono</Template>
  <TotalTime>2679</TotalTime>
  <Words>2134</Words>
  <Application>Microsoft Office PowerPoint</Application>
  <PresentationFormat>On-screen Show (4:3)</PresentationFormat>
  <Paragraphs>275</Paragraphs>
  <Slides>29</Slides>
  <Notes>20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5" baseType="lpstr">
      <vt:lpstr>Arial</vt:lpstr>
      <vt:lpstr>Calibri</vt:lpstr>
      <vt:lpstr>Copperplate Gothic Bold</vt:lpstr>
      <vt:lpstr>Wingdings</vt:lpstr>
      <vt:lpstr>Microbes 2</vt:lpstr>
      <vt:lpstr>Bitmap Image</vt:lpstr>
      <vt:lpstr>Texas Healthcare Associated Infection (HAI) Reporting and Validation</vt:lpstr>
      <vt:lpstr>Objectives</vt:lpstr>
      <vt:lpstr>Healthcare Associated Infections (HAI)</vt:lpstr>
      <vt:lpstr>5 Reasons for Reporting</vt:lpstr>
      <vt:lpstr>PowerPoint Presentation</vt:lpstr>
      <vt:lpstr>Legislation Background</vt:lpstr>
      <vt:lpstr>Chapter 98 Requirements</vt:lpstr>
      <vt:lpstr>Reporting Requirements</vt:lpstr>
      <vt:lpstr>DSHS Reporting Requirements</vt:lpstr>
      <vt:lpstr>PowerPoint Presentation</vt:lpstr>
      <vt:lpstr>HAI Reporting Overview</vt:lpstr>
      <vt:lpstr>What is NHSN?</vt:lpstr>
      <vt:lpstr>When Do We Report? </vt:lpstr>
      <vt:lpstr>HAI Reports: http://txhsn.dshs.texas.gov/hai/</vt:lpstr>
      <vt:lpstr>HAI Reports</vt:lpstr>
      <vt:lpstr>Data Validation: 2012-2014</vt:lpstr>
      <vt:lpstr>Data Validation</vt:lpstr>
      <vt:lpstr>Data Validation: 2012-2014</vt:lpstr>
      <vt:lpstr>Data Validation: 2012-2014</vt:lpstr>
      <vt:lpstr>PowerPoint Presentation</vt:lpstr>
      <vt:lpstr>First Time High SIR  Audit Results: 2012-2014</vt:lpstr>
      <vt:lpstr>Next Steps:</vt:lpstr>
      <vt:lpstr>New Way of Validation</vt:lpstr>
      <vt:lpstr>Facility Selection: Details</vt:lpstr>
      <vt:lpstr>Record Selection</vt:lpstr>
      <vt:lpstr>Record Selection</vt:lpstr>
      <vt:lpstr>Summary of CLABSI Validation Process</vt:lpstr>
      <vt:lpstr>2015 Validation Overview</vt:lpstr>
      <vt:lpstr>Current DSHS Validation Team</vt:lpstr>
    </vt:vector>
  </TitlesOfParts>
  <Company>CHS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CHS</dc:creator>
  <cp:lastModifiedBy>Pinter,Henry J (DSHS)</cp:lastModifiedBy>
  <cp:revision>90</cp:revision>
  <dcterms:created xsi:type="dcterms:W3CDTF">2010-05-12T16:08:24Z</dcterms:created>
  <dcterms:modified xsi:type="dcterms:W3CDTF">2023-02-17T18:24:55Z</dcterms:modified>
</cp:coreProperties>
</file>