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7" r:id="rId3"/>
    <p:sldId id="258" r:id="rId4"/>
    <p:sldId id="260" r:id="rId5"/>
    <p:sldId id="280" r:id="rId6"/>
    <p:sldId id="273" r:id="rId7"/>
    <p:sldId id="261" r:id="rId8"/>
    <p:sldId id="262" r:id="rId9"/>
    <p:sldId id="263" r:id="rId10"/>
    <p:sldId id="279" r:id="rId11"/>
    <p:sldId id="264" r:id="rId12"/>
    <p:sldId id="265" r:id="rId13"/>
    <p:sldId id="268" r:id="rId14"/>
    <p:sldId id="266" r:id="rId15"/>
    <p:sldId id="267" r:id="rId16"/>
    <p:sldId id="278" r:id="rId17"/>
    <p:sldId id="269" r:id="rId18"/>
    <p:sldId id="270" r:id="rId19"/>
    <p:sldId id="271" r:id="rId20"/>
    <p:sldId id="274" r:id="rId21"/>
    <p:sldId id="276" r:id="rId22"/>
    <p:sldId id="281" r:id="rId23"/>
    <p:sldId id="283" r:id="rId24"/>
    <p:sldId id="282" r:id="rId25"/>
    <p:sldId id="277"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34" autoAdjust="0"/>
    <p:restoredTop sz="80334" autoAdjust="0"/>
  </p:normalViewPr>
  <p:slideViewPr>
    <p:cSldViewPr snapToGrid="0">
      <p:cViewPr varScale="1">
        <p:scale>
          <a:sx n="52" d="100"/>
          <a:sy n="52" d="100"/>
        </p:scale>
        <p:origin x="1517" y="43"/>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654290-8850-43BC-BFC7-FBC99B6EB365}" type="doc">
      <dgm:prSet loTypeId="urn:microsoft.com/office/officeart/2005/8/layout/hProcess4" loCatId="process" qsTypeId="urn:microsoft.com/office/officeart/2005/8/quickstyle/simple1" qsCatId="simple" csTypeId="urn:microsoft.com/office/officeart/2005/8/colors/accent1_2" csCatId="accent1" phldr="1"/>
      <dgm:spPr/>
    </dgm:pt>
    <dgm:pt modelId="{57877C12-8234-4331-B000-62E4573AABEF}">
      <dgm:prSet phldrT="[Text]"/>
      <dgm:spPr/>
      <dgm:t>
        <a:bodyPr/>
        <a:lstStyle/>
        <a:p>
          <a:r>
            <a:rPr lang="en-US" dirty="0"/>
            <a:t>Child’s stay at </a:t>
          </a:r>
          <a:r>
            <a:rPr lang="en-US" dirty="0" err="1"/>
            <a:t>hosp</a:t>
          </a:r>
          <a:endParaRPr lang="en-US" dirty="0"/>
        </a:p>
      </dgm:t>
    </dgm:pt>
    <dgm:pt modelId="{0FBA8782-3DFF-4B41-AFBE-B24EF4F5A45F}" type="parTrans" cxnId="{8CBDDDA4-34F0-4B3F-923E-217DAFD109CD}">
      <dgm:prSet/>
      <dgm:spPr/>
      <dgm:t>
        <a:bodyPr/>
        <a:lstStyle/>
        <a:p>
          <a:endParaRPr lang="en-US"/>
        </a:p>
      </dgm:t>
    </dgm:pt>
    <dgm:pt modelId="{FBFDB104-590A-43DB-A43F-BDE2909D5D74}" type="sibTrans" cxnId="{8CBDDDA4-34F0-4B3F-923E-217DAFD109CD}">
      <dgm:prSet/>
      <dgm:spPr/>
      <dgm:t>
        <a:bodyPr/>
        <a:lstStyle/>
        <a:p>
          <a:endParaRPr lang="en-US"/>
        </a:p>
      </dgm:t>
    </dgm:pt>
    <dgm:pt modelId="{1F12B2CA-5558-4E75-9386-457F5929D562}">
      <dgm:prSet phldrT="[Text]"/>
      <dgm:spPr/>
      <dgm:t>
        <a:bodyPr/>
        <a:lstStyle/>
        <a:p>
          <a:r>
            <a:rPr lang="en-US" dirty="0"/>
            <a:t>During home visits </a:t>
          </a:r>
        </a:p>
      </dgm:t>
    </dgm:pt>
    <dgm:pt modelId="{38900408-9E1D-47C5-A927-CA05FAD442A2}" type="parTrans" cxnId="{1A326FF8-B2BE-4ED9-A58A-EB83B5CB1655}">
      <dgm:prSet/>
      <dgm:spPr/>
      <dgm:t>
        <a:bodyPr/>
        <a:lstStyle/>
        <a:p>
          <a:endParaRPr lang="en-US"/>
        </a:p>
      </dgm:t>
    </dgm:pt>
    <dgm:pt modelId="{ACD9FE62-7190-4B71-B329-ECD4039E82F5}" type="sibTrans" cxnId="{1A326FF8-B2BE-4ED9-A58A-EB83B5CB1655}">
      <dgm:prSet/>
      <dgm:spPr/>
      <dgm:t>
        <a:bodyPr/>
        <a:lstStyle/>
        <a:p>
          <a:endParaRPr lang="en-US"/>
        </a:p>
      </dgm:t>
    </dgm:pt>
    <dgm:pt modelId="{C2AB6F73-BC9B-43E0-A590-262770B67347}">
      <dgm:prSet phldrT="[Text]"/>
      <dgm:spPr/>
      <dgm:t>
        <a:bodyPr/>
        <a:lstStyle/>
        <a:p>
          <a:r>
            <a:rPr lang="en-US" dirty="0"/>
            <a:t>End of transmission</a:t>
          </a:r>
        </a:p>
      </dgm:t>
    </dgm:pt>
    <dgm:pt modelId="{417DC90C-8944-423E-9FCA-75BD6D3C813C}" type="parTrans" cxnId="{F614DE04-22BE-48DD-8B47-8368B2E4A040}">
      <dgm:prSet/>
      <dgm:spPr/>
      <dgm:t>
        <a:bodyPr/>
        <a:lstStyle/>
        <a:p>
          <a:endParaRPr lang="en-US"/>
        </a:p>
      </dgm:t>
    </dgm:pt>
    <dgm:pt modelId="{BE9418F5-BA33-4DD3-ABAA-645CFA2F5C8B}" type="sibTrans" cxnId="{F614DE04-22BE-48DD-8B47-8368B2E4A040}">
      <dgm:prSet/>
      <dgm:spPr/>
      <dgm:t>
        <a:bodyPr/>
        <a:lstStyle/>
        <a:p>
          <a:endParaRPr lang="en-US"/>
        </a:p>
      </dgm:t>
    </dgm:pt>
    <dgm:pt modelId="{752862A5-5002-47CB-8A82-D59E0A311EDB}">
      <dgm:prSet/>
      <dgm:spPr/>
      <dgm:t>
        <a:bodyPr/>
        <a:lstStyle/>
        <a:p>
          <a:r>
            <a:rPr lang="en-US" dirty="0"/>
            <a:t>Hospital Nurse</a:t>
          </a:r>
        </a:p>
      </dgm:t>
    </dgm:pt>
    <dgm:pt modelId="{CA74EC13-87B9-4A34-A12A-44DB8F1E920F}" type="parTrans" cxnId="{4E91E59B-9E7F-4DB1-AA1D-6F2B49133AEA}">
      <dgm:prSet/>
      <dgm:spPr/>
      <dgm:t>
        <a:bodyPr/>
        <a:lstStyle/>
        <a:p>
          <a:endParaRPr lang="en-US"/>
        </a:p>
      </dgm:t>
    </dgm:pt>
    <dgm:pt modelId="{43F4B49E-AF3B-416F-B4B7-380B2C4E8EBD}" type="sibTrans" cxnId="{4E91E59B-9E7F-4DB1-AA1D-6F2B49133AEA}">
      <dgm:prSet/>
      <dgm:spPr/>
      <dgm:t>
        <a:bodyPr/>
        <a:lstStyle/>
        <a:p>
          <a:endParaRPr lang="en-US"/>
        </a:p>
      </dgm:t>
    </dgm:pt>
    <dgm:pt modelId="{197CE35A-53AF-470F-89B2-CDB653BB3E6C}">
      <dgm:prSet/>
      <dgm:spPr/>
      <dgm:t>
        <a:bodyPr/>
        <a:lstStyle/>
        <a:p>
          <a:r>
            <a:rPr lang="en-US" dirty="0"/>
            <a:t>Child</a:t>
          </a:r>
        </a:p>
      </dgm:t>
    </dgm:pt>
    <dgm:pt modelId="{D5463976-4064-412B-9399-63CEE71E3205}" type="parTrans" cxnId="{7F2D5BDD-D2E8-4CA6-8BF2-24008827947F}">
      <dgm:prSet/>
      <dgm:spPr/>
      <dgm:t>
        <a:bodyPr/>
        <a:lstStyle/>
        <a:p>
          <a:endParaRPr lang="en-US"/>
        </a:p>
      </dgm:t>
    </dgm:pt>
    <dgm:pt modelId="{F1B7BD1C-DCE8-4C4B-98E3-951928DE5D7C}" type="sibTrans" cxnId="{7F2D5BDD-D2E8-4CA6-8BF2-24008827947F}">
      <dgm:prSet/>
      <dgm:spPr/>
      <dgm:t>
        <a:bodyPr/>
        <a:lstStyle/>
        <a:p>
          <a:endParaRPr lang="en-US"/>
        </a:p>
      </dgm:t>
    </dgm:pt>
    <dgm:pt modelId="{33433586-CC34-48B2-83C8-4F62E869115D}">
      <dgm:prSet/>
      <dgm:spPr/>
      <dgm:t>
        <a:bodyPr/>
        <a:lstStyle/>
        <a:p>
          <a:r>
            <a:rPr lang="en-US" dirty="0"/>
            <a:t>Agency Nurse 1&amp;2</a:t>
          </a:r>
        </a:p>
      </dgm:t>
    </dgm:pt>
    <dgm:pt modelId="{8A6AF148-A34A-4200-9EB2-850FC0028980}" type="parTrans" cxnId="{2C7FEEDA-9B88-4598-9FDD-04BFA016DCE7}">
      <dgm:prSet/>
      <dgm:spPr/>
      <dgm:t>
        <a:bodyPr/>
        <a:lstStyle/>
        <a:p>
          <a:endParaRPr lang="en-US"/>
        </a:p>
      </dgm:t>
    </dgm:pt>
    <dgm:pt modelId="{9DC6D5A4-4DFF-4174-AD34-D751F5A6FDFA}" type="sibTrans" cxnId="{2C7FEEDA-9B88-4598-9FDD-04BFA016DCE7}">
      <dgm:prSet/>
      <dgm:spPr/>
      <dgm:t>
        <a:bodyPr/>
        <a:lstStyle/>
        <a:p>
          <a:endParaRPr lang="en-US"/>
        </a:p>
      </dgm:t>
    </dgm:pt>
    <dgm:pt modelId="{28CC90A2-6D2D-4AA6-80A1-4B5DB48C51C0}" type="pres">
      <dgm:prSet presAssocID="{1B654290-8850-43BC-BFC7-FBC99B6EB365}" presName="Name0" presStyleCnt="0">
        <dgm:presLayoutVars>
          <dgm:dir/>
          <dgm:animLvl val="lvl"/>
          <dgm:resizeHandles val="exact"/>
        </dgm:presLayoutVars>
      </dgm:prSet>
      <dgm:spPr/>
    </dgm:pt>
    <dgm:pt modelId="{37EE4DF6-0A1B-4E04-B96D-AFF5D22B590C}" type="pres">
      <dgm:prSet presAssocID="{1B654290-8850-43BC-BFC7-FBC99B6EB365}" presName="tSp" presStyleCnt="0"/>
      <dgm:spPr/>
    </dgm:pt>
    <dgm:pt modelId="{878C04E7-4D39-4764-8342-5ECE5B481CE4}" type="pres">
      <dgm:prSet presAssocID="{1B654290-8850-43BC-BFC7-FBC99B6EB365}" presName="bSp" presStyleCnt="0"/>
      <dgm:spPr/>
    </dgm:pt>
    <dgm:pt modelId="{BF326041-8697-4CFD-9D2B-C7A021743FEF}" type="pres">
      <dgm:prSet presAssocID="{1B654290-8850-43BC-BFC7-FBC99B6EB365}" presName="process" presStyleCnt="0"/>
      <dgm:spPr/>
    </dgm:pt>
    <dgm:pt modelId="{9D594B1B-ABA3-497F-A485-25050D4DF03C}" type="pres">
      <dgm:prSet presAssocID="{57877C12-8234-4331-B000-62E4573AABEF}" presName="composite1" presStyleCnt="0"/>
      <dgm:spPr/>
    </dgm:pt>
    <dgm:pt modelId="{43868670-EA1E-4EA3-8530-B887C6928779}" type="pres">
      <dgm:prSet presAssocID="{57877C12-8234-4331-B000-62E4573AABEF}" presName="dummyNode1" presStyleLbl="node1" presStyleIdx="0" presStyleCnt="3"/>
      <dgm:spPr/>
    </dgm:pt>
    <dgm:pt modelId="{3B1FEEDF-CE09-4BFC-ADF1-BF70270A3053}" type="pres">
      <dgm:prSet presAssocID="{57877C12-8234-4331-B000-62E4573AABEF}" presName="childNode1" presStyleLbl="bgAcc1" presStyleIdx="0" presStyleCnt="3">
        <dgm:presLayoutVars>
          <dgm:bulletEnabled val="1"/>
        </dgm:presLayoutVars>
      </dgm:prSet>
      <dgm:spPr/>
    </dgm:pt>
    <dgm:pt modelId="{63448787-2DFC-416A-90F8-7FFD4C7012D1}" type="pres">
      <dgm:prSet presAssocID="{57877C12-8234-4331-B000-62E4573AABEF}" presName="childNode1tx" presStyleLbl="bgAcc1" presStyleIdx="0" presStyleCnt="3">
        <dgm:presLayoutVars>
          <dgm:bulletEnabled val="1"/>
        </dgm:presLayoutVars>
      </dgm:prSet>
      <dgm:spPr/>
    </dgm:pt>
    <dgm:pt modelId="{2F964024-CA49-4EB8-82AA-8B0DB81F23B1}" type="pres">
      <dgm:prSet presAssocID="{57877C12-8234-4331-B000-62E4573AABEF}" presName="parentNode1" presStyleLbl="node1" presStyleIdx="0" presStyleCnt="3">
        <dgm:presLayoutVars>
          <dgm:chMax val="1"/>
          <dgm:bulletEnabled val="1"/>
        </dgm:presLayoutVars>
      </dgm:prSet>
      <dgm:spPr/>
    </dgm:pt>
    <dgm:pt modelId="{4EE78445-94C4-4011-B246-AFC897BE78C9}" type="pres">
      <dgm:prSet presAssocID="{57877C12-8234-4331-B000-62E4573AABEF}" presName="connSite1" presStyleCnt="0"/>
      <dgm:spPr/>
    </dgm:pt>
    <dgm:pt modelId="{AC4CD508-E6DD-4AF0-8EDA-ED90813A2D6B}" type="pres">
      <dgm:prSet presAssocID="{FBFDB104-590A-43DB-A43F-BDE2909D5D74}" presName="Name9" presStyleLbl="sibTrans2D1" presStyleIdx="0" presStyleCnt="2"/>
      <dgm:spPr/>
    </dgm:pt>
    <dgm:pt modelId="{35A1035A-6590-4122-BAD4-7A337DAE3AE0}" type="pres">
      <dgm:prSet presAssocID="{1F12B2CA-5558-4E75-9386-457F5929D562}" presName="composite2" presStyleCnt="0"/>
      <dgm:spPr/>
    </dgm:pt>
    <dgm:pt modelId="{478E6D34-6BE7-4A0A-9EFF-B0250200BD69}" type="pres">
      <dgm:prSet presAssocID="{1F12B2CA-5558-4E75-9386-457F5929D562}" presName="dummyNode2" presStyleLbl="node1" presStyleIdx="0" presStyleCnt="3"/>
      <dgm:spPr/>
    </dgm:pt>
    <dgm:pt modelId="{923B2B7C-9E81-4A2B-9411-281E0978F260}" type="pres">
      <dgm:prSet presAssocID="{1F12B2CA-5558-4E75-9386-457F5929D562}" presName="childNode2" presStyleLbl="bgAcc1" presStyleIdx="1" presStyleCnt="3">
        <dgm:presLayoutVars>
          <dgm:bulletEnabled val="1"/>
        </dgm:presLayoutVars>
      </dgm:prSet>
      <dgm:spPr/>
    </dgm:pt>
    <dgm:pt modelId="{44B60699-3D61-455F-A52E-32806FF8C5D9}" type="pres">
      <dgm:prSet presAssocID="{1F12B2CA-5558-4E75-9386-457F5929D562}" presName="childNode2tx" presStyleLbl="bgAcc1" presStyleIdx="1" presStyleCnt="3">
        <dgm:presLayoutVars>
          <dgm:bulletEnabled val="1"/>
        </dgm:presLayoutVars>
      </dgm:prSet>
      <dgm:spPr/>
    </dgm:pt>
    <dgm:pt modelId="{B50BDF3D-DBAF-48D8-B49F-6E47546EBB15}" type="pres">
      <dgm:prSet presAssocID="{1F12B2CA-5558-4E75-9386-457F5929D562}" presName="parentNode2" presStyleLbl="node1" presStyleIdx="1" presStyleCnt="3">
        <dgm:presLayoutVars>
          <dgm:chMax val="0"/>
          <dgm:bulletEnabled val="1"/>
        </dgm:presLayoutVars>
      </dgm:prSet>
      <dgm:spPr/>
    </dgm:pt>
    <dgm:pt modelId="{BFD76DC3-2525-4A77-A35B-425E61EFF1C2}" type="pres">
      <dgm:prSet presAssocID="{1F12B2CA-5558-4E75-9386-457F5929D562}" presName="connSite2" presStyleCnt="0"/>
      <dgm:spPr/>
    </dgm:pt>
    <dgm:pt modelId="{94DCF786-8115-4E20-B272-AAA6A8EC1124}" type="pres">
      <dgm:prSet presAssocID="{ACD9FE62-7190-4B71-B329-ECD4039E82F5}" presName="Name18" presStyleLbl="sibTrans2D1" presStyleIdx="1" presStyleCnt="2"/>
      <dgm:spPr/>
    </dgm:pt>
    <dgm:pt modelId="{94E0E62A-73FA-4BAD-AA8B-D3F65A4CA362}" type="pres">
      <dgm:prSet presAssocID="{C2AB6F73-BC9B-43E0-A590-262770B67347}" presName="composite1" presStyleCnt="0"/>
      <dgm:spPr/>
    </dgm:pt>
    <dgm:pt modelId="{D41A0E0C-4B14-4ACB-95A9-39F88954EBFA}" type="pres">
      <dgm:prSet presAssocID="{C2AB6F73-BC9B-43E0-A590-262770B67347}" presName="dummyNode1" presStyleLbl="node1" presStyleIdx="1" presStyleCnt="3"/>
      <dgm:spPr/>
    </dgm:pt>
    <dgm:pt modelId="{D96DCD81-E1F5-449B-9C51-E9910A58DFE5}" type="pres">
      <dgm:prSet presAssocID="{C2AB6F73-BC9B-43E0-A590-262770B67347}" presName="childNode1" presStyleLbl="bgAcc1" presStyleIdx="2" presStyleCnt="3">
        <dgm:presLayoutVars>
          <dgm:bulletEnabled val="1"/>
        </dgm:presLayoutVars>
      </dgm:prSet>
      <dgm:spPr/>
    </dgm:pt>
    <dgm:pt modelId="{7C06EDCA-940A-4BAE-A59C-2CBE4A6E3018}" type="pres">
      <dgm:prSet presAssocID="{C2AB6F73-BC9B-43E0-A590-262770B67347}" presName="childNode1tx" presStyleLbl="bgAcc1" presStyleIdx="2" presStyleCnt="3">
        <dgm:presLayoutVars>
          <dgm:bulletEnabled val="1"/>
        </dgm:presLayoutVars>
      </dgm:prSet>
      <dgm:spPr/>
    </dgm:pt>
    <dgm:pt modelId="{D65EAEC4-50C3-4C7C-A0A4-7DBCAEF0FF28}" type="pres">
      <dgm:prSet presAssocID="{C2AB6F73-BC9B-43E0-A590-262770B67347}" presName="parentNode1" presStyleLbl="node1" presStyleIdx="2" presStyleCnt="3">
        <dgm:presLayoutVars>
          <dgm:chMax val="1"/>
          <dgm:bulletEnabled val="1"/>
        </dgm:presLayoutVars>
      </dgm:prSet>
      <dgm:spPr/>
    </dgm:pt>
    <dgm:pt modelId="{E0809ED9-670A-4C15-9A5C-4E282E9B9EF6}" type="pres">
      <dgm:prSet presAssocID="{C2AB6F73-BC9B-43E0-A590-262770B67347}" presName="connSite1" presStyleCnt="0"/>
      <dgm:spPr/>
    </dgm:pt>
  </dgm:ptLst>
  <dgm:cxnLst>
    <dgm:cxn modelId="{F614DE04-22BE-48DD-8B47-8368B2E4A040}" srcId="{1B654290-8850-43BC-BFC7-FBC99B6EB365}" destId="{C2AB6F73-BC9B-43E0-A590-262770B67347}" srcOrd="2" destOrd="0" parTransId="{417DC90C-8944-423E-9FCA-75BD6D3C813C}" sibTransId="{BE9418F5-BA33-4DD3-ABAA-645CFA2F5C8B}"/>
    <dgm:cxn modelId="{BAA22664-CCE5-49A6-8276-8F1B6560A572}" type="presOf" srcId="{33433586-CC34-48B2-83C8-4F62E869115D}" destId="{D96DCD81-E1F5-449B-9C51-E9910A58DFE5}" srcOrd="0" destOrd="0" presId="urn:microsoft.com/office/officeart/2005/8/layout/hProcess4"/>
    <dgm:cxn modelId="{B6AE1E89-707B-4A1D-9535-307AE99F330B}" type="presOf" srcId="{752862A5-5002-47CB-8A82-D59E0A311EDB}" destId="{63448787-2DFC-416A-90F8-7FFD4C7012D1}" srcOrd="1" destOrd="0" presId="urn:microsoft.com/office/officeart/2005/8/layout/hProcess4"/>
    <dgm:cxn modelId="{9B2EC289-A3A1-4AB5-9B2B-F77D48A76DB5}" type="presOf" srcId="{ACD9FE62-7190-4B71-B329-ECD4039E82F5}" destId="{94DCF786-8115-4E20-B272-AAA6A8EC1124}" srcOrd="0" destOrd="0" presId="urn:microsoft.com/office/officeart/2005/8/layout/hProcess4"/>
    <dgm:cxn modelId="{85D52195-5D34-42C2-A2BD-922A92E0A714}" type="presOf" srcId="{197CE35A-53AF-470F-89B2-CDB653BB3E6C}" destId="{44B60699-3D61-455F-A52E-32806FF8C5D9}" srcOrd="1" destOrd="0" presId="urn:microsoft.com/office/officeart/2005/8/layout/hProcess4"/>
    <dgm:cxn modelId="{4E91E59B-9E7F-4DB1-AA1D-6F2B49133AEA}" srcId="{57877C12-8234-4331-B000-62E4573AABEF}" destId="{752862A5-5002-47CB-8A82-D59E0A311EDB}" srcOrd="0" destOrd="0" parTransId="{CA74EC13-87B9-4A34-A12A-44DB8F1E920F}" sibTransId="{43F4B49E-AF3B-416F-B4B7-380B2C4E8EBD}"/>
    <dgm:cxn modelId="{5E7B339F-2895-485F-BEDE-521DFD6AC937}" type="presOf" srcId="{33433586-CC34-48B2-83C8-4F62E869115D}" destId="{7C06EDCA-940A-4BAE-A59C-2CBE4A6E3018}" srcOrd="1" destOrd="0" presId="urn:microsoft.com/office/officeart/2005/8/layout/hProcess4"/>
    <dgm:cxn modelId="{8CBDDDA4-34F0-4B3F-923E-217DAFD109CD}" srcId="{1B654290-8850-43BC-BFC7-FBC99B6EB365}" destId="{57877C12-8234-4331-B000-62E4573AABEF}" srcOrd="0" destOrd="0" parTransId="{0FBA8782-3DFF-4B41-AFBE-B24EF4F5A45F}" sibTransId="{FBFDB104-590A-43DB-A43F-BDE2909D5D74}"/>
    <dgm:cxn modelId="{34011FC3-305D-456D-9EFC-8B3BB4630398}" type="presOf" srcId="{1B654290-8850-43BC-BFC7-FBC99B6EB365}" destId="{28CC90A2-6D2D-4AA6-80A1-4B5DB48C51C0}" srcOrd="0" destOrd="0" presId="urn:microsoft.com/office/officeart/2005/8/layout/hProcess4"/>
    <dgm:cxn modelId="{06289FC6-A6D4-4FED-A75B-6F0FB9533BD7}" type="presOf" srcId="{752862A5-5002-47CB-8A82-D59E0A311EDB}" destId="{3B1FEEDF-CE09-4BFC-ADF1-BF70270A3053}" srcOrd="0" destOrd="0" presId="urn:microsoft.com/office/officeart/2005/8/layout/hProcess4"/>
    <dgm:cxn modelId="{C4E1A3C6-0EF0-4F49-A667-B6F1BAEF0193}" type="presOf" srcId="{1F12B2CA-5558-4E75-9386-457F5929D562}" destId="{B50BDF3D-DBAF-48D8-B49F-6E47546EBB15}" srcOrd="0" destOrd="0" presId="urn:microsoft.com/office/officeart/2005/8/layout/hProcess4"/>
    <dgm:cxn modelId="{275521D5-81D0-4792-88CE-D5ED2829AC11}" type="presOf" srcId="{197CE35A-53AF-470F-89B2-CDB653BB3E6C}" destId="{923B2B7C-9E81-4A2B-9411-281E0978F260}" srcOrd="0" destOrd="0" presId="urn:microsoft.com/office/officeart/2005/8/layout/hProcess4"/>
    <dgm:cxn modelId="{E03582DA-47CD-4D46-80D6-A2A4437DCE0F}" type="presOf" srcId="{57877C12-8234-4331-B000-62E4573AABEF}" destId="{2F964024-CA49-4EB8-82AA-8B0DB81F23B1}" srcOrd="0" destOrd="0" presId="urn:microsoft.com/office/officeart/2005/8/layout/hProcess4"/>
    <dgm:cxn modelId="{2C7FEEDA-9B88-4598-9FDD-04BFA016DCE7}" srcId="{C2AB6F73-BC9B-43E0-A590-262770B67347}" destId="{33433586-CC34-48B2-83C8-4F62E869115D}" srcOrd="0" destOrd="0" parTransId="{8A6AF148-A34A-4200-9EB2-850FC0028980}" sibTransId="{9DC6D5A4-4DFF-4174-AD34-D751F5A6FDFA}"/>
    <dgm:cxn modelId="{7F2D5BDD-D2E8-4CA6-8BF2-24008827947F}" srcId="{1F12B2CA-5558-4E75-9386-457F5929D562}" destId="{197CE35A-53AF-470F-89B2-CDB653BB3E6C}" srcOrd="0" destOrd="0" parTransId="{D5463976-4064-412B-9399-63CEE71E3205}" sibTransId="{F1B7BD1C-DCE8-4C4B-98E3-951928DE5D7C}"/>
    <dgm:cxn modelId="{3C889FE6-1BB9-4022-BCD7-FB391B35589D}" type="presOf" srcId="{C2AB6F73-BC9B-43E0-A590-262770B67347}" destId="{D65EAEC4-50C3-4C7C-A0A4-7DBCAEF0FF28}" srcOrd="0" destOrd="0" presId="urn:microsoft.com/office/officeart/2005/8/layout/hProcess4"/>
    <dgm:cxn modelId="{E3305AF4-4701-49E2-9113-AE6C4213790C}" type="presOf" srcId="{FBFDB104-590A-43DB-A43F-BDE2909D5D74}" destId="{AC4CD508-E6DD-4AF0-8EDA-ED90813A2D6B}" srcOrd="0" destOrd="0" presId="urn:microsoft.com/office/officeart/2005/8/layout/hProcess4"/>
    <dgm:cxn modelId="{1A326FF8-B2BE-4ED9-A58A-EB83B5CB1655}" srcId="{1B654290-8850-43BC-BFC7-FBC99B6EB365}" destId="{1F12B2CA-5558-4E75-9386-457F5929D562}" srcOrd="1" destOrd="0" parTransId="{38900408-9E1D-47C5-A927-CA05FAD442A2}" sibTransId="{ACD9FE62-7190-4B71-B329-ECD4039E82F5}"/>
    <dgm:cxn modelId="{2361DA3D-CB77-40A6-97AE-2EEFFC891EE0}" type="presParOf" srcId="{28CC90A2-6D2D-4AA6-80A1-4B5DB48C51C0}" destId="{37EE4DF6-0A1B-4E04-B96D-AFF5D22B590C}" srcOrd="0" destOrd="0" presId="urn:microsoft.com/office/officeart/2005/8/layout/hProcess4"/>
    <dgm:cxn modelId="{C5B3CFEB-93EC-414E-9D0C-95F380FCA945}" type="presParOf" srcId="{28CC90A2-6D2D-4AA6-80A1-4B5DB48C51C0}" destId="{878C04E7-4D39-4764-8342-5ECE5B481CE4}" srcOrd="1" destOrd="0" presId="urn:microsoft.com/office/officeart/2005/8/layout/hProcess4"/>
    <dgm:cxn modelId="{8341BC4C-E20B-474E-A6BA-BEF8659E64CD}" type="presParOf" srcId="{28CC90A2-6D2D-4AA6-80A1-4B5DB48C51C0}" destId="{BF326041-8697-4CFD-9D2B-C7A021743FEF}" srcOrd="2" destOrd="0" presId="urn:microsoft.com/office/officeart/2005/8/layout/hProcess4"/>
    <dgm:cxn modelId="{8B29E704-06E8-4D25-9524-67547EF28F1F}" type="presParOf" srcId="{BF326041-8697-4CFD-9D2B-C7A021743FEF}" destId="{9D594B1B-ABA3-497F-A485-25050D4DF03C}" srcOrd="0" destOrd="0" presId="urn:microsoft.com/office/officeart/2005/8/layout/hProcess4"/>
    <dgm:cxn modelId="{4623454F-A825-49E7-BC98-7BF127503469}" type="presParOf" srcId="{9D594B1B-ABA3-497F-A485-25050D4DF03C}" destId="{43868670-EA1E-4EA3-8530-B887C6928779}" srcOrd="0" destOrd="0" presId="urn:microsoft.com/office/officeart/2005/8/layout/hProcess4"/>
    <dgm:cxn modelId="{A80E8468-D237-4C5F-B483-8CF656D17306}" type="presParOf" srcId="{9D594B1B-ABA3-497F-A485-25050D4DF03C}" destId="{3B1FEEDF-CE09-4BFC-ADF1-BF70270A3053}" srcOrd="1" destOrd="0" presId="urn:microsoft.com/office/officeart/2005/8/layout/hProcess4"/>
    <dgm:cxn modelId="{FD36BBF0-7A7D-4499-8F54-C5D316A34C9F}" type="presParOf" srcId="{9D594B1B-ABA3-497F-A485-25050D4DF03C}" destId="{63448787-2DFC-416A-90F8-7FFD4C7012D1}" srcOrd="2" destOrd="0" presId="urn:microsoft.com/office/officeart/2005/8/layout/hProcess4"/>
    <dgm:cxn modelId="{88902EB4-1394-4FCA-B657-49247B3E0414}" type="presParOf" srcId="{9D594B1B-ABA3-497F-A485-25050D4DF03C}" destId="{2F964024-CA49-4EB8-82AA-8B0DB81F23B1}" srcOrd="3" destOrd="0" presId="urn:microsoft.com/office/officeart/2005/8/layout/hProcess4"/>
    <dgm:cxn modelId="{BD64338F-87FF-4449-B841-76BAA3509D6C}" type="presParOf" srcId="{9D594B1B-ABA3-497F-A485-25050D4DF03C}" destId="{4EE78445-94C4-4011-B246-AFC897BE78C9}" srcOrd="4" destOrd="0" presId="urn:microsoft.com/office/officeart/2005/8/layout/hProcess4"/>
    <dgm:cxn modelId="{631D040C-2A1C-4926-A281-4CEA24338C16}" type="presParOf" srcId="{BF326041-8697-4CFD-9D2B-C7A021743FEF}" destId="{AC4CD508-E6DD-4AF0-8EDA-ED90813A2D6B}" srcOrd="1" destOrd="0" presId="urn:microsoft.com/office/officeart/2005/8/layout/hProcess4"/>
    <dgm:cxn modelId="{0F8C2987-9D04-40FB-9BB4-84DE280BEEA5}" type="presParOf" srcId="{BF326041-8697-4CFD-9D2B-C7A021743FEF}" destId="{35A1035A-6590-4122-BAD4-7A337DAE3AE0}" srcOrd="2" destOrd="0" presId="urn:microsoft.com/office/officeart/2005/8/layout/hProcess4"/>
    <dgm:cxn modelId="{BD76801D-9445-4787-9EDA-E053F429CA24}" type="presParOf" srcId="{35A1035A-6590-4122-BAD4-7A337DAE3AE0}" destId="{478E6D34-6BE7-4A0A-9EFF-B0250200BD69}" srcOrd="0" destOrd="0" presId="urn:microsoft.com/office/officeart/2005/8/layout/hProcess4"/>
    <dgm:cxn modelId="{D0E90F5D-DFB4-4BC5-8163-1903F9BB72CF}" type="presParOf" srcId="{35A1035A-6590-4122-BAD4-7A337DAE3AE0}" destId="{923B2B7C-9E81-4A2B-9411-281E0978F260}" srcOrd="1" destOrd="0" presId="urn:microsoft.com/office/officeart/2005/8/layout/hProcess4"/>
    <dgm:cxn modelId="{94FE5BE3-03E0-444A-B17F-96C231A0B093}" type="presParOf" srcId="{35A1035A-6590-4122-BAD4-7A337DAE3AE0}" destId="{44B60699-3D61-455F-A52E-32806FF8C5D9}" srcOrd="2" destOrd="0" presId="urn:microsoft.com/office/officeart/2005/8/layout/hProcess4"/>
    <dgm:cxn modelId="{AB99716C-B574-416C-A5A5-7FF220F3A6FE}" type="presParOf" srcId="{35A1035A-6590-4122-BAD4-7A337DAE3AE0}" destId="{B50BDF3D-DBAF-48D8-B49F-6E47546EBB15}" srcOrd="3" destOrd="0" presId="urn:microsoft.com/office/officeart/2005/8/layout/hProcess4"/>
    <dgm:cxn modelId="{42274CA3-16DB-4A3E-ABDB-8781FBE47C19}" type="presParOf" srcId="{35A1035A-6590-4122-BAD4-7A337DAE3AE0}" destId="{BFD76DC3-2525-4A77-A35B-425E61EFF1C2}" srcOrd="4" destOrd="0" presId="urn:microsoft.com/office/officeart/2005/8/layout/hProcess4"/>
    <dgm:cxn modelId="{AE1A602A-155B-4A9B-B4C7-A40D8DE8A22F}" type="presParOf" srcId="{BF326041-8697-4CFD-9D2B-C7A021743FEF}" destId="{94DCF786-8115-4E20-B272-AAA6A8EC1124}" srcOrd="3" destOrd="0" presId="urn:microsoft.com/office/officeart/2005/8/layout/hProcess4"/>
    <dgm:cxn modelId="{4DEFCB21-8911-41C6-9225-81886DF21A49}" type="presParOf" srcId="{BF326041-8697-4CFD-9D2B-C7A021743FEF}" destId="{94E0E62A-73FA-4BAD-AA8B-D3F65A4CA362}" srcOrd="4" destOrd="0" presId="urn:microsoft.com/office/officeart/2005/8/layout/hProcess4"/>
    <dgm:cxn modelId="{480A3208-BFBF-4F5B-B9F5-2E412BDFDDFA}" type="presParOf" srcId="{94E0E62A-73FA-4BAD-AA8B-D3F65A4CA362}" destId="{D41A0E0C-4B14-4ACB-95A9-39F88954EBFA}" srcOrd="0" destOrd="0" presId="urn:microsoft.com/office/officeart/2005/8/layout/hProcess4"/>
    <dgm:cxn modelId="{71A66E09-4C72-440B-A95C-14230A7243FD}" type="presParOf" srcId="{94E0E62A-73FA-4BAD-AA8B-D3F65A4CA362}" destId="{D96DCD81-E1F5-449B-9C51-E9910A58DFE5}" srcOrd="1" destOrd="0" presId="urn:microsoft.com/office/officeart/2005/8/layout/hProcess4"/>
    <dgm:cxn modelId="{48D9B7BF-33F0-467B-A8AB-F015CD0D9840}" type="presParOf" srcId="{94E0E62A-73FA-4BAD-AA8B-D3F65A4CA362}" destId="{7C06EDCA-940A-4BAE-A59C-2CBE4A6E3018}" srcOrd="2" destOrd="0" presId="urn:microsoft.com/office/officeart/2005/8/layout/hProcess4"/>
    <dgm:cxn modelId="{30EC0E70-E638-49FA-9598-4AFCCE422778}" type="presParOf" srcId="{94E0E62A-73FA-4BAD-AA8B-D3F65A4CA362}" destId="{D65EAEC4-50C3-4C7C-A0A4-7DBCAEF0FF28}" srcOrd="3" destOrd="0" presId="urn:microsoft.com/office/officeart/2005/8/layout/hProcess4"/>
    <dgm:cxn modelId="{03FAC800-1004-429A-BC54-97148FC6903E}" type="presParOf" srcId="{94E0E62A-73FA-4BAD-AA8B-D3F65A4CA362}" destId="{E0809ED9-670A-4C15-9A5C-4E282E9B9EF6}"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EE694B-31FD-4FF5-9CDE-1BBB432F075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6096DE2F-FC4E-47D4-8CC8-392EDF976C61}">
      <dgm:prSet phldrT="[Text]"/>
      <dgm:spPr/>
      <dgm:t>
        <a:bodyPr/>
        <a:lstStyle/>
        <a:p>
          <a:r>
            <a:rPr lang="en-US" dirty="0"/>
            <a:t>Patient 3</a:t>
          </a:r>
        </a:p>
      </dgm:t>
    </dgm:pt>
    <dgm:pt modelId="{6BA646ED-1260-4613-BD1E-70B7E8FB2D04}" type="parTrans" cxnId="{E7645260-CD56-47B8-A2B5-999D0704CEE4}">
      <dgm:prSet/>
      <dgm:spPr/>
      <dgm:t>
        <a:bodyPr/>
        <a:lstStyle/>
        <a:p>
          <a:endParaRPr lang="en-US"/>
        </a:p>
      </dgm:t>
    </dgm:pt>
    <dgm:pt modelId="{D87834B4-DA6D-4550-BAC3-43E5CEA3EA8C}" type="sibTrans" cxnId="{E7645260-CD56-47B8-A2B5-999D0704CEE4}">
      <dgm:prSet/>
      <dgm:spPr/>
      <dgm:t>
        <a:bodyPr/>
        <a:lstStyle/>
        <a:p>
          <a:endParaRPr lang="en-US"/>
        </a:p>
      </dgm:t>
    </dgm:pt>
    <dgm:pt modelId="{68DED860-224F-4F0F-942C-B6A0CA01ACDA}">
      <dgm:prSet phldrT="[Text]"/>
      <dgm:spPr/>
      <dgm:t>
        <a:bodyPr/>
        <a:lstStyle/>
        <a:p>
          <a:r>
            <a:rPr lang="en-US" dirty="0"/>
            <a:t>Patient 1</a:t>
          </a:r>
        </a:p>
      </dgm:t>
    </dgm:pt>
    <dgm:pt modelId="{CDC8957D-EA05-42BD-83FE-81DC9E20E539}" type="parTrans" cxnId="{366B23AC-247C-4D2B-BE0A-FB74945F2E3A}">
      <dgm:prSet/>
      <dgm:spPr/>
      <dgm:t>
        <a:bodyPr/>
        <a:lstStyle/>
        <a:p>
          <a:endParaRPr lang="en-US"/>
        </a:p>
      </dgm:t>
    </dgm:pt>
    <dgm:pt modelId="{C6E52971-57AB-4A71-8906-2D3B224822B1}" type="sibTrans" cxnId="{366B23AC-247C-4D2B-BE0A-FB74945F2E3A}">
      <dgm:prSet/>
      <dgm:spPr/>
      <dgm:t>
        <a:bodyPr/>
        <a:lstStyle/>
        <a:p>
          <a:endParaRPr lang="en-US"/>
        </a:p>
      </dgm:t>
    </dgm:pt>
    <dgm:pt modelId="{7167B9B5-C31D-4E08-BE3A-3BB73A8E0918}">
      <dgm:prSet phldrT="[Text]"/>
      <dgm:spPr/>
      <dgm:t>
        <a:bodyPr/>
        <a:lstStyle/>
        <a:p>
          <a:r>
            <a:rPr lang="en-US" dirty="0"/>
            <a:t>Patient 2</a:t>
          </a:r>
        </a:p>
      </dgm:t>
    </dgm:pt>
    <dgm:pt modelId="{78223DCB-4DB7-411E-A5E5-43FDF9C84C8D}" type="parTrans" cxnId="{6349EF37-4DA9-485E-91BB-157E01213D50}">
      <dgm:prSet/>
      <dgm:spPr/>
      <dgm:t>
        <a:bodyPr/>
        <a:lstStyle/>
        <a:p>
          <a:endParaRPr lang="en-US"/>
        </a:p>
      </dgm:t>
    </dgm:pt>
    <dgm:pt modelId="{5D29A00C-BB92-49AE-9B0F-C9AD58B847ED}" type="sibTrans" cxnId="{6349EF37-4DA9-485E-91BB-157E01213D50}">
      <dgm:prSet/>
      <dgm:spPr/>
      <dgm:t>
        <a:bodyPr/>
        <a:lstStyle/>
        <a:p>
          <a:endParaRPr lang="en-US"/>
        </a:p>
      </dgm:t>
    </dgm:pt>
    <dgm:pt modelId="{DC3B2AD8-50EC-4FC4-B286-F4AB3F5871AF}">
      <dgm:prSet phldrT="[Text]"/>
      <dgm:spPr/>
      <dgm:t>
        <a:bodyPr/>
        <a:lstStyle/>
        <a:p>
          <a:r>
            <a:rPr lang="en-US" dirty="0"/>
            <a:t>Patient 4</a:t>
          </a:r>
        </a:p>
      </dgm:t>
    </dgm:pt>
    <dgm:pt modelId="{26382712-BFA9-46EC-837C-EED58A65658C}" type="parTrans" cxnId="{179A6660-32EF-4795-9129-77C10D977593}">
      <dgm:prSet/>
      <dgm:spPr/>
      <dgm:t>
        <a:bodyPr/>
        <a:lstStyle/>
        <a:p>
          <a:endParaRPr lang="en-US"/>
        </a:p>
      </dgm:t>
    </dgm:pt>
    <dgm:pt modelId="{6436CEF6-B774-42AB-997A-AFE0D6D0A32A}" type="sibTrans" cxnId="{179A6660-32EF-4795-9129-77C10D977593}">
      <dgm:prSet/>
      <dgm:spPr/>
      <dgm:t>
        <a:bodyPr/>
        <a:lstStyle/>
        <a:p>
          <a:endParaRPr lang="en-US"/>
        </a:p>
      </dgm:t>
    </dgm:pt>
    <dgm:pt modelId="{14639CB4-8F38-4FF0-989F-CA3F088E751B}" type="pres">
      <dgm:prSet presAssocID="{31EE694B-31FD-4FF5-9CDE-1BBB432F075E}" presName="Name0" presStyleCnt="0">
        <dgm:presLayoutVars>
          <dgm:chPref val="1"/>
          <dgm:dir/>
          <dgm:animOne val="branch"/>
          <dgm:animLvl val="lvl"/>
          <dgm:resizeHandles val="exact"/>
        </dgm:presLayoutVars>
      </dgm:prSet>
      <dgm:spPr/>
    </dgm:pt>
    <dgm:pt modelId="{55BE0413-B777-4CC7-8A9F-84F75970B2D0}" type="pres">
      <dgm:prSet presAssocID="{6096DE2F-FC4E-47D4-8CC8-392EDF976C61}" presName="root1" presStyleCnt="0"/>
      <dgm:spPr/>
    </dgm:pt>
    <dgm:pt modelId="{7F0D209B-D1F0-4110-9BA7-25506CDCA939}" type="pres">
      <dgm:prSet presAssocID="{6096DE2F-FC4E-47D4-8CC8-392EDF976C61}" presName="LevelOneTextNode" presStyleLbl="node0" presStyleIdx="0" presStyleCnt="1" custAng="5400000" custScaleX="95942" custScaleY="68033" custLinFactX="-131746" custLinFactNeighborX="-200000" custLinFactNeighborY="-2125">
        <dgm:presLayoutVars>
          <dgm:chPref val="3"/>
        </dgm:presLayoutVars>
      </dgm:prSet>
      <dgm:spPr/>
    </dgm:pt>
    <dgm:pt modelId="{3B6ED842-B5B7-4E84-9A02-13FE9DC6C491}" type="pres">
      <dgm:prSet presAssocID="{6096DE2F-FC4E-47D4-8CC8-392EDF976C61}" presName="level2hierChild" presStyleCnt="0"/>
      <dgm:spPr/>
    </dgm:pt>
    <dgm:pt modelId="{743FD69C-13F7-4184-ADB4-1DD275B4A9AB}" type="pres">
      <dgm:prSet presAssocID="{CDC8957D-EA05-42BD-83FE-81DC9E20E539}" presName="conn2-1" presStyleLbl="parChTrans1D2" presStyleIdx="0" presStyleCnt="3"/>
      <dgm:spPr/>
    </dgm:pt>
    <dgm:pt modelId="{E271A9B5-13C5-4864-AF9C-9259D0B234D2}" type="pres">
      <dgm:prSet presAssocID="{CDC8957D-EA05-42BD-83FE-81DC9E20E539}" presName="connTx" presStyleLbl="parChTrans1D2" presStyleIdx="0" presStyleCnt="3"/>
      <dgm:spPr/>
    </dgm:pt>
    <dgm:pt modelId="{1A4E78BE-5FB8-426F-99DF-73E189A57B7F}" type="pres">
      <dgm:prSet presAssocID="{68DED860-224F-4F0F-942C-B6A0CA01ACDA}" presName="root2" presStyleCnt="0"/>
      <dgm:spPr/>
    </dgm:pt>
    <dgm:pt modelId="{281E83FF-3D75-4C23-BFDE-EA98B637B109}" type="pres">
      <dgm:prSet presAssocID="{68DED860-224F-4F0F-942C-B6A0CA01ACDA}" presName="LevelTwoTextNode" presStyleLbl="node2" presStyleIdx="0" presStyleCnt="3" custLinFactNeighborX="6250" custLinFactNeighborY="-54048">
        <dgm:presLayoutVars>
          <dgm:chPref val="3"/>
        </dgm:presLayoutVars>
      </dgm:prSet>
      <dgm:spPr/>
    </dgm:pt>
    <dgm:pt modelId="{B3256021-723E-40FD-8CAD-600D8ED55509}" type="pres">
      <dgm:prSet presAssocID="{68DED860-224F-4F0F-942C-B6A0CA01ACDA}" presName="level3hierChild" presStyleCnt="0"/>
      <dgm:spPr/>
    </dgm:pt>
    <dgm:pt modelId="{B0D8892A-4FE8-49A7-BAD6-02268644FF60}" type="pres">
      <dgm:prSet presAssocID="{78223DCB-4DB7-411E-A5E5-43FDF9C84C8D}" presName="conn2-1" presStyleLbl="parChTrans1D2" presStyleIdx="1" presStyleCnt="3"/>
      <dgm:spPr/>
    </dgm:pt>
    <dgm:pt modelId="{45707CD3-6951-436F-B9B0-F5ADF69B2BBE}" type="pres">
      <dgm:prSet presAssocID="{78223DCB-4DB7-411E-A5E5-43FDF9C84C8D}" presName="connTx" presStyleLbl="parChTrans1D2" presStyleIdx="1" presStyleCnt="3"/>
      <dgm:spPr/>
    </dgm:pt>
    <dgm:pt modelId="{4EDF5065-EC43-45B7-BA94-D86033FF9B06}" type="pres">
      <dgm:prSet presAssocID="{7167B9B5-C31D-4E08-BE3A-3BB73A8E0918}" presName="root2" presStyleCnt="0"/>
      <dgm:spPr/>
    </dgm:pt>
    <dgm:pt modelId="{D5400D86-E52E-4E58-A5D3-4E74913AC207}" type="pres">
      <dgm:prSet presAssocID="{7167B9B5-C31D-4E08-BE3A-3BB73A8E0918}" presName="LevelTwoTextNode" presStyleLbl="node2" presStyleIdx="1" presStyleCnt="3" custLinFactNeighborX="6818" custLinFactNeighborY="-70822">
        <dgm:presLayoutVars>
          <dgm:chPref val="3"/>
        </dgm:presLayoutVars>
      </dgm:prSet>
      <dgm:spPr/>
    </dgm:pt>
    <dgm:pt modelId="{30B0F121-65F7-472D-89EB-575AF9D394FC}" type="pres">
      <dgm:prSet presAssocID="{7167B9B5-C31D-4E08-BE3A-3BB73A8E0918}" presName="level3hierChild" presStyleCnt="0"/>
      <dgm:spPr/>
    </dgm:pt>
    <dgm:pt modelId="{B5527CF0-D18A-42E5-95F6-0B3FF4259A74}" type="pres">
      <dgm:prSet presAssocID="{26382712-BFA9-46EC-837C-EED58A65658C}" presName="conn2-1" presStyleLbl="parChTrans1D2" presStyleIdx="2" presStyleCnt="3"/>
      <dgm:spPr/>
    </dgm:pt>
    <dgm:pt modelId="{163E4AB7-BEEE-4B5A-AA4F-94237442BE84}" type="pres">
      <dgm:prSet presAssocID="{26382712-BFA9-46EC-837C-EED58A65658C}" presName="connTx" presStyleLbl="parChTrans1D2" presStyleIdx="2" presStyleCnt="3"/>
      <dgm:spPr/>
    </dgm:pt>
    <dgm:pt modelId="{FCD109E2-8BD3-463F-9BFE-034DCF26E8B1}" type="pres">
      <dgm:prSet presAssocID="{DC3B2AD8-50EC-4FC4-B286-F4AB3F5871AF}" presName="root2" presStyleCnt="0"/>
      <dgm:spPr/>
    </dgm:pt>
    <dgm:pt modelId="{8B01C0CA-446B-4164-826C-156A089DE08B}" type="pres">
      <dgm:prSet presAssocID="{DC3B2AD8-50EC-4FC4-B286-F4AB3F5871AF}" presName="LevelTwoTextNode" presStyleLbl="node2" presStyleIdx="2" presStyleCnt="3" custLinFactNeighborX="8523" custLinFactNeighborY="37275">
        <dgm:presLayoutVars>
          <dgm:chPref val="3"/>
        </dgm:presLayoutVars>
      </dgm:prSet>
      <dgm:spPr/>
    </dgm:pt>
    <dgm:pt modelId="{F89F7CFB-FF80-4C00-B3B3-9945A1ADBA8A}" type="pres">
      <dgm:prSet presAssocID="{DC3B2AD8-50EC-4FC4-B286-F4AB3F5871AF}" presName="level3hierChild" presStyleCnt="0"/>
      <dgm:spPr/>
    </dgm:pt>
  </dgm:ptLst>
  <dgm:cxnLst>
    <dgm:cxn modelId="{FFE7162B-33A5-41DC-B046-C409D91349F2}" type="presOf" srcId="{68DED860-224F-4F0F-942C-B6A0CA01ACDA}" destId="{281E83FF-3D75-4C23-BFDE-EA98B637B109}" srcOrd="0" destOrd="0" presId="urn:microsoft.com/office/officeart/2008/layout/HorizontalMultiLevelHierarchy"/>
    <dgm:cxn modelId="{6349EF37-4DA9-485E-91BB-157E01213D50}" srcId="{6096DE2F-FC4E-47D4-8CC8-392EDF976C61}" destId="{7167B9B5-C31D-4E08-BE3A-3BB73A8E0918}" srcOrd="1" destOrd="0" parTransId="{78223DCB-4DB7-411E-A5E5-43FDF9C84C8D}" sibTransId="{5D29A00C-BB92-49AE-9B0F-C9AD58B847ED}"/>
    <dgm:cxn modelId="{179A6660-32EF-4795-9129-77C10D977593}" srcId="{6096DE2F-FC4E-47D4-8CC8-392EDF976C61}" destId="{DC3B2AD8-50EC-4FC4-B286-F4AB3F5871AF}" srcOrd="2" destOrd="0" parTransId="{26382712-BFA9-46EC-837C-EED58A65658C}" sibTransId="{6436CEF6-B774-42AB-997A-AFE0D6D0A32A}"/>
    <dgm:cxn modelId="{21696A60-A83D-4AEF-B6AD-2611FAFBFC19}" type="presOf" srcId="{CDC8957D-EA05-42BD-83FE-81DC9E20E539}" destId="{E271A9B5-13C5-4864-AF9C-9259D0B234D2}" srcOrd="1" destOrd="0" presId="urn:microsoft.com/office/officeart/2008/layout/HorizontalMultiLevelHierarchy"/>
    <dgm:cxn modelId="{E7645260-CD56-47B8-A2B5-999D0704CEE4}" srcId="{31EE694B-31FD-4FF5-9CDE-1BBB432F075E}" destId="{6096DE2F-FC4E-47D4-8CC8-392EDF976C61}" srcOrd="0" destOrd="0" parTransId="{6BA646ED-1260-4613-BD1E-70B7E8FB2D04}" sibTransId="{D87834B4-DA6D-4550-BAC3-43E5CEA3EA8C}"/>
    <dgm:cxn modelId="{61DF0F52-E688-4362-B9D4-846E7F3966EA}" type="presOf" srcId="{CDC8957D-EA05-42BD-83FE-81DC9E20E539}" destId="{743FD69C-13F7-4184-ADB4-1DD275B4A9AB}" srcOrd="0" destOrd="0" presId="urn:microsoft.com/office/officeart/2008/layout/HorizontalMultiLevelHierarchy"/>
    <dgm:cxn modelId="{6C33D252-1034-4C93-B434-CD49357D7CB4}" type="presOf" srcId="{6096DE2F-FC4E-47D4-8CC8-392EDF976C61}" destId="{7F0D209B-D1F0-4110-9BA7-25506CDCA939}" srcOrd="0" destOrd="0" presId="urn:microsoft.com/office/officeart/2008/layout/HorizontalMultiLevelHierarchy"/>
    <dgm:cxn modelId="{F8DECF75-1A7C-4FFD-9551-FE78BB68FB11}" type="presOf" srcId="{78223DCB-4DB7-411E-A5E5-43FDF9C84C8D}" destId="{B0D8892A-4FE8-49A7-BAD6-02268644FF60}" srcOrd="0" destOrd="0" presId="urn:microsoft.com/office/officeart/2008/layout/HorizontalMultiLevelHierarchy"/>
    <dgm:cxn modelId="{C9A60087-8535-426F-AD45-F018088C478A}" type="presOf" srcId="{78223DCB-4DB7-411E-A5E5-43FDF9C84C8D}" destId="{45707CD3-6951-436F-B9B0-F5ADF69B2BBE}" srcOrd="1" destOrd="0" presId="urn:microsoft.com/office/officeart/2008/layout/HorizontalMultiLevelHierarchy"/>
    <dgm:cxn modelId="{647DA09D-E9C8-4288-99DD-F6757BF2BAD2}" type="presOf" srcId="{31EE694B-31FD-4FF5-9CDE-1BBB432F075E}" destId="{14639CB4-8F38-4FF0-989F-CA3F088E751B}" srcOrd="0" destOrd="0" presId="urn:microsoft.com/office/officeart/2008/layout/HorizontalMultiLevelHierarchy"/>
    <dgm:cxn modelId="{8E9835A2-C32B-4579-8B86-2BA2253F2493}" type="presOf" srcId="{7167B9B5-C31D-4E08-BE3A-3BB73A8E0918}" destId="{D5400D86-E52E-4E58-A5D3-4E74913AC207}" srcOrd="0" destOrd="0" presId="urn:microsoft.com/office/officeart/2008/layout/HorizontalMultiLevelHierarchy"/>
    <dgm:cxn modelId="{366B23AC-247C-4D2B-BE0A-FB74945F2E3A}" srcId="{6096DE2F-FC4E-47D4-8CC8-392EDF976C61}" destId="{68DED860-224F-4F0F-942C-B6A0CA01ACDA}" srcOrd="0" destOrd="0" parTransId="{CDC8957D-EA05-42BD-83FE-81DC9E20E539}" sibTransId="{C6E52971-57AB-4A71-8906-2D3B224822B1}"/>
    <dgm:cxn modelId="{6F3997B3-E650-4920-B09D-26A42E4D30AC}" type="presOf" srcId="{26382712-BFA9-46EC-837C-EED58A65658C}" destId="{B5527CF0-D18A-42E5-95F6-0B3FF4259A74}" srcOrd="0" destOrd="0" presId="urn:microsoft.com/office/officeart/2008/layout/HorizontalMultiLevelHierarchy"/>
    <dgm:cxn modelId="{CC2BFCC4-3AA9-47FB-867A-D022881480D7}" type="presOf" srcId="{26382712-BFA9-46EC-837C-EED58A65658C}" destId="{163E4AB7-BEEE-4B5A-AA4F-94237442BE84}" srcOrd="1" destOrd="0" presId="urn:microsoft.com/office/officeart/2008/layout/HorizontalMultiLevelHierarchy"/>
    <dgm:cxn modelId="{DF5C59FA-DF6B-41E3-9388-D90CBC4D956D}" type="presOf" srcId="{DC3B2AD8-50EC-4FC4-B286-F4AB3F5871AF}" destId="{8B01C0CA-446B-4164-826C-156A089DE08B}" srcOrd="0" destOrd="0" presId="urn:microsoft.com/office/officeart/2008/layout/HorizontalMultiLevelHierarchy"/>
    <dgm:cxn modelId="{64AEDC2C-BD47-4847-898D-C84EF883F55F}" type="presParOf" srcId="{14639CB4-8F38-4FF0-989F-CA3F088E751B}" destId="{55BE0413-B777-4CC7-8A9F-84F75970B2D0}" srcOrd="0" destOrd="0" presId="urn:microsoft.com/office/officeart/2008/layout/HorizontalMultiLevelHierarchy"/>
    <dgm:cxn modelId="{FEBEF9D3-9F9A-48B4-B1E7-16A1676A2B3A}" type="presParOf" srcId="{55BE0413-B777-4CC7-8A9F-84F75970B2D0}" destId="{7F0D209B-D1F0-4110-9BA7-25506CDCA939}" srcOrd="0" destOrd="0" presId="urn:microsoft.com/office/officeart/2008/layout/HorizontalMultiLevelHierarchy"/>
    <dgm:cxn modelId="{25EEDDCD-345A-4738-BC51-59D906A6BA19}" type="presParOf" srcId="{55BE0413-B777-4CC7-8A9F-84F75970B2D0}" destId="{3B6ED842-B5B7-4E84-9A02-13FE9DC6C491}" srcOrd="1" destOrd="0" presId="urn:microsoft.com/office/officeart/2008/layout/HorizontalMultiLevelHierarchy"/>
    <dgm:cxn modelId="{9255E6A0-A3C3-4AE6-931C-2936B9DFBC07}" type="presParOf" srcId="{3B6ED842-B5B7-4E84-9A02-13FE9DC6C491}" destId="{743FD69C-13F7-4184-ADB4-1DD275B4A9AB}" srcOrd="0" destOrd="0" presId="urn:microsoft.com/office/officeart/2008/layout/HorizontalMultiLevelHierarchy"/>
    <dgm:cxn modelId="{BF0FF53E-DD0B-4180-B678-AA408411CD4F}" type="presParOf" srcId="{743FD69C-13F7-4184-ADB4-1DD275B4A9AB}" destId="{E271A9B5-13C5-4864-AF9C-9259D0B234D2}" srcOrd="0" destOrd="0" presId="urn:microsoft.com/office/officeart/2008/layout/HorizontalMultiLevelHierarchy"/>
    <dgm:cxn modelId="{FB037259-E6A8-4FFF-88DC-E0151F93BE34}" type="presParOf" srcId="{3B6ED842-B5B7-4E84-9A02-13FE9DC6C491}" destId="{1A4E78BE-5FB8-426F-99DF-73E189A57B7F}" srcOrd="1" destOrd="0" presId="urn:microsoft.com/office/officeart/2008/layout/HorizontalMultiLevelHierarchy"/>
    <dgm:cxn modelId="{2EF19CAC-27CE-4F5C-8854-FC02857AC8B0}" type="presParOf" srcId="{1A4E78BE-5FB8-426F-99DF-73E189A57B7F}" destId="{281E83FF-3D75-4C23-BFDE-EA98B637B109}" srcOrd="0" destOrd="0" presId="urn:microsoft.com/office/officeart/2008/layout/HorizontalMultiLevelHierarchy"/>
    <dgm:cxn modelId="{0916491D-7E5F-4A5E-88D3-67F19DB7EE44}" type="presParOf" srcId="{1A4E78BE-5FB8-426F-99DF-73E189A57B7F}" destId="{B3256021-723E-40FD-8CAD-600D8ED55509}" srcOrd="1" destOrd="0" presId="urn:microsoft.com/office/officeart/2008/layout/HorizontalMultiLevelHierarchy"/>
    <dgm:cxn modelId="{8657F185-6D63-43DD-A038-47A82D3CF8AC}" type="presParOf" srcId="{3B6ED842-B5B7-4E84-9A02-13FE9DC6C491}" destId="{B0D8892A-4FE8-49A7-BAD6-02268644FF60}" srcOrd="2" destOrd="0" presId="urn:microsoft.com/office/officeart/2008/layout/HorizontalMultiLevelHierarchy"/>
    <dgm:cxn modelId="{9EA1588E-622A-4BF5-8DD7-9BBC2B0C63B0}" type="presParOf" srcId="{B0D8892A-4FE8-49A7-BAD6-02268644FF60}" destId="{45707CD3-6951-436F-B9B0-F5ADF69B2BBE}" srcOrd="0" destOrd="0" presId="urn:microsoft.com/office/officeart/2008/layout/HorizontalMultiLevelHierarchy"/>
    <dgm:cxn modelId="{4EFED868-8460-4FA2-925A-7E0E0456029F}" type="presParOf" srcId="{3B6ED842-B5B7-4E84-9A02-13FE9DC6C491}" destId="{4EDF5065-EC43-45B7-BA94-D86033FF9B06}" srcOrd="3" destOrd="0" presId="urn:microsoft.com/office/officeart/2008/layout/HorizontalMultiLevelHierarchy"/>
    <dgm:cxn modelId="{00FBB6A5-6D01-4705-808D-7C685CC0758C}" type="presParOf" srcId="{4EDF5065-EC43-45B7-BA94-D86033FF9B06}" destId="{D5400D86-E52E-4E58-A5D3-4E74913AC207}" srcOrd="0" destOrd="0" presId="urn:microsoft.com/office/officeart/2008/layout/HorizontalMultiLevelHierarchy"/>
    <dgm:cxn modelId="{3C0BDC07-303C-4B97-9435-F24AE0BDDBC9}" type="presParOf" srcId="{4EDF5065-EC43-45B7-BA94-D86033FF9B06}" destId="{30B0F121-65F7-472D-89EB-575AF9D394FC}" srcOrd="1" destOrd="0" presId="urn:microsoft.com/office/officeart/2008/layout/HorizontalMultiLevelHierarchy"/>
    <dgm:cxn modelId="{A584FA61-A782-49BC-8D06-E0954500964E}" type="presParOf" srcId="{3B6ED842-B5B7-4E84-9A02-13FE9DC6C491}" destId="{B5527CF0-D18A-42E5-95F6-0B3FF4259A74}" srcOrd="4" destOrd="0" presId="urn:microsoft.com/office/officeart/2008/layout/HorizontalMultiLevelHierarchy"/>
    <dgm:cxn modelId="{1441BA49-D8EF-481E-86E5-00614B0085ED}" type="presParOf" srcId="{B5527CF0-D18A-42E5-95F6-0B3FF4259A74}" destId="{163E4AB7-BEEE-4B5A-AA4F-94237442BE84}" srcOrd="0" destOrd="0" presId="urn:microsoft.com/office/officeart/2008/layout/HorizontalMultiLevelHierarchy"/>
    <dgm:cxn modelId="{BB43548B-E66F-49C7-BF5C-63FA3DBA8F52}" type="presParOf" srcId="{3B6ED842-B5B7-4E84-9A02-13FE9DC6C491}" destId="{FCD109E2-8BD3-463F-9BFE-034DCF26E8B1}" srcOrd="5" destOrd="0" presId="urn:microsoft.com/office/officeart/2008/layout/HorizontalMultiLevelHierarchy"/>
    <dgm:cxn modelId="{E9A96FCF-8B9C-4A12-9D10-8256EFE666A4}" type="presParOf" srcId="{FCD109E2-8BD3-463F-9BFE-034DCF26E8B1}" destId="{8B01C0CA-446B-4164-826C-156A089DE08B}" srcOrd="0" destOrd="0" presId="urn:microsoft.com/office/officeart/2008/layout/HorizontalMultiLevelHierarchy"/>
    <dgm:cxn modelId="{812EE1F2-5FF1-458A-9B9D-1333C045119E}" type="presParOf" srcId="{FCD109E2-8BD3-463F-9BFE-034DCF26E8B1}" destId="{F89F7CFB-FF80-4C00-B3B3-9945A1ADBA8A}"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1FEEDF-CE09-4BFC-ADF1-BF70270A3053}">
      <dsp:nvSpPr>
        <dsp:cNvPr id="0" name=""/>
        <dsp:cNvSpPr/>
      </dsp:nvSpPr>
      <dsp:spPr>
        <a:xfrm>
          <a:off x="1148026" y="927425"/>
          <a:ext cx="2160683" cy="17821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Hospital Nurse</a:t>
          </a:r>
        </a:p>
      </dsp:txBody>
      <dsp:txXfrm>
        <a:off x="1189037" y="968436"/>
        <a:ext cx="2078661" cy="1318208"/>
      </dsp:txXfrm>
    </dsp:sp>
    <dsp:sp modelId="{AC4CD508-E6DD-4AF0-8EDA-ED90813A2D6B}">
      <dsp:nvSpPr>
        <dsp:cNvPr id="0" name=""/>
        <dsp:cNvSpPr/>
      </dsp:nvSpPr>
      <dsp:spPr>
        <a:xfrm>
          <a:off x="2310919" y="1167428"/>
          <a:ext cx="2655306" cy="2655306"/>
        </a:xfrm>
        <a:prstGeom prst="leftCircularArrow">
          <a:avLst>
            <a:gd name="adj1" fmla="val 4173"/>
            <a:gd name="adj2" fmla="val 526279"/>
            <a:gd name="adj3" fmla="val 2301790"/>
            <a:gd name="adj4" fmla="val 9024489"/>
            <a:gd name="adj5" fmla="val 48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F964024-CA49-4EB8-82AA-8B0DB81F23B1}">
      <dsp:nvSpPr>
        <dsp:cNvPr id="0" name=""/>
        <dsp:cNvSpPr/>
      </dsp:nvSpPr>
      <dsp:spPr>
        <a:xfrm>
          <a:off x="1628177" y="2327656"/>
          <a:ext cx="1920607" cy="7637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Child’s stay at </a:t>
          </a:r>
          <a:r>
            <a:rPr lang="en-US" sz="2300" kern="1200" dirty="0" err="1"/>
            <a:t>hosp</a:t>
          </a:r>
          <a:endParaRPr lang="en-US" sz="2300" kern="1200" dirty="0"/>
        </a:p>
      </dsp:txBody>
      <dsp:txXfrm>
        <a:off x="1650547" y="2350026"/>
        <a:ext cx="1875867" cy="719022"/>
      </dsp:txXfrm>
    </dsp:sp>
    <dsp:sp modelId="{923B2B7C-9E81-4A2B-9411-281E0978F260}">
      <dsp:nvSpPr>
        <dsp:cNvPr id="0" name=""/>
        <dsp:cNvSpPr/>
      </dsp:nvSpPr>
      <dsp:spPr>
        <a:xfrm>
          <a:off x="4076470" y="927425"/>
          <a:ext cx="2160683" cy="17821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Child</a:t>
          </a:r>
        </a:p>
      </dsp:txBody>
      <dsp:txXfrm>
        <a:off x="4117481" y="1350317"/>
        <a:ext cx="2078661" cy="1318208"/>
      </dsp:txXfrm>
    </dsp:sp>
    <dsp:sp modelId="{94DCF786-8115-4E20-B272-AAA6A8EC1124}">
      <dsp:nvSpPr>
        <dsp:cNvPr id="0" name=""/>
        <dsp:cNvSpPr/>
      </dsp:nvSpPr>
      <dsp:spPr>
        <a:xfrm>
          <a:off x="5221358" y="-255646"/>
          <a:ext cx="2931393" cy="2931393"/>
        </a:xfrm>
        <a:prstGeom prst="circularArrow">
          <a:avLst>
            <a:gd name="adj1" fmla="val 3780"/>
            <a:gd name="adj2" fmla="val 472201"/>
            <a:gd name="adj3" fmla="val 19352289"/>
            <a:gd name="adj4" fmla="val 12575511"/>
            <a:gd name="adj5" fmla="val 44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50BDF3D-DBAF-48D8-B49F-6E47546EBB15}">
      <dsp:nvSpPr>
        <dsp:cNvPr id="0" name=""/>
        <dsp:cNvSpPr/>
      </dsp:nvSpPr>
      <dsp:spPr>
        <a:xfrm>
          <a:off x="4556622" y="545544"/>
          <a:ext cx="1920607" cy="7637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During home visits </a:t>
          </a:r>
        </a:p>
      </dsp:txBody>
      <dsp:txXfrm>
        <a:off x="4578992" y="567914"/>
        <a:ext cx="1875867" cy="719022"/>
      </dsp:txXfrm>
    </dsp:sp>
    <dsp:sp modelId="{D96DCD81-E1F5-449B-9C51-E9910A58DFE5}">
      <dsp:nvSpPr>
        <dsp:cNvPr id="0" name=""/>
        <dsp:cNvSpPr/>
      </dsp:nvSpPr>
      <dsp:spPr>
        <a:xfrm>
          <a:off x="7004914" y="927425"/>
          <a:ext cx="2160683" cy="17821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Agency Nurse 1&amp;2</a:t>
          </a:r>
        </a:p>
      </dsp:txBody>
      <dsp:txXfrm>
        <a:off x="7045925" y="968436"/>
        <a:ext cx="2078661" cy="1318208"/>
      </dsp:txXfrm>
    </dsp:sp>
    <dsp:sp modelId="{D65EAEC4-50C3-4C7C-A0A4-7DBCAEF0FF28}">
      <dsp:nvSpPr>
        <dsp:cNvPr id="0" name=""/>
        <dsp:cNvSpPr/>
      </dsp:nvSpPr>
      <dsp:spPr>
        <a:xfrm>
          <a:off x="7485066" y="2327656"/>
          <a:ext cx="1920607" cy="7637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End of transmission</a:t>
          </a:r>
        </a:p>
      </dsp:txBody>
      <dsp:txXfrm>
        <a:off x="7507436" y="2350026"/>
        <a:ext cx="1875867" cy="7190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27CF0-D18A-42E5-95F6-0B3FF4259A74}">
      <dsp:nvSpPr>
        <dsp:cNvPr id="0" name=""/>
        <dsp:cNvSpPr/>
      </dsp:nvSpPr>
      <dsp:spPr>
        <a:xfrm>
          <a:off x="1955966" y="1741196"/>
          <a:ext cx="2938930" cy="1198642"/>
        </a:xfrm>
        <a:custGeom>
          <a:avLst/>
          <a:gdLst/>
          <a:ahLst/>
          <a:cxnLst/>
          <a:rect l="0" t="0" r="0" b="0"/>
          <a:pathLst>
            <a:path>
              <a:moveTo>
                <a:pt x="0" y="0"/>
              </a:moveTo>
              <a:lnTo>
                <a:pt x="1469465" y="0"/>
              </a:lnTo>
              <a:lnTo>
                <a:pt x="1469465" y="1198642"/>
              </a:lnTo>
              <a:lnTo>
                <a:pt x="2938930" y="119864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346082" y="2261168"/>
        <a:ext cx="158698" cy="158698"/>
      </dsp:txXfrm>
    </dsp:sp>
    <dsp:sp modelId="{B0D8892A-4FE8-49A7-BAD6-02268644FF60}">
      <dsp:nvSpPr>
        <dsp:cNvPr id="0" name=""/>
        <dsp:cNvSpPr/>
      </dsp:nvSpPr>
      <dsp:spPr>
        <a:xfrm>
          <a:off x="1955966" y="1329085"/>
          <a:ext cx="2900285" cy="412110"/>
        </a:xfrm>
        <a:custGeom>
          <a:avLst/>
          <a:gdLst/>
          <a:ahLst/>
          <a:cxnLst/>
          <a:rect l="0" t="0" r="0" b="0"/>
          <a:pathLst>
            <a:path>
              <a:moveTo>
                <a:pt x="0" y="412110"/>
              </a:moveTo>
              <a:lnTo>
                <a:pt x="1450142" y="412110"/>
              </a:lnTo>
              <a:lnTo>
                <a:pt x="1450142" y="0"/>
              </a:lnTo>
              <a:lnTo>
                <a:pt x="2900285"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332873" y="1461905"/>
        <a:ext cx="146470" cy="146470"/>
      </dsp:txXfrm>
    </dsp:sp>
    <dsp:sp modelId="{743FD69C-13F7-4184-ADB4-1DD275B4A9AB}">
      <dsp:nvSpPr>
        <dsp:cNvPr id="0" name=""/>
        <dsp:cNvSpPr/>
      </dsp:nvSpPr>
      <dsp:spPr>
        <a:xfrm>
          <a:off x="1955966" y="581218"/>
          <a:ext cx="2887411" cy="1159977"/>
        </a:xfrm>
        <a:custGeom>
          <a:avLst/>
          <a:gdLst/>
          <a:ahLst/>
          <a:cxnLst/>
          <a:rect l="0" t="0" r="0" b="0"/>
          <a:pathLst>
            <a:path>
              <a:moveTo>
                <a:pt x="0" y="1159977"/>
              </a:moveTo>
              <a:lnTo>
                <a:pt x="1443705" y="1159977"/>
              </a:lnTo>
              <a:lnTo>
                <a:pt x="1443705" y="0"/>
              </a:lnTo>
              <a:lnTo>
                <a:pt x="2887411"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321879" y="1083414"/>
        <a:ext cx="155585" cy="155585"/>
      </dsp:txXfrm>
    </dsp:sp>
    <dsp:sp modelId="{7F0D209B-D1F0-4110-9BA7-25506CDCA939}">
      <dsp:nvSpPr>
        <dsp:cNvPr id="0" name=""/>
        <dsp:cNvSpPr/>
      </dsp:nvSpPr>
      <dsp:spPr>
        <a:xfrm>
          <a:off x="387308" y="1409705"/>
          <a:ext cx="2474335" cy="662981"/>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a:lnSpc>
              <a:spcPct val="90000"/>
            </a:lnSpc>
            <a:spcBef>
              <a:spcPct val="0"/>
            </a:spcBef>
            <a:spcAft>
              <a:spcPct val="35000"/>
            </a:spcAft>
            <a:buNone/>
          </a:pPr>
          <a:r>
            <a:rPr lang="en-US" sz="4300" kern="1200" dirty="0"/>
            <a:t>Patient 3</a:t>
          </a:r>
        </a:p>
      </dsp:txBody>
      <dsp:txXfrm>
        <a:off x="387308" y="1409705"/>
        <a:ext cx="2474335" cy="662981"/>
      </dsp:txXfrm>
    </dsp:sp>
    <dsp:sp modelId="{281E83FF-3D75-4C23-BFDE-EA98B637B109}">
      <dsp:nvSpPr>
        <dsp:cNvPr id="0" name=""/>
        <dsp:cNvSpPr/>
      </dsp:nvSpPr>
      <dsp:spPr>
        <a:xfrm>
          <a:off x="4843378" y="235707"/>
          <a:ext cx="2266555" cy="69102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dirty="0"/>
            <a:t>Patient 1</a:t>
          </a:r>
        </a:p>
      </dsp:txBody>
      <dsp:txXfrm>
        <a:off x="4843378" y="235707"/>
        <a:ext cx="2266555" cy="691022"/>
      </dsp:txXfrm>
    </dsp:sp>
    <dsp:sp modelId="{D5400D86-E52E-4E58-A5D3-4E74913AC207}">
      <dsp:nvSpPr>
        <dsp:cNvPr id="0" name=""/>
        <dsp:cNvSpPr/>
      </dsp:nvSpPr>
      <dsp:spPr>
        <a:xfrm>
          <a:off x="4856252" y="983573"/>
          <a:ext cx="2266555" cy="69102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dirty="0"/>
            <a:t>Patient 2</a:t>
          </a:r>
        </a:p>
      </dsp:txBody>
      <dsp:txXfrm>
        <a:off x="4856252" y="983573"/>
        <a:ext cx="2266555" cy="691022"/>
      </dsp:txXfrm>
    </dsp:sp>
    <dsp:sp modelId="{8B01C0CA-446B-4164-826C-156A089DE08B}">
      <dsp:nvSpPr>
        <dsp:cNvPr id="0" name=""/>
        <dsp:cNvSpPr/>
      </dsp:nvSpPr>
      <dsp:spPr>
        <a:xfrm>
          <a:off x="4894897" y="2594327"/>
          <a:ext cx="2266555" cy="69102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dirty="0"/>
            <a:t>Patient 4</a:t>
          </a:r>
        </a:p>
      </dsp:txBody>
      <dsp:txXfrm>
        <a:off x="4894897" y="2594327"/>
        <a:ext cx="2266555" cy="69102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9AE87A-F68E-4AF5-B66C-DC796DA511D3}" type="datetimeFigureOut">
              <a:rPr lang="en-US" smtClean="0"/>
              <a:t>2/17/2023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2EB58E-4C37-400E-A2D0-D112E0B4E98A}" type="slidenum">
              <a:rPr lang="en-US" smtClean="0"/>
              <a:t>‹#›</a:t>
            </a:fld>
            <a:endParaRPr lang="en-US"/>
          </a:p>
        </p:txBody>
      </p:sp>
    </p:spTree>
    <p:extLst>
      <p:ext uri="{BB962C8B-B14F-4D97-AF65-F5344CB8AC3E}">
        <p14:creationId xmlns:p14="http://schemas.microsoft.com/office/powerpoint/2010/main" val="3387921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Hepatitis A is a vaccine preventable disease</a:t>
            </a:r>
            <a:r>
              <a:rPr lang="en-US" baseline="0" dirty="0"/>
              <a:t> characterized by acute abdominal pain, nausea/vomiting, and frequently jaundice. It has an incubation period of about 2 to 7 weeks, is spread through fecal-oral contamination, and people are typically infectious for 3 weeks, 2 of which are before symptom onset</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2</a:t>
            </a:fld>
            <a:endParaRPr lang="en-US"/>
          </a:p>
        </p:txBody>
      </p:sp>
    </p:spTree>
    <p:extLst>
      <p:ext uri="{BB962C8B-B14F-4D97-AF65-F5344CB8AC3E}">
        <p14:creationId xmlns:p14="http://schemas.microsoft.com/office/powerpoint/2010/main" val="4233055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now we have a third patient.</a:t>
            </a:r>
            <a:r>
              <a:rPr lang="en-US" baseline="0" dirty="0"/>
              <a:t> </a:t>
            </a:r>
            <a:r>
              <a:rPr lang="en-US" dirty="0"/>
              <a:t>It was not entirely clear if she was the</a:t>
            </a:r>
            <a:r>
              <a:rPr lang="en-US" baseline="0" dirty="0"/>
              <a:t> source case or a secondary case given the lack of acute symptoms. When the mother was informed of the child’s diagnosis, she reported that she had been informed of a case at the hospital months earlier during her daughter’s prior hospitalization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11</a:t>
            </a:fld>
            <a:endParaRPr lang="en-US"/>
          </a:p>
        </p:txBody>
      </p:sp>
    </p:spTree>
    <p:extLst>
      <p:ext uri="{BB962C8B-B14F-4D97-AF65-F5344CB8AC3E}">
        <p14:creationId xmlns:p14="http://schemas.microsoft.com/office/powerpoint/2010/main" val="3983424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baseline="0" dirty="0"/>
              <a:t>t this point, we began a search—checking NBS, reviewing case tracks, contacting all Houston area jurisdictions. Harris County matched the story to one of their confirmed cases from June.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12</a:t>
            </a:fld>
            <a:endParaRPr lang="en-US"/>
          </a:p>
        </p:txBody>
      </p:sp>
    </p:spTree>
    <p:extLst>
      <p:ext uri="{BB962C8B-B14F-4D97-AF65-F5344CB8AC3E}">
        <p14:creationId xmlns:p14="http://schemas.microsoft.com/office/powerpoint/2010/main" val="2005404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4</a:t>
            </a:r>
            <a:r>
              <a:rPr lang="en-US" baseline="30000" dirty="0"/>
              <a:t>th</a:t>
            </a:r>
            <a:r>
              <a:rPr lang="en-US" dirty="0"/>
              <a:t> patient had onset at the beginning of June, was also not vaccinated,</a:t>
            </a:r>
            <a:r>
              <a:rPr lang="en-US" baseline="0" dirty="0"/>
              <a:t> and had no identified risk factors for hepatitis A.</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13</a:t>
            </a:fld>
            <a:endParaRPr lang="en-US"/>
          </a:p>
        </p:txBody>
      </p:sp>
    </p:spTree>
    <p:extLst>
      <p:ext uri="{BB962C8B-B14F-4D97-AF65-F5344CB8AC3E}">
        <p14:creationId xmlns:p14="http://schemas.microsoft.com/office/powerpoint/2010/main" val="3599151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t>
            </a:r>
            <a:r>
              <a:rPr lang="en-US" baseline="0" dirty="0"/>
              <a:t>, our chain of transmission looks like this: Patient 4, the </a:t>
            </a:r>
            <a:r>
              <a:rPr lang="en-US" baseline="0" dirty="0" err="1"/>
              <a:t>hosp</a:t>
            </a:r>
            <a:r>
              <a:rPr lang="en-US" baseline="0" dirty="0"/>
              <a:t> nurse, infected the child at the hospital and then the child infected the two agency nurses while they cared for her at home.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14</a:t>
            </a:fld>
            <a:endParaRPr lang="en-US"/>
          </a:p>
        </p:txBody>
      </p:sp>
    </p:spTree>
    <p:extLst>
      <p:ext uri="{BB962C8B-B14F-4D97-AF65-F5344CB8AC3E}">
        <p14:creationId xmlns:p14="http://schemas.microsoft.com/office/powerpoint/2010/main" val="11966512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But we soon realized that theory didn’t work. The dates in the medical record indicate the nurse cared for the patient during her incubation period, not her infectious period. </a:t>
            </a:r>
            <a:endParaRPr lang="en-US" dirty="0"/>
          </a:p>
          <a:p>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15</a:t>
            </a:fld>
            <a:endParaRPr lang="en-US"/>
          </a:p>
        </p:txBody>
      </p:sp>
    </p:spTree>
    <p:extLst>
      <p:ext uri="{BB962C8B-B14F-4D97-AF65-F5344CB8AC3E}">
        <p14:creationId xmlns:p14="http://schemas.microsoft.com/office/powerpoint/2010/main" val="551765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our new chain</a:t>
            </a:r>
            <a:r>
              <a:rPr lang="en-US" baseline="0" dirty="0"/>
              <a:t> of </a:t>
            </a:r>
            <a:r>
              <a:rPr lang="en-US" dirty="0"/>
              <a:t>transmission looks</a:t>
            </a:r>
            <a:r>
              <a:rPr lang="en-US" baseline="0" dirty="0"/>
              <a:t> something like patient 3 infection all 3 nurses, 1 in April or May, 2 in Jul or August. Of course, this  means that patient 3 was infectious for up to 4 months, which is rare but not unheard of in immunocompromised people. It also means we still don’t know her source of exposure and we still don’t know when she started being infectious</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17</a:t>
            </a:fld>
            <a:endParaRPr lang="en-US"/>
          </a:p>
        </p:txBody>
      </p:sp>
    </p:spTree>
    <p:extLst>
      <p:ext uri="{BB962C8B-B14F-4D97-AF65-F5344CB8AC3E}">
        <p14:creationId xmlns:p14="http://schemas.microsoft.com/office/powerpoint/2010/main" val="14715754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this investigation, the</a:t>
            </a:r>
            <a:r>
              <a:rPr lang="en-US" baseline="0" dirty="0"/>
              <a:t> City of Houston asked if the child could have been infected via transplant. Organs are not screened for hepatitis A (neither is blood), but the CDC discounted any such possibility.</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18</a:t>
            </a:fld>
            <a:endParaRPr lang="en-US"/>
          </a:p>
        </p:txBody>
      </p:sp>
    </p:spTree>
    <p:extLst>
      <p:ext uri="{BB962C8B-B14F-4D97-AF65-F5344CB8AC3E}">
        <p14:creationId xmlns:p14="http://schemas.microsoft.com/office/powerpoint/2010/main" val="1232702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child was</a:t>
            </a:r>
            <a:r>
              <a:rPr lang="en-US" baseline="0" dirty="0"/>
              <a:t> hospitalized for about 4 months in PA and may have been exposed there, but we also thought she may have exposed other healthcare workers there, as well/ We contacted their health department, informed them of the situation, but it became clear pretty quickly that there were no secondary or source cases.</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19</a:t>
            </a:fld>
            <a:endParaRPr lang="en-US"/>
          </a:p>
        </p:txBody>
      </p:sp>
    </p:spTree>
    <p:extLst>
      <p:ext uri="{BB962C8B-B14F-4D97-AF65-F5344CB8AC3E}">
        <p14:creationId xmlns:p14="http://schemas.microsoft.com/office/powerpoint/2010/main" val="35541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CDC</a:t>
            </a:r>
            <a:r>
              <a:rPr lang="en-US" baseline="0" dirty="0"/>
              <a:t> was very interested in this case because long term shedding of </a:t>
            </a:r>
            <a:r>
              <a:rPr lang="en-US" baseline="0" dirty="0" err="1"/>
              <a:t>hep</a:t>
            </a:r>
            <a:r>
              <a:rPr lang="en-US" baseline="0" dirty="0"/>
              <a:t> A isn’t that common. and we were all curious to find out when patient 3 was infected. The CDC conferred with the Texas and PA hospitals and obtained stored samples. The first saved sample tested was part of her liver, biopsied about 4 months after transplant. That tested positive. But the real surprise came when they obtained a sample of the donor’s liver, pre-transplant, and it tested positive for </a:t>
            </a:r>
            <a:r>
              <a:rPr lang="en-US" baseline="0" dirty="0" err="1"/>
              <a:t>hep</a:t>
            </a:r>
            <a:r>
              <a:rPr lang="en-US" baseline="0" dirty="0"/>
              <a:t> A, with a strain matching our 4 cases. To their credit, the CDC did call and apologize.</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20</a:t>
            </a:fld>
            <a:endParaRPr lang="en-US"/>
          </a:p>
        </p:txBody>
      </p:sp>
    </p:spTree>
    <p:extLst>
      <p:ext uri="{BB962C8B-B14F-4D97-AF65-F5344CB8AC3E}">
        <p14:creationId xmlns:p14="http://schemas.microsoft.com/office/powerpoint/2010/main" val="6247227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even though we now know that</a:t>
            </a:r>
            <a:r>
              <a:rPr lang="en-US" baseline="0" dirty="0"/>
              <a:t> patient 3 was infectious going back several more months, we had already determined there was no transmission in PA. So we turned to the other children that received the organs, all of whom were in other states. They were all located and tested and none had hepatitis A, whether that is because the organs they received weren’t infected or because they were vaccinated and their immunity held, we don’t know.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21</a:t>
            </a:fld>
            <a:endParaRPr lang="en-US"/>
          </a:p>
        </p:txBody>
      </p:sp>
    </p:spTree>
    <p:extLst>
      <p:ext uri="{BB962C8B-B14F-4D97-AF65-F5344CB8AC3E}">
        <p14:creationId xmlns:p14="http://schemas.microsoft.com/office/powerpoint/2010/main" val="79079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a:t>
            </a:r>
            <a:r>
              <a:rPr lang="en-US" baseline="0" dirty="0"/>
              <a:t> the end of August, 2015, Harris and Fort Bend County reported cases of hepatitis A to DSHS. Both nurses worked for the same home health agency and had onset within one week of each other, indicating a likely common source exposure</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3</a:t>
            </a:fld>
            <a:endParaRPr lang="en-US"/>
          </a:p>
        </p:txBody>
      </p:sp>
    </p:spTree>
    <p:extLst>
      <p:ext uri="{BB962C8B-B14F-4D97-AF65-F5344CB8AC3E}">
        <p14:creationId xmlns:p14="http://schemas.microsoft.com/office/powerpoint/2010/main" val="35405462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a:t>
            </a:r>
            <a:r>
              <a:rPr lang="en-US" baseline="0" dirty="0"/>
              <a:t> this point, our contact and source investigation is wrapped up, but patient 3 is still infectious, so we turned to efforts to prevent future transmission. The CDC is testing the patient monthly and she is still shedding virus. The home health agency continues to attend to her and was educated extensively, along with the mother, on contact precautions. The agency also was requested to only send vaccinated (or previously infected) nurses to the house.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22</a:t>
            </a:fld>
            <a:endParaRPr lang="en-US"/>
          </a:p>
        </p:txBody>
      </p:sp>
    </p:spTree>
    <p:extLst>
      <p:ext uri="{BB962C8B-B14F-4D97-AF65-F5344CB8AC3E}">
        <p14:creationId xmlns:p14="http://schemas.microsoft.com/office/powerpoint/2010/main" val="3719522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lot of lessons</a:t>
            </a:r>
            <a:r>
              <a:rPr lang="en-US" baseline="0" dirty="0"/>
              <a:t> were learned during this investigation. HCW are not generally considered at risk for </a:t>
            </a:r>
            <a:r>
              <a:rPr lang="en-US" baseline="0" dirty="0" err="1"/>
              <a:t>hep</a:t>
            </a:r>
            <a:r>
              <a:rPr lang="en-US" baseline="0" dirty="0"/>
              <a:t> A and there is no recommendation for vaccine for them. But, it is well established that young children and immunocompromised patients may have unrecognized infection, reinforcing the need for standard precautions for every patient. And in the case of diapered or incontinent patients, contact precautions are very important.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23</a:t>
            </a:fld>
            <a:endParaRPr lang="en-US"/>
          </a:p>
        </p:txBody>
      </p:sp>
    </p:spTree>
    <p:extLst>
      <p:ext uri="{BB962C8B-B14F-4D97-AF65-F5344CB8AC3E}">
        <p14:creationId xmlns:p14="http://schemas.microsoft.com/office/powerpoint/2010/main" val="3262710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healthcare</a:t>
            </a:r>
            <a:r>
              <a:rPr lang="en-US" baseline="0" dirty="0"/>
              <a:t> transmission issues, this investigation really reinforced the importance of teamwork and strong epi work. From the very beginning if the local health departments hadn’t realized they had 2 nurses from the same agency, we never would have started this investigation. Each of the agencies played a critical role in helping to unravel this and the information sharing was really necessary to move this along.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24</a:t>
            </a:fld>
            <a:endParaRPr lang="en-US"/>
          </a:p>
        </p:txBody>
      </p:sp>
    </p:spTree>
    <p:extLst>
      <p:ext uri="{BB962C8B-B14F-4D97-AF65-F5344CB8AC3E}">
        <p14:creationId xmlns:p14="http://schemas.microsoft.com/office/powerpoint/2010/main" val="36731994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also want to take a moment to thank all of the health departments</a:t>
            </a:r>
            <a:r>
              <a:rPr lang="en-US" baseline="0" dirty="0"/>
              <a:t> and agencies involved and give you an idea of the scope of people involved, some of whom continue to be involved to ensure no additional </a:t>
            </a:r>
            <a:r>
              <a:rPr lang="en-US" baseline="0"/>
              <a:t>transmission occurs.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25</a:t>
            </a:fld>
            <a:endParaRPr lang="en-US"/>
          </a:p>
        </p:txBody>
      </p:sp>
    </p:spTree>
    <p:extLst>
      <p:ext uri="{BB962C8B-B14F-4D97-AF65-F5344CB8AC3E}">
        <p14:creationId xmlns:p14="http://schemas.microsoft.com/office/powerpoint/2010/main" val="862122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they worked for the same agency, we started there. </a:t>
            </a:r>
            <a:r>
              <a:rPr lang="en-US" baseline="0" dirty="0"/>
              <a:t>Between them the nurses cared for 12 patients, but shared only 1 patient. No other common exposures were found. After discussing with the CDC, we decided that due to the lengthy time each nurse spent in the various patient households, the patients, their families and any nurses who cared for those patients were considered exposed. Essentially they were all considered household contacts to the two nurse cases.</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4</a:t>
            </a:fld>
            <a:endParaRPr lang="en-US"/>
          </a:p>
        </p:txBody>
      </p:sp>
    </p:spTree>
    <p:extLst>
      <p:ext uri="{BB962C8B-B14F-4D97-AF65-F5344CB8AC3E}">
        <p14:creationId xmlns:p14="http://schemas.microsoft.com/office/powerpoint/2010/main" val="1696601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a:t>
            </a:r>
            <a:r>
              <a:rPr lang="en-US" baseline="0" dirty="0"/>
              <a:t> the beginning, multiple jurisdictions were involved. It started with Harris and Fort Bend, then DSHS, then Houston, then CDC, then Brazoria and Galveston!</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5</a:t>
            </a:fld>
            <a:endParaRPr lang="en-US"/>
          </a:p>
        </p:txBody>
      </p:sp>
    </p:spTree>
    <p:extLst>
      <p:ext uri="{BB962C8B-B14F-4D97-AF65-F5344CB8AC3E}">
        <p14:creationId xmlns:p14="http://schemas.microsoft.com/office/powerpoint/2010/main" val="1570999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 the patients were vaccinated</a:t>
            </a:r>
            <a:r>
              <a:rPr lang="en-US" baseline="0" dirty="0"/>
              <a:t> and the two that weren’t were given PEP. Many of the nurses and household contacts were identified after the PEP window had passed, so they were monitored for symptoms by the home health agency for and incubation period. No additional cases were identified from the symptom monitoring.</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6</a:t>
            </a:fld>
            <a:endParaRPr lang="en-US"/>
          </a:p>
        </p:txBody>
      </p:sp>
    </p:spTree>
    <p:extLst>
      <p:ext uri="{BB962C8B-B14F-4D97-AF65-F5344CB8AC3E}">
        <p14:creationId xmlns:p14="http://schemas.microsoft.com/office/powerpoint/2010/main" val="2400902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patient that the nurses both cared for was an obvious candidate for a possible source, plus she was most likely exposed. At the time of the investigation, that child was in the hospital for a respiratory illness, but also experiencing diarrhea. She had previously had a multi-organ transplant and had a colostomy bag and was frequently fed through a G-tube. The hospital was contacted about the child and they felt she was not the source as she had been vaccinated and didn’t have specific </a:t>
            </a:r>
            <a:r>
              <a:rPr lang="en-US" baseline="0" dirty="0" err="1"/>
              <a:t>hep</a:t>
            </a:r>
            <a:r>
              <a:rPr lang="en-US" baseline="0" dirty="0"/>
              <a:t> A symptoms.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7</a:t>
            </a:fld>
            <a:endParaRPr lang="en-US"/>
          </a:p>
        </p:txBody>
      </p:sp>
    </p:spTree>
    <p:extLst>
      <p:ext uri="{BB962C8B-B14F-4D97-AF65-F5344CB8AC3E}">
        <p14:creationId xmlns:p14="http://schemas.microsoft.com/office/powerpoint/2010/main" val="1949637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patient’s family was</a:t>
            </a:r>
            <a:r>
              <a:rPr lang="en-US" baseline="0" dirty="0"/>
              <a:t> also considered a possible source of infection for the nurses. The mother was currently well, but reported previous GI symptoms. The dad was out of town, but had been in town during the incubation period, after a trip to Mexico.</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8</a:t>
            </a:fld>
            <a:endParaRPr lang="en-US"/>
          </a:p>
        </p:txBody>
      </p:sp>
    </p:spTree>
    <p:extLst>
      <p:ext uri="{BB962C8B-B14F-4D97-AF65-F5344CB8AC3E}">
        <p14:creationId xmlns:p14="http://schemas.microsoft.com/office/powerpoint/2010/main" val="51178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a:t>
            </a:r>
            <a:r>
              <a:rPr lang="en-US" baseline="0" dirty="0"/>
              <a:t> sort out the exposure risk, the mom was tested and was found to be immune, the dad was tested and found to be susceptible. Serum samples from both nurses were sent to CDC to confirm they had the same strain of hepatitis A and this wasn’t just a huge coincidence. The child’s blood was also forwarded to CDC for hepatitis A testing.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9</a:t>
            </a:fld>
            <a:endParaRPr lang="en-US"/>
          </a:p>
        </p:txBody>
      </p:sp>
    </p:spTree>
    <p:extLst>
      <p:ext uri="{BB962C8B-B14F-4D97-AF65-F5344CB8AC3E}">
        <p14:creationId xmlns:p14="http://schemas.microsoft.com/office/powerpoint/2010/main" val="1099861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a:t>
            </a:r>
            <a:r>
              <a:rPr lang="en-US" baseline="0" dirty="0"/>
              <a:t> was fairly surprised when the child’s blood tested positive for hepatitis A RNA and matched the genetic sequence of the virus from the 2 nurses. The sequence seen did not match any other samples in the CDC’s database, although the amount of samples tested for </a:t>
            </a:r>
            <a:r>
              <a:rPr lang="en-US" baseline="0" dirty="0" err="1"/>
              <a:t>hep</a:t>
            </a:r>
            <a:r>
              <a:rPr lang="en-US" baseline="0" dirty="0"/>
              <a:t> A RNA is relatively small. </a:t>
            </a:r>
            <a:endParaRPr lang="en-US" dirty="0"/>
          </a:p>
        </p:txBody>
      </p:sp>
      <p:sp>
        <p:nvSpPr>
          <p:cNvPr id="4" name="Slide Number Placeholder 3"/>
          <p:cNvSpPr>
            <a:spLocks noGrp="1"/>
          </p:cNvSpPr>
          <p:nvPr>
            <p:ph type="sldNum" sz="quarter" idx="10"/>
          </p:nvPr>
        </p:nvSpPr>
        <p:spPr/>
        <p:txBody>
          <a:bodyPr/>
          <a:lstStyle/>
          <a:p>
            <a:fld id="{772EB58E-4C37-400E-A2D0-D112E0B4E98A}" type="slidenum">
              <a:rPr lang="en-US" smtClean="0"/>
              <a:t>10</a:t>
            </a:fld>
            <a:endParaRPr lang="en-US"/>
          </a:p>
        </p:txBody>
      </p:sp>
    </p:spTree>
    <p:extLst>
      <p:ext uri="{BB962C8B-B14F-4D97-AF65-F5344CB8AC3E}">
        <p14:creationId xmlns:p14="http://schemas.microsoft.com/office/powerpoint/2010/main" val="1742830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43847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0965202" y="6116389"/>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2/17/2023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2/17/2023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Hepatitis A: Healthcare Associated Transmission</a:t>
            </a:r>
          </a:p>
        </p:txBody>
      </p:sp>
      <p:sp>
        <p:nvSpPr>
          <p:cNvPr id="3" name="Subtitle 2"/>
          <p:cNvSpPr>
            <a:spLocks noGrp="1"/>
          </p:cNvSpPr>
          <p:nvPr>
            <p:ph type="subTitle" idx="1"/>
          </p:nvPr>
        </p:nvSpPr>
        <p:spPr>
          <a:xfrm>
            <a:off x="810001" y="5280846"/>
            <a:ext cx="8308241" cy="1351773"/>
          </a:xfrm>
        </p:spPr>
        <p:txBody>
          <a:bodyPr>
            <a:normAutofit/>
          </a:bodyPr>
          <a:lstStyle/>
          <a:p>
            <a:r>
              <a:rPr lang="en-US" dirty="0"/>
              <a:t>Rachel Wiseman, MPH		Texas Department of State Health Services</a:t>
            </a:r>
          </a:p>
          <a:p>
            <a:r>
              <a:rPr lang="en-US" dirty="0"/>
              <a:t>Thomas Johnson				City of Houston</a:t>
            </a:r>
          </a:p>
        </p:txBody>
      </p:sp>
    </p:spTree>
    <p:extLst>
      <p:ext uri="{BB962C8B-B14F-4D97-AF65-F5344CB8AC3E}">
        <p14:creationId xmlns:p14="http://schemas.microsoft.com/office/powerpoint/2010/main" val="456265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Surprise #1</a:t>
            </a:r>
          </a:p>
        </p:txBody>
      </p:sp>
      <p:sp>
        <p:nvSpPr>
          <p:cNvPr id="3" name="Content Placeholder 2"/>
          <p:cNvSpPr>
            <a:spLocks noGrp="1"/>
          </p:cNvSpPr>
          <p:nvPr>
            <p:ph idx="1"/>
          </p:nvPr>
        </p:nvSpPr>
        <p:spPr/>
        <p:txBody>
          <a:bodyPr/>
          <a:lstStyle/>
          <a:p>
            <a:pPr marL="0" indent="0">
              <a:buNone/>
            </a:pPr>
            <a:r>
              <a:rPr lang="en-US" sz="3600" b="1" dirty="0"/>
              <a:t>Child and both nurses have matching genetic sequences in their HAV RNA</a:t>
            </a:r>
          </a:p>
          <a:p>
            <a:endParaRPr lang="en-US" dirty="0"/>
          </a:p>
        </p:txBody>
      </p:sp>
    </p:spTree>
    <p:extLst>
      <p:ext uri="{BB962C8B-B14F-4D97-AF65-F5344CB8AC3E}">
        <p14:creationId xmlns:p14="http://schemas.microsoft.com/office/powerpoint/2010/main" val="3567061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3 (and Surprise #2)</a:t>
            </a:r>
          </a:p>
        </p:txBody>
      </p:sp>
      <p:sp>
        <p:nvSpPr>
          <p:cNvPr id="3" name="Content Placeholder 2"/>
          <p:cNvSpPr>
            <a:spLocks noGrp="1"/>
          </p:cNvSpPr>
          <p:nvPr>
            <p:ph idx="1"/>
          </p:nvPr>
        </p:nvSpPr>
        <p:spPr>
          <a:xfrm>
            <a:off x="818712" y="2222287"/>
            <a:ext cx="10554574" cy="4307302"/>
          </a:xfrm>
        </p:spPr>
        <p:txBody>
          <a:bodyPr>
            <a:normAutofit/>
          </a:bodyPr>
          <a:lstStyle/>
          <a:p>
            <a:r>
              <a:rPr lang="en-US" sz="2400" dirty="0"/>
              <a:t>Clearly transmission between 3 cases, but how?</a:t>
            </a:r>
          </a:p>
          <a:p>
            <a:pPr lvl="1"/>
            <a:r>
              <a:rPr lang="en-US" sz="2200" dirty="0"/>
              <a:t>No specific symptom onset date, has GI symptoms on an intermittent but continuing basis</a:t>
            </a:r>
          </a:p>
          <a:p>
            <a:pPr lvl="1"/>
            <a:r>
              <a:rPr lang="en-US" sz="2200" dirty="0"/>
              <a:t>Has colostomy bag and is sometimes fed through g-tube</a:t>
            </a:r>
          </a:p>
          <a:p>
            <a:r>
              <a:rPr lang="en-US" sz="2400" dirty="0"/>
              <a:t>City of Houston informs mother of the diagnosis</a:t>
            </a:r>
          </a:p>
          <a:p>
            <a:r>
              <a:rPr lang="en-US" sz="2400" dirty="0"/>
              <a:t>She reports knowing of a hospital nurse that had </a:t>
            </a:r>
            <a:r>
              <a:rPr lang="en-US" sz="2400" dirty="0" err="1"/>
              <a:t>hep</a:t>
            </a:r>
            <a:r>
              <a:rPr lang="en-US" sz="2400" dirty="0"/>
              <a:t> A several months before when Patient 3 was previously hospitalized</a:t>
            </a:r>
          </a:p>
          <a:p>
            <a:pPr lvl="1"/>
            <a:r>
              <a:rPr lang="en-US" sz="2200" dirty="0"/>
              <a:t>She received a letter informing her of the possible exposure</a:t>
            </a:r>
          </a:p>
        </p:txBody>
      </p:sp>
    </p:spTree>
    <p:extLst>
      <p:ext uri="{BB962C8B-B14F-4D97-AF65-F5344CB8AC3E}">
        <p14:creationId xmlns:p14="http://schemas.microsoft.com/office/powerpoint/2010/main" val="4265959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 the Mystery Nurse</a:t>
            </a:r>
          </a:p>
        </p:txBody>
      </p:sp>
      <p:sp>
        <p:nvSpPr>
          <p:cNvPr id="3" name="Content Placeholder 2"/>
          <p:cNvSpPr>
            <a:spLocks noGrp="1"/>
          </p:cNvSpPr>
          <p:nvPr>
            <p:ph idx="1"/>
          </p:nvPr>
        </p:nvSpPr>
        <p:spPr>
          <a:xfrm>
            <a:off x="818712" y="2222287"/>
            <a:ext cx="10554574" cy="4230028"/>
          </a:xfrm>
        </p:spPr>
        <p:txBody>
          <a:bodyPr>
            <a:normAutofit/>
          </a:bodyPr>
          <a:lstStyle/>
          <a:p>
            <a:r>
              <a:rPr lang="en-US" sz="2800" dirty="0"/>
              <a:t>Hospital’s employee health office reports no knowledge of staff with </a:t>
            </a:r>
            <a:r>
              <a:rPr lang="en-US" sz="2800" dirty="0" err="1"/>
              <a:t>hep</a:t>
            </a:r>
            <a:r>
              <a:rPr lang="en-US" sz="2800" dirty="0"/>
              <a:t> A</a:t>
            </a:r>
          </a:p>
          <a:p>
            <a:r>
              <a:rPr lang="en-US" sz="2800" dirty="0"/>
              <a:t>All </a:t>
            </a:r>
            <a:r>
              <a:rPr lang="en-US" sz="2800" dirty="0" err="1"/>
              <a:t>hep</a:t>
            </a:r>
            <a:r>
              <a:rPr lang="en-US" sz="2800" dirty="0"/>
              <a:t> A cases in NBS reviewed for hospital affiliation</a:t>
            </a:r>
          </a:p>
          <a:p>
            <a:r>
              <a:rPr lang="en-US" sz="2800" dirty="0"/>
              <a:t>Neighboring jurisdictions asked about healthcare workers with </a:t>
            </a:r>
            <a:r>
              <a:rPr lang="en-US" sz="2800" dirty="0" err="1"/>
              <a:t>hep</a:t>
            </a:r>
            <a:r>
              <a:rPr lang="en-US" sz="2800" dirty="0"/>
              <a:t> A</a:t>
            </a:r>
          </a:p>
          <a:p>
            <a:r>
              <a:rPr lang="en-US" sz="2800" dirty="0"/>
              <a:t>Harris County identifies the missing nurse among their cases—confirmed to have </a:t>
            </a:r>
            <a:r>
              <a:rPr lang="en-US" sz="2800" dirty="0" err="1"/>
              <a:t>hep</a:t>
            </a:r>
            <a:r>
              <a:rPr lang="en-US" sz="2800" dirty="0"/>
              <a:t> A in June</a:t>
            </a:r>
          </a:p>
        </p:txBody>
      </p:sp>
    </p:spTree>
    <p:extLst>
      <p:ext uri="{BB962C8B-B14F-4D97-AF65-F5344CB8AC3E}">
        <p14:creationId xmlns:p14="http://schemas.microsoft.com/office/powerpoint/2010/main" val="1805160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4</a:t>
            </a:r>
          </a:p>
        </p:txBody>
      </p:sp>
      <p:sp>
        <p:nvSpPr>
          <p:cNvPr id="3" name="Content Placeholder 2"/>
          <p:cNvSpPr>
            <a:spLocks noGrp="1"/>
          </p:cNvSpPr>
          <p:nvPr>
            <p:ph idx="1"/>
          </p:nvPr>
        </p:nvSpPr>
        <p:spPr/>
        <p:txBody>
          <a:bodyPr/>
          <a:lstStyle/>
          <a:p>
            <a:r>
              <a:rPr lang="en-US" sz="2800" dirty="0"/>
              <a:t>Symptom onset 6/1/2015</a:t>
            </a:r>
          </a:p>
          <a:p>
            <a:r>
              <a:rPr lang="en-US" sz="2800" dirty="0"/>
              <a:t>Required hospitalization</a:t>
            </a:r>
          </a:p>
          <a:p>
            <a:r>
              <a:rPr lang="en-US" sz="2800" dirty="0"/>
              <a:t>Worked for hospital </a:t>
            </a:r>
          </a:p>
          <a:p>
            <a:r>
              <a:rPr lang="en-US" sz="2800" dirty="0"/>
              <a:t>No risk factors identified</a:t>
            </a:r>
          </a:p>
          <a:p>
            <a:r>
              <a:rPr lang="en-US" sz="2800" dirty="0"/>
              <a:t>Unvaccinated</a:t>
            </a:r>
          </a:p>
          <a:p>
            <a:endParaRPr lang="en-US" dirty="0"/>
          </a:p>
        </p:txBody>
      </p:sp>
    </p:spTree>
    <p:extLst>
      <p:ext uri="{BB962C8B-B14F-4D97-AF65-F5344CB8AC3E}">
        <p14:creationId xmlns:p14="http://schemas.microsoft.com/office/powerpoint/2010/main" val="1704566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theory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0147102"/>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30692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a:t>
            </a:r>
          </a:p>
        </p:txBody>
      </p:sp>
      <p:sp>
        <p:nvSpPr>
          <p:cNvPr id="3" name="Content Placeholder 2"/>
          <p:cNvSpPr>
            <a:spLocks noGrp="1"/>
          </p:cNvSpPr>
          <p:nvPr>
            <p:ph idx="1"/>
          </p:nvPr>
        </p:nvSpPr>
        <p:spPr/>
        <p:txBody>
          <a:bodyPr>
            <a:normAutofit/>
          </a:bodyPr>
          <a:lstStyle/>
          <a:p>
            <a:r>
              <a:rPr lang="en-US" sz="2800" dirty="0"/>
              <a:t>HSR 6/5S does medical record review and finds </a:t>
            </a:r>
          </a:p>
          <a:p>
            <a:pPr lvl="1"/>
            <a:r>
              <a:rPr lang="en-US" sz="2400" dirty="0"/>
              <a:t>Patient 3 hospitalized April 10-May 5</a:t>
            </a:r>
          </a:p>
          <a:p>
            <a:pPr lvl="1"/>
            <a:r>
              <a:rPr lang="en-US" sz="2400" dirty="0"/>
              <a:t>Patient 4’s incubation period is April 12–May 17</a:t>
            </a:r>
          </a:p>
          <a:p>
            <a:pPr lvl="1"/>
            <a:r>
              <a:rPr lang="en-US" sz="2400" dirty="0"/>
              <a:t>During Patient 4’s infectious period, never took care of child</a:t>
            </a:r>
          </a:p>
          <a:p>
            <a:pPr lvl="1"/>
            <a:endParaRPr lang="en-US" sz="2400" dirty="0"/>
          </a:p>
          <a:p>
            <a:r>
              <a:rPr lang="en-US" sz="2800" dirty="0"/>
              <a:t>Therefore Patient 4 could not have infected patient 3</a:t>
            </a:r>
          </a:p>
          <a:p>
            <a:endParaRPr lang="en-US" dirty="0"/>
          </a:p>
        </p:txBody>
      </p:sp>
    </p:spTree>
    <p:extLst>
      <p:ext uri="{BB962C8B-B14F-4D97-AF65-F5344CB8AC3E}">
        <p14:creationId xmlns:p14="http://schemas.microsoft.com/office/powerpoint/2010/main" val="663625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lstStyle/>
          <a:p>
            <a:endParaRPr lang="en-US"/>
          </a:p>
        </p:txBody>
      </p:sp>
      <p:pic>
        <p:nvPicPr>
          <p:cNvPr id="7" name="Picture 6"/>
          <p:cNvPicPr/>
          <p:nvPr/>
        </p:nvPicPr>
        <p:blipFill>
          <a:blip r:embed="rId2"/>
          <a:stretch>
            <a:fillRect/>
          </a:stretch>
        </p:blipFill>
        <p:spPr>
          <a:xfrm>
            <a:off x="103031" y="128789"/>
            <a:ext cx="11985937" cy="6729211"/>
          </a:xfrm>
          <a:prstGeom prst="rect">
            <a:avLst/>
          </a:prstGeom>
        </p:spPr>
      </p:pic>
    </p:spTree>
    <p:extLst>
      <p:ext uri="{BB962C8B-B14F-4D97-AF65-F5344CB8AC3E}">
        <p14:creationId xmlns:p14="http://schemas.microsoft.com/office/powerpoint/2010/main" val="3271313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Working Theory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2423799"/>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134119" y="2859110"/>
            <a:ext cx="1493949" cy="646331"/>
          </a:xfrm>
          <a:prstGeom prst="rect">
            <a:avLst/>
          </a:prstGeom>
          <a:noFill/>
        </p:spPr>
        <p:txBody>
          <a:bodyPr wrap="square" rtlCol="0">
            <a:spAutoFit/>
          </a:bodyPr>
          <a:lstStyle/>
          <a:p>
            <a:r>
              <a:rPr lang="en-US" dirty="0"/>
              <a:t>July/Aug home visits</a:t>
            </a:r>
          </a:p>
        </p:txBody>
      </p:sp>
      <p:sp>
        <p:nvSpPr>
          <p:cNvPr id="6" name="TextBox 5"/>
          <p:cNvSpPr txBox="1"/>
          <p:nvPr/>
        </p:nvSpPr>
        <p:spPr>
          <a:xfrm>
            <a:off x="4314424" y="4456090"/>
            <a:ext cx="1313644" cy="646331"/>
          </a:xfrm>
          <a:prstGeom prst="rect">
            <a:avLst/>
          </a:prstGeom>
          <a:noFill/>
        </p:spPr>
        <p:txBody>
          <a:bodyPr wrap="square" rtlCol="0">
            <a:spAutoFit/>
          </a:bodyPr>
          <a:lstStyle/>
          <a:p>
            <a:r>
              <a:rPr lang="en-US" dirty="0"/>
              <a:t>April/May </a:t>
            </a:r>
            <a:r>
              <a:rPr lang="en-US" dirty="0" err="1"/>
              <a:t>hosp</a:t>
            </a:r>
            <a:endParaRPr lang="en-US" dirty="0"/>
          </a:p>
        </p:txBody>
      </p:sp>
      <p:sp>
        <p:nvSpPr>
          <p:cNvPr id="7" name="TextBox 6"/>
          <p:cNvSpPr txBox="1"/>
          <p:nvPr/>
        </p:nvSpPr>
        <p:spPr>
          <a:xfrm>
            <a:off x="8615965" y="3013655"/>
            <a:ext cx="3142445" cy="1754326"/>
          </a:xfrm>
          <a:prstGeom prst="rect">
            <a:avLst/>
          </a:prstGeom>
          <a:noFill/>
        </p:spPr>
        <p:txBody>
          <a:bodyPr wrap="square" rtlCol="0">
            <a:spAutoFit/>
          </a:bodyPr>
          <a:lstStyle/>
          <a:p>
            <a:r>
              <a:rPr lang="en-US" b="1" dirty="0"/>
              <a:t>This would mean Patient 3 has been infectious from June-September</a:t>
            </a:r>
          </a:p>
          <a:p>
            <a:endParaRPr lang="en-US" b="1" dirty="0"/>
          </a:p>
          <a:p>
            <a:r>
              <a:rPr lang="en-US" b="1" dirty="0"/>
              <a:t>And we don’t know where she was infected.</a:t>
            </a:r>
          </a:p>
        </p:txBody>
      </p:sp>
    </p:spTree>
    <p:extLst>
      <p:ext uri="{BB962C8B-B14F-4D97-AF65-F5344CB8AC3E}">
        <p14:creationId xmlns:p14="http://schemas.microsoft.com/office/powerpoint/2010/main" val="815201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Million Dollar Question</a:t>
            </a:r>
          </a:p>
        </p:txBody>
      </p:sp>
      <p:sp>
        <p:nvSpPr>
          <p:cNvPr id="3" name="Content Placeholder 2"/>
          <p:cNvSpPr>
            <a:spLocks noGrp="1"/>
          </p:cNvSpPr>
          <p:nvPr>
            <p:ph idx="1"/>
          </p:nvPr>
        </p:nvSpPr>
        <p:spPr>
          <a:xfrm>
            <a:off x="818712" y="2222287"/>
            <a:ext cx="10554574" cy="4088361"/>
          </a:xfrm>
        </p:spPr>
        <p:txBody>
          <a:bodyPr>
            <a:normAutofit/>
          </a:bodyPr>
          <a:lstStyle/>
          <a:p>
            <a:r>
              <a:rPr lang="en-US" sz="4000" dirty="0"/>
              <a:t>Could the child have been infected through the organ transplants? </a:t>
            </a:r>
          </a:p>
          <a:p>
            <a:endParaRPr lang="en-US" dirty="0"/>
          </a:p>
          <a:p>
            <a:r>
              <a:rPr lang="en-US" sz="2400" dirty="0"/>
              <a:t>CDC immediately says NO.</a:t>
            </a:r>
          </a:p>
          <a:p>
            <a:pPr lvl="1"/>
            <a:r>
              <a:rPr lang="en-US" sz="2200" dirty="0"/>
              <a:t>Children are vaccinated, so their organs wouldn’t be infected</a:t>
            </a:r>
          </a:p>
          <a:p>
            <a:pPr lvl="1"/>
            <a:r>
              <a:rPr lang="en-US" sz="2200" dirty="0"/>
              <a:t>Adults are symptomatic, so their organs wouldn’t be donated</a:t>
            </a:r>
          </a:p>
          <a:p>
            <a:pPr lvl="1"/>
            <a:r>
              <a:rPr lang="en-US" sz="2200" dirty="0" err="1"/>
              <a:t>Hep</a:t>
            </a:r>
            <a:r>
              <a:rPr lang="en-US" sz="2200" dirty="0"/>
              <a:t> A is relatively rare, so unlikely a donor would have it anyway</a:t>
            </a:r>
          </a:p>
        </p:txBody>
      </p:sp>
    </p:spTree>
    <p:extLst>
      <p:ext uri="{BB962C8B-B14F-4D97-AF65-F5344CB8AC3E}">
        <p14:creationId xmlns:p14="http://schemas.microsoft.com/office/powerpoint/2010/main" val="2409917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Expanding the Contact Investigation</a:t>
            </a:r>
          </a:p>
        </p:txBody>
      </p:sp>
      <p:sp>
        <p:nvSpPr>
          <p:cNvPr id="3" name="Content Placeholder 2"/>
          <p:cNvSpPr>
            <a:spLocks noGrp="1"/>
          </p:cNvSpPr>
          <p:nvPr>
            <p:ph idx="1"/>
          </p:nvPr>
        </p:nvSpPr>
        <p:spPr>
          <a:xfrm>
            <a:off x="818711" y="2222287"/>
            <a:ext cx="11185030" cy="3636511"/>
          </a:xfrm>
        </p:spPr>
        <p:txBody>
          <a:bodyPr/>
          <a:lstStyle/>
          <a:p>
            <a:r>
              <a:rPr lang="en-US" sz="2400" dirty="0"/>
              <a:t>Patient 3’s organ transplant done in Pennsylvania, hospitalized until 3/12</a:t>
            </a:r>
          </a:p>
          <a:p>
            <a:r>
              <a:rPr lang="en-US" sz="2400" dirty="0"/>
              <a:t>Child was again hospitalized in Pennsylvania 6/27-7/3</a:t>
            </a:r>
          </a:p>
          <a:p>
            <a:r>
              <a:rPr lang="en-US" sz="2400" dirty="0"/>
              <a:t>DSHS contacted PA DOH to find out if they had any cases that could have infected or been infected by Patient 3</a:t>
            </a:r>
          </a:p>
          <a:p>
            <a:r>
              <a:rPr lang="en-US" sz="2400" dirty="0"/>
              <a:t>PA DOH reports such a low incidence of </a:t>
            </a:r>
            <a:r>
              <a:rPr lang="en-US" sz="2400" dirty="0" err="1"/>
              <a:t>hep</a:t>
            </a:r>
            <a:r>
              <a:rPr lang="en-US" sz="2400" dirty="0"/>
              <a:t> A that the answer is obviously no</a:t>
            </a:r>
          </a:p>
          <a:p>
            <a:endParaRPr lang="en-US" dirty="0"/>
          </a:p>
        </p:txBody>
      </p:sp>
    </p:spTree>
    <p:extLst>
      <p:ext uri="{BB962C8B-B14F-4D97-AF65-F5344CB8AC3E}">
        <p14:creationId xmlns:p14="http://schemas.microsoft.com/office/powerpoint/2010/main" val="875091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Hepatitis A Overview</a:t>
            </a:r>
          </a:p>
        </p:txBody>
      </p:sp>
      <p:sp>
        <p:nvSpPr>
          <p:cNvPr id="3" name="Content Placeholder 2"/>
          <p:cNvSpPr>
            <a:spLocks noGrp="1"/>
          </p:cNvSpPr>
          <p:nvPr>
            <p:ph idx="1"/>
          </p:nvPr>
        </p:nvSpPr>
        <p:spPr>
          <a:xfrm>
            <a:off x="818712" y="2222287"/>
            <a:ext cx="10554574" cy="4321948"/>
          </a:xfrm>
        </p:spPr>
        <p:txBody>
          <a:bodyPr>
            <a:normAutofit/>
          </a:bodyPr>
          <a:lstStyle/>
          <a:p>
            <a:r>
              <a:rPr lang="en-US" sz="2400" dirty="0"/>
              <a:t>Fecal-oral transmission</a:t>
            </a:r>
          </a:p>
          <a:p>
            <a:r>
              <a:rPr lang="en-US" sz="2400" dirty="0"/>
              <a:t>Vaccine preventable</a:t>
            </a:r>
          </a:p>
          <a:p>
            <a:pPr lvl="1"/>
            <a:r>
              <a:rPr lang="en-US" sz="2000" dirty="0"/>
              <a:t>Vaccine licensed in 1995</a:t>
            </a:r>
          </a:p>
          <a:p>
            <a:pPr lvl="1"/>
            <a:r>
              <a:rPr lang="en-US" sz="2000" dirty="0"/>
              <a:t>2 doses recommended (and required for school in TX) by age 4-6</a:t>
            </a:r>
          </a:p>
          <a:p>
            <a:r>
              <a:rPr lang="en-US" sz="2400" dirty="0"/>
              <a:t>Incubation period: 15-50 days</a:t>
            </a:r>
          </a:p>
          <a:p>
            <a:r>
              <a:rPr lang="en-US" sz="2400" dirty="0"/>
              <a:t>Infectious period: 2 weeks before symptom onset to 1 week after</a:t>
            </a:r>
          </a:p>
          <a:p>
            <a:r>
              <a:rPr lang="en-US" sz="2400" dirty="0"/>
              <a:t>Signs/Symptoms include abdominal pain, nausea, vomiting, diarrhea, fatigue, jaundice, and elevated liver function tests</a:t>
            </a:r>
          </a:p>
          <a:p>
            <a:r>
              <a:rPr lang="en-US" sz="2400" dirty="0"/>
              <a:t>Texas reports ~140 cases/year</a:t>
            </a:r>
          </a:p>
        </p:txBody>
      </p:sp>
    </p:spTree>
    <p:extLst>
      <p:ext uri="{BB962C8B-B14F-4D97-AF65-F5344CB8AC3E}">
        <p14:creationId xmlns:p14="http://schemas.microsoft.com/office/powerpoint/2010/main" val="737890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Surprise #3</a:t>
            </a:r>
          </a:p>
        </p:txBody>
      </p:sp>
      <p:sp>
        <p:nvSpPr>
          <p:cNvPr id="3" name="Content Placeholder 2"/>
          <p:cNvSpPr>
            <a:spLocks noGrp="1"/>
          </p:cNvSpPr>
          <p:nvPr>
            <p:ph idx="1"/>
          </p:nvPr>
        </p:nvSpPr>
        <p:spPr/>
        <p:txBody>
          <a:bodyPr/>
          <a:lstStyle/>
          <a:p>
            <a:r>
              <a:rPr lang="en-US" sz="2400" dirty="0"/>
              <a:t>CDC asks Pennsylvania and Texas hospitals for any and all stored samples on Patient 3</a:t>
            </a:r>
          </a:p>
          <a:p>
            <a:r>
              <a:rPr lang="en-US" sz="2400" dirty="0"/>
              <a:t>Stored liver biopsy from April sent to CDC for testing: RNA positive</a:t>
            </a:r>
          </a:p>
          <a:p>
            <a:r>
              <a:rPr lang="en-US" sz="2800" b="1" dirty="0"/>
              <a:t>Donor tissue located and tested: RNA positive, sequence matches that of Patients 1-3</a:t>
            </a:r>
          </a:p>
          <a:p>
            <a:r>
              <a:rPr lang="en-US" sz="2400" dirty="0"/>
              <a:t>CDC called and apologized for previously ruling out transplant associated transmission</a:t>
            </a:r>
          </a:p>
          <a:p>
            <a:endParaRPr lang="en-US" dirty="0"/>
          </a:p>
        </p:txBody>
      </p:sp>
    </p:spTree>
    <p:extLst>
      <p:ext uri="{BB962C8B-B14F-4D97-AF65-F5344CB8AC3E}">
        <p14:creationId xmlns:p14="http://schemas.microsoft.com/office/powerpoint/2010/main" val="197406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Transplant Investigation</a:t>
            </a:r>
          </a:p>
        </p:txBody>
      </p:sp>
      <p:sp>
        <p:nvSpPr>
          <p:cNvPr id="3" name="Content Placeholder 2"/>
          <p:cNvSpPr>
            <a:spLocks noGrp="1"/>
          </p:cNvSpPr>
          <p:nvPr>
            <p:ph idx="1"/>
          </p:nvPr>
        </p:nvSpPr>
        <p:spPr/>
        <p:txBody>
          <a:bodyPr>
            <a:normAutofit/>
          </a:bodyPr>
          <a:lstStyle/>
          <a:p>
            <a:r>
              <a:rPr lang="en-US" sz="2400" dirty="0"/>
              <a:t>Patient 3 infected in December, but no secondary cases identified until June</a:t>
            </a:r>
          </a:p>
          <a:p>
            <a:r>
              <a:rPr lang="en-US" sz="2400" dirty="0"/>
              <a:t>Donor not from Texas</a:t>
            </a:r>
          </a:p>
          <a:p>
            <a:r>
              <a:rPr lang="en-US" sz="2400" dirty="0"/>
              <a:t>Donor’s organs went to 3 other children in 3 other states </a:t>
            </a:r>
          </a:p>
          <a:p>
            <a:r>
              <a:rPr lang="en-US" sz="2400" dirty="0"/>
              <a:t>All 3 were located and tested and did not have hepatitis A</a:t>
            </a:r>
          </a:p>
        </p:txBody>
      </p:sp>
    </p:spTree>
    <p:extLst>
      <p:ext uri="{BB962C8B-B14F-4D97-AF65-F5344CB8AC3E}">
        <p14:creationId xmlns:p14="http://schemas.microsoft.com/office/powerpoint/2010/main" val="29877173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3’s Follow Up</a:t>
            </a:r>
          </a:p>
        </p:txBody>
      </p:sp>
      <p:sp>
        <p:nvSpPr>
          <p:cNvPr id="3" name="Content Placeholder 2"/>
          <p:cNvSpPr>
            <a:spLocks noGrp="1"/>
          </p:cNvSpPr>
          <p:nvPr>
            <p:ph idx="1"/>
          </p:nvPr>
        </p:nvSpPr>
        <p:spPr/>
        <p:txBody>
          <a:bodyPr>
            <a:normAutofit/>
          </a:bodyPr>
          <a:lstStyle/>
          <a:p>
            <a:r>
              <a:rPr lang="en-US" sz="2400" dirty="0"/>
              <a:t>Patient 3 is tested monthly by CDC </a:t>
            </a:r>
          </a:p>
          <a:p>
            <a:r>
              <a:rPr lang="en-US" sz="2400" dirty="0"/>
              <a:t>Doing well overall </a:t>
            </a:r>
          </a:p>
          <a:p>
            <a:r>
              <a:rPr lang="en-US" sz="2400" dirty="0"/>
              <a:t>Currently still </a:t>
            </a:r>
            <a:r>
              <a:rPr lang="en-US" sz="2400" dirty="0" err="1"/>
              <a:t>viremic</a:t>
            </a:r>
            <a:r>
              <a:rPr lang="en-US" sz="2400" dirty="0"/>
              <a:t> and shedding virus in stool</a:t>
            </a:r>
          </a:p>
          <a:p>
            <a:pPr lvl="1"/>
            <a:r>
              <a:rPr lang="en-US" sz="2200" dirty="0"/>
              <a:t>Has not mounted an IgM response</a:t>
            </a:r>
          </a:p>
          <a:p>
            <a:pPr lvl="1"/>
            <a:r>
              <a:rPr lang="en-US" sz="2200" dirty="0"/>
              <a:t>No treatment, has received immune globulin with no change </a:t>
            </a:r>
          </a:p>
          <a:p>
            <a:r>
              <a:rPr lang="en-US" sz="2400" dirty="0"/>
              <a:t>Home health agency continues to attend to her using contact precautions and only providing vaccinated staff</a:t>
            </a:r>
          </a:p>
          <a:p>
            <a:r>
              <a:rPr lang="en-US" sz="2400" dirty="0"/>
              <a:t>A lot of infection control education provided to mother and agency</a:t>
            </a:r>
            <a:endParaRPr lang="en-US" dirty="0"/>
          </a:p>
        </p:txBody>
      </p:sp>
    </p:spTree>
    <p:extLst>
      <p:ext uri="{BB962C8B-B14F-4D97-AF65-F5344CB8AC3E}">
        <p14:creationId xmlns:p14="http://schemas.microsoft.com/office/powerpoint/2010/main" val="1879285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Healthcare Transmission Lessons</a:t>
            </a:r>
          </a:p>
        </p:txBody>
      </p:sp>
      <p:sp>
        <p:nvSpPr>
          <p:cNvPr id="3" name="Content Placeholder 2"/>
          <p:cNvSpPr>
            <a:spLocks noGrp="1"/>
          </p:cNvSpPr>
          <p:nvPr>
            <p:ph idx="1"/>
          </p:nvPr>
        </p:nvSpPr>
        <p:spPr/>
        <p:txBody>
          <a:bodyPr>
            <a:normAutofit/>
          </a:bodyPr>
          <a:lstStyle/>
          <a:p>
            <a:r>
              <a:rPr lang="en-US" sz="2400" dirty="0"/>
              <a:t>Healthcare personnel not considered a risk group for hepatitis A</a:t>
            </a:r>
          </a:p>
          <a:p>
            <a:pPr lvl="1"/>
            <a:r>
              <a:rPr lang="en-US" sz="2000" dirty="0"/>
              <a:t>Healthcare transmission may be under-recognized </a:t>
            </a:r>
          </a:p>
          <a:p>
            <a:pPr lvl="1"/>
            <a:r>
              <a:rPr lang="en-US" sz="2000" dirty="0"/>
              <a:t>Healthcare personnel are not targeted for vaccination</a:t>
            </a:r>
          </a:p>
          <a:p>
            <a:r>
              <a:rPr lang="en-US" sz="2400" dirty="0"/>
              <a:t>Young children or immunocompromised patients may have unrecognized infections</a:t>
            </a:r>
          </a:p>
          <a:p>
            <a:r>
              <a:rPr lang="en-US" sz="2400" dirty="0"/>
              <a:t>Adherence to standard precautions is important</a:t>
            </a:r>
          </a:p>
          <a:p>
            <a:r>
              <a:rPr lang="en-US" sz="2400" dirty="0"/>
              <a:t>Adherence to contact precautions for diapered or incontinent patients is important</a:t>
            </a:r>
          </a:p>
        </p:txBody>
      </p:sp>
    </p:spTree>
    <p:extLst>
      <p:ext uri="{BB962C8B-B14F-4D97-AF65-F5344CB8AC3E}">
        <p14:creationId xmlns:p14="http://schemas.microsoft.com/office/powerpoint/2010/main" val="2479893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 investigation and teamwork is really important</a:t>
            </a:r>
          </a:p>
        </p:txBody>
      </p:sp>
      <p:sp>
        <p:nvSpPr>
          <p:cNvPr id="3" name="Content Placeholder 2"/>
          <p:cNvSpPr>
            <a:spLocks noGrp="1"/>
          </p:cNvSpPr>
          <p:nvPr>
            <p:ph idx="1"/>
          </p:nvPr>
        </p:nvSpPr>
        <p:spPr/>
        <p:txBody>
          <a:bodyPr>
            <a:normAutofit/>
          </a:bodyPr>
          <a:lstStyle/>
          <a:p>
            <a:pPr lvl="1"/>
            <a:r>
              <a:rPr lang="en-US" sz="2400" dirty="0"/>
              <a:t>Harris recognized Patients 1 and 2 worked together</a:t>
            </a:r>
          </a:p>
          <a:p>
            <a:pPr lvl="1"/>
            <a:r>
              <a:rPr lang="en-US" sz="2400" dirty="0"/>
              <a:t>EAIDB follow through on Patient 3’s August untested specimen</a:t>
            </a:r>
          </a:p>
          <a:p>
            <a:pPr lvl="1"/>
            <a:r>
              <a:rPr lang="en-US" sz="2400" dirty="0"/>
              <a:t>Harris able to identify Patient 4</a:t>
            </a:r>
          </a:p>
          <a:p>
            <a:pPr lvl="1"/>
            <a:r>
              <a:rPr lang="en-US" sz="2400" dirty="0"/>
              <a:t>HSR 6/5S reviewing a ream of medical records to put together timeline of infection</a:t>
            </a:r>
          </a:p>
          <a:p>
            <a:pPr lvl="1"/>
            <a:r>
              <a:rPr lang="en-US" sz="2400" dirty="0"/>
              <a:t>Houston asking about transplant transmission</a:t>
            </a:r>
          </a:p>
        </p:txBody>
      </p:sp>
    </p:spTree>
    <p:extLst>
      <p:ext uri="{BB962C8B-B14F-4D97-AF65-F5344CB8AC3E}">
        <p14:creationId xmlns:p14="http://schemas.microsoft.com/office/powerpoint/2010/main" val="4014363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Health/Medical Entities Involved</a:t>
            </a:r>
          </a:p>
        </p:txBody>
      </p:sp>
      <p:sp>
        <p:nvSpPr>
          <p:cNvPr id="3" name="Content Placeholder 2"/>
          <p:cNvSpPr>
            <a:spLocks noGrp="1"/>
          </p:cNvSpPr>
          <p:nvPr>
            <p:ph sz="half" idx="1"/>
          </p:nvPr>
        </p:nvSpPr>
        <p:spPr>
          <a:xfrm>
            <a:off x="818712" y="2222287"/>
            <a:ext cx="5185873" cy="4436090"/>
          </a:xfrm>
        </p:spPr>
        <p:txBody>
          <a:bodyPr>
            <a:normAutofit/>
          </a:bodyPr>
          <a:lstStyle/>
          <a:p>
            <a:r>
              <a:rPr lang="en-US" dirty="0"/>
              <a:t>City of Houston</a:t>
            </a:r>
          </a:p>
          <a:p>
            <a:r>
              <a:rPr lang="en-US" dirty="0"/>
              <a:t>Fort Bend County</a:t>
            </a:r>
          </a:p>
          <a:p>
            <a:r>
              <a:rPr lang="en-US" dirty="0"/>
              <a:t>Harris County</a:t>
            </a:r>
          </a:p>
          <a:p>
            <a:r>
              <a:rPr lang="en-US" dirty="0"/>
              <a:t>Brazoria County</a:t>
            </a:r>
          </a:p>
          <a:p>
            <a:r>
              <a:rPr lang="en-US" dirty="0"/>
              <a:t>Galveston County</a:t>
            </a:r>
          </a:p>
          <a:p>
            <a:r>
              <a:rPr lang="en-US" dirty="0"/>
              <a:t>DSHS HSR 6/5S</a:t>
            </a:r>
          </a:p>
          <a:p>
            <a:r>
              <a:rPr lang="en-US" dirty="0"/>
              <a:t>DSHS EAIDB</a:t>
            </a:r>
          </a:p>
          <a:p>
            <a:r>
              <a:rPr lang="en-US" dirty="0"/>
              <a:t>DSHS Lab, Immunizations and Pharmacy</a:t>
            </a:r>
          </a:p>
          <a:p>
            <a:r>
              <a:rPr lang="en-US" dirty="0"/>
              <a:t>Local hospital and home health agency</a:t>
            </a:r>
          </a:p>
        </p:txBody>
      </p:sp>
      <p:sp>
        <p:nvSpPr>
          <p:cNvPr id="4" name="Content Placeholder 3"/>
          <p:cNvSpPr>
            <a:spLocks noGrp="1"/>
          </p:cNvSpPr>
          <p:nvPr>
            <p:ph sz="half" idx="2"/>
          </p:nvPr>
        </p:nvSpPr>
        <p:spPr>
          <a:xfrm>
            <a:off x="6187415" y="2222287"/>
            <a:ext cx="5194583" cy="4126998"/>
          </a:xfrm>
        </p:spPr>
        <p:txBody>
          <a:bodyPr>
            <a:normAutofit/>
          </a:bodyPr>
          <a:lstStyle/>
          <a:p>
            <a:r>
              <a:rPr lang="en-US" dirty="0"/>
              <a:t>CDC Division of Viral Hepatitis</a:t>
            </a:r>
          </a:p>
          <a:p>
            <a:r>
              <a:rPr lang="en-US" dirty="0"/>
              <a:t>CDC </a:t>
            </a:r>
            <a:r>
              <a:rPr lang="en-US" dirty="0" err="1"/>
              <a:t>Div</a:t>
            </a:r>
            <a:r>
              <a:rPr lang="en-US" dirty="0"/>
              <a:t> of Healthcare Quality Promotion</a:t>
            </a:r>
          </a:p>
          <a:p>
            <a:r>
              <a:rPr lang="en-US" dirty="0"/>
              <a:t>Various CDC laboratories</a:t>
            </a:r>
          </a:p>
          <a:p>
            <a:r>
              <a:rPr lang="en-US" dirty="0"/>
              <a:t>United Network for Organ Sharing</a:t>
            </a:r>
          </a:p>
          <a:p>
            <a:r>
              <a:rPr lang="en-US" dirty="0"/>
              <a:t>Michigan DOH</a:t>
            </a:r>
          </a:p>
          <a:p>
            <a:r>
              <a:rPr lang="en-US" dirty="0"/>
              <a:t>Pennsylvania DOH, a LHD, and hospital</a:t>
            </a:r>
          </a:p>
          <a:p>
            <a:r>
              <a:rPr lang="en-US" dirty="0"/>
              <a:t>Two other state HDs, an out of state LHD, and their various hospitals</a:t>
            </a:r>
          </a:p>
        </p:txBody>
      </p:sp>
    </p:spTree>
    <p:extLst>
      <p:ext uri="{BB962C8B-B14F-4D97-AF65-F5344CB8AC3E}">
        <p14:creationId xmlns:p14="http://schemas.microsoft.com/office/powerpoint/2010/main" val="1705047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Thank you! </a:t>
            </a:r>
          </a:p>
        </p:txBody>
      </p:sp>
    </p:spTree>
    <p:extLst>
      <p:ext uri="{BB962C8B-B14F-4D97-AF65-F5344CB8AC3E}">
        <p14:creationId xmlns:p14="http://schemas.microsoft.com/office/powerpoint/2010/main" val="386382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Patients 1 and 2 </a:t>
            </a:r>
          </a:p>
        </p:txBody>
      </p:sp>
      <p:sp>
        <p:nvSpPr>
          <p:cNvPr id="4" name="Text Placeholder 3"/>
          <p:cNvSpPr>
            <a:spLocks noGrp="1"/>
          </p:cNvSpPr>
          <p:nvPr>
            <p:ph type="body" idx="1"/>
          </p:nvPr>
        </p:nvSpPr>
        <p:spPr/>
        <p:txBody>
          <a:bodyPr/>
          <a:lstStyle/>
          <a:p>
            <a:r>
              <a:rPr lang="en-US" dirty="0"/>
              <a:t>Fort Bend County</a:t>
            </a:r>
          </a:p>
        </p:txBody>
      </p:sp>
      <p:sp>
        <p:nvSpPr>
          <p:cNvPr id="3" name="Content Placeholder 2"/>
          <p:cNvSpPr>
            <a:spLocks noGrp="1"/>
          </p:cNvSpPr>
          <p:nvPr>
            <p:ph sz="half" idx="2"/>
          </p:nvPr>
        </p:nvSpPr>
        <p:spPr>
          <a:xfrm>
            <a:off x="814729" y="2751138"/>
            <a:ext cx="5189856" cy="3819991"/>
          </a:xfrm>
        </p:spPr>
        <p:txBody>
          <a:bodyPr>
            <a:normAutofit/>
          </a:bodyPr>
          <a:lstStyle/>
          <a:p>
            <a:r>
              <a:rPr lang="en-US" sz="2200" dirty="0"/>
              <a:t>Reports nurse with hepatitis A</a:t>
            </a:r>
          </a:p>
          <a:p>
            <a:r>
              <a:rPr lang="en-US" sz="2200" dirty="0"/>
              <a:t>Symptom onset 8/15/2015</a:t>
            </a:r>
          </a:p>
          <a:p>
            <a:r>
              <a:rPr lang="en-US" sz="2200" dirty="0"/>
              <a:t>Worked for pediatric home healthcare agency</a:t>
            </a:r>
          </a:p>
          <a:p>
            <a:r>
              <a:rPr lang="en-US" sz="2200" dirty="0"/>
              <a:t>No risk factors identified</a:t>
            </a:r>
          </a:p>
          <a:p>
            <a:r>
              <a:rPr lang="en-US" sz="2200" dirty="0"/>
              <a:t>Unvaccinated</a:t>
            </a:r>
          </a:p>
          <a:p>
            <a:r>
              <a:rPr lang="en-US" sz="2200" dirty="0"/>
              <a:t>Required brief hospitalization</a:t>
            </a:r>
          </a:p>
          <a:p>
            <a:endParaRPr lang="en-US" dirty="0"/>
          </a:p>
        </p:txBody>
      </p:sp>
      <p:sp>
        <p:nvSpPr>
          <p:cNvPr id="5" name="Text Placeholder 4"/>
          <p:cNvSpPr>
            <a:spLocks noGrp="1"/>
          </p:cNvSpPr>
          <p:nvPr>
            <p:ph type="body" sz="quarter" idx="3"/>
          </p:nvPr>
        </p:nvSpPr>
        <p:spPr/>
        <p:txBody>
          <a:bodyPr/>
          <a:lstStyle/>
          <a:p>
            <a:r>
              <a:rPr lang="en-US" dirty="0"/>
              <a:t>Harris County </a:t>
            </a:r>
          </a:p>
        </p:txBody>
      </p:sp>
      <p:sp>
        <p:nvSpPr>
          <p:cNvPr id="6" name="Content Placeholder 5"/>
          <p:cNvSpPr>
            <a:spLocks noGrp="1"/>
          </p:cNvSpPr>
          <p:nvPr>
            <p:ph sz="quarter" idx="4"/>
          </p:nvPr>
        </p:nvSpPr>
        <p:spPr>
          <a:xfrm>
            <a:off x="6187415" y="2751138"/>
            <a:ext cx="5194583" cy="3730344"/>
          </a:xfrm>
        </p:spPr>
        <p:txBody>
          <a:bodyPr>
            <a:normAutofit fontScale="92500"/>
          </a:bodyPr>
          <a:lstStyle/>
          <a:p>
            <a:r>
              <a:rPr lang="en-US" sz="2400" dirty="0"/>
              <a:t>Reports nurse with hepatitis A</a:t>
            </a:r>
          </a:p>
          <a:p>
            <a:r>
              <a:rPr lang="en-US" sz="2400" dirty="0"/>
              <a:t>Symptom onset 8/19/2015</a:t>
            </a:r>
          </a:p>
          <a:p>
            <a:r>
              <a:rPr lang="en-US" sz="2400" dirty="0"/>
              <a:t>Worked for pediatric home healthcare agency</a:t>
            </a:r>
          </a:p>
          <a:p>
            <a:r>
              <a:rPr lang="en-US" sz="2400" dirty="0"/>
              <a:t>No risk factors identified</a:t>
            </a:r>
          </a:p>
          <a:p>
            <a:r>
              <a:rPr lang="en-US" sz="2400" dirty="0"/>
              <a:t>Unvaccinated</a:t>
            </a:r>
          </a:p>
          <a:p>
            <a:r>
              <a:rPr lang="en-US" sz="2400" dirty="0"/>
              <a:t>Required lengthy hospitalization</a:t>
            </a:r>
          </a:p>
          <a:p>
            <a:pPr lvl="1"/>
            <a:r>
              <a:rPr lang="en-US" sz="1800" dirty="0"/>
              <a:t>partially due to comorbidities</a:t>
            </a:r>
          </a:p>
        </p:txBody>
      </p:sp>
    </p:spTree>
    <p:extLst>
      <p:ext uri="{BB962C8B-B14F-4D97-AF65-F5344CB8AC3E}">
        <p14:creationId xmlns:p14="http://schemas.microsoft.com/office/powerpoint/2010/main" val="312834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 Begins</a:t>
            </a:r>
          </a:p>
        </p:txBody>
      </p:sp>
      <p:sp>
        <p:nvSpPr>
          <p:cNvPr id="3" name="Content Placeholder 2"/>
          <p:cNvSpPr>
            <a:spLocks noGrp="1"/>
          </p:cNvSpPr>
          <p:nvPr>
            <p:ph idx="1"/>
          </p:nvPr>
        </p:nvSpPr>
        <p:spPr>
          <a:xfrm>
            <a:off x="818712" y="2222287"/>
            <a:ext cx="10554574" cy="4371696"/>
          </a:xfrm>
        </p:spPr>
        <p:txBody>
          <a:bodyPr>
            <a:noAutofit/>
          </a:bodyPr>
          <a:lstStyle/>
          <a:p>
            <a:r>
              <a:rPr lang="en-US" sz="2800" dirty="0"/>
              <a:t>Home health agency contacted</a:t>
            </a:r>
          </a:p>
          <a:p>
            <a:pPr lvl="1"/>
            <a:r>
              <a:rPr lang="en-US" sz="2400" dirty="0"/>
              <a:t>Nurses cared for 12 patients total, only 1 common patient</a:t>
            </a:r>
          </a:p>
          <a:p>
            <a:pPr lvl="1"/>
            <a:r>
              <a:rPr lang="en-US" sz="2400" dirty="0"/>
              <a:t>Shifts were 10-12 hours in patient home; nurses ate in the homes</a:t>
            </a:r>
          </a:p>
          <a:p>
            <a:pPr marL="342900" lvl="1" indent="-342900"/>
            <a:r>
              <a:rPr lang="en-US" sz="2400" dirty="0"/>
              <a:t>No shared exposures at the agency or in their personal lives</a:t>
            </a:r>
          </a:p>
          <a:p>
            <a:r>
              <a:rPr lang="en-US" sz="2400" dirty="0"/>
              <a:t>Discussed exposure assessment with CDC </a:t>
            </a:r>
          </a:p>
          <a:p>
            <a:r>
              <a:rPr lang="en-US" sz="2400" dirty="0"/>
              <a:t>All 12 patients and their household contacts and the other agency nurses that worked in those homes were considered exposed</a:t>
            </a:r>
            <a:endParaRPr lang="en-US" sz="2000" dirty="0"/>
          </a:p>
        </p:txBody>
      </p:sp>
    </p:spTree>
    <p:extLst>
      <p:ext uri="{BB962C8B-B14F-4D97-AF65-F5344CB8AC3E}">
        <p14:creationId xmlns:p14="http://schemas.microsoft.com/office/powerpoint/2010/main" val="2266411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Jurisdiction Spread </a:t>
            </a:r>
          </a:p>
        </p:txBody>
      </p:sp>
      <p:sp>
        <p:nvSpPr>
          <p:cNvPr id="3" name="Content Placeholder 2"/>
          <p:cNvSpPr>
            <a:spLocks noGrp="1"/>
          </p:cNvSpPr>
          <p:nvPr>
            <p:ph idx="1"/>
          </p:nvPr>
        </p:nvSpPr>
        <p:spPr/>
        <p:txBody>
          <a:bodyPr/>
          <a:lstStyle/>
          <a:p>
            <a:r>
              <a:rPr lang="en-US" sz="2400" dirty="0"/>
              <a:t>City of Houston had jurisdiction over the nursing agency</a:t>
            </a:r>
          </a:p>
          <a:p>
            <a:r>
              <a:rPr lang="en-US" sz="2400" dirty="0"/>
              <a:t>Harris County had jurisdiction for one case</a:t>
            </a:r>
          </a:p>
          <a:p>
            <a:r>
              <a:rPr lang="en-US" sz="2400" dirty="0"/>
              <a:t>Fort Bend had jurisdiction for one case</a:t>
            </a:r>
          </a:p>
          <a:p>
            <a:r>
              <a:rPr lang="en-US" sz="2400" dirty="0"/>
              <a:t>Contacts lived in all three jurisdictions plus Brazoria and Galveston Counties</a:t>
            </a:r>
          </a:p>
          <a:p>
            <a:r>
              <a:rPr lang="en-US" sz="2400" dirty="0"/>
              <a:t>CDC, DSHS EAIDB and HSR 6/5S providing support</a:t>
            </a:r>
          </a:p>
          <a:p>
            <a:endParaRPr lang="en-US" dirty="0"/>
          </a:p>
        </p:txBody>
      </p:sp>
    </p:spTree>
    <p:extLst>
      <p:ext uri="{BB962C8B-B14F-4D97-AF65-F5344CB8AC3E}">
        <p14:creationId xmlns:p14="http://schemas.microsoft.com/office/powerpoint/2010/main" val="2243485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Investigation and PEP</a:t>
            </a:r>
          </a:p>
        </p:txBody>
      </p:sp>
      <p:sp>
        <p:nvSpPr>
          <p:cNvPr id="3" name="Content Placeholder 2"/>
          <p:cNvSpPr>
            <a:spLocks noGrp="1"/>
          </p:cNvSpPr>
          <p:nvPr>
            <p:ph sz="half" idx="1"/>
          </p:nvPr>
        </p:nvSpPr>
        <p:spPr>
          <a:xfrm>
            <a:off x="810000" y="2029103"/>
            <a:ext cx="5185873" cy="3638763"/>
          </a:xfrm>
        </p:spPr>
        <p:txBody>
          <a:bodyPr>
            <a:normAutofit/>
          </a:bodyPr>
          <a:lstStyle/>
          <a:p>
            <a:r>
              <a:rPr lang="en-US" sz="2800" dirty="0"/>
              <a:t>12 patients exposed, all pediatric</a:t>
            </a:r>
          </a:p>
          <a:p>
            <a:pPr lvl="1"/>
            <a:r>
              <a:rPr lang="en-US" sz="2600" dirty="0"/>
              <a:t>10 were vaccinated</a:t>
            </a:r>
          </a:p>
          <a:p>
            <a:pPr lvl="1"/>
            <a:r>
              <a:rPr lang="en-US" sz="2400" dirty="0"/>
              <a:t>1 &lt;1 </a:t>
            </a:r>
            <a:r>
              <a:rPr lang="en-US" sz="2400" dirty="0" err="1"/>
              <a:t>yo</a:t>
            </a:r>
            <a:r>
              <a:rPr lang="en-US" sz="2400" dirty="0"/>
              <a:t> given IG</a:t>
            </a:r>
          </a:p>
          <a:p>
            <a:pPr lvl="1"/>
            <a:r>
              <a:rPr lang="en-US" sz="2400" dirty="0"/>
              <a:t>1 given 2</a:t>
            </a:r>
            <a:r>
              <a:rPr lang="en-US" sz="2400" baseline="30000" dirty="0"/>
              <a:t>nd</a:t>
            </a:r>
            <a:r>
              <a:rPr lang="en-US" sz="2400" dirty="0"/>
              <a:t> dose</a:t>
            </a:r>
          </a:p>
        </p:txBody>
      </p:sp>
      <p:sp>
        <p:nvSpPr>
          <p:cNvPr id="4" name="Content Placeholder 3"/>
          <p:cNvSpPr>
            <a:spLocks noGrp="1"/>
          </p:cNvSpPr>
          <p:nvPr>
            <p:ph sz="half" idx="2"/>
          </p:nvPr>
        </p:nvSpPr>
        <p:spPr>
          <a:xfrm>
            <a:off x="6187415" y="2029103"/>
            <a:ext cx="5194583" cy="3638764"/>
          </a:xfrm>
        </p:spPr>
        <p:txBody>
          <a:bodyPr>
            <a:normAutofit/>
          </a:bodyPr>
          <a:lstStyle/>
          <a:p>
            <a:r>
              <a:rPr lang="en-US" sz="2800" dirty="0"/>
              <a:t>42 nurses exposed </a:t>
            </a:r>
          </a:p>
          <a:p>
            <a:pPr lvl="1"/>
            <a:r>
              <a:rPr lang="en-US" sz="2400" dirty="0"/>
              <a:t>6 unable to reach</a:t>
            </a:r>
          </a:p>
          <a:p>
            <a:pPr lvl="1"/>
            <a:r>
              <a:rPr lang="en-US" sz="2400" dirty="0"/>
              <a:t>11 previously vaccinated</a:t>
            </a:r>
          </a:p>
          <a:p>
            <a:pPr lvl="1"/>
            <a:r>
              <a:rPr lang="en-US" sz="2400" dirty="0"/>
              <a:t>2 given vaccine</a:t>
            </a:r>
          </a:p>
          <a:p>
            <a:pPr lvl="1"/>
            <a:r>
              <a:rPr lang="en-US" sz="2400" dirty="0"/>
              <a:t>23 were outside PEP window</a:t>
            </a:r>
          </a:p>
        </p:txBody>
      </p:sp>
      <p:sp>
        <p:nvSpPr>
          <p:cNvPr id="5" name="TextBox 4"/>
          <p:cNvSpPr txBox="1"/>
          <p:nvPr/>
        </p:nvSpPr>
        <p:spPr>
          <a:xfrm>
            <a:off x="1146220" y="5861050"/>
            <a:ext cx="10235778" cy="954107"/>
          </a:xfrm>
          <a:prstGeom prst="rect">
            <a:avLst/>
          </a:prstGeom>
          <a:noFill/>
        </p:spPr>
        <p:txBody>
          <a:bodyPr wrap="square" rtlCol="0">
            <a:spAutoFit/>
          </a:bodyPr>
          <a:lstStyle/>
          <a:p>
            <a:r>
              <a:rPr lang="en-US" sz="2800" dirty="0"/>
              <a:t>Children, their household contacts, and agency nurses were all monitored for symptoms for 1 incubation period</a:t>
            </a:r>
          </a:p>
        </p:txBody>
      </p:sp>
    </p:spTree>
    <p:extLst>
      <p:ext uri="{BB962C8B-B14F-4D97-AF65-F5344CB8AC3E}">
        <p14:creationId xmlns:p14="http://schemas.microsoft.com/office/powerpoint/2010/main" val="4127078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Patient in Common</a:t>
            </a:r>
          </a:p>
        </p:txBody>
      </p:sp>
      <p:sp>
        <p:nvSpPr>
          <p:cNvPr id="3" name="Content Placeholder 2"/>
          <p:cNvSpPr>
            <a:spLocks noGrp="1"/>
          </p:cNvSpPr>
          <p:nvPr>
            <p:ph idx="1"/>
          </p:nvPr>
        </p:nvSpPr>
        <p:spPr>
          <a:xfrm>
            <a:off x="818712" y="2312439"/>
            <a:ext cx="10554574" cy="4255786"/>
          </a:xfrm>
        </p:spPr>
        <p:txBody>
          <a:bodyPr>
            <a:normAutofit fontScale="92500"/>
          </a:bodyPr>
          <a:lstStyle/>
          <a:p>
            <a:r>
              <a:rPr lang="en-US" sz="2800" dirty="0"/>
              <a:t>7 year old, hospitalized Aug 20-Sept 18 for respiratory infection</a:t>
            </a:r>
          </a:p>
          <a:p>
            <a:pPr lvl="1"/>
            <a:r>
              <a:rPr lang="en-US" sz="2600" dirty="0"/>
              <a:t>Also experiencing diarrhea, which was not unusual</a:t>
            </a:r>
          </a:p>
          <a:p>
            <a:r>
              <a:rPr lang="en-US" sz="2800" dirty="0"/>
              <a:t>Multi-organ transplant in December 2014—liver included</a:t>
            </a:r>
          </a:p>
          <a:p>
            <a:r>
              <a:rPr lang="en-US" sz="2800" dirty="0"/>
              <a:t>Had been evaluated for possible liver rejection multiple times</a:t>
            </a:r>
          </a:p>
          <a:p>
            <a:r>
              <a:rPr lang="en-US" sz="2800" dirty="0"/>
              <a:t>Hospital says no </a:t>
            </a:r>
            <a:r>
              <a:rPr lang="en-US" sz="2800" dirty="0" err="1"/>
              <a:t>hep</a:t>
            </a:r>
            <a:r>
              <a:rPr lang="en-US" sz="2800" dirty="0"/>
              <a:t> A due to lack of specific symptoms, appropriately vaccinated, and IgG+ prior to transplant</a:t>
            </a:r>
          </a:p>
          <a:p>
            <a:r>
              <a:rPr lang="en-US" sz="2800" dirty="0"/>
              <a:t>Hospital tests IgG again (positive), does not test IgM</a:t>
            </a:r>
          </a:p>
        </p:txBody>
      </p:sp>
    </p:spTree>
    <p:extLst>
      <p:ext uri="{BB962C8B-B14F-4D97-AF65-F5344CB8AC3E}">
        <p14:creationId xmlns:p14="http://schemas.microsoft.com/office/powerpoint/2010/main" val="3624159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Patient in Common’s Family</a:t>
            </a:r>
          </a:p>
        </p:txBody>
      </p:sp>
      <p:sp>
        <p:nvSpPr>
          <p:cNvPr id="3" name="Content Placeholder 2"/>
          <p:cNvSpPr>
            <a:spLocks noGrp="1"/>
          </p:cNvSpPr>
          <p:nvPr>
            <p:ph idx="1"/>
          </p:nvPr>
        </p:nvSpPr>
        <p:spPr/>
        <p:txBody>
          <a:bodyPr/>
          <a:lstStyle/>
          <a:p>
            <a:r>
              <a:rPr lang="en-US" sz="2800" dirty="0"/>
              <a:t>Mom reported recent but resolved GI symptoms, chalked up to nerves due to daughter’s illness</a:t>
            </a:r>
          </a:p>
          <a:p>
            <a:r>
              <a:rPr lang="en-US" sz="2800" dirty="0"/>
              <a:t>Dad recently visited child and had traveled to Mexico, prior to visiting family</a:t>
            </a:r>
          </a:p>
          <a:p>
            <a:r>
              <a:rPr lang="en-US" sz="2800" dirty="0"/>
              <a:t>Dad then travelled to Michigan</a:t>
            </a:r>
          </a:p>
          <a:p>
            <a:r>
              <a:rPr lang="en-US" sz="2800" dirty="0"/>
              <a:t>Neither believed to be vaccinated</a:t>
            </a:r>
          </a:p>
          <a:p>
            <a:endParaRPr lang="en-US" dirty="0"/>
          </a:p>
        </p:txBody>
      </p:sp>
    </p:spTree>
    <p:extLst>
      <p:ext uri="{BB962C8B-B14F-4D97-AF65-F5344CB8AC3E}">
        <p14:creationId xmlns:p14="http://schemas.microsoft.com/office/powerpoint/2010/main" val="1538983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818712" y="2222287"/>
            <a:ext cx="10554574" cy="4307302"/>
          </a:xfrm>
        </p:spPr>
        <p:txBody>
          <a:bodyPr>
            <a:noAutofit/>
          </a:bodyPr>
          <a:lstStyle/>
          <a:p>
            <a:r>
              <a:rPr lang="en-US" sz="2800" dirty="0"/>
              <a:t>Drew blood on mom (IgM-, IgG+)</a:t>
            </a:r>
          </a:p>
          <a:p>
            <a:r>
              <a:rPr lang="en-US" sz="2800" dirty="0"/>
              <a:t>Called Michigan to find and test dad (IgG/M-, given vax)</a:t>
            </a:r>
          </a:p>
          <a:p>
            <a:r>
              <a:rPr lang="en-US" sz="2800" dirty="0"/>
              <a:t>Sent blood from nurses to CDC for further testing</a:t>
            </a:r>
          </a:p>
          <a:p>
            <a:r>
              <a:rPr lang="en-US" sz="2800" dirty="0"/>
              <a:t>Asked hospital lab for child’s blood and sent to CDC for further testing</a:t>
            </a:r>
          </a:p>
        </p:txBody>
      </p:sp>
    </p:spTree>
    <p:extLst>
      <p:ext uri="{BB962C8B-B14F-4D97-AF65-F5344CB8AC3E}">
        <p14:creationId xmlns:p14="http://schemas.microsoft.com/office/powerpoint/2010/main" val="3652640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321</TotalTime>
  <Words>2625</Words>
  <Application>Microsoft Office PowerPoint</Application>
  <PresentationFormat>Widescreen</PresentationFormat>
  <Paragraphs>220</Paragraphs>
  <Slides>26</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Calibri</vt:lpstr>
      <vt:lpstr>Century Gothic</vt:lpstr>
      <vt:lpstr>Wingdings 2</vt:lpstr>
      <vt:lpstr>Quotable</vt:lpstr>
      <vt:lpstr>Hepatitis A: Healthcare Associated Transmission</vt:lpstr>
      <vt:lpstr>Hepatitis A Overview</vt:lpstr>
      <vt:lpstr>Patients 1 and 2 </vt:lpstr>
      <vt:lpstr>Investigation Begins</vt:lpstr>
      <vt:lpstr>Jurisdiction Spread </vt:lpstr>
      <vt:lpstr>Contact Investigation and PEP</vt:lpstr>
      <vt:lpstr>The Patient in Common</vt:lpstr>
      <vt:lpstr>The Patient in Common’s Family</vt:lpstr>
      <vt:lpstr>Next Steps</vt:lpstr>
      <vt:lpstr>Surprise #1</vt:lpstr>
      <vt:lpstr>Patient 3 (and Surprise #2)</vt:lpstr>
      <vt:lpstr>Finding the Mystery Nurse</vt:lpstr>
      <vt:lpstr>Patient 4</vt:lpstr>
      <vt:lpstr>Working theory</vt:lpstr>
      <vt:lpstr>But…</vt:lpstr>
      <vt:lpstr>PowerPoint Presentation</vt:lpstr>
      <vt:lpstr>New Working Theory</vt:lpstr>
      <vt:lpstr>The Million Dollar Question</vt:lpstr>
      <vt:lpstr>Expanding the Contact Investigation</vt:lpstr>
      <vt:lpstr>Surprise #3</vt:lpstr>
      <vt:lpstr>Transplant Investigation</vt:lpstr>
      <vt:lpstr>Patient 3’s Follow Up</vt:lpstr>
      <vt:lpstr>Healthcare Transmission Lessons</vt:lpstr>
      <vt:lpstr>Epi investigation and teamwork is really important</vt:lpstr>
      <vt:lpstr>Public Health/Medical Entities Involved</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Hepatitis A: Healthcare Associated Transmission</dc:title>
  <dc:creator>rachel wiseman</dc:creator>
  <cp:lastModifiedBy>Pinter,Henry J (DSHS)</cp:lastModifiedBy>
  <cp:revision>31</cp:revision>
  <dcterms:created xsi:type="dcterms:W3CDTF">2016-02-04T18:43:18Z</dcterms:created>
  <dcterms:modified xsi:type="dcterms:W3CDTF">2023-02-17T19:47:50Z</dcterms:modified>
</cp:coreProperties>
</file>