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 id="2147483709" r:id="rId3"/>
  </p:sldMasterIdLst>
  <p:notesMasterIdLst>
    <p:notesMasterId r:id="rId46"/>
  </p:notesMasterIdLst>
  <p:handoutMasterIdLst>
    <p:handoutMasterId r:id="rId47"/>
  </p:handoutMasterIdLst>
  <p:sldIdLst>
    <p:sldId id="256" r:id="rId4"/>
    <p:sldId id="257" r:id="rId5"/>
    <p:sldId id="262" r:id="rId6"/>
    <p:sldId id="258" r:id="rId7"/>
    <p:sldId id="264" r:id="rId8"/>
    <p:sldId id="298" r:id="rId9"/>
    <p:sldId id="259" r:id="rId10"/>
    <p:sldId id="263" r:id="rId11"/>
    <p:sldId id="265" r:id="rId12"/>
    <p:sldId id="266" r:id="rId13"/>
    <p:sldId id="260" r:id="rId14"/>
    <p:sldId id="267" r:id="rId15"/>
    <p:sldId id="268" r:id="rId16"/>
    <p:sldId id="269" r:id="rId17"/>
    <p:sldId id="261" r:id="rId18"/>
    <p:sldId id="292" r:id="rId19"/>
    <p:sldId id="293" r:id="rId20"/>
    <p:sldId id="294" r:id="rId21"/>
    <p:sldId id="295" r:id="rId22"/>
    <p:sldId id="270" r:id="rId23"/>
    <p:sldId id="271" r:id="rId24"/>
    <p:sldId id="272" r:id="rId25"/>
    <p:sldId id="273" r:id="rId26"/>
    <p:sldId id="274" r:id="rId27"/>
    <p:sldId id="275" r:id="rId28"/>
    <p:sldId id="276" r:id="rId29"/>
    <p:sldId id="277" r:id="rId30"/>
    <p:sldId id="278" r:id="rId31"/>
    <p:sldId id="279" r:id="rId32"/>
    <p:sldId id="297"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1696" autoAdjust="0"/>
  </p:normalViewPr>
  <p:slideViewPr>
    <p:cSldViewPr snapToGrid="0">
      <p:cViewPr varScale="1">
        <p:scale>
          <a:sx n="53" d="100"/>
          <a:sy n="53" d="100"/>
        </p:scale>
        <p:origin x="148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E19CE5D-9DA4-704B-B95C-B78EAD50AFC2}" type="datetimeFigureOut">
              <a:rPr lang="en-US" smtClean="0"/>
              <a:t>2/17/2023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92426-9B30-9043-9177-FD4AC8C51307}" type="slidenum">
              <a:rPr lang="en-US" smtClean="0"/>
              <a:t>‹#›</a:t>
            </a:fld>
            <a:endParaRPr lang="en-US"/>
          </a:p>
        </p:txBody>
      </p:sp>
    </p:spTree>
    <p:extLst>
      <p:ext uri="{BB962C8B-B14F-4D97-AF65-F5344CB8AC3E}">
        <p14:creationId xmlns:p14="http://schemas.microsoft.com/office/powerpoint/2010/main" val="78197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4763FD6-D6F5-4FA7-9C5F-5D6CC09A469C}"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C2512-036A-458B-B2E5-9EBAEE50919B}" type="slidenum">
              <a:rPr lang="en-US" smtClean="0"/>
              <a:t>‹#›</a:t>
            </a:fld>
            <a:endParaRPr lang="en-US"/>
          </a:p>
        </p:txBody>
      </p:sp>
    </p:spTree>
    <p:extLst>
      <p:ext uri="{BB962C8B-B14F-4D97-AF65-F5344CB8AC3E}">
        <p14:creationId xmlns:p14="http://schemas.microsoft.com/office/powerpoint/2010/main" val="42523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a:t>
            </a:fld>
            <a:endParaRPr lang="en-US"/>
          </a:p>
        </p:txBody>
      </p:sp>
    </p:spTree>
    <p:extLst>
      <p:ext uri="{BB962C8B-B14F-4D97-AF65-F5344CB8AC3E}">
        <p14:creationId xmlns:p14="http://schemas.microsoft.com/office/powerpoint/2010/main" val="187440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10</a:t>
            </a:fld>
            <a:endParaRPr lang="en-US"/>
          </a:p>
        </p:txBody>
      </p:sp>
    </p:spTree>
    <p:extLst>
      <p:ext uri="{BB962C8B-B14F-4D97-AF65-F5344CB8AC3E}">
        <p14:creationId xmlns:p14="http://schemas.microsoft.com/office/powerpoint/2010/main" val="163817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11</a:t>
            </a:fld>
            <a:endParaRPr lang="en-US"/>
          </a:p>
        </p:txBody>
      </p:sp>
    </p:spTree>
    <p:extLst>
      <p:ext uri="{BB962C8B-B14F-4D97-AF65-F5344CB8AC3E}">
        <p14:creationId xmlns:p14="http://schemas.microsoft.com/office/powerpoint/2010/main" val="205053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600"/>
              </a:spcAft>
              <a:buFont typeface="+mj-lt"/>
              <a:buAutoNum type="arabicPeriod"/>
            </a:pPr>
            <a:r>
              <a:rPr lang="en-US" dirty="0"/>
              <a:t>Fertilized infective hookworm</a:t>
            </a:r>
            <a:r>
              <a:rPr lang="en-US" i="1" dirty="0"/>
              <a:t> </a:t>
            </a:r>
            <a:r>
              <a:rPr lang="en-US" dirty="0"/>
              <a:t>eggs penetrate the skin upon contact (typically through the feet) </a:t>
            </a:r>
          </a:p>
          <a:p>
            <a:pPr marL="457200" indent="-457200">
              <a:spcAft>
                <a:spcPts val="600"/>
              </a:spcAft>
              <a:buFont typeface="+mj-lt"/>
              <a:buAutoNum type="arabicPeriod"/>
            </a:pPr>
            <a:r>
              <a:rPr lang="en-US" dirty="0"/>
              <a:t>Migrate into the bloodstream and eventually the lungs. </a:t>
            </a:r>
          </a:p>
          <a:p>
            <a:pPr marL="457200" indent="-457200">
              <a:spcAft>
                <a:spcPts val="600"/>
              </a:spcAft>
              <a:buFont typeface="+mj-lt"/>
              <a:buAutoNum type="arabicPeriod"/>
            </a:pPr>
            <a:r>
              <a:rPr lang="en-US" dirty="0"/>
              <a:t>Larvae mature in the lungs and then ascend the bronchial tree and are swallowed. </a:t>
            </a:r>
          </a:p>
          <a:p>
            <a:pPr marL="457200" indent="-457200">
              <a:spcAft>
                <a:spcPts val="600"/>
              </a:spcAft>
              <a:buFont typeface="+mj-lt"/>
              <a:buAutoNum type="arabicPeriod"/>
            </a:pPr>
            <a:r>
              <a:rPr lang="en-US" dirty="0"/>
              <a:t>Once in the small intestine the larvae develop into a mature adult worm and attach to the intestinal wall.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Eggs are passed in the stool , and under favorable conditions (moisture, warmth, shade), larvae hatch in 1 to 2 days. The released </a:t>
            </a:r>
            <a:r>
              <a:rPr lang="en-US" sz="1200" b="0" i="0" kern="1200" dirty="0" err="1">
                <a:solidFill>
                  <a:schemeClr val="tx1"/>
                </a:solidFill>
                <a:effectLst/>
                <a:latin typeface="+mn-lt"/>
                <a:ea typeface="+mn-ea"/>
                <a:cs typeface="+mn-cs"/>
              </a:rPr>
              <a:t>rhabditiform</a:t>
            </a:r>
            <a:r>
              <a:rPr lang="en-US" sz="1200" b="0" i="0" kern="1200" dirty="0">
                <a:solidFill>
                  <a:schemeClr val="tx1"/>
                </a:solidFill>
                <a:effectLst/>
                <a:latin typeface="+mn-lt"/>
                <a:ea typeface="+mn-ea"/>
                <a:cs typeface="+mn-cs"/>
              </a:rPr>
              <a:t> larvae grow in the feces and/or the soil , and after 5 to 10 days (and two molts) they become filariform (third-stage) larvae that are infective . These infective larvae can survive 3 to 4 weeks in favorable environmental conditions. On contact with the human host, the larvae penetrate the skin and are carried through the blood vessels to the heart and then to the lungs. They penetrate into the pulmonary alveoli, ascend the bronchial tree to the pharynx, and are swallowed . The larvae reach the small intestine, where they reside and mature into adults. Adult worms live in the lumen of the small intestine, where they attach to the intestinal wall with resultant blood loss by the host . Most adult worms are eliminated in 1 to 2 years, but the longevity may reach several years.</a:t>
            </a:r>
          </a:p>
          <a:p>
            <a:r>
              <a:rPr lang="en-US" sz="1200" b="0" i="0" kern="1200" dirty="0">
                <a:solidFill>
                  <a:schemeClr val="tx1"/>
                </a:solidFill>
                <a:effectLst/>
                <a:latin typeface="+mn-lt"/>
                <a:ea typeface="+mn-ea"/>
                <a:cs typeface="+mn-cs"/>
              </a:rPr>
              <a:t>Some </a:t>
            </a:r>
            <a:r>
              <a:rPr lang="en-US" sz="1200" b="0" i="1" kern="1200" dirty="0">
                <a:solidFill>
                  <a:schemeClr val="tx1"/>
                </a:solidFill>
                <a:effectLst/>
                <a:latin typeface="+mn-lt"/>
                <a:ea typeface="+mn-ea"/>
                <a:cs typeface="+mn-cs"/>
              </a:rPr>
              <a:t>A. </a:t>
            </a:r>
            <a:r>
              <a:rPr lang="en-US" sz="1200" b="0" i="1" kern="1200" dirty="0" err="1">
                <a:solidFill>
                  <a:schemeClr val="tx1"/>
                </a:solidFill>
                <a:effectLst/>
                <a:latin typeface="+mn-lt"/>
                <a:ea typeface="+mn-ea"/>
                <a:cs typeface="+mn-cs"/>
              </a:rPr>
              <a:t>duodenale</a:t>
            </a:r>
            <a:r>
              <a:rPr lang="en-US" sz="1200" b="0" i="0" kern="1200" dirty="0">
                <a:solidFill>
                  <a:schemeClr val="tx1"/>
                </a:solidFill>
                <a:effectLst/>
                <a:latin typeface="+mn-lt"/>
                <a:ea typeface="+mn-ea"/>
                <a:cs typeface="+mn-cs"/>
              </a:rPr>
              <a:t> larvae, following penetration of the host skin, can become dormant (in the intestine or muscle). In addition, infection by </a:t>
            </a:r>
            <a:r>
              <a:rPr lang="en-US" sz="1200" b="0" i="1" kern="1200" dirty="0">
                <a:solidFill>
                  <a:schemeClr val="tx1"/>
                </a:solidFill>
                <a:effectLst/>
                <a:latin typeface="+mn-lt"/>
                <a:ea typeface="+mn-ea"/>
                <a:cs typeface="+mn-cs"/>
              </a:rPr>
              <a:t>A. </a:t>
            </a:r>
            <a:r>
              <a:rPr lang="en-US" sz="1200" b="0" i="1" kern="1200" dirty="0" err="1">
                <a:solidFill>
                  <a:schemeClr val="tx1"/>
                </a:solidFill>
                <a:effectLst/>
                <a:latin typeface="+mn-lt"/>
                <a:ea typeface="+mn-ea"/>
                <a:cs typeface="+mn-cs"/>
              </a:rPr>
              <a:t>duodenale</a:t>
            </a:r>
            <a:r>
              <a:rPr lang="en-US" sz="1200" b="0" i="0" kern="1200" dirty="0">
                <a:solidFill>
                  <a:schemeClr val="tx1"/>
                </a:solidFill>
                <a:effectLst/>
                <a:latin typeface="+mn-lt"/>
                <a:ea typeface="+mn-ea"/>
                <a:cs typeface="+mn-cs"/>
              </a:rPr>
              <a:t> may probably also occur by the oral and </a:t>
            </a:r>
            <a:r>
              <a:rPr lang="en-US" sz="1200" b="0" i="0" kern="1200" dirty="0" err="1">
                <a:solidFill>
                  <a:schemeClr val="tx1"/>
                </a:solidFill>
                <a:effectLst/>
                <a:latin typeface="+mn-lt"/>
                <a:ea typeface="+mn-ea"/>
                <a:cs typeface="+mn-cs"/>
              </a:rPr>
              <a:t>transmammary</a:t>
            </a:r>
            <a:r>
              <a:rPr lang="en-US" sz="1200" b="0" i="0" kern="1200" dirty="0">
                <a:solidFill>
                  <a:schemeClr val="tx1"/>
                </a:solidFill>
                <a:effectLst/>
                <a:latin typeface="+mn-lt"/>
                <a:ea typeface="+mn-ea"/>
                <a:cs typeface="+mn-cs"/>
              </a:rPr>
              <a:t> route. </a:t>
            </a:r>
            <a:r>
              <a:rPr lang="en-US" sz="1200" b="0" i="1" kern="1200" dirty="0">
                <a:solidFill>
                  <a:schemeClr val="tx1"/>
                </a:solidFill>
                <a:effectLst/>
                <a:latin typeface="+mn-lt"/>
                <a:ea typeface="+mn-ea"/>
                <a:cs typeface="+mn-cs"/>
              </a:rPr>
              <a:t>N. </a:t>
            </a:r>
            <a:r>
              <a:rPr lang="en-US" sz="1200" b="0" i="1" kern="1200" dirty="0" err="1">
                <a:solidFill>
                  <a:schemeClr val="tx1"/>
                </a:solidFill>
                <a:effectLst/>
                <a:latin typeface="+mn-lt"/>
                <a:ea typeface="+mn-ea"/>
                <a:cs typeface="+mn-cs"/>
              </a:rPr>
              <a:t>americanus</a:t>
            </a:r>
            <a:r>
              <a:rPr lang="en-US" sz="1200" b="0" i="0" kern="1200" dirty="0">
                <a:solidFill>
                  <a:schemeClr val="tx1"/>
                </a:solidFill>
                <a:effectLst/>
                <a:latin typeface="+mn-lt"/>
                <a:ea typeface="+mn-ea"/>
                <a:cs typeface="+mn-cs"/>
              </a:rPr>
              <a:t>, however, requires a </a:t>
            </a:r>
            <a:r>
              <a:rPr lang="en-US" sz="1200" b="0" i="0" kern="1200" dirty="0" err="1">
                <a:solidFill>
                  <a:schemeClr val="tx1"/>
                </a:solidFill>
                <a:effectLst/>
                <a:latin typeface="+mn-lt"/>
                <a:ea typeface="+mn-ea"/>
                <a:cs typeface="+mn-cs"/>
              </a:rPr>
              <a:t>transpulmonary</a:t>
            </a:r>
            <a:r>
              <a:rPr lang="en-US" sz="1200" b="0" i="0" kern="1200" dirty="0">
                <a:solidFill>
                  <a:schemeClr val="tx1"/>
                </a:solidFill>
                <a:effectLst/>
                <a:latin typeface="+mn-lt"/>
                <a:ea typeface="+mn-ea"/>
                <a:cs typeface="+mn-cs"/>
              </a:rPr>
              <a:t> migration phase.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most worms live roughly 1-2 years. Adult worms over 15 years old have been recovered. In addition,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ancylostoma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duodenale</a:t>
            </a:r>
            <a:r>
              <a:rPr lang="en-US" sz="1200" b="0" i="0" kern="1200" baseline="0" dirty="0">
                <a:solidFill>
                  <a:schemeClr val="tx1"/>
                </a:solidFill>
                <a:effectLst/>
                <a:latin typeface="+mn-lt"/>
                <a:ea typeface="+mn-ea"/>
                <a:cs typeface="+mn-cs"/>
              </a:rPr>
              <a:t> species can live dormant in muscular tissue for many years.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5C2512-036A-458B-B2E5-9EBAEE50919B}" type="slidenum">
              <a:rPr lang="en-US" smtClean="0"/>
              <a:t>12</a:t>
            </a:fld>
            <a:endParaRPr lang="en-US"/>
          </a:p>
        </p:txBody>
      </p:sp>
    </p:spTree>
    <p:extLst>
      <p:ext uri="{BB962C8B-B14F-4D97-AF65-F5344CB8AC3E}">
        <p14:creationId xmlns:p14="http://schemas.microsoft.com/office/powerpoint/2010/main" val="199447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13</a:t>
            </a:fld>
            <a:endParaRPr lang="en-US"/>
          </a:p>
        </p:txBody>
      </p:sp>
    </p:spTree>
    <p:extLst>
      <p:ext uri="{BB962C8B-B14F-4D97-AF65-F5344CB8AC3E}">
        <p14:creationId xmlns:p14="http://schemas.microsoft.com/office/powerpoint/2010/main" val="11976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14</a:t>
            </a:fld>
            <a:endParaRPr lang="en-US"/>
          </a:p>
        </p:txBody>
      </p:sp>
    </p:spTree>
    <p:extLst>
      <p:ext uri="{BB962C8B-B14F-4D97-AF65-F5344CB8AC3E}">
        <p14:creationId xmlns:p14="http://schemas.microsoft.com/office/powerpoint/2010/main" val="639790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15</a:t>
            </a:fld>
            <a:endParaRPr lang="en-US"/>
          </a:p>
        </p:txBody>
      </p:sp>
    </p:spTree>
    <p:extLst>
      <p:ext uri="{BB962C8B-B14F-4D97-AF65-F5344CB8AC3E}">
        <p14:creationId xmlns:p14="http://schemas.microsoft.com/office/powerpoint/2010/main" val="50399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600"/>
              </a:spcAft>
              <a:buFont typeface="+mj-lt"/>
              <a:buAutoNum type="arabicPeriod"/>
            </a:pPr>
            <a:r>
              <a:rPr lang="en-US" sz="1200" dirty="0"/>
              <a:t>Fertilized infective </a:t>
            </a:r>
            <a:r>
              <a:rPr lang="en-US" sz="1200" i="1" dirty="0"/>
              <a:t>T. </a:t>
            </a:r>
            <a:r>
              <a:rPr lang="en-US" sz="1200" i="1" dirty="0" err="1"/>
              <a:t>trichuria</a:t>
            </a:r>
            <a:r>
              <a:rPr lang="en-US" sz="1200" i="1" dirty="0"/>
              <a:t> </a:t>
            </a:r>
            <a:r>
              <a:rPr lang="en-US" sz="1200" dirty="0"/>
              <a:t>eggs from contaminated soil are ingested. </a:t>
            </a:r>
          </a:p>
          <a:p>
            <a:pPr marL="457200" indent="-457200">
              <a:spcAft>
                <a:spcPts val="600"/>
              </a:spcAft>
              <a:buFont typeface="+mj-lt"/>
              <a:buAutoNum type="arabicPeriod"/>
            </a:pPr>
            <a:r>
              <a:rPr lang="en-US" sz="1200" dirty="0"/>
              <a:t>Once in the small intestine the eggs hatch and develop into a mature adult worm.</a:t>
            </a:r>
          </a:p>
          <a:p>
            <a:endParaRPr lang="en-US" dirty="0"/>
          </a:p>
          <a:p>
            <a:r>
              <a:rPr lang="en-US" dirty="0"/>
              <a:t>The </a:t>
            </a:r>
            <a:r>
              <a:rPr lang="en-US" dirty="0" err="1"/>
              <a:t>unembryonated</a:t>
            </a:r>
            <a:r>
              <a:rPr lang="en-US" dirty="0"/>
              <a:t> eggs are passed with the stool . In the soil, the eggs develop into a 2-cell stage , an advanced cleavage stage , and then they </a:t>
            </a:r>
            <a:r>
              <a:rPr lang="en-US" dirty="0" err="1"/>
              <a:t>embryonate</a:t>
            </a:r>
            <a:r>
              <a:rPr lang="en-US" dirty="0"/>
              <a:t> ; eggs become infective in 15 to 30 days. After ingestion (soil-contaminated hands or food), the eggs hatch in the small intestine, and release larvae that mature and establish themselves as adults in the colon . The adult worms (approximately 4 cm in length) live in the cecum and ascending colon. The adult worms are fixed in that location, with the anterior portions threaded into the mucosa. The females begin to oviposit 60 to 70 days after infection. Female worms in the cecum shed between 3,000 and 20,000 eggs per day. The life span of the adults is about 1 year.</a:t>
            </a:r>
          </a:p>
        </p:txBody>
      </p:sp>
      <p:sp>
        <p:nvSpPr>
          <p:cNvPr id="4" name="Slide Number Placeholder 3"/>
          <p:cNvSpPr>
            <a:spLocks noGrp="1"/>
          </p:cNvSpPr>
          <p:nvPr>
            <p:ph type="sldNum" sz="quarter" idx="10"/>
          </p:nvPr>
        </p:nvSpPr>
        <p:spPr/>
        <p:txBody>
          <a:bodyPr/>
          <a:lstStyle/>
          <a:p>
            <a:fld id="{E75C2512-036A-458B-B2E5-9EBAEE50919B}" type="slidenum">
              <a:rPr lang="en-US" smtClean="0"/>
              <a:t>16</a:t>
            </a:fld>
            <a:endParaRPr lang="en-US"/>
          </a:p>
        </p:txBody>
      </p:sp>
    </p:spTree>
    <p:extLst>
      <p:ext uri="{BB962C8B-B14F-4D97-AF65-F5344CB8AC3E}">
        <p14:creationId xmlns:p14="http://schemas.microsoft.com/office/powerpoint/2010/main" val="2184669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17</a:t>
            </a:fld>
            <a:endParaRPr lang="en-US"/>
          </a:p>
        </p:txBody>
      </p:sp>
    </p:spTree>
    <p:extLst>
      <p:ext uri="{BB962C8B-B14F-4D97-AF65-F5344CB8AC3E}">
        <p14:creationId xmlns:p14="http://schemas.microsoft.com/office/powerpoint/2010/main" val="94446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18</a:t>
            </a:fld>
            <a:endParaRPr lang="en-US"/>
          </a:p>
        </p:txBody>
      </p:sp>
    </p:spTree>
    <p:extLst>
      <p:ext uri="{BB962C8B-B14F-4D97-AF65-F5344CB8AC3E}">
        <p14:creationId xmlns:p14="http://schemas.microsoft.com/office/powerpoint/2010/main" val="150163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19</a:t>
            </a:fld>
            <a:endParaRPr lang="en-US"/>
          </a:p>
        </p:txBody>
      </p:sp>
    </p:spTree>
    <p:extLst>
      <p:ext uri="{BB962C8B-B14F-4D97-AF65-F5344CB8AC3E}">
        <p14:creationId xmlns:p14="http://schemas.microsoft.com/office/powerpoint/2010/main" val="76297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say “neglected tropical diseases” we a referring to a group of diseases that impact over a six of the worlds populations. These diseases lead to significant morbidity and mortality among the poorest of the poor. They thrive in areas with poor sanitation where access to clean water is lacking. 100% of low-income countries are impacted by 5 or more neglected tropical diseases. </a:t>
            </a:r>
            <a:endParaRPr lang="en-US" dirty="0"/>
          </a:p>
        </p:txBody>
      </p:sp>
      <p:sp>
        <p:nvSpPr>
          <p:cNvPr id="4" name="Slide Number Placeholder 3"/>
          <p:cNvSpPr>
            <a:spLocks noGrp="1"/>
          </p:cNvSpPr>
          <p:nvPr>
            <p:ph type="sldNum" sz="quarter" idx="10"/>
          </p:nvPr>
        </p:nvSpPr>
        <p:spPr/>
        <p:txBody>
          <a:bodyPr/>
          <a:lstStyle/>
          <a:p>
            <a:fld id="{E75C2512-036A-458B-B2E5-9EBAEE50919B}" type="slidenum">
              <a:rPr lang="en-US" smtClean="0"/>
              <a:t>2</a:t>
            </a:fld>
            <a:endParaRPr lang="en-US"/>
          </a:p>
        </p:txBody>
      </p:sp>
    </p:spTree>
    <p:extLst>
      <p:ext uri="{BB962C8B-B14F-4D97-AF65-F5344CB8AC3E}">
        <p14:creationId xmlns:p14="http://schemas.microsoft.com/office/powerpoint/2010/main" val="2729724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20</a:t>
            </a:fld>
            <a:endParaRPr lang="en-US"/>
          </a:p>
        </p:txBody>
      </p:sp>
    </p:spTree>
    <p:extLst>
      <p:ext uri="{BB962C8B-B14F-4D97-AF65-F5344CB8AC3E}">
        <p14:creationId xmlns:p14="http://schemas.microsoft.com/office/powerpoint/2010/main" val="3497774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21</a:t>
            </a:fld>
            <a:endParaRPr lang="en-US"/>
          </a:p>
        </p:txBody>
      </p:sp>
    </p:spTree>
    <p:extLst>
      <p:ext uri="{BB962C8B-B14F-4D97-AF65-F5344CB8AC3E}">
        <p14:creationId xmlns:p14="http://schemas.microsoft.com/office/powerpoint/2010/main" val="2829565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22</a:t>
            </a:fld>
            <a:endParaRPr lang="en-US"/>
          </a:p>
        </p:txBody>
      </p:sp>
    </p:spTree>
    <p:extLst>
      <p:ext uri="{BB962C8B-B14F-4D97-AF65-F5344CB8AC3E}">
        <p14:creationId xmlns:p14="http://schemas.microsoft.com/office/powerpoint/2010/main" val="360861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23</a:t>
            </a:fld>
            <a:endParaRPr lang="en-US"/>
          </a:p>
        </p:txBody>
      </p:sp>
    </p:spTree>
    <p:extLst>
      <p:ext uri="{BB962C8B-B14F-4D97-AF65-F5344CB8AC3E}">
        <p14:creationId xmlns:p14="http://schemas.microsoft.com/office/powerpoint/2010/main" val="361311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a:p>
        </p:txBody>
      </p:sp>
      <p:sp>
        <p:nvSpPr>
          <p:cNvPr id="4" name="Slide Number Placeholder 3"/>
          <p:cNvSpPr>
            <a:spLocks noGrp="1"/>
          </p:cNvSpPr>
          <p:nvPr>
            <p:ph type="sldNum" sz="quarter" idx="10"/>
          </p:nvPr>
        </p:nvSpPr>
        <p:spPr/>
        <p:txBody>
          <a:bodyPr/>
          <a:lstStyle/>
          <a:p>
            <a:fld id="{E31E79B1-FF02-43B1-A8F2-9927EA39F089}" type="slidenum">
              <a:rPr lang="en-US" smtClean="0"/>
              <a:t>24</a:t>
            </a:fld>
            <a:endParaRPr lang="en-US"/>
          </a:p>
        </p:txBody>
      </p:sp>
    </p:spTree>
    <p:extLst>
      <p:ext uri="{BB962C8B-B14F-4D97-AF65-F5344CB8AC3E}">
        <p14:creationId xmlns:p14="http://schemas.microsoft.com/office/powerpoint/2010/main" val="20528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25</a:t>
            </a:fld>
            <a:endParaRPr lang="en-US"/>
          </a:p>
        </p:txBody>
      </p:sp>
    </p:spTree>
    <p:extLst>
      <p:ext uri="{BB962C8B-B14F-4D97-AF65-F5344CB8AC3E}">
        <p14:creationId xmlns:p14="http://schemas.microsoft.com/office/powerpoint/2010/main" val="215355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26</a:t>
            </a:fld>
            <a:endParaRPr lang="en-US"/>
          </a:p>
        </p:txBody>
      </p:sp>
    </p:spTree>
    <p:extLst>
      <p:ext uri="{BB962C8B-B14F-4D97-AF65-F5344CB8AC3E}">
        <p14:creationId xmlns:p14="http://schemas.microsoft.com/office/powerpoint/2010/main" val="94801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27</a:t>
            </a:fld>
            <a:endParaRPr lang="en-US"/>
          </a:p>
        </p:txBody>
      </p:sp>
    </p:spTree>
    <p:extLst>
      <p:ext uri="{BB962C8B-B14F-4D97-AF65-F5344CB8AC3E}">
        <p14:creationId xmlns:p14="http://schemas.microsoft.com/office/powerpoint/2010/main" val="84303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1E79B1-FF02-43B1-A8F2-9927EA39F089}" type="slidenum">
              <a:rPr lang="en-US" smtClean="0"/>
              <a:t>28</a:t>
            </a:fld>
            <a:endParaRPr lang="en-US"/>
          </a:p>
        </p:txBody>
      </p:sp>
    </p:spTree>
    <p:extLst>
      <p:ext uri="{BB962C8B-B14F-4D97-AF65-F5344CB8AC3E}">
        <p14:creationId xmlns:p14="http://schemas.microsoft.com/office/powerpoint/2010/main" val="2711115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a:p>
        </p:txBody>
      </p:sp>
      <p:sp>
        <p:nvSpPr>
          <p:cNvPr id="4" name="Slide Number Placeholder 3"/>
          <p:cNvSpPr>
            <a:spLocks noGrp="1"/>
          </p:cNvSpPr>
          <p:nvPr>
            <p:ph type="sldNum" sz="quarter" idx="10"/>
          </p:nvPr>
        </p:nvSpPr>
        <p:spPr/>
        <p:txBody>
          <a:bodyPr/>
          <a:lstStyle/>
          <a:p>
            <a:fld id="{E31E79B1-FF02-43B1-A8F2-9927EA39F089}" type="slidenum">
              <a:rPr lang="en-US" smtClean="0"/>
              <a:t>29</a:t>
            </a:fld>
            <a:endParaRPr lang="en-US"/>
          </a:p>
        </p:txBody>
      </p:sp>
    </p:spTree>
    <p:extLst>
      <p:ext uri="{BB962C8B-B14F-4D97-AF65-F5344CB8AC3E}">
        <p14:creationId xmlns:p14="http://schemas.microsoft.com/office/powerpoint/2010/main" val="426388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what</a:t>
            </a:r>
            <a:r>
              <a:rPr lang="en-US" baseline="0" dirty="0"/>
              <a:t> the WHO considers to be a neglected tropical disease. The diseases with an asterisk beside the name are treatable via mass drug administration. Mass drug administration for these diseases is considered extremely safe. These drugs are capable of treating several diseases at once and cost only 10-50 cents per person per year. </a:t>
            </a:r>
            <a:endParaRPr lang="en-US" dirty="0"/>
          </a:p>
        </p:txBody>
      </p:sp>
      <p:sp>
        <p:nvSpPr>
          <p:cNvPr id="4" name="Slide Number Placeholder 3"/>
          <p:cNvSpPr>
            <a:spLocks noGrp="1"/>
          </p:cNvSpPr>
          <p:nvPr>
            <p:ph type="sldNum" sz="quarter" idx="10"/>
          </p:nvPr>
        </p:nvSpPr>
        <p:spPr/>
        <p:txBody>
          <a:bodyPr/>
          <a:lstStyle/>
          <a:p>
            <a:fld id="{E75C2512-036A-458B-B2E5-9EBAEE50919B}" type="slidenum">
              <a:rPr lang="en-US" smtClean="0"/>
              <a:t>3</a:t>
            </a:fld>
            <a:endParaRPr lang="en-US"/>
          </a:p>
        </p:txBody>
      </p:sp>
    </p:spTree>
    <p:extLst>
      <p:ext uri="{BB962C8B-B14F-4D97-AF65-F5344CB8AC3E}">
        <p14:creationId xmlns:p14="http://schemas.microsoft.com/office/powerpoint/2010/main" val="1656286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30</a:t>
            </a:fld>
            <a:endParaRPr lang="en-US"/>
          </a:p>
        </p:txBody>
      </p:sp>
    </p:spTree>
    <p:extLst>
      <p:ext uri="{BB962C8B-B14F-4D97-AF65-F5344CB8AC3E}">
        <p14:creationId xmlns:p14="http://schemas.microsoft.com/office/powerpoint/2010/main" val="614975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31</a:t>
            </a:fld>
            <a:endParaRPr lang="en-US"/>
          </a:p>
        </p:txBody>
      </p:sp>
    </p:spTree>
    <p:extLst>
      <p:ext uri="{BB962C8B-B14F-4D97-AF65-F5344CB8AC3E}">
        <p14:creationId xmlns:p14="http://schemas.microsoft.com/office/powerpoint/2010/main" val="59981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32</a:t>
            </a:fld>
            <a:endParaRPr lang="en-US"/>
          </a:p>
        </p:txBody>
      </p:sp>
    </p:spTree>
    <p:extLst>
      <p:ext uri="{BB962C8B-B14F-4D97-AF65-F5344CB8AC3E}">
        <p14:creationId xmlns:p14="http://schemas.microsoft.com/office/powerpoint/2010/main" val="944265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33</a:t>
            </a:fld>
            <a:endParaRPr lang="en-US"/>
          </a:p>
        </p:txBody>
      </p:sp>
    </p:spTree>
    <p:extLst>
      <p:ext uri="{BB962C8B-B14F-4D97-AF65-F5344CB8AC3E}">
        <p14:creationId xmlns:p14="http://schemas.microsoft.com/office/powerpoint/2010/main" val="363586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34</a:t>
            </a:fld>
            <a:endParaRPr lang="en-US"/>
          </a:p>
        </p:txBody>
      </p:sp>
    </p:spTree>
    <p:extLst>
      <p:ext uri="{BB962C8B-B14F-4D97-AF65-F5344CB8AC3E}">
        <p14:creationId xmlns:p14="http://schemas.microsoft.com/office/powerpoint/2010/main" val="1200943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35</a:t>
            </a:fld>
            <a:endParaRPr lang="en-US"/>
          </a:p>
        </p:txBody>
      </p:sp>
    </p:spTree>
    <p:extLst>
      <p:ext uri="{BB962C8B-B14F-4D97-AF65-F5344CB8AC3E}">
        <p14:creationId xmlns:p14="http://schemas.microsoft.com/office/powerpoint/2010/main" val="52303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36</a:t>
            </a:fld>
            <a:endParaRPr lang="en-US"/>
          </a:p>
        </p:txBody>
      </p:sp>
    </p:spTree>
    <p:extLst>
      <p:ext uri="{BB962C8B-B14F-4D97-AF65-F5344CB8AC3E}">
        <p14:creationId xmlns:p14="http://schemas.microsoft.com/office/powerpoint/2010/main" val="747844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37</a:t>
            </a:fld>
            <a:endParaRPr lang="en-US"/>
          </a:p>
        </p:txBody>
      </p:sp>
    </p:spTree>
    <p:extLst>
      <p:ext uri="{BB962C8B-B14F-4D97-AF65-F5344CB8AC3E}">
        <p14:creationId xmlns:p14="http://schemas.microsoft.com/office/powerpoint/2010/main" val="1940326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38</a:t>
            </a:fld>
            <a:endParaRPr lang="en-US"/>
          </a:p>
        </p:txBody>
      </p:sp>
    </p:spTree>
    <p:extLst>
      <p:ext uri="{BB962C8B-B14F-4D97-AF65-F5344CB8AC3E}">
        <p14:creationId xmlns:p14="http://schemas.microsoft.com/office/powerpoint/2010/main" val="153289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39</a:t>
            </a:fld>
            <a:endParaRPr lang="en-US"/>
          </a:p>
        </p:txBody>
      </p:sp>
    </p:spTree>
    <p:extLst>
      <p:ext uri="{BB962C8B-B14F-4D97-AF65-F5344CB8AC3E}">
        <p14:creationId xmlns:p14="http://schemas.microsoft.com/office/powerpoint/2010/main" val="21375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these diseases are</a:t>
            </a:r>
            <a:r>
              <a:rPr lang="en-US" baseline="0" dirty="0"/>
              <a:t> rare in developed countries there has been growing concern that they may persist amongst our nations poor. In the U.S. areas of extreme poverty that lack access to clean water and proper sanitation are at increased risk for endemic transmission of these diseases. In Texas, favorable climate as well as the presence of disease vectors are also cause for concern. </a:t>
            </a:r>
            <a:endParaRPr lang="en-US" dirty="0"/>
          </a:p>
        </p:txBody>
      </p:sp>
      <p:sp>
        <p:nvSpPr>
          <p:cNvPr id="4" name="Slide Number Placeholder 3"/>
          <p:cNvSpPr>
            <a:spLocks noGrp="1"/>
          </p:cNvSpPr>
          <p:nvPr>
            <p:ph type="sldNum" sz="quarter" idx="10"/>
          </p:nvPr>
        </p:nvSpPr>
        <p:spPr/>
        <p:txBody>
          <a:bodyPr/>
          <a:lstStyle/>
          <a:p>
            <a:fld id="{E75C2512-036A-458B-B2E5-9EBAEE50919B}" type="slidenum">
              <a:rPr lang="en-US" smtClean="0"/>
              <a:t>4</a:t>
            </a:fld>
            <a:endParaRPr lang="en-US"/>
          </a:p>
        </p:txBody>
      </p:sp>
    </p:spTree>
    <p:extLst>
      <p:ext uri="{BB962C8B-B14F-4D97-AF65-F5344CB8AC3E}">
        <p14:creationId xmlns:p14="http://schemas.microsoft.com/office/powerpoint/2010/main" val="31970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40</a:t>
            </a:fld>
            <a:endParaRPr lang="en-US"/>
          </a:p>
        </p:txBody>
      </p:sp>
    </p:spTree>
    <p:extLst>
      <p:ext uri="{BB962C8B-B14F-4D97-AF65-F5344CB8AC3E}">
        <p14:creationId xmlns:p14="http://schemas.microsoft.com/office/powerpoint/2010/main" val="1022876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41</a:t>
            </a:fld>
            <a:endParaRPr lang="en-US"/>
          </a:p>
        </p:txBody>
      </p:sp>
    </p:spTree>
    <p:extLst>
      <p:ext uri="{BB962C8B-B14F-4D97-AF65-F5344CB8AC3E}">
        <p14:creationId xmlns:p14="http://schemas.microsoft.com/office/powerpoint/2010/main" val="882724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42</a:t>
            </a:fld>
            <a:endParaRPr lang="en-US"/>
          </a:p>
        </p:txBody>
      </p:sp>
    </p:spTree>
    <p:extLst>
      <p:ext uri="{BB962C8B-B14F-4D97-AF65-F5344CB8AC3E}">
        <p14:creationId xmlns:p14="http://schemas.microsoft.com/office/powerpoint/2010/main" val="113404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5</a:t>
            </a:fld>
            <a:endParaRPr lang="en-US"/>
          </a:p>
        </p:txBody>
      </p:sp>
    </p:spTree>
    <p:extLst>
      <p:ext uri="{BB962C8B-B14F-4D97-AF65-F5344CB8AC3E}">
        <p14:creationId xmlns:p14="http://schemas.microsoft.com/office/powerpoint/2010/main" val="168163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C2512-036A-458B-B2E5-9EBAEE50919B}" type="slidenum">
              <a:rPr lang="en-US" smtClean="0"/>
              <a:t>6</a:t>
            </a:fld>
            <a:endParaRPr lang="en-US"/>
          </a:p>
        </p:txBody>
      </p:sp>
    </p:spTree>
    <p:extLst>
      <p:ext uri="{BB962C8B-B14F-4D97-AF65-F5344CB8AC3E}">
        <p14:creationId xmlns:p14="http://schemas.microsoft.com/office/powerpoint/2010/main" val="24469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7</a:t>
            </a:fld>
            <a:endParaRPr lang="en-US"/>
          </a:p>
        </p:txBody>
      </p:sp>
    </p:spTree>
    <p:extLst>
      <p:ext uri="{BB962C8B-B14F-4D97-AF65-F5344CB8AC3E}">
        <p14:creationId xmlns:p14="http://schemas.microsoft.com/office/powerpoint/2010/main" val="18900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600"/>
              </a:spcAft>
              <a:buFont typeface="+mj-lt"/>
              <a:buAutoNum type="arabicPeriod"/>
            </a:pPr>
            <a:r>
              <a:rPr lang="en-US" sz="1200" dirty="0"/>
              <a:t>Fertilized infective </a:t>
            </a:r>
            <a:r>
              <a:rPr lang="en-US" sz="1200" i="1" dirty="0" err="1"/>
              <a:t>Ascaris</a:t>
            </a:r>
            <a:r>
              <a:rPr lang="en-US" sz="1200" i="1" dirty="0"/>
              <a:t> spp. </a:t>
            </a:r>
            <a:r>
              <a:rPr lang="en-US" sz="1200" dirty="0"/>
              <a:t>eggs from contaminated soil are ingested. </a:t>
            </a:r>
          </a:p>
          <a:p>
            <a:pPr marL="457200" indent="-457200">
              <a:spcAft>
                <a:spcPts val="600"/>
              </a:spcAft>
              <a:buFont typeface="+mj-lt"/>
              <a:buAutoNum type="arabicPeriod"/>
            </a:pPr>
            <a:r>
              <a:rPr lang="en-US" sz="1200" dirty="0"/>
              <a:t>Migrate into the bloodstream and eventually the lungs. </a:t>
            </a:r>
          </a:p>
          <a:p>
            <a:pPr marL="457200" indent="-457200">
              <a:spcAft>
                <a:spcPts val="600"/>
              </a:spcAft>
              <a:buFont typeface="+mj-lt"/>
              <a:buAutoNum type="arabicPeriod"/>
            </a:pPr>
            <a:r>
              <a:rPr lang="en-US" sz="1200" dirty="0"/>
              <a:t>Larvae mature in the lungs and then ascend the bronchial tree and are swallowed. </a:t>
            </a:r>
          </a:p>
          <a:p>
            <a:pPr marL="457200" indent="-457200">
              <a:spcAft>
                <a:spcPts val="600"/>
              </a:spcAft>
              <a:buFont typeface="+mj-lt"/>
              <a:buAutoNum type="arabicPeriod"/>
            </a:pPr>
            <a:r>
              <a:rPr lang="en-US" sz="1200" dirty="0"/>
              <a:t>Once in the small intestine the larvae develop into a mature adult worm.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Adult worms  live in the lumen of the small intestine. A female may produce approximately 200,000 eggs per day, which are passed with the feces . Unfertilized eggs may be ingested but are not infective. Fertile eggs </a:t>
            </a:r>
            <a:r>
              <a:rPr lang="en-US" sz="1200" b="0" i="0" kern="1200" dirty="0" err="1">
                <a:solidFill>
                  <a:schemeClr val="tx1"/>
                </a:solidFill>
                <a:effectLst/>
                <a:latin typeface="+mn-lt"/>
                <a:ea typeface="+mn-ea"/>
                <a:cs typeface="+mn-cs"/>
              </a:rPr>
              <a:t>embryonate</a:t>
            </a:r>
            <a:r>
              <a:rPr lang="en-US" sz="1200" b="0" i="0" kern="1200" dirty="0">
                <a:solidFill>
                  <a:schemeClr val="tx1"/>
                </a:solidFill>
                <a:effectLst/>
                <a:latin typeface="+mn-lt"/>
                <a:ea typeface="+mn-ea"/>
                <a:cs typeface="+mn-cs"/>
              </a:rPr>
              <a:t> and become infective after 18 days to several weeks , depending on the environmental conditions (optimum: moist, warm, shaded soil). After infective eggs are swallowed , the larvae hatch , invade the intestinal mucosa, and are carried via the portal, then systemic circulation to the lungs . The larvae mature further in the lungs (10 to 14 days), penetrate the alveolar walls, ascend the bronchial tree to the throat, and are swallowed . Upon reaching the small intestine, they develop into adult worms . Between 2 and 3 months are required from ingestion of the infective eggs to oviposition by the adult female. Adult worms can live 1 to 2 years.</a:t>
            </a:r>
            <a:endParaRPr lang="en-US" dirty="0"/>
          </a:p>
        </p:txBody>
      </p:sp>
      <p:sp>
        <p:nvSpPr>
          <p:cNvPr id="4" name="Slide Number Placeholder 3"/>
          <p:cNvSpPr>
            <a:spLocks noGrp="1"/>
          </p:cNvSpPr>
          <p:nvPr>
            <p:ph type="sldNum" sz="quarter" idx="10"/>
          </p:nvPr>
        </p:nvSpPr>
        <p:spPr/>
        <p:txBody>
          <a:bodyPr/>
          <a:lstStyle/>
          <a:p>
            <a:fld id="{E75C2512-036A-458B-B2E5-9EBAEE50919B}" type="slidenum">
              <a:rPr lang="en-US" smtClean="0"/>
              <a:t>8</a:t>
            </a:fld>
            <a:endParaRPr lang="en-US"/>
          </a:p>
        </p:txBody>
      </p:sp>
    </p:spTree>
    <p:extLst>
      <p:ext uri="{BB962C8B-B14F-4D97-AF65-F5344CB8AC3E}">
        <p14:creationId xmlns:p14="http://schemas.microsoft.com/office/powerpoint/2010/main" val="30411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C2512-036A-458B-B2E5-9EBAEE50919B}" type="slidenum">
              <a:rPr lang="en-US" smtClean="0"/>
              <a:t>9</a:t>
            </a:fld>
            <a:endParaRPr lang="en-US"/>
          </a:p>
        </p:txBody>
      </p:sp>
    </p:spTree>
    <p:extLst>
      <p:ext uri="{BB962C8B-B14F-4D97-AF65-F5344CB8AC3E}">
        <p14:creationId xmlns:p14="http://schemas.microsoft.com/office/powerpoint/2010/main" val="55003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609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190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001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507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smtClean="0"/>
              <a:t>‹#›</a:t>
            </a:fld>
            <a:endParaRPr lang="en-US" dirty="0"/>
          </a:p>
        </p:txBody>
      </p:sp>
    </p:spTree>
    <p:extLst>
      <p:ext uri="{BB962C8B-B14F-4D97-AF65-F5344CB8AC3E}">
        <p14:creationId xmlns:p14="http://schemas.microsoft.com/office/powerpoint/2010/main" val="42587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870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474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54633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07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365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741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smtClean="0"/>
              <a:t>‹#›</a:t>
            </a:fld>
            <a:endParaRPr lang="en-US" dirty="0"/>
          </a:p>
        </p:txBody>
      </p:sp>
    </p:spTree>
    <p:extLst>
      <p:ext uri="{BB962C8B-B14F-4D97-AF65-F5344CB8AC3E}">
        <p14:creationId xmlns:p14="http://schemas.microsoft.com/office/powerpoint/2010/main" val="1112469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9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3294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9524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891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smtClean="0"/>
              <a:t>‹#›</a:t>
            </a:fld>
            <a:endParaRPr lang="en-US" dirty="0"/>
          </a:p>
        </p:txBody>
      </p:sp>
    </p:spTree>
    <p:extLst>
      <p:ext uri="{BB962C8B-B14F-4D97-AF65-F5344CB8AC3E}">
        <p14:creationId xmlns:p14="http://schemas.microsoft.com/office/powerpoint/2010/main" val="2234884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0191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958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2198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7782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034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6974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3991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273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0559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674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309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716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699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662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307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6DFF08F-DC6B-4601-B491-B0F83F6DD2DA}" type="datetimeFigureOut">
              <a:rPr lang="en-US" smtClean="0"/>
              <a:pPr/>
              <a:t>2/17/2023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39524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6DFF08F-DC6B-4601-B491-B0F83F6DD2DA}" type="datetimeFigureOut">
              <a:rPr lang="en-US" smtClean="0"/>
              <a:pPr/>
              <a:t>2/17/2023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03928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2/17/2023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567212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42.gif"/></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9.xml"/><Relationship Id="rId5" Type="http://schemas.openxmlformats.org/officeDocument/2006/relationships/image" Target="../media/image53.jpeg"/><Relationship Id="rId4" Type="http://schemas.openxmlformats.org/officeDocument/2006/relationships/image" Target="../media/image52.gif"/></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Neglected Tropical Diseases</a:t>
            </a:r>
          </a:p>
        </p:txBody>
      </p:sp>
      <p:sp>
        <p:nvSpPr>
          <p:cNvPr id="3" name="Subtitle 2"/>
          <p:cNvSpPr>
            <a:spLocks noGrp="1"/>
          </p:cNvSpPr>
          <p:nvPr>
            <p:ph type="subTitle" idx="1"/>
          </p:nvPr>
        </p:nvSpPr>
        <p:spPr/>
        <p:txBody>
          <a:bodyPr/>
          <a:lstStyle/>
          <a:p>
            <a:r>
              <a:rPr lang="en-US" dirty="0"/>
              <a:t>Keeley Morris</a:t>
            </a:r>
          </a:p>
          <a:p>
            <a:r>
              <a:rPr lang="en-US" dirty="0"/>
              <a:t>Greg Leos</a:t>
            </a:r>
          </a:p>
          <a:p>
            <a:r>
              <a:rPr lang="en-US" dirty="0"/>
              <a:t>Inger </a:t>
            </a:r>
            <a:r>
              <a:rPr lang="en-US" dirty="0" err="1"/>
              <a:t>Vilcins</a:t>
            </a:r>
            <a:endParaRPr lang="en-US" dirty="0"/>
          </a:p>
        </p:txBody>
      </p:sp>
    </p:spTree>
    <p:extLst>
      <p:ext uri="{BB962C8B-B14F-4D97-AF65-F5344CB8AC3E}">
        <p14:creationId xmlns:p14="http://schemas.microsoft.com/office/powerpoint/2010/main" val="156922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624" y="338228"/>
            <a:ext cx="6949440" cy="5940088"/>
          </a:xfrm>
          <a:prstGeom prst="rect">
            <a:avLst/>
          </a:prstGeom>
          <a:noFill/>
        </p:spPr>
        <p:txBody>
          <a:bodyPr wrap="square" rtlCol="0">
            <a:spAutoFit/>
          </a:bodyPr>
          <a:lstStyle/>
          <a:p>
            <a:r>
              <a:rPr lang="en-US" sz="2000" b="1" dirty="0"/>
              <a:t>Laboratory Criteria</a:t>
            </a:r>
          </a:p>
          <a:p>
            <a:pPr marL="285750" indent="-285750">
              <a:buFont typeface="Arial" panose="020B0604020202020204" pitchFamily="34" charset="0"/>
              <a:buChar char="•"/>
            </a:pPr>
            <a:r>
              <a:rPr lang="en-US" sz="2000" dirty="0"/>
              <a:t>Microscopic identification of </a:t>
            </a:r>
            <a:r>
              <a:rPr lang="en-US" sz="2000" dirty="0" err="1"/>
              <a:t>Ascaris</a:t>
            </a:r>
            <a:r>
              <a:rPr lang="en-US" sz="2000" dirty="0"/>
              <a:t> eggs in feces OR</a:t>
            </a:r>
          </a:p>
          <a:p>
            <a:pPr marL="285750" indent="-285750">
              <a:buFont typeface="Arial" panose="020B0604020202020204" pitchFamily="34" charset="0"/>
              <a:buChar char="•"/>
            </a:pPr>
            <a:r>
              <a:rPr lang="en-US" sz="2000" dirty="0"/>
              <a:t>Microscopic identification of </a:t>
            </a:r>
            <a:r>
              <a:rPr lang="en-US" sz="2000" dirty="0" err="1"/>
              <a:t>ascrid</a:t>
            </a:r>
            <a:r>
              <a:rPr lang="en-US" sz="2000" dirty="0"/>
              <a:t> larvae in sputum or gastric washings OR </a:t>
            </a:r>
          </a:p>
          <a:p>
            <a:pPr marL="285750" indent="-285750">
              <a:buFont typeface="Arial" panose="020B0604020202020204" pitchFamily="34" charset="0"/>
              <a:buChar char="•"/>
            </a:pPr>
            <a:r>
              <a:rPr lang="en-US" sz="2000" dirty="0"/>
              <a:t>Identification of adult worms passed from the anus, mouth or nose </a:t>
            </a:r>
          </a:p>
          <a:p>
            <a:pPr marL="285750" indent="-285750">
              <a:buFont typeface="Arial" panose="020B0604020202020204" pitchFamily="34" charset="0"/>
              <a:buChar char="•"/>
            </a:pPr>
            <a:endParaRPr lang="en-US" sz="2000" dirty="0"/>
          </a:p>
          <a:p>
            <a:r>
              <a:rPr lang="en-US" sz="2000" b="1" dirty="0"/>
              <a:t>Case Classifications </a:t>
            </a:r>
          </a:p>
          <a:p>
            <a:pPr marL="285750" indent="-285750">
              <a:buFont typeface="Arial" panose="020B0604020202020204" pitchFamily="34" charset="0"/>
              <a:buChar char="•"/>
            </a:pPr>
            <a:r>
              <a:rPr lang="en-US" sz="2000" dirty="0"/>
              <a:t>Confirmed: A case that is laboratory confirmed </a:t>
            </a:r>
          </a:p>
          <a:p>
            <a:pPr marL="285750" indent="-285750">
              <a:buFont typeface="Arial" panose="020B0604020202020204" pitchFamily="34" charset="0"/>
              <a:buChar char="•"/>
            </a:pPr>
            <a:r>
              <a:rPr lang="en-US" sz="2000" dirty="0"/>
              <a:t>Probable: A clinically compatible case with evidence of infection such as </a:t>
            </a:r>
          </a:p>
          <a:p>
            <a:pPr marL="800100" lvl="1" indent="-342900">
              <a:buSzPct val="50000"/>
              <a:buFont typeface="Courier New" panose="02070309020205020404" pitchFamily="49" charset="0"/>
              <a:buChar char="o"/>
            </a:pPr>
            <a:r>
              <a:rPr lang="en-US" sz="2000" dirty="0"/>
              <a:t>An ultrasound showing worms in the pancreas or liver or</a:t>
            </a:r>
          </a:p>
          <a:p>
            <a:pPr marL="800100" lvl="1" indent="-342900">
              <a:buSzPct val="50000"/>
              <a:buFont typeface="Courier New" panose="02070309020205020404" pitchFamily="49" charset="0"/>
              <a:buChar char="o"/>
            </a:pPr>
            <a:r>
              <a:rPr lang="en-US" sz="2000" dirty="0"/>
              <a:t>CT scans or MRI showing worms present in the ducts of the liver or pancreas</a:t>
            </a:r>
          </a:p>
          <a:p>
            <a:endParaRPr lang="en-US" sz="2000" dirty="0"/>
          </a:p>
          <a:p>
            <a:r>
              <a:rPr lang="en-US" sz="2000" b="1" dirty="0"/>
              <a:t>Treatment</a:t>
            </a:r>
          </a:p>
          <a:p>
            <a:pPr marL="342900" indent="-342900">
              <a:buFont typeface="Arial" panose="020B0604020202020204" pitchFamily="34" charset="0"/>
              <a:buChar char="•"/>
            </a:pPr>
            <a:r>
              <a:rPr lang="en-US" sz="2000" dirty="0"/>
              <a:t>Anthelminthic such as </a:t>
            </a:r>
            <a:r>
              <a:rPr lang="en-US" sz="2000" dirty="0" err="1"/>
              <a:t>albendazole</a:t>
            </a:r>
            <a:r>
              <a:rPr lang="en-US" sz="2000" dirty="0"/>
              <a:t> and </a:t>
            </a:r>
            <a:r>
              <a:rPr lang="en-US" sz="2000" dirty="0" err="1"/>
              <a:t>mebendazole</a:t>
            </a:r>
            <a:r>
              <a:rPr lang="en-US" sz="2000" dirty="0"/>
              <a:t>, are the drugs of choice for treatment of </a:t>
            </a:r>
            <a:r>
              <a:rPr lang="en-US" sz="2000" dirty="0" err="1"/>
              <a:t>Ascaris</a:t>
            </a:r>
            <a:r>
              <a:rPr lang="en-US" sz="2000" dirty="0"/>
              <a:t> infections </a:t>
            </a:r>
          </a:p>
          <a:p>
            <a:pPr marL="342900" indent="-342900">
              <a:buFont typeface="Arial" panose="020B0604020202020204" pitchFamily="34" charset="0"/>
              <a:buChar char="•"/>
            </a:pPr>
            <a:r>
              <a:rPr lang="en-US" sz="2000" dirty="0"/>
              <a:t>Infections are generally treated for 1-3 days</a:t>
            </a:r>
          </a:p>
        </p:txBody>
      </p:sp>
      <p:pic>
        <p:nvPicPr>
          <p:cNvPr id="4098" name="Picture 2" descr="https://www.msu.edu/course/zol/316/alumegglarva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248" y="420891"/>
            <a:ext cx="3142615" cy="27988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earningradiology.com/archives/COW%20012-Ascariasis/Ascariasis-Ba%20in%20wor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9834" y="3355725"/>
            <a:ext cx="2311442" cy="298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1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08" y="1012339"/>
            <a:ext cx="11648209" cy="2123658"/>
          </a:xfrm>
          <a:prstGeom prst="rect">
            <a:avLst/>
          </a:prstGeom>
        </p:spPr>
        <p:txBody>
          <a:bodyPr wrap="square">
            <a:spAutoFit/>
          </a:bodyPr>
          <a:lstStyle/>
          <a:p>
            <a:r>
              <a:rPr lang="en-US" sz="2200" dirty="0"/>
              <a:t>Causative agent: </a:t>
            </a:r>
          </a:p>
          <a:p>
            <a:r>
              <a:rPr lang="en-US" sz="2200" i="1" dirty="0" err="1"/>
              <a:t>Ancylostoma</a:t>
            </a:r>
            <a:r>
              <a:rPr lang="en-US" sz="2200" i="1" dirty="0"/>
              <a:t> </a:t>
            </a:r>
            <a:r>
              <a:rPr lang="en-US" sz="2200" i="1" dirty="0" err="1"/>
              <a:t>duodenale</a:t>
            </a:r>
            <a:r>
              <a:rPr lang="en-US" sz="2200" i="1" dirty="0"/>
              <a:t> </a:t>
            </a:r>
            <a:r>
              <a:rPr lang="en-US" sz="2200" dirty="0"/>
              <a:t>and </a:t>
            </a:r>
            <a:r>
              <a:rPr lang="en-US" sz="2200" i="1" dirty="0" err="1"/>
              <a:t>Necator</a:t>
            </a:r>
            <a:r>
              <a:rPr lang="en-US" sz="2200" i="1" dirty="0"/>
              <a:t> </a:t>
            </a:r>
            <a:r>
              <a:rPr lang="en-US" sz="2200" i="1" dirty="0" err="1"/>
              <a:t>americanus</a:t>
            </a:r>
            <a:endParaRPr lang="en-US" sz="2200" i="1" dirty="0"/>
          </a:p>
          <a:p>
            <a:endParaRPr lang="en-US" sz="2200" dirty="0"/>
          </a:p>
          <a:p>
            <a:r>
              <a:rPr lang="en-US" sz="2200" dirty="0"/>
              <a:t>Prevalence: </a:t>
            </a:r>
          </a:p>
          <a:p>
            <a:r>
              <a:rPr lang="en-US" sz="2200" dirty="0"/>
              <a:t>750 million people infected worldwide (most commonly with </a:t>
            </a:r>
            <a:r>
              <a:rPr lang="en-US" sz="2200" i="1" dirty="0" err="1"/>
              <a:t>Ancylostoma</a:t>
            </a:r>
            <a:r>
              <a:rPr lang="en-US" sz="2200" i="1" dirty="0"/>
              <a:t> </a:t>
            </a:r>
            <a:r>
              <a:rPr lang="en-US" sz="2200" i="1" dirty="0" err="1"/>
              <a:t>duodenale</a:t>
            </a:r>
            <a:r>
              <a:rPr lang="en-US" sz="2200" dirty="0"/>
              <a:t>).</a:t>
            </a:r>
          </a:p>
          <a:p>
            <a:endParaRPr lang="en-US" sz="2200" dirty="0"/>
          </a:p>
        </p:txBody>
      </p:sp>
      <p:sp>
        <p:nvSpPr>
          <p:cNvPr id="3" name="TextBox 2"/>
          <p:cNvSpPr txBox="1"/>
          <p:nvPr/>
        </p:nvSpPr>
        <p:spPr>
          <a:xfrm>
            <a:off x="3293921" y="103909"/>
            <a:ext cx="5646546" cy="646331"/>
          </a:xfrm>
          <a:prstGeom prst="rect">
            <a:avLst/>
          </a:prstGeom>
          <a:noFill/>
        </p:spPr>
        <p:txBody>
          <a:bodyPr wrap="none" rtlCol="0">
            <a:spAutoFit/>
          </a:bodyPr>
          <a:lstStyle/>
          <a:p>
            <a:pPr algn="ctr"/>
            <a:r>
              <a:rPr lang="en-US" sz="3600" dirty="0"/>
              <a:t>Hookworm (</a:t>
            </a:r>
            <a:r>
              <a:rPr lang="en-US" sz="3600" dirty="0" err="1"/>
              <a:t>Ancylostomiasis</a:t>
            </a:r>
            <a:r>
              <a:rPr lang="en-US" sz="36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081" y="3100642"/>
            <a:ext cx="2667117" cy="3390900"/>
          </a:xfrm>
          <a:prstGeom prst="rect">
            <a:avLst/>
          </a:prstGeom>
        </p:spPr>
      </p:pic>
      <p:pic>
        <p:nvPicPr>
          <p:cNvPr id="5122" name="Picture 2" descr="An external file that holds a picture, illustration, etc.&#10;Object name is pmed.0020067.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89" y="3100642"/>
            <a:ext cx="64008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3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ife cycle of hook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401" y="962502"/>
            <a:ext cx="6912699" cy="5193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0820" y="242949"/>
            <a:ext cx="4754880" cy="5463034"/>
          </a:xfrm>
          <a:prstGeom prst="rect">
            <a:avLst/>
          </a:prstGeom>
          <a:noFill/>
        </p:spPr>
        <p:txBody>
          <a:bodyPr wrap="square" rtlCol="0">
            <a:spAutoFit/>
          </a:bodyPr>
          <a:lstStyle/>
          <a:p>
            <a:pPr algn="ctr"/>
            <a:r>
              <a:rPr lang="en-US" sz="2400" b="1" dirty="0"/>
              <a:t>Life Cycle</a:t>
            </a:r>
          </a:p>
          <a:p>
            <a:pPr algn="ctr"/>
            <a:endParaRPr lang="en-US" sz="1200" b="1" dirty="0"/>
          </a:p>
          <a:p>
            <a:pPr marL="457200" indent="-457200">
              <a:spcAft>
                <a:spcPts val="600"/>
              </a:spcAft>
              <a:buFont typeface="+mj-lt"/>
              <a:buAutoNum type="arabicPeriod"/>
            </a:pPr>
            <a:r>
              <a:rPr lang="en-US" dirty="0"/>
              <a:t>Soil</a:t>
            </a:r>
          </a:p>
          <a:p>
            <a:pPr marL="457200" indent="-457200">
              <a:spcAft>
                <a:spcPts val="600"/>
              </a:spcAft>
              <a:buFont typeface="+mj-lt"/>
              <a:buAutoNum type="arabicPeriod"/>
            </a:pPr>
            <a:r>
              <a:rPr lang="en-US" dirty="0"/>
              <a:t>Skin</a:t>
            </a:r>
          </a:p>
          <a:p>
            <a:pPr marL="457200" indent="-457200">
              <a:spcAft>
                <a:spcPts val="600"/>
              </a:spcAft>
              <a:buFont typeface="+mj-lt"/>
              <a:buAutoNum type="arabicPeriod"/>
            </a:pPr>
            <a:r>
              <a:rPr lang="en-US" dirty="0"/>
              <a:t>Bloodstream</a:t>
            </a:r>
          </a:p>
          <a:p>
            <a:pPr marL="457200" indent="-457200">
              <a:spcAft>
                <a:spcPts val="600"/>
              </a:spcAft>
              <a:buFont typeface="+mj-lt"/>
              <a:buAutoNum type="arabicPeriod"/>
            </a:pPr>
            <a:r>
              <a:rPr lang="en-US" dirty="0"/>
              <a:t>Lungs</a:t>
            </a:r>
          </a:p>
          <a:p>
            <a:pPr marL="457200" indent="-457200">
              <a:spcAft>
                <a:spcPts val="600"/>
              </a:spcAft>
              <a:buFont typeface="+mj-lt"/>
              <a:buAutoNum type="arabicPeriod"/>
            </a:pPr>
            <a:r>
              <a:rPr lang="en-US" dirty="0"/>
              <a:t>Intestines (attach to intestinal wall for lifespan)</a:t>
            </a:r>
          </a:p>
          <a:p>
            <a:endParaRPr lang="en-US" dirty="0"/>
          </a:p>
          <a:p>
            <a:r>
              <a:rPr lang="en-US" dirty="0"/>
              <a:t>Egg production by an adult worm begins about 5-7 weeks after exposure. </a:t>
            </a:r>
          </a:p>
          <a:p>
            <a:endParaRPr lang="en-US" dirty="0"/>
          </a:p>
          <a:p>
            <a:r>
              <a:rPr lang="en-US" dirty="0"/>
              <a:t>Adult worms can live in the intestines for several years. </a:t>
            </a:r>
          </a:p>
          <a:p>
            <a:endParaRPr lang="en-US" dirty="0"/>
          </a:p>
          <a:p>
            <a:r>
              <a:rPr lang="en-US" dirty="0"/>
              <a:t>Infected individuals have an output of up to 30,000 eggs a day. </a:t>
            </a:r>
          </a:p>
          <a:p>
            <a:endParaRPr lang="en-US" dirty="0"/>
          </a:p>
        </p:txBody>
      </p:sp>
    </p:spTree>
    <p:extLst>
      <p:ext uri="{BB962C8B-B14F-4D97-AF65-F5344CB8AC3E}">
        <p14:creationId xmlns:p14="http://schemas.microsoft.com/office/powerpoint/2010/main" val="4431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241300"/>
            <a:ext cx="10998200" cy="6247864"/>
          </a:xfrm>
          <a:prstGeom prst="rect">
            <a:avLst/>
          </a:prstGeom>
          <a:noFill/>
        </p:spPr>
        <p:txBody>
          <a:bodyPr wrap="square" rtlCol="0">
            <a:spAutoFit/>
          </a:bodyPr>
          <a:lstStyle/>
          <a:p>
            <a:r>
              <a:rPr lang="en-US" sz="2000" dirty="0"/>
              <a:t>Transmission</a:t>
            </a:r>
          </a:p>
          <a:p>
            <a:pPr marL="285750" indent="-285750">
              <a:buFont typeface="Arial" panose="020B0604020202020204" pitchFamily="34" charset="0"/>
              <a:buChar char="•"/>
            </a:pPr>
            <a:r>
              <a:rPr lang="en-US" sz="2000" dirty="0"/>
              <a:t>Primarily percutaneous by direct exposure to contaminated soil</a:t>
            </a:r>
          </a:p>
          <a:p>
            <a:pPr marL="285750" indent="-285750">
              <a:buFont typeface="Arial" panose="020B0604020202020204" pitchFamily="34" charset="0"/>
              <a:buChar char="•"/>
            </a:pPr>
            <a:r>
              <a:rPr lang="en-US" sz="2000" dirty="0"/>
              <a:t>Oral and </a:t>
            </a:r>
            <a:r>
              <a:rPr lang="en-US" sz="2000" dirty="0" err="1"/>
              <a:t>transmammary</a:t>
            </a:r>
            <a:r>
              <a:rPr lang="en-US" sz="2000" dirty="0"/>
              <a:t> transmission has also been recorded</a:t>
            </a:r>
          </a:p>
          <a:p>
            <a:pPr marL="285750" indent="-285750">
              <a:buFont typeface="Arial" panose="020B0604020202020204" pitchFamily="34" charset="0"/>
              <a:buChar char="•"/>
            </a:pPr>
            <a:r>
              <a:rPr lang="en-US" sz="2000" dirty="0"/>
              <a:t>No human to human transmission occurs with the rare exception of transmission from an infected mother to her fetus via breast milk</a:t>
            </a:r>
          </a:p>
          <a:p>
            <a:pPr marL="285750" indent="-285750">
              <a:buFont typeface="Arial" panose="020B0604020202020204" pitchFamily="34" charset="0"/>
              <a:buChar char="•"/>
            </a:pPr>
            <a:endParaRPr lang="en-US" sz="2000" dirty="0"/>
          </a:p>
          <a:p>
            <a:r>
              <a:rPr lang="en-US" sz="2000" dirty="0"/>
              <a:t>Incubation Period</a:t>
            </a:r>
          </a:p>
          <a:p>
            <a:pPr marL="285750" indent="-285750">
              <a:buFont typeface="Arial" panose="020B0604020202020204" pitchFamily="34" charset="0"/>
              <a:buChar char="•"/>
            </a:pPr>
            <a:r>
              <a:rPr lang="en-US" sz="2000" dirty="0"/>
              <a:t>Eggs need at least one week in soil to mature to infective larvae</a:t>
            </a:r>
          </a:p>
          <a:p>
            <a:pPr marL="285750" indent="-285750">
              <a:buFont typeface="Arial" panose="020B0604020202020204" pitchFamily="34" charset="0"/>
              <a:buChar char="•"/>
            </a:pPr>
            <a:r>
              <a:rPr lang="en-US" sz="2000" dirty="0"/>
              <a:t>5-9 weeks from skin penetration to mature adult worms</a:t>
            </a:r>
          </a:p>
          <a:p>
            <a:pPr marL="285750" indent="-285750">
              <a:buFont typeface="Arial" panose="020B0604020202020204" pitchFamily="34" charset="0"/>
              <a:buChar char="•"/>
            </a:pPr>
            <a:r>
              <a:rPr lang="en-US" sz="2000" dirty="0"/>
              <a:t>Symptoms may develop within the first day or two of infection or may take several months if larvae enter dormant phase</a:t>
            </a:r>
          </a:p>
          <a:p>
            <a:pPr marL="285750" indent="-285750">
              <a:buFont typeface="Arial" panose="020B0604020202020204" pitchFamily="34" charset="0"/>
              <a:buChar char="•"/>
            </a:pPr>
            <a:endParaRPr lang="en-US" sz="2000" dirty="0"/>
          </a:p>
          <a:p>
            <a:r>
              <a:rPr lang="en-US" sz="2000" dirty="0"/>
              <a:t>Symptoms</a:t>
            </a:r>
          </a:p>
          <a:p>
            <a:pPr marL="742950" lvl="1" indent="-285750">
              <a:buFont typeface="Arial" panose="020B0604020202020204" pitchFamily="34" charset="0"/>
              <a:buChar char="•"/>
            </a:pPr>
            <a:r>
              <a:rPr lang="en-US" sz="2000" dirty="0"/>
              <a:t>Maculopapular rash (at infection site)</a:t>
            </a:r>
          </a:p>
          <a:p>
            <a:pPr marL="742950" lvl="1" indent="-285750">
              <a:buFont typeface="Arial" panose="020B0604020202020204" pitchFamily="34" charset="0"/>
              <a:buChar char="•"/>
            </a:pPr>
            <a:r>
              <a:rPr lang="en-US" sz="2000" dirty="0"/>
              <a:t>Burning of the skin initial exposure</a:t>
            </a:r>
          </a:p>
          <a:p>
            <a:pPr marL="742950" lvl="1" indent="-285750">
              <a:buFont typeface="Arial" panose="020B0604020202020204" pitchFamily="34" charset="0"/>
              <a:buChar char="•"/>
            </a:pPr>
            <a:r>
              <a:rPr lang="en-US" sz="2000" dirty="0"/>
              <a:t>Pneumonitis (during larval migration through lungs)</a:t>
            </a:r>
          </a:p>
          <a:p>
            <a:pPr marL="742950" lvl="1" indent="-285750">
              <a:buFont typeface="Arial" panose="020B0604020202020204" pitchFamily="34" charset="0"/>
              <a:buChar char="•"/>
            </a:pPr>
            <a:r>
              <a:rPr lang="en-US" sz="2000" dirty="0"/>
              <a:t>Diarrhea</a:t>
            </a:r>
          </a:p>
          <a:p>
            <a:pPr marL="742950" lvl="1" indent="-285750">
              <a:buFont typeface="Arial" panose="020B0604020202020204" pitchFamily="34" charset="0"/>
              <a:buChar char="•"/>
            </a:pPr>
            <a:r>
              <a:rPr lang="en-US" sz="2000" dirty="0"/>
              <a:t>Abdominal pain </a:t>
            </a:r>
          </a:p>
          <a:p>
            <a:pPr marL="742950" lvl="1" indent="-285750">
              <a:buFont typeface="Arial" panose="020B0604020202020204" pitchFamily="34" charset="0"/>
              <a:buChar char="•"/>
            </a:pPr>
            <a:r>
              <a:rPr lang="en-US" sz="2000" dirty="0"/>
              <a:t>Severe anemia</a:t>
            </a:r>
          </a:p>
          <a:p>
            <a:pPr marL="742950" lvl="1" indent="-285750">
              <a:buFont typeface="Arial" panose="020B0604020202020204" pitchFamily="34" charset="0"/>
              <a:buChar char="•"/>
            </a:pPr>
            <a:r>
              <a:rPr lang="en-US" sz="2000" dirty="0"/>
              <a:t>Growth and cognitive impairment in children </a:t>
            </a:r>
          </a:p>
        </p:txBody>
      </p:sp>
    </p:spTree>
    <p:extLst>
      <p:ext uri="{BB962C8B-B14F-4D97-AF65-F5344CB8AC3E}">
        <p14:creationId xmlns:p14="http://schemas.microsoft.com/office/powerpoint/2010/main" val="195106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00" y="292100"/>
            <a:ext cx="5041900" cy="6247864"/>
          </a:xfrm>
          <a:prstGeom prst="rect">
            <a:avLst/>
          </a:prstGeom>
          <a:noFill/>
        </p:spPr>
        <p:txBody>
          <a:bodyPr wrap="square" rtlCol="0">
            <a:spAutoFit/>
          </a:bodyPr>
          <a:lstStyle/>
          <a:p>
            <a:r>
              <a:rPr lang="en-US" sz="2000" dirty="0"/>
              <a:t>Lab Criteria</a:t>
            </a:r>
          </a:p>
          <a:p>
            <a:pPr marL="285750" indent="-285750">
              <a:buFont typeface="Arial" panose="020B0604020202020204" pitchFamily="34" charset="0"/>
              <a:buChar char="•"/>
            </a:pPr>
            <a:r>
              <a:rPr lang="en-US" sz="2000" dirty="0"/>
              <a:t>Microscopic identification of </a:t>
            </a:r>
            <a:r>
              <a:rPr lang="en-US" sz="2000" dirty="0" err="1"/>
              <a:t>Ancylostoma</a:t>
            </a:r>
            <a:r>
              <a:rPr lang="en-US" sz="2000" dirty="0"/>
              <a:t> or </a:t>
            </a:r>
            <a:r>
              <a:rPr lang="en-US" sz="2000" dirty="0" err="1"/>
              <a:t>Necator</a:t>
            </a:r>
            <a:r>
              <a:rPr lang="en-US" sz="2000" dirty="0"/>
              <a:t> eggs in feces OR</a:t>
            </a:r>
          </a:p>
          <a:p>
            <a:pPr marL="285750" indent="-285750">
              <a:buFont typeface="Arial" panose="020B0604020202020204" pitchFamily="34" charset="0"/>
              <a:buChar char="•"/>
            </a:pPr>
            <a:r>
              <a:rPr lang="en-US" sz="2000" dirty="0"/>
              <a:t>Microscopic identification of </a:t>
            </a:r>
            <a:r>
              <a:rPr lang="en-US" sz="2000" i="1" dirty="0" err="1"/>
              <a:t>Ancylostoma</a:t>
            </a:r>
            <a:r>
              <a:rPr lang="en-US" sz="2000" dirty="0"/>
              <a:t> or </a:t>
            </a:r>
            <a:r>
              <a:rPr lang="en-US" sz="2000" i="1" dirty="0" err="1"/>
              <a:t>Necator</a:t>
            </a:r>
            <a:r>
              <a:rPr lang="en-US" sz="2000" dirty="0"/>
              <a:t> species of larvae cultured from the feces OR</a:t>
            </a:r>
          </a:p>
          <a:p>
            <a:pPr marL="285750" indent="-285750">
              <a:buFont typeface="Arial" panose="020B0604020202020204" pitchFamily="34" charset="0"/>
              <a:buChar char="•"/>
            </a:pPr>
            <a:r>
              <a:rPr lang="en-US" sz="2000" dirty="0"/>
              <a:t>Identification of adult worms expelled after treatment</a:t>
            </a:r>
          </a:p>
          <a:p>
            <a:endParaRPr lang="en-US" sz="2000" dirty="0"/>
          </a:p>
          <a:p>
            <a:r>
              <a:rPr lang="en-US" sz="2000" dirty="0"/>
              <a:t>Case Classifications</a:t>
            </a:r>
          </a:p>
          <a:p>
            <a:pPr marL="342900" indent="-342900">
              <a:buFont typeface="Arial" panose="020B0604020202020204" pitchFamily="34" charset="0"/>
              <a:buChar char="•"/>
            </a:pPr>
            <a:r>
              <a:rPr lang="en-US" sz="2000" b="1" dirty="0"/>
              <a:t>Confirmed</a:t>
            </a:r>
            <a:r>
              <a:rPr lang="en-US" sz="2000" dirty="0"/>
              <a:t>: A case that is laboratory confirmed</a:t>
            </a:r>
          </a:p>
          <a:p>
            <a:endParaRPr lang="en-US" sz="2000" dirty="0"/>
          </a:p>
          <a:p>
            <a:r>
              <a:rPr lang="en-US" sz="2000" dirty="0"/>
              <a:t>Treatment</a:t>
            </a:r>
          </a:p>
          <a:p>
            <a:pPr marL="342900" indent="-342900">
              <a:buFont typeface="Arial" panose="020B0604020202020204" pitchFamily="34" charset="0"/>
              <a:buChar char="•"/>
            </a:pPr>
            <a:r>
              <a:rPr lang="en-US" sz="2000" dirty="0"/>
              <a:t>Anthelminthic such as </a:t>
            </a:r>
            <a:r>
              <a:rPr lang="en-US" sz="2000" dirty="0" err="1"/>
              <a:t>albendazole</a:t>
            </a:r>
            <a:r>
              <a:rPr lang="en-US" sz="2000" dirty="0"/>
              <a:t> and </a:t>
            </a:r>
            <a:r>
              <a:rPr lang="en-US" sz="2000" dirty="0" err="1"/>
              <a:t>mebendazole</a:t>
            </a:r>
            <a:r>
              <a:rPr lang="en-US" sz="2000" dirty="0"/>
              <a:t>, are the drugs of choice for treatment of </a:t>
            </a:r>
            <a:r>
              <a:rPr lang="en-US" sz="2000" dirty="0" err="1"/>
              <a:t>Ascaris</a:t>
            </a:r>
            <a:r>
              <a:rPr lang="en-US" sz="2000" dirty="0"/>
              <a:t> infections</a:t>
            </a:r>
          </a:p>
          <a:p>
            <a:pPr marL="342900" indent="-342900">
              <a:buFont typeface="Arial" panose="020B0604020202020204" pitchFamily="34" charset="0"/>
              <a:buChar char="•"/>
            </a:pPr>
            <a:r>
              <a:rPr lang="en-US" sz="2000" dirty="0"/>
              <a:t>Infections are generally treated for 1-3 days</a:t>
            </a:r>
          </a:p>
          <a:p>
            <a:pPr marL="342900" indent="-342900">
              <a:buFont typeface="Arial" panose="020B0604020202020204" pitchFamily="34" charset="0"/>
              <a:buChar char="•"/>
            </a:pPr>
            <a:r>
              <a:rPr lang="en-US" sz="2000" dirty="0"/>
              <a:t>Iron supplementation in individuals with anemia</a:t>
            </a:r>
          </a:p>
        </p:txBody>
      </p:sp>
      <p:pic>
        <p:nvPicPr>
          <p:cNvPr id="7170" name="Picture 2" descr="Image result for hookworm 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1" y="381000"/>
            <a:ext cx="3835400" cy="25850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classconnection.s3.amazonaws.com/1538/flashcards/768622/png/,ml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1" y="3359732"/>
            <a:ext cx="3835400" cy="290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4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6856" y="228600"/>
            <a:ext cx="4681218" cy="646331"/>
          </a:xfrm>
          <a:prstGeom prst="rect">
            <a:avLst/>
          </a:prstGeom>
          <a:noFill/>
        </p:spPr>
        <p:txBody>
          <a:bodyPr wrap="none" rtlCol="0">
            <a:spAutoFit/>
          </a:bodyPr>
          <a:lstStyle/>
          <a:p>
            <a:r>
              <a:rPr lang="en-US" sz="3600" dirty="0" err="1"/>
              <a:t>Trichuriasis</a:t>
            </a:r>
            <a:r>
              <a:rPr lang="en-US" sz="3600" dirty="0"/>
              <a:t> (whipworm)</a:t>
            </a:r>
          </a:p>
        </p:txBody>
      </p:sp>
      <p:sp>
        <p:nvSpPr>
          <p:cNvPr id="3" name="TextBox 2"/>
          <p:cNvSpPr txBox="1"/>
          <p:nvPr/>
        </p:nvSpPr>
        <p:spPr>
          <a:xfrm>
            <a:off x="527763" y="1109811"/>
            <a:ext cx="11159836" cy="2123658"/>
          </a:xfrm>
          <a:prstGeom prst="rect">
            <a:avLst/>
          </a:prstGeom>
          <a:noFill/>
        </p:spPr>
        <p:txBody>
          <a:bodyPr wrap="square" rtlCol="0">
            <a:spAutoFit/>
          </a:bodyPr>
          <a:lstStyle/>
          <a:p>
            <a:r>
              <a:rPr lang="en-US" sz="2200" dirty="0"/>
              <a:t>Causative Agent: </a:t>
            </a:r>
          </a:p>
          <a:p>
            <a:r>
              <a:rPr lang="en-US" sz="2200" i="1" dirty="0" err="1"/>
              <a:t>Trichuris</a:t>
            </a:r>
            <a:r>
              <a:rPr lang="en-US" sz="2200" i="1" dirty="0"/>
              <a:t> </a:t>
            </a:r>
            <a:r>
              <a:rPr lang="en-US" sz="2200" i="1" dirty="0" err="1"/>
              <a:t>trichiura</a:t>
            </a:r>
            <a:endParaRPr lang="en-US" sz="2200" i="1" dirty="0"/>
          </a:p>
          <a:p>
            <a:endParaRPr lang="en-US" sz="2200" dirty="0"/>
          </a:p>
          <a:p>
            <a:r>
              <a:rPr lang="en-US" sz="2200" dirty="0"/>
              <a:t>Prevalence: </a:t>
            </a:r>
          </a:p>
          <a:p>
            <a:r>
              <a:rPr lang="en-US" sz="2200" dirty="0"/>
              <a:t>800 million people infected worldwide.</a:t>
            </a:r>
          </a:p>
          <a:p>
            <a:endParaRPr lang="en-US" sz="2200" dirty="0"/>
          </a:p>
        </p:txBody>
      </p:sp>
      <p:pic>
        <p:nvPicPr>
          <p:cNvPr id="3074" name="Picture 2" descr="http://www.parasite-diagnosis.ch/c/document_library/get_file?folderId=28455&amp;name=DLFE-862.jpg"/>
          <p:cNvPicPr>
            <a:picLocks noChangeAspect="1" noChangeArrowheads="1"/>
          </p:cNvPicPr>
          <p:nvPr/>
        </p:nvPicPr>
        <p:blipFill rotWithShape="1">
          <a:blip r:embed="rId3">
            <a:extLst>
              <a:ext uri="{28A0092B-C50C-407E-A947-70E740481C1C}">
                <a14:useLocalDpi xmlns:a14="http://schemas.microsoft.com/office/drawing/2010/main" val="0"/>
              </a:ext>
            </a:extLst>
          </a:blip>
          <a:srcRect l="9835" t="8710" r="15775" b="6476"/>
          <a:stretch/>
        </p:blipFill>
        <p:spPr bwMode="auto">
          <a:xfrm>
            <a:off x="4071063" y="3468444"/>
            <a:ext cx="3678382" cy="27972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maj.ca/content/182/15/1602/F1.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358" t="1402" r="1892" b="1951"/>
          <a:stretch/>
        </p:blipFill>
        <p:spPr bwMode="auto">
          <a:xfrm>
            <a:off x="184860" y="3468444"/>
            <a:ext cx="3896591" cy="2797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itizenibm.com/wp-content/uploads/child-in-wat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9445" y="3468444"/>
            <a:ext cx="42672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0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8945" y="277761"/>
            <a:ext cx="4727864" cy="5078313"/>
          </a:xfrm>
          <a:prstGeom prst="rect">
            <a:avLst/>
          </a:prstGeom>
        </p:spPr>
        <p:txBody>
          <a:bodyPr wrap="square">
            <a:spAutoFit/>
          </a:bodyPr>
          <a:lstStyle/>
          <a:p>
            <a:pPr algn="ctr"/>
            <a:r>
              <a:rPr lang="en-US" sz="2400" b="1" dirty="0"/>
              <a:t>Life Cycle</a:t>
            </a:r>
          </a:p>
          <a:p>
            <a:pPr>
              <a:spcAft>
                <a:spcPts val="600"/>
              </a:spcAft>
            </a:pPr>
            <a:endParaRPr lang="en-US" sz="2000" dirty="0"/>
          </a:p>
          <a:p>
            <a:pPr marL="457200" indent="-457200">
              <a:spcAft>
                <a:spcPts val="600"/>
              </a:spcAft>
              <a:buFont typeface="+mj-lt"/>
              <a:buAutoNum type="arabicPeriod"/>
            </a:pPr>
            <a:r>
              <a:rPr lang="en-US" sz="2000" dirty="0"/>
              <a:t>Soil</a:t>
            </a:r>
          </a:p>
          <a:p>
            <a:pPr marL="457200" indent="-457200">
              <a:spcAft>
                <a:spcPts val="600"/>
              </a:spcAft>
              <a:buFont typeface="+mj-lt"/>
              <a:buAutoNum type="arabicPeriod"/>
            </a:pPr>
            <a:r>
              <a:rPr lang="en-US" sz="2000" dirty="0"/>
              <a:t>Mouth</a:t>
            </a:r>
          </a:p>
          <a:p>
            <a:pPr marL="457200" indent="-457200">
              <a:spcAft>
                <a:spcPts val="600"/>
              </a:spcAft>
              <a:buFont typeface="+mj-lt"/>
              <a:buAutoNum type="arabicPeriod"/>
            </a:pPr>
            <a:r>
              <a:rPr lang="en-US" sz="2000" dirty="0"/>
              <a:t>Intestines (attach to intestinal wall for lifespan)</a:t>
            </a:r>
          </a:p>
          <a:p>
            <a:endParaRPr lang="en-US" sz="2000" dirty="0"/>
          </a:p>
          <a:p>
            <a:r>
              <a:rPr lang="en-US" sz="2000" dirty="0"/>
              <a:t>Time period from ingestion of eggs to mature egg laying adults is approx. 8 weeks. </a:t>
            </a:r>
          </a:p>
          <a:p>
            <a:endParaRPr lang="en-US" sz="2000" dirty="0"/>
          </a:p>
          <a:p>
            <a:r>
              <a:rPr lang="en-US" sz="2000" dirty="0"/>
              <a:t>Adult worms can live in the intestines for up to 1 year. </a:t>
            </a:r>
          </a:p>
          <a:p>
            <a:endParaRPr lang="en-US" sz="2000" dirty="0"/>
          </a:p>
          <a:p>
            <a:r>
              <a:rPr lang="en-US" sz="2000" dirty="0"/>
              <a:t>Infected individuals have an output of up to 20,000 eggs a day. </a:t>
            </a:r>
          </a:p>
        </p:txBody>
      </p:sp>
      <p:pic>
        <p:nvPicPr>
          <p:cNvPr id="1026" name="Picture 2" descr="Life cycle of Trichuris trichi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57" y="277761"/>
            <a:ext cx="5850371" cy="611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7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336" y="197426"/>
            <a:ext cx="6452466" cy="6801862"/>
          </a:xfrm>
          <a:prstGeom prst="rect">
            <a:avLst/>
          </a:prstGeom>
        </p:spPr>
        <p:txBody>
          <a:bodyPr wrap="square">
            <a:spAutoFit/>
          </a:bodyPr>
          <a:lstStyle/>
          <a:p>
            <a:r>
              <a:rPr lang="en-US" sz="2000" dirty="0"/>
              <a:t>Transmission:</a:t>
            </a:r>
          </a:p>
          <a:p>
            <a:pPr marL="800100" lvl="1" indent="-342900">
              <a:buFont typeface="Arial" panose="020B0604020202020204" pitchFamily="34" charset="0"/>
              <a:buChar char="•"/>
            </a:pPr>
            <a:r>
              <a:rPr lang="en-US" sz="2000" dirty="0"/>
              <a:t>Fecal-oral transmission from contaminated soil. </a:t>
            </a:r>
          </a:p>
          <a:p>
            <a:pPr marL="800100" lvl="1" indent="-342900">
              <a:buFont typeface="Arial" panose="020B0604020202020204" pitchFamily="34" charset="0"/>
              <a:buChar char="•"/>
            </a:pPr>
            <a:r>
              <a:rPr lang="en-US" sz="2000" dirty="0"/>
              <a:t>Can occur from ingesting food or water exposed to contaminated soil</a:t>
            </a:r>
          </a:p>
          <a:p>
            <a:pPr marL="800100" lvl="1" indent="-342900">
              <a:buFont typeface="Arial" panose="020B0604020202020204" pitchFamily="34" charset="0"/>
              <a:buChar char="•"/>
            </a:pPr>
            <a:r>
              <a:rPr lang="en-US" sz="2000" dirty="0"/>
              <a:t>No human to human transmission occurs </a:t>
            </a:r>
          </a:p>
          <a:p>
            <a:pPr lvl="1"/>
            <a:endParaRPr lang="en-US" sz="2000" dirty="0"/>
          </a:p>
          <a:p>
            <a:r>
              <a:rPr lang="en-US" sz="2000" dirty="0"/>
              <a:t>Incubation Period: </a:t>
            </a:r>
          </a:p>
          <a:p>
            <a:pPr marL="800100" lvl="1" indent="-342900">
              <a:buFont typeface="Arial" panose="020B0604020202020204" pitchFamily="34" charset="0"/>
              <a:buChar char="•"/>
            </a:pPr>
            <a:r>
              <a:rPr lang="en-US" sz="2000" dirty="0"/>
              <a:t>Eggs must live in the soil for 15-30 days before becoming infective</a:t>
            </a:r>
          </a:p>
          <a:p>
            <a:pPr marL="800100" lvl="1" indent="-342900">
              <a:buFont typeface="Arial" panose="020B0604020202020204" pitchFamily="34" charset="0"/>
              <a:buChar char="•"/>
            </a:pPr>
            <a:r>
              <a:rPr lang="en-US" sz="2000" dirty="0"/>
              <a:t>Once ingested it takes 2-3 days for larvae to develop into adults</a:t>
            </a:r>
          </a:p>
          <a:p>
            <a:pPr marL="800100" lvl="1" indent="-342900">
              <a:buFont typeface="Arial" panose="020B0604020202020204" pitchFamily="34" charset="0"/>
              <a:buChar char="•"/>
            </a:pPr>
            <a:r>
              <a:rPr lang="en-US" sz="2000" dirty="0"/>
              <a:t>Females begin ova positing approx.  60-70 days after infection</a:t>
            </a:r>
          </a:p>
          <a:p>
            <a:endParaRPr lang="en-US" sz="2000" dirty="0"/>
          </a:p>
          <a:p>
            <a:r>
              <a:rPr lang="en-US" sz="2000" dirty="0"/>
              <a:t>Symptoms:</a:t>
            </a:r>
          </a:p>
          <a:p>
            <a:pPr marL="742950" lvl="1" indent="-285750">
              <a:buFont typeface="Arial" panose="020B0604020202020204" pitchFamily="34" charset="0"/>
              <a:buChar char="•"/>
            </a:pPr>
            <a:r>
              <a:rPr lang="en-US" sz="2000" dirty="0"/>
              <a:t>Light infestations are generally asymptomatic</a:t>
            </a:r>
          </a:p>
          <a:p>
            <a:pPr marL="742950" lvl="1" indent="-285750">
              <a:buFont typeface="Arial" panose="020B0604020202020204" pitchFamily="34" charset="0"/>
              <a:buChar char="•"/>
            </a:pPr>
            <a:r>
              <a:rPr lang="en-US" sz="2000" dirty="0"/>
              <a:t>Abdominal pain</a:t>
            </a:r>
          </a:p>
          <a:p>
            <a:pPr marL="742950" lvl="1" indent="-285750">
              <a:buFont typeface="Arial" panose="020B0604020202020204" pitchFamily="34" charset="0"/>
              <a:buChar char="•"/>
            </a:pPr>
            <a:r>
              <a:rPr lang="en-US" sz="2000" dirty="0"/>
              <a:t>Diarrhea</a:t>
            </a:r>
          </a:p>
          <a:p>
            <a:pPr marL="742950" lvl="1" indent="-285750">
              <a:buFont typeface="Arial" panose="020B0604020202020204" pitchFamily="34" charset="0"/>
              <a:buChar char="•"/>
            </a:pPr>
            <a:r>
              <a:rPr lang="en-US" sz="2000" dirty="0"/>
              <a:t>Rectal prolapse</a:t>
            </a:r>
          </a:p>
          <a:p>
            <a:pPr marL="742950" lvl="1" indent="-285750">
              <a:buFont typeface="Arial" panose="020B0604020202020204" pitchFamily="34" charset="0"/>
              <a:buChar char="•"/>
            </a:pPr>
            <a:r>
              <a:rPr lang="en-US" sz="2000" dirty="0"/>
              <a:t>Anemia leading to growth retardation and cognitive impairment</a:t>
            </a:r>
          </a:p>
        </p:txBody>
      </p:sp>
      <p:pic>
        <p:nvPicPr>
          <p:cNvPr id="2050" name="Picture 2" descr="http://www.ijmedph.org/articles/2014/4/4/images/IntJMedPublicHealth_2014_4_4_523_144138_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802" y="1802101"/>
            <a:ext cx="526732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368" y="258184"/>
            <a:ext cx="11432888" cy="4247317"/>
          </a:xfrm>
          <a:prstGeom prst="rect">
            <a:avLst/>
          </a:prstGeom>
          <a:noFill/>
        </p:spPr>
        <p:txBody>
          <a:bodyPr wrap="square" rtlCol="0">
            <a:spAutoFit/>
          </a:bodyPr>
          <a:lstStyle/>
          <a:p>
            <a:r>
              <a:rPr lang="en-US" dirty="0"/>
              <a:t>Lab Criteria</a:t>
            </a:r>
          </a:p>
          <a:p>
            <a:pPr marL="285750" indent="-285750">
              <a:buFont typeface="Arial" panose="020B0604020202020204" pitchFamily="34" charset="0"/>
              <a:buChar char="•"/>
            </a:pPr>
            <a:r>
              <a:rPr lang="en-US" dirty="0"/>
              <a:t>Microscopic identification of </a:t>
            </a:r>
            <a:r>
              <a:rPr lang="en-US" i="1" dirty="0" err="1"/>
              <a:t>Trichuria</a:t>
            </a:r>
            <a:r>
              <a:rPr lang="en-US" i="1" dirty="0"/>
              <a:t> </a:t>
            </a:r>
            <a:r>
              <a:rPr lang="en-US" dirty="0"/>
              <a:t>eggs or worms in feces OR </a:t>
            </a:r>
          </a:p>
          <a:p>
            <a:pPr marL="285750" indent="-285750">
              <a:buFont typeface="Arial" panose="020B0604020202020204" pitchFamily="34" charset="0"/>
              <a:buChar char="•"/>
            </a:pPr>
            <a:r>
              <a:rPr lang="en-US" dirty="0"/>
              <a:t>Observation during sigmoidoscopy, proctoscopy, or colonoscopy of </a:t>
            </a:r>
            <a:r>
              <a:rPr lang="en-US" i="1" dirty="0" err="1"/>
              <a:t>Trichuria</a:t>
            </a:r>
            <a:r>
              <a:rPr lang="en-US" i="1" dirty="0"/>
              <a:t> </a:t>
            </a:r>
            <a:r>
              <a:rPr lang="en-US" dirty="0"/>
              <a:t>worms characterized by a threadlike form with an attenuated, whip-like end OR </a:t>
            </a:r>
          </a:p>
          <a:p>
            <a:pPr marL="285750" indent="-285750">
              <a:buFont typeface="Arial" panose="020B0604020202020204" pitchFamily="34" charset="0"/>
              <a:buChar char="•"/>
            </a:pPr>
            <a:r>
              <a:rPr lang="en-US" dirty="0"/>
              <a:t>Identification of worms on prolapsed rectal mucosa </a:t>
            </a:r>
          </a:p>
          <a:p>
            <a:endParaRPr lang="en-US" dirty="0"/>
          </a:p>
          <a:p>
            <a:r>
              <a:rPr lang="en-US" dirty="0"/>
              <a:t>Case Classification</a:t>
            </a:r>
          </a:p>
          <a:p>
            <a:pPr marL="285750" indent="-285750">
              <a:buFont typeface="Arial" panose="020B0604020202020204" pitchFamily="34" charset="0"/>
              <a:buChar char="•"/>
            </a:pPr>
            <a:r>
              <a:rPr lang="en-US" b="1" i="1" dirty="0"/>
              <a:t>Confirmed: </a:t>
            </a:r>
            <a:r>
              <a:rPr lang="en-US" dirty="0"/>
              <a:t>A case that is laboratory confirmed </a:t>
            </a:r>
          </a:p>
          <a:p>
            <a:pPr marL="285750" indent="-285750">
              <a:buFont typeface="Arial" panose="020B0604020202020204" pitchFamily="34" charset="0"/>
              <a:buChar char="•"/>
            </a:pPr>
            <a:endParaRPr lang="en-US" dirty="0"/>
          </a:p>
          <a:p>
            <a:r>
              <a:rPr lang="en-US" dirty="0"/>
              <a:t>Treatment</a:t>
            </a:r>
          </a:p>
          <a:p>
            <a:pPr marL="342900" indent="-342900">
              <a:buFont typeface="Arial" panose="020B0604020202020204" pitchFamily="34" charset="0"/>
              <a:buChar char="•"/>
            </a:pPr>
            <a:r>
              <a:rPr lang="en-US" dirty="0"/>
              <a:t>Anthelminthic such as </a:t>
            </a:r>
            <a:r>
              <a:rPr lang="en-US" dirty="0" err="1"/>
              <a:t>albendazole</a:t>
            </a:r>
            <a:r>
              <a:rPr lang="en-US" dirty="0"/>
              <a:t> and </a:t>
            </a:r>
            <a:r>
              <a:rPr lang="en-US" dirty="0" err="1"/>
              <a:t>mebendazole</a:t>
            </a:r>
            <a:r>
              <a:rPr lang="en-US" dirty="0"/>
              <a:t>, are the drugs of choice for treatment of </a:t>
            </a:r>
            <a:r>
              <a:rPr lang="en-US" dirty="0" err="1"/>
              <a:t>Ascaris</a:t>
            </a:r>
            <a:r>
              <a:rPr lang="en-US" dirty="0"/>
              <a:t> infections</a:t>
            </a:r>
          </a:p>
          <a:p>
            <a:pPr marL="342900" indent="-342900">
              <a:buFont typeface="Arial" panose="020B0604020202020204" pitchFamily="34" charset="0"/>
              <a:buChar char="•"/>
            </a:pPr>
            <a:r>
              <a:rPr lang="en-US" dirty="0"/>
              <a:t>Infections are generally treated for 1-3 days</a:t>
            </a:r>
          </a:p>
          <a:p>
            <a:pPr marL="342900" indent="-342900">
              <a:buFont typeface="Arial" panose="020B0604020202020204" pitchFamily="34" charset="0"/>
              <a:buChar char="•"/>
            </a:pPr>
            <a:r>
              <a:rPr lang="en-US" dirty="0"/>
              <a:t>Iron supplementation in individuals with anemia</a:t>
            </a:r>
          </a:p>
          <a:p>
            <a:endParaRPr lang="en-US" dirty="0"/>
          </a:p>
          <a:p>
            <a:endParaRPr lang="en-US" dirty="0"/>
          </a:p>
        </p:txBody>
      </p:sp>
      <p:pic>
        <p:nvPicPr>
          <p:cNvPr id="3074" name="Picture 2" descr="http://research.vet.upenn.edu/Portals/94/Parasite%20Pages/Trichuris%20vulpis/trichuri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786" y="3990108"/>
            <a:ext cx="4358052" cy="263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0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428" y="2473040"/>
            <a:ext cx="7242464" cy="1200329"/>
          </a:xfrm>
          <a:prstGeom prst="rect">
            <a:avLst/>
          </a:prstGeom>
          <a:noFill/>
        </p:spPr>
        <p:txBody>
          <a:bodyPr wrap="square" rtlCol="0">
            <a:spAutoFit/>
          </a:bodyPr>
          <a:lstStyle/>
          <a:p>
            <a:pPr algn="ctr"/>
            <a:r>
              <a:rPr lang="en-US" sz="4400" dirty="0"/>
              <a:t>Foodborne Team NTDs</a:t>
            </a:r>
          </a:p>
          <a:p>
            <a:pPr algn="ctr"/>
            <a:r>
              <a:rPr lang="en-US" sz="2800" dirty="0"/>
              <a:t>Greg Leos, MPH, CPH</a:t>
            </a:r>
          </a:p>
        </p:txBody>
      </p:sp>
    </p:spTree>
    <p:extLst>
      <p:ext uri="{BB962C8B-B14F-4D97-AF65-F5344CB8AC3E}">
        <p14:creationId xmlns:p14="http://schemas.microsoft.com/office/powerpoint/2010/main" val="388097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20" y="207815"/>
            <a:ext cx="9528464" cy="646331"/>
          </a:xfrm>
          <a:prstGeom prst="rect">
            <a:avLst/>
          </a:prstGeom>
          <a:noFill/>
        </p:spPr>
        <p:txBody>
          <a:bodyPr wrap="square" rtlCol="0">
            <a:spAutoFit/>
          </a:bodyPr>
          <a:lstStyle/>
          <a:p>
            <a:pPr algn="ctr"/>
            <a:r>
              <a:rPr lang="en-US" sz="3600" dirty="0"/>
              <a:t>What is a Neglected Tropical Disease?</a:t>
            </a:r>
          </a:p>
        </p:txBody>
      </p:sp>
      <p:sp>
        <p:nvSpPr>
          <p:cNvPr id="3" name="TextBox 2"/>
          <p:cNvSpPr txBox="1"/>
          <p:nvPr/>
        </p:nvSpPr>
        <p:spPr>
          <a:xfrm>
            <a:off x="415637" y="862444"/>
            <a:ext cx="11388435"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t>Affect of one billion people globally</a:t>
            </a:r>
          </a:p>
          <a:p>
            <a:pPr marL="285750" indent="-285750">
              <a:buFont typeface="Arial" panose="020B0604020202020204" pitchFamily="34" charset="0"/>
              <a:buChar char="•"/>
            </a:pPr>
            <a:r>
              <a:rPr lang="en-US" sz="2200" dirty="0"/>
              <a:t>Referred to as “neglected” diseases because they are largely eradicated in developed countries and affect only the world’s poorest populations</a:t>
            </a:r>
          </a:p>
          <a:p>
            <a:pPr marL="285750" indent="-285750">
              <a:buFont typeface="Arial" panose="020B0604020202020204" pitchFamily="34" charset="0"/>
              <a:buChar char="•"/>
            </a:pPr>
            <a:r>
              <a:rPr lang="en-US" sz="2200" dirty="0"/>
              <a:t>In the United States there is concern that these disease may be present but relatively undetected/unreported, leading to considerable knowledge gaps for how these disease may affect people living in the US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05" b="14501"/>
          <a:stretch/>
        </p:blipFill>
        <p:spPr>
          <a:xfrm>
            <a:off x="1802254" y="2987200"/>
            <a:ext cx="8573634" cy="3647209"/>
          </a:xfrm>
          <a:prstGeom prst="rect">
            <a:avLst/>
          </a:prstGeom>
        </p:spPr>
      </p:pic>
    </p:spTree>
    <p:extLst>
      <p:ext uri="{BB962C8B-B14F-4D97-AF65-F5344CB8AC3E}">
        <p14:creationId xmlns:p14="http://schemas.microsoft.com/office/powerpoint/2010/main" val="7833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Fascioliasis</a:t>
            </a:r>
          </a:p>
        </p:txBody>
      </p:sp>
      <p:sp>
        <p:nvSpPr>
          <p:cNvPr id="3" name="Content Placeholder 2"/>
          <p:cNvSpPr>
            <a:spLocks noGrp="1"/>
          </p:cNvSpPr>
          <p:nvPr>
            <p:ph idx="1"/>
          </p:nvPr>
        </p:nvSpPr>
        <p:spPr>
          <a:xfrm>
            <a:off x="2152650" y="1825625"/>
            <a:ext cx="7886700" cy="4710257"/>
          </a:xfrm>
        </p:spPr>
        <p:txBody>
          <a:bodyPr>
            <a:normAutofit fontScale="92500" lnSpcReduction="10000"/>
          </a:bodyPr>
          <a:lstStyle/>
          <a:p>
            <a:r>
              <a:rPr lang="en-US" dirty="0"/>
              <a:t>Infectious Agent:  </a:t>
            </a:r>
            <a:r>
              <a:rPr lang="en-US" i="1" dirty="0" err="1"/>
              <a:t>Fasciola</a:t>
            </a:r>
            <a:r>
              <a:rPr lang="en-US" dirty="0"/>
              <a:t> species</a:t>
            </a:r>
          </a:p>
          <a:p>
            <a:pPr lvl="1"/>
            <a:r>
              <a:rPr lang="en-US" i="1" dirty="0" err="1"/>
              <a:t>Fasciola</a:t>
            </a:r>
            <a:r>
              <a:rPr lang="en-US" i="1" dirty="0"/>
              <a:t> hepatica</a:t>
            </a:r>
          </a:p>
          <a:p>
            <a:pPr lvl="2"/>
            <a:r>
              <a:rPr lang="en-US" dirty="0"/>
              <a:t>aka ‘sheep liver fluke’, ‘common liver fluke’</a:t>
            </a:r>
          </a:p>
          <a:p>
            <a:pPr lvl="1"/>
            <a:r>
              <a:rPr lang="en-US" i="1" dirty="0" err="1"/>
              <a:t>Fasciola</a:t>
            </a:r>
            <a:r>
              <a:rPr lang="en-US" i="1" dirty="0"/>
              <a:t> </a:t>
            </a:r>
            <a:r>
              <a:rPr lang="en-US" i="1" dirty="0" err="1"/>
              <a:t>gigantica</a:t>
            </a:r>
            <a:r>
              <a:rPr lang="en-US" i="1" dirty="0"/>
              <a:t> </a:t>
            </a:r>
            <a:r>
              <a:rPr lang="en-US" dirty="0"/>
              <a:t>(less common)</a:t>
            </a:r>
          </a:p>
          <a:p>
            <a:pPr lvl="2"/>
            <a:r>
              <a:rPr lang="en-US" dirty="0"/>
              <a:t>aka “Giant liver fluke”</a:t>
            </a:r>
          </a:p>
          <a:p>
            <a:endParaRPr lang="en-US" dirty="0"/>
          </a:p>
          <a:p>
            <a:r>
              <a:rPr lang="en-US" dirty="0"/>
              <a:t>Geographical distribution: </a:t>
            </a:r>
          </a:p>
          <a:p>
            <a:pPr lvl="1"/>
            <a:r>
              <a:rPr lang="en-US" dirty="0"/>
              <a:t>Fascioliasis occurs worldwide. </a:t>
            </a:r>
          </a:p>
          <a:p>
            <a:pPr lvl="1"/>
            <a:r>
              <a:rPr lang="en-US" dirty="0"/>
              <a:t>Human infections with </a:t>
            </a:r>
            <a:r>
              <a:rPr lang="en-US" i="1" dirty="0"/>
              <a:t>F. hepatica</a:t>
            </a:r>
            <a:r>
              <a:rPr lang="en-US" dirty="0"/>
              <a:t> are found in areas where sheep and cattle are raised, and where humans consume raw watercress, including Europe, the Middle East, and Asia. </a:t>
            </a:r>
          </a:p>
          <a:p>
            <a:pPr lvl="1"/>
            <a:r>
              <a:rPr lang="en-US" dirty="0"/>
              <a:t>Infections with </a:t>
            </a:r>
            <a:r>
              <a:rPr lang="en-US" i="1" dirty="0"/>
              <a:t>F. </a:t>
            </a:r>
            <a:r>
              <a:rPr lang="en-US" i="1" dirty="0" err="1"/>
              <a:t>gigantica</a:t>
            </a:r>
            <a:r>
              <a:rPr lang="en-US" dirty="0"/>
              <a:t> have been reported, more rarely, in Asia, Africa, and Hawaii.</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056" y="118742"/>
            <a:ext cx="4279944" cy="12228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854" y="2272434"/>
            <a:ext cx="2665419" cy="1831976"/>
          </a:xfrm>
          <a:prstGeom prst="rect">
            <a:avLst/>
          </a:prstGeom>
        </p:spPr>
      </p:pic>
    </p:spTree>
    <p:extLst>
      <p:ext uri="{BB962C8B-B14F-4D97-AF65-F5344CB8AC3E}">
        <p14:creationId xmlns:p14="http://schemas.microsoft.com/office/powerpoint/2010/main" val="292734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786" y="271609"/>
            <a:ext cx="3085960" cy="678228"/>
          </a:xfrm>
        </p:spPr>
        <p:txBody>
          <a:bodyPr>
            <a:noAutofit/>
          </a:bodyPr>
          <a:lstStyle/>
          <a:p>
            <a:r>
              <a:rPr lang="en-US" dirty="0"/>
              <a:t>Fascioliasis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760" y="1037246"/>
            <a:ext cx="6733442" cy="5156773"/>
          </a:xfrm>
        </p:spPr>
      </p:pic>
      <p:sp>
        <p:nvSpPr>
          <p:cNvPr id="5" name="TextBox 4"/>
          <p:cNvSpPr txBox="1"/>
          <p:nvPr/>
        </p:nvSpPr>
        <p:spPr>
          <a:xfrm>
            <a:off x="4454238" y="6281426"/>
            <a:ext cx="3491345" cy="400110"/>
          </a:xfrm>
          <a:prstGeom prst="rect">
            <a:avLst/>
          </a:prstGeom>
          <a:noFill/>
        </p:spPr>
        <p:txBody>
          <a:bodyPr wrap="square" rtlCol="0">
            <a:spAutoFit/>
          </a:bodyPr>
          <a:lstStyle/>
          <a:p>
            <a:pPr algn="ctr"/>
            <a:r>
              <a:rPr lang="en-US" sz="2000" i="1" dirty="0"/>
              <a:t>FASCIOLA</a:t>
            </a:r>
            <a:r>
              <a:rPr lang="en-US" sz="2000" dirty="0"/>
              <a:t> LIFE CYCLE</a:t>
            </a:r>
          </a:p>
        </p:txBody>
      </p:sp>
    </p:spTree>
    <p:extLst>
      <p:ext uri="{BB962C8B-B14F-4D97-AF65-F5344CB8AC3E}">
        <p14:creationId xmlns:p14="http://schemas.microsoft.com/office/powerpoint/2010/main" val="31479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Fascioliasis</a:t>
            </a:r>
          </a:p>
        </p:txBody>
      </p:sp>
      <p:sp>
        <p:nvSpPr>
          <p:cNvPr id="3" name="Content Placeholder 2"/>
          <p:cNvSpPr>
            <a:spLocks noGrp="1"/>
          </p:cNvSpPr>
          <p:nvPr>
            <p:ph idx="1"/>
          </p:nvPr>
        </p:nvSpPr>
        <p:spPr>
          <a:xfrm>
            <a:off x="2152651" y="1825625"/>
            <a:ext cx="5408735" cy="4351338"/>
          </a:xfrm>
        </p:spPr>
        <p:txBody>
          <a:bodyPr>
            <a:normAutofit fontScale="92500" lnSpcReduction="20000"/>
          </a:bodyPr>
          <a:lstStyle/>
          <a:p>
            <a:r>
              <a:rPr lang="en-US" dirty="0"/>
              <a:t>Transmission: </a:t>
            </a:r>
          </a:p>
          <a:p>
            <a:pPr lvl="1"/>
            <a:r>
              <a:rPr lang="en-US" dirty="0"/>
              <a:t>primarily through consumption of uncooked aquatic plants (such as watercress) </a:t>
            </a:r>
          </a:p>
          <a:p>
            <a:pPr lvl="1"/>
            <a:r>
              <a:rPr lang="en-US" dirty="0"/>
              <a:t>ingesting contaminated water</a:t>
            </a:r>
          </a:p>
          <a:p>
            <a:pPr lvl="1"/>
            <a:r>
              <a:rPr lang="en-US" dirty="0"/>
              <a:t>not transmitted directly from person to person</a:t>
            </a:r>
          </a:p>
          <a:p>
            <a:r>
              <a:rPr lang="en-US" dirty="0"/>
              <a:t>Incubation Period: </a:t>
            </a:r>
          </a:p>
          <a:p>
            <a:pPr lvl="1"/>
            <a:r>
              <a:rPr lang="en-US" dirty="0"/>
              <a:t> Acute phase of infection: symptoms, if any, can start 4-7 days after the exposure and can last several weeks or months</a:t>
            </a:r>
          </a:p>
          <a:p>
            <a:pPr lvl="1"/>
            <a:r>
              <a:rPr lang="en-US" dirty="0"/>
              <a:t>Chronic phase of infection: symptoms, if any, can start months to years after the exposure</a:t>
            </a:r>
          </a:p>
          <a:p>
            <a:endParaRPr lang="en-US" dirty="0"/>
          </a:p>
        </p:txBody>
      </p:sp>
      <p:sp>
        <p:nvSpPr>
          <p:cNvPr id="4" name="Rectangle 3"/>
          <p:cNvSpPr/>
          <p:nvPr/>
        </p:nvSpPr>
        <p:spPr>
          <a:xfrm>
            <a:off x="3810000" y="3105835"/>
            <a:ext cx="4572000" cy="369332"/>
          </a:xfrm>
          <a:prstGeom prst="rect">
            <a:avLst/>
          </a:prstGeom>
        </p:spPr>
        <p:txBody>
          <a:bodyPr>
            <a:spAutoFit/>
          </a:bodyPr>
          <a:lstStyle/>
          <a:p>
            <a:r>
              <a:rPr lang="en-US"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683" y="1401684"/>
            <a:ext cx="2625969" cy="23852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5551" y="4356810"/>
            <a:ext cx="2363306" cy="1586791"/>
          </a:xfrm>
          <a:prstGeom prst="rect">
            <a:avLst/>
          </a:prstGeom>
        </p:spPr>
      </p:pic>
    </p:spTree>
    <p:extLst>
      <p:ext uri="{BB962C8B-B14F-4D97-AF65-F5344CB8AC3E}">
        <p14:creationId xmlns:p14="http://schemas.microsoft.com/office/powerpoint/2010/main" val="369344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Fascioliasis</a:t>
            </a:r>
          </a:p>
        </p:txBody>
      </p:sp>
      <p:sp>
        <p:nvSpPr>
          <p:cNvPr id="3" name="Content Placeholder 2"/>
          <p:cNvSpPr>
            <a:spLocks noGrp="1"/>
          </p:cNvSpPr>
          <p:nvPr>
            <p:ph idx="1"/>
          </p:nvPr>
        </p:nvSpPr>
        <p:spPr/>
        <p:txBody>
          <a:bodyPr>
            <a:normAutofit/>
          </a:bodyPr>
          <a:lstStyle/>
          <a:p>
            <a:r>
              <a:rPr lang="en-US" dirty="0"/>
              <a:t>Clinical Illness:</a:t>
            </a:r>
          </a:p>
          <a:p>
            <a:pPr lvl="1"/>
            <a:r>
              <a:rPr lang="en-US" dirty="0"/>
              <a:t>Acute phase</a:t>
            </a:r>
          </a:p>
          <a:p>
            <a:pPr lvl="2"/>
            <a:r>
              <a:rPr lang="en-US" dirty="0"/>
              <a:t>caused by the migration of the immature fluke through the hepatic parenchyma</a:t>
            </a:r>
          </a:p>
          <a:p>
            <a:pPr lvl="2"/>
            <a:r>
              <a:rPr lang="en-US" dirty="0"/>
              <a:t>nausea, vomiting, pain, chills and fever and marked eosinophilia are commonly observed</a:t>
            </a:r>
          </a:p>
          <a:p>
            <a:pPr lvl="1"/>
            <a:r>
              <a:rPr lang="en-US" dirty="0"/>
              <a:t>Chronic phase </a:t>
            </a:r>
          </a:p>
          <a:p>
            <a:pPr lvl="2"/>
            <a:r>
              <a:rPr lang="en-US" dirty="0"/>
              <a:t>caused by the adult fluke within the bile ducts</a:t>
            </a:r>
          </a:p>
          <a:p>
            <a:pPr lvl="2"/>
            <a:r>
              <a:rPr lang="en-US" dirty="0"/>
              <a:t>symptoms are more discrete and reflect intermittent biliary obstruction and inflammation</a:t>
            </a:r>
          </a:p>
          <a:p>
            <a:pPr lvl="2"/>
            <a:r>
              <a:rPr lang="en-US" dirty="0"/>
              <a:t>inflammation of the liver, gallbladder, and pancreas can also occur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767" t="14083" r="10740" b="10283"/>
          <a:stretch/>
        </p:blipFill>
        <p:spPr>
          <a:xfrm>
            <a:off x="9117227" y="104776"/>
            <a:ext cx="2236573" cy="2458995"/>
          </a:xfrm>
          <a:prstGeom prst="rect">
            <a:avLst/>
          </a:prstGeom>
        </p:spPr>
      </p:pic>
    </p:spTree>
    <p:extLst>
      <p:ext uri="{BB962C8B-B14F-4D97-AF65-F5344CB8AC3E}">
        <p14:creationId xmlns:p14="http://schemas.microsoft.com/office/powerpoint/2010/main" val="201757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Fascioliasis</a:t>
            </a:r>
          </a:p>
        </p:txBody>
      </p:sp>
      <p:sp>
        <p:nvSpPr>
          <p:cNvPr id="3" name="Content Placeholder 2"/>
          <p:cNvSpPr>
            <a:spLocks noGrp="1"/>
          </p:cNvSpPr>
          <p:nvPr>
            <p:ph idx="1"/>
          </p:nvPr>
        </p:nvSpPr>
        <p:spPr/>
        <p:txBody>
          <a:bodyPr/>
          <a:lstStyle/>
          <a:p>
            <a:r>
              <a:rPr lang="en-US" dirty="0"/>
              <a:t>Laboratory Diagnosis:</a:t>
            </a:r>
          </a:p>
          <a:p>
            <a:pPr lvl="1"/>
            <a:r>
              <a:rPr lang="en-US" dirty="0"/>
              <a:t>Microscopic exam-  identification of </a:t>
            </a:r>
            <a:r>
              <a:rPr lang="en-US" i="1" dirty="0" err="1"/>
              <a:t>Fasciola</a:t>
            </a:r>
            <a:r>
              <a:rPr lang="en-US" dirty="0"/>
              <a:t> eggs in stool  (sometimes in duodenal contents or bile)</a:t>
            </a:r>
          </a:p>
          <a:p>
            <a:pPr lvl="1"/>
            <a:r>
              <a:rPr lang="en-US" dirty="0"/>
              <a:t>Detection of </a:t>
            </a:r>
            <a:r>
              <a:rPr lang="en-US" i="1" dirty="0" err="1"/>
              <a:t>Fasciola</a:t>
            </a:r>
            <a:r>
              <a:rPr lang="en-US" dirty="0"/>
              <a:t> </a:t>
            </a:r>
            <a:r>
              <a:rPr lang="en-US" dirty="0" err="1"/>
              <a:t>coproantigens</a:t>
            </a:r>
            <a:r>
              <a:rPr lang="en-US" dirty="0"/>
              <a:t> </a:t>
            </a:r>
          </a:p>
          <a:p>
            <a:pPr lvl="1"/>
            <a:r>
              <a:rPr lang="en-US" dirty="0"/>
              <a:t>Detection of </a:t>
            </a:r>
            <a:r>
              <a:rPr lang="en-US" i="1" dirty="0" err="1"/>
              <a:t>Fasciola</a:t>
            </a:r>
            <a:r>
              <a:rPr lang="en-US" dirty="0"/>
              <a:t> antibodies</a:t>
            </a:r>
          </a:p>
          <a:p>
            <a:endParaRPr lang="en-US" dirty="0"/>
          </a:p>
          <a:p>
            <a:r>
              <a:rPr lang="en-US" dirty="0"/>
              <a:t>Treatment: </a:t>
            </a:r>
          </a:p>
          <a:p>
            <a:pPr lvl="1"/>
            <a:r>
              <a:rPr lang="en-US" dirty="0" err="1"/>
              <a:t>Triclabendazole</a:t>
            </a:r>
            <a:r>
              <a:rPr lang="en-US" dirty="0"/>
              <a:t> is the drug of choice for</a:t>
            </a:r>
          </a:p>
          <a:p>
            <a:pPr marL="457200" lvl="1" indent="0">
              <a:buNone/>
            </a:pPr>
            <a:r>
              <a:rPr lang="en-US" dirty="0"/>
              <a:t> treatment of fascioliasis.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924" y="3289116"/>
            <a:ext cx="1962507" cy="1962507"/>
          </a:xfrm>
          <a:prstGeom prst="rect">
            <a:avLst/>
          </a:prstGeom>
        </p:spPr>
      </p:pic>
    </p:spTree>
    <p:extLst>
      <p:ext uri="{BB962C8B-B14F-4D97-AF65-F5344CB8AC3E}">
        <p14:creationId xmlns:p14="http://schemas.microsoft.com/office/powerpoint/2010/main" val="351688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Paragonimiasis</a:t>
            </a:r>
          </a:p>
        </p:txBody>
      </p:sp>
      <p:sp>
        <p:nvSpPr>
          <p:cNvPr id="5" name="Content Placeholder 4"/>
          <p:cNvSpPr>
            <a:spLocks noGrp="1"/>
          </p:cNvSpPr>
          <p:nvPr>
            <p:ph idx="1"/>
          </p:nvPr>
        </p:nvSpPr>
        <p:spPr/>
        <p:txBody>
          <a:bodyPr>
            <a:normAutofit/>
          </a:bodyPr>
          <a:lstStyle/>
          <a:p>
            <a:r>
              <a:rPr lang="en-US" dirty="0"/>
              <a:t>Infectious agent:  </a:t>
            </a:r>
            <a:r>
              <a:rPr lang="en-US" i="1" dirty="0"/>
              <a:t>Paragonimus </a:t>
            </a:r>
            <a:r>
              <a:rPr lang="en-US" dirty="0"/>
              <a:t>species</a:t>
            </a:r>
          </a:p>
          <a:p>
            <a:pPr lvl="1"/>
            <a:r>
              <a:rPr lang="en-US" dirty="0"/>
              <a:t>aka "the lung fluke“</a:t>
            </a:r>
          </a:p>
          <a:p>
            <a:pPr lvl="1"/>
            <a:r>
              <a:rPr lang="en-US" dirty="0"/>
              <a:t>most common is </a:t>
            </a:r>
            <a:r>
              <a:rPr lang="en-US" i="1" dirty="0"/>
              <a:t>Paragonimus </a:t>
            </a:r>
            <a:r>
              <a:rPr lang="en-US" i="1" dirty="0" err="1"/>
              <a:t>westermani</a:t>
            </a:r>
            <a:endParaRPr lang="en-US" dirty="0"/>
          </a:p>
          <a:p>
            <a:pPr lvl="2"/>
            <a:r>
              <a:rPr lang="en-US" sz="2400" dirty="0"/>
              <a:t>aka “the oriental lung fluke”</a:t>
            </a:r>
          </a:p>
          <a:p>
            <a:pPr marL="0" indent="0">
              <a:buNone/>
            </a:pPr>
            <a:endParaRPr lang="en-US" dirty="0"/>
          </a:p>
          <a:p>
            <a:r>
              <a:rPr lang="en-US" dirty="0"/>
              <a:t>Geographical distribution:</a:t>
            </a:r>
          </a:p>
          <a:p>
            <a:pPr lvl="1"/>
            <a:r>
              <a:rPr lang="en-US" i="1" dirty="0"/>
              <a:t>Paragonimus</a:t>
            </a:r>
            <a:r>
              <a:rPr lang="en-US" dirty="0"/>
              <a:t> spp. are distributed throughout the Americas, Africa and southeast Asia</a:t>
            </a:r>
          </a:p>
          <a:p>
            <a:pPr lvl="1"/>
            <a:r>
              <a:rPr lang="en-US" i="1" dirty="0"/>
              <a:t>Paragonimus </a:t>
            </a:r>
            <a:r>
              <a:rPr lang="en-US" i="1" dirty="0" err="1"/>
              <a:t>westermani</a:t>
            </a:r>
            <a:r>
              <a:rPr lang="en-US" dirty="0"/>
              <a:t> is distributed in southeast Asia and Japan</a:t>
            </a:r>
          </a:p>
          <a:p>
            <a:pPr lvl="1"/>
            <a:r>
              <a:rPr lang="en-US" i="1" dirty="0"/>
              <a:t>Paragonimus </a:t>
            </a:r>
            <a:r>
              <a:rPr lang="en-US" i="1" dirty="0" err="1"/>
              <a:t>kellicotti</a:t>
            </a:r>
            <a:r>
              <a:rPr lang="en-US" dirty="0"/>
              <a:t> is endemic to North America</a:t>
            </a:r>
          </a:p>
          <a:p>
            <a:pPr lvl="1"/>
            <a:endParaRPr lang="en-US" sz="2000" dirty="0"/>
          </a:p>
          <a:p>
            <a:pPr marL="0" indent="0">
              <a:buNone/>
            </a:pPr>
            <a:endParaRPr lang="en-US" dirty="0"/>
          </a:p>
        </p:txBody>
      </p:sp>
      <p:pic>
        <p:nvPicPr>
          <p:cNvPr id="6" name="Picture 5"/>
          <p:cNvPicPr>
            <a:picLocks noChangeAspect="1"/>
          </p:cNvPicPr>
          <p:nvPr/>
        </p:nvPicPr>
        <p:blipFill>
          <a:blip r:embed="rId3"/>
          <a:stretch>
            <a:fillRect/>
          </a:stretch>
        </p:blipFill>
        <p:spPr>
          <a:xfrm>
            <a:off x="6422032" y="365127"/>
            <a:ext cx="3617318" cy="1033519"/>
          </a:xfrm>
          <a:prstGeom prst="rect">
            <a:avLst/>
          </a:prstGeom>
        </p:spPr>
      </p:pic>
    </p:spTree>
    <p:extLst>
      <p:ext uri="{BB962C8B-B14F-4D97-AF65-F5344CB8AC3E}">
        <p14:creationId xmlns:p14="http://schemas.microsoft.com/office/powerpoint/2010/main" val="4152156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04" y="189281"/>
            <a:ext cx="5615487" cy="936135"/>
          </a:xfrm>
        </p:spPr>
        <p:txBody>
          <a:bodyPr>
            <a:normAutofit fontScale="90000"/>
          </a:bodyPr>
          <a:lstStyle/>
          <a:p>
            <a:r>
              <a:rPr lang="en-US" dirty="0" err="1"/>
              <a:t>Paragonimiasis</a:t>
            </a:r>
            <a:r>
              <a:rPr lang="en-US" dirty="0"/>
              <a:t>: Life Cycle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3539" y="990524"/>
            <a:ext cx="6567029" cy="5504157"/>
          </a:xfrm>
        </p:spPr>
      </p:pic>
    </p:spTree>
    <p:extLst>
      <p:ext uri="{BB962C8B-B14F-4D97-AF65-F5344CB8AC3E}">
        <p14:creationId xmlns:p14="http://schemas.microsoft.com/office/powerpoint/2010/main" val="201783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85" y="398463"/>
            <a:ext cx="7886700" cy="1325563"/>
          </a:xfrm>
        </p:spPr>
        <p:txBody>
          <a:bodyPr/>
          <a:lstStyle/>
          <a:p>
            <a:r>
              <a:rPr lang="en-US" dirty="0"/>
              <a:t>Paragonimiasis</a:t>
            </a:r>
          </a:p>
        </p:txBody>
      </p:sp>
      <p:sp>
        <p:nvSpPr>
          <p:cNvPr id="3" name="Content Placeholder 2"/>
          <p:cNvSpPr>
            <a:spLocks noGrp="1"/>
          </p:cNvSpPr>
          <p:nvPr>
            <p:ph idx="1"/>
          </p:nvPr>
        </p:nvSpPr>
        <p:spPr>
          <a:xfrm>
            <a:off x="2152650" y="1825625"/>
            <a:ext cx="5735080" cy="4351338"/>
          </a:xfrm>
        </p:spPr>
        <p:txBody>
          <a:bodyPr>
            <a:normAutofit/>
          </a:bodyPr>
          <a:lstStyle/>
          <a:p>
            <a:pPr lvl="0"/>
            <a:r>
              <a:rPr lang="en-US" dirty="0"/>
              <a:t>Transmission: </a:t>
            </a:r>
          </a:p>
          <a:p>
            <a:pPr lvl="1"/>
            <a:r>
              <a:rPr lang="en-US" dirty="0"/>
              <a:t>Primarily through consumption of raw, salted, pickled, or partially cooked freshwater crabs or crayfish (crawfish) containing infected larvae (</a:t>
            </a:r>
            <a:r>
              <a:rPr lang="en-US" dirty="0" err="1"/>
              <a:t>metacercariae</a:t>
            </a:r>
            <a:r>
              <a:rPr lang="en-US" dirty="0"/>
              <a:t>)</a:t>
            </a:r>
          </a:p>
          <a:p>
            <a:pPr lvl="1"/>
            <a:r>
              <a:rPr lang="en-US" dirty="0"/>
              <a:t>not transmitted directly from person to person</a:t>
            </a:r>
          </a:p>
          <a:p>
            <a:r>
              <a:rPr lang="en-US" dirty="0"/>
              <a:t>Incubation Period: </a:t>
            </a:r>
          </a:p>
          <a:p>
            <a:pPr lvl="1"/>
            <a:r>
              <a:rPr lang="en-US" dirty="0"/>
              <a:t> Variable; approximately 7-12 weeks after ingestion of the infectious larvae</a:t>
            </a:r>
          </a:p>
        </p:txBody>
      </p:sp>
      <p:sp>
        <p:nvSpPr>
          <p:cNvPr id="4" name="Rectangle 3"/>
          <p:cNvSpPr/>
          <p:nvPr/>
        </p:nvSpPr>
        <p:spPr>
          <a:xfrm>
            <a:off x="3810000" y="3105835"/>
            <a:ext cx="4572000" cy="369332"/>
          </a:xfrm>
          <a:prstGeom prst="rect">
            <a:avLst/>
          </a:prstGeom>
        </p:spPr>
        <p:txBody>
          <a:bodyPr>
            <a:spAutoFit/>
          </a:bodyPr>
          <a:lstStyle/>
          <a:p>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1" y="2052623"/>
            <a:ext cx="2047127" cy="15079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84" y="625461"/>
            <a:ext cx="2135065" cy="1200165"/>
          </a:xfrm>
          <a:prstGeom prst="rect">
            <a:avLst/>
          </a:prstGeom>
        </p:spPr>
      </p:pic>
    </p:spTree>
    <p:extLst>
      <p:ext uri="{BB962C8B-B14F-4D97-AF65-F5344CB8AC3E}">
        <p14:creationId xmlns:p14="http://schemas.microsoft.com/office/powerpoint/2010/main" val="312386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Paragonimiasis</a:t>
            </a:r>
          </a:p>
        </p:txBody>
      </p:sp>
      <p:sp>
        <p:nvSpPr>
          <p:cNvPr id="3" name="Content Placeholder 2"/>
          <p:cNvSpPr>
            <a:spLocks noGrp="1"/>
          </p:cNvSpPr>
          <p:nvPr>
            <p:ph idx="1"/>
          </p:nvPr>
        </p:nvSpPr>
        <p:spPr>
          <a:xfrm>
            <a:off x="2152650" y="1825625"/>
            <a:ext cx="7886700" cy="4686386"/>
          </a:xfrm>
        </p:spPr>
        <p:txBody>
          <a:bodyPr>
            <a:normAutofit/>
          </a:bodyPr>
          <a:lstStyle/>
          <a:p>
            <a:r>
              <a:rPr lang="en-US" dirty="0"/>
              <a:t>Clinical Illness</a:t>
            </a:r>
          </a:p>
          <a:p>
            <a:pPr lvl="1"/>
            <a:r>
              <a:rPr lang="en-US" dirty="0"/>
              <a:t>Acute phase </a:t>
            </a:r>
          </a:p>
          <a:p>
            <a:pPr lvl="2"/>
            <a:r>
              <a:rPr lang="en-US" dirty="0"/>
              <a:t>diarrhea, abdominal pain, fever, cough, </a:t>
            </a:r>
            <a:r>
              <a:rPr lang="en-US" dirty="0" err="1"/>
              <a:t>urticaria</a:t>
            </a:r>
            <a:r>
              <a:rPr lang="en-US" dirty="0"/>
              <a:t>, hepatosplenomegaly, pulmonary abnormalities, and eosinophilia</a:t>
            </a:r>
          </a:p>
          <a:p>
            <a:pPr lvl="1"/>
            <a:r>
              <a:rPr lang="en-US" dirty="0"/>
              <a:t>Chronic phase, </a:t>
            </a:r>
          </a:p>
          <a:p>
            <a:pPr lvl="2"/>
            <a:r>
              <a:rPr lang="en-US" dirty="0"/>
              <a:t>pulmonary manifestations include dry cough, rusty-colored or blood-tinged sputum on exertion, and pleuritic chest pain</a:t>
            </a:r>
          </a:p>
          <a:p>
            <a:pPr lvl="2"/>
            <a:r>
              <a:rPr lang="en-US" dirty="0" err="1"/>
              <a:t>extrapulmonary</a:t>
            </a:r>
            <a:r>
              <a:rPr lang="en-US" dirty="0"/>
              <a:t> disease is not uncommon, with flukes found in such sites as the CNS, subcutaneous tissues, intestinal wall, peritoneal cavity, liver, lymph nodes and genitourinary tract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973" y="104775"/>
            <a:ext cx="4221377" cy="2363724"/>
          </a:xfrm>
          <a:prstGeom prst="rect">
            <a:avLst/>
          </a:prstGeom>
        </p:spPr>
      </p:pic>
    </p:spTree>
    <p:extLst>
      <p:ext uri="{BB962C8B-B14F-4D97-AF65-F5344CB8AC3E}">
        <p14:creationId xmlns:p14="http://schemas.microsoft.com/office/powerpoint/2010/main" val="1068678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Paragonimiasis</a:t>
            </a:r>
          </a:p>
        </p:txBody>
      </p:sp>
      <p:sp>
        <p:nvSpPr>
          <p:cNvPr id="3" name="Content Placeholder 2"/>
          <p:cNvSpPr>
            <a:spLocks noGrp="1"/>
          </p:cNvSpPr>
          <p:nvPr>
            <p:ph idx="1"/>
          </p:nvPr>
        </p:nvSpPr>
        <p:spPr/>
        <p:txBody>
          <a:bodyPr/>
          <a:lstStyle/>
          <a:p>
            <a:r>
              <a:rPr lang="en-US" dirty="0"/>
              <a:t>Laboratory diagnosis:</a:t>
            </a:r>
          </a:p>
          <a:p>
            <a:pPr lvl="1"/>
            <a:r>
              <a:rPr lang="en-US" dirty="0"/>
              <a:t>Microscopic exam-  identification of </a:t>
            </a:r>
            <a:r>
              <a:rPr lang="en-US" i="1" dirty="0"/>
              <a:t>Paragonimus </a:t>
            </a:r>
            <a:r>
              <a:rPr lang="en-US" dirty="0"/>
              <a:t>eggs in stool  or sputum</a:t>
            </a:r>
          </a:p>
          <a:p>
            <a:pPr lvl="1"/>
            <a:r>
              <a:rPr lang="en-US" dirty="0"/>
              <a:t>Detection of </a:t>
            </a:r>
            <a:r>
              <a:rPr lang="en-US" i="1" dirty="0"/>
              <a:t>Paragonimus</a:t>
            </a:r>
            <a:r>
              <a:rPr lang="en-US" dirty="0"/>
              <a:t> antibodies</a:t>
            </a:r>
          </a:p>
          <a:p>
            <a:pPr marL="0" indent="0">
              <a:buNone/>
            </a:pPr>
            <a:endParaRPr lang="en-US" dirty="0"/>
          </a:p>
          <a:p>
            <a:r>
              <a:rPr lang="en-US" dirty="0"/>
              <a:t>Treatment: </a:t>
            </a:r>
          </a:p>
          <a:p>
            <a:pPr lvl="1"/>
            <a:r>
              <a:rPr lang="en-US" dirty="0" err="1"/>
              <a:t>Praziquantel</a:t>
            </a:r>
            <a:r>
              <a:rPr lang="en-US" dirty="0"/>
              <a:t> is the drug of choice for treatment of </a:t>
            </a:r>
            <a:r>
              <a:rPr lang="en-US" dirty="0" err="1"/>
              <a:t>paragonimiasis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36011" y="365126"/>
            <a:ext cx="1606378" cy="1606378"/>
          </a:xfrm>
          <a:prstGeom prst="rect">
            <a:avLst/>
          </a:prstGeom>
        </p:spPr>
      </p:pic>
    </p:spTree>
    <p:extLst>
      <p:ext uri="{BB962C8B-B14F-4D97-AF65-F5344CB8AC3E}">
        <p14:creationId xmlns:p14="http://schemas.microsoft.com/office/powerpoint/2010/main" val="288103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11" y="233481"/>
            <a:ext cx="10399923" cy="646331"/>
          </a:xfrm>
          <a:prstGeom prst="rect">
            <a:avLst/>
          </a:prstGeom>
          <a:noFill/>
        </p:spPr>
        <p:txBody>
          <a:bodyPr wrap="square" rtlCol="0">
            <a:spAutoFit/>
          </a:bodyPr>
          <a:lstStyle/>
          <a:p>
            <a:pPr algn="ctr"/>
            <a:r>
              <a:rPr lang="en-US" sz="3600" dirty="0"/>
              <a:t>Neglected Tropical Diseases (NTDs)</a:t>
            </a:r>
          </a:p>
        </p:txBody>
      </p:sp>
      <p:graphicFrame>
        <p:nvGraphicFramePr>
          <p:cNvPr id="4" name="Table 3"/>
          <p:cNvGraphicFramePr>
            <a:graphicFrameLocks noGrp="1"/>
          </p:cNvGraphicFramePr>
          <p:nvPr>
            <p:extLst>
              <p:ext uri="{D42A27DB-BD31-4B8C-83A1-F6EECF244321}">
                <p14:modId xmlns:p14="http://schemas.microsoft.com/office/powerpoint/2010/main" val="1118474071"/>
              </p:ext>
            </p:extLst>
          </p:nvPr>
        </p:nvGraphicFramePr>
        <p:xfrm>
          <a:off x="332511" y="1132611"/>
          <a:ext cx="11569238" cy="3749040"/>
        </p:xfrm>
        <a:graphic>
          <a:graphicData uri="http://schemas.openxmlformats.org/drawingml/2006/table">
            <a:tbl>
              <a:tblPr firstRow="1" bandRow="1">
                <a:tableStyleId>{2D5ABB26-0587-4C30-8999-92F81FD0307C}</a:tableStyleId>
              </a:tblPr>
              <a:tblGrid>
                <a:gridCol w="5784619">
                  <a:extLst>
                    <a:ext uri="{9D8B030D-6E8A-4147-A177-3AD203B41FA5}">
                      <a16:colId xmlns:a16="http://schemas.microsoft.com/office/drawing/2014/main" val="20000"/>
                    </a:ext>
                  </a:extLst>
                </a:gridCol>
                <a:gridCol w="5784619">
                  <a:extLst>
                    <a:ext uri="{9D8B030D-6E8A-4147-A177-3AD203B41FA5}">
                      <a16:colId xmlns:a16="http://schemas.microsoft.com/office/drawing/2014/main" val="20001"/>
                    </a:ext>
                  </a:extLst>
                </a:gridCol>
              </a:tblGrid>
              <a:tr h="422226">
                <a:tc>
                  <a:txBody>
                    <a:bodyPr/>
                    <a:lstStyle/>
                    <a:p>
                      <a:pPr marL="342900" indent="-342900" algn="l">
                        <a:buFont typeface="Arial" panose="020B0604020202020204" pitchFamily="34" charset="0"/>
                        <a:buChar char="•"/>
                      </a:pPr>
                      <a:r>
                        <a:rPr lang="en-US" sz="2200" dirty="0" err="1"/>
                        <a:t>Buruli</a:t>
                      </a:r>
                      <a:r>
                        <a:rPr lang="en-US" sz="2200" dirty="0"/>
                        <a:t> ulcer</a:t>
                      </a:r>
                      <a:endParaRPr lang="en-US" sz="2200" b="0" dirty="0">
                        <a:solidFill>
                          <a:schemeClr val="bg1"/>
                        </a:solidFill>
                      </a:endParaRPr>
                    </a:p>
                  </a:txBody>
                  <a:tcPr/>
                </a:tc>
                <a:tc>
                  <a:txBody>
                    <a:bodyPr/>
                    <a:lstStyle/>
                    <a:p>
                      <a:pPr marL="342900" indent="-342900" algn="l">
                        <a:buFont typeface="Arial" panose="020B0604020202020204" pitchFamily="34" charset="0"/>
                        <a:buChar char="•"/>
                      </a:pPr>
                      <a:r>
                        <a:rPr lang="en-US" sz="2200" dirty="0"/>
                        <a:t>Leprosy (Hansen’s disease)</a:t>
                      </a:r>
                      <a:endParaRPr lang="en-US" sz="2200" b="0" dirty="0">
                        <a:solidFill>
                          <a:schemeClr val="bg1"/>
                        </a:solidFill>
                      </a:endParaRPr>
                    </a:p>
                  </a:txBody>
                  <a:tcPr/>
                </a:tc>
                <a:extLst>
                  <a:ext uri="{0D108BD9-81ED-4DB2-BD59-A6C34878D82A}">
                    <a16:rowId xmlns:a16="http://schemas.microsoft.com/office/drawing/2014/main" val="10000"/>
                  </a:ext>
                </a:extLst>
              </a:tr>
              <a:tr h="422226">
                <a:tc>
                  <a:txBody>
                    <a:bodyPr/>
                    <a:lstStyle/>
                    <a:p>
                      <a:pPr marL="342900" indent="-342900" algn="l">
                        <a:buFont typeface="Arial" panose="020B0604020202020204" pitchFamily="34" charset="0"/>
                        <a:buChar char="•"/>
                      </a:pPr>
                      <a:r>
                        <a:rPr lang="en-US" sz="2200" dirty="0"/>
                        <a:t>Chagas disease</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Lymphatic </a:t>
                      </a:r>
                      <a:r>
                        <a:rPr lang="en-US" sz="2200" dirty="0" err="1"/>
                        <a:t>filariasis</a:t>
                      </a:r>
                      <a:r>
                        <a:rPr lang="en-US" sz="2200" dirty="0"/>
                        <a:t>*</a:t>
                      </a:r>
                      <a:endParaRPr lang="en-US" sz="2200" dirty="0">
                        <a:solidFill>
                          <a:schemeClr val="bg1"/>
                        </a:solidFill>
                      </a:endParaRPr>
                    </a:p>
                  </a:txBody>
                  <a:tcPr/>
                </a:tc>
                <a:extLst>
                  <a:ext uri="{0D108BD9-81ED-4DB2-BD59-A6C34878D82A}">
                    <a16:rowId xmlns:a16="http://schemas.microsoft.com/office/drawing/2014/main" val="10001"/>
                  </a:ext>
                </a:extLst>
              </a:tr>
              <a:tr h="422226">
                <a:tc>
                  <a:txBody>
                    <a:bodyPr/>
                    <a:lstStyle/>
                    <a:p>
                      <a:pPr marL="342900" indent="-342900" algn="l">
                        <a:buFont typeface="Arial" panose="020B0604020202020204" pitchFamily="34" charset="0"/>
                        <a:buChar char="•"/>
                      </a:pPr>
                      <a:r>
                        <a:rPr lang="en-US" sz="2200" dirty="0" err="1"/>
                        <a:t>Cysticercosis</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Onchocerciasis*</a:t>
                      </a:r>
                      <a:endParaRPr lang="en-US" sz="2200" dirty="0">
                        <a:solidFill>
                          <a:schemeClr val="bg1"/>
                        </a:solidFill>
                      </a:endParaRPr>
                    </a:p>
                  </a:txBody>
                  <a:tcPr/>
                </a:tc>
                <a:extLst>
                  <a:ext uri="{0D108BD9-81ED-4DB2-BD59-A6C34878D82A}">
                    <a16:rowId xmlns:a16="http://schemas.microsoft.com/office/drawing/2014/main" val="10002"/>
                  </a:ext>
                </a:extLst>
              </a:tr>
              <a:tr h="422226">
                <a:tc>
                  <a:txBody>
                    <a:bodyPr/>
                    <a:lstStyle/>
                    <a:p>
                      <a:pPr marL="342900" indent="-342900" algn="l">
                        <a:buFont typeface="Arial" panose="020B0604020202020204" pitchFamily="34" charset="0"/>
                        <a:buChar char="•"/>
                      </a:pPr>
                      <a:r>
                        <a:rPr lang="en-US" sz="2200" dirty="0" err="1"/>
                        <a:t>Dracunculiasis</a:t>
                      </a:r>
                      <a:r>
                        <a:rPr lang="en-US" sz="2200" dirty="0"/>
                        <a:t> (Guinea Worm Disease)*</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Rabies</a:t>
                      </a:r>
                      <a:endParaRPr lang="en-US" sz="2200" dirty="0">
                        <a:solidFill>
                          <a:schemeClr val="bg1"/>
                        </a:solidFill>
                      </a:endParaRPr>
                    </a:p>
                  </a:txBody>
                  <a:tcPr/>
                </a:tc>
                <a:extLst>
                  <a:ext uri="{0D108BD9-81ED-4DB2-BD59-A6C34878D82A}">
                    <a16:rowId xmlns:a16="http://schemas.microsoft.com/office/drawing/2014/main" val="10003"/>
                  </a:ext>
                </a:extLst>
              </a:tr>
              <a:tr h="422226">
                <a:tc>
                  <a:txBody>
                    <a:bodyPr/>
                    <a:lstStyle/>
                    <a:p>
                      <a:pPr marL="342900" indent="-342900" algn="l">
                        <a:buFont typeface="Arial" panose="020B0604020202020204" pitchFamily="34" charset="0"/>
                        <a:buChar char="•"/>
                      </a:pPr>
                      <a:r>
                        <a:rPr lang="en-US" sz="2200" dirty="0"/>
                        <a:t>Echinococcosis</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Schistosomiasis*</a:t>
                      </a:r>
                      <a:endParaRPr lang="en-US" sz="2200" dirty="0">
                        <a:solidFill>
                          <a:schemeClr val="bg1"/>
                        </a:solidFill>
                      </a:endParaRPr>
                    </a:p>
                  </a:txBody>
                  <a:tcPr/>
                </a:tc>
                <a:extLst>
                  <a:ext uri="{0D108BD9-81ED-4DB2-BD59-A6C34878D82A}">
                    <a16:rowId xmlns:a16="http://schemas.microsoft.com/office/drawing/2014/main" val="10004"/>
                  </a:ext>
                </a:extLst>
              </a:tr>
              <a:tr h="753974">
                <a:tc>
                  <a:txBody>
                    <a:bodyPr/>
                    <a:lstStyle/>
                    <a:p>
                      <a:pPr marL="342900" indent="-342900" algn="l">
                        <a:buFont typeface="Arial" panose="020B0604020202020204" pitchFamily="34" charset="0"/>
                        <a:buChar char="•"/>
                      </a:pPr>
                      <a:r>
                        <a:rPr lang="en-US" sz="2200" dirty="0"/>
                        <a:t>Human African Trypanosomiasis</a:t>
                      </a:r>
                      <a:r>
                        <a:rPr lang="en-US" sz="2200" baseline="0" dirty="0"/>
                        <a:t> (African Sleeping Sickness)</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Soil-transmitted Helminths (ascariasis, hookworm, and </a:t>
                      </a:r>
                      <a:r>
                        <a:rPr lang="en-US" sz="2200" dirty="0" err="1"/>
                        <a:t>trichuriasis</a:t>
                      </a:r>
                      <a:r>
                        <a:rPr lang="en-US" sz="2200" dirty="0"/>
                        <a:t>)*</a:t>
                      </a:r>
                      <a:endParaRPr lang="en-US" sz="2200" dirty="0">
                        <a:solidFill>
                          <a:schemeClr val="bg1"/>
                        </a:solidFill>
                      </a:endParaRPr>
                    </a:p>
                  </a:txBody>
                  <a:tcPr/>
                </a:tc>
                <a:extLst>
                  <a:ext uri="{0D108BD9-81ED-4DB2-BD59-A6C34878D82A}">
                    <a16:rowId xmlns:a16="http://schemas.microsoft.com/office/drawing/2014/main" val="10005"/>
                  </a:ext>
                </a:extLst>
              </a:tr>
              <a:tr h="422226">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Fascioliasis</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Trachoma*</a:t>
                      </a:r>
                      <a:endParaRPr lang="en-US" sz="2200" dirty="0">
                        <a:solidFill>
                          <a:schemeClr val="bg1"/>
                        </a:solidFill>
                      </a:endParaRPr>
                    </a:p>
                  </a:txBody>
                  <a:tcPr/>
                </a:tc>
                <a:extLst>
                  <a:ext uri="{0D108BD9-81ED-4DB2-BD59-A6C34878D82A}">
                    <a16:rowId xmlns:a16="http://schemas.microsoft.com/office/drawing/2014/main" val="10006"/>
                  </a:ext>
                </a:extLst>
              </a:tr>
              <a:tr h="422226">
                <a:tc>
                  <a:txBody>
                    <a:bodyPr/>
                    <a:lstStyle/>
                    <a:p>
                      <a:pPr marL="342900" indent="-342900" algn="l">
                        <a:buFont typeface="Arial" panose="020B0604020202020204" pitchFamily="34" charset="0"/>
                        <a:buChar char="•"/>
                      </a:pPr>
                      <a:r>
                        <a:rPr lang="en-US" sz="2200" dirty="0" err="1"/>
                        <a:t>Leishmaniasis</a:t>
                      </a:r>
                      <a:endParaRPr lang="en-US" sz="2200" dirty="0">
                        <a:solidFill>
                          <a:schemeClr val="bg1"/>
                        </a:solidFill>
                      </a:endParaRPr>
                    </a:p>
                  </a:txBody>
                  <a:tcPr/>
                </a:tc>
                <a:tc>
                  <a:txBody>
                    <a:bodyPr/>
                    <a:lstStyle/>
                    <a:p>
                      <a:pPr marL="342900" indent="-342900" algn="l">
                        <a:buFont typeface="Arial" panose="020B0604020202020204" pitchFamily="34" charset="0"/>
                        <a:buChar char="•"/>
                      </a:pPr>
                      <a:r>
                        <a:rPr lang="en-US" sz="2200" dirty="0"/>
                        <a:t>Yaws</a:t>
                      </a:r>
                      <a:endParaRPr lang="en-US" sz="2200" dirty="0">
                        <a:solidFill>
                          <a:schemeClr val="bg1"/>
                        </a:solidFill>
                      </a:endParaRPr>
                    </a:p>
                  </a:txBody>
                  <a:tcPr/>
                </a:tc>
                <a:extLst>
                  <a:ext uri="{0D108BD9-81ED-4DB2-BD59-A6C34878D82A}">
                    <a16:rowId xmlns:a16="http://schemas.microsoft.com/office/drawing/2014/main" val="10007"/>
                  </a:ext>
                </a:extLst>
              </a:tr>
            </a:tbl>
          </a:graphicData>
        </a:graphic>
      </p:graphicFrame>
      <p:pic>
        <p:nvPicPr>
          <p:cNvPr id="1028" name="Picture 4" descr="http://www.globalnetwork.org/sites/default/files/styles/large/public/SLE12.0713.SABIN0684.JPG?itok=4xlojq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7516"/>
            <a:ext cx="3029639" cy="18202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2.staticflickr.com/2/1220/5100241935_77f3a10f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239" y="5031618"/>
            <a:ext cx="3018995" cy="18202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he-scientist.com/images/library/Interfering%20with%20Resist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9639" y="5034709"/>
            <a:ext cx="3480956" cy="1820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media.licdn.com/mpr/mpr/shrinknp_400_400/p/8/005/0b1/26c/07fb4d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9590" y="5034709"/>
            <a:ext cx="2662409" cy="182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99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9164"/>
            <a:ext cx="10515600" cy="1325563"/>
          </a:xfrm>
        </p:spPr>
        <p:txBody>
          <a:bodyPr>
            <a:normAutofit fontScale="90000"/>
          </a:bodyPr>
          <a:lstStyle/>
          <a:p>
            <a:pPr algn="ctr"/>
            <a:r>
              <a:rPr lang="en-US" dirty="0"/>
              <a:t>Zoonosis Control Branch NTDs</a:t>
            </a:r>
            <a:br>
              <a:rPr lang="en-US" dirty="0"/>
            </a:br>
            <a:r>
              <a:rPr lang="en-US" sz="2800" dirty="0"/>
              <a:t>Inger </a:t>
            </a:r>
            <a:r>
              <a:rPr lang="en-US" sz="2800" dirty="0" err="1"/>
              <a:t>Vilcins</a:t>
            </a:r>
            <a:r>
              <a:rPr lang="en-US" sz="2800" dirty="0"/>
              <a:t> MIPH, PHD</a:t>
            </a:r>
            <a:br>
              <a:rPr lang="en-US" sz="2800" dirty="0"/>
            </a:br>
            <a:endParaRPr lang="en-US" sz="2800" dirty="0"/>
          </a:p>
        </p:txBody>
      </p:sp>
    </p:spTree>
    <p:extLst>
      <p:ext uri="{BB962C8B-B14F-4D97-AF65-F5344CB8AC3E}">
        <p14:creationId xmlns:p14="http://schemas.microsoft.com/office/powerpoint/2010/main" val="333045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637" y="3225118"/>
            <a:ext cx="10058400" cy="1186496"/>
          </a:xfrm>
        </p:spPr>
        <p:txBody>
          <a:bodyPr/>
          <a:lstStyle/>
          <a:p>
            <a:pPr algn="ctr"/>
            <a:r>
              <a:rPr lang="en-US" dirty="0"/>
              <a:t>Echinococcosis</a:t>
            </a:r>
          </a:p>
        </p:txBody>
      </p:sp>
      <p:pic>
        <p:nvPicPr>
          <p:cNvPr id="4" name="Picture 14" descr="DSHS logo hor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381000"/>
            <a:ext cx="23446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Echinococcus spp. adul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309" y="229754"/>
            <a:ext cx="3439684" cy="278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70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6880" y="212725"/>
            <a:ext cx="10058400" cy="701675"/>
          </a:xfrm>
        </p:spPr>
        <p:txBody>
          <a:bodyPr>
            <a:normAutofit/>
          </a:bodyPr>
          <a:lstStyle/>
          <a:p>
            <a:pPr algn="ctr"/>
            <a:r>
              <a:rPr lang="en-US" dirty="0"/>
              <a:t>Echinococcosis</a:t>
            </a:r>
          </a:p>
        </p:txBody>
      </p:sp>
      <p:sp>
        <p:nvSpPr>
          <p:cNvPr id="4" name="Content Placeholder 2"/>
          <p:cNvSpPr txBox="1">
            <a:spLocks/>
          </p:cNvSpPr>
          <p:nvPr/>
        </p:nvSpPr>
        <p:spPr>
          <a:xfrm>
            <a:off x="1097280" y="1198605"/>
            <a:ext cx="7268134" cy="475330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SzPct val="110000"/>
              <a:buFont typeface="Arial" panose="020B0604020202020204" pitchFamily="34" charset="0"/>
              <a:buChar char="•"/>
            </a:pPr>
            <a:r>
              <a:rPr lang="en-US" dirty="0"/>
              <a:t> </a:t>
            </a:r>
            <a:r>
              <a:rPr lang="en-US" sz="2400" dirty="0"/>
              <a:t>Parasitic infection caused by the larval stage of species of the tapeworm </a:t>
            </a:r>
            <a:r>
              <a:rPr lang="en-US" sz="2400" i="1" dirty="0" err="1"/>
              <a:t>Echinococcus</a:t>
            </a:r>
            <a:endParaRPr lang="en-US" sz="2400" i="1" dirty="0"/>
          </a:p>
          <a:p>
            <a:pPr marL="0" indent="0">
              <a:buNone/>
            </a:pPr>
            <a:endParaRPr lang="en-US" sz="1000" i="1" dirty="0"/>
          </a:p>
          <a:p>
            <a:pPr>
              <a:spcBef>
                <a:spcPts val="0"/>
              </a:spcBef>
              <a:buFont typeface="Arial" panose="020B0604020202020204" pitchFamily="34" charset="0"/>
              <a:buChar char="•"/>
            </a:pPr>
            <a:r>
              <a:rPr lang="en-US" sz="2400" dirty="0"/>
              <a:t> Four species exist in North America</a:t>
            </a:r>
          </a:p>
          <a:p>
            <a:pPr lvl="1"/>
            <a:r>
              <a:rPr lang="en-US" sz="2200" dirty="0"/>
              <a:t>Hosts involved in the life-cycle and disease manifestation in humans vary according to tapeworm species</a:t>
            </a:r>
          </a:p>
          <a:p>
            <a:pPr lvl="1"/>
            <a:endParaRPr lang="en-US" sz="1000" dirty="0"/>
          </a:p>
          <a:p>
            <a:pPr>
              <a:spcBef>
                <a:spcPts val="0"/>
              </a:spcBef>
              <a:buFont typeface="Arial" panose="020B0604020202020204" pitchFamily="34" charset="0"/>
              <a:buChar char="•"/>
            </a:pPr>
            <a:r>
              <a:rPr lang="en-US" sz="2400" dirty="0"/>
              <a:t> </a:t>
            </a:r>
            <a:r>
              <a:rPr lang="en-US" sz="2400" b="1" u="sng" dirty="0"/>
              <a:t>Transmission</a:t>
            </a:r>
            <a:r>
              <a:rPr lang="en-US" sz="2400" dirty="0"/>
              <a:t> to humans involves the ingestion of eggs </a:t>
            </a:r>
          </a:p>
          <a:p>
            <a:pPr lvl="1">
              <a:buFont typeface="Arial" panose="020B0604020202020204" pitchFamily="34" charset="0"/>
              <a:buChar char="•"/>
            </a:pPr>
            <a:r>
              <a:rPr lang="en-US" sz="2200" dirty="0"/>
              <a:t>Water</a:t>
            </a:r>
          </a:p>
          <a:p>
            <a:pPr lvl="1">
              <a:buFont typeface="Arial" panose="020B0604020202020204" pitchFamily="34" charset="0"/>
              <a:buChar char="•"/>
            </a:pPr>
            <a:r>
              <a:rPr lang="en-US" sz="2200" dirty="0"/>
              <a:t>Food</a:t>
            </a:r>
          </a:p>
          <a:p>
            <a:pPr lvl="1">
              <a:buFont typeface="Arial" panose="020B0604020202020204" pitchFamily="34" charset="0"/>
              <a:buChar char="•"/>
            </a:pPr>
            <a:r>
              <a:rPr lang="en-US" sz="2200" dirty="0"/>
              <a:t>Soil</a:t>
            </a:r>
          </a:p>
          <a:p>
            <a:pPr lvl="1">
              <a:buFont typeface="Arial" panose="020B0604020202020204" pitchFamily="34" charset="0"/>
              <a:buChar char="•"/>
            </a:pPr>
            <a:r>
              <a:rPr lang="en-US" sz="2200" dirty="0"/>
              <a:t>Feces</a:t>
            </a:r>
          </a:p>
          <a:p>
            <a:pPr lvl="1">
              <a:buFont typeface="Arial" panose="020B0604020202020204" pitchFamily="34" charset="0"/>
              <a:buChar char="•"/>
            </a:pPr>
            <a:r>
              <a:rPr lang="en-US" sz="2200" dirty="0"/>
              <a:t>Contaminated coats of dogs and cats </a:t>
            </a:r>
          </a:p>
        </p:txBody>
      </p:sp>
      <p:pic>
        <p:nvPicPr>
          <p:cNvPr id="1026" name="Picture 2" descr="http://parasite.org.au/para-site/images/echinococcus-egg.jpg"/>
          <p:cNvPicPr>
            <a:picLocks noChangeAspect="1" noChangeArrowheads="1"/>
          </p:cNvPicPr>
          <p:nvPr/>
        </p:nvPicPr>
        <p:blipFill rotWithShape="1">
          <a:blip r:embed="rId3">
            <a:extLst>
              <a:ext uri="{28A0092B-C50C-407E-A947-70E740481C1C}">
                <a14:useLocalDpi xmlns:a14="http://schemas.microsoft.com/office/drawing/2010/main" val="0"/>
              </a:ext>
            </a:extLst>
          </a:blip>
          <a:srcRect l="21209" t="3602" r="18971" b="9337"/>
          <a:stretch/>
        </p:blipFill>
        <p:spPr bwMode="auto">
          <a:xfrm>
            <a:off x="8861366" y="3242645"/>
            <a:ext cx="3092331" cy="2908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search.vet.upenn.edu/Portals/94/Parasite%20Pages/Echinococcus%20multilocularis/taenia_egg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663" y="478728"/>
            <a:ext cx="3555033" cy="256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93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6880" y="212725"/>
            <a:ext cx="10058400" cy="701675"/>
          </a:xfrm>
        </p:spPr>
        <p:txBody>
          <a:bodyPr>
            <a:normAutofit/>
          </a:bodyPr>
          <a:lstStyle/>
          <a:p>
            <a:pPr algn="ctr"/>
            <a:r>
              <a:rPr lang="en-US" dirty="0"/>
              <a:t>Echinococcosis - Lifecycle</a:t>
            </a:r>
          </a:p>
        </p:txBody>
      </p:sp>
      <p:sp>
        <p:nvSpPr>
          <p:cNvPr id="4" name="Content Placeholder 2"/>
          <p:cNvSpPr txBox="1">
            <a:spLocks/>
          </p:cNvSpPr>
          <p:nvPr/>
        </p:nvSpPr>
        <p:spPr>
          <a:xfrm>
            <a:off x="1097280" y="1198605"/>
            <a:ext cx="6783185" cy="475330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dirty="0"/>
              <a:t> Dead-end/accidental </a:t>
            </a:r>
            <a:r>
              <a:rPr lang="en-US" sz="2400" u="sng" dirty="0"/>
              <a:t>intermediate hosts</a:t>
            </a:r>
            <a:r>
              <a:rPr lang="en-US" sz="2400" dirty="0"/>
              <a:t> become infected by ingesting tapeworm eggs – </a:t>
            </a:r>
          </a:p>
          <a:p>
            <a:pPr lvl="1"/>
            <a:r>
              <a:rPr lang="en-US" sz="2200" dirty="0"/>
              <a:t>Hosts - humans, sheep, cattle, horses, camels, goats, pigs and small rodents</a:t>
            </a:r>
          </a:p>
          <a:p>
            <a:pPr lvl="1"/>
            <a:r>
              <a:rPr lang="en-US" sz="2200" dirty="0"/>
              <a:t>Eggs hatch into larvae, migrate out of GIT and develop into cysts and tumors in various organs</a:t>
            </a:r>
          </a:p>
          <a:p>
            <a:pPr lvl="1"/>
            <a:endParaRPr lang="en-US" sz="2200" dirty="0"/>
          </a:p>
          <a:p>
            <a:pPr>
              <a:buFont typeface="Arial" panose="020B0604020202020204" pitchFamily="34" charset="0"/>
              <a:buChar char="•"/>
            </a:pPr>
            <a:r>
              <a:rPr lang="en-US" sz="2400" dirty="0"/>
              <a:t> Predators are the </a:t>
            </a:r>
            <a:r>
              <a:rPr lang="en-US" sz="2400" u="sng" dirty="0"/>
              <a:t>definitive hosts</a:t>
            </a:r>
            <a:r>
              <a:rPr lang="en-US" sz="2400" dirty="0"/>
              <a:t> –</a:t>
            </a:r>
          </a:p>
          <a:p>
            <a:pPr lvl="1">
              <a:buSzPct val="60000"/>
              <a:buFont typeface="Courier New" panose="02070309020205020404" pitchFamily="49" charset="0"/>
              <a:buChar char="o"/>
            </a:pPr>
            <a:r>
              <a:rPr lang="en-US" sz="2200" dirty="0"/>
              <a:t>Hosts - canids and felids</a:t>
            </a:r>
          </a:p>
          <a:p>
            <a:pPr lvl="1">
              <a:buSzPct val="60000"/>
              <a:buFont typeface="Courier New" panose="02070309020205020404" pitchFamily="49" charset="0"/>
              <a:buChar char="o"/>
            </a:pPr>
            <a:r>
              <a:rPr lang="en-US" sz="2200" dirty="0"/>
              <a:t>Ingest cysts within intermediate hosts, the tapeworm completes its lifecycle in the GIT and eggs are shed into the environment through their feces</a:t>
            </a:r>
          </a:p>
          <a:p>
            <a:pPr lvl="1"/>
            <a:endParaRPr lang="en-US" dirty="0"/>
          </a:p>
          <a:p>
            <a:pPr marL="0" indent="0">
              <a:buNone/>
            </a:pPr>
            <a:endParaRPr lang="en-US" dirty="0"/>
          </a:p>
        </p:txBody>
      </p:sp>
      <p:pic>
        <p:nvPicPr>
          <p:cNvPr id="2052" name="Picture 4" descr="http://dog-facts-and-history.com/wp-content/uploads/2015/01/Sheep-Dog-working-herding-sheep.jpg"/>
          <p:cNvPicPr>
            <a:picLocks noChangeAspect="1" noChangeArrowheads="1"/>
          </p:cNvPicPr>
          <p:nvPr/>
        </p:nvPicPr>
        <p:blipFill rotWithShape="1">
          <a:blip r:embed="rId3">
            <a:extLst>
              <a:ext uri="{28A0092B-C50C-407E-A947-70E740481C1C}">
                <a14:useLocalDpi xmlns:a14="http://schemas.microsoft.com/office/drawing/2010/main" val="0"/>
              </a:ext>
            </a:extLst>
          </a:blip>
          <a:srcRect b="8430"/>
          <a:stretch/>
        </p:blipFill>
        <p:spPr bwMode="auto">
          <a:xfrm>
            <a:off x="8054769" y="997525"/>
            <a:ext cx="3883056" cy="23645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3.amazonaws.com/assets.prod.vetstreet.com/77/fb2ba0952a11e1aa99005056ad4734/file/Cat%20and%20mouse%2093157522.jpg"/>
          <p:cNvPicPr>
            <a:picLocks noChangeAspect="1" noChangeArrowheads="1"/>
          </p:cNvPicPr>
          <p:nvPr/>
        </p:nvPicPr>
        <p:blipFill rotWithShape="1">
          <a:blip r:embed="rId4">
            <a:extLst>
              <a:ext uri="{28A0092B-C50C-407E-A947-70E740481C1C}">
                <a14:useLocalDpi xmlns:a14="http://schemas.microsoft.com/office/drawing/2010/main" val="0"/>
              </a:ext>
            </a:extLst>
          </a:blip>
          <a:srcRect b="17288"/>
          <a:stretch/>
        </p:blipFill>
        <p:spPr bwMode="auto">
          <a:xfrm>
            <a:off x="8054770" y="3500375"/>
            <a:ext cx="3883056" cy="269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5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fe cycle of Echinococcus multilocularis / granulo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165" y="0"/>
            <a:ext cx="8202863" cy="686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45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3144" y="212725"/>
            <a:ext cx="10058400" cy="701675"/>
          </a:xfrm>
        </p:spPr>
        <p:txBody>
          <a:bodyPr>
            <a:normAutofit/>
          </a:bodyPr>
          <a:lstStyle/>
          <a:p>
            <a:pPr algn="ctr"/>
            <a:r>
              <a:rPr lang="en-US" i="1" dirty="0" err="1"/>
              <a:t>Echinococcus</a:t>
            </a:r>
            <a:r>
              <a:rPr lang="en-US" i="1" dirty="0"/>
              <a:t> </a:t>
            </a:r>
            <a:r>
              <a:rPr lang="en-US" i="1" dirty="0" err="1"/>
              <a:t>granulosus</a:t>
            </a:r>
            <a:r>
              <a:rPr lang="en-US" i="1" dirty="0"/>
              <a:t> </a:t>
            </a:r>
          </a:p>
        </p:txBody>
      </p:sp>
      <p:sp>
        <p:nvSpPr>
          <p:cNvPr id="4" name="Content Placeholder 2"/>
          <p:cNvSpPr txBox="1">
            <a:spLocks/>
          </p:cNvSpPr>
          <p:nvPr/>
        </p:nvSpPr>
        <p:spPr>
          <a:xfrm>
            <a:off x="1097280" y="1113904"/>
            <a:ext cx="8063345" cy="53318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200" dirty="0"/>
              <a:t> </a:t>
            </a:r>
            <a:r>
              <a:rPr lang="en-US" sz="2500" u="sng" dirty="0"/>
              <a:t>Cystic Echinococcosis - CE</a:t>
            </a:r>
          </a:p>
          <a:p>
            <a:pPr lvl="1">
              <a:buSzPct val="60000"/>
              <a:buFont typeface="Courier New" panose="02070309020205020404" pitchFamily="49" charset="0"/>
              <a:buChar char="o"/>
            </a:pPr>
            <a:r>
              <a:rPr lang="en-US" sz="2200" dirty="0"/>
              <a:t>Hosts – Sheep, goats, swine, cattle, horses, camels, dogs and other canids</a:t>
            </a:r>
          </a:p>
          <a:p>
            <a:pPr lvl="1">
              <a:buSzPct val="60000"/>
              <a:buFont typeface="Courier New" panose="02070309020205020404" pitchFamily="49" charset="0"/>
              <a:buChar char="o"/>
            </a:pPr>
            <a:r>
              <a:rPr lang="en-US" sz="2200" dirty="0"/>
              <a:t>Dogs – become infected from ingesting the encysted organs of butchered meat </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a:t>Human infection – </a:t>
            </a:r>
          </a:p>
          <a:p>
            <a:pPr lvl="2">
              <a:buSzPct val="60000"/>
              <a:buFont typeface="Courier New" panose="02070309020205020404" pitchFamily="49" charset="0"/>
              <a:buChar char="o"/>
            </a:pPr>
            <a:r>
              <a:rPr lang="en-US" sz="2200" dirty="0"/>
              <a:t>Eggs hatch releasing </a:t>
            </a:r>
            <a:r>
              <a:rPr lang="en-US" sz="2200" dirty="0" err="1"/>
              <a:t>oncospheres</a:t>
            </a:r>
            <a:r>
              <a:rPr lang="en-US" sz="2200" dirty="0"/>
              <a:t> - penetrate the intestinal wall</a:t>
            </a:r>
          </a:p>
          <a:p>
            <a:pPr lvl="2">
              <a:buSzPct val="60000"/>
              <a:buFont typeface="Courier New" panose="02070309020205020404" pitchFamily="49" charset="0"/>
              <a:buChar char="o"/>
            </a:pPr>
            <a:r>
              <a:rPr lang="en-US" sz="2200" dirty="0" err="1"/>
              <a:t>Oncospheres</a:t>
            </a:r>
            <a:r>
              <a:rPr lang="en-US" sz="2200" dirty="0"/>
              <a:t> reach organs and produce hydatid cysts -grow over several years filling with daughter cysts</a:t>
            </a:r>
          </a:p>
          <a:p>
            <a:pPr lvl="2">
              <a:buSzPct val="60000"/>
              <a:buFont typeface="Courier New" panose="02070309020205020404" pitchFamily="49" charset="0"/>
              <a:buChar char="o"/>
            </a:pPr>
            <a:r>
              <a:rPr lang="en-US" sz="2200" dirty="0"/>
              <a:t>Organs mainly involved - brain, spleen, kidneys, bone, heart, eyes and nervous system</a:t>
            </a:r>
          </a:p>
          <a:p>
            <a:pPr lvl="2">
              <a:buSzPct val="60000"/>
              <a:buFont typeface="Courier New" panose="02070309020205020404" pitchFamily="49" charset="0"/>
              <a:buChar char="o"/>
            </a:pPr>
            <a:r>
              <a:rPr lang="en-US" sz="2200" dirty="0"/>
              <a:t>Symptoms are associated with cyst growth and location, severe outcomes associated with rupture</a:t>
            </a:r>
          </a:p>
          <a:p>
            <a:pPr lvl="1">
              <a:buFont typeface="Arial" panose="020B0604020202020204" pitchFamily="34" charset="0"/>
              <a:buChar char="•"/>
            </a:pPr>
            <a:endParaRPr lang="en-US" dirty="0"/>
          </a:p>
        </p:txBody>
      </p:sp>
      <p:pic>
        <p:nvPicPr>
          <p:cNvPr id="3076" name="Picture 4" descr="http://www.parasite-diagnosis.ch/c/document_library/get_file?folderId=28455&amp;name=DLFE-745.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68" t="2620" r="6695"/>
          <a:stretch/>
        </p:blipFill>
        <p:spPr bwMode="auto">
          <a:xfrm>
            <a:off x="9118852" y="914400"/>
            <a:ext cx="2913168" cy="25935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ile.scirp.org/Html/4-2300462/477d3562-d2c0-4b5b-ae74-13eff86344b3.jpg"/>
          <p:cNvPicPr>
            <a:picLocks noChangeAspect="1" noChangeArrowheads="1"/>
          </p:cNvPicPr>
          <p:nvPr/>
        </p:nvPicPr>
        <p:blipFill rotWithShape="1">
          <a:blip r:embed="rId4">
            <a:extLst>
              <a:ext uri="{28A0092B-C50C-407E-A947-70E740481C1C}">
                <a14:useLocalDpi xmlns:a14="http://schemas.microsoft.com/office/drawing/2010/main" val="0"/>
              </a:ext>
            </a:extLst>
          </a:blip>
          <a:srcRect l="12994" r="11462"/>
          <a:stretch/>
        </p:blipFill>
        <p:spPr bwMode="auto">
          <a:xfrm>
            <a:off x="9293629" y="3609582"/>
            <a:ext cx="2671889" cy="262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19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3144" y="212725"/>
            <a:ext cx="10058400" cy="701675"/>
          </a:xfrm>
        </p:spPr>
        <p:txBody>
          <a:bodyPr>
            <a:normAutofit/>
          </a:bodyPr>
          <a:lstStyle/>
          <a:p>
            <a:pPr algn="ctr"/>
            <a:r>
              <a:rPr lang="en-US" i="1" dirty="0" err="1"/>
              <a:t>Echinococcus</a:t>
            </a:r>
            <a:r>
              <a:rPr lang="en-US" i="1" dirty="0"/>
              <a:t> </a:t>
            </a:r>
            <a:r>
              <a:rPr lang="en-US" i="1" dirty="0" err="1"/>
              <a:t>multilocularis</a:t>
            </a:r>
            <a:endParaRPr lang="en-US" i="1" dirty="0"/>
          </a:p>
        </p:txBody>
      </p:sp>
      <p:sp>
        <p:nvSpPr>
          <p:cNvPr id="4" name="Content Placeholder 2"/>
          <p:cNvSpPr txBox="1">
            <a:spLocks/>
          </p:cNvSpPr>
          <p:nvPr/>
        </p:nvSpPr>
        <p:spPr>
          <a:xfrm>
            <a:off x="1097279" y="1113905"/>
            <a:ext cx="6589625" cy="47551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i="1" dirty="0"/>
              <a:t>  </a:t>
            </a:r>
            <a:r>
              <a:rPr lang="en-US" sz="2500" u="sng" dirty="0"/>
              <a:t>Alveolar Echinococcosis - AE</a:t>
            </a:r>
          </a:p>
          <a:p>
            <a:pPr lvl="1">
              <a:buSzPct val="60000"/>
              <a:buFont typeface="Courier New" panose="02070309020205020404" pitchFamily="49" charset="0"/>
              <a:buChar char="o"/>
            </a:pPr>
            <a:r>
              <a:rPr lang="en-US" sz="2200" dirty="0"/>
              <a:t>Hosts – Small rodents, and canids such as foxes, coyotes and dogs</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a:t>Human infection – </a:t>
            </a:r>
          </a:p>
          <a:p>
            <a:pPr lvl="2">
              <a:buSzPct val="60000"/>
              <a:buFont typeface="Courier New" panose="02070309020205020404" pitchFamily="49" charset="0"/>
              <a:buChar char="o"/>
            </a:pPr>
            <a:r>
              <a:rPr lang="en-US" sz="2200" dirty="0"/>
              <a:t>Development of tumors – larvae remain in the proliferative stage and invade and destroy the surrounding tissues</a:t>
            </a:r>
          </a:p>
          <a:p>
            <a:pPr lvl="2">
              <a:buSzPct val="60000"/>
              <a:buFont typeface="Courier New" panose="02070309020205020404" pitchFamily="49" charset="0"/>
              <a:buChar char="o"/>
            </a:pPr>
            <a:r>
              <a:rPr lang="en-US" sz="2200" dirty="0"/>
              <a:t>Organs mainly involved – liver and rarely the brain</a:t>
            </a:r>
          </a:p>
          <a:p>
            <a:pPr lvl="2">
              <a:buSzPct val="60000"/>
              <a:buFont typeface="Courier New" panose="02070309020205020404" pitchFamily="49" charset="0"/>
              <a:buChar char="o"/>
            </a:pPr>
            <a:r>
              <a:rPr lang="en-US" sz="2200" dirty="0"/>
              <a:t>Symptoms - localized pain, weight loss and malaise, liver failure and death occurring if left untreated</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1030" name="Picture 6" descr="http://acidcow.com/pics/20100211/uneven_fight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79" t="10383" r="22442" b="10137"/>
          <a:stretch/>
        </p:blipFill>
        <p:spPr bwMode="auto">
          <a:xfrm>
            <a:off x="7829729" y="3356745"/>
            <a:ext cx="4146544" cy="3216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chinococcus multilocula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476" y="1309546"/>
            <a:ext cx="3696796" cy="1883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qph.is.quoracdn.net/main-qimg-56437291b88d5b2e2e0e5d8fe34c2161?convert_to_webp=true"/>
          <p:cNvPicPr>
            <a:picLocks noChangeAspect="1" noChangeArrowheads="1"/>
          </p:cNvPicPr>
          <p:nvPr/>
        </p:nvPicPr>
        <p:blipFill rotWithShape="1">
          <a:blip r:embed="rId5">
            <a:extLst>
              <a:ext uri="{28A0092B-C50C-407E-A947-70E740481C1C}">
                <a14:useLocalDpi xmlns:a14="http://schemas.microsoft.com/office/drawing/2010/main" val="0"/>
              </a:ext>
            </a:extLst>
          </a:blip>
          <a:srcRect l="18945" t="9311" r="25272" b="13954"/>
          <a:stretch/>
        </p:blipFill>
        <p:spPr bwMode="auto">
          <a:xfrm>
            <a:off x="6050250" y="5029879"/>
            <a:ext cx="1669903" cy="152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17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3144" y="212725"/>
            <a:ext cx="10058400" cy="701675"/>
          </a:xfrm>
        </p:spPr>
        <p:txBody>
          <a:bodyPr>
            <a:normAutofit/>
          </a:bodyPr>
          <a:lstStyle/>
          <a:p>
            <a:pPr algn="ctr"/>
            <a:r>
              <a:rPr lang="en-US" i="1" dirty="0" err="1"/>
              <a:t>Echinococcus</a:t>
            </a:r>
            <a:r>
              <a:rPr lang="en-US" i="1" dirty="0"/>
              <a:t> </a:t>
            </a:r>
            <a:r>
              <a:rPr lang="en-US" i="1" dirty="0" err="1"/>
              <a:t>vogeli</a:t>
            </a:r>
            <a:r>
              <a:rPr lang="en-US" i="1" dirty="0"/>
              <a:t> </a:t>
            </a:r>
            <a:r>
              <a:rPr lang="en-US" dirty="0"/>
              <a:t>and </a:t>
            </a:r>
            <a:r>
              <a:rPr lang="en-US" i="1" dirty="0" err="1"/>
              <a:t>oligarthrus</a:t>
            </a:r>
            <a:endParaRPr lang="en-US" i="1" dirty="0"/>
          </a:p>
        </p:txBody>
      </p:sp>
      <p:sp>
        <p:nvSpPr>
          <p:cNvPr id="4" name="Content Placeholder 2"/>
          <p:cNvSpPr txBox="1">
            <a:spLocks/>
          </p:cNvSpPr>
          <p:nvPr/>
        </p:nvSpPr>
        <p:spPr>
          <a:xfrm>
            <a:off x="1097280" y="1113905"/>
            <a:ext cx="6093244" cy="47551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i="1" dirty="0"/>
              <a:t> </a:t>
            </a:r>
            <a:r>
              <a:rPr lang="en-US" sz="2500" u="sng" dirty="0"/>
              <a:t>Polycystic, Neotropical or </a:t>
            </a:r>
            <a:r>
              <a:rPr lang="en-US" sz="2500" u="sng" dirty="0" err="1"/>
              <a:t>Unicystic</a:t>
            </a:r>
            <a:r>
              <a:rPr lang="en-US" sz="2500" u="sng" dirty="0"/>
              <a:t> Echinococcosis </a:t>
            </a:r>
          </a:p>
          <a:p>
            <a:pPr>
              <a:buFont typeface="Arial" panose="020B0604020202020204" pitchFamily="34" charset="0"/>
              <a:buChar char="•"/>
            </a:pPr>
            <a:endParaRPr lang="en-US" sz="2500" i="1" dirty="0"/>
          </a:p>
          <a:p>
            <a:pPr>
              <a:buFont typeface="Arial" panose="020B0604020202020204" pitchFamily="34" charset="0"/>
              <a:buChar char="•"/>
            </a:pPr>
            <a:r>
              <a:rPr lang="en-US" sz="2500" i="1" dirty="0"/>
              <a:t> </a:t>
            </a:r>
            <a:r>
              <a:rPr lang="en-US" sz="2500" i="1" u="sng" dirty="0"/>
              <a:t>E. </a:t>
            </a:r>
            <a:r>
              <a:rPr lang="en-US" sz="2500" i="1" u="sng" dirty="0" err="1"/>
              <a:t>oligarthrus</a:t>
            </a:r>
            <a:endParaRPr lang="en-US" sz="2500" i="1" u="sng" dirty="0"/>
          </a:p>
          <a:p>
            <a:pPr lvl="1">
              <a:buSzPct val="60000"/>
              <a:buFont typeface="Courier New" panose="02070309020205020404" pitchFamily="49" charset="0"/>
              <a:buChar char="o"/>
            </a:pPr>
            <a:r>
              <a:rPr lang="en-US" sz="2200" dirty="0"/>
              <a:t>Hosts – Rodents and wild and domestic felids</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a:t>Human infection (similar to CE) – </a:t>
            </a:r>
          </a:p>
          <a:p>
            <a:pPr lvl="2">
              <a:buSzPct val="60000"/>
              <a:buFont typeface="Courier New" panose="02070309020205020404" pitchFamily="49" charset="0"/>
              <a:buChar char="o"/>
            </a:pPr>
            <a:r>
              <a:rPr lang="en-US" sz="2200" dirty="0"/>
              <a:t>Development of invasive cysts in the muscle, subcutaneous tissue and organs such as the heart and lungs </a:t>
            </a:r>
          </a:p>
          <a:p>
            <a:pPr marL="201168" lvl="1" indent="0">
              <a:buNone/>
            </a:pPr>
            <a:endParaRPr lang="en-US" dirty="0"/>
          </a:p>
          <a:p>
            <a:pPr lvl="1">
              <a:buFont typeface="Arial" panose="020B0604020202020204" pitchFamily="34" charset="0"/>
              <a:buChar char="•"/>
            </a:pPr>
            <a:endParaRPr lang="en-US" dirty="0"/>
          </a:p>
        </p:txBody>
      </p:sp>
      <p:pic>
        <p:nvPicPr>
          <p:cNvPr id="2050" name="Picture 2" descr="https://upload.wikimedia.org/wikipedia/commons/2/20/Echinococcus_vogel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276"/>
          <a:stretch/>
        </p:blipFill>
        <p:spPr bwMode="auto">
          <a:xfrm>
            <a:off x="10058401" y="4396030"/>
            <a:ext cx="1983792" cy="1888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 4."/>
          <p:cNvPicPr>
            <a:picLocks noChangeAspect="1" noChangeArrowheads="1"/>
          </p:cNvPicPr>
          <p:nvPr/>
        </p:nvPicPr>
        <p:blipFill rotWithShape="1">
          <a:blip r:embed="rId4">
            <a:extLst>
              <a:ext uri="{28A0092B-C50C-407E-A947-70E740481C1C}">
                <a14:useLocalDpi xmlns:a14="http://schemas.microsoft.com/office/drawing/2010/main" val="0"/>
              </a:ext>
            </a:extLst>
          </a:blip>
          <a:srcRect l="6205" t="6642" r="5728" b="8296"/>
          <a:stretch/>
        </p:blipFill>
        <p:spPr bwMode="auto">
          <a:xfrm>
            <a:off x="7190524" y="4396030"/>
            <a:ext cx="2722671" cy="1888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our-happy-cat.com/images/ginger-cat-with-mouse.jpg"/>
          <p:cNvPicPr>
            <a:picLocks noChangeAspect="1" noChangeArrowheads="1"/>
          </p:cNvPicPr>
          <p:nvPr/>
        </p:nvPicPr>
        <p:blipFill rotWithShape="1">
          <a:blip r:embed="rId5">
            <a:extLst>
              <a:ext uri="{28A0092B-C50C-407E-A947-70E740481C1C}">
                <a14:useLocalDpi xmlns:a14="http://schemas.microsoft.com/office/drawing/2010/main" val="0"/>
              </a:ext>
            </a:extLst>
          </a:blip>
          <a:srcRect l="12661" t="13576" r="10151" b="13116"/>
          <a:stretch/>
        </p:blipFill>
        <p:spPr bwMode="auto">
          <a:xfrm>
            <a:off x="8661862" y="1113905"/>
            <a:ext cx="3358342" cy="318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71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zooborns.com/.a/6a010535647bf3970b01a3fce9042f970b-800wi"/>
          <p:cNvPicPr>
            <a:picLocks noChangeAspect="1" noChangeArrowheads="1"/>
          </p:cNvPicPr>
          <p:nvPr/>
        </p:nvPicPr>
        <p:blipFill rotWithShape="1">
          <a:blip r:embed="rId3">
            <a:extLst>
              <a:ext uri="{28A0092B-C50C-407E-A947-70E740481C1C}">
                <a14:useLocalDpi xmlns:a14="http://schemas.microsoft.com/office/drawing/2010/main" val="0"/>
              </a:ext>
            </a:extLst>
          </a:blip>
          <a:srcRect l="16286" t="4319" r="7569" b="4316"/>
          <a:stretch/>
        </p:blipFill>
        <p:spPr bwMode="auto">
          <a:xfrm>
            <a:off x="7126266" y="1512915"/>
            <a:ext cx="2599687" cy="2078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193144" y="212725"/>
            <a:ext cx="10058400" cy="701675"/>
          </a:xfrm>
        </p:spPr>
        <p:txBody>
          <a:bodyPr>
            <a:normAutofit/>
          </a:bodyPr>
          <a:lstStyle/>
          <a:p>
            <a:pPr algn="ctr"/>
            <a:r>
              <a:rPr lang="en-US" i="1" dirty="0"/>
              <a:t>Echinococcosis </a:t>
            </a:r>
            <a:r>
              <a:rPr lang="en-US" i="1" dirty="0" err="1"/>
              <a:t>vogeli</a:t>
            </a:r>
            <a:r>
              <a:rPr lang="en-US" i="1" dirty="0"/>
              <a:t> </a:t>
            </a:r>
            <a:r>
              <a:rPr lang="en-US" dirty="0"/>
              <a:t>and </a:t>
            </a:r>
            <a:r>
              <a:rPr lang="en-US" i="1" dirty="0" err="1"/>
              <a:t>oligarthrus</a:t>
            </a:r>
            <a:endParaRPr lang="en-US" i="1" dirty="0"/>
          </a:p>
        </p:txBody>
      </p:sp>
      <p:sp>
        <p:nvSpPr>
          <p:cNvPr id="4" name="Content Placeholder 2"/>
          <p:cNvSpPr txBox="1">
            <a:spLocks/>
          </p:cNvSpPr>
          <p:nvPr/>
        </p:nvSpPr>
        <p:spPr>
          <a:xfrm>
            <a:off x="1097279" y="1113905"/>
            <a:ext cx="6817527" cy="47551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i="1" dirty="0"/>
              <a:t> </a:t>
            </a:r>
            <a:r>
              <a:rPr lang="en-US" sz="2500" u="sng" dirty="0"/>
              <a:t>Polycystic, Neotropical or </a:t>
            </a:r>
            <a:r>
              <a:rPr lang="en-US" sz="2500" u="sng" dirty="0" err="1"/>
              <a:t>Unicystic</a:t>
            </a:r>
            <a:r>
              <a:rPr lang="en-US" sz="2500" u="sng" dirty="0"/>
              <a:t> Echinococcosis </a:t>
            </a:r>
          </a:p>
          <a:p>
            <a:pPr>
              <a:buFont typeface="Arial" panose="020B0604020202020204" pitchFamily="34" charset="0"/>
              <a:buChar char="•"/>
            </a:pPr>
            <a:endParaRPr lang="en-US" sz="2500" i="1" dirty="0"/>
          </a:p>
          <a:p>
            <a:pPr>
              <a:buFont typeface="Arial" panose="020B0604020202020204" pitchFamily="34" charset="0"/>
              <a:buChar char="•"/>
            </a:pPr>
            <a:r>
              <a:rPr lang="en-US" sz="2500" i="1" dirty="0"/>
              <a:t> </a:t>
            </a:r>
            <a:r>
              <a:rPr lang="en-US" sz="2500" i="1" u="sng" dirty="0"/>
              <a:t>E. </a:t>
            </a:r>
            <a:r>
              <a:rPr lang="en-US" sz="2500" i="1" u="sng" dirty="0" err="1"/>
              <a:t>vogeli</a:t>
            </a:r>
            <a:endParaRPr lang="en-US" sz="2500" i="1" u="sng" dirty="0"/>
          </a:p>
          <a:p>
            <a:pPr lvl="1">
              <a:buSzPct val="60000"/>
              <a:buFont typeface="Courier New" panose="02070309020205020404" pitchFamily="49" charset="0"/>
              <a:buChar char="o"/>
            </a:pPr>
            <a:r>
              <a:rPr lang="en-US" sz="2200" dirty="0"/>
              <a:t>Distribution - South and Central America</a:t>
            </a:r>
          </a:p>
          <a:p>
            <a:pPr lvl="1">
              <a:buSzPct val="60000"/>
              <a:buFont typeface="Courier New" panose="02070309020205020404" pitchFamily="49" charset="0"/>
              <a:buChar char="o"/>
            </a:pPr>
            <a:r>
              <a:rPr lang="en-US" sz="2200" dirty="0"/>
              <a:t>Hosts – Rodents (</a:t>
            </a:r>
            <a:r>
              <a:rPr lang="en-US" sz="2200" dirty="0" err="1"/>
              <a:t>Pacas</a:t>
            </a:r>
            <a:r>
              <a:rPr lang="en-US" sz="2200" dirty="0"/>
              <a:t>, agoutis and spiny rats) and canids (bush dogs and domestic dogs)</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a:t>Human infection (similar to AE) – </a:t>
            </a:r>
          </a:p>
          <a:p>
            <a:pPr lvl="2">
              <a:buSzPct val="60000"/>
              <a:buFont typeface="Courier New" panose="02070309020205020404" pitchFamily="49" charset="0"/>
              <a:buChar char="o"/>
            </a:pPr>
            <a:r>
              <a:rPr lang="en-US" sz="2200" dirty="0"/>
              <a:t>Development of invasive tumors in organs – mainly liver and lungs (rarely other organs) </a:t>
            </a:r>
          </a:p>
          <a:p>
            <a:pPr lvl="2">
              <a:buSzPct val="60000"/>
              <a:buFont typeface="Courier New" panose="02070309020205020404" pitchFamily="49" charset="0"/>
              <a:buChar char="o"/>
            </a:pPr>
            <a:r>
              <a:rPr lang="en-US" sz="2200" dirty="0"/>
              <a:t>Symptoms - localized pain, weight loss and malaise, liver failure and death occurring if left untreated</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3074" name="Picture 2" descr="1 bush dog"/>
          <p:cNvPicPr>
            <a:picLocks noChangeAspect="1" noChangeArrowheads="1"/>
          </p:cNvPicPr>
          <p:nvPr/>
        </p:nvPicPr>
        <p:blipFill rotWithShape="1">
          <a:blip r:embed="rId4">
            <a:extLst>
              <a:ext uri="{28A0092B-C50C-407E-A947-70E740481C1C}">
                <a14:useLocalDpi xmlns:a14="http://schemas.microsoft.com/office/drawing/2010/main" val="0"/>
              </a:ext>
            </a:extLst>
          </a:blip>
          <a:srcRect l="11049" t="3778" r="8659" b="11057"/>
          <a:stretch/>
        </p:blipFill>
        <p:spPr bwMode="auto">
          <a:xfrm>
            <a:off x="8933478" y="3690852"/>
            <a:ext cx="3109935" cy="2560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vistagloborural.globo.com/Revista/GloboRural/foto/0,,69771708,00.jpg"/>
          <p:cNvPicPr>
            <a:picLocks noChangeAspect="1" noChangeArrowheads="1"/>
          </p:cNvPicPr>
          <p:nvPr/>
        </p:nvPicPr>
        <p:blipFill rotWithShape="1">
          <a:blip r:embed="rId5">
            <a:extLst>
              <a:ext uri="{28A0092B-C50C-407E-A947-70E740481C1C}">
                <a14:useLocalDpi xmlns:a14="http://schemas.microsoft.com/office/drawing/2010/main" val="0"/>
              </a:ext>
            </a:extLst>
          </a:blip>
          <a:srcRect l="25683" t="4800" r="13360" b="3565"/>
          <a:stretch/>
        </p:blipFill>
        <p:spPr bwMode="auto">
          <a:xfrm>
            <a:off x="9850746" y="1512915"/>
            <a:ext cx="2192667" cy="202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0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adiologyassistant.nl/data/bin/a50979799bbdf6_Afbeelding-8.jpg"/>
          <p:cNvPicPr>
            <a:picLocks noChangeAspect="1" noChangeArrowheads="1"/>
          </p:cNvPicPr>
          <p:nvPr/>
        </p:nvPicPr>
        <p:blipFill rotWithShape="1">
          <a:blip r:embed="rId3">
            <a:extLst>
              <a:ext uri="{28A0092B-C50C-407E-A947-70E740481C1C}">
                <a14:useLocalDpi xmlns:a14="http://schemas.microsoft.com/office/drawing/2010/main" val="0"/>
              </a:ext>
            </a:extLst>
          </a:blip>
          <a:srcRect l="9434" r="6202"/>
          <a:stretch/>
        </p:blipFill>
        <p:spPr bwMode="auto">
          <a:xfrm>
            <a:off x="8126846" y="1064025"/>
            <a:ext cx="4065154" cy="2361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342769" y="212725"/>
            <a:ext cx="10058400" cy="701675"/>
          </a:xfrm>
        </p:spPr>
        <p:txBody>
          <a:bodyPr>
            <a:normAutofit/>
          </a:bodyPr>
          <a:lstStyle/>
          <a:p>
            <a:pPr algn="ctr"/>
            <a:r>
              <a:rPr lang="en-US" dirty="0"/>
              <a:t>Echinococcosis – Laboratory diagnosis</a:t>
            </a:r>
          </a:p>
        </p:txBody>
      </p:sp>
      <p:pic>
        <p:nvPicPr>
          <p:cNvPr id="3" name="Picture 2"/>
          <p:cNvPicPr>
            <a:picLocks noChangeAspect="1"/>
          </p:cNvPicPr>
          <p:nvPr/>
        </p:nvPicPr>
        <p:blipFill rotWithShape="1">
          <a:blip r:embed="rId4"/>
          <a:srcRect l="10211" t="5518" r="13579" b="10801"/>
          <a:stretch/>
        </p:blipFill>
        <p:spPr>
          <a:xfrm>
            <a:off x="8348318" y="3574774"/>
            <a:ext cx="3747860" cy="2659771"/>
          </a:xfrm>
          <a:prstGeom prst="rect">
            <a:avLst/>
          </a:prstGeom>
        </p:spPr>
      </p:pic>
      <p:sp>
        <p:nvSpPr>
          <p:cNvPr id="5" name="Content Placeholder 2"/>
          <p:cNvSpPr txBox="1">
            <a:spLocks/>
          </p:cNvSpPr>
          <p:nvPr/>
        </p:nvSpPr>
        <p:spPr>
          <a:xfrm>
            <a:off x="1097279" y="1180405"/>
            <a:ext cx="7358140" cy="505414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500" b="1" u="sng" dirty="0"/>
              <a:t>Confirmed:</a:t>
            </a:r>
            <a:r>
              <a:rPr lang="en-US" sz="2500" dirty="0"/>
              <a:t> presence of </a:t>
            </a:r>
            <a:r>
              <a:rPr lang="en-US" sz="2500" dirty="0" err="1"/>
              <a:t>echinococcus</a:t>
            </a:r>
            <a:r>
              <a:rPr lang="en-US" sz="2500" dirty="0"/>
              <a:t> in tissue</a:t>
            </a:r>
          </a:p>
          <a:p>
            <a:pPr lvl="1">
              <a:buSzPct val="100000"/>
              <a:buFont typeface="Arial" panose="020B0604020202020204" pitchFamily="34" charset="0"/>
              <a:buChar char="•"/>
            </a:pPr>
            <a:r>
              <a:rPr lang="en-US" sz="2200" dirty="0"/>
              <a:t>Laboratory detection of cysts or tumors using imaging techniques - </a:t>
            </a:r>
          </a:p>
          <a:p>
            <a:pPr lvl="2">
              <a:buSzPct val="60000"/>
              <a:buFont typeface="Courier New" panose="02070309020205020404" pitchFamily="49" charset="0"/>
              <a:buChar char="o"/>
            </a:pPr>
            <a:r>
              <a:rPr lang="en-US" sz="2200" dirty="0"/>
              <a:t>Computed Tomography (CT)</a:t>
            </a:r>
          </a:p>
          <a:p>
            <a:pPr lvl="2">
              <a:buSzPct val="60000"/>
              <a:buFont typeface="Courier New" panose="02070309020205020404" pitchFamily="49" charset="0"/>
              <a:buChar char="o"/>
            </a:pPr>
            <a:r>
              <a:rPr lang="en-US" sz="2200" dirty="0"/>
              <a:t>Magnetic Resonance Imaging (MRI)</a:t>
            </a:r>
          </a:p>
          <a:p>
            <a:pPr lvl="2">
              <a:buSzPct val="60000"/>
              <a:buFont typeface="Courier New" panose="02070309020205020404" pitchFamily="49" charset="0"/>
              <a:buChar char="o"/>
            </a:pPr>
            <a:r>
              <a:rPr lang="en-US" sz="2200" dirty="0"/>
              <a:t>Ultrasonography (US)</a:t>
            </a:r>
          </a:p>
          <a:p>
            <a:pPr lvl="2">
              <a:buSzPct val="60000"/>
              <a:buFont typeface="Courier New" panose="02070309020205020404" pitchFamily="49" charset="0"/>
              <a:buChar char="o"/>
            </a:pPr>
            <a:r>
              <a:rPr lang="en-US" sz="2200" dirty="0"/>
              <a:t>Standard Radiology (X-Ray)</a:t>
            </a:r>
          </a:p>
          <a:p>
            <a:pPr lvl="1">
              <a:buFont typeface="Arial" panose="020B0604020202020204" pitchFamily="34" charset="0"/>
              <a:buChar char="•"/>
            </a:pPr>
            <a:endParaRPr lang="en-US" sz="2200" dirty="0"/>
          </a:p>
          <a:p>
            <a:pPr lvl="1">
              <a:buFont typeface="Arial" panose="020B0604020202020204" pitchFamily="34" charset="0"/>
              <a:buChar char="•"/>
            </a:pPr>
            <a:r>
              <a:rPr lang="en-US" sz="2200" dirty="0"/>
              <a:t>Collection and examination of materials collected by biopsy or puncture during surgery - </a:t>
            </a:r>
          </a:p>
          <a:p>
            <a:pPr lvl="2">
              <a:buSzPct val="60000"/>
              <a:buFont typeface="Courier New" panose="02070309020205020404" pitchFamily="49" charset="0"/>
              <a:buChar char="o"/>
            </a:pPr>
            <a:r>
              <a:rPr lang="en-US" sz="2200" dirty="0"/>
              <a:t>Hydatid cyst fluid</a:t>
            </a:r>
          </a:p>
          <a:p>
            <a:pPr lvl="2">
              <a:buSzPct val="60000"/>
              <a:buFont typeface="Courier New" panose="02070309020205020404" pitchFamily="49" charset="0"/>
              <a:buChar char="o"/>
            </a:pPr>
            <a:r>
              <a:rPr lang="en-US" sz="2200" dirty="0"/>
              <a:t>DNA detection by PCR of </a:t>
            </a:r>
            <a:r>
              <a:rPr lang="en-US" sz="2200" dirty="0" err="1"/>
              <a:t>protoscoleces</a:t>
            </a:r>
            <a:endParaRPr lang="en-US" sz="2200" dirty="0"/>
          </a:p>
          <a:p>
            <a:pPr lvl="2">
              <a:buSzPct val="60000"/>
              <a:buFont typeface="Courier New" panose="02070309020205020404" pitchFamily="49" charset="0"/>
              <a:buChar char="o"/>
            </a:pPr>
            <a:r>
              <a:rPr lang="en-US" sz="2200" dirty="0"/>
              <a:t>Histological detection of </a:t>
            </a:r>
            <a:r>
              <a:rPr lang="en-US" sz="2200" dirty="0" err="1"/>
              <a:t>protoscoleces</a:t>
            </a:r>
            <a:r>
              <a:rPr lang="en-US" sz="2200" dirty="0"/>
              <a:t>, hooks or cell wall materials for characteristic structures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57376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097" y="436417"/>
            <a:ext cx="10598727" cy="646331"/>
          </a:xfrm>
          <a:prstGeom prst="rect">
            <a:avLst/>
          </a:prstGeom>
          <a:noFill/>
        </p:spPr>
        <p:txBody>
          <a:bodyPr wrap="square" rtlCol="0">
            <a:spAutoFit/>
          </a:bodyPr>
          <a:lstStyle/>
          <a:p>
            <a:pPr algn="ctr"/>
            <a:r>
              <a:rPr lang="en-US" sz="3600" dirty="0"/>
              <a:t>Neglected Tropical Diseases in Texas</a:t>
            </a:r>
          </a:p>
        </p:txBody>
      </p:sp>
      <p:sp>
        <p:nvSpPr>
          <p:cNvPr id="5" name="TextBox 4"/>
          <p:cNvSpPr txBox="1"/>
          <p:nvPr/>
        </p:nvSpPr>
        <p:spPr>
          <a:xfrm>
            <a:off x="1579420" y="1506682"/>
            <a:ext cx="439466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Ascariasis*</a:t>
            </a:r>
          </a:p>
          <a:p>
            <a:pPr marL="285750" indent="-285750">
              <a:buFont typeface="Arial" panose="020B0604020202020204" pitchFamily="34" charset="0"/>
              <a:buChar char="•"/>
            </a:pPr>
            <a:r>
              <a:rPr lang="en-US" sz="2400" dirty="0" err="1"/>
              <a:t>Cysticercosis</a:t>
            </a:r>
            <a:endParaRPr lang="en-US" sz="2400" dirty="0"/>
          </a:p>
          <a:p>
            <a:pPr marL="285750" indent="-285750">
              <a:buFont typeface="Arial" panose="020B0604020202020204" pitchFamily="34" charset="0"/>
              <a:buChar char="•"/>
            </a:pPr>
            <a:r>
              <a:rPr lang="en-US" sz="2400" dirty="0"/>
              <a:t>Chagas disease</a:t>
            </a:r>
          </a:p>
          <a:p>
            <a:pPr marL="285750" indent="-285750">
              <a:buFont typeface="Arial" panose="020B0604020202020204" pitchFamily="34" charset="0"/>
              <a:buChar char="•"/>
            </a:pPr>
            <a:r>
              <a:rPr lang="en-US" sz="2400" dirty="0"/>
              <a:t>Dengue/Severe dengue</a:t>
            </a:r>
          </a:p>
          <a:p>
            <a:pPr marL="285750" indent="-285750">
              <a:buFont typeface="Arial" panose="020B0604020202020204" pitchFamily="34" charset="0"/>
              <a:buChar char="•"/>
            </a:pPr>
            <a:r>
              <a:rPr lang="en-US" sz="2400" dirty="0"/>
              <a:t>Echinococcosis*</a:t>
            </a:r>
          </a:p>
          <a:p>
            <a:pPr marL="285750" indent="-285750">
              <a:buFont typeface="Arial" panose="020B0604020202020204" pitchFamily="34" charset="0"/>
              <a:buChar char="•"/>
            </a:pPr>
            <a:r>
              <a:rPr lang="en-US" sz="2400" dirty="0"/>
              <a:t>Fascioliasis*</a:t>
            </a:r>
          </a:p>
          <a:p>
            <a:pPr marL="285750" indent="-285750">
              <a:buFont typeface="Arial" panose="020B0604020202020204" pitchFamily="34" charset="0"/>
              <a:buChar char="•"/>
            </a:pPr>
            <a:r>
              <a:rPr lang="en-US" sz="2400" dirty="0"/>
              <a:t>Hookworm (</a:t>
            </a:r>
            <a:r>
              <a:rPr lang="en-US" sz="2400" dirty="0" err="1"/>
              <a:t>ancylostomiasis</a:t>
            </a:r>
            <a:r>
              <a:rPr lang="en-US" sz="2400"/>
              <a:t>)*</a:t>
            </a:r>
            <a:endParaRPr lang="en-US" sz="2400" dirty="0"/>
          </a:p>
          <a:p>
            <a:pPr marL="285750" indent="-285750">
              <a:buFont typeface="Arial" panose="020B0604020202020204" pitchFamily="34" charset="0"/>
              <a:buChar char="•"/>
            </a:pPr>
            <a:endParaRPr lang="en-US" sz="2400" dirty="0"/>
          </a:p>
        </p:txBody>
      </p:sp>
      <p:sp>
        <p:nvSpPr>
          <p:cNvPr id="6" name="TextBox 5"/>
          <p:cNvSpPr txBox="1"/>
          <p:nvPr/>
        </p:nvSpPr>
        <p:spPr>
          <a:xfrm>
            <a:off x="7502235" y="1506682"/>
            <a:ext cx="421294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Leishmaniasis</a:t>
            </a:r>
            <a:endParaRPr lang="en-US" sz="2400" dirty="0"/>
          </a:p>
          <a:p>
            <a:pPr marL="285750" indent="-285750">
              <a:buFont typeface="Arial" panose="020B0604020202020204" pitchFamily="34" charset="0"/>
              <a:buChar char="•"/>
            </a:pPr>
            <a:r>
              <a:rPr lang="en-US" sz="2400" dirty="0"/>
              <a:t>Leprosy (Hansen’s disease)</a:t>
            </a:r>
          </a:p>
          <a:p>
            <a:pPr marL="285750" indent="-285750">
              <a:buFont typeface="Arial" panose="020B0604020202020204" pitchFamily="34" charset="0"/>
              <a:buChar char="•"/>
            </a:pPr>
            <a:r>
              <a:rPr lang="en-US" sz="2400" dirty="0" err="1"/>
              <a:t>Paragonimiasis</a:t>
            </a:r>
            <a:r>
              <a:rPr lang="en-US" sz="2400" dirty="0"/>
              <a:t>*</a:t>
            </a:r>
          </a:p>
          <a:p>
            <a:pPr marL="285750" indent="-285750">
              <a:buFont typeface="Arial" panose="020B0604020202020204" pitchFamily="34" charset="0"/>
              <a:buChar char="•"/>
            </a:pPr>
            <a:r>
              <a:rPr lang="en-US" sz="2400" dirty="0"/>
              <a:t>Rabies </a:t>
            </a:r>
          </a:p>
          <a:p>
            <a:pPr marL="285750" indent="-285750">
              <a:buFont typeface="Arial" panose="020B0604020202020204" pitchFamily="34" charset="0"/>
              <a:buChar char="•"/>
            </a:pPr>
            <a:r>
              <a:rPr lang="en-US" sz="2400" dirty="0" err="1"/>
              <a:t>Taeniasis</a:t>
            </a:r>
            <a:endParaRPr lang="en-US" sz="2400" dirty="0"/>
          </a:p>
          <a:p>
            <a:pPr marL="285750" indent="-285750">
              <a:buFont typeface="Arial" panose="020B0604020202020204" pitchFamily="34" charset="0"/>
              <a:buChar char="•"/>
            </a:pPr>
            <a:r>
              <a:rPr lang="en-US" sz="2400" dirty="0" err="1"/>
              <a:t>Trichuriasis</a:t>
            </a:r>
            <a:r>
              <a:rPr lang="en-US" sz="2400" dirty="0"/>
              <a:t>*</a:t>
            </a:r>
          </a:p>
          <a:p>
            <a:endParaRPr lang="en-US" sz="2400" dirty="0"/>
          </a:p>
        </p:txBody>
      </p:sp>
      <p:sp>
        <p:nvSpPr>
          <p:cNvPr id="7" name="TextBox 6"/>
          <p:cNvSpPr txBox="1"/>
          <p:nvPr/>
        </p:nvSpPr>
        <p:spPr>
          <a:xfrm>
            <a:off x="1598026" y="4165884"/>
            <a:ext cx="7512625" cy="369332"/>
          </a:xfrm>
          <a:prstGeom prst="rect">
            <a:avLst/>
          </a:prstGeom>
          <a:noFill/>
        </p:spPr>
        <p:txBody>
          <a:bodyPr wrap="square" rtlCol="0">
            <a:spAutoFit/>
          </a:bodyPr>
          <a:lstStyle/>
          <a:p>
            <a:r>
              <a:rPr lang="en-US" dirty="0"/>
              <a:t>     *Newly reportable in 2016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52" y="4658729"/>
            <a:ext cx="2727701" cy="182251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596" y="4643393"/>
            <a:ext cx="3022989" cy="181984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1585" y="4658729"/>
            <a:ext cx="2093431" cy="181212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7952" y="4648274"/>
            <a:ext cx="2705098" cy="1814959"/>
          </a:xfrm>
          <a:prstGeom prst="rect">
            <a:avLst/>
          </a:prstGeom>
        </p:spPr>
      </p:pic>
    </p:spTree>
    <p:extLst>
      <p:ext uri="{BB962C8B-B14F-4D97-AF65-F5344CB8AC3E}">
        <p14:creationId xmlns:p14="http://schemas.microsoft.com/office/powerpoint/2010/main" val="3923067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2769" y="212725"/>
            <a:ext cx="10058400" cy="701675"/>
          </a:xfrm>
        </p:spPr>
        <p:txBody>
          <a:bodyPr>
            <a:normAutofit/>
          </a:bodyPr>
          <a:lstStyle/>
          <a:p>
            <a:pPr algn="ctr"/>
            <a:r>
              <a:rPr lang="en-US" dirty="0"/>
              <a:t>Echinococcosis – Laboratory diagnosis</a:t>
            </a:r>
          </a:p>
        </p:txBody>
      </p:sp>
      <p:sp>
        <p:nvSpPr>
          <p:cNvPr id="5" name="Content Placeholder 2"/>
          <p:cNvSpPr txBox="1">
            <a:spLocks/>
          </p:cNvSpPr>
          <p:nvPr/>
        </p:nvSpPr>
        <p:spPr>
          <a:xfrm>
            <a:off x="1097280" y="1346655"/>
            <a:ext cx="7780714" cy="47551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200" b="1" dirty="0"/>
              <a:t> </a:t>
            </a:r>
            <a:r>
              <a:rPr lang="en-US" sz="2200" dirty="0"/>
              <a:t>Blood tests (ELISA, IFAT, immunoblot) – are useful in assisting with the diagnosis of an infection</a:t>
            </a:r>
          </a:p>
          <a:p>
            <a:pPr>
              <a:buFont typeface="Arial" panose="020B0604020202020204" pitchFamily="34" charset="0"/>
              <a:buChar char="•"/>
            </a:pPr>
            <a:endParaRPr lang="en-US" sz="2200" dirty="0"/>
          </a:p>
          <a:p>
            <a:pPr>
              <a:buFont typeface="Arial" panose="020B0604020202020204" pitchFamily="34" charset="0"/>
              <a:buChar char="•"/>
            </a:pPr>
            <a:r>
              <a:rPr lang="en-US" sz="2200" dirty="0"/>
              <a:t> Highly unreliable alone – </a:t>
            </a:r>
          </a:p>
          <a:p>
            <a:pPr lvl="1">
              <a:buSzPct val="60000"/>
              <a:buFont typeface="Courier New" panose="02070309020205020404" pitchFamily="49" charset="0"/>
              <a:buChar char="o"/>
            </a:pPr>
            <a:r>
              <a:rPr lang="en-US" sz="2200" dirty="0"/>
              <a:t>False positives - infection with other helminthic infections, cancers and chronic immune disorders</a:t>
            </a:r>
          </a:p>
          <a:p>
            <a:pPr lvl="1">
              <a:buSzPct val="60000"/>
              <a:buFont typeface="Courier New" panose="02070309020205020404" pitchFamily="49" charset="0"/>
              <a:buChar char="o"/>
            </a:pPr>
            <a:r>
              <a:rPr lang="en-US" sz="2200" dirty="0"/>
              <a:t>False negatives - common in patients with intact cysts or tumors, and are dependent on location</a:t>
            </a:r>
          </a:p>
          <a:p>
            <a:pPr lvl="2">
              <a:buSzPct val="100000"/>
              <a:buFont typeface="Arial" panose="020B0604020202020204" pitchFamily="34" charset="0"/>
              <a:buChar char="•"/>
            </a:pPr>
            <a:r>
              <a:rPr lang="en-US" sz="2200" dirty="0"/>
              <a:t>Cysts or tumors located in the liver or bone are most likely to illicit a positive response versus all other locations  </a:t>
            </a:r>
          </a:p>
          <a:p>
            <a:pPr marL="201168" lvl="1" indent="0">
              <a:buNone/>
            </a:pPr>
            <a:endParaRPr lang="en-US" b="1" u="sng" dirty="0"/>
          </a:p>
          <a:p>
            <a:pPr lvl="1">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8777373" y="4326423"/>
            <a:ext cx="3286125" cy="1905000"/>
          </a:xfrm>
          <a:prstGeom prst="rect">
            <a:avLst/>
          </a:prstGeom>
        </p:spPr>
      </p:pic>
      <p:pic>
        <p:nvPicPr>
          <p:cNvPr id="7" name="Picture 6"/>
          <p:cNvPicPr>
            <a:picLocks noChangeAspect="1"/>
          </p:cNvPicPr>
          <p:nvPr/>
        </p:nvPicPr>
        <p:blipFill rotWithShape="1">
          <a:blip r:embed="rId4"/>
          <a:srcRect l="44182"/>
          <a:stretch/>
        </p:blipFill>
        <p:spPr>
          <a:xfrm>
            <a:off x="8362605" y="1371123"/>
            <a:ext cx="3668060" cy="2825721"/>
          </a:xfrm>
          <a:prstGeom prst="rect">
            <a:avLst/>
          </a:prstGeom>
        </p:spPr>
      </p:pic>
    </p:spTree>
    <p:extLst>
      <p:ext uri="{BB962C8B-B14F-4D97-AF65-F5344CB8AC3E}">
        <p14:creationId xmlns:p14="http://schemas.microsoft.com/office/powerpoint/2010/main" val="379684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lancet.com/cms/attachment/2001000574/2003721869/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70" y="171421"/>
            <a:ext cx="10883726" cy="63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74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9718" y="2763983"/>
            <a:ext cx="4239491" cy="923330"/>
          </a:xfrm>
          <a:prstGeom prst="rect">
            <a:avLst/>
          </a:prstGeom>
          <a:noFill/>
        </p:spPr>
        <p:txBody>
          <a:bodyPr wrap="square" rtlCol="0">
            <a:spAutoFit/>
          </a:bodyPr>
          <a:lstStyle/>
          <a:p>
            <a:pPr algn="ctr"/>
            <a:r>
              <a:rPr lang="en-US" sz="5400" dirty="0"/>
              <a:t>Questions? </a:t>
            </a:r>
          </a:p>
        </p:txBody>
      </p:sp>
    </p:spTree>
    <p:extLst>
      <p:ext uri="{BB962C8B-B14F-4D97-AF65-F5344CB8AC3E}">
        <p14:creationId xmlns:p14="http://schemas.microsoft.com/office/powerpoint/2010/main" val="387368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840" y="349353"/>
            <a:ext cx="10160000" cy="646331"/>
          </a:xfrm>
          <a:prstGeom prst="rect">
            <a:avLst/>
          </a:prstGeom>
          <a:noFill/>
        </p:spPr>
        <p:txBody>
          <a:bodyPr wrap="square" rtlCol="0">
            <a:spAutoFit/>
          </a:bodyPr>
          <a:lstStyle/>
          <a:p>
            <a:pPr algn="ctr"/>
            <a:r>
              <a:rPr lang="en-US" sz="3600" dirty="0"/>
              <a:t>Newly Reportable NTDs</a:t>
            </a:r>
          </a:p>
        </p:txBody>
      </p:sp>
      <p:sp>
        <p:nvSpPr>
          <p:cNvPr id="8" name="TextBox 7"/>
          <p:cNvSpPr txBox="1"/>
          <p:nvPr/>
        </p:nvSpPr>
        <p:spPr>
          <a:xfrm>
            <a:off x="751840" y="1971040"/>
            <a:ext cx="3048000" cy="3570208"/>
          </a:xfrm>
          <a:prstGeom prst="rect">
            <a:avLst/>
          </a:prstGeom>
          <a:solidFill>
            <a:schemeClr val="tx1"/>
          </a:solidFill>
        </p:spPr>
        <p:txBody>
          <a:bodyPr wrap="square" rtlCol="0">
            <a:spAutoFit/>
          </a:bodyPr>
          <a:lstStyle/>
          <a:p>
            <a:pPr algn="ctr"/>
            <a:r>
              <a:rPr lang="en-US" sz="3200" b="1" dirty="0">
                <a:solidFill>
                  <a:sysClr val="windowText" lastClr="000000"/>
                </a:solidFill>
              </a:rPr>
              <a:t>HCID Team</a:t>
            </a:r>
            <a:endParaRPr lang="en-US" sz="2400" dirty="0">
              <a:solidFill>
                <a:sysClr val="windowText" lastClr="000000"/>
              </a:solidFill>
            </a:endParaRPr>
          </a:p>
          <a:p>
            <a:pPr marL="342900" indent="-342900">
              <a:lnSpc>
                <a:spcPct val="150000"/>
              </a:lnSpc>
              <a:buFont typeface="Arial" panose="020B0604020202020204" pitchFamily="34" charset="0"/>
              <a:buChar char="•"/>
            </a:pPr>
            <a:r>
              <a:rPr lang="en-US" sz="2200" dirty="0">
                <a:solidFill>
                  <a:sysClr val="windowText" lastClr="000000"/>
                </a:solidFill>
              </a:rPr>
              <a:t>Ascariasis</a:t>
            </a:r>
          </a:p>
          <a:p>
            <a:pPr marL="342900" indent="-342900">
              <a:buFont typeface="Arial" panose="020B0604020202020204" pitchFamily="34" charset="0"/>
              <a:buChar char="•"/>
            </a:pPr>
            <a:r>
              <a:rPr lang="en-US" sz="2200" dirty="0">
                <a:solidFill>
                  <a:sysClr val="windowText" lastClr="000000"/>
                </a:solidFill>
              </a:rPr>
              <a:t>Hookworm (</a:t>
            </a:r>
            <a:r>
              <a:rPr lang="en-US" sz="2200" dirty="0" err="1">
                <a:solidFill>
                  <a:sysClr val="windowText" lastClr="000000"/>
                </a:solidFill>
              </a:rPr>
              <a:t>ancylostomiasis</a:t>
            </a:r>
            <a:r>
              <a:rPr lang="en-US" sz="2200" dirty="0">
                <a:solidFill>
                  <a:sysClr val="windowText" lastClr="000000"/>
                </a:solidFill>
              </a:rPr>
              <a:t>)</a:t>
            </a:r>
          </a:p>
          <a:p>
            <a:pPr marL="342900" indent="-342900">
              <a:lnSpc>
                <a:spcPct val="150000"/>
              </a:lnSpc>
              <a:buFont typeface="Arial" panose="020B0604020202020204" pitchFamily="34" charset="0"/>
              <a:buChar char="•"/>
            </a:pPr>
            <a:r>
              <a:rPr lang="en-US" sz="2200" dirty="0" err="1">
                <a:solidFill>
                  <a:sysClr val="windowText" lastClr="000000"/>
                </a:solidFill>
              </a:rPr>
              <a:t>Trichuriasis</a:t>
            </a:r>
            <a:endParaRPr lang="en-US" sz="2200" dirty="0">
              <a:solidFill>
                <a:sysClr val="windowText" lastClr="000000"/>
              </a:solidFill>
            </a:endParaRPr>
          </a:p>
          <a:p>
            <a:pPr marL="342900" indent="-342900">
              <a:lnSpc>
                <a:spcPct val="150000"/>
              </a:lnSpc>
              <a:buFont typeface="Arial" panose="020B0604020202020204" pitchFamily="34" charset="0"/>
              <a:buChar char="•"/>
            </a:pPr>
            <a:endParaRPr lang="en-US" sz="2200" dirty="0">
              <a:solidFill>
                <a:sysClr val="windowText" lastClr="000000"/>
              </a:solidFill>
            </a:endParaRPr>
          </a:p>
          <a:p>
            <a:pPr marL="342900" indent="-342900">
              <a:lnSpc>
                <a:spcPct val="150000"/>
              </a:lnSpc>
              <a:buFont typeface="Arial" panose="020B0604020202020204" pitchFamily="34" charset="0"/>
              <a:buChar char="•"/>
            </a:pPr>
            <a:endParaRPr lang="en-US" sz="2200" dirty="0">
              <a:solidFill>
                <a:sysClr val="windowText" lastClr="000000"/>
              </a:solidFill>
            </a:endParaRPr>
          </a:p>
          <a:p>
            <a:r>
              <a:rPr lang="en-US" dirty="0">
                <a:solidFill>
                  <a:sysClr val="windowText" lastClr="000000"/>
                </a:solidFill>
              </a:rPr>
              <a:t>Main Contact: Keeley Morris</a:t>
            </a:r>
          </a:p>
        </p:txBody>
      </p:sp>
      <p:sp>
        <p:nvSpPr>
          <p:cNvPr id="9" name="TextBox 8"/>
          <p:cNvSpPr txBox="1"/>
          <p:nvPr/>
        </p:nvSpPr>
        <p:spPr>
          <a:xfrm>
            <a:off x="4638040" y="1971040"/>
            <a:ext cx="3048000" cy="3570208"/>
          </a:xfrm>
          <a:prstGeom prst="rect">
            <a:avLst/>
          </a:prstGeom>
          <a:solidFill>
            <a:schemeClr val="tx1"/>
          </a:solidFill>
        </p:spPr>
        <p:txBody>
          <a:bodyPr wrap="square" rtlCol="0">
            <a:spAutoFit/>
          </a:bodyPr>
          <a:lstStyle/>
          <a:p>
            <a:r>
              <a:rPr lang="en-US" sz="3200" b="1" dirty="0">
                <a:solidFill>
                  <a:schemeClr val="bg1"/>
                </a:solidFill>
              </a:rPr>
              <a:t>Foodborne Team</a:t>
            </a:r>
          </a:p>
          <a:p>
            <a:pPr marL="285750" indent="-285750">
              <a:lnSpc>
                <a:spcPct val="150000"/>
              </a:lnSpc>
              <a:buFont typeface="Arial" panose="020B0604020202020204" pitchFamily="34" charset="0"/>
              <a:buChar char="•"/>
            </a:pPr>
            <a:r>
              <a:rPr lang="en-US" sz="2200" dirty="0">
                <a:solidFill>
                  <a:schemeClr val="bg1"/>
                </a:solidFill>
              </a:rPr>
              <a:t>Fascioliasis</a:t>
            </a:r>
          </a:p>
          <a:p>
            <a:pPr marL="285750" indent="-285750">
              <a:lnSpc>
                <a:spcPct val="150000"/>
              </a:lnSpc>
              <a:buFont typeface="Arial" panose="020B0604020202020204" pitchFamily="34" charset="0"/>
              <a:buChar char="•"/>
            </a:pPr>
            <a:r>
              <a:rPr lang="en-US" sz="2200" dirty="0" err="1">
                <a:solidFill>
                  <a:schemeClr val="bg1"/>
                </a:solidFill>
              </a:rPr>
              <a:t>Paragonimiasis</a:t>
            </a:r>
            <a:endParaRPr lang="en-US" sz="2200" dirty="0">
              <a:solidFill>
                <a:schemeClr val="bg1"/>
              </a:solidFill>
            </a:endParaRPr>
          </a:p>
          <a:p>
            <a:pPr marL="285750" indent="-285750">
              <a:lnSpc>
                <a:spcPct val="150000"/>
              </a:lnSpc>
              <a:buFont typeface="Arial" panose="020B0604020202020204" pitchFamily="34" charset="0"/>
              <a:buChar char="•"/>
            </a:pPr>
            <a:endParaRPr lang="en-US" sz="2200" dirty="0">
              <a:solidFill>
                <a:schemeClr val="bg1"/>
              </a:solidFill>
            </a:endParaRPr>
          </a:p>
          <a:p>
            <a:pPr>
              <a:lnSpc>
                <a:spcPct val="150000"/>
              </a:lnSpc>
            </a:pPr>
            <a:endParaRPr lang="en-US" sz="2200" dirty="0">
              <a:solidFill>
                <a:schemeClr val="bg1"/>
              </a:solidFill>
            </a:endParaRPr>
          </a:p>
          <a:p>
            <a:pPr marL="285750" indent="-285750">
              <a:buFont typeface="Arial" panose="020B0604020202020204" pitchFamily="34" charset="0"/>
              <a:buChar char="•"/>
            </a:pPr>
            <a:endParaRPr lang="en-US" sz="2200" dirty="0">
              <a:solidFill>
                <a:schemeClr val="bg1"/>
              </a:solidFill>
            </a:endParaRPr>
          </a:p>
          <a:p>
            <a:endParaRPr lang="en-US" sz="2200" dirty="0">
              <a:solidFill>
                <a:schemeClr val="bg1"/>
              </a:solidFill>
            </a:endParaRPr>
          </a:p>
          <a:p>
            <a:r>
              <a:rPr lang="en-US" dirty="0">
                <a:solidFill>
                  <a:schemeClr val="bg1"/>
                </a:solidFill>
              </a:rPr>
              <a:t>Main Contact: Greg Leos</a:t>
            </a:r>
          </a:p>
        </p:txBody>
      </p:sp>
      <p:sp>
        <p:nvSpPr>
          <p:cNvPr id="10" name="TextBox 9"/>
          <p:cNvSpPr txBox="1"/>
          <p:nvPr/>
        </p:nvSpPr>
        <p:spPr>
          <a:xfrm>
            <a:off x="8524240" y="1971040"/>
            <a:ext cx="3048000" cy="3539430"/>
          </a:xfrm>
          <a:prstGeom prst="rect">
            <a:avLst/>
          </a:prstGeom>
          <a:solidFill>
            <a:schemeClr val="tx1"/>
          </a:solidFill>
        </p:spPr>
        <p:txBody>
          <a:bodyPr wrap="square" rtlCol="0">
            <a:spAutoFit/>
          </a:bodyPr>
          <a:lstStyle/>
          <a:p>
            <a:pPr algn="ctr"/>
            <a:r>
              <a:rPr lang="en-US" sz="3200" b="1" dirty="0">
                <a:solidFill>
                  <a:schemeClr val="bg1"/>
                </a:solidFill>
              </a:rPr>
              <a:t>Zoonosis</a:t>
            </a:r>
          </a:p>
          <a:p>
            <a:pPr marL="285750" indent="-285750">
              <a:lnSpc>
                <a:spcPct val="150000"/>
              </a:lnSpc>
              <a:buFont typeface="Arial" panose="020B0604020202020204" pitchFamily="34" charset="0"/>
              <a:buChar char="•"/>
            </a:pPr>
            <a:r>
              <a:rPr lang="en-US" sz="2200" dirty="0">
                <a:solidFill>
                  <a:schemeClr val="bg1"/>
                </a:solidFill>
              </a:rPr>
              <a:t>Echinococcosis</a:t>
            </a:r>
          </a:p>
          <a:p>
            <a:pPr marL="285750" indent="-285750">
              <a:lnSpc>
                <a:spcPct val="150000"/>
              </a:lnSpc>
              <a:buFont typeface="Arial" panose="020B0604020202020204" pitchFamily="34" charset="0"/>
              <a:buChar char="•"/>
            </a:pPr>
            <a:endParaRPr lang="en-US" sz="2200" dirty="0">
              <a:solidFill>
                <a:schemeClr val="bg1"/>
              </a:solidFill>
            </a:endParaRPr>
          </a:p>
          <a:p>
            <a:pPr marL="285750" indent="-285750">
              <a:lnSpc>
                <a:spcPct val="150000"/>
              </a:lnSpc>
              <a:buFont typeface="Arial" panose="020B0604020202020204" pitchFamily="34" charset="0"/>
              <a:buChar char="•"/>
            </a:pPr>
            <a:endParaRPr lang="en-US" sz="2200" dirty="0">
              <a:solidFill>
                <a:schemeClr val="bg1"/>
              </a:solidFill>
            </a:endParaRPr>
          </a:p>
          <a:p>
            <a:pPr marL="285750" indent="-285750">
              <a:lnSpc>
                <a:spcPct val="150000"/>
              </a:lnSpc>
              <a:buFont typeface="Arial" panose="020B0604020202020204" pitchFamily="34" charset="0"/>
              <a:buChar char="•"/>
            </a:pPr>
            <a:endParaRPr lang="en-US" sz="2200" dirty="0">
              <a:solidFill>
                <a:schemeClr val="bg1"/>
              </a:solidFill>
            </a:endParaRPr>
          </a:p>
          <a:p>
            <a:pPr marL="285750" indent="-285750">
              <a:lnSpc>
                <a:spcPct val="150000"/>
              </a:lnSpc>
              <a:buFont typeface="Arial" panose="020B0604020202020204" pitchFamily="34" charset="0"/>
              <a:buChar char="•"/>
            </a:pPr>
            <a:endParaRPr lang="en-US" sz="2200" dirty="0">
              <a:solidFill>
                <a:schemeClr val="bg1"/>
              </a:solidFill>
            </a:endParaRPr>
          </a:p>
          <a:p>
            <a:pPr>
              <a:lnSpc>
                <a:spcPct val="150000"/>
              </a:lnSpc>
            </a:pPr>
            <a:r>
              <a:rPr lang="en-US" dirty="0">
                <a:solidFill>
                  <a:schemeClr val="bg1"/>
                </a:solidFill>
              </a:rPr>
              <a:t>Main Contact: Inger </a:t>
            </a:r>
            <a:r>
              <a:rPr lang="en-US" dirty="0" err="1">
                <a:solidFill>
                  <a:schemeClr val="bg1"/>
                </a:solidFill>
              </a:rPr>
              <a:t>Vilcins</a:t>
            </a:r>
            <a:endParaRPr lang="en-US" dirty="0">
              <a:solidFill>
                <a:schemeClr val="bg1"/>
              </a:solidFill>
            </a:endParaRPr>
          </a:p>
        </p:txBody>
      </p:sp>
      <p:sp>
        <p:nvSpPr>
          <p:cNvPr id="11" name="TextBox 10"/>
          <p:cNvSpPr txBox="1"/>
          <p:nvPr/>
        </p:nvSpPr>
        <p:spPr>
          <a:xfrm>
            <a:off x="397233" y="6032236"/>
            <a:ext cx="11248222" cy="646331"/>
          </a:xfrm>
          <a:prstGeom prst="rect">
            <a:avLst/>
          </a:prstGeom>
          <a:noFill/>
        </p:spPr>
        <p:txBody>
          <a:bodyPr wrap="square" rtlCol="0">
            <a:spAutoFit/>
          </a:bodyPr>
          <a:lstStyle/>
          <a:p>
            <a:r>
              <a:rPr lang="en-US" dirty="0"/>
              <a:t>For HCID and Foodborne Teams fax to EAIDB at 512-776-7616</a:t>
            </a:r>
          </a:p>
          <a:p>
            <a:r>
              <a:rPr lang="en-US" dirty="0"/>
              <a:t>For Zoonosis Control Branch fax to 512-776-7454</a:t>
            </a:r>
          </a:p>
        </p:txBody>
      </p:sp>
    </p:spTree>
    <p:extLst>
      <p:ext uri="{BB962C8B-B14F-4D97-AF65-F5344CB8AC3E}">
        <p14:creationId xmlns:p14="http://schemas.microsoft.com/office/powerpoint/2010/main" val="155967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1" y="2400304"/>
            <a:ext cx="11959938" cy="1200329"/>
          </a:xfrm>
          <a:prstGeom prst="rect">
            <a:avLst/>
          </a:prstGeom>
          <a:noFill/>
        </p:spPr>
        <p:txBody>
          <a:bodyPr wrap="square" rtlCol="0">
            <a:spAutoFit/>
          </a:bodyPr>
          <a:lstStyle/>
          <a:p>
            <a:pPr algn="ctr"/>
            <a:r>
              <a:rPr lang="en-US" sz="4400" dirty="0"/>
              <a:t>HCID Team NTDs – Soil Transmitted </a:t>
            </a:r>
            <a:r>
              <a:rPr lang="en-US" sz="4400" dirty="0" err="1"/>
              <a:t>Helminths</a:t>
            </a:r>
            <a:r>
              <a:rPr lang="en-US" sz="4400" dirty="0"/>
              <a:t> </a:t>
            </a:r>
          </a:p>
          <a:p>
            <a:pPr algn="ctr"/>
            <a:r>
              <a:rPr lang="en-US" sz="2800" dirty="0"/>
              <a:t>Keeley Morris, MPH</a:t>
            </a:r>
          </a:p>
        </p:txBody>
      </p:sp>
    </p:spTree>
    <p:extLst>
      <p:ext uri="{BB962C8B-B14F-4D97-AF65-F5344CB8AC3E}">
        <p14:creationId xmlns:p14="http://schemas.microsoft.com/office/powerpoint/2010/main" val="104147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509" y="229622"/>
            <a:ext cx="8499764" cy="646331"/>
          </a:xfrm>
          <a:prstGeom prst="rect">
            <a:avLst/>
          </a:prstGeom>
          <a:noFill/>
        </p:spPr>
        <p:txBody>
          <a:bodyPr wrap="square" rtlCol="0">
            <a:spAutoFit/>
          </a:bodyPr>
          <a:lstStyle/>
          <a:p>
            <a:pPr algn="ctr"/>
            <a:r>
              <a:rPr lang="en-US" sz="3600" dirty="0"/>
              <a:t>Ascariasis</a:t>
            </a:r>
          </a:p>
        </p:txBody>
      </p:sp>
      <p:sp>
        <p:nvSpPr>
          <p:cNvPr id="3" name="TextBox 2"/>
          <p:cNvSpPr txBox="1"/>
          <p:nvPr/>
        </p:nvSpPr>
        <p:spPr>
          <a:xfrm>
            <a:off x="560820" y="951458"/>
            <a:ext cx="11170516" cy="2308324"/>
          </a:xfrm>
          <a:prstGeom prst="rect">
            <a:avLst/>
          </a:prstGeom>
          <a:noFill/>
        </p:spPr>
        <p:txBody>
          <a:bodyPr wrap="square" rtlCol="0">
            <a:spAutoFit/>
          </a:bodyPr>
          <a:lstStyle/>
          <a:p>
            <a:r>
              <a:rPr lang="en-US" sz="2400" dirty="0"/>
              <a:t>Causative agent: </a:t>
            </a:r>
          </a:p>
          <a:p>
            <a:r>
              <a:rPr lang="en-US" sz="2400" i="1" dirty="0" err="1"/>
              <a:t>Ascaris</a:t>
            </a:r>
            <a:r>
              <a:rPr lang="en-US" sz="2400" i="1" dirty="0"/>
              <a:t> </a:t>
            </a:r>
            <a:r>
              <a:rPr lang="en-US" sz="2400" i="1" dirty="0" err="1"/>
              <a:t>lumbricoides</a:t>
            </a:r>
            <a:endParaRPr lang="en-US" sz="2400" i="1" dirty="0"/>
          </a:p>
          <a:p>
            <a:endParaRPr lang="en-US" sz="2400" dirty="0"/>
          </a:p>
          <a:p>
            <a:r>
              <a:rPr lang="en-US" sz="2400" dirty="0"/>
              <a:t>Prevalence: </a:t>
            </a:r>
          </a:p>
          <a:p>
            <a:r>
              <a:rPr lang="en-US" sz="2400" dirty="0"/>
              <a:t>Over 1 billion people infected worldwide (most prevalent of all intestinal nematodes).</a:t>
            </a:r>
          </a:p>
          <a:p>
            <a:endParaRPr lang="en-US" sz="2400" dirty="0"/>
          </a:p>
        </p:txBody>
      </p:sp>
      <p:pic>
        <p:nvPicPr>
          <p:cNvPr id="2052" name="Picture 4" descr="http://www.thelancet.com/cms/attachment/2000988304/2003635670/g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500" y="3075116"/>
            <a:ext cx="7750060" cy="355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0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820" y="413897"/>
            <a:ext cx="5520630" cy="5555367"/>
          </a:xfrm>
          <a:prstGeom prst="rect">
            <a:avLst/>
          </a:prstGeom>
          <a:noFill/>
        </p:spPr>
        <p:txBody>
          <a:bodyPr wrap="square" rtlCol="0">
            <a:spAutoFit/>
          </a:bodyPr>
          <a:lstStyle/>
          <a:p>
            <a:pPr algn="ctr"/>
            <a:r>
              <a:rPr lang="en-US" sz="2400" b="1" dirty="0"/>
              <a:t>Life Cycle</a:t>
            </a:r>
          </a:p>
          <a:p>
            <a:pPr>
              <a:spcAft>
                <a:spcPts val="600"/>
              </a:spcAft>
            </a:pPr>
            <a:endParaRPr lang="en-US" dirty="0"/>
          </a:p>
          <a:p>
            <a:pPr marL="457200" indent="-457200">
              <a:spcAft>
                <a:spcPts val="600"/>
              </a:spcAft>
              <a:buFont typeface="+mj-lt"/>
              <a:buAutoNum type="arabicPeriod"/>
            </a:pPr>
            <a:r>
              <a:rPr lang="en-US" sz="2000" dirty="0"/>
              <a:t>Soil</a:t>
            </a:r>
          </a:p>
          <a:p>
            <a:pPr marL="457200" indent="-457200">
              <a:spcAft>
                <a:spcPts val="600"/>
              </a:spcAft>
              <a:buFont typeface="+mj-lt"/>
              <a:buAutoNum type="arabicPeriod"/>
            </a:pPr>
            <a:r>
              <a:rPr lang="en-US" sz="2000" dirty="0"/>
              <a:t>Mouth</a:t>
            </a:r>
          </a:p>
          <a:p>
            <a:pPr marL="457200" indent="-457200">
              <a:spcAft>
                <a:spcPts val="600"/>
              </a:spcAft>
              <a:buFont typeface="+mj-lt"/>
              <a:buAutoNum type="arabicPeriod"/>
            </a:pPr>
            <a:r>
              <a:rPr lang="en-US" sz="2000" dirty="0"/>
              <a:t>Intestines/bloodstream</a:t>
            </a:r>
          </a:p>
          <a:p>
            <a:pPr marL="457200" indent="-457200">
              <a:spcAft>
                <a:spcPts val="600"/>
              </a:spcAft>
              <a:buFont typeface="+mj-lt"/>
              <a:buAutoNum type="arabicPeriod"/>
            </a:pPr>
            <a:r>
              <a:rPr lang="en-US" sz="2000" dirty="0"/>
              <a:t>Lungs</a:t>
            </a:r>
          </a:p>
          <a:p>
            <a:pPr marL="457200" indent="-457200">
              <a:spcAft>
                <a:spcPts val="600"/>
              </a:spcAft>
              <a:buFont typeface="+mj-lt"/>
              <a:buAutoNum type="arabicPeriod"/>
            </a:pPr>
            <a:r>
              <a:rPr lang="en-US" sz="2000" dirty="0"/>
              <a:t>Throat</a:t>
            </a:r>
          </a:p>
          <a:p>
            <a:pPr marL="457200" indent="-457200">
              <a:spcAft>
                <a:spcPts val="600"/>
              </a:spcAft>
              <a:buFont typeface="+mj-lt"/>
              <a:buAutoNum type="arabicPeriod"/>
            </a:pPr>
            <a:r>
              <a:rPr lang="en-US" sz="2000" dirty="0"/>
              <a:t>Intestines (with possible migration)</a:t>
            </a:r>
          </a:p>
          <a:p>
            <a:endParaRPr lang="en-US" sz="2000" dirty="0"/>
          </a:p>
          <a:p>
            <a:r>
              <a:rPr lang="en-US" sz="2000" dirty="0"/>
              <a:t>Time period from ingestion of eggs to mature egg laying adults is approx. 8 weeks. Adult worms can live in the intestines for up to 2 years.</a:t>
            </a:r>
          </a:p>
          <a:p>
            <a:endParaRPr lang="en-US" sz="2000" dirty="0"/>
          </a:p>
          <a:p>
            <a:r>
              <a:rPr lang="en-US" sz="2000" dirty="0"/>
              <a:t>Infected individuals have an output of up to 200,000 eggs a day. </a:t>
            </a:r>
          </a:p>
          <a:p>
            <a:endParaRPr lang="en-US" dirty="0"/>
          </a:p>
        </p:txBody>
      </p:sp>
      <p:pic>
        <p:nvPicPr>
          <p:cNvPr id="2050" name="Picture 2" descr="http://www.cdc.gov/parasites/images/ascariasis/ascariasis_lifecyc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450" y="448478"/>
            <a:ext cx="5898920" cy="600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7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2708" y="678319"/>
            <a:ext cx="6189841" cy="5324535"/>
          </a:xfrm>
          <a:prstGeom prst="rect">
            <a:avLst/>
          </a:prstGeom>
          <a:noFill/>
        </p:spPr>
        <p:txBody>
          <a:bodyPr wrap="square" rtlCol="0">
            <a:spAutoFit/>
          </a:bodyPr>
          <a:lstStyle/>
          <a:p>
            <a:r>
              <a:rPr lang="en-US" sz="2000" dirty="0"/>
              <a:t>Transmission:</a:t>
            </a:r>
          </a:p>
          <a:p>
            <a:pPr marL="800100" lvl="1" indent="-342900">
              <a:buFont typeface="Arial" panose="020B0604020202020204" pitchFamily="34" charset="0"/>
              <a:buChar char="•"/>
            </a:pPr>
            <a:r>
              <a:rPr lang="en-US" sz="2000" dirty="0"/>
              <a:t>Fecal-oral transmission from contaminated soil </a:t>
            </a:r>
          </a:p>
          <a:p>
            <a:pPr marL="800100" lvl="1" indent="-342900">
              <a:buFont typeface="Arial" panose="020B0604020202020204" pitchFamily="34" charset="0"/>
              <a:buChar char="•"/>
            </a:pPr>
            <a:r>
              <a:rPr lang="en-US" sz="2000" dirty="0"/>
              <a:t>Can occur from ingesting food or water exposed to contaminated soil</a:t>
            </a:r>
          </a:p>
          <a:p>
            <a:pPr marL="800100" lvl="1" indent="-342900">
              <a:buFont typeface="Arial" panose="020B0604020202020204" pitchFamily="34" charset="0"/>
              <a:buChar char="•"/>
            </a:pPr>
            <a:r>
              <a:rPr lang="en-US" sz="2000" dirty="0"/>
              <a:t>Not transmitted directly from person to person </a:t>
            </a:r>
          </a:p>
          <a:p>
            <a:r>
              <a:rPr lang="en-US" sz="2000" dirty="0"/>
              <a:t>Incubation Period: </a:t>
            </a:r>
          </a:p>
          <a:p>
            <a:pPr marL="800100" lvl="1" indent="-342900">
              <a:buFont typeface="Arial" panose="020B0604020202020204" pitchFamily="34" charset="0"/>
              <a:buChar char="•"/>
            </a:pPr>
            <a:r>
              <a:rPr lang="en-US" sz="2000" dirty="0"/>
              <a:t>Eggs must live in the soil for at least 18 days before becoming infective</a:t>
            </a:r>
          </a:p>
          <a:p>
            <a:pPr marL="800100" lvl="1" indent="-342900">
              <a:buFont typeface="Arial" panose="020B0604020202020204" pitchFamily="34" charset="0"/>
              <a:buChar char="•"/>
            </a:pPr>
            <a:r>
              <a:rPr lang="en-US" sz="2000" dirty="0"/>
              <a:t>Once a person is infected respiratory symptoms may develop as in as little as 2 weeks during larval migration</a:t>
            </a:r>
          </a:p>
          <a:p>
            <a:r>
              <a:rPr lang="en-US" sz="2000" dirty="0"/>
              <a:t>Symptoms: </a:t>
            </a:r>
          </a:p>
          <a:p>
            <a:pPr marL="742950" lvl="1" indent="-285750">
              <a:buFont typeface="Arial" panose="020B0604020202020204" pitchFamily="34" charset="0"/>
              <a:buChar char="•"/>
            </a:pPr>
            <a:r>
              <a:rPr lang="en-US" sz="2000" dirty="0"/>
              <a:t>85% of cases are asymptomatic</a:t>
            </a:r>
          </a:p>
          <a:p>
            <a:pPr marL="742950" lvl="1" indent="-285750">
              <a:buFont typeface="Arial" panose="020B0604020202020204" pitchFamily="34" charset="0"/>
              <a:buChar char="•"/>
            </a:pPr>
            <a:r>
              <a:rPr lang="en-US" sz="2000" dirty="0"/>
              <a:t>Fever during migratory phase</a:t>
            </a:r>
          </a:p>
          <a:p>
            <a:pPr marL="742950" lvl="1" indent="-285750">
              <a:buFont typeface="Arial" panose="020B0604020202020204" pitchFamily="34" charset="0"/>
              <a:buChar char="•"/>
            </a:pPr>
            <a:r>
              <a:rPr lang="en-US" sz="2000" dirty="0"/>
              <a:t>Intestinal obstruction due to a bolus of worms</a:t>
            </a:r>
          </a:p>
          <a:p>
            <a:pPr marL="742950" lvl="1" indent="-285750">
              <a:buFont typeface="Arial" panose="020B0604020202020204" pitchFamily="34" charset="0"/>
              <a:buChar char="•"/>
            </a:pPr>
            <a:r>
              <a:rPr lang="en-US" sz="2000" dirty="0"/>
              <a:t>Inflammation of internal organs including pancreatitis and appendicitis</a:t>
            </a:r>
          </a:p>
        </p:txBody>
      </p:sp>
      <p:pic>
        <p:nvPicPr>
          <p:cNvPr id="3074" name="Picture 2" descr="https://upload.wikimedia.org/wikipedia/commons/thumb/6/63/Piece_of_intestine%2C_blocked_by_worms_%2816424898321%29.jpg/1024px-Piece_of_intestine%2C_blocked_by_worms_%281642489832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88" y="1682496"/>
            <a:ext cx="4944315" cy="352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4326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1227</TotalTime>
  <Words>3094</Words>
  <Application>Microsoft Office PowerPoint</Application>
  <PresentationFormat>Widescreen</PresentationFormat>
  <Paragraphs>426</Paragraphs>
  <Slides>42</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Courier New</vt:lpstr>
      <vt:lpstr>Wingdings 2</vt:lpstr>
      <vt:lpstr>HDOfficeLightV0</vt:lpstr>
      <vt:lpstr>1_HDOfficeLightV0</vt:lpstr>
      <vt:lpstr>Office Theme</vt:lpstr>
      <vt:lpstr>Neglected Tropical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Fascioliasis</vt:lpstr>
      <vt:lpstr>Fascioliasis</vt:lpstr>
      <vt:lpstr>Fascioliasis</vt:lpstr>
      <vt:lpstr>Fascioliasis</vt:lpstr>
      <vt:lpstr>Fascioliasis</vt:lpstr>
      <vt:lpstr>Paragonimiasis</vt:lpstr>
      <vt:lpstr>Paragonimiasis: Life Cycle</vt:lpstr>
      <vt:lpstr>Paragonimiasis</vt:lpstr>
      <vt:lpstr>Paragonimiasis</vt:lpstr>
      <vt:lpstr>Paragonimiasis</vt:lpstr>
      <vt:lpstr>Zoonosis Control Branch NTDs Inger Vilcins MIPH, PHD </vt:lpstr>
      <vt:lpstr>Echinococcosis</vt:lpstr>
      <vt:lpstr>Echinococcosis</vt:lpstr>
      <vt:lpstr>Echinococcosis - Lifecycle</vt:lpstr>
      <vt:lpstr>PowerPoint Presentation</vt:lpstr>
      <vt:lpstr>Echinococcus granulosus </vt:lpstr>
      <vt:lpstr>Echinococcus multilocularis</vt:lpstr>
      <vt:lpstr>Echinococcus vogeli and oligarthrus</vt:lpstr>
      <vt:lpstr>Echinococcosis vogeli and oligarthrus</vt:lpstr>
      <vt:lpstr>Echinococcosis – Laboratory diagnosis</vt:lpstr>
      <vt:lpstr>Echinococcosis – Laboratory diagnosis</vt:lpstr>
      <vt:lpstr>PowerPoint Presentation</vt:lpstr>
      <vt:lpstr>PowerPoint Presentation</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kmorris903</dc:creator>
  <cp:lastModifiedBy>Pinter,Henry J (DSHS)</cp:lastModifiedBy>
  <cp:revision>45</cp:revision>
  <cp:lastPrinted>2016-02-24T14:03:03Z</cp:lastPrinted>
  <dcterms:created xsi:type="dcterms:W3CDTF">2016-02-17T03:24:39Z</dcterms:created>
  <dcterms:modified xsi:type="dcterms:W3CDTF">2023-02-17T19:44:23Z</dcterms:modified>
</cp:coreProperties>
</file>