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9"/>
  </p:notesMasterIdLst>
  <p:handoutMasterIdLst>
    <p:handoutMasterId r:id="rId80"/>
  </p:handoutMasterIdLst>
  <p:sldIdLst>
    <p:sldId id="368" r:id="rId2"/>
    <p:sldId id="398" r:id="rId3"/>
    <p:sldId id="424" r:id="rId4"/>
    <p:sldId id="262" r:id="rId5"/>
    <p:sldId id="377" r:id="rId6"/>
    <p:sldId id="386" r:id="rId7"/>
    <p:sldId id="396" r:id="rId8"/>
    <p:sldId id="382" r:id="rId9"/>
    <p:sldId id="394" r:id="rId10"/>
    <p:sldId id="392" r:id="rId11"/>
    <p:sldId id="383" r:id="rId12"/>
    <p:sldId id="414" r:id="rId13"/>
    <p:sldId id="370" r:id="rId14"/>
    <p:sldId id="393" r:id="rId15"/>
    <p:sldId id="385" r:id="rId16"/>
    <p:sldId id="318" r:id="rId17"/>
    <p:sldId id="371" r:id="rId18"/>
    <p:sldId id="403" r:id="rId19"/>
    <p:sldId id="404" r:id="rId20"/>
    <p:sldId id="415" r:id="rId21"/>
    <p:sldId id="358" r:id="rId22"/>
    <p:sldId id="399" r:id="rId23"/>
    <p:sldId id="321" r:id="rId24"/>
    <p:sldId id="395" r:id="rId25"/>
    <p:sldId id="384" r:id="rId26"/>
    <p:sldId id="405" r:id="rId27"/>
    <p:sldId id="406" r:id="rId28"/>
    <p:sldId id="407" r:id="rId29"/>
    <p:sldId id="425" r:id="rId30"/>
    <p:sldId id="359" r:id="rId31"/>
    <p:sldId id="319" r:id="rId32"/>
    <p:sldId id="379" r:id="rId33"/>
    <p:sldId id="408" r:id="rId34"/>
    <p:sldId id="417" r:id="rId35"/>
    <p:sldId id="361" r:id="rId36"/>
    <p:sldId id="372" r:id="rId37"/>
    <p:sldId id="320" r:id="rId38"/>
    <p:sldId id="401" r:id="rId39"/>
    <p:sldId id="380" r:id="rId40"/>
    <p:sldId id="409" r:id="rId41"/>
    <p:sldId id="418" r:id="rId42"/>
    <p:sldId id="362" r:id="rId43"/>
    <p:sldId id="360" r:id="rId44"/>
    <p:sldId id="410" r:id="rId45"/>
    <p:sldId id="411" r:id="rId46"/>
    <p:sldId id="419" r:id="rId47"/>
    <p:sldId id="363" r:id="rId48"/>
    <p:sldId id="317" r:id="rId49"/>
    <p:sldId id="316" r:id="rId50"/>
    <p:sldId id="308" r:id="rId51"/>
    <p:sldId id="412" r:id="rId52"/>
    <p:sldId id="413" r:id="rId53"/>
    <p:sldId id="421" r:id="rId54"/>
    <p:sldId id="365" r:id="rId55"/>
    <p:sldId id="390" r:id="rId56"/>
    <p:sldId id="397" r:id="rId57"/>
    <p:sldId id="402" r:id="rId58"/>
    <p:sldId id="259" r:id="rId59"/>
    <p:sldId id="313" r:id="rId60"/>
    <p:sldId id="260" r:id="rId61"/>
    <p:sldId id="373" r:id="rId62"/>
    <p:sldId id="374" r:id="rId63"/>
    <p:sldId id="375" r:id="rId64"/>
    <p:sldId id="322" r:id="rId65"/>
    <p:sldId id="369" r:id="rId66"/>
    <p:sldId id="400" r:id="rId67"/>
    <p:sldId id="420" r:id="rId68"/>
    <p:sldId id="364" r:id="rId69"/>
    <p:sldId id="376" r:id="rId70"/>
    <p:sldId id="324" r:id="rId71"/>
    <p:sldId id="309" r:id="rId72"/>
    <p:sldId id="422" r:id="rId73"/>
    <p:sldId id="366" r:id="rId74"/>
    <p:sldId id="341" r:id="rId75"/>
    <p:sldId id="344" r:id="rId76"/>
    <p:sldId id="345" r:id="rId77"/>
    <p:sldId id="423" r:id="rId7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0066"/>
    <a:srgbClr val="00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174" autoAdjust="0"/>
  </p:normalViewPr>
  <p:slideViewPr>
    <p:cSldViewPr>
      <p:cViewPr varScale="1">
        <p:scale>
          <a:sx n="56" d="100"/>
          <a:sy n="56" d="100"/>
        </p:scale>
        <p:origin x="1834" y="43"/>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4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5" rIns="91330" bIns="45665" numCol="1" anchor="t" anchorCtr="0" compatLnSpc="1">
            <a:prstTxWarp prst="textNoShape">
              <a:avLst/>
            </a:prstTxWarp>
          </a:bodyPr>
          <a:lstStyle>
            <a:lvl1pPr>
              <a:defRPr sz="1200"/>
            </a:lvl1pPr>
          </a:lstStyle>
          <a:p>
            <a:pPr>
              <a:defRPr/>
            </a:pPr>
            <a:endParaRPr lang="en-US"/>
          </a:p>
        </p:txBody>
      </p:sp>
      <p:sp>
        <p:nvSpPr>
          <p:cNvPr id="126979" name="Rectangle 3"/>
          <p:cNvSpPr>
            <a:spLocks noGrp="1" noChangeArrowheads="1"/>
          </p:cNvSpPr>
          <p:nvPr>
            <p:ph type="dt" sz="quarter"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5" rIns="91330" bIns="45665" numCol="1" anchor="t" anchorCtr="0" compatLnSpc="1">
            <a:prstTxWarp prst="textNoShape">
              <a:avLst/>
            </a:prstTxWarp>
          </a:bodyPr>
          <a:lstStyle>
            <a:lvl1pPr algn="r">
              <a:defRPr sz="1200"/>
            </a:lvl1pPr>
          </a:lstStyle>
          <a:p>
            <a:pPr>
              <a:defRPr/>
            </a:pPr>
            <a:endParaRPr lang="en-US"/>
          </a:p>
        </p:txBody>
      </p:sp>
      <p:sp>
        <p:nvSpPr>
          <p:cNvPr id="126980" name="Rectangle 4"/>
          <p:cNvSpPr>
            <a:spLocks noGrp="1" noChangeArrowheads="1"/>
          </p:cNvSpPr>
          <p:nvPr>
            <p:ph type="ftr" sz="quarter" idx="2"/>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5" rIns="91330" bIns="45665" numCol="1" anchor="b" anchorCtr="0" compatLnSpc="1">
            <a:prstTxWarp prst="textNoShape">
              <a:avLst/>
            </a:prstTxWarp>
          </a:bodyPr>
          <a:lstStyle>
            <a:lvl1pPr>
              <a:defRPr sz="1200"/>
            </a:lvl1pPr>
          </a:lstStyle>
          <a:p>
            <a:pPr>
              <a:defRPr/>
            </a:pPr>
            <a:endParaRPr lang="en-US"/>
          </a:p>
        </p:txBody>
      </p:sp>
      <p:sp>
        <p:nvSpPr>
          <p:cNvPr id="126981" name="Rectangle 5"/>
          <p:cNvSpPr>
            <a:spLocks noGrp="1" noChangeArrowheads="1"/>
          </p:cNvSpPr>
          <p:nvPr>
            <p:ph type="sldNum" sz="quarter" idx="3"/>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5" rIns="91330" bIns="45665" numCol="1" anchor="b" anchorCtr="0" compatLnSpc="1">
            <a:prstTxWarp prst="textNoShape">
              <a:avLst/>
            </a:prstTxWarp>
          </a:bodyPr>
          <a:lstStyle>
            <a:lvl1pPr algn="r">
              <a:defRPr sz="1200"/>
            </a:lvl1pPr>
          </a:lstStyle>
          <a:p>
            <a:pPr>
              <a:defRPr/>
            </a:pPr>
            <a:fld id="{D807762D-30F7-4D41-BC0B-81A7C88CE4CC}" type="slidenum">
              <a:rPr lang="en-US"/>
              <a:pPr>
                <a:defRPr/>
              </a:pPr>
              <a:t>‹#›</a:t>
            </a:fld>
            <a:endParaRPr lang="en-US"/>
          </a:p>
        </p:txBody>
      </p:sp>
    </p:spTree>
    <p:extLst>
      <p:ext uri="{BB962C8B-B14F-4D97-AF65-F5344CB8AC3E}">
        <p14:creationId xmlns:p14="http://schemas.microsoft.com/office/powerpoint/2010/main" val="407483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8" rIns="93175" bIns="46588" numCol="1" anchor="t" anchorCtr="0" compatLnSpc="1">
            <a:prstTxWarp prst="textNoShape">
              <a:avLst/>
            </a:prstTxWarp>
          </a:bodyPr>
          <a:lstStyle>
            <a:lvl1pPr defTabSz="932330">
              <a:defRPr sz="1200"/>
            </a:lvl1pPr>
          </a:lstStyle>
          <a:p>
            <a:pPr>
              <a:defRPr/>
            </a:pPr>
            <a:endParaRPr lang="en-US"/>
          </a:p>
        </p:txBody>
      </p:sp>
      <p:sp>
        <p:nvSpPr>
          <p:cNvPr id="4099"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8" rIns="93175" bIns="46588" numCol="1" anchor="t" anchorCtr="0" compatLnSpc="1">
            <a:prstTxWarp prst="textNoShape">
              <a:avLst/>
            </a:prstTxWarp>
          </a:bodyPr>
          <a:lstStyle>
            <a:lvl1pPr algn="r" defTabSz="932330">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0088" y="4414838"/>
            <a:ext cx="5610225"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8" rIns="93175"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8" rIns="93175" bIns="46588" numCol="1" anchor="b" anchorCtr="0" compatLnSpc="1">
            <a:prstTxWarp prst="textNoShape">
              <a:avLst/>
            </a:prstTxWarp>
          </a:bodyPr>
          <a:lstStyle>
            <a:lvl1pPr defTabSz="932330">
              <a:defRPr sz="1200"/>
            </a:lvl1pPr>
          </a:lstStyle>
          <a:p>
            <a:pPr>
              <a:defRPr/>
            </a:pPr>
            <a:endParaRPr lang="en-US"/>
          </a:p>
        </p:txBody>
      </p:sp>
      <p:sp>
        <p:nvSpPr>
          <p:cNvPr id="4103"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8" rIns="93175" bIns="46588" numCol="1" anchor="b" anchorCtr="0" compatLnSpc="1">
            <a:prstTxWarp prst="textNoShape">
              <a:avLst/>
            </a:prstTxWarp>
          </a:bodyPr>
          <a:lstStyle>
            <a:lvl1pPr algn="r" defTabSz="932330">
              <a:defRPr sz="1200"/>
            </a:lvl1pPr>
          </a:lstStyle>
          <a:p>
            <a:pPr>
              <a:defRPr/>
            </a:pPr>
            <a:fld id="{2183AD79-A769-46E7-9DD2-95B4A2515439}" type="slidenum">
              <a:rPr lang="en-US"/>
              <a:pPr>
                <a:defRPr/>
              </a:pPr>
              <a:t>‹#›</a:t>
            </a:fld>
            <a:endParaRPr lang="en-US"/>
          </a:p>
        </p:txBody>
      </p:sp>
    </p:spTree>
    <p:extLst>
      <p:ext uri="{BB962C8B-B14F-4D97-AF65-F5344CB8AC3E}">
        <p14:creationId xmlns:p14="http://schemas.microsoft.com/office/powerpoint/2010/main" val="4112831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4 of us on the VPD team. I’m the lead and I generally handle the rarer conditions. Brandy and Kayla are the starting points for varicella, pertussis, </a:t>
            </a:r>
            <a:r>
              <a:rPr lang="en-US" baseline="0" dirty="0" err="1"/>
              <a:t>haemophilus</a:t>
            </a:r>
            <a:r>
              <a:rPr lang="en-US" baseline="0" dirty="0"/>
              <a:t>, mumps, and hepatitis (which sometimes includes C). They manage the NBS queues for these conditions and will be able to help answer many of your questions. If they can’t, they’ll refer you to me. We have a 4</a:t>
            </a:r>
            <a:r>
              <a:rPr lang="en-US" baseline="30000" dirty="0"/>
              <a:t>th</a:t>
            </a:r>
            <a:r>
              <a:rPr lang="en-US" baseline="0" dirty="0"/>
              <a:t> position, previously held by Eric, but is currently vacant. When that position is filled, the job duties may change, but that position will be in charge of monitoring the VPD portion of the Immunization contract. </a:t>
            </a:r>
            <a:endParaRPr lang="en-US" dirty="0"/>
          </a:p>
        </p:txBody>
      </p:sp>
      <p:sp>
        <p:nvSpPr>
          <p:cNvPr id="4" name="Slide Number Placeholder 3"/>
          <p:cNvSpPr>
            <a:spLocks noGrp="1"/>
          </p:cNvSpPr>
          <p:nvPr>
            <p:ph type="sldNum" sz="quarter" idx="10"/>
          </p:nvPr>
        </p:nvSpPr>
        <p:spPr/>
        <p:txBody>
          <a:bodyPr/>
          <a:lstStyle/>
          <a:p>
            <a:pPr>
              <a:defRPr/>
            </a:pPr>
            <a:fld id="{2183AD79-A769-46E7-9DD2-95B4A2515439}" type="slidenum">
              <a:rPr lang="en-US" smtClean="0"/>
              <a:pPr>
                <a:defRPr/>
              </a:pPr>
              <a:t>2</a:t>
            </a:fld>
            <a:endParaRPr lang="en-US"/>
          </a:p>
        </p:txBody>
      </p:sp>
    </p:spTree>
    <p:extLst>
      <p:ext uri="{BB962C8B-B14F-4D97-AF65-F5344CB8AC3E}">
        <p14:creationId xmlns:p14="http://schemas.microsoft.com/office/powerpoint/2010/main" val="195916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1933815-3F92-4F37-A0E5-7548D700F86B}" type="slidenum">
              <a:rPr lang="en-US" altLang="en-US" smtClean="0"/>
              <a:pPr eaLnBrk="1" hangingPunct="1"/>
              <a:t>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35038" y="4414838"/>
            <a:ext cx="5140325" cy="4183062"/>
          </a:xfrm>
          <a:noFill/>
        </p:spPr>
        <p:txBody>
          <a:bodyPr/>
          <a:lstStyle/>
          <a:p>
            <a:pPr eaLnBrk="1" hangingPunct="1"/>
            <a:r>
              <a:rPr lang="en-US" altLang="en-US" dirty="0"/>
              <a:t>The</a:t>
            </a:r>
            <a:r>
              <a:rPr lang="en-US" altLang="en-US" baseline="0" dirty="0"/>
              <a:t> conditions in black are the VPDs that are reportable that my team handles. The ones in blue are VPDs that Lesley’s team handles. The red ones are not reportable. If you have questions about them,  Lesley gets flu, I can take the rest of them, at least to get you started. </a:t>
            </a:r>
            <a:endParaRPr lang="en-US" altLang="en-US" dirty="0"/>
          </a:p>
        </p:txBody>
      </p:sp>
    </p:spTree>
    <p:extLst>
      <p:ext uri="{BB962C8B-B14F-4D97-AF65-F5344CB8AC3E}">
        <p14:creationId xmlns:p14="http://schemas.microsoft.com/office/powerpoint/2010/main" val="114107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altLang="en-US" dirty="0"/>
              <a:t>Great strides have been made in reducing all the vaccine preventable diseases and record lows or ties for lows were</a:t>
            </a:r>
            <a:r>
              <a:rPr lang="en-US" altLang="en-US" baseline="0" dirty="0"/>
              <a:t> </a:t>
            </a:r>
            <a:r>
              <a:rPr lang="en-US" altLang="en-US" dirty="0"/>
              <a:t>achieved in 2014 for many of these diseases. </a:t>
            </a:r>
          </a:p>
        </p:txBody>
      </p:sp>
      <p:sp>
        <p:nvSpPr>
          <p:cNvPr id="28676" name="Slide Number Placeholder 3"/>
          <p:cNvSpPr>
            <a:spLocks noGrp="1"/>
          </p:cNvSpPr>
          <p:nvPr>
            <p:ph type="sldNum" sz="quarter" idx="5"/>
          </p:nvPr>
        </p:nvSpPr>
        <p:spPr>
          <a:noFill/>
        </p:spPr>
        <p:txBody>
          <a:bodyPr/>
          <a:lstStyle>
            <a:lvl1pPr defTabSz="931769" eaLnBrk="0" hangingPunct="0">
              <a:defRPr sz="1600">
                <a:solidFill>
                  <a:schemeClr val="bg1"/>
                </a:solidFill>
                <a:latin typeface="Arial" charset="0"/>
              </a:defRPr>
            </a:lvl1pPr>
            <a:lvl2pPr marL="742874" indent="-285721" defTabSz="931769" eaLnBrk="0" hangingPunct="0">
              <a:defRPr sz="1600">
                <a:solidFill>
                  <a:schemeClr val="bg1"/>
                </a:solidFill>
                <a:latin typeface="Arial" charset="0"/>
              </a:defRPr>
            </a:lvl2pPr>
            <a:lvl3pPr marL="1142884" indent="-228576" defTabSz="931769" eaLnBrk="0" hangingPunct="0">
              <a:defRPr sz="1600">
                <a:solidFill>
                  <a:schemeClr val="bg1"/>
                </a:solidFill>
                <a:latin typeface="Arial" charset="0"/>
              </a:defRPr>
            </a:lvl3pPr>
            <a:lvl4pPr marL="1600038" indent="-228576" defTabSz="931769" eaLnBrk="0" hangingPunct="0">
              <a:defRPr sz="1600">
                <a:solidFill>
                  <a:schemeClr val="bg1"/>
                </a:solidFill>
                <a:latin typeface="Arial" charset="0"/>
              </a:defRPr>
            </a:lvl4pPr>
            <a:lvl5pPr marL="2057191" indent="-228576" defTabSz="931769" eaLnBrk="0" hangingPunct="0">
              <a:defRPr sz="1600">
                <a:solidFill>
                  <a:schemeClr val="bg1"/>
                </a:solidFill>
                <a:latin typeface="Arial" charset="0"/>
              </a:defRPr>
            </a:lvl5pPr>
            <a:lvl6pPr marL="2514345" indent="-228576" defTabSz="931769" eaLnBrk="0" fontAlgn="base" hangingPunct="0">
              <a:spcBef>
                <a:spcPct val="50000"/>
              </a:spcBef>
              <a:spcAft>
                <a:spcPct val="0"/>
              </a:spcAft>
              <a:defRPr sz="1600">
                <a:solidFill>
                  <a:schemeClr val="bg1"/>
                </a:solidFill>
                <a:latin typeface="Arial" charset="0"/>
              </a:defRPr>
            </a:lvl6pPr>
            <a:lvl7pPr marL="2971499" indent="-228576" defTabSz="931769" eaLnBrk="0" fontAlgn="base" hangingPunct="0">
              <a:spcBef>
                <a:spcPct val="50000"/>
              </a:spcBef>
              <a:spcAft>
                <a:spcPct val="0"/>
              </a:spcAft>
              <a:defRPr sz="1600">
                <a:solidFill>
                  <a:schemeClr val="bg1"/>
                </a:solidFill>
                <a:latin typeface="Arial" charset="0"/>
              </a:defRPr>
            </a:lvl7pPr>
            <a:lvl8pPr marL="3428653" indent="-228576" defTabSz="931769" eaLnBrk="0" fontAlgn="base" hangingPunct="0">
              <a:spcBef>
                <a:spcPct val="50000"/>
              </a:spcBef>
              <a:spcAft>
                <a:spcPct val="0"/>
              </a:spcAft>
              <a:defRPr sz="1600">
                <a:solidFill>
                  <a:schemeClr val="bg1"/>
                </a:solidFill>
                <a:latin typeface="Arial" charset="0"/>
              </a:defRPr>
            </a:lvl8pPr>
            <a:lvl9pPr marL="3885806" indent="-228576" defTabSz="931769" eaLnBrk="0" fontAlgn="base" hangingPunct="0">
              <a:spcBef>
                <a:spcPct val="50000"/>
              </a:spcBef>
              <a:spcAft>
                <a:spcPct val="0"/>
              </a:spcAft>
              <a:defRPr sz="1600">
                <a:solidFill>
                  <a:schemeClr val="bg1"/>
                </a:solidFill>
                <a:latin typeface="Arial" charset="0"/>
              </a:defRPr>
            </a:lvl9pPr>
          </a:lstStyle>
          <a:p>
            <a:pPr eaLnBrk="1" hangingPunct="1"/>
            <a:fld id="{F9FA01AD-B58D-432E-B77D-272035E6F9EE}" type="slidenum">
              <a:rPr lang="en-US" altLang="en-US" sz="1200">
                <a:solidFill>
                  <a:schemeClr val="tx1"/>
                </a:solidFill>
                <a:latin typeface="Times New Roman" pitchFamily="18" charset="0"/>
              </a:rPr>
              <a:pPr eaLnBrk="1" hangingPunct="1"/>
              <a:t>5</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19402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some</a:t>
            </a:r>
            <a:r>
              <a:rPr lang="en-US" baseline="0" dirty="0"/>
              <a:t> basic instructions or common themes to all or most VPD investigations. First, read the guidelines (you’ll get a hard copy on Thursday and they’re online). Read the case criteria. If you don’t understand some part of it, just ask us. We always want a patient’s vaccination history. There are lots of places to try to get it. For daycare and school aged children, you should always be able to find a record. </a:t>
            </a:r>
            <a:endParaRPr lang="en-US" dirty="0"/>
          </a:p>
        </p:txBody>
      </p:sp>
      <p:sp>
        <p:nvSpPr>
          <p:cNvPr id="4" name="Slide Number Placeholder 3"/>
          <p:cNvSpPr>
            <a:spLocks noGrp="1"/>
          </p:cNvSpPr>
          <p:nvPr>
            <p:ph type="sldNum" sz="quarter" idx="10"/>
          </p:nvPr>
        </p:nvSpPr>
        <p:spPr/>
        <p:txBody>
          <a:bodyPr/>
          <a:lstStyle/>
          <a:p>
            <a:pPr>
              <a:defRPr/>
            </a:pPr>
            <a:fld id="{2183AD79-A769-46E7-9DD2-95B4A2515439}" type="slidenum">
              <a:rPr lang="en-US" smtClean="0"/>
              <a:pPr>
                <a:defRPr/>
              </a:pPr>
              <a:t>6</a:t>
            </a:fld>
            <a:endParaRPr lang="en-US"/>
          </a:p>
        </p:txBody>
      </p:sp>
    </p:spTree>
    <p:extLst>
      <p:ext uri="{BB962C8B-B14F-4D97-AF65-F5344CB8AC3E}">
        <p14:creationId xmlns:p14="http://schemas.microsoft.com/office/powerpoint/2010/main" val="419835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a:t>
            </a:r>
            <a:r>
              <a:rPr lang="en-US" baseline="0" dirty="0"/>
              <a:t> testing is pretty critical to VPD investigations, especially the rarer conditions. Hospitalized patients should be followed until discharge. Several of these VPDs can be fatal. We have had patients die of pertussis and tetanus and no one knew because no one followed up. There are toolkits available for measles, mumps, pertussis and hepatitis A. I’ll talk more about those later. If any of the following happen, please let the VPD team know immediately. </a:t>
            </a:r>
            <a:endParaRPr lang="en-US" dirty="0"/>
          </a:p>
        </p:txBody>
      </p:sp>
      <p:sp>
        <p:nvSpPr>
          <p:cNvPr id="4" name="Slide Number Placeholder 3"/>
          <p:cNvSpPr>
            <a:spLocks noGrp="1"/>
          </p:cNvSpPr>
          <p:nvPr>
            <p:ph type="sldNum" sz="quarter" idx="10"/>
          </p:nvPr>
        </p:nvSpPr>
        <p:spPr/>
        <p:txBody>
          <a:bodyPr/>
          <a:lstStyle/>
          <a:p>
            <a:pPr>
              <a:defRPr/>
            </a:pPr>
            <a:fld id="{2183AD79-A769-46E7-9DD2-95B4A2515439}" type="slidenum">
              <a:rPr lang="en-US" smtClean="0"/>
              <a:pPr>
                <a:defRPr/>
              </a:pPr>
              <a:t>7</a:t>
            </a:fld>
            <a:endParaRPr lang="en-US"/>
          </a:p>
        </p:txBody>
      </p:sp>
    </p:spTree>
    <p:extLst>
      <p:ext uri="{BB962C8B-B14F-4D97-AF65-F5344CB8AC3E}">
        <p14:creationId xmlns:p14="http://schemas.microsoft.com/office/powerpoint/2010/main" val="218707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a:p>
        </p:txBody>
      </p:sp>
      <p:sp>
        <p:nvSpPr>
          <p:cNvPr id="53252" name="Slide Number Placeholder 3"/>
          <p:cNvSpPr>
            <a:spLocks noGrp="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71C818F-AA45-48D7-B31B-F03E162AD2C6}" type="slidenum">
              <a:rPr lang="en-US" altLang="en-US" smtClean="0"/>
              <a:pPr eaLnBrk="1" hangingPunct="1"/>
              <a:t>16</a:t>
            </a:fld>
            <a:endParaRPr lang="en-US" altLang="en-US"/>
          </a:p>
        </p:txBody>
      </p:sp>
    </p:spTree>
    <p:extLst>
      <p:ext uri="{BB962C8B-B14F-4D97-AF65-F5344CB8AC3E}">
        <p14:creationId xmlns:p14="http://schemas.microsoft.com/office/powerpoint/2010/main" val="387728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endParaRPr lang="en-US" altLang="en-US"/>
          </a:p>
        </p:txBody>
      </p:sp>
      <p:sp>
        <p:nvSpPr>
          <p:cNvPr id="54276" name="Slide Number Placeholder 3"/>
          <p:cNvSpPr>
            <a:spLocks noGrp="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BA65E84A-B16D-4AE5-8D2C-77480F30DB27}" type="slidenum">
              <a:rPr lang="en-US" altLang="en-US" smtClean="0"/>
              <a:pPr eaLnBrk="1" hangingPunct="1"/>
              <a:t>62</a:t>
            </a:fld>
            <a:endParaRPr lang="en-US" altLang="en-US"/>
          </a:p>
        </p:txBody>
      </p:sp>
    </p:spTree>
    <p:extLst>
      <p:ext uri="{BB962C8B-B14F-4D97-AF65-F5344CB8AC3E}">
        <p14:creationId xmlns:p14="http://schemas.microsoft.com/office/powerpoint/2010/main" val="252641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EB7B69-F7CD-4F3B-B62D-507EAE28B0E1}" type="slidenum">
              <a:rPr lang="en-US" smtClean="0"/>
              <a:pPr>
                <a:defRPr/>
              </a:pPr>
              <a:t>‹#›</a:t>
            </a:fld>
            <a:endParaRPr lang="en-US"/>
          </a:p>
        </p:txBody>
      </p:sp>
    </p:spTree>
    <p:extLst>
      <p:ext uri="{BB962C8B-B14F-4D97-AF65-F5344CB8AC3E}">
        <p14:creationId xmlns:p14="http://schemas.microsoft.com/office/powerpoint/2010/main" val="42048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45A4D7-E2BD-4E19-8397-727684153920}" type="slidenum">
              <a:rPr lang="en-US" smtClean="0"/>
              <a:pPr>
                <a:defRPr/>
              </a:pPr>
              <a:t>‹#›</a:t>
            </a:fld>
            <a:endParaRPr lang="en-US"/>
          </a:p>
        </p:txBody>
      </p:sp>
    </p:spTree>
    <p:extLst>
      <p:ext uri="{BB962C8B-B14F-4D97-AF65-F5344CB8AC3E}">
        <p14:creationId xmlns:p14="http://schemas.microsoft.com/office/powerpoint/2010/main" val="25901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5AE65C-E437-4DC1-B4EF-CE66BA358F7E}" type="slidenum">
              <a:rPr lang="en-US" smtClean="0"/>
              <a:pPr>
                <a:defRPr/>
              </a:pPr>
              <a:t>‹#›</a:t>
            </a:fld>
            <a:endParaRPr lang="en-US"/>
          </a:p>
        </p:txBody>
      </p:sp>
    </p:spTree>
    <p:extLst>
      <p:ext uri="{BB962C8B-B14F-4D97-AF65-F5344CB8AC3E}">
        <p14:creationId xmlns:p14="http://schemas.microsoft.com/office/powerpoint/2010/main" val="391720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D860D3-073E-437C-B6AC-E73C89F4DD10}" type="slidenum">
              <a:rPr lang="en-US" smtClean="0"/>
              <a:pPr>
                <a:defRPr/>
              </a:pPr>
              <a:t>‹#›</a:t>
            </a:fld>
            <a:endParaRPr lang="en-US"/>
          </a:p>
        </p:txBody>
      </p:sp>
    </p:spTree>
    <p:extLst>
      <p:ext uri="{BB962C8B-B14F-4D97-AF65-F5344CB8AC3E}">
        <p14:creationId xmlns:p14="http://schemas.microsoft.com/office/powerpoint/2010/main" val="40914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93707A-651A-486B-B4A8-92D4699D55CD}" type="slidenum">
              <a:rPr lang="en-US" smtClean="0"/>
              <a:pPr>
                <a:defRPr/>
              </a:pPr>
              <a:t>‹#›</a:t>
            </a:fld>
            <a:endParaRPr lang="en-US"/>
          </a:p>
        </p:txBody>
      </p:sp>
    </p:spTree>
    <p:extLst>
      <p:ext uri="{BB962C8B-B14F-4D97-AF65-F5344CB8AC3E}">
        <p14:creationId xmlns:p14="http://schemas.microsoft.com/office/powerpoint/2010/main" val="154970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3EC71E-D204-432C-A230-B7A79B3118D3}" type="slidenum">
              <a:rPr lang="en-US" smtClean="0"/>
              <a:pPr>
                <a:defRPr/>
              </a:pPr>
              <a:t>‹#›</a:t>
            </a:fld>
            <a:endParaRPr lang="en-US"/>
          </a:p>
        </p:txBody>
      </p:sp>
    </p:spTree>
    <p:extLst>
      <p:ext uri="{BB962C8B-B14F-4D97-AF65-F5344CB8AC3E}">
        <p14:creationId xmlns:p14="http://schemas.microsoft.com/office/powerpoint/2010/main" val="4086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17B9A6D-003E-4CA1-93DC-E734DFFE124C}" type="slidenum">
              <a:rPr lang="en-US" smtClean="0"/>
              <a:pPr>
                <a:defRPr/>
              </a:pPr>
              <a:t>‹#›</a:t>
            </a:fld>
            <a:endParaRPr lang="en-US"/>
          </a:p>
        </p:txBody>
      </p:sp>
    </p:spTree>
    <p:extLst>
      <p:ext uri="{BB962C8B-B14F-4D97-AF65-F5344CB8AC3E}">
        <p14:creationId xmlns:p14="http://schemas.microsoft.com/office/powerpoint/2010/main" val="224339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FBF812-E2B7-455C-9E51-928F96F9F108}" type="slidenum">
              <a:rPr lang="en-US" smtClean="0"/>
              <a:pPr>
                <a:defRPr/>
              </a:pPr>
              <a:t>‹#›</a:t>
            </a:fld>
            <a:endParaRPr lang="en-US"/>
          </a:p>
        </p:txBody>
      </p:sp>
    </p:spTree>
    <p:extLst>
      <p:ext uri="{BB962C8B-B14F-4D97-AF65-F5344CB8AC3E}">
        <p14:creationId xmlns:p14="http://schemas.microsoft.com/office/powerpoint/2010/main" val="256608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09DBC24-07C3-4916-AB61-2C14202DEB6E}" type="slidenum">
              <a:rPr lang="en-US" smtClean="0"/>
              <a:pPr>
                <a:defRPr/>
              </a:pPr>
              <a:t>‹#›</a:t>
            </a:fld>
            <a:endParaRPr lang="en-US"/>
          </a:p>
        </p:txBody>
      </p:sp>
    </p:spTree>
    <p:extLst>
      <p:ext uri="{BB962C8B-B14F-4D97-AF65-F5344CB8AC3E}">
        <p14:creationId xmlns:p14="http://schemas.microsoft.com/office/powerpoint/2010/main" val="43194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54B658-263C-4A4E-B068-7910FEB759C9}" type="slidenum">
              <a:rPr lang="en-US" smtClean="0"/>
              <a:pPr>
                <a:defRPr/>
              </a:pPr>
              <a:t>‹#›</a:t>
            </a:fld>
            <a:endParaRPr lang="en-US"/>
          </a:p>
        </p:txBody>
      </p:sp>
    </p:spTree>
    <p:extLst>
      <p:ext uri="{BB962C8B-B14F-4D97-AF65-F5344CB8AC3E}">
        <p14:creationId xmlns:p14="http://schemas.microsoft.com/office/powerpoint/2010/main" val="333263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166541-17A8-4D17-A9D3-81B55AC77125}" type="slidenum">
              <a:rPr lang="en-US" smtClean="0"/>
              <a:pPr>
                <a:defRPr/>
              </a:pPr>
              <a:t>‹#›</a:t>
            </a:fld>
            <a:endParaRPr lang="en-US"/>
          </a:p>
        </p:txBody>
      </p:sp>
    </p:spTree>
    <p:extLst>
      <p:ext uri="{BB962C8B-B14F-4D97-AF65-F5344CB8AC3E}">
        <p14:creationId xmlns:p14="http://schemas.microsoft.com/office/powerpoint/2010/main" val="281982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F5350B-B539-468A-804A-52CA77FDA635}" type="slidenum">
              <a:rPr lang="en-US" smtClean="0"/>
              <a:pPr>
                <a:defRPr/>
              </a:pPr>
              <a:t>‹#›</a:t>
            </a:fld>
            <a:endParaRPr lang="en-US"/>
          </a:p>
        </p:txBody>
      </p:sp>
    </p:spTree>
    <p:extLst>
      <p:ext uri="{BB962C8B-B14F-4D97-AF65-F5344CB8AC3E}">
        <p14:creationId xmlns:p14="http://schemas.microsoft.com/office/powerpoint/2010/main" val="35983483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shs.state.tx.us/idcu/disease/hepatitis/hepatitis_a/links/" TargetMode="External"/><Relationship Id="rId2" Type="http://schemas.openxmlformats.org/officeDocument/2006/relationships/hyperlink" Target="http://www.dshs.state.tx.us/idcu/disease/pertussis/links/" TargetMode="External"/><Relationship Id="rId1" Type="http://schemas.openxmlformats.org/officeDocument/2006/relationships/slideLayout" Target="../slideLayouts/slideLayout2.xml"/><Relationship Id="rId5" Type="http://schemas.openxmlformats.org/officeDocument/2006/relationships/hyperlink" Target="http://www.dshs.state.tx.us/IDCU/disease/mumps/Mumps-Resources.doc" TargetMode="External"/><Relationship Id="rId4" Type="http://schemas.openxmlformats.org/officeDocument/2006/relationships/hyperlink" Target="http://www.dshs.state.tx.us/idcu/disease/measles/link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dshs.state.tx.us/IDCU/health/infection_control/Investigation-Guidanc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0" y="34977"/>
            <a:ext cx="7772400" cy="1470025"/>
          </a:xfrm>
        </p:spPr>
        <p:txBody>
          <a:bodyPr/>
          <a:lstStyle/>
          <a:p>
            <a:pPr algn="l" eaLnBrk="1" hangingPunct="1"/>
            <a:r>
              <a:rPr lang="en-US" altLang="en-US" sz="4000" dirty="0"/>
              <a:t>Vaccine Preventable Disease Surveillance and Investigation</a:t>
            </a:r>
          </a:p>
        </p:txBody>
      </p:sp>
      <p:pic>
        <p:nvPicPr>
          <p:cNvPr id="2" name="Picture 1"/>
          <p:cNvPicPr>
            <a:picLocks noChangeAspect="1"/>
          </p:cNvPicPr>
          <p:nvPr/>
        </p:nvPicPr>
        <p:blipFill>
          <a:blip r:embed="rId2"/>
          <a:stretch>
            <a:fillRect/>
          </a:stretch>
        </p:blipFill>
        <p:spPr>
          <a:xfrm>
            <a:off x="2277568" y="1403662"/>
            <a:ext cx="6838950" cy="5391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VPD Communication Toolkits</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Includes resources and educational info</a:t>
            </a:r>
          </a:p>
          <a:p>
            <a:pPr lvl="1"/>
            <a:r>
              <a:rPr lang="en-US" dirty="0"/>
              <a:t>Vaccine information</a:t>
            </a:r>
          </a:p>
          <a:p>
            <a:pPr lvl="1"/>
            <a:r>
              <a:rPr lang="en-US" dirty="0"/>
              <a:t>Fact sheet</a:t>
            </a:r>
          </a:p>
          <a:p>
            <a:r>
              <a:rPr lang="en-US" dirty="0"/>
              <a:t>Includes modifiable versions of</a:t>
            </a:r>
          </a:p>
          <a:p>
            <a:pPr lvl="1"/>
            <a:r>
              <a:rPr lang="en-US" dirty="0"/>
              <a:t>Health alerts</a:t>
            </a:r>
          </a:p>
          <a:p>
            <a:pPr lvl="1"/>
            <a:r>
              <a:rPr lang="en-US" dirty="0"/>
              <a:t>Press releases</a:t>
            </a:r>
          </a:p>
          <a:p>
            <a:pPr lvl="1"/>
            <a:r>
              <a:rPr lang="en-US" dirty="0"/>
              <a:t>Notification letters</a:t>
            </a:r>
          </a:p>
          <a:p>
            <a:r>
              <a:rPr lang="en-US" dirty="0"/>
              <a:t>Can be used at any time by LHD, HSR or others</a:t>
            </a:r>
          </a:p>
          <a:p>
            <a:r>
              <a:rPr lang="en-US" dirty="0"/>
              <a:t>Measles includes additional resources such as scripts for assessing PEP need and detailed lab testing information</a:t>
            </a:r>
          </a:p>
        </p:txBody>
      </p:sp>
    </p:spTree>
    <p:extLst>
      <p:ext uri="{BB962C8B-B14F-4D97-AF65-F5344CB8AC3E}">
        <p14:creationId xmlns:p14="http://schemas.microsoft.com/office/powerpoint/2010/main" val="121135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Links</a:t>
            </a:r>
          </a:p>
        </p:txBody>
      </p:sp>
      <p:sp>
        <p:nvSpPr>
          <p:cNvPr id="3" name="Content Placeholder 2"/>
          <p:cNvSpPr>
            <a:spLocks noGrp="1"/>
          </p:cNvSpPr>
          <p:nvPr>
            <p:ph idx="1"/>
          </p:nvPr>
        </p:nvSpPr>
        <p:spPr>
          <a:xfrm>
            <a:off x="290014" y="1600200"/>
            <a:ext cx="8625385" cy="4953000"/>
          </a:xfrm>
        </p:spPr>
        <p:txBody>
          <a:bodyPr>
            <a:normAutofit lnSpcReduction="10000"/>
          </a:bodyPr>
          <a:lstStyle/>
          <a:p>
            <a:r>
              <a:rPr lang="en-US" sz="2800" dirty="0"/>
              <a:t>Pertussis </a:t>
            </a:r>
          </a:p>
          <a:p>
            <a:pPr marL="0" indent="0">
              <a:buNone/>
            </a:pPr>
            <a:r>
              <a:rPr lang="en-US" sz="2800" dirty="0">
                <a:hlinkClick r:id="rId2"/>
              </a:rPr>
              <a:t>http://www.dshs.state.tx.us/idcu/disease/pertussis/links/</a:t>
            </a:r>
            <a:endParaRPr lang="en-US" sz="2800" dirty="0"/>
          </a:p>
          <a:p>
            <a:r>
              <a:rPr lang="en-US" sz="2800" dirty="0"/>
              <a:t>Hepatitis A</a:t>
            </a:r>
          </a:p>
          <a:p>
            <a:pPr marL="0" indent="0">
              <a:buNone/>
            </a:pPr>
            <a:r>
              <a:rPr lang="en-US" sz="2800" dirty="0">
                <a:hlinkClick r:id="rId3"/>
              </a:rPr>
              <a:t>http://www.dshs.state.tx.us/idcu/disease/hepatitis/hepatitis_a/links/</a:t>
            </a:r>
            <a:endParaRPr lang="en-US" sz="2800" dirty="0"/>
          </a:p>
          <a:p>
            <a:r>
              <a:rPr lang="en-US" sz="2800" dirty="0"/>
              <a:t>Measles</a:t>
            </a:r>
          </a:p>
          <a:p>
            <a:pPr marL="0" indent="0">
              <a:buNone/>
            </a:pPr>
            <a:r>
              <a:rPr lang="en-US" sz="2800" dirty="0">
                <a:hlinkClick r:id="rId4"/>
              </a:rPr>
              <a:t>http://www.dshs.state.tx.us/idcu/disease/measles/links/</a:t>
            </a:r>
            <a:endParaRPr lang="en-US" sz="2800" dirty="0"/>
          </a:p>
          <a:p>
            <a:r>
              <a:rPr lang="en-US" sz="2800" dirty="0"/>
              <a:t>Mumps</a:t>
            </a:r>
          </a:p>
          <a:p>
            <a:pPr marL="0" indent="0">
              <a:buNone/>
            </a:pPr>
            <a:r>
              <a:rPr lang="en-US" sz="2800" dirty="0">
                <a:hlinkClick r:id="rId5"/>
              </a:rPr>
              <a:t>http://www.dshs.state.tx.us/IDCU/disease/mumps/Mumps-Resources.doc</a:t>
            </a:r>
            <a:endParaRPr lang="en-US" sz="2800" dirty="0"/>
          </a:p>
        </p:txBody>
      </p:sp>
    </p:spTree>
    <p:extLst>
      <p:ext uri="{BB962C8B-B14F-4D97-AF65-F5344CB8AC3E}">
        <p14:creationId xmlns:p14="http://schemas.microsoft.com/office/powerpoint/2010/main" val="247656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90122" y="1"/>
            <a:ext cx="6988355" cy="3505200"/>
          </a:xfrm>
          <a:prstGeom prst="rect">
            <a:avLst/>
          </a:prstGeom>
        </p:spPr>
      </p:pic>
      <p:pic>
        <p:nvPicPr>
          <p:cNvPr id="8" name="Picture 7"/>
          <p:cNvPicPr>
            <a:picLocks noChangeAspect="1"/>
          </p:cNvPicPr>
          <p:nvPr/>
        </p:nvPicPr>
        <p:blipFill>
          <a:blip r:embed="rId3"/>
          <a:stretch>
            <a:fillRect/>
          </a:stretch>
        </p:blipFill>
        <p:spPr>
          <a:xfrm>
            <a:off x="0" y="2750957"/>
            <a:ext cx="4038600" cy="4077063"/>
          </a:xfrm>
          <a:prstGeom prst="rect">
            <a:avLst/>
          </a:prstGeom>
        </p:spPr>
      </p:pic>
    </p:spTree>
    <p:extLst>
      <p:ext uri="{BB962C8B-B14F-4D97-AF65-F5344CB8AC3E}">
        <p14:creationId xmlns:p14="http://schemas.microsoft.com/office/powerpoint/2010/main" val="188789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74638"/>
            <a:ext cx="8534400" cy="1143000"/>
          </a:xfrm>
        </p:spPr>
        <p:txBody>
          <a:bodyPr>
            <a:normAutofit fontScale="90000"/>
          </a:bodyPr>
          <a:lstStyle/>
          <a:p>
            <a:pPr eaLnBrk="1" hangingPunct="1"/>
            <a:r>
              <a:rPr lang="en-US" altLang="en-US" sz="4000" dirty="0"/>
              <a:t>Prioritizing Intensity of Measles Response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1566404"/>
              </p:ext>
            </p:extLst>
          </p:nvPr>
        </p:nvGraphicFramePr>
        <p:xfrm>
          <a:off x="457200" y="1600200"/>
          <a:ext cx="8229600" cy="2667000"/>
        </p:xfrm>
        <a:graphic>
          <a:graphicData uri="http://schemas.openxmlformats.org/drawingml/2006/table">
            <a:tbl>
              <a:tblPr firstRow="1" bandRow="1">
                <a:tableStyleId>{D27102A9-8310-4765-A935-A1911B00CA55}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46473">
                <a:tc>
                  <a:txBody>
                    <a:bodyPr/>
                    <a:lstStyle/>
                    <a:p>
                      <a:r>
                        <a:rPr lang="en-US" sz="1800" dirty="0"/>
                        <a:t>High</a:t>
                      </a:r>
                      <a:r>
                        <a:rPr lang="en-US" sz="1800" baseline="0" dirty="0"/>
                        <a:t> Concern</a:t>
                      </a:r>
                      <a:endParaRPr lang="en-US" sz="1800" dirty="0"/>
                    </a:p>
                  </a:txBody>
                  <a:tcPr marT="45730" marB="45730"/>
                </a:tc>
                <a:tc>
                  <a:txBody>
                    <a:bodyPr/>
                    <a:lstStyle/>
                    <a:p>
                      <a:r>
                        <a:rPr lang="en-US" sz="1800" dirty="0"/>
                        <a:t>Lower</a:t>
                      </a:r>
                      <a:r>
                        <a:rPr lang="en-US" sz="1800" baseline="0" dirty="0"/>
                        <a:t> Concern</a:t>
                      </a:r>
                      <a:endParaRPr lang="en-US" sz="1800" dirty="0"/>
                    </a:p>
                  </a:txBody>
                  <a:tcPr marT="45730" marB="45730"/>
                </a:tc>
                <a:extLst>
                  <a:ext uri="{0D108BD9-81ED-4DB2-BD59-A6C34878D82A}">
                    <a16:rowId xmlns:a16="http://schemas.microsoft.com/office/drawing/2014/main" val="10000"/>
                  </a:ext>
                </a:extLst>
              </a:tr>
              <a:tr h="597912">
                <a:tc>
                  <a:txBody>
                    <a:bodyPr/>
                    <a:lstStyle/>
                    <a:p>
                      <a:r>
                        <a:rPr lang="en-US" sz="1800" dirty="0"/>
                        <a:t>Travel to endemic</a:t>
                      </a:r>
                      <a:r>
                        <a:rPr lang="en-US" sz="1800" baseline="0" dirty="0"/>
                        <a:t> area or contact with measles case  (</a:t>
                      </a:r>
                      <a:r>
                        <a:rPr lang="en-US" sz="1800" baseline="0"/>
                        <a:t>Not Mexico)</a:t>
                      </a:r>
                      <a:endParaRPr lang="en-US" sz="1800" dirty="0"/>
                    </a:p>
                  </a:txBody>
                  <a:tcPr marT="45730" marB="45730"/>
                </a:tc>
                <a:tc>
                  <a:txBody>
                    <a:bodyPr/>
                    <a:lstStyle/>
                    <a:p>
                      <a:r>
                        <a:rPr lang="en-US" sz="1800" dirty="0"/>
                        <a:t>No</a:t>
                      </a:r>
                      <a:r>
                        <a:rPr lang="en-US" sz="1800" baseline="0" dirty="0"/>
                        <a:t> exposure history</a:t>
                      </a:r>
                      <a:endParaRPr lang="en-US" sz="1800" dirty="0"/>
                    </a:p>
                  </a:txBody>
                  <a:tcPr marT="45730" marB="45730"/>
                </a:tc>
                <a:extLst>
                  <a:ext uri="{0D108BD9-81ED-4DB2-BD59-A6C34878D82A}">
                    <a16:rowId xmlns:a16="http://schemas.microsoft.com/office/drawing/2014/main" val="10001"/>
                  </a:ext>
                </a:extLst>
              </a:tr>
              <a:tr h="346473">
                <a:tc>
                  <a:txBody>
                    <a:bodyPr/>
                    <a:lstStyle/>
                    <a:p>
                      <a:r>
                        <a:rPr lang="en-US" sz="1800" dirty="0"/>
                        <a:t>Unvaccinated</a:t>
                      </a:r>
                    </a:p>
                  </a:txBody>
                  <a:tcPr marT="45730" marB="45730"/>
                </a:tc>
                <a:tc>
                  <a:txBody>
                    <a:bodyPr/>
                    <a:lstStyle/>
                    <a:p>
                      <a:r>
                        <a:rPr lang="en-US" sz="1800" dirty="0"/>
                        <a:t>Vaccinated</a:t>
                      </a:r>
                    </a:p>
                  </a:txBody>
                  <a:tcPr marT="45730" marB="45730"/>
                </a:tc>
                <a:extLst>
                  <a:ext uri="{0D108BD9-81ED-4DB2-BD59-A6C34878D82A}">
                    <a16:rowId xmlns:a16="http://schemas.microsoft.com/office/drawing/2014/main" val="10002"/>
                  </a:ext>
                </a:extLst>
              </a:tr>
              <a:tr h="598022">
                <a:tc>
                  <a:txBody>
                    <a:bodyPr/>
                    <a:lstStyle/>
                    <a:p>
                      <a:r>
                        <a:rPr lang="en-US" sz="1800" dirty="0"/>
                        <a:t>Clinically compatible</a:t>
                      </a:r>
                    </a:p>
                  </a:txBody>
                  <a:tcPr marT="45730" marB="45730"/>
                </a:tc>
                <a:tc>
                  <a:txBody>
                    <a:bodyPr/>
                    <a:lstStyle/>
                    <a:p>
                      <a:r>
                        <a:rPr lang="en-US" sz="1800" dirty="0"/>
                        <a:t>Not clinically compatible (e.g. low</a:t>
                      </a:r>
                      <a:r>
                        <a:rPr lang="en-US" sz="1800" baseline="0" dirty="0"/>
                        <a:t> fever, short rash duration, no “Cs”)</a:t>
                      </a:r>
                      <a:endParaRPr lang="en-US" sz="1800" dirty="0"/>
                    </a:p>
                  </a:txBody>
                  <a:tcPr marT="45730" marB="45730"/>
                </a:tc>
                <a:extLst>
                  <a:ext uri="{0D108BD9-81ED-4DB2-BD59-A6C34878D82A}">
                    <a16:rowId xmlns:a16="http://schemas.microsoft.com/office/drawing/2014/main" val="10003"/>
                  </a:ext>
                </a:extLst>
              </a:tr>
              <a:tr h="655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IgM+</a:t>
                      </a:r>
                      <a:r>
                        <a:rPr lang="en-US" sz="1800" baseline="0" dirty="0"/>
                        <a:t> result from a commercial lab</a:t>
                      </a:r>
                      <a:endParaRPr lang="en-US" sz="1800" dirty="0"/>
                    </a:p>
                    <a:p>
                      <a:endParaRPr lang="en-US" sz="1800" dirty="0"/>
                    </a:p>
                  </a:txBody>
                  <a:tcPr marT="45730" marB="45730"/>
                </a:tc>
                <a:tc>
                  <a:txBody>
                    <a:bodyPr/>
                    <a:lstStyle/>
                    <a:p>
                      <a:r>
                        <a:rPr lang="en-US" sz="1800" dirty="0"/>
                        <a:t>Physician has an alternate diagnosis (e.g. scarlet fever)</a:t>
                      </a:r>
                    </a:p>
                  </a:txBody>
                  <a:tcPr marT="45730" marB="45730"/>
                </a:tc>
                <a:extLst>
                  <a:ext uri="{0D108BD9-81ED-4DB2-BD59-A6C34878D82A}">
                    <a16:rowId xmlns:a16="http://schemas.microsoft.com/office/drawing/2014/main" val="10004"/>
                  </a:ext>
                </a:extLst>
              </a:tr>
            </a:tbl>
          </a:graphicData>
        </a:graphic>
      </p:graphicFrame>
      <p:sp>
        <p:nvSpPr>
          <p:cNvPr id="2" name="TextBox 1"/>
          <p:cNvSpPr txBox="1"/>
          <p:nvPr/>
        </p:nvSpPr>
        <p:spPr>
          <a:xfrm>
            <a:off x="609600" y="4267200"/>
            <a:ext cx="7924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All measles reports are urgent and should be investigated immediately.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Those with higher concern may need to have control measures implemented (e.g. PEP, quarantine) before lab results are available.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Lower concern suspects can sometimes be ruled out without testing, if desired.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Contact EIADB for help determining response efforts.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up on Rubella IgM+</a:t>
            </a:r>
          </a:p>
        </p:txBody>
      </p:sp>
      <p:sp>
        <p:nvSpPr>
          <p:cNvPr id="3" name="Content Placeholder 2"/>
          <p:cNvSpPr>
            <a:spLocks noGrp="1"/>
          </p:cNvSpPr>
          <p:nvPr>
            <p:ph idx="1"/>
          </p:nvPr>
        </p:nvSpPr>
        <p:spPr/>
        <p:txBody>
          <a:bodyPr/>
          <a:lstStyle/>
          <a:p>
            <a:r>
              <a:rPr lang="en-US" dirty="0"/>
              <a:t>Most of the rubella IgM+ labs you will see for will be prenatal immunity testing</a:t>
            </a:r>
          </a:p>
          <a:p>
            <a:pPr lvl="1"/>
            <a:r>
              <a:rPr lang="en-US" dirty="0"/>
              <a:t>Contact the provider, if mom to be is asymptomatic, you’re done.</a:t>
            </a:r>
          </a:p>
          <a:p>
            <a:pPr lvl="1"/>
            <a:r>
              <a:rPr lang="en-US" dirty="0"/>
              <a:t>If symptomatic, more investigation and possible preparation for a CRS investigation may be needed.</a:t>
            </a:r>
          </a:p>
          <a:p>
            <a:r>
              <a:rPr lang="en-US" dirty="0"/>
              <a:t>Positive labs for men, children, or non-pregnant women need more investigation</a:t>
            </a:r>
          </a:p>
        </p:txBody>
      </p:sp>
    </p:spTree>
    <p:extLst>
      <p:ext uri="{BB962C8B-B14F-4D97-AF65-F5344CB8AC3E}">
        <p14:creationId xmlns:p14="http://schemas.microsoft.com/office/powerpoint/2010/main" val="145827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Measles/Rubella Notes</a:t>
            </a:r>
          </a:p>
        </p:txBody>
      </p:sp>
      <p:sp>
        <p:nvSpPr>
          <p:cNvPr id="3" name="Content Placeholder 2"/>
          <p:cNvSpPr>
            <a:spLocks noGrp="1"/>
          </p:cNvSpPr>
          <p:nvPr>
            <p:ph idx="1"/>
          </p:nvPr>
        </p:nvSpPr>
        <p:spPr/>
        <p:txBody>
          <a:bodyPr>
            <a:normAutofit lnSpcReduction="10000"/>
          </a:bodyPr>
          <a:lstStyle/>
          <a:p>
            <a:r>
              <a:rPr lang="en-US" dirty="0"/>
              <a:t>Lab testing process identical, just check the correct test on lab forms</a:t>
            </a:r>
          </a:p>
          <a:p>
            <a:r>
              <a:rPr lang="en-US" dirty="0"/>
              <a:t>PCR is preferred testing</a:t>
            </a:r>
          </a:p>
          <a:p>
            <a:r>
              <a:rPr lang="en-US" dirty="0"/>
              <a:t>Measles Communication Toolkit available for measles investigations</a:t>
            </a:r>
          </a:p>
          <a:p>
            <a:r>
              <a:rPr lang="en-US" dirty="0"/>
              <a:t>Rubella diagnoses are highly unlikely</a:t>
            </a:r>
          </a:p>
          <a:p>
            <a:pPr lvl="1"/>
            <a:r>
              <a:rPr lang="en-US" dirty="0"/>
              <a:t>Only 2 cases in Texas in last 10 years</a:t>
            </a:r>
          </a:p>
          <a:p>
            <a:pPr lvl="1"/>
            <a:r>
              <a:rPr lang="en-US" dirty="0"/>
              <a:t>&lt;20 cases annually in US</a:t>
            </a:r>
          </a:p>
          <a:p>
            <a:pPr lvl="1"/>
            <a:r>
              <a:rPr lang="en-US" dirty="0"/>
              <a:t>IgM prone to be falsely positive</a:t>
            </a:r>
          </a:p>
          <a:p>
            <a:endParaRPr lang="en-US" dirty="0"/>
          </a:p>
        </p:txBody>
      </p:sp>
    </p:spTree>
    <p:extLst>
      <p:ext uri="{BB962C8B-B14F-4D97-AF65-F5344CB8AC3E}">
        <p14:creationId xmlns:p14="http://schemas.microsoft.com/office/powerpoint/2010/main" val="137837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a:t>Investigation Activities</a:t>
            </a:r>
          </a:p>
        </p:txBody>
      </p:sp>
      <p:sp>
        <p:nvSpPr>
          <p:cNvPr id="9219" name="Rectangle 3"/>
          <p:cNvSpPr>
            <a:spLocks noGrp="1" noChangeArrowheads="1"/>
          </p:cNvSpPr>
          <p:nvPr>
            <p:ph idx="1"/>
          </p:nvPr>
        </p:nvSpPr>
        <p:spPr>
          <a:xfrm>
            <a:off x="457200" y="1447800"/>
            <a:ext cx="8229600" cy="5105400"/>
          </a:xfrm>
        </p:spPr>
        <p:txBody>
          <a:bodyPr/>
          <a:lstStyle/>
          <a:p>
            <a:pPr marL="514350" indent="-514350" eaLnBrk="1" hangingPunct="1">
              <a:buFont typeface="+mj-lt"/>
              <a:buAutoNum type="arabicPeriod"/>
            </a:pPr>
            <a:r>
              <a:rPr lang="en-US" altLang="en-US" dirty="0"/>
              <a:t>Isolate patient (if in infectious period)</a:t>
            </a:r>
          </a:p>
          <a:p>
            <a:pPr marL="514350" indent="-514350" eaLnBrk="1" hangingPunct="1">
              <a:buFont typeface="+mj-lt"/>
              <a:buAutoNum type="arabicPeriod"/>
            </a:pPr>
            <a:r>
              <a:rPr lang="en-US" altLang="en-US" dirty="0"/>
              <a:t>Notify EAIDB at time of report </a:t>
            </a:r>
          </a:p>
          <a:p>
            <a:pPr marL="514350" indent="-514350" eaLnBrk="1" hangingPunct="1">
              <a:buFont typeface="+mj-lt"/>
              <a:buAutoNum type="arabicPeriod"/>
            </a:pPr>
            <a:r>
              <a:rPr lang="en-US" altLang="en-US" dirty="0"/>
              <a:t>Collect specimens for DSHS lab</a:t>
            </a:r>
          </a:p>
          <a:p>
            <a:pPr lvl="1" eaLnBrk="1" hangingPunct="1"/>
            <a:r>
              <a:rPr lang="en-US" altLang="en-US" dirty="0"/>
              <a:t>PCR swabs and serum samples (maybe urine)</a:t>
            </a:r>
          </a:p>
          <a:p>
            <a:pPr marL="514350" indent="-514350" eaLnBrk="1" hangingPunct="1">
              <a:buFont typeface="+mj-lt"/>
              <a:buAutoNum type="arabicPeriod"/>
            </a:pPr>
            <a:r>
              <a:rPr lang="en-US" altLang="en-US" dirty="0"/>
              <a:t>Find out everywhere patient has been during infectious period</a:t>
            </a:r>
          </a:p>
          <a:p>
            <a:pPr lvl="1" eaLnBrk="1" hangingPunct="1"/>
            <a:r>
              <a:rPr lang="en-US" altLang="en-US" sz="2400" dirty="0"/>
              <a:t>Medical visits		-School or work</a:t>
            </a:r>
          </a:p>
          <a:p>
            <a:pPr lvl="1" eaLnBrk="1" hangingPunct="1"/>
            <a:r>
              <a:rPr lang="en-US" altLang="en-US" sz="2400" dirty="0"/>
              <a:t>Friends/family		-Travel of any kind</a:t>
            </a:r>
          </a:p>
          <a:p>
            <a:pPr lvl="1" eaLnBrk="1" hangingPunct="1"/>
            <a:r>
              <a:rPr lang="en-US" altLang="en-US" sz="2400" dirty="0"/>
              <a:t>Any public events or outings (e.g. daycare, groceries, church, concerts, baseball game)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t>Investigation Activities, 2</a:t>
            </a:r>
          </a:p>
        </p:txBody>
      </p:sp>
      <p:sp>
        <p:nvSpPr>
          <p:cNvPr id="10243" name="Content Placeholder 2"/>
          <p:cNvSpPr>
            <a:spLocks noGrp="1"/>
          </p:cNvSpPr>
          <p:nvPr>
            <p:ph idx="1"/>
          </p:nvPr>
        </p:nvSpPr>
        <p:spPr>
          <a:xfrm>
            <a:off x="457200" y="1600200"/>
            <a:ext cx="8229600" cy="5029200"/>
          </a:xfrm>
        </p:spPr>
        <p:txBody>
          <a:bodyPr>
            <a:normAutofit/>
          </a:bodyPr>
          <a:lstStyle/>
          <a:p>
            <a:pPr marL="514350" indent="-514350" eaLnBrk="1" hangingPunct="1">
              <a:buFont typeface="+mj-lt"/>
              <a:buAutoNum type="arabicPeriod" startAt="5"/>
            </a:pPr>
            <a:r>
              <a:rPr lang="en-US" altLang="en-US" dirty="0"/>
              <a:t>Notify all potential exposure sites</a:t>
            </a:r>
          </a:p>
          <a:p>
            <a:pPr lvl="1" eaLnBrk="1" hangingPunct="1"/>
            <a:r>
              <a:rPr lang="en-US" altLang="en-US" dirty="0"/>
              <a:t>If patient traveled, inform EAIDB</a:t>
            </a:r>
          </a:p>
          <a:p>
            <a:pPr lvl="1" eaLnBrk="1" hangingPunct="1"/>
            <a:r>
              <a:rPr lang="en-US" altLang="en-US" dirty="0"/>
              <a:t>Assess vaccination history of all contacts</a:t>
            </a:r>
          </a:p>
          <a:p>
            <a:pPr lvl="1" eaLnBrk="1" hangingPunct="1"/>
            <a:r>
              <a:rPr lang="en-US" altLang="en-US" dirty="0"/>
              <a:t>If in PEP window, </a:t>
            </a:r>
            <a:r>
              <a:rPr lang="en-US" altLang="en-US" dirty="0" err="1"/>
              <a:t>prophylax</a:t>
            </a:r>
            <a:r>
              <a:rPr lang="en-US" altLang="en-US" dirty="0"/>
              <a:t> everyone that is unvaccinated</a:t>
            </a:r>
          </a:p>
          <a:p>
            <a:pPr lvl="1" eaLnBrk="1" hangingPunct="1"/>
            <a:r>
              <a:rPr lang="en-US" altLang="en-US" dirty="0"/>
              <a:t>Consider a press release if patient visited public places (e.g. concert, shopping) while infectious</a:t>
            </a:r>
          </a:p>
          <a:p>
            <a:pPr lvl="1" eaLnBrk="1" hangingPunct="1"/>
            <a:r>
              <a:rPr lang="en-US" altLang="en-US" dirty="0"/>
              <a:t>Issue health alert</a:t>
            </a:r>
          </a:p>
          <a:p>
            <a:pPr marL="514350" indent="-514350" eaLnBrk="1" hangingPunct="1">
              <a:buFont typeface="+mj-lt"/>
              <a:buAutoNum type="arabicPeriod" startAt="6"/>
            </a:pPr>
            <a:r>
              <a:rPr lang="en-US" altLang="en-US" dirty="0"/>
              <a:t>Find out where patient was exposed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a:t>Measles Confirmed Case Status</a:t>
            </a:r>
          </a:p>
        </p:txBody>
      </p:sp>
      <p:sp>
        <p:nvSpPr>
          <p:cNvPr id="6147" name="Rectangle 3"/>
          <p:cNvSpPr>
            <a:spLocks noGrp="1" noChangeArrowheads="1"/>
          </p:cNvSpPr>
          <p:nvPr>
            <p:ph idx="1"/>
          </p:nvPr>
        </p:nvSpPr>
        <p:spPr>
          <a:xfrm>
            <a:off x="457200" y="1600200"/>
            <a:ext cx="8305800" cy="4800600"/>
          </a:xfrm>
        </p:spPr>
        <p:txBody>
          <a:bodyPr/>
          <a:lstStyle/>
          <a:p>
            <a:pPr eaLnBrk="1" hangingPunct="1">
              <a:lnSpc>
                <a:spcPct val="90000"/>
              </a:lnSpc>
            </a:pPr>
            <a:r>
              <a:rPr lang="en-US" altLang="en-US" dirty="0"/>
              <a:t>Must have all of the following:</a:t>
            </a:r>
          </a:p>
          <a:p>
            <a:pPr lvl="1" eaLnBrk="1" hangingPunct="1">
              <a:lnSpc>
                <a:spcPct val="90000"/>
              </a:lnSpc>
            </a:pPr>
            <a:r>
              <a:rPr lang="en-US" altLang="en-US" dirty="0"/>
              <a:t>Generalized rash lasting at least 3 days</a:t>
            </a:r>
          </a:p>
          <a:p>
            <a:pPr lvl="1" eaLnBrk="1" hangingPunct="1">
              <a:lnSpc>
                <a:spcPct val="90000"/>
              </a:lnSpc>
            </a:pPr>
            <a:r>
              <a:rPr lang="en-US" altLang="en-US" dirty="0"/>
              <a:t>Temperature of at least 101 F</a:t>
            </a:r>
          </a:p>
          <a:p>
            <a:pPr lvl="1" eaLnBrk="1" hangingPunct="1">
              <a:lnSpc>
                <a:spcPct val="90000"/>
              </a:lnSpc>
            </a:pPr>
            <a:r>
              <a:rPr lang="en-US" altLang="en-US" dirty="0"/>
              <a:t>Cough, coryza or conjunctivitis</a:t>
            </a:r>
          </a:p>
          <a:p>
            <a:pPr eaLnBrk="1" hangingPunct="1">
              <a:lnSpc>
                <a:spcPct val="90000"/>
              </a:lnSpc>
            </a:pPr>
            <a:r>
              <a:rPr lang="en-US" altLang="en-US" dirty="0"/>
              <a:t>And one of the following:</a:t>
            </a:r>
          </a:p>
          <a:p>
            <a:pPr lvl="1" eaLnBrk="1" hangingPunct="1">
              <a:lnSpc>
                <a:spcPct val="90000"/>
              </a:lnSpc>
            </a:pPr>
            <a:r>
              <a:rPr lang="en-US" altLang="en-US" dirty="0"/>
              <a:t>Positive measles PCR (not available outside DSHS)</a:t>
            </a:r>
          </a:p>
          <a:p>
            <a:pPr lvl="1" eaLnBrk="1" hangingPunct="1">
              <a:lnSpc>
                <a:spcPct val="90000"/>
              </a:lnSpc>
            </a:pPr>
            <a:r>
              <a:rPr lang="en-US" altLang="en-US" dirty="0"/>
              <a:t>Positive for measles IgM (DSHS-preferred)</a:t>
            </a:r>
          </a:p>
          <a:p>
            <a:pPr lvl="1" eaLnBrk="1" hangingPunct="1">
              <a:lnSpc>
                <a:spcPct val="90000"/>
              </a:lnSpc>
            </a:pPr>
            <a:r>
              <a:rPr lang="en-US" altLang="en-US" dirty="0"/>
              <a:t>4-fold rise in titers in acute and convalescent samples (unlikely to get)</a:t>
            </a:r>
          </a:p>
          <a:p>
            <a:pPr lvl="1" eaLnBrk="1" hangingPunct="1">
              <a:lnSpc>
                <a:spcPct val="90000"/>
              </a:lnSpc>
            </a:pPr>
            <a:r>
              <a:rPr lang="en-US" altLang="en-US" dirty="0"/>
              <a:t>Epi-linked to a lab-confirmed case</a:t>
            </a:r>
          </a:p>
        </p:txBody>
      </p:sp>
    </p:spTree>
    <p:extLst>
      <p:ext uri="{BB962C8B-B14F-4D97-AF65-F5344CB8AC3E}">
        <p14:creationId xmlns:p14="http://schemas.microsoft.com/office/powerpoint/2010/main" val="237185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a:t>Rubella Confirmed Case Status</a:t>
            </a:r>
          </a:p>
        </p:txBody>
      </p:sp>
      <p:sp>
        <p:nvSpPr>
          <p:cNvPr id="7171" name="Rectangle 3"/>
          <p:cNvSpPr>
            <a:spLocks noGrp="1" noChangeArrowheads="1"/>
          </p:cNvSpPr>
          <p:nvPr>
            <p:ph idx="1"/>
          </p:nvPr>
        </p:nvSpPr>
        <p:spPr>
          <a:xfrm>
            <a:off x="457200" y="1447800"/>
            <a:ext cx="8305800" cy="4953000"/>
          </a:xfrm>
        </p:spPr>
        <p:txBody>
          <a:bodyPr/>
          <a:lstStyle/>
          <a:p>
            <a:pPr eaLnBrk="1" hangingPunct="1"/>
            <a:r>
              <a:rPr lang="en-US" altLang="en-US" sz="2800" dirty="0"/>
              <a:t>Must have all of the following:</a:t>
            </a:r>
          </a:p>
          <a:p>
            <a:pPr lvl="1" eaLnBrk="1" hangingPunct="1"/>
            <a:r>
              <a:rPr lang="en-US" altLang="en-US" sz="2400" dirty="0"/>
              <a:t>Generalized </a:t>
            </a:r>
            <a:r>
              <a:rPr lang="en-US" altLang="en-US" sz="2400" dirty="0" err="1"/>
              <a:t>maculopapular</a:t>
            </a:r>
            <a:r>
              <a:rPr lang="en-US" altLang="en-US" sz="2400" dirty="0"/>
              <a:t> rash</a:t>
            </a:r>
          </a:p>
          <a:p>
            <a:pPr lvl="1" eaLnBrk="1" hangingPunct="1"/>
            <a:r>
              <a:rPr lang="en-US" altLang="en-US" sz="2400" dirty="0"/>
              <a:t>Temperature of at least 99F</a:t>
            </a:r>
          </a:p>
          <a:p>
            <a:pPr lvl="1" eaLnBrk="1" hangingPunct="1"/>
            <a:r>
              <a:rPr lang="en-US" altLang="en-US" sz="2400" dirty="0"/>
              <a:t>Arthralgia, lymphadenopathy or conjunctivitis</a:t>
            </a:r>
          </a:p>
          <a:p>
            <a:pPr eaLnBrk="1" hangingPunct="1"/>
            <a:r>
              <a:rPr lang="en-US" altLang="en-US" sz="2800" dirty="0"/>
              <a:t>And one of the following:</a:t>
            </a:r>
          </a:p>
          <a:p>
            <a:pPr lvl="1" eaLnBrk="1" hangingPunct="1"/>
            <a:r>
              <a:rPr lang="en-US" altLang="en-US" sz="2400" dirty="0"/>
              <a:t>Positive for rubella IgM antibody</a:t>
            </a:r>
          </a:p>
          <a:p>
            <a:pPr lvl="1" eaLnBrk="1" hangingPunct="1"/>
            <a:r>
              <a:rPr lang="en-US" altLang="en-US" sz="2400" dirty="0"/>
              <a:t>Rubella virus identified (PCR or culture)</a:t>
            </a:r>
          </a:p>
          <a:p>
            <a:pPr lvl="1" eaLnBrk="1" hangingPunct="1"/>
            <a:r>
              <a:rPr lang="en-US" altLang="en-US" sz="2400" dirty="0"/>
              <a:t>4-fold rise in titers in acute and convalescent samples</a:t>
            </a:r>
          </a:p>
          <a:p>
            <a:pPr lvl="1" eaLnBrk="1" hangingPunct="1"/>
            <a:r>
              <a:rPr lang="en-US" altLang="en-US" sz="2400" dirty="0"/>
              <a:t>Epi-linked to a lab-confirmed case</a:t>
            </a:r>
          </a:p>
        </p:txBody>
      </p:sp>
    </p:spTree>
    <p:extLst>
      <p:ext uri="{BB962C8B-B14F-4D97-AF65-F5344CB8AC3E}">
        <p14:creationId xmlns:p14="http://schemas.microsoft.com/office/powerpoint/2010/main" val="388219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VPD Team</a:t>
            </a:r>
          </a:p>
        </p:txBody>
      </p:sp>
      <p:sp>
        <p:nvSpPr>
          <p:cNvPr id="6" name="Content Placeholder 5"/>
          <p:cNvSpPr>
            <a:spLocks noGrp="1"/>
          </p:cNvSpPr>
          <p:nvPr>
            <p:ph idx="1"/>
          </p:nvPr>
        </p:nvSpPr>
        <p:spPr/>
        <p:txBody>
          <a:bodyPr/>
          <a:lstStyle/>
          <a:p>
            <a:r>
              <a:rPr lang="en-US" dirty="0"/>
              <a:t>Rachel Wiseman, team lead</a:t>
            </a:r>
          </a:p>
          <a:p>
            <a:pPr lvl="1"/>
            <a:r>
              <a:rPr lang="en-US" dirty="0"/>
              <a:t>Measles, rubella, tetanus, polio, diphtheria</a:t>
            </a:r>
          </a:p>
          <a:p>
            <a:r>
              <a:rPr lang="en-US" dirty="0"/>
              <a:t>Brandy Tidwell</a:t>
            </a:r>
          </a:p>
          <a:p>
            <a:pPr lvl="1"/>
            <a:r>
              <a:rPr lang="en-US" dirty="0"/>
              <a:t>Varicella, pertussis, </a:t>
            </a:r>
            <a:r>
              <a:rPr lang="en-US" i="1" dirty="0" err="1"/>
              <a:t>Haemophilus</a:t>
            </a:r>
            <a:r>
              <a:rPr lang="en-US" dirty="0"/>
              <a:t>, mumps</a:t>
            </a:r>
          </a:p>
          <a:p>
            <a:r>
              <a:rPr lang="en-US" dirty="0"/>
              <a:t>Kayla Boykins</a:t>
            </a:r>
          </a:p>
          <a:p>
            <a:pPr lvl="1"/>
            <a:r>
              <a:rPr lang="en-US" dirty="0"/>
              <a:t>Hepatitis A and B, sometimes C, pertussis</a:t>
            </a:r>
          </a:p>
          <a:p>
            <a:r>
              <a:rPr lang="en-US" dirty="0"/>
              <a:t>Vacant</a:t>
            </a:r>
          </a:p>
          <a:p>
            <a:pPr lvl="1"/>
            <a:r>
              <a:rPr lang="en-US" dirty="0"/>
              <a:t>Measures your VPD performance (</a:t>
            </a:r>
            <a:r>
              <a:rPr lang="en-US" dirty="0" err="1"/>
              <a:t>Imm</a:t>
            </a:r>
            <a:r>
              <a:rPr lang="en-US" dirty="0"/>
              <a:t> contract)</a:t>
            </a:r>
          </a:p>
        </p:txBody>
      </p:sp>
    </p:spTree>
    <p:extLst>
      <p:ext uri="{BB962C8B-B14F-4D97-AF65-F5344CB8AC3E}">
        <p14:creationId xmlns:p14="http://schemas.microsoft.com/office/powerpoint/2010/main" val="192591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0472424" flipV="1">
            <a:off x="6182120" y="1485913"/>
            <a:ext cx="2515102" cy="2468562"/>
          </a:xfrm>
        </p:spPr>
        <p:txBody>
          <a:bodyPr>
            <a:normAutofit fontScale="90000"/>
          </a:bodyPr>
          <a:lstStyle/>
          <a:p>
            <a:r>
              <a:rPr lang="en-US" dirty="0"/>
              <a:t>My girls. (And, yes, I am way too young to have teenagers)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5905250">
            <a:off x="79565" y="1001178"/>
            <a:ext cx="6343143" cy="4757357"/>
          </a:xfrm>
        </p:spPr>
      </p:pic>
    </p:spTree>
    <p:extLst>
      <p:ext uri="{BB962C8B-B14F-4D97-AF65-F5344CB8AC3E}">
        <p14:creationId xmlns:p14="http://schemas.microsoft.com/office/powerpoint/2010/main" val="304816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a:xfrm>
            <a:off x="233597" y="533400"/>
            <a:ext cx="7772400" cy="1470025"/>
          </a:xfrm>
        </p:spPr>
        <p:txBody>
          <a:bodyPr/>
          <a:lstStyle/>
          <a:p>
            <a:pPr eaLnBrk="1" hangingPunct="1"/>
            <a:endParaRPr lang="en-US" altLang="en-US" dirty="0"/>
          </a:p>
        </p:txBody>
      </p:sp>
      <p:sp>
        <p:nvSpPr>
          <p:cNvPr id="11267" name="Rectangle 6"/>
          <p:cNvSpPr>
            <a:spLocks noGrp="1" noChangeArrowheads="1"/>
          </p:cNvSpPr>
          <p:nvPr>
            <p:ph type="subTitle" idx="1"/>
          </p:nvPr>
        </p:nvSpPr>
        <p:spPr/>
        <p:txBody>
          <a:bodyPr/>
          <a:lstStyle/>
          <a:p>
            <a:pPr eaLnBrk="1" hangingPunct="1"/>
            <a:endParaRPr lang="en-US" altLang="en-US"/>
          </a:p>
        </p:txBody>
      </p:sp>
      <p:pic>
        <p:nvPicPr>
          <p:cNvPr id="2" name="Picture 1"/>
          <p:cNvPicPr>
            <a:picLocks noChangeAspect="1"/>
          </p:cNvPicPr>
          <p:nvPr/>
        </p:nvPicPr>
        <p:blipFill>
          <a:blip r:embed="rId2"/>
          <a:stretch>
            <a:fillRect/>
          </a:stretch>
        </p:blipFill>
        <p:spPr>
          <a:xfrm>
            <a:off x="108195" y="1066800"/>
            <a:ext cx="8927609" cy="48545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starts a pertussis investigation?</a:t>
            </a:r>
          </a:p>
        </p:txBody>
      </p:sp>
      <p:sp>
        <p:nvSpPr>
          <p:cNvPr id="3" name="Content Placeholder 2"/>
          <p:cNvSpPr>
            <a:spLocks noGrp="1"/>
          </p:cNvSpPr>
          <p:nvPr>
            <p:ph idx="1"/>
          </p:nvPr>
        </p:nvSpPr>
        <p:spPr/>
        <p:txBody>
          <a:bodyPr/>
          <a:lstStyle/>
          <a:p>
            <a:r>
              <a:rPr lang="en-US" dirty="0"/>
              <a:t>All positive PCRs</a:t>
            </a:r>
          </a:p>
          <a:p>
            <a:r>
              <a:rPr lang="en-US" dirty="0"/>
              <a:t>All reports from school nurses, day cares, providers, </a:t>
            </a:r>
            <a:r>
              <a:rPr lang="en-US" dirty="0" err="1"/>
              <a:t>etc</a:t>
            </a:r>
            <a:endParaRPr lang="en-US" dirty="0"/>
          </a:p>
          <a:p>
            <a:r>
              <a:rPr lang="en-US" dirty="0"/>
              <a:t>All coughing contacts of cases</a:t>
            </a:r>
          </a:p>
          <a:p>
            <a:r>
              <a:rPr lang="en-US" dirty="0"/>
              <a:t>All culture tests, positive or negative</a:t>
            </a:r>
          </a:p>
          <a:p>
            <a:r>
              <a:rPr lang="en-US" dirty="0"/>
              <a:t>All DFA results</a:t>
            </a:r>
          </a:p>
          <a:p>
            <a:r>
              <a:rPr lang="en-US" dirty="0"/>
              <a:t>All serology (do your best)</a:t>
            </a:r>
          </a:p>
        </p:txBody>
      </p:sp>
    </p:spTree>
    <p:extLst>
      <p:ext uri="{BB962C8B-B14F-4D97-AF65-F5344CB8AC3E}">
        <p14:creationId xmlns:p14="http://schemas.microsoft.com/office/powerpoint/2010/main" val="390932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a:t>Investigation Considerations</a:t>
            </a:r>
          </a:p>
        </p:txBody>
      </p:sp>
      <p:sp>
        <p:nvSpPr>
          <p:cNvPr id="14339" name="Rectangle 3"/>
          <p:cNvSpPr>
            <a:spLocks noGrp="1" noChangeArrowheads="1"/>
          </p:cNvSpPr>
          <p:nvPr>
            <p:ph idx="1"/>
          </p:nvPr>
        </p:nvSpPr>
        <p:spPr>
          <a:xfrm>
            <a:off x="114300" y="1295400"/>
            <a:ext cx="8915400" cy="5211763"/>
          </a:xfrm>
        </p:spPr>
        <p:txBody>
          <a:bodyPr>
            <a:normAutofit lnSpcReduction="10000"/>
          </a:bodyPr>
          <a:lstStyle/>
          <a:p>
            <a:r>
              <a:rPr lang="en-US" altLang="en-US" dirty="0"/>
              <a:t>Focus on high-risk contacts for prophylaxis</a:t>
            </a:r>
          </a:p>
          <a:p>
            <a:pPr lvl="1"/>
            <a:r>
              <a:rPr lang="en-US" altLang="en-US" dirty="0"/>
              <a:t>Infants</a:t>
            </a:r>
          </a:p>
          <a:p>
            <a:pPr lvl="1"/>
            <a:r>
              <a:rPr lang="en-US" altLang="en-US" dirty="0"/>
              <a:t>Pregnant women</a:t>
            </a:r>
          </a:p>
          <a:p>
            <a:pPr lvl="1"/>
            <a:r>
              <a:rPr lang="en-US" altLang="en-US" dirty="0"/>
              <a:t>Immunocompromised</a:t>
            </a:r>
          </a:p>
          <a:p>
            <a:pPr lvl="1"/>
            <a:r>
              <a:rPr lang="en-US" altLang="en-US" dirty="0"/>
              <a:t>People who have contact with above</a:t>
            </a:r>
          </a:p>
          <a:p>
            <a:pPr lvl="1"/>
            <a:r>
              <a:rPr lang="en-US" altLang="en-US" dirty="0"/>
              <a:t>Household</a:t>
            </a:r>
          </a:p>
          <a:p>
            <a:r>
              <a:rPr lang="en-US" altLang="en-US" dirty="0"/>
              <a:t>Other exposed people should still be notified</a:t>
            </a:r>
          </a:p>
          <a:p>
            <a:pPr lvl="1"/>
            <a:r>
              <a:rPr lang="en-US" altLang="en-US" dirty="0"/>
              <a:t>Travel, school, camp, church, family, </a:t>
            </a:r>
            <a:r>
              <a:rPr lang="en-US" altLang="en-US" dirty="0" err="1"/>
              <a:t>etc</a:t>
            </a:r>
            <a:endParaRPr lang="en-US" altLang="en-US" dirty="0"/>
          </a:p>
          <a:p>
            <a:r>
              <a:rPr lang="en-US" altLang="en-US" dirty="0"/>
              <a:t>Identify any coughing contacts—evaluate and treat (if appropriate)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Considerations, 2</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altLang="en-US" dirty="0"/>
              <a:t>Ask all of the questions on the case track</a:t>
            </a:r>
          </a:p>
          <a:p>
            <a:pPr lvl="1"/>
            <a:r>
              <a:rPr lang="en-US" altLang="en-US" dirty="0"/>
              <a:t>Then enter all of the answers into NBS</a:t>
            </a:r>
          </a:p>
          <a:p>
            <a:r>
              <a:rPr lang="en-US" altLang="en-US" dirty="0"/>
              <a:t>Even if you do everything correctly, an outbreak may still continue to spread. Sorry.</a:t>
            </a:r>
          </a:p>
          <a:p>
            <a:r>
              <a:rPr lang="en-US" altLang="en-US" dirty="0"/>
              <a:t>Hospitalized infants need to be followed until discharge and d/c date entered into NBS</a:t>
            </a:r>
          </a:p>
          <a:p>
            <a:r>
              <a:rPr lang="en-US" altLang="en-US" dirty="0"/>
              <a:t>There is a form that should be completed for pertussis deaths</a:t>
            </a:r>
          </a:p>
          <a:p>
            <a:pPr lvl="1"/>
            <a:r>
              <a:rPr lang="en-US" altLang="en-US" dirty="0"/>
              <a:t>Inform EAIDB of any pertussis deaths immediately, even if patient does not meet case definition</a:t>
            </a:r>
          </a:p>
          <a:p>
            <a:endParaRPr lang="en-US" altLang="en-US" dirty="0"/>
          </a:p>
          <a:p>
            <a:pPr marL="342900" lvl="1" indent="-342900"/>
            <a:endParaRPr lang="en-US" dirty="0"/>
          </a:p>
          <a:p>
            <a:endParaRPr lang="en-US" dirty="0"/>
          </a:p>
        </p:txBody>
      </p:sp>
    </p:spTree>
    <p:extLst>
      <p:ext uri="{BB962C8B-B14F-4D97-AF65-F5344CB8AC3E}">
        <p14:creationId xmlns:p14="http://schemas.microsoft.com/office/powerpoint/2010/main" val="301797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Pertussis PEP</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Free antibiotics for pertussis contacts are available from DSHS</a:t>
            </a:r>
          </a:p>
          <a:p>
            <a:pPr lvl="1"/>
            <a:r>
              <a:rPr lang="en-US" dirty="0"/>
              <a:t>Available to all HSRs and only LHDs that do not already purchase antibiotics for pertussis</a:t>
            </a:r>
          </a:p>
          <a:p>
            <a:pPr lvl="1"/>
            <a:r>
              <a:rPr lang="en-US" dirty="0"/>
              <a:t>Pertussis contacts must meet specific epi and financial criteria</a:t>
            </a:r>
          </a:p>
          <a:p>
            <a:pPr lvl="1"/>
            <a:r>
              <a:rPr lang="en-US" dirty="0"/>
              <a:t>Regions and certain locals can get antibiotics</a:t>
            </a:r>
          </a:p>
          <a:p>
            <a:pPr lvl="2"/>
            <a:r>
              <a:rPr lang="en-US" dirty="0"/>
              <a:t>Must sign up through DSHS pharmacy ITEAMS</a:t>
            </a:r>
          </a:p>
          <a:p>
            <a:pPr lvl="2"/>
            <a:r>
              <a:rPr lang="en-US" dirty="0"/>
              <a:t>Must have training in place</a:t>
            </a:r>
          </a:p>
          <a:p>
            <a:pPr lvl="2"/>
            <a:r>
              <a:rPr lang="en-US" dirty="0"/>
              <a:t>Must have SDOs in place</a:t>
            </a:r>
          </a:p>
          <a:p>
            <a:pPr lvl="1"/>
            <a:r>
              <a:rPr lang="en-US" dirty="0"/>
              <a:t>Contact regional DON or Immunization office for more information</a:t>
            </a:r>
          </a:p>
          <a:p>
            <a:pPr lvl="2"/>
            <a:endParaRPr lang="en-US" dirty="0"/>
          </a:p>
          <a:p>
            <a:pPr marL="457200" lvl="1" indent="0">
              <a:buNone/>
            </a:pPr>
            <a:endParaRPr lang="en-US" dirty="0"/>
          </a:p>
        </p:txBody>
      </p:sp>
    </p:spTree>
    <p:extLst>
      <p:ext uri="{BB962C8B-B14F-4D97-AF65-F5344CB8AC3E}">
        <p14:creationId xmlns:p14="http://schemas.microsoft.com/office/powerpoint/2010/main" val="212694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Pertussis Case Definitions</a:t>
            </a:r>
          </a:p>
        </p:txBody>
      </p:sp>
      <p:sp>
        <p:nvSpPr>
          <p:cNvPr id="12291" name="Rectangle 3"/>
          <p:cNvSpPr>
            <a:spLocks noGrp="1" noChangeArrowheads="1"/>
          </p:cNvSpPr>
          <p:nvPr>
            <p:ph idx="1"/>
          </p:nvPr>
        </p:nvSpPr>
        <p:spPr>
          <a:xfrm>
            <a:off x="457200" y="1600200"/>
            <a:ext cx="8305800" cy="4800600"/>
          </a:xfrm>
        </p:spPr>
        <p:txBody>
          <a:bodyPr>
            <a:normAutofit lnSpcReduction="10000"/>
          </a:bodyPr>
          <a:lstStyle/>
          <a:p>
            <a:pPr eaLnBrk="1" hangingPunct="1"/>
            <a:r>
              <a:rPr lang="en-US" altLang="en-US" dirty="0"/>
              <a:t>Clinical case definition</a:t>
            </a:r>
          </a:p>
          <a:p>
            <a:pPr lvl="1" eaLnBrk="1" hangingPunct="1"/>
            <a:r>
              <a:rPr lang="en-US" altLang="en-US" dirty="0"/>
              <a:t>Must have at least 14 days of cough</a:t>
            </a:r>
          </a:p>
          <a:p>
            <a:pPr lvl="1" eaLnBrk="1" hangingPunct="1"/>
            <a:r>
              <a:rPr lang="en-US" altLang="en-US" dirty="0"/>
              <a:t>AND either </a:t>
            </a:r>
          </a:p>
          <a:p>
            <a:pPr lvl="2" eaLnBrk="1" hangingPunct="1"/>
            <a:r>
              <a:rPr lang="en-US" altLang="en-US" dirty="0"/>
              <a:t>Whoop OR </a:t>
            </a:r>
          </a:p>
          <a:p>
            <a:pPr lvl="2" eaLnBrk="1" hangingPunct="1"/>
            <a:r>
              <a:rPr lang="en-US" altLang="en-US" dirty="0"/>
              <a:t>Post-tussive vomiting OR</a:t>
            </a:r>
          </a:p>
          <a:p>
            <a:pPr lvl="2" eaLnBrk="1" hangingPunct="1"/>
            <a:r>
              <a:rPr lang="en-US" altLang="en-US" dirty="0"/>
              <a:t>Paroxysmal coughing</a:t>
            </a:r>
          </a:p>
          <a:p>
            <a:pPr lvl="2" eaLnBrk="1" hangingPunct="1"/>
            <a:r>
              <a:rPr lang="en-US" altLang="en-US" dirty="0"/>
              <a:t>OR apnea (INFANT cases only)</a:t>
            </a:r>
          </a:p>
          <a:p>
            <a:pPr eaLnBrk="1" hangingPunct="1"/>
            <a:r>
              <a:rPr lang="en-US" altLang="en-US" dirty="0"/>
              <a:t>Laboratory case definition</a:t>
            </a:r>
          </a:p>
          <a:p>
            <a:pPr lvl="1" eaLnBrk="1" hangingPunct="1"/>
            <a:r>
              <a:rPr lang="en-US" altLang="en-US" dirty="0"/>
              <a:t>PCR+  OR</a:t>
            </a:r>
          </a:p>
          <a:p>
            <a:pPr lvl="1" eaLnBrk="1" hangingPunct="1"/>
            <a:r>
              <a:rPr lang="en-US" altLang="en-US" dirty="0"/>
              <a:t>culture+</a:t>
            </a:r>
          </a:p>
        </p:txBody>
      </p:sp>
    </p:spTree>
    <p:extLst>
      <p:ext uri="{BB962C8B-B14F-4D97-AF65-F5344CB8AC3E}">
        <p14:creationId xmlns:p14="http://schemas.microsoft.com/office/powerpoint/2010/main" val="242122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altLang="en-US" dirty="0"/>
              <a:t>Pertussis Case Status,</a:t>
            </a:r>
            <a:br>
              <a:rPr lang="en-US" altLang="en-US" dirty="0"/>
            </a:br>
            <a:r>
              <a:rPr lang="en-US" altLang="en-US" dirty="0"/>
              <a:t>Cases OVER 12 months old</a:t>
            </a:r>
          </a:p>
        </p:txBody>
      </p:sp>
      <p:sp>
        <p:nvSpPr>
          <p:cNvPr id="13315" name="Rectangle 3"/>
          <p:cNvSpPr>
            <a:spLocks noGrp="1" noChangeArrowheads="1"/>
          </p:cNvSpPr>
          <p:nvPr>
            <p:ph idx="1"/>
          </p:nvPr>
        </p:nvSpPr>
        <p:spPr>
          <a:xfrm>
            <a:off x="457200" y="1600200"/>
            <a:ext cx="8305800" cy="4800600"/>
          </a:xfrm>
        </p:spPr>
        <p:txBody>
          <a:bodyPr/>
          <a:lstStyle/>
          <a:p>
            <a:pPr eaLnBrk="1" hangingPunct="1"/>
            <a:r>
              <a:rPr lang="en-US" altLang="en-US"/>
              <a:t>Confirmed</a:t>
            </a:r>
          </a:p>
          <a:p>
            <a:pPr lvl="1" eaLnBrk="1" hangingPunct="1"/>
            <a:r>
              <a:rPr lang="en-US" altLang="en-US"/>
              <a:t>meets clinical and lab case definition </a:t>
            </a:r>
          </a:p>
          <a:p>
            <a:pPr lvl="1" eaLnBrk="1" hangingPunct="1"/>
            <a:r>
              <a:rPr lang="en-US" altLang="en-US"/>
              <a:t>OR meets clinical case definition and is epi-linked to PCR+ case</a:t>
            </a:r>
          </a:p>
          <a:p>
            <a:pPr lvl="1" eaLnBrk="1" hangingPunct="1"/>
            <a:r>
              <a:rPr lang="en-US" altLang="en-US"/>
              <a:t>OR has cough and a positive CULTURE</a:t>
            </a:r>
          </a:p>
          <a:p>
            <a:pPr eaLnBrk="1" hangingPunct="1"/>
            <a:r>
              <a:rPr lang="en-US" altLang="en-US"/>
              <a:t>Probable</a:t>
            </a:r>
          </a:p>
          <a:p>
            <a:pPr lvl="1" eaLnBrk="1" hangingPunct="1"/>
            <a:r>
              <a:rPr lang="en-US" altLang="en-US"/>
              <a:t>meets clinical case definition and is not epi-linked or laboratory confirmed</a:t>
            </a:r>
          </a:p>
        </p:txBody>
      </p:sp>
    </p:spTree>
    <p:extLst>
      <p:ext uri="{BB962C8B-B14F-4D97-AF65-F5344CB8AC3E}">
        <p14:creationId xmlns:p14="http://schemas.microsoft.com/office/powerpoint/2010/main" val="133457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altLang="en-US" dirty="0"/>
              <a:t>Pertussis Case Status,</a:t>
            </a:r>
            <a:br>
              <a:rPr lang="en-US" altLang="en-US" dirty="0"/>
            </a:br>
            <a:r>
              <a:rPr lang="en-US" altLang="en-US" dirty="0"/>
              <a:t>Cases UNDER 1 year old</a:t>
            </a:r>
          </a:p>
        </p:txBody>
      </p:sp>
      <p:sp>
        <p:nvSpPr>
          <p:cNvPr id="13315" name="Rectangle 3"/>
          <p:cNvSpPr>
            <a:spLocks noGrp="1" noChangeArrowheads="1"/>
          </p:cNvSpPr>
          <p:nvPr>
            <p:ph idx="1"/>
          </p:nvPr>
        </p:nvSpPr>
        <p:spPr>
          <a:xfrm>
            <a:off x="457200" y="1600200"/>
            <a:ext cx="8305800" cy="5105400"/>
          </a:xfrm>
        </p:spPr>
        <p:txBody>
          <a:bodyPr/>
          <a:lstStyle/>
          <a:p>
            <a:pPr eaLnBrk="1" hangingPunct="1"/>
            <a:r>
              <a:rPr lang="en-US" altLang="en-US" sz="2800" dirty="0"/>
              <a:t>Confirmed</a:t>
            </a:r>
          </a:p>
          <a:p>
            <a:pPr lvl="1" eaLnBrk="1" hangingPunct="1"/>
            <a:r>
              <a:rPr lang="en-US" altLang="en-US" sz="2400" dirty="0"/>
              <a:t>meets clinical (can have apnea) and lab case definition </a:t>
            </a:r>
          </a:p>
          <a:p>
            <a:pPr lvl="1" eaLnBrk="1" hangingPunct="1"/>
            <a:r>
              <a:rPr lang="en-US" altLang="en-US" sz="2400" dirty="0"/>
              <a:t>OR meets clinical case definition (can have apnea) and is epi-linked to PCR+ case</a:t>
            </a:r>
          </a:p>
          <a:p>
            <a:pPr lvl="1" eaLnBrk="1" hangingPunct="1"/>
            <a:r>
              <a:rPr lang="en-US" altLang="en-US" sz="2400" dirty="0"/>
              <a:t>OR has cough of any length and positive </a:t>
            </a:r>
            <a:r>
              <a:rPr lang="en-US" altLang="en-US" sz="2400" i="1" dirty="0"/>
              <a:t>culture</a:t>
            </a:r>
          </a:p>
          <a:p>
            <a:pPr eaLnBrk="1" hangingPunct="1"/>
            <a:r>
              <a:rPr lang="en-US" altLang="en-US" sz="2800" dirty="0"/>
              <a:t>Probable</a:t>
            </a:r>
          </a:p>
          <a:p>
            <a:pPr lvl="1" eaLnBrk="1" hangingPunct="1"/>
            <a:r>
              <a:rPr lang="en-US" altLang="en-US" sz="2400" dirty="0"/>
              <a:t>meets clinical case definition (can have apnea) and is not epi-linked or laboratory confirmed</a:t>
            </a:r>
          </a:p>
          <a:p>
            <a:pPr lvl="1" eaLnBrk="1" hangingPunct="1"/>
            <a:r>
              <a:rPr lang="en-US" altLang="en-US" sz="2400" dirty="0"/>
              <a:t>OR cough of any length, 2</a:t>
            </a:r>
            <a:r>
              <a:rPr lang="en-US" altLang="en-US" sz="2400" baseline="30000" dirty="0"/>
              <a:t>nd</a:t>
            </a:r>
            <a:r>
              <a:rPr lang="en-US" altLang="en-US" sz="2400" dirty="0"/>
              <a:t> symptom, and is either PCR+ or epi-linked to PCR+ case</a:t>
            </a:r>
          </a:p>
        </p:txBody>
      </p:sp>
    </p:spTree>
    <p:extLst>
      <p:ext uri="{BB962C8B-B14F-4D97-AF65-F5344CB8AC3E}">
        <p14:creationId xmlns:p14="http://schemas.microsoft.com/office/powerpoint/2010/main" val="139992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685800" y="-17489"/>
            <a:ext cx="7467600" cy="6115050"/>
          </a:xfrm>
          <a:prstGeom prst="rect">
            <a:avLst/>
          </a:prstGeom>
        </p:spPr>
      </p:pic>
      <p:sp>
        <p:nvSpPr>
          <p:cNvPr id="6" name="TextBox 5"/>
          <p:cNvSpPr txBox="1"/>
          <p:nvPr/>
        </p:nvSpPr>
        <p:spPr>
          <a:xfrm>
            <a:off x="838200" y="6063833"/>
            <a:ext cx="7623748" cy="830997"/>
          </a:xfrm>
          <a:prstGeom prst="rect">
            <a:avLst/>
          </a:prstGeom>
          <a:noFill/>
        </p:spPr>
        <p:txBody>
          <a:bodyPr wrap="square" rtlCol="0">
            <a:spAutoFit/>
          </a:bodyPr>
          <a:lstStyle/>
          <a:p>
            <a:r>
              <a:rPr lang="en-US" sz="2400" i="1" dirty="0"/>
              <a:t>“And it was so typically brilliant of you to have invited an epidemiologist.”</a:t>
            </a:r>
          </a:p>
        </p:txBody>
      </p:sp>
    </p:spTree>
    <p:extLst>
      <p:ext uri="{BB962C8B-B14F-4D97-AF65-F5344CB8AC3E}">
        <p14:creationId xmlns:p14="http://schemas.microsoft.com/office/powerpoint/2010/main" val="427915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2895600" y="2743200"/>
            <a:ext cx="4572000" cy="3657600"/>
          </a:xfrm>
          <a:prstGeom prst="rect">
            <a:avLst/>
          </a:prstGeom>
        </p:spPr>
      </p:pic>
      <p:pic>
        <p:nvPicPr>
          <p:cNvPr id="7" name="Picture 6"/>
          <p:cNvPicPr>
            <a:picLocks noChangeAspect="1"/>
          </p:cNvPicPr>
          <p:nvPr/>
        </p:nvPicPr>
        <p:blipFill>
          <a:blip r:embed="rId3"/>
          <a:stretch>
            <a:fillRect/>
          </a:stretch>
        </p:blipFill>
        <p:spPr>
          <a:xfrm>
            <a:off x="6089742" y="84463"/>
            <a:ext cx="2852645" cy="2902691"/>
          </a:xfrm>
          <a:prstGeom prst="rect">
            <a:avLst/>
          </a:prstGeom>
        </p:spPr>
      </p:pic>
      <p:pic>
        <p:nvPicPr>
          <p:cNvPr id="5" name="Content Placeholder 4"/>
          <p:cNvPicPr>
            <a:picLocks noGrp="1" noChangeAspect="1"/>
          </p:cNvPicPr>
          <p:nvPr>
            <p:ph idx="4294967295"/>
          </p:nvPr>
        </p:nvPicPr>
        <p:blipFill>
          <a:blip r:embed="rId4"/>
          <a:stretch>
            <a:fillRect/>
          </a:stretch>
        </p:blipFill>
        <p:spPr>
          <a:xfrm>
            <a:off x="0" y="0"/>
            <a:ext cx="3249613" cy="4525963"/>
          </a:xfrm>
          <a:prstGeom prst="rect">
            <a:avLst/>
          </a:prstGeom>
        </p:spPr>
      </p:pic>
      <p:sp>
        <p:nvSpPr>
          <p:cNvPr id="9" name="Multiply 8"/>
          <p:cNvSpPr/>
          <p:nvPr/>
        </p:nvSpPr>
        <p:spPr>
          <a:xfrm>
            <a:off x="5181600" y="-609600"/>
            <a:ext cx="4511538" cy="4572000"/>
          </a:xfrm>
          <a:prstGeom prst="mathMultiply">
            <a:avLst/>
          </a:prstGeom>
          <a:gradFill flip="none" rotWithShape="1">
            <a:gsLst>
              <a:gs pos="16000">
                <a:srgbClr val="FF3300">
                  <a:alpha val="0"/>
                </a:srgbClr>
              </a:gs>
              <a:gs pos="10000">
                <a:schemeClr val="accent1">
                  <a:tint val="44500"/>
                  <a:satMod val="160000"/>
                </a:schemeClr>
              </a:gs>
              <a:gs pos="100000">
                <a:schemeClr val="accent1">
                  <a:tint val="23500"/>
                  <a:satMod val="160000"/>
                </a:schemeClr>
              </a:gs>
            </a:gsLst>
            <a:lin ang="2700000" scaled="1"/>
            <a:tileRect/>
          </a:gra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8515" y="4572000"/>
            <a:ext cx="2868613" cy="2062103"/>
          </a:xfrm>
          <a:prstGeom prst="rect">
            <a:avLst/>
          </a:prstGeom>
          <a:noFill/>
        </p:spPr>
        <p:txBody>
          <a:bodyPr wrap="square" rtlCol="0">
            <a:spAutoFit/>
          </a:bodyPr>
          <a:lstStyle/>
          <a:p>
            <a:r>
              <a:rPr lang="en-US" sz="3200" dirty="0"/>
              <a:t>Kayla</a:t>
            </a:r>
          </a:p>
          <a:p>
            <a:pPr algn="r"/>
            <a:endParaRPr lang="en-US" sz="3200" dirty="0"/>
          </a:p>
          <a:p>
            <a:pPr algn="r"/>
            <a:endParaRPr lang="en-US" sz="3200" dirty="0"/>
          </a:p>
          <a:p>
            <a:pPr algn="r"/>
            <a:r>
              <a:rPr lang="en-US" sz="3200" dirty="0"/>
              <a:t>Brandy</a:t>
            </a:r>
          </a:p>
        </p:txBody>
      </p:sp>
    </p:spTree>
    <p:extLst>
      <p:ext uri="{BB962C8B-B14F-4D97-AF65-F5344CB8AC3E}">
        <p14:creationId xmlns:p14="http://schemas.microsoft.com/office/powerpoint/2010/main" val="2865294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1200" y="213117"/>
            <a:ext cx="5105400" cy="660865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a:t>Investigation Considerations</a:t>
            </a:r>
          </a:p>
        </p:txBody>
      </p:sp>
      <p:sp>
        <p:nvSpPr>
          <p:cNvPr id="17411" name="Rectangle 3"/>
          <p:cNvSpPr>
            <a:spLocks noGrp="1" noChangeArrowheads="1"/>
          </p:cNvSpPr>
          <p:nvPr>
            <p:ph idx="1"/>
          </p:nvPr>
        </p:nvSpPr>
        <p:spPr>
          <a:xfrm>
            <a:off x="457200" y="1600200"/>
            <a:ext cx="8229600" cy="4953000"/>
          </a:xfrm>
        </p:spPr>
        <p:txBody>
          <a:bodyPr/>
          <a:lstStyle/>
          <a:p>
            <a:pPr eaLnBrk="1" hangingPunct="1"/>
            <a:r>
              <a:rPr lang="en-US" altLang="en-US" dirty="0"/>
              <a:t>IgM can be falsely negative in vaccinated individuals</a:t>
            </a:r>
          </a:p>
          <a:p>
            <a:pPr eaLnBrk="1" hangingPunct="1"/>
            <a:r>
              <a:rPr lang="en-US" altLang="en-US" dirty="0"/>
              <a:t>IgM can be falsely positive in anyone</a:t>
            </a:r>
          </a:p>
          <a:p>
            <a:pPr eaLnBrk="1" hangingPunct="1"/>
            <a:r>
              <a:rPr lang="en-US" altLang="en-US" dirty="0"/>
              <a:t>Obtain a buccal swab for PCR</a:t>
            </a:r>
          </a:p>
          <a:p>
            <a:pPr eaLnBrk="1" hangingPunct="1"/>
            <a:r>
              <a:rPr lang="en-US" altLang="en-US" dirty="0"/>
              <a:t>Is patient isolated (if infectious)?</a:t>
            </a:r>
          </a:p>
          <a:p>
            <a:pPr eaLnBrk="1" hangingPunct="1"/>
            <a:r>
              <a:rPr lang="en-US" altLang="en-US" dirty="0"/>
              <a:t>Did patient expose unvaccinated individuals?</a:t>
            </a:r>
          </a:p>
          <a:p>
            <a:pPr lvl="1"/>
            <a:r>
              <a:rPr lang="en-US" altLang="en-US" dirty="0"/>
              <a:t>No PEP for mumps. Monitor for symptoms</a:t>
            </a:r>
          </a:p>
          <a:p>
            <a:pPr eaLnBrk="1" hangingPunct="1"/>
            <a:r>
              <a:rPr lang="en-US" altLang="en-US" dirty="0"/>
              <a:t>Is there a congregate setting exposure?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Dose of MMR?</a:t>
            </a:r>
          </a:p>
        </p:txBody>
      </p:sp>
      <p:sp>
        <p:nvSpPr>
          <p:cNvPr id="3" name="Content Placeholder 2"/>
          <p:cNvSpPr>
            <a:spLocks noGrp="1"/>
          </p:cNvSpPr>
          <p:nvPr>
            <p:ph idx="1"/>
          </p:nvPr>
        </p:nvSpPr>
        <p:spPr/>
        <p:txBody>
          <a:bodyPr/>
          <a:lstStyle/>
          <a:p>
            <a:r>
              <a:rPr lang="en-US" dirty="0"/>
              <a:t>For outbreaks in highly vaccinated populations:</a:t>
            </a:r>
          </a:p>
          <a:p>
            <a:pPr lvl="1"/>
            <a:r>
              <a:rPr lang="en-US" dirty="0"/>
              <a:t>A 3</a:t>
            </a:r>
            <a:r>
              <a:rPr lang="en-US" baseline="30000" dirty="0"/>
              <a:t>rd</a:t>
            </a:r>
            <a:r>
              <a:rPr lang="en-US" dirty="0"/>
              <a:t> dose of MMR can be given to exposed people</a:t>
            </a:r>
          </a:p>
          <a:p>
            <a:pPr lvl="1"/>
            <a:r>
              <a:rPr lang="en-US" dirty="0"/>
              <a:t>Outbreak should be ongoing</a:t>
            </a:r>
          </a:p>
          <a:p>
            <a:pPr lvl="1"/>
            <a:r>
              <a:rPr lang="en-US" dirty="0"/>
              <a:t>Outbreak should be in high-risk setting (e.g. dorm, jail, HCF)</a:t>
            </a:r>
          </a:p>
          <a:p>
            <a:pPr lvl="1"/>
            <a:r>
              <a:rPr lang="en-US" dirty="0"/>
              <a:t>Contact EAIDB if 3</a:t>
            </a:r>
            <a:r>
              <a:rPr lang="en-US" baseline="30000" dirty="0"/>
              <a:t>rd</a:t>
            </a:r>
            <a:r>
              <a:rPr lang="en-US" dirty="0"/>
              <a:t> dose is being considered</a:t>
            </a:r>
          </a:p>
        </p:txBody>
      </p:sp>
    </p:spTree>
    <p:extLst>
      <p:ext uri="{BB962C8B-B14F-4D97-AF65-F5344CB8AC3E}">
        <p14:creationId xmlns:p14="http://schemas.microsoft.com/office/powerpoint/2010/main" val="3069065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Mumps Case Status</a:t>
            </a:r>
          </a:p>
        </p:txBody>
      </p:sp>
      <p:sp>
        <p:nvSpPr>
          <p:cNvPr id="16387" name="Rectangle 3"/>
          <p:cNvSpPr>
            <a:spLocks noGrp="1" noChangeArrowheads="1"/>
          </p:cNvSpPr>
          <p:nvPr>
            <p:ph idx="1"/>
          </p:nvPr>
        </p:nvSpPr>
        <p:spPr>
          <a:xfrm>
            <a:off x="457200" y="1600200"/>
            <a:ext cx="8305800" cy="4800600"/>
          </a:xfrm>
        </p:spPr>
        <p:txBody>
          <a:bodyPr/>
          <a:lstStyle/>
          <a:p>
            <a:pPr eaLnBrk="1" hangingPunct="1"/>
            <a:r>
              <a:rPr lang="en-US" altLang="en-US" dirty="0"/>
              <a:t>Confirmed: Culture/PCR+ AND has 2+ days of parotitis or has </a:t>
            </a:r>
            <a:r>
              <a:rPr lang="en-US" altLang="en-US" dirty="0" err="1"/>
              <a:t>orchitis</a:t>
            </a:r>
            <a:r>
              <a:rPr lang="en-US" altLang="en-US" dirty="0"/>
              <a:t>, </a:t>
            </a:r>
            <a:r>
              <a:rPr lang="en-US" altLang="en-US" dirty="0" err="1"/>
              <a:t>oophoritis</a:t>
            </a:r>
            <a:r>
              <a:rPr lang="en-US" altLang="en-US" dirty="0"/>
              <a:t>, meningitis, encephalitis, hearing loss, mastitis or pancreatitis</a:t>
            </a:r>
          </a:p>
          <a:p>
            <a:pPr eaLnBrk="1" hangingPunct="1"/>
            <a:r>
              <a:rPr lang="en-US" altLang="en-US" dirty="0"/>
              <a:t>Probable: 2+ days of parotitis (or has </a:t>
            </a:r>
            <a:r>
              <a:rPr lang="en-US" altLang="en-US" dirty="0" err="1"/>
              <a:t>oophoritis</a:t>
            </a:r>
            <a:r>
              <a:rPr lang="en-US" altLang="en-US" dirty="0"/>
              <a:t> or </a:t>
            </a:r>
            <a:r>
              <a:rPr lang="en-US" altLang="en-US" dirty="0" err="1"/>
              <a:t>orchitis</a:t>
            </a:r>
            <a:r>
              <a:rPr lang="en-US" altLang="en-US" dirty="0"/>
              <a:t>) AND IgM+ or epi-linked to another confirmed or probable case or to a community with an outbreak of mumps</a:t>
            </a:r>
          </a:p>
        </p:txBody>
      </p:sp>
    </p:spTree>
    <p:extLst>
      <p:ext uri="{BB962C8B-B14F-4D97-AF65-F5344CB8AC3E}">
        <p14:creationId xmlns:p14="http://schemas.microsoft.com/office/powerpoint/2010/main" val="3726658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74638"/>
            <a:ext cx="8458200" cy="6343650"/>
          </a:xfrm>
        </p:spPr>
      </p:pic>
      <p:sp>
        <p:nvSpPr>
          <p:cNvPr id="6" name="TextBox 5"/>
          <p:cNvSpPr txBox="1"/>
          <p:nvPr/>
        </p:nvSpPr>
        <p:spPr>
          <a:xfrm>
            <a:off x="685800" y="457200"/>
            <a:ext cx="2971800" cy="1200329"/>
          </a:xfrm>
          <a:prstGeom prst="rect">
            <a:avLst/>
          </a:prstGeom>
          <a:noFill/>
        </p:spPr>
        <p:txBody>
          <a:bodyPr wrap="square" rtlCol="0">
            <a:spAutoFit/>
          </a:bodyPr>
          <a:lstStyle/>
          <a:p>
            <a:r>
              <a:rPr lang="en-US" sz="3600" dirty="0">
                <a:solidFill>
                  <a:schemeClr val="bg1"/>
                </a:solidFill>
              </a:rPr>
              <a:t>My evil minions</a:t>
            </a:r>
          </a:p>
        </p:txBody>
      </p:sp>
    </p:spTree>
    <p:extLst>
      <p:ext uri="{BB962C8B-B14F-4D97-AF65-F5344CB8AC3E}">
        <p14:creationId xmlns:p14="http://schemas.microsoft.com/office/powerpoint/2010/main" val="1961062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114535"/>
            <a:ext cx="5776461" cy="67484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a:t>Diagnostic Considerations</a:t>
            </a:r>
          </a:p>
        </p:txBody>
      </p:sp>
      <p:sp>
        <p:nvSpPr>
          <p:cNvPr id="20483" name="Content Placeholder 2"/>
          <p:cNvSpPr>
            <a:spLocks noGrp="1"/>
          </p:cNvSpPr>
          <p:nvPr>
            <p:ph idx="1"/>
          </p:nvPr>
        </p:nvSpPr>
        <p:spPr/>
        <p:txBody>
          <a:bodyPr/>
          <a:lstStyle/>
          <a:p>
            <a:pPr eaLnBrk="1" hangingPunct="1"/>
            <a:r>
              <a:rPr lang="en-US" altLang="en-US"/>
              <a:t>Parental diagnosis of chickenpox is acceptable</a:t>
            </a:r>
          </a:p>
          <a:p>
            <a:pPr eaLnBrk="1" hangingPunct="1"/>
            <a:r>
              <a:rPr lang="en-US" altLang="en-US"/>
              <a:t>Laboratory confirmation:</a:t>
            </a:r>
          </a:p>
          <a:p>
            <a:pPr lvl="1" eaLnBrk="1" hangingPunct="1"/>
            <a:r>
              <a:rPr lang="en-US" altLang="en-US"/>
              <a:t>Rise in IgG acute/convalescent samples</a:t>
            </a:r>
          </a:p>
          <a:p>
            <a:pPr lvl="1" eaLnBrk="1" hangingPunct="1"/>
            <a:r>
              <a:rPr lang="en-US" altLang="en-US"/>
              <a:t>PCR+</a:t>
            </a:r>
          </a:p>
          <a:p>
            <a:pPr lvl="1" eaLnBrk="1" hangingPunct="1"/>
            <a:r>
              <a:rPr lang="en-US" altLang="en-US"/>
              <a:t>Culture</a:t>
            </a:r>
          </a:p>
          <a:p>
            <a:pPr eaLnBrk="1" hangingPunct="1"/>
            <a:r>
              <a:rPr lang="en-US" altLang="en-US"/>
              <a:t>IgM is NOT confirmatory</a:t>
            </a:r>
          </a:p>
          <a:p>
            <a:pPr eaLnBrk="1" hangingPunct="1"/>
            <a:r>
              <a:rPr lang="en-US" altLang="en-US"/>
              <a:t>A single IgG is NOT confirmatory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dirty="0"/>
              <a:t>Following up Lab Results</a:t>
            </a:r>
          </a:p>
        </p:txBody>
      </p:sp>
      <p:sp>
        <p:nvSpPr>
          <p:cNvPr id="21507" name="Rectangle 3"/>
          <p:cNvSpPr>
            <a:spLocks noGrp="1" noChangeArrowheads="1"/>
          </p:cNvSpPr>
          <p:nvPr>
            <p:ph idx="1"/>
          </p:nvPr>
        </p:nvSpPr>
        <p:spPr>
          <a:xfrm>
            <a:off x="228600" y="1600200"/>
            <a:ext cx="8610600" cy="4525963"/>
          </a:xfrm>
        </p:spPr>
        <p:txBody>
          <a:bodyPr>
            <a:normAutofit fontScale="92500" lnSpcReduction="20000"/>
          </a:bodyPr>
          <a:lstStyle/>
          <a:p>
            <a:pPr eaLnBrk="1" hangingPunct="1"/>
            <a:r>
              <a:rPr lang="en-US" altLang="en-US" b="0" dirty="0"/>
              <a:t>Specific lab results should be investigated in a limited fashion:</a:t>
            </a:r>
          </a:p>
          <a:p>
            <a:pPr lvl="1"/>
            <a:r>
              <a:rPr lang="en-US" altLang="en-US" b="0" dirty="0"/>
              <a:t>All labs for patients under 20 years old</a:t>
            </a:r>
          </a:p>
          <a:p>
            <a:pPr lvl="1"/>
            <a:r>
              <a:rPr lang="en-US" altLang="en-US" dirty="0"/>
              <a:t>All labs, except IgG, for patients 20-50 </a:t>
            </a:r>
            <a:r>
              <a:rPr lang="en-US" altLang="en-US" dirty="0" err="1"/>
              <a:t>yo</a:t>
            </a:r>
            <a:endParaRPr lang="en-US" altLang="en-US" dirty="0"/>
          </a:p>
          <a:p>
            <a:pPr lvl="1"/>
            <a:r>
              <a:rPr lang="en-US" altLang="en-US" b="0" dirty="0"/>
              <a:t>NO labs for patients over 50</a:t>
            </a:r>
          </a:p>
          <a:p>
            <a:pPr eaLnBrk="1" hangingPunct="1"/>
            <a:r>
              <a:rPr lang="en-US" altLang="en-US" b="0" dirty="0"/>
              <a:t>Contact provider or patient and assess:</a:t>
            </a:r>
          </a:p>
          <a:p>
            <a:pPr lvl="1" eaLnBrk="1" hangingPunct="1"/>
            <a:r>
              <a:rPr lang="en-US" altLang="en-US" b="0" dirty="0"/>
              <a:t>Reason for testing/diagnosis</a:t>
            </a:r>
          </a:p>
          <a:p>
            <a:pPr lvl="2" eaLnBrk="1" hangingPunct="1"/>
            <a:r>
              <a:rPr lang="en-US" altLang="en-US" b="0" dirty="0"/>
              <a:t>Shingles v immunity v chickenpox</a:t>
            </a:r>
          </a:p>
          <a:p>
            <a:pPr lvl="1" eaLnBrk="1" hangingPunct="1"/>
            <a:r>
              <a:rPr lang="en-US" altLang="en-US" b="0" dirty="0"/>
              <a:t>Vaccination status, symptoms (# lesions)</a:t>
            </a:r>
          </a:p>
          <a:p>
            <a:pPr eaLnBrk="1" hangingPunct="1"/>
            <a:r>
              <a:rPr lang="en-US" altLang="en-US" b="0" dirty="0"/>
              <a:t>Labs for immunity or shingles testing should not be made into varicella cases in NBS!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Varicella Reporting/Investigation</a:t>
            </a:r>
          </a:p>
        </p:txBody>
      </p:sp>
      <p:sp>
        <p:nvSpPr>
          <p:cNvPr id="3" name="Content Placeholder 2"/>
          <p:cNvSpPr>
            <a:spLocks noGrp="1"/>
          </p:cNvSpPr>
          <p:nvPr>
            <p:ph idx="1"/>
          </p:nvPr>
        </p:nvSpPr>
        <p:spPr/>
        <p:txBody>
          <a:bodyPr/>
          <a:lstStyle/>
          <a:p>
            <a:r>
              <a:rPr lang="en-US" dirty="0"/>
              <a:t>Varicella has its own reporting form and no case track</a:t>
            </a:r>
          </a:p>
          <a:p>
            <a:pPr lvl="1"/>
            <a:r>
              <a:rPr lang="en-US" dirty="0"/>
              <a:t>Enter all information from report into NBS</a:t>
            </a:r>
          </a:p>
          <a:p>
            <a:pPr lvl="1"/>
            <a:r>
              <a:rPr lang="en-US" dirty="0"/>
              <a:t>If reporter does not provide vaccination status, please find it and enter into NBS</a:t>
            </a:r>
          </a:p>
          <a:p>
            <a:r>
              <a:rPr lang="en-US" dirty="0"/>
              <a:t>Varicella does not typically need investigation EXCEPT for outbreaks, hospitalizations, and deaths</a:t>
            </a:r>
          </a:p>
          <a:p>
            <a:endParaRPr lang="en-US" dirty="0"/>
          </a:p>
          <a:p>
            <a:endParaRPr lang="en-US" dirty="0"/>
          </a:p>
        </p:txBody>
      </p:sp>
    </p:spTree>
    <p:extLst>
      <p:ext uri="{BB962C8B-B14F-4D97-AF65-F5344CB8AC3E}">
        <p14:creationId xmlns:p14="http://schemas.microsoft.com/office/powerpoint/2010/main" val="372784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Considerations</a:t>
            </a:r>
          </a:p>
        </p:txBody>
      </p:sp>
      <p:sp>
        <p:nvSpPr>
          <p:cNvPr id="3" name="Content Placeholder 2"/>
          <p:cNvSpPr>
            <a:spLocks noGrp="1"/>
          </p:cNvSpPr>
          <p:nvPr>
            <p:ph idx="1"/>
          </p:nvPr>
        </p:nvSpPr>
        <p:spPr/>
        <p:txBody>
          <a:bodyPr>
            <a:normAutofit lnSpcReduction="10000"/>
          </a:bodyPr>
          <a:lstStyle/>
          <a:p>
            <a:pPr eaLnBrk="1" hangingPunct="1"/>
            <a:r>
              <a:rPr lang="en-US" altLang="en-US" dirty="0"/>
              <a:t>Is there a congregate setting exposure site? </a:t>
            </a:r>
          </a:p>
          <a:p>
            <a:pPr eaLnBrk="1" hangingPunct="1"/>
            <a:r>
              <a:rPr lang="en-US" altLang="en-US" dirty="0"/>
              <a:t>Are contacts immune?</a:t>
            </a:r>
          </a:p>
          <a:p>
            <a:pPr eaLnBrk="1" hangingPunct="1"/>
            <a:r>
              <a:rPr lang="en-US" altLang="en-US" dirty="0"/>
              <a:t>Are any contacts pregnant or immunocompromised?</a:t>
            </a:r>
          </a:p>
          <a:p>
            <a:r>
              <a:rPr lang="en-US" altLang="en-US" dirty="0"/>
              <a:t>Try to obtain specimens</a:t>
            </a:r>
          </a:p>
          <a:p>
            <a:pPr lvl="1"/>
            <a:r>
              <a:rPr lang="en-US" altLang="en-US" dirty="0"/>
              <a:t>Can be submitted to DSHS or CDC</a:t>
            </a:r>
          </a:p>
          <a:p>
            <a:pPr lvl="1"/>
            <a:r>
              <a:rPr lang="en-US" altLang="en-US" dirty="0"/>
              <a:t>Private providers can submit directly to CDC</a:t>
            </a:r>
          </a:p>
          <a:p>
            <a:pPr lvl="1"/>
            <a:r>
              <a:rPr lang="en-US" altLang="en-US" dirty="0"/>
              <a:t>Follow CDC directions for specimen collection regardless of where you are sending</a:t>
            </a:r>
          </a:p>
          <a:p>
            <a:pPr eaLnBrk="1" hangingPunct="1"/>
            <a:endParaRPr lang="en-US" altLang="en-US" dirty="0"/>
          </a:p>
          <a:p>
            <a:pPr eaLnBrk="1" hangingPunct="1"/>
            <a:endParaRPr lang="en-US" altLang="en-US" dirty="0"/>
          </a:p>
          <a:p>
            <a:endParaRPr lang="en-US" dirty="0"/>
          </a:p>
        </p:txBody>
      </p:sp>
    </p:spTree>
    <p:extLst>
      <p:ext uri="{BB962C8B-B14F-4D97-AF65-F5344CB8AC3E}">
        <p14:creationId xmlns:p14="http://schemas.microsoft.com/office/powerpoint/2010/main" val="427469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a:t>Vaccine Preventable Diseases</a:t>
            </a:r>
          </a:p>
        </p:txBody>
      </p:sp>
      <p:sp>
        <p:nvSpPr>
          <p:cNvPr id="3075" name="Rectangle 3"/>
          <p:cNvSpPr>
            <a:spLocks noGrp="1" noChangeArrowheads="1"/>
          </p:cNvSpPr>
          <p:nvPr>
            <p:ph sz="half" idx="1"/>
          </p:nvPr>
        </p:nvSpPr>
        <p:spPr>
          <a:xfrm>
            <a:off x="457200" y="1600200"/>
            <a:ext cx="4033838" cy="4525963"/>
          </a:xfrm>
        </p:spPr>
        <p:txBody>
          <a:bodyPr>
            <a:normAutofit lnSpcReduction="10000"/>
          </a:bodyPr>
          <a:lstStyle/>
          <a:p>
            <a:pPr>
              <a:lnSpc>
                <a:spcPct val="90000"/>
              </a:lnSpc>
            </a:pPr>
            <a:r>
              <a:rPr lang="en-US" altLang="en-US" dirty="0"/>
              <a:t>Diphtheria</a:t>
            </a:r>
          </a:p>
          <a:p>
            <a:pPr>
              <a:lnSpc>
                <a:spcPct val="90000"/>
              </a:lnSpc>
            </a:pPr>
            <a:r>
              <a:rPr lang="en-US" altLang="en-US" i="1" dirty="0" err="1"/>
              <a:t>Haemophilus</a:t>
            </a:r>
            <a:r>
              <a:rPr lang="en-US" altLang="en-US" i="1" dirty="0"/>
              <a:t> </a:t>
            </a:r>
            <a:r>
              <a:rPr lang="en-US" altLang="en-US" i="1" dirty="0" err="1"/>
              <a:t>influenzae</a:t>
            </a:r>
            <a:endParaRPr lang="en-US" altLang="en-US" i="1" dirty="0"/>
          </a:p>
          <a:p>
            <a:pPr>
              <a:lnSpc>
                <a:spcPct val="90000"/>
              </a:lnSpc>
            </a:pPr>
            <a:r>
              <a:rPr lang="en-US" altLang="en-US" dirty="0"/>
              <a:t>Hepatitis A</a:t>
            </a:r>
          </a:p>
          <a:p>
            <a:pPr>
              <a:lnSpc>
                <a:spcPct val="90000"/>
              </a:lnSpc>
            </a:pPr>
            <a:r>
              <a:rPr lang="en-US" altLang="en-US" dirty="0"/>
              <a:t>Hepatitis B, Acute</a:t>
            </a:r>
          </a:p>
          <a:p>
            <a:pPr lvl="1">
              <a:lnSpc>
                <a:spcPct val="90000"/>
              </a:lnSpc>
            </a:pPr>
            <a:r>
              <a:rPr lang="en-US" altLang="en-US" dirty="0"/>
              <a:t>Perinatal Hepatitis B</a:t>
            </a:r>
          </a:p>
          <a:p>
            <a:pPr>
              <a:lnSpc>
                <a:spcPct val="90000"/>
              </a:lnSpc>
            </a:pPr>
            <a:r>
              <a:rPr lang="en-US" altLang="en-US" dirty="0"/>
              <a:t>Measles</a:t>
            </a:r>
          </a:p>
          <a:p>
            <a:pPr>
              <a:lnSpc>
                <a:spcPct val="90000"/>
              </a:lnSpc>
            </a:pPr>
            <a:r>
              <a:rPr lang="en-US" altLang="en-US" dirty="0"/>
              <a:t>Mumps</a:t>
            </a:r>
          </a:p>
          <a:p>
            <a:r>
              <a:rPr lang="en-US" altLang="en-US" dirty="0"/>
              <a:t>Pertussis</a:t>
            </a:r>
          </a:p>
          <a:p>
            <a:r>
              <a:rPr lang="en-US" altLang="en-US" dirty="0"/>
              <a:t>Polio</a:t>
            </a:r>
          </a:p>
          <a:p>
            <a:r>
              <a:rPr lang="en-US" altLang="en-US" dirty="0"/>
              <a:t>Rubella and CRS</a:t>
            </a:r>
            <a:endParaRPr lang="en-US" altLang="en-US" dirty="0">
              <a:solidFill>
                <a:schemeClr val="accent1"/>
              </a:solidFill>
            </a:endParaRPr>
          </a:p>
          <a:p>
            <a:pPr eaLnBrk="1" hangingPunct="1">
              <a:lnSpc>
                <a:spcPct val="90000"/>
              </a:lnSpc>
            </a:pPr>
            <a:endParaRPr lang="en-US" altLang="en-US" dirty="0"/>
          </a:p>
        </p:txBody>
      </p:sp>
      <p:sp>
        <p:nvSpPr>
          <p:cNvPr id="3076" name="Rectangle 4"/>
          <p:cNvSpPr>
            <a:spLocks noGrp="1" noChangeArrowheads="1"/>
          </p:cNvSpPr>
          <p:nvPr>
            <p:ph sz="half" idx="2"/>
          </p:nvPr>
        </p:nvSpPr>
        <p:spPr>
          <a:xfrm>
            <a:off x="4652963" y="1600200"/>
            <a:ext cx="4033837" cy="4525963"/>
          </a:xfrm>
        </p:spPr>
        <p:txBody>
          <a:bodyPr>
            <a:normAutofit lnSpcReduction="10000"/>
          </a:bodyPr>
          <a:lstStyle/>
          <a:p>
            <a:pPr>
              <a:lnSpc>
                <a:spcPct val="90000"/>
              </a:lnSpc>
            </a:pPr>
            <a:r>
              <a:rPr lang="en-US" altLang="en-US" dirty="0"/>
              <a:t>Tetanus</a:t>
            </a:r>
          </a:p>
          <a:p>
            <a:pPr>
              <a:lnSpc>
                <a:spcPct val="90000"/>
              </a:lnSpc>
            </a:pPr>
            <a:r>
              <a:rPr lang="en-US" altLang="en-US" dirty="0"/>
              <a:t>Varicella</a:t>
            </a:r>
          </a:p>
          <a:p>
            <a:pPr eaLnBrk="1" hangingPunct="1"/>
            <a:r>
              <a:rPr lang="en-US" altLang="en-US" dirty="0">
                <a:solidFill>
                  <a:schemeClr val="accent1"/>
                </a:solidFill>
              </a:rPr>
              <a:t>Meningococcal Disease</a:t>
            </a:r>
          </a:p>
          <a:p>
            <a:pPr eaLnBrk="1" hangingPunct="1"/>
            <a:r>
              <a:rPr lang="en-US" altLang="en-US" dirty="0">
                <a:solidFill>
                  <a:schemeClr val="accent1"/>
                </a:solidFill>
              </a:rPr>
              <a:t>Pneumococcal Disease</a:t>
            </a:r>
          </a:p>
          <a:p>
            <a:pPr eaLnBrk="1" hangingPunct="1"/>
            <a:r>
              <a:rPr lang="en-US" altLang="en-US" dirty="0">
                <a:solidFill>
                  <a:srgbClr val="FF3300"/>
                </a:solidFill>
              </a:rPr>
              <a:t>Influenza</a:t>
            </a:r>
          </a:p>
          <a:p>
            <a:pPr eaLnBrk="1" hangingPunct="1"/>
            <a:r>
              <a:rPr lang="en-US" altLang="en-US" dirty="0">
                <a:solidFill>
                  <a:srgbClr val="FF3300"/>
                </a:solidFill>
              </a:rPr>
              <a:t>Rotavirus</a:t>
            </a:r>
          </a:p>
          <a:p>
            <a:pPr eaLnBrk="1" hangingPunct="1"/>
            <a:r>
              <a:rPr lang="en-US" altLang="en-US" dirty="0">
                <a:solidFill>
                  <a:srgbClr val="FF3300"/>
                </a:solidFill>
              </a:rPr>
              <a:t>HPV</a:t>
            </a:r>
          </a:p>
          <a:p>
            <a:pPr eaLnBrk="1" hangingPunct="1"/>
            <a:r>
              <a:rPr lang="en-US" altLang="en-US" dirty="0">
                <a:solidFill>
                  <a:srgbClr val="FF3300"/>
                </a:solidFill>
              </a:rPr>
              <a:t>Shingles</a:t>
            </a:r>
          </a:p>
        </p:txBody>
      </p:sp>
      <p:cxnSp>
        <p:nvCxnSpPr>
          <p:cNvPr id="3" name="Straight Connector 2"/>
          <p:cNvCxnSpPr/>
          <p:nvPr/>
        </p:nvCxnSpPr>
        <p:spPr>
          <a:xfrm>
            <a:off x="4724400" y="24384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38100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Varicella Case Status</a:t>
            </a:r>
          </a:p>
        </p:txBody>
      </p:sp>
      <p:sp>
        <p:nvSpPr>
          <p:cNvPr id="19459" name="Rectangle 3"/>
          <p:cNvSpPr>
            <a:spLocks noGrp="1" noChangeArrowheads="1"/>
          </p:cNvSpPr>
          <p:nvPr>
            <p:ph idx="1"/>
          </p:nvPr>
        </p:nvSpPr>
        <p:spPr>
          <a:xfrm>
            <a:off x="457200" y="1600200"/>
            <a:ext cx="8305800" cy="4800600"/>
          </a:xfrm>
        </p:spPr>
        <p:txBody>
          <a:bodyPr/>
          <a:lstStyle/>
          <a:p>
            <a:pPr eaLnBrk="1" hangingPunct="1"/>
            <a:r>
              <a:rPr lang="en-US" altLang="en-US" sz="3000" dirty="0"/>
              <a:t>Clinical case definition: Acute onset of diffuse </a:t>
            </a:r>
            <a:r>
              <a:rPr lang="en-US" altLang="en-US" sz="3000" dirty="0" err="1"/>
              <a:t>maculopapulovesicular</a:t>
            </a:r>
            <a:r>
              <a:rPr lang="en-US" altLang="en-US" sz="3000" dirty="0"/>
              <a:t> rash. In vaccinated people, rash may be mild with few or no vesicles</a:t>
            </a:r>
          </a:p>
          <a:p>
            <a:pPr eaLnBrk="1" hangingPunct="1"/>
            <a:r>
              <a:rPr lang="en-US" altLang="en-US" sz="3000" dirty="0"/>
              <a:t>Confirmed: Clinically compatible AND lab confirmation or epi-linked</a:t>
            </a:r>
          </a:p>
          <a:p>
            <a:pPr eaLnBrk="1" hangingPunct="1"/>
            <a:r>
              <a:rPr lang="en-US" altLang="en-US" sz="3000" dirty="0"/>
              <a:t>Probable: Clinically compatible without lab confirmation or epi-linkage</a:t>
            </a:r>
          </a:p>
          <a:p>
            <a:pPr marL="0" indent="0" eaLnBrk="1" hangingPunct="1">
              <a:buNone/>
            </a:pPr>
            <a:r>
              <a:rPr lang="en-US" altLang="en-US" sz="3000" dirty="0"/>
              <a:t>***Two probable cases that are linked should both be made confirmed cases.***</a:t>
            </a:r>
          </a:p>
        </p:txBody>
      </p:sp>
    </p:spTree>
    <p:extLst>
      <p:ext uri="{BB962C8B-B14F-4D97-AF65-F5344CB8AC3E}">
        <p14:creationId xmlns:p14="http://schemas.microsoft.com/office/powerpoint/2010/main" val="9496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79" y="0"/>
            <a:ext cx="9196854" cy="6629400"/>
          </a:xfrm>
        </p:spPr>
      </p:pic>
    </p:spTree>
    <p:extLst>
      <p:ext uri="{BB962C8B-B14F-4D97-AF65-F5344CB8AC3E}">
        <p14:creationId xmlns:p14="http://schemas.microsoft.com/office/powerpoint/2010/main" val="2017482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bs.org/wgbh/nova/assets/img/posters/tetanus-shot-v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8" y="0"/>
            <a:ext cx="6073067"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137093" y="3420257"/>
            <a:ext cx="7006907" cy="34289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a:t>Investigation Considerations</a:t>
            </a:r>
          </a:p>
        </p:txBody>
      </p:sp>
      <p:sp>
        <p:nvSpPr>
          <p:cNvPr id="25603" name="Rectangle 3"/>
          <p:cNvSpPr>
            <a:spLocks noGrp="1" noChangeArrowheads="1"/>
          </p:cNvSpPr>
          <p:nvPr>
            <p:ph idx="1"/>
          </p:nvPr>
        </p:nvSpPr>
        <p:spPr>
          <a:xfrm>
            <a:off x="457200" y="1600200"/>
            <a:ext cx="8229600" cy="4953000"/>
          </a:xfrm>
        </p:spPr>
        <p:txBody>
          <a:bodyPr>
            <a:normAutofit lnSpcReduction="10000"/>
          </a:bodyPr>
          <a:lstStyle/>
          <a:p>
            <a:pPr eaLnBrk="1" hangingPunct="1"/>
            <a:r>
              <a:rPr lang="en-US" altLang="en-US" dirty="0"/>
              <a:t>Tetanus</a:t>
            </a:r>
          </a:p>
          <a:p>
            <a:pPr lvl="1" eaLnBrk="1" hangingPunct="1"/>
            <a:r>
              <a:rPr lang="en-US" altLang="en-US" dirty="0"/>
              <a:t>Obtain medical record</a:t>
            </a:r>
          </a:p>
          <a:p>
            <a:pPr lvl="1" eaLnBrk="1" hangingPunct="1"/>
            <a:r>
              <a:rPr lang="en-US" altLang="en-US" dirty="0"/>
              <a:t>Long-term follow up (until recovery/death)</a:t>
            </a:r>
          </a:p>
          <a:p>
            <a:pPr eaLnBrk="1" hangingPunct="1"/>
            <a:r>
              <a:rPr lang="en-US" altLang="en-US" i="1" dirty="0" err="1"/>
              <a:t>Haemophilus</a:t>
            </a:r>
            <a:r>
              <a:rPr lang="en-US" altLang="en-US" i="1" dirty="0"/>
              <a:t> influenza </a:t>
            </a:r>
            <a:r>
              <a:rPr lang="en-US" altLang="en-US" dirty="0"/>
              <a:t>(used to be HIB only)</a:t>
            </a:r>
          </a:p>
          <a:p>
            <a:pPr lvl="1" eaLnBrk="1" hangingPunct="1"/>
            <a:r>
              <a:rPr lang="en-US" altLang="en-US" dirty="0"/>
              <a:t>Will the lab submit an isolate to DSHS lab for serotyping?</a:t>
            </a:r>
          </a:p>
          <a:p>
            <a:pPr lvl="2"/>
            <a:r>
              <a:rPr lang="en-US" altLang="en-US" dirty="0"/>
              <a:t>This is required for patients under 5</a:t>
            </a:r>
          </a:p>
          <a:p>
            <a:pPr lvl="1" eaLnBrk="1" hangingPunct="1"/>
            <a:r>
              <a:rPr lang="en-US" altLang="en-US" dirty="0"/>
              <a:t>Only HIB cases need PEP, and then only in certain instances</a:t>
            </a:r>
          </a:p>
          <a:p>
            <a:pPr lvl="1" eaLnBrk="1" hangingPunct="1"/>
            <a:r>
              <a:rPr lang="en-US" altLang="en-US" dirty="0"/>
              <a:t>Long-term follow up (until recovery/death)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Tetanus Case Status</a:t>
            </a:r>
          </a:p>
        </p:txBody>
      </p:sp>
      <p:sp>
        <p:nvSpPr>
          <p:cNvPr id="23555" name="Rectangle 3"/>
          <p:cNvSpPr>
            <a:spLocks noGrp="1" noChangeArrowheads="1"/>
          </p:cNvSpPr>
          <p:nvPr>
            <p:ph idx="1"/>
          </p:nvPr>
        </p:nvSpPr>
        <p:spPr>
          <a:xfrm>
            <a:off x="457200" y="1600200"/>
            <a:ext cx="8305800" cy="4800600"/>
          </a:xfrm>
        </p:spPr>
        <p:txBody>
          <a:bodyPr/>
          <a:lstStyle/>
          <a:p>
            <a:pPr eaLnBrk="1" hangingPunct="1"/>
            <a:r>
              <a:rPr lang="en-US" altLang="en-US"/>
              <a:t>Probable only </a:t>
            </a:r>
          </a:p>
          <a:p>
            <a:pPr eaLnBrk="1" hangingPunct="1"/>
            <a:r>
              <a:rPr lang="en-US" altLang="en-US"/>
              <a:t>No laboratory confirmation required</a:t>
            </a:r>
          </a:p>
          <a:p>
            <a:pPr eaLnBrk="1" hangingPunct="1"/>
            <a:r>
              <a:rPr lang="en-US" altLang="en-US"/>
              <a:t>Clinical definition: acute onset of hypertonia and/or painful muscular contractions and generalized muscle spasms</a:t>
            </a:r>
          </a:p>
        </p:txBody>
      </p:sp>
    </p:spTree>
    <p:extLst>
      <p:ext uri="{BB962C8B-B14F-4D97-AF65-F5344CB8AC3E}">
        <p14:creationId xmlns:p14="http://schemas.microsoft.com/office/powerpoint/2010/main" val="1143831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a:t>H. Flu Case Status</a:t>
            </a:r>
          </a:p>
        </p:txBody>
      </p:sp>
      <p:sp>
        <p:nvSpPr>
          <p:cNvPr id="24579" name="Rectangle 3"/>
          <p:cNvSpPr>
            <a:spLocks noGrp="1" noChangeArrowheads="1"/>
          </p:cNvSpPr>
          <p:nvPr>
            <p:ph idx="1"/>
          </p:nvPr>
        </p:nvSpPr>
        <p:spPr>
          <a:xfrm>
            <a:off x="457200" y="1600200"/>
            <a:ext cx="8305800" cy="4800600"/>
          </a:xfrm>
        </p:spPr>
        <p:txBody>
          <a:bodyPr/>
          <a:lstStyle/>
          <a:p>
            <a:pPr eaLnBrk="1" hangingPunct="1">
              <a:lnSpc>
                <a:spcPct val="90000"/>
              </a:lnSpc>
              <a:buFontTx/>
              <a:buNone/>
            </a:pPr>
            <a:r>
              <a:rPr lang="en-US" altLang="en-US" dirty="0"/>
              <a:t>Confirmed:</a:t>
            </a:r>
          </a:p>
          <a:p>
            <a:pPr eaLnBrk="1" hangingPunct="1">
              <a:lnSpc>
                <a:spcPct val="90000"/>
              </a:lnSpc>
            </a:pPr>
            <a:r>
              <a:rPr lang="en-US" altLang="en-US" dirty="0"/>
              <a:t>Invasive disease (e.g. meningitis, bacteremia/septicemia, cellulitis, </a:t>
            </a:r>
            <a:r>
              <a:rPr lang="en-US" altLang="en-US" dirty="0" err="1"/>
              <a:t>etc</a:t>
            </a:r>
            <a:r>
              <a:rPr lang="en-US" altLang="en-US" dirty="0"/>
              <a:t>)</a:t>
            </a:r>
          </a:p>
          <a:p>
            <a:pPr eaLnBrk="1" hangingPunct="1">
              <a:lnSpc>
                <a:spcPct val="90000"/>
              </a:lnSpc>
            </a:pPr>
            <a:r>
              <a:rPr lang="en-US" altLang="en-US" dirty="0"/>
              <a:t>Isolation of </a:t>
            </a:r>
            <a:r>
              <a:rPr lang="en-US" altLang="en-US" i="1" dirty="0"/>
              <a:t>H. flu</a:t>
            </a:r>
            <a:r>
              <a:rPr lang="en-US" altLang="en-US" dirty="0"/>
              <a:t> PCR+ for from a sterile site (e.g. blood, CSF, joint fluid, </a:t>
            </a:r>
            <a:r>
              <a:rPr lang="en-US" altLang="en-US" dirty="0" err="1"/>
              <a:t>etc</a:t>
            </a:r>
            <a:r>
              <a:rPr lang="en-US" altLang="en-US" dirty="0"/>
              <a:t>)</a:t>
            </a:r>
          </a:p>
          <a:p>
            <a:pPr eaLnBrk="1" hangingPunct="1">
              <a:lnSpc>
                <a:spcPct val="90000"/>
              </a:lnSpc>
              <a:buFontTx/>
              <a:buNone/>
            </a:pPr>
            <a:r>
              <a:rPr lang="en-US" altLang="en-US" dirty="0"/>
              <a:t>Probable:</a:t>
            </a:r>
          </a:p>
          <a:p>
            <a:pPr eaLnBrk="1" hangingPunct="1">
              <a:lnSpc>
                <a:spcPct val="90000"/>
              </a:lnSpc>
            </a:pPr>
            <a:r>
              <a:rPr lang="en-US" altLang="en-US" dirty="0"/>
              <a:t>Invasive disease</a:t>
            </a:r>
          </a:p>
          <a:p>
            <a:pPr eaLnBrk="1" hangingPunct="1">
              <a:lnSpc>
                <a:spcPct val="90000"/>
              </a:lnSpc>
            </a:pPr>
            <a:r>
              <a:rPr lang="en-US" altLang="en-US" dirty="0"/>
              <a:t>H. flu type b antigen identified in CSF ONLY (urine is not acceptable)</a:t>
            </a:r>
            <a:endParaRPr lang="en-US" altLang="en-US" dirty="0">
              <a:solidFill>
                <a:srgbClr val="FF3300"/>
              </a:solidFill>
            </a:endParaRPr>
          </a:p>
        </p:txBody>
      </p:sp>
    </p:spTree>
    <p:extLst>
      <p:ext uri="{BB962C8B-B14F-4D97-AF65-F5344CB8AC3E}">
        <p14:creationId xmlns:p14="http://schemas.microsoft.com/office/powerpoint/2010/main" val="3777191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839200" cy="6553370"/>
          </a:xfrm>
        </p:spPr>
      </p:pic>
      <p:sp>
        <p:nvSpPr>
          <p:cNvPr id="5" name="TextBox 4"/>
          <p:cNvSpPr txBox="1"/>
          <p:nvPr/>
        </p:nvSpPr>
        <p:spPr>
          <a:xfrm>
            <a:off x="2819400" y="381000"/>
            <a:ext cx="3200400" cy="1754326"/>
          </a:xfrm>
          <a:prstGeom prst="rect">
            <a:avLst/>
          </a:prstGeom>
          <a:noFill/>
        </p:spPr>
        <p:txBody>
          <a:bodyPr wrap="square" rtlCol="0">
            <a:spAutoFit/>
          </a:bodyPr>
          <a:lstStyle/>
          <a:p>
            <a:r>
              <a:rPr lang="en-US" sz="3600" dirty="0"/>
              <a:t>I was totally adorable, right?</a:t>
            </a:r>
          </a:p>
        </p:txBody>
      </p:sp>
    </p:spTree>
    <p:extLst>
      <p:ext uri="{BB962C8B-B14F-4D97-AF65-F5344CB8AC3E}">
        <p14:creationId xmlns:p14="http://schemas.microsoft.com/office/powerpoint/2010/main" val="112048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1228.photobucket.com/albums/ee445/hepfreehawaii/Postcard-HCVVaccineFront12-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a:t>Investigation Considerations</a:t>
            </a:r>
          </a:p>
        </p:txBody>
      </p:sp>
      <p:sp>
        <p:nvSpPr>
          <p:cNvPr id="28675" name="Rectangle 3"/>
          <p:cNvSpPr>
            <a:spLocks noGrp="1" noChangeArrowheads="1"/>
          </p:cNvSpPr>
          <p:nvPr>
            <p:ph idx="1"/>
          </p:nvPr>
        </p:nvSpPr>
        <p:spPr>
          <a:xfrm>
            <a:off x="381000" y="1600200"/>
            <a:ext cx="8610600" cy="4953000"/>
          </a:xfrm>
        </p:spPr>
        <p:txBody>
          <a:bodyPr/>
          <a:lstStyle/>
          <a:p>
            <a:pPr eaLnBrk="1" hangingPunct="1"/>
            <a:r>
              <a:rPr lang="en-US" altLang="en-US" dirty="0"/>
              <a:t>Hepatitis B</a:t>
            </a:r>
          </a:p>
          <a:p>
            <a:pPr lvl="1" eaLnBrk="1" hangingPunct="1"/>
            <a:r>
              <a:rPr lang="en-US" altLang="en-US" dirty="0"/>
              <a:t>Is patient pregnant? Notify perinatal program</a:t>
            </a:r>
          </a:p>
          <a:p>
            <a:pPr lvl="1" eaLnBrk="1" hangingPunct="1"/>
            <a:r>
              <a:rPr lang="en-US" altLang="en-US" dirty="0"/>
              <a:t>Is this a health care exposure?</a:t>
            </a:r>
          </a:p>
          <a:p>
            <a:pPr lvl="2" eaLnBrk="1" hangingPunct="1"/>
            <a:r>
              <a:rPr lang="en-US" altLang="en-US" dirty="0"/>
              <a:t>Is education on infection control warranted? </a:t>
            </a:r>
          </a:p>
          <a:p>
            <a:pPr lvl="2" eaLnBrk="1" hangingPunct="1"/>
            <a:r>
              <a:rPr lang="en-US" altLang="en-US" dirty="0"/>
              <a:t>Is regulatory involvement warranted?</a:t>
            </a:r>
          </a:p>
          <a:p>
            <a:pPr lvl="2" eaLnBrk="1" hangingPunct="1"/>
            <a:r>
              <a:rPr lang="en-US" altLang="en-US" dirty="0"/>
              <a:t>Is this an outbreak related to a HCF?</a:t>
            </a:r>
          </a:p>
          <a:p>
            <a:pPr lvl="1" eaLnBrk="1" hangingPunct="1"/>
            <a:r>
              <a:rPr lang="en-US" altLang="en-US" dirty="0"/>
              <a:t>Are there contacts to vaccinate or </a:t>
            </a:r>
            <a:r>
              <a:rPr lang="en-US" altLang="en-US" dirty="0" err="1"/>
              <a:t>prophylax</a:t>
            </a:r>
            <a:r>
              <a:rPr lang="en-US" altLang="en-US" dirty="0"/>
              <a:t>?</a:t>
            </a:r>
          </a:p>
          <a:p>
            <a:pPr lvl="1" eaLnBrk="1" hangingPunct="1"/>
            <a:r>
              <a:rPr lang="en-US" altLang="en-US" dirty="0"/>
              <a:t>Is this a vaccine failure?</a:t>
            </a:r>
          </a:p>
          <a:p>
            <a:pPr lvl="1" eaLnBrk="1" hangingPunct="1"/>
            <a:r>
              <a:rPr lang="en-US" altLang="en-US" dirty="0"/>
              <a:t>Have all risk factors been assessed and entered into NBS?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a:t>Investigation Considerations</a:t>
            </a:r>
          </a:p>
        </p:txBody>
      </p:sp>
      <p:sp>
        <p:nvSpPr>
          <p:cNvPr id="30723" name="Rectangle 3"/>
          <p:cNvSpPr>
            <a:spLocks noGrp="1" noChangeArrowheads="1"/>
          </p:cNvSpPr>
          <p:nvPr>
            <p:ph idx="1"/>
          </p:nvPr>
        </p:nvSpPr>
        <p:spPr/>
        <p:txBody>
          <a:bodyPr/>
          <a:lstStyle/>
          <a:p>
            <a:pPr eaLnBrk="1" hangingPunct="1"/>
            <a:r>
              <a:rPr lang="en-US" altLang="en-US" dirty="0"/>
              <a:t>Hepatitis A</a:t>
            </a:r>
          </a:p>
          <a:p>
            <a:pPr lvl="1" eaLnBrk="1" hangingPunct="1"/>
            <a:r>
              <a:rPr lang="en-US" altLang="en-US" dirty="0"/>
              <a:t>Is patient a food handler? </a:t>
            </a:r>
          </a:p>
          <a:p>
            <a:pPr lvl="1" eaLnBrk="1" hangingPunct="1"/>
            <a:r>
              <a:rPr lang="en-US" altLang="en-US" dirty="0"/>
              <a:t>Is this a common source food outbreak?</a:t>
            </a:r>
          </a:p>
          <a:p>
            <a:pPr lvl="2" eaLnBrk="1" hangingPunct="1"/>
            <a:r>
              <a:rPr lang="en-US" altLang="en-US" dirty="0"/>
              <a:t>Regulatory? Environmental inspection?</a:t>
            </a:r>
          </a:p>
          <a:p>
            <a:pPr lvl="1" eaLnBrk="1" hangingPunct="1"/>
            <a:r>
              <a:rPr lang="en-US" altLang="en-US" dirty="0"/>
              <a:t>Are there contacts to vaccinate or </a:t>
            </a:r>
            <a:r>
              <a:rPr lang="en-US" altLang="en-US" dirty="0" err="1"/>
              <a:t>prophylax</a:t>
            </a:r>
            <a:r>
              <a:rPr lang="en-US" altLang="en-US" dirty="0"/>
              <a:t>?</a:t>
            </a:r>
          </a:p>
          <a:p>
            <a:pPr lvl="1" eaLnBrk="1" hangingPunct="1"/>
            <a:r>
              <a:rPr lang="en-US" altLang="en-US" dirty="0"/>
              <a:t>Is this a vaccine failure?</a:t>
            </a:r>
          </a:p>
          <a:p>
            <a:pPr lvl="1" eaLnBrk="1" hangingPunct="1"/>
            <a:r>
              <a:rPr lang="en-US" altLang="en-US" dirty="0"/>
              <a:t>Have all risk factors been assessed and entered into NBS?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8610600" cy="1143000"/>
          </a:xfrm>
        </p:spPr>
        <p:txBody>
          <a:bodyPr/>
          <a:lstStyle/>
          <a:p>
            <a:pPr eaLnBrk="1" fontAlgn="auto" hangingPunct="1">
              <a:spcAft>
                <a:spcPts val="0"/>
              </a:spcAft>
              <a:defRPr/>
            </a:pPr>
            <a:r>
              <a:rPr lang="en-US" sz="3200" dirty="0"/>
              <a:t>Comparison of Highest and Current Morbidity, VPDs, Texas</a:t>
            </a:r>
          </a:p>
        </p:txBody>
      </p:sp>
      <p:graphicFrame>
        <p:nvGraphicFramePr>
          <p:cNvPr id="60778" name="Group 1386"/>
          <p:cNvGraphicFramePr>
            <a:graphicFrameLocks noGrp="1"/>
          </p:cNvGraphicFramePr>
          <p:nvPr>
            <p:ph sz="half" idx="1"/>
            <p:extLst>
              <p:ext uri="{D42A27DB-BD31-4B8C-83A1-F6EECF244321}">
                <p14:modId xmlns:p14="http://schemas.microsoft.com/office/powerpoint/2010/main" val="922263711"/>
              </p:ext>
            </p:extLst>
          </p:nvPr>
        </p:nvGraphicFramePr>
        <p:xfrm>
          <a:off x="228600" y="1524000"/>
          <a:ext cx="8458200" cy="4826000"/>
        </p:xfrm>
        <a:graphic>
          <a:graphicData uri="http://schemas.openxmlformats.org/drawingml/2006/table">
            <a:tbl>
              <a:tblPr/>
              <a:tblGrid>
                <a:gridCol w="2133600">
                  <a:extLst>
                    <a:ext uri="{9D8B030D-6E8A-4147-A177-3AD203B41FA5}">
                      <a16:colId xmlns:a16="http://schemas.microsoft.com/office/drawing/2014/main" val="20000"/>
                    </a:ext>
                  </a:extLst>
                </a:gridCol>
                <a:gridCol w="2506663">
                  <a:extLst>
                    <a:ext uri="{9D8B030D-6E8A-4147-A177-3AD203B41FA5}">
                      <a16:colId xmlns:a16="http://schemas.microsoft.com/office/drawing/2014/main" val="20001"/>
                    </a:ext>
                  </a:extLst>
                </a:gridCol>
                <a:gridCol w="1455737">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4365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Times New Roman" pitchFamily="18" charset="0"/>
                          <a:cs typeface="Arial" charset="0"/>
                        </a:rPr>
                        <a:t>Disease</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charset="0"/>
                          <a:ea typeface="Times New Roman" pitchFamily="18" charset="0"/>
                          <a:cs typeface="Arial" charset="0"/>
                        </a:rPr>
                        <a:t>Highest Case Count</a:t>
                      </a:r>
                      <a:endParaRPr kumimoji="0" lang="en-US" sz="1800" b="0" i="0" u="none" strike="noStrike" cap="none" normalizeH="0" baseline="0" dirty="0">
                        <a:ln>
                          <a:noFill/>
                        </a:ln>
                        <a:solidFill>
                          <a:srgbClr val="000066"/>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charset="0"/>
                          <a:ea typeface="Times New Roman" pitchFamily="18" charset="0"/>
                          <a:cs typeface="Arial" charset="0"/>
                        </a:rPr>
                        <a:t>2014</a:t>
                      </a:r>
                      <a:endParaRPr kumimoji="0" lang="en-US" sz="1800" b="0" i="0" u="none" strike="noStrike" cap="none" normalizeH="0" baseline="0" dirty="0">
                        <a:ln>
                          <a:noFill/>
                        </a:ln>
                        <a:solidFill>
                          <a:srgbClr val="000066"/>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charset="0"/>
                          <a:ea typeface="Times New Roman" pitchFamily="18" charset="0"/>
                          <a:cs typeface="Arial" charset="0"/>
                        </a:rPr>
                        <a:t>Percent Decrease</a:t>
                      </a:r>
                      <a:endParaRPr kumimoji="0" lang="en-US" sz="1800" b="0" i="0" u="none" strike="noStrike" cap="none" normalizeH="0" baseline="0" dirty="0">
                        <a:ln>
                          <a:noFill/>
                        </a:ln>
                        <a:solidFill>
                          <a:srgbClr val="000066"/>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Hepatitis A</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4,892 (1973)</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123</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97.5%</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Hepatitis B, Acute</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1,960 (1998)</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122*</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93.8%</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Times New Roman" pitchFamily="18" charset="0"/>
                          <a:cs typeface="Arial" charset="0"/>
                        </a:rPr>
                        <a:t>Hib</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843 (1988)</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12</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98.6%</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Measles</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88,000 (1958)</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10</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pitchFamily="18" charset="0"/>
                          <a:cs typeface="Arial" charset="0"/>
                        </a:rPr>
                        <a:t>99.9%</a:t>
                      </a:r>
                      <a:endParaRPr kumimoji="0" 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Meningococcal</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356 (1951)</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22*</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93.8%</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Mumps</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32,939 (1950)</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15</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99.9%</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Pertussis</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pitchFamily="18" charset="0"/>
                          <a:cs typeface="Arial" charset="0"/>
                        </a:rPr>
                        <a:t>21,588 (1947)</a:t>
                      </a:r>
                      <a:endParaRPr kumimoji="0" 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2,576</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88.1%</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Pneumococcal</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1,952 (2009)</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1,562</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20.0%</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Polio</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800" kern="1200" dirty="0">
                          <a:solidFill>
                            <a:schemeClr val="tx1"/>
                          </a:solidFill>
                          <a:effectLst/>
                          <a:latin typeface="Arial" panose="020B0604020202020204" pitchFamily="34" charset="0"/>
                          <a:ea typeface="+mn-ea"/>
                          <a:cs typeface="Arial" panose="020B0604020202020204" pitchFamily="34" charset="0"/>
                        </a:rPr>
                        <a:t>2,778 (1950)</a:t>
                      </a:r>
                      <a:endPar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0*</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100%</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Rubella</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8,408 (1970)</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0*</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100%</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Tetanus</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pitchFamily="18" charset="0"/>
                          <a:cs typeface="Arial" charset="0"/>
                        </a:rPr>
                        <a:t>55 (1954)</a:t>
                      </a:r>
                      <a:endParaRPr kumimoji="0" 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4</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92.7%</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Varicella</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26,888 (1997)</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1,647*</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imes New Roman" pitchFamily="18" charset="0"/>
                          <a:cs typeface="Arial" charset="0"/>
                        </a:rPr>
                        <a:t>93.9%</a:t>
                      </a:r>
                      <a:endParaRPr kumimoji="0" lang="en-US"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84928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Common Hepatitis Mistakes</a:t>
            </a:r>
          </a:p>
        </p:txBody>
      </p:sp>
      <p:sp>
        <p:nvSpPr>
          <p:cNvPr id="43011" name="Rectangle 3"/>
          <p:cNvSpPr>
            <a:spLocks noGrp="1" noChangeArrowheads="1"/>
          </p:cNvSpPr>
          <p:nvPr>
            <p:ph idx="1"/>
          </p:nvPr>
        </p:nvSpPr>
        <p:spPr>
          <a:xfrm>
            <a:off x="304800" y="1600200"/>
            <a:ext cx="8534400" cy="4525963"/>
          </a:xfrm>
        </p:spPr>
        <p:txBody>
          <a:bodyPr/>
          <a:lstStyle/>
          <a:p>
            <a:pPr>
              <a:lnSpc>
                <a:spcPct val="90000"/>
              </a:lnSpc>
            </a:pPr>
            <a:r>
              <a:rPr lang="en-US" altLang="en-US" dirty="0"/>
              <a:t>There is no probable case status (only </a:t>
            </a:r>
            <a:r>
              <a:rPr lang="en-US" altLang="en-US" dirty="0" err="1"/>
              <a:t>Zuul</a:t>
            </a:r>
            <a:r>
              <a:rPr lang="en-US" altLang="en-US" dirty="0"/>
              <a:t>)</a:t>
            </a:r>
          </a:p>
          <a:p>
            <a:pPr>
              <a:lnSpc>
                <a:spcPct val="90000"/>
              </a:lnSpc>
            </a:pPr>
            <a:r>
              <a:rPr lang="en-US" altLang="en-US" dirty="0"/>
              <a:t>Not entering risk factors</a:t>
            </a:r>
          </a:p>
          <a:p>
            <a:pPr>
              <a:lnSpc>
                <a:spcPct val="90000"/>
              </a:lnSpc>
            </a:pPr>
            <a:r>
              <a:rPr lang="en-US" altLang="en-US" dirty="0"/>
              <a:t>Perinatal </a:t>
            </a:r>
            <a:r>
              <a:rPr lang="en-US" altLang="en-US" dirty="0" err="1"/>
              <a:t>hep</a:t>
            </a:r>
            <a:r>
              <a:rPr lang="en-US" altLang="en-US" dirty="0"/>
              <a:t> B ONLY applies to infants between 1 and 24 months old</a:t>
            </a:r>
          </a:p>
          <a:p>
            <a:pPr lvl="1">
              <a:lnSpc>
                <a:spcPct val="90000"/>
              </a:lnSpc>
            </a:pPr>
            <a:r>
              <a:rPr lang="en-US" altLang="en-US" dirty="0"/>
              <a:t>Their mothers are either acute cases or chronic cases of hepatitis B</a:t>
            </a:r>
          </a:p>
          <a:p>
            <a:pPr>
              <a:lnSpc>
                <a:spcPct val="90000"/>
              </a:lnSpc>
            </a:pPr>
            <a:r>
              <a:rPr lang="en-US" altLang="en-US" dirty="0"/>
              <a:t>Chronic cases do not need to be entered into NBS (unless your jurisdiction chooses to) and should NOT be sent for notification.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en-US" sz="4000" dirty="0"/>
              <a:t>Hepatitis B, Acute </a:t>
            </a:r>
            <a:br>
              <a:rPr lang="en-US" altLang="en-US" sz="4000" dirty="0"/>
            </a:br>
            <a:r>
              <a:rPr lang="en-US" altLang="en-US" sz="4000" dirty="0"/>
              <a:t>Case Status</a:t>
            </a:r>
          </a:p>
        </p:txBody>
      </p:sp>
      <p:sp>
        <p:nvSpPr>
          <p:cNvPr id="27651" name="Rectangle 3"/>
          <p:cNvSpPr>
            <a:spLocks noGrp="1" noChangeArrowheads="1"/>
          </p:cNvSpPr>
          <p:nvPr>
            <p:ph idx="1"/>
          </p:nvPr>
        </p:nvSpPr>
        <p:spPr/>
        <p:txBody>
          <a:bodyPr>
            <a:normAutofit lnSpcReduction="10000"/>
          </a:bodyPr>
          <a:lstStyle/>
          <a:p>
            <a:pPr eaLnBrk="1" hangingPunct="1"/>
            <a:r>
              <a:rPr lang="en-US" altLang="en-US"/>
              <a:t>Confirmed only</a:t>
            </a:r>
          </a:p>
          <a:p>
            <a:pPr lvl="1" eaLnBrk="1" hangingPunct="1"/>
            <a:r>
              <a:rPr lang="en-US" altLang="en-US"/>
              <a:t>Acute onset of symptoms OR jaundice OR elevated liver tests (&gt;100)</a:t>
            </a:r>
          </a:p>
          <a:p>
            <a:pPr lvl="1" eaLnBrk="1" hangingPunct="1"/>
            <a:r>
              <a:rPr lang="en-US" altLang="en-US"/>
              <a:t>AND surface antigen or IgM positive</a:t>
            </a:r>
          </a:p>
          <a:p>
            <a:pPr eaLnBrk="1" hangingPunct="1"/>
            <a:r>
              <a:rPr lang="en-US" altLang="en-US"/>
              <a:t>Other considerations</a:t>
            </a:r>
          </a:p>
          <a:p>
            <a:pPr lvl="1" eaLnBrk="1" hangingPunct="1"/>
            <a:r>
              <a:rPr lang="en-US" altLang="en-US"/>
              <a:t>Not known to be a chronic case</a:t>
            </a:r>
          </a:p>
          <a:p>
            <a:pPr lvl="1" eaLnBrk="1" hangingPunct="1"/>
            <a:r>
              <a:rPr lang="en-US" altLang="en-US"/>
              <a:t>Documented laboratory conversion (HBsAg negative to positive) within past 6 mos can be a case without any symptoms/jaundice/elevated LFTs</a:t>
            </a:r>
          </a:p>
        </p:txBody>
      </p:sp>
    </p:spTree>
    <p:extLst>
      <p:ext uri="{BB962C8B-B14F-4D97-AF65-F5344CB8AC3E}">
        <p14:creationId xmlns:p14="http://schemas.microsoft.com/office/powerpoint/2010/main" val="1291363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altLang="en-US" dirty="0"/>
              <a:t>Hepatitis A </a:t>
            </a:r>
            <a:br>
              <a:rPr lang="en-US" altLang="en-US" dirty="0"/>
            </a:br>
            <a:r>
              <a:rPr lang="en-US" altLang="en-US" dirty="0"/>
              <a:t>Case Status</a:t>
            </a:r>
          </a:p>
        </p:txBody>
      </p:sp>
      <p:sp>
        <p:nvSpPr>
          <p:cNvPr id="29699" name="Rectangle 3"/>
          <p:cNvSpPr>
            <a:spLocks noGrp="1" noChangeArrowheads="1"/>
          </p:cNvSpPr>
          <p:nvPr>
            <p:ph idx="1"/>
          </p:nvPr>
        </p:nvSpPr>
        <p:spPr/>
        <p:txBody>
          <a:bodyPr/>
          <a:lstStyle/>
          <a:p>
            <a:pPr eaLnBrk="1" hangingPunct="1"/>
            <a:r>
              <a:rPr lang="en-US" altLang="en-US"/>
              <a:t>Confirmed only</a:t>
            </a:r>
          </a:p>
          <a:p>
            <a:pPr eaLnBrk="1" hangingPunct="1"/>
            <a:r>
              <a:rPr lang="en-US" altLang="en-US"/>
              <a:t>Acute onset of symptoms OR jaundice OR elevated liver tests (&gt;100)</a:t>
            </a:r>
          </a:p>
          <a:p>
            <a:pPr eaLnBrk="1" hangingPunct="1"/>
            <a:r>
              <a:rPr lang="en-US" altLang="en-US"/>
              <a:t>AND IgM+ for antibody to hep A</a:t>
            </a:r>
          </a:p>
          <a:p>
            <a:pPr lvl="1" eaLnBrk="1" hangingPunct="1"/>
            <a:r>
              <a:rPr lang="en-US" altLang="en-US"/>
              <a:t>or epi-linked to lab confirmed case</a:t>
            </a:r>
          </a:p>
        </p:txBody>
      </p:sp>
    </p:spTree>
    <p:extLst>
      <p:ext uri="{BB962C8B-B14F-4D97-AF65-F5344CB8AC3E}">
        <p14:creationId xmlns:p14="http://schemas.microsoft.com/office/powerpoint/2010/main" val="2311754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1295400" y="201118"/>
            <a:ext cx="6629400" cy="6629400"/>
          </a:xfrm>
          <a:prstGeom prst="rect">
            <a:avLst/>
          </a:prstGeom>
        </p:spPr>
      </p:pic>
    </p:spTree>
    <p:extLst>
      <p:ext uri="{BB962C8B-B14F-4D97-AF65-F5344CB8AC3E}">
        <p14:creationId xmlns:p14="http://schemas.microsoft.com/office/powerpoint/2010/main" val="1143797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990600"/>
            <a:ext cx="6515100" cy="48768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lstStyle/>
          <a:p>
            <a:r>
              <a:rPr lang="en-US" dirty="0"/>
              <a:t>That all your epi, surveillance, and nursing staff should have documented immunity to measles, mumps, rubella, and varicella?</a:t>
            </a:r>
          </a:p>
          <a:p>
            <a:r>
              <a:rPr lang="en-US" dirty="0"/>
              <a:t>And that being born before 1957 doesn’t count?</a:t>
            </a:r>
          </a:p>
          <a:p>
            <a:r>
              <a:rPr lang="en-US" dirty="0"/>
              <a:t>And that if you do not have documentation and you are exposed, you can be quarantined?</a:t>
            </a:r>
          </a:p>
          <a:p>
            <a:endParaRPr lang="en-US" dirty="0"/>
          </a:p>
        </p:txBody>
      </p:sp>
      <p:sp>
        <p:nvSpPr>
          <p:cNvPr id="4" name="Rounded Rectangle 3"/>
          <p:cNvSpPr/>
          <p:nvPr/>
        </p:nvSpPr>
        <p:spPr>
          <a:xfrm>
            <a:off x="2667000" y="5638800"/>
            <a:ext cx="40386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FUN FACTS!</a:t>
            </a:r>
          </a:p>
        </p:txBody>
      </p:sp>
    </p:spTree>
    <p:extLst>
      <p:ext uri="{BB962C8B-B14F-4D97-AF65-F5344CB8AC3E}">
        <p14:creationId xmlns:p14="http://schemas.microsoft.com/office/powerpoint/2010/main" val="1655982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a:t>Outbreaks for all VPDs is 3 cases. Three.</a:t>
            </a:r>
          </a:p>
          <a:p>
            <a:r>
              <a:rPr lang="en-US" dirty="0"/>
              <a:t>Case tracks are available for all VPDs except diphtheria, polio, varicella and CRS. </a:t>
            </a:r>
          </a:p>
          <a:p>
            <a:pPr lvl="1"/>
            <a:r>
              <a:rPr lang="en-US" dirty="0"/>
              <a:t>Submit all confirmed/probable case tracks to EAIDB (or your region, who will forward them)</a:t>
            </a:r>
          </a:p>
          <a:p>
            <a:pPr lvl="1"/>
            <a:r>
              <a:rPr lang="en-US" dirty="0"/>
              <a:t>For varicella, we don’t need a form (unless deceased)</a:t>
            </a:r>
          </a:p>
          <a:p>
            <a:pPr lvl="1"/>
            <a:r>
              <a:rPr lang="en-US" dirty="0"/>
              <a:t>For other diseases with no form, use the CDC form and/or submit hospital records, notes and lab results</a:t>
            </a:r>
          </a:p>
          <a:p>
            <a:r>
              <a:rPr lang="en-US" dirty="0"/>
              <a:t>For VPD deaths, submit hospital records and lab results to EAIDB</a:t>
            </a:r>
          </a:p>
        </p:txBody>
      </p:sp>
    </p:spTree>
    <p:extLst>
      <p:ext uri="{BB962C8B-B14F-4D97-AF65-F5344CB8AC3E}">
        <p14:creationId xmlns:p14="http://schemas.microsoft.com/office/powerpoint/2010/main" val="3629362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 Quarterly Report</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Most LHDs have a contract with the state for Immunizations.</a:t>
            </a:r>
          </a:p>
          <a:p>
            <a:r>
              <a:rPr lang="en-US" dirty="0"/>
              <a:t>VPD investigations are part of that contract.</a:t>
            </a:r>
          </a:p>
          <a:p>
            <a:r>
              <a:rPr lang="en-US" dirty="0"/>
              <a:t>We measure your performance.</a:t>
            </a:r>
          </a:p>
          <a:p>
            <a:pPr lvl="1"/>
            <a:r>
              <a:rPr lang="en-US" dirty="0"/>
              <a:t>Goal: 90% of VPD investigations completed within 30 days of report to public health</a:t>
            </a:r>
          </a:p>
          <a:p>
            <a:pPr lvl="1"/>
            <a:r>
              <a:rPr lang="en-US" dirty="0"/>
              <a:t>Completed means notification done in NBS</a:t>
            </a:r>
          </a:p>
          <a:p>
            <a:r>
              <a:rPr lang="en-US" dirty="0"/>
              <a:t>Every quarter, we provide LHDs with how long their VPD investigations take.</a:t>
            </a:r>
          </a:p>
          <a:p>
            <a:r>
              <a:rPr lang="en-US" dirty="0"/>
              <a:t>If below 90%, LHD must justify and correct. </a:t>
            </a:r>
          </a:p>
        </p:txBody>
      </p:sp>
    </p:spTree>
    <p:extLst>
      <p:ext uri="{BB962C8B-B14F-4D97-AF65-F5344CB8AC3E}">
        <p14:creationId xmlns:p14="http://schemas.microsoft.com/office/powerpoint/2010/main" val="1821352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a:t>Prioritizing Investigations</a:t>
            </a:r>
          </a:p>
        </p:txBody>
      </p:sp>
      <p:sp>
        <p:nvSpPr>
          <p:cNvPr id="32771" name="Rectangle 3"/>
          <p:cNvSpPr>
            <a:spLocks noGrp="1" noChangeArrowheads="1"/>
          </p:cNvSpPr>
          <p:nvPr>
            <p:ph idx="1"/>
          </p:nvPr>
        </p:nvSpPr>
        <p:spPr>
          <a:xfrm>
            <a:off x="457200" y="1600200"/>
            <a:ext cx="8229600" cy="4800600"/>
          </a:xfrm>
        </p:spPr>
        <p:txBody>
          <a:bodyPr/>
          <a:lstStyle/>
          <a:p>
            <a:pPr eaLnBrk="1" hangingPunct="1"/>
            <a:r>
              <a:rPr lang="en-US" altLang="en-US" sz="2800" dirty="0"/>
              <a:t>Rare VPDs</a:t>
            </a:r>
          </a:p>
          <a:p>
            <a:pPr lvl="1" eaLnBrk="1" hangingPunct="1"/>
            <a:r>
              <a:rPr lang="en-US" altLang="en-US" sz="2400" dirty="0"/>
              <a:t>Measles, rubella, diphtheria, polio</a:t>
            </a:r>
          </a:p>
          <a:p>
            <a:pPr eaLnBrk="1" hangingPunct="1"/>
            <a:r>
              <a:rPr lang="en-US" altLang="en-US" sz="2800" dirty="0"/>
              <a:t>VPDs that have critical specimen collection times</a:t>
            </a:r>
          </a:p>
          <a:p>
            <a:pPr lvl="1" eaLnBrk="1" hangingPunct="1"/>
            <a:r>
              <a:rPr lang="en-US" altLang="en-US" sz="2400" dirty="0"/>
              <a:t>Measles, mumps, rubella</a:t>
            </a:r>
          </a:p>
          <a:p>
            <a:pPr eaLnBrk="1" hangingPunct="1"/>
            <a:r>
              <a:rPr lang="en-US" altLang="en-US" sz="2800" dirty="0"/>
              <a:t>Diseases that have PEP time frames</a:t>
            </a:r>
          </a:p>
          <a:p>
            <a:pPr lvl="1" eaLnBrk="1" hangingPunct="1"/>
            <a:r>
              <a:rPr lang="en-US" altLang="en-US" sz="2400" dirty="0"/>
              <a:t>Measles, </a:t>
            </a:r>
            <a:r>
              <a:rPr lang="en-US" altLang="en-US" sz="2400" dirty="0" err="1"/>
              <a:t>hep</a:t>
            </a:r>
            <a:r>
              <a:rPr lang="en-US" altLang="en-US" sz="2400" dirty="0"/>
              <a:t> A and B, varicella</a:t>
            </a:r>
          </a:p>
          <a:p>
            <a:pPr eaLnBrk="1" hangingPunct="1"/>
            <a:r>
              <a:rPr lang="en-US" altLang="en-US" sz="2800" dirty="0"/>
              <a:t>Severe VPDs</a:t>
            </a:r>
          </a:p>
          <a:p>
            <a:pPr lvl="1" eaLnBrk="1" hangingPunct="1"/>
            <a:r>
              <a:rPr lang="en-US" altLang="en-US" sz="2400" dirty="0"/>
              <a:t>Infant pertussis, diphtheria, pregnant women exposed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92162"/>
          </a:xfrm>
        </p:spPr>
        <p:txBody>
          <a:bodyPr/>
          <a:lstStyle/>
          <a:p>
            <a:pPr eaLnBrk="1" hangingPunct="1"/>
            <a:r>
              <a:rPr lang="en-US" altLang="en-US" sz="4000" dirty="0"/>
              <a:t>Disease Investigation</a:t>
            </a:r>
          </a:p>
        </p:txBody>
      </p:sp>
      <p:sp>
        <p:nvSpPr>
          <p:cNvPr id="33795" name="Rectangle 3"/>
          <p:cNvSpPr>
            <a:spLocks noGrp="1" noChangeArrowheads="1"/>
          </p:cNvSpPr>
          <p:nvPr>
            <p:ph idx="1"/>
          </p:nvPr>
        </p:nvSpPr>
        <p:spPr/>
        <p:txBody>
          <a:bodyPr/>
          <a:lstStyle/>
          <a:p>
            <a:pPr eaLnBrk="1" hangingPunct="1"/>
            <a:r>
              <a:rPr lang="en-US" altLang="en-US" sz="2800" dirty="0"/>
              <a:t>Interview patient and/or provider to obtain: </a:t>
            </a:r>
          </a:p>
          <a:p>
            <a:pPr lvl="1" eaLnBrk="1" hangingPunct="1"/>
            <a:r>
              <a:rPr lang="en-US" altLang="en-US" sz="2400" dirty="0"/>
              <a:t>Demographic info:</a:t>
            </a:r>
          </a:p>
          <a:p>
            <a:pPr lvl="2" eaLnBrk="1" hangingPunct="1"/>
            <a:r>
              <a:rPr lang="en-US" altLang="en-US" sz="2000" dirty="0"/>
              <a:t>Name, DOB, race/ethnicity, home address, phone#</a:t>
            </a:r>
          </a:p>
          <a:p>
            <a:pPr lvl="1" eaLnBrk="1" hangingPunct="1"/>
            <a:r>
              <a:rPr lang="en-US" altLang="en-US" sz="2400" dirty="0"/>
              <a:t>Clinical info: </a:t>
            </a:r>
          </a:p>
          <a:p>
            <a:pPr lvl="2" eaLnBrk="1" hangingPunct="1"/>
            <a:r>
              <a:rPr lang="en-US" altLang="en-US" sz="2000" dirty="0"/>
              <a:t>onset of illness, symptoms, laboratory testing &amp; results, treatment</a:t>
            </a:r>
          </a:p>
          <a:p>
            <a:pPr lvl="1" eaLnBrk="1" hangingPunct="1"/>
            <a:r>
              <a:rPr lang="en-US" altLang="en-US" sz="2400" dirty="0"/>
              <a:t>Vaccination history </a:t>
            </a:r>
          </a:p>
          <a:p>
            <a:pPr lvl="1" eaLnBrk="1" hangingPunct="1"/>
            <a:r>
              <a:rPr lang="en-US" altLang="en-US" sz="2400" dirty="0"/>
              <a:t>Close contacts </a:t>
            </a:r>
          </a:p>
          <a:p>
            <a:pPr lvl="1" eaLnBrk="1" hangingPunct="1"/>
            <a:r>
              <a:rPr lang="en-US" altLang="en-US" sz="2400" dirty="0"/>
              <a:t>Exposure setting</a:t>
            </a:r>
          </a:p>
          <a:p>
            <a:pPr lvl="1" eaLnBrk="1" hangingPunct="1"/>
            <a:r>
              <a:rPr lang="en-US" altLang="en-US" sz="2400" dirty="0"/>
              <a:t>Travel history</a:t>
            </a:r>
          </a:p>
          <a:p>
            <a:pPr lvl="1" eaLnBrk="1" hangingPunct="1"/>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VPD Investigation: How to</a:t>
            </a:r>
          </a:p>
        </p:txBody>
      </p:sp>
      <p:sp>
        <p:nvSpPr>
          <p:cNvPr id="3" name="Content Placeholder 2"/>
          <p:cNvSpPr>
            <a:spLocks noGrp="1"/>
          </p:cNvSpPr>
          <p:nvPr>
            <p:ph idx="1"/>
          </p:nvPr>
        </p:nvSpPr>
        <p:spPr>
          <a:xfrm>
            <a:off x="228600" y="1600200"/>
            <a:ext cx="8763000" cy="4525963"/>
          </a:xfrm>
        </p:spPr>
        <p:txBody>
          <a:bodyPr>
            <a:normAutofit lnSpcReduction="10000"/>
          </a:bodyPr>
          <a:lstStyle/>
          <a:p>
            <a:r>
              <a:rPr lang="en-US" dirty="0"/>
              <a:t>Read the Investigation Guidelines!</a:t>
            </a:r>
          </a:p>
          <a:p>
            <a:r>
              <a:rPr lang="en-US" dirty="0"/>
              <a:t>Read the Case Criteria!</a:t>
            </a:r>
          </a:p>
          <a:p>
            <a:r>
              <a:rPr lang="en-US" dirty="0"/>
              <a:t>Always assess vaccination history of patient</a:t>
            </a:r>
          </a:p>
          <a:p>
            <a:pPr lvl="1"/>
            <a:r>
              <a:rPr lang="en-US" dirty="0" err="1"/>
              <a:t>Immtrac</a:t>
            </a:r>
            <a:endParaRPr lang="en-US" dirty="0"/>
          </a:p>
          <a:p>
            <a:pPr lvl="1"/>
            <a:r>
              <a:rPr lang="en-US" dirty="0"/>
              <a:t>Patient</a:t>
            </a:r>
          </a:p>
          <a:p>
            <a:pPr lvl="1"/>
            <a:r>
              <a:rPr lang="en-US" dirty="0"/>
              <a:t>Patient’s mom</a:t>
            </a:r>
          </a:p>
          <a:p>
            <a:pPr lvl="1"/>
            <a:r>
              <a:rPr lang="en-US" dirty="0"/>
              <a:t>Patient’s employer</a:t>
            </a:r>
          </a:p>
          <a:p>
            <a:pPr lvl="1"/>
            <a:r>
              <a:rPr lang="en-US" dirty="0"/>
              <a:t>Patient’s PCP</a:t>
            </a:r>
          </a:p>
          <a:p>
            <a:pPr lvl="1"/>
            <a:r>
              <a:rPr lang="en-US" dirty="0"/>
              <a:t>Patient’s school</a:t>
            </a:r>
          </a:p>
        </p:txBody>
      </p:sp>
    </p:spTree>
    <p:extLst>
      <p:ext uri="{BB962C8B-B14F-4D97-AF65-F5344CB8AC3E}">
        <p14:creationId xmlns:p14="http://schemas.microsoft.com/office/powerpoint/2010/main" val="2957519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68362"/>
          </a:xfrm>
        </p:spPr>
        <p:txBody>
          <a:bodyPr/>
          <a:lstStyle/>
          <a:p>
            <a:pPr eaLnBrk="1" hangingPunct="1"/>
            <a:r>
              <a:rPr lang="en-US" altLang="en-US" sz="4000" dirty="0"/>
              <a:t>Disease Investigation, 2</a:t>
            </a:r>
          </a:p>
        </p:txBody>
      </p:sp>
      <p:sp>
        <p:nvSpPr>
          <p:cNvPr id="34819" name="Rectangle 3"/>
          <p:cNvSpPr>
            <a:spLocks noGrp="1" noChangeArrowheads="1"/>
          </p:cNvSpPr>
          <p:nvPr>
            <p:ph idx="1"/>
          </p:nvPr>
        </p:nvSpPr>
        <p:spPr/>
        <p:txBody>
          <a:bodyPr/>
          <a:lstStyle/>
          <a:p>
            <a:pPr eaLnBrk="1" hangingPunct="1"/>
            <a:r>
              <a:rPr lang="en-US" altLang="en-US" sz="2800"/>
              <a:t>Collect specimens for testing</a:t>
            </a:r>
          </a:p>
          <a:p>
            <a:pPr eaLnBrk="1" hangingPunct="1"/>
            <a:r>
              <a:rPr lang="en-US" altLang="en-US" sz="2800"/>
              <a:t>Obtain digital photos (for rash-illnesses) </a:t>
            </a:r>
          </a:p>
          <a:p>
            <a:pPr eaLnBrk="1" hangingPunct="1"/>
            <a:r>
              <a:rPr lang="en-US" altLang="en-US" sz="2800"/>
              <a:t>Implement appropriate control measures</a:t>
            </a:r>
          </a:p>
          <a:p>
            <a:pPr eaLnBrk="1" hangingPunct="1"/>
            <a:r>
              <a:rPr lang="en-US" altLang="en-US" sz="2800"/>
              <a:t>Inform potentially exposed</a:t>
            </a:r>
          </a:p>
          <a:p>
            <a:pPr lvl="1" eaLnBrk="1" hangingPunct="1"/>
            <a:r>
              <a:rPr lang="en-US" altLang="en-US" sz="2400"/>
              <a:t>Phone calls</a:t>
            </a:r>
          </a:p>
          <a:p>
            <a:pPr lvl="1" eaLnBrk="1" hangingPunct="1"/>
            <a:r>
              <a:rPr lang="en-US" altLang="en-US" sz="2400"/>
              <a:t>Letter</a:t>
            </a:r>
          </a:p>
          <a:p>
            <a:pPr lvl="1" eaLnBrk="1" hangingPunct="1"/>
            <a:r>
              <a:rPr lang="en-US" altLang="en-US" sz="2400"/>
              <a:t>Health alert</a:t>
            </a:r>
          </a:p>
          <a:p>
            <a:pPr lvl="1" eaLnBrk="1" hangingPunct="1"/>
            <a:r>
              <a:rPr lang="en-US" altLang="en-US" sz="2400"/>
              <a:t>Media</a:t>
            </a:r>
          </a:p>
          <a:p>
            <a:pPr lvl="1" eaLnBrk="1" hangingPunct="1"/>
            <a:r>
              <a:rPr lang="en-US" altLang="en-US" sz="2400"/>
              <a:t>Via DSHS Austin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t>PEP Information</a:t>
            </a:r>
          </a:p>
        </p:txBody>
      </p:sp>
      <p:sp>
        <p:nvSpPr>
          <p:cNvPr id="35843" name="Content Placeholder 2"/>
          <p:cNvSpPr>
            <a:spLocks noGrp="1"/>
          </p:cNvSpPr>
          <p:nvPr>
            <p:ph idx="1"/>
          </p:nvPr>
        </p:nvSpPr>
        <p:spPr>
          <a:xfrm>
            <a:off x="304800" y="1600200"/>
            <a:ext cx="8382000" cy="4525963"/>
          </a:xfrm>
        </p:spPr>
        <p:txBody>
          <a:bodyPr/>
          <a:lstStyle/>
          <a:p>
            <a:pPr eaLnBrk="1" hangingPunct="1"/>
            <a:r>
              <a:rPr lang="en-US" altLang="en-US" dirty="0"/>
              <a:t>DSHS Austin has IG for measles, hep A</a:t>
            </a:r>
          </a:p>
          <a:p>
            <a:pPr eaLnBrk="1" hangingPunct="1"/>
            <a:r>
              <a:rPr lang="en-US" altLang="en-US" dirty="0"/>
              <a:t>Immunizations (DSHS or LHD) probably has MMR, varicella, </a:t>
            </a:r>
            <a:r>
              <a:rPr lang="en-US" altLang="en-US" dirty="0" err="1"/>
              <a:t>hep</a:t>
            </a:r>
            <a:r>
              <a:rPr lang="en-US" altLang="en-US" dirty="0"/>
              <a:t> A, hep B, DTaP and Tdap</a:t>
            </a:r>
          </a:p>
          <a:p>
            <a:pPr lvl="1"/>
            <a:r>
              <a:rPr lang="en-US" altLang="en-US" dirty="0"/>
              <a:t>Funds for adult/outbreak vaccine are often in flux</a:t>
            </a:r>
          </a:p>
          <a:p>
            <a:pPr eaLnBrk="1" hangingPunct="1"/>
            <a:r>
              <a:rPr lang="en-US" altLang="en-US" dirty="0"/>
              <a:t>For DSHS Immunizations to release IG or vaccine for PEP, permission must be obtained from EAIDB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a:t>Obtaining IG</a:t>
            </a:r>
          </a:p>
        </p:txBody>
      </p:sp>
      <p:sp>
        <p:nvSpPr>
          <p:cNvPr id="36867" name="Content Placeholder 2"/>
          <p:cNvSpPr>
            <a:spLocks noGrp="1"/>
          </p:cNvSpPr>
          <p:nvPr>
            <p:ph idx="1"/>
          </p:nvPr>
        </p:nvSpPr>
        <p:spPr>
          <a:xfrm>
            <a:off x="152400" y="1371600"/>
            <a:ext cx="8839200" cy="5257800"/>
          </a:xfrm>
        </p:spPr>
        <p:txBody>
          <a:bodyPr>
            <a:normAutofit/>
          </a:bodyPr>
          <a:lstStyle/>
          <a:p>
            <a:pPr eaLnBrk="1" hangingPunct="1"/>
            <a:r>
              <a:rPr lang="en-US" altLang="en-US" sz="3000" dirty="0"/>
              <a:t>Assess epidemiologic need</a:t>
            </a:r>
          </a:p>
          <a:p>
            <a:pPr eaLnBrk="1" hangingPunct="1"/>
            <a:r>
              <a:rPr lang="en-US" altLang="en-US" sz="3000" dirty="0"/>
              <a:t>Obtain weight and age for those needing IG</a:t>
            </a:r>
          </a:p>
          <a:p>
            <a:pPr eaLnBrk="1" hangingPunct="1"/>
            <a:r>
              <a:rPr lang="en-US" altLang="en-US" sz="3000" dirty="0"/>
              <a:t>Identify where IG should be shipped to and who will receive it</a:t>
            </a:r>
          </a:p>
          <a:p>
            <a:pPr eaLnBrk="1" hangingPunct="1"/>
            <a:r>
              <a:rPr lang="en-US" altLang="en-US" sz="3000" dirty="0"/>
              <a:t>Provide case history and all of the above info to EAIDB</a:t>
            </a:r>
          </a:p>
          <a:p>
            <a:pPr eaLnBrk="1" hangingPunct="1"/>
            <a:r>
              <a:rPr lang="en-US" altLang="en-US" sz="3000" dirty="0"/>
              <a:t>If received before 1 PM, IG can be released that day for overnight delivery</a:t>
            </a:r>
          </a:p>
          <a:p>
            <a:pPr lvl="1" eaLnBrk="1" hangingPunct="1"/>
            <a:r>
              <a:rPr lang="en-US" altLang="en-US" dirty="0"/>
              <a:t>Weekend restrictions may apply</a:t>
            </a:r>
          </a:p>
          <a:p>
            <a:pPr lvl="1" eaLnBrk="1" hangingPunct="1"/>
            <a:r>
              <a:rPr lang="en-US" altLang="en-US" dirty="0"/>
              <a:t>If after 1 PM, we will try to get it out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t>Obtaining Vaccine</a:t>
            </a:r>
          </a:p>
        </p:txBody>
      </p:sp>
      <p:sp>
        <p:nvSpPr>
          <p:cNvPr id="37891" name="Content Placeholder 2"/>
          <p:cNvSpPr>
            <a:spLocks noGrp="1"/>
          </p:cNvSpPr>
          <p:nvPr>
            <p:ph idx="1"/>
          </p:nvPr>
        </p:nvSpPr>
        <p:spPr>
          <a:xfrm>
            <a:off x="304800" y="1371600"/>
            <a:ext cx="8686800" cy="5334000"/>
          </a:xfrm>
        </p:spPr>
        <p:txBody>
          <a:bodyPr>
            <a:normAutofit/>
          </a:bodyPr>
          <a:lstStyle/>
          <a:p>
            <a:pPr eaLnBrk="1" hangingPunct="1"/>
            <a:r>
              <a:rPr lang="en-US" altLang="en-US" sz="3000" dirty="0"/>
              <a:t>Assess epidemiologic need</a:t>
            </a:r>
          </a:p>
          <a:p>
            <a:pPr eaLnBrk="1" hangingPunct="1"/>
            <a:r>
              <a:rPr lang="en-US" altLang="en-US" sz="3000" dirty="0"/>
              <a:t>Identify where vaccine should be shipped to and who will receive it</a:t>
            </a:r>
          </a:p>
          <a:p>
            <a:pPr eaLnBrk="1" hangingPunct="1"/>
            <a:r>
              <a:rPr lang="en-US" altLang="en-US" sz="3000" dirty="0"/>
              <a:t>Provide case history and shipping info to EAIDB</a:t>
            </a:r>
          </a:p>
          <a:p>
            <a:pPr eaLnBrk="1" hangingPunct="1"/>
            <a:r>
              <a:rPr lang="en-US" altLang="en-US" sz="3000" dirty="0"/>
              <a:t>If ordered before 1 PM, vaccine can be released that day for overnight delivery</a:t>
            </a:r>
          </a:p>
          <a:p>
            <a:pPr lvl="1" eaLnBrk="1" hangingPunct="1"/>
            <a:r>
              <a:rPr lang="en-US" altLang="en-US" dirty="0"/>
              <a:t>Weekend restrictions may apply</a:t>
            </a:r>
          </a:p>
          <a:p>
            <a:pPr lvl="1" eaLnBrk="1" hangingPunct="1"/>
            <a:r>
              <a:rPr lang="en-US" altLang="en-US" dirty="0"/>
              <a:t>Regional/local vaccine stock can be used</a:t>
            </a:r>
          </a:p>
          <a:p>
            <a:pPr lvl="1" eaLnBrk="1" hangingPunct="1"/>
            <a:r>
              <a:rPr lang="en-US" altLang="en-US" dirty="0"/>
              <a:t>Only </a:t>
            </a:r>
            <a:r>
              <a:rPr lang="en-US" altLang="en-US" b="1" i="1" u="sng" dirty="0"/>
              <a:t>uninsured children</a:t>
            </a:r>
            <a:r>
              <a:rPr lang="en-US" altLang="en-US" dirty="0"/>
              <a:t> can receive VFC </a:t>
            </a:r>
          </a:p>
          <a:p>
            <a:pPr lvl="1" eaLnBrk="1" hangingPunct="1"/>
            <a:r>
              <a:rPr lang="en-US" altLang="en-US" dirty="0"/>
              <a:t>Never (ever) give VFC vaccine to adults. Seriously. No.</a:t>
            </a:r>
          </a:p>
          <a:p>
            <a:pPr eaLnBrk="1" hangingPunct="1"/>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4000" dirty="0"/>
              <a:t>Isolation/Quarantine</a:t>
            </a:r>
          </a:p>
        </p:txBody>
      </p:sp>
      <p:sp>
        <p:nvSpPr>
          <p:cNvPr id="39939" name="Rectangle 3"/>
          <p:cNvSpPr>
            <a:spLocks noGrp="1" noChangeArrowheads="1"/>
          </p:cNvSpPr>
          <p:nvPr>
            <p:ph idx="1"/>
          </p:nvPr>
        </p:nvSpPr>
        <p:spPr>
          <a:xfrm>
            <a:off x="457200" y="1600200"/>
            <a:ext cx="8229600" cy="4953000"/>
          </a:xfrm>
        </p:spPr>
        <p:txBody>
          <a:bodyPr>
            <a:normAutofit lnSpcReduction="10000"/>
          </a:bodyPr>
          <a:lstStyle/>
          <a:p>
            <a:pPr eaLnBrk="1" hangingPunct="1"/>
            <a:r>
              <a:rPr lang="en-US" altLang="en-US" dirty="0"/>
              <a:t>Work/school exclusions</a:t>
            </a:r>
          </a:p>
          <a:p>
            <a:pPr lvl="1" eaLnBrk="1" hangingPunct="1"/>
            <a:r>
              <a:rPr lang="en-US" altLang="en-US" dirty="0"/>
              <a:t>4 days: measles (from rash onset)</a:t>
            </a:r>
          </a:p>
          <a:p>
            <a:pPr lvl="1" eaLnBrk="1" hangingPunct="1"/>
            <a:r>
              <a:rPr lang="en-US" altLang="en-US" dirty="0"/>
              <a:t>5 days: mumps, pertussis (with treatment)</a:t>
            </a:r>
          </a:p>
          <a:p>
            <a:pPr lvl="1" eaLnBrk="1" hangingPunct="1"/>
            <a:r>
              <a:rPr lang="en-US" altLang="en-US" dirty="0"/>
              <a:t>7 days: rubella (from rash onset), hep A (if food handler, possibly day care)</a:t>
            </a:r>
          </a:p>
          <a:p>
            <a:pPr lvl="1" eaLnBrk="1" hangingPunct="1"/>
            <a:r>
              <a:rPr lang="en-US" altLang="en-US" dirty="0"/>
              <a:t>Until vesicles become dry or 24 hours have passed with no new lesions: varicella</a:t>
            </a:r>
          </a:p>
          <a:p>
            <a:pPr eaLnBrk="1" hangingPunct="1"/>
            <a:r>
              <a:rPr lang="en-US" altLang="en-US" dirty="0"/>
              <a:t>Quarantining exposed unvaccinated can be considered but is not usually recommended except for measles and healthcare exposures</a:t>
            </a:r>
          </a:p>
          <a:p>
            <a:pPr eaLnBrk="1" hangingPunct="1"/>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Miscellaneous</a:t>
            </a:r>
          </a:p>
        </p:txBody>
      </p:sp>
      <p:sp>
        <p:nvSpPr>
          <p:cNvPr id="38915" name="Rectangle 3"/>
          <p:cNvSpPr>
            <a:spLocks noGrp="1" noChangeArrowheads="1"/>
          </p:cNvSpPr>
          <p:nvPr>
            <p:ph idx="1"/>
          </p:nvPr>
        </p:nvSpPr>
        <p:spPr/>
        <p:txBody>
          <a:bodyPr/>
          <a:lstStyle/>
          <a:p>
            <a:pPr eaLnBrk="1" hangingPunct="1"/>
            <a:r>
              <a:rPr lang="en-US" altLang="en-US"/>
              <a:t>Assume people with no vaccination documentation are unvaccinated</a:t>
            </a:r>
          </a:p>
          <a:p>
            <a:pPr eaLnBrk="1" hangingPunct="1"/>
            <a:r>
              <a:rPr lang="en-US" altLang="en-US"/>
              <a:t>Home visits may be necessary </a:t>
            </a:r>
          </a:p>
          <a:p>
            <a:pPr lvl="1" eaLnBrk="1" hangingPunct="1"/>
            <a:r>
              <a:rPr lang="en-US" altLang="en-US"/>
              <a:t>Specimen collection</a:t>
            </a:r>
          </a:p>
          <a:p>
            <a:pPr lvl="1" eaLnBrk="1" hangingPunct="1"/>
            <a:r>
              <a:rPr lang="en-US" altLang="en-US"/>
              <a:t>Vaccine delivery</a:t>
            </a:r>
          </a:p>
          <a:p>
            <a:pPr lvl="1" eaLnBrk="1" hangingPunct="1"/>
            <a:r>
              <a:rPr lang="en-US" altLang="en-US"/>
              <a:t>To reach patient or contacts</a:t>
            </a:r>
          </a:p>
          <a:p>
            <a:pPr eaLnBrk="1" hangingPunct="1"/>
            <a:r>
              <a:rPr lang="en-US" altLang="en-US"/>
              <a:t>Obtain medical records for all VPD-related deaths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Miscellaneous</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IgG results do not need to be investigated EXCEPT for pertussis, and varicella in patients &lt;20 </a:t>
            </a:r>
            <a:r>
              <a:rPr lang="en-US" dirty="0" err="1"/>
              <a:t>yo</a:t>
            </a:r>
            <a:endParaRPr lang="en-US" dirty="0"/>
          </a:p>
          <a:p>
            <a:r>
              <a:rPr lang="en-US" dirty="0"/>
              <a:t>EAIDB searches Medicaid records for unreported varicella and tetanus cases. These are entered into NBS by EAIDB and the information then forwarded to the jurisdiction</a:t>
            </a:r>
          </a:p>
          <a:p>
            <a:r>
              <a:rPr lang="en-US" dirty="0"/>
              <a:t>EAIDB searches vital statistics for unreported VPD deaths. We will ask you to investigate these and tell us what you find.</a:t>
            </a:r>
          </a:p>
        </p:txBody>
      </p:sp>
    </p:spTree>
    <p:extLst>
      <p:ext uri="{BB962C8B-B14F-4D97-AF65-F5344CB8AC3E}">
        <p14:creationId xmlns:p14="http://schemas.microsoft.com/office/powerpoint/2010/main" val="76897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995" y="152400"/>
            <a:ext cx="8942009" cy="5516562"/>
          </a:xfrm>
        </p:spPr>
      </p:pic>
      <p:sp>
        <p:nvSpPr>
          <p:cNvPr id="6" name="TextBox 5"/>
          <p:cNvSpPr txBox="1"/>
          <p:nvPr/>
        </p:nvSpPr>
        <p:spPr>
          <a:xfrm>
            <a:off x="1676400" y="5796197"/>
            <a:ext cx="1219200" cy="523220"/>
          </a:xfrm>
          <a:prstGeom prst="rect">
            <a:avLst/>
          </a:prstGeom>
          <a:noFill/>
        </p:spPr>
        <p:txBody>
          <a:bodyPr wrap="square" rtlCol="0">
            <a:spAutoFit/>
          </a:bodyPr>
          <a:lstStyle/>
          <a:p>
            <a:r>
              <a:rPr lang="en-US" sz="2800" dirty="0" err="1"/>
              <a:t>Kodi</a:t>
            </a:r>
            <a:endParaRPr lang="en-US" sz="2800" dirty="0"/>
          </a:p>
        </p:txBody>
      </p:sp>
      <p:sp>
        <p:nvSpPr>
          <p:cNvPr id="7" name="TextBox 6"/>
          <p:cNvSpPr txBox="1"/>
          <p:nvPr/>
        </p:nvSpPr>
        <p:spPr>
          <a:xfrm>
            <a:off x="5917555" y="5791200"/>
            <a:ext cx="3124200" cy="954107"/>
          </a:xfrm>
          <a:prstGeom prst="rect">
            <a:avLst/>
          </a:prstGeom>
          <a:noFill/>
        </p:spPr>
        <p:txBody>
          <a:bodyPr wrap="square" rtlCol="0">
            <a:spAutoFit/>
          </a:bodyPr>
          <a:lstStyle/>
          <a:p>
            <a:r>
              <a:rPr lang="en-US" sz="2800" dirty="0"/>
              <a:t>Luna, on her </a:t>
            </a:r>
          </a:p>
          <a:p>
            <a:r>
              <a:rPr lang="en-US" sz="2800" dirty="0"/>
              <a:t>18</a:t>
            </a:r>
            <a:r>
              <a:rPr lang="en-US" sz="2800" baseline="30000" dirty="0"/>
              <a:t>th</a:t>
            </a:r>
            <a:r>
              <a:rPr lang="en-US" sz="2800" dirty="0"/>
              <a:t> </a:t>
            </a:r>
            <a:r>
              <a:rPr lang="en-US" sz="2800" dirty="0" err="1"/>
              <a:t>bday</a:t>
            </a:r>
            <a:endParaRPr lang="en-US" sz="2800" dirty="0"/>
          </a:p>
        </p:txBody>
      </p:sp>
      <p:sp>
        <p:nvSpPr>
          <p:cNvPr id="8" name="TextBox 7"/>
          <p:cNvSpPr txBox="1"/>
          <p:nvPr/>
        </p:nvSpPr>
        <p:spPr>
          <a:xfrm>
            <a:off x="3771633" y="5731603"/>
            <a:ext cx="1600731" cy="954107"/>
          </a:xfrm>
          <a:prstGeom prst="rect">
            <a:avLst/>
          </a:prstGeom>
          <a:noFill/>
        </p:spPr>
        <p:txBody>
          <a:bodyPr wrap="square" rtlCol="0">
            <a:spAutoFit/>
          </a:bodyPr>
          <a:lstStyle/>
          <a:p>
            <a:r>
              <a:rPr lang="en-US" sz="2800" dirty="0"/>
              <a:t>Still too young </a:t>
            </a:r>
          </a:p>
        </p:txBody>
      </p:sp>
    </p:spTree>
    <p:extLst>
      <p:ext uri="{BB962C8B-B14F-4D97-AF65-F5344CB8AC3E}">
        <p14:creationId xmlns:p14="http://schemas.microsoft.com/office/powerpoint/2010/main" val="322423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lstStyle/>
          <a:p>
            <a:pPr eaLnBrk="1" hangingPunct="1"/>
            <a:r>
              <a:rPr lang="en-US" altLang="en-US"/>
              <a:t>NBS Considerations</a:t>
            </a:r>
          </a:p>
        </p:txBody>
      </p:sp>
      <p:sp>
        <p:nvSpPr>
          <p:cNvPr id="40963" name="Rectangle 5"/>
          <p:cNvSpPr>
            <a:spLocks noGrp="1" noChangeArrowheads="1"/>
          </p:cNvSpPr>
          <p:nvPr>
            <p:ph type="subTitle" idx="1"/>
          </p:nvPr>
        </p:nvSpPr>
        <p:spPr/>
        <p:txBody>
          <a:bodyPr/>
          <a:lstStyle/>
          <a:p>
            <a:pPr eaLnBrk="1" hangingPunct="1"/>
            <a:endParaRPr lang="en-US" altLang="en-US"/>
          </a:p>
        </p:txBody>
      </p:sp>
      <p:pic>
        <p:nvPicPr>
          <p:cNvPr id="2" name="Picture 1"/>
          <p:cNvPicPr>
            <a:picLocks noChangeAspect="1"/>
          </p:cNvPicPr>
          <p:nvPr/>
        </p:nvPicPr>
        <p:blipFill>
          <a:blip r:embed="rId2"/>
          <a:stretch>
            <a:fillRect/>
          </a:stretch>
        </p:blipFill>
        <p:spPr>
          <a:xfrm>
            <a:off x="28731" y="457200"/>
            <a:ext cx="8957092" cy="5333999"/>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a:t>Miscellaneous</a:t>
            </a: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a:defRPr/>
            </a:pPr>
            <a:r>
              <a:rPr lang="en-US" altLang="en-US" dirty="0"/>
              <a:t>Do not submit notifications for “not a case” investigations. </a:t>
            </a:r>
          </a:p>
          <a:p>
            <a:pPr eaLnBrk="1" hangingPunct="1">
              <a:defRPr/>
            </a:pPr>
            <a:r>
              <a:rPr lang="en-US" dirty="0"/>
              <a:t>All VPDs should be sent for notification in NBS within 30 days of initial report</a:t>
            </a:r>
          </a:p>
          <a:p>
            <a:pPr lvl="1" eaLnBrk="1" hangingPunct="1">
              <a:defRPr/>
            </a:pPr>
            <a:r>
              <a:rPr lang="en-US" dirty="0"/>
              <a:t>This is measured for each LHD/HSR on the quarterly report for the Immunization grant</a:t>
            </a:r>
          </a:p>
          <a:p>
            <a:pPr lvl="1" eaLnBrk="1" hangingPunct="1">
              <a:defRPr/>
            </a:pPr>
            <a:r>
              <a:rPr lang="en-US" dirty="0"/>
              <a:t>This is an Immunizations grant deliverable</a:t>
            </a:r>
          </a:p>
          <a:p>
            <a:pPr eaLnBrk="1" hangingPunct="1">
              <a:defRPr/>
            </a:pPr>
            <a:r>
              <a:rPr lang="en-US" dirty="0"/>
              <a:t>The CDC provides Texas and LHDs money for VPD investigations. </a:t>
            </a:r>
          </a:p>
          <a:p>
            <a:pPr lvl="1" eaLnBrk="1" hangingPunct="1">
              <a:defRPr/>
            </a:pPr>
            <a:r>
              <a:rPr lang="en-US" dirty="0"/>
              <a:t>All information requested is based on CDC expectations that are tied to funding!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How to</a:t>
            </a:r>
          </a:p>
        </p:txBody>
      </p:sp>
      <p:sp>
        <p:nvSpPr>
          <p:cNvPr id="3" name="Content Placeholder 2"/>
          <p:cNvSpPr>
            <a:spLocks noGrp="1"/>
          </p:cNvSpPr>
          <p:nvPr>
            <p:ph idx="1"/>
          </p:nvPr>
        </p:nvSpPr>
        <p:spPr/>
        <p:txBody>
          <a:bodyPr/>
          <a:lstStyle/>
          <a:p>
            <a:r>
              <a:rPr lang="en-US" dirty="0"/>
              <a:t>Lab testing is your friend</a:t>
            </a:r>
          </a:p>
          <a:p>
            <a:r>
              <a:rPr lang="en-US" dirty="0"/>
              <a:t>Assess (and enter) all risk factors</a:t>
            </a:r>
          </a:p>
          <a:p>
            <a:r>
              <a:rPr lang="en-US" dirty="0"/>
              <a:t>Follow hospitalized patients to discharge</a:t>
            </a:r>
          </a:p>
          <a:p>
            <a:r>
              <a:rPr lang="en-US" dirty="0"/>
              <a:t>Communication toolkits are available</a:t>
            </a:r>
          </a:p>
          <a:p>
            <a:r>
              <a:rPr lang="en-US" dirty="0"/>
              <a:t>Inform EAIDB immediately of:</a:t>
            </a:r>
          </a:p>
          <a:p>
            <a:pPr lvl="1"/>
            <a:r>
              <a:rPr lang="en-US" dirty="0"/>
              <a:t>Deceased patients	-MMRV specimens</a:t>
            </a:r>
          </a:p>
          <a:p>
            <a:pPr lvl="1"/>
            <a:r>
              <a:rPr lang="en-US" dirty="0"/>
              <a:t>Measles suspects	coming to DSHS lab</a:t>
            </a:r>
          </a:p>
          <a:p>
            <a:pPr lvl="1"/>
            <a:r>
              <a:rPr lang="en-US" dirty="0"/>
              <a:t>Unusual VPDs	-Media interest</a:t>
            </a:r>
          </a:p>
          <a:p>
            <a:endParaRPr lang="en-US" dirty="0"/>
          </a:p>
        </p:txBody>
      </p:sp>
    </p:spTree>
    <p:extLst>
      <p:ext uri="{BB962C8B-B14F-4D97-AF65-F5344CB8AC3E}">
        <p14:creationId xmlns:p14="http://schemas.microsoft.com/office/powerpoint/2010/main" val="2205749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NBS Queues</a:t>
            </a:r>
          </a:p>
        </p:txBody>
      </p:sp>
      <p:sp>
        <p:nvSpPr>
          <p:cNvPr id="41987" name="Rectangle 3"/>
          <p:cNvSpPr>
            <a:spLocks noGrp="1" noChangeArrowheads="1"/>
          </p:cNvSpPr>
          <p:nvPr>
            <p:ph idx="1"/>
          </p:nvPr>
        </p:nvSpPr>
        <p:spPr>
          <a:xfrm>
            <a:off x="457200" y="1600200"/>
            <a:ext cx="8229600" cy="4953000"/>
          </a:xfrm>
        </p:spPr>
        <p:txBody>
          <a:bodyPr>
            <a:normAutofit fontScale="92500" lnSpcReduction="10000"/>
          </a:bodyPr>
          <a:lstStyle/>
          <a:p>
            <a:pPr eaLnBrk="1" hangingPunct="1"/>
            <a:r>
              <a:rPr lang="en-US" altLang="en-US" dirty="0"/>
              <a:t>Documents Requiring Review Queue should be checked daily</a:t>
            </a:r>
          </a:p>
          <a:p>
            <a:pPr lvl="1"/>
            <a:r>
              <a:rPr lang="en-US" altLang="en-US" dirty="0"/>
              <a:t>Once it is on this queue, the clock is ticking for turn around time for Immunizations Quarterly report</a:t>
            </a:r>
          </a:p>
          <a:p>
            <a:pPr eaLnBrk="1" hangingPunct="1"/>
            <a:r>
              <a:rPr lang="en-US" altLang="en-US" dirty="0"/>
              <a:t>Rejected Notifications Queue should be checked at least weekly</a:t>
            </a:r>
          </a:p>
          <a:p>
            <a:pPr lvl="1" eaLnBrk="1" hangingPunct="1"/>
            <a:r>
              <a:rPr lang="en-US" altLang="en-US" dirty="0"/>
              <a:t>The more information you include, the less likely it is to be rejected</a:t>
            </a:r>
          </a:p>
          <a:p>
            <a:pPr lvl="1" eaLnBrk="1" hangingPunct="1"/>
            <a:r>
              <a:rPr lang="en-US" altLang="en-US" dirty="0"/>
              <a:t>Read the case definitions</a:t>
            </a:r>
          </a:p>
          <a:p>
            <a:pPr lvl="1" eaLnBrk="1" hangingPunct="1"/>
            <a:r>
              <a:rPr lang="en-US" altLang="en-US" dirty="0"/>
              <a:t>If you don’t fix rejected investigations, they will count against you on the Immunizations Quarterly report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t>Common NBS Mistakes</a:t>
            </a:r>
          </a:p>
        </p:txBody>
      </p:sp>
      <p:sp>
        <p:nvSpPr>
          <p:cNvPr id="45059" name="Rectangle 3"/>
          <p:cNvSpPr>
            <a:spLocks noGrp="1" noChangeArrowheads="1"/>
          </p:cNvSpPr>
          <p:nvPr>
            <p:ph idx="1"/>
          </p:nvPr>
        </p:nvSpPr>
        <p:spPr/>
        <p:txBody>
          <a:bodyPr/>
          <a:lstStyle/>
          <a:p>
            <a:pPr eaLnBrk="1" hangingPunct="1">
              <a:lnSpc>
                <a:spcPct val="90000"/>
              </a:lnSpc>
            </a:pPr>
            <a:r>
              <a:rPr lang="en-US" altLang="en-US"/>
              <a:t>Illness duration often needed to meet case definition</a:t>
            </a:r>
          </a:p>
          <a:p>
            <a:pPr lvl="1" eaLnBrk="1" hangingPunct="1">
              <a:lnSpc>
                <a:spcPct val="90000"/>
              </a:lnSpc>
            </a:pPr>
            <a:r>
              <a:rPr lang="en-US" altLang="en-US"/>
              <a:t>Pertussis: enter # of days of cough, must be at least 14 days</a:t>
            </a:r>
          </a:p>
          <a:p>
            <a:pPr lvl="1" eaLnBrk="1" hangingPunct="1">
              <a:lnSpc>
                <a:spcPct val="90000"/>
              </a:lnSpc>
            </a:pPr>
            <a:r>
              <a:rPr lang="en-US" altLang="en-US"/>
              <a:t>Mumps: enter # of days of parotitis, must be at least 2 days</a:t>
            </a:r>
          </a:p>
          <a:p>
            <a:pPr lvl="1" eaLnBrk="1" hangingPunct="1">
              <a:lnSpc>
                <a:spcPct val="90000"/>
              </a:lnSpc>
            </a:pPr>
            <a:r>
              <a:rPr lang="en-US" altLang="en-US"/>
              <a:t>Measles: enter # of days of rash, must be at least 3 days</a:t>
            </a:r>
          </a:p>
          <a:p>
            <a:pPr eaLnBrk="1" hangingPunct="1">
              <a:lnSpc>
                <a:spcPct val="90000"/>
              </a:lnSpc>
            </a:pPr>
            <a:r>
              <a:rPr lang="en-US" altLang="en-US"/>
              <a:t>Temperature needed for measles, rubella to meet case definition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833438"/>
            <a:ext cx="8953500" cy="3725862"/>
          </a:xfrm>
          <a:prstGeom prst="rect">
            <a:avLst/>
          </a:prstGeom>
        </p:spPr>
      </p:pic>
    </p:spTree>
    <p:extLst>
      <p:ext uri="{BB962C8B-B14F-4D97-AF65-F5344CB8AC3E}">
        <p14:creationId xmlns:p14="http://schemas.microsoft.com/office/powerpoint/2010/main" val="1168872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p:nvPr>
        </p:nvSpPr>
        <p:spPr/>
        <p:txBody>
          <a:bodyPr/>
          <a:lstStyle/>
          <a:p>
            <a:pPr eaLnBrk="1" hangingPunct="1"/>
            <a:r>
              <a:rPr lang="en-US" altLang="en-US"/>
              <a:t>Laboratory</a:t>
            </a:r>
          </a:p>
        </p:txBody>
      </p:sp>
      <p:sp>
        <p:nvSpPr>
          <p:cNvPr id="47107" name="Rectangle 5"/>
          <p:cNvSpPr>
            <a:spLocks noGrp="1" noChangeArrowheads="1"/>
          </p:cNvSpPr>
          <p:nvPr>
            <p:ph type="subTitle" idx="1"/>
          </p:nvPr>
        </p:nvSpPr>
        <p:spPr/>
        <p:txBody>
          <a:bodyPr/>
          <a:lstStyle/>
          <a:p>
            <a:pPr eaLnBrk="1" hangingPunct="1"/>
            <a:endParaRPr lang="en-US" altLang="en-US"/>
          </a:p>
        </p:txBody>
      </p:sp>
      <p:pic>
        <p:nvPicPr>
          <p:cNvPr id="4098" name="Picture 2" descr="http://www.hhsc.state.tx.us/newsletter/2014/02/03/img/dshs-flu-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0342"/>
            <a:ext cx="7696200" cy="5712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4000"/>
              <a:t>Why Collect Specimens?</a:t>
            </a:r>
          </a:p>
        </p:txBody>
      </p:sp>
      <p:sp>
        <p:nvSpPr>
          <p:cNvPr id="48131" name="Rectangle 3"/>
          <p:cNvSpPr>
            <a:spLocks noGrp="1" noChangeArrowheads="1"/>
          </p:cNvSpPr>
          <p:nvPr>
            <p:ph idx="1"/>
          </p:nvPr>
        </p:nvSpPr>
        <p:spPr>
          <a:xfrm>
            <a:off x="457200" y="1600200"/>
            <a:ext cx="8229600" cy="4953000"/>
          </a:xfrm>
        </p:spPr>
        <p:txBody>
          <a:bodyPr/>
          <a:lstStyle/>
          <a:p>
            <a:pPr eaLnBrk="1" hangingPunct="1"/>
            <a:r>
              <a:rPr lang="en-US" altLang="en-US" dirty="0"/>
              <a:t>Helps to make or confirm diagnosis</a:t>
            </a:r>
          </a:p>
          <a:p>
            <a:pPr eaLnBrk="1" hangingPunct="1"/>
            <a:r>
              <a:rPr lang="en-US" altLang="en-US" dirty="0"/>
              <a:t>DSHS lab has better tests</a:t>
            </a:r>
          </a:p>
          <a:p>
            <a:pPr lvl="1" eaLnBrk="1" hangingPunct="1"/>
            <a:r>
              <a:rPr lang="en-US" altLang="en-US" dirty="0"/>
              <a:t>Commercial IgM more prone to false positives</a:t>
            </a:r>
          </a:p>
          <a:p>
            <a:pPr lvl="1" eaLnBrk="1" hangingPunct="1"/>
            <a:r>
              <a:rPr lang="en-US" altLang="en-US" dirty="0"/>
              <a:t>DSHS turn around usually same day</a:t>
            </a:r>
          </a:p>
          <a:p>
            <a:pPr lvl="1" eaLnBrk="1" hangingPunct="1"/>
            <a:r>
              <a:rPr lang="en-US" altLang="en-US" dirty="0"/>
              <a:t>PCR not widely available for MMR, not available at all commercially for measles</a:t>
            </a:r>
          </a:p>
          <a:p>
            <a:pPr eaLnBrk="1" hangingPunct="1"/>
            <a:r>
              <a:rPr lang="en-US" altLang="en-US" dirty="0"/>
              <a:t>CDC can do even better tests</a:t>
            </a:r>
          </a:p>
          <a:p>
            <a:pPr lvl="1" eaLnBrk="1" hangingPunct="1"/>
            <a:r>
              <a:rPr lang="en-US" altLang="en-US" dirty="0"/>
              <a:t>Confirm outbreaks/transmission</a:t>
            </a:r>
          </a:p>
          <a:p>
            <a:pPr lvl="1" eaLnBrk="1" hangingPunct="1"/>
            <a:r>
              <a:rPr lang="en-US" altLang="en-US" dirty="0"/>
              <a:t>Identify importation sources</a:t>
            </a:r>
          </a:p>
          <a:p>
            <a:pPr eaLnBrk="1" hangingPunct="1">
              <a:buFontTx/>
              <a:buNone/>
            </a:pPr>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a:t>Collecting Specimens</a:t>
            </a:r>
          </a:p>
        </p:txBody>
      </p:sp>
      <p:sp>
        <p:nvSpPr>
          <p:cNvPr id="49155" name="Rectangle 3"/>
          <p:cNvSpPr>
            <a:spLocks noGrp="1" noChangeArrowheads="1"/>
          </p:cNvSpPr>
          <p:nvPr>
            <p:ph idx="1"/>
          </p:nvPr>
        </p:nvSpPr>
        <p:spPr>
          <a:xfrm>
            <a:off x="457200" y="1600200"/>
            <a:ext cx="8229600" cy="4953000"/>
          </a:xfrm>
        </p:spPr>
        <p:txBody>
          <a:bodyPr/>
          <a:lstStyle/>
          <a:p>
            <a:pPr eaLnBrk="1" hangingPunct="1"/>
            <a:r>
              <a:rPr lang="en-US" altLang="en-US" dirty="0"/>
              <a:t>Serum, nasopharyngeal specimens, throat swabs, buccal swabs, dried vesicles, other?</a:t>
            </a:r>
          </a:p>
          <a:p>
            <a:pPr lvl="1" eaLnBrk="1" hangingPunct="1"/>
            <a:r>
              <a:rPr lang="en-US" altLang="en-US" dirty="0"/>
              <a:t>Can be collected by LHD/HSR staff</a:t>
            </a:r>
          </a:p>
          <a:p>
            <a:pPr lvl="1" eaLnBrk="1" hangingPunct="1"/>
            <a:r>
              <a:rPr lang="en-US" altLang="en-US" dirty="0"/>
              <a:t>Can be collected by private provider</a:t>
            </a:r>
          </a:p>
          <a:p>
            <a:pPr eaLnBrk="1" hangingPunct="1"/>
            <a:r>
              <a:rPr lang="en-US" altLang="en-US" dirty="0"/>
              <a:t>Need DSHS lab submission form</a:t>
            </a:r>
          </a:p>
          <a:p>
            <a:pPr lvl="1" eaLnBrk="1" hangingPunct="1"/>
            <a:r>
              <a:rPr lang="en-US" altLang="en-US" dirty="0"/>
              <a:t>A form for EACH specimen</a:t>
            </a:r>
          </a:p>
          <a:p>
            <a:pPr eaLnBrk="1" hangingPunct="1"/>
            <a:r>
              <a:rPr lang="en-US" altLang="en-US" dirty="0"/>
              <a:t>Follow instructions exactly</a:t>
            </a:r>
          </a:p>
          <a:p>
            <a:pPr lvl="1" eaLnBrk="1" hangingPunct="1"/>
            <a:r>
              <a:rPr lang="en-US" altLang="en-US" dirty="0"/>
              <a:t>Ask if you’re confused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4000" dirty="0"/>
              <a:t>Sending Specimens</a:t>
            </a:r>
          </a:p>
        </p:txBody>
      </p:sp>
      <p:sp>
        <p:nvSpPr>
          <p:cNvPr id="50179" name="Rectangle 3"/>
          <p:cNvSpPr>
            <a:spLocks noGrp="1" noChangeArrowheads="1"/>
          </p:cNvSpPr>
          <p:nvPr>
            <p:ph idx="1"/>
          </p:nvPr>
        </p:nvSpPr>
        <p:spPr>
          <a:xfrm>
            <a:off x="457200" y="1600200"/>
            <a:ext cx="8686800" cy="5105400"/>
          </a:xfrm>
        </p:spPr>
        <p:txBody>
          <a:bodyPr>
            <a:normAutofit lnSpcReduction="10000"/>
          </a:bodyPr>
          <a:lstStyle/>
          <a:p>
            <a:pPr eaLnBrk="1" hangingPunct="1">
              <a:lnSpc>
                <a:spcPct val="90000"/>
              </a:lnSpc>
            </a:pPr>
            <a:r>
              <a:rPr lang="en-US" altLang="en-US" dirty="0"/>
              <a:t>INFORM EAIDB ABOUT SPECIMENS</a:t>
            </a:r>
          </a:p>
          <a:p>
            <a:pPr lvl="1" eaLnBrk="1" hangingPunct="1">
              <a:lnSpc>
                <a:spcPct val="90000"/>
              </a:lnSpc>
            </a:pPr>
            <a:r>
              <a:rPr lang="en-US" altLang="en-US" dirty="0"/>
              <a:t>MMRV, diphtheria, polio, smallpox</a:t>
            </a:r>
          </a:p>
          <a:p>
            <a:pPr eaLnBrk="1" hangingPunct="1">
              <a:lnSpc>
                <a:spcPct val="90000"/>
              </a:lnSpc>
            </a:pPr>
            <a:endParaRPr lang="en-US" altLang="en-US" dirty="0"/>
          </a:p>
          <a:p>
            <a:pPr eaLnBrk="1" hangingPunct="1">
              <a:lnSpc>
                <a:spcPct val="90000"/>
              </a:lnSpc>
            </a:pPr>
            <a:r>
              <a:rPr lang="en-US" altLang="en-US" dirty="0"/>
              <a:t>Obtain tracking # from FedEx/Lone Star</a:t>
            </a:r>
          </a:p>
          <a:p>
            <a:pPr eaLnBrk="1" hangingPunct="1">
              <a:lnSpc>
                <a:spcPct val="90000"/>
              </a:lnSpc>
            </a:pPr>
            <a:r>
              <a:rPr lang="en-US" altLang="en-US" dirty="0"/>
              <a:t>Ship to the physical address (not PO box)</a:t>
            </a:r>
          </a:p>
          <a:p>
            <a:pPr eaLnBrk="1" hangingPunct="1">
              <a:lnSpc>
                <a:spcPct val="90000"/>
              </a:lnSpc>
            </a:pPr>
            <a:r>
              <a:rPr lang="en-US" altLang="en-US" dirty="0"/>
              <a:t>Follow the directions exactly </a:t>
            </a:r>
          </a:p>
          <a:p>
            <a:pPr lvl="1" eaLnBrk="1" hangingPunct="1">
              <a:lnSpc>
                <a:spcPct val="90000"/>
              </a:lnSpc>
            </a:pPr>
            <a:r>
              <a:rPr lang="en-US" altLang="en-US" dirty="0"/>
              <a:t>Read the guidelines 	-Call the lab/EAIDB</a:t>
            </a:r>
          </a:p>
          <a:p>
            <a:pPr eaLnBrk="1" hangingPunct="1">
              <a:lnSpc>
                <a:spcPct val="90000"/>
              </a:lnSpc>
            </a:pPr>
            <a:r>
              <a:rPr lang="en-US" altLang="en-US" dirty="0"/>
              <a:t>Ship overnight</a:t>
            </a:r>
          </a:p>
          <a:p>
            <a:pPr eaLnBrk="1" hangingPunct="1">
              <a:lnSpc>
                <a:spcPct val="90000"/>
              </a:lnSpc>
            </a:pPr>
            <a:r>
              <a:rPr lang="en-US" altLang="en-US" dirty="0"/>
              <a:t>Specimens should not arrive on weekends/holidays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884238"/>
            <a:ext cx="8269288" cy="4525962"/>
          </a:xfrm>
          <a:prstGeom prst="rect">
            <a:avLst/>
          </a:prstGeom>
        </p:spPr>
      </p:pic>
    </p:spTree>
    <p:extLst>
      <p:ext uri="{BB962C8B-B14F-4D97-AF65-F5344CB8AC3E}">
        <p14:creationId xmlns:p14="http://schemas.microsoft.com/office/powerpoint/2010/main" val="421591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3066" y="1143000"/>
            <a:ext cx="4267200" cy="3200400"/>
          </a:xfrm>
          <a:prstGeom prst="rect">
            <a:avLst/>
          </a:prstGeom>
        </p:spPr>
      </p:pic>
      <p:sp>
        <p:nvSpPr>
          <p:cNvPr id="2" name="Title 1"/>
          <p:cNvSpPr>
            <a:spLocks noGrp="1"/>
          </p:cNvSpPr>
          <p:nvPr>
            <p:ph type="title"/>
          </p:nvPr>
        </p:nvSpPr>
        <p:spPr/>
        <p:txBody>
          <a:bodyPr/>
          <a:lstStyle/>
          <a:p>
            <a:r>
              <a:rPr lang="en-US" dirty="0"/>
              <a:t>Use the Guidelines!</a:t>
            </a:r>
          </a:p>
        </p:txBody>
      </p:sp>
      <p:sp>
        <p:nvSpPr>
          <p:cNvPr id="3" name="Content Placeholder 2"/>
          <p:cNvSpPr>
            <a:spLocks noGrp="1"/>
          </p:cNvSpPr>
          <p:nvPr>
            <p:ph idx="1"/>
          </p:nvPr>
        </p:nvSpPr>
        <p:spPr>
          <a:xfrm>
            <a:off x="0" y="2133600"/>
            <a:ext cx="8686800" cy="4953000"/>
          </a:xfrm>
        </p:spPr>
        <p:txBody>
          <a:bodyPr>
            <a:normAutofit lnSpcReduction="10000"/>
          </a:bodyPr>
          <a:lstStyle/>
          <a:p>
            <a:r>
              <a:rPr lang="en-US" dirty="0"/>
              <a:t>Case definitions</a:t>
            </a:r>
          </a:p>
          <a:p>
            <a:r>
              <a:rPr lang="en-US" dirty="0"/>
              <a:t>Laboratory instructions</a:t>
            </a:r>
          </a:p>
          <a:p>
            <a:r>
              <a:rPr lang="en-US" dirty="0"/>
              <a:t>Awesome flow charts</a:t>
            </a:r>
          </a:p>
          <a:p>
            <a:r>
              <a:rPr lang="en-US" dirty="0"/>
              <a:t>Basic disease/epi info</a:t>
            </a:r>
          </a:p>
          <a:p>
            <a:r>
              <a:rPr lang="en-US" dirty="0"/>
              <a:t>Win EAIDB’s undying approval</a:t>
            </a:r>
          </a:p>
          <a:p>
            <a:r>
              <a:rPr lang="en-US" dirty="0"/>
              <a:t>Investigation hints, tips, suggestions, requirements</a:t>
            </a:r>
          </a:p>
          <a:p>
            <a:pPr marL="0" indent="0">
              <a:buNone/>
            </a:pPr>
            <a:r>
              <a:rPr lang="en-US" dirty="0">
                <a:hlinkClick r:id="rId3"/>
              </a:rPr>
              <a:t>http://www.dshs.state.tx.us/IDCU/health/infection_control/Investigation-Guidance/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46387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Case Criteria Guide!</a:t>
            </a:r>
          </a:p>
        </p:txBody>
      </p:sp>
      <p:sp>
        <p:nvSpPr>
          <p:cNvPr id="3" name="Content Placeholder 2"/>
          <p:cNvSpPr>
            <a:spLocks noGrp="1"/>
          </p:cNvSpPr>
          <p:nvPr>
            <p:ph idx="1"/>
          </p:nvPr>
        </p:nvSpPr>
        <p:spPr/>
        <p:txBody>
          <a:bodyPr/>
          <a:lstStyle/>
          <a:p>
            <a:r>
              <a:rPr lang="en-US" dirty="0"/>
              <a:t>VPD case definitions are very specific </a:t>
            </a:r>
          </a:p>
          <a:p>
            <a:pPr lvl="1"/>
            <a:r>
              <a:rPr lang="en-US" dirty="0"/>
              <a:t>Require detailed clinical information</a:t>
            </a:r>
          </a:p>
          <a:p>
            <a:pPr lvl="1"/>
            <a:r>
              <a:rPr lang="en-US" dirty="0"/>
              <a:t>Require specific laboratory testing</a:t>
            </a:r>
          </a:p>
          <a:p>
            <a:r>
              <a:rPr lang="en-US" dirty="0"/>
              <a:t>Many VPDs do not have a probable case definition; one has no confirmed case status</a:t>
            </a:r>
          </a:p>
          <a:p>
            <a:r>
              <a:rPr lang="en-US" dirty="0"/>
              <a:t>Learning the case definitions will help your investigations and improve your time using NBS</a:t>
            </a:r>
          </a:p>
        </p:txBody>
      </p:sp>
    </p:spTree>
    <p:extLst>
      <p:ext uri="{BB962C8B-B14F-4D97-AF65-F5344CB8AC3E}">
        <p14:creationId xmlns:p14="http://schemas.microsoft.com/office/powerpoint/2010/main" val="351405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1806</TotalTime>
  <Words>3868</Words>
  <Application>Microsoft Office PowerPoint</Application>
  <PresentationFormat>On-screen Show (4:3)</PresentationFormat>
  <Paragraphs>534</Paragraphs>
  <Slides>77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Times New Roman</vt:lpstr>
      <vt:lpstr>Office Theme</vt:lpstr>
      <vt:lpstr>Vaccine Preventable Disease Surveillance and Investigation</vt:lpstr>
      <vt:lpstr>VPD Team</vt:lpstr>
      <vt:lpstr>PowerPoint Presentation</vt:lpstr>
      <vt:lpstr>Vaccine Preventable Diseases</vt:lpstr>
      <vt:lpstr>Comparison of Highest and Current Morbidity, VPDs, Texas</vt:lpstr>
      <vt:lpstr>VPD Investigation: How to</vt:lpstr>
      <vt:lpstr>More How to</vt:lpstr>
      <vt:lpstr>Use the Guidelines!</vt:lpstr>
      <vt:lpstr>Use the Case Criteria Guide!</vt:lpstr>
      <vt:lpstr>VPD Communication Toolkits</vt:lpstr>
      <vt:lpstr>Toolkit Links</vt:lpstr>
      <vt:lpstr>PowerPoint Presentation</vt:lpstr>
      <vt:lpstr>Prioritizing Intensity of Measles Response</vt:lpstr>
      <vt:lpstr>Following up on Rubella IgM+</vt:lpstr>
      <vt:lpstr>Measles/Rubella Notes</vt:lpstr>
      <vt:lpstr>Investigation Activities</vt:lpstr>
      <vt:lpstr>Investigation Activities, 2</vt:lpstr>
      <vt:lpstr>Measles Confirmed Case Status</vt:lpstr>
      <vt:lpstr>Rubella Confirmed Case Status</vt:lpstr>
      <vt:lpstr>My girls. (And, yes, I am way too young to have teenagers)</vt:lpstr>
      <vt:lpstr>PowerPoint Presentation</vt:lpstr>
      <vt:lpstr>What starts a pertussis investigation?</vt:lpstr>
      <vt:lpstr>Investigation Considerations</vt:lpstr>
      <vt:lpstr>Investigation Considerations, 2</vt:lpstr>
      <vt:lpstr>Pertussis PEP</vt:lpstr>
      <vt:lpstr>Pertussis Case Definitions</vt:lpstr>
      <vt:lpstr>Pertussis Case Status, Cases OVER 12 months old</vt:lpstr>
      <vt:lpstr>Pertussis Case Status, Cases UNDER 1 year old</vt:lpstr>
      <vt:lpstr>PowerPoint Presentation</vt:lpstr>
      <vt:lpstr>PowerPoint Presentation</vt:lpstr>
      <vt:lpstr>Investigation Considerations</vt:lpstr>
      <vt:lpstr>3rd Dose of MMR?</vt:lpstr>
      <vt:lpstr>Mumps Case Status</vt:lpstr>
      <vt:lpstr>PowerPoint Presentation</vt:lpstr>
      <vt:lpstr>PowerPoint Presentation</vt:lpstr>
      <vt:lpstr>Diagnostic Considerations</vt:lpstr>
      <vt:lpstr>Following up Lab Results</vt:lpstr>
      <vt:lpstr>Varicella Reporting/Investigation</vt:lpstr>
      <vt:lpstr>Investigation Considerations</vt:lpstr>
      <vt:lpstr>Varicella Case Status</vt:lpstr>
      <vt:lpstr>PowerPoint Presentation</vt:lpstr>
      <vt:lpstr>PowerPoint Presentation</vt:lpstr>
      <vt:lpstr>Investigation Considerations</vt:lpstr>
      <vt:lpstr>Tetanus Case Status</vt:lpstr>
      <vt:lpstr>H. Flu Case Status</vt:lpstr>
      <vt:lpstr>PowerPoint Presentation</vt:lpstr>
      <vt:lpstr>PowerPoint Presentation</vt:lpstr>
      <vt:lpstr>Investigation Considerations</vt:lpstr>
      <vt:lpstr>Investigation Considerations</vt:lpstr>
      <vt:lpstr>Common Hepatitis Mistakes</vt:lpstr>
      <vt:lpstr>Hepatitis B, Acute  Case Status</vt:lpstr>
      <vt:lpstr>Hepatitis A  Case Status</vt:lpstr>
      <vt:lpstr>PowerPoint Presentation</vt:lpstr>
      <vt:lpstr>PowerPoint Presentation</vt:lpstr>
      <vt:lpstr>Did you know…</vt:lpstr>
      <vt:lpstr>Housekeeping</vt:lpstr>
      <vt:lpstr>Immunizations Quarterly Report</vt:lpstr>
      <vt:lpstr>Prioritizing Investigations</vt:lpstr>
      <vt:lpstr>Disease Investigation</vt:lpstr>
      <vt:lpstr>Disease Investigation, 2</vt:lpstr>
      <vt:lpstr>PEP Information</vt:lpstr>
      <vt:lpstr>Obtaining IG</vt:lpstr>
      <vt:lpstr>Obtaining Vaccine</vt:lpstr>
      <vt:lpstr>Isolation/Quarantine</vt:lpstr>
      <vt:lpstr>Miscellaneous</vt:lpstr>
      <vt:lpstr>More Miscellaneous</vt:lpstr>
      <vt:lpstr>PowerPoint Presentation</vt:lpstr>
      <vt:lpstr>NBS Considerations</vt:lpstr>
      <vt:lpstr>Miscellaneous</vt:lpstr>
      <vt:lpstr>NBS Queues</vt:lpstr>
      <vt:lpstr>Common NBS Mistakes</vt:lpstr>
      <vt:lpstr>PowerPoint Presentation</vt:lpstr>
      <vt:lpstr>Laboratory</vt:lpstr>
      <vt:lpstr>Why Collect Specimens?</vt:lpstr>
      <vt:lpstr>Collecting Specimens</vt:lpstr>
      <vt:lpstr>Sending Specimens</vt:lpstr>
      <vt:lpstr>PowerPoint Presentation</vt:lpstr>
    </vt:vector>
  </TitlesOfParts>
  <Company>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Disease: Surveillance as a Key Strategy</dc:title>
  <dc:creator>respinoza</dc:creator>
  <cp:lastModifiedBy>Pinter,Henry J (DSHS)</cp:lastModifiedBy>
  <cp:revision>105</cp:revision>
  <cp:lastPrinted>2013-07-19T21:14:26Z</cp:lastPrinted>
  <dcterms:created xsi:type="dcterms:W3CDTF">2009-01-27T16:25:13Z</dcterms:created>
  <dcterms:modified xsi:type="dcterms:W3CDTF">2023-02-17T15:14:43Z</dcterms:modified>
</cp:coreProperties>
</file>