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7" r:id="rId4"/>
    <p:sldId id="267" r:id="rId5"/>
    <p:sldId id="258" r:id="rId6"/>
    <p:sldId id="277" r:id="rId7"/>
    <p:sldId id="265" r:id="rId8"/>
    <p:sldId id="275" r:id="rId9"/>
    <p:sldId id="264" r:id="rId10"/>
    <p:sldId id="268" r:id="rId11"/>
    <p:sldId id="269" r:id="rId12"/>
    <p:sldId id="270" r:id="rId13"/>
    <p:sldId id="272" r:id="rId14"/>
    <p:sldId id="273" r:id="rId15"/>
    <p:sldId id="274" r:id="rId16"/>
    <p:sldId id="280" r:id="rId17"/>
    <p:sldId id="27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69714" autoAdjust="0"/>
  </p:normalViewPr>
  <p:slideViewPr>
    <p:cSldViewPr snapToGrid="0">
      <p:cViewPr varScale="1">
        <p:scale>
          <a:sx n="44" d="100"/>
          <a:sy n="44" d="100"/>
        </p:scale>
        <p:origin x="17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4DB04-0A23-6F42-A55A-D9E5DB34A15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A2773-5131-2446-9F5B-0D70C0683355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accent5"/>
              </a:solidFill>
            </a:rPr>
            <a:t>Stage 1</a:t>
          </a:r>
        </a:p>
      </dgm:t>
    </dgm:pt>
    <dgm:pt modelId="{7F5F7DFC-94D0-384B-B2A6-6F6AF8EC5295}" type="parTrans" cxnId="{1A5812BB-4427-9144-B47E-6B3150CB59C5}">
      <dgm:prSet/>
      <dgm:spPr/>
      <dgm:t>
        <a:bodyPr/>
        <a:lstStyle/>
        <a:p>
          <a:endParaRPr lang="en-US"/>
        </a:p>
      </dgm:t>
    </dgm:pt>
    <dgm:pt modelId="{7F7B8CD5-746C-7E43-9292-F5ADE9C18036}" type="sibTrans" cxnId="{1A5812BB-4427-9144-B47E-6B3150CB59C5}">
      <dgm:prSet/>
      <dgm:spPr/>
      <dgm:t>
        <a:bodyPr/>
        <a:lstStyle/>
        <a:p>
          <a:endParaRPr lang="en-US"/>
        </a:p>
      </dgm:t>
    </dgm:pt>
    <dgm:pt modelId="{D68462D3-2956-6842-BFE0-67EA002D090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Normal duties are </a:t>
          </a:r>
          <a:r>
            <a:rPr lang="en-US" sz="2800" dirty="0">
              <a:solidFill>
                <a:srgbClr val="0070C0"/>
              </a:solidFill>
            </a:rPr>
            <a:t>unaffected</a:t>
          </a:r>
          <a:r>
            <a:rPr lang="en-US" sz="2800" dirty="0"/>
            <a:t> by the addition of duties to address the emergency.</a:t>
          </a:r>
        </a:p>
      </dgm:t>
    </dgm:pt>
    <dgm:pt modelId="{50890D02-D262-FE42-9349-717BC27D0A72}" type="parTrans" cxnId="{7A0ED84F-4E19-E44C-8A6E-E261512A7241}">
      <dgm:prSet/>
      <dgm:spPr/>
      <dgm:t>
        <a:bodyPr/>
        <a:lstStyle/>
        <a:p>
          <a:endParaRPr lang="en-US"/>
        </a:p>
      </dgm:t>
    </dgm:pt>
    <dgm:pt modelId="{B2A1D42B-6972-5A4A-A40E-F0B3F0AA0907}" type="sibTrans" cxnId="{7A0ED84F-4E19-E44C-8A6E-E261512A7241}">
      <dgm:prSet/>
      <dgm:spPr/>
      <dgm:t>
        <a:bodyPr/>
        <a:lstStyle/>
        <a:p>
          <a:endParaRPr lang="en-US"/>
        </a:p>
      </dgm:t>
    </dgm:pt>
    <dgm:pt modelId="{D6EB1141-7C73-DE4E-8589-AAB9FDA63F78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accent6"/>
              </a:solidFill>
            </a:rPr>
            <a:t>Stage 2</a:t>
          </a:r>
        </a:p>
      </dgm:t>
    </dgm:pt>
    <dgm:pt modelId="{3AD4CB1C-5D95-4E49-AE75-1854B796D516}" type="parTrans" cxnId="{B82C1D76-0390-C740-B5B7-B748BE084EE8}">
      <dgm:prSet/>
      <dgm:spPr/>
      <dgm:t>
        <a:bodyPr/>
        <a:lstStyle/>
        <a:p>
          <a:endParaRPr lang="en-US"/>
        </a:p>
      </dgm:t>
    </dgm:pt>
    <dgm:pt modelId="{FDA08BA1-640F-D74A-96AD-222E8BF27BA0}" type="sibTrans" cxnId="{B82C1D76-0390-C740-B5B7-B748BE084EE8}">
      <dgm:prSet/>
      <dgm:spPr/>
      <dgm:t>
        <a:bodyPr/>
        <a:lstStyle/>
        <a:p>
          <a:endParaRPr lang="en-US"/>
        </a:p>
      </dgm:t>
    </dgm:pt>
    <dgm:pt modelId="{59154EFF-420C-1842-8455-60F4122D73E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Normal duties of function are </a:t>
          </a:r>
          <a:r>
            <a:rPr lang="en-US" sz="2800" dirty="0">
              <a:solidFill>
                <a:schemeClr val="accent6"/>
              </a:solidFill>
            </a:rPr>
            <a:t>altered for key staff </a:t>
          </a:r>
          <a:r>
            <a:rPr lang="en-US" sz="2800" dirty="0"/>
            <a:t>- overtime is required or some duties are postponed.</a:t>
          </a:r>
        </a:p>
      </dgm:t>
    </dgm:pt>
    <dgm:pt modelId="{EA4272DC-6A0D-BF4A-B4EE-52D4292214C0}" type="parTrans" cxnId="{C049A0D5-8CFA-3648-8795-2EDFEFDC31BF}">
      <dgm:prSet/>
      <dgm:spPr/>
      <dgm:t>
        <a:bodyPr/>
        <a:lstStyle/>
        <a:p>
          <a:endParaRPr lang="en-US"/>
        </a:p>
      </dgm:t>
    </dgm:pt>
    <dgm:pt modelId="{EA7AB6D3-21E8-9F49-A01E-EA3AA86C3E25}" type="sibTrans" cxnId="{C049A0D5-8CFA-3648-8795-2EDFEFDC31BF}">
      <dgm:prSet/>
      <dgm:spPr/>
      <dgm:t>
        <a:bodyPr/>
        <a:lstStyle/>
        <a:p>
          <a:endParaRPr lang="en-US"/>
        </a:p>
      </dgm:t>
    </dgm:pt>
    <dgm:pt modelId="{09F984BD-643C-594F-8461-B6E9A77A1436}">
      <dgm:prSet phldrT="[Text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accent4"/>
              </a:solidFill>
            </a:rPr>
            <a:t>Stage 3</a:t>
          </a:r>
        </a:p>
      </dgm:t>
    </dgm:pt>
    <dgm:pt modelId="{46A56F1E-9863-4341-856E-05EB378E952F}" type="parTrans" cxnId="{AD5C77B1-8146-814F-B220-46DAB01D4C89}">
      <dgm:prSet/>
      <dgm:spPr/>
      <dgm:t>
        <a:bodyPr/>
        <a:lstStyle/>
        <a:p>
          <a:endParaRPr lang="en-US"/>
        </a:p>
      </dgm:t>
    </dgm:pt>
    <dgm:pt modelId="{625807D7-B78B-3A4F-A95C-6BF7FA045DAB}" type="sibTrans" cxnId="{AD5C77B1-8146-814F-B220-46DAB01D4C89}">
      <dgm:prSet/>
      <dgm:spPr/>
      <dgm:t>
        <a:bodyPr/>
        <a:lstStyle/>
        <a:p>
          <a:endParaRPr lang="en-US"/>
        </a:p>
      </dgm:t>
    </dgm:pt>
    <dgm:pt modelId="{6913A3CB-6F0E-8242-8F0A-1BD5504573C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Normal duties of function </a:t>
          </a:r>
          <a:r>
            <a:rPr lang="en-US" sz="2800" dirty="0">
              <a:solidFill>
                <a:srgbClr val="FFC000"/>
              </a:solidFill>
            </a:rPr>
            <a:t>altered or suspended </a:t>
          </a:r>
          <a:r>
            <a:rPr lang="en-US" sz="2800" dirty="0"/>
            <a:t>– the workforce is expanded: extra staff and volunteers are enlisted.</a:t>
          </a:r>
        </a:p>
      </dgm:t>
    </dgm:pt>
    <dgm:pt modelId="{54384D15-E10F-F74C-BE9E-979C33139712}" type="parTrans" cxnId="{8C12D4AA-86D2-9449-B3CE-55E62B0E204B}">
      <dgm:prSet/>
      <dgm:spPr/>
      <dgm:t>
        <a:bodyPr/>
        <a:lstStyle/>
        <a:p>
          <a:endParaRPr lang="en-US"/>
        </a:p>
      </dgm:t>
    </dgm:pt>
    <dgm:pt modelId="{7D4935A0-1AFC-6A41-9AC3-25D1308AFA44}" type="sibTrans" cxnId="{8C12D4AA-86D2-9449-B3CE-55E62B0E204B}">
      <dgm:prSet/>
      <dgm:spPr/>
      <dgm:t>
        <a:bodyPr/>
        <a:lstStyle/>
        <a:p>
          <a:endParaRPr lang="en-US"/>
        </a:p>
      </dgm:t>
    </dgm:pt>
    <dgm:pt modelId="{5360AF51-71D3-DF49-A198-2C1756442A27}">
      <dgm:prSet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Stage 4</a:t>
          </a:r>
        </a:p>
      </dgm:t>
    </dgm:pt>
    <dgm:pt modelId="{192FA5CC-9DBB-6C40-A732-B1479A7858E7}" type="parTrans" cxnId="{8CAC4311-DE03-F345-8B9F-5241CFB1D4D1}">
      <dgm:prSet/>
      <dgm:spPr/>
      <dgm:t>
        <a:bodyPr/>
        <a:lstStyle/>
        <a:p>
          <a:endParaRPr lang="en-US"/>
        </a:p>
      </dgm:t>
    </dgm:pt>
    <dgm:pt modelId="{CD80CC8A-D10B-084D-80D9-4E5597F2003D}" type="sibTrans" cxnId="{8CAC4311-DE03-F345-8B9F-5241CFB1D4D1}">
      <dgm:prSet/>
      <dgm:spPr/>
      <dgm:t>
        <a:bodyPr/>
        <a:lstStyle/>
        <a:p>
          <a:endParaRPr lang="en-US"/>
        </a:p>
      </dgm:t>
    </dgm:pt>
    <dgm:pt modelId="{8184C2B1-3840-D14F-9E08-288B48977F42}">
      <dgm:prSet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Stage 5</a:t>
          </a:r>
        </a:p>
      </dgm:t>
    </dgm:pt>
    <dgm:pt modelId="{05468248-595E-354D-9B05-87936C58C69E}" type="parTrans" cxnId="{137B48FB-F663-BF42-A31C-02A2122A0542}">
      <dgm:prSet/>
      <dgm:spPr/>
      <dgm:t>
        <a:bodyPr/>
        <a:lstStyle/>
        <a:p>
          <a:endParaRPr lang="en-US"/>
        </a:p>
      </dgm:t>
    </dgm:pt>
    <dgm:pt modelId="{8F7D990B-F1E4-C44A-82FC-63834719D9F8}" type="sibTrans" cxnId="{137B48FB-F663-BF42-A31C-02A2122A0542}">
      <dgm:prSet/>
      <dgm:spPr/>
      <dgm:t>
        <a:bodyPr/>
        <a:lstStyle/>
        <a:p>
          <a:endParaRPr lang="en-US"/>
        </a:p>
      </dgm:t>
    </dgm:pt>
    <dgm:pt modelId="{8AEDF676-8DDF-D64E-B094-09184EC87BA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All of function staff are </a:t>
          </a:r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involved in response </a:t>
          </a:r>
          <a:r>
            <a:rPr lang="en-US" sz="2800" dirty="0"/>
            <a:t>to the emergency and maintenance of critical activities.</a:t>
          </a:r>
        </a:p>
      </dgm:t>
    </dgm:pt>
    <dgm:pt modelId="{F0C08EB7-FF79-3C4E-A12C-506AC4A94DE4}" type="parTrans" cxnId="{3B4A3E35-5D42-D243-BC20-FF4F66163A48}">
      <dgm:prSet/>
      <dgm:spPr/>
      <dgm:t>
        <a:bodyPr/>
        <a:lstStyle/>
        <a:p>
          <a:endParaRPr lang="en-US"/>
        </a:p>
      </dgm:t>
    </dgm:pt>
    <dgm:pt modelId="{B05B7479-2DFA-CF49-8BEF-2D16AF2F3940}" type="sibTrans" cxnId="{3B4A3E35-5D42-D243-BC20-FF4F66163A48}">
      <dgm:prSet/>
      <dgm:spPr/>
      <dgm:t>
        <a:bodyPr/>
        <a:lstStyle/>
        <a:p>
          <a:endParaRPr lang="en-US"/>
        </a:p>
      </dgm:t>
    </dgm:pt>
    <dgm:pt modelId="{A84052A5-7FD8-0145-9F0E-9BDA064612E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Normal </a:t>
          </a:r>
          <a:r>
            <a:rPr lang="en-US" sz="2800" dirty="0">
              <a:solidFill>
                <a:srgbClr val="FF0000"/>
              </a:solidFill>
            </a:rPr>
            <a:t>functions cease or merge</a:t>
          </a:r>
          <a:r>
            <a:rPr lang="en-US" sz="2800" dirty="0"/>
            <a:t> with emergency response efforts.</a:t>
          </a:r>
        </a:p>
      </dgm:t>
    </dgm:pt>
    <dgm:pt modelId="{281FEAC3-E8F8-1740-AE70-B15A2E35DE41}" type="parTrans" cxnId="{9D2032FE-DA0C-BC45-A037-D3200F9D021F}">
      <dgm:prSet/>
      <dgm:spPr/>
      <dgm:t>
        <a:bodyPr/>
        <a:lstStyle/>
        <a:p>
          <a:endParaRPr lang="en-US"/>
        </a:p>
      </dgm:t>
    </dgm:pt>
    <dgm:pt modelId="{703E51B0-49D8-AC48-A933-969ECA9F8DFA}" type="sibTrans" cxnId="{9D2032FE-DA0C-BC45-A037-D3200F9D021F}">
      <dgm:prSet/>
      <dgm:spPr/>
      <dgm:t>
        <a:bodyPr/>
        <a:lstStyle/>
        <a:p>
          <a:endParaRPr lang="en-US"/>
        </a:p>
      </dgm:t>
    </dgm:pt>
    <dgm:pt modelId="{EC6A9CC6-3581-0E4B-8385-9AB1A9E3ACFF}" type="pres">
      <dgm:prSet presAssocID="{4A14DB04-0A23-6F42-A55A-D9E5DB34A15D}" presName="linearFlow" presStyleCnt="0">
        <dgm:presLayoutVars>
          <dgm:dir/>
          <dgm:animLvl val="lvl"/>
          <dgm:resizeHandles val="exact"/>
        </dgm:presLayoutVars>
      </dgm:prSet>
      <dgm:spPr/>
    </dgm:pt>
    <dgm:pt modelId="{354224A4-CCB7-DE4A-A517-52DDE25ECEDF}" type="pres">
      <dgm:prSet presAssocID="{759A2773-5131-2446-9F5B-0D70C0683355}" presName="composite" presStyleCnt="0"/>
      <dgm:spPr/>
    </dgm:pt>
    <dgm:pt modelId="{294539A2-C197-FF43-B461-B11BAD9FDFF2}" type="pres">
      <dgm:prSet presAssocID="{759A2773-5131-2446-9F5B-0D70C068335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1D6C6C9-94D7-CA4F-9C31-7BD4AFD8C342}" type="pres">
      <dgm:prSet presAssocID="{759A2773-5131-2446-9F5B-0D70C0683355}" presName="descendantText" presStyleLbl="alignAcc1" presStyleIdx="0" presStyleCnt="5">
        <dgm:presLayoutVars>
          <dgm:bulletEnabled val="1"/>
        </dgm:presLayoutVars>
      </dgm:prSet>
      <dgm:spPr/>
    </dgm:pt>
    <dgm:pt modelId="{24B1B589-74FB-ED42-862C-2FA78947EAC0}" type="pres">
      <dgm:prSet presAssocID="{7F7B8CD5-746C-7E43-9292-F5ADE9C18036}" presName="sp" presStyleCnt="0"/>
      <dgm:spPr/>
    </dgm:pt>
    <dgm:pt modelId="{AE88F20E-A53B-7E45-8F2E-0A1005878107}" type="pres">
      <dgm:prSet presAssocID="{D6EB1141-7C73-DE4E-8589-AAB9FDA63F78}" presName="composite" presStyleCnt="0"/>
      <dgm:spPr/>
    </dgm:pt>
    <dgm:pt modelId="{13FC3417-ADF4-3549-A306-2456A5299A67}" type="pres">
      <dgm:prSet presAssocID="{D6EB1141-7C73-DE4E-8589-AAB9FDA63F7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C37D4B6-F1A4-CA43-BA3B-409637FC1CA7}" type="pres">
      <dgm:prSet presAssocID="{D6EB1141-7C73-DE4E-8589-AAB9FDA63F78}" presName="descendantText" presStyleLbl="alignAcc1" presStyleIdx="1" presStyleCnt="5">
        <dgm:presLayoutVars>
          <dgm:bulletEnabled val="1"/>
        </dgm:presLayoutVars>
      </dgm:prSet>
      <dgm:spPr/>
    </dgm:pt>
    <dgm:pt modelId="{A0B6A7C2-F09F-554C-8BB8-FDAFB56CB3FB}" type="pres">
      <dgm:prSet presAssocID="{FDA08BA1-640F-D74A-96AD-222E8BF27BA0}" presName="sp" presStyleCnt="0"/>
      <dgm:spPr/>
    </dgm:pt>
    <dgm:pt modelId="{EE4BCD34-33F2-4B4C-805E-2EDF8BB6773B}" type="pres">
      <dgm:prSet presAssocID="{09F984BD-643C-594F-8461-B6E9A77A1436}" presName="composite" presStyleCnt="0"/>
      <dgm:spPr/>
    </dgm:pt>
    <dgm:pt modelId="{3A32DDCE-462C-8E4A-A830-BACCFC908E7A}" type="pres">
      <dgm:prSet presAssocID="{09F984BD-643C-594F-8461-B6E9A77A143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0F76729-69BE-0E4C-8F2F-16C1F3E7CAB4}" type="pres">
      <dgm:prSet presAssocID="{09F984BD-643C-594F-8461-B6E9A77A1436}" presName="descendantText" presStyleLbl="alignAcc1" presStyleIdx="2" presStyleCnt="5">
        <dgm:presLayoutVars>
          <dgm:bulletEnabled val="1"/>
        </dgm:presLayoutVars>
      </dgm:prSet>
      <dgm:spPr/>
    </dgm:pt>
    <dgm:pt modelId="{47177B32-2BAA-3340-992C-AFCE0D07C7E5}" type="pres">
      <dgm:prSet presAssocID="{625807D7-B78B-3A4F-A95C-6BF7FA045DAB}" presName="sp" presStyleCnt="0"/>
      <dgm:spPr/>
    </dgm:pt>
    <dgm:pt modelId="{D92CA506-EDEA-6441-BAD8-4BA822DBD666}" type="pres">
      <dgm:prSet presAssocID="{5360AF51-71D3-DF49-A198-2C1756442A27}" presName="composite" presStyleCnt="0"/>
      <dgm:spPr/>
    </dgm:pt>
    <dgm:pt modelId="{03B75797-569F-3244-9170-261AC8D37E47}" type="pres">
      <dgm:prSet presAssocID="{5360AF51-71D3-DF49-A198-2C1756442A2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5A1C86-B604-6C4E-991C-C2CAFC0B4A47}" type="pres">
      <dgm:prSet presAssocID="{5360AF51-71D3-DF49-A198-2C1756442A27}" presName="descendantText" presStyleLbl="alignAcc1" presStyleIdx="3" presStyleCnt="5">
        <dgm:presLayoutVars>
          <dgm:bulletEnabled val="1"/>
        </dgm:presLayoutVars>
      </dgm:prSet>
      <dgm:spPr/>
    </dgm:pt>
    <dgm:pt modelId="{7E87BE17-3280-684B-8AA1-61E5D7C5D256}" type="pres">
      <dgm:prSet presAssocID="{CD80CC8A-D10B-084D-80D9-4E5597F2003D}" presName="sp" presStyleCnt="0"/>
      <dgm:spPr/>
    </dgm:pt>
    <dgm:pt modelId="{87DD31F2-F946-7341-8418-120724FA1A74}" type="pres">
      <dgm:prSet presAssocID="{8184C2B1-3840-D14F-9E08-288B48977F42}" presName="composite" presStyleCnt="0"/>
      <dgm:spPr/>
    </dgm:pt>
    <dgm:pt modelId="{68A16A0E-8D8E-7849-BD5A-08302656906D}" type="pres">
      <dgm:prSet presAssocID="{8184C2B1-3840-D14F-9E08-288B48977F4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C0FAACC-B50A-EB4F-AAAF-7463D076D22A}" type="pres">
      <dgm:prSet presAssocID="{8184C2B1-3840-D14F-9E08-288B48977F4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321DE04-05E9-E944-9938-9070126BAA1A}" type="presOf" srcId="{4A14DB04-0A23-6F42-A55A-D9E5DB34A15D}" destId="{EC6A9CC6-3581-0E4B-8385-9AB1A9E3ACFF}" srcOrd="0" destOrd="0" presId="urn:microsoft.com/office/officeart/2005/8/layout/chevron2"/>
    <dgm:cxn modelId="{C7B51F05-2330-C944-A36F-48E2ADE49B62}" type="presOf" srcId="{09F984BD-643C-594F-8461-B6E9A77A1436}" destId="{3A32DDCE-462C-8E4A-A830-BACCFC908E7A}" srcOrd="0" destOrd="0" presId="urn:microsoft.com/office/officeart/2005/8/layout/chevron2"/>
    <dgm:cxn modelId="{EB58EF05-5CDE-1243-B365-DE09C14ABA2E}" type="presOf" srcId="{8184C2B1-3840-D14F-9E08-288B48977F42}" destId="{68A16A0E-8D8E-7849-BD5A-08302656906D}" srcOrd="0" destOrd="0" presId="urn:microsoft.com/office/officeart/2005/8/layout/chevron2"/>
    <dgm:cxn modelId="{8CAC4311-DE03-F345-8B9F-5241CFB1D4D1}" srcId="{4A14DB04-0A23-6F42-A55A-D9E5DB34A15D}" destId="{5360AF51-71D3-DF49-A198-2C1756442A27}" srcOrd="3" destOrd="0" parTransId="{192FA5CC-9DBB-6C40-A732-B1479A7858E7}" sibTransId="{CD80CC8A-D10B-084D-80D9-4E5597F2003D}"/>
    <dgm:cxn modelId="{EE86AF23-9E0B-E644-9A00-B8D7D7FAD05A}" type="presOf" srcId="{759A2773-5131-2446-9F5B-0D70C0683355}" destId="{294539A2-C197-FF43-B461-B11BAD9FDFF2}" srcOrd="0" destOrd="0" presId="urn:microsoft.com/office/officeart/2005/8/layout/chevron2"/>
    <dgm:cxn modelId="{CCAD7B2C-AF17-1842-9924-E849B0ECCBED}" type="presOf" srcId="{A84052A5-7FD8-0145-9F0E-9BDA064612E1}" destId="{AC0FAACC-B50A-EB4F-AAAF-7463D076D22A}" srcOrd="0" destOrd="0" presId="urn:microsoft.com/office/officeart/2005/8/layout/chevron2"/>
    <dgm:cxn modelId="{3B4A3E35-5D42-D243-BC20-FF4F66163A48}" srcId="{5360AF51-71D3-DF49-A198-2C1756442A27}" destId="{8AEDF676-8DDF-D64E-B094-09184EC87BAA}" srcOrd="0" destOrd="0" parTransId="{F0C08EB7-FF79-3C4E-A12C-506AC4A94DE4}" sibTransId="{B05B7479-2DFA-CF49-8BEF-2D16AF2F3940}"/>
    <dgm:cxn modelId="{7A0ED84F-4E19-E44C-8A6E-E261512A7241}" srcId="{759A2773-5131-2446-9F5B-0D70C0683355}" destId="{D68462D3-2956-6842-BFE0-67EA002D0906}" srcOrd="0" destOrd="0" parTransId="{50890D02-D262-FE42-9349-717BC27D0A72}" sibTransId="{B2A1D42B-6972-5A4A-A40E-F0B3F0AA0907}"/>
    <dgm:cxn modelId="{AC080276-6C21-A349-A5DF-08319748C860}" type="presOf" srcId="{8AEDF676-8DDF-D64E-B094-09184EC87BAA}" destId="{EC5A1C86-B604-6C4E-991C-C2CAFC0B4A47}" srcOrd="0" destOrd="0" presId="urn:microsoft.com/office/officeart/2005/8/layout/chevron2"/>
    <dgm:cxn modelId="{B82C1D76-0390-C740-B5B7-B748BE084EE8}" srcId="{4A14DB04-0A23-6F42-A55A-D9E5DB34A15D}" destId="{D6EB1141-7C73-DE4E-8589-AAB9FDA63F78}" srcOrd="1" destOrd="0" parTransId="{3AD4CB1C-5D95-4E49-AE75-1854B796D516}" sibTransId="{FDA08BA1-640F-D74A-96AD-222E8BF27BA0}"/>
    <dgm:cxn modelId="{C489288F-F242-1548-92FC-A618B6416394}" type="presOf" srcId="{59154EFF-420C-1842-8455-60F4122D73EA}" destId="{9C37D4B6-F1A4-CA43-BA3B-409637FC1CA7}" srcOrd="0" destOrd="0" presId="urn:microsoft.com/office/officeart/2005/8/layout/chevron2"/>
    <dgm:cxn modelId="{8C12D4AA-86D2-9449-B3CE-55E62B0E204B}" srcId="{09F984BD-643C-594F-8461-B6E9A77A1436}" destId="{6913A3CB-6F0E-8242-8F0A-1BD5504573CF}" srcOrd="0" destOrd="0" parTransId="{54384D15-E10F-F74C-BE9E-979C33139712}" sibTransId="{7D4935A0-1AFC-6A41-9AC3-25D1308AFA44}"/>
    <dgm:cxn modelId="{AD5C77B1-8146-814F-B220-46DAB01D4C89}" srcId="{4A14DB04-0A23-6F42-A55A-D9E5DB34A15D}" destId="{09F984BD-643C-594F-8461-B6E9A77A1436}" srcOrd="2" destOrd="0" parTransId="{46A56F1E-9863-4341-856E-05EB378E952F}" sibTransId="{625807D7-B78B-3A4F-A95C-6BF7FA045DAB}"/>
    <dgm:cxn modelId="{B75A1AB5-C37B-4E4B-B5D2-8933ED3CF2C0}" type="presOf" srcId="{D68462D3-2956-6842-BFE0-67EA002D0906}" destId="{11D6C6C9-94D7-CA4F-9C31-7BD4AFD8C342}" srcOrd="0" destOrd="0" presId="urn:microsoft.com/office/officeart/2005/8/layout/chevron2"/>
    <dgm:cxn modelId="{1A5812BB-4427-9144-B47E-6B3150CB59C5}" srcId="{4A14DB04-0A23-6F42-A55A-D9E5DB34A15D}" destId="{759A2773-5131-2446-9F5B-0D70C0683355}" srcOrd="0" destOrd="0" parTransId="{7F5F7DFC-94D0-384B-B2A6-6F6AF8EC5295}" sibTransId="{7F7B8CD5-746C-7E43-9292-F5ADE9C18036}"/>
    <dgm:cxn modelId="{C049A0D5-8CFA-3648-8795-2EDFEFDC31BF}" srcId="{D6EB1141-7C73-DE4E-8589-AAB9FDA63F78}" destId="{59154EFF-420C-1842-8455-60F4122D73EA}" srcOrd="0" destOrd="0" parTransId="{EA4272DC-6A0D-BF4A-B4EE-52D4292214C0}" sibTransId="{EA7AB6D3-21E8-9F49-A01E-EA3AA86C3E25}"/>
    <dgm:cxn modelId="{5C8501E4-9A01-EE45-8324-893D3A86DDEB}" type="presOf" srcId="{5360AF51-71D3-DF49-A198-2C1756442A27}" destId="{03B75797-569F-3244-9170-261AC8D37E47}" srcOrd="0" destOrd="0" presId="urn:microsoft.com/office/officeart/2005/8/layout/chevron2"/>
    <dgm:cxn modelId="{31F565FB-AB42-D741-9F3F-B5B2CF9C8C0D}" type="presOf" srcId="{D6EB1141-7C73-DE4E-8589-AAB9FDA63F78}" destId="{13FC3417-ADF4-3549-A306-2456A5299A67}" srcOrd="0" destOrd="0" presId="urn:microsoft.com/office/officeart/2005/8/layout/chevron2"/>
    <dgm:cxn modelId="{137B48FB-F663-BF42-A31C-02A2122A0542}" srcId="{4A14DB04-0A23-6F42-A55A-D9E5DB34A15D}" destId="{8184C2B1-3840-D14F-9E08-288B48977F42}" srcOrd="4" destOrd="0" parTransId="{05468248-595E-354D-9B05-87936C58C69E}" sibTransId="{8F7D990B-F1E4-C44A-82FC-63834719D9F8}"/>
    <dgm:cxn modelId="{4FB9EBFD-9249-5041-89A8-83E29E6F1218}" type="presOf" srcId="{6913A3CB-6F0E-8242-8F0A-1BD5504573CF}" destId="{00F76729-69BE-0E4C-8F2F-16C1F3E7CAB4}" srcOrd="0" destOrd="0" presId="urn:microsoft.com/office/officeart/2005/8/layout/chevron2"/>
    <dgm:cxn modelId="{9D2032FE-DA0C-BC45-A037-D3200F9D021F}" srcId="{8184C2B1-3840-D14F-9E08-288B48977F42}" destId="{A84052A5-7FD8-0145-9F0E-9BDA064612E1}" srcOrd="0" destOrd="0" parTransId="{281FEAC3-E8F8-1740-AE70-B15A2E35DE41}" sibTransId="{703E51B0-49D8-AC48-A933-969ECA9F8DFA}"/>
    <dgm:cxn modelId="{54220117-4116-1940-A078-BD689F3D125E}" type="presParOf" srcId="{EC6A9CC6-3581-0E4B-8385-9AB1A9E3ACFF}" destId="{354224A4-CCB7-DE4A-A517-52DDE25ECEDF}" srcOrd="0" destOrd="0" presId="urn:microsoft.com/office/officeart/2005/8/layout/chevron2"/>
    <dgm:cxn modelId="{97F24739-DA4B-3D49-B9E8-585E46F18E78}" type="presParOf" srcId="{354224A4-CCB7-DE4A-A517-52DDE25ECEDF}" destId="{294539A2-C197-FF43-B461-B11BAD9FDFF2}" srcOrd="0" destOrd="0" presId="urn:microsoft.com/office/officeart/2005/8/layout/chevron2"/>
    <dgm:cxn modelId="{4AD6E984-2621-5347-8D76-FCE5A117AE5B}" type="presParOf" srcId="{354224A4-CCB7-DE4A-A517-52DDE25ECEDF}" destId="{11D6C6C9-94D7-CA4F-9C31-7BD4AFD8C342}" srcOrd="1" destOrd="0" presId="urn:microsoft.com/office/officeart/2005/8/layout/chevron2"/>
    <dgm:cxn modelId="{F4359105-E6D2-314B-AB86-1F58E914EEDA}" type="presParOf" srcId="{EC6A9CC6-3581-0E4B-8385-9AB1A9E3ACFF}" destId="{24B1B589-74FB-ED42-862C-2FA78947EAC0}" srcOrd="1" destOrd="0" presId="urn:microsoft.com/office/officeart/2005/8/layout/chevron2"/>
    <dgm:cxn modelId="{32FC27EC-7CF5-D34B-A59D-896AE0BF3F3E}" type="presParOf" srcId="{EC6A9CC6-3581-0E4B-8385-9AB1A9E3ACFF}" destId="{AE88F20E-A53B-7E45-8F2E-0A1005878107}" srcOrd="2" destOrd="0" presId="urn:microsoft.com/office/officeart/2005/8/layout/chevron2"/>
    <dgm:cxn modelId="{DD66A9D2-B150-174F-ADF8-84E8CD539CFB}" type="presParOf" srcId="{AE88F20E-A53B-7E45-8F2E-0A1005878107}" destId="{13FC3417-ADF4-3549-A306-2456A5299A67}" srcOrd="0" destOrd="0" presId="urn:microsoft.com/office/officeart/2005/8/layout/chevron2"/>
    <dgm:cxn modelId="{FD2F0CED-B1C7-C44F-B054-1E3DD229C1F7}" type="presParOf" srcId="{AE88F20E-A53B-7E45-8F2E-0A1005878107}" destId="{9C37D4B6-F1A4-CA43-BA3B-409637FC1CA7}" srcOrd="1" destOrd="0" presId="urn:microsoft.com/office/officeart/2005/8/layout/chevron2"/>
    <dgm:cxn modelId="{7E6966CB-4307-C74D-A215-C9AE2703E1BE}" type="presParOf" srcId="{EC6A9CC6-3581-0E4B-8385-9AB1A9E3ACFF}" destId="{A0B6A7C2-F09F-554C-8BB8-FDAFB56CB3FB}" srcOrd="3" destOrd="0" presId="urn:microsoft.com/office/officeart/2005/8/layout/chevron2"/>
    <dgm:cxn modelId="{670C937C-6447-A440-902D-25A2543F8D8A}" type="presParOf" srcId="{EC6A9CC6-3581-0E4B-8385-9AB1A9E3ACFF}" destId="{EE4BCD34-33F2-4B4C-805E-2EDF8BB6773B}" srcOrd="4" destOrd="0" presId="urn:microsoft.com/office/officeart/2005/8/layout/chevron2"/>
    <dgm:cxn modelId="{F3271035-F70F-6446-B44D-3361054CCA8B}" type="presParOf" srcId="{EE4BCD34-33F2-4B4C-805E-2EDF8BB6773B}" destId="{3A32DDCE-462C-8E4A-A830-BACCFC908E7A}" srcOrd="0" destOrd="0" presId="urn:microsoft.com/office/officeart/2005/8/layout/chevron2"/>
    <dgm:cxn modelId="{2905E517-6BE9-9545-87BA-B10F288C6B3A}" type="presParOf" srcId="{EE4BCD34-33F2-4B4C-805E-2EDF8BB6773B}" destId="{00F76729-69BE-0E4C-8F2F-16C1F3E7CAB4}" srcOrd="1" destOrd="0" presId="urn:microsoft.com/office/officeart/2005/8/layout/chevron2"/>
    <dgm:cxn modelId="{FB9AB38C-46AB-4A4C-9EF7-0A4080F35EE2}" type="presParOf" srcId="{EC6A9CC6-3581-0E4B-8385-9AB1A9E3ACFF}" destId="{47177B32-2BAA-3340-992C-AFCE0D07C7E5}" srcOrd="5" destOrd="0" presId="urn:microsoft.com/office/officeart/2005/8/layout/chevron2"/>
    <dgm:cxn modelId="{C5E3791F-496D-0D4F-BC9A-73D4A4A08B9B}" type="presParOf" srcId="{EC6A9CC6-3581-0E4B-8385-9AB1A9E3ACFF}" destId="{D92CA506-EDEA-6441-BAD8-4BA822DBD666}" srcOrd="6" destOrd="0" presId="urn:microsoft.com/office/officeart/2005/8/layout/chevron2"/>
    <dgm:cxn modelId="{CC2E51CF-0E32-0244-96CE-27B32E6A9DE2}" type="presParOf" srcId="{D92CA506-EDEA-6441-BAD8-4BA822DBD666}" destId="{03B75797-569F-3244-9170-261AC8D37E47}" srcOrd="0" destOrd="0" presId="urn:microsoft.com/office/officeart/2005/8/layout/chevron2"/>
    <dgm:cxn modelId="{8BAD41ED-AB8A-DA46-B80B-806DDEEA19F9}" type="presParOf" srcId="{D92CA506-EDEA-6441-BAD8-4BA822DBD666}" destId="{EC5A1C86-B604-6C4E-991C-C2CAFC0B4A47}" srcOrd="1" destOrd="0" presId="urn:microsoft.com/office/officeart/2005/8/layout/chevron2"/>
    <dgm:cxn modelId="{71F7989A-07D9-4B44-A0E5-C18EC2C870B2}" type="presParOf" srcId="{EC6A9CC6-3581-0E4B-8385-9AB1A9E3ACFF}" destId="{7E87BE17-3280-684B-8AA1-61E5D7C5D256}" srcOrd="7" destOrd="0" presId="urn:microsoft.com/office/officeart/2005/8/layout/chevron2"/>
    <dgm:cxn modelId="{1DAF4786-B155-7543-B2D2-3D4668C50599}" type="presParOf" srcId="{EC6A9CC6-3581-0E4B-8385-9AB1A9E3ACFF}" destId="{87DD31F2-F946-7341-8418-120724FA1A74}" srcOrd="8" destOrd="0" presId="urn:microsoft.com/office/officeart/2005/8/layout/chevron2"/>
    <dgm:cxn modelId="{3CBAF27D-BC8F-974B-9F87-D9952E9631C0}" type="presParOf" srcId="{87DD31F2-F946-7341-8418-120724FA1A74}" destId="{68A16A0E-8D8E-7849-BD5A-08302656906D}" srcOrd="0" destOrd="0" presId="urn:microsoft.com/office/officeart/2005/8/layout/chevron2"/>
    <dgm:cxn modelId="{D90CED20-E712-514D-BC7D-31DEC1A55141}" type="presParOf" srcId="{87DD31F2-F946-7341-8418-120724FA1A74}" destId="{AC0FAACC-B50A-EB4F-AAAF-7463D076D2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A2-C197-FF43-B461-B11BAD9FDFF2}">
      <dsp:nvSpPr>
        <dsp:cNvPr id="0" name=""/>
        <dsp:cNvSpPr/>
      </dsp:nvSpPr>
      <dsp:spPr>
        <a:xfrm rot="5400000">
          <a:off x="-190591" y="194690"/>
          <a:ext cx="1270613" cy="889429"/>
        </a:xfrm>
        <a:prstGeom prst="chevron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5"/>
              </a:solidFill>
            </a:rPr>
            <a:t>Stage 1</a:t>
          </a:r>
        </a:p>
      </dsp:txBody>
      <dsp:txXfrm rot="-5400000">
        <a:off x="2" y="448813"/>
        <a:ext cx="889429" cy="381184"/>
      </dsp:txXfrm>
    </dsp:sp>
    <dsp:sp modelId="{11D6C6C9-94D7-CA4F-9C31-7BD4AFD8C342}">
      <dsp:nvSpPr>
        <dsp:cNvPr id="0" name=""/>
        <dsp:cNvSpPr/>
      </dsp:nvSpPr>
      <dsp:spPr>
        <a:xfrm rot="5400000">
          <a:off x="5576143" y="-4682615"/>
          <a:ext cx="825898" cy="10199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Normal duties are </a:t>
          </a:r>
          <a:r>
            <a:rPr lang="en-US" sz="2800" kern="1200" dirty="0">
              <a:solidFill>
                <a:srgbClr val="0070C0"/>
              </a:solidFill>
            </a:rPr>
            <a:t>unaffected</a:t>
          </a:r>
          <a:r>
            <a:rPr lang="en-US" sz="2800" kern="1200" dirty="0"/>
            <a:t> by the addition of duties to address the emergency.</a:t>
          </a:r>
        </a:p>
      </dsp:txBody>
      <dsp:txXfrm rot="-5400000">
        <a:off x="889429" y="44416"/>
        <a:ext cx="10159010" cy="745264"/>
      </dsp:txXfrm>
    </dsp:sp>
    <dsp:sp modelId="{13FC3417-ADF4-3549-A306-2456A5299A67}">
      <dsp:nvSpPr>
        <dsp:cNvPr id="0" name=""/>
        <dsp:cNvSpPr/>
      </dsp:nvSpPr>
      <dsp:spPr>
        <a:xfrm rot="5400000">
          <a:off x="-190591" y="1349936"/>
          <a:ext cx="1270613" cy="889429"/>
        </a:xfrm>
        <a:prstGeom prst="chevron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</a:rPr>
            <a:t>Stage 2</a:t>
          </a:r>
        </a:p>
      </dsp:txBody>
      <dsp:txXfrm rot="-5400000">
        <a:off x="2" y="1604059"/>
        <a:ext cx="889429" cy="381184"/>
      </dsp:txXfrm>
    </dsp:sp>
    <dsp:sp modelId="{9C37D4B6-F1A4-CA43-BA3B-409637FC1CA7}">
      <dsp:nvSpPr>
        <dsp:cNvPr id="0" name=""/>
        <dsp:cNvSpPr/>
      </dsp:nvSpPr>
      <dsp:spPr>
        <a:xfrm rot="5400000">
          <a:off x="5576143" y="-3527369"/>
          <a:ext cx="825898" cy="10199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Normal duties of function are </a:t>
          </a:r>
          <a:r>
            <a:rPr lang="en-US" sz="2800" kern="1200" dirty="0">
              <a:solidFill>
                <a:schemeClr val="accent6"/>
              </a:solidFill>
            </a:rPr>
            <a:t>altered for key staff </a:t>
          </a:r>
          <a:r>
            <a:rPr lang="en-US" sz="2800" kern="1200" dirty="0"/>
            <a:t>- overtime is required or some duties are postponed.</a:t>
          </a:r>
        </a:p>
      </dsp:txBody>
      <dsp:txXfrm rot="-5400000">
        <a:off x="889429" y="1199662"/>
        <a:ext cx="10159010" cy="745264"/>
      </dsp:txXfrm>
    </dsp:sp>
    <dsp:sp modelId="{3A32DDCE-462C-8E4A-A830-BACCFC908E7A}">
      <dsp:nvSpPr>
        <dsp:cNvPr id="0" name=""/>
        <dsp:cNvSpPr/>
      </dsp:nvSpPr>
      <dsp:spPr>
        <a:xfrm rot="5400000">
          <a:off x="-190591" y="2505182"/>
          <a:ext cx="1270613" cy="889429"/>
        </a:xfrm>
        <a:prstGeom prst="chevron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/>
              </a:solidFill>
            </a:rPr>
            <a:t>Stage 3</a:t>
          </a:r>
        </a:p>
      </dsp:txBody>
      <dsp:txXfrm rot="-5400000">
        <a:off x="2" y="2759305"/>
        <a:ext cx="889429" cy="381184"/>
      </dsp:txXfrm>
    </dsp:sp>
    <dsp:sp modelId="{00F76729-69BE-0E4C-8F2F-16C1F3E7CAB4}">
      <dsp:nvSpPr>
        <dsp:cNvPr id="0" name=""/>
        <dsp:cNvSpPr/>
      </dsp:nvSpPr>
      <dsp:spPr>
        <a:xfrm rot="5400000">
          <a:off x="5576143" y="-2372123"/>
          <a:ext cx="825898" cy="10199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Normal duties of function </a:t>
          </a:r>
          <a:r>
            <a:rPr lang="en-US" sz="2800" kern="1200" dirty="0">
              <a:solidFill>
                <a:srgbClr val="FFC000"/>
              </a:solidFill>
            </a:rPr>
            <a:t>altered or suspended </a:t>
          </a:r>
          <a:r>
            <a:rPr lang="en-US" sz="2800" kern="1200" dirty="0"/>
            <a:t>– the workforce is expanded: extra staff and volunteers are enlisted.</a:t>
          </a:r>
        </a:p>
      </dsp:txBody>
      <dsp:txXfrm rot="-5400000">
        <a:off x="889429" y="2354908"/>
        <a:ext cx="10159010" cy="745264"/>
      </dsp:txXfrm>
    </dsp:sp>
    <dsp:sp modelId="{03B75797-569F-3244-9170-261AC8D37E47}">
      <dsp:nvSpPr>
        <dsp:cNvPr id="0" name=""/>
        <dsp:cNvSpPr/>
      </dsp:nvSpPr>
      <dsp:spPr>
        <a:xfrm rot="5400000">
          <a:off x="-190591" y="3660428"/>
          <a:ext cx="1270613" cy="889429"/>
        </a:xfrm>
        <a:prstGeom prst="chevron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Stage 4</a:t>
          </a:r>
        </a:p>
      </dsp:txBody>
      <dsp:txXfrm rot="-5400000">
        <a:off x="2" y="3914551"/>
        <a:ext cx="889429" cy="381184"/>
      </dsp:txXfrm>
    </dsp:sp>
    <dsp:sp modelId="{EC5A1C86-B604-6C4E-991C-C2CAFC0B4A47}">
      <dsp:nvSpPr>
        <dsp:cNvPr id="0" name=""/>
        <dsp:cNvSpPr/>
      </dsp:nvSpPr>
      <dsp:spPr>
        <a:xfrm rot="5400000">
          <a:off x="5576143" y="-1216877"/>
          <a:ext cx="825898" cy="10199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All of function staff are </a:t>
          </a: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involved in response </a:t>
          </a:r>
          <a:r>
            <a:rPr lang="en-US" sz="2800" kern="1200" dirty="0"/>
            <a:t>to the emergency and maintenance of critical activities.</a:t>
          </a:r>
        </a:p>
      </dsp:txBody>
      <dsp:txXfrm rot="-5400000">
        <a:off x="889429" y="3510154"/>
        <a:ext cx="10159010" cy="745264"/>
      </dsp:txXfrm>
    </dsp:sp>
    <dsp:sp modelId="{68A16A0E-8D8E-7849-BD5A-08302656906D}">
      <dsp:nvSpPr>
        <dsp:cNvPr id="0" name=""/>
        <dsp:cNvSpPr/>
      </dsp:nvSpPr>
      <dsp:spPr>
        <a:xfrm rot="5400000">
          <a:off x="-190591" y="4815675"/>
          <a:ext cx="1270613" cy="889429"/>
        </a:xfrm>
        <a:prstGeom prst="chevron">
          <a:avLst/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Stage 5</a:t>
          </a:r>
        </a:p>
      </dsp:txBody>
      <dsp:txXfrm rot="-5400000">
        <a:off x="2" y="5069798"/>
        <a:ext cx="889429" cy="381184"/>
      </dsp:txXfrm>
    </dsp:sp>
    <dsp:sp modelId="{AC0FAACC-B50A-EB4F-AAAF-7463D076D22A}">
      <dsp:nvSpPr>
        <dsp:cNvPr id="0" name=""/>
        <dsp:cNvSpPr/>
      </dsp:nvSpPr>
      <dsp:spPr>
        <a:xfrm rot="5400000">
          <a:off x="5576143" y="-61631"/>
          <a:ext cx="825898" cy="10199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Normal </a:t>
          </a:r>
          <a:r>
            <a:rPr lang="en-US" sz="2800" kern="1200" dirty="0">
              <a:solidFill>
                <a:srgbClr val="FF0000"/>
              </a:solidFill>
            </a:rPr>
            <a:t>functions cease or merge</a:t>
          </a:r>
          <a:r>
            <a:rPr lang="en-US" sz="2800" kern="1200" dirty="0"/>
            <a:t> with emergency response efforts.</a:t>
          </a:r>
        </a:p>
      </dsp:txBody>
      <dsp:txXfrm rot="-5400000">
        <a:off x="889429" y="4665400"/>
        <a:ext cx="10159010" cy="74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DEBCC-C603-48BA-B74A-70DF04B5CB4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460C-DBF7-4CBD-8506-A4A517B1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Eric</a:t>
            </a:r>
            <a:r>
              <a:rPr lang="en-US" baseline="0" dirty="0"/>
              <a:t> if the money for the contract epis comes from the feds or the state…is there a plan for the states to pick up the tab in the future? Would be consistent with CSTE findings if the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to wrap up and lay out some discussion points to get feedback </a:t>
            </a:r>
            <a:r>
              <a:rPr lang="en-US" baseline="0"/>
              <a:t>from contracted epis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to wrap up and lay out some discussion points to get feedback from contracted epis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3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to wrap up and lay out some discussion points to get feedback from contracted epis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3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Funded from the state –</a:t>
            </a:r>
            <a:r>
              <a:rPr lang="en-US" baseline="0" dirty="0"/>
              <a:t> these are State of Texas dollars and are not being reimbursed or funded from the federal government for these positions</a:t>
            </a:r>
          </a:p>
          <a:p>
            <a:r>
              <a:rPr lang="en-US" baseline="0" dirty="0"/>
              <a:t>Positions were created to increase capacity by specifically adding epidemiologists to LHDs, not fund existing staff</a:t>
            </a:r>
          </a:p>
          <a:p>
            <a:r>
              <a:rPr lang="en-US" baseline="0" dirty="0"/>
              <a:t>Texas is not following the national trend of cutting appropriations to epidemiologic capacity like the rest of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Looking at accreditation and inputs, outputs, and performance indicators in general.</a:t>
            </a:r>
          </a:p>
          <a:p>
            <a:pPr marL="228600" indent="-228600">
              <a:buAutoNum type="arabicPeriod"/>
            </a:pPr>
            <a:r>
              <a:rPr lang="en-US" dirty="0"/>
              <a:t>Studies have looked at the LHD</a:t>
            </a:r>
            <a:r>
              <a:rPr lang="en-US" baseline="0" dirty="0"/>
              <a:t> as one unit and not done much research within the functional areas or programs within the LHD</a:t>
            </a:r>
          </a:p>
          <a:p>
            <a:pPr marL="228600" indent="-228600">
              <a:buAutoNum type="arabicPeriod"/>
            </a:pPr>
            <a:r>
              <a:rPr lang="en-US" baseline="0" dirty="0"/>
              <a:t>Limited research on epidemiology as a function and how that unit handles a response or performs in a LHD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5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articles are describing the ARM metrics, the first is a</a:t>
            </a:r>
            <a:r>
              <a:rPr lang="en-US" baseline="0" dirty="0"/>
              <a:t> validation and the other is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incorporate a stage-state approach to categorizing observational and quantitative data as a way to identify common sequences or patterns of response while preserving the individual organization variation in the ways stages are negotiated or experienced.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Nonprofit organizations have used similar approaches in assessing function and patterns within an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 burden is used because it was frequently used by LHD personnel during the validation of this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460C-DBF7-4CBD-8506-A4A517B1E5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1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3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7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2CF9-C1A1-49A9-BA7D-3D2AC92AF3E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8436-598B-4E42-B2E7-D400317D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orney@sph.tamhsc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03548" y="0"/>
            <a:ext cx="8194548" cy="6839339"/>
            <a:chOff x="4003548" y="0"/>
            <a:chExt cx="8194548" cy="6839339"/>
          </a:xfrm>
        </p:grpSpPr>
        <p:grpSp>
          <p:nvGrpSpPr>
            <p:cNvPr id="8" name="Group 7"/>
            <p:cNvGrpSpPr/>
            <p:nvPr/>
          </p:nvGrpSpPr>
          <p:grpSpPr>
            <a:xfrm>
              <a:off x="4003548" y="0"/>
              <a:ext cx="8115300" cy="6839339"/>
              <a:chOff x="4076700" y="0"/>
              <a:chExt cx="8115300" cy="683933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76700" y="0"/>
                <a:ext cx="8115300" cy="68393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988552" y="502920"/>
                <a:ext cx="2980944" cy="8321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21131" y="911874"/>
                <a:ext cx="1293285" cy="660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1418" y="5660136"/>
              <a:ext cx="2456678" cy="107175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368465" y="5303520"/>
              <a:ext cx="2980944" cy="1353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256032"/>
            <a:ext cx="5861304" cy="1710227"/>
          </a:xfrm>
          <a:solidFill>
            <a:schemeClr val="bg1">
              <a:alpha val="75000"/>
            </a:schemeClr>
          </a:solidFill>
          <a:effectLst>
            <a:softEdge rad="12700"/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Epidemiology Capacity in Texas: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Proposed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" y="2085138"/>
            <a:ext cx="5541263" cy="1790477"/>
          </a:xfrm>
          <a:noFill/>
          <a:effectLst>
            <a:softEdge rad="12700"/>
          </a:effectLst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Jennifer Horney, PhD, MPH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Texas A&amp;M School of Public Health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Kahler Stone, MPH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Graduate Research Assistant 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Texas A&amp;M School of Public Health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72879" y="3493004"/>
            <a:ext cx="3558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5565129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0606335"/>
              </p:ext>
            </p:extLst>
          </p:nvPr>
        </p:nvGraphicFramePr>
        <p:xfrm>
          <a:off x="639417" y="799180"/>
          <a:ext cx="11088757" cy="589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85001" y="275960"/>
            <a:ext cx="499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ARM: Uses </a:t>
            </a:r>
            <a:r>
              <a:rPr lang="en-US" sz="2800" b="1"/>
              <a:t>stage-state approach</a:t>
            </a:r>
          </a:p>
        </p:txBody>
      </p:sp>
    </p:spTree>
    <p:extLst>
      <p:ext uri="{BB962C8B-B14F-4D97-AF65-F5344CB8AC3E}">
        <p14:creationId xmlns:p14="http://schemas.microsoft.com/office/powerpoint/2010/main" val="52173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4133" y="236204"/>
            <a:ext cx="827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ARM</a:t>
            </a:r>
            <a:r>
              <a:rPr lang="en-US" sz="2800" b="1"/>
              <a:t>: Skilled </a:t>
            </a:r>
            <a:r>
              <a:rPr lang="en-US" sz="2800" b="1" dirty="0"/>
              <a:t>and </a:t>
            </a:r>
            <a:r>
              <a:rPr lang="en-US" sz="2800" b="1"/>
              <a:t>personnel availability through stages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799180"/>
            <a:ext cx="10058400" cy="52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9125" y="236204"/>
            <a:ext cx="1041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ARM: Function or service delivery </a:t>
            </a:r>
            <a:r>
              <a:rPr lang="en-US" sz="2800" b="1"/>
              <a:t>and infrastructure </a:t>
            </a:r>
            <a:r>
              <a:rPr lang="en-US" sz="2800" b="1" dirty="0"/>
              <a:t>through stages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6" y="2073965"/>
            <a:ext cx="10058400" cy="438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8" y="742843"/>
            <a:ext cx="10058400" cy="12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3586348"/>
            <a:ext cx="11633385" cy="306383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Application of the ARM model to the 2009 H1N1 pandemic</a:t>
            </a:r>
          </a:p>
          <a:p>
            <a:pPr lvl="1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4 LHDs in California were studied using ARM</a:t>
            </a:r>
          </a:p>
          <a:p>
            <a:pPr lvl="1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Each unit within the LHD was evaluated using the 5 stages</a:t>
            </a:r>
          </a:p>
          <a:p>
            <a:pPr lvl="1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Interviews with unit leadership to determine stages and timeframes</a:t>
            </a:r>
          </a:p>
          <a:p>
            <a:pPr lvl="2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Raw burden score (stage # X number of days/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Weighted burden score (raw score  X subunit % of budget)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12453"/>
            <a:ext cx="10125429" cy="36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1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Models and Methods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26275" y="1531916"/>
            <a:ext cx="11044052" cy="1282535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ARM can be adapted to specific functions and provide a framework for a proposed study of epidemiology capacity in Texas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LHD / State surveillance information prior to first round of contract epis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Ebola as target event after first round of contract epis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Zika as target event after second round of contract epis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53" y="2568915"/>
            <a:ext cx="3173918" cy="14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53" y="4097904"/>
            <a:ext cx="3179556" cy="22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97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overall system capacity</a:t>
            </a:r>
          </a:p>
          <a:p>
            <a:pPr marL="514350" indent="-51435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Quantify the burden of emergency response on epidemiology capacity </a:t>
            </a:r>
          </a:p>
          <a:p>
            <a:pPr marL="514350" indent="-51435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epidemiology function within the LHD and how it interacts with other functions under stress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maintenance of day-to-day public health operations in the midst of emergency responses.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56" y="312284"/>
            <a:ext cx="2122714" cy="247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0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 Data Types and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Adaptive Response Metric (ARM)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Qualitative interviews with contract epis and leadership staff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metrics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NBS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 monitoring reports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reporting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Investigation completeness, outbreaks reported/investigated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Jennifer A. Horney, PhD, MPH, CPH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Epidemiology &amp; Biostatistics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Public Health | Texas A&amp;M University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214 SPH Administration Building | MS 1266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Station, Texas 77843-1266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979-436-9391 |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horney@sph.tamhsc.edu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Model and Methods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Research Questions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Discussion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111018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72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Increases in number of local epidemiologists in Texas since 2013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Texas Legislative Session (SUR)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Foodborne epidemiologists in local health departments 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generalists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 in LHDs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Texas Legislative Session (SUREB)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consequence infectious disease epidemiologists in local health departments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 in LHDs</a:t>
            </a: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1" y="2968518"/>
            <a:ext cx="10076799" cy="11499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73" y="4287092"/>
            <a:ext cx="9286902" cy="1941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9499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 -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Epidemiology workforce has been slowly growing nationwide</a:t>
            </a:r>
          </a:p>
          <a:p>
            <a:pPr marL="457200" lvl="1" indent="0">
              <a:buNone/>
            </a:pP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(CSTE 2013. 2013 National Assessment of Epidemiology Capacity)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Epidemiology workforce is diverse in training and experience</a:t>
            </a:r>
          </a:p>
          <a:p>
            <a:pPr marL="457200" lvl="1" indent="0">
              <a:buNone/>
            </a:pP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(O’Keefe, et al. 2013. Frontiers in Public Health)</a:t>
            </a:r>
          </a:p>
          <a:p>
            <a:pPr marL="457200" lvl="1" indent="0">
              <a:buNone/>
            </a:pP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rely on outside positions or agencies for  epidemiologic surge capacity during infectious disease emergencies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Enanoria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et al. 2014. Public Health Reports)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 -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rule state with high variance in LHD size – leaving epis with a range of roles and responsibilities in Texas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Texas stands out – contract epis are funded from the state, not a federal stream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epi positions have minimum requirements for hiring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425" y="515961"/>
            <a:ext cx="2345667" cy="91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2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Limited research on LHD adaptation and epi specific response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number of studies look at overall LHD or system performance metrics, but not an emphasis on burden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Majority of prior research on LHD as a single unit, not internal programs or functional groups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research on epidemiologic capacity exists from local health department perspective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6" y="5577946"/>
            <a:ext cx="2200474" cy="1280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Model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421"/>
            <a:ext cx="10515600" cy="46345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CDC-funded Preparedness and Emergency Response Research Centers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research to evaluate the structure, capabilities, and performance of public health systems for preparedness and emergency response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Focused on state and local health department systems, functions, and burdens of emergency response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Accreditation and public health emergency response, surveillance systems, preparedness workforce infrastructure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7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8" y="1"/>
            <a:ext cx="8398013" cy="28676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6281" y="2874127"/>
            <a:ext cx="10248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Adaptive Response Metric (ARM):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metric and framework developed by Potter et al.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Aims to look at the internal adaptations to public health emergency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LHD complexities and uniqueness in response</a:t>
            </a:r>
          </a:p>
        </p:txBody>
      </p:sp>
    </p:spTree>
    <p:extLst>
      <p:ext uri="{BB962C8B-B14F-4D97-AF65-F5344CB8AC3E}">
        <p14:creationId xmlns:p14="http://schemas.microsoft.com/office/powerpoint/2010/main" val="172264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1063</Words>
  <Application>Microsoft Office PowerPoint</Application>
  <PresentationFormat>Widescreen</PresentationFormat>
  <Paragraphs>153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Local Epidemiology Capacity in Texas:  A Proposed Evaluation</vt:lpstr>
      <vt:lpstr>Overview</vt:lpstr>
      <vt:lpstr>Background</vt:lpstr>
      <vt:lpstr>PowerPoint Presentation</vt:lpstr>
      <vt:lpstr>Background - Nationally</vt:lpstr>
      <vt:lpstr>Background - Texas</vt:lpstr>
      <vt:lpstr>Background</vt:lpstr>
      <vt:lpstr>Research Model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Models and Methods</vt:lpstr>
      <vt:lpstr>Proposed Research Questions</vt:lpstr>
      <vt:lpstr>Proposed Data Types and Sources</vt:lpstr>
      <vt:lpstr>Discussion and Feedback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Disasters and Environmental Vulnerability Pilot Study</dc:title>
  <dc:creator>Stone, Kahler W.</dc:creator>
  <cp:lastModifiedBy>Pinter,Henry J (DSHS)</cp:lastModifiedBy>
  <cp:revision>100</cp:revision>
  <cp:lastPrinted>2016-10-19T20:04:37Z</cp:lastPrinted>
  <dcterms:created xsi:type="dcterms:W3CDTF">2016-09-20T16:43:35Z</dcterms:created>
  <dcterms:modified xsi:type="dcterms:W3CDTF">2023-02-16T21:31:31Z</dcterms:modified>
</cp:coreProperties>
</file>