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5" r:id="rId2"/>
  </p:sldMasterIdLst>
  <p:notesMasterIdLst>
    <p:notesMasterId r:id="rId20"/>
  </p:notesMasterIdLst>
  <p:handoutMasterIdLst>
    <p:handoutMasterId r:id="rId21"/>
  </p:handoutMasterIdLst>
  <p:sldIdLst>
    <p:sldId id="734" r:id="rId3"/>
    <p:sldId id="660" r:id="rId4"/>
    <p:sldId id="717" r:id="rId5"/>
    <p:sldId id="718" r:id="rId6"/>
    <p:sldId id="756" r:id="rId7"/>
    <p:sldId id="757" r:id="rId8"/>
    <p:sldId id="753" r:id="rId9"/>
    <p:sldId id="755" r:id="rId10"/>
    <p:sldId id="741" r:id="rId11"/>
    <p:sldId id="754" r:id="rId12"/>
    <p:sldId id="749" r:id="rId13"/>
    <p:sldId id="738" r:id="rId14"/>
    <p:sldId id="743" r:id="rId15"/>
    <p:sldId id="751" r:id="rId16"/>
    <p:sldId id="752" r:id="rId17"/>
    <p:sldId id="731" r:id="rId18"/>
    <p:sldId id="750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333399"/>
    <a:srgbClr val="003366"/>
    <a:srgbClr val="FF0066"/>
    <a:srgbClr val="000066"/>
    <a:srgbClr val="00FF00"/>
    <a:srgbClr val="A5002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0" autoAdjust="0"/>
    <p:restoredTop sz="94660"/>
  </p:normalViewPr>
  <p:slideViewPr>
    <p:cSldViewPr snapToGrid="0">
      <p:cViewPr varScale="1">
        <p:scale>
          <a:sx n="57" d="100"/>
          <a:sy n="57" d="100"/>
        </p:scale>
        <p:origin x="174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93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783"/>
            <a:ext cx="3037840" cy="46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2783"/>
            <a:ext cx="3037840" cy="46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fld id="{C74E5338-6D9A-4211-A505-EABE5CA05B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994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693738"/>
            <a:ext cx="4625975" cy="3468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393933"/>
            <a:ext cx="5140960" cy="423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4867"/>
            <a:ext cx="3037840" cy="4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205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64867"/>
            <a:ext cx="3037840" cy="4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C5FAD68C-3228-44C5-B0AF-C61DCC1F5E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255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AD68C-3228-44C5-B0AF-C61DCC1F5E19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23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DF36E-4A80-497C-B9FC-6E919016BC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51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DF36E-4A80-497C-B9FC-6E919016BC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65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692150"/>
            <a:ext cx="2670175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13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692150"/>
            <a:ext cx="2670175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510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57F72-BC6E-430A-9D3B-821BE837306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46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2691" y="2707636"/>
            <a:ext cx="6738738" cy="1855167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691" y="4909354"/>
            <a:ext cx="6738738" cy="1100447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A04D-3B30-4BB9-8361-DF58825DCCE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Rule 14"/>
          <p:cNvCxnSpPr/>
          <p:nvPr/>
        </p:nvCxnSpPr>
        <p:spPr>
          <a:xfrm>
            <a:off x="922691" y="4776186"/>
            <a:ext cx="6738738" cy="0"/>
          </a:xfrm>
          <a:prstGeom prst="line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141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197506"/>
            <a:ext cx="7886700" cy="1114960"/>
          </a:xfrm>
        </p:spPr>
        <p:txBody>
          <a:bodyPr anchor="b">
            <a:normAutofit/>
          </a:bodyPr>
          <a:lstStyle>
            <a:lvl1pPr algn="ctr">
              <a:defRPr sz="7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73562" y="4580175"/>
            <a:ext cx="5913088" cy="1527661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C8BD-E0E1-4DDA-BBF4-2784F69B4EE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3" name="Line 1"/>
          <p:cNvCxnSpPr/>
          <p:nvPr/>
        </p:nvCxnSpPr>
        <p:spPr>
          <a:xfrm>
            <a:off x="586756" y="4431069"/>
            <a:ext cx="7886700" cy="2625"/>
          </a:xfrm>
          <a:prstGeom prst="line">
            <a:avLst/>
          </a:prstGeom>
          <a:ln w="5715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57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2691" y="2707636"/>
            <a:ext cx="6738738" cy="1855167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691" y="4909354"/>
            <a:ext cx="6738738" cy="1100447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Line 14"/>
          <p:cNvCxnSpPr/>
          <p:nvPr userDrawn="1"/>
        </p:nvCxnSpPr>
        <p:spPr>
          <a:xfrm>
            <a:off x="922691" y="4776186"/>
            <a:ext cx="673873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604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3" y="203199"/>
            <a:ext cx="5266122" cy="1418711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3" y="2235199"/>
            <a:ext cx="5949702" cy="381937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850163" y="2589742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3" y="6356352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1977" y="6356352"/>
            <a:ext cx="32830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65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604" y="509003"/>
            <a:ext cx="6630895" cy="798296"/>
          </a:xfrm>
          <a:noFill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8605" y="1551074"/>
            <a:ext cx="6630895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5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068604" y="2223450"/>
            <a:ext cx="6630895" cy="3418886"/>
          </a:xfrm>
          <a:noFill/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8604" y="6352778"/>
            <a:ext cx="128337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6644" y="6352778"/>
            <a:ext cx="359379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5098" y="6356352"/>
            <a:ext cx="1120251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Line 15"/>
          <p:cNvCxnSpPr/>
          <p:nvPr userDrawn="1"/>
        </p:nvCxnSpPr>
        <p:spPr>
          <a:xfrm flipV="1">
            <a:off x="2068604" y="1387961"/>
            <a:ext cx="6639773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224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007" y="613102"/>
            <a:ext cx="6291343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1006" y="1677880"/>
            <a:ext cx="6317592" cy="4541951"/>
          </a:xfrm>
        </p:spPr>
        <p:txBody>
          <a:bodyPr>
            <a:normAutofit/>
          </a:bodyPr>
          <a:lstStyle>
            <a:lvl1pPr marL="346075" indent="-346075">
              <a:buFont typeface="+mj-lt"/>
              <a:buAutoNum type="arabicPeriod"/>
              <a:defRPr sz="2400"/>
            </a:lvl1pPr>
            <a:lvl2pPr marL="684213" indent="-344488">
              <a:buFont typeface="+mj-lt"/>
              <a:buAutoNum type="alphaLcPeriod"/>
              <a:defRPr sz="2400"/>
            </a:lvl2pPr>
            <a:lvl3pPr marL="1030288" indent="-339725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11550" y="6356352"/>
            <a:ext cx="12745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09934" y="6356352"/>
            <a:ext cx="384403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77848" y="6356352"/>
            <a:ext cx="1537501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Line 9"/>
          <p:cNvCxnSpPr/>
          <p:nvPr userDrawn="1"/>
        </p:nvCxnSpPr>
        <p:spPr>
          <a:xfrm flipV="1">
            <a:off x="2221005" y="1407912"/>
            <a:ext cx="6309360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103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4" y="159658"/>
            <a:ext cx="5115201" cy="1480980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4" y="2220686"/>
            <a:ext cx="5981969" cy="388231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904774" y="2608344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5" y="6356352"/>
            <a:ext cx="150198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59216" y="6356352"/>
            <a:ext cx="47355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5502" y="6356352"/>
            <a:ext cx="1439847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01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60627" y="19389"/>
            <a:ext cx="725472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1260628" y="493486"/>
            <a:ext cx="7254721" cy="5732691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43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76039" y="107674"/>
            <a:ext cx="71302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376039" y="1669002"/>
            <a:ext cx="7139311" cy="4519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Line 8"/>
          <p:cNvCxnSpPr/>
          <p:nvPr userDrawn="1"/>
        </p:nvCxnSpPr>
        <p:spPr>
          <a:xfrm>
            <a:off x="1376039" y="1509204"/>
            <a:ext cx="713931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615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76039" y="107674"/>
            <a:ext cx="71302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/>
          </p:nvPr>
        </p:nvSpPr>
        <p:spPr>
          <a:xfrm>
            <a:off x="1376039" y="1668978"/>
            <a:ext cx="3455078" cy="4519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5060273" y="1669001"/>
            <a:ext cx="3455078" cy="4519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Line 8"/>
          <p:cNvCxnSpPr/>
          <p:nvPr userDrawn="1"/>
        </p:nvCxnSpPr>
        <p:spPr>
          <a:xfrm>
            <a:off x="1376039" y="1509204"/>
            <a:ext cx="713931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777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3" y="217714"/>
            <a:ext cx="5266122" cy="1418711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3" y="2206171"/>
            <a:ext cx="5949702" cy="38484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734049" y="2446066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88942" y="5486857"/>
            <a:ext cx="2460624" cy="503238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3" y="6356352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1977" y="6356352"/>
            <a:ext cx="32830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8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3" y="203199"/>
            <a:ext cx="5266122" cy="1418711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3" y="2235199"/>
            <a:ext cx="5949702" cy="381937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850163" y="2589742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3" y="6356352"/>
            <a:ext cx="2057400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1977" y="6356352"/>
            <a:ext cx="3283073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C8BD-E0E1-4DDA-BBF4-2784F69B4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754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197506"/>
            <a:ext cx="7886700" cy="1114960"/>
          </a:xfrm>
        </p:spPr>
        <p:txBody>
          <a:bodyPr anchor="b">
            <a:normAutofit/>
          </a:bodyPr>
          <a:lstStyle>
            <a:lvl1pPr algn="ctr">
              <a:defRPr sz="70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73562" y="4580175"/>
            <a:ext cx="5913088" cy="1527661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Line 1"/>
          <p:cNvCxnSpPr/>
          <p:nvPr userDrawn="1"/>
        </p:nvCxnSpPr>
        <p:spPr>
          <a:xfrm>
            <a:off x="586756" y="4431069"/>
            <a:ext cx="7886700" cy="2625"/>
          </a:xfrm>
          <a:prstGeom prst="line">
            <a:avLst/>
          </a:prstGeom>
          <a:ln w="5715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03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604" y="509003"/>
            <a:ext cx="6630895" cy="798296"/>
          </a:xfrm>
          <a:noFill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8605" y="1551074"/>
            <a:ext cx="6630895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068604" y="2223450"/>
            <a:ext cx="6630895" cy="3418886"/>
          </a:xfrm>
          <a:noFill/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8604" y="6352778"/>
            <a:ext cx="1283378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6644" y="6352778"/>
            <a:ext cx="3593791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5098" y="6356352"/>
            <a:ext cx="1120251" cy="365125"/>
          </a:xfrm>
        </p:spPr>
        <p:txBody>
          <a:bodyPr/>
          <a:lstStyle/>
          <a:p>
            <a:fld id="{99D9C8BD-E0E1-4DDA-BBF4-2784F69B4EE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6" name="Line 15"/>
          <p:cNvCxnSpPr/>
          <p:nvPr/>
        </p:nvCxnSpPr>
        <p:spPr>
          <a:xfrm flipV="1">
            <a:off x="2068604" y="1387961"/>
            <a:ext cx="6639773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03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007" y="613102"/>
            <a:ext cx="6291343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1006" y="1677880"/>
            <a:ext cx="6317592" cy="4541951"/>
          </a:xfrm>
        </p:spPr>
        <p:txBody>
          <a:bodyPr>
            <a:normAutofit/>
          </a:bodyPr>
          <a:lstStyle>
            <a:lvl1pPr marL="346075" indent="-346075">
              <a:buFont typeface="+mj-lt"/>
              <a:buAutoNum type="arabicPeriod"/>
              <a:defRPr sz="2400"/>
            </a:lvl1pPr>
            <a:lvl2pPr marL="684213" indent="-344488">
              <a:buFont typeface="+mj-lt"/>
              <a:buAutoNum type="alphaLcPeriod"/>
              <a:defRPr sz="2400"/>
            </a:lvl2pPr>
            <a:lvl3pPr marL="1030288" indent="-339725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11550" y="6356352"/>
            <a:ext cx="1274500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09934" y="6356352"/>
            <a:ext cx="3844030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77848" y="6356352"/>
            <a:ext cx="1537501" cy="365125"/>
          </a:xfrm>
        </p:spPr>
        <p:txBody>
          <a:bodyPr/>
          <a:lstStyle/>
          <a:p>
            <a:fld id="{11DDBA3C-EBC0-44A4-A5A8-BB71BB7B2B2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0" name="Line 9"/>
          <p:cNvCxnSpPr/>
          <p:nvPr/>
        </p:nvCxnSpPr>
        <p:spPr>
          <a:xfrm flipV="1">
            <a:off x="2221005" y="1407912"/>
            <a:ext cx="6309360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594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4" y="159658"/>
            <a:ext cx="5115201" cy="1480980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4" y="2220686"/>
            <a:ext cx="5981969" cy="388231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904774" y="2608344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5" y="6356352"/>
            <a:ext cx="1501987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59216" y="6356352"/>
            <a:ext cx="4735566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5502" y="6356352"/>
            <a:ext cx="1439847" cy="365125"/>
          </a:xfrm>
        </p:spPr>
        <p:txBody>
          <a:bodyPr/>
          <a:lstStyle/>
          <a:p>
            <a:fld id="{99D9C8BD-E0E1-4DDA-BBF4-2784F69B4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15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60628" y="43998"/>
            <a:ext cx="7254722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1260628" y="478970"/>
            <a:ext cx="7254721" cy="574720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99D9C8BD-E0E1-4DDA-BBF4-2784F69B4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196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76039" y="107674"/>
            <a:ext cx="71302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376039" y="1669002"/>
            <a:ext cx="7139311" cy="4519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99D9C8BD-E0E1-4DDA-BBF4-2784F69B4EE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Line 8"/>
          <p:cNvCxnSpPr/>
          <p:nvPr/>
        </p:nvCxnSpPr>
        <p:spPr>
          <a:xfrm>
            <a:off x="1376039" y="1509204"/>
            <a:ext cx="713931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85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76039" y="107674"/>
            <a:ext cx="71302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/>
          </p:nvPr>
        </p:nvSpPr>
        <p:spPr>
          <a:xfrm>
            <a:off x="1376039" y="1668978"/>
            <a:ext cx="3455078" cy="4519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5060273" y="1669001"/>
            <a:ext cx="3455078" cy="4519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F1C51E01-91CA-4393-A56E-F2F2C543BFD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Line 8"/>
          <p:cNvCxnSpPr/>
          <p:nvPr/>
        </p:nvCxnSpPr>
        <p:spPr>
          <a:xfrm>
            <a:off x="1376039" y="1509204"/>
            <a:ext cx="713931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37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3" y="217714"/>
            <a:ext cx="5266122" cy="1418711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3" y="2206171"/>
            <a:ext cx="5949702" cy="38484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734049" y="2446066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88942" y="5486857"/>
            <a:ext cx="2460624" cy="503238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3" y="6356352"/>
            <a:ext cx="2057400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1977" y="6356352"/>
            <a:ext cx="3283073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C8BD-E0E1-4DDA-BBF4-2784F69B4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987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99D9C8BD-E0E1-4DDA-BBF4-2784F69B4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1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68421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14458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4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8421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458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cdc.gov/zika/reporting/case-counts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zika/index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hyperlink" Target="http://www.texaszika.org/" TargetMode="External"/><Relationship Id="rId4" Type="http://schemas.openxmlformats.org/officeDocument/2006/relationships/hyperlink" Target="http://www.paho.org/hq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hil.cdc.gov/phil/details.as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763" y="1957959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+mj-lt"/>
              </a:rPr>
              <a:t>Zika in Texas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2537" y="3405188"/>
            <a:ext cx="6400800" cy="114300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Epidemiology &amp; Laboratory Capacity Conference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October 3, 2017</a:t>
            </a:r>
            <a:endParaRPr lang="en-US" sz="2000" dirty="0">
              <a:latin typeface="+mj-lt"/>
            </a:endParaRP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Austin, Texas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8763" y="5073602"/>
            <a:ext cx="62616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Kelly Broussard, MPH</a:t>
            </a:r>
          </a:p>
          <a:p>
            <a:r>
              <a:rPr lang="en-US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Epidemiologist, Zoonosis Control Branch</a:t>
            </a:r>
          </a:p>
          <a:p>
            <a:r>
              <a:rPr lang="en-US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Texas Department of State Health Services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A04D-3B30-4BB9-8361-DF58825DCCEA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501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628" y="-102589"/>
            <a:ext cx="7254722" cy="1325563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Zika Disease Cases by Onset, 2016-2017: US and Texas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C8BD-E0E1-4DDA-BBF4-2784F69B4EE6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771525" y="6590246"/>
            <a:ext cx="6782127" cy="262461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42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45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900" dirty="0">
                <a:solidFill>
                  <a:schemeClr val="bg1"/>
                </a:solidFill>
              </a:rPr>
              <a:t>US data source: </a:t>
            </a:r>
            <a:r>
              <a:rPr lang="en-US" sz="900" dirty="0">
                <a:solidFill>
                  <a:schemeClr val="bg1"/>
                </a:solidFill>
                <a:hlinkClick r:id="rId2"/>
              </a:rPr>
              <a:t>https://www.cdc.gov/zika/reporting/case-counts.html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Chart Placeholder 5"/>
          <p:cNvPicPr>
            <a:picLocks noGrp="1" noChangeAspect="1"/>
          </p:cNvPicPr>
          <p:nvPr>
            <p:ph type="chart" sz="quarter" idx="13"/>
          </p:nvPr>
        </p:nvPicPr>
        <p:blipFill>
          <a:blip r:embed="rId3"/>
          <a:stretch>
            <a:fillRect/>
          </a:stretch>
        </p:blipFill>
        <p:spPr>
          <a:xfrm>
            <a:off x="1393641" y="1198942"/>
            <a:ext cx="6614018" cy="28425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641" y="4017470"/>
            <a:ext cx="6614018" cy="262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0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+mj-lt"/>
              </a:rPr>
              <a:t>United States Zika Pregnancy Registry</a:t>
            </a:r>
            <a:endParaRPr lang="en-US" sz="4000" dirty="0">
              <a:latin typeface="+mj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sz="quarter" idx="13"/>
          </p:nvPr>
        </p:nvSpPr>
        <p:spPr>
          <a:xfrm>
            <a:off x="1376039" y="1669002"/>
            <a:ext cx="7139311" cy="4838330"/>
          </a:xfrm>
        </p:spPr>
        <p:txBody>
          <a:bodyPr>
            <a:noAutofit/>
          </a:bodyPr>
          <a:lstStyle/>
          <a:p>
            <a:r>
              <a:rPr lang="en-US" sz="1800" dirty="0"/>
              <a:t>Surveillance of birth outcomes for mother/infant pairs who seek medical care in the US and who have laboratory evidence of possible Zika virus infection</a:t>
            </a:r>
          </a:p>
          <a:p>
            <a:pPr lvl="1"/>
            <a:r>
              <a:rPr lang="en-US" sz="1600" dirty="0">
                <a:solidFill>
                  <a:schemeClr val="accent1"/>
                </a:solidFill>
              </a:rPr>
              <a:t>Differs from Zika disease case definition for Texas (lab criteria more flexible, symptoms not required, Texas residency not required)</a:t>
            </a:r>
          </a:p>
          <a:p>
            <a:pPr marL="228600" lvl="2">
              <a:spcBef>
                <a:spcPts val="1000"/>
              </a:spcBef>
            </a:pPr>
            <a:r>
              <a:rPr lang="en-US" sz="1800" dirty="0"/>
              <a:t>As of 9/22/17, 420 individuals enrolled in Texas for the USZPR</a:t>
            </a:r>
          </a:p>
          <a:p>
            <a:pPr marL="458787" lvl="3">
              <a:spcBef>
                <a:spcPts val="1000"/>
              </a:spcBef>
            </a:pPr>
            <a:r>
              <a:rPr lang="en-US" sz="1600" b="1" dirty="0"/>
              <a:t>Zoonosis Control Branch </a:t>
            </a:r>
            <a:r>
              <a:rPr lang="en-US" sz="1600" dirty="0"/>
              <a:t>finalizes total number of enrolled mother/infant pairs via NEDSS lab data, case reporting, etc.</a:t>
            </a:r>
          </a:p>
          <a:p>
            <a:pPr lvl="1"/>
            <a:r>
              <a:rPr lang="en-US" sz="1600" b="1" dirty="0"/>
              <a:t>Birth Defects Epidemiology &amp; Surveillance Branch </a:t>
            </a:r>
            <a:r>
              <a:rPr lang="en-US" sz="1600" dirty="0"/>
              <a:t>conducts rapid ascertainment of birth defects consistent with Congenital Zika Syndrome in Texas infants </a:t>
            </a:r>
          </a:p>
          <a:p>
            <a:pPr lvl="2"/>
            <a:r>
              <a:rPr lang="en-US" sz="1600" dirty="0"/>
              <a:t>May follow-up on infants born to mothers in USZPR</a:t>
            </a:r>
          </a:p>
          <a:p>
            <a:r>
              <a:rPr lang="en-US" sz="1800" dirty="0"/>
              <a:t>Local Health Department participation differs based on resources</a:t>
            </a:r>
          </a:p>
          <a:p>
            <a:pPr lvl="1"/>
            <a:r>
              <a:rPr lang="en-US" sz="1600" dirty="0"/>
              <a:t>Some jurisdictions within Texas have received funding or have a CDC fellow onsite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0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05523" y="347223"/>
            <a:ext cx="7934713" cy="6973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</a:rPr>
              <a:t>Changing Knowledge, Changing Guidance</a:t>
            </a:r>
          </a:p>
        </p:txBody>
      </p:sp>
      <p:sp>
        <p:nvSpPr>
          <p:cNvPr id="5" name="Striped Right Arrow 4"/>
          <p:cNvSpPr/>
          <p:nvPr/>
        </p:nvSpPr>
        <p:spPr>
          <a:xfrm>
            <a:off x="457200" y="3124200"/>
            <a:ext cx="8214360" cy="9906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1950" y="1854596"/>
            <a:ext cx="1600200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Jan 2016:</a:t>
            </a:r>
          </a:p>
          <a:p>
            <a:r>
              <a:rPr lang="en-US" sz="1200" dirty="0">
                <a:latin typeface="+mj-lt"/>
              </a:rPr>
              <a:t>-S. American outbreak underway</a:t>
            </a:r>
          </a:p>
          <a:p>
            <a:r>
              <a:rPr lang="en-US" sz="1200" dirty="0">
                <a:latin typeface="+mj-lt"/>
              </a:rPr>
              <a:t>-Testing recommended for symptomatic travelers only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" y="4140368"/>
            <a:ext cx="2345105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Feb 2016:</a:t>
            </a:r>
          </a:p>
          <a:p>
            <a:r>
              <a:rPr lang="en-US" sz="1200" dirty="0">
                <a:latin typeface="+mj-lt"/>
              </a:rPr>
              <a:t>-Sexual transmission identified</a:t>
            </a:r>
          </a:p>
          <a:p>
            <a:r>
              <a:rPr lang="en-US" sz="1200" dirty="0">
                <a:latin typeface="+mj-lt"/>
              </a:rPr>
              <a:t>-Testing recommended for asymptomatic pregnant women with exposure (IgM only)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2376" y="1346765"/>
            <a:ext cx="1339383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Apr 2016:</a:t>
            </a:r>
          </a:p>
          <a:p>
            <a:r>
              <a:rPr lang="en-US" sz="1200" dirty="0">
                <a:latin typeface="+mj-lt"/>
              </a:rPr>
              <a:t>-CDC concludes Zika is a proven cause of microcephaly and other birth defects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02656" y="4195635"/>
            <a:ext cx="2184082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Apr 2017</a:t>
            </a:r>
            <a:r>
              <a:rPr lang="en-US" sz="1200" dirty="0">
                <a:latin typeface="+mj-lt"/>
              </a:rPr>
              <a:t>:</a:t>
            </a:r>
          </a:p>
          <a:p>
            <a:r>
              <a:rPr lang="en-US" sz="1200" b="1" dirty="0">
                <a:latin typeface="+mj-lt"/>
              </a:rPr>
              <a:t>-</a:t>
            </a:r>
            <a:r>
              <a:rPr lang="en-US" sz="1200" dirty="0">
                <a:latin typeface="+mj-lt"/>
              </a:rPr>
              <a:t>DSHS expands testing criteria to all pregnant women in RGV, regardless of symptoms</a:t>
            </a:r>
            <a:endParaRPr lang="en-US" sz="12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9240" y="5402952"/>
            <a:ext cx="2655518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Jul 2016:</a:t>
            </a:r>
          </a:p>
          <a:p>
            <a:r>
              <a:rPr lang="en-US" sz="1200" dirty="0">
                <a:latin typeface="+mj-lt"/>
              </a:rPr>
              <a:t>-Female to male sexual transmission identified</a:t>
            </a:r>
          </a:p>
          <a:p>
            <a:r>
              <a:rPr lang="en-US" sz="1200" dirty="0">
                <a:latin typeface="+mj-lt"/>
              </a:rPr>
              <a:t>-PCR testing recommended for asymptomatic pregnant women (exposures &lt; 2 weeks)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18510" y="4195635"/>
            <a:ext cx="1977389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Aug 2016:</a:t>
            </a:r>
          </a:p>
          <a:p>
            <a:r>
              <a:rPr lang="en-US" sz="1200" dirty="0">
                <a:latin typeface="+mj-lt"/>
              </a:rPr>
              <a:t>-Local mosquito-borne transmission in Miami, Florida identified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05425" y="1416039"/>
            <a:ext cx="1600200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Dec 2016:</a:t>
            </a:r>
          </a:p>
          <a:p>
            <a:r>
              <a:rPr lang="en-US" sz="1200" dirty="0">
                <a:latin typeface="+mj-lt"/>
              </a:rPr>
              <a:t>-CDC Health Alert recommends testing for pregnant women living in or traveling to Brownsville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91963" y="5442465"/>
            <a:ext cx="2903271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Nov 2016:</a:t>
            </a:r>
          </a:p>
          <a:p>
            <a:r>
              <a:rPr lang="en-US" sz="1200" dirty="0">
                <a:latin typeface="+mj-lt"/>
              </a:rPr>
              <a:t>-CDC recommends more PCR testing, updates testing guidance</a:t>
            </a:r>
          </a:p>
          <a:p>
            <a:r>
              <a:rPr lang="en-US" sz="1200" dirty="0">
                <a:latin typeface="+mj-lt"/>
              </a:rPr>
              <a:t>-Local mosquito-borne transmission in Brownsville, Texas identified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5983" y="1152989"/>
            <a:ext cx="1572149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Oct 2016:</a:t>
            </a:r>
          </a:p>
          <a:p>
            <a:r>
              <a:rPr lang="en-US" sz="1200" dirty="0">
                <a:latin typeface="+mj-lt"/>
              </a:rPr>
              <a:t>-DSHS expands testing criteria to include symptomatic pregnant women in RGV counties with no known Zika exposure</a:t>
            </a:r>
          </a:p>
        </p:txBody>
      </p:sp>
      <p:cxnSp>
        <p:nvCxnSpPr>
          <p:cNvPr id="15" name="Straight Connector 14"/>
          <p:cNvCxnSpPr>
            <a:stCxn id="6" idx="2"/>
          </p:cNvCxnSpPr>
          <p:nvPr/>
        </p:nvCxnSpPr>
        <p:spPr>
          <a:xfrm>
            <a:off x="1162050" y="3239591"/>
            <a:ext cx="0" cy="3799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13113" y="2731760"/>
            <a:ext cx="10491" cy="86455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4" idx="2"/>
          </p:cNvCxnSpPr>
          <p:nvPr/>
        </p:nvCxnSpPr>
        <p:spPr>
          <a:xfrm>
            <a:off x="4452058" y="2907315"/>
            <a:ext cx="4532" cy="6890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0"/>
          </p:cNvCxnSpPr>
          <p:nvPr/>
        </p:nvCxnSpPr>
        <p:spPr>
          <a:xfrm flipH="1" flipV="1">
            <a:off x="1447060" y="3619500"/>
            <a:ext cx="15053" cy="5208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3034665" y="3679179"/>
            <a:ext cx="10376" cy="172377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160519" y="3596318"/>
            <a:ext cx="0" cy="6131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5686373" y="3679178"/>
            <a:ext cx="14133" cy="17632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96000" y="2795530"/>
            <a:ext cx="0" cy="7105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896100" y="3665513"/>
            <a:ext cx="0" cy="54394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39992" y="1323021"/>
            <a:ext cx="1889695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Aug 2017</a:t>
            </a:r>
            <a:r>
              <a:rPr lang="en-US" sz="1200" dirty="0">
                <a:latin typeface="+mj-lt"/>
              </a:rPr>
              <a:t>:</a:t>
            </a:r>
          </a:p>
          <a:p>
            <a:r>
              <a:rPr lang="en-US" sz="1200" b="1" dirty="0">
                <a:latin typeface="+mj-lt"/>
              </a:rPr>
              <a:t>-</a:t>
            </a:r>
            <a:r>
              <a:rPr lang="en-US" sz="1200" dirty="0">
                <a:latin typeface="+mj-lt"/>
              </a:rPr>
              <a:t>DSHS expands testing criteria to more S Texas residents and recommends PCR and IgM</a:t>
            </a:r>
          </a:p>
          <a:p>
            <a:r>
              <a:rPr lang="en-US" sz="1200" dirty="0">
                <a:latin typeface="+mj-lt"/>
              </a:rPr>
              <a:t>-Brownsville cautionary area designation removed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7692656" y="3077347"/>
            <a:ext cx="3545" cy="5189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C8BD-E0E1-4DDA-BBF4-2784F69B4EE6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3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Zika Testing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C8BD-E0E1-4DDA-BBF4-2784F69B4EE6}" type="slidenum">
              <a:rPr lang="en-US" altLang="en-US" smtClean="0"/>
              <a:pPr/>
              <a:t>13</a:t>
            </a:fld>
            <a:endParaRPr lang="en-US" altLang="en-US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166854770"/>
              </p:ext>
            </p:extLst>
          </p:nvPr>
        </p:nvGraphicFramePr>
        <p:xfrm>
          <a:off x="1367160" y="1582626"/>
          <a:ext cx="7368467" cy="4882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700">
                  <a:extLst>
                    <a:ext uri="{9D8B030D-6E8A-4147-A177-3AD203B41FA5}">
                      <a16:colId xmlns:a16="http://schemas.microsoft.com/office/drawing/2014/main" val="4248607473"/>
                    </a:ext>
                  </a:extLst>
                </a:gridCol>
                <a:gridCol w="1644380">
                  <a:extLst>
                    <a:ext uri="{9D8B030D-6E8A-4147-A177-3AD203B41FA5}">
                      <a16:colId xmlns:a16="http://schemas.microsoft.com/office/drawing/2014/main" val="1068124556"/>
                    </a:ext>
                  </a:extLst>
                </a:gridCol>
                <a:gridCol w="1683747">
                  <a:extLst>
                    <a:ext uri="{9D8B030D-6E8A-4147-A177-3AD203B41FA5}">
                      <a16:colId xmlns:a16="http://schemas.microsoft.com/office/drawing/2014/main" val="4286662807"/>
                    </a:ext>
                  </a:extLst>
                </a:gridCol>
                <a:gridCol w="2131640">
                  <a:extLst>
                    <a:ext uri="{9D8B030D-6E8A-4147-A177-3AD203B41FA5}">
                      <a16:colId xmlns:a16="http://schemas.microsoft.com/office/drawing/2014/main" val="681611735"/>
                    </a:ext>
                  </a:extLst>
                </a:gridCol>
              </a:tblGrid>
              <a:tr h="5693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Test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Availability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Specimen Types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Caveats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2677861"/>
                  </a:ext>
                </a:extLst>
              </a:tr>
              <a:tr h="100445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IgM antibody detection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Widespread - commercial and</a:t>
                      </a:r>
                      <a:r>
                        <a:rPr lang="en-US" sz="1400" baseline="0" dirty="0"/>
                        <a:t> public health labs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Serum, CSF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False positives</a:t>
                      </a:r>
                      <a:r>
                        <a:rPr lang="en-US" sz="1400" baseline="0" dirty="0"/>
                        <a:t> and cross-reactivity common, unclear duration of IgM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5904926"/>
                  </a:ext>
                </a:extLst>
              </a:tr>
              <a:tr h="113659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Plaque</a:t>
                      </a:r>
                      <a:r>
                        <a:rPr lang="en-US" sz="1600" b="1" baseline="0" dirty="0"/>
                        <a:t> Reduction Neutralization Test (PRNT)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Limited – public health labs only (certain states, CDC)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Serum,</a:t>
                      </a:r>
                      <a:r>
                        <a:rPr lang="en-US" sz="1400" baseline="0" dirty="0"/>
                        <a:t> CSF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Time consuming, cannot distinguish timing of infection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7596498"/>
                  </a:ext>
                </a:extLst>
              </a:tr>
              <a:tr h="100445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PCR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Widespread - commercial and</a:t>
                      </a:r>
                      <a:r>
                        <a:rPr lang="en-US" sz="1400" baseline="0" dirty="0"/>
                        <a:t> public health labs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Serum, urine, CSF, whole blood, amniotic fluid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Limited window of detection, false positives possible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9965573"/>
                  </a:ext>
                </a:extLst>
              </a:tr>
              <a:tr h="11387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Tissue</a:t>
                      </a:r>
                      <a:r>
                        <a:rPr lang="en-US" sz="1600" b="1" baseline="0" dirty="0"/>
                        <a:t> pathology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Very limited – CDC only (requires pre-approval)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Placenta, umbilical cord, products of conception, fetal losses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Very</a:t>
                      </a:r>
                      <a:r>
                        <a:rPr lang="en-US" sz="1400" baseline="0" dirty="0"/>
                        <a:t> time consuming, c</a:t>
                      </a:r>
                      <a:r>
                        <a:rPr lang="en-US" sz="1400" dirty="0"/>
                        <a:t>annot</a:t>
                      </a:r>
                      <a:r>
                        <a:rPr lang="en-US" sz="1400" baseline="0" dirty="0"/>
                        <a:t> distinguish between maternal and fetal infection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0993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21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Zika Testing 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376039" y="1668978"/>
            <a:ext cx="3497804" cy="426130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Symptomatic individuals</a:t>
            </a:r>
          </a:p>
          <a:p>
            <a:pPr lvl="1"/>
            <a:r>
              <a:rPr lang="en-US" sz="2000" dirty="0"/>
              <a:t>Travel or sexual exposure – 1+ symptoms</a:t>
            </a:r>
          </a:p>
          <a:p>
            <a:pPr lvl="1"/>
            <a:r>
              <a:rPr lang="en-US" sz="2000" dirty="0"/>
              <a:t>Residence in select RGV counties* – rash </a:t>
            </a:r>
            <a:r>
              <a:rPr lang="en-US" sz="2000" i="1" dirty="0"/>
              <a:t>and</a:t>
            </a:r>
            <a:r>
              <a:rPr lang="en-US" sz="2000" dirty="0"/>
              <a:t> fever, conjunctivitis, or arthralgia</a:t>
            </a:r>
          </a:p>
          <a:p>
            <a:pPr lvl="1"/>
            <a:r>
              <a:rPr lang="en-US" sz="2000" dirty="0"/>
              <a:t>No known exposure – 3 or more Zika symptoms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Asymptomatic pregnant women</a:t>
            </a:r>
          </a:p>
          <a:p>
            <a:pPr lvl="1"/>
            <a:r>
              <a:rPr lang="en-US" sz="2000" dirty="0"/>
              <a:t>Travel or sexual exposure</a:t>
            </a:r>
          </a:p>
          <a:p>
            <a:pPr lvl="1"/>
            <a:r>
              <a:rPr lang="en-US" sz="2000" dirty="0"/>
              <a:t>Residence in select RGV counties*</a:t>
            </a:r>
          </a:p>
          <a:p>
            <a:r>
              <a:rPr lang="en-US" dirty="0">
                <a:solidFill>
                  <a:schemeClr val="accent1"/>
                </a:solidFill>
              </a:rPr>
              <a:t>Infant with maternal exposure</a:t>
            </a:r>
          </a:p>
          <a:p>
            <a:pPr lvl="1"/>
            <a:r>
              <a:rPr lang="en-US" sz="2000" dirty="0"/>
              <a:t>Mom is Zika positive </a:t>
            </a:r>
            <a:r>
              <a:rPr lang="en-US" sz="2000" i="1" dirty="0"/>
              <a:t>or</a:t>
            </a:r>
            <a:endParaRPr lang="en-US" sz="2000" dirty="0"/>
          </a:p>
          <a:p>
            <a:pPr lvl="1"/>
            <a:r>
              <a:rPr lang="en-US" sz="2000" dirty="0"/>
              <a:t>Zika-associated birth defects detected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1E01-91CA-4393-A56E-F2F2C543BFD8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960453" y="6048552"/>
            <a:ext cx="7741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*Cameron, Hidalgo, Kinney, Maverick, Starr, Val Verde, Webb, Willacy, or Zapata </a:t>
            </a:r>
          </a:p>
        </p:txBody>
      </p:sp>
    </p:spTree>
    <p:extLst>
      <p:ext uri="{BB962C8B-B14F-4D97-AF65-F5344CB8AC3E}">
        <p14:creationId xmlns:p14="http://schemas.microsoft.com/office/powerpoint/2010/main" val="50171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Laboratory Response Network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C8BD-E0E1-4DDA-BBF4-2784F69B4EE6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5" name="Char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347" y="1668463"/>
            <a:ext cx="4895019" cy="451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44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cs typeface="Arial" panose="020B0604020202020204" pitchFamily="34" charset="0"/>
              </a:rPr>
              <a:t>Further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4000" b="1" dirty="0">
                <a:cs typeface="Arial" panose="020B0604020202020204" pitchFamily="34" charset="0"/>
              </a:rPr>
              <a:t>Resources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76039" y="1669002"/>
            <a:ext cx="7139311" cy="4847208"/>
          </a:xfrm>
        </p:spPr>
        <p:txBody>
          <a:bodyPr>
            <a:normAutofit/>
          </a:bodyPr>
          <a:lstStyle/>
          <a:p>
            <a:r>
              <a:rPr lang="en-US" dirty="0"/>
              <a:t>Web resources for continuous updates</a:t>
            </a:r>
          </a:p>
          <a:p>
            <a:pPr lvl="1"/>
            <a:r>
              <a:rPr lang="en-US" dirty="0"/>
              <a:t>CDC: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http://www.cdc.gov/zika/index.html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/>
              <a:t>PAHO: </a:t>
            </a:r>
            <a:r>
              <a:rPr lang="en-US" dirty="0">
                <a:hlinkClick r:id="rId4"/>
              </a:rPr>
              <a:t>http://www.paho.org/hq/</a:t>
            </a:r>
            <a:endParaRPr lang="en-US" dirty="0"/>
          </a:p>
          <a:p>
            <a:pPr lvl="1"/>
            <a:r>
              <a:rPr lang="en-US" dirty="0"/>
              <a:t>DSHS: </a:t>
            </a:r>
            <a:r>
              <a:rPr lang="en-US" dirty="0">
                <a:hlinkClick r:id="rId5"/>
              </a:rPr>
              <a:t>http://www.texaszika.org/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Thank you!</a:t>
            </a:r>
          </a:p>
          <a:p>
            <a:pPr lvl="1"/>
            <a:r>
              <a:rPr lang="en-US" dirty="0"/>
              <a:t>Nicole Evert, ZCB epidemiologist</a:t>
            </a:r>
          </a:p>
          <a:p>
            <a:pPr lvl="1"/>
            <a:r>
              <a:rPr lang="en-US" dirty="0"/>
              <a:t>Regional Zoonosis Control program staff</a:t>
            </a:r>
          </a:p>
          <a:p>
            <a:pPr lvl="1"/>
            <a:r>
              <a:rPr lang="en-US" dirty="0"/>
              <a:t>Local health department epidemiologists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C8BD-E0E1-4DDA-BBF4-2784F69B4EE6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3751" y="3497293"/>
            <a:ext cx="57340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8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To be continued…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33343" y="2206171"/>
            <a:ext cx="4254067" cy="3848400"/>
          </a:xfrm>
        </p:spPr>
        <p:txBody>
          <a:bodyPr/>
          <a:lstStyle/>
          <a:p>
            <a:r>
              <a:rPr lang="en-US" dirty="0"/>
              <a:t>Cameron County Department of Health and Human Services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Isabel Huerta &amp;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Dino Chavez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C8BD-E0E1-4DDA-BBF4-2784F69B4EE6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250" y="2484289"/>
            <a:ext cx="3849637" cy="281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78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33344" y="2272684"/>
            <a:ext cx="3987736" cy="4145872"/>
          </a:xfrm>
        </p:spPr>
        <p:txBody>
          <a:bodyPr>
            <a:normAutofit/>
          </a:bodyPr>
          <a:lstStyle/>
          <a:p>
            <a:pPr marL="571500" indent="-342900"/>
            <a:r>
              <a:rPr lang="en-US" sz="2400" dirty="0">
                <a:solidFill>
                  <a:schemeClr val="bg1"/>
                </a:solidFill>
              </a:rPr>
              <a:t>Summarize the epidemiology of Zika</a:t>
            </a:r>
          </a:p>
          <a:p>
            <a:pPr marL="571500" indent="-342900"/>
            <a:r>
              <a:rPr lang="en-US" sz="2400" dirty="0">
                <a:solidFill>
                  <a:schemeClr val="bg1"/>
                </a:solidFill>
              </a:rPr>
              <a:t>Review recent Texas and United States Zika case counts</a:t>
            </a:r>
          </a:p>
          <a:p>
            <a:pPr marL="571500" indent="-342900"/>
            <a:r>
              <a:rPr lang="en-US" sz="2400" dirty="0">
                <a:solidFill>
                  <a:schemeClr val="bg1"/>
                </a:solidFill>
              </a:rPr>
              <a:t>Describe current laboratory testing </a:t>
            </a:r>
            <a:r>
              <a:rPr lang="en-US" sz="2400" dirty="0"/>
              <a:t>options and testing eligibility in Texas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983541" y="6583369"/>
            <a:ext cx="11604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1200">
                <a:solidFill>
                  <a:schemeClr val="tx1"/>
                </a:solidFill>
              </a:rPr>
              <a:t>www.cdc.gov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C8BD-E0E1-4DDA-BBF4-2784F69B4EE6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982" y="3163854"/>
            <a:ext cx="4116177" cy="26243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35602" y="6418556"/>
            <a:ext cx="53479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Source: http://i2.cdn.turner.com/cnnnext/dam/assets/160202092019-07-zika-forest-large-169.jpg</a:t>
            </a:r>
          </a:p>
        </p:txBody>
      </p:sp>
    </p:spTree>
    <p:extLst>
      <p:ext uri="{BB962C8B-B14F-4D97-AF65-F5344CB8AC3E}">
        <p14:creationId xmlns:p14="http://schemas.microsoft.com/office/powerpoint/2010/main" val="428835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j-lt"/>
              </a:rPr>
              <a:t>Zika Virus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Mild symptoms: </a:t>
            </a:r>
            <a:r>
              <a:rPr lang="en-US" sz="2200" b="1" dirty="0"/>
              <a:t>fever</a:t>
            </a:r>
            <a:r>
              <a:rPr lang="en-US" sz="2200" dirty="0"/>
              <a:t>, maculopapular </a:t>
            </a:r>
            <a:r>
              <a:rPr lang="en-US" sz="2200" b="1" dirty="0"/>
              <a:t>rash</a:t>
            </a:r>
            <a:r>
              <a:rPr lang="en-US" sz="2200" dirty="0"/>
              <a:t>, </a:t>
            </a:r>
            <a:r>
              <a:rPr lang="en-US" sz="2200" b="1" dirty="0"/>
              <a:t>joint pain</a:t>
            </a:r>
            <a:r>
              <a:rPr lang="en-US" sz="2200" dirty="0"/>
              <a:t>, </a:t>
            </a:r>
            <a:r>
              <a:rPr lang="en-US" sz="2200" b="1" dirty="0"/>
              <a:t>conjunctivitis</a:t>
            </a:r>
            <a:r>
              <a:rPr lang="en-US" sz="2200" dirty="0"/>
              <a:t> </a:t>
            </a:r>
          </a:p>
          <a:p>
            <a:pPr lvl="1"/>
            <a:r>
              <a:rPr lang="en-US" sz="2000" dirty="0"/>
              <a:t>Most Zika infections are </a:t>
            </a:r>
            <a:r>
              <a:rPr lang="en-US" sz="2000" b="1" dirty="0"/>
              <a:t>asymptomatic</a:t>
            </a:r>
            <a:r>
              <a:rPr lang="en-US" sz="2000" dirty="0"/>
              <a:t> (estimated 80%)</a:t>
            </a:r>
          </a:p>
          <a:p>
            <a:r>
              <a:rPr lang="en-US" sz="2200" dirty="0"/>
              <a:t>Transmission primarily </a:t>
            </a:r>
            <a:r>
              <a:rPr lang="en-US" sz="2200" b="1" dirty="0"/>
              <a:t>vectorborne</a:t>
            </a:r>
            <a:r>
              <a:rPr lang="en-US" sz="2200" dirty="0"/>
              <a:t> in areas where </a:t>
            </a:r>
            <a:r>
              <a:rPr lang="en-US" sz="2200" i="1" dirty="0" err="1"/>
              <a:t>Aedes</a:t>
            </a:r>
            <a:r>
              <a:rPr lang="en-US" sz="2200" dirty="0"/>
              <a:t> </a:t>
            </a:r>
            <a:r>
              <a:rPr lang="en-US" sz="2200" i="1" dirty="0" err="1"/>
              <a:t>aegypti</a:t>
            </a:r>
            <a:r>
              <a:rPr lang="en-US" sz="2200" i="1" dirty="0"/>
              <a:t> </a:t>
            </a:r>
            <a:r>
              <a:rPr lang="en-US" sz="2200" dirty="0"/>
              <a:t>and </a:t>
            </a:r>
            <a:r>
              <a:rPr lang="en-US" sz="2200" i="1" dirty="0"/>
              <a:t>Ae. </a:t>
            </a:r>
            <a:r>
              <a:rPr lang="en-US" sz="2200" i="1" dirty="0" err="1"/>
              <a:t>albopictus</a:t>
            </a:r>
            <a:r>
              <a:rPr lang="en-US" sz="2200" i="1" dirty="0"/>
              <a:t> </a:t>
            </a:r>
            <a:r>
              <a:rPr lang="en-US" sz="2200" dirty="0"/>
              <a:t>mosquitoes are abundant</a:t>
            </a:r>
          </a:p>
          <a:p>
            <a:pPr lvl="1"/>
            <a:r>
              <a:rPr lang="en-US" sz="2000" dirty="0"/>
              <a:t>Sexual transmission from men or women, regardless of symptoms</a:t>
            </a:r>
          </a:p>
          <a:p>
            <a:pPr lvl="1"/>
            <a:r>
              <a:rPr lang="en-US" sz="2000" dirty="0"/>
              <a:t>Congenital transmission to growing fetus during pregnancy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DC84-60D0-4ECB-8621-1E9C61E2C73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8000" y="6441536"/>
            <a:ext cx="30616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Image Source: </a:t>
            </a:r>
            <a:r>
              <a:rPr lang="en-US" sz="800" dirty="0">
                <a:solidFill>
                  <a:schemeClr val="bg1"/>
                </a:solidFill>
                <a:hlinkClick r:id="rId3"/>
              </a:rPr>
              <a:t>https://phil.cdc.gov/phil/details.asp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3340" y="5027777"/>
            <a:ext cx="2266950" cy="149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1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j-lt"/>
              </a:rPr>
              <a:t>Zika Virus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Severe outcomes of Zika infection during pregnancy (microcephaly, intracranial calcifications, limb contractures, etc.)</a:t>
            </a:r>
          </a:p>
          <a:p>
            <a:pPr lvl="1"/>
            <a:r>
              <a:rPr lang="en-US" sz="2000" dirty="0"/>
              <a:t>Texas data, Jan 2016-July 2017: Among 219 completed pregnancies enrolled in US Zika Pregnancy Registry, </a:t>
            </a:r>
            <a:r>
              <a:rPr lang="en-US" sz="2000" b="1" dirty="0"/>
              <a:t>8%</a:t>
            </a:r>
            <a:r>
              <a:rPr lang="en-US" sz="2000" dirty="0"/>
              <a:t> had Zika-associated birth defects</a:t>
            </a:r>
          </a:p>
          <a:p>
            <a:r>
              <a:rPr lang="en-US" sz="2200" dirty="0"/>
              <a:t>Related to and can </a:t>
            </a:r>
            <a:r>
              <a:rPr lang="en-US" sz="2200" b="1" dirty="0"/>
              <a:t>cross-react</a:t>
            </a:r>
            <a:r>
              <a:rPr lang="en-US" sz="2200" dirty="0"/>
              <a:t> with:</a:t>
            </a:r>
          </a:p>
          <a:p>
            <a:pPr lvl="1"/>
            <a:r>
              <a:rPr lang="en-US" sz="2000" dirty="0"/>
              <a:t>West Nile virus and St. Louis Encephalitis virus, which can be acquired throughout Texas during mosquito season</a:t>
            </a:r>
          </a:p>
          <a:p>
            <a:pPr lvl="1"/>
            <a:r>
              <a:rPr lang="en-US" sz="2000" dirty="0"/>
              <a:t>Dengue virus, clinically similar to Zika and shares distribution &amp; vector</a:t>
            </a:r>
          </a:p>
          <a:p>
            <a:endParaRPr lang="en-US" dirty="0">
              <a:latin typeface="+mj-lt"/>
            </a:endParaRPr>
          </a:p>
          <a:p>
            <a:pPr lvl="1"/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DC84-60D0-4ECB-8621-1E9C61E2C73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508" y="6321367"/>
            <a:ext cx="7377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Hall NB, Broussard K, Evert N, Canfield M. Notes from the Field: Zika Virus-Associated Neonatal Birth Defects Surveillance — Texas, January 2016–July 2017. MMWR </a:t>
            </a:r>
            <a:r>
              <a:rPr lang="en-US" sz="1000" dirty="0" err="1">
                <a:solidFill>
                  <a:schemeClr val="bg1"/>
                </a:solidFill>
                <a:latin typeface="+mj-lt"/>
              </a:rPr>
              <a:t>Morb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Mortal </a:t>
            </a:r>
            <a:r>
              <a:rPr lang="en-US" sz="1000" dirty="0" err="1">
                <a:solidFill>
                  <a:schemeClr val="bg1"/>
                </a:solidFill>
                <a:latin typeface="+mj-lt"/>
              </a:rPr>
              <a:t>Wkly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Rep 2017;66:835–836. </a:t>
            </a:r>
          </a:p>
        </p:txBody>
      </p:sp>
    </p:spTree>
    <p:extLst>
      <p:ext uri="{BB962C8B-B14F-4D97-AF65-F5344CB8AC3E}">
        <p14:creationId xmlns:p14="http://schemas.microsoft.com/office/powerpoint/2010/main" val="20715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Areas with Risk of Zika Transmission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C8BD-E0E1-4DDA-BBF4-2784F69B4EE6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5" name="Chart Placeholder 4"/>
          <p:cNvPicPr>
            <a:picLocks noGrp="1" noChangeAspect="1"/>
          </p:cNvPicPr>
          <p:nvPr>
            <p:ph type="chart" sz="quarter" idx="13"/>
          </p:nvPr>
        </p:nvPicPr>
        <p:blipFill>
          <a:blip r:embed="rId2"/>
          <a:stretch>
            <a:fillRect/>
          </a:stretch>
        </p:blipFill>
        <p:spPr>
          <a:xfrm>
            <a:off x="1331497" y="1364522"/>
            <a:ext cx="6918850" cy="5052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529" y="6538914"/>
            <a:ext cx="7846232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15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art Placeholder 4"/>
          <p:cNvPicPr>
            <a:picLocks noGrp="1" noChangeAspect="1"/>
          </p:cNvPicPr>
          <p:nvPr>
            <p:ph type="chart" sz="quarter" idx="13"/>
          </p:nvPr>
        </p:nvPicPr>
        <p:blipFill>
          <a:blip r:embed="rId2"/>
          <a:stretch>
            <a:fillRect/>
          </a:stretch>
        </p:blipFill>
        <p:spPr>
          <a:xfrm>
            <a:off x="1463189" y="309346"/>
            <a:ext cx="7052161" cy="591682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C8BD-E0E1-4DDA-BBF4-2784F69B4EE6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22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Zika Disease Cases in Texas,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1E01-91CA-4393-A56E-F2F2C543BFD8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6285390" y="1812413"/>
            <a:ext cx="2229960" cy="4146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CC00"/>
                </a:solidFill>
              </a:rPr>
              <a:t>Includes:</a:t>
            </a:r>
          </a:p>
          <a:p>
            <a:r>
              <a:rPr lang="en-US" sz="2000" dirty="0"/>
              <a:t>3 congenital disease cases</a:t>
            </a:r>
          </a:p>
          <a:p>
            <a:r>
              <a:rPr lang="en-US" sz="2000" dirty="0"/>
              <a:t>6 Texas mosquito-borne cases</a:t>
            </a:r>
          </a:p>
          <a:p>
            <a:r>
              <a:rPr lang="en-US" sz="2000" dirty="0"/>
              <a:t>2 sexually acquired cases</a:t>
            </a:r>
          </a:p>
          <a:p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039" y="1667328"/>
            <a:ext cx="4722076" cy="498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50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Zika Disease Cases by Health Service Region, 2016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28786" y="1668463"/>
            <a:ext cx="5234140" cy="45196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C8BD-E0E1-4DDA-BBF4-2784F69B4EE6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636668" y="5663954"/>
            <a:ext cx="1180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333399"/>
                </a:solidFill>
              </a:rPr>
              <a:t>N = 315</a:t>
            </a:r>
          </a:p>
        </p:txBody>
      </p:sp>
    </p:spTree>
    <p:extLst>
      <p:ext uri="{BB962C8B-B14F-4D97-AF65-F5344CB8AC3E}">
        <p14:creationId xmlns:p14="http://schemas.microsoft.com/office/powerpoint/2010/main" val="2548541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Zika Disease Cases in Texas,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875828"/>
              </p:ext>
            </p:extLst>
          </p:nvPr>
        </p:nvGraphicFramePr>
        <p:xfrm>
          <a:off x="433344" y="1855432"/>
          <a:ext cx="3364637" cy="5010253"/>
        </p:xfrm>
        <a:graphic>
          <a:graphicData uri="http://schemas.openxmlformats.org/drawingml/2006/table">
            <a:tbl>
              <a:tblPr/>
              <a:tblGrid>
                <a:gridCol w="1738630">
                  <a:extLst>
                    <a:ext uri="{9D8B030D-6E8A-4147-A177-3AD203B41FA5}">
                      <a16:colId xmlns:a16="http://schemas.microsoft.com/office/drawing/2014/main" val="3153971253"/>
                    </a:ext>
                  </a:extLst>
                </a:gridCol>
                <a:gridCol w="1626007">
                  <a:extLst>
                    <a:ext uri="{9D8B030D-6E8A-4147-A177-3AD203B41FA5}">
                      <a16:colId xmlns:a16="http://schemas.microsoft.com/office/drawing/2014/main" val="1164335188"/>
                    </a:ext>
                  </a:extLst>
                </a:gridCol>
              </a:tblGrid>
              <a:tr h="214854">
                <a:tc gridSpan="2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918546"/>
                  </a:ext>
                </a:extLst>
              </a:tr>
              <a:tr h="420527"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Zika Disease Cases in Texas by Residence</a:t>
                      </a:r>
                      <a:r>
                        <a:rPr lang="en-US" sz="1400" b="1" i="0" u="none" strike="noStrike" baseline="0" dirty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County,</a:t>
                      </a:r>
                      <a:r>
                        <a:rPr lang="en-US" sz="1400" b="1" i="0" u="none" strike="noStrike" baseline="0" dirty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 2017*</a:t>
                      </a:r>
                      <a:endParaRPr lang="en-US" sz="1400" b="1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938566"/>
                  </a:ext>
                </a:extLst>
              </a:tr>
              <a:tr h="2148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County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644879"/>
                  </a:ext>
                </a:extLst>
              </a:tr>
              <a:tr h="2148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Bexar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576715"/>
                  </a:ext>
                </a:extLst>
              </a:tr>
              <a:tr h="2148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Brazoria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633159"/>
                  </a:ext>
                </a:extLst>
              </a:tr>
              <a:tr h="2148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Brazos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250329"/>
                  </a:ext>
                </a:extLst>
              </a:tr>
              <a:tr h="2148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Cameron†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510738"/>
                  </a:ext>
                </a:extLst>
              </a:tr>
              <a:tr h="2148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Collin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767384"/>
                  </a:ext>
                </a:extLst>
              </a:tr>
              <a:tr h="2148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Dallas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189257"/>
                  </a:ext>
                </a:extLst>
              </a:tr>
              <a:tr h="2148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Denton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700718"/>
                  </a:ext>
                </a:extLst>
              </a:tr>
              <a:tr h="2148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Harris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527020"/>
                  </a:ext>
                </a:extLst>
              </a:tr>
              <a:tr h="2148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Lubbock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887880"/>
                  </a:ext>
                </a:extLst>
              </a:tr>
              <a:tr h="2148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Smith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193677"/>
                  </a:ext>
                </a:extLst>
              </a:tr>
              <a:tr h="2148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Travis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582657"/>
                  </a:ext>
                </a:extLst>
              </a:tr>
              <a:tr h="2148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Webb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033217"/>
                  </a:ext>
                </a:extLst>
              </a:tr>
              <a:tr h="2148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Upshur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021833"/>
                  </a:ext>
                </a:extLst>
              </a:tr>
              <a:tr h="2148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51521"/>
                  </a:ext>
                </a:extLst>
              </a:tr>
              <a:tr h="28923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*as of close of business 9/22/17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488956"/>
                  </a:ext>
                </a:extLst>
              </a:tr>
              <a:tr h="71861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† Includes one case transmitted by mosquitoes in Texas (Cameron).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971434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209" y="2296568"/>
            <a:ext cx="4188519" cy="405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31750"/>
      </p:ext>
    </p:extLst>
  </p:cSld>
  <p:clrMapOvr>
    <a:masterClrMapping/>
  </p:clrMapOvr>
</p:sld>
</file>

<file path=ppt/theme/theme1.xml><?xml version="1.0" encoding="utf-8"?>
<a:theme xmlns:a="http://schemas.openxmlformats.org/drawingml/2006/main" name="Dark Room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External-Presentation-4x3.potx [Read-Only]" id="{D067D20F-CFF9-4EBA-BBD6-2A51537D0FFD}" vid="{AA86175F-503D-4025-87A7-37150847D4EF}"/>
    </a:ext>
  </a:extLst>
</a:theme>
</file>

<file path=ppt/theme/theme2.xml><?xml version="1.0" encoding="utf-8"?>
<a:theme xmlns:a="http://schemas.openxmlformats.org/drawingml/2006/main" name="Bright Room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External-Presentation-4x3.potx [Read-Only]" id="{D067D20F-CFF9-4EBA-BBD6-2A51537D0FFD}" vid="{7B1749AB-FA3F-4ABB-AD1F-BB21CEAEC0AE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DSHS-External-Presentation-Template 4x3</Template>
  <TotalTime>4340</TotalTime>
  <Words>1056</Words>
  <Application>Microsoft Office PowerPoint</Application>
  <PresentationFormat>On-screen Show (4:3)</PresentationFormat>
  <Paragraphs>181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Rockwell</vt:lpstr>
      <vt:lpstr>Verdana</vt:lpstr>
      <vt:lpstr>Dark Room</vt:lpstr>
      <vt:lpstr>Bright Room</vt:lpstr>
      <vt:lpstr>Zika in Texas</vt:lpstr>
      <vt:lpstr>Objectives</vt:lpstr>
      <vt:lpstr>Zika Virus</vt:lpstr>
      <vt:lpstr>Zika Virus</vt:lpstr>
      <vt:lpstr>Areas with Risk of Zika Transmission</vt:lpstr>
      <vt:lpstr>PowerPoint Presentation</vt:lpstr>
      <vt:lpstr>Zika Disease Cases in Texas, 2016</vt:lpstr>
      <vt:lpstr>Zika Disease Cases by Health Service Region, 2016</vt:lpstr>
      <vt:lpstr>Zika Disease Cases in Texas, 2017</vt:lpstr>
      <vt:lpstr>Zika Disease Cases by Onset, 2016-2017: US and Texas</vt:lpstr>
      <vt:lpstr>United States Zika Pregnancy Registry</vt:lpstr>
      <vt:lpstr>PowerPoint Presentation</vt:lpstr>
      <vt:lpstr>Zika Testing Options</vt:lpstr>
      <vt:lpstr>Zika Testing Eligibility</vt:lpstr>
      <vt:lpstr>Laboratory Response Network</vt:lpstr>
      <vt:lpstr>Further Resources</vt:lpstr>
      <vt:lpstr>To be continued…</vt:lpstr>
    </vt:vector>
  </TitlesOfParts>
  <Company>DSHS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Dengue Public Health Response</dc:title>
  <dc:creator>Zoonosis Control</dc:creator>
  <cp:lastModifiedBy>Pinter,Henry J (DSHS)</cp:lastModifiedBy>
  <cp:revision>358</cp:revision>
  <cp:lastPrinted>2017-06-09T15:11:28Z</cp:lastPrinted>
  <dcterms:created xsi:type="dcterms:W3CDTF">1999-11-08T22:51:41Z</dcterms:created>
  <dcterms:modified xsi:type="dcterms:W3CDTF">2023-04-14T20:35:06Z</dcterms:modified>
</cp:coreProperties>
</file>