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5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5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5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5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notesSlides/notesSlide6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notesSlides/notesSlide68.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notesSlides/notesSlide69.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notesSlides/notesSlide70.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9.xml" ContentType="application/vnd.openxmlformats-officedocument.themeOverr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6.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77.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78.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79.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80.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702" r:id="rId2"/>
    <p:sldMasterId id="2147483716" r:id="rId3"/>
    <p:sldMasterId id="2147483728" r:id="rId4"/>
    <p:sldMasterId id="2147483741" r:id="rId5"/>
    <p:sldMasterId id="2147483752" r:id="rId6"/>
    <p:sldMasterId id="2147483764" r:id="rId7"/>
  </p:sldMasterIdLst>
  <p:notesMasterIdLst>
    <p:notesMasterId r:id="rId104"/>
  </p:notesMasterIdLst>
  <p:handoutMasterIdLst>
    <p:handoutMasterId r:id="rId105"/>
  </p:handoutMasterIdLst>
  <p:sldIdLst>
    <p:sldId id="256" r:id="rId8"/>
    <p:sldId id="283" r:id="rId9"/>
    <p:sldId id="313" r:id="rId10"/>
    <p:sldId id="306" r:id="rId11"/>
    <p:sldId id="307" r:id="rId12"/>
    <p:sldId id="308" r:id="rId13"/>
    <p:sldId id="309" r:id="rId14"/>
    <p:sldId id="310" r:id="rId15"/>
    <p:sldId id="311" r:id="rId16"/>
    <p:sldId id="312" r:id="rId17"/>
    <p:sldId id="284" r:id="rId18"/>
    <p:sldId id="287" r:id="rId19"/>
    <p:sldId id="288" r:id="rId20"/>
    <p:sldId id="289" r:id="rId21"/>
    <p:sldId id="293" r:id="rId22"/>
    <p:sldId id="291" r:id="rId23"/>
    <p:sldId id="286" r:id="rId24"/>
    <p:sldId id="285" r:id="rId25"/>
    <p:sldId id="276" r:id="rId26"/>
    <p:sldId id="278" r:id="rId27"/>
    <p:sldId id="376" r:id="rId28"/>
    <p:sldId id="374" r:id="rId29"/>
    <p:sldId id="372" r:id="rId30"/>
    <p:sldId id="373" r:id="rId31"/>
    <p:sldId id="299" r:id="rId32"/>
    <p:sldId id="300" r:id="rId33"/>
    <p:sldId id="301" r:id="rId34"/>
    <p:sldId id="302" r:id="rId35"/>
    <p:sldId id="303" r:id="rId36"/>
    <p:sldId id="304" r:id="rId37"/>
    <p:sldId id="297" r:id="rId38"/>
    <p:sldId id="305" r:id="rId39"/>
    <p:sldId id="279" r:id="rId40"/>
    <p:sldId id="292" r:id="rId41"/>
    <p:sldId id="295" r:id="rId42"/>
    <p:sldId id="361" r:id="rId43"/>
    <p:sldId id="362" r:id="rId44"/>
    <p:sldId id="363" r:id="rId45"/>
    <p:sldId id="364" r:id="rId46"/>
    <p:sldId id="365" r:id="rId47"/>
    <p:sldId id="366" r:id="rId48"/>
    <p:sldId id="367" r:id="rId49"/>
    <p:sldId id="368" r:id="rId50"/>
    <p:sldId id="369" r:id="rId51"/>
    <p:sldId id="370" r:id="rId52"/>
    <p:sldId id="371"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60" r:id="rId99"/>
    <p:sldId id="375" r:id="rId100"/>
    <p:sldId id="262" r:id="rId101"/>
    <p:sldId id="379" r:id="rId102"/>
    <p:sldId id="380" r:id="rId103"/>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BECF429-4060-406C-9F10-501B84DCD63F}">
          <p14:sldIdLst>
            <p14:sldId id="256"/>
            <p14:sldId id="283"/>
            <p14:sldId id="313"/>
            <p14:sldId id="306"/>
            <p14:sldId id="307"/>
            <p14:sldId id="308"/>
            <p14:sldId id="309"/>
            <p14:sldId id="310"/>
            <p14:sldId id="311"/>
            <p14:sldId id="312"/>
            <p14:sldId id="284"/>
            <p14:sldId id="287"/>
            <p14:sldId id="288"/>
            <p14:sldId id="289"/>
            <p14:sldId id="293"/>
            <p14:sldId id="291"/>
            <p14:sldId id="286"/>
            <p14:sldId id="285"/>
            <p14:sldId id="276"/>
            <p14:sldId id="278"/>
            <p14:sldId id="376"/>
            <p14:sldId id="374"/>
            <p14:sldId id="372"/>
            <p14:sldId id="373"/>
            <p14:sldId id="299"/>
            <p14:sldId id="300"/>
            <p14:sldId id="301"/>
            <p14:sldId id="302"/>
            <p14:sldId id="303"/>
            <p14:sldId id="304"/>
            <p14:sldId id="297"/>
            <p14:sldId id="305"/>
            <p14:sldId id="279"/>
            <p14:sldId id="292"/>
          </p14:sldIdLst>
        </p14:section>
        <p14:section name="Section heading here" id="{4230DD8D-A306-47B5-8F1C-5685E62BC2F9}">
          <p14:sldIdLst>
            <p14:sldId id="295"/>
            <p14:sldId id="361"/>
            <p14:sldId id="362"/>
            <p14:sldId id="363"/>
            <p14:sldId id="364"/>
            <p14:sldId id="365"/>
            <p14:sldId id="366"/>
            <p14:sldId id="367"/>
            <p14:sldId id="368"/>
            <p14:sldId id="369"/>
            <p14:sldId id="370"/>
            <p14:sldId id="371"/>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60"/>
            <p14:sldId id="375"/>
            <p14:sldId id="262"/>
            <p14:sldId id="379"/>
            <p14:sldId id="3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64787" autoAdjust="0"/>
  </p:normalViewPr>
  <p:slideViewPr>
    <p:cSldViewPr snapToGrid="0">
      <p:cViewPr varScale="1">
        <p:scale>
          <a:sx n="38" d="100"/>
          <a:sy n="38" d="100"/>
        </p:scale>
        <p:origin x="2515"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1642"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07" Type="http://schemas.openxmlformats.org/officeDocument/2006/relationships/viewProps" Target="viewProps.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theme" Target="theme/theme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tableStyles" Target="tableStyles.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oleObject" Target="file:///\\DSHSHQCTRA02.dshs.txnet.state.tx.us\DCPS%20share\infect\Healthcare%20Safety\HAI-MDRO%20investigation%20team\ICAR\ICAR%20B1\ICAR%20Data%20Analysis%20-%20All%20Facility%20Types\Acute\Statewide%20Acute%20Hospital%20Data%20Analysi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DSHSHQCTRA02.dshs.txnet.state.tx.us\DCPS%20share\infect\Healthcare%20Safety\HAI-MDRO%20investigation%20team\ICAR\ICAR%20B1\ICAR%20Data%20Analysis%20-%20All%20Facility%20Types\LTCF\LTCFDataAnalysis.xlsx"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file:///\\dshshqctra02\DCPS%20Share\infect\Healthcare%20Safety\HAI-MDRO%20investigation%20team\ICAR\ICAR%20B1\ICAR%20data%20analysis%20-%20all%20facility%20types\LTCF\LTCFDataAnalysis.xlsx" TargetMode="External"/><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DSHSHQCTRA02.dshs.txnet.state.tx.us\DCPS%20share\infect\Healthcare%20Safety\HAI-MDRO%20investigation%20team\ICAR\ICAR%20B1\ICAR%20Data%20Analysis%20-%20All%20Facility%20Types\LTCF\LTCFDataAnalysis.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0.xlsx"/></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file:///\\DSHSHQCTRA02.dshs.txnet.state.tx.us\DCPS%20share\infect\Healthcare%20Safety\HAI-MDRO%20investigation%20team\ICAR\ICAR%20B1\ICAR%20Data%20Analysis%20-%20All%20Facility%20Types\Acute\Statewide%20Acute%20Hospital%20Data%20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b="1">
                <a:solidFill>
                  <a:schemeClr val="tx2"/>
                </a:solidFill>
              </a:rPr>
              <a:t>Infection Control Training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2.4428159005107707E-2"/>
          <c:y val="0.24775653302082842"/>
          <c:w val="0.9287727522431789"/>
          <c:h val="0.65506595364256759"/>
        </c:manualLayout>
      </c:layout>
      <c:barChart>
        <c:barDir val="col"/>
        <c:grouping val="clustered"/>
        <c:varyColors val="0"/>
        <c:ser>
          <c:idx val="2"/>
          <c:order val="2"/>
          <c:tx>
            <c:strRef>
              <c:f>Demographics!$D$21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Demographics!$A$22:$A$23</c:f>
              <c:strCache>
                <c:ptCount val="2"/>
                <c:pt idx="0">
                  <c:v>IP program director has CIC</c:v>
                </c:pt>
                <c:pt idx="1">
                  <c:v>IP program director is qualified/has training</c:v>
                </c:pt>
              </c:strCache>
            </c:strRef>
          </c:cat>
          <c:val>
            <c:numRef>
              <c:f>Demographics!$D$22:$D$23</c:f>
              <c:numCache>
                <c:formatCode>0.0%</c:formatCode>
                <c:ptCount val="2"/>
                <c:pt idx="0">
                  <c:v>0.23255813953488372</c:v>
                </c:pt>
                <c:pt idx="1">
                  <c:v>0.69767441860465118</c:v>
                </c:pt>
              </c:numCache>
            </c:numRef>
          </c:val>
          <c:extLst>
            <c:ext xmlns:c16="http://schemas.microsoft.com/office/drawing/2014/chart" uri="{C3380CC4-5D6E-409C-BE32-E72D297353CC}">
              <c16:uniqueId val="{00000000-94C2-44AB-A931-9A030B9912F8}"/>
            </c:ext>
          </c:extLst>
        </c:ser>
        <c:ser>
          <c:idx val="3"/>
          <c:order val="3"/>
          <c:tx>
            <c:strRef>
              <c:f>Demographics!$E$21</c:f>
              <c:strCache>
                <c:ptCount val="1"/>
                <c:pt idx="0">
                  <c:v>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Demographics!$A$22:$A$23</c:f>
              <c:strCache>
                <c:ptCount val="2"/>
                <c:pt idx="0">
                  <c:v>IP program director has CIC</c:v>
                </c:pt>
                <c:pt idx="1">
                  <c:v>IP program director is qualified/has training</c:v>
                </c:pt>
              </c:strCache>
            </c:strRef>
          </c:cat>
          <c:val>
            <c:numRef>
              <c:f>Demographics!$E$22:$E$23</c:f>
              <c:numCache>
                <c:formatCode>0.0%</c:formatCode>
                <c:ptCount val="2"/>
                <c:pt idx="0">
                  <c:v>0.76744186046511631</c:v>
                </c:pt>
                <c:pt idx="1">
                  <c:v>0.30232558139534882</c:v>
                </c:pt>
              </c:numCache>
            </c:numRef>
          </c:val>
          <c:extLst>
            <c:ext xmlns:c16="http://schemas.microsoft.com/office/drawing/2014/chart" uri="{C3380CC4-5D6E-409C-BE32-E72D297353CC}">
              <c16:uniqueId val="{00000001-94C2-44AB-A931-9A030B9912F8}"/>
            </c:ext>
          </c:extLst>
        </c:ser>
        <c:dLbls>
          <c:showLegendKey val="0"/>
          <c:showVal val="1"/>
          <c:showCatName val="0"/>
          <c:showSerName val="0"/>
          <c:showPercent val="0"/>
          <c:showBubbleSize val="0"/>
        </c:dLbls>
        <c:gapWidth val="150"/>
        <c:overlap val="-25"/>
        <c:axId val="283873616"/>
        <c:axId val="283874008"/>
        <c:extLst>
          <c:ext xmlns:c15="http://schemas.microsoft.com/office/drawing/2012/chart" uri="{02D57815-91ED-43cb-92C2-25804820EDAC}">
            <c15:filteredBarSeries>
              <c15:ser>
                <c:idx val="0"/>
                <c:order val="0"/>
                <c:tx>
                  <c:strRef>
                    <c:extLst>
                      <c:ext uri="{02D57815-91ED-43cb-92C2-25804820EDAC}">
                        <c15:formulaRef>
                          <c15:sqref>Demographics!$B$21</c15:sqref>
                        </c15:formulaRef>
                      </c:ext>
                    </c:extLst>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Demographics!$A$22:$A$23</c15:sqref>
                        </c15:formulaRef>
                      </c:ext>
                    </c:extLst>
                    <c:strCache>
                      <c:ptCount val="2"/>
                      <c:pt idx="0">
                        <c:v>IP program director has CIC</c:v>
                      </c:pt>
                      <c:pt idx="1">
                        <c:v>IP program director is qualified/has training</c:v>
                      </c:pt>
                    </c:strCache>
                  </c:strRef>
                </c:cat>
                <c:val>
                  <c:numRef>
                    <c:extLst>
                      <c:ext uri="{02D57815-91ED-43cb-92C2-25804820EDAC}">
                        <c15:formulaRef>
                          <c15:sqref>Demographics!$B$22:$B$23</c15:sqref>
                        </c15:formulaRef>
                      </c:ext>
                    </c:extLst>
                    <c:numCache>
                      <c:formatCode>General</c:formatCode>
                      <c:ptCount val="2"/>
                      <c:pt idx="0">
                        <c:v>10</c:v>
                      </c:pt>
                      <c:pt idx="1">
                        <c:v>30</c:v>
                      </c:pt>
                    </c:numCache>
                  </c:numRef>
                </c:val>
                <c:extLst>
                  <c:ext xmlns:c16="http://schemas.microsoft.com/office/drawing/2014/chart" uri="{C3380CC4-5D6E-409C-BE32-E72D297353CC}">
                    <c16:uniqueId val="{00000002-94C2-44AB-A931-9A030B9912F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Demographics!$C$21</c15:sqref>
                        </c15:formulaRef>
                      </c:ext>
                    </c:extLst>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Demographics!$A$22:$A$23</c15:sqref>
                        </c15:formulaRef>
                      </c:ext>
                    </c:extLst>
                    <c:strCache>
                      <c:ptCount val="2"/>
                      <c:pt idx="0">
                        <c:v>IP program director has CIC</c:v>
                      </c:pt>
                      <c:pt idx="1">
                        <c:v>IP program director is qualified/has training</c:v>
                      </c:pt>
                    </c:strCache>
                  </c:strRef>
                </c:cat>
                <c:val>
                  <c:numRef>
                    <c:extLst xmlns:c15="http://schemas.microsoft.com/office/drawing/2012/chart">
                      <c:ext xmlns:c15="http://schemas.microsoft.com/office/drawing/2012/chart" uri="{02D57815-91ED-43cb-92C2-25804820EDAC}">
                        <c15:formulaRef>
                          <c15:sqref>Demographics!$C$22:$C$23</c15:sqref>
                        </c15:formulaRef>
                      </c:ext>
                    </c:extLst>
                    <c:numCache>
                      <c:formatCode>General</c:formatCode>
                      <c:ptCount val="2"/>
                      <c:pt idx="0">
                        <c:v>33</c:v>
                      </c:pt>
                      <c:pt idx="1">
                        <c:v>13</c:v>
                      </c:pt>
                    </c:numCache>
                  </c:numRef>
                </c:val>
                <c:extLst xmlns:c15="http://schemas.microsoft.com/office/drawing/2012/chart">
                  <c:ext xmlns:c16="http://schemas.microsoft.com/office/drawing/2014/chart" uri="{C3380CC4-5D6E-409C-BE32-E72D297353CC}">
                    <c16:uniqueId val="{00000003-94C2-44AB-A931-9A030B9912F8}"/>
                  </c:ext>
                </c:extLst>
              </c15:ser>
            </c15:filteredBarSeries>
          </c:ext>
        </c:extLst>
      </c:barChart>
      <c:catAx>
        <c:axId val="28387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283874008"/>
        <c:crosses val="autoZero"/>
        <c:auto val="1"/>
        <c:lblAlgn val="ctr"/>
        <c:lblOffset val="100"/>
        <c:noMultiLvlLbl val="0"/>
      </c:catAx>
      <c:valAx>
        <c:axId val="283874008"/>
        <c:scaling>
          <c:orientation val="minMax"/>
        </c:scaling>
        <c:delete val="1"/>
        <c:axPos val="l"/>
        <c:numFmt formatCode="0.0%" sourceLinked="1"/>
        <c:majorTickMark val="none"/>
        <c:minorTickMark val="none"/>
        <c:tickLblPos val="nextTo"/>
        <c:crossAx val="2838736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400" dirty="0">
                <a:solidFill>
                  <a:schemeClr val="tx2"/>
                </a:solidFill>
              </a:rPr>
              <a:t>Percentage of Acute Facilities with Competency-based Training Programs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Competency!$B$4:$B$14</c:f>
              <c:strCache>
                <c:ptCount val="11"/>
                <c:pt idx="0">
                  <c:v>Hand hygiene</c:v>
                </c:pt>
                <c:pt idx="1">
                  <c:v>PPE</c:v>
                </c:pt>
                <c:pt idx="2">
                  <c:v>Urinary catheter insertion</c:v>
                </c:pt>
                <c:pt idx="3">
                  <c:v>Urinary catheter maintenance</c:v>
                </c:pt>
                <c:pt idx="4">
                  <c:v>CVC insertion</c:v>
                </c:pt>
                <c:pt idx="5">
                  <c:v>CVC maintenance</c:v>
                </c:pt>
                <c:pt idx="6">
                  <c:v>VAE prevention</c:v>
                </c:pt>
                <c:pt idx="7">
                  <c:v>Injection safety</c:v>
                </c:pt>
                <c:pt idx="8">
                  <c:v>Environmental cleaning</c:v>
                </c:pt>
                <c:pt idx="9">
                  <c:v>Critical device reprocessing</c:v>
                </c:pt>
                <c:pt idx="10">
                  <c:v>Semi-critical device reprocessing</c:v>
                </c:pt>
              </c:strCache>
            </c:strRef>
          </c:cat>
          <c:val>
            <c:numRef>
              <c:f>Competency!$D$4:$D$14</c:f>
              <c:numCache>
                <c:formatCode>0%</c:formatCode>
                <c:ptCount val="11"/>
                <c:pt idx="0">
                  <c:v>0.58139534883720934</c:v>
                </c:pt>
                <c:pt idx="1">
                  <c:v>0.39534883720930231</c:v>
                </c:pt>
                <c:pt idx="2">
                  <c:v>0.53488372093023251</c:v>
                </c:pt>
                <c:pt idx="3">
                  <c:v>0.48837209302325579</c:v>
                </c:pt>
                <c:pt idx="4">
                  <c:v>0.39534883720930231</c:v>
                </c:pt>
                <c:pt idx="5">
                  <c:v>0.48837209302325579</c:v>
                </c:pt>
                <c:pt idx="6">
                  <c:v>0.32558139534883723</c:v>
                </c:pt>
                <c:pt idx="7">
                  <c:v>0.55813953488372092</c:v>
                </c:pt>
                <c:pt idx="8">
                  <c:v>0.60465116279069764</c:v>
                </c:pt>
                <c:pt idx="9">
                  <c:v>0.58139534883720934</c:v>
                </c:pt>
                <c:pt idx="10">
                  <c:v>0.55813953488372092</c:v>
                </c:pt>
              </c:numCache>
            </c:numRef>
          </c:val>
          <c:extLst>
            <c:ext xmlns:c16="http://schemas.microsoft.com/office/drawing/2014/chart" uri="{C3380CC4-5D6E-409C-BE32-E72D297353CC}">
              <c16:uniqueId val="{00000000-EB59-4BBF-95F7-DAC954D1B618}"/>
            </c:ext>
          </c:extLst>
        </c:ser>
        <c:dLbls>
          <c:showLegendKey val="0"/>
          <c:showVal val="1"/>
          <c:showCatName val="0"/>
          <c:showSerName val="0"/>
          <c:showPercent val="0"/>
          <c:showBubbleSize val="0"/>
        </c:dLbls>
        <c:gapWidth val="150"/>
        <c:overlap val="-25"/>
        <c:axId val="303379624"/>
        <c:axId val="303380016"/>
      </c:barChart>
      <c:catAx>
        <c:axId val="303379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303380016"/>
        <c:crosses val="autoZero"/>
        <c:auto val="1"/>
        <c:lblAlgn val="ctr"/>
        <c:lblOffset val="100"/>
        <c:noMultiLvlLbl val="0"/>
      </c:catAx>
      <c:valAx>
        <c:axId val="303380016"/>
        <c:scaling>
          <c:orientation val="minMax"/>
        </c:scaling>
        <c:delete val="1"/>
        <c:axPos val="l"/>
        <c:numFmt formatCode="0%" sourceLinked="1"/>
        <c:majorTickMark val="none"/>
        <c:minorTickMark val="none"/>
        <c:tickLblPos val="nextTo"/>
        <c:crossAx val="303379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latin typeface="Verdana" panose="020B0604030504040204" pitchFamily="34" charset="0"/>
                <a:ea typeface="Verdana" panose="020B0604030504040204" pitchFamily="34" charset="0"/>
                <a:cs typeface="Verdana" panose="020B0604030504040204" pitchFamily="34" charset="0"/>
              </a:rPr>
              <a:t>Systems</a:t>
            </a:r>
            <a:r>
              <a:rPr lang="en-US" sz="1400" b="1" baseline="0" dirty="0">
                <a:latin typeface="Verdana" panose="020B0604030504040204" pitchFamily="34" charset="0"/>
                <a:ea typeface="Verdana" panose="020B0604030504040204" pitchFamily="34" charset="0"/>
                <a:cs typeface="Verdana" panose="020B0604030504040204" pitchFamily="34" charset="0"/>
              </a:rPr>
              <a:t> for HAI and MDRO Surveillance</a:t>
            </a:r>
            <a:endParaRPr lang="en-US" sz="1400" b="1"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'National vs State'!$A$63</c:f>
              <c:strCache>
                <c:ptCount val="1"/>
                <c:pt idx="0">
                  <c:v>State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 vs State'!$B$61:$F$61</c:f>
              <c:strCache>
                <c:ptCount val="5"/>
                <c:pt idx="0">
                  <c:v>Early detection at points of entry</c:v>
                </c:pt>
                <c:pt idx="1">
                  <c:v>Early detection during hospital stay</c:v>
                </c:pt>
                <c:pt idx="2">
                  <c:v>Inter-facility communication prior to transfer</c:v>
                </c:pt>
                <c:pt idx="3">
                  <c:v>Inter-facility communication prior to accepting patients from other facilities</c:v>
                </c:pt>
                <c:pt idx="4">
                  <c:v>Intra-facility communication prior to transfer to other units</c:v>
                </c:pt>
              </c:strCache>
            </c:strRef>
          </c:cat>
          <c:val>
            <c:numRef>
              <c:f>'National vs State'!$B$63:$F$63</c:f>
              <c:numCache>
                <c:formatCode>0%</c:formatCode>
                <c:ptCount val="5"/>
                <c:pt idx="0">
                  <c:v>0.65116279069767447</c:v>
                </c:pt>
                <c:pt idx="1">
                  <c:v>0.95348837209302328</c:v>
                </c:pt>
                <c:pt idx="2">
                  <c:v>0.86046511627906974</c:v>
                </c:pt>
                <c:pt idx="3">
                  <c:v>0.79069767441860461</c:v>
                </c:pt>
                <c:pt idx="4">
                  <c:v>0.93023255813953487</c:v>
                </c:pt>
              </c:numCache>
            </c:numRef>
          </c:val>
          <c:extLst>
            <c:ext xmlns:c16="http://schemas.microsoft.com/office/drawing/2014/chart" uri="{C3380CC4-5D6E-409C-BE32-E72D297353CC}">
              <c16:uniqueId val="{00000001-8356-4141-BF5D-08D392CB8AC7}"/>
            </c:ext>
          </c:extLst>
        </c:ser>
        <c:dLbls>
          <c:showLegendKey val="0"/>
          <c:showVal val="1"/>
          <c:showCatName val="0"/>
          <c:showSerName val="0"/>
          <c:showPercent val="0"/>
          <c:showBubbleSize val="0"/>
        </c:dLbls>
        <c:gapWidth val="150"/>
        <c:overlap val="-25"/>
        <c:axId val="303380800"/>
        <c:axId val="303381192"/>
      </c:barChart>
      <c:catAx>
        <c:axId val="30338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03381192"/>
        <c:crosses val="autoZero"/>
        <c:auto val="1"/>
        <c:lblAlgn val="ctr"/>
        <c:lblOffset val="100"/>
        <c:noMultiLvlLbl val="0"/>
      </c:catAx>
      <c:valAx>
        <c:axId val="303381192"/>
        <c:scaling>
          <c:orientation val="minMax"/>
          <c:max val="1"/>
        </c:scaling>
        <c:delete val="1"/>
        <c:axPos val="l"/>
        <c:numFmt formatCode="0%" sourceLinked="1"/>
        <c:majorTickMark val="none"/>
        <c:minorTickMark val="none"/>
        <c:tickLblPos val="nextTo"/>
        <c:crossAx val="303380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2"/>
                </a:solidFill>
                <a:latin typeface="+mn-lt"/>
                <a:ea typeface="+mn-ea"/>
                <a:cs typeface="+mn-cs"/>
              </a:defRPr>
            </a:pPr>
            <a:r>
              <a:rPr lang="en-US" sz="1200" b="1" dirty="0">
                <a:solidFill>
                  <a:schemeClr val="tx2"/>
                </a:solidFill>
              </a:rPr>
              <a:t>Antibiotic</a:t>
            </a:r>
            <a:r>
              <a:rPr lang="en-US" sz="1200" b="1" baseline="0" dirty="0">
                <a:solidFill>
                  <a:schemeClr val="tx2"/>
                </a:solidFill>
              </a:rPr>
              <a:t> Stewardship Elements in Texas Acute Care Facilities</a:t>
            </a:r>
            <a:endParaRPr lang="en-US" sz="1200" b="1" dirty="0">
              <a:solidFill>
                <a:schemeClr val="tx2"/>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Graphs!$B$1</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Graphs!$A$2:$A$9</c:f>
              <c:strCache>
                <c:ptCount val="8"/>
                <c:pt idx="0">
                  <c:v>Hospital has antibiotic stewardship program that meets the 7 CDC core elements</c:v>
                </c:pt>
                <c:pt idx="1">
                  <c:v>Hospital leadership commitment</c:v>
                </c:pt>
                <c:pt idx="2">
                  <c:v>Program leadership</c:v>
                </c:pt>
                <c:pt idx="3">
                  <c:v>Drug expertise</c:v>
                </c:pt>
                <c:pt idx="4">
                  <c:v>Act: Policy requires prescribers to document indication</c:v>
                </c:pt>
                <c:pt idx="5">
                  <c:v>Track: Hospital monitors antibiotic use</c:v>
                </c:pt>
                <c:pt idx="6">
                  <c:v>Report: Prescribers receive feedback about improvement</c:v>
                </c:pt>
                <c:pt idx="7">
                  <c:v>Education to clinicians and relevant staff</c:v>
                </c:pt>
              </c:strCache>
            </c:strRef>
          </c:cat>
          <c:val>
            <c:numRef>
              <c:f>Graphs!$B$2:$B$9</c:f>
              <c:numCache>
                <c:formatCode>0%</c:formatCode>
                <c:ptCount val="8"/>
                <c:pt idx="0">
                  <c:v>0.37209302325581395</c:v>
                </c:pt>
                <c:pt idx="1">
                  <c:v>0.55813953488372092</c:v>
                </c:pt>
                <c:pt idx="2">
                  <c:v>0.65116279069767447</c:v>
                </c:pt>
                <c:pt idx="3">
                  <c:v>0.88372093023255816</c:v>
                </c:pt>
                <c:pt idx="4">
                  <c:v>0.76744186046511631</c:v>
                </c:pt>
                <c:pt idx="5">
                  <c:v>0.7441860465116279</c:v>
                </c:pt>
                <c:pt idx="6">
                  <c:v>0.58139534883720934</c:v>
                </c:pt>
                <c:pt idx="7">
                  <c:v>0.48837209302325579</c:v>
                </c:pt>
              </c:numCache>
            </c:numRef>
          </c:val>
          <c:extLst>
            <c:ext xmlns:c16="http://schemas.microsoft.com/office/drawing/2014/chart" uri="{C3380CC4-5D6E-409C-BE32-E72D297353CC}">
              <c16:uniqueId val="{00000000-9BF8-4E9D-9931-B53F2FA83DE3}"/>
            </c:ext>
          </c:extLst>
        </c:ser>
        <c:dLbls>
          <c:showLegendKey val="0"/>
          <c:showVal val="1"/>
          <c:showCatName val="0"/>
          <c:showSerName val="0"/>
          <c:showPercent val="0"/>
          <c:showBubbleSize val="0"/>
        </c:dLbls>
        <c:gapWidth val="150"/>
        <c:overlap val="-25"/>
        <c:axId val="305037776"/>
        <c:axId val="305038168"/>
      </c:barChart>
      <c:catAx>
        <c:axId val="30503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305038168"/>
        <c:crosses val="autoZero"/>
        <c:auto val="1"/>
        <c:lblAlgn val="ctr"/>
        <c:lblOffset val="100"/>
        <c:noMultiLvlLbl val="0"/>
      </c:catAx>
      <c:valAx>
        <c:axId val="305038168"/>
        <c:scaling>
          <c:orientation val="minMax"/>
        </c:scaling>
        <c:delete val="1"/>
        <c:axPos val="l"/>
        <c:numFmt formatCode="0%" sourceLinked="1"/>
        <c:majorTickMark val="none"/>
        <c:minorTickMark val="none"/>
        <c:tickLblPos val="nextTo"/>
        <c:crossAx val="305037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400" dirty="0"/>
              <a:t>Texas Long-term Care Facilities</a:t>
            </a:r>
          </a:p>
          <a:p>
            <a:pPr>
              <a:defRPr/>
            </a:pPr>
            <a:r>
              <a:rPr lang="en-US" sz="1400" dirty="0"/>
              <a:t>Infection Control Program and Infrastructure</a:t>
            </a:r>
            <a:endParaRPr lang="en-US" sz="1200" dirty="0"/>
          </a:p>
        </c:rich>
      </c:tx>
      <c:layout>
        <c:manualLayout>
          <c:xMode val="edge"/>
          <c:yMode val="edge"/>
          <c:x val="0.28249942994127897"/>
          <c:y val="1.983563864062731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1"/>
          <c:order val="0"/>
          <c:tx>
            <c:strRef>
              <c:f>'National v State'!$C$58</c:f>
              <c:strCache>
                <c:ptCount val="1"/>
                <c:pt idx="0">
                  <c:v>State</c:v>
                </c:pt>
              </c:strCache>
            </c:strRef>
          </c:tx>
          <c:spPr>
            <a:solidFill>
              <a:srgbClr val="0070C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'National v State'!$A$59:$A$64</c:f>
              <c:strCache>
                <c:ptCount val="6"/>
                <c:pt idx="0">
                  <c:v>Designated person for IC program</c:v>
                </c:pt>
                <c:pt idx="1">
                  <c:v>Designated person has received IC training</c:v>
                </c:pt>
                <c:pt idx="2">
                  <c:v>Facility has process for reviewing surveillance data/IP activities</c:v>
                </c:pt>
                <c:pt idx="3">
                  <c:v>Written IP policies and procedures</c:v>
                </c:pt>
                <c:pt idx="4">
                  <c:v>Written policies are reviewed at least annually</c:v>
                </c:pt>
                <c:pt idx="5">
                  <c:v>Facility has a written plan for emergency preparedness</c:v>
                </c:pt>
              </c:strCache>
            </c:strRef>
          </c:cat>
          <c:val>
            <c:numRef>
              <c:f>'National v State'!$C$59:$C$64</c:f>
              <c:numCache>
                <c:formatCode>0%</c:formatCode>
                <c:ptCount val="6"/>
                <c:pt idx="0">
                  <c:v>0.89130434782608692</c:v>
                </c:pt>
                <c:pt idx="1">
                  <c:v>0.15217391304347827</c:v>
                </c:pt>
                <c:pt idx="2">
                  <c:v>0.91304347826086951</c:v>
                </c:pt>
                <c:pt idx="3">
                  <c:v>0.76086956521739135</c:v>
                </c:pt>
                <c:pt idx="4">
                  <c:v>0.68478260869565222</c:v>
                </c:pt>
                <c:pt idx="5">
                  <c:v>0.85869565217391308</c:v>
                </c:pt>
              </c:numCache>
            </c:numRef>
          </c:val>
          <c:extLst>
            <c:ext xmlns:c16="http://schemas.microsoft.com/office/drawing/2014/chart" uri="{C3380CC4-5D6E-409C-BE32-E72D297353CC}">
              <c16:uniqueId val="{00000001-26E3-40D3-A75D-026A09E972CA}"/>
            </c:ext>
          </c:extLst>
        </c:ser>
        <c:dLbls>
          <c:showLegendKey val="0"/>
          <c:showVal val="1"/>
          <c:showCatName val="0"/>
          <c:showSerName val="0"/>
          <c:showPercent val="0"/>
          <c:showBubbleSize val="0"/>
        </c:dLbls>
        <c:gapWidth val="150"/>
        <c:overlap val="-25"/>
        <c:axId val="305039736"/>
        <c:axId val="305040128"/>
      </c:barChart>
      <c:catAx>
        <c:axId val="3050397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0" i="0" u="none" strike="noStrike" kern="1200" cap="none" baseline="0">
                <a:solidFill>
                  <a:schemeClr val="dk1">
                    <a:lumMod val="75000"/>
                    <a:lumOff val="25000"/>
                  </a:schemeClr>
                </a:solidFill>
                <a:latin typeface="+mn-lt"/>
                <a:ea typeface="+mn-ea"/>
                <a:cs typeface="+mn-cs"/>
              </a:defRPr>
            </a:pPr>
            <a:endParaRPr lang="en-US"/>
          </a:p>
        </c:txPr>
        <c:crossAx val="305040128"/>
        <c:crosses val="autoZero"/>
        <c:auto val="1"/>
        <c:lblAlgn val="ctr"/>
        <c:lblOffset val="100"/>
        <c:noMultiLvlLbl val="0"/>
      </c:catAx>
      <c:valAx>
        <c:axId val="305040128"/>
        <c:scaling>
          <c:orientation val="minMax"/>
        </c:scaling>
        <c:delete val="1"/>
        <c:axPos val="l"/>
        <c:numFmt formatCode="0%" sourceLinked="1"/>
        <c:majorTickMark val="none"/>
        <c:minorTickMark val="none"/>
        <c:tickLblPos val="nextTo"/>
        <c:crossAx val="305039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baseline="0" dirty="0"/>
              <a:t>Texas Long-term Care Facilities</a:t>
            </a:r>
          </a:p>
          <a:p>
            <a:pPr>
              <a:defRPr sz="1800" b="1" i="0" u="none" strike="noStrike" kern="1200" baseline="0">
                <a:solidFill>
                  <a:schemeClr val="dk1">
                    <a:lumMod val="75000"/>
                    <a:lumOff val="25000"/>
                  </a:schemeClr>
                </a:solidFill>
                <a:latin typeface="+mn-lt"/>
                <a:ea typeface="+mn-ea"/>
                <a:cs typeface="+mn-cs"/>
              </a:defRPr>
            </a:pPr>
            <a:r>
              <a:rPr lang="en-US" sz="1200" baseline="0" dirty="0"/>
              <a:t>Antibiotic Stewardship Policies and Practices</a:t>
            </a:r>
            <a:endParaRPr lang="en-US" sz="1400" dirty="0"/>
          </a:p>
        </c:rich>
      </c:tx>
      <c:overlay val="0"/>
      <c:spPr>
        <a:noFill/>
        <a:ln>
          <a:noFill/>
        </a:ln>
        <a:effectLst/>
      </c:spPr>
    </c:title>
    <c:autoTitleDeleted val="0"/>
    <c:plotArea>
      <c:layout/>
      <c:barChart>
        <c:barDir val="bar"/>
        <c:grouping val="clustered"/>
        <c:varyColors val="0"/>
        <c:ser>
          <c:idx val="1"/>
          <c:order val="0"/>
          <c:tx>
            <c:strRef>
              <c:f>'National v State'!$C$26</c:f>
              <c:strCache>
                <c:ptCount val="1"/>
                <c:pt idx="0">
                  <c:v>State</c:v>
                </c:pt>
              </c:strCache>
            </c:strRef>
          </c:tx>
          <c:spPr>
            <a:solidFill>
              <a:srgbClr val="FFC600"/>
            </a:solidFill>
            <a:ln w="9525" cap="flat" cmpd="sng" algn="ctr">
              <a:solidFill>
                <a:schemeClr val="lt1">
                  <a:alpha val="50000"/>
                </a:schemeClr>
              </a:solidFill>
              <a:round/>
            </a:ln>
            <a:effectLst/>
          </c:spPr>
          <c:invertIfNegative val="0"/>
          <c:dLbls>
            <c:spPr>
              <a:noFill/>
              <a:ln>
                <a:noFill/>
              </a:ln>
              <a:effectLst/>
            </c:spPr>
            <c:txPr>
              <a:bodyPr rot="0" spcFirstLastPara="1" vertOverflow="ellipsis"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dk1">
                          <a:lumMod val="50000"/>
                          <a:lumOff val="50000"/>
                        </a:schemeClr>
                      </a:solidFill>
                    </a:ln>
                    <a:effectLst/>
                  </c:spPr>
                </c15:leaderLines>
              </c:ext>
            </c:extLst>
          </c:dLbls>
          <c:cat>
            <c:strRef>
              <c:f>'National v State'!$A$27:$A$36</c:f>
              <c:strCache>
                <c:ptCount val="6"/>
                <c:pt idx="0">
                  <c:v>Facility has leadership support in antibiotic stewardship</c:v>
                </c:pt>
                <c:pt idx="1">
                  <c:v>Facility has access to individuals with antibiotic prescribing expertise</c:v>
                </c:pt>
                <c:pt idx="2">
                  <c:v>Facility has written policies on antibiotic prescribing</c:v>
                </c:pt>
                <c:pt idx="3">
                  <c:v>Facility has implemented practices to improve antibiotic use</c:v>
                </c:pt>
                <c:pt idx="4">
                  <c:v>Facility has an antibiogram from the laboratory created within last 24 months</c:v>
                </c:pt>
                <c:pt idx="5">
                  <c:v>Facility provided training on antibiotic stewardship to clinical providers within last 12 months</c:v>
                </c:pt>
              </c:strCache>
            </c:strRef>
          </c:cat>
          <c:val>
            <c:numRef>
              <c:f>'National v State'!$C$27:$C$36</c:f>
              <c:numCache>
                <c:formatCode>0%</c:formatCode>
                <c:ptCount val="6"/>
                <c:pt idx="0">
                  <c:v>0.46739130434782611</c:v>
                </c:pt>
                <c:pt idx="1">
                  <c:v>0.54347826086956519</c:v>
                </c:pt>
                <c:pt idx="2">
                  <c:v>9.7826086956521743E-2</c:v>
                </c:pt>
                <c:pt idx="3">
                  <c:v>0.33695652173913043</c:v>
                </c:pt>
                <c:pt idx="4">
                  <c:v>0.21739130434782608</c:v>
                </c:pt>
                <c:pt idx="5">
                  <c:v>0.14130434782608695</c:v>
                </c:pt>
              </c:numCache>
            </c:numRef>
          </c:val>
          <c:extLst>
            <c:ext xmlns:c16="http://schemas.microsoft.com/office/drawing/2014/chart" uri="{C3380CC4-5D6E-409C-BE32-E72D297353CC}">
              <c16:uniqueId val="{00000001-6884-4B84-BAE9-CFF8CC693257}"/>
            </c:ext>
          </c:extLst>
        </c:ser>
        <c:dLbls>
          <c:showLegendKey val="0"/>
          <c:showVal val="1"/>
          <c:showCatName val="0"/>
          <c:showSerName val="0"/>
          <c:showPercent val="0"/>
          <c:showBubbleSize val="0"/>
        </c:dLbls>
        <c:gapWidth val="150"/>
        <c:overlap val="-25"/>
        <c:axId val="305294376"/>
        <c:axId val="305294768"/>
      </c:barChart>
      <c:catAx>
        <c:axId val="305294376"/>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none" baseline="0">
                <a:solidFill>
                  <a:schemeClr val="dk1">
                    <a:lumMod val="75000"/>
                    <a:lumOff val="25000"/>
                  </a:schemeClr>
                </a:solidFill>
                <a:latin typeface="+mn-lt"/>
                <a:ea typeface="+mn-ea"/>
                <a:cs typeface="+mn-cs"/>
              </a:defRPr>
            </a:pPr>
            <a:endParaRPr lang="en-US"/>
          </a:p>
        </c:txPr>
        <c:crossAx val="305294768"/>
        <c:crosses val="autoZero"/>
        <c:auto val="1"/>
        <c:lblAlgn val="ctr"/>
        <c:lblOffset val="100"/>
        <c:noMultiLvlLbl val="0"/>
      </c:catAx>
      <c:valAx>
        <c:axId val="305294768"/>
        <c:scaling>
          <c:orientation val="minMax"/>
        </c:scaling>
        <c:delete val="1"/>
        <c:axPos val="t"/>
        <c:numFmt formatCode="0%" sourceLinked="1"/>
        <c:majorTickMark val="none"/>
        <c:minorTickMark val="none"/>
        <c:tickLblPos val="nextTo"/>
        <c:crossAx val="3052943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dirty="0"/>
              <a:t>Facility performs auditing and documentation of infection control practices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8900343642611683E-2"/>
          <c:y val="0"/>
          <c:w val="0.96219931271477666"/>
          <c:h val="0.93498568992420894"/>
        </c:manualLayout>
      </c:layout>
      <c:barChart>
        <c:barDir val="col"/>
        <c:grouping val="clustered"/>
        <c:varyColors val="0"/>
        <c:ser>
          <c:idx val="1"/>
          <c:order val="0"/>
          <c:tx>
            <c:strRef>
              <c:f>'LTCF Charts'!$C$1</c:f>
              <c:strCache>
                <c:ptCount val="1"/>
                <c:pt idx="0">
                  <c:v>State</c:v>
                </c:pt>
              </c:strCache>
            </c:strRef>
          </c:tx>
          <c:spPr>
            <a:solidFill>
              <a:srgbClr val="FFC6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'LTCF Charts'!$A$2:$A$5</c:f>
              <c:strCache>
                <c:ptCount val="4"/>
                <c:pt idx="0">
                  <c:v>Hand Hygiene</c:v>
                </c:pt>
                <c:pt idx="1">
                  <c:v>PPE</c:v>
                </c:pt>
                <c:pt idx="2">
                  <c:v>Injection Safety Practices</c:v>
                </c:pt>
                <c:pt idx="3">
                  <c:v>Env. Cleaning</c:v>
                </c:pt>
              </c:strCache>
            </c:strRef>
          </c:cat>
          <c:val>
            <c:numRef>
              <c:f>'LTCF Charts'!$C$2:$C$5</c:f>
              <c:numCache>
                <c:formatCode>0%</c:formatCode>
                <c:ptCount val="4"/>
                <c:pt idx="0">
                  <c:v>0.38043478260869568</c:v>
                </c:pt>
                <c:pt idx="1">
                  <c:v>0.20652173913043478</c:v>
                </c:pt>
                <c:pt idx="2">
                  <c:v>0.30434782608695654</c:v>
                </c:pt>
                <c:pt idx="3">
                  <c:v>0.41304347826086957</c:v>
                </c:pt>
              </c:numCache>
            </c:numRef>
          </c:val>
          <c:extLst>
            <c:ext xmlns:c16="http://schemas.microsoft.com/office/drawing/2014/chart" uri="{C3380CC4-5D6E-409C-BE32-E72D297353CC}">
              <c16:uniqueId val="{00000001-B41B-4850-8AAB-ACB9209423B6}"/>
            </c:ext>
          </c:extLst>
        </c:ser>
        <c:dLbls>
          <c:showLegendKey val="0"/>
          <c:showVal val="1"/>
          <c:showCatName val="0"/>
          <c:showSerName val="0"/>
          <c:showPercent val="0"/>
          <c:showBubbleSize val="0"/>
        </c:dLbls>
        <c:gapWidth val="150"/>
        <c:overlap val="-25"/>
        <c:axId val="305295944"/>
        <c:axId val="305296336"/>
      </c:barChart>
      <c:catAx>
        <c:axId val="3052959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0" i="0" u="none" strike="noStrike" kern="1200" cap="none" baseline="0">
                <a:solidFill>
                  <a:schemeClr val="dk1">
                    <a:lumMod val="75000"/>
                    <a:lumOff val="25000"/>
                  </a:schemeClr>
                </a:solidFill>
                <a:latin typeface="+mn-lt"/>
                <a:ea typeface="+mn-ea"/>
                <a:cs typeface="+mn-cs"/>
              </a:defRPr>
            </a:pPr>
            <a:endParaRPr lang="en-US"/>
          </a:p>
        </c:txPr>
        <c:crossAx val="305296336"/>
        <c:crosses val="autoZero"/>
        <c:auto val="1"/>
        <c:lblAlgn val="ctr"/>
        <c:lblOffset val="100"/>
        <c:noMultiLvlLbl val="0"/>
      </c:catAx>
      <c:valAx>
        <c:axId val="305296336"/>
        <c:scaling>
          <c:orientation val="minMax"/>
          <c:max val="1"/>
        </c:scaling>
        <c:delete val="1"/>
        <c:axPos val="r"/>
        <c:numFmt formatCode="0%" sourceLinked="1"/>
        <c:majorTickMark val="none"/>
        <c:minorTickMark val="none"/>
        <c:tickLblPos val="nextTo"/>
        <c:crossAx val="305295944"/>
        <c:crosses val="max"/>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1400" b="1" baseline="0" dirty="0"/>
              <a:t>Texas Long-term Care Facilities</a:t>
            </a:r>
          </a:p>
          <a:p>
            <a:pPr>
              <a:defRPr sz="2000"/>
            </a:pPr>
            <a:r>
              <a:rPr lang="en-US" sz="1400" b="1" baseline="0" dirty="0"/>
              <a:t>Disease Reporting</a:t>
            </a:r>
            <a:endParaRPr lang="en-US" sz="1400" b="1"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'National v State'!$C$89</c:f>
              <c:strCache>
                <c:ptCount val="1"/>
                <c:pt idx="0">
                  <c:v>State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 v State'!$A$90:$A$92</c:f>
              <c:strCache>
                <c:ptCount val="3"/>
                <c:pt idx="0">
                  <c:v>Facility has written plan for outbreak response</c:v>
                </c:pt>
                <c:pt idx="1">
                  <c:v>Facility has current list of reportable diseases</c:v>
                </c:pt>
                <c:pt idx="2">
                  <c:v>Facility can provide point of contact at local/state HD for outbreak assistance</c:v>
                </c:pt>
              </c:strCache>
            </c:strRef>
          </c:cat>
          <c:val>
            <c:numRef>
              <c:f>'National v State'!$C$90:$C$92</c:f>
              <c:numCache>
                <c:formatCode>0%</c:formatCode>
                <c:ptCount val="3"/>
                <c:pt idx="0">
                  <c:v>0.47826086956521741</c:v>
                </c:pt>
                <c:pt idx="1">
                  <c:v>0.56521739130434778</c:v>
                </c:pt>
                <c:pt idx="2">
                  <c:v>0.72826086956521741</c:v>
                </c:pt>
              </c:numCache>
            </c:numRef>
          </c:val>
          <c:extLst>
            <c:ext xmlns:c16="http://schemas.microsoft.com/office/drawing/2014/chart" uri="{C3380CC4-5D6E-409C-BE32-E72D297353CC}">
              <c16:uniqueId val="{00000001-5B0C-4EE8-B267-93D736994DC6}"/>
            </c:ext>
          </c:extLst>
        </c:ser>
        <c:dLbls>
          <c:showLegendKey val="0"/>
          <c:showVal val="1"/>
          <c:showCatName val="0"/>
          <c:showSerName val="0"/>
          <c:showPercent val="0"/>
          <c:showBubbleSize val="0"/>
        </c:dLbls>
        <c:gapWidth val="150"/>
        <c:overlap val="-25"/>
        <c:axId val="305297120"/>
        <c:axId val="305297512"/>
      </c:barChart>
      <c:catAx>
        <c:axId val="30529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05297512"/>
        <c:crosses val="autoZero"/>
        <c:auto val="1"/>
        <c:lblAlgn val="ctr"/>
        <c:lblOffset val="100"/>
        <c:noMultiLvlLbl val="0"/>
      </c:catAx>
      <c:valAx>
        <c:axId val="305297512"/>
        <c:scaling>
          <c:orientation val="minMax"/>
        </c:scaling>
        <c:delete val="1"/>
        <c:axPos val="l"/>
        <c:numFmt formatCode="0%" sourceLinked="1"/>
        <c:majorTickMark val="none"/>
        <c:minorTickMark val="none"/>
        <c:tickLblPos val="nextTo"/>
        <c:crossAx val="305297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sz="1800" dirty="0">
                <a:solidFill>
                  <a:schemeClr val="tx2"/>
                </a:solidFill>
              </a:rPr>
              <a:t>Patient Census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Demographics!$F$43:$J$43</c:f>
              <c:strCache>
                <c:ptCount val="5"/>
                <c:pt idx="0">
                  <c:v>&lt; 25</c:v>
                </c:pt>
                <c:pt idx="1">
                  <c:v>26-50</c:v>
                </c:pt>
                <c:pt idx="2">
                  <c:v>51-75</c:v>
                </c:pt>
                <c:pt idx="3">
                  <c:v>76-100</c:v>
                </c:pt>
                <c:pt idx="4">
                  <c:v>101-150</c:v>
                </c:pt>
              </c:strCache>
            </c:strRef>
          </c:cat>
          <c:val>
            <c:numRef>
              <c:f>Demographics!$F$44:$J$44</c:f>
              <c:numCache>
                <c:formatCode>General</c:formatCode>
                <c:ptCount val="5"/>
                <c:pt idx="0">
                  <c:v>5</c:v>
                </c:pt>
                <c:pt idx="1">
                  <c:v>3</c:v>
                </c:pt>
                <c:pt idx="2">
                  <c:v>1</c:v>
                </c:pt>
                <c:pt idx="3">
                  <c:v>3</c:v>
                </c:pt>
                <c:pt idx="4">
                  <c:v>1</c:v>
                </c:pt>
              </c:numCache>
            </c:numRef>
          </c:val>
          <c:extLst>
            <c:ext xmlns:c16="http://schemas.microsoft.com/office/drawing/2014/chart" uri="{C3380CC4-5D6E-409C-BE32-E72D297353CC}">
              <c16:uniqueId val="{00000000-3A2C-42BD-917D-8BF2F697E58E}"/>
            </c:ext>
          </c:extLst>
        </c:ser>
        <c:dLbls>
          <c:showLegendKey val="0"/>
          <c:showVal val="1"/>
          <c:showCatName val="0"/>
          <c:showSerName val="0"/>
          <c:showPercent val="0"/>
          <c:showBubbleSize val="0"/>
        </c:dLbls>
        <c:gapWidth val="150"/>
        <c:overlap val="-25"/>
        <c:axId val="282796016"/>
        <c:axId val="282796408"/>
      </c:barChart>
      <c:catAx>
        <c:axId val="2827960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tx2"/>
                </a:solidFill>
                <a:latin typeface="+mn-lt"/>
                <a:ea typeface="+mn-ea"/>
                <a:cs typeface="+mn-cs"/>
              </a:defRPr>
            </a:pPr>
            <a:endParaRPr lang="en-US"/>
          </a:p>
        </c:txPr>
        <c:crossAx val="282796408"/>
        <c:crosses val="autoZero"/>
        <c:auto val="1"/>
        <c:lblAlgn val="ctr"/>
        <c:lblOffset val="100"/>
        <c:noMultiLvlLbl val="0"/>
      </c:catAx>
      <c:valAx>
        <c:axId val="282796408"/>
        <c:scaling>
          <c:orientation val="minMax"/>
        </c:scaling>
        <c:delete val="1"/>
        <c:axPos val="l"/>
        <c:numFmt formatCode="General" sourceLinked="1"/>
        <c:majorTickMark val="none"/>
        <c:minorTickMark val="none"/>
        <c:tickLblPos val="nextTo"/>
        <c:crossAx val="2827960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normalizeH="0" baseline="0">
                <a:solidFill>
                  <a:schemeClr val="dk1">
                    <a:lumMod val="50000"/>
                    <a:lumOff val="50000"/>
                  </a:schemeClr>
                </a:solidFill>
                <a:latin typeface="+mj-lt"/>
                <a:ea typeface="+mj-ea"/>
                <a:cs typeface="+mj-cs"/>
              </a:defRPr>
            </a:pPr>
            <a:r>
              <a:rPr lang="en-US" sz="2800" dirty="0"/>
              <a:t>Type of Infection Control Training</a:t>
            </a:r>
          </a:p>
        </c:rich>
      </c:tx>
      <c:overlay val="0"/>
      <c:spPr>
        <a:noFill/>
        <a:ln>
          <a:noFill/>
        </a:ln>
        <a:effectLst/>
      </c:spPr>
      <c:txPr>
        <a:bodyPr rot="0" spcFirstLastPara="1" vertOverflow="ellipsis" vert="horz" wrap="square" anchor="ctr" anchorCtr="1"/>
        <a:lstStyle/>
        <a:p>
          <a:pPr>
            <a:defRPr sz="28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F59A-466C-98F5-3E900D6EB977}"/>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F59A-466C-98F5-3E900D6EB977}"/>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59A-466C-98F5-3E900D6EB977}"/>
              </c:ext>
            </c:extLst>
          </c:dPt>
          <c:dLbls>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Demographics!$A$44:$C$44</c:f>
              <c:strCache>
                <c:ptCount val="3"/>
                <c:pt idx="0">
                  <c:v>IP Training - CIC Certified</c:v>
                </c:pt>
                <c:pt idx="1">
                  <c:v>Other Training </c:v>
                </c:pt>
                <c:pt idx="2">
                  <c:v>No Training</c:v>
                </c:pt>
              </c:strCache>
            </c:strRef>
          </c:cat>
          <c:val>
            <c:numRef>
              <c:f>Demographics!$A$45:$C$45</c:f>
              <c:numCache>
                <c:formatCode>0.00%</c:formatCode>
                <c:ptCount val="3"/>
                <c:pt idx="0">
                  <c:v>0.38461538461538464</c:v>
                </c:pt>
                <c:pt idx="1">
                  <c:v>0.38461538461538464</c:v>
                </c:pt>
                <c:pt idx="2">
                  <c:v>0.23076923076923078</c:v>
                </c:pt>
              </c:numCache>
            </c:numRef>
          </c:val>
          <c:extLst>
            <c:ext xmlns:c16="http://schemas.microsoft.com/office/drawing/2014/chart" uri="{C3380CC4-5D6E-409C-BE32-E72D297353CC}">
              <c16:uniqueId val="{00000006-F59A-466C-98F5-3E900D6EB977}"/>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2071751916623461"/>
          <c:y val="0.20115664796004615"/>
          <c:w val="0.26860869756451439"/>
          <c:h val="0.74883507699333474"/>
        </c:manualLayout>
      </c:layout>
      <c:overlay val="0"/>
      <c:spPr>
        <a:solidFill>
          <a:schemeClr val="lt1">
            <a:alpha val="50000"/>
          </a:schemeClr>
        </a:solid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 Compliant</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Hand Hygiene</c:v>
                </c:pt>
                <c:pt idx="1">
                  <c:v>Catheter Connection/disconnection</c:v>
                </c:pt>
                <c:pt idx="2">
                  <c:v>Catheter exit site care</c:v>
                </c:pt>
                <c:pt idx="3">
                  <c:v>AV fistula/graft cannulation/de-cannulation</c:v>
                </c:pt>
                <c:pt idx="4">
                  <c:v>Routine disinfection of dialysis station</c:v>
                </c:pt>
                <c:pt idx="5">
                  <c:v>Injection medication prep &amp; administration</c:v>
                </c:pt>
              </c:strCache>
            </c:strRef>
          </c:cat>
          <c:val>
            <c:numRef>
              <c:f>Sheet1!$B$2:$B$7</c:f>
              <c:numCache>
                <c:formatCode>0.00%</c:formatCode>
                <c:ptCount val="6"/>
                <c:pt idx="0">
                  <c:v>0.61499999999999999</c:v>
                </c:pt>
                <c:pt idx="1">
                  <c:v>0.308</c:v>
                </c:pt>
                <c:pt idx="2">
                  <c:v>0.23100000000000001</c:v>
                </c:pt>
                <c:pt idx="3">
                  <c:v>0.154</c:v>
                </c:pt>
                <c:pt idx="4">
                  <c:v>0.154</c:v>
                </c:pt>
                <c:pt idx="5">
                  <c:v>7.6999999999999999E-2</c:v>
                </c:pt>
              </c:numCache>
            </c:numRef>
          </c:val>
          <c:extLst>
            <c:ext xmlns:c16="http://schemas.microsoft.com/office/drawing/2014/chart" uri="{C3380CC4-5D6E-409C-BE32-E72D297353CC}">
              <c16:uniqueId val="{00000000-DDB1-486E-8742-5B785C5FD1F6}"/>
            </c:ext>
          </c:extLst>
        </c:ser>
        <c:dLbls>
          <c:showLegendKey val="0"/>
          <c:showVal val="1"/>
          <c:showCatName val="0"/>
          <c:showSerName val="0"/>
          <c:showPercent val="0"/>
          <c:showBubbleSize val="0"/>
        </c:dLbls>
        <c:gapWidth val="219"/>
        <c:overlap val="-27"/>
        <c:axId val="282797584"/>
        <c:axId val="282797976"/>
      </c:barChart>
      <c:catAx>
        <c:axId val="28279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2"/>
                </a:solidFill>
                <a:latin typeface="+mn-lt"/>
                <a:ea typeface="+mn-ea"/>
                <a:cs typeface="+mn-cs"/>
              </a:defRPr>
            </a:pPr>
            <a:endParaRPr lang="en-US"/>
          </a:p>
        </c:txPr>
        <c:crossAx val="282797976"/>
        <c:crosses val="autoZero"/>
        <c:auto val="1"/>
        <c:lblAlgn val="ctr"/>
        <c:lblOffset val="100"/>
        <c:noMultiLvlLbl val="0"/>
      </c:catAx>
      <c:valAx>
        <c:axId val="282797976"/>
        <c:scaling>
          <c:orientation val="minMax"/>
        </c:scaling>
        <c:delete val="1"/>
        <c:axPos val="l"/>
        <c:numFmt formatCode="0.00%" sourceLinked="1"/>
        <c:majorTickMark val="none"/>
        <c:minorTickMark val="none"/>
        <c:tickLblPos val="nextTo"/>
        <c:crossAx val="282797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2"/>
                </a:solidFill>
              </a:rPr>
              <a:t>Infection</a:t>
            </a:r>
            <a:r>
              <a:rPr lang="en-US" b="1" baseline="0" dirty="0">
                <a:solidFill>
                  <a:schemeClr val="tx2"/>
                </a:solidFill>
              </a:rPr>
              <a:t> Control Program &amp; Infrastructure</a:t>
            </a:r>
            <a:endParaRPr lang="en-US" b="1" dirty="0">
              <a:solidFill>
                <a:schemeClr val="tx2"/>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'National vs State'!$A$3</c:f>
              <c:strCache>
                <c:ptCount val="1"/>
                <c:pt idx="0">
                  <c:v>State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 vs State'!$B$1:$F$1</c:f>
              <c:strCache>
                <c:ptCount val="5"/>
                <c:pt idx="0">
                  <c:v>Fiscal Support</c:v>
                </c:pt>
                <c:pt idx="1">
                  <c:v>Trained IP CO</c:v>
                </c:pt>
                <c:pt idx="2">
                  <c:v>Annual Risk Assessment</c:v>
                </c:pt>
                <c:pt idx="3">
                  <c:v>Written IP P&amp;P</c:v>
                </c:pt>
                <c:pt idx="4">
                  <c:v>Education to patients, families, caregivers</c:v>
                </c:pt>
              </c:strCache>
            </c:strRef>
          </c:cat>
          <c:val>
            <c:numRef>
              <c:f>'National vs State'!$B$3:$F$3</c:f>
              <c:numCache>
                <c:formatCode>0%</c:formatCode>
                <c:ptCount val="5"/>
                <c:pt idx="0">
                  <c:v>0.90697674418604646</c:v>
                </c:pt>
                <c:pt idx="1">
                  <c:v>0.69767441860465118</c:v>
                </c:pt>
                <c:pt idx="2">
                  <c:v>0.83720930232558144</c:v>
                </c:pt>
                <c:pt idx="3">
                  <c:v>0.90697674418604646</c:v>
                </c:pt>
                <c:pt idx="4">
                  <c:v>0.88372093023255816</c:v>
                </c:pt>
              </c:numCache>
            </c:numRef>
          </c:val>
          <c:extLst>
            <c:ext xmlns:c16="http://schemas.microsoft.com/office/drawing/2014/chart" uri="{C3380CC4-5D6E-409C-BE32-E72D297353CC}">
              <c16:uniqueId val="{00000001-40D1-40B9-8A31-877D87D50EAD}"/>
            </c:ext>
          </c:extLst>
        </c:ser>
        <c:dLbls>
          <c:showLegendKey val="0"/>
          <c:showVal val="1"/>
          <c:showCatName val="0"/>
          <c:showSerName val="0"/>
          <c:showPercent val="0"/>
          <c:showBubbleSize val="0"/>
        </c:dLbls>
        <c:gapWidth val="150"/>
        <c:overlap val="-25"/>
        <c:axId val="284719504"/>
        <c:axId val="284719896"/>
      </c:barChart>
      <c:catAx>
        <c:axId val="28471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284719896"/>
        <c:crosses val="autoZero"/>
        <c:auto val="1"/>
        <c:lblAlgn val="ctr"/>
        <c:lblOffset val="100"/>
        <c:noMultiLvlLbl val="0"/>
      </c:catAx>
      <c:valAx>
        <c:axId val="284719896"/>
        <c:scaling>
          <c:orientation val="minMax"/>
          <c:max val="1"/>
        </c:scaling>
        <c:delete val="1"/>
        <c:axPos val="l"/>
        <c:numFmt formatCode="0%" sourceLinked="1"/>
        <c:majorTickMark val="none"/>
        <c:minorTickMark val="none"/>
        <c:tickLblPos val="nextTo"/>
        <c:crossAx val="284719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Sheet1!$A$18:$A$21</c:f>
              <c:strCache>
                <c:ptCount val="4"/>
                <c:pt idx="0">
                  <c:v>Conducts routine screening for Hepatitis C antibody</c:v>
                </c:pt>
                <c:pt idx="1">
                  <c:v>Knows how to report clusters of infections/ adverse events</c:v>
                </c:pt>
                <c:pt idx="2">
                  <c:v>System to communicate MDRO on transfer</c:v>
                </c:pt>
                <c:pt idx="3">
                  <c:v>Shares BSI rate with front line staff</c:v>
                </c:pt>
              </c:strCache>
            </c:strRef>
          </c:cat>
          <c:val>
            <c:numRef>
              <c:f>Sheet1!$B$18:$B$21</c:f>
              <c:numCache>
                <c:formatCode>0.00%</c:formatCode>
                <c:ptCount val="4"/>
                <c:pt idx="0">
                  <c:v>0.76900000000000002</c:v>
                </c:pt>
                <c:pt idx="1">
                  <c:v>0.76900000000000002</c:v>
                </c:pt>
                <c:pt idx="2">
                  <c:v>0.69199999999999995</c:v>
                </c:pt>
                <c:pt idx="3">
                  <c:v>0.53800000000000003</c:v>
                </c:pt>
              </c:numCache>
            </c:numRef>
          </c:val>
          <c:extLst>
            <c:ext xmlns:c16="http://schemas.microsoft.com/office/drawing/2014/chart" uri="{C3380CC4-5D6E-409C-BE32-E72D297353CC}">
              <c16:uniqueId val="{00000000-0A52-452F-8E65-C28AB504B7DE}"/>
            </c:ext>
          </c:extLst>
        </c:ser>
        <c:dLbls>
          <c:showLegendKey val="0"/>
          <c:showVal val="1"/>
          <c:showCatName val="0"/>
          <c:showSerName val="0"/>
          <c:showPercent val="0"/>
          <c:showBubbleSize val="0"/>
        </c:dLbls>
        <c:gapWidth val="219"/>
        <c:overlap val="-27"/>
        <c:axId val="282798760"/>
        <c:axId val="282799152"/>
      </c:barChart>
      <c:catAx>
        <c:axId val="28279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282799152"/>
        <c:crosses val="autoZero"/>
        <c:auto val="1"/>
        <c:lblAlgn val="ctr"/>
        <c:lblOffset val="100"/>
        <c:noMultiLvlLbl val="0"/>
      </c:catAx>
      <c:valAx>
        <c:axId val="282799152"/>
        <c:scaling>
          <c:orientation val="minMax"/>
        </c:scaling>
        <c:delete val="1"/>
        <c:axPos val="l"/>
        <c:numFmt formatCode="0.00%" sourceLinked="1"/>
        <c:majorTickMark val="none"/>
        <c:minorTickMark val="none"/>
        <c:tickLblPos val="nextTo"/>
        <c:crossAx val="2827987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70C0"/>
            </a:solidFill>
            <a:ln>
              <a:noFill/>
            </a:ln>
            <a:effectLst/>
          </c:spPr>
          <c:invertIfNegative val="0"/>
          <c:dLbls>
            <c:dLbl>
              <c:idx val="0"/>
              <c:layout>
                <c:manualLayout>
                  <c:x val="0"/>
                  <c:y val="-2.80500324231870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9C-4746-BDD4-074DC841E84F}"/>
                </c:ext>
              </c:extLst>
            </c:dLbl>
            <c:dLbl>
              <c:idx val="1"/>
              <c:layout>
                <c:manualLayout>
                  <c:x val="5.2718919527787651E-4"/>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9C-4746-BDD4-074DC841E84F}"/>
                </c:ext>
              </c:extLst>
            </c:dLbl>
            <c:dLbl>
              <c:idx val="2"/>
              <c:layout>
                <c:manualLayout>
                  <c:x val="-2.7166590508602199E-3"/>
                  <c:y val="2.80500324231870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9C-4746-BDD4-074DC841E84F}"/>
                </c:ext>
              </c:extLst>
            </c:dLbl>
            <c:dLbl>
              <c:idx val="3"/>
              <c:layout>
                <c:manualLayout>
                  <c:x val="-1.094734927791171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9C-4746-BDD4-074DC841E84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Sheet1!$A$29:$A$32</c:f>
              <c:strCache>
                <c:ptCount val="4"/>
                <c:pt idx="0">
                  <c:v>Policy for emptying reusable waste containers is present</c:v>
                </c:pt>
                <c:pt idx="1">
                  <c:v>Policy for cleaning reusable waste containers is present</c:v>
                </c:pt>
                <c:pt idx="2">
                  <c:v>Facility has policy for cleaning dialysis clamps</c:v>
                </c:pt>
                <c:pt idx="3">
                  <c:v>Facility has policy for cleaning pH meters</c:v>
                </c:pt>
              </c:strCache>
            </c:strRef>
          </c:cat>
          <c:val>
            <c:numRef>
              <c:f>Sheet1!$B$29:$B$32</c:f>
              <c:numCache>
                <c:formatCode>0.00%</c:formatCode>
                <c:ptCount val="4"/>
                <c:pt idx="0">
                  <c:v>0.92300000000000004</c:v>
                </c:pt>
                <c:pt idx="1">
                  <c:v>0.308</c:v>
                </c:pt>
                <c:pt idx="2">
                  <c:v>0.61499999999999999</c:v>
                </c:pt>
                <c:pt idx="3">
                  <c:v>0.53800000000000003</c:v>
                </c:pt>
              </c:numCache>
            </c:numRef>
          </c:val>
          <c:extLst>
            <c:ext xmlns:c16="http://schemas.microsoft.com/office/drawing/2014/chart" uri="{C3380CC4-5D6E-409C-BE32-E72D297353CC}">
              <c16:uniqueId val="{00000000-D39C-4746-BDD4-074DC841E84F}"/>
            </c:ext>
          </c:extLst>
        </c:ser>
        <c:dLbls>
          <c:dLblPos val="inEnd"/>
          <c:showLegendKey val="0"/>
          <c:showVal val="1"/>
          <c:showCatName val="0"/>
          <c:showSerName val="0"/>
          <c:showPercent val="0"/>
          <c:showBubbleSize val="0"/>
        </c:dLbls>
        <c:gapWidth val="182"/>
        <c:axId val="284462904"/>
        <c:axId val="284463296"/>
      </c:barChart>
      <c:catAx>
        <c:axId val="284462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284463296"/>
        <c:crosses val="autoZero"/>
        <c:auto val="1"/>
        <c:lblAlgn val="ctr"/>
        <c:lblOffset val="100"/>
        <c:noMultiLvlLbl val="0"/>
      </c:catAx>
      <c:valAx>
        <c:axId val="284463296"/>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84462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a:solidFill>
                  <a:schemeClr val="tx2"/>
                </a:solidFill>
              </a:rPr>
              <a:t>Vascular Access Care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Sheet1!$A$36:$A$39</c:f>
              <c:strCache>
                <c:ptCount val="4"/>
                <c:pt idx="0">
                  <c:v>Needle with Safety feature</c:v>
                </c:pt>
                <c:pt idx="1">
                  <c:v>Access to room which can be used for med prep</c:v>
                </c:pt>
                <c:pt idx="2">
                  <c:v>Procedure for cleaning surface where injectable medications prepared</c:v>
                </c:pt>
                <c:pt idx="3">
                  <c:v>Pre-filled saline syringes used</c:v>
                </c:pt>
              </c:strCache>
            </c:strRef>
          </c:cat>
          <c:val>
            <c:numRef>
              <c:f>Sheet1!$B$36:$B$39</c:f>
              <c:numCache>
                <c:formatCode>0.00%</c:formatCode>
                <c:ptCount val="4"/>
                <c:pt idx="0">
                  <c:v>0.92300000000000004</c:v>
                </c:pt>
                <c:pt idx="1">
                  <c:v>0.69199999999999995</c:v>
                </c:pt>
                <c:pt idx="2">
                  <c:v>0.53800000000000003</c:v>
                </c:pt>
                <c:pt idx="3">
                  <c:v>0.53800000000000003</c:v>
                </c:pt>
              </c:numCache>
            </c:numRef>
          </c:val>
          <c:extLst>
            <c:ext xmlns:c16="http://schemas.microsoft.com/office/drawing/2014/chart" uri="{C3380CC4-5D6E-409C-BE32-E72D297353CC}">
              <c16:uniqueId val="{00000000-2DA4-4459-856F-8039BEB321CD}"/>
            </c:ext>
          </c:extLst>
        </c:ser>
        <c:dLbls>
          <c:showLegendKey val="0"/>
          <c:showVal val="1"/>
          <c:showCatName val="0"/>
          <c:showSerName val="0"/>
          <c:showPercent val="0"/>
          <c:showBubbleSize val="0"/>
        </c:dLbls>
        <c:gapWidth val="182"/>
        <c:axId val="284464080"/>
        <c:axId val="284464472"/>
      </c:barChart>
      <c:catAx>
        <c:axId val="284464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284464472"/>
        <c:crosses val="autoZero"/>
        <c:auto val="1"/>
        <c:lblAlgn val="ctr"/>
        <c:lblOffset val="100"/>
        <c:noMultiLvlLbl val="0"/>
      </c:catAx>
      <c:valAx>
        <c:axId val="284464472"/>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84464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2"/>
                </a:solidFill>
              </a:rPr>
              <a:t>Hand</a:t>
            </a:r>
            <a:r>
              <a:rPr lang="en-US" b="1" baseline="0" dirty="0">
                <a:solidFill>
                  <a:schemeClr val="tx2"/>
                </a:solidFill>
              </a:rPr>
              <a:t> Hygiene</a:t>
            </a:r>
            <a:endParaRPr lang="en-US" b="1" dirty="0">
              <a:solidFill>
                <a:schemeClr val="tx2"/>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'National vs State'!$A$7</c:f>
              <c:strCache>
                <c:ptCount val="1"/>
                <c:pt idx="0">
                  <c:v>State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 vs State'!$B$5:$F$5</c:f>
              <c:strCache>
                <c:ptCount val="5"/>
                <c:pt idx="0">
                  <c:v>Competency-based Training</c:v>
                </c:pt>
                <c:pt idx="1">
                  <c:v>Routine Audits</c:v>
                </c:pt>
                <c:pt idx="2">
                  <c:v>Feedback from audits</c:v>
                </c:pt>
                <c:pt idx="3">
                  <c:v>Supplies Available</c:v>
                </c:pt>
                <c:pt idx="4">
                  <c:v>Preferential Use of ABHR</c:v>
                </c:pt>
              </c:strCache>
            </c:strRef>
          </c:cat>
          <c:val>
            <c:numRef>
              <c:f>'National vs State'!$B$7:$F$7</c:f>
              <c:numCache>
                <c:formatCode>0%</c:formatCode>
                <c:ptCount val="5"/>
                <c:pt idx="0">
                  <c:v>0.58139534883720934</c:v>
                </c:pt>
                <c:pt idx="1">
                  <c:v>0.7441860465116279</c:v>
                </c:pt>
                <c:pt idx="2">
                  <c:v>0.69767441860465118</c:v>
                </c:pt>
                <c:pt idx="3">
                  <c:v>0.93023255813953487</c:v>
                </c:pt>
                <c:pt idx="4">
                  <c:v>0.76744186046511631</c:v>
                </c:pt>
              </c:numCache>
            </c:numRef>
          </c:val>
          <c:extLst>
            <c:ext xmlns:c16="http://schemas.microsoft.com/office/drawing/2014/chart" uri="{C3380CC4-5D6E-409C-BE32-E72D297353CC}">
              <c16:uniqueId val="{00000001-19BE-4217-A654-095E6E809AAF}"/>
            </c:ext>
          </c:extLst>
        </c:ser>
        <c:dLbls>
          <c:showLegendKey val="0"/>
          <c:showVal val="1"/>
          <c:showCatName val="0"/>
          <c:showSerName val="0"/>
          <c:showPercent val="0"/>
          <c:showBubbleSize val="0"/>
        </c:dLbls>
        <c:gapWidth val="150"/>
        <c:overlap val="-25"/>
        <c:axId val="284720680"/>
        <c:axId val="284714856"/>
      </c:barChart>
      <c:catAx>
        <c:axId val="28472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284714856"/>
        <c:crosses val="autoZero"/>
        <c:auto val="1"/>
        <c:lblAlgn val="ctr"/>
        <c:lblOffset val="100"/>
        <c:noMultiLvlLbl val="0"/>
      </c:catAx>
      <c:valAx>
        <c:axId val="284714856"/>
        <c:scaling>
          <c:orientation val="minMax"/>
          <c:max val="1"/>
        </c:scaling>
        <c:delete val="1"/>
        <c:axPos val="l"/>
        <c:numFmt formatCode="0%" sourceLinked="1"/>
        <c:majorTickMark val="none"/>
        <c:minorTickMark val="none"/>
        <c:tickLblPos val="nextTo"/>
        <c:crossAx val="284720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dirty="0">
                <a:solidFill>
                  <a:schemeClr val="tx2"/>
                </a:solidFill>
                <a:latin typeface="Verdana" panose="020B0604030504040204" pitchFamily="34" charset="0"/>
                <a:ea typeface="Verdana" panose="020B0604030504040204" pitchFamily="34" charset="0"/>
                <a:cs typeface="Verdana" panose="020B0604030504040204" pitchFamily="34" charset="0"/>
              </a:rPr>
              <a:t>CAUTI</a:t>
            </a:r>
            <a:r>
              <a:rPr lang="en-US" sz="1400" b="1" i="0" baseline="0" dirty="0">
                <a:solidFill>
                  <a:schemeClr val="tx2"/>
                </a:solidFill>
                <a:latin typeface="Verdana" panose="020B0604030504040204" pitchFamily="34" charset="0"/>
                <a:ea typeface="Verdana" panose="020B0604030504040204" pitchFamily="34" charset="0"/>
                <a:cs typeface="Verdana" panose="020B0604030504040204" pitchFamily="34" charset="0"/>
              </a:rPr>
              <a:t> Prevention</a:t>
            </a:r>
            <a:endParaRPr lang="en-US" sz="1400" b="1" i="0" dirty="0">
              <a:solidFill>
                <a:schemeClr val="tx2"/>
              </a:solidFill>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'National vs State'!$A$18</c:f>
              <c:strCache>
                <c:ptCount val="1"/>
                <c:pt idx="0">
                  <c:v>National</c:v>
                </c:pt>
              </c:strCache>
            </c:strRef>
          </c:tx>
          <c:spPr>
            <a:solidFill>
              <a:srgbClr val="FFC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 vs State'!$B$17:$G$17</c:f>
              <c:strCache>
                <c:ptCount val="6"/>
                <c:pt idx="0">
                  <c:v>Competency-based training (maintenance)</c:v>
                </c:pt>
                <c:pt idx="1">
                  <c:v>Routine audits (maintenance)</c:v>
                </c:pt>
                <c:pt idx="2">
                  <c:v>Feedback (maintenance)</c:v>
                </c:pt>
                <c:pt idx="3">
                  <c:v>Device necessity assessed</c:v>
                </c:pt>
                <c:pt idx="4">
                  <c:v>CAUTI data monitored</c:v>
                </c:pt>
                <c:pt idx="5">
                  <c:v>Feedback of CAUTI data to staff</c:v>
                </c:pt>
              </c:strCache>
            </c:strRef>
          </c:cat>
          <c:val>
            <c:numRef>
              <c:f>'National vs State'!$B$18:$G$18</c:f>
              <c:numCache>
                <c:formatCode>0%</c:formatCode>
                <c:ptCount val="6"/>
                <c:pt idx="0">
                  <c:v>0.44</c:v>
                </c:pt>
                <c:pt idx="1">
                  <c:v>0.47</c:v>
                </c:pt>
                <c:pt idx="2">
                  <c:v>0.49</c:v>
                </c:pt>
                <c:pt idx="3">
                  <c:v>0.8</c:v>
                </c:pt>
                <c:pt idx="4">
                  <c:v>0.94</c:v>
                </c:pt>
                <c:pt idx="5">
                  <c:v>0.91</c:v>
                </c:pt>
              </c:numCache>
            </c:numRef>
          </c:val>
          <c:extLst>
            <c:ext xmlns:c16="http://schemas.microsoft.com/office/drawing/2014/chart" uri="{C3380CC4-5D6E-409C-BE32-E72D297353CC}">
              <c16:uniqueId val="{00000000-0A8F-4ED6-92EB-F6C7BDE1A372}"/>
            </c:ext>
          </c:extLst>
        </c:ser>
        <c:dLbls>
          <c:showLegendKey val="0"/>
          <c:showVal val="1"/>
          <c:showCatName val="0"/>
          <c:showSerName val="0"/>
          <c:showPercent val="0"/>
          <c:showBubbleSize val="0"/>
        </c:dLbls>
        <c:gapWidth val="150"/>
        <c:overlap val="-25"/>
        <c:axId val="284715640"/>
        <c:axId val="284716032"/>
      </c:barChart>
      <c:catAx>
        <c:axId val="28471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4716032"/>
        <c:crosses val="autoZero"/>
        <c:auto val="1"/>
        <c:lblAlgn val="ctr"/>
        <c:lblOffset val="100"/>
        <c:noMultiLvlLbl val="0"/>
      </c:catAx>
      <c:valAx>
        <c:axId val="284716032"/>
        <c:scaling>
          <c:orientation val="minMax"/>
        </c:scaling>
        <c:delete val="1"/>
        <c:axPos val="l"/>
        <c:numFmt formatCode="0%" sourceLinked="1"/>
        <c:majorTickMark val="none"/>
        <c:minorTickMark val="none"/>
        <c:tickLblPos val="nextTo"/>
        <c:crossAx val="284715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2"/>
                </a:solidFill>
              </a:rPr>
              <a:t>CLABSI Prevention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'National vs State'!$A$27</c:f>
              <c:strCache>
                <c:ptCount val="1"/>
                <c:pt idx="0">
                  <c:v>State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 vs State'!$B$25:$G$25</c:f>
              <c:strCache>
                <c:ptCount val="6"/>
                <c:pt idx="0">
                  <c:v>Competency-based training (maintenance)</c:v>
                </c:pt>
                <c:pt idx="1">
                  <c:v>Routine audits (maintenance)</c:v>
                </c:pt>
                <c:pt idx="2">
                  <c:v>Feedback from audits (maintenance)</c:v>
                </c:pt>
                <c:pt idx="3">
                  <c:v>Device necessity assessed</c:v>
                </c:pt>
                <c:pt idx="4">
                  <c:v>CLABSI data monitored</c:v>
                </c:pt>
                <c:pt idx="5">
                  <c:v>Feedback of CLABSI data to staff</c:v>
                </c:pt>
              </c:strCache>
            </c:strRef>
          </c:cat>
          <c:val>
            <c:numRef>
              <c:f>'National vs State'!$B$27:$G$27</c:f>
              <c:numCache>
                <c:formatCode>0%</c:formatCode>
                <c:ptCount val="6"/>
                <c:pt idx="0">
                  <c:v>0.48837209302325579</c:v>
                </c:pt>
                <c:pt idx="1">
                  <c:v>0.34883720930232559</c:v>
                </c:pt>
                <c:pt idx="2">
                  <c:v>0.37209302325581395</c:v>
                </c:pt>
                <c:pt idx="3">
                  <c:v>0.55813953488372092</c:v>
                </c:pt>
                <c:pt idx="4">
                  <c:v>0.76744186046511631</c:v>
                </c:pt>
                <c:pt idx="5">
                  <c:v>0.72093023255813948</c:v>
                </c:pt>
              </c:numCache>
            </c:numRef>
          </c:val>
          <c:extLst>
            <c:ext xmlns:c16="http://schemas.microsoft.com/office/drawing/2014/chart" uri="{C3380CC4-5D6E-409C-BE32-E72D297353CC}">
              <c16:uniqueId val="{00000000-CD69-4EE9-8733-8FAD88AFB25E}"/>
            </c:ext>
          </c:extLst>
        </c:ser>
        <c:dLbls>
          <c:showLegendKey val="0"/>
          <c:showVal val="1"/>
          <c:showCatName val="0"/>
          <c:showSerName val="0"/>
          <c:showPercent val="0"/>
          <c:showBubbleSize val="0"/>
        </c:dLbls>
        <c:gapWidth val="150"/>
        <c:overlap val="-25"/>
        <c:axId val="284716816"/>
        <c:axId val="284717208"/>
      </c:barChart>
      <c:catAx>
        <c:axId val="28471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284717208"/>
        <c:crosses val="autoZero"/>
        <c:auto val="1"/>
        <c:lblAlgn val="ctr"/>
        <c:lblOffset val="100"/>
        <c:noMultiLvlLbl val="0"/>
      </c:catAx>
      <c:valAx>
        <c:axId val="284717208"/>
        <c:scaling>
          <c:orientation val="minMax"/>
        </c:scaling>
        <c:delete val="1"/>
        <c:axPos val="l"/>
        <c:numFmt formatCode="0%" sourceLinked="1"/>
        <c:majorTickMark val="none"/>
        <c:minorTickMark val="none"/>
        <c:tickLblPos val="nextTo"/>
        <c:crossAx val="284716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latin typeface="Verdana" panose="020B0604030504040204" pitchFamily="34" charset="0"/>
                <a:ea typeface="Verdana" panose="020B0604030504040204" pitchFamily="34" charset="0"/>
                <a:cs typeface="Verdana" panose="020B0604030504040204" pitchFamily="34" charset="0"/>
              </a:rPr>
              <a:t>Surgical Site Infection (SSI)</a:t>
            </a:r>
            <a:r>
              <a:rPr lang="en-US" sz="1400" b="1" baseline="0" dirty="0">
                <a:latin typeface="Verdana" panose="020B0604030504040204" pitchFamily="34" charset="0"/>
                <a:ea typeface="Verdana" panose="020B0604030504040204" pitchFamily="34" charset="0"/>
                <a:cs typeface="Verdana" panose="020B0604030504040204" pitchFamily="34" charset="0"/>
              </a:rPr>
              <a:t> Prevention</a:t>
            </a:r>
            <a:endParaRPr lang="en-US" sz="1400" b="1" dirty="0">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15537350727837987"/>
          <c:y val="2.124833108580645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295202952029519E-2"/>
          <c:y val="9.3200492225118545E-2"/>
          <c:w val="0.95940959409594095"/>
          <c:h val="0.76436500115443684"/>
        </c:manualLayout>
      </c:layout>
      <c:barChart>
        <c:barDir val="col"/>
        <c:grouping val="clustered"/>
        <c:varyColors val="0"/>
        <c:ser>
          <c:idx val="1"/>
          <c:order val="0"/>
          <c:tx>
            <c:strRef>
              <c:f>'National vs State'!$A$43</c:f>
              <c:strCache>
                <c:ptCount val="1"/>
                <c:pt idx="0">
                  <c:v>State</c:v>
                </c:pt>
              </c:strCache>
            </c:strRef>
          </c:tx>
          <c:spPr>
            <a:solidFill>
              <a:srgbClr val="FFC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 vs State'!$B$41:$H$41</c:f>
              <c:strCache>
                <c:ptCount val="7"/>
                <c:pt idx="0">
                  <c:v>SCIP present</c:v>
                </c:pt>
                <c:pt idx="1">
                  <c:v>Routine audits for SCIP elements</c:v>
                </c:pt>
                <c:pt idx="2">
                  <c:v>Feedback from audits</c:v>
                </c:pt>
                <c:pt idx="3">
                  <c:v>Routine audits for SSI prevention</c:v>
                </c:pt>
                <c:pt idx="4">
                  <c:v>Feedback from audits</c:v>
                </c:pt>
                <c:pt idx="5">
                  <c:v>SSI data monitored</c:v>
                </c:pt>
                <c:pt idx="6">
                  <c:v>Feedback of SSI data to surgeons</c:v>
                </c:pt>
              </c:strCache>
            </c:strRef>
          </c:cat>
          <c:val>
            <c:numRef>
              <c:f>'National vs State'!$B$43:$H$43</c:f>
              <c:numCache>
                <c:formatCode>0%</c:formatCode>
                <c:ptCount val="7"/>
                <c:pt idx="0">
                  <c:v>0.8125</c:v>
                </c:pt>
                <c:pt idx="1">
                  <c:v>0.75</c:v>
                </c:pt>
                <c:pt idx="2">
                  <c:v>0.8125</c:v>
                </c:pt>
                <c:pt idx="3">
                  <c:v>0.4375</c:v>
                </c:pt>
                <c:pt idx="4">
                  <c:v>0.65625</c:v>
                </c:pt>
                <c:pt idx="5">
                  <c:v>0.9375</c:v>
                </c:pt>
                <c:pt idx="6">
                  <c:v>0.875</c:v>
                </c:pt>
              </c:numCache>
            </c:numRef>
          </c:val>
          <c:extLst>
            <c:ext xmlns:c16="http://schemas.microsoft.com/office/drawing/2014/chart" uri="{C3380CC4-5D6E-409C-BE32-E72D297353CC}">
              <c16:uniqueId val="{00000001-0BFE-4122-85FA-D4A4119C1F03}"/>
            </c:ext>
          </c:extLst>
        </c:ser>
        <c:dLbls>
          <c:showLegendKey val="0"/>
          <c:showVal val="1"/>
          <c:showCatName val="0"/>
          <c:showSerName val="0"/>
          <c:showPercent val="0"/>
          <c:showBubbleSize val="0"/>
        </c:dLbls>
        <c:gapWidth val="150"/>
        <c:overlap val="-25"/>
        <c:axId val="284717992"/>
        <c:axId val="284718384"/>
      </c:barChart>
      <c:catAx>
        <c:axId val="284717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84718384"/>
        <c:crosses val="autoZero"/>
        <c:auto val="1"/>
        <c:lblAlgn val="ctr"/>
        <c:lblOffset val="100"/>
        <c:noMultiLvlLbl val="0"/>
      </c:catAx>
      <c:valAx>
        <c:axId val="284718384"/>
        <c:scaling>
          <c:orientation val="minMax"/>
        </c:scaling>
        <c:delete val="1"/>
        <c:axPos val="l"/>
        <c:numFmt formatCode="0%" sourceLinked="1"/>
        <c:majorTickMark val="none"/>
        <c:minorTickMark val="none"/>
        <c:tickLblPos val="nextTo"/>
        <c:crossAx val="284717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110552763819097E-2"/>
          <c:y val="0"/>
          <c:w val="0.95577889447236186"/>
          <c:h val="0.88768024920313082"/>
        </c:manualLayout>
      </c:layout>
      <c:barChart>
        <c:barDir val="col"/>
        <c:grouping val="clustered"/>
        <c:varyColors val="0"/>
        <c:ser>
          <c:idx val="1"/>
          <c:order val="0"/>
          <c:tx>
            <c:strRef>
              <c:f>'National vs State'!$A$55</c:f>
              <c:strCache>
                <c:ptCount val="1"/>
                <c:pt idx="0">
                  <c:v>State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 vs State'!$B$53:$G$53</c:f>
              <c:strCache>
                <c:ptCount val="6"/>
                <c:pt idx="0">
                  <c:v>Competency-based training (critical)</c:v>
                </c:pt>
                <c:pt idx="1">
                  <c:v>Routine audits (critical)</c:v>
                </c:pt>
                <c:pt idx="2">
                  <c:v>Feedback from audits (critical)</c:v>
                </c:pt>
                <c:pt idx="3">
                  <c:v>Competency-based training (semi-critical)</c:v>
                </c:pt>
                <c:pt idx="4">
                  <c:v>Routine audits (semi-critical)</c:v>
                </c:pt>
                <c:pt idx="5">
                  <c:v>Feedback from audits (semi-critical)</c:v>
                </c:pt>
              </c:strCache>
            </c:strRef>
          </c:cat>
          <c:val>
            <c:numRef>
              <c:f>'National vs State'!$B$55:$G$55</c:f>
              <c:numCache>
                <c:formatCode>0%</c:formatCode>
                <c:ptCount val="6"/>
                <c:pt idx="0">
                  <c:v>0.69444444444444442</c:v>
                </c:pt>
                <c:pt idx="1">
                  <c:v>0.63888888888888884</c:v>
                </c:pt>
                <c:pt idx="2">
                  <c:v>0.69444444444444442</c:v>
                </c:pt>
                <c:pt idx="3">
                  <c:v>0.61538461538461542</c:v>
                </c:pt>
                <c:pt idx="4">
                  <c:v>0.55263157894736847</c:v>
                </c:pt>
                <c:pt idx="5">
                  <c:v>0.57894736842105265</c:v>
                </c:pt>
              </c:numCache>
            </c:numRef>
          </c:val>
          <c:extLst>
            <c:ext xmlns:c16="http://schemas.microsoft.com/office/drawing/2014/chart" uri="{C3380CC4-5D6E-409C-BE32-E72D297353CC}">
              <c16:uniqueId val="{00000001-54E1-4534-A9F5-E2C63ABD45CF}"/>
            </c:ext>
          </c:extLst>
        </c:ser>
        <c:dLbls>
          <c:showLegendKey val="0"/>
          <c:showVal val="1"/>
          <c:showCatName val="0"/>
          <c:showSerName val="0"/>
          <c:showPercent val="0"/>
          <c:showBubbleSize val="0"/>
        </c:dLbls>
        <c:gapWidth val="150"/>
        <c:overlap val="-25"/>
        <c:axId val="286306168"/>
        <c:axId val="286306560"/>
      </c:barChart>
      <c:catAx>
        <c:axId val="286306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86306560"/>
        <c:crosses val="autoZero"/>
        <c:auto val="1"/>
        <c:lblAlgn val="ctr"/>
        <c:lblOffset val="100"/>
        <c:noMultiLvlLbl val="0"/>
      </c:catAx>
      <c:valAx>
        <c:axId val="286306560"/>
        <c:scaling>
          <c:orientation val="minMax"/>
          <c:max val="1"/>
        </c:scaling>
        <c:delete val="1"/>
        <c:axPos val="l"/>
        <c:numFmt formatCode="0%" sourceLinked="1"/>
        <c:majorTickMark val="none"/>
        <c:minorTickMark val="none"/>
        <c:tickLblPos val="nextTo"/>
        <c:crossAx val="286306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latin typeface="Verdana" panose="020B0604030504040204" pitchFamily="34" charset="0"/>
                <a:ea typeface="Verdana" panose="020B0604030504040204" pitchFamily="34" charset="0"/>
                <a:cs typeface="Verdana" panose="020B0604030504040204" pitchFamily="34" charset="0"/>
              </a:rPr>
              <a:t>Environmental</a:t>
            </a:r>
            <a:r>
              <a:rPr lang="en-US" sz="1400" b="1" baseline="0" dirty="0">
                <a:latin typeface="Verdana" panose="020B0604030504040204" pitchFamily="34" charset="0"/>
                <a:ea typeface="Verdana" panose="020B0604030504040204" pitchFamily="34" charset="0"/>
                <a:cs typeface="Verdana" panose="020B0604030504040204" pitchFamily="34" charset="0"/>
              </a:rPr>
              <a:t> Cleaning</a:t>
            </a:r>
            <a:endParaRPr lang="en-US" sz="1400" b="1"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'National vs State'!$A$51</c:f>
              <c:strCache>
                <c:ptCount val="1"/>
                <c:pt idx="0">
                  <c:v>State</c:v>
                </c:pt>
              </c:strCache>
            </c:strRef>
          </c:tx>
          <c:spPr>
            <a:solidFill>
              <a:srgbClr val="FFC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'National vs State'!$B$49:$F$49</c:f>
              <c:strCache>
                <c:ptCount val="5"/>
                <c:pt idx="0">
                  <c:v>Competency-based training</c:v>
                </c:pt>
                <c:pt idx="1">
                  <c:v>Defined responsibilities for cleaning</c:v>
                </c:pt>
                <c:pt idx="2">
                  <c:v>Cleaned equipment identifiable</c:v>
                </c:pt>
                <c:pt idx="3">
                  <c:v>Routine audits</c:v>
                </c:pt>
                <c:pt idx="4">
                  <c:v>Feedback from audits</c:v>
                </c:pt>
              </c:strCache>
            </c:strRef>
          </c:cat>
          <c:val>
            <c:numRef>
              <c:f>'National vs State'!$B$51:$F$51</c:f>
              <c:numCache>
                <c:formatCode>0%</c:formatCode>
                <c:ptCount val="5"/>
                <c:pt idx="0">
                  <c:v>0.60465116279069764</c:v>
                </c:pt>
                <c:pt idx="1">
                  <c:v>0.58139534883720934</c:v>
                </c:pt>
                <c:pt idx="2">
                  <c:v>0.83720930232558144</c:v>
                </c:pt>
                <c:pt idx="3">
                  <c:v>0.55813953488372092</c:v>
                </c:pt>
                <c:pt idx="4">
                  <c:v>0.53488372093023251</c:v>
                </c:pt>
              </c:numCache>
            </c:numRef>
          </c:val>
          <c:extLst>
            <c:ext xmlns:c16="http://schemas.microsoft.com/office/drawing/2014/chart" uri="{C3380CC4-5D6E-409C-BE32-E72D297353CC}">
              <c16:uniqueId val="{00000001-90B4-42AE-8795-463544992889}"/>
            </c:ext>
          </c:extLst>
        </c:ser>
        <c:dLbls>
          <c:showLegendKey val="0"/>
          <c:showVal val="1"/>
          <c:showCatName val="0"/>
          <c:showSerName val="0"/>
          <c:showPercent val="0"/>
          <c:showBubbleSize val="0"/>
        </c:dLbls>
        <c:gapWidth val="150"/>
        <c:overlap val="-25"/>
        <c:axId val="286307344"/>
        <c:axId val="303815688"/>
      </c:barChart>
      <c:catAx>
        <c:axId val="28630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03815688"/>
        <c:crosses val="autoZero"/>
        <c:auto val="1"/>
        <c:lblAlgn val="ctr"/>
        <c:lblOffset val="100"/>
        <c:noMultiLvlLbl val="0"/>
      </c:catAx>
      <c:valAx>
        <c:axId val="303815688"/>
        <c:scaling>
          <c:orientation val="minMax"/>
        </c:scaling>
        <c:delete val="1"/>
        <c:axPos val="l"/>
        <c:numFmt formatCode="0%" sourceLinked="1"/>
        <c:majorTickMark val="none"/>
        <c:minorTickMark val="none"/>
        <c:tickLblPos val="nextTo"/>
        <c:crossAx val="28630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400" dirty="0"/>
              <a:t>Auditing and Feedback Data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v>Auditing</c:v>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'Auditing and Feedback'!$A$1:$A$14</c:f>
              <c:strCache>
                <c:ptCount val="14"/>
                <c:pt idx="0">
                  <c:v>Hand hygiene</c:v>
                </c:pt>
                <c:pt idx="1">
                  <c:v>PPE</c:v>
                </c:pt>
                <c:pt idx="2">
                  <c:v>Urinary catheter insertion</c:v>
                </c:pt>
                <c:pt idx="3">
                  <c:v>Urinary catheter maintenance</c:v>
                </c:pt>
                <c:pt idx="4">
                  <c:v>CVC insertion</c:v>
                </c:pt>
                <c:pt idx="5">
                  <c:v>CVC maintenance</c:v>
                </c:pt>
                <c:pt idx="6">
                  <c:v>VAE prevention practices</c:v>
                </c:pt>
                <c:pt idx="7">
                  <c:v>Injection safety practices</c:v>
                </c:pt>
                <c:pt idx="8">
                  <c:v>Elements of SCIP</c:v>
                </c:pt>
                <c:pt idx="9">
                  <c:v>SSI prevention</c:v>
                </c:pt>
                <c:pt idx="10">
                  <c:v>CDI prevention</c:v>
                </c:pt>
                <c:pt idx="11">
                  <c:v>Cleaning/disinfection</c:v>
                </c:pt>
                <c:pt idx="12">
                  <c:v>Critical device eprocessing</c:v>
                </c:pt>
                <c:pt idx="13">
                  <c:v>Semi-critical device reprocessing</c:v>
                </c:pt>
              </c:strCache>
            </c:strRef>
          </c:cat>
          <c:val>
            <c:numRef>
              <c:f>'Auditing and Feedback'!$C$1:$C$14</c:f>
              <c:numCache>
                <c:formatCode>0%</c:formatCode>
                <c:ptCount val="14"/>
                <c:pt idx="0">
                  <c:v>0.7441860465116279</c:v>
                </c:pt>
                <c:pt idx="1">
                  <c:v>0.48837209302325579</c:v>
                </c:pt>
                <c:pt idx="2">
                  <c:v>0.27906976744186046</c:v>
                </c:pt>
                <c:pt idx="3">
                  <c:v>0.34883720930232559</c:v>
                </c:pt>
                <c:pt idx="4">
                  <c:v>0.34883720930232559</c:v>
                </c:pt>
                <c:pt idx="5">
                  <c:v>0.34883720930232559</c:v>
                </c:pt>
                <c:pt idx="6">
                  <c:v>0.23255813953488372</c:v>
                </c:pt>
                <c:pt idx="7">
                  <c:v>0.16279069767441862</c:v>
                </c:pt>
                <c:pt idx="8">
                  <c:v>0.55813953488372092</c:v>
                </c:pt>
                <c:pt idx="9">
                  <c:v>0.32558139534883723</c:v>
                </c:pt>
                <c:pt idx="10">
                  <c:v>0.62790697674418605</c:v>
                </c:pt>
                <c:pt idx="11">
                  <c:v>0.55813953488372092</c:v>
                </c:pt>
                <c:pt idx="12">
                  <c:v>0.53488372093023251</c:v>
                </c:pt>
                <c:pt idx="13">
                  <c:v>0.48837209302325579</c:v>
                </c:pt>
              </c:numCache>
            </c:numRef>
          </c:val>
          <c:extLst>
            <c:ext xmlns:c16="http://schemas.microsoft.com/office/drawing/2014/chart" uri="{C3380CC4-5D6E-409C-BE32-E72D297353CC}">
              <c16:uniqueId val="{00000000-4E69-492D-B008-DF221741BEB9}"/>
            </c:ext>
          </c:extLst>
        </c:ser>
        <c:dLbls>
          <c:showLegendKey val="0"/>
          <c:showVal val="1"/>
          <c:showCatName val="0"/>
          <c:showSerName val="0"/>
          <c:showPercent val="0"/>
          <c:showBubbleSize val="0"/>
        </c:dLbls>
        <c:gapWidth val="150"/>
        <c:overlap val="-25"/>
        <c:axId val="303816472"/>
        <c:axId val="303816864"/>
      </c:barChart>
      <c:catAx>
        <c:axId val="3038164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303816864"/>
        <c:crosses val="autoZero"/>
        <c:auto val="1"/>
        <c:lblAlgn val="ctr"/>
        <c:lblOffset val="100"/>
        <c:noMultiLvlLbl val="0"/>
      </c:catAx>
      <c:valAx>
        <c:axId val="303816864"/>
        <c:scaling>
          <c:orientation val="minMax"/>
        </c:scaling>
        <c:delete val="1"/>
        <c:axPos val="l"/>
        <c:numFmt formatCode="0%" sourceLinked="1"/>
        <c:majorTickMark val="none"/>
        <c:minorTickMark val="none"/>
        <c:tickLblPos val="nextTo"/>
        <c:crossAx val="3038164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E4BB04-4806-4A1A-9FCF-8C926118908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EC8AAC1-1904-45F2-AC5A-8B803FD5C75A}">
      <dgm:prSet phldrT="[Text]" custT="1"/>
      <dgm:spPr/>
      <dgm:t>
        <a:bodyPr/>
        <a:lstStyle/>
        <a:p>
          <a:r>
            <a:rPr lang="en-US" sz="1400" b="1" dirty="0"/>
            <a:t>State HAI Coordinator notified the HAI Epidemiologist</a:t>
          </a:r>
        </a:p>
      </dgm:t>
    </dgm:pt>
    <dgm:pt modelId="{9F70ECCE-2856-4FED-BDD1-1F3BAA990976}" type="parTrans" cxnId="{7A9848BC-B35F-4DFE-A3B0-C4FC158A8E09}">
      <dgm:prSet/>
      <dgm:spPr/>
      <dgm:t>
        <a:bodyPr/>
        <a:lstStyle/>
        <a:p>
          <a:endParaRPr lang="en-US"/>
        </a:p>
      </dgm:t>
    </dgm:pt>
    <dgm:pt modelId="{FFDBAF17-A952-468F-8760-C74E523BB0D9}" type="sibTrans" cxnId="{7A9848BC-B35F-4DFE-A3B0-C4FC158A8E09}">
      <dgm:prSet/>
      <dgm:spPr/>
      <dgm:t>
        <a:bodyPr/>
        <a:lstStyle/>
        <a:p>
          <a:endParaRPr lang="en-US"/>
        </a:p>
      </dgm:t>
    </dgm:pt>
    <dgm:pt modelId="{E2F4DA41-9FE4-419A-BF0B-EECE53206ABF}" type="asst">
      <dgm:prSet phldrT="[Text]"/>
      <dgm:spPr/>
      <dgm:t>
        <a:bodyPr/>
        <a:lstStyle/>
        <a:p>
          <a:r>
            <a:rPr lang="en-US" b="1" dirty="0"/>
            <a:t>LHDs contacted</a:t>
          </a:r>
        </a:p>
      </dgm:t>
    </dgm:pt>
    <dgm:pt modelId="{0B6AC22E-CDEA-49DF-B079-170F06F0358B}" type="parTrans" cxnId="{3C82F3C2-4F6F-40DE-9841-7E1D362B1B42}">
      <dgm:prSet/>
      <dgm:spPr/>
      <dgm:t>
        <a:bodyPr/>
        <a:lstStyle/>
        <a:p>
          <a:endParaRPr lang="en-US"/>
        </a:p>
      </dgm:t>
    </dgm:pt>
    <dgm:pt modelId="{576115B1-6C76-4F37-8491-36F3F755D686}" type="sibTrans" cxnId="{3C82F3C2-4F6F-40DE-9841-7E1D362B1B42}">
      <dgm:prSet/>
      <dgm:spPr/>
      <dgm:t>
        <a:bodyPr/>
        <a:lstStyle/>
        <a:p>
          <a:endParaRPr lang="en-US"/>
        </a:p>
      </dgm:t>
    </dgm:pt>
    <dgm:pt modelId="{B7614C5D-FD78-4A7B-9F43-0AF45D144682}">
      <dgm:prSet phldrT="[Text]"/>
      <dgm:spPr/>
      <dgm:t>
        <a:bodyPr/>
        <a:lstStyle/>
        <a:p>
          <a:r>
            <a:rPr lang="en-US" b="1" dirty="0"/>
            <a:t>Regional office was contacted</a:t>
          </a:r>
        </a:p>
      </dgm:t>
    </dgm:pt>
    <dgm:pt modelId="{BC0D4DAF-7329-42E5-8D45-0D7F94999C72}" type="parTrans" cxnId="{1EAC0CB8-D523-4C28-93B5-F14D1DE182D2}">
      <dgm:prSet/>
      <dgm:spPr/>
      <dgm:t>
        <a:bodyPr/>
        <a:lstStyle/>
        <a:p>
          <a:endParaRPr lang="en-US"/>
        </a:p>
      </dgm:t>
    </dgm:pt>
    <dgm:pt modelId="{FAF23F52-72CD-416B-8AA0-77AEBB3DB069}" type="sibTrans" cxnId="{1EAC0CB8-D523-4C28-93B5-F14D1DE182D2}">
      <dgm:prSet/>
      <dgm:spPr/>
      <dgm:t>
        <a:bodyPr/>
        <a:lstStyle/>
        <a:p>
          <a:endParaRPr lang="en-US"/>
        </a:p>
      </dgm:t>
    </dgm:pt>
    <dgm:pt modelId="{6236A9B5-A4D1-4EAE-8DD9-5FCE5C92EEBF}">
      <dgm:prSet phldrT="[Text]"/>
      <dgm:spPr/>
      <dgm:t>
        <a:bodyPr/>
        <a:lstStyle/>
        <a:p>
          <a:r>
            <a:rPr lang="en-US" b="1" dirty="0"/>
            <a:t>CDC contacted to provide assistance</a:t>
          </a:r>
        </a:p>
      </dgm:t>
    </dgm:pt>
    <dgm:pt modelId="{460C0F45-E3E8-46FA-8B60-070BFB284C7C}" type="parTrans" cxnId="{EF7EAAA3-31FD-4B44-B55F-693F2540621D}">
      <dgm:prSet/>
      <dgm:spPr/>
      <dgm:t>
        <a:bodyPr/>
        <a:lstStyle/>
        <a:p>
          <a:endParaRPr lang="en-US"/>
        </a:p>
      </dgm:t>
    </dgm:pt>
    <dgm:pt modelId="{5674D6B8-B1BA-41D3-AE9E-3E0701646191}" type="sibTrans" cxnId="{EF7EAAA3-31FD-4B44-B55F-693F2540621D}">
      <dgm:prSet/>
      <dgm:spPr/>
      <dgm:t>
        <a:bodyPr/>
        <a:lstStyle/>
        <a:p>
          <a:endParaRPr lang="en-US"/>
        </a:p>
      </dgm:t>
    </dgm:pt>
    <dgm:pt modelId="{A3725A69-DE9F-42DE-949E-5B933F3EC37F}" type="pres">
      <dgm:prSet presAssocID="{09E4BB04-4806-4A1A-9FCF-8C9261189080}" presName="diagram" presStyleCnt="0">
        <dgm:presLayoutVars>
          <dgm:chPref val="1"/>
          <dgm:dir/>
          <dgm:animOne val="branch"/>
          <dgm:animLvl val="lvl"/>
          <dgm:resizeHandles val="exact"/>
        </dgm:presLayoutVars>
      </dgm:prSet>
      <dgm:spPr/>
    </dgm:pt>
    <dgm:pt modelId="{554D2F0F-6B7D-4BCC-B08D-439DABE79A3B}" type="pres">
      <dgm:prSet presAssocID="{3EC8AAC1-1904-45F2-AC5A-8B803FD5C75A}" presName="root1" presStyleCnt="0"/>
      <dgm:spPr/>
    </dgm:pt>
    <dgm:pt modelId="{A56F9AEB-3B09-4FFF-AB8E-60CD004BE94A}" type="pres">
      <dgm:prSet presAssocID="{3EC8AAC1-1904-45F2-AC5A-8B803FD5C75A}" presName="LevelOneTextNode" presStyleLbl="node0" presStyleIdx="0" presStyleCnt="1">
        <dgm:presLayoutVars>
          <dgm:chPref val="3"/>
        </dgm:presLayoutVars>
      </dgm:prSet>
      <dgm:spPr/>
    </dgm:pt>
    <dgm:pt modelId="{5C8023D9-BA70-433D-AB72-41F8AC371CCD}" type="pres">
      <dgm:prSet presAssocID="{3EC8AAC1-1904-45F2-AC5A-8B803FD5C75A}" presName="level2hierChild" presStyleCnt="0"/>
      <dgm:spPr/>
    </dgm:pt>
    <dgm:pt modelId="{AF459B07-FAF2-4444-AF28-C629A0D3D88F}" type="pres">
      <dgm:prSet presAssocID="{BC0D4DAF-7329-42E5-8D45-0D7F94999C72}" presName="conn2-1" presStyleLbl="parChTrans1D2" presStyleIdx="0" presStyleCnt="2"/>
      <dgm:spPr/>
    </dgm:pt>
    <dgm:pt modelId="{7F3C381C-525D-492A-9F8D-FD4C9C26BEB9}" type="pres">
      <dgm:prSet presAssocID="{BC0D4DAF-7329-42E5-8D45-0D7F94999C72}" presName="connTx" presStyleLbl="parChTrans1D2" presStyleIdx="0" presStyleCnt="2"/>
      <dgm:spPr/>
    </dgm:pt>
    <dgm:pt modelId="{67CA4D5F-0926-4161-8B16-8C0B2D01D6C1}" type="pres">
      <dgm:prSet presAssocID="{B7614C5D-FD78-4A7B-9F43-0AF45D144682}" presName="root2" presStyleCnt="0"/>
      <dgm:spPr/>
    </dgm:pt>
    <dgm:pt modelId="{86798759-5271-400C-AA38-F5CFF10D98FD}" type="pres">
      <dgm:prSet presAssocID="{B7614C5D-FD78-4A7B-9F43-0AF45D144682}" presName="LevelTwoTextNode" presStyleLbl="node2" presStyleIdx="0" presStyleCnt="2">
        <dgm:presLayoutVars>
          <dgm:chPref val="3"/>
        </dgm:presLayoutVars>
      </dgm:prSet>
      <dgm:spPr/>
    </dgm:pt>
    <dgm:pt modelId="{8BCC669A-D6B5-4AC2-A660-75697ECB17E6}" type="pres">
      <dgm:prSet presAssocID="{B7614C5D-FD78-4A7B-9F43-0AF45D144682}" presName="level3hierChild" presStyleCnt="0"/>
      <dgm:spPr/>
    </dgm:pt>
    <dgm:pt modelId="{4A78FADE-49B0-457C-8D7E-25EAFF3BC2FD}" type="pres">
      <dgm:prSet presAssocID="{0B6AC22E-CDEA-49DF-B079-170F06F0358B}" presName="conn2-1" presStyleLbl="parChTrans1D3" presStyleIdx="0" presStyleCnt="1"/>
      <dgm:spPr/>
    </dgm:pt>
    <dgm:pt modelId="{D0DC1A93-BC27-4B2F-84A6-1313F5E79047}" type="pres">
      <dgm:prSet presAssocID="{0B6AC22E-CDEA-49DF-B079-170F06F0358B}" presName="connTx" presStyleLbl="parChTrans1D3" presStyleIdx="0" presStyleCnt="1"/>
      <dgm:spPr/>
    </dgm:pt>
    <dgm:pt modelId="{E786166C-7E33-44DA-AC4A-F085B2F62E8C}" type="pres">
      <dgm:prSet presAssocID="{E2F4DA41-9FE4-419A-BF0B-EECE53206ABF}" presName="root2" presStyleCnt="0"/>
      <dgm:spPr/>
    </dgm:pt>
    <dgm:pt modelId="{357681A9-09CE-4ECF-9DF0-3918DE215AC8}" type="pres">
      <dgm:prSet presAssocID="{E2F4DA41-9FE4-419A-BF0B-EECE53206ABF}" presName="LevelTwoTextNode" presStyleLbl="asst2" presStyleIdx="0" presStyleCnt="1">
        <dgm:presLayoutVars>
          <dgm:chPref val="3"/>
        </dgm:presLayoutVars>
      </dgm:prSet>
      <dgm:spPr/>
    </dgm:pt>
    <dgm:pt modelId="{0E3FD646-805F-4EED-8BB7-F49FBDC71E6B}" type="pres">
      <dgm:prSet presAssocID="{E2F4DA41-9FE4-419A-BF0B-EECE53206ABF}" presName="level3hierChild" presStyleCnt="0"/>
      <dgm:spPr/>
    </dgm:pt>
    <dgm:pt modelId="{3DE4DE2F-F982-4886-939B-1A9C60DD112E}" type="pres">
      <dgm:prSet presAssocID="{460C0F45-E3E8-46FA-8B60-070BFB284C7C}" presName="conn2-1" presStyleLbl="parChTrans1D2" presStyleIdx="1" presStyleCnt="2"/>
      <dgm:spPr/>
    </dgm:pt>
    <dgm:pt modelId="{D13DD075-FD5B-4FC0-A9CD-B5F988F6978B}" type="pres">
      <dgm:prSet presAssocID="{460C0F45-E3E8-46FA-8B60-070BFB284C7C}" presName="connTx" presStyleLbl="parChTrans1D2" presStyleIdx="1" presStyleCnt="2"/>
      <dgm:spPr/>
    </dgm:pt>
    <dgm:pt modelId="{3CE72911-88CC-445A-9C70-D92CE63CA17B}" type="pres">
      <dgm:prSet presAssocID="{6236A9B5-A4D1-4EAE-8DD9-5FCE5C92EEBF}" presName="root2" presStyleCnt="0"/>
      <dgm:spPr/>
    </dgm:pt>
    <dgm:pt modelId="{B6954982-5DC7-48FC-A8E6-90C99F2AE432}" type="pres">
      <dgm:prSet presAssocID="{6236A9B5-A4D1-4EAE-8DD9-5FCE5C92EEBF}" presName="LevelTwoTextNode" presStyleLbl="node2" presStyleIdx="1" presStyleCnt="2">
        <dgm:presLayoutVars>
          <dgm:chPref val="3"/>
        </dgm:presLayoutVars>
      </dgm:prSet>
      <dgm:spPr/>
    </dgm:pt>
    <dgm:pt modelId="{02A39A0F-684C-4F46-BFEF-D3161F1C52AC}" type="pres">
      <dgm:prSet presAssocID="{6236A9B5-A4D1-4EAE-8DD9-5FCE5C92EEBF}" presName="level3hierChild" presStyleCnt="0"/>
      <dgm:spPr/>
    </dgm:pt>
  </dgm:ptLst>
  <dgm:cxnLst>
    <dgm:cxn modelId="{7DAB4203-EE2B-4829-98BA-C53435861FFA}" type="presOf" srcId="{0B6AC22E-CDEA-49DF-B079-170F06F0358B}" destId="{4A78FADE-49B0-457C-8D7E-25EAFF3BC2FD}" srcOrd="0" destOrd="0" presId="urn:microsoft.com/office/officeart/2005/8/layout/hierarchy2"/>
    <dgm:cxn modelId="{70251005-653B-4CDA-96EF-D086692A5C57}" type="presOf" srcId="{6236A9B5-A4D1-4EAE-8DD9-5FCE5C92EEBF}" destId="{B6954982-5DC7-48FC-A8E6-90C99F2AE432}" srcOrd="0" destOrd="0" presId="urn:microsoft.com/office/officeart/2005/8/layout/hierarchy2"/>
    <dgm:cxn modelId="{79C6910B-9810-41B4-A749-2C3ECD1C1DD9}" type="presOf" srcId="{09E4BB04-4806-4A1A-9FCF-8C9261189080}" destId="{A3725A69-DE9F-42DE-949E-5B933F3EC37F}" srcOrd="0" destOrd="0" presId="urn:microsoft.com/office/officeart/2005/8/layout/hierarchy2"/>
    <dgm:cxn modelId="{411F7616-F39F-4FB4-B6DE-F65A3AB648BB}" type="presOf" srcId="{BC0D4DAF-7329-42E5-8D45-0D7F94999C72}" destId="{AF459B07-FAF2-4444-AF28-C629A0D3D88F}" srcOrd="0" destOrd="0" presId="urn:microsoft.com/office/officeart/2005/8/layout/hierarchy2"/>
    <dgm:cxn modelId="{FD34D66B-9D8E-42E7-B0BA-D6725E59F387}" type="presOf" srcId="{BC0D4DAF-7329-42E5-8D45-0D7F94999C72}" destId="{7F3C381C-525D-492A-9F8D-FD4C9C26BEB9}" srcOrd="1" destOrd="0" presId="urn:microsoft.com/office/officeart/2005/8/layout/hierarchy2"/>
    <dgm:cxn modelId="{3179CA72-4AB0-4982-A34B-25BADFD8C005}" type="presOf" srcId="{0B6AC22E-CDEA-49DF-B079-170F06F0358B}" destId="{D0DC1A93-BC27-4B2F-84A6-1313F5E79047}" srcOrd="1" destOrd="0" presId="urn:microsoft.com/office/officeart/2005/8/layout/hierarchy2"/>
    <dgm:cxn modelId="{11AE3153-4CE1-47AC-8DED-9B4599AE996E}" type="presOf" srcId="{3EC8AAC1-1904-45F2-AC5A-8B803FD5C75A}" destId="{A56F9AEB-3B09-4FFF-AB8E-60CD004BE94A}" srcOrd="0" destOrd="0" presId="urn:microsoft.com/office/officeart/2005/8/layout/hierarchy2"/>
    <dgm:cxn modelId="{EADF0080-6D65-4830-AEA7-2A9230FAAB17}" type="presOf" srcId="{460C0F45-E3E8-46FA-8B60-070BFB284C7C}" destId="{D13DD075-FD5B-4FC0-A9CD-B5F988F6978B}" srcOrd="1" destOrd="0" presId="urn:microsoft.com/office/officeart/2005/8/layout/hierarchy2"/>
    <dgm:cxn modelId="{EF7EAAA3-31FD-4B44-B55F-693F2540621D}" srcId="{3EC8AAC1-1904-45F2-AC5A-8B803FD5C75A}" destId="{6236A9B5-A4D1-4EAE-8DD9-5FCE5C92EEBF}" srcOrd="1" destOrd="0" parTransId="{460C0F45-E3E8-46FA-8B60-070BFB284C7C}" sibTransId="{5674D6B8-B1BA-41D3-AE9E-3E0701646191}"/>
    <dgm:cxn modelId="{1EAC0CB8-D523-4C28-93B5-F14D1DE182D2}" srcId="{3EC8AAC1-1904-45F2-AC5A-8B803FD5C75A}" destId="{B7614C5D-FD78-4A7B-9F43-0AF45D144682}" srcOrd="0" destOrd="0" parTransId="{BC0D4DAF-7329-42E5-8D45-0D7F94999C72}" sibTransId="{FAF23F52-72CD-416B-8AA0-77AEBB3DB069}"/>
    <dgm:cxn modelId="{71EFEFB8-DE80-433D-AA09-60578515355F}" type="presOf" srcId="{460C0F45-E3E8-46FA-8B60-070BFB284C7C}" destId="{3DE4DE2F-F982-4886-939B-1A9C60DD112E}" srcOrd="0" destOrd="0" presId="urn:microsoft.com/office/officeart/2005/8/layout/hierarchy2"/>
    <dgm:cxn modelId="{7A9848BC-B35F-4DFE-A3B0-C4FC158A8E09}" srcId="{09E4BB04-4806-4A1A-9FCF-8C9261189080}" destId="{3EC8AAC1-1904-45F2-AC5A-8B803FD5C75A}" srcOrd="0" destOrd="0" parTransId="{9F70ECCE-2856-4FED-BDD1-1F3BAA990976}" sibTransId="{FFDBAF17-A952-468F-8760-C74E523BB0D9}"/>
    <dgm:cxn modelId="{A70FACBD-0DF9-4A5B-AD45-32BA7ECAA806}" type="presOf" srcId="{B7614C5D-FD78-4A7B-9F43-0AF45D144682}" destId="{86798759-5271-400C-AA38-F5CFF10D98FD}" srcOrd="0" destOrd="0" presId="urn:microsoft.com/office/officeart/2005/8/layout/hierarchy2"/>
    <dgm:cxn modelId="{3C82F3C2-4F6F-40DE-9841-7E1D362B1B42}" srcId="{B7614C5D-FD78-4A7B-9F43-0AF45D144682}" destId="{E2F4DA41-9FE4-419A-BF0B-EECE53206ABF}" srcOrd="0" destOrd="0" parTransId="{0B6AC22E-CDEA-49DF-B079-170F06F0358B}" sibTransId="{576115B1-6C76-4F37-8491-36F3F755D686}"/>
    <dgm:cxn modelId="{C46336CB-8B3F-48F2-B923-380B42785783}" type="presOf" srcId="{E2F4DA41-9FE4-419A-BF0B-EECE53206ABF}" destId="{357681A9-09CE-4ECF-9DF0-3918DE215AC8}" srcOrd="0" destOrd="0" presId="urn:microsoft.com/office/officeart/2005/8/layout/hierarchy2"/>
    <dgm:cxn modelId="{8FD97B27-FE77-428F-9A2E-29D3119171B5}" type="presParOf" srcId="{A3725A69-DE9F-42DE-949E-5B933F3EC37F}" destId="{554D2F0F-6B7D-4BCC-B08D-439DABE79A3B}" srcOrd="0" destOrd="0" presId="urn:microsoft.com/office/officeart/2005/8/layout/hierarchy2"/>
    <dgm:cxn modelId="{B9D9198C-7216-45AD-92E2-FBA9F3862483}" type="presParOf" srcId="{554D2F0F-6B7D-4BCC-B08D-439DABE79A3B}" destId="{A56F9AEB-3B09-4FFF-AB8E-60CD004BE94A}" srcOrd="0" destOrd="0" presId="urn:microsoft.com/office/officeart/2005/8/layout/hierarchy2"/>
    <dgm:cxn modelId="{48B36CAC-3C4C-4E41-9D02-07811659E907}" type="presParOf" srcId="{554D2F0F-6B7D-4BCC-B08D-439DABE79A3B}" destId="{5C8023D9-BA70-433D-AB72-41F8AC371CCD}" srcOrd="1" destOrd="0" presId="urn:microsoft.com/office/officeart/2005/8/layout/hierarchy2"/>
    <dgm:cxn modelId="{9A32A553-1DE8-4C66-85B1-DAF8E41231E9}" type="presParOf" srcId="{5C8023D9-BA70-433D-AB72-41F8AC371CCD}" destId="{AF459B07-FAF2-4444-AF28-C629A0D3D88F}" srcOrd="0" destOrd="0" presId="urn:microsoft.com/office/officeart/2005/8/layout/hierarchy2"/>
    <dgm:cxn modelId="{83F6C59B-EC3F-437B-8AEA-C30A9BEECB93}" type="presParOf" srcId="{AF459B07-FAF2-4444-AF28-C629A0D3D88F}" destId="{7F3C381C-525D-492A-9F8D-FD4C9C26BEB9}" srcOrd="0" destOrd="0" presId="urn:microsoft.com/office/officeart/2005/8/layout/hierarchy2"/>
    <dgm:cxn modelId="{2AF953C2-F3BB-413F-AADE-1310C35AAD3E}" type="presParOf" srcId="{5C8023D9-BA70-433D-AB72-41F8AC371CCD}" destId="{67CA4D5F-0926-4161-8B16-8C0B2D01D6C1}" srcOrd="1" destOrd="0" presId="urn:microsoft.com/office/officeart/2005/8/layout/hierarchy2"/>
    <dgm:cxn modelId="{AD4DE348-AD8F-4E1A-8042-7BF644B5CCF0}" type="presParOf" srcId="{67CA4D5F-0926-4161-8B16-8C0B2D01D6C1}" destId="{86798759-5271-400C-AA38-F5CFF10D98FD}" srcOrd="0" destOrd="0" presId="urn:microsoft.com/office/officeart/2005/8/layout/hierarchy2"/>
    <dgm:cxn modelId="{3352BDB4-A343-4426-95C9-626DD3064ECA}" type="presParOf" srcId="{67CA4D5F-0926-4161-8B16-8C0B2D01D6C1}" destId="{8BCC669A-D6B5-4AC2-A660-75697ECB17E6}" srcOrd="1" destOrd="0" presId="urn:microsoft.com/office/officeart/2005/8/layout/hierarchy2"/>
    <dgm:cxn modelId="{F5E95D96-389F-4492-9B46-FBF38A976B9A}" type="presParOf" srcId="{8BCC669A-D6B5-4AC2-A660-75697ECB17E6}" destId="{4A78FADE-49B0-457C-8D7E-25EAFF3BC2FD}" srcOrd="0" destOrd="0" presId="urn:microsoft.com/office/officeart/2005/8/layout/hierarchy2"/>
    <dgm:cxn modelId="{BAD4671F-D9D7-45B6-8092-6AA055E8F4A7}" type="presParOf" srcId="{4A78FADE-49B0-457C-8D7E-25EAFF3BC2FD}" destId="{D0DC1A93-BC27-4B2F-84A6-1313F5E79047}" srcOrd="0" destOrd="0" presId="urn:microsoft.com/office/officeart/2005/8/layout/hierarchy2"/>
    <dgm:cxn modelId="{B70DE560-1D34-42B9-96EB-7208294C357C}" type="presParOf" srcId="{8BCC669A-D6B5-4AC2-A660-75697ECB17E6}" destId="{E786166C-7E33-44DA-AC4A-F085B2F62E8C}" srcOrd="1" destOrd="0" presId="urn:microsoft.com/office/officeart/2005/8/layout/hierarchy2"/>
    <dgm:cxn modelId="{528E1C87-D4C6-4403-8E15-D854829CE618}" type="presParOf" srcId="{E786166C-7E33-44DA-AC4A-F085B2F62E8C}" destId="{357681A9-09CE-4ECF-9DF0-3918DE215AC8}" srcOrd="0" destOrd="0" presId="urn:microsoft.com/office/officeart/2005/8/layout/hierarchy2"/>
    <dgm:cxn modelId="{E7ADB9D3-8951-4799-8800-39F1ECACBB22}" type="presParOf" srcId="{E786166C-7E33-44DA-AC4A-F085B2F62E8C}" destId="{0E3FD646-805F-4EED-8BB7-F49FBDC71E6B}" srcOrd="1" destOrd="0" presId="urn:microsoft.com/office/officeart/2005/8/layout/hierarchy2"/>
    <dgm:cxn modelId="{DC62E799-DCC3-4FDB-9E0C-05EE62E238B8}" type="presParOf" srcId="{5C8023D9-BA70-433D-AB72-41F8AC371CCD}" destId="{3DE4DE2F-F982-4886-939B-1A9C60DD112E}" srcOrd="2" destOrd="0" presId="urn:microsoft.com/office/officeart/2005/8/layout/hierarchy2"/>
    <dgm:cxn modelId="{532FD6F7-3BB2-4963-A829-FC36F9A16663}" type="presParOf" srcId="{3DE4DE2F-F982-4886-939B-1A9C60DD112E}" destId="{D13DD075-FD5B-4FC0-A9CD-B5F988F6978B}" srcOrd="0" destOrd="0" presId="urn:microsoft.com/office/officeart/2005/8/layout/hierarchy2"/>
    <dgm:cxn modelId="{3D24A649-8C78-444A-AA7F-EF3C9F03DEB5}" type="presParOf" srcId="{5C8023D9-BA70-433D-AB72-41F8AC371CCD}" destId="{3CE72911-88CC-445A-9C70-D92CE63CA17B}" srcOrd="3" destOrd="0" presId="urn:microsoft.com/office/officeart/2005/8/layout/hierarchy2"/>
    <dgm:cxn modelId="{9FF03B05-9BE2-4051-AE2A-77B7DA2AE662}" type="presParOf" srcId="{3CE72911-88CC-445A-9C70-D92CE63CA17B}" destId="{B6954982-5DC7-48FC-A8E6-90C99F2AE432}" srcOrd="0" destOrd="0" presId="urn:microsoft.com/office/officeart/2005/8/layout/hierarchy2"/>
    <dgm:cxn modelId="{4AC2A47C-659F-4CC4-AB45-B9D7C6EC73A2}" type="presParOf" srcId="{3CE72911-88CC-445A-9C70-D92CE63CA17B}" destId="{02A39A0F-684C-4F46-BFEF-D3161F1C52A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D9BF5-6678-46EC-8422-AA34750F2DF2}" type="doc">
      <dgm:prSet loTypeId="urn:microsoft.com/office/officeart/2005/8/layout/hProcess9" loCatId="process" qsTypeId="urn:microsoft.com/office/officeart/2005/8/quickstyle/simple1" qsCatId="simple" csTypeId="urn:microsoft.com/office/officeart/2005/8/colors/accent1_2" csCatId="accent1" phldr="1"/>
      <dgm:spPr/>
    </dgm:pt>
    <dgm:pt modelId="{A5E5B4F9-B2E9-4D54-9D66-7495E498B5EA}">
      <dgm:prSet phldrT="[Text]"/>
      <dgm:spPr/>
      <dgm:t>
        <a:bodyPr/>
        <a:lstStyle/>
        <a:p>
          <a:r>
            <a:rPr lang="en-US"/>
            <a:t>Test of Cure</a:t>
          </a:r>
        </a:p>
      </dgm:t>
    </dgm:pt>
    <dgm:pt modelId="{F38F4832-3994-4337-B13D-9ACB2891D314}" type="parTrans" cxnId="{C6B392A7-CD3E-4EF9-A34F-527F3CF1C6CD}">
      <dgm:prSet/>
      <dgm:spPr/>
      <dgm:t>
        <a:bodyPr/>
        <a:lstStyle/>
        <a:p>
          <a:endParaRPr lang="en-US"/>
        </a:p>
      </dgm:t>
    </dgm:pt>
    <dgm:pt modelId="{27C92804-4552-462D-9B78-5EEE96277A94}" type="sibTrans" cxnId="{C6B392A7-CD3E-4EF9-A34F-527F3CF1C6CD}">
      <dgm:prSet/>
      <dgm:spPr/>
      <dgm:t>
        <a:bodyPr/>
        <a:lstStyle/>
        <a:p>
          <a:endParaRPr lang="en-US"/>
        </a:p>
      </dgm:t>
    </dgm:pt>
    <dgm:pt modelId="{5E2E7545-24CE-4124-879E-6D12C2B38F47}">
      <dgm:prSet phldrT="[Text]"/>
      <dgm:spPr/>
      <dgm:t>
        <a:bodyPr/>
        <a:lstStyle/>
        <a:p>
          <a:r>
            <a:rPr lang="en-US"/>
            <a:t>Point Prevalence Study</a:t>
          </a:r>
        </a:p>
      </dgm:t>
    </dgm:pt>
    <dgm:pt modelId="{194BF518-24D2-43CA-8CBE-E07E4CEF4E33}" type="parTrans" cxnId="{96511CD2-4EB1-46A3-8C02-1066CB368366}">
      <dgm:prSet/>
      <dgm:spPr/>
      <dgm:t>
        <a:bodyPr/>
        <a:lstStyle/>
        <a:p>
          <a:endParaRPr lang="en-US"/>
        </a:p>
      </dgm:t>
    </dgm:pt>
    <dgm:pt modelId="{A83F6FCC-B44A-4F43-B781-97BBAE2BEC3B}" type="sibTrans" cxnId="{96511CD2-4EB1-46A3-8C02-1066CB368366}">
      <dgm:prSet/>
      <dgm:spPr/>
      <dgm:t>
        <a:bodyPr/>
        <a:lstStyle/>
        <a:p>
          <a:endParaRPr lang="en-US"/>
        </a:p>
      </dgm:t>
    </dgm:pt>
    <dgm:pt modelId="{654EED8C-757D-4243-9AAC-4235043C065B}">
      <dgm:prSet phldrT="[Text]"/>
      <dgm:spPr/>
      <dgm:t>
        <a:bodyPr/>
        <a:lstStyle/>
        <a:p>
          <a:r>
            <a:rPr lang="en-US"/>
            <a:t>Prospective Surveillance</a:t>
          </a:r>
        </a:p>
      </dgm:t>
    </dgm:pt>
    <dgm:pt modelId="{21DAB4E4-2865-42E8-B111-95D819E3F088}" type="parTrans" cxnId="{990AA697-FE35-4742-AAF4-0DD912644F30}">
      <dgm:prSet/>
      <dgm:spPr/>
      <dgm:t>
        <a:bodyPr/>
        <a:lstStyle/>
        <a:p>
          <a:endParaRPr lang="en-US"/>
        </a:p>
      </dgm:t>
    </dgm:pt>
    <dgm:pt modelId="{AA472279-6049-4CC0-B900-5BD7441C4C65}" type="sibTrans" cxnId="{990AA697-FE35-4742-AAF4-0DD912644F30}">
      <dgm:prSet/>
      <dgm:spPr/>
      <dgm:t>
        <a:bodyPr/>
        <a:lstStyle/>
        <a:p>
          <a:endParaRPr lang="en-US"/>
        </a:p>
      </dgm:t>
    </dgm:pt>
    <dgm:pt modelId="{F71CCDE7-F421-414B-A5F8-9CD82AFF6976}" type="pres">
      <dgm:prSet presAssocID="{141D9BF5-6678-46EC-8422-AA34750F2DF2}" presName="CompostProcess" presStyleCnt="0">
        <dgm:presLayoutVars>
          <dgm:dir/>
          <dgm:resizeHandles val="exact"/>
        </dgm:presLayoutVars>
      </dgm:prSet>
      <dgm:spPr/>
    </dgm:pt>
    <dgm:pt modelId="{FD2C228A-2E56-4D21-8F9E-8464595F99BF}" type="pres">
      <dgm:prSet presAssocID="{141D9BF5-6678-46EC-8422-AA34750F2DF2}" presName="arrow" presStyleLbl="bgShp" presStyleIdx="0" presStyleCnt="1"/>
      <dgm:spPr/>
    </dgm:pt>
    <dgm:pt modelId="{EF56CA0F-AECF-4E90-B555-9D267458BBA7}" type="pres">
      <dgm:prSet presAssocID="{141D9BF5-6678-46EC-8422-AA34750F2DF2}" presName="linearProcess" presStyleCnt="0"/>
      <dgm:spPr/>
    </dgm:pt>
    <dgm:pt modelId="{31FD2317-3C9E-4749-9704-7EF665679940}" type="pres">
      <dgm:prSet presAssocID="{A5E5B4F9-B2E9-4D54-9D66-7495E498B5EA}" presName="textNode" presStyleLbl="node1" presStyleIdx="0" presStyleCnt="3">
        <dgm:presLayoutVars>
          <dgm:bulletEnabled val="1"/>
        </dgm:presLayoutVars>
      </dgm:prSet>
      <dgm:spPr/>
    </dgm:pt>
    <dgm:pt modelId="{FF012FED-9DA6-4EA7-AF5F-495425761C16}" type="pres">
      <dgm:prSet presAssocID="{27C92804-4552-462D-9B78-5EEE96277A94}" presName="sibTrans" presStyleCnt="0"/>
      <dgm:spPr/>
    </dgm:pt>
    <dgm:pt modelId="{24D64A14-0C71-475D-BCBA-A139A37A56BF}" type="pres">
      <dgm:prSet presAssocID="{5E2E7545-24CE-4124-879E-6D12C2B38F47}" presName="textNode" presStyleLbl="node1" presStyleIdx="1" presStyleCnt="3">
        <dgm:presLayoutVars>
          <dgm:bulletEnabled val="1"/>
        </dgm:presLayoutVars>
      </dgm:prSet>
      <dgm:spPr/>
    </dgm:pt>
    <dgm:pt modelId="{D66AE972-47B6-40AF-82CA-1D2EC57945B7}" type="pres">
      <dgm:prSet presAssocID="{A83F6FCC-B44A-4F43-B781-97BBAE2BEC3B}" presName="sibTrans" presStyleCnt="0"/>
      <dgm:spPr/>
    </dgm:pt>
    <dgm:pt modelId="{43F0B2F3-4E92-4196-8CC6-E9394CEDF807}" type="pres">
      <dgm:prSet presAssocID="{654EED8C-757D-4243-9AAC-4235043C065B}" presName="textNode" presStyleLbl="node1" presStyleIdx="2" presStyleCnt="3">
        <dgm:presLayoutVars>
          <dgm:bulletEnabled val="1"/>
        </dgm:presLayoutVars>
      </dgm:prSet>
      <dgm:spPr/>
    </dgm:pt>
  </dgm:ptLst>
  <dgm:cxnLst>
    <dgm:cxn modelId="{0CA20560-57C9-4B9E-A517-8D686CB80FA0}" type="presOf" srcId="{141D9BF5-6678-46EC-8422-AA34750F2DF2}" destId="{F71CCDE7-F421-414B-A5F8-9CD82AFF6976}" srcOrd="0" destOrd="0" presId="urn:microsoft.com/office/officeart/2005/8/layout/hProcess9"/>
    <dgm:cxn modelId="{52532A76-F49A-48C8-9516-36C751873DC4}" type="presOf" srcId="{5E2E7545-24CE-4124-879E-6D12C2B38F47}" destId="{24D64A14-0C71-475D-BCBA-A139A37A56BF}" srcOrd="0" destOrd="0" presId="urn:microsoft.com/office/officeart/2005/8/layout/hProcess9"/>
    <dgm:cxn modelId="{56974877-5EB3-4D38-B711-98FF59FFF980}" type="presOf" srcId="{A5E5B4F9-B2E9-4D54-9D66-7495E498B5EA}" destId="{31FD2317-3C9E-4749-9704-7EF665679940}" srcOrd="0" destOrd="0" presId="urn:microsoft.com/office/officeart/2005/8/layout/hProcess9"/>
    <dgm:cxn modelId="{8DFCF18D-E954-4390-8F37-6682DDBC6FC2}" type="presOf" srcId="{654EED8C-757D-4243-9AAC-4235043C065B}" destId="{43F0B2F3-4E92-4196-8CC6-E9394CEDF807}" srcOrd="0" destOrd="0" presId="urn:microsoft.com/office/officeart/2005/8/layout/hProcess9"/>
    <dgm:cxn modelId="{990AA697-FE35-4742-AAF4-0DD912644F30}" srcId="{141D9BF5-6678-46EC-8422-AA34750F2DF2}" destId="{654EED8C-757D-4243-9AAC-4235043C065B}" srcOrd="2" destOrd="0" parTransId="{21DAB4E4-2865-42E8-B111-95D819E3F088}" sibTransId="{AA472279-6049-4CC0-B900-5BD7441C4C65}"/>
    <dgm:cxn modelId="{C6B392A7-CD3E-4EF9-A34F-527F3CF1C6CD}" srcId="{141D9BF5-6678-46EC-8422-AA34750F2DF2}" destId="{A5E5B4F9-B2E9-4D54-9D66-7495E498B5EA}" srcOrd="0" destOrd="0" parTransId="{F38F4832-3994-4337-B13D-9ACB2891D314}" sibTransId="{27C92804-4552-462D-9B78-5EEE96277A94}"/>
    <dgm:cxn modelId="{96511CD2-4EB1-46A3-8C02-1066CB368366}" srcId="{141D9BF5-6678-46EC-8422-AA34750F2DF2}" destId="{5E2E7545-24CE-4124-879E-6D12C2B38F47}" srcOrd="1" destOrd="0" parTransId="{194BF518-24D2-43CA-8CBE-E07E4CEF4E33}" sibTransId="{A83F6FCC-B44A-4F43-B781-97BBAE2BEC3B}"/>
    <dgm:cxn modelId="{82C0A0DD-5832-45C9-99C3-9132EEEA1E51}" type="presParOf" srcId="{F71CCDE7-F421-414B-A5F8-9CD82AFF6976}" destId="{FD2C228A-2E56-4D21-8F9E-8464595F99BF}" srcOrd="0" destOrd="0" presId="urn:microsoft.com/office/officeart/2005/8/layout/hProcess9"/>
    <dgm:cxn modelId="{509F4C08-4CA3-4A66-A3CF-456435CF825D}" type="presParOf" srcId="{F71CCDE7-F421-414B-A5F8-9CD82AFF6976}" destId="{EF56CA0F-AECF-4E90-B555-9D267458BBA7}" srcOrd="1" destOrd="0" presId="urn:microsoft.com/office/officeart/2005/8/layout/hProcess9"/>
    <dgm:cxn modelId="{BAE01784-3269-497A-8BD1-534074567E58}" type="presParOf" srcId="{EF56CA0F-AECF-4E90-B555-9D267458BBA7}" destId="{31FD2317-3C9E-4749-9704-7EF665679940}" srcOrd="0" destOrd="0" presId="urn:microsoft.com/office/officeart/2005/8/layout/hProcess9"/>
    <dgm:cxn modelId="{45B960CC-E74B-4044-89C0-99BE63483D39}" type="presParOf" srcId="{EF56CA0F-AECF-4E90-B555-9D267458BBA7}" destId="{FF012FED-9DA6-4EA7-AF5F-495425761C16}" srcOrd="1" destOrd="0" presId="urn:microsoft.com/office/officeart/2005/8/layout/hProcess9"/>
    <dgm:cxn modelId="{E25B305C-37D4-469A-9D3D-26075E2971C6}" type="presParOf" srcId="{EF56CA0F-AECF-4E90-B555-9D267458BBA7}" destId="{24D64A14-0C71-475D-BCBA-A139A37A56BF}" srcOrd="2" destOrd="0" presId="urn:microsoft.com/office/officeart/2005/8/layout/hProcess9"/>
    <dgm:cxn modelId="{CE632FD5-42C7-4EB0-88D3-B00A18BFC78C}" type="presParOf" srcId="{EF56CA0F-AECF-4E90-B555-9D267458BBA7}" destId="{D66AE972-47B6-40AF-82CA-1D2EC57945B7}" srcOrd="3" destOrd="0" presId="urn:microsoft.com/office/officeart/2005/8/layout/hProcess9"/>
    <dgm:cxn modelId="{905747A0-71F2-4606-9F76-65134AC7B413}" type="presParOf" srcId="{EF56CA0F-AECF-4E90-B555-9D267458BBA7}" destId="{43F0B2F3-4E92-4196-8CC6-E9394CEDF80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7619B3-9F76-415B-A661-47469462FE5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DB882416-5C9E-4D48-B0D7-98F39CE84E31}">
      <dgm:prSet phldrT="[Text]"/>
      <dgm:spPr>
        <a:solidFill>
          <a:srgbClr val="002060"/>
        </a:solidFill>
      </dgm:spPr>
      <dgm:t>
        <a:bodyPr/>
        <a:lstStyle/>
        <a:p>
          <a:r>
            <a:rPr lang="en-US" dirty="0"/>
            <a:t>Before visit</a:t>
          </a:r>
        </a:p>
      </dgm:t>
    </dgm:pt>
    <dgm:pt modelId="{35782D13-EE0F-4E24-A9FE-E61A755D350A}" type="parTrans" cxnId="{3E7179C3-DFC0-4985-A20B-9F38CB5E43CB}">
      <dgm:prSet/>
      <dgm:spPr/>
      <dgm:t>
        <a:bodyPr/>
        <a:lstStyle/>
        <a:p>
          <a:endParaRPr lang="en-US"/>
        </a:p>
      </dgm:t>
    </dgm:pt>
    <dgm:pt modelId="{B6FE970A-32B8-402F-9975-FEB94F0D2FFC}" type="sibTrans" cxnId="{3E7179C3-DFC0-4985-A20B-9F38CB5E43CB}">
      <dgm:prSet/>
      <dgm:spPr/>
      <dgm:t>
        <a:bodyPr/>
        <a:lstStyle/>
        <a:p>
          <a:endParaRPr lang="en-US"/>
        </a:p>
      </dgm:t>
    </dgm:pt>
    <dgm:pt modelId="{B3ED1992-E2DB-435B-8350-ADC898323EE3}">
      <dgm:prSet phldrT="[Text]"/>
      <dgm:spPr/>
      <dgm:t>
        <a:bodyPr/>
        <a:lstStyle/>
        <a:p>
          <a:r>
            <a:rPr lang="en-US" dirty="0"/>
            <a:t>During visit</a:t>
          </a:r>
        </a:p>
      </dgm:t>
    </dgm:pt>
    <dgm:pt modelId="{09A72F4F-78B0-40D0-B08E-FF95EF7DDEC3}" type="parTrans" cxnId="{D0DB041C-A373-4D11-803B-31DF14712061}">
      <dgm:prSet/>
      <dgm:spPr/>
      <dgm:t>
        <a:bodyPr/>
        <a:lstStyle/>
        <a:p>
          <a:endParaRPr lang="en-US"/>
        </a:p>
      </dgm:t>
    </dgm:pt>
    <dgm:pt modelId="{AC7FC4A5-56D3-4534-8B6D-AC56D819DAC1}" type="sibTrans" cxnId="{D0DB041C-A373-4D11-803B-31DF14712061}">
      <dgm:prSet/>
      <dgm:spPr/>
      <dgm:t>
        <a:bodyPr/>
        <a:lstStyle/>
        <a:p>
          <a:endParaRPr lang="en-US"/>
        </a:p>
      </dgm:t>
    </dgm:pt>
    <dgm:pt modelId="{FAB4FDCE-C7A0-4AC6-B4A8-50E42F5392E4}">
      <dgm:prSet phldrT="[Text]" custT="1"/>
      <dgm:spPr/>
      <dgm:t>
        <a:bodyPr/>
        <a:lstStyle/>
        <a:p>
          <a:r>
            <a:rPr lang="en-US" sz="1400" dirty="0"/>
            <a:t>Visits anticipated to last half a day (at minimum)</a:t>
          </a:r>
        </a:p>
      </dgm:t>
    </dgm:pt>
    <dgm:pt modelId="{5E6689FB-93BC-4ECF-9CEB-EF121B8224BF}" type="parTrans" cxnId="{F7981060-7EA0-4893-B6C9-4B5E571BA67F}">
      <dgm:prSet/>
      <dgm:spPr/>
      <dgm:t>
        <a:bodyPr/>
        <a:lstStyle/>
        <a:p>
          <a:endParaRPr lang="en-US"/>
        </a:p>
      </dgm:t>
    </dgm:pt>
    <dgm:pt modelId="{91501CE2-3805-45A7-BDBA-119B2F56CA04}" type="sibTrans" cxnId="{F7981060-7EA0-4893-B6C9-4B5E571BA67F}">
      <dgm:prSet/>
      <dgm:spPr/>
      <dgm:t>
        <a:bodyPr/>
        <a:lstStyle/>
        <a:p>
          <a:endParaRPr lang="en-US"/>
        </a:p>
      </dgm:t>
    </dgm:pt>
    <dgm:pt modelId="{C80087A5-B93E-4E7D-A88D-749CAE73A6A3}">
      <dgm:prSet phldrT="[Text]"/>
      <dgm:spPr>
        <a:solidFill>
          <a:srgbClr val="C00000"/>
        </a:solidFill>
      </dgm:spPr>
      <dgm:t>
        <a:bodyPr/>
        <a:lstStyle/>
        <a:p>
          <a:r>
            <a:rPr lang="en-US" dirty="0"/>
            <a:t>After visit</a:t>
          </a:r>
        </a:p>
      </dgm:t>
    </dgm:pt>
    <dgm:pt modelId="{41D49D1F-3A00-4A8B-B97F-DE1F96339005}" type="parTrans" cxnId="{4A2852F9-B525-4614-A1E8-DE9B712CB324}">
      <dgm:prSet/>
      <dgm:spPr/>
      <dgm:t>
        <a:bodyPr/>
        <a:lstStyle/>
        <a:p>
          <a:endParaRPr lang="en-US"/>
        </a:p>
      </dgm:t>
    </dgm:pt>
    <dgm:pt modelId="{CD620809-46D9-4B10-8471-0D3BB6ABC540}" type="sibTrans" cxnId="{4A2852F9-B525-4614-A1E8-DE9B712CB324}">
      <dgm:prSet/>
      <dgm:spPr/>
      <dgm:t>
        <a:bodyPr/>
        <a:lstStyle/>
        <a:p>
          <a:endParaRPr lang="en-US"/>
        </a:p>
      </dgm:t>
    </dgm:pt>
    <dgm:pt modelId="{C358AE18-311F-447F-8F84-CB3B1CDCFEDF}">
      <dgm:prSet phldrT="[Text]" custT="1"/>
      <dgm:spPr/>
      <dgm:t>
        <a:bodyPr/>
        <a:lstStyle/>
        <a:p>
          <a:r>
            <a:rPr lang="en-US" sz="1400" dirty="0"/>
            <a:t>Allot time at end of visit to summarize findings and </a:t>
          </a:r>
          <a:br>
            <a:rPr lang="en-US" sz="1400" dirty="0"/>
          </a:br>
          <a:r>
            <a:rPr lang="en-US" sz="1400" dirty="0"/>
            <a:t>formulate plan for gap </a:t>
          </a:r>
          <a:br>
            <a:rPr lang="en-US" sz="1400" dirty="0"/>
          </a:br>
          <a:r>
            <a:rPr lang="en-US" sz="1400" dirty="0"/>
            <a:t>mitigation</a:t>
          </a:r>
        </a:p>
      </dgm:t>
    </dgm:pt>
    <dgm:pt modelId="{ECE60342-B05E-4BE5-97B3-631E90065EE5}" type="parTrans" cxnId="{3BF570E3-6485-4142-B436-58731D4DEBB6}">
      <dgm:prSet/>
      <dgm:spPr/>
      <dgm:t>
        <a:bodyPr/>
        <a:lstStyle/>
        <a:p>
          <a:endParaRPr lang="en-US"/>
        </a:p>
      </dgm:t>
    </dgm:pt>
    <dgm:pt modelId="{9634A46A-CD42-48D0-BD56-2C4F257D4E58}" type="sibTrans" cxnId="{3BF570E3-6485-4142-B436-58731D4DEBB6}">
      <dgm:prSet/>
      <dgm:spPr/>
      <dgm:t>
        <a:bodyPr/>
        <a:lstStyle/>
        <a:p>
          <a:endParaRPr lang="en-US"/>
        </a:p>
      </dgm:t>
    </dgm:pt>
    <dgm:pt modelId="{C0845C87-CFCB-435F-A229-66AD872314CE}">
      <dgm:prSet phldrT="[Text]" custT="1"/>
      <dgm:spPr/>
      <dgm:t>
        <a:bodyPr/>
        <a:lstStyle/>
        <a:p>
          <a:r>
            <a:rPr lang="en-US" sz="1400" dirty="0"/>
            <a:t>If performing direct observations, may take longer</a:t>
          </a:r>
        </a:p>
      </dgm:t>
    </dgm:pt>
    <dgm:pt modelId="{1269CD57-068F-460F-BEAB-83B497661008}" type="parTrans" cxnId="{03456F0F-ED98-4F14-9249-59166B3F44AD}">
      <dgm:prSet/>
      <dgm:spPr/>
      <dgm:t>
        <a:bodyPr/>
        <a:lstStyle/>
        <a:p>
          <a:endParaRPr lang="en-US"/>
        </a:p>
      </dgm:t>
    </dgm:pt>
    <dgm:pt modelId="{C83C8260-D773-4DAF-8FB3-C7777C4CDB42}" type="sibTrans" cxnId="{03456F0F-ED98-4F14-9249-59166B3F44AD}">
      <dgm:prSet/>
      <dgm:spPr/>
      <dgm:t>
        <a:bodyPr/>
        <a:lstStyle/>
        <a:p>
          <a:endParaRPr lang="en-US"/>
        </a:p>
      </dgm:t>
    </dgm:pt>
    <dgm:pt modelId="{29D52A8F-36C2-4D5D-ABE7-7DE83544094A}">
      <dgm:prSet phldrT="[Text]" custT="1"/>
      <dgm:spPr/>
      <dgm:t>
        <a:bodyPr/>
        <a:lstStyle/>
        <a:p>
          <a:r>
            <a:rPr lang="en-US" sz="1400" dirty="0"/>
            <a:t>Provide completed ICAR tool to facility</a:t>
          </a:r>
          <a:endParaRPr lang="en-US" sz="1200" dirty="0"/>
        </a:p>
      </dgm:t>
    </dgm:pt>
    <dgm:pt modelId="{C959750E-F7DC-464D-94C4-4DC8B4B4C48D}" type="parTrans" cxnId="{977B6099-E614-45AC-AD0E-72CD6E0D1FAA}">
      <dgm:prSet/>
      <dgm:spPr/>
      <dgm:t>
        <a:bodyPr/>
        <a:lstStyle/>
        <a:p>
          <a:endParaRPr lang="en-US"/>
        </a:p>
      </dgm:t>
    </dgm:pt>
    <dgm:pt modelId="{C37FF47B-6D77-4C25-A086-2EA9C6402050}" type="sibTrans" cxnId="{977B6099-E614-45AC-AD0E-72CD6E0D1FAA}">
      <dgm:prSet/>
      <dgm:spPr/>
      <dgm:t>
        <a:bodyPr/>
        <a:lstStyle/>
        <a:p>
          <a:endParaRPr lang="en-US"/>
        </a:p>
      </dgm:t>
    </dgm:pt>
    <dgm:pt modelId="{ECBF4FC1-BEA1-4086-B87B-4B64AE9137E1}">
      <dgm:prSet phldrT="[Text]" custT="1"/>
      <dgm:spPr/>
      <dgm:t>
        <a:bodyPr/>
        <a:lstStyle/>
        <a:p>
          <a:r>
            <a:rPr lang="en-US" sz="1050" dirty="0"/>
            <a:t>  </a:t>
          </a:r>
          <a:r>
            <a:rPr lang="en-US" sz="1400" dirty="0"/>
            <a:t>Share tool in advance of the visit</a:t>
          </a:r>
        </a:p>
      </dgm:t>
    </dgm:pt>
    <dgm:pt modelId="{53388032-69A8-4C6B-90C4-6C8F13E69B56}" type="sibTrans" cxnId="{C39585A7-74C2-40A4-8F75-10F282BEE377}">
      <dgm:prSet/>
      <dgm:spPr/>
      <dgm:t>
        <a:bodyPr/>
        <a:lstStyle/>
        <a:p>
          <a:endParaRPr lang="en-US"/>
        </a:p>
      </dgm:t>
    </dgm:pt>
    <dgm:pt modelId="{AB7FF89F-1B2D-407A-8050-1B0B59E7DC0A}" type="parTrans" cxnId="{C39585A7-74C2-40A4-8F75-10F282BEE377}">
      <dgm:prSet/>
      <dgm:spPr/>
      <dgm:t>
        <a:bodyPr/>
        <a:lstStyle/>
        <a:p>
          <a:endParaRPr lang="en-US"/>
        </a:p>
      </dgm:t>
    </dgm:pt>
    <dgm:pt modelId="{352B012A-5D6F-431F-8F1A-9863A8EE86D7}">
      <dgm:prSet phldrT="[Text]" custT="1"/>
      <dgm:spPr/>
      <dgm:t>
        <a:bodyPr/>
        <a:lstStyle/>
        <a:p>
          <a:r>
            <a:rPr lang="en-US" sz="1400" dirty="0"/>
            <a:t> Give facility time to review and answer the questions</a:t>
          </a:r>
        </a:p>
      </dgm:t>
    </dgm:pt>
    <dgm:pt modelId="{0E34D60E-2C4D-4F81-8A43-4501C8D81854}" type="sibTrans" cxnId="{7F851B24-F134-4E5B-87C3-305376EBC208}">
      <dgm:prSet/>
      <dgm:spPr/>
      <dgm:t>
        <a:bodyPr/>
        <a:lstStyle/>
        <a:p>
          <a:endParaRPr lang="en-US"/>
        </a:p>
      </dgm:t>
    </dgm:pt>
    <dgm:pt modelId="{B9850843-36E8-46D0-98B6-530DFFC3F854}" type="parTrans" cxnId="{7F851B24-F134-4E5B-87C3-305376EBC208}">
      <dgm:prSet/>
      <dgm:spPr/>
      <dgm:t>
        <a:bodyPr/>
        <a:lstStyle/>
        <a:p>
          <a:endParaRPr lang="en-US"/>
        </a:p>
      </dgm:t>
    </dgm:pt>
    <dgm:pt modelId="{DBFE2248-FF9D-4B65-B935-AAC53C4A9793}">
      <dgm:prSet phldrT="[Text]" custT="1"/>
      <dgm:spPr/>
      <dgm:t>
        <a:bodyPr/>
        <a:lstStyle/>
        <a:p>
          <a:r>
            <a:rPr lang="en-US" sz="1400" dirty="0"/>
            <a:t> Ask the facility if there are any specific areas/issues they would like covered during the assessment</a:t>
          </a:r>
        </a:p>
      </dgm:t>
    </dgm:pt>
    <dgm:pt modelId="{487FEBF6-EAC5-4BC2-86A6-2F9B28117AC4}" type="sibTrans" cxnId="{3EE78357-7892-422E-8A23-9C4AE6B2E7B3}">
      <dgm:prSet/>
      <dgm:spPr/>
      <dgm:t>
        <a:bodyPr/>
        <a:lstStyle/>
        <a:p>
          <a:endParaRPr lang="en-US"/>
        </a:p>
      </dgm:t>
    </dgm:pt>
    <dgm:pt modelId="{DD508C00-76EC-444A-B02F-12DA0FA747EA}" type="parTrans" cxnId="{3EE78357-7892-422E-8A23-9C4AE6B2E7B3}">
      <dgm:prSet/>
      <dgm:spPr/>
      <dgm:t>
        <a:bodyPr/>
        <a:lstStyle/>
        <a:p>
          <a:endParaRPr lang="en-US"/>
        </a:p>
      </dgm:t>
    </dgm:pt>
    <dgm:pt modelId="{E492575E-83D5-4170-A401-2513C19171FC}" type="pres">
      <dgm:prSet presAssocID="{367619B3-9F76-415B-A661-47469462FE5F}" presName="rootnode" presStyleCnt="0">
        <dgm:presLayoutVars>
          <dgm:chMax/>
          <dgm:chPref/>
          <dgm:dir/>
          <dgm:animLvl val="lvl"/>
        </dgm:presLayoutVars>
      </dgm:prSet>
      <dgm:spPr/>
    </dgm:pt>
    <dgm:pt modelId="{3E935B9F-C216-4E7A-BC2A-1D15A21CFA15}" type="pres">
      <dgm:prSet presAssocID="{DB882416-5C9E-4D48-B0D7-98F39CE84E31}" presName="composite" presStyleCnt="0"/>
      <dgm:spPr/>
    </dgm:pt>
    <dgm:pt modelId="{367132ED-98A8-4D90-9FCD-35B34EF171DF}" type="pres">
      <dgm:prSet presAssocID="{DB882416-5C9E-4D48-B0D7-98F39CE84E31}" presName="bentUpArrow1" presStyleLbl="alignImgPlace1" presStyleIdx="0" presStyleCnt="2" custLinFactNeighborX="21485" custLinFactNeighborY="4176"/>
      <dgm:spPr/>
    </dgm:pt>
    <dgm:pt modelId="{4578C1DD-0786-4432-AD84-6C72A53F2966}" type="pres">
      <dgm:prSet presAssocID="{DB882416-5C9E-4D48-B0D7-98F39CE84E31}" presName="ParentText" presStyleLbl="node1" presStyleIdx="0" presStyleCnt="3" custLinFactNeighborX="-11399" custLinFactNeighborY="-709">
        <dgm:presLayoutVars>
          <dgm:chMax val="1"/>
          <dgm:chPref val="1"/>
          <dgm:bulletEnabled val="1"/>
        </dgm:presLayoutVars>
      </dgm:prSet>
      <dgm:spPr/>
    </dgm:pt>
    <dgm:pt modelId="{C2DD913B-2C07-4711-9F14-E80E58E75296}" type="pres">
      <dgm:prSet presAssocID="{DB882416-5C9E-4D48-B0D7-98F39CE84E31}" presName="ChildText" presStyleLbl="revTx" presStyleIdx="0" presStyleCnt="3" custScaleX="500823" custScaleY="131490" custLinFactX="91279" custLinFactNeighborX="100000" custLinFactNeighborY="-1732">
        <dgm:presLayoutVars>
          <dgm:chMax val="0"/>
          <dgm:chPref val="0"/>
          <dgm:bulletEnabled val="1"/>
        </dgm:presLayoutVars>
      </dgm:prSet>
      <dgm:spPr/>
    </dgm:pt>
    <dgm:pt modelId="{3CA5E15B-98F4-41DF-8D98-786703D1328E}" type="pres">
      <dgm:prSet presAssocID="{B6FE970A-32B8-402F-9975-FEB94F0D2FFC}" presName="sibTrans" presStyleCnt="0"/>
      <dgm:spPr/>
    </dgm:pt>
    <dgm:pt modelId="{FBCF3143-2D5B-4FD7-B153-9A7AA5C6F1F8}" type="pres">
      <dgm:prSet presAssocID="{B3ED1992-E2DB-435B-8350-ADC898323EE3}" presName="composite" presStyleCnt="0"/>
      <dgm:spPr/>
    </dgm:pt>
    <dgm:pt modelId="{5E6AE14F-3915-45C7-8AD4-9860BDCF39CA}" type="pres">
      <dgm:prSet presAssocID="{B3ED1992-E2DB-435B-8350-ADC898323EE3}" presName="bentUpArrow1" presStyleLbl="alignImgPlace1" presStyleIdx="1" presStyleCnt="2" custLinFactNeighborX="-7219" custLinFactNeighborY="32439"/>
      <dgm:spPr/>
    </dgm:pt>
    <dgm:pt modelId="{6A952BC0-E256-4A19-AE65-1238ED9B74D4}" type="pres">
      <dgm:prSet presAssocID="{B3ED1992-E2DB-435B-8350-ADC898323EE3}" presName="ParentText" presStyleLbl="node1" presStyleIdx="1" presStyleCnt="3" custLinFactNeighborX="-47516" custLinFactNeighborY="15391">
        <dgm:presLayoutVars>
          <dgm:chMax val="1"/>
          <dgm:chPref val="1"/>
          <dgm:bulletEnabled val="1"/>
        </dgm:presLayoutVars>
      </dgm:prSet>
      <dgm:spPr/>
    </dgm:pt>
    <dgm:pt modelId="{23CBE495-FF25-4594-9DEE-DB79CB310A2A}" type="pres">
      <dgm:prSet presAssocID="{B3ED1992-E2DB-435B-8350-ADC898323EE3}" presName="ChildText" presStyleLbl="revTx" presStyleIdx="1" presStyleCnt="3" custScaleX="407251" custScaleY="136753" custLinFactX="12769" custLinFactNeighborX="100000" custLinFactNeighborY="15525">
        <dgm:presLayoutVars>
          <dgm:chMax val="0"/>
          <dgm:chPref val="0"/>
          <dgm:bulletEnabled val="1"/>
        </dgm:presLayoutVars>
      </dgm:prSet>
      <dgm:spPr/>
    </dgm:pt>
    <dgm:pt modelId="{BCBE9B1C-4FCF-4223-8958-E138AA9CBF42}" type="pres">
      <dgm:prSet presAssocID="{AC7FC4A5-56D3-4534-8B6D-AC56D819DAC1}" presName="sibTrans" presStyleCnt="0"/>
      <dgm:spPr/>
    </dgm:pt>
    <dgm:pt modelId="{3ABCA1E1-F124-4746-B14F-401E1B648066}" type="pres">
      <dgm:prSet presAssocID="{C80087A5-B93E-4E7D-A88D-749CAE73A6A3}" presName="composite" presStyleCnt="0"/>
      <dgm:spPr/>
    </dgm:pt>
    <dgm:pt modelId="{EA3449E7-074F-4D18-948E-ACE55D8651AB}" type="pres">
      <dgm:prSet presAssocID="{C80087A5-B93E-4E7D-A88D-749CAE73A6A3}" presName="ParentText" presStyleLbl="node1" presStyleIdx="2" presStyleCnt="3" custLinFactNeighborX="-85448" custLinFactNeighborY="11824">
        <dgm:presLayoutVars>
          <dgm:chMax val="1"/>
          <dgm:chPref val="1"/>
          <dgm:bulletEnabled val="1"/>
        </dgm:presLayoutVars>
      </dgm:prSet>
      <dgm:spPr/>
    </dgm:pt>
    <dgm:pt modelId="{11B39B32-96A7-4185-AFD9-B66B45CE4481}" type="pres">
      <dgm:prSet presAssocID="{C80087A5-B93E-4E7D-A88D-749CAE73A6A3}" presName="FinalChildText" presStyleLbl="revTx" presStyleIdx="2" presStyleCnt="3" custScaleX="303314" custScaleY="217995" custLinFactNeighborX="-8607" custLinFactNeighborY="16984">
        <dgm:presLayoutVars>
          <dgm:chMax val="0"/>
          <dgm:chPref val="0"/>
          <dgm:bulletEnabled val="1"/>
        </dgm:presLayoutVars>
      </dgm:prSet>
      <dgm:spPr/>
    </dgm:pt>
  </dgm:ptLst>
  <dgm:cxnLst>
    <dgm:cxn modelId="{03456F0F-ED98-4F14-9249-59166B3F44AD}" srcId="{B3ED1992-E2DB-435B-8350-ADC898323EE3}" destId="{C0845C87-CFCB-435F-A229-66AD872314CE}" srcOrd="1" destOrd="0" parTransId="{1269CD57-068F-460F-BEAB-83B497661008}" sibTransId="{C83C8260-D773-4DAF-8FB3-C7777C4CDB42}"/>
    <dgm:cxn modelId="{D0DB041C-A373-4D11-803B-31DF14712061}" srcId="{367619B3-9F76-415B-A661-47469462FE5F}" destId="{B3ED1992-E2DB-435B-8350-ADC898323EE3}" srcOrd="1" destOrd="0" parTransId="{09A72F4F-78B0-40D0-B08E-FF95EF7DDEC3}" sibTransId="{AC7FC4A5-56D3-4534-8B6D-AC56D819DAC1}"/>
    <dgm:cxn modelId="{7F851B24-F134-4E5B-87C3-305376EBC208}" srcId="{DB882416-5C9E-4D48-B0D7-98F39CE84E31}" destId="{352B012A-5D6F-431F-8F1A-9863A8EE86D7}" srcOrd="1" destOrd="0" parTransId="{B9850843-36E8-46D0-98B6-530DFFC3F854}" sibTransId="{0E34D60E-2C4D-4F81-8A43-4501C8D81854}"/>
    <dgm:cxn modelId="{8A861E28-1ACE-4811-B5F9-963279DEF736}" type="presOf" srcId="{C0845C87-CFCB-435F-A229-66AD872314CE}" destId="{23CBE495-FF25-4594-9DEE-DB79CB310A2A}" srcOrd="0" destOrd="1" presId="urn:microsoft.com/office/officeart/2005/8/layout/StepDownProcess"/>
    <dgm:cxn modelId="{F7981060-7EA0-4893-B6C9-4B5E571BA67F}" srcId="{B3ED1992-E2DB-435B-8350-ADC898323EE3}" destId="{FAB4FDCE-C7A0-4AC6-B4A8-50E42F5392E4}" srcOrd="0" destOrd="0" parTransId="{5E6689FB-93BC-4ECF-9CEB-EF121B8224BF}" sibTransId="{91501CE2-3805-45A7-BDBA-119B2F56CA04}"/>
    <dgm:cxn modelId="{0D66F343-02DC-44CB-8E4A-F7A9459E67BF}" type="presOf" srcId="{367619B3-9F76-415B-A661-47469462FE5F}" destId="{E492575E-83D5-4170-A401-2513C19171FC}" srcOrd="0" destOrd="0" presId="urn:microsoft.com/office/officeart/2005/8/layout/StepDownProcess"/>
    <dgm:cxn modelId="{22D88A4C-63B3-4CF0-9ABF-8CA452D1827C}" type="presOf" srcId="{ECBF4FC1-BEA1-4086-B87B-4B64AE9137E1}" destId="{C2DD913B-2C07-4711-9F14-E80E58E75296}" srcOrd="0" destOrd="0" presId="urn:microsoft.com/office/officeart/2005/8/layout/StepDownProcess"/>
    <dgm:cxn modelId="{01C6E052-FD05-4DAD-B927-6B1593B5E46E}" type="presOf" srcId="{352B012A-5D6F-431F-8F1A-9863A8EE86D7}" destId="{C2DD913B-2C07-4711-9F14-E80E58E75296}" srcOrd="0" destOrd="1" presId="urn:microsoft.com/office/officeart/2005/8/layout/StepDownProcess"/>
    <dgm:cxn modelId="{3EE78357-7892-422E-8A23-9C4AE6B2E7B3}" srcId="{DB882416-5C9E-4D48-B0D7-98F39CE84E31}" destId="{DBFE2248-FF9D-4B65-B935-AAC53C4A9793}" srcOrd="2" destOrd="0" parTransId="{DD508C00-76EC-444A-B02F-12DA0FA747EA}" sibTransId="{487FEBF6-EAC5-4BC2-86A6-2F9B28117AC4}"/>
    <dgm:cxn modelId="{977B6099-E614-45AC-AD0E-72CD6E0D1FAA}" srcId="{C80087A5-B93E-4E7D-A88D-749CAE73A6A3}" destId="{29D52A8F-36C2-4D5D-ABE7-7DE83544094A}" srcOrd="1" destOrd="0" parTransId="{C959750E-F7DC-464D-94C4-4DC8B4B4C48D}" sibTransId="{C37FF47B-6D77-4C25-A086-2EA9C6402050}"/>
    <dgm:cxn modelId="{C39585A7-74C2-40A4-8F75-10F282BEE377}" srcId="{DB882416-5C9E-4D48-B0D7-98F39CE84E31}" destId="{ECBF4FC1-BEA1-4086-B87B-4B64AE9137E1}" srcOrd="0" destOrd="0" parTransId="{AB7FF89F-1B2D-407A-8050-1B0B59E7DC0A}" sibTransId="{53388032-69A8-4C6B-90C4-6C8F13E69B56}"/>
    <dgm:cxn modelId="{29E68FB4-1561-4298-98D0-2751842EAA76}" type="presOf" srcId="{FAB4FDCE-C7A0-4AC6-B4A8-50E42F5392E4}" destId="{23CBE495-FF25-4594-9DEE-DB79CB310A2A}" srcOrd="0" destOrd="0" presId="urn:microsoft.com/office/officeart/2005/8/layout/StepDownProcess"/>
    <dgm:cxn modelId="{FAFAA3C2-539F-4023-967A-9106DEB4F062}" type="presOf" srcId="{DBFE2248-FF9D-4B65-B935-AAC53C4A9793}" destId="{C2DD913B-2C07-4711-9F14-E80E58E75296}" srcOrd="0" destOrd="2" presId="urn:microsoft.com/office/officeart/2005/8/layout/StepDownProcess"/>
    <dgm:cxn modelId="{3E7179C3-DFC0-4985-A20B-9F38CB5E43CB}" srcId="{367619B3-9F76-415B-A661-47469462FE5F}" destId="{DB882416-5C9E-4D48-B0D7-98F39CE84E31}" srcOrd="0" destOrd="0" parTransId="{35782D13-EE0F-4E24-A9FE-E61A755D350A}" sibTransId="{B6FE970A-32B8-402F-9975-FEB94F0D2FFC}"/>
    <dgm:cxn modelId="{3EA309C8-9BF6-405D-8B4B-10BFD6DE0DCB}" type="presOf" srcId="{B3ED1992-E2DB-435B-8350-ADC898323EE3}" destId="{6A952BC0-E256-4A19-AE65-1238ED9B74D4}" srcOrd="0" destOrd="0" presId="urn:microsoft.com/office/officeart/2005/8/layout/StepDownProcess"/>
    <dgm:cxn modelId="{783E44D5-64C6-45CA-8837-D79864FED25B}" type="presOf" srcId="{C358AE18-311F-447F-8F84-CB3B1CDCFEDF}" destId="{11B39B32-96A7-4185-AFD9-B66B45CE4481}" srcOrd="0" destOrd="0" presId="urn:microsoft.com/office/officeart/2005/8/layout/StepDownProcess"/>
    <dgm:cxn modelId="{3BF570E3-6485-4142-B436-58731D4DEBB6}" srcId="{C80087A5-B93E-4E7D-A88D-749CAE73A6A3}" destId="{C358AE18-311F-447F-8F84-CB3B1CDCFEDF}" srcOrd="0" destOrd="0" parTransId="{ECE60342-B05E-4BE5-97B3-631E90065EE5}" sibTransId="{9634A46A-CD42-48D0-BD56-2C4F257D4E58}"/>
    <dgm:cxn modelId="{EBF143EC-F88C-44E2-BE24-386E97BA9ED2}" type="presOf" srcId="{C80087A5-B93E-4E7D-A88D-749CAE73A6A3}" destId="{EA3449E7-074F-4D18-948E-ACE55D8651AB}" srcOrd="0" destOrd="0" presId="urn:microsoft.com/office/officeart/2005/8/layout/StepDownProcess"/>
    <dgm:cxn modelId="{0EDEE5ED-A0FB-47FD-A0D2-96067BC975AC}" type="presOf" srcId="{29D52A8F-36C2-4D5D-ABE7-7DE83544094A}" destId="{11B39B32-96A7-4185-AFD9-B66B45CE4481}" srcOrd="0" destOrd="1" presId="urn:microsoft.com/office/officeart/2005/8/layout/StepDownProcess"/>
    <dgm:cxn modelId="{952904F5-1072-4A22-9AE0-E38F36062C48}" type="presOf" srcId="{DB882416-5C9E-4D48-B0D7-98F39CE84E31}" destId="{4578C1DD-0786-4432-AD84-6C72A53F2966}" srcOrd="0" destOrd="0" presId="urn:microsoft.com/office/officeart/2005/8/layout/StepDownProcess"/>
    <dgm:cxn modelId="{4A2852F9-B525-4614-A1E8-DE9B712CB324}" srcId="{367619B3-9F76-415B-A661-47469462FE5F}" destId="{C80087A5-B93E-4E7D-A88D-749CAE73A6A3}" srcOrd="2" destOrd="0" parTransId="{41D49D1F-3A00-4A8B-B97F-DE1F96339005}" sibTransId="{CD620809-46D9-4B10-8471-0D3BB6ABC540}"/>
    <dgm:cxn modelId="{14F713CC-BB15-405A-8FF8-BF9803DCF9BD}" type="presParOf" srcId="{E492575E-83D5-4170-A401-2513C19171FC}" destId="{3E935B9F-C216-4E7A-BC2A-1D15A21CFA15}" srcOrd="0" destOrd="0" presId="urn:microsoft.com/office/officeart/2005/8/layout/StepDownProcess"/>
    <dgm:cxn modelId="{172DCC29-744C-4B33-9815-A26B2DE0182A}" type="presParOf" srcId="{3E935B9F-C216-4E7A-BC2A-1D15A21CFA15}" destId="{367132ED-98A8-4D90-9FCD-35B34EF171DF}" srcOrd="0" destOrd="0" presId="urn:microsoft.com/office/officeart/2005/8/layout/StepDownProcess"/>
    <dgm:cxn modelId="{7B99354C-99F1-4129-B895-4FC278DA313A}" type="presParOf" srcId="{3E935B9F-C216-4E7A-BC2A-1D15A21CFA15}" destId="{4578C1DD-0786-4432-AD84-6C72A53F2966}" srcOrd="1" destOrd="0" presId="urn:microsoft.com/office/officeart/2005/8/layout/StepDownProcess"/>
    <dgm:cxn modelId="{6A7F3551-53A2-4B31-BCEC-D5F8DABE712B}" type="presParOf" srcId="{3E935B9F-C216-4E7A-BC2A-1D15A21CFA15}" destId="{C2DD913B-2C07-4711-9F14-E80E58E75296}" srcOrd="2" destOrd="0" presId="urn:microsoft.com/office/officeart/2005/8/layout/StepDownProcess"/>
    <dgm:cxn modelId="{2D546DF5-A7E7-4540-989D-3C9ACA121A93}" type="presParOf" srcId="{E492575E-83D5-4170-A401-2513C19171FC}" destId="{3CA5E15B-98F4-41DF-8D98-786703D1328E}" srcOrd="1" destOrd="0" presId="urn:microsoft.com/office/officeart/2005/8/layout/StepDownProcess"/>
    <dgm:cxn modelId="{9A061359-2CD0-45E0-96FE-1E3FC27ACC67}" type="presParOf" srcId="{E492575E-83D5-4170-A401-2513C19171FC}" destId="{FBCF3143-2D5B-4FD7-B153-9A7AA5C6F1F8}" srcOrd="2" destOrd="0" presId="urn:microsoft.com/office/officeart/2005/8/layout/StepDownProcess"/>
    <dgm:cxn modelId="{161907AF-0A8D-49B0-B031-9519E82A5A29}" type="presParOf" srcId="{FBCF3143-2D5B-4FD7-B153-9A7AA5C6F1F8}" destId="{5E6AE14F-3915-45C7-8AD4-9860BDCF39CA}" srcOrd="0" destOrd="0" presId="urn:microsoft.com/office/officeart/2005/8/layout/StepDownProcess"/>
    <dgm:cxn modelId="{F21F14C4-11BB-4B18-B596-49DAA24B3E75}" type="presParOf" srcId="{FBCF3143-2D5B-4FD7-B153-9A7AA5C6F1F8}" destId="{6A952BC0-E256-4A19-AE65-1238ED9B74D4}" srcOrd="1" destOrd="0" presId="urn:microsoft.com/office/officeart/2005/8/layout/StepDownProcess"/>
    <dgm:cxn modelId="{037B479F-F668-4A77-A869-6973714EE0F5}" type="presParOf" srcId="{FBCF3143-2D5B-4FD7-B153-9A7AA5C6F1F8}" destId="{23CBE495-FF25-4594-9DEE-DB79CB310A2A}" srcOrd="2" destOrd="0" presId="urn:microsoft.com/office/officeart/2005/8/layout/StepDownProcess"/>
    <dgm:cxn modelId="{3DE21BAE-16CA-4B25-8F27-1124690CB345}" type="presParOf" srcId="{E492575E-83D5-4170-A401-2513C19171FC}" destId="{BCBE9B1C-4FCF-4223-8958-E138AA9CBF42}" srcOrd="3" destOrd="0" presId="urn:microsoft.com/office/officeart/2005/8/layout/StepDownProcess"/>
    <dgm:cxn modelId="{441F5716-D02A-4842-B00E-028E68A52B37}" type="presParOf" srcId="{E492575E-83D5-4170-A401-2513C19171FC}" destId="{3ABCA1E1-F124-4746-B14F-401E1B648066}" srcOrd="4" destOrd="0" presId="urn:microsoft.com/office/officeart/2005/8/layout/StepDownProcess"/>
    <dgm:cxn modelId="{4B5A0989-14B7-417D-9C2C-F9AA8A0939F4}" type="presParOf" srcId="{3ABCA1E1-F124-4746-B14F-401E1B648066}" destId="{EA3449E7-074F-4D18-948E-ACE55D8651AB}" srcOrd="0" destOrd="0" presId="urn:microsoft.com/office/officeart/2005/8/layout/StepDownProcess"/>
    <dgm:cxn modelId="{5E2EA005-B734-4BD0-BF6C-40815BE158ED}" type="presParOf" srcId="{3ABCA1E1-F124-4746-B14F-401E1B648066}" destId="{11B39B32-96A7-4185-AFD9-B66B45CE4481}" srcOrd="1" destOrd="0" presId="urn:microsoft.com/office/officeart/2005/8/layout/StepDown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F9AEB-3B09-4FFF-AB8E-60CD004BE94A}">
      <dsp:nvSpPr>
        <dsp:cNvPr id="0" name=""/>
        <dsp:cNvSpPr/>
      </dsp:nvSpPr>
      <dsp:spPr>
        <a:xfrm>
          <a:off x="5686" y="1393265"/>
          <a:ext cx="1881954" cy="9409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State HAI Coordinator notified the HAI Epidemiologist</a:t>
          </a:r>
        </a:p>
      </dsp:txBody>
      <dsp:txXfrm>
        <a:off x="33246" y="1420825"/>
        <a:ext cx="1826834" cy="885857"/>
      </dsp:txXfrm>
    </dsp:sp>
    <dsp:sp modelId="{AF459B07-FAF2-4444-AF28-C629A0D3D88F}">
      <dsp:nvSpPr>
        <dsp:cNvPr id="0" name=""/>
        <dsp:cNvSpPr/>
      </dsp:nvSpPr>
      <dsp:spPr>
        <a:xfrm rot="19457599">
          <a:off x="1800504" y="1570503"/>
          <a:ext cx="927053" cy="45439"/>
        </a:xfrm>
        <a:custGeom>
          <a:avLst/>
          <a:gdLst/>
          <a:ahLst/>
          <a:cxnLst/>
          <a:rect l="0" t="0" r="0" b="0"/>
          <a:pathLst>
            <a:path>
              <a:moveTo>
                <a:pt x="0" y="22719"/>
              </a:moveTo>
              <a:lnTo>
                <a:pt x="927053" y="227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0855" y="1570046"/>
        <a:ext cx="46352" cy="46352"/>
      </dsp:txXfrm>
    </dsp:sp>
    <dsp:sp modelId="{86798759-5271-400C-AA38-F5CFF10D98FD}">
      <dsp:nvSpPr>
        <dsp:cNvPr id="0" name=""/>
        <dsp:cNvSpPr/>
      </dsp:nvSpPr>
      <dsp:spPr>
        <a:xfrm>
          <a:off x="2640422" y="852203"/>
          <a:ext cx="1881954" cy="9409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Regional office was contacted</a:t>
          </a:r>
        </a:p>
      </dsp:txBody>
      <dsp:txXfrm>
        <a:off x="2667982" y="879763"/>
        <a:ext cx="1826834" cy="885857"/>
      </dsp:txXfrm>
    </dsp:sp>
    <dsp:sp modelId="{4A78FADE-49B0-457C-8D7E-25EAFF3BC2FD}">
      <dsp:nvSpPr>
        <dsp:cNvPr id="0" name=""/>
        <dsp:cNvSpPr/>
      </dsp:nvSpPr>
      <dsp:spPr>
        <a:xfrm>
          <a:off x="4522377" y="1299972"/>
          <a:ext cx="752781" cy="45439"/>
        </a:xfrm>
        <a:custGeom>
          <a:avLst/>
          <a:gdLst/>
          <a:ahLst/>
          <a:cxnLst/>
          <a:rect l="0" t="0" r="0" b="0"/>
          <a:pathLst>
            <a:path>
              <a:moveTo>
                <a:pt x="0" y="22719"/>
              </a:moveTo>
              <a:lnTo>
                <a:pt x="752781" y="227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79948" y="1303872"/>
        <a:ext cx="37639" cy="37639"/>
      </dsp:txXfrm>
    </dsp:sp>
    <dsp:sp modelId="{357681A9-09CE-4ECF-9DF0-3918DE215AC8}">
      <dsp:nvSpPr>
        <dsp:cNvPr id="0" name=""/>
        <dsp:cNvSpPr/>
      </dsp:nvSpPr>
      <dsp:spPr>
        <a:xfrm>
          <a:off x="5275159" y="852203"/>
          <a:ext cx="1881954" cy="9409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LHDs contacted</a:t>
          </a:r>
        </a:p>
      </dsp:txBody>
      <dsp:txXfrm>
        <a:off x="5302719" y="879763"/>
        <a:ext cx="1826834" cy="885857"/>
      </dsp:txXfrm>
    </dsp:sp>
    <dsp:sp modelId="{3DE4DE2F-F982-4886-939B-1A9C60DD112E}">
      <dsp:nvSpPr>
        <dsp:cNvPr id="0" name=""/>
        <dsp:cNvSpPr/>
      </dsp:nvSpPr>
      <dsp:spPr>
        <a:xfrm rot="2142401">
          <a:off x="1800504" y="2111565"/>
          <a:ext cx="927053" cy="45439"/>
        </a:xfrm>
        <a:custGeom>
          <a:avLst/>
          <a:gdLst/>
          <a:ahLst/>
          <a:cxnLst/>
          <a:rect l="0" t="0" r="0" b="0"/>
          <a:pathLst>
            <a:path>
              <a:moveTo>
                <a:pt x="0" y="22719"/>
              </a:moveTo>
              <a:lnTo>
                <a:pt x="927053" y="227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0855" y="2111108"/>
        <a:ext cx="46352" cy="46352"/>
      </dsp:txXfrm>
    </dsp:sp>
    <dsp:sp modelId="{B6954982-5DC7-48FC-A8E6-90C99F2AE432}">
      <dsp:nvSpPr>
        <dsp:cNvPr id="0" name=""/>
        <dsp:cNvSpPr/>
      </dsp:nvSpPr>
      <dsp:spPr>
        <a:xfrm>
          <a:off x="2640422" y="1934327"/>
          <a:ext cx="1881954" cy="9409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CDC contacted to provide assistance</a:t>
          </a:r>
        </a:p>
      </dsp:txBody>
      <dsp:txXfrm>
        <a:off x="2667982" y="1961887"/>
        <a:ext cx="1826834" cy="885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C228A-2E56-4D21-8F9E-8464595F99BF}">
      <dsp:nvSpPr>
        <dsp:cNvPr id="0" name=""/>
        <dsp:cNvSpPr/>
      </dsp:nvSpPr>
      <dsp:spPr>
        <a:xfrm>
          <a:off x="411479" y="0"/>
          <a:ext cx="4663440" cy="3200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FD2317-3C9E-4749-9704-7EF665679940}">
      <dsp:nvSpPr>
        <dsp:cNvPr id="0" name=""/>
        <dsp:cNvSpPr/>
      </dsp:nvSpPr>
      <dsp:spPr>
        <a:xfrm>
          <a:off x="5893" y="960120"/>
          <a:ext cx="1765935" cy="1280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Test of Cure</a:t>
          </a:r>
        </a:p>
      </dsp:txBody>
      <dsp:txXfrm>
        <a:off x="68385" y="1022612"/>
        <a:ext cx="1640951" cy="1155176"/>
      </dsp:txXfrm>
    </dsp:sp>
    <dsp:sp modelId="{24D64A14-0C71-475D-BCBA-A139A37A56BF}">
      <dsp:nvSpPr>
        <dsp:cNvPr id="0" name=""/>
        <dsp:cNvSpPr/>
      </dsp:nvSpPr>
      <dsp:spPr>
        <a:xfrm>
          <a:off x="1860232" y="960120"/>
          <a:ext cx="1765935" cy="1280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Point Prevalence Study</a:t>
          </a:r>
        </a:p>
      </dsp:txBody>
      <dsp:txXfrm>
        <a:off x="1922724" y="1022612"/>
        <a:ext cx="1640951" cy="1155176"/>
      </dsp:txXfrm>
    </dsp:sp>
    <dsp:sp modelId="{43F0B2F3-4E92-4196-8CC6-E9394CEDF807}">
      <dsp:nvSpPr>
        <dsp:cNvPr id="0" name=""/>
        <dsp:cNvSpPr/>
      </dsp:nvSpPr>
      <dsp:spPr>
        <a:xfrm>
          <a:off x="3714571" y="960120"/>
          <a:ext cx="1765935" cy="1280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Prospective Surveillance</a:t>
          </a:r>
        </a:p>
      </dsp:txBody>
      <dsp:txXfrm>
        <a:off x="3777063" y="1022612"/>
        <a:ext cx="1640951" cy="1155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132ED-98A8-4D90-9FCD-35B34EF171DF}">
      <dsp:nvSpPr>
        <dsp:cNvPr id="0" name=""/>
        <dsp:cNvSpPr/>
      </dsp:nvSpPr>
      <dsp:spPr>
        <a:xfrm rot="5400000">
          <a:off x="1111800" y="1436981"/>
          <a:ext cx="864953" cy="98471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78C1DD-0786-4432-AD84-6C72A53F2966}">
      <dsp:nvSpPr>
        <dsp:cNvPr id="0" name=""/>
        <dsp:cNvSpPr/>
      </dsp:nvSpPr>
      <dsp:spPr>
        <a:xfrm>
          <a:off x="505095" y="434817"/>
          <a:ext cx="1456072" cy="1019203"/>
        </a:xfrm>
        <a:prstGeom prst="roundRect">
          <a:avLst>
            <a:gd name="adj" fmla="val 1667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Before visit</a:t>
          </a:r>
        </a:p>
      </dsp:txBody>
      <dsp:txXfrm>
        <a:off x="554857" y="484579"/>
        <a:ext cx="1356548" cy="919679"/>
      </dsp:txXfrm>
    </dsp:sp>
    <dsp:sp modelId="{C2DD913B-2C07-4711-9F14-E80E58E75296}">
      <dsp:nvSpPr>
        <dsp:cNvPr id="0" name=""/>
        <dsp:cNvSpPr/>
      </dsp:nvSpPr>
      <dsp:spPr>
        <a:xfrm>
          <a:off x="2030431" y="395278"/>
          <a:ext cx="5303756" cy="1083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66725">
            <a:lnSpc>
              <a:spcPct val="90000"/>
            </a:lnSpc>
            <a:spcBef>
              <a:spcPct val="0"/>
            </a:spcBef>
            <a:spcAft>
              <a:spcPct val="15000"/>
            </a:spcAft>
            <a:buChar char="•"/>
          </a:pPr>
          <a:r>
            <a:rPr lang="en-US" sz="1050" kern="1200" dirty="0"/>
            <a:t>  </a:t>
          </a:r>
          <a:r>
            <a:rPr lang="en-US" sz="1400" kern="1200" dirty="0"/>
            <a:t>Share tool in advance of the visit</a:t>
          </a:r>
        </a:p>
        <a:p>
          <a:pPr marL="114300" lvl="1" indent="-114300" algn="l" defTabSz="622300">
            <a:lnSpc>
              <a:spcPct val="90000"/>
            </a:lnSpc>
            <a:spcBef>
              <a:spcPct val="0"/>
            </a:spcBef>
            <a:spcAft>
              <a:spcPct val="15000"/>
            </a:spcAft>
            <a:buChar char="•"/>
          </a:pPr>
          <a:r>
            <a:rPr lang="en-US" sz="1400" kern="1200" dirty="0"/>
            <a:t> Give facility time to review and answer the questions</a:t>
          </a:r>
        </a:p>
        <a:p>
          <a:pPr marL="114300" lvl="1" indent="-114300" algn="l" defTabSz="622300">
            <a:lnSpc>
              <a:spcPct val="90000"/>
            </a:lnSpc>
            <a:spcBef>
              <a:spcPct val="0"/>
            </a:spcBef>
            <a:spcAft>
              <a:spcPct val="15000"/>
            </a:spcAft>
            <a:buChar char="•"/>
          </a:pPr>
          <a:r>
            <a:rPr lang="en-US" sz="1400" kern="1200" dirty="0"/>
            <a:t> Ask the facility if there are any specific areas/issues they would like covered during the assessment</a:t>
          </a:r>
        </a:p>
      </dsp:txBody>
      <dsp:txXfrm>
        <a:off x="2030431" y="395278"/>
        <a:ext cx="5303756" cy="1083168"/>
      </dsp:txXfrm>
    </dsp:sp>
    <dsp:sp modelId="{5E6AE14F-3915-45C7-8AD4-9860BDCF39CA}">
      <dsp:nvSpPr>
        <dsp:cNvPr id="0" name=""/>
        <dsp:cNvSpPr/>
      </dsp:nvSpPr>
      <dsp:spPr>
        <a:xfrm rot="5400000">
          <a:off x="2879482" y="2880520"/>
          <a:ext cx="864953" cy="98471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952BC0-E256-4A19-AE65-1238ED9B74D4}">
      <dsp:nvSpPr>
        <dsp:cNvPr id="0" name=""/>
        <dsp:cNvSpPr/>
      </dsp:nvSpPr>
      <dsp:spPr>
        <a:xfrm>
          <a:off x="2029541" y="1797985"/>
          <a:ext cx="1456072" cy="101920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During visit</a:t>
          </a:r>
        </a:p>
      </dsp:txBody>
      <dsp:txXfrm>
        <a:off x="2079303" y="1847747"/>
        <a:ext cx="1356548" cy="919679"/>
      </dsp:txXfrm>
    </dsp:sp>
    <dsp:sp modelId="{23CBE495-FF25-4594-9DEE-DB79CB310A2A}">
      <dsp:nvSpPr>
        <dsp:cNvPr id="0" name=""/>
        <dsp:cNvSpPr/>
      </dsp:nvSpPr>
      <dsp:spPr>
        <a:xfrm>
          <a:off x="3744807" y="1714834"/>
          <a:ext cx="4312821" cy="112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Visits anticipated to last half a day (at minimum)</a:t>
          </a:r>
        </a:p>
        <a:p>
          <a:pPr marL="114300" lvl="1" indent="-114300" algn="l" defTabSz="622300">
            <a:lnSpc>
              <a:spcPct val="90000"/>
            </a:lnSpc>
            <a:spcBef>
              <a:spcPct val="0"/>
            </a:spcBef>
            <a:spcAft>
              <a:spcPct val="15000"/>
            </a:spcAft>
            <a:buChar char="•"/>
          </a:pPr>
          <a:r>
            <a:rPr lang="en-US" sz="1400" kern="1200" dirty="0"/>
            <a:t>If performing direct observations, may take longer</a:t>
          </a:r>
        </a:p>
      </dsp:txBody>
      <dsp:txXfrm>
        <a:off x="3744807" y="1714834"/>
        <a:ext cx="4312821" cy="1126523"/>
      </dsp:txXfrm>
    </dsp:sp>
    <dsp:sp modelId="{EA3449E7-074F-4D18-948E-ACE55D8651AB}">
      <dsp:nvSpPr>
        <dsp:cNvPr id="0" name=""/>
        <dsp:cNvSpPr/>
      </dsp:nvSpPr>
      <dsp:spPr>
        <a:xfrm>
          <a:off x="3852193" y="3295328"/>
          <a:ext cx="1456072" cy="1019203"/>
        </a:xfrm>
        <a:prstGeom prst="roundRect">
          <a:avLst>
            <a:gd name="adj" fmla="val 166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After visit</a:t>
          </a:r>
        </a:p>
      </dsp:txBody>
      <dsp:txXfrm>
        <a:off x="3901955" y="3345090"/>
        <a:ext cx="1356548" cy="919679"/>
      </dsp:txXfrm>
    </dsp:sp>
    <dsp:sp modelId="{11B39B32-96A7-4185-AFD9-B66B45CE4481}">
      <dsp:nvSpPr>
        <dsp:cNvPr id="0" name=""/>
        <dsp:cNvSpPr/>
      </dsp:nvSpPr>
      <dsp:spPr>
        <a:xfrm>
          <a:off x="5384745" y="2925929"/>
          <a:ext cx="3212120" cy="1795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Allot time at end of visit to summarize findings and </a:t>
          </a:r>
          <a:br>
            <a:rPr lang="en-US" sz="1400" kern="1200" dirty="0"/>
          </a:br>
          <a:r>
            <a:rPr lang="en-US" sz="1400" kern="1200" dirty="0"/>
            <a:t>formulate plan for gap </a:t>
          </a:r>
          <a:br>
            <a:rPr lang="en-US" sz="1400" kern="1200" dirty="0"/>
          </a:br>
          <a:r>
            <a:rPr lang="en-US" sz="1400" kern="1200" dirty="0"/>
            <a:t>mitigation</a:t>
          </a:r>
        </a:p>
        <a:p>
          <a:pPr marL="114300" lvl="1" indent="-114300" algn="l" defTabSz="622300">
            <a:lnSpc>
              <a:spcPct val="90000"/>
            </a:lnSpc>
            <a:spcBef>
              <a:spcPct val="0"/>
            </a:spcBef>
            <a:spcAft>
              <a:spcPct val="15000"/>
            </a:spcAft>
            <a:buChar char="•"/>
          </a:pPr>
          <a:r>
            <a:rPr lang="en-US" sz="1400" kern="1200" dirty="0"/>
            <a:t>Provide completed ICAR tool to facility</a:t>
          </a:r>
          <a:endParaRPr lang="en-US" sz="1200" kern="1200" dirty="0"/>
        </a:p>
      </dsp:txBody>
      <dsp:txXfrm>
        <a:off x="5384745" y="2925929"/>
        <a:ext cx="3212120" cy="17957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4" y="1"/>
            <a:ext cx="4033943" cy="352375"/>
          </a:xfrm>
          <a:prstGeom prst="rect">
            <a:avLst/>
          </a:prstGeom>
        </p:spPr>
        <p:txBody>
          <a:bodyPr vert="horz" lIns="93324" tIns="46662" rIns="93324" bIns="46662" rtlCol="0"/>
          <a:lstStyle>
            <a:lvl1pPr algn="r">
              <a:defRPr sz="1200"/>
            </a:lvl1pPr>
          </a:lstStyle>
          <a:p>
            <a:fld id="{6AC479C4-87BA-4A8B-B739-F95EB411011A}" type="datetimeFigureOut">
              <a:rPr lang="en-US" smtClean="0"/>
              <a:t>4/14/2023</a:t>
            </a:fld>
            <a:endParaRPr lang="en-US"/>
          </a:p>
        </p:txBody>
      </p:sp>
      <p:sp>
        <p:nvSpPr>
          <p:cNvPr id="4" name="Footer Placeholder 3"/>
          <p:cNvSpPr>
            <a:spLocks noGrp="1"/>
          </p:cNvSpPr>
          <p:nvPr>
            <p:ph type="ftr" sz="quarter" idx="2"/>
          </p:nvPr>
        </p:nvSpPr>
        <p:spPr>
          <a:xfrm>
            <a:off x="1"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4" y="6670726"/>
            <a:ext cx="4033943" cy="352374"/>
          </a:xfrm>
          <a:prstGeom prst="rect">
            <a:avLst/>
          </a:prstGeom>
        </p:spPr>
        <p:txBody>
          <a:bodyPr vert="horz" lIns="93324" tIns="46662" rIns="93324" bIns="46662" rtlCol="0" anchor="b"/>
          <a:lstStyle>
            <a:lvl1pPr algn="r">
              <a:defRPr sz="1200"/>
            </a:lvl1pPr>
          </a:lstStyle>
          <a:p>
            <a:fld id="{875F0020-6A7E-48C4-B00C-288290BE0A9E}" type="slidenum">
              <a:rPr lang="en-US" smtClean="0"/>
              <a:t>‹#›</a:t>
            </a:fld>
            <a:endParaRPr lang="en-US"/>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1"/>
            <a:ext cx="4033943" cy="352375"/>
          </a:xfrm>
          <a:prstGeom prst="rect">
            <a:avLst/>
          </a:prstGeom>
        </p:spPr>
        <p:txBody>
          <a:bodyPr vert="horz" lIns="93324" tIns="46662" rIns="93324" bIns="46662" rtlCol="0"/>
          <a:lstStyle>
            <a:lvl1pPr algn="r">
              <a:defRPr sz="1200"/>
            </a:lvl1pPr>
          </a:lstStyle>
          <a:p>
            <a:fld id="{40FC3508-E8F7-458D-B367-BDAFD52A9C9A}" type="datetimeFigureOut">
              <a:rPr lang="en-US" smtClean="0"/>
              <a:t>4/14/2023</a:t>
            </a:fld>
            <a:endParaRPr lang="en-US"/>
          </a:p>
        </p:txBody>
      </p:sp>
      <p:sp>
        <p:nvSpPr>
          <p:cNvPr id="4" name="Slide Image Placeholder 3"/>
          <p:cNvSpPr>
            <a:spLocks noGrp="1" noRot="1" noChangeAspect="1"/>
          </p:cNvSpPr>
          <p:nvPr>
            <p:ph type="sldImg" idx="2"/>
          </p:nvPr>
        </p:nvSpPr>
        <p:spPr>
          <a:xfrm>
            <a:off x="920750" y="708025"/>
            <a:ext cx="2735263" cy="205105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4648345" y="708213"/>
            <a:ext cx="4217465" cy="5605147"/>
          </a:xfrm>
          <a:prstGeom prst="rect">
            <a:avLst/>
          </a:prstGeom>
        </p:spPr>
        <p:txBody>
          <a:bodyPr vert="horz" lIns="93324" tIns="46662" rIns="93324" bIns="46662"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6"/>
            <a:ext cx="4033943" cy="352374"/>
          </a:xfrm>
          <a:prstGeom prst="rect">
            <a:avLst/>
          </a:prstGeom>
        </p:spPr>
        <p:txBody>
          <a:bodyPr vert="horz" lIns="93324" tIns="46662" rIns="93324" bIns="46662" rtlCol="0" anchor="b"/>
          <a:lstStyle>
            <a:lvl1pPr algn="r">
              <a:defRPr sz="1200"/>
            </a:lvl1pPr>
          </a:lstStyle>
          <a:p>
            <a:r>
              <a:rPr lang="en-US" dirty="0"/>
              <a:t>Slide </a:t>
            </a:r>
            <a:fld id="{29DE756F-184F-4D3A-B7EF-A08AD88F334E}" type="slidenum">
              <a:rPr lang="en-US" smtClean="0"/>
              <a:pPr/>
              <a:t>‹#›</a:t>
            </a:fld>
            <a:endParaRPr lang="en-US" dirty="0"/>
          </a:p>
        </p:txBody>
      </p:sp>
      <p:cxnSp>
        <p:nvCxnSpPr>
          <p:cNvPr id="14" name="Straight Connector 13"/>
          <p:cNvCxnSpPr/>
          <p:nvPr/>
        </p:nvCxnSpPr>
        <p:spPr>
          <a:xfrm>
            <a:off x="543032" y="4565535"/>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3032" y="490873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3032" y="5264575"/>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3032" y="420642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3032" y="561104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3032" y="3859955"/>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3032" y="3161511"/>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3032" y="350411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3032" y="5966885"/>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3032" y="631335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a:t>
            </a:fld>
            <a:endParaRPr lang="en-US" dirty="0"/>
          </a:p>
        </p:txBody>
      </p:sp>
    </p:spTree>
    <p:extLst>
      <p:ext uri="{BB962C8B-B14F-4D97-AF65-F5344CB8AC3E}">
        <p14:creationId xmlns:p14="http://schemas.microsoft.com/office/powerpoint/2010/main" val="415739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guidance document breaks the</a:t>
            </a:r>
            <a:r>
              <a:rPr lang="en-US" baseline="0" dirty="0"/>
              <a:t> organisms down into 3 Tiers. The first tier is reserved for rare or pan-resistant organisms, and requires the biggest response. For example, mcr-1 or a novel resistance mechanism would both fall in Tier 1 and require extensive investigation and response which </a:t>
            </a:r>
            <a:r>
              <a:rPr lang="en-US" baseline="0" dirty="0" err="1"/>
              <a:t>Thi</a:t>
            </a:r>
            <a:r>
              <a:rPr lang="en-US" baseline="0" dirty="0"/>
              <a:t> will cover in our next section of the presentation. The second tier is for organisms primarily found in healthcare settings but not believed to be found regularly in the region. Examples include the resistance gene OXA-48, as well as </a:t>
            </a:r>
            <a:r>
              <a:rPr lang="en-US" baseline="0" dirty="0" err="1"/>
              <a:t>carbapenemase</a:t>
            </a:r>
            <a:r>
              <a:rPr lang="en-US" baseline="0" dirty="0"/>
              <a:t>-producing Pseudomonas species. The third tier includes organisms that are already established in the region, for example, KPC in Texas.</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10</a:t>
            </a:fld>
            <a:endParaRPr lang="en-US" dirty="0">
              <a:solidFill>
                <a:srgbClr val="022167"/>
              </a:solidFill>
            </a:endParaRPr>
          </a:p>
        </p:txBody>
      </p:sp>
    </p:spTree>
    <p:extLst>
      <p:ext uri="{BB962C8B-B14F-4D97-AF65-F5344CB8AC3E}">
        <p14:creationId xmlns:p14="http://schemas.microsoft.com/office/powerpoint/2010/main" val="4063528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11</a:t>
            </a:fld>
            <a:endParaRPr lang="en-US" dirty="0"/>
          </a:p>
        </p:txBody>
      </p:sp>
    </p:spTree>
    <p:extLst>
      <p:ext uri="{BB962C8B-B14F-4D97-AF65-F5344CB8AC3E}">
        <p14:creationId xmlns:p14="http://schemas.microsoft.com/office/powerpoint/2010/main" val="185789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r>
              <a:rPr lang="en-US" dirty="0"/>
              <a:t>Once one of the alert triggers is met, the ARLN immediately notifies:</a:t>
            </a:r>
          </a:p>
          <a:p>
            <a:pPr marL="699927"/>
            <a:r>
              <a:rPr lang="en-US" dirty="0">
                <a:solidFill>
                  <a:schemeClr val="bg1"/>
                </a:solidFill>
              </a:rPr>
              <a:t>CDC</a:t>
            </a:r>
          </a:p>
          <a:p>
            <a:pPr marL="699927"/>
            <a:r>
              <a:rPr lang="en-US" dirty="0">
                <a:solidFill>
                  <a:schemeClr val="bg1"/>
                </a:solidFill>
              </a:rPr>
              <a:t>the State HAI Coordinator</a:t>
            </a:r>
          </a:p>
          <a:p>
            <a:pPr marL="699927"/>
            <a:r>
              <a:rPr lang="en-US" dirty="0">
                <a:solidFill>
                  <a:schemeClr val="bg1"/>
                </a:solidFill>
              </a:rPr>
              <a:t>Regional HAI Epidemiologist</a:t>
            </a:r>
          </a:p>
          <a:p>
            <a:endParaRPr lang="en-US" dirty="0"/>
          </a:p>
          <a:p>
            <a:r>
              <a:rPr lang="en-US" dirty="0"/>
              <a:t>so that appropriate infection control measures may be implemented. </a:t>
            </a:r>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12</a:t>
            </a:fld>
            <a:endParaRPr lang="en-US" dirty="0"/>
          </a:p>
        </p:txBody>
      </p:sp>
    </p:spTree>
    <p:extLst>
      <p:ext uri="{BB962C8B-B14F-4D97-AF65-F5344CB8AC3E}">
        <p14:creationId xmlns:p14="http://schemas.microsoft.com/office/powerpoint/2010/main" val="3657473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r>
              <a:rPr lang="en-US" dirty="0"/>
              <a:t>This</a:t>
            </a:r>
            <a:r>
              <a:rPr lang="en-US" baseline="0" dirty="0"/>
              <a:t> </a:t>
            </a:r>
            <a:r>
              <a:rPr lang="en-US" dirty="0"/>
              <a:t>table summarizes the AR findings that should trigger these email alerts.</a:t>
            </a:r>
          </a:p>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13</a:t>
            </a:fld>
            <a:endParaRPr lang="en-US" dirty="0"/>
          </a:p>
        </p:txBody>
      </p:sp>
    </p:spTree>
    <p:extLst>
      <p:ext uri="{BB962C8B-B14F-4D97-AF65-F5344CB8AC3E}">
        <p14:creationId xmlns:p14="http://schemas.microsoft.com/office/powerpoint/2010/main" val="160401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14</a:t>
            </a:fld>
            <a:endParaRPr lang="en-US" dirty="0"/>
          </a:p>
        </p:txBody>
      </p:sp>
    </p:spTree>
    <p:extLst>
      <p:ext uri="{BB962C8B-B14F-4D97-AF65-F5344CB8AC3E}">
        <p14:creationId xmlns:p14="http://schemas.microsoft.com/office/powerpoint/2010/main" val="2279886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r>
              <a:rPr lang="en-US" dirty="0"/>
              <a:t>Once one of the alert triggers is met, the ARLN immediately notifies:</a:t>
            </a:r>
          </a:p>
          <a:p>
            <a:pPr marL="699927"/>
            <a:r>
              <a:rPr lang="en-US" dirty="0">
                <a:solidFill>
                  <a:schemeClr val="bg1"/>
                </a:solidFill>
              </a:rPr>
              <a:t>CDC</a:t>
            </a:r>
          </a:p>
          <a:p>
            <a:pPr marL="699927"/>
            <a:r>
              <a:rPr lang="en-US" dirty="0">
                <a:solidFill>
                  <a:schemeClr val="bg1"/>
                </a:solidFill>
              </a:rPr>
              <a:t>the State HAI Coordinator</a:t>
            </a:r>
          </a:p>
          <a:p>
            <a:pPr marL="699927"/>
            <a:r>
              <a:rPr lang="en-US" dirty="0">
                <a:solidFill>
                  <a:schemeClr val="bg1"/>
                </a:solidFill>
              </a:rPr>
              <a:t>Regional HAI Epidemiologist</a:t>
            </a:r>
          </a:p>
          <a:p>
            <a:endParaRPr lang="en-US" dirty="0"/>
          </a:p>
          <a:p>
            <a:r>
              <a:rPr lang="en-US" dirty="0"/>
              <a:t>so that appropriate infection control measures may be implemented. </a:t>
            </a:r>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15</a:t>
            </a:fld>
            <a:endParaRPr lang="en-US" dirty="0"/>
          </a:p>
        </p:txBody>
      </p:sp>
    </p:spTree>
    <p:extLst>
      <p:ext uri="{BB962C8B-B14F-4D97-AF65-F5344CB8AC3E}">
        <p14:creationId xmlns:p14="http://schemas.microsoft.com/office/powerpoint/2010/main" val="2596520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16</a:t>
            </a:fld>
            <a:endParaRPr lang="en-US" dirty="0"/>
          </a:p>
        </p:txBody>
      </p:sp>
    </p:spTree>
    <p:extLst>
      <p:ext uri="{BB962C8B-B14F-4D97-AF65-F5344CB8AC3E}">
        <p14:creationId xmlns:p14="http://schemas.microsoft.com/office/powerpoint/2010/main" val="1826064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pPr marL="291636" lvl="2" indent="-291636" defTabSz="933237">
              <a:buFont typeface="Arial" panose="020B0604020202020204" pitchFamily="34" charset="0"/>
              <a:buChar char="•"/>
              <a:defRPr/>
            </a:pPr>
            <a:r>
              <a:rPr lang="en-US" dirty="0">
                <a:solidFill>
                  <a:schemeClr val="tx1"/>
                </a:solidFill>
              </a:rPr>
              <a:t>Contact</a:t>
            </a:r>
            <a:r>
              <a:rPr lang="en-US" baseline="0" dirty="0">
                <a:solidFill>
                  <a:schemeClr val="tx1"/>
                </a:solidFill>
              </a:rPr>
              <a:t> Precautions is recommended with extra efforts for education recommended for such things as hand hygiene, proper PPE selection, proper donning/doffing of PPE, disposable supplies, etc. Staff need to be educated on the organism and resistance mechanism so they fully understand the importance of their compliance.</a:t>
            </a:r>
            <a:r>
              <a:rPr lang="en-US" dirty="0"/>
              <a:t> Proper environmental disinfection is of utmost importance and needs to be included for all staff who would enter the patient’s environment.</a:t>
            </a:r>
            <a:endParaRPr lang="en-US" baseline="0" dirty="0">
              <a:solidFill>
                <a:schemeClr val="tx1"/>
              </a:solidFill>
            </a:endParaRPr>
          </a:p>
          <a:p>
            <a:pPr marL="291636" indent="-291636">
              <a:buFont typeface="Arial" panose="020B0604020202020204" pitchFamily="34" charset="0"/>
              <a:buChar char="•"/>
            </a:pPr>
            <a:endParaRPr lang="en-US" baseline="0" dirty="0">
              <a:solidFill>
                <a:schemeClr val="tx1"/>
              </a:solidFill>
            </a:endParaRPr>
          </a:p>
          <a:p>
            <a:pPr marL="291636" indent="-291636">
              <a:buFont typeface="Arial" panose="020B0604020202020204" pitchFamily="34" charset="0"/>
              <a:buChar char="•"/>
            </a:pPr>
            <a:r>
              <a:rPr lang="en-US" baseline="0" dirty="0">
                <a:solidFill>
                  <a:schemeClr val="tx1"/>
                </a:solidFill>
              </a:rPr>
              <a:t>A look at retrospective data for the facility is recommended to help establish a baseline.  This information can be obtained from the lab and pharmacy.  Obtaining an </a:t>
            </a:r>
            <a:r>
              <a:rPr lang="en-US" baseline="0" dirty="0" err="1">
                <a:solidFill>
                  <a:schemeClr val="tx1"/>
                </a:solidFill>
              </a:rPr>
              <a:t>antibiogram</a:t>
            </a:r>
            <a:r>
              <a:rPr lang="en-US" baseline="0" dirty="0">
                <a:solidFill>
                  <a:schemeClr val="tx1"/>
                </a:solidFill>
              </a:rPr>
              <a:t> for the facility would be helpful. </a:t>
            </a:r>
            <a:r>
              <a:rPr lang="en-US" baseline="0" dirty="0" err="1">
                <a:solidFill>
                  <a:schemeClr val="tx1"/>
                </a:solidFill>
              </a:rPr>
              <a:t>Antibiogram</a:t>
            </a:r>
            <a:r>
              <a:rPr lang="en-US" baseline="0" dirty="0">
                <a:solidFill>
                  <a:schemeClr val="tx1"/>
                </a:solidFill>
              </a:rPr>
              <a:t> for each TX public health region is available online. </a:t>
            </a:r>
          </a:p>
          <a:p>
            <a:pPr marL="291636" indent="-291636">
              <a:buFont typeface="Arial" panose="020B0604020202020204" pitchFamily="34" charset="0"/>
              <a:buChar char="•"/>
            </a:pPr>
            <a:endParaRPr lang="en-US" baseline="0" dirty="0">
              <a:solidFill>
                <a:schemeClr val="tx1"/>
              </a:solidFill>
            </a:endParaRPr>
          </a:p>
          <a:p>
            <a:pPr marL="291636" lvl="2" indent="-291636" defTabSz="933237">
              <a:buFont typeface="Arial" panose="020B0604020202020204" pitchFamily="34" charset="0"/>
              <a:buChar char="•"/>
              <a:defRPr/>
            </a:pPr>
            <a:r>
              <a:rPr lang="en-US" dirty="0"/>
              <a:t>Observe staff practices to identify gaps in infection control. Places to visit include areas that the patient has been or has received services (i.e., Dialysis).</a:t>
            </a:r>
          </a:p>
          <a:p>
            <a:pPr marL="291636" indent="-291636">
              <a:buFont typeface="Arial" panose="020B0604020202020204" pitchFamily="34" charset="0"/>
              <a:buChar char="•"/>
            </a:pPr>
            <a:endParaRPr lang="en-US" baseline="0" dirty="0">
              <a:solidFill>
                <a:schemeClr val="tx1"/>
              </a:solidFill>
            </a:endParaRPr>
          </a:p>
          <a:p>
            <a:pPr marL="291636" indent="-291636">
              <a:buFont typeface="Arial" panose="020B0604020202020204" pitchFamily="34" charset="0"/>
              <a:buChar char="•"/>
            </a:pPr>
            <a:r>
              <a:rPr lang="en-US" baseline="0" dirty="0">
                <a:solidFill>
                  <a:schemeClr val="tx1"/>
                </a:solidFill>
              </a:rPr>
              <a:t>Colonization study may be recommended depending on the history of the patient.</a:t>
            </a:r>
          </a:p>
          <a:p>
            <a:pPr marL="524946" lvl="1" indent="-291636">
              <a:buFont typeface="Arial" panose="020B0604020202020204" pitchFamily="34" charset="0"/>
              <a:buChar char="•"/>
            </a:pPr>
            <a:r>
              <a:rPr lang="en-US" baseline="0" dirty="0">
                <a:solidFill>
                  <a:schemeClr val="tx1"/>
                </a:solidFill>
              </a:rPr>
              <a:t>i)	Identification of high risk contacts</a:t>
            </a:r>
          </a:p>
          <a:p>
            <a:pPr marL="524946" lvl="1" indent="-291636">
              <a:buFont typeface="Arial" panose="020B0604020202020204" pitchFamily="34" charset="0"/>
              <a:buChar char="•"/>
            </a:pPr>
            <a:r>
              <a:rPr lang="en-US" baseline="0" dirty="0">
                <a:solidFill>
                  <a:schemeClr val="tx1"/>
                </a:solidFill>
              </a:rPr>
              <a:t>ii)	Screening for “presence of mechanism” via Rectal swabs</a:t>
            </a:r>
          </a:p>
          <a:p>
            <a:pPr marL="524946" lvl="1" indent="-291636">
              <a:buFont typeface="Arial" panose="020B0604020202020204" pitchFamily="34" charset="0"/>
              <a:buChar char="•"/>
            </a:pPr>
            <a:r>
              <a:rPr lang="en-US" baseline="0" dirty="0">
                <a:solidFill>
                  <a:schemeClr val="tx1"/>
                </a:solidFill>
              </a:rPr>
              <a:t>iii)	If contacts are positive, start new round of testing</a:t>
            </a:r>
          </a:p>
          <a:p>
            <a:pPr marL="524946" lvl="1" indent="-291636">
              <a:buFont typeface="Arial" panose="020B0604020202020204" pitchFamily="34" charset="0"/>
              <a:buChar char="•"/>
            </a:pPr>
            <a:r>
              <a:rPr lang="en-US" baseline="0" dirty="0">
                <a:solidFill>
                  <a:schemeClr val="tx1"/>
                </a:solidFill>
              </a:rPr>
              <a:t>iv)	Steps of this process will be covered by Tarrant </a:t>
            </a:r>
          </a:p>
          <a:p>
            <a:pPr marL="291636" indent="-291636">
              <a:buFont typeface="Arial" panose="020B0604020202020204" pitchFamily="34" charset="0"/>
              <a:buChar char="•"/>
            </a:pPr>
            <a:endParaRPr lang="en-US" baseline="0" dirty="0">
              <a:solidFill>
                <a:schemeClr val="tx1"/>
              </a:solidFill>
            </a:endParaRPr>
          </a:p>
          <a:p>
            <a:pPr marL="291636" indent="-291636">
              <a:buFont typeface="Arial" panose="020B0604020202020204" pitchFamily="34" charset="0"/>
              <a:buChar char="•"/>
            </a:pPr>
            <a:r>
              <a:rPr lang="en-US" baseline="0" dirty="0">
                <a:solidFill>
                  <a:schemeClr val="tx1"/>
                </a:solidFill>
              </a:rPr>
              <a:t>Through prospective surveillance, facilities may be requested to submit isolates to the ARLN for a certain time period following the initial infection to monitor the presence of the resistance mechanism at the facility.</a:t>
            </a:r>
          </a:p>
          <a:p>
            <a:pPr lvl="2"/>
            <a:r>
              <a:rPr lang="en-US" dirty="0"/>
              <a:t>Sending isolates to ARLN for 3 months</a:t>
            </a:r>
          </a:p>
          <a:p>
            <a:pPr lvl="2"/>
            <a:r>
              <a:rPr lang="en-US" dirty="0"/>
              <a:t>Ensure that DSHS Lab/ARLN has capacity to accept the isolates</a:t>
            </a:r>
          </a:p>
          <a:p>
            <a:pPr marL="291636" indent="-291636">
              <a:buFont typeface="Arial" panose="020B0604020202020204" pitchFamily="34" charset="0"/>
              <a:buChar char="•"/>
            </a:pPr>
            <a:endParaRPr lang="en-US" baseline="0" dirty="0">
              <a:solidFill>
                <a:schemeClr val="tx1"/>
              </a:solidFill>
            </a:endParaRPr>
          </a:p>
          <a:p>
            <a:pPr marL="291636" indent="-291636">
              <a:buFont typeface="Arial" panose="020B0604020202020204" pitchFamily="34" charset="0"/>
              <a:buChar char="•"/>
            </a:pPr>
            <a:r>
              <a:rPr lang="en-US" baseline="0" dirty="0">
                <a:solidFill>
                  <a:schemeClr val="tx1"/>
                </a:solidFill>
              </a:rPr>
              <a:t>Environmental sampling is also something that may be recommended depending on the situation.</a:t>
            </a:r>
            <a:endParaRPr lang="en-US" dirty="0">
              <a:solidFill>
                <a:schemeClr val="bg1"/>
              </a:solidFill>
            </a:endParaRP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17</a:t>
            </a:fld>
            <a:endParaRPr lang="en-US" dirty="0"/>
          </a:p>
        </p:txBody>
      </p:sp>
    </p:spTree>
    <p:extLst>
      <p:ext uri="{BB962C8B-B14F-4D97-AF65-F5344CB8AC3E}">
        <p14:creationId xmlns:p14="http://schemas.microsoft.com/office/powerpoint/2010/main" val="794893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18</a:t>
            </a:fld>
            <a:endParaRPr lang="en-US" dirty="0"/>
          </a:p>
        </p:txBody>
      </p:sp>
    </p:spTree>
    <p:extLst>
      <p:ext uri="{BB962C8B-B14F-4D97-AF65-F5344CB8AC3E}">
        <p14:creationId xmlns:p14="http://schemas.microsoft.com/office/powerpoint/2010/main" val="2536648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r>
              <a:rPr lang="en-US" dirty="0"/>
              <a:t>This</a:t>
            </a:r>
            <a:r>
              <a:rPr lang="en-US" baseline="0" dirty="0"/>
              <a:t> was our first Tier 1 notification from the ARLN. Since this event, we have used what we learned and made improvements to our notification process. </a:t>
            </a:r>
          </a:p>
          <a:p>
            <a:endParaRPr lang="en-US" baseline="0" dirty="0"/>
          </a:p>
          <a:p>
            <a:r>
              <a:rPr lang="en-US" baseline="0" dirty="0"/>
              <a:t>I first want to share how this isolate came to be tested.. The original isolate was an (ESBL+) E.coli that was tested at a large reference lab, and found to have </a:t>
            </a:r>
            <a:r>
              <a:rPr lang="en-US" baseline="0" dirty="0" err="1"/>
              <a:t>colistin</a:t>
            </a:r>
            <a:r>
              <a:rPr lang="en-US" baseline="0" dirty="0"/>
              <a:t> resistance. Due to the </a:t>
            </a:r>
            <a:r>
              <a:rPr lang="en-US" baseline="0" dirty="0" err="1"/>
              <a:t>colisitin</a:t>
            </a:r>
            <a:r>
              <a:rPr lang="en-US" baseline="0" dirty="0"/>
              <a:t> resistance, the reference lab thought it would be neat to see if this organism was carrying a special gene, so they sent it in to the ARLN for testing. Unfortunately, the HAI Epi was not aware of the isolate being sent, therefore was not looking out for a result. This, and the fact that the original result was about 1 month old, made it much harder to track down the patient when we received the mcr-1 result.</a:t>
            </a:r>
          </a:p>
          <a:p>
            <a:endParaRPr lang="en-US" baseline="0" dirty="0"/>
          </a:p>
          <a:p>
            <a:r>
              <a:rPr lang="en-US" baseline="0" dirty="0"/>
              <a:t>The day of the positive lab result for mcr-1, the lab contacted the State HAI Coordinator, who called me immediately with the result since I was covering for </a:t>
            </a:r>
            <a:r>
              <a:rPr lang="en-US" baseline="0" dirty="0" err="1"/>
              <a:t>Thi</a:t>
            </a:r>
            <a:r>
              <a:rPr lang="en-US" baseline="0" dirty="0"/>
              <a:t> (2/3). From there, the regional office was notified and CDC was contacted to provide assistance. The LHDs that were involved were then contacted by the regional office.</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19</a:t>
            </a:fld>
            <a:endParaRPr lang="en-US" dirty="0"/>
          </a:p>
        </p:txBody>
      </p:sp>
    </p:spTree>
    <p:extLst>
      <p:ext uri="{BB962C8B-B14F-4D97-AF65-F5344CB8AC3E}">
        <p14:creationId xmlns:p14="http://schemas.microsoft.com/office/powerpoint/2010/main" val="263909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HAI Support came directly from Central Office </a:t>
            </a:r>
          </a:p>
          <a:p>
            <a:endParaRPr lang="en-US" dirty="0"/>
          </a:p>
        </p:txBody>
      </p:sp>
      <p:sp>
        <p:nvSpPr>
          <p:cNvPr id="4" name="Slide Number Placeholder 3"/>
          <p:cNvSpPr>
            <a:spLocks noGrp="1"/>
          </p:cNvSpPr>
          <p:nvPr>
            <p:ph type="sldNum" sz="quarter" idx="10"/>
          </p:nvPr>
        </p:nvSpPr>
        <p:spPr/>
        <p:txBody>
          <a:bodyPr/>
          <a:lstStyle/>
          <a:p>
            <a:fld id="{7DA0DC4F-81FE-4552-8481-46BDB94EC0F8}" type="slidenum">
              <a:rPr lang="en-US" smtClean="0">
                <a:solidFill>
                  <a:prstClr val="black"/>
                </a:solidFill>
                <a:latin typeface="Calibri" panose="020F0502020204030204"/>
              </a: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67725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20</a:t>
            </a:fld>
            <a:endParaRPr lang="en-US" dirty="0"/>
          </a:p>
        </p:txBody>
      </p:sp>
    </p:spTree>
    <p:extLst>
      <p:ext uri="{BB962C8B-B14F-4D97-AF65-F5344CB8AC3E}">
        <p14:creationId xmlns:p14="http://schemas.microsoft.com/office/powerpoint/2010/main" val="1767548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21</a:t>
            </a:fld>
            <a:endParaRPr lang="en-US" dirty="0"/>
          </a:p>
        </p:txBody>
      </p:sp>
    </p:spTree>
    <p:extLst>
      <p:ext uri="{BB962C8B-B14F-4D97-AF65-F5344CB8AC3E}">
        <p14:creationId xmlns:p14="http://schemas.microsoft.com/office/powerpoint/2010/main" val="2799702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22</a:t>
            </a:fld>
            <a:endParaRPr lang="en-US" dirty="0"/>
          </a:p>
        </p:txBody>
      </p:sp>
    </p:spTree>
    <p:extLst>
      <p:ext uri="{BB962C8B-B14F-4D97-AF65-F5344CB8AC3E}">
        <p14:creationId xmlns:p14="http://schemas.microsoft.com/office/powerpoint/2010/main" val="3448776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755650"/>
            <a:ext cx="2916238" cy="218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23</a:t>
            </a:fld>
            <a:endParaRPr lang="en-US" dirty="0">
              <a:solidFill>
                <a:srgbClr val="022167"/>
              </a:solidFill>
            </a:endParaRPr>
          </a:p>
        </p:txBody>
      </p:sp>
    </p:spTree>
    <p:extLst>
      <p:ext uri="{BB962C8B-B14F-4D97-AF65-F5344CB8AC3E}">
        <p14:creationId xmlns:p14="http://schemas.microsoft.com/office/powerpoint/2010/main" val="1276381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755650"/>
            <a:ext cx="2916238" cy="218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24</a:t>
            </a:fld>
            <a:endParaRPr lang="en-US" dirty="0">
              <a:solidFill>
                <a:srgbClr val="022167"/>
              </a:solidFill>
            </a:endParaRPr>
          </a:p>
        </p:txBody>
      </p:sp>
    </p:spTree>
    <p:extLst>
      <p:ext uri="{BB962C8B-B14F-4D97-AF65-F5344CB8AC3E}">
        <p14:creationId xmlns:p14="http://schemas.microsoft.com/office/powerpoint/2010/main" val="2898891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31</a:t>
            </a:fld>
            <a:endParaRPr lang="en-US" dirty="0"/>
          </a:p>
        </p:txBody>
      </p:sp>
    </p:spTree>
    <p:extLst>
      <p:ext uri="{BB962C8B-B14F-4D97-AF65-F5344CB8AC3E}">
        <p14:creationId xmlns:p14="http://schemas.microsoft.com/office/powerpoint/2010/main" val="4271909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32</a:t>
            </a:fld>
            <a:endParaRPr lang="en-US" dirty="0"/>
          </a:p>
        </p:txBody>
      </p:sp>
    </p:spTree>
    <p:extLst>
      <p:ext uri="{BB962C8B-B14F-4D97-AF65-F5344CB8AC3E}">
        <p14:creationId xmlns:p14="http://schemas.microsoft.com/office/powerpoint/2010/main" val="2761077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33</a:t>
            </a:fld>
            <a:endParaRPr lang="en-US" dirty="0"/>
          </a:p>
        </p:txBody>
      </p:sp>
    </p:spTree>
    <p:extLst>
      <p:ext uri="{BB962C8B-B14F-4D97-AF65-F5344CB8AC3E}">
        <p14:creationId xmlns:p14="http://schemas.microsoft.com/office/powerpoint/2010/main" val="2124277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pPr marL="466618" indent="-466618">
              <a:buFont typeface="+mj-lt"/>
              <a:buAutoNum type="arabicParenR"/>
            </a:pPr>
            <a:r>
              <a:rPr lang="en-US" dirty="0"/>
              <a:t>These investigations do not include the traditional epidemiology investigation steps.</a:t>
            </a:r>
          </a:p>
          <a:p>
            <a:pPr marL="466618" indent="-466618">
              <a:buFont typeface="+mj-lt"/>
              <a:buAutoNum type="arabicParenR"/>
            </a:pPr>
            <a:r>
              <a:rPr lang="en-US" dirty="0"/>
              <a:t>Extensive collaborative effort</a:t>
            </a:r>
          </a:p>
          <a:p>
            <a:pPr marL="699927" lvl="1" indent="-466618">
              <a:buFont typeface="+mj-lt"/>
              <a:buAutoNum type="arabicParenR"/>
            </a:pPr>
            <a:r>
              <a:rPr lang="en-US" dirty="0"/>
              <a:t>Roles of HAI Epidemiologist, Regional Epidemiologist, and Local Health Department epidemiologist </a:t>
            </a:r>
          </a:p>
          <a:p>
            <a:pPr marL="699927" lvl="1" indent="-466618">
              <a:buFont typeface="+mj-lt"/>
              <a:buAutoNum type="arabicParenR"/>
            </a:pPr>
            <a:r>
              <a:rPr lang="en-US" dirty="0"/>
              <a:t>Lab for facility</a:t>
            </a:r>
            <a:r>
              <a:rPr lang="en-US" baseline="0" dirty="0"/>
              <a:t> as well as ARLN</a:t>
            </a:r>
            <a:endParaRPr lang="en-US" dirty="0"/>
          </a:p>
          <a:p>
            <a:pPr marL="466618" indent="-466618">
              <a:buFont typeface="+mj-lt"/>
              <a:buAutoNum type="arabicParenR"/>
            </a:pPr>
            <a:r>
              <a:rPr lang="en-US" dirty="0"/>
              <a:t>Understand steps for conducting point prevalence</a:t>
            </a:r>
            <a:r>
              <a:rPr lang="en-US" baseline="0" dirty="0"/>
              <a:t> </a:t>
            </a:r>
            <a:r>
              <a:rPr lang="en-US" dirty="0"/>
              <a:t>study for emerging HAIs.</a:t>
            </a:r>
          </a:p>
          <a:p>
            <a:pPr marL="466618" indent="-466618">
              <a:buFont typeface="+mj-lt"/>
              <a:buAutoNum type="arabicParenR"/>
            </a:pPr>
            <a:r>
              <a:rPr lang="en-US" dirty="0"/>
              <a:t>Understand what comprises prospective surveillance study for emerging HAI pathogens.</a:t>
            </a: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34</a:t>
            </a:fld>
            <a:endParaRPr lang="en-US" dirty="0"/>
          </a:p>
        </p:txBody>
      </p:sp>
    </p:spTree>
    <p:extLst>
      <p:ext uri="{BB962C8B-B14F-4D97-AF65-F5344CB8AC3E}">
        <p14:creationId xmlns:p14="http://schemas.microsoft.com/office/powerpoint/2010/main" val="1907038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35</a:t>
            </a:fld>
            <a:endParaRPr lang="en-US" dirty="0"/>
          </a:p>
        </p:txBody>
      </p:sp>
    </p:spTree>
    <p:extLst>
      <p:ext uri="{BB962C8B-B14F-4D97-AF65-F5344CB8AC3E}">
        <p14:creationId xmlns:p14="http://schemas.microsoft.com/office/powerpoint/2010/main" val="59187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r>
              <a:rPr lang="en-US" dirty="0"/>
              <a:t>I would like to start our presentation off</a:t>
            </a:r>
            <a:r>
              <a:rPr lang="en-US" baseline="0" dirty="0"/>
              <a:t> with a discussion about emerging resistance.</a:t>
            </a:r>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3</a:t>
            </a:fld>
            <a:endParaRPr lang="en-US" dirty="0"/>
          </a:p>
        </p:txBody>
      </p:sp>
    </p:spTree>
    <p:extLst>
      <p:ext uri="{BB962C8B-B14F-4D97-AF65-F5344CB8AC3E}">
        <p14:creationId xmlns:p14="http://schemas.microsoft.com/office/powerpoint/2010/main" val="3740690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solidFill>
                  <a:srgbClr val="000000"/>
                </a:solidFill>
              </a:rPr>
              <a:t>Let sleeping dogs lie!</a:t>
            </a:r>
          </a:p>
          <a:p>
            <a:pPr lvl="0">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36</a:t>
            </a:fld>
            <a:endParaRPr lang="en-US" dirty="0">
              <a:solidFill>
                <a:srgbClr val="022167"/>
              </a:solidFill>
            </a:endParaRPr>
          </a:p>
        </p:txBody>
      </p:sp>
    </p:spTree>
    <p:extLst>
      <p:ext uri="{BB962C8B-B14F-4D97-AF65-F5344CB8AC3E}">
        <p14:creationId xmlns:p14="http://schemas.microsoft.com/office/powerpoint/2010/main" val="1992223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buFontTx/>
              <a:buChar char="-"/>
              <a:defRPr/>
            </a:pPr>
            <a:r>
              <a:rPr lang="en-US" dirty="0">
                <a:solidFill>
                  <a:srgbClr val="000000"/>
                </a:solidFill>
              </a:rPr>
              <a:t>IP</a:t>
            </a:r>
            <a:r>
              <a:rPr lang="en-US" baseline="0" dirty="0">
                <a:solidFill>
                  <a:srgbClr val="000000"/>
                </a:solidFill>
              </a:rPr>
              <a:t> started October 2016, I reached out to them in June ____ to do a check-in and see how things were going</a:t>
            </a:r>
          </a:p>
          <a:p>
            <a:pPr marL="291636" indent="-291636">
              <a:buFontTx/>
              <a:buChar char="-"/>
              <a:defRPr/>
            </a:pPr>
            <a:endParaRPr lang="en-US" dirty="0"/>
          </a:p>
          <a:p>
            <a:pPr marL="291636" indent="-291636">
              <a:buFontTx/>
              <a:buChar char="-"/>
              <a:defRPr/>
            </a:pPr>
            <a:r>
              <a:rPr lang="en-US" dirty="0"/>
              <a:t>IP states they are investigating a </a:t>
            </a:r>
            <a:r>
              <a:rPr lang="en-US" dirty="0" err="1"/>
              <a:t>P.aeruginosa</a:t>
            </a:r>
            <a:r>
              <a:rPr lang="en-US" baseline="0" dirty="0"/>
              <a:t> outbreak but was having trouble submitting isolates.</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37</a:t>
            </a:fld>
            <a:endParaRPr lang="en-US" dirty="0">
              <a:solidFill>
                <a:srgbClr val="022167"/>
              </a:solidFill>
            </a:endParaRPr>
          </a:p>
        </p:txBody>
      </p:sp>
    </p:spTree>
    <p:extLst>
      <p:ext uri="{BB962C8B-B14F-4D97-AF65-F5344CB8AC3E}">
        <p14:creationId xmlns:p14="http://schemas.microsoft.com/office/powerpoint/2010/main" val="3615250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solidFill>
                  <a:srgbClr val="000000"/>
                </a:solidFill>
              </a:rPr>
              <a:t>Even</a:t>
            </a:r>
            <a:r>
              <a:rPr lang="en-US" baseline="0" dirty="0">
                <a:solidFill>
                  <a:srgbClr val="000000"/>
                </a:solidFill>
              </a:rPr>
              <a:t> though the hospital was having trouble, they had saved the isolates for shipping.</a:t>
            </a:r>
          </a:p>
          <a:p>
            <a:pPr lvl="0">
              <a:defRPr/>
            </a:pPr>
            <a:r>
              <a:rPr lang="en-US" dirty="0">
                <a:solidFill>
                  <a:srgbClr val="000000"/>
                </a:solidFill>
              </a:rPr>
              <a:t>So we get the isolates submitted to the lab at the end of June (6/28 to be exact), they are from various body sources and all are occurring with just a couple</a:t>
            </a:r>
            <a:r>
              <a:rPr lang="en-US" baseline="0" dirty="0">
                <a:solidFill>
                  <a:srgbClr val="000000"/>
                </a:solidFill>
              </a:rPr>
              <a:t> of weeks from admission.</a:t>
            </a:r>
          </a:p>
          <a:p>
            <a:pPr lvl="0">
              <a:defRPr/>
            </a:pPr>
            <a:r>
              <a:rPr lang="en-US" baseline="0" dirty="0">
                <a:solidFill>
                  <a:srgbClr val="000000"/>
                </a:solidFill>
              </a:rPr>
              <a:t>And it isn’t just a pseudomonas cluster, it turns out it is a pan-resistant pseudomonas</a:t>
            </a:r>
          </a:p>
          <a:p>
            <a:pPr lvl="0">
              <a:defRPr/>
            </a:pPr>
            <a:r>
              <a:rPr lang="en-US" baseline="0" dirty="0">
                <a:solidFill>
                  <a:srgbClr val="000000"/>
                </a:solidFill>
              </a:rPr>
              <a:t>YAY</a:t>
            </a:r>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38</a:t>
            </a:fld>
            <a:endParaRPr lang="en-US" dirty="0">
              <a:solidFill>
                <a:srgbClr val="022167"/>
              </a:solidFill>
            </a:endParaRPr>
          </a:p>
        </p:txBody>
      </p:sp>
    </p:spTree>
    <p:extLst>
      <p:ext uri="{BB962C8B-B14F-4D97-AF65-F5344CB8AC3E}">
        <p14:creationId xmlns:p14="http://schemas.microsoft.com/office/powerpoint/2010/main" val="2888971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PFGE results are finalized July 3</a:t>
            </a:r>
            <a:r>
              <a:rPr lang="en-US" baseline="30000" dirty="0"/>
              <a:t>rd</a:t>
            </a:r>
            <a:r>
              <a:rPr lang="en-US" dirty="0"/>
              <a:t> </a:t>
            </a:r>
          </a:p>
          <a:p>
            <a:endParaRPr lang="en-US" dirty="0"/>
          </a:p>
          <a:p>
            <a:r>
              <a:rPr lang="en-US" dirty="0"/>
              <a:t>Both</a:t>
            </a:r>
            <a:r>
              <a:rPr lang="en-US" baseline="0" dirty="0"/>
              <a:t> patterns, 310 and 311 had been previously identified before at the facility, during the last outbreak.</a:t>
            </a:r>
          </a:p>
          <a:p>
            <a:r>
              <a:rPr lang="en-US" dirty="0"/>
              <a:t>So did that</a:t>
            </a:r>
            <a:r>
              <a:rPr lang="en-US" baseline="0" dirty="0"/>
              <a:t> last outbreak</a:t>
            </a:r>
            <a:r>
              <a:rPr lang="en-US" dirty="0"/>
              <a:t> really end?</a:t>
            </a:r>
          </a:p>
          <a:p>
            <a:endParaRPr lang="en-US" dirty="0"/>
          </a:p>
          <a:p>
            <a:r>
              <a:rPr lang="en-US" dirty="0"/>
              <a:t>We had these isolates</a:t>
            </a:r>
            <a:r>
              <a:rPr lang="en-US" baseline="0" dirty="0"/>
              <a:t> submitted as part of ARLN not just for PFGE so this means the DSHS lab automatically did mechanism testing</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39</a:t>
            </a:fld>
            <a:endParaRPr lang="en-US" dirty="0">
              <a:solidFill>
                <a:srgbClr val="022167"/>
              </a:solidFill>
            </a:endParaRPr>
          </a:p>
        </p:txBody>
      </p:sp>
    </p:spTree>
    <p:extLst>
      <p:ext uri="{BB962C8B-B14F-4D97-AF65-F5344CB8AC3E}">
        <p14:creationId xmlns:p14="http://schemas.microsoft.com/office/powerpoint/2010/main" val="2625866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ARLN, once specimens are sent to DSHS lab, they are then sent to CDC.</a:t>
            </a:r>
          </a:p>
          <a:p>
            <a:r>
              <a:rPr lang="en-US" dirty="0"/>
              <a:t>CDC received the results and then finalized their ARLN results.</a:t>
            </a:r>
          </a:p>
          <a:p>
            <a:endParaRPr lang="en-US" dirty="0"/>
          </a:p>
          <a:p>
            <a:r>
              <a:rPr lang="en-US" dirty="0"/>
              <a:t>Results showed 3 isolates with matching PFGE pattern (pattern 310) and only sensitive to Colistin;</a:t>
            </a:r>
          </a:p>
          <a:p>
            <a:r>
              <a:rPr lang="en-US" dirty="0"/>
              <a:t>With an unknown </a:t>
            </a:r>
            <a:r>
              <a:rPr lang="en-US" dirty="0" err="1"/>
              <a:t>carbapenemase</a:t>
            </a:r>
            <a:r>
              <a:rPr lang="en-US" dirty="0"/>
              <a:t> mechanism of resistance (i.e. it was negative via PCR for the most common mechanisms detectable by DSHS ARLN laboratory: IMP, VIM, KPC, NDM and OXA).</a:t>
            </a:r>
          </a:p>
          <a:p>
            <a:endParaRPr lang="en-US" dirty="0"/>
          </a:p>
          <a:p>
            <a:r>
              <a:rPr lang="en-US" dirty="0"/>
              <a:t> The 4</a:t>
            </a:r>
            <a:r>
              <a:rPr lang="en-US" baseline="30000" dirty="0"/>
              <a:t>th</a:t>
            </a:r>
            <a:r>
              <a:rPr lang="en-US" dirty="0"/>
              <a:t> isolate was of a different PFGE pattern (pattern 311) but positive for IMP mechanism of resistance. This is the first identification of IMP in Texas and remains rare in the US. </a:t>
            </a:r>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40</a:t>
            </a:fld>
            <a:endParaRPr lang="en-US" dirty="0">
              <a:solidFill>
                <a:srgbClr val="022167"/>
              </a:solidFill>
            </a:endParaRPr>
          </a:p>
        </p:txBody>
      </p:sp>
    </p:spTree>
    <p:extLst>
      <p:ext uri="{BB962C8B-B14F-4D97-AF65-F5344CB8AC3E}">
        <p14:creationId xmlns:p14="http://schemas.microsoft.com/office/powerpoint/2010/main" val="2526699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remember the</a:t>
            </a:r>
            <a:r>
              <a:rPr lang="en-US" baseline="0" dirty="0"/>
              <a:t> 3 Tiers </a:t>
            </a:r>
          </a:p>
          <a:p>
            <a:r>
              <a:rPr lang="en-US" baseline="0" dirty="0"/>
              <a:t>And might be thinking, ok this is Tier 2. because it has list “Pseudomonas”</a:t>
            </a:r>
          </a:p>
          <a:p>
            <a:r>
              <a:rPr lang="en-US" baseline="0" dirty="0"/>
              <a:t>But this is a pan-resistant pseudomonas so it jumps to Tier 1. </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41</a:t>
            </a:fld>
            <a:endParaRPr lang="en-US" dirty="0">
              <a:solidFill>
                <a:srgbClr val="022167"/>
              </a:solidFill>
            </a:endParaRPr>
          </a:p>
        </p:txBody>
      </p:sp>
    </p:spTree>
    <p:extLst>
      <p:ext uri="{BB962C8B-B14F-4D97-AF65-F5344CB8AC3E}">
        <p14:creationId xmlns:p14="http://schemas.microsoft.com/office/powerpoint/2010/main" val="1507157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r>
              <a:rPr lang="en-US" baseline="0" dirty="0"/>
              <a:t> lab contacted the state on July 10</a:t>
            </a:r>
            <a:r>
              <a:rPr lang="en-US" baseline="30000" dirty="0"/>
              <a:t>th</a:t>
            </a:r>
            <a:r>
              <a:rPr lang="en-US" baseline="0" dirty="0"/>
              <a:t>, </a:t>
            </a:r>
            <a:r>
              <a:rPr lang="en-US" dirty="0"/>
              <a:t>once the severity of the situation is realized (which</a:t>
            </a:r>
            <a:r>
              <a:rPr lang="en-US" baseline="0" dirty="0"/>
              <a:t> took a couple of days) </a:t>
            </a:r>
            <a:r>
              <a:rPr lang="en-US" dirty="0"/>
              <a:t>and schedules were coordinated, we plan a site visit for Friday</a:t>
            </a:r>
            <a:r>
              <a:rPr lang="en-US" baseline="0" dirty="0"/>
              <a:t> of the following week.</a:t>
            </a:r>
          </a:p>
          <a:p>
            <a:endParaRPr lang="en-US" baseline="0" dirty="0"/>
          </a:p>
          <a:p>
            <a:r>
              <a:rPr lang="en-US" baseline="0" dirty="0"/>
              <a:t>The final letter to the facility was about 4 pages of findings and recommendations</a:t>
            </a:r>
          </a:p>
          <a:p>
            <a:r>
              <a:rPr lang="en-US" baseline="0" dirty="0"/>
              <a:t>HH: unprofessional behavior/eye rolling</a:t>
            </a:r>
          </a:p>
          <a:p>
            <a:r>
              <a:rPr lang="en-US" baseline="0" dirty="0"/>
              <a:t>Sinks: storing items on and immediately by, 2 sinks for body fluids, </a:t>
            </a:r>
            <a:r>
              <a:rPr lang="en-US" baseline="0" dirty="0" err="1"/>
              <a:t>hh</a:t>
            </a:r>
            <a:r>
              <a:rPr lang="en-US" baseline="0" dirty="0"/>
              <a:t> and cleaning</a:t>
            </a:r>
          </a:p>
          <a:p>
            <a:endParaRPr lang="en-US" baseline="0" dirty="0"/>
          </a:p>
          <a:p>
            <a:r>
              <a:rPr lang="en-US" baseline="0" dirty="0"/>
              <a:t>The facility agreed to do a PPS for the other 12 patients on the unit. They did ask “what if we don’t want to do it?”…. ‘well, then we have to get the LHA involved because this is a public health concern’</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42</a:t>
            </a:fld>
            <a:endParaRPr lang="en-US" dirty="0">
              <a:solidFill>
                <a:srgbClr val="022167"/>
              </a:solidFill>
            </a:endParaRPr>
          </a:p>
        </p:txBody>
      </p:sp>
    </p:spTree>
    <p:extLst>
      <p:ext uri="{BB962C8B-B14F-4D97-AF65-F5344CB8AC3E}">
        <p14:creationId xmlns:p14="http://schemas.microsoft.com/office/powerpoint/2010/main" val="828058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point prevalence did not reveal any “new” patients with CRPA but it did show that one of the previous CRPA patients now had the IMP gene</a:t>
            </a:r>
          </a:p>
          <a:p>
            <a:r>
              <a:rPr lang="en-US" baseline="0" dirty="0"/>
              <a:t>NOT GOOD</a:t>
            </a:r>
          </a:p>
          <a:p>
            <a:r>
              <a:rPr lang="en-US" baseline="0" dirty="0"/>
              <a:t>This means that an unknown mechanism and IMP gene are now potentially together.</a:t>
            </a:r>
          </a:p>
          <a:p>
            <a:r>
              <a:rPr lang="en-US" baseline="0" dirty="0"/>
              <a:t>The CDC looked at the lab information we had sent and came up with this really helpful table.</a:t>
            </a:r>
          </a:p>
          <a:p>
            <a:r>
              <a:rPr lang="en-US" baseline="0" dirty="0"/>
              <a:t>Blue, Green, Orange, Tan</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43</a:t>
            </a:fld>
            <a:endParaRPr lang="en-US" dirty="0">
              <a:solidFill>
                <a:srgbClr val="022167"/>
              </a:solidFill>
            </a:endParaRPr>
          </a:p>
        </p:txBody>
      </p:sp>
    </p:spTree>
    <p:extLst>
      <p:ext uri="{BB962C8B-B14F-4D97-AF65-F5344CB8AC3E}">
        <p14:creationId xmlns:p14="http://schemas.microsoft.com/office/powerpoint/2010/main" val="886891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LHDs</a:t>
            </a:r>
            <a:r>
              <a:rPr lang="en-US" baseline="0" dirty="0"/>
              <a:t> and DSHS are integral, we teach and we learn</a:t>
            </a:r>
          </a:p>
          <a:p>
            <a:endParaRPr lang="en-US" dirty="0"/>
          </a:p>
          <a:p>
            <a:r>
              <a:rPr lang="en-US" dirty="0"/>
              <a:t>The IP has implemented</a:t>
            </a:r>
            <a:r>
              <a:rPr lang="en-US" baseline="0" dirty="0"/>
              <a:t> changes, they experienced a fire, but still manage to keep CRPA down… and then we have one more case about a week and a half after our visit.</a:t>
            </a:r>
          </a:p>
          <a:p>
            <a:r>
              <a:rPr lang="en-US" dirty="0"/>
              <a:t>1)  July 30 2017 Trach Aspirate, pan resistant</a:t>
            </a:r>
          </a:p>
          <a:p>
            <a:r>
              <a:rPr lang="en-US" dirty="0"/>
              <a:t>2) Aug 1 2017 Thigh biopsy, sensitive, only resistant to Imipenem</a:t>
            </a:r>
          </a:p>
          <a:p>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44</a:t>
            </a:fld>
            <a:endParaRPr lang="en-US" dirty="0">
              <a:solidFill>
                <a:srgbClr val="022167"/>
              </a:solidFill>
            </a:endParaRPr>
          </a:p>
        </p:txBody>
      </p:sp>
    </p:spTree>
    <p:extLst>
      <p:ext uri="{BB962C8B-B14F-4D97-AF65-F5344CB8AC3E}">
        <p14:creationId xmlns:p14="http://schemas.microsoft.com/office/powerpoint/2010/main" val="1500571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r>
              <a:rPr lang="en-US" dirty="0">
                <a:solidFill>
                  <a:srgbClr val="000000"/>
                </a:solidFill>
              </a:rPr>
              <a:t>The newest isolates (2 from same patient) were not part of the previously identified outbreak.</a:t>
            </a:r>
          </a:p>
          <a:p>
            <a:pPr lvl="1">
              <a:defRPr/>
            </a:pPr>
            <a:r>
              <a:rPr lang="en-US" dirty="0">
                <a:solidFill>
                  <a:srgbClr val="000000"/>
                </a:solidFill>
              </a:rPr>
              <a:t>They</a:t>
            </a:r>
            <a:r>
              <a:rPr lang="en-US" baseline="0" dirty="0">
                <a:solidFill>
                  <a:srgbClr val="000000"/>
                </a:solidFill>
              </a:rPr>
              <a:t> were tested by DSHS and showed to be positive for a Carbapenemase producer but it was unknown which mechanism</a:t>
            </a:r>
          </a:p>
          <a:p>
            <a:pPr lvl="1">
              <a:defRPr/>
            </a:pPr>
            <a:r>
              <a:rPr lang="en-US" baseline="0" dirty="0">
                <a:solidFill>
                  <a:srgbClr val="000000"/>
                </a:solidFill>
              </a:rPr>
              <a:t>The isolates were just sent to the CDC last week of September so those results should be available this week.</a:t>
            </a:r>
          </a:p>
          <a:p>
            <a:pPr lvl="1">
              <a:defRPr/>
            </a:pPr>
            <a:endParaRPr lang="en-US" baseline="0" dirty="0">
              <a:solidFill>
                <a:srgbClr val="000000"/>
              </a:solidFill>
            </a:endParaRPr>
          </a:p>
          <a:p>
            <a:pPr marL="233309" lvl="1" defTabSz="933237">
              <a:defRPr/>
            </a:pPr>
            <a:r>
              <a:rPr lang="en-US" dirty="0"/>
              <a:t>The LHA thought CRPA had spread to another hospital so we had to test that isolate as well, it did not match any of</a:t>
            </a:r>
            <a:r>
              <a:rPr lang="en-US" baseline="0" dirty="0"/>
              <a:t> these previously </a:t>
            </a:r>
            <a:r>
              <a:rPr lang="en-US" baseline="0" dirty="0" err="1"/>
              <a:t>ID’d</a:t>
            </a:r>
            <a:r>
              <a:rPr lang="en-US" baseline="0" dirty="0"/>
              <a:t> cases.</a:t>
            </a:r>
            <a:endParaRPr lang="en-US" dirty="0"/>
          </a:p>
          <a:p>
            <a:pPr lvl="1">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45</a:t>
            </a:fld>
            <a:endParaRPr lang="en-US" dirty="0">
              <a:solidFill>
                <a:srgbClr val="022167"/>
              </a:solidFill>
            </a:endParaRPr>
          </a:p>
        </p:txBody>
      </p:sp>
    </p:spTree>
    <p:extLst>
      <p:ext uri="{BB962C8B-B14F-4D97-AF65-F5344CB8AC3E}">
        <p14:creationId xmlns:p14="http://schemas.microsoft.com/office/powerpoint/2010/main" val="315288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emerging pathogens of concern for healthcare</a:t>
            </a:r>
            <a:r>
              <a:rPr lang="en-US" baseline="0" dirty="0"/>
              <a:t> acquired infections include currently reportable: VISA/VRSA, CRE and MDR-A, bacteria with mobile resistance genes, </a:t>
            </a:r>
            <a:r>
              <a:rPr lang="en-US" baseline="0" dirty="0" err="1"/>
              <a:t>C.auris</a:t>
            </a:r>
            <a:r>
              <a:rPr lang="en-US" baseline="0" dirty="0"/>
              <a:t> and </a:t>
            </a:r>
            <a:r>
              <a:rPr lang="en-US" baseline="0" dirty="0" err="1"/>
              <a:t>C.difficile</a:t>
            </a:r>
            <a:r>
              <a:rPr lang="en-US" baseline="0" dirty="0"/>
              <a:t>. The focus for the first part of this presentation will be these bacteria with mobile resistance genes.</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4</a:t>
            </a:fld>
            <a:endParaRPr lang="en-US" dirty="0">
              <a:solidFill>
                <a:srgbClr val="022167"/>
              </a:solidFill>
            </a:endParaRPr>
          </a:p>
        </p:txBody>
      </p:sp>
    </p:spTree>
    <p:extLst>
      <p:ext uri="{BB962C8B-B14F-4D97-AF65-F5344CB8AC3E}">
        <p14:creationId xmlns:p14="http://schemas.microsoft.com/office/powerpoint/2010/main" val="2515441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a:t>After the last case was </a:t>
            </a:r>
            <a:r>
              <a:rPr lang="en-US" baseline="0" dirty="0" err="1"/>
              <a:t>ID’d</a:t>
            </a:r>
            <a:r>
              <a:rPr lang="en-US" baseline="0" dirty="0"/>
              <a:t> they experienced a fire and then about 2-3 weeks later we had Hurricane Harvey. But no new cases!</a:t>
            </a:r>
            <a:endParaRPr lang="en-US" dirty="0"/>
          </a:p>
          <a:p>
            <a:endParaRPr lang="en-US" dirty="0"/>
          </a:p>
          <a:p>
            <a:r>
              <a:rPr lang="en-US" dirty="0"/>
              <a:t>Given</a:t>
            </a:r>
            <a:r>
              <a:rPr lang="en-US" baseline="0" dirty="0"/>
              <a:t> the population that the facility serves we are considering, as of last week, to start submission of any CRPA. Both HAI and upon admission</a:t>
            </a:r>
          </a:p>
          <a:p>
            <a:r>
              <a:rPr lang="en-US" baseline="0" dirty="0"/>
              <a:t>The facility does not want to participate in DSHS ARLN so we are working out a way to do this.</a:t>
            </a:r>
          </a:p>
          <a:p>
            <a:endParaRPr lang="en-US" baseline="0" dirty="0"/>
          </a:p>
          <a:p>
            <a:r>
              <a:rPr lang="en-US" baseline="0" dirty="0"/>
              <a:t>Mechanism testing and WGS takes a long time. As CDC has said, it’s not even looking for a needle in a hay stack. It’s looking for something that you don’t know what it looks like in a stack of other things you don’t know. This is new, in the resubmission and testing of old isolates, they found the IMP gene from the 2016 outbreak. So…did it really go away?</a:t>
            </a:r>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46</a:t>
            </a:fld>
            <a:endParaRPr lang="en-US" dirty="0">
              <a:solidFill>
                <a:srgbClr val="022167"/>
              </a:solidFill>
            </a:endParaRPr>
          </a:p>
        </p:txBody>
      </p:sp>
    </p:spTree>
    <p:extLst>
      <p:ext uri="{BB962C8B-B14F-4D97-AF65-F5344CB8AC3E}">
        <p14:creationId xmlns:p14="http://schemas.microsoft.com/office/powerpoint/2010/main" val="3479218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5303" y="4588488"/>
            <a:ext cx="5719303" cy="3753070"/>
          </a:xfrm>
          <a:prstGeom prst="rect">
            <a:avLst/>
          </a:prstGeom>
        </p:spPr>
        <p:txBody>
          <a:bodyPr lIns="90094" tIns="45047" rIns="90094" bIns="45047"/>
          <a:lstStyle/>
          <a:p>
            <a:r>
              <a:rPr lang="en-US" dirty="0"/>
              <a:t>Hello my name is Gretchen Rodriguez, HAI Epidemiologist for Region 8 and I will be presenting along with Melba Zambrano, HAI Epidemiologist for Region 11 about </a:t>
            </a:r>
            <a:r>
              <a:rPr lang="en-US" baseline="0" dirty="0"/>
              <a:t>the Infection Control Assessment and Response (ICAR) Visits that our team has conducted throughout the state.</a:t>
            </a:r>
            <a:endParaRPr lang="en-US" dirty="0"/>
          </a:p>
        </p:txBody>
      </p:sp>
      <p:sp>
        <p:nvSpPr>
          <p:cNvPr id="4" name="Slide Number Placeholder 3"/>
          <p:cNvSpPr>
            <a:spLocks noGrp="1"/>
          </p:cNvSpPr>
          <p:nvPr>
            <p:ph type="sldNum" sz="quarter" idx="10"/>
          </p:nvPr>
        </p:nvSpPr>
        <p:spPr/>
        <p:txBody>
          <a:bodyPr/>
          <a:lstStyle/>
          <a:p>
            <a:fld id="{642C3F35-391E-4987-B322-5AF4DD48E462}" type="slidenum">
              <a:rPr lang="en-US" smtClean="0">
                <a:solidFill>
                  <a:srgbClr val="022167"/>
                </a:solidFill>
              </a:rPr>
              <a:pPr/>
              <a:t>47</a:t>
            </a:fld>
            <a:endParaRPr lang="en-US">
              <a:solidFill>
                <a:srgbClr val="022167"/>
              </a:solidFill>
            </a:endParaRPr>
          </a:p>
        </p:txBody>
      </p:sp>
    </p:spTree>
    <p:extLst>
      <p:ext uri="{BB962C8B-B14F-4D97-AF65-F5344CB8AC3E}">
        <p14:creationId xmlns:p14="http://schemas.microsoft.com/office/powerpoint/2010/main" val="894601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r>
              <a:rPr lang="en-US" dirty="0"/>
              <a:t>The objectives of this part of the presentation is to explain what are</a:t>
            </a:r>
            <a:r>
              <a:rPr lang="en-US" baseline="0" dirty="0"/>
              <a:t> the ICAR visits, understand Texas’s facility selection criteria and discuss what we have learned from these visits, including strengths and challenges identified. </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48</a:t>
            </a:fld>
            <a:endParaRPr lang="en-US" dirty="0">
              <a:solidFill>
                <a:srgbClr val="022167"/>
              </a:solidFill>
            </a:endParaRPr>
          </a:p>
        </p:txBody>
      </p:sp>
    </p:spTree>
    <p:extLst>
      <p:ext uri="{BB962C8B-B14F-4D97-AF65-F5344CB8AC3E}">
        <p14:creationId xmlns:p14="http://schemas.microsoft.com/office/powerpoint/2010/main" val="1672120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5303" y="4588488"/>
            <a:ext cx="5719303" cy="3753070"/>
          </a:xfrm>
          <a:prstGeom prst="rect">
            <a:avLst/>
          </a:prstGeom>
        </p:spPr>
        <p:txBody>
          <a:bodyPr lIns="90094" tIns="45047" rIns="90094" bIns="45047"/>
          <a:lstStyle/>
          <a:p>
            <a:pPr marL="349964" indent="-349964"/>
            <a:r>
              <a:rPr lang="en-US" sz="2000" dirty="0"/>
              <a:t>The whole ICAR concept was developed by the CDC under the ELC Grant. It first began with Ebola Preparedness and expanded then to all facility types. The  data collected during our visits is shared with the CDC on a quarterly basis. The data reported includes the demographic information of the facilities and all findings and gaps identified, but it does not include facilities’ identifiers. The primary goal of the tool was to assist health departments in assessing the infection prevention practices in healthcare facilities and to guide quality improvement activities.  </a:t>
            </a:r>
          </a:p>
          <a:p>
            <a:pPr marL="349964" indent="-349964"/>
            <a:endParaRPr lang="en-US" sz="2000" dirty="0"/>
          </a:p>
          <a:p>
            <a:pPr marL="816571" lvl="1" indent="-349964"/>
            <a:endParaRPr lang="en-US" sz="2000" dirty="0"/>
          </a:p>
          <a:p>
            <a:endParaRPr lang="en-US" dirty="0"/>
          </a:p>
        </p:txBody>
      </p:sp>
      <p:sp>
        <p:nvSpPr>
          <p:cNvPr id="4" name="Slide Number Placeholder 3"/>
          <p:cNvSpPr>
            <a:spLocks noGrp="1"/>
          </p:cNvSpPr>
          <p:nvPr>
            <p:ph type="sldNum" sz="quarter" idx="10"/>
          </p:nvPr>
        </p:nvSpPr>
        <p:spPr/>
        <p:txBody>
          <a:bodyPr/>
          <a:lstStyle/>
          <a:p>
            <a:fld id="{642C3F35-391E-4987-B322-5AF4DD48E462}" type="slidenum">
              <a:rPr lang="en-US" smtClean="0">
                <a:solidFill>
                  <a:srgbClr val="022167"/>
                </a:solidFill>
              </a:rPr>
              <a:pPr/>
              <a:t>49</a:t>
            </a:fld>
            <a:endParaRPr lang="en-US">
              <a:solidFill>
                <a:srgbClr val="022167"/>
              </a:solidFill>
            </a:endParaRPr>
          </a:p>
        </p:txBody>
      </p:sp>
    </p:spTree>
    <p:extLst>
      <p:ext uri="{BB962C8B-B14F-4D97-AF65-F5344CB8AC3E}">
        <p14:creationId xmlns:p14="http://schemas.microsoft.com/office/powerpoint/2010/main" val="3224958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pPr defTabSz="933237">
              <a:defRPr/>
            </a:pPr>
            <a:r>
              <a:rPr lang="en-US" dirty="0"/>
              <a:t>The ICAR tool has four Sections:</a:t>
            </a:r>
          </a:p>
          <a:p>
            <a:pPr defTabSz="933237">
              <a:defRPr/>
            </a:pPr>
            <a:endParaRPr lang="en-US" dirty="0"/>
          </a:p>
          <a:p>
            <a:pPr defTabSz="933237">
              <a:defRPr/>
            </a:pPr>
            <a:r>
              <a:rPr lang="en-US" dirty="0"/>
              <a:t>Section</a:t>
            </a:r>
            <a:r>
              <a:rPr lang="en-US" baseline="0" dirty="0"/>
              <a:t> 1 relates to facility demographics. </a:t>
            </a:r>
          </a:p>
          <a:p>
            <a:pPr defTabSz="933237">
              <a:defRPr/>
            </a:pPr>
            <a:r>
              <a:rPr lang="en-US" baseline="0" dirty="0"/>
              <a:t>Section 2 request information regarding the infection control program and infrastructure. </a:t>
            </a:r>
          </a:p>
          <a:p>
            <a:pPr defTabSz="933237">
              <a:defRPr/>
            </a:pPr>
            <a:r>
              <a:rPr lang="en-US" baseline="0" dirty="0"/>
              <a:t>Section 3 is connected to direct observations. </a:t>
            </a:r>
          </a:p>
          <a:p>
            <a:pPr defTabSz="933237">
              <a:defRPr/>
            </a:pPr>
            <a:r>
              <a:rPr lang="en-US" baseline="0" dirty="0"/>
              <a:t>Section 4 has infection control guidelines and other resources that can be shared with the facility prior to/or after visit. </a:t>
            </a:r>
            <a:endParaRPr lang="en-US" dirty="0"/>
          </a:p>
          <a:p>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50</a:t>
            </a:fld>
            <a:endParaRPr lang="en-US" dirty="0">
              <a:solidFill>
                <a:srgbClr val="022167"/>
              </a:solidFill>
            </a:endParaRPr>
          </a:p>
        </p:txBody>
      </p:sp>
    </p:spTree>
    <p:extLst>
      <p:ext uri="{BB962C8B-B14F-4D97-AF65-F5344CB8AC3E}">
        <p14:creationId xmlns:p14="http://schemas.microsoft.com/office/powerpoint/2010/main" val="2001650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5303" y="4588488"/>
            <a:ext cx="5719303" cy="3753070"/>
          </a:xfrm>
          <a:prstGeom prst="rect">
            <a:avLst/>
          </a:prstGeom>
        </p:spPr>
        <p:txBody>
          <a:bodyPr lIns="90094" tIns="45047" rIns="90094" bIns="45047"/>
          <a:lstStyle/>
          <a:p>
            <a:endParaRPr lang="en-US" dirty="0"/>
          </a:p>
          <a:p>
            <a:r>
              <a:rPr lang="en-US" dirty="0"/>
              <a:t>This</a:t>
            </a:r>
            <a:r>
              <a:rPr lang="en-US" baseline="0" dirty="0"/>
              <a:t> is how the ICAR tool looks like. The tool for Acute Care Facilities have over 100 questions and the one for LTC has around 70. So they are very long. Although the questions ask for yes or no answers, we go deeper than that. We want to know the specific processes, how they do it, and in some occasions ask to see copies of their policies and/or supporting documentation.  </a:t>
            </a:r>
            <a:endParaRPr lang="en-US" dirty="0"/>
          </a:p>
        </p:txBody>
      </p:sp>
      <p:sp>
        <p:nvSpPr>
          <p:cNvPr id="4" name="Slide Number Placeholder 3"/>
          <p:cNvSpPr>
            <a:spLocks noGrp="1"/>
          </p:cNvSpPr>
          <p:nvPr>
            <p:ph type="sldNum" sz="quarter" idx="10"/>
          </p:nvPr>
        </p:nvSpPr>
        <p:spPr/>
        <p:txBody>
          <a:bodyPr/>
          <a:lstStyle/>
          <a:p>
            <a:fld id="{642C3F35-391E-4987-B322-5AF4DD48E462}" type="slidenum">
              <a:rPr lang="en-US" smtClean="0">
                <a:solidFill>
                  <a:srgbClr val="022167"/>
                </a:solidFill>
              </a:rPr>
              <a:pPr/>
              <a:t>51</a:t>
            </a:fld>
            <a:endParaRPr lang="en-US">
              <a:solidFill>
                <a:srgbClr val="022167"/>
              </a:solidFill>
            </a:endParaRPr>
          </a:p>
        </p:txBody>
      </p:sp>
    </p:spTree>
    <p:extLst>
      <p:ext uri="{BB962C8B-B14F-4D97-AF65-F5344CB8AC3E}">
        <p14:creationId xmlns:p14="http://schemas.microsoft.com/office/powerpoint/2010/main" val="25654248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a:t>How do we select facilities to go and do the visits? The CDC allows each participating state to choose its own criteria for selecting facilities. Texas chose to present visits as voluntary, collaborative and consultative. Emails were sent out to all types of healthcare facilities throughout the state to bring awareness to the project. Each region also recruited in their own way, some additional examples include phone calls to facilities to discuss infection prevention consult visits, customized flyer emailed out region-wide, and presenting the project at professional organization meetings such as APIC.</a:t>
            </a:r>
            <a:endParaRPr lang="en-US" dirty="0"/>
          </a:p>
          <a:p>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52</a:t>
            </a:fld>
            <a:endParaRPr lang="en-US" dirty="0">
              <a:solidFill>
                <a:srgbClr val="022167"/>
              </a:solidFill>
            </a:endParaRPr>
          </a:p>
        </p:txBody>
      </p:sp>
    </p:spTree>
    <p:extLst>
      <p:ext uri="{BB962C8B-B14F-4D97-AF65-F5344CB8AC3E}">
        <p14:creationId xmlns:p14="http://schemas.microsoft.com/office/powerpoint/2010/main" val="10828197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5303" y="4588488"/>
            <a:ext cx="5719303" cy="3753070"/>
          </a:xfrm>
          <a:prstGeom prst="rect">
            <a:avLst/>
          </a:prstGeom>
        </p:spPr>
        <p:txBody>
          <a:bodyPr lIns="90094" tIns="45047" rIns="90094" bIns="45047"/>
          <a:lstStyle/>
          <a:p>
            <a:r>
              <a:rPr lang="en-US" baseline="0" dirty="0"/>
              <a:t>The logistics behind a visit starts before we go into the facility. We share the tool in advance with the IP to make sure they get familiarized with the type of questions we will ask. Once we are at the facility, apart from completing the tool,  we also do a facility tour and walk around the facility to assess environmental factors that may have an impact in infection control. After the visit is completed we send the facility the completed ICAR tool along with resources to help mitigate identified gaps.  </a:t>
            </a:r>
          </a:p>
          <a:p>
            <a:endParaRPr lang="en-US" dirty="0"/>
          </a:p>
        </p:txBody>
      </p:sp>
      <p:sp>
        <p:nvSpPr>
          <p:cNvPr id="4" name="Slide Number Placeholder 3"/>
          <p:cNvSpPr>
            <a:spLocks noGrp="1"/>
          </p:cNvSpPr>
          <p:nvPr>
            <p:ph type="sldNum" sz="quarter" idx="10"/>
          </p:nvPr>
        </p:nvSpPr>
        <p:spPr/>
        <p:txBody>
          <a:bodyPr/>
          <a:lstStyle/>
          <a:p>
            <a:fld id="{642C3F35-391E-4987-B322-5AF4DD48E462}" type="slidenum">
              <a:rPr lang="en-US" smtClean="0">
                <a:solidFill>
                  <a:srgbClr val="022167"/>
                </a:solidFill>
              </a:rPr>
              <a:pPr/>
              <a:t>53</a:t>
            </a:fld>
            <a:endParaRPr lang="en-US">
              <a:solidFill>
                <a:srgbClr val="022167"/>
              </a:solidFill>
            </a:endParaRPr>
          </a:p>
        </p:txBody>
      </p:sp>
    </p:spTree>
    <p:extLst>
      <p:ext uri="{BB962C8B-B14F-4D97-AF65-F5344CB8AC3E}">
        <p14:creationId xmlns:p14="http://schemas.microsoft.com/office/powerpoint/2010/main" val="25867983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5303" y="4588488"/>
            <a:ext cx="5719303" cy="3753070"/>
          </a:xfrm>
          <a:prstGeom prst="rect">
            <a:avLst/>
          </a:prstGeom>
        </p:spPr>
        <p:txBody>
          <a:bodyPr lIns="90094" tIns="45047" rIns="90094" bIns="45047"/>
          <a:lstStyle/>
          <a:p>
            <a:r>
              <a:rPr lang="en-US" dirty="0"/>
              <a:t>We</a:t>
            </a:r>
            <a:r>
              <a:rPr lang="en-US" baseline="0" dirty="0"/>
              <a:t> noticed that t</a:t>
            </a:r>
            <a:r>
              <a:rPr lang="en-US" dirty="0"/>
              <a:t>he ICAR tool does not include all areas of the facilities. Some</a:t>
            </a:r>
            <a:r>
              <a:rPr lang="en-US" baseline="0" dirty="0"/>
              <a:t> of the areas that are not included are: beauty salons, pools, therapy gyms, kitchen etc. Because they are not included, we make sure to go visit these areas during out facility tool to identify additional areas that may need improvement. There are no checklists for these areas, but we use our experience and knowledge of standards to assess.</a:t>
            </a:r>
            <a:endParaRPr lang="en-US" dirty="0"/>
          </a:p>
        </p:txBody>
      </p:sp>
      <p:sp>
        <p:nvSpPr>
          <p:cNvPr id="4" name="Slide Number Placeholder 3"/>
          <p:cNvSpPr>
            <a:spLocks noGrp="1"/>
          </p:cNvSpPr>
          <p:nvPr>
            <p:ph type="sldNum" sz="quarter" idx="10"/>
          </p:nvPr>
        </p:nvSpPr>
        <p:spPr/>
        <p:txBody>
          <a:bodyPr/>
          <a:lstStyle/>
          <a:p>
            <a:fld id="{642C3F35-391E-4987-B322-5AF4DD48E462}" type="slidenum">
              <a:rPr lang="en-US" smtClean="0">
                <a:solidFill>
                  <a:srgbClr val="022167"/>
                </a:solidFill>
              </a:rPr>
              <a:pPr/>
              <a:t>54</a:t>
            </a:fld>
            <a:endParaRPr lang="en-US">
              <a:solidFill>
                <a:srgbClr val="022167"/>
              </a:solidFill>
            </a:endParaRPr>
          </a:p>
        </p:txBody>
      </p:sp>
    </p:spTree>
    <p:extLst>
      <p:ext uri="{BB962C8B-B14F-4D97-AF65-F5344CB8AC3E}">
        <p14:creationId xmlns:p14="http://schemas.microsoft.com/office/powerpoint/2010/main" val="1116245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5303" y="4588488"/>
            <a:ext cx="5719303" cy="3753070"/>
          </a:xfrm>
          <a:prstGeom prst="rect">
            <a:avLst/>
          </a:prstGeom>
        </p:spPr>
        <p:txBody>
          <a:bodyPr lIns="90094" tIns="45047" rIns="90094" bIns="45047"/>
          <a:lstStyle/>
          <a:p>
            <a:r>
              <a:rPr lang="en-US" dirty="0"/>
              <a:t>From March 2016- July 2017 the HAI Epidemiology Team conducted 163 visits.</a:t>
            </a:r>
            <a:r>
              <a:rPr lang="en-US" baseline="0" dirty="0"/>
              <a:t> 92 visits to long term care facilities, 43 visits to acute care facilities, 23 visits to dialysis clinics and 4 to outpatient clinics. Since we only did 4 outpatient visits, we are not including the results of these visits in our presentation today but we will be talking about the results in the Acute Care, Long Term Care and Dialysis Clinics. </a:t>
            </a:r>
            <a:endParaRPr lang="en-US" dirty="0"/>
          </a:p>
        </p:txBody>
      </p:sp>
      <p:sp>
        <p:nvSpPr>
          <p:cNvPr id="4" name="Slide Number Placeholder 3"/>
          <p:cNvSpPr>
            <a:spLocks noGrp="1"/>
          </p:cNvSpPr>
          <p:nvPr>
            <p:ph type="sldNum" sz="quarter" idx="10"/>
          </p:nvPr>
        </p:nvSpPr>
        <p:spPr/>
        <p:txBody>
          <a:bodyPr/>
          <a:lstStyle/>
          <a:p>
            <a:fld id="{642C3F35-391E-4987-B322-5AF4DD48E462}" type="slidenum">
              <a:rPr lang="en-US" smtClean="0">
                <a:solidFill>
                  <a:srgbClr val="022167"/>
                </a:solidFill>
              </a:rPr>
              <a:pPr/>
              <a:t>55</a:t>
            </a:fld>
            <a:endParaRPr lang="en-US">
              <a:solidFill>
                <a:srgbClr val="022167"/>
              </a:solidFill>
            </a:endParaRPr>
          </a:p>
        </p:txBody>
      </p:sp>
    </p:spTree>
    <p:extLst>
      <p:ext uri="{BB962C8B-B14F-4D97-AF65-F5344CB8AC3E}">
        <p14:creationId xmlns:p14="http://schemas.microsoft.com/office/powerpoint/2010/main" val="4259216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 types of mobile resistance genes our lab is currently capable of testing for,</a:t>
            </a:r>
            <a:r>
              <a:rPr lang="en-US" baseline="0" dirty="0"/>
              <a:t> those include 1. </a:t>
            </a:r>
            <a:r>
              <a:rPr lang="en-US" baseline="0" dirty="0" err="1"/>
              <a:t>carbapenemase</a:t>
            </a:r>
            <a:r>
              <a:rPr lang="en-US" baseline="0" dirty="0"/>
              <a:t> producing genes such as KPC and NDM, which are genes that as the name implies, confer resistance to the </a:t>
            </a:r>
            <a:r>
              <a:rPr lang="en-US" baseline="0" dirty="0" err="1"/>
              <a:t>carbapenem</a:t>
            </a:r>
            <a:r>
              <a:rPr lang="en-US" baseline="0" dirty="0"/>
              <a:t> antibiotics. And secondly, genes conferring resistance to the antibiotic </a:t>
            </a:r>
            <a:r>
              <a:rPr lang="en-US" baseline="0" dirty="0" err="1"/>
              <a:t>colistin</a:t>
            </a:r>
            <a:r>
              <a:rPr lang="en-US" baseline="0" dirty="0"/>
              <a:t>, such as mcr-1.</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5</a:t>
            </a:fld>
            <a:endParaRPr lang="en-US" dirty="0">
              <a:solidFill>
                <a:srgbClr val="022167"/>
              </a:solidFill>
            </a:endParaRPr>
          </a:p>
        </p:txBody>
      </p:sp>
    </p:spTree>
    <p:extLst>
      <p:ext uri="{BB962C8B-B14F-4D97-AF65-F5344CB8AC3E}">
        <p14:creationId xmlns:p14="http://schemas.microsoft.com/office/powerpoint/2010/main" val="40681733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r>
              <a:rPr lang="en-US" dirty="0"/>
              <a:t>We are going to start with the results of Acute Care Facilities. These results are from the 43 visits that we conducted across</a:t>
            </a:r>
            <a:r>
              <a:rPr lang="en-US" baseline="0" dirty="0"/>
              <a:t> the state. </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56</a:t>
            </a:fld>
            <a:endParaRPr lang="en-US" dirty="0">
              <a:solidFill>
                <a:srgbClr val="022167"/>
              </a:solidFill>
            </a:endParaRPr>
          </a:p>
        </p:txBody>
      </p:sp>
    </p:spTree>
    <p:extLst>
      <p:ext uri="{BB962C8B-B14F-4D97-AF65-F5344CB8AC3E}">
        <p14:creationId xmlns:p14="http://schemas.microsoft.com/office/powerpoint/2010/main" val="3280239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facilities that we visited had a number of </a:t>
            </a:r>
            <a:r>
              <a:rPr lang="en-US" dirty="0"/>
              <a:t>licensed beds ranging</a:t>
            </a:r>
            <a:r>
              <a:rPr lang="en-US" baseline="0" dirty="0"/>
              <a:t> from 10 to 557. These facilities had an average of 1 FT IP. Only 23% of the IPs were CIC certified and 70% have gotten at least some type of training in Infection Control. That means that 30% of the IC programs are being run by people without infection control training. </a:t>
            </a:r>
            <a:endParaRPr lang="en-US" dirty="0">
              <a:latin typeface="Tw Cen MT" panose="020B0602020104020603" pitchFamily="34" charset="0"/>
              <a:ea typeface="Tw Cen MT" panose="020B0602020104020603"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57</a:t>
            </a:fld>
            <a:endParaRPr lang="en-US" dirty="0">
              <a:solidFill>
                <a:srgbClr val="022167"/>
              </a:solidFill>
            </a:endParaRPr>
          </a:p>
        </p:txBody>
      </p:sp>
    </p:spTree>
    <p:extLst>
      <p:ext uri="{BB962C8B-B14F-4D97-AF65-F5344CB8AC3E}">
        <p14:creationId xmlns:p14="http://schemas.microsoft.com/office/powerpoint/2010/main" val="41000222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a:t>
            </a:r>
            <a:r>
              <a:rPr lang="en-US" baseline="0" dirty="0"/>
              <a:t> before, the first section of the tool is meant to </a:t>
            </a:r>
            <a:r>
              <a:rPr lang="en-US" dirty="0"/>
              <a:t>assess the overall</a:t>
            </a:r>
            <a:r>
              <a:rPr lang="en-US" baseline="0" dirty="0"/>
              <a:t> infection control program. In this set of questions we want to make sure that the facilities provide support for infection control , that their IP is trained, that the facilities do annual risk assessments to evaluate program and prioritize potential risks of infection, that the facility has written policies and procedures based on evidence-based guidelines and that education is provided to patients, families and staff members. Overall 91% of our facilities had good policies and procedures but as mentioned before only 70% of the IPs are actually trained in infection control. So that is a gap. </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58</a:t>
            </a:fld>
            <a:endParaRPr lang="en-US" dirty="0">
              <a:solidFill>
                <a:srgbClr val="022167"/>
              </a:solidFill>
            </a:endParaRPr>
          </a:p>
        </p:txBody>
      </p:sp>
    </p:spTree>
    <p:extLst>
      <p:ext uri="{BB962C8B-B14F-4D97-AF65-F5344CB8AC3E}">
        <p14:creationId xmlns:p14="http://schemas.microsoft.com/office/powerpoint/2010/main" val="42814485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hygiene</a:t>
            </a:r>
            <a:r>
              <a:rPr lang="en-US" baseline="0" dirty="0"/>
              <a:t> is the single most important measure to prevent the risk of infection. During our assessment of hand hygiene practices, we saw that 93% of the facilities had supplies necessary for adherence to hand hygiene easily accessible in patient care areas but although most facilities provided education to the staff about hand hygiene,  the facilities did not have a competency-based training program of hand hygiene. What we mean by competency-based and what we want to see is that the facilities provide training to all personnel upon hire and annually thereafter and that the personnel has to demonstrate competency after each training. This demonstration can be done by doing direct observations, having a checklist, doing a post-test, etc. </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59</a:t>
            </a:fld>
            <a:endParaRPr lang="en-US" dirty="0">
              <a:solidFill>
                <a:srgbClr val="022167"/>
              </a:solidFill>
            </a:endParaRPr>
          </a:p>
        </p:txBody>
      </p:sp>
    </p:spTree>
    <p:extLst>
      <p:ext uri="{BB962C8B-B14F-4D97-AF65-F5344CB8AC3E}">
        <p14:creationId xmlns:p14="http://schemas.microsoft.com/office/powerpoint/2010/main" val="27782168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patient has an invasive device</a:t>
            </a:r>
            <a:r>
              <a:rPr lang="en-US" baseline="0" dirty="0"/>
              <a:t> their risk of getting a HAI increases. That is why one of the HAIs that is primarily monitored is Catheter Associated Urinary Tract Infections or CAUTIs. Facilities licensed as general hospitals, that have an ICU are required to report this infection to the state of Texas. 94% of the facilities we visited monitored CAUTI data but only 44% of the facilities had a competency-based training program for maintenance of the catheter. </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60</a:t>
            </a:fld>
            <a:endParaRPr lang="en-US" dirty="0">
              <a:solidFill>
                <a:srgbClr val="022167"/>
              </a:solidFill>
            </a:endParaRPr>
          </a:p>
        </p:txBody>
      </p:sp>
    </p:spTree>
    <p:extLst>
      <p:ext uri="{BB962C8B-B14F-4D97-AF65-F5344CB8AC3E}">
        <p14:creationId xmlns:p14="http://schemas.microsoft.com/office/powerpoint/2010/main" val="737041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Central Line Associated Bloodstream Infections or CLABSIs is another infection that is required to be reported to the state of Texas if the facility is licensed as a general hospital and has an ICU. 77% of the facilities collected and monitored CLABSI data but only 35% did routine audits for the maintenance of the lines. In the infection control world, audits of maintenance is generally called Bundle Rounds and what we want to see is that the facility is doing rounds to make sure that all the </a:t>
            </a:r>
            <a:r>
              <a:rPr lang="en-US" baseline="0" dirty="0" err="1"/>
              <a:t>ements</a:t>
            </a:r>
            <a:r>
              <a:rPr lang="en-US" baseline="0" dirty="0"/>
              <a:t> of the “bundle” are being met, suck as: cleaning the hub before accessing it, dressings are being changed as appropriate, etc. We want the facility to have a formal process of auditing these practices, documenting the results and providing feedback to the staff. </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61</a:t>
            </a:fld>
            <a:endParaRPr lang="en-US" dirty="0">
              <a:solidFill>
                <a:srgbClr val="022167"/>
              </a:solidFill>
            </a:endParaRPr>
          </a:p>
        </p:txBody>
      </p:sp>
    </p:spTree>
    <p:extLst>
      <p:ext uri="{BB962C8B-B14F-4D97-AF65-F5344CB8AC3E}">
        <p14:creationId xmlns:p14="http://schemas.microsoft.com/office/powerpoint/2010/main" val="18646834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very important element</a:t>
            </a:r>
            <a:r>
              <a:rPr lang="en-US" baseline="0" dirty="0"/>
              <a:t> of infection control is making sure that the surgeries are performed in a safe manner. As with CAUTIs and CLABSIs, the majority of the facilities had a good process for monitoring SSI data but they were not performing routine audits to ensure that their staff was following their policies and/or evidenced-based guidelines that help prevent infections. </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62</a:t>
            </a:fld>
            <a:endParaRPr lang="en-US" dirty="0">
              <a:solidFill>
                <a:srgbClr val="022167"/>
              </a:solidFill>
            </a:endParaRPr>
          </a:p>
        </p:txBody>
      </p:sp>
    </p:spTree>
    <p:extLst>
      <p:ext uri="{BB962C8B-B14F-4D97-AF65-F5344CB8AC3E}">
        <p14:creationId xmlns:p14="http://schemas.microsoft.com/office/powerpoint/2010/main" val="29247672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element</a:t>
            </a:r>
            <a:r>
              <a:rPr lang="en-US" dirty="0"/>
              <a:t> that is related to SSIs, is making sure that semi-critical and critical</a:t>
            </a:r>
            <a:r>
              <a:rPr lang="en-US" baseline="0" dirty="0"/>
              <a:t> equipment and instruments are processed and cleaned appropriately after being used. Semi-critical instruments are those that touch mucous membranes, like endoscopes, and they have to go through a high-level disinfection process. Critical equipment, those that are in contact with sterile sites, (like blood) have to go through a sterilization process. Overall, all of the elements that we assessed related to these processes were below 75%. That includes making sure staff had competency-based training  and were doing routine audits to ensure compliance with policies and evidence-based practices. </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63</a:t>
            </a:fld>
            <a:endParaRPr lang="en-US" dirty="0">
              <a:solidFill>
                <a:srgbClr val="022167"/>
              </a:solidFill>
            </a:endParaRPr>
          </a:p>
        </p:txBody>
      </p:sp>
    </p:spTree>
    <p:extLst>
      <p:ext uri="{BB962C8B-B14F-4D97-AF65-F5344CB8AC3E}">
        <p14:creationId xmlns:p14="http://schemas.microsoft.com/office/powerpoint/2010/main" val="18695918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 to environmental cleaning, we saw that the majority</a:t>
            </a:r>
            <a:r>
              <a:rPr lang="en-US" baseline="0" dirty="0"/>
              <a:t> of the facilities had a good policies and process for identifying clean equipment from dirty equipment, but facilities did not have a competency-based training program, did not have clear defined responsibilities for cleaning tasks and were not doing routine audits to ensure compliance with policies. </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64</a:t>
            </a:fld>
            <a:endParaRPr lang="en-US" dirty="0">
              <a:solidFill>
                <a:srgbClr val="022167"/>
              </a:solidFill>
            </a:endParaRPr>
          </a:p>
        </p:txBody>
      </p:sp>
    </p:spTree>
    <p:extLst>
      <p:ext uri="{BB962C8B-B14F-4D97-AF65-F5344CB8AC3E}">
        <p14:creationId xmlns:p14="http://schemas.microsoft.com/office/powerpoint/2010/main" val="1986515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want to emphasis the overall </a:t>
            </a:r>
            <a:r>
              <a:rPr lang="en-US" baseline="0" dirty="0"/>
              <a:t>lack of a formal auditing process that our acute care facilities have. All elements that were assessed had less than 75% yes responses for this questions.   </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65</a:t>
            </a:fld>
            <a:endParaRPr lang="en-US" dirty="0">
              <a:solidFill>
                <a:srgbClr val="022167"/>
              </a:solidFill>
            </a:endParaRPr>
          </a:p>
        </p:txBody>
      </p:sp>
    </p:spTree>
    <p:extLst>
      <p:ext uri="{BB962C8B-B14F-4D97-AF65-F5344CB8AC3E}">
        <p14:creationId xmlns:p14="http://schemas.microsoft.com/office/powerpoint/2010/main" val="61996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CDC/James Archer</a:t>
            </a:r>
            <a:r>
              <a:rPr lang="en-US" baseline="0" dirty="0"/>
              <a:t> for photo</a:t>
            </a:r>
          </a:p>
          <a:p>
            <a:endParaRPr lang="en-US" baseline="0" dirty="0"/>
          </a:p>
          <a:p>
            <a:r>
              <a:rPr lang="en-US" baseline="0" dirty="0"/>
              <a:t>Transmission of these resistance genes into bacteria that are already highly resistant is the biggest concern. For example, if an E.coli expressing the mcr-1 gene (</a:t>
            </a:r>
            <a:r>
              <a:rPr lang="en-US" baseline="0" dirty="0" err="1"/>
              <a:t>colistin</a:t>
            </a:r>
            <a:r>
              <a:rPr lang="en-US" baseline="0" dirty="0"/>
              <a:t> resistance) shares genetic information with a CRE E.coli, this could result in a super bug that is resistant to all known treatment options. These superbugs have high mortality rates due to limited treatment options. There has been research recently that shows synergistic effects of 3 antibiotics used together for treatment.</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6</a:t>
            </a:fld>
            <a:endParaRPr lang="en-US" dirty="0">
              <a:solidFill>
                <a:srgbClr val="022167"/>
              </a:solidFill>
            </a:endParaRPr>
          </a:p>
        </p:txBody>
      </p:sp>
    </p:spTree>
    <p:extLst>
      <p:ext uri="{BB962C8B-B14F-4D97-AF65-F5344CB8AC3E}">
        <p14:creationId xmlns:p14="http://schemas.microsoft.com/office/powerpoint/2010/main" val="35360881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with competency-based</a:t>
            </a:r>
            <a:r>
              <a:rPr lang="en-US" baseline="0" dirty="0"/>
              <a:t> trainings for all elements of an infection control program. As you can see, all these elements are below 75% as well.  </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66</a:t>
            </a:fld>
            <a:endParaRPr lang="en-US" dirty="0">
              <a:solidFill>
                <a:srgbClr val="022167"/>
              </a:solidFill>
            </a:endParaRPr>
          </a:p>
        </p:txBody>
      </p:sp>
    </p:spTree>
    <p:extLst>
      <p:ext uri="{BB962C8B-B14F-4D97-AF65-F5344CB8AC3E}">
        <p14:creationId xmlns:p14="http://schemas.microsoft.com/office/powerpoint/2010/main" val="3783543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a:t>
            </a:r>
            <a:r>
              <a:rPr lang="en-US" baseline="0" dirty="0"/>
              <a:t> news is regarding surveillance. It is not shown here but </a:t>
            </a:r>
            <a:r>
              <a:rPr lang="en-US" dirty="0"/>
              <a:t>95% of the facilities were compliant with notifiable conditions and had updated contact information of their</a:t>
            </a:r>
            <a:r>
              <a:rPr lang="en-US" baseline="0" dirty="0"/>
              <a:t> local health department. Apart from that, we determined that facilities had a good process for detecting early new acquired infections during hospital stay and were also good at communicating infectious status within their own facility. Facilities were lacking in having a good process for detecting infectious status at the point of entry. </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67</a:t>
            </a:fld>
            <a:endParaRPr lang="en-US" dirty="0">
              <a:solidFill>
                <a:srgbClr val="022167"/>
              </a:solidFill>
            </a:endParaRPr>
          </a:p>
        </p:txBody>
      </p:sp>
    </p:spTree>
    <p:extLst>
      <p:ext uri="{BB962C8B-B14F-4D97-AF65-F5344CB8AC3E}">
        <p14:creationId xmlns:p14="http://schemas.microsoft.com/office/powerpoint/2010/main" val="21165403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Antibiotics have transformed the practice of medicine and we all know that prompt initiation of antibiotics to treat infections has been proven to reduce morbidity and save lives. However, 20-50% of all antibiotics prescribed in U.S. acute care hospitals are either unnecessary or inappropriate. Patients who are unnecessarily exposed to antibiotics are placed at risk for serious adverse events with no clinical benefit.  The misuse of antibiotics has also contributed to the growing problem of antibiotic resistance. Improving the use of antibiotics is an important patient safety and public health issue. Evidence shows that having an Antibiotic Stewardship Programs can both optimize the treatment of infections and reduce adverse events associated with antibiotic use. </a:t>
            </a:r>
          </a:p>
          <a:p>
            <a:endParaRPr lang="en-US" dirty="0"/>
          </a:p>
          <a:p>
            <a:r>
              <a:rPr lang="en-US" dirty="0"/>
              <a:t>From our assessment we found that 88% of our facilities have access to drug expertise but only 37% of our facilities have an antibiotic stewardship program that meets the 7 CDC Core Elements. These are: Leadership Commitment, Accountability, Drug Expertise, Action, Tracking, Reporting and Educating. </a:t>
            </a:r>
          </a:p>
          <a:p>
            <a:r>
              <a:rPr lang="en-US" dirty="0"/>
              <a:t> </a:t>
            </a:r>
          </a:p>
          <a:p>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68</a:t>
            </a:fld>
            <a:endParaRPr lang="en-US" dirty="0">
              <a:solidFill>
                <a:srgbClr val="022167"/>
              </a:solidFill>
            </a:endParaRPr>
          </a:p>
        </p:txBody>
      </p:sp>
    </p:spTree>
    <p:extLst>
      <p:ext uri="{BB962C8B-B14F-4D97-AF65-F5344CB8AC3E}">
        <p14:creationId xmlns:p14="http://schemas.microsoft.com/office/powerpoint/2010/main" val="8200008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wrong with this picture?</a:t>
            </a:r>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69</a:t>
            </a:fld>
            <a:endParaRPr lang="en-US" dirty="0">
              <a:solidFill>
                <a:srgbClr val="022167"/>
              </a:solidFill>
            </a:endParaRPr>
          </a:p>
        </p:txBody>
      </p:sp>
    </p:spTree>
    <p:extLst>
      <p:ext uri="{BB962C8B-B14F-4D97-AF65-F5344CB8AC3E}">
        <p14:creationId xmlns:p14="http://schemas.microsoft.com/office/powerpoint/2010/main" val="15058157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5303" y="4588488"/>
            <a:ext cx="5719303" cy="3753070"/>
          </a:xfrm>
          <a:prstGeom prst="rect">
            <a:avLst/>
          </a:prstGeom>
        </p:spPr>
        <p:txBody>
          <a:bodyPr lIns="90094" tIns="45047" rIns="90094" bIns="45047"/>
          <a:lstStyle/>
          <a:p>
            <a:endParaRPr lang="en-US" dirty="0"/>
          </a:p>
        </p:txBody>
      </p:sp>
      <p:sp>
        <p:nvSpPr>
          <p:cNvPr id="4" name="Slide Number Placeholder 3"/>
          <p:cNvSpPr>
            <a:spLocks noGrp="1"/>
          </p:cNvSpPr>
          <p:nvPr>
            <p:ph type="sldNum" sz="quarter" idx="10"/>
          </p:nvPr>
        </p:nvSpPr>
        <p:spPr/>
        <p:txBody>
          <a:bodyPr/>
          <a:lstStyle/>
          <a:p>
            <a:fld id="{642C3F35-391E-4987-B322-5AF4DD48E462}" type="slidenum">
              <a:rPr lang="en-US" smtClean="0">
                <a:solidFill>
                  <a:srgbClr val="022167"/>
                </a:solidFill>
              </a:rPr>
              <a:pPr/>
              <a:t>70</a:t>
            </a:fld>
            <a:endParaRPr lang="en-US">
              <a:solidFill>
                <a:srgbClr val="022167"/>
              </a:solidFill>
            </a:endParaRPr>
          </a:p>
        </p:txBody>
      </p:sp>
    </p:spTree>
    <p:extLst>
      <p:ext uri="{BB962C8B-B14F-4D97-AF65-F5344CB8AC3E}">
        <p14:creationId xmlns:p14="http://schemas.microsoft.com/office/powerpoint/2010/main" val="20689056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5303" y="4588488"/>
            <a:ext cx="5719303" cy="3753070"/>
          </a:xfrm>
          <a:prstGeom prst="rect">
            <a:avLst/>
          </a:prstGeom>
        </p:spPr>
        <p:txBody>
          <a:bodyPr lIns="90094" tIns="45047" rIns="90094" bIns="45047"/>
          <a:lstStyle/>
          <a:p>
            <a:endParaRPr lang="en-US" dirty="0"/>
          </a:p>
        </p:txBody>
      </p:sp>
      <p:sp>
        <p:nvSpPr>
          <p:cNvPr id="4" name="Slide Number Placeholder 3"/>
          <p:cNvSpPr>
            <a:spLocks noGrp="1"/>
          </p:cNvSpPr>
          <p:nvPr>
            <p:ph type="sldNum" sz="quarter" idx="10"/>
          </p:nvPr>
        </p:nvSpPr>
        <p:spPr/>
        <p:txBody>
          <a:bodyPr/>
          <a:lstStyle/>
          <a:p>
            <a:fld id="{642C3F35-391E-4987-B322-5AF4DD48E462}" type="slidenum">
              <a:rPr lang="en-US" smtClean="0">
                <a:solidFill>
                  <a:srgbClr val="022167"/>
                </a:solidFill>
              </a:rPr>
              <a:pPr/>
              <a:t>71</a:t>
            </a:fld>
            <a:endParaRPr lang="en-US">
              <a:solidFill>
                <a:srgbClr val="022167"/>
              </a:solidFill>
            </a:endParaRPr>
          </a:p>
        </p:txBody>
      </p:sp>
    </p:spTree>
    <p:extLst>
      <p:ext uri="{BB962C8B-B14F-4D97-AF65-F5344CB8AC3E}">
        <p14:creationId xmlns:p14="http://schemas.microsoft.com/office/powerpoint/2010/main" val="39323976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r>
              <a:rPr lang="en-US" dirty="0"/>
              <a:t>Good afternoon, as</a:t>
            </a:r>
            <a:r>
              <a:rPr lang="en-US" baseline="0" dirty="0"/>
              <a:t> previously mentioned- My name is Melba Zambrano. I am going to review LTCF and Dialysis ICARs. We conducted 92 LTCF visits in Texas. We won’t review all domains in the ICAR but instead concentrate on the most important elements.</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72</a:t>
            </a:fld>
            <a:endParaRPr lang="en-US" dirty="0">
              <a:solidFill>
                <a:srgbClr val="022167"/>
              </a:solidFill>
            </a:endParaRPr>
          </a:p>
        </p:txBody>
      </p:sp>
    </p:spTree>
    <p:extLst>
      <p:ext uri="{BB962C8B-B14F-4D97-AF65-F5344CB8AC3E}">
        <p14:creationId xmlns:p14="http://schemas.microsoft.com/office/powerpoint/2010/main" val="42776025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 y="960438"/>
            <a:ext cx="3713163" cy="2784475"/>
          </a:xfrm>
        </p:spPr>
      </p:sp>
      <p:sp>
        <p:nvSpPr>
          <p:cNvPr id="3" name="Notes Placeholder 2"/>
          <p:cNvSpPr>
            <a:spLocks noGrp="1"/>
          </p:cNvSpPr>
          <p:nvPr>
            <p:ph type="body" idx="1"/>
          </p:nvPr>
        </p:nvSpPr>
        <p:spPr>
          <a:xfrm>
            <a:off x="3382022" y="1028983"/>
            <a:ext cx="3252215" cy="7541856"/>
          </a:xfrm>
          <a:prstGeom prst="rect">
            <a:avLst/>
          </a:prstGeom>
        </p:spPr>
        <p:txBody>
          <a:bodyPr lIns="95239" tIns="47620" rIns="95239" bIns="47620"/>
          <a:lstStyle/>
          <a:p>
            <a:pPr>
              <a:lnSpc>
                <a:spcPct val="110000"/>
              </a:lnSpc>
              <a:spcAft>
                <a:spcPts val="919"/>
              </a:spcAft>
            </a:pPr>
            <a:r>
              <a:rPr lang="en-US" dirty="0">
                <a:latin typeface="Verdana" panose="020B0604030504040204" pitchFamily="34" charset="0"/>
                <a:ea typeface="Tw Cen MT" panose="020B0602020104020603" pitchFamily="34" charset="0"/>
                <a:cs typeface="Times New Roman" panose="02020603050405020304" pitchFamily="18" charset="0"/>
              </a:rPr>
              <a:t>In the IC Program and Infrastructure Domain , you can see 91% of LTCF have a process in place for reviewing IP activities.  The data show that only 15.2% of facilities have an individual with infection control training in charge of the IC program. This is a gap we try to address through partnerships with DADS, CIC training, and HAI epi as a resource.</a:t>
            </a:r>
          </a:p>
          <a:p>
            <a:pPr marL="6">
              <a:lnSpc>
                <a:spcPct val="110000"/>
              </a:lnSpc>
              <a:spcAft>
                <a:spcPts val="919"/>
              </a:spcAft>
            </a:pPr>
            <a:endParaRPr lang="en-US" dirty="0">
              <a:latin typeface="Verdana" panose="020B0604030504040204" pitchFamily="34" charset="0"/>
              <a:ea typeface="Tw Cen MT" panose="020B0602020104020603"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73</a:t>
            </a:fld>
            <a:endParaRPr lang="en-US" dirty="0">
              <a:solidFill>
                <a:srgbClr val="022167"/>
              </a:solidFill>
            </a:endParaRPr>
          </a:p>
        </p:txBody>
      </p:sp>
    </p:spTree>
    <p:extLst>
      <p:ext uri="{BB962C8B-B14F-4D97-AF65-F5344CB8AC3E}">
        <p14:creationId xmlns:p14="http://schemas.microsoft.com/office/powerpoint/2010/main" val="6244791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5303" y="4588488"/>
            <a:ext cx="5719303" cy="3753070"/>
          </a:xfrm>
          <a:prstGeom prst="rect">
            <a:avLst/>
          </a:prstGeom>
        </p:spPr>
        <p:txBody>
          <a:bodyPr lIns="90094" tIns="45047" rIns="90094" bIns="45047"/>
          <a:lstStyle/>
          <a:p>
            <a:r>
              <a:rPr lang="en-US" dirty="0"/>
              <a:t>The new CMS standards for LTCF include  Antibiotic  Stewardship as part of the  infection control survey. Regulations</a:t>
            </a:r>
            <a:r>
              <a:rPr lang="en-US" baseline="0" dirty="0"/>
              <a:t> become</a:t>
            </a:r>
            <a:r>
              <a:rPr lang="en-US" dirty="0"/>
              <a:t> effective on f Nov. 28,</a:t>
            </a:r>
            <a:r>
              <a:rPr lang="en-US" baseline="0" dirty="0"/>
              <a:t> 2017 LTCF  under the TAG 441. As you may note by the data collected only 10% of LTCF had written policies on antibiotic prescribing. </a:t>
            </a:r>
            <a:endParaRPr lang="en-US" dirty="0"/>
          </a:p>
        </p:txBody>
      </p:sp>
      <p:sp>
        <p:nvSpPr>
          <p:cNvPr id="4" name="Slide Number Placeholder 3"/>
          <p:cNvSpPr>
            <a:spLocks noGrp="1"/>
          </p:cNvSpPr>
          <p:nvPr>
            <p:ph type="sldNum" sz="quarter" idx="10"/>
          </p:nvPr>
        </p:nvSpPr>
        <p:spPr/>
        <p:txBody>
          <a:bodyPr/>
          <a:lstStyle/>
          <a:p>
            <a:fld id="{642C3F35-391E-4987-B322-5AF4DD48E462}" type="slidenum">
              <a:rPr lang="en-US" smtClean="0">
                <a:solidFill>
                  <a:srgbClr val="022167"/>
                </a:solidFill>
              </a:rPr>
              <a:pPr/>
              <a:t>74</a:t>
            </a:fld>
            <a:endParaRPr lang="en-US">
              <a:solidFill>
                <a:srgbClr val="022167"/>
              </a:solidFill>
            </a:endParaRPr>
          </a:p>
        </p:txBody>
      </p:sp>
    </p:spTree>
    <p:extLst>
      <p:ext uri="{BB962C8B-B14F-4D97-AF65-F5344CB8AC3E}">
        <p14:creationId xmlns:p14="http://schemas.microsoft.com/office/powerpoint/2010/main" val="2847719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 y="960438"/>
            <a:ext cx="3713163" cy="2784475"/>
          </a:xfrm>
        </p:spPr>
      </p:sp>
      <p:sp>
        <p:nvSpPr>
          <p:cNvPr id="3" name="Notes Placeholder 2"/>
          <p:cNvSpPr>
            <a:spLocks noGrp="1"/>
          </p:cNvSpPr>
          <p:nvPr>
            <p:ph type="body" idx="1"/>
          </p:nvPr>
        </p:nvSpPr>
        <p:spPr>
          <a:xfrm>
            <a:off x="3382022" y="1028983"/>
            <a:ext cx="3252215" cy="7541856"/>
          </a:xfrm>
          <a:prstGeom prst="rect">
            <a:avLst/>
          </a:prstGeom>
        </p:spPr>
        <p:txBody>
          <a:bodyPr lIns="95239" tIns="47620" rIns="95239" bIns="47620"/>
          <a:lstStyle/>
          <a:p>
            <a:r>
              <a:rPr lang="en-US" dirty="0"/>
              <a:t>Auditing and documentation is a method of closing the loop and ensuring patient</a:t>
            </a:r>
            <a:r>
              <a:rPr lang="en-US" baseline="0" dirty="0"/>
              <a:t> care activities are practiced correctly.  Audits fell below the 75% line in hand hygiene, PPE, Injection safety, and environmental cleaning.  This means the EVS can be using hot water rather than indicated disinfectants or staff may not be using PPE when dealing with a contact isolation patient. </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75</a:t>
            </a:fld>
            <a:endParaRPr lang="en-US" dirty="0">
              <a:solidFill>
                <a:srgbClr val="022167"/>
              </a:solidFill>
            </a:endParaRPr>
          </a:p>
        </p:txBody>
      </p:sp>
    </p:spTree>
    <p:extLst>
      <p:ext uri="{BB962C8B-B14F-4D97-AF65-F5344CB8AC3E}">
        <p14:creationId xmlns:p14="http://schemas.microsoft.com/office/powerpoint/2010/main" val="155171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of PA: CDC/James Archer</a:t>
            </a:r>
          </a:p>
          <a:p>
            <a:endParaRPr lang="en-US" dirty="0"/>
          </a:p>
          <a:p>
            <a:r>
              <a:rPr lang="en-US" dirty="0"/>
              <a:t>Our</a:t>
            </a:r>
            <a:r>
              <a:rPr lang="en-US" baseline="0" dirty="0"/>
              <a:t> Antibiotic Resistance Lab Network kicked off in June of this year. The ARLN is able to test the following bacteria species for </a:t>
            </a:r>
            <a:r>
              <a:rPr lang="en-US" baseline="0" dirty="0" err="1"/>
              <a:t>carbapenemase</a:t>
            </a:r>
            <a:r>
              <a:rPr lang="en-US" baseline="0" dirty="0"/>
              <a:t> production as well as PCR testing for a panel of resistance mechanism genes listed below. When an isolate is received at the lab, Antibiotic Susceptibility Testing (AST) is performed first to confirm the original susceptibility panel from the sending facility, then </a:t>
            </a:r>
            <a:r>
              <a:rPr lang="en-US" baseline="0" dirty="0" err="1"/>
              <a:t>carbapenemase</a:t>
            </a:r>
            <a:r>
              <a:rPr lang="en-US" baseline="0" dirty="0"/>
              <a:t> testing and PCR testing occur.</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7</a:t>
            </a:fld>
            <a:endParaRPr lang="en-US" dirty="0">
              <a:solidFill>
                <a:srgbClr val="022167"/>
              </a:solidFill>
            </a:endParaRPr>
          </a:p>
        </p:txBody>
      </p:sp>
    </p:spTree>
    <p:extLst>
      <p:ext uri="{BB962C8B-B14F-4D97-AF65-F5344CB8AC3E}">
        <p14:creationId xmlns:p14="http://schemas.microsoft.com/office/powerpoint/2010/main" val="14685908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5303" y="4588488"/>
            <a:ext cx="5719303" cy="3753070"/>
          </a:xfrm>
          <a:prstGeom prst="rect">
            <a:avLst/>
          </a:prstGeom>
        </p:spPr>
        <p:txBody>
          <a:bodyPr lIns="90094" tIns="45047" rIns="90094" bIns="45047"/>
          <a:lstStyle/>
          <a:p>
            <a:pPr defTabSz="933237">
              <a:defRPr/>
            </a:pPr>
            <a:r>
              <a:rPr lang="en-US" baseline="0" dirty="0"/>
              <a:t>CMS Regulation F520 Quality Assurance and performance Assurance is combined with F441 infection control when discussing audits and performance improvements.  One area where LTCF can benefit from adjusting their programs is in disease reporting. Only 57% of facilities had a reportable disease list or knew where to find one. 52% did not have a plan for outbreak response, and only 73% knew their point of contact at the local a </a:t>
            </a:r>
            <a:r>
              <a:rPr lang="en-US" baseline="0" dirty="0" err="1"/>
              <a:t>nd</a:t>
            </a:r>
            <a:r>
              <a:rPr lang="en-US" baseline="0" dirty="0"/>
              <a:t> state level. </a:t>
            </a:r>
            <a:endParaRPr lang="en-US" dirty="0"/>
          </a:p>
          <a:p>
            <a:endParaRPr lang="en-US" dirty="0"/>
          </a:p>
        </p:txBody>
      </p:sp>
      <p:sp>
        <p:nvSpPr>
          <p:cNvPr id="4" name="Slide Number Placeholder 3"/>
          <p:cNvSpPr>
            <a:spLocks noGrp="1"/>
          </p:cNvSpPr>
          <p:nvPr>
            <p:ph type="sldNum" sz="quarter" idx="10"/>
          </p:nvPr>
        </p:nvSpPr>
        <p:spPr/>
        <p:txBody>
          <a:bodyPr/>
          <a:lstStyle/>
          <a:p>
            <a:fld id="{642C3F35-391E-4987-B322-5AF4DD48E462}" type="slidenum">
              <a:rPr lang="en-US" smtClean="0">
                <a:solidFill>
                  <a:srgbClr val="022167"/>
                </a:solidFill>
              </a:rPr>
              <a:pPr/>
              <a:t>76</a:t>
            </a:fld>
            <a:endParaRPr lang="en-US">
              <a:solidFill>
                <a:srgbClr val="022167"/>
              </a:solidFill>
            </a:endParaRPr>
          </a:p>
        </p:txBody>
      </p:sp>
    </p:spTree>
    <p:extLst>
      <p:ext uri="{BB962C8B-B14F-4D97-AF65-F5344CB8AC3E}">
        <p14:creationId xmlns:p14="http://schemas.microsoft.com/office/powerpoint/2010/main" val="39653070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wonder why you may hear this in healthcare. The hospital staff did this to you-----then the little pun- No the hospital Staph</a:t>
            </a:r>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77</a:t>
            </a:fld>
            <a:endParaRPr lang="en-US" dirty="0">
              <a:solidFill>
                <a:srgbClr val="022167"/>
              </a:solidFill>
            </a:endParaRPr>
          </a:p>
        </p:txBody>
      </p:sp>
    </p:spTree>
    <p:extLst>
      <p:ext uri="{BB962C8B-B14F-4D97-AF65-F5344CB8AC3E}">
        <p14:creationId xmlns:p14="http://schemas.microsoft.com/office/powerpoint/2010/main" val="36288943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5303" y="4588488"/>
            <a:ext cx="5719303" cy="3753070"/>
          </a:xfrm>
          <a:prstGeom prst="rect">
            <a:avLst/>
          </a:prstGeom>
        </p:spPr>
        <p:txBody>
          <a:bodyPr lIns="90094" tIns="45047" rIns="90094" bIns="45047"/>
          <a:lstStyle/>
          <a:p>
            <a:r>
              <a:rPr lang="en-US" dirty="0"/>
              <a:t>To</a:t>
            </a:r>
            <a:r>
              <a:rPr lang="en-US" baseline="0" dirty="0"/>
              <a:t> recap the largest gaps in LTCF were antibiotic stewardship, The IP infrastructure as many lacked training, and audits , which are necessary for project improvement.</a:t>
            </a:r>
            <a:endParaRPr lang="en-US" dirty="0"/>
          </a:p>
        </p:txBody>
      </p:sp>
      <p:sp>
        <p:nvSpPr>
          <p:cNvPr id="4" name="Slide Number Placeholder 3"/>
          <p:cNvSpPr>
            <a:spLocks noGrp="1"/>
          </p:cNvSpPr>
          <p:nvPr>
            <p:ph type="sldNum" sz="quarter" idx="10"/>
          </p:nvPr>
        </p:nvSpPr>
        <p:spPr/>
        <p:txBody>
          <a:bodyPr/>
          <a:lstStyle/>
          <a:p>
            <a:fld id="{642C3F35-391E-4987-B322-5AF4DD48E462}" type="slidenum">
              <a:rPr lang="en-US" smtClean="0">
                <a:solidFill>
                  <a:srgbClr val="022167"/>
                </a:solidFill>
              </a:rPr>
              <a:pPr/>
              <a:t>78</a:t>
            </a:fld>
            <a:endParaRPr lang="en-US">
              <a:solidFill>
                <a:srgbClr val="022167"/>
              </a:solidFill>
            </a:endParaRPr>
          </a:p>
        </p:txBody>
      </p:sp>
    </p:spTree>
    <p:extLst>
      <p:ext uri="{BB962C8B-B14F-4D97-AF65-F5344CB8AC3E}">
        <p14:creationId xmlns:p14="http://schemas.microsoft.com/office/powerpoint/2010/main" val="17385215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5303" y="4588488"/>
            <a:ext cx="5719303" cy="3753070"/>
          </a:xfrm>
          <a:prstGeom prst="rect">
            <a:avLst/>
          </a:prstGeom>
        </p:spPr>
        <p:txBody>
          <a:bodyPr lIns="90094" tIns="45047" rIns="90094" bIns="45047"/>
          <a:lstStyle/>
          <a:p>
            <a:r>
              <a:rPr lang="en-US" dirty="0"/>
              <a:t>LTCF did have some strengths in respiratory/ cough etiquette. I was happy they offered their influenza vaccine</a:t>
            </a:r>
            <a:r>
              <a:rPr lang="en-US" baseline="0" dirty="0"/>
              <a:t> and place signs like clockwork. The healthcare personnel and resident safety, and point of care testing. Many facilities had a process in place for disinfecting the glucometer post use.</a:t>
            </a:r>
            <a:endParaRPr lang="en-US" dirty="0"/>
          </a:p>
        </p:txBody>
      </p:sp>
      <p:sp>
        <p:nvSpPr>
          <p:cNvPr id="4" name="Slide Number Placeholder 3"/>
          <p:cNvSpPr>
            <a:spLocks noGrp="1"/>
          </p:cNvSpPr>
          <p:nvPr>
            <p:ph type="sldNum" sz="quarter" idx="10"/>
          </p:nvPr>
        </p:nvSpPr>
        <p:spPr/>
        <p:txBody>
          <a:bodyPr/>
          <a:lstStyle/>
          <a:p>
            <a:fld id="{642C3F35-391E-4987-B322-5AF4DD48E462}" type="slidenum">
              <a:rPr lang="en-US" smtClean="0">
                <a:solidFill>
                  <a:srgbClr val="022167"/>
                </a:solidFill>
              </a:rPr>
              <a:pPr/>
              <a:t>79</a:t>
            </a:fld>
            <a:endParaRPr lang="en-US" dirty="0">
              <a:solidFill>
                <a:srgbClr val="022167"/>
              </a:solidFill>
            </a:endParaRPr>
          </a:p>
        </p:txBody>
      </p:sp>
    </p:spTree>
    <p:extLst>
      <p:ext uri="{BB962C8B-B14F-4D97-AF65-F5344CB8AC3E}">
        <p14:creationId xmlns:p14="http://schemas.microsoft.com/office/powerpoint/2010/main" val="20690788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r>
              <a:rPr lang="en-US" dirty="0"/>
              <a:t>We</a:t>
            </a:r>
            <a:r>
              <a:rPr lang="en-US" baseline="0" dirty="0"/>
              <a:t> conducted 23 Dialysis visits in Texas. Show of hands how many of you have been in a dialysis center. A few good.</a:t>
            </a:r>
          </a:p>
          <a:p>
            <a:endParaRPr lang="en-US" baseline="0" dirty="0"/>
          </a:p>
          <a:p>
            <a:pPr defTabSz="933237">
              <a:defRPr/>
            </a:pPr>
            <a:r>
              <a:rPr lang="en-US" baseline="0" dirty="0"/>
              <a:t>There are various types of dialysis services such as nocturnal, pediatric, and home hemodialysis. We limited the ICARs to adult centers and inpatient/ outpatient settings.</a:t>
            </a:r>
          </a:p>
          <a:p>
            <a:pPr defTabSz="933237">
              <a:defRPr/>
            </a:pPr>
            <a:endParaRPr lang="en-US" baseline="0" dirty="0"/>
          </a:p>
          <a:p>
            <a:pPr defTabSz="933237">
              <a:defRPr/>
            </a:pPr>
            <a:r>
              <a:rPr lang="en-US" dirty="0"/>
              <a:t>The tool was constructed for outpatient centers, but we had request from hospitals to assist in their dialysis units. </a:t>
            </a:r>
          </a:p>
          <a:p>
            <a:endParaRPr lang="en-US" dirty="0"/>
          </a:p>
        </p:txBody>
      </p:sp>
      <p:sp>
        <p:nvSpPr>
          <p:cNvPr id="4" name="Slide Number Placeholder 3"/>
          <p:cNvSpPr>
            <a:spLocks noGrp="1"/>
          </p:cNvSpPr>
          <p:nvPr>
            <p:ph type="sldNum" sz="quarter" idx="10"/>
          </p:nvPr>
        </p:nvSpPr>
        <p:spPr/>
        <p:txBody>
          <a:bodyPr/>
          <a:lstStyle/>
          <a:p>
            <a:r>
              <a:rPr lang="en-US" dirty="0">
                <a:solidFill>
                  <a:srgbClr val="022167"/>
                </a:solidFill>
              </a:rPr>
              <a:t>Slide </a:t>
            </a:r>
            <a:fld id="{29DE756F-184F-4D3A-B7EF-A08AD88F334E}" type="slidenum">
              <a:rPr lang="en-US" smtClean="0">
                <a:solidFill>
                  <a:srgbClr val="022167"/>
                </a:solidFill>
              </a:rPr>
              <a:pPr/>
              <a:t>80</a:t>
            </a:fld>
            <a:endParaRPr lang="en-US" dirty="0">
              <a:solidFill>
                <a:srgbClr val="022167"/>
              </a:solidFill>
            </a:endParaRPr>
          </a:p>
        </p:txBody>
      </p:sp>
    </p:spTree>
    <p:extLst>
      <p:ext uri="{BB962C8B-B14F-4D97-AF65-F5344CB8AC3E}">
        <p14:creationId xmlns:p14="http://schemas.microsoft.com/office/powerpoint/2010/main" val="12294886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695325"/>
            <a:ext cx="2735263" cy="2051050"/>
          </a:xfrm>
        </p:spPr>
      </p:sp>
      <p:sp>
        <p:nvSpPr>
          <p:cNvPr id="3" name="Notes Placeholder 2"/>
          <p:cNvSpPr>
            <a:spLocks noGrp="1"/>
          </p:cNvSpPr>
          <p:nvPr>
            <p:ph type="body" idx="1"/>
          </p:nvPr>
        </p:nvSpPr>
        <p:spPr/>
        <p:txBody>
          <a:bodyPr/>
          <a:lstStyle/>
          <a:p>
            <a:pPr defTabSz="933237">
              <a:defRPr/>
            </a:pPr>
            <a:r>
              <a:rPr lang="en-US" baseline="0" dirty="0"/>
              <a:t>The census in these settings ranged from less than 25 clients in the rural areas to over 100 in other centers.  The patient census affected spacing of stations- we will discuss this later.</a:t>
            </a:r>
          </a:p>
          <a:p>
            <a:pPr defTabSz="933237">
              <a:defRPr/>
            </a:pPr>
            <a:endParaRPr lang="en-US" dirty="0"/>
          </a:p>
          <a:p>
            <a:pPr defTabSz="933237">
              <a:defRPr/>
            </a:pPr>
            <a:r>
              <a:rPr lang="en-US" dirty="0"/>
              <a:t>Infection Preventionist were challenged with keeping constant attention on the dialysis centers and juggling their other job duties. </a:t>
            </a:r>
          </a:p>
          <a:p>
            <a:pPr defTabSz="933237">
              <a:defRPr/>
            </a:pPr>
            <a:endParaRPr lang="en-US" dirty="0"/>
          </a:p>
          <a:p>
            <a:pPr defTabSz="933237">
              <a:defRPr/>
            </a:pPr>
            <a:r>
              <a:rPr lang="en-US" dirty="0"/>
              <a:t>This was complicated further with a large bulk of the work staff being contract. </a:t>
            </a:r>
          </a:p>
          <a:p>
            <a:pPr defTabSz="933237">
              <a:defRPr/>
            </a:pPr>
            <a:endParaRPr lang="en-US" dirty="0"/>
          </a:p>
          <a:p>
            <a:pPr defTabSz="933237">
              <a:defRPr/>
            </a:pPr>
            <a:endParaRPr lang="en-US" dirty="0"/>
          </a:p>
          <a:p>
            <a:pPr defTabSz="933237">
              <a:defRPr/>
            </a:pPr>
            <a:endParaRPr lang="en-US" dirty="0"/>
          </a:p>
          <a:p>
            <a:r>
              <a:rPr lang="en-US" dirty="0"/>
              <a:t>                                                                                                                                                                                                                                                                                                                                                                                                                                                                                                                                                                                                                                                                                                                                                                                                                                                                                                         </a:t>
            </a:r>
          </a:p>
        </p:txBody>
      </p:sp>
      <p:sp>
        <p:nvSpPr>
          <p:cNvPr id="4" name="Slide Number Placeholder 3"/>
          <p:cNvSpPr>
            <a:spLocks noGrp="1"/>
          </p:cNvSpPr>
          <p:nvPr>
            <p:ph type="sldNum" sz="quarter" idx="10"/>
          </p:nvPr>
        </p:nvSpPr>
        <p:spPr/>
        <p:txBody>
          <a:bodyPr/>
          <a:lstStyle/>
          <a:p>
            <a:r>
              <a:rPr lang="en-US" dirty="0">
                <a:solidFill>
                  <a:srgbClr val="022167"/>
                </a:solidFill>
              </a:rPr>
              <a:t>Slide </a:t>
            </a:r>
            <a:fld id="{29DE756F-184F-4D3A-B7EF-A08AD88F334E}" type="slidenum">
              <a:rPr lang="en-US" smtClean="0">
                <a:solidFill>
                  <a:srgbClr val="022167"/>
                </a:solidFill>
              </a:rPr>
              <a:pPr/>
              <a:t>81</a:t>
            </a:fld>
            <a:endParaRPr lang="en-US" dirty="0">
              <a:solidFill>
                <a:srgbClr val="022167"/>
              </a:solidFill>
            </a:endParaRPr>
          </a:p>
        </p:txBody>
      </p:sp>
    </p:spTree>
    <p:extLst>
      <p:ext uri="{BB962C8B-B14F-4D97-AF65-F5344CB8AC3E}">
        <p14:creationId xmlns:p14="http://schemas.microsoft.com/office/powerpoint/2010/main" val="25972424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a:t>“</a:t>
            </a:r>
            <a:r>
              <a:rPr lang="en-US" dirty="0"/>
              <a:t>What training does the person in charge of IC </a:t>
            </a:r>
            <a:r>
              <a:rPr lang="en-US" u="sng" dirty="0"/>
              <a:t>at the facility</a:t>
            </a:r>
            <a:r>
              <a:rPr lang="en-US" dirty="0"/>
              <a:t> have?”</a:t>
            </a:r>
          </a:p>
          <a:p>
            <a:r>
              <a:rPr lang="en-US" baseline="0" dirty="0"/>
              <a:t>Only 38.5% were certified in infection control. </a:t>
            </a:r>
          </a:p>
          <a:p>
            <a:endParaRPr lang="en-US" baseline="0" dirty="0"/>
          </a:p>
          <a:p>
            <a:r>
              <a:rPr lang="en-US" baseline="0" dirty="0"/>
              <a:t>This answer was not based on the  quality person or regional director prior training. It specifically asked the IP at the facility. </a:t>
            </a:r>
          </a:p>
          <a:p>
            <a:endParaRPr lang="en-US" baseline="0" dirty="0"/>
          </a:p>
          <a:p>
            <a:r>
              <a:rPr lang="en-US" baseline="0" dirty="0"/>
              <a:t>It was found that at time, no one was in charge of infection control (ex. no training).</a:t>
            </a:r>
            <a:endParaRPr lang="en-US" dirty="0"/>
          </a:p>
        </p:txBody>
      </p:sp>
      <p:sp>
        <p:nvSpPr>
          <p:cNvPr id="4" name="Slide Number Placeholder 3"/>
          <p:cNvSpPr>
            <a:spLocks noGrp="1"/>
          </p:cNvSpPr>
          <p:nvPr>
            <p:ph type="sldNum" sz="quarter" idx="10"/>
          </p:nvPr>
        </p:nvSpPr>
        <p:spPr/>
        <p:txBody>
          <a:bodyPr/>
          <a:lstStyle/>
          <a:p>
            <a:fld id="{CDDC3B70-5483-4A2D-8F5F-BDE4E7077F21}" type="slidenum">
              <a:rPr lang="en-US" smtClean="0">
                <a:solidFill>
                  <a:srgbClr val="022167"/>
                </a:solidFill>
              </a:rPr>
              <a:pPr/>
              <a:t>82</a:t>
            </a:fld>
            <a:endParaRPr lang="en-US" dirty="0">
              <a:solidFill>
                <a:srgbClr val="022167"/>
              </a:solidFill>
            </a:endParaRPr>
          </a:p>
        </p:txBody>
      </p:sp>
    </p:spTree>
    <p:extLst>
      <p:ext uri="{BB962C8B-B14F-4D97-AF65-F5344CB8AC3E}">
        <p14:creationId xmlns:p14="http://schemas.microsoft.com/office/powerpoint/2010/main" val="26510983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a:p>
            <a:pPr defTabSz="933237">
              <a:defRPr/>
            </a:pPr>
            <a:r>
              <a:rPr lang="en-US" dirty="0"/>
              <a:t>The CDC has developed standardized audit tools for Dialysis, yet our data shows they are seldom used…</a:t>
            </a:r>
          </a:p>
          <a:p>
            <a:pPr defTabSz="933237">
              <a:defRPr/>
            </a:pPr>
            <a:endParaRPr lang="en-US" dirty="0"/>
          </a:p>
          <a:p>
            <a:pPr defTabSz="933237">
              <a:defRPr/>
            </a:pPr>
            <a:r>
              <a:rPr lang="en-US" dirty="0"/>
              <a:t>Feedback is important in closing the loop of communication. Some means of feedback which can be utilized and were recommended include:</a:t>
            </a:r>
            <a:r>
              <a:rPr lang="en-US" baseline="0" dirty="0"/>
              <a:t> mandatory meetings, communication boards, or immediate feedback. </a:t>
            </a:r>
          </a:p>
          <a:p>
            <a:endParaRPr lang="en-US" dirty="0"/>
          </a:p>
        </p:txBody>
      </p:sp>
      <p:sp>
        <p:nvSpPr>
          <p:cNvPr id="4" name="Slide Number Placeholder 3"/>
          <p:cNvSpPr>
            <a:spLocks noGrp="1"/>
          </p:cNvSpPr>
          <p:nvPr>
            <p:ph type="sldNum" sz="quarter" idx="10"/>
          </p:nvPr>
        </p:nvSpPr>
        <p:spPr/>
        <p:txBody>
          <a:bodyPr/>
          <a:lstStyle/>
          <a:p>
            <a:fld id="{CDDC3B70-5483-4A2D-8F5F-BDE4E7077F21}" type="slidenum">
              <a:rPr lang="en-US" smtClean="0">
                <a:solidFill>
                  <a:srgbClr val="022167"/>
                </a:solidFill>
              </a:rPr>
              <a:pPr/>
              <a:t>83</a:t>
            </a:fld>
            <a:endParaRPr lang="en-US" dirty="0">
              <a:solidFill>
                <a:srgbClr val="022167"/>
              </a:solidFill>
            </a:endParaRPr>
          </a:p>
        </p:txBody>
      </p:sp>
    </p:spTree>
    <p:extLst>
      <p:ext uri="{BB962C8B-B14F-4D97-AF65-F5344CB8AC3E}">
        <p14:creationId xmlns:p14="http://schemas.microsoft.com/office/powerpoint/2010/main" val="9416881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Have any of you read field notes were an outbreak occurred due to break in communication? Maybe the hospital did not tell the nursing home the patient was a contact isolation patient- for fear that the patient would not be accepted. Well it also happens</a:t>
            </a:r>
            <a:r>
              <a:rPr lang="en-US" baseline="0" dirty="0"/>
              <a:t> in dialysis centers. Only 69.2% of centers had a system to communicating transfers. </a:t>
            </a:r>
            <a:endParaRPr lang="en-US" dirty="0"/>
          </a:p>
          <a:p>
            <a:pPr defTabSz="933237">
              <a:defRPr/>
            </a:pPr>
            <a:endParaRPr lang="en-US" dirty="0"/>
          </a:p>
          <a:p>
            <a:pPr defTabSz="933237">
              <a:defRPr/>
            </a:pPr>
            <a:r>
              <a:rPr lang="en-US" dirty="0"/>
              <a:t>Dialysis centers have a higher risk of Hepatitis transmission. OSHA mandates that vaccination be available for employees within 10 days of assignment (CDC, 2013). </a:t>
            </a:r>
          </a:p>
          <a:p>
            <a:endParaRPr lang="en-US" dirty="0"/>
          </a:p>
          <a:p>
            <a:pPr defTabSz="933237">
              <a:defRPr/>
            </a:pPr>
            <a:r>
              <a:rPr lang="en-US" dirty="0"/>
              <a:t>The testing criteria for HCV-Negative Patients is:.</a:t>
            </a:r>
          </a:p>
          <a:p>
            <a:pPr defTabSz="933237">
              <a:defRPr/>
            </a:pPr>
            <a:r>
              <a:rPr lang="en-US" dirty="0"/>
              <a:t>Monthly ALT testing.</a:t>
            </a:r>
            <a:r>
              <a:rPr lang="en-US" baseline="0" dirty="0"/>
              <a:t> This </a:t>
            </a:r>
            <a:r>
              <a:rPr lang="en-US" dirty="0"/>
              <a:t>facilitate timely detection of new infections. If the is no ALT elevations</a:t>
            </a:r>
            <a:r>
              <a:rPr lang="en-US" baseline="0" dirty="0"/>
              <a:t> then </a:t>
            </a:r>
            <a:r>
              <a:rPr lang="en-US" dirty="0"/>
              <a:t>testing for anti-HCV every 6 months is sufficient to monitor the occurrence of new HCV infections.</a:t>
            </a:r>
          </a:p>
          <a:p>
            <a:pPr defTabSz="933237">
              <a:defRPr/>
            </a:pPr>
            <a:r>
              <a:rPr lang="en-US" dirty="0"/>
              <a:t>If unexplained ALT elevations then repeat anti-HCV testing.</a:t>
            </a:r>
            <a:r>
              <a:rPr lang="en-US" baseline="0" dirty="0"/>
              <a:t> </a:t>
            </a:r>
            <a:r>
              <a:rPr lang="en-US" dirty="0"/>
              <a:t>If unexplained ALT elevations persist then test for HCV RNA  (CDC, 2001)</a:t>
            </a:r>
          </a:p>
          <a:p>
            <a:endParaRPr lang="en-US" dirty="0"/>
          </a:p>
          <a:p>
            <a:pPr defTabSz="933237">
              <a:defRPr/>
            </a:pPr>
            <a:r>
              <a:rPr lang="en-US" dirty="0"/>
              <a:t>The</a:t>
            </a:r>
            <a:r>
              <a:rPr lang="en-US" baseline="0" dirty="0"/>
              <a:t> </a:t>
            </a:r>
            <a:r>
              <a:rPr lang="en-US" dirty="0"/>
              <a:t>recommendation for Hepatitis C testing is for outpatient centers- yet in certain areas, patients have no funding and utilized the hospitals as their center- at times receiving dialysis only </a:t>
            </a:r>
            <a:r>
              <a:rPr lang="en-US" b="1" dirty="0"/>
              <a:t>weekly. </a:t>
            </a:r>
          </a:p>
          <a:p>
            <a:pPr defTabSz="933237">
              <a:defRPr/>
            </a:pPr>
            <a:r>
              <a:rPr lang="en-US" dirty="0"/>
              <a:t>Some of these hospital- mainly the non-profits did discuss the HCV testing with their medical directors-and obtained status of HCV results from the center for those who regularly visited a center.</a:t>
            </a:r>
          </a:p>
          <a:p>
            <a:pPr defTabSz="933237">
              <a:defRPr/>
            </a:pPr>
            <a:endParaRPr lang="en-US" dirty="0"/>
          </a:p>
          <a:p>
            <a:endParaRPr lang="en-US" dirty="0"/>
          </a:p>
        </p:txBody>
      </p:sp>
      <p:sp>
        <p:nvSpPr>
          <p:cNvPr id="4" name="Slide Number Placeholder 3"/>
          <p:cNvSpPr>
            <a:spLocks noGrp="1"/>
          </p:cNvSpPr>
          <p:nvPr>
            <p:ph type="sldNum" sz="quarter" idx="10"/>
          </p:nvPr>
        </p:nvSpPr>
        <p:spPr/>
        <p:txBody>
          <a:bodyPr/>
          <a:lstStyle/>
          <a:p>
            <a:r>
              <a:rPr lang="en-US" dirty="0">
                <a:solidFill>
                  <a:srgbClr val="022167"/>
                </a:solidFill>
              </a:rPr>
              <a:t>Slide </a:t>
            </a:r>
            <a:fld id="{29DE756F-184F-4D3A-B7EF-A08AD88F334E}" type="slidenum">
              <a:rPr lang="en-US" smtClean="0">
                <a:solidFill>
                  <a:srgbClr val="022167"/>
                </a:solidFill>
              </a:rPr>
              <a:pPr/>
              <a:t>84</a:t>
            </a:fld>
            <a:endParaRPr lang="en-US" dirty="0">
              <a:solidFill>
                <a:srgbClr val="022167"/>
              </a:solidFill>
            </a:endParaRPr>
          </a:p>
        </p:txBody>
      </p:sp>
    </p:spTree>
    <p:extLst>
      <p:ext uri="{BB962C8B-B14F-4D97-AF65-F5344CB8AC3E}">
        <p14:creationId xmlns:p14="http://schemas.microsoft.com/office/powerpoint/2010/main" val="22295544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a:t>
            </a:r>
            <a:r>
              <a:rPr lang="en-US" baseline="0" dirty="0"/>
              <a:t> data showed </a:t>
            </a:r>
            <a:r>
              <a:rPr lang="en-US" dirty="0"/>
              <a:t>facilities have a policy/</a:t>
            </a:r>
            <a:r>
              <a:rPr lang="en-US" baseline="0" dirty="0"/>
              <a:t> procedure for routinely emptying and cleaning reusable waste containers. </a:t>
            </a:r>
          </a:p>
          <a:p>
            <a:r>
              <a:rPr lang="en-US" baseline="0" dirty="0"/>
              <a:t>These  are leak-proof containers used for disposal of used dialyzers and tubing. Though the facilities lacked the cleaning process. </a:t>
            </a:r>
          </a:p>
          <a:p>
            <a:endParaRPr lang="en-US" baseline="0" dirty="0"/>
          </a:p>
          <a:p>
            <a:endParaRPr lang="en-US" baseline="0" dirty="0"/>
          </a:p>
          <a:p>
            <a:r>
              <a:rPr lang="en-US" baseline="0" dirty="0"/>
              <a:t>Forty percent of facilities  also lacked  policies and procedures for routinely cleaning and disinfecting dialysis clamps. </a:t>
            </a:r>
          </a:p>
          <a:p>
            <a:r>
              <a:rPr lang="en-US" baseline="0" dirty="0"/>
              <a:t>Facilities did not consider the eye splash risk, the timing of soaking the clamps were not defined in some facilities, areas were the clamps air-dried was not kept and appeared to be used for weeks without cleaning. Also noted no boundary between clean and dirty areas.</a:t>
            </a:r>
            <a:endParaRPr lang="en-US" dirty="0"/>
          </a:p>
        </p:txBody>
      </p:sp>
      <p:sp>
        <p:nvSpPr>
          <p:cNvPr id="4" name="Slide Number Placeholder 3"/>
          <p:cNvSpPr>
            <a:spLocks noGrp="1"/>
          </p:cNvSpPr>
          <p:nvPr>
            <p:ph type="sldNum" sz="quarter" idx="10"/>
          </p:nvPr>
        </p:nvSpPr>
        <p:spPr/>
        <p:txBody>
          <a:bodyPr/>
          <a:lstStyle/>
          <a:p>
            <a:fld id="{CDDC3B70-5483-4A2D-8F5F-BDE4E7077F21}" type="slidenum">
              <a:rPr lang="en-US" smtClean="0">
                <a:solidFill>
                  <a:srgbClr val="022167"/>
                </a:solidFill>
              </a:rPr>
              <a:pPr/>
              <a:t>85</a:t>
            </a:fld>
            <a:endParaRPr lang="en-US">
              <a:solidFill>
                <a:srgbClr val="022167"/>
              </a:solidFill>
            </a:endParaRPr>
          </a:p>
        </p:txBody>
      </p:sp>
    </p:spTree>
    <p:extLst>
      <p:ext uri="{BB962C8B-B14F-4D97-AF65-F5344CB8AC3E}">
        <p14:creationId xmlns:p14="http://schemas.microsoft.com/office/powerpoint/2010/main" val="373215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Isolates are sent to the state</a:t>
            </a:r>
            <a:r>
              <a:rPr lang="en-US" baseline="0" dirty="0"/>
              <a:t> lab in Austin, results are communicated to the sending facility and the health department, then public health is able to reach out to the facility to provide further investigation support if a Tier 1, 2 or 3 organism is identified. Although not pictured here, if the lab identifies a potential novel resistance mechanism, they will forward the isolate on to the CDC for confirmation.</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8</a:t>
            </a:fld>
            <a:endParaRPr lang="en-US" dirty="0">
              <a:solidFill>
                <a:srgbClr val="022167"/>
              </a:solidFill>
            </a:endParaRPr>
          </a:p>
        </p:txBody>
      </p:sp>
    </p:spTree>
    <p:extLst>
      <p:ext uri="{BB962C8B-B14F-4D97-AF65-F5344CB8AC3E}">
        <p14:creationId xmlns:p14="http://schemas.microsoft.com/office/powerpoint/2010/main" val="17806376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Ninety-two</a:t>
            </a:r>
            <a:r>
              <a:rPr lang="en-US" baseline="0" dirty="0"/>
              <a:t> percent of facilities surveyed were utilizing a safety feature on their needles. Out of those with no separately physically separate room, only 69.2% have room available in the facility for storage and preparation of injection medications. In total only 53.8% have a procedure for cleaning surfaces where injectable medications prepared.</a:t>
            </a:r>
            <a:endParaRPr lang="en-US" dirty="0"/>
          </a:p>
          <a:p>
            <a:pPr defTabSz="933237">
              <a:defRPr/>
            </a:pPr>
            <a:endParaRPr lang="en-US" dirty="0"/>
          </a:p>
          <a:p>
            <a:pPr defTabSz="933237">
              <a:defRPr/>
            </a:pPr>
            <a:r>
              <a:rPr lang="en-US" dirty="0"/>
              <a:t>In most centers each</a:t>
            </a:r>
            <a:r>
              <a:rPr lang="en-US" baseline="0" dirty="0"/>
              <a:t> station had their own sharp container, but some centers had no sharp containers in the patient area.</a:t>
            </a:r>
          </a:p>
          <a:p>
            <a:pPr defTabSz="933237">
              <a:defRPr/>
            </a:pPr>
            <a:r>
              <a:rPr lang="en-US" baseline="0" dirty="0"/>
              <a:t>The staff housed the sharp container in a soiled room and walked across entire center with the sharp in their hand. </a:t>
            </a:r>
          </a:p>
          <a:p>
            <a:pPr defTabSz="933237">
              <a:defRPr/>
            </a:pPr>
            <a:r>
              <a:rPr lang="en-US" baseline="0" dirty="0"/>
              <a:t>This poor practice was done to save cost.</a:t>
            </a:r>
          </a:p>
          <a:p>
            <a:pPr defTabSz="933237">
              <a:defRPr/>
            </a:pPr>
            <a:r>
              <a:rPr lang="en-US" baseline="0" dirty="0"/>
              <a:t> </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86</a:t>
            </a:fld>
            <a:endParaRPr lang="en-US" dirty="0">
              <a:solidFill>
                <a:srgbClr val="022167"/>
              </a:solidFill>
            </a:endParaRPr>
          </a:p>
        </p:txBody>
      </p:sp>
    </p:spTree>
    <p:extLst>
      <p:ext uri="{BB962C8B-B14F-4D97-AF65-F5344CB8AC3E}">
        <p14:creationId xmlns:p14="http://schemas.microsoft.com/office/powerpoint/2010/main" val="39524371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am trying to say hear is – Don’t be a Dilbert- In everything we do- have purpose- A collaboration between public</a:t>
            </a:r>
            <a:r>
              <a:rPr lang="en-US" baseline="0" dirty="0"/>
              <a:t> health &amp; healthcare</a:t>
            </a:r>
            <a:r>
              <a:rPr lang="en-US" dirty="0"/>
              <a:t> make a difference.</a:t>
            </a:r>
          </a:p>
        </p:txBody>
      </p:sp>
      <p:sp>
        <p:nvSpPr>
          <p:cNvPr id="4" name="Slide Number Placeholder 3"/>
          <p:cNvSpPr>
            <a:spLocks noGrp="1"/>
          </p:cNvSpPr>
          <p:nvPr>
            <p:ph type="sldNum" sz="quarter" idx="10"/>
          </p:nvPr>
        </p:nvSpPr>
        <p:spPr/>
        <p:txBody>
          <a:bodyPr/>
          <a:lstStyle/>
          <a:p>
            <a:fld id="{CDDC3B70-5483-4A2D-8F5F-BDE4E7077F21}" type="slidenum">
              <a:rPr lang="en-US" smtClean="0">
                <a:solidFill>
                  <a:srgbClr val="022167"/>
                </a:solidFill>
              </a:rPr>
              <a:pPr/>
              <a:t>87</a:t>
            </a:fld>
            <a:endParaRPr lang="en-US">
              <a:solidFill>
                <a:srgbClr val="022167"/>
              </a:solidFill>
            </a:endParaRPr>
          </a:p>
        </p:txBody>
      </p:sp>
    </p:spTree>
    <p:extLst>
      <p:ext uri="{BB962C8B-B14F-4D97-AF65-F5344CB8AC3E}">
        <p14:creationId xmlns:p14="http://schemas.microsoft.com/office/powerpoint/2010/main" val="25663601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5303" y="4588488"/>
            <a:ext cx="5719303" cy="3753070"/>
          </a:xfrm>
          <a:prstGeom prst="rect">
            <a:avLst/>
          </a:prstGeom>
        </p:spPr>
        <p:txBody>
          <a:bodyPr lIns="90094" tIns="45047" rIns="90094" bIns="45047"/>
          <a:lstStyle/>
          <a:p>
            <a:pPr defTabSz="933237">
              <a:defRPr/>
            </a:pPr>
            <a:r>
              <a:rPr lang="en-US" dirty="0"/>
              <a:t>Dialysis Centers shared competency training,</a:t>
            </a:r>
            <a:r>
              <a:rPr lang="en-US" baseline="0" dirty="0"/>
              <a:t> auditing, surveillance, &amp; reporting gaps with the other HCF types.</a:t>
            </a:r>
          </a:p>
          <a:p>
            <a:pPr defTabSz="933237">
              <a:defRPr/>
            </a:pPr>
            <a:endParaRPr lang="en-US" dirty="0"/>
          </a:p>
          <a:p>
            <a:pPr defTabSz="933237">
              <a:defRPr/>
            </a:pPr>
            <a:r>
              <a:rPr lang="en-US" dirty="0"/>
              <a:t>Additionally the respiratory hygiene</a:t>
            </a:r>
            <a:r>
              <a:rPr lang="en-US" baseline="0" dirty="0"/>
              <a:t> domain was not met. Respiratory hygiene practices can be met by creating or purchasing a respiratory hygiene station with gel, tissues, cough etiquette sign and mask. In the clinical area, is there ability to separate symptomatic patients at a minimal of 6 feet from another station. This may be difficult if the facility has overlapping stations. Hence, 53.8% did have this ability to separate the recommended distance. In some facilities, they placed mask on those patients with respiratory illness.  </a:t>
            </a:r>
            <a:endParaRPr lang="en-US" dirty="0"/>
          </a:p>
        </p:txBody>
      </p:sp>
      <p:sp>
        <p:nvSpPr>
          <p:cNvPr id="4" name="Slide Number Placeholder 3"/>
          <p:cNvSpPr>
            <a:spLocks noGrp="1"/>
          </p:cNvSpPr>
          <p:nvPr>
            <p:ph type="sldNum" sz="quarter" idx="10"/>
          </p:nvPr>
        </p:nvSpPr>
        <p:spPr/>
        <p:txBody>
          <a:bodyPr/>
          <a:lstStyle/>
          <a:p>
            <a:fld id="{642C3F35-391E-4987-B322-5AF4DD48E462}" type="slidenum">
              <a:rPr lang="en-US" smtClean="0">
                <a:solidFill>
                  <a:srgbClr val="022167"/>
                </a:solidFill>
              </a:rPr>
              <a:pPr/>
              <a:t>88</a:t>
            </a:fld>
            <a:endParaRPr lang="en-US">
              <a:solidFill>
                <a:srgbClr val="022167"/>
              </a:solidFill>
            </a:endParaRPr>
          </a:p>
        </p:txBody>
      </p:sp>
    </p:spTree>
    <p:extLst>
      <p:ext uri="{BB962C8B-B14F-4D97-AF65-F5344CB8AC3E}">
        <p14:creationId xmlns:p14="http://schemas.microsoft.com/office/powerpoint/2010/main" val="32988385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5303" y="4588488"/>
            <a:ext cx="5719303" cy="3753070"/>
          </a:xfrm>
          <a:prstGeom prst="rect">
            <a:avLst/>
          </a:prstGeom>
        </p:spPr>
        <p:txBody>
          <a:bodyPr lIns="90094" tIns="45047" rIns="90094" bIns="45047"/>
          <a:lstStyle/>
          <a:p>
            <a:r>
              <a:rPr lang="en-US" dirty="0">
                <a:solidFill>
                  <a:srgbClr val="FF0000"/>
                </a:solidFill>
              </a:rPr>
              <a:t>The</a:t>
            </a:r>
            <a:r>
              <a:rPr lang="en-US" baseline="0" dirty="0">
                <a:solidFill>
                  <a:srgbClr val="FF0000"/>
                </a:solidFill>
              </a:rPr>
              <a:t> top 3 strengths of dialysis Centers included HCP safety, PPE Training &amp; Supplies, &amp; Environmental Cleaning.</a:t>
            </a:r>
            <a:endParaRPr lang="en-US" dirty="0">
              <a:solidFill>
                <a:srgbClr val="FF0000"/>
              </a:solidFill>
            </a:endParaRPr>
          </a:p>
          <a:p>
            <a:endParaRPr lang="en-US" baseline="0" dirty="0"/>
          </a:p>
          <a:p>
            <a:r>
              <a:rPr lang="en-US" baseline="0" dirty="0"/>
              <a:t>For HCP Safety the </a:t>
            </a:r>
            <a:r>
              <a:rPr lang="en-US" dirty="0"/>
              <a:t>focuses of the ICAR was related to post exposure, Tuberculosis &amp; work exclusions. </a:t>
            </a:r>
          </a:p>
          <a:p>
            <a:r>
              <a:rPr lang="en-US" dirty="0"/>
              <a:t>THE CMS tool wanted to ensure post exposure standardized practices in compliance with OSHA recommendations and HR laws were being upheld.</a:t>
            </a:r>
          </a:p>
          <a:p>
            <a:r>
              <a:rPr lang="en-US" dirty="0"/>
              <a:t>It is important to verify staff members are receiving follow-up visits, post exposure testing, &amp; offered prophylaxis in a timely manner.</a:t>
            </a:r>
          </a:p>
          <a:p>
            <a:r>
              <a:rPr lang="en-US" dirty="0"/>
              <a:t>A surveyor visiting a HCF will verify logging of injuries,</a:t>
            </a:r>
            <a:r>
              <a:rPr lang="en-US" baseline="0" dirty="0"/>
              <a:t> root cause analysis of injury, and implementation of preventive measures.</a:t>
            </a:r>
            <a:r>
              <a:rPr lang="en-US" dirty="0"/>
              <a:t> </a:t>
            </a:r>
          </a:p>
          <a:p>
            <a:r>
              <a:rPr lang="en-US" dirty="0">
                <a:effectLst/>
              </a:rPr>
              <a:t>HCP safety also includes b</a:t>
            </a:r>
            <a:r>
              <a:rPr lang="en-US" baseline="0" dirty="0">
                <a:effectLst/>
              </a:rPr>
              <a:t>aseline tuberculosis screening with a two step skin test, unless the facility is utilizing </a:t>
            </a:r>
            <a:r>
              <a:rPr lang="en-US" baseline="0" dirty="0" err="1">
                <a:effectLst/>
              </a:rPr>
              <a:t>quantiferon</a:t>
            </a:r>
            <a:r>
              <a:rPr lang="en-US" baseline="0" dirty="0">
                <a:effectLst/>
              </a:rPr>
              <a:t> or t-spot. </a:t>
            </a:r>
          </a:p>
          <a:p>
            <a:r>
              <a:rPr lang="en-US" baseline="0" dirty="0">
                <a:effectLst/>
              </a:rPr>
              <a:t>Work exclusion policy should encourage reporting illness without fear of being penalized. </a:t>
            </a:r>
          </a:p>
          <a:p>
            <a:endParaRPr lang="en-US" baseline="0" dirty="0">
              <a:effectLst/>
            </a:endParaRPr>
          </a:p>
          <a:p>
            <a:r>
              <a:rPr lang="en-US" baseline="0" dirty="0">
                <a:effectLst/>
              </a:rPr>
              <a:t>Dialysis Centers did well in providing PPE training on hire and annually, as well as insuring adequate supplies were available. With the Ebola incident in Texas, it may have skewed the percentage of PPE training. The centers were conducting the trainings on hire, but this was a new practice of annually verifying competency.  T</a:t>
            </a:r>
            <a:r>
              <a:rPr lang="en-US" b="1" baseline="0" dirty="0"/>
              <a:t>he facilities did not have a policy/protocol for staff to routinely change/launder gowns…practices varied from end of shift to end of day to Q 3 days.</a:t>
            </a:r>
            <a:endParaRPr lang="en-US" b="1" dirty="0"/>
          </a:p>
          <a:p>
            <a:endParaRPr lang="en-US" dirty="0"/>
          </a:p>
        </p:txBody>
      </p:sp>
      <p:sp>
        <p:nvSpPr>
          <p:cNvPr id="4" name="Slide Number Placeholder 3"/>
          <p:cNvSpPr>
            <a:spLocks noGrp="1"/>
          </p:cNvSpPr>
          <p:nvPr>
            <p:ph type="sldNum" sz="quarter" idx="10"/>
          </p:nvPr>
        </p:nvSpPr>
        <p:spPr/>
        <p:txBody>
          <a:bodyPr/>
          <a:lstStyle/>
          <a:p>
            <a:fld id="{642C3F35-391E-4987-B322-5AF4DD48E462}" type="slidenum">
              <a:rPr lang="en-US" smtClean="0">
                <a:solidFill>
                  <a:srgbClr val="022167"/>
                </a:solidFill>
              </a:rPr>
              <a:pPr/>
              <a:t>89</a:t>
            </a:fld>
            <a:endParaRPr lang="en-US">
              <a:solidFill>
                <a:srgbClr val="022167"/>
              </a:solidFill>
            </a:endParaRPr>
          </a:p>
        </p:txBody>
      </p:sp>
    </p:spTree>
    <p:extLst>
      <p:ext uri="{BB962C8B-B14F-4D97-AF65-F5344CB8AC3E}">
        <p14:creationId xmlns:p14="http://schemas.microsoft.com/office/powerpoint/2010/main" val="3802145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r>
              <a:rPr lang="en-US" dirty="0"/>
              <a:t>We</a:t>
            </a:r>
            <a:r>
              <a:rPr lang="en-US" baseline="0" dirty="0"/>
              <a:t> are welcoming our new member to the group- He will serve as our antibiotic stewardship expert. The have offered CIC training and will look at other methods to continue training IP in Texas. We have partnered with DADS in LTCF, and targeted projects such as Tap which concentrate on CLABSI, CAUTI and SSI.</a:t>
            </a:r>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90</a:t>
            </a:fld>
            <a:endParaRPr lang="en-US" dirty="0">
              <a:solidFill>
                <a:srgbClr val="022167"/>
              </a:solidFill>
            </a:endParaRPr>
          </a:p>
        </p:txBody>
      </p:sp>
    </p:spTree>
    <p:extLst>
      <p:ext uri="{BB962C8B-B14F-4D97-AF65-F5344CB8AC3E}">
        <p14:creationId xmlns:p14="http://schemas.microsoft.com/office/powerpoint/2010/main" val="14142000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r>
              <a:rPr lang="en-US" dirty="0"/>
              <a:t>Visits allowed us to:</a:t>
            </a:r>
          </a:p>
          <a:p>
            <a:r>
              <a:rPr lang="en-US" dirty="0"/>
              <a:t>Better understand the most common IC challenges and strengths in the state.</a:t>
            </a:r>
          </a:p>
          <a:p>
            <a:r>
              <a:rPr lang="en-US" dirty="0"/>
              <a:t>Provide facilities with resources to help mitigate identified gaps.</a:t>
            </a:r>
          </a:p>
          <a:p>
            <a:r>
              <a:rPr lang="en-US" dirty="0"/>
              <a:t>Improve communication and increase collaboration between the facilities and the health departments.</a:t>
            </a:r>
          </a:p>
          <a:p>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91</a:t>
            </a:fld>
            <a:endParaRPr lang="en-US" dirty="0">
              <a:solidFill>
                <a:srgbClr val="022167"/>
              </a:solidFill>
            </a:endParaRPr>
          </a:p>
        </p:txBody>
      </p:sp>
    </p:spTree>
    <p:extLst>
      <p:ext uri="{BB962C8B-B14F-4D97-AF65-F5344CB8AC3E}">
        <p14:creationId xmlns:p14="http://schemas.microsoft.com/office/powerpoint/2010/main" val="35451188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have shared</a:t>
            </a:r>
            <a:r>
              <a:rPr lang="en-US" dirty="0"/>
              <a:t> emerging resistance threats, we have shared specific examples of</a:t>
            </a:r>
            <a:r>
              <a:rPr lang="en-US" baseline="0" dirty="0"/>
              <a:t> what we have already seen in Texas, and we have shared the results of our infection prevention onsite assessments looking at our readiness to respond. The ARLN continues to test for these emerging pathogens, while the HAI Team continues to assess healthcare facilities for their readiness to respond. Public Health, everyone in the room, has a vital role to play in leading these investigations while we continue to build a picture of resistance for our state through the ARLN and stop transmission of highly resistant organisms.</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92</a:t>
            </a:fld>
            <a:endParaRPr lang="en-US" dirty="0"/>
          </a:p>
        </p:txBody>
      </p:sp>
    </p:spTree>
    <p:extLst>
      <p:ext uri="{BB962C8B-B14F-4D97-AF65-F5344CB8AC3E}">
        <p14:creationId xmlns:p14="http://schemas.microsoft.com/office/powerpoint/2010/main" val="12209478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93</a:t>
            </a:fld>
            <a:endParaRPr lang="en-US" dirty="0"/>
          </a:p>
        </p:txBody>
      </p:sp>
    </p:spTree>
    <p:extLst>
      <p:ext uri="{BB962C8B-B14F-4D97-AF65-F5344CB8AC3E}">
        <p14:creationId xmlns:p14="http://schemas.microsoft.com/office/powerpoint/2010/main" val="970831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08025"/>
            <a:ext cx="2735263" cy="20510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94</a:t>
            </a:fld>
            <a:endParaRPr lang="en-US" dirty="0"/>
          </a:p>
        </p:txBody>
      </p:sp>
    </p:spTree>
    <p:extLst>
      <p:ext uri="{BB962C8B-B14F-4D97-AF65-F5344CB8AC3E}">
        <p14:creationId xmlns:p14="http://schemas.microsoft.com/office/powerpoint/2010/main" val="33778315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96</a:t>
            </a:fld>
            <a:endParaRPr lang="en-US" dirty="0"/>
          </a:p>
        </p:txBody>
      </p:sp>
    </p:spTree>
    <p:extLst>
      <p:ext uri="{BB962C8B-B14F-4D97-AF65-F5344CB8AC3E}">
        <p14:creationId xmlns:p14="http://schemas.microsoft.com/office/powerpoint/2010/main" val="2989994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solidFill>
                  <a:schemeClr val="bg1"/>
                </a:solidFill>
              </a:rPr>
              <a:t>https://www.cdc.gov/hai/outbreaks/docs/Health-Response-Contain-MDRO.pdf</a:t>
            </a:r>
          </a:p>
          <a:p>
            <a:pPr defTabSz="933237">
              <a:defRPr/>
            </a:pPr>
            <a:endParaRPr lang="en-US" dirty="0">
              <a:solidFill>
                <a:schemeClr val="bg1"/>
              </a:solidFill>
            </a:endParaRPr>
          </a:p>
          <a:p>
            <a:pPr defTabSz="933237">
              <a:defRPr/>
            </a:pPr>
            <a:r>
              <a:rPr lang="en-US" dirty="0">
                <a:solidFill>
                  <a:schemeClr val="bg1"/>
                </a:solidFill>
              </a:rPr>
              <a:t>We look to the CDC’s Interim Guidance for a Public Health Response to Contain Novel or Targeted Multidrug-Resistant Organisms (MDROs) for our public health response.</a:t>
            </a:r>
          </a:p>
          <a:p>
            <a:endParaRPr lang="en-US" dirty="0"/>
          </a:p>
        </p:txBody>
      </p:sp>
      <p:sp>
        <p:nvSpPr>
          <p:cNvPr id="4" name="Slide Number Placeholder 3"/>
          <p:cNvSpPr>
            <a:spLocks noGrp="1"/>
          </p:cNvSpPr>
          <p:nvPr>
            <p:ph type="sldNum" sz="quarter" idx="10"/>
          </p:nvPr>
        </p:nvSpPr>
        <p:spPr/>
        <p:txBody>
          <a:bodyPr/>
          <a:lstStyle/>
          <a:p>
            <a:r>
              <a:rPr lang="en-US">
                <a:solidFill>
                  <a:srgbClr val="022167"/>
                </a:solidFill>
              </a:rPr>
              <a:t>Slide </a:t>
            </a:r>
            <a:fld id="{29DE756F-184F-4D3A-B7EF-A08AD88F334E}" type="slidenum">
              <a:rPr lang="en-US" smtClean="0">
                <a:solidFill>
                  <a:srgbClr val="022167"/>
                </a:solidFill>
              </a:rPr>
              <a:pPr/>
              <a:t>9</a:t>
            </a:fld>
            <a:endParaRPr lang="en-US" dirty="0">
              <a:solidFill>
                <a:srgbClr val="022167"/>
              </a:solidFill>
            </a:endParaRPr>
          </a:p>
        </p:txBody>
      </p:sp>
    </p:spTree>
    <p:extLst>
      <p:ext uri="{BB962C8B-B14F-4D97-AF65-F5344CB8AC3E}">
        <p14:creationId xmlns:p14="http://schemas.microsoft.com/office/powerpoint/2010/main" val="3443023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10/04/2017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Rule 14"/>
          <p:cNvCxnSpPr/>
          <p:nvPr userDrawn="1"/>
        </p:nvCxnSpPr>
        <p:spPr>
          <a:xfrm>
            <a:off x="922691" y="4776186"/>
            <a:ext cx="6738738" cy="0"/>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7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bg1"/>
                </a:solidFill>
              </a:defRPr>
            </a:lvl1pPr>
          </a:lstStyle>
          <a:p>
            <a:pPr lvl="0"/>
            <a:r>
              <a:rPr lang="en-US"/>
              <a:t>Click to edit Master text styles</a:t>
            </a:r>
          </a:p>
        </p:txBody>
      </p:sp>
      <p:sp>
        <p:nvSpPr>
          <p:cNvPr id="3" name="Date Placeholder 2"/>
          <p:cNvSpPr>
            <a:spLocks noGrp="1"/>
          </p:cNvSpPr>
          <p:nvPr>
            <p:ph type="dt" sz="half" idx="10"/>
          </p:nvPr>
        </p:nvSpPr>
        <p:spPr/>
        <p:txBody>
          <a:bodyPr/>
          <a:lstStyle/>
          <a:p>
            <a:r>
              <a:rPr lang="en-US"/>
              <a:t>10/04/2017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Line 1"/>
          <p:cNvCxnSpPr/>
          <p:nvPr userDrawn="1"/>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7145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5" y="509003"/>
            <a:ext cx="6630895" cy="798296"/>
          </a:xfrm>
          <a:noFill/>
        </p:spPr>
        <p:txBody>
          <a:bodyPr anchor="b">
            <a:noAutofit/>
          </a:bodyPr>
          <a:lstStyle>
            <a:lvl1pPr>
              <a:defRPr sz="3750" b="1"/>
            </a:lvl1pPr>
          </a:lstStyle>
          <a:p>
            <a:r>
              <a:rPr lang="en-US"/>
              <a:t>Click to edit Master title style</a:t>
            </a:r>
            <a:endParaRPr lang="en-US" dirty="0"/>
          </a:p>
        </p:txBody>
      </p:sp>
      <p:sp>
        <p:nvSpPr>
          <p:cNvPr id="3" name="Text Placeholder 2"/>
          <p:cNvSpPr>
            <a:spLocks noGrp="1"/>
          </p:cNvSpPr>
          <p:nvPr>
            <p:ph type="body" idx="1"/>
          </p:nvPr>
        </p:nvSpPr>
        <p:spPr>
          <a:xfrm>
            <a:off x="2068606" y="1551074"/>
            <a:ext cx="6630895" cy="549117"/>
          </a:xfrm>
        </p:spPr>
        <p:txBody>
          <a:bodyPr>
            <a:normAutofit/>
          </a:bodyPr>
          <a:lstStyle>
            <a:lvl1pPr marL="0" indent="0">
              <a:buNone/>
              <a:defRPr sz="2400" b="1">
                <a:solidFill>
                  <a:schemeClr val="accent1"/>
                </a:solidFill>
                <a:latin typeface="+mj-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13" hasCustomPrompt="1"/>
          </p:nvPr>
        </p:nvSpPr>
        <p:spPr>
          <a:xfrm>
            <a:off x="2068605" y="2223450"/>
            <a:ext cx="6630895" cy="3418886"/>
          </a:xfrm>
          <a:noFill/>
        </p:spPr>
        <p:txBody>
          <a:bodyPr>
            <a:normAutofit/>
          </a:bodyPr>
          <a:lstStyle>
            <a:lvl1pPr marL="257175" indent="-257175">
              <a:buFont typeface="Arial" panose="020B0604020202020204" pitchFamily="34" charset="0"/>
              <a:buChar char="•"/>
              <a:defRPr sz="18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5" y="6352780"/>
            <a:ext cx="1283378" cy="365125"/>
          </a:xfrm>
        </p:spPr>
        <p:txBody>
          <a:bodyPr/>
          <a:lstStyle/>
          <a:p>
            <a:r>
              <a:rPr lang="en-US"/>
              <a:t>10/04/2017</a:t>
            </a:r>
          </a:p>
        </p:txBody>
      </p:sp>
      <p:sp>
        <p:nvSpPr>
          <p:cNvPr id="5" name="Footer Placeholder 4"/>
          <p:cNvSpPr>
            <a:spLocks noGrp="1"/>
          </p:cNvSpPr>
          <p:nvPr>
            <p:ph type="ftr" sz="quarter" idx="11"/>
          </p:nvPr>
        </p:nvSpPr>
        <p:spPr>
          <a:xfrm>
            <a:off x="3576645" y="6352780"/>
            <a:ext cx="3593791" cy="365125"/>
          </a:xfrm>
        </p:spPr>
        <p:txBody>
          <a:bodyPr/>
          <a:lstStyle/>
          <a:p>
            <a:endParaRPr lang="en-US"/>
          </a:p>
        </p:txBody>
      </p:sp>
      <p:sp>
        <p:nvSpPr>
          <p:cNvPr id="6" name="Slide Number Placeholder 5"/>
          <p:cNvSpPr>
            <a:spLocks noGrp="1"/>
          </p:cNvSpPr>
          <p:nvPr>
            <p:ph type="sldNum" sz="quarter" idx="12"/>
          </p:nvPr>
        </p:nvSpPr>
        <p:spPr>
          <a:xfrm>
            <a:off x="7395098" y="6356354"/>
            <a:ext cx="1120251"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068605"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387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10/04/2017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Line 14"/>
          <p:cNvCxnSpPr/>
          <p:nvPr userDrawn="1"/>
        </p:nvCxnSpPr>
        <p:spPr>
          <a:xfrm>
            <a:off x="922691" y="4776186"/>
            <a:ext cx="67387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92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433343" y="6356352"/>
            <a:ext cx="2057400" cy="365125"/>
          </a:xfrm>
        </p:spPr>
        <p:txBody>
          <a:bodyPr/>
          <a:lstStyle/>
          <a:p>
            <a:r>
              <a:rPr lang="en-US"/>
              <a:t>10/04/2017</a:t>
            </a:r>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305809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r>
              <a:rPr lang="en-US"/>
              <a:t>10/04/2017</a:t>
            </a:r>
          </a:p>
        </p:txBody>
      </p:sp>
      <p:sp>
        <p:nvSpPr>
          <p:cNvPr id="5" name="Footer Placeholder 4"/>
          <p:cNvSpPr>
            <a:spLocks noGrp="1"/>
          </p:cNvSpPr>
          <p:nvPr>
            <p:ph type="ftr" sz="quarter" idx="11"/>
          </p:nvPr>
        </p:nvSpPr>
        <p:spPr>
          <a:xfrm>
            <a:off x="3576644" y="6352778"/>
            <a:ext cx="3593791" cy="365125"/>
          </a:xfrm>
        </p:spPr>
        <p:txBody>
          <a:bodyPr/>
          <a:lstStyle/>
          <a:p>
            <a:endParaRPr lang="en-US"/>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5046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1411550" y="6356352"/>
            <a:ext cx="1274500" cy="365125"/>
          </a:xfrm>
        </p:spPr>
        <p:txBody>
          <a:bodyPr/>
          <a:lstStyle/>
          <a:p>
            <a:r>
              <a:rPr lang="en-US"/>
              <a:t>10/04/2017</a:t>
            </a:r>
          </a:p>
        </p:txBody>
      </p:sp>
      <p:sp>
        <p:nvSpPr>
          <p:cNvPr id="6" name="Footer Placeholder 5"/>
          <p:cNvSpPr>
            <a:spLocks noGrp="1"/>
          </p:cNvSpPr>
          <p:nvPr>
            <p:ph type="ftr" sz="quarter" idx="11"/>
          </p:nvPr>
        </p:nvSpPr>
        <p:spPr>
          <a:xfrm>
            <a:off x="2909934" y="6356352"/>
            <a:ext cx="3844030" cy="365125"/>
          </a:xfrm>
        </p:spPr>
        <p:txBody>
          <a:bodyPr/>
          <a:lstStyle/>
          <a:p>
            <a:endParaRPr lang="en-US" dirty="0"/>
          </a:p>
        </p:txBody>
      </p:sp>
      <p:sp>
        <p:nvSpPr>
          <p:cNvPr id="7" name="Slide Number Placeholder 6"/>
          <p:cNvSpPr>
            <a:spLocks noGrp="1"/>
          </p:cNvSpPr>
          <p:nvPr>
            <p:ph type="sldNum" sz="quarter" idx="12"/>
          </p:nvPr>
        </p:nvSpPr>
        <p:spPr>
          <a:xfrm>
            <a:off x="6977848" y="6356352"/>
            <a:ext cx="1537501" cy="365125"/>
          </a:xfrm>
        </p:spPr>
        <p:txBody>
          <a:bodyPr/>
          <a:lstStyle/>
          <a:p>
            <a:fld id="{3264D530-B60B-4A5A-91C0-C766C58A4783}" type="slidenum">
              <a:rPr lang="en-US" smtClean="0"/>
              <a:t>‹#›</a:t>
            </a:fld>
            <a:endParaRPr lang="en-US"/>
          </a:p>
        </p:txBody>
      </p:sp>
      <p:cxnSp>
        <p:nvCxnSpPr>
          <p:cNvPr id="10" name="Line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4485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433345" y="6356352"/>
            <a:ext cx="1501987" cy="365125"/>
          </a:xfrm>
        </p:spPr>
        <p:txBody>
          <a:bodyPr/>
          <a:lstStyle/>
          <a:p>
            <a:r>
              <a:rPr lang="en-US"/>
              <a:t>10/04/2017</a:t>
            </a:r>
          </a:p>
        </p:txBody>
      </p:sp>
      <p:sp>
        <p:nvSpPr>
          <p:cNvPr id="5" name="Footer Placeholder 4"/>
          <p:cNvSpPr>
            <a:spLocks noGrp="1"/>
          </p:cNvSpPr>
          <p:nvPr>
            <p:ph type="ftr" sz="quarter" idx="11"/>
          </p:nvPr>
        </p:nvSpPr>
        <p:spPr>
          <a:xfrm>
            <a:off x="2159216" y="6356352"/>
            <a:ext cx="4735566" cy="365125"/>
          </a:xfrm>
        </p:spPr>
        <p:txBody>
          <a:bodyPr/>
          <a:lstStyle/>
          <a:p>
            <a:endParaRPr lang="en-US" dirty="0"/>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894032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7" y="19389"/>
            <a:ext cx="7254722" cy="1325563"/>
          </a:xfrm>
        </p:spPr>
        <p:txBody>
          <a:bodyPr/>
          <a:lstStyle>
            <a:lvl1pPr>
              <a:defRPr>
                <a:solidFill>
                  <a:schemeClr val="bg1"/>
                </a:solidFill>
              </a:defRPr>
            </a:lvl1pPr>
          </a:lstStyle>
          <a:p>
            <a:r>
              <a:rPr lang="en-US" dirty="0"/>
              <a:t>Click to edit Master title style</a:t>
            </a:r>
          </a:p>
        </p:txBody>
      </p:sp>
      <p:sp>
        <p:nvSpPr>
          <p:cNvPr id="7" name="Chart Placeholder 6"/>
          <p:cNvSpPr>
            <a:spLocks noGrp="1"/>
          </p:cNvSpPr>
          <p:nvPr>
            <p:ph type="chart" sz="quarter" idx="13"/>
          </p:nvPr>
        </p:nvSpPr>
        <p:spPr>
          <a:xfrm>
            <a:off x="1260628" y="493486"/>
            <a:ext cx="7254721" cy="5732691"/>
          </a:xfrm>
        </p:spPr>
        <p:txBody>
          <a:bodyPr anchor="ctr"/>
          <a:lstStyle>
            <a:lvl1pPr algn="ctr">
              <a:defRPr/>
            </a:lvl1pPr>
          </a:lstStyle>
          <a:p>
            <a:endParaRPr lang="en-US" dirty="0"/>
          </a:p>
        </p:txBody>
      </p:sp>
      <p:sp>
        <p:nvSpPr>
          <p:cNvPr id="3" name="Date Placeholder 2"/>
          <p:cNvSpPr>
            <a:spLocks noGrp="1"/>
          </p:cNvSpPr>
          <p:nvPr>
            <p:ph type="dt" sz="half" idx="10"/>
          </p:nvPr>
        </p:nvSpPr>
        <p:spPr>
          <a:xfrm>
            <a:off x="905522" y="6356352"/>
            <a:ext cx="1269507" cy="365125"/>
          </a:xfrm>
        </p:spPr>
        <p:txBody>
          <a:bodyPr/>
          <a:lstStyle/>
          <a:p>
            <a:r>
              <a:rPr lang="en-US"/>
              <a:t>10/04/2017</a:t>
            </a:r>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211512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r>
              <a:rPr lang="en-US"/>
              <a:t>10/04/2017</a:t>
            </a:r>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968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r>
              <a:rPr lang="en-US"/>
              <a:t>10/04/2017</a:t>
            </a:r>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4923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3" y="6356352"/>
            <a:ext cx="2057400" cy="365125"/>
          </a:xfrm>
        </p:spPr>
        <p:txBody>
          <a:bodyPr/>
          <a:lstStyle/>
          <a:p>
            <a:r>
              <a:rPr lang="en-US"/>
              <a:t>10/04/2017</a:t>
            </a:r>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229853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tx1">
                    <a:lumMod val="75000"/>
                  </a:schemeClr>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r>
              <a:rPr lang="en-US"/>
              <a:t>10/04/2017</a:t>
            </a:r>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000271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tx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tx2"/>
                </a:solidFill>
              </a:defRPr>
            </a:lvl1pPr>
          </a:lstStyle>
          <a:p>
            <a:pPr lvl="0"/>
            <a:r>
              <a:rPr lang="en-US" dirty="0"/>
              <a:t>Click to edit Master text styles</a:t>
            </a:r>
          </a:p>
        </p:txBody>
      </p:sp>
      <p:sp>
        <p:nvSpPr>
          <p:cNvPr id="3" name="Date Placeholder 2"/>
          <p:cNvSpPr>
            <a:spLocks noGrp="1"/>
          </p:cNvSpPr>
          <p:nvPr>
            <p:ph type="dt" sz="half" idx="10"/>
          </p:nvPr>
        </p:nvSpPr>
        <p:spPr/>
        <p:txBody>
          <a:bodyPr/>
          <a:lstStyle/>
          <a:p>
            <a:r>
              <a:rPr lang="en-US"/>
              <a:t>10/04/2017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Line 1"/>
          <p:cNvCxnSpPr/>
          <p:nvPr userDrawn="1"/>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10457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solidFill>
                  <a:srgbClr val="022167">
                    <a:lumMod val="40000"/>
                    <a:lumOff val="60000"/>
                  </a:srgbClr>
                </a:solidFill>
              </a:rPr>
              <a:t>10/04/2017</a:t>
            </a:r>
            <a:endParaRPr lang="en-US" dirty="0">
              <a:solidFill>
                <a:srgbClr val="022167">
                  <a:lumMod val="40000"/>
                  <a:lumOff val="60000"/>
                </a:srgbClr>
              </a:solidFill>
            </a:endParaRPr>
          </a:p>
        </p:txBody>
      </p:sp>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a:t>
            </a:fld>
            <a:endParaRPr lang="en-US" dirty="0">
              <a:solidFill>
                <a:srgbClr val="022167">
                  <a:lumMod val="40000"/>
                  <a:lumOff val="60000"/>
                </a:srgbClr>
              </a:solidFill>
            </a:endParaRPr>
          </a:p>
        </p:txBody>
      </p:sp>
      <p:cxnSp>
        <p:nvCxnSpPr>
          <p:cNvPr id="15" name="Rule 14"/>
          <p:cNvCxnSpPr/>
          <p:nvPr/>
        </p:nvCxnSpPr>
        <p:spPr>
          <a:xfrm>
            <a:off x="922691" y="4776186"/>
            <a:ext cx="6738738" cy="0"/>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0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a:xfrm>
            <a:off x="433343" y="6356352"/>
            <a:ext cx="2057400" cy="365125"/>
          </a:xfrm>
        </p:spPr>
        <p:txBody>
          <a:bodyPr/>
          <a:lstStyle/>
          <a:p>
            <a:r>
              <a:rPr lang="en-US">
                <a:solidFill>
                  <a:srgbClr val="022167">
                    <a:lumMod val="40000"/>
                    <a:lumOff val="60000"/>
                  </a:srgbClr>
                </a:solidFill>
              </a:rPr>
              <a:t>10/04/2017</a:t>
            </a:r>
            <a:endParaRPr lang="en-US" dirty="0">
              <a:solidFill>
                <a:srgbClr val="022167">
                  <a:lumMod val="40000"/>
                  <a:lumOff val="60000"/>
                </a:srgbClr>
              </a:solidFill>
            </a:endParaRPr>
          </a:p>
        </p:txBody>
      </p:sp>
      <p:sp>
        <p:nvSpPr>
          <p:cNvPr id="5" name="Footer Placeholder 4"/>
          <p:cNvSpPr>
            <a:spLocks noGrp="1"/>
          </p:cNvSpPr>
          <p:nvPr>
            <p:ph type="ftr" sz="quarter" idx="11"/>
          </p:nvPr>
        </p:nvSpPr>
        <p:spPr>
          <a:xfrm>
            <a:off x="2831977" y="6356352"/>
            <a:ext cx="3283073" cy="365125"/>
          </a:xfrm>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a:t>
            </a:fld>
            <a:endParaRPr lang="en-US" dirty="0">
              <a:solidFill>
                <a:srgbClr val="022167">
                  <a:lumMod val="40000"/>
                  <a:lumOff val="60000"/>
                </a:srgbClr>
              </a:solidFill>
            </a:endParaRPr>
          </a:p>
        </p:txBody>
      </p:sp>
    </p:spTree>
    <p:extLst>
      <p:ext uri="{BB962C8B-B14F-4D97-AF65-F5344CB8AC3E}">
        <p14:creationId xmlns:p14="http://schemas.microsoft.com/office/powerpoint/2010/main" val="3561022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r>
              <a:rPr lang="en-US">
                <a:solidFill>
                  <a:srgbClr val="022167">
                    <a:lumMod val="40000"/>
                    <a:lumOff val="60000"/>
                  </a:srgbClr>
                </a:solidFill>
              </a:rPr>
              <a:t>10/04/2017</a:t>
            </a:r>
            <a:endParaRPr lang="en-US" dirty="0">
              <a:solidFill>
                <a:srgbClr val="022167">
                  <a:lumMod val="40000"/>
                  <a:lumOff val="60000"/>
                </a:srgbClr>
              </a:solidFill>
            </a:endParaRPr>
          </a:p>
        </p:txBody>
      </p:sp>
      <p:sp>
        <p:nvSpPr>
          <p:cNvPr id="5" name="Footer Placeholder 4"/>
          <p:cNvSpPr>
            <a:spLocks noGrp="1"/>
          </p:cNvSpPr>
          <p:nvPr>
            <p:ph type="ftr" sz="quarter" idx="11"/>
          </p:nvPr>
        </p:nvSpPr>
        <p:spPr>
          <a:xfrm>
            <a:off x="3576644" y="6352778"/>
            <a:ext cx="3593791" cy="365125"/>
          </a:xfrm>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solidFill>
                  <a:srgbClr val="022167">
                    <a:lumMod val="40000"/>
                    <a:lumOff val="60000"/>
                  </a:srgbClr>
                </a:solidFill>
              </a:rPr>
              <a:pPr/>
              <a:t>‹#›</a:t>
            </a:fld>
            <a:endParaRPr lang="en-US" dirty="0">
              <a:solidFill>
                <a:srgbClr val="022167">
                  <a:lumMod val="40000"/>
                  <a:lumOff val="60000"/>
                </a:srgbClr>
              </a:solidFill>
            </a:endParaRPr>
          </a:p>
        </p:txBody>
      </p:sp>
      <p:cxnSp>
        <p:nvCxnSpPr>
          <p:cNvPr id="16" name="Line 15"/>
          <p:cNvCxnSpPr/>
          <p:nvPr/>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7565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411550" y="6356352"/>
            <a:ext cx="1274500" cy="365125"/>
          </a:xfrm>
        </p:spPr>
        <p:txBody>
          <a:bodyPr/>
          <a:lstStyle/>
          <a:p>
            <a:r>
              <a:rPr lang="en-US">
                <a:solidFill>
                  <a:srgbClr val="022167">
                    <a:lumMod val="40000"/>
                    <a:lumOff val="60000"/>
                  </a:srgbClr>
                </a:solidFill>
              </a:rPr>
              <a:t>10/04/2017</a:t>
            </a:r>
            <a:endParaRPr lang="en-US" dirty="0">
              <a:solidFill>
                <a:srgbClr val="022167">
                  <a:lumMod val="40000"/>
                  <a:lumOff val="60000"/>
                </a:srgbClr>
              </a:solidFill>
            </a:endParaRPr>
          </a:p>
        </p:txBody>
      </p:sp>
      <p:sp>
        <p:nvSpPr>
          <p:cNvPr id="6" name="Footer Placeholder 5"/>
          <p:cNvSpPr>
            <a:spLocks noGrp="1"/>
          </p:cNvSpPr>
          <p:nvPr>
            <p:ph type="ftr" sz="quarter" idx="11"/>
          </p:nvPr>
        </p:nvSpPr>
        <p:spPr>
          <a:xfrm>
            <a:off x="2909934" y="6356352"/>
            <a:ext cx="3844030" cy="365125"/>
          </a:xfrm>
        </p:spPr>
        <p:txBody>
          <a:bodyPr/>
          <a:lstStyle/>
          <a:p>
            <a:endParaRPr lang="en-US" dirty="0">
              <a:solidFill>
                <a:srgbClr val="022167">
                  <a:lumMod val="40000"/>
                  <a:lumOff val="60000"/>
                </a:srgbClr>
              </a:solidFill>
            </a:endParaRPr>
          </a:p>
        </p:txBody>
      </p:sp>
      <p:sp>
        <p:nvSpPr>
          <p:cNvPr id="7" name="Slide Number Placeholder 6"/>
          <p:cNvSpPr>
            <a:spLocks noGrp="1"/>
          </p:cNvSpPr>
          <p:nvPr>
            <p:ph type="sldNum" sz="quarter" idx="12"/>
          </p:nvPr>
        </p:nvSpPr>
        <p:spPr>
          <a:xfrm>
            <a:off x="6977848" y="6356352"/>
            <a:ext cx="1537501" cy="365125"/>
          </a:xfrm>
        </p:spPr>
        <p:txBody>
          <a:bodyPr/>
          <a:lstStyle/>
          <a:p>
            <a:fld id="{3264D530-B60B-4A5A-91C0-C766C58A4783}" type="slidenum">
              <a:rPr lang="en-US" smtClean="0">
                <a:solidFill>
                  <a:srgbClr val="022167">
                    <a:lumMod val="40000"/>
                    <a:lumOff val="60000"/>
                  </a:srgbClr>
                </a:solidFill>
              </a:rPr>
              <a:pPr/>
              <a:t>‹#›</a:t>
            </a:fld>
            <a:endParaRPr lang="en-US" dirty="0">
              <a:solidFill>
                <a:srgbClr val="022167">
                  <a:lumMod val="40000"/>
                  <a:lumOff val="60000"/>
                </a:srgbClr>
              </a:solidFill>
            </a:endParaRPr>
          </a:p>
        </p:txBody>
      </p:sp>
      <p:cxnSp>
        <p:nvCxnSpPr>
          <p:cNvPr id="10" name="Line 9"/>
          <p:cNvCxnSpPr/>
          <p:nvPr/>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4749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a:xfrm>
            <a:off x="433345" y="6356352"/>
            <a:ext cx="1501987" cy="365125"/>
          </a:xfrm>
        </p:spPr>
        <p:txBody>
          <a:bodyPr/>
          <a:lstStyle/>
          <a:p>
            <a:r>
              <a:rPr lang="en-US">
                <a:solidFill>
                  <a:srgbClr val="022167">
                    <a:lumMod val="40000"/>
                    <a:lumOff val="60000"/>
                  </a:srgbClr>
                </a:solidFill>
              </a:rPr>
              <a:t>10/04/2017</a:t>
            </a:r>
            <a:endParaRPr lang="en-US" dirty="0">
              <a:solidFill>
                <a:srgbClr val="022167">
                  <a:lumMod val="40000"/>
                  <a:lumOff val="60000"/>
                </a:srgbClr>
              </a:solidFill>
            </a:endParaRPr>
          </a:p>
        </p:txBody>
      </p:sp>
      <p:sp>
        <p:nvSpPr>
          <p:cNvPr id="5" name="Footer Placeholder 4"/>
          <p:cNvSpPr>
            <a:spLocks noGrp="1"/>
          </p:cNvSpPr>
          <p:nvPr>
            <p:ph type="ftr" sz="quarter" idx="11"/>
          </p:nvPr>
        </p:nvSpPr>
        <p:spPr>
          <a:xfrm>
            <a:off x="2159216" y="6356352"/>
            <a:ext cx="4735566" cy="365125"/>
          </a:xfrm>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solidFill>
                  <a:srgbClr val="022167">
                    <a:lumMod val="40000"/>
                    <a:lumOff val="60000"/>
                  </a:srgbClr>
                </a:solidFill>
              </a:rPr>
              <a:pPr/>
              <a:t>‹#›</a:t>
            </a:fld>
            <a:endParaRPr lang="en-US" dirty="0">
              <a:solidFill>
                <a:srgbClr val="022167">
                  <a:lumMod val="40000"/>
                  <a:lumOff val="60000"/>
                </a:srgbClr>
              </a:solidFill>
            </a:endParaRPr>
          </a:p>
        </p:txBody>
      </p:sp>
    </p:spTree>
    <p:extLst>
      <p:ext uri="{BB962C8B-B14F-4D97-AF65-F5344CB8AC3E}">
        <p14:creationId xmlns:p14="http://schemas.microsoft.com/office/powerpoint/2010/main" val="2130278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8" y="43998"/>
            <a:ext cx="7254722" cy="1325563"/>
          </a:xfrm>
        </p:spPr>
        <p:txBody>
          <a:bodyPr/>
          <a:lstStyle>
            <a:lvl1pPr>
              <a:defRPr>
                <a:solidFill>
                  <a:schemeClr val="tx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260628" y="478970"/>
            <a:ext cx="7254721" cy="5747207"/>
          </a:xfrm>
        </p:spPr>
        <p:txBody>
          <a:bodyPr anchor="ctr"/>
          <a:lstStyle>
            <a:lvl1pPr algn="ctr">
              <a:defRPr/>
            </a:lvl1pPr>
          </a:lstStyle>
          <a:p>
            <a:r>
              <a:rPr lang="en-US" dirty="0"/>
              <a:t>Click icon to add chart</a:t>
            </a:r>
          </a:p>
        </p:txBody>
      </p:sp>
      <p:sp>
        <p:nvSpPr>
          <p:cNvPr id="3" name="Date Placeholder 2"/>
          <p:cNvSpPr>
            <a:spLocks noGrp="1"/>
          </p:cNvSpPr>
          <p:nvPr>
            <p:ph type="dt" sz="half" idx="10"/>
          </p:nvPr>
        </p:nvSpPr>
        <p:spPr>
          <a:xfrm>
            <a:off x="905522" y="6356352"/>
            <a:ext cx="1269507" cy="365125"/>
          </a:xfrm>
        </p:spPr>
        <p:txBody>
          <a:bodyPr/>
          <a:lstStyle/>
          <a:p>
            <a:r>
              <a:rPr lang="en-US">
                <a:solidFill>
                  <a:srgbClr val="022167">
                    <a:lumMod val="40000"/>
                    <a:lumOff val="60000"/>
                  </a:srgbClr>
                </a:solidFill>
              </a:rPr>
              <a:t>10/04/2017</a:t>
            </a:r>
            <a:endParaRPr lang="en-US" dirty="0">
              <a:solidFill>
                <a:srgbClr val="022167">
                  <a:lumMod val="40000"/>
                  <a:lumOff val="60000"/>
                </a:srgbClr>
              </a:solidFill>
            </a:endParaRPr>
          </a:p>
        </p:txBody>
      </p:sp>
      <p:sp>
        <p:nvSpPr>
          <p:cNvPr id="4" name="Footer Placeholder 3"/>
          <p:cNvSpPr>
            <a:spLocks noGrp="1"/>
          </p:cNvSpPr>
          <p:nvPr>
            <p:ph type="ftr" sz="quarter" idx="11"/>
          </p:nvPr>
        </p:nvSpPr>
        <p:spPr>
          <a:xfrm>
            <a:off x="2388093" y="6356352"/>
            <a:ext cx="4714042" cy="365125"/>
          </a:xfrm>
        </p:spPr>
        <p:txBody>
          <a:bodyPr/>
          <a:lstStyle/>
          <a:p>
            <a:endParaRPr lang="en-US" dirty="0">
              <a:solidFill>
                <a:srgbClr val="022167">
                  <a:lumMod val="40000"/>
                  <a:lumOff val="60000"/>
                </a:srgbClr>
              </a:solidFill>
            </a:endParaRPr>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solidFill>
                  <a:srgbClr val="022167">
                    <a:lumMod val="40000"/>
                    <a:lumOff val="60000"/>
                  </a:srgbClr>
                </a:solidFill>
              </a:rPr>
              <a:pPr/>
              <a:t>‹#›</a:t>
            </a:fld>
            <a:endParaRPr lang="en-US" dirty="0">
              <a:solidFill>
                <a:srgbClr val="022167">
                  <a:lumMod val="40000"/>
                  <a:lumOff val="60000"/>
                </a:srgbClr>
              </a:solidFill>
            </a:endParaRPr>
          </a:p>
        </p:txBody>
      </p:sp>
    </p:spTree>
    <p:extLst>
      <p:ext uri="{BB962C8B-B14F-4D97-AF65-F5344CB8AC3E}">
        <p14:creationId xmlns:p14="http://schemas.microsoft.com/office/powerpoint/2010/main" val="2451042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r>
              <a:rPr lang="en-US">
                <a:solidFill>
                  <a:srgbClr val="022167">
                    <a:lumMod val="40000"/>
                    <a:lumOff val="60000"/>
                  </a:srgbClr>
                </a:solidFill>
              </a:rPr>
              <a:t>10/04/2017</a:t>
            </a:r>
            <a:endParaRPr lang="en-US" dirty="0">
              <a:solidFill>
                <a:srgbClr val="022167">
                  <a:lumMod val="40000"/>
                  <a:lumOff val="60000"/>
                </a:srgbClr>
              </a:solidFill>
            </a:endParaRPr>
          </a:p>
        </p:txBody>
      </p:sp>
      <p:sp>
        <p:nvSpPr>
          <p:cNvPr id="4" name="Footer Placeholder 3"/>
          <p:cNvSpPr>
            <a:spLocks noGrp="1"/>
          </p:cNvSpPr>
          <p:nvPr>
            <p:ph type="ftr" sz="quarter" idx="11"/>
          </p:nvPr>
        </p:nvSpPr>
        <p:spPr>
          <a:xfrm>
            <a:off x="2388093" y="6356352"/>
            <a:ext cx="4714042" cy="365125"/>
          </a:xfrm>
        </p:spPr>
        <p:txBody>
          <a:bodyPr/>
          <a:lstStyle/>
          <a:p>
            <a:endParaRPr lang="en-US" dirty="0">
              <a:solidFill>
                <a:srgbClr val="022167">
                  <a:lumMod val="40000"/>
                  <a:lumOff val="60000"/>
                </a:srgbClr>
              </a:solidFill>
            </a:endParaRPr>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solidFill>
                  <a:srgbClr val="022167">
                    <a:lumMod val="40000"/>
                    <a:lumOff val="60000"/>
                  </a:srgbClr>
                </a:solidFill>
              </a:rPr>
              <a:pPr/>
              <a:t>‹#›</a:t>
            </a:fld>
            <a:endParaRPr lang="en-US" dirty="0">
              <a:solidFill>
                <a:srgbClr val="022167">
                  <a:lumMod val="40000"/>
                  <a:lumOff val="60000"/>
                </a:srgbClr>
              </a:solidFill>
            </a:endParaRPr>
          </a:p>
        </p:txBody>
      </p:sp>
      <p:cxnSp>
        <p:nvCxnSpPr>
          <p:cNvPr id="9" name="Line 8"/>
          <p:cNvCxnSpPr/>
          <p:nvPr/>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9501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r>
              <a:rPr lang="en-US">
                <a:solidFill>
                  <a:srgbClr val="022167">
                    <a:lumMod val="40000"/>
                    <a:lumOff val="60000"/>
                  </a:srgbClr>
                </a:solidFill>
              </a:rPr>
              <a:t>10/04/2017</a:t>
            </a:r>
            <a:endParaRPr lang="en-US" dirty="0">
              <a:solidFill>
                <a:srgbClr val="022167">
                  <a:lumMod val="40000"/>
                  <a:lumOff val="60000"/>
                </a:srgbClr>
              </a:solidFill>
            </a:endParaRPr>
          </a:p>
        </p:txBody>
      </p:sp>
      <p:sp>
        <p:nvSpPr>
          <p:cNvPr id="4" name="Footer Placeholder 3"/>
          <p:cNvSpPr>
            <a:spLocks noGrp="1"/>
          </p:cNvSpPr>
          <p:nvPr>
            <p:ph type="ftr" sz="quarter" idx="11"/>
          </p:nvPr>
        </p:nvSpPr>
        <p:spPr>
          <a:xfrm>
            <a:off x="2388093" y="6356352"/>
            <a:ext cx="4714042" cy="365125"/>
          </a:xfrm>
        </p:spPr>
        <p:txBody>
          <a:bodyPr/>
          <a:lstStyle/>
          <a:p>
            <a:endParaRPr lang="en-US" dirty="0">
              <a:solidFill>
                <a:srgbClr val="022167">
                  <a:lumMod val="40000"/>
                  <a:lumOff val="60000"/>
                </a:srgbClr>
              </a:solidFill>
            </a:endParaRPr>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solidFill>
                  <a:srgbClr val="022167">
                    <a:lumMod val="40000"/>
                    <a:lumOff val="60000"/>
                  </a:srgbClr>
                </a:solidFill>
              </a:rPr>
              <a:pPr/>
              <a:t>‹#›</a:t>
            </a:fld>
            <a:endParaRPr lang="en-US" dirty="0">
              <a:solidFill>
                <a:srgbClr val="022167">
                  <a:lumMod val="40000"/>
                  <a:lumOff val="60000"/>
                </a:srgbClr>
              </a:solidFill>
            </a:endParaRPr>
          </a:p>
        </p:txBody>
      </p:sp>
      <p:cxnSp>
        <p:nvCxnSpPr>
          <p:cNvPr id="9" name="Line 8"/>
          <p:cNvCxnSpPr/>
          <p:nvPr/>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339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r>
              <a:rPr lang="en-US"/>
              <a:t>10/04/2017</a:t>
            </a:r>
          </a:p>
        </p:txBody>
      </p:sp>
      <p:sp>
        <p:nvSpPr>
          <p:cNvPr id="5" name="Footer Placeholder 4"/>
          <p:cNvSpPr>
            <a:spLocks noGrp="1"/>
          </p:cNvSpPr>
          <p:nvPr>
            <p:ph type="ftr" sz="quarter" idx="11"/>
          </p:nvPr>
        </p:nvSpPr>
        <p:spPr>
          <a:xfrm>
            <a:off x="3576644" y="6352778"/>
            <a:ext cx="3593791" cy="365125"/>
          </a:xfrm>
        </p:spPr>
        <p:txBody>
          <a:bodyPr/>
          <a:lstStyle/>
          <a:p>
            <a:endParaRPr lang="en-US"/>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0418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r>
              <a:rPr lang="en-US">
                <a:solidFill>
                  <a:srgbClr val="022167">
                    <a:lumMod val="40000"/>
                    <a:lumOff val="60000"/>
                  </a:srgbClr>
                </a:solidFill>
              </a:rPr>
              <a:t>10/04/2017</a:t>
            </a:r>
            <a:endParaRPr lang="en-US" dirty="0">
              <a:solidFill>
                <a:srgbClr val="022167">
                  <a:lumMod val="40000"/>
                  <a:lumOff val="60000"/>
                </a:srgbClr>
              </a:solidFill>
            </a:endParaRPr>
          </a:p>
        </p:txBody>
      </p:sp>
      <p:sp>
        <p:nvSpPr>
          <p:cNvPr id="5" name="Footer Placeholder 4"/>
          <p:cNvSpPr>
            <a:spLocks noGrp="1"/>
          </p:cNvSpPr>
          <p:nvPr>
            <p:ph type="ftr" sz="quarter" idx="11"/>
          </p:nvPr>
        </p:nvSpPr>
        <p:spPr>
          <a:xfrm>
            <a:off x="2831977" y="6356352"/>
            <a:ext cx="3283073" cy="365125"/>
          </a:xfrm>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a:t>
            </a:fld>
            <a:endParaRPr lang="en-US" dirty="0">
              <a:solidFill>
                <a:srgbClr val="022167">
                  <a:lumMod val="40000"/>
                  <a:lumOff val="60000"/>
                </a:srgbClr>
              </a:solidFill>
            </a:endParaRPr>
          </a:p>
        </p:txBody>
      </p:sp>
    </p:spTree>
    <p:extLst>
      <p:ext uri="{BB962C8B-B14F-4D97-AF65-F5344CB8AC3E}">
        <p14:creationId xmlns:p14="http://schemas.microsoft.com/office/powerpoint/2010/main" val="2132209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r>
              <a:rPr lang="en-US">
                <a:solidFill>
                  <a:srgbClr val="022167">
                    <a:lumMod val="40000"/>
                    <a:lumOff val="60000"/>
                  </a:srgbClr>
                </a:solidFill>
              </a:rPr>
              <a:t>10/04/2017</a:t>
            </a:r>
            <a:endParaRPr lang="en-US" dirty="0">
              <a:solidFill>
                <a:srgbClr val="022167">
                  <a:lumMod val="40000"/>
                  <a:lumOff val="60000"/>
                </a:srgbClr>
              </a:solidFill>
            </a:endParaRPr>
          </a:p>
        </p:txBody>
      </p:sp>
      <p:sp>
        <p:nvSpPr>
          <p:cNvPr id="4" name="Footer Placeholder 3"/>
          <p:cNvSpPr>
            <a:spLocks noGrp="1"/>
          </p:cNvSpPr>
          <p:nvPr>
            <p:ph type="ftr" sz="quarter" idx="11"/>
          </p:nvPr>
        </p:nvSpPr>
        <p:spPr/>
        <p:txBody>
          <a:bodyPr/>
          <a:lstStyle/>
          <a:p>
            <a:endParaRPr lang="en-US" dirty="0">
              <a:solidFill>
                <a:srgbClr val="022167">
                  <a:lumMod val="40000"/>
                  <a:lumOff val="60000"/>
                </a:srgbClr>
              </a:solidFill>
            </a:endParaRPr>
          </a:p>
        </p:txBody>
      </p:sp>
      <p:sp>
        <p:nvSpPr>
          <p:cNvPr id="5" name="Slide Number Placeholder 4"/>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a:t>
            </a:fld>
            <a:endParaRPr lang="en-US" dirty="0">
              <a:solidFill>
                <a:srgbClr val="022167">
                  <a:lumMod val="40000"/>
                  <a:lumOff val="60000"/>
                </a:srgbClr>
              </a:solidFill>
            </a:endParaRPr>
          </a:p>
        </p:txBody>
      </p:sp>
      <p:cxnSp>
        <p:nvCxnSpPr>
          <p:cNvPr id="13" name="Line 1"/>
          <p:cNvCxnSpPr/>
          <p:nvPr/>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172837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022167">
                    <a:lumMod val="40000"/>
                    <a:lumOff val="60000"/>
                  </a:srgbClr>
                </a:solidFill>
              </a:rPr>
              <a:t>10/04/2017</a:t>
            </a:r>
            <a:endParaRPr lang="en-US" dirty="0">
              <a:solidFill>
                <a:srgbClr val="022167">
                  <a:lumMod val="40000"/>
                  <a:lumOff val="60000"/>
                </a:srgbClr>
              </a:solidFill>
            </a:endParaRPr>
          </a:p>
        </p:txBody>
      </p:sp>
      <p:sp>
        <p:nvSpPr>
          <p:cNvPr id="3" name="Footer Placeholder 2"/>
          <p:cNvSpPr>
            <a:spLocks noGrp="1"/>
          </p:cNvSpPr>
          <p:nvPr>
            <p:ph type="ftr" sz="quarter" idx="11"/>
          </p:nvPr>
        </p:nvSpPr>
        <p:spPr/>
        <p:txBody>
          <a:bodyPr/>
          <a:lstStyle/>
          <a:p>
            <a:endParaRPr lang="en-US" dirty="0">
              <a:solidFill>
                <a:srgbClr val="022167">
                  <a:lumMod val="40000"/>
                  <a:lumOff val="60000"/>
                </a:srgbClr>
              </a:solidFill>
            </a:endParaRPr>
          </a:p>
        </p:txBody>
      </p:sp>
      <p:sp>
        <p:nvSpPr>
          <p:cNvPr id="4" name="Slide Number Placeholder 3"/>
          <p:cNvSpPr>
            <a:spLocks noGrp="1"/>
          </p:cNvSpPr>
          <p:nvPr>
            <p:ph type="sldNum" sz="quarter" idx="12"/>
          </p:nvPr>
        </p:nvSpPr>
        <p:spPr/>
        <p:txBody>
          <a:bodyPr/>
          <a:lstStyle/>
          <a:p>
            <a:fld id="{7597D868-7E28-48BD-8921-3C0ABD546831}" type="slidenum">
              <a:rPr lang="en-US" smtClean="0">
                <a:solidFill>
                  <a:srgbClr val="022167">
                    <a:lumMod val="40000"/>
                    <a:lumOff val="60000"/>
                  </a:srgbClr>
                </a:solidFill>
              </a:rPr>
              <a:pPr/>
              <a:t>‹#›</a:t>
            </a:fld>
            <a:endParaRPr lang="en-US" dirty="0">
              <a:solidFill>
                <a:srgbClr val="022167">
                  <a:lumMod val="40000"/>
                  <a:lumOff val="60000"/>
                </a:srgbClr>
              </a:solidFill>
            </a:endParaRPr>
          </a:p>
        </p:txBody>
      </p:sp>
    </p:spTree>
    <p:extLst>
      <p:ext uri="{BB962C8B-B14F-4D97-AF65-F5344CB8AC3E}">
        <p14:creationId xmlns:p14="http://schemas.microsoft.com/office/powerpoint/2010/main" val="3677046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10/04/2017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07F56B-E905-4BF1-8B6D-C2635F66A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993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10/04/2017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07F56B-E905-4BF1-8B6D-C2635F66A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064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10/04/2017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07F56B-E905-4BF1-8B6D-C2635F66A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520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10/04/2017</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07F56B-E905-4BF1-8B6D-C2635F66A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215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10/04/2017</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07F56B-E905-4BF1-8B6D-C2635F66A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2497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10/04/2017</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07F56B-E905-4BF1-8B6D-C2635F66A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233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10/04/2017</a:t>
            </a: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07F56B-E905-4BF1-8B6D-C2635F66A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74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411550" y="6356352"/>
            <a:ext cx="1274500" cy="365125"/>
          </a:xfrm>
        </p:spPr>
        <p:txBody>
          <a:bodyPr/>
          <a:lstStyle/>
          <a:p>
            <a:r>
              <a:rPr lang="en-US"/>
              <a:t>10/04/2017</a:t>
            </a:r>
          </a:p>
        </p:txBody>
      </p:sp>
      <p:sp>
        <p:nvSpPr>
          <p:cNvPr id="6" name="Footer Placeholder 5"/>
          <p:cNvSpPr>
            <a:spLocks noGrp="1"/>
          </p:cNvSpPr>
          <p:nvPr>
            <p:ph type="ftr" sz="quarter" idx="11"/>
          </p:nvPr>
        </p:nvSpPr>
        <p:spPr>
          <a:xfrm>
            <a:off x="2909934" y="6356352"/>
            <a:ext cx="3844030" cy="365125"/>
          </a:xfrm>
        </p:spPr>
        <p:txBody>
          <a:bodyPr/>
          <a:lstStyle/>
          <a:p>
            <a:endParaRPr lang="en-US" dirty="0"/>
          </a:p>
        </p:txBody>
      </p:sp>
      <p:sp>
        <p:nvSpPr>
          <p:cNvPr id="7" name="Slide Number Placeholder 6"/>
          <p:cNvSpPr>
            <a:spLocks noGrp="1"/>
          </p:cNvSpPr>
          <p:nvPr>
            <p:ph type="sldNum" sz="quarter" idx="12"/>
          </p:nvPr>
        </p:nvSpPr>
        <p:spPr>
          <a:xfrm>
            <a:off x="6977848" y="6356352"/>
            <a:ext cx="1537501" cy="365125"/>
          </a:xfrm>
        </p:spPr>
        <p:txBody>
          <a:bodyPr/>
          <a:lstStyle/>
          <a:p>
            <a:fld id="{3264D530-B60B-4A5A-91C0-C766C58A4783}" type="slidenum">
              <a:rPr lang="en-US" smtClean="0"/>
              <a:t>‹#›</a:t>
            </a:fld>
            <a:endParaRPr lang="en-US"/>
          </a:p>
        </p:txBody>
      </p:sp>
      <p:cxnSp>
        <p:nvCxnSpPr>
          <p:cNvPr id="10" name="Line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7635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10/04/2017</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07F56B-E905-4BF1-8B6D-C2635F66A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076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10/04/2017</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07F56B-E905-4BF1-8B6D-C2635F66A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671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10/04/2017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07F56B-E905-4BF1-8B6D-C2635F66A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5766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10/04/2017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07F56B-E905-4BF1-8B6D-C2635F66A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483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solidFill>
                  <a:srgbClr val="022167">
                    <a:lumMod val="40000"/>
                    <a:lumOff val="60000"/>
                  </a:srgbClr>
                </a:solidFill>
              </a:rPr>
              <a:t>10/04/2017</a:t>
            </a:r>
          </a:p>
        </p:txBody>
      </p:sp>
      <p:sp>
        <p:nvSpPr>
          <p:cNvPr id="5" name="Footer Placeholder 4"/>
          <p:cNvSpPr>
            <a:spLocks noGrp="1"/>
          </p:cNvSpPr>
          <p:nvPr>
            <p:ph type="ftr" sz="quarter" idx="11"/>
          </p:nvPr>
        </p:nvSpPr>
        <p:spPr/>
        <p:txBody>
          <a:bodyPr/>
          <a:lstStyle/>
          <a:p>
            <a:endParaRPr lang="en-US">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a:t>
            </a:fld>
            <a:endParaRPr lang="en-US">
              <a:solidFill>
                <a:srgbClr val="022167">
                  <a:lumMod val="40000"/>
                  <a:lumOff val="60000"/>
                </a:srgbClr>
              </a:solidFill>
            </a:endParaRPr>
          </a:p>
        </p:txBody>
      </p:sp>
      <p:cxnSp>
        <p:nvCxnSpPr>
          <p:cNvPr id="15" name="Rule 14"/>
          <p:cNvCxnSpPr/>
          <p:nvPr userDrawn="1"/>
        </p:nvCxnSpPr>
        <p:spPr>
          <a:xfrm>
            <a:off x="922691" y="4776186"/>
            <a:ext cx="6738738" cy="0"/>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4713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3" y="6356352"/>
            <a:ext cx="2057400" cy="365125"/>
          </a:xfrm>
        </p:spPr>
        <p:txBody>
          <a:bodyPr/>
          <a:lstStyle/>
          <a:p>
            <a:r>
              <a:rPr lang="en-US">
                <a:solidFill>
                  <a:srgbClr val="022167">
                    <a:lumMod val="40000"/>
                    <a:lumOff val="60000"/>
                  </a:srgbClr>
                </a:solidFill>
              </a:rPr>
              <a:t>10/04/2017</a:t>
            </a:r>
          </a:p>
        </p:txBody>
      </p:sp>
      <p:sp>
        <p:nvSpPr>
          <p:cNvPr id="5" name="Footer Placeholder 4"/>
          <p:cNvSpPr>
            <a:spLocks noGrp="1"/>
          </p:cNvSpPr>
          <p:nvPr>
            <p:ph type="ftr" sz="quarter" idx="11"/>
          </p:nvPr>
        </p:nvSpPr>
        <p:spPr>
          <a:xfrm>
            <a:off x="2831977" y="6356352"/>
            <a:ext cx="3283073" cy="365125"/>
          </a:xfrm>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a:t>
            </a:fld>
            <a:endParaRPr lang="en-US">
              <a:solidFill>
                <a:srgbClr val="022167">
                  <a:lumMod val="40000"/>
                  <a:lumOff val="60000"/>
                </a:srgbClr>
              </a:solidFill>
            </a:endParaRPr>
          </a:p>
        </p:txBody>
      </p:sp>
    </p:spTree>
    <p:extLst>
      <p:ext uri="{BB962C8B-B14F-4D97-AF65-F5344CB8AC3E}">
        <p14:creationId xmlns:p14="http://schemas.microsoft.com/office/powerpoint/2010/main" val="32216087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r>
              <a:rPr lang="en-US">
                <a:solidFill>
                  <a:srgbClr val="022167">
                    <a:lumMod val="40000"/>
                    <a:lumOff val="60000"/>
                  </a:srgbClr>
                </a:solidFill>
              </a:rPr>
              <a:t>10/04/2017</a:t>
            </a:r>
          </a:p>
        </p:txBody>
      </p:sp>
      <p:sp>
        <p:nvSpPr>
          <p:cNvPr id="5" name="Footer Placeholder 4"/>
          <p:cNvSpPr>
            <a:spLocks noGrp="1"/>
          </p:cNvSpPr>
          <p:nvPr>
            <p:ph type="ftr" sz="quarter" idx="11"/>
          </p:nvPr>
        </p:nvSpPr>
        <p:spPr>
          <a:xfrm>
            <a:off x="3576644" y="6352778"/>
            <a:ext cx="3593791" cy="365125"/>
          </a:xfrm>
        </p:spPr>
        <p:txBody>
          <a:bodyPr/>
          <a:lstStyle/>
          <a:p>
            <a:endParaRPr lang="en-US">
              <a:solidFill>
                <a:srgbClr val="022167">
                  <a:lumMod val="40000"/>
                  <a:lumOff val="60000"/>
                </a:srgbClr>
              </a:solidFill>
            </a:endParaRPr>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solidFill>
                  <a:srgbClr val="022167">
                    <a:lumMod val="40000"/>
                    <a:lumOff val="60000"/>
                  </a:srgbClr>
                </a:solidFill>
              </a:rPr>
              <a:pPr/>
              <a:t>‹#›</a:t>
            </a:fld>
            <a:endParaRPr lang="en-US">
              <a:solidFill>
                <a:srgbClr val="022167">
                  <a:lumMod val="40000"/>
                  <a:lumOff val="60000"/>
                </a:srgbClr>
              </a:solidFill>
            </a:endParaRPr>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76250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411550" y="6356352"/>
            <a:ext cx="1274500" cy="365125"/>
          </a:xfrm>
        </p:spPr>
        <p:txBody>
          <a:bodyPr/>
          <a:lstStyle/>
          <a:p>
            <a:r>
              <a:rPr lang="en-US">
                <a:solidFill>
                  <a:srgbClr val="022167">
                    <a:lumMod val="40000"/>
                    <a:lumOff val="60000"/>
                  </a:srgbClr>
                </a:solidFill>
              </a:rPr>
              <a:t>10/04/2017</a:t>
            </a:r>
          </a:p>
        </p:txBody>
      </p:sp>
      <p:sp>
        <p:nvSpPr>
          <p:cNvPr id="6" name="Footer Placeholder 5"/>
          <p:cNvSpPr>
            <a:spLocks noGrp="1"/>
          </p:cNvSpPr>
          <p:nvPr>
            <p:ph type="ftr" sz="quarter" idx="11"/>
          </p:nvPr>
        </p:nvSpPr>
        <p:spPr>
          <a:xfrm>
            <a:off x="2909934" y="6356352"/>
            <a:ext cx="3844030" cy="365125"/>
          </a:xfrm>
        </p:spPr>
        <p:txBody>
          <a:bodyPr/>
          <a:lstStyle/>
          <a:p>
            <a:endParaRPr lang="en-US" dirty="0">
              <a:solidFill>
                <a:srgbClr val="022167">
                  <a:lumMod val="40000"/>
                  <a:lumOff val="60000"/>
                </a:srgbClr>
              </a:solidFill>
            </a:endParaRPr>
          </a:p>
        </p:txBody>
      </p:sp>
      <p:sp>
        <p:nvSpPr>
          <p:cNvPr id="7" name="Slide Number Placeholder 6"/>
          <p:cNvSpPr>
            <a:spLocks noGrp="1"/>
          </p:cNvSpPr>
          <p:nvPr>
            <p:ph type="sldNum" sz="quarter" idx="12"/>
          </p:nvPr>
        </p:nvSpPr>
        <p:spPr>
          <a:xfrm>
            <a:off x="6977848" y="6356352"/>
            <a:ext cx="1537501" cy="365125"/>
          </a:xfrm>
        </p:spPr>
        <p:txBody>
          <a:bodyPr/>
          <a:lstStyle/>
          <a:p>
            <a:fld id="{3264D530-B60B-4A5A-91C0-C766C58A4783}" type="slidenum">
              <a:rPr lang="en-US" smtClean="0">
                <a:solidFill>
                  <a:srgbClr val="022167">
                    <a:lumMod val="40000"/>
                    <a:lumOff val="60000"/>
                  </a:srgbClr>
                </a:solidFill>
              </a:rPr>
              <a:pPr/>
              <a:t>‹#›</a:t>
            </a:fld>
            <a:endParaRPr lang="en-US">
              <a:solidFill>
                <a:srgbClr val="022167">
                  <a:lumMod val="40000"/>
                  <a:lumOff val="60000"/>
                </a:srgbClr>
              </a:solidFill>
            </a:endParaRPr>
          </a:p>
        </p:txBody>
      </p:sp>
      <p:cxnSp>
        <p:nvCxnSpPr>
          <p:cNvPr id="10" name="Line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32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5" y="6356352"/>
            <a:ext cx="1501987" cy="365125"/>
          </a:xfrm>
        </p:spPr>
        <p:txBody>
          <a:bodyPr/>
          <a:lstStyle/>
          <a:p>
            <a:r>
              <a:rPr lang="en-US">
                <a:solidFill>
                  <a:srgbClr val="022167">
                    <a:lumMod val="40000"/>
                    <a:lumOff val="60000"/>
                  </a:srgbClr>
                </a:solidFill>
              </a:rPr>
              <a:t>10/04/2017</a:t>
            </a:r>
          </a:p>
        </p:txBody>
      </p:sp>
      <p:sp>
        <p:nvSpPr>
          <p:cNvPr id="5" name="Footer Placeholder 4"/>
          <p:cNvSpPr>
            <a:spLocks noGrp="1"/>
          </p:cNvSpPr>
          <p:nvPr>
            <p:ph type="ftr" sz="quarter" idx="11"/>
          </p:nvPr>
        </p:nvSpPr>
        <p:spPr>
          <a:xfrm>
            <a:off x="2159216" y="6356352"/>
            <a:ext cx="4735566" cy="365125"/>
          </a:xfrm>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solidFill>
                  <a:srgbClr val="022167">
                    <a:lumMod val="40000"/>
                    <a:lumOff val="60000"/>
                  </a:srgbClr>
                </a:solidFill>
              </a:rPr>
              <a:pPr/>
              <a:t>‹#›</a:t>
            </a:fld>
            <a:endParaRPr lang="en-US">
              <a:solidFill>
                <a:srgbClr val="022167">
                  <a:lumMod val="40000"/>
                  <a:lumOff val="60000"/>
                </a:srgbClr>
              </a:solidFill>
            </a:endParaRPr>
          </a:p>
        </p:txBody>
      </p:sp>
    </p:spTree>
    <p:extLst>
      <p:ext uri="{BB962C8B-B14F-4D97-AF65-F5344CB8AC3E}">
        <p14:creationId xmlns:p14="http://schemas.microsoft.com/office/powerpoint/2010/main" val="14610813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8" y="43998"/>
            <a:ext cx="7254722" cy="1325563"/>
          </a:xfrm>
        </p:spPr>
        <p:txBody>
          <a:bodyPr/>
          <a:lstStyle>
            <a:lvl1pPr>
              <a:defRPr>
                <a:solidFill>
                  <a:schemeClr val="tx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260628" y="478970"/>
            <a:ext cx="7254721" cy="5747207"/>
          </a:xfrm>
        </p:spPr>
        <p:txBody>
          <a:bodyPr anchor="ctr"/>
          <a:lstStyle>
            <a:lvl1pPr algn="ctr">
              <a:defRPr/>
            </a:lvl1pPr>
          </a:lstStyle>
          <a:p>
            <a:r>
              <a:rPr lang="en-US"/>
              <a:t>Click icon to add chart</a:t>
            </a:r>
            <a:endParaRPr lang="en-US" dirty="0"/>
          </a:p>
        </p:txBody>
      </p:sp>
      <p:sp>
        <p:nvSpPr>
          <p:cNvPr id="3" name="Date Placeholder 2"/>
          <p:cNvSpPr>
            <a:spLocks noGrp="1"/>
          </p:cNvSpPr>
          <p:nvPr>
            <p:ph type="dt" sz="half" idx="10"/>
          </p:nvPr>
        </p:nvSpPr>
        <p:spPr>
          <a:xfrm>
            <a:off x="905522" y="6356352"/>
            <a:ext cx="1269507" cy="365125"/>
          </a:xfrm>
        </p:spPr>
        <p:txBody>
          <a:bodyPr/>
          <a:lstStyle/>
          <a:p>
            <a:r>
              <a:rPr lang="en-US">
                <a:solidFill>
                  <a:srgbClr val="022167">
                    <a:lumMod val="40000"/>
                    <a:lumOff val="60000"/>
                  </a:srgbClr>
                </a:solidFill>
              </a:rPr>
              <a:t>10/04/2017</a:t>
            </a:r>
          </a:p>
        </p:txBody>
      </p:sp>
      <p:sp>
        <p:nvSpPr>
          <p:cNvPr id="4" name="Footer Placeholder 3"/>
          <p:cNvSpPr>
            <a:spLocks noGrp="1"/>
          </p:cNvSpPr>
          <p:nvPr>
            <p:ph type="ftr" sz="quarter" idx="11"/>
          </p:nvPr>
        </p:nvSpPr>
        <p:spPr>
          <a:xfrm>
            <a:off x="2388093" y="6356352"/>
            <a:ext cx="4714042" cy="365125"/>
          </a:xfrm>
        </p:spPr>
        <p:txBody>
          <a:bodyPr/>
          <a:lstStyle/>
          <a:p>
            <a:endParaRPr lang="en-US" dirty="0">
              <a:solidFill>
                <a:srgbClr val="022167">
                  <a:lumMod val="40000"/>
                  <a:lumOff val="60000"/>
                </a:srgbClr>
              </a:solidFill>
            </a:endParaRPr>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solidFill>
                  <a:srgbClr val="022167">
                    <a:lumMod val="40000"/>
                    <a:lumOff val="60000"/>
                  </a:srgbClr>
                </a:solidFill>
              </a:rPr>
              <a:pPr/>
              <a:t>‹#›</a:t>
            </a:fld>
            <a:endParaRPr lang="en-US">
              <a:solidFill>
                <a:srgbClr val="022167">
                  <a:lumMod val="40000"/>
                  <a:lumOff val="60000"/>
                </a:srgbClr>
              </a:solidFill>
            </a:endParaRPr>
          </a:p>
        </p:txBody>
      </p:sp>
    </p:spTree>
    <p:extLst>
      <p:ext uri="{BB962C8B-B14F-4D97-AF65-F5344CB8AC3E}">
        <p14:creationId xmlns:p14="http://schemas.microsoft.com/office/powerpoint/2010/main" val="1592787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a:p>
            <a:pPr lvl="1"/>
            <a:r>
              <a:rPr lang="en-US"/>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5" y="6356352"/>
            <a:ext cx="1501987" cy="365125"/>
          </a:xfrm>
        </p:spPr>
        <p:txBody>
          <a:bodyPr/>
          <a:lstStyle/>
          <a:p>
            <a:r>
              <a:rPr lang="en-US"/>
              <a:t>10/04/2017</a:t>
            </a:r>
          </a:p>
        </p:txBody>
      </p:sp>
      <p:sp>
        <p:nvSpPr>
          <p:cNvPr id="5" name="Footer Placeholder 4"/>
          <p:cNvSpPr>
            <a:spLocks noGrp="1"/>
          </p:cNvSpPr>
          <p:nvPr>
            <p:ph type="ftr" sz="quarter" idx="11"/>
          </p:nvPr>
        </p:nvSpPr>
        <p:spPr>
          <a:xfrm>
            <a:off x="2159216" y="6356352"/>
            <a:ext cx="4735566" cy="365125"/>
          </a:xfrm>
        </p:spPr>
        <p:txBody>
          <a:bodyPr/>
          <a:lstStyle/>
          <a:p>
            <a:endParaRPr lang="en-US" dirty="0"/>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42668632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r>
              <a:rPr lang="en-US">
                <a:solidFill>
                  <a:srgbClr val="022167">
                    <a:lumMod val="40000"/>
                    <a:lumOff val="60000"/>
                  </a:srgbClr>
                </a:solidFill>
              </a:rPr>
              <a:t>10/04/2017</a:t>
            </a:r>
          </a:p>
        </p:txBody>
      </p:sp>
      <p:sp>
        <p:nvSpPr>
          <p:cNvPr id="4" name="Footer Placeholder 3"/>
          <p:cNvSpPr>
            <a:spLocks noGrp="1"/>
          </p:cNvSpPr>
          <p:nvPr>
            <p:ph type="ftr" sz="quarter" idx="11"/>
          </p:nvPr>
        </p:nvSpPr>
        <p:spPr>
          <a:xfrm>
            <a:off x="2388093" y="6356352"/>
            <a:ext cx="4714042" cy="365125"/>
          </a:xfrm>
        </p:spPr>
        <p:txBody>
          <a:bodyPr/>
          <a:lstStyle/>
          <a:p>
            <a:endParaRPr lang="en-US" dirty="0">
              <a:solidFill>
                <a:srgbClr val="022167">
                  <a:lumMod val="40000"/>
                  <a:lumOff val="60000"/>
                </a:srgbClr>
              </a:solidFill>
            </a:endParaRPr>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solidFill>
                  <a:srgbClr val="022167">
                    <a:lumMod val="40000"/>
                    <a:lumOff val="60000"/>
                  </a:srgbClr>
                </a:solidFill>
              </a:rPr>
              <a:pPr/>
              <a:t>‹#›</a:t>
            </a:fld>
            <a:endParaRPr lang="en-US">
              <a:solidFill>
                <a:srgbClr val="022167">
                  <a:lumMod val="40000"/>
                  <a:lumOff val="60000"/>
                </a:srgbClr>
              </a:solidFill>
            </a:endParaRPr>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94004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r>
              <a:rPr lang="en-US">
                <a:solidFill>
                  <a:srgbClr val="022167">
                    <a:lumMod val="40000"/>
                    <a:lumOff val="60000"/>
                  </a:srgbClr>
                </a:solidFill>
              </a:rPr>
              <a:t>10/04/2017</a:t>
            </a:r>
          </a:p>
        </p:txBody>
      </p:sp>
      <p:sp>
        <p:nvSpPr>
          <p:cNvPr id="4" name="Footer Placeholder 3"/>
          <p:cNvSpPr>
            <a:spLocks noGrp="1"/>
          </p:cNvSpPr>
          <p:nvPr>
            <p:ph type="ftr" sz="quarter" idx="11"/>
          </p:nvPr>
        </p:nvSpPr>
        <p:spPr>
          <a:xfrm>
            <a:off x="2388093" y="6356352"/>
            <a:ext cx="4714042" cy="365125"/>
          </a:xfrm>
        </p:spPr>
        <p:txBody>
          <a:bodyPr/>
          <a:lstStyle/>
          <a:p>
            <a:endParaRPr lang="en-US" dirty="0">
              <a:solidFill>
                <a:srgbClr val="022167">
                  <a:lumMod val="40000"/>
                  <a:lumOff val="60000"/>
                </a:srgbClr>
              </a:solidFill>
            </a:endParaRPr>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solidFill>
                  <a:srgbClr val="022167">
                    <a:lumMod val="40000"/>
                    <a:lumOff val="60000"/>
                  </a:srgbClr>
                </a:solidFill>
              </a:rPr>
              <a:pPr/>
              <a:t>‹#›</a:t>
            </a:fld>
            <a:endParaRPr lang="en-US">
              <a:solidFill>
                <a:srgbClr val="022167">
                  <a:lumMod val="40000"/>
                  <a:lumOff val="60000"/>
                </a:srgbClr>
              </a:solidFill>
            </a:endParaRPr>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6841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r>
              <a:rPr lang="en-US">
                <a:solidFill>
                  <a:srgbClr val="022167">
                    <a:lumMod val="40000"/>
                    <a:lumOff val="60000"/>
                  </a:srgbClr>
                </a:solidFill>
              </a:rPr>
              <a:t>10/04/2017</a:t>
            </a:r>
          </a:p>
        </p:txBody>
      </p:sp>
      <p:sp>
        <p:nvSpPr>
          <p:cNvPr id="5" name="Footer Placeholder 4"/>
          <p:cNvSpPr>
            <a:spLocks noGrp="1"/>
          </p:cNvSpPr>
          <p:nvPr>
            <p:ph type="ftr" sz="quarter" idx="11"/>
          </p:nvPr>
        </p:nvSpPr>
        <p:spPr>
          <a:xfrm>
            <a:off x="2831977" y="6356352"/>
            <a:ext cx="3283073" cy="365125"/>
          </a:xfrm>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a:t>
            </a:fld>
            <a:endParaRPr lang="en-US">
              <a:solidFill>
                <a:srgbClr val="022167">
                  <a:lumMod val="40000"/>
                  <a:lumOff val="60000"/>
                </a:srgbClr>
              </a:solidFill>
            </a:endParaRPr>
          </a:p>
        </p:txBody>
      </p:sp>
    </p:spTree>
    <p:extLst>
      <p:ext uri="{BB962C8B-B14F-4D97-AF65-F5344CB8AC3E}">
        <p14:creationId xmlns:p14="http://schemas.microsoft.com/office/powerpoint/2010/main" val="34024481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r>
              <a:rPr lang="en-US">
                <a:solidFill>
                  <a:srgbClr val="022167">
                    <a:lumMod val="40000"/>
                    <a:lumOff val="60000"/>
                  </a:srgbClr>
                </a:solidFill>
              </a:rPr>
              <a:t>10/04/2017</a:t>
            </a:r>
          </a:p>
        </p:txBody>
      </p:sp>
      <p:sp>
        <p:nvSpPr>
          <p:cNvPr id="4" name="Footer Placeholder 3"/>
          <p:cNvSpPr>
            <a:spLocks noGrp="1"/>
          </p:cNvSpPr>
          <p:nvPr>
            <p:ph type="ftr" sz="quarter" idx="11"/>
          </p:nvPr>
        </p:nvSpPr>
        <p:spPr/>
        <p:txBody>
          <a:bodyPr/>
          <a:lstStyle/>
          <a:p>
            <a:endParaRPr lang="en-US">
              <a:solidFill>
                <a:srgbClr val="022167">
                  <a:lumMod val="40000"/>
                  <a:lumOff val="60000"/>
                </a:srgbClr>
              </a:solidFill>
            </a:endParaRPr>
          </a:p>
        </p:txBody>
      </p:sp>
      <p:sp>
        <p:nvSpPr>
          <p:cNvPr id="5" name="Slide Number Placeholder 4"/>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a:t>
            </a:fld>
            <a:endParaRPr lang="en-US">
              <a:solidFill>
                <a:srgbClr val="022167">
                  <a:lumMod val="40000"/>
                  <a:lumOff val="60000"/>
                </a:srgbClr>
              </a:solidFill>
            </a:endParaRPr>
          </a:p>
        </p:txBody>
      </p:sp>
      <p:cxnSp>
        <p:nvCxnSpPr>
          <p:cNvPr id="13" name="Line 1"/>
          <p:cNvCxnSpPr/>
          <p:nvPr userDrawn="1"/>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1083610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solidFill>
                  <a:srgbClr val="6DABE4">
                    <a:lumMod val="50000"/>
                  </a:srgbClr>
                </a:solidFill>
              </a:rPr>
              <a:t>10/04/2017</a:t>
            </a:r>
          </a:p>
        </p:txBody>
      </p:sp>
      <p:sp>
        <p:nvSpPr>
          <p:cNvPr id="5" name="Footer Placeholder 4"/>
          <p:cNvSpPr>
            <a:spLocks noGrp="1"/>
          </p:cNvSpPr>
          <p:nvPr>
            <p:ph type="ftr" sz="quarter" idx="11"/>
          </p:nvPr>
        </p:nvSpPr>
        <p:spPr/>
        <p:txBody>
          <a:bodyPr/>
          <a:lstStyle/>
          <a:p>
            <a:endParaRPr lang="en-US">
              <a:solidFill>
                <a:srgbClr val="6DABE4">
                  <a:lumMod val="5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6DABE4">
                    <a:lumMod val="50000"/>
                  </a:srgbClr>
                </a:solidFill>
              </a:rPr>
              <a:pPr/>
              <a:t>‹#›</a:t>
            </a:fld>
            <a:endParaRPr lang="en-US">
              <a:solidFill>
                <a:srgbClr val="6DABE4">
                  <a:lumMod val="50000"/>
                </a:srgbClr>
              </a:solidFill>
            </a:endParaRPr>
          </a:p>
        </p:txBody>
      </p:sp>
      <p:cxnSp>
        <p:nvCxnSpPr>
          <p:cNvPr id="15" name="Line 14"/>
          <p:cNvCxnSpPr/>
          <p:nvPr userDrawn="1"/>
        </p:nvCxnSpPr>
        <p:spPr>
          <a:xfrm>
            <a:off x="922691" y="4776186"/>
            <a:ext cx="67387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059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433343" y="6356352"/>
            <a:ext cx="2057400" cy="365125"/>
          </a:xfrm>
        </p:spPr>
        <p:txBody>
          <a:bodyPr/>
          <a:lstStyle/>
          <a:p>
            <a:r>
              <a:rPr lang="en-US">
                <a:solidFill>
                  <a:srgbClr val="6DABE4">
                    <a:lumMod val="50000"/>
                  </a:srgbClr>
                </a:solidFill>
              </a:rPr>
              <a:t>10/04/2017</a:t>
            </a:r>
          </a:p>
        </p:txBody>
      </p:sp>
      <p:sp>
        <p:nvSpPr>
          <p:cNvPr id="5" name="Footer Placeholder 4"/>
          <p:cNvSpPr>
            <a:spLocks noGrp="1"/>
          </p:cNvSpPr>
          <p:nvPr>
            <p:ph type="ftr" sz="quarter" idx="11"/>
          </p:nvPr>
        </p:nvSpPr>
        <p:spPr>
          <a:xfrm>
            <a:off x="2831977" y="6356352"/>
            <a:ext cx="3283073" cy="365125"/>
          </a:xfrm>
        </p:spPr>
        <p:txBody>
          <a:bodyPr/>
          <a:lstStyle/>
          <a:p>
            <a:endParaRPr lang="en-US" dirty="0">
              <a:solidFill>
                <a:srgbClr val="6DABE4">
                  <a:lumMod val="5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6DABE4">
                    <a:lumMod val="50000"/>
                  </a:srgbClr>
                </a:solidFill>
              </a:rPr>
              <a:pPr/>
              <a:t>‹#›</a:t>
            </a:fld>
            <a:endParaRPr lang="en-US">
              <a:solidFill>
                <a:srgbClr val="6DABE4">
                  <a:lumMod val="50000"/>
                </a:srgbClr>
              </a:solidFill>
            </a:endParaRPr>
          </a:p>
        </p:txBody>
      </p:sp>
    </p:spTree>
    <p:extLst>
      <p:ext uri="{BB962C8B-B14F-4D97-AF65-F5344CB8AC3E}">
        <p14:creationId xmlns:p14="http://schemas.microsoft.com/office/powerpoint/2010/main" val="1509415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r>
              <a:rPr lang="en-US">
                <a:solidFill>
                  <a:srgbClr val="6DABE4">
                    <a:lumMod val="50000"/>
                  </a:srgbClr>
                </a:solidFill>
              </a:rPr>
              <a:t>10/04/2017</a:t>
            </a:r>
          </a:p>
        </p:txBody>
      </p:sp>
      <p:sp>
        <p:nvSpPr>
          <p:cNvPr id="5" name="Footer Placeholder 4"/>
          <p:cNvSpPr>
            <a:spLocks noGrp="1"/>
          </p:cNvSpPr>
          <p:nvPr>
            <p:ph type="ftr" sz="quarter" idx="11"/>
          </p:nvPr>
        </p:nvSpPr>
        <p:spPr>
          <a:xfrm>
            <a:off x="3576644" y="6352778"/>
            <a:ext cx="3593791" cy="365125"/>
          </a:xfrm>
        </p:spPr>
        <p:txBody>
          <a:bodyPr/>
          <a:lstStyle/>
          <a:p>
            <a:endParaRPr lang="en-US">
              <a:solidFill>
                <a:srgbClr val="6DABE4">
                  <a:lumMod val="50000"/>
                </a:srgbClr>
              </a:solidFill>
            </a:endParaRPr>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solidFill>
                  <a:srgbClr val="6DABE4">
                    <a:lumMod val="50000"/>
                  </a:srgbClr>
                </a:solidFill>
              </a:rPr>
              <a:pPr/>
              <a:t>‹#›</a:t>
            </a:fld>
            <a:endParaRPr lang="en-US">
              <a:solidFill>
                <a:srgbClr val="6DABE4">
                  <a:lumMod val="50000"/>
                </a:srgbClr>
              </a:solidFill>
            </a:endParaRPr>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05196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1411550" y="6356352"/>
            <a:ext cx="1274500" cy="365125"/>
          </a:xfrm>
        </p:spPr>
        <p:txBody>
          <a:bodyPr/>
          <a:lstStyle/>
          <a:p>
            <a:r>
              <a:rPr lang="en-US">
                <a:solidFill>
                  <a:srgbClr val="6DABE4">
                    <a:lumMod val="50000"/>
                  </a:srgbClr>
                </a:solidFill>
              </a:rPr>
              <a:t>10/04/2017</a:t>
            </a:r>
          </a:p>
        </p:txBody>
      </p:sp>
      <p:sp>
        <p:nvSpPr>
          <p:cNvPr id="6" name="Footer Placeholder 5"/>
          <p:cNvSpPr>
            <a:spLocks noGrp="1"/>
          </p:cNvSpPr>
          <p:nvPr>
            <p:ph type="ftr" sz="quarter" idx="11"/>
          </p:nvPr>
        </p:nvSpPr>
        <p:spPr>
          <a:xfrm>
            <a:off x="2909934" y="6356352"/>
            <a:ext cx="3844030" cy="365125"/>
          </a:xfrm>
        </p:spPr>
        <p:txBody>
          <a:bodyPr/>
          <a:lstStyle/>
          <a:p>
            <a:endParaRPr lang="en-US" dirty="0">
              <a:solidFill>
                <a:srgbClr val="6DABE4">
                  <a:lumMod val="50000"/>
                </a:srgbClr>
              </a:solidFill>
            </a:endParaRPr>
          </a:p>
        </p:txBody>
      </p:sp>
      <p:sp>
        <p:nvSpPr>
          <p:cNvPr id="7" name="Slide Number Placeholder 6"/>
          <p:cNvSpPr>
            <a:spLocks noGrp="1"/>
          </p:cNvSpPr>
          <p:nvPr>
            <p:ph type="sldNum" sz="quarter" idx="12"/>
          </p:nvPr>
        </p:nvSpPr>
        <p:spPr>
          <a:xfrm>
            <a:off x="6977848" y="6356352"/>
            <a:ext cx="1537501" cy="365125"/>
          </a:xfrm>
        </p:spPr>
        <p:txBody>
          <a:bodyPr/>
          <a:lstStyle/>
          <a:p>
            <a:fld id="{3264D530-B60B-4A5A-91C0-C766C58A4783}" type="slidenum">
              <a:rPr lang="en-US" smtClean="0">
                <a:solidFill>
                  <a:srgbClr val="6DABE4">
                    <a:lumMod val="50000"/>
                  </a:srgbClr>
                </a:solidFill>
              </a:rPr>
              <a:pPr/>
              <a:t>‹#›</a:t>
            </a:fld>
            <a:endParaRPr lang="en-US">
              <a:solidFill>
                <a:srgbClr val="6DABE4">
                  <a:lumMod val="50000"/>
                </a:srgbClr>
              </a:solidFill>
            </a:endParaRPr>
          </a:p>
        </p:txBody>
      </p:sp>
      <p:cxnSp>
        <p:nvCxnSpPr>
          <p:cNvPr id="10" name="Line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00106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433345" y="6356352"/>
            <a:ext cx="1501987" cy="365125"/>
          </a:xfrm>
        </p:spPr>
        <p:txBody>
          <a:bodyPr/>
          <a:lstStyle/>
          <a:p>
            <a:r>
              <a:rPr lang="en-US">
                <a:solidFill>
                  <a:srgbClr val="6DABE4">
                    <a:lumMod val="50000"/>
                  </a:srgbClr>
                </a:solidFill>
              </a:rPr>
              <a:t>10/04/2017</a:t>
            </a:r>
          </a:p>
        </p:txBody>
      </p:sp>
      <p:sp>
        <p:nvSpPr>
          <p:cNvPr id="5" name="Footer Placeholder 4"/>
          <p:cNvSpPr>
            <a:spLocks noGrp="1"/>
          </p:cNvSpPr>
          <p:nvPr>
            <p:ph type="ftr" sz="quarter" idx="11"/>
          </p:nvPr>
        </p:nvSpPr>
        <p:spPr>
          <a:xfrm>
            <a:off x="2159216" y="6356352"/>
            <a:ext cx="4735566" cy="365125"/>
          </a:xfrm>
        </p:spPr>
        <p:txBody>
          <a:bodyPr/>
          <a:lstStyle/>
          <a:p>
            <a:endParaRPr lang="en-US" dirty="0">
              <a:solidFill>
                <a:srgbClr val="6DABE4">
                  <a:lumMod val="50000"/>
                </a:srgbClr>
              </a:solidFill>
            </a:endParaRPr>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solidFill>
                  <a:srgbClr val="6DABE4">
                    <a:lumMod val="50000"/>
                  </a:srgbClr>
                </a:solidFill>
              </a:rPr>
              <a:pPr/>
              <a:t>‹#›</a:t>
            </a:fld>
            <a:endParaRPr lang="en-US">
              <a:solidFill>
                <a:srgbClr val="6DABE4">
                  <a:lumMod val="50000"/>
                </a:srgbClr>
              </a:solidFill>
            </a:endParaRPr>
          </a:p>
        </p:txBody>
      </p:sp>
    </p:spTree>
    <p:extLst>
      <p:ext uri="{BB962C8B-B14F-4D97-AF65-F5344CB8AC3E}">
        <p14:creationId xmlns:p14="http://schemas.microsoft.com/office/powerpoint/2010/main" val="494388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7" y="19389"/>
            <a:ext cx="7254722" cy="1325563"/>
          </a:xfrm>
        </p:spPr>
        <p:txBody>
          <a:bodyPr/>
          <a:lstStyle>
            <a:lvl1pPr>
              <a:defRPr>
                <a:solidFill>
                  <a:schemeClr val="bg1"/>
                </a:solidFill>
              </a:defRPr>
            </a:lvl1pPr>
          </a:lstStyle>
          <a:p>
            <a:r>
              <a:rPr lang="en-US" dirty="0"/>
              <a:t>Click to edit Master title style</a:t>
            </a:r>
          </a:p>
        </p:txBody>
      </p:sp>
      <p:sp>
        <p:nvSpPr>
          <p:cNvPr id="7" name="Chart Placeholder 6"/>
          <p:cNvSpPr>
            <a:spLocks noGrp="1"/>
          </p:cNvSpPr>
          <p:nvPr>
            <p:ph type="chart" sz="quarter" idx="13"/>
          </p:nvPr>
        </p:nvSpPr>
        <p:spPr>
          <a:xfrm>
            <a:off x="1260628" y="493486"/>
            <a:ext cx="7254721" cy="5732691"/>
          </a:xfrm>
        </p:spPr>
        <p:txBody>
          <a:bodyPr anchor="ctr"/>
          <a:lstStyle>
            <a:lvl1pPr algn="ctr">
              <a:defRPr/>
            </a:lvl1pPr>
          </a:lstStyle>
          <a:p>
            <a:endParaRPr lang="en-US" dirty="0"/>
          </a:p>
        </p:txBody>
      </p:sp>
      <p:sp>
        <p:nvSpPr>
          <p:cNvPr id="3" name="Date Placeholder 2"/>
          <p:cNvSpPr>
            <a:spLocks noGrp="1"/>
          </p:cNvSpPr>
          <p:nvPr>
            <p:ph type="dt" sz="half" idx="10"/>
          </p:nvPr>
        </p:nvSpPr>
        <p:spPr>
          <a:xfrm>
            <a:off x="905522" y="6356352"/>
            <a:ext cx="1269507" cy="365125"/>
          </a:xfrm>
        </p:spPr>
        <p:txBody>
          <a:bodyPr/>
          <a:lstStyle/>
          <a:p>
            <a:r>
              <a:rPr lang="en-US">
                <a:solidFill>
                  <a:srgbClr val="6DABE4">
                    <a:lumMod val="50000"/>
                  </a:srgbClr>
                </a:solidFill>
              </a:rPr>
              <a:t>10/04/2017</a:t>
            </a:r>
          </a:p>
        </p:txBody>
      </p:sp>
      <p:sp>
        <p:nvSpPr>
          <p:cNvPr id="4" name="Footer Placeholder 3"/>
          <p:cNvSpPr>
            <a:spLocks noGrp="1"/>
          </p:cNvSpPr>
          <p:nvPr>
            <p:ph type="ftr" sz="quarter" idx="11"/>
          </p:nvPr>
        </p:nvSpPr>
        <p:spPr>
          <a:xfrm>
            <a:off x="2388093" y="6356352"/>
            <a:ext cx="4714042" cy="365125"/>
          </a:xfrm>
        </p:spPr>
        <p:txBody>
          <a:bodyPr/>
          <a:lstStyle/>
          <a:p>
            <a:endParaRPr lang="en-US" dirty="0">
              <a:solidFill>
                <a:srgbClr val="6DABE4">
                  <a:lumMod val="50000"/>
                </a:srgbClr>
              </a:solidFill>
            </a:endParaRPr>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solidFill>
                  <a:srgbClr val="6DABE4">
                    <a:lumMod val="50000"/>
                  </a:srgbClr>
                </a:solidFill>
              </a:rPr>
              <a:pPr/>
              <a:t>‹#›</a:t>
            </a:fld>
            <a:endParaRPr lang="en-US">
              <a:solidFill>
                <a:srgbClr val="6DABE4">
                  <a:lumMod val="50000"/>
                </a:srgbClr>
              </a:solidFill>
            </a:endParaRPr>
          </a:p>
        </p:txBody>
      </p:sp>
    </p:spTree>
    <p:extLst>
      <p:ext uri="{BB962C8B-B14F-4D97-AF65-F5344CB8AC3E}">
        <p14:creationId xmlns:p14="http://schemas.microsoft.com/office/powerpoint/2010/main" val="185583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8" y="43998"/>
            <a:ext cx="7254722" cy="1325563"/>
          </a:xfrm>
        </p:spPr>
        <p:txBody>
          <a:bodyPr/>
          <a:lstStyle>
            <a:lvl1pPr>
              <a:defRPr>
                <a:solidFill>
                  <a:schemeClr val="tx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260628" y="478970"/>
            <a:ext cx="7254721" cy="5747207"/>
          </a:xfrm>
        </p:spPr>
        <p:txBody>
          <a:bodyPr anchor="ctr"/>
          <a:lstStyle>
            <a:lvl1pPr algn="ctr">
              <a:defRPr/>
            </a:lvl1pPr>
          </a:lstStyle>
          <a:p>
            <a:r>
              <a:rPr lang="en-US"/>
              <a:t>Click icon to add chart</a:t>
            </a:r>
            <a:endParaRPr lang="en-US" dirty="0"/>
          </a:p>
        </p:txBody>
      </p:sp>
      <p:sp>
        <p:nvSpPr>
          <p:cNvPr id="3" name="Date Placeholder 2"/>
          <p:cNvSpPr>
            <a:spLocks noGrp="1"/>
          </p:cNvSpPr>
          <p:nvPr>
            <p:ph type="dt" sz="half" idx="10"/>
          </p:nvPr>
        </p:nvSpPr>
        <p:spPr>
          <a:xfrm>
            <a:off x="905522" y="6356352"/>
            <a:ext cx="1269507" cy="365125"/>
          </a:xfrm>
        </p:spPr>
        <p:txBody>
          <a:bodyPr/>
          <a:lstStyle/>
          <a:p>
            <a:r>
              <a:rPr lang="en-US"/>
              <a:t>10/04/2017</a:t>
            </a:r>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840433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r>
              <a:rPr lang="en-US">
                <a:solidFill>
                  <a:srgbClr val="6DABE4">
                    <a:lumMod val="50000"/>
                  </a:srgbClr>
                </a:solidFill>
              </a:rPr>
              <a:t>10/04/2017</a:t>
            </a:r>
          </a:p>
        </p:txBody>
      </p:sp>
      <p:sp>
        <p:nvSpPr>
          <p:cNvPr id="4" name="Footer Placeholder 3"/>
          <p:cNvSpPr>
            <a:spLocks noGrp="1"/>
          </p:cNvSpPr>
          <p:nvPr>
            <p:ph type="ftr" sz="quarter" idx="11"/>
          </p:nvPr>
        </p:nvSpPr>
        <p:spPr>
          <a:xfrm>
            <a:off x="2388093" y="6356352"/>
            <a:ext cx="4714042" cy="365125"/>
          </a:xfrm>
        </p:spPr>
        <p:txBody>
          <a:bodyPr/>
          <a:lstStyle/>
          <a:p>
            <a:endParaRPr lang="en-US" dirty="0">
              <a:solidFill>
                <a:srgbClr val="6DABE4">
                  <a:lumMod val="50000"/>
                </a:srgbClr>
              </a:solidFill>
            </a:endParaRPr>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solidFill>
                  <a:srgbClr val="6DABE4">
                    <a:lumMod val="50000"/>
                  </a:srgbClr>
                </a:solidFill>
              </a:rPr>
              <a:pPr/>
              <a:t>‹#›</a:t>
            </a:fld>
            <a:endParaRPr lang="en-US">
              <a:solidFill>
                <a:srgbClr val="6DABE4">
                  <a:lumMod val="50000"/>
                </a:srgbClr>
              </a:solidFill>
            </a:endParaRPr>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42017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r>
              <a:rPr lang="en-US">
                <a:solidFill>
                  <a:srgbClr val="6DABE4">
                    <a:lumMod val="50000"/>
                  </a:srgbClr>
                </a:solidFill>
              </a:rPr>
              <a:t>10/04/2017</a:t>
            </a:r>
          </a:p>
        </p:txBody>
      </p:sp>
      <p:sp>
        <p:nvSpPr>
          <p:cNvPr id="4" name="Footer Placeholder 3"/>
          <p:cNvSpPr>
            <a:spLocks noGrp="1"/>
          </p:cNvSpPr>
          <p:nvPr>
            <p:ph type="ftr" sz="quarter" idx="11"/>
          </p:nvPr>
        </p:nvSpPr>
        <p:spPr>
          <a:xfrm>
            <a:off x="2388093" y="6356352"/>
            <a:ext cx="4714042" cy="365125"/>
          </a:xfrm>
        </p:spPr>
        <p:txBody>
          <a:bodyPr/>
          <a:lstStyle/>
          <a:p>
            <a:endParaRPr lang="en-US" dirty="0">
              <a:solidFill>
                <a:srgbClr val="6DABE4">
                  <a:lumMod val="50000"/>
                </a:srgbClr>
              </a:solidFill>
            </a:endParaRPr>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solidFill>
                  <a:srgbClr val="6DABE4">
                    <a:lumMod val="50000"/>
                  </a:srgbClr>
                </a:solidFill>
              </a:rPr>
              <a:pPr/>
              <a:t>‹#›</a:t>
            </a:fld>
            <a:endParaRPr lang="en-US">
              <a:solidFill>
                <a:srgbClr val="6DABE4">
                  <a:lumMod val="50000"/>
                </a:srgbClr>
              </a:solidFill>
            </a:endParaRPr>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05555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tx1">
                    <a:lumMod val="75000"/>
                  </a:schemeClr>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r>
              <a:rPr lang="en-US">
                <a:solidFill>
                  <a:srgbClr val="6DABE4">
                    <a:lumMod val="50000"/>
                  </a:srgbClr>
                </a:solidFill>
              </a:rPr>
              <a:t>10/04/2017</a:t>
            </a:r>
          </a:p>
        </p:txBody>
      </p:sp>
      <p:sp>
        <p:nvSpPr>
          <p:cNvPr id="5" name="Footer Placeholder 4"/>
          <p:cNvSpPr>
            <a:spLocks noGrp="1"/>
          </p:cNvSpPr>
          <p:nvPr>
            <p:ph type="ftr" sz="quarter" idx="11"/>
          </p:nvPr>
        </p:nvSpPr>
        <p:spPr>
          <a:xfrm>
            <a:off x="2831977" y="6356352"/>
            <a:ext cx="3283073" cy="365125"/>
          </a:xfrm>
        </p:spPr>
        <p:txBody>
          <a:bodyPr/>
          <a:lstStyle/>
          <a:p>
            <a:endParaRPr lang="en-US" dirty="0">
              <a:solidFill>
                <a:srgbClr val="6DABE4">
                  <a:lumMod val="5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6DABE4">
                    <a:lumMod val="50000"/>
                  </a:srgbClr>
                </a:solidFill>
              </a:rPr>
              <a:pPr/>
              <a:t>‹#›</a:t>
            </a:fld>
            <a:endParaRPr lang="en-US">
              <a:solidFill>
                <a:srgbClr val="6DABE4">
                  <a:lumMod val="50000"/>
                </a:srgbClr>
              </a:solidFill>
            </a:endParaRPr>
          </a:p>
        </p:txBody>
      </p:sp>
    </p:spTree>
    <p:extLst>
      <p:ext uri="{BB962C8B-B14F-4D97-AF65-F5344CB8AC3E}">
        <p14:creationId xmlns:p14="http://schemas.microsoft.com/office/powerpoint/2010/main" val="23886466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tx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tx2"/>
                </a:solidFill>
              </a:defRPr>
            </a:lvl1pPr>
          </a:lstStyle>
          <a:p>
            <a:pPr lvl="0"/>
            <a:r>
              <a:rPr lang="en-US" dirty="0"/>
              <a:t>Click to edit Master text styles</a:t>
            </a:r>
          </a:p>
        </p:txBody>
      </p:sp>
      <p:sp>
        <p:nvSpPr>
          <p:cNvPr id="3" name="Date Placeholder 2"/>
          <p:cNvSpPr>
            <a:spLocks noGrp="1"/>
          </p:cNvSpPr>
          <p:nvPr>
            <p:ph type="dt" sz="half" idx="10"/>
          </p:nvPr>
        </p:nvSpPr>
        <p:spPr/>
        <p:txBody>
          <a:bodyPr/>
          <a:lstStyle/>
          <a:p>
            <a:r>
              <a:rPr lang="en-US">
                <a:solidFill>
                  <a:srgbClr val="6DABE4">
                    <a:lumMod val="50000"/>
                  </a:srgbClr>
                </a:solidFill>
              </a:rPr>
              <a:t>10/04/2017</a:t>
            </a:r>
          </a:p>
        </p:txBody>
      </p:sp>
      <p:sp>
        <p:nvSpPr>
          <p:cNvPr id="4" name="Footer Placeholder 3"/>
          <p:cNvSpPr>
            <a:spLocks noGrp="1"/>
          </p:cNvSpPr>
          <p:nvPr>
            <p:ph type="ftr" sz="quarter" idx="11"/>
          </p:nvPr>
        </p:nvSpPr>
        <p:spPr/>
        <p:txBody>
          <a:bodyPr/>
          <a:lstStyle/>
          <a:p>
            <a:endParaRPr lang="en-US">
              <a:solidFill>
                <a:srgbClr val="6DABE4">
                  <a:lumMod val="50000"/>
                </a:srgbClr>
              </a:solidFill>
            </a:endParaRPr>
          </a:p>
        </p:txBody>
      </p:sp>
      <p:sp>
        <p:nvSpPr>
          <p:cNvPr id="5" name="Slide Number Placeholder 4"/>
          <p:cNvSpPr>
            <a:spLocks noGrp="1"/>
          </p:cNvSpPr>
          <p:nvPr>
            <p:ph type="sldNum" sz="quarter" idx="12"/>
          </p:nvPr>
        </p:nvSpPr>
        <p:spPr/>
        <p:txBody>
          <a:bodyPr/>
          <a:lstStyle/>
          <a:p>
            <a:fld id="{3264D530-B60B-4A5A-91C0-C766C58A4783}" type="slidenum">
              <a:rPr lang="en-US" smtClean="0">
                <a:solidFill>
                  <a:srgbClr val="6DABE4">
                    <a:lumMod val="50000"/>
                  </a:srgbClr>
                </a:solidFill>
              </a:rPr>
              <a:pPr/>
              <a:t>‹#›</a:t>
            </a:fld>
            <a:endParaRPr lang="en-US">
              <a:solidFill>
                <a:srgbClr val="6DABE4">
                  <a:lumMod val="50000"/>
                </a:srgbClr>
              </a:solidFill>
            </a:endParaRPr>
          </a:p>
        </p:txBody>
      </p:sp>
      <p:cxnSp>
        <p:nvCxnSpPr>
          <p:cNvPr id="13" name="Line 1"/>
          <p:cNvCxnSpPr/>
          <p:nvPr userDrawn="1"/>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75159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9352" y="428340"/>
            <a:ext cx="6630895" cy="798296"/>
          </a:xfrm>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068605" y="1662364"/>
            <a:ext cx="6630895" cy="549117"/>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p:nvPr>
        </p:nvSpPr>
        <p:spPr>
          <a:xfrm>
            <a:off x="2068605" y="2422621"/>
            <a:ext cx="6630895" cy="801044"/>
          </a:xfrm>
        </p:spPr>
        <p:txBody>
          <a:bodyPr>
            <a:normAutofit/>
          </a:bodyPr>
          <a:lstStyle>
            <a:lvl1pPr marL="0" indent="0">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8" name="Picture Placeholder 17"/>
          <p:cNvSpPr>
            <a:spLocks noGrp="1"/>
          </p:cNvSpPr>
          <p:nvPr>
            <p:ph type="pic" sz="quarter" idx="14"/>
          </p:nvPr>
        </p:nvSpPr>
        <p:spPr>
          <a:xfrm>
            <a:off x="2070100" y="3429000"/>
            <a:ext cx="6629400" cy="2231135"/>
          </a:xfrm>
          <a:solidFill>
            <a:schemeClr val="accent4">
              <a:lumMod val="60000"/>
              <a:lumOff val="40000"/>
            </a:schemeClr>
          </a:solidFill>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a:xfrm>
            <a:off x="2068605" y="6356352"/>
            <a:ext cx="1074090" cy="365125"/>
          </a:xfrm>
        </p:spPr>
        <p:txBody>
          <a:bodyPr/>
          <a:lstStyle/>
          <a:p>
            <a:r>
              <a:rPr lang="en-US">
                <a:solidFill>
                  <a:srgbClr val="6DABE4">
                    <a:lumMod val="50000"/>
                  </a:srgbClr>
                </a:solidFill>
              </a:rPr>
              <a:t>10/04/2017</a:t>
            </a:r>
          </a:p>
        </p:txBody>
      </p:sp>
      <p:sp>
        <p:nvSpPr>
          <p:cNvPr id="5" name="Footer Placeholder 4"/>
          <p:cNvSpPr>
            <a:spLocks noGrp="1"/>
          </p:cNvSpPr>
          <p:nvPr>
            <p:ph type="ftr" sz="quarter" idx="11"/>
          </p:nvPr>
        </p:nvSpPr>
        <p:spPr>
          <a:xfrm>
            <a:off x="3280298" y="6356351"/>
            <a:ext cx="4456590" cy="365125"/>
          </a:xfrm>
        </p:spPr>
        <p:txBody>
          <a:bodyPr/>
          <a:lstStyle/>
          <a:p>
            <a:endParaRPr lang="en-US" dirty="0">
              <a:solidFill>
                <a:srgbClr val="6DABE4">
                  <a:lumMod val="50000"/>
                </a:srgbClr>
              </a:solidFill>
            </a:endParaRPr>
          </a:p>
        </p:txBody>
      </p:sp>
      <p:sp>
        <p:nvSpPr>
          <p:cNvPr id="6" name="Slide Number Placeholder 5"/>
          <p:cNvSpPr>
            <a:spLocks noGrp="1"/>
          </p:cNvSpPr>
          <p:nvPr>
            <p:ph type="sldNum" sz="quarter" idx="12"/>
          </p:nvPr>
        </p:nvSpPr>
        <p:spPr>
          <a:xfrm>
            <a:off x="7874492" y="6356353"/>
            <a:ext cx="640857" cy="365125"/>
          </a:xfrm>
        </p:spPr>
        <p:txBody>
          <a:bodyPr/>
          <a:lstStyle/>
          <a:p>
            <a:fld id="{3264D530-B60B-4A5A-91C0-C766C58A4783}" type="slidenum">
              <a:rPr lang="en-US" smtClean="0">
                <a:solidFill>
                  <a:srgbClr val="6DABE4">
                    <a:lumMod val="50000"/>
                  </a:srgbClr>
                </a:solidFill>
              </a:rPr>
              <a:pPr/>
              <a:t>‹#›</a:t>
            </a:fld>
            <a:endParaRPr lang="en-US">
              <a:solidFill>
                <a:srgbClr val="6DABE4">
                  <a:lumMod val="50000"/>
                </a:srgbClr>
              </a:solidFill>
            </a:endParaRPr>
          </a:p>
        </p:txBody>
      </p:sp>
      <p:cxnSp>
        <p:nvCxnSpPr>
          <p:cNvPr id="12" name="Rule 11"/>
          <p:cNvCxnSpPr/>
          <p:nvPr/>
        </p:nvCxnSpPr>
        <p:spPr>
          <a:xfrm flipV="1">
            <a:off x="2069352" y="1449092"/>
            <a:ext cx="6630148"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04016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solidFill>
                  <a:srgbClr val="022167">
                    <a:lumMod val="40000"/>
                    <a:lumOff val="60000"/>
                  </a:srgbClr>
                </a:solidFill>
              </a:rPr>
              <a:t>10/04/2017</a:t>
            </a:r>
          </a:p>
        </p:txBody>
      </p:sp>
      <p:sp>
        <p:nvSpPr>
          <p:cNvPr id="5" name="Footer Placeholder 4"/>
          <p:cNvSpPr>
            <a:spLocks noGrp="1"/>
          </p:cNvSpPr>
          <p:nvPr>
            <p:ph type="ftr" sz="quarter" idx="11"/>
          </p:nvPr>
        </p:nvSpPr>
        <p:spPr/>
        <p:txBody>
          <a:bodyPr/>
          <a:lstStyle/>
          <a:p>
            <a:endParaRPr lang="en-US">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a:t>
            </a:fld>
            <a:endParaRPr lang="en-US">
              <a:solidFill>
                <a:srgbClr val="022167">
                  <a:lumMod val="40000"/>
                  <a:lumOff val="60000"/>
                </a:srgbClr>
              </a:solidFill>
            </a:endParaRPr>
          </a:p>
        </p:txBody>
      </p:sp>
      <p:cxnSp>
        <p:nvCxnSpPr>
          <p:cNvPr id="15" name="Rule 14"/>
          <p:cNvCxnSpPr/>
          <p:nvPr userDrawn="1"/>
        </p:nvCxnSpPr>
        <p:spPr>
          <a:xfrm>
            <a:off x="922691" y="4776186"/>
            <a:ext cx="6738738" cy="0"/>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2440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3" y="6356352"/>
            <a:ext cx="2057400" cy="365125"/>
          </a:xfrm>
        </p:spPr>
        <p:txBody>
          <a:bodyPr/>
          <a:lstStyle/>
          <a:p>
            <a:r>
              <a:rPr lang="en-US">
                <a:solidFill>
                  <a:srgbClr val="022167">
                    <a:lumMod val="40000"/>
                    <a:lumOff val="60000"/>
                  </a:srgbClr>
                </a:solidFill>
              </a:rPr>
              <a:t>10/04/2017</a:t>
            </a:r>
          </a:p>
        </p:txBody>
      </p:sp>
      <p:sp>
        <p:nvSpPr>
          <p:cNvPr id="5" name="Footer Placeholder 4"/>
          <p:cNvSpPr>
            <a:spLocks noGrp="1"/>
          </p:cNvSpPr>
          <p:nvPr>
            <p:ph type="ftr" sz="quarter" idx="11"/>
          </p:nvPr>
        </p:nvSpPr>
        <p:spPr>
          <a:xfrm>
            <a:off x="2831977" y="6356352"/>
            <a:ext cx="3283073" cy="365125"/>
          </a:xfrm>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a:t>
            </a:fld>
            <a:endParaRPr lang="en-US">
              <a:solidFill>
                <a:srgbClr val="022167">
                  <a:lumMod val="40000"/>
                  <a:lumOff val="60000"/>
                </a:srgbClr>
              </a:solidFill>
            </a:endParaRPr>
          </a:p>
        </p:txBody>
      </p:sp>
    </p:spTree>
    <p:extLst>
      <p:ext uri="{BB962C8B-B14F-4D97-AF65-F5344CB8AC3E}">
        <p14:creationId xmlns:p14="http://schemas.microsoft.com/office/powerpoint/2010/main" val="29758118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r>
              <a:rPr lang="en-US">
                <a:solidFill>
                  <a:srgbClr val="022167">
                    <a:lumMod val="40000"/>
                    <a:lumOff val="60000"/>
                  </a:srgbClr>
                </a:solidFill>
              </a:rPr>
              <a:t>10/04/2017</a:t>
            </a:r>
          </a:p>
        </p:txBody>
      </p:sp>
      <p:sp>
        <p:nvSpPr>
          <p:cNvPr id="5" name="Footer Placeholder 4"/>
          <p:cNvSpPr>
            <a:spLocks noGrp="1"/>
          </p:cNvSpPr>
          <p:nvPr>
            <p:ph type="ftr" sz="quarter" idx="11"/>
          </p:nvPr>
        </p:nvSpPr>
        <p:spPr>
          <a:xfrm>
            <a:off x="3576644" y="6352778"/>
            <a:ext cx="3593791" cy="365125"/>
          </a:xfrm>
        </p:spPr>
        <p:txBody>
          <a:bodyPr/>
          <a:lstStyle/>
          <a:p>
            <a:endParaRPr lang="en-US">
              <a:solidFill>
                <a:srgbClr val="022167">
                  <a:lumMod val="40000"/>
                  <a:lumOff val="60000"/>
                </a:srgbClr>
              </a:solidFill>
            </a:endParaRPr>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solidFill>
                  <a:srgbClr val="022167">
                    <a:lumMod val="40000"/>
                    <a:lumOff val="60000"/>
                  </a:srgbClr>
                </a:solidFill>
              </a:rPr>
              <a:pPr/>
              <a:t>‹#›</a:t>
            </a:fld>
            <a:endParaRPr lang="en-US">
              <a:solidFill>
                <a:srgbClr val="022167">
                  <a:lumMod val="40000"/>
                  <a:lumOff val="60000"/>
                </a:srgbClr>
              </a:solidFill>
            </a:endParaRPr>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9932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411550" y="6356352"/>
            <a:ext cx="1274500" cy="365125"/>
          </a:xfrm>
        </p:spPr>
        <p:txBody>
          <a:bodyPr/>
          <a:lstStyle/>
          <a:p>
            <a:r>
              <a:rPr lang="en-US">
                <a:solidFill>
                  <a:srgbClr val="022167">
                    <a:lumMod val="40000"/>
                    <a:lumOff val="60000"/>
                  </a:srgbClr>
                </a:solidFill>
              </a:rPr>
              <a:t>10/04/2017</a:t>
            </a:r>
          </a:p>
        </p:txBody>
      </p:sp>
      <p:sp>
        <p:nvSpPr>
          <p:cNvPr id="6" name="Footer Placeholder 5"/>
          <p:cNvSpPr>
            <a:spLocks noGrp="1"/>
          </p:cNvSpPr>
          <p:nvPr>
            <p:ph type="ftr" sz="quarter" idx="11"/>
          </p:nvPr>
        </p:nvSpPr>
        <p:spPr>
          <a:xfrm>
            <a:off x="2909934" y="6356352"/>
            <a:ext cx="3844030" cy="365125"/>
          </a:xfrm>
        </p:spPr>
        <p:txBody>
          <a:bodyPr/>
          <a:lstStyle/>
          <a:p>
            <a:endParaRPr lang="en-US" dirty="0">
              <a:solidFill>
                <a:srgbClr val="022167">
                  <a:lumMod val="40000"/>
                  <a:lumOff val="60000"/>
                </a:srgbClr>
              </a:solidFill>
            </a:endParaRPr>
          </a:p>
        </p:txBody>
      </p:sp>
      <p:sp>
        <p:nvSpPr>
          <p:cNvPr id="7" name="Slide Number Placeholder 6"/>
          <p:cNvSpPr>
            <a:spLocks noGrp="1"/>
          </p:cNvSpPr>
          <p:nvPr>
            <p:ph type="sldNum" sz="quarter" idx="12"/>
          </p:nvPr>
        </p:nvSpPr>
        <p:spPr>
          <a:xfrm>
            <a:off x="6977848" y="6356352"/>
            <a:ext cx="1537501" cy="365125"/>
          </a:xfrm>
        </p:spPr>
        <p:txBody>
          <a:bodyPr/>
          <a:lstStyle/>
          <a:p>
            <a:fld id="{3264D530-B60B-4A5A-91C0-C766C58A4783}" type="slidenum">
              <a:rPr lang="en-US" smtClean="0">
                <a:solidFill>
                  <a:srgbClr val="022167">
                    <a:lumMod val="40000"/>
                    <a:lumOff val="60000"/>
                  </a:srgbClr>
                </a:solidFill>
              </a:rPr>
              <a:pPr/>
              <a:t>‹#›</a:t>
            </a:fld>
            <a:endParaRPr lang="en-US">
              <a:solidFill>
                <a:srgbClr val="022167">
                  <a:lumMod val="40000"/>
                  <a:lumOff val="60000"/>
                </a:srgbClr>
              </a:solidFill>
            </a:endParaRPr>
          </a:p>
        </p:txBody>
      </p:sp>
      <p:cxnSp>
        <p:nvCxnSpPr>
          <p:cNvPr id="10" name="Line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50358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5" y="6356352"/>
            <a:ext cx="1501987" cy="365125"/>
          </a:xfrm>
        </p:spPr>
        <p:txBody>
          <a:bodyPr/>
          <a:lstStyle/>
          <a:p>
            <a:r>
              <a:rPr lang="en-US">
                <a:solidFill>
                  <a:srgbClr val="022167">
                    <a:lumMod val="40000"/>
                    <a:lumOff val="60000"/>
                  </a:srgbClr>
                </a:solidFill>
              </a:rPr>
              <a:t>10/04/2017</a:t>
            </a:r>
          </a:p>
        </p:txBody>
      </p:sp>
      <p:sp>
        <p:nvSpPr>
          <p:cNvPr id="5" name="Footer Placeholder 4"/>
          <p:cNvSpPr>
            <a:spLocks noGrp="1"/>
          </p:cNvSpPr>
          <p:nvPr>
            <p:ph type="ftr" sz="quarter" idx="11"/>
          </p:nvPr>
        </p:nvSpPr>
        <p:spPr>
          <a:xfrm>
            <a:off x="2159216" y="6356352"/>
            <a:ext cx="4735566" cy="365125"/>
          </a:xfrm>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solidFill>
                  <a:srgbClr val="022167">
                    <a:lumMod val="40000"/>
                    <a:lumOff val="60000"/>
                  </a:srgbClr>
                </a:solidFill>
              </a:rPr>
              <a:pPr/>
              <a:t>‹#›</a:t>
            </a:fld>
            <a:endParaRPr lang="en-US">
              <a:solidFill>
                <a:srgbClr val="022167">
                  <a:lumMod val="40000"/>
                  <a:lumOff val="60000"/>
                </a:srgbClr>
              </a:solidFill>
            </a:endParaRPr>
          </a:p>
        </p:txBody>
      </p:sp>
    </p:spTree>
    <p:extLst>
      <p:ext uri="{BB962C8B-B14F-4D97-AF65-F5344CB8AC3E}">
        <p14:creationId xmlns:p14="http://schemas.microsoft.com/office/powerpoint/2010/main" val="285508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r>
              <a:rPr lang="en-US"/>
              <a:t>10/04/2017</a:t>
            </a:r>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81459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8" y="43998"/>
            <a:ext cx="7254722" cy="1325563"/>
          </a:xfrm>
        </p:spPr>
        <p:txBody>
          <a:bodyPr/>
          <a:lstStyle>
            <a:lvl1pPr>
              <a:defRPr>
                <a:solidFill>
                  <a:schemeClr val="tx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260628" y="478970"/>
            <a:ext cx="7254721" cy="5747207"/>
          </a:xfrm>
        </p:spPr>
        <p:txBody>
          <a:bodyPr anchor="ctr"/>
          <a:lstStyle>
            <a:lvl1pPr algn="ctr">
              <a:defRPr/>
            </a:lvl1pPr>
          </a:lstStyle>
          <a:p>
            <a:r>
              <a:rPr lang="en-US"/>
              <a:t>Click icon to add chart</a:t>
            </a:r>
            <a:endParaRPr lang="en-US" dirty="0"/>
          </a:p>
        </p:txBody>
      </p:sp>
      <p:sp>
        <p:nvSpPr>
          <p:cNvPr id="3" name="Date Placeholder 2"/>
          <p:cNvSpPr>
            <a:spLocks noGrp="1"/>
          </p:cNvSpPr>
          <p:nvPr>
            <p:ph type="dt" sz="half" idx="10"/>
          </p:nvPr>
        </p:nvSpPr>
        <p:spPr>
          <a:xfrm>
            <a:off x="905522" y="6356352"/>
            <a:ext cx="1269507" cy="365125"/>
          </a:xfrm>
        </p:spPr>
        <p:txBody>
          <a:bodyPr/>
          <a:lstStyle/>
          <a:p>
            <a:r>
              <a:rPr lang="en-US">
                <a:solidFill>
                  <a:srgbClr val="022167">
                    <a:lumMod val="40000"/>
                    <a:lumOff val="60000"/>
                  </a:srgbClr>
                </a:solidFill>
              </a:rPr>
              <a:t>10/04/2017</a:t>
            </a:r>
          </a:p>
        </p:txBody>
      </p:sp>
      <p:sp>
        <p:nvSpPr>
          <p:cNvPr id="4" name="Footer Placeholder 3"/>
          <p:cNvSpPr>
            <a:spLocks noGrp="1"/>
          </p:cNvSpPr>
          <p:nvPr>
            <p:ph type="ftr" sz="quarter" idx="11"/>
          </p:nvPr>
        </p:nvSpPr>
        <p:spPr>
          <a:xfrm>
            <a:off x="2388093" y="6356352"/>
            <a:ext cx="4714042" cy="365125"/>
          </a:xfrm>
        </p:spPr>
        <p:txBody>
          <a:bodyPr/>
          <a:lstStyle/>
          <a:p>
            <a:endParaRPr lang="en-US" dirty="0">
              <a:solidFill>
                <a:srgbClr val="022167">
                  <a:lumMod val="40000"/>
                  <a:lumOff val="60000"/>
                </a:srgbClr>
              </a:solidFill>
            </a:endParaRPr>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solidFill>
                  <a:srgbClr val="022167">
                    <a:lumMod val="40000"/>
                    <a:lumOff val="60000"/>
                  </a:srgbClr>
                </a:solidFill>
              </a:rPr>
              <a:pPr/>
              <a:t>‹#›</a:t>
            </a:fld>
            <a:endParaRPr lang="en-US">
              <a:solidFill>
                <a:srgbClr val="022167">
                  <a:lumMod val="40000"/>
                  <a:lumOff val="60000"/>
                </a:srgbClr>
              </a:solidFill>
            </a:endParaRPr>
          </a:p>
        </p:txBody>
      </p:sp>
    </p:spTree>
    <p:extLst>
      <p:ext uri="{BB962C8B-B14F-4D97-AF65-F5344CB8AC3E}">
        <p14:creationId xmlns:p14="http://schemas.microsoft.com/office/powerpoint/2010/main" val="12984176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r>
              <a:rPr lang="en-US">
                <a:solidFill>
                  <a:srgbClr val="022167">
                    <a:lumMod val="40000"/>
                    <a:lumOff val="60000"/>
                  </a:srgbClr>
                </a:solidFill>
              </a:rPr>
              <a:t>10/04/2017</a:t>
            </a:r>
          </a:p>
        </p:txBody>
      </p:sp>
      <p:sp>
        <p:nvSpPr>
          <p:cNvPr id="4" name="Footer Placeholder 3"/>
          <p:cNvSpPr>
            <a:spLocks noGrp="1"/>
          </p:cNvSpPr>
          <p:nvPr>
            <p:ph type="ftr" sz="quarter" idx="11"/>
          </p:nvPr>
        </p:nvSpPr>
        <p:spPr>
          <a:xfrm>
            <a:off x="2388093" y="6356352"/>
            <a:ext cx="4714042" cy="365125"/>
          </a:xfrm>
        </p:spPr>
        <p:txBody>
          <a:bodyPr/>
          <a:lstStyle/>
          <a:p>
            <a:endParaRPr lang="en-US" dirty="0">
              <a:solidFill>
                <a:srgbClr val="022167">
                  <a:lumMod val="40000"/>
                  <a:lumOff val="60000"/>
                </a:srgbClr>
              </a:solidFill>
            </a:endParaRPr>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solidFill>
                  <a:srgbClr val="022167">
                    <a:lumMod val="40000"/>
                    <a:lumOff val="60000"/>
                  </a:srgbClr>
                </a:solidFill>
              </a:rPr>
              <a:pPr/>
              <a:t>‹#›</a:t>
            </a:fld>
            <a:endParaRPr lang="en-US">
              <a:solidFill>
                <a:srgbClr val="022167">
                  <a:lumMod val="40000"/>
                  <a:lumOff val="60000"/>
                </a:srgbClr>
              </a:solidFill>
            </a:endParaRPr>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80185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r>
              <a:rPr lang="en-US">
                <a:solidFill>
                  <a:srgbClr val="022167">
                    <a:lumMod val="40000"/>
                    <a:lumOff val="60000"/>
                  </a:srgbClr>
                </a:solidFill>
              </a:rPr>
              <a:t>10/04/2017</a:t>
            </a:r>
          </a:p>
        </p:txBody>
      </p:sp>
      <p:sp>
        <p:nvSpPr>
          <p:cNvPr id="4" name="Footer Placeholder 3"/>
          <p:cNvSpPr>
            <a:spLocks noGrp="1"/>
          </p:cNvSpPr>
          <p:nvPr>
            <p:ph type="ftr" sz="quarter" idx="11"/>
          </p:nvPr>
        </p:nvSpPr>
        <p:spPr>
          <a:xfrm>
            <a:off x="2388093" y="6356352"/>
            <a:ext cx="4714042" cy="365125"/>
          </a:xfrm>
        </p:spPr>
        <p:txBody>
          <a:bodyPr/>
          <a:lstStyle/>
          <a:p>
            <a:endParaRPr lang="en-US" dirty="0">
              <a:solidFill>
                <a:srgbClr val="022167">
                  <a:lumMod val="40000"/>
                  <a:lumOff val="60000"/>
                </a:srgbClr>
              </a:solidFill>
            </a:endParaRPr>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solidFill>
                  <a:srgbClr val="022167">
                    <a:lumMod val="40000"/>
                    <a:lumOff val="60000"/>
                  </a:srgbClr>
                </a:solidFill>
              </a:rPr>
              <a:pPr/>
              <a:t>‹#›</a:t>
            </a:fld>
            <a:endParaRPr lang="en-US">
              <a:solidFill>
                <a:srgbClr val="022167">
                  <a:lumMod val="40000"/>
                  <a:lumOff val="60000"/>
                </a:srgbClr>
              </a:solidFill>
            </a:endParaRPr>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35388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r>
              <a:rPr lang="en-US">
                <a:solidFill>
                  <a:srgbClr val="022167">
                    <a:lumMod val="40000"/>
                    <a:lumOff val="60000"/>
                  </a:srgbClr>
                </a:solidFill>
              </a:rPr>
              <a:t>10/04/2017</a:t>
            </a:r>
          </a:p>
        </p:txBody>
      </p:sp>
      <p:sp>
        <p:nvSpPr>
          <p:cNvPr id="5" name="Footer Placeholder 4"/>
          <p:cNvSpPr>
            <a:spLocks noGrp="1"/>
          </p:cNvSpPr>
          <p:nvPr>
            <p:ph type="ftr" sz="quarter" idx="11"/>
          </p:nvPr>
        </p:nvSpPr>
        <p:spPr>
          <a:xfrm>
            <a:off x="2831977" y="6356352"/>
            <a:ext cx="3283073" cy="365125"/>
          </a:xfrm>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a:t>
            </a:fld>
            <a:endParaRPr lang="en-US">
              <a:solidFill>
                <a:srgbClr val="022167">
                  <a:lumMod val="40000"/>
                  <a:lumOff val="60000"/>
                </a:srgbClr>
              </a:solidFill>
            </a:endParaRPr>
          </a:p>
        </p:txBody>
      </p:sp>
    </p:spTree>
    <p:extLst>
      <p:ext uri="{BB962C8B-B14F-4D97-AF65-F5344CB8AC3E}">
        <p14:creationId xmlns:p14="http://schemas.microsoft.com/office/powerpoint/2010/main" val="21595204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r>
              <a:rPr lang="en-US">
                <a:solidFill>
                  <a:srgbClr val="022167">
                    <a:lumMod val="40000"/>
                    <a:lumOff val="60000"/>
                  </a:srgbClr>
                </a:solidFill>
              </a:rPr>
              <a:t>10/04/2017</a:t>
            </a:r>
          </a:p>
        </p:txBody>
      </p:sp>
      <p:sp>
        <p:nvSpPr>
          <p:cNvPr id="4" name="Footer Placeholder 3"/>
          <p:cNvSpPr>
            <a:spLocks noGrp="1"/>
          </p:cNvSpPr>
          <p:nvPr>
            <p:ph type="ftr" sz="quarter" idx="11"/>
          </p:nvPr>
        </p:nvSpPr>
        <p:spPr/>
        <p:txBody>
          <a:bodyPr/>
          <a:lstStyle/>
          <a:p>
            <a:endParaRPr lang="en-US">
              <a:solidFill>
                <a:srgbClr val="022167">
                  <a:lumMod val="40000"/>
                  <a:lumOff val="60000"/>
                </a:srgbClr>
              </a:solidFill>
            </a:endParaRPr>
          </a:p>
        </p:txBody>
      </p:sp>
      <p:sp>
        <p:nvSpPr>
          <p:cNvPr id="5" name="Slide Number Placeholder 4"/>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a:t>
            </a:fld>
            <a:endParaRPr lang="en-US">
              <a:solidFill>
                <a:srgbClr val="022167">
                  <a:lumMod val="40000"/>
                  <a:lumOff val="60000"/>
                </a:srgbClr>
              </a:solidFill>
            </a:endParaRPr>
          </a:p>
        </p:txBody>
      </p:sp>
      <p:cxnSp>
        <p:nvCxnSpPr>
          <p:cNvPr id="13" name="Line 1"/>
          <p:cNvCxnSpPr/>
          <p:nvPr userDrawn="1"/>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7378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r>
              <a:rPr lang="en-US"/>
              <a:t>10/04/2017</a:t>
            </a:r>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584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r>
              <a:rPr lang="en-US"/>
              <a:t>10/04/2017</a:t>
            </a:r>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6818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heme" Target="../theme/theme7.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r>
              <a:rPr lang="en-US"/>
              <a:t>10/04/2017</a:t>
            </a:r>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728656104"/>
      </p:ext>
    </p:extLst>
  </p:cSld>
  <p:clrMap bg1="lt1" tx1="dk1" bg2="lt2" tx2="dk2" accent1="accent1" accent2="accent2" accent3="accent3" accent4="accent4" accent5="accent5" accent6="accent6" hlink="hlink" folHlink="folHlink"/>
  <p:sldLayoutIdLst>
    <p:sldLayoutId id="2147483685" r:id="rId1"/>
    <p:sldLayoutId id="2147483701" r:id="rId2"/>
    <p:sldLayoutId id="2147483682" r:id="rId3"/>
    <p:sldLayoutId id="2147483680" r:id="rId4"/>
    <p:sldLayoutId id="2147483681" r:id="rId5"/>
    <p:sldLayoutId id="2147483698" r:id="rId6"/>
    <p:sldLayoutId id="2147483699" r:id="rId7"/>
    <p:sldLayoutId id="2147483700" r:id="rId8"/>
    <p:sldLayoutId id="2147483684" r:id="rId9"/>
    <p:sldLayoutId id="2147483679" r:id="rId10"/>
    <p:sldLayoutId id="2147483740" r:id="rId11"/>
  </p:sldLayoutIdLst>
  <p:hf hdr="0" dt="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accent4">
                    <a:lumMod val="50000"/>
                  </a:schemeClr>
                </a:solidFill>
              </a:defRPr>
            </a:lvl1pPr>
          </a:lstStyle>
          <a:p>
            <a:r>
              <a:rPr lang="en-US"/>
              <a:t>10/04/2017</a:t>
            </a:r>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075612624"/>
      </p:ext>
    </p:extLst>
  </p:cSld>
  <p:clrMap bg1="lt1" tx1="dk1" bg2="lt2" tx2="dk2" accent1="accent1" accent2="accent2" accent3="accent3" accent4="accent4" accent5="accent5" accent6="accent6" hlink="hlink" folHlink="folHlink"/>
  <p:sldLayoutIdLst>
    <p:sldLayoutId id="2147483703" r:id="rId1"/>
    <p:sldLayoutId id="2147483713" r:id="rId2"/>
    <p:sldLayoutId id="2147483705" r:id="rId3"/>
    <p:sldLayoutId id="2147483706" r:id="rId4"/>
    <p:sldLayoutId id="2147483714" r:id="rId5"/>
    <p:sldLayoutId id="2147483708" r:id="rId6"/>
    <p:sldLayoutId id="2147483709" r:id="rId7"/>
    <p:sldLayoutId id="2147483710" r:id="rId8"/>
    <p:sldLayoutId id="2147483715" r:id="rId9"/>
    <p:sldLayoutId id="2147483712" r:id="rId10"/>
  </p:sldLayoutIdLst>
  <p:hf hdr="0" dt="0"/>
  <p:txStyles>
    <p:titleStyle>
      <a:lvl1pPr algn="l" defTabSz="914400" rtl="0" eaLnBrk="1" latinLnBrk="0" hangingPunct="1">
        <a:lnSpc>
          <a:spcPct val="90000"/>
        </a:lnSpc>
        <a:spcBef>
          <a:spcPct val="0"/>
        </a:spcBef>
        <a:buNone/>
        <a:defRPr sz="50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r>
              <a:rPr lang="en-US">
                <a:solidFill>
                  <a:srgbClr val="022167">
                    <a:lumMod val="40000"/>
                    <a:lumOff val="60000"/>
                  </a:srgbClr>
                </a:solidFill>
              </a:rPr>
              <a:t>10/04/2017</a:t>
            </a:r>
            <a:endParaRPr lang="en-US" dirty="0">
              <a:solidFill>
                <a:srgbClr val="022167">
                  <a:lumMod val="40000"/>
                  <a:lumOff val="60000"/>
                </a:srgb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solidFill>
                <a:srgbClr val="022167">
                  <a:lumMod val="40000"/>
                  <a:lumOff val="60000"/>
                </a:srgb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solidFill>
                  <a:srgbClr val="022167">
                    <a:lumMod val="40000"/>
                    <a:lumOff val="60000"/>
                  </a:srgbClr>
                </a:solidFill>
              </a:rPr>
              <a:pPr/>
              <a:t>‹#›</a:t>
            </a:fld>
            <a:endParaRPr lang="en-US" dirty="0">
              <a:solidFill>
                <a:srgbClr val="022167">
                  <a:lumMod val="40000"/>
                  <a:lumOff val="60000"/>
                </a:srgbClr>
              </a:solidFill>
            </a:endParaRPr>
          </a:p>
        </p:txBody>
      </p:sp>
    </p:spTree>
    <p:extLst>
      <p:ext uri="{BB962C8B-B14F-4D97-AF65-F5344CB8AC3E}">
        <p14:creationId xmlns:p14="http://schemas.microsoft.com/office/powerpoint/2010/main" val="229542757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dt="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10/04/2017</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7F56B-E905-4BF1-8B6D-C2635F66A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94056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r>
              <a:rPr lang="en-US">
                <a:solidFill>
                  <a:srgbClr val="022167">
                    <a:lumMod val="40000"/>
                    <a:lumOff val="60000"/>
                  </a:srgbClr>
                </a:solidFill>
              </a:rPr>
              <a:t>10/04/2017</a:t>
            </a:r>
            <a:endParaRPr lang="en-US" dirty="0">
              <a:solidFill>
                <a:srgbClr val="022167">
                  <a:lumMod val="40000"/>
                  <a:lumOff val="60000"/>
                </a:srgb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solidFill>
                <a:srgbClr val="022167">
                  <a:lumMod val="40000"/>
                  <a:lumOff val="60000"/>
                </a:srgb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solidFill>
                  <a:srgbClr val="022167">
                    <a:lumMod val="40000"/>
                    <a:lumOff val="60000"/>
                  </a:srgbClr>
                </a:solidFill>
              </a:rPr>
              <a:pPr/>
              <a:t>‹#›</a:t>
            </a:fld>
            <a:endParaRPr lang="en-US" dirty="0">
              <a:solidFill>
                <a:srgbClr val="022167">
                  <a:lumMod val="40000"/>
                  <a:lumOff val="60000"/>
                </a:srgbClr>
              </a:solidFill>
            </a:endParaRPr>
          </a:p>
        </p:txBody>
      </p:sp>
    </p:spTree>
    <p:extLst>
      <p:ext uri="{BB962C8B-B14F-4D97-AF65-F5344CB8AC3E}">
        <p14:creationId xmlns:p14="http://schemas.microsoft.com/office/powerpoint/2010/main" val="428477532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hf hdr="0" dt="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accent4">
                    <a:lumMod val="50000"/>
                  </a:schemeClr>
                </a:solidFill>
              </a:defRPr>
            </a:lvl1pPr>
          </a:lstStyle>
          <a:p>
            <a:r>
              <a:rPr lang="en-US">
                <a:solidFill>
                  <a:srgbClr val="6DABE4">
                    <a:lumMod val="50000"/>
                  </a:srgbClr>
                </a:solidFill>
              </a:rPr>
              <a:t>10/04/2017</a:t>
            </a:r>
            <a:endParaRPr lang="en-US" dirty="0">
              <a:solidFill>
                <a:srgbClr val="6DABE4">
                  <a:lumMod val="50000"/>
                </a:srgb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en-US" dirty="0">
              <a:solidFill>
                <a:srgbClr val="6DABE4">
                  <a:lumMod val="50000"/>
                </a:srgb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3D109FF3-1548-4CDB-B82B-70387ADEE53E}" type="slidenum">
              <a:rPr lang="en-US" smtClean="0">
                <a:solidFill>
                  <a:srgbClr val="6DABE4">
                    <a:lumMod val="50000"/>
                  </a:srgbClr>
                </a:solidFill>
              </a:rPr>
              <a:pPr/>
              <a:t>‹#›</a:t>
            </a:fld>
            <a:endParaRPr lang="en-US" dirty="0">
              <a:solidFill>
                <a:srgbClr val="6DABE4">
                  <a:lumMod val="50000"/>
                </a:srgbClr>
              </a:solidFill>
            </a:endParaRPr>
          </a:p>
        </p:txBody>
      </p:sp>
    </p:spTree>
    <p:extLst>
      <p:ext uri="{BB962C8B-B14F-4D97-AF65-F5344CB8AC3E}">
        <p14:creationId xmlns:p14="http://schemas.microsoft.com/office/powerpoint/2010/main" val="48196123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dt="0"/>
  <p:txStyles>
    <p:titleStyle>
      <a:lvl1pPr algn="l" defTabSz="914400" rtl="0" eaLnBrk="1" latinLnBrk="0" hangingPunct="1">
        <a:lnSpc>
          <a:spcPct val="90000"/>
        </a:lnSpc>
        <a:spcBef>
          <a:spcPct val="0"/>
        </a:spcBef>
        <a:buNone/>
        <a:defRPr sz="50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r>
              <a:rPr lang="en-US">
                <a:solidFill>
                  <a:srgbClr val="022167">
                    <a:lumMod val="40000"/>
                    <a:lumOff val="60000"/>
                  </a:srgbClr>
                </a:solidFill>
              </a:rPr>
              <a:t>10/04/2017</a:t>
            </a:r>
            <a:endParaRPr lang="en-US" dirty="0">
              <a:solidFill>
                <a:srgbClr val="022167">
                  <a:lumMod val="40000"/>
                  <a:lumOff val="60000"/>
                </a:srgb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solidFill>
                <a:srgbClr val="022167">
                  <a:lumMod val="40000"/>
                  <a:lumOff val="60000"/>
                </a:srgb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solidFill>
                  <a:srgbClr val="022167">
                    <a:lumMod val="40000"/>
                    <a:lumOff val="60000"/>
                  </a:srgbClr>
                </a:solidFill>
              </a:rPr>
              <a:pPr/>
              <a:t>‹#›</a:t>
            </a:fld>
            <a:endParaRPr lang="en-US" dirty="0">
              <a:solidFill>
                <a:srgbClr val="022167">
                  <a:lumMod val="40000"/>
                  <a:lumOff val="60000"/>
                </a:srgbClr>
              </a:solidFill>
            </a:endParaRPr>
          </a:p>
        </p:txBody>
      </p:sp>
    </p:spTree>
    <p:extLst>
      <p:ext uri="{BB962C8B-B14F-4D97-AF65-F5344CB8AC3E}">
        <p14:creationId xmlns:p14="http://schemas.microsoft.com/office/powerpoint/2010/main" val="11001554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Lst>
  <p:hf hdr="0" dt="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0.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13.jpeg"/><Relationship Id="rId5" Type="http://schemas.openxmlformats.org/officeDocument/2006/relationships/hyperlink" Target="mailto:Gretchen.Rodriguez@dshs.texas.gov" TargetMode="External"/><Relationship Id="rId4" Type="http://schemas.openxmlformats.org/officeDocument/2006/relationships/hyperlink" Target="mailto:Gillian.Blackwell@dshs.texas.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33.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drugresistance/solutions-initiative/ar-lab-networks.html"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s://www.dshs.texas.gov/idcu/investigation/conditions/" TargetMode="External"/><Relationship Id="rId5" Type="http://schemas.openxmlformats.org/officeDocument/2006/relationships/hyperlink" Target="https://www.cdc.gov/hai/outbreaks/mdro/index.html" TargetMode="External"/><Relationship Id="rId4" Type="http://schemas.openxmlformats.org/officeDocument/2006/relationships/hyperlink" Target="https://www.cdc.gov/drugresistance/index.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71.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71.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3.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4.xml"/><Relationship Id="rId1" Type="http://schemas.openxmlformats.org/officeDocument/2006/relationships/slideLayout" Target="../slideLayouts/slideLayout7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71.xml"/><Relationship Id="rId5" Type="http://schemas.openxmlformats.org/officeDocument/2006/relationships/image" Target="../media/image26.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1.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7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71.xml"/><Relationship Id="rId4" Type="http://schemas.openxmlformats.org/officeDocument/2006/relationships/image" Target="../media/image44.emf"/></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7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2.xml"/><Relationship Id="rId1" Type="http://schemas.openxmlformats.org/officeDocument/2006/relationships/slideLayout" Target="../slideLayouts/slideLayout5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5.xml"/><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7.xml"/><Relationship Id="rId1" Type="http://schemas.openxmlformats.org/officeDocument/2006/relationships/slideLayout" Target="../slideLayouts/slideLayout6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1.xml"/><Relationship Id="rId1" Type="http://schemas.openxmlformats.org/officeDocument/2006/relationships/slideLayout" Target="../slideLayouts/slideLayout55.xml"/></Relationships>
</file>

<file path=ppt/slides/_rels/slide5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2.xml"/><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3.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4.xml"/><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5.xml"/><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6.xml"/><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7.xml"/><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8.xml"/><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9.xml"/><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0.xml"/><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1.xml"/><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2.xml"/><Relationship Id="rId1" Type="http://schemas.openxmlformats.org/officeDocument/2006/relationships/slideLayout" Target="../slideLayouts/slideLayout60.xml"/></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3.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4.xml"/></Relationships>
</file>

<file path=ppt/slides/_rels/slide7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7.xml"/><Relationship Id="rId1" Type="http://schemas.openxmlformats.org/officeDocument/2006/relationships/slideLayout" Target="../slideLayouts/slideLayout60.xml"/></Relationships>
</file>

<file path=ppt/slides/_rels/slide7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8.xml"/><Relationship Id="rId1" Type="http://schemas.openxmlformats.org/officeDocument/2006/relationships/slideLayout" Target="../slideLayouts/slideLayout60.xml"/></Relationships>
</file>

<file path=ppt/slides/_rels/slide7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9.xml"/><Relationship Id="rId1" Type="http://schemas.openxmlformats.org/officeDocument/2006/relationships/slideLayout" Target="../slideLayouts/slideLayout60.xml"/></Relationships>
</file>

<file path=ppt/slides/_rels/slide7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0.xml"/><Relationship Id="rId1" Type="http://schemas.openxmlformats.org/officeDocument/2006/relationships/slideLayout" Target="../slideLayouts/slideLayout60.xml"/></Relationships>
</file>

<file path=ppt/slides/_rels/slide7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71.xml"/><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50.xml"/><Relationship Id="rId5" Type="http://schemas.openxmlformats.org/officeDocument/2006/relationships/image" Target="../media/image22.png"/><Relationship Id="rId4" Type="http://schemas.openxmlformats.org/officeDocument/2006/relationships/image" Target="../media/image2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4.xml"/></Relationships>
</file>

<file path=ppt/slides/_rels/slide8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5.xml"/><Relationship Id="rId1" Type="http://schemas.openxmlformats.org/officeDocument/2006/relationships/slideLayout" Target="../slideLayouts/slideLayout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6.xml"/><Relationship Id="rId1" Type="http://schemas.openxmlformats.org/officeDocument/2006/relationships/slideLayout" Target="../slideLayouts/slideLayout60.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7.xml"/><Relationship Id="rId1" Type="http://schemas.openxmlformats.org/officeDocument/2006/relationships/slideLayout" Target="../slideLayouts/slideLayout61.xml"/><Relationship Id="rId4" Type="http://schemas.openxmlformats.org/officeDocument/2006/relationships/chart" Target="../charts/chart19.xml"/></Relationships>
</file>

<file path=ppt/slides/_rels/slide8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8.xml"/><Relationship Id="rId1" Type="http://schemas.openxmlformats.org/officeDocument/2006/relationships/slideLayout" Target="../slideLayouts/slideLayout60.xml"/></Relationships>
</file>

<file path=ppt/slides/_rels/slide8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79.xml"/><Relationship Id="rId1" Type="http://schemas.openxmlformats.org/officeDocument/2006/relationships/slideLayout" Target="../slideLayouts/slideLayout60.xml"/><Relationship Id="rId4" Type="http://schemas.openxmlformats.org/officeDocument/2006/relationships/chart" Target="../charts/chart21.xml"/></Relationships>
</file>

<file path=ppt/slides/_rels/slide8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80.xml"/><Relationship Id="rId1" Type="http://schemas.openxmlformats.org/officeDocument/2006/relationships/slideLayout" Target="../slideLayouts/slideLayout60.xml"/></Relationships>
</file>

<file path=ppt/slides/_rels/slide8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81.xml"/><Relationship Id="rId1" Type="http://schemas.openxmlformats.org/officeDocument/2006/relationships/slideLayout" Target="../slideLayouts/slideLayout5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3492" y="2463800"/>
            <a:ext cx="7200900" cy="2277401"/>
          </a:xfrm>
        </p:spPr>
        <p:txBody>
          <a:bodyPr/>
          <a:lstStyle/>
          <a:p>
            <a:r>
              <a:rPr lang="en-US" sz="5000" dirty="0"/>
              <a:t>Emerging Healthcare Associated Pathogens in Texas </a:t>
            </a:r>
          </a:p>
        </p:txBody>
      </p:sp>
      <p:sp>
        <p:nvSpPr>
          <p:cNvPr id="5" name="Title 1"/>
          <p:cNvSpPr txBox="1">
            <a:spLocks/>
          </p:cNvSpPr>
          <p:nvPr/>
        </p:nvSpPr>
        <p:spPr>
          <a:xfrm>
            <a:off x="997810" y="4853112"/>
            <a:ext cx="7265182" cy="11010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7000" b="1" kern="1200">
                <a:solidFill>
                  <a:schemeClr val="bg1"/>
                </a:solidFill>
                <a:latin typeface="Rockwell" panose="02060603020205020403" pitchFamily="18" charset="0"/>
                <a:ea typeface="+mj-ea"/>
                <a:cs typeface="+mj-cs"/>
              </a:defRPr>
            </a:lvl1pPr>
          </a:lstStyle>
          <a:p>
            <a:r>
              <a:rPr lang="en-US" sz="3200" dirty="0"/>
              <a:t>What are our facilities doing to prevent the spread?</a:t>
            </a:r>
          </a:p>
        </p:txBody>
      </p:sp>
      <p:sp>
        <p:nvSpPr>
          <p:cNvPr id="3" name="TextBox 2"/>
          <p:cNvSpPr txBox="1"/>
          <p:nvPr/>
        </p:nvSpPr>
        <p:spPr>
          <a:xfrm>
            <a:off x="997810" y="6199094"/>
            <a:ext cx="2287806" cy="400110"/>
          </a:xfrm>
          <a:prstGeom prst="rect">
            <a:avLst/>
          </a:prstGeom>
          <a:noFill/>
        </p:spPr>
        <p:txBody>
          <a:bodyPr wrap="none" rtlCol="0">
            <a:spAutoFit/>
          </a:bodyPr>
          <a:lstStyle/>
          <a:p>
            <a:r>
              <a:rPr lang="en-US" sz="2000" dirty="0">
                <a:solidFill>
                  <a:schemeClr val="bg1"/>
                </a:solidFill>
              </a:rPr>
              <a:t>October 4, 2017</a:t>
            </a:r>
          </a:p>
        </p:txBody>
      </p:sp>
    </p:spTree>
    <p:extLst>
      <p:ext uri="{BB962C8B-B14F-4D97-AF65-F5344CB8AC3E}">
        <p14:creationId xmlns:p14="http://schemas.microsoft.com/office/powerpoint/2010/main" val="131816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Tiers of Response</a:t>
            </a:r>
          </a:p>
        </p:txBody>
      </p:sp>
      <p:pic>
        <p:nvPicPr>
          <p:cNvPr id="7" name="Content Placeholder 6"/>
          <p:cNvPicPr>
            <a:picLocks noGrp="1" noChangeAspect="1"/>
          </p:cNvPicPr>
          <p:nvPr>
            <p:ph sz="quarter" idx="13"/>
          </p:nvPr>
        </p:nvPicPr>
        <p:blipFill>
          <a:blip r:embed="rId3"/>
          <a:stretch>
            <a:fillRect/>
          </a:stretch>
        </p:blipFill>
        <p:spPr>
          <a:xfrm>
            <a:off x="1376363" y="1597941"/>
            <a:ext cx="7138987" cy="1993551"/>
          </a:xfrm>
          <a:prstGeom prst="rect">
            <a:avLst/>
          </a:prstGeom>
        </p:spPr>
      </p:pic>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10</a:t>
            </a:fld>
            <a:endParaRPr lang="en-US">
              <a:solidFill>
                <a:srgbClr val="022167">
                  <a:lumMod val="40000"/>
                  <a:lumOff val="60000"/>
                </a:srgbClr>
              </a:solidFill>
            </a:endParaRPr>
          </a:p>
        </p:txBody>
      </p:sp>
      <p:pic>
        <p:nvPicPr>
          <p:cNvPr id="8" name="Picture 7"/>
          <p:cNvPicPr>
            <a:picLocks noChangeAspect="1"/>
          </p:cNvPicPr>
          <p:nvPr/>
        </p:nvPicPr>
        <p:blipFill>
          <a:blip r:embed="rId4"/>
          <a:stretch>
            <a:fillRect/>
          </a:stretch>
        </p:blipFill>
        <p:spPr>
          <a:xfrm>
            <a:off x="1385072" y="2897859"/>
            <a:ext cx="7130278" cy="1716673"/>
          </a:xfrm>
          <a:prstGeom prst="rect">
            <a:avLst/>
          </a:prstGeom>
        </p:spPr>
      </p:pic>
      <p:pic>
        <p:nvPicPr>
          <p:cNvPr id="9" name="Picture 8"/>
          <p:cNvPicPr>
            <a:picLocks noChangeAspect="1"/>
          </p:cNvPicPr>
          <p:nvPr/>
        </p:nvPicPr>
        <p:blipFill>
          <a:blip r:embed="rId5"/>
          <a:stretch>
            <a:fillRect/>
          </a:stretch>
        </p:blipFill>
        <p:spPr>
          <a:xfrm>
            <a:off x="1387600" y="4363323"/>
            <a:ext cx="7125221" cy="1669452"/>
          </a:xfrm>
          <a:prstGeom prst="rect">
            <a:avLst/>
          </a:prstGeom>
        </p:spPr>
      </p:pic>
    </p:spTree>
    <p:extLst>
      <p:ext uri="{BB962C8B-B14F-4D97-AF65-F5344CB8AC3E}">
        <p14:creationId xmlns:p14="http://schemas.microsoft.com/office/powerpoint/2010/main" val="16658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477" y="2691830"/>
            <a:ext cx="8739523" cy="1696931"/>
          </a:xfrm>
        </p:spPr>
        <p:txBody>
          <a:bodyPr/>
          <a:lstStyle/>
          <a:p>
            <a:r>
              <a:rPr lang="en-US" sz="5200" dirty="0"/>
              <a:t>Public Health Notification and Response</a:t>
            </a:r>
          </a:p>
        </p:txBody>
      </p:sp>
      <p:sp>
        <p:nvSpPr>
          <p:cNvPr id="5" name="Title 1"/>
          <p:cNvSpPr txBox="1">
            <a:spLocks/>
          </p:cNvSpPr>
          <p:nvPr/>
        </p:nvSpPr>
        <p:spPr>
          <a:xfrm>
            <a:off x="769210" y="4878512"/>
            <a:ext cx="7265182" cy="11010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7000" b="1" kern="1200">
                <a:solidFill>
                  <a:schemeClr val="bg1"/>
                </a:solidFill>
                <a:latin typeface="Rockwell" panose="02060603020205020403" pitchFamily="18" charset="0"/>
                <a:ea typeface="+mj-ea"/>
                <a:cs typeface="+mj-cs"/>
              </a:defRPr>
            </a:lvl1pPr>
          </a:lstStyle>
          <a:p>
            <a:endParaRPr lang="en-US" sz="4000" dirty="0"/>
          </a:p>
        </p:txBody>
      </p:sp>
    </p:spTree>
    <p:extLst>
      <p:ext uri="{BB962C8B-B14F-4D97-AF65-F5344CB8AC3E}">
        <p14:creationId xmlns:p14="http://schemas.microsoft.com/office/powerpoint/2010/main" val="189217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459" y="161016"/>
            <a:ext cx="7014644" cy="1090799"/>
          </a:xfrm>
        </p:spPr>
        <p:txBody>
          <a:bodyPr/>
          <a:lstStyle/>
          <a:p>
            <a:r>
              <a:rPr lang="en-US" sz="4500" dirty="0"/>
              <a:t>Initial Notification</a:t>
            </a:r>
          </a:p>
        </p:txBody>
      </p:sp>
      <p:sp>
        <p:nvSpPr>
          <p:cNvPr id="4" name="Text Placeholder 3"/>
          <p:cNvSpPr>
            <a:spLocks noGrp="1"/>
          </p:cNvSpPr>
          <p:nvPr>
            <p:ph type="body" idx="13"/>
          </p:nvPr>
        </p:nvSpPr>
        <p:spPr>
          <a:xfrm>
            <a:off x="2178121" y="1616940"/>
            <a:ext cx="6449068" cy="4074396"/>
          </a:xfrm>
        </p:spPr>
        <p:txBody>
          <a:bodyPr>
            <a:normAutofit/>
          </a:bodyPr>
          <a:lstStyle/>
          <a:p>
            <a:r>
              <a:rPr lang="en-US" sz="2800" dirty="0"/>
              <a:t>Once one of the alert triggers is met, an email is sent by the ARLN to notify:</a:t>
            </a:r>
          </a:p>
          <a:p>
            <a:pPr marL="685800"/>
            <a:r>
              <a:rPr lang="en-US" sz="2800" dirty="0">
                <a:solidFill>
                  <a:schemeClr val="bg1"/>
                </a:solidFill>
              </a:rPr>
              <a:t>CDC</a:t>
            </a:r>
          </a:p>
          <a:p>
            <a:pPr marL="685800"/>
            <a:r>
              <a:rPr lang="en-US" sz="2800" dirty="0">
                <a:solidFill>
                  <a:schemeClr val="bg1"/>
                </a:solidFill>
              </a:rPr>
              <a:t>State HAI Coordinator</a:t>
            </a:r>
          </a:p>
          <a:p>
            <a:pPr marL="685800"/>
            <a:r>
              <a:rPr lang="en-US" sz="2800" dirty="0">
                <a:solidFill>
                  <a:schemeClr val="bg1"/>
                </a:solidFill>
              </a:rPr>
              <a:t>Regional HAI Epidemiologist</a:t>
            </a:r>
          </a:p>
          <a:p>
            <a:pPr marL="685800"/>
            <a:endParaRPr lang="en-US" sz="2800" dirty="0">
              <a:solidFill>
                <a:schemeClr val="bg1"/>
              </a:solidFill>
            </a:endParaRPr>
          </a:p>
          <a:p>
            <a:pPr marL="685800"/>
            <a:endParaRPr lang="en-US" sz="2800" dirty="0">
              <a:solidFill>
                <a:schemeClr val="bg1"/>
              </a:solidFill>
            </a:endParaRPr>
          </a:p>
          <a:p>
            <a:pPr marL="685800"/>
            <a:endParaRPr lang="en-US" sz="2800" dirty="0">
              <a:solidFill>
                <a:schemeClr val="bg1"/>
              </a:solidFill>
            </a:endParaRPr>
          </a:p>
          <a:p>
            <a:pPr marL="800089" lvl="1" indent="-342900">
              <a:buFont typeface="Arial" panose="020B0604020202020204" pitchFamily="34" charset="0"/>
              <a:buChar char="•"/>
            </a:pPr>
            <a:endParaRPr lang="en-US" sz="2800" dirty="0">
              <a:solidFill>
                <a:schemeClr val="bg1"/>
              </a:solidFill>
            </a:endParaRPr>
          </a:p>
          <a:p>
            <a:pPr lvl="1"/>
            <a:endParaRPr lang="en-US" sz="2800" dirty="0">
              <a:solidFill>
                <a:schemeClr val="bg1"/>
              </a:solidFill>
            </a:endParaRPr>
          </a:p>
          <a:p>
            <a:endParaRPr lang="en-US" sz="2800" dirty="0"/>
          </a:p>
          <a:p>
            <a:endParaRPr lang="en-US" sz="2800" dirty="0"/>
          </a:p>
          <a:p>
            <a:endParaRPr lang="en-US" sz="2800"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12</a:t>
            </a:fld>
            <a:endParaRPr lang="en-US" dirty="0"/>
          </a:p>
        </p:txBody>
      </p:sp>
    </p:spTree>
    <p:extLst>
      <p:ext uri="{BB962C8B-B14F-4D97-AF65-F5344CB8AC3E}">
        <p14:creationId xmlns:p14="http://schemas.microsoft.com/office/powerpoint/2010/main" val="210376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217" y="130193"/>
            <a:ext cx="7014644" cy="1205447"/>
          </a:xfrm>
        </p:spPr>
        <p:txBody>
          <a:bodyPr/>
          <a:lstStyle/>
          <a:p>
            <a:r>
              <a:rPr lang="en-US" sz="4500" dirty="0"/>
              <a:t>Triggers for Notification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13</a:t>
            </a:fld>
            <a:endParaRPr lang="en-US" dirty="0"/>
          </a:p>
        </p:txBody>
      </p:sp>
      <p:sp>
        <p:nvSpPr>
          <p:cNvPr id="8" name="Text Placeholder 7"/>
          <p:cNvSpPr>
            <a:spLocks noGrp="1"/>
          </p:cNvSpPr>
          <p:nvPr>
            <p:ph type="body" idx="13"/>
          </p:nvPr>
        </p:nvSpPr>
        <p:spPr/>
        <p:txBody>
          <a:bodyPr/>
          <a:lstStyle/>
          <a:p>
            <a:endParaRPr lang="en-US" dirty="0"/>
          </a:p>
        </p:txBody>
      </p:sp>
      <p:pic>
        <p:nvPicPr>
          <p:cNvPr id="9" name="Picture 8"/>
          <p:cNvPicPr>
            <a:picLocks noChangeAspect="1"/>
          </p:cNvPicPr>
          <p:nvPr/>
        </p:nvPicPr>
        <p:blipFill>
          <a:blip r:embed="rId3"/>
          <a:stretch>
            <a:fillRect/>
          </a:stretch>
        </p:blipFill>
        <p:spPr>
          <a:xfrm>
            <a:off x="104776" y="1809425"/>
            <a:ext cx="8917984" cy="3808896"/>
          </a:xfrm>
          <a:prstGeom prst="rect">
            <a:avLst/>
          </a:prstGeom>
        </p:spPr>
      </p:pic>
    </p:spTree>
    <p:extLst>
      <p:ext uri="{BB962C8B-B14F-4D97-AF65-F5344CB8AC3E}">
        <p14:creationId xmlns:p14="http://schemas.microsoft.com/office/powerpoint/2010/main" val="3402951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459" y="161016"/>
            <a:ext cx="7014644" cy="1307299"/>
          </a:xfrm>
        </p:spPr>
        <p:txBody>
          <a:bodyPr/>
          <a:lstStyle/>
          <a:p>
            <a:r>
              <a:rPr lang="en-US" sz="4500" dirty="0"/>
              <a:t>Notification Process</a:t>
            </a:r>
          </a:p>
        </p:txBody>
      </p:sp>
      <p:sp>
        <p:nvSpPr>
          <p:cNvPr id="4" name="Text Placeholder 3"/>
          <p:cNvSpPr>
            <a:spLocks noGrp="1"/>
          </p:cNvSpPr>
          <p:nvPr>
            <p:ph type="body" idx="13"/>
          </p:nvPr>
        </p:nvSpPr>
        <p:spPr>
          <a:xfrm>
            <a:off x="2178121" y="1616940"/>
            <a:ext cx="6449068" cy="4362932"/>
          </a:xfrm>
        </p:spPr>
        <p:txBody>
          <a:bodyPr>
            <a:noAutofit/>
          </a:bodyPr>
          <a:lstStyle/>
          <a:p>
            <a:r>
              <a:rPr lang="en-US" sz="2600" dirty="0"/>
              <a:t>HAI Epidemiologist obtains a copy of the lab report from Citrix </a:t>
            </a:r>
          </a:p>
          <a:p>
            <a:r>
              <a:rPr lang="en-US" sz="2600" dirty="0"/>
              <a:t>HAI Epidemiologist notifies the Epidemiology Team Lead in the Region</a:t>
            </a:r>
          </a:p>
          <a:p>
            <a:r>
              <a:rPr lang="en-US" sz="2600" dirty="0"/>
              <a:t>HAI Epidemiologist notifies the Chief Epidemiologist of the appropriate local health department where the facility is located. This is the facility where the specimen was collected.</a:t>
            </a:r>
          </a:p>
          <a:p>
            <a:pPr marL="685800"/>
            <a:endParaRPr lang="en-US" sz="2600" dirty="0">
              <a:solidFill>
                <a:schemeClr val="bg1"/>
              </a:solidFill>
            </a:endParaRPr>
          </a:p>
          <a:p>
            <a:pPr marL="685800"/>
            <a:endParaRPr lang="en-US" sz="2600" dirty="0">
              <a:solidFill>
                <a:schemeClr val="bg1"/>
              </a:solidFill>
            </a:endParaRPr>
          </a:p>
          <a:p>
            <a:pPr marL="685800"/>
            <a:endParaRPr lang="en-US" sz="2600" dirty="0">
              <a:solidFill>
                <a:schemeClr val="bg1"/>
              </a:solidFill>
            </a:endParaRPr>
          </a:p>
          <a:p>
            <a:pPr marL="800089" lvl="1" indent="-342900">
              <a:buFont typeface="Arial" panose="020B0604020202020204" pitchFamily="34" charset="0"/>
              <a:buChar char="•"/>
            </a:pPr>
            <a:endParaRPr lang="en-US" sz="2600" dirty="0">
              <a:solidFill>
                <a:schemeClr val="bg1"/>
              </a:solidFill>
            </a:endParaRPr>
          </a:p>
          <a:p>
            <a:pPr lvl="1"/>
            <a:endParaRPr lang="en-US" sz="2600" dirty="0">
              <a:solidFill>
                <a:schemeClr val="bg1"/>
              </a:solidFill>
            </a:endParaRPr>
          </a:p>
          <a:p>
            <a:endParaRPr lang="en-US" sz="2600" dirty="0"/>
          </a:p>
          <a:p>
            <a:endParaRPr lang="en-US" sz="2600" dirty="0"/>
          </a:p>
          <a:p>
            <a:endParaRPr lang="en-US" sz="2600"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14</a:t>
            </a:fld>
            <a:endParaRPr lang="en-US" dirty="0"/>
          </a:p>
        </p:txBody>
      </p:sp>
    </p:spTree>
    <p:extLst>
      <p:ext uri="{BB962C8B-B14F-4D97-AF65-F5344CB8AC3E}">
        <p14:creationId xmlns:p14="http://schemas.microsoft.com/office/powerpoint/2010/main" val="2095727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333" y="121402"/>
            <a:ext cx="7014644" cy="1019030"/>
          </a:xfrm>
        </p:spPr>
        <p:txBody>
          <a:bodyPr/>
          <a:lstStyle/>
          <a:p>
            <a:r>
              <a:rPr lang="en-US" sz="4500" dirty="0"/>
              <a:t>Facility Notification</a:t>
            </a:r>
          </a:p>
        </p:txBody>
      </p:sp>
      <p:sp>
        <p:nvSpPr>
          <p:cNvPr id="4" name="Text Placeholder 3"/>
          <p:cNvSpPr>
            <a:spLocks noGrp="1"/>
          </p:cNvSpPr>
          <p:nvPr>
            <p:ph type="body" idx="13"/>
          </p:nvPr>
        </p:nvSpPr>
        <p:spPr>
          <a:xfrm>
            <a:off x="2178121" y="1616940"/>
            <a:ext cx="6449068" cy="4362932"/>
          </a:xfrm>
        </p:spPr>
        <p:txBody>
          <a:bodyPr>
            <a:normAutofit/>
          </a:bodyPr>
          <a:lstStyle/>
          <a:p>
            <a:r>
              <a:rPr lang="en-US" sz="2800" dirty="0">
                <a:solidFill>
                  <a:schemeClr val="bg1"/>
                </a:solidFill>
              </a:rPr>
              <a:t>Health Department Epidemiologist notifies facility, ensures appropriate precautions are in place, and obtains patient history</a:t>
            </a:r>
          </a:p>
          <a:p>
            <a:pPr marL="685800"/>
            <a:endParaRPr lang="en-US" sz="2800" dirty="0">
              <a:solidFill>
                <a:schemeClr val="bg1"/>
              </a:solidFill>
            </a:endParaRPr>
          </a:p>
          <a:p>
            <a:pPr marL="685800"/>
            <a:endParaRPr lang="en-US" sz="2800" dirty="0">
              <a:solidFill>
                <a:schemeClr val="bg1"/>
              </a:solidFill>
            </a:endParaRPr>
          </a:p>
          <a:p>
            <a:pPr marL="685800"/>
            <a:endParaRPr lang="en-US" sz="2800" dirty="0">
              <a:solidFill>
                <a:schemeClr val="bg1"/>
              </a:solidFill>
            </a:endParaRPr>
          </a:p>
          <a:p>
            <a:pPr marL="800089" lvl="1" indent="-342900">
              <a:buFont typeface="Arial" panose="020B0604020202020204" pitchFamily="34" charset="0"/>
              <a:buChar char="•"/>
            </a:pPr>
            <a:endParaRPr lang="en-US" sz="2800" dirty="0">
              <a:solidFill>
                <a:schemeClr val="bg1"/>
              </a:solidFill>
            </a:endParaRPr>
          </a:p>
          <a:p>
            <a:pPr lvl="1"/>
            <a:endParaRPr lang="en-US" sz="2800" dirty="0">
              <a:solidFill>
                <a:schemeClr val="bg1"/>
              </a:solidFill>
            </a:endParaRPr>
          </a:p>
          <a:p>
            <a:endParaRPr lang="en-US" sz="2800" dirty="0"/>
          </a:p>
          <a:p>
            <a:endParaRPr lang="en-US" sz="2800" dirty="0"/>
          </a:p>
          <a:p>
            <a:endParaRPr lang="en-US" sz="2800"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15</a:t>
            </a:fld>
            <a:endParaRPr lang="en-US" dirty="0"/>
          </a:p>
        </p:txBody>
      </p:sp>
    </p:spTree>
    <p:extLst>
      <p:ext uri="{BB962C8B-B14F-4D97-AF65-F5344CB8AC3E}">
        <p14:creationId xmlns:p14="http://schemas.microsoft.com/office/powerpoint/2010/main" val="218496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656" y="99371"/>
            <a:ext cx="7556447" cy="1307299"/>
          </a:xfrm>
        </p:spPr>
        <p:txBody>
          <a:bodyPr/>
          <a:lstStyle/>
          <a:p>
            <a:r>
              <a:rPr lang="en-US" sz="4500" dirty="0"/>
              <a:t>What information does the epidemiologist need?</a:t>
            </a:r>
          </a:p>
        </p:txBody>
      </p:sp>
      <p:sp>
        <p:nvSpPr>
          <p:cNvPr id="4" name="Text Placeholder 3"/>
          <p:cNvSpPr>
            <a:spLocks noGrp="1"/>
          </p:cNvSpPr>
          <p:nvPr>
            <p:ph type="body" idx="13"/>
          </p:nvPr>
        </p:nvSpPr>
        <p:spPr>
          <a:xfrm>
            <a:off x="2178121" y="1616939"/>
            <a:ext cx="6449068" cy="4557829"/>
          </a:xfrm>
        </p:spPr>
        <p:txBody>
          <a:bodyPr>
            <a:noAutofit/>
          </a:bodyPr>
          <a:lstStyle/>
          <a:p>
            <a:r>
              <a:rPr lang="en-US" sz="3200" dirty="0"/>
              <a:t>Medical history</a:t>
            </a:r>
          </a:p>
          <a:p>
            <a:r>
              <a:rPr lang="en-US" sz="3200" dirty="0"/>
              <a:t>Travel history</a:t>
            </a:r>
          </a:p>
          <a:p>
            <a:r>
              <a:rPr lang="en-US" sz="3200" dirty="0"/>
              <a:t>Healthcare history (outpatient and inpatient)</a:t>
            </a:r>
          </a:p>
          <a:p>
            <a:r>
              <a:rPr lang="en-US" sz="3200" dirty="0"/>
              <a:t>Roommates in healthcare facilities</a:t>
            </a:r>
          </a:p>
          <a:p>
            <a:r>
              <a:rPr lang="en-US" sz="3200" dirty="0"/>
              <a:t>Infection control interventions implemented to date</a:t>
            </a:r>
          </a:p>
          <a:p>
            <a:pPr marL="685800"/>
            <a:endParaRPr lang="en-US" sz="3200" dirty="0">
              <a:solidFill>
                <a:schemeClr val="bg1"/>
              </a:solidFill>
            </a:endParaRPr>
          </a:p>
          <a:p>
            <a:pPr marL="685800"/>
            <a:endParaRPr lang="en-US" sz="3200" dirty="0">
              <a:solidFill>
                <a:schemeClr val="bg1"/>
              </a:solidFill>
            </a:endParaRPr>
          </a:p>
          <a:p>
            <a:pPr marL="685800"/>
            <a:endParaRPr lang="en-US" sz="3200" dirty="0">
              <a:solidFill>
                <a:schemeClr val="bg1"/>
              </a:solidFill>
            </a:endParaRPr>
          </a:p>
          <a:p>
            <a:pPr marL="800089" lvl="1" indent="-342900">
              <a:buFont typeface="Arial" panose="020B0604020202020204" pitchFamily="34" charset="0"/>
              <a:buChar char="•"/>
            </a:pPr>
            <a:endParaRPr lang="en-US" sz="3200" dirty="0">
              <a:solidFill>
                <a:schemeClr val="bg1"/>
              </a:solidFill>
            </a:endParaRPr>
          </a:p>
          <a:p>
            <a:pPr lvl="1"/>
            <a:endParaRPr lang="en-US" sz="3200" dirty="0">
              <a:solidFill>
                <a:schemeClr val="bg1"/>
              </a:solidFill>
            </a:endParaRPr>
          </a:p>
          <a:p>
            <a:endParaRPr lang="en-US" sz="3200" dirty="0"/>
          </a:p>
          <a:p>
            <a:endParaRPr lang="en-US" sz="3200" dirty="0"/>
          </a:p>
          <a:p>
            <a:endParaRPr lang="en-US" sz="3200"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16</a:t>
            </a:fld>
            <a:endParaRPr lang="en-US" dirty="0"/>
          </a:p>
        </p:txBody>
      </p:sp>
    </p:spTree>
    <p:extLst>
      <p:ext uri="{BB962C8B-B14F-4D97-AF65-F5344CB8AC3E}">
        <p14:creationId xmlns:p14="http://schemas.microsoft.com/office/powerpoint/2010/main" val="134920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459" y="161016"/>
            <a:ext cx="7014644" cy="1307299"/>
          </a:xfrm>
        </p:spPr>
        <p:txBody>
          <a:bodyPr/>
          <a:lstStyle/>
          <a:p>
            <a:r>
              <a:rPr lang="en-US" sz="4500" dirty="0"/>
              <a:t>Infection Control &amp; Prevention Measures</a:t>
            </a:r>
          </a:p>
        </p:txBody>
      </p:sp>
      <p:sp>
        <p:nvSpPr>
          <p:cNvPr id="4" name="Text Placeholder 3"/>
          <p:cNvSpPr>
            <a:spLocks noGrp="1"/>
          </p:cNvSpPr>
          <p:nvPr>
            <p:ph type="body" idx="13"/>
          </p:nvPr>
        </p:nvSpPr>
        <p:spPr>
          <a:xfrm>
            <a:off x="2068604" y="1615324"/>
            <a:ext cx="6947012" cy="3418886"/>
          </a:xfrm>
        </p:spPr>
        <p:txBody>
          <a:bodyPr>
            <a:noAutofit/>
          </a:bodyPr>
          <a:lstStyle/>
          <a:p>
            <a:r>
              <a:rPr lang="en-US" sz="3200" dirty="0"/>
              <a:t>Contact Precautions</a:t>
            </a:r>
          </a:p>
          <a:p>
            <a:r>
              <a:rPr lang="en-US" sz="3200" dirty="0"/>
              <a:t>Retrospective Data</a:t>
            </a:r>
          </a:p>
          <a:p>
            <a:r>
              <a:rPr lang="en-US" sz="3200" dirty="0"/>
              <a:t>On-Site Observations</a:t>
            </a:r>
          </a:p>
          <a:p>
            <a:r>
              <a:rPr lang="en-US" sz="3200" dirty="0"/>
              <a:t>Colonization Study</a:t>
            </a:r>
          </a:p>
          <a:p>
            <a:r>
              <a:rPr lang="en-US" sz="3200" dirty="0"/>
              <a:t>Prospective Surveillance Study</a:t>
            </a:r>
          </a:p>
          <a:p>
            <a:r>
              <a:rPr lang="en-US" sz="3200" dirty="0"/>
              <a:t>Environmental Sampling</a:t>
            </a:r>
          </a:p>
          <a:p>
            <a:endParaRPr lang="en-US" sz="3200" dirty="0"/>
          </a:p>
          <a:p>
            <a:endParaRPr lang="en-US" sz="3200" dirty="0"/>
          </a:p>
          <a:p>
            <a:endParaRPr lang="en-US" sz="3200"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17</a:t>
            </a:fld>
            <a:endParaRPr lang="en-US" dirty="0"/>
          </a:p>
        </p:txBody>
      </p:sp>
      <p:sp>
        <p:nvSpPr>
          <p:cNvPr id="3" name="TextBox 2"/>
          <p:cNvSpPr txBox="1"/>
          <p:nvPr/>
        </p:nvSpPr>
        <p:spPr>
          <a:xfrm>
            <a:off x="1741973" y="5706447"/>
            <a:ext cx="7263130" cy="646331"/>
          </a:xfrm>
          <a:prstGeom prst="rect">
            <a:avLst/>
          </a:prstGeom>
          <a:noFill/>
        </p:spPr>
        <p:txBody>
          <a:bodyPr wrap="square" rtlCol="0">
            <a:spAutoFit/>
          </a:bodyPr>
          <a:lstStyle/>
          <a:p>
            <a:r>
              <a:rPr lang="en-US" dirty="0">
                <a:solidFill>
                  <a:schemeClr val="bg1"/>
                </a:solidFill>
              </a:rPr>
              <a:t>Source: CDC Interim Guidance for a Health Response to Contain Novel or Targeted Multidrug-resistant Organisms</a:t>
            </a:r>
          </a:p>
        </p:txBody>
      </p:sp>
    </p:spTree>
    <p:extLst>
      <p:ext uri="{BB962C8B-B14F-4D97-AF65-F5344CB8AC3E}">
        <p14:creationId xmlns:p14="http://schemas.microsoft.com/office/powerpoint/2010/main" val="2447521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477" y="2609636"/>
            <a:ext cx="8287459" cy="1696931"/>
          </a:xfrm>
        </p:spPr>
        <p:txBody>
          <a:bodyPr/>
          <a:lstStyle/>
          <a:p>
            <a:r>
              <a:rPr lang="en-US" sz="5200" dirty="0"/>
              <a:t>Public Health Response: </a:t>
            </a:r>
            <a:br>
              <a:rPr lang="en-US" sz="5200" dirty="0"/>
            </a:br>
            <a:r>
              <a:rPr lang="en-US" sz="5200" dirty="0"/>
              <a:t>Texas’ First mcr-1 Case</a:t>
            </a:r>
          </a:p>
        </p:txBody>
      </p:sp>
      <p:sp>
        <p:nvSpPr>
          <p:cNvPr id="5" name="Title 1"/>
          <p:cNvSpPr txBox="1">
            <a:spLocks/>
          </p:cNvSpPr>
          <p:nvPr/>
        </p:nvSpPr>
        <p:spPr>
          <a:xfrm>
            <a:off x="769210" y="4878512"/>
            <a:ext cx="7265182" cy="11010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7000" b="1" kern="1200">
                <a:solidFill>
                  <a:schemeClr val="bg1"/>
                </a:solidFill>
                <a:latin typeface="Rockwell" panose="02060603020205020403" pitchFamily="18" charset="0"/>
                <a:ea typeface="+mj-ea"/>
                <a:cs typeface="+mj-cs"/>
              </a:defRPr>
            </a:lvl1pPr>
          </a:lstStyle>
          <a:p>
            <a:endParaRPr lang="en-US" sz="4000" dirty="0"/>
          </a:p>
        </p:txBody>
      </p:sp>
    </p:spTree>
    <p:extLst>
      <p:ext uri="{BB962C8B-B14F-4D97-AF65-F5344CB8AC3E}">
        <p14:creationId xmlns:p14="http://schemas.microsoft.com/office/powerpoint/2010/main" val="3558916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459" y="161016"/>
            <a:ext cx="7014644" cy="1307299"/>
          </a:xfrm>
        </p:spPr>
        <p:txBody>
          <a:bodyPr/>
          <a:lstStyle/>
          <a:p>
            <a:r>
              <a:rPr lang="en-US" sz="4500" dirty="0"/>
              <a:t>Notification of mcr-1</a:t>
            </a:r>
          </a:p>
        </p:txBody>
      </p:sp>
      <p:sp>
        <p:nvSpPr>
          <p:cNvPr id="4" name="Text Placeholder 3"/>
          <p:cNvSpPr>
            <a:spLocks noGrp="1"/>
          </p:cNvSpPr>
          <p:nvPr>
            <p:ph type="body" idx="13"/>
          </p:nvPr>
        </p:nvSpPr>
        <p:spPr>
          <a:xfrm>
            <a:off x="1990459" y="1616940"/>
            <a:ext cx="6636730" cy="4074396"/>
          </a:xfrm>
        </p:spPr>
        <p:txBody>
          <a:bodyPr>
            <a:normAutofit/>
          </a:bodyPr>
          <a:lstStyle/>
          <a:p>
            <a:endParaRPr lang="en-US" dirty="0"/>
          </a:p>
          <a:p>
            <a:endParaRPr lang="en-US" dirty="0"/>
          </a:p>
          <a:p>
            <a:endParaRPr lang="en-US" dirty="0"/>
          </a:p>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19</a:t>
            </a:fld>
            <a:endParaRPr lang="en-US"/>
          </a:p>
        </p:txBody>
      </p:sp>
      <p:graphicFrame>
        <p:nvGraphicFramePr>
          <p:cNvPr id="8" name="Diagram 7"/>
          <p:cNvGraphicFramePr/>
          <p:nvPr/>
        </p:nvGraphicFramePr>
        <p:xfrm>
          <a:off x="1792139" y="1551074"/>
          <a:ext cx="7162800" cy="3727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4582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07326" cy="6876953"/>
          </a:xfrm>
          <a:prstGeom prst="rect">
            <a:avLst/>
          </a:prstGeom>
        </p:spPr>
      </p:pic>
      <p:cxnSp>
        <p:nvCxnSpPr>
          <p:cNvPr id="4" name="Straight Arrow Connector 3"/>
          <p:cNvCxnSpPr/>
          <p:nvPr/>
        </p:nvCxnSpPr>
        <p:spPr>
          <a:xfrm>
            <a:off x="2788308" y="1118110"/>
            <a:ext cx="932354" cy="9713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1656416" y="2152091"/>
            <a:ext cx="115860" cy="930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862594" y="2535918"/>
            <a:ext cx="841489" cy="1996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862594" y="4108492"/>
            <a:ext cx="1354270" cy="584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663440" y="4397531"/>
            <a:ext cx="2658403" cy="2958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1" idx="1"/>
          </p:cNvCxnSpPr>
          <p:nvPr/>
        </p:nvCxnSpPr>
        <p:spPr>
          <a:xfrm flipH="1">
            <a:off x="5853602" y="6012085"/>
            <a:ext cx="894040" cy="1065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23948" y="640628"/>
            <a:ext cx="2126849" cy="507831"/>
          </a:xfrm>
          <a:prstGeom prst="rect">
            <a:avLst/>
          </a:prstGeom>
          <a:noFill/>
        </p:spPr>
        <p:txBody>
          <a:bodyPr wrap="square" rtlCol="0">
            <a:spAutoFit/>
          </a:bodyPr>
          <a:lstStyle/>
          <a:p>
            <a:pPr algn="ctr"/>
            <a:r>
              <a:rPr lang="en-US" sz="900" b="1" dirty="0">
                <a:solidFill>
                  <a:srgbClr val="022167"/>
                </a:solidFill>
              </a:rPr>
              <a:t>Gillian Blackwell, </a:t>
            </a:r>
            <a:r>
              <a:rPr lang="en-US" sz="900" dirty="0">
                <a:solidFill>
                  <a:srgbClr val="022167"/>
                </a:solidFill>
              </a:rPr>
              <a:t>PHR 1</a:t>
            </a:r>
          </a:p>
          <a:p>
            <a:pPr algn="ctr"/>
            <a:r>
              <a:rPr lang="en-US" sz="900" dirty="0">
                <a:solidFill>
                  <a:srgbClr val="022167"/>
                </a:solidFill>
                <a:hlinkClick r:id="rId4"/>
              </a:rPr>
              <a:t>Gillian.Blackwell@dshs.texas.gov</a:t>
            </a:r>
            <a:endParaRPr lang="en-US" sz="900" dirty="0">
              <a:solidFill>
                <a:srgbClr val="022167"/>
              </a:solidFill>
            </a:endParaRPr>
          </a:p>
          <a:p>
            <a:pPr algn="ctr"/>
            <a:r>
              <a:rPr lang="en-US" sz="900" dirty="0">
                <a:solidFill>
                  <a:srgbClr val="022167"/>
                </a:solidFill>
              </a:rPr>
              <a:t>806-783-6418</a:t>
            </a:r>
          </a:p>
        </p:txBody>
      </p:sp>
      <p:sp>
        <p:nvSpPr>
          <p:cNvPr id="20" name="TextBox 19"/>
          <p:cNvSpPr txBox="1"/>
          <p:nvPr/>
        </p:nvSpPr>
        <p:spPr>
          <a:xfrm>
            <a:off x="268481" y="1367261"/>
            <a:ext cx="2126849" cy="784830"/>
          </a:xfrm>
          <a:prstGeom prst="rect">
            <a:avLst/>
          </a:prstGeom>
          <a:noFill/>
        </p:spPr>
        <p:txBody>
          <a:bodyPr wrap="square" rtlCol="0">
            <a:spAutoFit/>
          </a:bodyPr>
          <a:lstStyle/>
          <a:p>
            <a:pPr algn="ctr"/>
            <a:r>
              <a:rPr lang="en-US" sz="900" b="1" dirty="0">
                <a:solidFill>
                  <a:srgbClr val="022167"/>
                </a:solidFill>
              </a:rPr>
              <a:t>Sandi Arnold,  </a:t>
            </a:r>
          </a:p>
          <a:p>
            <a:pPr algn="ctr"/>
            <a:r>
              <a:rPr lang="en-US" sz="900" dirty="0">
                <a:solidFill>
                  <a:srgbClr val="022167"/>
                </a:solidFill>
              </a:rPr>
              <a:t>PHR 9/10 (interim) &amp; 7</a:t>
            </a:r>
          </a:p>
          <a:p>
            <a:pPr algn="ctr"/>
            <a:r>
              <a:rPr lang="en-US" sz="900" dirty="0">
                <a:solidFill>
                  <a:srgbClr val="022167"/>
                </a:solidFill>
                <a:hlinkClick r:id="rId4"/>
              </a:rPr>
              <a:t>Sandi.Arnold@dshs.texas.gov</a:t>
            </a:r>
            <a:endParaRPr lang="en-US" sz="900" dirty="0">
              <a:solidFill>
                <a:srgbClr val="022167"/>
              </a:solidFill>
            </a:endParaRPr>
          </a:p>
          <a:p>
            <a:pPr algn="ctr"/>
            <a:r>
              <a:rPr lang="en-US" sz="900" dirty="0">
                <a:solidFill>
                  <a:srgbClr val="022167"/>
                </a:solidFill>
              </a:rPr>
              <a:t>254-771-6788 (M&amp;T)</a:t>
            </a:r>
          </a:p>
          <a:p>
            <a:pPr algn="ctr"/>
            <a:r>
              <a:rPr lang="en-US" sz="900" dirty="0">
                <a:solidFill>
                  <a:srgbClr val="022167"/>
                </a:solidFill>
              </a:rPr>
              <a:t>254-750-9387 (W-F)</a:t>
            </a:r>
          </a:p>
        </p:txBody>
      </p:sp>
      <p:sp>
        <p:nvSpPr>
          <p:cNvPr id="24" name="TextBox 23"/>
          <p:cNvSpPr txBox="1"/>
          <p:nvPr/>
        </p:nvSpPr>
        <p:spPr>
          <a:xfrm>
            <a:off x="268481" y="4397531"/>
            <a:ext cx="2357949" cy="507831"/>
          </a:xfrm>
          <a:prstGeom prst="rect">
            <a:avLst/>
          </a:prstGeom>
          <a:noFill/>
        </p:spPr>
        <p:txBody>
          <a:bodyPr wrap="square" rtlCol="0">
            <a:spAutoFit/>
          </a:bodyPr>
          <a:lstStyle/>
          <a:p>
            <a:pPr algn="ctr"/>
            <a:r>
              <a:rPr lang="en-US" sz="900" b="1" dirty="0">
                <a:solidFill>
                  <a:srgbClr val="022167"/>
                </a:solidFill>
              </a:rPr>
              <a:t>Gretchen Rodriguez,  </a:t>
            </a:r>
            <a:r>
              <a:rPr lang="en-US" sz="900" dirty="0">
                <a:solidFill>
                  <a:srgbClr val="022167"/>
                </a:solidFill>
              </a:rPr>
              <a:t>PHR 8</a:t>
            </a:r>
          </a:p>
          <a:p>
            <a:pPr algn="ctr"/>
            <a:r>
              <a:rPr lang="en-US" sz="900" dirty="0">
                <a:solidFill>
                  <a:srgbClr val="022167"/>
                </a:solidFill>
                <a:hlinkClick r:id="rId5"/>
              </a:rPr>
              <a:t>Gretchen.Rodriguez@dshs.texas.gov</a:t>
            </a:r>
            <a:endParaRPr lang="en-US" sz="900" dirty="0">
              <a:solidFill>
                <a:srgbClr val="022167"/>
              </a:solidFill>
            </a:endParaRPr>
          </a:p>
          <a:p>
            <a:pPr algn="ctr"/>
            <a:r>
              <a:rPr lang="en-US" sz="900" dirty="0">
                <a:solidFill>
                  <a:srgbClr val="022167"/>
                </a:solidFill>
              </a:rPr>
              <a:t>210-949-2025</a:t>
            </a:r>
          </a:p>
        </p:txBody>
      </p:sp>
      <p:sp>
        <p:nvSpPr>
          <p:cNvPr id="26" name="TextBox 25"/>
          <p:cNvSpPr txBox="1"/>
          <p:nvPr/>
        </p:nvSpPr>
        <p:spPr>
          <a:xfrm>
            <a:off x="7190658" y="1486043"/>
            <a:ext cx="1732012" cy="507831"/>
          </a:xfrm>
          <a:prstGeom prst="rect">
            <a:avLst/>
          </a:prstGeom>
          <a:noFill/>
        </p:spPr>
        <p:txBody>
          <a:bodyPr wrap="square" rtlCol="0">
            <a:spAutoFit/>
          </a:bodyPr>
          <a:lstStyle/>
          <a:p>
            <a:pPr algn="ctr"/>
            <a:r>
              <a:rPr lang="en-US" sz="900" b="1" dirty="0">
                <a:solidFill>
                  <a:srgbClr val="022167"/>
                </a:solidFill>
              </a:rPr>
              <a:t>Thi Dang, </a:t>
            </a:r>
            <a:r>
              <a:rPr lang="en-US" sz="900" dirty="0">
                <a:solidFill>
                  <a:srgbClr val="022167"/>
                </a:solidFill>
              </a:rPr>
              <a:t>PHR 2/3</a:t>
            </a:r>
          </a:p>
          <a:p>
            <a:pPr algn="ctr"/>
            <a:r>
              <a:rPr lang="en-US" sz="900" dirty="0">
                <a:solidFill>
                  <a:srgbClr val="022167"/>
                </a:solidFill>
                <a:hlinkClick r:id="rId4"/>
              </a:rPr>
              <a:t>Thi.Dang@dshs.texas.gov</a:t>
            </a:r>
            <a:endParaRPr lang="en-US" sz="900" dirty="0">
              <a:solidFill>
                <a:srgbClr val="022167"/>
              </a:solidFill>
            </a:endParaRPr>
          </a:p>
          <a:p>
            <a:pPr algn="ctr"/>
            <a:r>
              <a:rPr lang="en-US" sz="900" dirty="0">
                <a:solidFill>
                  <a:srgbClr val="022167"/>
                </a:solidFill>
              </a:rPr>
              <a:t>817-264-4500</a:t>
            </a:r>
          </a:p>
        </p:txBody>
      </p:sp>
      <p:sp>
        <p:nvSpPr>
          <p:cNvPr id="29" name="TextBox 28"/>
          <p:cNvSpPr txBox="1"/>
          <p:nvPr/>
        </p:nvSpPr>
        <p:spPr>
          <a:xfrm>
            <a:off x="7428136" y="2116285"/>
            <a:ext cx="1854271" cy="507831"/>
          </a:xfrm>
          <a:prstGeom prst="rect">
            <a:avLst/>
          </a:prstGeom>
          <a:noFill/>
        </p:spPr>
        <p:txBody>
          <a:bodyPr wrap="square" rtlCol="0">
            <a:spAutoFit/>
          </a:bodyPr>
          <a:lstStyle/>
          <a:p>
            <a:pPr algn="ctr"/>
            <a:r>
              <a:rPr lang="en-US" sz="900" b="1" dirty="0">
                <a:solidFill>
                  <a:srgbClr val="022167"/>
                </a:solidFill>
              </a:rPr>
              <a:t>Annie Nutt, </a:t>
            </a:r>
            <a:r>
              <a:rPr lang="en-US" sz="900" dirty="0">
                <a:solidFill>
                  <a:srgbClr val="022167"/>
                </a:solidFill>
              </a:rPr>
              <a:t>PHR 4/5N</a:t>
            </a:r>
          </a:p>
          <a:p>
            <a:pPr algn="ctr"/>
            <a:r>
              <a:rPr lang="en-US" sz="900" dirty="0">
                <a:solidFill>
                  <a:srgbClr val="022167"/>
                </a:solidFill>
                <a:hlinkClick r:id="rId4"/>
              </a:rPr>
              <a:t>Anna.Nutt@dshs.texas.gov</a:t>
            </a:r>
            <a:endParaRPr lang="en-US" sz="900" dirty="0">
              <a:solidFill>
                <a:srgbClr val="022167"/>
              </a:solidFill>
            </a:endParaRPr>
          </a:p>
          <a:p>
            <a:pPr algn="ctr"/>
            <a:r>
              <a:rPr lang="en-US" sz="900" dirty="0">
                <a:solidFill>
                  <a:srgbClr val="022167"/>
                </a:solidFill>
              </a:rPr>
              <a:t>903-533-5317</a:t>
            </a:r>
          </a:p>
        </p:txBody>
      </p:sp>
      <p:sp>
        <p:nvSpPr>
          <p:cNvPr id="30" name="TextBox 29"/>
          <p:cNvSpPr txBox="1"/>
          <p:nvPr/>
        </p:nvSpPr>
        <p:spPr>
          <a:xfrm>
            <a:off x="6747642" y="4728435"/>
            <a:ext cx="2278847" cy="507831"/>
          </a:xfrm>
          <a:prstGeom prst="rect">
            <a:avLst/>
          </a:prstGeom>
          <a:noFill/>
        </p:spPr>
        <p:txBody>
          <a:bodyPr wrap="square" rtlCol="0">
            <a:spAutoFit/>
          </a:bodyPr>
          <a:lstStyle/>
          <a:p>
            <a:pPr algn="ctr"/>
            <a:r>
              <a:rPr lang="en-US" sz="900" b="1" dirty="0">
                <a:solidFill>
                  <a:srgbClr val="022167"/>
                </a:solidFill>
              </a:rPr>
              <a:t>Bobbiejean Garcia, </a:t>
            </a:r>
            <a:r>
              <a:rPr lang="en-US" sz="900" dirty="0">
                <a:solidFill>
                  <a:srgbClr val="022167"/>
                </a:solidFill>
              </a:rPr>
              <a:t>PHR 6/5S</a:t>
            </a:r>
          </a:p>
          <a:p>
            <a:pPr algn="ctr"/>
            <a:r>
              <a:rPr lang="en-US" sz="900" dirty="0">
                <a:solidFill>
                  <a:srgbClr val="022167"/>
                </a:solidFill>
                <a:hlinkClick r:id="rId4"/>
              </a:rPr>
              <a:t>Bobbiejean.Garcia@dshs.texas.gov</a:t>
            </a:r>
            <a:endParaRPr lang="en-US" sz="900" dirty="0">
              <a:solidFill>
                <a:srgbClr val="022167"/>
              </a:solidFill>
            </a:endParaRPr>
          </a:p>
          <a:p>
            <a:pPr algn="ctr"/>
            <a:r>
              <a:rPr lang="en-US" sz="900" dirty="0">
                <a:solidFill>
                  <a:srgbClr val="022167"/>
                </a:solidFill>
              </a:rPr>
              <a:t>713-767-3404</a:t>
            </a:r>
          </a:p>
        </p:txBody>
      </p:sp>
      <p:sp>
        <p:nvSpPr>
          <p:cNvPr id="31" name="TextBox 30"/>
          <p:cNvSpPr txBox="1"/>
          <p:nvPr/>
        </p:nvSpPr>
        <p:spPr>
          <a:xfrm>
            <a:off x="6747642" y="5758169"/>
            <a:ext cx="2193802" cy="507831"/>
          </a:xfrm>
          <a:prstGeom prst="rect">
            <a:avLst/>
          </a:prstGeom>
          <a:noFill/>
        </p:spPr>
        <p:txBody>
          <a:bodyPr wrap="square" rtlCol="0">
            <a:spAutoFit/>
          </a:bodyPr>
          <a:lstStyle/>
          <a:p>
            <a:pPr algn="ctr"/>
            <a:r>
              <a:rPr lang="en-US" sz="900" b="1" dirty="0">
                <a:solidFill>
                  <a:srgbClr val="022167"/>
                </a:solidFill>
              </a:rPr>
              <a:t>Melba Zambrano, </a:t>
            </a:r>
            <a:r>
              <a:rPr lang="en-US" sz="900" dirty="0">
                <a:solidFill>
                  <a:srgbClr val="022167"/>
                </a:solidFill>
              </a:rPr>
              <a:t>PHR 11</a:t>
            </a:r>
          </a:p>
          <a:p>
            <a:pPr algn="ctr"/>
            <a:r>
              <a:rPr lang="en-US" sz="900" dirty="0">
                <a:solidFill>
                  <a:srgbClr val="022167"/>
                </a:solidFill>
                <a:hlinkClick r:id="rId4"/>
              </a:rPr>
              <a:t>Melba.Zambrano@dshs.texas.gov</a:t>
            </a:r>
            <a:endParaRPr lang="en-US" sz="900" dirty="0">
              <a:solidFill>
                <a:srgbClr val="022167"/>
              </a:solidFill>
            </a:endParaRPr>
          </a:p>
          <a:p>
            <a:pPr algn="ctr"/>
            <a:r>
              <a:rPr lang="en-US" sz="900" dirty="0">
                <a:solidFill>
                  <a:srgbClr val="022167"/>
                </a:solidFill>
              </a:rPr>
              <a:t>955-444-3208</a:t>
            </a:r>
          </a:p>
        </p:txBody>
      </p:sp>
      <p:cxnSp>
        <p:nvCxnSpPr>
          <p:cNvPr id="33" name="Straight Arrow Connector 32"/>
          <p:cNvCxnSpPr/>
          <p:nvPr/>
        </p:nvCxnSpPr>
        <p:spPr>
          <a:xfrm>
            <a:off x="2027458" y="1936810"/>
            <a:ext cx="3799950" cy="15139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1843" y="430241"/>
            <a:ext cx="1868815" cy="360077"/>
          </a:xfrm>
          <a:prstGeom prst="rect">
            <a:avLst/>
          </a:prstGeom>
        </p:spPr>
      </p:pic>
      <p:cxnSp>
        <p:nvCxnSpPr>
          <p:cNvPr id="6" name="Straight Arrow Connector 5"/>
          <p:cNvCxnSpPr>
            <a:stCxn id="26" idx="1"/>
          </p:cNvCxnSpPr>
          <p:nvPr/>
        </p:nvCxnSpPr>
        <p:spPr>
          <a:xfrm flipH="1">
            <a:off x="6064886" y="1739959"/>
            <a:ext cx="1125772" cy="7609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371" y="146867"/>
            <a:ext cx="844537" cy="1126049"/>
          </a:xfrm>
          <a:prstGeom prst="rect">
            <a:avLst/>
          </a:prstGeom>
        </p:spPr>
      </p:pic>
      <p:sp>
        <p:nvSpPr>
          <p:cNvPr id="7" name="Footer Placeholder 6"/>
          <p:cNvSpPr>
            <a:spLocks noGrp="1"/>
          </p:cNvSpPr>
          <p:nvPr>
            <p:ph type="ftr" sz="quarter" idx="11"/>
          </p:nvPr>
        </p:nvSpPr>
        <p:spPr/>
        <p:txBody>
          <a:bodyPr/>
          <a:lstStyle/>
          <a:p>
            <a:endParaRPr lang="en-US" dirty="0">
              <a:solidFill>
                <a:srgbClr val="022167">
                  <a:lumMod val="40000"/>
                  <a:lumOff val="60000"/>
                </a:srgbClr>
              </a:solidFill>
            </a:endParaRPr>
          </a:p>
        </p:txBody>
      </p:sp>
      <p:sp>
        <p:nvSpPr>
          <p:cNvPr id="9" name="Slide Number Placeholder 8"/>
          <p:cNvSpPr>
            <a:spLocks noGrp="1"/>
          </p:cNvSpPr>
          <p:nvPr>
            <p:ph type="sldNum" sz="quarter" idx="12"/>
          </p:nvPr>
        </p:nvSpPr>
        <p:spPr/>
        <p:txBody>
          <a:bodyPr/>
          <a:lstStyle/>
          <a:p>
            <a:fld id="{7597D868-7E28-48BD-8921-3C0ABD546831}" type="slidenum">
              <a:rPr lang="en-US" smtClean="0">
                <a:solidFill>
                  <a:srgbClr val="022167">
                    <a:lumMod val="40000"/>
                    <a:lumOff val="60000"/>
                  </a:srgbClr>
                </a:solidFill>
              </a:rPr>
              <a:pPr/>
              <a:t>2</a:t>
            </a:fld>
            <a:endParaRPr lang="en-US" dirty="0">
              <a:solidFill>
                <a:srgbClr val="022167">
                  <a:lumMod val="40000"/>
                  <a:lumOff val="60000"/>
                </a:srgbClr>
              </a:solidFill>
            </a:endParaRPr>
          </a:p>
        </p:txBody>
      </p:sp>
    </p:spTree>
    <p:extLst>
      <p:ext uri="{BB962C8B-B14F-4D97-AF65-F5344CB8AC3E}">
        <p14:creationId xmlns:p14="http://schemas.microsoft.com/office/powerpoint/2010/main" val="3830756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459" y="161016"/>
            <a:ext cx="7014644" cy="897763"/>
          </a:xfrm>
        </p:spPr>
        <p:txBody>
          <a:bodyPr/>
          <a:lstStyle/>
          <a:p>
            <a:r>
              <a:rPr lang="en-US" sz="4500" dirty="0"/>
              <a:t>Notes about mcr-1</a:t>
            </a:r>
          </a:p>
        </p:txBody>
      </p:sp>
      <p:sp>
        <p:nvSpPr>
          <p:cNvPr id="4" name="Text Placeholder 3"/>
          <p:cNvSpPr>
            <a:spLocks noGrp="1"/>
          </p:cNvSpPr>
          <p:nvPr>
            <p:ph type="body" idx="13"/>
          </p:nvPr>
        </p:nvSpPr>
        <p:spPr>
          <a:xfrm>
            <a:off x="1990459" y="1616940"/>
            <a:ext cx="6636730" cy="4074396"/>
          </a:xfrm>
        </p:spPr>
        <p:txBody>
          <a:bodyPr>
            <a:normAutofit/>
          </a:bodyPr>
          <a:lstStyle/>
          <a:p>
            <a:pPr marL="0" indent="0">
              <a:buNone/>
            </a:pPr>
            <a:endParaRPr lang="en-US" sz="3000" dirty="0"/>
          </a:p>
          <a:p>
            <a:pPr marL="0" indent="0">
              <a:buNone/>
            </a:pPr>
            <a:endParaRPr lang="en-US" sz="3000" dirty="0"/>
          </a:p>
          <a:p>
            <a:pPr marL="0" indent="0">
              <a:buNone/>
            </a:pPr>
            <a:endParaRPr lang="en-US" sz="3000"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20</a:t>
            </a:fld>
            <a:endParaRPr lang="en-US"/>
          </a:p>
        </p:txBody>
      </p:sp>
      <p:sp>
        <p:nvSpPr>
          <p:cNvPr id="8" name="TextBox 7"/>
          <p:cNvSpPr txBox="1"/>
          <p:nvPr/>
        </p:nvSpPr>
        <p:spPr>
          <a:xfrm>
            <a:off x="1990459" y="1499066"/>
            <a:ext cx="6831046"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Until June 2017, mcr-1 has not been identified in Texas or in a Texas resident</a:t>
            </a:r>
          </a:p>
          <a:p>
            <a:pPr marL="285750" indent="-285750">
              <a:buFont typeface="Arial" panose="020B0604020202020204" pitchFamily="34" charset="0"/>
              <a:buChar char="•"/>
            </a:pPr>
            <a:r>
              <a:rPr lang="en-US" sz="3200" dirty="0">
                <a:solidFill>
                  <a:schemeClr val="bg1"/>
                </a:solidFill>
              </a:rPr>
              <a:t>Few cases have been seen in the U.S.</a:t>
            </a:r>
          </a:p>
          <a:p>
            <a:pPr marL="285750" indent="-285750">
              <a:buFont typeface="Arial" panose="020B0604020202020204" pitchFamily="34" charset="0"/>
              <a:buChar char="•"/>
            </a:pPr>
            <a:r>
              <a:rPr lang="en-US" sz="3200" dirty="0">
                <a:solidFill>
                  <a:schemeClr val="bg1"/>
                </a:solidFill>
              </a:rPr>
              <a:t>Collaboration with CDC is necessary</a:t>
            </a:r>
          </a:p>
          <a:p>
            <a:pPr marL="285750" indent="-285750">
              <a:buFont typeface="Arial" panose="020B0604020202020204" pitchFamily="34" charset="0"/>
              <a:buChar char="•"/>
            </a:pPr>
            <a:endParaRPr lang="en-US" sz="3200" dirty="0">
              <a:solidFill>
                <a:schemeClr val="bg1"/>
              </a:solidFill>
            </a:endParaRPr>
          </a:p>
        </p:txBody>
      </p:sp>
    </p:spTree>
    <p:extLst>
      <p:ext uri="{BB962C8B-B14F-4D97-AF65-F5344CB8AC3E}">
        <p14:creationId xmlns:p14="http://schemas.microsoft.com/office/powerpoint/2010/main" val="4158710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459" y="161016"/>
            <a:ext cx="7014644" cy="897763"/>
          </a:xfrm>
        </p:spPr>
        <p:txBody>
          <a:bodyPr/>
          <a:lstStyle/>
          <a:p>
            <a:r>
              <a:rPr lang="en-US" sz="4500" dirty="0"/>
              <a:t>Case Patient</a:t>
            </a:r>
          </a:p>
        </p:txBody>
      </p:sp>
      <p:sp>
        <p:nvSpPr>
          <p:cNvPr id="4" name="Text Placeholder 3"/>
          <p:cNvSpPr>
            <a:spLocks noGrp="1"/>
          </p:cNvSpPr>
          <p:nvPr>
            <p:ph type="body" idx="13"/>
          </p:nvPr>
        </p:nvSpPr>
        <p:spPr>
          <a:xfrm>
            <a:off x="1990459" y="1616940"/>
            <a:ext cx="6636730" cy="4074396"/>
          </a:xfrm>
        </p:spPr>
        <p:txBody>
          <a:bodyPr>
            <a:normAutofit/>
          </a:bodyPr>
          <a:lstStyle/>
          <a:p>
            <a:pPr marL="0" indent="0">
              <a:buNone/>
            </a:pPr>
            <a:endParaRPr lang="en-US" sz="3000" dirty="0"/>
          </a:p>
          <a:p>
            <a:pPr marL="0" indent="0">
              <a:buNone/>
            </a:pPr>
            <a:endParaRPr lang="en-US" sz="3000" dirty="0"/>
          </a:p>
          <a:p>
            <a:pPr marL="0" indent="0">
              <a:buNone/>
            </a:pPr>
            <a:endParaRPr lang="en-US" sz="3000"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21</a:t>
            </a:fld>
            <a:endParaRPr lang="en-US"/>
          </a:p>
        </p:txBody>
      </p:sp>
      <p:sp>
        <p:nvSpPr>
          <p:cNvPr id="8" name="TextBox 7"/>
          <p:cNvSpPr txBox="1"/>
          <p:nvPr/>
        </p:nvSpPr>
        <p:spPr>
          <a:xfrm>
            <a:off x="1990459" y="1499066"/>
            <a:ext cx="7014644" cy="550920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49 y/o male</a:t>
            </a:r>
          </a:p>
          <a:p>
            <a:pPr marL="285750" indent="-285750">
              <a:buFont typeface="Arial" panose="020B0604020202020204" pitchFamily="34" charset="0"/>
              <a:buChar char="•"/>
            </a:pPr>
            <a:r>
              <a:rPr lang="en-US" sz="3200" dirty="0">
                <a:solidFill>
                  <a:schemeClr val="bg1"/>
                </a:solidFill>
              </a:rPr>
              <a:t>McLennan County resident</a:t>
            </a:r>
          </a:p>
          <a:p>
            <a:pPr marL="285750" indent="-285750">
              <a:buFont typeface="Arial" panose="020B0604020202020204" pitchFamily="34" charset="0"/>
              <a:buChar char="•"/>
            </a:pPr>
            <a:r>
              <a:rPr lang="en-US" sz="3200" dirty="0">
                <a:solidFill>
                  <a:schemeClr val="bg1"/>
                </a:solidFill>
              </a:rPr>
              <a:t>5/21/17 Urine culture + </a:t>
            </a:r>
            <a:br>
              <a:rPr lang="en-US" sz="3200" dirty="0">
                <a:solidFill>
                  <a:schemeClr val="bg1"/>
                </a:solidFill>
              </a:rPr>
            </a:br>
            <a:r>
              <a:rPr lang="en-US" sz="3200" dirty="0">
                <a:solidFill>
                  <a:schemeClr val="bg1"/>
                </a:solidFill>
              </a:rPr>
              <a:t>ESBL E. coli</a:t>
            </a:r>
          </a:p>
          <a:p>
            <a:pPr marL="285750" indent="-285750">
              <a:buFont typeface="Arial" panose="020B0604020202020204" pitchFamily="34" charset="0"/>
              <a:buChar char="•"/>
            </a:pPr>
            <a:r>
              <a:rPr lang="en-US" sz="3200" dirty="0">
                <a:solidFill>
                  <a:schemeClr val="bg1"/>
                </a:solidFill>
              </a:rPr>
              <a:t>6/15/17 Isolate sent from reference lab to ARLN due to </a:t>
            </a:r>
            <a:r>
              <a:rPr lang="en-US" sz="3200" dirty="0" err="1">
                <a:solidFill>
                  <a:schemeClr val="bg1"/>
                </a:solidFill>
              </a:rPr>
              <a:t>colistin</a:t>
            </a:r>
            <a:r>
              <a:rPr lang="en-US" sz="3200" dirty="0">
                <a:solidFill>
                  <a:schemeClr val="bg1"/>
                </a:solidFill>
              </a:rPr>
              <a:t> resistance</a:t>
            </a:r>
          </a:p>
          <a:p>
            <a:pPr marL="285750" indent="-285750">
              <a:buFont typeface="Arial" panose="020B0604020202020204" pitchFamily="34" charset="0"/>
              <a:buChar char="•"/>
            </a:pPr>
            <a:r>
              <a:rPr lang="en-US" sz="3200" dirty="0">
                <a:solidFill>
                  <a:schemeClr val="bg1"/>
                </a:solidFill>
              </a:rPr>
              <a:t>ARLN PCR testing revealed presence of mcr-1 resistance mechanism</a:t>
            </a:r>
          </a:p>
          <a:p>
            <a:pPr marL="285750" indent="-285750">
              <a:buFont typeface="Arial" panose="020B0604020202020204" pitchFamily="34" charset="0"/>
              <a:buChar char="•"/>
            </a:pPr>
            <a:endParaRPr lang="en-US" sz="3200" dirty="0">
              <a:solidFill>
                <a:schemeClr val="bg1"/>
              </a:solidFill>
            </a:endParaRPr>
          </a:p>
        </p:txBody>
      </p:sp>
    </p:spTree>
    <p:extLst>
      <p:ext uri="{BB962C8B-B14F-4D97-AF65-F5344CB8AC3E}">
        <p14:creationId xmlns:p14="http://schemas.microsoft.com/office/powerpoint/2010/main" val="3239048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124" y="3690258"/>
            <a:ext cx="7397749" cy="1480980"/>
          </a:xfrm>
        </p:spPr>
        <p:txBody>
          <a:bodyPr/>
          <a:lstStyle/>
          <a:p>
            <a:pPr algn="ctr"/>
            <a:r>
              <a:rPr lang="en-US" sz="6000" dirty="0"/>
              <a:t>Dallas County Health &amp; Human Services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22</a:t>
            </a:fld>
            <a:endParaRPr lang="en-US"/>
          </a:p>
        </p:txBody>
      </p:sp>
    </p:spTree>
    <p:extLst>
      <p:ext uri="{BB962C8B-B14F-4D97-AF65-F5344CB8AC3E}">
        <p14:creationId xmlns:p14="http://schemas.microsoft.com/office/powerpoint/2010/main" val="1781144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760" y="567094"/>
            <a:ext cx="7027557" cy="769659"/>
          </a:xfrm>
        </p:spPr>
        <p:txBody>
          <a:bodyPr/>
          <a:lstStyle/>
          <a:p>
            <a:r>
              <a:rPr lang="en-US" sz="4500" dirty="0"/>
              <a:t>Dallas County </a:t>
            </a:r>
            <a:br>
              <a:rPr lang="en-US" sz="4500" dirty="0"/>
            </a:br>
            <a:r>
              <a:rPr lang="en-US" sz="4500" dirty="0"/>
              <a:t>Point Prevalence Study</a:t>
            </a:r>
          </a:p>
        </p:txBody>
      </p:sp>
      <p:sp>
        <p:nvSpPr>
          <p:cNvPr id="4" name="Text Placeholder 3"/>
          <p:cNvSpPr>
            <a:spLocks noGrp="1"/>
          </p:cNvSpPr>
          <p:nvPr>
            <p:ph type="body" idx="13"/>
          </p:nvPr>
        </p:nvSpPr>
        <p:spPr>
          <a:xfrm>
            <a:off x="1588168" y="1616940"/>
            <a:ext cx="7039021" cy="4074396"/>
          </a:xfrm>
        </p:spPr>
        <p:txBody>
          <a:bodyPr>
            <a:normAutofit/>
          </a:bodyPr>
          <a:lstStyle/>
          <a:p>
            <a:endParaRPr lang="en-US" sz="3000" dirty="0"/>
          </a:p>
          <a:p>
            <a:endParaRPr lang="en-US" sz="3000" dirty="0"/>
          </a:p>
          <a:p>
            <a:endParaRPr lang="en-US" sz="3000" dirty="0"/>
          </a:p>
        </p:txBody>
      </p:sp>
      <p:sp>
        <p:nvSpPr>
          <p:cNvPr id="6" name="Footer Placeholder 5"/>
          <p:cNvSpPr>
            <a:spLocks noGrp="1"/>
          </p:cNvSpPr>
          <p:nvPr>
            <p:ph type="ftr" sz="quarter" idx="11"/>
          </p:nvPr>
        </p:nvSpPr>
        <p:spPr/>
        <p:txBody>
          <a:bodyPr/>
          <a:lstStyle/>
          <a:p>
            <a:endParaRPr lang="en-US">
              <a:solidFill>
                <a:srgbClr val="022167">
                  <a:lumMod val="40000"/>
                  <a:lumOff val="60000"/>
                </a:srgbClr>
              </a:solidFill>
            </a:endParaRPr>
          </a:p>
        </p:txBody>
      </p:sp>
      <p:sp>
        <p:nvSpPr>
          <p:cNvPr id="7" name="Slide Number Placeholder 6"/>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23</a:t>
            </a:fld>
            <a:endParaRPr lang="en-US">
              <a:solidFill>
                <a:srgbClr val="022167">
                  <a:lumMod val="40000"/>
                  <a:lumOff val="60000"/>
                </a:srgbClr>
              </a:solidFill>
            </a:endParaRPr>
          </a:p>
        </p:txBody>
      </p:sp>
      <p:sp>
        <p:nvSpPr>
          <p:cNvPr id="8" name="TextBox 7"/>
          <p:cNvSpPr txBox="1"/>
          <p:nvPr/>
        </p:nvSpPr>
        <p:spPr>
          <a:xfrm>
            <a:off x="2068604" y="1616940"/>
            <a:ext cx="6446745" cy="3323987"/>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srgbClr val="FFFFFF"/>
                </a:solidFill>
              </a:rPr>
              <a:t>Dallas County epidemiologists worked with the LTAC to obtain rectal swabs</a:t>
            </a:r>
          </a:p>
          <a:p>
            <a:pPr marL="285750" indent="-285750">
              <a:buFont typeface="Arial" panose="020B0604020202020204" pitchFamily="34" charset="0"/>
              <a:buChar char="•"/>
            </a:pPr>
            <a:r>
              <a:rPr lang="en-US" sz="3000" dirty="0">
                <a:solidFill>
                  <a:srgbClr val="FFFFFF"/>
                </a:solidFill>
              </a:rPr>
              <a:t>11 patients were swabbed</a:t>
            </a:r>
          </a:p>
          <a:p>
            <a:pPr marL="285750" indent="-285750">
              <a:buFont typeface="Arial" panose="020B0604020202020204" pitchFamily="34" charset="0"/>
              <a:buChar char="•"/>
            </a:pPr>
            <a:r>
              <a:rPr lang="en-US" sz="3000" dirty="0">
                <a:solidFill>
                  <a:srgbClr val="FFFFFF"/>
                </a:solidFill>
              </a:rPr>
              <a:t>Swabs were sent to CDC</a:t>
            </a:r>
          </a:p>
          <a:p>
            <a:pPr marL="285750" indent="-285750">
              <a:buFont typeface="Arial" panose="020B0604020202020204" pitchFamily="34" charset="0"/>
              <a:buChar char="•"/>
            </a:pPr>
            <a:r>
              <a:rPr lang="en-US" sz="3000" dirty="0">
                <a:solidFill>
                  <a:srgbClr val="FFFFFF"/>
                </a:solidFill>
              </a:rPr>
              <a:t>All isolates were negative for mcr-1</a:t>
            </a:r>
          </a:p>
        </p:txBody>
      </p:sp>
    </p:spTree>
    <p:extLst>
      <p:ext uri="{BB962C8B-B14F-4D97-AF65-F5344CB8AC3E}">
        <p14:creationId xmlns:p14="http://schemas.microsoft.com/office/powerpoint/2010/main" val="3829705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67897"/>
            <a:ext cx="8496300" cy="769659"/>
          </a:xfrm>
        </p:spPr>
        <p:txBody>
          <a:bodyPr/>
          <a:lstStyle/>
          <a:p>
            <a:r>
              <a:rPr lang="en-US" sz="4500" dirty="0"/>
              <a:t>Dallas Co. Retrospective &amp; Prospective Surveillance</a:t>
            </a:r>
          </a:p>
        </p:txBody>
      </p:sp>
      <p:sp>
        <p:nvSpPr>
          <p:cNvPr id="4" name="Text Placeholder 3"/>
          <p:cNvSpPr>
            <a:spLocks noGrp="1"/>
          </p:cNvSpPr>
          <p:nvPr>
            <p:ph type="body" idx="13"/>
          </p:nvPr>
        </p:nvSpPr>
        <p:spPr>
          <a:xfrm>
            <a:off x="1588168" y="1616940"/>
            <a:ext cx="7039021" cy="4074396"/>
          </a:xfrm>
        </p:spPr>
        <p:txBody>
          <a:bodyPr>
            <a:normAutofit/>
          </a:bodyPr>
          <a:lstStyle/>
          <a:p>
            <a:endParaRPr lang="en-US" sz="3000" dirty="0"/>
          </a:p>
          <a:p>
            <a:endParaRPr lang="en-US" sz="3000" dirty="0"/>
          </a:p>
          <a:p>
            <a:endParaRPr lang="en-US" sz="3000" dirty="0"/>
          </a:p>
        </p:txBody>
      </p:sp>
      <p:sp>
        <p:nvSpPr>
          <p:cNvPr id="6" name="Footer Placeholder 5"/>
          <p:cNvSpPr>
            <a:spLocks noGrp="1"/>
          </p:cNvSpPr>
          <p:nvPr>
            <p:ph type="ftr" sz="quarter" idx="11"/>
          </p:nvPr>
        </p:nvSpPr>
        <p:spPr/>
        <p:txBody>
          <a:bodyPr/>
          <a:lstStyle/>
          <a:p>
            <a:endParaRPr lang="en-US">
              <a:solidFill>
                <a:srgbClr val="022167">
                  <a:lumMod val="40000"/>
                  <a:lumOff val="60000"/>
                </a:srgbClr>
              </a:solidFill>
            </a:endParaRPr>
          </a:p>
        </p:txBody>
      </p:sp>
      <p:sp>
        <p:nvSpPr>
          <p:cNvPr id="7" name="Slide Number Placeholder 6"/>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24</a:t>
            </a:fld>
            <a:endParaRPr lang="en-US">
              <a:solidFill>
                <a:srgbClr val="022167">
                  <a:lumMod val="40000"/>
                  <a:lumOff val="60000"/>
                </a:srgbClr>
              </a:solidFill>
            </a:endParaRPr>
          </a:p>
        </p:txBody>
      </p:sp>
      <p:sp>
        <p:nvSpPr>
          <p:cNvPr id="8" name="TextBox 7"/>
          <p:cNvSpPr txBox="1"/>
          <p:nvPr/>
        </p:nvSpPr>
        <p:spPr>
          <a:xfrm>
            <a:off x="2068604" y="1530881"/>
            <a:ext cx="6716167" cy="4247317"/>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srgbClr val="FFFFFF"/>
                </a:solidFill>
              </a:rPr>
              <a:t>Epidemiologists collaborated with the Infection Preventionist to identify additional cases</a:t>
            </a:r>
          </a:p>
          <a:p>
            <a:pPr marL="285750" indent="-285750">
              <a:buFont typeface="Arial" panose="020B0604020202020204" pitchFamily="34" charset="0"/>
              <a:buChar char="•"/>
            </a:pPr>
            <a:r>
              <a:rPr lang="en-US" sz="3000" dirty="0">
                <a:solidFill>
                  <a:srgbClr val="FFFFFF"/>
                </a:solidFill>
              </a:rPr>
              <a:t>No additional cases identified </a:t>
            </a:r>
          </a:p>
          <a:p>
            <a:pPr marL="285750" indent="-285750">
              <a:buFont typeface="Arial" panose="020B0604020202020204" pitchFamily="34" charset="0"/>
              <a:buChar char="•"/>
            </a:pPr>
            <a:r>
              <a:rPr lang="en-US" sz="3000" dirty="0">
                <a:solidFill>
                  <a:srgbClr val="FFFFFF"/>
                </a:solidFill>
              </a:rPr>
              <a:t>The reference lab for the LTAC was asked to submit isolates to DSHS Lab for 3 months for prospective surveillance. The lab chose not to participate.</a:t>
            </a:r>
          </a:p>
        </p:txBody>
      </p:sp>
    </p:spTree>
    <p:extLst>
      <p:ext uri="{BB962C8B-B14F-4D97-AF65-F5344CB8AC3E}">
        <p14:creationId xmlns:p14="http://schemas.microsoft.com/office/powerpoint/2010/main" val="939429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13001"/>
            <a:ext cx="7772400" cy="1470025"/>
          </a:xfrm>
        </p:spPr>
        <p:txBody>
          <a:bodyPr>
            <a:normAutofit fontScale="90000"/>
          </a:bodyPr>
          <a:lstStyle/>
          <a:p>
            <a:r>
              <a:rPr lang="en-US" dirty="0">
                <a:solidFill>
                  <a:schemeClr val="accent1">
                    <a:lumMod val="75000"/>
                  </a:schemeClr>
                </a:solidFill>
              </a:rPr>
              <a:t>MCR-1 Case Study</a:t>
            </a:r>
            <a:br>
              <a:rPr lang="en-US" dirty="0">
                <a:solidFill>
                  <a:schemeClr val="accent1">
                    <a:lumMod val="75000"/>
                  </a:schemeClr>
                </a:solidFill>
              </a:rPr>
            </a:br>
            <a:br>
              <a:rPr lang="en-US" dirty="0">
                <a:solidFill>
                  <a:schemeClr val="accent1">
                    <a:lumMod val="75000"/>
                  </a:schemeClr>
                </a:solidFill>
              </a:rPr>
            </a:br>
            <a:r>
              <a:rPr lang="en-US" sz="2200" dirty="0">
                <a:solidFill>
                  <a:schemeClr val="accent1">
                    <a:lumMod val="75000"/>
                  </a:schemeClr>
                </a:solidFill>
              </a:rPr>
              <a:t>By: Tijera Bell, MPH, </a:t>
            </a:r>
            <a:r>
              <a:rPr lang="en-US" sz="2200" dirty="0" err="1">
                <a:solidFill>
                  <a:schemeClr val="accent1">
                    <a:lumMod val="75000"/>
                  </a:schemeClr>
                </a:solidFill>
              </a:rPr>
              <a:t>CIC</a:t>
            </a:r>
            <a:endParaRPr lang="en-US" sz="2200" dirty="0">
              <a:solidFill>
                <a:schemeClr val="accent1">
                  <a:lumMod val="75000"/>
                </a:schemeClr>
              </a:solidFill>
            </a:endParaRPr>
          </a:p>
        </p:txBody>
      </p:sp>
      <p:sp>
        <p:nvSpPr>
          <p:cNvPr id="4" name="Rectangle 3"/>
          <p:cNvSpPr/>
          <p:nvPr/>
        </p:nvSpPr>
        <p:spPr>
          <a:xfrm>
            <a:off x="0" y="62285"/>
            <a:ext cx="9144000" cy="69971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62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296780" y="171848"/>
            <a:ext cx="4580021" cy="461665"/>
          </a:xfrm>
          <a:prstGeom prst="rect">
            <a:avLst/>
          </a:prstGeom>
          <a:noFill/>
        </p:spPr>
        <p:txBody>
          <a:bodyPr wrap="square" rtlCol="0">
            <a:spAutoFit/>
          </a:bodyPr>
          <a:lstStyle/>
          <a:p>
            <a:r>
              <a:rPr lang="en-US" sz="2400" b="1" dirty="0">
                <a:solidFill>
                  <a:prstClr val="white"/>
                </a:solidFill>
              </a:rPr>
              <a:t>TARRANT COUNTY PUBLIC HEALTH</a:t>
            </a:r>
          </a:p>
        </p:txBody>
      </p:sp>
      <p:sp>
        <p:nvSpPr>
          <p:cNvPr id="8" name="TextBox 7"/>
          <p:cNvSpPr txBox="1"/>
          <p:nvPr/>
        </p:nvSpPr>
        <p:spPr>
          <a:xfrm>
            <a:off x="4953000" y="234253"/>
            <a:ext cx="1676400" cy="369332"/>
          </a:xfrm>
          <a:prstGeom prst="rect">
            <a:avLst/>
          </a:prstGeom>
          <a:noFill/>
        </p:spPr>
        <p:txBody>
          <a:bodyPr wrap="square" rtlCol="0">
            <a:spAutoFit/>
          </a:bodyPr>
          <a:lstStyle/>
          <a:p>
            <a:pPr algn="ctr"/>
            <a:r>
              <a:rPr lang="en-US" dirty="0">
                <a:solidFill>
                  <a:prstClr val="white">
                    <a:lumMod val="95000"/>
                  </a:prstClr>
                </a:solidFill>
              </a:rPr>
              <a:t>Accountability.</a:t>
            </a:r>
          </a:p>
        </p:txBody>
      </p:sp>
      <p:sp>
        <p:nvSpPr>
          <p:cNvPr id="9" name="TextBox 8"/>
          <p:cNvSpPr txBox="1"/>
          <p:nvPr/>
        </p:nvSpPr>
        <p:spPr>
          <a:xfrm>
            <a:off x="6629400" y="233401"/>
            <a:ext cx="914400" cy="369332"/>
          </a:xfrm>
          <a:prstGeom prst="rect">
            <a:avLst/>
          </a:prstGeom>
          <a:noFill/>
        </p:spPr>
        <p:txBody>
          <a:bodyPr wrap="square" rtlCol="0">
            <a:spAutoFit/>
          </a:bodyPr>
          <a:lstStyle/>
          <a:p>
            <a:pPr algn="ctr"/>
            <a:r>
              <a:rPr lang="en-US" dirty="0">
                <a:solidFill>
                  <a:prstClr val="white">
                    <a:lumMod val="95000"/>
                  </a:prstClr>
                </a:solidFill>
              </a:rPr>
              <a:t>Quality.</a:t>
            </a:r>
          </a:p>
        </p:txBody>
      </p:sp>
      <p:sp>
        <p:nvSpPr>
          <p:cNvPr id="10" name="TextBox 9"/>
          <p:cNvSpPr txBox="1"/>
          <p:nvPr/>
        </p:nvSpPr>
        <p:spPr>
          <a:xfrm>
            <a:off x="7543800" y="235105"/>
            <a:ext cx="1295400" cy="369332"/>
          </a:xfrm>
          <a:prstGeom prst="rect">
            <a:avLst/>
          </a:prstGeom>
          <a:noFill/>
        </p:spPr>
        <p:txBody>
          <a:bodyPr wrap="square" rtlCol="0">
            <a:spAutoFit/>
          </a:bodyPr>
          <a:lstStyle/>
          <a:p>
            <a:pPr algn="ctr"/>
            <a:r>
              <a:rPr lang="en-US" dirty="0">
                <a:solidFill>
                  <a:prstClr val="white"/>
                </a:solidFill>
              </a:rPr>
              <a:t>Innovation.</a:t>
            </a:r>
          </a:p>
        </p:txBody>
      </p:sp>
      <p:sp>
        <p:nvSpPr>
          <p:cNvPr id="11" name="Rectangle 10"/>
          <p:cNvSpPr/>
          <p:nvPr/>
        </p:nvSpPr>
        <p:spPr>
          <a:xfrm>
            <a:off x="0" y="6375400"/>
            <a:ext cx="9144000" cy="482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1447800" y="6412468"/>
            <a:ext cx="6400800" cy="369332"/>
          </a:xfrm>
          <a:prstGeom prst="rect">
            <a:avLst/>
          </a:prstGeom>
          <a:noFill/>
        </p:spPr>
        <p:txBody>
          <a:bodyPr wrap="square" rtlCol="0">
            <a:spAutoFit/>
          </a:bodyPr>
          <a:lstStyle/>
          <a:p>
            <a:pPr algn="ctr"/>
            <a:r>
              <a:rPr lang="en-US" b="1" dirty="0">
                <a:solidFill>
                  <a:srgbClr val="FFFFFF"/>
                </a:solidFill>
              </a:rPr>
              <a:t>A healthier community through leadership in health strategy.</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296778" y="5028950"/>
            <a:ext cx="1187407" cy="12956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467100" y="6016823"/>
            <a:ext cx="2209800" cy="307777"/>
          </a:xfrm>
          <a:prstGeom prst="rect">
            <a:avLst/>
          </a:prstGeom>
          <a:noFill/>
        </p:spPr>
        <p:txBody>
          <a:bodyPr wrap="square" rtlCol="0">
            <a:spAutoFit/>
          </a:bodyPr>
          <a:lstStyle/>
          <a:p>
            <a:pPr algn="ctr"/>
            <a:r>
              <a:rPr lang="en-US" sz="1400" b="1" dirty="0">
                <a:solidFill>
                  <a:prstClr val="black"/>
                </a:solidFill>
              </a:rPr>
              <a:t>Updated: September 2017</a:t>
            </a:r>
          </a:p>
        </p:txBody>
      </p:sp>
      <p:pic>
        <p:nvPicPr>
          <p:cNvPr id="1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00" y="49530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25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Initial Report</a:t>
            </a:r>
          </a:p>
        </p:txBody>
      </p:sp>
      <p:sp>
        <p:nvSpPr>
          <p:cNvPr id="5" name="Content Placeholder 4"/>
          <p:cNvSpPr>
            <a:spLocks noGrp="1"/>
          </p:cNvSpPr>
          <p:nvPr>
            <p:ph idx="1"/>
          </p:nvPr>
        </p:nvSpPr>
        <p:spPr/>
        <p:txBody>
          <a:bodyPr/>
          <a:lstStyle/>
          <a:p>
            <a:r>
              <a:rPr lang="en-US" dirty="0"/>
              <a:t>DSHS Region 2/3 HAI notified Tarrant County Public (</a:t>
            </a:r>
            <a:r>
              <a:rPr lang="en-US" dirty="0" err="1"/>
              <a:t>TCPH</a:t>
            </a:r>
            <a:r>
              <a:rPr lang="en-US" dirty="0"/>
              <a:t>) of the patient’s lab results and current healthcare facility (</a:t>
            </a:r>
            <a:r>
              <a:rPr lang="en-US" dirty="0" err="1"/>
              <a:t>HCF</a:t>
            </a:r>
            <a:r>
              <a:rPr lang="en-US" dirty="0"/>
              <a:t>)</a:t>
            </a:r>
          </a:p>
          <a:p>
            <a:r>
              <a:rPr lang="en-US" dirty="0" err="1"/>
              <a:t>TCPH</a:t>
            </a:r>
            <a:r>
              <a:rPr lang="en-US" dirty="0"/>
              <a:t> notified </a:t>
            </a:r>
            <a:r>
              <a:rPr lang="en-US" dirty="0" err="1"/>
              <a:t>HCF</a:t>
            </a:r>
            <a:r>
              <a:rPr lang="en-US" dirty="0"/>
              <a:t> and the patient was placed on contact isolation immediately</a:t>
            </a:r>
          </a:p>
          <a:p>
            <a:r>
              <a:rPr lang="en-US" dirty="0"/>
              <a:t>Multidisciplinary team of </a:t>
            </a:r>
            <a:r>
              <a:rPr lang="en-US" dirty="0" err="1"/>
              <a:t>TCPH</a:t>
            </a:r>
            <a:r>
              <a:rPr lang="en-US" dirty="0"/>
              <a:t> epis, DSHS HAI epi, and </a:t>
            </a:r>
            <a:r>
              <a:rPr lang="en-US" dirty="0" err="1"/>
              <a:t>HCF</a:t>
            </a:r>
            <a:r>
              <a:rPr lang="en-US" dirty="0"/>
              <a:t> staff established to develop a strategy for infection control measures</a:t>
            </a:r>
          </a:p>
        </p:txBody>
      </p:sp>
      <p:sp>
        <p:nvSpPr>
          <p:cNvPr id="4" name="Rectangle 3"/>
          <p:cNvSpPr/>
          <p:nvPr/>
        </p:nvSpPr>
        <p:spPr>
          <a:xfrm>
            <a:off x="0" y="62285"/>
            <a:ext cx="9144000" cy="21711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62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680200"/>
            <a:ext cx="9144000" cy="17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0" y="62285"/>
            <a:ext cx="9144000" cy="31871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228600" y="76200"/>
            <a:ext cx="2438400" cy="276999"/>
          </a:xfrm>
          <a:prstGeom prst="rect">
            <a:avLst/>
          </a:prstGeom>
          <a:noFill/>
        </p:spPr>
        <p:txBody>
          <a:bodyPr wrap="square" rtlCol="0">
            <a:spAutoFit/>
          </a:bodyPr>
          <a:lstStyle/>
          <a:p>
            <a:r>
              <a:rPr lang="en-US" sz="1200" b="1" dirty="0">
                <a:solidFill>
                  <a:prstClr val="white">
                    <a:lumMod val="95000"/>
                  </a:prstClr>
                </a:solidFill>
              </a:rPr>
              <a:t>TARRANT COUNTY PUBLIC HEALTH</a:t>
            </a:r>
          </a:p>
        </p:txBody>
      </p:sp>
      <p:sp>
        <p:nvSpPr>
          <p:cNvPr id="7" name="Footer Placeholder 6"/>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fld id="{A807F56B-E905-4BF1-8B6D-C2635F66A3E7}"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2862669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Phases of the study</a:t>
            </a:r>
          </a:p>
        </p:txBody>
      </p:sp>
      <p:sp>
        <p:nvSpPr>
          <p:cNvPr id="4" name="Rectangle 3"/>
          <p:cNvSpPr/>
          <p:nvPr/>
        </p:nvSpPr>
        <p:spPr>
          <a:xfrm>
            <a:off x="0" y="62285"/>
            <a:ext cx="9144000" cy="21711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62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680200"/>
            <a:ext cx="9144000" cy="17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0" y="62285"/>
            <a:ext cx="9144000" cy="31871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228600" y="76200"/>
            <a:ext cx="2438400" cy="276999"/>
          </a:xfrm>
          <a:prstGeom prst="rect">
            <a:avLst/>
          </a:prstGeom>
          <a:noFill/>
        </p:spPr>
        <p:txBody>
          <a:bodyPr wrap="square" rtlCol="0">
            <a:spAutoFit/>
          </a:bodyPr>
          <a:lstStyle/>
          <a:p>
            <a:r>
              <a:rPr lang="en-US" sz="1200" b="1" dirty="0">
                <a:solidFill>
                  <a:prstClr val="white">
                    <a:lumMod val="95000"/>
                  </a:prstClr>
                </a:solidFill>
              </a:rPr>
              <a:t>TARRANT COUNTY PUBLIC HEALTH</a:t>
            </a:r>
          </a:p>
        </p:txBody>
      </p:sp>
      <p:graphicFrame>
        <p:nvGraphicFramePr>
          <p:cNvPr id="8" name="Diagram 7"/>
          <p:cNvGraphicFramePr/>
          <p:nvPr/>
        </p:nvGraphicFramePr>
        <p:xfrm>
          <a:off x="1828800" y="1828800"/>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07F56B-E905-4BF1-8B6D-C2635F66A3E7}"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1848918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Findings</a:t>
            </a:r>
          </a:p>
        </p:txBody>
      </p:sp>
      <p:sp>
        <p:nvSpPr>
          <p:cNvPr id="5" name="Content Placeholder 4"/>
          <p:cNvSpPr>
            <a:spLocks noGrp="1"/>
          </p:cNvSpPr>
          <p:nvPr>
            <p:ph idx="1"/>
          </p:nvPr>
        </p:nvSpPr>
        <p:spPr/>
        <p:txBody>
          <a:bodyPr/>
          <a:lstStyle/>
          <a:p>
            <a:r>
              <a:rPr lang="en-US" dirty="0"/>
              <a:t>Test of Cure</a:t>
            </a:r>
          </a:p>
          <a:p>
            <a:pPr lvl="1"/>
            <a:r>
              <a:rPr lang="en-US" dirty="0"/>
              <a:t>Unable to complete</a:t>
            </a:r>
          </a:p>
          <a:p>
            <a:r>
              <a:rPr lang="en-US" dirty="0"/>
              <a:t>Point Prevalence Study</a:t>
            </a:r>
          </a:p>
          <a:p>
            <a:pPr lvl="1"/>
            <a:r>
              <a:rPr lang="en-US" dirty="0"/>
              <a:t>All specimens were negative for MCR-1 gene</a:t>
            </a:r>
          </a:p>
          <a:p>
            <a:r>
              <a:rPr lang="en-US" dirty="0"/>
              <a:t>Prospective Surveillance</a:t>
            </a:r>
          </a:p>
          <a:p>
            <a:pPr lvl="1"/>
            <a:r>
              <a:rPr lang="en-US" dirty="0"/>
              <a:t>&lt;5 </a:t>
            </a:r>
            <a:r>
              <a:rPr lang="en-US" dirty="0" err="1"/>
              <a:t>ESBLs</a:t>
            </a:r>
            <a:r>
              <a:rPr lang="en-US" dirty="0"/>
              <a:t> during the surveillance period, all were present on admission</a:t>
            </a:r>
          </a:p>
        </p:txBody>
      </p:sp>
      <p:sp>
        <p:nvSpPr>
          <p:cNvPr id="4" name="Rectangle 3"/>
          <p:cNvSpPr/>
          <p:nvPr/>
        </p:nvSpPr>
        <p:spPr>
          <a:xfrm>
            <a:off x="0" y="62285"/>
            <a:ext cx="9144000" cy="21711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62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680200"/>
            <a:ext cx="9144000" cy="17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0" y="62285"/>
            <a:ext cx="9144000" cy="31871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228600" y="76200"/>
            <a:ext cx="2438400" cy="276999"/>
          </a:xfrm>
          <a:prstGeom prst="rect">
            <a:avLst/>
          </a:prstGeom>
          <a:noFill/>
        </p:spPr>
        <p:txBody>
          <a:bodyPr wrap="square" rtlCol="0">
            <a:spAutoFit/>
          </a:bodyPr>
          <a:lstStyle/>
          <a:p>
            <a:r>
              <a:rPr lang="en-US" sz="1200" b="1" dirty="0">
                <a:solidFill>
                  <a:prstClr val="white">
                    <a:lumMod val="95000"/>
                  </a:prstClr>
                </a:solidFill>
              </a:rPr>
              <a:t>TARRANT COUNTY PUBLIC HEALTH</a:t>
            </a:r>
          </a:p>
        </p:txBody>
      </p:sp>
      <p:sp>
        <p:nvSpPr>
          <p:cNvPr id="7" name="Footer Placeholder 6"/>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fld id="{A807F56B-E905-4BF1-8B6D-C2635F66A3E7}"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651017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Best Practices Identified</a:t>
            </a:r>
          </a:p>
        </p:txBody>
      </p:sp>
      <p:sp>
        <p:nvSpPr>
          <p:cNvPr id="5" name="Content Placeholder 4"/>
          <p:cNvSpPr>
            <a:spLocks noGrp="1"/>
          </p:cNvSpPr>
          <p:nvPr>
            <p:ph idx="1"/>
          </p:nvPr>
        </p:nvSpPr>
        <p:spPr/>
        <p:txBody>
          <a:bodyPr/>
          <a:lstStyle/>
          <a:p>
            <a:r>
              <a:rPr lang="en-US" dirty="0"/>
              <a:t>Establish positive rapport with the </a:t>
            </a:r>
            <a:r>
              <a:rPr lang="en-US" dirty="0" err="1"/>
              <a:t>HCF</a:t>
            </a:r>
            <a:r>
              <a:rPr lang="en-US" dirty="0"/>
              <a:t> immediately</a:t>
            </a:r>
          </a:p>
          <a:p>
            <a:r>
              <a:rPr lang="en-US" dirty="0"/>
              <a:t>Ensure non-medical staff understands isolation signs (social workers, therapy staff, etc.)</a:t>
            </a:r>
          </a:p>
          <a:p>
            <a:r>
              <a:rPr lang="en-US" dirty="0"/>
              <a:t>“Secret Shopper” hand hygiene audits</a:t>
            </a:r>
          </a:p>
          <a:p>
            <a:pPr marL="0" indent="0">
              <a:buNone/>
            </a:pPr>
            <a:endParaRPr lang="en-US" dirty="0"/>
          </a:p>
        </p:txBody>
      </p:sp>
      <p:sp>
        <p:nvSpPr>
          <p:cNvPr id="4" name="Rectangle 3"/>
          <p:cNvSpPr/>
          <p:nvPr/>
        </p:nvSpPr>
        <p:spPr>
          <a:xfrm>
            <a:off x="0" y="62285"/>
            <a:ext cx="9144000" cy="21711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62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680200"/>
            <a:ext cx="9144000" cy="17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0" y="62285"/>
            <a:ext cx="9144000" cy="31871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228600" y="76200"/>
            <a:ext cx="2438400" cy="276999"/>
          </a:xfrm>
          <a:prstGeom prst="rect">
            <a:avLst/>
          </a:prstGeom>
          <a:noFill/>
        </p:spPr>
        <p:txBody>
          <a:bodyPr wrap="square" rtlCol="0">
            <a:spAutoFit/>
          </a:bodyPr>
          <a:lstStyle/>
          <a:p>
            <a:r>
              <a:rPr lang="en-US" sz="1200" b="1" dirty="0">
                <a:solidFill>
                  <a:prstClr val="white">
                    <a:lumMod val="95000"/>
                  </a:prstClr>
                </a:solidFill>
              </a:rPr>
              <a:t>TARRANT COUNTY PUBLIC HEALTH</a:t>
            </a:r>
          </a:p>
        </p:txBody>
      </p:sp>
      <p:sp>
        <p:nvSpPr>
          <p:cNvPr id="7" name="Footer Placeholder 6"/>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fld id="{A807F56B-E905-4BF1-8B6D-C2635F66A3E7}"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666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992" y="2886447"/>
            <a:ext cx="7200900" cy="1727754"/>
          </a:xfrm>
        </p:spPr>
        <p:txBody>
          <a:bodyPr/>
          <a:lstStyle/>
          <a:p>
            <a:r>
              <a:rPr lang="en-US" sz="5000" dirty="0"/>
              <a:t>Identification of Emerging Resistance</a:t>
            </a:r>
          </a:p>
        </p:txBody>
      </p:sp>
    </p:spTree>
    <p:extLst>
      <p:ext uri="{BB962C8B-B14F-4D97-AF65-F5344CB8AC3E}">
        <p14:creationId xmlns:p14="http://schemas.microsoft.com/office/powerpoint/2010/main" val="1484393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323" y="1371599"/>
            <a:ext cx="3616399" cy="1502611"/>
          </a:xfrm>
        </p:spPr>
        <p:txBody>
          <a:bodyPr>
            <a:noAutofit/>
          </a:bodyPr>
          <a:lstStyle/>
          <a:p>
            <a:r>
              <a:rPr lang="en-US" sz="2800" b="1" dirty="0">
                <a:solidFill>
                  <a:schemeClr val="accent1">
                    <a:lumMod val="75000"/>
                  </a:schemeClr>
                </a:solidFill>
              </a:rPr>
              <a:t>Main Address:</a:t>
            </a:r>
            <a:br>
              <a:rPr lang="en-US" sz="2800" b="1" dirty="0">
                <a:solidFill>
                  <a:schemeClr val="accent1">
                    <a:lumMod val="75000"/>
                  </a:schemeClr>
                </a:solidFill>
              </a:rPr>
            </a:br>
            <a:r>
              <a:rPr lang="en-US" sz="2800" dirty="0">
                <a:solidFill>
                  <a:schemeClr val="accent1">
                    <a:lumMod val="75000"/>
                  </a:schemeClr>
                </a:solidFill>
              </a:rPr>
              <a:t>1101 S. Main Street</a:t>
            </a:r>
            <a:br>
              <a:rPr lang="en-US" sz="2800" dirty="0">
                <a:solidFill>
                  <a:schemeClr val="accent1">
                    <a:lumMod val="75000"/>
                  </a:schemeClr>
                </a:solidFill>
              </a:rPr>
            </a:br>
            <a:r>
              <a:rPr lang="en-US" sz="2800" dirty="0">
                <a:solidFill>
                  <a:schemeClr val="accent1">
                    <a:lumMod val="75000"/>
                  </a:schemeClr>
                </a:solidFill>
              </a:rPr>
              <a:t>Fort Worth, TX  76104</a:t>
            </a:r>
          </a:p>
        </p:txBody>
      </p:sp>
      <p:sp>
        <p:nvSpPr>
          <p:cNvPr id="4" name="Rectangle 3"/>
          <p:cNvSpPr/>
          <p:nvPr/>
        </p:nvSpPr>
        <p:spPr>
          <a:xfrm>
            <a:off x="0" y="62285"/>
            <a:ext cx="9144000" cy="69971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62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296780" y="171848"/>
            <a:ext cx="4580021" cy="461665"/>
          </a:xfrm>
          <a:prstGeom prst="rect">
            <a:avLst/>
          </a:prstGeom>
          <a:noFill/>
        </p:spPr>
        <p:txBody>
          <a:bodyPr wrap="square" rtlCol="0">
            <a:spAutoFit/>
          </a:bodyPr>
          <a:lstStyle/>
          <a:p>
            <a:r>
              <a:rPr lang="en-US" sz="2400" b="1" dirty="0">
                <a:solidFill>
                  <a:prstClr val="white"/>
                </a:solidFill>
              </a:rPr>
              <a:t>TARRANT COUNTY PUBLIC HEALTH</a:t>
            </a:r>
          </a:p>
        </p:txBody>
      </p:sp>
      <p:sp>
        <p:nvSpPr>
          <p:cNvPr id="8" name="TextBox 7"/>
          <p:cNvSpPr txBox="1"/>
          <p:nvPr/>
        </p:nvSpPr>
        <p:spPr>
          <a:xfrm>
            <a:off x="4953000" y="234253"/>
            <a:ext cx="1676400" cy="369332"/>
          </a:xfrm>
          <a:prstGeom prst="rect">
            <a:avLst/>
          </a:prstGeom>
          <a:noFill/>
        </p:spPr>
        <p:txBody>
          <a:bodyPr wrap="square" rtlCol="0">
            <a:spAutoFit/>
          </a:bodyPr>
          <a:lstStyle/>
          <a:p>
            <a:pPr algn="ctr"/>
            <a:r>
              <a:rPr lang="en-US" dirty="0">
                <a:solidFill>
                  <a:prstClr val="white">
                    <a:lumMod val="95000"/>
                  </a:prstClr>
                </a:solidFill>
              </a:rPr>
              <a:t>Accountability.</a:t>
            </a:r>
          </a:p>
        </p:txBody>
      </p:sp>
      <p:sp>
        <p:nvSpPr>
          <p:cNvPr id="9" name="TextBox 8"/>
          <p:cNvSpPr txBox="1"/>
          <p:nvPr/>
        </p:nvSpPr>
        <p:spPr>
          <a:xfrm>
            <a:off x="6629400" y="233401"/>
            <a:ext cx="914400" cy="369332"/>
          </a:xfrm>
          <a:prstGeom prst="rect">
            <a:avLst/>
          </a:prstGeom>
          <a:noFill/>
        </p:spPr>
        <p:txBody>
          <a:bodyPr wrap="square" rtlCol="0">
            <a:spAutoFit/>
          </a:bodyPr>
          <a:lstStyle/>
          <a:p>
            <a:pPr algn="ctr"/>
            <a:r>
              <a:rPr lang="en-US" dirty="0">
                <a:solidFill>
                  <a:prstClr val="white">
                    <a:lumMod val="95000"/>
                  </a:prstClr>
                </a:solidFill>
              </a:rPr>
              <a:t>Quality.</a:t>
            </a:r>
          </a:p>
        </p:txBody>
      </p:sp>
      <p:sp>
        <p:nvSpPr>
          <p:cNvPr id="10" name="TextBox 9"/>
          <p:cNvSpPr txBox="1"/>
          <p:nvPr/>
        </p:nvSpPr>
        <p:spPr>
          <a:xfrm>
            <a:off x="7620000" y="235105"/>
            <a:ext cx="1295400" cy="369332"/>
          </a:xfrm>
          <a:prstGeom prst="rect">
            <a:avLst/>
          </a:prstGeom>
          <a:noFill/>
        </p:spPr>
        <p:txBody>
          <a:bodyPr wrap="square" rtlCol="0">
            <a:spAutoFit/>
          </a:bodyPr>
          <a:lstStyle/>
          <a:p>
            <a:pPr algn="ctr"/>
            <a:r>
              <a:rPr lang="en-US" dirty="0">
                <a:solidFill>
                  <a:prstClr val="white"/>
                </a:solidFill>
              </a:rPr>
              <a:t>Innovation.</a:t>
            </a:r>
          </a:p>
        </p:txBody>
      </p:sp>
      <p:sp>
        <p:nvSpPr>
          <p:cNvPr id="11" name="Rectangle 10"/>
          <p:cNvSpPr/>
          <p:nvPr/>
        </p:nvSpPr>
        <p:spPr>
          <a:xfrm>
            <a:off x="0" y="6375400"/>
            <a:ext cx="7696200" cy="482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762000" y="6412468"/>
            <a:ext cx="6324600" cy="369332"/>
          </a:xfrm>
          <a:prstGeom prst="rect">
            <a:avLst/>
          </a:prstGeom>
          <a:noFill/>
        </p:spPr>
        <p:txBody>
          <a:bodyPr wrap="square" rtlCol="0">
            <a:spAutoFit/>
          </a:bodyPr>
          <a:lstStyle/>
          <a:p>
            <a:pPr algn="ctr"/>
            <a:r>
              <a:rPr lang="en-US" b="1" dirty="0">
                <a:solidFill>
                  <a:prstClr val="white">
                    <a:lumMod val="95000"/>
                  </a:prstClr>
                </a:solidFill>
              </a:rPr>
              <a:t>A healthier community through leadership in health strategy.</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7778208" y="5568407"/>
            <a:ext cx="1213393" cy="1213393"/>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762001" y="2971800"/>
            <a:ext cx="3204411" cy="1524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4F81BD">
                    <a:lumMod val="75000"/>
                  </a:srgbClr>
                </a:solidFill>
              </a:rPr>
              <a:t>Phone:</a:t>
            </a:r>
            <a:br>
              <a:rPr lang="en-US" sz="2800" b="1" dirty="0">
                <a:solidFill>
                  <a:srgbClr val="4F81BD">
                    <a:lumMod val="75000"/>
                  </a:srgbClr>
                </a:solidFill>
              </a:rPr>
            </a:br>
            <a:r>
              <a:rPr lang="en-US" sz="2800" dirty="0">
                <a:solidFill>
                  <a:srgbClr val="4F81BD">
                    <a:lumMod val="75000"/>
                  </a:srgbClr>
                </a:solidFill>
              </a:rPr>
              <a:t>817-321-4700</a:t>
            </a:r>
          </a:p>
        </p:txBody>
      </p:sp>
      <p:sp>
        <p:nvSpPr>
          <p:cNvPr id="14" name="Title 1"/>
          <p:cNvSpPr txBox="1">
            <a:spLocks/>
          </p:cNvSpPr>
          <p:nvPr/>
        </p:nvSpPr>
        <p:spPr>
          <a:xfrm>
            <a:off x="374986" y="4555733"/>
            <a:ext cx="3924301" cy="13116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4F81BD">
                    <a:lumMod val="75000"/>
                  </a:srgbClr>
                </a:solidFill>
              </a:rPr>
              <a:t>Website:</a:t>
            </a:r>
            <a:br>
              <a:rPr lang="en-US" sz="2800" b="1" dirty="0">
                <a:solidFill>
                  <a:srgbClr val="4F81BD">
                    <a:lumMod val="75000"/>
                  </a:srgbClr>
                </a:solidFill>
              </a:rPr>
            </a:br>
            <a:r>
              <a:rPr lang="en-US" sz="2800" dirty="0">
                <a:solidFill>
                  <a:srgbClr val="4F81BD">
                    <a:lumMod val="75000"/>
                  </a:srgbClr>
                </a:solidFill>
              </a:rPr>
              <a:t>health.tarrantcounty.com</a:t>
            </a:r>
          </a:p>
        </p:txBody>
      </p:sp>
      <p:sp>
        <p:nvSpPr>
          <p:cNvPr id="15" name="Title 1"/>
          <p:cNvSpPr txBox="1">
            <a:spLocks/>
          </p:cNvSpPr>
          <p:nvPr/>
        </p:nvSpPr>
        <p:spPr>
          <a:xfrm>
            <a:off x="5181600" y="2060925"/>
            <a:ext cx="2514600" cy="711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4F81BD">
                    <a:lumMod val="75000"/>
                  </a:srgbClr>
                </a:solidFill>
              </a:rPr>
              <a:t>Social Media:</a:t>
            </a:r>
            <a:endParaRPr lang="en-US" sz="2800" dirty="0">
              <a:solidFill>
                <a:srgbClr val="4F81BD">
                  <a:lumMod val="75000"/>
                </a:srgbClr>
              </a:solidFill>
            </a:endParaRPr>
          </a:p>
        </p:txBody>
      </p:sp>
      <p:pic>
        <p:nvPicPr>
          <p:cNvPr id="23" name="Picture 7"/>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020486" y="3804653"/>
            <a:ext cx="767347" cy="7673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181600" y="2883473"/>
            <a:ext cx="768350" cy="7683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102351" y="2883474"/>
            <a:ext cx="765790" cy="76835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7016751" y="2884645"/>
            <a:ext cx="767347" cy="76734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5209942" y="3804652"/>
            <a:ext cx="767347" cy="76734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6125679" y="3804392"/>
            <a:ext cx="765789" cy="76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837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398" y="0"/>
            <a:ext cx="7656218" cy="1336753"/>
          </a:xfrm>
        </p:spPr>
        <p:txBody>
          <a:bodyPr/>
          <a:lstStyle/>
          <a:p>
            <a:r>
              <a:rPr lang="en-US" sz="4500" dirty="0"/>
              <a:t>Brazos County Health Department</a:t>
            </a:r>
          </a:p>
        </p:txBody>
      </p:sp>
      <p:sp>
        <p:nvSpPr>
          <p:cNvPr id="4" name="Text Placeholder 3"/>
          <p:cNvSpPr>
            <a:spLocks noGrp="1"/>
          </p:cNvSpPr>
          <p:nvPr>
            <p:ph type="body" idx="13"/>
          </p:nvPr>
        </p:nvSpPr>
        <p:spPr>
          <a:xfrm>
            <a:off x="1588168" y="1616940"/>
            <a:ext cx="7039021" cy="4074396"/>
          </a:xfrm>
        </p:spPr>
        <p:txBody>
          <a:bodyPr>
            <a:normAutofit/>
          </a:bodyPr>
          <a:lstStyle/>
          <a:p>
            <a:endParaRPr lang="en-US" sz="3000" dirty="0"/>
          </a:p>
          <a:p>
            <a:endParaRPr lang="en-US" sz="3000" dirty="0"/>
          </a:p>
          <a:p>
            <a:endParaRPr lang="en-US" sz="3000"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31</a:t>
            </a:fld>
            <a:endParaRPr lang="en-US"/>
          </a:p>
        </p:txBody>
      </p:sp>
      <p:sp>
        <p:nvSpPr>
          <p:cNvPr id="8" name="Text Placeholder 3"/>
          <p:cNvSpPr>
            <a:spLocks noGrp="1"/>
          </p:cNvSpPr>
          <p:nvPr>
            <p:ph type="body" idx="13"/>
          </p:nvPr>
        </p:nvSpPr>
        <p:spPr>
          <a:xfrm>
            <a:off x="2334127" y="2069955"/>
            <a:ext cx="5279266" cy="3055797"/>
          </a:xfrm>
        </p:spPr>
        <p:txBody>
          <a:bodyPr>
            <a:normAutofit/>
          </a:bodyPr>
          <a:lstStyle/>
          <a:p>
            <a:pPr marL="0" indent="0">
              <a:buNone/>
            </a:pPr>
            <a:endParaRPr lang="en-US" sz="2250" dirty="0"/>
          </a:p>
          <a:p>
            <a:pPr marL="0" indent="0">
              <a:buNone/>
            </a:pPr>
            <a:endParaRPr lang="en-US" sz="2250" dirty="0"/>
          </a:p>
          <a:p>
            <a:pPr marL="0" indent="0">
              <a:buNone/>
            </a:pPr>
            <a:r>
              <a:rPr lang="en-US" sz="2250" dirty="0"/>
              <a:t>Yao Akpalu, </a:t>
            </a:r>
            <a:r>
              <a:rPr lang="en-US" sz="2250" dirty="0" err="1"/>
              <a:t>MB.ChB</a:t>
            </a:r>
            <a:r>
              <a:rPr lang="en-US" sz="2250" dirty="0"/>
              <a:t>, MPH, CPH</a:t>
            </a:r>
          </a:p>
          <a:p>
            <a:endParaRPr lang="en-US" sz="2250" dirty="0"/>
          </a:p>
          <a:p>
            <a:endParaRPr lang="en-US" sz="2250" dirty="0"/>
          </a:p>
        </p:txBody>
      </p:sp>
    </p:spTree>
    <p:extLst>
      <p:ext uri="{BB962C8B-B14F-4D97-AF65-F5344CB8AC3E}">
        <p14:creationId xmlns:p14="http://schemas.microsoft.com/office/powerpoint/2010/main" val="3173597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331" y="388317"/>
            <a:ext cx="7577669" cy="902072"/>
          </a:xfrm>
        </p:spPr>
        <p:txBody>
          <a:bodyPr/>
          <a:lstStyle/>
          <a:p>
            <a:r>
              <a:rPr lang="en-US" sz="4500" dirty="0"/>
              <a:t>Waco – McLennan County Public Health District</a:t>
            </a:r>
          </a:p>
        </p:txBody>
      </p:sp>
      <p:sp>
        <p:nvSpPr>
          <p:cNvPr id="4" name="Text Placeholder 3"/>
          <p:cNvSpPr>
            <a:spLocks noGrp="1"/>
          </p:cNvSpPr>
          <p:nvPr>
            <p:ph type="body" idx="13"/>
          </p:nvPr>
        </p:nvSpPr>
        <p:spPr>
          <a:xfrm>
            <a:off x="2334127" y="2069955"/>
            <a:ext cx="5279266" cy="3055797"/>
          </a:xfrm>
        </p:spPr>
        <p:txBody>
          <a:bodyPr>
            <a:normAutofit/>
          </a:bodyPr>
          <a:lstStyle/>
          <a:p>
            <a:pPr marL="0" indent="0">
              <a:buNone/>
            </a:pPr>
            <a:endParaRPr lang="en-US" sz="2250" dirty="0"/>
          </a:p>
          <a:p>
            <a:pPr marL="0" indent="0">
              <a:buNone/>
            </a:pPr>
            <a:endParaRPr lang="en-US" sz="2250" dirty="0"/>
          </a:p>
          <a:p>
            <a:pPr marL="0" indent="0">
              <a:buNone/>
            </a:pPr>
            <a:r>
              <a:rPr lang="en-US" sz="2250" dirty="0"/>
              <a:t>Vaidehi Shah, BDS, MPH</a:t>
            </a:r>
          </a:p>
          <a:p>
            <a:pPr marL="0" indent="0">
              <a:buNone/>
            </a:pPr>
            <a:r>
              <a:rPr lang="en-US" sz="2250" dirty="0"/>
              <a:t>Epidemiologist </a:t>
            </a:r>
          </a:p>
          <a:p>
            <a:pPr marL="0" indent="0">
              <a:buNone/>
            </a:pPr>
            <a:r>
              <a:rPr lang="en-US" sz="2250" dirty="0"/>
              <a:t>vaidehis@wacotx.gov</a:t>
            </a:r>
          </a:p>
          <a:p>
            <a:endParaRPr lang="en-US" sz="2250" dirty="0"/>
          </a:p>
          <a:p>
            <a:endParaRPr lang="en-US" sz="2250"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32</a:t>
            </a:fld>
            <a:endParaRPr lang="en-US"/>
          </a:p>
        </p:txBody>
      </p:sp>
    </p:spTree>
    <p:extLst>
      <p:ext uri="{BB962C8B-B14F-4D97-AF65-F5344CB8AC3E}">
        <p14:creationId xmlns:p14="http://schemas.microsoft.com/office/powerpoint/2010/main" val="2689772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459" y="7834"/>
            <a:ext cx="7372246" cy="1286505"/>
          </a:xfrm>
        </p:spPr>
        <p:txBody>
          <a:bodyPr/>
          <a:lstStyle/>
          <a:p>
            <a:r>
              <a:rPr lang="en-US" sz="4500" dirty="0"/>
              <a:t>Regional Health Department Roles</a:t>
            </a:r>
          </a:p>
        </p:txBody>
      </p:sp>
      <p:sp>
        <p:nvSpPr>
          <p:cNvPr id="4" name="Text Placeholder 3"/>
          <p:cNvSpPr>
            <a:spLocks noGrp="1"/>
          </p:cNvSpPr>
          <p:nvPr>
            <p:ph type="body" idx="13"/>
          </p:nvPr>
        </p:nvSpPr>
        <p:spPr>
          <a:xfrm>
            <a:off x="1990459" y="1616940"/>
            <a:ext cx="6636730" cy="4074396"/>
          </a:xfrm>
        </p:spPr>
        <p:txBody>
          <a:bodyPr>
            <a:normAutofit/>
          </a:bodyPr>
          <a:lstStyle/>
          <a:p>
            <a:endParaRPr lang="en-US" sz="3000" dirty="0"/>
          </a:p>
          <a:p>
            <a:endParaRPr lang="en-US" sz="3000" dirty="0"/>
          </a:p>
          <a:p>
            <a:endParaRPr lang="en-US" sz="3000"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33</a:t>
            </a:fld>
            <a:endParaRPr lang="en-US"/>
          </a:p>
        </p:txBody>
      </p:sp>
      <p:sp>
        <p:nvSpPr>
          <p:cNvPr id="8" name="TextBox 7"/>
          <p:cNvSpPr txBox="1"/>
          <p:nvPr/>
        </p:nvSpPr>
        <p:spPr>
          <a:xfrm>
            <a:off x="2182904" y="1616940"/>
            <a:ext cx="5638482"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Participated and provided input in meetings and conference calls</a:t>
            </a:r>
          </a:p>
          <a:p>
            <a:pPr marL="285750" indent="-285750">
              <a:buFont typeface="Arial" panose="020B0604020202020204" pitchFamily="34" charset="0"/>
              <a:buChar char="•"/>
            </a:pPr>
            <a:r>
              <a:rPr lang="en-US" sz="2800" dirty="0">
                <a:solidFill>
                  <a:schemeClr val="bg1"/>
                </a:solidFill>
              </a:rPr>
              <a:t>Provided information resources</a:t>
            </a:r>
          </a:p>
          <a:p>
            <a:pPr marL="285750" indent="-285750">
              <a:buFont typeface="Arial" panose="020B0604020202020204" pitchFamily="34" charset="0"/>
              <a:buChar char="•"/>
            </a:pPr>
            <a:r>
              <a:rPr lang="en-US" sz="2800" dirty="0">
                <a:solidFill>
                  <a:schemeClr val="bg1"/>
                </a:solidFill>
              </a:rPr>
              <a:t>Assisted with arrangements for specimen submission</a:t>
            </a:r>
          </a:p>
        </p:txBody>
      </p:sp>
    </p:spTree>
    <p:extLst>
      <p:ext uri="{BB962C8B-B14F-4D97-AF65-F5344CB8AC3E}">
        <p14:creationId xmlns:p14="http://schemas.microsoft.com/office/powerpoint/2010/main" val="3882649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459" y="161017"/>
            <a:ext cx="7014644" cy="1010238"/>
          </a:xfrm>
        </p:spPr>
        <p:txBody>
          <a:bodyPr/>
          <a:lstStyle/>
          <a:p>
            <a:r>
              <a:rPr lang="en-US" sz="4500" dirty="0"/>
              <a:t>Takeaways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34</a:t>
            </a:fld>
            <a:endParaRPr lang="en-US"/>
          </a:p>
        </p:txBody>
      </p:sp>
      <p:sp>
        <p:nvSpPr>
          <p:cNvPr id="8" name="Text Placeholder 7"/>
          <p:cNvSpPr>
            <a:spLocks noGrp="1"/>
          </p:cNvSpPr>
          <p:nvPr>
            <p:ph type="body" idx="13"/>
          </p:nvPr>
        </p:nvSpPr>
        <p:spPr>
          <a:xfrm>
            <a:off x="2260315" y="1596727"/>
            <a:ext cx="6439184" cy="3418886"/>
          </a:xfrm>
        </p:spPr>
        <p:txBody>
          <a:bodyPr>
            <a:noAutofit/>
          </a:bodyPr>
          <a:lstStyle/>
          <a:p>
            <a:pPr marL="457200" indent="-457200">
              <a:buFont typeface="+mj-lt"/>
              <a:buAutoNum type="arabicParenR"/>
            </a:pPr>
            <a:r>
              <a:rPr lang="en-US" sz="2600" dirty="0"/>
              <a:t>Non-traditional epidemiology investigation steps</a:t>
            </a:r>
          </a:p>
          <a:p>
            <a:pPr marL="457200" indent="-457200">
              <a:buFont typeface="+mj-lt"/>
              <a:buAutoNum type="arabicParenR"/>
            </a:pPr>
            <a:r>
              <a:rPr lang="en-US" sz="2600" dirty="0"/>
              <a:t>Extensive collaborative effort between various entities</a:t>
            </a:r>
          </a:p>
          <a:p>
            <a:pPr marL="457200" indent="-457200">
              <a:buFont typeface="+mj-lt"/>
              <a:buAutoNum type="arabicParenR"/>
            </a:pPr>
            <a:r>
              <a:rPr lang="en-US" sz="2600" dirty="0"/>
              <a:t>Conducting point prevalence study for emerging HAIs</a:t>
            </a:r>
          </a:p>
          <a:p>
            <a:pPr marL="457200" indent="-457200">
              <a:buFont typeface="+mj-lt"/>
              <a:buAutoNum type="arabicParenR"/>
            </a:pPr>
            <a:r>
              <a:rPr lang="en-US" sz="2600" dirty="0"/>
              <a:t>Understand what comprises a prospective surveillance study for emerging HAI pathogens.</a:t>
            </a:r>
          </a:p>
          <a:p>
            <a:pPr marL="457200" indent="-457200">
              <a:buFont typeface="+mj-lt"/>
              <a:buAutoNum type="arabicParenR"/>
            </a:pPr>
            <a:endParaRPr lang="en-US" sz="2600" dirty="0"/>
          </a:p>
        </p:txBody>
      </p:sp>
    </p:spTree>
    <p:extLst>
      <p:ext uri="{BB962C8B-B14F-4D97-AF65-F5344CB8AC3E}">
        <p14:creationId xmlns:p14="http://schemas.microsoft.com/office/powerpoint/2010/main" val="2374095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References</a:t>
            </a:r>
          </a:p>
        </p:txBody>
      </p:sp>
      <p:sp>
        <p:nvSpPr>
          <p:cNvPr id="5" name="Footer Placeholder 4"/>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35</a:t>
            </a:fld>
            <a:endParaRPr lang="en-US"/>
          </a:p>
        </p:txBody>
      </p:sp>
      <p:sp>
        <p:nvSpPr>
          <p:cNvPr id="8" name="Text Placeholder 7"/>
          <p:cNvSpPr>
            <a:spLocks noGrp="1"/>
          </p:cNvSpPr>
          <p:nvPr>
            <p:ph type="body" sz="quarter" idx="14"/>
          </p:nvPr>
        </p:nvSpPr>
        <p:spPr>
          <a:xfrm>
            <a:off x="433342" y="2206171"/>
            <a:ext cx="8082007" cy="3848400"/>
          </a:xfrm>
        </p:spPr>
        <p:txBody>
          <a:bodyPr>
            <a:normAutofit fontScale="92500" lnSpcReduction="10000"/>
          </a:bodyPr>
          <a:lstStyle/>
          <a:p>
            <a:r>
              <a:rPr lang="en-US" sz="2000" dirty="0"/>
              <a:t>Centers for Disease Control and Prevention (2017). </a:t>
            </a:r>
            <a:r>
              <a:rPr lang="en-US" sz="2000" i="1" dirty="0"/>
              <a:t>Antibiotic Resistance Lab Network. </a:t>
            </a:r>
            <a:r>
              <a:rPr lang="en-US" sz="2000" dirty="0"/>
              <a:t>Retrieved from:</a:t>
            </a:r>
            <a:r>
              <a:rPr lang="en-US" sz="2000" i="1" dirty="0"/>
              <a:t> </a:t>
            </a:r>
            <a:r>
              <a:rPr lang="en-US" sz="2000" dirty="0">
                <a:hlinkClick r:id="rId3"/>
              </a:rPr>
              <a:t>https://www.cdc.gov/drugresistance/solutions-initiative/ar-lab-networks.html</a:t>
            </a:r>
            <a:r>
              <a:rPr lang="en-US" sz="2000" dirty="0"/>
              <a:t>. </a:t>
            </a:r>
          </a:p>
          <a:p>
            <a:r>
              <a:rPr lang="en-US" sz="2000" dirty="0"/>
              <a:t>CDC (2017). </a:t>
            </a:r>
            <a:r>
              <a:rPr lang="en-US" sz="2000" i="1" dirty="0"/>
              <a:t>CDC Antibiotic/Antimicrobial Resistance</a:t>
            </a:r>
            <a:r>
              <a:rPr lang="en-US" sz="2000" dirty="0"/>
              <a:t>. Retrieved from: </a:t>
            </a:r>
            <a:r>
              <a:rPr lang="en-US" sz="2000" dirty="0">
                <a:hlinkClick r:id="rId4"/>
              </a:rPr>
              <a:t>https://www.cdc.gov/drugresistance/index.html</a:t>
            </a:r>
            <a:r>
              <a:rPr lang="en-US" sz="2000" dirty="0"/>
              <a:t>. </a:t>
            </a:r>
          </a:p>
          <a:p>
            <a:r>
              <a:rPr lang="en-US" sz="2000" dirty="0"/>
              <a:t>CDC (2017). CDC Interim Guidance for a Health Response to Contain Novel or Targeted Multidrug-resistant Organisms. Retrieved from: </a:t>
            </a:r>
            <a:r>
              <a:rPr lang="en-US" sz="2000" dirty="0">
                <a:hlinkClick r:id="rId5"/>
              </a:rPr>
              <a:t>https://www.cdc.gov/hai/outbreaks/mdro/index.html</a:t>
            </a:r>
            <a:endParaRPr lang="en-US" sz="2000" dirty="0"/>
          </a:p>
          <a:p>
            <a:r>
              <a:rPr lang="en-US" sz="2000" dirty="0"/>
              <a:t>Texas Department of State Health Services (2017). Texas Notifiable Conditions. Retrieved from: </a:t>
            </a:r>
            <a:r>
              <a:rPr lang="en-US" sz="2000" dirty="0">
                <a:hlinkClick r:id="rId6"/>
              </a:rPr>
              <a:t>https://www.dshs.texas.gov/idcu/investigation/conditions/</a:t>
            </a:r>
            <a:r>
              <a:rPr lang="en-US" sz="2000" dirty="0"/>
              <a:t>.</a:t>
            </a:r>
          </a:p>
          <a:p>
            <a:endParaRPr lang="en-US" dirty="0"/>
          </a:p>
          <a:p>
            <a:endParaRPr lang="en-US" dirty="0"/>
          </a:p>
          <a:p>
            <a:endParaRPr lang="en-US" dirty="0"/>
          </a:p>
        </p:txBody>
      </p:sp>
    </p:spTree>
    <p:extLst>
      <p:ext uri="{BB962C8B-B14F-4D97-AF65-F5344CB8AC3E}">
        <p14:creationId xmlns:p14="http://schemas.microsoft.com/office/powerpoint/2010/main" val="4220426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039" y="107674"/>
            <a:ext cx="7130278" cy="1325563"/>
          </a:xfrm>
        </p:spPr>
        <p:txBody>
          <a:bodyPr/>
          <a:lstStyle/>
          <a:p>
            <a:r>
              <a:rPr lang="en-US" sz="3600" dirty="0"/>
              <a:t>Carbapenemase Producing </a:t>
            </a:r>
            <a:r>
              <a:rPr lang="en-US" sz="3600" i="1" dirty="0"/>
              <a:t>Pseudomonas aeruginosa</a:t>
            </a:r>
          </a:p>
        </p:txBody>
      </p:sp>
      <p:sp>
        <p:nvSpPr>
          <p:cNvPr id="3" name="Content Placeholder 2"/>
          <p:cNvSpPr>
            <a:spLocks noGrp="1"/>
          </p:cNvSpPr>
          <p:nvPr>
            <p:ph sz="quarter" idx="13"/>
          </p:nvPr>
        </p:nvSpPr>
        <p:spPr/>
        <p:txBody>
          <a:bodyPr>
            <a:normAutofit/>
          </a:bodyPr>
          <a:lstStyle/>
          <a:p>
            <a:r>
              <a:rPr lang="en-US" dirty="0"/>
              <a:t> </a:t>
            </a:r>
          </a:p>
          <a:p>
            <a:pPr lvl="1"/>
            <a:endParaRPr lang="en-US" dirty="0"/>
          </a:p>
          <a:p>
            <a:endParaRPr lang="en-US" dirty="0"/>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36</a:t>
            </a:fld>
            <a:endParaRPr lang="en-US">
              <a:solidFill>
                <a:srgbClr val="022167">
                  <a:lumMod val="40000"/>
                  <a:lumOff val="60000"/>
                </a:srgbClr>
              </a:solidFill>
            </a:endParaRPr>
          </a:p>
        </p:txBody>
      </p:sp>
      <p:sp>
        <p:nvSpPr>
          <p:cNvPr id="8" name="Footer Placeholder 4"/>
          <p:cNvSpPr>
            <a:spLocks noGrp="1"/>
          </p:cNvSpPr>
          <p:nvPr>
            <p:ph type="ftr" sz="quarter" idx="11"/>
          </p:nvPr>
        </p:nvSpPr>
        <p:spPr>
          <a:xfrm>
            <a:off x="2388093" y="6356352"/>
            <a:ext cx="4714042" cy="365125"/>
          </a:xfrm>
        </p:spPr>
        <p:txBody>
          <a:bodyPr/>
          <a:lstStyle/>
          <a:p>
            <a:endParaRPr lang="en-US" dirty="0">
              <a:solidFill>
                <a:srgbClr val="022167">
                  <a:lumMod val="40000"/>
                  <a:lumOff val="60000"/>
                </a:srgbClr>
              </a:solidFill>
            </a:endParaRPr>
          </a:p>
        </p:txBody>
      </p:sp>
      <p:pic>
        <p:nvPicPr>
          <p:cNvPr id="9" name="Picture 8"/>
          <p:cNvPicPr>
            <a:picLocks noChangeAspect="1"/>
          </p:cNvPicPr>
          <p:nvPr/>
        </p:nvPicPr>
        <p:blipFill>
          <a:blip r:embed="rId3"/>
          <a:stretch>
            <a:fillRect/>
          </a:stretch>
        </p:blipFill>
        <p:spPr>
          <a:xfrm>
            <a:off x="4662096" y="3225716"/>
            <a:ext cx="4276725" cy="3114675"/>
          </a:xfrm>
          <a:prstGeom prst="ellipse">
            <a:avLst/>
          </a:prstGeom>
          <a:ln>
            <a:noFill/>
          </a:ln>
          <a:effectLst>
            <a:softEdge rad="112500"/>
          </a:effectLst>
        </p:spPr>
      </p:pic>
      <p:pic>
        <p:nvPicPr>
          <p:cNvPr id="5" name="Picture 4"/>
          <p:cNvPicPr>
            <a:picLocks noChangeAspect="1"/>
          </p:cNvPicPr>
          <p:nvPr/>
        </p:nvPicPr>
        <p:blipFill>
          <a:blip r:embed="rId4"/>
          <a:stretch>
            <a:fillRect/>
          </a:stretch>
        </p:blipFill>
        <p:spPr>
          <a:xfrm>
            <a:off x="1376039" y="1669002"/>
            <a:ext cx="3709528" cy="2653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40500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CRPA</a:t>
            </a:r>
          </a:p>
        </p:txBody>
      </p:sp>
      <p:sp>
        <p:nvSpPr>
          <p:cNvPr id="3" name="Content Placeholder 2"/>
          <p:cNvSpPr>
            <a:spLocks noGrp="1"/>
          </p:cNvSpPr>
          <p:nvPr>
            <p:ph sz="quarter" idx="13"/>
          </p:nvPr>
        </p:nvSpPr>
        <p:spPr/>
        <p:txBody>
          <a:bodyPr>
            <a:normAutofit/>
          </a:bodyPr>
          <a:lstStyle/>
          <a:p>
            <a:pPr lvl="1"/>
            <a:r>
              <a:rPr lang="en-US" dirty="0"/>
              <a:t>“new” IP </a:t>
            </a:r>
          </a:p>
          <a:p>
            <a:pPr lvl="1"/>
            <a:r>
              <a:rPr lang="en-US" dirty="0"/>
              <a:t>Special population: burn patients</a:t>
            </a:r>
          </a:p>
          <a:p>
            <a:pPr lvl="1"/>
            <a:r>
              <a:rPr lang="en-US" dirty="0"/>
              <a:t>High turn-over at facility</a:t>
            </a:r>
          </a:p>
          <a:p>
            <a:pPr lvl="1"/>
            <a:endParaRPr lang="en-US" dirty="0"/>
          </a:p>
          <a:p>
            <a:pPr marL="233363" lvl="1" indent="0">
              <a:buNone/>
            </a:pPr>
            <a:r>
              <a:rPr lang="en-US" dirty="0"/>
              <a:t>Previous </a:t>
            </a:r>
            <a:r>
              <a:rPr lang="en-US" i="1" dirty="0"/>
              <a:t>P. aeruginosa</a:t>
            </a:r>
            <a:r>
              <a:rPr lang="en-US" dirty="0"/>
              <a:t> outbreak </a:t>
            </a:r>
          </a:p>
          <a:p>
            <a:pPr marL="233363" lvl="1" indent="0">
              <a:buNone/>
            </a:pPr>
            <a:r>
              <a:rPr lang="en-US" dirty="0"/>
              <a:t>December 2016-January 2017</a:t>
            </a:r>
          </a:p>
          <a:p>
            <a:pPr lvl="1"/>
            <a:endParaRPr lang="en-US" dirty="0"/>
          </a:p>
        </p:txBody>
      </p:sp>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37</a:t>
            </a:fld>
            <a:endParaRPr lang="en-US">
              <a:solidFill>
                <a:srgbClr val="022167">
                  <a:lumMod val="40000"/>
                  <a:lumOff val="60000"/>
                </a:srgbClr>
              </a:solidFill>
            </a:endParaRPr>
          </a:p>
        </p:txBody>
      </p:sp>
    </p:spTree>
    <p:extLst>
      <p:ext uri="{BB962C8B-B14F-4D97-AF65-F5344CB8AC3E}">
        <p14:creationId xmlns:p14="http://schemas.microsoft.com/office/powerpoint/2010/main" val="4238484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CRPA</a:t>
            </a:r>
          </a:p>
        </p:txBody>
      </p:sp>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38</a:t>
            </a:fld>
            <a:endParaRPr lang="en-US">
              <a:solidFill>
                <a:srgbClr val="022167">
                  <a:lumMod val="40000"/>
                  <a:lumOff val="60000"/>
                </a:srgbClr>
              </a:solidFill>
            </a:endParaRPr>
          </a:p>
        </p:txBody>
      </p:sp>
      <p:pic>
        <p:nvPicPr>
          <p:cNvPr id="16" name="Picture 15"/>
          <p:cNvPicPr>
            <a:picLocks noChangeAspect="1"/>
          </p:cNvPicPr>
          <p:nvPr/>
        </p:nvPicPr>
        <p:blipFill rotWithShape="1">
          <a:blip r:embed="rId3"/>
          <a:srcRect r="13924"/>
          <a:stretch/>
        </p:blipFill>
        <p:spPr>
          <a:xfrm>
            <a:off x="1376039" y="3808196"/>
            <a:ext cx="3351897" cy="2442290"/>
          </a:xfrm>
          <a:prstGeom prst="rect">
            <a:avLst/>
          </a:prstGeom>
        </p:spPr>
      </p:pic>
      <p:sp>
        <p:nvSpPr>
          <p:cNvPr id="17" name="TextBox 16"/>
          <p:cNvSpPr txBox="1"/>
          <p:nvPr/>
        </p:nvSpPr>
        <p:spPr>
          <a:xfrm>
            <a:off x="1376038" y="3526546"/>
            <a:ext cx="3351897" cy="369332"/>
          </a:xfrm>
          <a:prstGeom prst="rect">
            <a:avLst/>
          </a:prstGeom>
          <a:solidFill>
            <a:schemeClr val="bg1"/>
          </a:solidFill>
        </p:spPr>
        <p:txBody>
          <a:bodyPr wrap="square" rtlCol="0">
            <a:spAutoFit/>
          </a:bodyPr>
          <a:lstStyle/>
          <a:p>
            <a:r>
              <a:rPr lang="en-US" dirty="0">
                <a:solidFill>
                  <a:srgbClr val="022167"/>
                </a:solidFill>
              </a:rPr>
              <a:t>Wound – 5/20/2017</a:t>
            </a:r>
          </a:p>
        </p:txBody>
      </p:sp>
      <p:pic>
        <p:nvPicPr>
          <p:cNvPr id="19" name="Picture 18"/>
          <p:cNvPicPr>
            <a:picLocks noChangeAspect="1"/>
          </p:cNvPicPr>
          <p:nvPr/>
        </p:nvPicPr>
        <p:blipFill>
          <a:blip r:embed="rId4"/>
          <a:stretch>
            <a:fillRect/>
          </a:stretch>
        </p:blipFill>
        <p:spPr>
          <a:xfrm>
            <a:off x="5108646" y="3795670"/>
            <a:ext cx="3419206" cy="2442290"/>
          </a:xfrm>
          <a:prstGeom prst="rect">
            <a:avLst/>
          </a:prstGeom>
        </p:spPr>
      </p:pic>
      <p:graphicFrame>
        <p:nvGraphicFramePr>
          <p:cNvPr id="20" name="Table 19"/>
          <p:cNvGraphicFramePr>
            <a:graphicFrameLocks noGrp="1"/>
          </p:cNvGraphicFramePr>
          <p:nvPr/>
        </p:nvGraphicFramePr>
        <p:xfrm>
          <a:off x="1376037" y="1755856"/>
          <a:ext cx="7130280" cy="1316355"/>
        </p:xfrm>
        <a:graphic>
          <a:graphicData uri="http://schemas.openxmlformats.org/drawingml/2006/table">
            <a:tbl>
              <a:tblPr>
                <a:tableStyleId>{5C22544A-7EE6-4342-B048-85BDC9FD1C3A}</a:tableStyleId>
              </a:tblPr>
              <a:tblGrid>
                <a:gridCol w="1080376">
                  <a:extLst>
                    <a:ext uri="{9D8B030D-6E8A-4147-A177-3AD203B41FA5}">
                      <a16:colId xmlns:a16="http://schemas.microsoft.com/office/drawing/2014/main" val="20000"/>
                    </a:ext>
                  </a:extLst>
                </a:gridCol>
                <a:gridCol w="1520693">
                  <a:extLst>
                    <a:ext uri="{9D8B030D-6E8A-4147-A177-3AD203B41FA5}">
                      <a16:colId xmlns:a16="http://schemas.microsoft.com/office/drawing/2014/main" val="20001"/>
                    </a:ext>
                  </a:extLst>
                </a:gridCol>
                <a:gridCol w="1205953">
                  <a:extLst>
                    <a:ext uri="{9D8B030D-6E8A-4147-A177-3AD203B41FA5}">
                      <a16:colId xmlns:a16="http://schemas.microsoft.com/office/drawing/2014/main" val="20002"/>
                    </a:ext>
                  </a:extLst>
                </a:gridCol>
                <a:gridCol w="1945811">
                  <a:extLst>
                    <a:ext uri="{9D8B030D-6E8A-4147-A177-3AD203B41FA5}">
                      <a16:colId xmlns:a16="http://schemas.microsoft.com/office/drawing/2014/main" val="20003"/>
                    </a:ext>
                  </a:extLst>
                </a:gridCol>
                <a:gridCol w="1377447">
                  <a:extLst>
                    <a:ext uri="{9D8B030D-6E8A-4147-A177-3AD203B41FA5}">
                      <a16:colId xmlns:a16="http://schemas.microsoft.com/office/drawing/2014/main" val="20004"/>
                    </a:ext>
                  </a:extLst>
                </a:gridCol>
              </a:tblGrid>
              <a:tr h="323850">
                <a:tc>
                  <a:txBody>
                    <a:bodyPr/>
                    <a:lstStyle/>
                    <a:p>
                      <a:pPr algn="ctr" fontAlgn="ctr"/>
                      <a:r>
                        <a:rPr lang="en-US" sz="1400" u="none" strike="noStrike" dirty="0">
                          <a:solidFill>
                            <a:schemeClr val="tx1"/>
                          </a:solidFill>
                          <a:effectLst/>
                        </a:rPr>
                        <a:t>Admit Date</a:t>
                      </a:r>
                      <a:endParaRPr lang="en-US" sz="1400" b="0" i="0" u="none" strike="noStrike" dirty="0">
                        <a:solidFill>
                          <a:schemeClr val="tx1"/>
                        </a:solidFill>
                        <a:effectLst/>
                        <a:latin typeface="Verdana" panose="020B0604030504040204" pitchFamily="34" charset="0"/>
                      </a:endParaRPr>
                    </a:p>
                  </a:txBody>
                  <a:tcPr marL="9525" marR="9525" marT="9525" marB="0" anchor="ctr">
                    <a:solidFill>
                      <a:schemeClr val="bg2"/>
                    </a:solidFill>
                  </a:tcPr>
                </a:tc>
                <a:tc>
                  <a:txBody>
                    <a:bodyPr/>
                    <a:lstStyle/>
                    <a:p>
                      <a:pPr algn="ctr" fontAlgn="ctr"/>
                      <a:r>
                        <a:rPr lang="en-US" sz="1400" u="none" strike="noStrike" dirty="0">
                          <a:solidFill>
                            <a:schemeClr val="tx1"/>
                          </a:solidFill>
                          <a:effectLst/>
                        </a:rPr>
                        <a:t>1</a:t>
                      </a:r>
                      <a:r>
                        <a:rPr lang="en-US" sz="1400" u="none" strike="noStrike" baseline="30000" dirty="0">
                          <a:solidFill>
                            <a:schemeClr val="tx1"/>
                          </a:solidFill>
                          <a:effectLst/>
                        </a:rPr>
                        <a:t>st</a:t>
                      </a:r>
                      <a:r>
                        <a:rPr lang="en-US" sz="1400" u="none" strike="noStrike" dirty="0">
                          <a:solidFill>
                            <a:schemeClr val="tx1"/>
                          </a:solidFill>
                          <a:effectLst/>
                        </a:rPr>
                        <a:t> CRPA Date</a:t>
                      </a:r>
                      <a:endParaRPr lang="en-US" sz="1400" b="0" i="0" u="none" strike="noStrike" dirty="0">
                        <a:solidFill>
                          <a:schemeClr val="tx1"/>
                        </a:solidFill>
                        <a:effectLst/>
                        <a:latin typeface="Verdana" panose="020B0604030504040204" pitchFamily="34" charset="0"/>
                      </a:endParaRPr>
                    </a:p>
                  </a:txBody>
                  <a:tcPr marL="9525" marR="9525" marT="9525" marB="0" anchor="ctr">
                    <a:solidFill>
                      <a:schemeClr val="bg2"/>
                    </a:solidFill>
                  </a:tcPr>
                </a:tc>
                <a:tc>
                  <a:txBody>
                    <a:bodyPr/>
                    <a:lstStyle/>
                    <a:p>
                      <a:pPr algn="ctr" fontAlgn="ctr"/>
                      <a:r>
                        <a:rPr lang="en-US" sz="1400" u="none" strike="noStrike" dirty="0">
                          <a:solidFill>
                            <a:schemeClr val="tx1"/>
                          </a:solidFill>
                          <a:effectLst/>
                        </a:rPr>
                        <a:t>Source</a:t>
                      </a:r>
                      <a:endParaRPr lang="en-US" sz="1400" b="0" i="0" u="none" strike="noStrike" dirty="0">
                        <a:solidFill>
                          <a:schemeClr val="tx1"/>
                        </a:solidFill>
                        <a:effectLst/>
                        <a:latin typeface="Verdana" panose="020B0604030504040204" pitchFamily="34" charset="0"/>
                      </a:endParaRPr>
                    </a:p>
                  </a:txBody>
                  <a:tcPr marL="9525" marR="9525" marT="9525" marB="0" anchor="ctr">
                    <a:solidFill>
                      <a:schemeClr val="bg2"/>
                    </a:solidFill>
                  </a:tcPr>
                </a:tc>
                <a:tc>
                  <a:txBody>
                    <a:bodyPr/>
                    <a:lstStyle/>
                    <a:p>
                      <a:pPr algn="ctr" fontAlgn="ctr"/>
                      <a:r>
                        <a:rPr lang="en-US" sz="1400" u="none" strike="noStrike" dirty="0">
                          <a:solidFill>
                            <a:schemeClr val="tx1"/>
                          </a:solidFill>
                          <a:effectLst/>
                        </a:rPr>
                        <a:t>Isolate Date - DSHS</a:t>
                      </a:r>
                      <a:endParaRPr lang="en-US" sz="1400" b="0" i="0" u="none" strike="noStrike" dirty="0">
                        <a:solidFill>
                          <a:schemeClr val="tx1"/>
                        </a:solidFill>
                        <a:effectLst/>
                        <a:latin typeface="Verdana" panose="020B0604030504040204" pitchFamily="34" charset="0"/>
                      </a:endParaRPr>
                    </a:p>
                  </a:txBody>
                  <a:tcPr marL="9525" marR="9525" marT="9525" marB="0" anchor="ctr">
                    <a:solidFill>
                      <a:schemeClr val="bg2"/>
                    </a:solidFill>
                  </a:tcPr>
                </a:tc>
                <a:tc>
                  <a:txBody>
                    <a:bodyPr/>
                    <a:lstStyle/>
                    <a:p>
                      <a:pPr algn="ctr" fontAlgn="ctr"/>
                      <a:r>
                        <a:rPr lang="en-US" sz="1400" u="none" strike="noStrike" dirty="0">
                          <a:solidFill>
                            <a:schemeClr val="tx1"/>
                          </a:solidFill>
                          <a:effectLst/>
                        </a:rPr>
                        <a:t>Residence</a:t>
                      </a:r>
                      <a:endParaRPr lang="en-US" sz="1400" b="0" i="0" u="none" strike="noStrike" dirty="0">
                        <a:solidFill>
                          <a:schemeClr val="tx1"/>
                        </a:solidFill>
                        <a:effectLst/>
                        <a:latin typeface="Verdana" panose="020B0604030504040204" pitchFamily="34" charset="0"/>
                      </a:endParaRPr>
                    </a:p>
                  </a:txBody>
                  <a:tcPr marL="9525" marR="9525" marT="9525" marB="0" anchor="ctr">
                    <a:solidFill>
                      <a:schemeClr val="bg2"/>
                    </a:solidFill>
                  </a:tcPr>
                </a:tc>
                <a:extLst>
                  <a:ext uri="{0D108BD9-81ED-4DB2-BD59-A6C34878D82A}">
                    <a16:rowId xmlns:a16="http://schemas.microsoft.com/office/drawing/2014/main" val="10000"/>
                  </a:ext>
                </a:extLst>
              </a:tr>
              <a:tr h="161925">
                <a:tc>
                  <a:txBody>
                    <a:bodyPr/>
                    <a:lstStyle/>
                    <a:p>
                      <a:pPr algn="ctr" fontAlgn="ctr"/>
                      <a:r>
                        <a:rPr lang="en-US" sz="1400" u="none" strike="noStrike">
                          <a:solidFill>
                            <a:schemeClr val="tx1"/>
                          </a:solidFill>
                          <a:effectLst/>
                        </a:rPr>
                        <a:t>4/23/2017</a:t>
                      </a:r>
                      <a:endParaRPr lang="en-US" sz="1400" b="0" i="0" u="none" strike="noStrike">
                        <a:solidFill>
                          <a:schemeClr val="tx1"/>
                        </a:solidFill>
                        <a:effectLst/>
                        <a:latin typeface="Verdana" panose="020B0604030504040204" pitchFamily="34" charset="0"/>
                      </a:endParaRPr>
                    </a:p>
                  </a:txBody>
                  <a:tcPr marL="9525" marR="9525" marT="9525" marB="0" anchor="ctr"/>
                </a:tc>
                <a:tc>
                  <a:txBody>
                    <a:bodyPr/>
                    <a:lstStyle/>
                    <a:p>
                      <a:pPr algn="ctr" fontAlgn="ctr"/>
                      <a:r>
                        <a:rPr lang="en-US" sz="1400" u="none" strike="noStrike" dirty="0">
                          <a:solidFill>
                            <a:schemeClr val="tx1"/>
                          </a:solidFill>
                          <a:effectLst/>
                        </a:rPr>
                        <a:t>4/24/2017</a:t>
                      </a:r>
                      <a:endParaRPr lang="en-US" sz="1400" b="0" i="0" u="none" strike="noStrike" dirty="0">
                        <a:solidFill>
                          <a:schemeClr val="tx1"/>
                        </a:solidFill>
                        <a:effectLst/>
                        <a:latin typeface="Verdana" panose="020B0604030504040204" pitchFamily="34" charset="0"/>
                      </a:endParaRPr>
                    </a:p>
                  </a:txBody>
                  <a:tcPr marL="9525" marR="9525" marT="9525" marB="0" anchor="ctr"/>
                </a:tc>
                <a:tc>
                  <a:txBody>
                    <a:bodyPr/>
                    <a:lstStyle/>
                    <a:p>
                      <a:pPr algn="ctr" fontAlgn="ctr"/>
                      <a:r>
                        <a:rPr lang="en-US" sz="1400" u="none" strike="noStrike" dirty="0">
                          <a:solidFill>
                            <a:schemeClr val="tx1"/>
                          </a:solidFill>
                          <a:effectLst/>
                        </a:rPr>
                        <a:t>Sputum</a:t>
                      </a:r>
                      <a:endParaRPr lang="en-US" sz="1400" b="0" i="0" u="none" strike="noStrike" dirty="0">
                        <a:solidFill>
                          <a:schemeClr val="tx1"/>
                        </a:solidFill>
                        <a:effectLst/>
                        <a:latin typeface="Verdana" panose="020B0604030504040204" pitchFamily="34" charset="0"/>
                      </a:endParaRPr>
                    </a:p>
                  </a:txBody>
                  <a:tcPr marL="9525" marR="9525" marT="9525" marB="0" anchor="ctr"/>
                </a:tc>
                <a:tc>
                  <a:txBody>
                    <a:bodyPr/>
                    <a:lstStyle/>
                    <a:p>
                      <a:pPr algn="ctr" fontAlgn="ctr"/>
                      <a:r>
                        <a:rPr lang="en-US" sz="1400" u="none" strike="noStrike" dirty="0">
                          <a:solidFill>
                            <a:schemeClr val="tx1"/>
                          </a:solidFill>
                          <a:effectLst/>
                        </a:rPr>
                        <a:t>6/7/2017</a:t>
                      </a:r>
                      <a:endParaRPr lang="en-US" sz="1400" b="0" i="0" u="none" strike="noStrike" dirty="0">
                        <a:solidFill>
                          <a:schemeClr val="tx1"/>
                        </a:solidFill>
                        <a:effectLst/>
                        <a:latin typeface="Verdana" panose="020B0604030504040204" pitchFamily="34" charset="0"/>
                      </a:endParaRPr>
                    </a:p>
                  </a:txBody>
                  <a:tcPr marL="9525" marR="9525" marT="9525" marB="0" anchor="ctr"/>
                </a:tc>
                <a:tc>
                  <a:txBody>
                    <a:bodyPr/>
                    <a:lstStyle/>
                    <a:p>
                      <a:pPr algn="ctr" fontAlgn="ctr"/>
                      <a:r>
                        <a:rPr lang="en-US" sz="1400" u="none" strike="noStrike" dirty="0">
                          <a:solidFill>
                            <a:schemeClr val="tx1"/>
                          </a:solidFill>
                          <a:effectLst/>
                        </a:rPr>
                        <a:t>Guatemala</a:t>
                      </a:r>
                      <a:endParaRPr lang="en-US" sz="1400" b="0" i="0" u="none" strike="noStrike" dirty="0">
                        <a:solidFill>
                          <a:schemeClr val="tx1"/>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1"/>
                  </a:ext>
                </a:extLst>
              </a:tr>
              <a:tr h="323850">
                <a:tc>
                  <a:txBody>
                    <a:bodyPr/>
                    <a:lstStyle/>
                    <a:p>
                      <a:pPr algn="ctr" fontAlgn="ctr"/>
                      <a:r>
                        <a:rPr lang="en-US" sz="1400" u="none" strike="noStrike">
                          <a:solidFill>
                            <a:schemeClr val="tx1"/>
                          </a:solidFill>
                          <a:effectLst/>
                        </a:rPr>
                        <a:t>5/14/2017</a:t>
                      </a:r>
                      <a:endParaRPr lang="en-US" sz="1400" b="0" i="0" u="none" strike="noStrike">
                        <a:solidFill>
                          <a:schemeClr val="tx1"/>
                        </a:solidFill>
                        <a:effectLst/>
                        <a:latin typeface="Verdana" panose="020B0604030504040204" pitchFamily="34" charset="0"/>
                      </a:endParaRPr>
                    </a:p>
                  </a:txBody>
                  <a:tcPr marL="9525" marR="9525" marT="9525" marB="0" anchor="ctr"/>
                </a:tc>
                <a:tc>
                  <a:txBody>
                    <a:bodyPr/>
                    <a:lstStyle/>
                    <a:p>
                      <a:pPr algn="ctr" fontAlgn="ctr"/>
                      <a:r>
                        <a:rPr lang="en-US" sz="1400" u="none" strike="noStrike">
                          <a:solidFill>
                            <a:schemeClr val="tx1"/>
                          </a:solidFill>
                          <a:effectLst/>
                        </a:rPr>
                        <a:t>5/31/2017</a:t>
                      </a:r>
                      <a:endParaRPr lang="en-US" sz="1400" b="0" i="0" u="none" strike="noStrike">
                        <a:solidFill>
                          <a:schemeClr val="tx1"/>
                        </a:solidFill>
                        <a:effectLst/>
                        <a:latin typeface="Verdana" panose="020B0604030504040204" pitchFamily="34" charset="0"/>
                      </a:endParaRPr>
                    </a:p>
                  </a:txBody>
                  <a:tcPr marL="9525" marR="9525" marT="9525" marB="0" anchor="ctr"/>
                </a:tc>
                <a:tc>
                  <a:txBody>
                    <a:bodyPr/>
                    <a:lstStyle/>
                    <a:p>
                      <a:pPr algn="ctr" fontAlgn="ctr"/>
                      <a:r>
                        <a:rPr lang="en-US" sz="1400" u="none" strike="noStrike" dirty="0">
                          <a:solidFill>
                            <a:schemeClr val="tx1"/>
                          </a:solidFill>
                          <a:effectLst/>
                        </a:rPr>
                        <a:t>Sputum</a:t>
                      </a:r>
                      <a:endParaRPr lang="en-US" sz="1400" b="0" i="0" u="none" strike="noStrike" dirty="0">
                        <a:solidFill>
                          <a:schemeClr val="tx1"/>
                        </a:solidFill>
                        <a:effectLst/>
                        <a:latin typeface="Verdana" panose="020B0604030504040204" pitchFamily="34" charset="0"/>
                      </a:endParaRPr>
                    </a:p>
                  </a:txBody>
                  <a:tcPr marL="9525" marR="9525" marT="9525" marB="0" anchor="ctr"/>
                </a:tc>
                <a:tc>
                  <a:txBody>
                    <a:bodyPr/>
                    <a:lstStyle/>
                    <a:p>
                      <a:pPr algn="ctr" fontAlgn="ctr"/>
                      <a:r>
                        <a:rPr lang="en-US" sz="1400" u="none" strike="noStrike" dirty="0">
                          <a:solidFill>
                            <a:schemeClr val="tx1"/>
                          </a:solidFill>
                          <a:effectLst/>
                        </a:rPr>
                        <a:t>6/17/2017</a:t>
                      </a:r>
                      <a:endParaRPr lang="en-US" sz="1400" b="0" i="0" u="none" strike="noStrike" dirty="0">
                        <a:solidFill>
                          <a:schemeClr val="tx1"/>
                        </a:solidFill>
                        <a:effectLst/>
                        <a:latin typeface="Verdana" panose="020B0604030504040204" pitchFamily="34" charset="0"/>
                      </a:endParaRPr>
                    </a:p>
                  </a:txBody>
                  <a:tcPr marL="9525" marR="9525" marT="9525" marB="0" anchor="ctr"/>
                </a:tc>
                <a:tc>
                  <a:txBody>
                    <a:bodyPr/>
                    <a:lstStyle/>
                    <a:p>
                      <a:pPr algn="ctr" fontAlgn="ctr"/>
                      <a:r>
                        <a:rPr lang="en-US" sz="1400" u="none" strike="noStrike" dirty="0">
                          <a:solidFill>
                            <a:schemeClr val="tx1"/>
                          </a:solidFill>
                          <a:effectLst/>
                        </a:rPr>
                        <a:t>USA (Texas)</a:t>
                      </a:r>
                      <a:endParaRPr lang="en-US" sz="1400" b="0" i="0" u="none" strike="noStrike" dirty="0">
                        <a:solidFill>
                          <a:schemeClr val="tx1"/>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2"/>
                  </a:ext>
                </a:extLst>
              </a:tr>
              <a:tr h="161925">
                <a:tc>
                  <a:txBody>
                    <a:bodyPr/>
                    <a:lstStyle/>
                    <a:p>
                      <a:pPr algn="ctr" fontAlgn="ctr"/>
                      <a:r>
                        <a:rPr lang="en-US" sz="1400" u="none" strike="noStrike">
                          <a:solidFill>
                            <a:schemeClr val="tx1"/>
                          </a:solidFill>
                          <a:effectLst/>
                        </a:rPr>
                        <a:t>5/11/2017</a:t>
                      </a:r>
                      <a:endParaRPr lang="en-US" sz="1400" b="0" i="0" u="none" strike="noStrike">
                        <a:solidFill>
                          <a:schemeClr val="tx1"/>
                        </a:solidFill>
                        <a:effectLst/>
                        <a:latin typeface="Verdana" panose="020B0604030504040204" pitchFamily="34" charset="0"/>
                      </a:endParaRPr>
                    </a:p>
                  </a:txBody>
                  <a:tcPr marL="9525" marR="9525" marT="9525" marB="0" anchor="ctr"/>
                </a:tc>
                <a:tc>
                  <a:txBody>
                    <a:bodyPr/>
                    <a:lstStyle/>
                    <a:p>
                      <a:pPr algn="ctr" fontAlgn="ctr"/>
                      <a:r>
                        <a:rPr lang="en-US" sz="1400" u="none" strike="noStrike">
                          <a:solidFill>
                            <a:schemeClr val="tx1"/>
                          </a:solidFill>
                          <a:effectLst/>
                        </a:rPr>
                        <a:t>5/22/2017</a:t>
                      </a:r>
                      <a:endParaRPr lang="en-US" sz="1400" b="0" i="0" u="none" strike="noStrike">
                        <a:solidFill>
                          <a:schemeClr val="tx1"/>
                        </a:solidFill>
                        <a:effectLst/>
                        <a:latin typeface="Verdana" panose="020B0604030504040204" pitchFamily="34" charset="0"/>
                      </a:endParaRPr>
                    </a:p>
                  </a:txBody>
                  <a:tcPr marL="9525" marR="9525" marT="9525" marB="0" anchor="ctr"/>
                </a:tc>
                <a:tc>
                  <a:txBody>
                    <a:bodyPr/>
                    <a:lstStyle/>
                    <a:p>
                      <a:pPr algn="ctr" fontAlgn="ctr"/>
                      <a:r>
                        <a:rPr lang="en-US" sz="1400" u="none" strike="noStrike">
                          <a:solidFill>
                            <a:schemeClr val="tx1"/>
                          </a:solidFill>
                          <a:effectLst/>
                        </a:rPr>
                        <a:t>Wound</a:t>
                      </a:r>
                      <a:endParaRPr lang="en-US" sz="1400" b="0" i="0" u="none" strike="noStrike">
                        <a:solidFill>
                          <a:schemeClr val="tx1"/>
                        </a:solidFill>
                        <a:effectLst/>
                        <a:latin typeface="Verdana" panose="020B0604030504040204" pitchFamily="34" charset="0"/>
                      </a:endParaRPr>
                    </a:p>
                  </a:txBody>
                  <a:tcPr marL="9525" marR="9525" marT="9525" marB="0" anchor="ctr"/>
                </a:tc>
                <a:tc>
                  <a:txBody>
                    <a:bodyPr/>
                    <a:lstStyle/>
                    <a:p>
                      <a:pPr algn="ctr" fontAlgn="ctr"/>
                      <a:r>
                        <a:rPr lang="en-US" sz="1400" u="none" strike="noStrike" dirty="0">
                          <a:solidFill>
                            <a:schemeClr val="tx1"/>
                          </a:solidFill>
                          <a:effectLst/>
                        </a:rPr>
                        <a:t>6/7/2017</a:t>
                      </a:r>
                      <a:endParaRPr lang="en-US" sz="1400" b="0" i="0" u="none" strike="noStrike" dirty="0">
                        <a:solidFill>
                          <a:schemeClr val="tx1"/>
                        </a:solidFill>
                        <a:effectLst/>
                        <a:latin typeface="Verdana" panose="020B0604030504040204" pitchFamily="34" charset="0"/>
                      </a:endParaRPr>
                    </a:p>
                  </a:txBody>
                  <a:tcPr marL="9525" marR="9525" marT="9525" marB="0" anchor="ctr"/>
                </a:tc>
                <a:tc>
                  <a:txBody>
                    <a:bodyPr/>
                    <a:lstStyle/>
                    <a:p>
                      <a:pPr algn="ctr" fontAlgn="ctr"/>
                      <a:r>
                        <a:rPr lang="en-US" sz="1400" u="none" strike="noStrike" dirty="0">
                          <a:solidFill>
                            <a:schemeClr val="tx1"/>
                          </a:solidFill>
                          <a:effectLst/>
                        </a:rPr>
                        <a:t>Mexico</a:t>
                      </a:r>
                      <a:endParaRPr lang="en-US" sz="1400" b="0" i="0" u="none" strike="noStrike" dirty="0">
                        <a:solidFill>
                          <a:schemeClr val="tx1"/>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3"/>
                  </a:ext>
                </a:extLst>
              </a:tr>
              <a:tr h="161925">
                <a:tc>
                  <a:txBody>
                    <a:bodyPr/>
                    <a:lstStyle/>
                    <a:p>
                      <a:pPr algn="ctr" fontAlgn="ctr"/>
                      <a:r>
                        <a:rPr lang="en-US" sz="1400" u="none" strike="noStrike">
                          <a:solidFill>
                            <a:schemeClr val="tx1"/>
                          </a:solidFill>
                          <a:effectLst/>
                        </a:rPr>
                        <a:t>5/4/2017</a:t>
                      </a:r>
                      <a:endParaRPr lang="en-US" sz="1400" b="0" i="0" u="none" strike="noStrike">
                        <a:solidFill>
                          <a:schemeClr val="tx1"/>
                        </a:solidFill>
                        <a:effectLst/>
                        <a:latin typeface="Verdana" panose="020B0604030504040204" pitchFamily="34" charset="0"/>
                      </a:endParaRPr>
                    </a:p>
                  </a:txBody>
                  <a:tcPr marL="9525" marR="9525" marT="9525" marB="0" anchor="ctr"/>
                </a:tc>
                <a:tc>
                  <a:txBody>
                    <a:bodyPr/>
                    <a:lstStyle/>
                    <a:p>
                      <a:pPr algn="ctr" fontAlgn="ctr"/>
                      <a:r>
                        <a:rPr lang="en-US" sz="1400" u="none" strike="noStrike" dirty="0">
                          <a:solidFill>
                            <a:schemeClr val="tx1"/>
                          </a:solidFill>
                          <a:effectLst/>
                        </a:rPr>
                        <a:t>5/15/2017</a:t>
                      </a:r>
                      <a:endParaRPr lang="en-US" sz="1400" b="0" i="0" u="none" strike="noStrike" dirty="0">
                        <a:solidFill>
                          <a:schemeClr val="tx1"/>
                        </a:solidFill>
                        <a:effectLst/>
                        <a:latin typeface="Verdana" panose="020B0604030504040204" pitchFamily="34" charset="0"/>
                      </a:endParaRPr>
                    </a:p>
                  </a:txBody>
                  <a:tcPr marL="9525" marR="9525" marT="9525" marB="0" anchor="ctr"/>
                </a:tc>
                <a:tc>
                  <a:txBody>
                    <a:bodyPr/>
                    <a:lstStyle/>
                    <a:p>
                      <a:pPr algn="ctr" fontAlgn="ctr"/>
                      <a:r>
                        <a:rPr lang="en-US" sz="1400" u="none" strike="noStrike" dirty="0" err="1">
                          <a:solidFill>
                            <a:schemeClr val="tx1"/>
                          </a:solidFill>
                          <a:effectLst/>
                        </a:rPr>
                        <a:t>Wnd</a:t>
                      </a:r>
                      <a:r>
                        <a:rPr lang="en-US" sz="1400" u="none" strike="noStrike" dirty="0">
                          <a:solidFill>
                            <a:schemeClr val="tx1"/>
                          </a:solidFill>
                          <a:effectLst/>
                        </a:rPr>
                        <a:t> &amp; </a:t>
                      </a:r>
                      <a:r>
                        <a:rPr lang="en-US" sz="1400" u="none" strike="noStrike" dirty="0" err="1">
                          <a:solidFill>
                            <a:schemeClr val="tx1"/>
                          </a:solidFill>
                          <a:effectLst/>
                        </a:rPr>
                        <a:t>Bld</a:t>
                      </a:r>
                      <a:endParaRPr lang="en-US" sz="1400" b="0" i="0" u="none" strike="noStrike" dirty="0">
                        <a:solidFill>
                          <a:schemeClr val="tx1"/>
                        </a:solidFill>
                        <a:effectLst/>
                        <a:latin typeface="Verdana" panose="020B0604030504040204" pitchFamily="34" charset="0"/>
                      </a:endParaRPr>
                    </a:p>
                  </a:txBody>
                  <a:tcPr marL="9525" marR="9525" marT="9525" marB="0" anchor="ctr"/>
                </a:tc>
                <a:tc>
                  <a:txBody>
                    <a:bodyPr/>
                    <a:lstStyle/>
                    <a:p>
                      <a:pPr algn="ctr" fontAlgn="ctr"/>
                      <a:r>
                        <a:rPr lang="en-US" sz="1400" u="none" strike="noStrike" dirty="0">
                          <a:solidFill>
                            <a:schemeClr val="tx1"/>
                          </a:solidFill>
                          <a:effectLst/>
                        </a:rPr>
                        <a:t>6/11/2017</a:t>
                      </a:r>
                      <a:endParaRPr lang="en-US" sz="1400" b="0" i="0" u="none" strike="noStrike" dirty="0">
                        <a:solidFill>
                          <a:schemeClr val="tx1"/>
                        </a:solidFill>
                        <a:effectLst/>
                        <a:latin typeface="Verdana" panose="020B0604030504040204" pitchFamily="34" charset="0"/>
                      </a:endParaRPr>
                    </a:p>
                  </a:txBody>
                  <a:tcPr marL="9525" marR="9525" marT="9525" marB="0" anchor="ctr"/>
                </a:tc>
                <a:tc>
                  <a:txBody>
                    <a:bodyPr/>
                    <a:lstStyle/>
                    <a:p>
                      <a:pPr algn="ctr" fontAlgn="ctr"/>
                      <a:r>
                        <a:rPr lang="en-US" sz="1400" u="none" strike="noStrike" dirty="0">
                          <a:solidFill>
                            <a:schemeClr val="tx1"/>
                          </a:solidFill>
                          <a:effectLst/>
                        </a:rPr>
                        <a:t>Mexico</a:t>
                      </a:r>
                      <a:endParaRPr lang="en-US" sz="1400" b="0" i="0" u="none" strike="noStrike" dirty="0">
                        <a:solidFill>
                          <a:schemeClr val="tx1"/>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4"/>
                  </a:ext>
                </a:extLst>
              </a:tr>
            </a:tbl>
          </a:graphicData>
        </a:graphic>
      </p:graphicFrame>
      <p:sp>
        <p:nvSpPr>
          <p:cNvPr id="18" name="TextBox 17"/>
          <p:cNvSpPr txBox="1"/>
          <p:nvPr/>
        </p:nvSpPr>
        <p:spPr>
          <a:xfrm>
            <a:off x="5108645" y="3483176"/>
            <a:ext cx="3419207" cy="369332"/>
          </a:xfrm>
          <a:prstGeom prst="rect">
            <a:avLst/>
          </a:prstGeom>
          <a:solidFill>
            <a:schemeClr val="bg1"/>
          </a:solidFill>
        </p:spPr>
        <p:txBody>
          <a:bodyPr wrap="square" rtlCol="0">
            <a:spAutoFit/>
          </a:bodyPr>
          <a:lstStyle/>
          <a:p>
            <a:r>
              <a:rPr lang="en-US" dirty="0">
                <a:solidFill>
                  <a:srgbClr val="022167"/>
                </a:solidFill>
              </a:rPr>
              <a:t>Sputum – 6/17/2017</a:t>
            </a:r>
          </a:p>
        </p:txBody>
      </p:sp>
    </p:spTree>
    <p:extLst>
      <p:ext uri="{BB962C8B-B14F-4D97-AF65-F5344CB8AC3E}">
        <p14:creationId xmlns:p14="http://schemas.microsoft.com/office/powerpoint/2010/main" val="3887903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00665" y="1966586"/>
            <a:ext cx="3344449" cy="3544866"/>
          </a:xfrm>
          <a:prstGeom prst="rect">
            <a:avLst/>
          </a:prstGeom>
          <a:solidFill>
            <a:schemeClr val="bg1"/>
          </a:solidFill>
        </p:spPr>
        <p:txBody>
          <a:bodyPr wrap="square" rtlCol="0">
            <a:spAutoFit/>
          </a:bodyPr>
          <a:lstStyle/>
          <a:p>
            <a:endParaRPr lang="en-US" dirty="0">
              <a:solidFill>
                <a:srgbClr val="022167"/>
              </a:solidFill>
            </a:endParaRPr>
          </a:p>
        </p:txBody>
      </p:sp>
      <p:sp>
        <p:nvSpPr>
          <p:cNvPr id="2" name="Title 1"/>
          <p:cNvSpPr>
            <a:spLocks noGrp="1"/>
          </p:cNvSpPr>
          <p:nvPr>
            <p:ph type="title"/>
          </p:nvPr>
        </p:nvSpPr>
        <p:spPr/>
        <p:txBody>
          <a:bodyPr/>
          <a:lstStyle/>
          <a:p>
            <a:r>
              <a:rPr lang="en-US" dirty="0"/>
              <a:t>CRPA – PFGE</a:t>
            </a:r>
          </a:p>
        </p:txBody>
      </p:sp>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39</a:t>
            </a:fld>
            <a:endParaRPr lang="en-US">
              <a:solidFill>
                <a:srgbClr val="022167">
                  <a:lumMod val="40000"/>
                  <a:lumOff val="60000"/>
                </a:srgbClr>
              </a:solidFill>
            </a:endParaRPr>
          </a:p>
        </p:txBody>
      </p:sp>
      <p:pic>
        <p:nvPicPr>
          <p:cNvPr id="7" name="Content Placeholder 6"/>
          <p:cNvPicPr>
            <a:picLocks noGrp="1"/>
          </p:cNvPicPr>
          <p:nvPr>
            <p:ph sz="quarter" idx="13"/>
          </p:nvPr>
        </p:nvPicPr>
        <p:blipFill rotWithShape="1">
          <a:blip r:embed="rId3" cstate="print">
            <a:extLst>
              <a:ext uri="{28A0092B-C50C-407E-A947-70E740481C1C}">
                <a14:useLocalDpi xmlns:a14="http://schemas.microsoft.com/office/drawing/2010/main" val="0"/>
              </a:ext>
            </a:extLst>
          </a:blip>
          <a:srcRect l="1" t="31727" r="72955"/>
          <a:stretch/>
        </p:blipFill>
        <p:spPr bwMode="auto">
          <a:xfrm>
            <a:off x="1376364" y="1966586"/>
            <a:ext cx="3220688" cy="3353549"/>
          </a:xfrm>
          <a:prstGeom prst="rect">
            <a:avLst/>
          </a:prstGeom>
          <a:noFill/>
          <a:ln>
            <a:noFill/>
          </a:ln>
        </p:spPr>
      </p:pic>
      <p:sp>
        <p:nvSpPr>
          <p:cNvPr id="11" name="Right Brace 10"/>
          <p:cNvSpPr/>
          <p:nvPr/>
        </p:nvSpPr>
        <p:spPr>
          <a:xfrm>
            <a:off x="4597051" y="2906038"/>
            <a:ext cx="172363" cy="581441"/>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22167"/>
              </a:solidFill>
            </a:endParaRPr>
          </a:p>
        </p:txBody>
      </p:sp>
      <p:sp>
        <p:nvSpPr>
          <p:cNvPr id="12" name="Right Brace 11"/>
          <p:cNvSpPr/>
          <p:nvPr/>
        </p:nvSpPr>
        <p:spPr>
          <a:xfrm>
            <a:off x="4594802" y="4446740"/>
            <a:ext cx="152400" cy="189975"/>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22167"/>
              </a:solidFill>
            </a:endParaRPr>
          </a:p>
        </p:txBody>
      </p:sp>
      <p:sp>
        <p:nvSpPr>
          <p:cNvPr id="13" name="TextBox 12"/>
          <p:cNvSpPr txBox="1"/>
          <p:nvPr/>
        </p:nvSpPr>
        <p:spPr>
          <a:xfrm>
            <a:off x="4947782" y="2943617"/>
            <a:ext cx="1544782" cy="369332"/>
          </a:xfrm>
          <a:prstGeom prst="rect">
            <a:avLst/>
          </a:prstGeom>
          <a:solidFill>
            <a:schemeClr val="accent1"/>
          </a:solidFill>
        </p:spPr>
        <p:txBody>
          <a:bodyPr wrap="none" rtlCol="0">
            <a:spAutoFit/>
          </a:bodyPr>
          <a:lstStyle/>
          <a:p>
            <a:r>
              <a:rPr lang="en-US" dirty="0">
                <a:solidFill>
                  <a:srgbClr val="022167"/>
                </a:solidFill>
              </a:rPr>
              <a:t>Pattern 310</a:t>
            </a:r>
          </a:p>
        </p:txBody>
      </p:sp>
      <p:sp>
        <p:nvSpPr>
          <p:cNvPr id="14" name="TextBox 13"/>
          <p:cNvSpPr txBox="1"/>
          <p:nvPr/>
        </p:nvSpPr>
        <p:spPr>
          <a:xfrm>
            <a:off x="4949870" y="4361143"/>
            <a:ext cx="1544782" cy="369332"/>
          </a:xfrm>
          <a:prstGeom prst="rect">
            <a:avLst/>
          </a:prstGeom>
          <a:solidFill>
            <a:schemeClr val="accent1"/>
          </a:solidFill>
        </p:spPr>
        <p:txBody>
          <a:bodyPr wrap="none" rtlCol="0">
            <a:spAutoFit/>
          </a:bodyPr>
          <a:lstStyle/>
          <a:p>
            <a:r>
              <a:rPr lang="en-US" dirty="0">
                <a:solidFill>
                  <a:srgbClr val="022167"/>
                </a:solidFill>
              </a:rPr>
              <a:t>Pattern 311</a:t>
            </a:r>
          </a:p>
        </p:txBody>
      </p:sp>
    </p:spTree>
    <p:extLst>
      <p:ext uri="{BB962C8B-B14F-4D97-AF65-F5344CB8AC3E}">
        <p14:creationId xmlns:p14="http://schemas.microsoft.com/office/powerpoint/2010/main" val="355368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039" y="107674"/>
            <a:ext cx="7130278" cy="1325563"/>
          </a:xfrm>
        </p:spPr>
        <p:txBody>
          <a:bodyPr/>
          <a:lstStyle/>
          <a:p>
            <a:r>
              <a:rPr lang="en-US" sz="3600" dirty="0"/>
              <a:t>Emerging Pathogens of Concern</a:t>
            </a:r>
          </a:p>
        </p:txBody>
      </p:sp>
      <p:sp>
        <p:nvSpPr>
          <p:cNvPr id="3" name="Content Placeholder 2"/>
          <p:cNvSpPr>
            <a:spLocks noGrp="1"/>
          </p:cNvSpPr>
          <p:nvPr>
            <p:ph sz="quarter" idx="13"/>
          </p:nvPr>
        </p:nvSpPr>
        <p:spPr/>
        <p:txBody>
          <a:bodyPr>
            <a:normAutofit/>
          </a:bodyPr>
          <a:lstStyle/>
          <a:p>
            <a:r>
              <a:rPr lang="en-US" dirty="0"/>
              <a:t>Multi-Drug Resistant Organisms:</a:t>
            </a:r>
          </a:p>
          <a:p>
            <a:pPr lvl="1"/>
            <a:r>
              <a:rPr lang="en-US" dirty="0"/>
              <a:t>Currently reportable:</a:t>
            </a:r>
          </a:p>
          <a:p>
            <a:pPr lvl="2"/>
            <a:r>
              <a:rPr lang="en-US" dirty="0"/>
              <a:t>VISA/VRSA, CRE, MDR-A</a:t>
            </a:r>
          </a:p>
          <a:p>
            <a:pPr lvl="1"/>
            <a:endParaRPr lang="en-US" dirty="0"/>
          </a:p>
          <a:p>
            <a:pPr lvl="1"/>
            <a:r>
              <a:rPr lang="en-US" dirty="0"/>
              <a:t>Bacteria with mobile resistance genes</a:t>
            </a:r>
          </a:p>
          <a:p>
            <a:pPr lvl="2"/>
            <a:endParaRPr lang="en-US" dirty="0"/>
          </a:p>
          <a:p>
            <a:pPr lvl="1"/>
            <a:r>
              <a:rPr lang="en-US" dirty="0"/>
              <a:t>Candida </a:t>
            </a:r>
            <a:r>
              <a:rPr lang="en-US" dirty="0" err="1"/>
              <a:t>auris</a:t>
            </a:r>
            <a:endParaRPr lang="en-US" dirty="0"/>
          </a:p>
          <a:p>
            <a:pPr lvl="1"/>
            <a:r>
              <a:rPr lang="en-US" dirty="0"/>
              <a:t>Clostridium difficile</a:t>
            </a:r>
          </a:p>
          <a:p>
            <a:pPr lvl="1"/>
            <a:endParaRPr lang="en-US" dirty="0"/>
          </a:p>
          <a:p>
            <a:endParaRPr lang="en-US" dirty="0"/>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4</a:t>
            </a:fld>
            <a:endParaRPr lang="en-US">
              <a:solidFill>
                <a:srgbClr val="022167">
                  <a:lumMod val="40000"/>
                  <a:lumOff val="60000"/>
                </a:srgbClr>
              </a:solidFill>
            </a:endParaRPr>
          </a:p>
        </p:txBody>
      </p:sp>
      <p:sp>
        <p:nvSpPr>
          <p:cNvPr id="7" name="Oval 6"/>
          <p:cNvSpPr/>
          <p:nvPr/>
        </p:nvSpPr>
        <p:spPr>
          <a:xfrm>
            <a:off x="1376039" y="3017520"/>
            <a:ext cx="6905812" cy="96665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1"/>
          </p:nvPr>
        </p:nvSpPr>
        <p:spPr>
          <a:xfrm>
            <a:off x="2388093" y="6356352"/>
            <a:ext cx="4714042" cy="365125"/>
          </a:xfrm>
        </p:spPr>
        <p:txBody>
          <a:bodyPr/>
          <a:lstStyle/>
          <a:p>
            <a:endParaRPr lang="en-US" dirty="0">
              <a:solidFill>
                <a:srgbClr val="022167">
                  <a:lumMod val="40000"/>
                  <a:lumOff val="60000"/>
                </a:srgbClr>
              </a:solidFill>
            </a:endParaRPr>
          </a:p>
        </p:txBody>
      </p:sp>
    </p:spTree>
    <p:extLst>
      <p:ext uri="{BB962C8B-B14F-4D97-AF65-F5344CB8AC3E}">
        <p14:creationId xmlns:p14="http://schemas.microsoft.com/office/powerpoint/2010/main" val="286651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00665" y="1966586"/>
            <a:ext cx="3344449" cy="3544866"/>
          </a:xfrm>
          <a:prstGeom prst="rect">
            <a:avLst/>
          </a:prstGeom>
          <a:solidFill>
            <a:schemeClr val="bg1"/>
          </a:solidFill>
        </p:spPr>
        <p:txBody>
          <a:bodyPr wrap="square" rtlCol="0">
            <a:spAutoFit/>
          </a:bodyPr>
          <a:lstStyle/>
          <a:p>
            <a:endParaRPr lang="en-US" dirty="0">
              <a:solidFill>
                <a:srgbClr val="022167"/>
              </a:solidFill>
            </a:endParaRPr>
          </a:p>
        </p:txBody>
      </p:sp>
      <p:sp>
        <p:nvSpPr>
          <p:cNvPr id="2" name="Title 1"/>
          <p:cNvSpPr>
            <a:spLocks noGrp="1"/>
          </p:cNvSpPr>
          <p:nvPr>
            <p:ph type="title"/>
          </p:nvPr>
        </p:nvSpPr>
        <p:spPr/>
        <p:txBody>
          <a:bodyPr/>
          <a:lstStyle/>
          <a:p>
            <a:r>
              <a:rPr lang="en-US" sz="4400" dirty="0"/>
              <a:t>CRPA – Mechanism Testing</a:t>
            </a:r>
          </a:p>
        </p:txBody>
      </p:sp>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40</a:t>
            </a:fld>
            <a:endParaRPr lang="en-US">
              <a:solidFill>
                <a:srgbClr val="022167">
                  <a:lumMod val="40000"/>
                  <a:lumOff val="60000"/>
                </a:srgbClr>
              </a:solidFill>
            </a:endParaRPr>
          </a:p>
        </p:txBody>
      </p:sp>
      <p:pic>
        <p:nvPicPr>
          <p:cNvPr id="7" name="Content Placeholder 6"/>
          <p:cNvPicPr>
            <a:picLocks noGrp="1"/>
          </p:cNvPicPr>
          <p:nvPr>
            <p:ph sz="quarter" idx="13"/>
          </p:nvPr>
        </p:nvPicPr>
        <p:blipFill rotWithShape="1">
          <a:blip r:embed="rId3" cstate="print">
            <a:extLst>
              <a:ext uri="{28A0092B-C50C-407E-A947-70E740481C1C}">
                <a14:useLocalDpi xmlns:a14="http://schemas.microsoft.com/office/drawing/2010/main" val="0"/>
              </a:ext>
            </a:extLst>
          </a:blip>
          <a:srcRect l="1" t="31727" r="72955"/>
          <a:stretch/>
        </p:blipFill>
        <p:spPr bwMode="auto">
          <a:xfrm>
            <a:off x="1376364" y="1966586"/>
            <a:ext cx="3220688" cy="3353549"/>
          </a:xfrm>
          <a:prstGeom prst="rect">
            <a:avLst/>
          </a:prstGeom>
          <a:noFill/>
          <a:ln>
            <a:noFill/>
          </a:ln>
        </p:spPr>
      </p:pic>
      <p:sp>
        <p:nvSpPr>
          <p:cNvPr id="11" name="Right Brace 10"/>
          <p:cNvSpPr/>
          <p:nvPr/>
        </p:nvSpPr>
        <p:spPr>
          <a:xfrm>
            <a:off x="4597051" y="2906038"/>
            <a:ext cx="172363" cy="581441"/>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22167"/>
              </a:solidFill>
            </a:endParaRPr>
          </a:p>
        </p:txBody>
      </p:sp>
      <p:sp>
        <p:nvSpPr>
          <p:cNvPr id="12" name="Right Brace 11"/>
          <p:cNvSpPr/>
          <p:nvPr/>
        </p:nvSpPr>
        <p:spPr>
          <a:xfrm>
            <a:off x="4594802" y="4446740"/>
            <a:ext cx="152400" cy="189975"/>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22167"/>
              </a:solidFill>
            </a:endParaRPr>
          </a:p>
        </p:txBody>
      </p:sp>
      <p:sp>
        <p:nvSpPr>
          <p:cNvPr id="13" name="TextBox 12"/>
          <p:cNvSpPr txBox="1"/>
          <p:nvPr/>
        </p:nvSpPr>
        <p:spPr>
          <a:xfrm>
            <a:off x="4947782" y="2943617"/>
            <a:ext cx="1544782" cy="369332"/>
          </a:xfrm>
          <a:prstGeom prst="rect">
            <a:avLst/>
          </a:prstGeom>
          <a:solidFill>
            <a:schemeClr val="accent1"/>
          </a:solidFill>
        </p:spPr>
        <p:txBody>
          <a:bodyPr wrap="none" rtlCol="0">
            <a:spAutoFit/>
          </a:bodyPr>
          <a:lstStyle/>
          <a:p>
            <a:r>
              <a:rPr lang="en-US" dirty="0">
                <a:solidFill>
                  <a:srgbClr val="022167"/>
                </a:solidFill>
              </a:rPr>
              <a:t>Pattern 310</a:t>
            </a:r>
          </a:p>
        </p:txBody>
      </p:sp>
      <p:sp>
        <p:nvSpPr>
          <p:cNvPr id="14" name="TextBox 13"/>
          <p:cNvSpPr txBox="1"/>
          <p:nvPr/>
        </p:nvSpPr>
        <p:spPr>
          <a:xfrm>
            <a:off x="4949870" y="4361143"/>
            <a:ext cx="1544782" cy="369332"/>
          </a:xfrm>
          <a:prstGeom prst="rect">
            <a:avLst/>
          </a:prstGeom>
          <a:solidFill>
            <a:schemeClr val="accent1"/>
          </a:solidFill>
        </p:spPr>
        <p:txBody>
          <a:bodyPr wrap="none" rtlCol="0">
            <a:spAutoFit/>
          </a:bodyPr>
          <a:lstStyle/>
          <a:p>
            <a:r>
              <a:rPr lang="en-US" dirty="0">
                <a:solidFill>
                  <a:srgbClr val="022167"/>
                </a:solidFill>
              </a:rPr>
              <a:t>Pattern 311</a:t>
            </a:r>
          </a:p>
        </p:txBody>
      </p:sp>
      <p:sp>
        <p:nvSpPr>
          <p:cNvPr id="15" name="TextBox 14"/>
          <p:cNvSpPr txBox="1"/>
          <p:nvPr/>
        </p:nvSpPr>
        <p:spPr>
          <a:xfrm>
            <a:off x="6622729" y="4364684"/>
            <a:ext cx="1263487" cy="369332"/>
          </a:xfrm>
          <a:prstGeom prst="rect">
            <a:avLst/>
          </a:prstGeom>
          <a:solidFill>
            <a:schemeClr val="accent1"/>
          </a:solidFill>
        </p:spPr>
        <p:txBody>
          <a:bodyPr wrap="none" rtlCol="0">
            <a:spAutoFit/>
          </a:bodyPr>
          <a:lstStyle/>
          <a:p>
            <a:r>
              <a:rPr lang="en-US" dirty="0">
                <a:solidFill>
                  <a:srgbClr val="022167"/>
                </a:solidFill>
              </a:rPr>
              <a:t>IMP gene</a:t>
            </a:r>
          </a:p>
        </p:txBody>
      </p:sp>
      <p:sp>
        <p:nvSpPr>
          <p:cNvPr id="16" name="TextBox 15"/>
          <p:cNvSpPr txBox="1"/>
          <p:nvPr/>
        </p:nvSpPr>
        <p:spPr>
          <a:xfrm>
            <a:off x="6601463" y="2939923"/>
            <a:ext cx="1233030" cy="369332"/>
          </a:xfrm>
          <a:prstGeom prst="rect">
            <a:avLst/>
          </a:prstGeom>
          <a:solidFill>
            <a:schemeClr val="accent1"/>
          </a:solidFill>
        </p:spPr>
        <p:txBody>
          <a:bodyPr wrap="none" rtlCol="0">
            <a:spAutoFit/>
          </a:bodyPr>
          <a:lstStyle/>
          <a:p>
            <a:r>
              <a:rPr lang="en-US" dirty="0">
                <a:solidFill>
                  <a:srgbClr val="022167"/>
                </a:solidFill>
              </a:rPr>
              <a:t>unknown</a:t>
            </a:r>
          </a:p>
        </p:txBody>
      </p:sp>
    </p:spTree>
    <p:extLst>
      <p:ext uri="{BB962C8B-B14F-4D97-AF65-F5344CB8AC3E}">
        <p14:creationId xmlns:p14="http://schemas.microsoft.com/office/powerpoint/2010/main" val="1990409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CRPA – Which Tier?</a:t>
            </a:r>
          </a:p>
        </p:txBody>
      </p:sp>
      <p:pic>
        <p:nvPicPr>
          <p:cNvPr id="7" name="Content Placeholder 6"/>
          <p:cNvPicPr>
            <a:picLocks noGrp="1" noChangeAspect="1"/>
          </p:cNvPicPr>
          <p:nvPr>
            <p:ph sz="quarter" idx="13"/>
          </p:nvPr>
        </p:nvPicPr>
        <p:blipFill>
          <a:blip r:embed="rId3"/>
          <a:stretch>
            <a:fillRect/>
          </a:stretch>
        </p:blipFill>
        <p:spPr>
          <a:xfrm>
            <a:off x="1376363" y="1597941"/>
            <a:ext cx="7138987" cy="1993551"/>
          </a:xfrm>
          <a:prstGeom prst="rect">
            <a:avLst/>
          </a:prstGeom>
        </p:spPr>
      </p:pic>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41</a:t>
            </a:fld>
            <a:endParaRPr lang="en-US">
              <a:solidFill>
                <a:srgbClr val="022167">
                  <a:lumMod val="40000"/>
                  <a:lumOff val="60000"/>
                </a:srgbClr>
              </a:solidFill>
            </a:endParaRPr>
          </a:p>
        </p:txBody>
      </p:sp>
      <p:pic>
        <p:nvPicPr>
          <p:cNvPr id="8" name="Picture 7"/>
          <p:cNvPicPr>
            <a:picLocks noChangeAspect="1"/>
          </p:cNvPicPr>
          <p:nvPr/>
        </p:nvPicPr>
        <p:blipFill>
          <a:blip r:embed="rId4"/>
          <a:stretch>
            <a:fillRect/>
          </a:stretch>
        </p:blipFill>
        <p:spPr>
          <a:xfrm>
            <a:off x="1385072" y="2897859"/>
            <a:ext cx="7130278" cy="1716673"/>
          </a:xfrm>
          <a:prstGeom prst="rect">
            <a:avLst/>
          </a:prstGeom>
        </p:spPr>
      </p:pic>
      <p:pic>
        <p:nvPicPr>
          <p:cNvPr id="9" name="Picture 8"/>
          <p:cNvPicPr>
            <a:picLocks noChangeAspect="1"/>
          </p:cNvPicPr>
          <p:nvPr/>
        </p:nvPicPr>
        <p:blipFill>
          <a:blip r:embed="rId5"/>
          <a:stretch>
            <a:fillRect/>
          </a:stretch>
        </p:blipFill>
        <p:spPr>
          <a:xfrm>
            <a:off x="1387600" y="4363323"/>
            <a:ext cx="7125221" cy="1669452"/>
          </a:xfrm>
          <a:prstGeom prst="rect">
            <a:avLst/>
          </a:prstGeom>
        </p:spPr>
      </p:pic>
      <p:sp>
        <p:nvSpPr>
          <p:cNvPr id="3" name="Oval 2"/>
          <p:cNvSpPr/>
          <p:nvPr/>
        </p:nvSpPr>
        <p:spPr>
          <a:xfrm>
            <a:off x="4647156" y="4108536"/>
            <a:ext cx="2993721" cy="313151"/>
          </a:xfrm>
          <a:prstGeom prst="ellipse">
            <a:avLst/>
          </a:prstGeom>
          <a:solidFill>
            <a:srgbClr val="FFC6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Oval 10"/>
          <p:cNvSpPr/>
          <p:nvPr/>
        </p:nvSpPr>
        <p:spPr>
          <a:xfrm>
            <a:off x="6438379" y="2355762"/>
            <a:ext cx="964504" cy="243572"/>
          </a:xfrm>
          <a:prstGeom prst="ellipse">
            <a:avLst/>
          </a:prstGeom>
          <a:solidFill>
            <a:srgbClr val="FFC6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72640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CRPA – Site Visit</a:t>
            </a:r>
          </a:p>
        </p:txBody>
      </p:sp>
      <p:sp>
        <p:nvSpPr>
          <p:cNvPr id="3" name="Content Placeholder 2"/>
          <p:cNvSpPr>
            <a:spLocks noGrp="1"/>
          </p:cNvSpPr>
          <p:nvPr>
            <p:ph sz="quarter" idx="13"/>
          </p:nvPr>
        </p:nvSpPr>
        <p:spPr/>
        <p:txBody>
          <a:bodyPr/>
          <a:lstStyle/>
          <a:p>
            <a:r>
              <a:rPr lang="en-US" dirty="0"/>
              <a:t>LHD, LHA, DSHS</a:t>
            </a:r>
          </a:p>
          <a:p>
            <a:r>
              <a:rPr lang="en-US" dirty="0"/>
              <a:t>Findings</a:t>
            </a:r>
          </a:p>
          <a:p>
            <a:pPr lvl="1"/>
            <a:r>
              <a:rPr lang="en-US" dirty="0"/>
              <a:t>Reusing single-patient device</a:t>
            </a:r>
          </a:p>
          <a:p>
            <a:pPr lvl="1"/>
            <a:r>
              <a:rPr lang="en-US" dirty="0"/>
              <a:t>60 HH observations (70% compliance)</a:t>
            </a:r>
          </a:p>
          <a:p>
            <a:pPr lvl="1"/>
            <a:r>
              <a:rPr lang="en-US" dirty="0"/>
              <a:t>Inappropriate sink usage</a:t>
            </a:r>
          </a:p>
          <a:p>
            <a:pPr lvl="1"/>
            <a:r>
              <a:rPr lang="en-US" dirty="0"/>
              <a:t>Cracked liners in tub room</a:t>
            </a:r>
          </a:p>
          <a:p>
            <a:pPr lvl="1"/>
            <a:endParaRPr lang="en-US" dirty="0"/>
          </a:p>
          <a:p>
            <a:r>
              <a:rPr lang="en-US" dirty="0"/>
              <a:t>Point prevalence study following Monday</a:t>
            </a:r>
          </a:p>
        </p:txBody>
      </p:sp>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42</a:t>
            </a:fld>
            <a:endParaRPr lang="en-US">
              <a:solidFill>
                <a:srgbClr val="022167">
                  <a:lumMod val="40000"/>
                  <a:lumOff val="60000"/>
                </a:srgbClr>
              </a:solidFill>
            </a:endParaRPr>
          </a:p>
        </p:txBody>
      </p:sp>
    </p:spTree>
    <p:extLst>
      <p:ext uri="{BB962C8B-B14F-4D97-AF65-F5344CB8AC3E}">
        <p14:creationId xmlns:p14="http://schemas.microsoft.com/office/powerpoint/2010/main" val="259747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CRPA</a:t>
            </a:r>
          </a:p>
        </p:txBody>
      </p:sp>
      <p:pic>
        <p:nvPicPr>
          <p:cNvPr id="8" name="Content Placeholder 7"/>
          <p:cNvPicPr>
            <a:picLocks noGrp="1" noChangeAspect="1"/>
          </p:cNvPicPr>
          <p:nvPr>
            <p:ph sz="quarter" idx="13"/>
          </p:nvPr>
        </p:nvPicPr>
        <p:blipFill>
          <a:blip r:embed="rId3"/>
          <a:stretch>
            <a:fillRect/>
          </a:stretch>
        </p:blipFill>
        <p:spPr>
          <a:xfrm>
            <a:off x="1722476" y="1647197"/>
            <a:ext cx="6453264" cy="4799456"/>
          </a:xfrm>
          <a:prstGeom prst="rect">
            <a:avLst/>
          </a:prstGeom>
        </p:spPr>
      </p:pic>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43</a:t>
            </a:fld>
            <a:endParaRPr lang="en-US">
              <a:solidFill>
                <a:srgbClr val="022167">
                  <a:lumMod val="40000"/>
                  <a:lumOff val="60000"/>
                </a:srgbClr>
              </a:solidFill>
            </a:endParaRPr>
          </a:p>
        </p:txBody>
      </p:sp>
    </p:spTree>
    <p:extLst>
      <p:ext uri="{BB962C8B-B14F-4D97-AF65-F5344CB8AC3E}">
        <p14:creationId xmlns:p14="http://schemas.microsoft.com/office/powerpoint/2010/main" val="317442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CRPA</a:t>
            </a:r>
          </a:p>
        </p:txBody>
      </p:sp>
      <p:sp>
        <p:nvSpPr>
          <p:cNvPr id="3" name="Content Placeholder 2"/>
          <p:cNvSpPr>
            <a:spLocks noGrp="1"/>
          </p:cNvSpPr>
          <p:nvPr>
            <p:ph sz="quarter" idx="13"/>
          </p:nvPr>
        </p:nvSpPr>
        <p:spPr/>
        <p:txBody>
          <a:bodyPr>
            <a:normAutofit/>
          </a:bodyPr>
          <a:lstStyle/>
          <a:p>
            <a:r>
              <a:rPr lang="en-US" dirty="0"/>
              <a:t>Continued communications with the hospital</a:t>
            </a:r>
          </a:p>
          <a:p>
            <a:r>
              <a:rPr lang="en-US" dirty="0"/>
              <a:t>Learning as we go</a:t>
            </a:r>
          </a:p>
          <a:p>
            <a:endParaRPr lang="en-US" dirty="0"/>
          </a:p>
          <a:p>
            <a:r>
              <a:rPr lang="en-US" dirty="0"/>
              <a:t>Is it over yet?</a:t>
            </a:r>
          </a:p>
        </p:txBody>
      </p:sp>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44</a:t>
            </a:fld>
            <a:endParaRPr lang="en-US">
              <a:solidFill>
                <a:srgbClr val="022167">
                  <a:lumMod val="40000"/>
                  <a:lumOff val="60000"/>
                </a:srgbClr>
              </a:solidFill>
            </a:endParaRPr>
          </a:p>
        </p:txBody>
      </p:sp>
    </p:spTree>
    <p:extLst>
      <p:ext uri="{BB962C8B-B14F-4D97-AF65-F5344CB8AC3E}">
        <p14:creationId xmlns:p14="http://schemas.microsoft.com/office/powerpoint/2010/main" val="2938191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04521" y="1691014"/>
            <a:ext cx="7401068" cy="4499652"/>
          </a:xfrm>
          <a:prstGeom prst="rect">
            <a:avLst/>
          </a:prstGeom>
          <a:solidFill>
            <a:schemeClr val="bg1"/>
          </a:solidFill>
        </p:spPr>
        <p:txBody>
          <a:bodyPr wrap="square" rtlCol="0">
            <a:spAutoFit/>
          </a:bodyPr>
          <a:lstStyle/>
          <a:p>
            <a:endParaRPr lang="en-US" dirty="0">
              <a:solidFill>
                <a:srgbClr val="022167"/>
              </a:solidFill>
            </a:endParaRPr>
          </a:p>
        </p:txBody>
      </p:sp>
      <p:sp>
        <p:nvSpPr>
          <p:cNvPr id="2" name="Title 1"/>
          <p:cNvSpPr>
            <a:spLocks noGrp="1"/>
          </p:cNvSpPr>
          <p:nvPr>
            <p:ph type="title"/>
          </p:nvPr>
        </p:nvSpPr>
        <p:spPr/>
        <p:txBody>
          <a:bodyPr/>
          <a:lstStyle/>
          <a:p>
            <a:r>
              <a:rPr lang="en-US" dirty="0"/>
              <a:t>CRPA</a:t>
            </a:r>
          </a:p>
        </p:txBody>
      </p:sp>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45</a:t>
            </a:fld>
            <a:endParaRPr lang="en-US">
              <a:solidFill>
                <a:srgbClr val="022167">
                  <a:lumMod val="40000"/>
                  <a:lumOff val="60000"/>
                </a:srgbClr>
              </a:solidFill>
            </a:endParaRPr>
          </a:p>
        </p:txBody>
      </p:sp>
      <p:pic>
        <p:nvPicPr>
          <p:cNvPr id="3" name="Picture 2"/>
          <p:cNvPicPr>
            <a:picLocks noChangeAspect="1"/>
          </p:cNvPicPr>
          <p:nvPr/>
        </p:nvPicPr>
        <p:blipFill rotWithShape="1">
          <a:blip r:embed="rId3"/>
          <a:srcRect t="21096" r="72486"/>
          <a:stretch/>
        </p:blipFill>
        <p:spPr>
          <a:xfrm>
            <a:off x="1304521" y="1862589"/>
            <a:ext cx="3019250" cy="4334160"/>
          </a:xfrm>
          <a:prstGeom prst="rect">
            <a:avLst/>
          </a:prstGeom>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64955" t="7536" r="4337"/>
          <a:stretch/>
        </p:blipFill>
        <p:spPr bwMode="auto">
          <a:xfrm>
            <a:off x="5235879" y="1094919"/>
            <a:ext cx="3369501" cy="5080567"/>
          </a:xfrm>
          <a:prstGeom prst="rect">
            <a:avLst/>
          </a:prstGeom>
          <a:noFill/>
          <a:ln>
            <a:noFill/>
          </a:ln>
        </p:spPr>
      </p:pic>
      <p:pic>
        <p:nvPicPr>
          <p:cNvPr id="8" name="Picture 7"/>
          <p:cNvPicPr/>
          <p:nvPr/>
        </p:nvPicPr>
        <p:blipFill rotWithShape="1">
          <a:blip r:embed="rId4" cstate="print">
            <a:extLst>
              <a:ext uri="{28A0092B-C50C-407E-A947-70E740481C1C}">
                <a14:useLocalDpi xmlns:a14="http://schemas.microsoft.com/office/drawing/2010/main" val="0"/>
              </a:ext>
            </a:extLst>
          </a:blip>
          <a:srcRect l="44538" r="46740"/>
          <a:stretch/>
        </p:blipFill>
        <p:spPr bwMode="auto">
          <a:xfrm>
            <a:off x="4253731" y="696011"/>
            <a:ext cx="957096" cy="5494655"/>
          </a:xfrm>
          <a:prstGeom prst="rect">
            <a:avLst/>
          </a:prstGeom>
          <a:noFill/>
          <a:ln>
            <a:noFill/>
          </a:ln>
        </p:spPr>
      </p:pic>
      <p:sp>
        <p:nvSpPr>
          <p:cNvPr id="10" name="5-Point Star 9"/>
          <p:cNvSpPr/>
          <p:nvPr/>
        </p:nvSpPr>
        <p:spPr>
          <a:xfrm>
            <a:off x="6092456" y="5560826"/>
            <a:ext cx="202018" cy="2232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5-Point Star 10"/>
          <p:cNvSpPr/>
          <p:nvPr/>
        </p:nvSpPr>
        <p:spPr>
          <a:xfrm>
            <a:off x="6095994" y="4054543"/>
            <a:ext cx="202018" cy="2232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329680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038" y="107674"/>
            <a:ext cx="7225701" cy="1325563"/>
          </a:xfrm>
        </p:spPr>
        <p:txBody>
          <a:bodyPr/>
          <a:lstStyle/>
          <a:p>
            <a:r>
              <a:rPr lang="en-US" sz="4400" dirty="0"/>
              <a:t>CRPA – Where are we now?</a:t>
            </a:r>
          </a:p>
        </p:txBody>
      </p:sp>
      <p:sp>
        <p:nvSpPr>
          <p:cNvPr id="3" name="Content Placeholder 2"/>
          <p:cNvSpPr>
            <a:spLocks noGrp="1"/>
          </p:cNvSpPr>
          <p:nvPr>
            <p:ph sz="quarter" idx="13"/>
          </p:nvPr>
        </p:nvSpPr>
        <p:spPr/>
        <p:txBody>
          <a:bodyPr>
            <a:normAutofit/>
          </a:bodyPr>
          <a:lstStyle/>
          <a:p>
            <a:r>
              <a:rPr lang="en-US" dirty="0"/>
              <a:t>Continued submission of HA-CRPA</a:t>
            </a:r>
          </a:p>
          <a:p>
            <a:r>
              <a:rPr lang="en-US" dirty="0"/>
              <a:t>Beginning CA-CRPA</a:t>
            </a:r>
          </a:p>
        </p:txBody>
      </p:sp>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46</a:t>
            </a:fld>
            <a:endParaRPr lang="en-US">
              <a:solidFill>
                <a:srgbClr val="022167">
                  <a:lumMod val="40000"/>
                  <a:lumOff val="60000"/>
                </a:srgbClr>
              </a:solidFill>
            </a:endParaRPr>
          </a:p>
        </p:txBody>
      </p:sp>
      <p:pic>
        <p:nvPicPr>
          <p:cNvPr id="7" name="Picture 6"/>
          <p:cNvPicPr>
            <a:picLocks noChangeAspect="1"/>
          </p:cNvPicPr>
          <p:nvPr/>
        </p:nvPicPr>
        <p:blipFill rotWithShape="1">
          <a:blip r:embed="rId3"/>
          <a:srcRect l="1436" r="1"/>
          <a:stretch/>
        </p:blipFill>
        <p:spPr>
          <a:xfrm>
            <a:off x="1745569" y="3206663"/>
            <a:ext cx="6281443" cy="2603033"/>
          </a:xfrm>
          <a:prstGeom prst="rect">
            <a:avLst/>
          </a:prstGeom>
        </p:spPr>
      </p:pic>
    </p:spTree>
    <p:extLst>
      <p:ext uri="{BB962C8B-B14F-4D97-AF65-F5344CB8AC3E}">
        <p14:creationId xmlns:p14="http://schemas.microsoft.com/office/powerpoint/2010/main" val="2109853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a:t>Infection Control Assessment and Response (ICAR) Visits</a:t>
            </a:r>
          </a:p>
        </p:txBody>
      </p:sp>
    </p:spTree>
    <p:extLst>
      <p:ext uri="{BB962C8B-B14F-4D97-AF65-F5344CB8AC3E}">
        <p14:creationId xmlns:p14="http://schemas.microsoft.com/office/powerpoint/2010/main" val="2371422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Objectives</a:t>
            </a:r>
          </a:p>
        </p:txBody>
      </p:sp>
      <p:sp>
        <p:nvSpPr>
          <p:cNvPr id="8" name="Text Placeholder 7"/>
          <p:cNvSpPr>
            <a:spLocks noGrp="1"/>
          </p:cNvSpPr>
          <p:nvPr>
            <p:ph type="body" sz="quarter" idx="14"/>
          </p:nvPr>
        </p:nvSpPr>
        <p:spPr/>
        <p:txBody>
          <a:bodyPr>
            <a:normAutofit/>
          </a:bodyPr>
          <a:lstStyle/>
          <a:p>
            <a:r>
              <a:rPr lang="en-US" dirty="0"/>
              <a:t>Explain what are ICAR visits</a:t>
            </a:r>
          </a:p>
          <a:p>
            <a:r>
              <a:rPr lang="en-US" dirty="0"/>
              <a:t>Understand Texas’ facility selection criteria</a:t>
            </a:r>
          </a:p>
          <a:p>
            <a:r>
              <a:rPr lang="en-US" dirty="0"/>
              <a:t>Discuss lessons learned from the conducted visits</a:t>
            </a:r>
          </a:p>
          <a:p>
            <a:pPr marL="800089" lvl="1" indent="-342900">
              <a:buFont typeface="Arial" panose="020B0604020202020204" pitchFamily="34" charset="0"/>
              <a:buChar char="•"/>
            </a:pPr>
            <a:r>
              <a:rPr lang="en-US" dirty="0"/>
              <a:t>Strengths</a:t>
            </a:r>
          </a:p>
          <a:p>
            <a:pPr marL="800089" lvl="1" indent="-342900">
              <a:buFont typeface="Arial" panose="020B0604020202020204" pitchFamily="34" charset="0"/>
              <a:buChar char="•"/>
            </a:pPr>
            <a:r>
              <a:rPr lang="en-US" dirty="0"/>
              <a:t>Weaknesses</a:t>
            </a:r>
          </a:p>
          <a:p>
            <a:pPr marL="800089" lvl="1" indent="-342900">
              <a:buFont typeface="Arial" panose="020B0604020202020204" pitchFamily="34" charset="0"/>
              <a:buChar char="•"/>
            </a:pPr>
            <a:r>
              <a:rPr lang="en-US" dirty="0"/>
              <a:t>Challenges</a:t>
            </a:r>
          </a:p>
          <a:p>
            <a:pPr marL="0" indent="0">
              <a:buNone/>
            </a:pPr>
            <a:endParaRPr lang="en-US" dirty="0"/>
          </a:p>
        </p:txBody>
      </p:sp>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850163" y="2912503"/>
            <a:ext cx="1781301" cy="2155374"/>
          </a:xfrm>
        </p:spPr>
      </p:pic>
      <p:sp>
        <p:nvSpPr>
          <p:cNvPr id="4" name="Footer Placeholder 3"/>
          <p:cNvSpPr>
            <a:spLocks noGrp="1"/>
          </p:cNvSpPr>
          <p:nvPr>
            <p:ph type="ftr" sz="quarter" idx="11"/>
          </p:nvPr>
        </p:nvSpPr>
        <p:spPr/>
        <p:txBody>
          <a:bodyPr/>
          <a:lstStyle/>
          <a:p>
            <a:endParaRPr lang="en-US" dirty="0">
              <a:solidFill>
                <a:srgbClr val="6DABE4">
                  <a:lumMod val="50000"/>
                </a:srgbClr>
              </a:solidFill>
            </a:endParaRPr>
          </a:p>
        </p:txBody>
      </p:sp>
      <p:sp>
        <p:nvSpPr>
          <p:cNvPr id="5" name="Slide Number Placeholder 4"/>
          <p:cNvSpPr>
            <a:spLocks noGrp="1"/>
          </p:cNvSpPr>
          <p:nvPr>
            <p:ph type="sldNum" sz="quarter" idx="12"/>
          </p:nvPr>
        </p:nvSpPr>
        <p:spPr/>
        <p:txBody>
          <a:bodyPr/>
          <a:lstStyle/>
          <a:p>
            <a:fld id="{3264D530-B60B-4A5A-91C0-C766C58A4783}" type="slidenum">
              <a:rPr lang="en-US" smtClean="0">
                <a:solidFill>
                  <a:srgbClr val="6DABE4">
                    <a:lumMod val="50000"/>
                  </a:srgbClr>
                </a:solidFill>
              </a:rPr>
              <a:pPr/>
              <a:t>48</a:t>
            </a:fld>
            <a:endParaRPr lang="en-US">
              <a:solidFill>
                <a:srgbClr val="6DABE4">
                  <a:lumMod val="50000"/>
                </a:srgbClr>
              </a:solidFill>
            </a:endParaRPr>
          </a:p>
        </p:txBody>
      </p:sp>
    </p:spTree>
    <p:extLst>
      <p:ext uri="{BB962C8B-B14F-4D97-AF65-F5344CB8AC3E}">
        <p14:creationId xmlns:p14="http://schemas.microsoft.com/office/powerpoint/2010/main" val="558536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ICAR Overview </a:t>
            </a:r>
          </a:p>
        </p:txBody>
      </p:sp>
      <p:sp>
        <p:nvSpPr>
          <p:cNvPr id="7" name="Footer Placeholder 6"/>
          <p:cNvSpPr>
            <a:spLocks noGrp="1"/>
          </p:cNvSpPr>
          <p:nvPr>
            <p:ph type="ftr" sz="quarter" idx="11"/>
          </p:nvPr>
        </p:nvSpPr>
        <p:spPr/>
        <p:txBody>
          <a:bodyPr/>
          <a:lstStyle/>
          <a:p>
            <a:endParaRPr lang="en-US">
              <a:solidFill>
                <a:srgbClr val="6DABE4">
                  <a:lumMod val="50000"/>
                </a:srgbClr>
              </a:solidFill>
            </a:endParaRPr>
          </a:p>
        </p:txBody>
      </p:sp>
      <p:sp>
        <p:nvSpPr>
          <p:cNvPr id="8" name="Slide Number Placeholder 7"/>
          <p:cNvSpPr>
            <a:spLocks noGrp="1"/>
          </p:cNvSpPr>
          <p:nvPr>
            <p:ph type="sldNum" sz="quarter" idx="12"/>
          </p:nvPr>
        </p:nvSpPr>
        <p:spPr/>
        <p:txBody>
          <a:bodyPr/>
          <a:lstStyle/>
          <a:p>
            <a:fld id="{3264D530-B60B-4A5A-91C0-C766C58A4783}" type="slidenum">
              <a:rPr lang="en-US" smtClean="0">
                <a:solidFill>
                  <a:srgbClr val="6DABE4">
                    <a:lumMod val="50000"/>
                  </a:srgbClr>
                </a:solidFill>
              </a:rPr>
              <a:pPr/>
              <a:t>49</a:t>
            </a:fld>
            <a:endParaRPr lang="en-US">
              <a:solidFill>
                <a:srgbClr val="6DABE4">
                  <a:lumMod val="50000"/>
                </a:srgbClr>
              </a:solidFill>
            </a:endParaRPr>
          </a:p>
        </p:txBody>
      </p:sp>
      <p:sp>
        <p:nvSpPr>
          <p:cNvPr id="11" name="Text Placeholder 10"/>
          <p:cNvSpPr>
            <a:spLocks noGrp="1"/>
          </p:cNvSpPr>
          <p:nvPr>
            <p:ph type="body" idx="4294967295"/>
          </p:nvPr>
        </p:nvSpPr>
        <p:spPr>
          <a:xfrm>
            <a:off x="2224007" y="1621292"/>
            <a:ext cx="6630987" cy="4256087"/>
          </a:xfrm>
        </p:spPr>
        <p:txBody>
          <a:bodyPr>
            <a:normAutofit fontScale="92500"/>
          </a:bodyPr>
          <a:lstStyle/>
          <a:p>
            <a:pPr marL="342900" indent="-342900">
              <a:buFont typeface="Arial" panose="020B0604020202020204" pitchFamily="34" charset="0"/>
              <a:buChar char="•"/>
            </a:pPr>
            <a:r>
              <a:rPr lang="en-US" dirty="0"/>
              <a:t>Tool was developed by the CDC under the Epidemiology and Laboratory Capacity (ELC) Grant.</a:t>
            </a:r>
          </a:p>
          <a:p>
            <a:endParaRPr lang="en-US" dirty="0"/>
          </a:p>
          <a:p>
            <a:pPr marL="342900" indent="-342900">
              <a:buFont typeface="Arial" panose="020B0604020202020204" pitchFamily="34" charset="0"/>
              <a:buChar char="•"/>
            </a:pPr>
            <a:r>
              <a:rPr lang="en-US" dirty="0"/>
              <a:t>Began with Ebola preparedness; expanded to all facility types.</a:t>
            </a:r>
          </a:p>
          <a:p>
            <a:pPr marL="800089" lvl="1" indent="-342900">
              <a:buFont typeface="Arial" panose="020B0604020202020204" pitchFamily="34" charset="0"/>
              <a:buChar char="•"/>
            </a:pPr>
            <a:r>
              <a:rPr lang="en-US" i="1" dirty="0">
                <a:solidFill>
                  <a:schemeClr val="tx1"/>
                </a:solidFill>
              </a:rPr>
              <a:t>Reporting summary data began March 2016, ends March 2018.</a:t>
            </a:r>
          </a:p>
          <a:p>
            <a:pPr marL="800089" lvl="1" indent="-342900">
              <a:buFont typeface="Arial" panose="020B0604020202020204" pitchFamily="34" charset="0"/>
              <a:buChar char="•"/>
            </a:pPr>
            <a:endParaRPr lang="en-US" dirty="0"/>
          </a:p>
          <a:p>
            <a:pPr marL="342900" indent="-342900">
              <a:buFont typeface="Arial" panose="020B0604020202020204" pitchFamily="34" charset="0"/>
              <a:buChar char="•"/>
            </a:pPr>
            <a:r>
              <a:rPr lang="en-US" b="1" i="1" dirty="0"/>
              <a:t>Primary goals: </a:t>
            </a:r>
            <a:r>
              <a:rPr lang="en-US" dirty="0"/>
              <a:t>Assist health departments in assessing infection prevention practices and guide quality improvement activities.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901922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Mobile Resistance Genes</a:t>
            </a:r>
          </a:p>
        </p:txBody>
      </p:sp>
      <p:sp>
        <p:nvSpPr>
          <p:cNvPr id="3" name="Content Placeholder 2"/>
          <p:cNvSpPr>
            <a:spLocks noGrp="1"/>
          </p:cNvSpPr>
          <p:nvPr>
            <p:ph sz="quarter" idx="13"/>
          </p:nvPr>
        </p:nvSpPr>
        <p:spPr/>
        <p:txBody>
          <a:bodyPr>
            <a:normAutofit/>
          </a:bodyPr>
          <a:lstStyle/>
          <a:p>
            <a:pPr marL="233363" lvl="1" indent="0">
              <a:buNone/>
            </a:pPr>
            <a:r>
              <a:rPr lang="en-US" dirty="0"/>
              <a:t>1. </a:t>
            </a:r>
            <a:r>
              <a:rPr lang="en-US" dirty="0" err="1"/>
              <a:t>Carbapenemase</a:t>
            </a:r>
            <a:r>
              <a:rPr lang="en-US" dirty="0"/>
              <a:t>-Producing (CP) genes:</a:t>
            </a:r>
          </a:p>
          <a:p>
            <a:pPr lvl="2"/>
            <a:r>
              <a:rPr lang="en-US" altLang="en-US" dirty="0"/>
              <a:t>Examples: KPC and NDM</a:t>
            </a:r>
          </a:p>
          <a:p>
            <a:pPr marL="233363" lvl="1" indent="0">
              <a:buNone/>
            </a:pPr>
            <a:endParaRPr lang="en-US" dirty="0"/>
          </a:p>
          <a:p>
            <a:pPr marL="233363" lvl="1" indent="0">
              <a:buNone/>
            </a:pPr>
            <a:r>
              <a:rPr lang="en-US" dirty="0"/>
              <a:t>2. Genes conferring resistance to </a:t>
            </a:r>
            <a:r>
              <a:rPr lang="en-US" dirty="0" err="1"/>
              <a:t>Colistin</a:t>
            </a:r>
            <a:r>
              <a:rPr lang="en-US" dirty="0"/>
              <a:t>:</a:t>
            </a:r>
          </a:p>
          <a:p>
            <a:pPr lvl="2"/>
            <a:r>
              <a:rPr lang="en-US" dirty="0"/>
              <a:t>Examples: mcr-1, mcr-2, mcr-3</a:t>
            </a:r>
          </a:p>
        </p:txBody>
      </p:sp>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5</a:t>
            </a:fld>
            <a:endParaRPr lang="en-US">
              <a:solidFill>
                <a:srgbClr val="022167">
                  <a:lumMod val="40000"/>
                  <a:lumOff val="60000"/>
                </a:srgbClr>
              </a:solidFill>
            </a:endParaRPr>
          </a:p>
        </p:txBody>
      </p:sp>
    </p:spTree>
    <p:extLst>
      <p:ext uri="{BB962C8B-B14F-4D97-AF65-F5344CB8AC3E}">
        <p14:creationId xmlns:p14="http://schemas.microsoft.com/office/powerpoint/2010/main" val="1454333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Overview of Tool</a:t>
            </a:r>
          </a:p>
        </p:txBody>
      </p:sp>
      <p:sp>
        <p:nvSpPr>
          <p:cNvPr id="7" name="Content Placeholder 6"/>
          <p:cNvSpPr>
            <a:spLocks noGrp="1"/>
          </p:cNvSpPr>
          <p:nvPr>
            <p:ph sz="half" idx="1"/>
          </p:nvPr>
        </p:nvSpPr>
        <p:spPr/>
        <p:txBody>
          <a:bodyPr/>
          <a:lstStyle/>
          <a:p>
            <a:r>
              <a:rPr lang="en-US" dirty="0"/>
              <a:t>Facility Demographics</a:t>
            </a:r>
          </a:p>
          <a:p>
            <a:r>
              <a:rPr lang="en-US" dirty="0"/>
              <a:t>Infection Control Program &amp; Infrastructure</a:t>
            </a:r>
          </a:p>
          <a:p>
            <a:r>
              <a:rPr lang="en-US" dirty="0"/>
              <a:t>Direct Observation of Facility Practices</a:t>
            </a:r>
          </a:p>
          <a:p>
            <a:r>
              <a:rPr lang="en-US" dirty="0"/>
              <a:t>Infection Control Guidelines and Other Resources</a:t>
            </a:r>
          </a:p>
          <a:p>
            <a:pPr marL="0" indent="0">
              <a:buNone/>
            </a:pPr>
            <a:endParaRPr lang="en-US" dirty="0"/>
          </a:p>
        </p:txBody>
      </p:sp>
      <p:sp>
        <p:nvSpPr>
          <p:cNvPr id="3" name="Footer Placeholder 2"/>
          <p:cNvSpPr>
            <a:spLocks noGrp="1"/>
          </p:cNvSpPr>
          <p:nvPr>
            <p:ph type="ftr" sz="quarter" idx="11"/>
          </p:nvPr>
        </p:nvSpPr>
        <p:spPr/>
        <p:txBody>
          <a:bodyPr/>
          <a:lstStyle/>
          <a:p>
            <a:endParaRPr lang="en-US">
              <a:solidFill>
                <a:srgbClr val="6DABE4">
                  <a:lumMod val="50000"/>
                </a:srgbClr>
              </a:solidFill>
            </a:endParaRPr>
          </a:p>
        </p:txBody>
      </p:sp>
      <p:sp>
        <p:nvSpPr>
          <p:cNvPr id="4" name="Slide Number Placeholder 3"/>
          <p:cNvSpPr>
            <a:spLocks noGrp="1"/>
          </p:cNvSpPr>
          <p:nvPr>
            <p:ph type="sldNum" sz="quarter" idx="12"/>
          </p:nvPr>
        </p:nvSpPr>
        <p:spPr/>
        <p:txBody>
          <a:bodyPr/>
          <a:lstStyle/>
          <a:p>
            <a:fld id="{3264D530-B60B-4A5A-91C0-C766C58A4783}" type="slidenum">
              <a:rPr lang="en-US" smtClean="0">
                <a:solidFill>
                  <a:srgbClr val="6DABE4">
                    <a:lumMod val="50000"/>
                  </a:srgbClr>
                </a:solidFill>
              </a:rPr>
              <a:pPr/>
              <a:t>50</a:t>
            </a:fld>
            <a:endParaRPr lang="en-US">
              <a:solidFill>
                <a:srgbClr val="6DABE4">
                  <a:lumMod val="50000"/>
                </a:srgbClr>
              </a:solidFill>
            </a:endParaRPr>
          </a:p>
        </p:txBody>
      </p:sp>
    </p:spTree>
    <p:extLst>
      <p:ext uri="{BB962C8B-B14F-4D97-AF65-F5344CB8AC3E}">
        <p14:creationId xmlns:p14="http://schemas.microsoft.com/office/powerpoint/2010/main" val="3441493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60628" y="-328953"/>
            <a:ext cx="7254722" cy="1325563"/>
          </a:xfrm>
        </p:spPr>
        <p:txBody>
          <a:bodyPr/>
          <a:lstStyle/>
          <a:p>
            <a:r>
              <a:rPr lang="en-US" sz="5400" b="1" dirty="0">
                <a:solidFill>
                  <a:schemeClr val="tx1"/>
                </a:solidFill>
              </a:rPr>
              <a:t>ICAR Tool</a:t>
            </a:r>
          </a:p>
        </p:txBody>
      </p:sp>
      <p:sp>
        <p:nvSpPr>
          <p:cNvPr id="4" name="Slide Number Placeholder 3"/>
          <p:cNvSpPr>
            <a:spLocks noGrp="1"/>
          </p:cNvSpPr>
          <p:nvPr>
            <p:ph type="sldNum" sz="quarter" idx="12"/>
          </p:nvPr>
        </p:nvSpPr>
        <p:spPr/>
        <p:txBody>
          <a:bodyPr/>
          <a:lstStyle/>
          <a:p>
            <a:fld id="{3264D530-B60B-4A5A-91C0-C766C58A4783}" type="slidenum">
              <a:rPr lang="en-US" smtClean="0">
                <a:solidFill>
                  <a:srgbClr val="6DABE4">
                    <a:lumMod val="50000"/>
                  </a:srgbClr>
                </a:solidFill>
              </a:rPr>
              <a:pPr/>
              <a:t>51</a:t>
            </a:fld>
            <a:endParaRPr lang="en-US">
              <a:solidFill>
                <a:srgbClr val="6DABE4">
                  <a:lumMod val="50000"/>
                </a:srgb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332" y="925343"/>
            <a:ext cx="7408652" cy="5502277"/>
          </a:xfrm>
          <a:prstGeom prst="rect">
            <a:avLst/>
          </a:prstGeom>
        </p:spPr>
      </p:pic>
      <p:sp>
        <p:nvSpPr>
          <p:cNvPr id="3" name="Footer Placeholder 2"/>
          <p:cNvSpPr>
            <a:spLocks noGrp="1"/>
          </p:cNvSpPr>
          <p:nvPr>
            <p:ph type="ftr" sz="quarter" idx="11"/>
          </p:nvPr>
        </p:nvSpPr>
        <p:spPr/>
        <p:txBody>
          <a:bodyPr/>
          <a:lstStyle/>
          <a:p>
            <a:endParaRPr lang="en-US" dirty="0">
              <a:solidFill>
                <a:srgbClr val="6DABE4">
                  <a:lumMod val="50000"/>
                </a:srgbClr>
              </a:solidFill>
            </a:endParaRPr>
          </a:p>
        </p:txBody>
      </p:sp>
    </p:spTree>
    <p:extLst>
      <p:ext uri="{BB962C8B-B14F-4D97-AF65-F5344CB8AC3E}">
        <p14:creationId xmlns:p14="http://schemas.microsoft.com/office/powerpoint/2010/main" val="1317647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793285" cy="1480980"/>
          </a:xfrm>
        </p:spPr>
        <p:txBody>
          <a:bodyPr/>
          <a:lstStyle/>
          <a:p>
            <a:r>
              <a:rPr lang="en-US" dirty="0"/>
              <a:t>Facility Selection Criteria</a:t>
            </a:r>
          </a:p>
        </p:txBody>
      </p:sp>
      <p:sp>
        <p:nvSpPr>
          <p:cNvPr id="3" name="Text Placeholder 2"/>
          <p:cNvSpPr>
            <a:spLocks noGrp="1"/>
          </p:cNvSpPr>
          <p:nvPr>
            <p:ph type="body" sz="quarter" idx="14"/>
          </p:nvPr>
        </p:nvSpPr>
        <p:spPr>
          <a:xfrm>
            <a:off x="433344" y="2340429"/>
            <a:ext cx="8082005" cy="3882315"/>
          </a:xfrm>
        </p:spPr>
        <p:txBody>
          <a:bodyPr>
            <a:normAutofit fontScale="92500" lnSpcReduction="10000"/>
          </a:bodyPr>
          <a:lstStyle/>
          <a:p>
            <a:r>
              <a:rPr lang="en-US" dirty="0"/>
              <a:t>CDC allows each participating state to choose its own criteria for selecting facilities.</a:t>
            </a:r>
          </a:p>
          <a:p>
            <a:pPr lvl="2"/>
            <a:r>
              <a:rPr lang="en-US" dirty="0"/>
              <a:t>Texas chose to present visits as voluntary, collaborative and consultative.</a:t>
            </a:r>
          </a:p>
          <a:p>
            <a:endParaRPr lang="en-US" dirty="0"/>
          </a:p>
          <a:p>
            <a:pPr lvl="1"/>
            <a:r>
              <a:rPr lang="en-US" b="1" dirty="0"/>
              <a:t>Outreach can be based on:</a:t>
            </a:r>
          </a:p>
          <a:p>
            <a:pPr lvl="3"/>
            <a:r>
              <a:rPr lang="en-US" dirty="0"/>
              <a:t>Healthcare Associated Infection (HAI) rates</a:t>
            </a:r>
          </a:p>
          <a:p>
            <a:pPr lvl="3"/>
            <a:r>
              <a:rPr lang="en-US" dirty="0"/>
              <a:t>Outbreaks/complaints</a:t>
            </a:r>
          </a:p>
          <a:p>
            <a:pPr lvl="3"/>
            <a:r>
              <a:rPr lang="en-US" dirty="0"/>
              <a:t>Non-accredited facilities (such as outpatient)</a:t>
            </a:r>
          </a:p>
          <a:p>
            <a:pPr lvl="3"/>
            <a:r>
              <a:rPr lang="en-US" dirty="0"/>
              <a:t>Upcoming accreditation survey</a:t>
            </a:r>
          </a:p>
          <a:p>
            <a:pPr lvl="3"/>
            <a:r>
              <a:rPr lang="en-US" dirty="0"/>
              <a:t>CMS changes (LTCF)</a:t>
            </a:r>
          </a:p>
          <a:p>
            <a:endParaRPr lang="en-US" dirty="0"/>
          </a:p>
        </p:txBody>
      </p:sp>
      <p:sp>
        <p:nvSpPr>
          <p:cNvPr id="6" name="Footer Placeholder 5"/>
          <p:cNvSpPr>
            <a:spLocks noGrp="1"/>
          </p:cNvSpPr>
          <p:nvPr>
            <p:ph type="ftr" sz="quarter" idx="11"/>
          </p:nvPr>
        </p:nvSpPr>
        <p:spPr/>
        <p:txBody>
          <a:bodyPr/>
          <a:lstStyle/>
          <a:p>
            <a:endParaRPr lang="en-US" dirty="0">
              <a:solidFill>
                <a:srgbClr val="6DABE4">
                  <a:lumMod val="50000"/>
                </a:srgbClr>
              </a:solidFill>
            </a:endParaRPr>
          </a:p>
        </p:txBody>
      </p:sp>
      <p:sp>
        <p:nvSpPr>
          <p:cNvPr id="7" name="Slide Number Placeholder 6"/>
          <p:cNvSpPr>
            <a:spLocks noGrp="1"/>
          </p:cNvSpPr>
          <p:nvPr>
            <p:ph type="sldNum" sz="quarter" idx="12"/>
          </p:nvPr>
        </p:nvSpPr>
        <p:spPr/>
        <p:txBody>
          <a:bodyPr/>
          <a:lstStyle/>
          <a:p>
            <a:fld id="{3264D530-B60B-4A5A-91C0-C766C58A4783}" type="slidenum">
              <a:rPr lang="en-US" smtClean="0">
                <a:solidFill>
                  <a:srgbClr val="6DABE4">
                    <a:lumMod val="50000"/>
                  </a:srgbClr>
                </a:solidFill>
              </a:rPr>
              <a:pPr/>
              <a:t>52</a:t>
            </a:fld>
            <a:endParaRPr lang="en-US">
              <a:solidFill>
                <a:srgbClr val="6DABE4">
                  <a:lumMod val="50000"/>
                </a:srgbClr>
              </a:solidFill>
            </a:endParaRPr>
          </a:p>
        </p:txBody>
      </p:sp>
    </p:spTree>
    <p:extLst>
      <p:ext uri="{BB962C8B-B14F-4D97-AF65-F5344CB8AC3E}">
        <p14:creationId xmlns:p14="http://schemas.microsoft.com/office/powerpoint/2010/main" val="3524713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Agenda for the Visit</a:t>
            </a:r>
          </a:p>
        </p:txBody>
      </p:sp>
      <p:graphicFrame>
        <p:nvGraphicFramePr>
          <p:cNvPr id="13" name="Content Placeholder 12"/>
          <p:cNvGraphicFramePr>
            <a:graphicFrameLocks noGrp="1"/>
          </p:cNvGraphicFramePr>
          <p:nvPr>
            <p:ph sz="quarter" idx="4294967295"/>
          </p:nvPr>
        </p:nvGraphicFramePr>
        <p:xfrm>
          <a:off x="555171" y="1433237"/>
          <a:ext cx="8692786" cy="4991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endParaRPr lang="en-US" sz="1100" dirty="0">
              <a:solidFill>
                <a:srgbClr val="6DABE4">
                  <a:lumMod val="5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6DABE4">
                    <a:lumMod val="50000"/>
                  </a:srgbClr>
                </a:solidFill>
              </a:rPr>
              <a:pPr/>
              <a:t>53</a:t>
            </a:fld>
            <a:endParaRPr lang="en-US" dirty="0">
              <a:solidFill>
                <a:srgbClr val="6DABE4">
                  <a:lumMod val="50000"/>
                </a:srgbClr>
              </a:solidFill>
            </a:endParaRPr>
          </a:p>
        </p:txBody>
      </p:sp>
    </p:spTree>
    <p:extLst>
      <p:ext uri="{BB962C8B-B14F-4D97-AF65-F5344CB8AC3E}">
        <p14:creationId xmlns:p14="http://schemas.microsoft.com/office/powerpoint/2010/main" val="74873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Supplements</a:t>
            </a:r>
          </a:p>
        </p:txBody>
      </p:sp>
      <p:sp>
        <p:nvSpPr>
          <p:cNvPr id="2" name="Text Placeholder 1"/>
          <p:cNvSpPr>
            <a:spLocks noGrp="1"/>
          </p:cNvSpPr>
          <p:nvPr>
            <p:ph type="body" sz="quarter" idx="14"/>
          </p:nvPr>
        </p:nvSpPr>
        <p:spPr>
          <a:xfrm>
            <a:off x="338886" y="2315732"/>
            <a:ext cx="7882549" cy="4405745"/>
          </a:xfrm>
        </p:spPr>
        <p:txBody>
          <a:bodyPr>
            <a:normAutofit/>
          </a:bodyPr>
          <a:lstStyle/>
          <a:p>
            <a:r>
              <a:rPr lang="en-US" b="1" dirty="0">
                <a:solidFill>
                  <a:schemeClr val="tx1"/>
                </a:solidFill>
              </a:rPr>
              <a:t>Areas the ICAR tool does not include:</a:t>
            </a:r>
          </a:p>
          <a:p>
            <a:pPr lvl="1"/>
            <a:r>
              <a:rPr lang="en-US" dirty="0"/>
              <a:t>Beauty salons</a:t>
            </a:r>
          </a:p>
          <a:p>
            <a:pPr lvl="1"/>
            <a:r>
              <a:rPr lang="en-US" dirty="0"/>
              <a:t>Pool</a:t>
            </a:r>
          </a:p>
          <a:p>
            <a:pPr lvl="1"/>
            <a:r>
              <a:rPr lang="en-US" dirty="0"/>
              <a:t>Therapy gyms</a:t>
            </a:r>
          </a:p>
          <a:p>
            <a:pPr lvl="1"/>
            <a:r>
              <a:rPr lang="en-US" dirty="0"/>
              <a:t>Kitchen</a:t>
            </a:r>
          </a:p>
          <a:p>
            <a:pPr lvl="1"/>
            <a:r>
              <a:rPr lang="en-US" dirty="0"/>
              <a:t>Staff observations</a:t>
            </a:r>
          </a:p>
          <a:p>
            <a:pPr lvl="1"/>
            <a:r>
              <a:rPr lang="en-US" dirty="0"/>
              <a:t>Laundry</a:t>
            </a:r>
          </a:p>
          <a:p>
            <a:pPr lvl="1"/>
            <a:r>
              <a:rPr lang="en-US" dirty="0"/>
              <a:t>Med rooms</a:t>
            </a:r>
          </a:p>
          <a:p>
            <a:pPr lvl="1"/>
            <a:r>
              <a:rPr lang="en-US" dirty="0"/>
              <a:t>Miscellaneous (e.g., fountains, pet therapy, disinfectants)</a:t>
            </a:r>
          </a:p>
        </p:txBody>
      </p:sp>
      <p:sp>
        <p:nvSpPr>
          <p:cNvPr id="4" name="Footer Placeholder 3"/>
          <p:cNvSpPr>
            <a:spLocks noGrp="1"/>
          </p:cNvSpPr>
          <p:nvPr>
            <p:ph type="ftr" sz="quarter" idx="11"/>
          </p:nvPr>
        </p:nvSpPr>
        <p:spPr/>
        <p:txBody>
          <a:bodyPr/>
          <a:lstStyle/>
          <a:p>
            <a:endParaRPr lang="en-US">
              <a:solidFill>
                <a:srgbClr val="6DABE4">
                  <a:lumMod val="50000"/>
                </a:srgbClr>
              </a:solidFill>
            </a:endParaRPr>
          </a:p>
        </p:txBody>
      </p:sp>
      <p:sp>
        <p:nvSpPr>
          <p:cNvPr id="5" name="Slide Number Placeholder 4"/>
          <p:cNvSpPr>
            <a:spLocks noGrp="1"/>
          </p:cNvSpPr>
          <p:nvPr>
            <p:ph type="sldNum" sz="quarter" idx="12"/>
          </p:nvPr>
        </p:nvSpPr>
        <p:spPr/>
        <p:txBody>
          <a:bodyPr/>
          <a:lstStyle/>
          <a:p>
            <a:fld id="{3D109FF3-1548-4CDB-B82B-70387ADEE53E}" type="slidenum">
              <a:rPr lang="en-US" smtClean="0">
                <a:solidFill>
                  <a:srgbClr val="6DABE4">
                    <a:lumMod val="50000"/>
                  </a:srgbClr>
                </a:solidFill>
              </a:rPr>
              <a:pPr/>
              <a:t>54</a:t>
            </a:fld>
            <a:endParaRPr lang="en-US">
              <a:solidFill>
                <a:srgbClr val="6DABE4">
                  <a:lumMod val="50000"/>
                </a:srgbClr>
              </a:solidFill>
            </a:endParaRPr>
          </a:p>
        </p:txBody>
      </p:sp>
    </p:spTree>
    <p:extLst>
      <p:ext uri="{BB962C8B-B14F-4D97-AF65-F5344CB8AC3E}">
        <p14:creationId xmlns:p14="http://schemas.microsoft.com/office/powerpoint/2010/main" val="1607031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dirty="0"/>
              <a:t>Completed ICAR Visits</a:t>
            </a:r>
          </a:p>
        </p:txBody>
      </p:sp>
      <p:sp>
        <p:nvSpPr>
          <p:cNvPr id="7" name="Footer Placeholder 6"/>
          <p:cNvSpPr>
            <a:spLocks noGrp="1"/>
          </p:cNvSpPr>
          <p:nvPr>
            <p:ph type="ftr" sz="quarter" idx="11"/>
          </p:nvPr>
        </p:nvSpPr>
        <p:spPr/>
        <p:txBody>
          <a:bodyPr/>
          <a:lstStyle/>
          <a:p>
            <a:endParaRPr lang="en-US" dirty="0">
              <a:solidFill>
                <a:srgbClr val="6DABE4">
                  <a:lumMod val="50000"/>
                </a:srgbClr>
              </a:solidFill>
            </a:endParaRPr>
          </a:p>
        </p:txBody>
      </p:sp>
      <p:sp>
        <p:nvSpPr>
          <p:cNvPr id="8" name="Slide Number Placeholder 7"/>
          <p:cNvSpPr>
            <a:spLocks noGrp="1"/>
          </p:cNvSpPr>
          <p:nvPr>
            <p:ph type="sldNum" sz="quarter" idx="12"/>
          </p:nvPr>
        </p:nvSpPr>
        <p:spPr/>
        <p:txBody>
          <a:bodyPr/>
          <a:lstStyle/>
          <a:p>
            <a:fld id="{3264D530-B60B-4A5A-91C0-C766C58A4783}" type="slidenum">
              <a:rPr lang="en-US" smtClean="0">
                <a:solidFill>
                  <a:srgbClr val="6DABE4">
                    <a:lumMod val="50000"/>
                  </a:srgbClr>
                </a:solidFill>
              </a:rPr>
              <a:pPr/>
              <a:t>55</a:t>
            </a:fld>
            <a:endParaRPr lang="en-US">
              <a:solidFill>
                <a:srgbClr val="6DABE4">
                  <a:lumMod val="50000"/>
                </a:srgbClr>
              </a:solidFill>
            </a:endParaRPr>
          </a:p>
        </p:txBody>
      </p:sp>
      <p:graphicFrame>
        <p:nvGraphicFramePr>
          <p:cNvPr id="2" name="Table 1"/>
          <p:cNvGraphicFramePr>
            <a:graphicFrameLocks noGrp="1"/>
          </p:cNvGraphicFramePr>
          <p:nvPr/>
        </p:nvGraphicFramePr>
        <p:xfrm>
          <a:off x="2321677" y="1814515"/>
          <a:ext cx="6096000" cy="370840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dirty="0"/>
                        <a:t>Region</a:t>
                      </a:r>
                    </a:p>
                  </a:txBody>
                  <a:tcPr anchor="ctr"/>
                </a:tc>
                <a:tc>
                  <a:txBody>
                    <a:bodyPr/>
                    <a:lstStyle/>
                    <a:p>
                      <a:pPr algn="ctr"/>
                      <a:r>
                        <a:rPr lang="en-US" dirty="0"/>
                        <a:t>Assessments</a:t>
                      </a:r>
                    </a:p>
                  </a:txBody>
                  <a:tcPr anchor="ctr"/>
                </a:tc>
                <a:extLst>
                  <a:ext uri="{0D108BD9-81ED-4DB2-BD59-A6C34878D82A}">
                    <a16:rowId xmlns:a16="http://schemas.microsoft.com/office/drawing/2014/main" val="10000"/>
                  </a:ext>
                </a:extLst>
              </a:tr>
              <a:tr h="370840">
                <a:tc>
                  <a:txBody>
                    <a:bodyPr/>
                    <a:lstStyle/>
                    <a:p>
                      <a:pPr algn="ctr"/>
                      <a:r>
                        <a:rPr lang="en-US" dirty="0">
                          <a:solidFill>
                            <a:schemeClr val="bg1"/>
                          </a:solidFill>
                        </a:rPr>
                        <a:t>HSR 1</a:t>
                      </a:r>
                    </a:p>
                  </a:txBody>
                  <a:tcPr anchor="ctr">
                    <a:solidFill>
                      <a:schemeClr val="tx1"/>
                    </a:solidFill>
                  </a:tcPr>
                </a:tc>
                <a:tc>
                  <a:txBody>
                    <a:bodyPr/>
                    <a:lstStyle/>
                    <a:p>
                      <a:pPr algn="ctr"/>
                      <a:r>
                        <a:rPr lang="en-US" dirty="0"/>
                        <a:t>0</a:t>
                      </a:r>
                    </a:p>
                  </a:txBody>
                  <a:tcPr anchor="ctr"/>
                </a:tc>
                <a:extLst>
                  <a:ext uri="{0D108BD9-81ED-4DB2-BD59-A6C34878D82A}">
                    <a16:rowId xmlns:a16="http://schemas.microsoft.com/office/drawing/2014/main" val="10001"/>
                  </a:ext>
                </a:extLst>
              </a:tr>
              <a:tr h="370840">
                <a:tc>
                  <a:txBody>
                    <a:bodyPr/>
                    <a:lstStyle/>
                    <a:p>
                      <a:pPr algn="ctr"/>
                      <a:r>
                        <a:rPr lang="en-US" dirty="0">
                          <a:solidFill>
                            <a:schemeClr val="bg1"/>
                          </a:solidFill>
                        </a:rPr>
                        <a:t>HSR 2/3</a:t>
                      </a:r>
                    </a:p>
                  </a:txBody>
                  <a:tcPr anchor="ctr">
                    <a:solidFill>
                      <a:schemeClr val="tx1"/>
                    </a:solidFill>
                  </a:tcPr>
                </a:tc>
                <a:tc>
                  <a:txBody>
                    <a:bodyPr/>
                    <a:lstStyle/>
                    <a:p>
                      <a:pPr algn="ctr"/>
                      <a:r>
                        <a:rPr lang="en-US" dirty="0"/>
                        <a:t>17</a:t>
                      </a:r>
                    </a:p>
                  </a:txBody>
                  <a:tcPr anchor="ctr"/>
                </a:tc>
                <a:extLst>
                  <a:ext uri="{0D108BD9-81ED-4DB2-BD59-A6C34878D82A}">
                    <a16:rowId xmlns:a16="http://schemas.microsoft.com/office/drawing/2014/main" val="10002"/>
                  </a:ext>
                </a:extLst>
              </a:tr>
              <a:tr h="370840">
                <a:tc>
                  <a:txBody>
                    <a:bodyPr/>
                    <a:lstStyle/>
                    <a:p>
                      <a:pPr algn="ctr"/>
                      <a:r>
                        <a:rPr lang="en-US" dirty="0">
                          <a:solidFill>
                            <a:schemeClr val="bg1"/>
                          </a:solidFill>
                        </a:rPr>
                        <a:t>HSR 4/5 N</a:t>
                      </a:r>
                    </a:p>
                  </a:txBody>
                  <a:tcPr anchor="ctr">
                    <a:solidFill>
                      <a:schemeClr val="tx1"/>
                    </a:solidFill>
                  </a:tcPr>
                </a:tc>
                <a:tc>
                  <a:txBody>
                    <a:bodyPr/>
                    <a:lstStyle/>
                    <a:p>
                      <a:pPr algn="ctr"/>
                      <a:r>
                        <a:rPr lang="en-US" dirty="0"/>
                        <a:t>28</a:t>
                      </a:r>
                    </a:p>
                  </a:txBody>
                  <a:tcPr anchor="ctr"/>
                </a:tc>
                <a:extLst>
                  <a:ext uri="{0D108BD9-81ED-4DB2-BD59-A6C34878D82A}">
                    <a16:rowId xmlns:a16="http://schemas.microsoft.com/office/drawing/2014/main" val="10003"/>
                  </a:ext>
                </a:extLst>
              </a:tr>
              <a:tr h="370840">
                <a:tc>
                  <a:txBody>
                    <a:bodyPr/>
                    <a:lstStyle/>
                    <a:p>
                      <a:pPr algn="ctr"/>
                      <a:r>
                        <a:rPr lang="en-US" dirty="0">
                          <a:solidFill>
                            <a:schemeClr val="bg1"/>
                          </a:solidFill>
                        </a:rPr>
                        <a:t>HSR 6/5 S</a:t>
                      </a:r>
                    </a:p>
                  </a:txBody>
                  <a:tcPr anchor="ctr">
                    <a:solidFill>
                      <a:schemeClr val="tx1"/>
                    </a:solidFill>
                  </a:tcPr>
                </a:tc>
                <a:tc>
                  <a:txBody>
                    <a:bodyPr/>
                    <a:lstStyle/>
                    <a:p>
                      <a:pPr algn="ctr"/>
                      <a:r>
                        <a:rPr lang="en-US" dirty="0"/>
                        <a:t>19</a:t>
                      </a:r>
                    </a:p>
                  </a:txBody>
                  <a:tcPr anchor="ctr"/>
                </a:tc>
                <a:extLst>
                  <a:ext uri="{0D108BD9-81ED-4DB2-BD59-A6C34878D82A}">
                    <a16:rowId xmlns:a16="http://schemas.microsoft.com/office/drawing/2014/main" val="10004"/>
                  </a:ext>
                </a:extLst>
              </a:tr>
              <a:tr h="370840">
                <a:tc>
                  <a:txBody>
                    <a:bodyPr/>
                    <a:lstStyle/>
                    <a:p>
                      <a:pPr algn="ctr"/>
                      <a:r>
                        <a:rPr lang="en-US" dirty="0">
                          <a:solidFill>
                            <a:schemeClr val="bg1"/>
                          </a:solidFill>
                        </a:rPr>
                        <a:t>HSR 7</a:t>
                      </a:r>
                    </a:p>
                  </a:txBody>
                  <a:tcPr anchor="ctr">
                    <a:solidFill>
                      <a:schemeClr val="tx1"/>
                    </a:solidFill>
                  </a:tcPr>
                </a:tc>
                <a:tc>
                  <a:txBody>
                    <a:bodyPr/>
                    <a:lstStyle/>
                    <a:p>
                      <a:pPr algn="ctr"/>
                      <a:r>
                        <a:rPr lang="en-US" dirty="0"/>
                        <a:t>22</a:t>
                      </a:r>
                    </a:p>
                  </a:txBody>
                  <a:tcPr anchor="ctr"/>
                </a:tc>
                <a:extLst>
                  <a:ext uri="{0D108BD9-81ED-4DB2-BD59-A6C34878D82A}">
                    <a16:rowId xmlns:a16="http://schemas.microsoft.com/office/drawing/2014/main" val="10005"/>
                  </a:ext>
                </a:extLst>
              </a:tr>
              <a:tr h="370840">
                <a:tc>
                  <a:txBody>
                    <a:bodyPr/>
                    <a:lstStyle/>
                    <a:p>
                      <a:pPr algn="ctr"/>
                      <a:r>
                        <a:rPr lang="en-US" dirty="0">
                          <a:solidFill>
                            <a:schemeClr val="bg1"/>
                          </a:solidFill>
                        </a:rPr>
                        <a:t>HSR 8</a:t>
                      </a:r>
                    </a:p>
                  </a:txBody>
                  <a:tcPr anchor="ctr">
                    <a:solidFill>
                      <a:schemeClr val="tx1"/>
                    </a:solidFill>
                  </a:tcPr>
                </a:tc>
                <a:tc>
                  <a:txBody>
                    <a:bodyPr/>
                    <a:lstStyle/>
                    <a:p>
                      <a:pPr algn="ctr"/>
                      <a:r>
                        <a:rPr lang="en-US" dirty="0"/>
                        <a:t>6</a:t>
                      </a:r>
                    </a:p>
                  </a:txBody>
                  <a:tcPr anchor="ctr"/>
                </a:tc>
                <a:extLst>
                  <a:ext uri="{0D108BD9-81ED-4DB2-BD59-A6C34878D82A}">
                    <a16:rowId xmlns:a16="http://schemas.microsoft.com/office/drawing/2014/main" val="10006"/>
                  </a:ext>
                </a:extLst>
              </a:tr>
              <a:tr h="370840">
                <a:tc>
                  <a:txBody>
                    <a:bodyPr/>
                    <a:lstStyle/>
                    <a:p>
                      <a:pPr algn="ctr"/>
                      <a:r>
                        <a:rPr lang="en-US" dirty="0">
                          <a:solidFill>
                            <a:schemeClr val="bg1"/>
                          </a:solidFill>
                        </a:rPr>
                        <a:t>HSR 9/10</a:t>
                      </a:r>
                    </a:p>
                  </a:txBody>
                  <a:tcPr anchor="ctr">
                    <a:solidFill>
                      <a:schemeClr val="tx1"/>
                    </a:solidFill>
                  </a:tcPr>
                </a:tc>
                <a:tc>
                  <a:txBody>
                    <a:bodyPr/>
                    <a:lstStyle/>
                    <a:p>
                      <a:pPr algn="ctr"/>
                      <a:r>
                        <a:rPr lang="en-US" dirty="0"/>
                        <a:t>5</a:t>
                      </a:r>
                    </a:p>
                  </a:txBody>
                  <a:tcPr anchor="ctr"/>
                </a:tc>
                <a:extLst>
                  <a:ext uri="{0D108BD9-81ED-4DB2-BD59-A6C34878D82A}">
                    <a16:rowId xmlns:a16="http://schemas.microsoft.com/office/drawing/2014/main" val="10007"/>
                  </a:ext>
                </a:extLst>
              </a:tr>
              <a:tr h="370840">
                <a:tc>
                  <a:txBody>
                    <a:bodyPr/>
                    <a:lstStyle/>
                    <a:p>
                      <a:pPr algn="ctr"/>
                      <a:r>
                        <a:rPr lang="en-US" dirty="0">
                          <a:solidFill>
                            <a:schemeClr val="bg1"/>
                          </a:solidFill>
                        </a:rPr>
                        <a:t>HSR 11</a:t>
                      </a:r>
                    </a:p>
                  </a:txBody>
                  <a:tcPr anchor="ctr">
                    <a:solidFill>
                      <a:schemeClr val="tx1"/>
                    </a:solidFill>
                  </a:tcPr>
                </a:tc>
                <a:tc>
                  <a:txBody>
                    <a:bodyPr/>
                    <a:lstStyle/>
                    <a:p>
                      <a:pPr algn="ctr"/>
                      <a:r>
                        <a:rPr lang="en-US" dirty="0"/>
                        <a:t>67</a:t>
                      </a:r>
                    </a:p>
                  </a:txBody>
                  <a:tcPr anchor="ctr"/>
                </a:tc>
                <a:extLst>
                  <a:ext uri="{0D108BD9-81ED-4DB2-BD59-A6C34878D82A}">
                    <a16:rowId xmlns:a16="http://schemas.microsoft.com/office/drawing/2014/main" val="10008"/>
                  </a:ext>
                </a:extLst>
              </a:tr>
              <a:tr h="370840">
                <a:tc>
                  <a:txBody>
                    <a:bodyPr/>
                    <a:lstStyle/>
                    <a:p>
                      <a:pPr algn="ctr"/>
                      <a:r>
                        <a:rPr lang="en-US" dirty="0">
                          <a:solidFill>
                            <a:schemeClr val="bg1"/>
                          </a:solidFill>
                        </a:rPr>
                        <a:t>Total</a:t>
                      </a:r>
                    </a:p>
                  </a:txBody>
                  <a:tcPr anchor="ctr">
                    <a:solidFill>
                      <a:schemeClr val="tx1"/>
                    </a:solidFill>
                  </a:tcPr>
                </a:tc>
                <a:tc>
                  <a:txBody>
                    <a:bodyPr/>
                    <a:lstStyle/>
                    <a:p>
                      <a:pPr algn="ctr"/>
                      <a:r>
                        <a:rPr lang="en-US" dirty="0"/>
                        <a:t>163</a:t>
                      </a:r>
                    </a:p>
                  </a:txBody>
                  <a:tcPr anchor="ctr"/>
                </a:tc>
                <a:extLst>
                  <a:ext uri="{0D108BD9-81ED-4DB2-BD59-A6C34878D82A}">
                    <a16:rowId xmlns:a16="http://schemas.microsoft.com/office/drawing/2014/main" val="10009"/>
                  </a:ext>
                </a:extLst>
              </a:tr>
            </a:tbl>
          </a:graphicData>
        </a:graphic>
      </p:graphicFrame>
      <p:sp>
        <p:nvSpPr>
          <p:cNvPr id="10" name="Text Placeholder 8"/>
          <p:cNvSpPr txBox="1">
            <a:spLocks/>
          </p:cNvSpPr>
          <p:nvPr/>
        </p:nvSpPr>
        <p:spPr>
          <a:xfrm>
            <a:off x="3854796" y="5702782"/>
            <a:ext cx="2899168" cy="4737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rgbClr val="022167"/>
                </a:solidFill>
              </a:rPr>
              <a:t>March 2016- July 2017</a:t>
            </a:r>
          </a:p>
        </p:txBody>
      </p:sp>
    </p:spTree>
    <p:extLst>
      <p:ext uri="{BB962C8B-B14F-4D97-AF65-F5344CB8AC3E}">
        <p14:creationId xmlns:p14="http://schemas.microsoft.com/office/powerpoint/2010/main" val="14730088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Acute Care Facilities </a:t>
            </a:r>
          </a:p>
        </p:txBody>
      </p:sp>
      <p:sp>
        <p:nvSpPr>
          <p:cNvPr id="3" name="Subtitle 2"/>
          <p:cNvSpPr>
            <a:spLocks noGrp="1"/>
          </p:cNvSpPr>
          <p:nvPr>
            <p:ph type="subTitle" idx="1"/>
          </p:nvPr>
        </p:nvSpPr>
        <p:spPr/>
        <p:txBody>
          <a:bodyPr/>
          <a:lstStyle/>
          <a:p>
            <a:r>
              <a:rPr lang="en-US" dirty="0"/>
              <a:t>43 visits conducted</a:t>
            </a:r>
          </a:p>
        </p:txBody>
      </p:sp>
    </p:spTree>
    <p:extLst>
      <p:ext uri="{BB962C8B-B14F-4D97-AF65-F5344CB8AC3E}">
        <p14:creationId xmlns:p14="http://schemas.microsoft.com/office/powerpoint/2010/main" val="19794793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a:t>
            </a:r>
          </a:p>
        </p:txBody>
      </p:sp>
      <p:sp>
        <p:nvSpPr>
          <p:cNvPr id="6" name="Footer Placeholder 5"/>
          <p:cNvSpPr>
            <a:spLocks noGrp="1"/>
          </p:cNvSpPr>
          <p:nvPr>
            <p:ph type="ftr" sz="quarter" idx="11"/>
          </p:nvPr>
        </p:nvSpPr>
        <p:spPr/>
        <p:txBody>
          <a:bodyPr/>
          <a:lstStyle/>
          <a:p>
            <a:endParaRPr lang="en-US" dirty="0">
              <a:solidFill>
                <a:srgbClr val="6DABE4">
                  <a:lumMod val="50000"/>
                </a:srgbClr>
              </a:solidFill>
            </a:endParaRPr>
          </a:p>
        </p:txBody>
      </p:sp>
      <p:sp>
        <p:nvSpPr>
          <p:cNvPr id="7" name="Slide Number Placeholder 6"/>
          <p:cNvSpPr>
            <a:spLocks noGrp="1"/>
          </p:cNvSpPr>
          <p:nvPr>
            <p:ph type="sldNum" sz="quarter" idx="12"/>
          </p:nvPr>
        </p:nvSpPr>
        <p:spPr/>
        <p:txBody>
          <a:bodyPr/>
          <a:lstStyle/>
          <a:p>
            <a:fld id="{3264D530-B60B-4A5A-91C0-C766C58A4783}" type="slidenum">
              <a:rPr lang="en-US" smtClean="0">
                <a:solidFill>
                  <a:srgbClr val="6DABE4">
                    <a:lumMod val="50000"/>
                  </a:srgbClr>
                </a:solidFill>
              </a:rPr>
              <a:pPr/>
              <a:t>57</a:t>
            </a:fld>
            <a:endParaRPr lang="en-US">
              <a:solidFill>
                <a:srgbClr val="6DABE4">
                  <a:lumMod val="50000"/>
                </a:srgbClr>
              </a:solidFill>
            </a:endParaRPr>
          </a:p>
        </p:txBody>
      </p:sp>
      <p:graphicFrame>
        <p:nvGraphicFramePr>
          <p:cNvPr id="10" name="Table 9"/>
          <p:cNvGraphicFramePr>
            <a:graphicFrameLocks noGrp="1"/>
          </p:cNvGraphicFramePr>
          <p:nvPr/>
        </p:nvGraphicFramePr>
        <p:xfrm>
          <a:off x="165100" y="3418270"/>
          <a:ext cx="3517900" cy="1753392"/>
        </p:xfrm>
        <a:graphic>
          <a:graphicData uri="http://schemas.openxmlformats.org/drawingml/2006/table">
            <a:tbl>
              <a:tblPr/>
              <a:tblGrid>
                <a:gridCol w="1773997">
                  <a:extLst>
                    <a:ext uri="{9D8B030D-6E8A-4147-A177-3AD203B41FA5}">
                      <a16:colId xmlns:a16="http://schemas.microsoft.com/office/drawing/2014/main" val="799477847"/>
                    </a:ext>
                  </a:extLst>
                </a:gridCol>
                <a:gridCol w="609907">
                  <a:extLst>
                    <a:ext uri="{9D8B030D-6E8A-4147-A177-3AD203B41FA5}">
                      <a16:colId xmlns:a16="http://schemas.microsoft.com/office/drawing/2014/main" val="2155009699"/>
                    </a:ext>
                  </a:extLst>
                </a:gridCol>
                <a:gridCol w="570838">
                  <a:extLst>
                    <a:ext uri="{9D8B030D-6E8A-4147-A177-3AD203B41FA5}">
                      <a16:colId xmlns:a16="http://schemas.microsoft.com/office/drawing/2014/main" val="1303388969"/>
                    </a:ext>
                  </a:extLst>
                </a:gridCol>
                <a:gridCol w="563158">
                  <a:extLst>
                    <a:ext uri="{9D8B030D-6E8A-4147-A177-3AD203B41FA5}">
                      <a16:colId xmlns:a16="http://schemas.microsoft.com/office/drawing/2014/main" val="1032716241"/>
                    </a:ext>
                  </a:extLst>
                </a:gridCol>
              </a:tblGrid>
              <a:tr h="584464">
                <a:tc>
                  <a:txBody>
                    <a:bodyPr/>
                    <a:lstStyle/>
                    <a:p>
                      <a:pPr algn="ctr" fontAlgn="b"/>
                      <a:r>
                        <a:rPr lang="en-US" sz="18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50000"/>
                      </a:schemeClr>
                    </a:solidFill>
                  </a:tcPr>
                </a:tc>
                <a:tc>
                  <a:txBody>
                    <a:bodyPr/>
                    <a:lstStyle/>
                    <a:p>
                      <a:pPr algn="ctr" fontAlgn="b"/>
                      <a:r>
                        <a:rPr lang="en-US" sz="1800" b="0" i="0" u="none" strike="noStrike" dirty="0">
                          <a:solidFill>
                            <a:schemeClr val="bg1"/>
                          </a:solidFill>
                          <a:effectLst/>
                          <a:latin typeface="Calibri" panose="020F0502020204030204" pitchFamily="34" charset="0"/>
                        </a:rPr>
                        <a:t>Mean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50000"/>
                      </a:schemeClr>
                    </a:solidFill>
                  </a:tcPr>
                </a:tc>
                <a:tc>
                  <a:txBody>
                    <a:bodyPr/>
                    <a:lstStyle/>
                    <a:p>
                      <a:pPr algn="ctr" fontAlgn="b"/>
                      <a:r>
                        <a:rPr lang="en-US" sz="1800" b="0" i="0" u="none" strike="noStrike" dirty="0">
                          <a:solidFill>
                            <a:schemeClr val="bg1"/>
                          </a:solidFill>
                          <a:effectLst/>
                          <a:latin typeface="Calibri" panose="020F050202020403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50000"/>
                      </a:schemeClr>
                    </a:solidFill>
                  </a:tcPr>
                </a:tc>
                <a:tc>
                  <a:txBody>
                    <a:bodyPr/>
                    <a:lstStyle/>
                    <a:p>
                      <a:pPr algn="ctr" fontAlgn="b"/>
                      <a:r>
                        <a:rPr lang="en-US" sz="1800" b="0" i="0" u="none" strike="noStrike" dirty="0">
                          <a:solidFill>
                            <a:schemeClr val="bg1"/>
                          </a:solidFill>
                          <a:effectLst/>
                          <a:latin typeface="Calibri" panose="020F050202020403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1420103659"/>
                  </a:ext>
                </a:extLst>
              </a:tr>
              <a:tr h="584464">
                <a:tc>
                  <a:txBody>
                    <a:bodyPr/>
                    <a:lstStyle/>
                    <a:p>
                      <a:pPr algn="ctr" fontAlgn="b"/>
                      <a:r>
                        <a:rPr lang="en-US" sz="1800" b="0" i="0" u="none" strike="noStrike" dirty="0">
                          <a:solidFill>
                            <a:srgbClr val="000000"/>
                          </a:solidFill>
                          <a:effectLst/>
                          <a:latin typeface="Calibri" panose="020F0502020204030204" pitchFamily="34" charset="0"/>
                        </a:rPr>
                        <a:t>Number of licensed beds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123.97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557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31253"/>
                  </a:ext>
                </a:extLst>
              </a:tr>
              <a:tr h="584464">
                <a:tc>
                  <a:txBody>
                    <a:bodyPr/>
                    <a:lstStyle/>
                    <a:p>
                      <a:pPr algn="ctr" fontAlgn="b"/>
                      <a:r>
                        <a:rPr lang="en-US" sz="1800" b="0" i="0" u="none" strike="noStrike" dirty="0">
                          <a:solidFill>
                            <a:srgbClr val="000000"/>
                          </a:solidFill>
                          <a:effectLst/>
                          <a:latin typeface="Calibri" panose="020F0502020204030204" pitchFamily="34" charset="0"/>
                        </a:rPr>
                        <a:t>FTE IP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602859"/>
                  </a:ext>
                </a:extLst>
              </a:tr>
            </a:tbl>
          </a:graphicData>
        </a:graphic>
      </p:graphicFrame>
      <p:graphicFrame>
        <p:nvGraphicFramePr>
          <p:cNvPr id="12" name="Chart 11"/>
          <p:cNvGraphicFramePr>
            <a:graphicFrameLocks/>
          </p:cNvGraphicFramePr>
          <p:nvPr/>
        </p:nvGraphicFramePr>
        <p:xfrm>
          <a:off x="3997325" y="2565400"/>
          <a:ext cx="4921250" cy="34052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262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33500" y="191812"/>
            <a:ext cx="8445499" cy="1325563"/>
          </a:xfrm>
        </p:spPr>
        <p:txBody>
          <a:bodyPr/>
          <a:lstStyle/>
          <a:p>
            <a:r>
              <a:rPr lang="en-US" b="1" dirty="0"/>
              <a:t>Infection </a:t>
            </a:r>
            <a:br>
              <a:rPr lang="en-US" b="1" dirty="0"/>
            </a:br>
            <a:r>
              <a:rPr lang="en-US" b="1" dirty="0"/>
              <a:t>Control Program</a:t>
            </a:r>
          </a:p>
        </p:txBody>
      </p:sp>
      <p:sp>
        <p:nvSpPr>
          <p:cNvPr id="6" name="Footer Placeholder 5"/>
          <p:cNvSpPr>
            <a:spLocks noGrp="1"/>
          </p:cNvSpPr>
          <p:nvPr>
            <p:ph type="ftr" sz="quarter" idx="11"/>
          </p:nvPr>
        </p:nvSpPr>
        <p:spPr/>
        <p:txBody>
          <a:bodyPr/>
          <a:lstStyle/>
          <a:p>
            <a:endParaRPr lang="en-US" dirty="0">
              <a:solidFill>
                <a:srgbClr val="6DABE4">
                  <a:lumMod val="50000"/>
                </a:srgbClr>
              </a:solidFill>
            </a:endParaRPr>
          </a:p>
        </p:txBody>
      </p:sp>
      <p:sp>
        <p:nvSpPr>
          <p:cNvPr id="7" name="Slide Number Placeholder 6"/>
          <p:cNvSpPr>
            <a:spLocks noGrp="1"/>
          </p:cNvSpPr>
          <p:nvPr>
            <p:ph type="sldNum" sz="quarter" idx="12"/>
          </p:nvPr>
        </p:nvSpPr>
        <p:spPr/>
        <p:txBody>
          <a:bodyPr/>
          <a:lstStyle/>
          <a:p>
            <a:fld id="{3264D530-B60B-4A5A-91C0-C766C58A4783}" type="slidenum">
              <a:rPr lang="en-US" smtClean="0">
                <a:solidFill>
                  <a:srgbClr val="6DABE4">
                    <a:lumMod val="50000"/>
                  </a:srgbClr>
                </a:solidFill>
              </a:rPr>
              <a:pPr/>
              <a:t>58</a:t>
            </a:fld>
            <a:endParaRPr lang="en-US">
              <a:solidFill>
                <a:srgbClr val="6DABE4">
                  <a:lumMod val="50000"/>
                </a:srgbClr>
              </a:solidFill>
            </a:endParaRPr>
          </a:p>
        </p:txBody>
      </p:sp>
      <p:graphicFrame>
        <p:nvGraphicFramePr>
          <p:cNvPr id="10" name="Content Placeholder 9"/>
          <p:cNvGraphicFramePr>
            <a:graphicFrameLocks noGrp="1"/>
          </p:cNvGraphicFramePr>
          <p:nvPr>
            <p:ph sz="quarter" idx="13"/>
          </p:nvPr>
        </p:nvGraphicFramePr>
        <p:xfrm>
          <a:off x="1039813" y="1517375"/>
          <a:ext cx="7475537" cy="4754838"/>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2585435" y="2603500"/>
            <a:ext cx="1439786" cy="40754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Oval 8"/>
          <p:cNvSpPr/>
          <p:nvPr/>
        </p:nvSpPr>
        <p:spPr>
          <a:xfrm>
            <a:off x="5461000" y="1942825"/>
            <a:ext cx="1529178" cy="459608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09862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Hand Hygiene</a:t>
            </a:r>
          </a:p>
        </p:txBody>
      </p:sp>
      <p:sp>
        <p:nvSpPr>
          <p:cNvPr id="5" name="Footer Placeholder 4"/>
          <p:cNvSpPr>
            <a:spLocks noGrp="1"/>
          </p:cNvSpPr>
          <p:nvPr>
            <p:ph type="ftr" sz="quarter" idx="11"/>
          </p:nvPr>
        </p:nvSpPr>
        <p:spPr/>
        <p:txBody>
          <a:bodyPr/>
          <a:lstStyle/>
          <a:p>
            <a:endParaRPr lang="en-US" dirty="0">
              <a:solidFill>
                <a:srgbClr val="6DABE4">
                  <a:lumMod val="5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6DABE4">
                    <a:lumMod val="50000"/>
                  </a:srgbClr>
                </a:solidFill>
              </a:rPr>
              <a:pPr/>
              <a:t>59</a:t>
            </a:fld>
            <a:endParaRPr lang="en-US">
              <a:solidFill>
                <a:srgbClr val="6DABE4">
                  <a:lumMod val="50000"/>
                </a:srgbClr>
              </a:solidFill>
            </a:endParaRPr>
          </a:p>
        </p:txBody>
      </p:sp>
      <p:graphicFrame>
        <p:nvGraphicFramePr>
          <p:cNvPr id="7" name="Content Placeholder 6"/>
          <p:cNvGraphicFramePr>
            <a:graphicFrameLocks noGrp="1"/>
          </p:cNvGraphicFramePr>
          <p:nvPr>
            <p:ph sz="quarter" idx="13"/>
          </p:nvPr>
        </p:nvGraphicFramePr>
        <p:xfrm>
          <a:off x="1165309" y="1714500"/>
          <a:ext cx="7551737" cy="4549775"/>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5600700" y="2039664"/>
            <a:ext cx="1607967" cy="468181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Oval 8"/>
          <p:cNvSpPr/>
          <p:nvPr/>
        </p:nvSpPr>
        <p:spPr>
          <a:xfrm>
            <a:off x="1165309" y="3149600"/>
            <a:ext cx="1755691" cy="35718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35011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backgroundRemoval t="9859" b="66667" l="9726" r="60790"/>
                    </a14:imgEffect>
                  </a14:imgLayer>
                </a14:imgProps>
              </a:ext>
            </a:extLst>
          </a:blip>
          <a:stretch>
            <a:fillRect/>
          </a:stretch>
        </p:blipFill>
        <p:spPr>
          <a:xfrm rot="2884891">
            <a:off x="5733080" y="2113672"/>
            <a:ext cx="4329763" cy="5606319"/>
          </a:xfrm>
          <a:prstGeom prst="rect">
            <a:avLst/>
          </a:prstGeom>
          <a:ln>
            <a:noFill/>
          </a:ln>
        </p:spPr>
      </p:pic>
      <p:sp>
        <p:nvSpPr>
          <p:cNvPr id="2" name="Title 1"/>
          <p:cNvSpPr>
            <a:spLocks noGrp="1"/>
          </p:cNvSpPr>
          <p:nvPr>
            <p:ph type="title"/>
          </p:nvPr>
        </p:nvSpPr>
        <p:spPr/>
        <p:txBody>
          <a:bodyPr/>
          <a:lstStyle/>
          <a:p>
            <a:r>
              <a:rPr lang="en-US" sz="4800" dirty="0"/>
              <a:t>What’s the big deal?</a:t>
            </a:r>
          </a:p>
        </p:txBody>
      </p:sp>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6</a:t>
            </a:fld>
            <a:endParaRPr lang="en-US">
              <a:solidFill>
                <a:srgbClr val="022167">
                  <a:lumMod val="40000"/>
                  <a:lumOff val="60000"/>
                </a:srgbClr>
              </a:solidFill>
            </a:endParaRPr>
          </a:p>
        </p:txBody>
      </p:sp>
      <p:pic>
        <p:nvPicPr>
          <p:cNvPr id="3" name="Content Placeholder 2"/>
          <p:cNvPicPr>
            <a:picLocks noGrp="1" noChangeAspect="1"/>
          </p:cNvPicPr>
          <p:nvPr>
            <p:ph sz="quarter" idx="13"/>
          </p:nvPr>
        </p:nvPicPr>
        <p:blipFill>
          <a:blip r:embed="rId5">
            <a:duotone>
              <a:prstClr val="black"/>
              <a:schemeClr val="accent4">
                <a:tint val="45000"/>
                <a:satMod val="400000"/>
              </a:schemeClr>
            </a:duotone>
          </a:blip>
          <a:stretch>
            <a:fillRect/>
          </a:stretch>
        </p:blipFill>
        <p:spPr>
          <a:xfrm>
            <a:off x="1348153" y="2415204"/>
            <a:ext cx="1957206" cy="2532205"/>
          </a:xfrm>
          <a:prstGeom prst="rect">
            <a:avLst/>
          </a:prstGeom>
        </p:spPr>
      </p:pic>
      <p:sp>
        <p:nvSpPr>
          <p:cNvPr id="7" name="Plus 6"/>
          <p:cNvSpPr/>
          <p:nvPr/>
        </p:nvSpPr>
        <p:spPr>
          <a:xfrm>
            <a:off x="3247929" y="3284396"/>
            <a:ext cx="946837" cy="7938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p:cNvPicPr>
            <a:picLocks noChangeAspect="1"/>
          </p:cNvPicPr>
          <p:nvPr/>
        </p:nvPicPr>
        <p:blipFill>
          <a:blip r:embed="rId6">
            <a:duotone>
              <a:prstClr val="black"/>
              <a:schemeClr val="accent1">
                <a:tint val="45000"/>
                <a:satMod val="400000"/>
              </a:schemeClr>
            </a:duotone>
          </a:blip>
          <a:stretch>
            <a:fillRect/>
          </a:stretch>
        </p:blipFill>
        <p:spPr>
          <a:xfrm flipH="1">
            <a:off x="4178503" y="2384565"/>
            <a:ext cx="2004569" cy="2593482"/>
          </a:xfrm>
          <a:prstGeom prst="rect">
            <a:avLst/>
          </a:prstGeom>
        </p:spPr>
      </p:pic>
      <p:sp>
        <p:nvSpPr>
          <p:cNvPr id="10" name="TextBox 9"/>
          <p:cNvSpPr txBox="1"/>
          <p:nvPr/>
        </p:nvSpPr>
        <p:spPr>
          <a:xfrm>
            <a:off x="1392667" y="4947408"/>
            <a:ext cx="2120202" cy="338554"/>
          </a:xfrm>
          <a:prstGeom prst="rect">
            <a:avLst/>
          </a:prstGeom>
          <a:noFill/>
        </p:spPr>
        <p:txBody>
          <a:bodyPr wrap="square" rtlCol="0">
            <a:spAutoFit/>
          </a:bodyPr>
          <a:lstStyle/>
          <a:p>
            <a:r>
              <a:rPr lang="en-US" sz="1600" dirty="0" err="1">
                <a:solidFill>
                  <a:srgbClr val="FFC600"/>
                </a:solidFill>
              </a:rPr>
              <a:t>E.Coli</a:t>
            </a:r>
            <a:r>
              <a:rPr lang="en-US" sz="1600" dirty="0">
                <a:solidFill>
                  <a:srgbClr val="FFC600"/>
                </a:solidFill>
              </a:rPr>
              <a:t> with mcr-1</a:t>
            </a:r>
          </a:p>
        </p:txBody>
      </p:sp>
      <p:sp>
        <p:nvSpPr>
          <p:cNvPr id="11" name="TextBox 10"/>
          <p:cNvSpPr txBox="1"/>
          <p:nvPr/>
        </p:nvSpPr>
        <p:spPr>
          <a:xfrm>
            <a:off x="4497241" y="4978047"/>
            <a:ext cx="1367091" cy="338554"/>
          </a:xfrm>
          <a:prstGeom prst="rect">
            <a:avLst/>
          </a:prstGeom>
          <a:noFill/>
        </p:spPr>
        <p:txBody>
          <a:bodyPr wrap="square" rtlCol="0">
            <a:spAutoFit/>
          </a:bodyPr>
          <a:lstStyle/>
          <a:p>
            <a:r>
              <a:rPr lang="en-US" sz="1600" dirty="0">
                <a:solidFill>
                  <a:srgbClr val="FFC600"/>
                </a:solidFill>
              </a:rPr>
              <a:t>CRE E.coli</a:t>
            </a:r>
          </a:p>
        </p:txBody>
      </p:sp>
      <p:sp>
        <p:nvSpPr>
          <p:cNvPr id="12" name="Equal 11"/>
          <p:cNvSpPr/>
          <p:nvPr/>
        </p:nvSpPr>
        <p:spPr>
          <a:xfrm>
            <a:off x="6157590" y="3357252"/>
            <a:ext cx="944545" cy="64810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2167"/>
              </a:solidFill>
            </a:endParaRPr>
          </a:p>
        </p:txBody>
      </p:sp>
      <p:pic>
        <p:nvPicPr>
          <p:cNvPr id="14" name="Picture 13" descr="Red &lt;strong&gt;Cape&lt;/strong&gt; - Club Penguin Wiki - the free, editable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1954" y="3420913"/>
            <a:ext cx="1429328" cy="1610376"/>
          </a:xfrm>
          <a:prstGeom prst="rect">
            <a:avLst/>
          </a:prstGeom>
        </p:spPr>
      </p:pic>
      <p:sp>
        <p:nvSpPr>
          <p:cNvPr id="15" name="TextBox 14"/>
          <p:cNvSpPr txBox="1"/>
          <p:nvPr/>
        </p:nvSpPr>
        <p:spPr>
          <a:xfrm>
            <a:off x="6821954" y="4089367"/>
            <a:ext cx="1247669" cy="707886"/>
          </a:xfrm>
          <a:prstGeom prst="rect">
            <a:avLst/>
          </a:prstGeom>
          <a:noFill/>
        </p:spPr>
        <p:txBody>
          <a:bodyPr wrap="square" rtlCol="0">
            <a:spAutoFit/>
          </a:bodyPr>
          <a:lstStyle/>
          <a:p>
            <a:pPr algn="ctr"/>
            <a:r>
              <a:rPr lang="en-US" sz="2000" b="1" dirty="0">
                <a:solidFill>
                  <a:srgbClr val="FFC600"/>
                </a:solidFill>
              </a:rPr>
              <a:t>Super Bug!</a:t>
            </a:r>
          </a:p>
        </p:txBody>
      </p:sp>
    </p:spTree>
    <p:extLst>
      <p:ext uri="{BB962C8B-B14F-4D97-AF65-F5344CB8AC3E}">
        <p14:creationId xmlns:p14="http://schemas.microsoft.com/office/powerpoint/2010/main" val="9692537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038" y="107674"/>
            <a:ext cx="7666361" cy="1325563"/>
          </a:xfrm>
        </p:spPr>
        <p:txBody>
          <a:bodyPr/>
          <a:lstStyle/>
          <a:p>
            <a:r>
              <a:rPr lang="en-US" sz="4000" b="1" dirty="0"/>
              <a:t>Catheter Associated Urinary Tract Infections (CAUTI)</a:t>
            </a:r>
          </a:p>
        </p:txBody>
      </p:sp>
      <p:sp>
        <p:nvSpPr>
          <p:cNvPr id="5" name="Footer Placeholder 4"/>
          <p:cNvSpPr>
            <a:spLocks noGrp="1"/>
          </p:cNvSpPr>
          <p:nvPr>
            <p:ph type="ftr" sz="quarter" idx="11"/>
          </p:nvPr>
        </p:nvSpPr>
        <p:spPr/>
        <p:txBody>
          <a:bodyPr/>
          <a:lstStyle/>
          <a:p>
            <a:endParaRPr lang="en-US" dirty="0">
              <a:solidFill>
                <a:srgbClr val="6DABE4">
                  <a:lumMod val="5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6DABE4">
                    <a:lumMod val="50000"/>
                  </a:srgbClr>
                </a:solidFill>
              </a:rPr>
              <a:pPr/>
              <a:t>60</a:t>
            </a:fld>
            <a:endParaRPr lang="en-US">
              <a:solidFill>
                <a:srgbClr val="6DABE4">
                  <a:lumMod val="50000"/>
                </a:srgbClr>
              </a:solidFill>
            </a:endParaRPr>
          </a:p>
        </p:txBody>
      </p:sp>
      <p:graphicFrame>
        <p:nvGraphicFramePr>
          <p:cNvPr id="7" name="Content Placeholder 6"/>
          <p:cNvGraphicFramePr>
            <a:graphicFrameLocks noGrp="1"/>
          </p:cNvGraphicFramePr>
          <p:nvPr>
            <p:ph sz="quarter" idx="13"/>
          </p:nvPr>
        </p:nvGraphicFramePr>
        <p:xfrm>
          <a:off x="1003300" y="1668463"/>
          <a:ext cx="7912099" cy="4687889"/>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6083300" y="1914254"/>
            <a:ext cx="1536700" cy="46246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p:txBody>
      </p:sp>
      <p:sp>
        <p:nvSpPr>
          <p:cNvPr id="9" name="Oval 8"/>
          <p:cNvSpPr/>
          <p:nvPr/>
        </p:nvSpPr>
        <p:spPr>
          <a:xfrm>
            <a:off x="1003300" y="3694113"/>
            <a:ext cx="1498600" cy="2844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p:txBody>
      </p:sp>
    </p:spTree>
    <p:extLst>
      <p:ext uri="{BB962C8B-B14F-4D97-AF65-F5344CB8AC3E}">
        <p14:creationId xmlns:p14="http://schemas.microsoft.com/office/powerpoint/2010/main" val="158832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838" y="120374"/>
            <a:ext cx="8275962" cy="1325563"/>
          </a:xfrm>
        </p:spPr>
        <p:txBody>
          <a:bodyPr/>
          <a:lstStyle/>
          <a:p>
            <a:r>
              <a:rPr lang="en-US" sz="4000" b="1" dirty="0"/>
              <a:t>Central Line Associated Bloodstream Infection (CLABSI) </a:t>
            </a:r>
          </a:p>
        </p:txBody>
      </p:sp>
      <p:sp>
        <p:nvSpPr>
          <p:cNvPr id="5" name="Footer Placeholder 4"/>
          <p:cNvSpPr>
            <a:spLocks noGrp="1"/>
          </p:cNvSpPr>
          <p:nvPr>
            <p:ph type="ftr" sz="quarter" idx="11"/>
          </p:nvPr>
        </p:nvSpPr>
        <p:spPr/>
        <p:txBody>
          <a:bodyPr/>
          <a:lstStyle/>
          <a:p>
            <a:endParaRPr lang="en-US" dirty="0">
              <a:solidFill>
                <a:srgbClr val="6DABE4">
                  <a:lumMod val="5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6DABE4">
                    <a:lumMod val="50000"/>
                  </a:srgbClr>
                </a:solidFill>
              </a:rPr>
              <a:pPr/>
              <a:t>61</a:t>
            </a:fld>
            <a:endParaRPr lang="en-US">
              <a:solidFill>
                <a:srgbClr val="6DABE4">
                  <a:lumMod val="50000"/>
                </a:srgbClr>
              </a:solidFill>
            </a:endParaRPr>
          </a:p>
        </p:txBody>
      </p:sp>
      <p:graphicFrame>
        <p:nvGraphicFramePr>
          <p:cNvPr id="7" name="Chart 6"/>
          <p:cNvGraphicFramePr>
            <a:graphicFrameLocks/>
          </p:cNvGraphicFramePr>
          <p:nvPr/>
        </p:nvGraphicFramePr>
        <p:xfrm>
          <a:off x="905522" y="1663699"/>
          <a:ext cx="8238478" cy="4692653"/>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2353076" y="4010025"/>
            <a:ext cx="1333993" cy="24796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p:txBody>
      </p:sp>
      <p:sp>
        <p:nvSpPr>
          <p:cNvPr id="9" name="Oval 8"/>
          <p:cNvSpPr/>
          <p:nvPr/>
        </p:nvSpPr>
        <p:spPr>
          <a:xfrm>
            <a:off x="6248400" y="2118000"/>
            <a:ext cx="1472213" cy="44561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p:txBody>
      </p:sp>
    </p:spTree>
    <p:extLst>
      <p:ext uri="{BB962C8B-B14F-4D97-AF65-F5344CB8AC3E}">
        <p14:creationId xmlns:p14="http://schemas.microsoft.com/office/powerpoint/2010/main" val="276089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Infections (SSI)</a:t>
            </a:r>
          </a:p>
        </p:txBody>
      </p:sp>
      <p:sp>
        <p:nvSpPr>
          <p:cNvPr id="5" name="Footer Placeholder 4"/>
          <p:cNvSpPr>
            <a:spLocks noGrp="1"/>
          </p:cNvSpPr>
          <p:nvPr>
            <p:ph type="ftr" sz="quarter" idx="11"/>
          </p:nvPr>
        </p:nvSpPr>
        <p:spPr/>
        <p:txBody>
          <a:bodyPr/>
          <a:lstStyle/>
          <a:p>
            <a:endParaRPr lang="en-US" dirty="0">
              <a:solidFill>
                <a:srgbClr val="6DABE4">
                  <a:lumMod val="5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6DABE4">
                    <a:lumMod val="50000"/>
                  </a:srgbClr>
                </a:solidFill>
              </a:rPr>
              <a:pPr/>
              <a:t>62</a:t>
            </a:fld>
            <a:endParaRPr lang="en-US">
              <a:solidFill>
                <a:srgbClr val="6DABE4">
                  <a:lumMod val="50000"/>
                </a:srgbClr>
              </a:solidFill>
            </a:endParaRPr>
          </a:p>
        </p:txBody>
      </p:sp>
      <p:graphicFrame>
        <p:nvGraphicFramePr>
          <p:cNvPr id="7" name="Content Placeholder 6"/>
          <p:cNvGraphicFramePr>
            <a:graphicFrameLocks noGrp="1"/>
          </p:cNvGraphicFramePr>
          <p:nvPr>
            <p:ph sz="half" idx="1"/>
          </p:nvPr>
        </p:nvGraphicFramePr>
        <p:xfrm>
          <a:off x="2082800" y="1574800"/>
          <a:ext cx="6883400" cy="4781552"/>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6849800" y="1950390"/>
            <a:ext cx="1100400" cy="440596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Oval 8"/>
          <p:cNvSpPr/>
          <p:nvPr/>
        </p:nvSpPr>
        <p:spPr>
          <a:xfrm>
            <a:off x="4914900" y="3873690"/>
            <a:ext cx="1193800" cy="24826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38919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Device Reprocessing</a:t>
            </a:r>
          </a:p>
        </p:txBody>
      </p:sp>
      <p:sp>
        <p:nvSpPr>
          <p:cNvPr id="5" name="Footer Placeholder 4"/>
          <p:cNvSpPr>
            <a:spLocks noGrp="1"/>
          </p:cNvSpPr>
          <p:nvPr>
            <p:ph type="ftr" sz="quarter" idx="11"/>
          </p:nvPr>
        </p:nvSpPr>
        <p:spPr/>
        <p:txBody>
          <a:bodyPr/>
          <a:lstStyle/>
          <a:p>
            <a:endParaRPr lang="en-US" dirty="0">
              <a:solidFill>
                <a:srgbClr val="6DABE4">
                  <a:lumMod val="5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6DABE4">
                    <a:lumMod val="50000"/>
                  </a:srgbClr>
                </a:solidFill>
              </a:rPr>
              <a:pPr/>
              <a:t>63</a:t>
            </a:fld>
            <a:endParaRPr lang="en-US">
              <a:solidFill>
                <a:srgbClr val="6DABE4">
                  <a:lumMod val="50000"/>
                </a:srgbClr>
              </a:solidFill>
            </a:endParaRPr>
          </a:p>
        </p:txBody>
      </p:sp>
      <p:graphicFrame>
        <p:nvGraphicFramePr>
          <p:cNvPr id="7" name="Content Placeholder 6"/>
          <p:cNvGraphicFramePr>
            <a:graphicFrameLocks noGrp="1"/>
          </p:cNvGraphicFramePr>
          <p:nvPr>
            <p:ph sz="half" idx="1"/>
          </p:nvPr>
        </p:nvGraphicFramePr>
        <p:xfrm>
          <a:off x="2057400" y="1562100"/>
          <a:ext cx="6807199" cy="49768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974087" y="1741100"/>
            <a:ext cx="2567426" cy="276999"/>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solidFill>
                  <a:srgbClr val="FFFFFF"/>
                </a:solidFill>
              </a:rPr>
              <a:t>All elements below 75%</a:t>
            </a:r>
          </a:p>
        </p:txBody>
      </p:sp>
    </p:spTree>
    <p:extLst>
      <p:ext uri="{BB962C8B-B14F-4D97-AF65-F5344CB8AC3E}">
        <p14:creationId xmlns:p14="http://schemas.microsoft.com/office/powerpoint/2010/main" val="402962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Environmental Cleaning</a:t>
            </a:r>
          </a:p>
        </p:txBody>
      </p:sp>
      <p:sp>
        <p:nvSpPr>
          <p:cNvPr id="5" name="Footer Placeholder 4"/>
          <p:cNvSpPr>
            <a:spLocks noGrp="1"/>
          </p:cNvSpPr>
          <p:nvPr>
            <p:ph type="ftr" sz="quarter" idx="11"/>
          </p:nvPr>
        </p:nvSpPr>
        <p:spPr/>
        <p:txBody>
          <a:bodyPr/>
          <a:lstStyle/>
          <a:p>
            <a:endParaRPr lang="en-US" dirty="0">
              <a:solidFill>
                <a:srgbClr val="6DABE4">
                  <a:lumMod val="5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6DABE4">
                    <a:lumMod val="50000"/>
                  </a:srgbClr>
                </a:solidFill>
              </a:rPr>
              <a:pPr/>
              <a:t>64</a:t>
            </a:fld>
            <a:endParaRPr lang="en-US">
              <a:solidFill>
                <a:srgbClr val="6DABE4">
                  <a:lumMod val="50000"/>
                </a:srgbClr>
              </a:solidFill>
            </a:endParaRPr>
          </a:p>
        </p:txBody>
      </p:sp>
      <p:graphicFrame>
        <p:nvGraphicFramePr>
          <p:cNvPr id="7" name="Content Placeholder 6"/>
          <p:cNvGraphicFramePr>
            <a:graphicFrameLocks noGrp="1"/>
          </p:cNvGraphicFramePr>
          <p:nvPr>
            <p:ph sz="half" idx="1"/>
          </p:nvPr>
        </p:nvGraphicFramePr>
        <p:xfrm>
          <a:off x="2044700" y="1574800"/>
          <a:ext cx="6959599" cy="4781552"/>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4749799" y="2006600"/>
            <a:ext cx="1562101" cy="45323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p:nvSpPr>
        <p:spPr>
          <a:xfrm>
            <a:off x="7097568" y="2006600"/>
            <a:ext cx="1493137"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a:solidFill>
                  <a:srgbClr val="FFFFFF"/>
                </a:solidFill>
              </a:rPr>
              <a:t>Rest of elements below 75%</a:t>
            </a:r>
          </a:p>
        </p:txBody>
      </p:sp>
    </p:spTree>
    <p:extLst>
      <p:ext uri="{BB962C8B-B14F-4D97-AF65-F5344CB8AC3E}">
        <p14:creationId xmlns:p14="http://schemas.microsoft.com/office/powerpoint/2010/main" val="156467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Auditing/ Feedback</a:t>
            </a:r>
          </a:p>
        </p:txBody>
      </p:sp>
      <p:sp>
        <p:nvSpPr>
          <p:cNvPr id="5" name="Footer Placeholder 4"/>
          <p:cNvSpPr>
            <a:spLocks noGrp="1"/>
          </p:cNvSpPr>
          <p:nvPr>
            <p:ph type="ftr" sz="quarter" idx="11"/>
          </p:nvPr>
        </p:nvSpPr>
        <p:spPr/>
        <p:txBody>
          <a:bodyPr/>
          <a:lstStyle/>
          <a:p>
            <a:endParaRPr lang="en-US" dirty="0">
              <a:solidFill>
                <a:srgbClr val="6DABE4">
                  <a:lumMod val="5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6DABE4">
                    <a:lumMod val="50000"/>
                  </a:srgbClr>
                </a:solidFill>
              </a:rPr>
              <a:pPr/>
              <a:t>65</a:t>
            </a:fld>
            <a:endParaRPr lang="en-US">
              <a:solidFill>
                <a:srgbClr val="6DABE4">
                  <a:lumMod val="50000"/>
                </a:srgbClr>
              </a:solidFill>
            </a:endParaRPr>
          </a:p>
        </p:txBody>
      </p:sp>
      <p:graphicFrame>
        <p:nvGraphicFramePr>
          <p:cNvPr id="7" name="Content Placeholder 6"/>
          <p:cNvGraphicFramePr>
            <a:graphicFrameLocks noGrp="1"/>
          </p:cNvGraphicFramePr>
          <p:nvPr>
            <p:ph sz="half" idx="1"/>
          </p:nvPr>
        </p:nvGraphicFramePr>
        <p:xfrm>
          <a:off x="2074153" y="1677988"/>
          <a:ext cx="6692899" cy="504348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186538" y="2222501"/>
            <a:ext cx="2567426" cy="276999"/>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a:solidFill>
                  <a:srgbClr val="FFFFFF"/>
                </a:solidFill>
              </a:rPr>
              <a:t>All elements below 75%</a:t>
            </a:r>
          </a:p>
        </p:txBody>
      </p:sp>
    </p:spTree>
    <p:extLst>
      <p:ext uri="{BB962C8B-B14F-4D97-AF65-F5344CB8AC3E}">
        <p14:creationId xmlns:p14="http://schemas.microsoft.com/office/powerpoint/2010/main" val="275663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Competency Training</a:t>
            </a:r>
          </a:p>
        </p:txBody>
      </p:sp>
      <p:sp>
        <p:nvSpPr>
          <p:cNvPr id="5" name="Footer Placeholder 4"/>
          <p:cNvSpPr>
            <a:spLocks noGrp="1"/>
          </p:cNvSpPr>
          <p:nvPr>
            <p:ph type="ftr" sz="quarter" idx="11"/>
          </p:nvPr>
        </p:nvSpPr>
        <p:spPr/>
        <p:txBody>
          <a:bodyPr/>
          <a:lstStyle/>
          <a:p>
            <a:endParaRPr lang="en-US" dirty="0">
              <a:solidFill>
                <a:srgbClr val="6DABE4">
                  <a:lumMod val="5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6DABE4">
                    <a:lumMod val="50000"/>
                  </a:srgbClr>
                </a:solidFill>
              </a:rPr>
              <a:pPr/>
              <a:t>66</a:t>
            </a:fld>
            <a:endParaRPr lang="en-US">
              <a:solidFill>
                <a:srgbClr val="6DABE4">
                  <a:lumMod val="50000"/>
                </a:srgbClr>
              </a:solidFill>
            </a:endParaRPr>
          </a:p>
        </p:txBody>
      </p:sp>
      <p:graphicFrame>
        <p:nvGraphicFramePr>
          <p:cNvPr id="7" name="Content Placeholder 6"/>
          <p:cNvGraphicFramePr>
            <a:graphicFrameLocks noGrp="1"/>
          </p:cNvGraphicFramePr>
          <p:nvPr>
            <p:ph sz="half" idx="1"/>
          </p:nvPr>
        </p:nvGraphicFramePr>
        <p:xfrm>
          <a:off x="1800978" y="1565277"/>
          <a:ext cx="7114421" cy="5156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074475" y="2222501"/>
            <a:ext cx="2567426" cy="276999"/>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a:solidFill>
                  <a:srgbClr val="FFFFFF"/>
                </a:solidFill>
              </a:rPr>
              <a:t>All elements below 75%</a:t>
            </a:r>
          </a:p>
        </p:txBody>
      </p:sp>
    </p:spTree>
    <p:extLst>
      <p:ext uri="{BB962C8B-B14F-4D97-AF65-F5344CB8AC3E}">
        <p14:creationId xmlns:p14="http://schemas.microsoft.com/office/powerpoint/2010/main" val="73419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Surveillance</a:t>
            </a: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6DABE4">
                    <a:lumMod val="50000"/>
                  </a:srgbClr>
                </a:solidFill>
              </a:rPr>
              <a:pPr/>
              <a:t>67</a:t>
            </a:fld>
            <a:endParaRPr lang="en-US">
              <a:solidFill>
                <a:srgbClr val="6DABE4">
                  <a:lumMod val="50000"/>
                </a:srgbClr>
              </a:solidFill>
            </a:endParaRPr>
          </a:p>
        </p:txBody>
      </p:sp>
      <p:graphicFrame>
        <p:nvGraphicFramePr>
          <p:cNvPr id="7" name="Content Placeholder 6"/>
          <p:cNvGraphicFramePr>
            <a:graphicFrameLocks noGrp="1"/>
          </p:cNvGraphicFramePr>
          <p:nvPr>
            <p:ph sz="half" idx="1"/>
          </p:nvPr>
        </p:nvGraphicFramePr>
        <p:xfrm>
          <a:off x="2011162" y="1522414"/>
          <a:ext cx="6870699" cy="5016500"/>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3285662" y="1852339"/>
            <a:ext cx="1692738" cy="485288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Oval 8"/>
          <p:cNvSpPr/>
          <p:nvPr/>
        </p:nvSpPr>
        <p:spPr>
          <a:xfrm>
            <a:off x="2108200" y="2754598"/>
            <a:ext cx="1452362" cy="37843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6DABE4">
                  <a:lumMod val="50000"/>
                </a:srgbClr>
              </a:solidFill>
            </a:endParaRPr>
          </a:p>
        </p:txBody>
      </p:sp>
    </p:spTree>
    <p:extLst>
      <p:ext uri="{BB962C8B-B14F-4D97-AF65-F5344CB8AC3E}">
        <p14:creationId xmlns:p14="http://schemas.microsoft.com/office/powerpoint/2010/main" val="316708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ABX Stewardship</a:t>
            </a:r>
          </a:p>
        </p:txBody>
      </p:sp>
      <p:sp>
        <p:nvSpPr>
          <p:cNvPr id="6" name="Footer Placeholder 5"/>
          <p:cNvSpPr>
            <a:spLocks noGrp="1"/>
          </p:cNvSpPr>
          <p:nvPr>
            <p:ph type="ftr" sz="quarter" idx="11"/>
          </p:nvPr>
        </p:nvSpPr>
        <p:spPr/>
        <p:txBody>
          <a:bodyPr/>
          <a:lstStyle/>
          <a:p>
            <a:endParaRPr lang="en-US">
              <a:solidFill>
                <a:srgbClr val="6DABE4">
                  <a:lumMod val="50000"/>
                </a:srgbClr>
              </a:solidFill>
            </a:endParaRPr>
          </a:p>
        </p:txBody>
      </p:sp>
      <p:sp>
        <p:nvSpPr>
          <p:cNvPr id="7" name="Slide Number Placeholder 6"/>
          <p:cNvSpPr>
            <a:spLocks noGrp="1"/>
          </p:cNvSpPr>
          <p:nvPr>
            <p:ph type="sldNum" sz="quarter" idx="12"/>
          </p:nvPr>
        </p:nvSpPr>
        <p:spPr/>
        <p:txBody>
          <a:bodyPr/>
          <a:lstStyle/>
          <a:p>
            <a:fld id="{3264D530-B60B-4A5A-91C0-C766C58A4783}" type="slidenum">
              <a:rPr lang="en-US" smtClean="0">
                <a:solidFill>
                  <a:srgbClr val="6DABE4">
                    <a:lumMod val="50000"/>
                  </a:srgbClr>
                </a:solidFill>
              </a:rPr>
              <a:pPr/>
              <a:t>68</a:t>
            </a:fld>
            <a:endParaRPr lang="en-US">
              <a:solidFill>
                <a:srgbClr val="6DABE4">
                  <a:lumMod val="50000"/>
                </a:srgbClr>
              </a:solidFill>
            </a:endParaRPr>
          </a:p>
        </p:txBody>
      </p:sp>
      <p:graphicFrame>
        <p:nvGraphicFramePr>
          <p:cNvPr id="10" name="Content Placeholder 9"/>
          <p:cNvGraphicFramePr>
            <a:graphicFrameLocks noGrp="1"/>
          </p:cNvGraphicFramePr>
          <p:nvPr>
            <p:ph sz="quarter" idx="13"/>
          </p:nvPr>
        </p:nvGraphicFramePr>
        <p:xfrm>
          <a:off x="1219201" y="1714500"/>
          <a:ext cx="7683500" cy="4641851"/>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p:nvSpPr>
        <p:spPr>
          <a:xfrm>
            <a:off x="4000500" y="2023792"/>
            <a:ext cx="1155700" cy="407220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Oval 10"/>
          <p:cNvSpPr/>
          <p:nvPr/>
        </p:nvSpPr>
        <p:spPr>
          <a:xfrm>
            <a:off x="1219201" y="3632200"/>
            <a:ext cx="1207486" cy="287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8427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solidFill>
                <a:srgbClr val="6DABE4">
                  <a:lumMod val="5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6DABE4">
                    <a:lumMod val="50000"/>
                  </a:srgbClr>
                </a:solidFill>
              </a:rPr>
              <a:pPr/>
              <a:t>69</a:t>
            </a:fld>
            <a:endParaRPr lang="en-US">
              <a:solidFill>
                <a:srgbClr val="6DABE4">
                  <a:lumMod val="50000"/>
                </a:srgbClr>
              </a:solidFill>
            </a:endParaRPr>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443" y="387074"/>
            <a:ext cx="7794634" cy="59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23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Isolate Submission - ARLN</a:t>
            </a:r>
          </a:p>
        </p:txBody>
      </p:sp>
      <p:sp>
        <p:nvSpPr>
          <p:cNvPr id="3" name="Content Placeholder 2"/>
          <p:cNvSpPr>
            <a:spLocks noGrp="1"/>
          </p:cNvSpPr>
          <p:nvPr>
            <p:ph sz="quarter" idx="13"/>
          </p:nvPr>
        </p:nvSpPr>
        <p:spPr/>
        <p:txBody>
          <a:bodyPr>
            <a:normAutofit fontScale="85000" lnSpcReduction="20000"/>
          </a:bodyPr>
          <a:lstStyle/>
          <a:p>
            <a:r>
              <a:rPr lang="en-US" dirty="0"/>
              <a:t>Voluntary</a:t>
            </a:r>
          </a:p>
          <a:p>
            <a:endParaRPr lang="en-US" dirty="0"/>
          </a:p>
          <a:p>
            <a:r>
              <a:rPr lang="en-US" dirty="0"/>
              <a:t>Texas only tests for </a:t>
            </a:r>
            <a:r>
              <a:rPr lang="en-US" dirty="0" err="1"/>
              <a:t>Carbapenem</a:t>
            </a:r>
            <a:r>
              <a:rPr lang="en-US" dirty="0"/>
              <a:t> resistance in:</a:t>
            </a:r>
          </a:p>
          <a:p>
            <a:pPr lvl="1"/>
            <a:r>
              <a:rPr lang="en-US" dirty="0" err="1"/>
              <a:t>Enterobacteriaceae</a:t>
            </a:r>
            <a:r>
              <a:rPr lang="en-US" dirty="0"/>
              <a:t>:</a:t>
            </a:r>
          </a:p>
          <a:p>
            <a:pPr lvl="2"/>
            <a:r>
              <a:rPr lang="en-US" sz="2100" i="1" dirty="0"/>
              <a:t>Escherichia coli</a:t>
            </a:r>
            <a:endParaRPr lang="en-US" sz="2100" dirty="0"/>
          </a:p>
          <a:p>
            <a:pPr lvl="2"/>
            <a:r>
              <a:rPr lang="en-US" sz="2100" i="1" dirty="0" err="1"/>
              <a:t>Klebsiella</a:t>
            </a:r>
            <a:r>
              <a:rPr lang="en-US" sz="2100" i="1" dirty="0"/>
              <a:t> pneumoniae</a:t>
            </a:r>
            <a:endParaRPr lang="en-US" sz="2100" dirty="0"/>
          </a:p>
          <a:p>
            <a:pPr lvl="2"/>
            <a:r>
              <a:rPr lang="en-US" sz="2100" i="1" dirty="0" err="1"/>
              <a:t>Klebsiella</a:t>
            </a:r>
            <a:r>
              <a:rPr lang="en-US" sz="2100" i="1" dirty="0"/>
              <a:t> </a:t>
            </a:r>
            <a:r>
              <a:rPr lang="en-US" sz="2100" i="1" dirty="0" err="1"/>
              <a:t>oxytoca</a:t>
            </a:r>
            <a:endParaRPr lang="en-US" sz="2100" i="1" dirty="0"/>
          </a:p>
          <a:p>
            <a:pPr lvl="2"/>
            <a:r>
              <a:rPr lang="en-US" sz="2100" i="1" dirty="0"/>
              <a:t>Enterobacter</a:t>
            </a:r>
            <a:r>
              <a:rPr lang="en-US" sz="2100" dirty="0"/>
              <a:t> species</a:t>
            </a:r>
            <a:endParaRPr lang="en-US" sz="2100" i="1" dirty="0"/>
          </a:p>
          <a:p>
            <a:pPr lvl="1"/>
            <a:r>
              <a:rPr lang="en-US" i="1" dirty="0"/>
              <a:t>Acinetobacter </a:t>
            </a:r>
            <a:r>
              <a:rPr lang="en-US" i="1" dirty="0" err="1"/>
              <a:t>baumanii</a:t>
            </a:r>
            <a:endParaRPr lang="en-US" i="1" dirty="0"/>
          </a:p>
          <a:p>
            <a:pPr lvl="1"/>
            <a:r>
              <a:rPr lang="en-US" i="1" dirty="0"/>
              <a:t>Pseudomonas aeruginosa</a:t>
            </a:r>
          </a:p>
          <a:p>
            <a:endParaRPr lang="en-US" dirty="0"/>
          </a:p>
          <a:p>
            <a:pPr>
              <a:lnSpc>
                <a:spcPct val="120000"/>
              </a:lnSpc>
            </a:pPr>
            <a:r>
              <a:rPr lang="en-US" dirty="0"/>
              <a:t>Current capabilities for resistance mechanisms: KPC, NDM, IMP, VIM, OXA-48, mcr-1</a:t>
            </a:r>
          </a:p>
          <a:p>
            <a:pPr lvl="2">
              <a:lnSpc>
                <a:spcPct val="120000"/>
              </a:lnSpc>
            </a:pPr>
            <a:r>
              <a:rPr lang="en-US" dirty="0"/>
              <a:t>Validation in progress for mcr-2</a:t>
            </a:r>
          </a:p>
          <a:p>
            <a:endParaRPr lang="en-US" dirty="0"/>
          </a:p>
        </p:txBody>
      </p:sp>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7</a:t>
            </a:fld>
            <a:endParaRPr lang="en-US">
              <a:solidFill>
                <a:srgbClr val="022167">
                  <a:lumMod val="40000"/>
                  <a:lumOff val="60000"/>
                </a:srgbClr>
              </a:solidFill>
            </a:endParaRPr>
          </a:p>
        </p:txBody>
      </p:sp>
      <p:pic>
        <p:nvPicPr>
          <p:cNvPr id="7" name="Picture 6"/>
          <p:cNvPicPr>
            <a:picLocks noChangeAspect="1"/>
          </p:cNvPicPr>
          <p:nvPr/>
        </p:nvPicPr>
        <p:blipFill>
          <a:blip r:embed="rId3"/>
          <a:stretch>
            <a:fillRect/>
          </a:stretch>
        </p:blipFill>
        <p:spPr>
          <a:xfrm>
            <a:off x="6556282" y="2783596"/>
            <a:ext cx="1517835" cy="1958221"/>
          </a:xfrm>
          <a:prstGeom prst="rect">
            <a:avLst/>
          </a:prstGeom>
        </p:spPr>
      </p:pic>
    </p:spTree>
    <p:extLst>
      <p:ext uri="{BB962C8B-B14F-4D97-AF65-F5344CB8AC3E}">
        <p14:creationId xmlns:p14="http://schemas.microsoft.com/office/powerpoint/2010/main" val="1495579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 3 Gaps</a:t>
            </a:r>
          </a:p>
        </p:txBody>
      </p:sp>
      <p:sp>
        <p:nvSpPr>
          <p:cNvPr id="7" name="Text Placeholder 2"/>
          <p:cNvSpPr>
            <a:spLocks noGrp="1"/>
          </p:cNvSpPr>
          <p:nvPr>
            <p:ph sz="quarter" idx="13"/>
          </p:nvPr>
        </p:nvSpPr>
        <p:spPr>
          <a:xfrm>
            <a:off x="1505504" y="1837279"/>
            <a:ext cx="7139311" cy="4519073"/>
          </a:xfrm>
        </p:spPr>
        <p:txBody>
          <a:bodyPr>
            <a:normAutofit/>
          </a:bodyPr>
          <a:lstStyle/>
          <a:p>
            <a:r>
              <a:rPr lang="en-US" sz="3600" dirty="0"/>
              <a:t>Audits</a:t>
            </a:r>
          </a:p>
          <a:p>
            <a:r>
              <a:rPr lang="en-US" sz="3600" dirty="0"/>
              <a:t>Competency Training</a:t>
            </a:r>
          </a:p>
          <a:p>
            <a:r>
              <a:rPr lang="en-US" sz="3600" dirty="0"/>
              <a:t>Antibiotic Stewardship</a:t>
            </a:r>
          </a:p>
        </p:txBody>
      </p:sp>
      <p:sp>
        <p:nvSpPr>
          <p:cNvPr id="5" name="Footer Placeholder 4"/>
          <p:cNvSpPr>
            <a:spLocks noGrp="1"/>
          </p:cNvSpPr>
          <p:nvPr>
            <p:ph type="ftr" sz="quarter" idx="11"/>
          </p:nvPr>
        </p:nvSpPr>
        <p:spPr/>
        <p:txBody>
          <a:bodyPr/>
          <a:lstStyle/>
          <a:p>
            <a:endParaRPr lang="en-US">
              <a:solidFill>
                <a:srgbClr val="6DABE4">
                  <a:lumMod val="5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6DABE4">
                    <a:lumMod val="50000"/>
                  </a:srgbClr>
                </a:solidFill>
              </a:rPr>
              <a:pPr/>
              <a:t>70</a:t>
            </a:fld>
            <a:endParaRPr lang="en-US">
              <a:solidFill>
                <a:srgbClr val="6DABE4">
                  <a:lumMod val="50000"/>
                </a:srgbClr>
              </a:solidFill>
            </a:endParaRPr>
          </a:p>
        </p:txBody>
      </p:sp>
    </p:spTree>
    <p:extLst>
      <p:ext uri="{BB962C8B-B14F-4D97-AF65-F5344CB8AC3E}">
        <p14:creationId xmlns:p14="http://schemas.microsoft.com/office/powerpoint/2010/main" val="11461726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 3 Strengths</a:t>
            </a:r>
          </a:p>
        </p:txBody>
      </p:sp>
      <p:sp>
        <p:nvSpPr>
          <p:cNvPr id="7" name="Text Placeholder 2"/>
          <p:cNvSpPr>
            <a:spLocks noGrp="1"/>
          </p:cNvSpPr>
          <p:nvPr>
            <p:ph sz="quarter" idx="13"/>
          </p:nvPr>
        </p:nvSpPr>
        <p:spPr>
          <a:xfrm>
            <a:off x="1376039" y="1837279"/>
            <a:ext cx="7371721" cy="4519073"/>
          </a:xfrm>
        </p:spPr>
        <p:txBody>
          <a:bodyPr>
            <a:normAutofit/>
          </a:bodyPr>
          <a:lstStyle/>
          <a:p>
            <a:r>
              <a:rPr lang="en-US" sz="3200" dirty="0"/>
              <a:t>Infection Control Program &amp; Infrastructure</a:t>
            </a:r>
          </a:p>
          <a:p>
            <a:r>
              <a:rPr lang="en-US" sz="3200" dirty="0"/>
              <a:t>Surveillance</a:t>
            </a:r>
          </a:p>
          <a:p>
            <a:r>
              <a:rPr lang="en-US" sz="3200" dirty="0"/>
              <a:t>Environmental Cleaning</a:t>
            </a:r>
          </a:p>
        </p:txBody>
      </p:sp>
      <p:sp>
        <p:nvSpPr>
          <p:cNvPr id="5" name="Footer Placeholder 4"/>
          <p:cNvSpPr>
            <a:spLocks noGrp="1"/>
          </p:cNvSpPr>
          <p:nvPr>
            <p:ph type="ftr" sz="quarter" idx="11"/>
          </p:nvPr>
        </p:nvSpPr>
        <p:spPr/>
        <p:txBody>
          <a:bodyPr/>
          <a:lstStyle/>
          <a:p>
            <a:endParaRPr lang="en-US">
              <a:solidFill>
                <a:srgbClr val="6DABE4">
                  <a:lumMod val="5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6DABE4">
                    <a:lumMod val="50000"/>
                  </a:srgbClr>
                </a:solidFill>
              </a:rPr>
              <a:pPr/>
              <a:t>71</a:t>
            </a:fld>
            <a:endParaRPr lang="en-US">
              <a:solidFill>
                <a:srgbClr val="6DABE4">
                  <a:lumMod val="50000"/>
                </a:srgbClr>
              </a:solidFill>
            </a:endParaRPr>
          </a:p>
        </p:txBody>
      </p:sp>
    </p:spTree>
    <p:extLst>
      <p:ext uri="{BB962C8B-B14F-4D97-AF65-F5344CB8AC3E}">
        <p14:creationId xmlns:p14="http://schemas.microsoft.com/office/powerpoint/2010/main" val="15036758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Long-Term Care Facilities </a:t>
            </a:r>
          </a:p>
        </p:txBody>
      </p:sp>
      <p:sp>
        <p:nvSpPr>
          <p:cNvPr id="3" name="Subtitle 2"/>
          <p:cNvSpPr>
            <a:spLocks noGrp="1"/>
          </p:cNvSpPr>
          <p:nvPr>
            <p:ph type="subTitle" idx="1"/>
          </p:nvPr>
        </p:nvSpPr>
        <p:spPr/>
        <p:txBody>
          <a:bodyPr/>
          <a:lstStyle/>
          <a:p>
            <a:r>
              <a:rPr lang="en-US" dirty="0"/>
              <a:t>92 visits conducted</a:t>
            </a:r>
          </a:p>
        </p:txBody>
      </p:sp>
    </p:spTree>
    <p:extLst>
      <p:ext uri="{BB962C8B-B14F-4D97-AF65-F5344CB8AC3E}">
        <p14:creationId xmlns:p14="http://schemas.microsoft.com/office/powerpoint/2010/main" val="201185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b="1" dirty="0"/>
              <a:t>IC Program &amp; Infrastructure Overview</a:t>
            </a:r>
          </a:p>
        </p:txBody>
      </p:sp>
      <p:sp>
        <p:nvSpPr>
          <p:cNvPr id="5" name="Slide Number Placeholder 4"/>
          <p:cNvSpPr>
            <a:spLocks noGrp="1"/>
          </p:cNvSpPr>
          <p:nvPr>
            <p:ph type="sldNum" sz="quarter" idx="12"/>
          </p:nvPr>
        </p:nvSpPr>
        <p:spPr/>
        <p:txBody>
          <a:bodyPr/>
          <a:lstStyle/>
          <a:p>
            <a:fld id="{3264D530-B60B-4A5A-91C0-C766C58A4783}" type="slidenum">
              <a:rPr lang="en-US" smtClean="0">
                <a:solidFill>
                  <a:srgbClr val="6DABE4">
                    <a:lumMod val="50000"/>
                  </a:srgbClr>
                </a:solidFill>
              </a:rPr>
              <a:pPr/>
              <a:t>73</a:t>
            </a:fld>
            <a:endParaRPr lang="en-US">
              <a:solidFill>
                <a:srgbClr val="6DABE4">
                  <a:lumMod val="50000"/>
                </a:srgbClr>
              </a:solidFill>
            </a:endParaRPr>
          </a:p>
        </p:txBody>
      </p:sp>
      <p:graphicFrame>
        <p:nvGraphicFramePr>
          <p:cNvPr id="10" name="Chart 9"/>
          <p:cNvGraphicFramePr>
            <a:graphicFrameLocks/>
          </p:cNvGraphicFramePr>
          <p:nvPr/>
        </p:nvGraphicFramePr>
        <p:xfrm>
          <a:off x="1376039" y="1874520"/>
          <a:ext cx="7521155" cy="4481832"/>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3771900" y="2447261"/>
            <a:ext cx="1499094" cy="39821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Oval 7"/>
          <p:cNvSpPr/>
          <p:nvPr/>
        </p:nvSpPr>
        <p:spPr>
          <a:xfrm>
            <a:off x="2679700" y="4673600"/>
            <a:ext cx="1287633" cy="148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Footer Placeholder 1"/>
          <p:cNvSpPr>
            <a:spLocks noGrp="1"/>
          </p:cNvSpPr>
          <p:nvPr>
            <p:ph type="ftr" sz="quarter" idx="11"/>
          </p:nvPr>
        </p:nvSpPr>
        <p:spPr/>
        <p:txBody>
          <a:bodyPr/>
          <a:lstStyle/>
          <a:p>
            <a:endParaRPr lang="en-US" dirty="0">
              <a:solidFill>
                <a:srgbClr val="6DABE4">
                  <a:lumMod val="50000"/>
                </a:srgbClr>
              </a:solidFill>
            </a:endParaRPr>
          </a:p>
        </p:txBody>
      </p:sp>
    </p:spTree>
    <p:extLst>
      <p:ext uri="{BB962C8B-B14F-4D97-AF65-F5344CB8AC3E}">
        <p14:creationId xmlns:p14="http://schemas.microsoft.com/office/powerpoint/2010/main" val="274782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900" b="1" dirty="0"/>
              <a:t>Antibiotic Stewardship</a:t>
            </a:r>
          </a:p>
        </p:txBody>
      </p:sp>
      <p:graphicFrame>
        <p:nvGraphicFramePr>
          <p:cNvPr id="7" name="Content Placeholder 6"/>
          <p:cNvGraphicFramePr>
            <a:graphicFrameLocks noGrp="1"/>
          </p:cNvGraphicFramePr>
          <p:nvPr>
            <p:ph sz="quarter" idx="13"/>
          </p:nvPr>
        </p:nvGraphicFramePr>
        <p:xfrm>
          <a:off x="1376039" y="1668238"/>
          <a:ext cx="7767961" cy="4669066"/>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3D109FF3-1548-4CDB-B82B-70387ADEE53E}" type="slidenum">
              <a:rPr lang="en-US" smtClean="0">
                <a:solidFill>
                  <a:srgbClr val="6DABE4">
                    <a:lumMod val="50000"/>
                  </a:srgbClr>
                </a:solidFill>
              </a:rPr>
              <a:pPr/>
              <a:t>74</a:t>
            </a:fld>
            <a:endParaRPr lang="en-US">
              <a:solidFill>
                <a:srgbClr val="6DABE4">
                  <a:lumMod val="50000"/>
                </a:srgbClr>
              </a:solidFill>
            </a:endParaRPr>
          </a:p>
        </p:txBody>
      </p:sp>
      <p:sp>
        <p:nvSpPr>
          <p:cNvPr id="13" name="Oval 12"/>
          <p:cNvSpPr/>
          <p:nvPr/>
        </p:nvSpPr>
        <p:spPr>
          <a:xfrm>
            <a:off x="1540275" y="3520145"/>
            <a:ext cx="5032774" cy="749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6331749" y="6098357"/>
            <a:ext cx="2567426" cy="276999"/>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solidFill>
                  <a:srgbClr val="FFFFFF"/>
                </a:solidFill>
              </a:rPr>
              <a:t>All elements below 75%</a:t>
            </a:r>
          </a:p>
        </p:txBody>
      </p:sp>
      <p:sp>
        <p:nvSpPr>
          <p:cNvPr id="3" name="Footer Placeholder 2"/>
          <p:cNvSpPr>
            <a:spLocks noGrp="1"/>
          </p:cNvSpPr>
          <p:nvPr>
            <p:ph type="ftr" sz="quarter" idx="11"/>
          </p:nvPr>
        </p:nvSpPr>
        <p:spPr/>
        <p:txBody>
          <a:bodyPr/>
          <a:lstStyle/>
          <a:p>
            <a:endParaRPr lang="en-US" dirty="0">
              <a:solidFill>
                <a:srgbClr val="6DABE4">
                  <a:lumMod val="50000"/>
                </a:srgbClr>
              </a:solidFill>
            </a:endParaRPr>
          </a:p>
        </p:txBody>
      </p:sp>
    </p:spTree>
    <p:extLst>
      <p:ext uri="{BB962C8B-B14F-4D97-AF65-F5344CB8AC3E}">
        <p14:creationId xmlns:p14="http://schemas.microsoft.com/office/powerpoint/2010/main" val="370390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Auditing and Documentation</a:t>
            </a:r>
          </a:p>
        </p:txBody>
      </p:sp>
      <p:sp>
        <p:nvSpPr>
          <p:cNvPr id="6" name="Footer Placeholder 5"/>
          <p:cNvSpPr>
            <a:spLocks noGrp="1"/>
          </p:cNvSpPr>
          <p:nvPr>
            <p:ph type="ftr" sz="quarter" idx="11"/>
          </p:nvPr>
        </p:nvSpPr>
        <p:spPr/>
        <p:txBody>
          <a:bodyPr/>
          <a:lstStyle/>
          <a:p>
            <a:endParaRPr lang="en-US">
              <a:solidFill>
                <a:srgbClr val="6DABE4">
                  <a:lumMod val="50000"/>
                </a:srgbClr>
              </a:solidFill>
            </a:endParaRPr>
          </a:p>
        </p:txBody>
      </p:sp>
      <p:sp>
        <p:nvSpPr>
          <p:cNvPr id="7" name="Slide Number Placeholder 6"/>
          <p:cNvSpPr>
            <a:spLocks noGrp="1"/>
          </p:cNvSpPr>
          <p:nvPr>
            <p:ph type="sldNum" sz="quarter" idx="12"/>
          </p:nvPr>
        </p:nvSpPr>
        <p:spPr/>
        <p:txBody>
          <a:bodyPr/>
          <a:lstStyle/>
          <a:p>
            <a:fld id="{3264D530-B60B-4A5A-91C0-C766C58A4783}" type="slidenum">
              <a:rPr lang="en-US" smtClean="0">
                <a:solidFill>
                  <a:srgbClr val="6DABE4">
                    <a:lumMod val="50000"/>
                  </a:srgbClr>
                </a:solidFill>
              </a:rPr>
              <a:pPr/>
              <a:t>75</a:t>
            </a:fld>
            <a:endParaRPr lang="en-US">
              <a:solidFill>
                <a:srgbClr val="6DABE4">
                  <a:lumMod val="50000"/>
                </a:srgbClr>
              </a:solidFill>
            </a:endParaRPr>
          </a:p>
        </p:txBody>
      </p:sp>
      <p:graphicFrame>
        <p:nvGraphicFramePr>
          <p:cNvPr id="9" name="Chart 8"/>
          <p:cNvGraphicFramePr>
            <a:graphicFrameLocks/>
          </p:cNvGraphicFramePr>
          <p:nvPr/>
        </p:nvGraphicFramePr>
        <p:xfrm>
          <a:off x="1376039" y="1874520"/>
          <a:ext cx="7391400" cy="409955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788026" y="2782500"/>
            <a:ext cx="2567426" cy="276999"/>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solidFill>
                  <a:srgbClr val="FFFFFF"/>
                </a:solidFill>
              </a:rPr>
              <a:t>All elements below 75%</a:t>
            </a:r>
          </a:p>
        </p:txBody>
      </p:sp>
    </p:spTree>
    <p:extLst>
      <p:ext uri="{BB962C8B-B14F-4D97-AF65-F5344CB8AC3E}">
        <p14:creationId xmlns:p14="http://schemas.microsoft.com/office/powerpoint/2010/main" val="41699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mn-lt"/>
              </a:rPr>
              <a:t>State Disease Reporting</a:t>
            </a:r>
          </a:p>
        </p:txBody>
      </p:sp>
      <p:sp>
        <p:nvSpPr>
          <p:cNvPr id="5" name="Footer Placeholder 4"/>
          <p:cNvSpPr>
            <a:spLocks noGrp="1"/>
          </p:cNvSpPr>
          <p:nvPr>
            <p:ph type="ftr" sz="quarter" idx="11"/>
          </p:nvPr>
        </p:nvSpPr>
        <p:spPr/>
        <p:txBody>
          <a:bodyPr/>
          <a:lstStyle/>
          <a:p>
            <a:endParaRPr lang="en-US">
              <a:solidFill>
                <a:srgbClr val="6DABE4">
                  <a:lumMod val="5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6DABE4">
                    <a:lumMod val="50000"/>
                  </a:srgbClr>
                </a:solidFill>
              </a:rPr>
              <a:pPr/>
              <a:t>76</a:t>
            </a:fld>
            <a:endParaRPr lang="en-US">
              <a:solidFill>
                <a:srgbClr val="6DABE4">
                  <a:lumMod val="50000"/>
                </a:srgbClr>
              </a:solidFill>
            </a:endParaRPr>
          </a:p>
        </p:txBody>
      </p:sp>
      <p:graphicFrame>
        <p:nvGraphicFramePr>
          <p:cNvPr id="7" name="Content Placeholder 6"/>
          <p:cNvGraphicFramePr>
            <a:graphicFrameLocks noGrp="1"/>
          </p:cNvGraphicFramePr>
          <p:nvPr>
            <p:ph sz="quarter" idx="13"/>
          </p:nvPr>
        </p:nvGraphicFramePr>
        <p:xfrm>
          <a:off x="905522" y="1763713"/>
          <a:ext cx="8040687" cy="44831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88026" y="2782500"/>
            <a:ext cx="2567426" cy="276999"/>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solidFill>
                  <a:srgbClr val="FFFFFF"/>
                </a:solidFill>
              </a:rPr>
              <a:t>All elements below 75%</a:t>
            </a:r>
          </a:p>
        </p:txBody>
      </p:sp>
    </p:spTree>
    <p:extLst>
      <p:ext uri="{BB962C8B-B14F-4D97-AF65-F5344CB8AC3E}">
        <p14:creationId xmlns:p14="http://schemas.microsoft.com/office/powerpoint/2010/main" val="334599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srgbClr val="6DABE4">
                  <a:lumMod val="5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6DABE4">
                    <a:lumMod val="50000"/>
                  </a:srgbClr>
                </a:solidFill>
              </a:rPr>
              <a:pPr/>
              <a:t>77</a:t>
            </a:fld>
            <a:endParaRPr lang="en-US">
              <a:solidFill>
                <a:srgbClr val="6DABE4">
                  <a:lumMod val="50000"/>
                </a:srgb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600" y="736600"/>
            <a:ext cx="6997730" cy="5467352"/>
          </a:xfrm>
          <a:prstGeom prst="rect">
            <a:avLst/>
          </a:prstGeom>
        </p:spPr>
      </p:pic>
    </p:spTree>
    <p:extLst>
      <p:ext uri="{BB962C8B-B14F-4D97-AF65-F5344CB8AC3E}">
        <p14:creationId xmlns:p14="http://schemas.microsoft.com/office/powerpoint/2010/main" val="29455342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 3 Gaps</a:t>
            </a:r>
          </a:p>
        </p:txBody>
      </p:sp>
      <p:sp>
        <p:nvSpPr>
          <p:cNvPr id="7" name="Text Placeholder 2"/>
          <p:cNvSpPr>
            <a:spLocks noGrp="1"/>
          </p:cNvSpPr>
          <p:nvPr>
            <p:ph sz="quarter" idx="13"/>
          </p:nvPr>
        </p:nvSpPr>
        <p:spPr>
          <a:xfrm>
            <a:off x="1376039" y="2019841"/>
            <a:ext cx="7139311" cy="4519073"/>
          </a:xfrm>
        </p:spPr>
        <p:txBody>
          <a:bodyPr>
            <a:normAutofit/>
          </a:bodyPr>
          <a:lstStyle/>
          <a:p>
            <a:r>
              <a:rPr lang="en-US" sz="3600" dirty="0"/>
              <a:t>Antibiotic Stewardship</a:t>
            </a:r>
          </a:p>
          <a:p>
            <a:r>
              <a:rPr lang="en-US" sz="3600" dirty="0"/>
              <a:t>Infection Control training</a:t>
            </a:r>
          </a:p>
          <a:p>
            <a:r>
              <a:rPr lang="en-US" sz="3600" dirty="0"/>
              <a:t>Audits</a:t>
            </a:r>
          </a:p>
        </p:txBody>
      </p:sp>
      <p:sp>
        <p:nvSpPr>
          <p:cNvPr id="5" name="Footer Placeholder 4"/>
          <p:cNvSpPr>
            <a:spLocks noGrp="1"/>
          </p:cNvSpPr>
          <p:nvPr>
            <p:ph type="ftr" sz="quarter" idx="11"/>
          </p:nvPr>
        </p:nvSpPr>
        <p:spPr/>
        <p:txBody>
          <a:bodyPr/>
          <a:lstStyle/>
          <a:p>
            <a:endParaRPr lang="en-US">
              <a:solidFill>
                <a:srgbClr val="6DABE4">
                  <a:lumMod val="5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6DABE4">
                    <a:lumMod val="50000"/>
                  </a:srgbClr>
                </a:solidFill>
              </a:rPr>
              <a:pPr/>
              <a:t>78</a:t>
            </a:fld>
            <a:endParaRPr lang="en-US">
              <a:solidFill>
                <a:srgbClr val="6DABE4">
                  <a:lumMod val="50000"/>
                </a:srgbClr>
              </a:solidFill>
            </a:endParaRPr>
          </a:p>
        </p:txBody>
      </p:sp>
    </p:spTree>
    <p:extLst>
      <p:ext uri="{BB962C8B-B14F-4D97-AF65-F5344CB8AC3E}">
        <p14:creationId xmlns:p14="http://schemas.microsoft.com/office/powerpoint/2010/main" val="15270963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 3 Strengths</a:t>
            </a:r>
          </a:p>
        </p:txBody>
      </p:sp>
      <p:sp>
        <p:nvSpPr>
          <p:cNvPr id="7" name="Text Placeholder 2"/>
          <p:cNvSpPr>
            <a:spLocks noGrp="1"/>
          </p:cNvSpPr>
          <p:nvPr>
            <p:ph sz="quarter" idx="13"/>
          </p:nvPr>
        </p:nvSpPr>
        <p:spPr>
          <a:xfrm>
            <a:off x="1376039" y="1669002"/>
            <a:ext cx="7371721" cy="4519073"/>
          </a:xfrm>
        </p:spPr>
        <p:txBody>
          <a:bodyPr>
            <a:normAutofit/>
          </a:bodyPr>
          <a:lstStyle/>
          <a:p>
            <a:pPr marL="457200" indent="-457200">
              <a:buFont typeface="+mj-lt"/>
              <a:buAutoNum type="arabicPeriod"/>
            </a:pPr>
            <a:r>
              <a:rPr lang="en-US" dirty="0"/>
              <a:t>Respiratory/ Cough Etiquette</a:t>
            </a:r>
          </a:p>
          <a:p>
            <a:pPr marL="457200" indent="-457200">
              <a:buFont typeface="+mj-lt"/>
              <a:buAutoNum type="arabicPeriod"/>
            </a:pPr>
            <a:r>
              <a:rPr lang="en-US" dirty="0"/>
              <a:t>Healthcare Personnel  &amp; Resident Safety</a:t>
            </a:r>
          </a:p>
          <a:p>
            <a:pPr marL="457200" indent="-457200">
              <a:buFont typeface="+mj-lt"/>
              <a:buAutoNum type="arabicPeriod"/>
            </a:pPr>
            <a:r>
              <a:rPr lang="en-US" dirty="0"/>
              <a:t>Injection Safety &amp; Point of Care Testing</a:t>
            </a:r>
          </a:p>
          <a:p>
            <a:pPr marL="457200" indent="-457200">
              <a:buFont typeface="+mj-lt"/>
              <a:buAutoNum type="arabicPeriod"/>
            </a:pPr>
            <a:endParaRPr lang="en-US" dirty="0"/>
          </a:p>
        </p:txBody>
      </p:sp>
      <p:sp>
        <p:nvSpPr>
          <p:cNvPr id="5" name="Footer Placeholder 4"/>
          <p:cNvSpPr>
            <a:spLocks noGrp="1"/>
          </p:cNvSpPr>
          <p:nvPr>
            <p:ph type="ftr" sz="quarter" idx="11"/>
          </p:nvPr>
        </p:nvSpPr>
        <p:spPr/>
        <p:txBody>
          <a:bodyPr/>
          <a:lstStyle/>
          <a:p>
            <a:endParaRPr lang="en-US" dirty="0">
              <a:solidFill>
                <a:srgbClr val="6DABE4">
                  <a:lumMod val="5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6DABE4">
                    <a:lumMod val="50000"/>
                  </a:srgbClr>
                </a:solidFill>
              </a:rPr>
              <a:pPr/>
              <a:t>79</a:t>
            </a:fld>
            <a:endParaRPr lang="en-US" dirty="0">
              <a:solidFill>
                <a:srgbClr val="6DABE4">
                  <a:lumMod val="50000"/>
                </a:srgbClr>
              </a:solidFill>
            </a:endParaRPr>
          </a:p>
        </p:txBody>
      </p:sp>
    </p:spTree>
    <p:extLst>
      <p:ext uri="{BB962C8B-B14F-4D97-AF65-F5344CB8AC3E}">
        <p14:creationId xmlns:p14="http://schemas.microsoft.com/office/powerpoint/2010/main" val="211097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Notification</a:t>
            </a:r>
          </a:p>
        </p:txBody>
      </p:sp>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8</a:t>
            </a:fld>
            <a:endParaRPr lang="en-US">
              <a:solidFill>
                <a:srgbClr val="022167">
                  <a:lumMod val="40000"/>
                  <a:lumOff val="60000"/>
                </a:srgbClr>
              </a:solidFill>
            </a:endParaRPr>
          </a:p>
        </p:txBody>
      </p:sp>
      <p:pic>
        <p:nvPicPr>
          <p:cNvPr id="8" name="Picture 7" descr="werelivingafulllife: July 20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105" y="1929653"/>
            <a:ext cx="1323975" cy="1600200"/>
          </a:xfrm>
          <a:prstGeom prst="rect">
            <a:avLst/>
          </a:prstGeom>
        </p:spPr>
      </p:pic>
      <p:cxnSp>
        <p:nvCxnSpPr>
          <p:cNvPr id="10" name="Straight Arrow Connector 9"/>
          <p:cNvCxnSpPr>
            <a:stCxn id="8" idx="3"/>
          </p:cNvCxnSpPr>
          <p:nvPr/>
        </p:nvCxnSpPr>
        <p:spPr>
          <a:xfrm>
            <a:off x="3050080" y="2729753"/>
            <a:ext cx="2478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5748324" y="2127216"/>
            <a:ext cx="2707622" cy="1402637"/>
          </a:xfrm>
          <a:prstGeom prst="rect">
            <a:avLst/>
          </a:prstGeom>
        </p:spPr>
      </p:pic>
      <p:sp>
        <p:nvSpPr>
          <p:cNvPr id="13" name="TextBox 12"/>
          <p:cNvSpPr txBox="1"/>
          <p:nvPr/>
        </p:nvSpPr>
        <p:spPr>
          <a:xfrm>
            <a:off x="3211227" y="2452754"/>
            <a:ext cx="2155970" cy="276999"/>
          </a:xfrm>
          <a:prstGeom prst="rect">
            <a:avLst/>
          </a:prstGeom>
          <a:noFill/>
        </p:spPr>
        <p:txBody>
          <a:bodyPr wrap="square" rtlCol="0">
            <a:spAutoFit/>
          </a:bodyPr>
          <a:lstStyle/>
          <a:p>
            <a:r>
              <a:rPr lang="en-US" sz="1200" dirty="0">
                <a:solidFill>
                  <a:srgbClr val="FFC600"/>
                </a:solidFill>
              </a:rPr>
              <a:t>Isolate sent for testing</a:t>
            </a:r>
          </a:p>
        </p:txBody>
      </p:sp>
      <p:cxnSp>
        <p:nvCxnSpPr>
          <p:cNvPr id="17" name="Curved Connector 16"/>
          <p:cNvCxnSpPr>
            <a:stCxn id="11" idx="2"/>
            <a:endCxn id="8" idx="2"/>
          </p:cNvCxnSpPr>
          <p:nvPr/>
        </p:nvCxnSpPr>
        <p:spPr>
          <a:xfrm rot="5400000">
            <a:off x="4745114" y="1172832"/>
            <a:ext cx="12700" cy="4714042"/>
          </a:xfrm>
          <a:prstGeom prst="curvedConnector3">
            <a:avLst>
              <a:gd name="adj1" fmla="val 5102748"/>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92354" y="3663962"/>
            <a:ext cx="2155970" cy="461665"/>
          </a:xfrm>
          <a:prstGeom prst="rect">
            <a:avLst/>
          </a:prstGeom>
          <a:noFill/>
        </p:spPr>
        <p:txBody>
          <a:bodyPr wrap="square" rtlCol="0">
            <a:spAutoFit/>
          </a:bodyPr>
          <a:lstStyle/>
          <a:p>
            <a:pPr algn="ctr"/>
            <a:r>
              <a:rPr lang="en-US" sz="1200" dirty="0">
                <a:solidFill>
                  <a:srgbClr val="FFC600"/>
                </a:solidFill>
              </a:rPr>
              <a:t>Report within 1 working day of results</a:t>
            </a:r>
          </a:p>
        </p:txBody>
      </p:sp>
      <p:pic>
        <p:nvPicPr>
          <p:cNvPr id="20" name="Picture 19" descr="File:&lt;strong&gt;Building&lt;/strong&gt; icon.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3757" y="4926140"/>
            <a:ext cx="1262470" cy="1262470"/>
          </a:xfrm>
          <a:prstGeom prst="rect">
            <a:avLst/>
          </a:prstGeom>
        </p:spPr>
      </p:pic>
      <p:sp>
        <p:nvSpPr>
          <p:cNvPr id="21" name="TextBox 20"/>
          <p:cNvSpPr txBox="1"/>
          <p:nvPr/>
        </p:nvSpPr>
        <p:spPr>
          <a:xfrm>
            <a:off x="6711193" y="4919790"/>
            <a:ext cx="964734" cy="523220"/>
          </a:xfrm>
          <a:prstGeom prst="rect">
            <a:avLst/>
          </a:prstGeom>
          <a:noFill/>
        </p:spPr>
        <p:txBody>
          <a:bodyPr wrap="square" rtlCol="0">
            <a:spAutoFit/>
          </a:bodyPr>
          <a:lstStyle/>
          <a:p>
            <a:pPr algn="ctr"/>
            <a:r>
              <a:rPr lang="en-US" sz="1400" b="1" dirty="0">
                <a:solidFill>
                  <a:srgbClr val="000000"/>
                </a:solidFill>
              </a:rPr>
              <a:t>Public Health</a:t>
            </a:r>
            <a:endParaRPr lang="en-US" sz="1100" b="1" dirty="0">
              <a:solidFill>
                <a:srgbClr val="000000"/>
              </a:solidFill>
            </a:endParaRPr>
          </a:p>
        </p:txBody>
      </p:sp>
      <p:cxnSp>
        <p:nvCxnSpPr>
          <p:cNvPr id="22" name="Straight Arrow Connector 21"/>
          <p:cNvCxnSpPr/>
          <p:nvPr/>
        </p:nvCxnSpPr>
        <p:spPr>
          <a:xfrm>
            <a:off x="7102135" y="3529853"/>
            <a:ext cx="6350" cy="1310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56500" y="3930220"/>
            <a:ext cx="1699453" cy="646331"/>
          </a:xfrm>
          <a:prstGeom prst="rect">
            <a:avLst/>
          </a:prstGeom>
          <a:noFill/>
        </p:spPr>
        <p:txBody>
          <a:bodyPr wrap="square" rtlCol="0">
            <a:spAutoFit/>
          </a:bodyPr>
          <a:lstStyle/>
          <a:p>
            <a:pPr algn="ctr"/>
            <a:r>
              <a:rPr lang="en-US" sz="1200" dirty="0">
                <a:solidFill>
                  <a:srgbClr val="FFC600"/>
                </a:solidFill>
              </a:rPr>
              <a:t>Report within 1 working day of results</a:t>
            </a:r>
          </a:p>
        </p:txBody>
      </p:sp>
      <p:sp>
        <p:nvSpPr>
          <p:cNvPr id="25" name="TextBox 24"/>
          <p:cNvSpPr txBox="1"/>
          <p:nvPr/>
        </p:nvSpPr>
        <p:spPr>
          <a:xfrm>
            <a:off x="3276069" y="5267440"/>
            <a:ext cx="2026286" cy="461665"/>
          </a:xfrm>
          <a:prstGeom prst="rect">
            <a:avLst/>
          </a:prstGeom>
          <a:noFill/>
        </p:spPr>
        <p:txBody>
          <a:bodyPr wrap="square" rtlCol="0">
            <a:spAutoFit/>
          </a:bodyPr>
          <a:lstStyle/>
          <a:p>
            <a:pPr algn="ctr"/>
            <a:r>
              <a:rPr lang="en-US" sz="1200" dirty="0">
                <a:solidFill>
                  <a:srgbClr val="FFC600"/>
                </a:solidFill>
              </a:rPr>
              <a:t>Provide assistance; Initiate investigation</a:t>
            </a:r>
          </a:p>
        </p:txBody>
      </p:sp>
      <p:cxnSp>
        <p:nvCxnSpPr>
          <p:cNvPr id="26" name="Curved Connector 25"/>
          <p:cNvCxnSpPr/>
          <p:nvPr/>
        </p:nvCxnSpPr>
        <p:spPr>
          <a:xfrm rot="10800000">
            <a:off x="2388092" y="3542553"/>
            <a:ext cx="4258140" cy="187809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0448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Dialysis Clinics</a:t>
            </a:r>
          </a:p>
        </p:txBody>
      </p:sp>
      <p:sp>
        <p:nvSpPr>
          <p:cNvPr id="3" name="Subtitle 2"/>
          <p:cNvSpPr>
            <a:spLocks noGrp="1"/>
          </p:cNvSpPr>
          <p:nvPr>
            <p:ph type="subTitle" idx="1"/>
          </p:nvPr>
        </p:nvSpPr>
        <p:spPr/>
        <p:txBody>
          <a:bodyPr/>
          <a:lstStyle/>
          <a:p>
            <a:r>
              <a:rPr lang="en-US" dirty="0"/>
              <a:t>23 visits conducted</a:t>
            </a:r>
          </a:p>
        </p:txBody>
      </p:sp>
    </p:spTree>
    <p:extLst>
      <p:ext uri="{BB962C8B-B14F-4D97-AF65-F5344CB8AC3E}">
        <p14:creationId xmlns:p14="http://schemas.microsoft.com/office/powerpoint/2010/main" val="25606000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Center Type &amp; Census</a:t>
            </a:r>
            <a:br>
              <a:rPr lang="en-US" b="1" dirty="0"/>
            </a:br>
            <a:r>
              <a:rPr lang="en-US" sz="1200" b="1" dirty="0"/>
              <a:t>Staffing: 38.5 contracted, Center 38.5% &amp; 23.1% hospital</a:t>
            </a:r>
          </a:p>
        </p:txBody>
      </p:sp>
      <p:graphicFrame>
        <p:nvGraphicFramePr>
          <p:cNvPr id="13" name="Content Placeholder 5"/>
          <p:cNvGraphicFramePr>
            <a:graphicFrameLocks noGrp="1"/>
          </p:cNvGraphicFramePr>
          <p:nvPr>
            <p:ph sz="quarter" idx="13"/>
          </p:nvPr>
        </p:nvGraphicFramePr>
        <p:xfrm>
          <a:off x="1376363" y="1668463"/>
          <a:ext cx="7138987" cy="4519612"/>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endParaRPr lang="en-US" dirty="0">
              <a:solidFill>
                <a:srgbClr val="6DABE4">
                  <a:lumMod val="5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6DABE4">
                    <a:lumMod val="50000"/>
                  </a:srgbClr>
                </a:solidFill>
              </a:rPr>
              <a:pPr/>
              <a:t>81</a:t>
            </a:fld>
            <a:endParaRPr lang="en-US" dirty="0">
              <a:solidFill>
                <a:srgbClr val="6DABE4">
                  <a:lumMod val="50000"/>
                </a:srgbClr>
              </a:solidFill>
            </a:endParaRPr>
          </a:p>
        </p:txBody>
      </p:sp>
    </p:spTree>
    <p:extLst>
      <p:ext uri="{BB962C8B-B14F-4D97-AF65-F5344CB8AC3E}">
        <p14:creationId xmlns:p14="http://schemas.microsoft.com/office/powerpoint/2010/main" val="16947490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a:t>Infection Control Training</a:t>
            </a:r>
          </a:p>
        </p:txBody>
      </p:sp>
      <p:graphicFrame>
        <p:nvGraphicFramePr>
          <p:cNvPr id="7" name="Content Placeholder 6"/>
          <p:cNvGraphicFramePr>
            <a:graphicFrameLocks noGrp="1"/>
          </p:cNvGraphicFramePr>
          <p:nvPr>
            <p:ph sz="quarter" idx="13"/>
          </p:nvPr>
        </p:nvGraphicFramePr>
        <p:xfrm>
          <a:off x="1376363" y="1668463"/>
          <a:ext cx="7138987" cy="45196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376039" y="6323541"/>
            <a:ext cx="7139311" cy="323165"/>
          </a:xfrm>
          <a:prstGeom prst="rect">
            <a:avLst/>
          </a:prstGeom>
          <a:solidFill>
            <a:schemeClr val="bg1"/>
          </a:solidFill>
        </p:spPr>
        <p:txBody>
          <a:bodyPr wrap="square" rtlCol="0">
            <a:spAutoFit/>
          </a:bodyPr>
          <a:lstStyle/>
          <a:p>
            <a:r>
              <a:rPr lang="en-US" sz="750" i="1" dirty="0">
                <a:solidFill>
                  <a:srgbClr val="022167"/>
                </a:solidFill>
              </a:rPr>
              <a:t>Figure 5: There was an even split between CIC-trained IPs and other training, which consisted of either corporate training in infection control or work experience from a previous infection control position.</a:t>
            </a:r>
          </a:p>
        </p:txBody>
      </p:sp>
      <p:sp>
        <p:nvSpPr>
          <p:cNvPr id="2" name="Footer Placeholder 1"/>
          <p:cNvSpPr>
            <a:spLocks noGrp="1"/>
          </p:cNvSpPr>
          <p:nvPr>
            <p:ph type="ftr" sz="quarter" idx="11"/>
          </p:nvPr>
        </p:nvSpPr>
        <p:spPr/>
        <p:txBody>
          <a:bodyPr/>
          <a:lstStyle/>
          <a:p>
            <a:endParaRPr lang="en-US" dirty="0">
              <a:solidFill>
                <a:srgbClr val="6DABE4">
                  <a:lumMod val="50000"/>
                </a:srgbClr>
              </a:solidFill>
            </a:endParaRPr>
          </a:p>
        </p:txBody>
      </p:sp>
      <p:sp>
        <p:nvSpPr>
          <p:cNvPr id="3" name="Slide Number Placeholder 2"/>
          <p:cNvSpPr>
            <a:spLocks noGrp="1"/>
          </p:cNvSpPr>
          <p:nvPr>
            <p:ph type="sldNum" sz="quarter" idx="12"/>
          </p:nvPr>
        </p:nvSpPr>
        <p:spPr/>
        <p:txBody>
          <a:bodyPr/>
          <a:lstStyle/>
          <a:p>
            <a:fld id="{3D109FF3-1548-4CDB-B82B-70387ADEE53E}" type="slidenum">
              <a:rPr lang="en-US" smtClean="0">
                <a:solidFill>
                  <a:srgbClr val="6DABE4">
                    <a:lumMod val="50000"/>
                  </a:srgbClr>
                </a:solidFill>
              </a:rPr>
              <a:pPr/>
              <a:t>82</a:t>
            </a:fld>
            <a:endParaRPr lang="en-US">
              <a:solidFill>
                <a:srgbClr val="6DABE4">
                  <a:lumMod val="50000"/>
                </a:srgbClr>
              </a:solidFill>
            </a:endParaRPr>
          </a:p>
        </p:txBody>
      </p:sp>
    </p:spTree>
    <p:extLst>
      <p:ext uri="{BB962C8B-B14F-4D97-AF65-F5344CB8AC3E}">
        <p14:creationId xmlns:p14="http://schemas.microsoft.com/office/powerpoint/2010/main" val="25395006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321" y="103665"/>
            <a:ext cx="7130278" cy="1325563"/>
          </a:xfrm>
        </p:spPr>
        <p:txBody>
          <a:bodyPr>
            <a:normAutofit/>
          </a:bodyPr>
          <a:lstStyle/>
          <a:p>
            <a:r>
              <a:rPr lang="en-US" sz="3600" b="1" dirty="0"/>
              <a:t>Infection Control Training, Competency, &amp; Audits</a:t>
            </a:r>
          </a:p>
        </p:txBody>
      </p:sp>
      <p:sp>
        <p:nvSpPr>
          <p:cNvPr id="3" name="Content Placeholder 2"/>
          <p:cNvSpPr>
            <a:spLocks noGrp="1"/>
          </p:cNvSpPr>
          <p:nvPr>
            <p:ph sz="quarter" idx="14"/>
          </p:nvPr>
        </p:nvSpPr>
        <p:spPr>
          <a:xfrm>
            <a:off x="1376039" y="1669002"/>
            <a:ext cx="7139312" cy="853481"/>
          </a:xfrm>
        </p:spPr>
        <p:txBody>
          <a:bodyPr>
            <a:normAutofit/>
          </a:bodyPr>
          <a:lstStyle/>
          <a:p>
            <a:r>
              <a:rPr lang="en-US" sz="2000" dirty="0"/>
              <a:t>Facility routinely conduct audits of staff IC practice?</a:t>
            </a:r>
          </a:p>
          <a:p>
            <a:r>
              <a:rPr lang="en-US" sz="2000" dirty="0"/>
              <a:t>Facility provides feedback on adherence to staff. </a:t>
            </a:r>
          </a:p>
          <a:p>
            <a:endParaRPr lang="en-US" dirty="0"/>
          </a:p>
          <a:p>
            <a:endParaRPr lang="en-US" dirty="0"/>
          </a:p>
        </p:txBody>
      </p:sp>
      <p:pic>
        <p:nvPicPr>
          <p:cNvPr id="6" name="Picture 5"/>
          <p:cNvPicPr>
            <a:picLocks noChangeAspect="1"/>
          </p:cNvPicPr>
          <p:nvPr/>
        </p:nvPicPr>
        <p:blipFill>
          <a:blip r:embed="rId3"/>
          <a:stretch>
            <a:fillRect/>
          </a:stretch>
        </p:blipFill>
        <p:spPr>
          <a:xfrm>
            <a:off x="7550372" y="31531"/>
            <a:ext cx="998482" cy="1534409"/>
          </a:xfrm>
          <a:prstGeom prst="rect">
            <a:avLst/>
          </a:prstGeom>
        </p:spPr>
      </p:pic>
      <p:graphicFrame>
        <p:nvGraphicFramePr>
          <p:cNvPr id="11" name="Content Placeholder 10"/>
          <p:cNvGraphicFramePr>
            <a:graphicFrameLocks noGrp="1"/>
          </p:cNvGraphicFramePr>
          <p:nvPr>
            <p:ph sz="quarter" idx="15"/>
          </p:nvPr>
        </p:nvGraphicFramePr>
        <p:xfrm>
          <a:off x="1376039" y="2625546"/>
          <a:ext cx="7293828" cy="403489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6266659" y="3168657"/>
            <a:ext cx="2567426" cy="276999"/>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solidFill>
                  <a:srgbClr val="FFFFFF"/>
                </a:solidFill>
              </a:rPr>
              <a:t>All elements below 75%</a:t>
            </a:r>
          </a:p>
        </p:txBody>
      </p:sp>
      <p:sp>
        <p:nvSpPr>
          <p:cNvPr id="4" name="Footer Placeholder 3"/>
          <p:cNvSpPr>
            <a:spLocks noGrp="1"/>
          </p:cNvSpPr>
          <p:nvPr>
            <p:ph type="ftr" sz="quarter" idx="11"/>
          </p:nvPr>
        </p:nvSpPr>
        <p:spPr/>
        <p:txBody>
          <a:bodyPr/>
          <a:lstStyle/>
          <a:p>
            <a:endParaRPr lang="en-US" dirty="0">
              <a:solidFill>
                <a:srgbClr val="6DABE4">
                  <a:lumMod val="50000"/>
                </a:srgbClr>
              </a:solidFill>
            </a:endParaRPr>
          </a:p>
        </p:txBody>
      </p:sp>
      <p:sp>
        <p:nvSpPr>
          <p:cNvPr id="5" name="Slide Number Placeholder 4"/>
          <p:cNvSpPr>
            <a:spLocks noGrp="1"/>
          </p:cNvSpPr>
          <p:nvPr>
            <p:ph type="sldNum" sz="quarter" idx="12"/>
          </p:nvPr>
        </p:nvSpPr>
        <p:spPr/>
        <p:txBody>
          <a:bodyPr/>
          <a:lstStyle/>
          <a:p>
            <a:fld id="{3D109FF3-1548-4CDB-B82B-70387ADEE53E}" type="slidenum">
              <a:rPr lang="en-US" smtClean="0">
                <a:solidFill>
                  <a:srgbClr val="6DABE4">
                    <a:lumMod val="50000"/>
                  </a:srgbClr>
                </a:solidFill>
              </a:rPr>
              <a:pPr/>
              <a:t>83</a:t>
            </a:fld>
            <a:endParaRPr lang="en-US">
              <a:solidFill>
                <a:srgbClr val="6DABE4">
                  <a:lumMod val="50000"/>
                </a:srgbClr>
              </a:solidFill>
            </a:endParaRPr>
          </a:p>
        </p:txBody>
      </p:sp>
    </p:spTree>
    <p:extLst>
      <p:ext uri="{BB962C8B-B14F-4D97-AF65-F5344CB8AC3E}">
        <p14:creationId xmlns:p14="http://schemas.microsoft.com/office/powerpoint/2010/main" val="378669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b="1" dirty="0"/>
              <a:t>Surveillance &amp; Disease Reporting</a:t>
            </a:r>
          </a:p>
        </p:txBody>
      </p:sp>
      <p:sp>
        <p:nvSpPr>
          <p:cNvPr id="6" name="Footer Placeholder 5"/>
          <p:cNvSpPr>
            <a:spLocks noGrp="1"/>
          </p:cNvSpPr>
          <p:nvPr>
            <p:ph type="ftr" sz="quarter" idx="11"/>
          </p:nvPr>
        </p:nvSpPr>
        <p:spPr/>
        <p:txBody>
          <a:bodyPr/>
          <a:lstStyle/>
          <a:p>
            <a:endParaRPr lang="en-US" dirty="0">
              <a:solidFill>
                <a:srgbClr val="6DABE4">
                  <a:lumMod val="50000"/>
                </a:srgbClr>
              </a:solidFill>
            </a:endParaRPr>
          </a:p>
        </p:txBody>
      </p:sp>
      <p:sp>
        <p:nvSpPr>
          <p:cNvPr id="7" name="Slide Number Placeholder 6"/>
          <p:cNvSpPr>
            <a:spLocks noGrp="1"/>
          </p:cNvSpPr>
          <p:nvPr>
            <p:ph type="sldNum" sz="quarter" idx="12"/>
          </p:nvPr>
        </p:nvSpPr>
        <p:spPr/>
        <p:txBody>
          <a:bodyPr/>
          <a:lstStyle/>
          <a:p>
            <a:fld id="{3D109FF3-1548-4CDB-B82B-70387ADEE53E}" type="slidenum">
              <a:rPr lang="en-US" smtClean="0">
                <a:solidFill>
                  <a:srgbClr val="6DABE4">
                    <a:lumMod val="50000"/>
                  </a:srgbClr>
                </a:solidFill>
              </a:rPr>
              <a:pPr/>
              <a:t>84</a:t>
            </a:fld>
            <a:endParaRPr lang="en-US" dirty="0">
              <a:solidFill>
                <a:srgbClr val="6DABE4">
                  <a:lumMod val="50000"/>
                </a:srgbClr>
              </a:solidFill>
            </a:endParaRPr>
          </a:p>
        </p:txBody>
      </p:sp>
      <p:graphicFrame>
        <p:nvGraphicFramePr>
          <p:cNvPr id="10" name="Content Placeholder 9"/>
          <p:cNvGraphicFramePr>
            <a:graphicFrameLocks noGrp="1"/>
          </p:cNvGraphicFramePr>
          <p:nvPr>
            <p:ph sz="quarter" idx="13"/>
          </p:nvPr>
        </p:nvGraphicFramePr>
        <p:xfrm>
          <a:off x="1376363" y="1668463"/>
          <a:ext cx="7138987" cy="4519612"/>
        </p:xfrm>
        <a:graphic>
          <a:graphicData uri="http://schemas.openxmlformats.org/drawingml/2006/chart">
            <c:chart xmlns:c="http://schemas.openxmlformats.org/drawingml/2006/chart" xmlns:r="http://schemas.openxmlformats.org/officeDocument/2006/relationships" r:id="rId3"/>
          </a:graphicData>
        </a:graphic>
      </p:graphicFrame>
      <p:sp>
        <p:nvSpPr>
          <p:cNvPr id="13" name="Oval 12"/>
          <p:cNvSpPr/>
          <p:nvPr/>
        </p:nvSpPr>
        <p:spPr>
          <a:xfrm>
            <a:off x="4763378" y="2169318"/>
            <a:ext cx="2132722" cy="43902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95027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Environmental Cleaning</a:t>
            </a: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926318" y="107674"/>
            <a:ext cx="1907490" cy="1274550"/>
          </a:xfrm>
          <a:prstGeom prst="rect">
            <a:avLst/>
          </a:prstGeom>
        </p:spPr>
      </p:pic>
      <p:graphicFrame>
        <p:nvGraphicFramePr>
          <p:cNvPr id="7" name="Chart 6"/>
          <p:cNvGraphicFramePr>
            <a:graphicFrameLocks/>
          </p:cNvGraphicFramePr>
          <p:nvPr/>
        </p:nvGraphicFramePr>
        <p:xfrm>
          <a:off x="1114097" y="1862667"/>
          <a:ext cx="7830206" cy="4527624"/>
        </p:xfrm>
        <a:graphic>
          <a:graphicData uri="http://schemas.openxmlformats.org/drawingml/2006/chart">
            <c:chart xmlns:c="http://schemas.openxmlformats.org/drawingml/2006/chart" xmlns:r="http://schemas.openxmlformats.org/officeDocument/2006/relationships" r:id="rId4"/>
          </a:graphicData>
        </a:graphic>
      </p:graphicFrame>
      <p:sp>
        <p:nvSpPr>
          <p:cNvPr id="6" name="Oval 5"/>
          <p:cNvSpPr/>
          <p:nvPr/>
        </p:nvSpPr>
        <p:spPr>
          <a:xfrm>
            <a:off x="812800" y="5092700"/>
            <a:ext cx="8331200" cy="11557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Oval 7"/>
          <p:cNvSpPr/>
          <p:nvPr/>
        </p:nvSpPr>
        <p:spPr>
          <a:xfrm>
            <a:off x="1012496" y="4126479"/>
            <a:ext cx="6302703" cy="9038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6DABE4">
                  <a:lumMod val="50000"/>
                </a:srgbClr>
              </a:solidFill>
            </a:endParaRPr>
          </a:p>
        </p:txBody>
      </p:sp>
      <p:sp>
        <p:nvSpPr>
          <p:cNvPr id="4" name="Slide Number Placeholder 3"/>
          <p:cNvSpPr>
            <a:spLocks noGrp="1"/>
          </p:cNvSpPr>
          <p:nvPr>
            <p:ph type="sldNum" sz="quarter" idx="12"/>
          </p:nvPr>
        </p:nvSpPr>
        <p:spPr/>
        <p:txBody>
          <a:bodyPr/>
          <a:lstStyle/>
          <a:p>
            <a:fld id="{3D109FF3-1548-4CDB-B82B-70387ADEE53E}" type="slidenum">
              <a:rPr lang="en-US" smtClean="0">
                <a:solidFill>
                  <a:srgbClr val="6DABE4">
                    <a:lumMod val="50000"/>
                  </a:srgbClr>
                </a:solidFill>
              </a:rPr>
              <a:pPr/>
              <a:t>85</a:t>
            </a:fld>
            <a:endParaRPr lang="en-US">
              <a:solidFill>
                <a:srgbClr val="6DABE4">
                  <a:lumMod val="50000"/>
                </a:srgbClr>
              </a:solidFill>
            </a:endParaRPr>
          </a:p>
        </p:txBody>
      </p:sp>
    </p:spTree>
    <p:extLst>
      <p:ext uri="{BB962C8B-B14F-4D97-AF65-F5344CB8AC3E}">
        <p14:creationId xmlns:p14="http://schemas.microsoft.com/office/powerpoint/2010/main" val="381863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Injection Safety</a:t>
            </a:r>
          </a:p>
        </p:txBody>
      </p:sp>
      <p:sp>
        <p:nvSpPr>
          <p:cNvPr id="7" name="Slide Number Placeholder 6"/>
          <p:cNvSpPr>
            <a:spLocks noGrp="1"/>
          </p:cNvSpPr>
          <p:nvPr>
            <p:ph type="sldNum" sz="quarter" idx="12"/>
          </p:nvPr>
        </p:nvSpPr>
        <p:spPr/>
        <p:txBody>
          <a:bodyPr/>
          <a:lstStyle/>
          <a:p>
            <a:fld id="{3D109FF3-1548-4CDB-B82B-70387ADEE53E}" type="slidenum">
              <a:rPr lang="en-US" smtClean="0">
                <a:solidFill>
                  <a:srgbClr val="6DABE4">
                    <a:lumMod val="50000"/>
                  </a:srgbClr>
                </a:solidFill>
              </a:rPr>
              <a:pPr/>
              <a:t>86</a:t>
            </a:fld>
            <a:endParaRPr lang="en-US">
              <a:solidFill>
                <a:srgbClr val="6DABE4">
                  <a:lumMod val="50000"/>
                </a:srgbClr>
              </a:solidFill>
            </a:endParaRPr>
          </a:p>
        </p:txBody>
      </p:sp>
      <p:graphicFrame>
        <p:nvGraphicFramePr>
          <p:cNvPr id="8" name="Content Placeholder 7"/>
          <p:cNvGraphicFramePr>
            <a:graphicFrameLocks noGrp="1"/>
          </p:cNvGraphicFramePr>
          <p:nvPr>
            <p:ph sz="quarter" idx="13"/>
          </p:nvPr>
        </p:nvGraphicFramePr>
        <p:xfrm>
          <a:off x="1376363" y="1668463"/>
          <a:ext cx="7138987" cy="4519612"/>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p:cNvSpPr/>
          <p:nvPr/>
        </p:nvSpPr>
        <p:spPr>
          <a:xfrm>
            <a:off x="2374900" y="5092700"/>
            <a:ext cx="6438900" cy="11557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Oval 12"/>
          <p:cNvSpPr/>
          <p:nvPr/>
        </p:nvSpPr>
        <p:spPr>
          <a:xfrm>
            <a:off x="1540275" y="3224779"/>
            <a:ext cx="6155925" cy="9038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6DABE4">
                  <a:lumMod val="50000"/>
                </a:srgbClr>
              </a:solidFill>
            </a:endParaRPr>
          </a:p>
        </p:txBody>
      </p:sp>
    </p:spTree>
    <p:extLst>
      <p:ext uri="{BB962C8B-B14F-4D97-AF65-F5344CB8AC3E}">
        <p14:creationId xmlns:p14="http://schemas.microsoft.com/office/powerpoint/2010/main" val="143762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Best &amp; Poorest Performing</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0132" y="2501901"/>
            <a:ext cx="8904040" cy="2768600"/>
          </a:xfrm>
        </p:spPr>
      </p:pic>
      <p:sp>
        <p:nvSpPr>
          <p:cNvPr id="3" name="Footer Placeholder 2"/>
          <p:cNvSpPr>
            <a:spLocks noGrp="1"/>
          </p:cNvSpPr>
          <p:nvPr>
            <p:ph type="ftr" sz="quarter" idx="11"/>
          </p:nvPr>
        </p:nvSpPr>
        <p:spPr/>
        <p:txBody>
          <a:bodyPr/>
          <a:lstStyle/>
          <a:p>
            <a:endParaRPr lang="en-US" dirty="0">
              <a:solidFill>
                <a:srgbClr val="6DABE4">
                  <a:lumMod val="50000"/>
                </a:srgbClr>
              </a:solidFill>
            </a:endParaRPr>
          </a:p>
        </p:txBody>
      </p:sp>
      <p:sp>
        <p:nvSpPr>
          <p:cNvPr id="4" name="Slide Number Placeholder 3"/>
          <p:cNvSpPr>
            <a:spLocks noGrp="1"/>
          </p:cNvSpPr>
          <p:nvPr>
            <p:ph type="sldNum" sz="quarter" idx="12"/>
          </p:nvPr>
        </p:nvSpPr>
        <p:spPr/>
        <p:txBody>
          <a:bodyPr/>
          <a:lstStyle/>
          <a:p>
            <a:fld id="{3264D530-B60B-4A5A-91C0-C766C58A4783}" type="slidenum">
              <a:rPr lang="en-US" smtClean="0">
                <a:solidFill>
                  <a:srgbClr val="6DABE4">
                    <a:lumMod val="50000"/>
                  </a:srgbClr>
                </a:solidFill>
              </a:rPr>
              <a:pPr/>
              <a:t>87</a:t>
            </a:fld>
            <a:endParaRPr lang="en-US">
              <a:solidFill>
                <a:srgbClr val="6DABE4">
                  <a:lumMod val="50000"/>
                </a:srgbClr>
              </a:solidFill>
            </a:endParaRPr>
          </a:p>
        </p:txBody>
      </p:sp>
    </p:spTree>
    <p:extLst>
      <p:ext uri="{BB962C8B-B14F-4D97-AF65-F5344CB8AC3E}">
        <p14:creationId xmlns:p14="http://schemas.microsoft.com/office/powerpoint/2010/main" val="26344160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 3 Gaps</a:t>
            </a:r>
          </a:p>
        </p:txBody>
      </p:sp>
      <p:sp>
        <p:nvSpPr>
          <p:cNvPr id="7" name="Text Placeholder 2"/>
          <p:cNvSpPr>
            <a:spLocks noGrp="1"/>
          </p:cNvSpPr>
          <p:nvPr>
            <p:ph sz="quarter" idx="13"/>
          </p:nvPr>
        </p:nvSpPr>
        <p:spPr/>
        <p:txBody>
          <a:bodyPr>
            <a:normAutofit/>
          </a:bodyPr>
          <a:lstStyle/>
          <a:p>
            <a:r>
              <a:rPr lang="en-US" sz="3600" dirty="0"/>
              <a:t>Competency Training &amp; Auditing</a:t>
            </a:r>
          </a:p>
          <a:p>
            <a:r>
              <a:rPr lang="en-US" sz="3600" dirty="0"/>
              <a:t>Surveillance &amp; Reporting</a:t>
            </a:r>
          </a:p>
          <a:p>
            <a:r>
              <a:rPr lang="en-US" sz="3600" dirty="0"/>
              <a:t>Respiratory Etiquette</a:t>
            </a:r>
          </a:p>
        </p:txBody>
      </p:sp>
      <p:sp>
        <p:nvSpPr>
          <p:cNvPr id="5" name="Footer Placeholder 4"/>
          <p:cNvSpPr>
            <a:spLocks noGrp="1"/>
          </p:cNvSpPr>
          <p:nvPr>
            <p:ph type="ftr" sz="quarter" idx="11"/>
          </p:nvPr>
        </p:nvSpPr>
        <p:spPr/>
        <p:txBody>
          <a:bodyPr/>
          <a:lstStyle/>
          <a:p>
            <a:endParaRPr lang="en-US">
              <a:solidFill>
                <a:srgbClr val="6DABE4">
                  <a:lumMod val="5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6DABE4">
                    <a:lumMod val="50000"/>
                  </a:srgbClr>
                </a:solidFill>
              </a:rPr>
              <a:pPr/>
              <a:t>88</a:t>
            </a:fld>
            <a:endParaRPr lang="en-US">
              <a:solidFill>
                <a:srgbClr val="6DABE4">
                  <a:lumMod val="50000"/>
                </a:srgbClr>
              </a:solidFill>
            </a:endParaRPr>
          </a:p>
        </p:txBody>
      </p:sp>
    </p:spTree>
    <p:extLst>
      <p:ext uri="{BB962C8B-B14F-4D97-AF65-F5344CB8AC3E}">
        <p14:creationId xmlns:p14="http://schemas.microsoft.com/office/powerpoint/2010/main" val="794421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 3 Strengths</a:t>
            </a:r>
          </a:p>
        </p:txBody>
      </p:sp>
      <p:sp>
        <p:nvSpPr>
          <p:cNvPr id="7" name="Text Placeholder 2"/>
          <p:cNvSpPr>
            <a:spLocks noGrp="1"/>
          </p:cNvSpPr>
          <p:nvPr>
            <p:ph sz="quarter" idx="13"/>
          </p:nvPr>
        </p:nvSpPr>
        <p:spPr>
          <a:xfrm>
            <a:off x="1376039" y="1669002"/>
            <a:ext cx="7371721" cy="4519073"/>
          </a:xfrm>
        </p:spPr>
        <p:txBody>
          <a:bodyPr>
            <a:normAutofit/>
          </a:bodyPr>
          <a:lstStyle/>
          <a:p>
            <a:r>
              <a:rPr lang="en-US" sz="3600" dirty="0"/>
              <a:t>Healthcare Personnel Safety</a:t>
            </a:r>
          </a:p>
          <a:p>
            <a:r>
              <a:rPr lang="en-US" sz="3600" dirty="0"/>
              <a:t>Personal Protective Equipment (PPE)- Training &amp; Supplies</a:t>
            </a:r>
          </a:p>
          <a:p>
            <a:r>
              <a:rPr lang="en-US" sz="3600" dirty="0"/>
              <a:t>Environmental Cleaning</a:t>
            </a:r>
          </a:p>
        </p:txBody>
      </p:sp>
      <p:sp>
        <p:nvSpPr>
          <p:cNvPr id="5" name="Footer Placeholder 4"/>
          <p:cNvSpPr>
            <a:spLocks noGrp="1"/>
          </p:cNvSpPr>
          <p:nvPr>
            <p:ph type="ftr" sz="quarter" idx="11"/>
          </p:nvPr>
        </p:nvSpPr>
        <p:spPr/>
        <p:txBody>
          <a:bodyPr/>
          <a:lstStyle/>
          <a:p>
            <a:endParaRPr lang="en-US">
              <a:solidFill>
                <a:srgbClr val="6DABE4">
                  <a:lumMod val="50000"/>
                </a:srgbClr>
              </a:solidFill>
            </a:endParaRPr>
          </a:p>
        </p:txBody>
      </p:sp>
      <p:sp>
        <p:nvSpPr>
          <p:cNvPr id="6" name="Slide Number Placeholder 5"/>
          <p:cNvSpPr>
            <a:spLocks noGrp="1"/>
          </p:cNvSpPr>
          <p:nvPr>
            <p:ph type="sldNum" sz="quarter" idx="12"/>
          </p:nvPr>
        </p:nvSpPr>
        <p:spPr/>
        <p:txBody>
          <a:bodyPr/>
          <a:lstStyle/>
          <a:p>
            <a:fld id="{3264D530-B60B-4A5A-91C0-C766C58A4783}" type="slidenum">
              <a:rPr lang="en-US" smtClean="0">
                <a:solidFill>
                  <a:srgbClr val="6DABE4">
                    <a:lumMod val="50000"/>
                  </a:srgbClr>
                </a:solidFill>
              </a:rPr>
              <a:pPr/>
              <a:t>89</a:t>
            </a:fld>
            <a:endParaRPr lang="en-US">
              <a:solidFill>
                <a:srgbClr val="6DABE4">
                  <a:lumMod val="50000"/>
                </a:srgbClr>
              </a:solidFill>
            </a:endParaRPr>
          </a:p>
        </p:txBody>
      </p:sp>
    </p:spTree>
    <p:extLst>
      <p:ext uri="{BB962C8B-B14F-4D97-AF65-F5344CB8AC3E}">
        <p14:creationId xmlns:p14="http://schemas.microsoft.com/office/powerpoint/2010/main" val="189337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Response</a:t>
            </a:r>
          </a:p>
        </p:txBody>
      </p:sp>
      <p:pic>
        <p:nvPicPr>
          <p:cNvPr id="7" name="Content Placeholder 6"/>
          <p:cNvPicPr>
            <a:picLocks noGrp="1" noChangeAspect="1"/>
          </p:cNvPicPr>
          <p:nvPr>
            <p:ph sz="quarter" idx="13"/>
          </p:nvPr>
        </p:nvPicPr>
        <p:blipFill>
          <a:blip r:embed="rId3"/>
          <a:stretch>
            <a:fillRect/>
          </a:stretch>
        </p:blipFill>
        <p:spPr>
          <a:xfrm>
            <a:off x="1876254" y="1709132"/>
            <a:ext cx="6139204" cy="4438273"/>
          </a:xfrm>
          <a:prstGeom prst="rect">
            <a:avLst/>
          </a:prstGeom>
        </p:spPr>
      </p:pic>
      <p:sp>
        <p:nvSpPr>
          <p:cNvPr id="5" name="Footer Placeholder 4"/>
          <p:cNvSpPr>
            <a:spLocks noGrp="1"/>
          </p:cNvSpPr>
          <p:nvPr>
            <p:ph type="ftr" sz="quarter" idx="11"/>
          </p:nvPr>
        </p:nvSpPr>
        <p:spPr>
          <a:xfrm>
            <a:off x="1876254" y="6356352"/>
            <a:ext cx="6270219" cy="365125"/>
          </a:xfrm>
        </p:spPr>
        <p:txBody>
          <a:bodyPr/>
          <a:lstStyle/>
          <a:p>
            <a:endParaRPr lang="en-US" dirty="0">
              <a:solidFill>
                <a:schemeClr val="accent4"/>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9</a:t>
            </a:fld>
            <a:endParaRPr lang="en-US">
              <a:solidFill>
                <a:srgbClr val="022167">
                  <a:lumMod val="40000"/>
                  <a:lumOff val="60000"/>
                </a:srgbClr>
              </a:solidFill>
            </a:endParaRPr>
          </a:p>
        </p:txBody>
      </p:sp>
    </p:spTree>
    <p:extLst>
      <p:ext uri="{BB962C8B-B14F-4D97-AF65-F5344CB8AC3E}">
        <p14:creationId xmlns:p14="http://schemas.microsoft.com/office/powerpoint/2010/main" val="22251435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Conclusion &amp; Next Steps </a:t>
            </a:r>
          </a:p>
        </p:txBody>
      </p:sp>
      <p:sp>
        <p:nvSpPr>
          <p:cNvPr id="5" name="Text Placeholder 4"/>
          <p:cNvSpPr>
            <a:spLocks noGrp="1"/>
          </p:cNvSpPr>
          <p:nvPr>
            <p:ph type="body" sz="quarter" idx="14"/>
          </p:nvPr>
        </p:nvSpPr>
        <p:spPr/>
        <p:txBody>
          <a:bodyPr/>
          <a:lstStyle/>
          <a:p>
            <a:r>
              <a:rPr lang="en-US" dirty="0"/>
              <a:t>ABX Stewardship expert</a:t>
            </a:r>
          </a:p>
          <a:p>
            <a:r>
              <a:rPr lang="en-US" dirty="0"/>
              <a:t>CIC &amp; future training</a:t>
            </a:r>
          </a:p>
          <a:p>
            <a:r>
              <a:rPr lang="en-US" dirty="0"/>
              <a:t>DADS partnership</a:t>
            </a:r>
          </a:p>
          <a:p>
            <a:r>
              <a:rPr lang="en-US" dirty="0"/>
              <a:t>TAP </a:t>
            </a:r>
          </a:p>
          <a:p>
            <a:pPr lvl="1"/>
            <a:r>
              <a:rPr lang="en-US" dirty="0"/>
              <a:t>CAUTI</a:t>
            </a:r>
          </a:p>
          <a:p>
            <a:pPr lvl="1"/>
            <a:r>
              <a:rPr lang="en-US" dirty="0"/>
              <a:t>CLABSI</a:t>
            </a:r>
          </a:p>
        </p:txBody>
      </p:sp>
      <p:sp>
        <p:nvSpPr>
          <p:cNvPr id="3" name="Footer Placeholder 2"/>
          <p:cNvSpPr>
            <a:spLocks noGrp="1"/>
          </p:cNvSpPr>
          <p:nvPr>
            <p:ph type="ftr" sz="quarter" idx="11"/>
          </p:nvPr>
        </p:nvSpPr>
        <p:spPr/>
        <p:txBody>
          <a:bodyPr/>
          <a:lstStyle/>
          <a:p>
            <a:endParaRPr lang="en-US" dirty="0">
              <a:solidFill>
                <a:srgbClr val="6DABE4">
                  <a:lumMod val="50000"/>
                </a:srgbClr>
              </a:solidFill>
            </a:endParaRPr>
          </a:p>
        </p:txBody>
      </p:sp>
      <p:sp>
        <p:nvSpPr>
          <p:cNvPr id="4" name="Slide Number Placeholder 3"/>
          <p:cNvSpPr>
            <a:spLocks noGrp="1"/>
          </p:cNvSpPr>
          <p:nvPr>
            <p:ph type="sldNum" sz="quarter" idx="12"/>
          </p:nvPr>
        </p:nvSpPr>
        <p:spPr/>
        <p:txBody>
          <a:bodyPr/>
          <a:lstStyle/>
          <a:p>
            <a:fld id="{3264D530-B60B-4A5A-91C0-C766C58A4783}" type="slidenum">
              <a:rPr lang="en-US" smtClean="0">
                <a:solidFill>
                  <a:srgbClr val="6DABE4">
                    <a:lumMod val="50000"/>
                  </a:srgbClr>
                </a:solidFill>
              </a:rPr>
              <a:pPr/>
              <a:t>90</a:t>
            </a:fld>
            <a:endParaRPr lang="en-US">
              <a:solidFill>
                <a:srgbClr val="6DABE4">
                  <a:lumMod val="50000"/>
                </a:srgbClr>
              </a:solidFill>
            </a:endParaRPr>
          </a:p>
        </p:txBody>
      </p:sp>
    </p:spTree>
    <p:extLst>
      <p:ext uri="{BB962C8B-B14F-4D97-AF65-F5344CB8AC3E}">
        <p14:creationId xmlns:p14="http://schemas.microsoft.com/office/powerpoint/2010/main" val="18438146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Conclusion </a:t>
            </a:r>
          </a:p>
        </p:txBody>
      </p:sp>
      <p:sp>
        <p:nvSpPr>
          <p:cNvPr id="8" name="Text Placeholder 7"/>
          <p:cNvSpPr>
            <a:spLocks noGrp="1"/>
          </p:cNvSpPr>
          <p:nvPr>
            <p:ph type="body" sz="quarter" idx="14"/>
          </p:nvPr>
        </p:nvSpPr>
        <p:spPr>
          <a:xfrm>
            <a:off x="433343" y="2307770"/>
            <a:ext cx="8570957" cy="4048581"/>
          </a:xfrm>
        </p:spPr>
        <p:txBody>
          <a:bodyPr>
            <a:normAutofit/>
          </a:bodyPr>
          <a:lstStyle/>
          <a:p>
            <a:pPr marL="0" indent="0">
              <a:buNone/>
            </a:pPr>
            <a:r>
              <a:rPr lang="en-US" dirty="0"/>
              <a:t>Visits allowed us to:</a:t>
            </a:r>
          </a:p>
          <a:p>
            <a:r>
              <a:rPr lang="en-US" dirty="0"/>
              <a:t>Better understand the most common IC challenges and strengths in the state.</a:t>
            </a:r>
          </a:p>
          <a:p>
            <a:r>
              <a:rPr lang="en-US" dirty="0"/>
              <a:t>Provide facilities with resources to help mitigate identified gaps.</a:t>
            </a:r>
          </a:p>
          <a:p>
            <a:r>
              <a:rPr lang="en-US" dirty="0"/>
              <a:t>Improve communication and increase collaboration between the facilities and the health departments.</a:t>
            </a:r>
          </a:p>
          <a:p>
            <a:pPr marL="0"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endParaRPr lang="en-US" dirty="0">
              <a:solidFill>
                <a:srgbClr val="6DABE4">
                  <a:lumMod val="50000"/>
                </a:srgbClr>
              </a:solidFill>
            </a:endParaRPr>
          </a:p>
        </p:txBody>
      </p:sp>
      <p:sp>
        <p:nvSpPr>
          <p:cNvPr id="7" name="Slide Number Placeholder 6"/>
          <p:cNvSpPr>
            <a:spLocks noGrp="1"/>
          </p:cNvSpPr>
          <p:nvPr>
            <p:ph type="sldNum" sz="quarter" idx="12"/>
          </p:nvPr>
        </p:nvSpPr>
        <p:spPr/>
        <p:txBody>
          <a:bodyPr/>
          <a:lstStyle/>
          <a:p>
            <a:fld id="{3264D530-B60B-4A5A-91C0-C766C58A4783}" type="slidenum">
              <a:rPr lang="en-US" smtClean="0">
                <a:solidFill>
                  <a:srgbClr val="6DABE4">
                    <a:lumMod val="50000"/>
                  </a:srgbClr>
                </a:solidFill>
              </a:rPr>
              <a:pPr/>
              <a:t>91</a:t>
            </a:fld>
            <a:endParaRPr lang="en-US">
              <a:solidFill>
                <a:srgbClr val="6DABE4">
                  <a:lumMod val="50000"/>
                </a:srgbClr>
              </a:solidFill>
            </a:endParaRPr>
          </a:p>
        </p:txBody>
      </p:sp>
    </p:spTree>
    <p:extLst>
      <p:ext uri="{BB962C8B-B14F-4D97-AF65-F5344CB8AC3E}">
        <p14:creationId xmlns:p14="http://schemas.microsoft.com/office/powerpoint/2010/main" val="2329089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Efforts</a:t>
            </a:r>
          </a:p>
        </p:txBody>
      </p:sp>
      <p:sp>
        <p:nvSpPr>
          <p:cNvPr id="3" name="Text Placeholder 2"/>
          <p:cNvSpPr>
            <a:spLocks noGrp="1"/>
          </p:cNvSpPr>
          <p:nvPr>
            <p:ph type="body" sz="quarter" idx="14"/>
          </p:nvPr>
        </p:nvSpPr>
        <p:spPr>
          <a:xfrm>
            <a:off x="433342" y="2355273"/>
            <a:ext cx="8405858" cy="3699297"/>
          </a:xfrm>
        </p:spPr>
        <p:txBody>
          <a:bodyPr>
            <a:normAutofit lnSpcReduction="10000"/>
          </a:bodyPr>
          <a:lstStyle/>
          <a:p>
            <a:pPr>
              <a:buFont typeface="Wingdings" panose="05000000000000000000" pitchFamily="2" charset="2"/>
              <a:buChar char="à"/>
            </a:pPr>
            <a:r>
              <a:rPr lang="en-US" sz="2400" dirty="0"/>
              <a:t>ARLN continues to test for emerging pathogens.</a:t>
            </a:r>
          </a:p>
          <a:p>
            <a:pPr>
              <a:buFont typeface="Wingdings" panose="05000000000000000000" pitchFamily="2" charset="2"/>
              <a:buChar char="à"/>
            </a:pPr>
            <a:r>
              <a:rPr lang="en-US" sz="2400" dirty="0"/>
              <a:t>HAI Team continues to assess healthcare facilities for their readiness to respond.</a:t>
            </a:r>
          </a:p>
          <a:p>
            <a:endParaRPr lang="en-US" dirty="0"/>
          </a:p>
          <a:p>
            <a:pPr marL="0" indent="0" algn="ctr">
              <a:buNone/>
            </a:pPr>
            <a:r>
              <a:rPr lang="en-US" i="1" dirty="0"/>
              <a:t>Public Health has a vital role to play in leading these investigations while we continue to build a picture of resistance for our state through the ARLN and stop transmission of highly resistant organisms.</a:t>
            </a:r>
            <a:endParaRPr lang="en-US" dirty="0"/>
          </a:p>
        </p:txBody>
      </p:sp>
      <p:sp>
        <p:nvSpPr>
          <p:cNvPr id="6" name="Footer Placeholder 5"/>
          <p:cNvSpPr>
            <a:spLocks noGrp="1"/>
          </p:cNvSpPr>
          <p:nvPr>
            <p:ph type="ftr" sz="quarter" idx="11"/>
          </p:nvPr>
        </p:nvSpPr>
        <p:spPr/>
        <p:txBody>
          <a:bodyPr/>
          <a:lstStyle/>
          <a:p>
            <a:endParaRPr lang="en-US" dirty="0">
              <a:solidFill>
                <a:srgbClr val="022167">
                  <a:lumMod val="40000"/>
                  <a:lumOff val="60000"/>
                </a:srgbClr>
              </a:solidFill>
            </a:endParaRPr>
          </a:p>
        </p:txBody>
      </p:sp>
      <p:sp>
        <p:nvSpPr>
          <p:cNvPr id="7" name="Slide Number Placeholder 6"/>
          <p:cNvSpPr>
            <a:spLocks noGrp="1"/>
          </p:cNvSpPr>
          <p:nvPr>
            <p:ph type="sldNum" sz="quarter" idx="12"/>
          </p:nvPr>
        </p:nvSpPr>
        <p:spPr/>
        <p:txBody>
          <a:bodyPr/>
          <a:lstStyle/>
          <a:p>
            <a:fld id="{3264D530-B60B-4A5A-91C0-C766C58A4783}" type="slidenum">
              <a:rPr lang="en-US" smtClean="0">
                <a:solidFill>
                  <a:srgbClr val="022167">
                    <a:lumMod val="40000"/>
                    <a:lumOff val="60000"/>
                  </a:srgbClr>
                </a:solidFill>
              </a:rPr>
              <a:pPr/>
              <a:t>92</a:t>
            </a:fld>
            <a:endParaRPr lang="en-US">
              <a:solidFill>
                <a:srgbClr val="022167">
                  <a:lumMod val="40000"/>
                  <a:lumOff val="60000"/>
                </a:srgbClr>
              </a:solidFill>
            </a:endParaRPr>
          </a:p>
        </p:txBody>
      </p:sp>
    </p:spTree>
    <p:extLst>
      <p:ext uri="{BB962C8B-B14F-4D97-AF65-F5344CB8AC3E}">
        <p14:creationId xmlns:p14="http://schemas.microsoft.com/office/powerpoint/2010/main" val="27565028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15134" y="3055666"/>
            <a:ext cx="6716757" cy="1418711"/>
          </a:xfrm>
        </p:spPr>
        <p:txBody>
          <a:bodyPr/>
          <a:lstStyle/>
          <a:p>
            <a:r>
              <a:rPr lang="en-US" sz="8800" dirty="0"/>
              <a:t>Questions?</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4D530-B60B-4A5A-91C0-C766C58A4783}" type="slidenum">
              <a:rPr lang="en-US" smtClean="0"/>
              <a:t>93</a:t>
            </a:fld>
            <a:endParaRPr lang="en-US"/>
          </a:p>
        </p:txBody>
      </p:sp>
    </p:spTree>
    <p:extLst>
      <p:ext uri="{BB962C8B-B14F-4D97-AF65-F5344CB8AC3E}">
        <p14:creationId xmlns:p14="http://schemas.microsoft.com/office/powerpoint/2010/main" val="17653251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6756" y="2905406"/>
            <a:ext cx="7886700" cy="1114960"/>
          </a:xfrm>
        </p:spPr>
        <p:txBody>
          <a:bodyPr>
            <a:noAutofit/>
          </a:bodyPr>
          <a:lstStyle/>
          <a:p>
            <a:r>
              <a:rPr lang="en-US" sz="8800" dirty="0"/>
              <a:t>Thank you</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4D530-B60B-4A5A-91C0-C766C58A4783}" type="slidenum">
              <a:rPr lang="en-US" smtClean="0"/>
              <a:t>94</a:t>
            </a:fld>
            <a:endParaRPr lang="en-US"/>
          </a:p>
        </p:txBody>
      </p:sp>
      <p:sp>
        <p:nvSpPr>
          <p:cNvPr id="7" name="Text Placeholder 6"/>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7942677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Questions from attendees at the ELC Conference</a:t>
            </a:r>
          </a:p>
        </p:txBody>
      </p:sp>
      <p:sp>
        <p:nvSpPr>
          <p:cNvPr id="3" name="Content Placeholder 2"/>
          <p:cNvSpPr>
            <a:spLocks noGrp="1"/>
          </p:cNvSpPr>
          <p:nvPr>
            <p:ph sz="quarter" idx="13"/>
          </p:nvPr>
        </p:nvSpPr>
        <p:spPr>
          <a:xfrm>
            <a:off x="1376039" y="1669002"/>
            <a:ext cx="7139311" cy="4687350"/>
          </a:xfrm>
        </p:spPr>
        <p:txBody>
          <a:bodyPr>
            <a:normAutofit lnSpcReduction="10000"/>
          </a:bodyPr>
          <a:lstStyle/>
          <a:p>
            <a:pPr marL="0" lvl="0" indent="0">
              <a:buNone/>
            </a:pPr>
            <a:r>
              <a:rPr lang="en-US" dirty="0"/>
              <a:t>Question: How are they identifying mcr-1 in ESBL?  Is it that all samples tested are carb resistant?  Or is sample submission based on the facilities wishes?  </a:t>
            </a:r>
          </a:p>
          <a:p>
            <a:pPr marL="0" lvl="0" indent="0">
              <a:buNone/>
            </a:pPr>
            <a:r>
              <a:rPr lang="en-US" dirty="0">
                <a:solidFill>
                  <a:srgbClr val="FFC000"/>
                </a:solidFill>
              </a:rPr>
              <a:t>Answer: ESBL is usually seen in E.coli.  If resistant to any </a:t>
            </a:r>
            <a:r>
              <a:rPr lang="en-US" dirty="0" err="1">
                <a:solidFill>
                  <a:srgbClr val="FFC000"/>
                </a:solidFill>
              </a:rPr>
              <a:t>carbapenems</a:t>
            </a:r>
            <a:r>
              <a:rPr lang="en-US" dirty="0">
                <a:solidFill>
                  <a:srgbClr val="FFC000"/>
                </a:solidFill>
              </a:rPr>
              <a:t> (antibiotics) then the HAI Epidemiologists will ask for isolates to be submitted the DSHS lab (WHICH LAB) for mechanism of resistance testing. In some cases physicians will also ask for these test. Mcr-1 is a type of mechanism of resistance. Facilities in Texas have been asked to participate in ARLN lab submissions but it is not mandated.</a:t>
            </a:r>
          </a:p>
          <a:p>
            <a:endParaRPr lang="en-US" dirty="0"/>
          </a:p>
        </p:txBody>
      </p:sp>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95</a:t>
            </a:fld>
            <a:endParaRPr lang="en-US" dirty="0">
              <a:solidFill>
                <a:srgbClr val="022167">
                  <a:lumMod val="40000"/>
                  <a:lumOff val="60000"/>
                </a:srgbClr>
              </a:solidFill>
            </a:endParaRPr>
          </a:p>
        </p:txBody>
      </p:sp>
    </p:spTree>
    <p:extLst>
      <p:ext uri="{BB962C8B-B14F-4D97-AF65-F5344CB8AC3E}">
        <p14:creationId xmlns:p14="http://schemas.microsoft.com/office/powerpoint/2010/main" val="6668332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Questions from attendees at the ELC Conference</a:t>
            </a:r>
          </a:p>
        </p:txBody>
      </p:sp>
      <p:sp>
        <p:nvSpPr>
          <p:cNvPr id="3" name="Content Placeholder 2"/>
          <p:cNvSpPr>
            <a:spLocks noGrp="1"/>
          </p:cNvSpPr>
          <p:nvPr>
            <p:ph sz="quarter" idx="13"/>
          </p:nvPr>
        </p:nvSpPr>
        <p:spPr>
          <a:xfrm>
            <a:off x="1376039" y="1669002"/>
            <a:ext cx="7139311" cy="4687350"/>
          </a:xfrm>
        </p:spPr>
        <p:txBody>
          <a:bodyPr>
            <a:normAutofit/>
          </a:bodyPr>
          <a:lstStyle/>
          <a:p>
            <a:pPr marL="0" lvl="0" indent="0">
              <a:buNone/>
            </a:pPr>
            <a:r>
              <a:rPr lang="en-US" dirty="0"/>
              <a:t>Question: When will CDC/CMS require LTCF’s (NH’s) to report CRE’s and develop comprehensive antimicrobial stewardship programs? </a:t>
            </a:r>
          </a:p>
          <a:p>
            <a:pPr marL="0" lvl="0" indent="0">
              <a:buNone/>
            </a:pPr>
            <a:r>
              <a:rPr lang="en-US" dirty="0">
                <a:solidFill>
                  <a:srgbClr val="FFC000"/>
                </a:solidFill>
              </a:rPr>
              <a:t>Answer: CRE is a reportable condition, it has been reportable condition for some time and can be found in the notifiable condition list. Flag 441 is the newest CMS regulations, DADS regulatory will be using to survey LTCF facilities. The antibiotic Stewardship portion is effective on 11/28/2017.</a:t>
            </a:r>
          </a:p>
          <a:p>
            <a:endParaRPr lang="en-US" dirty="0"/>
          </a:p>
        </p:txBody>
      </p:sp>
      <p:sp>
        <p:nvSpPr>
          <p:cNvPr id="5" name="Footer Placeholder 4"/>
          <p:cNvSpPr>
            <a:spLocks noGrp="1"/>
          </p:cNvSpPr>
          <p:nvPr>
            <p:ph type="ftr" sz="quarter" idx="11"/>
          </p:nvPr>
        </p:nvSpPr>
        <p:spPr/>
        <p:txBody>
          <a:bodyPr/>
          <a:lstStyle/>
          <a:p>
            <a:endParaRPr lang="en-US" dirty="0">
              <a:solidFill>
                <a:srgbClr val="022167">
                  <a:lumMod val="40000"/>
                  <a:lumOff val="60000"/>
                </a:srgbClr>
              </a:solidFill>
            </a:endParaRPr>
          </a:p>
        </p:txBody>
      </p:sp>
      <p:sp>
        <p:nvSpPr>
          <p:cNvPr id="6" name="Slide Number Placeholder 5"/>
          <p:cNvSpPr>
            <a:spLocks noGrp="1"/>
          </p:cNvSpPr>
          <p:nvPr>
            <p:ph type="sldNum" sz="quarter" idx="12"/>
          </p:nvPr>
        </p:nvSpPr>
        <p:spPr/>
        <p:txBody>
          <a:bodyPr/>
          <a:lstStyle/>
          <a:p>
            <a:fld id="{3D109FF3-1548-4CDB-B82B-70387ADEE53E}" type="slidenum">
              <a:rPr lang="en-US" smtClean="0">
                <a:solidFill>
                  <a:srgbClr val="022167">
                    <a:lumMod val="40000"/>
                    <a:lumOff val="60000"/>
                  </a:srgbClr>
                </a:solidFill>
              </a:rPr>
              <a:pPr/>
              <a:t>96</a:t>
            </a:fld>
            <a:endParaRPr lang="en-US" dirty="0">
              <a:solidFill>
                <a:srgbClr val="022167">
                  <a:lumMod val="40000"/>
                  <a:lumOff val="60000"/>
                </a:srgbClr>
              </a:solidFill>
            </a:endParaRPr>
          </a:p>
        </p:txBody>
      </p:sp>
    </p:spTree>
    <p:extLst>
      <p:ext uri="{BB962C8B-B14F-4D97-AF65-F5344CB8AC3E}">
        <p14:creationId xmlns:p14="http://schemas.microsoft.com/office/powerpoint/2010/main" val="1661176320"/>
      </p:ext>
    </p:extLst>
  </p:cSld>
  <p:clrMapOvr>
    <a:masterClrMapping/>
  </p:clrMapOvr>
</p:sld>
</file>

<file path=ppt/theme/theme1.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 id="{41D8178C-5178-45C2-A508-4EA363C0D568}" vid="{BBAE0CCB-1017-4C99-A430-668F112853D4}"/>
    </a:ext>
  </a:extLst>
</a:theme>
</file>

<file path=ppt/theme/theme2.xml><?xml version="1.0" encoding="utf-8"?>
<a:theme xmlns:a="http://schemas.openxmlformats.org/drawingml/2006/main" name="Bright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 id="{41D8178C-5178-45C2-A508-4EA363C0D568}" vid="{F3CE74AB-CA11-41F1-B683-7DCF104CD65F}"/>
    </a:ext>
  </a:extLst>
</a:theme>
</file>

<file path=ppt/theme/theme3.xml><?xml version="1.0" encoding="utf-8"?>
<a:theme xmlns:a="http://schemas.openxmlformats.org/drawingml/2006/main" name="Theme2">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D32E386-68A5-4510-BED3-EDFB08B07C2A}" vid="{AC945D87-1224-4F56-8E01-E8D75B61BB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LN2.potx" id="{2CB511C1-5E23-43E8-8EE9-6504FB528675}" vid="{EDBA45F8-5579-4CA9-97DE-31F6C55DAE89}"/>
    </a:ext>
  </a:extLst>
</a:theme>
</file>

<file path=ppt/theme/theme6.xml><?xml version="1.0" encoding="utf-8"?>
<a:theme xmlns:a="http://schemas.openxmlformats.org/drawingml/2006/main" name="1_Bright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potx [Read-Only]" id="{AF4BF821-C053-4A1D-87A9-E29239314932}" vid="{7275C075-9612-4D0A-BA8E-90E79B006FCB}"/>
    </a:ext>
  </a:extLst>
</a:theme>
</file>

<file path=ppt/theme/theme7.xml><?xml version="1.0" encoding="utf-8"?>
<a:theme xmlns:a="http://schemas.openxmlformats.org/drawingml/2006/main" name="2_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LN2.potx" id="{2CB511C1-5E23-43E8-8EE9-6504FB528675}" vid="{EDBA45F8-5579-4CA9-97DE-31F6C55DAE89}"/>
    </a:ext>
  </a:extLst>
</a:theme>
</file>

<file path=ppt/theme/theme8.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DSHS-External-Presentation-4x3</Template>
  <TotalTime>1142</TotalTime>
  <Words>8154</Words>
  <Application>Microsoft Office PowerPoint</Application>
  <PresentationFormat>On-screen Show (4:3)</PresentationFormat>
  <Paragraphs>1207</Paragraphs>
  <Slides>96</Slides>
  <Notes>89</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96</vt:i4>
      </vt:variant>
    </vt:vector>
  </HeadingPairs>
  <TitlesOfParts>
    <vt:vector size="109" baseType="lpstr">
      <vt:lpstr>Arial</vt:lpstr>
      <vt:lpstr>Calibri</vt:lpstr>
      <vt:lpstr>Rockwell</vt:lpstr>
      <vt:lpstr>Tw Cen MT</vt:lpstr>
      <vt:lpstr>Verdana</vt:lpstr>
      <vt:lpstr>Wingdings</vt:lpstr>
      <vt:lpstr>Dark Room</vt:lpstr>
      <vt:lpstr>Bright Room</vt:lpstr>
      <vt:lpstr>Theme2</vt:lpstr>
      <vt:lpstr>Office Theme</vt:lpstr>
      <vt:lpstr>1_Dark Room</vt:lpstr>
      <vt:lpstr>1_Bright Room</vt:lpstr>
      <vt:lpstr>2_Dark Room</vt:lpstr>
      <vt:lpstr>Emerging Healthcare Associated Pathogens in Texas </vt:lpstr>
      <vt:lpstr>PowerPoint Presentation</vt:lpstr>
      <vt:lpstr>Identification of Emerging Resistance</vt:lpstr>
      <vt:lpstr>Emerging Pathogens of Concern</vt:lpstr>
      <vt:lpstr>Mobile Resistance Genes</vt:lpstr>
      <vt:lpstr>What’s the big deal?</vt:lpstr>
      <vt:lpstr>Isolate Submission - ARLN</vt:lpstr>
      <vt:lpstr>Result Notification</vt:lpstr>
      <vt:lpstr>Public Health Response</vt:lpstr>
      <vt:lpstr>Tiers of Response</vt:lpstr>
      <vt:lpstr>Public Health Notification and Response</vt:lpstr>
      <vt:lpstr>Initial Notification</vt:lpstr>
      <vt:lpstr>Triggers for Notification</vt:lpstr>
      <vt:lpstr>Notification Process</vt:lpstr>
      <vt:lpstr>Facility Notification</vt:lpstr>
      <vt:lpstr>What information does the epidemiologist need?</vt:lpstr>
      <vt:lpstr>Infection Control &amp; Prevention Measures</vt:lpstr>
      <vt:lpstr>Public Health Response:  Texas’ First mcr-1 Case</vt:lpstr>
      <vt:lpstr>Notification of mcr-1</vt:lpstr>
      <vt:lpstr>Notes about mcr-1</vt:lpstr>
      <vt:lpstr>Case Patient</vt:lpstr>
      <vt:lpstr>Dallas County Health &amp; Human Services</vt:lpstr>
      <vt:lpstr>Dallas County  Point Prevalence Study</vt:lpstr>
      <vt:lpstr>Dallas Co. Retrospective &amp; Prospective Surveillance</vt:lpstr>
      <vt:lpstr>MCR-1 Case Study  By: Tijera Bell, MPH, CIC</vt:lpstr>
      <vt:lpstr>Initial Report</vt:lpstr>
      <vt:lpstr>Phases of the study</vt:lpstr>
      <vt:lpstr>Findings</vt:lpstr>
      <vt:lpstr>Best Practices Identified</vt:lpstr>
      <vt:lpstr>Main Address: 1101 S. Main Street Fort Worth, TX  76104</vt:lpstr>
      <vt:lpstr>Brazos County Health Department</vt:lpstr>
      <vt:lpstr>Waco – McLennan County Public Health District</vt:lpstr>
      <vt:lpstr>Regional Health Department Roles</vt:lpstr>
      <vt:lpstr>Takeaways</vt:lpstr>
      <vt:lpstr>References</vt:lpstr>
      <vt:lpstr>Carbapenemase Producing Pseudomonas aeruginosa</vt:lpstr>
      <vt:lpstr>CRPA</vt:lpstr>
      <vt:lpstr>CRPA</vt:lpstr>
      <vt:lpstr>CRPA – PFGE</vt:lpstr>
      <vt:lpstr>CRPA – Mechanism Testing</vt:lpstr>
      <vt:lpstr>CRPA – Which Tier?</vt:lpstr>
      <vt:lpstr>CRPA – Site Visit</vt:lpstr>
      <vt:lpstr>CRPA</vt:lpstr>
      <vt:lpstr>CRPA</vt:lpstr>
      <vt:lpstr>CRPA</vt:lpstr>
      <vt:lpstr>CRPA – Where are we now?</vt:lpstr>
      <vt:lpstr>Infection Control Assessment and Response (ICAR) Visits</vt:lpstr>
      <vt:lpstr>Objectives</vt:lpstr>
      <vt:lpstr>ICAR Overview </vt:lpstr>
      <vt:lpstr>Overview of Tool</vt:lpstr>
      <vt:lpstr>ICAR Tool</vt:lpstr>
      <vt:lpstr>Facility Selection Criteria</vt:lpstr>
      <vt:lpstr>Agenda for the Visit</vt:lpstr>
      <vt:lpstr>Supplements</vt:lpstr>
      <vt:lpstr>Completed ICAR Visits</vt:lpstr>
      <vt:lpstr>Acute Care Facilities </vt:lpstr>
      <vt:lpstr>Demographic </vt:lpstr>
      <vt:lpstr>Infection  Control Program</vt:lpstr>
      <vt:lpstr>Hand Hygiene</vt:lpstr>
      <vt:lpstr>Catheter Associated Urinary Tract Infections (CAUTI)</vt:lpstr>
      <vt:lpstr>Central Line Associated Bloodstream Infection (CLABSI) </vt:lpstr>
      <vt:lpstr>Surgical Site Infections (SSI)</vt:lpstr>
      <vt:lpstr>Device Reprocessing</vt:lpstr>
      <vt:lpstr>Environmental Cleaning</vt:lpstr>
      <vt:lpstr>Auditing/ Feedback</vt:lpstr>
      <vt:lpstr>Competency Training</vt:lpstr>
      <vt:lpstr>Surveillance</vt:lpstr>
      <vt:lpstr>ABX Stewardship</vt:lpstr>
      <vt:lpstr>PowerPoint Presentation</vt:lpstr>
      <vt:lpstr>Top 3 Gaps</vt:lpstr>
      <vt:lpstr>Top 3 Strengths</vt:lpstr>
      <vt:lpstr>Long-Term Care Facilities </vt:lpstr>
      <vt:lpstr>IC Program &amp; Infrastructure Overview</vt:lpstr>
      <vt:lpstr>Antibiotic Stewardship</vt:lpstr>
      <vt:lpstr>Auditing and Documentation</vt:lpstr>
      <vt:lpstr>State Disease Reporting</vt:lpstr>
      <vt:lpstr>PowerPoint Presentation</vt:lpstr>
      <vt:lpstr>Top 3 Gaps</vt:lpstr>
      <vt:lpstr>Top 3 Strengths</vt:lpstr>
      <vt:lpstr>Dialysis Clinics</vt:lpstr>
      <vt:lpstr>Center Type &amp; Census Staffing: 38.5 contracted, Center 38.5% &amp; 23.1% hospital</vt:lpstr>
      <vt:lpstr>Infection Control Training</vt:lpstr>
      <vt:lpstr>Infection Control Training, Competency, &amp; Audits</vt:lpstr>
      <vt:lpstr>Surveillance &amp; Disease Reporting</vt:lpstr>
      <vt:lpstr>Environmental Cleaning</vt:lpstr>
      <vt:lpstr>Injection Safety</vt:lpstr>
      <vt:lpstr>Best &amp; Poorest Performing</vt:lpstr>
      <vt:lpstr>Top 3 Gaps</vt:lpstr>
      <vt:lpstr>Top 3 Strengths</vt:lpstr>
      <vt:lpstr>Conclusion &amp; Next Steps </vt:lpstr>
      <vt:lpstr>Conclusion </vt:lpstr>
      <vt:lpstr>Future Efforts</vt:lpstr>
      <vt:lpstr>Questions?</vt:lpstr>
      <vt:lpstr>Thank you</vt:lpstr>
      <vt:lpstr>Questions from attendees at the ELC Conference</vt:lpstr>
      <vt:lpstr>Questions from attendees at the ELC Conference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Dang,Thi (DSHS)</dc:creator>
  <cp:lastModifiedBy>Pinter,Henry J (DSHS)</cp:lastModifiedBy>
  <cp:revision>104</cp:revision>
  <cp:lastPrinted>2017-09-29T14:38:16Z</cp:lastPrinted>
  <dcterms:created xsi:type="dcterms:W3CDTF">2017-08-31T18:19:18Z</dcterms:created>
  <dcterms:modified xsi:type="dcterms:W3CDTF">2023-04-14T20:37:07Z</dcterms:modified>
</cp:coreProperties>
</file>