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702" r:id="rId2"/>
    <p:sldMasterId id="2147483738" r:id="rId3"/>
    <p:sldMasterId id="2147483749" r:id="rId4"/>
    <p:sldMasterId id="2147483761" r:id="rId5"/>
  </p:sldMasterIdLst>
  <p:notesMasterIdLst>
    <p:notesMasterId r:id="rId65"/>
  </p:notesMasterIdLst>
  <p:handoutMasterIdLst>
    <p:handoutMasterId r:id="rId66"/>
  </p:handoutMasterIdLst>
  <p:sldIdLst>
    <p:sldId id="256" r:id="rId6"/>
    <p:sldId id="273" r:id="rId7"/>
    <p:sldId id="290" r:id="rId8"/>
    <p:sldId id="291" r:id="rId9"/>
    <p:sldId id="292" r:id="rId10"/>
    <p:sldId id="294" r:id="rId11"/>
    <p:sldId id="278" r:id="rId12"/>
    <p:sldId id="297" r:id="rId13"/>
    <p:sldId id="298" r:id="rId14"/>
    <p:sldId id="346" r:id="rId15"/>
    <p:sldId id="293" r:id="rId16"/>
    <p:sldId id="296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0" r:id="rId52"/>
    <p:sldId id="341" r:id="rId53"/>
    <p:sldId id="342" r:id="rId54"/>
    <p:sldId id="343" r:id="rId55"/>
    <p:sldId id="344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45" r:id="rId6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  <p14:sldId id="273"/>
            <p14:sldId id="290"/>
            <p14:sldId id="291"/>
            <p14:sldId id="292"/>
            <p14:sldId id="294"/>
            <p14:sldId id="278"/>
            <p14:sldId id="297"/>
            <p14:sldId id="298"/>
            <p14:sldId id="346"/>
            <p14:sldId id="293"/>
            <p14:sldId id="296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299"/>
            <p14:sldId id="300"/>
            <p14:sldId id="301"/>
            <p14:sldId id="302"/>
            <p14:sldId id="303"/>
            <p14:sldId id="304"/>
            <p14:sldId id="305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44F"/>
    <a:srgbClr val="AB2328"/>
    <a:srgbClr val="6CC04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81243" autoAdjust="0"/>
  </p:normalViewPr>
  <p:slideViewPr>
    <p:cSldViewPr snapToGrid="0">
      <p:cViewPr varScale="1">
        <p:scale>
          <a:sx n="49" d="100"/>
          <a:sy n="49" d="100"/>
        </p:scale>
        <p:origin x="198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HQCTRA02.dshs.txnet.state.tx.us\DCPS%20users\ccohlmia618\VPD%20Outbreaks\Mumps%20Line%20List%202017-09-2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ervantes937\Desktop\CSTE_PRES\JC%20Mumps\Keene_Johnson_05232017_11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hsctrar03.dshs.state.tx.us\R03\Share\COMMUNITY%20PREPAREDNESS\EPIDEMIOLOGY\INVESTIGATIONS\OUTBREAKS%20&amp;%20CLUSTERS\2016\Mumps\Keene_Johnson_02172017_4PM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cervantes937\Desktop\CSTE_PRES\JC%20Mumps\Keene_Johnson_05192017_11AM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2"/>
          <c:order val="0"/>
          <c:tx>
            <c:strRef>
              <c:f>'ReportOutput (191)'!$Q$596</c:f>
              <c:strCache>
                <c:ptCount val="1"/>
                <c:pt idx="0">
                  <c:v>No Outbreak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(191)'!$Q$597:$Q$639</c:f>
              <c:numCache>
                <c:formatCode>General</c:formatCode>
                <c:ptCount val="43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2</c:v>
                </c:pt>
                <c:pt idx="8">
                  <c:v>5</c:v>
                </c:pt>
                <c:pt idx="9">
                  <c:v>6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8</c:v>
                </c:pt>
                <c:pt idx="18">
                  <c:v>10</c:v>
                </c:pt>
                <c:pt idx="19">
                  <c:v>5</c:v>
                </c:pt>
                <c:pt idx="20">
                  <c:v>8</c:v>
                </c:pt>
                <c:pt idx="21">
                  <c:v>3</c:v>
                </c:pt>
                <c:pt idx="22">
                  <c:v>4</c:v>
                </c:pt>
                <c:pt idx="23">
                  <c:v>7</c:v>
                </c:pt>
                <c:pt idx="24">
                  <c:v>13</c:v>
                </c:pt>
                <c:pt idx="25">
                  <c:v>1</c:v>
                </c:pt>
                <c:pt idx="26">
                  <c:v>5</c:v>
                </c:pt>
                <c:pt idx="27">
                  <c:v>3</c:v>
                </c:pt>
                <c:pt idx="28">
                  <c:v>2</c:v>
                </c:pt>
                <c:pt idx="29">
                  <c:v>5</c:v>
                </c:pt>
                <c:pt idx="30">
                  <c:v>5</c:v>
                </c:pt>
                <c:pt idx="31">
                  <c:v>2</c:v>
                </c:pt>
                <c:pt idx="32">
                  <c:v>4</c:v>
                </c:pt>
                <c:pt idx="33">
                  <c:v>3</c:v>
                </c:pt>
                <c:pt idx="34">
                  <c:v>2</c:v>
                </c:pt>
                <c:pt idx="35">
                  <c:v>1</c:v>
                </c:pt>
                <c:pt idx="36">
                  <c:v>4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1</c:v>
                </c:pt>
                <c:pt idx="41">
                  <c:v>9</c:v>
                </c:pt>
                <c:pt idx="4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6-4E46-9E81-FF4395F1F6EF}"/>
            </c:ext>
          </c:extLst>
        </c:ser>
        <c:ser>
          <c:idx val="15"/>
          <c:order val="1"/>
          <c:tx>
            <c:strRef>
              <c:f>'ReportOutput (191)'!$P$595</c:f>
              <c:strCache>
                <c:ptCount val="1"/>
                <c:pt idx="0">
                  <c:v>Willacy 8/17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val>
            <c:numRef>
              <c:f>'ReportOutput (191)'!$P$597:$P$639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6-4E46-9E81-FF4395F1F6EF}"/>
            </c:ext>
          </c:extLst>
        </c:ser>
        <c:ser>
          <c:idx val="14"/>
          <c:order val="2"/>
          <c:tx>
            <c:strRef>
              <c:f>'ReportOutput (191)'!$O$595</c:f>
              <c:strCache>
                <c:ptCount val="1"/>
                <c:pt idx="0">
                  <c:v>Dallas 8/17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(191)'!$O$597:$O$639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3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F6-4E46-9E81-FF4395F1F6EF}"/>
            </c:ext>
          </c:extLst>
        </c:ser>
        <c:ser>
          <c:idx val="13"/>
          <c:order val="3"/>
          <c:tx>
            <c:strRef>
              <c:f>'ReportOutput (191)'!$N$595</c:f>
              <c:strCache>
                <c:ptCount val="1"/>
                <c:pt idx="0">
                  <c:v>Travis 8/17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(191)'!$N$597:$N$639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3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F6-4E46-9E81-FF4395F1F6EF}"/>
            </c:ext>
          </c:extLst>
        </c:ser>
        <c:ser>
          <c:idx val="11"/>
          <c:order val="4"/>
          <c:tx>
            <c:strRef>
              <c:f>'ReportOutput (191)'!$M$595</c:f>
              <c:strCache>
                <c:ptCount val="1"/>
                <c:pt idx="0">
                  <c:v>Travis 7/17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(191)'!$M$597:$M$639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</c:v>
                </c:pt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6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2</c:v>
                </c:pt>
                <c:pt idx="41">
                  <c:v>1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F6-4E46-9E81-FF4395F1F6EF}"/>
            </c:ext>
          </c:extLst>
        </c:ser>
        <c:ser>
          <c:idx val="10"/>
          <c:order val="5"/>
          <c:tx>
            <c:strRef>
              <c:f>'ReportOutput (191)'!$L$595</c:f>
              <c:strCache>
                <c:ptCount val="1"/>
                <c:pt idx="0">
                  <c:v>Amarillo 5/17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(191)'!$L$597:$L$639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F6-4E46-9E81-FF4395F1F6EF}"/>
            </c:ext>
          </c:extLst>
        </c:ser>
        <c:ser>
          <c:idx val="9"/>
          <c:order val="6"/>
          <c:tx>
            <c:strRef>
              <c:f>'ReportOutput (191)'!$K$595</c:f>
              <c:strCache>
                <c:ptCount val="1"/>
                <c:pt idx="0">
                  <c:v>Willacy 4/17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(191)'!$K$597:$K$639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4</c:v>
                </c:pt>
                <c:pt idx="23">
                  <c:v>0</c:v>
                </c:pt>
                <c:pt idx="24">
                  <c:v>3</c:v>
                </c:pt>
                <c:pt idx="25">
                  <c:v>4</c:v>
                </c:pt>
                <c:pt idx="26">
                  <c:v>3</c:v>
                </c:pt>
                <c:pt idx="27">
                  <c:v>6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F6-4E46-9E81-FF4395F1F6EF}"/>
            </c:ext>
          </c:extLst>
        </c:ser>
        <c:ser>
          <c:idx val="8"/>
          <c:order val="7"/>
          <c:tx>
            <c:strRef>
              <c:f>'ReportOutput (191)'!$J$595</c:f>
              <c:strCache>
                <c:ptCount val="1"/>
                <c:pt idx="0">
                  <c:v>Bexar 4/17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(191)'!$J$597:$J$639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4</c:v>
                </c:pt>
                <c:pt idx="23">
                  <c:v>0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7F6-4E46-9E81-FF4395F1F6EF}"/>
            </c:ext>
          </c:extLst>
        </c:ser>
        <c:ser>
          <c:idx val="7"/>
          <c:order val="8"/>
          <c:tx>
            <c:strRef>
              <c:f>'ReportOutput (191)'!$I$595</c:f>
              <c:strCache>
                <c:ptCount val="1"/>
                <c:pt idx="0">
                  <c:v>South Padre 3/17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(191)'!$I$597:$I$639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F6-4E46-9E81-FF4395F1F6EF}"/>
            </c:ext>
          </c:extLst>
        </c:ser>
        <c:ser>
          <c:idx val="6"/>
          <c:order val="9"/>
          <c:tx>
            <c:strRef>
              <c:f>'ReportOutput (191)'!$H$595</c:f>
              <c:strCache>
                <c:ptCount val="1"/>
                <c:pt idx="0">
                  <c:v>Beeville 3/17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(191)'!$H$597:$H$639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7F6-4E46-9E81-FF4395F1F6EF}"/>
            </c:ext>
          </c:extLst>
        </c:ser>
        <c:ser>
          <c:idx val="5"/>
          <c:order val="10"/>
          <c:tx>
            <c:strRef>
              <c:f>'ReportOutput (191)'!$G$595</c:f>
              <c:strCache>
                <c:ptCount val="1"/>
                <c:pt idx="0">
                  <c:v>Tarrant 3/17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(191)'!$G$597:$G$639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F6-4E46-9E81-FF4395F1F6EF}"/>
            </c:ext>
          </c:extLst>
        </c:ser>
        <c:ser>
          <c:idx val="4"/>
          <c:order val="11"/>
          <c:tx>
            <c:strRef>
              <c:f>'ReportOutput (191)'!$F$595</c:f>
              <c:strCache>
                <c:ptCount val="1"/>
                <c:pt idx="0">
                  <c:v>Dallas 3/17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(191)'!$F$597:$F$639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F6-4E46-9E81-FF4395F1F6EF}"/>
            </c:ext>
          </c:extLst>
        </c:ser>
        <c:ser>
          <c:idx val="3"/>
          <c:order val="12"/>
          <c:tx>
            <c:strRef>
              <c:f>'ReportOutput (191)'!$E$595</c:f>
              <c:strCache>
                <c:ptCount val="1"/>
                <c:pt idx="0">
                  <c:v>Dallas 2/17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(191)'!$E$597:$E$639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7</c:v>
                </c:pt>
                <c:pt idx="15">
                  <c:v>17</c:v>
                </c:pt>
                <c:pt idx="16">
                  <c:v>3</c:v>
                </c:pt>
                <c:pt idx="17">
                  <c:v>10</c:v>
                </c:pt>
                <c:pt idx="18">
                  <c:v>8</c:v>
                </c:pt>
                <c:pt idx="19">
                  <c:v>4</c:v>
                </c:pt>
                <c:pt idx="20">
                  <c:v>5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F6-4E46-9E81-FF4395F1F6EF}"/>
            </c:ext>
          </c:extLst>
        </c:ser>
        <c:ser>
          <c:idx val="2"/>
          <c:order val="13"/>
          <c:tx>
            <c:strRef>
              <c:f>'ReportOutput (191)'!$D$595</c:f>
              <c:strCache>
                <c:ptCount val="1"/>
                <c:pt idx="0">
                  <c:v>Collin 12/16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(191)'!$D$597:$D$639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7F6-4E46-9E81-FF4395F1F6EF}"/>
            </c:ext>
          </c:extLst>
        </c:ser>
        <c:ser>
          <c:idx val="1"/>
          <c:order val="14"/>
          <c:tx>
            <c:strRef>
              <c:f>'ReportOutput (191)'!$C$595</c:f>
              <c:strCache>
                <c:ptCount val="1"/>
                <c:pt idx="0">
                  <c:v>Johnson 11/16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(191)'!$C$597:$C$639</c:f>
              <c:numCache>
                <c:formatCode>General</c:formatCode>
                <c:ptCount val="43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26</c:v>
                </c:pt>
                <c:pt idx="5">
                  <c:v>11</c:v>
                </c:pt>
                <c:pt idx="6">
                  <c:v>17</c:v>
                </c:pt>
                <c:pt idx="7">
                  <c:v>17</c:v>
                </c:pt>
                <c:pt idx="8">
                  <c:v>9</c:v>
                </c:pt>
                <c:pt idx="9">
                  <c:v>21</c:v>
                </c:pt>
                <c:pt idx="10">
                  <c:v>7</c:v>
                </c:pt>
                <c:pt idx="11">
                  <c:v>15</c:v>
                </c:pt>
                <c:pt idx="12">
                  <c:v>11</c:v>
                </c:pt>
                <c:pt idx="13">
                  <c:v>3</c:v>
                </c:pt>
                <c:pt idx="14">
                  <c:v>4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0</c:v>
                </c:pt>
                <c:pt idx="19">
                  <c:v>1</c:v>
                </c:pt>
                <c:pt idx="20">
                  <c:v>4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F6-4E46-9E81-FF4395F1F6EF}"/>
            </c:ext>
          </c:extLst>
        </c:ser>
        <c:ser>
          <c:idx val="0"/>
          <c:order val="15"/>
          <c:tx>
            <c:strRef>
              <c:f>'ReportOutput (191)'!$B$595</c:f>
              <c:strCache>
                <c:ptCount val="1"/>
                <c:pt idx="0">
                  <c:v>Dallas 11/16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'[Mumps Line List 2017-09-15.xlsx]ReportOutput (188)'!$A$636:$A$678</c:f>
              <c:strCache>
                <c:ptCount val="43"/>
                <c:pt idx="0">
                  <c:v>11/12/2017</c:v>
                </c:pt>
                <c:pt idx="1">
                  <c:v>11/19/2016</c:v>
                </c:pt>
                <c:pt idx="2">
                  <c:v>11/26/2016</c:v>
                </c:pt>
                <c:pt idx="3">
                  <c:v>12/3/2016</c:v>
                </c:pt>
                <c:pt idx="4">
                  <c:v>12/10/2016</c:v>
                </c:pt>
                <c:pt idx="5">
                  <c:v>12/17/2016</c:v>
                </c:pt>
                <c:pt idx="6">
                  <c:v>12/24/2016</c:v>
                </c:pt>
                <c:pt idx="7">
                  <c:v>12/31/2016</c:v>
                </c:pt>
                <c:pt idx="8">
                  <c:v>1/7/2017</c:v>
                </c:pt>
                <c:pt idx="9">
                  <c:v>1/14/2017</c:v>
                </c:pt>
                <c:pt idx="10">
                  <c:v>1/21/2017</c:v>
                </c:pt>
                <c:pt idx="11">
                  <c:v>1/28/2017</c:v>
                </c:pt>
                <c:pt idx="12">
                  <c:v>2/4/2017</c:v>
                </c:pt>
                <c:pt idx="13">
                  <c:v>2/11/2017</c:v>
                </c:pt>
                <c:pt idx="14">
                  <c:v>2/18/2017</c:v>
                </c:pt>
                <c:pt idx="15">
                  <c:v>2/25/2017</c:v>
                </c:pt>
                <c:pt idx="16">
                  <c:v>3/4/2017</c:v>
                </c:pt>
                <c:pt idx="17">
                  <c:v>3/11/2017</c:v>
                </c:pt>
                <c:pt idx="18">
                  <c:v>3/18/2017</c:v>
                </c:pt>
                <c:pt idx="19">
                  <c:v>3/25/2017</c:v>
                </c:pt>
                <c:pt idx="20">
                  <c:v>4/1/2017</c:v>
                </c:pt>
                <c:pt idx="21">
                  <c:v>4/8/2017</c:v>
                </c:pt>
                <c:pt idx="22">
                  <c:v>4/15/2017</c:v>
                </c:pt>
                <c:pt idx="23">
                  <c:v>4/22/2017</c:v>
                </c:pt>
                <c:pt idx="24">
                  <c:v>4/29/2017</c:v>
                </c:pt>
                <c:pt idx="25">
                  <c:v>5/6/2017</c:v>
                </c:pt>
                <c:pt idx="26">
                  <c:v>5/13/2017</c:v>
                </c:pt>
                <c:pt idx="27">
                  <c:v>5/20/2017</c:v>
                </c:pt>
                <c:pt idx="28">
                  <c:v>5/27/2017</c:v>
                </c:pt>
                <c:pt idx="29">
                  <c:v>6/3/2017</c:v>
                </c:pt>
                <c:pt idx="30">
                  <c:v>6/10/2017</c:v>
                </c:pt>
                <c:pt idx="31">
                  <c:v>6/17/2017</c:v>
                </c:pt>
                <c:pt idx="32">
                  <c:v>6/24/2017</c:v>
                </c:pt>
                <c:pt idx="33">
                  <c:v>7/1/2017</c:v>
                </c:pt>
                <c:pt idx="34">
                  <c:v>7/8/2017</c:v>
                </c:pt>
                <c:pt idx="35">
                  <c:v>7/15/2017</c:v>
                </c:pt>
                <c:pt idx="36">
                  <c:v>7/22/2017</c:v>
                </c:pt>
                <c:pt idx="37">
                  <c:v>7/29/2017</c:v>
                </c:pt>
                <c:pt idx="38">
                  <c:v>8/5/2017</c:v>
                </c:pt>
                <c:pt idx="39">
                  <c:v>8/12/2017</c:v>
                </c:pt>
                <c:pt idx="40">
                  <c:v>8/19/2017</c:v>
                </c:pt>
                <c:pt idx="41">
                  <c:v>8/26/2017</c:v>
                </c:pt>
                <c:pt idx="42">
                  <c:v>9/2/2017</c:v>
                </c:pt>
              </c:strCache>
            </c:strRef>
          </c:cat>
          <c:val>
            <c:numRef>
              <c:f>'ReportOutput (191)'!$B$597:$B$639</c:f>
              <c:numCache>
                <c:formatCode>General</c:formatCode>
                <c:ptCount val="43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7F6-4E46-9E81-FF4395F1F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58876176"/>
        <c:axId val="114048376"/>
      </c:barChart>
      <c:catAx>
        <c:axId val="158876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Onset Date (MMWR Week End Date)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48376"/>
        <c:crosses val="autoZero"/>
        <c:auto val="1"/>
        <c:lblAlgn val="ctr"/>
        <c:lblOffset val="100"/>
        <c:noMultiLvlLbl val="0"/>
      </c:catAx>
      <c:valAx>
        <c:axId val="11404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87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95854724660372"/>
          <c:y val="0.19198883923293375"/>
          <c:w val="0.47753351098799085"/>
          <c:h val="0.70312507389279055"/>
        </c:manualLayout>
      </c:layout>
      <c:pieChart>
        <c:varyColors val="1"/>
        <c:ser>
          <c:idx val="0"/>
          <c:order val="0"/>
          <c:tx>
            <c:strRef>
              <c:f>Report_Tables!$K$1</c:f>
              <c:strCache>
                <c:ptCount val="1"/>
                <c:pt idx="0">
                  <c:v>Age†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28-4DBA-84C5-E7206BEA9C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28-4DBA-84C5-E7206BEA9C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28-4DBA-84C5-E7206BEA9C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28-4DBA-84C5-E7206BEA9C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928-4DBA-84C5-E7206BEA9C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928-4DBA-84C5-E7206BEA9CA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28-4DBA-84C5-E7206BEA9CAF}"/>
                </c:ext>
              </c:extLst>
            </c:dLbl>
            <c:dLbl>
              <c:idx val="1"/>
              <c:layout>
                <c:manualLayout>
                  <c:x val="0.11217335882727843"/>
                  <c:y val="3.75375375375376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28-4DBA-84C5-E7206BEA9CAF}"/>
                </c:ext>
              </c:extLst>
            </c:dLbl>
            <c:dLbl>
              <c:idx val="2"/>
              <c:layout>
                <c:manualLayout>
                  <c:x val="2.4219247928616842E-2"/>
                  <c:y val="9.03954151001394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89069220075977"/>
                      <c:h val="0.2057057057057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928-4DBA-84C5-E7206BEA9CAF}"/>
                </c:ext>
              </c:extLst>
            </c:dLbl>
            <c:dLbl>
              <c:idx val="3"/>
              <c:layout>
                <c:manualLayout>
                  <c:x val="-0.11217335882727857"/>
                  <c:y val="-3.753753753753891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28-4DBA-84C5-E7206BEA9CAF}"/>
                </c:ext>
              </c:extLst>
            </c:dLbl>
            <c:dLbl>
              <c:idx val="4"/>
              <c:layout>
                <c:manualLayout>
                  <c:x val="-2.0395156150414276E-2"/>
                  <c:y val="5.25525525525525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928-4DBA-84C5-E7206BEA9CAF}"/>
                </c:ext>
              </c:extLst>
            </c:dLbl>
            <c:dLbl>
              <c:idx val="5"/>
              <c:layout>
                <c:manualLayout>
                  <c:x val="-0.10962396430847673"/>
                  <c:y val="-4.3011264891959432E-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928-4DBA-84C5-E7206BEA9CA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Report_Tables!$K$2:$K$7</c:f>
              <c:strCache>
                <c:ptCount val="6"/>
                <c:pt idx="0">
                  <c:v>&lt; 1 year of age</c:v>
                </c:pt>
                <c:pt idx="1">
                  <c:v>1-4 years</c:v>
                </c:pt>
                <c:pt idx="2">
                  <c:v>5-13 years</c:v>
                </c:pt>
                <c:pt idx="3">
                  <c:v>14-18 years</c:v>
                </c:pt>
                <c:pt idx="4">
                  <c:v>19-49 years</c:v>
                </c:pt>
                <c:pt idx="5">
                  <c:v>&gt; 50 years</c:v>
                </c:pt>
              </c:strCache>
            </c:strRef>
          </c:cat>
          <c:val>
            <c:numRef>
              <c:f>Report_Tables!$M$2:$M$7</c:f>
              <c:numCache>
                <c:formatCode>0%</c:formatCode>
                <c:ptCount val="6"/>
                <c:pt idx="0">
                  <c:v>0</c:v>
                </c:pt>
                <c:pt idx="1">
                  <c:v>3.1413612565445025E-2</c:v>
                </c:pt>
                <c:pt idx="2">
                  <c:v>0.3193717277486911</c:v>
                </c:pt>
                <c:pt idx="3">
                  <c:v>0.27225130890052357</c:v>
                </c:pt>
                <c:pt idx="4">
                  <c:v>0.35078534031413611</c:v>
                </c:pt>
                <c:pt idx="5">
                  <c:v>2.6178010471204188E-2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928-4DBA-84C5-E7206BEA9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F8-4613-A1CD-76F1D233B4F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F8-4613-A1CD-76F1D233B4F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F8-4613-A1CD-76F1D233B4F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F8-4613-A1CD-76F1D233B4F4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F8-4613-A1CD-76F1D233B4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2F8-4613-A1CD-76F1D233B4F4}"/>
                </c:ext>
              </c:extLst>
            </c:dLbl>
            <c:dLbl>
              <c:idx val="1"/>
              <c:layout>
                <c:manualLayout>
                  <c:x val="1.7467244904297959E-2"/>
                  <c:y val="1.21580508315021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7D3876-CFB7-4A62-8217-74346326A1D1}" type="CATEGORYNAME">
                      <a:rPr lang="en-US" sz="140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/>
                      <a:t>
</a:t>
                    </a:r>
                    <a:fld id="{EED2F3A0-379B-422B-B36C-51737DF99B10}" type="PERCENTAGE">
                      <a:rPr lang="en-US" sz="1400" baseline="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4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F8-4613-A1CD-76F1D233B4F4}"/>
                </c:ext>
              </c:extLst>
            </c:dLbl>
            <c:dLbl>
              <c:idx val="2"/>
              <c:layout>
                <c:manualLayout>
                  <c:x val="2.6200867356447097E-2"/>
                  <c:y val="-1.621073444200290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FAAD75-EE43-45E9-A9AD-439D3584C8C0}" type="CATEGORYNAME">
                      <a:rPr lang="en-US" sz="140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/>
                      <a:t>
</a:t>
                    </a:r>
                    <a:fld id="{483FF756-9E80-48C5-AFA2-CB033E947E9D}" type="PERCENTAGE">
                      <a:rPr lang="en-US" sz="1400" baseline="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4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F8-4613-A1CD-76F1D233B4F4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7D3CFC-402C-4F0E-B1B8-34FA12D582AB}" type="CATEGORYNAME">
                      <a:rPr lang="en-US" sz="140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/>
                      <a:t>
</a:t>
                    </a:r>
                    <a:fld id="{3CCA23E1-1243-4C14-BFD5-8AD8AA3D5B6B}" type="PERCENTAGE">
                      <a:rPr lang="en-US" sz="1400" baseline="0"/>
                      <a:pPr>
                        <a:defRPr sz="11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4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F8-4613-A1CD-76F1D233B4F4}"/>
                </c:ext>
              </c:extLst>
            </c:dLbl>
            <c:dLbl>
              <c:idx val="4"/>
              <c:layout>
                <c:manualLayout>
                  <c:x val="-2.2680369361168757E-2"/>
                  <c:y val="7.0921963183762718E-3"/>
                </c:manualLayout>
              </c:layout>
              <c:tx>
                <c:rich>
                  <a:bodyPr/>
                  <a:lstStyle/>
                  <a:p>
                    <a:fld id="{905CE319-772A-4958-9D00-207B4A4F3154}" type="CATEGORYNAME">
                      <a:rPr lang="en-US" sz="1100"/>
                      <a:pPr/>
                      <a:t>[CATEGORY NAME]</a:t>
                    </a:fld>
                    <a:r>
                      <a:rPr lang="en-US" baseline="0"/>
                      <a:t>
</a:t>
                    </a:r>
                    <a:fld id="{4AD857E8-E3F9-41CA-BD17-8AAEAAA0FEA0}" type="PERCENTAGE">
                      <a:rPr lang="en-US" sz="1400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2F8-4613-A1CD-76F1D233B4F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Report_Tables!$Q$17:$Q$21</c:f>
              <c:strCache>
                <c:ptCount val="5"/>
                <c:pt idx="0">
                  <c:v>Race/Ethnicity†</c:v>
                </c:pt>
                <c:pt idx="1">
                  <c:v>White</c:v>
                </c:pt>
                <c:pt idx="2">
                  <c:v>Hispanic</c:v>
                </c:pt>
                <c:pt idx="3">
                  <c:v>Pacific Islander</c:v>
                </c:pt>
                <c:pt idx="4">
                  <c:v>Other</c:v>
                </c:pt>
              </c:strCache>
            </c:strRef>
          </c:cat>
          <c:val>
            <c:numRef>
              <c:f>Report_Tables!$R$17:$R$21</c:f>
              <c:numCache>
                <c:formatCode>General</c:formatCode>
                <c:ptCount val="5"/>
                <c:pt idx="1">
                  <c:v>52</c:v>
                </c:pt>
                <c:pt idx="2">
                  <c:v>32</c:v>
                </c:pt>
                <c:pt idx="3">
                  <c:v>95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F8-4613-A1CD-76F1D233B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Mumps Cases by County</a:t>
            </a:r>
          </a:p>
        </c:rich>
      </c:tx>
      <c:layout>
        <c:manualLayout>
          <c:xMode val="edge"/>
          <c:yMode val="edge"/>
          <c:x val="0.36624780538412427"/>
          <c:y val="2.76395798783858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735412881082158E-2"/>
          <c:y val="0.14536609343427087"/>
          <c:w val="0.89576031361464437"/>
          <c:h val="0.55566930785634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Grayson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1-4790-B1C6-382BBB1F7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1-4790-B1C6-382BBB1F75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Tarrant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1-4790-B1C6-382BBB1F75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Collin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C1-4790-B1C6-382BBB1F7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65008312"/>
        <c:axId val="65008704"/>
      </c:barChart>
      <c:dateAx>
        <c:axId val="65008312"/>
        <c:scaling>
          <c:orientation val="minMax"/>
          <c:min val="4268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>
                    <a:solidFill>
                      <a:schemeClr val="tx1"/>
                    </a:solidFill>
                  </a:rPr>
                  <a:t>Parotitis Onset Dates</a:t>
                </a:r>
              </a:p>
            </c:rich>
          </c:tx>
          <c:layout>
            <c:manualLayout>
              <c:xMode val="edge"/>
              <c:yMode val="edge"/>
              <c:x val="0.43682787385715766"/>
              <c:y val="0.865901346461711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08704"/>
        <c:crosses val="autoZero"/>
        <c:auto val="1"/>
        <c:lblOffset val="100"/>
        <c:baseTimeUnit val="days"/>
      </c:dateAx>
      <c:valAx>
        <c:axId val="65008704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>
                    <a:solidFill>
                      <a:schemeClr val="tx1"/>
                    </a:solidFill>
                  </a:rPr>
                  <a:t>Number of Confirmed/Probable Cases</a:t>
                </a:r>
              </a:p>
            </c:rich>
          </c:tx>
          <c:layout>
            <c:manualLayout>
              <c:xMode val="edge"/>
              <c:yMode val="edge"/>
              <c:x val="1.2626467510817904E-2"/>
              <c:y val="0.230785921660289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083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Mumps Cases by County</a:t>
            </a:r>
          </a:p>
        </c:rich>
      </c:tx>
      <c:layout>
        <c:manualLayout>
          <c:xMode val="edge"/>
          <c:yMode val="edge"/>
          <c:x val="0.36624780538412427"/>
          <c:y val="2.763957987838584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735412881082158E-2"/>
          <c:y val="0.14536609343427087"/>
          <c:w val="0.89576031361464437"/>
          <c:h val="0.555669307856341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Grayson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9-407B-B029-DBA1B218FC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9-407B-B029-DBA1B218FC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Tarrant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9-407B-B029-DBA1B218FC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Collin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m/d/yyyy</c:formatCode>
                <c:ptCount val="11"/>
                <c:pt idx="0">
                  <c:v>42716</c:v>
                </c:pt>
                <c:pt idx="1">
                  <c:v>42723</c:v>
                </c:pt>
                <c:pt idx="2">
                  <c:v>42695</c:v>
                </c:pt>
                <c:pt idx="3">
                  <c:v>42697</c:v>
                </c:pt>
                <c:pt idx="4">
                  <c:v>42709</c:v>
                </c:pt>
                <c:pt idx="5">
                  <c:v>42711</c:v>
                </c:pt>
                <c:pt idx="6">
                  <c:v>42700</c:v>
                </c:pt>
                <c:pt idx="7">
                  <c:v>42703</c:v>
                </c:pt>
                <c:pt idx="8">
                  <c:v>42713</c:v>
                </c:pt>
                <c:pt idx="9">
                  <c:v>42696</c:v>
                </c:pt>
                <c:pt idx="10">
                  <c:v>42732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79-407B-B029-DBA1B218F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65009488"/>
        <c:axId val="65009880"/>
      </c:barChart>
      <c:dateAx>
        <c:axId val="65009488"/>
        <c:scaling>
          <c:orientation val="minMax"/>
          <c:min val="4268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>
                    <a:solidFill>
                      <a:schemeClr val="tx1"/>
                    </a:solidFill>
                  </a:rPr>
                  <a:t>Parotitis Onset Dates</a:t>
                </a:r>
              </a:p>
            </c:rich>
          </c:tx>
          <c:layout>
            <c:manualLayout>
              <c:xMode val="edge"/>
              <c:yMode val="edge"/>
              <c:x val="0.43682787385715766"/>
              <c:y val="0.8659013464617112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09880"/>
        <c:crosses val="autoZero"/>
        <c:auto val="1"/>
        <c:lblOffset val="100"/>
        <c:baseTimeUnit val="days"/>
      </c:dateAx>
      <c:valAx>
        <c:axId val="65009880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baseline="0">
                    <a:solidFill>
                      <a:schemeClr val="tx1"/>
                    </a:solidFill>
                  </a:rPr>
                  <a:t>Number of Confirmed/Probable Cases</a:t>
                </a:r>
              </a:p>
            </c:rich>
          </c:tx>
          <c:layout>
            <c:manualLayout>
              <c:xMode val="edge"/>
              <c:yMode val="edge"/>
              <c:x val="1.2626467510817904E-2"/>
              <c:y val="0.230785921660289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0948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646E6-9388-4184-85A0-7A92DFD952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C8FFF6E3-0549-4AD6-8F8D-98A084C0116D}" type="pres">
      <dgm:prSet presAssocID="{F92646E6-9388-4184-85A0-7A92DFD95237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8B84B7D-0116-4064-876E-937AA40DEEE1}" type="presOf" srcId="{F92646E6-9388-4184-85A0-7A92DFD95237}" destId="{C8FFF6E3-0549-4AD6-8F8D-98A084C011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646E6-9388-4184-85A0-7A92DFD952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E927124-28FF-4492-BF40-C33E884948FD}">
      <dgm:prSet phldrT="[Text]"/>
      <dgm:spPr/>
      <dgm:t>
        <a:bodyPr/>
        <a:lstStyle/>
        <a:p>
          <a:r>
            <a:rPr lang="en-US" b="1" dirty="0"/>
            <a:t>Saturday 11/19/2016: </a:t>
          </a:r>
        </a:p>
        <a:p>
          <a:r>
            <a:rPr lang="en-US" b="1" dirty="0"/>
            <a:t>Initial Cases Reported</a:t>
          </a:r>
        </a:p>
      </dgm:t>
    </dgm:pt>
    <dgm:pt modelId="{B0FD0DA1-2297-40B1-9640-24EC8CCF64AC}" type="parTrans" cxnId="{13663F58-B904-45E7-B48C-55DA9DFB4962}">
      <dgm:prSet/>
      <dgm:spPr/>
      <dgm:t>
        <a:bodyPr/>
        <a:lstStyle/>
        <a:p>
          <a:endParaRPr lang="en-US"/>
        </a:p>
      </dgm:t>
    </dgm:pt>
    <dgm:pt modelId="{62D696C1-090D-48B4-A539-045A7FA4F97B}" type="sibTrans" cxnId="{13663F58-B904-45E7-B48C-55DA9DFB4962}">
      <dgm:prSet/>
      <dgm:spPr/>
      <dgm:t>
        <a:bodyPr/>
        <a:lstStyle/>
        <a:p>
          <a:endParaRPr lang="en-US"/>
        </a:p>
      </dgm:t>
    </dgm:pt>
    <dgm:pt modelId="{C8FFF6E3-0549-4AD6-8F8D-98A084C0116D}" type="pres">
      <dgm:prSet presAssocID="{F92646E6-9388-4184-85A0-7A92DFD95237}" presName="Name0" presStyleCnt="0">
        <dgm:presLayoutVars>
          <dgm:dir/>
          <dgm:animLvl val="lvl"/>
          <dgm:resizeHandles val="exact"/>
        </dgm:presLayoutVars>
      </dgm:prSet>
      <dgm:spPr/>
    </dgm:pt>
    <dgm:pt modelId="{0A697840-1AB1-4A15-B7F7-9616452EF46D}" type="pres">
      <dgm:prSet presAssocID="{BE927124-28FF-4492-BF40-C33E884948FD}" presName="parTxOnly" presStyleLbl="node1" presStyleIdx="0" presStyleCnt="1" custLinFactNeighborX="-179">
        <dgm:presLayoutVars>
          <dgm:chMax val="0"/>
          <dgm:chPref val="0"/>
          <dgm:bulletEnabled val="1"/>
        </dgm:presLayoutVars>
      </dgm:prSet>
      <dgm:spPr/>
    </dgm:pt>
  </dgm:ptLst>
  <dgm:cxnLst>
    <dgm:cxn modelId="{13663F58-B904-45E7-B48C-55DA9DFB4962}" srcId="{F92646E6-9388-4184-85A0-7A92DFD95237}" destId="{BE927124-28FF-4492-BF40-C33E884948FD}" srcOrd="0" destOrd="0" parTransId="{B0FD0DA1-2297-40B1-9640-24EC8CCF64AC}" sibTransId="{62D696C1-090D-48B4-A539-045A7FA4F97B}"/>
    <dgm:cxn modelId="{23619A7F-C42B-45A5-AD3F-2280283DDAF4}" type="presOf" srcId="{BE927124-28FF-4492-BF40-C33E884948FD}" destId="{0A697840-1AB1-4A15-B7F7-9616452EF46D}" srcOrd="0" destOrd="0" presId="urn:microsoft.com/office/officeart/2005/8/layout/chevron1"/>
    <dgm:cxn modelId="{5E49F4EB-4F79-47FC-BDD0-A5DADF68500F}" type="presOf" srcId="{F92646E6-9388-4184-85A0-7A92DFD95237}" destId="{C8FFF6E3-0549-4AD6-8F8D-98A084C0116D}" srcOrd="0" destOrd="0" presId="urn:microsoft.com/office/officeart/2005/8/layout/chevron1"/>
    <dgm:cxn modelId="{560914C2-5E6C-41D2-86A9-35998B5EE6F4}" type="presParOf" srcId="{C8FFF6E3-0549-4AD6-8F8D-98A084C0116D}" destId="{0A697840-1AB1-4A15-B7F7-9616452EF46D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646E6-9388-4184-85A0-7A92DFD952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41BDAD9-E5CE-42DF-92F8-C0F65553567C}">
      <dgm:prSet phldrT="[Text]"/>
      <dgm:spPr/>
      <dgm:t>
        <a:bodyPr/>
        <a:lstStyle/>
        <a:p>
          <a:r>
            <a:rPr lang="en-US" b="1" dirty="0"/>
            <a:t>Monday 11/21/2016: Review of Cases</a:t>
          </a:r>
        </a:p>
      </dgm:t>
    </dgm:pt>
    <dgm:pt modelId="{D5A28DA5-5CEC-4EDD-B9C1-C18C4AAF8E85}" type="parTrans" cxnId="{51627253-0B9E-4970-8EF8-1898B4CF0D32}">
      <dgm:prSet/>
      <dgm:spPr/>
      <dgm:t>
        <a:bodyPr/>
        <a:lstStyle/>
        <a:p>
          <a:endParaRPr lang="en-US"/>
        </a:p>
      </dgm:t>
    </dgm:pt>
    <dgm:pt modelId="{E6CA4813-FFD6-4A74-9B2A-7ED43E57AB0E}" type="sibTrans" cxnId="{51627253-0B9E-4970-8EF8-1898B4CF0D32}">
      <dgm:prSet/>
      <dgm:spPr/>
      <dgm:t>
        <a:bodyPr/>
        <a:lstStyle/>
        <a:p>
          <a:endParaRPr lang="en-US"/>
        </a:p>
      </dgm:t>
    </dgm:pt>
    <dgm:pt modelId="{CDBC45A3-3001-42C3-B6B9-E4BA6BBE36F1}">
      <dgm:prSet phldrT="[Text]"/>
      <dgm:spPr/>
      <dgm:t>
        <a:bodyPr/>
        <a:lstStyle/>
        <a:p>
          <a:r>
            <a:rPr lang="en-US" b="1" dirty="0"/>
            <a:t>Saturday 11/19/2016: Initial Cases Reported</a:t>
          </a:r>
        </a:p>
      </dgm:t>
    </dgm:pt>
    <dgm:pt modelId="{FC4B21E1-84FC-4BDC-B368-1C02B476B79C}" type="parTrans" cxnId="{A72411B0-0A3A-49E8-838E-E8417C914ABB}">
      <dgm:prSet/>
      <dgm:spPr/>
      <dgm:t>
        <a:bodyPr/>
        <a:lstStyle/>
        <a:p>
          <a:endParaRPr lang="en-US"/>
        </a:p>
      </dgm:t>
    </dgm:pt>
    <dgm:pt modelId="{99B78E35-1A7D-4E14-81FE-2B35C88A12A3}" type="sibTrans" cxnId="{A72411B0-0A3A-49E8-838E-E8417C914ABB}">
      <dgm:prSet/>
      <dgm:spPr/>
      <dgm:t>
        <a:bodyPr/>
        <a:lstStyle/>
        <a:p>
          <a:endParaRPr lang="en-US"/>
        </a:p>
      </dgm:t>
    </dgm:pt>
    <dgm:pt modelId="{C8FFF6E3-0549-4AD6-8F8D-98A084C0116D}" type="pres">
      <dgm:prSet presAssocID="{F92646E6-9388-4184-85A0-7A92DFD95237}" presName="Name0" presStyleCnt="0">
        <dgm:presLayoutVars>
          <dgm:dir/>
          <dgm:animLvl val="lvl"/>
          <dgm:resizeHandles val="exact"/>
        </dgm:presLayoutVars>
      </dgm:prSet>
      <dgm:spPr/>
    </dgm:pt>
    <dgm:pt modelId="{43FDC17B-152C-42C0-BA8D-BC98CC07232D}" type="pres">
      <dgm:prSet presAssocID="{CDBC45A3-3001-42C3-B6B9-E4BA6BBE36F1}" presName="parTxOnly" presStyleLbl="node1" presStyleIdx="0" presStyleCnt="2" custLinFactNeighborX="-9366" custLinFactNeighborY="10287">
        <dgm:presLayoutVars>
          <dgm:chMax val="0"/>
          <dgm:chPref val="0"/>
          <dgm:bulletEnabled val="1"/>
        </dgm:presLayoutVars>
      </dgm:prSet>
      <dgm:spPr/>
    </dgm:pt>
    <dgm:pt modelId="{E602A7EB-3F3B-4386-A91B-EF93360E6F6B}" type="pres">
      <dgm:prSet presAssocID="{99B78E35-1A7D-4E14-81FE-2B35C88A12A3}" presName="parTxOnlySpace" presStyleCnt="0"/>
      <dgm:spPr/>
    </dgm:pt>
    <dgm:pt modelId="{53F7F100-5EB1-4D48-B40A-3D5243B0109D}" type="pres">
      <dgm:prSet presAssocID="{141BDAD9-E5CE-42DF-92F8-C0F65553567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8F79A5E-4557-4FDF-AF14-5C3A780495B6}" type="presOf" srcId="{F92646E6-9388-4184-85A0-7A92DFD95237}" destId="{C8FFF6E3-0549-4AD6-8F8D-98A084C0116D}" srcOrd="0" destOrd="0" presId="urn:microsoft.com/office/officeart/2005/8/layout/chevron1"/>
    <dgm:cxn modelId="{76476E45-A315-4242-B891-72F55E69F2D0}" type="presOf" srcId="{CDBC45A3-3001-42C3-B6B9-E4BA6BBE36F1}" destId="{43FDC17B-152C-42C0-BA8D-BC98CC07232D}" srcOrd="0" destOrd="0" presId="urn:microsoft.com/office/officeart/2005/8/layout/chevron1"/>
    <dgm:cxn modelId="{51627253-0B9E-4970-8EF8-1898B4CF0D32}" srcId="{F92646E6-9388-4184-85A0-7A92DFD95237}" destId="{141BDAD9-E5CE-42DF-92F8-C0F65553567C}" srcOrd="1" destOrd="0" parTransId="{D5A28DA5-5CEC-4EDD-B9C1-C18C4AAF8E85}" sibTransId="{E6CA4813-FFD6-4A74-9B2A-7ED43E57AB0E}"/>
    <dgm:cxn modelId="{90989292-A26F-4499-90FB-C1D98141997E}" type="presOf" srcId="{141BDAD9-E5CE-42DF-92F8-C0F65553567C}" destId="{53F7F100-5EB1-4D48-B40A-3D5243B0109D}" srcOrd="0" destOrd="0" presId="urn:microsoft.com/office/officeart/2005/8/layout/chevron1"/>
    <dgm:cxn modelId="{A72411B0-0A3A-49E8-838E-E8417C914ABB}" srcId="{F92646E6-9388-4184-85A0-7A92DFD95237}" destId="{CDBC45A3-3001-42C3-B6B9-E4BA6BBE36F1}" srcOrd="0" destOrd="0" parTransId="{FC4B21E1-84FC-4BDC-B368-1C02B476B79C}" sibTransId="{99B78E35-1A7D-4E14-81FE-2B35C88A12A3}"/>
    <dgm:cxn modelId="{772DC112-D31D-4EF8-A612-1D76D71F9748}" type="presParOf" srcId="{C8FFF6E3-0549-4AD6-8F8D-98A084C0116D}" destId="{43FDC17B-152C-42C0-BA8D-BC98CC07232D}" srcOrd="0" destOrd="0" presId="urn:microsoft.com/office/officeart/2005/8/layout/chevron1"/>
    <dgm:cxn modelId="{A6CBC323-7C2A-4F44-BF85-F9BCB467F743}" type="presParOf" srcId="{C8FFF6E3-0549-4AD6-8F8D-98A084C0116D}" destId="{E602A7EB-3F3B-4386-A91B-EF93360E6F6B}" srcOrd="1" destOrd="0" presId="urn:microsoft.com/office/officeart/2005/8/layout/chevron1"/>
    <dgm:cxn modelId="{EDEC1D49-0B48-4029-AE2A-D62C4D74FE78}" type="presParOf" srcId="{C8FFF6E3-0549-4AD6-8F8D-98A084C0116D}" destId="{53F7F100-5EB1-4D48-B40A-3D5243B0109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646E6-9388-4184-85A0-7A92DFD952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41BDAD9-E5CE-42DF-92F8-C0F65553567C}">
      <dgm:prSet phldrT="[Text]"/>
      <dgm:spPr/>
      <dgm:t>
        <a:bodyPr/>
        <a:lstStyle/>
        <a:p>
          <a:r>
            <a:rPr lang="en-US" b="1" dirty="0"/>
            <a:t>Monday 11/21/2016: Review of Cases</a:t>
          </a:r>
        </a:p>
      </dgm:t>
    </dgm:pt>
    <dgm:pt modelId="{D5A28DA5-5CEC-4EDD-B9C1-C18C4AAF8E85}" type="parTrans" cxnId="{51627253-0B9E-4970-8EF8-1898B4CF0D32}">
      <dgm:prSet/>
      <dgm:spPr/>
      <dgm:t>
        <a:bodyPr/>
        <a:lstStyle/>
        <a:p>
          <a:endParaRPr lang="en-US"/>
        </a:p>
      </dgm:t>
    </dgm:pt>
    <dgm:pt modelId="{E6CA4813-FFD6-4A74-9B2A-7ED43E57AB0E}" type="sibTrans" cxnId="{51627253-0B9E-4970-8EF8-1898B4CF0D32}">
      <dgm:prSet/>
      <dgm:spPr/>
      <dgm:t>
        <a:bodyPr/>
        <a:lstStyle/>
        <a:p>
          <a:endParaRPr lang="en-US"/>
        </a:p>
      </dgm:t>
    </dgm:pt>
    <dgm:pt modelId="{CDBC45A3-3001-42C3-B6B9-E4BA6BBE36F1}">
      <dgm:prSet phldrT="[Text]"/>
      <dgm:spPr/>
      <dgm:t>
        <a:bodyPr/>
        <a:lstStyle/>
        <a:p>
          <a:r>
            <a:rPr lang="en-US" b="1" dirty="0"/>
            <a:t>Saturday 11/19/2016: Initial Cases Reported</a:t>
          </a:r>
        </a:p>
      </dgm:t>
    </dgm:pt>
    <dgm:pt modelId="{FC4B21E1-84FC-4BDC-B368-1C02B476B79C}" type="parTrans" cxnId="{A72411B0-0A3A-49E8-838E-E8417C914ABB}">
      <dgm:prSet/>
      <dgm:spPr/>
      <dgm:t>
        <a:bodyPr/>
        <a:lstStyle/>
        <a:p>
          <a:endParaRPr lang="en-US"/>
        </a:p>
      </dgm:t>
    </dgm:pt>
    <dgm:pt modelId="{99B78E35-1A7D-4E14-81FE-2B35C88A12A3}" type="sibTrans" cxnId="{A72411B0-0A3A-49E8-838E-E8417C914ABB}">
      <dgm:prSet/>
      <dgm:spPr/>
      <dgm:t>
        <a:bodyPr/>
        <a:lstStyle/>
        <a:p>
          <a:endParaRPr lang="en-US"/>
        </a:p>
      </dgm:t>
    </dgm:pt>
    <dgm:pt modelId="{C8FFF6E3-0549-4AD6-8F8D-98A084C0116D}" type="pres">
      <dgm:prSet presAssocID="{F92646E6-9388-4184-85A0-7A92DFD95237}" presName="Name0" presStyleCnt="0">
        <dgm:presLayoutVars>
          <dgm:dir/>
          <dgm:animLvl val="lvl"/>
          <dgm:resizeHandles val="exact"/>
        </dgm:presLayoutVars>
      </dgm:prSet>
      <dgm:spPr/>
    </dgm:pt>
    <dgm:pt modelId="{43FDC17B-152C-42C0-BA8D-BC98CC07232D}" type="pres">
      <dgm:prSet presAssocID="{CDBC45A3-3001-42C3-B6B9-E4BA6BBE36F1}" presName="parTxOnly" presStyleLbl="node1" presStyleIdx="0" presStyleCnt="2" custLinFactNeighborX="-9366" custLinFactNeighborY="10287">
        <dgm:presLayoutVars>
          <dgm:chMax val="0"/>
          <dgm:chPref val="0"/>
          <dgm:bulletEnabled val="1"/>
        </dgm:presLayoutVars>
      </dgm:prSet>
      <dgm:spPr/>
    </dgm:pt>
    <dgm:pt modelId="{E602A7EB-3F3B-4386-A91B-EF93360E6F6B}" type="pres">
      <dgm:prSet presAssocID="{99B78E35-1A7D-4E14-81FE-2B35C88A12A3}" presName="parTxOnlySpace" presStyleCnt="0"/>
      <dgm:spPr/>
    </dgm:pt>
    <dgm:pt modelId="{53F7F100-5EB1-4D48-B40A-3D5243B0109D}" type="pres">
      <dgm:prSet presAssocID="{141BDAD9-E5CE-42DF-92F8-C0F65553567C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51627253-0B9E-4970-8EF8-1898B4CF0D32}" srcId="{F92646E6-9388-4184-85A0-7A92DFD95237}" destId="{141BDAD9-E5CE-42DF-92F8-C0F65553567C}" srcOrd="1" destOrd="0" parTransId="{D5A28DA5-5CEC-4EDD-B9C1-C18C4AAF8E85}" sibTransId="{E6CA4813-FFD6-4A74-9B2A-7ED43E57AB0E}"/>
    <dgm:cxn modelId="{DF29C77C-477E-4A77-A0F6-6239EBE60951}" type="presOf" srcId="{141BDAD9-E5CE-42DF-92F8-C0F65553567C}" destId="{53F7F100-5EB1-4D48-B40A-3D5243B0109D}" srcOrd="0" destOrd="0" presId="urn:microsoft.com/office/officeart/2005/8/layout/chevron1"/>
    <dgm:cxn modelId="{0307139F-11AF-4B4A-84DB-3278D441A7D9}" type="presOf" srcId="{F92646E6-9388-4184-85A0-7A92DFD95237}" destId="{C8FFF6E3-0549-4AD6-8F8D-98A084C0116D}" srcOrd="0" destOrd="0" presId="urn:microsoft.com/office/officeart/2005/8/layout/chevron1"/>
    <dgm:cxn modelId="{A72411B0-0A3A-49E8-838E-E8417C914ABB}" srcId="{F92646E6-9388-4184-85A0-7A92DFD95237}" destId="{CDBC45A3-3001-42C3-B6B9-E4BA6BBE36F1}" srcOrd="0" destOrd="0" parTransId="{FC4B21E1-84FC-4BDC-B368-1C02B476B79C}" sibTransId="{99B78E35-1A7D-4E14-81FE-2B35C88A12A3}"/>
    <dgm:cxn modelId="{AE54C4E6-6566-4893-8DF8-B3432E960BAE}" type="presOf" srcId="{CDBC45A3-3001-42C3-B6B9-E4BA6BBE36F1}" destId="{43FDC17B-152C-42C0-BA8D-BC98CC07232D}" srcOrd="0" destOrd="0" presId="urn:microsoft.com/office/officeart/2005/8/layout/chevron1"/>
    <dgm:cxn modelId="{47DC86D6-7CA7-4623-A5C8-26D931439777}" type="presParOf" srcId="{C8FFF6E3-0549-4AD6-8F8D-98A084C0116D}" destId="{43FDC17B-152C-42C0-BA8D-BC98CC07232D}" srcOrd="0" destOrd="0" presId="urn:microsoft.com/office/officeart/2005/8/layout/chevron1"/>
    <dgm:cxn modelId="{30B9A2B3-F9AB-4804-85F6-232C15A4691D}" type="presParOf" srcId="{C8FFF6E3-0549-4AD6-8F8D-98A084C0116D}" destId="{E602A7EB-3F3B-4386-A91B-EF93360E6F6B}" srcOrd="1" destOrd="0" presId="urn:microsoft.com/office/officeart/2005/8/layout/chevron1"/>
    <dgm:cxn modelId="{24A62524-B7BE-41C8-9F36-11FF5246141F}" type="presParOf" srcId="{C8FFF6E3-0549-4AD6-8F8D-98A084C0116D}" destId="{53F7F100-5EB1-4D48-B40A-3D5243B0109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646E6-9388-4184-85A0-7A92DFD952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141BDAD9-E5CE-42DF-92F8-C0F65553567C}">
      <dgm:prSet phldrT="[Text]"/>
      <dgm:spPr/>
      <dgm:t>
        <a:bodyPr/>
        <a:lstStyle/>
        <a:p>
          <a:r>
            <a:rPr lang="en-US" b="1" dirty="0"/>
            <a:t>Monday 11/21/2016: Review of Cases</a:t>
          </a:r>
        </a:p>
      </dgm:t>
    </dgm:pt>
    <dgm:pt modelId="{D5A28DA5-5CEC-4EDD-B9C1-C18C4AAF8E85}" type="parTrans" cxnId="{51627253-0B9E-4970-8EF8-1898B4CF0D32}">
      <dgm:prSet/>
      <dgm:spPr/>
      <dgm:t>
        <a:bodyPr/>
        <a:lstStyle/>
        <a:p>
          <a:endParaRPr lang="en-US"/>
        </a:p>
      </dgm:t>
    </dgm:pt>
    <dgm:pt modelId="{E6CA4813-FFD6-4A74-9B2A-7ED43E57AB0E}" type="sibTrans" cxnId="{51627253-0B9E-4970-8EF8-1898B4CF0D32}">
      <dgm:prSet/>
      <dgm:spPr/>
      <dgm:t>
        <a:bodyPr/>
        <a:lstStyle/>
        <a:p>
          <a:endParaRPr lang="en-US"/>
        </a:p>
      </dgm:t>
    </dgm:pt>
    <dgm:pt modelId="{5BF1DFD6-7A06-4E93-A193-4C4F9C259E9C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Tuesday 11/22/2016: Two More Cases Reported</a:t>
          </a:r>
        </a:p>
      </dgm:t>
    </dgm:pt>
    <dgm:pt modelId="{084B67B3-C362-40EE-9EC4-8F4B43AC2D3C}" type="parTrans" cxnId="{A5E56828-115D-4BAC-9B12-50BB48BCCD0C}">
      <dgm:prSet/>
      <dgm:spPr/>
      <dgm:t>
        <a:bodyPr/>
        <a:lstStyle/>
        <a:p>
          <a:endParaRPr lang="en-US"/>
        </a:p>
      </dgm:t>
    </dgm:pt>
    <dgm:pt modelId="{8471CD49-F5BA-4446-A0F8-8DB2FE948DFA}" type="sibTrans" cxnId="{A5E56828-115D-4BAC-9B12-50BB48BCCD0C}">
      <dgm:prSet/>
      <dgm:spPr/>
      <dgm:t>
        <a:bodyPr/>
        <a:lstStyle/>
        <a:p>
          <a:endParaRPr lang="en-US"/>
        </a:p>
      </dgm:t>
    </dgm:pt>
    <dgm:pt modelId="{CDBC45A3-3001-42C3-B6B9-E4BA6BBE36F1}">
      <dgm:prSet phldrT="[Text]"/>
      <dgm:spPr/>
      <dgm:t>
        <a:bodyPr/>
        <a:lstStyle/>
        <a:p>
          <a:r>
            <a:rPr lang="en-US" b="1" dirty="0"/>
            <a:t>Saturday 11/19/2016: Initial Cases Reported</a:t>
          </a:r>
        </a:p>
      </dgm:t>
    </dgm:pt>
    <dgm:pt modelId="{FC4B21E1-84FC-4BDC-B368-1C02B476B79C}" type="parTrans" cxnId="{A72411B0-0A3A-49E8-838E-E8417C914ABB}">
      <dgm:prSet/>
      <dgm:spPr/>
      <dgm:t>
        <a:bodyPr/>
        <a:lstStyle/>
        <a:p>
          <a:endParaRPr lang="en-US"/>
        </a:p>
      </dgm:t>
    </dgm:pt>
    <dgm:pt modelId="{99B78E35-1A7D-4E14-81FE-2B35C88A12A3}" type="sibTrans" cxnId="{A72411B0-0A3A-49E8-838E-E8417C914ABB}">
      <dgm:prSet/>
      <dgm:spPr/>
      <dgm:t>
        <a:bodyPr/>
        <a:lstStyle/>
        <a:p>
          <a:endParaRPr lang="en-US"/>
        </a:p>
      </dgm:t>
    </dgm:pt>
    <dgm:pt modelId="{C8FFF6E3-0549-4AD6-8F8D-98A084C0116D}" type="pres">
      <dgm:prSet presAssocID="{F92646E6-9388-4184-85A0-7A92DFD95237}" presName="Name0" presStyleCnt="0">
        <dgm:presLayoutVars>
          <dgm:dir/>
          <dgm:animLvl val="lvl"/>
          <dgm:resizeHandles val="exact"/>
        </dgm:presLayoutVars>
      </dgm:prSet>
      <dgm:spPr/>
    </dgm:pt>
    <dgm:pt modelId="{43FDC17B-152C-42C0-BA8D-BC98CC07232D}" type="pres">
      <dgm:prSet presAssocID="{CDBC45A3-3001-42C3-B6B9-E4BA6BBE36F1}" presName="parTxOnly" presStyleLbl="node1" presStyleIdx="0" presStyleCnt="3" custLinFactNeighborX="-9366" custLinFactNeighborY="10287">
        <dgm:presLayoutVars>
          <dgm:chMax val="0"/>
          <dgm:chPref val="0"/>
          <dgm:bulletEnabled val="1"/>
        </dgm:presLayoutVars>
      </dgm:prSet>
      <dgm:spPr/>
    </dgm:pt>
    <dgm:pt modelId="{E602A7EB-3F3B-4386-A91B-EF93360E6F6B}" type="pres">
      <dgm:prSet presAssocID="{99B78E35-1A7D-4E14-81FE-2B35C88A12A3}" presName="parTxOnlySpace" presStyleCnt="0"/>
      <dgm:spPr/>
    </dgm:pt>
    <dgm:pt modelId="{53F7F100-5EB1-4D48-B40A-3D5243B0109D}" type="pres">
      <dgm:prSet presAssocID="{141BDAD9-E5CE-42DF-92F8-C0F6555356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54D1E7E-EB92-4D86-811F-F57FB34BDB95}" type="pres">
      <dgm:prSet presAssocID="{E6CA4813-FFD6-4A74-9B2A-7ED43E57AB0E}" presName="parTxOnlySpace" presStyleCnt="0"/>
      <dgm:spPr/>
    </dgm:pt>
    <dgm:pt modelId="{19D5FA1B-CBE4-48EE-A254-D68219DD5D01}" type="pres">
      <dgm:prSet presAssocID="{5BF1DFD6-7A06-4E93-A193-4C4F9C259E9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5E56828-115D-4BAC-9B12-50BB48BCCD0C}" srcId="{F92646E6-9388-4184-85A0-7A92DFD95237}" destId="{5BF1DFD6-7A06-4E93-A193-4C4F9C259E9C}" srcOrd="2" destOrd="0" parTransId="{084B67B3-C362-40EE-9EC4-8F4B43AC2D3C}" sibTransId="{8471CD49-F5BA-4446-A0F8-8DB2FE948DFA}"/>
    <dgm:cxn modelId="{51627253-0B9E-4970-8EF8-1898B4CF0D32}" srcId="{F92646E6-9388-4184-85A0-7A92DFD95237}" destId="{141BDAD9-E5CE-42DF-92F8-C0F65553567C}" srcOrd="1" destOrd="0" parTransId="{D5A28DA5-5CEC-4EDD-B9C1-C18C4AAF8E85}" sibTransId="{E6CA4813-FFD6-4A74-9B2A-7ED43E57AB0E}"/>
    <dgm:cxn modelId="{9193255A-AD6C-4B4C-9506-4664B385BC12}" type="presOf" srcId="{F92646E6-9388-4184-85A0-7A92DFD95237}" destId="{C8FFF6E3-0549-4AD6-8F8D-98A084C0116D}" srcOrd="0" destOrd="0" presId="urn:microsoft.com/office/officeart/2005/8/layout/chevron1"/>
    <dgm:cxn modelId="{2C65DB9E-7DA0-4C0B-AF12-AB00C3DB1172}" type="presOf" srcId="{5BF1DFD6-7A06-4E93-A193-4C4F9C259E9C}" destId="{19D5FA1B-CBE4-48EE-A254-D68219DD5D01}" srcOrd="0" destOrd="0" presId="urn:microsoft.com/office/officeart/2005/8/layout/chevron1"/>
    <dgm:cxn modelId="{DE3325AC-9CFD-458A-9A21-C1469CAFDC24}" type="presOf" srcId="{141BDAD9-E5CE-42DF-92F8-C0F65553567C}" destId="{53F7F100-5EB1-4D48-B40A-3D5243B0109D}" srcOrd="0" destOrd="0" presId="urn:microsoft.com/office/officeart/2005/8/layout/chevron1"/>
    <dgm:cxn modelId="{A72411B0-0A3A-49E8-838E-E8417C914ABB}" srcId="{F92646E6-9388-4184-85A0-7A92DFD95237}" destId="{CDBC45A3-3001-42C3-B6B9-E4BA6BBE36F1}" srcOrd="0" destOrd="0" parTransId="{FC4B21E1-84FC-4BDC-B368-1C02B476B79C}" sibTransId="{99B78E35-1A7D-4E14-81FE-2B35C88A12A3}"/>
    <dgm:cxn modelId="{D227FCFE-7BA4-4598-9D44-8A33B07A4B98}" type="presOf" srcId="{CDBC45A3-3001-42C3-B6B9-E4BA6BBE36F1}" destId="{43FDC17B-152C-42C0-BA8D-BC98CC07232D}" srcOrd="0" destOrd="0" presId="urn:microsoft.com/office/officeart/2005/8/layout/chevron1"/>
    <dgm:cxn modelId="{A1FD642B-615B-4B53-9BEA-355F2AB0AB10}" type="presParOf" srcId="{C8FFF6E3-0549-4AD6-8F8D-98A084C0116D}" destId="{43FDC17B-152C-42C0-BA8D-BC98CC07232D}" srcOrd="0" destOrd="0" presId="urn:microsoft.com/office/officeart/2005/8/layout/chevron1"/>
    <dgm:cxn modelId="{6ED5FC97-D26A-4911-965E-C8839E042C0C}" type="presParOf" srcId="{C8FFF6E3-0549-4AD6-8F8D-98A084C0116D}" destId="{E602A7EB-3F3B-4386-A91B-EF93360E6F6B}" srcOrd="1" destOrd="0" presId="urn:microsoft.com/office/officeart/2005/8/layout/chevron1"/>
    <dgm:cxn modelId="{ED145BAE-7F0A-43AE-8AEE-97FE7480E471}" type="presParOf" srcId="{C8FFF6E3-0549-4AD6-8F8D-98A084C0116D}" destId="{53F7F100-5EB1-4D48-B40A-3D5243B0109D}" srcOrd="2" destOrd="0" presId="urn:microsoft.com/office/officeart/2005/8/layout/chevron1"/>
    <dgm:cxn modelId="{585EB929-418E-4A90-848F-57294A798075}" type="presParOf" srcId="{C8FFF6E3-0549-4AD6-8F8D-98A084C0116D}" destId="{454D1E7E-EB92-4D86-811F-F57FB34BDB95}" srcOrd="3" destOrd="0" presId="urn:microsoft.com/office/officeart/2005/8/layout/chevron1"/>
    <dgm:cxn modelId="{6EBBB83C-18C8-4B30-B3E1-7CF3DBB86599}" type="presParOf" srcId="{C8FFF6E3-0549-4AD6-8F8D-98A084C0116D}" destId="{19D5FA1B-CBE4-48EE-A254-D68219DD5D0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646E6-9388-4184-85A0-7A92DFD9523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1DFA21-8D29-4177-BD71-6614532D977D}">
      <dgm:prSet phldrT="[Text]"/>
      <dgm:spPr/>
      <dgm:t>
        <a:bodyPr/>
        <a:lstStyle/>
        <a:p>
          <a:r>
            <a:rPr lang="en-US" b="1" dirty="0"/>
            <a:t>Saturday 11/19/2016: Initial Cases Reported</a:t>
          </a:r>
        </a:p>
      </dgm:t>
    </dgm:pt>
    <dgm:pt modelId="{930D74AA-89DC-4F58-9656-0FBF9B71B7FE}" type="parTrans" cxnId="{0D9BEE69-1A64-42B0-9C24-F991F8FF3785}">
      <dgm:prSet/>
      <dgm:spPr/>
      <dgm:t>
        <a:bodyPr/>
        <a:lstStyle/>
        <a:p>
          <a:endParaRPr lang="en-US"/>
        </a:p>
      </dgm:t>
    </dgm:pt>
    <dgm:pt modelId="{C5727C4C-BD65-4BBE-B3AA-0B1693298004}" type="sibTrans" cxnId="{0D9BEE69-1A64-42B0-9C24-F991F8FF3785}">
      <dgm:prSet/>
      <dgm:spPr/>
      <dgm:t>
        <a:bodyPr/>
        <a:lstStyle/>
        <a:p>
          <a:endParaRPr lang="en-US"/>
        </a:p>
      </dgm:t>
    </dgm:pt>
    <dgm:pt modelId="{EA081645-38E6-478E-A79C-04A9123DF2C3}">
      <dgm:prSet phldrT="[Text]"/>
      <dgm:spPr/>
      <dgm:t>
        <a:bodyPr/>
        <a:lstStyle/>
        <a:p>
          <a:r>
            <a:rPr lang="en-US" b="1" dirty="0"/>
            <a:t>Monday 11/21/2016: Review of Cases</a:t>
          </a:r>
        </a:p>
      </dgm:t>
    </dgm:pt>
    <dgm:pt modelId="{EF12E962-0346-4B24-B35E-28F3550F038D}" type="parTrans" cxnId="{DF1BE2F3-7695-42BB-BD9D-272B718954A6}">
      <dgm:prSet/>
      <dgm:spPr/>
      <dgm:t>
        <a:bodyPr/>
        <a:lstStyle/>
        <a:p>
          <a:endParaRPr lang="en-US"/>
        </a:p>
      </dgm:t>
    </dgm:pt>
    <dgm:pt modelId="{3B7AC1DA-23DC-428D-8E40-7CC790918AE4}" type="sibTrans" cxnId="{DF1BE2F3-7695-42BB-BD9D-272B718954A6}">
      <dgm:prSet/>
      <dgm:spPr/>
      <dgm:t>
        <a:bodyPr/>
        <a:lstStyle/>
        <a:p>
          <a:endParaRPr lang="en-US"/>
        </a:p>
      </dgm:t>
    </dgm:pt>
    <dgm:pt modelId="{CF2130C4-75F8-4274-BC33-D027D6D8A3CA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Tuesday 11/22/2016: Two More Cases Reported</a:t>
          </a:r>
        </a:p>
      </dgm:t>
    </dgm:pt>
    <dgm:pt modelId="{9B7B62EC-0A14-47EE-8581-F9394EE54794}" type="parTrans" cxnId="{AB09AAAC-5232-4AC0-BC06-E6BB9DE5347F}">
      <dgm:prSet/>
      <dgm:spPr/>
      <dgm:t>
        <a:bodyPr/>
        <a:lstStyle/>
        <a:p>
          <a:endParaRPr lang="en-US"/>
        </a:p>
      </dgm:t>
    </dgm:pt>
    <dgm:pt modelId="{6B882D22-C1D1-4ED0-863E-2B888E8E39FA}" type="sibTrans" cxnId="{AB09AAAC-5232-4AC0-BC06-E6BB9DE5347F}">
      <dgm:prSet/>
      <dgm:spPr/>
      <dgm:t>
        <a:bodyPr/>
        <a:lstStyle/>
        <a:p>
          <a:endParaRPr lang="en-US"/>
        </a:p>
      </dgm:t>
    </dgm:pt>
    <dgm:pt modelId="{3BFD14C3-4CB7-4CF7-B2C0-43A2C3C7B794}">
      <dgm:prSet phldrT="[Text]"/>
      <dgm:spPr/>
      <dgm:t>
        <a:bodyPr/>
        <a:lstStyle/>
        <a:p>
          <a:r>
            <a:rPr lang="en-US" b="1" dirty="0"/>
            <a:t>Wednesday 11/23/2016: Thanksgiving Holiday Begins</a:t>
          </a:r>
        </a:p>
      </dgm:t>
    </dgm:pt>
    <dgm:pt modelId="{54205A81-2216-400F-B8A8-9A894287E4B5}" type="parTrans" cxnId="{210C7834-1357-47FD-927D-7602C8FE5418}">
      <dgm:prSet/>
      <dgm:spPr/>
      <dgm:t>
        <a:bodyPr/>
        <a:lstStyle/>
        <a:p>
          <a:endParaRPr lang="en-US"/>
        </a:p>
      </dgm:t>
    </dgm:pt>
    <dgm:pt modelId="{1D97BB6A-3AEE-4A6C-A17D-E63D5983F814}" type="sibTrans" cxnId="{210C7834-1357-47FD-927D-7602C8FE5418}">
      <dgm:prSet/>
      <dgm:spPr/>
      <dgm:t>
        <a:bodyPr/>
        <a:lstStyle/>
        <a:p>
          <a:endParaRPr lang="en-US"/>
        </a:p>
      </dgm:t>
    </dgm:pt>
    <dgm:pt modelId="{C8FFF6E3-0549-4AD6-8F8D-98A084C0116D}" type="pres">
      <dgm:prSet presAssocID="{F92646E6-9388-4184-85A0-7A92DFD95237}" presName="Name0" presStyleCnt="0">
        <dgm:presLayoutVars>
          <dgm:dir/>
          <dgm:animLvl val="lvl"/>
          <dgm:resizeHandles val="exact"/>
        </dgm:presLayoutVars>
      </dgm:prSet>
      <dgm:spPr/>
    </dgm:pt>
    <dgm:pt modelId="{0F4B73C8-4753-4ED1-AD48-9E8B5054EECC}" type="pres">
      <dgm:prSet presAssocID="{6F1DFA21-8D29-4177-BD71-6614532D977D}" presName="parTxOnly" presStyleLbl="node1" presStyleIdx="0" presStyleCnt="4" custLinFactNeighborX="-1717" custLinFactNeighborY="-2042">
        <dgm:presLayoutVars>
          <dgm:chMax val="0"/>
          <dgm:chPref val="0"/>
          <dgm:bulletEnabled val="1"/>
        </dgm:presLayoutVars>
      </dgm:prSet>
      <dgm:spPr/>
    </dgm:pt>
    <dgm:pt modelId="{D23C56FA-DE1B-4234-97AD-130538B1CCC1}" type="pres">
      <dgm:prSet presAssocID="{C5727C4C-BD65-4BBE-B3AA-0B1693298004}" presName="parTxOnlySpace" presStyleCnt="0"/>
      <dgm:spPr/>
    </dgm:pt>
    <dgm:pt modelId="{CD49A2ED-5657-47BD-A033-A439C58C2238}" type="pres">
      <dgm:prSet presAssocID="{EA081645-38E6-478E-A79C-04A9123DF2C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FFABD17-C8C0-43A8-ACE7-021E04186AD1}" type="pres">
      <dgm:prSet presAssocID="{3B7AC1DA-23DC-428D-8E40-7CC790918AE4}" presName="parTxOnlySpace" presStyleCnt="0"/>
      <dgm:spPr/>
    </dgm:pt>
    <dgm:pt modelId="{87FE951D-4672-4870-A21B-35C44D4A3887}" type="pres">
      <dgm:prSet presAssocID="{CF2130C4-75F8-4274-BC33-D027D6D8A3C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0324A0-9248-4DD0-8C40-2D2EACD54028}" type="pres">
      <dgm:prSet presAssocID="{6B882D22-C1D1-4ED0-863E-2B888E8E39FA}" presName="parTxOnlySpace" presStyleCnt="0"/>
      <dgm:spPr/>
    </dgm:pt>
    <dgm:pt modelId="{9ED1D75B-5F08-4178-A1AF-53EE83A1349D}" type="pres">
      <dgm:prSet presAssocID="{3BFD14C3-4CB7-4CF7-B2C0-43A2C3C7B79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961E826-B939-4223-894D-2C0CD727125D}" type="presOf" srcId="{F92646E6-9388-4184-85A0-7A92DFD95237}" destId="{C8FFF6E3-0549-4AD6-8F8D-98A084C0116D}" srcOrd="0" destOrd="0" presId="urn:microsoft.com/office/officeart/2005/8/layout/chevron1"/>
    <dgm:cxn modelId="{210C7834-1357-47FD-927D-7602C8FE5418}" srcId="{F92646E6-9388-4184-85A0-7A92DFD95237}" destId="{3BFD14C3-4CB7-4CF7-B2C0-43A2C3C7B794}" srcOrd="3" destOrd="0" parTransId="{54205A81-2216-400F-B8A8-9A894287E4B5}" sibTransId="{1D97BB6A-3AEE-4A6C-A17D-E63D5983F814}"/>
    <dgm:cxn modelId="{0D9BEE69-1A64-42B0-9C24-F991F8FF3785}" srcId="{F92646E6-9388-4184-85A0-7A92DFD95237}" destId="{6F1DFA21-8D29-4177-BD71-6614532D977D}" srcOrd="0" destOrd="0" parTransId="{930D74AA-89DC-4F58-9656-0FBF9B71B7FE}" sibTransId="{C5727C4C-BD65-4BBE-B3AA-0B1693298004}"/>
    <dgm:cxn modelId="{715C1273-8611-46D0-BF54-6A3437BA6564}" type="presOf" srcId="{EA081645-38E6-478E-A79C-04A9123DF2C3}" destId="{CD49A2ED-5657-47BD-A033-A439C58C2238}" srcOrd="0" destOrd="0" presId="urn:microsoft.com/office/officeart/2005/8/layout/chevron1"/>
    <dgm:cxn modelId="{40D7C792-EAE2-4668-B246-213C23443986}" type="presOf" srcId="{3BFD14C3-4CB7-4CF7-B2C0-43A2C3C7B794}" destId="{9ED1D75B-5F08-4178-A1AF-53EE83A1349D}" srcOrd="0" destOrd="0" presId="urn:microsoft.com/office/officeart/2005/8/layout/chevron1"/>
    <dgm:cxn modelId="{AB09AAAC-5232-4AC0-BC06-E6BB9DE5347F}" srcId="{F92646E6-9388-4184-85A0-7A92DFD95237}" destId="{CF2130C4-75F8-4274-BC33-D027D6D8A3CA}" srcOrd="2" destOrd="0" parTransId="{9B7B62EC-0A14-47EE-8581-F9394EE54794}" sibTransId="{6B882D22-C1D1-4ED0-863E-2B888E8E39FA}"/>
    <dgm:cxn modelId="{F25C03EB-3DA9-4B87-8A24-8FE15EAEDAB5}" type="presOf" srcId="{CF2130C4-75F8-4274-BC33-D027D6D8A3CA}" destId="{87FE951D-4672-4870-A21B-35C44D4A3887}" srcOrd="0" destOrd="0" presId="urn:microsoft.com/office/officeart/2005/8/layout/chevron1"/>
    <dgm:cxn modelId="{DF1BE2F3-7695-42BB-BD9D-272B718954A6}" srcId="{F92646E6-9388-4184-85A0-7A92DFD95237}" destId="{EA081645-38E6-478E-A79C-04A9123DF2C3}" srcOrd="1" destOrd="0" parTransId="{EF12E962-0346-4B24-B35E-28F3550F038D}" sibTransId="{3B7AC1DA-23DC-428D-8E40-7CC790918AE4}"/>
    <dgm:cxn modelId="{36E425F8-CF47-42C7-A735-655A00A747CA}" type="presOf" srcId="{6F1DFA21-8D29-4177-BD71-6614532D977D}" destId="{0F4B73C8-4753-4ED1-AD48-9E8B5054EECC}" srcOrd="0" destOrd="0" presId="urn:microsoft.com/office/officeart/2005/8/layout/chevron1"/>
    <dgm:cxn modelId="{6A826990-41AA-423A-B899-8F158AED5142}" type="presParOf" srcId="{C8FFF6E3-0549-4AD6-8F8D-98A084C0116D}" destId="{0F4B73C8-4753-4ED1-AD48-9E8B5054EECC}" srcOrd="0" destOrd="0" presId="urn:microsoft.com/office/officeart/2005/8/layout/chevron1"/>
    <dgm:cxn modelId="{B926EA17-DA2A-49DB-9204-48D92B83253E}" type="presParOf" srcId="{C8FFF6E3-0549-4AD6-8F8D-98A084C0116D}" destId="{D23C56FA-DE1B-4234-97AD-130538B1CCC1}" srcOrd="1" destOrd="0" presId="urn:microsoft.com/office/officeart/2005/8/layout/chevron1"/>
    <dgm:cxn modelId="{12CB167C-7304-4A2F-A284-6BD1820FF034}" type="presParOf" srcId="{C8FFF6E3-0549-4AD6-8F8D-98A084C0116D}" destId="{CD49A2ED-5657-47BD-A033-A439C58C2238}" srcOrd="2" destOrd="0" presId="urn:microsoft.com/office/officeart/2005/8/layout/chevron1"/>
    <dgm:cxn modelId="{58F8325E-668E-47F7-8A9D-1F8258DB5F46}" type="presParOf" srcId="{C8FFF6E3-0549-4AD6-8F8D-98A084C0116D}" destId="{6FFABD17-C8C0-43A8-ACE7-021E04186AD1}" srcOrd="3" destOrd="0" presId="urn:microsoft.com/office/officeart/2005/8/layout/chevron1"/>
    <dgm:cxn modelId="{768862A2-23AC-4F5F-AA8E-5DA1700E043F}" type="presParOf" srcId="{C8FFF6E3-0549-4AD6-8F8D-98A084C0116D}" destId="{87FE951D-4672-4870-A21B-35C44D4A3887}" srcOrd="4" destOrd="0" presId="urn:microsoft.com/office/officeart/2005/8/layout/chevron1"/>
    <dgm:cxn modelId="{FBAA21BA-E5D2-450E-9E79-4E9BA1948697}" type="presParOf" srcId="{C8FFF6E3-0549-4AD6-8F8D-98A084C0116D}" destId="{5C0324A0-9248-4DD0-8C40-2D2EACD54028}" srcOrd="5" destOrd="0" presId="urn:microsoft.com/office/officeart/2005/8/layout/chevron1"/>
    <dgm:cxn modelId="{4C72A358-6484-44F3-A796-3AC875C35B8B}" type="presParOf" srcId="{C8FFF6E3-0549-4AD6-8F8D-98A084C0116D}" destId="{9ED1D75B-5F08-4178-A1AF-53EE83A1349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68E65-11C0-45F8-A29D-30252AE4ACC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670FE3F-ACAB-4ADE-9DC8-5F5FD9D32039}">
      <dgm:prSet phldrT="[Text]"/>
      <dgm:spPr/>
      <dgm:t>
        <a:bodyPr/>
        <a:lstStyle/>
        <a:p>
          <a:r>
            <a:rPr lang="en-US" b="1" dirty="0"/>
            <a:t>Saturday 11/19/2016: Initial Cases Reported</a:t>
          </a:r>
          <a:endParaRPr lang="en-US" dirty="0"/>
        </a:p>
      </dgm:t>
    </dgm:pt>
    <dgm:pt modelId="{E1AC2ECD-5A3D-42CF-8B3A-53AD404D8D14}" type="parTrans" cxnId="{22B825A6-1CEF-4B66-9618-644D6E72149F}">
      <dgm:prSet/>
      <dgm:spPr/>
      <dgm:t>
        <a:bodyPr/>
        <a:lstStyle/>
        <a:p>
          <a:endParaRPr lang="en-US"/>
        </a:p>
      </dgm:t>
    </dgm:pt>
    <dgm:pt modelId="{C002EC8E-15D2-45AA-B360-24B8494111F5}" type="sibTrans" cxnId="{22B825A6-1CEF-4B66-9618-644D6E72149F}">
      <dgm:prSet/>
      <dgm:spPr/>
      <dgm:t>
        <a:bodyPr/>
        <a:lstStyle/>
        <a:p>
          <a:endParaRPr lang="en-US"/>
        </a:p>
      </dgm:t>
    </dgm:pt>
    <dgm:pt modelId="{7B249269-69EA-4667-B6A6-EC32F92BAF49}">
      <dgm:prSet phldrT="[Text]"/>
      <dgm:spPr/>
      <dgm:t>
        <a:bodyPr/>
        <a:lstStyle/>
        <a:p>
          <a:r>
            <a:rPr lang="en-US" b="1" dirty="0"/>
            <a:t>Monday 11/21/2016: Review of Cases</a:t>
          </a:r>
          <a:endParaRPr lang="en-US" dirty="0"/>
        </a:p>
      </dgm:t>
    </dgm:pt>
    <dgm:pt modelId="{F09FF88A-A7B9-4611-B94E-A53F88411F5F}" type="parTrans" cxnId="{F59A57F9-2AAF-49E4-B98A-C8D62100CE3E}">
      <dgm:prSet/>
      <dgm:spPr/>
      <dgm:t>
        <a:bodyPr/>
        <a:lstStyle/>
        <a:p>
          <a:endParaRPr lang="en-US"/>
        </a:p>
      </dgm:t>
    </dgm:pt>
    <dgm:pt modelId="{A81AC605-EDBE-4673-A054-704559BC0A9E}" type="sibTrans" cxnId="{F59A57F9-2AAF-49E4-B98A-C8D62100CE3E}">
      <dgm:prSet/>
      <dgm:spPr/>
      <dgm:t>
        <a:bodyPr/>
        <a:lstStyle/>
        <a:p>
          <a:endParaRPr lang="en-US"/>
        </a:p>
      </dgm:t>
    </dgm:pt>
    <dgm:pt modelId="{C3C1A857-86D8-442D-9395-563A21A6364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/>
            <a:t>Tuesday 11/22/2016: Two More Cases Reported</a:t>
          </a:r>
          <a:endParaRPr lang="en-US" dirty="0"/>
        </a:p>
      </dgm:t>
    </dgm:pt>
    <dgm:pt modelId="{F12FADCA-6C3A-407E-89B3-777C268E3B3C}" type="parTrans" cxnId="{7D7A8366-4A50-4D95-BC72-31924EF24980}">
      <dgm:prSet/>
      <dgm:spPr/>
      <dgm:t>
        <a:bodyPr/>
        <a:lstStyle/>
        <a:p>
          <a:endParaRPr lang="en-US"/>
        </a:p>
      </dgm:t>
    </dgm:pt>
    <dgm:pt modelId="{86F1C275-9C45-4002-A4A4-132CB8BC882D}" type="sibTrans" cxnId="{7D7A8366-4A50-4D95-BC72-31924EF24980}">
      <dgm:prSet/>
      <dgm:spPr/>
      <dgm:t>
        <a:bodyPr/>
        <a:lstStyle/>
        <a:p>
          <a:endParaRPr lang="en-US"/>
        </a:p>
      </dgm:t>
    </dgm:pt>
    <dgm:pt modelId="{8BDAC278-A7C7-4912-AD62-F7240E1FBBC6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b="1" dirty="0"/>
            <a:t>Tuesday 11/30/2016: Mumps Confirmed</a:t>
          </a:r>
        </a:p>
      </dgm:t>
    </dgm:pt>
    <dgm:pt modelId="{6F1B46E8-2808-4233-96F6-89646AC1FF2F}" type="parTrans" cxnId="{6DCB4148-5150-4E03-B68B-6A02BAB82CE2}">
      <dgm:prSet/>
      <dgm:spPr/>
      <dgm:t>
        <a:bodyPr/>
        <a:lstStyle/>
        <a:p>
          <a:endParaRPr lang="en-US"/>
        </a:p>
      </dgm:t>
    </dgm:pt>
    <dgm:pt modelId="{82867F5A-92F3-4F33-8ACA-FAC317D8F5C4}" type="sibTrans" cxnId="{6DCB4148-5150-4E03-B68B-6A02BAB82CE2}">
      <dgm:prSet/>
      <dgm:spPr/>
      <dgm:t>
        <a:bodyPr/>
        <a:lstStyle/>
        <a:p>
          <a:endParaRPr lang="en-US"/>
        </a:p>
      </dgm:t>
    </dgm:pt>
    <dgm:pt modelId="{170E3FA2-7DE0-477E-8CA2-2180B0906167}">
      <dgm:prSet phldrT="[Text]"/>
      <dgm:spPr/>
      <dgm:t>
        <a:bodyPr/>
        <a:lstStyle/>
        <a:p>
          <a:r>
            <a:rPr lang="en-US" b="1" dirty="0"/>
            <a:t>Wednesday 11/23/2016: Thanksgiving Holiday Begins</a:t>
          </a:r>
          <a:endParaRPr lang="en-US" dirty="0"/>
        </a:p>
      </dgm:t>
    </dgm:pt>
    <dgm:pt modelId="{1826FDC3-6154-458C-B2FB-4BC1808D6CE8}" type="parTrans" cxnId="{2CDC2459-4993-4CBC-83A5-5E52050A2175}">
      <dgm:prSet/>
      <dgm:spPr/>
      <dgm:t>
        <a:bodyPr/>
        <a:lstStyle/>
        <a:p>
          <a:endParaRPr lang="en-US"/>
        </a:p>
      </dgm:t>
    </dgm:pt>
    <dgm:pt modelId="{FC7444B7-EB5D-40DB-8F15-BE97B9948053}" type="sibTrans" cxnId="{2CDC2459-4993-4CBC-83A5-5E52050A2175}">
      <dgm:prSet/>
      <dgm:spPr/>
      <dgm:t>
        <a:bodyPr/>
        <a:lstStyle/>
        <a:p>
          <a:endParaRPr lang="en-US"/>
        </a:p>
      </dgm:t>
    </dgm:pt>
    <dgm:pt modelId="{DFBDD581-BD6A-4EC6-BC48-E4B5433789D8}" type="pres">
      <dgm:prSet presAssocID="{5E968E65-11C0-45F8-A29D-30252AE4ACC6}" presName="Name0" presStyleCnt="0">
        <dgm:presLayoutVars>
          <dgm:dir/>
          <dgm:animLvl val="lvl"/>
          <dgm:resizeHandles val="exact"/>
        </dgm:presLayoutVars>
      </dgm:prSet>
      <dgm:spPr/>
    </dgm:pt>
    <dgm:pt modelId="{0C536E05-2516-45EF-9BE7-B71FE54C0616}" type="pres">
      <dgm:prSet presAssocID="{9670FE3F-ACAB-4ADE-9DC8-5F5FD9D3203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E09D1C1-5FF3-4408-AB5F-B6A38F96433D}" type="pres">
      <dgm:prSet presAssocID="{C002EC8E-15D2-45AA-B360-24B8494111F5}" presName="parTxOnlySpace" presStyleCnt="0"/>
      <dgm:spPr/>
    </dgm:pt>
    <dgm:pt modelId="{8B3EF085-48F9-4E16-B628-815368669B46}" type="pres">
      <dgm:prSet presAssocID="{7B249269-69EA-4667-B6A6-EC32F92BAF4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6D89876-8812-4DA7-AE1B-9AAB725C7A72}" type="pres">
      <dgm:prSet presAssocID="{A81AC605-EDBE-4673-A054-704559BC0A9E}" presName="parTxOnlySpace" presStyleCnt="0"/>
      <dgm:spPr/>
    </dgm:pt>
    <dgm:pt modelId="{B67913D8-8D91-4AB8-8B57-31FBAB7C9E81}" type="pres">
      <dgm:prSet presAssocID="{C3C1A857-86D8-442D-9395-563A21A6364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6616F53-84C0-4991-95CC-08A5468724C6}" type="pres">
      <dgm:prSet presAssocID="{86F1C275-9C45-4002-A4A4-132CB8BC882D}" presName="parTxOnlySpace" presStyleCnt="0"/>
      <dgm:spPr/>
    </dgm:pt>
    <dgm:pt modelId="{34D19355-8A9C-4969-8E76-CC410FA03D1B}" type="pres">
      <dgm:prSet presAssocID="{170E3FA2-7DE0-477E-8CA2-2180B090616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00074CB-2CBF-4D8D-A1FF-1FF44110C8EE}" type="pres">
      <dgm:prSet presAssocID="{FC7444B7-EB5D-40DB-8F15-BE97B9948053}" presName="parTxOnlySpace" presStyleCnt="0"/>
      <dgm:spPr/>
    </dgm:pt>
    <dgm:pt modelId="{ED3BD4D2-D229-43C8-B87A-418EA33D2D7A}" type="pres">
      <dgm:prSet presAssocID="{8BDAC278-A7C7-4912-AD62-F7240E1FBBC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5E09007-BC3D-4D10-9DA3-80CB120096E9}" type="presOf" srcId="{C3C1A857-86D8-442D-9395-563A21A63643}" destId="{B67913D8-8D91-4AB8-8B57-31FBAB7C9E81}" srcOrd="0" destOrd="0" presId="urn:microsoft.com/office/officeart/2005/8/layout/chevron1"/>
    <dgm:cxn modelId="{6BF1BC23-CC58-4761-B4D1-0B46D9E3BB36}" type="presOf" srcId="{170E3FA2-7DE0-477E-8CA2-2180B0906167}" destId="{34D19355-8A9C-4969-8E76-CC410FA03D1B}" srcOrd="0" destOrd="0" presId="urn:microsoft.com/office/officeart/2005/8/layout/chevron1"/>
    <dgm:cxn modelId="{22436A38-0B46-40E6-9A95-86AD03191093}" type="presOf" srcId="{8BDAC278-A7C7-4912-AD62-F7240E1FBBC6}" destId="{ED3BD4D2-D229-43C8-B87A-418EA33D2D7A}" srcOrd="0" destOrd="0" presId="urn:microsoft.com/office/officeart/2005/8/layout/chevron1"/>
    <dgm:cxn modelId="{7D7A8366-4A50-4D95-BC72-31924EF24980}" srcId="{5E968E65-11C0-45F8-A29D-30252AE4ACC6}" destId="{C3C1A857-86D8-442D-9395-563A21A63643}" srcOrd="2" destOrd="0" parTransId="{F12FADCA-6C3A-407E-89B3-777C268E3B3C}" sibTransId="{86F1C275-9C45-4002-A4A4-132CB8BC882D}"/>
    <dgm:cxn modelId="{6DCB4148-5150-4E03-B68B-6A02BAB82CE2}" srcId="{5E968E65-11C0-45F8-A29D-30252AE4ACC6}" destId="{8BDAC278-A7C7-4912-AD62-F7240E1FBBC6}" srcOrd="4" destOrd="0" parTransId="{6F1B46E8-2808-4233-96F6-89646AC1FF2F}" sibTransId="{82867F5A-92F3-4F33-8ACA-FAC317D8F5C4}"/>
    <dgm:cxn modelId="{2CDC2459-4993-4CBC-83A5-5E52050A2175}" srcId="{5E968E65-11C0-45F8-A29D-30252AE4ACC6}" destId="{170E3FA2-7DE0-477E-8CA2-2180B0906167}" srcOrd="3" destOrd="0" parTransId="{1826FDC3-6154-458C-B2FB-4BC1808D6CE8}" sibTransId="{FC7444B7-EB5D-40DB-8F15-BE97B9948053}"/>
    <dgm:cxn modelId="{4F20438F-93BC-48DF-8F5D-192FC97121CF}" type="presOf" srcId="{7B249269-69EA-4667-B6A6-EC32F92BAF49}" destId="{8B3EF085-48F9-4E16-B628-815368669B46}" srcOrd="0" destOrd="0" presId="urn:microsoft.com/office/officeart/2005/8/layout/chevron1"/>
    <dgm:cxn modelId="{D0D2D697-3132-4367-A65F-11827AF621D6}" type="presOf" srcId="{9670FE3F-ACAB-4ADE-9DC8-5F5FD9D32039}" destId="{0C536E05-2516-45EF-9BE7-B71FE54C0616}" srcOrd="0" destOrd="0" presId="urn:microsoft.com/office/officeart/2005/8/layout/chevron1"/>
    <dgm:cxn modelId="{22B825A6-1CEF-4B66-9618-644D6E72149F}" srcId="{5E968E65-11C0-45F8-A29D-30252AE4ACC6}" destId="{9670FE3F-ACAB-4ADE-9DC8-5F5FD9D32039}" srcOrd="0" destOrd="0" parTransId="{E1AC2ECD-5A3D-42CF-8B3A-53AD404D8D14}" sibTransId="{C002EC8E-15D2-45AA-B360-24B8494111F5}"/>
    <dgm:cxn modelId="{85C061F4-16EC-4A28-8E08-1778E1E9A46E}" type="presOf" srcId="{5E968E65-11C0-45F8-A29D-30252AE4ACC6}" destId="{DFBDD581-BD6A-4EC6-BC48-E4B5433789D8}" srcOrd="0" destOrd="0" presId="urn:microsoft.com/office/officeart/2005/8/layout/chevron1"/>
    <dgm:cxn modelId="{F59A57F9-2AAF-49E4-B98A-C8D62100CE3E}" srcId="{5E968E65-11C0-45F8-A29D-30252AE4ACC6}" destId="{7B249269-69EA-4667-B6A6-EC32F92BAF49}" srcOrd="1" destOrd="0" parTransId="{F09FF88A-A7B9-4611-B94E-A53F88411F5F}" sibTransId="{A81AC605-EDBE-4673-A054-704559BC0A9E}"/>
    <dgm:cxn modelId="{1293F50D-BE93-44FB-B374-A4CC78239DE5}" type="presParOf" srcId="{DFBDD581-BD6A-4EC6-BC48-E4B5433789D8}" destId="{0C536E05-2516-45EF-9BE7-B71FE54C0616}" srcOrd="0" destOrd="0" presId="urn:microsoft.com/office/officeart/2005/8/layout/chevron1"/>
    <dgm:cxn modelId="{6202D69B-33D4-4584-9CBE-050316CE58E7}" type="presParOf" srcId="{DFBDD581-BD6A-4EC6-BC48-E4B5433789D8}" destId="{EE09D1C1-5FF3-4408-AB5F-B6A38F96433D}" srcOrd="1" destOrd="0" presId="urn:microsoft.com/office/officeart/2005/8/layout/chevron1"/>
    <dgm:cxn modelId="{E6C0A189-4173-4190-84DF-F545D2B819C0}" type="presParOf" srcId="{DFBDD581-BD6A-4EC6-BC48-E4B5433789D8}" destId="{8B3EF085-48F9-4E16-B628-815368669B46}" srcOrd="2" destOrd="0" presId="urn:microsoft.com/office/officeart/2005/8/layout/chevron1"/>
    <dgm:cxn modelId="{5099E6C9-288A-4459-A6F5-2398F1E1856A}" type="presParOf" srcId="{DFBDD581-BD6A-4EC6-BC48-E4B5433789D8}" destId="{C6D89876-8812-4DA7-AE1B-9AAB725C7A72}" srcOrd="3" destOrd="0" presId="urn:microsoft.com/office/officeart/2005/8/layout/chevron1"/>
    <dgm:cxn modelId="{C889E4E6-0612-479B-9DBF-2784D3F88396}" type="presParOf" srcId="{DFBDD581-BD6A-4EC6-BC48-E4B5433789D8}" destId="{B67913D8-8D91-4AB8-8B57-31FBAB7C9E81}" srcOrd="4" destOrd="0" presId="urn:microsoft.com/office/officeart/2005/8/layout/chevron1"/>
    <dgm:cxn modelId="{2BB6C5D7-25E9-4E3D-ACA7-978E3139469F}" type="presParOf" srcId="{DFBDD581-BD6A-4EC6-BC48-E4B5433789D8}" destId="{06616F53-84C0-4991-95CC-08A5468724C6}" srcOrd="5" destOrd="0" presId="urn:microsoft.com/office/officeart/2005/8/layout/chevron1"/>
    <dgm:cxn modelId="{607A934D-65C6-4511-B428-3B0DA7CA5545}" type="presParOf" srcId="{DFBDD581-BD6A-4EC6-BC48-E4B5433789D8}" destId="{34D19355-8A9C-4969-8E76-CC410FA03D1B}" srcOrd="6" destOrd="0" presId="urn:microsoft.com/office/officeart/2005/8/layout/chevron1"/>
    <dgm:cxn modelId="{6BD7FDAD-E150-4007-A066-03518DBE126A}" type="presParOf" srcId="{DFBDD581-BD6A-4EC6-BC48-E4B5433789D8}" destId="{000074CB-2CBF-4D8D-A1FF-1FF44110C8EE}" srcOrd="7" destOrd="0" presId="urn:microsoft.com/office/officeart/2005/8/layout/chevron1"/>
    <dgm:cxn modelId="{E66F2667-25D4-480F-BB82-763267E80C83}" type="presParOf" srcId="{DFBDD581-BD6A-4EC6-BC48-E4B5433789D8}" destId="{ED3BD4D2-D229-43C8-B87A-418EA33D2D7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7840-1AB1-4A15-B7F7-9616452EF46D}">
      <dsp:nvSpPr>
        <dsp:cNvPr id="0" name=""/>
        <dsp:cNvSpPr/>
      </dsp:nvSpPr>
      <dsp:spPr>
        <a:xfrm>
          <a:off x="0" y="0"/>
          <a:ext cx="6488025" cy="663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Saturday 11/19/2016: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Initial Cases Reported</a:t>
          </a:r>
        </a:p>
      </dsp:txBody>
      <dsp:txXfrm>
        <a:off x="331789" y="0"/>
        <a:ext cx="5824448" cy="663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DC17B-152C-42C0-BA8D-BC98CC07232D}">
      <dsp:nvSpPr>
        <dsp:cNvPr id="0" name=""/>
        <dsp:cNvSpPr/>
      </dsp:nvSpPr>
      <dsp:spPr>
        <a:xfrm>
          <a:off x="0" y="0"/>
          <a:ext cx="3412080" cy="663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Saturday 11/19/2016: Initial Cases Reported</a:t>
          </a:r>
        </a:p>
      </dsp:txBody>
      <dsp:txXfrm>
        <a:off x="331789" y="0"/>
        <a:ext cx="2748503" cy="663577"/>
      </dsp:txXfrm>
    </dsp:sp>
    <dsp:sp modelId="{53F7F100-5EB1-4D48-B40A-3D5243B0109D}">
      <dsp:nvSpPr>
        <dsp:cNvPr id="0" name=""/>
        <dsp:cNvSpPr/>
      </dsp:nvSpPr>
      <dsp:spPr>
        <a:xfrm>
          <a:off x="3076579" y="0"/>
          <a:ext cx="3412080" cy="663577"/>
        </a:xfrm>
        <a:prstGeom prst="chevron">
          <a:avLst/>
        </a:prstGeom>
        <a:solidFill>
          <a:schemeClr val="accent5">
            <a:hueOff val="-670593"/>
            <a:satOff val="0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Monday 11/21/2016: Review of Cases</a:t>
          </a:r>
        </a:p>
      </dsp:txBody>
      <dsp:txXfrm>
        <a:off x="3408368" y="0"/>
        <a:ext cx="2748503" cy="663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DC17B-152C-42C0-BA8D-BC98CC07232D}">
      <dsp:nvSpPr>
        <dsp:cNvPr id="0" name=""/>
        <dsp:cNvSpPr/>
      </dsp:nvSpPr>
      <dsp:spPr>
        <a:xfrm>
          <a:off x="0" y="0"/>
          <a:ext cx="3412080" cy="663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Saturday 11/19/2016: Initial Cases Reported</a:t>
          </a:r>
        </a:p>
      </dsp:txBody>
      <dsp:txXfrm>
        <a:off x="331789" y="0"/>
        <a:ext cx="2748503" cy="663577"/>
      </dsp:txXfrm>
    </dsp:sp>
    <dsp:sp modelId="{53F7F100-5EB1-4D48-B40A-3D5243B0109D}">
      <dsp:nvSpPr>
        <dsp:cNvPr id="0" name=""/>
        <dsp:cNvSpPr/>
      </dsp:nvSpPr>
      <dsp:spPr>
        <a:xfrm>
          <a:off x="3076579" y="0"/>
          <a:ext cx="3412080" cy="663577"/>
        </a:xfrm>
        <a:prstGeom prst="chevron">
          <a:avLst/>
        </a:prstGeom>
        <a:solidFill>
          <a:schemeClr val="accent5">
            <a:hueOff val="-670593"/>
            <a:satOff val="0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Monday 11/21/2016: Review of Cases</a:t>
          </a:r>
        </a:p>
      </dsp:txBody>
      <dsp:txXfrm>
        <a:off x="3408368" y="0"/>
        <a:ext cx="2748503" cy="6635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DC17B-152C-42C0-BA8D-BC98CC07232D}">
      <dsp:nvSpPr>
        <dsp:cNvPr id="0" name=""/>
        <dsp:cNvSpPr/>
      </dsp:nvSpPr>
      <dsp:spPr>
        <a:xfrm>
          <a:off x="0" y="0"/>
          <a:ext cx="2318058" cy="66357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Saturday 11/19/2016: Initial Cases Reported</a:t>
          </a:r>
        </a:p>
      </dsp:txBody>
      <dsp:txXfrm>
        <a:off x="331789" y="0"/>
        <a:ext cx="1654481" cy="663577"/>
      </dsp:txXfrm>
    </dsp:sp>
    <dsp:sp modelId="{53F7F100-5EB1-4D48-B40A-3D5243B0109D}">
      <dsp:nvSpPr>
        <dsp:cNvPr id="0" name=""/>
        <dsp:cNvSpPr/>
      </dsp:nvSpPr>
      <dsp:spPr>
        <a:xfrm>
          <a:off x="2088154" y="0"/>
          <a:ext cx="2318058" cy="663577"/>
        </a:xfrm>
        <a:prstGeom prst="chevron">
          <a:avLst/>
        </a:prstGeom>
        <a:solidFill>
          <a:schemeClr val="accent5">
            <a:hueOff val="-335296"/>
            <a:satOff val="0"/>
            <a:lumOff val="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Monday 11/21/2016: Review of Cases</a:t>
          </a:r>
        </a:p>
      </dsp:txBody>
      <dsp:txXfrm>
        <a:off x="2419943" y="0"/>
        <a:ext cx="1654481" cy="663577"/>
      </dsp:txXfrm>
    </dsp:sp>
    <dsp:sp modelId="{19D5FA1B-CBE4-48EE-A254-D68219DD5D01}">
      <dsp:nvSpPr>
        <dsp:cNvPr id="0" name=""/>
        <dsp:cNvSpPr/>
      </dsp:nvSpPr>
      <dsp:spPr>
        <a:xfrm>
          <a:off x="4174407" y="0"/>
          <a:ext cx="2318058" cy="663577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Tuesday 11/22/2016: Two More Cases Reported</a:t>
          </a:r>
        </a:p>
      </dsp:txBody>
      <dsp:txXfrm>
        <a:off x="4506196" y="0"/>
        <a:ext cx="1654481" cy="663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B73C8-4753-4ED1-AD48-9E8B5054EECC}">
      <dsp:nvSpPr>
        <dsp:cNvPr id="0" name=""/>
        <dsp:cNvSpPr/>
      </dsp:nvSpPr>
      <dsp:spPr>
        <a:xfrm>
          <a:off x="1" y="363785"/>
          <a:ext cx="1958703" cy="7834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Saturday 11/19/2016: Initial Cases Reported</a:t>
          </a:r>
        </a:p>
      </dsp:txBody>
      <dsp:txXfrm>
        <a:off x="391742" y="363785"/>
        <a:ext cx="1175222" cy="783481"/>
      </dsp:txXfrm>
    </dsp:sp>
    <dsp:sp modelId="{CD49A2ED-5657-47BD-A033-A439C58C2238}">
      <dsp:nvSpPr>
        <dsp:cNvPr id="0" name=""/>
        <dsp:cNvSpPr/>
      </dsp:nvSpPr>
      <dsp:spPr>
        <a:xfrm>
          <a:off x="1766198" y="379783"/>
          <a:ext cx="1958703" cy="783481"/>
        </a:xfrm>
        <a:prstGeom prst="chevron">
          <a:avLst/>
        </a:prstGeom>
        <a:solidFill>
          <a:schemeClr val="accent5">
            <a:hueOff val="-223531"/>
            <a:satOff val="0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Monday 11/21/2016: Review of Cases</a:t>
          </a:r>
        </a:p>
      </dsp:txBody>
      <dsp:txXfrm>
        <a:off x="2157939" y="379783"/>
        <a:ext cx="1175222" cy="783481"/>
      </dsp:txXfrm>
    </dsp:sp>
    <dsp:sp modelId="{87FE951D-4672-4870-A21B-35C44D4A3887}">
      <dsp:nvSpPr>
        <dsp:cNvPr id="0" name=""/>
        <dsp:cNvSpPr/>
      </dsp:nvSpPr>
      <dsp:spPr>
        <a:xfrm>
          <a:off x="3529031" y="379783"/>
          <a:ext cx="1958703" cy="783481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Tuesday 11/22/2016: Two More Cases Reported</a:t>
          </a:r>
        </a:p>
      </dsp:txBody>
      <dsp:txXfrm>
        <a:off x="3920772" y="379783"/>
        <a:ext cx="1175222" cy="783481"/>
      </dsp:txXfrm>
    </dsp:sp>
    <dsp:sp modelId="{9ED1D75B-5F08-4178-A1AF-53EE83A1349D}">
      <dsp:nvSpPr>
        <dsp:cNvPr id="0" name=""/>
        <dsp:cNvSpPr/>
      </dsp:nvSpPr>
      <dsp:spPr>
        <a:xfrm>
          <a:off x="5291865" y="379783"/>
          <a:ext cx="1958703" cy="783481"/>
        </a:xfrm>
        <a:prstGeom prst="chevron">
          <a:avLst/>
        </a:prstGeom>
        <a:solidFill>
          <a:schemeClr val="accent5">
            <a:hueOff val="-670593"/>
            <a:satOff val="0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Wednesday 11/23/2016: Thanksgiving Holiday Begins</a:t>
          </a:r>
        </a:p>
      </dsp:txBody>
      <dsp:txXfrm>
        <a:off x="5683606" y="379783"/>
        <a:ext cx="1175222" cy="783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36E05-2516-45EF-9BE7-B71FE54C0616}">
      <dsp:nvSpPr>
        <dsp:cNvPr id="0" name=""/>
        <dsp:cNvSpPr/>
      </dsp:nvSpPr>
      <dsp:spPr>
        <a:xfrm>
          <a:off x="1789" y="1807542"/>
          <a:ext cx="1592589" cy="6370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Saturday 11/19/2016: Initial Cases Reported</a:t>
          </a:r>
          <a:endParaRPr lang="en-US" sz="800" kern="1200" dirty="0"/>
        </a:p>
      </dsp:txBody>
      <dsp:txXfrm>
        <a:off x="320307" y="1807542"/>
        <a:ext cx="955554" cy="637035"/>
      </dsp:txXfrm>
    </dsp:sp>
    <dsp:sp modelId="{8B3EF085-48F9-4E16-B628-815368669B46}">
      <dsp:nvSpPr>
        <dsp:cNvPr id="0" name=""/>
        <dsp:cNvSpPr/>
      </dsp:nvSpPr>
      <dsp:spPr>
        <a:xfrm>
          <a:off x="1435119" y="1807542"/>
          <a:ext cx="1592589" cy="637035"/>
        </a:xfrm>
        <a:prstGeom prst="chevron">
          <a:avLst/>
        </a:prstGeom>
        <a:solidFill>
          <a:schemeClr val="accent5">
            <a:hueOff val="-167648"/>
            <a:satOff val="0"/>
            <a:lumOff val="36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Monday 11/21/2016: Review of Cases</a:t>
          </a:r>
          <a:endParaRPr lang="en-US" sz="800" kern="1200" dirty="0"/>
        </a:p>
      </dsp:txBody>
      <dsp:txXfrm>
        <a:off x="1753637" y="1807542"/>
        <a:ext cx="955554" cy="637035"/>
      </dsp:txXfrm>
    </dsp:sp>
    <dsp:sp modelId="{B67913D8-8D91-4AB8-8B57-31FBAB7C9E81}">
      <dsp:nvSpPr>
        <dsp:cNvPr id="0" name=""/>
        <dsp:cNvSpPr/>
      </dsp:nvSpPr>
      <dsp:spPr>
        <a:xfrm>
          <a:off x="2868449" y="1807542"/>
          <a:ext cx="1592589" cy="637035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Tuesday 11/22/2016: Two More Cases Reported</a:t>
          </a:r>
          <a:endParaRPr lang="en-US" sz="800" kern="1200" dirty="0"/>
        </a:p>
      </dsp:txBody>
      <dsp:txXfrm>
        <a:off x="3186967" y="1807542"/>
        <a:ext cx="955554" cy="637035"/>
      </dsp:txXfrm>
    </dsp:sp>
    <dsp:sp modelId="{34D19355-8A9C-4969-8E76-CC410FA03D1B}">
      <dsp:nvSpPr>
        <dsp:cNvPr id="0" name=""/>
        <dsp:cNvSpPr/>
      </dsp:nvSpPr>
      <dsp:spPr>
        <a:xfrm>
          <a:off x="4301780" y="1807542"/>
          <a:ext cx="1592589" cy="637035"/>
        </a:xfrm>
        <a:prstGeom prst="chevron">
          <a:avLst/>
        </a:prstGeom>
        <a:solidFill>
          <a:schemeClr val="accent5">
            <a:hueOff val="-502945"/>
            <a:satOff val="0"/>
            <a:lumOff val="11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Wednesday 11/23/2016: Thanksgiving Holiday Begins</a:t>
          </a:r>
          <a:endParaRPr lang="en-US" sz="800" kern="1200" dirty="0"/>
        </a:p>
      </dsp:txBody>
      <dsp:txXfrm>
        <a:off x="4620298" y="1807542"/>
        <a:ext cx="955554" cy="637035"/>
      </dsp:txXfrm>
    </dsp:sp>
    <dsp:sp modelId="{ED3BD4D2-D229-43C8-B87A-418EA33D2D7A}">
      <dsp:nvSpPr>
        <dsp:cNvPr id="0" name=""/>
        <dsp:cNvSpPr/>
      </dsp:nvSpPr>
      <dsp:spPr>
        <a:xfrm>
          <a:off x="5735110" y="1807542"/>
          <a:ext cx="1592589" cy="637035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Tuesday 11/30/2016: Mumps Confirmed</a:t>
          </a:r>
        </a:p>
      </dsp:txBody>
      <dsp:txXfrm>
        <a:off x="6053628" y="1807542"/>
        <a:ext cx="955554" cy="637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0.08777</cdr:x>
      <cdr:y>0.42794</cdr:y>
    </cdr:from>
    <cdr:to>
      <cdr:x>0.08876</cdr:x>
      <cdr:y>0.70368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E6121049-B7D4-42E9-82AF-34C505C7F591}"/>
            </a:ext>
          </a:extLst>
        </cdr:cNvPr>
        <cdr:cNvCxnSpPr/>
      </cdr:nvCxnSpPr>
      <cdr:spPr>
        <a:xfrm xmlns:a="http://schemas.openxmlformats.org/drawingml/2006/main" flipH="1">
          <a:off x="521676" y="1295400"/>
          <a:ext cx="5862" cy="8346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0.65187</cdr:x>
      <cdr:y>0.43569</cdr:y>
    </cdr:from>
    <cdr:to>
      <cdr:x>0.65253</cdr:x>
      <cdr:y>0.70226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F995E96-737C-45CD-BA7D-3B6E06A4544E}"/>
            </a:ext>
          </a:extLst>
        </cdr:cNvPr>
        <cdr:cNvCxnSpPr/>
      </cdr:nvCxnSpPr>
      <cdr:spPr>
        <a:xfrm xmlns:a="http://schemas.openxmlformats.org/drawingml/2006/main">
          <a:off x="3874477" y="1318846"/>
          <a:ext cx="3907" cy="8069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0.54536</cdr:x>
      <cdr:y>0.42794</cdr:y>
    </cdr:from>
    <cdr:to>
      <cdr:x>0.54536</cdr:x>
      <cdr:y>0.70291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741A6FC-D994-4788-B856-D8BA69F01EB2}"/>
            </a:ext>
          </a:extLst>
        </cdr:cNvPr>
        <cdr:cNvCxnSpPr/>
      </cdr:nvCxnSpPr>
      <cdr:spPr>
        <a:xfrm xmlns:a="http://schemas.openxmlformats.org/drawingml/2006/main">
          <a:off x="3241431" y="1295400"/>
          <a:ext cx="0" cy="8323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0.28961</cdr:x>
      <cdr:y>0.42857</cdr:y>
    </cdr:from>
    <cdr:to>
      <cdr:x>0.29</cdr:x>
      <cdr:y>0.7042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6208048D-5849-4A81-A21B-CDC6C17F5248}"/>
            </a:ext>
          </a:extLst>
        </cdr:cNvPr>
        <cdr:cNvCxnSpPr/>
      </cdr:nvCxnSpPr>
      <cdr:spPr>
        <a:xfrm xmlns:a="http://schemas.openxmlformats.org/drawingml/2006/main" flipH="1">
          <a:off x="2206829" y="2057400"/>
          <a:ext cx="2971" cy="13231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</cdr:x>
      <cdr:y>0.26984</cdr:y>
    </cdr:from>
    <cdr:to>
      <cdr:x>0.105</cdr:x>
      <cdr:y>0.44603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281940" y="1623060"/>
          <a:ext cx="84582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 dirty="0">
              <a:effectLst/>
              <a:latin typeface="Times New Roman"/>
              <a:ea typeface="Calibri"/>
              <a:cs typeface="Times New Roman"/>
            </a:rPr>
            <a:t>Cheer Event #1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0.28</cdr:x>
      <cdr:y>0.26984</cdr:y>
    </cdr:from>
    <cdr:to>
      <cdr:x>0.3</cdr:x>
      <cdr:y>0.44603</cdr:y>
    </cdr:to>
    <cdr:sp macro="" textlink="">
      <cdr:nvSpPr>
        <cdr:cNvPr id="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1786890" y="1642110"/>
          <a:ext cx="845820" cy="152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 dirty="0">
              <a:effectLst/>
              <a:latin typeface="Times New Roman"/>
              <a:ea typeface="Calibri"/>
              <a:cs typeface="Times New Roman"/>
            </a:rPr>
            <a:t>Cheer Event #2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0.53</cdr:x>
      <cdr:y>0.22222</cdr:y>
    </cdr:from>
    <cdr:to>
      <cdr:x>0.571</cdr:x>
      <cdr:y>0.44127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3669030" y="1436370"/>
          <a:ext cx="1051560" cy="3124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 dirty="0">
              <a:effectLst/>
              <a:latin typeface="Times New Roman"/>
              <a:ea typeface="Calibri"/>
              <a:cs typeface="Times New Roman"/>
            </a:rPr>
            <a:t>Cheer Event #3 &amp; #4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0.64</cdr:x>
      <cdr:y>0.26984</cdr:y>
    </cdr:from>
    <cdr:to>
      <cdr:x>0.67775</cdr:x>
      <cdr:y>0.43651</cdr:y>
    </cdr:to>
    <cdr:sp macro="" textlink="">
      <cdr:nvSpPr>
        <cdr:cNvPr id="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4620578" y="1551622"/>
          <a:ext cx="800100" cy="287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>
              <a:effectLst/>
              <a:latin typeface="Times New Roman"/>
              <a:ea typeface="Calibri"/>
              <a:cs typeface="Times New Roman"/>
            </a:rPr>
            <a:t>Cheer Event #5</a:t>
          </a:r>
          <a:endParaRPr lang="en-US" sz="110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0.08777</cdr:x>
      <cdr:y>0.42794</cdr:y>
    </cdr:from>
    <cdr:to>
      <cdr:x>0.08876</cdr:x>
      <cdr:y>0.70368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3A6E3F34-BE9B-4423-8724-9C1A258FE9DE}"/>
            </a:ext>
          </a:extLst>
        </cdr:cNvPr>
        <cdr:cNvCxnSpPr/>
      </cdr:nvCxnSpPr>
      <cdr:spPr>
        <a:xfrm xmlns:a="http://schemas.openxmlformats.org/drawingml/2006/main" flipH="1">
          <a:off x="521676" y="1295400"/>
          <a:ext cx="5862" cy="8346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0.65187</cdr:x>
      <cdr:y>0.43569</cdr:y>
    </cdr:from>
    <cdr:to>
      <cdr:x>0.65253</cdr:x>
      <cdr:y>0.70226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AFB6740B-DD3C-4E96-A399-35025FF3E21E}"/>
            </a:ext>
          </a:extLst>
        </cdr:cNvPr>
        <cdr:cNvCxnSpPr/>
      </cdr:nvCxnSpPr>
      <cdr:spPr>
        <a:xfrm xmlns:a="http://schemas.openxmlformats.org/drawingml/2006/main">
          <a:off x="3874477" y="1318846"/>
          <a:ext cx="3907" cy="8069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0.54536</cdr:x>
      <cdr:y>0.42794</cdr:y>
    </cdr:from>
    <cdr:to>
      <cdr:x>0.54536</cdr:x>
      <cdr:y>0.70291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8F0D79E6-9728-4F2A-BF52-F380E2099A78}"/>
            </a:ext>
          </a:extLst>
        </cdr:cNvPr>
        <cdr:cNvCxnSpPr/>
      </cdr:nvCxnSpPr>
      <cdr:spPr>
        <a:xfrm xmlns:a="http://schemas.openxmlformats.org/drawingml/2006/main">
          <a:off x="3241431" y="1295400"/>
          <a:ext cx="0" cy="8323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0.28961</cdr:x>
      <cdr:y>0.42857</cdr:y>
    </cdr:from>
    <cdr:to>
      <cdr:x>0.29</cdr:x>
      <cdr:y>0.7042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79CDEC55-64CF-4C25-8523-FEBC9F8C346D}"/>
            </a:ext>
          </a:extLst>
        </cdr:cNvPr>
        <cdr:cNvCxnSpPr/>
      </cdr:nvCxnSpPr>
      <cdr:spPr>
        <a:xfrm xmlns:a="http://schemas.openxmlformats.org/drawingml/2006/main" flipH="1">
          <a:off x="2206829" y="2057400"/>
          <a:ext cx="2971" cy="13231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</cdr:x>
      <cdr:y>0.26984</cdr:y>
    </cdr:from>
    <cdr:to>
      <cdr:x>0.105</cdr:x>
      <cdr:y>0.44603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281940" y="1623060"/>
          <a:ext cx="845820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 dirty="0">
              <a:effectLst/>
              <a:latin typeface="Times New Roman"/>
              <a:ea typeface="Calibri"/>
              <a:cs typeface="Times New Roman"/>
            </a:rPr>
            <a:t>Cheer Event #1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0.28</cdr:x>
      <cdr:y>0.26984</cdr:y>
    </cdr:from>
    <cdr:to>
      <cdr:x>0.3</cdr:x>
      <cdr:y>0.44603</cdr:y>
    </cdr:to>
    <cdr:sp macro="" textlink="">
      <cdr:nvSpPr>
        <cdr:cNvPr id="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1786890" y="1642110"/>
          <a:ext cx="845820" cy="152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 dirty="0">
              <a:effectLst/>
              <a:latin typeface="Times New Roman"/>
              <a:ea typeface="Calibri"/>
              <a:cs typeface="Times New Roman"/>
            </a:rPr>
            <a:t>Cheer Event #2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0.53</cdr:x>
      <cdr:y>0.22222</cdr:y>
    </cdr:from>
    <cdr:to>
      <cdr:x>0.571</cdr:x>
      <cdr:y>0.44127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3669030" y="1436370"/>
          <a:ext cx="1051560" cy="3124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 dirty="0">
              <a:effectLst/>
              <a:latin typeface="Times New Roman"/>
              <a:ea typeface="Calibri"/>
              <a:cs typeface="Times New Roman"/>
            </a:rPr>
            <a:t>Cheer Event #3 &amp; #4</a:t>
          </a:r>
          <a:endParaRPr lang="en-US" sz="1100" dirty="0">
            <a:effectLst/>
            <a:latin typeface="Calibri"/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0.64</cdr:x>
      <cdr:y>0.26984</cdr:y>
    </cdr:from>
    <cdr:to>
      <cdr:x>0.67775</cdr:x>
      <cdr:y>0.43651</cdr:y>
    </cdr:to>
    <cdr:sp macro="" textlink="">
      <cdr:nvSpPr>
        <cdr:cNvPr id="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6200000">
          <a:off x="4620578" y="1551622"/>
          <a:ext cx="800100" cy="2876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700" b="1">
              <a:effectLst/>
              <a:latin typeface="Times New Roman"/>
              <a:ea typeface="Calibri"/>
              <a:cs typeface="Times New Roman"/>
            </a:rPr>
            <a:t>Cheer Event #5</a:t>
          </a:r>
          <a:endParaRPr lang="en-US" sz="1100">
            <a:effectLst/>
            <a:latin typeface="Calibri"/>
            <a:ea typeface="Calibri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08025"/>
            <a:ext cx="2727325" cy="2046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42004" y="706931"/>
            <a:ext cx="4211711" cy="5595011"/>
          </a:xfrm>
          <a:prstGeom prst="rect">
            <a:avLst/>
          </a:prstGeom>
        </p:spPr>
        <p:txBody>
          <a:bodyPr vert="horz" lIns="93177" tIns="46589" rIns="93177" bIns="46589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2290" y="4557279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290" y="489986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290" y="525505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2290" y="419882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2290" y="560090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2290" y="385297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290" y="3155794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290" y="349778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2290" y="595609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290" y="630194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8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86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3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5725" y="938213"/>
            <a:ext cx="3624263" cy="2719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13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2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14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2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15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23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16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10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17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07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18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2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600" dirty="0"/>
          </a:p>
          <a:p>
            <a:pPr lvl="1"/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19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4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098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20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87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21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20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22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33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23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7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24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78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25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51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26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43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27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46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28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67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29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0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3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30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2592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31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45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32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2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33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273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34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38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35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51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36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82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5725" y="938213"/>
            <a:ext cx="3624263" cy="2719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37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34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information prompted a further look into local cheer events and their organizing agencies.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D58F-E4BA-4E11-B5F9-E3A94CE298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2755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Onsets ranged from 11/21/2016 – 12/28/2016.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D58F-E4BA-4E11-B5F9-E3A94CE298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49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55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Onsets ranged from 11/21/2016 – 12/28/2016.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D58F-E4BA-4E11-B5F9-E3A94CE298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438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</a:t>
            </a:r>
            <a:r>
              <a:rPr lang="en-US" baseline="0" dirty="0"/>
              <a:t> likely the individuals with </a:t>
            </a:r>
            <a:r>
              <a:rPr lang="en-US" baseline="0" dirty="0" err="1"/>
              <a:t>unk</a:t>
            </a:r>
            <a:r>
              <a:rPr lang="en-US" baseline="0" dirty="0"/>
              <a:t> vaccine status were under-vaccinated. Two doses of MMR vaccine has about 88% effectiveness, one dose about 78% effectiveness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D58F-E4BA-4E11-B5F9-E3A94CE298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567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7D58F-E4BA-4E11-B5F9-E3A94CE2987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6969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15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67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253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060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22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611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454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22167"/>
                </a:solidFill>
              </a:rPr>
              <a:t>Slide </a:t>
            </a:r>
            <a:fld id="{29DE756F-184F-4D3A-B7EF-A08AD88F334E}" type="slidenum">
              <a:rPr lang="en-US" smtClean="0">
                <a:solidFill>
                  <a:srgbClr val="022167"/>
                </a:solidFill>
              </a:rPr>
              <a:pPr/>
              <a:t>59</a:t>
            </a:fld>
            <a:endParaRPr lang="en-US" dirty="0">
              <a:solidFill>
                <a:srgbClr val="022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5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7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4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9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Rul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92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0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046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32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19389"/>
            <a:ext cx="72547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1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6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923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57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18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17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06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83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7" y="19389"/>
            <a:ext cx="72547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93486"/>
            <a:ext cx="7254721" cy="573269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33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1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72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5" name="Rul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86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3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361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825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1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58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425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636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1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223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94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65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55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619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22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8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707636"/>
            <a:ext cx="6738738" cy="1855167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1" y="4909354"/>
            <a:ext cx="6738738" cy="110044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5874-E0A9-44EE-AB08-3A28A532A9A5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5" name="Rule 14"/>
          <p:cNvCxnSpPr/>
          <p:nvPr userDrawn="1"/>
        </p:nvCxnSpPr>
        <p:spPr>
          <a:xfrm>
            <a:off x="922691" y="4776186"/>
            <a:ext cx="6738738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94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03199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35199"/>
            <a:ext cx="5949702" cy="381937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50163" y="2589742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57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509003"/>
            <a:ext cx="6630895" cy="798296"/>
          </a:xfrm>
          <a:noFill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5" y="1551074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4" y="2223450"/>
            <a:ext cx="6630895" cy="3418886"/>
          </a:xfrm>
          <a:noFill/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4" y="6352778"/>
            <a:ext cx="1283378" cy="365125"/>
          </a:xfrm>
        </p:spPr>
        <p:txBody>
          <a:bodyPr/>
          <a:lstStyle/>
          <a:p>
            <a:fld id="{B94F94E2-85F5-4BE5-813E-555336E4635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6644" y="6352778"/>
            <a:ext cx="3593791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5098" y="6356352"/>
            <a:ext cx="1120251" cy="365125"/>
          </a:xfrm>
        </p:spPr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6" name="Line 15"/>
          <p:cNvCxnSpPr/>
          <p:nvPr userDrawn="1"/>
        </p:nvCxnSpPr>
        <p:spPr>
          <a:xfrm flipV="1">
            <a:off x="2068604" y="1387961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5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7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6" y="1677880"/>
            <a:ext cx="6317592" cy="4541951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400"/>
            </a:lvl1pPr>
            <a:lvl2pPr marL="684213" indent="-344488">
              <a:buFont typeface="+mj-lt"/>
              <a:buAutoNum type="alphaLcPeriod"/>
              <a:defRPr sz="2400"/>
            </a:lvl2pPr>
            <a:lvl3pPr marL="1030288" indent="-33972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11550" y="6356352"/>
            <a:ext cx="1274500" cy="365125"/>
          </a:xfrm>
        </p:spPr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9934" y="6356352"/>
            <a:ext cx="3844030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77848" y="6356352"/>
            <a:ext cx="1537501" cy="365125"/>
          </a:xfrm>
        </p:spPr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0" name="Line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428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4" y="159658"/>
            <a:ext cx="5115201" cy="1480980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5981969" cy="38823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904774" y="2608344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5" y="6356352"/>
            <a:ext cx="1501987" cy="365125"/>
          </a:xfrm>
        </p:spPr>
        <p:txBody>
          <a:bodyPr/>
          <a:lstStyle/>
          <a:p>
            <a:fld id="{8D27AE92-589F-4A4D-963D-6DF80804A2FF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9216" y="6356352"/>
            <a:ext cx="4735566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75502" y="6356352"/>
            <a:ext cx="1439847" cy="365125"/>
          </a:xfrm>
        </p:spPr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98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59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726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1617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26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197506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2" y="4580175"/>
            <a:ext cx="5913088" cy="1527661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cxnSp>
        <p:nvCxnSpPr>
          <p:cNvPr id="13" name="Line 1"/>
          <p:cNvCxnSpPr/>
          <p:nvPr userDrawn="1"/>
        </p:nvCxnSpPr>
        <p:spPr>
          <a:xfrm>
            <a:off x="586756" y="4431069"/>
            <a:ext cx="7886700" cy="2625"/>
          </a:xfrm>
          <a:prstGeom prst="line">
            <a:avLst/>
          </a:prstGeom>
          <a:ln w="5715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60628" y="43998"/>
            <a:ext cx="7254722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1260628" y="478970"/>
            <a:ext cx="7254721" cy="574720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3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376039" y="1669002"/>
            <a:ext cx="7139311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14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6039" y="107674"/>
            <a:ext cx="71302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1376039" y="1668978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5060273" y="1669001"/>
            <a:ext cx="3455078" cy="4519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522" y="6356352"/>
            <a:ext cx="1269507" cy="365125"/>
          </a:xfrm>
        </p:spPr>
        <p:txBody>
          <a:bodyPr/>
          <a:lstStyle/>
          <a:p>
            <a:fld id="{E85607ED-8E83-49CF-B67F-464756B84873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88093" y="6356352"/>
            <a:ext cx="47140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15200" y="6356352"/>
            <a:ext cx="120015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Line 8"/>
          <p:cNvCxnSpPr/>
          <p:nvPr userDrawn="1"/>
        </p:nvCxnSpPr>
        <p:spPr>
          <a:xfrm>
            <a:off x="1376039" y="1509204"/>
            <a:ext cx="7139311" cy="925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84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43" y="217714"/>
            <a:ext cx="5266122" cy="1418711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433343" y="2206171"/>
            <a:ext cx="5949702" cy="3848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734049" y="2446066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3343" y="6356352"/>
            <a:ext cx="2057400" cy="365125"/>
          </a:xfrm>
        </p:spPr>
        <p:txBody>
          <a:bodyPr/>
          <a:lstStyle/>
          <a:p>
            <a:fld id="{23623378-446C-497B-838C-B24E6FDDFE81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1977" y="6356352"/>
            <a:ext cx="32830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1" r:id="rId2"/>
    <p:sldLayoutId id="2147483682" r:id="rId3"/>
    <p:sldLayoutId id="2147483680" r:id="rId4"/>
    <p:sldLayoutId id="2147483681" r:id="rId5"/>
    <p:sldLayoutId id="2147483698" r:id="rId6"/>
    <p:sldLayoutId id="2147483699" r:id="rId7"/>
    <p:sldLayoutId id="2147483700" r:id="rId8"/>
    <p:sldLayoutId id="2147483684" r:id="rId9"/>
    <p:sldLayoutId id="214748367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3" r:id="rId2"/>
    <p:sldLayoutId id="2147483705" r:id="rId3"/>
    <p:sldLayoutId id="2147483706" r:id="rId4"/>
    <p:sldLayoutId id="2147483714" r:id="rId5"/>
    <p:sldLayoutId id="2147483708" r:id="rId6"/>
    <p:sldLayoutId id="2147483709" r:id="rId7"/>
    <p:sldLayoutId id="2147483710" r:id="rId8"/>
    <p:sldLayoutId id="2147483715" r:id="rId9"/>
    <p:sldLayoutId id="2147483712" r:id="rId10"/>
    <p:sldLayoutId id="2147483736" r:id="rId11"/>
    <p:sldLayoutId id="2147483737" r:id="rId12"/>
    <p:sldLayoutId id="2147483728" r:id="rId13"/>
    <p:sldLayoutId id="2147483729" r:id="rId14"/>
    <p:sldLayoutId id="2147483731" r:id="rId15"/>
    <p:sldLayoutId id="2147483732" r:id="rId16"/>
    <p:sldLayoutId id="2147483734" r:id="rId17"/>
    <p:sldLayoutId id="214748373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79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B311FEA-A09F-46C6-85DE-E3E6606E7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5E5F509-AC75-4E94-9F23-D2026EDBF10F}" type="datetimeFigureOut">
              <a:rPr lang="en-US" smtClean="0">
                <a:solidFill>
                  <a:srgbClr val="EEECE1"/>
                </a:solidFill>
              </a:rPr>
              <a:pPr/>
              <a:t>4/14/2023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5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F873E9B-516D-4A06-8709-F8CF725E37CA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6842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14458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Cohlmia@dshs.Texas.gov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691" y="2108196"/>
            <a:ext cx="6738738" cy="1855167"/>
          </a:xfrm>
        </p:spPr>
        <p:txBody>
          <a:bodyPr/>
          <a:lstStyle/>
          <a:p>
            <a:r>
              <a:rPr lang="en-US" sz="4800" dirty="0"/>
              <a:t>Mumps, Mumps, and more Mumps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690" y="4909354"/>
            <a:ext cx="6738739" cy="1549111"/>
          </a:xfrm>
        </p:spPr>
        <p:txBody>
          <a:bodyPr>
            <a:noAutofit/>
          </a:bodyPr>
          <a:lstStyle/>
          <a:p>
            <a:r>
              <a:rPr lang="en-US" sz="1400" dirty="0"/>
              <a:t>Charles Cohlmia – Emerging and Acute Infectious Disease Branch</a:t>
            </a:r>
          </a:p>
          <a:p>
            <a:r>
              <a:rPr lang="en-US" sz="1400" dirty="0"/>
              <a:t>Heidi </a:t>
            </a:r>
            <a:r>
              <a:rPr lang="en-US" sz="1400" dirty="0" err="1"/>
              <a:t>Honza</a:t>
            </a:r>
            <a:r>
              <a:rPr lang="en-US" sz="1400" dirty="0"/>
              <a:t> – Health Service Region 2/3</a:t>
            </a:r>
          </a:p>
          <a:p>
            <a:r>
              <a:rPr lang="en-US" sz="1400" dirty="0"/>
              <a:t>Daphne Lynch – Collin County Health Department</a:t>
            </a:r>
          </a:p>
          <a:p>
            <a:r>
              <a:rPr lang="en-US" sz="1400" dirty="0"/>
              <a:t>10/3/2017</a:t>
            </a:r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Vaccination Status by Age Group, Texas, 2016-2017*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5364562"/>
              </p:ext>
            </p:extLst>
          </p:nvPr>
        </p:nvGraphicFramePr>
        <p:xfrm>
          <a:off x="1367331" y="3153114"/>
          <a:ext cx="7138986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Vaccinated?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≤ 18 years of age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N / (Column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>
                          <a:solidFill>
                            <a:srgbClr val="18244F"/>
                          </a:solidFill>
                        </a:rPr>
                        <a:t>&gt; 18 years of 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N / (Column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218 / (94.4)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 / (73.5)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/ (5.6)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 / (26.5)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5184" y="60552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Data provisional as of 9/27/2017</a:t>
            </a:r>
          </a:p>
        </p:txBody>
      </p:sp>
    </p:spTree>
    <p:extLst>
      <p:ext uri="{BB962C8B-B14F-4D97-AF65-F5344CB8AC3E}">
        <p14:creationId xmlns:p14="http://schemas.microsoft.com/office/powerpoint/2010/main" val="166515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 in Texas*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550 cases of mumps since 11/1/2016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362 (64%) are outbreak related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Divided among 15 outbreaks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Largest outbreak: Johnson County – 191 cases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Smallest outbreak: Amarillo, Texas – 2 cases</a:t>
            </a:r>
          </a:p>
          <a:p>
            <a:pPr lvl="1"/>
            <a:r>
              <a:rPr lang="en-US" dirty="0"/>
              <a:t>188 cases denoted as not being associated with an outbreak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5184" y="60552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Data provisional as of 9/27/2017</a:t>
            </a:r>
          </a:p>
        </p:txBody>
      </p:sp>
    </p:spTree>
    <p:extLst>
      <p:ext uri="{BB962C8B-B14F-4D97-AF65-F5344CB8AC3E}">
        <p14:creationId xmlns:p14="http://schemas.microsoft.com/office/powerpoint/2010/main" val="474377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Number of Mumps Cases with Onset of Illness on or after 11/1/16 by Onset Week and Outbreak, Texas, 2016-2017*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55184" y="61568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Case counts as of 9/27/2017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26247117"/>
              </p:ext>
            </p:extLst>
          </p:nvPr>
        </p:nvGraphicFramePr>
        <p:xfrm>
          <a:off x="1376363" y="1668463"/>
          <a:ext cx="7503477" cy="451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3180080" y="1828800"/>
            <a:ext cx="731520" cy="731520"/>
          </a:xfrm>
          <a:prstGeom prst="straightConnector1">
            <a:avLst/>
          </a:prstGeom>
          <a:ln w="63500">
            <a:solidFill>
              <a:srgbClr val="AB23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076960" y="4775200"/>
            <a:ext cx="1169189" cy="30480"/>
          </a:xfrm>
          <a:prstGeom prst="straightConnector1">
            <a:avLst/>
          </a:prstGeom>
          <a:ln w="63500">
            <a:solidFill>
              <a:srgbClr val="6CC04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1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015" y="2764786"/>
            <a:ext cx="7973659" cy="1855167"/>
          </a:xfrm>
        </p:spPr>
        <p:txBody>
          <a:bodyPr/>
          <a:lstStyle/>
          <a:p>
            <a:r>
              <a:rPr lang="en-US" sz="4400" dirty="0"/>
              <a:t>Mumps Outbreak in Johnson County, Texas, November 2016-March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489" y="4976030"/>
            <a:ext cx="7868886" cy="1358095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/>
              <a:t>Diana Cervantes</a:t>
            </a:r>
            <a:r>
              <a:rPr lang="en-US" sz="3400" baseline="30000" dirty="0"/>
              <a:t>*</a:t>
            </a:r>
            <a:r>
              <a:rPr lang="en-US" sz="3400" dirty="0"/>
              <a:t>, Heidi Honza</a:t>
            </a:r>
            <a:r>
              <a:rPr lang="en-US" sz="3400" baseline="30000" dirty="0"/>
              <a:t>*</a:t>
            </a:r>
            <a:r>
              <a:rPr lang="en-US" sz="3400" dirty="0"/>
              <a:t>, Thi Dang</a:t>
            </a:r>
            <a:r>
              <a:rPr lang="en-US" sz="3400" baseline="30000" dirty="0"/>
              <a:t>+</a:t>
            </a:r>
            <a:r>
              <a:rPr lang="en-US" sz="3400" dirty="0"/>
              <a:t>, David Retana</a:t>
            </a:r>
            <a:r>
              <a:rPr lang="en-US" sz="3400" baseline="30000" dirty="0"/>
              <a:t>*</a:t>
            </a:r>
            <a:r>
              <a:rPr lang="en-US" sz="3400" dirty="0"/>
              <a:t>, Steven Pulvino</a:t>
            </a:r>
            <a:r>
              <a:rPr lang="en-US" sz="3400" baseline="30000" dirty="0"/>
              <a:t>*</a:t>
            </a:r>
            <a:r>
              <a:rPr lang="en-US" sz="3400" dirty="0"/>
              <a:t>, Loan VanAuker</a:t>
            </a:r>
            <a:r>
              <a:rPr lang="en-US" sz="3400" baseline="30000" dirty="0"/>
              <a:t>*</a:t>
            </a:r>
            <a:r>
              <a:rPr lang="en-US" sz="3400" dirty="0"/>
              <a:t>, Kelly LaMendoza</a:t>
            </a:r>
            <a:r>
              <a:rPr lang="en-US" sz="3400" baseline="30000" dirty="0"/>
              <a:t>*</a:t>
            </a:r>
            <a:r>
              <a:rPr lang="en-US" sz="3400" dirty="0"/>
              <a:t>, Laura Lockwood</a:t>
            </a:r>
            <a:r>
              <a:rPr lang="en-US" sz="3400" baseline="30000" dirty="0"/>
              <a:t>+</a:t>
            </a:r>
            <a:r>
              <a:rPr lang="en-US" sz="3400" dirty="0"/>
              <a:t>, Charles Cohlmia</a:t>
            </a:r>
            <a:r>
              <a:rPr lang="en-US" sz="3400" baseline="30000" dirty="0"/>
              <a:t>+</a:t>
            </a:r>
            <a:r>
              <a:rPr lang="en-US" sz="3400" dirty="0"/>
              <a:t> </a:t>
            </a:r>
          </a:p>
          <a:p>
            <a:r>
              <a:rPr lang="en-US" sz="3400" baseline="30000" dirty="0"/>
              <a:t>*</a:t>
            </a:r>
            <a:r>
              <a:rPr lang="en-US" sz="3400" dirty="0"/>
              <a:t>Texas Department of State Health Services, PHR 2/3</a:t>
            </a:r>
          </a:p>
          <a:p>
            <a:r>
              <a:rPr lang="en-US" sz="3400" baseline="30000" dirty="0"/>
              <a:t>+</a:t>
            </a:r>
            <a:r>
              <a:rPr lang="en-US" sz="3400" dirty="0"/>
              <a:t>Texas Department of State Health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8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245256"/>
            <a:ext cx="7886700" cy="1114960"/>
          </a:xfrm>
        </p:spPr>
        <p:txBody>
          <a:bodyPr>
            <a:normAutofit fontScale="90000"/>
          </a:bodyPr>
          <a:lstStyle/>
          <a:p>
            <a:r>
              <a:rPr lang="en-US" dirty="0"/>
              <a:t>Mumps Outbreak: Detection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14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5" y="342900"/>
            <a:ext cx="6291343" cy="1096329"/>
          </a:xfrm>
        </p:spPr>
        <p:txBody>
          <a:bodyPr/>
          <a:lstStyle/>
          <a:p>
            <a:r>
              <a:rPr lang="en-US" dirty="0"/>
              <a:t>Outbreak in Johnson County?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5" y="1677880"/>
            <a:ext cx="6494369" cy="45419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Call received-local IP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3 cases of parotitis, possible mumps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Possibly same school district?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15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145742" y="5692775"/>
          <a:ext cx="6494368" cy="6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145743" y="5675842"/>
          <a:ext cx="6494368" cy="6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57700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5" y="342900"/>
            <a:ext cx="6291343" cy="1096329"/>
          </a:xfrm>
        </p:spPr>
        <p:txBody>
          <a:bodyPr/>
          <a:lstStyle/>
          <a:p>
            <a:r>
              <a:rPr lang="en-US" dirty="0"/>
              <a:t>Outbreak in Johnson County?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5" y="1677881"/>
            <a:ext cx="6494369" cy="400537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Case #1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 year old female, Hispanic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Earache, sore throat, swelling by ear and jaw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Fully vaccinated, IgM pending</a:t>
            </a:r>
          </a:p>
          <a:p>
            <a:pPr marL="339725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#2: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14 year old male, White, non-Hispanic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Left-sided swelling after football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Fully vaccinated, IgM pending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16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2247255" y="5673725"/>
          <a:ext cx="6494368" cy="6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5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5" y="342900"/>
            <a:ext cx="6291343" cy="1096329"/>
          </a:xfrm>
        </p:spPr>
        <p:txBody>
          <a:bodyPr/>
          <a:lstStyle/>
          <a:p>
            <a:r>
              <a:rPr lang="en-US" dirty="0"/>
              <a:t>Outbreak in Johnson County?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5" y="1677880"/>
            <a:ext cx="6389595" cy="399584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#3: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17 year old male, Hawaiian/Pacific Islander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Left-sided swelling, pain eating, fever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Vaccination-Marshall Islands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Transferred to another hospital: non-mumps DX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Interview pending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b="1" dirty="0"/>
              <a:t>** No travel/Ill contacts</a:t>
            </a:r>
          </a:p>
          <a:p>
            <a:pPr marL="339725" lvl="1" indent="0">
              <a:buNone/>
            </a:pPr>
            <a:r>
              <a:rPr lang="en-US" b="1" dirty="0"/>
              <a:t>**ONSETS for all within 2-3 days</a:t>
            </a:r>
          </a:p>
          <a:p>
            <a:pPr marL="339725" lvl="1" indent="0">
              <a:buNone/>
            </a:pPr>
            <a:r>
              <a:rPr lang="en-US" b="1" dirty="0"/>
              <a:t>** Different Schools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17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2247255" y="5673725"/>
          <a:ext cx="6494368" cy="6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685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5" y="342900"/>
            <a:ext cx="6291343" cy="1096329"/>
          </a:xfrm>
        </p:spPr>
        <p:txBody>
          <a:bodyPr/>
          <a:lstStyle/>
          <a:p>
            <a:r>
              <a:rPr lang="en-US" dirty="0"/>
              <a:t>Outbreak in Johnson County!!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5" y="1677880"/>
            <a:ext cx="6389595" cy="39958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#4 and #5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 year-old males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Parotitis/Mumps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Hispanic and “Multi-racial”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Same elementary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IgM pending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travel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18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247255" y="5673725"/>
          <a:ext cx="6494368" cy="66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201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5" y="342900"/>
            <a:ext cx="6291343" cy="1096329"/>
          </a:xfrm>
        </p:spPr>
        <p:txBody>
          <a:bodyPr/>
          <a:lstStyle/>
          <a:p>
            <a:r>
              <a:rPr lang="en-US" dirty="0"/>
              <a:t>Outbreak in Johnson County!!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5" y="1677880"/>
            <a:ext cx="6389595" cy="39958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Weeklong School Closure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Mumps PCR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Testing awareness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State Lab- holiday/</a:t>
            </a:r>
            <a:r>
              <a:rPr lang="en-US" dirty="0" err="1"/>
              <a:t>Zika</a:t>
            </a:r>
            <a:r>
              <a:rPr lang="en-US" dirty="0"/>
              <a:t> delay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4/5 cases were provided awareness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761480" y="5157789"/>
          <a:ext cx="7253934" cy="154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76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State of Mumps in Texas</a:t>
            </a:r>
          </a:p>
          <a:p>
            <a:endParaRPr lang="en-US" dirty="0"/>
          </a:p>
          <a:p>
            <a:r>
              <a:rPr lang="en-US" dirty="0"/>
              <a:t>Outbreaks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HSR 2/3 Outbreak – Johnson County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Cheerleading Competition Outbreak – Collin County</a:t>
            </a:r>
          </a:p>
          <a:p>
            <a:pPr lvl="1"/>
            <a:endParaRPr lang="en-US" dirty="0"/>
          </a:p>
          <a:p>
            <a:r>
              <a:rPr lang="en-US" dirty="0"/>
              <a:t>State Resources and CDC Collaboration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7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255" y="342900"/>
            <a:ext cx="6291343" cy="1096329"/>
          </a:xfrm>
        </p:spPr>
        <p:txBody>
          <a:bodyPr/>
          <a:lstStyle/>
          <a:p>
            <a:r>
              <a:rPr lang="en-US" dirty="0"/>
              <a:t>Outbreak in Johnson County!!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1005" y="1677880"/>
            <a:ext cx="6389595" cy="39958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School reports more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Marshallese population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#3-AR travel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Four of six case confirmed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Prevention and control!!!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20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685924" y="3900488"/>
          <a:ext cx="7329489" cy="425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7116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34" y="1487165"/>
            <a:ext cx="5190611" cy="5066037"/>
          </a:xfrm>
        </p:spPr>
      </p:pic>
      <p:sp>
        <p:nvSpPr>
          <p:cNvPr id="9" name="Oval 8"/>
          <p:cNvSpPr/>
          <p:nvPr/>
        </p:nvSpPr>
        <p:spPr>
          <a:xfrm>
            <a:off x="6329364" y="3399028"/>
            <a:ext cx="314324" cy="287148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 County: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885D-35F9-4D52-AC34-F9452E408474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21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21" y="1487165"/>
            <a:ext cx="7072313" cy="496062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39640" y="4427917"/>
            <a:ext cx="937427" cy="887033"/>
          </a:xfrm>
          <a:prstGeom prst="ellipse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288026"/>
            <a:ext cx="7886700" cy="1114960"/>
          </a:xfrm>
        </p:spPr>
        <p:txBody>
          <a:bodyPr>
            <a:normAutofit fontScale="90000"/>
          </a:bodyPr>
          <a:lstStyle/>
          <a:p>
            <a:r>
              <a:rPr lang="en-US" dirty="0"/>
              <a:t>Mumps Outbreak: Data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22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69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Mumps: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Texas/Regional Mumps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35777" y="2550390"/>
          <a:ext cx="6463722" cy="291522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54574">
                  <a:extLst>
                    <a:ext uri="{9D8B030D-6E8A-4147-A177-3AD203B41FA5}">
                      <a16:colId xmlns:a16="http://schemas.microsoft.com/office/drawing/2014/main" val="3498124250"/>
                    </a:ext>
                  </a:extLst>
                </a:gridCol>
                <a:gridCol w="2154574">
                  <a:extLst>
                    <a:ext uri="{9D8B030D-6E8A-4147-A177-3AD203B41FA5}">
                      <a16:colId xmlns:a16="http://schemas.microsoft.com/office/drawing/2014/main" val="493563361"/>
                    </a:ext>
                  </a:extLst>
                </a:gridCol>
                <a:gridCol w="2154574">
                  <a:extLst>
                    <a:ext uri="{9D8B030D-6E8A-4147-A177-3AD203B41FA5}">
                      <a16:colId xmlns:a16="http://schemas.microsoft.com/office/drawing/2014/main" val="3438769517"/>
                    </a:ext>
                  </a:extLst>
                </a:gridCol>
              </a:tblGrid>
              <a:tr h="4858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TEXAS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HSR 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677766"/>
                  </a:ext>
                </a:extLst>
              </a:tr>
              <a:tr h="4858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645720"/>
                  </a:ext>
                </a:extLst>
              </a:tr>
              <a:tr h="4858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205348"/>
                  </a:ext>
                </a:extLst>
              </a:tr>
              <a:tr h="4858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031969"/>
                  </a:ext>
                </a:extLst>
              </a:tr>
              <a:tr h="4858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733079"/>
                  </a:ext>
                </a:extLst>
              </a:tr>
              <a:tr h="485871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47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968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Johnson Co. Outbreak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Counts as of 6/05/2017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94E2-85F5-4BE5-813E-555336E4635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24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68492" y="2406615"/>
          <a:ext cx="4626606" cy="256622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06720">
                  <a:extLst>
                    <a:ext uri="{9D8B030D-6E8A-4147-A177-3AD203B41FA5}">
                      <a16:colId xmlns:a16="http://schemas.microsoft.com/office/drawing/2014/main" val="1995329206"/>
                    </a:ext>
                  </a:extLst>
                </a:gridCol>
                <a:gridCol w="1296007">
                  <a:extLst>
                    <a:ext uri="{9D8B030D-6E8A-4147-A177-3AD203B41FA5}">
                      <a16:colId xmlns:a16="http://schemas.microsoft.com/office/drawing/2014/main" val="4150228095"/>
                    </a:ext>
                  </a:extLst>
                </a:gridCol>
                <a:gridCol w="1323879">
                  <a:extLst>
                    <a:ext uri="{9D8B030D-6E8A-4147-A177-3AD203B41FA5}">
                      <a16:colId xmlns:a16="http://schemas.microsoft.com/office/drawing/2014/main" val="4217904396"/>
                    </a:ext>
                  </a:extLst>
                </a:gridCol>
              </a:tblGrid>
              <a:tr h="80509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Case Count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%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88831111"/>
                  </a:ext>
                </a:extLst>
              </a:tr>
              <a:tr h="58704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Confirmed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244597"/>
                  </a:ext>
                </a:extLst>
              </a:tr>
              <a:tr h="587045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Probable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1317810"/>
                  </a:ext>
                </a:extLst>
              </a:tr>
              <a:tr h="5870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5027246"/>
                  </a:ext>
                </a:extLst>
              </a:tr>
            </a:tbl>
          </a:graphicData>
        </a:graphic>
      </p:graphicFrame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996660" y="5279265"/>
            <a:ext cx="3979770" cy="549117"/>
          </a:xfrm>
        </p:spPr>
        <p:txBody>
          <a:bodyPr/>
          <a:lstStyle/>
          <a:p>
            <a:pPr algn="ctr"/>
            <a:r>
              <a:rPr lang="en-US" dirty="0"/>
              <a:t>Genotype G</a:t>
            </a:r>
          </a:p>
        </p:txBody>
      </p:sp>
    </p:spTree>
    <p:extLst>
      <p:ext uri="{BB962C8B-B14F-4D97-AF65-F5344CB8AC3E}">
        <p14:creationId xmlns:p14="http://schemas.microsoft.com/office/powerpoint/2010/main" val="24566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Johnson Co. Outbreak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Vaccine Status of Cases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25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2100191"/>
          <a:ext cx="5572126" cy="34582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89557">
                  <a:extLst>
                    <a:ext uri="{9D8B030D-6E8A-4147-A177-3AD203B41FA5}">
                      <a16:colId xmlns:a16="http://schemas.microsoft.com/office/drawing/2014/main" val="3508230759"/>
                    </a:ext>
                  </a:extLst>
                </a:gridCol>
                <a:gridCol w="1791955">
                  <a:extLst>
                    <a:ext uri="{9D8B030D-6E8A-4147-A177-3AD203B41FA5}">
                      <a16:colId xmlns:a16="http://schemas.microsoft.com/office/drawing/2014/main" val="974402204"/>
                    </a:ext>
                  </a:extLst>
                </a:gridCol>
                <a:gridCol w="2090614">
                  <a:extLst>
                    <a:ext uri="{9D8B030D-6E8A-4147-A177-3AD203B41FA5}">
                      <a16:colId xmlns:a16="http://schemas.microsoft.com/office/drawing/2014/main" val="233016108"/>
                    </a:ext>
                  </a:extLst>
                </a:gridCol>
              </a:tblGrid>
              <a:tr h="45669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MMR Vaccine Doses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3388352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 Doses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421377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Dose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6924046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Doses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7756688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Doses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2496736"/>
                  </a:ext>
                </a:extLst>
              </a:tr>
              <a:tr h="456698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2865374"/>
                  </a:ext>
                </a:extLst>
              </a:tr>
              <a:tr h="42694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3205445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144805" y="5679244"/>
            <a:ext cx="6630895" cy="549117"/>
          </a:xfrm>
        </p:spPr>
        <p:txBody>
          <a:bodyPr/>
          <a:lstStyle/>
          <a:p>
            <a:pPr algn="ctr"/>
            <a:r>
              <a:rPr lang="en-US" dirty="0"/>
              <a:t>No serious complications!</a:t>
            </a:r>
          </a:p>
        </p:txBody>
      </p:sp>
    </p:spTree>
    <p:extLst>
      <p:ext uri="{BB962C8B-B14F-4D97-AF65-F5344CB8AC3E}">
        <p14:creationId xmlns:p14="http://schemas.microsoft.com/office/powerpoint/2010/main" val="3044511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Johnson Co. Outbreak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Distribution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26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222206" y="2153908"/>
          <a:ext cx="5746137" cy="41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495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Johnson Co. Outbreak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Race/Ethnicity Distribution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F94E2-85F5-4BE5-813E-555336E46351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27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068604" y="2220291"/>
          <a:ext cx="6202560" cy="413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390774" y="2265382"/>
          <a:ext cx="5880390" cy="391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862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76" y="1669917"/>
            <a:ext cx="8752924" cy="4781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604" y="654477"/>
            <a:ext cx="6630895" cy="798296"/>
          </a:xfrm>
        </p:spPr>
        <p:txBody>
          <a:bodyPr/>
          <a:lstStyle/>
          <a:p>
            <a:r>
              <a:rPr lang="en-US" sz="4400" dirty="0"/>
              <a:t>Johnson Co. Outbreak: Epidemic Curve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28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876" y="1650917"/>
            <a:ext cx="8752924" cy="4800649"/>
            <a:chOff x="187876" y="1650917"/>
            <a:chExt cx="8752924" cy="48006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876" y="1669917"/>
              <a:ext cx="8752924" cy="4781649"/>
            </a:xfrm>
            <a:prstGeom prst="rect">
              <a:avLst/>
            </a:prstGeom>
          </p:spPr>
        </p:pic>
        <p:sp>
          <p:nvSpPr>
            <p:cNvPr id="5" name="Right Brace 4"/>
            <p:cNvSpPr/>
            <p:nvPr/>
          </p:nvSpPr>
          <p:spPr>
            <a:xfrm rot="16200000">
              <a:off x="1459011" y="1499452"/>
              <a:ext cx="277618" cy="137636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 rot="16200000">
              <a:off x="2176938" y="2810865"/>
              <a:ext cx="218126" cy="881061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 rot="16200000">
              <a:off x="3154094" y="2937905"/>
              <a:ext cx="218126" cy="626979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13" name="Right Brace 12"/>
            <p:cNvSpPr/>
            <p:nvPr/>
          </p:nvSpPr>
          <p:spPr>
            <a:xfrm rot="16200000">
              <a:off x="4035158" y="2937906"/>
              <a:ext cx="218126" cy="626979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14" name="Right Brace 13"/>
            <p:cNvSpPr/>
            <p:nvPr/>
          </p:nvSpPr>
          <p:spPr>
            <a:xfrm rot="16200000">
              <a:off x="4975793" y="4299982"/>
              <a:ext cx="218126" cy="626979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 rot="16200000">
              <a:off x="5794057" y="4309507"/>
              <a:ext cx="218126" cy="626979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 rot="16200000">
              <a:off x="6842694" y="4652407"/>
              <a:ext cx="218126" cy="626979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17" name="Right Brace 16"/>
            <p:cNvSpPr/>
            <p:nvPr/>
          </p:nvSpPr>
          <p:spPr>
            <a:xfrm rot="16200000">
              <a:off x="7692808" y="4652408"/>
              <a:ext cx="218126" cy="626979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22167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02545" y="1650917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8345" y="2679617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59895" y="2708192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45720" y="2708192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79170" y="4060742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17370" y="4089317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65120" y="4479842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3320" y="4470317"/>
              <a:ext cx="590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22167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44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40501"/>
            <a:ext cx="7886700" cy="1114960"/>
          </a:xfrm>
        </p:spPr>
        <p:txBody>
          <a:bodyPr>
            <a:normAutofit fontScale="90000"/>
          </a:bodyPr>
          <a:lstStyle/>
          <a:p>
            <a:r>
              <a:rPr lang="en-US" dirty="0"/>
              <a:t>Mumps Outbreak: Control and Prevention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29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Mumps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Transmission</a:t>
            </a:r>
          </a:p>
          <a:p>
            <a:pPr lvl="1"/>
            <a:r>
              <a:rPr lang="en-US" dirty="0"/>
              <a:t>Respiratory droplets or direct contact with nasopharyngeal secretions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Myalgia (muscle pain)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Loss of appetite</a:t>
            </a:r>
          </a:p>
          <a:p>
            <a:pPr lvl="1"/>
            <a:r>
              <a:rPr lang="en-US" dirty="0"/>
              <a:t>Unilateral or bilateral parotitis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1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Response: </a:t>
            </a:r>
            <a:br>
              <a:rPr lang="en-US" dirty="0"/>
            </a:br>
            <a:r>
              <a:rPr lang="en-US" dirty="0"/>
              <a:t>Internal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006" y="1511626"/>
            <a:ext cx="6691394" cy="48447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Staff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2X/day-weekly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Regional Epis/</a:t>
            </a:r>
            <a:r>
              <a:rPr lang="en-US" dirty="0" err="1"/>
              <a:t>imms</a:t>
            </a:r>
            <a:r>
              <a:rPr lang="en-US" dirty="0"/>
              <a:t>/administration/PH nurses/LHA/preparedness/VPD Epis</a:t>
            </a:r>
          </a:p>
          <a:p>
            <a:pPr marL="339725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Action Items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Case review/status/settings/jurisdictions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Field Work/Testing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Database/Line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Communications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Other “non-mumps” cases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30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14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Response: </a:t>
            </a:r>
            <a:br>
              <a:rPr lang="en-US" sz="4400" dirty="0"/>
            </a:br>
            <a:r>
              <a:rPr lang="en-US" sz="4400" dirty="0"/>
              <a:t>Stakeholder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007" y="1511626"/>
            <a:ext cx="6410838" cy="484472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In-Person Meetings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EOC/media</a:t>
            </a:r>
          </a:p>
          <a:p>
            <a:pPr marL="690563" lvl="2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Regional LHD Calls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Weekly-monthly</a:t>
            </a:r>
          </a:p>
          <a:p>
            <a:pPr marL="690563" lvl="2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Mumps Outbreak Summary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Daily-weekly</a:t>
            </a:r>
          </a:p>
          <a:p>
            <a:pPr marL="690563" lvl="2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31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3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Response: </a:t>
            </a:r>
            <a:br>
              <a:rPr lang="en-US" sz="4400" dirty="0"/>
            </a:br>
            <a:r>
              <a:rPr lang="en-US" sz="4400" dirty="0"/>
              <a:t>Community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007" y="1511625"/>
            <a:ext cx="6410838" cy="506334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 insight/Input- IMPORTANT!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Community/Church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Awareness/immunizations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Liaisons/Missionaries</a:t>
            </a:r>
          </a:p>
          <a:p>
            <a:pPr marL="339725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Awareness/immunizations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Exclusions</a:t>
            </a:r>
          </a:p>
          <a:p>
            <a:pPr marL="339725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Flexible!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 nurses testing/immunizations</a:t>
            </a:r>
          </a:p>
          <a:p>
            <a:pPr marL="339725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Advisories/website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32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6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Response: </a:t>
            </a:r>
            <a:br>
              <a:rPr lang="en-US" sz="4400" dirty="0"/>
            </a:br>
            <a:r>
              <a:rPr lang="en-US" sz="4400" dirty="0"/>
              <a:t>School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007" y="1511626"/>
            <a:ext cx="6410838" cy="48447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Awareness Letters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Affected districts/surrounding districts- sports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Immunizations review</a:t>
            </a:r>
          </a:p>
          <a:p>
            <a:pPr marL="339725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Exclusion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Immunizations clinics</a:t>
            </a:r>
          </a:p>
          <a:p>
            <a:pPr marL="690563" lvl="2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Daily-Weekly communication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Case reporting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Case status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54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Response: </a:t>
            </a:r>
            <a:br>
              <a:rPr lang="en-US" sz="4400" dirty="0"/>
            </a:br>
            <a:r>
              <a:rPr lang="en-US" sz="4400" dirty="0"/>
              <a:t>Healthcare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007" y="1511626"/>
            <a:ext cx="6410838" cy="48447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Healthcare Provider Exposure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Outreach/Recommendations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Furlough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Awareness/Advisories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Testing</a:t>
            </a:r>
          </a:p>
          <a:p>
            <a:pPr marL="339725" lvl="1" indent="0"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Regulatory Agency Notification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34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92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4288026"/>
            <a:ext cx="7886700" cy="1114960"/>
          </a:xfrm>
        </p:spPr>
        <p:txBody>
          <a:bodyPr>
            <a:normAutofit fontScale="90000"/>
          </a:bodyPr>
          <a:lstStyle/>
          <a:p>
            <a:r>
              <a:rPr lang="en-US" dirty="0"/>
              <a:t>Mumps Outbreak: Lessons Learned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2C72-0207-403C-921D-90EF0254586B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35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02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4007" y="1511626"/>
            <a:ext cx="6410838" cy="484472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Insider- MUST!!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HAI Epidemiologist- Indispensable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Schools- Extended Exclusion Plans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Vaccine Objectors Documents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Reporting- 1 day vs. 1 week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Vaccine Works!!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36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1A1E-CC52-4559-9512-1E4A3F85E3AE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37</a:t>
            </a:fld>
            <a:endParaRPr lang="en-US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73561" y="4580175"/>
            <a:ext cx="6593693" cy="1527661"/>
          </a:xfrm>
        </p:spPr>
        <p:txBody>
          <a:bodyPr/>
          <a:lstStyle/>
          <a:p>
            <a:r>
              <a:rPr lang="en-US" dirty="0"/>
              <a:t>Heidi Threadgill </a:t>
            </a:r>
            <a:r>
              <a:rPr lang="en-US" dirty="0" err="1"/>
              <a:t>Honza</a:t>
            </a:r>
            <a:endParaRPr lang="en-US" dirty="0"/>
          </a:p>
          <a:p>
            <a:r>
              <a:rPr lang="en-US" dirty="0"/>
              <a:t>Heidi.Threadgill@dshs.texas.gov</a:t>
            </a:r>
          </a:p>
        </p:txBody>
      </p:sp>
    </p:spTree>
    <p:extLst>
      <p:ext uri="{BB962C8B-B14F-4D97-AF65-F5344CB8AC3E}">
        <p14:creationId xmlns:p14="http://schemas.microsoft.com/office/powerpoint/2010/main" val="319679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Collin County Response to a Mumps Outbreak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Daphne Lynch, MPH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09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Reported Mumps Case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December 06, 2016, Collin County Health Care Services (CCHCS) received a call from an urgent care facility reporting a suspected case of mumps.</a:t>
            </a:r>
          </a:p>
          <a:p>
            <a:pPr lvl="1"/>
            <a:r>
              <a:rPr lang="en-US" dirty="0" err="1"/>
              <a:t>Parotitis</a:t>
            </a:r>
            <a:r>
              <a:rPr lang="en-US" dirty="0"/>
              <a:t> onset December 05, 2016</a:t>
            </a:r>
          </a:p>
          <a:p>
            <a:pPr lvl="1"/>
            <a:r>
              <a:rPr lang="en-US" dirty="0"/>
              <a:t>Confirmed by PCR at DSHS Lab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Mumps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Incubation period</a:t>
            </a:r>
          </a:p>
          <a:p>
            <a:pPr lvl="1"/>
            <a:r>
              <a:rPr lang="en-US" dirty="0"/>
              <a:t>Average of 16-18 days (Range: 12-25 days)</a:t>
            </a:r>
          </a:p>
          <a:p>
            <a:r>
              <a:rPr lang="en-US" dirty="0"/>
              <a:t>Communicability</a:t>
            </a:r>
          </a:p>
          <a:p>
            <a:pPr lvl="1"/>
            <a:r>
              <a:rPr lang="en-US" dirty="0"/>
              <a:t>From 3 days before symptom onset until 5 days after symptom onset</a:t>
            </a:r>
          </a:p>
          <a:p>
            <a:r>
              <a:rPr lang="en-US" dirty="0"/>
              <a:t>Vaccine</a:t>
            </a:r>
          </a:p>
          <a:p>
            <a:pPr lvl="1"/>
            <a:r>
              <a:rPr lang="en-US" dirty="0"/>
              <a:t>2 doses of the MMR vaccine recommended</a:t>
            </a:r>
          </a:p>
          <a:p>
            <a:pPr lvl="1"/>
            <a:r>
              <a:rPr lang="en-US" dirty="0"/>
              <a:t>88% effective at preventing infection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6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Reported Mumps Case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December 07, 2016, CCHCS received another call from a private physician’s office suspecting mumps. </a:t>
            </a:r>
          </a:p>
          <a:p>
            <a:pPr lvl="1"/>
            <a:r>
              <a:rPr lang="en-US" dirty="0" err="1"/>
              <a:t>Parotitis</a:t>
            </a:r>
            <a:r>
              <a:rPr lang="en-US" dirty="0"/>
              <a:t> onset November 29, 2016</a:t>
            </a:r>
          </a:p>
          <a:p>
            <a:pPr lvl="1"/>
            <a:r>
              <a:rPr lang="en-US" dirty="0"/>
              <a:t>Confirmed by PCR at DSHS Lab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05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health investigation aimed to identify potential sources of infection and individuals possibly exposed during the period of communicability for the two cases.</a:t>
            </a:r>
          </a:p>
          <a:p>
            <a:r>
              <a:rPr lang="en-US" dirty="0"/>
              <a:t>It was found that cheerleading was a commonality between the two cases of mumps.</a:t>
            </a:r>
          </a:p>
          <a:p>
            <a:pPr lvl="1"/>
            <a:r>
              <a:rPr lang="en-US" dirty="0"/>
              <a:t>Two separate cheer facilities. </a:t>
            </a:r>
          </a:p>
          <a:p>
            <a:pPr lvl="1"/>
            <a:r>
              <a:rPr lang="en-US" dirty="0"/>
              <a:t>The first reported case had visited the facility where the second case regularly attends.</a:t>
            </a:r>
          </a:p>
          <a:p>
            <a:pPr lvl="1"/>
            <a:r>
              <a:rPr lang="en-US" dirty="0"/>
              <a:t>Both cases reported attending a cheer event at UTA on 11/06/2017.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Investigation </a:t>
            </a:r>
          </a:p>
        </p:txBody>
      </p:sp>
    </p:spTree>
    <p:extLst>
      <p:ext uri="{BB962C8B-B14F-4D97-AF65-F5344CB8AC3E}">
        <p14:creationId xmlns:p14="http://schemas.microsoft.com/office/powerpoint/2010/main" val="3649145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 Cases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December 13, 2016 Denton County Health Department identified a symptomatic contact to Mumps Case #2 and determined it to be a probable case of mumps.</a:t>
            </a:r>
          </a:p>
          <a:p>
            <a:r>
              <a:rPr lang="en-US" dirty="0"/>
              <a:t>Total cases now at 3 = Outbreak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78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Investigation found that cases reported attending cheerleading events while contagious. </a:t>
            </a:r>
          </a:p>
          <a:p>
            <a:r>
              <a:rPr lang="en-US" dirty="0"/>
              <a:t>Communication between Health Service Region 2/3 counties  identified another case of mumps from Tarrant County that reported attending a cheerleading event. </a:t>
            </a:r>
          </a:p>
          <a:p>
            <a:r>
              <a:rPr lang="en-US" dirty="0"/>
              <a:t>There were 5 local cheer competitions held occurring on 11/6/2016, 11/19/2016, two on 12/03/2016 and 12/10/2016. </a:t>
            </a:r>
          </a:p>
          <a:p>
            <a:r>
              <a:rPr lang="en-US" dirty="0"/>
              <a:t>Attendance at these events included cheerleading groups from all over Texas and neighboring states.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Investigation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67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Outbreak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total of 12 cases were associated with the outbreak.</a:t>
            </a:r>
          </a:p>
          <a:p>
            <a:r>
              <a:rPr lang="en-US" dirty="0"/>
              <a:t>Cases were identified in Collin County, Denton County, Grayson County, and Tarrant County.</a:t>
            </a:r>
          </a:p>
          <a:p>
            <a:r>
              <a:rPr lang="en-US" dirty="0"/>
              <a:t>Onsets ranged from 11/21/2016 – 12/28/2016.</a:t>
            </a:r>
          </a:p>
          <a:p>
            <a:r>
              <a:rPr lang="en-US" dirty="0"/>
              <a:t>Due to the number of participants at each event and the involvement of many state athletic groups an alert was issued through </a:t>
            </a:r>
            <a:r>
              <a:rPr lang="en-US" dirty="0" err="1"/>
              <a:t>Epi</a:t>
            </a:r>
            <a:r>
              <a:rPr lang="en-US" dirty="0"/>
              <a:t>-X.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2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</a:t>
            </a:r>
            <a:r>
              <a:rPr lang="en-US" dirty="0"/>
              <a:t> Curve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9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12 case-patients identified: </a:t>
            </a:r>
          </a:p>
          <a:p>
            <a:pPr lvl="1"/>
            <a:r>
              <a:rPr lang="en-US" dirty="0"/>
              <a:t>Eleven (91.7%) reported attending cheer event #1 on 11/6/2016.</a:t>
            </a:r>
          </a:p>
          <a:p>
            <a:pPr lvl="1"/>
            <a:r>
              <a:rPr lang="en-US" dirty="0"/>
              <a:t>Five (41.7% ) reported attending cheer event #2 on 11/19/2016</a:t>
            </a:r>
          </a:p>
          <a:p>
            <a:pPr lvl="1"/>
            <a:r>
              <a:rPr lang="en-US" dirty="0"/>
              <a:t>One (8.3%) case reported attending cheer event #3 on 12/3/2016</a:t>
            </a:r>
          </a:p>
          <a:p>
            <a:pPr lvl="1"/>
            <a:r>
              <a:rPr lang="en-US" dirty="0"/>
              <a:t>Five (41.7%) reported attending cheer event #4 on 12/3/2016</a:t>
            </a:r>
          </a:p>
          <a:p>
            <a:r>
              <a:rPr lang="en-US" dirty="0"/>
              <a:t>The majority of cases had already recovered by event #5. </a:t>
            </a:r>
          </a:p>
          <a:p>
            <a:pPr lvl="1"/>
            <a:r>
              <a:rPr lang="en-US" dirty="0"/>
              <a:t>One case reported attending cheer event #5 on while contagious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96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</a:t>
            </a:r>
            <a:r>
              <a:rPr lang="en-US" dirty="0"/>
              <a:t> Curve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7620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81000" y="5867400"/>
            <a:ext cx="6477000" cy="685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black"/>
                </a:solidFill>
              </a:rPr>
              <a:t>Cheer Event # 1 – 91.7% of cases in attendance 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If exposure occurred on 11/6/2017 – probable onset from 11/18/2016 – 12/1/2016</a:t>
            </a:r>
          </a:p>
        </p:txBody>
      </p:sp>
    </p:spTree>
    <p:extLst>
      <p:ext uri="{BB962C8B-B14F-4D97-AF65-F5344CB8AC3E}">
        <p14:creationId xmlns:p14="http://schemas.microsoft.com/office/powerpoint/2010/main" val="4190524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486400" y="1600200"/>
          <a:ext cx="2362201" cy="1864614"/>
        </p:xfrm>
        <a:graphic>
          <a:graphicData uri="http://schemas.openxmlformats.org/drawingml/2006/table">
            <a:tbl>
              <a:tblPr firstRow="1" firstCol="1" bandRow="1"/>
              <a:tblGrid>
                <a:gridCol w="101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Percent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&lt; 1 Years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1-4 Years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5-13 Years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14- 17 Years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18-49 Years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75.0%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&gt;50 Years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3810000"/>
          <a:ext cx="2362200" cy="1144080"/>
        </p:xfrm>
        <a:graphic>
          <a:graphicData uri="http://schemas.openxmlformats.org/drawingml/2006/table">
            <a:tbl>
              <a:tblPr firstRow="1" firstCol="1" bandRow="1"/>
              <a:tblGrid>
                <a:gridCol w="89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MMR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Count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Percent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Both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41.7%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One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8.3%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Unk/None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50.0%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6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4953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83.3% were female and 16.7% were male</a:t>
            </a:r>
          </a:p>
          <a:p>
            <a:pPr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Majority of cases were ages 18-49</a:t>
            </a:r>
          </a:p>
          <a:p>
            <a:pPr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50% of cases did not have immunization records</a:t>
            </a:r>
          </a:p>
          <a:p>
            <a:pPr lvl="1">
              <a:buClr>
                <a:srgbClr val="C0504D"/>
              </a:buClr>
            </a:pPr>
            <a:r>
              <a:rPr lang="en-US" dirty="0">
                <a:solidFill>
                  <a:prstClr val="black"/>
                </a:solidFill>
              </a:rPr>
              <a:t>All in the 18-49 age group</a:t>
            </a:r>
          </a:p>
          <a:p>
            <a:pPr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Only one dose of the MMR vaccine was routinely recommended for children 1 year and older starting in 1977 </a:t>
            </a:r>
            <a:r>
              <a:rPr lang="en-US" baseline="30000" dirty="0">
                <a:solidFill>
                  <a:prstClr val="black"/>
                </a:solidFill>
              </a:rPr>
              <a:t>(1)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>
              <a:buClr>
                <a:srgbClr val="4F81BD"/>
              </a:buClr>
            </a:pPr>
            <a:r>
              <a:rPr lang="en-US" dirty="0">
                <a:solidFill>
                  <a:prstClr val="black"/>
                </a:solidFill>
              </a:rPr>
              <a:t>It was not until 1989 that a two dose recommendation was implemented </a:t>
            </a:r>
            <a:r>
              <a:rPr lang="en-US" baseline="30000" dirty="0">
                <a:solidFill>
                  <a:prstClr val="black"/>
                </a:solidFill>
              </a:rPr>
              <a:t>(1)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  <a:p>
            <a:pPr>
              <a:buClr>
                <a:srgbClr val="4F81BD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Findings</a:t>
            </a:r>
          </a:p>
        </p:txBody>
      </p:sp>
    </p:spTree>
    <p:extLst>
      <p:ext uri="{BB962C8B-B14F-4D97-AF65-F5344CB8AC3E}">
        <p14:creationId xmlns:p14="http://schemas.microsoft.com/office/powerpoint/2010/main" val="3427881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Health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12 case-patients identified: </a:t>
            </a:r>
          </a:p>
          <a:p>
            <a:pPr lvl="1"/>
            <a:r>
              <a:rPr lang="en-US" dirty="0"/>
              <a:t>Seven (58.3%) were parents of competitors</a:t>
            </a:r>
          </a:p>
          <a:p>
            <a:pPr lvl="1"/>
            <a:r>
              <a:rPr lang="en-US" dirty="0"/>
              <a:t>Three (25%) were competitors</a:t>
            </a:r>
          </a:p>
          <a:p>
            <a:pPr lvl="1"/>
            <a:r>
              <a:rPr lang="en-US" dirty="0"/>
              <a:t>Two (16.7%) were staff at cheerleading competitions or practice facilities</a:t>
            </a:r>
          </a:p>
          <a:p>
            <a:r>
              <a:rPr lang="en-US" dirty="0"/>
              <a:t>Over half of the cases (58%) were associated with one cheerleading practice facility.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6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 in Texas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Recent surge in mumps cases</a:t>
            </a:r>
          </a:p>
          <a:p>
            <a:pPr lvl="1"/>
            <a:r>
              <a:rPr lang="en-US" dirty="0"/>
              <a:t>312 cases in 2008-2015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Median of 20 cases per year</a:t>
            </a:r>
          </a:p>
          <a:p>
            <a:pPr lvl="1"/>
            <a:r>
              <a:rPr lang="en-US" dirty="0"/>
              <a:t>191 cases in 2016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150 cases with onset between 11/1 and 12/31</a:t>
            </a:r>
          </a:p>
          <a:p>
            <a:pPr lvl="1"/>
            <a:r>
              <a:rPr lang="en-US" dirty="0"/>
              <a:t>400 cases in 2017*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Most mumps cases in one year since 1990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55184" y="60552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Data provisional as of 9/27/2017</a:t>
            </a:r>
          </a:p>
        </p:txBody>
      </p:sp>
    </p:spTree>
    <p:extLst>
      <p:ext uri="{BB962C8B-B14F-4D97-AF65-F5344CB8AC3E}">
        <p14:creationId xmlns:p14="http://schemas.microsoft.com/office/powerpoint/2010/main" val="1288158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multi-jurisdictional cooperation lead to prompt case identification and health alert distribution.   </a:t>
            </a:r>
          </a:p>
          <a:p>
            <a:r>
              <a:rPr lang="en-US" dirty="0"/>
              <a:t>The organization of cheerleading competitions:</a:t>
            </a:r>
          </a:p>
          <a:p>
            <a:pPr lvl="1"/>
            <a:r>
              <a:rPr lang="en-US" dirty="0"/>
              <a:t>Competitors vs. spectators </a:t>
            </a:r>
          </a:p>
          <a:p>
            <a:r>
              <a:rPr lang="en-US" dirty="0"/>
              <a:t>The lack of knowledge surrounding immunity status suggests public health should promote the knowing of one’s immunity status.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88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dirty="0"/>
              <a:t>1. The Centers for Disease Control and Prevention. (2015). Epidemiology and Prevention of Vaccine-Preventable Disease (13</a:t>
            </a:r>
            <a:r>
              <a:rPr lang="en-US" sz="1600" baseline="30000" dirty="0"/>
              <a:t>th</a:t>
            </a:r>
            <a:r>
              <a:rPr lang="en-US" sz="1600" dirty="0"/>
              <a:t> ed.). Atlanta, GA: US Department of Health and Human Services.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02" y="50292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03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Office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Specimen Testing</a:t>
            </a:r>
          </a:p>
          <a:p>
            <a:r>
              <a:rPr lang="en-US" dirty="0"/>
              <a:t>Case Review</a:t>
            </a:r>
          </a:p>
          <a:p>
            <a:r>
              <a:rPr lang="en-US" dirty="0"/>
              <a:t>Guidance Documents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Reporting</a:t>
            </a:r>
          </a:p>
          <a:p>
            <a:r>
              <a:rPr lang="en-US" dirty="0"/>
              <a:t>Vaccine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80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Office VPD Staff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Allison </a:t>
            </a:r>
            <a:r>
              <a:rPr lang="en-US" dirty="0" err="1"/>
              <a:t>Sierocki</a:t>
            </a:r>
            <a:r>
              <a:rPr lang="en-US" dirty="0"/>
              <a:t> – Epi II</a:t>
            </a:r>
          </a:p>
          <a:p>
            <a:r>
              <a:rPr lang="en-US" dirty="0"/>
              <a:t>Kelsey Sanders – Epi I</a:t>
            </a:r>
          </a:p>
          <a:p>
            <a:r>
              <a:rPr lang="en-US" dirty="0"/>
              <a:t>Raymond </a:t>
            </a:r>
            <a:r>
              <a:rPr lang="en-US" dirty="0" err="1"/>
              <a:t>Dinnan</a:t>
            </a:r>
            <a:r>
              <a:rPr lang="en-US" dirty="0"/>
              <a:t> – PHPS III</a:t>
            </a:r>
          </a:p>
          <a:p>
            <a:r>
              <a:rPr lang="en-US" dirty="0"/>
              <a:t>Laura Lockwood – Epi I</a:t>
            </a:r>
          </a:p>
          <a:p>
            <a:pPr lvl="1"/>
            <a:r>
              <a:rPr lang="en-US" dirty="0"/>
              <a:t>Left DSHS in April,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147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Testing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DSHS Lab in Austin</a:t>
            </a:r>
          </a:p>
          <a:p>
            <a:pPr lvl="1"/>
            <a:r>
              <a:rPr lang="en-US" dirty="0"/>
              <a:t>Buccal swabs – PCR testing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Positive specimens may be genotyped at CDC or CDC reference laboratories</a:t>
            </a:r>
          </a:p>
          <a:p>
            <a:pPr lvl="3"/>
            <a:r>
              <a:rPr lang="en-US" dirty="0">
                <a:solidFill>
                  <a:schemeClr val="bg1"/>
                </a:solidFill>
              </a:rPr>
              <a:t>Genotype G</a:t>
            </a:r>
          </a:p>
          <a:p>
            <a:pPr lvl="1"/>
            <a:r>
              <a:rPr lang="en-US" dirty="0"/>
              <a:t>Reporting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8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 Review / Investigation Guidance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DSHS VPD staff coordinates with local and regional offices to ensure completeness of investigation</a:t>
            </a:r>
          </a:p>
          <a:p>
            <a:pPr lvl="1"/>
            <a:r>
              <a:rPr lang="en-US" dirty="0"/>
              <a:t>Used for press releases, internal communications, and CDC reporting</a:t>
            </a:r>
          </a:p>
          <a:p>
            <a:pPr lvl="1"/>
            <a:r>
              <a:rPr lang="en-US" dirty="0"/>
              <a:t>Investigation Guidelines</a:t>
            </a:r>
          </a:p>
          <a:p>
            <a:pPr lvl="1"/>
            <a:r>
              <a:rPr lang="en-US" dirty="0"/>
              <a:t>Data Entry Guidelines</a:t>
            </a:r>
          </a:p>
          <a:p>
            <a:pPr lvl="1"/>
            <a:r>
              <a:rPr lang="en-US" dirty="0"/>
              <a:t>Epi Case Criteria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087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Communication and Reporting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Dissemination of information</a:t>
            </a:r>
          </a:p>
          <a:p>
            <a:pPr lvl="1"/>
            <a:r>
              <a:rPr lang="en-US" dirty="0"/>
              <a:t>Texas Health Departments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Lab reports, outbreaks, etc.</a:t>
            </a:r>
          </a:p>
          <a:p>
            <a:pPr lvl="1"/>
            <a:r>
              <a:rPr lang="en-US" dirty="0"/>
              <a:t>CDC</a:t>
            </a:r>
          </a:p>
          <a:p>
            <a:pPr lvl="1"/>
            <a:r>
              <a:rPr lang="en-US" dirty="0"/>
              <a:t>Other states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870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Vaccine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Vaccine provided through cooperation with the Immunizations Branch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MMR vaccination clinics and vaccination campaigns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Clinics conducted throughout the mumps outbreaks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65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Acknowledgements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/>
          <a:lstStyle/>
          <a:p>
            <a:r>
              <a:rPr lang="en-US" dirty="0"/>
              <a:t>DSHS EAIDB Central Office</a:t>
            </a:r>
          </a:p>
          <a:p>
            <a:r>
              <a:rPr lang="en-US" dirty="0"/>
              <a:t>HSR 2/3</a:t>
            </a:r>
          </a:p>
          <a:p>
            <a:r>
              <a:rPr lang="en-US" dirty="0"/>
              <a:t>Collin County</a:t>
            </a:r>
          </a:p>
          <a:p>
            <a:r>
              <a:rPr lang="en-US" dirty="0"/>
              <a:t>DSHS Laboratory – Austin</a:t>
            </a:r>
          </a:p>
          <a:p>
            <a:r>
              <a:rPr lang="en-US" dirty="0"/>
              <a:t>Immunizations Branch</a:t>
            </a:r>
          </a:p>
          <a:p>
            <a:r>
              <a:rPr lang="en-US" dirty="0"/>
              <a:t>CDC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41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Charles “Chip” Cohlmia</a:t>
            </a:r>
          </a:p>
          <a:p>
            <a:r>
              <a:rPr lang="en-US" dirty="0"/>
              <a:t>Vaccine Preventable Diseases Epidemiologist</a:t>
            </a:r>
          </a:p>
          <a:p>
            <a:r>
              <a:rPr lang="en-US" dirty="0"/>
              <a:t>Emerging and Acute Infectious Disease Branch</a:t>
            </a:r>
          </a:p>
          <a:p>
            <a:r>
              <a:rPr lang="en-US" dirty="0"/>
              <a:t>Texas Department of State Health Services</a:t>
            </a:r>
          </a:p>
          <a:p>
            <a:r>
              <a:rPr lang="en-US" dirty="0">
                <a:hlinkClick r:id="rId3"/>
              </a:rPr>
              <a:t>Charles.Cohlmia@dshs.Texas.gov</a:t>
            </a:r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1A1E-CC52-4559-9512-1E4A3F85E3AE}" type="datetime1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4/14/2023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rgbClr val="022167">
                    <a:lumMod val="40000"/>
                    <a:lumOff val="60000"/>
                  </a:srgbClr>
                </a:solidFill>
              </a:rPr>
              <a:pPr/>
              <a:t>59</a:t>
            </a:fld>
            <a:endParaRPr lang="en-US" dirty="0">
              <a:solidFill>
                <a:srgbClr val="022167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1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Father, Like 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69" y="2241552"/>
            <a:ext cx="59664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 in Texas*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>
            <a:normAutofit/>
          </a:bodyPr>
          <a:lstStyle/>
          <a:p>
            <a:r>
              <a:rPr lang="en-US" dirty="0"/>
              <a:t>550 cases reported with onset of illness on or after 11/1/2016</a:t>
            </a:r>
          </a:p>
          <a:p>
            <a:pPr lvl="1"/>
            <a:r>
              <a:rPr lang="en-US" dirty="0"/>
              <a:t>Cases have been identified in 39 counties</a:t>
            </a:r>
          </a:p>
          <a:p>
            <a:pPr lvl="1"/>
            <a:r>
              <a:rPr lang="en-US" dirty="0"/>
              <a:t>Age range is from 10 months – 80 years old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Median age: 20 years old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236 (43%) are 18 years of age or younger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5184" y="60552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Data provisional as of 9/27/2017</a:t>
            </a:r>
          </a:p>
        </p:txBody>
      </p:sp>
    </p:spTree>
    <p:extLst>
      <p:ext uri="{BB962C8B-B14F-4D97-AF65-F5344CB8AC3E}">
        <p14:creationId xmlns:p14="http://schemas.microsoft.com/office/powerpoint/2010/main" val="261610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Mumps in Texas*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3344" y="2220686"/>
            <a:ext cx="8372905" cy="3882315"/>
          </a:xfrm>
        </p:spPr>
        <p:txBody>
          <a:bodyPr>
            <a:normAutofit/>
          </a:bodyPr>
          <a:lstStyle/>
          <a:p>
            <a:r>
              <a:rPr lang="en-US" dirty="0"/>
              <a:t>550 cases reported with onset of illness on or after 11/1/2016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Of the 550 cases, 476 (87%) had a known vaccination status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Of the 476 case-patients, 398 (84%) report being vaccinated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55184" y="60552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Data provisional as of 9/27/2017</a:t>
            </a:r>
          </a:p>
        </p:txBody>
      </p:sp>
    </p:spTree>
    <p:extLst>
      <p:ext uri="{BB962C8B-B14F-4D97-AF65-F5344CB8AC3E}">
        <p14:creationId xmlns:p14="http://schemas.microsoft.com/office/powerpoint/2010/main" val="24155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Vaccination Status by Age Group, Texas, 2016-2017*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448882"/>
              </p:ext>
            </p:extLst>
          </p:nvPr>
        </p:nvGraphicFramePr>
        <p:xfrm>
          <a:off x="1367331" y="3153114"/>
          <a:ext cx="713898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Vaccinated?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≤ 18 years of age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N / (Column 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600" baseline="0" dirty="0">
                          <a:solidFill>
                            <a:srgbClr val="18244F"/>
                          </a:solidFill>
                        </a:rPr>
                        <a:t>&gt; 18 years of 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18244F"/>
                          </a:solidFill>
                        </a:rPr>
                        <a:t>N / (Column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218 / (92.4)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 / (57.3)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 / (5.5)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 / (20.7)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/ (2.1)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 / (22.0)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4E0-D37D-4356-AB44-F41F4318C7E8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Emerging and Acute Infectious Disease Branch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55184" y="6055292"/>
            <a:ext cx="327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Data provisional as of 9/27/2017</a:t>
            </a:r>
          </a:p>
        </p:txBody>
      </p:sp>
    </p:spTree>
    <p:extLst>
      <p:ext uri="{BB962C8B-B14F-4D97-AF65-F5344CB8AC3E}">
        <p14:creationId xmlns:p14="http://schemas.microsoft.com/office/powerpoint/2010/main" val="4076398750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EA341916-F9DC-4320-9CDF-3CE86B130BD4}" vid="{244601F4-ABE5-4128-B92C-98CE3AC48F88}"/>
    </a:ext>
  </a:extLst>
</a:theme>
</file>

<file path=ppt/theme/theme2.xml><?xml version="1.0" encoding="utf-8"?>
<a:theme xmlns:a="http://schemas.openxmlformats.org/drawingml/2006/main" name="Bright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EA341916-F9DC-4320-9CDF-3CE86B130BD4}" vid="{02D81C59-0923-4B1B-BBCE-8EF4AFC2F4FD}"/>
    </a:ext>
  </a:extLst>
</a:theme>
</file>

<file path=ppt/theme/theme3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" id="{41D8178C-5178-45C2-A508-4EA363C0D568}" vid="{BBAE0CCB-1017-4C99-A430-668F112853D4}"/>
    </a:ext>
  </a:extLst>
</a:theme>
</file>

<file path=ppt/theme/theme4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External-Presentation-4x3.potx [Read-Only]" id="{EA341916-F9DC-4320-9CDF-3CE86B130BD4}" vid="{244601F4-ABE5-4128-B92C-98CE3AC48F88}"/>
    </a:ext>
  </a:extLst>
</a:theme>
</file>

<file path=ppt/theme/theme6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DSHS-External-Presentation-4x3</Template>
  <TotalTime>4396</TotalTime>
  <Words>2514</Words>
  <Application>Microsoft Office PowerPoint</Application>
  <PresentationFormat>On-screen Show (4:3)</PresentationFormat>
  <Paragraphs>636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Calibri</vt:lpstr>
      <vt:lpstr>Cambria</vt:lpstr>
      <vt:lpstr>Rockwell</vt:lpstr>
      <vt:lpstr>Times New Roman</vt:lpstr>
      <vt:lpstr>Verdana</vt:lpstr>
      <vt:lpstr>Wingdings</vt:lpstr>
      <vt:lpstr>Dark Room</vt:lpstr>
      <vt:lpstr>Bright Room</vt:lpstr>
      <vt:lpstr>1_Dark Room</vt:lpstr>
      <vt:lpstr>Adjacency</vt:lpstr>
      <vt:lpstr>2_Dark Room</vt:lpstr>
      <vt:lpstr>Mumps, Mumps, and more Mumps</vt:lpstr>
      <vt:lpstr>Overview</vt:lpstr>
      <vt:lpstr>Epidemiology of Mumps</vt:lpstr>
      <vt:lpstr>Epidemiology of Mumps</vt:lpstr>
      <vt:lpstr>Mumps in Texas</vt:lpstr>
      <vt:lpstr>Like Father, Like Son</vt:lpstr>
      <vt:lpstr>Mumps in Texas*</vt:lpstr>
      <vt:lpstr>Mumps in Texas*</vt:lpstr>
      <vt:lpstr>Vaccination Status by Age Group, Texas, 2016-2017*</vt:lpstr>
      <vt:lpstr>Vaccination Status by Age Group, Texas, 2016-2017*</vt:lpstr>
      <vt:lpstr>Mumps in Texas*</vt:lpstr>
      <vt:lpstr>Number of Mumps Cases with Onset of Illness on or after 11/1/16 by Onset Week and Outbreak, Texas, 2016-2017*</vt:lpstr>
      <vt:lpstr>Mumps Outbreak in Johnson County, Texas, November 2016-March 2017</vt:lpstr>
      <vt:lpstr>Mumps Outbreak: Detection</vt:lpstr>
      <vt:lpstr>Outbreak in Johnson County?</vt:lpstr>
      <vt:lpstr>Outbreak in Johnson County?</vt:lpstr>
      <vt:lpstr>Outbreak in Johnson County?</vt:lpstr>
      <vt:lpstr>Outbreak in Johnson County!!</vt:lpstr>
      <vt:lpstr>Outbreak in Johnson County!!</vt:lpstr>
      <vt:lpstr>Outbreak in Johnson County!!</vt:lpstr>
      <vt:lpstr>Johnson County: Overview</vt:lpstr>
      <vt:lpstr>Mumps Outbreak: Data Summary</vt:lpstr>
      <vt:lpstr>Mumps: Trends</vt:lpstr>
      <vt:lpstr>Johnson Co. Outbreak</vt:lpstr>
      <vt:lpstr>Johnson Co. Outbreak</vt:lpstr>
      <vt:lpstr>Johnson Co. Outbreak</vt:lpstr>
      <vt:lpstr>Johnson Co. Outbreak</vt:lpstr>
      <vt:lpstr>Johnson Co. Outbreak: Epidemic Curve</vt:lpstr>
      <vt:lpstr>Mumps Outbreak: Control and Prevention</vt:lpstr>
      <vt:lpstr>Response:  Internal Structure</vt:lpstr>
      <vt:lpstr>Response:  Stakeholder Outreach</vt:lpstr>
      <vt:lpstr>Response:  Community Outreach</vt:lpstr>
      <vt:lpstr>Response:  School Districts</vt:lpstr>
      <vt:lpstr>Response:  Healthcare Providers</vt:lpstr>
      <vt:lpstr>Mumps Outbreak: Lessons Learned</vt:lpstr>
      <vt:lpstr>Lessons Learned</vt:lpstr>
      <vt:lpstr>Thank you</vt:lpstr>
      <vt:lpstr>Collin County Response to a Mumps Outbreak</vt:lpstr>
      <vt:lpstr>Reported Mumps Case #1</vt:lpstr>
      <vt:lpstr>Reported Mumps Case #2</vt:lpstr>
      <vt:lpstr>Public Health Investigation </vt:lpstr>
      <vt:lpstr>Mumps Cases #3</vt:lpstr>
      <vt:lpstr>Public Health Investigation </vt:lpstr>
      <vt:lpstr>Outbreak Summary</vt:lpstr>
      <vt:lpstr>Epi Curve</vt:lpstr>
      <vt:lpstr>Public Health Findings</vt:lpstr>
      <vt:lpstr>Epi Curve</vt:lpstr>
      <vt:lpstr>Public Health Findings</vt:lpstr>
      <vt:lpstr>Public Health Findings</vt:lpstr>
      <vt:lpstr>Conclusions</vt:lpstr>
      <vt:lpstr>Refereneces</vt:lpstr>
      <vt:lpstr>Central Office</vt:lpstr>
      <vt:lpstr>Central Office VPD Staff</vt:lpstr>
      <vt:lpstr>Specimen Testing</vt:lpstr>
      <vt:lpstr>Case Review / Investigation Guidance</vt:lpstr>
      <vt:lpstr>Communication and Reporting</vt:lpstr>
      <vt:lpstr>Vaccine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Preventable Disease Update</dc:title>
  <dc:creator>Cohlmia,Charles (DSHS)</dc:creator>
  <cp:lastModifiedBy>Pinter,Henry J (DSHS)</cp:lastModifiedBy>
  <cp:revision>89</cp:revision>
  <cp:lastPrinted>2017-05-17T13:04:44Z</cp:lastPrinted>
  <dcterms:created xsi:type="dcterms:W3CDTF">2017-05-16T15:20:55Z</dcterms:created>
  <dcterms:modified xsi:type="dcterms:W3CDTF">2023-04-14T20:31:04Z</dcterms:modified>
</cp:coreProperties>
</file>