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sldIdLst>
    <p:sldId id="262" r:id="rId2"/>
    <p:sldId id="257" r:id="rId3"/>
    <p:sldId id="258" r:id="rId4"/>
    <p:sldId id="259" r:id="rId5"/>
    <p:sldId id="263" r:id="rId6"/>
    <p:sldId id="260" r:id="rId7"/>
    <p:sldId id="264" r:id="rId8"/>
    <p:sldId id="267" r:id="rId9"/>
    <p:sldId id="268" r:id="rId10"/>
    <p:sldId id="281" r:id="rId11"/>
    <p:sldId id="282" r:id="rId12"/>
    <p:sldId id="288" r:id="rId13"/>
    <p:sldId id="289" r:id="rId14"/>
    <p:sldId id="290" r:id="rId15"/>
    <p:sldId id="284" r:id="rId16"/>
    <p:sldId id="280" r:id="rId17"/>
    <p:sldId id="270" r:id="rId18"/>
    <p:sldId id="273" r:id="rId19"/>
    <p:sldId id="271" r:id="rId20"/>
    <p:sldId id="272" r:id="rId21"/>
    <p:sldId id="291" r:id="rId22"/>
    <p:sldId id="292" r:id="rId23"/>
    <p:sldId id="293" r:id="rId24"/>
    <p:sldId id="275" r:id="rId25"/>
    <p:sldId id="279" r:id="rId26"/>
    <p:sldId id="274" r:id="rId27"/>
    <p:sldId id="276" r:id="rId28"/>
    <p:sldId id="278" r:id="rId29"/>
    <p:sldId id="287" r:id="rId30"/>
    <p:sldId id="285" r:id="rId31"/>
    <p:sldId id="286" r:id="rId32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6"/>
    <p:restoredTop sz="94733"/>
  </p:normalViewPr>
  <p:slideViewPr>
    <p:cSldViewPr snapToGrid="0" snapToObjects="1">
      <p:cViewPr varScale="1">
        <p:scale>
          <a:sx n="116" d="100"/>
          <a:sy n="116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5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9C869-0727-2B8B-A6FA-9A327E2FB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66B3C6-D0A7-B6DA-64C8-A01752533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514A86-385F-436B-6E75-CC7B4F9C5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7EB0C-822D-BADC-1E6D-9D0CBE98BD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3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7623C-7DE2-3DFF-DD43-05FA6E494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73ACDB-6083-500D-0966-1843DD2DB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66133-AB20-8DA9-9793-724B0754A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8EEBB-B737-94A6-8B17-1630BB43AB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5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315B0-0172-5A04-B922-BC76E6C3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311DB-36C3-AAFB-F40E-458140FBD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B38AE-902E-4124-E2F2-B11B36BA9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635EB-19EC-B985-8517-72A1D4A7C0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4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1045C-9FF6-61DE-182C-23856F50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EB751F-D696-33AA-B54B-70B6236D2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20BBFD-B064-3F8A-27D5-80588B6AE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A5679-8EEF-C7A4-54FB-1F4DA1293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7CEC4-031E-7983-89FB-7971C015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89F6CA-DAE6-3CB3-F7EB-395C78627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407B3-9723-0BC0-D464-68589C7A5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EEC91-F301-A760-E385-562AD0955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1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3FFC5-D932-1C86-3B78-831D108D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14AA0C-DFE8-CFA0-6571-6E4489652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9D4CB-CE4E-EE68-9C08-82607DC8E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5F653-0F76-5D0E-B57C-DA34770F70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9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trackrx.com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371600" y="5321300"/>
            <a:ext cx="9448800" cy="87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22"/>
              </a:lnSpc>
            </a:pPr>
            <a:r>
              <a:rPr lang="en-US" sz="3713" b="1" kern="0" spc="-223" dirty="0">
                <a:latin typeface="Inter" pitchFamily="34" charset="0"/>
                <a:ea typeface="Inter" pitchFamily="34" charset="-122"/>
                <a:cs typeface="Inter" pitchFamily="34" charset="-120"/>
              </a:rPr>
              <a:t>New Innovations in Antimicrobial Stewardship</a:t>
            </a:r>
          </a:p>
          <a:p>
            <a:pPr algn="ctr">
              <a:lnSpc>
                <a:spcPts val="4322"/>
              </a:lnSpc>
            </a:pPr>
            <a:r>
              <a:rPr lang="en-US" sz="2800" b="1" kern="0" spc="-223" dirty="0">
                <a:latin typeface="Inter" pitchFamily="34" charset="0"/>
                <a:ea typeface="Inter" pitchFamily="34" charset="-122"/>
              </a:rPr>
              <a:t>Dr. Melissa LeBrun</a:t>
            </a:r>
            <a:endParaRPr lang="en-US" sz="2800" dirty="0"/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12188952" cy="476130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Object 4" descr="Antimicrobial Stewardship"/>
          <p:cNvPicPr>
            <a:picLocks noChangeAspect="1"/>
          </p:cNvPicPr>
          <p:nvPr/>
        </p:nvPicPr>
        <p:blipFill>
          <a:blip r:embed="rId3"/>
          <a:srcRect t="15278" b="15278"/>
          <a:stretch/>
        </p:blipFill>
        <p:spPr>
          <a:xfrm>
            <a:off x="0" y="0"/>
            <a:ext cx="12188952" cy="47613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screen with white text&#10;&#10;AI-generated content may be incorrect.">
            <a:extLst>
              <a:ext uri="{FF2B5EF4-FFF2-40B4-BE49-F238E27FC236}">
                <a16:creationId xmlns:a16="http://schemas.microsoft.com/office/drawing/2014/main" id="{5D5EA44E-B04E-1CB5-93D2-C19E2568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45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0D95372A-61D4-FFFE-EE63-40FB51B96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6824"/>
            <a:ext cx="11277600" cy="5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chart with white text&#10;&#10;AI-generated content may be incorrect.">
            <a:extLst>
              <a:ext uri="{FF2B5EF4-FFF2-40B4-BE49-F238E27FC236}">
                <a16:creationId xmlns:a16="http://schemas.microsoft.com/office/drawing/2014/main" id="{700C3BC6-DD90-C2B8-CBFE-43CDFEB9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23697"/>
            <a:ext cx="11277600" cy="56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test&#10;&#10;AI-generated content may be incorrect.">
            <a:extLst>
              <a:ext uri="{FF2B5EF4-FFF2-40B4-BE49-F238E27FC236}">
                <a16:creationId xmlns:a16="http://schemas.microsoft.com/office/drawing/2014/main" id="{036F829D-88BB-C93D-F1A1-C2854D286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6824"/>
            <a:ext cx="11277600" cy="5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5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olorful squares with black text&#10;&#10;AI-generated content may be incorrect.">
            <a:extLst>
              <a:ext uri="{FF2B5EF4-FFF2-40B4-BE49-F238E27FC236}">
                <a16:creationId xmlns:a16="http://schemas.microsoft.com/office/drawing/2014/main" id="{E641E563-DC85-18F9-BD6B-1AF3D2B0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33" y="457200"/>
            <a:ext cx="111095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56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viral infections&#10;&#10;AI-generated content may be incorrect.">
            <a:extLst>
              <a:ext uri="{FF2B5EF4-FFF2-40B4-BE49-F238E27FC236}">
                <a16:creationId xmlns:a16="http://schemas.microsoft.com/office/drawing/2014/main" id="{5A2ED66B-5E1C-0DD7-8630-67995532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6" b="475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olorful rectangular boxes with text&#10;&#10;AI-generated content may be incorrect.">
            <a:extLst>
              <a:ext uri="{FF2B5EF4-FFF2-40B4-BE49-F238E27FC236}">
                <a16:creationId xmlns:a16="http://schemas.microsoft.com/office/drawing/2014/main" id="{9520C932-C9AF-72E5-48B5-A3D7BCF6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55420"/>
            <a:ext cx="11277600" cy="3947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A26A6-9EF8-7927-F1CA-D6344AF45E4E}"/>
              </a:ext>
            </a:extLst>
          </p:cNvPr>
          <p:cNvSpPr txBox="1"/>
          <p:nvPr/>
        </p:nvSpPr>
        <p:spPr>
          <a:xfrm>
            <a:off x="3514380" y="385590"/>
            <a:ext cx="586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Genitourinary Pathology</a:t>
            </a:r>
          </a:p>
        </p:txBody>
      </p:sp>
    </p:spTree>
    <p:extLst>
      <p:ext uri="{BB962C8B-B14F-4D97-AF65-F5344CB8AC3E}">
        <p14:creationId xmlns:p14="http://schemas.microsoft.com/office/powerpoint/2010/main" val="296201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97FEC-51CE-85F8-1559-39BE74B1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the urinary tract&#10;&#10;AI-generated content may be incorrect.">
            <a:extLst>
              <a:ext uri="{FF2B5EF4-FFF2-40B4-BE49-F238E27FC236}">
                <a16:creationId xmlns:a16="http://schemas.microsoft.com/office/drawing/2014/main" id="{8DE7EB6D-B31E-4B81-0B00-8C85CBA2A5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9" b="920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C615DBBF-B5E2-6287-E88B-344FFE84971A}"/>
              </a:ext>
            </a:extLst>
          </p:cNvPr>
          <p:cNvSpPr/>
          <p:nvPr/>
        </p:nvSpPr>
        <p:spPr>
          <a:xfrm>
            <a:off x="5490742" y="801858"/>
            <a:ext cx="6515376" cy="44407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A0664D-3058-8CD5-1844-1E72416D0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medical poster&#10;&#10;AI-generated content may be incorrect.">
            <a:extLst>
              <a:ext uri="{FF2B5EF4-FFF2-40B4-BE49-F238E27FC236}">
                <a16:creationId xmlns:a16="http://schemas.microsoft.com/office/drawing/2014/main" id="{9714BE85-DEAE-FFD2-6035-5AC651941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1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A9E201E0-AD1C-9F08-CA7D-AEDB58F85F43}"/>
              </a:ext>
            </a:extLst>
          </p:cNvPr>
          <p:cNvSpPr/>
          <p:nvPr/>
        </p:nvSpPr>
        <p:spPr>
          <a:xfrm>
            <a:off x="5490742" y="801858"/>
            <a:ext cx="6515376" cy="44407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557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B0C22-E85E-190D-BB62-4E7EEBCE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6845C1C8-EBB4-0F80-D335-DFE173CC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42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280DE8F-39F9-FA5D-C326-DE7D7E5CCC8E}"/>
              </a:ext>
            </a:extLst>
          </p:cNvPr>
          <p:cNvSpPr/>
          <p:nvPr/>
        </p:nvSpPr>
        <p:spPr>
          <a:xfrm>
            <a:off x="5490742" y="801858"/>
            <a:ext cx="6515376" cy="44407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5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060"/>
            <a:ext cx="12188952" cy="554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65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Urgent Challenge of AMR in the U.S.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87972" y="1590277"/>
            <a:ext cx="1428393" cy="1428393"/>
          </a:xfrm>
          <a:prstGeom prst="ellipse">
            <a:avLst/>
          </a:prstGeom>
          <a:solidFill>
            <a:srgbClr val="22AAEE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9232" y="1936213"/>
            <a:ext cx="590402" cy="723719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51147" y="3112557"/>
            <a:ext cx="2697282" cy="2660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6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Alarming AMR Burden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51147" y="3456636"/>
            <a:ext cx="2697282" cy="1052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4"/>
              </a:lnSpc>
              <a:spcBef>
                <a:spcPts val="603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 2.8 million antimicrobial-resistant infections and 35,000 deaths annually in the U.S., costing over $4.6 billion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916177" y="1590277"/>
            <a:ext cx="1428393" cy="1428393"/>
          </a:xfrm>
          <a:prstGeom prst="ellipse">
            <a:avLst/>
          </a:prstGeom>
          <a:solidFill>
            <a:srgbClr val="FFD9AD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7661" y="1986433"/>
            <a:ext cx="485654" cy="638015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3284351" y="3112557"/>
            <a:ext cx="2692044" cy="5320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6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Concerning Trends During COVID-19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284351" y="3722674"/>
            <a:ext cx="2692044" cy="15792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4"/>
              </a:lnSpc>
              <a:spcBef>
                <a:spcPts val="603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Hospital-onset AMR infections increased by 20% during the pandemic, with nearly 40% of infections acquired in healthcare settings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844382" y="1590277"/>
            <a:ext cx="1428393" cy="1428393"/>
          </a:xfrm>
          <a:prstGeom prst="ellipse">
            <a:avLst/>
          </a:prstGeom>
          <a:solidFill>
            <a:srgbClr val="FEC088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0141" y="1994799"/>
            <a:ext cx="561835" cy="618970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6228269" y="3112557"/>
            <a:ext cx="2660620" cy="5320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6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Priority Pathogens Pose Grave Threat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228269" y="3722674"/>
            <a:ext cx="2660620" cy="1052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4"/>
              </a:lnSpc>
              <a:spcBef>
                <a:spcPts val="603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CDC identified 7 key AMR pathogens, including C. auris, MRSA, and CRE, with cases surging since 2019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9772587" y="1590277"/>
            <a:ext cx="1428393" cy="1428393"/>
          </a:xfrm>
          <a:prstGeom prst="ellipse">
            <a:avLst/>
          </a:prstGeom>
          <a:solidFill>
            <a:srgbClr val="FD864D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Object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3625" y="1927840"/>
            <a:ext cx="695151" cy="77133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9145999" y="3112557"/>
            <a:ext cx="2681569" cy="5320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6"/>
              </a:lnSpc>
              <a:buNone/>
            </a:pPr>
            <a:r>
              <a:rPr lang="en-US" sz="1800" b="1" kern="0" spc="-108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National Action Plan Aims High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9145999" y="3722674"/>
            <a:ext cx="2681569" cy="13160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74"/>
              </a:lnSpc>
              <a:spcBef>
                <a:spcPts val="603"/>
              </a:spcBef>
              <a:buNone/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U.S. National Action Plan takes a One Health approach, focusing on rapid diagnostics, antibiotic R&amp;D, and enhanced surveillance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22AAEE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Object 19"/>
          <p:cNvSpPr/>
          <p:nvPr/>
        </p:nvSpPr>
        <p:spPr>
          <a:xfrm>
            <a:off x="987972" y="5952306"/>
            <a:ext cx="10213009" cy="6650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19"/>
              </a:lnSpc>
              <a:buNone/>
            </a:pPr>
            <a:r>
              <a:rPr lang="en-US" sz="2250" b="1" kern="0" spc="-13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escalating AMR crisis in the U.S. requires a comprehensive, technology-driven response to preserve antimicrobial effectiveness and protect public health.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8B79C4-0F2E-14A3-CB4C-98EDDADE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screen with white text&#10;&#10;AI-generated content may be incorrect.">
            <a:extLst>
              <a:ext uri="{FF2B5EF4-FFF2-40B4-BE49-F238E27FC236}">
                <a16:creationId xmlns:a16="http://schemas.microsoft.com/office/drawing/2014/main" id="{94F51DF4-6386-5467-C924-CCA962E7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5" r="5655" b="1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5CED18F5-1D55-E4EE-8328-A648590E7627}"/>
              </a:ext>
            </a:extLst>
          </p:cNvPr>
          <p:cNvSpPr/>
          <p:nvPr/>
        </p:nvSpPr>
        <p:spPr>
          <a:xfrm>
            <a:off x="5490742" y="801858"/>
            <a:ext cx="6515376" cy="44407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5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showing a number of patients with pathogens&#10;&#10;AI-generated content may be incorrect.">
            <a:extLst>
              <a:ext uri="{FF2B5EF4-FFF2-40B4-BE49-F238E27FC236}">
                <a16:creationId xmlns:a16="http://schemas.microsoft.com/office/drawing/2014/main" id="{C2206E83-563A-4E33-0FEC-E329F20B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54" y="457200"/>
            <a:ext cx="109056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42CB1792-47B9-525F-EE1D-F73838105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33" y="457200"/>
            <a:ext cx="111095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5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FDC29101-16EC-5F50-61F6-7473E13F4E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0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wound&#10;&#10;AI-generated content may be incorrect.">
            <a:extLst>
              <a:ext uri="{FF2B5EF4-FFF2-40B4-BE49-F238E27FC236}">
                <a16:creationId xmlns:a16="http://schemas.microsoft.com/office/drawing/2014/main" id="{B7A61F27-4976-604B-41F0-52436440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34" r="15913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60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CC9D53A-6DFE-4964-3051-20CC02E81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19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0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1957386A-54D5-7ED6-45FE-1E7323E6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0" r="6799" b="-1"/>
          <a:stretch>
            <a:fillRect/>
          </a:stretch>
        </p:blipFill>
        <p:spPr>
          <a:xfrm>
            <a:off x="812795" y="457200"/>
            <a:ext cx="1056640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12B2D39-4FBC-CD45-4F82-DB6FEAB1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33" y="457200"/>
            <a:ext cx="111095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15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1D4EA336-6483-36C3-9FFD-36396F5C9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27"/>
          <a:stretch>
            <a:fillRect/>
          </a:stretch>
        </p:blipFill>
        <p:spPr>
          <a:xfrm>
            <a:off x="811792" y="457200"/>
            <a:ext cx="1056841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4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FD0B1-FF4C-DF74-55CE-A29BBA30F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9932FE4-CB65-79CD-7694-90724E152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318030-5E7C-14E8-5989-2695672BA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36B171-EFD7-AA0A-2BF2-4477029AF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AE1E09-8EE4-16A0-FC79-498D4E144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F402E4-03BC-6117-EBF1-4786ED814525}"/>
              </a:ext>
            </a:extLst>
          </p:cNvPr>
          <p:cNvSpPr txBox="1"/>
          <p:nvPr/>
        </p:nvSpPr>
        <p:spPr>
          <a:xfrm rot="10800000" flipV="1">
            <a:off x="4272197" y="1769956"/>
            <a:ext cx="5741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4404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1"/>
          <p:cNvSpPr/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spc="-22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Action Plan and CDC Initiatives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b="1" spc="-162"/>
              <a:t>National Action Plan</a:t>
            </a:r>
          </a:p>
          <a:p>
            <a:pPr lvl="1" indent="-228600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n-US" sz="2000" spc="-34"/>
              <a:t>The National Action Plan takes a One Health approach, aiming to strengthen healthcare, public health, veterinary medicine, agriculture, food safety and research and manufacturing</a:t>
            </a:r>
          </a:p>
          <a:p>
            <a:pPr marL="242900" indent="-228600">
              <a:lnSpc>
                <a:spcPct val="90000"/>
              </a:lnSpc>
              <a:spcBef>
                <a:spcPts val="2548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b="1" spc="-162"/>
              <a:t>Key Objectives</a:t>
            </a:r>
          </a:p>
          <a:p>
            <a:pPr lvl="1" indent="-228600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n-US" sz="2000" spc="-34"/>
              <a:t>Advancing rapid diagnostic tests, accelerating antibiotic R&amp;D, improving international collaboration, and enhancing surveillance systems</a:t>
            </a:r>
            <a:endParaRPr lang="en-US" sz="2000"/>
          </a:p>
        </p:txBody>
      </p:sp>
      <p:sp>
        <p:nvSpPr>
          <p:cNvPr id="5" name="Object 4"/>
          <p:cNvSpPr/>
          <p:nvPr/>
        </p:nvSpPr>
        <p:spPr>
          <a:xfrm>
            <a:off x="11855660" y="6496137"/>
            <a:ext cx="142839" cy="2368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1C23D7-0441-1CC4-4D61-4D94C7EE6DA8}"/>
              </a:ext>
            </a:extLst>
          </p:cNvPr>
          <p:cNvSpPr txBox="1"/>
          <p:nvPr/>
        </p:nvSpPr>
        <p:spPr>
          <a:xfrm>
            <a:off x="396607" y="605928"/>
            <a:ext cx="1169991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REFERENCES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Beganovic, M., McCreary, E. K., Mahoney, M. V., Dionne, B., Green, D. A., &amp; Timbrook, T. T. (2019).Interplay between rapid diagnostic tests and antimicrobial stewardship programs among patients with bloodstream and other severe infections. Journal of Applied Laboratory Medicine, 3(4), 601-616.</a:t>
            </a:r>
          </a:p>
          <a:p>
            <a:endParaRPr lang="en-US" dirty="0"/>
          </a:p>
          <a:p>
            <a:r>
              <a:rPr lang="en-US" dirty="0" err="1"/>
              <a:t>HealthTrackRx</a:t>
            </a:r>
            <a:r>
              <a:rPr lang="en-US" dirty="0"/>
              <a:t>. (n.d.). </a:t>
            </a:r>
            <a:r>
              <a:rPr lang="en-US" i="1" dirty="0"/>
              <a:t>Test today, results tomorrow: Fast, accurate diagnostic testing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https://www.healthtrackrx.com/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Jinks, T., Subramaniam, S., Bassetti, M., Cotta, M. O., De </a:t>
            </a:r>
            <a:r>
              <a:rPr lang="en-US" dirty="0" err="1"/>
              <a:t>Waele</a:t>
            </a:r>
            <a:r>
              <a:rPr lang="en-US" dirty="0"/>
              <a:t>, J. J., </a:t>
            </a:r>
            <a:r>
              <a:rPr lang="en-US" dirty="0" err="1"/>
              <a:t>Horcajada</a:t>
            </a:r>
            <a:r>
              <a:rPr lang="en-US" dirty="0"/>
              <a:t>, J. P., ... &amp; Roberts, J.A. (2024). Opportunities to enhance diagnostic testing and antimicrobial stewardship: A qualitative multinational survey of healthcare professionals. Infectious Diseases and Therapy, 13, 1621-1637.</a:t>
            </a:r>
          </a:p>
          <a:p>
            <a:endParaRPr lang="en-US" dirty="0"/>
          </a:p>
          <a:p>
            <a:r>
              <a:rPr lang="en-US" dirty="0"/>
              <a:t>Ku, T. S. N., Al Mohajer, M., Newton, J. A., Wilson, M. H., Monsees, E., Hayden, M. K., ... &amp; Vaughn, V.M. (2023). Improving antimicrobial use through better diagnosis: The relationship between diagnostic stewardship and antimicrobial stewardship. Infection Control &amp; Hospital Epidemiology, 44(12), 1901-1908.</a:t>
            </a:r>
          </a:p>
          <a:p>
            <a:endParaRPr lang="en-US" dirty="0"/>
          </a:p>
          <a:p>
            <a:r>
              <a:rPr lang="en-US" dirty="0"/>
              <a:t>Mahony, J., Chong, S., Merante, F., Yaghoubian, S., Sinha, T., Lisle, C., &amp; Janeczko, R. (2017).Implementation of rapid molecular infectious disease diagnostics: The role of diagnostic and antimicrobial stewardship. Journal of Clinical Microbiology, 55(6), 1783-1791.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08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0506B-1AAC-ADB6-9332-9EBFE367352E}"/>
              </a:ext>
            </a:extLst>
          </p:cNvPr>
          <p:cNvSpPr txBox="1"/>
          <p:nvPr/>
        </p:nvSpPr>
        <p:spPr>
          <a:xfrm>
            <a:off x="314793" y="179882"/>
            <a:ext cx="11613971" cy="6186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REFERENCES</a:t>
            </a:r>
          </a:p>
          <a:p>
            <a:pPr algn="ctr"/>
            <a:endParaRPr lang="en-US" dirty="0"/>
          </a:p>
          <a:p>
            <a:r>
              <a:rPr lang="en-US" dirty="0"/>
              <a:t>Moore, L. S. P., Villegas, M. V., Wenzler, E., Rawson, T. M., Oladele, R. O., Doi, Y., ... &amp; Huttner, A.(2023). Rapid diagnostic test value and implementation in antimicrobial stewardship across low-to-middle and high-income countries: A mixed-methods review. Infectious Diseases and Therapy, 12(6),1445-1463.</a:t>
            </a:r>
          </a:p>
          <a:p>
            <a:endParaRPr lang="en-US" dirty="0"/>
          </a:p>
          <a:p>
            <a:r>
              <a:rPr lang="en-US" dirty="0"/>
              <a:t>Peri, A. M., Chatfield, M. D., Ling, W., Furuya-Kanamori, L., Harris, P. N., &amp; Paterson, D. L. (2024). Rapid diagnostic tests and antimicrobial stewardship programs for the management of bloodstream infection: What is their relative contribution to improving clinical outcomes? A systematic review and network meta-analysis. Clinical Infectious Diseases, 79(2), 502-515.</a:t>
            </a:r>
          </a:p>
          <a:p>
            <a:endParaRPr lang="en-US" dirty="0"/>
          </a:p>
          <a:p>
            <a:r>
              <a:rPr lang="en-US" dirty="0"/>
              <a:t>Walker, A. M., Timbrook, T. T., Dyer, A., Johnson, S. W., Knutsen, L., &amp; Sharma, S. (2024). Breaking boundaries in pneumonia diagnostics: Transitioning from tradition to molecular frontiers with multiplex PCR. Diagnostics, 14(7), 752.</a:t>
            </a:r>
          </a:p>
          <a:p>
            <a:endParaRPr lang="en-US" dirty="0"/>
          </a:p>
          <a:p>
            <a:r>
              <a:rPr lang="en-US" dirty="0"/>
              <a:t>Walls, T., Stark, E., </a:t>
            </a:r>
            <a:r>
              <a:rPr lang="en-US" dirty="0" err="1"/>
              <a:t>Pattemore</a:t>
            </a:r>
            <a:r>
              <a:rPr lang="en-US" dirty="0"/>
              <a:t>, P., &amp; Jennings, L. (2024). Rapid PCR testing reduces antibiotic prescribing in children presenting to hospital with lower respiratory tract infections due to influenza. Influenza and Other Respiratory Viruses, 18(3), e13265.</a:t>
            </a:r>
          </a:p>
          <a:p>
            <a:endParaRPr lang="en-US" dirty="0"/>
          </a:p>
          <a:p>
            <a:r>
              <a:rPr lang="en-US" dirty="0"/>
              <a:t>Zacharioudakis, I. M., Zervou, F. N., Peirano, G., </a:t>
            </a:r>
            <a:r>
              <a:rPr lang="en-US" dirty="0" err="1"/>
              <a:t>Kreiswirth</a:t>
            </a:r>
            <a:r>
              <a:rPr lang="en-US" dirty="0"/>
              <a:t>, B. N., &amp; Aguero-Rosenfeld, M. E. (2025).The role of rapid multiplex molecular syndromic panels in the clinical management of infections in critically ill patients: An experts opinion document. Critical Care, 29, 34.</a:t>
            </a:r>
          </a:p>
        </p:txBody>
      </p:sp>
    </p:spTree>
    <p:extLst>
      <p:ext uri="{BB962C8B-B14F-4D97-AF65-F5344CB8AC3E}">
        <p14:creationId xmlns:p14="http://schemas.microsoft.com/office/powerpoint/2010/main" val="131939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060"/>
            <a:ext cx="12188952" cy="554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65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Innovative Antimicrobial Stewardship Strategies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90277"/>
            <a:ext cx="5523119" cy="2109260"/>
          </a:xfrm>
          <a:prstGeom prst="rect">
            <a:avLst/>
          </a:prstGeom>
          <a:solidFill>
            <a:srgbClr val="22AAEE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761810" y="1823879"/>
            <a:ext cx="5551687" cy="282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6"/>
              </a:lnSpc>
              <a:buNone/>
            </a:pPr>
            <a:r>
              <a:rPr lang="en-US" sz="1913" b="1" kern="0" spc="-11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Monitoring Systems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61810" y="2209024"/>
            <a:ext cx="4944927" cy="12338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44"/>
              </a:lnSpc>
              <a:spcBef>
                <a:spcPts val="792"/>
              </a:spcBef>
              <a:buNone/>
            </a:pPr>
            <a:r>
              <a:rPr lang="en-US" sz="1406" kern="0" spc="-29" dirty="0">
                <a:solidFill>
                  <a:srgbClr val="000000">
                    <a:alpha val="56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Real-time tracking and reporting systems enable continuous monitoring of prescribing behaviors and resistance patterns. Digital monitoring emphasizes bottom-up implementation models that understand user practices and design systems to add value to everyday work.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189702" y="1590277"/>
            <a:ext cx="5523119" cy="2109260"/>
          </a:xfrm>
          <a:prstGeom prst="rect">
            <a:avLst/>
          </a:prstGeom>
          <a:solidFill>
            <a:srgbClr val="FFD9AD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6475381" y="1823879"/>
            <a:ext cx="5551687" cy="282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6"/>
              </a:lnSpc>
              <a:buNone/>
            </a:pPr>
            <a:r>
              <a:rPr lang="en-US" sz="1913" b="1" kern="0" spc="-11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Technology-Supported Integrated Programs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475381" y="2209024"/>
            <a:ext cx="4954809" cy="987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44"/>
              </a:lnSpc>
              <a:spcBef>
                <a:spcPts val="792"/>
              </a:spcBef>
              <a:buNone/>
            </a:pPr>
            <a:r>
              <a:rPr lang="en-US" sz="1406" kern="0" spc="-29" dirty="0">
                <a:solidFill>
                  <a:srgbClr val="000000">
                    <a:alpha val="56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User-centered design approaches like the CeHRes Roadmap guide antimicrobial stewardship toolkit development. Multidisciplinary programs combine infection prevention, antibiotic stewardship, and diagnostic stewardship.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6131" y="3889990"/>
            <a:ext cx="5523119" cy="2109260"/>
          </a:xfrm>
          <a:prstGeom prst="rect">
            <a:avLst/>
          </a:prstGeom>
          <a:solidFill>
            <a:srgbClr val="FEC088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Object 9"/>
          <p:cNvSpPr/>
          <p:nvPr/>
        </p:nvSpPr>
        <p:spPr>
          <a:xfrm>
            <a:off x="761810" y="4123592"/>
            <a:ext cx="5551687" cy="5652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6"/>
              </a:lnSpc>
              <a:buNone/>
            </a:pPr>
            <a:r>
              <a:rPr lang="en-US" sz="1913" b="1" kern="0" spc="-11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Artificial Intelligence and Machine Learning Integration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1810" y="4791365"/>
            <a:ext cx="4944927" cy="987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44"/>
              </a:lnSpc>
              <a:spcBef>
                <a:spcPts val="792"/>
              </a:spcBef>
              <a:buNone/>
            </a:pPr>
            <a:r>
              <a:rPr lang="en-US" sz="1406" kern="0" spc="-29" dirty="0">
                <a:solidFill>
                  <a:srgbClr val="000000">
                    <a:alpha val="56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AI-powered clinical decision support provides individualized, real-time recommendations on optimal antimicrobial treatment. Predictive analytics can facilitate infection prevention efforts and resistance pattern analysis.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3889990"/>
            <a:ext cx="5523119" cy="2109260"/>
          </a:xfrm>
          <a:prstGeom prst="rect">
            <a:avLst/>
          </a:prstGeom>
          <a:solidFill>
            <a:srgbClr val="FD864D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6475381" y="4123592"/>
            <a:ext cx="5551687" cy="282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6"/>
              </a:lnSpc>
              <a:buNone/>
            </a:pPr>
            <a:r>
              <a:rPr lang="en-US" sz="1913" b="1" kern="0" spc="-115" dirty="0">
                <a:solidFill>
                  <a:srgbClr val="3333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Health Technology Integration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475381" y="4508737"/>
            <a:ext cx="4954809" cy="9870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44"/>
              </a:lnSpc>
              <a:spcBef>
                <a:spcPts val="792"/>
              </a:spcBef>
              <a:buNone/>
            </a:pPr>
            <a:r>
              <a:rPr lang="en-US" sz="1406" kern="0" spc="-29" dirty="0">
                <a:solidFill>
                  <a:srgbClr val="000000">
                    <a:alpha val="56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Electronic health record interventions can optimize antimicrobial stewardship across the continuum of care, from diagnosis to discontinuation of therapy. Workflow integration and antimicrobial stewardship impact are key considerations.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1855660" y="6496137"/>
            <a:ext cx="142839" cy="2368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BAA92128-DDD9-FC90-627A-375A6D38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68"/>
          <a:stretch>
            <a:fillRect/>
          </a:stretch>
        </p:blipFill>
        <p:spPr>
          <a:xfrm>
            <a:off x="473045" y="457200"/>
            <a:ext cx="1124591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4831777" cy="5904024"/>
          </a:xfrm>
          <a:prstGeom prst="rect">
            <a:avLst/>
          </a:prstGeom>
          <a:solidFill>
            <a:srgbClr val="22AAEE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Rapid PCR Testing in Antimicrobial Stewardship"/>
          <p:cNvPicPr>
            <a:picLocks noChangeAspect="1"/>
          </p:cNvPicPr>
          <p:nvPr/>
        </p:nvPicPr>
        <p:blipFill>
          <a:blip r:embed="rId3"/>
          <a:srcRect l="22720" r="22720"/>
          <a:stretch/>
        </p:blipFill>
        <p:spPr>
          <a:xfrm>
            <a:off x="476131" y="476131"/>
            <a:ext cx="4831777" cy="5904024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5572904" y="1578672"/>
            <a:ext cx="6351051" cy="166273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65"/>
              </a:lnSpc>
              <a:buNone/>
            </a:pPr>
            <a:r>
              <a:rPr lang="en-US" sz="3750" b="1" kern="0" spc="-225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Role of Rapid PCR Testing in Antimicrobial Stewardship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490742" y="3347349"/>
            <a:ext cx="6515376" cy="18952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r>
              <a:rPr lang="en-US" sz="1800" kern="0" spc="-36" dirty="0">
                <a:solidFill>
                  <a:srgbClr val="FFFFFF">
                    <a:alpha val="80000"/>
                  </a:srgb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Rapid PCR testing has the potential to play a powerful part in improving the delivery of higher quality care, reducing diagnostic errors, and optimizing patient outcomes in urgent care settings. The technology's turnaround time accelerates time-critical clinical decisions and allows for early, targeted intervention that improves patient outcomes.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of a medical research&#10;&#10;AI-generated content may be incorrect.">
            <a:extLst>
              <a:ext uri="{FF2B5EF4-FFF2-40B4-BE49-F238E27FC236}">
                <a16:creationId xmlns:a16="http://schemas.microsoft.com/office/drawing/2014/main" id="{3194F854-D399-DBB3-C315-33080EA0A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98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8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19F8E-39AB-1C87-E485-39C83170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C35AFCC2-8A06-1474-4AC9-4CE30125626B}"/>
              </a:ext>
            </a:extLst>
          </p:cNvPr>
          <p:cNvSpPr/>
          <p:nvPr/>
        </p:nvSpPr>
        <p:spPr>
          <a:xfrm>
            <a:off x="5490742" y="801858"/>
            <a:ext cx="6515376" cy="44407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52C62-B6C8-521D-EC1E-BB8C0A427F4E}"/>
              </a:ext>
            </a:extLst>
          </p:cNvPr>
          <p:cNvSpPr txBox="1"/>
          <p:nvPr/>
        </p:nvSpPr>
        <p:spPr>
          <a:xfrm>
            <a:off x="185882" y="1115568"/>
            <a:ext cx="118202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</a:rPr>
              <a:t>Targeted patient selection</a:t>
            </a:r>
            <a:r>
              <a:rPr lang="en-US" sz="2400" i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Syndromic multiplex PCR testing should focus on patients with worsening symptoms, recent antibiotic exposure, comorbidities, risk factors for polymicrobial infections, or severe clinical presentation to maximize diagnostic utility.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</a:rPr>
              <a:t>Antibiotic stewardship</a:t>
            </a:r>
            <a:r>
              <a:rPr lang="en-US" sz="2400" i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Early pathogen identification through multiplex testing can inform appropriate treatment decisions and reduce unnecessary or inappropriate antibiotic prescribing in community-acquired pneumonia cases.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</a:rPr>
              <a:t>Clinical symptom alignment</a:t>
            </a:r>
            <a:r>
              <a:rPr lang="en-US" sz="2400" i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Testing panels should be matched to the patient's presenting clinical symptoms to increase the likelihood that detected organisms are truly pathogenic rather than incidental findings.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Overtreatment prevention: </a:t>
            </a:r>
            <a:r>
              <a:rPr lang="en-US" sz="2000" dirty="0">
                <a:solidFill>
                  <a:schemeClr val="bg1"/>
                </a:solidFill>
              </a:rPr>
              <a:t>Appropriate use requires limiting testing to patients with clear infectious signs and symptoms, thereby avoiding overdiagnosis and subsequent overtreatment of non-pathogenic organisms.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DB53D-E879-CF38-B285-104CEEC91DAE}"/>
              </a:ext>
            </a:extLst>
          </p:cNvPr>
          <p:cNvSpPr txBox="1"/>
          <p:nvPr/>
        </p:nvSpPr>
        <p:spPr>
          <a:xfrm>
            <a:off x="3481330" y="253388"/>
            <a:ext cx="668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Rapid PCR-</a:t>
            </a:r>
            <a:r>
              <a:rPr lang="en-US" sz="3200" b="1" dirty="0" err="1">
                <a:solidFill>
                  <a:schemeClr val="bg1"/>
                </a:solidFill>
              </a:rPr>
              <a:t>Healthtrack</a:t>
            </a:r>
            <a:r>
              <a:rPr lang="en-US" sz="3200" b="1" dirty="0">
                <a:solidFill>
                  <a:schemeClr val="bg1"/>
                </a:solidFill>
              </a:rPr>
              <a:t> R</a:t>
            </a:r>
            <a:r>
              <a:rPr lang="en-US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0180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374A4C-90CD-792C-9A68-643B2C4DF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81596123-7B7D-5CED-5F33-097763AC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0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156627B-B464-1D8B-B0E2-1691E8BA7DE0}"/>
              </a:ext>
            </a:extLst>
          </p:cNvPr>
          <p:cNvSpPr/>
          <p:nvPr/>
        </p:nvSpPr>
        <p:spPr>
          <a:xfrm>
            <a:off x="5490742" y="801858"/>
            <a:ext cx="6515376" cy="44407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89"/>
              </a:lnSpc>
              <a:spcBef>
                <a:spcPts val="818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06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1156</Words>
  <Application>Microsoft Macintosh PowerPoint</Application>
  <PresentationFormat>Widescreen</PresentationFormat>
  <Paragraphs>72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Inter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Innovations in Antimicrobial Resistance A Comprehensive Presentation</dc:title>
  <dc:subject>Innovations in Antimicrobial Resistance A Comprehensive Presentation</dc:subject>
  <dc:creator>mlebrun@executivemedicalclinic.com</dc:creator>
  <cp:lastModifiedBy>Melissa P Lebrun</cp:lastModifiedBy>
  <cp:revision>27</cp:revision>
  <dcterms:created xsi:type="dcterms:W3CDTF">2025-07-03T20:53:48Z</dcterms:created>
  <dcterms:modified xsi:type="dcterms:W3CDTF">2025-07-06T18:31:14Z</dcterms:modified>
</cp:coreProperties>
</file>