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5" r:id="rId3"/>
    <p:sldMasterId id="2147483733" r:id="rId4"/>
    <p:sldMasterId id="2147483744" r:id="rId5"/>
    <p:sldMasterId id="2147483755" r:id="rId6"/>
    <p:sldMasterId id="2147483766" r:id="rId7"/>
    <p:sldMasterId id="2147483777" r:id="rId8"/>
    <p:sldMasterId id="2147483788" r:id="rId9"/>
    <p:sldMasterId id="2147483798" r:id="rId10"/>
    <p:sldMasterId id="2147483811" r:id="rId11"/>
    <p:sldMasterId id="2147483821" r:id="rId12"/>
    <p:sldMasterId id="2147483832" r:id="rId13"/>
    <p:sldMasterId id="2147483836" r:id="rId14"/>
  </p:sldMasterIdLst>
  <p:notesMasterIdLst>
    <p:notesMasterId r:id="rId84"/>
  </p:notesMasterIdLst>
  <p:sldIdLst>
    <p:sldId id="276" r:id="rId15"/>
    <p:sldId id="354" r:id="rId16"/>
    <p:sldId id="263" r:id="rId17"/>
    <p:sldId id="370" r:id="rId18"/>
    <p:sldId id="278" r:id="rId19"/>
    <p:sldId id="938" r:id="rId20"/>
    <p:sldId id="924" r:id="rId21"/>
    <p:sldId id="941" r:id="rId22"/>
    <p:sldId id="942" r:id="rId23"/>
    <p:sldId id="316" r:id="rId24"/>
    <p:sldId id="373" r:id="rId25"/>
    <p:sldId id="317" r:id="rId26"/>
    <p:sldId id="320" r:id="rId27"/>
    <p:sldId id="353" r:id="rId28"/>
    <p:sldId id="943" r:id="rId29"/>
    <p:sldId id="944" r:id="rId30"/>
    <p:sldId id="947" r:id="rId31"/>
    <p:sldId id="325" r:id="rId32"/>
    <p:sldId id="318" r:id="rId33"/>
    <p:sldId id="326" r:id="rId34"/>
    <p:sldId id="614" r:id="rId35"/>
    <p:sldId id="925" r:id="rId36"/>
    <p:sldId id="926" r:id="rId37"/>
    <p:sldId id="927" r:id="rId38"/>
    <p:sldId id="928" r:id="rId39"/>
    <p:sldId id="929" r:id="rId40"/>
    <p:sldId id="930" r:id="rId41"/>
    <p:sldId id="932" r:id="rId42"/>
    <p:sldId id="931" r:id="rId43"/>
    <p:sldId id="933" r:id="rId44"/>
    <p:sldId id="934" r:id="rId45"/>
    <p:sldId id="273" r:id="rId46"/>
    <p:sldId id="339" r:id="rId47"/>
    <p:sldId id="455" r:id="rId48"/>
    <p:sldId id="948" r:id="rId49"/>
    <p:sldId id="371" r:id="rId50"/>
    <p:sldId id="949" r:id="rId51"/>
    <p:sldId id="375" r:id="rId52"/>
    <p:sldId id="950" r:id="rId53"/>
    <p:sldId id="452" r:id="rId54"/>
    <p:sldId id="376" r:id="rId55"/>
    <p:sldId id="340" r:id="rId56"/>
    <p:sldId id="344" r:id="rId57"/>
    <p:sldId id="453" r:id="rId58"/>
    <p:sldId id="369" r:id="rId59"/>
    <p:sldId id="951" r:id="rId60"/>
    <p:sldId id="378" r:id="rId61"/>
    <p:sldId id="377" r:id="rId62"/>
    <p:sldId id="365" r:id="rId63"/>
    <p:sldId id="456" r:id="rId64"/>
    <p:sldId id="372" r:id="rId65"/>
    <p:sldId id="454" r:id="rId66"/>
    <p:sldId id="952" r:id="rId67"/>
    <p:sldId id="392" r:id="rId68"/>
    <p:sldId id="401" r:id="rId69"/>
    <p:sldId id="405" r:id="rId70"/>
    <p:sldId id="408" r:id="rId71"/>
    <p:sldId id="407" r:id="rId72"/>
    <p:sldId id="406" r:id="rId73"/>
    <p:sldId id="415" r:id="rId74"/>
    <p:sldId id="404" r:id="rId75"/>
    <p:sldId id="403" r:id="rId76"/>
    <p:sldId id="413" r:id="rId77"/>
    <p:sldId id="412" r:id="rId78"/>
    <p:sldId id="411" r:id="rId79"/>
    <p:sldId id="410" r:id="rId80"/>
    <p:sldId id="414" r:id="rId81"/>
    <p:sldId id="387" r:id="rId82"/>
    <p:sldId id="612"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ection>
        <p14:section name="HAI-Lights From The Field Introduction" id="{08216A1F-913D-4B03-A992-286FBA970BA2}">
          <p14:sldIdLst>
            <p14:sldId id="276"/>
            <p14:sldId id="354"/>
            <p14:sldId id="263"/>
            <p14:sldId id="370"/>
            <p14:sldId id="278"/>
            <p14:sldId id="938"/>
            <p14:sldId id="924"/>
            <p14:sldId id="941"/>
            <p14:sldId id="942"/>
          </p14:sldIdLst>
        </p14:section>
        <p14:section name="PHR11 Hep B Exposure" id="{145E65CE-FCFB-484A-A234-0AA589F2FB62}">
          <p14:sldIdLst>
            <p14:sldId id="316"/>
            <p14:sldId id="373"/>
            <p14:sldId id="317"/>
            <p14:sldId id="320"/>
            <p14:sldId id="353"/>
            <p14:sldId id="943"/>
            <p14:sldId id="944"/>
            <p14:sldId id="947"/>
            <p14:sldId id="325"/>
            <p14:sldId id="318"/>
            <p14:sldId id="326"/>
            <p14:sldId id="614"/>
            <p14:sldId id="925"/>
            <p14:sldId id="926"/>
            <p14:sldId id="927"/>
            <p14:sldId id="928"/>
            <p14:sldId id="929"/>
            <p14:sldId id="930"/>
            <p14:sldId id="932"/>
            <p14:sldId id="931"/>
            <p14:sldId id="933"/>
            <p14:sldId id="934"/>
            <p14:sldId id="273"/>
            <p14:sldId id="339"/>
            <p14:sldId id="455"/>
            <p14:sldId id="948"/>
            <p14:sldId id="371"/>
            <p14:sldId id="949"/>
            <p14:sldId id="375"/>
            <p14:sldId id="950"/>
            <p14:sldId id="452"/>
            <p14:sldId id="376"/>
            <p14:sldId id="340"/>
            <p14:sldId id="344"/>
            <p14:sldId id="453"/>
            <p14:sldId id="369"/>
            <p14:sldId id="951"/>
            <p14:sldId id="378"/>
            <p14:sldId id="377"/>
            <p14:sldId id="365"/>
            <p14:sldId id="456"/>
            <p14:sldId id="372"/>
            <p14:sldId id="454"/>
            <p14:sldId id="952"/>
            <p14:sldId id="392"/>
            <p14:sldId id="401"/>
            <p14:sldId id="405"/>
            <p14:sldId id="408"/>
            <p14:sldId id="407"/>
            <p14:sldId id="406"/>
            <p14:sldId id="415"/>
            <p14:sldId id="404"/>
            <p14:sldId id="403"/>
            <p14:sldId id="413"/>
            <p14:sldId id="412"/>
            <p14:sldId id="411"/>
            <p14:sldId id="410"/>
            <p14:sldId id="414"/>
            <p14:sldId id="387"/>
            <p14:sldId id="61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11DD03-FC42-87DB-2323-0CAF6B82034D}" name="Guevara,Angel (DSHS)" initials="AG" userId="S::Angel.Guevara@dshs.texas.gov::06a4c4e0-1c0c-4e56-8d40-e2f9883b8ef1" providerId="AD"/>
  <p188:author id="{286F4649-1AFB-0B34-3D1B-C74784D3DF93}" name="Amin,Kajal  (DSHS)" initials="A(" userId="S::kajal.amin@dshs.texas.gov::9b27569c-171c-47e5-be34-2f7574ae6abe" providerId="AD"/>
  <p188:author id="{03BA3F50-8774-3B38-A0DD-2FCF98A9ABAF}" name="Williams,Cynthia (DSHS)" initials="CW" userId="S::Cynthia.Williams1@dshs.texas.gov::43b45c8e-7ddd-4194-ba25-908471b8d628" providerId="AD"/>
  <p188:author id="{0EDAF185-AAFE-3507-FF71-73C3C311FE2B}" name="Nunez,Karen (DSHS)" initials="KN" userId="S::Karen.Nunez@dshs.texas.gov::41ff3555-4eec-430a-8170-a2571c6de2b5" providerId="AD"/>
  <p188:author id="{272DACB4-8061-52AA-7039-8149A6F0CC76}" name="Lopez,Kourtney (DSHS)" initials="KL" userId="S::Kourtney.Lopez@dshs.texas.gov::0ca5adc6-aeea-49a8-8ec1-fe9d955742ee" providerId="AD"/>
  <p188:author id="{CD5514B5-7490-3B80-1440-F5E8B343440F}" name="Curtis,Samantha N (DSHS)" initials="C(" userId="S::samanthan.curtis@dshs.texas.gov::6e9dbda0-9c5e-49fa-a174-0da53bf358e6" providerId="AD"/>
  <p188:author id="{50ABB8C0-7937-B693-0B9B-AEF033CD0240}" name="Rodriguez,Gretchen (DSHS)" initials="GR" userId="S::Gretchen.Rodriguez@dshs.texas.gov::3b347deb-6e31-4ebc-b3ad-0b5ff29c32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5CB9"/>
    <a:srgbClr val="264780"/>
    <a:srgbClr val="333333"/>
    <a:srgbClr val="556A7E"/>
    <a:srgbClr val="0058A3"/>
    <a:srgbClr val="FFC600"/>
    <a:srgbClr val="003087"/>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88F22-022C-4EB3-82B3-9C8E2822F06C}" v="1" dt="2025-07-23T13:18:57.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1" autoAdjust="0"/>
    <p:restoredTop sz="61111" autoAdjust="0"/>
  </p:normalViewPr>
  <p:slideViewPr>
    <p:cSldViewPr snapToGrid="0">
      <p:cViewPr varScale="1">
        <p:scale>
          <a:sx n="38" d="100"/>
          <a:sy n="38" d="100"/>
        </p:scale>
        <p:origin x="1436"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notesMaster" Target="notesMasters/notesMaster1.xml"/><Relationship Id="rId89" Type="http://schemas.microsoft.com/office/2015/10/relationships/revisionInfo" Target="revisionInfo.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microsoft.com/office/2018/10/relationships/authors" Target="authors.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theme" Target="theme/theme1.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2"/>
          <c:order val="2"/>
          <c:tx>
            <c:strRef>
              <c:f>'Historical Table'!$C$2</c:f>
              <c:strCache>
                <c:ptCount val="1"/>
                <c:pt idx="0">
                  <c:v>WNND</c:v>
                </c:pt>
              </c:strCache>
            </c:strRef>
          </c:tx>
          <c:spPr>
            <a:solidFill>
              <a:schemeClr val="accent1"/>
            </a:solidFill>
            <a:ln>
              <a:noFill/>
            </a:ln>
            <a:effectLst/>
          </c:spPr>
          <c:invertIfNegative val="0"/>
          <c:cat>
            <c:numRef>
              <c:f>'Historical Table'!$A$16:$A$25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extLst/>
            </c:numRef>
          </c:cat>
          <c:val>
            <c:numRef>
              <c:f>'Historical Table'!$C$16:$C$25</c:f>
              <c:numCache>
                <c:formatCode>General</c:formatCode>
                <c:ptCount val="10"/>
                <c:pt idx="0">
                  <c:v>196</c:v>
                </c:pt>
                <c:pt idx="1">
                  <c:v>252</c:v>
                </c:pt>
                <c:pt idx="2">
                  <c:v>87</c:v>
                </c:pt>
                <c:pt idx="3">
                  <c:v>108</c:v>
                </c:pt>
                <c:pt idx="4">
                  <c:v>24</c:v>
                </c:pt>
                <c:pt idx="5">
                  <c:v>101</c:v>
                </c:pt>
                <c:pt idx="6">
                  <c:v>130</c:v>
                </c:pt>
                <c:pt idx="7">
                  <c:v>39</c:v>
                </c:pt>
                <c:pt idx="8">
                  <c:v>122</c:v>
                </c:pt>
                <c:pt idx="9">
                  <c:v>363</c:v>
                </c:pt>
              </c:numCache>
              <c:extLst/>
            </c:numRef>
          </c:val>
          <c:extLst>
            <c:ext xmlns:c16="http://schemas.microsoft.com/office/drawing/2014/chart" uri="{C3380CC4-5D6E-409C-BE32-E72D297353CC}">
              <c16:uniqueId val="{00000000-8CD4-4BB9-83F9-3BFF54404CA0}"/>
            </c:ext>
          </c:extLst>
        </c:ser>
        <c:ser>
          <c:idx val="3"/>
          <c:order val="3"/>
          <c:tx>
            <c:strRef>
              <c:f>'Historical Table'!$D$2</c:f>
              <c:strCache>
                <c:ptCount val="1"/>
                <c:pt idx="0">
                  <c:v>WNF</c:v>
                </c:pt>
              </c:strCache>
            </c:strRef>
          </c:tx>
          <c:spPr>
            <a:solidFill>
              <a:schemeClr val="accent4"/>
            </a:solidFill>
            <a:ln>
              <a:noFill/>
            </a:ln>
            <a:effectLst/>
          </c:spPr>
          <c:invertIfNegative val="0"/>
          <c:cat>
            <c:numRef>
              <c:f>'Historical Table'!$A$16:$A$25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extLst/>
            </c:numRef>
          </c:cat>
          <c:val>
            <c:numRef>
              <c:f>'Historical Table'!$D$16:$D$25</c:f>
              <c:numCache>
                <c:formatCode>General</c:formatCode>
                <c:ptCount val="10"/>
                <c:pt idx="0">
                  <c:v>79</c:v>
                </c:pt>
                <c:pt idx="1">
                  <c:v>118</c:v>
                </c:pt>
                <c:pt idx="2">
                  <c:v>48</c:v>
                </c:pt>
                <c:pt idx="3">
                  <c:v>38</c:v>
                </c:pt>
                <c:pt idx="4">
                  <c:v>8</c:v>
                </c:pt>
                <c:pt idx="5">
                  <c:v>21</c:v>
                </c:pt>
                <c:pt idx="6">
                  <c:v>13</c:v>
                </c:pt>
                <c:pt idx="7">
                  <c:v>7</c:v>
                </c:pt>
                <c:pt idx="8">
                  <c:v>41</c:v>
                </c:pt>
                <c:pt idx="9">
                  <c:v>93</c:v>
                </c:pt>
              </c:numCache>
              <c:extLst/>
            </c:numRef>
          </c:val>
          <c:extLst>
            <c:ext xmlns:c16="http://schemas.microsoft.com/office/drawing/2014/chart" uri="{C3380CC4-5D6E-409C-BE32-E72D297353CC}">
              <c16:uniqueId val="{00000001-8CD4-4BB9-83F9-3BFF54404CA0}"/>
            </c:ext>
          </c:extLst>
        </c:ser>
        <c:dLbls>
          <c:showLegendKey val="0"/>
          <c:showVal val="0"/>
          <c:showCatName val="0"/>
          <c:showSerName val="0"/>
          <c:showPercent val="0"/>
          <c:showBubbleSize val="0"/>
        </c:dLbls>
        <c:gapWidth val="150"/>
        <c:overlap val="100"/>
        <c:axId val="1595264655"/>
        <c:axId val="1595265615"/>
        <c:extLst>
          <c:ext xmlns:c15="http://schemas.microsoft.com/office/drawing/2012/chart" uri="{02D57815-91ED-43cb-92C2-25804820EDAC}">
            <c15:filteredBarSeries>
              <c15:ser>
                <c:idx val="0"/>
                <c:order val="0"/>
                <c:tx>
                  <c:strRef>
                    <c:extLst>
                      <c:ext uri="{02D57815-91ED-43cb-92C2-25804820EDAC}">
                        <c15:formulaRef>
                          <c15:sqref>'Historical Table'!$A$2</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'Historical Table'!$A$16:$A$25</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extLst>
                      <c:ext uri="{02D57815-91ED-43cb-92C2-25804820EDAC}">
                        <c15:formulaRef>
                          <c15:sqref>'Historical Table'!$A$16:$A$25</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val>
                <c:extLst>
                  <c:ext xmlns:c16="http://schemas.microsoft.com/office/drawing/2014/chart" uri="{C3380CC4-5D6E-409C-BE32-E72D297353CC}">
                    <c16:uniqueId val="{00000003-8CD4-4BB9-83F9-3BFF54404CA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'Historical Table'!$B$2</c15:sqref>
                        </c15:formulaRef>
                      </c:ext>
                    </c:extLst>
                    <c:strCache>
                      <c:ptCount val="1"/>
                      <c:pt idx="0">
                        <c:v>Total Cases</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'Historical Table'!$A$16:$A$25</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extLst xmlns:c15="http://schemas.microsoft.com/office/drawing/2012/chart">
                      <c:ext xmlns:c15="http://schemas.microsoft.com/office/drawing/2012/chart" uri="{02D57815-91ED-43cb-92C2-25804820EDAC}">
                        <c15:formulaRef>
                          <c15:sqref>'Historical Table'!$B$16:$B$25</c15:sqref>
                        </c15:formulaRef>
                      </c:ext>
                    </c:extLst>
                    <c:numCache>
                      <c:formatCode>General</c:formatCode>
                      <c:ptCount val="10"/>
                      <c:pt idx="0">
                        <c:v>275</c:v>
                      </c:pt>
                      <c:pt idx="1">
                        <c:v>370</c:v>
                      </c:pt>
                      <c:pt idx="2">
                        <c:v>135</c:v>
                      </c:pt>
                      <c:pt idx="3">
                        <c:v>146</c:v>
                      </c:pt>
                      <c:pt idx="4">
                        <c:v>32</c:v>
                      </c:pt>
                      <c:pt idx="5">
                        <c:v>122</c:v>
                      </c:pt>
                      <c:pt idx="6">
                        <c:v>143</c:v>
                      </c:pt>
                      <c:pt idx="7">
                        <c:v>46</c:v>
                      </c:pt>
                      <c:pt idx="8">
                        <c:v>163</c:v>
                      </c:pt>
                      <c:pt idx="9">
                        <c:v>456</c:v>
                      </c:pt>
                    </c:numCache>
                  </c:numRef>
                </c:val>
                <c:extLst xmlns:c15="http://schemas.microsoft.com/office/drawing/2012/chart">
                  <c:ext xmlns:c16="http://schemas.microsoft.com/office/drawing/2014/chart" uri="{C3380CC4-5D6E-409C-BE32-E72D297353CC}">
                    <c16:uniqueId val="{00000004-8CD4-4BB9-83F9-3BFF54404CA0}"/>
                  </c:ext>
                </c:extLst>
              </c15:ser>
            </c15:filteredBarSeries>
          </c:ext>
        </c:extLst>
      </c:barChart>
      <c:lineChart>
        <c:grouping val="standard"/>
        <c:varyColors val="0"/>
        <c:ser>
          <c:idx val="5"/>
          <c:order val="5"/>
          <c:tx>
            <c:strRef>
              <c:f>'Historical Table'!$G$2</c:f>
              <c:strCache>
                <c:ptCount val="1"/>
                <c:pt idx="0">
                  <c:v>CFR</c:v>
                </c:pt>
              </c:strCache>
            </c:strRef>
          </c:tx>
          <c:spPr>
            <a:ln w="28575" cap="rnd">
              <a:solidFill>
                <a:schemeClr val="accent6"/>
              </a:solidFill>
              <a:round/>
            </a:ln>
            <a:effectLst/>
          </c:spPr>
          <c:marker>
            <c:symbol val="none"/>
          </c:marker>
          <c:cat>
            <c:strLit>
              <c:ptCount val="10"/>
              <c:pt idx="0">
                <c:v>14</c:v>
              </c:pt>
              <c:pt idx="1">
                <c:v>15</c:v>
              </c:pt>
              <c:pt idx="2">
                <c:v>16</c:v>
              </c:pt>
              <c:pt idx="3">
                <c:v>17</c:v>
              </c:pt>
              <c:pt idx="4">
                <c:v>18</c:v>
              </c:pt>
              <c:pt idx="5">
                <c:v>19</c:v>
              </c:pt>
              <c:pt idx="6">
                <c:v>20</c:v>
              </c:pt>
              <c:pt idx="7">
                <c:v>21</c:v>
              </c:pt>
              <c:pt idx="8">
                <c:v>22</c:v>
              </c:pt>
              <c:pt idx="9">
                <c:v>23</c:v>
              </c:pt>
              <c:extLst>
                <c:ext xmlns:c15="http://schemas.microsoft.com/office/drawing/2012/chart" uri="{02D57815-91ED-43cb-92C2-25804820EDAC}">
                  <c15:autoCat val="1"/>
                </c:ext>
              </c:extLst>
            </c:strLit>
          </c:cat>
          <c:val>
            <c:numRef>
              <c:f>'Historical Table'!$G$16:$G$25</c:f>
              <c:numCache>
                <c:formatCode>0.0%</c:formatCode>
                <c:ptCount val="10"/>
                <c:pt idx="0">
                  <c:v>5.8181818181818182E-2</c:v>
                </c:pt>
                <c:pt idx="1">
                  <c:v>4.8648648648648651E-2</c:v>
                </c:pt>
                <c:pt idx="2">
                  <c:v>4.4444444444444446E-2</c:v>
                </c:pt>
                <c:pt idx="3">
                  <c:v>7.5342465753424653E-2</c:v>
                </c:pt>
                <c:pt idx="4">
                  <c:v>0.125</c:v>
                </c:pt>
                <c:pt idx="5">
                  <c:v>0.21311475409836064</c:v>
                </c:pt>
                <c:pt idx="6">
                  <c:v>0.11888111888111888</c:v>
                </c:pt>
                <c:pt idx="7">
                  <c:v>0.17391304347826086</c:v>
                </c:pt>
                <c:pt idx="8">
                  <c:v>9.202453987730061E-2</c:v>
                </c:pt>
                <c:pt idx="9">
                  <c:v>0.12280701754385964</c:v>
                </c:pt>
              </c:numCache>
              <c:extLst/>
            </c:numRef>
          </c:val>
          <c:smooth val="0"/>
          <c:extLst>
            <c:ext xmlns:c16="http://schemas.microsoft.com/office/drawing/2014/chart" uri="{C3380CC4-5D6E-409C-BE32-E72D297353CC}">
              <c16:uniqueId val="{00000002-8CD4-4BB9-83F9-3BFF54404CA0}"/>
            </c:ext>
          </c:extLst>
        </c:ser>
        <c:dLbls>
          <c:showLegendKey val="0"/>
          <c:showVal val="0"/>
          <c:showCatName val="0"/>
          <c:showSerName val="0"/>
          <c:showPercent val="0"/>
          <c:showBubbleSize val="0"/>
        </c:dLbls>
        <c:marker val="1"/>
        <c:smooth val="0"/>
        <c:axId val="1596474591"/>
        <c:axId val="1596472191"/>
        <c:extLst>
          <c:ext xmlns:c15="http://schemas.microsoft.com/office/drawing/2012/chart" uri="{02D57815-91ED-43cb-92C2-25804820EDAC}">
            <c15:filteredLineSeries>
              <c15:ser>
                <c:idx val="4"/>
                <c:order val="4"/>
                <c:tx>
                  <c:strRef>
                    <c:extLst>
                      <c:ext uri="{02D57815-91ED-43cb-92C2-25804820EDAC}">
                        <c15:formulaRef>
                          <c15:sqref>'Historical Table'!$F$2</c15:sqref>
                        </c15:formulaRef>
                      </c:ext>
                    </c:extLst>
                    <c:strCache>
                      <c:ptCount val="1"/>
                      <c:pt idx="0">
                        <c:v>Deaths</c:v>
                      </c:pt>
                    </c:strCache>
                  </c:strRef>
                </c:tx>
                <c:spPr>
                  <a:ln w="28575" cap="rnd">
                    <a:solidFill>
                      <a:schemeClr val="accent5"/>
                    </a:solidFill>
                    <a:round/>
                  </a:ln>
                  <a:effectLst/>
                </c:spPr>
                <c:marker>
                  <c:symbol val="none"/>
                </c:marker>
                <c:val>
                  <c:numRef>
                    <c:extLst>
                      <c:ext uri="{02D57815-91ED-43cb-92C2-25804820EDAC}">
                        <c15:formulaRef>
                          <c15:sqref>'Historical Table'!$F$16:$F$25</c15:sqref>
                        </c15:formulaRef>
                      </c:ext>
                    </c:extLst>
                    <c:numCache>
                      <c:formatCode>General</c:formatCode>
                      <c:ptCount val="10"/>
                      <c:pt idx="0">
                        <c:v>16</c:v>
                      </c:pt>
                      <c:pt idx="1">
                        <c:v>18</c:v>
                      </c:pt>
                      <c:pt idx="2">
                        <c:v>6</c:v>
                      </c:pt>
                      <c:pt idx="3">
                        <c:v>11</c:v>
                      </c:pt>
                      <c:pt idx="4">
                        <c:v>4</c:v>
                      </c:pt>
                      <c:pt idx="5">
                        <c:v>26</c:v>
                      </c:pt>
                      <c:pt idx="6">
                        <c:v>17</c:v>
                      </c:pt>
                      <c:pt idx="7">
                        <c:v>8</c:v>
                      </c:pt>
                      <c:pt idx="8">
                        <c:v>15</c:v>
                      </c:pt>
                      <c:pt idx="9">
                        <c:v>56</c:v>
                      </c:pt>
                    </c:numCache>
                  </c:numRef>
                </c:val>
                <c:smooth val="0"/>
                <c:extLst>
                  <c:ext xmlns:c16="http://schemas.microsoft.com/office/drawing/2014/chart" uri="{C3380CC4-5D6E-409C-BE32-E72D297353CC}">
                    <c16:uniqueId val="{00000005-8CD4-4BB9-83F9-3BFF54404CA0}"/>
                  </c:ext>
                </c:extLst>
              </c15:ser>
            </c15:filteredLineSeries>
          </c:ext>
        </c:extLst>
      </c:lineChart>
      <c:catAx>
        <c:axId val="159526465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MMWR 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5265615"/>
        <c:crosses val="autoZero"/>
        <c:auto val="1"/>
        <c:lblAlgn val="ctr"/>
        <c:lblOffset val="100"/>
        <c:noMultiLvlLbl val="0"/>
      </c:catAx>
      <c:valAx>
        <c:axId val="15952656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Annual  WNV Cases Reported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5264655"/>
        <c:crosses val="autoZero"/>
        <c:crossBetween val="between"/>
      </c:valAx>
      <c:valAx>
        <c:axId val="1596472191"/>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Annual</a:t>
                </a:r>
                <a:r>
                  <a:rPr lang="en-US" sz="1400" baseline="0" dirty="0"/>
                  <a:t> Case Fatality Ratio</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6474591"/>
        <c:crosses val="max"/>
        <c:crossBetween val="between"/>
      </c:valAx>
      <c:catAx>
        <c:axId val="1596474591"/>
        <c:scaling>
          <c:orientation val="minMax"/>
        </c:scaling>
        <c:delete val="1"/>
        <c:axPos val="b"/>
        <c:numFmt formatCode="General" sourceLinked="1"/>
        <c:majorTickMark val="out"/>
        <c:minorTickMark val="none"/>
        <c:tickLblPos val="nextTo"/>
        <c:crossAx val="159647219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ata11.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ata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16.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ata17.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11.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C4148-45F1-4085-8B1B-E06CF0A34F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A8C899-BE1D-47BA-9D2C-87D1CC3D708E}">
      <dgm:prSet/>
      <dgm:spPr/>
      <dgm:t>
        <a:bodyPr/>
        <a:lstStyle/>
        <a:p>
          <a:pPr>
            <a:lnSpc>
              <a:spcPct val="100000"/>
            </a:lnSpc>
          </a:pPr>
          <a:r>
            <a:rPr lang="en-US" dirty="0"/>
            <a:t>Healthcare-associated infections (HAIs) are infection patients get while or soon after receiving health care</a:t>
          </a:r>
        </a:p>
      </dgm:t>
    </dgm:pt>
    <dgm:pt modelId="{74D5ED50-1130-490B-AA4A-CBBFED01D808}" type="parTrans" cxnId="{ABFEA5A3-59DB-4D6A-978D-EAFC816054AF}">
      <dgm:prSet/>
      <dgm:spPr/>
      <dgm:t>
        <a:bodyPr/>
        <a:lstStyle/>
        <a:p>
          <a:endParaRPr lang="en-US"/>
        </a:p>
      </dgm:t>
    </dgm:pt>
    <dgm:pt modelId="{F253DD88-1E82-4211-AC7E-668C8D81B5E2}" type="sibTrans" cxnId="{ABFEA5A3-59DB-4D6A-978D-EAFC816054AF}">
      <dgm:prSet/>
      <dgm:spPr/>
      <dgm:t>
        <a:bodyPr/>
        <a:lstStyle/>
        <a:p>
          <a:endParaRPr lang="en-US"/>
        </a:p>
      </dgm:t>
    </dgm:pt>
    <dgm:pt modelId="{7FFA8795-039E-4D30-A212-CBC29341FC10}">
      <dgm:prSet/>
      <dgm:spPr/>
      <dgm:t>
        <a:bodyPr/>
        <a:lstStyle/>
        <a:p>
          <a:pPr>
            <a:lnSpc>
              <a:spcPct val="100000"/>
            </a:lnSpc>
          </a:pPr>
          <a:r>
            <a:rPr lang="en-US" dirty="0"/>
            <a:t>On any given day, about one in 31 hospital patients has at least one HAI</a:t>
          </a:r>
        </a:p>
      </dgm:t>
    </dgm:pt>
    <dgm:pt modelId="{80FBB119-361D-4B3F-BBD3-030FE13C5093}" type="parTrans" cxnId="{B261B102-7218-4C7B-9A3F-B48A4D00BF49}">
      <dgm:prSet/>
      <dgm:spPr/>
      <dgm:t>
        <a:bodyPr/>
        <a:lstStyle/>
        <a:p>
          <a:endParaRPr lang="en-US"/>
        </a:p>
      </dgm:t>
    </dgm:pt>
    <dgm:pt modelId="{92F540A4-8098-42A5-8460-B0005C270B2F}" type="sibTrans" cxnId="{B261B102-7218-4C7B-9A3F-B48A4D00BF49}">
      <dgm:prSet/>
      <dgm:spPr/>
      <dgm:t>
        <a:bodyPr/>
        <a:lstStyle/>
        <a:p>
          <a:endParaRPr lang="en-US"/>
        </a:p>
      </dgm:t>
    </dgm:pt>
    <dgm:pt modelId="{2AD1D4A7-6DB3-4E6B-B006-8B3DD7FF2D0A}" type="pres">
      <dgm:prSet presAssocID="{D6BC4148-45F1-4085-8B1B-E06CF0A34FE1}" presName="root" presStyleCnt="0">
        <dgm:presLayoutVars>
          <dgm:dir/>
          <dgm:resizeHandles val="exact"/>
        </dgm:presLayoutVars>
      </dgm:prSet>
      <dgm:spPr/>
    </dgm:pt>
    <dgm:pt modelId="{1858570E-887F-40FA-93A6-F01893BCDA67}" type="pres">
      <dgm:prSet presAssocID="{ACA8C899-BE1D-47BA-9D2C-87D1CC3D708E}" presName="compNode" presStyleCnt="0"/>
      <dgm:spPr/>
    </dgm:pt>
    <dgm:pt modelId="{3EC3CA25-FC1A-4FD8-9593-50FACA03A254}" type="pres">
      <dgm:prSet presAssocID="{ACA8C899-BE1D-47BA-9D2C-87D1CC3D708E}" presName="bgRect" presStyleLbl="bgShp" presStyleIdx="0" presStyleCnt="2"/>
      <dgm:spPr/>
    </dgm:pt>
    <dgm:pt modelId="{4C84A8DD-DA1B-457C-B8B4-78A6C1E020F1}" type="pres">
      <dgm:prSet presAssocID="{ACA8C899-BE1D-47BA-9D2C-87D1CC3D708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rst Aid Kit"/>
        </a:ext>
      </dgm:extLst>
    </dgm:pt>
    <dgm:pt modelId="{B6B83B57-3A4C-4783-B7A7-4FA38C8C23F9}" type="pres">
      <dgm:prSet presAssocID="{ACA8C899-BE1D-47BA-9D2C-87D1CC3D708E}" presName="spaceRect" presStyleCnt="0"/>
      <dgm:spPr/>
    </dgm:pt>
    <dgm:pt modelId="{976FF663-AF05-46FC-A434-28A34A39BAAD}" type="pres">
      <dgm:prSet presAssocID="{ACA8C899-BE1D-47BA-9D2C-87D1CC3D708E}" presName="parTx" presStyleLbl="revTx" presStyleIdx="0" presStyleCnt="2">
        <dgm:presLayoutVars>
          <dgm:chMax val="0"/>
          <dgm:chPref val="0"/>
        </dgm:presLayoutVars>
      </dgm:prSet>
      <dgm:spPr/>
    </dgm:pt>
    <dgm:pt modelId="{DF606C8B-77D0-452E-8F9B-5BD61FCAE921}" type="pres">
      <dgm:prSet presAssocID="{F253DD88-1E82-4211-AC7E-668C8D81B5E2}" presName="sibTrans" presStyleCnt="0"/>
      <dgm:spPr/>
    </dgm:pt>
    <dgm:pt modelId="{AC67317F-8E0B-4335-86AF-FC87D9492423}" type="pres">
      <dgm:prSet presAssocID="{7FFA8795-039E-4D30-A212-CBC29341FC10}" presName="compNode" presStyleCnt="0"/>
      <dgm:spPr/>
    </dgm:pt>
    <dgm:pt modelId="{3A0B6F0F-9B6F-444F-AC82-7E9B96D4341E}" type="pres">
      <dgm:prSet presAssocID="{7FFA8795-039E-4D30-A212-CBC29341FC10}" presName="bgRect" presStyleLbl="bgShp" presStyleIdx="1" presStyleCnt="2"/>
      <dgm:spPr/>
    </dgm:pt>
    <dgm:pt modelId="{EAA8F11A-45DC-4EB9-BBFD-91639B73E72C}" type="pres">
      <dgm:prSet presAssocID="{7FFA8795-039E-4D30-A212-CBC29341FC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8AA44745-3756-4FC6-BAF8-69D8430F3A9D}" type="pres">
      <dgm:prSet presAssocID="{7FFA8795-039E-4D30-A212-CBC29341FC10}" presName="spaceRect" presStyleCnt="0"/>
      <dgm:spPr/>
    </dgm:pt>
    <dgm:pt modelId="{67DD21B9-1A2A-4B12-8E2F-F32B37E5D0B8}" type="pres">
      <dgm:prSet presAssocID="{7FFA8795-039E-4D30-A212-CBC29341FC10}" presName="parTx" presStyleLbl="revTx" presStyleIdx="1" presStyleCnt="2">
        <dgm:presLayoutVars>
          <dgm:chMax val="0"/>
          <dgm:chPref val="0"/>
        </dgm:presLayoutVars>
      </dgm:prSet>
      <dgm:spPr/>
    </dgm:pt>
  </dgm:ptLst>
  <dgm:cxnLst>
    <dgm:cxn modelId="{B261B102-7218-4C7B-9A3F-B48A4D00BF49}" srcId="{D6BC4148-45F1-4085-8B1B-E06CF0A34FE1}" destId="{7FFA8795-039E-4D30-A212-CBC29341FC10}" srcOrd="1" destOrd="0" parTransId="{80FBB119-361D-4B3F-BBD3-030FE13C5093}" sibTransId="{92F540A4-8098-42A5-8460-B0005C270B2F}"/>
    <dgm:cxn modelId="{4C715F0D-9924-4E23-8FB4-843A404433AE}" type="presOf" srcId="{D6BC4148-45F1-4085-8B1B-E06CF0A34FE1}" destId="{2AD1D4A7-6DB3-4E6B-B006-8B3DD7FF2D0A}" srcOrd="0" destOrd="0" presId="urn:microsoft.com/office/officeart/2018/2/layout/IconVerticalSolidList"/>
    <dgm:cxn modelId="{3CDC665D-18B2-4095-886F-C487FABA276E}" type="presOf" srcId="{7FFA8795-039E-4D30-A212-CBC29341FC10}" destId="{67DD21B9-1A2A-4B12-8E2F-F32B37E5D0B8}" srcOrd="0" destOrd="0" presId="urn:microsoft.com/office/officeart/2018/2/layout/IconVerticalSolidList"/>
    <dgm:cxn modelId="{ABFEA5A3-59DB-4D6A-978D-EAFC816054AF}" srcId="{D6BC4148-45F1-4085-8B1B-E06CF0A34FE1}" destId="{ACA8C899-BE1D-47BA-9D2C-87D1CC3D708E}" srcOrd="0" destOrd="0" parTransId="{74D5ED50-1130-490B-AA4A-CBBFED01D808}" sibTransId="{F253DD88-1E82-4211-AC7E-668C8D81B5E2}"/>
    <dgm:cxn modelId="{2B1C6BAD-3383-4FD6-9799-35B92E0889BB}" type="presOf" srcId="{ACA8C899-BE1D-47BA-9D2C-87D1CC3D708E}" destId="{976FF663-AF05-46FC-A434-28A34A39BAAD}" srcOrd="0" destOrd="0" presId="urn:microsoft.com/office/officeart/2018/2/layout/IconVerticalSolidList"/>
    <dgm:cxn modelId="{B53BA3E2-C156-4E44-BFCD-CC4C9F707CE0}" type="presParOf" srcId="{2AD1D4A7-6DB3-4E6B-B006-8B3DD7FF2D0A}" destId="{1858570E-887F-40FA-93A6-F01893BCDA67}" srcOrd="0" destOrd="0" presId="urn:microsoft.com/office/officeart/2018/2/layout/IconVerticalSolidList"/>
    <dgm:cxn modelId="{DEBB3A5E-B6F5-4596-9739-AF63E8C64BD4}" type="presParOf" srcId="{1858570E-887F-40FA-93A6-F01893BCDA67}" destId="{3EC3CA25-FC1A-4FD8-9593-50FACA03A254}" srcOrd="0" destOrd="0" presId="urn:microsoft.com/office/officeart/2018/2/layout/IconVerticalSolidList"/>
    <dgm:cxn modelId="{8BD151E6-17B6-4919-A3B7-5769A3E03DD6}" type="presParOf" srcId="{1858570E-887F-40FA-93A6-F01893BCDA67}" destId="{4C84A8DD-DA1B-457C-B8B4-78A6C1E020F1}" srcOrd="1" destOrd="0" presId="urn:microsoft.com/office/officeart/2018/2/layout/IconVerticalSolidList"/>
    <dgm:cxn modelId="{91694B10-DC90-4D09-A614-B212BF68BF00}" type="presParOf" srcId="{1858570E-887F-40FA-93A6-F01893BCDA67}" destId="{B6B83B57-3A4C-4783-B7A7-4FA38C8C23F9}" srcOrd="2" destOrd="0" presId="urn:microsoft.com/office/officeart/2018/2/layout/IconVerticalSolidList"/>
    <dgm:cxn modelId="{5E653877-59A3-4E3D-B8FD-995B9C068520}" type="presParOf" srcId="{1858570E-887F-40FA-93A6-F01893BCDA67}" destId="{976FF663-AF05-46FC-A434-28A34A39BAAD}" srcOrd="3" destOrd="0" presId="urn:microsoft.com/office/officeart/2018/2/layout/IconVerticalSolidList"/>
    <dgm:cxn modelId="{4F50FB11-D102-410B-9302-B3F0DAD72538}" type="presParOf" srcId="{2AD1D4A7-6DB3-4E6B-B006-8B3DD7FF2D0A}" destId="{DF606C8B-77D0-452E-8F9B-5BD61FCAE921}" srcOrd="1" destOrd="0" presId="urn:microsoft.com/office/officeart/2018/2/layout/IconVerticalSolidList"/>
    <dgm:cxn modelId="{9218B10D-8598-4485-825C-FFFEAB18D320}" type="presParOf" srcId="{2AD1D4A7-6DB3-4E6B-B006-8B3DD7FF2D0A}" destId="{AC67317F-8E0B-4335-86AF-FC87D9492423}" srcOrd="2" destOrd="0" presId="urn:microsoft.com/office/officeart/2018/2/layout/IconVerticalSolidList"/>
    <dgm:cxn modelId="{9C54C1BD-90E4-41FF-8DE8-C08182F3F290}" type="presParOf" srcId="{AC67317F-8E0B-4335-86AF-FC87D9492423}" destId="{3A0B6F0F-9B6F-444F-AC82-7E9B96D4341E}" srcOrd="0" destOrd="0" presId="urn:microsoft.com/office/officeart/2018/2/layout/IconVerticalSolidList"/>
    <dgm:cxn modelId="{BE5C5A72-A9FE-4DE4-ADED-8366518C3635}" type="presParOf" srcId="{AC67317F-8E0B-4335-86AF-FC87D9492423}" destId="{EAA8F11A-45DC-4EB9-BBFD-91639B73E72C}" srcOrd="1" destOrd="0" presId="urn:microsoft.com/office/officeart/2018/2/layout/IconVerticalSolidList"/>
    <dgm:cxn modelId="{E1E6691A-A2C4-4673-8877-06BEF294EF21}" type="presParOf" srcId="{AC67317F-8E0B-4335-86AF-FC87D9492423}" destId="{8AA44745-3756-4FC6-BAF8-69D8430F3A9D}" srcOrd="2" destOrd="0" presId="urn:microsoft.com/office/officeart/2018/2/layout/IconVerticalSolidList"/>
    <dgm:cxn modelId="{7FE94CDD-F864-4E44-8D0C-9539796A9421}" type="presParOf" srcId="{AC67317F-8E0B-4335-86AF-FC87D9492423}" destId="{67DD21B9-1A2A-4B12-8E2F-F32B37E5D0B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30827E-B1E6-4097-B31C-41CC0A0C825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5C77700-29B2-4AFF-8AA4-EED8A1728E53}">
      <dgm:prSet phldrT="[Text]" custT="1"/>
      <dgm:spPr/>
      <dgm:t>
        <a:bodyPr/>
        <a:lstStyle/>
        <a:p>
          <a:r>
            <a:rPr lang="en-US" sz="2000" b="1" u="sng" dirty="0">
              <a:solidFill>
                <a:schemeClr val="tx1"/>
              </a:solidFill>
            </a:rPr>
            <a:t>Investigation Conclusion</a:t>
          </a:r>
        </a:p>
        <a:p>
          <a:r>
            <a:rPr lang="en-US" sz="1800" dirty="0">
              <a:solidFill>
                <a:schemeClr val="tx1"/>
              </a:solidFill>
            </a:rPr>
            <a:t>Strong lab and epidemiological evidence of </a:t>
          </a:r>
          <a:r>
            <a:rPr lang="en-US" sz="1800" b="1" dirty="0">
              <a:solidFill>
                <a:schemeClr val="tx1"/>
              </a:solidFill>
            </a:rPr>
            <a:t>transplantation transmission </a:t>
          </a:r>
          <a:r>
            <a:rPr lang="en-US" sz="1800" dirty="0">
              <a:solidFill>
                <a:schemeClr val="tx1"/>
              </a:solidFill>
            </a:rPr>
            <a:t>from donor to two recipients, despite pre-donation NAT screening</a:t>
          </a:r>
        </a:p>
      </dgm:t>
    </dgm:pt>
    <dgm:pt modelId="{D036F690-237C-4B39-888E-7207BC700CE0}" type="parTrans" cxnId="{3FE10DCC-7901-4788-B2FF-CCEB11E2F466}">
      <dgm:prSet/>
      <dgm:spPr/>
      <dgm:t>
        <a:bodyPr/>
        <a:lstStyle/>
        <a:p>
          <a:endParaRPr lang="en-US"/>
        </a:p>
      </dgm:t>
    </dgm:pt>
    <dgm:pt modelId="{06078242-A128-4A62-8BA5-81BE4BBE5C8D}" type="sibTrans" cxnId="{3FE10DCC-7901-4788-B2FF-CCEB11E2F466}">
      <dgm:prSet/>
      <dgm:spPr/>
      <dgm:t>
        <a:bodyPr/>
        <a:lstStyle/>
        <a:p>
          <a:endParaRPr lang="en-US"/>
        </a:p>
      </dgm:t>
    </dgm:pt>
    <dgm:pt modelId="{4B3DEDC6-C34C-4FB2-83CE-CF591B980FDA}">
      <dgm:prSet phldrT="[Text]" custT="1"/>
      <dgm:spPr/>
      <dgm:t>
        <a:bodyPr/>
        <a:lstStyle/>
        <a:p>
          <a:r>
            <a:rPr lang="en-US" sz="2000" b="1" u="sng" dirty="0"/>
            <a:t>Limitations</a:t>
          </a:r>
        </a:p>
        <a:p>
          <a:r>
            <a:rPr lang="en-US" sz="1700" b="0" u="none" dirty="0"/>
            <a:t>Difficulty in obtaining sufficient molecular data to generate conclusions</a:t>
          </a:r>
        </a:p>
        <a:p>
          <a:r>
            <a:rPr lang="en-US" sz="1700" b="0" u="none" dirty="0"/>
            <a:t>Difficulty obtaining autopsy specimens for analysis</a:t>
          </a:r>
        </a:p>
        <a:p>
          <a:r>
            <a:rPr lang="en-US" sz="1700" b="0" u="none" dirty="0"/>
            <a:t>Time spent ruling out an unlikely etiology of rabies</a:t>
          </a:r>
        </a:p>
        <a:p>
          <a:r>
            <a:rPr lang="en-US" sz="1700" b="0" u="none" dirty="0"/>
            <a:t>WNND not a differential despite neurological illness in WNV season in endemic region</a:t>
          </a:r>
        </a:p>
        <a:p>
          <a:endParaRPr lang="en-US" sz="1500" dirty="0"/>
        </a:p>
      </dgm:t>
    </dgm:pt>
    <dgm:pt modelId="{2DF93BDC-A75A-494B-8C38-385E1DC422EF}" type="parTrans" cxnId="{2D8FCE3A-7A88-48E5-83FF-76B3C1B7AF15}">
      <dgm:prSet/>
      <dgm:spPr/>
      <dgm:t>
        <a:bodyPr/>
        <a:lstStyle/>
        <a:p>
          <a:endParaRPr lang="en-US"/>
        </a:p>
      </dgm:t>
    </dgm:pt>
    <dgm:pt modelId="{EEB047BF-4C0C-4D4C-8FB4-F0ECA3AAA9A1}" type="sibTrans" cxnId="{2D8FCE3A-7A88-48E5-83FF-76B3C1B7AF15}">
      <dgm:prSet/>
      <dgm:spPr/>
      <dgm:t>
        <a:bodyPr/>
        <a:lstStyle/>
        <a:p>
          <a:endParaRPr lang="en-US"/>
        </a:p>
      </dgm:t>
    </dgm:pt>
    <dgm:pt modelId="{9FE6E63E-68DF-409B-8158-EBBC0DB92C96}" type="pres">
      <dgm:prSet presAssocID="{7030827E-B1E6-4097-B31C-41CC0A0C8257}" presName="Name0" presStyleCnt="0">
        <dgm:presLayoutVars>
          <dgm:dir/>
          <dgm:resizeHandles val="exact"/>
        </dgm:presLayoutVars>
      </dgm:prSet>
      <dgm:spPr/>
    </dgm:pt>
    <dgm:pt modelId="{32CCD045-6D85-4475-B14B-143BE584997C}" type="pres">
      <dgm:prSet presAssocID="{A5C77700-29B2-4AFF-8AA4-EED8A1728E53}" presName="composite" presStyleCnt="0"/>
      <dgm:spPr/>
    </dgm:pt>
    <dgm:pt modelId="{21731898-3345-4922-B010-A1D82C742D75}" type="pres">
      <dgm:prSet presAssocID="{A5C77700-29B2-4AFF-8AA4-EED8A1728E53}" presName="rect1" presStyleLbl="trAlignAcc1" presStyleIdx="0" presStyleCnt="2" custScaleX="153109" custScaleY="123797" custLinFactNeighborX="-15617" custLinFactNeighborY="788">
        <dgm:presLayoutVars>
          <dgm:bulletEnabled val="1"/>
        </dgm:presLayoutVars>
      </dgm:prSet>
      <dgm:spPr/>
    </dgm:pt>
    <dgm:pt modelId="{C6B2D09B-C21C-4CBA-AFCB-E9AD037AA071}" type="pres">
      <dgm:prSet presAssocID="{A5C77700-29B2-4AFF-8AA4-EED8A1728E53}" presName="rect2" presStyleLbl="fgImgPlace1" presStyleIdx="0" presStyleCnt="2" custLinFactX="-98126" custLinFactNeighborX="-100000" custLinFactNeighborY="1300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Magnifying glass with solid fill"/>
        </a:ext>
      </dgm:extLst>
    </dgm:pt>
    <dgm:pt modelId="{5D8FFDB9-2420-42F5-BEB2-4949696312C7}" type="pres">
      <dgm:prSet presAssocID="{06078242-A128-4A62-8BA5-81BE4BBE5C8D}" presName="sibTrans" presStyleCnt="0"/>
      <dgm:spPr/>
    </dgm:pt>
    <dgm:pt modelId="{FBAF06C4-51F8-4048-8393-19546A994C7C}" type="pres">
      <dgm:prSet presAssocID="{4B3DEDC6-C34C-4FB2-83CE-CF591B980FDA}" presName="composite" presStyleCnt="0"/>
      <dgm:spPr/>
    </dgm:pt>
    <dgm:pt modelId="{8D6233A2-A132-44E1-9CF5-89F754A65B0A}" type="pres">
      <dgm:prSet presAssocID="{4B3DEDC6-C34C-4FB2-83CE-CF591B980FDA}" presName="rect1" presStyleLbl="trAlignAcc1" presStyleIdx="1" presStyleCnt="2" custScaleX="185519" custScaleY="143585" custLinFactNeighborX="168" custLinFactNeighborY="10240">
        <dgm:presLayoutVars>
          <dgm:bulletEnabled val="1"/>
        </dgm:presLayoutVars>
      </dgm:prSet>
      <dgm:spPr/>
    </dgm:pt>
    <dgm:pt modelId="{DE008145-A3A9-4F29-B620-699A5F1E9EB5}" type="pres">
      <dgm:prSet presAssocID="{4B3DEDC6-C34C-4FB2-83CE-CF591B980FDA}" presName="rect2" presStyleLbl="fgImgPlace1" presStyleIdx="1" presStyleCnt="2" custLinFactX="-100000" custLinFactNeighborX="-101546" custLinFactNeighborY="709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lipboard All Crosses with solid fill"/>
        </a:ext>
      </dgm:extLst>
    </dgm:pt>
  </dgm:ptLst>
  <dgm:cxnLst>
    <dgm:cxn modelId="{58ED5B15-3770-4B07-8ECF-58CB1DFD20ED}" type="presOf" srcId="{4B3DEDC6-C34C-4FB2-83CE-CF591B980FDA}" destId="{8D6233A2-A132-44E1-9CF5-89F754A65B0A}" srcOrd="0" destOrd="0" presId="urn:microsoft.com/office/officeart/2008/layout/PictureStrips"/>
    <dgm:cxn modelId="{82EEEA26-7221-48C6-B1AB-DAE163E5E360}" type="presOf" srcId="{A5C77700-29B2-4AFF-8AA4-EED8A1728E53}" destId="{21731898-3345-4922-B010-A1D82C742D75}" srcOrd="0" destOrd="0" presId="urn:microsoft.com/office/officeart/2008/layout/PictureStrips"/>
    <dgm:cxn modelId="{2D8FCE3A-7A88-48E5-83FF-76B3C1B7AF15}" srcId="{7030827E-B1E6-4097-B31C-41CC0A0C8257}" destId="{4B3DEDC6-C34C-4FB2-83CE-CF591B980FDA}" srcOrd="1" destOrd="0" parTransId="{2DF93BDC-A75A-494B-8C38-385E1DC422EF}" sibTransId="{EEB047BF-4C0C-4D4C-8FB4-F0ECA3AAA9A1}"/>
    <dgm:cxn modelId="{498DC33E-DC27-4305-B15D-5445EED4E9A0}" type="presOf" srcId="{7030827E-B1E6-4097-B31C-41CC0A0C8257}" destId="{9FE6E63E-68DF-409B-8158-EBBC0DB92C96}" srcOrd="0" destOrd="0" presId="urn:microsoft.com/office/officeart/2008/layout/PictureStrips"/>
    <dgm:cxn modelId="{3FE10DCC-7901-4788-B2FF-CCEB11E2F466}" srcId="{7030827E-B1E6-4097-B31C-41CC0A0C8257}" destId="{A5C77700-29B2-4AFF-8AA4-EED8A1728E53}" srcOrd="0" destOrd="0" parTransId="{D036F690-237C-4B39-888E-7207BC700CE0}" sibTransId="{06078242-A128-4A62-8BA5-81BE4BBE5C8D}"/>
    <dgm:cxn modelId="{62E7E044-2C23-46BD-BA90-6755DA10FAC3}" type="presParOf" srcId="{9FE6E63E-68DF-409B-8158-EBBC0DB92C96}" destId="{32CCD045-6D85-4475-B14B-143BE584997C}" srcOrd="0" destOrd="0" presId="urn:microsoft.com/office/officeart/2008/layout/PictureStrips"/>
    <dgm:cxn modelId="{08DBF6A5-B2E2-4DF0-8F56-A2BF2FA17090}" type="presParOf" srcId="{32CCD045-6D85-4475-B14B-143BE584997C}" destId="{21731898-3345-4922-B010-A1D82C742D75}" srcOrd="0" destOrd="0" presId="urn:microsoft.com/office/officeart/2008/layout/PictureStrips"/>
    <dgm:cxn modelId="{B81A3F7A-7632-47C5-8902-D428538257B0}" type="presParOf" srcId="{32CCD045-6D85-4475-B14B-143BE584997C}" destId="{C6B2D09B-C21C-4CBA-AFCB-E9AD037AA071}" srcOrd="1" destOrd="0" presId="urn:microsoft.com/office/officeart/2008/layout/PictureStrips"/>
    <dgm:cxn modelId="{F14C70FD-8C36-4CC1-9FC6-3624F74945B6}" type="presParOf" srcId="{9FE6E63E-68DF-409B-8158-EBBC0DB92C96}" destId="{5D8FFDB9-2420-42F5-BEB2-4949696312C7}" srcOrd="1" destOrd="0" presId="urn:microsoft.com/office/officeart/2008/layout/PictureStrips"/>
    <dgm:cxn modelId="{4040AE51-AD9B-4C21-98C6-A0510D428FAD}" type="presParOf" srcId="{9FE6E63E-68DF-409B-8158-EBBC0DB92C96}" destId="{FBAF06C4-51F8-4048-8393-19546A994C7C}" srcOrd="2" destOrd="0" presId="urn:microsoft.com/office/officeart/2008/layout/PictureStrips"/>
    <dgm:cxn modelId="{4D8E8907-1823-4D7D-98D3-5BAB26D05B95}" type="presParOf" srcId="{FBAF06C4-51F8-4048-8393-19546A994C7C}" destId="{8D6233A2-A132-44E1-9CF5-89F754A65B0A}" srcOrd="0" destOrd="0" presId="urn:microsoft.com/office/officeart/2008/layout/PictureStrips"/>
    <dgm:cxn modelId="{2456D300-284D-43FE-8990-19C8807DF4EA}" type="presParOf" srcId="{FBAF06C4-51F8-4048-8393-19546A994C7C}" destId="{DE008145-A3A9-4F29-B620-699A5F1E9EB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30827E-B1E6-4097-B31C-41CC0A0C825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7650B603-93A8-4D06-8BDB-34EA1F0114E1}">
      <dgm:prSet phldrT="[Text]" custT="1"/>
      <dgm:spPr/>
      <dgm:t>
        <a:bodyPr/>
        <a:lstStyle/>
        <a:p>
          <a:r>
            <a:rPr lang="en-US" sz="2400" b="1" u="sng" dirty="0"/>
            <a:t>Considerations</a:t>
          </a:r>
        </a:p>
        <a:p>
          <a:r>
            <a:rPr lang="en-US" sz="2000" dirty="0"/>
            <a:t>Evaluate by IgM and NAAT for WNV for unexplained neurological illness during WNV season (medical teams and OPOs)</a:t>
          </a:r>
        </a:p>
        <a:p>
          <a:r>
            <a:rPr lang="en-US" sz="2000" dirty="0"/>
            <a:t>Public health depts. should maintain investigation guidance and tools (line list templates, checklists) to streamline investigations with CDC, OPOs, and blood banks</a:t>
          </a:r>
        </a:p>
        <a:p>
          <a:r>
            <a:rPr lang="en-US" sz="2000" dirty="0"/>
            <a:t>Continued research into risk of organ transmission of WNV (organ sequestration, screening assay limitations, etc.)</a:t>
          </a:r>
        </a:p>
      </dgm:t>
    </dgm:pt>
    <dgm:pt modelId="{A50E2A81-9F8E-4D3C-BF10-6E845EC4A934}" type="parTrans" cxnId="{83F6EBE2-CA58-4FBE-BBC5-BB43C15B9F83}">
      <dgm:prSet/>
      <dgm:spPr/>
      <dgm:t>
        <a:bodyPr/>
        <a:lstStyle/>
        <a:p>
          <a:endParaRPr lang="en-US"/>
        </a:p>
      </dgm:t>
    </dgm:pt>
    <dgm:pt modelId="{FFFCFC22-D9F3-4326-BBAD-6ED3A61A99CB}" type="sibTrans" cxnId="{83F6EBE2-CA58-4FBE-BBC5-BB43C15B9F83}">
      <dgm:prSet/>
      <dgm:spPr/>
      <dgm:t>
        <a:bodyPr/>
        <a:lstStyle/>
        <a:p>
          <a:endParaRPr lang="en-US"/>
        </a:p>
      </dgm:t>
    </dgm:pt>
    <dgm:pt modelId="{9FE6E63E-68DF-409B-8158-EBBC0DB92C96}" type="pres">
      <dgm:prSet presAssocID="{7030827E-B1E6-4097-B31C-41CC0A0C8257}" presName="Name0" presStyleCnt="0">
        <dgm:presLayoutVars>
          <dgm:dir/>
          <dgm:resizeHandles val="exact"/>
        </dgm:presLayoutVars>
      </dgm:prSet>
      <dgm:spPr/>
    </dgm:pt>
    <dgm:pt modelId="{B328554C-4312-4751-A904-E31C0BFC5036}" type="pres">
      <dgm:prSet presAssocID="{7650B603-93A8-4D06-8BDB-34EA1F0114E1}" presName="composite" presStyleCnt="0"/>
      <dgm:spPr/>
    </dgm:pt>
    <dgm:pt modelId="{55DF0156-7C75-4DBA-836F-E46E7A2EA549}" type="pres">
      <dgm:prSet presAssocID="{7650B603-93A8-4D06-8BDB-34EA1F0114E1}" presName="rect1" presStyleLbl="trAlignAcc1" presStyleIdx="0" presStyleCnt="1" custScaleX="93598" custScaleY="129584" custLinFactNeighborX="-172" custLinFactNeighborY="1453">
        <dgm:presLayoutVars>
          <dgm:bulletEnabled val="1"/>
        </dgm:presLayoutVars>
      </dgm:prSet>
      <dgm:spPr/>
    </dgm:pt>
    <dgm:pt modelId="{330D2C8B-1B68-46E2-A160-AB591514AC8B}" type="pres">
      <dgm:prSet presAssocID="{7650B603-93A8-4D06-8BDB-34EA1F0114E1}" presName="rect2" presStyleLbl="fgImgPlace1" presStyleIdx="0" presStyleCnt="1" custScaleX="82029" custScaleY="66760" custLinFactNeighborX="-10112" custLinFactNeighborY="155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Lightbulb with solid fill"/>
        </a:ext>
      </dgm:extLst>
    </dgm:pt>
  </dgm:ptLst>
  <dgm:cxnLst>
    <dgm:cxn modelId="{498DC33E-DC27-4305-B15D-5445EED4E9A0}" type="presOf" srcId="{7030827E-B1E6-4097-B31C-41CC0A0C8257}" destId="{9FE6E63E-68DF-409B-8158-EBBC0DB92C96}" srcOrd="0" destOrd="0" presId="urn:microsoft.com/office/officeart/2008/layout/PictureStrips"/>
    <dgm:cxn modelId="{463DE689-9842-4522-82DE-ECF24289BBB3}" type="presOf" srcId="{7650B603-93A8-4D06-8BDB-34EA1F0114E1}" destId="{55DF0156-7C75-4DBA-836F-E46E7A2EA549}" srcOrd="0" destOrd="0" presId="urn:microsoft.com/office/officeart/2008/layout/PictureStrips"/>
    <dgm:cxn modelId="{83F6EBE2-CA58-4FBE-BBC5-BB43C15B9F83}" srcId="{7030827E-B1E6-4097-B31C-41CC0A0C8257}" destId="{7650B603-93A8-4D06-8BDB-34EA1F0114E1}" srcOrd="0" destOrd="0" parTransId="{A50E2A81-9F8E-4D3C-BF10-6E845EC4A934}" sibTransId="{FFFCFC22-D9F3-4326-BBAD-6ED3A61A99CB}"/>
    <dgm:cxn modelId="{8207951E-AAEB-4145-9A5A-D6F0DA790C6B}" type="presParOf" srcId="{9FE6E63E-68DF-409B-8158-EBBC0DB92C96}" destId="{B328554C-4312-4751-A904-E31C0BFC5036}" srcOrd="0" destOrd="0" presId="urn:microsoft.com/office/officeart/2008/layout/PictureStrips"/>
    <dgm:cxn modelId="{8712C69B-4483-4C9D-97A1-C7C0DEFF416E}" type="presParOf" srcId="{B328554C-4312-4751-A904-E31C0BFC5036}" destId="{55DF0156-7C75-4DBA-836F-E46E7A2EA549}" srcOrd="0" destOrd="0" presId="urn:microsoft.com/office/officeart/2008/layout/PictureStrips"/>
    <dgm:cxn modelId="{C2664ED8-96F8-420B-9919-AA13010F52FA}" type="presParOf" srcId="{B328554C-4312-4751-A904-E31C0BFC5036}" destId="{330D2C8B-1B68-46E2-A160-AB591514AC8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3CC040-0270-4B9D-B81E-9212CD8DEBD1}"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BF4700FF-A8C6-46B3-B864-D3C1FF7A411A}">
      <dgm:prSet custT="1"/>
      <dgm:spPr/>
      <dgm:t>
        <a:bodyPr/>
        <a:lstStyle/>
        <a:p>
          <a:pPr>
            <a:defRPr cap="all"/>
          </a:pPr>
          <a:r>
            <a:rPr lang="en-US" sz="1500" cap="none" dirty="0"/>
            <a:t>Discuss outbreak and public health interventions with C</a:t>
          </a:r>
          <a:r>
            <a:rPr lang="en-US" sz="1500" i="1" cap="none" dirty="0"/>
            <a:t>andida auris </a:t>
          </a:r>
          <a:r>
            <a:rPr lang="en-US" sz="1500" cap="none" dirty="0"/>
            <a:t>in a Tarrant County acute care hospital (ACH) </a:t>
          </a:r>
        </a:p>
      </dgm:t>
    </dgm:pt>
    <dgm:pt modelId="{61FEF275-A034-49D5-B4B8-F1468FF0E5F1}" type="parTrans" cxnId="{199E6882-AED8-471F-8646-93B7C46BDB56}">
      <dgm:prSet/>
      <dgm:spPr/>
      <dgm:t>
        <a:bodyPr/>
        <a:lstStyle/>
        <a:p>
          <a:endParaRPr lang="en-US"/>
        </a:p>
      </dgm:t>
    </dgm:pt>
    <dgm:pt modelId="{B9DB7C11-7E42-4FF7-9E18-CE7DFB7C29A7}" type="sibTrans" cxnId="{199E6882-AED8-471F-8646-93B7C46BDB56}">
      <dgm:prSet/>
      <dgm:spPr/>
      <dgm:t>
        <a:bodyPr/>
        <a:lstStyle/>
        <a:p>
          <a:endParaRPr lang="en-US"/>
        </a:p>
      </dgm:t>
    </dgm:pt>
    <dgm:pt modelId="{F03682C6-C8D3-4261-A575-A0208506FD20}">
      <dgm:prSet custT="1"/>
      <dgm:spPr/>
      <dgm:t>
        <a:bodyPr/>
        <a:lstStyle/>
        <a:p>
          <a:pPr>
            <a:defRPr cap="all"/>
          </a:pPr>
          <a:r>
            <a:rPr lang="en-US" sz="1500" cap="none" dirty="0"/>
            <a:t>Address public health priorities and implement proactive strategies</a:t>
          </a:r>
        </a:p>
      </dgm:t>
    </dgm:pt>
    <dgm:pt modelId="{16E12D94-B97C-41A9-92BC-E73A458B0135}" type="parTrans" cxnId="{D87D935E-E68D-45CA-A86A-F9E2746CBEC4}">
      <dgm:prSet/>
      <dgm:spPr/>
      <dgm:t>
        <a:bodyPr/>
        <a:lstStyle/>
        <a:p>
          <a:endParaRPr lang="en-US"/>
        </a:p>
      </dgm:t>
    </dgm:pt>
    <dgm:pt modelId="{32366911-EB21-4E5D-95B0-876A80EAB606}" type="sibTrans" cxnId="{D87D935E-E68D-45CA-A86A-F9E2746CBEC4}">
      <dgm:prSet/>
      <dgm:spPr/>
      <dgm:t>
        <a:bodyPr/>
        <a:lstStyle/>
        <a:p>
          <a:endParaRPr lang="en-US"/>
        </a:p>
      </dgm:t>
    </dgm:pt>
    <dgm:pt modelId="{4D7ACC29-F297-4356-86FE-D016099AB088}">
      <dgm:prSet custT="1"/>
      <dgm:spPr/>
      <dgm:t>
        <a:bodyPr/>
        <a:lstStyle/>
        <a:p>
          <a:pPr>
            <a:defRPr cap="all"/>
          </a:pPr>
          <a:r>
            <a:rPr lang="en-US" sz="1500" cap="none" dirty="0"/>
            <a:t>Understand the purpose of a point prevalence survey (PPS) </a:t>
          </a:r>
        </a:p>
      </dgm:t>
    </dgm:pt>
    <dgm:pt modelId="{64B0C99C-B285-4CF1-B508-7F0DEB49DC38}" type="sibTrans" cxnId="{08F73362-5132-4D58-AEF9-153E9AB42E79}">
      <dgm:prSet/>
      <dgm:spPr/>
      <dgm:t>
        <a:bodyPr/>
        <a:lstStyle/>
        <a:p>
          <a:endParaRPr lang="en-US"/>
        </a:p>
      </dgm:t>
    </dgm:pt>
    <dgm:pt modelId="{A8E85E94-9311-40CF-A348-C72410D8742A}" type="parTrans" cxnId="{08F73362-5132-4D58-AEF9-153E9AB42E79}">
      <dgm:prSet/>
      <dgm:spPr/>
      <dgm:t>
        <a:bodyPr/>
        <a:lstStyle/>
        <a:p>
          <a:endParaRPr lang="en-US"/>
        </a:p>
      </dgm:t>
    </dgm:pt>
    <dgm:pt modelId="{7A773E59-DE02-45A7-B9C4-A663F69696C6}" type="pres">
      <dgm:prSet presAssocID="{B03CC040-0270-4B9D-B81E-9212CD8DEBD1}" presName="root" presStyleCnt="0">
        <dgm:presLayoutVars>
          <dgm:dir/>
          <dgm:resizeHandles val="exact"/>
        </dgm:presLayoutVars>
      </dgm:prSet>
      <dgm:spPr/>
    </dgm:pt>
    <dgm:pt modelId="{3AF68DD4-4A1F-45D1-95A2-C3253E825FE7}" type="pres">
      <dgm:prSet presAssocID="{4D7ACC29-F297-4356-86FE-D016099AB088}" presName="compNode" presStyleCnt="0"/>
      <dgm:spPr/>
    </dgm:pt>
    <dgm:pt modelId="{9C31788B-E8CF-4332-85B8-63F5330C1821}" type="pres">
      <dgm:prSet presAssocID="{4D7ACC29-F297-4356-86FE-D016099AB088}" presName="iconBgRect" presStyleLbl="bgShp" presStyleIdx="0" presStyleCnt="3"/>
      <dgm:spPr>
        <a:prstGeom prst="round2DiagRect">
          <a:avLst>
            <a:gd name="adj1" fmla="val 29727"/>
            <a:gd name="adj2" fmla="val 0"/>
          </a:avLst>
        </a:prstGeom>
      </dgm:spPr>
    </dgm:pt>
    <dgm:pt modelId="{EACFF764-CD33-4541-A8C3-AAB18FF07D23}" type="pres">
      <dgm:prSet presAssocID="{4D7ACC29-F297-4356-86FE-D016099AB0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021AE1D-14ED-4B09-9545-DD8F9E22E30E}" type="pres">
      <dgm:prSet presAssocID="{4D7ACC29-F297-4356-86FE-D016099AB088}" presName="spaceRect" presStyleCnt="0"/>
      <dgm:spPr/>
    </dgm:pt>
    <dgm:pt modelId="{47CB8233-4534-4E78-9BE2-64D1011AB32B}" type="pres">
      <dgm:prSet presAssocID="{4D7ACC29-F297-4356-86FE-D016099AB088}" presName="textRect" presStyleLbl="revTx" presStyleIdx="0" presStyleCnt="3">
        <dgm:presLayoutVars>
          <dgm:chMax val="1"/>
          <dgm:chPref val="1"/>
        </dgm:presLayoutVars>
      </dgm:prSet>
      <dgm:spPr/>
    </dgm:pt>
    <dgm:pt modelId="{A4EB5FAA-DEFC-472C-A39C-B2FD8104B1AE}" type="pres">
      <dgm:prSet presAssocID="{64B0C99C-B285-4CF1-B508-7F0DEB49DC38}" presName="sibTrans" presStyleCnt="0"/>
      <dgm:spPr/>
    </dgm:pt>
    <dgm:pt modelId="{DABF98FF-CB1F-4598-A528-88A7D3C9599C}" type="pres">
      <dgm:prSet presAssocID="{BF4700FF-A8C6-46B3-B864-D3C1FF7A411A}" presName="compNode" presStyleCnt="0"/>
      <dgm:spPr/>
    </dgm:pt>
    <dgm:pt modelId="{FDA310E1-BD33-4D09-9343-AB57A282EC3B}" type="pres">
      <dgm:prSet presAssocID="{BF4700FF-A8C6-46B3-B864-D3C1FF7A411A}" presName="iconBgRect" presStyleLbl="bgShp" presStyleIdx="1" presStyleCnt="3"/>
      <dgm:spPr>
        <a:prstGeom prst="round2DiagRect">
          <a:avLst>
            <a:gd name="adj1" fmla="val 29727"/>
            <a:gd name="adj2" fmla="val 0"/>
          </a:avLst>
        </a:prstGeom>
      </dgm:spPr>
    </dgm:pt>
    <dgm:pt modelId="{063FBE68-3131-43FB-8D5A-EFB2F0223793}" type="pres">
      <dgm:prSet presAssocID="{BF4700FF-A8C6-46B3-B864-D3C1FF7A411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erm with solid fill"/>
        </a:ext>
      </dgm:extLst>
    </dgm:pt>
    <dgm:pt modelId="{824C3C59-BB9D-437A-BB8B-5D8BF9AE5D26}" type="pres">
      <dgm:prSet presAssocID="{BF4700FF-A8C6-46B3-B864-D3C1FF7A411A}" presName="spaceRect" presStyleCnt="0"/>
      <dgm:spPr/>
    </dgm:pt>
    <dgm:pt modelId="{5F6F1405-398E-49BD-91E7-35A008D275A4}" type="pres">
      <dgm:prSet presAssocID="{BF4700FF-A8C6-46B3-B864-D3C1FF7A411A}" presName="textRect" presStyleLbl="revTx" presStyleIdx="1" presStyleCnt="3">
        <dgm:presLayoutVars>
          <dgm:chMax val="1"/>
          <dgm:chPref val="1"/>
        </dgm:presLayoutVars>
      </dgm:prSet>
      <dgm:spPr/>
    </dgm:pt>
    <dgm:pt modelId="{AA38FC6E-BD95-4D3F-9F6F-CC2E56D115C1}" type="pres">
      <dgm:prSet presAssocID="{B9DB7C11-7E42-4FF7-9E18-CE7DFB7C29A7}" presName="sibTrans" presStyleCnt="0"/>
      <dgm:spPr/>
    </dgm:pt>
    <dgm:pt modelId="{63581B47-0A96-4998-9E03-A68A34468563}" type="pres">
      <dgm:prSet presAssocID="{F03682C6-C8D3-4261-A575-A0208506FD20}" presName="compNode" presStyleCnt="0"/>
      <dgm:spPr/>
    </dgm:pt>
    <dgm:pt modelId="{8E1CDD88-F060-49C6-9932-2CA2A67B3552}" type="pres">
      <dgm:prSet presAssocID="{F03682C6-C8D3-4261-A575-A0208506FD20}" presName="iconBgRect" presStyleLbl="bgShp" presStyleIdx="2" presStyleCnt="3"/>
      <dgm:spPr>
        <a:prstGeom prst="round2DiagRect">
          <a:avLst>
            <a:gd name="adj1" fmla="val 29727"/>
            <a:gd name="adj2" fmla="val 0"/>
          </a:avLst>
        </a:prstGeom>
      </dgm:spPr>
    </dgm:pt>
    <dgm:pt modelId="{21E5942D-EBDE-4F0D-88EF-1875DD843D61}" type="pres">
      <dgm:prSet presAssocID="{F03682C6-C8D3-4261-A575-A0208506FD20}" presName="iconRect" presStyleLbl="node1" presStyleIdx="2" presStyleCnt="3" custScaleX="119137" custScaleY="123034" custLinFactNeighborX="3846" custLinFactNeighborY="3872"/>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mment Like with solid fill"/>
        </a:ext>
      </dgm:extLst>
    </dgm:pt>
    <dgm:pt modelId="{BF81160B-93C8-41D6-AF24-9FA155542CF6}" type="pres">
      <dgm:prSet presAssocID="{F03682C6-C8D3-4261-A575-A0208506FD20}" presName="spaceRect" presStyleCnt="0"/>
      <dgm:spPr/>
    </dgm:pt>
    <dgm:pt modelId="{B46EFB8E-9F54-4224-9B7F-2D2A52C8509F}" type="pres">
      <dgm:prSet presAssocID="{F03682C6-C8D3-4261-A575-A0208506FD20}" presName="textRect" presStyleLbl="revTx" presStyleIdx="2" presStyleCnt="3">
        <dgm:presLayoutVars>
          <dgm:chMax val="1"/>
          <dgm:chPref val="1"/>
        </dgm:presLayoutVars>
      </dgm:prSet>
      <dgm:spPr/>
    </dgm:pt>
  </dgm:ptLst>
  <dgm:cxnLst>
    <dgm:cxn modelId="{8481D307-EB46-4DA5-9B53-6BC5E555A666}" type="presOf" srcId="{BF4700FF-A8C6-46B3-B864-D3C1FF7A411A}" destId="{5F6F1405-398E-49BD-91E7-35A008D275A4}" srcOrd="0" destOrd="0" presId="urn:microsoft.com/office/officeart/2018/5/layout/IconLeafLabelList"/>
    <dgm:cxn modelId="{FD20952D-15DA-4B39-96F6-30DE075871FE}" type="presOf" srcId="{F03682C6-C8D3-4261-A575-A0208506FD20}" destId="{B46EFB8E-9F54-4224-9B7F-2D2A52C8509F}" srcOrd="0" destOrd="0" presId="urn:microsoft.com/office/officeart/2018/5/layout/IconLeafLabelList"/>
    <dgm:cxn modelId="{D87D935E-E68D-45CA-A86A-F9E2746CBEC4}" srcId="{B03CC040-0270-4B9D-B81E-9212CD8DEBD1}" destId="{F03682C6-C8D3-4261-A575-A0208506FD20}" srcOrd="2" destOrd="0" parTransId="{16E12D94-B97C-41A9-92BC-E73A458B0135}" sibTransId="{32366911-EB21-4E5D-95B0-876A80EAB606}"/>
    <dgm:cxn modelId="{55789060-795C-4864-A1E2-BAE4F65E35C1}" type="presOf" srcId="{B03CC040-0270-4B9D-B81E-9212CD8DEBD1}" destId="{7A773E59-DE02-45A7-B9C4-A663F69696C6}" srcOrd="0" destOrd="0" presId="urn:microsoft.com/office/officeart/2018/5/layout/IconLeafLabelList"/>
    <dgm:cxn modelId="{08F73362-5132-4D58-AEF9-153E9AB42E79}" srcId="{B03CC040-0270-4B9D-B81E-9212CD8DEBD1}" destId="{4D7ACC29-F297-4356-86FE-D016099AB088}" srcOrd="0" destOrd="0" parTransId="{A8E85E94-9311-40CF-A348-C72410D8742A}" sibTransId="{64B0C99C-B285-4CF1-B508-7F0DEB49DC38}"/>
    <dgm:cxn modelId="{199E6882-AED8-471F-8646-93B7C46BDB56}" srcId="{B03CC040-0270-4B9D-B81E-9212CD8DEBD1}" destId="{BF4700FF-A8C6-46B3-B864-D3C1FF7A411A}" srcOrd="1" destOrd="0" parTransId="{61FEF275-A034-49D5-B4B8-F1468FF0E5F1}" sibTransId="{B9DB7C11-7E42-4FF7-9E18-CE7DFB7C29A7}"/>
    <dgm:cxn modelId="{6564FB9E-FBE9-474E-961A-617C1FCB85C5}" type="presOf" srcId="{4D7ACC29-F297-4356-86FE-D016099AB088}" destId="{47CB8233-4534-4E78-9BE2-64D1011AB32B}" srcOrd="0" destOrd="0" presId="urn:microsoft.com/office/officeart/2018/5/layout/IconLeafLabelList"/>
    <dgm:cxn modelId="{5515A5EB-9917-4840-85B4-A07CEEAFE34B}" type="presParOf" srcId="{7A773E59-DE02-45A7-B9C4-A663F69696C6}" destId="{3AF68DD4-4A1F-45D1-95A2-C3253E825FE7}" srcOrd="0" destOrd="0" presId="urn:microsoft.com/office/officeart/2018/5/layout/IconLeafLabelList"/>
    <dgm:cxn modelId="{AEB4BCE3-6EC7-4F30-940A-ED231B5AE041}" type="presParOf" srcId="{3AF68DD4-4A1F-45D1-95A2-C3253E825FE7}" destId="{9C31788B-E8CF-4332-85B8-63F5330C1821}" srcOrd="0" destOrd="0" presId="urn:microsoft.com/office/officeart/2018/5/layout/IconLeafLabelList"/>
    <dgm:cxn modelId="{4E042FB4-2D7F-4A75-9F36-FBA894007935}" type="presParOf" srcId="{3AF68DD4-4A1F-45D1-95A2-C3253E825FE7}" destId="{EACFF764-CD33-4541-A8C3-AAB18FF07D23}" srcOrd="1" destOrd="0" presId="urn:microsoft.com/office/officeart/2018/5/layout/IconLeafLabelList"/>
    <dgm:cxn modelId="{CB6DD1BE-C6BA-48E0-A459-492D0F8767CF}" type="presParOf" srcId="{3AF68DD4-4A1F-45D1-95A2-C3253E825FE7}" destId="{C021AE1D-14ED-4B09-9545-DD8F9E22E30E}" srcOrd="2" destOrd="0" presId="urn:microsoft.com/office/officeart/2018/5/layout/IconLeafLabelList"/>
    <dgm:cxn modelId="{37607C6B-2D28-40EF-AA41-BDAEF2090168}" type="presParOf" srcId="{3AF68DD4-4A1F-45D1-95A2-C3253E825FE7}" destId="{47CB8233-4534-4E78-9BE2-64D1011AB32B}" srcOrd="3" destOrd="0" presId="urn:microsoft.com/office/officeart/2018/5/layout/IconLeafLabelList"/>
    <dgm:cxn modelId="{5B1E4B2C-7674-42EF-8A66-B7DAE73616C0}" type="presParOf" srcId="{7A773E59-DE02-45A7-B9C4-A663F69696C6}" destId="{A4EB5FAA-DEFC-472C-A39C-B2FD8104B1AE}" srcOrd="1" destOrd="0" presId="urn:microsoft.com/office/officeart/2018/5/layout/IconLeafLabelList"/>
    <dgm:cxn modelId="{20C3BE32-8BA1-4A01-9639-B018F1F9B275}" type="presParOf" srcId="{7A773E59-DE02-45A7-B9C4-A663F69696C6}" destId="{DABF98FF-CB1F-4598-A528-88A7D3C9599C}" srcOrd="2" destOrd="0" presId="urn:microsoft.com/office/officeart/2018/5/layout/IconLeafLabelList"/>
    <dgm:cxn modelId="{3D13F200-093C-4DFA-A9C9-6A7231F9A834}" type="presParOf" srcId="{DABF98FF-CB1F-4598-A528-88A7D3C9599C}" destId="{FDA310E1-BD33-4D09-9343-AB57A282EC3B}" srcOrd="0" destOrd="0" presId="urn:microsoft.com/office/officeart/2018/5/layout/IconLeafLabelList"/>
    <dgm:cxn modelId="{81F6C0B6-312F-4735-858C-462BB04FC58D}" type="presParOf" srcId="{DABF98FF-CB1F-4598-A528-88A7D3C9599C}" destId="{063FBE68-3131-43FB-8D5A-EFB2F0223793}" srcOrd="1" destOrd="0" presId="urn:microsoft.com/office/officeart/2018/5/layout/IconLeafLabelList"/>
    <dgm:cxn modelId="{3F02CE85-5F2B-42AB-AE22-B0202AD1432A}" type="presParOf" srcId="{DABF98FF-CB1F-4598-A528-88A7D3C9599C}" destId="{824C3C59-BB9D-437A-BB8B-5D8BF9AE5D26}" srcOrd="2" destOrd="0" presId="urn:microsoft.com/office/officeart/2018/5/layout/IconLeafLabelList"/>
    <dgm:cxn modelId="{19311ECE-64B5-4DFB-B498-1B3D520921CC}" type="presParOf" srcId="{DABF98FF-CB1F-4598-A528-88A7D3C9599C}" destId="{5F6F1405-398E-49BD-91E7-35A008D275A4}" srcOrd="3" destOrd="0" presId="urn:microsoft.com/office/officeart/2018/5/layout/IconLeafLabelList"/>
    <dgm:cxn modelId="{38FC1557-005C-4F5E-9230-B48AC875AB1C}" type="presParOf" srcId="{7A773E59-DE02-45A7-B9C4-A663F69696C6}" destId="{AA38FC6E-BD95-4D3F-9F6F-CC2E56D115C1}" srcOrd="3" destOrd="0" presId="urn:microsoft.com/office/officeart/2018/5/layout/IconLeafLabelList"/>
    <dgm:cxn modelId="{DCF4F2B7-AFFC-4935-9A03-6BC2A83E85E5}" type="presParOf" srcId="{7A773E59-DE02-45A7-B9C4-A663F69696C6}" destId="{63581B47-0A96-4998-9E03-A68A34468563}" srcOrd="4" destOrd="0" presId="urn:microsoft.com/office/officeart/2018/5/layout/IconLeafLabelList"/>
    <dgm:cxn modelId="{18B47FDC-1D45-4089-AECD-78872326C77A}" type="presParOf" srcId="{63581B47-0A96-4998-9E03-A68A34468563}" destId="{8E1CDD88-F060-49C6-9932-2CA2A67B3552}" srcOrd="0" destOrd="0" presId="urn:microsoft.com/office/officeart/2018/5/layout/IconLeafLabelList"/>
    <dgm:cxn modelId="{08D7712D-0662-47DC-A47E-3E1923AFF244}" type="presParOf" srcId="{63581B47-0A96-4998-9E03-A68A34468563}" destId="{21E5942D-EBDE-4F0D-88EF-1875DD843D61}" srcOrd="1" destOrd="0" presId="urn:microsoft.com/office/officeart/2018/5/layout/IconLeafLabelList"/>
    <dgm:cxn modelId="{03470B5F-5384-40FE-B856-20F25024C36F}" type="presParOf" srcId="{63581B47-0A96-4998-9E03-A68A34468563}" destId="{BF81160B-93C8-41D6-AF24-9FA155542CF6}" srcOrd="2" destOrd="0" presId="urn:microsoft.com/office/officeart/2018/5/layout/IconLeafLabelList"/>
    <dgm:cxn modelId="{E4FF5C35-D41D-4C79-93AA-1398A85C1F7D}" type="presParOf" srcId="{63581B47-0A96-4998-9E03-A68A34468563}" destId="{B46EFB8E-9F54-4224-9B7F-2D2A52C8509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BE0287-FE8F-4433-8BBF-8CC2B0CF335D}"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1D47C047-609E-4E00-A0D4-43BCEE488806}">
      <dgm:prSet/>
      <dgm:spPr/>
      <dgm:t>
        <a:bodyPr/>
        <a:lstStyle/>
        <a:p>
          <a:pPr>
            <a:defRPr b="1"/>
          </a:pPr>
          <a:r>
            <a:rPr lang="en-US" dirty="0"/>
            <a:t>Dec 2023</a:t>
          </a:r>
        </a:p>
      </dgm:t>
    </dgm:pt>
    <dgm:pt modelId="{A1C24077-BB31-497E-BD41-DB2B9BF669A8}" type="parTrans" cxnId="{52BD683C-8990-4183-A87A-91550B1549EE}">
      <dgm:prSet/>
      <dgm:spPr/>
      <dgm:t>
        <a:bodyPr/>
        <a:lstStyle/>
        <a:p>
          <a:endParaRPr lang="en-US"/>
        </a:p>
      </dgm:t>
    </dgm:pt>
    <dgm:pt modelId="{8E4ECA9C-5087-46FE-9376-FCB640AA049F}" type="sibTrans" cxnId="{52BD683C-8990-4183-A87A-91550B1549EE}">
      <dgm:prSet/>
      <dgm:spPr/>
      <dgm:t>
        <a:bodyPr/>
        <a:lstStyle/>
        <a:p>
          <a:endParaRPr lang="en-US"/>
        </a:p>
      </dgm:t>
    </dgm:pt>
    <dgm:pt modelId="{1DEC278E-3508-40DA-802D-AAB863829D86}">
      <dgm:prSet/>
      <dgm:spPr/>
      <dgm:t>
        <a:bodyPr/>
        <a:lstStyle/>
        <a:p>
          <a:r>
            <a:rPr lang="en-US" dirty="0"/>
            <a:t>Index patient has a positive blood culture for </a:t>
          </a:r>
          <a:r>
            <a:rPr lang="en-US" i="1" dirty="0"/>
            <a:t>C. auris</a:t>
          </a:r>
        </a:p>
      </dgm:t>
    </dgm:pt>
    <dgm:pt modelId="{E369230A-DD00-4786-81CA-141B42EA8185}" type="parTrans" cxnId="{3451630E-79F5-4440-AA94-FC486E63BA0D}">
      <dgm:prSet/>
      <dgm:spPr/>
      <dgm:t>
        <a:bodyPr/>
        <a:lstStyle/>
        <a:p>
          <a:endParaRPr lang="en-US"/>
        </a:p>
      </dgm:t>
    </dgm:pt>
    <dgm:pt modelId="{8A7FA571-5F22-47DF-B953-7401A7088DAC}" type="sibTrans" cxnId="{3451630E-79F5-4440-AA94-FC486E63BA0D}">
      <dgm:prSet/>
      <dgm:spPr/>
      <dgm:t>
        <a:bodyPr/>
        <a:lstStyle/>
        <a:p>
          <a:endParaRPr lang="en-US"/>
        </a:p>
      </dgm:t>
    </dgm:pt>
    <dgm:pt modelId="{494322B4-B05B-4E61-961C-77B22F39850F}">
      <dgm:prSet/>
      <dgm:spPr/>
      <dgm:t>
        <a:bodyPr/>
        <a:lstStyle/>
        <a:p>
          <a:pPr>
            <a:defRPr b="1"/>
          </a:pPr>
          <a:r>
            <a:rPr lang="en-US" dirty="0"/>
            <a:t>Jan 2024</a:t>
          </a:r>
        </a:p>
      </dgm:t>
    </dgm:pt>
    <dgm:pt modelId="{306333AE-6BE1-4015-8B2F-5237086B3E31}" type="parTrans" cxnId="{1A66862C-320F-4ACD-9B7D-ACEAE7999ED0}">
      <dgm:prSet/>
      <dgm:spPr/>
      <dgm:t>
        <a:bodyPr/>
        <a:lstStyle/>
        <a:p>
          <a:endParaRPr lang="en-US"/>
        </a:p>
      </dgm:t>
    </dgm:pt>
    <dgm:pt modelId="{6218E6E6-D482-481D-920A-25A533295854}" type="sibTrans" cxnId="{1A66862C-320F-4ACD-9B7D-ACEAE7999ED0}">
      <dgm:prSet/>
      <dgm:spPr/>
      <dgm:t>
        <a:bodyPr/>
        <a:lstStyle/>
        <a:p>
          <a:endParaRPr lang="en-US"/>
        </a:p>
      </dgm:t>
    </dgm:pt>
    <dgm:pt modelId="{AED7BFA7-0C75-4E7E-94DC-F73D5B70E340}">
      <dgm:prSet/>
      <dgm:spPr/>
      <dgm:t>
        <a:bodyPr/>
        <a:lstStyle/>
        <a:p>
          <a:pPr>
            <a:defRPr b="1"/>
          </a:pPr>
          <a:r>
            <a:rPr lang="en-US" dirty="0"/>
            <a:t>Feb 2024</a:t>
          </a:r>
        </a:p>
      </dgm:t>
    </dgm:pt>
    <dgm:pt modelId="{E6B87F8C-7426-4272-A212-3D0A50AEAAB8}" type="parTrans" cxnId="{5A4EE164-3D37-40A2-BB0C-23C6C454FBF0}">
      <dgm:prSet/>
      <dgm:spPr/>
      <dgm:t>
        <a:bodyPr/>
        <a:lstStyle/>
        <a:p>
          <a:endParaRPr lang="en-US"/>
        </a:p>
      </dgm:t>
    </dgm:pt>
    <dgm:pt modelId="{BE52C0A6-744D-459D-8721-AF9A9C634A90}" type="sibTrans" cxnId="{5A4EE164-3D37-40A2-BB0C-23C6C454FBF0}">
      <dgm:prSet/>
      <dgm:spPr/>
      <dgm:t>
        <a:bodyPr/>
        <a:lstStyle/>
        <a:p>
          <a:endParaRPr lang="en-US"/>
        </a:p>
      </dgm:t>
    </dgm:pt>
    <dgm:pt modelId="{59CBEC2D-C143-4FB6-8CF1-C22EDA1D0455}">
      <dgm:prSet/>
      <dgm:spPr/>
      <dgm:t>
        <a:bodyPr/>
        <a:lstStyle/>
        <a:p>
          <a:r>
            <a:rPr lang="en-US" dirty="0"/>
            <a:t>TCPH notifies ACH that a contact has screened positive at another facility</a:t>
          </a:r>
        </a:p>
      </dgm:t>
    </dgm:pt>
    <dgm:pt modelId="{CEE69D6B-68C1-48AE-B94C-4E2DF2D3A9D7}" type="parTrans" cxnId="{1C12799B-7F08-4B99-B3EE-F89397F44D16}">
      <dgm:prSet/>
      <dgm:spPr/>
      <dgm:t>
        <a:bodyPr/>
        <a:lstStyle/>
        <a:p>
          <a:endParaRPr lang="en-US"/>
        </a:p>
      </dgm:t>
    </dgm:pt>
    <dgm:pt modelId="{84525E61-C28C-4FD8-94DF-BBB9FBC9A39A}" type="sibTrans" cxnId="{1C12799B-7F08-4B99-B3EE-F89397F44D16}">
      <dgm:prSet/>
      <dgm:spPr/>
      <dgm:t>
        <a:bodyPr/>
        <a:lstStyle/>
        <a:p>
          <a:endParaRPr lang="en-US"/>
        </a:p>
      </dgm:t>
    </dgm:pt>
    <dgm:pt modelId="{BDF9EF0B-0897-43BC-8FE5-A1AE9B3B10D4}">
      <dgm:prSet/>
      <dgm:spPr/>
      <dgm:t>
        <a:bodyPr/>
        <a:lstStyle/>
        <a:p>
          <a:pPr>
            <a:defRPr b="1"/>
          </a:pPr>
          <a:r>
            <a:rPr lang="en-US" dirty="0"/>
            <a:t>May 2024</a:t>
          </a:r>
        </a:p>
      </dgm:t>
    </dgm:pt>
    <dgm:pt modelId="{872ED1E7-1EEC-4C70-A080-28A31944807F}" type="parTrans" cxnId="{57182ADB-5D61-41D0-87C5-EC398D0EBF2E}">
      <dgm:prSet/>
      <dgm:spPr/>
      <dgm:t>
        <a:bodyPr/>
        <a:lstStyle/>
        <a:p>
          <a:endParaRPr lang="en-US"/>
        </a:p>
      </dgm:t>
    </dgm:pt>
    <dgm:pt modelId="{421CA2C7-95F8-41DC-AB0A-A475EABB6E42}" type="sibTrans" cxnId="{57182ADB-5D61-41D0-87C5-EC398D0EBF2E}">
      <dgm:prSet/>
      <dgm:spPr/>
      <dgm:t>
        <a:bodyPr/>
        <a:lstStyle/>
        <a:p>
          <a:endParaRPr lang="en-US"/>
        </a:p>
      </dgm:t>
    </dgm:pt>
    <dgm:pt modelId="{B5C4AD58-6015-41F9-8117-DDC5BCDB54B1}">
      <dgm:prSet/>
      <dgm:spPr/>
      <dgm:t>
        <a:bodyPr/>
        <a:lstStyle/>
        <a:p>
          <a:r>
            <a:rPr lang="en-US" i="0" dirty="0"/>
            <a:t>TCPH is notified and contact tracing begins</a:t>
          </a:r>
        </a:p>
      </dgm:t>
    </dgm:pt>
    <dgm:pt modelId="{86117C0B-AC6C-4595-A28F-87C809A012C6}" type="parTrans" cxnId="{AC0349F1-66CC-4FB3-89D3-C7160B018C60}">
      <dgm:prSet/>
      <dgm:spPr/>
      <dgm:t>
        <a:bodyPr/>
        <a:lstStyle/>
        <a:p>
          <a:endParaRPr lang="en-US"/>
        </a:p>
      </dgm:t>
    </dgm:pt>
    <dgm:pt modelId="{601E31EC-CBCF-4E17-858E-598984D53F99}" type="sibTrans" cxnId="{AC0349F1-66CC-4FB3-89D3-C7160B018C60}">
      <dgm:prSet/>
      <dgm:spPr/>
      <dgm:t>
        <a:bodyPr/>
        <a:lstStyle/>
        <a:p>
          <a:endParaRPr lang="en-US"/>
        </a:p>
      </dgm:t>
    </dgm:pt>
    <dgm:pt modelId="{08D3ABC1-2356-4FD4-B23F-D89D364B1464}">
      <dgm:prSet/>
      <dgm:spPr/>
      <dgm:t>
        <a:bodyPr/>
        <a:lstStyle/>
        <a:p>
          <a:r>
            <a:rPr lang="en-US" dirty="0"/>
            <a:t>TCPH conducts an ICAR with PHR 2/3</a:t>
          </a:r>
        </a:p>
      </dgm:t>
    </dgm:pt>
    <dgm:pt modelId="{8E9732CA-2B2D-4207-8FC2-6338CA8AC6B9}" type="parTrans" cxnId="{D7183BCA-7AFB-48B0-A452-12FBFFB8C260}">
      <dgm:prSet/>
      <dgm:spPr/>
      <dgm:t>
        <a:bodyPr/>
        <a:lstStyle/>
        <a:p>
          <a:endParaRPr lang="en-US"/>
        </a:p>
      </dgm:t>
    </dgm:pt>
    <dgm:pt modelId="{E201B0C0-260C-462D-BA6F-D2DDB0AF280C}" type="sibTrans" cxnId="{D7183BCA-7AFB-48B0-A452-12FBFFB8C260}">
      <dgm:prSet/>
      <dgm:spPr/>
      <dgm:t>
        <a:bodyPr/>
        <a:lstStyle/>
        <a:p>
          <a:endParaRPr lang="en-US"/>
        </a:p>
      </dgm:t>
    </dgm:pt>
    <dgm:pt modelId="{8AF9CC82-4529-4987-8CA1-B6D25E110329}">
      <dgm:prSet/>
      <dgm:spPr/>
      <dgm:t>
        <a:bodyPr/>
        <a:lstStyle/>
        <a:p>
          <a:pPr>
            <a:defRPr b="1"/>
          </a:pPr>
          <a:r>
            <a:rPr lang="en-US" dirty="0"/>
            <a:t>June 2024</a:t>
          </a:r>
        </a:p>
      </dgm:t>
    </dgm:pt>
    <dgm:pt modelId="{0C3FBD68-B24A-4CCF-BEEF-C149E3AF43ED}" type="parTrans" cxnId="{C680373E-5428-4CE6-AB46-EB9021F28091}">
      <dgm:prSet/>
      <dgm:spPr/>
      <dgm:t>
        <a:bodyPr/>
        <a:lstStyle/>
        <a:p>
          <a:endParaRPr lang="en-US"/>
        </a:p>
      </dgm:t>
    </dgm:pt>
    <dgm:pt modelId="{BD4F5950-E8CC-4A19-94DC-98A0718BCF2C}" type="sibTrans" cxnId="{C680373E-5428-4CE6-AB46-EB9021F28091}">
      <dgm:prSet/>
      <dgm:spPr/>
      <dgm:t>
        <a:bodyPr/>
        <a:lstStyle/>
        <a:p>
          <a:endParaRPr lang="en-US"/>
        </a:p>
      </dgm:t>
    </dgm:pt>
    <dgm:pt modelId="{AF07973C-4089-4623-BB5B-BDA742462918}">
      <dgm:prSet/>
      <dgm:spPr/>
      <dgm:t>
        <a:bodyPr/>
        <a:lstStyle/>
        <a:p>
          <a:pPr>
            <a:defRPr b="1"/>
          </a:pPr>
          <a:r>
            <a:rPr lang="en-US" dirty="0"/>
            <a:t>Oct 2024</a:t>
          </a:r>
        </a:p>
      </dgm:t>
    </dgm:pt>
    <dgm:pt modelId="{DC1AE8CB-7D6A-414A-9799-D4B619FBB5A3}" type="parTrans" cxnId="{90BAEF5C-D864-41B9-889B-20562FD8707E}">
      <dgm:prSet/>
      <dgm:spPr/>
      <dgm:t>
        <a:bodyPr/>
        <a:lstStyle/>
        <a:p>
          <a:endParaRPr lang="en-US"/>
        </a:p>
      </dgm:t>
    </dgm:pt>
    <dgm:pt modelId="{0358E0DA-4FA5-4EEB-9067-94BFA8B3AA0A}" type="sibTrans" cxnId="{90BAEF5C-D864-41B9-889B-20562FD8707E}">
      <dgm:prSet/>
      <dgm:spPr/>
      <dgm:t>
        <a:bodyPr/>
        <a:lstStyle/>
        <a:p>
          <a:endParaRPr lang="en-US"/>
        </a:p>
      </dgm:t>
    </dgm:pt>
    <dgm:pt modelId="{7B6BE5CB-D572-426B-A80B-3B723AC77E23}">
      <dgm:prSet/>
      <dgm:spPr/>
      <dgm:t>
        <a:bodyPr/>
        <a:lstStyle/>
        <a:p>
          <a:pPr>
            <a:defRPr b="1"/>
          </a:pPr>
          <a:r>
            <a:rPr lang="en-US" dirty="0"/>
            <a:t>Jan 2025</a:t>
          </a:r>
        </a:p>
      </dgm:t>
    </dgm:pt>
    <dgm:pt modelId="{ACDC388B-EA83-4741-8882-292E7129B197}" type="parTrans" cxnId="{524FF630-DC01-4037-9AB3-446291558C82}">
      <dgm:prSet/>
      <dgm:spPr/>
      <dgm:t>
        <a:bodyPr/>
        <a:lstStyle/>
        <a:p>
          <a:endParaRPr lang="en-US"/>
        </a:p>
      </dgm:t>
    </dgm:pt>
    <dgm:pt modelId="{63D0DDFB-996F-4BAB-9ABB-91AB59B3463B}" type="sibTrans" cxnId="{524FF630-DC01-4037-9AB3-446291558C82}">
      <dgm:prSet/>
      <dgm:spPr/>
      <dgm:t>
        <a:bodyPr/>
        <a:lstStyle/>
        <a:p>
          <a:endParaRPr lang="en-US"/>
        </a:p>
      </dgm:t>
    </dgm:pt>
    <dgm:pt modelId="{9DFE3191-2452-43B3-96F1-B755E95A7277}">
      <dgm:prSet/>
      <dgm:spPr/>
      <dgm:t>
        <a:bodyPr/>
        <a:lstStyle/>
        <a:p>
          <a:r>
            <a:rPr lang="en-US" dirty="0"/>
            <a:t>ACH implements EPA List P products for entire network</a:t>
          </a:r>
        </a:p>
      </dgm:t>
    </dgm:pt>
    <dgm:pt modelId="{33390D62-2C15-4D50-8A12-0EBDB8583ED8}" type="parTrans" cxnId="{C576A008-9D48-482E-9320-757C9DCAE5F9}">
      <dgm:prSet/>
      <dgm:spPr/>
      <dgm:t>
        <a:bodyPr/>
        <a:lstStyle/>
        <a:p>
          <a:endParaRPr lang="en-US"/>
        </a:p>
      </dgm:t>
    </dgm:pt>
    <dgm:pt modelId="{18CACAC1-CE71-48EE-B469-585F502BD216}" type="sibTrans" cxnId="{C576A008-9D48-482E-9320-757C9DCAE5F9}">
      <dgm:prSet/>
      <dgm:spPr/>
      <dgm:t>
        <a:bodyPr/>
        <a:lstStyle/>
        <a:p>
          <a:endParaRPr lang="en-US"/>
        </a:p>
      </dgm:t>
    </dgm:pt>
    <dgm:pt modelId="{7C2D4FD5-F2D5-4400-B10C-7C49FBF5D832}">
      <dgm:prSet/>
      <dgm:spPr/>
      <dgm:t>
        <a:bodyPr/>
        <a:lstStyle/>
        <a:p>
          <a:r>
            <a:rPr lang="en-US" dirty="0"/>
            <a:t>Admission screening tool goes live</a:t>
          </a:r>
        </a:p>
      </dgm:t>
    </dgm:pt>
    <dgm:pt modelId="{C5D98106-28EB-4C56-B28F-626DCD23DB6B}" type="parTrans" cxnId="{B9CEE3F2-D4A5-4579-A72D-D072DF083A2E}">
      <dgm:prSet/>
      <dgm:spPr/>
      <dgm:t>
        <a:bodyPr/>
        <a:lstStyle/>
        <a:p>
          <a:endParaRPr lang="en-US"/>
        </a:p>
      </dgm:t>
    </dgm:pt>
    <dgm:pt modelId="{208BD3DE-E1BC-49C0-88AD-624BBFD01C4F}" type="sibTrans" cxnId="{B9CEE3F2-D4A5-4579-A72D-D072DF083A2E}">
      <dgm:prSet/>
      <dgm:spPr/>
      <dgm:t>
        <a:bodyPr/>
        <a:lstStyle/>
        <a:p>
          <a:endParaRPr lang="en-US"/>
        </a:p>
      </dgm:t>
    </dgm:pt>
    <dgm:pt modelId="{8FFDF007-EA98-40D1-AC4D-F750F9E9F654}">
      <dgm:prSet/>
      <dgm:spPr/>
      <dgm:t>
        <a:bodyPr/>
        <a:lstStyle/>
        <a:p>
          <a:r>
            <a:rPr lang="en-US" dirty="0"/>
            <a:t>Screening is postponed due to lab bandwidth and operational challenges</a:t>
          </a:r>
        </a:p>
      </dgm:t>
    </dgm:pt>
    <dgm:pt modelId="{F1484DD7-5846-4CD2-84F4-9AC519AE2737}" type="parTrans" cxnId="{52B6C66A-6481-4C4A-87F9-DB4734F9649C}">
      <dgm:prSet/>
      <dgm:spPr/>
      <dgm:t>
        <a:bodyPr/>
        <a:lstStyle/>
        <a:p>
          <a:endParaRPr lang="en-US"/>
        </a:p>
      </dgm:t>
    </dgm:pt>
    <dgm:pt modelId="{0C76DC6D-6EB0-4F60-9940-EAE25367E45F}" type="sibTrans" cxnId="{52B6C66A-6481-4C4A-87F9-DB4734F9649C}">
      <dgm:prSet/>
      <dgm:spPr/>
      <dgm:t>
        <a:bodyPr/>
        <a:lstStyle/>
        <a:p>
          <a:endParaRPr lang="en-US"/>
        </a:p>
      </dgm:t>
    </dgm:pt>
    <dgm:pt modelId="{D5DBAE28-9E0F-4147-8DF9-27F1F00F1B61}">
      <dgm:prSet/>
      <dgm:spPr/>
      <dgm:t>
        <a:bodyPr/>
        <a:lstStyle/>
        <a:p>
          <a:r>
            <a:rPr lang="en-US" dirty="0"/>
            <a:t>3 units selected for screening (64, 26, 36)</a:t>
          </a:r>
        </a:p>
      </dgm:t>
    </dgm:pt>
    <dgm:pt modelId="{CA1A09F8-D15D-4212-B5F3-FD405CC1CAF2}" type="parTrans" cxnId="{8479274E-8334-4EE5-9DF4-B9DE21FB2A5B}">
      <dgm:prSet/>
      <dgm:spPr/>
      <dgm:t>
        <a:bodyPr/>
        <a:lstStyle/>
        <a:p>
          <a:endParaRPr lang="en-US"/>
        </a:p>
      </dgm:t>
    </dgm:pt>
    <dgm:pt modelId="{CB16D2AD-4748-4B85-872D-2EA809B20A82}" type="sibTrans" cxnId="{8479274E-8334-4EE5-9DF4-B9DE21FB2A5B}">
      <dgm:prSet/>
      <dgm:spPr/>
      <dgm:t>
        <a:bodyPr/>
        <a:lstStyle/>
        <a:p>
          <a:endParaRPr lang="en-US"/>
        </a:p>
      </dgm:t>
    </dgm:pt>
    <dgm:pt modelId="{CB6BBCCB-B15A-4BDC-A4B2-E5A7F02FE286}">
      <dgm:prSet/>
      <dgm:spPr/>
      <dgm:t>
        <a:bodyPr/>
        <a:lstStyle/>
        <a:p>
          <a:r>
            <a:rPr lang="en-US" dirty="0"/>
            <a:t>Screening resumes with new selection criteria (9 units, 50 total patients)</a:t>
          </a:r>
        </a:p>
      </dgm:t>
    </dgm:pt>
    <dgm:pt modelId="{9136F765-0156-4D62-8B60-073E7503EE5E}" type="parTrans" cxnId="{A0484D95-5166-4C0A-A6E2-C4E49C351716}">
      <dgm:prSet/>
      <dgm:spPr/>
      <dgm:t>
        <a:bodyPr/>
        <a:lstStyle/>
        <a:p>
          <a:endParaRPr lang="en-US"/>
        </a:p>
      </dgm:t>
    </dgm:pt>
    <dgm:pt modelId="{AEE2C59C-1E0E-49DF-9936-A74D58D7FB72}" type="sibTrans" cxnId="{A0484D95-5166-4C0A-A6E2-C4E49C351716}">
      <dgm:prSet/>
      <dgm:spPr/>
      <dgm:t>
        <a:bodyPr/>
        <a:lstStyle/>
        <a:p>
          <a:endParaRPr lang="en-US"/>
        </a:p>
      </dgm:t>
    </dgm:pt>
    <dgm:pt modelId="{52CC3923-B785-4548-94FF-860670E7614D}">
      <dgm:prSet/>
      <dgm:spPr/>
      <dgm:t>
        <a:bodyPr/>
        <a:lstStyle/>
        <a:p>
          <a:pPr>
            <a:defRPr b="1"/>
          </a:pPr>
          <a:r>
            <a:rPr lang="en-US" dirty="0"/>
            <a:t>Aug 2024</a:t>
          </a:r>
        </a:p>
      </dgm:t>
    </dgm:pt>
    <dgm:pt modelId="{41354DCA-BD85-48BD-8083-06A95EDF51D1}" type="parTrans" cxnId="{C64308AF-31D5-4340-B772-5D14FA512657}">
      <dgm:prSet/>
      <dgm:spPr/>
      <dgm:t>
        <a:bodyPr/>
        <a:lstStyle/>
        <a:p>
          <a:endParaRPr lang="en-US"/>
        </a:p>
      </dgm:t>
    </dgm:pt>
    <dgm:pt modelId="{8E286EF9-4AC1-413B-A410-6DFAA1BE1A2F}" type="sibTrans" cxnId="{C64308AF-31D5-4340-B772-5D14FA512657}">
      <dgm:prSet/>
      <dgm:spPr/>
      <dgm:t>
        <a:bodyPr/>
        <a:lstStyle/>
        <a:p>
          <a:endParaRPr lang="en-US"/>
        </a:p>
      </dgm:t>
    </dgm:pt>
    <dgm:pt modelId="{B1A6D416-E22A-4E32-B626-EBAE3988739A}">
      <dgm:prSet/>
      <dgm:spPr/>
      <dgm:t>
        <a:bodyPr/>
        <a:lstStyle/>
        <a:p>
          <a:r>
            <a:rPr lang="en-US" dirty="0"/>
            <a:t>ACH and TCPH meet to discuss setbacks and challenges; rounded with IP’s</a:t>
          </a:r>
        </a:p>
      </dgm:t>
    </dgm:pt>
    <dgm:pt modelId="{A26777AF-8A29-48FE-A6E8-98DC80868DF2}" type="parTrans" cxnId="{250627BB-A67B-48DD-86A0-B943B7588B96}">
      <dgm:prSet/>
      <dgm:spPr/>
      <dgm:t>
        <a:bodyPr/>
        <a:lstStyle/>
        <a:p>
          <a:endParaRPr lang="en-US"/>
        </a:p>
      </dgm:t>
    </dgm:pt>
    <dgm:pt modelId="{41827C08-9F69-4DD9-9840-850DAFE070F1}" type="sibTrans" cxnId="{250627BB-A67B-48DD-86A0-B943B7588B96}">
      <dgm:prSet/>
      <dgm:spPr/>
      <dgm:t>
        <a:bodyPr/>
        <a:lstStyle/>
        <a:p>
          <a:endParaRPr lang="en-US"/>
        </a:p>
      </dgm:t>
    </dgm:pt>
    <dgm:pt modelId="{3AD80B8F-5535-4E63-B7DB-D91409FC6E6F}">
      <dgm:prSet/>
      <dgm:spPr/>
      <dgm:t>
        <a:bodyPr/>
        <a:lstStyle/>
        <a:p>
          <a:pPr>
            <a:defRPr b="1"/>
          </a:pPr>
          <a:r>
            <a:rPr lang="en-US" dirty="0"/>
            <a:t>Feb 2025</a:t>
          </a:r>
        </a:p>
      </dgm:t>
    </dgm:pt>
    <dgm:pt modelId="{4628E8B4-BBD8-42BC-B934-23B6FC4D9252}" type="parTrans" cxnId="{38B0C66D-13E8-4130-9F0B-7828F5951F67}">
      <dgm:prSet/>
      <dgm:spPr/>
      <dgm:t>
        <a:bodyPr/>
        <a:lstStyle/>
        <a:p>
          <a:endParaRPr lang="en-US"/>
        </a:p>
      </dgm:t>
    </dgm:pt>
    <dgm:pt modelId="{756F001A-C43C-480D-BE84-302AE5170C1E}" type="sibTrans" cxnId="{38B0C66D-13E8-4130-9F0B-7828F5951F67}">
      <dgm:prSet/>
      <dgm:spPr/>
      <dgm:t>
        <a:bodyPr/>
        <a:lstStyle/>
        <a:p>
          <a:endParaRPr lang="en-US"/>
        </a:p>
      </dgm:t>
    </dgm:pt>
    <dgm:pt modelId="{E97F338D-CDA5-40FB-99DA-3C10996742CC}">
      <dgm:prSet/>
      <dgm:spPr/>
      <dgm:t>
        <a:bodyPr/>
        <a:lstStyle/>
        <a:p>
          <a:r>
            <a:rPr lang="en-US" dirty="0"/>
            <a:t>6 units test out!</a:t>
          </a:r>
        </a:p>
      </dgm:t>
    </dgm:pt>
    <dgm:pt modelId="{A9D354ED-CDD7-49F7-845F-1E4AB2DB5EDF}" type="parTrans" cxnId="{E8E6959A-C598-4BB7-B217-C437E60D110E}">
      <dgm:prSet/>
      <dgm:spPr/>
      <dgm:t>
        <a:bodyPr/>
        <a:lstStyle/>
        <a:p>
          <a:endParaRPr lang="en-US"/>
        </a:p>
      </dgm:t>
    </dgm:pt>
    <dgm:pt modelId="{012AC92E-72D0-4660-9B90-7454689B2B2B}" type="sibTrans" cxnId="{E8E6959A-C598-4BB7-B217-C437E60D110E}">
      <dgm:prSet/>
      <dgm:spPr/>
      <dgm:t>
        <a:bodyPr/>
        <a:lstStyle/>
        <a:p>
          <a:endParaRPr lang="en-US"/>
        </a:p>
      </dgm:t>
    </dgm:pt>
    <dgm:pt modelId="{965A1F98-F64A-4995-8AA2-5E0FD60FE6EE}">
      <dgm:prSet/>
      <dgm:spPr/>
      <dgm:t>
        <a:bodyPr/>
        <a:lstStyle/>
        <a:p>
          <a:r>
            <a:rPr lang="en-US" dirty="0"/>
            <a:t>Another unit tests out</a:t>
          </a:r>
        </a:p>
      </dgm:t>
    </dgm:pt>
    <dgm:pt modelId="{ED0DB5A7-0999-401B-8C7B-224F52290370}" type="parTrans" cxnId="{1F888E82-96A2-40E0-8A22-EB8EA59C3408}">
      <dgm:prSet/>
      <dgm:spPr/>
      <dgm:t>
        <a:bodyPr/>
        <a:lstStyle/>
        <a:p>
          <a:endParaRPr lang="en-US"/>
        </a:p>
      </dgm:t>
    </dgm:pt>
    <dgm:pt modelId="{24123704-B940-4569-B9AA-670C1C80E01B}" type="sibTrans" cxnId="{1F888E82-96A2-40E0-8A22-EB8EA59C3408}">
      <dgm:prSet/>
      <dgm:spPr/>
      <dgm:t>
        <a:bodyPr/>
        <a:lstStyle/>
        <a:p>
          <a:endParaRPr lang="en-US"/>
        </a:p>
      </dgm:t>
    </dgm:pt>
    <dgm:pt modelId="{C1FD51BA-3D66-49A3-B716-DCC39C58C603}">
      <dgm:prSet/>
      <dgm:spPr/>
      <dgm:t>
        <a:bodyPr/>
        <a:lstStyle/>
        <a:p>
          <a:pPr>
            <a:defRPr b="1"/>
          </a:pPr>
          <a:r>
            <a:rPr lang="en-US" dirty="0"/>
            <a:t>April 2025</a:t>
          </a:r>
        </a:p>
      </dgm:t>
    </dgm:pt>
    <dgm:pt modelId="{FB117C3D-C47B-40E0-96B8-065DAEEED329}" type="parTrans" cxnId="{C7FA8661-B18C-435F-9B7A-9BF74F587BD5}">
      <dgm:prSet/>
      <dgm:spPr/>
      <dgm:t>
        <a:bodyPr/>
        <a:lstStyle/>
        <a:p>
          <a:endParaRPr lang="en-US"/>
        </a:p>
      </dgm:t>
    </dgm:pt>
    <dgm:pt modelId="{FB1E2756-0050-473D-8FC2-92A9F6431362}" type="sibTrans" cxnId="{C7FA8661-B18C-435F-9B7A-9BF74F587BD5}">
      <dgm:prSet/>
      <dgm:spPr/>
      <dgm:t>
        <a:bodyPr/>
        <a:lstStyle/>
        <a:p>
          <a:endParaRPr lang="en-US"/>
        </a:p>
      </dgm:t>
    </dgm:pt>
    <dgm:pt modelId="{4EFDD74C-01B5-42B9-A24E-9467220746D9}">
      <dgm:prSet/>
      <dgm:spPr/>
      <dgm:t>
        <a:bodyPr/>
        <a:lstStyle/>
        <a:p>
          <a:r>
            <a:rPr lang="en-US" dirty="0"/>
            <a:t>Another unit tests out</a:t>
          </a:r>
        </a:p>
      </dgm:t>
    </dgm:pt>
    <dgm:pt modelId="{07808F30-9802-4B48-8306-570CCD0DE515}" type="parTrans" cxnId="{E13B680E-6CF9-48FE-8C62-72ED325CC8D5}">
      <dgm:prSet/>
      <dgm:spPr/>
      <dgm:t>
        <a:bodyPr/>
        <a:lstStyle/>
        <a:p>
          <a:endParaRPr lang="en-US"/>
        </a:p>
      </dgm:t>
    </dgm:pt>
    <dgm:pt modelId="{F28F0DB6-59C6-4D94-A0F2-FDAB63D09E03}" type="sibTrans" cxnId="{E13B680E-6CF9-48FE-8C62-72ED325CC8D5}">
      <dgm:prSet/>
      <dgm:spPr/>
      <dgm:t>
        <a:bodyPr/>
        <a:lstStyle/>
        <a:p>
          <a:endParaRPr lang="en-US"/>
        </a:p>
      </dgm:t>
    </dgm:pt>
    <dgm:pt modelId="{E818188E-68A0-4349-ACC5-9BEE1F58F8E0}">
      <dgm:prSet/>
      <dgm:spPr/>
      <dgm:t>
        <a:bodyPr/>
        <a:lstStyle/>
        <a:p>
          <a:pPr>
            <a:defRPr b="1"/>
          </a:pPr>
          <a:r>
            <a:rPr lang="en-US" dirty="0"/>
            <a:t>June 2025</a:t>
          </a:r>
        </a:p>
      </dgm:t>
    </dgm:pt>
    <dgm:pt modelId="{8C6620B3-DCDA-4FB2-BEC4-F1304533ACBC}" type="parTrans" cxnId="{C682E864-B23F-40B7-9507-4767665F6D49}">
      <dgm:prSet/>
      <dgm:spPr/>
      <dgm:t>
        <a:bodyPr/>
        <a:lstStyle/>
        <a:p>
          <a:endParaRPr lang="en-US"/>
        </a:p>
      </dgm:t>
    </dgm:pt>
    <dgm:pt modelId="{76284D01-A049-4291-88EC-D1FDA5E6B5BD}" type="sibTrans" cxnId="{C682E864-B23F-40B7-9507-4767665F6D49}">
      <dgm:prSet/>
      <dgm:spPr/>
      <dgm:t>
        <a:bodyPr/>
        <a:lstStyle/>
        <a:p>
          <a:endParaRPr lang="en-US"/>
        </a:p>
      </dgm:t>
    </dgm:pt>
    <dgm:pt modelId="{0C1A801E-A3C2-4F2C-9CC9-3365211F79B8}">
      <dgm:prSet/>
      <dgm:spPr/>
      <dgm:t>
        <a:bodyPr/>
        <a:lstStyle/>
        <a:p>
          <a:r>
            <a:rPr lang="en-US" dirty="0"/>
            <a:t>Testing resumes and all 26 beds on last unit are screened</a:t>
          </a:r>
        </a:p>
      </dgm:t>
    </dgm:pt>
    <dgm:pt modelId="{4BAE4153-DC05-4F18-8B67-B24925B6F424}" type="parTrans" cxnId="{14957F17-07A6-427E-88BB-BF362294C5D7}">
      <dgm:prSet/>
      <dgm:spPr/>
      <dgm:t>
        <a:bodyPr/>
        <a:lstStyle/>
        <a:p>
          <a:endParaRPr lang="en-US"/>
        </a:p>
      </dgm:t>
    </dgm:pt>
    <dgm:pt modelId="{0CA68156-DAD7-4BDF-B3AD-6C027E112E83}" type="sibTrans" cxnId="{14957F17-07A6-427E-88BB-BF362294C5D7}">
      <dgm:prSet/>
      <dgm:spPr/>
      <dgm:t>
        <a:bodyPr/>
        <a:lstStyle/>
        <a:p>
          <a:endParaRPr lang="en-US"/>
        </a:p>
      </dgm:t>
    </dgm:pt>
    <dgm:pt modelId="{BB868BEB-C710-4FCC-BCD3-96350396C758}">
      <dgm:prSet/>
      <dgm:spPr/>
      <dgm:t>
        <a:bodyPr/>
        <a:lstStyle/>
        <a:p>
          <a:r>
            <a:rPr lang="en-US" dirty="0"/>
            <a:t>PPS officially begins with DSHS lab</a:t>
          </a:r>
        </a:p>
      </dgm:t>
    </dgm:pt>
    <dgm:pt modelId="{33442C97-3D53-4771-A80A-C3170F6E1BE4}" type="parTrans" cxnId="{A6CB5901-1E69-4BB9-9395-EB8944B7CDBD}">
      <dgm:prSet/>
      <dgm:spPr/>
      <dgm:t>
        <a:bodyPr/>
        <a:lstStyle/>
        <a:p>
          <a:endParaRPr lang="en-US"/>
        </a:p>
      </dgm:t>
    </dgm:pt>
    <dgm:pt modelId="{9547AC3C-F151-4BED-A59F-C6981A792B18}" type="sibTrans" cxnId="{A6CB5901-1E69-4BB9-9395-EB8944B7CDBD}">
      <dgm:prSet/>
      <dgm:spPr/>
      <dgm:t>
        <a:bodyPr/>
        <a:lstStyle/>
        <a:p>
          <a:endParaRPr lang="en-US"/>
        </a:p>
      </dgm:t>
    </dgm:pt>
    <dgm:pt modelId="{A2305741-5373-48E4-96D3-AC3DFDBE30ED}">
      <dgm:prSet/>
      <dgm:spPr/>
      <dgm:t>
        <a:bodyPr/>
        <a:lstStyle/>
        <a:p>
          <a:r>
            <a:rPr lang="en-US" dirty="0"/>
            <a:t>ACH and TCPH meet to discuss new screening and targeted strategies</a:t>
          </a:r>
        </a:p>
      </dgm:t>
    </dgm:pt>
    <dgm:pt modelId="{76222266-B17F-4D0D-BFBB-EFE15494D60A}" type="parTrans" cxnId="{241952AB-9611-4C27-9F9C-3E0CCA8FE0EC}">
      <dgm:prSet/>
      <dgm:spPr/>
      <dgm:t>
        <a:bodyPr/>
        <a:lstStyle/>
        <a:p>
          <a:endParaRPr lang="en-US"/>
        </a:p>
      </dgm:t>
    </dgm:pt>
    <dgm:pt modelId="{113797FF-05FD-4B95-87C7-1CB87EA8A8DD}" type="sibTrans" cxnId="{241952AB-9611-4C27-9F9C-3E0CCA8FE0EC}">
      <dgm:prSet/>
      <dgm:spPr/>
      <dgm:t>
        <a:bodyPr/>
        <a:lstStyle/>
        <a:p>
          <a:endParaRPr lang="en-US"/>
        </a:p>
      </dgm:t>
    </dgm:pt>
    <dgm:pt modelId="{AE5BCB0F-F043-4031-B641-6F22A4CF7A20}">
      <dgm:prSet/>
      <dgm:spPr/>
      <dgm:t>
        <a:bodyPr/>
        <a:lstStyle/>
        <a:p>
          <a:pPr>
            <a:defRPr b="1"/>
          </a:pPr>
          <a:r>
            <a:rPr lang="en-US" dirty="0"/>
            <a:t>May 2025</a:t>
          </a:r>
        </a:p>
      </dgm:t>
    </dgm:pt>
    <dgm:pt modelId="{A049AD2F-95FE-4149-AC23-8B439787882A}" type="parTrans" cxnId="{217A4AB2-6A52-4723-B6F7-E1629E737010}">
      <dgm:prSet/>
      <dgm:spPr/>
      <dgm:t>
        <a:bodyPr/>
        <a:lstStyle/>
        <a:p>
          <a:endParaRPr lang="en-US"/>
        </a:p>
      </dgm:t>
    </dgm:pt>
    <dgm:pt modelId="{A3B2484C-C72B-4C4F-B2A7-E91CF5FB4DBF}" type="sibTrans" cxnId="{217A4AB2-6A52-4723-B6F7-E1629E737010}">
      <dgm:prSet/>
      <dgm:spPr/>
      <dgm:t>
        <a:bodyPr/>
        <a:lstStyle/>
        <a:p>
          <a:endParaRPr lang="en-US"/>
        </a:p>
      </dgm:t>
    </dgm:pt>
    <dgm:pt modelId="{D5C2908F-75A1-48FE-B468-A8BA395A1E13}">
      <dgm:prSet/>
      <dgm:spPr/>
      <dgm:t>
        <a:bodyPr/>
        <a:lstStyle/>
        <a:p>
          <a:r>
            <a:rPr lang="en-US" dirty="0"/>
            <a:t>Screenings are postponed</a:t>
          </a:r>
        </a:p>
      </dgm:t>
    </dgm:pt>
    <dgm:pt modelId="{8F33C71D-CE9A-4FBD-9DE8-6311B77C99FE}" type="parTrans" cxnId="{A4E885CB-CF39-45DF-BE8D-00D6C74E1836}">
      <dgm:prSet/>
      <dgm:spPr/>
      <dgm:t>
        <a:bodyPr/>
        <a:lstStyle/>
        <a:p>
          <a:endParaRPr lang="en-US"/>
        </a:p>
      </dgm:t>
    </dgm:pt>
    <dgm:pt modelId="{52299F4F-8B12-483A-A7CC-3AE8CE6CBE36}" type="sibTrans" cxnId="{A4E885CB-CF39-45DF-BE8D-00D6C74E1836}">
      <dgm:prSet/>
      <dgm:spPr/>
      <dgm:t>
        <a:bodyPr/>
        <a:lstStyle/>
        <a:p>
          <a:endParaRPr lang="en-US"/>
        </a:p>
      </dgm:t>
    </dgm:pt>
    <dgm:pt modelId="{36A82A79-0A4B-44CF-AAF6-328A4ABB99AA}">
      <dgm:prSet/>
      <dgm:spPr/>
      <dgm:t>
        <a:bodyPr/>
        <a:lstStyle/>
        <a:p>
          <a:pPr>
            <a:defRPr b="1"/>
          </a:pPr>
          <a:r>
            <a:rPr lang="en-US" dirty="0"/>
            <a:t>Sept 2024</a:t>
          </a:r>
        </a:p>
      </dgm:t>
    </dgm:pt>
    <dgm:pt modelId="{DD2B56EA-744F-4038-A534-104D26B29892}" type="parTrans" cxnId="{B5790712-6287-480A-8FD8-36F439450101}">
      <dgm:prSet/>
      <dgm:spPr/>
      <dgm:t>
        <a:bodyPr/>
        <a:lstStyle/>
        <a:p>
          <a:endParaRPr lang="en-US"/>
        </a:p>
      </dgm:t>
    </dgm:pt>
    <dgm:pt modelId="{6107CE46-3ECF-4A3C-A4C6-78A6E36676D4}" type="sibTrans" cxnId="{B5790712-6287-480A-8FD8-36F439450101}">
      <dgm:prSet/>
      <dgm:spPr/>
      <dgm:t>
        <a:bodyPr/>
        <a:lstStyle/>
        <a:p>
          <a:endParaRPr lang="en-US"/>
        </a:p>
      </dgm:t>
    </dgm:pt>
    <dgm:pt modelId="{42BB9884-6BB9-4894-B6C3-E7F52CE4CDFC}">
      <dgm:prSet/>
      <dgm:spPr/>
      <dgm:t>
        <a:bodyPr/>
        <a:lstStyle/>
        <a:p>
          <a:pPr>
            <a:defRPr b="1"/>
          </a:pPr>
          <a:r>
            <a:rPr lang="en-US" dirty="0"/>
            <a:t>July 2024</a:t>
          </a:r>
        </a:p>
      </dgm:t>
    </dgm:pt>
    <dgm:pt modelId="{98ED5D63-8BC2-4AB3-9C4C-49C85FC40F3B}" type="parTrans" cxnId="{47A60AA7-3E73-4688-B0E7-D650C5D204ED}">
      <dgm:prSet/>
      <dgm:spPr/>
      <dgm:t>
        <a:bodyPr/>
        <a:lstStyle/>
        <a:p>
          <a:endParaRPr lang="en-US"/>
        </a:p>
      </dgm:t>
    </dgm:pt>
    <dgm:pt modelId="{B4F7044D-7FF8-48A3-B2E8-30C0A9DF4735}" type="sibTrans" cxnId="{47A60AA7-3E73-4688-B0E7-D650C5D204ED}">
      <dgm:prSet/>
      <dgm:spPr/>
      <dgm:t>
        <a:bodyPr/>
        <a:lstStyle/>
        <a:p>
          <a:endParaRPr lang="en-US"/>
        </a:p>
      </dgm:t>
    </dgm:pt>
    <dgm:pt modelId="{60E81693-BA5F-4500-8878-BE685A2D98D9}">
      <dgm:prSet/>
      <dgm:spPr/>
      <dgm:t>
        <a:bodyPr/>
        <a:lstStyle/>
        <a:p>
          <a:r>
            <a:rPr lang="en-US" dirty="0"/>
            <a:t>ACH presents additional logistical difficulties</a:t>
          </a:r>
        </a:p>
      </dgm:t>
    </dgm:pt>
    <dgm:pt modelId="{80FA309C-886A-492E-AD56-168F80CAA015}" type="parTrans" cxnId="{65252A45-588D-4AC6-90C7-A2067463BF47}">
      <dgm:prSet/>
      <dgm:spPr/>
      <dgm:t>
        <a:bodyPr/>
        <a:lstStyle/>
        <a:p>
          <a:endParaRPr lang="en-US"/>
        </a:p>
      </dgm:t>
    </dgm:pt>
    <dgm:pt modelId="{C972BD8D-3911-4566-98B8-1A6D348F341B}" type="sibTrans" cxnId="{65252A45-588D-4AC6-90C7-A2067463BF47}">
      <dgm:prSet/>
      <dgm:spPr/>
      <dgm:t>
        <a:bodyPr/>
        <a:lstStyle/>
        <a:p>
          <a:endParaRPr lang="en-US"/>
        </a:p>
      </dgm:t>
    </dgm:pt>
    <dgm:pt modelId="{6257DF77-76C1-4FE9-8B64-2A8651358B55}">
      <dgm:prSet/>
      <dgm:spPr/>
      <dgm:t>
        <a:bodyPr/>
        <a:lstStyle/>
        <a:p>
          <a:endParaRPr lang="en-US" dirty="0"/>
        </a:p>
      </dgm:t>
    </dgm:pt>
    <dgm:pt modelId="{93AD4E8C-7BBE-4664-A717-E7CF838A72AF}" type="parTrans" cxnId="{D5BBD122-C6FD-4CFF-A689-B4DD823C6B0D}">
      <dgm:prSet/>
      <dgm:spPr/>
      <dgm:t>
        <a:bodyPr/>
        <a:lstStyle/>
        <a:p>
          <a:endParaRPr lang="en-US"/>
        </a:p>
      </dgm:t>
    </dgm:pt>
    <dgm:pt modelId="{34EA033B-0CF5-42C2-9724-B3A94D86800D}" type="sibTrans" cxnId="{D5BBD122-C6FD-4CFF-A689-B4DD823C6B0D}">
      <dgm:prSet/>
      <dgm:spPr/>
      <dgm:t>
        <a:bodyPr/>
        <a:lstStyle/>
        <a:p>
          <a:endParaRPr lang="en-US"/>
        </a:p>
      </dgm:t>
    </dgm:pt>
    <dgm:pt modelId="{7C35660B-2A36-49A2-9FFD-51EE1947CE0F}" type="pres">
      <dgm:prSet presAssocID="{18BE0287-FE8F-4433-8BBF-8CC2B0CF335D}" presName="root" presStyleCnt="0">
        <dgm:presLayoutVars>
          <dgm:chMax/>
          <dgm:chPref/>
          <dgm:animLvl val="lvl"/>
        </dgm:presLayoutVars>
      </dgm:prSet>
      <dgm:spPr/>
    </dgm:pt>
    <dgm:pt modelId="{23D09FDF-85F3-4F31-9942-CAAC9528DC98}" type="pres">
      <dgm:prSet presAssocID="{18BE0287-FE8F-4433-8BBF-8CC2B0CF335D}" presName="divider" presStyleLbl="fgAcc1" presStyleIdx="0" presStyleCnt="15"/>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B45A1A4F-A4DA-42B2-85BE-D092E2FDEBB2}" type="pres">
      <dgm:prSet presAssocID="{18BE0287-FE8F-4433-8BBF-8CC2B0CF335D}" presName="nodes" presStyleCnt="0">
        <dgm:presLayoutVars>
          <dgm:chMax/>
          <dgm:chPref/>
          <dgm:animLvl val="lvl"/>
        </dgm:presLayoutVars>
      </dgm:prSet>
      <dgm:spPr/>
    </dgm:pt>
    <dgm:pt modelId="{6149B7E5-D02F-4202-AD21-859E393146AD}" type="pres">
      <dgm:prSet presAssocID="{1D47C047-609E-4E00-A0D4-43BCEE488806}" presName="composite" presStyleCnt="0"/>
      <dgm:spPr/>
    </dgm:pt>
    <dgm:pt modelId="{A919D757-9C86-45DB-AA2A-1FE8072EC72E}" type="pres">
      <dgm:prSet presAssocID="{1D47C047-609E-4E00-A0D4-43BCEE488806}" presName="ConnectorPoint" presStyleLbl="lnNode1" presStyleIdx="0"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C0E98B0-C917-4B79-9EAD-AF641ACC01D4}" type="pres">
      <dgm:prSet presAssocID="{1D47C047-609E-4E00-A0D4-43BCEE488806}" presName="DropPinPlaceHolder" presStyleCnt="0"/>
      <dgm:spPr/>
    </dgm:pt>
    <dgm:pt modelId="{F2B34C59-31BB-4E2E-BF3B-85FC0AA508C6}" type="pres">
      <dgm:prSet presAssocID="{1D47C047-609E-4E00-A0D4-43BCEE488806}" presName="DropPin" presStyleLbl="alignNode1" presStyleIdx="0" presStyleCnt="14"/>
      <dgm:spPr/>
    </dgm:pt>
    <dgm:pt modelId="{A55DDD90-6FCB-49B9-9C90-7822967E2FD7}" type="pres">
      <dgm:prSet presAssocID="{1D47C047-609E-4E00-A0D4-43BCEE488806}" presName="Ellipse" presStyleLbl="fgAcc1" presStyleIdx="1" presStyleCnt="15"/>
      <dgm:spPr>
        <a:solidFill>
          <a:schemeClr val="lt1">
            <a:alpha val="90000"/>
            <a:hueOff val="0"/>
            <a:satOff val="0"/>
            <a:lumOff val="0"/>
            <a:alphaOff val="0"/>
          </a:schemeClr>
        </a:solidFill>
        <a:ln w="25400" cap="flat" cmpd="sng" algn="ctr">
          <a:noFill/>
          <a:prstDash val="solid"/>
        </a:ln>
        <a:effectLst/>
      </dgm:spPr>
    </dgm:pt>
    <dgm:pt modelId="{07F74587-3AAC-4D01-9C69-3EA2EFB9C402}" type="pres">
      <dgm:prSet presAssocID="{1D47C047-609E-4E00-A0D4-43BCEE488806}" presName="L2TextContainer" presStyleLbl="revTx" presStyleIdx="0" presStyleCnt="28">
        <dgm:presLayoutVars>
          <dgm:bulletEnabled val="1"/>
        </dgm:presLayoutVars>
      </dgm:prSet>
      <dgm:spPr/>
    </dgm:pt>
    <dgm:pt modelId="{50C9ACA2-4FA0-4E53-8F4B-85A2991CDB5E}" type="pres">
      <dgm:prSet presAssocID="{1D47C047-609E-4E00-A0D4-43BCEE488806}" presName="L1TextContainer" presStyleLbl="revTx" presStyleIdx="1" presStyleCnt="28">
        <dgm:presLayoutVars>
          <dgm:chMax val="1"/>
          <dgm:chPref val="1"/>
          <dgm:bulletEnabled val="1"/>
        </dgm:presLayoutVars>
      </dgm:prSet>
      <dgm:spPr/>
    </dgm:pt>
    <dgm:pt modelId="{1E1F357F-4DB1-47B9-8F3F-A29577F83506}" type="pres">
      <dgm:prSet presAssocID="{1D47C047-609E-4E00-A0D4-43BCEE488806}" presName="ConnectLine" presStyleLbl="sibTrans1D1" presStyleIdx="0" presStyleCnt="14"/>
      <dgm:spPr>
        <a:noFill/>
        <a:ln w="12700" cap="flat" cmpd="sng" algn="ctr">
          <a:solidFill>
            <a:schemeClr val="accent1">
              <a:hueOff val="0"/>
              <a:satOff val="0"/>
              <a:lumOff val="0"/>
              <a:alphaOff val="0"/>
            </a:schemeClr>
          </a:solidFill>
          <a:prstDash val="dash"/>
        </a:ln>
        <a:effectLst/>
      </dgm:spPr>
    </dgm:pt>
    <dgm:pt modelId="{08C7EB55-7575-4062-8083-211C011D5F1D}" type="pres">
      <dgm:prSet presAssocID="{1D47C047-609E-4E00-A0D4-43BCEE488806}" presName="EmptyPlaceHolder" presStyleCnt="0"/>
      <dgm:spPr/>
    </dgm:pt>
    <dgm:pt modelId="{78684F6F-7A1B-4826-9DB2-0BC41303B173}" type="pres">
      <dgm:prSet presAssocID="{8E4ECA9C-5087-46FE-9376-FCB640AA049F}" presName="spaceBetweenRectangles" presStyleCnt="0"/>
      <dgm:spPr/>
    </dgm:pt>
    <dgm:pt modelId="{B4763F4E-1958-410E-A92A-3B1478FCB81D}" type="pres">
      <dgm:prSet presAssocID="{494322B4-B05B-4E61-961C-77B22F39850F}" presName="composite" presStyleCnt="0"/>
      <dgm:spPr/>
    </dgm:pt>
    <dgm:pt modelId="{28127116-3B0B-429D-A14D-A31C9350755E}" type="pres">
      <dgm:prSet presAssocID="{494322B4-B05B-4E61-961C-77B22F39850F}" presName="ConnectorPoint" presStyleLbl="lnNode1" presStyleIdx="1"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4EBA3D43-99B4-4F5A-8E73-7158B8585652}" type="pres">
      <dgm:prSet presAssocID="{494322B4-B05B-4E61-961C-77B22F39850F}" presName="DropPinPlaceHolder" presStyleCnt="0"/>
      <dgm:spPr/>
    </dgm:pt>
    <dgm:pt modelId="{59ABCDB2-24A7-4496-B85D-850474F18149}" type="pres">
      <dgm:prSet presAssocID="{494322B4-B05B-4E61-961C-77B22F39850F}" presName="DropPin" presStyleLbl="alignNode1" presStyleIdx="1" presStyleCnt="14"/>
      <dgm:spPr/>
    </dgm:pt>
    <dgm:pt modelId="{0B9BD4F8-14AB-4E59-9B4D-C18035232ABB}" type="pres">
      <dgm:prSet presAssocID="{494322B4-B05B-4E61-961C-77B22F39850F}" presName="Ellipse" presStyleLbl="fgAcc1" presStyleIdx="2" presStyleCnt="15"/>
      <dgm:spPr>
        <a:solidFill>
          <a:schemeClr val="lt1">
            <a:alpha val="90000"/>
            <a:hueOff val="0"/>
            <a:satOff val="0"/>
            <a:lumOff val="0"/>
            <a:alphaOff val="0"/>
          </a:schemeClr>
        </a:solidFill>
        <a:ln w="25400" cap="flat" cmpd="sng" algn="ctr">
          <a:noFill/>
          <a:prstDash val="solid"/>
        </a:ln>
        <a:effectLst/>
      </dgm:spPr>
    </dgm:pt>
    <dgm:pt modelId="{C63B2318-EAEF-4984-B7C2-78F3202DFEE0}" type="pres">
      <dgm:prSet presAssocID="{494322B4-B05B-4E61-961C-77B22F39850F}" presName="L2TextContainer" presStyleLbl="revTx" presStyleIdx="2" presStyleCnt="28">
        <dgm:presLayoutVars>
          <dgm:bulletEnabled val="1"/>
        </dgm:presLayoutVars>
      </dgm:prSet>
      <dgm:spPr/>
    </dgm:pt>
    <dgm:pt modelId="{85BDE4BD-45CC-4907-8F3C-EF66E46E1BE7}" type="pres">
      <dgm:prSet presAssocID="{494322B4-B05B-4E61-961C-77B22F39850F}" presName="L1TextContainer" presStyleLbl="revTx" presStyleIdx="3" presStyleCnt="28" custLinFactNeighborY="11460">
        <dgm:presLayoutVars>
          <dgm:chMax val="1"/>
          <dgm:chPref val="1"/>
          <dgm:bulletEnabled val="1"/>
        </dgm:presLayoutVars>
      </dgm:prSet>
      <dgm:spPr/>
    </dgm:pt>
    <dgm:pt modelId="{0C58F6D5-CC44-4286-B3B4-1502F68F25AF}" type="pres">
      <dgm:prSet presAssocID="{494322B4-B05B-4E61-961C-77B22F39850F}" presName="ConnectLine" presStyleLbl="sibTrans1D1" presStyleIdx="1" presStyleCnt="14"/>
      <dgm:spPr>
        <a:noFill/>
        <a:ln w="12700" cap="flat" cmpd="sng" algn="ctr">
          <a:solidFill>
            <a:schemeClr val="accent1">
              <a:hueOff val="0"/>
              <a:satOff val="0"/>
              <a:lumOff val="0"/>
              <a:alphaOff val="0"/>
            </a:schemeClr>
          </a:solidFill>
          <a:prstDash val="dash"/>
        </a:ln>
        <a:effectLst/>
      </dgm:spPr>
    </dgm:pt>
    <dgm:pt modelId="{4AE05DD1-3FE4-4339-95A8-E56C64D5B899}" type="pres">
      <dgm:prSet presAssocID="{494322B4-B05B-4E61-961C-77B22F39850F}" presName="EmptyPlaceHolder" presStyleCnt="0"/>
      <dgm:spPr/>
    </dgm:pt>
    <dgm:pt modelId="{D2E81826-386A-485A-99F2-767A2A5E4980}" type="pres">
      <dgm:prSet presAssocID="{6218E6E6-D482-481D-920A-25A533295854}" presName="spaceBetweenRectangles" presStyleCnt="0"/>
      <dgm:spPr/>
    </dgm:pt>
    <dgm:pt modelId="{B688A3F2-AAF8-4F56-A0D8-7BAA9B0768BF}" type="pres">
      <dgm:prSet presAssocID="{AED7BFA7-0C75-4E7E-94DC-F73D5B70E340}" presName="composite" presStyleCnt="0"/>
      <dgm:spPr/>
    </dgm:pt>
    <dgm:pt modelId="{7DCE3020-9F26-434E-994D-7015DCF76AAA}" type="pres">
      <dgm:prSet presAssocID="{AED7BFA7-0C75-4E7E-94DC-F73D5B70E340}" presName="ConnectorPoint" presStyleLbl="lnNode1" presStyleIdx="2"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32C8F484-BB56-4A41-8DBE-3B1C3D5C5923}" type="pres">
      <dgm:prSet presAssocID="{AED7BFA7-0C75-4E7E-94DC-F73D5B70E340}" presName="DropPinPlaceHolder" presStyleCnt="0"/>
      <dgm:spPr/>
    </dgm:pt>
    <dgm:pt modelId="{36512D0C-FF28-4B7D-8934-553D1CDA0881}" type="pres">
      <dgm:prSet presAssocID="{AED7BFA7-0C75-4E7E-94DC-F73D5B70E340}" presName="DropPin" presStyleLbl="alignNode1" presStyleIdx="2" presStyleCnt="14"/>
      <dgm:spPr/>
    </dgm:pt>
    <dgm:pt modelId="{47207899-CB40-4BAF-83FA-AC5D4CDFDD61}" type="pres">
      <dgm:prSet presAssocID="{AED7BFA7-0C75-4E7E-94DC-F73D5B70E340}" presName="Ellipse" presStyleLbl="fgAcc1" presStyleIdx="3" presStyleCnt="15"/>
      <dgm:spPr>
        <a:solidFill>
          <a:schemeClr val="lt1">
            <a:alpha val="90000"/>
            <a:hueOff val="0"/>
            <a:satOff val="0"/>
            <a:lumOff val="0"/>
            <a:alphaOff val="0"/>
          </a:schemeClr>
        </a:solidFill>
        <a:ln w="25400" cap="flat" cmpd="sng" algn="ctr">
          <a:noFill/>
          <a:prstDash val="solid"/>
        </a:ln>
        <a:effectLst/>
      </dgm:spPr>
    </dgm:pt>
    <dgm:pt modelId="{52365EB3-AE03-4F15-91CA-5F33DFE16955}" type="pres">
      <dgm:prSet presAssocID="{AED7BFA7-0C75-4E7E-94DC-F73D5B70E340}" presName="L2TextContainer" presStyleLbl="revTx" presStyleIdx="4" presStyleCnt="28">
        <dgm:presLayoutVars>
          <dgm:bulletEnabled val="1"/>
        </dgm:presLayoutVars>
      </dgm:prSet>
      <dgm:spPr/>
    </dgm:pt>
    <dgm:pt modelId="{CA2BFA00-3FFB-407F-9BB0-2C66CE9E4A0E}" type="pres">
      <dgm:prSet presAssocID="{AED7BFA7-0C75-4E7E-94DC-F73D5B70E340}" presName="L1TextContainer" presStyleLbl="revTx" presStyleIdx="5" presStyleCnt="28">
        <dgm:presLayoutVars>
          <dgm:chMax val="1"/>
          <dgm:chPref val="1"/>
          <dgm:bulletEnabled val="1"/>
        </dgm:presLayoutVars>
      </dgm:prSet>
      <dgm:spPr/>
    </dgm:pt>
    <dgm:pt modelId="{26243D84-A9D7-4156-867A-73B0A5356A78}" type="pres">
      <dgm:prSet presAssocID="{AED7BFA7-0C75-4E7E-94DC-F73D5B70E340}" presName="ConnectLine" presStyleLbl="sibTrans1D1" presStyleIdx="2" presStyleCnt="14"/>
      <dgm:spPr>
        <a:noFill/>
        <a:ln w="12700" cap="flat" cmpd="sng" algn="ctr">
          <a:solidFill>
            <a:schemeClr val="accent1">
              <a:hueOff val="0"/>
              <a:satOff val="0"/>
              <a:lumOff val="0"/>
              <a:alphaOff val="0"/>
            </a:schemeClr>
          </a:solidFill>
          <a:prstDash val="dash"/>
        </a:ln>
        <a:effectLst/>
      </dgm:spPr>
    </dgm:pt>
    <dgm:pt modelId="{2BB984F8-8C65-4277-A222-6B465FF4F2B3}" type="pres">
      <dgm:prSet presAssocID="{AED7BFA7-0C75-4E7E-94DC-F73D5B70E340}" presName="EmptyPlaceHolder" presStyleCnt="0"/>
      <dgm:spPr/>
    </dgm:pt>
    <dgm:pt modelId="{02C60451-2D8A-4D96-A529-18A9C73B6005}" type="pres">
      <dgm:prSet presAssocID="{BE52C0A6-744D-459D-8721-AF9A9C634A90}" presName="spaceBetweenRectangles" presStyleCnt="0"/>
      <dgm:spPr/>
    </dgm:pt>
    <dgm:pt modelId="{F9479273-97BC-4AA4-B4E7-A8A22AB056A5}" type="pres">
      <dgm:prSet presAssocID="{BDF9EF0B-0897-43BC-8FE5-A1AE9B3B10D4}" presName="composite" presStyleCnt="0"/>
      <dgm:spPr/>
    </dgm:pt>
    <dgm:pt modelId="{7A514FAD-2E7F-4EF6-9D2F-DACF40E90EBB}" type="pres">
      <dgm:prSet presAssocID="{BDF9EF0B-0897-43BC-8FE5-A1AE9B3B10D4}" presName="ConnectorPoint" presStyleLbl="lnNode1" presStyleIdx="3"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D402592-7696-4015-8ADA-62D9556C430E}" type="pres">
      <dgm:prSet presAssocID="{BDF9EF0B-0897-43BC-8FE5-A1AE9B3B10D4}" presName="DropPinPlaceHolder" presStyleCnt="0"/>
      <dgm:spPr/>
    </dgm:pt>
    <dgm:pt modelId="{1DBF8A95-D83D-4B67-B7A9-52E60D08F2EA}" type="pres">
      <dgm:prSet presAssocID="{BDF9EF0B-0897-43BC-8FE5-A1AE9B3B10D4}" presName="DropPin" presStyleLbl="alignNode1" presStyleIdx="3" presStyleCnt="14"/>
      <dgm:spPr/>
    </dgm:pt>
    <dgm:pt modelId="{096B7695-44D5-4FC2-8301-0560E305B807}" type="pres">
      <dgm:prSet presAssocID="{BDF9EF0B-0897-43BC-8FE5-A1AE9B3B10D4}" presName="Ellipse" presStyleLbl="fgAcc1" presStyleIdx="4" presStyleCnt="15"/>
      <dgm:spPr>
        <a:solidFill>
          <a:schemeClr val="lt1">
            <a:alpha val="90000"/>
            <a:hueOff val="0"/>
            <a:satOff val="0"/>
            <a:lumOff val="0"/>
            <a:alphaOff val="0"/>
          </a:schemeClr>
        </a:solidFill>
        <a:ln w="25400" cap="flat" cmpd="sng" algn="ctr">
          <a:noFill/>
          <a:prstDash val="solid"/>
        </a:ln>
        <a:effectLst/>
      </dgm:spPr>
    </dgm:pt>
    <dgm:pt modelId="{D6EA2D2F-48B8-4895-8346-DF3AAA37960E}" type="pres">
      <dgm:prSet presAssocID="{BDF9EF0B-0897-43BC-8FE5-A1AE9B3B10D4}" presName="L2TextContainer" presStyleLbl="revTx" presStyleIdx="6" presStyleCnt="28">
        <dgm:presLayoutVars>
          <dgm:bulletEnabled val="1"/>
        </dgm:presLayoutVars>
      </dgm:prSet>
      <dgm:spPr/>
    </dgm:pt>
    <dgm:pt modelId="{A997A981-F985-44A6-BFCA-3789BC59C55B}" type="pres">
      <dgm:prSet presAssocID="{BDF9EF0B-0897-43BC-8FE5-A1AE9B3B10D4}" presName="L1TextContainer" presStyleLbl="revTx" presStyleIdx="7" presStyleCnt="28">
        <dgm:presLayoutVars>
          <dgm:chMax val="1"/>
          <dgm:chPref val="1"/>
          <dgm:bulletEnabled val="1"/>
        </dgm:presLayoutVars>
      </dgm:prSet>
      <dgm:spPr/>
    </dgm:pt>
    <dgm:pt modelId="{7C119155-9B54-4BED-94C2-5997CB8CF9E8}" type="pres">
      <dgm:prSet presAssocID="{BDF9EF0B-0897-43BC-8FE5-A1AE9B3B10D4}" presName="ConnectLine" presStyleLbl="sibTrans1D1" presStyleIdx="3" presStyleCnt="14"/>
      <dgm:spPr>
        <a:noFill/>
        <a:ln w="12700" cap="flat" cmpd="sng" algn="ctr">
          <a:solidFill>
            <a:schemeClr val="accent1">
              <a:hueOff val="0"/>
              <a:satOff val="0"/>
              <a:lumOff val="0"/>
              <a:alphaOff val="0"/>
            </a:schemeClr>
          </a:solidFill>
          <a:prstDash val="dash"/>
        </a:ln>
        <a:effectLst/>
      </dgm:spPr>
    </dgm:pt>
    <dgm:pt modelId="{597DF0DE-0909-43CA-8B83-6105535741DB}" type="pres">
      <dgm:prSet presAssocID="{BDF9EF0B-0897-43BC-8FE5-A1AE9B3B10D4}" presName="EmptyPlaceHolder" presStyleCnt="0"/>
      <dgm:spPr/>
    </dgm:pt>
    <dgm:pt modelId="{AD87CE44-4E89-4FCA-9216-920C0DC3EB5B}" type="pres">
      <dgm:prSet presAssocID="{421CA2C7-95F8-41DC-AB0A-A475EABB6E42}" presName="spaceBetweenRectangles" presStyleCnt="0"/>
      <dgm:spPr/>
    </dgm:pt>
    <dgm:pt modelId="{32B44F22-D399-4F32-B805-09B3DF697605}" type="pres">
      <dgm:prSet presAssocID="{8AF9CC82-4529-4987-8CA1-B6D25E110329}" presName="composite" presStyleCnt="0"/>
      <dgm:spPr/>
    </dgm:pt>
    <dgm:pt modelId="{0757981D-6464-484E-A3EE-E234D32C998A}" type="pres">
      <dgm:prSet presAssocID="{8AF9CC82-4529-4987-8CA1-B6D25E110329}" presName="ConnectorPoint" presStyleLbl="lnNode1" presStyleIdx="4"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30FDDC97-3A3E-4300-AB79-59E1EB8A1690}" type="pres">
      <dgm:prSet presAssocID="{8AF9CC82-4529-4987-8CA1-B6D25E110329}" presName="DropPinPlaceHolder" presStyleCnt="0"/>
      <dgm:spPr/>
    </dgm:pt>
    <dgm:pt modelId="{2966BA52-D747-41B8-9876-4C99C196A4D0}" type="pres">
      <dgm:prSet presAssocID="{8AF9CC82-4529-4987-8CA1-B6D25E110329}" presName="DropPin" presStyleLbl="alignNode1" presStyleIdx="4" presStyleCnt="14"/>
      <dgm:spPr/>
    </dgm:pt>
    <dgm:pt modelId="{85F74A8D-0222-492A-BB2B-70B898F77F6C}" type="pres">
      <dgm:prSet presAssocID="{8AF9CC82-4529-4987-8CA1-B6D25E110329}" presName="Ellipse" presStyleLbl="fgAcc1" presStyleIdx="5" presStyleCnt="15"/>
      <dgm:spPr>
        <a:solidFill>
          <a:schemeClr val="lt1">
            <a:alpha val="90000"/>
            <a:hueOff val="0"/>
            <a:satOff val="0"/>
            <a:lumOff val="0"/>
            <a:alphaOff val="0"/>
          </a:schemeClr>
        </a:solidFill>
        <a:ln w="25400" cap="flat" cmpd="sng" algn="ctr">
          <a:noFill/>
          <a:prstDash val="solid"/>
        </a:ln>
        <a:effectLst/>
      </dgm:spPr>
    </dgm:pt>
    <dgm:pt modelId="{DC791DD8-4417-40A6-995E-A38FAB6EB834}" type="pres">
      <dgm:prSet presAssocID="{8AF9CC82-4529-4987-8CA1-B6D25E110329}" presName="L2TextContainer" presStyleLbl="revTx" presStyleIdx="8" presStyleCnt="28">
        <dgm:presLayoutVars>
          <dgm:bulletEnabled val="1"/>
        </dgm:presLayoutVars>
      </dgm:prSet>
      <dgm:spPr/>
    </dgm:pt>
    <dgm:pt modelId="{EC71D6FF-E4A1-4335-91B2-41A45079CBAA}" type="pres">
      <dgm:prSet presAssocID="{8AF9CC82-4529-4987-8CA1-B6D25E110329}" presName="L1TextContainer" presStyleLbl="revTx" presStyleIdx="9" presStyleCnt="28" custScaleX="146241" custLinFactNeighborX="23606" custLinFactNeighborY="3047">
        <dgm:presLayoutVars>
          <dgm:chMax val="1"/>
          <dgm:chPref val="1"/>
          <dgm:bulletEnabled val="1"/>
        </dgm:presLayoutVars>
      </dgm:prSet>
      <dgm:spPr/>
    </dgm:pt>
    <dgm:pt modelId="{724CDB57-C000-4B5D-A99E-BB7D3576B7D3}" type="pres">
      <dgm:prSet presAssocID="{8AF9CC82-4529-4987-8CA1-B6D25E110329}" presName="ConnectLine" presStyleLbl="sibTrans1D1" presStyleIdx="4" presStyleCnt="14"/>
      <dgm:spPr>
        <a:noFill/>
        <a:ln w="12700" cap="flat" cmpd="sng" algn="ctr">
          <a:solidFill>
            <a:schemeClr val="accent1">
              <a:hueOff val="0"/>
              <a:satOff val="0"/>
              <a:lumOff val="0"/>
              <a:alphaOff val="0"/>
            </a:schemeClr>
          </a:solidFill>
          <a:prstDash val="dash"/>
        </a:ln>
        <a:effectLst/>
      </dgm:spPr>
    </dgm:pt>
    <dgm:pt modelId="{015F7C88-54B8-4AF6-91ED-D249F05AA0DD}" type="pres">
      <dgm:prSet presAssocID="{8AF9CC82-4529-4987-8CA1-B6D25E110329}" presName="EmptyPlaceHolder" presStyleCnt="0"/>
      <dgm:spPr/>
    </dgm:pt>
    <dgm:pt modelId="{B2308943-C258-4002-9E82-B8A7C61DD364}" type="pres">
      <dgm:prSet presAssocID="{BD4F5950-E8CC-4A19-94DC-98A0718BCF2C}" presName="spaceBetweenRectangles" presStyleCnt="0"/>
      <dgm:spPr/>
    </dgm:pt>
    <dgm:pt modelId="{1E659FC6-2017-485C-987F-2CFBB5C2C0F5}" type="pres">
      <dgm:prSet presAssocID="{42BB9884-6BB9-4894-B6C3-E7F52CE4CDFC}" presName="composite" presStyleCnt="0"/>
      <dgm:spPr/>
    </dgm:pt>
    <dgm:pt modelId="{7F061DB1-4763-4886-9D1C-272369F60E83}" type="pres">
      <dgm:prSet presAssocID="{42BB9884-6BB9-4894-B6C3-E7F52CE4CDFC}" presName="ConnectorPoint" presStyleLbl="lnNode1" presStyleIdx="5"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6ECF450C-960F-4770-AB3F-82302FECE592}" type="pres">
      <dgm:prSet presAssocID="{42BB9884-6BB9-4894-B6C3-E7F52CE4CDFC}" presName="DropPinPlaceHolder" presStyleCnt="0"/>
      <dgm:spPr/>
    </dgm:pt>
    <dgm:pt modelId="{6D2A28AE-7A21-4B00-8554-91F973D50049}" type="pres">
      <dgm:prSet presAssocID="{42BB9884-6BB9-4894-B6C3-E7F52CE4CDFC}" presName="DropPin" presStyleLbl="alignNode1" presStyleIdx="5" presStyleCnt="14"/>
      <dgm:spPr/>
    </dgm:pt>
    <dgm:pt modelId="{8CC8EC2A-874C-4200-B9F9-C3689CE1D2E1}" type="pres">
      <dgm:prSet presAssocID="{42BB9884-6BB9-4894-B6C3-E7F52CE4CDFC}" presName="Ellipse" presStyleLbl="fgAcc1" presStyleIdx="6" presStyleCnt="15"/>
      <dgm:spPr>
        <a:solidFill>
          <a:schemeClr val="lt1">
            <a:alpha val="90000"/>
            <a:hueOff val="0"/>
            <a:satOff val="0"/>
            <a:lumOff val="0"/>
            <a:alphaOff val="0"/>
          </a:schemeClr>
        </a:solidFill>
        <a:ln w="25400" cap="flat" cmpd="sng" algn="ctr">
          <a:noFill/>
          <a:prstDash val="solid"/>
        </a:ln>
        <a:effectLst/>
      </dgm:spPr>
    </dgm:pt>
    <dgm:pt modelId="{F4B8369F-FFF3-4052-A007-CB0F8A2606AC}" type="pres">
      <dgm:prSet presAssocID="{42BB9884-6BB9-4894-B6C3-E7F52CE4CDFC}" presName="L2TextContainer" presStyleLbl="revTx" presStyleIdx="10" presStyleCnt="28">
        <dgm:presLayoutVars>
          <dgm:bulletEnabled val="1"/>
        </dgm:presLayoutVars>
      </dgm:prSet>
      <dgm:spPr/>
    </dgm:pt>
    <dgm:pt modelId="{788B7F26-7BFD-47A5-BEF6-514722984FB0}" type="pres">
      <dgm:prSet presAssocID="{42BB9884-6BB9-4894-B6C3-E7F52CE4CDFC}" presName="L1TextContainer" presStyleLbl="revTx" presStyleIdx="11" presStyleCnt="28">
        <dgm:presLayoutVars>
          <dgm:chMax val="1"/>
          <dgm:chPref val="1"/>
          <dgm:bulletEnabled val="1"/>
        </dgm:presLayoutVars>
      </dgm:prSet>
      <dgm:spPr/>
    </dgm:pt>
    <dgm:pt modelId="{E876724A-9958-4F5C-9A00-8B81165E1D59}" type="pres">
      <dgm:prSet presAssocID="{42BB9884-6BB9-4894-B6C3-E7F52CE4CDFC}" presName="ConnectLine" presStyleLbl="sibTrans1D1" presStyleIdx="5" presStyleCnt="14"/>
      <dgm:spPr>
        <a:noFill/>
        <a:ln w="12700" cap="flat" cmpd="sng" algn="ctr">
          <a:solidFill>
            <a:schemeClr val="accent1">
              <a:hueOff val="0"/>
              <a:satOff val="0"/>
              <a:lumOff val="0"/>
              <a:alphaOff val="0"/>
            </a:schemeClr>
          </a:solidFill>
          <a:prstDash val="dash"/>
        </a:ln>
        <a:effectLst/>
      </dgm:spPr>
    </dgm:pt>
    <dgm:pt modelId="{C0BF2F23-D285-4200-B9D5-95F888944AA1}" type="pres">
      <dgm:prSet presAssocID="{42BB9884-6BB9-4894-B6C3-E7F52CE4CDFC}" presName="EmptyPlaceHolder" presStyleCnt="0"/>
      <dgm:spPr/>
    </dgm:pt>
    <dgm:pt modelId="{5367DA61-AE1B-4508-BBC3-C86E15E6FFC6}" type="pres">
      <dgm:prSet presAssocID="{B4F7044D-7FF8-48A3-B2E8-30C0A9DF4735}" presName="spaceBetweenRectangles" presStyleCnt="0"/>
      <dgm:spPr/>
    </dgm:pt>
    <dgm:pt modelId="{FB57DD8B-C82C-48B3-83D1-D0F794B7BD38}" type="pres">
      <dgm:prSet presAssocID="{52CC3923-B785-4548-94FF-860670E7614D}" presName="composite" presStyleCnt="0"/>
      <dgm:spPr/>
    </dgm:pt>
    <dgm:pt modelId="{CAFA7CAA-08FC-47B3-B362-52377A320D6D}" type="pres">
      <dgm:prSet presAssocID="{52CC3923-B785-4548-94FF-860670E7614D}" presName="ConnectorPoint" presStyleLbl="lnNode1" presStyleIdx="6"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CB68C43-E4C4-4D65-ABF2-5ED5AD576797}" type="pres">
      <dgm:prSet presAssocID="{52CC3923-B785-4548-94FF-860670E7614D}" presName="DropPinPlaceHolder" presStyleCnt="0"/>
      <dgm:spPr/>
    </dgm:pt>
    <dgm:pt modelId="{11F87A08-1584-4246-AD37-ACFAB4A8F943}" type="pres">
      <dgm:prSet presAssocID="{52CC3923-B785-4548-94FF-860670E7614D}" presName="DropPin" presStyleLbl="alignNode1" presStyleIdx="6" presStyleCnt="14"/>
      <dgm:spPr/>
    </dgm:pt>
    <dgm:pt modelId="{52B0B190-CED5-49D1-86B2-71C26A51C17D}" type="pres">
      <dgm:prSet presAssocID="{52CC3923-B785-4548-94FF-860670E7614D}" presName="Ellipse" presStyleLbl="fgAcc1" presStyleIdx="7" presStyleCnt="15"/>
      <dgm:spPr>
        <a:solidFill>
          <a:schemeClr val="lt1">
            <a:alpha val="90000"/>
            <a:hueOff val="0"/>
            <a:satOff val="0"/>
            <a:lumOff val="0"/>
            <a:alphaOff val="0"/>
          </a:schemeClr>
        </a:solidFill>
        <a:ln w="25400" cap="flat" cmpd="sng" algn="ctr">
          <a:noFill/>
          <a:prstDash val="solid"/>
        </a:ln>
        <a:effectLst/>
      </dgm:spPr>
    </dgm:pt>
    <dgm:pt modelId="{56B1E731-9062-46CC-A41F-A80BF68793FC}" type="pres">
      <dgm:prSet presAssocID="{52CC3923-B785-4548-94FF-860670E7614D}" presName="L2TextContainer" presStyleLbl="revTx" presStyleIdx="12" presStyleCnt="28">
        <dgm:presLayoutVars>
          <dgm:bulletEnabled val="1"/>
        </dgm:presLayoutVars>
      </dgm:prSet>
      <dgm:spPr/>
    </dgm:pt>
    <dgm:pt modelId="{F82B7447-7117-46C2-B8B8-E787711A8A65}" type="pres">
      <dgm:prSet presAssocID="{52CC3923-B785-4548-94FF-860670E7614D}" presName="L1TextContainer" presStyleLbl="revTx" presStyleIdx="13" presStyleCnt="28">
        <dgm:presLayoutVars>
          <dgm:chMax val="1"/>
          <dgm:chPref val="1"/>
          <dgm:bulletEnabled val="1"/>
        </dgm:presLayoutVars>
      </dgm:prSet>
      <dgm:spPr/>
    </dgm:pt>
    <dgm:pt modelId="{C16AD7FB-2A27-4B83-BE53-D6AAB7160DC2}" type="pres">
      <dgm:prSet presAssocID="{52CC3923-B785-4548-94FF-860670E7614D}" presName="ConnectLine" presStyleLbl="sibTrans1D1" presStyleIdx="6" presStyleCnt="14"/>
      <dgm:spPr>
        <a:noFill/>
        <a:ln w="12700" cap="flat" cmpd="sng" algn="ctr">
          <a:solidFill>
            <a:schemeClr val="accent1">
              <a:hueOff val="0"/>
              <a:satOff val="0"/>
              <a:lumOff val="0"/>
              <a:alphaOff val="0"/>
            </a:schemeClr>
          </a:solidFill>
          <a:prstDash val="dash"/>
        </a:ln>
        <a:effectLst/>
      </dgm:spPr>
    </dgm:pt>
    <dgm:pt modelId="{95326E53-0DF6-42BB-BDBF-003F85196BAA}" type="pres">
      <dgm:prSet presAssocID="{52CC3923-B785-4548-94FF-860670E7614D}" presName="EmptyPlaceHolder" presStyleCnt="0"/>
      <dgm:spPr/>
    </dgm:pt>
    <dgm:pt modelId="{1DD7E796-B6FD-4556-B33B-88A735D8D431}" type="pres">
      <dgm:prSet presAssocID="{8E286EF9-4AC1-413B-A410-6DFAA1BE1A2F}" presName="spaceBetweenRectangles" presStyleCnt="0"/>
      <dgm:spPr/>
    </dgm:pt>
    <dgm:pt modelId="{0BBBAB45-F5B2-4983-A157-254F643B269A}" type="pres">
      <dgm:prSet presAssocID="{36A82A79-0A4B-44CF-AAF6-328A4ABB99AA}" presName="composite" presStyleCnt="0"/>
      <dgm:spPr/>
    </dgm:pt>
    <dgm:pt modelId="{7A2DAD21-3988-4028-9EC2-3E1E31FC9BC3}" type="pres">
      <dgm:prSet presAssocID="{36A82A79-0A4B-44CF-AAF6-328A4ABB99AA}" presName="ConnectorPoint" presStyleLbl="lnNode1" presStyleIdx="7"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97B94BF6-D4B4-479E-ABBF-3EDD1741E8FF}" type="pres">
      <dgm:prSet presAssocID="{36A82A79-0A4B-44CF-AAF6-328A4ABB99AA}" presName="DropPinPlaceHolder" presStyleCnt="0"/>
      <dgm:spPr/>
    </dgm:pt>
    <dgm:pt modelId="{230CAF58-A13A-4A87-B985-ACEFBFA21FE8}" type="pres">
      <dgm:prSet presAssocID="{36A82A79-0A4B-44CF-AAF6-328A4ABB99AA}" presName="DropPin" presStyleLbl="alignNode1" presStyleIdx="7" presStyleCnt="14"/>
      <dgm:spPr/>
    </dgm:pt>
    <dgm:pt modelId="{D38EB2F8-DC9C-4771-9CBF-A0224635B033}" type="pres">
      <dgm:prSet presAssocID="{36A82A79-0A4B-44CF-AAF6-328A4ABB99AA}" presName="Ellipse" presStyleLbl="fgAcc1" presStyleIdx="8" presStyleCnt="15"/>
      <dgm:spPr>
        <a:solidFill>
          <a:schemeClr val="lt1">
            <a:alpha val="90000"/>
            <a:hueOff val="0"/>
            <a:satOff val="0"/>
            <a:lumOff val="0"/>
            <a:alphaOff val="0"/>
          </a:schemeClr>
        </a:solidFill>
        <a:ln w="25400" cap="flat" cmpd="sng" algn="ctr">
          <a:noFill/>
          <a:prstDash val="solid"/>
        </a:ln>
        <a:effectLst/>
      </dgm:spPr>
    </dgm:pt>
    <dgm:pt modelId="{C8071FC6-17EA-4765-AC49-FCFE3C3C1A64}" type="pres">
      <dgm:prSet presAssocID="{36A82A79-0A4B-44CF-AAF6-328A4ABB99AA}" presName="L2TextContainer" presStyleLbl="revTx" presStyleIdx="14" presStyleCnt="28">
        <dgm:presLayoutVars>
          <dgm:bulletEnabled val="1"/>
        </dgm:presLayoutVars>
      </dgm:prSet>
      <dgm:spPr/>
    </dgm:pt>
    <dgm:pt modelId="{2E878AF0-5EED-4623-8200-286EC09B4E61}" type="pres">
      <dgm:prSet presAssocID="{36A82A79-0A4B-44CF-AAF6-328A4ABB99AA}" presName="L1TextContainer" presStyleLbl="revTx" presStyleIdx="15" presStyleCnt="28">
        <dgm:presLayoutVars>
          <dgm:chMax val="1"/>
          <dgm:chPref val="1"/>
          <dgm:bulletEnabled val="1"/>
        </dgm:presLayoutVars>
      </dgm:prSet>
      <dgm:spPr/>
    </dgm:pt>
    <dgm:pt modelId="{B40B61F8-C6C0-4EDC-A0F9-943998A1A598}" type="pres">
      <dgm:prSet presAssocID="{36A82A79-0A4B-44CF-AAF6-328A4ABB99AA}" presName="ConnectLine" presStyleLbl="sibTrans1D1" presStyleIdx="7" presStyleCnt="14"/>
      <dgm:spPr>
        <a:noFill/>
        <a:ln w="12700" cap="flat" cmpd="sng" algn="ctr">
          <a:solidFill>
            <a:schemeClr val="accent1">
              <a:hueOff val="0"/>
              <a:satOff val="0"/>
              <a:lumOff val="0"/>
              <a:alphaOff val="0"/>
            </a:schemeClr>
          </a:solidFill>
          <a:prstDash val="dash"/>
        </a:ln>
        <a:effectLst/>
      </dgm:spPr>
    </dgm:pt>
    <dgm:pt modelId="{90A4D1DB-AD6E-4855-9B7D-A1CCAD05ABB7}" type="pres">
      <dgm:prSet presAssocID="{36A82A79-0A4B-44CF-AAF6-328A4ABB99AA}" presName="EmptyPlaceHolder" presStyleCnt="0"/>
      <dgm:spPr/>
    </dgm:pt>
    <dgm:pt modelId="{0EBEBB40-2F00-4F12-828F-AC86CFA26ED7}" type="pres">
      <dgm:prSet presAssocID="{6107CE46-3ECF-4A3C-A4C6-78A6E36676D4}" presName="spaceBetweenRectangles" presStyleCnt="0"/>
      <dgm:spPr/>
    </dgm:pt>
    <dgm:pt modelId="{6DB9617B-9161-4DEA-90B9-1B7CC2EB6E59}" type="pres">
      <dgm:prSet presAssocID="{AF07973C-4089-4623-BB5B-BDA742462918}" presName="composite" presStyleCnt="0"/>
      <dgm:spPr/>
    </dgm:pt>
    <dgm:pt modelId="{DFE3F466-27E4-4844-95FE-F705B0BE8652}" type="pres">
      <dgm:prSet presAssocID="{AF07973C-4089-4623-BB5B-BDA742462918}" presName="ConnectorPoint" presStyleLbl="lnNode1" presStyleIdx="8"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6B3740C0-2F87-4E5C-A500-8E65E0690A4A}" type="pres">
      <dgm:prSet presAssocID="{AF07973C-4089-4623-BB5B-BDA742462918}" presName="DropPinPlaceHolder" presStyleCnt="0"/>
      <dgm:spPr/>
    </dgm:pt>
    <dgm:pt modelId="{6C55AB73-C6D9-4FBE-B82B-16519EE820C4}" type="pres">
      <dgm:prSet presAssocID="{AF07973C-4089-4623-BB5B-BDA742462918}" presName="DropPin" presStyleLbl="alignNode1" presStyleIdx="8" presStyleCnt="14"/>
      <dgm:spPr/>
    </dgm:pt>
    <dgm:pt modelId="{2C4F3A1A-EBB6-4F03-9EBD-ED68AAD13756}" type="pres">
      <dgm:prSet presAssocID="{AF07973C-4089-4623-BB5B-BDA742462918}" presName="Ellipse" presStyleLbl="fgAcc1" presStyleIdx="9" presStyleCnt="15"/>
      <dgm:spPr>
        <a:solidFill>
          <a:schemeClr val="lt1">
            <a:alpha val="90000"/>
            <a:hueOff val="0"/>
            <a:satOff val="0"/>
            <a:lumOff val="0"/>
            <a:alphaOff val="0"/>
          </a:schemeClr>
        </a:solidFill>
        <a:ln w="25400" cap="flat" cmpd="sng" algn="ctr">
          <a:noFill/>
          <a:prstDash val="solid"/>
        </a:ln>
        <a:effectLst/>
      </dgm:spPr>
    </dgm:pt>
    <dgm:pt modelId="{FF00D4B2-86A5-437B-AB87-B754E213B634}" type="pres">
      <dgm:prSet presAssocID="{AF07973C-4089-4623-BB5B-BDA742462918}" presName="L2TextContainer" presStyleLbl="revTx" presStyleIdx="16" presStyleCnt="28">
        <dgm:presLayoutVars>
          <dgm:bulletEnabled val="1"/>
        </dgm:presLayoutVars>
      </dgm:prSet>
      <dgm:spPr/>
    </dgm:pt>
    <dgm:pt modelId="{E05DB396-C49B-4D9C-8C9D-E66B955939D0}" type="pres">
      <dgm:prSet presAssocID="{AF07973C-4089-4623-BB5B-BDA742462918}" presName="L1TextContainer" presStyleLbl="revTx" presStyleIdx="17" presStyleCnt="28" custScaleX="136876" custLinFactNeighborX="16094" custLinFactNeighborY="3047">
        <dgm:presLayoutVars>
          <dgm:chMax val="1"/>
          <dgm:chPref val="1"/>
          <dgm:bulletEnabled val="1"/>
        </dgm:presLayoutVars>
      </dgm:prSet>
      <dgm:spPr/>
    </dgm:pt>
    <dgm:pt modelId="{53B0730C-9054-45DA-ACD8-768FB24AD6E3}" type="pres">
      <dgm:prSet presAssocID="{AF07973C-4089-4623-BB5B-BDA742462918}" presName="ConnectLine" presStyleLbl="sibTrans1D1" presStyleIdx="8" presStyleCnt="14"/>
      <dgm:spPr>
        <a:noFill/>
        <a:ln w="12700" cap="flat" cmpd="sng" algn="ctr">
          <a:solidFill>
            <a:schemeClr val="accent1">
              <a:hueOff val="0"/>
              <a:satOff val="0"/>
              <a:lumOff val="0"/>
              <a:alphaOff val="0"/>
            </a:schemeClr>
          </a:solidFill>
          <a:prstDash val="dash"/>
        </a:ln>
        <a:effectLst/>
      </dgm:spPr>
    </dgm:pt>
    <dgm:pt modelId="{AEC67C14-59ED-4353-83A4-5396E96EC0BB}" type="pres">
      <dgm:prSet presAssocID="{AF07973C-4089-4623-BB5B-BDA742462918}" presName="EmptyPlaceHolder" presStyleCnt="0"/>
      <dgm:spPr/>
    </dgm:pt>
    <dgm:pt modelId="{A3A69810-71D7-47CD-8EA4-9294C0BCC480}" type="pres">
      <dgm:prSet presAssocID="{0358E0DA-4FA5-4EEB-9067-94BFA8B3AA0A}" presName="spaceBetweenRectangles" presStyleCnt="0"/>
      <dgm:spPr/>
    </dgm:pt>
    <dgm:pt modelId="{74F97BAE-84B1-4AF5-A03A-E7338C394239}" type="pres">
      <dgm:prSet presAssocID="{7B6BE5CB-D572-426B-A80B-3B723AC77E23}" presName="composite" presStyleCnt="0"/>
      <dgm:spPr/>
    </dgm:pt>
    <dgm:pt modelId="{8EFBB98A-9E9E-4677-84FF-F1CF658DD33D}" type="pres">
      <dgm:prSet presAssocID="{7B6BE5CB-D572-426B-A80B-3B723AC77E23}" presName="ConnectorPoint" presStyleLbl="lnNode1" presStyleIdx="9"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ADA88331-CE7C-4AE8-9E16-B3BF4CFCF1F2}" type="pres">
      <dgm:prSet presAssocID="{7B6BE5CB-D572-426B-A80B-3B723AC77E23}" presName="DropPinPlaceHolder" presStyleCnt="0"/>
      <dgm:spPr/>
    </dgm:pt>
    <dgm:pt modelId="{E8B5D2E4-C1DF-487C-96C3-E52323259B31}" type="pres">
      <dgm:prSet presAssocID="{7B6BE5CB-D572-426B-A80B-3B723AC77E23}" presName="DropPin" presStyleLbl="alignNode1" presStyleIdx="9" presStyleCnt="14"/>
      <dgm:spPr/>
    </dgm:pt>
    <dgm:pt modelId="{F6DDF3E2-A484-484B-B643-BA9CDD60F5C3}" type="pres">
      <dgm:prSet presAssocID="{7B6BE5CB-D572-426B-A80B-3B723AC77E23}" presName="Ellipse" presStyleLbl="fgAcc1" presStyleIdx="10" presStyleCnt="15"/>
      <dgm:spPr>
        <a:solidFill>
          <a:schemeClr val="lt1">
            <a:alpha val="90000"/>
            <a:hueOff val="0"/>
            <a:satOff val="0"/>
            <a:lumOff val="0"/>
            <a:alphaOff val="0"/>
          </a:schemeClr>
        </a:solidFill>
        <a:ln w="25400" cap="flat" cmpd="sng" algn="ctr">
          <a:noFill/>
          <a:prstDash val="solid"/>
        </a:ln>
        <a:effectLst/>
      </dgm:spPr>
    </dgm:pt>
    <dgm:pt modelId="{E588ED30-C561-4FEB-87DB-F12E2AB86527}" type="pres">
      <dgm:prSet presAssocID="{7B6BE5CB-D572-426B-A80B-3B723AC77E23}" presName="L2TextContainer" presStyleLbl="revTx" presStyleIdx="18" presStyleCnt="28">
        <dgm:presLayoutVars>
          <dgm:bulletEnabled val="1"/>
        </dgm:presLayoutVars>
      </dgm:prSet>
      <dgm:spPr/>
    </dgm:pt>
    <dgm:pt modelId="{2562A94D-2DA1-4460-B28C-7AC1942FB6E6}" type="pres">
      <dgm:prSet presAssocID="{7B6BE5CB-D572-426B-A80B-3B723AC77E23}" presName="L1TextContainer" presStyleLbl="revTx" presStyleIdx="19" presStyleCnt="28">
        <dgm:presLayoutVars>
          <dgm:chMax val="1"/>
          <dgm:chPref val="1"/>
          <dgm:bulletEnabled val="1"/>
        </dgm:presLayoutVars>
      </dgm:prSet>
      <dgm:spPr/>
    </dgm:pt>
    <dgm:pt modelId="{64CB30F1-BA4C-47CB-A737-0CE5A0F301A0}" type="pres">
      <dgm:prSet presAssocID="{7B6BE5CB-D572-426B-A80B-3B723AC77E23}" presName="ConnectLine" presStyleLbl="sibTrans1D1" presStyleIdx="9" presStyleCnt="14"/>
      <dgm:spPr>
        <a:noFill/>
        <a:ln w="12700" cap="flat" cmpd="sng" algn="ctr">
          <a:solidFill>
            <a:schemeClr val="accent1">
              <a:hueOff val="0"/>
              <a:satOff val="0"/>
              <a:lumOff val="0"/>
              <a:alphaOff val="0"/>
            </a:schemeClr>
          </a:solidFill>
          <a:prstDash val="dash"/>
        </a:ln>
        <a:effectLst/>
      </dgm:spPr>
    </dgm:pt>
    <dgm:pt modelId="{B8A0F5BA-83BD-4430-A8C9-CB8071C19D72}" type="pres">
      <dgm:prSet presAssocID="{7B6BE5CB-D572-426B-A80B-3B723AC77E23}" presName="EmptyPlaceHolder" presStyleCnt="0"/>
      <dgm:spPr/>
    </dgm:pt>
    <dgm:pt modelId="{065BDFB3-10FB-4199-8115-220549E12E41}" type="pres">
      <dgm:prSet presAssocID="{63D0DDFB-996F-4BAB-9ABB-91AB59B3463B}" presName="spaceBetweenRectangles" presStyleCnt="0"/>
      <dgm:spPr/>
    </dgm:pt>
    <dgm:pt modelId="{BFF5D3B0-13FA-431C-8F84-0B416B82C74B}" type="pres">
      <dgm:prSet presAssocID="{3AD80B8F-5535-4E63-B7DB-D91409FC6E6F}" presName="composite" presStyleCnt="0"/>
      <dgm:spPr/>
    </dgm:pt>
    <dgm:pt modelId="{F11F8259-087E-4BA3-A81F-9C9AB3B8263B}" type="pres">
      <dgm:prSet presAssocID="{3AD80B8F-5535-4E63-B7DB-D91409FC6E6F}" presName="ConnectorPoint" presStyleLbl="lnNode1" presStyleIdx="10"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D16092CC-08B0-404C-819D-1457A28F21E5}" type="pres">
      <dgm:prSet presAssocID="{3AD80B8F-5535-4E63-B7DB-D91409FC6E6F}" presName="DropPinPlaceHolder" presStyleCnt="0"/>
      <dgm:spPr/>
    </dgm:pt>
    <dgm:pt modelId="{3D38F6EF-EDCB-41D3-8B8B-57082D140EAC}" type="pres">
      <dgm:prSet presAssocID="{3AD80B8F-5535-4E63-B7DB-D91409FC6E6F}" presName="DropPin" presStyleLbl="alignNode1" presStyleIdx="10" presStyleCnt="14"/>
      <dgm:spPr/>
    </dgm:pt>
    <dgm:pt modelId="{577042EA-6CFC-472E-8302-5D9CD5D29798}" type="pres">
      <dgm:prSet presAssocID="{3AD80B8F-5535-4E63-B7DB-D91409FC6E6F}" presName="Ellipse" presStyleLbl="fgAcc1" presStyleIdx="11" presStyleCnt="15"/>
      <dgm:spPr>
        <a:solidFill>
          <a:schemeClr val="lt1">
            <a:alpha val="90000"/>
            <a:hueOff val="0"/>
            <a:satOff val="0"/>
            <a:lumOff val="0"/>
            <a:alphaOff val="0"/>
          </a:schemeClr>
        </a:solidFill>
        <a:ln w="25400" cap="flat" cmpd="sng" algn="ctr">
          <a:noFill/>
          <a:prstDash val="solid"/>
        </a:ln>
        <a:effectLst/>
      </dgm:spPr>
    </dgm:pt>
    <dgm:pt modelId="{5A0D1F6A-D628-4874-9B69-F3ED1F891767}" type="pres">
      <dgm:prSet presAssocID="{3AD80B8F-5535-4E63-B7DB-D91409FC6E6F}" presName="L2TextContainer" presStyleLbl="revTx" presStyleIdx="20" presStyleCnt="28">
        <dgm:presLayoutVars>
          <dgm:bulletEnabled val="1"/>
        </dgm:presLayoutVars>
      </dgm:prSet>
      <dgm:spPr/>
    </dgm:pt>
    <dgm:pt modelId="{63E476F8-067F-4EBC-BAAC-B53ADE0CA87C}" type="pres">
      <dgm:prSet presAssocID="{3AD80B8F-5535-4E63-B7DB-D91409FC6E6F}" presName="L1TextContainer" presStyleLbl="revTx" presStyleIdx="21" presStyleCnt="28">
        <dgm:presLayoutVars>
          <dgm:chMax val="1"/>
          <dgm:chPref val="1"/>
          <dgm:bulletEnabled val="1"/>
        </dgm:presLayoutVars>
      </dgm:prSet>
      <dgm:spPr/>
    </dgm:pt>
    <dgm:pt modelId="{9E58D9A6-9A06-4996-9B27-CB4DEE581E95}" type="pres">
      <dgm:prSet presAssocID="{3AD80B8F-5535-4E63-B7DB-D91409FC6E6F}" presName="ConnectLine" presStyleLbl="sibTrans1D1" presStyleIdx="10" presStyleCnt="14"/>
      <dgm:spPr>
        <a:noFill/>
        <a:ln w="12700" cap="flat" cmpd="sng" algn="ctr">
          <a:solidFill>
            <a:schemeClr val="accent1">
              <a:hueOff val="0"/>
              <a:satOff val="0"/>
              <a:lumOff val="0"/>
              <a:alphaOff val="0"/>
            </a:schemeClr>
          </a:solidFill>
          <a:prstDash val="dash"/>
        </a:ln>
        <a:effectLst/>
      </dgm:spPr>
    </dgm:pt>
    <dgm:pt modelId="{7DB48C23-B66E-43BF-914B-8C416E7AE6E5}" type="pres">
      <dgm:prSet presAssocID="{3AD80B8F-5535-4E63-B7DB-D91409FC6E6F}" presName="EmptyPlaceHolder" presStyleCnt="0"/>
      <dgm:spPr/>
    </dgm:pt>
    <dgm:pt modelId="{05907D25-FB77-4AFA-A118-50F07978DA9E}" type="pres">
      <dgm:prSet presAssocID="{756F001A-C43C-480D-BE84-302AE5170C1E}" presName="spaceBetweenRectangles" presStyleCnt="0"/>
      <dgm:spPr/>
    </dgm:pt>
    <dgm:pt modelId="{D0DDE54F-A0F2-48A7-A638-79ACB88A59C8}" type="pres">
      <dgm:prSet presAssocID="{C1FD51BA-3D66-49A3-B716-DCC39C58C603}" presName="composite" presStyleCnt="0"/>
      <dgm:spPr/>
    </dgm:pt>
    <dgm:pt modelId="{129556E7-026C-40B0-B6EC-5A63B7DA7F25}" type="pres">
      <dgm:prSet presAssocID="{C1FD51BA-3D66-49A3-B716-DCC39C58C603}" presName="ConnectorPoint" presStyleLbl="lnNode1" presStyleIdx="11"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3EA7EB48-506F-43DB-B37D-CC6B22D7452E}" type="pres">
      <dgm:prSet presAssocID="{C1FD51BA-3D66-49A3-B716-DCC39C58C603}" presName="DropPinPlaceHolder" presStyleCnt="0"/>
      <dgm:spPr/>
    </dgm:pt>
    <dgm:pt modelId="{A710AE76-FEF6-4A43-AB5A-4C4C6586B972}" type="pres">
      <dgm:prSet presAssocID="{C1FD51BA-3D66-49A3-B716-DCC39C58C603}" presName="DropPin" presStyleLbl="alignNode1" presStyleIdx="11" presStyleCnt="14"/>
      <dgm:spPr/>
    </dgm:pt>
    <dgm:pt modelId="{2C0971EC-12E2-4F12-9120-E507596F7642}" type="pres">
      <dgm:prSet presAssocID="{C1FD51BA-3D66-49A3-B716-DCC39C58C603}" presName="Ellipse" presStyleLbl="fgAcc1" presStyleIdx="12" presStyleCnt="15"/>
      <dgm:spPr>
        <a:solidFill>
          <a:schemeClr val="lt1">
            <a:alpha val="90000"/>
            <a:hueOff val="0"/>
            <a:satOff val="0"/>
            <a:lumOff val="0"/>
            <a:alphaOff val="0"/>
          </a:schemeClr>
        </a:solidFill>
        <a:ln w="25400" cap="flat" cmpd="sng" algn="ctr">
          <a:noFill/>
          <a:prstDash val="solid"/>
        </a:ln>
        <a:effectLst/>
      </dgm:spPr>
    </dgm:pt>
    <dgm:pt modelId="{21BC2C96-A444-42B8-B860-7B563202E5DE}" type="pres">
      <dgm:prSet presAssocID="{C1FD51BA-3D66-49A3-B716-DCC39C58C603}" presName="L2TextContainer" presStyleLbl="revTx" presStyleIdx="22" presStyleCnt="28">
        <dgm:presLayoutVars>
          <dgm:bulletEnabled val="1"/>
        </dgm:presLayoutVars>
      </dgm:prSet>
      <dgm:spPr/>
    </dgm:pt>
    <dgm:pt modelId="{0A613929-99E2-49CA-8519-CB4189577B85}" type="pres">
      <dgm:prSet presAssocID="{C1FD51BA-3D66-49A3-B716-DCC39C58C603}" presName="L1TextContainer" presStyleLbl="revTx" presStyleIdx="23" presStyleCnt="28">
        <dgm:presLayoutVars>
          <dgm:chMax val="1"/>
          <dgm:chPref val="1"/>
          <dgm:bulletEnabled val="1"/>
        </dgm:presLayoutVars>
      </dgm:prSet>
      <dgm:spPr/>
    </dgm:pt>
    <dgm:pt modelId="{6E0EBE74-F814-4A56-9757-FEA670374DFD}" type="pres">
      <dgm:prSet presAssocID="{C1FD51BA-3D66-49A3-B716-DCC39C58C603}" presName="ConnectLine" presStyleLbl="sibTrans1D1" presStyleIdx="11" presStyleCnt="14"/>
      <dgm:spPr>
        <a:noFill/>
        <a:ln w="12700" cap="flat" cmpd="sng" algn="ctr">
          <a:solidFill>
            <a:schemeClr val="accent1">
              <a:hueOff val="0"/>
              <a:satOff val="0"/>
              <a:lumOff val="0"/>
              <a:alphaOff val="0"/>
            </a:schemeClr>
          </a:solidFill>
          <a:prstDash val="dash"/>
        </a:ln>
        <a:effectLst/>
      </dgm:spPr>
    </dgm:pt>
    <dgm:pt modelId="{F38B95A8-55BA-4641-A746-0E6D2339ECE2}" type="pres">
      <dgm:prSet presAssocID="{C1FD51BA-3D66-49A3-B716-DCC39C58C603}" presName="EmptyPlaceHolder" presStyleCnt="0"/>
      <dgm:spPr/>
    </dgm:pt>
    <dgm:pt modelId="{04A990D7-3E3E-4CB4-A54B-4C7ED0090C95}" type="pres">
      <dgm:prSet presAssocID="{FB1E2756-0050-473D-8FC2-92A9F6431362}" presName="spaceBetweenRectangles" presStyleCnt="0"/>
      <dgm:spPr/>
    </dgm:pt>
    <dgm:pt modelId="{241DF2C4-286B-4625-A879-3C2E8495799E}" type="pres">
      <dgm:prSet presAssocID="{AE5BCB0F-F043-4031-B641-6F22A4CF7A20}" presName="composite" presStyleCnt="0"/>
      <dgm:spPr/>
    </dgm:pt>
    <dgm:pt modelId="{9C506F50-3AB3-42BA-B6B2-2F233B3D70A2}" type="pres">
      <dgm:prSet presAssocID="{AE5BCB0F-F043-4031-B641-6F22A4CF7A20}" presName="ConnectorPoint" presStyleLbl="lnNode1" presStyleIdx="12"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04B050E-1CA0-4CD9-B4AE-6D0F74AA718F}" type="pres">
      <dgm:prSet presAssocID="{AE5BCB0F-F043-4031-B641-6F22A4CF7A20}" presName="DropPinPlaceHolder" presStyleCnt="0"/>
      <dgm:spPr/>
    </dgm:pt>
    <dgm:pt modelId="{7A4A91AD-90F8-4970-929B-ADA3218B73A1}" type="pres">
      <dgm:prSet presAssocID="{AE5BCB0F-F043-4031-B641-6F22A4CF7A20}" presName="DropPin" presStyleLbl="alignNode1" presStyleIdx="12" presStyleCnt="14"/>
      <dgm:spPr/>
    </dgm:pt>
    <dgm:pt modelId="{A02B207C-14C6-4AA9-894F-79DF7859D319}" type="pres">
      <dgm:prSet presAssocID="{AE5BCB0F-F043-4031-B641-6F22A4CF7A20}" presName="Ellipse" presStyleLbl="fgAcc1" presStyleIdx="13" presStyleCnt="15"/>
      <dgm:spPr>
        <a:solidFill>
          <a:schemeClr val="lt1">
            <a:alpha val="90000"/>
            <a:hueOff val="0"/>
            <a:satOff val="0"/>
            <a:lumOff val="0"/>
            <a:alphaOff val="0"/>
          </a:schemeClr>
        </a:solidFill>
        <a:ln w="25400" cap="flat" cmpd="sng" algn="ctr">
          <a:noFill/>
          <a:prstDash val="solid"/>
        </a:ln>
        <a:effectLst/>
      </dgm:spPr>
    </dgm:pt>
    <dgm:pt modelId="{8E2EBED7-4F3F-44DE-AF2F-45CE793FDBFA}" type="pres">
      <dgm:prSet presAssocID="{AE5BCB0F-F043-4031-B641-6F22A4CF7A20}" presName="L2TextContainer" presStyleLbl="revTx" presStyleIdx="24" presStyleCnt="28">
        <dgm:presLayoutVars>
          <dgm:bulletEnabled val="1"/>
        </dgm:presLayoutVars>
      </dgm:prSet>
      <dgm:spPr/>
    </dgm:pt>
    <dgm:pt modelId="{142561FA-DE2E-48F2-80A7-1166B33ABF8E}" type="pres">
      <dgm:prSet presAssocID="{AE5BCB0F-F043-4031-B641-6F22A4CF7A20}" presName="L1TextContainer" presStyleLbl="revTx" presStyleIdx="25" presStyleCnt="28">
        <dgm:presLayoutVars>
          <dgm:chMax val="1"/>
          <dgm:chPref val="1"/>
          <dgm:bulletEnabled val="1"/>
        </dgm:presLayoutVars>
      </dgm:prSet>
      <dgm:spPr/>
    </dgm:pt>
    <dgm:pt modelId="{E67F2514-46CE-49D3-813B-A18C8B90A610}" type="pres">
      <dgm:prSet presAssocID="{AE5BCB0F-F043-4031-B641-6F22A4CF7A20}" presName="ConnectLine" presStyleLbl="sibTrans1D1" presStyleIdx="12" presStyleCnt="14"/>
      <dgm:spPr>
        <a:noFill/>
        <a:ln w="12700" cap="flat" cmpd="sng" algn="ctr">
          <a:solidFill>
            <a:schemeClr val="accent1">
              <a:hueOff val="0"/>
              <a:satOff val="0"/>
              <a:lumOff val="0"/>
              <a:alphaOff val="0"/>
            </a:schemeClr>
          </a:solidFill>
          <a:prstDash val="dash"/>
        </a:ln>
        <a:effectLst/>
      </dgm:spPr>
    </dgm:pt>
    <dgm:pt modelId="{FCDB5EE6-C07C-4636-8D41-731C89767970}" type="pres">
      <dgm:prSet presAssocID="{AE5BCB0F-F043-4031-B641-6F22A4CF7A20}" presName="EmptyPlaceHolder" presStyleCnt="0"/>
      <dgm:spPr/>
    </dgm:pt>
    <dgm:pt modelId="{F40F810B-1496-4DE8-A3E2-EC1546AC1A5B}" type="pres">
      <dgm:prSet presAssocID="{A3B2484C-C72B-4C4F-B2A7-E91CF5FB4DBF}" presName="spaceBetweenRectangles" presStyleCnt="0"/>
      <dgm:spPr/>
    </dgm:pt>
    <dgm:pt modelId="{CAA0225F-0B9C-4E5D-828F-B92E0F23DBD1}" type="pres">
      <dgm:prSet presAssocID="{E818188E-68A0-4349-ACC5-9BEE1F58F8E0}" presName="composite" presStyleCnt="0"/>
      <dgm:spPr/>
    </dgm:pt>
    <dgm:pt modelId="{436460E9-6C43-4B89-9473-028F546009ED}" type="pres">
      <dgm:prSet presAssocID="{E818188E-68A0-4349-ACC5-9BEE1F58F8E0}" presName="ConnectorPoint" presStyleLbl="lnNode1" presStyleIdx="13"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95BFF8-D40E-4FDE-826D-B95AFC14D4E8}" type="pres">
      <dgm:prSet presAssocID="{E818188E-68A0-4349-ACC5-9BEE1F58F8E0}" presName="DropPinPlaceHolder" presStyleCnt="0"/>
      <dgm:spPr/>
    </dgm:pt>
    <dgm:pt modelId="{D2E14F94-457E-4653-B395-F136486F1602}" type="pres">
      <dgm:prSet presAssocID="{E818188E-68A0-4349-ACC5-9BEE1F58F8E0}" presName="DropPin" presStyleLbl="alignNode1" presStyleIdx="13" presStyleCnt="14"/>
      <dgm:spPr/>
    </dgm:pt>
    <dgm:pt modelId="{DA309590-34D8-483D-81B2-6D43365CB47B}" type="pres">
      <dgm:prSet presAssocID="{E818188E-68A0-4349-ACC5-9BEE1F58F8E0}" presName="Ellipse" presStyleLbl="fgAcc1" presStyleIdx="14" presStyleCnt="15"/>
      <dgm:spPr>
        <a:solidFill>
          <a:schemeClr val="lt1">
            <a:alpha val="90000"/>
            <a:hueOff val="0"/>
            <a:satOff val="0"/>
            <a:lumOff val="0"/>
            <a:alphaOff val="0"/>
          </a:schemeClr>
        </a:solidFill>
        <a:ln w="25400" cap="flat" cmpd="sng" algn="ctr">
          <a:noFill/>
          <a:prstDash val="solid"/>
        </a:ln>
        <a:effectLst/>
      </dgm:spPr>
    </dgm:pt>
    <dgm:pt modelId="{D908E0EF-64B7-4845-8C0D-9EF012FD30CC}" type="pres">
      <dgm:prSet presAssocID="{E818188E-68A0-4349-ACC5-9BEE1F58F8E0}" presName="L2TextContainer" presStyleLbl="revTx" presStyleIdx="26" presStyleCnt="28">
        <dgm:presLayoutVars>
          <dgm:bulletEnabled val="1"/>
        </dgm:presLayoutVars>
      </dgm:prSet>
      <dgm:spPr/>
    </dgm:pt>
    <dgm:pt modelId="{99719E07-A40A-44E4-888E-65BE15BB9341}" type="pres">
      <dgm:prSet presAssocID="{E818188E-68A0-4349-ACC5-9BEE1F58F8E0}" presName="L1TextContainer" presStyleLbl="revTx" presStyleIdx="27" presStyleCnt="28">
        <dgm:presLayoutVars>
          <dgm:chMax val="1"/>
          <dgm:chPref val="1"/>
          <dgm:bulletEnabled val="1"/>
        </dgm:presLayoutVars>
      </dgm:prSet>
      <dgm:spPr/>
    </dgm:pt>
    <dgm:pt modelId="{4B863BC9-FF46-43C5-95A1-9D11B1687BBE}" type="pres">
      <dgm:prSet presAssocID="{E818188E-68A0-4349-ACC5-9BEE1F58F8E0}" presName="ConnectLine" presStyleLbl="sibTrans1D1" presStyleIdx="13" presStyleCnt="14"/>
      <dgm:spPr>
        <a:noFill/>
        <a:ln w="12700" cap="flat" cmpd="sng" algn="ctr">
          <a:solidFill>
            <a:schemeClr val="accent1">
              <a:hueOff val="0"/>
              <a:satOff val="0"/>
              <a:lumOff val="0"/>
              <a:alphaOff val="0"/>
            </a:schemeClr>
          </a:solidFill>
          <a:prstDash val="dash"/>
        </a:ln>
        <a:effectLst/>
      </dgm:spPr>
    </dgm:pt>
    <dgm:pt modelId="{DC272899-63D0-44C9-B625-0D21C95125CE}" type="pres">
      <dgm:prSet presAssocID="{E818188E-68A0-4349-ACC5-9BEE1F58F8E0}" presName="EmptyPlaceHolder" presStyleCnt="0"/>
      <dgm:spPr/>
    </dgm:pt>
  </dgm:ptLst>
  <dgm:cxnLst>
    <dgm:cxn modelId="{A6CB5901-1E69-4BB9-9395-EB8944B7CDBD}" srcId="{AED7BFA7-0C75-4E7E-94DC-F73D5B70E340}" destId="{BB868BEB-C710-4FCC-BCD3-96350396C758}" srcOrd="1" destOrd="0" parTransId="{33442C97-3D53-4771-A80A-C3170F6E1BE4}" sibTransId="{9547AC3C-F151-4BED-A59F-C6981A792B18}"/>
    <dgm:cxn modelId="{C576A008-9D48-482E-9320-757C9DCAE5F9}" srcId="{BDF9EF0B-0897-43BC-8FE5-A1AE9B3B10D4}" destId="{9DFE3191-2452-43B3-96F1-B755E95A7277}" srcOrd="0" destOrd="0" parTransId="{33390D62-2C15-4D50-8A12-0EBDB8583ED8}" sibTransId="{18CACAC1-CE71-48EE-B469-585F502BD216}"/>
    <dgm:cxn modelId="{3451630E-79F5-4440-AA94-FC486E63BA0D}" srcId="{1D47C047-609E-4E00-A0D4-43BCEE488806}" destId="{1DEC278E-3508-40DA-802D-AAB863829D86}" srcOrd="0" destOrd="0" parTransId="{E369230A-DD00-4786-81CA-141B42EA8185}" sibTransId="{8A7FA571-5F22-47DF-B953-7401A7088DAC}"/>
    <dgm:cxn modelId="{E13B680E-6CF9-48FE-8C62-72ED325CC8D5}" srcId="{C1FD51BA-3D66-49A3-B716-DCC39C58C603}" destId="{4EFDD74C-01B5-42B9-A24E-9467220746D9}" srcOrd="0" destOrd="0" parTransId="{07808F30-9802-4B48-8306-570CCD0DE515}" sibTransId="{F28F0DB6-59C6-4D94-A0F2-FDAB63D09E03}"/>
    <dgm:cxn modelId="{B5790712-6287-480A-8FD8-36F439450101}" srcId="{18BE0287-FE8F-4433-8BBF-8CC2B0CF335D}" destId="{36A82A79-0A4B-44CF-AAF6-328A4ABB99AA}" srcOrd="7" destOrd="0" parTransId="{DD2B56EA-744F-4038-A534-104D26B29892}" sibTransId="{6107CE46-3ECF-4A3C-A4C6-78A6E36676D4}"/>
    <dgm:cxn modelId="{7ED05116-1DA4-4FF2-B163-ECF889DAAF39}" type="presOf" srcId="{BB868BEB-C710-4FCC-BCD3-96350396C758}" destId="{52365EB3-AE03-4F15-91CA-5F33DFE16955}" srcOrd="0" destOrd="1" presId="urn:microsoft.com/office/officeart/2017/3/layout/DropPinTimeline"/>
    <dgm:cxn modelId="{14957F17-07A6-427E-88BB-BF362294C5D7}" srcId="{E818188E-68A0-4349-ACC5-9BEE1F58F8E0}" destId="{0C1A801E-A3C2-4F2C-9CC9-3365211F79B8}" srcOrd="0" destOrd="0" parTransId="{4BAE4153-DC05-4F18-8B67-B24925B6F424}" sibTransId="{0CA68156-DAD7-4BDF-B3AD-6C027E112E83}"/>
    <dgm:cxn modelId="{7F66DA18-97C8-4DF5-8985-6A975EA88179}" type="presOf" srcId="{B1A6D416-E22A-4E32-B626-EBAE3988739A}" destId="{56B1E731-9062-46CC-A41F-A80BF68793FC}" srcOrd="0" destOrd="0" presId="urn:microsoft.com/office/officeart/2017/3/layout/DropPinTimeline"/>
    <dgm:cxn modelId="{7C24CD1E-91FA-4961-954A-CC2C9FA42C39}" type="presOf" srcId="{CB6BBCCB-B15A-4BDC-A4B2-E5A7F02FE286}" destId="{FF00D4B2-86A5-437B-AB87-B754E213B634}" srcOrd="0" destOrd="0" presId="urn:microsoft.com/office/officeart/2017/3/layout/DropPinTimeline"/>
    <dgm:cxn modelId="{D5BBD122-C6FD-4CFF-A689-B4DD823C6B0D}" srcId="{7B6BE5CB-D572-426B-A80B-3B723AC77E23}" destId="{6257DF77-76C1-4FE9-8B64-2A8651358B55}" srcOrd="0" destOrd="0" parTransId="{93AD4E8C-7BBE-4664-A717-E7CF838A72AF}" sibTransId="{34EA033B-0CF5-42C2-9724-B3A94D86800D}"/>
    <dgm:cxn modelId="{C4F5722B-5BE9-44AB-BD98-AF138CDB21D8}" type="presOf" srcId="{BDF9EF0B-0897-43BC-8FE5-A1AE9B3B10D4}" destId="{A997A981-F985-44A6-BFCA-3789BC59C55B}" srcOrd="0" destOrd="0" presId="urn:microsoft.com/office/officeart/2017/3/layout/DropPinTimeline"/>
    <dgm:cxn modelId="{1A66862C-320F-4ACD-9B7D-ACEAE7999ED0}" srcId="{18BE0287-FE8F-4433-8BBF-8CC2B0CF335D}" destId="{494322B4-B05B-4E61-961C-77B22F39850F}" srcOrd="1" destOrd="0" parTransId="{306333AE-6BE1-4015-8B2F-5237086B3E31}" sibTransId="{6218E6E6-D482-481D-920A-25A533295854}"/>
    <dgm:cxn modelId="{7E0FF02D-822A-4BB8-B0FE-FB201A2DF496}" type="presOf" srcId="{1D47C047-609E-4E00-A0D4-43BCEE488806}" destId="{50C9ACA2-4FA0-4E53-8F4B-85A2991CDB5E}" srcOrd="0" destOrd="0" presId="urn:microsoft.com/office/officeart/2017/3/layout/DropPinTimeline"/>
    <dgm:cxn modelId="{524FF630-DC01-4037-9AB3-446291558C82}" srcId="{18BE0287-FE8F-4433-8BBF-8CC2B0CF335D}" destId="{7B6BE5CB-D572-426B-A80B-3B723AC77E23}" srcOrd="9" destOrd="0" parTransId="{ACDC388B-EA83-4741-8882-292E7129B197}" sibTransId="{63D0DDFB-996F-4BAB-9ABB-91AB59B3463B}"/>
    <dgm:cxn modelId="{A2F3A531-70A0-4A19-AAE3-FAC4762B5C91}" type="presOf" srcId="{494322B4-B05B-4E61-961C-77B22F39850F}" destId="{85BDE4BD-45CC-4907-8F3C-EF66E46E1BE7}" srcOrd="0" destOrd="0" presId="urn:microsoft.com/office/officeart/2017/3/layout/DropPinTimeline"/>
    <dgm:cxn modelId="{80236234-6534-481A-A1B5-F17009DF543C}" type="presOf" srcId="{3AD80B8F-5535-4E63-B7DB-D91409FC6E6F}" destId="{63E476F8-067F-4EBC-BAAC-B53ADE0CA87C}" srcOrd="0" destOrd="0" presId="urn:microsoft.com/office/officeart/2017/3/layout/DropPinTimeline"/>
    <dgm:cxn modelId="{8B7E9536-6DD0-454E-BEAB-0766D0F8D2CB}" type="presOf" srcId="{1DEC278E-3508-40DA-802D-AAB863829D86}" destId="{07F74587-3AAC-4D01-9C69-3EA2EFB9C402}" srcOrd="0" destOrd="0" presId="urn:microsoft.com/office/officeart/2017/3/layout/DropPinTimeline"/>
    <dgm:cxn modelId="{52BD683C-8990-4183-A87A-91550B1549EE}" srcId="{18BE0287-FE8F-4433-8BBF-8CC2B0CF335D}" destId="{1D47C047-609E-4E00-A0D4-43BCEE488806}" srcOrd="0" destOrd="0" parTransId="{A1C24077-BB31-497E-BD41-DB2B9BF669A8}" sibTransId="{8E4ECA9C-5087-46FE-9376-FCB640AA049F}"/>
    <dgm:cxn modelId="{C680373E-5428-4CE6-AB46-EB9021F28091}" srcId="{18BE0287-FE8F-4433-8BBF-8CC2B0CF335D}" destId="{8AF9CC82-4529-4987-8CA1-B6D25E110329}" srcOrd="4" destOrd="0" parTransId="{0C3FBD68-B24A-4CCF-BEEF-C149E3AF43ED}" sibTransId="{BD4F5950-E8CC-4A19-94DC-98A0718BCF2C}"/>
    <dgm:cxn modelId="{90BAEF5C-D864-41B9-889B-20562FD8707E}" srcId="{18BE0287-FE8F-4433-8BBF-8CC2B0CF335D}" destId="{AF07973C-4089-4623-BB5B-BDA742462918}" srcOrd="8" destOrd="0" parTransId="{DC1AE8CB-7D6A-414A-9799-D4B619FBB5A3}" sibTransId="{0358E0DA-4FA5-4EEB-9067-94BFA8B3AA0A}"/>
    <dgm:cxn modelId="{C7FA8661-B18C-435F-9B7A-9BF74F587BD5}" srcId="{18BE0287-FE8F-4433-8BBF-8CC2B0CF335D}" destId="{C1FD51BA-3D66-49A3-B716-DCC39C58C603}" srcOrd="11" destOrd="0" parTransId="{FB117C3D-C47B-40E0-96B8-065DAEEED329}" sibTransId="{FB1E2756-0050-473D-8FC2-92A9F6431362}"/>
    <dgm:cxn modelId="{5A4EE164-3D37-40A2-BB0C-23C6C454FBF0}" srcId="{18BE0287-FE8F-4433-8BBF-8CC2B0CF335D}" destId="{AED7BFA7-0C75-4E7E-94DC-F73D5B70E340}" srcOrd="2" destOrd="0" parTransId="{E6B87F8C-7426-4272-A212-3D0A50AEAAB8}" sibTransId="{BE52C0A6-744D-459D-8721-AF9A9C634A90}"/>
    <dgm:cxn modelId="{C682E864-B23F-40B7-9507-4767665F6D49}" srcId="{18BE0287-FE8F-4433-8BBF-8CC2B0CF335D}" destId="{E818188E-68A0-4349-ACC5-9BEE1F58F8E0}" srcOrd="13" destOrd="0" parTransId="{8C6620B3-DCDA-4FB2-BEC4-F1304533ACBC}" sibTransId="{76284D01-A049-4291-88EC-D1FDA5E6B5BD}"/>
    <dgm:cxn modelId="{65252A45-588D-4AC6-90C7-A2067463BF47}" srcId="{42BB9884-6BB9-4894-B6C3-E7F52CE4CDFC}" destId="{60E81693-BA5F-4500-8878-BE685A2D98D9}" srcOrd="0" destOrd="0" parTransId="{80FA309C-886A-492E-AD56-168F80CAA015}" sibTransId="{C972BD8D-3911-4566-98B8-1A6D348F341B}"/>
    <dgm:cxn modelId="{52B6C66A-6481-4C4A-87F9-DB4734F9649C}" srcId="{8AF9CC82-4529-4987-8CA1-B6D25E110329}" destId="{8FFDF007-EA98-40D1-AC4D-F750F9E9F654}" srcOrd="0" destOrd="0" parTransId="{F1484DD7-5846-4CD2-84F4-9AC519AE2737}" sibTransId="{0C76DC6D-6EB0-4F60-9940-EAE25367E45F}"/>
    <dgm:cxn modelId="{38B0C66D-13E8-4130-9F0B-7828F5951F67}" srcId="{18BE0287-FE8F-4433-8BBF-8CC2B0CF335D}" destId="{3AD80B8F-5535-4E63-B7DB-D91409FC6E6F}" srcOrd="10" destOrd="0" parTransId="{4628E8B4-BBD8-42BC-B934-23B6FC4D9252}" sibTransId="{756F001A-C43C-480D-BE84-302AE5170C1E}"/>
    <dgm:cxn modelId="{8479274E-8334-4EE5-9DF4-B9DE21FB2A5B}" srcId="{494322B4-B05B-4E61-961C-77B22F39850F}" destId="{D5DBAE28-9E0F-4147-8DF9-27F1F00F1B61}" srcOrd="1" destOrd="0" parTransId="{CA1A09F8-D15D-4212-B5F3-FD405CC1CAF2}" sibTransId="{CB16D2AD-4748-4B85-872D-2EA809B20A82}"/>
    <dgm:cxn modelId="{75CDA650-1DA6-4AAC-B729-05717E4D5FE7}" type="presOf" srcId="{965A1F98-F64A-4995-8AA2-5E0FD60FE6EE}" destId="{5A0D1F6A-D628-4874-9B69-F3ED1F891767}" srcOrd="0" destOrd="0" presId="urn:microsoft.com/office/officeart/2017/3/layout/DropPinTimeline"/>
    <dgm:cxn modelId="{F6DA9573-C82F-4B4B-84E4-17394F7BDB94}" type="presOf" srcId="{C1FD51BA-3D66-49A3-B716-DCC39C58C603}" destId="{0A613929-99E2-49CA-8519-CB4189577B85}" srcOrd="0" destOrd="0" presId="urn:microsoft.com/office/officeart/2017/3/layout/DropPinTimeline"/>
    <dgm:cxn modelId="{BFB2517C-DADA-4155-A809-0E4FC9C2B05B}" type="presOf" srcId="{D5DBAE28-9E0F-4147-8DF9-27F1F00F1B61}" destId="{C63B2318-EAEF-4984-B7C2-78F3202DFEE0}" srcOrd="0" destOrd="1" presId="urn:microsoft.com/office/officeart/2017/3/layout/DropPinTimeline"/>
    <dgm:cxn modelId="{1F888E82-96A2-40E0-8A22-EB8EA59C3408}" srcId="{3AD80B8F-5535-4E63-B7DB-D91409FC6E6F}" destId="{965A1F98-F64A-4995-8AA2-5E0FD60FE6EE}" srcOrd="0" destOrd="0" parTransId="{ED0DB5A7-0999-401B-8C7B-224F52290370}" sibTransId="{24123704-B940-4569-B9AA-670C1C80E01B}"/>
    <dgm:cxn modelId="{892D2A86-55D7-4497-842B-B992F4FB69FD}" type="presOf" srcId="{A2305741-5373-48E4-96D3-AC3DFDBE30ED}" destId="{C8071FC6-17EA-4765-AC49-FCFE3C3C1A64}" srcOrd="0" destOrd="0" presId="urn:microsoft.com/office/officeart/2017/3/layout/DropPinTimeline"/>
    <dgm:cxn modelId="{FECA0188-9B16-4BD9-979A-B5D53AC1A23D}" type="presOf" srcId="{AED7BFA7-0C75-4E7E-94DC-F73D5B70E340}" destId="{CA2BFA00-3FFB-407F-9BB0-2C66CE9E4A0E}" srcOrd="0" destOrd="0" presId="urn:microsoft.com/office/officeart/2017/3/layout/DropPinTimeline"/>
    <dgm:cxn modelId="{1413AF8C-B41E-494C-8961-B6C0665DEB4B}" type="presOf" srcId="{6257DF77-76C1-4FE9-8B64-2A8651358B55}" destId="{E588ED30-C561-4FEB-87DB-F12E2AB86527}" srcOrd="0" destOrd="0" presId="urn:microsoft.com/office/officeart/2017/3/layout/DropPinTimeline"/>
    <dgm:cxn modelId="{7D48558F-6966-47AB-81C9-2EFD80B600D3}" type="presOf" srcId="{0C1A801E-A3C2-4F2C-9CC9-3365211F79B8}" destId="{D908E0EF-64B7-4845-8C0D-9EF012FD30CC}" srcOrd="0" destOrd="0" presId="urn:microsoft.com/office/officeart/2017/3/layout/DropPinTimeline"/>
    <dgm:cxn modelId="{A0484D95-5166-4C0A-A6E2-C4E49C351716}" srcId="{AF07973C-4089-4623-BB5B-BDA742462918}" destId="{CB6BBCCB-B15A-4BDC-A4B2-E5A7F02FE286}" srcOrd="0" destOrd="0" parTransId="{9136F765-0156-4D62-8B60-073E7503EE5E}" sibTransId="{AEE2C59C-1E0E-49DF-9936-A74D58D7FB72}"/>
    <dgm:cxn modelId="{ECCF3F96-F620-41C2-8C1B-098AFA0B3AA0}" type="presOf" srcId="{B5C4AD58-6015-41F9-8117-DDC5BCDB54B1}" destId="{07F74587-3AAC-4D01-9C69-3EA2EFB9C402}" srcOrd="0" destOrd="1" presId="urn:microsoft.com/office/officeart/2017/3/layout/DropPinTimeline"/>
    <dgm:cxn modelId="{235F3197-BEFC-4FCF-8864-D54A547C04DF}" type="presOf" srcId="{18BE0287-FE8F-4433-8BBF-8CC2B0CF335D}" destId="{7C35660B-2A36-49A2-9FFD-51EE1947CE0F}" srcOrd="0" destOrd="0" presId="urn:microsoft.com/office/officeart/2017/3/layout/DropPinTimeline"/>
    <dgm:cxn modelId="{5F126C97-89D4-43F0-82C9-EC50427C62F6}" type="presOf" srcId="{4EFDD74C-01B5-42B9-A24E-9467220746D9}" destId="{21BC2C96-A444-42B8-B860-7B563202E5DE}" srcOrd="0" destOrd="0" presId="urn:microsoft.com/office/officeart/2017/3/layout/DropPinTimeline"/>
    <dgm:cxn modelId="{E8E6959A-C598-4BB7-B217-C437E60D110E}" srcId="{7B6BE5CB-D572-426B-A80B-3B723AC77E23}" destId="{E97F338D-CDA5-40FB-99DA-3C10996742CC}" srcOrd="1" destOrd="0" parTransId="{A9D354ED-CDD7-49F7-845F-1E4AB2DB5EDF}" sibTransId="{012AC92E-72D0-4660-9B90-7454689B2B2B}"/>
    <dgm:cxn modelId="{1C12799B-7F08-4B99-B3EE-F89397F44D16}" srcId="{494322B4-B05B-4E61-961C-77B22F39850F}" destId="{59CBEC2D-C143-4FB6-8CF1-C22EDA1D0455}" srcOrd="0" destOrd="0" parTransId="{CEE69D6B-68C1-48AE-B94C-4E2DF2D3A9D7}" sibTransId="{84525E61-C28C-4FD8-94DF-BBB9FBC9A39A}"/>
    <dgm:cxn modelId="{A5C84BA1-F70D-4C95-857E-B27DA681C382}" type="presOf" srcId="{42BB9884-6BB9-4894-B6C3-E7F52CE4CDFC}" destId="{788B7F26-7BFD-47A5-BEF6-514722984FB0}" srcOrd="0" destOrd="0" presId="urn:microsoft.com/office/officeart/2017/3/layout/DropPinTimeline"/>
    <dgm:cxn modelId="{47A60AA7-3E73-4688-B0E7-D650C5D204ED}" srcId="{18BE0287-FE8F-4433-8BBF-8CC2B0CF335D}" destId="{42BB9884-6BB9-4894-B6C3-E7F52CE4CDFC}" srcOrd="5" destOrd="0" parTransId="{98ED5D63-8BC2-4AB3-9C4C-49C85FC40F3B}" sibTransId="{B4F7044D-7FF8-48A3-B2E8-30C0A9DF4735}"/>
    <dgm:cxn modelId="{F507BDA9-2267-464D-8DFB-D976A2DCC09C}" type="presOf" srcId="{08D3ABC1-2356-4FD4-B23F-D89D364B1464}" destId="{52365EB3-AE03-4F15-91CA-5F33DFE16955}" srcOrd="0" destOrd="0" presId="urn:microsoft.com/office/officeart/2017/3/layout/DropPinTimeline"/>
    <dgm:cxn modelId="{9341CAA9-75AE-4F01-966A-627DC75FD232}" type="presOf" srcId="{52CC3923-B785-4548-94FF-860670E7614D}" destId="{F82B7447-7117-46C2-B8B8-E787711A8A65}" srcOrd="0" destOrd="0" presId="urn:microsoft.com/office/officeart/2017/3/layout/DropPinTimeline"/>
    <dgm:cxn modelId="{241952AB-9611-4C27-9F9C-3E0CCA8FE0EC}" srcId="{36A82A79-0A4B-44CF-AAF6-328A4ABB99AA}" destId="{A2305741-5373-48E4-96D3-AC3DFDBE30ED}" srcOrd="0" destOrd="0" parTransId="{76222266-B17F-4D0D-BFBB-EFE15494D60A}" sibTransId="{113797FF-05FD-4B95-87C7-1CB87EA8A8DD}"/>
    <dgm:cxn modelId="{C64308AF-31D5-4340-B772-5D14FA512657}" srcId="{18BE0287-FE8F-4433-8BBF-8CC2B0CF335D}" destId="{52CC3923-B785-4548-94FF-860670E7614D}" srcOrd="6" destOrd="0" parTransId="{41354DCA-BD85-48BD-8083-06A95EDF51D1}" sibTransId="{8E286EF9-4AC1-413B-A410-6DFAA1BE1A2F}"/>
    <dgm:cxn modelId="{A0F0CCB1-2DED-4EC2-9244-9564E5E12CA1}" type="presOf" srcId="{36A82A79-0A4B-44CF-AAF6-328A4ABB99AA}" destId="{2E878AF0-5EED-4623-8200-286EC09B4E61}" srcOrd="0" destOrd="0" presId="urn:microsoft.com/office/officeart/2017/3/layout/DropPinTimeline"/>
    <dgm:cxn modelId="{217A4AB2-6A52-4723-B6F7-E1629E737010}" srcId="{18BE0287-FE8F-4433-8BBF-8CC2B0CF335D}" destId="{AE5BCB0F-F043-4031-B641-6F22A4CF7A20}" srcOrd="12" destOrd="0" parTransId="{A049AD2F-95FE-4149-AC23-8B439787882A}" sibTransId="{A3B2484C-C72B-4C4F-B2A7-E91CF5FB4DBF}"/>
    <dgm:cxn modelId="{D26D22B7-E93F-4FBE-932A-A5C38B927F72}" type="presOf" srcId="{59CBEC2D-C143-4FB6-8CF1-C22EDA1D0455}" destId="{C63B2318-EAEF-4984-B7C2-78F3202DFEE0}" srcOrd="0" destOrd="0" presId="urn:microsoft.com/office/officeart/2017/3/layout/DropPinTimeline"/>
    <dgm:cxn modelId="{115D5EB8-8B29-4184-83A2-4CC6B285A1A1}" type="presOf" srcId="{60E81693-BA5F-4500-8878-BE685A2D98D9}" destId="{F4B8369F-FFF3-4052-A007-CB0F8A2606AC}" srcOrd="0" destOrd="0" presId="urn:microsoft.com/office/officeart/2017/3/layout/DropPinTimeline"/>
    <dgm:cxn modelId="{FD15CDB9-308F-435A-B3EA-F8C0BEB86231}" type="presOf" srcId="{AF07973C-4089-4623-BB5B-BDA742462918}" destId="{E05DB396-C49B-4D9C-8C9D-E66B955939D0}" srcOrd="0" destOrd="0" presId="urn:microsoft.com/office/officeart/2017/3/layout/DropPinTimeline"/>
    <dgm:cxn modelId="{250627BB-A67B-48DD-86A0-B943B7588B96}" srcId="{52CC3923-B785-4548-94FF-860670E7614D}" destId="{B1A6D416-E22A-4E32-B626-EBAE3988739A}" srcOrd="0" destOrd="0" parTransId="{A26777AF-8A29-48FE-A6E8-98DC80868DF2}" sibTransId="{41827C08-9F69-4DD9-9840-850DAFE070F1}"/>
    <dgm:cxn modelId="{656E3AC3-841E-4FEF-A082-1430B0B4A3A4}" type="presOf" srcId="{E97F338D-CDA5-40FB-99DA-3C10996742CC}" destId="{E588ED30-C561-4FEB-87DB-F12E2AB86527}" srcOrd="0" destOrd="1" presId="urn:microsoft.com/office/officeart/2017/3/layout/DropPinTimeline"/>
    <dgm:cxn modelId="{142300C5-C98F-4845-8CF7-CE1B846928FA}" type="presOf" srcId="{8AF9CC82-4529-4987-8CA1-B6D25E110329}" destId="{EC71D6FF-E4A1-4335-91B2-41A45079CBAA}" srcOrd="0" destOrd="0" presId="urn:microsoft.com/office/officeart/2017/3/layout/DropPinTimeline"/>
    <dgm:cxn modelId="{D7183BCA-7AFB-48B0-A452-12FBFFB8C260}" srcId="{AED7BFA7-0C75-4E7E-94DC-F73D5B70E340}" destId="{08D3ABC1-2356-4FD4-B23F-D89D364B1464}" srcOrd="0" destOrd="0" parTransId="{8E9732CA-2B2D-4207-8FC2-6338CA8AC6B9}" sibTransId="{E201B0C0-260C-462D-BA6F-D2DDB0AF280C}"/>
    <dgm:cxn modelId="{A4E885CB-CF39-45DF-BE8D-00D6C74E1836}" srcId="{AE5BCB0F-F043-4031-B641-6F22A4CF7A20}" destId="{D5C2908F-75A1-48FE-B468-A8BA395A1E13}" srcOrd="0" destOrd="0" parTransId="{8F33C71D-CE9A-4FBD-9DE8-6311B77C99FE}" sibTransId="{52299F4F-8B12-483A-A7CC-3AE8CE6CBE36}"/>
    <dgm:cxn modelId="{655E27CF-C104-430F-B129-7D0BE1023D16}" type="presOf" srcId="{7B6BE5CB-D572-426B-A80B-3B723AC77E23}" destId="{2562A94D-2DA1-4460-B28C-7AC1942FB6E6}" srcOrd="0" destOrd="0" presId="urn:microsoft.com/office/officeart/2017/3/layout/DropPinTimeline"/>
    <dgm:cxn modelId="{ECEC4BD5-B134-4E63-9196-6FD2079906DA}" type="presOf" srcId="{E818188E-68A0-4349-ACC5-9BEE1F58F8E0}" destId="{99719E07-A40A-44E4-888E-65BE15BB9341}" srcOrd="0" destOrd="0" presId="urn:microsoft.com/office/officeart/2017/3/layout/DropPinTimeline"/>
    <dgm:cxn modelId="{5F2100D6-FF0A-4B91-A75E-B4451B1BE654}" type="presOf" srcId="{D5C2908F-75A1-48FE-B468-A8BA395A1E13}" destId="{8E2EBED7-4F3F-44DE-AF2F-45CE793FDBFA}" srcOrd="0" destOrd="0" presId="urn:microsoft.com/office/officeart/2017/3/layout/DropPinTimeline"/>
    <dgm:cxn modelId="{57182ADB-5D61-41D0-87C5-EC398D0EBF2E}" srcId="{18BE0287-FE8F-4433-8BBF-8CC2B0CF335D}" destId="{BDF9EF0B-0897-43BC-8FE5-A1AE9B3B10D4}" srcOrd="3" destOrd="0" parTransId="{872ED1E7-1EEC-4C70-A080-28A31944807F}" sibTransId="{421CA2C7-95F8-41DC-AB0A-A475EABB6E42}"/>
    <dgm:cxn modelId="{BE6603DD-1942-4345-A472-19ED9136F1AE}" type="presOf" srcId="{7C2D4FD5-F2D5-4400-B10C-7C49FBF5D832}" destId="{D6EA2D2F-48B8-4895-8346-DF3AAA37960E}" srcOrd="0" destOrd="1" presId="urn:microsoft.com/office/officeart/2017/3/layout/DropPinTimeline"/>
    <dgm:cxn modelId="{E92467E4-5A44-4311-A66F-F479D5DC4A04}" type="presOf" srcId="{8FFDF007-EA98-40D1-AC4D-F750F9E9F654}" destId="{DC791DD8-4417-40A6-995E-A38FAB6EB834}" srcOrd="0" destOrd="0" presId="urn:microsoft.com/office/officeart/2017/3/layout/DropPinTimeline"/>
    <dgm:cxn modelId="{9904A2E7-EBF0-4D89-9637-1E9D6D0B6BD1}" type="presOf" srcId="{AE5BCB0F-F043-4031-B641-6F22A4CF7A20}" destId="{142561FA-DE2E-48F2-80A7-1166B33ABF8E}" srcOrd="0" destOrd="0" presId="urn:microsoft.com/office/officeart/2017/3/layout/DropPinTimeline"/>
    <dgm:cxn modelId="{AC0349F1-66CC-4FB3-89D3-C7160B018C60}" srcId="{1D47C047-609E-4E00-A0D4-43BCEE488806}" destId="{B5C4AD58-6015-41F9-8117-DDC5BCDB54B1}" srcOrd="1" destOrd="0" parTransId="{86117C0B-AC6C-4595-A28F-87C809A012C6}" sibTransId="{601E31EC-CBCF-4E17-858E-598984D53F99}"/>
    <dgm:cxn modelId="{B9CEE3F2-D4A5-4579-A72D-D072DF083A2E}" srcId="{BDF9EF0B-0897-43BC-8FE5-A1AE9B3B10D4}" destId="{7C2D4FD5-F2D5-4400-B10C-7C49FBF5D832}" srcOrd="1" destOrd="0" parTransId="{C5D98106-28EB-4C56-B28F-626DCD23DB6B}" sibTransId="{208BD3DE-E1BC-49C0-88AD-624BBFD01C4F}"/>
    <dgm:cxn modelId="{5E226AF6-BD91-4471-9A05-B4F7B1F98CCE}" type="presOf" srcId="{9DFE3191-2452-43B3-96F1-B755E95A7277}" destId="{D6EA2D2F-48B8-4895-8346-DF3AAA37960E}" srcOrd="0" destOrd="0" presId="urn:microsoft.com/office/officeart/2017/3/layout/DropPinTimeline"/>
    <dgm:cxn modelId="{990BE082-7C64-4A87-913F-904CA41162B4}" type="presParOf" srcId="{7C35660B-2A36-49A2-9FFD-51EE1947CE0F}" destId="{23D09FDF-85F3-4F31-9942-CAAC9528DC98}" srcOrd="0" destOrd="0" presId="urn:microsoft.com/office/officeart/2017/3/layout/DropPinTimeline"/>
    <dgm:cxn modelId="{1AB18730-1FED-41A8-8388-500245CABFCE}" type="presParOf" srcId="{7C35660B-2A36-49A2-9FFD-51EE1947CE0F}" destId="{B45A1A4F-A4DA-42B2-85BE-D092E2FDEBB2}" srcOrd="1" destOrd="0" presId="urn:microsoft.com/office/officeart/2017/3/layout/DropPinTimeline"/>
    <dgm:cxn modelId="{C9AF1509-74B0-430B-B7CB-49CBF5C8EA3D}" type="presParOf" srcId="{B45A1A4F-A4DA-42B2-85BE-D092E2FDEBB2}" destId="{6149B7E5-D02F-4202-AD21-859E393146AD}" srcOrd="0" destOrd="0" presId="urn:microsoft.com/office/officeart/2017/3/layout/DropPinTimeline"/>
    <dgm:cxn modelId="{5FD53F72-69F4-4054-9992-CF79AEBE2425}" type="presParOf" srcId="{6149B7E5-D02F-4202-AD21-859E393146AD}" destId="{A919D757-9C86-45DB-AA2A-1FE8072EC72E}" srcOrd="0" destOrd="0" presId="urn:microsoft.com/office/officeart/2017/3/layout/DropPinTimeline"/>
    <dgm:cxn modelId="{7782F500-B4A3-4C9A-9AED-10BA3AB0F7BD}" type="presParOf" srcId="{6149B7E5-D02F-4202-AD21-859E393146AD}" destId="{CC0E98B0-C917-4B79-9EAD-AF641ACC01D4}" srcOrd="1" destOrd="0" presId="urn:microsoft.com/office/officeart/2017/3/layout/DropPinTimeline"/>
    <dgm:cxn modelId="{BC4C6BD0-7494-4DC1-B484-CAB303CFC3E4}" type="presParOf" srcId="{CC0E98B0-C917-4B79-9EAD-AF641ACC01D4}" destId="{F2B34C59-31BB-4E2E-BF3B-85FC0AA508C6}" srcOrd="0" destOrd="0" presId="urn:microsoft.com/office/officeart/2017/3/layout/DropPinTimeline"/>
    <dgm:cxn modelId="{5058DEF9-7A1E-4239-ADC4-3FBBBC6FA932}" type="presParOf" srcId="{CC0E98B0-C917-4B79-9EAD-AF641ACC01D4}" destId="{A55DDD90-6FCB-49B9-9C90-7822967E2FD7}" srcOrd="1" destOrd="0" presId="urn:microsoft.com/office/officeart/2017/3/layout/DropPinTimeline"/>
    <dgm:cxn modelId="{A742EE82-1754-439C-A6CB-B6C811BF3982}" type="presParOf" srcId="{6149B7E5-D02F-4202-AD21-859E393146AD}" destId="{07F74587-3AAC-4D01-9C69-3EA2EFB9C402}" srcOrd="2" destOrd="0" presId="urn:microsoft.com/office/officeart/2017/3/layout/DropPinTimeline"/>
    <dgm:cxn modelId="{4659FB65-70F4-4E43-A685-2B6B3F7A3AA7}" type="presParOf" srcId="{6149B7E5-D02F-4202-AD21-859E393146AD}" destId="{50C9ACA2-4FA0-4E53-8F4B-85A2991CDB5E}" srcOrd="3" destOrd="0" presId="urn:microsoft.com/office/officeart/2017/3/layout/DropPinTimeline"/>
    <dgm:cxn modelId="{24064959-5622-4C5B-8C5D-D7C99BE32BB9}" type="presParOf" srcId="{6149B7E5-D02F-4202-AD21-859E393146AD}" destId="{1E1F357F-4DB1-47B9-8F3F-A29577F83506}" srcOrd="4" destOrd="0" presId="urn:microsoft.com/office/officeart/2017/3/layout/DropPinTimeline"/>
    <dgm:cxn modelId="{F40299E7-5072-42A6-9B3C-E6C3C1C5F276}" type="presParOf" srcId="{6149B7E5-D02F-4202-AD21-859E393146AD}" destId="{08C7EB55-7575-4062-8083-211C011D5F1D}" srcOrd="5" destOrd="0" presId="urn:microsoft.com/office/officeart/2017/3/layout/DropPinTimeline"/>
    <dgm:cxn modelId="{0ABC300D-5E31-4C2F-8315-7AFEF1F74ECC}" type="presParOf" srcId="{B45A1A4F-A4DA-42B2-85BE-D092E2FDEBB2}" destId="{78684F6F-7A1B-4826-9DB2-0BC41303B173}" srcOrd="1" destOrd="0" presId="urn:microsoft.com/office/officeart/2017/3/layout/DropPinTimeline"/>
    <dgm:cxn modelId="{E6B91245-A4E1-4211-B24B-4B153DA20BDC}" type="presParOf" srcId="{B45A1A4F-A4DA-42B2-85BE-D092E2FDEBB2}" destId="{B4763F4E-1958-410E-A92A-3B1478FCB81D}" srcOrd="2" destOrd="0" presId="urn:microsoft.com/office/officeart/2017/3/layout/DropPinTimeline"/>
    <dgm:cxn modelId="{78E19318-BD64-4EDC-8DCE-72378A015930}" type="presParOf" srcId="{B4763F4E-1958-410E-A92A-3B1478FCB81D}" destId="{28127116-3B0B-429D-A14D-A31C9350755E}" srcOrd="0" destOrd="0" presId="urn:microsoft.com/office/officeart/2017/3/layout/DropPinTimeline"/>
    <dgm:cxn modelId="{45D253D4-CC99-40A4-A727-FBB227AF2A3D}" type="presParOf" srcId="{B4763F4E-1958-410E-A92A-3B1478FCB81D}" destId="{4EBA3D43-99B4-4F5A-8E73-7158B8585652}" srcOrd="1" destOrd="0" presId="urn:microsoft.com/office/officeart/2017/3/layout/DropPinTimeline"/>
    <dgm:cxn modelId="{FAE3AC64-A44E-49D3-BE98-C0CB33AD8836}" type="presParOf" srcId="{4EBA3D43-99B4-4F5A-8E73-7158B8585652}" destId="{59ABCDB2-24A7-4496-B85D-850474F18149}" srcOrd="0" destOrd="0" presId="urn:microsoft.com/office/officeart/2017/3/layout/DropPinTimeline"/>
    <dgm:cxn modelId="{06CC9E9F-81B4-4BC2-B239-4AA0A3A128DA}" type="presParOf" srcId="{4EBA3D43-99B4-4F5A-8E73-7158B8585652}" destId="{0B9BD4F8-14AB-4E59-9B4D-C18035232ABB}" srcOrd="1" destOrd="0" presId="urn:microsoft.com/office/officeart/2017/3/layout/DropPinTimeline"/>
    <dgm:cxn modelId="{B10C39B3-DA73-474B-AB9A-43CAC4BD4DDB}" type="presParOf" srcId="{B4763F4E-1958-410E-A92A-3B1478FCB81D}" destId="{C63B2318-EAEF-4984-B7C2-78F3202DFEE0}" srcOrd="2" destOrd="0" presId="urn:microsoft.com/office/officeart/2017/3/layout/DropPinTimeline"/>
    <dgm:cxn modelId="{2B98C288-5ED5-498E-8CC8-CF7AC53C15D7}" type="presParOf" srcId="{B4763F4E-1958-410E-A92A-3B1478FCB81D}" destId="{85BDE4BD-45CC-4907-8F3C-EF66E46E1BE7}" srcOrd="3" destOrd="0" presId="urn:microsoft.com/office/officeart/2017/3/layout/DropPinTimeline"/>
    <dgm:cxn modelId="{182FAA32-4709-427E-B3EB-9DBF1F7252A8}" type="presParOf" srcId="{B4763F4E-1958-410E-A92A-3B1478FCB81D}" destId="{0C58F6D5-CC44-4286-B3B4-1502F68F25AF}" srcOrd="4" destOrd="0" presId="urn:microsoft.com/office/officeart/2017/3/layout/DropPinTimeline"/>
    <dgm:cxn modelId="{955BE6E8-223D-44BF-95BD-68BD29185057}" type="presParOf" srcId="{B4763F4E-1958-410E-A92A-3B1478FCB81D}" destId="{4AE05DD1-3FE4-4339-95A8-E56C64D5B899}" srcOrd="5" destOrd="0" presId="urn:microsoft.com/office/officeart/2017/3/layout/DropPinTimeline"/>
    <dgm:cxn modelId="{726E6A2B-B52C-4A12-B64F-0CD05D912DB1}" type="presParOf" srcId="{B45A1A4F-A4DA-42B2-85BE-D092E2FDEBB2}" destId="{D2E81826-386A-485A-99F2-767A2A5E4980}" srcOrd="3" destOrd="0" presId="urn:microsoft.com/office/officeart/2017/3/layout/DropPinTimeline"/>
    <dgm:cxn modelId="{C1815CDD-AB02-4853-B7C1-D74BD8D60367}" type="presParOf" srcId="{B45A1A4F-A4DA-42B2-85BE-D092E2FDEBB2}" destId="{B688A3F2-AAF8-4F56-A0D8-7BAA9B0768BF}" srcOrd="4" destOrd="0" presId="urn:microsoft.com/office/officeart/2017/3/layout/DropPinTimeline"/>
    <dgm:cxn modelId="{3F9CAAB6-7331-468B-AA31-063A39E3CA46}" type="presParOf" srcId="{B688A3F2-AAF8-4F56-A0D8-7BAA9B0768BF}" destId="{7DCE3020-9F26-434E-994D-7015DCF76AAA}" srcOrd="0" destOrd="0" presId="urn:microsoft.com/office/officeart/2017/3/layout/DropPinTimeline"/>
    <dgm:cxn modelId="{B8898007-0946-4268-8D08-AB905E89A2F1}" type="presParOf" srcId="{B688A3F2-AAF8-4F56-A0D8-7BAA9B0768BF}" destId="{32C8F484-BB56-4A41-8DBE-3B1C3D5C5923}" srcOrd="1" destOrd="0" presId="urn:microsoft.com/office/officeart/2017/3/layout/DropPinTimeline"/>
    <dgm:cxn modelId="{1548C653-CB41-476D-8BA2-46B586B084D9}" type="presParOf" srcId="{32C8F484-BB56-4A41-8DBE-3B1C3D5C5923}" destId="{36512D0C-FF28-4B7D-8934-553D1CDA0881}" srcOrd="0" destOrd="0" presId="urn:microsoft.com/office/officeart/2017/3/layout/DropPinTimeline"/>
    <dgm:cxn modelId="{5917632B-3486-4CAB-B500-47B1A48E62AB}" type="presParOf" srcId="{32C8F484-BB56-4A41-8DBE-3B1C3D5C5923}" destId="{47207899-CB40-4BAF-83FA-AC5D4CDFDD61}" srcOrd="1" destOrd="0" presId="urn:microsoft.com/office/officeart/2017/3/layout/DropPinTimeline"/>
    <dgm:cxn modelId="{E5B1CFD5-2439-4511-93DF-7DAE65B4566A}" type="presParOf" srcId="{B688A3F2-AAF8-4F56-A0D8-7BAA9B0768BF}" destId="{52365EB3-AE03-4F15-91CA-5F33DFE16955}" srcOrd="2" destOrd="0" presId="urn:microsoft.com/office/officeart/2017/3/layout/DropPinTimeline"/>
    <dgm:cxn modelId="{9DB5EA92-744E-41D2-B233-3EBD2D182851}" type="presParOf" srcId="{B688A3F2-AAF8-4F56-A0D8-7BAA9B0768BF}" destId="{CA2BFA00-3FFB-407F-9BB0-2C66CE9E4A0E}" srcOrd="3" destOrd="0" presId="urn:microsoft.com/office/officeart/2017/3/layout/DropPinTimeline"/>
    <dgm:cxn modelId="{CA41D54E-D229-47D9-9624-524847A062D3}" type="presParOf" srcId="{B688A3F2-AAF8-4F56-A0D8-7BAA9B0768BF}" destId="{26243D84-A9D7-4156-867A-73B0A5356A78}" srcOrd="4" destOrd="0" presId="urn:microsoft.com/office/officeart/2017/3/layout/DropPinTimeline"/>
    <dgm:cxn modelId="{4D708299-56B0-476C-8D88-63E4F8A9796A}" type="presParOf" srcId="{B688A3F2-AAF8-4F56-A0D8-7BAA9B0768BF}" destId="{2BB984F8-8C65-4277-A222-6B465FF4F2B3}" srcOrd="5" destOrd="0" presId="urn:microsoft.com/office/officeart/2017/3/layout/DropPinTimeline"/>
    <dgm:cxn modelId="{BA0E96C1-F4B4-4230-9C07-1400F84EA48D}" type="presParOf" srcId="{B45A1A4F-A4DA-42B2-85BE-D092E2FDEBB2}" destId="{02C60451-2D8A-4D96-A529-18A9C73B6005}" srcOrd="5" destOrd="0" presId="urn:microsoft.com/office/officeart/2017/3/layout/DropPinTimeline"/>
    <dgm:cxn modelId="{C1F12270-5905-47EE-8DD9-D4A8AC40657E}" type="presParOf" srcId="{B45A1A4F-A4DA-42B2-85BE-D092E2FDEBB2}" destId="{F9479273-97BC-4AA4-B4E7-A8A22AB056A5}" srcOrd="6" destOrd="0" presId="urn:microsoft.com/office/officeart/2017/3/layout/DropPinTimeline"/>
    <dgm:cxn modelId="{9A635B73-46FE-4E16-86FE-AC3B8857ED5F}" type="presParOf" srcId="{F9479273-97BC-4AA4-B4E7-A8A22AB056A5}" destId="{7A514FAD-2E7F-4EF6-9D2F-DACF40E90EBB}" srcOrd="0" destOrd="0" presId="urn:microsoft.com/office/officeart/2017/3/layout/DropPinTimeline"/>
    <dgm:cxn modelId="{02B16EA8-7735-4A75-A8DB-83F96D798E71}" type="presParOf" srcId="{F9479273-97BC-4AA4-B4E7-A8A22AB056A5}" destId="{5D402592-7696-4015-8ADA-62D9556C430E}" srcOrd="1" destOrd="0" presId="urn:microsoft.com/office/officeart/2017/3/layout/DropPinTimeline"/>
    <dgm:cxn modelId="{F6B3361E-2B18-4CAB-BA07-49543CA1DF38}" type="presParOf" srcId="{5D402592-7696-4015-8ADA-62D9556C430E}" destId="{1DBF8A95-D83D-4B67-B7A9-52E60D08F2EA}" srcOrd="0" destOrd="0" presId="urn:microsoft.com/office/officeart/2017/3/layout/DropPinTimeline"/>
    <dgm:cxn modelId="{C3508C6F-3E11-49C7-96BF-6372EFAD9CE3}" type="presParOf" srcId="{5D402592-7696-4015-8ADA-62D9556C430E}" destId="{096B7695-44D5-4FC2-8301-0560E305B807}" srcOrd="1" destOrd="0" presId="urn:microsoft.com/office/officeart/2017/3/layout/DropPinTimeline"/>
    <dgm:cxn modelId="{4854D76F-9C97-4DE1-900C-CE8EC3405900}" type="presParOf" srcId="{F9479273-97BC-4AA4-B4E7-A8A22AB056A5}" destId="{D6EA2D2F-48B8-4895-8346-DF3AAA37960E}" srcOrd="2" destOrd="0" presId="urn:microsoft.com/office/officeart/2017/3/layout/DropPinTimeline"/>
    <dgm:cxn modelId="{DF390EA4-210B-45AA-B567-AE20B35120C9}" type="presParOf" srcId="{F9479273-97BC-4AA4-B4E7-A8A22AB056A5}" destId="{A997A981-F985-44A6-BFCA-3789BC59C55B}" srcOrd="3" destOrd="0" presId="urn:microsoft.com/office/officeart/2017/3/layout/DropPinTimeline"/>
    <dgm:cxn modelId="{292EF32C-2C9E-4C5F-A5E2-288B62493C73}" type="presParOf" srcId="{F9479273-97BC-4AA4-B4E7-A8A22AB056A5}" destId="{7C119155-9B54-4BED-94C2-5997CB8CF9E8}" srcOrd="4" destOrd="0" presId="urn:microsoft.com/office/officeart/2017/3/layout/DropPinTimeline"/>
    <dgm:cxn modelId="{51CEAA29-FBD2-4924-8391-35EF8B69972F}" type="presParOf" srcId="{F9479273-97BC-4AA4-B4E7-A8A22AB056A5}" destId="{597DF0DE-0909-43CA-8B83-6105535741DB}" srcOrd="5" destOrd="0" presId="urn:microsoft.com/office/officeart/2017/3/layout/DropPinTimeline"/>
    <dgm:cxn modelId="{D4E3D49A-5650-4BCC-BB4B-742174A989DE}" type="presParOf" srcId="{B45A1A4F-A4DA-42B2-85BE-D092E2FDEBB2}" destId="{AD87CE44-4E89-4FCA-9216-920C0DC3EB5B}" srcOrd="7" destOrd="0" presId="urn:microsoft.com/office/officeart/2017/3/layout/DropPinTimeline"/>
    <dgm:cxn modelId="{FEEAE033-6B13-459D-BF6A-062A37D04D28}" type="presParOf" srcId="{B45A1A4F-A4DA-42B2-85BE-D092E2FDEBB2}" destId="{32B44F22-D399-4F32-B805-09B3DF697605}" srcOrd="8" destOrd="0" presId="urn:microsoft.com/office/officeart/2017/3/layout/DropPinTimeline"/>
    <dgm:cxn modelId="{DB726769-6D02-4535-8969-3521623BA5F7}" type="presParOf" srcId="{32B44F22-D399-4F32-B805-09B3DF697605}" destId="{0757981D-6464-484E-A3EE-E234D32C998A}" srcOrd="0" destOrd="0" presId="urn:microsoft.com/office/officeart/2017/3/layout/DropPinTimeline"/>
    <dgm:cxn modelId="{B0A12E40-A042-49CC-B0FC-C81C4E540561}" type="presParOf" srcId="{32B44F22-D399-4F32-B805-09B3DF697605}" destId="{30FDDC97-3A3E-4300-AB79-59E1EB8A1690}" srcOrd="1" destOrd="0" presId="urn:microsoft.com/office/officeart/2017/3/layout/DropPinTimeline"/>
    <dgm:cxn modelId="{7FF00452-D30A-42BC-929C-1B707C4E6F8B}" type="presParOf" srcId="{30FDDC97-3A3E-4300-AB79-59E1EB8A1690}" destId="{2966BA52-D747-41B8-9876-4C99C196A4D0}" srcOrd="0" destOrd="0" presId="urn:microsoft.com/office/officeart/2017/3/layout/DropPinTimeline"/>
    <dgm:cxn modelId="{6F4762FC-6312-4C7B-9957-FE5BE3DC1CA3}" type="presParOf" srcId="{30FDDC97-3A3E-4300-AB79-59E1EB8A1690}" destId="{85F74A8D-0222-492A-BB2B-70B898F77F6C}" srcOrd="1" destOrd="0" presId="urn:microsoft.com/office/officeart/2017/3/layout/DropPinTimeline"/>
    <dgm:cxn modelId="{A4C19928-9F95-4B18-B7B4-226354EAE00C}" type="presParOf" srcId="{32B44F22-D399-4F32-B805-09B3DF697605}" destId="{DC791DD8-4417-40A6-995E-A38FAB6EB834}" srcOrd="2" destOrd="0" presId="urn:microsoft.com/office/officeart/2017/3/layout/DropPinTimeline"/>
    <dgm:cxn modelId="{0A2E4533-6D9D-41F1-BD19-DBBE7131552C}" type="presParOf" srcId="{32B44F22-D399-4F32-B805-09B3DF697605}" destId="{EC71D6FF-E4A1-4335-91B2-41A45079CBAA}" srcOrd="3" destOrd="0" presId="urn:microsoft.com/office/officeart/2017/3/layout/DropPinTimeline"/>
    <dgm:cxn modelId="{FE21ED36-B24D-4F3D-9074-33230288E2B7}" type="presParOf" srcId="{32B44F22-D399-4F32-B805-09B3DF697605}" destId="{724CDB57-C000-4B5D-A99E-BB7D3576B7D3}" srcOrd="4" destOrd="0" presId="urn:microsoft.com/office/officeart/2017/3/layout/DropPinTimeline"/>
    <dgm:cxn modelId="{B0080636-6DED-4430-B3E3-8FBF66A863A1}" type="presParOf" srcId="{32B44F22-D399-4F32-B805-09B3DF697605}" destId="{015F7C88-54B8-4AF6-91ED-D249F05AA0DD}" srcOrd="5" destOrd="0" presId="urn:microsoft.com/office/officeart/2017/3/layout/DropPinTimeline"/>
    <dgm:cxn modelId="{ED544B47-4B3B-4B00-8ACA-74B5B4C33638}" type="presParOf" srcId="{B45A1A4F-A4DA-42B2-85BE-D092E2FDEBB2}" destId="{B2308943-C258-4002-9E82-B8A7C61DD364}" srcOrd="9" destOrd="0" presId="urn:microsoft.com/office/officeart/2017/3/layout/DropPinTimeline"/>
    <dgm:cxn modelId="{7DC1BF01-75F6-4777-9D6A-B38759A253CE}" type="presParOf" srcId="{B45A1A4F-A4DA-42B2-85BE-D092E2FDEBB2}" destId="{1E659FC6-2017-485C-987F-2CFBB5C2C0F5}" srcOrd="10" destOrd="0" presId="urn:microsoft.com/office/officeart/2017/3/layout/DropPinTimeline"/>
    <dgm:cxn modelId="{FB7641F6-B734-40CD-B0D6-56A5618F6F45}" type="presParOf" srcId="{1E659FC6-2017-485C-987F-2CFBB5C2C0F5}" destId="{7F061DB1-4763-4886-9D1C-272369F60E83}" srcOrd="0" destOrd="0" presId="urn:microsoft.com/office/officeart/2017/3/layout/DropPinTimeline"/>
    <dgm:cxn modelId="{E67B4B48-8EDF-4F44-AB47-AC1DC852FFA2}" type="presParOf" srcId="{1E659FC6-2017-485C-987F-2CFBB5C2C0F5}" destId="{6ECF450C-960F-4770-AB3F-82302FECE592}" srcOrd="1" destOrd="0" presId="urn:microsoft.com/office/officeart/2017/3/layout/DropPinTimeline"/>
    <dgm:cxn modelId="{D301D43C-46E3-43E6-A7E5-1B4BEDFF27AC}" type="presParOf" srcId="{6ECF450C-960F-4770-AB3F-82302FECE592}" destId="{6D2A28AE-7A21-4B00-8554-91F973D50049}" srcOrd="0" destOrd="0" presId="urn:microsoft.com/office/officeart/2017/3/layout/DropPinTimeline"/>
    <dgm:cxn modelId="{4643C899-B256-489D-9BA1-299F02CDE871}" type="presParOf" srcId="{6ECF450C-960F-4770-AB3F-82302FECE592}" destId="{8CC8EC2A-874C-4200-B9F9-C3689CE1D2E1}" srcOrd="1" destOrd="0" presId="urn:microsoft.com/office/officeart/2017/3/layout/DropPinTimeline"/>
    <dgm:cxn modelId="{10B02844-D094-4312-A6B8-D475DF7A014F}" type="presParOf" srcId="{1E659FC6-2017-485C-987F-2CFBB5C2C0F5}" destId="{F4B8369F-FFF3-4052-A007-CB0F8A2606AC}" srcOrd="2" destOrd="0" presId="urn:microsoft.com/office/officeart/2017/3/layout/DropPinTimeline"/>
    <dgm:cxn modelId="{6BA89E05-F680-4EB6-8ECD-A6DF013664DA}" type="presParOf" srcId="{1E659FC6-2017-485C-987F-2CFBB5C2C0F5}" destId="{788B7F26-7BFD-47A5-BEF6-514722984FB0}" srcOrd="3" destOrd="0" presId="urn:microsoft.com/office/officeart/2017/3/layout/DropPinTimeline"/>
    <dgm:cxn modelId="{FA498FB5-4B98-4447-94D6-F3F934A3DD8F}" type="presParOf" srcId="{1E659FC6-2017-485C-987F-2CFBB5C2C0F5}" destId="{E876724A-9958-4F5C-9A00-8B81165E1D59}" srcOrd="4" destOrd="0" presId="urn:microsoft.com/office/officeart/2017/3/layout/DropPinTimeline"/>
    <dgm:cxn modelId="{641F3F08-2427-4F95-A89B-111376C6677C}" type="presParOf" srcId="{1E659FC6-2017-485C-987F-2CFBB5C2C0F5}" destId="{C0BF2F23-D285-4200-B9D5-95F888944AA1}" srcOrd="5" destOrd="0" presId="urn:microsoft.com/office/officeart/2017/3/layout/DropPinTimeline"/>
    <dgm:cxn modelId="{4AFC77F6-C0F1-46B4-A0F0-993EB3B0B61B}" type="presParOf" srcId="{B45A1A4F-A4DA-42B2-85BE-D092E2FDEBB2}" destId="{5367DA61-AE1B-4508-BBC3-C86E15E6FFC6}" srcOrd="11" destOrd="0" presId="urn:microsoft.com/office/officeart/2017/3/layout/DropPinTimeline"/>
    <dgm:cxn modelId="{6172B736-0B94-4222-9122-5C4CB414BFF7}" type="presParOf" srcId="{B45A1A4F-A4DA-42B2-85BE-D092E2FDEBB2}" destId="{FB57DD8B-C82C-48B3-83D1-D0F794B7BD38}" srcOrd="12" destOrd="0" presId="urn:microsoft.com/office/officeart/2017/3/layout/DropPinTimeline"/>
    <dgm:cxn modelId="{9F1A6330-60C9-481C-BFD4-18F12A4F6EEF}" type="presParOf" srcId="{FB57DD8B-C82C-48B3-83D1-D0F794B7BD38}" destId="{CAFA7CAA-08FC-47B3-B362-52377A320D6D}" srcOrd="0" destOrd="0" presId="urn:microsoft.com/office/officeart/2017/3/layout/DropPinTimeline"/>
    <dgm:cxn modelId="{E6497CA0-1A96-4936-83D8-9AAE0ABCF308}" type="presParOf" srcId="{FB57DD8B-C82C-48B3-83D1-D0F794B7BD38}" destId="{5CB68C43-E4C4-4D65-ABF2-5ED5AD576797}" srcOrd="1" destOrd="0" presId="urn:microsoft.com/office/officeart/2017/3/layout/DropPinTimeline"/>
    <dgm:cxn modelId="{E92A98BE-941C-4B2C-856A-4AA17A7D2107}" type="presParOf" srcId="{5CB68C43-E4C4-4D65-ABF2-5ED5AD576797}" destId="{11F87A08-1584-4246-AD37-ACFAB4A8F943}" srcOrd="0" destOrd="0" presId="urn:microsoft.com/office/officeart/2017/3/layout/DropPinTimeline"/>
    <dgm:cxn modelId="{BCEA2B36-CCC7-4316-969B-42837188F11D}" type="presParOf" srcId="{5CB68C43-E4C4-4D65-ABF2-5ED5AD576797}" destId="{52B0B190-CED5-49D1-86B2-71C26A51C17D}" srcOrd="1" destOrd="0" presId="urn:microsoft.com/office/officeart/2017/3/layout/DropPinTimeline"/>
    <dgm:cxn modelId="{6F94B763-58F7-4E3F-8C8E-1316F043ED24}" type="presParOf" srcId="{FB57DD8B-C82C-48B3-83D1-D0F794B7BD38}" destId="{56B1E731-9062-46CC-A41F-A80BF68793FC}" srcOrd="2" destOrd="0" presId="urn:microsoft.com/office/officeart/2017/3/layout/DropPinTimeline"/>
    <dgm:cxn modelId="{BAF3589C-499A-44DD-9A02-12EAE219E183}" type="presParOf" srcId="{FB57DD8B-C82C-48B3-83D1-D0F794B7BD38}" destId="{F82B7447-7117-46C2-B8B8-E787711A8A65}" srcOrd="3" destOrd="0" presId="urn:microsoft.com/office/officeart/2017/3/layout/DropPinTimeline"/>
    <dgm:cxn modelId="{DB95547C-04FA-4839-BB4D-AA3D63572870}" type="presParOf" srcId="{FB57DD8B-C82C-48B3-83D1-D0F794B7BD38}" destId="{C16AD7FB-2A27-4B83-BE53-D6AAB7160DC2}" srcOrd="4" destOrd="0" presId="urn:microsoft.com/office/officeart/2017/3/layout/DropPinTimeline"/>
    <dgm:cxn modelId="{CB4C09D5-B5E7-4EBA-8521-F3B5E9BDA2A6}" type="presParOf" srcId="{FB57DD8B-C82C-48B3-83D1-D0F794B7BD38}" destId="{95326E53-0DF6-42BB-BDBF-003F85196BAA}" srcOrd="5" destOrd="0" presId="urn:microsoft.com/office/officeart/2017/3/layout/DropPinTimeline"/>
    <dgm:cxn modelId="{D0F8B8F6-00BE-4BC9-936E-A8A356A60F6C}" type="presParOf" srcId="{B45A1A4F-A4DA-42B2-85BE-D092E2FDEBB2}" destId="{1DD7E796-B6FD-4556-B33B-88A735D8D431}" srcOrd="13" destOrd="0" presId="urn:microsoft.com/office/officeart/2017/3/layout/DropPinTimeline"/>
    <dgm:cxn modelId="{336E0E04-2C1C-4CFC-91AB-61558B7127B5}" type="presParOf" srcId="{B45A1A4F-A4DA-42B2-85BE-D092E2FDEBB2}" destId="{0BBBAB45-F5B2-4983-A157-254F643B269A}" srcOrd="14" destOrd="0" presId="urn:microsoft.com/office/officeart/2017/3/layout/DropPinTimeline"/>
    <dgm:cxn modelId="{889808C8-42DB-4BCA-A15D-B3640DB6CD0E}" type="presParOf" srcId="{0BBBAB45-F5B2-4983-A157-254F643B269A}" destId="{7A2DAD21-3988-4028-9EC2-3E1E31FC9BC3}" srcOrd="0" destOrd="0" presId="urn:microsoft.com/office/officeart/2017/3/layout/DropPinTimeline"/>
    <dgm:cxn modelId="{2B7A1E6F-B4C1-43F2-8198-5887D5993850}" type="presParOf" srcId="{0BBBAB45-F5B2-4983-A157-254F643B269A}" destId="{97B94BF6-D4B4-479E-ABBF-3EDD1741E8FF}" srcOrd="1" destOrd="0" presId="urn:microsoft.com/office/officeart/2017/3/layout/DropPinTimeline"/>
    <dgm:cxn modelId="{A75360A9-72C0-42F8-9C73-6C7471A53FED}" type="presParOf" srcId="{97B94BF6-D4B4-479E-ABBF-3EDD1741E8FF}" destId="{230CAF58-A13A-4A87-B985-ACEFBFA21FE8}" srcOrd="0" destOrd="0" presId="urn:microsoft.com/office/officeart/2017/3/layout/DropPinTimeline"/>
    <dgm:cxn modelId="{00C1A9B8-78FD-43A4-9A73-EEADBE79CFF7}" type="presParOf" srcId="{97B94BF6-D4B4-479E-ABBF-3EDD1741E8FF}" destId="{D38EB2F8-DC9C-4771-9CBF-A0224635B033}" srcOrd="1" destOrd="0" presId="urn:microsoft.com/office/officeart/2017/3/layout/DropPinTimeline"/>
    <dgm:cxn modelId="{05AF1A24-31D5-4364-AD58-EF83F42A8D2C}" type="presParOf" srcId="{0BBBAB45-F5B2-4983-A157-254F643B269A}" destId="{C8071FC6-17EA-4765-AC49-FCFE3C3C1A64}" srcOrd="2" destOrd="0" presId="urn:microsoft.com/office/officeart/2017/3/layout/DropPinTimeline"/>
    <dgm:cxn modelId="{4AFE7F9E-CD51-4886-9C6E-6D2342905298}" type="presParOf" srcId="{0BBBAB45-F5B2-4983-A157-254F643B269A}" destId="{2E878AF0-5EED-4623-8200-286EC09B4E61}" srcOrd="3" destOrd="0" presId="urn:microsoft.com/office/officeart/2017/3/layout/DropPinTimeline"/>
    <dgm:cxn modelId="{D4F5A7AC-4E9C-40FF-8A9E-55FAC402A9C1}" type="presParOf" srcId="{0BBBAB45-F5B2-4983-A157-254F643B269A}" destId="{B40B61F8-C6C0-4EDC-A0F9-943998A1A598}" srcOrd="4" destOrd="0" presId="urn:microsoft.com/office/officeart/2017/3/layout/DropPinTimeline"/>
    <dgm:cxn modelId="{2CAE7E27-7E96-496D-A1D6-0FCEF4E049EA}" type="presParOf" srcId="{0BBBAB45-F5B2-4983-A157-254F643B269A}" destId="{90A4D1DB-AD6E-4855-9B7D-A1CCAD05ABB7}" srcOrd="5" destOrd="0" presId="urn:microsoft.com/office/officeart/2017/3/layout/DropPinTimeline"/>
    <dgm:cxn modelId="{C46D56D7-1C02-47CD-99E0-FE63FEAA4154}" type="presParOf" srcId="{B45A1A4F-A4DA-42B2-85BE-D092E2FDEBB2}" destId="{0EBEBB40-2F00-4F12-828F-AC86CFA26ED7}" srcOrd="15" destOrd="0" presId="urn:microsoft.com/office/officeart/2017/3/layout/DropPinTimeline"/>
    <dgm:cxn modelId="{027673BC-DF89-4401-9498-C7DA45951993}" type="presParOf" srcId="{B45A1A4F-A4DA-42B2-85BE-D092E2FDEBB2}" destId="{6DB9617B-9161-4DEA-90B9-1B7CC2EB6E59}" srcOrd="16" destOrd="0" presId="urn:microsoft.com/office/officeart/2017/3/layout/DropPinTimeline"/>
    <dgm:cxn modelId="{DBBD02E1-67BE-40B2-8697-838DDA0C2A6D}" type="presParOf" srcId="{6DB9617B-9161-4DEA-90B9-1B7CC2EB6E59}" destId="{DFE3F466-27E4-4844-95FE-F705B0BE8652}" srcOrd="0" destOrd="0" presId="urn:microsoft.com/office/officeart/2017/3/layout/DropPinTimeline"/>
    <dgm:cxn modelId="{48D986A3-B914-4C4D-A2C4-0AA31FF15342}" type="presParOf" srcId="{6DB9617B-9161-4DEA-90B9-1B7CC2EB6E59}" destId="{6B3740C0-2F87-4E5C-A500-8E65E0690A4A}" srcOrd="1" destOrd="0" presId="urn:microsoft.com/office/officeart/2017/3/layout/DropPinTimeline"/>
    <dgm:cxn modelId="{C8E13EB1-8D12-4DFD-BF67-94AA3A4574A5}" type="presParOf" srcId="{6B3740C0-2F87-4E5C-A500-8E65E0690A4A}" destId="{6C55AB73-C6D9-4FBE-B82B-16519EE820C4}" srcOrd="0" destOrd="0" presId="urn:microsoft.com/office/officeart/2017/3/layout/DropPinTimeline"/>
    <dgm:cxn modelId="{2E1AC7E2-5A75-4698-A09F-0DC2E3BCDDC2}" type="presParOf" srcId="{6B3740C0-2F87-4E5C-A500-8E65E0690A4A}" destId="{2C4F3A1A-EBB6-4F03-9EBD-ED68AAD13756}" srcOrd="1" destOrd="0" presId="urn:microsoft.com/office/officeart/2017/3/layout/DropPinTimeline"/>
    <dgm:cxn modelId="{1F8A486D-5478-41AB-930E-60F766E8549D}" type="presParOf" srcId="{6DB9617B-9161-4DEA-90B9-1B7CC2EB6E59}" destId="{FF00D4B2-86A5-437B-AB87-B754E213B634}" srcOrd="2" destOrd="0" presId="urn:microsoft.com/office/officeart/2017/3/layout/DropPinTimeline"/>
    <dgm:cxn modelId="{86139860-24A6-4160-82AD-6AF548C5DE95}" type="presParOf" srcId="{6DB9617B-9161-4DEA-90B9-1B7CC2EB6E59}" destId="{E05DB396-C49B-4D9C-8C9D-E66B955939D0}" srcOrd="3" destOrd="0" presId="urn:microsoft.com/office/officeart/2017/3/layout/DropPinTimeline"/>
    <dgm:cxn modelId="{6C18F555-FC29-4F1F-8403-44A714238F7C}" type="presParOf" srcId="{6DB9617B-9161-4DEA-90B9-1B7CC2EB6E59}" destId="{53B0730C-9054-45DA-ACD8-768FB24AD6E3}" srcOrd="4" destOrd="0" presId="urn:microsoft.com/office/officeart/2017/3/layout/DropPinTimeline"/>
    <dgm:cxn modelId="{078A54A4-29C1-484C-85E3-918C93033429}" type="presParOf" srcId="{6DB9617B-9161-4DEA-90B9-1B7CC2EB6E59}" destId="{AEC67C14-59ED-4353-83A4-5396E96EC0BB}" srcOrd="5" destOrd="0" presId="urn:microsoft.com/office/officeart/2017/3/layout/DropPinTimeline"/>
    <dgm:cxn modelId="{A7E4A8B5-77DC-4133-9D23-F323E3992F8A}" type="presParOf" srcId="{B45A1A4F-A4DA-42B2-85BE-D092E2FDEBB2}" destId="{A3A69810-71D7-47CD-8EA4-9294C0BCC480}" srcOrd="17" destOrd="0" presId="urn:microsoft.com/office/officeart/2017/3/layout/DropPinTimeline"/>
    <dgm:cxn modelId="{02C26EA7-8312-4356-B29A-57C5D94B6B9B}" type="presParOf" srcId="{B45A1A4F-A4DA-42B2-85BE-D092E2FDEBB2}" destId="{74F97BAE-84B1-4AF5-A03A-E7338C394239}" srcOrd="18" destOrd="0" presId="urn:microsoft.com/office/officeart/2017/3/layout/DropPinTimeline"/>
    <dgm:cxn modelId="{49F34A89-6FD6-4B30-AAC5-505AF12D2BC3}" type="presParOf" srcId="{74F97BAE-84B1-4AF5-A03A-E7338C394239}" destId="{8EFBB98A-9E9E-4677-84FF-F1CF658DD33D}" srcOrd="0" destOrd="0" presId="urn:microsoft.com/office/officeart/2017/3/layout/DropPinTimeline"/>
    <dgm:cxn modelId="{4F85BE59-A43B-4E32-90EF-3A78C348B0D1}" type="presParOf" srcId="{74F97BAE-84B1-4AF5-A03A-E7338C394239}" destId="{ADA88331-CE7C-4AE8-9E16-B3BF4CFCF1F2}" srcOrd="1" destOrd="0" presId="urn:microsoft.com/office/officeart/2017/3/layout/DropPinTimeline"/>
    <dgm:cxn modelId="{984E0D0A-AE24-4D9E-8DDB-01B7DD249FE8}" type="presParOf" srcId="{ADA88331-CE7C-4AE8-9E16-B3BF4CFCF1F2}" destId="{E8B5D2E4-C1DF-487C-96C3-E52323259B31}" srcOrd="0" destOrd="0" presId="urn:microsoft.com/office/officeart/2017/3/layout/DropPinTimeline"/>
    <dgm:cxn modelId="{3192F877-E691-49DF-A8E9-07292B3CF1EF}" type="presParOf" srcId="{ADA88331-CE7C-4AE8-9E16-B3BF4CFCF1F2}" destId="{F6DDF3E2-A484-484B-B643-BA9CDD60F5C3}" srcOrd="1" destOrd="0" presId="urn:microsoft.com/office/officeart/2017/3/layout/DropPinTimeline"/>
    <dgm:cxn modelId="{E8B4D02A-7B0E-4552-BB28-2089929DC261}" type="presParOf" srcId="{74F97BAE-84B1-4AF5-A03A-E7338C394239}" destId="{E588ED30-C561-4FEB-87DB-F12E2AB86527}" srcOrd="2" destOrd="0" presId="urn:microsoft.com/office/officeart/2017/3/layout/DropPinTimeline"/>
    <dgm:cxn modelId="{2FE372A4-CD7D-4697-9788-96C6C31E1B9A}" type="presParOf" srcId="{74F97BAE-84B1-4AF5-A03A-E7338C394239}" destId="{2562A94D-2DA1-4460-B28C-7AC1942FB6E6}" srcOrd="3" destOrd="0" presId="urn:microsoft.com/office/officeart/2017/3/layout/DropPinTimeline"/>
    <dgm:cxn modelId="{6AF80FA6-55D8-4A8C-A385-59907B3390DF}" type="presParOf" srcId="{74F97BAE-84B1-4AF5-A03A-E7338C394239}" destId="{64CB30F1-BA4C-47CB-A737-0CE5A0F301A0}" srcOrd="4" destOrd="0" presId="urn:microsoft.com/office/officeart/2017/3/layout/DropPinTimeline"/>
    <dgm:cxn modelId="{4BD10299-7056-4CB7-B7A5-E5A40855A665}" type="presParOf" srcId="{74F97BAE-84B1-4AF5-A03A-E7338C394239}" destId="{B8A0F5BA-83BD-4430-A8C9-CB8071C19D72}" srcOrd="5" destOrd="0" presId="urn:microsoft.com/office/officeart/2017/3/layout/DropPinTimeline"/>
    <dgm:cxn modelId="{8D59A396-4B32-4A48-A84F-167A0EEF11EA}" type="presParOf" srcId="{B45A1A4F-A4DA-42B2-85BE-D092E2FDEBB2}" destId="{065BDFB3-10FB-4199-8115-220549E12E41}" srcOrd="19" destOrd="0" presId="urn:microsoft.com/office/officeart/2017/3/layout/DropPinTimeline"/>
    <dgm:cxn modelId="{0B2C8EB4-002A-4D53-A762-49B43BEA7DF9}" type="presParOf" srcId="{B45A1A4F-A4DA-42B2-85BE-D092E2FDEBB2}" destId="{BFF5D3B0-13FA-431C-8F84-0B416B82C74B}" srcOrd="20" destOrd="0" presId="urn:microsoft.com/office/officeart/2017/3/layout/DropPinTimeline"/>
    <dgm:cxn modelId="{2473D8C4-D9AF-4010-9B1D-14B2E1110B11}" type="presParOf" srcId="{BFF5D3B0-13FA-431C-8F84-0B416B82C74B}" destId="{F11F8259-087E-4BA3-A81F-9C9AB3B8263B}" srcOrd="0" destOrd="0" presId="urn:microsoft.com/office/officeart/2017/3/layout/DropPinTimeline"/>
    <dgm:cxn modelId="{1DBF20A7-8F67-4A74-A3A4-9D54194650CE}" type="presParOf" srcId="{BFF5D3B0-13FA-431C-8F84-0B416B82C74B}" destId="{D16092CC-08B0-404C-819D-1457A28F21E5}" srcOrd="1" destOrd="0" presId="urn:microsoft.com/office/officeart/2017/3/layout/DropPinTimeline"/>
    <dgm:cxn modelId="{4E9E964E-1EB0-4116-93E4-1F0C842194BF}" type="presParOf" srcId="{D16092CC-08B0-404C-819D-1457A28F21E5}" destId="{3D38F6EF-EDCB-41D3-8B8B-57082D140EAC}" srcOrd="0" destOrd="0" presId="urn:microsoft.com/office/officeart/2017/3/layout/DropPinTimeline"/>
    <dgm:cxn modelId="{517E4A40-3C05-4A9F-9636-3D978A0EC54C}" type="presParOf" srcId="{D16092CC-08B0-404C-819D-1457A28F21E5}" destId="{577042EA-6CFC-472E-8302-5D9CD5D29798}" srcOrd="1" destOrd="0" presId="urn:microsoft.com/office/officeart/2017/3/layout/DropPinTimeline"/>
    <dgm:cxn modelId="{BB385A98-2DC2-4A3E-92F1-F8D6ACCD20C9}" type="presParOf" srcId="{BFF5D3B0-13FA-431C-8F84-0B416B82C74B}" destId="{5A0D1F6A-D628-4874-9B69-F3ED1F891767}" srcOrd="2" destOrd="0" presId="urn:microsoft.com/office/officeart/2017/3/layout/DropPinTimeline"/>
    <dgm:cxn modelId="{621499B6-D019-48E2-BFF9-577E7D3134EA}" type="presParOf" srcId="{BFF5D3B0-13FA-431C-8F84-0B416B82C74B}" destId="{63E476F8-067F-4EBC-BAAC-B53ADE0CA87C}" srcOrd="3" destOrd="0" presId="urn:microsoft.com/office/officeart/2017/3/layout/DropPinTimeline"/>
    <dgm:cxn modelId="{F4B2CDEC-DDA6-446B-AAE0-6094B23F50E7}" type="presParOf" srcId="{BFF5D3B0-13FA-431C-8F84-0B416B82C74B}" destId="{9E58D9A6-9A06-4996-9B27-CB4DEE581E95}" srcOrd="4" destOrd="0" presId="urn:microsoft.com/office/officeart/2017/3/layout/DropPinTimeline"/>
    <dgm:cxn modelId="{A77946CD-9C79-43FE-A1D4-611FDDE13D36}" type="presParOf" srcId="{BFF5D3B0-13FA-431C-8F84-0B416B82C74B}" destId="{7DB48C23-B66E-43BF-914B-8C416E7AE6E5}" srcOrd="5" destOrd="0" presId="urn:microsoft.com/office/officeart/2017/3/layout/DropPinTimeline"/>
    <dgm:cxn modelId="{8D1B9BC7-A5F6-47D3-A2D6-32F3D163200B}" type="presParOf" srcId="{B45A1A4F-A4DA-42B2-85BE-D092E2FDEBB2}" destId="{05907D25-FB77-4AFA-A118-50F07978DA9E}" srcOrd="21" destOrd="0" presId="urn:microsoft.com/office/officeart/2017/3/layout/DropPinTimeline"/>
    <dgm:cxn modelId="{18C7DCF4-F58A-4491-B144-A15901CC170B}" type="presParOf" srcId="{B45A1A4F-A4DA-42B2-85BE-D092E2FDEBB2}" destId="{D0DDE54F-A0F2-48A7-A638-79ACB88A59C8}" srcOrd="22" destOrd="0" presId="urn:microsoft.com/office/officeart/2017/3/layout/DropPinTimeline"/>
    <dgm:cxn modelId="{33B3BAA6-4ED2-47B0-B2E1-A2262D42FC3C}" type="presParOf" srcId="{D0DDE54F-A0F2-48A7-A638-79ACB88A59C8}" destId="{129556E7-026C-40B0-B6EC-5A63B7DA7F25}" srcOrd="0" destOrd="0" presId="urn:microsoft.com/office/officeart/2017/3/layout/DropPinTimeline"/>
    <dgm:cxn modelId="{16279298-97B5-42D3-AB11-47C1C266A9F6}" type="presParOf" srcId="{D0DDE54F-A0F2-48A7-A638-79ACB88A59C8}" destId="{3EA7EB48-506F-43DB-B37D-CC6B22D7452E}" srcOrd="1" destOrd="0" presId="urn:microsoft.com/office/officeart/2017/3/layout/DropPinTimeline"/>
    <dgm:cxn modelId="{B26C5095-17E7-4B72-A87F-265890497E45}" type="presParOf" srcId="{3EA7EB48-506F-43DB-B37D-CC6B22D7452E}" destId="{A710AE76-FEF6-4A43-AB5A-4C4C6586B972}" srcOrd="0" destOrd="0" presId="urn:microsoft.com/office/officeart/2017/3/layout/DropPinTimeline"/>
    <dgm:cxn modelId="{04CD3493-2A88-4B2F-9FF0-1C295C12A874}" type="presParOf" srcId="{3EA7EB48-506F-43DB-B37D-CC6B22D7452E}" destId="{2C0971EC-12E2-4F12-9120-E507596F7642}" srcOrd="1" destOrd="0" presId="urn:microsoft.com/office/officeart/2017/3/layout/DropPinTimeline"/>
    <dgm:cxn modelId="{39246187-7DFA-4F38-BA29-7904878EB946}" type="presParOf" srcId="{D0DDE54F-A0F2-48A7-A638-79ACB88A59C8}" destId="{21BC2C96-A444-42B8-B860-7B563202E5DE}" srcOrd="2" destOrd="0" presId="urn:microsoft.com/office/officeart/2017/3/layout/DropPinTimeline"/>
    <dgm:cxn modelId="{EEF869F9-DF84-4AE3-9FB4-E338EB17918E}" type="presParOf" srcId="{D0DDE54F-A0F2-48A7-A638-79ACB88A59C8}" destId="{0A613929-99E2-49CA-8519-CB4189577B85}" srcOrd="3" destOrd="0" presId="urn:microsoft.com/office/officeart/2017/3/layout/DropPinTimeline"/>
    <dgm:cxn modelId="{3D3D86D7-7FEF-48B1-871A-2AD436986649}" type="presParOf" srcId="{D0DDE54F-A0F2-48A7-A638-79ACB88A59C8}" destId="{6E0EBE74-F814-4A56-9757-FEA670374DFD}" srcOrd="4" destOrd="0" presId="urn:microsoft.com/office/officeart/2017/3/layout/DropPinTimeline"/>
    <dgm:cxn modelId="{4F70B6AC-68F2-414C-87E0-C049046471C3}" type="presParOf" srcId="{D0DDE54F-A0F2-48A7-A638-79ACB88A59C8}" destId="{F38B95A8-55BA-4641-A746-0E6D2339ECE2}" srcOrd="5" destOrd="0" presId="urn:microsoft.com/office/officeart/2017/3/layout/DropPinTimeline"/>
    <dgm:cxn modelId="{AD4F2129-946F-4A58-87C7-61A9307EDF66}" type="presParOf" srcId="{B45A1A4F-A4DA-42B2-85BE-D092E2FDEBB2}" destId="{04A990D7-3E3E-4CB4-A54B-4C7ED0090C95}" srcOrd="23" destOrd="0" presId="urn:microsoft.com/office/officeart/2017/3/layout/DropPinTimeline"/>
    <dgm:cxn modelId="{85309394-9394-438D-9BFE-E14315A61170}" type="presParOf" srcId="{B45A1A4F-A4DA-42B2-85BE-D092E2FDEBB2}" destId="{241DF2C4-286B-4625-A879-3C2E8495799E}" srcOrd="24" destOrd="0" presId="urn:microsoft.com/office/officeart/2017/3/layout/DropPinTimeline"/>
    <dgm:cxn modelId="{37232E24-815C-4286-A259-362F1D3337B0}" type="presParOf" srcId="{241DF2C4-286B-4625-A879-3C2E8495799E}" destId="{9C506F50-3AB3-42BA-B6B2-2F233B3D70A2}" srcOrd="0" destOrd="0" presId="urn:microsoft.com/office/officeart/2017/3/layout/DropPinTimeline"/>
    <dgm:cxn modelId="{BB74B84A-9AA6-42EF-A53C-499FD1306BBA}" type="presParOf" srcId="{241DF2C4-286B-4625-A879-3C2E8495799E}" destId="{104B050E-1CA0-4CD9-B4AE-6D0F74AA718F}" srcOrd="1" destOrd="0" presId="urn:microsoft.com/office/officeart/2017/3/layout/DropPinTimeline"/>
    <dgm:cxn modelId="{D12C78CE-EAC9-4963-9937-7A2ABD063AE0}" type="presParOf" srcId="{104B050E-1CA0-4CD9-B4AE-6D0F74AA718F}" destId="{7A4A91AD-90F8-4970-929B-ADA3218B73A1}" srcOrd="0" destOrd="0" presId="urn:microsoft.com/office/officeart/2017/3/layout/DropPinTimeline"/>
    <dgm:cxn modelId="{6CFFBB95-C8FE-4BB3-A5CC-8DCA037BC95B}" type="presParOf" srcId="{104B050E-1CA0-4CD9-B4AE-6D0F74AA718F}" destId="{A02B207C-14C6-4AA9-894F-79DF7859D319}" srcOrd="1" destOrd="0" presId="urn:microsoft.com/office/officeart/2017/3/layout/DropPinTimeline"/>
    <dgm:cxn modelId="{633CE374-F2ED-4DD8-8B98-B422687A0630}" type="presParOf" srcId="{241DF2C4-286B-4625-A879-3C2E8495799E}" destId="{8E2EBED7-4F3F-44DE-AF2F-45CE793FDBFA}" srcOrd="2" destOrd="0" presId="urn:microsoft.com/office/officeart/2017/3/layout/DropPinTimeline"/>
    <dgm:cxn modelId="{89EF0D8D-2EBB-43CA-BF5A-5654B616F96F}" type="presParOf" srcId="{241DF2C4-286B-4625-A879-3C2E8495799E}" destId="{142561FA-DE2E-48F2-80A7-1166B33ABF8E}" srcOrd="3" destOrd="0" presId="urn:microsoft.com/office/officeart/2017/3/layout/DropPinTimeline"/>
    <dgm:cxn modelId="{527D7E15-CC55-4D0F-A4D7-0501F2B8C089}" type="presParOf" srcId="{241DF2C4-286B-4625-A879-3C2E8495799E}" destId="{E67F2514-46CE-49D3-813B-A18C8B90A610}" srcOrd="4" destOrd="0" presId="urn:microsoft.com/office/officeart/2017/3/layout/DropPinTimeline"/>
    <dgm:cxn modelId="{E7AE8660-427F-4259-A545-1A657AB016F7}" type="presParOf" srcId="{241DF2C4-286B-4625-A879-3C2E8495799E}" destId="{FCDB5EE6-C07C-4636-8D41-731C89767970}" srcOrd="5" destOrd="0" presId="urn:microsoft.com/office/officeart/2017/3/layout/DropPinTimeline"/>
    <dgm:cxn modelId="{44A4EA1A-2EC3-4B5A-AAB9-91413F9306F1}" type="presParOf" srcId="{B45A1A4F-A4DA-42B2-85BE-D092E2FDEBB2}" destId="{F40F810B-1496-4DE8-A3E2-EC1546AC1A5B}" srcOrd="25" destOrd="0" presId="urn:microsoft.com/office/officeart/2017/3/layout/DropPinTimeline"/>
    <dgm:cxn modelId="{EC03AB1B-E76F-4D98-A0E3-E48741C61DE3}" type="presParOf" srcId="{B45A1A4F-A4DA-42B2-85BE-D092E2FDEBB2}" destId="{CAA0225F-0B9C-4E5D-828F-B92E0F23DBD1}" srcOrd="26" destOrd="0" presId="urn:microsoft.com/office/officeart/2017/3/layout/DropPinTimeline"/>
    <dgm:cxn modelId="{F8F4B2C2-7E9A-48C1-9179-B41372A02667}" type="presParOf" srcId="{CAA0225F-0B9C-4E5D-828F-B92E0F23DBD1}" destId="{436460E9-6C43-4B89-9473-028F546009ED}" srcOrd="0" destOrd="0" presId="urn:microsoft.com/office/officeart/2017/3/layout/DropPinTimeline"/>
    <dgm:cxn modelId="{C2D17F60-C64C-4EF7-901C-9FAF68379C9E}" type="presParOf" srcId="{CAA0225F-0B9C-4E5D-828F-B92E0F23DBD1}" destId="{CA95BFF8-D40E-4FDE-826D-B95AFC14D4E8}" srcOrd="1" destOrd="0" presId="urn:microsoft.com/office/officeart/2017/3/layout/DropPinTimeline"/>
    <dgm:cxn modelId="{11BCC73D-6FA1-4055-833D-E9DB4BA7A9A8}" type="presParOf" srcId="{CA95BFF8-D40E-4FDE-826D-B95AFC14D4E8}" destId="{D2E14F94-457E-4653-B395-F136486F1602}" srcOrd="0" destOrd="0" presId="urn:microsoft.com/office/officeart/2017/3/layout/DropPinTimeline"/>
    <dgm:cxn modelId="{17482008-CE37-4946-A250-A481B5C5845B}" type="presParOf" srcId="{CA95BFF8-D40E-4FDE-826D-B95AFC14D4E8}" destId="{DA309590-34D8-483D-81B2-6D43365CB47B}" srcOrd="1" destOrd="0" presId="urn:microsoft.com/office/officeart/2017/3/layout/DropPinTimeline"/>
    <dgm:cxn modelId="{99E4832B-E591-4004-AC56-1B48410D944E}" type="presParOf" srcId="{CAA0225F-0B9C-4E5D-828F-B92E0F23DBD1}" destId="{D908E0EF-64B7-4845-8C0D-9EF012FD30CC}" srcOrd="2" destOrd="0" presId="urn:microsoft.com/office/officeart/2017/3/layout/DropPinTimeline"/>
    <dgm:cxn modelId="{18A94EAE-C00F-4C68-A744-C7C5BE54616E}" type="presParOf" srcId="{CAA0225F-0B9C-4E5D-828F-B92E0F23DBD1}" destId="{99719E07-A40A-44E4-888E-65BE15BB9341}" srcOrd="3" destOrd="0" presId="urn:microsoft.com/office/officeart/2017/3/layout/DropPinTimeline"/>
    <dgm:cxn modelId="{FD4F3879-21DD-4450-B392-187A3BC44591}" type="presParOf" srcId="{CAA0225F-0B9C-4E5D-828F-B92E0F23DBD1}" destId="{4B863BC9-FF46-43C5-95A1-9D11B1687BBE}" srcOrd="4" destOrd="0" presId="urn:microsoft.com/office/officeart/2017/3/layout/DropPinTimeline"/>
    <dgm:cxn modelId="{2B64D9A8-E2A8-47D2-96ED-FD4291CCF11A}" type="presParOf" srcId="{CAA0225F-0B9C-4E5D-828F-B92E0F23DBD1}" destId="{DC272899-63D0-44C9-B625-0D21C95125CE}"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8BE0287-FE8F-4433-8BBF-8CC2B0CF335D}"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1D47C047-609E-4E00-A0D4-43BCEE488806}">
      <dgm:prSet/>
      <dgm:spPr/>
      <dgm:t>
        <a:bodyPr/>
        <a:lstStyle/>
        <a:p>
          <a:pPr>
            <a:defRPr b="1"/>
          </a:pPr>
          <a:r>
            <a:rPr lang="en-US" dirty="0"/>
            <a:t>Dec 2023</a:t>
          </a:r>
        </a:p>
      </dgm:t>
    </dgm:pt>
    <dgm:pt modelId="{A1C24077-BB31-497E-BD41-DB2B9BF669A8}" type="parTrans" cxnId="{52BD683C-8990-4183-A87A-91550B1549EE}">
      <dgm:prSet/>
      <dgm:spPr/>
      <dgm:t>
        <a:bodyPr/>
        <a:lstStyle/>
        <a:p>
          <a:endParaRPr lang="en-US"/>
        </a:p>
      </dgm:t>
    </dgm:pt>
    <dgm:pt modelId="{8E4ECA9C-5087-46FE-9376-FCB640AA049F}" type="sibTrans" cxnId="{52BD683C-8990-4183-A87A-91550B1549EE}">
      <dgm:prSet/>
      <dgm:spPr/>
      <dgm:t>
        <a:bodyPr/>
        <a:lstStyle/>
        <a:p>
          <a:endParaRPr lang="en-US"/>
        </a:p>
      </dgm:t>
    </dgm:pt>
    <dgm:pt modelId="{1DEC278E-3508-40DA-802D-AAB863829D86}">
      <dgm:prSet/>
      <dgm:spPr/>
      <dgm:t>
        <a:bodyPr/>
        <a:lstStyle/>
        <a:p>
          <a:r>
            <a:rPr lang="en-US" dirty="0"/>
            <a:t>Index patient has a positive blood culture for </a:t>
          </a:r>
          <a:r>
            <a:rPr lang="en-US" i="1" dirty="0"/>
            <a:t>C. auris</a:t>
          </a:r>
        </a:p>
      </dgm:t>
    </dgm:pt>
    <dgm:pt modelId="{E369230A-DD00-4786-81CA-141B42EA8185}" type="parTrans" cxnId="{3451630E-79F5-4440-AA94-FC486E63BA0D}">
      <dgm:prSet/>
      <dgm:spPr/>
      <dgm:t>
        <a:bodyPr/>
        <a:lstStyle/>
        <a:p>
          <a:endParaRPr lang="en-US"/>
        </a:p>
      </dgm:t>
    </dgm:pt>
    <dgm:pt modelId="{8A7FA571-5F22-47DF-B953-7401A7088DAC}" type="sibTrans" cxnId="{3451630E-79F5-4440-AA94-FC486E63BA0D}">
      <dgm:prSet/>
      <dgm:spPr/>
      <dgm:t>
        <a:bodyPr/>
        <a:lstStyle/>
        <a:p>
          <a:endParaRPr lang="en-US"/>
        </a:p>
      </dgm:t>
    </dgm:pt>
    <dgm:pt modelId="{494322B4-B05B-4E61-961C-77B22F39850F}">
      <dgm:prSet/>
      <dgm:spPr/>
      <dgm:t>
        <a:bodyPr/>
        <a:lstStyle/>
        <a:p>
          <a:pPr>
            <a:defRPr b="1"/>
          </a:pPr>
          <a:r>
            <a:rPr lang="en-US" dirty="0"/>
            <a:t>Jan 2024</a:t>
          </a:r>
        </a:p>
      </dgm:t>
    </dgm:pt>
    <dgm:pt modelId="{306333AE-6BE1-4015-8B2F-5237086B3E31}" type="parTrans" cxnId="{1A66862C-320F-4ACD-9B7D-ACEAE7999ED0}">
      <dgm:prSet/>
      <dgm:spPr/>
      <dgm:t>
        <a:bodyPr/>
        <a:lstStyle/>
        <a:p>
          <a:endParaRPr lang="en-US"/>
        </a:p>
      </dgm:t>
    </dgm:pt>
    <dgm:pt modelId="{6218E6E6-D482-481D-920A-25A533295854}" type="sibTrans" cxnId="{1A66862C-320F-4ACD-9B7D-ACEAE7999ED0}">
      <dgm:prSet/>
      <dgm:spPr/>
      <dgm:t>
        <a:bodyPr/>
        <a:lstStyle/>
        <a:p>
          <a:endParaRPr lang="en-US"/>
        </a:p>
      </dgm:t>
    </dgm:pt>
    <dgm:pt modelId="{AED7BFA7-0C75-4E7E-94DC-F73D5B70E340}">
      <dgm:prSet/>
      <dgm:spPr/>
      <dgm:t>
        <a:bodyPr/>
        <a:lstStyle/>
        <a:p>
          <a:pPr>
            <a:defRPr b="1"/>
          </a:pPr>
          <a:r>
            <a:rPr lang="en-US" dirty="0"/>
            <a:t>Feb 2024</a:t>
          </a:r>
        </a:p>
      </dgm:t>
    </dgm:pt>
    <dgm:pt modelId="{E6B87F8C-7426-4272-A212-3D0A50AEAAB8}" type="parTrans" cxnId="{5A4EE164-3D37-40A2-BB0C-23C6C454FBF0}">
      <dgm:prSet/>
      <dgm:spPr/>
      <dgm:t>
        <a:bodyPr/>
        <a:lstStyle/>
        <a:p>
          <a:endParaRPr lang="en-US"/>
        </a:p>
      </dgm:t>
    </dgm:pt>
    <dgm:pt modelId="{BE52C0A6-744D-459D-8721-AF9A9C634A90}" type="sibTrans" cxnId="{5A4EE164-3D37-40A2-BB0C-23C6C454FBF0}">
      <dgm:prSet/>
      <dgm:spPr/>
      <dgm:t>
        <a:bodyPr/>
        <a:lstStyle/>
        <a:p>
          <a:endParaRPr lang="en-US"/>
        </a:p>
      </dgm:t>
    </dgm:pt>
    <dgm:pt modelId="{59CBEC2D-C143-4FB6-8CF1-C22EDA1D0455}">
      <dgm:prSet/>
      <dgm:spPr/>
      <dgm:t>
        <a:bodyPr/>
        <a:lstStyle/>
        <a:p>
          <a:r>
            <a:rPr lang="en-US" dirty="0"/>
            <a:t>TCPH notifies ACH that a contact has screened positive at another facility</a:t>
          </a:r>
        </a:p>
      </dgm:t>
    </dgm:pt>
    <dgm:pt modelId="{CEE69D6B-68C1-48AE-B94C-4E2DF2D3A9D7}" type="parTrans" cxnId="{1C12799B-7F08-4B99-B3EE-F89397F44D16}">
      <dgm:prSet/>
      <dgm:spPr/>
      <dgm:t>
        <a:bodyPr/>
        <a:lstStyle/>
        <a:p>
          <a:endParaRPr lang="en-US"/>
        </a:p>
      </dgm:t>
    </dgm:pt>
    <dgm:pt modelId="{84525E61-C28C-4FD8-94DF-BBB9FBC9A39A}" type="sibTrans" cxnId="{1C12799B-7F08-4B99-B3EE-F89397F44D16}">
      <dgm:prSet/>
      <dgm:spPr/>
      <dgm:t>
        <a:bodyPr/>
        <a:lstStyle/>
        <a:p>
          <a:endParaRPr lang="en-US"/>
        </a:p>
      </dgm:t>
    </dgm:pt>
    <dgm:pt modelId="{BDF9EF0B-0897-43BC-8FE5-A1AE9B3B10D4}">
      <dgm:prSet/>
      <dgm:spPr/>
      <dgm:t>
        <a:bodyPr/>
        <a:lstStyle/>
        <a:p>
          <a:pPr>
            <a:defRPr b="1"/>
          </a:pPr>
          <a:r>
            <a:rPr lang="en-US" dirty="0"/>
            <a:t>May 2024</a:t>
          </a:r>
        </a:p>
      </dgm:t>
    </dgm:pt>
    <dgm:pt modelId="{872ED1E7-1EEC-4C70-A080-28A31944807F}" type="parTrans" cxnId="{57182ADB-5D61-41D0-87C5-EC398D0EBF2E}">
      <dgm:prSet/>
      <dgm:spPr/>
      <dgm:t>
        <a:bodyPr/>
        <a:lstStyle/>
        <a:p>
          <a:endParaRPr lang="en-US"/>
        </a:p>
      </dgm:t>
    </dgm:pt>
    <dgm:pt modelId="{421CA2C7-95F8-41DC-AB0A-A475EABB6E42}" type="sibTrans" cxnId="{57182ADB-5D61-41D0-87C5-EC398D0EBF2E}">
      <dgm:prSet/>
      <dgm:spPr/>
      <dgm:t>
        <a:bodyPr/>
        <a:lstStyle/>
        <a:p>
          <a:endParaRPr lang="en-US"/>
        </a:p>
      </dgm:t>
    </dgm:pt>
    <dgm:pt modelId="{B5C4AD58-6015-41F9-8117-DDC5BCDB54B1}">
      <dgm:prSet/>
      <dgm:spPr/>
      <dgm:t>
        <a:bodyPr/>
        <a:lstStyle/>
        <a:p>
          <a:r>
            <a:rPr lang="en-US" i="0" dirty="0"/>
            <a:t>TCPH is notified and contact tracing begins</a:t>
          </a:r>
        </a:p>
      </dgm:t>
    </dgm:pt>
    <dgm:pt modelId="{86117C0B-AC6C-4595-A28F-87C809A012C6}" type="parTrans" cxnId="{AC0349F1-66CC-4FB3-89D3-C7160B018C60}">
      <dgm:prSet/>
      <dgm:spPr/>
      <dgm:t>
        <a:bodyPr/>
        <a:lstStyle/>
        <a:p>
          <a:endParaRPr lang="en-US"/>
        </a:p>
      </dgm:t>
    </dgm:pt>
    <dgm:pt modelId="{601E31EC-CBCF-4E17-858E-598984D53F99}" type="sibTrans" cxnId="{AC0349F1-66CC-4FB3-89D3-C7160B018C60}">
      <dgm:prSet/>
      <dgm:spPr/>
      <dgm:t>
        <a:bodyPr/>
        <a:lstStyle/>
        <a:p>
          <a:endParaRPr lang="en-US"/>
        </a:p>
      </dgm:t>
    </dgm:pt>
    <dgm:pt modelId="{08D3ABC1-2356-4FD4-B23F-D89D364B1464}">
      <dgm:prSet/>
      <dgm:spPr/>
      <dgm:t>
        <a:bodyPr/>
        <a:lstStyle/>
        <a:p>
          <a:r>
            <a:rPr lang="en-US" dirty="0"/>
            <a:t>TCPH conducts an ICAR with PHR 2/3</a:t>
          </a:r>
        </a:p>
      </dgm:t>
    </dgm:pt>
    <dgm:pt modelId="{8E9732CA-2B2D-4207-8FC2-6338CA8AC6B9}" type="parTrans" cxnId="{D7183BCA-7AFB-48B0-A452-12FBFFB8C260}">
      <dgm:prSet/>
      <dgm:spPr/>
      <dgm:t>
        <a:bodyPr/>
        <a:lstStyle/>
        <a:p>
          <a:endParaRPr lang="en-US"/>
        </a:p>
      </dgm:t>
    </dgm:pt>
    <dgm:pt modelId="{E201B0C0-260C-462D-BA6F-D2DDB0AF280C}" type="sibTrans" cxnId="{D7183BCA-7AFB-48B0-A452-12FBFFB8C260}">
      <dgm:prSet/>
      <dgm:spPr/>
      <dgm:t>
        <a:bodyPr/>
        <a:lstStyle/>
        <a:p>
          <a:endParaRPr lang="en-US"/>
        </a:p>
      </dgm:t>
    </dgm:pt>
    <dgm:pt modelId="{8AF9CC82-4529-4987-8CA1-B6D25E110329}">
      <dgm:prSet/>
      <dgm:spPr/>
      <dgm:t>
        <a:bodyPr/>
        <a:lstStyle/>
        <a:p>
          <a:pPr>
            <a:defRPr b="1"/>
          </a:pPr>
          <a:r>
            <a:rPr lang="en-US" dirty="0"/>
            <a:t>June 2024</a:t>
          </a:r>
        </a:p>
      </dgm:t>
    </dgm:pt>
    <dgm:pt modelId="{0C3FBD68-B24A-4CCF-BEEF-C149E3AF43ED}" type="parTrans" cxnId="{C680373E-5428-4CE6-AB46-EB9021F28091}">
      <dgm:prSet/>
      <dgm:spPr/>
      <dgm:t>
        <a:bodyPr/>
        <a:lstStyle/>
        <a:p>
          <a:endParaRPr lang="en-US"/>
        </a:p>
      </dgm:t>
    </dgm:pt>
    <dgm:pt modelId="{BD4F5950-E8CC-4A19-94DC-98A0718BCF2C}" type="sibTrans" cxnId="{C680373E-5428-4CE6-AB46-EB9021F28091}">
      <dgm:prSet/>
      <dgm:spPr/>
      <dgm:t>
        <a:bodyPr/>
        <a:lstStyle/>
        <a:p>
          <a:endParaRPr lang="en-US"/>
        </a:p>
      </dgm:t>
    </dgm:pt>
    <dgm:pt modelId="{AF07973C-4089-4623-BB5B-BDA742462918}">
      <dgm:prSet/>
      <dgm:spPr/>
      <dgm:t>
        <a:bodyPr/>
        <a:lstStyle/>
        <a:p>
          <a:pPr>
            <a:defRPr b="1"/>
          </a:pPr>
          <a:r>
            <a:rPr lang="en-US" dirty="0"/>
            <a:t>Oct 2024</a:t>
          </a:r>
        </a:p>
      </dgm:t>
    </dgm:pt>
    <dgm:pt modelId="{DC1AE8CB-7D6A-414A-9799-D4B619FBB5A3}" type="parTrans" cxnId="{90BAEF5C-D864-41B9-889B-20562FD8707E}">
      <dgm:prSet/>
      <dgm:spPr/>
      <dgm:t>
        <a:bodyPr/>
        <a:lstStyle/>
        <a:p>
          <a:endParaRPr lang="en-US"/>
        </a:p>
      </dgm:t>
    </dgm:pt>
    <dgm:pt modelId="{0358E0DA-4FA5-4EEB-9067-94BFA8B3AA0A}" type="sibTrans" cxnId="{90BAEF5C-D864-41B9-889B-20562FD8707E}">
      <dgm:prSet/>
      <dgm:spPr/>
      <dgm:t>
        <a:bodyPr/>
        <a:lstStyle/>
        <a:p>
          <a:endParaRPr lang="en-US"/>
        </a:p>
      </dgm:t>
    </dgm:pt>
    <dgm:pt modelId="{7B6BE5CB-D572-426B-A80B-3B723AC77E23}">
      <dgm:prSet/>
      <dgm:spPr/>
      <dgm:t>
        <a:bodyPr/>
        <a:lstStyle/>
        <a:p>
          <a:pPr>
            <a:defRPr b="1"/>
          </a:pPr>
          <a:r>
            <a:rPr lang="en-US" dirty="0"/>
            <a:t>Jan 2025</a:t>
          </a:r>
        </a:p>
      </dgm:t>
    </dgm:pt>
    <dgm:pt modelId="{ACDC388B-EA83-4741-8882-292E7129B197}" type="parTrans" cxnId="{524FF630-DC01-4037-9AB3-446291558C82}">
      <dgm:prSet/>
      <dgm:spPr/>
      <dgm:t>
        <a:bodyPr/>
        <a:lstStyle/>
        <a:p>
          <a:endParaRPr lang="en-US"/>
        </a:p>
      </dgm:t>
    </dgm:pt>
    <dgm:pt modelId="{63D0DDFB-996F-4BAB-9ABB-91AB59B3463B}" type="sibTrans" cxnId="{524FF630-DC01-4037-9AB3-446291558C82}">
      <dgm:prSet/>
      <dgm:spPr/>
      <dgm:t>
        <a:bodyPr/>
        <a:lstStyle/>
        <a:p>
          <a:endParaRPr lang="en-US"/>
        </a:p>
      </dgm:t>
    </dgm:pt>
    <dgm:pt modelId="{9DFE3191-2452-43B3-96F1-B755E95A7277}">
      <dgm:prSet/>
      <dgm:spPr/>
      <dgm:t>
        <a:bodyPr/>
        <a:lstStyle/>
        <a:p>
          <a:r>
            <a:rPr lang="en-US" dirty="0"/>
            <a:t>ACH implements EPA List P products for entire network</a:t>
          </a:r>
        </a:p>
      </dgm:t>
    </dgm:pt>
    <dgm:pt modelId="{33390D62-2C15-4D50-8A12-0EBDB8583ED8}" type="parTrans" cxnId="{C576A008-9D48-482E-9320-757C9DCAE5F9}">
      <dgm:prSet/>
      <dgm:spPr/>
      <dgm:t>
        <a:bodyPr/>
        <a:lstStyle/>
        <a:p>
          <a:endParaRPr lang="en-US"/>
        </a:p>
      </dgm:t>
    </dgm:pt>
    <dgm:pt modelId="{18CACAC1-CE71-48EE-B469-585F502BD216}" type="sibTrans" cxnId="{C576A008-9D48-482E-9320-757C9DCAE5F9}">
      <dgm:prSet/>
      <dgm:spPr/>
      <dgm:t>
        <a:bodyPr/>
        <a:lstStyle/>
        <a:p>
          <a:endParaRPr lang="en-US"/>
        </a:p>
      </dgm:t>
    </dgm:pt>
    <dgm:pt modelId="{7C2D4FD5-F2D5-4400-B10C-7C49FBF5D832}">
      <dgm:prSet/>
      <dgm:spPr/>
      <dgm:t>
        <a:bodyPr/>
        <a:lstStyle/>
        <a:p>
          <a:r>
            <a:rPr lang="en-US" dirty="0"/>
            <a:t>Admission screening tool goes live</a:t>
          </a:r>
        </a:p>
      </dgm:t>
    </dgm:pt>
    <dgm:pt modelId="{C5D98106-28EB-4C56-B28F-626DCD23DB6B}" type="parTrans" cxnId="{B9CEE3F2-D4A5-4579-A72D-D072DF083A2E}">
      <dgm:prSet/>
      <dgm:spPr/>
      <dgm:t>
        <a:bodyPr/>
        <a:lstStyle/>
        <a:p>
          <a:endParaRPr lang="en-US"/>
        </a:p>
      </dgm:t>
    </dgm:pt>
    <dgm:pt modelId="{208BD3DE-E1BC-49C0-88AD-624BBFD01C4F}" type="sibTrans" cxnId="{B9CEE3F2-D4A5-4579-A72D-D072DF083A2E}">
      <dgm:prSet/>
      <dgm:spPr/>
      <dgm:t>
        <a:bodyPr/>
        <a:lstStyle/>
        <a:p>
          <a:endParaRPr lang="en-US"/>
        </a:p>
      </dgm:t>
    </dgm:pt>
    <dgm:pt modelId="{8FFDF007-EA98-40D1-AC4D-F750F9E9F654}">
      <dgm:prSet/>
      <dgm:spPr/>
      <dgm:t>
        <a:bodyPr/>
        <a:lstStyle/>
        <a:p>
          <a:r>
            <a:rPr lang="en-US" dirty="0"/>
            <a:t>Screening is postponed due to lab bandwidth and operational challenges</a:t>
          </a:r>
        </a:p>
      </dgm:t>
    </dgm:pt>
    <dgm:pt modelId="{F1484DD7-5846-4CD2-84F4-9AC519AE2737}" type="parTrans" cxnId="{52B6C66A-6481-4C4A-87F9-DB4734F9649C}">
      <dgm:prSet/>
      <dgm:spPr/>
      <dgm:t>
        <a:bodyPr/>
        <a:lstStyle/>
        <a:p>
          <a:endParaRPr lang="en-US"/>
        </a:p>
      </dgm:t>
    </dgm:pt>
    <dgm:pt modelId="{0C76DC6D-6EB0-4F60-9940-EAE25367E45F}" type="sibTrans" cxnId="{52B6C66A-6481-4C4A-87F9-DB4734F9649C}">
      <dgm:prSet/>
      <dgm:spPr/>
      <dgm:t>
        <a:bodyPr/>
        <a:lstStyle/>
        <a:p>
          <a:endParaRPr lang="en-US"/>
        </a:p>
      </dgm:t>
    </dgm:pt>
    <dgm:pt modelId="{D5DBAE28-9E0F-4147-8DF9-27F1F00F1B61}">
      <dgm:prSet/>
      <dgm:spPr/>
      <dgm:t>
        <a:bodyPr/>
        <a:lstStyle/>
        <a:p>
          <a:r>
            <a:rPr lang="en-US" dirty="0"/>
            <a:t>3 units selected for screening (64, 26, 36)</a:t>
          </a:r>
        </a:p>
      </dgm:t>
    </dgm:pt>
    <dgm:pt modelId="{CA1A09F8-D15D-4212-B5F3-FD405CC1CAF2}" type="parTrans" cxnId="{8479274E-8334-4EE5-9DF4-B9DE21FB2A5B}">
      <dgm:prSet/>
      <dgm:spPr/>
      <dgm:t>
        <a:bodyPr/>
        <a:lstStyle/>
        <a:p>
          <a:endParaRPr lang="en-US"/>
        </a:p>
      </dgm:t>
    </dgm:pt>
    <dgm:pt modelId="{CB16D2AD-4748-4B85-872D-2EA809B20A82}" type="sibTrans" cxnId="{8479274E-8334-4EE5-9DF4-B9DE21FB2A5B}">
      <dgm:prSet/>
      <dgm:spPr/>
      <dgm:t>
        <a:bodyPr/>
        <a:lstStyle/>
        <a:p>
          <a:endParaRPr lang="en-US"/>
        </a:p>
      </dgm:t>
    </dgm:pt>
    <dgm:pt modelId="{CB6BBCCB-B15A-4BDC-A4B2-E5A7F02FE286}">
      <dgm:prSet/>
      <dgm:spPr/>
      <dgm:t>
        <a:bodyPr/>
        <a:lstStyle/>
        <a:p>
          <a:r>
            <a:rPr lang="en-US" dirty="0"/>
            <a:t>Screening resumes with new selection criteria (9 units, 50 total patients)</a:t>
          </a:r>
        </a:p>
      </dgm:t>
    </dgm:pt>
    <dgm:pt modelId="{9136F765-0156-4D62-8B60-073E7503EE5E}" type="parTrans" cxnId="{A0484D95-5166-4C0A-A6E2-C4E49C351716}">
      <dgm:prSet/>
      <dgm:spPr/>
      <dgm:t>
        <a:bodyPr/>
        <a:lstStyle/>
        <a:p>
          <a:endParaRPr lang="en-US"/>
        </a:p>
      </dgm:t>
    </dgm:pt>
    <dgm:pt modelId="{AEE2C59C-1E0E-49DF-9936-A74D58D7FB72}" type="sibTrans" cxnId="{A0484D95-5166-4C0A-A6E2-C4E49C351716}">
      <dgm:prSet/>
      <dgm:spPr/>
      <dgm:t>
        <a:bodyPr/>
        <a:lstStyle/>
        <a:p>
          <a:endParaRPr lang="en-US"/>
        </a:p>
      </dgm:t>
    </dgm:pt>
    <dgm:pt modelId="{52CC3923-B785-4548-94FF-860670E7614D}">
      <dgm:prSet/>
      <dgm:spPr/>
      <dgm:t>
        <a:bodyPr/>
        <a:lstStyle/>
        <a:p>
          <a:pPr>
            <a:defRPr b="1"/>
          </a:pPr>
          <a:r>
            <a:rPr lang="en-US" dirty="0"/>
            <a:t>Aug 2024</a:t>
          </a:r>
        </a:p>
      </dgm:t>
    </dgm:pt>
    <dgm:pt modelId="{41354DCA-BD85-48BD-8083-06A95EDF51D1}" type="parTrans" cxnId="{C64308AF-31D5-4340-B772-5D14FA512657}">
      <dgm:prSet/>
      <dgm:spPr/>
      <dgm:t>
        <a:bodyPr/>
        <a:lstStyle/>
        <a:p>
          <a:endParaRPr lang="en-US"/>
        </a:p>
      </dgm:t>
    </dgm:pt>
    <dgm:pt modelId="{8E286EF9-4AC1-413B-A410-6DFAA1BE1A2F}" type="sibTrans" cxnId="{C64308AF-31D5-4340-B772-5D14FA512657}">
      <dgm:prSet/>
      <dgm:spPr/>
      <dgm:t>
        <a:bodyPr/>
        <a:lstStyle/>
        <a:p>
          <a:endParaRPr lang="en-US"/>
        </a:p>
      </dgm:t>
    </dgm:pt>
    <dgm:pt modelId="{B1A6D416-E22A-4E32-B626-EBAE3988739A}">
      <dgm:prSet/>
      <dgm:spPr/>
      <dgm:t>
        <a:bodyPr/>
        <a:lstStyle/>
        <a:p>
          <a:r>
            <a:rPr lang="en-US" dirty="0"/>
            <a:t>ACH and TCPH meet to discuss setbacks and challenges; rounded with IP’s</a:t>
          </a:r>
        </a:p>
      </dgm:t>
    </dgm:pt>
    <dgm:pt modelId="{A26777AF-8A29-48FE-A6E8-98DC80868DF2}" type="parTrans" cxnId="{250627BB-A67B-48DD-86A0-B943B7588B96}">
      <dgm:prSet/>
      <dgm:spPr/>
      <dgm:t>
        <a:bodyPr/>
        <a:lstStyle/>
        <a:p>
          <a:endParaRPr lang="en-US"/>
        </a:p>
      </dgm:t>
    </dgm:pt>
    <dgm:pt modelId="{41827C08-9F69-4DD9-9840-850DAFE070F1}" type="sibTrans" cxnId="{250627BB-A67B-48DD-86A0-B943B7588B96}">
      <dgm:prSet/>
      <dgm:spPr/>
      <dgm:t>
        <a:bodyPr/>
        <a:lstStyle/>
        <a:p>
          <a:endParaRPr lang="en-US"/>
        </a:p>
      </dgm:t>
    </dgm:pt>
    <dgm:pt modelId="{3AD80B8F-5535-4E63-B7DB-D91409FC6E6F}">
      <dgm:prSet/>
      <dgm:spPr/>
      <dgm:t>
        <a:bodyPr/>
        <a:lstStyle/>
        <a:p>
          <a:pPr>
            <a:defRPr b="1"/>
          </a:pPr>
          <a:r>
            <a:rPr lang="en-US" dirty="0"/>
            <a:t>Feb 2025</a:t>
          </a:r>
        </a:p>
      </dgm:t>
    </dgm:pt>
    <dgm:pt modelId="{4628E8B4-BBD8-42BC-B934-23B6FC4D9252}" type="parTrans" cxnId="{38B0C66D-13E8-4130-9F0B-7828F5951F67}">
      <dgm:prSet/>
      <dgm:spPr/>
      <dgm:t>
        <a:bodyPr/>
        <a:lstStyle/>
        <a:p>
          <a:endParaRPr lang="en-US"/>
        </a:p>
      </dgm:t>
    </dgm:pt>
    <dgm:pt modelId="{756F001A-C43C-480D-BE84-302AE5170C1E}" type="sibTrans" cxnId="{38B0C66D-13E8-4130-9F0B-7828F5951F67}">
      <dgm:prSet/>
      <dgm:spPr/>
      <dgm:t>
        <a:bodyPr/>
        <a:lstStyle/>
        <a:p>
          <a:endParaRPr lang="en-US"/>
        </a:p>
      </dgm:t>
    </dgm:pt>
    <dgm:pt modelId="{E97F338D-CDA5-40FB-99DA-3C10996742CC}">
      <dgm:prSet/>
      <dgm:spPr/>
      <dgm:t>
        <a:bodyPr/>
        <a:lstStyle/>
        <a:p>
          <a:r>
            <a:rPr lang="en-US" dirty="0"/>
            <a:t>6 units test out!</a:t>
          </a:r>
        </a:p>
      </dgm:t>
    </dgm:pt>
    <dgm:pt modelId="{A9D354ED-CDD7-49F7-845F-1E4AB2DB5EDF}" type="parTrans" cxnId="{E8E6959A-C598-4BB7-B217-C437E60D110E}">
      <dgm:prSet/>
      <dgm:spPr/>
      <dgm:t>
        <a:bodyPr/>
        <a:lstStyle/>
        <a:p>
          <a:endParaRPr lang="en-US"/>
        </a:p>
      </dgm:t>
    </dgm:pt>
    <dgm:pt modelId="{012AC92E-72D0-4660-9B90-7454689B2B2B}" type="sibTrans" cxnId="{E8E6959A-C598-4BB7-B217-C437E60D110E}">
      <dgm:prSet/>
      <dgm:spPr/>
      <dgm:t>
        <a:bodyPr/>
        <a:lstStyle/>
        <a:p>
          <a:endParaRPr lang="en-US"/>
        </a:p>
      </dgm:t>
    </dgm:pt>
    <dgm:pt modelId="{965A1F98-F64A-4995-8AA2-5E0FD60FE6EE}">
      <dgm:prSet/>
      <dgm:spPr/>
      <dgm:t>
        <a:bodyPr/>
        <a:lstStyle/>
        <a:p>
          <a:r>
            <a:rPr lang="en-US" dirty="0"/>
            <a:t>Another unit tests out</a:t>
          </a:r>
        </a:p>
      </dgm:t>
    </dgm:pt>
    <dgm:pt modelId="{ED0DB5A7-0999-401B-8C7B-224F52290370}" type="parTrans" cxnId="{1F888E82-96A2-40E0-8A22-EB8EA59C3408}">
      <dgm:prSet/>
      <dgm:spPr/>
      <dgm:t>
        <a:bodyPr/>
        <a:lstStyle/>
        <a:p>
          <a:endParaRPr lang="en-US"/>
        </a:p>
      </dgm:t>
    </dgm:pt>
    <dgm:pt modelId="{24123704-B940-4569-B9AA-670C1C80E01B}" type="sibTrans" cxnId="{1F888E82-96A2-40E0-8A22-EB8EA59C3408}">
      <dgm:prSet/>
      <dgm:spPr/>
      <dgm:t>
        <a:bodyPr/>
        <a:lstStyle/>
        <a:p>
          <a:endParaRPr lang="en-US"/>
        </a:p>
      </dgm:t>
    </dgm:pt>
    <dgm:pt modelId="{C1FD51BA-3D66-49A3-B716-DCC39C58C603}">
      <dgm:prSet/>
      <dgm:spPr/>
      <dgm:t>
        <a:bodyPr/>
        <a:lstStyle/>
        <a:p>
          <a:pPr>
            <a:defRPr b="1"/>
          </a:pPr>
          <a:r>
            <a:rPr lang="en-US" dirty="0"/>
            <a:t>April 2025</a:t>
          </a:r>
        </a:p>
      </dgm:t>
    </dgm:pt>
    <dgm:pt modelId="{FB117C3D-C47B-40E0-96B8-065DAEEED329}" type="parTrans" cxnId="{C7FA8661-B18C-435F-9B7A-9BF74F587BD5}">
      <dgm:prSet/>
      <dgm:spPr/>
      <dgm:t>
        <a:bodyPr/>
        <a:lstStyle/>
        <a:p>
          <a:endParaRPr lang="en-US"/>
        </a:p>
      </dgm:t>
    </dgm:pt>
    <dgm:pt modelId="{FB1E2756-0050-473D-8FC2-92A9F6431362}" type="sibTrans" cxnId="{C7FA8661-B18C-435F-9B7A-9BF74F587BD5}">
      <dgm:prSet/>
      <dgm:spPr/>
      <dgm:t>
        <a:bodyPr/>
        <a:lstStyle/>
        <a:p>
          <a:endParaRPr lang="en-US"/>
        </a:p>
      </dgm:t>
    </dgm:pt>
    <dgm:pt modelId="{4EFDD74C-01B5-42B9-A24E-9467220746D9}">
      <dgm:prSet/>
      <dgm:spPr/>
      <dgm:t>
        <a:bodyPr/>
        <a:lstStyle/>
        <a:p>
          <a:r>
            <a:rPr lang="en-US" dirty="0"/>
            <a:t>Another unit tests out</a:t>
          </a:r>
        </a:p>
      </dgm:t>
    </dgm:pt>
    <dgm:pt modelId="{07808F30-9802-4B48-8306-570CCD0DE515}" type="parTrans" cxnId="{E13B680E-6CF9-48FE-8C62-72ED325CC8D5}">
      <dgm:prSet/>
      <dgm:spPr/>
      <dgm:t>
        <a:bodyPr/>
        <a:lstStyle/>
        <a:p>
          <a:endParaRPr lang="en-US"/>
        </a:p>
      </dgm:t>
    </dgm:pt>
    <dgm:pt modelId="{F28F0DB6-59C6-4D94-A0F2-FDAB63D09E03}" type="sibTrans" cxnId="{E13B680E-6CF9-48FE-8C62-72ED325CC8D5}">
      <dgm:prSet/>
      <dgm:spPr/>
      <dgm:t>
        <a:bodyPr/>
        <a:lstStyle/>
        <a:p>
          <a:endParaRPr lang="en-US"/>
        </a:p>
      </dgm:t>
    </dgm:pt>
    <dgm:pt modelId="{E818188E-68A0-4349-ACC5-9BEE1F58F8E0}">
      <dgm:prSet/>
      <dgm:spPr/>
      <dgm:t>
        <a:bodyPr/>
        <a:lstStyle/>
        <a:p>
          <a:pPr>
            <a:defRPr b="1"/>
          </a:pPr>
          <a:r>
            <a:rPr lang="en-US" dirty="0"/>
            <a:t>June 2025</a:t>
          </a:r>
        </a:p>
      </dgm:t>
    </dgm:pt>
    <dgm:pt modelId="{8C6620B3-DCDA-4FB2-BEC4-F1304533ACBC}" type="parTrans" cxnId="{C682E864-B23F-40B7-9507-4767665F6D49}">
      <dgm:prSet/>
      <dgm:spPr/>
      <dgm:t>
        <a:bodyPr/>
        <a:lstStyle/>
        <a:p>
          <a:endParaRPr lang="en-US"/>
        </a:p>
      </dgm:t>
    </dgm:pt>
    <dgm:pt modelId="{76284D01-A049-4291-88EC-D1FDA5E6B5BD}" type="sibTrans" cxnId="{C682E864-B23F-40B7-9507-4767665F6D49}">
      <dgm:prSet/>
      <dgm:spPr/>
      <dgm:t>
        <a:bodyPr/>
        <a:lstStyle/>
        <a:p>
          <a:endParaRPr lang="en-US"/>
        </a:p>
      </dgm:t>
    </dgm:pt>
    <dgm:pt modelId="{0C1A801E-A3C2-4F2C-9CC9-3365211F79B8}">
      <dgm:prSet/>
      <dgm:spPr/>
      <dgm:t>
        <a:bodyPr/>
        <a:lstStyle/>
        <a:p>
          <a:r>
            <a:rPr lang="en-US" dirty="0"/>
            <a:t>Testing resumes and all 26 beds on last unit are screened</a:t>
          </a:r>
        </a:p>
      </dgm:t>
    </dgm:pt>
    <dgm:pt modelId="{4BAE4153-DC05-4F18-8B67-B24925B6F424}" type="parTrans" cxnId="{14957F17-07A6-427E-88BB-BF362294C5D7}">
      <dgm:prSet/>
      <dgm:spPr/>
      <dgm:t>
        <a:bodyPr/>
        <a:lstStyle/>
        <a:p>
          <a:endParaRPr lang="en-US"/>
        </a:p>
      </dgm:t>
    </dgm:pt>
    <dgm:pt modelId="{0CA68156-DAD7-4BDF-B3AD-6C027E112E83}" type="sibTrans" cxnId="{14957F17-07A6-427E-88BB-BF362294C5D7}">
      <dgm:prSet/>
      <dgm:spPr/>
      <dgm:t>
        <a:bodyPr/>
        <a:lstStyle/>
        <a:p>
          <a:endParaRPr lang="en-US"/>
        </a:p>
      </dgm:t>
    </dgm:pt>
    <dgm:pt modelId="{BB868BEB-C710-4FCC-BCD3-96350396C758}">
      <dgm:prSet/>
      <dgm:spPr/>
      <dgm:t>
        <a:bodyPr/>
        <a:lstStyle/>
        <a:p>
          <a:r>
            <a:rPr lang="en-US" dirty="0"/>
            <a:t>PPS officially begins with DSHS lab</a:t>
          </a:r>
        </a:p>
      </dgm:t>
    </dgm:pt>
    <dgm:pt modelId="{33442C97-3D53-4771-A80A-C3170F6E1BE4}" type="parTrans" cxnId="{A6CB5901-1E69-4BB9-9395-EB8944B7CDBD}">
      <dgm:prSet/>
      <dgm:spPr/>
      <dgm:t>
        <a:bodyPr/>
        <a:lstStyle/>
        <a:p>
          <a:endParaRPr lang="en-US"/>
        </a:p>
      </dgm:t>
    </dgm:pt>
    <dgm:pt modelId="{9547AC3C-F151-4BED-A59F-C6981A792B18}" type="sibTrans" cxnId="{A6CB5901-1E69-4BB9-9395-EB8944B7CDBD}">
      <dgm:prSet/>
      <dgm:spPr/>
      <dgm:t>
        <a:bodyPr/>
        <a:lstStyle/>
        <a:p>
          <a:endParaRPr lang="en-US"/>
        </a:p>
      </dgm:t>
    </dgm:pt>
    <dgm:pt modelId="{A2305741-5373-48E4-96D3-AC3DFDBE30ED}">
      <dgm:prSet/>
      <dgm:spPr/>
      <dgm:t>
        <a:bodyPr/>
        <a:lstStyle/>
        <a:p>
          <a:r>
            <a:rPr lang="en-US" dirty="0"/>
            <a:t>ACH and TCPH meet to discuss new screening and targeted strategies</a:t>
          </a:r>
        </a:p>
      </dgm:t>
    </dgm:pt>
    <dgm:pt modelId="{76222266-B17F-4D0D-BFBB-EFE15494D60A}" type="parTrans" cxnId="{241952AB-9611-4C27-9F9C-3E0CCA8FE0EC}">
      <dgm:prSet/>
      <dgm:spPr/>
      <dgm:t>
        <a:bodyPr/>
        <a:lstStyle/>
        <a:p>
          <a:endParaRPr lang="en-US"/>
        </a:p>
      </dgm:t>
    </dgm:pt>
    <dgm:pt modelId="{113797FF-05FD-4B95-87C7-1CB87EA8A8DD}" type="sibTrans" cxnId="{241952AB-9611-4C27-9F9C-3E0CCA8FE0EC}">
      <dgm:prSet/>
      <dgm:spPr/>
      <dgm:t>
        <a:bodyPr/>
        <a:lstStyle/>
        <a:p>
          <a:endParaRPr lang="en-US"/>
        </a:p>
      </dgm:t>
    </dgm:pt>
    <dgm:pt modelId="{AE5BCB0F-F043-4031-B641-6F22A4CF7A20}">
      <dgm:prSet/>
      <dgm:spPr/>
      <dgm:t>
        <a:bodyPr/>
        <a:lstStyle/>
        <a:p>
          <a:pPr>
            <a:defRPr b="1"/>
          </a:pPr>
          <a:r>
            <a:rPr lang="en-US" dirty="0"/>
            <a:t>May 2025</a:t>
          </a:r>
        </a:p>
      </dgm:t>
    </dgm:pt>
    <dgm:pt modelId="{A049AD2F-95FE-4149-AC23-8B439787882A}" type="parTrans" cxnId="{217A4AB2-6A52-4723-B6F7-E1629E737010}">
      <dgm:prSet/>
      <dgm:spPr/>
      <dgm:t>
        <a:bodyPr/>
        <a:lstStyle/>
        <a:p>
          <a:endParaRPr lang="en-US"/>
        </a:p>
      </dgm:t>
    </dgm:pt>
    <dgm:pt modelId="{A3B2484C-C72B-4C4F-B2A7-E91CF5FB4DBF}" type="sibTrans" cxnId="{217A4AB2-6A52-4723-B6F7-E1629E737010}">
      <dgm:prSet/>
      <dgm:spPr/>
      <dgm:t>
        <a:bodyPr/>
        <a:lstStyle/>
        <a:p>
          <a:endParaRPr lang="en-US"/>
        </a:p>
      </dgm:t>
    </dgm:pt>
    <dgm:pt modelId="{D5C2908F-75A1-48FE-B468-A8BA395A1E13}">
      <dgm:prSet/>
      <dgm:spPr/>
      <dgm:t>
        <a:bodyPr/>
        <a:lstStyle/>
        <a:p>
          <a:r>
            <a:rPr lang="en-US" dirty="0"/>
            <a:t>Screenings are postponed</a:t>
          </a:r>
        </a:p>
      </dgm:t>
    </dgm:pt>
    <dgm:pt modelId="{8F33C71D-CE9A-4FBD-9DE8-6311B77C99FE}" type="parTrans" cxnId="{A4E885CB-CF39-45DF-BE8D-00D6C74E1836}">
      <dgm:prSet/>
      <dgm:spPr/>
      <dgm:t>
        <a:bodyPr/>
        <a:lstStyle/>
        <a:p>
          <a:endParaRPr lang="en-US"/>
        </a:p>
      </dgm:t>
    </dgm:pt>
    <dgm:pt modelId="{52299F4F-8B12-483A-A7CC-3AE8CE6CBE36}" type="sibTrans" cxnId="{A4E885CB-CF39-45DF-BE8D-00D6C74E1836}">
      <dgm:prSet/>
      <dgm:spPr/>
      <dgm:t>
        <a:bodyPr/>
        <a:lstStyle/>
        <a:p>
          <a:endParaRPr lang="en-US"/>
        </a:p>
      </dgm:t>
    </dgm:pt>
    <dgm:pt modelId="{36A82A79-0A4B-44CF-AAF6-328A4ABB99AA}">
      <dgm:prSet/>
      <dgm:spPr/>
      <dgm:t>
        <a:bodyPr/>
        <a:lstStyle/>
        <a:p>
          <a:pPr>
            <a:defRPr b="1"/>
          </a:pPr>
          <a:r>
            <a:rPr lang="en-US" dirty="0"/>
            <a:t>Sept 2024</a:t>
          </a:r>
        </a:p>
      </dgm:t>
    </dgm:pt>
    <dgm:pt modelId="{DD2B56EA-744F-4038-A534-104D26B29892}" type="parTrans" cxnId="{B5790712-6287-480A-8FD8-36F439450101}">
      <dgm:prSet/>
      <dgm:spPr/>
      <dgm:t>
        <a:bodyPr/>
        <a:lstStyle/>
        <a:p>
          <a:endParaRPr lang="en-US"/>
        </a:p>
      </dgm:t>
    </dgm:pt>
    <dgm:pt modelId="{6107CE46-3ECF-4A3C-A4C6-78A6E36676D4}" type="sibTrans" cxnId="{B5790712-6287-480A-8FD8-36F439450101}">
      <dgm:prSet/>
      <dgm:spPr/>
      <dgm:t>
        <a:bodyPr/>
        <a:lstStyle/>
        <a:p>
          <a:endParaRPr lang="en-US"/>
        </a:p>
      </dgm:t>
    </dgm:pt>
    <dgm:pt modelId="{60E81693-BA5F-4500-8878-BE685A2D98D9}">
      <dgm:prSet/>
      <dgm:spPr/>
      <dgm:t>
        <a:bodyPr/>
        <a:lstStyle/>
        <a:p>
          <a:pPr>
            <a:defRPr b="1"/>
          </a:pPr>
          <a:r>
            <a:rPr lang="en-US" dirty="0"/>
            <a:t>ACH presents additional logistical difficulties</a:t>
          </a:r>
        </a:p>
      </dgm:t>
    </dgm:pt>
    <dgm:pt modelId="{80FA309C-886A-492E-AD56-168F80CAA015}" type="parTrans" cxnId="{65252A45-588D-4AC6-90C7-A2067463BF47}">
      <dgm:prSet/>
      <dgm:spPr/>
      <dgm:t>
        <a:bodyPr/>
        <a:lstStyle/>
        <a:p>
          <a:endParaRPr lang="en-US"/>
        </a:p>
      </dgm:t>
    </dgm:pt>
    <dgm:pt modelId="{C972BD8D-3911-4566-98B8-1A6D348F341B}" type="sibTrans" cxnId="{65252A45-588D-4AC6-90C7-A2067463BF47}">
      <dgm:prSet/>
      <dgm:spPr/>
      <dgm:t>
        <a:bodyPr/>
        <a:lstStyle/>
        <a:p>
          <a:endParaRPr lang="en-US"/>
        </a:p>
      </dgm:t>
    </dgm:pt>
    <dgm:pt modelId="{7C35660B-2A36-49A2-9FFD-51EE1947CE0F}" type="pres">
      <dgm:prSet presAssocID="{18BE0287-FE8F-4433-8BBF-8CC2B0CF335D}" presName="root" presStyleCnt="0">
        <dgm:presLayoutVars>
          <dgm:chMax/>
          <dgm:chPref/>
          <dgm:animLvl val="lvl"/>
        </dgm:presLayoutVars>
      </dgm:prSet>
      <dgm:spPr/>
    </dgm:pt>
    <dgm:pt modelId="{23D09FDF-85F3-4F31-9942-CAAC9528DC98}" type="pres">
      <dgm:prSet presAssocID="{18BE0287-FE8F-4433-8BBF-8CC2B0CF335D}" presName="divider" presStyleLbl="fgAcc1" presStyleIdx="0" presStyleCnt="15"/>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B45A1A4F-A4DA-42B2-85BE-D092E2FDEBB2}" type="pres">
      <dgm:prSet presAssocID="{18BE0287-FE8F-4433-8BBF-8CC2B0CF335D}" presName="nodes" presStyleCnt="0">
        <dgm:presLayoutVars>
          <dgm:chMax/>
          <dgm:chPref/>
          <dgm:animLvl val="lvl"/>
        </dgm:presLayoutVars>
      </dgm:prSet>
      <dgm:spPr/>
    </dgm:pt>
    <dgm:pt modelId="{6149B7E5-D02F-4202-AD21-859E393146AD}" type="pres">
      <dgm:prSet presAssocID="{1D47C047-609E-4E00-A0D4-43BCEE488806}" presName="composite" presStyleCnt="0"/>
      <dgm:spPr/>
    </dgm:pt>
    <dgm:pt modelId="{A919D757-9C86-45DB-AA2A-1FE8072EC72E}" type="pres">
      <dgm:prSet presAssocID="{1D47C047-609E-4E00-A0D4-43BCEE488806}" presName="ConnectorPoint" presStyleLbl="lnNode1" presStyleIdx="0"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C0E98B0-C917-4B79-9EAD-AF641ACC01D4}" type="pres">
      <dgm:prSet presAssocID="{1D47C047-609E-4E00-A0D4-43BCEE488806}" presName="DropPinPlaceHolder" presStyleCnt="0"/>
      <dgm:spPr/>
    </dgm:pt>
    <dgm:pt modelId="{F2B34C59-31BB-4E2E-BF3B-85FC0AA508C6}" type="pres">
      <dgm:prSet presAssocID="{1D47C047-609E-4E00-A0D4-43BCEE488806}" presName="DropPin" presStyleLbl="alignNode1" presStyleIdx="0" presStyleCnt="14"/>
      <dgm:spPr/>
    </dgm:pt>
    <dgm:pt modelId="{A55DDD90-6FCB-49B9-9C90-7822967E2FD7}" type="pres">
      <dgm:prSet presAssocID="{1D47C047-609E-4E00-A0D4-43BCEE488806}" presName="Ellipse" presStyleLbl="fgAcc1" presStyleIdx="1" presStyleCnt="15"/>
      <dgm:spPr>
        <a:solidFill>
          <a:schemeClr val="lt1">
            <a:alpha val="90000"/>
            <a:hueOff val="0"/>
            <a:satOff val="0"/>
            <a:lumOff val="0"/>
            <a:alphaOff val="0"/>
          </a:schemeClr>
        </a:solidFill>
        <a:ln w="25400" cap="flat" cmpd="sng" algn="ctr">
          <a:noFill/>
          <a:prstDash val="solid"/>
        </a:ln>
        <a:effectLst/>
      </dgm:spPr>
    </dgm:pt>
    <dgm:pt modelId="{07F74587-3AAC-4D01-9C69-3EA2EFB9C402}" type="pres">
      <dgm:prSet presAssocID="{1D47C047-609E-4E00-A0D4-43BCEE488806}" presName="L2TextContainer" presStyleLbl="revTx" presStyleIdx="0" presStyleCnt="28">
        <dgm:presLayoutVars>
          <dgm:bulletEnabled val="1"/>
        </dgm:presLayoutVars>
      </dgm:prSet>
      <dgm:spPr/>
    </dgm:pt>
    <dgm:pt modelId="{50C9ACA2-4FA0-4E53-8F4B-85A2991CDB5E}" type="pres">
      <dgm:prSet presAssocID="{1D47C047-609E-4E00-A0D4-43BCEE488806}" presName="L1TextContainer" presStyleLbl="revTx" presStyleIdx="1" presStyleCnt="28">
        <dgm:presLayoutVars>
          <dgm:chMax val="1"/>
          <dgm:chPref val="1"/>
          <dgm:bulletEnabled val="1"/>
        </dgm:presLayoutVars>
      </dgm:prSet>
      <dgm:spPr/>
    </dgm:pt>
    <dgm:pt modelId="{1E1F357F-4DB1-47B9-8F3F-A29577F83506}" type="pres">
      <dgm:prSet presAssocID="{1D47C047-609E-4E00-A0D4-43BCEE488806}" presName="ConnectLine" presStyleLbl="sibTrans1D1" presStyleIdx="0" presStyleCnt="14"/>
      <dgm:spPr>
        <a:noFill/>
        <a:ln w="12700" cap="flat" cmpd="sng" algn="ctr">
          <a:solidFill>
            <a:schemeClr val="accent1">
              <a:hueOff val="0"/>
              <a:satOff val="0"/>
              <a:lumOff val="0"/>
              <a:alphaOff val="0"/>
            </a:schemeClr>
          </a:solidFill>
          <a:prstDash val="dash"/>
        </a:ln>
        <a:effectLst/>
      </dgm:spPr>
    </dgm:pt>
    <dgm:pt modelId="{08C7EB55-7575-4062-8083-211C011D5F1D}" type="pres">
      <dgm:prSet presAssocID="{1D47C047-609E-4E00-A0D4-43BCEE488806}" presName="EmptyPlaceHolder" presStyleCnt="0"/>
      <dgm:spPr/>
    </dgm:pt>
    <dgm:pt modelId="{78684F6F-7A1B-4826-9DB2-0BC41303B173}" type="pres">
      <dgm:prSet presAssocID="{8E4ECA9C-5087-46FE-9376-FCB640AA049F}" presName="spaceBetweenRectangles" presStyleCnt="0"/>
      <dgm:spPr/>
    </dgm:pt>
    <dgm:pt modelId="{B4763F4E-1958-410E-A92A-3B1478FCB81D}" type="pres">
      <dgm:prSet presAssocID="{494322B4-B05B-4E61-961C-77B22F39850F}" presName="composite" presStyleCnt="0"/>
      <dgm:spPr/>
    </dgm:pt>
    <dgm:pt modelId="{28127116-3B0B-429D-A14D-A31C9350755E}" type="pres">
      <dgm:prSet presAssocID="{494322B4-B05B-4E61-961C-77B22F39850F}" presName="ConnectorPoint" presStyleLbl="lnNode1" presStyleIdx="1"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4EBA3D43-99B4-4F5A-8E73-7158B8585652}" type="pres">
      <dgm:prSet presAssocID="{494322B4-B05B-4E61-961C-77B22F39850F}" presName="DropPinPlaceHolder" presStyleCnt="0"/>
      <dgm:spPr/>
    </dgm:pt>
    <dgm:pt modelId="{59ABCDB2-24A7-4496-B85D-850474F18149}" type="pres">
      <dgm:prSet presAssocID="{494322B4-B05B-4E61-961C-77B22F39850F}" presName="DropPin" presStyleLbl="alignNode1" presStyleIdx="1" presStyleCnt="14"/>
      <dgm:spPr/>
    </dgm:pt>
    <dgm:pt modelId="{0B9BD4F8-14AB-4E59-9B4D-C18035232ABB}" type="pres">
      <dgm:prSet presAssocID="{494322B4-B05B-4E61-961C-77B22F39850F}" presName="Ellipse" presStyleLbl="fgAcc1" presStyleIdx="2" presStyleCnt="15"/>
      <dgm:spPr>
        <a:solidFill>
          <a:schemeClr val="lt1">
            <a:alpha val="90000"/>
            <a:hueOff val="0"/>
            <a:satOff val="0"/>
            <a:lumOff val="0"/>
            <a:alphaOff val="0"/>
          </a:schemeClr>
        </a:solidFill>
        <a:ln w="25400" cap="flat" cmpd="sng" algn="ctr">
          <a:noFill/>
          <a:prstDash val="solid"/>
        </a:ln>
        <a:effectLst/>
      </dgm:spPr>
    </dgm:pt>
    <dgm:pt modelId="{C63B2318-EAEF-4984-B7C2-78F3202DFEE0}" type="pres">
      <dgm:prSet presAssocID="{494322B4-B05B-4E61-961C-77B22F39850F}" presName="L2TextContainer" presStyleLbl="revTx" presStyleIdx="2" presStyleCnt="28">
        <dgm:presLayoutVars>
          <dgm:bulletEnabled val="1"/>
        </dgm:presLayoutVars>
      </dgm:prSet>
      <dgm:spPr/>
    </dgm:pt>
    <dgm:pt modelId="{85BDE4BD-45CC-4907-8F3C-EF66E46E1BE7}" type="pres">
      <dgm:prSet presAssocID="{494322B4-B05B-4E61-961C-77B22F39850F}" presName="L1TextContainer" presStyleLbl="revTx" presStyleIdx="3" presStyleCnt="28" custLinFactNeighborY="11460">
        <dgm:presLayoutVars>
          <dgm:chMax val="1"/>
          <dgm:chPref val="1"/>
          <dgm:bulletEnabled val="1"/>
        </dgm:presLayoutVars>
      </dgm:prSet>
      <dgm:spPr/>
    </dgm:pt>
    <dgm:pt modelId="{0C58F6D5-CC44-4286-B3B4-1502F68F25AF}" type="pres">
      <dgm:prSet presAssocID="{494322B4-B05B-4E61-961C-77B22F39850F}" presName="ConnectLine" presStyleLbl="sibTrans1D1" presStyleIdx="1" presStyleCnt="14"/>
      <dgm:spPr>
        <a:noFill/>
        <a:ln w="12700" cap="flat" cmpd="sng" algn="ctr">
          <a:solidFill>
            <a:schemeClr val="accent1">
              <a:hueOff val="0"/>
              <a:satOff val="0"/>
              <a:lumOff val="0"/>
              <a:alphaOff val="0"/>
            </a:schemeClr>
          </a:solidFill>
          <a:prstDash val="dash"/>
        </a:ln>
        <a:effectLst/>
      </dgm:spPr>
    </dgm:pt>
    <dgm:pt modelId="{4AE05DD1-3FE4-4339-95A8-E56C64D5B899}" type="pres">
      <dgm:prSet presAssocID="{494322B4-B05B-4E61-961C-77B22F39850F}" presName="EmptyPlaceHolder" presStyleCnt="0"/>
      <dgm:spPr/>
    </dgm:pt>
    <dgm:pt modelId="{D2E81826-386A-485A-99F2-767A2A5E4980}" type="pres">
      <dgm:prSet presAssocID="{6218E6E6-D482-481D-920A-25A533295854}" presName="spaceBetweenRectangles" presStyleCnt="0"/>
      <dgm:spPr/>
    </dgm:pt>
    <dgm:pt modelId="{B688A3F2-AAF8-4F56-A0D8-7BAA9B0768BF}" type="pres">
      <dgm:prSet presAssocID="{AED7BFA7-0C75-4E7E-94DC-F73D5B70E340}" presName="composite" presStyleCnt="0"/>
      <dgm:spPr/>
    </dgm:pt>
    <dgm:pt modelId="{7DCE3020-9F26-434E-994D-7015DCF76AAA}" type="pres">
      <dgm:prSet presAssocID="{AED7BFA7-0C75-4E7E-94DC-F73D5B70E340}" presName="ConnectorPoint" presStyleLbl="lnNode1" presStyleIdx="2"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32C8F484-BB56-4A41-8DBE-3B1C3D5C5923}" type="pres">
      <dgm:prSet presAssocID="{AED7BFA7-0C75-4E7E-94DC-F73D5B70E340}" presName="DropPinPlaceHolder" presStyleCnt="0"/>
      <dgm:spPr/>
    </dgm:pt>
    <dgm:pt modelId="{36512D0C-FF28-4B7D-8934-553D1CDA0881}" type="pres">
      <dgm:prSet presAssocID="{AED7BFA7-0C75-4E7E-94DC-F73D5B70E340}" presName="DropPin" presStyleLbl="alignNode1" presStyleIdx="2" presStyleCnt="14"/>
      <dgm:spPr/>
    </dgm:pt>
    <dgm:pt modelId="{47207899-CB40-4BAF-83FA-AC5D4CDFDD61}" type="pres">
      <dgm:prSet presAssocID="{AED7BFA7-0C75-4E7E-94DC-F73D5B70E340}" presName="Ellipse" presStyleLbl="fgAcc1" presStyleIdx="3" presStyleCnt="15"/>
      <dgm:spPr>
        <a:solidFill>
          <a:schemeClr val="lt1">
            <a:alpha val="90000"/>
            <a:hueOff val="0"/>
            <a:satOff val="0"/>
            <a:lumOff val="0"/>
            <a:alphaOff val="0"/>
          </a:schemeClr>
        </a:solidFill>
        <a:ln w="25400" cap="flat" cmpd="sng" algn="ctr">
          <a:noFill/>
          <a:prstDash val="solid"/>
        </a:ln>
        <a:effectLst/>
      </dgm:spPr>
    </dgm:pt>
    <dgm:pt modelId="{52365EB3-AE03-4F15-91CA-5F33DFE16955}" type="pres">
      <dgm:prSet presAssocID="{AED7BFA7-0C75-4E7E-94DC-F73D5B70E340}" presName="L2TextContainer" presStyleLbl="revTx" presStyleIdx="4" presStyleCnt="28">
        <dgm:presLayoutVars>
          <dgm:bulletEnabled val="1"/>
        </dgm:presLayoutVars>
      </dgm:prSet>
      <dgm:spPr/>
    </dgm:pt>
    <dgm:pt modelId="{CA2BFA00-3FFB-407F-9BB0-2C66CE9E4A0E}" type="pres">
      <dgm:prSet presAssocID="{AED7BFA7-0C75-4E7E-94DC-F73D5B70E340}" presName="L1TextContainer" presStyleLbl="revTx" presStyleIdx="5" presStyleCnt="28">
        <dgm:presLayoutVars>
          <dgm:chMax val="1"/>
          <dgm:chPref val="1"/>
          <dgm:bulletEnabled val="1"/>
        </dgm:presLayoutVars>
      </dgm:prSet>
      <dgm:spPr/>
    </dgm:pt>
    <dgm:pt modelId="{26243D84-A9D7-4156-867A-73B0A5356A78}" type="pres">
      <dgm:prSet presAssocID="{AED7BFA7-0C75-4E7E-94DC-F73D5B70E340}" presName="ConnectLine" presStyleLbl="sibTrans1D1" presStyleIdx="2" presStyleCnt="14"/>
      <dgm:spPr>
        <a:noFill/>
        <a:ln w="12700" cap="flat" cmpd="sng" algn="ctr">
          <a:solidFill>
            <a:schemeClr val="accent1">
              <a:hueOff val="0"/>
              <a:satOff val="0"/>
              <a:lumOff val="0"/>
              <a:alphaOff val="0"/>
            </a:schemeClr>
          </a:solidFill>
          <a:prstDash val="dash"/>
        </a:ln>
        <a:effectLst/>
      </dgm:spPr>
    </dgm:pt>
    <dgm:pt modelId="{2BB984F8-8C65-4277-A222-6B465FF4F2B3}" type="pres">
      <dgm:prSet presAssocID="{AED7BFA7-0C75-4E7E-94DC-F73D5B70E340}" presName="EmptyPlaceHolder" presStyleCnt="0"/>
      <dgm:spPr/>
    </dgm:pt>
    <dgm:pt modelId="{02C60451-2D8A-4D96-A529-18A9C73B6005}" type="pres">
      <dgm:prSet presAssocID="{BE52C0A6-744D-459D-8721-AF9A9C634A90}" presName="spaceBetweenRectangles" presStyleCnt="0"/>
      <dgm:spPr/>
    </dgm:pt>
    <dgm:pt modelId="{F9479273-97BC-4AA4-B4E7-A8A22AB056A5}" type="pres">
      <dgm:prSet presAssocID="{BDF9EF0B-0897-43BC-8FE5-A1AE9B3B10D4}" presName="composite" presStyleCnt="0"/>
      <dgm:spPr/>
    </dgm:pt>
    <dgm:pt modelId="{7A514FAD-2E7F-4EF6-9D2F-DACF40E90EBB}" type="pres">
      <dgm:prSet presAssocID="{BDF9EF0B-0897-43BC-8FE5-A1AE9B3B10D4}" presName="ConnectorPoint" presStyleLbl="lnNode1" presStyleIdx="3"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D402592-7696-4015-8ADA-62D9556C430E}" type="pres">
      <dgm:prSet presAssocID="{BDF9EF0B-0897-43BC-8FE5-A1AE9B3B10D4}" presName="DropPinPlaceHolder" presStyleCnt="0"/>
      <dgm:spPr/>
    </dgm:pt>
    <dgm:pt modelId="{1DBF8A95-D83D-4B67-B7A9-52E60D08F2EA}" type="pres">
      <dgm:prSet presAssocID="{BDF9EF0B-0897-43BC-8FE5-A1AE9B3B10D4}" presName="DropPin" presStyleLbl="alignNode1" presStyleIdx="3" presStyleCnt="14"/>
      <dgm:spPr/>
    </dgm:pt>
    <dgm:pt modelId="{096B7695-44D5-4FC2-8301-0560E305B807}" type="pres">
      <dgm:prSet presAssocID="{BDF9EF0B-0897-43BC-8FE5-A1AE9B3B10D4}" presName="Ellipse" presStyleLbl="fgAcc1" presStyleIdx="4" presStyleCnt="15"/>
      <dgm:spPr>
        <a:solidFill>
          <a:schemeClr val="lt1">
            <a:alpha val="90000"/>
            <a:hueOff val="0"/>
            <a:satOff val="0"/>
            <a:lumOff val="0"/>
            <a:alphaOff val="0"/>
          </a:schemeClr>
        </a:solidFill>
        <a:ln w="25400" cap="flat" cmpd="sng" algn="ctr">
          <a:noFill/>
          <a:prstDash val="solid"/>
        </a:ln>
        <a:effectLst/>
      </dgm:spPr>
    </dgm:pt>
    <dgm:pt modelId="{D6EA2D2F-48B8-4895-8346-DF3AAA37960E}" type="pres">
      <dgm:prSet presAssocID="{BDF9EF0B-0897-43BC-8FE5-A1AE9B3B10D4}" presName="L2TextContainer" presStyleLbl="revTx" presStyleIdx="6" presStyleCnt="28">
        <dgm:presLayoutVars>
          <dgm:bulletEnabled val="1"/>
        </dgm:presLayoutVars>
      </dgm:prSet>
      <dgm:spPr/>
    </dgm:pt>
    <dgm:pt modelId="{A997A981-F985-44A6-BFCA-3789BC59C55B}" type="pres">
      <dgm:prSet presAssocID="{BDF9EF0B-0897-43BC-8FE5-A1AE9B3B10D4}" presName="L1TextContainer" presStyleLbl="revTx" presStyleIdx="7" presStyleCnt="28">
        <dgm:presLayoutVars>
          <dgm:chMax val="1"/>
          <dgm:chPref val="1"/>
          <dgm:bulletEnabled val="1"/>
        </dgm:presLayoutVars>
      </dgm:prSet>
      <dgm:spPr/>
    </dgm:pt>
    <dgm:pt modelId="{7C119155-9B54-4BED-94C2-5997CB8CF9E8}" type="pres">
      <dgm:prSet presAssocID="{BDF9EF0B-0897-43BC-8FE5-A1AE9B3B10D4}" presName="ConnectLine" presStyleLbl="sibTrans1D1" presStyleIdx="3" presStyleCnt="14"/>
      <dgm:spPr>
        <a:noFill/>
        <a:ln w="12700" cap="flat" cmpd="sng" algn="ctr">
          <a:solidFill>
            <a:schemeClr val="accent1">
              <a:hueOff val="0"/>
              <a:satOff val="0"/>
              <a:lumOff val="0"/>
              <a:alphaOff val="0"/>
            </a:schemeClr>
          </a:solidFill>
          <a:prstDash val="dash"/>
        </a:ln>
        <a:effectLst/>
      </dgm:spPr>
    </dgm:pt>
    <dgm:pt modelId="{597DF0DE-0909-43CA-8B83-6105535741DB}" type="pres">
      <dgm:prSet presAssocID="{BDF9EF0B-0897-43BC-8FE5-A1AE9B3B10D4}" presName="EmptyPlaceHolder" presStyleCnt="0"/>
      <dgm:spPr/>
    </dgm:pt>
    <dgm:pt modelId="{AD87CE44-4E89-4FCA-9216-920C0DC3EB5B}" type="pres">
      <dgm:prSet presAssocID="{421CA2C7-95F8-41DC-AB0A-A475EABB6E42}" presName="spaceBetweenRectangles" presStyleCnt="0"/>
      <dgm:spPr/>
    </dgm:pt>
    <dgm:pt modelId="{32B44F22-D399-4F32-B805-09B3DF697605}" type="pres">
      <dgm:prSet presAssocID="{8AF9CC82-4529-4987-8CA1-B6D25E110329}" presName="composite" presStyleCnt="0"/>
      <dgm:spPr/>
    </dgm:pt>
    <dgm:pt modelId="{0757981D-6464-484E-A3EE-E234D32C998A}" type="pres">
      <dgm:prSet presAssocID="{8AF9CC82-4529-4987-8CA1-B6D25E110329}" presName="ConnectorPoint" presStyleLbl="lnNode1" presStyleIdx="4"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30FDDC97-3A3E-4300-AB79-59E1EB8A1690}" type="pres">
      <dgm:prSet presAssocID="{8AF9CC82-4529-4987-8CA1-B6D25E110329}" presName="DropPinPlaceHolder" presStyleCnt="0"/>
      <dgm:spPr/>
    </dgm:pt>
    <dgm:pt modelId="{2966BA52-D747-41B8-9876-4C99C196A4D0}" type="pres">
      <dgm:prSet presAssocID="{8AF9CC82-4529-4987-8CA1-B6D25E110329}" presName="DropPin" presStyleLbl="alignNode1" presStyleIdx="4" presStyleCnt="14"/>
      <dgm:spPr/>
    </dgm:pt>
    <dgm:pt modelId="{85F74A8D-0222-492A-BB2B-70B898F77F6C}" type="pres">
      <dgm:prSet presAssocID="{8AF9CC82-4529-4987-8CA1-B6D25E110329}" presName="Ellipse" presStyleLbl="fgAcc1" presStyleIdx="5" presStyleCnt="15"/>
      <dgm:spPr>
        <a:solidFill>
          <a:schemeClr val="lt1">
            <a:alpha val="90000"/>
            <a:hueOff val="0"/>
            <a:satOff val="0"/>
            <a:lumOff val="0"/>
            <a:alphaOff val="0"/>
          </a:schemeClr>
        </a:solidFill>
        <a:ln w="25400" cap="flat" cmpd="sng" algn="ctr">
          <a:noFill/>
          <a:prstDash val="solid"/>
        </a:ln>
        <a:effectLst/>
      </dgm:spPr>
    </dgm:pt>
    <dgm:pt modelId="{DC791DD8-4417-40A6-995E-A38FAB6EB834}" type="pres">
      <dgm:prSet presAssocID="{8AF9CC82-4529-4987-8CA1-B6D25E110329}" presName="L2TextContainer" presStyleLbl="revTx" presStyleIdx="8" presStyleCnt="28">
        <dgm:presLayoutVars>
          <dgm:bulletEnabled val="1"/>
        </dgm:presLayoutVars>
      </dgm:prSet>
      <dgm:spPr/>
    </dgm:pt>
    <dgm:pt modelId="{EC71D6FF-E4A1-4335-91B2-41A45079CBAA}" type="pres">
      <dgm:prSet presAssocID="{8AF9CC82-4529-4987-8CA1-B6D25E110329}" presName="L1TextContainer" presStyleLbl="revTx" presStyleIdx="9" presStyleCnt="28" custScaleX="146241" custLinFactNeighborX="23606" custLinFactNeighborY="3047">
        <dgm:presLayoutVars>
          <dgm:chMax val="1"/>
          <dgm:chPref val="1"/>
          <dgm:bulletEnabled val="1"/>
        </dgm:presLayoutVars>
      </dgm:prSet>
      <dgm:spPr/>
    </dgm:pt>
    <dgm:pt modelId="{724CDB57-C000-4B5D-A99E-BB7D3576B7D3}" type="pres">
      <dgm:prSet presAssocID="{8AF9CC82-4529-4987-8CA1-B6D25E110329}" presName="ConnectLine" presStyleLbl="sibTrans1D1" presStyleIdx="4" presStyleCnt="14"/>
      <dgm:spPr>
        <a:noFill/>
        <a:ln w="12700" cap="flat" cmpd="sng" algn="ctr">
          <a:solidFill>
            <a:schemeClr val="accent1">
              <a:hueOff val="0"/>
              <a:satOff val="0"/>
              <a:lumOff val="0"/>
              <a:alphaOff val="0"/>
            </a:schemeClr>
          </a:solidFill>
          <a:prstDash val="dash"/>
        </a:ln>
        <a:effectLst/>
      </dgm:spPr>
    </dgm:pt>
    <dgm:pt modelId="{015F7C88-54B8-4AF6-91ED-D249F05AA0DD}" type="pres">
      <dgm:prSet presAssocID="{8AF9CC82-4529-4987-8CA1-B6D25E110329}" presName="EmptyPlaceHolder" presStyleCnt="0"/>
      <dgm:spPr/>
    </dgm:pt>
    <dgm:pt modelId="{B2308943-C258-4002-9E82-B8A7C61DD364}" type="pres">
      <dgm:prSet presAssocID="{BD4F5950-E8CC-4A19-94DC-98A0718BCF2C}" presName="spaceBetweenRectangles" presStyleCnt="0"/>
      <dgm:spPr/>
    </dgm:pt>
    <dgm:pt modelId="{1DBA1DBB-373B-4B99-9FE5-257D259711C3}" type="pres">
      <dgm:prSet presAssocID="{60E81693-BA5F-4500-8878-BE685A2D98D9}" presName="composite" presStyleCnt="0"/>
      <dgm:spPr/>
    </dgm:pt>
    <dgm:pt modelId="{9AD27609-001A-4D7B-92CA-15FF9F5613CB}" type="pres">
      <dgm:prSet presAssocID="{60E81693-BA5F-4500-8878-BE685A2D98D9}" presName="ConnectorPoint" presStyleLbl="lnNode1" presStyleIdx="5"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F9231167-9ED0-497D-8345-39C153BD139B}" type="pres">
      <dgm:prSet presAssocID="{60E81693-BA5F-4500-8878-BE685A2D98D9}" presName="DropPinPlaceHolder" presStyleCnt="0"/>
      <dgm:spPr/>
    </dgm:pt>
    <dgm:pt modelId="{69524DB9-3042-468E-8F59-E86350644924}" type="pres">
      <dgm:prSet presAssocID="{60E81693-BA5F-4500-8878-BE685A2D98D9}" presName="DropPin" presStyleLbl="alignNode1" presStyleIdx="5" presStyleCnt="14" custLinFactY="-115220" custLinFactNeighborX="29556" custLinFactNeighborY="-200000"/>
      <dgm:spPr/>
    </dgm:pt>
    <dgm:pt modelId="{5264B600-1072-4C42-ABA5-D9BC042E0E37}" type="pres">
      <dgm:prSet presAssocID="{60E81693-BA5F-4500-8878-BE685A2D98D9}" presName="Ellipse" presStyleLbl="fgAcc1" presStyleIdx="6" presStyleCnt="15"/>
      <dgm:spPr>
        <a:solidFill>
          <a:schemeClr val="lt1">
            <a:alpha val="90000"/>
            <a:hueOff val="0"/>
            <a:satOff val="0"/>
            <a:lumOff val="0"/>
            <a:alphaOff val="0"/>
          </a:schemeClr>
        </a:solidFill>
        <a:ln w="25400" cap="flat" cmpd="sng" algn="ctr">
          <a:noFill/>
          <a:prstDash val="solid"/>
        </a:ln>
        <a:effectLst/>
      </dgm:spPr>
    </dgm:pt>
    <dgm:pt modelId="{7FC70C8C-C3D1-4DA0-B9A0-EC90C64C685A}" type="pres">
      <dgm:prSet presAssocID="{60E81693-BA5F-4500-8878-BE685A2D98D9}" presName="L2TextContainer" presStyleLbl="revTx" presStyleIdx="10" presStyleCnt="28">
        <dgm:presLayoutVars>
          <dgm:bulletEnabled val="1"/>
        </dgm:presLayoutVars>
      </dgm:prSet>
      <dgm:spPr/>
    </dgm:pt>
    <dgm:pt modelId="{F4624A7E-50D8-41CC-B84E-AB1669987829}" type="pres">
      <dgm:prSet presAssocID="{60E81693-BA5F-4500-8878-BE685A2D98D9}" presName="L1TextContainer" presStyleLbl="revTx" presStyleIdx="11" presStyleCnt="28" custLinFactY="-140049" custLinFactNeighborX="-76683" custLinFactNeighborY="-200000">
        <dgm:presLayoutVars>
          <dgm:chMax val="1"/>
          <dgm:chPref val="1"/>
          <dgm:bulletEnabled val="1"/>
        </dgm:presLayoutVars>
      </dgm:prSet>
      <dgm:spPr/>
    </dgm:pt>
    <dgm:pt modelId="{D9211377-257E-43CA-B238-33833A97DD2D}" type="pres">
      <dgm:prSet presAssocID="{60E81693-BA5F-4500-8878-BE685A2D98D9}" presName="ConnectLine" presStyleLbl="sibTrans1D1" presStyleIdx="5" presStyleCnt="14" custLinFactX="-2600000" custLinFactNeighborX="-2631644" custLinFactNeighborY="3063"/>
      <dgm:spPr>
        <a:noFill/>
        <a:ln w="12700" cap="flat" cmpd="sng" algn="ctr">
          <a:solidFill>
            <a:schemeClr val="accent1">
              <a:hueOff val="0"/>
              <a:satOff val="0"/>
              <a:lumOff val="0"/>
              <a:alphaOff val="0"/>
            </a:schemeClr>
          </a:solidFill>
          <a:prstDash val="dash"/>
        </a:ln>
        <a:effectLst/>
      </dgm:spPr>
    </dgm:pt>
    <dgm:pt modelId="{90369B01-D5B3-4C07-94F9-E3CC78B07A78}" type="pres">
      <dgm:prSet presAssocID="{60E81693-BA5F-4500-8878-BE685A2D98D9}" presName="EmptyPlaceHolder" presStyleCnt="0"/>
      <dgm:spPr/>
    </dgm:pt>
    <dgm:pt modelId="{1C2DC42E-34C8-46B9-A0E6-A5D4CB655C60}" type="pres">
      <dgm:prSet presAssocID="{C972BD8D-3911-4566-98B8-1A6D348F341B}" presName="spaceBetweenRectangles" presStyleCnt="0"/>
      <dgm:spPr/>
    </dgm:pt>
    <dgm:pt modelId="{FB57DD8B-C82C-48B3-83D1-D0F794B7BD38}" type="pres">
      <dgm:prSet presAssocID="{52CC3923-B785-4548-94FF-860670E7614D}" presName="composite" presStyleCnt="0"/>
      <dgm:spPr/>
    </dgm:pt>
    <dgm:pt modelId="{CAFA7CAA-08FC-47B3-B362-52377A320D6D}" type="pres">
      <dgm:prSet presAssocID="{52CC3923-B785-4548-94FF-860670E7614D}" presName="ConnectorPoint" presStyleLbl="lnNode1" presStyleIdx="6"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CB68C43-E4C4-4D65-ABF2-5ED5AD576797}" type="pres">
      <dgm:prSet presAssocID="{52CC3923-B785-4548-94FF-860670E7614D}" presName="DropPinPlaceHolder" presStyleCnt="0"/>
      <dgm:spPr/>
    </dgm:pt>
    <dgm:pt modelId="{11F87A08-1584-4246-AD37-ACFAB4A8F943}" type="pres">
      <dgm:prSet presAssocID="{52CC3923-B785-4548-94FF-860670E7614D}" presName="DropPin" presStyleLbl="alignNode1" presStyleIdx="6" presStyleCnt="14"/>
      <dgm:spPr/>
    </dgm:pt>
    <dgm:pt modelId="{52B0B190-CED5-49D1-86B2-71C26A51C17D}" type="pres">
      <dgm:prSet presAssocID="{52CC3923-B785-4548-94FF-860670E7614D}" presName="Ellipse" presStyleLbl="fgAcc1" presStyleIdx="7" presStyleCnt="15"/>
      <dgm:spPr>
        <a:solidFill>
          <a:schemeClr val="lt1">
            <a:alpha val="90000"/>
            <a:hueOff val="0"/>
            <a:satOff val="0"/>
            <a:lumOff val="0"/>
            <a:alphaOff val="0"/>
          </a:schemeClr>
        </a:solidFill>
        <a:ln w="25400" cap="flat" cmpd="sng" algn="ctr">
          <a:noFill/>
          <a:prstDash val="solid"/>
        </a:ln>
        <a:effectLst/>
      </dgm:spPr>
    </dgm:pt>
    <dgm:pt modelId="{56B1E731-9062-46CC-A41F-A80BF68793FC}" type="pres">
      <dgm:prSet presAssocID="{52CC3923-B785-4548-94FF-860670E7614D}" presName="L2TextContainer" presStyleLbl="revTx" presStyleIdx="12" presStyleCnt="28">
        <dgm:presLayoutVars>
          <dgm:bulletEnabled val="1"/>
        </dgm:presLayoutVars>
      </dgm:prSet>
      <dgm:spPr/>
    </dgm:pt>
    <dgm:pt modelId="{F82B7447-7117-46C2-B8B8-E787711A8A65}" type="pres">
      <dgm:prSet presAssocID="{52CC3923-B785-4548-94FF-860670E7614D}" presName="L1TextContainer" presStyleLbl="revTx" presStyleIdx="13" presStyleCnt="28">
        <dgm:presLayoutVars>
          <dgm:chMax val="1"/>
          <dgm:chPref val="1"/>
          <dgm:bulletEnabled val="1"/>
        </dgm:presLayoutVars>
      </dgm:prSet>
      <dgm:spPr/>
    </dgm:pt>
    <dgm:pt modelId="{C16AD7FB-2A27-4B83-BE53-D6AAB7160DC2}" type="pres">
      <dgm:prSet presAssocID="{52CC3923-B785-4548-94FF-860670E7614D}" presName="ConnectLine" presStyleLbl="sibTrans1D1" presStyleIdx="6" presStyleCnt="14"/>
      <dgm:spPr>
        <a:noFill/>
        <a:ln w="12700" cap="flat" cmpd="sng" algn="ctr">
          <a:solidFill>
            <a:schemeClr val="accent1">
              <a:hueOff val="0"/>
              <a:satOff val="0"/>
              <a:lumOff val="0"/>
              <a:alphaOff val="0"/>
            </a:schemeClr>
          </a:solidFill>
          <a:prstDash val="dash"/>
        </a:ln>
        <a:effectLst/>
      </dgm:spPr>
    </dgm:pt>
    <dgm:pt modelId="{95326E53-0DF6-42BB-BDBF-003F85196BAA}" type="pres">
      <dgm:prSet presAssocID="{52CC3923-B785-4548-94FF-860670E7614D}" presName="EmptyPlaceHolder" presStyleCnt="0"/>
      <dgm:spPr/>
    </dgm:pt>
    <dgm:pt modelId="{1DD7E796-B6FD-4556-B33B-88A735D8D431}" type="pres">
      <dgm:prSet presAssocID="{8E286EF9-4AC1-413B-A410-6DFAA1BE1A2F}" presName="spaceBetweenRectangles" presStyleCnt="0"/>
      <dgm:spPr/>
    </dgm:pt>
    <dgm:pt modelId="{0BBBAB45-F5B2-4983-A157-254F643B269A}" type="pres">
      <dgm:prSet presAssocID="{36A82A79-0A4B-44CF-AAF6-328A4ABB99AA}" presName="composite" presStyleCnt="0"/>
      <dgm:spPr/>
    </dgm:pt>
    <dgm:pt modelId="{7A2DAD21-3988-4028-9EC2-3E1E31FC9BC3}" type="pres">
      <dgm:prSet presAssocID="{36A82A79-0A4B-44CF-AAF6-328A4ABB99AA}" presName="ConnectorPoint" presStyleLbl="lnNode1" presStyleIdx="7"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97B94BF6-D4B4-479E-ABBF-3EDD1741E8FF}" type="pres">
      <dgm:prSet presAssocID="{36A82A79-0A4B-44CF-AAF6-328A4ABB99AA}" presName="DropPinPlaceHolder" presStyleCnt="0"/>
      <dgm:spPr/>
    </dgm:pt>
    <dgm:pt modelId="{230CAF58-A13A-4A87-B985-ACEFBFA21FE8}" type="pres">
      <dgm:prSet presAssocID="{36A82A79-0A4B-44CF-AAF6-328A4ABB99AA}" presName="DropPin" presStyleLbl="alignNode1" presStyleIdx="7" presStyleCnt="14"/>
      <dgm:spPr/>
    </dgm:pt>
    <dgm:pt modelId="{D38EB2F8-DC9C-4771-9CBF-A0224635B033}" type="pres">
      <dgm:prSet presAssocID="{36A82A79-0A4B-44CF-AAF6-328A4ABB99AA}" presName="Ellipse" presStyleLbl="fgAcc1" presStyleIdx="8" presStyleCnt="15"/>
      <dgm:spPr>
        <a:solidFill>
          <a:schemeClr val="lt1">
            <a:alpha val="90000"/>
            <a:hueOff val="0"/>
            <a:satOff val="0"/>
            <a:lumOff val="0"/>
            <a:alphaOff val="0"/>
          </a:schemeClr>
        </a:solidFill>
        <a:ln w="25400" cap="flat" cmpd="sng" algn="ctr">
          <a:noFill/>
          <a:prstDash val="solid"/>
        </a:ln>
        <a:effectLst/>
      </dgm:spPr>
    </dgm:pt>
    <dgm:pt modelId="{C8071FC6-17EA-4765-AC49-FCFE3C3C1A64}" type="pres">
      <dgm:prSet presAssocID="{36A82A79-0A4B-44CF-AAF6-328A4ABB99AA}" presName="L2TextContainer" presStyleLbl="revTx" presStyleIdx="14" presStyleCnt="28">
        <dgm:presLayoutVars>
          <dgm:bulletEnabled val="1"/>
        </dgm:presLayoutVars>
      </dgm:prSet>
      <dgm:spPr/>
    </dgm:pt>
    <dgm:pt modelId="{2E878AF0-5EED-4623-8200-286EC09B4E61}" type="pres">
      <dgm:prSet presAssocID="{36A82A79-0A4B-44CF-AAF6-328A4ABB99AA}" presName="L1TextContainer" presStyleLbl="revTx" presStyleIdx="15" presStyleCnt="28">
        <dgm:presLayoutVars>
          <dgm:chMax val="1"/>
          <dgm:chPref val="1"/>
          <dgm:bulletEnabled val="1"/>
        </dgm:presLayoutVars>
      </dgm:prSet>
      <dgm:spPr/>
    </dgm:pt>
    <dgm:pt modelId="{B40B61F8-C6C0-4EDC-A0F9-943998A1A598}" type="pres">
      <dgm:prSet presAssocID="{36A82A79-0A4B-44CF-AAF6-328A4ABB99AA}" presName="ConnectLine" presStyleLbl="sibTrans1D1" presStyleIdx="7" presStyleCnt="14"/>
      <dgm:spPr>
        <a:noFill/>
        <a:ln w="12700" cap="flat" cmpd="sng" algn="ctr">
          <a:solidFill>
            <a:schemeClr val="accent1">
              <a:hueOff val="0"/>
              <a:satOff val="0"/>
              <a:lumOff val="0"/>
              <a:alphaOff val="0"/>
            </a:schemeClr>
          </a:solidFill>
          <a:prstDash val="dash"/>
        </a:ln>
        <a:effectLst/>
      </dgm:spPr>
    </dgm:pt>
    <dgm:pt modelId="{90A4D1DB-AD6E-4855-9B7D-A1CCAD05ABB7}" type="pres">
      <dgm:prSet presAssocID="{36A82A79-0A4B-44CF-AAF6-328A4ABB99AA}" presName="EmptyPlaceHolder" presStyleCnt="0"/>
      <dgm:spPr/>
    </dgm:pt>
    <dgm:pt modelId="{0EBEBB40-2F00-4F12-828F-AC86CFA26ED7}" type="pres">
      <dgm:prSet presAssocID="{6107CE46-3ECF-4A3C-A4C6-78A6E36676D4}" presName="spaceBetweenRectangles" presStyleCnt="0"/>
      <dgm:spPr/>
    </dgm:pt>
    <dgm:pt modelId="{6DB9617B-9161-4DEA-90B9-1B7CC2EB6E59}" type="pres">
      <dgm:prSet presAssocID="{AF07973C-4089-4623-BB5B-BDA742462918}" presName="composite" presStyleCnt="0"/>
      <dgm:spPr/>
    </dgm:pt>
    <dgm:pt modelId="{DFE3F466-27E4-4844-95FE-F705B0BE8652}" type="pres">
      <dgm:prSet presAssocID="{AF07973C-4089-4623-BB5B-BDA742462918}" presName="ConnectorPoint" presStyleLbl="lnNode1" presStyleIdx="8"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6B3740C0-2F87-4E5C-A500-8E65E0690A4A}" type="pres">
      <dgm:prSet presAssocID="{AF07973C-4089-4623-BB5B-BDA742462918}" presName="DropPinPlaceHolder" presStyleCnt="0"/>
      <dgm:spPr/>
    </dgm:pt>
    <dgm:pt modelId="{6C55AB73-C6D9-4FBE-B82B-16519EE820C4}" type="pres">
      <dgm:prSet presAssocID="{AF07973C-4089-4623-BB5B-BDA742462918}" presName="DropPin" presStyleLbl="alignNode1" presStyleIdx="8" presStyleCnt="14"/>
      <dgm:spPr/>
    </dgm:pt>
    <dgm:pt modelId="{2C4F3A1A-EBB6-4F03-9EBD-ED68AAD13756}" type="pres">
      <dgm:prSet presAssocID="{AF07973C-4089-4623-BB5B-BDA742462918}" presName="Ellipse" presStyleLbl="fgAcc1" presStyleIdx="9" presStyleCnt="15"/>
      <dgm:spPr>
        <a:solidFill>
          <a:schemeClr val="lt1">
            <a:alpha val="90000"/>
            <a:hueOff val="0"/>
            <a:satOff val="0"/>
            <a:lumOff val="0"/>
            <a:alphaOff val="0"/>
          </a:schemeClr>
        </a:solidFill>
        <a:ln w="25400" cap="flat" cmpd="sng" algn="ctr">
          <a:noFill/>
          <a:prstDash val="solid"/>
        </a:ln>
        <a:effectLst/>
      </dgm:spPr>
    </dgm:pt>
    <dgm:pt modelId="{FF00D4B2-86A5-437B-AB87-B754E213B634}" type="pres">
      <dgm:prSet presAssocID="{AF07973C-4089-4623-BB5B-BDA742462918}" presName="L2TextContainer" presStyleLbl="revTx" presStyleIdx="16" presStyleCnt="28">
        <dgm:presLayoutVars>
          <dgm:bulletEnabled val="1"/>
        </dgm:presLayoutVars>
      </dgm:prSet>
      <dgm:spPr/>
    </dgm:pt>
    <dgm:pt modelId="{E05DB396-C49B-4D9C-8C9D-E66B955939D0}" type="pres">
      <dgm:prSet presAssocID="{AF07973C-4089-4623-BB5B-BDA742462918}" presName="L1TextContainer" presStyleLbl="revTx" presStyleIdx="17" presStyleCnt="28" custScaleX="136876" custLinFactNeighborX="16094" custLinFactNeighborY="3047">
        <dgm:presLayoutVars>
          <dgm:chMax val="1"/>
          <dgm:chPref val="1"/>
          <dgm:bulletEnabled val="1"/>
        </dgm:presLayoutVars>
      </dgm:prSet>
      <dgm:spPr/>
    </dgm:pt>
    <dgm:pt modelId="{53B0730C-9054-45DA-ACD8-768FB24AD6E3}" type="pres">
      <dgm:prSet presAssocID="{AF07973C-4089-4623-BB5B-BDA742462918}" presName="ConnectLine" presStyleLbl="sibTrans1D1" presStyleIdx="8" presStyleCnt="14"/>
      <dgm:spPr>
        <a:noFill/>
        <a:ln w="12700" cap="flat" cmpd="sng" algn="ctr">
          <a:solidFill>
            <a:schemeClr val="accent1">
              <a:hueOff val="0"/>
              <a:satOff val="0"/>
              <a:lumOff val="0"/>
              <a:alphaOff val="0"/>
            </a:schemeClr>
          </a:solidFill>
          <a:prstDash val="dash"/>
        </a:ln>
        <a:effectLst/>
      </dgm:spPr>
    </dgm:pt>
    <dgm:pt modelId="{AEC67C14-59ED-4353-83A4-5396E96EC0BB}" type="pres">
      <dgm:prSet presAssocID="{AF07973C-4089-4623-BB5B-BDA742462918}" presName="EmptyPlaceHolder" presStyleCnt="0"/>
      <dgm:spPr/>
    </dgm:pt>
    <dgm:pt modelId="{A3A69810-71D7-47CD-8EA4-9294C0BCC480}" type="pres">
      <dgm:prSet presAssocID="{0358E0DA-4FA5-4EEB-9067-94BFA8B3AA0A}" presName="spaceBetweenRectangles" presStyleCnt="0"/>
      <dgm:spPr/>
    </dgm:pt>
    <dgm:pt modelId="{74F97BAE-84B1-4AF5-A03A-E7338C394239}" type="pres">
      <dgm:prSet presAssocID="{7B6BE5CB-D572-426B-A80B-3B723AC77E23}" presName="composite" presStyleCnt="0"/>
      <dgm:spPr/>
    </dgm:pt>
    <dgm:pt modelId="{8EFBB98A-9E9E-4677-84FF-F1CF658DD33D}" type="pres">
      <dgm:prSet presAssocID="{7B6BE5CB-D572-426B-A80B-3B723AC77E23}" presName="ConnectorPoint" presStyleLbl="lnNode1" presStyleIdx="9"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ADA88331-CE7C-4AE8-9E16-B3BF4CFCF1F2}" type="pres">
      <dgm:prSet presAssocID="{7B6BE5CB-D572-426B-A80B-3B723AC77E23}" presName="DropPinPlaceHolder" presStyleCnt="0"/>
      <dgm:spPr/>
    </dgm:pt>
    <dgm:pt modelId="{E8B5D2E4-C1DF-487C-96C3-E52323259B31}" type="pres">
      <dgm:prSet presAssocID="{7B6BE5CB-D572-426B-A80B-3B723AC77E23}" presName="DropPin" presStyleLbl="alignNode1" presStyleIdx="9" presStyleCnt="14" custLinFactX="200000" custLinFactNeighborX="216353" custLinFactNeighborY="31092"/>
      <dgm:spPr/>
    </dgm:pt>
    <dgm:pt modelId="{F6DDF3E2-A484-484B-B643-BA9CDD60F5C3}" type="pres">
      <dgm:prSet presAssocID="{7B6BE5CB-D572-426B-A80B-3B723AC77E23}" presName="Ellipse" presStyleLbl="fgAcc1" presStyleIdx="10" presStyleCnt="15"/>
      <dgm:spPr>
        <a:solidFill>
          <a:schemeClr val="lt1">
            <a:alpha val="90000"/>
            <a:hueOff val="0"/>
            <a:satOff val="0"/>
            <a:lumOff val="0"/>
            <a:alphaOff val="0"/>
          </a:schemeClr>
        </a:solidFill>
        <a:ln w="25400" cap="flat" cmpd="sng" algn="ctr">
          <a:noFill/>
          <a:prstDash val="solid"/>
        </a:ln>
        <a:effectLst/>
      </dgm:spPr>
    </dgm:pt>
    <dgm:pt modelId="{E588ED30-C561-4FEB-87DB-F12E2AB86527}" type="pres">
      <dgm:prSet presAssocID="{7B6BE5CB-D572-426B-A80B-3B723AC77E23}" presName="L2TextContainer" presStyleLbl="revTx" presStyleIdx="18" presStyleCnt="28">
        <dgm:presLayoutVars>
          <dgm:bulletEnabled val="1"/>
        </dgm:presLayoutVars>
      </dgm:prSet>
      <dgm:spPr/>
    </dgm:pt>
    <dgm:pt modelId="{2562A94D-2DA1-4460-B28C-7AC1942FB6E6}" type="pres">
      <dgm:prSet presAssocID="{7B6BE5CB-D572-426B-A80B-3B723AC77E23}" presName="L1TextContainer" presStyleLbl="revTx" presStyleIdx="19" presStyleCnt="28" custLinFactX="21051" custLinFactNeighborX="100000" custLinFactNeighborY="40124">
        <dgm:presLayoutVars>
          <dgm:chMax val="1"/>
          <dgm:chPref val="1"/>
          <dgm:bulletEnabled val="1"/>
        </dgm:presLayoutVars>
      </dgm:prSet>
      <dgm:spPr/>
    </dgm:pt>
    <dgm:pt modelId="{64CB30F1-BA4C-47CB-A737-0CE5A0F301A0}" type="pres">
      <dgm:prSet presAssocID="{7B6BE5CB-D572-426B-A80B-3B723AC77E23}" presName="ConnectLine" presStyleLbl="sibTrans1D1" presStyleIdx="9" presStyleCnt="14" custLinFactX="5494031" custLinFactNeighborX="5500000" custLinFactNeighborY="9573"/>
      <dgm:spPr>
        <a:noFill/>
        <a:ln w="12700" cap="flat" cmpd="sng" algn="ctr">
          <a:solidFill>
            <a:schemeClr val="accent1">
              <a:hueOff val="0"/>
              <a:satOff val="0"/>
              <a:lumOff val="0"/>
              <a:alphaOff val="0"/>
            </a:schemeClr>
          </a:solidFill>
          <a:prstDash val="dash"/>
        </a:ln>
        <a:effectLst/>
      </dgm:spPr>
    </dgm:pt>
    <dgm:pt modelId="{B8A0F5BA-83BD-4430-A8C9-CB8071C19D72}" type="pres">
      <dgm:prSet presAssocID="{7B6BE5CB-D572-426B-A80B-3B723AC77E23}" presName="EmptyPlaceHolder" presStyleCnt="0"/>
      <dgm:spPr/>
    </dgm:pt>
    <dgm:pt modelId="{065BDFB3-10FB-4199-8115-220549E12E41}" type="pres">
      <dgm:prSet presAssocID="{63D0DDFB-996F-4BAB-9ABB-91AB59B3463B}" presName="spaceBetweenRectangles" presStyleCnt="0"/>
      <dgm:spPr/>
    </dgm:pt>
    <dgm:pt modelId="{BFF5D3B0-13FA-431C-8F84-0B416B82C74B}" type="pres">
      <dgm:prSet presAssocID="{3AD80B8F-5535-4E63-B7DB-D91409FC6E6F}" presName="composite" presStyleCnt="0"/>
      <dgm:spPr/>
    </dgm:pt>
    <dgm:pt modelId="{F11F8259-087E-4BA3-A81F-9C9AB3B8263B}" type="pres">
      <dgm:prSet presAssocID="{3AD80B8F-5535-4E63-B7DB-D91409FC6E6F}" presName="ConnectorPoint" presStyleLbl="lnNode1" presStyleIdx="10"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D16092CC-08B0-404C-819D-1457A28F21E5}" type="pres">
      <dgm:prSet presAssocID="{3AD80B8F-5535-4E63-B7DB-D91409FC6E6F}" presName="DropPinPlaceHolder" presStyleCnt="0"/>
      <dgm:spPr/>
    </dgm:pt>
    <dgm:pt modelId="{3D38F6EF-EDCB-41D3-8B8B-57082D140EAC}" type="pres">
      <dgm:prSet presAssocID="{3AD80B8F-5535-4E63-B7DB-D91409FC6E6F}" presName="DropPin" presStyleLbl="alignNode1" presStyleIdx="10" presStyleCnt="14"/>
      <dgm:spPr/>
    </dgm:pt>
    <dgm:pt modelId="{577042EA-6CFC-472E-8302-5D9CD5D29798}" type="pres">
      <dgm:prSet presAssocID="{3AD80B8F-5535-4E63-B7DB-D91409FC6E6F}" presName="Ellipse" presStyleLbl="fgAcc1" presStyleIdx="11" presStyleCnt="15"/>
      <dgm:spPr>
        <a:solidFill>
          <a:schemeClr val="lt1">
            <a:alpha val="90000"/>
            <a:hueOff val="0"/>
            <a:satOff val="0"/>
            <a:lumOff val="0"/>
            <a:alphaOff val="0"/>
          </a:schemeClr>
        </a:solidFill>
        <a:ln w="25400" cap="flat" cmpd="sng" algn="ctr">
          <a:noFill/>
          <a:prstDash val="solid"/>
        </a:ln>
        <a:effectLst/>
      </dgm:spPr>
    </dgm:pt>
    <dgm:pt modelId="{5A0D1F6A-D628-4874-9B69-F3ED1F891767}" type="pres">
      <dgm:prSet presAssocID="{3AD80B8F-5535-4E63-B7DB-D91409FC6E6F}" presName="L2TextContainer" presStyleLbl="revTx" presStyleIdx="20" presStyleCnt="28">
        <dgm:presLayoutVars>
          <dgm:bulletEnabled val="1"/>
        </dgm:presLayoutVars>
      </dgm:prSet>
      <dgm:spPr/>
    </dgm:pt>
    <dgm:pt modelId="{63E476F8-067F-4EBC-BAAC-B53ADE0CA87C}" type="pres">
      <dgm:prSet presAssocID="{3AD80B8F-5535-4E63-B7DB-D91409FC6E6F}" presName="L1TextContainer" presStyleLbl="revTx" presStyleIdx="21" presStyleCnt="28">
        <dgm:presLayoutVars>
          <dgm:chMax val="1"/>
          <dgm:chPref val="1"/>
          <dgm:bulletEnabled val="1"/>
        </dgm:presLayoutVars>
      </dgm:prSet>
      <dgm:spPr/>
    </dgm:pt>
    <dgm:pt modelId="{9E58D9A6-9A06-4996-9B27-CB4DEE581E95}" type="pres">
      <dgm:prSet presAssocID="{3AD80B8F-5535-4E63-B7DB-D91409FC6E6F}" presName="ConnectLine" presStyleLbl="sibTrans1D1" presStyleIdx="10" presStyleCnt="14"/>
      <dgm:spPr>
        <a:noFill/>
        <a:ln w="12700" cap="flat" cmpd="sng" algn="ctr">
          <a:solidFill>
            <a:schemeClr val="accent1">
              <a:hueOff val="0"/>
              <a:satOff val="0"/>
              <a:lumOff val="0"/>
              <a:alphaOff val="0"/>
            </a:schemeClr>
          </a:solidFill>
          <a:prstDash val="dash"/>
        </a:ln>
        <a:effectLst/>
      </dgm:spPr>
    </dgm:pt>
    <dgm:pt modelId="{7DB48C23-B66E-43BF-914B-8C416E7AE6E5}" type="pres">
      <dgm:prSet presAssocID="{3AD80B8F-5535-4E63-B7DB-D91409FC6E6F}" presName="EmptyPlaceHolder" presStyleCnt="0"/>
      <dgm:spPr/>
    </dgm:pt>
    <dgm:pt modelId="{05907D25-FB77-4AFA-A118-50F07978DA9E}" type="pres">
      <dgm:prSet presAssocID="{756F001A-C43C-480D-BE84-302AE5170C1E}" presName="spaceBetweenRectangles" presStyleCnt="0"/>
      <dgm:spPr/>
    </dgm:pt>
    <dgm:pt modelId="{D0DDE54F-A0F2-48A7-A638-79ACB88A59C8}" type="pres">
      <dgm:prSet presAssocID="{C1FD51BA-3D66-49A3-B716-DCC39C58C603}" presName="composite" presStyleCnt="0"/>
      <dgm:spPr/>
    </dgm:pt>
    <dgm:pt modelId="{129556E7-026C-40B0-B6EC-5A63B7DA7F25}" type="pres">
      <dgm:prSet presAssocID="{C1FD51BA-3D66-49A3-B716-DCC39C58C603}" presName="ConnectorPoint" presStyleLbl="lnNode1" presStyleIdx="11"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3EA7EB48-506F-43DB-B37D-CC6B22D7452E}" type="pres">
      <dgm:prSet presAssocID="{C1FD51BA-3D66-49A3-B716-DCC39C58C603}" presName="DropPinPlaceHolder" presStyleCnt="0"/>
      <dgm:spPr/>
    </dgm:pt>
    <dgm:pt modelId="{A710AE76-FEF6-4A43-AB5A-4C4C6586B972}" type="pres">
      <dgm:prSet presAssocID="{C1FD51BA-3D66-49A3-B716-DCC39C58C603}" presName="DropPin" presStyleLbl="alignNode1" presStyleIdx="11" presStyleCnt="14" custLinFactY="-1081" custLinFactNeighborX="86098" custLinFactNeighborY="-100000"/>
      <dgm:spPr/>
    </dgm:pt>
    <dgm:pt modelId="{2C0971EC-12E2-4F12-9120-E507596F7642}" type="pres">
      <dgm:prSet presAssocID="{C1FD51BA-3D66-49A3-B716-DCC39C58C603}" presName="Ellipse" presStyleLbl="fgAcc1" presStyleIdx="12" presStyleCnt="15"/>
      <dgm:spPr>
        <a:solidFill>
          <a:schemeClr val="lt1">
            <a:alpha val="90000"/>
            <a:hueOff val="0"/>
            <a:satOff val="0"/>
            <a:lumOff val="0"/>
            <a:alphaOff val="0"/>
          </a:schemeClr>
        </a:solidFill>
        <a:ln w="25400" cap="flat" cmpd="sng" algn="ctr">
          <a:noFill/>
          <a:prstDash val="solid"/>
        </a:ln>
        <a:effectLst/>
      </dgm:spPr>
    </dgm:pt>
    <dgm:pt modelId="{21BC2C96-A444-42B8-B860-7B563202E5DE}" type="pres">
      <dgm:prSet presAssocID="{C1FD51BA-3D66-49A3-B716-DCC39C58C603}" presName="L2TextContainer" presStyleLbl="revTx" presStyleIdx="22" presStyleCnt="28">
        <dgm:presLayoutVars>
          <dgm:bulletEnabled val="1"/>
        </dgm:presLayoutVars>
      </dgm:prSet>
      <dgm:spPr/>
    </dgm:pt>
    <dgm:pt modelId="{0A613929-99E2-49CA-8519-CB4189577B85}" type="pres">
      <dgm:prSet presAssocID="{C1FD51BA-3D66-49A3-B716-DCC39C58C603}" presName="L1TextContainer" presStyleLbl="revTx" presStyleIdx="23" presStyleCnt="28">
        <dgm:presLayoutVars>
          <dgm:chMax val="1"/>
          <dgm:chPref val="1"/>
          <dgm:bulletEnabled val="1"/>
        </dgm:presLayoutVars>
      </dgm:prSet>
      <dgm:spPr/>
    </dgm:pt>
    <dgm:pt modelId="{6E0EBE74-F814-4A56-9757-FEA670374DFD}" type="pres">
      <dgm:prSet presAssocID="{C1FD51BA-3D66-49A3-B716-DCC39C58C603}" presName="ConnectLine" presStyleLbl="sibTrans1D1" presStyleIdx="11" presStyleCnt="14" custLinFactX="300000" custLinFactNeighborX="382389"/>
      <dgm:spPr>
        <a:noFill/>
        <a:ln w="12700" cap="flat" cmpd="sng" algn="ctr">
          <a:solidFill>
            <a:schemeClr val="accent1">
              <a:hueOff val="0"/>
              <a:satOff val="0"/>
              <a:lumOff val="0"/>
              <a:alphaOff val="0"/>
            </a:schemeClr>
          </a:solidFill>
          <a:prstDash val="dash"/>
        </a:ln>
        <a:effectLst/>
      </dgm:spPr>
    </dgm:pt>
    <dgm:pt modelId="{F38B95A8-55BA-4641-A746-0E6D2339ECE2}" type="pres">
      <dgm:prSet presAssocID="{C1FD51BA-3D66-49A3-B716-DCC39C58C603}" presName="EmptyPlaceHolder" presStyleCnt="0"/>
      <dgm:spPr/>
    </dgm:pt>
    <dgm:pt modelId="{04A990D7-3E3E-4CB4-A54B-4C7ED0090C95}" type="pres">
      <dgm:prSet presAssocID="{FB1E2756-0050-473D-8FC2-92A9F6431362}" presName="spaceBetweenRectangles" presStyleCnt="0"/>
      <dgm:spPr/>
    </dgm:pt>
    <dgm:pt modelId="{241DF2C4-286B-4625-A879-3C2E8495799E}" type="pres">
      <dgm:prSet presAssocID="{AE5BCB0F-F043-4031-B641-6F22A4CF7A20}" presName="composite" presStyleCnt="0"/>
      <dgm:spPr/>
    </dgm:pt>
    <dgm:pt modelId="{9C506F50-3AB3-42BA-B6B2-2F233B3D70A2}" type="pres">
      <dgm:prSet presAssocID="{AE5BCB0F-F043-4031-B641-6F22A4CF7A20}" presName="ConnectorPoint" presStyleLbl="lnNode1" presStyleIdx="12"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04B050E-1CA0-4CD9-B4AE-6D0F74AA718F}" type="pres">
      <dgm:prSet presAssocID="{AE5BCB0F-F043-4031-B641-6F22A4CF7A20}" presName="DropPinPlaceHolder" presStyleCnt="0"/>
      <dgm:spPr/>
    </dgm:pt>
    <dgm:pt modelId="{7A4A91AD-90F8-4970-929B-ADA3218B73A1}" type="pres">
      <dgm:prSet presAssocID="{AE5BCB0F-F043-4031-B641-6F22A4CF7A20}" presName="DropPin" presStyleLbl="alignNode1" presStyleIdx="12" presStyleCnt="14"/>
      <dgm:spPr/>
    </dgm:pt>
    <dgm:pt modelId="{A02B207C-14C6-4AA9-894F-79DF7859D319}" type="pres">
      <dgm:prSet presAssocID="{AE5BCB0F-F043-4031-B641-6F22A4CF7A20}" presName="Ellipse" presStyleLbl="fgAcc1" presStyleIdx="13" presStyleCnt="15"/>
      <dgm:spPr>
        <a:solidFill>
          <a:schemeClr val="lt1">
            <a:alpha val="90000"/>
            <a:hueOff val="0"/>
            <a:satOff val="0"/>
            <a:lumOff val="0"/>
            <a:alphaOff val="0"/>
          </a:schemeClr>
        </a:solidFill>
        <a:ln w="25400" cap="flat" cmpd="sng" algn="ctr">
          <a:noFill/>
          <a:prstDash val="solid"/>
        </a:ln>
        <a:effectLst/>
      </dgm:spPr>
    </dgm:pt>
    <dgm:pt modelId="{8E2EBED7-4F3F-44DE-AF2F-45CE793FDBFA}" type="pres">
      <dgm:prSet presAssocID="{AE5BCB0F-F043-4031-B641-6F22A4CF7A20}" presName="L2TextContainer" presStyleLbl="revTx" presStyleIdx="24" presStyleCnt="28">
        <dgm:presLayoutVars>
          <dgm:bulletEnabled val="1"/>
        </dgm:presLayoutVars>
      </dgm:prSet>
      <dgm:spPr/>
    </dgm:pt>
    <dgm:pt modelId="{142561FA-DE2E-48F2-80A7-1166B33ABF8E}" type="pres">
      <dgm:prSet presAssocID="{AE5BCB0F-F043-4031-B641-6F22A4CF7A20}" presName="L1TextContainer" presStyleLbl="revTx" presStyleIdx="25" presStyleCnt="28">
        <dgm:presLayoutVars>
          <dgm:chMax val="1"/>
          <dgm:chPref val="1"/>
          <dgm:bulletEnabled val="1"/>
        </dgm:presLayoutVars>
      </dgm:prSet>
      <dgm:spPr/>
    </dgm:pt>
    <dgm:pt modelId="{E67F2514-46CE-49D3-813B-A18C8B90A610}" type="pres">
      <dgm:prSet presAssocID="{AE5BCB0F-F043-4031-B641-6F22A4CF7A20}" presName="ConnectLine" presStyleLbl="sibTrans1D1" presStyleIdx="12" presStyleCnt="14"/>
      <dgm:spPr>
        <a:noFill/>
        <a:ln w="12700" cap="flat" cmpd="sng" algn="ctr">
          <a:solidFill>
            <a:schemeClr val="accent1">
              <a:hueOff val="0"/>
              <a:satOff val="0"/>
              <a:lumOff val="0"/>
              <a:alphaOff val="0"/>
            </a:schemeClr>
          </a:solidFill>
          <a:prstDash val="dash"/>
        </a:ln>
        <a:effectLst/>
      </dgm:spPr>
    </dgm:pt>
    <dgm:pt modelId="{FCDB5EE6-C07C-4636-8D41-731C89767970}" type="pres">
      <dgm:prSet presAssocID="{AE5BCB0F-F043-4031-B641-6F22A4CF7A20}" presName="EmptyPlaceHolder" presStyleCnt="0"/>
      <dgm:spPr/>
    </dgm:pt>
    <dgm:pt modelId="{F40F810B-1496-4DE8-A3E2-EC1546AC1A5B}" type="pres">
      <dgm:prSet presAssocID="{A3B2484C-C72B-4C4F-B2A7-E91CF5FB4DBF}" presName="spaceBetweenRectangles" presStyleCnt="0"/>
      <dgm:spPr/>
    </dgm:pt>
    <dgm:pt modelId="{CAA0225F-0B9C-4E5D-828F-B92E0F23DBD1}" type="pres">
      <dgm:prSet presAssocID="{E818188E-68A0-4349-ACC5-9BEE1F58F8E0}" presName="composite" presStyleCnt="0"/>
      <dgm:spPr/>
    </dgm:pt>
    <dgm:pt modelId="{436460E9-6C43-4B89-9473-028F546009ED}" type="pres">
      <dgm:prSet presAssocID="{E818188E-68A0-4349-ACC5-9BEE1F58F8E0}" presName="ConnectorPoint" presStyleLbl="lnNode1" presStyleIdx="13" presStyleCnt="1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95BFF8-D40E-4FDE-826D-B95AFC14D4E8}" type="pres">
      <dgm:prSet presAssocID="{E818188E-68A0-4349-ACC5-9BEE1F58F8E0}" presName="DropPinPlaceHolder" presStyleCnt="0"/>
      <dgm:spPr/>
    </dgm:pt>
    <dgm:pt modelId="{D2E14F94-457E-4653-B395-F136486F1602}" type="pres">
      <dgm:prSet presAssocID="{E818188E-68A0-4349-ACC5-9BEE1F58F8E0}" presName="DropPin" presStyleLbl="alignNode1" presStyleIdx="13" presStyleCnt="14"/>
      <dgm:spPr/>
    </dgm:pt>
    <dgm:pt modelId="{DA309590-34D8-483D-81B2-6D43365CB47B}" type="pres">
      <dgm:prSet presAssocID="{E818188E-68A0-4349-ACC5-9BEE1F58F8E0}" presName="Ellipse" presStyleLbl="fgAcc1" presStyleIdx="14" presStyleCnt="15"/>
      <dgm:spPr>
        <a:solidFill>
          <a:schemeClr val="lt1">
            <a:alpha val="90000"/>
            <a:hueOff val="0"/>
            <a:satOff val="0"/>
            <a:lumOff val="0"/>
            <a:alphaOff val="0"/>
          </a:schemeClr>
        </a:solidFill>
        <a:ln w="25400" cap="flat" cmpd="sng" algn="ctr">
          <a:noFill/>
          <a:prstDash val="solid"/>
        </a:ln>
        <a:effectLst/>
      </dgm:spPr>
    </dgm:pt>
    <dgm:pt modelId="{D908E0EF-64B7-4845-8C0D-9EF012FD30CC}" type="pres">
      <dgm:prSet presAssocID="{E818188E-68A0-4349-ACC5-9BEE1F58F8E0}" presName="L2TextContainer" presStyleLbl="revTx" presStyleIdx="26" presStyleCnt="28">
        <dgm:presLayoutVars>
          <dgm:bulletEnabled val="1"/>
        </dgm:presLayoutVars>
      </dgm:prSet>
      <dgm:spPr/>
    </dgm:pt>
    <dgm:pt modelId="{99719E07-A40A-44E4-888E-65BE15BB9341}" type="pres">
      <dgm:prSet presAssocID="{E818188E-68A0-4349-ACC5-9BEE1F58F8E0}" presName="L1TextContainer" presStyleLbl="revTx" presStyleIdx="27" presStyleCnt="28">
        <dgm:presLayoutVars>
          <dgm:chMax val="1"/>
          <dgm:chPref val="1"/>
          <dgm:bulletEnabled val="1"/>
        </dgm:presLayoutVars>
      </dgm:prSet>
      <dgm:spPr/>
    </dgm:pt>
    <dgm:pt modelId="{4B863BC9-FF46-43C5-95A1-9D11B1687BBE}" type="pres">
      <dgm:prSet presAssocID="{E818188E-68A0-4349-ACC5-9BEE1F58F8E0}" presName="ConnectLine" presStyleLbl="sibTrans1D1" presStyleIdx="13" presStyleCnt="14"/>
      <dgm:spPr>
        <a:noFill/>
        <a:ln w="12700" cap="flat" cmpd="sng" algn="ctr">
          <a:solidFill>
            <a:schemeClr val="accent1">
              <a:hueOff val="0"/>
              <a:satOff val="0"/>
              <a:lumOff val="0"/>
              <a:alphaOff val="0"/>
            </a:schemeClr>
          </a:solidFill>
          <a:prstDash val="dash"/>
        </a:ln>
        <a:effectLst/>
      </dgm:spPr>
    </dgm:pt>
    <dgm:pt modelId="{DC272899-63D0-44C9-B625-0D21C95125CE}" type="pres">
      <dgm:prSet presAssocID="{E818188E-68A0-4349-ACC5-9BEE1F58F8E0}" presName="EmptyPlaceHolder" presStyleCnt="0"/>
      <dgm:spPr/>
    </dgm:pt>
  </dgm:ptLst>
  <dgm:cxnLst>
    <dgm:cxn modelId="{A6CB5901-1E69-4BB9-9395-EB8944B7CDBD}" srcId="{AED7BFA7-0C75-4E7E-94DC-F73D5B70E340}" destId="{BB868BEB-C710-4FCC-BCD3-96350396C758}" srcOrd="1" destOrd="0" parTransId="{33442C97-3D53-4771-A80A-C3170F6E1BE4}" sibTransId="{9547AC3C-F151-4BED-A59F-C6981A792B18}"/>
    <dgm:cxn modelId="{C576A008-9D48-482E-9320-757C9DCAE5F9}" srcId="{BDF9EF0B-0897-43BC-8FE5-A1AE9B3B10D4}" destId="{9DFE3191-2452-43B3-96F1-B755E95A7277}" srcOrd="0" destOrd="0" parTransId="{33390D62-2C15-4D50-8A12-0EBDB8583ED8}" sibTransId="{18CACAC1-CE71-48EE-B469-585F502BD216}"/>
    <dgm:cxn modelId="{3451630E-79F5-4440-AA94-FC486E63BA0D}" srcId="{1D47C047-609E-4E00-A0D4-43BCEE488806}" destId="{1DEC278E-3508-40DA-802D-AAB863829D86}" srcOrd="0" destOrd="0" parTransId="{E369230A-DD00-4786-81CA-141B42EA8185}" sibTransId="{8A7FA571-5F22-47DF-B953-7401A7088DAC}"/>
    <dgm:cxn modelId="{E13B680E-6CF9-48FE-8C62-72ED325CC8D5}" srcId="{C1FD51BA-3D66-49A3-B716-DCC39C58C603}" destId="{4EFDD74C-01B5-42B9-A24E-9467220746D9}" srcOrd="0" destOrd="0" parTransId="{07808F30-9802-4B48-8306-570CCD0DE515}" sibTransId="{F28F0DB6-59C6-4D94-A0F2-FDAB63D09E03}"/>
    <dgm:cxn modelId="{B5790712-6287-480A-8FD8-36F439450101}" srcId="{18BE0287-FE8F-4433-8BBF-8CC2B0CF335D}" destId="{36A82A79-0A4B-44CF-AAF6-328A4ABB99AA}" srcOrd="7" destOrd="0" parTransId="{DD2B56EA-744F-4038-A534-104D26B29892}" sibTransId="{6107CE46-3ECF-4A3C-A4C6-78A6E36676D4}"/>
    <dgm:cxn modelId="{7ED05116-1DA4-4FF2-B163-ECF889DAAF39}" type="presOf" srcId="{BB868BEB-C710-4FCC-BCD3-96350396C758}" destId="{52365EB3-AE03-4F15-91CA-5F33DFE16955}" srcOrd="0" destOrd="1" presId="urn:microsoft.com/office/officeart/2017/3/layout/DropPinTimeline"/>
    <dgm:cxn modelId="{14957F17-07A6-427E-88BB-BF362294C5D7}" srcId="{E818188E-68A0-4349-ACC5-9BEE1F58F8E0}" destId="{0C1A801E-A3C2-4F2C-9CC9-3365211F79B8}" srcOrd="0" destOrd="0" parTransId="{4BAE4153-DC05-4F18-8B67-B24925B6F424}" sibTransId="{0CA68156-DAD7-4BDF-B3AD-6C027E112E83}"/>
    <dgm:cxn modelId="{7F66DA18-97C8-4DF5-8985-6A975EA88179}" type="presOf" srcId="{B1A6D416-E22A-4E32-B626-EBAE3988739A}" destId="{56B1E731-9062-46CC-A41F-A80BF68793FC}" srcOrd="0" destOrd="0" presId="urn:microsoft.com/office/officeart/2017/3/layout/DropPinTimeline"/>
    <dgm:cxn modelId="{7C24CD1E-91FA-4961-954A-CC2C9FA42C39}" type="presOf" srcId="{CB6BBCCB-B15A-4BDC-A4B2-E5A7F02FE286}" destId="{FF00D4B2-86A5-437B-AB87-B754E213B634}" srcOrd="0" destOrd="0" presId="urn:microsoft.com/office/officeart/2017/3/layout/DropPinTimeline"/>
    <dgm:cxn modelId="{C4F5722B-5BE9-44AB-BD98-AF138CDB21D8}" type="presOf" srcId="{BDF9EF0B-0897-43BC-8FE5-A1AE9B3B10D4}" destId="{A997A981-F985-44A6-BFCA-3789BC59C55B}" srcOrd="0" destOrd="0" presId="urn:microsoft.com/office/officeart/2017/3/layout/DropPinTimeline"/>
    <dgm:cxn modelId="{1A66862C-320F-4ACD-9B7D-ACEAE7999ED0}" srcId="{18BE0287-FE8F-4433-8BBF-8CC2B0CF335D}" destId="{494322B4-B05B-4E61-961C-77B22F39850F}" srcOrd="1" destOrd="0" parTransId="{306333AE-6BE1-4015-8B2F-5237086B3E31}" sibTransId="{6218E6E6-D482-481D-920A-25A533295854}"/>
    <dgm:cxn modelId="{7E0FF02D-822A-4BB8-B0FE-FB201A2DF496}" type="presOf" srcId="{1D47C047-609E-4E00-A0D4-43BCEE488806}" destId="{50C9ACA2-4FA0-4E53-8F4B-85A2991CDB5E}" srcOrd="0" destOrd="0" presId="urn:microsoft.com/office/officeart/2017/3/layout/DropPinTimeline"/>
    <dgm:cxn modelId="{524FF630-DC01-4037-9AB3-446291558C82}" srcId="{18BE0287-FE8F-4433-8BBF-8CC2B0CF335D}" destId="{7B6BE5CB-D572-426B-A80B-3B723AC77E23}" srcOrd="9" destOrd="0" parTransId="{ACDC388B-EA83-4741-8882-292E7129B197}" sibTransId="{63D0DDFB-996F-4BAB-9ABB-91AB59B3463B}"/>
    <dgm:cxn modelId="{A2F3A531-70A0-4A19-AAE3-FAC4762B5C91}" type="presOf" srcId="{494322B4-B05B-4E61-961C-77B22F39850F}" destId="{85BDE4BD-45CC-4907-8F3C-EF66E46E1BE7}" srcOrd="0" destOrd="0" presId="urn:microsoft.com/office/officeart/2017/3/layout/DropPinTimeline"/>
    <dgm:cxn modelId="{80236234-6534-481A-A1B5-F17009DF543C}" type="presOf" srcId="{3AD80B8F-5535-4E63-B7DB-D91409FC6E6F}" destId="{63E476F8-067F-4EBC-BAAC-B53ADE0CA87C}" srcOrd="0" destOrd="0" presId="urn:microsoft.com/office/officeart/2017/3/layout/DropPinTimeline"/>
    <dgm:cxn modelId="{8B7E9536-6DD0-454E-BEAB-0766D0F8D2CB}" type="presOf" srcId="{1DEC278E-3508-40DA-802D-AAB863829D86}" destId="{07F74587-3AAC-4D01-9C69-3EA2EFB9C402}" srcOrd="0" destOrd="0" presId="urn:microsoft.com/office/officeart/2017/3/layout/DropPinTimeline"/>
    <dgm:cxn modelId="{52BD683C-8990-4183-A87A-91550B1549EE}" srcId="{18BE0287-FE8F-4433-8BBF-8CC2B0CF335D}" destId="{1D47C047-609E-4E00-A0D4-43BCEE488806}" srcOrd="0" destOrd="0" parTransId="{A1C24077-BB31-497E-BD41-DB2B9BF669A8}" sibTransId="{8E4ECA9C-5087-46FE-9376-FCB640AA049F}"/>
    <dgm:cxn modelId="{C680373E-5428-4CE6-AB46-EB9021F28091}" srcId="{18BE0287-FE8F-4433-8BBF-8CC2B0CF335D}" destId="{8AF9CC82-4529-4987-8CA1-B6D25E110329}" srcOrd="4" destOrd="0" parTransId="{0C3FBD68-B24A-4CCF-BEEF-C149E3AF43ED}" sibTransId="{BD4F5950-E8CC-4A19-94DC-98A0718BCF2C}"/>
    <dgm:cxn modelId="{E189325B-1EAC-40D0-A04B-04CE97AE536E}" type="presOf" srcId="{60E81693-BA5F-4500-8878-BE685A2D98D9}" destId="{F4624A7E-50D8-41CC-B84E-AB1669987829}" srcOrd="0" destOrd="0" presId="urn:microsoft.com/office/officeart/2017/3/layout/DropPinTimeline"/>
    <dgm:cxn modelId="{90BAEF5C-D864-41B9-889B-20562FD8707E}" srcId="{18BE0287-FE8F-4433-8BBF-8CC2B0CF335D}" destId="{AF07973C-4089-4623-BB5B-BDA742462918}" srcOrd="8" destOrd="0" parTransId="{DC1AE8CB-7D6A-414A-9799-D4B619FBB5A3}" sibTransId="{0358E0DA-4FA5-4EEB-9067-94BFA8B3AA0A}"/>
    <dgm:cxn modelId="{C7FA8661-B18C-435F-9B7A-9BF74F587BD5}" srcId="{18BE0287-FE8F-4433-8BBF-8CC2B0CF335D}" destId="{C1FD51BA-3D66-49A3-B716-DCC39C58C603}" srcOrd="11" destOrd="0" parTransId="{FB117C3D-C47B-40E0-96B8-065DAEEED329}" sibTransId="{FB1E2756-0050-473D-8FC2-92A9F6431362}"/>
    <dgm:cxn modelId="{5A4EE164-3D37-40A2-BB0C-23C6C454FBF0}" srcId="{18BE0287-FE8F-4433-8BBF-8CC2B0CF335D}" destId="{AED7BFA7-0C75-4E7E-94DC-F73D5B70E340}" srcOrd="2" destOrd="0" parTransId="{E6B87F8C-7426-4272-A212-3D0A50AEAAB8}" sibTransId="{BE52C0A6-744D-459D-8721-AF9A9C634A90}"/>
    <dgm:cxn modelId="{C682E864-B23F-40B7-9507-4767665F6D49}" srcId="{18BE0287-FE8F-4433-8BBF-8CC2B0CF335D}" destId="{E818188E-68A0-4349-ACC5-9BEE1F58F8E0}" srcOrd="13" destOrd="0" parTransId="{8C6620B3-DCDA-4FB2-BEC4-F1304533ACBC}" sibTransId="{76284D01-A049-4291-88EC-D1FDA5E6B5BD}"/>
    <dgm:cxn modelId="{65252A45-588D-4AC6-90C7-A2067463BF47}" srcId="{18BE0287-FE8F-4433-8BBF-8CC2B0CF335D}" destId="{60E81693-BA5F-4500-8878-BE685A2D98D9}" srcOrd="5" destOrd="0" parTransId="{80FA309C-886A-492E-AD56-168F80CAA015}" sibTransId="{C972BD8D-3911-4566-98B8-1A6D348F341B}"/>
    <dgm:cxn modelId="{52B6C66A-6481-4C4A-87F9-DB4734F9649C}" srcId="{8AF9CC82-4529-4987-8CA1-B6D25E110329}" destId="{8FFDF007-EA98-40D1-AC4D-F750F9E9F654}" srcOrd="0" destOrd="0" parTransId="{F1484DD7-5846-4CD2-84F4-9AC519AE2737}" sibTransId="{0C76DC6D-6EB0-4F60-9940-EAE25367E45F}"/>
    <dgm:cxn modelId="{38B0C66D-13E8-4130-9F0B-7828F5951F67}" srcId="{18BE0287-FE8F-4433-8BBF-8CC2B0CF335D}" destId="{3AD80B8F-5535-4E63-B7DB-D91409FC6E6F}" srcOrd="10" destOrd="0" parTransId="{4628E8B4-BBD8-42BC-B934-23B6FC4D9252}" sibTransId="{756F001A-C43C-480D-BE84-302AE5170C1E}"/>
    <dgm:cxn modelId="{8479274E-8334-4EE5-9DF4-B9DE21FB2A5B}" srcId="{494322B4-B05B-4E61-961C-77B22F39850F}" destId="{D5DBAE28-9E0F-4147-8DF9-27F1F00F1B61}" srcOrd="1" destOrd="0" parTransId="{CA1A09F8-D15D-4212-B5F3-FD405CC1CAF2}" sibTransId="{CB16D2AD-4748-4B85-872D-2EA809B20A82}"/>
    <dgm:cxn modelId="{75CDA650-1DA6-4AAC-B729-05717E4D5FE7}" type="presOf" srcId="{965A1F98-F64A-4995-8AA2-5E0FD60FE6EE}" destId="{5A0D1F6A-D628-4874-9B69-F3ED1F891767}" srcOrd="0" destOrd="0" presId="urn:microsoft.com/office/officeart/2017/3/layout/DropPinTimeline"/>
    <dgm:cxn modelId="{F6DA9573-C82F-4B4B-84E4-17394F7BDB94}" type="presOf" srcId="{C1FD51BA-3D66-49A3-B716-DCC39C58C603}" destId="{0A613929-99E2-49CA-8519-CB4189577B85}" srcOrd="0" destOrd="0" presId="urn:microsoft.com/office/officeart/2017/3/layout/DropPinTimeline"/>
    <dgm:cxn modelId="{BFB2517C-DADA-4155-A809-0E4FC9C2B05B}" type="presOf" srcId="{D5DBAE28-9E0F-4147-8DF9-27F1F00F1B61}" destId="{C63B2318-EAEF-4984-B7C2-78F3202DFEE0}" srcOrd="0" destOrd="1" presId="urn:microsoft.com/office/officeart/2017/3/layout/DropPinTimeline"/>
    <dgm:cxn modelId="{1F888E82-96A2-40E0-8A22-EB8EA59C3408}" srcId="{3AD80B8F-5535-4E63-B7DB-D91409FC6E6F}" destId="{965A1F98-F64A-4995-8AA2-5E0FD60FE6EE}" srcOrd="0" destOrd="0" parTransId="{ED0DB5A7-0999-401B-8C7B-224F52290370}" sibTransId="{24123704-B940-4569-B9AA-670C1C80E01B}"/>
    <dgm:cxn modelId="{892D2A86-55D7-4497-842B-B992F4FB69FD}" type="presOf" srcId="{A2305741-5373-48E4-96D3-AC3DFDBE30ED}" destId="{C8071FC6-17EA-4765-AC49-FCFE3C3C1A64}" srcOrd="0" destOrd="0" presId="urn:microsoft.com/office/officeart/2017/3/layout/DropPinTimeline"/>
    <dgm:cxn modelId="{FECA0188-9B16-4BD9-979A-B5D53AC1A23D}" type="presOf" srcId="{AED7BFA7-0C75-4E7E-94DC-F73D5B70E340}" destId="{CA2BFA00-3FFB-407F-9BB0-2C66CE9E4A0E}" srcOrd="0" destOrd="0" presId="urn:microsoft.com/office/officeart/2017/3/layout/DropPinTimeline"/>
    <dgm:cxn modelId="{7D48558F-6966-47AB-81C9-2EFD80B600D3}" type="presOf" srcId="{0C1A801E-A3C2-4F2C-9CC9-3365211F79B8}" destId="{D908E0EF-64B7-4845-8C0D-9EF012FD30CC}" srcOrd="0" destOrd="0" presId="urn:microsoft.com/office/officeart/2017/3/layout/DropPinTimeline"/>
    <dgm:cxn modelId="{A0484D95-5166-4C0A-A6E2-C4E49C351716}" srcId="{AF07973C-4089-4623-BB5B-BDA742462918}" destId="{CB6BBCCB-B15A-4BDC-A4B2-E5A7F02FE286}" srcOrd="0" destOrd="0" parTransId="{9136F765-0156-4D62-8B60-073E7503EE5E}" sibTransId="{AEE2C59C-1E0E-49DF-9936-A74D58D7FB72}"/>
    <dgm:cxn modelId="{ECCF3F96-F620-41C2-8C1B-098AFA0B3AA0}" type="presOf" srcId="{B5C4AD58-6015-41F9-8117-DDC5BCDB54B1}" destId="{07F74587-3AAC-4D01-9C69-3EA2EFB9C402}" srcOrd="0" destOrd="1" presId="urn:microsoft.com/office/officeart/2017/3/layout/DropPinTimeline"/>
    <dgm:cxn modelId="{235F3197-BEFC-4FCF-8864-D54A547C04DF}" type="presOf" srcId="{18BE0287-FE8F-4433-8BBF-8CC2B0CF335D}" destId="{7C35660B-2A36-49A2-9FFD-51EE1947CE0F}" srcOrd="0" destOrd="0" presId="urn:microsoft.com/office/officeart/2017/3/layout/DropPinTimeline"/>
    <dgm:cxn modelId="{5F126C97-89D4-43F0-82C9-EC50427C62F6}" type="presOf" srcId="{4EFDD74C-01B5-42B9-A24E-9467220746D9}" destId="{21BC2C96-A444-42B8-B860-7B563202E5DE}" srcOrd="0" destOrd="0" presId="urn:microsoft.com/office/officeart/2017/3/layout/DropPinTimeline"/>
    <dgm:cxn modelId="{E8E6959A-C598-4BB7-B217-C437E60D110E}" srcId="{7B6BE5CB-D572-426B-A80B-3B723AC77E23}" destId="{E97F338D-CDA5-40FB-99DA-3C10996742CC}" srcOrd="0" destOrd="0" parTransId="{A9D354ED-CDD7-49F7-845F-1E4AB2DB5EDF}" sibTransId="{012AC92E-72D0-4660-9B90-7454689B2B2B}"/>
    <dgm:cxn modelId="{1C12799B-7F08-4B99-B3EE-F89397F44D16}" srcId="{494322B4-B05B-4E61-961C-77B22F39850F}" destId="{59CBEC2D-C143-4FB6-8CF1-C22EDA1D0455}" srcOrd="0" destOrd="0" parTransId="{CEE69D6B-68C1-48AE-B94C-4E2DF2D3A9D7}" sibTransId="{84525E61-C28C-4FD8-94DF-BBB9FBC9A39A}"/>
    <dgm:cxn modelId="{F507BDA9-2267-464D-8DFB-D976A2DCC09C}" type="presOf" srcId="{08D3ABC1-2356-4FD4-B23F-D89D364B1464}" destId="{52365EB3-AE03-4F15-91CA-5F33DFE16955}" srcOrd="0" destOrd="0" presId="urn:microsoft.com/office/officeart/2017/3/layout/DropPinTimeline"/>
    <dgm:cxn modelId="{9341CAA9-75AE-4F01-966A-627DC75FD232}" type="presOf" srcId="{52CC3923-B785-4548-94FF-860670E7614D}" destId="{F82B7447-7117-46C2-B8B8-E787711A8A65}" srcOrd="0" destOrd="0" presId="urn:microsoft.com/office/officeart/2017/3/layout/DropPinTimeline"/>
    <dgm:cxn modelId="{241952AB-9611-4C27-9F9C-3E0CCA8FE0EC}" srcId="{36A82A79-0A4B-44CF-AAF6-328A4ABB99AA}" destId="{A2305741-5373-48E4-96D3-AC3DFDBE30ED}" srcOrd="0" destOrd="0" parTransId="{76222266-B17F-4D0D-BFBB-EFE15494D60A}" sibTransId="{113797FF-05FD-4B95-87C7-1CB87EA8A8DD}"/>
    <dgm:cxn modelId="{C64308AF-31D5-4340-B772-5D14FA512657}" srcId="{18BE0287-FE8F-4433-8BBF-8CC2B0CF335D}" destId="{52CC3923-B785-4548-94FF-860670E7614D}" srcOrd="6" destOrd="0" parTransId="{41354DCA-BD85-48BD-8083-06A95EDF51D1}" sibTransId="{8E286EF9-4AC1-413B-A410-6DFAA1BE1A2F}"/>
    <dgm:cxn modelId="{A0F0CCB1-2DED-4EC2-9244-9564E5E12CA1}" type="presOf" srcId="{36A82A79-0A4B-44CF-AAF6-328A4ABB99AA}" destId="{2E878AF0-5EED-4623-8200-286EC09B4E61}" srcOrd="0" destOrd="0" presId="urn:microsoft.com/office/officeart/2017/3/layout/DropPinTimeline"/>
    <dgm:cxn modelId="{217A4AB2-6A52-4723-B6F7-E1629E737010}" srcId="{18BE0287-FE8F-4433-8BBF-8CC2B0CF335D}" destId="{AE5BCB0F-F043-4031-B641-6F22A4CF7A20}" srcOrd="12" destOrd="0" parTransId="{A049AD2F-95FE-4149-AC23-8B439787882A}" sibTransId="{A3B2484C-C72B-4C4F-B2A7-E91CF5FB4DBF}"/>
    <dgm:cxn modelId="{D26D22B7-E93F-4FBE-932A-A5C38B927F72}" type="presOf" srcId="{59CBEC2D-C143-4FB6-8CF1-C22EDA1D0455}" destId="{C63B2318-EAEF-4984-B7C2-78F3202DFEE0}" srcOrd="0" destOrd="0" presId="urn:microsoft.com/office/officeart/2017/3/layout/DropPinTimeline"/>
    <dgm:cxn modelId="{FD15CDB9-308F-435A-B3EA-F8C0BEB86231}" type="presOf" srcId="{AF07973C-4089-4623-BB5B-BDA742462918}" destId="{E05DB396-C49B-4D9C-8C9D-E66B955939D0}" srcOrd="0" destOrd="0" presId="urn:microsoft.com/office/officeart/2017/3/layout/DropPinTimeline"/>
    <dgm:cxn modelId="{250627BB-A67B-48DD-86A0-B943B7588B96}" srcId="{52CC3923-B785-4548-94FF-860670E7614D}" destId="{B1A6D416-E22A-4E32-B626-EBAE3988739A}" srcOrd="0" destOrd="0" parTransId="{A26777AF-8A29-48FE-A6E8-98DC80868DF2}" sibTransId="{41827C08-9F69-4DD9-9840-850DAFE070F1}"/>
    <dgm:cxn modelId="{656E3AC3-841E-4FEF-A082-1430B0B4A3A4}" type="presOf" srcId="{E97F338D-CDA5-40FB-99DA-3C10996742CC}" destId="{E588ED30-C561-4FEB-87DB-F12E2AB86527}" srcOrd="0" destOrd="0" presId="urn:microsoft.com/office/officeart/2017/3/layout/DropPinTimeline"/>
    <dgm:cxn modelId="{142300C5-C98F-4845-8CF7-CE1B846928FA}" type="presOf" srcId="{8AF9CC82-4529-4987-8CA1-B6D25E110329}" destId="{EC71D6FF-E4A1-4335-91B2-41A45079CBAA}" srcOrd="0" destOrd="0" presId="urn:microsoft.com/office/officeart/2017/3/layout/DropPinTimeline"/>
    <dgm:cxn modelId="{D7183BCA-7AFB-48B0-A452-12FBFFB8C260}" srcId="{AED7BFA7-0C75-4E7E-94DC-F73D5B70E340}" destId="{08D3ABC1-2356-4FD4-B23F-D89D364B1464}" srcOrd="0" destOrd="0" parTransId="{8E9732CA-2B2D-4207-8FC2-6338CA8AC6B9}" sibTransId="{E201B0C0-260C-462D-BA6F-D2DDB0AF280C}"/>
    <dgm:cxn modelId="{A4E885CB-CF39-45DF-BE8D-00D6C74E1836}" srcId="{AE5BCB0F-F043-4031-B641-6F22A4CF7A20}" destId="{D5C2908F-75A1-48FE-B468-A8BA395A1E13}" srcOrd="0" destOrd="0" parTransId="{8F33C71D-CE9A-4FBD-9DE8-6311B77C99FE}" sibTransId="{52299F4F-8B12-483A-A7CC-3AE8CE6CBE36}"/>
    <dgm:cxn modelId="{655E27CF-C104-430F-B129-7D0BE1023D16}" type="presOf" srcId="{7B6BE5CB-D572-426B-A80B-3B723AC77E23}" destId="{2562A94D-2DA1-4460-B28C-7AC1942FB6E6}" srcOrd="0" destOrd="0" presId="urn:microsoft.com/office/officeart/2017/3/layout/DropPinTimeline"/>
    <dgm:cxn modelId="{ECEC4BD5-B134-4E63-9196-6FD2079906DA}" type="presOf" srcId="{E818188E-68A0-4349-ACC5-9BEE1F58F8E0}" destId="{99719E07-A40A-44E4-888E-65BE15BB9341}" srcOrd="0" destOrd="0" presId="urn:microsoft.com/office/officeart/2017/3/layout/DropPinTimeline"/>
    <dgm:cxn modelId="{5F2100D6-FF0A-4B91-A75E-B4451B1BE654}" type="presOf" srcId="{D5C2908F-75A1-48FE-B468-A8BA395A1E13}" destId="{8E2EBED7-4F3F-44DE-AF2F-45CE793FDBFA}" srcOrd="0" destOrd="0" presId="urn:microsoft.com/office/officeart/2017/3/layout/DropPinTimeline"/>
    <dgm:cxn modelId="{57182ADB-5D61-41D0-87C5-EC398D0EBF2E}" srcId="{18BE0287-FE8F-4433-8BBF-8CC2B0CF335D}" destId="{BDF9EF0B-0897-43BC-8FE5-A1AE9B3B10D4}" srcOrd="3" destOrd="0" parTransId="{872ED1E7-1EEC-4C70-A080-28A31944807F}" sibTransId="{421CA2C7-95F8-41DC-AB0A-A475EABB6E42}"/>
    <dgm:cxn modelId="{BE6603DD-1942-4345-A472-19ED9136F1AE}" type="presOf" srcId="{7C2D4FD5-F2D5-4400-B10C-7C49FBF5D832}" destId="{D6EA2D2F-48B8-4895-8346-DF3AAA37960E}" srcOrd="0" destOrd="1" presId="urn:microsoft.com/office/officeart/2017/3/layout/DropPinTimeline"/>
    <dgm:cxn modelId="{E92467E4-5A44-4311-A66F-F479D5DC4A04}" type="presOf" srcId="{8FFDF007-EA98-40D1-AC4D-F750F9E9F654}" destId="{DC791DD8-4417-40A6-995E-A38FAB6EB834}" srcOrd="0" destOrd="0" presId="urn:microsoft.com/office/officeart/2017/3/layout/DropPinTimeline"/>
    <dgm:cxn modelId="{9904A2E7-EBF0-4D89-9637-1E9D6D0B6BD1}" type="presOf" srcId="{AE5BCB0F-F043-4031-B641-6F22A4CF7A20}" destId="{142561FA-DE2E-48F2-80A7-1166B33ABF8E}" srcOrd="0" destOrd="0" presId="urn:microsoft.com/office/officeart/2017/3/layout/DropPinTimeline"/>
    <dgm:cxn modelId="{AC0349F1-66CC-4FB3-89D3-C7160B018C60}" srcId="{1D47C047-609E-4E00-A0D4-43BCEE488806}" destId="{B5C4AD58-6015-41F9-8117-DDC5BCDB54B1}" srcOrd="1" destOrd="0" parTransId="{86117C0B-AC6C-4595-A28F-87C809A012C6}" sibTransId="{601E31EC-CBCF-4E17-858E-598984D53F99}"/>
    <dgm:cxn modelId="{B9CEE3F2-D4A5-4579-A72D-D072DF083A2E}" srcId="{BDF9EF0B-0897-43BC-8FE5-A1AE9B3B10D4}" destId="{7C2D4FD5-F2D5-4400-B10C-7C49FBF5D832}" srcOrd="1" destOrd="0" parTransId="{C5D98106-28EB-4C56-B28F-626DCD23DB6B}" sibTransId="{208BD3DE-E1BC-49C0-88AD-624BBFD01C4F}"/>
    <dgm:cxn modelId="{5E226AF6-BD91-4471-9A05-B4F7B1F98CCE}" type="presOf" srcId="{9DFE3191-2452-43B3-96F1-B755E95A7277}" destId="{D6EA2D2F-48B8-4895-8346-DF3AAA37960E}" srcOrd="0" destOrd="0" presId="urn:microsoft.com/office/officeart/2017/3/layout/DropPinTimeline"/>
    <dgm:cxn modelId="{990BE082-7C64-4A87-913F-904CA41162B4}" type="presParOf" srcId="{7C35660B-2A36-49A2-9FFD-51EE1947CE0F}" destId="{23D09FDF-85F3-4F31-9942-CAAC9528DC98}" srcOrd="0" destOrd="0" presId="urn:microsoft.com/office/officeart/2017/3/layout/DropPinTimeline"/>
    <dgm:cxn modelId="{1AB18730-1FED-41A8-8388-500245CABFCE}" type="presParOf" srcId="{7C35660B-2A36-49A2-9FFD-51EE1947CE0F}" destId="{B45A1A4F-A4DA-42B2-85BE-D092E2FDEBB2}" srcOrd="1" destOrd="0" presId="urn:microsoft.com/office/officeart/2017/3/layout/DropPinTimeline"/>
    <dgm:cxn modelId="{C9AF1509-74B0-430B-B7CB-49CBF5C8EA3D}" type="presParOf" srcId="{B45A1A4F-A4DA-42B2-85BE-D092E2FDEBB2}" destId="{6149B7E5-D02F-4202-AD21-859E393146AD}" srcOrd="0" destOrd="0" presId="urn:microsoft.com/office/officeart/2017/3/layout/DropPinTimeline"/>
    <dgm:cxn modelId="{5FD53F72-69F4-4054-9992-CF79AEBE2425}" type="presParOf" srcId="{6149B7E5-D02F-4202-AD21-859E393146AD}" destId="{A919D757-9C86-45DB-AA2A-1FE8072EC72E}" srcOrd="0" destOrd="0" presId="urn:microsoft.com/office/officeart/2017/3/layout/DropPinTimeline"/>
    <dgm:cxn modelId="{7782F500-B4A3-4C9A-9AED-10BA3AB0F7BD}" type="presParOf" srcId="{6149B7E5-D02F-4202-AD21-859E393146AD}" destId="{CC0E98B0-C917-4B79-9EAD-AF641ACC01D4}" srcOrd="1" destOrd="0" presId="urn:microsoft.com/office/officeart/2017/3/layout/DropPinTimeline"/>
    <dgm:cxn modelId="{BC4C6BD0-7494-4DC1-B484-CAB303CFC3E4}" type="presParOf" srcId="{CC0E98B0-C917-4B79-9EAD-AF641ACC01D4}" destId="{F2B34C59-31BB-4E2E-BF3B-85FC0AA508C6}" srcOrd="0" destOrd="0" presId="urn:microsoft.com/office/officeart/2017/3/layout/DropPinTimeline"/>
    <dgm:cxn modelId="{5058DEF9-7A1E-4239-ADC4-3FBBBC6FA932}" type="presParOf" srcId="{CC0E98B0-C917-4B79-9EAD-AF641ACC01D4}" destId="{A55DDD90-6FCB-49B9-9C90-7822967E2FD7}" srcOrd="1" destOrd="0" presId="urn:microsoft.com/office/officeart/2017/3/layout/DropPinTimeline"/>
    <dgm:cxn modelId="{A742EE82-1754-439C-A6CB-B6C811BF3982}" type="presParOf" srcId="{6149B7E5-D02F-4202-AD21-859E393146AD}" destId="{07F74587-3AAC-4D01-9C69-3EA2EFB9C402}" srcOrd="2" destOrd="0" presId="urn:microsoft.com/office/officeart/2017/3/layout/DropPinTimeline"/>
    <dgm:cxn modelId="{4659FB65-70F4-4E43-A685-2B6B3F7A3AA7}" type="presParOf" srcId="{6149B7E5-D02F-4202-AD21-859E393146AD}" destId="{50C9ACA2-4FA0-4E53-8F4B-85A2991CDB5E}" srcOrd="3" destOrd="0" presId="urn:microsoft.com/office/officeart/2017/3/layout/DropPinTimeline"/>
    <dgm:cxn modelId="{24064959-5622-4C5B-8C5D-D7C99BE32BB9}" type="presParOf" srcId="{6149B7E5-D02F-4202-AD21-859E393146AD}" destId="{1E1F357F-4DB1-47B9-8F3F-A29577F83506}" srcOrd="4" destOrd="0" presId="urn:microsoft.com/office/officeart/2017/3/layout/DropPinTimeline"/>
    <dgm:cxn modelId="{F40299E7-5072-42A6-9B3C-E6C3C1C5F276}" type="presParOf" srcId="{6149B7E5-D02F-4202-AD21-859E393146AD}" destId="{08C7EB55-7575-4062-8083-211C011D5F1D}" srcOrd="5" destOrd="0" presId="urn:microsoft.com/office/officeart/2017/3/layout/DropPinTimeline"/>
    <dgm:cxn modelId="{0ABC300D-5E31-4C2F-8315-7AFEF1F74ECC}" type="presParOf" srcId="{B45A1A4F-A4DA-42B2-85BE-D092E2FDEBB2}" destId="{78684F6F-7A1B-4826-9DB2-0BC41303B173}" srcOrd="1" destOrd="0" presId="urn:microsoft.com/office/officeart/2017/3/layout/DropPinTimeline"/>
    <dgm:cxn modelId="{E6B91245-A4E1-4211-B24B-4B153DA20BDC}" type="presParOf" srcId="{B45A1A4F-A4DA-42B2-85BE-D092E2FDEBB2}" destId="{B4763F4E-1958-410E-A92A-3B1478FCB81D}" srcOrd="2" destOrd="0" presId="urn:microsoft.com/office/officeart/2017/3/layout/DropPinTimeline"/>
    <dgm:cxn modelId="{78E19318-BD64-4EDC-8DCE-72378A015930}" type="presParOf" srcId="{B4763F4E-1958-410E-A92A-3B1478FCB81D}" destId="{28127116-3B0B-429D-A14D-A31C9350755E}" srcOrd="0" destOrd="0" presId="urn:microsoft.com/office/officeart/2017/3/layout/DropPinTimeline"/>
    <dgm:cxn modelId="{45D253D4-CC99-40A4-A727-FBB227AF2A3D}" type="presParOf" srcId="{B4763F4E-1958-410E-A92A-3B1478FCB81D}" destId="{4EBA3D43-99B4-4F5A-8E73-7158B8585652}" srcOrd="1" destOrd="0" presId="urn:microsoft.com/office/officeart/2017/3/layout/DropPinTimeline"/>
    <dgm:cxn modelId="{FAE3AC64-A44E-49D3-BE98-C0CB33AD8836}" type="presParOf" srcId="{4EBA3D43-99B4-4F5A-8E73-7158B8585652}" destId="{59ABCDB2-24A7-4496-B85D-850474F18149}" srcOrd="0" destOrd="0" presId="urn:microsoft.com/office/officeart/2017/3/layout/DropPinTimeline"/>
    <dgm:cxn modelId="{06CC9E9F-81B4-4BC2-B239-4AA0A3A128DA}" type="presParOf" srcId="{4EBA3D43-99B4-4F5A-8E73-7158B8585652}" destId="{0B9BD4F8-14AB-4E59-9B4D-C18035232ABB}" srcOrd="1" destOrd="0" presId="urn:microsoft.com/office/officeart/2017/3/layout/DropPinTimeline"/>
    <dgm:cxn modelId="{B10C39B3-DA73-474B-AB9A-43CAC4BD4DDB}" type="presParOf" srcId="{B4763F4E-1958-410E-A92A-3B1478FCB81D}" destId="{C63B2318-EAEF-4984-B7C2-78F3202DFEE0}" srcOrd="2" destOrd="0" presId="urn:microsoft.com/office/officeart/2017/3/layout/DropPinTimeline"/>
    <dgm:cxn modelId="{2B98C288-5ED5-498E-8CC8-CF7AC53C15D7}" type="presParOf" srcId="{B4763F4E-1958-410E-A92A-3B1478FCB81D}" destId="{85BDE4BD-45CC-4907-8F3C-EF66E46E1BE7}" srcOrd="3" destOrd="0" presId="urn:microsoft.com/office/officeart/2017/3/layout/DropPinTimeline"/>
    <dgm:cxn modelId="{182FAA32-4709-427E-B3EB-9DBF1F7252A8}" type="presParOf" srcId="{B4763F4E-1958-410E-A92A-3B1478FCB81D}" destId="{0C58F6D5-CC44-4286-B3B4-1502F68F25AF}" srcOrd="4" destOrd="0" presId="urn:microsoft.com/office/officeart/2017/3/layout/DropPinTimeline"/>
    <dgm:cxn modelId="{955BE6E8-223D-44BF-95BD-68BD29185057}" type="presParOf" srcId="{B4763F4E-1958-410E-A92A-3B1478FCB81D}" destId="{4AE05DD1-3FE4-4339-95A8-E56C64D5B899}" srcOrd="5" destOrd="0" presId="urn:microsoft.com/office/officeart/2017/3/layout/DropPinTimeline"/>
    <dgm:cxn modelId="{726E6A2B-B52C-4A12-B64F-0CD05D912DB1}" type="presParOf" srcId="{B45A1A4F-A4DA-42B2-85BE-D092E2FDEBB2}" destId="{D2E81826-386A-485A-99F2-767A2A5E4980}" srcOrd="3" destOrd="0" presId="urn:microsoft.com/office/officeart/2017/3/layout/DropPinTimeline"/>
    <dgm:cxn modelId="{C1815CDD-AB02-4853-B7C1-D74BD8D60367}" type="presParOf" srcId="{B45A1A4F-A4DA-42B2-85BE-D092E2FDEBB2}" destId="{B688A3F2-AAF8-4F56-A0D8-7BAA9B0768BF}" srcOrd="4" destOrd="0" presId="urn:microsoft.com/office/officeart/2017/3/layout/DropPinTimeline"/>
    <dgm:cxn modelId="{3F9CAAB6-7331-468B-AA31-063A39E3CA46}" type="presParOf" srcId="{B688A3F2-AAF8-4F56-A0D8-7BAA9B0768BF}" destId="{7DCE3020-9F26-434E-994D-7015DCF76AAA}" srcOrd="0" destOrd="0" presId="urn:microsoft.com/office/officeart/2017/3/layout/DropPinTimeline"/>
    <dgm:cxn modelId="{B8898007-0946-4268-8D08-AB905E89A2F1}" type="presParOf" srcId="{B688A3F2-AAF8-4F56-A0D8-7BAA9B0768BF}" destId="{32C8F484-BB56-4A41-8DBE-3B1C3D5C5923}" srcOrd="1" destOrd="0" presId="urn:microsoft.com/office/officeart/2017/3/layout/DropPinTimeline"/>
    <dgm:cxn modelId="{1548C653-CB41-476D-8BA2-46B586B084D9}" type="presParOf" srcId="{32C8F484-BB56-4A41-8DBE-3B1C3D5C5923}" destId="{36512D0C-FF28-4B7D-8934-553D1CDA0881}" srcOrd="0" destOrd="0" presId="urn:microsoft.com/office/officeart/2017/3/layout/DropPinTimeline"/>
    <dgm:cxn modelId="{5917632B-3486-4CAB-B500-47B1A48E62AB}" type="presParOf" srcId="{32C8F484-BB56-4A41-8DBE-3B1C3D5C5923}" destId="{47207899-CB40-4BAF-83FA-AC5D4CDFDD61}" srcOrd="1" destOrd="0" presId="urn:microsoft.com/office/officeart/2017/3/layout/DropPinTimeline"/>
    <dgm:cxn modelId="{E5B1CFD5-2439-4511-93DF-7DAE65B4566A}" type="presParOf" srcId="{B688A3F2-AAF8-4F56-A0D8-7BAA9B0768BF}" destId="{52365EB3-AE03-4F15-91CA-5F33DFE16955}" srcOrd="2" destOrd="0" presId="urn:microsoft.com/office/officeart/2017/3/layout/DropPinTimeline"/>
    <dgm:cxn modelId="{9DB5EA92-744E-41D2-B233-3EBD2D182851}" type="presParOf" srcId="{B688A3F2-AAF8-4F56-A0D8-7BAA9B0768BF}" destId="{CA2BFA00-3FFB-407F-9BB0-2C66CE9E4A0E}" srcOrd="3" destOrd="0" presId="urn:microsoft.com/office/officeart/2017/3/layout/DropPinTimeline"/>
    <dgm:cxn modelId="{CA41D54E-D229-47D9-9624-524847A062D3}" type="presParOf" srcId="{B688A3F2-AAF8-4F56-A0D8-7BAA9B0768BF}" destId="{26243D84-A9D7-4156-867A-73B0A5356A78}" srcOrd="4" destOrd="0" presId="urn:microsoft.com/office/officeart/2017/3/layout/DropPinTimeline"/>
    <dgm:cxn modelId="{4D708299-56B0-476C-8D88-63E4F8A9796A}" type="presParOf" srcId="{B688A3F2-AAF8-4F56-A0D8-7BAA9B0768BF}" destId="{2BB984F8-8C65-4277-A222-6B465FF4F2B3}" srcOrd="5" destOrd="0" presId="urn:microsoft.com/office/officeart/2017/3/layout/DropPinTimeline"/>
    <dgm:cxn modelId="{BA0E96C1-F4B4-4230-9C07-1400F84EA48D}" type="presParOf" srcId="{B45A1A4F-A4DA-42B2-85BE-D092E2FDEBB2}" destId="{02C60451-2D8A-4D96-A529-18A9C73B6005}" srcOrd="5" destOrd="0" presId="urn:microsoft.com/office/officeart/2017/3/layout/DropPinTimeline"/>
    <dgm:cxn modelId="{C1F12270-5905-47EE-8DD9-D4A8AC40657E}" type="presParOf" srcId="{B45A1A4F-A4DA-42B2-85BE-D092E2FDEBB2}" destId="{F9479273-97BC-4AA4-B4E7-A8A22AB056A5}" srcOrd="6" destOrd="0" presId="urn:microsoft.com/office/officeart/2017/3/layout/DropPinTimeline"/>
    <dgm:cxn modelId="{9A635B73-46FE-4E16-86FE-AC3B8857ED5F}" type="presParOf" srcId="{F9479273-97BC-4AA4-B4E7-A8A22AB056A5}" destId="{7A514FAD-2E7F-4EF6-9D2F-DACF40E90EBB}" srcOrd="0" destOrd="0" presId="urn:microsoft.com/office/officeart/2017/3/layout/DropPinTimeline"/>
    <dgm:cxn modelId="{02B16EA8-7735-4A75-A8DB-83F96D798E71}" type="presParOf" srcId="{F9479273-97BC-4AA4-B4E7-A8A22AB056A5}" destId="{5D402592-7696-4015-8ADA-62D9556C430E}" srcOrd="1" destOrd="0" presId="urn:microsoft.com/office/officeart/2017/3/layout/DropPinTimeline"/>
    <dgm:cxn modelId="{F6B3361E-2B18-4CAB-BA07-49543CA1DF38}" type="presParOf" srcId="{5D402592-7696-4015-8ADA-62D9556C430E}" destId="{1DBF8A95-D83D-4B67-B7A9-52E60D08F2EA}" srcOrd="0" destOrd="0" presId="urn:microsoft.com/office/officeart/2017/3/layout/DropPinTimeline"/>
    <dgm:cxn modelId="{C3508C6F-3E11-49C7-96BF-6372EFAD9CE3}" type="presParOf" srcId="{5D402592-7696-4015-8ADA-62D9556C430E}" destId="{096B7695-44D5-4FC2-8301-0560E305B807}" srcOrd="1" destOrd="0" presId="urn:microsoft.com/office/officeart/2017/3/layout/DropPinTimeline"/>
    <dgm:cxn modelId="{4854D76F-9C97-4DE1-900C-CE8EC3405900}" type="presParOf" srcId="{F9479273-97BC-4AA4-B4E7-A8A22AB056A5}" destId="{D6EA2D2F-48B8-4895-8346-DF3AAA37960E}" srcOrd="2" destOrd="0" presId="urn:microsoft.com/office/officeart/2017/3/layout/DropPinTimeline"/>
    <dgm:cxn modelId="{DF390EA4-210B-45AA-B567-AE20B35120C9}" type="presParOf" srcId="{F9479273-97BC-4AA4-B4E7-A8A22AB056A5}" destId="{A997A981-F985-44A6-BFCA-3789BC59C55B}" srcOrd="3" destOrd="0" presId="urn:microsoft.com/office/officeart/2017/3/layout/DropPinTimeline"/>
    <dgm:cxn modelId="{292EF32C-2C9E-4C5F-A5E2-288B62493C73}" type="presParOf" srcId="{F9479273-97BC-4AA4-B4E7-A8A22AB056A5}" destId="{7C119155-9B54-4BED-94C2-5997CB8CF9E8}" srcOrd="4" destOrd="0" presId="urn:microsoft.com/office/officeart/2017/3/layout/DropPinTimeline"/>
    <dgm:cxn modelId="{51CEAA29-FBD2-4924-8391-35EF8B69972F}" type="presParOf" srcId="{F9479273-97BC-4AA4-B4E7-A8A22AB056A5}" destId="{597DF0DE-0909-43CA-8B83-6105535741DB}" srcOrd="5" destOrd="0" presId="urn:microsoft.com/office/officeart/2017/3/layout/DropPinTimeline"/>
    <dgm:cxn modelId="{D4E3D49A-5650-4BCC-BB4B-742174A989DE}" type="presParOf" srcId="{B45A1A4F-A4DA-42B2-85BE-D092E2FDEBB2}" destId="{AD87CE44-4E89-4FCA-9216-920C0DC3EB5B}" srcOrd="7" destOrd="0" presId="urn:microsoft.com/office/officeart/2017/3/layout/DropPinTimeline"/>
    <dgm:cxn modelId="{FEEAE033-6B13-459D-BF6A-062A37D04D28}" type="presParOf" srcId="{B45A1A4F-A4DA-42B2-85BE-D092E2FDEBB2}" destId="{32B44F22-D399-4F32-B805-09B3DF697605}" srcOrd="8" destOrd="0" presId="urn:microsoft.com/office/officeart/2017/3/layout/DropPinTimeline"/>
    <dgm:cxn modelId="{DB726769-6D02-4535-8969-3521623BA5F7}" type="presParOf" srcId="{32B44F22-D399-4F32-B805-09B3DF697605}" destId="{0757981D-6464-484E-A3EE-E234D32C998A}" srcOrd="0" destOrd="0" presId="urn:microsoft.com/office/officeart/2017/3/layout/DropPinTimeline"/>
    <dgm:cxn modelId="{B0A12E40-A042-49CC-B0FC-C81C4E540561}" type="presParOf" srcId="{32B44F22-D399-4F32-B805-09B3DF697605}" destId="{30FDDC97-3A3E-4300-AB79-59E1EB8A1690}" srcOrd="1" destOrd="0" presId="urn:microsoft.com/office/officeart/2017/3/layout/DropPinTimeline"/>
    <dgm:cxn modelId="{7FF00452-D30A-42BC-929C-1B707C4E6F8B}" type="presParOf" srcId="{30FDDC97-3A3E-4300-AB79-59E1EB8A1690}" destId="{2966BA52-D747-41B8-9876-4C99C196A4D0}" srcOrd="0" destOrd="0" presId="urn:microsoft.com/office/officeart/2017/3/layout/DropPinTimeline"/>
    <dgm:cxn modelId="{6F4762FC-6312-4C7B-9957-FE5BE3DC1CA3}" type="presParOf" srcId="{30FDDC97-3A3E-4300-AB79-59E1EB8A1690}" destId="{85F74A8D-0222-492A-BB2B-70B898F77F6C}" srcOrd="1" destOrd="0" presId="urn:microsoft.com/office/officeart/2017/3/layout/DropPinTimeline"/>
    <dgm:cxn modelId="{A4C19928-9F95-4B18-B7B4-226354EAE00C}" type="presParOf" srcId="{32B44F22-D399-4F32-B805-09B3DF697605}" destId="{DC791DD8-4417-40A6-995E-A38FAB6EB834}" srcOrd="2" destOrd="0" presId="urn:microsoft.com/office/officeart/2017/3/layout/DropPinTimeline"/>
    <dgm:cxn modelId="{0A2E4533-6D9D-41F1-BD19-DBBE7131552C}" type="presParOf" srcId="{32B44F22-D399-4F32-B805-09B3DF697605}" destId="{EC71D6FF-E4A1-4335-91B2-41A45079CBAA}" srcOrd="3" destOrd="0" presId="urn:microsoft.com/office/officeart/2017/3/layout/DropPinTimeline"/>
    <dgm:cxn modelId="{FE21ED36-B24D-4F3D-9074-33230288E2B7}" type="presParOf" srcId="{32B44F22-D399-4F32-B805-09B3DF697605}" destId="{724CDB57-C000-4B5D-A99E-BB7D3576B7D3}" srcOrd="4" destOrd="0" presId="urn:microsoft.com/office/officeart/2017/3/layout/DropPinTimeline"/>
    <dgm:cxn modelId="{B0080636-6DED-4430-B3E3-8FBF66A863A1}" type="presParOf" srcId="{32B44F22-D399-4F32-B805-09B3DF697605}" destId="{015F7C88-54B8-4AF6-91ED-D249F05AA0DD}" srcOrd="5" destOrd="0" presId="urn:microsoft.com/office/officeart/2017/3/layout/DropPinTimeline"/>
    <dgm:cxn modelId="{ED544B47-4B3B-4B00-8ACA-74B5B4C33638}" type="presParOf" srcId="{B45A1A4F-A4DA-42B2-85BE-D092E2FDEBB2}" destId="{B2308943-C258-4002-9E82-B8A7C61DD364}" srcOrd="9" destOrd="0" presId="urn:microsoft.com/office/officeart/2017/3/layout/DropPinTimeline"/>
    <dgm:cxn modelId="{A58602BA-E9FB-4CF7-90A4-2A19E5DBE1B5}" type="presParOf" srcId="{B45A1A4F-A4DA-42B2-85BE-D092E2FDEBB2}" destId="{1DBA1DBB-373B-4B99-9FE5-257D259711C3}" srcOrd="10" destOrd="0" presId="urn:microsoft.com/office/officeart/2017/3/layout/DropPinTimeline"/>
    <dgm:cxn modelId="{7E192A18-09A1-485D-B3A4-41594CA28192}" type="presParOf" srcId="{1DBA1DBB-373B-4B99-9FE5-257D259711C3}" destId="{9AD27609-001A-4D7B-92CA-15FF9F5613CB}" srcOrd="0" destOrd="0" presId="urn:microsoft.com/office/officeart/2017/3/layout/DropPinTimeline"/>
    <dgm:cxn modelId="{780E1FDC-60CD-4D73-9D79-2E1DBBEEBC9C}" type="presParOf" srcId="{1DBA1DBB-373B-4B99-9FE5-257D259711C3}" destId="{F9231167-9ED0-497D-8345-39C153BD139B}" srcOrd="1" destOrd="0" presId="urn:microsoft.com/office/officeart/2017/3/layout/DropPinTimeline"/>
    <dgm:cxn modelId="{94FEA589-6A25-40AF-AB38-52FDB40D4724}" type="presParOf" srcId="{F9231167-9ED0-497D-8345-39C153BD139B}" destId="{69524DB9-3042-468E-8F59-E86350644924}" srcOrd="0" destOrd="0" presId="urn:microsoft.com/office/officeart/2017/3/layout/DropPinTimeline"/>
    <dgm:cxn modelId="{384E9DB3-3742-4759-B43A-71B30E997155}" type="presParOf" srcId="{F9231167-9ED0-497D-8345-39C153BD139B}" destId="{5264B600-1072-4C42-ABA5-D9BC042E0E37}" srcOrd="1" destOrd="0" presId="urn:microsoft.com/office/officeart/2017/3/layout/DropPinTimeline"/>
    <dgm:cxn modelId="{F6532AE6-50D2-433F-9B04-8DFA75796B49}" type="presParOf" srcId="{1DBA1DBB-373B-4B99-9FE5-257D259711C3}" destId="{7FC70C8C-C3D1-4DA0-B9A0-EC90C64C685A}" srcOrd="2" destOrd="0" presId="urn:microsoft.com/office/officeart/2017/3/layout/DropPinTimeline"/>
    <dgm:cxn modelId="{94C70EBC-3347-455F-A56F-4B8775053A03}" type="presParOf" srcId="{1DBA1DBB-373B-4B99-9FE5-257D259711C3}" destId="{F4624A7E-50D8-41CC-B84E-AB1669987829}" srcOrd="3" destOrd="0" presId="urn:microsoft.com/office/officeart/2017/3/layout/DropPinTimeline"/>
    <dgm:cxn modelId="{3950A565-328E-41EF-8017-D2A3E905144F}" type="presParOf" srcId="{1DBA1DBB-373B-4B99-9FE5-257D259711C3}" destId="{D9211377-257E-43CA-B238-33833A97DD2D}" srcOrd="4" destOrd="0" presId="urn:microsoft.com/office/officeart/2017/3/layout/DropPinTimeline"/>
    <dgm:cxn modelId="{CA155901-D1F4-4AA0-8E3F-9C91DD4A3835}" type="presParOf" srcId="{1DBA1DBB-373B-4B99-9FE5-257D259711C3}" destId="{90369B01-D5B3-4C07-94F9-E3CC78B07A78}" srcOrd="5" destOrd="0" presId="urn:microsoft.com/office/officeart/2017/3/layout/DropPinTimeline"/>
    <dgm:cxn modelId="{FD7832F1-E8DD-4C58-A154-B65D5D7E73D0}" type="presParOf" srcId="{B45A1A4F-A4DA-42B2-85BE-D092E2FDEBB2}" destId="{1C2DC42E-34C8-46B9-A0E6-A5D4CB655C60}" srcOrd="11" destOrd="0" presId="urn:microsoft.com/office/officeart/2017/3/layout/DropPinTimeline"/>
    <dgm:cxn modelId="{6172B736-0B94-4222-9122-5C4CB414BFF7}" type="presParOf" srcId="{B45A1A4F-A4DA-42B2-85BE-D092E2FDEBB2}" destId="{FB57DD8B-C82C-48B3-83D1-D0F794B7BD38}" srcOrd="12" destOrd="0" presId="urn:microsoft.com/office/officeart/2017/3/layout/DropPinTimeline"/>
    <dgm:cxn modelId="{9F1A6330-60C9-481C-BFD4-18F12A4F6EEF}" type="presParOf" srcId="{FB57DD8B-C82C-48B3-83D1-D0F794B7BD38}" destId="{CAFA7CAA-08FC-47B3-B362-52377A320D6D}" srcOrd="0" destOrd="0" presId="urn:microsoft.com/office/officeart/2017/3/layout/DropPinTimeline"/>
    <dgm:cxn modelId="{E6497CA0-1A96-4936-83D8-9AAE0ABCF308}" type="presParOf" srcId="{FB57DD8B-C82C-48B3-83D1-D0F794B7BD38}" destId="{5CB68C43-E4C4-4D65-ABF2-5ED5AD576797}" srcOrd="1" destOrd="0" presId="urn:microsoft.com/office/officeart/2017/3/layout/DropPinTimeline"/>
    <dgm:cxn modelId="{E92A98BE-941C-4B2C-856A-4AA17A7D2107}" type="presParOf" srcId="{5CB68C43-E4C4-4D65-ABF2-5ED5AD576797}" destId="{11F87A08-1584-4246-AD37-ACFAB4A8F943}" srcOrd="0" destOrd="0" presId="urn:microsoft.com/office/officeart/2017/3/layout/DropPinTimeline"/>
    <dgm:cxn modelId="{BCEA2B36-CCC7-4316-969B-42837188F11D}" type="presParOf" srcId="{5CB68C43-E4C4-4D65-ABF2-5ED5AD576797}" destId="{52B0B190-CED5-49D1-86B2-71C26A51C17D}" srcOrd="1" destOrd="0" presId="urn:microsoft.com/office/officeart/2017/3/layout/DropPinTimeline"/>
    <dgm:cxn modelId="{6F94B763-58F7-4E3F-8C8E-1316F043ED24}" type="presParOf" srcId="{FB57DD8B-C82C-48B3-83D1-D0F794B7BD38}" destId="{56B1E731-9062-46CC-A41F-A80BF68793FC}" srcOrd="2" destOrd="0" presId="urn:microsoft.com/office/officeart/2017/3/layout/DropPinTimeline"/>
    <dgm:cxn modelId="{BAF3589C-499A-44DD-9A02-12EAE219E183}" type="presParOf" srcId="{FB57DD8B-C82C-48B3-83D1-D0F794B7BD38}" destId="{F82B7447-7117-46C2-B8B8-E787711A8A65}" srcOrd="3" destOrd="0" presId="urn:microsoft.com/office/officeart/2017/3/layout/DropPinTimeline"/>
    <dgm:cxn modelId="{DB95547C-04FA-4839-BB4D-AA3D63572870}" type="presParOf" srcId="{FB57DD8B-C82C-48B3-83D1-D0F794B7BD38}" destId="{C16AD7FB-2A27-4B83-BE53-D6AAB7160DC2}" srcOrd="4" destOrd="0" presId="urn:microsoft.com/office/officeart/2017/3/layout/DropPinTimeline"/>
    <dgm:cxn modelId="{CB4C09D5-B5E7-4EBA-8521-F3B5E9BDA2A6}" type="presParOf" srcId="{FB57DD8B-C82C-48B3-83D1-D0F794B7BD38}" destId="{95326E53-0DF6-42BB-BDBF-003F85196BAA}" srcOrd="5" destOrd="0" presId="urn:microsoft.com/office/officeart/2017/3/layout/DropPinTimeline"/>
    <dgm:cxn modelId="{D0F8B8F6-00BE-4BC9-936E-A8A356A60F6C}" type="presParOf" srcId="{B45A1A4F-A4DA-42B2-85BE-D092E2FDEBB2}" destId="{1DD7E796-B6FD-4556-B33B-88A735D8D431}" srcOrd="13" destOrd="0" presId="urn:microsoft.com/office/officeart/2017/3/layout/DropPinTimeline"/>
    <dgm:cxn modelId="{336E0E04-2C1C-4CFC-91AB-61558B7127B5}" type="presParOf" srcId="{B45A1A4F-A4DA-42B2-85BE-D092E2FDEBB2}" destId="{0BBBAB45-F5B2-4983-A157-254F643B269A}" srcOrd="14" destOrd="0" presId="urn:microsoft.com/office/officeart/2017/3/layout/DropPinTimeline"/>
    <dgm:cxn modelId="{889808C8-42DB-4BCA-A15D-B3640DB6CD0E}" type="presParOf" srcId="{0BBBAB45-F5B2-4983-A157-254F643B269A}" destId="{7A2DAD21-3988-4028-9EC2-3E1E31FC9BC3}" srcOrd="0" destOrd="0" presId="urn:microsoft.com/office/officeart/2017/3/layout/DropPinTimeline"/>
    <dgm:cxn modelId="{2B7A1E6F-B4C1-43F2-8198-5887D5993850}" type="presParOf" srcId="{0BBBAB45-F5B2-4983-A157-254F643B269A}" destId="{97B94BF6-D4B4-479E-ABBF-3EDD1741E8FF}" srcOrd="1" destOrd="0" presId="urn:microsoft.com/office/officeart/2017/3/layout/DropPinTimeline"/>
    <dgm:cxn modelId="{A75360A9-72C0-42F8-9C73-6C7471A53FED}" type="presParOf" srcId="{97B94BF6-D4B4-479E-ABBF-3EDD1741E8FF}" destId="{230CAF58-A13A-4A87-B985-ACEFBFA21FE8}" srcOrd="0" destOrd="0" presId="urn:microsoft.com/office/officeart/2017/3/layout/DropPinTimeline"/>
    <dgm:cxn modelId="{00C1A9B8-78FD-43A4-9A73-EEADBE79CFF7}" type="presParOf" srcId="{97B94BF6-D4B4-479E-ABBF-3EDD1741E8FF}" destId="{D38EB2F8-DC9C-4771-9CBF-A0224635B033}" srcOrd="1" destOrd="0" presId="urn:microsoft.com/office/officeart/2017/3/layout/DropPinTimeline"/>
    <dgm:cxn modelId="{05AF1A24-31D5-4364-AD58-EF83F42A8D2C}" type="presParOf" srcId="{0BBBAB45-F5B2-4983-A157-254F643B269A}" destId="{C8071FC6-17EA-4765-AC49-FCFE3C3C1A64}" srcOrd="2" destOrd="0" presId="urn:microsoft.com/office/officeart/2017/3/layout/DropPinTimeline"/>
    <dgm:cxn modelId="{4AFE7F9E-CD51-4886-9C6E-6D2342905298}" type="presParOf" srcId="{0BBBAB45-F5B2-4983-A157-254F643B269A}" destId="{2E878AF0-5EED-4623-8200-286EC09B4E61}" srcOrd="3" destOrd="0" presId="urn:microsoft.com/office/officeart/2017/3/layout/DropPinTimeline"/>
    <dgm:cxn modelId="{D4F5A7AC-4E9C-40FF-8A9E-55FAC402A9C1}" type="presParOf" srcId="{0BBBAB45-F5B2-4983-A157-254F643B269A}" destId="{B40B61F8-C6C0-4EDC-A0F9-943998A1A598}" srcOrd="4" destOrd="0" presId="urn:microsoft.com/office/officeart/2017/3/layout/DropPinTimeline"/>
    <dgm:cxn modelId="{2CAE7E27-7E96-496D-A1D6-0FCEF4E049EA}" type="presParOf" srcId="{0BBBAB45-F5B2-4983-A157-254F643B269A}" destId="{90A4D1DB-AD6E-4855-9B7D-A1CCAD05ABB7}" srcOrd="5" destOrd="0" presId="urn:microsoft.com/office/officeart/2017/3/layout/DropPinTimeline"/>
    <dgm:cxn modelId="{C46D56D7-1C02-47CD-99E0-FE63FEAA4154}" type="presParOf" srcId="{B45A1A4F-A4DA-42B2-85BE-D092E2FDEBB2}" destId="{0EBEBB40-2F00-4F12-828F-AC86CFA26ED7}" srcOrd="15" destOrd="0" presId="urn:microsoft.com/office/officeart/2017/3/layout/DropPinTimeline"/>
    <dgm:cxn modelId="{027673BC-DF89-4401-9498-C7DA45951993}" type="presParOf" srcId="{B45A1A4F-A4DA-42B2-85BE-D092E2FDEBB2}" destId="{6DB9617B-9161-4DEA-90B9-1B7CC2EB6E59}" srcOrd="16" destOrd="0" presId="urn:microsoft.com/office/officeart/2017/3/layout/DropPinTimeline"/>
    <dgm:cxn modelId="{DBBD02E1-67BE-40B2-8697-838DDA0C2A6D}" type="presParOf" srcId="{6DB9617B-9161-4DEA-90B9-1B7CC2EB6E59}" destId="{DFE3F466-27E4-4844-95FE-F705B0BE8652}" srcOrd="0" destOrd="0" presId="urn:microsoft.com/office/officeart/2017/3/layout/DropPinTimeline"/>
    <dgm:cxn modelId="{48D986A3-B914-4C4D-A2C4-0AA31FF15342}" type="presParOf" srcId="{6DB9617B-9161-4DEA-90B9-1B7CC2EB6E59}" destId="{6B3740C0-2F87-4E5C-A500-8E65E0690A4A}" srcOrd="1" destOrd="0" presId="urn:microsoft.com/office/officeart/2017/3/layout/DropPinTimeline"/>
    <dgm:cxn modelId="{C8E13EB1-8D12-4DFD-BF67-94AA3A4574A5}" type="presParOf" srcId="{6B3740C0-2F87-4E5C-A500-8E65E0690A4A}" destId="{6C55AB73-C6D9-4FBE-B82B-16519EE820C4}" srcOrd="0" destOrd="0" presId="urn:microsoft.com/office/officeart/2017/3/layout/DropPinTimeline"/>
    <dgm:cxn modelId="{2E1AC7E2-5A75-4698-A09F-0DC2E3BCDDC2}" type="presParOf" srcId="{6B3740C0-2F87-4E5C-A500-8E65E0690A4A}" destId="{2C4F3A1A-EBB6-4F03-9EBD-ED68AAD13756}" srcOrd="1" destOrd="0" presId="urn:microsoft.com/office/officeart/2017/3/layout/DropPinTimeline"/>
    <dgm:cxn modelId="{1F8A486D-5478-41AB-930E-60F766E8549D}" type="presParOf" srcId="{6DB9617B-9161-4DEA-90B9-1B7CC2EB6E59}" destId="{FF00D4B2-86A5-437B-AB87-B754E213B634}" srcOrd="2" destOrd="0" presId="urn:microsoft.com/office/officeart/2017/3/layout/DropPinTimeline"/>
    <dgm:cxn modelId="{86139860-24A6-4160-82AD-6AF548C5DE95}" type="presParOf" srcId="{6DB9617B-9161-4DEA-90B9-1B7CC2EB6E59}" destId="{E05DB396-C49B-4D9C-8C9D-E66B955939D0}" srcOrd="3" destOrd="0" presId="urn:microsoft.com/office/officeart/2017/3/layout/DropPinTimeline"/>
    <dgm:cxn modelId="{6C18F555-FC29-4F1F-8403-44A714238F7C}" type="presParOf" srcId="{6DB9617B-9161-4DEA-90B9-1B7CC2EB6E59}" destId="{53B0730C-9054-45DA-ACD8-768FB24AD6E3}" srcOrd="4" destOrd="0" presId="urn:microsoft.com/office/officeart/2017/3/layout/DropPinTimeline"/>
    <dgm:cxn modelId="{078A54A4-29C1-484C-85E3-918C93033429}" type="presParOf" srcId="{6DB9617B-9161-4DEA-90B9-1B7CC2EB6E59}" destId="{AEC67C14-59ED-4353-83A4-5396E96EC0BB}" srcOrd="5" destOrd="0" presId="urn:microsoft.com/office/officeart/2017/3/layout/DropPinTimeline"/>
    <dgm:cxn modelId="{A7E4A8B5-77DC-4133-9D23-F323E3992F8A}" type="presParOf" srcId="{B45A1A4F-A4DA-42B2-85BE-D092E2FDEBB2}" destId="{A3A69810-71D7-47CD-8EA4-9294C0BCC480}" srcOrd="17" destOrd="0" presId="urn:microsoft.com/office/officeart/2017/3/layout/DropPinTimeline"/>
    <dgm:cxn modelId="{02C26EA7-8312-4356-B29A-57C5D94B6B9B}" type="presParOf" srcId="{B45A1A4F-A4DA-42B2-85BE-D092E2FDEBB2}" destId="{74F97BAE-84B1-4AF5-A03A-E7338C394239}" srcOrd="18" destOrd="0" presId="urn:microsoft.com/office/officeart/2017/3/layout/DropPinTimeline"/>
    <dgm:cxn modelId="{49F34A89-6FD6-4B30-AAC5-505AF12D2BC3}" type="presParOf" srcId="{74F97BAE-84B1-4AF5-A03A-E7338C394239}" destId="{8EFBB98A-9E9E-4677-84FF-F1CF658DD33D}" srcOrd="0" destOrd="0" presId="urn:microsoft.com/office/officeart/2017/3/layout/DropPinTimeline"/>
    <dgm:cxn modelId="{4F85BE59-A43B-4E32-90EF-3A78C348B0D1}" type="presParOf" srcId="{74F97BAE-84B1-4AF5-A03A-E7338C394239}" destId="{ADA88331-CE7C-4AE8-9E16-B3BF4CFCF1F2}" srcOrd="1" destOrd="0" presId="urn:microsoft.com/office/officeart/2017/3/layout/DropPinTimeline"/>
    <dgm:cxn modelId="{984E0D0A-AE24-4D9E-8DDB-01B7DD249FE8}" type="presParOf" srcId="{ADA88331-CE7C-4AE8-9E16-B3BF4CFCF1F2}" destId="{E8B5D2E4-C1DF-487C-96C3-E52323259B31}" srcOrd="0" destOrd="0" presId="urn:microsoft.com/office/officeart/2017/3/layout/DropPinTimeline"/>
    <dgm:cxn modelId="{3192F877-E691-49DF-A8E9-07292B3CF1EF}" type="presParOf" srcId="{ADA88331-CE7C-4AE8-9E16-B3BF4CFCF1F2}" destId="{F6DDF3E2-A484-484B-B643-BA9CDD60F5C3}" srcOrd="1" destOrd="0" presId="urn:microsoft.com/office/officeart/2017/3/layout/DropPinTimeline"/>
    <dgm:cxn modelId="{E8B4D02A-7B0E-4552-BB28-2089929DC261}" type="presParOf" srcId="{74F97BAE-84B1-4AF5-A03A-E7338C394239}" destId="{E588ED30-C561-4FEB-87DB-F12E2AB86527}" srcOrd="2" destOrd="0" presId="urn:microsoft.com/office/officeart/2017/3/layout/DropPinTimeline"/>
    <dgm:cxn modelId="{2FE372A4-CD7D-4697-9788-96C6C31E1B9A}" type="presParOf" srcId="{74F97BAE-84B1-4AF5-A03A-E7338C394239}" destId="{2562A94D-2DA1-4460-B28C-7AC1942FB6E6}" srcOrd="3" destOrd="0" presId="urn:microsoft.com/office/officeart/2017/3/layout/DropPinTimeline"/>
    <dgm:cxn modelId="{6AF80FA6-55D8-4A8C-A385-59907B3390DF}" type="presParOf" srcId="{74F97BAE-84B1-4AF5-A03A-E7338C394239}" destId="{64CB30F1-BA4C-47CB-A737-0CE5A0F301A0}" srcOrd="4" destOrd="0" presId="urn:microsoft.com/office/officeart/2017/3/layout/DropPinTimeline"/>
    <dgm:cxn modelId="{4BD10299-7056-4CB7-B7A5-E5A40855A665}" type="presParOf" srcId="{74F97BAE-84B1-4AF5-A03A-E7338C394239}" destId="{B8A0F5BA-83BD-4430-A8C9-CB8071C19D72}" srcOrd="5" destOrd="0" presId="urn:microsoft.com/office/officeart/2017/3/layout/DropPinTimeline"/>
    <dgm:cxn modelId="{8D59A396-4B32-4A48-A84F-167A0EEF11EA}" type="presParOf" srcId="{B45A1A4F-A4DA-42B2-85BE-D092E2FDEBB2}" destId="{065BDFB3-10FB-4199-8115-220549E12E41}" srcOrd="19" destOrd="0" presId="urn:microsoft.com/office/officeart/2017/3/layout/DropPinTimeline"/>
    <dgm:cxn modelId="{0B2C8EB4-002A-4D53-A762-49B43BEA7DF9}" type="presParOf" srcId="{B45A1A4F-A4DA-42B2-85BE-D092E2FDEBB2}" destId="{BFF5D3B0-13FA-431C-8F84-0B416B82C74B}" srcOrd="20" destOrd="0" presId="urn:microsoft.com/office/officeart/2017/3/layout/DropPinTimeline"/>
    <dgm:cxn modelId="{2473D8C4-D9AF-4010-9B1D-14B2E1110B11}" type="presParOf" srcId="{BFF5D3B0-13FA-431C-8F84-0B416B82C74B}" destId="{F11F8259-087E-4BA3-A81F-9C9AB3B8263B}" srcOrd="0" destOrd="0" presId="urn:microsoft.com/office/officeart/2017/3/layout/DropPinTimeline"/>
    <dgm:cxn modelId="{1DBF20A7-8F67-4A74-A3A4-9D54194650CE}" type="presParOf" srcId="{BFF5D3B0-13FA-431C-8F84-0B416B82C74B}" destId="{D16092CC-08B0-404C-819D-1457A28F21E5}" srcOrd="1" destOrd="0" presId="urn:microsoft.com/office/officeart/2017/3/layout/DropPinTimeline"/>
    <dgm:cxn modelId="{4E9E964E-1EB0-4116-93E4-1F0C842194BF}" type="presParOf" srcId="{D16092CC-08B0-404C-819D-1457A28F21E5}" destId="{3D38F6EF-EDCB-41D3-8B8B-57082D140EAC}" srcOrd="0" destOrd="0" presId="urn:microsoft.com/office/officeart/2017/3/layout/DropPinTimeline"/>
    <dgm:cxn modelId="{517E4A40-3C05-4A9F-9636-3D978A0EC54C}" type="presParOf" srcId="{D16092CC-08B0-404C-819D-1457A28F21E5}" destId="{577042EA-6CFC-472E-8302-5D9CD5D29798}" srcOrd="1" destOrd="0" presId="urn:microsoft.com/office/officeart/2017/3/layout/DropPinTimeline"/>
    <dgm:cxn modelId="{BB385A98-2DC2-4A3E-92F1-F8D6ACCD20C9}" type="presParOf" srcId="{BFF5D3B0-13FA-431C-8F84-0B416B82C74B}" destId="{5A0D1F6A-D628-4874-9B69-F3ED1F891767}" srcOrd="2" destOrd="0" presId="urn:microsoft.com/office/officeart/2017/3/layout/DropPinTimeline"/>
    <dgm:cxn modelId="{621499B6-D019-48E2-BFF9-577E7D3134EA}" type="presParOf" srcId="{BFF5D3B0-13FA-431C-8F84-0B416B82C74B}" destId="{63E476F8-067F-4EBC-BAAC-B53ADE0CA87C}" srcOrd="3" destOrd="0" presId="urn:microsoft.com/office/officeart/2017/3/layout/DropPinTimeline"/>
    <dgm:cxn modelId="{F4B2CDEC-DDA6-446B-AAE0-6094B23F50E7}" type="presParOf" srcId="{BFF5D3B0-13FA-431C-8F84-0B416B82C74B}" destId="{9E58D9A6-9A06-4996-9B27-CB4DEE581E95}" srcOrd="4" destOrd="0" presId="urn:microsoft.com/office/officeart/2017/3/layout/DropPinTimeline"/>
    <dgm:cxn modelId="{A77946CD-9C79-43FE-A1D4-611FDDE13D36}" type="presParOf" srcId="{BFF5D3B0-13FA-431C-8F84-0B416B82C74B}" destId="{7DB48C23-B66E-43BF-914B-8C416E7AE6E5}" srcOrd="5" destOrd="0" presId="urn:microsoft.com/office/officeart/2017/3/layout/DropPinTimeline"/>
    <dgm:cxn modelId="{8D1B9BC7-A5F6-47D3-A2D6-32F3D163200B}" type="presParOf" srcId="{B45A1A4F-A4DA-42B2-85BE-D092E2FDEBB2}" destId="{05907D25-FB77-4AFA-A118-50F07978DA9E}" srcOrd="21" destOrd="0" presId="urn:microsoft.com/office/officeart/2017/3/layout/DropPinTimeline"/>
    <dgm:cxn modelId="{18C7DCF4-F58A-4491-B144-A15901CC170B}" type="presParOf" srcId="{B45A1A4F-A4DA-42B2-85BE-D092E2FDEBB2}" destId="{D0DDE54F-A0F2-48A7-A638-79ACB88A59C8}" srcOrd="22" destOrd="0" presId="urn:microsoft.com/office/officeart/2017/3/layout/DropPinTimeline"/>
    <dgm:cxn modelId="{33B3BAA6-4ED2-47B0-B2E1-A2262D42FC3C}" type="presParOf" srcId="{D0DDE54F-A0F2-48A7-A638-79ACB88A59C8}" destId="{129556E7-026C-40B0-B6EC-5A63B7DA7F25}" srcOrd="0" destOrd="0" presId="urn:microsoft.com/office/officeart/2017/3/layout/DropPinTimeline"/>
    <dgm:cxn modelId="{16279298-97B5-42D3-AB11-47C1C266A9F6}" type="presParOf" srcId="{D0DDE54F-A0F2-48A7-A638-79ACB88A59C8}" destId="{3EA7EB48-506F-43DB-B37D-CC6B22D7452E}" srcOrd="1" destOrd="0" presId="urn:microsoft.com/office/officeart/2017/3/layout/DropPinTimeline"/>
    <dgm:cxn modelId="{B26C5095-17E7-4B72-A87F-265890497E45}" type="presParOf" srcId="{3EA7EB48-506F-43DB-B37D-CC6B22D7452E}" destId="{A710AE76-FEF6-4A43-AB5A-4C4C6586B972}" srcOrd="0" destOrd="0" presId="urn:microsoft.com/office/officeart/2017/3/layout/DropPinTimeline"/>
    <dgm:cxn modelId="{04CD3493-2A88-4B2F-9FF0-1C295C12A874}" type="presParOf" srcId="{3EA7EB48-506F-43DB-B37D-CC6B22D7452E}" destId="{2C0971EC-12E2-4F12-9120-E507596F7642}" srcOrd="1" destOrd="0" presId="urn:microsoft.com/office/officeart/2017/3/layout/DropPinTimeline"/>
    <dgm:cxn modelId="{39246187-7DFA-4F38-BA29-7904878EB946}" type="presParOf" srcId="{D0DDE54F-A0F2-48A7-A638-79ACB88A59C8}" destId="{21BC2C96-A444-42B8-B860-7B563202E5DE}" srcOrd="2" destOrd="0" presId="urn:microsoft.com/office/officeart/2017/3/layout/DropPinTimeline"/>
    <dgm:cxn modelId="{EEF869F9-DF84-4AE3-9FB4-E338EB17918E}" type="presParOf" srcId="{D0DDE54F-A0F2-48A7-A638-79ACB88A59C8}" destId="{0A613929-99E2-49CA-8519-CB4189577B85}" srcOrd="3" destOrd="0" presId="urn:microsoft.com/office/officeart/2017/3/layout/DropPinTimeline"/>
    <dgm:cxn modelId="{3D3D86D7-7FEF-48B1-871A-2AD436986649}" type="presParOf" srcId="{D0DDE54F-A0F2-48A7-A638-79ACB88A59C8}" destId="{6E0EBE74-F814-4A56-9757-FEA670374DFD}" srcOrd="4" destOrd="0" presId="urn:microsoft.com/office/officeart/2017/3/layout/DropPinTimeline"/>
    <dgm:cxn modelId="{4F70B6AC-68F2-414C-87E0-C049046471C3}" type="presParOf" srcId="{D0DDE54F-A0F2-48A7-A638-79ACB88A59C8}" destId="{F38B95A8-55BA-4641-A746-0E6D2339ECE2}" srcOrd="5" destOrd="0" presId="urn:microsoft.com/office/officeart/2017/3/layout/DropPinTimeline"/>
    <dgm:cxn modelId="{AD4F2129-946F-4A58-87C7-61A9307EDF66}" type="presParOf" srcId="{B45A1A4F-A4DA-42B2-85BE-D092E2FDEBB2}" destId="{04A990D7-3E3E-4CB4-A54B-4C7ED0090C95}" srcOrd="23" destOrd="0" presId="urn:microsoft.com/office/officeart/2017/3/layout/DropPinTimeline"/>
    <dgm:cxn modelId="{85309394-9394-438D-9BFE-E14315A61170}" type="presParOf" srcId="{B45A1A4F-A4DA-42B2-85BE-D092E2FDEBB2}" destId="{241DF2C4-286B-4625-A879-3C2E8495799E}" srcOrd="24" destOrd="0" presId="urn:microsoft.com/office/officeart/2017/3/layout/DropPinTimeline"/>
    <dgm:cxn modelId="{37232E24-815C-4286-A259-362F1D3337B0}" type="presParOf" srcId="{241DF2C4-286B-4625-A879-3C2E8495799E}" destId="{9C506F50-3AB3-42BA-B6B2-2F233B3D70A2}" srcOrd="0" destOrd="0" presId="urn:microsoft.com/office/officeart/2017/3/layout/DropPinTimeline"/>
    <dgm:cxn modelId="{BB74B84A-9AA6-42EF-A53C-499FD1306BBA}" type="presParOf" srcId="{241DF2C4-286B-4625-A879-3C2E8495799E}" destId="{104B050E-1CA0-4CD9-B4AE-6D0F74AA718F}" srcOrd="1" destOrd="0" presId="urn:microsoft.com/office/officeart/2017/3/layout/DropPinTimeline"/>
    <dgm:cxn modelId="{D12C78CE-EAC9-4963-9937-7A2ABD063AE0}" type="presParOf" srcId="{104B050E-1CA0-4CD9-B4AE-6D0F74AA718F}" destId="{7A4A91AD-90F8-4970-929B-ADA3218B73A1}" srcOrd="0" destOrd="0" presId="urn:microsoft.com/office/officeart/2017/3/layout/DropPinTimeline"/>
    <dgm:cxn modelId="{6CFFBB95-C8FE-4BB3-A5CC-8DCA037BC95B}" type="presParOf" srcId="{104B050E-1CA0-4CD9-B4AE-6D0F74AA718F}" destId="{A02B207C-14C6-4AA9-894F-79DF7859D319}" srcOrd="1" destOrd="0" presId="urn:microsoft.com/office/officeart/2017/3/layout/DropPinTimeline"/>
    <dgm:cxn modelId="{633CE374-F2ED-4DD8-8B98-B422687A0630}" type="presParOf" srcId="{241DF2C4-286B-4625-A879-3C2E8495799E}" destId="{8E2EBED7-4F3F-44DE-AF2F-45CE793FDBFA}" srcOrd="2" destOrd="0" presId="urn:microsoft.com/office/officeart/2017/3/layout/DropPinTimeline"/>
    <dgm:cxn modelId="{89EF0D8D-2EBB-43CA-BF5A-5654B616F96F}" type="presParOf" srcId="{241DF2C4-286B-4625-A879-3C2E8495799E}" destId="{142561FA-DE2E-48F2-80A7-1166B33ABF8E}" srcOrd="3" destOrd="0" presId="urn:microsoft.com/office/officeart/2017/3/layout/DropPinTimeline"/>
    <dgm:cxn modelId="{527D7E15-CC55-4D0F-A4D7-0501F2B8C089}" type="presParOf" srcId="{241DF2C4-286B-4625-A879-3C2E8495799E}" destId="{E67F2514-46CE-49D3-813B-A18C8B90A610}" srcOrd="4" destOrd="0" presId="urn:microsoft.com/office/officeart/2017/3/layout/DropPinTimeline"/>
    <dgm:cxn modelId="{E7AE8660-427F-4259-A545-1A657AB016F7}" type="presParOf" srcId="{241DF2C4-286B-4625-A879-3C2E8495799E}" destId="{FCDB5EE6-C07C-4636-8D41-731C89767970}" srcOrd="5" destOrd="0" presId="urn:microsoft.com/office/officeart/2017/3/layout/DropPinTimeline"/>
    <dgm:cxn modelId="{44A4EA1A-2EC3-4B5A-AAB9-91413F9306F1}" type="presParOf" srcId="{B45A1A4F-A4DA-42B2-85BE-D092E2FDEBB2}" destId="{F40F810B-1496-4DE8-A3E2-EC1546AC1A5B}" srcOrd="25" destOrd="0" presId="urn:microsoft.com/office/officeart/2017/3/layout/DropPinTimeline"/>
    <dgm:cxn modelId="{EC03AB1B-E76F-4D98-A0E3-E48741C61DE3}" type="presParOf" srcId="{B45A1A4F-A4DA-42B2-85BE-D092E2FDEBB2}" destId="{CAA0225F-0B9C-4E5D-828F-B92E0F23DBD1}" srcOrd="26" destOrd="0" presId="urn:microsoft.com/office/officeart/2017/3/layout/DropPinTimeline"/>
    <dgm:cxn modelId="{F8F4B2C2-7E9A-48C1-9179-B41372A02667}" type="presParOf" srcId="{CAA0225F-0B9C-4E5D-828F-B92E0F23DBD1}" destId="{436460E9-6C43-4B89-9473-028F546009ED}" srcOrd="0" destOrd="0" presId="urn:microsoft.com/office/officeart/2017/3/layout/DropPinTimeline"/>
    <dgm:cxn modelId="{C2D17F60-C64C-4EF7-901C-9FAF68379C9E}" type="presParOf" srcId="{CAA0225F-0B9C-4E5D-828F-B92E0F23DBD1}" destId="{CA95BFF8-D40E-4FDE-826D-B95AFC14D4E8}" srcOrd="1" destOrd="0" presId="urn:microsoft.com/office/officeart/2017/3/layout/DropPinTimeline"/>
    <dgm:cxn modelId="{11BCC73D-6FA1-4055-833D-E9DB4BA7A9A8}" type="presParOf" srcId="{CA95BFF8-D40E-4FDE-826D-B95AFC14D4E8}" destId="{D2E14F94-457E-4653-B395-F136486F1602}" srcOrd="0" destOrd="0" presId="urn:microsoft.com/office/officeart/2017/3/layout/DropPinTimeline"/>
    <dgm:cxn modelId="{17482008-CE37-4946-A250-A481B5C5845B}" type="presParOf" srcId="{CA95BFF8-D40E-4FDE-826D-B95AFC14D4E8}" destId="{DA309590-34D8-483D-81B2-6D43365CB47B}" srcOrd="1" destOrd="0" presId="urn:microsoft.com/office/officeart/2017/3/layout/DropPinTimeline"/>
    <dgm:cxn modelId="{99E4832B-E591-4004-AC56-1B48410D944E}" type="presParOf" srcId="{CAA0225F-0B9C-4E5D-828F-B92E0F23DBD1}" destId="{D908E0EF-64B7-4845-8C0D-9EF012FD30CC}" srcOrd="2" destOrd="0" presId="urn:microsoft.com/office/officeart/2017/3/layout/DropPinTimeline"/>
    <dgm:cxn modelId="{18A94EAE-C00F-4C68-A744-C7C5BE54616E}" type="presParOf" srcId="{CAA0225F-0B9C-4E5D-828F-B92E0F23DBD1}" destId="{99719E07-A40A-44E4-888E-65BE15BB9341}" srcOrd="3" destOrd="0" presId="urn:microsoft.com/office/officeart/2017/3/layout/DropPinTimeline"/>
    <dgm:cxn modelId="{FD4F3879-21DD-4450-B392-187A3BC44591}" type="presParOf" srcId="{CAA0225F-0B9C-4E5D-828F-B92E0F23DBD1}" destId="{4B863BC9-FF46-43C5-95A1-9D11B1687BBE}" srcOrd="4" destOrd="0" presId="urn:microsoft.com/office/officeart/2017/3/layout/DropPinTimeline"/>
    <dgm:cxn modelId="{2B64D9A8-E2A8-47D2-96ED-FD4291CCF11A}" type="presParOf" srcId="{CAA0225F-0B9C-4E5D-828F-B92E0F23DBD1}" destId="{DC272899-63D0-44C9-B625-0D21C95125CE}"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910127-AE4A-4F7F-AD0B-1AACE23754F6}" type="doc">
      <dgm:prSet loTypeId="urn:microsoft.com/office/officeart/2005/8/layout/hList6" loCatId="list" qsTypeId="urn:microsoft.com/office/officeart/2005/8/quickstyle/simple2" qsCatId="simple" csTypeId="urn:microsoft.com/office/officeart/2005/8/colors/accent2_2" csCatId="accent2" phldr="1"/>
      <dgm:spPr/>
      <dgm:t>
        <a:bodyPr/>
        <a:lstStyle/>
        <a:p>
          <a:endParaRPr lang="en-US"/>
        </a:p>
      </dgm:t>
    </dgm:pt>
    <dgm:pt modelId="{73993CC3-C83A-4C76-BDA5-80B9310467A9}">
      <dgm:prSet/>
      <dgm:spPr/>
      <dgm:t>
        <a:bodyPr/>
        <a:lstStyle/>
        <a:p>
          <a:r>
            <a:rPr lang="en-US" dirty="0"/>
            <a:t>Total Patients Screened</a:t>
          </a:r>
        </a:p>
      </dgm:t>
    </dgm:pt>
    <dgm:pt modelId="{26B3BE4E-26D0-478C-B185-8E889759B3E5}" type="parTrans" cxnId="{53CD9EE2-98A5-419F-A9F5-664ECA12CEFF}">
      <dgm:prSet/>
      <dgm:spPr/>
      <dgm:t>
        <a:bodyPr/>
        <a:lstStyle/>
        <a:p>
          <a:endParaRPr lang="en-US"/>
        </a:p>
      </dgm:t>
    </dgm:pt>
    <dgm:pt modelId="{4E7B3948-A4A1-454A-B275-DB848C0CBEA1}" type="sibTrans" cxnId="{53CD9EE2-98A5-419F-A9F5-664ECA12CEFF}">
      <dgm:prSet/>
      <dgm:spPr/>
      <dgm:t>
        <a:bodyPr/>
        <a:lstStyle/>
        <a:p>
          <a:endParaRPr lang="en-US"/>
        </a:p>
      </dgm:t>
    </dgm:pt>
    <dgm:pt modelId="{FACE07CE-72B2-4906-8A0A-F7AAB08BFDE4}">
      <dgm:prSet/>
      <dgm:spPr/>
      <dgm:t>
        <a:bodyPr/>
        <a:lstStyle/>
        <a:p>
          <a:pPr>
            <a:buNone/>
          </a:pPr>
          <a:r>
            <a:rPr lang="en-US" dirty="0"/>
            <a:t>1,046 patients</a:t>
          </a:r>
        </a:p>
      </dgm:t>
    </dgm:pt>
    <dgm:pt modelId="{8E18EE60-751F-46DF-8AB4-1DC53AF2B746}" type="parTrans" cxnId="{905328C4-E9DD-49D3-9F5F-B8942DA1EF21}">
      <dgm:prSet/>
      <dgm:spPr/>
      <dgm:t>
        <a:bodyPr/>
        <a:lstStyle/>
        <a:p>
          <a:endParaRPr lang="en-US"/>
        </a:p>
      </dgm:t>
    </dgm:pt>
    <dgm:pt modelId="{33B6C360-BC6D-41C6-AF4E-AF740BBEFF67}" type="sibTrans" cxnId="{905328C4-E9DD-49D3-9F5F-B8942DA1EF21}">
      <dgm:prSet/>
      <dgm:spPr/>
      <dgm:t>
        <a:bodyPr/>
        <a:lstStyle/>
        <a:p>
          <a:endParaRPr lang="en-US"/>
        </a:p>
      </dgm:t>
    </dgm:pt>
    <dgm:pt modelId="{22AD0A15-8C4B-4227-BC81-E58412410242}">
      <dgm:prSet/>
      <dgm:spPr/>
      <dgm:t>
        <a:bodyPr/>
        <a:lstStyle/>
        <a:p>
          <a:pPr>
            <a:buNone/>
          </a:pPr>
          <a:r>
            <a:rPr lang="en-US" dirty="0"/>
            <a:t>Gender </a:t>
          </a:r>
        </a:p>
      </dgm:t>
    </dgm:pt>
    <dgm:pt modelId="{C7064418-DC4C-457C-ABFC-144A00469FF4}" type="parTrans" cxnId="{2CDA20F8-F9C1-4FC3-8E4C-3961C2F39EB1}">
      <dgm:prSet/>
      <dgm:spPr/>
      <dgm:t>
        <a:bodyPr/>
        <a:lstStyle/>
        <a:p>
          <a:endParaRPr lang="en-US"/>
        </a:p>
      </dgm:t>
    </dgm:pt>
    <dgm:pt modelId="{193E4311-39E9-4BCA-9C0E-F51AAC5E387C}" type="sibTrans" cxnId="{2CDA20F8-F9C1-4FC3-8E4C-3961C2F39EB1}">
      <dgm:prSet/>
      <dgm:spPr/>
      <dgm:t>
        <a:bodyPr/>
        <a:lstStyle/>
        <a:p>
          <a:endParaRPr lang="en-US"/>
        </a:p>
      </dgm:t>
    </dgm:pt>
    <dgm:pt modelId="{48857456-9771-4B2D-A4EA-5D01B8F40436}">
      <dgm:prSet/>
      <dgm:spPr/>
      <dgm:t>
        <a:bodyPr/>
        <a:lstStyle/>
        <a:p>
          <a:pPr>
            <a:buNone/>
          </a:pPr>
          <a:r>
            <a:rPr lang="en-US" dirty="0"/>
            <a:t>7 female</a:t>
          </a:r>
        </a:p>
      </dgm:t>
    </dgm:pt>
    <dgm:pt modelId="{84497514-6316-491F-96C5-53C759262CAD}" type="parTrans" cxnId="{DBD22E08-F164-4B09-BE29-44176507AF73}">
      <dgm:prSet/>
      <dgm:spPr/>
      <dgm:t>
        <a:bodyPr/>
        <a:lstStyle/>
        <a:p>
          <a:endParaRPr lang="en-US"/>
        </a:p>
      </dgm:t>
    </dgm:pt>
    <dgm:pt modelId="{7E8DE70D-6421-4AC6-9822-4AB2F93C89C5}" type="sibTrans" cxnId="{DBD22E08-F164-4B09-BE29-44176507AF73}">
      <dgm:prSet/>
      <dgm:spPr/>
      <dgm:t>
        <a:bodyPr/>
        <a:lstStyle/>
        <a:p>
          <a:endParaRPr lang="en-US"/>
        </a:p>
      </dgm:t>
    </dgm:pt>
    <dgm:pt modelId="{6CEE25F9-8291-4B3C-8E93-429F94B76E92}">
      <dgm:prSet/>
      <dgm:spPr/>
      <dgm:t>
        <a:bodyPr/>
        <a:lstStyle/>
        <a:p>
          <a:pPr>
            <a:buNone/>
          </a:pPr>
          <a:r>
            <a:rPr lang="en-US" dirty="0"/>
            <a:t>34 patients </a:t>
          </a:r>
        </a:p>
      </dgm:t>
    </dgm:pt>
    <dgm:pt modelId="{747848D6-08DD-41FF-B5F4-5785973A33D4}" type="parTrans" cxnId="{6F925904-A325-4B67-962D-D21437D78E6A}">
      <dgm:prSet/>
      <dgm:spPr/>
      <dgm:t>
        <a:bodyPr/>
        <a:lstStyle/>
        <a:p>
          <a:endParaRPr lang="en-US"/>
        </a:p>
      </dgm:t>
    </dgm:pt>
    <dgm:pt modelId="{205F57A0-2990-405D-9CC8-2F3520AD3266}" type="sibTrans" cxnId="{6F925904-A325-4B67-962D-D21437D78E6A}">
      <dgm:prSet/>
      <dgm:spPr/>
      <dgm:t>
        <a:bodyPr/>
        <a:lstStyle/>
        <a:p>
          <a:endParaRPr lang="en-US"/>
        </a:p>
      </dgm:t>
    </dgm:pt>
    <dgm:pt modelId="{3AD69274-203C-48A7-B665-97E114244B74}">
      <dgm:prSet/>
      <dgm:spPr/>
      <dgm:t>
        <a:bodyPr/>
        <a:lstStyle/>
        <a:p>
          <a:pPr>
            <a:buNone/>
          </a:pPr>
          <a:r>
            <a:rPr lang="en-US" dirty="0"/>
            <a:t>27 male</a:t>
          </a:r>
        </a:p>
      </dgm:t>
    </dgm:pt>
    <dgm:pt modelId="{83C6F61C-75AC-498C-830C-5DE4CF31415D}" type="parTrans" cxnId="{9414DFBA-22DC-493D-97CE-3259DFB1B1DC}">
      <dgm:prSet/>
      <dgm:spPr/>
      <dgm:t>
        <a:bodyPr/>
        <a:lstStyle/>
        <a:p>
          <a:endParaRPr lang="en-US"/>
        </a:p>
      </dgm:t>
    </dgm:pt>
    <dgm:pt modelId="{85A7EDDB-22E7-421C-8CA3-54F022977D9F}" type="sibTrans" cxnId="{9414DFBA-22DC-493D-97CE-3259DFB1B1DC}">
      <dgm:prSet/>
      <dgm:spPr/>
      <dgm:t>
        <a:bodyPr/>
        <a:lstStyle/>
        <a:p>
          <a:endParaRPr lang="en-US"/>
        </a:p>
      </dgm:t>
    </dgm:pt>
    <dgm:pt modelId="{FFEBA83C-FA2F-4BDA-A870-0C716DC7CAEE}">
      <dgm:prSet/>
      <dgm:spPr/>
      <dgm:t>
        <a:bodyPr/>
        <a:lstStyle/>
        <a:p>
          <a:pPr>
            <a:buNone/>
          </a:pPr>
          <a:r>
            <a:rPr lang="en-US" dirty="0"/>
            <a:t>Average Age</a:t>
          </a:r>
        </a:p>
      </dgm:t>
    </dgm:pt>
    <dgm:pt modelId="{FEF2DB81-61A5-4913-B60B-4C9E557A199A}" type="parTrans" cxnId="{B11B0647-E22C-43E6-9632-338C3C5A89C9}">
      <dgm:prSet/>
      <dgm:spPr/>
      <dgm:t>
        <a:bodyPr/>
        <a:lstStyle/>
        <a:p>
          <a:endParaRPr lang="en-US"/>
        </a:p>
      </dgm:t>
    </dgm:pt>
    <dgm:pt modelId="{9C899F9D-E215-4386-8293-8DA30F261C59}" type="sibTrans" cxnId="{B11B0647-E22C-43E6-9632-338C3C5A89C9}">
      <dgm:prSet/>
      <dgm:spPr/>
      <dgm:t>
        <a:bodyPr/>
        <a:lstStyle/>
        <a:p>
          <a:endParaRPr lang="en-US"/>
        </a:p>
      </dgm:t>
    </dgm:pt>
    <dgm:pt modelId="{418EB228-A862-46DF-AF81-B7FC86BBE044}">
      <dgm:prSet/>
      <dgm:spPr/>
      <dgm:t>
        <a:bodyPr/>
        <a:lstStyle/>
        <a:p>
          <a:pPr>
            <a:buNone/>
          </a:pPr>
          <a:r>
            <a:rPr lang="en-US" dirty="0"/>
            <a:t>Average Admission Length</a:t>
          </a:r>
        </a:p>
      </dgm:t>
    </dgm:pt>
    <dgm:pt modelId="{5A337169-604D-4FF5-8448-47BF4439D896}" type="parTrans" cxnId="{A88F8A83-1CA3-4C02-AF74-C7896797EED4}">
      <dgm:prSet/>
      <dgm:spPr/>
      <dgm:t>
        <a:bodyPr/>
        <a:lstStyle/>
        <a:p>
          <a:endParaRPr lang="en-US"/>
        </a:p>
      </dgm:t>
    </dgm:pt>
    <dgm:pt modelId="{0E0A492B-983C-49DC-87B0-7DB0B18DCE94}" type="sibTrans" cxnId="{A88F8A83-1CA3-4C02-AF74-C7896797EED4}">
      <dgm:prSet/>
      <dgm:spPr/>
      <dgm:t>
        <a:bodyPr/>
        <a:lstStyle/>
        <a:p>
          <a:endParaRPr lang="en-US"/>
        </a:p>
      </dgm:t>
    </dgm:pt>
    <dgm:pt modelId="{7681AD2C-2341-4151-BFF4-12F8FA4C6118}">
      <dgm:prSet/>
      <dgm:spPr/>
      <dgm:t>
        <a:bodyPr/>
        <a:lstStyle/>
        <a:p>
          <a:pPr>
            <a:buNone/>
          </a:pPr>
          <a:r>
            <a:rPr lang="en-US" dirty="0"/>
            <a:t>35.8 days</a:t>
          </a:r>
        </a:p>
      </dgm:t>
    </dgm:pt>
    <dgm:pt modelId="{6FD68F01-4146-43E3-ADD0-08C9400F86CE}" type="parTrans" cxnId="{BCB015C5-64CF-47C4-A49C-35D75DF1DA88}">
      <dgm:prSet/>
      <dgm:spPr/>
      <dgm:t>
        <a:bodyPr/>
        <a:lstStyle/>
        <a:p>
          <a:endParaRPr lang="en-US"/>
        </a:p>
      </dgm:t>
    </dgm:pt>
    <dgm:pt modelId="{372F336A-374D-4373-8CFB-E326352189C6}" type="sibTrans" cxnId="{BCB015C5-64CF-47C4-A49C-35D75DF1DA88}">
      <dgm:prSet/>
      <dgm:spPr/>
      <dgm:t>
        <a:bodyPr/>
        <a:lstStyle/>
        <a:p>
          <a:endParaRPr lang="en-US"/>
        </a:p>
      </dgm:t>
    </dgm:pt>
    <dgm:pt modelId="{7FA5CE30-8711-43ED-8394-DBC67E031881}">
      <dgm:prSet/>
      <dgm:spPr/>
      <dgm:t>
        <a:bodyPr/>
        <a:lstStyle/>
        <a:p>
          <a:pPr>
            <a:buNone/>
          </a:pPr>
          <a:r>
            <a:rPr lang="en-US" dirty="0"/>
            <a:t>58 years old</a:t>
          </a:r>
        </a:p>
      </dgm:t>
    </dgm:pt>
    <dgm:pt modelId="{F3D4AC02-2BDE-4A8D-B137-89B248438C9C}" type="parTrans" cxnId="{96141A5C-9303-4EE7-980D-2B388B448664}">
      <dgm:prSet/>
      <dgm:spPr/>
      <dgm:t>
        <a:bodyPr/>
        <a:lstStyle/>
        <a:p>
          <a:endParaRPr lang="en-US"/>
        </a:p>
      </dgm:t>
    </dgm:pt>
    <dgm:pt modelId="{CC4CED8A-714E-40C0-8E3B-1232A6CC4104}" type="sibTrans" cxnId="{96141A5C-9303-4EE7-980D-2B388B448664}">
      <dgm:prSet/>
      <dgm:spPr/>
      <dgm:t>
        <a:bodyPr/>
        <a:lstStyle/>
        <a:p>
          <a:endParaRPr lang="en-US"/>
        </a:p>
      </dgm:t>
    </dgm:pt>
    <dgm:pt modelId="{86A7C86A-EA6B-4DBB-9EA2-83D68A8E6A0F}">
      <dgm:prSet/>
      <dgm:spPr/>
      <dgm:t>
        <a:bodyPr/>
        <a:lstStyle/>
        <a:p>
          <a:pPr>
            <a:buNone/>
          </a:pPr>
          <a:r>
            <a:rPr lang="en-US" dirty="0"/>
            <a:t>Positive Cases</a:t>
          </a:r>
        </a:p>
      </dgm:t>
    </dgm:pt>
    <dgm:pt modelId="{16A4FCBD-107D-4855-A799-A572D62DFC09}" type="parTrans" cxnId="{7DD300A8-E7A3-4492-B380-9C76D6B29EEC}">
      <dgm:prSet/>
      <dgm:spPr/>
      <dgm:t>
        <a:bodyPr/>
        <a:lstStyle/>
        <a:p>
          <a:endParaRPr lang="en-US"/>
        </a:p>
      </dgm:t>
    </dgm:pt>
    <dgm:pt modelId="{EC35A683-88DA-4089-86E7-E247F580C3DF}" type="sibTrans" cxnId="{7DD300A8-E7A3-4492-B380-9C76D6B29EEC}">
      <dgm:prSet/>
      <dgm:spPr/>
      <dgm:t>
        <a:bodyPr/>
        <a:lstStyle/>
        <a:p>
          <a:endParaRPr lang="en-US"/>
        </a:p>
      </dgm:t>
    </dgm:pt>
    <dgm:pt modelId="{F50375A3-CE49-4C42-951E-39B9655A0C52}">
      <dgm:prSet/>
      <dgm:spPr/>
      <dgm:t>
        <a:bodyPr/>
        <a:lstStyle/>
        <a:p>
          <a:pPr>
            <a:buNone/>
          </a:pPr>
          <a:endParaRPr lang="en-US" dirty="0"/>
        </a:p>
      </dgm:t>
    </dgm:pt>
    <dgm:pt modelId="{53C0E15D-7B3C-4E48-974A-A4CE8370073D}" type="parTrans" cxnId="{178BD67D-C566-4B77-8DE2-8ED4570AA611}">
      <dgm:prSet/>
      <dgm:spPr/>
      <dgm:t>
        <a:bodyPr/>
        <a:lstStyle/>
        <a:p>
          <a:endParaRPr lang="en-US"/>
        </a:p>
      </dgm:t>
    </dgm:pt>
    <dgm:pt modelId="{E0592649-B21C-46DD-BEA6-5781C8AF8A56}" type="sibTrans" cxnId="{178BD67D-C566-4B77-8DE2-8ED4570AA611}">
      <dgm:prSet/>
      <dgm:spPr/>
      <dgm:t>
        <a:bodyPr/>
        <a:lstStyle/>
        <a:p>
          <a:endParaRPr lang="en-US"/>
        </a:p>
      </dgm:t>
    </dgm:pt>
    <dgm:pt modelId="{B91D352E-A9B6-494B-BFBA-B53F0E970DFF}">
      <dgm:prSet/>
      <dgm:spPr/>
      <dgm:t>
        <a:bodyPr/>
        <a:lstStyle/>
        <a:p>
          <a:pPr>
            <a:buNone/>
          </a:pPr>
          <a:endParaRPr lang="en-US" dirty="0"/>
        </a:p>
      </dgm:t>
    </dgm:pt>
    <dgm:pt modelId="{FB72A956-8577-445D-82C7-8998343CC425}" type="parTrans" cxnId="{832A95C7-3C18-47A5-AD2F-4BC9B44AC11C}">
      <dgm:prSet/>
      <dgm:spPr/>
      <dgm:t>
        <a:bodyPr/>
        <a:lstStyle/>
        <a:p>
          <a:endParaRPr lang="en-US"/>
        </a:p>
      </dgm:t>
    </dgm:pt>
    <dgm:pt modelId="{A4BF2389-D9A5-4D1A-BF16-4BE0727F16DE}" type="sibTrans" cxnId="{832A95C7-3C18-47A5-AD2F-4BC9B44AC11C}">
      <dgm:prSet/>
      <dgm:spPr/>
      <dgm:t>
        <a:bodyPr/>
        <a:lstStyle/>
        <a:p>
          <a:endParaRPr lang="en-US"/>
        </a:p>
      </dgm:t>
    </dgm:pt>
    <dgm:pt modelId="{737A909A-4077-46D9-BF2D-0C66C628216A}">
      <dgm:prSet/>
      <dgm:spPr/>
      <dgm:t>
        <a:bodyPr/>
        <a:lstStyle/>
        <a:p>
          <a:pPr>
            <a:buNone/>
          </a:pPr>
          <a:endParaRPr lang="en-US" dirty="0"/>
        </a:p>
      </dgm:t>
    </dgm:pt>
    <dgm:pt modelId="{355A37FB-9461-4B54-BD12-84995E8478EA}" type="parTrans" cxnId="{27D46E91-EABE-4E8B-A72B-2FCFEC3B4EE8}">
      <dgm:prSet/>
      <dgm:spPr/>
      <dgm:t>
        <a:bodyPr/>
        <a:lstStyle/>
        <a:p>
          <a:endParaRPr lang="en-US"/>
        </a:p>
      </dgm:t>
    </dgm:pt>
    <dgm:pt modelId="{A19BE6CB-135A-47A2-8173-8FDA918366F9}" type="sibTrans" cxnId="{27D46E91-EABE-4E8B-A72B-2FCFEC3B4EE8}">
      <dgm:prSet/>
      <dgm:spPr/>
      <dgm:t>
        <a:bodyPr/>
        <a:lstStyle/>
        <a:p>
          <a:endParaRPr lang="en-US"/>
        </a:p>
      </dgm:t>
    </dgm:pt>
    <dgm:pt modelId="{CBC56477-29EA-4C56-8785-DD38B9E3DA88}">
      <dgm:prSet/>
      <dgm:spPr/>
      <dgm:t>
        <a:bodyPr/>
        <a:lstStyle/>
        <a:p>
          <a:pPr>
            <a:buNone/>
          </a:pPr>
          <a:endParaRPr lang="en-US" dirty="0"/>
        </a:p>
      </dgm:t>
    </dgm:pt>
    <dgm:pt modelId="{3E378720-90AF-4C9F-B168-240A19DB8219}" type="parTrans" cxnId="{F5245907-EA45-431D-A0A7-1B133F995713}">
      <dgm:prSet/>
      <dgm:spPr/>
      <dgm:t>
        <a:bodyPr/>
        <a:lstStyle/>
        <a:p>
          <a:endParaRPr lang="en-US"/>
        </a:p>
      </dgm:t>
    </dgm:pt>
    <dgm:pt modelId="{9F7CB365-436A-43D6-935E-B254B179498A}" type="sibTrans" cxnId="{F5245907-EA45-431D-A0A7-1B133F995713}">
      <dgm:prSet/>
      <dgm:spPr/>
      <dgm:t>
        <a:bodyPr/>
        <a:lstStyle/>
        <a:p>
          <a:endParaRPr lang="en-US"/>
        </a:p>
      </dgm:t>
    </dgm:pt>
    <dgm:pt modelId="{9672FBBF-32B5-471E-9F0D-98E49461C591}">
      <dgm:prSet/>
      <dgm:spPr/>
      <dgm:t>
        <a:bodyPr/>
        <a:lstStyle/>
        <a:p>
          <a:endParaRPr lang="en-US" dirty="0"/>
        </a:p>
      </dgm:t>
    </dgm:pt>
    <dgm:pt modelId="{72C28022-EB04-42DD-A537-13D3E22CB45C}" type="parTrans" cxnId="{469084ED-624E-4F30-80CD-14CB1C49F78B}">
      <dgm:prSet/>
      <dgm:spPr/>
      <dgm:t>
        <a:bodyPr/>
        <a:lstStyle/>
        <a:p>
          <a:endParaRPr lang="en-US"/>
        </a:p>
      </dgm:t>
    </dgm:pt>
    <dgm:pt modelId="{29F6D1C1-52E3-4C1F-B5BA-40778A0126E7}" type="sibTrans" cxnId="{469084ED-624E-4F30-80CD-14CB1C49F78B}">
      <dgm:prSet/>
      <dgm:spPr/>
      <dgm:t>
        <a:bodyPr/>
        <a:lstStyle/>
        <a:p>
          <a:endParaRPr lang="en-US"/>
        </a:p>
      </dgm:t>
    </dgm:pt>
    <dgm:pt modelId="{033AFF5B-4012-4A33-B7AB-D5510B5E4985}">
      <dgm:prSet/>
      <dgm:spPr/>
      <dgm:t>
        <a:bodyPr/>
        <a:lstStyle/>
        <a:p>
          <a:pPr>
            <a:buNone/>
          </a:pPr>
          <a:endParaRPr lang="en-US" dirty="0"/>
        </a:p>
      </dgm:t>
    </dgm:pt>
    <dgm:pt modelId="{6973CD1D-20CF-4F19-8A05-3E0D5FDB0C37}" type="parTrans" cxnId="{58191DB5-7414-4FB5-B278-3F1D84A951C2}">
      <dgm:prSet/>
      <dgm:spPr/>
      <dgm:t>
        <a:bodyPr/>
        <a:lstStyle/>
        <a:p>
          <a:endParaRPr lang="en-US"/>
        </a:p>
      </dgm:t>
    </dgm:pt>
    <dgm:pt modelId="{359E67DA-FB27-401B-9A4D-85776662E7F7}" type="sibTrans" cxnId="{58191DB5-7414-4FB5-B278-3F1D84A951C2}">
      <dgm:prSet/>
      <dgm:spPr/>
      <dgm:t>
        <a:bodyPr/>
        <a:lstStyle/>
        <a:p>
          <a:endParaRPr lang="en-US"/>
        </a:p>
      </dgm:t>
    </dgm:pt>
    <dgm:pt modelId="{34694AC6-D341-40C4-91AF-6ACA90219043}">
      <dgm:prSet/>
      <dgm:spPr/>
      <dgm:t>
        <a:bodyPr/>
        <a:lstStyle/>
        <a:p>
          <a:pPr>
            <a:buNone/>
          </a:pPr>
          <a:endParaRPr lang="en-US" dirty="0"/>
        </a:p>
      </dgm:t>
    </dgm:pt>
    <dgm:pt modelId="{4641F7AC-83FD-40A3-8E3D-13D5566AC202}" type="parTrans" cxnId="{C8C1A93A-E81D-473F-8FD2-DB84134CCA31}">
      <dgm:prSet/>
      <dgm:spPr/>
      <dgm:t>
        <a:bodyPr/>
        <a:lstStyle/>
        <a:p>
          <a:endParaRPr lang="en-US"/>
        </a:p>
      </dgm:t>
    </dgm:pt>
    <dgm:pt modelId="{7CD1E517-F7CE-4A62-8EC3-F5DCFE0DBA42}" type="sibTrans" cxnId="{C8C1A93A-E81D-473F-8FD2-DB84134CCA31}">
      <dgm:prSet/>
      <dgm:spPr/>
      <dgm:t>
        <a:bodyPr/>
        <a:lstStyle/>
        <a:p>
          <a:endParaRPr lang="en-US"/>
        </a:p>
      </dgm:t>
    </dgm:pt>
    <dgm:pt modelId="{7538CDFD-B4E7-44F3-8B65-AE095688FC06}">
      <dgm:prSet/>
      <dgm:spPr/>
      <dgm:t>
        <a:bodyPr/>
        <a:lstStyle/>
        <a:p>
          <a:pPr>
            <a:buNone/>
          </a:pPr>
          <a:endParaRPr lang="en-US" dirty="0"/>
        </a:p>
      </dgm:t>
    </dgm:pt>
    <dgm:pt modelId="{E665C461-C778-4FAA-962F-E6C2A4200004}" type="parTrans" cxnId="{46086D7D-9C44-40B7-B423-C713013C8308}">
      <dgm:prSet/>
      <dgm:spPr/>
      <dgm:t>
        <a:bodyPr/>
        <a:lstStyle/>
        <a:p>
          <a:endParaRPr lang="en-US"/>
        </a:p>
      </dgm:t>
    </dgm:pt>
    <dgm:pt modelId="{3BEE3FC7-002E-4146-8214-479D36555CB6}" type="sibTrans" cxnId="{46086D7D-9C44-40B7-B423-C713013C8308}">
      <dgm:prSet/>
      <dgm:spPr/>
      <dgm:t>
        <a:bodyPr/>
        <a:lstStyle/>
        <a:p>
          <a:endParaRPr lang="en-US"/>
        </a:p>
      </dgm:t>
    </dgm:pt>
    <dgm:pt modelId="{C3FCB7E5-33F1-4CE3-88F2-08E8A7A0D44D}">
      <dgm:prSet/>
      <dgm:spPr/>
      <dgm:t>
        <a:bodyPr/>
        <a:lstStyle/>
        <a:p>
          <a:pPr>
            <a:buNone/>
          </a:pPr>
          <a:endParaRPr lang="en-US" dirty="0"/>
        </a:p>
      </dgm:t>
    </dgm:pt>
    <dgm:pt modelId="{D762C18C-3F65-4595-837F-E642433E297E}" type="parTrans" cxnId="{009983A6-EB07-4243-83E5-1992A2DCF856}">
      <dgm:prSet/>
      <dgm:spPr/>
      <dgm:t>
        <a:bodyPr/>
        <a:lstStyle/>
        <a:p>
          <a:endParaRPr lang="en-US"/>
        </a:p>
      </dgm:t>
    </dgm:pt>
    <dgm:pt modelId="{DE146AA0-FB82-4D72-9406-BAB9B77226AB}" type="sibTrans" cxnId="{009983A6-EB07-4243-83E5-1992A2DCF856}">
      <dgm:prSet/>
      <dgm:spPr/>
      <dgm:t>
        <a:bodyPr/>
        <a:lstStyle/>
        <a:p>
          <a:endParaRPr lang="en-US"/>
        </a:p>
      </dgm:t>
    </dgm:pt>
    <dgm:pt modelId="{9A9CBFB4-8171-4EFA-91B3-6493DD5D78A0}" type="pres">
      <dgm:prSet presAssocID="{0C910127-AE4A-4F7F-AD0B-1AACE23754F6}" presName="Name0" presStyleCnt="0">
        <dgm:presLayoutVars>
          <dgm:dir/>
          <dgm:resizeHandles val="exact"/>
        </dgm:presLayoutVars>
      </dgm:prSet>
      <dgm:spPr/>
    </dgm:pt>
    <dgm:pt modelId="{2B70C7F5-114F-4BAB-9DB3-4F4E991F31E8}" type="pres">
      <dgm:prSet presAssocID="{73993CC3-C83A-4C76-BDA5-80B9310467A9}" presName="node" presStyleLbl="node1" presStyleIdx="0" presStyleCnt="5" custScaleX="105838">
        <dgm:presLayoutVars>
          <dgm:bulletEnabled val="1"/>
        </dgm:presLayoutVars>
      </dgm:prSet>
      <dgm:spPr/>
    </dgm:pt>
    <dgm:pt modelId="{967ABF22-E580-45E9-8DBC-0DF90E64E151}" type="pres">
      <dgm:prSet presAssocID="{4E7B3948-A4A1-454A-B275-DB848C0CBEA1}" presName="sibTrans" presStyleCnt="0"/>
      <dgm:spPr/>
    </dgm:pt>
    <dgm:pt modelId="{8001FDDA-3CDC-4C4F-83C4-0BF1E3E33DF8}" type="pres">
      <dgm:prSet presAssocID="{86A7C86A-EA6B-4DBB-9EA2-83D68A8E6A0F}" presName="node" presStyleLbl="node1" presStyleIdx="1" presStyleCnt="5">
        <dgm:presLayoutVars>
          <dgm:bulletEnabled val="1"/>
        </dgm:presLayoutVars>
      </dgm:prSet>
      <dgm:spPr/>
    </dgm:pt>
    <dgm:pt modelId="{66F3D505-0080-4C32-BB5F-971F01CA7833}" type="pres">
      <dgm:prSet presAssocID="{EC35A683-88DA-4089-86E7-E247F580C3DF}" presName="sibTrans" presStyleCnt="0"/>
      <dgm:spPr/>
    </dgm:pt>
    <dgm:pt modelId="{8AE129D1-7AD2-42B1-9FAE-69B6B94BE0B1}" type="pres">
      <dgm:prSet presAssocID="{22AD0A15-8C4B-4227-BC81-E58412410242}" presName="node" presStyleLbl="node1" presStyleIdx="2" presStyleCnt="5">
        <dgm:presLayoutVars>
          <dgm:bulletEnabled val="1"/>
        </dgm:presLayoutVars>
      </dgm:prSet>
      <dgm:spPr/>
    </dgm:pt>
    <dgm:pt modelId="{C5292976-6332-42ED-9320-B55611981439}" type="pres">
      <dgm:prSet presAssocID="{193E4311-39E9-4BCA-9C0E-F51AAC5E387C}" presName="sibTrans" presStyleCnt="0"/>
      <dgm:spPr/>
    </dgm:pt>
    <dgm:pt modelId="{4A2F09C3-CE7E-4D1B-A22E-0BE3C0E42FC8}" type="pres">
      <dgm:prSet presAssocID="{FFEBA83C-FA2F-4BDA-A870-0C716DC7CAEE}" presName="node" presStyleLbl="node1" presStyleIdx="3" presStyleCnt="5">
        <dgm:presLayoutVars>
          <dgm:bulletEnabled val="1"/>
        </dgm:presLayoutVars>
      </dgm:prSet>
      <dgm:spPr/>
    </dgm:pt>
    <dgm:pt modelId="{404126A1-EB4A-42E7-9370-933F3D5D1271}" type="pres">
      <dgm:prSet presAssocID="{9C899F9D-E215-4386-8293-8DA30F261C59}" presName="sibTrans" presStyleCnt="0"/>
      <dgm:spPr/>
    </dgm:pt>
    <dgm:pt modelId="{CAACD9AF-D911-4CF2-B0A9-75E4D64122F2}" type="pres">
      <dgm:prSet presAssocID="{418EB228-A862-46DF-AF81-B7FC86BBE044}" presName="node" presStyleLbl="node1" presStyleIdx="4" presStyleCnt="5">
        <dgm:presLayoutVars>
          <dgm:bulletEnabled val="1"/>
        </dgm:presLayoutVars>
      </dgm:prSet>
      <dgm:spPr/>
    </dgm:pt>
  </dgm:ptLst>
  <dgm:cxnLst>
    <dgm:cxn modelId="{A6ECEB03-8F14-454D-A703-A64972D3A44A}" type="presOf" srcId="{418EB228-A862-46DF-AF81-B7FC86BBE044}" destId="{CAACD9AF-D911-4CF2-B0A9-75E4D64122F2}" srcOrd="0" destOrd="0" presId="urn:microsoft.com/office/officeart/2005/8/layout/hList6"/>
    <dgm:cxn modelId="{6F925904-A325-4B67-962D-D21437D78E6A}" srcId="{86A7C86A-EA6B-4DBB-9EA2-83D68A8E6A0F}" destId="{6CEE25F9-8291-4B3C-8E93-429F94B76E92}" srcOrd="1" destOrd="0" parTransId="{747848D6-08DD-41FF-B5F4-5785973A33D4}" sibTransId="{205F57A0-2990-405D-9CC8-2F3520AD3266}"/>
    <dgm:cxn modelId="{0F40AB06-E903-44E4-A0B8-215CCFBEF333}" type="presOf" srcId="{6CEE25F9-8291-4B3C-8E93-429F94B76E92}" destId="{8001FDDA-3CDC-4C4F-83C4-0BF1E3E33DF8}" srcOrd="0" destOrd="3" presId="urn:microsoft.com/office/officeart/2005/8/layout/hList6"/>
    <dgm:cxn modelId="{F5245907-EA45-431D-A0A7-1B133F995713}" srcId="{7538CDFD-B4E7-44F3-8B65-AE095688FC06}" destId="{CBC56477-29EA-4C56-8785-DD38B9E3DA88}" srcOrd="0" destOrd="0" parTransId="{3E378720-90AF-4C9F-B168-240A19DB8219}" sibTransId="{9F7CB365-436A-43D6-935E-B254B179498A}"/>
    <dgm:cxn modelId="{DBD22E08-F164-4B09-BE29-44176507AF73}" srcId="{22AD0A15-8C4B-4227-BC81-E58412410242}" destId="{48857456-9771-4B2D-A4EA-5D01B8F40436}" srcOrd="1" destOrd="0" parTransId="{84497514-6316-491F-96C5-53C759262CAD}" sibTransId="{7E8DE70D-6421-4AC6-9822-4AB2F93C89C5}"/>
    <dgm:cxn modelId="{386A4D11-A179-44F6-8A80-448842F1E715}" type="presOf" srcId="{86A7C86A-EA6B-4DBB-9EA2-83D68A8E6A0F}" destId="{8001FDDA-3CDC-4C4F-83C4-0BF1E3E33DF8}" srcOrd="0" destOrd="0" presId="urn:microsoft.com/office/officeart/2005/8/layout/hList6"/>
    <dgm:cxn modelId="{554CB917-D6DC-4F55-8297-01E2EF31845B}" type="presOf" srcId="{9672FBBF-32B5-471E-9F0D-98E49461C591}" destId="{2B70C7F5-114F-4BAB-9DB3-4F4E991F31E8}" srcOrd="0" destOrd="1" presId="urn:microsoft.com/office/officeart/2005/8/layout/hList6"/>
    <dgm:cxn modelId="{ECF5D731-7BEB-4799-BE1C-6369714CCE3E}" type="presOf" srcId="{0C910127-AE4A-4F7F-AD0B-1AACE23754F6}" destId="{9A9CBFB4-8171-4EFA-91B3-6493DD5D78A0}" srcOrd="0" destOrd="0" presId="urn:microsoft.com/office/officeart/2005/8/layout/hList6"/>
    <dgm:cxn modelId="{E7571533-E94D-4379-B6E5-7DD8A343578B}" type="presOf" srcId="{22AD0A15-8C4B-4227-BC81-E58412410242}" destId="{8AE129D1-7AD2-42B1-9FAE-69B6B94BE0B1}" srcOrd="0" destOrd="0" presId="urn:microsoft.com/office/officeart/2005/8/layout/hList6"/>
    <dgm:cxn modelId="{C8C1A93A-E81D-473F-8FD2-DB84134CCA31}" srcId="{22AD0A15-8C4B-4227-BC81-E58412410242}" destId="{34694AC6-D341-40C4-91AF-6ACA90219043}" srcOrd="0" destOrd="0" parTransId="{4641F7AC-83FD-40A3-8E3D-13D5566AC202}" sibTransId="{7CD1E517-F7CE-4A62-8EC3-F5DCFE0DBA42}"/>
    <dgm:cxn modelId="{96141A5C-9303-4EE7-980D-2B388B448664}" srcId="{FFEBA83C-FA2F-4BDA-A870-0C716DC7CAEE}" destId="{7FA5CE30-8711-43ED-8394-DBC67E031881}" srcOrd="1" destOrd="0" parTransId="{F3D4AC02-2BDE-4A8D-B137-89B248438C9C}" sibTransId="{CC4CED8A-714E-40C0-8E3B-1232A6CC4104}"/>
    <dgm:cxn modelId="{89EE5565-AC82-4BC6-B92B-46EF2C4B8562}" type="presOf" srcId="{737A909A-4077-46D9-BF2D-0C66C628216A}" destId="{8AE129D1-7AD2-42B1-9FAE-69B6B94BE0B1}" srcOrd="0" destOrd="2" presId="urn:microsoft.com/office/officeart/2005/8/layout/hList6"/>
    <dgm:cxn modelId="{B11B0647-E22C-43E6-9632-338C3C5A89C9}" srcId="{0C910127-AE4A-4F7F-AD0B-1AACE23754F6}" destId="{FFEBA83C-FA2F-4BDA-A870-0C716DC7CAEE}" srcOrd="3" destOrd="0" parTransId="{FEF2DB81-61A5-4913-B60B-4C9E557A199A}" sibTransId="{9C899F9D-E215-4386-8293-8DA30F261C59}"/>
    <dgm:cxn modelId="{DEB56E6E-0AE8-4046-9069-3C9594666F8B}" type="presOf" srcId="{F50375A3-CE49-4C42-951E-39B9655A0C52}" destId="{8001FDDA-3CDC-4C4F-83C4-0BF1E3E33DF8}" srcOrd="0" destOrd="2" presId="urn:microsoft.com/office/officeart/2005/8/layout/hList6"/>
    <dgm:cxn modelId="{46086D7D-9C44-40B7-B423-C713013C8308}" srcId="{FFEBA83C-FA2F-4BDA-A870-0C716DC7CAEE}" destId="{7538CDFD-B4E7-44F3-8B65-AE095688FC06}" srcOrd="0" destOrd="0" parTransId="{E665C461-C778-4FAA-962F-E6C2A4200004}" sibTransId="{3BEE3FC7-002E-4146-8214-479D36555CB6}"/>
    <dgm:cxn modelId="{178BD67D-C566-4B77-8DE2-8ED4570AA611}" srcId="{033AFF5B-4012-4A33-B7AB-D5510B5E4985}" destId="{F50375A3-CE49-4C42-951E-39B9655A0C52}" srcOrd="0" destOrd="0" parTransId="{53C0E15D-7B3C-4E48-974A-A4CE8370073D}" sibTransId="{E0592649-B21C-46DD-BEA6-5781C8AF8A56}"/>
    <dgm:cxn modelId="{A88F8A83-1CA3-4C02-AF74-C7896797EED4}" srcId="{0C910127-AE4A-4F7F-AD0B-1AACE23754F6}" destId="{418EB228-A862-46DF-AF81-B7FC86BBE044}" srcOrd="4" destOrd="0" parTransId="{5A337169-604D-4FF5-8448-47BF4439D896}" sibTransId="{0E0A492B-983C-49DC-87B0-7DB0B18DCE94}"/>
    <dgm:cxn modelId="{C8E72588-CDB5-4E5D-A720-2CCDBBC2D9FE}" type="presOf" srcId="{48857456-9771-4B2D-A4EA-5D01B8F40436}" destId="{8AE129D1-7AD2-42B1-9FAE-69B6B94BE0B1}" srcOrd="0" destOrd="4" presId="urn:microsoft.com/office/officeart/2005/8/layout/hList6"/>
    <dgm:cxn modelId="{27D46E91-EABE-4E8B-A72B-2FCFEC3B4EE8}" srcId="{34694AC6-D341-40C4-91AF-6ACA90219043}" destId="{737A909A-4077-46D9-BF2D-0C66C628216A}" srcOrd="0" destOrd="0" parTransId="{355A37FB-9461-4B54-BD12-84995E8478EA}" sibTransId="{A19BE6CB-135A-47A2-8173-8FDA918366F9}"/>
    <dgm:cxn modelId="{144AF691-326B-48A2-B8AB-72FABE25CE80}" type="presOf" srcId="{73993CC3-C83A-4C76-BDA5-80B9310467A9}" destId="{2B70C7F5-114F-4BAB-9DB3-4F4E991F31E8}" srcOrd="0" destOrd="0" presId="urn:microsoft.com/office/officeart/2005/8/layout/hList6"/>
    <dgm:cxn modelId="{6A6F8794-D404-47C0-B082-99F3C5340EEB}" type="presOf" srcId="{B91D352E-A9B6-494B-BFBA-B53F0E970DFF}" destId="{8AE129D1-7AD2-42B1-9FAE-69B6B94BE0B1}" srcOrd="0" destOrd="3" presId="urn:microsoft.com/office/officeart/2005/8/layout/hList6"/>
    <dgm:cxn modelId="{C2261A98-B7A9-40CC-8733-585BF1FBC4B3}" type="presOf" srcId="{7538CDFD-B4E7-44F3-8B65-AE095688FC06}" destId="{4A2F09C3-CE7E-4D1B-A22E-0BE3C0E42FC8}" srcOrd="0" destOrd="1" presId="urn:microsoft.com/office/officeart/2005/8/layout/hList6"/>
    <dgm:cxn modelId="{148DA298-2185-4304-95B4-477E592088B1}" type="presOf" srcId="{7FA5CE30-8711-43ED-8394-DBC67E031881}" destId="{4A2F09C3-CE7E-4D1B-A22E-0BE3C0E42FC8}" srcOrd="0" destOrd="3" presId="urn:microsoft.com/office/officeart/2005/8/layout/hList6"/>
    <dgm:cxn modelId="{C477EA9B-FF20-4B26-9D71-66C9DCDB9512}" type="presOf" srcId="{3AD69274-203C-48A7-B665-97E114244B74}" destId="{8AE129D1-7AD2-42B1-9FAE-69B6B94BE0B1}" srcOrd="0" destOrd="5" presId="urn:microsoft.com/office/officeart/2005/8/layout/hList6"/>
    <dgm:cxn modelId="{009983A6-EB07-4243-83E5-1992A2DCF856}" srcId="{418EB228-A862-46DF-AF81-B7FC86BBE044}" destId="{C3FCB7E5-33F1-4CE3-88F2-08E8A7A0D44D}" srcOrd="0" destOrd="0" parTransId="{D762C18C-3F65-4595-837F-E642433E297E}" sibTransId="{DE146AA0-FB82-4D72-9406-BAB9B77226AB}"/>
    <dgm:cxn modelId="{7DD300A8-E7A3-4492-B380-9C76D6B29EEC}" srcId="{0C910127-AE4A-4F7F-AD0B-1AACE23754F6}" destId="{86A7C86A-EA6B-4DBB-9EA2-83D68A8E6A0F}" srcOrd="1" destOrd="0" parTransId="{16A4FCBD-107D-4855-A799-A572D62DFC09}" sibTransId="{EC35A683-88DA-4089-86E7-E247F580C3DF}"/>
    <dgm:cxn modelId="{BF38C4AE-3E85-4ECC-8A53-2A2C62815E06}" type="presOf" srcId="{CBC56477-29EA-4C56-8785-DD38B9E3DA88}" destId="{4A2F09C3-CE7E-4D1B-A22E-0BE3C0E42FC8}" srcOrd="0" destOrd="2" presId="urn:microsoft.com/office/officeart/2005/8/layout/hList6"/>
    <dgm:cxn modelId="{A891D4B0-C168-4478-B9C5-CFAD5B0DB4A6}" type="presOf" srcId="{7681AD2C-2341-4151-BFF4-12F8FA4C6118}" destId="{CAACD9AF-D911-4CF2-B0A9-75E4D64122F2}" srcOrd="0" destOrd="2" presId="urn:microsoft.com/office/officeart/2005/8/layout/hList6"/>
    <dgm:cxn modelId="{58191DB5-7414-4FB5-B278-3F1D84A951C2}" srcId="{86A7C86A-EA6B-4DBB-9EA2-83D68A8E6A0F}" destId="{033AFF5B-4012-4A33-B7AB-D5510B5E4985}" srcOrd="0" destOrd="0" parTransId="{6973CD1D-20CF-4F19-8A05-3E0D5FDB0C37}" sibTransId="{359E67DA-FB27-401B-9A4D-85776662E7F7}"/>
    <dgm:cxn modelId="{9414DFBA-22DC-493D-97CE-3259DFB1B1DC}" srcId="{22AD0A15-8C4B-4227-BC81-E58412410242}" destId="{3AD69274-203C-48A7-B665-97E114244B74}" srcOrd="2" destOrd="0" parTransId="{83C6F61C-75AC-498C-830C-5DE4CF31415D}" sibTransId="{85A7EDDB-22E7-421C-8CA3-54F022977D9F}"/>
    <dgm:cxn modelId="{905328C4-E9DD-49D3-9F5F-B8942DA1EF21}" srcId="{73993CC3-C83A-4C76-BDA5-80B9310467A9}" destId="{FACE07CE-72B2-4906-8A0A-F7AAB08BFDE4}" srcOrd="1" destOrd="0" parTransId="{8E18EE60-751F-46DF-8AB4-1DC53AF2B746}" sibTransId="{33B6C360-BC6D-41C6-AF4E-AF740BBEFF67}"/>
    <dgm:cxn modelId="{BCB015C5-64CF-47C4-A49C-35D75DF1DA88}" srcId="{418EB228-A862-46DF-AF81-B7FC86BBE044}" destId="{7681AD2C-2341-4151-BFF4-12F8FA4C6118}" srcOrd="1" destOrd="0" parTransId="{6FD68F01-4146-43E3-ADD0-08C9400F86CE}" sibTransId="{372F336A-374D-4373-8CFB-E326352189C6}"/>
    <dgm:cxn modelId="{832A95C7-3C18-47A5-AD2F-4BC9B44AC11C}" srcId="{34694AC6-D341-40C4-91AF-6ACA90219043}" destId="{B91D352E-A9B6-494B-BFBA-B53F0E970DFF}" srcOrd="1" destOrd="0" parTransId="{FB72A956-8577-445D-82C7-8998343CC425}" sibTransId="{A4BF2389-D9A5-4D1A-BF16-4BE0727F16DE}"/>
    <dgm:cxn modelId="{B898BCCC-A43D-4D4F-81A8-810A7A84BE88}" type="presOf" srcId="{C3FCB7E5-33F1-4CE3-88F2-08E8A7A0D44D}" destId="{CAACD9AF-D911-4CF2-B0A9-75E4D64122F2}" srcOrd="0" destOrd="1" presId="urn:microsoft.com/office/officeart/2005/8/layout/hList6"/>
    <dgm:cxn modelId="{3E230BCE-DEEE-4ED6-AA6E-0493EAC3EA78}" type="presOf" srcId="{FFEBA83C-FA2F-4BDA-A870-0C716DC7CAEE}" destId="{4A2F09C3-CE7E-4D1B-A22E-0BE3C0E42FC8}" srcOrd="0" destOrd="0" presId="urn:microsoft.com/office/officeart/2005/8/layout/hList6"/>
    <dgm:cxn modelId="{0BB63BD1-9077-4CDC-9E8A-D74E020E7032}" type="presOf" srcId="{FACE07CE-72B2-4906-8A0A-F7AAB08BFDE4}" destId="{2B70C7F5-114F-4BAB-9DB3-4F4E991F31E8}" srcOrd="0" destOrd="2" presId="urn:microsoft.com/office/officeart/2005/8/layout/hList6"/>
    <dgm:cxn modelId="{53CD9EE2-98A5-419F-A9F5-664ECA12CEFF}" srcId="{0C910127-AE4A-4F7F-AD0B-1AACE23754F6}" destId="{73993CC3-C83A-4C76-BDA5-80B9310467A9}" srcOrd="0" destOrd="0" parTransId="{26B3BE4E-26D0-478C-B185-8E889759B3E5}" sibTransId="{4E7B3948-A4A1-454A-B275-DB848C0CBEA1}"/>
    <dgm:cxn modelId="{469084ED-624E-4F30-80CD-14CB1C49F78B}" srcId="{73993CC3-C83A-4C76-BDA5-80B9310467A9}" destId="{9672FBBF-32B5-471E-9F0D-98E49461C591}" srcOrd="0" destOrd="0" parTransId="{72C28022-EB04-42DD-A537-13D3E22CB45C}" sibTransId="{29F6D1C1-52E3-4C1F-B5BA-40778A0126E7}"/>
    <dgm:cxn modelId="{0AA208EE-2DA5-433F-80F7-BB1E47ECA38C}" type="presOf" srcId="{033AFF5B-4012-4A33-B7AB-D5510B5E4985}" destId="{8001FDDA-3CDC-4C4F-83C4-0BF1E3E33DF8}" srcOrd="0" destOrd="1" presId="urn:microsoft.com/office/officeart/2005/8/layout/hList6"/>
    <dgm:cxn modelId="{5D0100EF-B891-4A9B-BFFA-73B09C44C34D}" type="presOf" srcId="{34694AC6-D341-40C4-91AF-6ACA90219043}" destId="{8AE129D1-7AD2-42B1-9FAE-69B6B94BE0B1}" srcOrd="0" destOrd="1" presId="urn:microsoft.com/office/officeart/2005/8/layout/hList6"/>
    <dgm:cxn modelId="{2CDA20F8-F9C1-4FC3-8E4C-3961C2F39EB1}" srcId="{0C910127-AE4A-4F7F-AD0B-1AACE23754F6}" destId="{22AD0A15-8C4B-4227-BC81-E58412410242}" srcOrd="2" destOrd="0" parTransId="{C7064418-DC4C-457C-ABFC-144A00469FF4}" sibTransId="{193E4311-39E9-4BCA-9C0E-F51AAC5E387C}"/>
    <dgm:cxn modelId="{B871D90D-CCF6-4EC2-98C9-A621EB4ED8FC}" type="presParOf" srcId="{9A9CBFB4-8171-4EFA-91B3-6493DD5D78A0}" destId="{2B70C7F5-114F-4BAB-9DB3-4F4E991F31E8}" srcOrd="0" destOrd="0" presId="urn:microsoft.com/office/officeart/2005/8/layout/hList6"/>
    <dgm:cxn modelId="{C8842BF0-1D75-4924-97CF-391A597AC247}" type="presParOf" srcId="{9A9CBFB4-8171-4EFA-91B3-6493DD5D78A0}" destId="{967ABF22-E580-45E9-8DBC-0DF90E64E151}" srcOrd="1" destOrd="0" presId="urn:microsoft.com/office/officeart/2005/8/layout/hList6"/>
    <dgm:cxn modelId="{137B995F-ABEA-49D0-BB87-336AD870F79A}" type="presParOf" srcId="{9A9CBFB4-8171-4EFA-91B3-6493DD5D78A0}" destId="{8001FDDA-3CDC-4C4F-83C4-0BF1E3E33DF8}" srcOrd="2" destOrd="0" presId="urn:microsoft.com/office/officeart/2005/8/layout/hList6"/>
    <dgm:cxn modelId="{A51F3784-3582-4755-81D4-31D853DB9666}" type="presParOf" srcId="{9A9CBFB4-8171-4EFA-91B3-6493DD5D78A0}" destId="{66F3D505-0080-4C32-BB5F-971F01CA7833}" srcOrd="3" destOrd="0" presId="urn:microsoft.com/office/officeart/2005/8/layout/hList6"/>
    <dgm:cxn modelId="{1B93067B-D9F0-4E61-ACF7-1E8064F282F7}" type="presParOf" srcId="{9A9CBFB4-8171-4EFA-91B3-6493DD5D78A0}" destId="{8AE129D1-7AD2-42B1-9FAE-69B6B94BE0B1}" srcOrd="4" destOrd="0" presId="urn:microsoft.com/office/officeart/2005/8/layout/hList6"/>
    <dgm:cxn modelId="{304C6E6B-D265-4400-8145-290639A4A978}" type="presParOf" srcId="{9A9CBFB4-8171-4EFA-91B3-6493DD5D78A0}" destId="{C5292976-6332-42ED-9320-B55611981439}" srcOrd="5" destOrd="0" presId="urn:microsoft.com/office/officeart/2005/8/layout/hList6"/>
    <dgm:cxn modelId="{6597EEAF-D652-446F-9D15-5E4F6D98F0C1}" type="presParOf" srcId="{9A9CBFB4-8171-4EFA-91B3-6493DD5D78A0}" destId="{4A2F09C3-CE7E-4D1B-A22E-0BE3C0E42FC8}" srcOrd="6" destOrd="0" presId="urn:microsoft.com/office/officeart/2005/8/layout/hList6"/>
    <dgm:cxn modelId="{8DC3EFC4-C603-40FC-81FD-C4FDA038D76C}" type="presParOf" srcId="{9A9CBFB4-8171-4EFA-91B3-6493DD5D78A0}" destId="{404126A1-EB4A-42E7-9370-933F3D5D1271}" srcOrd="7" destOrd="0" presId="urn:microsoft.com/office/officeart/2005/8/layout/hList6"/>
    <dgm:cxn modelId="{0A662D89-8F76-4280-AED4-95518CFA4214}" type="presParOf" srcId="{9A9CBFB4-8171-4EFA-91B3-6493DD5D78A0}" destId="{CAACD9AF-D911-4CF2-B0A9-75E4D64122F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FF8645-21AD-47E5-AB89-AD8CB9D00DB2}" type="doc">
      <dgm:prSet loTypeId="urn:microsoft.com/office/officeart/2018/2/layout/IconVerticalSolidList" loCatId="icon" qsTypeId="urn:microsoft.com/office/officeart/2005/8/quickstyle/simple2" qsCatId="simple" csTypeId="urn:microsoft.com/office/officeart/2005/8/colors/accent2_2" csCatId="accent2" phldr="1"/>
      <dgm:spPr/>
      <dgm:t>
        <a:bodyPr/>
        <a:lstStyle/>
        <a:p>
          <a:endParaRPr lang="en-US"/>
        </a:p>
      </dgm:t>
    </dgm:pt>
    <dgm:pt modelId="{C7CFA665-EB94-4BAA-9DB6-640F2300F473}">
      <dgm:prSet/>
      <dgm:spPr/>
      <dgm:t>
        <a:bodyPr/>
        <a:lstStyle/>
        <a:p>
          <a:pPr>
            <a:lnSpc>
              <a:spcPct val="100000"/>
            </a:lnSpc>
          </a:pPr>
          <a:r>
            <a:rPr lang="en-US" dirty="0"/>
            <a:t>Staff turnover</a:t>
          </a:r>
        </a:p>
      </dgm:t>
    </dgm:pt>
    <dgm:pt modelId="{C2A62C4F-135D-4187-908B-AD090848AC63}" type="parTrans" cxnId="{02A0997F-033A-409D-A2B6-04C17FCD041D}">
      <dgm:prSet/>
      <dgm:spPr/>
      <dgm:t>
        <a:bodyPr/>
        <a:lstStyle/>
        <a:p>
          <a:endParaRPr lang="en-US"/>
        </a:p>
      </dgm:t>
    </dgm:pt>
    <dgm:pt modelId="{0425809E-61BC-436B-A6A8-740E906CAF66}" type="sibTrans" cxnId="{02A0997F-033A-409D-A2B6-04C17FCD041D}">
      <dgm:prSet/>
      <dgm:spPr/>
      <dgm:t>
        <a:bodyPr/>
        <a:lstStyle/>
        <a:p>
          <a:endParaRPr lang="en-US"/>
        </a:p>
      </dgm:t>
    </dgm:pt>
    <dgm:pt modelId="{606642F7-8D94-449E-8597-C476AE39485D}">
      <dgm:prSet/>
      <dgm:spPr/>
      <dgm:t>
        <a:bodyPr/>
        <a:lstStyle/>
        <a:p>
          <a:pPr>
            <a:lnSpc>
              <a:spcPct val="100000"/>
            </a:lnSpc>
          </a:pPr>
          <a:r>
            <a:rPr lang="en-US" dirty="0"/>
            <a:t>Transient patient population in ACH</a:t>
          </a:r>
        </a:p>
      </dgm:t>
    </dgm:pt>
    <dgm:pt modelId="{43A1FAB2-CD51-4A3E-94D1-DA5458A87F0E}" type="parTrans" cxnId="{C130382A-8223-401D-A09C-C17924D91C4D}">
      <dgm:prSet/>
      <dgm:spPr/>
      <dgm:t>
        <a:bodyPr/>
        <a:lstStyle/>
        <a:p>
          <a:endParaRPr lang="en-US"/>
        </a:p>
      </dgm:t>
    </dgm:pt>
    <dgm:pt modelId="{5F898DDC-F743-4DC4-AFDA-4112C293E9C3}" type="sibTrans" cxnId="{C130382A-8223-401D-A09C-C17924D91C4D}">
      <dgm:prSet/>
      <dgm:spPr/>
      <dgm:t>
        <a:bodyPr/>
        <a:lstStyle/>
        <a:p>
          <a:endParaRPr lang="en-US"/>
        </a:p>
      </dgm:t>
    </dgm:pt>
    <dgm:pt modelId="{711E982C-7562-4DBE-9553-64E4FBED144F}">
      <dgm:prSet/>
      <dgm:spPr/>
      <dgm:t>
        <a:bodyPr/>
        <a:lstStyle/>
        <a:p>
          <a:pPr>
            <a:lnSpc>
              <a:spcPct val="100000"/>
            </a:lnSpc>
          </a:pPr>
          <a:r>
            <a:rPr lang="en-US" dirty="0"/>
            <a:t>Lab bandwidth </a:t>
          </a:r>
        </a:p>
      </dgm:t>
    </dgm:pt>
    <dgm:pt modelId="{916D1612-2169-4BF4-BEB0-94EA8B1D3306}" type="parTrans" cxnId="{E1FEFE90-ED28-4576-B0B4-4D0B5B2D5025}">
      <dgm:prSet/>
      <dgm:spPr/>
      <dgm:t>
        <a:bodyPr/>
        <a:lstStyle/>
        <a:p>
          <a:endParaRPr lang="en-US"/>
        </a:p>
      </dgm:t>
    </dgm:pt>
    <dgm:pt modelId="{7DA13B28-5C59-4D67-8A35-C45FC3212916}" type="sibTrans" cxnId="{E1FEFE90-ED28-4576-B0B4-4D0B5B2D5025}">
      <dgm:prSet/>
      <dgm:spPr/>
      <dgm:t>
        <a:bodyPr/>
        <a:lstStyle/>
        <a:p>
          <a:endParaRPr lang="en-US"/>
        </a:p>
      </dgm:t>
    </dgm:pt>
    <dgm:pt modelId="{A2E4980B-9985-425F-8FD2-3FCB92D137D1}">
      <dgm:prSet/>
      <dgm:spPr/>
      <dgm:t>
        <a:bodyPr/>
        <a:lstStyle/>
        <a:p>
          <a:pPr>
            <a:lnSpc>
              <a:spcPct val="100000"/>
            </a:lnSpc>
          </a:pPr>
          <a:r>
            <a:rPr lang="en-US" dirty="0"/>
            <a:t>Screening fatigue</a:t>
          </a:r>
        </a:p>
      </dgm:t>
    </dgm:pt>
    <dgm:pt modelId="{8EE938BE-D8BA-4749-A3EB-52255643BFA9}" type="parTrans" cxnId="{C62E1B4F-E757-4637-91DE-512DABB1CF31}">
      <dgm:prSet/>
      <dgm:spPr/>
      <dgm:t>
        <a:bodyPr/>
        <a:lstStyle/>
        <a:p>
          <a:endParaRPr lang="en-US"/>
        </a:p>
      </dgm:t>
    </dgm:pt>
    <dgm:pt modelId="{14B558DC-673F-423C-8175-1EFE355D85EF}" type="sibTrans" cxnId="{C62E1B4F-E757-4637-91DE-512DABB1CF31}">
      <dgm:prSet/>
      <dgm:spPr/>
      <dgm:t>
        <a:bodyPr/>
        <a:lstStyle/>
        <a:p>
          <a:endParaRPr lang="en-US"/>
        </a:p>
      </dgm:t>
    </dgm:pt>
    <dgm:pt modelId="{F75CE1EE-5B91-4F5D-88C2-BFFF50E6D295}">
      <dgm:prSet/>
      <dgm:spPr/>
      <dgm:t>
        <a:bodyPr/>
        <a:lstStyle/>
        <a:p>
          <a:pPr>
            <a:lnSpc>
              <a:spcPct val="100000"/>
            </a:lnSpc>
          </a:pPr>
          <a:r>
            <a:rPr lang="en-US" dirty="0"/>
            <a:t>Staff noncompliance/ inconsistent EVS practices </a:t>
          </a:r>
        </a:p>
      </dgm:t>
    </dgm:pt>
    <dgm:pt modelId="{D80F606A-9087-4E17-B118-F82397524F25}" type="parTrans" cxnId="{5D259FD2-17C3-420F-A2A2-135A65D308ED}">
      <dgm:prSet/>
      <dgm:spPr/>
      <dgm:t>
        <a:bodyPr/>
        <a:lstStyle/>
        <a:p>
          <a:endParaRPr lang="en-US"/>
        </a:p>
      </dgm:t>
    </dgm:pt>
    <dgm:pt modelId="{DC8073D6-102F-48FC-88F8-2933F11B80F0}" type="sibTrans" cxnId="{5D259FD2-17C3-420F-A2A2-135A65D308ED}">
      <dgm:prSet/>
      <dgm:spPr/>
      <dgm:t>
        <a:bodyPr/>
        <a:lstStyle/>
        <a:p>
          <a:endParaRPr lang="en-US"/>
        </a:p>
      </dgm:t>
    </dgm:pt>
    <dgm:pt modelId="{8BE94B2F-7508-4645-826D-C7D6EC9F0E41}" type="pres">
      <dgm:prSet presAssocID="{A3FF8645-21AD-47E5-AB89-AD8CB9D00DB2}" presName="root" presStyleCnt="0">
        <dgm:presLayoutVars>
          <dgm:dir/>
          <dgm:resizeHandles val="exact"/>
        </dgm:presLayoutVars>
      </dgm:prSet>
      <dgm:spPr/>
    </dgm:pt>
    <dgm:pt modelId="{79963118-B434-4595-87B7-E41D89729336}" type="pres">
      <dgm:prSet presAssocID="{C7CFA665-EB94-4BAA-9DB6-640F2300F473}" presName="compNode" presStyleCnt="0"/>
      <dgm:spPr/>
    </dgm:pt>
    <dgm:pt modelId="{D011A16C-CB65-48BE-A41A-37C81A4FDFC0}" type="pres">
      <dgm:prSet presAssocID="{C7CFA665-EB94-4BAA-9DB6-640F2300F473}" presName="bgRect" presStyleLbl="bgShp" presStyleIdx="0" presStyleCnt="5"/>
      <dgm:spPr/>
    </dgm:pt>
    <dgm:pt modelId="{15677139-33CA-49AA-B1BF-8A233A41B7B5}" type="pres">
      <dgm:prSet presAssocID="{C7CFA665-EB94-4BAA-9DB6-640F2300F4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C2D6E9B3-D062-4E4A-B91D-2F39899F982B}" type="pres">
      <dgm:prSet presAssocID="{C7CFA665-EB94-4BAA-9DB6-640F2300F473}" presName="spaceRect" presStyleCnt="0"/>
      <dgm:spPr/>
    </dgm:pt>
    <dgm:pt modelId="{FE098448-ACF3-4E38-9C1A-89741225B48B}" type="pres">
      <dgm:prSet presAssocID="{C7CFA665-EB94-4BAA-9DB6-640F2300F473}" presName="parTx" presStyleLbl="revTx" presStyleIdx="0" presStyleCnt="5">
        <dgm:presLayoutVars>
          <dgm:chMax val="0"/>
          <dgm:chPref val="0"/>
        </dgm:presLayoutVars>
      </dgm:prSet>
      <dgm:spPr/>
    </dgm:pt>
    <dgm:pt modelId="{8C79B394-5866-44FC-A573-B01587E2092B}" type="pres">
      <dgm:prSet presAssocID="{0425809E-61BC-436B-A6A8-740E906CAF66}" presName="sibTrans" presStyleCnt="0"/>
      <dgm:spPr/>
    </dgm:pt>
    <dgm:pt modelId="{7568F5B0-3666-42BF-B458-70B1D6B23167}" type="pres">
      <dgm:prSet presAssocID="{606642F7-8D94-449E-8597-C476AE39485D}" presName="compNode" presStyleCnt="0"/>
      <dgm:spPr/>
    </dgm:pt>
    <dgm:pt modelId="{E5F229F9-B52E-449B-99DB-B1A0E7672FA0}" type="pres">
      <dgm:prSet presAssocID="{606642F7-8D94-449E-8597-C476AE39485D}" presName="bgRect" presStyleLbl="bgShp" presStyleIdx="1" presStyleCnt="5"/>
      <dgm:spPr/>
    </dgm:pt>
    <dgm:pt modelId="{90EE8DBA-60F8-4A8B-8283-D475570E7B48}" type="pres">
      <dgm:prSet presAssocID="{606642F7-8D94-449E-8597-C476AE39485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580CF35C-9AC9-4136-AC4A-962D1F0ED332}" type="pres">
      <dgm:prSet presAssocID="{606642F7-8D94-449E-8597-C476AE39485D}" presName="spaceRect" presStyleCnt="0"/>
      <dgm:spPr/>
    </dgm:pt>
    <dgm:pt modelId="{B8F00153-7DE1-456A-9BCD-129A7D71163A}" type="pres">
      <dgm:prSet presAssocID="{606642F7-8D94-449E-8597-C476AE39485D}" presName="parTx" presStyleLbl="revTx" presStyleIdx="1" presStyleCnt="5">
        <dgm:presLayoutVars>
          <dgm:chMax val="0"/>
          <dgm:chPref val="0"/>
        </dgm:presLayoutVars>
      </dgm:prSet>
      <dgm:spPr/>
    </dgm:pt>
    <dgm:pt modelId="{E94448C1-DA3C-4479-B1DE-BD9D44499C02}" type="pres">
      <dgm:prSet presAssocID="{5F898DDC-F743-4DC4-AFDA-4112C293E9C3}" presName="sibTrans" presStyleCnt="0"/>
      <dgm:spPr/>
    </dgm:pt>
    <dgm:pt modelId="{35A9E80F-903E-46ED-AA7B-1DC7828E3361}" type="pres">
      <dgm:prSet presAssocID="{711E982C-7562-4DBE-9553-64E4FBED144F}" presName="compNode" presStyleCnt="0"/>
      <dgm:spPr/>
    </dgm:pt>
    <dgm:pt modelId="{F63A09C2-B869-4004-8BE0-28418C90D67D}" type="pres">
      <dgm:prSet presAssocID="{711E982C-7562-4DBE-9553-64E4FBED144F}" presName="bgRect" presStyleLbl="bgShp" presStyleIdx="2" presStyleCnt="5"/>
      <dgm:spPr/>
    </dgm:pt>
    <dgm:pt modelId="{655AE137-9F99-4117-B94B-E3481E5CB0A8}" type="pres">
      <dgm:prSet presAssocID="{711E982C-7562-4DBE-9553-64E4FBED144F}"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ask with solid fill"/>
        </a:ext>
      </dgm:extLst>
    </dgm:pt>
    <dgm:pt modelId="{394AED54-00F8-4CAE-A7CC-EEDF1C0A29F1}" type="pres">
      <dgm:prSet presAssocID="{711E982C-7562-4DBE-9553-64E4FBED144F}" presName="spaceRect" presStyleCnt="0"/>
      <dgm:spPr/>
    </dgm:pt>
    <dgm:pt modelId="{5F533141-CEAA-4081-B737-2E8844D5780C}" type="pres">
      <dgm:prSet presAssocID="{711E982C-7562-4DBE-9553-64E4FBED144F}" presName="parTx" presStyleLbl="revTx" presStyleIdx="2" presStyleCnt="5">
        <dgm:presLayoutVars>
          <dgm:chMax val="0"/>
          <dgm:chPref val="0"/>
        </dgm:presLayoutVars>
      </dgm:prSet>
      <dgm:spPr/>
    </dgm:pt>
    <dgm:pt modelId="{6BFB4FC9-1F48-4159-973D-1F839CE3CFBF}" type="pres">
      <dgm:prSet presAssocID="{7DA13B28-5C59-4D67-8A35-C45FC3212916}" presName="sibTrans" presStyleCnt="0"/>
      <dgm:spPr/>
    </dgm:pt>
    <dgm:pt modelId="{DD002949-F6AB-4879-8A56-03A3EE77BEDD}" type="pres">
      <dgm:prSet presAssocID="{A2E4980B-9985-425F-8FD2-3FCB92D137D1}" presName="compNode" presStyleCnt="0"/>
      <dgm:spPr/>
    </dgm:pt>
    <dgm:pt modelId="{BD1AFF05-8D7E-4AD9-ADF0-E9DDF6B6D2CD}" type="pres">
      <dgm:prSet presAssocID="{A2E4980B-9985-425F-8FD2-3FCB92D137D1}" presName="bgRect" presStyleLbl="bgShp" presStyleIdx="3" presStyleCnt="5"/>
      <dgm:spPr/>
    </dgm:pt>
    <dgm:pt modelId="{C4623C54-7000-4288-9D1D-2752967E86F9}" type="pres">
      <dgm:prSet presAssocID="{A2E4980B-9985-425F-8FD2-3FCB92D137D1}"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fused face outline with solid fill"/>
        </a:ext>
      </dgm:extLst>
    </dgm:pt>
    <dgm:pt modelId="{34876DE8-D462-43B6-BA83-2DADE5C0C810}" type="pres">
      <dgm:prSet presAssocID="{A2E4980B-9985-425F-8FD2-3FCB92D137D1}" presName="spaceRect" presStyleCnt="0"/>
      <dgm:spPr/>
    </dgm:pt>
    <dgm:pt modelId="{B9257EA4-6906-4732-B7EB-C4E883F47D6D}" type="pres">
      <dgm:prSet presAssocID="{A2E4980B-9985-425F-8FD2-3FCB92D137D1}" presName="parTx" presStyleLbl="revTx" presStyleIdx="3" presStyleCnt="5">
        <dgm:presLayoutVars>
          <dgm:chMax val="0"/>
          <dgm:chPref val="0"/>
        </dgm:presLayoutVars>
      </dgm:prSet>
      <dgm:spPr/>
    </dgm:pt>
    <dgm:pt modelId="{5B399557-F268-4F8A-BD16-D188989304C3}" type="pres">
      <dgm:prSet presAssocID="{14B558DC-673F-423C-8175-1EFE355D85EF}" presName="sibTrans" presStyleCnt="0"/>
      <dgm:spPr/>
    </dgm:pt>
    <dgm:pt modelId="{29D19895-A473-4140-AC9D-7AF83440CACB}" type="pres">
      <dgm:prSet presAssocID="{F75CE1EE-5B91-4F5D-88C2-BFFF50E6D295}" presName="compNode" presStyleCnt="0"/>
      <dgm:spPr/>
    </dgm:pt>
    <dgm:pt modelId="{620D4373-5771-4CA1-8BB0-A8173D703E37}" type="pres">
      <dgm:prSet presAssocID="{F75CE1EE-5B91-4F5D-88C2-BFFF50E6D295}" presName="bgRect" presStyleLbl="bgShp" presStyleIdx="4" presStyleCnt="5"/>
      <dgm:spPr/>
    </dgm:pt>
    <dgm:pt modelId="{529E56DF-06C8-4648-859E-E964A3FD891E}" type="pres">
      <dgm:prSet presAssocID="{F75CE1EE-5B91-4F5D-88C2-BFFF50E6D295}"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Warning with solid fill"/>
        </a:ext>
      </dgm:extLst>
    </dgm:pt>
    <dgm:pt modelId="{9DBE168C-4785-4313-B268-F8067EC010F8}" type="pres">
      <dgm:prSet presAssocID="{F75CE1EE-5B91-4F5D-88C2-BFFF50E6D295}" presName="spaceRect" presStyleCnt="0"/>
      <dgm:spPr/>
    </dgm:pt>
    <dgm:pt modelId="{9D9CB70F-55D5-435F-86C1-C77008F2795F}" type="pres">
      <dgm:prSet presAssocID="{F75CE1EE-5B91-4F5D-88C2-BFFF50E6D295}" presName="parTx" presStyleLbl="revTx" presStyleIdx="4" presStyleCnt="5">
        <dgm:presLayoutVars>
          <dgm:chMax val="0"/>
          <dgm:chPref val="0"/>
        </dgm:presLayoutVars>
      </dgm:prSet>
      <dgm:spPr/>
    </dgm:pt>
  </dgm:ptLst>
  <dgm:cxnLst>
    <dgm:cxn modelId="{F31F6D05-5D3A-4ACC-8212-D6A9FED68603}" type="presOf" srcId="{711E982C-7562-4DBE-9553-64E4FBED144F}" destId="{5F533141-CEAA-4081-B737-2E8844D5780C}" srcOrd="0" destOrd="0" presId="urn:microsoft.com/office/officeart/2018/2/layout/IconVerticalSolidList"/>
    <dgm:cxn modelId="{C130382A-8223-401D-A09C-C17924D91C4D}" srcId="{A3FF8645-21AD-47E5-AB89-AD8CB9D00DB2}" destId="{606642F7-8D94-449E-8597-C476AE39485D}" srcOrd="1" destOrd="0" parTransId="{43A1FAB2-CD51-4A3E-94D1-DA5458A87F0E}" sibTransId="{5F898DDC-F743-4DC4-AFDA-4112C293E9C3}"/>
    <dgm:cxn modelId="{D90FE75D-3933-47BB-8B98-912D6551B9E7}" type="presOf" srcId="{C7CFA665-EB94-4BAA-9DB6-640F2300F473}" destId="{FE098448-ACF3-4E38-9C1A-89741225B48B}" srcOrd="0" destOrd="0" presId="urn:microsoft.com/office/officeart/2018/2/layout/IconVerticalSolidList"/>
    <dgm:cxn modelId="{C62E1B4F-E757-4637-91DE-512DABB1CF31}" srcId="{A3FF8645-21AD-47E5-AB89-AD8CB9D00DB2}" destId="{A2E4980B-9985-425F-8FD2-3FCB92D137D1}" srcOrd="3" destOrd="0" parTransId="{8EE938BE-D8BA-4749-A3EB-52255643BFA9}" sibTransId="{14B558DC-673F-423C-8175-1EFE355D85EF}"/>
    <dgm:cxn modelId="{5675BD76-5D21-496E-AC09-A0FAF0ADA7FF}" type="presOf" srcId="{F75CE1EE-5B91-4F5D-88C2-BFFF50E6D295}" destId="{9D9CB70F-55D5-435F-86C1-C77008F2795F}" srcOrd="0" destOrd="0" presId="urn:microsoft.com/office/officeart/2018/2/layout/IconVerticalSolidList"/>
    <dgm:cxn modelId="{FE083E59-C960-4CDD-B747-0B127BF45E52}" type="presOf" srcId="{A3FF8645-21AD-47E5-AB89-AD8CB9D00DB2}" destId="{8BE94B2F-7508-4645-826D-C7D6EC9F0E41}" srcOrd="0" destOrd="0" presId="urn:microsoft.com/office/officeart/2018/2/layout/IconVerticalSolidList"/>
    <dgm:cxn modelId="{02A0997F-033A-409D-A2B6-04C17FCD041D}" srcId="{A3FF8645-21AD-47E5-AB89-AD8CB9D00DB2}" destId="{C7CFA665-EB94-4BAA-9DB6-640F2300F473}" srcOrd="0" destOrd="0" parTransId="{C2A62C4F-135D-4187-908B-AD090848AC63}" sibTransId="{0425809E-61BC-436B-A6A8-740E906CAF66}"/>
    <dgm:cxn modelId="{E1FEFE90-ED28-4576-B0B4-4D0B5B2D5025}" srcId="{A3FF8645-21AD-47E5-AB89-AD8CB9D00DB2}" destId="{711E982C-7562-4DBE-9553-64E4FBED144F}" srcOrd="2" destOrd="0" parTransId="{916D1612-2169-4BF4-BEB0-94EA8B1D3306}" sibTransId="{7DA13B28-5C59-4D67-8A35-C45FC3212916}"/>
    <dgm:cxn modelId="{B7C796AD-734A-43C7-BE7E-9B8F345109D0}" type="presOf" srcId="{606642F7-8D94-449E-8597-C476AE39485D}" destId="{B8F00153-7DE1-456A-9BCD-129A7D71163A}" srcOrd="0" destOrd="0" presId="urn:microsoft.com/office/officeart/2018/2/layout/IconVerticalSolidList"/>
    <dgm:cxn modelId="{30FD99AD-BD9F-49D9-87E7-16688AE068F2}" type="presOf" srcId="{A2E4980B-9985-425F-8FD2-3FCB92D137D1}" destId="{B9257EA4-6906-4732-B7EB-C4E883F47D6D}" srcOrd="0" destOrd="0" presId="urn:microsoft.com/office/officeart/2018/2/layout/IconVerticalSolidList"/>
    <dgm:cxn modelId="{5D259FD2-17C3-420F-A2A2-135A65D308ED}" srcId="{A3FF8645-21AD-47E5-AB89-AD8CB9D00DB2}" destId="{F75CE1EE-5B91-4F5D-88C2-BFFF50E6D295}" srcOrd="4" destOrd="0" parTransId="{D80F606A-9087-4E17-B118-F82397524F25}" sibTransId="{DC8073D6-102F-48FC-88F8-2933F11B80F0}"/>
    <dgm:cxn modelId="{650984AE-8D8B-428D-BACE-97AA589705E0}" type="presParOf" srcId="{8BE94B2F-7508-4645-826D-C7D6EC9F0E41}" destId="{79963118-B434-4595-87B7-E41D89729336}" srcOrd="0" destOrd="0" presId="urn:microsoft.com/office/officeart/2018/2/layout/IconVerticalSolidList"/>
    <dgm:cxn modelId="{047CE035-759C-49E2-9325-65DBF465075E}" type="presParOf" srcId="{79963118-B434-4595-87B7-E41D89729336}" destId="{D011A16C-CB65-48BE-A41A-37C81A4FDFC0}" srcOrd="0" destOrd="0" presId="urn:microsoft.com/office/officeart/2018/2/layout/IconVerticalSolidList"/>
    <dgm:cxn modelId="{4F659442-2EC5-443E-AC9A-24ACCE6BEC77}" type="presParOf" srcId="{79963118-B434-4595-87B7-E41D89729336}" destId="{15677139-33CA-49AA-B1BF-8A233A41B7B5}" srcOrd="1" destOrd="0" presId="urn:microsoft.com/office/officeart/2018/2/layout/IconVerticalSolidList"/>
    <dgm:cxn modelId="{37CAA947-78F2-4BEF-BA3B-5D99857237DF}" type="presParOf" srcId="{79963118-B434-4595-87B7-E41D89729336}" destId="{C2D6E9B3-D062-4E4A-B91D-2F39899F982B}" srcOrd="2" destOrd="0" presId="urn:microsoft.com/office/officeart/2018/2/layout/IconVerticalSolidList"/>
    <dgm:cxn modelId="{6223826F-25BB-40CB-A0BB-A2EECFB9DBCC}" type="presParOf" srcId="{79963118-B434-4595-87B7-E41D89729336}" destId="{FE098448-ACF3-4E38-9C1A-89741225B48B}" srcOrd="3" destOrd="0" presId="urn:microsoft.com/office/officeart/2018/2/layout/IconVerticalSolidList"/>
    <dgm:cxn modelId="{F4208A8F-CD1E-47C5-B2F4-0135B109B413}" type="presParOf" srcId="{8BE94B2F-7508-4645-826D-C7D6EC9F0E41}" destId="{8C79B394-5866-44FC-A573-B01587E2092B}" srcOrd="1" destOrd="0" presId="urn:microsoft.com/office/officeart/2018/2/layout/IconVerticalSolidList"/>
    <dgm:cxn modelId="{1E8D8C6B-DF4F-426E-B470-2C9A9BCF0619}" type="presParOf" srcId="{8BE94B2F-7508-4645-826D-C7D6EC9F0E41}" destId="{7568F5B0-3666-42BF-B458-70B1D6B23167}" srcOrd="2" destOrd="0" presId="urn:microsoft.com/office/officeart/2018/2/layout/IconVerticalSolidList"/>
    <dgm:cxn modelId="{48F96B95-B087-4390-9B20-B9C6C59DC4BA}" type="presParOf" srcId="{7568F5B0-3666-42BF-B458-70B1D6B23167}" destId="{E5F229F9-B52E-449B-99DB-B1A0E7672FA0}" srcOrd="0" destOrd="0" presId="urn:microsoft.com/office/officeart/2018/2/layout/IconVerticalSolidList"/>
    <dgm:cxn modelId="{4C87B09B-4F49-49D4-9B5F-6C63EB0F496D}" type="presParOf" srcId="{7568F5B0-3666-42BF-B458-70B1D6B23167}" destId="{90EE8DBA-60F8-4A8B-8283-D475570E7B48}" srcOrd="1" destOrd="0" presId="urn:microsoft.com/office/officeart/2018/2/layout/IconVerticalSolidList"/>
    <dgm:cxn modelId="{CB3E3525-7B7E-4C57-BD61-AF4E2BFB13D5}" type="presParOf" srcId="{7568F5B0-3666-42BF-B458-70B1D6B23167}" destId="{580CF35C-9AC9-4136-AC4A-962D1F0ED332}" srcOrd="2" destOrd="0" presId="urn:microsoft.com/office/officeart/2018/2/layout/IconVerticalSolidList"/>
    <dgm:cxn modelId="{74B5189A-DDC4-45E8-85DC-D9C06807208E}" type="presParOf" srcId="{7568F5B0-3666-42BF-B458-70B1D6B23167}" destId="{B8F00153-7DE1-456A-9BCD-129A7D71163A}" srcOrd="3" destOrd="0" presId="urn:microsoft.com/office/officeart/2018/2/layout/IconVerticalSolidList"/>
    <dgm:cxn modelId="{A360ECA3-D865-4E02-AC90-6A68901F388C}" type="presParOf" srcId="{8BE94B2F-7508-4645-826D-C7D6EC9F0E41}" destId="{E94448C1-DA3C-4479-B1DE-BD9D44499C02}" srcOrd="3" destOrd="0" presId="urn:microsoft.com/office/officeart/2018/2/layout/IconVerticalSolidList"/>
    <dgm:cxn modelId="{F44C7326-27D8-40E2-869E-AD7921456799}" type="presParOf" srcId="{8BE94B2F-7508-4645-826D-C7D6EC9F0E41}" destId="{35A9E80F-903E-46ED-AA7B-1DC7828E3361}" srcOrd="4" destOrd="0" presId="urn:microsoft.com/office/officeart/2018/2/layout/IconVerticalSolidList"/>
    <dgm:cxn modelId="{70C95E7A-D997-416B-AFA7-15F058BBA8A9}" type="presParOf" srcId="{35A9E80F-903E-46ED-AA7B-1DC7828E3361}" destId="{F63A09C2-B869-4004-8BE0-28418C90D67D}" srcOrd="0" destOrd="0" presId="urn:microsoft.com/office/officeart/2018/2/layout/IconVerticalSolidList"/>
    <dgm:cxn modelId="{0B368EFC-13BD-414A-BF5B-16411C69256C}" type="presParOf" srcId="{35A9E80F-903E-46ED-AA7B-1DC7828E3361}" destId="{655AE137-9F99-4117-B94B-E3481E5CB0A8}" srcOrd="1" destOrd="0" presId="urn:microsoft.com/office/officeart/2018/2/layout/IconVerticalSolidList"/>
    <dgm:cxn modelId="{8080E56B-D38E-41E2-AB15-83D7A4F99DFF}" type="presParOf" srcId="{35A9E80F-903E-46ED-AA7B-1DC7828E3361}" destId="{394AED54-00F8-4CAE-A7CC-EEDF1C0A29F1}" srcOrd="2" destOrd="0" presId="urn:microsoft.com/office/officeart/2018/2/layout/IconVerticalSolidList"/>
    <dgm:cxn modelId="{6DD51EC3-391C-41E6-99AA-E973121F9AE8}" type="presParOf" srcId="{35A9E80F-903E-46ED-AA7B-1DC7828E3361}" destId="{5F533141-CEAA-4081-B737-2E8844D5780C}" srcOrd="3" destOrd="0" presId="urn:microsoft.com/office/officeart/2018/2/layout/IconVerticalSolidList"/>
    <dgm:cxn modelId="{72845F71-F528-43D8-9089-68445BC40C04}" type="presParOf" srcId="{8BE94B2F-7508-4645-826D-C7D6EC9F0E41}" destId="{6BFB4FC9-1F48-4159-973D-1F839CE3CFBF}" srcOrd="5" destOrd="0" presId="urn:microsoft.com/office/officeart/2018/2/layout/IconVerticalSolidList"/>
    <dgm:cxn modelId="{E589B716-35E5-441F-A3EC-12F5DAC96A5C}" type="presParOf" srcId="{8BE94B2F-7508-4645-826D-C7D6EC9F0E41}" destId="{DD002949-F6AB-4879-8A56-03A3EE77BEDD}" srcOrd="6" destOrd="0" presId="urn:microsoft.com/office/officeart/2018/2/layout/IconVerticalSolidList"/>
    <dgm:cxn modelId="{57400519-D93C-45E8-A32B-3FE0F43BA42D}" type="presParOf" srcId="{DD002949-F6AB-4879-8A56-03A3EE77BEDD}" destId="{BD1AFF05-8D7E-4AD9-ADF0-E9DDF6B6D2CD}" srcOrd="0" destOrd="0" presId="urn:microsoft.com/office/officeart/2018/2/layout/IconVerticalSolidList"/>
    <dgm:cxn modelId="{891EE7F3-A367-468D-BACD-B19202BAB2F4}" type="presParOf" srcId="{DD002949-F6AB-4879-8A56-03A3EE77BEDD}" destId="{C4623C54-7000-4288-9D1D-2752967E86F9}" srcOrd="1" destOrd="0" presId="urn:microsoft.com/office/officeart/2018/2/layout/IconVerticalSolidList"/>
    <dgm:cxn modelId="{225F544D-4410-48B4-89C7-68DEC8A24B6F}" type="presParOf" srcId="{DD002949-F6AB-4879-8A56-03A3EE77BEDD}" destId="{34876DE8-D462-43B6-BA83-2DADE5C0C810}" srcOrd="2" destOrd="0" presId="urn:microsoft.com/office/officeart/2018/2/layout/IconVerticalSolidList"/>
    <dgm:cxn modelId="{F223E442-8745-48A5-8466-11A3C03B64D6}" type="presParOf" srcId="{DD002949-F6AB-4879-8A56-03A3EE77BEDD}" destId="{B9257EA4-6906-4732-B7EB-C4E883F47D6D}" srcOrd="3" destOrd="0" presId="urn:microsoft.com/office/officeart/2018/2/layout/IconVerticalSolidList"/>
    <dgm:cxn modelId="{8E9FC691-2A42-429F-A52F-8B911C11BF60}" type="presParOf" srcId="{8BE94B2F-7508-4645-826D-C7D6EC9F0E41}" destId="{5B399557-F268-4F8A-BD16-D188989304C3}" srcOrd="7" destOrd="0" presId="urn:microsoft.com/office/officeart/2018/2/layout/IconVerticalSolidList"/>
    <dgm:cxn modelId="{DFF2A75A-7600-4A4C-9B50-2EE446A382E7}" type="presParOf" srcId="{8BE94B2F-7508-4645-826D-C7D6EC9F0E41}" destId="{29D19895-A473-4140-AC9D-7AF83440CACB}" srcOrd="8" destOrd="0" presId="urn:microsoft.com/office/officeart/2018/2/layout/IconVerticalSolidList"/>
    <dgm:cxn modelId="{34E7BD66-2C62-44F7-B8AE-3A2612FD95A2}" type="presParOf" srcId="{29D19895-A473-4140-AC9D-7AF83440CACB}" destId="{620D4373-5771-4CA1-8BB0-A8173D703E37}" srcOrd="0" destOrd="0" presId="urn:microsoft.com/office/officeart/2018/2/layout/IconVerticalSolidList"/>
    <dgm:cxn modelId="{0A47DCD0-CA62-4EC3-87B0-BAA800B66FA3}" type="presParOf" srcId="{29D19895-A473-4140-AC9D-7AF83440CACB}" destId="{529E56DF-06C8-4648-859E-E964A3FD891E}" srcOrd="1" destOrd="0" presId="urn:microsoft.com/office/officeart/2018/2/layout/IconVerticalSolidList"/>
    <dgm:cxn modelId="{C31E3662-B570-497C-BD69-569F1B26EEB9}" type="presParOf" srcId="{29D19895-A473-4140-AC9D-7AF83440CACB}" destId="{9DBE168C-4785-4313-B268-F8067EC010F8}" srcOrd="2" destOrd="0" presId="urn:microsoft.com/office/officeart/2018/2/layout/IconVerticalSolidList"/>
    <dgm:cxn modelId="{850FA15F-5B88-4C80-8488-2DA84C6A24C2}" type="presParOf" srcId="{29D19895-A473-4140-AC9D-7AF83440CACB}" destId="{9D9CB70F-55D5-435F-86C1-C77008F279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F4B32D-B7DB-44F0-8A2B-C83BB98074D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46FB30B-5124-4762-ACA3-B000F7B35E34}">
      <dgm:prSet/>
      <dgm:spPr/>
      <dgm:t>
        <a:bodyPr/>
        <a:lstStyle/>
        <a:p>
          <a:r>
            <a:rPr lang="en-US"/>
            <a:t>Maintain flexibility</a:t>
          </a:r>
        </a:p>
      </dgm:t>
    </dgm:pt>
    <dgm:pt modelId="{1D63AD13-BD45-4CB6-A933-29CDFE33089B}" type="parTrans" cxnId="{84DD4CA3-9948-43B0-B9CC-522B1C50D067}">
      <dgm:prSet/>
      <dgm:spPr/>
      <dgm:t>
        <a:bodyPr/>
        <a:lstStyle/>
        <a:p>
          <a:endParaRPr lang="en-US"/>
        </a:p>
      </dgm:t>
    </dgm:pt>
    <dgm:pt modelId="{58373DD8-093C-43FC-9580-7B50F95B62DD}" type="sibTrans" cxnId="{84DD4CA3-9948-43B0-B9CC-522B1C50D067}">
      <dgm:prSet/>
      <dgm:spPr/>
      <dgm:t>
        <a:bodyPr/>
        <a:lstStyle/>
        <a:p>
          <a:endParaRPr lang="en-US"/>
        </a:p>
      </dgm:t>
    </dgm:pt>
    <dgm:pt modelId="{F92D3C54-0096-4F96-9B83-C7BCB6463CFA}">
      <dgm:prSet/>
      <dgm:spPr/>
      <dgm:t>
        <a:bodyPr/>
        <a:lstStyle/>
        <a:p>
          <a:r>
            <a:rPr lang="en-US" dirty="0"/>
            <a:t>Embrace open communication and transparency </a:t>
          </a:r>
        </a:p>
      </dgm:t>
    </dgm:pt>
    <dgm:pt modelId="{A5A17F4F-B3FD-4D14-8C6C-29BB8DF5EF60}" type="parTrans" cxnId="{EB597E3C-F7D8-4727-8F4E-FF505568CE1C}">
      <dgm:prSet/>
      <dgm:spPr/>
      <dgm:t>
        <a:bodyPr/>
        <a:lstStyle/>
        <a:p>
          <a:endParaRPr lang="en-US"/>
        </a:p>
      </dgm:t>
    </dgm:pt>
    <dgm:pt modelId="{9ECE4184-85FF-4AE5-8A2E-BD639AFD8625}" type="sibTrans" cxnId="{EB597E3C-F7D8-4727-8F4E-FF505568CE1C}">
      <dgm:prSet/>
      <dgm:spPr/>
      <dgm:t>
        <a:bodyPr/>
        <a:lstStyle/>
        <a:p>
          <a:endParaRPr lang="en-US"/>
        </a:p>
      </dgm:t>
    </dgm:pt>
    <dgm:pt modelId="{E36AEF46-8F3F-40EF-AEED-13EDF4D8AE92}">
      <dgm:prSet/>
      <dgm:spPr/>
      <dgm:t>
        <a:bodyPr/>
        <a:lstStyle/>
        <a:p>
          <a:r>
            <a:rPr lang="en-US"/>
            <a:t>Foster multidisciplinary collaboration</a:t>
          </a:r>
        </a:p>
      </dgm:t>
    </dgm:pt>
    <dgm:pt modelId="{F2888770-9F86-4539-B175-61BF66C1DE58}" type="parTrans" cxnId="{3921C04E-DE2B-4776-BD32-756678B5CB20}">
      <dgm:prSet/>
      <dgm:spPr/>
      <dgm:t>
        <a:bodyPr/>
        <a:lstStyle/>
        <a:p>
          <a:endParaRPr lang="en-US"/>
        </a:p>
      </dgm:t>
    </dgm:pt>
    <dgm:pt modelId="{CB9EFEE5-E7D9-4C0C-8B5F-8766690B6ED8}" type="sibTrans" cxnId="{3921C04E-DE2B-4776-BD32-756678B5CB20}">
      <dgm:prSet/>
      <dgm:spPr/>
      <dgm:t>
        <a:bodyPr/>
        <a:lstStyle/>
        <a:p>
          <a:endParaRPr lang="en-US"/>
        </a:p>
      </dgm:t>
    </dgm:pt>
    <dgm:pt modelId="{9E78DD86-BAEC-43FF-B104-E4D5B2F83756}">
      <dgm:prSet/>
      <dgm:spPr/>
      <dgm:t>
        <a:bodyPr/>
        <a:lstStyle/>
        <a:p>
          <a:r>
            <a:rPr lang="en-US"/>
            <a:t>Continue proactive approach</a:t>
          </a:r>
        </a:p>
      </dgm:t>
    </dgm:pt>
    <dgm:pt modelId="{538257ED-35F1-43DB-96C6-68BB1E6E69DB}" type="parTrans" cxnId="{1A8E861D-C68B-4B40-9BA6-ABDDF61EDD59}">
      <dgm:prSet/>
      <dgm:spPr/>
      <dgm:t>
        <a:bodyPr/>
        <a:lstStyle/>
        <a:p>
          <a:endParaRPr lang="en-US"/>
        </a:p>
      </dgm:t>
    </dgm:pt>
    <dgm:pt modelId="{9B13D817-F976-4B29-9692-67B503E5D987}" type="sibTrans" cxnId="{1A8E861D-C68B-4B40-9BA6-ABDDF61EDD59}">
      <dgm:prSet/>
      <dgm:spPr/>
      <dgm:t>
        <a:bodyPr/>
        <a:lstStyle/>
        <a:p>
          <a:endParaRPr lang="en-US"/>
        </a:p>
      </dgm:t>
    </dgm:pt>
    <dgm:pt modelId="{743BD9E7-B8AC-43F7-9E93-4A27DB2BBDC6}" type="pres">
      <dgm:prSet presAssocID="{99F4B32D-B7DB-44F0-8A2B-C83BB98074D8}" presName="root" presStyleCnt="0">
        <dgm:presLayoutVars>
          <dgm:dir/>
          <dgm:resizeHandles val="exact"/>
        </dgm:presLayoutVars>
      </dgm:prSet>
      <dgm:spPr/>
    </dgm:pt>
    <dgm:pt modelId="{FB394BD8-8B3D-42CD-BB43-1502E6FA418A}" type="pres">
      <dgm:prSet presAssocID="{746FB30B-5124-4762-ACA3-B000F7B35E34}" presName="compNode" presStyleCnt="0"/>
      <dgm:spPr/>
    </dgm:pt>
    <dgm:pt modelId="{904647D7-8591-4092-BFFC-B6BE2939DF56}" type="pres">
      <dgm:prSet presAssocID="{746FB30B-5124-4762-ACA3-B000F7B35E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69EB895-DF8B-4C21-982D-D59A701A52E6}" type="pres">
      <dgm:prSet presAssocID="{746FB30B-5124-4762-ACA3-B000F7B35E34}" presName="spaceRect" presStyleCnt="0"/>
      <dgm:spPr/>
    </dgm:pt>
    <dgm:pt modelId="{3246D8F4-1561-44E5-9E5B-159EEE98A02C}" type="pres">
      <dgm:prSet presAssocID="{746FB30B-5124-4762-ACA3-B000F7B35E34}" presName="textRect" presStyleLbl="revTx" presStyleIdx="0" presStyleCnt="4">
        <dgm:presLayoutVars>
          <dgm:chMax val="1"/>
          <dgm:chPref val="1"/>
        </dgm:presLayoutVars>
      </dgm:prSet>
      <dgm:spPr/>
    </dgm:pt>
    <dgm:pt modelId="{CBDC14A0-E242-4BA0-88D1-C4E2A8E2DB74}" type="pres">
      <dgm:prSet presAssocID="{58373DD8-093C-43FC-9580-7B50F95B62DD}" presName="sibTrans" presStyleCnt="0"/>
      <dgm:spPr/>
    </dgm:pt>
    <dgm:pt modelId="{EE8A590E-6D09-4C81-B44D-FBAF179CDA0F}" type="pres">
      <dgm:prSet presAssocID="{F92D3C54-0096-4F96-9B83-C7BCB6463CFA}" presName="compNode" presStyleCnt="0"/>
      <dgm:spPr/>
    </dgm:pt>
    <dgm:pt modelId="{694550F4-B92D-4B69-B133-08596EE641B8}" type="pres">
      <dgm:prSet presAssocID="{F92D3C54-0096-4F96-9B83-C7BCB6463C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B235FF4-A372-4DF0-B20B-DAE7DDEC812F}" type="pres">
      <dgm:prSet presAssocID="{F92D3C54-0096-4F96-9B83-C7BCB6463CFA}" presName="spaceRect" presStyleCnt="0"/>
      <dgm:spPr/>
    </dgm:pt>
    <dgm:pt modelId="{03775962-6BBB-40C3-9A78-B1B579E2884E}" type="pres">
      <dgm:prSet presAssocID="{F92D3C54-0096-4F96-9B83-C7BCB6463CFA}" presName="textRect" presStyleLbl="revTx" presStyleIdx="1" presStyleCnt="4">
        <dgm:presLayoutVars>
          <dgm:chMax val="1"/>
          <dgm:chPref val="1"/>
        </dgm:presLayoutVars>
      </dgm:prSet>
      <dgm:spPr/>
    </dgm:pt>
    <dgm:pt modelId="{A1ED859E-19B2-4004-B270-FA4D3A85AFBE}" type="pres">
      <dgm:prSet presAssocID="{9ECE4184-85FF-4AE5-8A2E-BD639AFD8625}" presName="sibTrans" presStyleCnt="0"/>
      <dgm:spPr/>
    </dgm:pt>
    <dgm:pt modelId="{CC2329BD-7045-4033-A4AC-082AB180163F}" type="pres">
      <dgm:prSet presAssocID="{E36AEF46-8F3F-40EF-AEED-13EDF4D8AE92}" presName="compNode" presStyleCnt="0"/>
      <dgm:spPr/>
    </dgm:pt>
    <dgm:pt modelId="{60862682-8FB2-4390-8E0C-1F74FD4F0D2A}" type="pres">
      <dgm:prSet presAssocID="{E36AEF46-8F3F-40EF-AEED-13EDF4D8AE9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88FC1D0B-EBAD-455C-899D-C47CAF43648E}" type="pres">
      <dgm:prSet presAssocID="{E36AEF46-8F3F-40EF-AEED-13EDF4D8AE92}" presName="spaceRect" presStyleCnt="0"/>
      <dgm:spPr/>
    </dgm:pt>
    <dgm:pt modelId="{7CF0B6FF-55BC-4F7B-88C5-54F59B1E5683}" type="pres">
      <dgm:prSet presAssocID="{E36AEF46-8F3F-40EF-AEED-13EDF4D8AE92}" presName="textRect" presStyleLbl="revTx" presStyleIdx="2" presStyleCnt="4">
        <dgm:presLayoutVars>
          <dgm:chMax val="1"/>
          <dgm:chPref val="1"/>
        </dgm:presLayoutVars>
      </dgm:prSet>
      <dgm:spPr/>
    </dgm:pt>
    <dgm:pt modelId="{CE367392-EC23-49F9-8B6E-FB803C400C34}" type="pres">
      <dgm:prSet presAssocID="{CB9EFEE5-E7D9-4C0C-8B5F-8766690B6ED8}" presName="sibTrans" presStyleCnt="0"/>
      <dgm:spPr/>
    </dgm:pt>
    <dgm:pt modelId="{8897D033-AB0A-49A4-9A95-6FE5AC53DA04}" type="pres">
      <dgm:prSet presAssocID="{9E78DD86-BAEC-43FF-B104-E4D5B2F83756}" presName="compNode" presStyleCnt="0"/>
      <dgm:spPr/>
    </dgm:pt>
    <dgm:pt modelId="{24B2426C-8B84-4020-98A4-C79135689B63}" type="pres">
      <dgm:prSet presAssocID="{9E78DD86-BAEC-43FF-B104-E4D5B2F837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BD3A5983-0BCC-437E-AC6B-E434F8BD47EC}" type="pres">
      <dgm:prSet presAssocID="{9E78DD86-BAEC-43FF-B104-E4D5B2F83756}" presName="spaceRect" presStyleCnt="0"/>
      <dgm:spPr/>
    </dgm:pt>
    <dgm:pt modelId="{4A9A3AEE-5F13-4031-8686-DB42E8ADD8C2}" type="pres">
      <dgm:prSet presAssocID="{9E78DD86-BAEC-43FF-B104-E4D5B2F83756}" presName="textRect" presStyleLbl="revTx" presStyleIdx="3" presStyleCnt="4">
        <dgm:presLayoutVars>
          <dgm:chMax val="1"/>
          <dgm:chPref val="1"/>
        </dgm:presLayoutVars>
      </dgm:prSet>
      <dgm:spPr/>
    </dgm:pt>
  </dgm:ptLst>
  <dgm:cxnLst>
    <dgm:cxn modelId="{EF828E1C-383B-4FD1-A454-C2139E6BD8D5}" type="presOf" srcId="{746FB30B-5124-4762-ACA3-B000F7B35E34}" destId="{3246D8F4-1561-44E5-9E5B-159EEE98A02C}" srcOrd="0" destOrd="0" presId="urn:microsoft.com/office/officeart/2018/2/layout/IconLabelList"/>
    <dgm:cxn modelId="{1A8E861D-C68B-4B40-9BA6-ABDDF61EDD59}" srcId="{99F4B32D-B7DB-44F0-8A2B-C83BB98074D8}" destId="{9E78DD86-BAEC-43FF-B104-E4D5B2F83756}" srcOrd="3" destOrd="0" parTransId="{538257ED-35F1-43DB-96C6-68BB1E6E69DB}" sibTransId="{9B13D817-F976-4B29-9692-67B503E5D987}"/>
    <dgm:cxn modelId="{EB597E3C-F7D8-4727-8F4E-FF505568CE1C}" srcId="{99F4B32D-B7DB-44F0-8A2B-C83BB98074D8}" destId="{F92D3C54-0096-4F96-9B83-C7BCB6463CFA}" srcOrd="1" destOrd="0" parTransId="{A5A17F4F-B3FD-4D14-8C6C-29BB8DF5EF60}" sibTransId="{9ECE4184-85FF-4AE5-8A2E-BD639AFD8625}"/>
    <dgm:cxn modelId="{3921C04E-DE2B-4776-BD32-756678B5CB20}" srcId="{99F4B32D-B7DB-44F0-8A2B-C83BB98074D8}" destId="{E36AEF46-8F3F-40EF-AEED-13EDF4D8AE92}" srcOrd="2" destOrd="0" parTransId="{F2888770-9F86-4539-B175-61BF66C1DE58}" sibTransId="{CB9EFEE5-E7D9-4C0C-8B5F-8766690B6ED8}"/>
    <dgm:cxn modelId="{285E4A54-061C-418A-A8FE-CC91EC3EE9BE}" type="presOf" srcId="{E36AEF46-8F3F-40EF-AEED-13EDF4D8AE92}" destId="{7CF0B6FF-55BC-4F7B-88C5-54F59B1E5683}" srcOrd="0" destOrd="0" presId="urn:microsoft.com/office/officeart/2018/2/layout/IconLabelList"/>
    <dgm:cxn modelId="{84DD4CA3-9948-43B0-B9CC-522B1C50D067}" srcId="{99F4B32D-B7DB-44F0-8A2B-C83BB98074D8}" destId="{746FB30B-5124-4762-ACA3-B000F7B35E34}" srcOrd="0" destOrd="0" parTransId="{1D63AD13-BD45-4CB6-A933-29CDFE33089B}" sibTransId="{58373DD8-093C-43FC-9580-7B50F95B62DD}"/>
    <dgm:cxn modelId="{FE391CD5-A9CB-4422-BD06-CEF2E416091B}" type="presOf" srcId="{F92D3C54-0096-4F96-9B83-C7BCB6463CFA}" destId="{03775962-6BBB-40C3-9A78-B1B579E2884E}" srcOrd="0" destOrd="0" presId="urn:microsoft.com/office/officeart/2018/2/layout/IconLabelList"/>
    <dgm:cxn modelId="{8A8C6FE0-4F57-4AC4-83C8-FC608963826F}" type="presOf" srcId="{9E78DD86-BAEC-43FF-B104-E4D5B2F83756}" destId="{4A9A3AEE-5F13-4031-8686-DB42E8ADD8C2}" srcOrd="0" destOrd="0" presId="urn:microsoft.com/office/officeart/2018/2/layout/IconLabelList"/>
    <dgm:cxn modelId="{4C44D1E6-784A-4C00-80E7-49E390772231}" type="presOf" srcId="{99F4B32D-B7DB-44F0-8A2B-C83BB98074D8}" destId="{743BD9E7-B8AC-43F7-9E93-4A27DB2BBDC6}" srcOrd="0" destOrd="0" presId="urn:microsoft.com/office/officeart/2018/2/layout/IconLabelList"/>
    <dgm:cxn modelId="{865F77B8-7BFD-4B2C-AAEB-6A15317B1B25}" type="presParOf" srcId="{743BD9E7-B8AC-43F7-9E93-4A27DB2BBDC6}" destId="{FB394BD8-8B3D-42CD-BB43-1502E6FA418A}" srcOrd="0" destOrd="0" presId="urn:microsoft.com/office/officeart/2018/2/layout/IconLabelList"/>
    <dgm:cxn modelId="{042E83C0-E437-4FD6-A03D-2BCE3F010E5E}" type="presParOf" srcId="{FB394BD8-8B3D-42CD-BB43-1502E6FA418A}" destId="{904647D7-8591-4092-BFFC-B6BE2939DF56}" srcOrd="0" destOrd="0" presId="urn:microsoft.com/office/officeart/2018/2/layout/IconLabelList"/>
    <dgm:cxn modelId="{37E202D8-3CB1-4413-880B-9699BFFD6830}" type="presParOf" srcId="{FB394BD8-8B3D-42CD-BB43-1502E6FA418A}" destId="{669EB895-DF8B-4C21-982D-D59A701A52E6}" srcOrd="1" destOrd="0" presId="urn:microsoft.com/office/officeart/2018/2/layout/IconLabelList"/>
    <dgm:cxn modelId="{B5DC6B38-08A6-4918-8974-5B583F7EE432}" type="presParOf" srcId="{FB394BD8-8B3D-42CD-BB43-1502E6FA418A}" destId="{3246D8F4-1561-44E5-9E5B-159EEE98A02C}" srcOrd="2" destOrd="0" presId="urn:microsoft.com/office/officeart/2018/2/layout/IconLabelList"/>
    <dgm:cxn modelId="{F319EE97-1465-435E-AAD4-F9AA292460D4}" type="presParOf" srcId="{743BD9E7-B8AC-43F7-9E93-4A27DB2BBDC6}" destId="{CBDC14A0-E242-4BA0-88D1-C4E2A8E2DB74}" srcOrd="1" destOrd="0" presId="urn:microsoft.com/office/officeart/2018/2/layout/IconLabelList"/>
    <dgm:cxn modelId="{75CDB502-F975-4FE5-8BEF-F72D68935C31}" type="presParOf" srcId="{743BD9E7-B8AC-43F7-9E93-4A27DB2BBDC6}" destId="{EE8A590E-6D09-4C81-B44D-FBAF179CDA0F}" srcOrd="2" destOrd="0" presId="urn:microsoft.com/office/officeart/2018/2/layout/IconLabelList"/>
    <dgm:cxn modelId="{4D25C052-5783-468C-82E1-C16FA2886998}" type="presParOf" srcId="{EE8A590E-6D09-4C81-B44D-FBAF179CDA0F}" destId="{694550F4-B92D-4B69-B133-08596EE641B8}" srcOrd="0" destOrd="0" presId="urn:microsoft.com/office/officeart/2018/2/layout/IconLabelList"/>
    <dgm:cxn modelId="{C8CE0076-38A9-4B05-8AAA-2766A2861593}" type="presParOf" srcId="{EE8A590E-6D09-4C81-B44D-FBAF179CDA0F}" destId="{8B235FF4-A372-4DF0-B20B-DAE7DDEC812F}" srcOrd="1" destOrd="0" presId="urn:microsoft.com/office/officeart/2018/2/layout/IconLabelList"/>
    <dgm:cxn modelId="{6E99131E-EFFD-40D0-AA56-E4DE4D610AD5}" type="presParOf" srcId="{EE8A590E-6D09-4C81-B44D-FBAF179CDA0F}" destId="{03775962-6BBB-40C3-9A78-B1B579E2884E}" srcOrd="2" destOrd="0" presId="urn:microsoft.com/office/officeart/2018/2/layout/IconLabelList"/>
    <dgm:cxn modelId="{CAD7E688-7C1C-4E42-A360-B3D8FCEE7A59}" type="presParOf" srcId="{743BD9E7-B8AC-43F7-9E93-4A27DB2BBDC6}" destId="{A1ED859E-19B2-4004-B270-FA4D3A85AFBE}" srcOrd="3" destOrd="0" presId="urn:microsoft.com/office/officeart/2018/2/layout/IconLabelList"/>
    <dgm:cxn modelId="{C6DEBA19-3025-4BFD-AB1C-E029A43F258A}" type="presParOf" srcId="{743BD9E7-B8AC-43F7-9E93-4A27DB2BBDC6}" destId="{CC2329BD-7045-4033-A4AC-082AB180163F}" srcOrd="4" destOrd="0" presId="urn:microsoft.com/office/officeart/2018/2/layout/IconLabelList"/>
    <dgm:cxn modelId="{76520B8E-E69E-41E1-BFCC-5BCC2413B986}" type="presParOf" srcId="{CC2329BD-7045-4033-A4AC-082AB180163F}" destId="{60862682-8FB2-4390-8E0C-1F74FD4F0D2A}" srcOrd="0" destOrd="0" presId="urn:microsoft.com/office/officeart/2018/2/layout/IconLabelList"/>
    <dgm:cxn modelId="{CC375FB3-0752-4E2D-980D-AB4A49BBEF65}" type="presParOf" srcId="{CC2329BD-7045-4033-A4AC-082AB180163F}" destId="{88FC1D0B-EBAD-455C-899D-C47CAF43648E}" srcOrd="1" destOrd="0" presId="urn:microsoft.com/office/officeart/2018/2/layout/IconLabelList"/>
    <dgm:cxn modelId="{0EAC55DC-6626-4759-BF1D-D3987D3E4E58}" type="presParOf" srcId="{CC2329BD-7045-4033-A4AC-082AB180163F}" destId="{7CF0B6FF-55BC-4F7B-88C5-54F59B1E5683}" srcOrd="2" destOrd="0" presId="urn:microsoft.com/office/officeart/2018/2/layout/IconLabelList"/>
    <dgm:cxn modelId="{8B4F09A4-19AD-4B51-80AE-5683BE8A8D1B}" type="presParOf" srcId="{743BD9E7-B8AC-43F7-9E93-4A27DB2BBDC6}" destId="{CE367392-EC23-49F9-8B6E-FB803C400C34}" srcOrd="5" destOrd="0" presId="urn:microsoft.com/office/officeart/2018/2/layout/IconLabelList"/>
    <dgm:cxn modelId="{0EE7855A-7862-44C5-A14C-2865B769927A}" type="presParOf" srcId="{743BD9E7-B8AC-43F7-9E93-4A27DB2BBDC6}" destId="{8897D033-AB0A-49A4-9A95-6FE5AC53DA04}" srcOrd="6" destOrd="0" presId="urn:microsoft.com/office/officeart/2018/2/layout/IconLabelList"/>
    <dgm:cxn modelId="{85357016-2400-4562-9191-E2912007485A}" type="presParOf" srcId="{8897D033-AB0A-49A4-9A95-6FE5AC53DA04}" destId="{24B2426C-8B84-4020-98A4-C79135689B63}" srcOrd="0" destOrd="0" presId="urn:microsoft.com/office/officeart/2018/2/layout/IconLabelList"/>
    <dgm:cxn modelId="{3BB3722B-C529-4A37-8A45-BF802469DBF2}" type="presParOf" srcId="{8897D033-AB0A-49A4-9A95-6FE5AC53DA04}" destId="{BD3A5983-0BCC-437E-AC6B-E434F8BD47EC}" srcOrd="1" destOrd="0" presId="urn:microsoft.com/office/officeart/2018/2/layout/IconLabelList"/>
    <dgm:cxn modelId="{7B0DEE1D-C9AC-4DBB-A220-FFB8286153E4}" type="presParOf" srcId="{8897D033-AB0A-49A4-9A95-6FE5AC53DA04}" destId="{4A9A3AEE-5F13-4031-8686-DB42E8ADD8C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83FBAAF-395E-4CD6-98E4-42FD121CEE7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3AA529A-F18E-4180-9B74-F48BAB464601}">
      <dgm:prSet custT="1"/>
      <dgm:spPr/>
      <dgm:t>
        <a:bodyPr/>
        <a:lstStyle/>
        <a:p>
          <a:r>
            <a:rPr lang="en-US" sz="3800" dirty="0"/>
            <a:t>ACH IP’s and Lab</a:t>
          </a:r>
        </a:p>
      </dgm:t>
    </dgm:pt>
    <dgm:pt modelId="{A8D5C15E-1428-48B8-8EDF-351B6BA79032}" type="parTrans" cxnId="{617E0FD4-A718-4D38-A440-11DF7E0EA9CF}">
      <dgm:prSet/>
      <dgm:spPr/>
      <dgm:t>
        <a:bodyPr/>
        <a:lstStyle/>
        <a:p>
          <a:endParaRPr lang="en-US"/>
        </a:p>
      </dgm:t>
    </dgm:pt>
    <dgm:pt modelId="{F722C2A7-4423-4CC7-A89E-0EA65B159058}" type="sibTrans" cxnId="{617E0FD4-A718-4D38-A440-11DF7E0EA9CF}">
      <dgm:prSet/>
      <dgm:spPr/>
      <dgm:t>
        <a:bodyPr/>
        <a:lstStyle/>
        <a:p>
          <a:endParaRPr lang="en-US"/>
        </a:p>
      </dgm:t>
    </dgm:pt>
    <dgm:pt modelId="{A997F13A-5C48-4803-A7D3-E7A5500A2292}">
      <dgm:prSet custT="1"/>
      <dgm:spPr/>
      <dgm:t>
        <a:bodyPr/>
        <a:lstStyle/>
        <a:p>
          <a:r>
            <a:rPr lang="en-US" sz="3600" dirty="0"/>
            <a:t>DSHS PHR 2/3</a:t>
          </a:r>
        </a:p>
      </dgm:t>
    </dgm:pt>
    <dgm:pt modelId="{D4EC4999-CE9F-40F1-AB4C-D66675FA462D}" type="parTrans" cxnId="{DE321D9F-605A-43AA-9839-D52FB2330C95}">
      <dgm:prSet/>
      <dgm:spPr/>
      <dgm:t>
        <a:bodyPr/>
        <a:lstStyle/>
        <a:p>
          <a:endParaRPr lang="en-US"/>
        </a:p>
      </dgm:t>
    </dgm:pt>
    <dgm:pt modelId="{60992F66-B2DB-43ED-A7D1-D242637A55CA}" type="sibTrans" cxnId="{DE321D9F-605A-43AA-9839-D52FB2330C95}">
      <dgm:prSet/>
      <dgm:spPr/>
      <dgm:t>
        <a:bodyPr/>
        <a:lstStyle/>
        <a:p>
          <a:endParaRPr lang="en-US"/>
        </a:p>
      </dgm:t>
    </dgm:pt>
    <dgm:pt modelId="{01DE01C3-36A0-4274-BBF2-5B8A9E62A092}">
      <dgm:prSet custT="1"/>
      <dgm:spPr/>
      <dgm:t>
        <a:bodyPr/>
        <a:lstStyle/>
        <a:p>
          <a:r>
            <a:rPr lang="en-US" sz="3800" dirty="0"/>
            <a:t>DSHS Lab</a:t>
          </a:r>
        </a:p>
      </dgm:t>
    </dgm:pt>
    <dgm:pt modelId="{E4FD2705-458A-4114-81D0-8CBEBA94AAF6}" type="parTrans" cxnId="{2E26E5AB-1076-41EA-ADEA-F0D7005AC1C4}">
      <dgm:prSet/>
      <dgm:spPr/>
      <dgm:t>
        <a:bodyPr/>
        <a:lstStyle/>
        <a:p>
          <a:endParaRPr lang="en-US"/>
        </a:p>
      </dgm:t>
    </dgm:pt>
    <dgm:pt modelId="{DFF8112E-AF2E-4510-95C7-C7AE371851C2}" type="sibTrans" cxnId="{2E26E5AB-1076-41EA-ADEA-F0D7005AC1C4}">
      <dgm:prSet/>
      <dgm:spPr/>
      <dgm:t>
        <a:bodyPr/>
        <a:lstStyle/>
        <a:p>
          <a:endParaRPr lang="en-US"/>
        </a:p>
      </dgm:t>
    </dgm:pt>
    <dgm:pt modelId="{15BAB0A9-B654-4A57-A6C2-26F97C717D72}">
      <dgm:prSet custT="1"/>
      <dgm:spPr/>
      <dgm:t>
        <a:bodyPr/>
        <a:lstStyle/>
        <a:p>
          <a:r>
            <a:rPr lang="en-US" sz="3800" dirty="0"/>
            <a:t>TCPH Collaborators</a:t>
          </a:r>
        </a:p>
      </dgm:t>
    </dgm:pt>
    <dgm:pt modelId="{468D7B9E-87C8-4B8A-A7D2-7F6EAFC8E2F9}" type="parTrans" cxnId="{9C5A68C7-3C1C-42A2-8EB9-19617AA4EA6D}">
      <dgm:prSet/>
      <dgm:spPr/>
      <dgm:t>
        <a:bodyPr/>
        <a:lstStyle/>
        <a:p>
          <a:endParaRPr lang="en-US"/>
        </a:p>
      </dgm:t>
    </dgm:pt>
    <dgm:pt modelId="{2E5F2B3A-8C29-4C1E-95B1-3CCE5E2A221D}" type="sibTrans" cxnId="{9C5A68C7-3C1C-42A2-8EB9-19617AA4EA6D}">
      <dgm:prSet/>
      <dgm:spPr/>
      <dgm:t>
        <a:bodyPr/>
        <a:lstStyle/>
        <a:p>
          <a:endParaRPr lang="en-US"/>
        </a:p>
      </dgm:t>
    </dgm:pt>
    <dgm:pt modelId="{FFEDF34C-1071-4799-BEC1-791A5A16E3B2}" type="pres">
      <dgm:prSet presAssocID="{683FBAAF-395E-4CD6-98E4-42FD121CEE77}" presName="vert0" presStyleCnt="0">
        <dgm:presLayoutVars>
          <dgm:dir/>
          <dgm:animOne val="branch"/>
          <dgm:animLvl val="lvl"/>
        </dgm:presLayoutVars>
      </dgm:prSet>
      <dgm:spPr/>
    </dgm:pt>
    <dgm:pt modelId="{E971CC0B-B4F0-4C71-A9E0-600B81FE0F57}" type="pres">
      <dgm:prSet presAssocID="{23AA529A-F18E-4180-9B74-F48BAB464601}" presName="thickLine" presStyleLbl="alignNode1" presStyleIdx="0" presStyleCnt="4"/>
      <dgm:spPr/>
    </dgm:pt>
    <dgm:pt modelId="{2310B325-E698-408A-978C-0E1DCE364AAA}" type="pres">
      <dgm:prSet presAssocID="{23AA529A-F18E-4180-9B74-F48BAB464601}" presName="horz1" presStyleCnt="0"/>
      <dgm:spPr/>
    </dgm:pt>
    <dgm:pt modelId="{618A7CB3-AC55-4757-B85C-DB7890459B87}" type="pres">
      <dgm:prSet presAssocID="{23AA529A-F18E-4180-9B74-F48BAB464601}" presName="tx1" presStyleLbl="revTx" presStyleIdx="0" presStyleCnt="4"/>
      <dgm:spPr/>
    </dgm:pt>
    <dgm:pt modelId="{D53EC657-CEE3-48E2-AB16-0DA5411E3AA1}" type="pres">
      <dgm:prSet presAssocID="{23AA529A-F18E-4180-9B74-F48BAB464601}" presName="vert1" presStyleCnt="0"/>
      <dgm:spPr/>
    </dgm:pt>
    <dgm:pt modelId="{C86BE411-6F32-4FC5-92F4-469597D98196}" type="pres">
      <dgm:prSet presAssocID="{A997F13A-5C48-4803-A7D3-E7A5500A2292}" presName="thickLine" presStyleLbl="alignNode1" presStyleIdx="1" presStyleCnt="4"/>
      <dgm:spPr/>
    </dgm:pt>
    <dgm:pt modelId="{4EFCDC55-6D4E-4501-9600-FF21C9FE4C60}" type="pres">
      <dgm:prSet presAssocID="{A997F13A-5C48-4803-A7D3-E7A5500A2292}" presName="horz1" presStyleCnt="0"/>
      <dgm:spPr/>
    </dgm:pt>
    <dgm:pt modelId="{53DD137D-83EC-44B0-85B6-DB34EFA2A360}" type="pres">
      <dgm:prSet presAssocID="{A997F13A-5C48-4803-A7D3-E7A5500A2292}" presName="tx1" presStyleLbl="revTx" presStyleIdx="1" presStyleCnt="4"/>
      <dgm:spPr/>
    </dgm:pt>
    <dgm:pt modelId="{73377F73-9C48-42D4-9305-7347F8414379}" type="pres">
      <dgm:prSet presAssocID="{A997F13A-5C48-4803-A7D3-E7A5500A2292}" presName="vert1" presStyleCnt="0"/>
      <dgm:spPr/>
    </dgm:pt>
    <dgm:pt modelId="{4B63A50A-B572-4801-85C9-6A11638A618F}" type="pres">
      <dgm:prSet presAssocID="{01DE01C3-36A0-4274-BBF2-5B8A9E62A092}" presName="thickLine" presStyleLbl="alignNode1" presStyleIdx="2" presStyleCnt="4"/>
      <dgm:spPr/>
    </dgm:pt>
    <dgm:pt modelId="{6523715F-2510-462B-90E1-D283AEDB5257}" type="pres">
      <dgm:prSet presAssocID="{01DE01C3-36A0-4274-BBF2-5B8A9E62A092}" presName="horz1" presStyleCnt="0"/>
      <dgm:spPr/>
    </dgm:pt>
    <dgm:pt modelId="{6A7253BB-BDEA-4461-922B-FB24398A4935}" type="pres">
      <dgm:prSet presAssocID="{01DE01C3-36A0-4274-BBF2-5B8A9E62A092}" presName="tx1" presStyleLbl="revTx" presStyleIdx="2" presStyleCnt="4"/>
      <dgm:spPr/>
    </dgm:pt>
    <dgm:pt modelId="{D24E49C9-3B52-41F9-B58B-356D40AA87BA}" type="pres">
      <dgm:prSet presAssocID="{01DE01C3-36A0-4274-BBF2-5B8A9E62A092}" presName="vert1" presStyleCnt="0"/>
      <dgm:spPr/>
    </dgm:pt>
    <dgm:pt modelId="{4238CA4D-0346-489F-82FC-E3CFB27BC6DA}" type="pres">
      <dgm:prSet presAssocID="{15BAB0A9-B654-4A57-A6C2-26F97C717D72}" presName="thickLine" presStyleLbl="alignNode1" presStyleIdx="3" presStyleCnt="4"/>
      <dgm:spPr/>
    </dgm:pt>
    <dgm:pt modelId="{F57688F1-0EAC-4832-B95B-8FBCE3FE625D}" type="pres">
      <dgm:prSet presAssocID="{15BAB0A9-B654-4A57-A6C2-26F97C717D72}" presName="horz1" presStyleCnt="0"/>
      <dgm:spPr/>
    </dgm:pt>
    <dgm:pt modelId="{E0B292A3-CE19-47ED-91F5-7347B8164665}" type="pres">
      <dgm:prSet presAssocID="{15BAB0A9-B654-4A57-A6C2-26F97C717D72}" presName="tx1" presStyleLbl="revTx" presStyleIdx="3" presStyleCnt="4"/>
      <dgm:spPr/>
    </dgm:pt>
    <dgm:pt modelId="{7583A935-0BE4-484F-B744-5392E2BCEEC0}" type="pres">
      <dgm:prSet presAssocID="{15BAB0A9-B654-4A57-A6C2-26F97C717D72}" presName="vert1" presStyleCnt="0"/>
      <dgm:spPr/>
    </dgm:pt>
  </dgm:ptLst>
  <dgm:cxnLst>
    <dgm:cxn modelId="{DC6BB725-B7EA-4FA7-A7C1-33700C24355D}" type="presOf" srcId="{23AA529A-F18E-4180-9B74-F48BAB464601}" destId="{618A7CB3-AC55-4757-B85C-DB7890459B87}" srcOrd="0" destOrd="0" presId="urn:microsoft.com/office/officeart/2008/layout/LinedList"/>
    <dgm:cxn modelId="{3DFC5C6D-2857-4162-AD5E-DC3C4FB07897}" type="presOf" srcId="{15BAB0A9-B654-4A57-A6C2-26F97C717D72}" destId="{E0B292A3-CE19-47ED-91F5-7347B8164665}" srcOrd="0" destOrd="0" presId="urn:microsoft.com/office/officeart/2008/layout/LinedList"/>
    <dgm:cxn modelId="{DE321D9F-605A-43AA-9839-D52FB2330C95}" srcId="{683FBAAF-395E-4CD6-98E4-42FD121CEE77}" destId="{A997F13A-5C48-4803-A7D3-E7A5500A2292}" srcOrd="1" destOrd="0" parTransId="{D4EC4999-CE9F-40F1-AB4C-D66675FA462D}" sibTransId="{60992F66-B2DB-43ED-A7D1-D242637A55CA}"/>
    <dgm:cxn modelId="{2E26E5AB-1076-41EA-ADEA-F0D7005AC1C4}" srcId="{683FBAAF-395E-4CD6-98E4-42FD121CEE77}" destId="{01DE01C3-36A0-4274-BBF2-5B8A9E62A092}" srcOrd="2" destOrd="0" parTransId="{E4FD2705-458A-4114-81D0-8CBEBA94AAF6}" sibTransId="{DFF8112E-AF2E-4510-95C7-C7AE371851C2}"/>
    <dgm:cxn modelId="{B06115C4-5667-41CC-BD76-AFD022A69D08}" type="presOf" srcId="{A997F13A-5C48-4803-A7D3-E7A5500A2292}" destId="{53DD137D-83EC-44B0-85B6-DB34EFA2A360}" srcOrd="0" destOrd="0" presId="urn:microsoft.com/office/officeart/2008/layout/LinedList"/>
    <dgm:cxn modelId="{9C5A68C7-3C1C-42A2-8EB9-19617AA4EA6D}" srcId="{683FBAAF-395E-4CD6-98E4-42FD121CEE77}" destId="{15BAB0A9-B654-4A57-A6C2-26F97C717D72}" srcOrd="3" destOrd="0" parTransId="{468D7B9E-87C8-4B8A-A7D2-7F6EAFC8E2F9}" sibTransId="{2E5F2B3A-8C29-4C1E-95B1-3CCE5E2A221D}"/>
    <dgm:cxn modelId="{FA0AE6D1-376F-4668-8E68-B2D8959AFDAD}" type="presOf" srcId="{683FBAAF-395E-4CD6-98E4-42FD121CEE77}" destId="{FFEDF34C-1071-4799-BEC1-791A5A16E3B2}" srcOrd="0" destOrd="0" presId="urn:microsoft.com/office/officeart/2008/layout/LinedList"/>
    <dgm:cxn modelId="{617E0FD4-A718-4D38-A440-11DF7E0EA9CF}" srcId="{683FBAAF-395E-4CD6-98E4-42FD121CEE77}" destId="{23AA529A-F18E-4180-9B74-F48BAB464601}" srcOrd="0" destOrd="0" parTransId="{A8D5C15E-1428-48B8-8EDF-351B6BA79032}" sibTransId="{F722C2A7-4423-4CC7-A89E-0EA65B159058}"/>
    <dgm:cxn modelId="{730DAEE6-1727-4DE0-BCDA-D7BC621F3138}" type="presOf" srcId="{01DE01C3-36A0-4274-BBF2-5B8A9E62A092}" destId="{6A7253BB-BDEA-4461-922B-FB24398A4935}" srcOrd="0" destOrd="0" presId="urn:microsoft.com/office/officeart/2008/layout/LinedList"/>
    <dgm:cxn modelId="{A43430EB-B0F7-4868-A9B5-15D22875F548}" type="presParOf" srcId="{FFEDF34C-1071-4799-BEC1-791A5A16E3B2}" destId="{E971CC0B-B4F0-4C71-A9E0-600B81FE0F57}" srcOrd="0" destOrd="0" presId="urn:microsoft.com/office/officeart/2008/layout/LinedList"/>
    <dgm:cxn modelId="{F0FBEA5D-4F26-4CF8-8AE8-CCC8B797F4E1}" type="presParOf" srcId="{FFEDF34C-1071-4799-BEC1-791A5A16E3B2}" destId="{2310B325-E698-408A-978C-0E1DCE364AAA}" srcOrd="1" destOrd="0" presId="urn:microsoft.com/office/officeart/2008/layout/LinedList"/>
    <dgm:cxn modelId="{CA79B086-AA64-4FE7-9164-6863CAD4175E}" type="presParOf" srcId="{2310B325-E698-408A-978C-0E1DCE364AAA}" destId="{618A7CB3-AC55-4757-B85C-DB7890459B87}" srcOrd="0" destOrd="0" presId="urn:microsoft.com/office/officeart/2008/layout/LinedList"/>
    <dgm:cxn modelId="{5215EEF6-2B17-4F54-8BEF-31199D221730}" type="presParOf" srcId="{2310B325-E698-408A-978C-0E1DCE364AAA}" destId="{D53EC657-CEE3-48E2-AB16-0DA5411E3AA1}" srcOrd="1" destOrd="0" presId="urn:microsoft.com/office/officeart/2008/layout/LinedList"/>
    <dgm:cxn modelId="{44C8AE9A-D499-46E1-8391-F6BFEEF06117}" type="presParOf" srcId="{FFEDF34C-1071-4799-BEC1-791A5A16E3B2}" destId="{C86BE411-6F32-4FC5-92F4-469597D98196}" srcOrd="2" destOrd="0" presId="urn:microsoft.com/office/officeart/2008/layout/LinedList"/>
    <dgm:cxn modelId="{7B688405-26FD-45C9-A0C4-3EA461D8112F}" type="presParOf" srcId="{FFEDF34C-1071-4799-BEC1-791A5A16E3B2}" destId="{4EFCDC55-6D4E-4501-9600-FF21C9FE4C60}" srcOrd="3" destOrd="0" presId="urn:microsoft.com/office/officeart/2008/layout/LinedList"/>
    <dgm:cxn modelId="{9F649B37-2DD8-4791-932E-7965FDDB00A9}" type="presParOf" srcId="{4EFCDC55-6D4E-4501-9600-FF21C9FE4C60}" destId="{53DD137D-83EC-44B0-85B6-DB34EFA2A360}" srcOrd="0" destOrd="0" presId="urn:microsoft.com/office/officeart/2008/layout/LinedList"/>
    <dgm:cxn modelId="{275BD2BB-1183-48ED-A4EE-9E1B12A30A28}" type="presParOf" srcId="{4EFCDC55-6D4E-4501-9600-FF21C9FE4C60}" destId="{73377F73-9C48-42D4-9305-7347F8414379}" srcOrd="1" destOrd="0" presId="urn:microsoft.com/office/officeart/2008/layout/LinedList"/>
    <dgm:cxn modelId="{F9B08A2A-0F72-46DF-B7E3-4CEF2588EDFE}" type="presParOf" srcId="{FFEDF34C-1071-4799-BEC1-791A5A16E3B2}" destId="{4B63A50A-B572-4801-85C9-6A11638A618F}" srcOrd="4" destOrd="0" presId="urn:microsoft.com/office/officeart/2008/layout/LinedList"/>
    <dgm:cxn modelId="{CD727AED-72D3-49F1-8E6D-6A10ECF09F74}" type="presParOf" srcId="{FFEDF34C-1071-4799-BEC1-791A5A16E3B2}" destId="{6523715F-2510-462B-90E1-D283AEDB5257}" srcOrd="5" destOrd="0" presId="urn:microsoft.com/office/officeart/2008/layout/LinedList"/>
    <dgm:cxn modelId="{EEECFAB5-A7AF-4D62-9E46-05F5AF489FCF}" type="presParOf" srcId="{6523715F-2510-462B-90E1-D283AEDB5257}" destId="{6A7253BB-BDEA-4461-922B-FB24398A4935}" srcOrd="0" destOrd="0" presId="urn:microsoft.com/office/officeart/2008/layout/LinedList"/>
    <dgm:cxn modelId="{1A978996-52EF-4EC8-8BA7-F5F95A6648E0}" type="presParOf" srcId="{6523715F-2510-462B-90E1-D283AEDB5257}" destId="{D24E49C9-3B52-41F9-B58B-356D40AA87BA}" srcOrd="1" destOrd="0" presId="urn:microsoft.com/office/officeart/2008/layout/LinedList"/>
    <dgm:cxn modelId="{14936836-D4D7-42AB-8C5A-EE370CB5AEC5}" type="presParOf" srcId="{FFEDF34C-1071-4799-BEC1-791A5A16E3B2}" destId="{4238CA4D-0346-489F-82FC-E3CFB27BC6DA}" srcOrd="6" destOrd="0" presId="urn:microsoft.com/office/officeart/2008/layout/LinedList"/>
    <dgm:cxn modelId="{57D4061E-2FBC-49A7-85D9-86BE92C6F302}" type="presParOf" srcId="{FFEDF34C-1071-4799-BEC1-791A5A16E3B2}" destId="{F57688F1-0EAC-4832-B95B-8FBCE3FE625D}" srcOrd="7" destOrd="0" presId="urn:microsoft.com/office/officeart/2008/layout/LinedList"/>
    <dgm:cxn modelId="{DD34CB13-04D9-4AA0-9632-C21F83AF1BDE}" type="presParOf" srcId="{F57688F1-0EAC-4832-B95B-8FBCE3FE625D}" destId="{E0B292A3-CE19-47ED-91F5-7347B8164665}" srcOrd="0" destOrd="0" presId="urn:microsoft.com/office/officeart/2008/layout/LinedList"/>
    <dgm:cxn modelId="{52924095-F4B6-4B99-BAFD-97641CECBEB6}" type="presParOf" srcId="{F57688F1-0EAC-4832-B95B-8FBCE3FE625D}" destId="{7583A935-0BE4-484F-B744-5392E2BCEE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8B3C6-C32D-4691-8DE7-E256C83E9956}"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8178E744-92E1-4A95-9326-AEA0B446B863}">
      <dgm:prSet phldrT="[Text]" custT="1"/>
      <dgm:spPr/>
      <dgm:t>
        <a:bodyPr/>
        <a:lstStyle/>
        <a:p>
          <a:r>
            <a:rPr lang="en-US" sz="2400" dirty="0"/>
            <a:t>Offer infection prevention and control (IPC) expertise</a:t>
          </a:r>
        </a:p>
      </dgm:t>
    </dgm:pt>
    <dgm:pt modelId="{4A4B9ED6-2FF0-4D03-BB4B-71751BAFB5F0}" type="parTrans" cxnId="{BC5831A1-7F26-4472-AD72-61AA49A9A3A2}">
      <dgm:prSet/>
      <dgm:spPr/>
      <dgm:t>
        <a:bodyPr/>
        <a:lstStyle/>
        <a:p>
          <a:endParaRPr lang="en-US" sz="2400"/>
        </a:p>
      </dgm:t>
    </dgm:pt>
    <dgm:pt modelId="{2FE33783-AC1A-4B21-9F2C-3DBE6742E8B7}" type="sibTrans" cxnId="{BC5831A1-7F26-4472-AD72-61AA49A9A3A2}">
      <dgm:prSet/>
      <dgm:spPr/>
      <dgm:t>
        <a:bodyPr/>
        <a:lstStyle/>
        <a:p>
          <a:endParaRPr lang="en-US" sz="2400"/>
        </a:p>
      </dgm:t>
    </dgm:pt>
    <dgm:pt modelId="{FC2261EF-56CC-4C47-BA96-23944AAA194D}">
      <dgm:prSet phldrT="[Text]" custT="1"/>
      <dgm:spPr/>
      <dgm:t>
        <a:bodyPr/>
        <a:lstStyle/>
        <a:p>
          <a:r>
            <a:rPr lang="en-US" sz="2400" dirty="0"/>
            <a:t>Conduct infection control assessments (ICARs)</a:t>
          </a:r>
        </a:p>
      </dgm:t>
    </dgm:pt>
    <dgm:pt modelId="{374AEDF1-FFEA-4320-B44D-8256D863084D}" type="parTrans" cxnId="{52CF261F-631C-4AA9-8B38-76343FE68460}">
      <dgm:prSet/>
      <dgm:spPr/>
      <dgm:t>
        <a:bodyPr/>
        <a:lstStyle/>
        <a:p>
          <a:endParaRPr lang="en-US" sz="2400"/>
        </a:p>
      </dgm:t>
    </dgm:pt>
    <dgm:pt modelId="{06378692-EBE9-46B1-BDC5-2A316B46DDD3}" type="sibTrans" cxnId="{52CF261F-631C-4AA9-8B38-76343FE68460}">
      <dgm:prSet/>
      <dgm:spPr/>
      <dgm:t>
        <a:bodyPr/>
        <a:lstStyle/>
        <a:p>
          <a:endParaRPr lang="en-US" sz="2400"/>
        </a:p>
      </dgm:t>
    </dgm:pt>
    <dgm:pt modelId="{D7D6B6A6-CC90-4282-873D-13B541B9699D}">
      <dgm:prSet phldrT="[Text]" custT="1"/>
      <dgm:spPr/>
      <dgm:t>
        <a:bodyPr/>
        <a:lstStyle/>
        <a:p>
          <a:r>
            <a:rPr lang="en-US" sz="2400"/>
            <a:t>Respond to investigations and outbreaks in healthcare facilities</a:t>
          </a:r>
          <a:endParaRPr lang="en-US" sz="2400" dirty="0"/>
        </a:p>
      </dgm:t>
    </dgm:pt>
    <dgm:pt modelId="{8BFDB1FF-8F08-45E2-89C9-81FD3FCD6947}" type="parTrans" cxnId="{E23F9857-611B-492A-AA2C-BB196675365B}">
      <dgm:prSet/>
      <dgm:spPr/>
      <dgm:t>
        <a:bodyPr/>
        <a:lstStyle/>
        <a:p>
          <a:endParaRPr lang="en-US" sz="2400"/>
        </a:p>
      </dgm:t>
    </dgm:pt>
    <dgm:pt modelId="{3834FC71-2E93-4983-825E-9FABBAED5059}" type="sibTrans" cxnId="{E23F9857-611B-492A-AA2C-BB196675365B}">
      <dgm:prSet/>
      <dgm:spPr/>
      <dgm:t>
        <a:bodyPr/>
        <a:lstStyle/>
        <a:p>
          <a:endParaRPr lang="en-US" sz="2400"/>
        </a:p>
      </dgm:t>
    </dgm:pt>
    <dgm:pt modelId="{4A3B991A-496A-4602-B5E8-2818515EEF71}">
      <dgm:prSet phldrT="[Text]" custT="1"/>
      <dgm:spPr/>
      <dgm:t>
        <a:bodyPr/>
        <a:lstStyle/>
        <a:p>
          <a:r>
            <a:rPr lang="en-US" sz="2400" dirty="0"/>
            <a:t>Assist local health departments and other DSHS programs</a:t>
          </a:r>
        </a:p>
      </dgm:t>
    </dgm:pt>
    <dgm:pt modelId="{749E9626-E858-4952-8287-22F4F84C6385}" type="parTrans" cxnId="{4591E93D-4DF5-4206-982E-93957689A3B6}">
      <dgm:prSet/>
      <dgm:spPr/>
      <dgm:t>
        <a:bodyPr/>
        <a:lstStyle/>
        <a:p>
          <a:endParaRPr lang="en-US" sz="2400"/>
        </a:p>
      </dgm:t>
    </dgm:pt>
    <dgm:pt modelId="{AC8DC446-4AB4-461C-B5A0-A0FC168AA23B}" type="sibTrans" cxnId="{4591E93D-4DF5-4206-982E-93957689A3B6}">
      <dgm:prSet/>
      <dgm:spPr/>
      <dgm:t>
        <a:bodyPr/>
        <a:lstStyle/>
        <a:p>
          <a:endParaRPr lang="en-US" sz="2400"/>
        </a:p>
      </dgm:t>
    </dgm:pt>
    <dgm:pt modelId="{B3AF55B0-086B-4DDE-A8FF-DFF677240846}">
      <dgm:prSet phldrT="[Text]" custT="1"/>
      <dgm:spPr/>
      <dgm:t>
        <a:bodyPr/>
        <a:lstStyle/>
        <a:p>
          <a:r>
            <a:rPr lang="en-US" sz="2400"/>
            <a:t>Provide education, training and mentoring</a:t>
          </a:r>
          <a:endParaRPr lang="en-US" sz="2400" dirty="0"/>
        </a:p>
      </dgm:t>
    </dgm:pt>
    <dgm:pt modelId="{57A7611E-54EE-4901-9E83-5B0FAF22184C}" type="sibTrans" cxnId="{502485F1-F69C-4CFF-925F-B9CA0C94E9A6}">
      <dgm:prSet/>
      <dgm:spPr/>
      <dgm:t>
        <a:bodyPr/>
        <a:lstStyle/>
        <a:p>
          <a:endParaRPr lang="en-US" sz="2400"/>
        </a:p>
      </dgm:t>
    </dgm:pt>
    <dgm:pt modelId="{F6046514-81EB-47FC-994F-2E9D1DCD8C39}" type="parTrans" cxnId="{502485F1-F69C-4CFF-925F-B9CA0C94E9A6}">
      <dgm:prSet/>
      <dgm:spPr/>
      <dgm:t>
        <a:bodyPr/>
        <a:lstStyle/>
        <a:p>
          <a:endParaRPr lang="en-US" sz="2400"/>
        </a:p>
      </dgm:t>
    </dgm:pt>
    <dgm:pt modelId="{34A0DDCA-38E3-4777-AC29-122ECEDB5171}" type="pres">
      <dgm:prSet presAssocID="{8478B3C6-C32D-4691-8DE7-E256C83E9956}" presName="diagram" presStyleCnt="0">
        <dgm:presLayoutVars>
          <dgm:dir/>
          <dgm:resizeHandles val="exact"/>
        </dgm:presLayoutVars>
      </dgm:prSet>
      <dgm:spPr/>
    </dgm:pt>
    <dgm:pt modelId="{87B35A7C-E11E-4686-96B1-07D6C4591E91}" type="pres">
      <dgm:prSet presAssocID="{8178E744-92E1-4A95-9326-AEA0B446B863}" presName="node" presStyleLbl="node1" presStyleIdx="0" presStyleCnt="5">
        <dgm:presLayoutVars>
          <dgm:bulletEnabled val="1"/>
        </dgm:presLayoutVars>
      </dgm:prSet>
      <dgm:spPr/>
    </dgm:pt>
    <dgm:pt modelId="{24D89297-CA1C-4BD2-BA14-0B3F00BBA59B}" type="pres">
      <dgm:prSet presAssocID="{2FE33783-AC1A-4B21-9F2C-3DBE6742E8B7}" presName="sibTrans" presStyleCnt="0"/>
      <dgm:spPr/>
    </dgm:pt>
    <dgm:pt modelId="{4FC3AB26-827A-4040-B7D3-8539A863CC4C}" type="pres">
      <dgm:prSet presAssocID="{B3AF55B0-086B-4DDE-A8FF-DFF677240846}" presName="node" presStyleLbl="node1" presStyleIdx="1" presStyleCnt="5">
        <dgm:presLayoutVars>
          <dgm:bulletEnabled val="1"/>
        </dgm:presLayoutVars>
      </dgm:prSet>
      <dgm:spPr/>
    </dgm:pt>
    <dgm:pt modelId="{F3EC7E69-F27F-4587-ACB8-081E37AFC82D}" type="pres">
      <dgm:prSet presAssocID="{57A7611E-54EE-4901-9E83-5B0FAF22184C}" presName="sibTrans" presStyleCnt="0"/>
      <dgm:spPr/>
    </dgm:pt>
    <dgm:pt modelId="{31E2AB62-C280-4094-8E3F-2D604A26B3B2}" type="pres">
      <dgm:prSet presAssocID="{FC2261EF-56CC-4C47-BA96-23944AAA194D}" presName="node" presStyleLbl="node1" presStyleIdx="2" presStyleCnt="5">
        <dgm:presLayoutVars>
          <dgm:bulletEnabled val="1"/>
        </dgm:presLayoutVars>
      </dgm:prSet>
      <dgm:spPr/>
    </dgm:pt>
    <dgm:pt modelId="{7866C2D0-0F76-4979-BE0B-4AEFFA0FC8A5}" type="pres">
      <dgm:prSet presAssocID="{06378692-EBE9-46B1-BDC5-2A316B46DDD3}" presName="sibTrans" presStyleCnt="0"/>
      <dgm:spPr/>
    </dgm:pt>
    <dgm:pt modelId="{0A11A4B6-CABB-43BE-BFA6-9EA7E2AB6EF5}" type="pres">
      <dgm:prSet presAssocID="{D7D6B6A6-CC90-4282-873D-13B541B9699D}" presName="node" presStyleLbl="node1" presStyleIdx="3" presStyleCnt="5" custScaleX="103470">
        <dgm:presLayoutVars>
          <dgm:bulletEnabled val="1"/>
        </dgm:presLayoutVars>
      </dgm:prSet>
      <dgm:spPr/>
    </dgm:pt>
    <dgm:pt modelId="{C2B20CAE-F186-45A3-A11D-B730BD6D36E9}" type="pres">
      <dgm:prSet presAssocID="{3834FC71-2E93-4983-825E-9FABBAED5059}" presName="sibTrans" presStyleCnt="0"/>
      <dgm:spPr/>
    </dgm:pt>
    <dgm:pt modelId="{6AD8B155-293E-4080-A13F-F28A48A23C56}" type="pres">
      <dgm:prSet presAssocID="{4A3B991A-496A-4602-B5E8-2818515EEF71}" presName="node" presStyleLbl="node1" presStyleIdx="4" presStyleCnt="5">
        <dgm:presLayoutVars>
          <dgm:bulletEnabled val="1"/>
        </dgm:presLayoutVars>
      </dgm:prSet>
      <dgm:spPr/>
    </dgm:pt>
  </dgm:ptLst>
  <dgm:cxnLst>
    <dgm:cxn modelId="{E6CBEC11-9B32-45DA-A06A-611D83E72A03}" type="presOf" srcId="{8478B3C6-C32D-4691-8DE7-E256C83E9956}" destId="{34A0DDCA-38E3-4777-AC29-122ECEDB5171}" srcOrd="0" destOrd="0" presId="urn:microsoft.com/office/officeart/2005/8/layout/default"/>
    <dgm:cxn modelId="{52CF261F-631C-4AA9-8B38-76343FE68460}" srcId="{8478B3C6-C32D-4691-8DE7-E256C83E9956}" destId="{FC2261EF-56CC-4C47-BA96-23944AAA194D}" srcOrd="2" destOrd="0" parTransId="{374AEDF1-FFEA-4320-B44D-8256D863084D}" sibTransId="{06378692-EBE9-46B1-BDC5-2A316B46DDD3}"/>
    <dgm:cxn modelId="{97290A36-84A5-40E7-87D6-78DEC82B61B5}" type="presOf" srcId="{FC2261EF-56CC-4C47-BA96-23944AAA194D}" destId="{31E2AB62-C280-4094-8E3F-2D604A26B3B2}" srcOrd="0" destOrd="0" presId="urn:microsoft.com/office/officeart/2005/8/layout/default"/>
    <dgm:cxn modelId="{4591E93D-4DF5-4206-982E-93957689A3B6}" srcId="{8478B3C6-C32D-4691-8DE7-E256C83E9956}" destId="{4A3B991A-496A-4602-B5E8-2818515EEF71}" srcOrd="4" destOrd="0" parTransId="{749E9626-E858-4952-8287-22F4F84C6385}" sibTransId="{AC8DC446-4AB4-461C-B5A0-A0FC168AA23B}"/>
    <dgm:cxn modelId="{3C43B769-13D3-4EEB-AB54-63F566867B9C}" type="presOf" srcId="{4A3B991A-496A-4602-B5E8-2818515EEF71}" destId="{6AD8B155-293E-4080-A13F-F28A48A23C56}" srcOrd="0" destOrd="0" presId="urn:microsoft.com/office/officeart/2005/8/layout/default"/>
    <dgm:cxn modelId="{3A4B3E6D-05FD-43EF-B486-AD216C8D7646}" type="presOf" srcId="{8178E744-92E1-4A95-9326-AEA0B446B863}" destId="{87B35A7C-E11E-4686-96B1-07D6C4591E91}" srcOrd="0" destOrd="0" presId="urn:microsoft.com/office/officeart/2005/8/layout/default"/>
    <dgm:cxn modelId="{9164BE51-76CD-4061-87A3-F88D4B98BB58}" type="presOf" srcId="{D7D6B6A6-CC90-4282-873D-13B541B9699D}" destId="{0A11A4B6-CABB-43BE-BFA6-9EA7E2AB6EF5}" srcOrd="0" destOrd="0" presId="urn:microsoft.com/office/officeart/2005/8/layout/default"/>
    <dgm:cxn modelId="{E23F9857-611B-492A-AA2C-BB196675365B}" srcId="{8478B3C6-C32D-4691-8DE7-E256C83E9956}" destId="{D7D6B6A6-CC90-4282-873D-13B541B9699D}" srcOrd="3" destOrd="0" parTransId="{8BFDB1FF-8F08-45E2-89C9-81FD3FCD6947}" sibTransId="{3834FC71-2E93-4983-825E-9FABBAED5059}"/>
    <dgm:cxn modelId="{BC5831A1-7F26-4472-AD72-61AA49A9A3A2}" srcId="{8478B3C6-C32D-4691-8DE7-E256C83E9956}" destId="{8178E744-92E1-4A95-9326-AEA0B446B863}" srcOrd="0" destOrd="0" parTransId="{4A4B9ED6-2FF0-4D03-BB4B-71751BAFB5F0}" sibTransId="{2FE33783-AC1A-4B21-9F2C-3DBE6742E8B7}"/>
    <dgm:cxn modelId="{F449CAEB-8F26-44F0-8357-C35B8E4296A0}" type="presOf" srcId="{B3AF55B0-086B-4DDE-A8FF-DFF677240846}" destId="{4FC3AB26-827A-4040-B7D3-8539A863CC4C}" srcOrd="0" destOrd="0" presId="urn:microsoft.com/office/officeart/2005/8/layout/default"/>
    <dgm:cxn modelId="{502485F1-F69C-4CFF-925F-B9CA0C94E9A6}" srcId="{8478B3C6-C32D-4691-8DE7-E256C83E9956}" destId="{B3AF55B0-086B-4DDE-A8FF-DFF677240846}" srcOrd="1" destOrd="0" parTransId="{F6046514-81EB-47FC-994F-2E9D1DCD8C39}" sibTransId="{57A7611E-54EE-4901-9E83-5B0FAF22184C}"/>
    <dgm:cxn modelId="{9BC19F86-071A-4B5F-AE22-1182B078BBC5}" type="presParOf" srcId="{34A0DDCA-38E3-4777-AC29-122ECEDB5171}" destId="{87B35A7C-E11E-4686-96B1-07D6C4591E91}" srcOrd="0" destOrd="0" presId="urn:microsoft.com/office/officeart/2005/8/layout/default"/>
    <dgm:cxn modelId="{7ABF9A07-2BF7-4903-BA3F-38DFAFA196CB}" type="presParOf" srcId="{34A0DDCA-38E3-4777-AC29-122ECEDB5171}" destId="{24D89297-CA1C-4BD2-BA14-0B3F00BBA59B}" srcOrd="1" destOrd="0" presId="urn:microsoft.com/office/officeart/2005/8/layout/default"/>
    <dgm:cxn modelId="{0A4DD0FD-BB63-45C7-A4C9-B74FDFE52897}" type="presParOf" srcId="{34A0DDCA-38E3-4777-AC29-122ECEDB5171}" destId="{4FC3AB26-827A-4040-B7D3-8539A863CC4C}" srcOrd="2" destOrd="0" presId="urn:microsoft.com/office/officeart/2005/8/layout/default"/>
    <dgm:cxn modelId="{AEA9CF4E-66B7-4DEB-8863-F4FB15A1A43F}" type="presParOf" srcId="{34A0DDCA-38E3-4777-AC29-122ECEDB5171}" destId="{F3EC7E69-F27F-4587-ACB8-081E37AFC82D}" srcOrd="3" destOrd="0" presId="urn:microsoft.com/office/officeart/2005/8/layout/default"/>
    <dgm:cxn modelId="{F63E9C7A-C023-4201-AEFF-442F1FA44C44}" type="presParOf" srcId="{34A0DDCA-38E3-4777-AC29-122ECEDB5171}" destId="{31E2AB62-C280-4094-8E3F-2D604A26B3B2}" srcOrd="4" destOrd="0" presId="urn:microsoft.com/office/officeart/2005/8/layout/default"/>
    <dgm:cxn modelId="{384FF1DB-0629-4390-BEB0-4DE6D47C7273}" type="presParOf" srcId="{34A0DDCA-38E3-4777-AC29-122ECEDB5171}" destId="{7866C2D0-0F76-4979-BE0B-4AEFFA0FC8A5}" srcOrd="5" destOrd="0" presId="urn:microsoft.com/office/officeart/2005/8/layout/default"/>
    <dgm:cxn modelId="{49771E8C-1352-4933-BCBB-A464D8C0E5D4}" type="presParOf" srcId="{34A0DDCA-38E3-4777-AC29-122ECEDB5171}" destId="{0A11A4B6-CABB-43BE-BFA6-9EA7E2AB6EF5}" srcOrd="6" destOrd="0" presId="urn:microsoft.com/office/officeart/2005/8/layout/default"/>
    <dgm:cxn modelId="{2D326570-30CD-40F0-8936-F4173AE5BBB8}" type="presParOf" srcId="{34A0DDCA-38E3-4777-AC29-122ECEDB5171}" destId="{C2B20CAE-F186-45A3-A11D-B730BD6D36E9}" srcOrd="7" destOrd="0" presId="urn:microsoft.com/office/officeart/2005/8/layout/default"/>
    <dgm:cxn modelId="{6CDB8C4F-B147-4D59-81A8-4CF2765AE2A4}" type="presParOf" srcId="{34A0DDCA-38E3-4777-AC29-122ECEDB5171}" destId="{6AD8B155-293E-4080-A13F-F28A48A23C5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ED6049-9017-4467-83F7-E863C12890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7EA5FB5-9406-44CD-9886-8642FA0392B3}">
      <dgm:prSet custT="1"/>
      <dgm:spPr/>
      <dgm:t>
        <a:bodyPr/>
        <a:lstStyle/>
        <a:p>
          <a:r>
            <a:rPr lang="en-US" sz="2400"/>
            <a:t>Standard Precautions</a:t>
          </a:r>
        </a:p>
      </dgm:t>
    </dgm:pt>
    <dgm:pt modelId="{6531B9E8-610A-41F8-8838-F304B592AD75}" type="parTrans" cxnId="{48BD06CA-72E0-427E-A6BF-84216A2BD2AE}">
      <dgm:prSet/>
      <dgm:spPr/>
      <dgm:t>
        <a:bodyPr/>
        <a:lstStyle/>
        <a:p>
          <a:endParaRPr lang="en-US" sz="2400"/>
        </a:p>
      </dgm:t>
    </dgm:pt>
    <dgm:pt modelId="{7BCD9079-6251-4B26-BA77-BDBE2CEC6D31}" type="sibTrans" cxnId="{48BD06CA-72E0-427E-A6BF-84216A2BD2AE}">
      <dgm:prSet/>
      <dgm:spPr/>
      <dgm:t>
        <a:bodyPr/>
        <a:lstStyle/>
        <a:p>
          <a:endParaRPr lang="en-US" sz="2400"/>
        </a:p>
      </dgm:t>
    </dgm:pt>
    <dgm:pt modelId="{8BA6D234-6FF2-4F6A-8190-3716D42E8CF1}">
      <dgm:prSet custT="1"/>
      <dgm:spPr/>
      <dgm:t>
        <a:bodyPr/>
        <a:lstStyle/>
        <a:p>
          <a:r>
            <a:rPr lang="en-US" sz="2400" dirty="0"/>
            <a:t>Immunization </a:t>
          </a:r>
        </a:p>
      </dgm:t>
    </dgm:pt>
    <dgm:pt modelId="{EBD2A571-A738-4E09-9D43-1AC40EFFF294}" type="parTrans" cxnId="{005B9D0E-9145-44C5-9AA5-49782E42CC99}">
      <dgm:prSet/>
      <dgm:spPr/>
      <dgm:t>
        <a:bodyPr/>
        <a:lstStyle/>
        <a:p>
          <a:endParaRPr lang="en-US" sz="2400"/>
        </a:p>
      </dgm:t>
    </dgm:pt>
    <dgm:pt modelId="{52FECBC0-613F-48DA-AB00-EB6EA36273ED}" type="sibTrans" cxnId="{005B9D0E-9145-44C5-9AA5-49782E42CC99}">
      <dgm:prSet/>
      <dgm:spPr/>
      <dgm:t>
        <a:bodyPr/>
        <a:lstStyle/>
        <a:p>
          <a:endParaRPr lang="en-US" sz="2400"/>
        </a:p>
      </dgm:t>
    </dgm:pt>
    <dgm:pt modelId="{8180F52F-38F4-4BBD-A8D3-A34B0140B8A7}">
      <dgm:prSet custT="1"/>
      <dgm:spPr/>
      <dgm:t>
        <a:bodyPr/>
        <a:lstStyle/>
        <a:p>
          <a:r>
            <a:rPr lang="en-US" sz="2400" dirty="0"/>
            <a:t>Serological surveillance</a:t>
          </a:r>
        </a:p>
      </dgm:t>
    </dgm:pt>
    <dgm:pt modelId="{EE0C2C7C-0BFF-46FD-B148-B0B6A5E0F5F4}" type="parTrans" cxnId="{DFF64690-290B-4E04-9EAC-6CB5E5290A8C}">
      <dgm:prSet/>
      <dgm:spPr/>
      <dgm:t>
        <a:bodyPr/>
        <a:lstStyle/>
        <a:p>
          <a:endParaRPr lang="en-US" sz="2400"/>
        </a:p>
      </dgm:t>
    </dgm:pt>
    <dgm:pt modelId="{983C750F-6137-4D3F-AAF4-8874437B66A6}" type="sibTrans" cxnId="{DFF64690-290B-4E04-9EAC-6CB5E5290A8C}">
      <dgm:prSet/>
      <dgm:spPr/>
      <dgm:t>
        <a:bodyPr/>
        <a:lstStyle/>
        <a:p>
          <a:endParaRPr lang="en-US" sz="2400"/>
        </a:p>
      </dgm:t>
    </dgm:pt>
    <dgm:pt modelId="{5E53C3E7-3FEF-4213-8417-85C5B013FE11}">
      <dgm:prSet custT="1"/>
      <dgm:spPr/>
      <dgm:t>
        <a:bodyPr/>
        <a:lstStyle/>
        <a:p>
          <a:r>
            <a:rPr lang="en-US" sz="2400" dirty="0"/>
            <a:t>HBV - dedicated isolation room</a:t>
          </a:r>
        </a:p>
      </dgm:t>
    </dgm:pt>
    <dgm:pt modelId="{4C2BB9EC-9C69-4B6D-998D-1ADE9C66D1A9}" type="parTrans" cxnId="{AE73DA7D-1BA5-49C7-9100-DAD75DE3EC61}">
      <dgm:prSet/>
      <dgm:spPr/>
      <dgm:t>
        <a:bodyPr/>
        <a:lstStyle/>
        <a:p>
          <a:endParaRPr lang="en-US" sz="2400"/>
        </a:p>
      </dgm:t>
    </dgm:pt>
    <dgm:pt modelId="{3810E03C-74DB-49D0-B31E-B1841F9BDE70}" type="sibTrans" cxnId="{AE73DA7D-1BA5-49C7-9100-DAD75DE3EC61}">
      <dgm:prSet/>
      <dgm:spPr/>
      <dgm:t>
        <a:bodyPr/>
        <a:lstStyle/>
        <a:p>
          <a:endParaRPr lang="en-US" sz="2400"/>
        </a:p>
      </dgm:t>
    </dgm:pt>
    <dgm:pt modelId="{DF25F70F-55E2-42C2-8885-67CB8CFA1A2C}">
      <dgm:prSet custT="1"/>
      <dgm:spPr/>
      <dgm:t>
        <a:bodyPr/>
        <a:lstStyle/>
        <a:p>
          <a:r>
            <a:rPr lang="en-US" sz="2400" dirty="0"/>
            <a:t>Environmental cleaning and disinfection</a:t>
          </a:r>
        </a:p>
      </dgm:t>
    </dgm:pt>
    <dgm:pt modelId="{45FA9655-E3DD-46FE-9FFD-7167D8DCE29B}" type="parTrans" cxnId="{61B671B9-434A-4BEE-B5A9-BDCFF9221CCB}">
      <dgm:prSet/>
      <dgm:spPr/>
      <dgm:t>
        <a:bodyPr/>
        <a:lstStyle/>
        <a:p>
          <a:endParaRPr lang="en-US" sz="2400"/>
        </a:p>
      </dgm:t>
    </dgm:pt>
    <dgm:pt modelId="{D628D997-69CE-4D33-A317-77D4ED56F8FB}" type="sibTrans" cxnId="{61B671B9-434A-4BEE-B5A9-BDCFF9221CCB}">
      <dgm:prSet/>
      <dgm:spPr/>
      <dgm:t>
        <a:bodyPr/>
        <a:lstStyle/>
        <a:p>
          <a:endParaRPr lang="en-US" sz="2400"/>
        </a:p>
      </dgm:t>
    </dgm:pt>
    <dgm:pt modelId="{31DBC43B-A998-4F74-86F4-9823B650F0B1}" type="pres">
      <dgm:prSet presAssocID="{1EED6049-9017-4467-83F7-E863C128905C}" presName="diagram" presStyleCnt="0">
        <dgm:presLayoutVars>
          <dgm:dir/>
          <dgm:resizeHandles val="exact"/>
        </dgm:presLayoutVars>
      </dgm:prSet>
      <dgm:spPr/>
    </dgm:pt>
    <dgm:pt modelId="{38745A9D-9C45-4FD5-829D-8253B478E810}" type="pres">
      <dgm:prSet presAssocID="{37EA5FB5-9406-44CD-9886-8642FA0392B3}" presName="node" presStyleLbl="node1" presStyleIdx="0" presStyleCnt="5">
        <dgm:presLayoutVars>
          <dgm:bulletEnabled val="1"/>
        </dgm:presLayoutVars>
      </dgm:prSet>
      <dgm:spPr/>
    </dgm:pt>
    <dgm:pt modelId="{62E66DA4-44F1-45B3-B856-7528F9229077}" type="pres">
      <dgm:prSet presAssocID="{7BCD9079-6251-4B26-BA77-BDBE2CEC6D31}" presName="sibTrans" presStyleCnt="0"/>
      <dgm:spPr/>
    </dgm:pt>
    <dgm:pt modelId="{07BB482A-DA21-4F97-8AD0-07BF348BFAD1}" type="pres">
      <dgm:prSet presAssocID="{8BA6D234-6FF2-4F6A-8190-3716D42E8CF1}" presName="node" presStyleLbl="node1" presStyleIdx="1" presStyleCnt="5">
        <dgm:presLayoutVars>
          <dgm:bulletEnabled val="1"/>
        </dgm:presLayoutVars>
      </dgm:prSet>
      <dgm:spPr/>
    </dgm:pt>
    <dgm:pt modelId="{DD92C2FC-DE62-488B-A22B-DAAFF51C20A1}" type="pres">
      <dgm:prSet presAssocID="{52FECBC0-613F-48DA-AB00-EB6EA36273ED}" presName="sibTrans" presStyleCnt="0"/>
      <dgm:spPr/>
    </dgm:pt>
    <dgm:pt modelId="{FBAA18B4-4427-432A-A983-AA466A45D14A}" type="pres">
      <dgm:prSet presAssocID="{8180F52F-38F4-4BBD-A8D3-A34B0140B8A7}" presName="node" presStyleLbl="node1" presStyleIdx="2" presStyleCnt="5">
        <dgm:presLayoutVars>
          <dgm:bulletEnabled val="1"/>
        </dgm:presLayoutVars>
      </dgm:prSet>
      <dgm:spPr/>
    </dgm:pt>
    <dgm:pt modelId="{90D2FB44-689F-4CC1-95AC-37B2C8302600}" type="pres">
      <dgm:prSet presAssocID="{983C750F-6137-4D3F-AAF4-8874437B66A6}" presName="sibTrans" presStyleCnt="0"/>
      <dgm:spPr/>
    </dgm:pt>
    <dgm:pt modelId="{D38B0ED9-5E02-4167-8179-5D1805B230D1}" type="pres">
      <dgm:prSet presAssocID="{5E53C3E7-3FEF-4213-8417-85C5B013FE11}" presName="node" presStyleLbl="node1" presStyleIdx="3" presStyleCnt="5">
        <dgm:presLayoutVars>
          <dgm:bulletEnabled val="1"/>
        </dgm:presLayoutVars>
      </dgm:prSet>
      <dgm:spPr/>
    </dgm:pt>
    <dgm:pt modelId="{BF120F4D-89C6-4025-84B2-2E3EC4A5620D}" type="pres">
      <dgm:prSet presAssocID="{3810E03C-74DB-49D0-B31E-B1841F9BDE70}" presName="sibTrans" presStyleCnt="0"/>
      <dgm:spPr/>
    </dgm:pt>
    <dgm:pt modelId="{0F666860-73DD-41A3-8456-1D726F1CE60D}" type="pres">
      <dgm:prSet presAssocID="{DF25F70F-55E2-42C2-8885-67CB8CFA1A2C}" presName="node" presStyleLbl="node1" presStyleIdx="4" presStyleCnt="5">
        <dgm:presLayoutVars>
          <dgm:bulletEnabled val="1"/>
        </dgm:presLayoutVars>
      </dgm:prSet>
      <dgm:spPr/>
    </dgm:pt>
  </dgm:ptLst>
  <dgm:cxnLst>
    <dgm:cxn modelId="{005B9D0E-9145-44C5-9AA5-49782E42CC99}" srcId="{1EED6049-9017-4467-83F7-E863C128905C}" destId="{8BA6D234-6FF2-4F6A-8190-3716D42E8CF1}" srcOrd="1" destOrd="0" parTransId="{EBD2A571-A738-4E09-9D43-1AC40EFFF294}" sibTransId="{52FECBC0-613F-48DA-AB00-EB6EA36273ED}"/>
    <dgm:cxn modelId="{0BA7A831-8E08-44C1-8340-5E0FDFF0CFEE}" type="presOf" srcId="{37EA5FB5-9406-44CD-9886-8642FA0392B3}" destId="{38745A9D-9C45-4FD5-829D-8253B478E810}" srcOrd="0" destOrd="0" presId="urn:microsoft.com/office/officeart/2005/8/layout/default"/>
    <dgm:cxn modelId="{F5935778-5E17-4B0F-88AB-1D43E50846A9}" type="presOf" srcId="{1EED6049-9017-4467-83F7-E863C128905C}" destId="{31DBC43B-A998-4F74-86F4-9823B650F0B1}" srcOrd="0" destOrd="0" presId="urn:microsoft.com/office/officeart/2005/8/layout/default"/>
    <dgm:cxn modelId="{AE73DA7D-1BA5-49C7-9100-DAD75DE3EC61}" srcId="{1EED6049-9017-4467-83F7-E863C128905C}" destId="{5E53C3E7-3FEF-4213-8417-85C5B013FE11}" srcOrd="3" destOrd="0" parTransId="{4C2BB9EC-9C69-4B6D-998D-1ADE9C66D1A9}" sibTransId="{3810E03C-74DB-49D0-B31E-B1841F9BDE70}"/>
    <dgm:cxn modelId="{DFF64690-290B-4E04-9EAC-6CB5E5290A8C}" srcId="{1EED6049-9017-4467-83F7-E863C128905C}" destId="{8180F52F-38F4-4BBD-A8D3-A34B0140B8A7}" srcOrd="2" destOrd="0" parTransId="{EE0C2C7C-0BFF-46FD-B148-B0B6A5E0F5F4}" sibTransId="{983C750F-6137-4D3F-AAF4-8874437B66A6}"/>
    <dgm:cxn modelId="{61B671B9-434A-4BEE-B5A9-BDCFF9221CCB}" srcId="{1EED6049-9017-4467-83F7-E863C128905C}" destId="{DF25F70F-55E2-42C2-8885-67CB8CFA1A2C}" srcOrd="4" destOrd="0" parTransId="{45FA9655-E3DD-46FE-9FFD-7167D8DCE29B}" sibTransId="{D628D997-69CE-4D33-A317-77D4ED56F8FB}"/>
    <dgm:cxn modelId="{EE9924C7-C425-444C-A15D-FA5351A0E33A}" type="presOf" srcId="{5E53C3E7-3FEF-4213-8417-85C5B013FE11}" destId="{D38B0ED9-5E02-4167-8179-5D1805B230D1}" srcOrd="0" destOrd="0" presId="urn:microsoft.com/office/officeart/2005/8/layout/default"/>
    <dgm:cxn modelId="{48BD06CA-72E0-427E-A6BF-84216A2BD2AE}" srcId="{1EED6049-9017-4467-83F7-E863C128905C}" destId="{37EA5FB5-9406-44CD-9886-8642FA0392B3}" srcOrd="0" destOrd="0" parTransId="{6531B9E8-610A-41F8-8838-F304B592AD75}" sibTransId="{7BCD9079-6251-4B26-BA77-BDBE2CEC6D31}"/>
    <dgm:cxn modelId="{03F794D9-C624-4BEA-B492-D72DA264C86D}" type="presOf" srcId="{8180F52F-38F4-4BBD-A8D3-A34B0140B8A7}" destId="{FBAA18B4-4427-432A-A983-AA466A45D14A}" srcOrd="0" destOrd="0" presId="urn:microsoft.com/office/officeart/2005/8/layout/default"/>
    <dgm:cxn modelId="{09B8E6E5-2A98-4840-99D7-268A62F2F242}" type="presOf" srcId="{DF25F70F-55E2-42C2-8885-67CB8CFA1A2C}" destId="{0F666860-73DD-41A3-8456-1D726F1CE60D}" srcOrd="0" destOrd="0" presId="urn:microsoft.com/office/officeart/2005/8/layout/default"/>
    <dgm:cxn modelId="{70FBFFEB-9207-4098-8BCC-923C45AA2E88}" type="presOf" srcId="{8BA6D234-6FF2-4F6A-8190-3716D42E8CF1}" destId="{07BB482A-DA21-4F97-8AD0-07BF348BFAD1}" srcOrd="0" destOrd="0" presId="urn:microsoft.com/office/officeart/2005/8/layout/default"/>
    <dgm:cxn modelId="{A12C52C6-D0EB-4340-8BBB-EC604F82BB62}" type="presParOf" srcId="{31DBC43B-A998-4F74-86F4-9823B650F0B1}" destId="{38745A9D-9C45-4FD5-829D-8253B478E810}" srcOrd="0" destOrd="0" presId="urn:microsoft.com/office/officeart/2005/8/layout/default"/>
    <dgm:cxn modelId="{909300BC-8036-4F42-B53F-4605E5AB42FA}" type="presParOf" srcId="{31DBC43B-A998-4F74-86F4-9823B650F0B1}" destId="{62E66DA4-44F1-45B3-B856-7528F9229077}" srcOrd="1" destOrd="0" presId="urn:microsoft.com/office/officeart/2005/8/layout/default"/>
    <dgm:cxn modelId="{19452B71-4F26-4501-8959-5395C6CC717B}" type="presParOf" srcId="{31DBC43B-A998-4F74-86F4-9823B650F0B1}" destId="{07BB482A-DA21-4F97-8AD0-07BF348BFAD1}" srcOrd="2" destOrd="0" presId="urn:microsoft.com/office/officeart/2005/8/layout/default"/>
    <dgm:cxn modelId="{768D306C-1678-4797-9F90-E6D9315C9C25}" type="presParOf" srcId="{31DBC43B-A998-4F74-86F4-9823B650F0B1}" destId="{DD92C2FC-DE62-488B-A22B-DAAFF51C20A1}" srcOrd="3" destOrd="0" presId="urn:microsoft.com/office/officeart/2005/8/layout/default"/>
    <dgm:cxn modelId="{D058ACC0-AB8E-445E-8EE0-637F0726E927}" type="presParOf" srcId="{31DBC43B-A998-4F74-86F4-9823B650F0B1}" destId="{FBAA18B4-4427-432A-A983-AA466A45D14A}" srcOrd="4" destOrd="0" presId="urn:microsoft.com/office/officeart/2005/8/layout/default"/>
    <dgm:cxn modelId="{061DF20F-5B73-4EC5-8D61-46E16260D6B1}" type="presParOf" srcId="{31DBC43B-A998-4F74-86F4-9823B650F0B1}" destId="{90D2FB44-689F-4CC1-95AC-37B2C8302600}" srcOrd="5" destOrd="0" presId="urn:microsoft.com/office/officeart/2005/8/layout/default"/>
    <dgm:cxn modelId="{F1A15782-3057-4A3F-9A29-FE9C1AAD242D}" type="presParOf" srcId="{31DBC43B-A998-4F74-86F4-9823B650F0B1}" destId="{D38B0ED9-5E02-4167-8179-5D1805B230D1}" srcOrd="6" destOrd="0" presId="urn:microsoft.com/office/officeart/2005/8/layout/default"/>
    <dgm:cxn modelId="{1E6ED7F8-1CF1-4B80-A5B4-2838F9AB4280}" type="presParOf" srcId="{31DBC43B-A998-4F74-86F4-9823B650F0B1}" destId="{BF120F4D-89C6-4025-84B2-2E3EC4A5620D}" srcOrd="7" destOrd="0" presId="urn:microsoft.com/office/officeart/2005/8/layout/default"/>
    <dgm:cxn modelId="{822B170F-7040-4D21-ADB1-AAF1DB74B2EA}" type="presParOf" srcId="{31DBC43B-A998-4F74-86F4-9823B650F0B1}" destId="{0F666860-73DD-41A3-8456-1D726F1CE60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2B0F0E-9776-44FF-80D2-7867BCC973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E3AD144-78B4-4CCD-9153-0457AEAC8366}">
      <dgm:prSet/>
      <dgm:spPr/>
      <dgm:t>
        <a:bodyPr/>
        <a:lstStyle/>
        <a:p>
          <a:r>
            <a:rPr lang="en-US"/>
            <a:t>Identify exposed patients </a:t>
          </a:r>
        </a:p>
      </dgm:t>
    </dgm:pt>
    <dgm:pt modelId="{AAC7F41A-34E6-4809-8E11-5A7EAFE31DE8}" type="parTrans" cxnId="{7B3A062C-55F2-4CC2-956D-836849F8F1E3}">
      <dgm:prSet/>
      <dgm:spPr/>
      <dgm:t>
        <a:bodyPr/>
        <a:lstStyle/>
        <a:p>
          <a:endParaRPr lang="en-US"/>
        </a:p>
      </dgm:t>
    </dgm:pt>
    <dgm:pt modelId="{FC0695A9-CC0F-471C-BA17-E5D9D601DB39}" type="sibTrans" cxnId="{7B3A062C-55F2-4CC2-956D-836849F8F1E3}">
      <dgm:prSet/>
      <dgm:spPr/>
      <dgm:t>
        <a:bodyPr/>
        <a:lstStyle/>
        <a:p>
          <a:endParaRPr lang="en-US"/>
        </a:p>
      </dgm:t>
    </dgm:pt>
    <dgm:pt modelId="{A8491A9B-0A68-41DC-BBE6-95BA3721F370}">
      <dgm:prSet/>
      <dgm:spPr/>
      <dgm:t>
        <a:bodyPr/>
        <a:lstStyle/>
        <a:p>
          <a:r>
            <a:rPr lang="en-US"/>
            <a:t>Determine HBV status of exposed patients </a:t>
          </a:r>
        </a:p>
      </dgm:t>
    </dgm:pt>
    <dgm:pt modelId="{A146A3E9-8982-40F9-A6B8-5C3526124E28}" type="parTrans" cxnId="{B5FB41D2-4017-4C45-81AA-86A53019E35B}">
      <dgm:prSet/>
      <dgm:spPr/>
      <dgm:t>
        <a:bodyPr/>
        <a:lstStyle/>
        <a:p>
          <a:endParaRPr lang="en-US"/>
        </a:p>
      </dgm:t>
    </dgm:pt>
    <dgm:pt modelId="{14A11939-1E27-4FB9-94E2-F8CC46414A53}" type="sibTrans" cxnId="{B5FB41D2-4017-4C45-81AA-86A53019E35B}">
      <dgm:prSet/>
      <dgm:spPr/>
      <dgm:t>
        <a:bodyPr/>
        <a:lstStyle/>
        <a:p>
          <a:endParaRPr lang="en-US"/>
        </a:p>
      </dgm:t>
    </dgm:pt>
    <dgm:pt modelId="{84222E1C-F002-42CC-BE83-27AE72C57410}">
      <dgm:prSet/>
      <dgm:spPr/>
      <dgm:t>
        <a:bodyPr/>
        <a:lstStyle/>
        <a:p>
          <a:r>
            <a:rPr lang="en-US"/>
            <a:t>Notify exposed patients </a:t>
          </a:r>
        </a:p>
      </dgm:t>
    </dgm:pt>
    <dgm:pt modelId="{9B6ED1CA-5F9D-47E3-BAC7-481B957F6809}" type="parTrans" cxnId="{6308543C-CF11-45AF-A407-A5DA1CDA4E8E}">
      <dgm:prSet/>
      <dgm:spPr/>
      <dgm:t>
        <a:bodyPr/>
        <a:lstStyle/>
        <a:p>
          <a:endParaRPr lang="en-US"/>
        </a:p>
      </dgm:t>
    </dgm:pt>
    <dgm:pt modelId="{FAA842BD-DBC0-4E62-BD38-8E99FFB416E0}" type="sibTrans" cxnId="{6308543C-CF11-45AF-A407-A5DA1CDA4E8E}">
      <dgm:prSet/>
      <dgm:spPr/>
      <dgm:t>
        <a:bodyPr/>
        <a:lstStyle/>
        <a:p>
          <a:endParaRPr lang="en-US"/>
        </a:p>
      </dgm:t>
    </dgm:pt>
    <dgm:pt modelId="{11F7CA01-0519-43B8-9E35-877BF1742FD1}">
      <dgm:prSet/>
      <dgm:spPr/>
      <dgm:t>
        <a:bodyPr/>
        <a:lstStyle/>
        <a:p>
          <a:r>
            <a:rPr lang="en-US" dirty="0"/>
            <a:t>Notify outpatient dialysis clinics where exposed patients were receiving care</a:t>
          </a:r>
        </a:p>
      </dgm:t>
    </dgm:pt>
    <dgm:pt modelId="{34664A74-C047-4FFC-83A1-86BFE018A7FE}" type="parTrans" cxnId="{0C6D1E5B-FFA7-4F6E-91EF-98F74F478101}">
      <dgm:prSet/>
      <dgm:spPr/>
      <dgm:t>
        <a:bodyPr/>
        <a:lstStyle/>
        <a:p>
          <a:endParaRPr lang="en-US"/>
        </a:p>
      </dgm:t>
    </dgm:pt>
    <dgm:pt modelId="{7C09421A-1FEE-4F91-9302-11F3F6683222}" type="sibTrans" cxnId="{0C6D1E5B-FFA7-4F6E-91EF-98F74F478101}">
      <dgm:prSet/>
      <dgm:spPr/>
      <dgm:t>
        <a:bodyPr/>
        <a:lstStyle/>
        <a:p>
          <a:endParaRPr lang="en-US"/>
        </a:p>
      </dgm:t>
    </dgm:pt>
    <dgm:pt modelId="{46FD41FD-EE8B-4909-9ED0-522FAD3CE7C1}">
      <dgm:prSet/>
      <dgm:spPr/>
      <dgm:t>
        <a:bodyPr/>
        <a:lstStyle/>
        <a:p>
          <a:r>
            <a:rPr lang="en-US" dirty="0"/>
            <a:t>Notified public health </a:t>
          </a:r>
        </a:p>
      </dgm:t>
    </dgm:pt>
    <dgm:pt modelId="{4D7E651A-649E-447A-B4E7-82D74793736A}" type="parTrans" cxnId="{01316D5A-3DE6-4F6E-991C-0422478EA868}">
      <dgm:prSet/>
      <dgm:spPr/>
      <dgm:t>
        <a:bodyPr/>
        <a:lstStyle/>
        <a:p>
          <a:endParaRPr lang="en-US"/>
        </a:p>
      </dgm:t>
    </dgm:pt>
    <dgm:pt modelId="{D791984B-7CFF-483A-8C87-4CDC9F735EBC}" type="sibTrans" cxnId="{01316D5A-3DE6-4F6E-991C-0422478EA868}">
      <dgm:prSet/>
      <dgm:spPr/>
      <dgm:t>
        <a:bodyPr/>
        <a:lstStyle/>
        <a:p>
          <a:endParaRPr lang="en-US"/>
        </a:p>
      </dgm:t>
    </dgm:pt>
    <dgm:pt modelId="{42B6BBD4-8519-4E1F-8DA8-31CC6C87D4D0}" type="pres">
      <dgm:prSet presAssocID="{C72B0F0E-9776-44FF-80D2-7867BCC973FA}" presName="vert0" presStyleCnt="0">
        <dgm:presLayoutVars>
          <dgm:dir/>
          <dgm:animOne val="branch"/>
          <dgm:animLvl val="lvl"/>
        </dgm:presLayoutVars>
      </dgm:prSet>
      <dgm:spPr/>
    </dgm:pt>
    <dgm:pt modelId="{915EE1F8-BC02-4B91-9CA4-E21FBA654B45}" type="pres">
      <dgm:prSet presAssocID="{CE3AD144-78B4-4CCD-9153-0457AEAC8366}" presName="thickLine" presStyleLbl="alignNode1" presStyleIdx="0" presStyleCnt="5"/>
      <dgm:spPr/>
    </dgm:pt>
    <dgm:pt modelId="{97E6F928-2B47-46FD-9AD0-EE8A2A598F06}" type="pres">
      <dgm:prSet presAssocID="{CE3AD144-78B4-4CCD-9153-0457AEAC8366}" presName="horz1" presStyleCnt="0"/>
      <dgm:spPr/>
    </dgm:pt>
    <dgm:pt modelId="{D911105A-470A-4E12-976A-6B5DCE32ACCB}" type="pres">
      <dgm:prSet presAssocID="{CE3AD144-78B4-4CCD-9153-0457AEAC8366}" presName="tx1" presStyleLbl="revTx" presStyleIdx="0" presStyleCnt="5"/>
      <dgm:spPr/>
    </dgm:pt>
    <dgm:pt modelId="{9695A9F2-F963-4D69-9625-463FA2231D59}" type="pres">
      <dgm:prSet presAssocID="{CE3AD144-78B4-4CCD-9153-0457AEAC8366}" presName="vert1" presStyleCnt="0"/>
      <dgm:spPr/>
    </dgm:pt>
    <dgm:pt modelId="{62DF587A-48DB-4887-AB9E-DBEE212692EA}" type="pres">
      <dgm:prSet presAssocID="{A8491A9B-0A68-41DC-BBE6-95BA3721F370}" presName="thickLine" presStyleLbl="alignNode1" presStyleIdx="1" presStyleCnt="5"/>
      <dgm:spPr/>
    </dgm:pt>
    <dgm:pt modelId="{35269804-6A4E-4398-9E33-912A339D7946}" type="pres">
      <dgm:prSet presAssocID="{A8491A9B-0A68-41DC-BBE6-95BA3721F370}" presName="horz1" presStyleCnt="0"/>
      <dgm:spPr/>
    </dgm:pt>
    <dgm:pt modelId="{110BE92D-D5BA-44EF-B8B9-4698B8D876B5}" type="pres">
      <dgm:prSet presAssocID="{A8491A9B-0A68-41DC-BBE6-95BA3721F370}" presName="tx1" presStyleLbl="revTx" presStyleIdx="1" presStyleCnt="5"/>
      <dgm:spPr/>
    </dgm:pt>
    <dgm:pt modelId="{38AAA76E-95D1-4389-81D1-B27F9AF0148D}" type="pres">
      <dgm:prSet presAssocID="{A8491A9B-0A68-41DC-BBE6-95BA3721F370}" presName="vert1" presStyleCnt="0"/>
      <dgm:spPr/>
    </dgm:pt>
    <dgm:pt modelId="{EC7ED0B1-EBDD-4720-A99E-039C0EECCE08}" type="pres">
      <dgm:prSet presAssocID="{84222E1C-F002-42CC-BE83-27AE72C57410}" presName="thickLine" presStyleLbl="alignNode1" presStyleIdx="2" presStyleCnt="5"/>
      <dgm:spPr/>
    </dgm:pt>
    <dgm:pt modelId="{D6BA2514-5396-4F61-9CED-1F5191622C84}" type="pres">
      <dgm:prSet presAssocID="{84222E1C-F002-42CC-BE83-27AE72C57410}" presName="horz1" presStyleCnt="0"/>
      <dgm:spPr/>
    </dgm:pt>
    <dgm:pt modelId="{EE3B7F86-D268-4836-B041-7D7A2305D670}" type="pres">
      <dgm:prSet presAssocID="{84222E1C-F002-42CC-BE83-27AE72C57410}" presName="tx1" presStyleLbl="revTx" presStyleIdx="2" presStyleCnt="5"/>
      <dgm:spPr/>
    </dgm:pt>
    <dgm:pt modelId="{EBB37D25-491B-41AE-87C3-2275FE336585}" type="pres">
      <dgm:prSet presAssocID="{84222E1C-F002-42CC-BE83-27AE72C57410}" presName="vert1" presStyleCnt="0"/>
      <dgm:spPr/>
    </dgm:pt>
    <dgm:pt modelId="{5DDE146D-842A-4AB6-BE7A-CB642CEF2E5B}" type="pres">
      <dgm:prSet presAssocID="{11F7CA01-0519-43B8-9E35-877BF1742FD1}" presName="thickLine" presStyleLbl="alignNode1" presStyleIdx="3" presStyleCnt="5"/>
      <dgm:spPr/>
    </dgm:pt>
    <dgm:pt modelId="{FE573533-64AF-4229-B416-913A16BC7123}" type="pres">
      <dgm:prSet presAssocID="{11F7CA01-0519-43B8-9E35-877BF1742FD1}" presName="horz1" presStyleCnt="0"/>
      <dgm:spPr/>
    </dgm:pt>
    <dgm:pt modelId="{46207A83-63C0-47F4-A9EB-100067E3ECFA}" type="pres">
      <dgm:prSet presAssocID="{11F7CA01-0519-43B8-9E35-877BF1742FD1}" presName="tx1" presStyleLbl="revTx" presStyleIdx="3" presStyleCnt="5"/>
      <dgm:spPr/>
    </dgm:pt>
    <dgm:pt modelId="{046A8170-A410-4767-92F2-E9F54E253811}" type="pres">
      <dgm:prSet presAssocID="{11F7CA01-0519-43B8-9E35-877BF1742FD1}" presName="vert1" presStyleCnt="0"/>
      <dgm:spPr/>
    </dgm:pt>
    <dgm:pt modelId="{99C59D01-D178-4AFA-A192-E75B06C72DD8}" type="pres">
      <dgm:prSet presAssocID="{46FD41FD-EE8B-4909-9ED0-522FAD3CE7C1}" presName="thickLine" presStyleLbl="alignNode1" presStyleIdx="4" presStyleCnt="5"/>
      <dgm:spPr/>
    </dgm:pt>
    <dgm:pt modelId="{C3360B6C-CD80-48C9-8414-B200F826FC53}" type="pres">
      <dgm:prSet presAssocID="{46FD41FD-EE8B-4909-9ED0-522FAD3CE7C1}" presName="horz1" presStyleCnt="0"/>
      <dgm:spPr/>
    </dgm:pt>
    <dgm:pt modelId="{606400DB-9919-41AB-B08E-4E2EE5B1E639}" type="pres">
      <dgm:prSet presAssocID="{46FD41FD-EE8B-4909-9ED0-522FAD3CE7C1}" presName="tx1" presStyleLbl="revTx" presStyleIdx="4" presStyleCnt="5"/>
      <dgm:spPr/>
    </dgm:pt>
    <dgm:pt modelId="{ED68383B-1335-4F2A-9136-E21B039D1357}" type="pres">
      <dgm:prSet presAssocID="{46FD41FD-EE8B-4909-9ED0-522FAD3CE7C1}" presName="vert1" presStyleCnt="0"/>
      <dgm:spPr/>
    </dgm:pt>
  </dgm:ptLst>
  <dgm:cxnLst>
    <dgm:cxn modelId="{7B3A062C-55F2-4CC2-956D-836849F8F1E3}" srcId="{C72B0F0E-9776-44FF-80D2-7867BCC973FA}" destId="{CE3AD144-78B4-4CCD-9153-0457AEAC8366}" srcOrd="0" destOrd="0" parTransId="{AAC7F41A-34E6-4809-8E11-5A7EAFE31DE8}" sibTransId="{FC0695A9-CC0F-471C-BA17-E5D9D601DB39}"/>
    <dgm:cxn modelId="{E3FD1E3A-92E5-4E3F-B09E-B7B553A90D29}" type="presOf" srcId="{11F7CA01-0519-43B8-9E35-877BF1742FD1}" destId="{46207A83-63C0-47F4-A9EB-100067E3ECFA}" srcOrd="0" destOrd="0" presId="urn:microsoft.com/office/officeart/2008/layout/LinedList"/>
    <dgm:cxn modelId="{7BABE03B-4094-4139-AFA5-86A275F11E06}" type="presOf" srcId="{CE3AD144-78B4-4CCD-9153-0457AEAC8366}" destId="{D911105A-470A-4E12-976A-6B5DCE32ACCB}" srcOrd="0" destOrd="0" presId="urn:microsoft.com/office/officeart/2008/layout/LinedList"/>
    <dgm:cxn modelId="{6308543C-CF11-45AF-A407-A5DA1CDA4E8E}" srcId="{C72B0F0E-9776-44FF-80D2-7867BCC973FA}" destId="{84222E1C-F002-42CC-BE83-27AE72C57410}" srcOrd="2" destOrd="0" parTransId="{9B6ED1CA-5F9D-47E3-BAC7-481B957F6809}" sibTransId="{FAA842BD-DBC0-4E62-BD38-8E99FFB416E0}"/>
    <dgm:cxn modelId="{0C6D1E5B-FFA7-4F6E-91EF-98F74F478101}" srcId="{C72B0F0E-9776-44FF-80D2-7867BCC973FA}" destId="{11F7CA01-0519-43B8-9E35-877BF1742FD1}" srcOrd="3" destOrd="0" parTransId="{34664A74-C047-4FFC-83A1-86BFE018A7FE}" sibTransId="{7C09421A-1FEE-4F91-9302-11F3F6683222}"/>
    <dgm:cxn modelId="{DD277A6A-318F-4FA2-BF66-FCF9B9538A91}" type="presOf" srcId="{C72B0F0E-9776-44FF-80D2-7867BCC973FA}" destId="{42B6BBD4-8519-4E1F-8DA8-31CC6C87D4D0}" srcOrd="0" destOrd="0" presId="urn:microsoft.com/office/officeart/2008/layout/LinedList"/>
    <dgm:cxn modelId="{29A05655-4A56-4E3D-A34B-38A6F6889B44}" type="presOf" srcId="{46FD41FD-EE8B-4909-9ED0-522FAD3CE7C1}" destId="{606400DB-9919-41AB-B08E-4E2EE5B1E639}" srcOrd="0" destOrd="0" presId="urn:microsoft.com/office/officeart/2008/layout/LinedList"/>
    <dgm:cxn modelId="{714C0878-916E-49EF-9411-B742D0170438}" type="presOf" srcId="{84222E1C-F002-42CC-BE83-27AE72C57410}" destId="{EE3B7F86-D268-4836-B041-7D7A2305D670}" srcOrd="0" destOrd="0" presId="urn:microsoft.com/office/officeart/2008/layout/LinedList"/>
    <dgm:cxn modelId="{01316D5A-3DE6-4F6E-991C-0422478EA868}" srcId="{C72B0F0E-9776-44FF-80D2-7867BCC973FA}" destId="{46FD41FD-EE8B-4909-9ED0-522FAD3CE7C1}" srcOrd="4" destOrd="0" parTransId="{4D7E651A-649E-447A-B4E7-82D74793736A}" sibTransId="{D791984B-7CFF-483A-8C87-4CDC9F735EBC}"/>
    <dgm:cxn modelId="{8D4FCBD0-2657-4907-9347-76A7D496726A}" type="presOf" srcId="{A8491A9B-0A68-41DC-BBE6-95BA3721F370}" destId="{110BE92D-D5BA-44EF-B8B9-4698B8D876B5}" srcOrd="0" destOrd="0" presId="urn:microsoft.com/office/officeart/2008/layout/LinedList"/>
    <dgm:cxn modelId="{B5FB41D2-4017-4C45-81AA-86A53019E35B}" srcId="{C72B0F0E-9776-44FF-80D2-7867BCC973FA}" destId="{A8491A9B-0A68-41DC-BBE6-95BA3721F370}" srcOrd="1" destOrd="0" parTransId="{A146A3E9-8982-40F9-A6B8-5C3526124E28}" sibTransId="{14A11939-1E27-4FB9-94E2-F8CC46414A53}"/>
    <dgm:cxn modelId="{F33E355A-FB8B-43F6-A068-5D85A59DB398}" type="presParOf" srcId="{42B6BBD4-8519-4E1F-8DA8-31CC6C87D4D0}" destId="{915EE1F8-BC02-4B91-9CA4-E21FBA654B45}" srcOrd="0" destOrd="0" presId="urn:microsoft.com/office/officeart/2008/layout/LinedList"/>
    <dgm:cxn modelId="{AA540349-FED4-4D82-8421-9ABD058457F7}" type="presParOf" srcId="{42B6BBD4-8519-4E1F-8DA8-31CC6C87D4D0}" destId="{97E6F928-2B47-46FD-9AD0-EE8A2A598F06}" srcOrd="1" destOrd="0" presId="urn:microsoft.com/office/officeart/2008/layout/LinedList"/>
    <dgm:cxn modelId="{77C3630E-92B5-4322-A7C6-3B970D488FB4}" type="presParOf" srcId="{97E6F928-2B47-46FD-9AD0-EE8A2A598F06}" destId="{D911105A-470A-4E12-976A-6B5DCE32ACCB}" srcOrd="0" destOrd="0" presId="urn:microsoft.com/office/officeart/2008/layout/LinedList"/>
    <dgm:cxn modelId="{7524334E-C95B-49F9-B3C0-D0FE8328CA5A}" type="presParOf" srcId="{97E6F928-2B47-46FD-9AD0-EE8A2A598F06}" destId="{9695A9F2-F963-4D69-9625-463FA2231D59}" srcOrd="1" destOrd="0" presId="urn:microsoft.com/office/officeart/2008/layout/LinedList"/>
    <dgm:cxn modelId="{09FA4423-8121-4B6F-AB94-4FDA8F082162}" type="presParOf" srcId="{42B6BBD4-8519-4E1F-8DA8-31CC6C87D4D0}" destId="{62DF587A-48DB-4887-AB9E-DBEE212692EA}" srcOrd="2" destOrd="0" presId="urn:microsoft.com/office/officeart/2008/layout/LinedList"/>
    <dgm:cxn modelId="{4867D057-CA77-44AE-A368-174CD59A914B}" type="presParOf" srcId="{42B6BBD4-8519-4E1F-8DA8-31CC6C87D4D0}" destId="{35269804-6A4E-4398-9E33-912A339D7946}" srcOrd="3" destOrd="0" presId="urn:microsoft.com/office/officeart/2008/layout/LinedList"/>
    <dgm:cxn modelId="{4E1C816A-FC1F-4237-9282-F458DA256D9A}" type="presParOf" srcId="{35269804-6A4E-4398-9E33-912A339D7946}" destId="{110BE92D-D5BA-44EF-B8B9-4698B8D876B5}" srcOrd="0" destOrd="0" presId="urn:microsoft.com/office/officeart/2008/layout/LinedList"/>
    <dgm:cxn modelId="{1D255B3D-53A4-4DC8-86E5-C420AF293F0D}" type="presParOf" srcId="{35269804-6A4E-4398-9E33-912A339D7946}" destId="{38AAA76E-95D1-4389-81D1-B27F9AF0148D}" srcOrd="1" destOrd="0" presId="urn:microsoft.com/office/officeart/2008/layout/LinedList"/>
    <dgm:cxn modelId="{C18029A2-B262-4A7C-AB0D-5CDD0F8644CB}" type="presParOf" srcId="{42B6BBD4-8519-4E1F-8DA8-31CC6C87D4D0}" destId="{EC7ED0B1-EBDD-4720-A99E-039C0EECCE08}" srcOrd="4" destOrd="0" presId="urn:microsoft.com/office/officeart/2008/layout/LinedList"/>
    <dgm:cxn modelId="{10692B57-898B-44D3-8CB6-5930CB09944C}" type="presParOf" srcId="{42B6BBD4-8519-4E1F-8DA8-31CC6C87D4D0}" destId="{D6BA2514-5396-4F61-9CED-1F5191622C84}" srcOrd="5" destOrd="0" presId="urn:microsoft.com/office/officeart/2008/layout/LinedList"/>
    <dgm:cxn modelId="{E2919B01-E010-44CE-AC55-46E718C8C234}" type="presParOf" srcId="{D6BA2514-5396-4F61-9CED-1F5191622C84}" destId="{EE3B7F86-D268-4836-B041-7D7A2305D670}" srcOrd="0" destOrd="0" presId="urn:microsoft.com/office/officeart/2008/layout/LinedList"/>
    <dgm:cxn modelId="{83B02F69-6826-45AD-8D3A-00F8DC6BFEC7}" type="presParOf" srcId="{D6BA2514-5396-4F61-9CED-1F5191622C84}" destId="{EBB37D25-491B-41AE-87C3-2275FE336585}" srcOrd="1" destOrd="0" presId="urn:microsoft.com/office/officeart/2008/layout/LinedList"/>
    <dgm:cxn modelId="{D37821AB-6488-45CE-A744-CC54337DCFE4}" type="presParOf" srcId="{42B6BBD4-8519-4E1F-8DA8-31CC6C87D4D0}" destId="{5DDE146D-842A-4AB6-BE7A-CB642CEF2E5B}" srcOrd="6" destOrd="0" presId="urn:microsoft.com/office/officeart/2008/layout/LinedList"/>
    <dgm:cxn modelId="{5823ABCD-2333-4C5A-9693-67253F634B23}" type="presParOf" srcId="{42B6BBD4-8519-4E1F-8DA8-31CC6C87D4D0}" destId="{FE573533-64AF-4229-B416-913A16BC7123}" srcOrd="7" destOrd="0" presId="urn:microsoft.com/office/officeart/2008/layout/LinedList"/>
    <dgm:cxn modelId="{0B437E5D-761D-4EC5-B05B-C436BAADFCBA}" type="presParOf" srcId="{FE573533-64AF-4229-B416-913A16BC7123}" destId="{46207A83-63C0-47F4-A9EB-100067E3ECFA}" srcOrd="0" destOrd="0" presId="urn:microsoft.com/office/officeart/2008/layout/LinedList"/>
    <dgm:cxn modelId="{071569CC-D972-45CE-89BC-DE56279B73C5}" type="presParOf" srcId="{FE573533-64AF-4229-B416-913A16BC7123}" destId="{046A8170-A410-4767-92F2-E9F54E253811}" srcOrd="1" destOrd="0" presId="urn:microsoft.com/office/officeart/2008/layout/LinedList"/>
    <dgm:cxn modelId="{8EB0FA88-FB90-4026-B8AD-580996CDE4BE}" type="presParOf" srcId="{42B6BBD4-8519-4E1F-8DA8-31CC6C87D4D0}" destId="{99C59D01-D178-4AFA-A192-E75B06C72DD8}" srcOrd="8" destOrd="0" presId="urn:microsoft.com/office/officeart/2008/layout/LinedList"/>
    <dgm:cxn modelId="{221B065F-896D-4CA9-9017-E396006FF510}" type="presParOf" srcId="{42B6BBD4-8519-4E1F-8DA8-31CC6C87D4D0}" destId="{C3360B6C-CD80-48C9-8414-B200F826FC53}" srcOrd="9" destOrd="0" presId="urn:microsoft.com/office/officeart/2008/layout/LinedList"/>
    <dgm:cxn modelId="{A8DD9129-F365-4940-BC90-E7A7C29BD197}" type="presParOf" srcId="{C3360B6C-CD80-48C9-8414-B200F826FC53}" destId="{606400DB-9919-41AB-B08E-4E2EE5B1E639}" srcOrd="0" destOrd="0" presId="urn:microsoft.com/office/officeart/2008/layout/LinedList"/>
    <dgm:cxn modelId="{809A05D0-93DD-4208-BDC1-6E4DEE3B9A51}" type="presParOf" srcId="{C3360B6C-CD80-48C9-8414-B200F826FC53}" destId="{ED68383B-1335-4F2A-9136-E21B039D135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E54C7-4C70-4B47-A569-F08FE7D538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D352103-2639-4706-8087-3CF466440885}">
      <dgm:prSet custT="1"/>
      <dgm:spPr/>
      <dgm:t>
        <a:bodyPr/>
        <a:lstStyle/>
        <a:p>
          <a:r>
            <a:rPr lang="en-US" sz="2400" dirty="0"/>
            <a:t>Facility develop an action plan to address identified gaps </a:t>
          </a:r>
        </a:p>
      </dgm:t>
    </dgm:pt>
    <dgm:pt modelId="{85B53D4A-6457-49EF-8117-F19150D85131}" type="parTrans" cxnId="{890979BD-B5AF-4C95-AFCE-FD329850CB4B}">
      <dgm:prSet/>
      <dgm:spPr/>
      <dgm:t>
        <a:bodyPr/>
        <a:lstStyle/>
        <a:p>
          <a:endParaRPr lang="en-US" sz="2400"/>
        </a:p>
      </dgm:t>
    </dgm:pt>
    <dgm:pt modelId="{055443BC-B3DD-4398-BEF4-E69AE58BAA25}" type="sibTrans" cxnId="{890979BD-B5AF-4C95-AFCE-FD329850CB4B}">
      <dgm:prSet/>
      <dgm:spPr/>
      <dgm:t>
        <a:bodyPr/>
        <a:lstStyle/>
        <a:p>
          <a:endParaRPr lang="en-US" sz="2400"/>
        </a:p>
      </dgm:t>
    </dgm:pt>
    <dgm:pt modelId="{A8EDFE37-D31A-417E-84EB-409F81BFC5B1}">
      <dgm:prSet custT="1"/>
      <dgm:spPr/>
      <dgm:t>
        <a:bodyPr/>
        <a:lstStyle/>
        <a:p>
          <a:r>
            <a:rPr lang="en-US" sz="2400" dirty="0"/>
            <a:t>Healthcare facility and public health collaborated to ensure appropriate follow-up was done for exposed patients </a:t>
          </a:r>
        </a:p>
      </dgm:t>
    </dgm:pt>
    <dgm:pt modelId="{367857ED-A21C-4B01-B5F5-9F74B6215CAB}" type="parTrans" cxnId="{5B1EF180-D76C-48D2-B9E9-C2C4662233D9}">
      <dgm:prSet/>
      <dgm:spPr/>
      <dgm:t>
        <a:bodyPr/>
        <a:lstStyle/>
        <a:p>
          <a:endParaRPr lang="en-US" sz="2400"/>
        </a:p>
      </dgm:t>
    </dgm:pt>
    <dgm:pt modelId="{964C7C62-DE4E-4A5F-8D88-286DC5D64346}" type="sibTrans" cxnId="{5B1EF180-D76C-48D2-B9E9-C2C4662233D9}">
      <dgm:prSet/>
      <dgm:spPr/>
      <dgm:t>
        <a:bodyPr/>
        <a:lstStyle/>
        <a:p>
          <a:endParaRPr lang="en-US" sz="2400"/>
        </a:p>
      </dgm:t>
    </dgm:pt>
    <dgm:pt modelId="{A80CE3F6-622F-4A51-8CDB-05CAB880617E}">
      <dgm:prSet custT="1"/>
      <dgm:spPr/>
      <dgm:t>
        <a:bodyPr/>
        <a:lstStyle/>
        <a:p>
          <a:r>
            <a:rPr lang="en-US" sz="2400"/>
            <a:t>Public health monitored the exposed patients for 6 months</a:t>
          </a:r>
        </a:p>
      </dgm:t>
    </dgm:pt>
    <dgm:pt modelId="{B9D4CACA-1114-46BA-9185-A8EE9ECCC04E}" type="parTrans" cxnId="{4553ED5B-D3BA-41D3-B840-A7C6948897FF}">
      <dgm:prSet/>
      <dgm:spPr/>
      <dgm:t>
        <a:bodyPr/>
        <a:lstStyle/>
        <a:p>
          <a:endParaRPr lang="en-US" sz="2400"/>
        </a:p>
      </dgm:t>
    </dgm:pt>
    <dgm:pt modelId="{FB677C73-A0F0-429C-B018-7D9D234AF446}" type="sibTrans" cxnId="{4553ED5B-D3BA-41D3-B840-A7C6948897FF}">
      <dgm:prSet/>
      <dgm:spPr/>
      <dgm:t>
        <a:bodyPr/>
        <a:lstStyle/>
        <a:p>
          <a:endParaRPr lang="en-US" sz="2400"/>
        </a:p>
      </dgm:t>
    </dgm:pt>
    <dgm:pt modelId="{2EA721E7-87E6-4BDA-958B-7E19574667F0}">
      <dgm:prSet custT="1"/>
      <dgm:spPr/>
      <dgm:t>
        <a:bodyPr/>
        <a:lstStyle/>
        <a:p>
          <a:r>
            <a:rPr lang="en-US" sz="2400"/>
            <a:t>The facility met all its action plan success goals by the end of January 2025</a:t>
          </a:r>
        </a:p>
      </dgm:t>
    </dgm:pt>
    <dgm:pt modelId="{4D0E4827-9569-4325-94E2-61C047D2291C}" type="parTrans" cxnId="{B1C18B71-E407-461E-B9E5-224F0B00C001}">
      <dgm:prSet/>
      <dgm:spPr/>
      <dgm:t>
        <a:bodyPr/>
        <a:lstStyle/>
        <a:p>
          <a:endParaRPr lang="en-US" sz="2400"/>
        </a:p>
      </dgm:t>
    </dgm:pt>
    <dgm:pt modelId="{3B43A9EA-7FEA-4519-A935-5031D6978094}" type="sibTrans" cxnId="{B1C18B71-E407-461E-B9E5-224F0B00C001}">
      <dgm:prSet/>
      <dgm:spPr/>
      <dgm:t>
        <a:bodyPr/>
        <a:lstStyle/>
        <a:p>
          <a:endParaRPr lang="en-US" sz="2400"/>
        </a:p>
      </dgm:t>
    </dgm:pt>
    <dgm:pt modelId="{87A9713A-2FD1-40C2-8194-346811D730CC}" type="pres">
      <dgm:prSet presAssocID="{86CE54C7-4C70-4B47-A569-F08FE7D5389C}" presName="linear" presStyleCnt="0">
        <dgm:presLayoutVars>
          <dgm:animLvl val="lvl"/>
          <dgm:resizeHandles val="exact"/>
        </dgm:presLayoutVars>
      </dgm:prSet>
      <dgm:spPr/>
    </dgm:pt>
    <dgm:pt modelId="{71970DDF-8E00-49A9-8BF7-0F8994A54AC3}" type="pres">
      <dgm:prSet presAssocID="{FD352103-2639-4706-8087-3CF466440885}" presName="parentText" presStyleLbl="node1" presStyleIdx="0" presStyleCnt="4">
        <dgm:presLayoutVars>
          <dgm:chMax val="0"/>
          <dgm:bulletEnabled val="1"/>
        </dgm:presLayoutVars>
      </dgm:prSet>
      <dgm:spPr/>
    </dgm:pt>
    <dgm:pt modelId="{10CA7B48-4171-4BA5-8C3B-F553F8F4E9F0}" type="pres">
      <dgm:prSet presAssocID="{055443BC-B3DD-4398-BEF4-E69AE58BAA25}" presName="spacer" presStyleCnt="0"/>
      <dgm:spPr/>
    </dgm:pt>
    <dgm:pt modelId="{74BED377-AABD-4C91-88B5-CCC857287F93}" type="pres">
      <dgm:prSet presAssocID="{A8EDFE37-D31A-417E-84EB-409F81BFC5B1}" presName="parentText" presStyleLbl="node1" presStyleIdx="1" presStyleCnt="4">
        <dgm:presLayoutVars>
          <dgm:chMax val="0"/>
          <dgm:bulletEnabled val="1"/>
        </dgm:presLayoutVars>
      </dgm:prSet>
      <dgm:spPr/>
    </dgm:pt>
    <dgm:pt modelId="{1F15C2BB-9687-4934-B43A-D440D1EFCCE9}" type="pres">
      <dgm:prSet presAssocID="{964C7C62-DE4E-4A5F-8D88-286DC5D64346}" presName="spacer" presStyleCnt="0"/>
      <dgm:spPr/>
    </dgm:pt>
    <dgm:pt modelId="{F12C76FF-A936-4E15-9239-33A585C3EC7A}" type="pres">
      <dgm:prSet presAssocID="{A80CE3F6-622F-4A51-8CDB-05CAB880617E}" presName="parentText" presStyleLbl="node1" presStyleIdx="2" presStyleCnt="4">
        <dgm:presLayoutVars>
          <dgm:chMax val="0"/>
          <dgm:bulletEnabled val="1"/>
        </dgm:presLayoutVars>
      </dgm:prSet>
      <dgm:spPr/>
    </dgm:pt>
    <dgm:pt modelId="{FFEDAF86-D0D5-4D13-A425-FA0CCAAEE0B5}" type="pres">
      <dgm:prSet presAssocID="{FB677C73-A0F0-429C-B018-7D9D234AF446}" presName="spacer" presStyleCnt="0"/>
      <dgm:spPr/>
    </dgm:pt>
    <dgm:pt modelId="{1F0EEDAE-F4C0-46B3-8DA4-0E8BDA27771A}" type="pres">
      <dgm:prSet presAssocID="{2EA721E7-87E6-4BDA-958B-7E19574667F0}" presName="parentText" presStyleLbl="node1" presStyleIdx="3" presStyleCnt="4">
        <dgm:presLayoutVars>
          <dgm:chMax val="0"/>
          <dgm:bulletEnabled val="1"/>
        </dgm:presLayoutVars>
      </dgm:prSet>
      <dgm:spPr/>
    </dgm:pt>
  </dgm:ptLst>
  <dgm:cxnLst>
    <dgm:cxn modelId="{7B32C901-B0E5-4D05-98C0-9E3106B3CCF4}" type="presOf" srcId="{2EA721E7-87E6-4BDA-958B-7E19574667F0}" destId="{1F0EEDAE-F4C0-46B3-8DA4-0E8BDA27771A}" srcOrd="0" destOrd="0" presId="urn:microsoft.com/office/officeart/2005/8/layout/vList2"/>
    <dgm:cxn modelId="{4553ED5B-D3BA-41D3-B840-A7C6948897FF}" srcId="{86CE54C7-4C70-4B47-A569-F08FE7D5389C}" destId="{A80CE3F6-622F-4A51-8CDB-05CAB880617E}" srcOrd="2" destOrd="0" parTransId="{B9D4CACA-1114-46BA-9185-A8EE9ECCC04E}" sibTransId="{FB677C73-A0F0-429C-B018-7D9D234AF446}"/>
    <dgm:cxn modelId="{8E888165-8A00-4AD0-9553-B6D9668556EB}" type="presOf" srcId="{86CE54C7-4C70-4B47-A569-F08FE7D5389C}" destId="{87A9713A-2FD1-40C2-8194-346811D730CC}" srcOrd="0" destOrd="0" presId="urn:microsoft.com/office/officeart/2005/8/layout/vList2"/>
    <dgm:cxn modelId="{B1C18B71-E407-461E-B9E5-224F0B00C001}" srcId="{86CE54C7-4C70-4B47-A569-F08FE7D5389C}" destId="{2EA721E7-87E6-4BDA-958B-7E19574667F0}" srcOrd="3" destOrd="0" parTransId="{4D0E4827-9569-4325-94E2-61C047D2291C}" sibTransId="{3B43A9EA-7FEA-4519-A935-5031D6978094}"/>
    <dgm:cxn modelId="{B3AED372-95DD-4F2F-939E-55F53E00B997}" type="presOf" srcId="{A8EDFE37-D31A-417E-84EB-409F81BFC5B1}" destId="{74BED377-AABD-4C91-88B5-CCC857287F93}" srcOrd="0" destOrd="0" presId="urn:microsoft.com/office/officeart/2005/8/layout/vList2"/>
    <dgm:cxn modelId="{5B1EF180-D76C-48D2-B9E9-C2C4662233D9}" srcId="{86CE54C7-4C70-4B47-A569-F08FE7D5389C}" destId="{A8EDFE37-D31A-417E-84EB-409F81BFC5B1}" srcOrd="1" destOrd="0" parTransId="{367857ED-A21C-4B01-B5F5-9F74B6215CAB}" sibTransId="{964C7C62-DE4E-4A5F-8D88-286DC5D64346}"/>
    <dgm:cxn modelId="{627CAF87-433D-414B-B228-12A342DE834D}" type="presOf" srcId="{A80CE3F6-622F-4A51-8CDB-05CAB880617E}" destId="{F12C76FF-A936-4E15-9239-33A585C3EC7A}" srcOrd="0" destOrd="0" presId="urn:microsoft.com/office/officeart/2005/8/layout/vList2"/>
    <dgm:cxn modelId="{890979BD-B5AF-4C95-AFCE-FD329850CB4B}" srcId="{86CE54C7-4C70-4B47-A569-F08FE7D5389C}" destId="{FD352103-2639-4706-8087-3CF466440885}" srcOrd="0" destOrd="0" parTransId="{85B53D4A-6457-49EF-8117-F19150D85131}" sibTransId="{055443BC-B3DD-4398-BEF4-E69AE58BAA25}"/>
    <dgm:cxn modelId="{FD5975EF-002C-44AF-8079-82CF77165858}" type="presOf" srcId="{FD352103-2639-4706-8087-3CF466440885}" destId="{71970DDF-8E00-49A9-8BF7-0F8994A54AC3}" srcOrd="0" destOrd="0" presId="urn:microsoft.com/office/officeart/2005/8/layout/vList2"/>
    <dgm:cxn modelId="{3F220B13-98FD-4009-B16E-200BC1CB6CAD}" type="presParOf" srcId="{87A9713A-2FD1-40C2-8194-346811D730CC}" destId="{71970DDF-8E00-49A9-8BF7-0F8994A54AC3}" srcOrd="0" destOrd="0" presId="urn:microsoft.com/office/officeart/2005/8/layout/vList2"/>
    <dgm:cxn modelId="{4F31C494-BBCC-4BF1-A42D-B2ECE5FC93B0}" type="presParOf" srcId="{87A9713A-2FD1-40C2-8194-346811D730CC}" destId="{10CA7B48-4171-4BA5-8C3B-F553F8F4E9F0}" srcOrd="1" destOrd="0" presId="urn:microsoft.com/office/officeart/2005/8/layout/vList2"/>
    <dgm:cxn modelId="{F7B08887-4E4A-47CA-BD0D-5C37798D44C9}" type="presParOf" srcId="{87A9713A-2FD1-40C2-8194-346811D730CC}" destId="{74BED377-AABD-4C91-88B5-CCC857287F93}" srcOrd="2" destOrd="0" presId="urn:microsoft.com/office/officeart/2005/8/layout/vList2"/>
    <dgm:cxn modelId="{E09B4FC3-5BCA-400E-A1A0-6B0FAA823807}" type="presParOf" srcId="{87A9713A-2FD1-40C2-8194-346811D730CC}" destId="{1F15C2BB-9687-4934-B43A-D440D1EFCCE9}" srcOrd="3" destOrd="0" presId="urn:microsoft.com/office/officeart/2005/8/layout/vList2"/>
    <dgm:cxn modelId="{05BAF2F0-3FAD-4297-A9CF-971A844BD927}" type="presParOf" srcId="{87A9713A-2FD1-40C2-8194-346811D730CC}" destId="{F12C76FF-A936-4E15-9239-33A585C3EC7A}" srcOrd="4" destOrd="0" presId="urn:microsoft.com/office/officeart/2005/8/layout/vList2"/>
    <dgm:cxn modelId="{9CDBA327-1A10-4B02-A955-FDAC91B0EC71}" type="presParOf" srcId="{87A9713A-2FD1-40C2-8194-346811D730CC}" destId="{FFEDAF86-D0D5-4D13-A425-FA0CCAAEE0B5}" srcOrd="5" destOrd="0" presId="urn:microsoft.com/office/officeart/2005/8/layout/vList2"/>
    <dgm:cxn modelId="{5EAEBB32-6F3F-419C-8EF6-858AAB734E46}" type="presParOf" srcId="{87A9713A-2FD1-40C2-8194-346811D730CC}" destId="{1F0EEDAE-F4C0-46B3-8DA4-0E8BDA27771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A769F2-FEEE-48E8-9355-84AE22F710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A395678-E432-4C4C-BCE3-32ABB362A415}">
      <dgm:prSet/>
      <dgm:spPr/>
      <dgm:t>
        <a:bodyPr/>
        <a:lstStyle/>
        <a:p>
          <a:r>
            <a:rPr lang="en-US" dirty="0"/>
            <a:t>Facility shared previous auditing data of hand hygiene among some healthcare workers in the NICU</a:t>
          </a:r>
        </a:p>
      </dgm:t>
    </dgm:pt>
    <dgm:pt modelId="{417B0867-E0BE-4BE5-802B-EC8F98EA1DAF}" type="parTrans" cxnId="{6ACB8A48-4F48-404C-BC39-F050CE70713D}">
      <dgm:prSet/>
      <dgm:spPr/>
      <dgm:t>
        <a:bodyPr/>
        <a:lstStyle/>
        <a:p>
          <a:endParaRPr lang="en-US"/>
        </a:p>
      </dgm:t>
    </dgm:pt>
    <dgm:pt modelId="{0E57E951-D189-44A1-B777-6855B81BDAD0}" type="sibTrans" cxnId="{6ACB8A48-4F48-404C-BC39-F050CE70713D}">
      <dgm:prSet/>
      <dgm:spPr/>
      <dgm:t>
        <a:bodyPr/>
        <a:lstStyle/>
        <a:p>
          <a:endParaRPr lang="en-US"/>
        </a:p>
      </dgm:t>
    </dgm:pt>
    <dgm:pt modelId="{2361FFBB-A5C5-4C73-A82A-379D3749A4F6}">
      <dgm:prSet/>
      <dgm:spPr/>
      <dgm:t>
        <a:bodyPr/>
        <a:lstStyle/>
        <a:p>
          <a:r>
            <a:rPr lang="en-US" dirty="0"/>
            <a:t>83.58% compliance out of 134 observations</a:t>
          </a:r>
        </a:p>
      </dgm:t>
    </dgm:pt>
    <dgm:pt modelId="{B552713F-07D8-4FB8-9800-F8963861D46E}" type="parTrans" cxnId="{A986792D-7C18-4DF7-98F1-EF8E23B05512}">
      <dgm:prSet/>
      <dgm:spPr/>
      <dgm:t>
        <a:bodyPr/>
        <a:lstStyle/>
        <a:p>
          <a:endParaRPr lang="en-US"/>
        </a:p>
      </dgm:t>
    </dgm:pt>
    <dgm:pt modelId="{5985A481-6A64-4372-8A69-A760088B1A48}" type="sibTrans" cxnId="{A986792D-7C18-4DF7-98F1-EF8E23B05512}">
      <dgm:prSet/>
      <dgm:spPr/>
      <dgm:t>
        <a:bodyPr/>
        <a:lstStyle/>
        <a:p>
          <a:endParaRPr lang="en-US"/>
        </a:p>
      </dgm:t>
    </dgm:pt>
    <dgm:pt modelId="{A0878CFA-4DA3-4988-A735-E78D551B4B13}" type="pres">
      <dgm:prSet presAssocID="{D9A769F2-FEEE-48E8-9355-84AE22F710ED}" presName="Name0" presStyleCnt="0">
        <dgm:presLayoutVars>
          <dgm:dir/>
          <dgm:animLvl val="lvl"/>
          <dgm:resizeHandles val="exact"/>
        </dgm:presLayoutVars>
      </dgm:prSet>
      <dgm:spPr/>
    </dgm:pt>
    <dgm:pt modelId="{A7B2200F-C7E0-4FBB-98E1-C7BE49FE07C5}" type="pres">
      <dgm:prSet presAssocID="{0A395678-E432-4C4C-BCE3-32ABB362A415}" presName="composite" presStyleCnt="0"/>
      <dgm:spPr/>
    </dgm:pt>
    <dgm:pt modelId="{17EEB716-8608-4376-8BFB-9FF98D0EEA2C}" type="pres">
      <dgm:prSet presAssocID="{0A395678-E432-4C4C-BCE3-32ABB362A415}" presName="parTx" presStyleLbl="alignNode1" presStyleIdx="0" presStyleCnt="1">
        <dgm:presLayoutVars>
          <dgm:chMax val="0"/>
          <dgm:chPref val="0"/>
          <dgm:bulletEnabled val="1"/>
        </dgm:presLayoutVars>
      </dgm:prSet>
      <dgm:spPr/>
    </dgm:pt>
    <dgm:pt modelId="{B74F9434-37BA-483F-8328-9024640B6AC7}" type="pres">
      <dgm:prSet presAssocID="{0A395678-E432-4C4C-BCE3-32ABB362A415}" presName="desTx" presStyleLbl="alignAccFollowNode1" presStyleIdx="0" presStyleCnt="1">
        <dgm:presLayoutVars>
          <dgm:bulletEnabled val="1"/>
        </dgm:presLayoutVars>
      </dgm:prSet>
      <dgm:spPr/>
    </dgm:pt>
  </dgm:ptLst>
  <dgm:cxnLst>
    <dgm:cxn modelId="{A986792D-7C18-4DF7-98F1-EF8E23B05512}" srcId="{0A395678-E432-4C4C-BCE3-32ABB362A415}" destId="{2361FFBB-A5C5-4C73-A82A-379D3749A4F6}" srcOrd="0" destOrd="0" parTransId="{B552713F-07D8-4FB8-9800-F8963861D46E}" sibTransId="{5985A481-6A64-4372-8A69-A760088B1A48}"/>
    <dgm:cxn modelId="{6ACB8A48-4F48-404C-BC39-F050CE70713D}" srcId="{D9A769F2-FEEE-48E8-9355-84AE22F710ED}" destId="{0A395678-E432-4C4C-BCE3-32ABB362A415}" srcOrd="0" destOrd="0" parTransId="{417B0867-E0BE-4BE5-802B-EC8F98EA1DAF}" sibTransId="{0E57E951-D189-44A1-B777-6855B81BDAD0}"/>
    <dgm:cxn modelId="{BC49947C-1422-4E43-8B23-7D6394DB8513}" type="presOf" srcId="{2361FFBB-A5C5-4C73-A82A-379D3749A4F6}" destId="{B74F9434-37BA-483F-8328-9024640B6AC7}" srcOrd="0" destOrd="0" presId="urn:microsoft.com/office/officeart/2005/8/layout/hList1"/>
    <dgm:cxn modelId="{FCF5E2A7-4A70-4D3B-AD96-9AACF6DE512C}" type="presOf" srcId="{D9A769F2-FEEE-48E8-9355-84AE22F710ED}" destId="{A0878CFA-4DA3-4988-A735-E78D551B4B13}" srcOrd="0" destOrd="0" presId="urn:microsoft.com/office/officeart/2005/8/layout/hList1"/>
    <dgm:cxn modelId="{8B85F9E8-928B-480A-84E9-71088CB7236D}" type="presOf" srcId="{0A395678-E432-4C4C-BCE3-32ABB362A415}" destId="{17EEB716-8608-4376-8BFB-9FF98D0EEA2C}" srcOrd="0" destOrd="0" presId="urn:microsoft.com/office/officeart/2005/8/layout/hList1"/>
    <dgm:cxn modelId="{DEB3C623-B7EC-4C25-A2C3-83FEC0D1E872}" type="presParOf" srcId="{A0878CFA-4DA3-4988-A735-E78D551B4B13}" destId="{A7B2200F-C7E0-4FBB-98E1-C7BE49FE07C5}" srcOrd="0" destOrd="0" presId="urn:microsoft.com/office/officeart/2005/8/layout/hList1"/>
    <dgm:cxn modelId="{8519B3DD-EFEF-40B3-A464-1608CF9458B5}" type="presParOf" srcId="{A7B2200F-C7E0-4FBB-98E1-C7BE49FE07C5}" destId="{17EEB716-8608-4376-8BFB-9FF98D0EEA2C}" srcOrd="0" destOrd="0" presId="urn:microsoft.com/office/officeart/2005/8/layout/hList1"/>
    <dgm:cxn modelId="{41C42432-D9E4-44D4-B5FF-21520D65E151}" type="presParOf" srcId="{A7B2200F-C7E0-4FBB-98E1-C7BE49FE07C5}" destId="{B74F9434-37BA-483F-8328-9024640B6A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7C4F02-497D-4C2C-8E22-7ADF0A2705B8}"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5A1AB317-0B11-40ED-BCAA-7DD1FEBFD219}">
      <dgm:prSet phldrT="[Text]" custT="1"/>
      <dgm:spPr/>
      <dgm:t>
        <a:bodyPr/>
        <a:lstStyle/>
        <a:p>
          <a:r>
            <a:rPr lang="en-US" sz="1900" b="1" dirty="0">
              <a:solidFill>
                <a:schemeClr val="accent4"/>
              </a:solidFill>
            </a:rPr>
            <a:t>DSHS Zoonosis Control Branch (ZCB) Central</a:t>
          </a:r>
        </a:p>
      </dgm:t>
    </dgm:pt>
    <dgm:pt modelId="{83CFD035-9F61-4164-AD23-ED571A0EA219}" type="parTrans" cxnId="{05CB0607-77B3-474E-BA98-A59ECE83F645}">
      <dgm:prSet/>
      <dgm:spPr/>
      <dgm:t>
        <a:bodyPr/>
        <a:lstStyle/>
        <a:p>
          <a:endParaRPr lang="en-US"/>
        </a:p>
      </dgm:t>
    </dgm:pt>
    <dgm:pt modelId="{7C9E9B24-AC43-4B90-924C-F4E8E332F640}" type="sibTrans" cxnId="{05CB0607-77B3-474E-BA98-A59ECE83F645}">
      <dgm:prSet/>
      <dgm:spPr/>
      <dgm:t>
        <a:bodyPr/>
        <a:lstStyle/>
        <a:p>
          <a:endParaRPr lang="en-US"/>
        </a:p>
      </dgm:t>
    </dgm:pt>
    <dgm:pt modelId="{305D6D4D-AE2E-4311-A5DA-B7C24E2B5179}">
      <dgm:prSet phldrT="[Text]" custT="1"/>
      <dgm:spPr/>
      <dgm:t>
        <a:bodyPr/>
        <a:lstStyle/>
        <a:p>
          <a:r>
            <a:rPr lang="en-US" sz="1900" dirty="0"/>
            <a:t>Positive donor result</a:t>
          </a:r>
        </a:p>
      </dgm:t>
    </dgm:pt>
    <dgm:pt modelId="{9B5DB97E-CDD7-4355-86FF-B62C2A319C47}" type="parTrans" cxnId="{25079D7E-912A-4353-AB4D-F1B01164830C}">
      <dgm:prSet/>
      <dgm:spPr/>
      <dgm:t>
        <a:bodyPr/>
        <a:lstStyle/>
        <a:p>
          <a:endParaRPr lang="en-US"/>
        </a:p>
      </dgm:t>
    </dgm:pt>
    <dgm:pt modelId="{F79933C1-8DB7-4A54-9176-C9EDB52D9838}" type="sibTrans" cxnId="{25079D7E-912A-4353-AB4D-F1B01164830C}">
      <dgm:prSet/>
      <dgm:spPr/>
      <dgm:t>
        <a:bodyPr/>
        <a:lstStyle/>
        <a:p>
          <a:endParaRPr lang="en-US"/>
        </a:p>
      </dgm:t>
    </dgm:pt>
    <dgm:pt modelId="{27271FE1-A66C-4125-AAE4-675F2462818B}">
      <dgm:prSet phldrT="[Text]" custT="1"/>
      <dgm:spPr/>
      <dgm:t>
        <a:bodyPr/>
        <a:lstStyle/>
        <a:p>
          <a:r>
            <a:rPr lang="en-US" sz="1900" dirty="0"/>
            <a:t>Positive recipient result</a:t>
          </a:r>
        </a:p>
      </dgm:t>
    </dgm:pt>
    <dgm:pt modelId="{63EC94BE-E42A-4FD2-AC91-47BD9C46F114}" type="parTrans" cxnId="{3FC0FF14-5E61-4461-93BD-4AB1322F383C}">
      <dgm:prSet/>
      <dgm:spPr/>
      <dgm:t>
        <a:bodyPr/>
        <a:lstStyle/>
        <a:p>
          <a:endParaRPr lang="en-US"/>
        </a:p>
      </dgm:t>
    </dgm:pt>
    <dgm:pt modelId="{65576192-5032-4DC8-91F0-10748D660A24}" type="sibTrans" cxnId="{3FC0FF14-5E61-4461-93BD-4AB1322F383C}">
      <dgm:prSet/>
      <dgm:spPr/>
      <dgm:t>
        <a:bodyPr/>
        <a:lstStyle/>
        <a:p>
          <a:endParaRPr lang="en-US"/>
        </a:p>
      </dgm:t>
    </dgm:pt>
    <dgm:pt modelId="{22AB541E-4DE5-4FC7-AF5B-5E01D1039058}">
      <dgm:prSet phldrT="[Text]" custT="1"/>
      <dgm:spPr/>
      <dgm:t>
        <a:bodyPr/>
        <a:lstStyle/>
        <a:p>
          <a:r>
            <a:rPr lang="en-US" sz="1900" b="1" dirty="0">
              <a:solidFill>
                <a:schemeClr val="accent4"/>
              </a:solidFill>
            </a:rPr>
            <a:t>DSHS Zoonosis Control Region(s), DSHS Healthcare Associated Infections (HAI) Central/Region</a:t>
          </a:r>
        </a:p>
      </dgm:t>
    </dgm:pt>
    <dgm:pt modelId="{71BA116C-12A1-4505-9C8D-F52086680D50}" type="parTrans" cxnId="{C22206B1-3075-47E2-A62F-01580E4CC490}">
      <dgm:prSet/>
      <dgm:spPr/>
      <dgm:t>
        <a:bodyPr/>
        <a:lstStyle/>
        <a:p>
          <a:endParaRPr lang="en-US"/>
        </a:p>
      </dgm:t>
    </dgm:pt>
    <dgm:pt modelId="{3252F8B1-60ED-4322-AD4B-E10072EE6C22}" type="sibTrans" cxnId="{C22206B1-3075-47E2-A62F-01580E4CC490}">
      <dgm:prSet/>
      <dgm:spPr/>
      <dgm:t>
        <a:bodyPr/>
        <a:lstStyle/>
        <a:p>
          <a:endParaRPr lang="en-US"/>
        </a:p>
      </dgm:t>
    </dgm:pt>
    <dgm:pt modelId="{B3EF4D94-1E76-4C67-B396-7F7C4E49AC42}">
      <dgm:prSet phldrT="[Text]" custT="1"/>
      <dgm:spPr/>
      <dgm:t>
        <a:bodyPr/>
        <a:lstStyle/>
        <a:p>
          <a:r>
            <a:rPr lang="en-US" sz="1900" dirty="0"/>
            <a:t>Coordinate assigned staff</a:t>
          </a:r>
        </a:p>
      </dgm:t>
    </dgm:pt>
    <dgm:pt modelId="{14283C87-0A01-4AC4-9FA2-BA01C316918B}" type="parTrans" cxnId="{CA378514-0F6E-4EAA-B0B6-13EC5964BE11}">
      <dgm:prSet/>
      <dgm:spPr/>
      <dgm:t>
        <a:bodyPr/>
        <a:lstStyle/>
        <a:p>
          <a:endParaRPr lang="en-US"/>
        </a:p>
      </dgm:t>
    </dgm:pt>
    <dgm:pt modelId="{31C6FEA7-C2FA-49EE-885F-02ADFD9DF044}" type="sibTrans" cxnId="{CA378514-0F6E-4EAA-B0B6-13EC5964BE11}">
      <dgm:prSet/>
      <dgm:spPr/>
      <dgm:t>
        <a:bodyPr/>
        <a:lstStyle/>
        <a:p>
          <a:endParaRPr lang="en-US"/>
        </a:p>
      </dgm:t>
    </dgm:pt>
    <dgm:pt modelId="{052FC497-A22A-403A-9CFF-476DCD4116D3}">
      <dgm:prSet phldrT="[Text]" custT="1"/>
      <dgm:spPr/>
      <dgm:t>
        <a:bodyPr/>
        <a:lstStyle/>
        <a:p>
          <a:r>
            <a:rPr lang="en-US" sz="1900" dirty="0"/>
            <a:t>Regional preference for HAI and ZCB roles – flexible!</a:t>
          </a:r>
        </a:p>
      </dgm:t>
    </dgm:pt>
    <dgm:pt modelId="{4A71B94B-1389-46EE-BD48-E092522DDB35}" type="parTrans" cxnId="{DDBFC353-E43B-4A75-B989-805669BF58EB}">
      <dgm:prSet/>
      <dgm:spPr/>
      <dgm:t>
        <a:bodyPr/>
        <a:lstStyle/>
        <a:p>
          <a:endParaRPr lang="en-US"/>
        </a:p>
      </dgm:t>
    </dgm:pt>
    <dgm:pt modelId="{2AB0F805-0F7D-417C-858E-2A7561B7D7CF}" type="sibTrans" cxnId="{DDBFC353-E43B-4A75-B989-805669BF58EB}">
      <dgm:prSet/>
      <dgm:spPr/>
      <dgm:t>
        <a:bodyPr/>
        <a:lstStyle/>
        <a:p>
          <a:endParaRPr lang="en-US"/>
        </a:p>
      </dgm:t>
    </dgm:pt>
    <dgm:pt modelId="{9CFD17EB-B3F8-43EA-8796-3399E65F64FD}">
      <dgm:prSet phldrT="[Text]" custT="1"/>
      <dgm:spPr/>
      <dgm:t>
        <a:bodyPr/>
        <a:lstStyle/>
        <a:p>
          <a:r>
            <a:rPr lang="en-US" sz="1900" b="1" dirty="0">
              <a:solidFill>
                <a:schemeClr val="accent4"/>
              </a:solidFill>
            </a:rPr>
            <a:t>Local Health Dept.</a:t>
          </a:r>
        </a:p>
      </dgm:t>
    </dgm:pt>
    <dgm:pt modelId="{BC3AE63A-015B-4468-B2A1-87C6D6293FC8}" type="parTrans" cxnId="{57F1B064-3E55-400B-A705-4DDCB77D03DF}">
      <dgm:prSet/>
      <dgm:spPr/>
      <dgm:t>
        <a:bodyPr/>
        <a:lstStyle/>
        <a:p>
          <a:endParaRPr lang="en-US"/>
        </a:p>
      </dgm:t>
    </dgm:pt>
    <dgm:pt modelId="{77A5A59B-ACB1-4802-93AD-B7792B314ECE}" type="sibTrans" cxnId="{57F1B064-3E55-400B-A705-4DDCB77D03DF}">
      <dgm:prSet/>
      <dgm:spPr/>
      <dgm:t>
        <a:bodyPr/>
        <a:lstStyle/>
        <a:p>
          <a:endParaRPr lang="en-US"/>
        </a:p>
      </dgm:t>
    </dgm:pt>
    <dgm:pt modelId="{395BCB2E-C17F-4978-A14F-7EAD3959D269}">
      <dgm:prSet phldrT="[Text]" custT="1"/>
      <dgm:spPr/>
      <dgm:t>
        <a:bodyPr/>
        <a:lstStyle/>
        <a:p>
          <a:r>
            <a:rPr lang="en-US" sz="1900" dirty="0"/>
            <a:t>Contact recipients/donors</a:t>
          </a:r>
        </a:p>
      </dgm:t>
    </dgm:pt>
    <dgm:pt modelId="{DDD70BE0-9A38-43D6-BFE3-B9A138F0218E}" type="parTrans" cxnId="{8FB38C9F-92A0-497E-A3B9-6421D3112051}">
      <dgm:prSet/>
      <dgm:spPr/>
      <dgm:t>
        <a:bodyPr/>
        <a:lstStyle/>
        <a:p>
          <a:endParaRPr lang="en-US"/>
        </a:p>
      </dgm:t>
    </dgm:pt>
    <dgm:pt modelId="{9882409A-82A1-455E-BEED-779CC3D4F81A}" type="sibTrans" cxnId="{8FB38C9F-92A0-497E-A3B9-6421D3112051}">
      <dgm:prSet/>
      <dgm:spPr/>
      <dgm:t>
        <a:bodyPr/>
        <a:lstStyle/>
        <a:p>
          <a:endParaRPr lang="en-US"/>
        </a:p>
      </dgm:t>
    </dgm:pt>
    <dgm:pt modelId="{0225D10C-715F-4882-95A6-50E0F761C4F9}">
      <dgm:prSet phldrT="[Text]" custT="1"/>
      <dgm:spPr/>
      <dgm:t>
        <a:bodyPr/>
        <a:lstStyle/>
        <a:p>
          <a:r>
            <a:rPr lang="en-US" sz="1900" dirty="0"/>
            <a:t>Investigation with facilities</a:t>
          </a:r>
        </a:p>
      </dgm:t>
    </dgm:pt>
    <dgm:pt modelId="{B09A9FE1-739C-4614-82A3-9E4B906F8AB1}" type="parTrans" cxnId="{8F9E9324-B205-46E4-B64E-E1EEA6EBB69F}">
      <dgm:prSet/>
      <dgm:spPr/>
      <dgm:t>
        <a:bodyPr/>
        <a:lstStyle/>
        <a:p>
          <a:endParaRPr lang="en-US"/>
        </a:p>
      </dgm:t>
    </dgm:pt>
    <dgm:pt modelId="{65461B51-F460-49C4-8CF0-0F4E28ABCD38}" type="sibTrans" cxnId="{8F9E9324-B205-46E4-B64E-E1EEA6EBB69F}">
      <dgm:prSet/>
      <dgm:spPr/>
      <dgm:t>
        <a:bodyPr/>
        <a:lstStyle/>
        <a:p>
          <a:endParaRPr lang="en-US"/>
        </a:p>
      </dgm:t>
    </dgm:pt>
    <dgm:pt modelId="{BC317690-980A-4D5A-9D81-20A0975613E9}">
      <dgm:prSet phldrT="[Text]" custT="1"/>
      <dgm:spPr/>
      <dgm:t>
        <a:bodyPr/>
        <a:lstStyle/>
        <a:p>
          <a:r>
            <a:rPr lang="en-US" sz="1900" dirty="0"/>
            <a:t>Communicate with blood/tissue banks, OPOs</a:t>
          </a:r>
        </a:p>
      </dgm:t>
    </dgm:pt>
    <dgm:pt modelId="{8A0018CD-E58B-4038-A51B-219462630C52}" type="parTrans" cxnId="{AE87E8DB-C74D-4E0C-A8FE-4B7D0F3D7644}">
      <dgm:prSet/>
      <dgm:spPr/>
      <dgm:t>
        <a:bodyPr/>
        <a:lstStyle/>
        <a:p>
          <a:endParaRPr lang="en-US"/>
        </a:p>
      </dgm:t>
    </dgm:pt>
    <dgm:pt modelId="{C12480BF-4451-48D4-999D-55B287766C74}" type="sibTrans" cxnId="{AE87E8DB-C74D-4E0C-A8FE-4B7D0F3D7644}">
      <dgm:prSet/>
      <dgm:spPr/>
      <dgm:t>
        <a:bodyPr/>
        <a:lstStyle/>
        <a:p>
          <a:endParaRPr lang="en-US"/>
        </a:p>
      </dgm:t>
    </dgm:pt>
    <dgm:pt modelId="{EB87242F-294A-449B-AA56-B56C4DF097BF}">
      <dgm:prSet phldrT="[Text]" custT="1"/>
      <dgm:spPr/>
      <dgm:t>
        <a:bodyPr/>
        <a:lstStyle/>
        <a:p>
          <a:r>
            <a:rPr lang="en-US" sz="1900" dirty="0"/>
            <a:t>Recommend additional testing</a:t>
          </a:r>
        </a:p>
      </dgm:t>
    </dgm:pt>
    <dgm:pt modelId="{68DD7501-5D87-431E-8A8D-1DFAE5B79225}" type="parTrans" cxnId="{EBA9CF87-2289-450B-AD39-85D755B17974}">
      <dgm:prSet/>
      <dgm:spPr/>
      <dgm:t>
        <a:bodyPr/>
        <a:lstStyle/>
        <a:p>
          <a:endParaRPr lang="en-US"/>
        </a:p>
      </dgm:t>
    </dgm:pt>
    <dgm:pt modelId="{318B617D-151A-4678-824B-5A693114C925}" type="sibTrans" cxnId="{EBA9CF87-2289-450B-AD39-85D755B17974}">
      <dgm:prSet/>
      <dgm:spPr/>
      <dgm:t>
        <a:bodyPr/>
        <a:lstStyle/>
        <a:p>
          <a:endParaRPr lang="en-US"/>
        </a:p>
      </dgm:t>
    </dgm:pt>
    <dgm:pt modelId="{0CC525A0-458A-40F8-8049-A9461E2C36F2}">
      <dgm:prSet phldrT="[Text]" custT="1"/>
      <dgm:spPr/>
      <dgm:t>
        <a:bodyPr/>
        <a:lstStyle/>
        <a:p>
          <a:r>
            <a:rPr lang="en-US" sz="1900" dirty="0"/>
            <a:t>Investigation with facilities</a:t>
          </a:r>
        </a:p>
      </dgm:t>
    </dgm:pt>
    <dgm:pt modelId="{288C4D17-F7D8-437A-A524-4FA72E2852DE}" type="parTrans" cxnId="{CA82756A-676E-4627-9B17-C1051488EF9D}">
      <dgm:prSet/>
      <dgm:spPr/>
      <dgm:t>
        <a:bodyPr/>
        <a:lstStyle/>
        <a:p>
          <a:endParaRPr lang="en-US"/>
        </a:p>
      </dgm:t>
    </dgm:pt>
    <dgm:pt modelId="{F63DFD72-7B59-4FF2-853D-321B86FA1BC5}" type="sibTrans" cxnId="{CA82756A-676E-4627-9B17-C1051488EF9D}">
      <dgm:prSet/>
      <dgm:spPr/>
      <dgm:t>
        <a:bodyPr/>
        <a:lstStyle/>
        <a:p>
          <a:endParaRPr lang="en-US"/>
        </a:p>
      </dgm:t>
    </dgm:pt>
    <dgm:pt modelId="{7834F4A5-E5B6-4A6B-992E-06AE4B408F00}">
      <dgm:prSet phldrT="[Text]" custT="1"/>
      <dgm:spPr/>
      <dgm:t>
        <a:bodyPr/>
        <a:lstStyle/>
        <a:p>
          <a:r>
            <a:rPr lang="en-US" sz="1900" dirty="0"/>
            <a:t>May serve as LHD</a:t>
          </a:r>
        </a:p>
      </dgm:t>
    </dgm:pt>
    <dgm:pt modelId="{D2F8EE0C-2E9A-4E16-85D9-143C6DABF0E2}" type="parTrans" cxnId="{1801031B-8183-4AF4-9A8D-8501751114BE}">
      <dgm:prSet/>
      <dgm:spPr/>
      <dgm:t>
        <a:bodyPr/>
        <a:lstStyle/>
        <a:p>
          <a:endParaRPr lang="en-US"/>
        </a:p>
      </dgm:t>
    </dgm:pt>
    <dgm:pt modelId="{30951026-316A-434D-AA44-442FE8923E18}" type="sibTrans" cxnId="{1801031B-8183-4AF4-9A8D-8501751114BE}">
      <dgm:prSet/>
      <dgm:spPr/>
      <dgm:t>
        <a:bodyPr/>
        <a:lstStyle/>
        <a:p>
          <a:endParaRPr lang="en-US"/>
        </a:p>
      </dgm:t>
    </dgm:pt>
    <dgm:pt modelId="{A4E146F2-0781-4257-9589-B5DEECBE3F35}">
      <dgm:prSet phldrT="[Text]" custT="1"/>
      <dgm:spPr/>
      <dgm:t>
        <a:bodyPr/>
        <a:lstStyle/>
        <a:p>
          <a:r>
            <a:rPr lang="en-US" sz="1900" dirty="0"/>
            <a:t>Report any cases meeting Epi Case Criteria</a:t>
          </a:r>
        </a:p>
      </dgm:t>
    </dgm:pt>
    <dgm:pt modelId="{4299456B-00A1-4677-B458-ED017CA1FC7E}" type="parTrans" cxnId="{E684DCF8-78F7-45E8-8608-58A5745BC70D}">
      <dgm:prSet/>
      <dgm:spPr/>
      <dgm:t>
        <a:bodyPr/>
        <a:lstStyle/>
        <a:p>
          <a:endParaRPr lang="en-US"/>
        </a:p>
      </dgm:t>
    </dgm:pt>
    <dgm:pt modelId="{8167597C-28A9-4351-A1ED-65D43CAC127B}" type="sibTrans" cxnId="{E684DCF8-78F7-45E8-8608-58A5745BC70D}">
      <dgm:prSet/>
      <dgm:spPr/>
      <dgm:t>
        <a:bodyPr/>
        <a:lstStyle/>
        <a:p>
          <a:endParaRPr lang="en-US"/>
        </a:p>
      </dgm:t>
    </dgm:pt>
    <dgm:pt modelId="{B93D0393-43FC-4172-821B-FAAD16FBF903}">
      <dgm:prSet phldrT="[Text]" custT="1"/>
      <dgm:spPr/>
      <dgm:t>
        <a:bodyPr/>
        <a:lstStyle/>
        <a:p>
          <a:r>
            <a:rPr lang="en-US" sz="1900" dirty="0"/>
            <a:t>Coordinate with CDC, other states</a:t>
          </a:r>
        </a:p>
      </dgm:t>
    </dgm:pt>
    <dgm:pt modelId="{19A5F00E-8637-4BB4-AA4A-9CAB3E89E265}" type="parTrans" cxnId="{A889DF36-2887-4E04-A493-05CE7D6C6147}">
      <dgm:prSet/>
      <dgm:spPr/>
      <dgm:t>
        <a:bodyPr/>
        <a:lstStyle/>
        <a:p>
          <a:endParaRPr lang="en-US"/>
        </a:p>
      </dgm:t>
    </dgm:pt>
    <dgm:pt modelId="{EFCBD7A2-7680-4689-A576-814D50856940}" type="sibTrans" cxnId="{A889DF36-2887-4E04-A493-05CE7D6C6147}">
      <dgm:prSet/>
      <dgm:spPr/>
      <dgm:t>
        <a:bodyPr/>
        <a:lstStyle/>
        <a:p>
          <a:endParaRPr lang="en-US"/>
        </a:p>
      </dgm:t>
    </dgm:pt>
    <dgm:pt modelId="{7F429448-983D-4984-8430-7C9597A9037F}" type="pres">
      <dgm:prSet presAssocID="{B87C4F02-497D-4C2C-8E22-7ADF0A2705B8}" presName="Name0" presStyleCnt="0">
        <dgm:presLayoutVars>
          <dgm:dir/>
          <dgm:resizeHandles val="exact"/>
        </dgm:presLayoutVars>
      </dgm:prSet>
      <dgm:spPr/>
    </dgm:pt>
    <dgm:pt modelId="{49F10CBF-2B44-499C-8D59-A3C1B94DCC34}" type="pres">
      <dgm:prSet presAssocID="{5A1AB317-0B11-40ED-BCAA-7DD1FEBFD219}" presName="parAndChTx" presStyleLbl="node1" presStyleIdx="0" presStyleCnt="3" custScaleX="117119" custLinFactNeighborX="-53804" custLinFactNeighborY="384">
        <dgm:presLayoutVars>
          <dgm:bulletEnabled val="1"/>
        </dgm:presLayoutVars>
      </dgm:prSet>
      <dgm:spPr/>
    </dgm:pt>
    <dgm:pt modelId="{365BEAB2-4F24-408E-BC58-E2AA63781746}" type="pres">
      <dgm:prSet presAssocID="{7C9E9B24-AC43-4B90-924C-F4E8E332F640}" presName="parAndChSpace" presStyleCnt="0"/>
      <dgm:spPr/>
    </dgm:pt>
    <dgm:pt modelId="{0B32AF82-CA18-4851-A8FE-475FF441CDA2}" type="pres">
      <dgm:prSet presAssocID="{22AB541E-4DE5-4FC7-AF5B-5E01D1039058}" presName="parAndChTx" presStyleLbl="node1" presStyleIdx="1" presStyleCnt="3" custScaleX="137415" custLinFactNeighborX="-5518">
        <dgm:presLayoutVars>
          <dgm:bulletEnabled val="1"/>
        </dgm:presLayoutVars>
      </dgm:prSet>
      <dgm:spPr/>
    </dgm:pt>
    <dgm:pt modelId="{6307AC2C-2144-4E25-9F75-8729B84075A9}" type="pres">
      <dgm:prSet presAssocID="{3252F8B1-60ED-4322-AD4B-E10072EE6C22}" presName="parAndChSpace" presStyleCnt="0"/>
      <dgm:spPr/>
    </dgm:pt>
    <dgm:pt modelId="{70897E62-CDB3-45AF-BE5D-FF5C2AF6A87F}" type="pres">
      <dgm:prSet presAssocID="{9CFD17EB-B3F8-43EA-8796-3399E65F64FD}" presName="parAndChTx" presStyleLbl="node1" presStyleIdx="2" presStyleCnt="3" custLinFactNeighborX="80681" custLinFactNeighborY="5127">
        <dgm:presLayoutVars>
          <dgm:bulletEnabled val="1"/>
        </dgm:presLayoutVars>
      </dgm:prSet>
      <dgm:spPr/>
    </dgm:pt>
  </dgm:ptLst>
  <dgm:cxnLst>
    <dgm:cxn modelId="{05CB0607-77B3-474E-BA98-A59ECE83F645}" srcId="{B87C4F02-497D-4C2C-8E22-7ADF0A2705B8}" destId="{5A1AB317-0B11-40ED-BCAA-7DD1FEBFD219}" srcOrd="0" destOrd="0" parTransId="{83CFD035-9F61-4164-AD23-ED571A0EA219}" sibTransId="{7C9E9B24-AC43-4B90-924C-F4E8E332F640}"/>
    <dgm:cxn modelId="{187DE007-FF93-4E53-8B06-2E0025A17E06}" type="presOf" srcId="{B87C4F02-497D-4C2C-8E22-7ADF0A2705B8}" destId="{7F429448-983D-4984-8430-7C9597A9037F}" srcOrd="0" destOrd="0" presId="urn:microsoft.com/office/officeart/2005/8/layout/hChevron3"/>
    <dgm:cxn modelId="{6D0DEA0F-9C47-44A4-BF27-53D2E06E654D}" type="presOf" srcId="{B93D0393-43FC-4172-821B-FAAD16FBF903}" destId="{49F10CBF-2B44-499C-8D59-A3C1B94DCC34}" srcOrd="0" destOrd="5" presId="urn:microsoft.com/office/officeart/2005/8/layout/hChevron3"/>
    <dgm:cxn modelId="{36A94414-3BC0-470B-A3E9-E773D56CC173}" type="presOf" srcId="{B3EF4D94-1E76-4C67-B396-7F7C4E49AC42}" destId="{0B32AF82-CA18-4851-A8FE-475FF441CDA2}" srcOrd="0" destOrd="1" presId="urn:microsoft.com/office/officeart/2005/8/layout/hChevron3"/>
    <dgm:cxn modelId="{CA378514-0F6E-4EAA-B0B6-13EC5964BE11}" srcId="{22AB541E-4DE5-4FC7-AF5B-5E01D1039058}" destId="{B3EF4D94-1E76-4C67-B396-7F7C4E49AC42}" srcOrd="0" destOrd="0" parTransId="{14283C87-0A01-4AC4-9FA2-BA01C316918B}" sibTransId="{31C6FEA7-C2FA-49EE-885F-02ADFD9DF044}"/>
    <dgm:cxn modelId="{3FC0FF14-5E61-4461-93BD-4AB1322F383C}" srcId="{5A1AB317-0B11-40ED-BCAA-7DD1FEBFD219}" destId="{27271FE1-A66C-4125-AAE4-675F2462818B}" srcOrd="1" destOrd="0" parTransId="{63EC94BE-E42A-4FD2-AC91-47BD9C46F114}" sibTransId="{65576192-5032-4DC8-91F0-10748D660A24}"/>
    <dgm:cxn modelId="{1801031B-8183-4AF4-9A8D-8501751114BE}" srcId="{22AB541E-4DE5-4FC7-AF5B-5E01D1039058}" destId="{7834F4A5-E5B6-4A6B-992E-06AE4B408F00}" srcOrd="3" destOrd="0" parTransId="{D2F8EE0C-2E9A-4E16-85D9-143C6DABF0E2}" sibTransId="{30951026-316A-434D-AA44-442FE8923E18}"/>
    <dgm:cxn modelId="{8F9E9324-B205-46E4-B64E-E1EEA6EBB69F}" srcId="{9CFD17EB-B3F8-43EA-8796-3399E65F64FD}" destId="{0225D10C-715F-4882-95A6-50E0F761C4F9}" srcOrd="1" destOrd="0" parTransId="{B09A9FE1-739C-4614-82A3-9E4B906F8AB1}" sibTransId="{65461B51-F460-49C4-8CF0-0F4E28ABCD38}"/>
    <dgm:cxn modelId="{A889DF36-2887-4E04-A493-05CE7D6C6147}" srcId="{5A1AB317-0B11-40ED-BCAA-7DD1FEBFD219}" destId="{B93D0393-43FC-4172-821B-FAAD16FBF903}" srcOrd="4" destOrd="0" parTransId="{19A5F00E-8637-4BB4-AA4A-9CAB3E89E265}" sibTransId="{EFCBD7A2-7680-4689-A576-814D50856940}"/>
    <dgm:cxn modelId="{87088938-7C7B-4324-8DB7-8FE43FC96068}" type="presOf" srcId="{052FC497-A22A-403A-9CFF-476DCD4116D3}" destId="{0B32AF82-CA18-4851-A8FE-475FF441CDA2}" srcOrd="0" destOrd="2" presId="urn:microsoft.com/office/officeart/2005/8/layout/hChevron3"/>
    <dgm:cxn modelId="{57F1B064-3E55-400B-A705-4DDCB77D03DF}" srcId="{B87C4F02-497D-4C2C-8E22-7ADF0A2705B8}" destId="{9CFD17EB-B3F8-43EA-8796-3399E65F64FD}" srcOrd="2" destOrd="0" parTransId="{BC3AE63A-015B-4468-B2A1-87C6D6293FC8}" sibTransId="{77A5A59B-ACB1-4802-93AD-B7792B314ECE}"/>
    <dgm:cxn modelId="{3F974C67-832C-4FDE-9FB2-AD1257939D1C}" type="presOf" srcId="{305D6D4D-AE2E-4311-A5DA-B7C24E2B5179}" destId="{49F10CBF-2B44-499C-8D59-A3C1B94DCC34}" srcOrd="0" destOrd="1" presId="urn:microsoft.com/office/officeart/2005/8/layout/hChevron3"/>
    <dgm:cxn modelId="{CA82756A-676E-4627-9B17-C1051488EF9D}" srcId="{22AB541E-4DE5-4FC7-AF5B-5E01D1039058}" destId="{0CC525A0-458A-40F8-8049-A9461E2C36F2}" srcOrd="2" destOrd="0" parTransId="{288C4D17-F7D8-437A-A524-4FA72E2852DE}" sibTransId="{F63DFD72-7B59-4FF2-853D-321B86FA1BC5}"/>
    <dgm:cxn modelId="{7E0C5C71-BFC3-4F44-A9A5-AEEE1D16C075}" type="presOf" srcId="{22AB541E-4DE5-4FC7-AF5B-5E01D1039058}" destId="{0B32AF82-CA18-4851-A8FE-475FF441CDA2}" srcOrd="0" destOrd="0" presId="urn:microsoft.com/office/officeart/2005/8/layout/hChevron3"/>
    <dgm:cxn modelId="{DDBFC353-E43B-4A75-B989-805669BF58EB}" srcId="{22AB541E-4DE5-4FC7-AF5B-5E01D1039058}" destId="{052FC497-A22A-403A-9CFF-476DCD4116D3}" srcOrd="1" destOrd="0" parTransId="{4A71B94B-1389-46EE-BD48-E092522DDB35}" sibTransId="{2AB0F805-0F7D-417C-858E-2A7561B7D7CF}"/>
    <dgm:cxn modelId="{42518E58-0106-4775-92E8-5903B76F7591}" type="presOf" srcId="{9CFD17EB-B3F8-43EA-8796-3399E65F64FD}" destId="{70897E62-CDB3-45AF-BE5D-FF5C2AF6A87F}" srcOrd="0" destOrd="0" presId="urn:microsoft.com/office/officeart/2005/8/layout/hChevron3"/>
    <dgm:cxn modelId="{25079D7E-912A-4353-AB4D-F1B01164830C}" srcId="{5A1AB317-0B11-40ED-BCAA-7DD1FEBFD219}" destId="{305D6D4D-AE2E-4311-A5DA-B7C24E2B5179}" srcOrd="0" destOrd="0" parTransId="{9B5DB97E-CDD7-4355-86FF-B62C2A319C47}" sibTransId="{F79933C1-8DB7-4A54-9176-C9EDB52D9838}"/>
    <dgm:cxn modelId="{EBA9CF87-2289-450B-AD39-85D755B17974}" srcId="{5A1AB317-0B11-40ED-BCAA-7DD1FEBFD219}" destId="{EB87242F-294A-449B-AA56-B56C4DF097BF}" srcOrd="3" destOrd="0" parTransId="{68DD7501-5D87-431E-8A8D-1DFAE5B79225}" sibTransId="{318B617D-151A-4678-824B-5A693114C925}"/>
    <dgm:cxn modelId="{F420C29E-8094-4FB9-8F24-43C70B8703F0}" type="presOf" srcId="{BC317690-980A-4D5A-9D81-20A0975613E9}" destId="{49F10CBF-2B44-499C-8D59-A3C1B94DCC34}" srcOrd="0" destOrd="3" presId="urn:microsoft.com/office/officeart/2005/8/layout/hChevron3"/>
    <dgm:cxn modelId="{8FB38C9F-92A0-497E-A3B9-6421D3112051}" srcId="{9CFD17EB-B3F8-43EA-8796-3399E65F64FD}" destId="{395BCB2E-C17F-4978-A14F-7EAD3959D269}" srcOrd="0" destOrd="0" parTransId="{DDD70BE0-9A38-43D6-BFE3-B9A138F0218E}" sibTransId="{9882409A-82A1-455E-BEED-779CC3D4F81A}"/>
    <dgm:cxn modelId="{B633C9A0-FCA6-434A-9396-0CD3852CE63C}" type="presOf" srcId="{7834F4A5-E5B6-4A6B-992E-06AE4B408F00}" destId="{0B32AF82-CA18-4851-A8FE-475FF441CDA2}" srcOrd="0" destOrd="4" presId="urn:microsoft.com/office/officeart/2005/8/layout/hChevron3"/>
    <dgm:cxn modelId="{9D8E1AA1-758A-4ECE-A270-7BF1CC38715A}" type="presOf" srcId="{0CC525A0-458A-40F8-8049-A9461E2C36F2}" destId="{0B32AF82-CA18-4851-A8FE-475FF441CDA2}" srcOrd="0" destOrd="3" presId="urn:microsoft.com/office/officeart/2005/8/layout/hChevron3"/>
    <dgm:cxn modelId="{C22206B1-3075-47E2-A62F-01580E4CC490}" srcId="{B87C4F02-497D-4C2C-8E22-7ADF0A2705B8}" destId="{22AB541E-4DE5-4FC7-AF5B-5E01D1039058}" srcOrd="1" destOrd="0" parTransId="{71BA116C-12A1-4505-9C8D-F52086680D50}" sibTransId="{3252F8B1-60ED-4322-AD4B-E10072EE6C22}"/>
    <dgm:cxn modelId="{71B774B8-791E-4749-BFEE-A2154B046E16}" type="presOf" srcId="{EB87242F-294A-449B-AA56-B56C4DF097BF}" destId="{49F10CBF-2B44-499C-8D59-A3C1B94DCC34}" srcOrd="0" destOrd="4" presId="urn:microsoft.com/office/officeart/2005/8/layout/hChevron3"/>
    <dgm:cxn modelId="{FB0684C3-4875-4939-B378-D917F4B9853A}" type="presOf" srcId="{27271FE1-A66C-4125-AAE4-675F2462818B}" destId="{49F10CBF-2B44-499C-8D59-A3C1B94DCC34}" srcOrd="0" destOrd="2" presId="urn:microsoft.com/office/officeart/2005/8/layout/hChevron3"/>
    <dgm:cxn modelId="{7C3E63D1-4B99-418E-B8A5-94F42A749974}" type="presOf" srcId="{5A1AB317-0B11-40ED-BCAA-7DD1FEBFD219}" destId="{49F10CBF-2B44-499C-8D59-A3C1B94DCC34}" srcOrd="0" destOrd="0" presId="urn:microsoft.com/office/officeart/2005/8/layout/hChevron3"/>
    <dgm:cxn modelId="{AE87E8DB-C74D-4E0C-A8FE-4B7D0F3D7644}" srcId="{5A1AB317-0B11-40ED-BCAA-7DD1FEBFD219}" destId="{BC317690-980A-4D5A-9D81-20A0975613E9}" srcOrd="2" destOrd="0" parTransId="{8A0018CD-E58B-4038-A51B-219462630C52}" sibTransId="{C12480BF-4451-48D4-999D-55B287766C74}"/>
    <dgm:cxn modelId="{4200FCDC-6A21-4B86-B793-E61975DEAA12}" type="presOf" srcId="{395BCB2E-C17F-4978-A14F-7EAD3959D269}" destId="{70897E62-CDB3-45AF-BE5D-FF5C2AF6A87F}" srcOrd="0" destOrd="1" presId="urn:microsoft.com/office/officeart/2005/8/layout/hChevron3"/>
    <dgm:cxn modelId="{A7198EE4-F096-4640-BAF5-FE56F00566D1}" type="presOf" srcId="{A4E146F2-0781-4257-9589-B5DEECBE3F35}" destId="{70897E62-CDB3-45AF-BE5D-FF5C2AF6A87F}" srcOrd="0" destOrd="3" presId="urn:microsoft.com/office/officeart/2005/8/layout/hChevron3"/>
    <dgm:cxn modelId="{C1366BEC-E7F0-41F1-B61F-45F9ACEADD76}" type="presOf" srcId="{0225D10C-715F-4882-95A6-50E0F761C4F9}" destId="{70897E62-CDB3-45AF-BE5D-FF5C2AF6A87F}" srcOrd="0" destOrd="2" presId="urn:microsoft.com/office/officeart/2005/8/layout/hChevron3"/>
    <dgm:cxn modelId="{E684DCF8-78F7-45E8-8608-58A5745BC70D}" srcId="{9CFD17EB-B3F8-43EA-8796-3399E65F64FD}" destId="{A4E146F2-0781-4257-9589-B5DEECBE3F35}" srcOrd="2" destOrd="0" parTransId="{4299456B-00A1-4677-B458-ED017CA1FC7E}" sibTransId="{8167597C-28A9-4351-A1ED-65D43CAC127B}"/>
    <dgm:cxn modelId="{9CD96115-1E7D-4A1E-A416-C6D4E9B3B262}" type="presParOf" srcId="{7F429448-983D-4984-8430-7C9597A9037F}" destId="{49F10CBF-2B44-499C-8D59-A3C1B94DCC34}" srcOrd="0" destOrd="0" presId="urn:microsoft.com/office/officeart/2005/8/layout/hChevron3"/>
    <dgm:cxn modelId="{CE653685-0270-408D-9B0A-FCB2F1C8F212}" type="presParOf" srcId="{7F429448-983D-4984-8430-7C9597A9037F}" destId="{365BEAB2-4F24-408E-BC58-E2AA63781746}" srcOrd="1" destOrd="0" presId="urn:microsoft.com/office/officeart/2005/8/layout/hChevron3"/>
    <dgm:cxn modelId="{6EE183DA-3E30-4732-BCD9-89E960859AB5}" type="presParOf" srcId="{7F429448-983D-4984-8430-7C9597A9037F}" destId="{0B32AF82-CA18-4851-A8FE-475FF441CDA2}" srcOrd="2" destOrd="0" presId="urn:microsoft.com/office/officeart/2005/8/layout/hChevron3"/>
    <dgm:cxn modelId="{AD23CCBA-3E9D-464E-A871-595E9C5A0182}" type="presParOf" srcId="{7F429448-983D-4984-8430-7C9597A9037F}" destId="{6307AC2C-2144-4E25-9F75-8729B84075A9}" srcOrd="3" destOrd="0" presId="urn:microsoft.com/office/officeart/2005/8/layout/hChevron3"/>
    <dgm:cxn modelId="{E7FD5A7C-7FC6-4720-B360-BC73F354C475}" type="presParOf" srcId="{7F429448-983D-4984-8430-7C9597A9037F}" destId="{70897E62-CDB3-45AF-BE5D-FF5C2AF6A87F}"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331706-FD92-4DC5-B2B8-5FDC3282C35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21B76DF4-29CA-4734-91C9-4729C01C5D45}">
      <dgm:prSet phldrT="[Text]"/>
      <dgm:spPr/>
      <dgm:t>
        <a:bodyPr/>
        <a:lstStyle/>
        <a:p>
          <a:r>
            <a:rPr lang="en-US" dirty="0"/>
            <a:t>Organ Transmission</a:t>
          </a:r>
        </a:p>
      </dgm:t>
    </dgm:pt>
    <dgm:pt modelId="{35CBE954-B9BE-4D4A-B374-6AB8DEC38BDD}" type="parTrans" cxnId="{453C2A26-A531-4BC0-949C-222189DA82F3}">
      <dgm:prSet/>
      <dgm:spPr/>
      <dgm:t>
        <a:bodyPr/>
        <a:lstStyle/>
        <a:p>
          <a:endParaRPr lang="en-US"/>
        </a:p>
      </dgm:t>
    </dgm:pt>
    <dgm:pt modelId="{9942F989-7869-48C8-9E48-41951BACC70D}" type="sibTrans" cxnId="{453C2A26-A531-4BC0-949C-222189DA82F3}">
      <dgm:prSet/>
      <dgm:spPr/>
      <dgm:t>
        <a:bodyPr/>
        <a:lstStyle/>
        <a:p>
          <a:endParaRPr lang="en-US"/>
        </a:p>
      </dgm:t>
    </dgm:pt>
    <dgm:pt modelId="{8A021FE1-C633-435A-AAB7-863A5C3ED7F8}">
      <dgm:prSet phldrT="[Text]"/>
      <dgm:spPr/>
      <dgm:t>
        <a:bodyPr/>
        <a:lstStyle/>
        <a:p>
          <a:r>
            <a:rPr lang="en-US" dirty="0"/>
            <a:t>Minimal mosquito exposure</a:t>
          </a:r>
        </a:p>
      </dgm:t>
    </dgm:pt>
    <dgm:pt modelId="{4AD1FC2F-DB1B-4561-A6FF-7C2879A22007}" type="parTrans" cxnId="{294AAA7D-5CD9-42BC-9768-5074F1238554}">
      <dgm:prSet/>
      <dgm:spPr/>
      <dgm:t>
        <a:bodyPr/>
        <a:lstStyle/>
        <a:p>
          <a:endParaRPr lang="en-US"/>
        </a:p>
      </dgm:t>
    </dgm:pt>
    <dgm:pt modelId="{8EB9D2E1-87FB-4FB0-9206-2354BA2C46B8}" type="sibTrans" cxnId="{294AAA7D-5CD9-42BC-9768-5074F1238554}">
      <dgm:prSet/>
      <dgm:spPr/>
      <dgm:t>
        <a:bodyPr/>
        <a:lstStyle/>
        <a:p>
          <a:endParaRPr lang="en-US"/>
        </a:p>
      </dgm:t>
    </dgm:pt>
    <dgm:pt modelId="{7E68A0B9-13F3-433B-A44F-BD34E6009369}">
      <dgm:prSet phldrT="[Text]" custT="1"/>
      <dgm:spPr/>
      <dgm:t>
        <a:bodyPr/>
        <a:lstStyle/>
        <a:p>
          <a:r>
            <a:rPr lang="en-US" sz="1400" dirty="0"/>
            <a:t>Genetic analysis connecting donor to recipient(s) or among recipients</a:t>
          </a:r>
        </a:p>
      </dgm:t>
    </dgm:pt>
    <dgm:pt modelId="{75EA86BC-BBBD-43B3-BBA1-6F35505D1E6E}" type="parTrans" cxnId="{31980FAE-08B2-4814-ACA6-6CCDF5FB1CCC}">
      <dgm:prSet/>
      <dgm:spPr/>
      <dgm:t>
        <a:bodyPr/>
        <a:lstStyle/>
        <a:p>
          <a:endParaRPr lang="en-US"/>
        </a:p>
      </dgm:t>
    </dgm:pt>
    <dgm:pt modelId="{0C871548-F15F-4461-B7CE-756F7F000F5C}" type="sibTrans" cxnId="{31980FAE-08B2-4814-ACA6-6CCDF5FB1CCC}">
      <dgm:prSet/>
      <dgm:spPr/>
      <dgm:t>
        <a:bodyPr/>
        <a:lstStyle/>
        <a:p>
          <a:endParaRPr lang="en-US"/>
        </a:p>
      </dgm:t>
    </dgm:pt>
    <dgm:pt modelId="{F701D297-DA93-4B08-93EC-D80B4A614889}">
      <dgm:prSet phldrT="[Text]"/>
      <dgm:spPr/>
      <dgm:t>
        <a:bodyPr/>
        <a:lstStyle/>
        <a:p>
          <a:r>
            <a:rPr lang="en-US" dirty="0"/>
            <a:t>Natural Transmission</a:t>
          </a:r>
        </a:p>
      </dgm:t>
    </dgm:pt>
    <dgm:pt modelId="{B835477D-38FA-40A2-B063-B4FBC63AFBD4}" type="parTrans" cxnId="{B5F23964-9AB3-45F0-B6D1-8387F444A9DD}">
      <dgm:prSet/>
      <dgm:spPr/>
      <dgm:t>
        <a:bodyPr/>
        <a:lstStyle/>
        <a:p>
          <a:endParaRPr lang="en-US"/>
        </a:p>
      </dgm:t>
    </dgm:pt>
    <dgm:pt modelId="{CBEC072A-31A1-498A-98A8-C2E71B560D24}" type="sibTrans" cxnId="{B5F23964-9AB3-45F0-B6D1-8387F444A9DD}">
      <dgm:prSet/>
      <dgm:spPr/>
      <dgm:t>
        <a:bodyPr/>
        <a:lstStyle/>
        <a:p>
          <a:endParaRPr lang="en-US"/>
        </a:p>
      </dgm:t>
    </dgm:pt>
    <dgm:pt modelId="{21F8989E-5C4F-49BA-B6B1-93DC3EEE20A8}">
      <dgm:prSet phldrT="[Text]"/>
      <dgm:spPr/>
      <dgm:t>
        <a:bodyPr/>
        <a:lstStyle/>
        <a:p>
          <a:r>
            <a:rPr lang="en-US" dirty="0"/>
            <a:t>Weak lab or clinical evidence in donor</a:t>
          </a:r>
        </a:p>
      </dgm:t>
    </dgm:pt>
    <dgm:pt modelId="{76914848-EB9F-4B3D-9E42-96E6B6766FC0}" type="parTrans" cxnId="{414429EE-AC98-490A-88E9-23CC8FF5F45C}">
      <dgm:prSet/>
      <dgm:spPr/>
      <dgm:t>
        <a:bodyPr/>
        <a:lstStyle/>
        <a:p>
          <a:endParaRPr lang="en-US"/>
        </a:p>
      </dgm:t>
    </dgm:pt>
    <dgm:pt modelId="{3D22C125-B6B8-4710-BF6B-709E0CF0234F}" type="sibTrans" cxnId="{414429EE-AC98-490A-88E9-23CC8FF5F45C}">
      <dgm:prSet/>
      <dgm:spPr/>
      <dgm:t>
        <a:bodyPr/>
        <a:lstStyle/>
        <a:p>
          <a:endParaRPr lang="en-US"/>
        </a:p>
      </dgm:t>
    </dgm:pt>
    <dgm:pt modelId="{76E43CAC-DE67-49D4-AD15-7E0605DBF0C7}">
      <dgm:prSet phldrT="[Text]"/>
      <dgm:spPr/>
      <dgm:t>
        <a:bodyPr/>
        <a:lstStyle/>
        <a:p>
          <a:r>
            <a:rPr lang="en-US" dirty="0"/>
            <a:t>Only one of multiple recipients affected</a:t>
          </a:r>
        </a:p>
      </dgm:t>
    </dgm:pt>
    <dgm:pt modelId="{74ADFD8F-52C2-4BDB-A75F-A4F9EB821300}" type="parTrans" cxnId="{845D4CE2-28EE-40C9-B909-B61E536538EA}">
      <dgm:prSet/>
      <dgm:spPr/>
      <dgm:t>
        <a:bodyPr/>
        <a:lstStyle/>
        <a:p>
          <a:endParaRPr lang="en-US"/>
        </a:p>
      </dgm:t>
    </dgm:pt>
    <dgm:pt modelId="{3B1394E9-2CE5-4C6F-9810-34712A2EAC06}" type="sibTrans" cxnId="{845D4CE2-28EE-40C9-B909-B61E536538EA}">
      <dgm:prSet/>
      <dgm:spPr/>
      <dgm:t>
        <a:bodyPr/>
        <a:lstStyle/>
        <a:p>
          <a:endParaRPr lang="en-US"/>
        </a:p>
      </dgm:t>
    </dgm:pt>
    <dgm:pt modelId="{95916B6C-FA4D-4122-9C85-31CCC2A25609}">
      <dgm:prSet phldrT="[Text]"/>
      <dgm:spPr/>
      <dgm:t>
        <a:bodyPr/>
        <a:lstStyle/>
        <a:p>
          <a:r>
            <a:rPr lang="en-US" dirty="0"/>
            <a:t>Significant mosquito exposure</a:t>
          </a:r>
        </a:p>
      </dgm:t>
    </dgm:pt>
    <dgm:pt modelId="{DA64A361-5A2B-49C5-BA99-8DDB0F9A51C0}" type="sibTrans" cxnId="{4217338F-23E0-48F4-A7AF-DC211970B18B}">
      <dgm:prSet/>
      <dgm:spPr/>
      <dgm:t>
        <a:bodyPr/>
        <a:lstStyle/>
        <a:p>
          <a:endParaRPr lang="en-US"/>
        </a:p>
      </dgm:t>
    </dgm:pt>
    <dgm:pt modelId="{216D3C76-6625-4D68-926B-702F4CF4A33B}" type="parTrans" cxnId="{4217338F-23E0-48F4-A7AF-DC211970B18B}">
      <dgm:prSet/>
      <dgm:spPr/>
      <dgm:t>
        <a:bodyPr/>
        <a:lstStyle/>
        <a:p>
          <a:endParaRPr lang="en-US"/>
        </a:p>
      </dgm:t>
    </dgm:pt>
    <dgm:pt modelId="{D4872211-D00E-4D88-BA5F-4664D4438BD4}" type="pres">
      <dgm:prSet presAssocID="{7F331706-FD92-4DC5-B2B8-5FDC3282C359}" presName="outerComposite" presStyleCnt="0">
        <dgm:presLayoutVars>
          <dgm:chMax val="2"/>
          <dgm:animLvl val="lvl"/>
          <dgm:resizeHandles val="exact"/>
        </dgm:presLayoutVars>
      </dgm:prSet>
      <dgm:spPr/>
    </dgm:pt>
    <dgm:pt modelId="{DB5093C7-189C-4254-8DCB-A3368053ECC7}" type="pres">
      <dgm:prSet presAssocID="{7F331706-FD92-4DC5-B2B8-5FDC3282C359}" presName="dummyMaxCanvas" presStyleCnt="0"/>
      <dgm:spPr/>
    </dgm:pt>
    <dgm:pt modelId="{5E20F77B-5255-4454-8920-066BAA532D33}" type="pres">
      <dgm:prSet presAssocID="{7F331706-FD92-4DC5-B2B8-5FDC3282C359}" presName="parentComposite" presStyleCnt="0"/>
      <dgm:spPr/>
    </dgm:pt>
    <dgm:pt modelId="{8D522C98-F17E-4A16-919F-0C5330829CDE}" type="pres">
      <dgm:prSet presAssocID="{7F331706-FD92-4DC5-B2B8-5FDC3282C359}" presName="parent1" presStyleLbl="alignAccFollowNode1" presStyleIdx="0" presStyleCnt="4">
        <dgm:presLayoutVars>
          <dgm:chMax val="4"/>
        </dgm:presLayoutVars>
      </dgm:prSet>
      <dgm:spPr/>
    </dgm:pt>
    <dgm:pt modelId="{34FA4405-3D4C-42EC-9237-40B567A1CE60}" type="pres">
      <dgm:prSet presAssocID="{7F331706-FD92-4DC5-B2B8-5FDC3282C359}" presName="parent2" presStyleLbl="alignAccFollowNode1" presStyleIdx="1" presStyleCnt="4">
        <dgm:presLayoutVars>
          <dgm:chMax val="4"/>
        </dgm:presLayoutVars>
      </dgm:prSet>
      <dgm:spPr/>
    </dgm:pt>
    <dgm:pt modelId="{CDD76105-6CC0-4903-91BC-68B51F2EBA2B}" type="pres">
      <dgm:prSet presAssocID="{7F331706-FD92-4DC5-B2B8-5FDC3282C359}" presName="childrenComposite" presStyleCnt="0"/>
      <dgm:spPr/>
    </dgm:pt>
    <dgm:pt modelId="{468724B0-4EF6-4591-AA77-678BFAA3309A}" type="pres">
      <dgm:prSet presAssocID="{7F331706-FD92-4DC5-B2B8-5FDC3282C359}" presName="dummyMaxCanvas_ChildArea" presStyleCnt="0"/>
      <dgm:spPr/>
    </dgm:pt>
    <dgm:pt modelId="{346A0960-6888-4A85-AC5F-901020B5372E}" type="pres">
      <dgm:prSet presAssocID="{7F331706-FD92-4DC5-B2B8-5FDC3282C359}" presName="fulcrum" presStyleLbl="alignAccFollowNode1" presStyleIdx="2" presStyleCnt="4"/>
      <dgm:spPr/>
    </dgm:pt>
    <dgm:pt modelId="{B58DAA19-94F2-448F-AA3A-6B7CCEC0E8A4}" type="pres">
      <dgm:prSet presAssocID="{7F331706-FD92-4DC5-B2B8-5FDC3282C359}" presName="balance_23" presStyleLbl="alignAccFollowNode1" presStyleIdx="3" presStyleCnt="4">
        <dgm:presLayoutVars>
          <dgm:bulletEnabled val="1"/>
        </dgm:presLayoutVars>
      </dgm:prSet>
      <dgm:spPr/>
    </dgm:pt>
    <dgm:pt modelId="{A632189F-9E77-44C2-9D60-49C8661E2FE8}" type="pres">
      <dgm:prSet presAssocID="{7F331706-FD92-4DC5-B2B8-5FDC3282C359}" presName="right_23_1" presStyleLbl="node1" presStyleIdx="0" presStyleCnt="5">
        <dgm:presLayoutVars>
          <dgm:bulletEnabled val="1"/>
        </dgm:presLayoutVars>
      </dgm:prSet>
      <dgm:spPr/>
    </dgm:pt>
    <dgm:pt modelId="{93AA8F93-ECB4-4F98-A73E-F9E24F58EEEA}" type="pres">
      <dgm:prSet presAssocID="{7F331706-FD92-4DC5-B2B8-5FDC3282C359}" presName="right_23_2" presStyleLbl="node1" presStyleIdx="1" presStyleCnt="5">
        <dgm:presLayoutVars>
          <dgm:bulletEnabled val="1"/>
        </dgm:presLayoutVars>
      </dgm:prSet>
      <dgm:spPr/>
    </dgm:pt>
    <dgm:pt modelId="{1A2A7603-D678-4024-9AF0-696FDDA3EFE3}" type="pres">
      <dgm:prSet presAssocID="{7F331706-FD92-4DC5-B2B8-5FDC3282C359}" presName="right_23_3" presStyleLbl="node1" presStyleIdx="2" presStyleCnt="5" custLinFactNeighborX="-657">
        <dgm:presLayoutVars>
          <dgm:bulletEnabled val="1"/>
        </dgm:presLayoutVars>
      </dgm:prSet>
      <dgm:spPr/>
    </dgm:pt>
    <dgm:pt modelId="{44FEB839-C09B-4091-A35A-C6F28643C213}" type="pres">
      <dgm:prSet presAssocID="{7F331706-FD92-4DC5-B2B8-5FDC3282C359}" presName="left_23_1" presStyleLbl="node1" presStyleIdx="3" presStyleCnt="5">
        <dgm:presLayoutVars>
          <dgm:bulletEnabled val="1"/>
        </dgm:presLayoutVars>
      </dgm:prSet>
      <dgm:spPr/>
    </dgm:pt>
    <dgm:pt modelId="{C8C3DF60-D356-4C95-B093-85954A5B0848}" type="pres">
      <dgm:prSet presAssocID="{7F331706-FD92-4DC5-B2B8-5FDC3282C359}" presName="left_23_2" presStyleLbl="node1" presStyleIdx="4" presStyleCnt="5" custScaleX="105558" custScaleY="169277" custLinFactNeighborX="1314" custLinFactNeighborY="-26587">
        <dgm:presLayoutVars>
          <dgm:bulletEnabled val="1"/>
        </dgm:presLayoutVars>
      </dgm:prSet>
      <dgm:spPr/>
    </dgm:pt>
  </dgm:ptLst>
  <dgm:cxnLst>
    <dgm:cxn modelId="{E47AFC10-F06C-4970-B509-C4AE4BD95EE6}" type="presOf" srcId="{21F8989E-5C4F-49BA-B6B1-93DC3EEE20A8}" destId="{A632189F-9E77-44C2-9D60-49C8661E2FE8}" srcOrd="0" destOrd="0" presId="urn:microsoft.com/office/officeart/2005/8/layout/balance1"/>
    <dgm:cxn modelId="{453C2A26-A531-4BC0-949C-222189DA82F3}" srcId="{7F331706-FD92-4DC5-B2B8-5FDC3282C359}" destId="{21B76DF4-29CA-4734-91C9-4729C01C5D45}" srcOrd="0" destOrd="0" parTransId="{35CBE954-B9BE-4D4A-B374-6AB8DEC38BDD}" sibTransId="{9942F989-7869-48C8-9E48-41951BACC70D}"/>
    <dgm:cxn modelId="{38C1E15C-5EAD-40FA-8E02-D0AB91D2865D}" type="presOf" srcId="{7E68A0B9-13F3-433B-A44F-BD34E6009369}" destId="{C8C3DF60-D356-4C95-B093-85954A5B0848}" srcOrd="0" destOrd="0" presId="urn:microsoft.com/office/officeart/2005/8/layout/balance1"/>
    <dgm:cxn modelId="{1B52C963-7967-47B3-8F6B-8701B1D83F98}" type="presOf" srcId="{76E43CAC-DE67-49D4-AD15-7E0605DBF0C7}" destId="{93AA8F93-ECB4-4F98-A73E-F9E24F58EEEA}" srcOrd="0" destOrd="0" presId="urn:microsoft.com/office/officeart/2005/8/layout/balance1"/>
    <dgm:cxn modelId="{B5F23964-9AB3-45F0-B6D1-8387F444A9DD}" srcId="{7F331706-FD92-4DC5-B2B8-5FDC3282C359}" destId="{F701D297-DA93-4B08-93EC-D80B4A614889}" srcOrd="1" destOrd="0" parTransId="{B835477D-38FA-40A2-B063-B4FBC63AFBD4}" sibTransId="{CBEC072A-31A1-498A-98A8-C2E71B560D24}"/>
    <dgm:cxn modelId="{FE23A667-DE85-409E-8836-E261A2A96098}" type="presOf" srcId="{8A021FE1-C633-435A-AAB7-863A5C3ED7F8}" destId="{44FEB839-C09B-4091-A35A-C6F28643C213}" srcOrd="0" destOrd="0" presId="urn:microsoft.com/office/officeart/2005/8/layout/balance1"/>
    <dgm:cxn modelId="{C719336A-D0D7-4DFF-9AD9-0EA0D69A53CD}" type="presOf" srcId="{F701D297-DA93-4B08-93EC-D80B4A614889}" destId="{34FA4405-3D4C-42EC-9237-40B567A1CE60}" srcOrd="0" destOrd="0" presId="urn:microsoft.com/office/officeart/2005/8/layout/balance1"/>
    <dgm:cxn modelId="{69466B58-8EC0-4946-BDFD-5052C09F3B7C}" type="presOf" srcId="{95916B6C-FA4D-4122-9C85-31CCC2A25609}" destId="{1A2A7603-D678-4024-9AF0-696FDDA3EFE3}" srcOrd="0" destOrd="0" presId="urn:microsoft.com/office/officeart/2005/8/layout/balance1"/>
    <dgm:cxn modelId="{71606D7C-AA27-4F35-A7ED-DDAAC6C299DB}" type="presOf" srcId="{7F331706-FD92-4DC5-B2B8-5FDC3282C359}" destId="{D4872211-D00E-4D88-BA5F-4664D4438BD4}" srcOrd="0" destOrd="0" presId="urn:microsoft.com/office/officeart/2005/8/layout/balance1"/>
    <dgm:cxn modelId="{294AAA7D-5CD9-42BC-9768-5074F1238554}" srcId="{21B76DF4-29CA-4734-91C9-4729C01C5D45}" destId="{8A021FE1-C633-435A-AAB7-863A5C3ED7F8}" srcOrd="0" destOrd="0" parTransId="{4AD1FC2F-DB1B-4561-A6FF-7C2879A22007}" sibTransId="{8EB9D2E1-87FB-4FB0-9206-2354BA2C46B8}"/>
    <dgm:cxn modelId="{4217338F-23E0-48F4-A7AF-DC211970B18B}" srcId="{F701D297-DA93-4B08-93EC-D80B4A614889}" destId="{95916B6C-FA4D-4122-9C85-31CCC2A25609}" srcOrd="2" destOrd="0" parTransId="{216D3C76-6625-4D68-926B-702F4CF4A33B}" sibTransId="{DA64A361-5A2B-49C5-BA99-8DDB0F9A51C0}"/>
    <dgm:cxn modelId="{A323B2A7-5ACF-4045-9B82-FF2F0664E34F}" type="presOf" srcId="{21B76DF4-29CA-4734-91C9-4729C01C5D45}" destId="{8D522C98-F17E-4A16-919F-0C5330829CDE}" srcOrd="0" destOrd="0" presId="urn:microsoft.com/office/officeart/2005/8/layout/balance1"/>
    <dgm:cxn modelId="{31980FAE-08B2-4814-ACA6-6CCDF5FB1CCC}" srcId="{21B76DF4-29CA-4734-91C9-4729C01C5D45}" destId="{7E68A0B9-13F3-433B-A44F-BD34E6009369}" srcOrd="1" destOrd="0" parTransId="{75EA86BC-BBBD-43B3-BBA1-6F35505D1E6E}" sibTransId="{0C871548-F15F-4461-B7CE-756F7F000F5C}"/>
    <dgm:cxn modelId="{845D4CE2-28EE-40C9-B909-B61E536538EA}" srcId="{F701D297-DA93-4B08-93EC-D80B4A614889}" destId="{76E43CAC-DE67-49D4-AD15-7E0605DBF0C7}" srcOrd="1" destOrd="0" parTransId="{74ADFD8F-52C2-4BDB-A75F-A4F9EB821300}" sibTransId="{3B1394E9-2CE5-4C6F-9810-34712A2EAC06}"/>
    <dgm:cxn modelId="{414429EE-AC98-490A-88E9-23CC8FF5F45C}" srcId="{F701D297-DA93-4B08-93EC-D80B4A614889}" destId="{21F8989E-5C4F-49BA-B6B1-93DC3EEE20A8}" srcOrd="0" destOrd="0" parTransId="{76914848-EB9F-4B3D-9E42-96E6B6766FC0}" sibTransId="{3D22C125-B6B8-4710-BF6B-709E0CF0234F}"/>
    <dgm:cxn modelId="{5B01B149-E86B-4168-8E46-E025F7719DAE}" type="presParOf" srcId="{D4872211-D00E-4D88-BA5F-4664D4438BD4}" destId="{DB5093C7-189C-4254-8DCB-A3368053ECC7}" srcOrd="0" destOrd="0" presId="urn:microsoft.com/office/officeart/2005/8/layout/balance1"/>
    <dgm:cxn modelId="{5EE69801-B8D6-422E-BB2E-EED8B9870117}" type="presParOf" srcId="{D4872211-D00E-4D88-BA5F-4664D4438BD4}" destId="{5E20F77B-5255-4454-8920-066BAA532D33}" srcOrd="1" destOrd="0" presId="urn:microsoft.com/office/officeart/2005/8/layout/balance1"/>
    <dgm:cxn modelId="{F541114C-3C7E-4408-98DA-D0B8C5D4B85B}" type="presParOf" srcId="{5E20F77B-5255-4454-8920-066BAA532D33}" destId="{8D522C98-F17E-4A16-919F-0C5330829CDE}" srcOrd="0" destOrd="0" presId="urn:microsoft.com/office/officeart/2005/8/layout/balance1"/>
    <dgm:cxn modelId="{55D80C59-06C9-404F-843E-6ED684C1A524}" type="presParOf" srcId="{5E20F77B-5255-4454-8920-066BAA532D33}" destId="{34FA4405-3D4C-42EC-9237-40B567A1CE60}" srcOrd="1" destOrd="0" presId="urn:microsoft.com/office/officeart/2005/8/layout/balance1"/>
    <dgm:cxn modelId="{46622D86-A391-46EB-B414-605BC117C2F6}" type="presParOf" srcId="{D4872211-D00E-4D88-BA5F-4664D4438BD4}" destId="{CDD76105-6CC0-4903-91BC-68B51F2EBA2B}" srcOrd="2" destOrd="0" presId="urn:microsoft.com/office/officeart/2005/8/layout/balance1"/>
    <dgm:cxn modelId="{4CA4453B-249D-4A71-9180-802F0E6F7762}" type="presParOf" srcId="{CDD76105-6CC0-4903-91BC-68B51F2EBA2B}" destId="{468724B0-4EF6-4591-AA77-678BFAA3309A}" srcOrd="0" destOrd="0" presId="urn:microsoft.com/office/officeart/2005/8/layout/balance1"/>
    <dgm:cxn modelId="{F74FCDA7-0B77-4409-8D7F-FC62632F3BDD}" type="presParOf" srcId="{CDD76105-6CC0-4903-91BC-68B51F2EBA2B}" destId="{346A0960-6888-4A85-AC5F-901020B5372E}" srcOrd="1" destOrd="0" presId="urn:microsoft.com/office/officeart/2005/8/layout/balance1"/>
    <dgm:cxn modelId="{E2262E2F-78E9-4E62-A166-2D2BFB4FBF75}" type="presParOf" srcId="{CDD76105-6CC0-4903-91BC-68B51F2EBA2B}" destId="{B58DAA19-94F2-448F-AA3A-6B7CCEC0E8A4}" srcOrd="2" destOrd="0" presId="urn:microsoft.com/office/officeart/2005/8/layout/balance1"/>
    <dgm:cxn modelId="{202D846D-5177-457E-8A5B-EF27EF907361}" type="presParOf" srcId="{CDD76105-6CC0-4903-91BC-68B51F2EBA2B}" destId="{A632189F-9E77-44C2-9D60-49C8661E2FE8}" srcOrd="3" destOrd="0" presId="urn:microsoft.com/office/officeart/2005/8/layout/balance1"/>
    <dgm:cxn modelId="{4FCD98A5-90AB-465E-9823-4838E3E49F8C}" type="presParOf" srcId="{CDD76105-6CC0-4903-91BC-68B51F2EBA2B}" destId="{93AA8F93-ECB4-4F98-A73E-F9E24F58EEEA}" srcOrd="4" destOrd="0" presId="urn:microsoft.com/office/officeart/2005/8/layout/balance1"/>
    <dgm:cxn modelId="{90BB9C80-9563-4B92-9CEC-17CCBE5D7120}" type="presParOf" srcId="{CDD76105-6CC0-4903-91BC-68B51F2EBA2B}" destId="{1A2A7603-D678-4024-9AF0-696FDDA3EFE3}" srcOrd="5" destOrd="0" presId="urn:microsoft.com/office/officeart/2005/8/layout/balance1"/>
    <dgm:cxn modelId="{E32EE99B-3B31-4DFC-BF3B-EF1DA92C76FC}" type="presParOf" srcId="{CDD76105-6CC0-4903-91BC-68B51F2EBA2B}" destId="{44FEB839-C09B-4091-A35A-C6F28643C213}" srcOrd="6" destOrd="0" presId="urn:microsoft.com/office/officeart/2005/8/layout/balance1"/>
    <dgm:cxn modelId="{78D3EC3A-67B8-4A9A-BE5E-199BC95F2AA6}" type="presParOf" srcId="{CDD76105-6CC0-4903-91BC-68B51F2EBA2B}" destId="{C8C3DF60-D356-4C95-B093-85954A5B0848}"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68D247-ACD7-418B-8C5D-F6DFCB9CAB8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68D28D7-B403-468D-8CEF-E7BF78DC3E75}">
      <dgm:prSet phldrT="[Text]"/>
      <dgm:spPr/>
      <dgm:t>
        <a:bodyPr/>
        <a:lstStyle/>
        <a:p>
          <a:r>
            <a:rPr lang="en-US" dirty="0"/>
            <a:t>Both kidney recipients and donor had confirmed WNND; the donor passed NAAT-only screening for WNV. Both the donor and recipients had potential natural exposure to mosquitoes. The liver recipient remained uninfected and well.</a:t>
          </a:r>
        </a:p>
      </dgm:t>
    </dgm:pt>
    <dgm:pt modelId="{62089483-6B00-45B9-9370-4474D93BB2DA}" type="parTrans" cxnId="{30E14846-A5CB-4CEE-99C7-6494741814B4}">
      <dgm:prSet/>
      <dgm:spPr/>
      <dgm:t>
        <a:bodyPr/>
        <a:lstStyle/>
        <a:p>
          <a:endParaRPr lang="en-US"/>
        </a:p>
      </dgm:t>
    </dgm:pt>
    <dgm:pt modelId="{9EDF1921-562F-4B07-9C5D-CE3B360305EB}" type="sibTrans" cxnId="{30E14846-A5CB-4CEE-99C7-6494741814B4}">
      <dgm:prSet/>
      <dgm:spPr/>
      <dgm:t>
        <a:bodyPr/>
        <a:lstStyle/>
        <a:p>
          <a:endParaRPr lang="en-US"/>
        </a:p>
      </dgm:t>
    </dgm:pt>
    <dgm:pt modelId="{3F2316DB-92C2-4F83-9CFF-87D8A8A7FD74}">
      <dgm:prSet/>
      <dgm:spPr/>
      <dgm:t>
        <a:bodyPr/>
        <a:lstStyle/>
        <a:p>
          <a:r>
            <a:rPr lang="en-US" dirty="0"/>
            <a:t>Left kidney recipient harbored subclinical low-level WN viremia at least 2 months prior to onset; onset was 5 months post-transplant, the longest documented incubation period for a kidney-derived WNV transmission event.</a:t>
          </a:r>
        </a:p>
      </dgm:t>
    </dgm:pt>
    <dgm:pt modelId="{B4F646AE-0E68-4D70-AA0F-2B89B2A70E44}" type="parTrans" cxnId="{BCE92A78-ACB3-4857-AAF3-32294F9431AD}">
      <dgm:prSet/>
      <dgm:spPr/>
      <dgm:t>
        <a:bodyPr/>
        <a:lstStyle/>
        <a:p>
          <a:endParaRPr lang="en-US"/>
        </a:p>
      </dgm:t>
    </dgm:pt>
    <dgm:pt modelId="{8555C1DC-061C-4BAC-9C18-8E9CCF55A0C6}" type="sibTrans" cxnId="{BCE92A78-ACB3-4857-AAF3-32294F9431AD}">
      <dgm:prSet/>
      <dgm:spPr/>
      <dgm:t>
        <a:bodyPr/>
        <a:lstStyle/>
        <a:p>
          <a:endParaRPr lang="en-US"/>
        </a:p>
      </dgm:t>
    </dgm:pt>
    <dgm:pt modelId="{3DF14EA6-B99D-4508-B970-CADA091AA5F5}">
      <dgm:prSet/>
      <dgm:spPr/>
      <dgm:t>
        <a:bodyPr/>
        <a:lstStyle/>
        <a:p>
          <a:r>
            <a:rPr lang="en-US" dirty="0"/>
            <a:t>The WNV strains in each kidney recipient were highly related based on genetic analysis and comparison to public WNV genomic data. The small changes between the strains are better explained by replication of the virus in each patient than by two separate natural infection events.</a:t>
          </a:r>
        </a:p>
      </dgm:t>
    </dgm:pt>
    <dgm:pt modelId="{13A57187-EDB6-4A5C-AF5A-6C3F05319BA2}" type="parTrans" cxnId="{4C65E153-F9C7-4FD5-8095-6BB304A23F43}">
      <dgm:prSet/>
      <dgm:spPr/>
      <dgm:t>
        <a:bodyPr/>
        <a:lstStyle/>
        <a:p>
          <a:endParaRPr lang="en-US"/>
        </a:p>
      </dgm:t>
    </dgm:pt>
    <dgm:pt modelId="{BE885BF4-EFB4-44C7-8315-0A1D7A411802}" type="sibTrans" cxnId="{4C65E153-F9C7-4FD5-8095-6BB304A23F43}">
      <dgm:prSet/>
      <dgm:spPr/>
      <dgm:t>
        <a:bodyPr/>
        <a:lstStyle/>
        <a:p>
          <a:endParaRPr lang="en-US"/>
        </a:p>
      </dgm:t>
    </dgm:pt>
    <dgm:pt modelId="{BBD2C4BB-F0EC-4F64-A258-2AED6C6AEB9C}" type="pres">
      <dgm:prSet presAssocID="{5F68D247-ACD7-418B-8C5D-F6DFCB9CAB83}" presName="Name0" presStyleCnt="0">
        <dgm:presLayoutVars>
          <dgm:chMax val="7"/>
          <dgm:chPref val="7"/>
          <dgm:dir/>
        </dgm:presLayoutVars>
      </dgm:prSet>
      <dgm:spPr/>
    </dgm:pt>
    <dgm:pt modelId="{D2026FAA-4A97-459C-B76A-559771E2DC9B}" type="pres">
      <dgm:prSet presAssocID="{5F68D247-ACD7-418B-8C5D-F6DFCB9CAB83}" presName="Name1" presStyleCnt="0"/>
      <dgm:spPr/>
    </dgm:pt>
    <dgm:pt modelId="{364707FA-15F7-4924-96CE-9D27EC18AD45}" type="pres">
      <dgm:prSet presAssocID="{5F68D247-ACD7-418B-8C5D-F6DFCB9CAB83}" presName="cycle" presStyleCnt="0"/>
      <dgm:spPr/>
    </dgm:pt>
    <dgm:pt modelId="{EC2C72E5-25BC-4FE0-82AD-B9040124F804}" type="pres">
      <dgm:prSet presAssocID="{5F68D247-ACD7-418B-8C5D-F6DFCB9CAB83}" presName="srcNode" presStyleLbl="node1" presStyleIdx="0" presStyleCnt="3"/>
      <dgm:spPr/>
    </dgm:pt>
    <dgm:pt modelId="{30D90F17-7C62-4E29-AACE-72A1345B9D2D}" type="pres">
      <dgm:prSet presAssocID="{5F68D247-ACD7-418B-8C5D-F6DFCB9CAB83}" presName="conn" presStyleLbl="parChTrans1D2" presStyleIdx="0" presStyleCnt="1"/>
      <dgm:spPr/>
    </dgm:pt>
    <dgm:pt modelId="{D438A40E-5C48-473F-BA2E-818D00E31A65}" type="pres">
      <dgm:prSet presAssocID="{5F68D247-ACD7-418B-8C5D-F6DFCB9CAB83}" presName="extraNode" presStyleLbl="node1" presStyleIdx="0" presStyleCnt="3"/>
      <dgm:spPr/>
    </dgm:pt>
    <dgm:pt modelId="{5FFA2877-0D52-4F2D-B64F-8955BD6EDDF6}" type="pres">
      <dgm:prSet presAssocID="{5F68D247-ACD7-418B-8C5D-F6DFCB9CAB83}" presName="dstNode" presStyleLbl="node1" presStyleIdx="0" presStyleCnt="3"/>
      <dgm:spPr/>
    </dgm:pt>
    <dgm:pt modelId="{16744D18-AF96-4DD2-B5DD-4C773134FAA2}" type="pres">
      <dgm:prSet presAssocID="{368D28D7-B403-468D-8CEF-E7BF78DC3E75}" presName="text_1" presStyleLbl="node1" presStyleIdx="0" presStyleCnt="3">
        <dgm:presLayoutVars>
          <dgm:bulletEnabled val="1"/>
        </dgm:presLayoutVars>
      </dgm:prSet>
      <dgm:spPr/>
    </dgm:pt>
    <dgm:pt modelId="{38CE555A-F7BA-48CE-A9D4-ACB77027EC2B}" type="pres">
      <dgm:prSet presAssocID="{368D28D7-B403-468D-8CEF-E7BF78DC3E75}" presName="accent_1" presStyleCnt="0"/>
      <dgm:spPr/>
    </dgm:pt>
    <dgm:pt modelId="{3DA8AAC0-7661-4667-B196-2AE452223BF3}" type="pres">
      <dgm:prSet presAssocID="{368D28D7-B403-468D-8CEF-E7BF78DC3E75}" presName="accentRepeatNode" presStyleLbl="solidFgAcc1" presStyleIdx="0" presStyleCnt="3"/>
      <dgm:spPr>
        <a:solidFill>
          <a:schemeClr val="accent4">
            <a:lumMod val="20000"/>
            <a:lumOff val="80000"/>
          </a:schemeClr>
        </a:solidFill>
      </dgm:spPr>
    </dgm:pt>
    <dgm:pt modelId="{9EFF2EE4-3682-4E7B-B588-BAE91C863301}" type="pres">
      <dgm:prSet presAssocID="{3F2316DB-92C2-4F83-9CFF-87D8A8A7FD74}" presName="text_2" presStyleLbl="node1" presStyleIdx="1" presStyleCnt="3">
        <dgm:presLayoutVars>
          <dgm:bulletEnabled val="1"/>
        </dgm:presLayoutVars>
      </dgm:prSet>
      <dgm:spPr/>
    </dgm:pt>
    <dgm:pt modelId="{0EDB7D50-34D1-4CD6-A939-35648D6CAEAE}" type="pres">
      <dgm:prSet presAssocID="{3F2316DB-92C2-4F83-9CFF-87D8A8A7FD74}" presName="accent_2" presStyleCnt="0"/>
      <dgm:spPr/>
    </dgm:pt>
    <dgm:pt modelId="{748D4BD2-E471-4429-B321-7E597FA22BA4}" type="pres">
      <dgm:prSet presAssocID="{3F2316DB-92C2-4F83-9CFF-87D8A8A7FD74}" presName="accentRepeatNode" presStyleLbl="solidFgAcc1" presStyleIdx="1" presStyleCnt="3"/>
      <dgm:spPr>
        <a:solidFill>
          <a:schemeClr val="accent6">
            <a:lumMod val="20000"/>
            <a:lumOff val="80000"/>
          </a:schemeClr>
        </a:solidFill>
      </dgm:spPr>
    </dgm:pt>
    <dgm:pt modelId="{6D18451C-631E-4018-A49A-6BE532C4B375}" type="pres">
      <dgm:prSet presAssocID="{3DF14EA6-B99D-4508-B970-CADA091AA5F5}" presName="text_3" presStyleLbl="node1" presStyleIdx="2" presStyleCnt="3" custLinFactNeighborX="-175" custLinFactNeighborY="-927">
        <dgm:presLayoutVars>
          <dgm:bulletEnabled val="1"/>
        </dgm:presLayoutVars>
      </dgm:prSet>
      <dgm:spPr/>
    </dgm:pt>
    <dgm:pt modelId="{C1D2A8AF-A8C0-49E5-B3F2-037FD351551B}" type="pres">
      <dgm:prSet presAssocID="{3DF14EA6-B99D-4508-B970-CADA091AA5F5}" presName="accent_3" presStyleCnt="0"/>
      <dgm:spPr/>
    </dgm:pt>
    <dgm:pt modelId="{0942E84D-25C6-4E3E-88D0-97C07674A83B}" type="pres">
      <dgm:prSet presAssocID="{3DF14EA6-B99D-4508-B970-CADA091AA5F5}" presName="accentRepeatNode" presStyleLbl="solidFgAcc1" presStyleIdx="2" presStyleCnt="3"/>
      <dgm:spPr>
        <a:solidFill>
          <a:schemeClr val="accent2">
            <a:lumMod val="20000"/>
            <a:lumOff val="80000"/>
          </a:schemeClr>
        </a:solidFill>
      </dgm:spPr>
    </dgm:pt>
  </dgm:ptLst>
  <dgm:cxnLst>
    <dgm:cxn modelId="{516F513E-E108-4DC1-B0ED-DF0064AB6635}" type="presOf" srcId="{5F68D247-ACD7-418B-8C5D-F6DFCB9CAB83}" destId="{BBD2C4BB-F0EC-4F64-A258-2AED6C6AEB9C}" srcOrd="0" destOrd="0" presId="urn:microsoft.com/office/officeart/2008/layout/VerticalCurvedList"/>
    <dgm:cxn modelId="{30E14846-A5CB-4CEE-99C7-6494741814B4}" srcId="{5F68D247-ACD7-418B-8C5D-F6DFCB9CAB83}" destId="{368D28D7-B403-468D-8CEF-E7BF78DC3E75}" srcOrd="0" destOrd="0" parTransId="{62089483-6B00-45B9-9370-4474D93BB2DA}" sibTransId="{9EDF1921-562F-4B07-9C5D-CE3B360305EB}"/>
    <dgm:cxn modelId="{4C65E153-F9C7-4FD5-8095-6BB304A23F43}" srcId="{5F68D247-ACD7-418B-8C5D-F6DFCB9CAB83}" destId="{3DF14EA6-B99D-4508-B970-CADA091AA5F5}" srcOrd="2" destOrd="0" parTransId="{13A57187-EDB6-4A5C-AF5A-6C3F05319BA2}" sibTransId="{BE885BF4-EFB4-44C7-8315-0A1D7A411802}"/>
    <dgm:cxn modelId="{BCE92A78-ACB3-4857-AAF3-32294F9431AD}" srcId="{5F68D247-ACD7-418B-8C5D-F6DFCB9CAB83}" destId="{3F2316DB-92C2-4F83-9CFF-87D8A8A7FD74}" srcOrd="1" destOrd="0" parTransId="{B4F646AE-0E68-4D70-AA0F-2B89B2A70E44}" sibTransId="{8555C1DC-061C-4BAC-9C18-8E9CCF55A0C6}"/>
    <dgm:cxn modelId="{4B226F8A-D5BB-4CCD-A022-6CADC6198FF1}" type="presOf" srcId="{9EDF1921-562F-4B07-9C5D-CE3B360305EB}" destId="{30D90F17-7C62-4E29-AACE-72A1345B9D2D}" srcOrd="0" destOrd="0" presId="urn:microsoft.com/office/officeart/2008/layout/VerticalCurvedList"/>
    <dgm:cxn modelId="{5E8441D7-18AF-4178-9F50-17A10AB6ADF9}" type="presOf" srcId="{368D28D7-B403-468D-8CEF-E7BF78DC3E75}" destId="{16744D18-AF96-4DD2-B5DD-4C773134FAA2}" srcOrd="0" destOrd="0" presId="urn:microsoft.com/office/officeart/2008/layout/VerticalCurvedList"/>
    <dgm:cxn modelId="{F178E5E1-EBB4-4BF7-B8C8-46D3C9D23156}" type="presOf" srcId="{3F2316DB-92C2-4F83-9CFF-87D8A8A7FD74}" destId="{9EFF2EE4-3682-4E7B-B588-BAE91C863301}" srcOrd="0" destOrd="0" presId="urn:microsoft.com/office/officeart/2008/layout/VerticalCurvedList"/>
    <dgm:cxn modelId="{E57049E7-36F0-49BE-82DC-87C849519071}" type="presOf" srcId="{3DF14EA6-B99D-4508-B970-CADA091AA5F5}" destId="{6D18451C-631E-4018-A49A-6BE532C4B375}" srcOrd="0" destOrd="0" presId="urn:microsoft.com/office/officeart/2008/layout/VerticalCurvedList"/>
    <dgm:cxn modelId="{B373DA61-77A0-47B1-AD0A-7EC4344F673A}" type="presParOf" srcId="{BBD2C4BB-F0EC-4F64-A258-2AED6C6AEB9C}" destId="{D2026FAA-4A97-459C-B76A-559771E2DC9B}" srcOrd="0" destOrd="0" presId="urn:microsoft.com/office/officeart/2008/layout/VerticalCurvedList"/>
    <dgm:cxn modelId="{B2C888E0-A18A-46A9-BAD4-E6D7518A388A}" type="presParOf" srcId="{D2026FAA-4A97-459C-B76A-559771E2DC9B}" destId="{364707FA-15F7-4924-96CE-9D27EC18AD45}" srcOrd="0" destOrd="0" presId="urn:microsoft.com/office/officeart/2008/layout/VerticalCurvedList"/>
    <dgm:cxn modelId="{3079A376-F0F4-42F8-9D10-1261B9818418}" type="presParOf" srcId="{364707FA-15F7-4924-96CE-9D27EC18AD45}" destId="{EC2C72E5-25BC-4FE0-82AD-B9040124F804}" srcOrd="0" destOrd="0" presId="urn:microsoft.com/office/officeart/2008/layout/VerticalCurvedList"/>
    <dgm:cxn modelId="{E8152E4A-0F83-4EBE-89F8-9C2C8438DED1}" type="presParOf" srcId="{364707FA-15F7-4924-96CE-9D27EC18AD45}" destId="{30D90F17-7C62-4E29-AACE-72A1345B9D2D}" srcOrd="1" destOrd="0" presId="urn:microsoft.com/office/officeart/2008/layout/VerticalCurvedList"/>
    <dgm:cxn modelId="{80A6E7D8-C379-4554-9DC3-B98082834B78}" type="presParOf" srcId="{364707FA-15F7-4924-96CE-9D27EC18AD45}" destId="{D438A40E-5C48-473F-BA2E-818D00E31A65}" srcOrd="2" destOrd="0" presId="urn:microsoft.com/office/officeart/2008/layout/VerticalCurvedList"/>
    <dgm:cxn modelId="{E96AE9D0-DE9D-448F-9E08-F01E6FA2C58B}" type="presParOf" srcId="{364707FA-15F7-4924-96CE-9D27EC18AD45}" destId="{5FFA2877-0D52-4F2D-B64F-8955BD6EDDF6}" srcOrd="3" destOrd="0" presId="urn:microsoft.com/office/officeart/2008/layout/VerticalCurvedList"/>
    <dgm:cxn modelId="{E5644F16-1E8F-477E-BCCA-67C4CF6689B3}" type="presParOf" srcId="{D2026FAA-4A97-459C-B76A-559771E2DC9B}" destId="{16744D18-AF96-4DD2-B5DD-4C773134FAA2}" srcOrd="1" destOrd="0" presId="urn:microsoft.com/office/officeart/2008/layout/VerticalCurvedList"/>
    <dgm:cxn modelId="{BD93FE20-E9E7-4850-9803-DC00825E5304}" type="presParOf" srcId="{D2026FAA-4A97-459C-B76A-559771E2DC9B}" destId="{38CE555A-F7BA-48CE-A9D4-ACB77027EC2B}" srcOrd="2" destOrd="0" presId="urn:microsoft.com/office/officeart/2008/layout/VerticalCurvedList"/>
    <dgm:cxn modelId="{4CAA2B4B-F48A-419C-985C-5DC782D5221B}" type="presParOf" srcId="{38CE555A-F7BA-48CE-A9D4-ACB77027EC2B}" destId="{3DA8AAC0-7661-4667-B196-2AE452223BF3}" srcOrd="0" destOrd="0" presId="urn:microsoft.com/office/officeart/2008/layout/VerticalCurvedList"/>
    <dgm:cxn modelId="{637E2F8B-26EF-4FD5-AC76-2E4D8101F0F2}" type="presParOf" srcId="{D2026FAA-4A97-459C-B76A-559771E2DC9B}" destId="{9EFF2EE4-3682-4E7B-B588-BAE91C863301}" srcOrd="3" destOrd="0" presId="urn:microsoft.com/office/officeart/2008/layout/VerticalCurvedList"/>
    <dgm:cxn modelId="{F1421B1C-04A7-4C6F-A18D-FBA3E7B93B54}" type="presParOf" srcId="{D2026FAA-4A97-459C-B76A-559771E2DC9B}" destId="{0EDB7D50-34D1-4CD6-A939-35648D6CAEAE}" srcOrd="4" destOrd="0" presId="urn:microsoft.com/office/officeart/2008/layout/VerticalCurvedList"/>
    <dgm:cxn modelId="{5904B234-BAC4-4347-BE9E-834893D34446}" type="presParOf" srcId="{0EDB7D50-34D1-4CD6-A939-35648D6CAEAE}" destId="{748D4BD2-E471-4429-B321-7E597FA22BA4}" srcOrd="0" destOrd="0" presId="urn:microsoft.com/office/officeart/2008/layout/VerticalCurvedList"/>
    <dgm:cxn modelId="{50869FA8-0941-407C-9EE2-866021E3BA0D}" type="presParOf" srcId="{D2026FAA-4A97-459C-B76A-559771E2DC9B}" destId="{6D18451C-631E-4018-A49A-6BE532C4B375}" srcOrd="5" destOrd="0" presId="urn:microsoft.com/office/officeart/2008/layout/VerticalCurvedList"/>
    <dgm:cxn modelId="{AAA6217C-BDB4-4EFF-B913-0B590B7D4625}" type="presParOf" srcId="{D2026FAA-4A97-459C-B76A-559771E2DC9B}" destId="{C1D2A8AF-A8C0-49E5-B3F2-037FD351551B}" srcOrd="6" destOrd="0" presId="urn:microsoft.com/office/officeart/2008/layout/VerticalCurvedList"/>
    <dgm:cxn modelId="{DF1D9DEB-99A2-4969-898F-2767B5825D75}" type="presParOf" srcId="{C1D2A8AF-A8C0-49E5-B3F2-037FD351551B}" destId="{0942E84D-25C6-4E3E-88D0-97C07674A83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3CA25-FC1A-4FD8-9593-50FACA03A254}">
      <dsp:nvSpPr>
        <dsp:cNvPr id="0" name=""/>
        <dsp:cNvSpPr/>
      </dsp:nvSpPr>
      <dsp:spPr>
        <a:xfrm>
          <a:off x="0" y="617422"/>
          <a:ext cx="8452658" cy="11398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4A8DD-DA1B-457C-B8B4-78A6C1E020F1}">
      <dsp:nvSpPr>
        <dsp:cNvPr id="0" name=""/>
        <dsp:cNvSpPr/>
      </dsp:nvSpPr>
      <dsp:spPr>
        <a:xfrm>
          <a:off x="344806" y="873890"/>
          <a:ext cx="626921" cy="626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FF663-AF05-46FC-A434-28A34A39BAAD}">
      <dsp:nvSpPr>
        <dsp:cNvPr id="0" name=""/>
        <dsp:cNvSpPr/>
      </dsp:nvSpPr>
      <dsp:spPr>
        <a:xfrm>
          <a:off x="1316534" y="617422"/>
          <a:ext cx="7136123" cy="113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35" tIns="120635" rIns="120635" bIns="120635" numCol="1" spcCol="1270" anchor="ctr" anchorCtr="0">
          <a:noAutofit/>
        </a:bodyPr>
        <a:lstStyle/>
        <a:p>
          <a:pPr marL="0" lvl="0" indent="0" algn="l" defTabSz="1111250">
            <a:lnSpc>
              <a:spcPct val="100000"/>
            </a:lnSpc>
            <a:spcBef>
              <a:spcPct val="0"/>
            </a:spcBef>
            <a:spcAft>
              <a:spcPct val="35000"/>
            </a:spcAft>
            <a:buNone/>
          </a:pPr>
          <a:r>
            <a:rPr lang="en-US" sz="2500" kern="1200" dirty="0"/>
            <a:t>Healthcare-associated infections (HAIs) are infection patients get while or soon after receiving health care</a:t>
          </a:r>
        </a:p>
      </dsp:txBody>
      <dsp:txXfrm>
        <a:off x="1316534" y="617422"/>
        <a:ext cx="7136123" cy="1139856"/>
      </dsp:txXfrm>
    </dsp:sp>
    <dsp:sp modelId="{3A0B6F0F-9B6F-444F-AC82-7E9B96D4341E}">
      <dsp:nvSpPr>
        <dsp:cNvPr id="0" name=""/>
        <dsp:cNvSpPr/>
      </dsp:nvSpPr>
      <dsp:spPr>
        <a:xfrm>
          <a:off x="0" y="2042243"/>
          <a:ext cx="8452658" cy="11398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8F11A-45DC-4EB9-BBFD-91639B73E72C}">
      <dsp:nvSpPr>
        <dsp:cNvPr id="0" name=""/>
        <dsp:cNvSpPr/>
      </dsp:nvSpPr>
      <dsp:spPr>
        <a:xfrm>
          <a:off x="344806" y="2298711"/>
          <a:ext cx="626921" cy="626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D21B9-1A2A-4B12-8E2F-F32B37E5D0B8}">
      <dsp:nvSpPr>
        <dsp:cNvPr id="0" name=""/>
        <dsp:cNvSpPr/>
      </dsp:nvSpPr>
      <dsp:spPr>
        <a:xfrm>
          <a:off x="1316534" y="2042243"/>
          <a:ext cx="7136123" cy="113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35" tIns="120635" rIns="120635" bIns="120635" numCol="1" spcCol="1270" anchor="ctr" anchorCtr="0">
          <a:noAutofit/>
        </a:bodyPr>
        <a:lstStyle/>
        <a:p>
          <a:pPr marL="0" lvl="0" indent="0" algn="l" defTabSz="1111250">
            <a:lnSpc>
              <a:spcPct val="100000"/>
            </a:lnSpc>
            <a:spcBef>
              <a:spcPct val="0"/>
            </a:spcBef>
            <a:spcAft>
              <a:spcPct val="35000"/>
            </a:spcAft>
            <a:buNone/>
          </a:pPr>
          <a:r>
            <a:rPr lang="en-US" sz="2500" kern="1200" dirty="0"/>
            <a:t>On any given day, about one in 31 hospital patients has at least one HAI</a:t>
          </a:r>
        </a:p>
      </dsp:txBody>
      <dsp:txXfrm>
        <a:off x="1316534" y="2042243"/>
        <a:ext cx="7136123" cy="11398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31898-3345-4922-B010-A1D82C742D75}">
      <dsp:nvSpPr>
        <dsp:cNvPr id="0" name=""/>
        <dsp:cNvSpPr/>
      </dsp:nvSpPr>
      <dsp:spPr>
        <a:xfrm>
          <a:off x="759722" y="78965"/>
          <a:ext cx="8393137" cy="212072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60315"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chemeClr val="tx1"/>
              </a:solidFill>
            </a:rPr>
            <a:t>Investigation Conclusion</a:t>
          </a:r>
        </a:p>
        <a:p>
          <a:pPr marL="0" lvl="0" indent="0" algn="l" defTabSz="889000">
            <a:lnSpc>
              <a:spcPct val="90000"/>
            </a:lnSpc>
            <a:spcBef>
              <a:spcPct val="0"/>
            </a:spcBef>
            <a:spcAft>
              <a:spcPct val="35000"/>
            </a:spcAft>
            <a:buNone/>
          </a:pPr>
          <a:r>
            <a:rPr lang="en-US" sz="1800" kern="1200" dirty="0">
              <a:solidFill>
                <a:schemeClr val="tx1"/>
              </a:solidFill>
            </a:rPr>
            <a:t>Strong lab and epidemiological evidence of </a:t>
          </a:r>
          <a:r>
            <a:rPr lang="en-US" sz="1800" b="1" kern="1200" dirty="0">
              <a:solidFill>
                <a:schemeClr val="tx1"/>
              </a:solidFill>
            </a:rPr>
            <a:t>transplantation transmission </a:t>
          </a:r>
          <a:r>
            <a:rPr lang="en-US" sz="1800" kern="1200" dirty="0">
              <a:solidFill>
                <a:schemeClr val="tx1"/>
              </a:solidFill>
            </a:rPr>
            <a:t>from donor to two recipients, despite pre-donation NAT screening</a:t>
          </a:r>
        </a:p>
      </dsp:txBody>
      <dsp:txXfrm>
        <a:off x="759722" y="78965"/>
        <a:ext cx="8393137" cy="2120721"/>
      </dsp:txXfrm>
    </dsp:sp>
    <dsp:sp modelId="{C6B2D09B-C21C-4CBA-AFCB-E9AD037AA071}">
      <dsp:nvSpPr>
        <dsp:cNvPr id="0" name=""/>
        <dsp:cNvSpPr/>
      </dsp:nvSpPr>
      <dsp:spPr>
        <a:xfrm>
          <a:off x="467255" y="255829"/>
          <a:ext cx="1199144" cy="17987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6233A2-A132-44E1-9CF5-89F754A65B0A}">
      <dsp:nvSpPr>
        <dsp:cNvPr id="0" name=""/>
        <dsp:cNvSpPr/>
      </dsp:nvSpPr>
      <dsp:spPr>
        <a:xfrm>
          <a:off x="736698" y="2404091"/>
          <a:ext cx="10169790" cy="24597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60315"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sng" kern="1200" dirty="0"/>
            <a:t>Limitations</a:t>
          </a:r>
        </a:p>
        <a:p>
          <a:pPr marL="0" lvl="0" indent="0" algn="l" defTabSz="889000">
            <a:lnSpc>
              <a:spcPct val="90000"/>
            </a:lnSpc>
            <a:spcBef>
              <a:spcPct val="0"/>
            </a:spcBef>
            <a:spcAft>
              <a:spcPct val="35000"/>
            </a:spcAft>
            <a:buNone/>
          </a:pPr>
          <a:r>
            <a:rPr lang="en-US" sz="1700" b="0" u="none" kern="1200" dirty="0"/>
            <a:t>Difficulty in obtaining sufficient molecular data to generate conclusions</a:t>
          </a:r>
        </a:p>
        <a:p>
          <a:pPr marL="0" lvl="0" indent="0" algn="l" defTabSz="889000">
            <a:lnSpc>
              <a:spcPct val="90000"/>
            </a:lnSpc>
            <a:spcBef>
              <a:spcPct val="0"/>
            </a:spcBef>
            <a:spcAft>
              <a:spcPct val="35000"/>
            </a:spcAft>
            <a:buNone/>
          </a:pPr>
          <a:r>
            <a:rPr lang="en-US" sz="1700" b="0" u="none" kern="1200" dirty="0"/>
            <a:t>Difficulty obtaining autopsy specimens for analysis</a:t>
          </a:r>
        </a:p>
        <a:p>
          <a:pPr marL="0" lvl="0" indent="0" algn="l" defTabSz="889000">
            <a:lnSpc>
              <a:spcPct val="90000"/>
            </a:lnSpc>
            <a:spcBef>
              <a:spcPct val="0"/>
            </a:spcBef>
            <a:spcAft>
              <a:spcPct val="35000"/>
            </a:spcAft>
            <a:buNone/>
          </a:pPr>
          <a:r>
            <a:rPr lang="en-US" sz="1700" b="0" u="none" kern="1200" dirty="0"/>
            <a:t>Time spent ruling out an unlikely etiology of rabies</a:t>
          </a:r>
        </a:p>
        <a:p>
          <a:pPr marL="0" lvl="0" indent="0" algn="l" defTabSz="889000">
            <a:lnSpc>
              <a:spcPct val="90000"/>
            </a:lnSpc>
            <a:spcBef>
              <a:spcPct val="0"/>
            </a:spcBef>
            <a:spcAft>
              <a:spcPct val="35000"/>
            </a:spcAft>
            <a:buNone/>
          </a:pPr>
          <a:r>
            <a:rPr lang="en-US" sz="1700" b="0" u="none" kern="1200" dirty="0"/>
            <a:t>WNND not a differential despite neurological illness in WNV season in endemic region</a:t>
          </a:r>
        </a:p>
        <a:p>
          <a:pPr marL="0" lvl="0" indent="0" algn="l" defTabSz="889000">
            <a:lnSpc>
              <a:spcPct val="90000"/>
            </a:lnSpc>
            <a:spcBef>
              <a:spcPct val="0"/>
            </a:spcBef>
            <a:spcAft>
              <a:spcPct val="35000"/>
            </a:spcAft>
            <a:buNone/>
          </a:pPr>
          <a:endParaRPr lang="en-US" sz="1500" kern="1200" dirty="0"/>
        </a:p>
      </dsp:txBody>
      <dsp:txXfrm>
        <a:off x="736698" y="2404091"/>
        <a:ext cx="10169790" cy="2459703"/>
      </dsp:txXfrm>
    </dsp:sp>
    <dsp:sp modelId="{DE008145-A3A9-4F29-B620-699A5F1E9EB5}">
      <dsp:nvSpPr>
        <dsp:cNvPr id="0" name=""/>
        <dsp:cNvSpPr/>
      </dsp:nvSpPr>
      <dsp:spPr>
        <a:xfrm>
          <a:off x="426244" y="2635699"/>
          <a:ext cx="1199144" cy="17987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F0156-7C75-4DBA-836F-E46E7A2EA549}">
      <dsp:nvSpPr>
        <dsp:cNvPr id="0" name=""/>
        <dsp:cNvSpPr/>
      </dsp:nvSpPr>
      <dsp:spPr>
        <a:xfrm>
          <a:off x="845923" y="360834"/>
          <a:ext cx="10133482" cy="438423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91631"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Considerations</a:t>
          </a:r>
        </a:p>
        <a:p>
          <a:pPr marL="0" lvl="0" indent="0" algn="l" defTabSz="1066800">
            <a:lnSpc>
              <a:spcPct val="90000"/>
            </a:lnSpc>
            <a:spcBef>
              <a:spcPct val="0"/>
            </a:spcBef>
            <a:spcAft>
              <a:spcPct val="35000"/>
            </a:spcAft>
            <a:buNone/>
          </a:pPr>
          <a:r>
            <a:rPr lang="en-US" sz="2000" kern="1200" dirty="0"/>
            <a:t>Evaluate by IgM and NAAT for WNV for unexplained neurological illness during WNV season (medical teams and OPOs)</a:t>
          </a:r>
        </a:p>
        <a:p>
          <a:pPr marL="0" lvl="0" indent="0" algn="l" defTabSz="1066800">
            <a:lnSpc>
              <a:spcPct val="90000"/>
            </a:lnSpc>
            <a:spcBef>
              <a:spcPct val="0"/>
            </a:spcBef>
            <a:spcAft>
              <a:spcPct val="35000"/>
            </a:spcAft>
            <a:buNone/>
          </a:pPr>
          <a:r>
            <a:rPr lang="en-US" sz="2000" kern="1200" dirty="0"/>
            <a:t>Public health depts. should maintain investigation guidance and tools (line list templates, checklists) to streamline investigations with CDC, OPOs, and blood banks</a:t>
          </a:r>
        </a:p>
        <a:p>
          <a:pPr marL="0" lvl="0" indent="0" algn="l" defTabSz="1066800">
            <a:lnSpc>
              <a:spcPct val="90000"/>
            </a:lnSpc>
            <a:spcBef>
              <a:spcPct val="0"/>
            </a:spcBef>
            <a:spcAft>
              <a:spcPct val="35000"/>
            </a:spcAft>
            <a:buNone/>
          </a:pPr>
          <a:r>
            <a:rPr lang="en-US" sz="2000" kern="1200" dirty="0"/>
            <a:t>Continued research into risk of organ transmission of WNV (organ sequestration, screening assay limitations, etc.)</a:t>
          </a:r>
        </a:p>
      </dsp:txBody>
      <dsp:txXfrm>
        <a:off x="845923" y="360834"/>
        <a:ext cx="10133482" cy="4384232"/>
      </dsp:txXfrm>
    </dsp:sp>
    <dsp:sp modelId="{330D2C8B-1B68-46E2-A160-AB591514AC8B}">
      <dsp:nvSpPr>
        <dsp:cNvPr id="0" name=""/>
        <dsp:cNvSpPr/>
      </dsp:nvSpPr>
      <dsp:spPr>
        <a:xfrm>
          <a:off x="40197" y="1464987"/>
          <a:ext cx="1942708" cy="23716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1788B-E8CF-4332-85B8-63F5330C1821}">
      <dsp:nvSpPr>
        <dsp:cNvPr id="0" name=""/>
        <dsp:cNvSpPr/>
      </dsp:nvSpPr>
      <dsp:spPr>
        <a:xfrm>
          <a:off x="583050" y="862881"/>
          <a:ext cx="1612687" cy="1612687"/>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CFF764-CD33-4541-A8C3-AAB18FF07D23}">
      <dsp:nvSpPr>
        <dsp:cNvPr id="0" name=""/>
        <dsp:cNvSpPr/>
      </dsp:nvSpPr>
      <dsp:spPr>
        <a:xfrm>
          <a:off x="926737" y="1206569"/>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CB8233-4534-4E78-9BE2-64D1011AB32B}">
      <dsp:nvSpPr>
        <dsp:cNvPr id="0" name=""/>
        <dsp:cNvSpPr/>
      </dsp:nvSpPr>
      <dsp:spPr>
        <a:xfrm>
          <a:off x="67518" y="2977881"/>
          <a:ext cx="26437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cap="none" dirty="0"/>
            <a:t>Understand the purpose of a point prevalence survey (PPS) </a:t>
          </a:r>
        </a:p>
      </dsp:txBody>
      <dsp:txXfrm>
        <a:off x="67518" y="2977881"/>
        <a:ext cx="2643750" cy="990000"/>
      </dsp:txXfrm>
    </dsp:sp>
    <dsp:sp modelId="{FDA310E1-BD33-4D09-9343-AB57A282EC3B}">
      <dsp:nvSpPr>
        <dsp:cNvPr id="0" name=""/>
        <dsp:cNvSpPr/>
      </dsp:nvSpPr>
      <dsp:spPr>
        <a:xfrm>
          <a:off x="3689456" y="862881"/>
          <a:ext cx="1612687" cy="1612687"/>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FBE68-3131-43FB-8D5A-EFB2F0223793}">
      <dsp:nvSpPr>
        <dsp:cNvPr id="0" name=""/>
        <dsp:cNvSpPr/>
      </dsp:nvSpPr>
      <dsp:spPr>
        <a:xfrm>
          <a:off x="4033143" y="1206569"/>
          <a:ext cx="925312" cy="9253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6F1405-398E-49BD-91E7-35A008D275A4}">
      <dsp:nvSpPr>
        <dsp:cNvPr id="0" name=""/>
        <dsp:cNvSpPr/>
      </dsp:nvSpPr>
      <dsp:spPr>
        <a:xfrm>
          <a:off x="3173925" y="2977881"/>
          <a:ext cx="26437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cap="none" dirty="0"/>
            <a:t>Discuss outbreak and public health interventions with C</a:t>
          </a:r>
          <a:r>
            <a:rPr lang="en-US" sz="1500" i="1" kern="1200" cap="none" dirty="0"/>
            <a:t>andida auris </a:t>
          </a:r>
          <a:r>
            <a:rPr lang="en-US" sz="1500" kern="1200" cap="none" dirty="0"/>
            <a:t>in a Tarrant County acute care hospital (ACH) </a:t>
          </a:r>
        </a:p>
      </dsp:txBody>
      <dsp:txXfrm>
        <a:off x="3173925" y="2977881"/>
        <a:ext cx="2643750" cy="990000"/>
      </dsp:txXfrm>
    </dsp:sp>
    <dsp:sp modelId="{8E1CDD88-F060-49C6-9932-2CA2A67B3552}">
      <dsp:nvSpPr>
        <dsp:cNvPr id="0" name=""/>
        <dsp:cNvSpPr/>
      </dsp:nvSpPr>
      <dsp:spPr>
        <a:xfrm>
          <a:off x="6795862" y="862881"/>
          <a:ext cx="1612687" cy="1612687"/>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5942D-EBDE-4F0D-88EF-1875DD843D61}">
      <dsp:nvSpPr>
        <dsp:cNvPr id="0" name=""/>
        <dsp:cNvSpPr/>
      </dsp:nvSpPr>
      <dsp:spPr>
        <a:xfrm>
          <a:off x="7086598" y="1135828"/>
          <a:ext cx="1102389" cy="11384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6EFB8E-9F54-4224-9B7F-2D2A52C8509F}">
      <dsp:nvSpPr>
        <dsp:cNvPr id="0" name=""/>
        <dsp:cNvSpPr/>
      </dsp:nvSpPr>
      <dsp:spPr>
        <a:xfrm>
          <a:off x="6280331" y="2977881"/>
          <a:ext cx="26437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cap="none" dirty="0"/>
            <a:t>Address public health priorities and implement proactive strategies</a:t>
          </a:r>
        </a:p>
      </dsp:txBody>
      <dsp:txXfrm>
        <a:off x="6280331" y="2977881"/>
        <a:ext cx="2643750" cy="99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09FDF-85F3-4F31-9942-CAAC9528DC98}">
      <dsp:nvSpPr>
        <dsp:cNvPr id="0" name=""/>
        <dsp:cNvSpPr/>
      </dsp:nvSpPr>
      <dsp:spPr>
        <a:xfrm>
          <a:off x="0" y="2916085"/>
          <a:ext cx="10698753"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F2B34C59-31BB-4E2E-BF3B-85FC0AA508C6}">
      <dsp:nvSpPr>
        <dsp:cNvPr id="0" name=""/>
        <dsp:cNvSpPr/>
      </dsp:nvSpPr>
      <dsp:spPr>
        <a:xfrm rot="8100000">
          <a:off x="130677" y="718128"/>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55DDD90-6FCB-49B9-9C90-7822967E2FD7}">
      <dsp:nvSpPr>
        <dsp:cNvPr id="0" name=""/>
        <dsp:cNvSpPr/>
      </dsp:nvSpPr>
      <dsp:spPr>
        <a:xfrm>
          <a:off x="168084" y="755535"/>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7F74587-3AAC-4D01-9C69-3EA2EFB9C402}">
      <dsp:nvSpPr>
        <dsp:cNvPr id="0" name=""/>
        <dsp:cNvSpPr/>
      </dsp:nvSpPr>
      <dsp:spPr>
        <a:xfrm>
          <a:off x="537137" y="1189762"/>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Index patient has a positive blood culture for </a:t>
          </a:r>
          <a:r>
            <a:rPr lang="en-US" sz="1100" i="1" kern="1200" dirty="0"/>
            <a:t>C. auris</a:t>
          </a:r>
        </a:p>
        <a:p>
          <a:pPr marL="0" lvl="0" indent="0" algn="l" defTabSz="488950">
            <a:lnSpc>
              <a:spcPct val="90000"/>
            </a:lnSpc>
            <a:spcBef>
              <a:spcPct val="0"/>
            </a:spcBef>
            <a:spcAft>
              <a:spcPct val="35000"/>
            </a:spcAft>
            <a:buNone/>
          </a:pPr>
          <a:r>
            <a:rPr lang="en-US" sz="1100" i="0" kern="1200" dirty="0"/>
            <a:t>TCPH is notified and contact tracing begins</a:t>
          </a:r>
        </a:p>
      </dsp:txBody>
      <dsp:txXfrm>
        <a:off x="537137" y="1189762"/>
        <a:ext cx="890739" cy="1726322"/>
      </dsp:txXfrm>
    </dsp:sp>
    <dsp:sp modelId="{50C9ACA2-4FA0-4E53-8F4B-85A2991CDB5E}">
      <dsp:nvSpPr>
        <dsp:cNvPr id="0" name=""/>
        <dsp:cNvSpPr/>
      </dsp:nvSpPr>
      <dsp:spPr>
        <a:xfrm>
          <a:off x="537137" y="583217"/>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Dec 2023</a:t>
          </a:r>
        </a:p>
      </dsp:txBody>
      <dsp:txXfrm>
        <a:off x="537137" y="583217"/>
        <a:ext cx="890739" cy="606545"/>
      </dsp:txXfrm>
    </dsp:sp>
    <dsp:sp modelId="{1E1F357F-4DB1-47B9-8F3F-A29577F83506}">
      <dsp:nvSpPr>
        <dsp:cNvPr id="0" name=""/>
        <dsp:cNvSpPr/>
      </dsp:nvSpPr>
      <dsp:spPr>
        <a:xfrm>
          <a:off x="299038" y="1189762"/>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919D757-9C86-45DB-AA2A-1FE8072EC72E}">
      <dsp:nvSpPr>
        <dsp:cNvPr id="0" name=""/>
        <dsp:cNvSpPr/>
      </dsp:nvSpPr>
      <dsp:spPr>
        <a:xfrm>
          <a:off x="321354"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9ABCDB2-24A7-4496-B85D-850474F18149}">
      <dsp:nvSpPr>
        <dsp:cNvPr id="0" name=""/>
        <dsp:cNvSpPr/>
      </dsp:nvSpPr>
      <dsp:spPr>
        <a:xfrm rot="18900000">
          <a:off x="810658" y="4777319"/>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B9BD4F8-14AB-4E59-9B4D-C18035232ABB}">
      <dsp:nvSpPr>
        <dsp:cNvPr id="0" name=""/>
        <dsp:cNvSpPr/>
      </dsp:nvSpPr>
      <dsp:spPr>
        <a:xfrm>
          <a:off x="848065" y="4814726"/>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63B2318-EAEF-4984-B7C2-78F3202DFEE0}">
      <dsp:nvSpPr>
        <dsp:cNvPr id="0" name=""/>
        <dsp:cNvSpPr/>
      </dsp:nvSpPr>
      <dsp:spPr>
        <a:xfrm>
          <a:off x="1217118" y="2985595"/>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TCPH notifies ACH that a contact has screened positive at another facility</a:t>
          </a:r>
        </a:p>
        <a:p>
          <a:pPr marL="0" lvl="0" indent="0" algn="l" defTabSz="488950">
            <a:lnSpc>
              <a:spcPct val="90000"/>
            </a:lnSpc>
            <a:spcBef>
              <a:spcPct val="0"/>
            </a:spcBef>
            <a:spcAft>
              <a:spcPct val="35000"/>
            </a:spcAft>
            <a:buNone/>
          </a:pPr>
          <a:r>
            <a:rPr lang="en-US" sz="1100" kern="1200" dirty="0"/>
            <a:t>3 units selected for screening (64, 26, 36)</a:t>
          </a:r>
        </a:p>
      </dsp:txBody>
      <dsp:txXfrm>
        <a:off x="1217118" y="2985595"/>
        <a:ext cx="890739" cy="1726322"/>
      </dsp:txXfrm>
    </dsp:sp>
    <dsp:sp modelId="{85BDE4BD-45CC-4907-8F3C-EF66E46E1BE7}">
      <dsp:nvSpPr>
        <dsp:cNvPr id="0" name=""/>
        <dsp:cNvSpPr/>
      </dsp:nvSpPr>
      <dsp:spPr>
        <a:xfrm>
          <a:off x="1217118" y="4711918"/>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Jan 2024</a:t>
          </a:r>
        </a:p>
      </dsp:txBody>
      <dsp:txXfrm>
        <a:off x="1217118" y="4711918"/>
        <a:ext cx="890739" cy="606545"/>
      </dsp:txXfrm>
    </dsp:sp>
    <dsp:sp modelId="{0C58F6D5-CC44-4286-B3B4-1502F68F25AF}">
      <dsp:nvSpPr>
        <dsp:cNvPr id="0" name=""/>
        <dsp:cNvSpPr/>
      </dsp:nvSpPr>
      <dsp:spPr>
        <a:xfrm>
          <a:off x="979019" y="2916085"/>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8127116-3B0B-429D-A14D-A31C9350755E}">
      <dsp:nvSpPr>
        <dsp:cNvPr id="0" name=""/>
        <dsp:cNvSpPr/>
      </dsp:nvSpPr>
      <dsp:spPr>
        <a:xfrm>
          <a:off x="1001335"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6512D0C-FF28-4B7D-8934-553D1CDA0881}">
      <dsp:nvSpPr>
        <dsp:cNvPr id="0" name=""/>
        <dsp:cNvSpPr/>
      </dsp:nvSpPr>
      <dsp:spPr>
        <a:xfrm rot="8100000">
          <a:off x="1490639" y="718128"/>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207899-CB40-4BAF-83FA-AC5D4CDFDD61}">
      <dsp:nvSpPr>
        <dsp:cNvPr id="0" name=""/>
        <dsp:cNvSpPr/>
      </dsp:nvSpPr>
      <dsp:spPr>
        <a:xfrm>
          <a:off x="1528046" y="755535"/>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2365EB3-AE03-4F15-91CA-5F33DFE16955}">
      <dsp:nvSpPr>
        <dsp:cNvPr id="0" name=""/>
        <dsp:cNvSpPr/>
      </dsp:nvSpPr>
      <dsp:spPr>
        <a:xfrm>
          <a:off x="1897100" y="1189762"/>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TCPH conducts an ICAR with PHR 2/3</a:t>
          </a:r>
        </a:p>
        <a:p>
          <a:pPr marL="0" lvl="0" indent="0" algn="l" defTabSz="488950">
            <a:lnSpc>
              <a:spcPct val="90000"/>
            </a:lnSpc>
            <a:spcBef>
              <a:spcPct val="0"/>
            </a:spcBef>
            <a:spcAft>
              <a:spcPct val="35000"/>
            </a:spcAft>
            <a:buNone/>
          </a:pPr>
          <a:r>
            <a:rPr lang="en-US" sz="1100" kern="1200" dirty="0"/>
            <a:t>PPS officially begins with DSHS lab</a:t>
          </a:r>
        </a:p>
      </dsp:txBody>
      <dsp:txXfrm>
        <a:off x="1897100" y="1189762"/>
        <a:ext cx="890739" cy="1726322"/>
      </dsp:txXfrm>
    </dsp:sp>
    <dsp:sp modelId="{CA2BFA00-3FFB-407F-9BB0-2C66CE9E4A0E}">
      <dsp:nvSpPr>
        <dsp:cNvPr id="0" name=""/>
        <dsp:cNvSpPr/>
      </dsp:nvSpPr>
      <dsp:spPr>
        <a:xfrm>
          <a:off x="1897100" y="583217"/>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Feb 2024</a:t>
          </a:r>
        </a:p>
      </dsp:txBody>
      <dsp:txXfrm>
        <a:off x="1897100" y="583217"/>
        <a:ext cx="890739" cy="606545"/>
      </dsp:txXfrm>
    </dsp:sp>
    <dsp:sp modelId="{26243D84-A9D7-4156-867A-73B0A5356A78}">
      <dsp:nvSpPr>
        <dsp:cNvPr id="0" name=""/>
        <dsp:cNvSpPr/>
      </dsp:nvSpPr>
      <dsp:spPr>
        <a:xfrm>
          <a:off x="1659001" y="1189762"/>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DCE3020-9F26-434E-994D-7015DCF76AAA}">
      <dsp:nvSpPr>
        <dsp:cNvPr id="0" name=""/>
        <dsp:cNvSpPr/>
      </dsp:nvSpPr>
      <dsp:spPr>
        <a:xfrm>
          <a:off x="1681317"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DBF8A95-D83D-4B67-B7A9-52E60D08F2EA}">
      <dsp:nvSpPr>
        <dsp:cNvPr id="0" name=""/>
        <dsp:cNvSpPr/>
      </dsp:nvSpPr>
      <dsp:spPr>
        <a:xfrm rot="18900000">
          <a:off x="2170621" y="4777319"/>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96B7695-44D5-4FC2-8301-0560E305B807}">
      <dsp:nvSpPr>
        <dsp:cNvPr id="0" name=""/>
        <dsp:cNvSpPr/>
      </dsp:nvSpPr>
      <dsp:spPr>
        <a:xfrm>
          <a:off x="2208028" y="4814726"/>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6EA2D2F-48B8-4895-8346-DF3AAA37960E}">
      <dsp:nvSpPr>
        <dsp:cNvPr id="0" name=""/>
        <dsp:cNvSpPr/>
      </dsp:nvSpPr>
      <dsp:spPr>
        <a:xfrm>
          <a:off x="2577081" y="2916085"/>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ACH implements EPA List P products for entire network</a:t>
          </a:r>
        </a:p>
        <a:p>
          <a:pPr marL="0" lvl="0" indent="0" algn="l" defTabSz="488950">
            <a:lnSpc>
              <a:spcPct val="90000"/>
            </a:lnSpc>
            <a:spcBef>
              <a:spcPct val="0"/>
            </a:spcBef>
            <a:spcAft>
              <a:spcPct val="35000"/>
            </a:spcAft>
            <a:buNone/>
          </a:pPr>
          <a:r>
            <a:rPr lang="en-US" sz="1100" kern="1200" dirty="0"/>
            <a:t>Admission screening tool goes live</a:t>
          </a:r>
        </a:p>
      </dsp:txBody>
      <dsp:txXfrm>
        <a:off x="2577081" y="2916085"/>
        <a:ext cx="890739" cy="1726322"/>
      </dsp:txXfrm>
    </dsp:sp>
    <dsp:sp modelId="{A997A981-F985-44A6-BFCA-3789BC59C55B}">
      <dsp:nvSpPr>
        <dsp:cNvPr id="0" name=""/>
        <dsp:cNvSpPr/>
      </dsp:nvSpPr>
      <dsp:spPr>
        <a:xfrm>
          <a:off x="2577081" y="4642408"/>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May 2024</a:t>
          </a:r>
        </a:p>
      </dsp:txBody>
      <dsp:txXfrm>
        <a:off x="2577081" y="4642408"/>
        <a:ext cx="890739" cy="606545"/>
      </dsp:txXfrm>
    </dsp:sp>
    <dsp:sp modelId="{7C119155-9B54-4BED-94C2-5997CB8CF9E8}">
      <dsp:nvSpPr>
        <dsp:cNvPr id="0" name=""/>
        <dsp:cNvSpPr/>
      </dsp:nvSpPr>
      <dsp:spPr>
        <a:xfrm>
          <a:off x="2338982" y="2916085"/>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A514FAD-2E7F-4EF6-9D2F-DACF40E90EBB}">
      <dsp:nvSpPr>
        <dsp:cNvPr id="0" name=""/>
        <dsp:cNvSpPr/>
      </dsp:nvSpPr>
      <dsp:spPr>
        <a:xfrm>
          <a:off x="2361298"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966BA52-D747-41B8-9876-4C99C196A4D0}">
      <dsp:nvSpPr>
        <dsp:cNvPr id="0" name=""/>
        <dsp:cNvSpPr/>
      </dsp:nvSpPr>
      <dsp:spPr>
        <a:xfrm rot="8100000">
          <a:off x="2850602" y="718128"/>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5F74A8D-0222-492A-BB2B-70B898F77F6C}">
      <dsp:nvSpPr>
        <dsp:cNvPr id="0" name=""/>
        <dsp:cNvSpPr/>
      </dsp:nvSpPr>
      <dsp:spPr>
        <a:xfrm>
          <a:off x="2888009" y="755535"/>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C791DD8-4417-40A6-995E-A38FAB6EB834}">
      <dsp:nvSpPr>
        <dsp:cNvPr id="0" name=""/>
        <dsp:cNvSpPr/>
      </dsp:nvSpPr>
      <dsp:spPr>
        <a:xfrm>
          <a:off x="3261387" y="1208244"/>
          <a:ext cx="1302626"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Screening is postponed due to lab bandwidth and operational challenges</a:t>
          </a:r>
        </a:p>
      </dsp:txBody>
      <dsp:txXfrm>
        <a:off x="3261387" y="1208244"/>
        <a:ext cx="1302626" cy="1726322"/>
      </dsp:txXfrm>
    </dsp:sp>
    <dsp:sp modelId="{EC71D6FF-E4A1-4335-91B2-41A45079CBAA}">
      <dsp:nvSpPr>
        <dsp:cNvPr id="0" name=""/>
        <dsp:cNvSpPr/>
      </dsp:nvSpPr>
      <dsp:spPr>
        <a:xfrm>
          <a:off x="3261387" y="601698"/>
          <a:ext cx="1302626"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June 2024</a:t>
          </a:r>
        </a:p>
      </dsp:txBody>
      <dsp:txXfrm>
        <a:off x="3261387" y="601698"/>
        <a:ext cx="1302626" cy="606545"/>
      </dsp:txXfrm>
    </dsp:sp>
    <dsp:sp modelId="{724CDB57-C000-4B5D-A99E-BB7D3576B7D3}">
      <dsp:nvSpPr>
        <dsp:cNvPr id="0" name=""/>
        <dsp:cNvSpPr/>
      </dsp:nvSpPr>
      <dsp:spPr>
        <a:xfrm>
          <a:off x="3018964" y="1189762"/>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757981D-6464-484E-A3EE-E234D32C998A}">
      <dsp:nvSpPr>
        <dsp:cNvPr id="0" name=""/>
        <dsp:cNvSpPr/>
      </dsp:nvSpPr>
      <dsp:spPr>
        <a:xfrm>
          <a:off x="3041280"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D2A28AE-7A21-4B00-8554-91F973D50049}">
      <dsp:nvSpPr>
        <dsp:cNvPr id="0" name=""/>
        <dsp:cNvSpPr/>
      </dsp:nvSpPr>
      <dsp:spPr>
        <a:xfrm rot="18900000">
          <a:off x="3736527" y="4777319"/>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CC8EC2A-874C-4200-B9F9-C3689CE1D2E1}">
      <dsp:nvSpPr>
        <dsp:cNvPr id="0" name=""/>
        <dsp:cNvSpPr/>
      </dsp:nvSpPr>
      <dsp:spPr>
        <a:xfrm>
          <a:off x="3773934" y="4814726"/>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4B8369F-FFF3-4052-A007-CB0F8A2606AC}">
      <dsp:nvSpPr>
        <dsp:cNvPr id="0" name=""/>
        <dsp:cNvSpPr/>
      </dsp:nvSpPr>
      <dsp:spPr>
        <a:xfrm>
          <a:off x="4142988" y="2916085"/>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ACH presents additional logistical difficulties</a:t>
          </a:r>
        </a:p>
      </dsp:txBody>
      <dsp:txXfrm>
        <a:off x="4142988" y="2916085"/>
        <a:ext cx="890739" cy="1726322"/>
      </dsp:txXfrm>
    </dsp:sp>
    <dsp:sp modelId="{788B7F26-7BFD-47A5-BEF6-514722984FB0}">
      <dsp:nvSpPr>
        <dsp:cNvPr id="0" name=""/>
        <dsp:cNvSpPr/>
      </dsp:nvSpPr>
      <dsp:spPr>
        <a:xfrm>
          <a:off x="4142988" y="4642408"/>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July 2024</a:t>
          </a:r>
        </a:p>
      </dsp:txBody>
      <dsp:txXfrm>
        <a:off x="4142988" y="4642408"/>
        <a:ext cx="890739" cy="606545"/>
      </dsp:txXfrm>
    </dsp:sp>
    <dsp:sp modelId="{E876724A-9958-4F5C-9A00-8B81165E1D59}">
      <dsp:nvSpPr>
        <dsp:cNvPr id="0" name=""/>
        <dsp:cNvSpPr/>
      </dsp:nvSpPr>
      <dsp:spPr>
        <a:xfrm>
          <a:off x="3904889" y="2916085"/>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F061DB1-4763-4886-9D1C-272369F60E83}">
      <dsp:nvSpPr>
        <dsp:cNvPr id="0" name=""/>
        <dsp:cNvSpPr/>
      </dsp:nvSpPr>
      <dsp:spPr>
        <a:xfrm>
          <a:off x="3927205"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1F87A08-1584-4246-AD37-ACFAB4A8F943}">
      <dsp:nvSpPr>
        <dsp:cNvPr id="0" name=""/>
        <dsp:cNvSpPr/>
      </dsp:nvSpPr>
      <dsp:spPr>
        <a:xfrm rot="8100000">
          <a:off x="4416509" y="718128"/>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2B0B190-CED5-49D1-86B2-71C26A51C17D}">
      <dsp:nvSpPr>
        <dsp:cNvPr id="0" name=""/>
        <dsp:cNvSpPr/>
      </dsp:nvSpPr>
      <dsp:spPr>
        <a:xfrm>
          <a:off x="4453916" y="755535"/>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6B1E731-9062-46CC-A41F-A80BF68793FC}">
      <dsp:nvSpPr>
        <dsp:cNvPr id="0" name=""/>
        <dsp:cNvSpPr/>
      </dsp:nvSpPr>
      <dsp:spPr>
        <a:xfrm>
          <a:off x="4822969" y="1189762"/>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ACH and TCPH meet to discuss setbacks and challenges; rounded with IP’s</a:t>
          </a:r>
        </a:p>
      </dsp:txBody>
      <dsp:txXfrm>
        <a:off x="4822969" y="1189762"/>
        <a:ext cx="890739" cy="1726322"/>
      </dsp:txXfrm>
    </dsp:sp>
    <dsp:sp modelId="{F82B7447-7117-46C2-B8B8-E787711A8A65}">
      <dsp:nvSpPr>
        <dsp:cNvPr id="0" name=""/>
        <dsp:cNvSpPr/>
      </dsp:nvSpPr>
      <dsp:spPr>
        <a:xfrm>
          <a:off x="4822969" y="583217"/>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Aug 2024</a:t>
          </a:r>
        </a:p>
      </dsp:txBody>
      <dsp:txXfrm>
        <a:off x="4822969" y="583217"/>
        <a:ext cx="890739" cy="606545"/>
      </dsp:txXfrm>
    </dsp:sp>
    <dsp:sp modelId="{C16AD7FB-2A27-4B83-BE53-D6AAB7160DC2}">
      <dsp:nvSpPr>
        <dsp:cNvPr id="0" name=""/>
        <dsp:cNvSpPr/>
      </dsp:nvSpPr>
      <dsp:spPr>
        <a:xfrm>
          <a:off x="4584870" y="1189762"/>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AFA7CAA-08FC-47B3-B362-52377A320D6D}">
      <dsp:nvSpPr>
        <dsp:cNvPr id="0" name=""/>
        <dsp:cNvSpPr/>
      </dsp:nvSpPr>
      <dsp:spPr>
        <a:xfrm>
          <a:off x="4607186"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30CAF58-A13A-4A87-B985-ACEFBFA21FE8}">
      <dsp:nvSpPr>
        <dsp:cNvPr id="0" name=""/>
        <dsp:cNvSpPr/>
      </dsp:nvSpPr>
      <dsp:spPr>
        <a:xfrm rot="18900000">
          <a:off x="5096490" y="4777319"/>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38EB2F8-DC9C-4771-9CBF-A0224635B033}">
      <dsp:nvSpPr>
        <dsp:cNvPr id="0" name=""/>
        <dsp:cNvSpPr/>
      </dsp:nvSpPr>
      <dsp:spPr>
        <a:xfrm>
          <a:off x="5133897" y="4814726"/>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8071FC6-17EA-4765-AC49-FCFE3C3C1A64}">
      <dsp:nvSpPr>
        <dsp:cNvPr id="0" name=""/>
        <dsp:cNvSpPr/>
      </dsp:nvSpPr>
      <dsp:spPr>
        <a:xfrm>
          <a:off x="5502950" y="2916085"/>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ACH and TCPH meet to discuss new screening and targeted strategies</a:t>
          </a:r>
        </a:p>
      </dsp:txBody>
      <dsp:txXfrm>
        <a:off x="5502950" y="2916085"/>
        <a:ext cx="890739" cy="1726322"/>
      </dsp:txXfrm>
    </dsp:sp>
    <dsp:sp modelId="{2E878AF0-5EED-4623-8200-286EC09B4E61}">
      <dsp:nvSpPr>
        <dsp:cNvPr id="0" name=""/>
        <dsp:cNvSpPr/>
      </dsp:nvSpPr>
      <dsp:spPr>
        <a:xfrm>
          <a:off x="5502950" y="4642408"/>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Sept 2024</a:t>
          </a:r>
        </a:p>
      </dsp:txBody>
      <dsp:txXfrm>
        <a:off x="5502950" y="4642408"/>
        <a:ext cx="890739" cy="606545"/>
      </dsp:txXfrm>
    </dsp:sp>
    <dsp:sp modelId="{B40B61F8-C6C0-4EDC-A0F9-943998A1A598}">
      <dsp:nvSpPr>
        <dsp:cNvPr id="0" name=""/>
        <dsp:cNvSpPr/>
      </dsp:nvSpPr>
      <dsp:spPr>
        <a:xfrm>
          <a:off x="5264851" y="2916085"/>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A2DAD21-3988-4028-9EC2-3E1E31FC9BC3}">
      <dsp:nvSpPr>
        <dsp:cNvPr id="0" name=""/>
        <dsp:cNvSpPr/>
      </dsp:nvSpPr>
      <dsp:spPr>
        <a:xfrm>
          <a:off x="5287167"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C55AB73-C6D9-4FBE-B82B-16519EE820C4}">
      <dsp:nvSpPr>
        <dsp:cNvPr id="0" name=""/>
        <dsp:cNvSpPr/>
      </dsp:nvSpPr>
      <dsp:spPr>
        <a:xfrm rot="8100000">
          <a:off x="5776471" y="718128"/>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C4F3A1A-EBB6-4F03-9EBD-ED68AAD13756}">
      <dsp:nvSpPr>
        <dsp:cNvPr id="0" name=""/>
        <dsp:cNvSpPr/>
      </dsp:nvSpPr>
      <dsp:spPr>
        <a:xfrm>
          <a:off x="5813878" y="755535"/>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F00D4B2-86A5-437B-AB87-B754E213B634}">
      <dsp:nvSpPr>
        <dsp:cNvPr id="0" name=""/>
        <dsp:cNvSpPr/>
      </dsp:nvSpPr>
      <dsp:spPr>
        <a:xfrm>
          <a:off x="6162053" y="1208244"/>
          <a:ext cx="1219208"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Screening resumes with new selection criteria (9 units, 50 total patients)</a:t>
          </a:r>
        </a:p>
      </dsp:txBody>
      <dsp:txXfrm>
        <a:off x="6162053" y="1208244"/>
        <a:ext cx="1219208" cy="1726322"/>
      </dsp:txXfrm>
    </dsp:sp>
    <dsp:sp modelId="{E05DB396-C49B-4D9C-8C9D-E66B955939D0}">
      <dsp:nvSpPr>
        <dsp:cNvPr id="0" name=""/>
        <dsp:cNvSpPr/>
      </dsp:nvSpPr>
      <dsp:spPr>
        <a:xfrm>
          <a:off x="6162053" y="601698"/>
          <a:ext cx="1219208"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Oct 2024</a:t>
          </a:r>
        </a:p>
      </dsp:txBody>
      <dsp:txXfrm>
        <a:off x="6162053" y="601698"/>
        <a:ext cx="1219208" cy="606545"/>
      </dsp:txXfrm>
    </dsp:sp>
    <dsp:sp modelId="{53B0730C-9054-45DA-ACD8-768FB24AD6E3}">
      <dsp:nvSpPr>
        <dsp:cNvPr id="0" name=""/>
        <dsp:cNvSpPr/>
      </dsp:nvSpPr>
      <dsp:spPr>
        <a:xfrm>
          <a:off x="5944833" y="1189762"/>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FE3F466-27E4-4844-95FE-F705B0BE8652}">
      <dsp:nvSpPr>
        <dsp:cNvPr id="0" name=""/>
        <dsp:cNvSpPr/>
      </dsp:nvSpPr>
      <dsp:spPr>
        <a:xfrm>
          <a:off x="5967149"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8B5D2E4-C1DF-487C-96C3-E52323259B31}">
      <dsp:nvSpPr>
        <dsp:cNvPr id="0" name=""/>
        <dsp:cNvSpPr/>
      </dsp:nvSpPr>
      <dsp:spPr>
        <a:xfrm rot="18900000">
          <a:off x="6620687" y="4777319"/>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6DDF3E2-A484-484B-B643-BA9CDD60F5C3}">
      <dsp:nvSpPr>
        <dsp:cNvPr id="0" name=""/>
        <dsp:cNvSpPr/>
      </dsp:nvSpPr>
      <dsp:spPr>
        <a:xfrm>
          <a:off x="6658094" y="4814726"/>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588ED30-C561-4FEB-87DB-F12E2AB86527}">
      <dsp:nvSpPr>
        <dsp:cNvPr id="0" name=""/>
        <dsp:cNvSpPr/>
      </dsp:nvSpPr>
      <dsp:spPr>
        <a:xfrm>
          <a:off x="7027148" y="2916085"/>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6 units test out!</a:t>
          </a:r>
        </a:p>
      </dsp:txBody>
      <dsp:txXfrm>
        <a:off x="7027148" y="2916085"/>
        <a:ext cx="890739" cy="1726322"/>
      </dsp:txXfrm>
    </dsp:sp>
    <dsp:sp modelId="{2562A94D-2DA1-4460-B28C-7AC1942FB6E6}">
      <dsp:nvSpPr>
        <dsp:cNvPr id="0" name=""/>
        <dsp:cNvSpPr/>
      </dsp:nvSpPr>
      <dsp:spPr>
        <a:xfrm>
          <a:off x="7027148" y="4642408"/>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Jan 2025</a:t>
          </a:r>
        </a:p>
      </dsp:txBody>
      <dsp:txXfrm>
        <a:off x="7027148" y="4642408"/>
        <a:ext cx="890739" cy="606545"/>
      </dsp:txXfrm>
    </dsp:sp>
    <dsp:sp modelId="{64CB30F1-BA4C-47CB-A737-0CE5A0F301A0}">
      <dsp:nvSpPr>
        <dsp:cNvPr id="0" name=""/>
        <dsp:cNvSpPr/>
      </dsp:nvSpPr>
      <dsp:spPr>
        <a:xfrm>
          <a:off x="6789049" y="2916085"/>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EFBB98A-9E9E-4677-84FF-F1CF658DD33D}">
      <dsp:nvSpPr>
        <dsp:cNvPr id="0" name=""/>
        <dsp:cNvSpPr/>
      </dsp:nvSpPr>
      <dsp:spPr>
        <a:xfrm>
          <a:off x="6811365"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D38F6EF-EDCB-41D3-8B8B-57082D140EAC}">
      <dsp:nvSpPr>
        <dsp:cNvPr id="0" name=""/>
        <dsp:cNvSpPr/>
      </dsp:nvSpPr>
      <dsp:spPr>
        <a:xfrm rot="8100000">
          <a:off x="7300669" y="718128"/>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77042EA-6CFC-472E-8302-5D9CD5D29798}">
      <dsp:nvSpPr>
        <dsp:cNvPr id="0" name=""/>
        <dsp:cNvSpPr/>
      </dsp:nvSpPr>
      <dsp:spPr>
        <a:xfrm>
          <a:off x="7338076" y="755535"/>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A0D1F6A-D628-4874-9B69-F3ED1F891767}">
      <dsp:nvSpPr>
        <dsp:cNvPr id="0" name=""/>
        <dsp:cNvSpPr/>
      </dsp:nvSpPr>
      <dsp:spPr>
        <a:xfrm>
          <a:off x="7707129" y="1189762"/>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Another unit tests out</a:t>
          </a:r>
        </a:p>
      </dsp:txBody>
      <dsp:txXfrm>
        <a:off x="7707129" y="1189762"/>
        <a:ext cx="890739" cy="1726322"/>
      </dsp:txXfrm>
    </dsp:sp>
    <dsp:sp modelId="{63E476F8-067F-4EBC-BAAC-B53ADE0CA87C}">
      <dsp:nvSpPr>
        <dsp:cNvPr id="0" name=""/>
        <dsp:cNvSpPr/>
      </dsp:nvSpPr>
      <dsp:spPr>
        <a:xfrm>
          <a:off x="7707129" y="583217"/>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Feb 2025</a:t>
          </a:r>
        </a:p>
      </dsp:txBody>
      <dsp:txXfrm>
        <a:off x="7707129" y="583217"/>
        <a:ext cx="890739" cy="606545"/>
      </dsp:txXfrm>
    </dsp:sp>
    <dsp:sp modelId="{9E58D9A6-9A06-4996-9B27-CB4DEE581E95}">
      <dsp:nvSpPr>
        <dsp:cNvPr id="0" name=""/>
        <dsp:cNvSpPr/>
      </dsp:nvSpPr>
      <dsp:spPr>
        <a:xfrm>
          <a:off x="7469030" y="1189762"/>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11F8259-087E-4BA3-A81F-9C9AB3B8263B}">
      <dsp:nvSpPr>
        <dsp:cNvPr id="0" name=""/>
        <dsp:cNvSpPr/>
      </dsp:nvSpPr>
      <dsp:spPr>
        <a:xfrm>
          <a:off x="7491346"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710AE76-FEF6-4A43-AB5A-4C4C6586B972}">
      <dsp:nvSpPr>
        <dsp:cNvPr id="0" name=""/>
        <dsp:cNvSpPr/>
      </dsp:nvSpPr>
      <dsp:spPr>
        <a:xfrm rot="18900000">
          <a:off x="7980650" y="4777319"/>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C0971EC-12E2-4F12-9120-E507596F7642}">
      <dsp:nvSpPr>
        <dsp:cNvPr id="0" name=""/>
        <dsp:cNvSpPr/>
      </dsp:nvSpPr>
      <dsp:spPr>
        <a:xfrm>
          <a:off x="8018057" y="4814726"/>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1BC2C96-A444-42B8-B860-7B563202E5DE}">
      <dsp:nvSpPr>
        <dsp:cNvPr id="0" name=""/>
        <dsp:cNvSpPr/>
      </dsp:nvSpPr>
      <dsp:spPr>
        <a:xfrm>
          <a:off x="8387111" y="2916085"/>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Another unit tests out</a:t>
          </a:r>
        </a:p>
      </dsp:txBody>
      <dsp:txXfrm>
        <a:off x="8387111" y="2916085"/>
        <a:ext cx="890739" cy="1726322"/>
      </dsp:txXfrm>
    </dsp:sp>
    <dsp:sp modelId="{0A613929-99E2-49CA-8519-CB4189577B85}">
      <dsp:nvSpPr>
        <dsp:cNvPr id="0" name=""/>
        <dsp:cNvSpPr/>
      </dsp:nvSpPr>
      <dsp:spPr>
        <a:xfrm>
          <a:off x="8387111" y="4642408"/>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April 2025</a:t>
          </a:r>
        </a:p>
      </dsp:txBody>
      <dsp:txXfrm>
        <a:off x="8387111" y="4642408"/>
        <a:ext cx="890739" cy="606545"/>
      </dsp:txXfrm>
    </dsp:sp>
    <dsp:sp modelId="{6E0EBE74-F814-4A56-9757-FEA670374DFD}">
      <dsp:nvSpPr>
        <dsp:cNvPr id="0" name=""/>
        <dsp:cNvSpPr/>
      </dsp:nvSpPr>
      <dsp:spPr>
        <a:xfrm>
          <a:off x="8149012" y="2916085"/>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29556E7-026C-40B0-B6EC-5A63B7DA7F25}">
      <dsp:nvSpPr>
        <dsp:cNvPr id="0" name=""/>
        <dsp:cNvSpPr/>
      </dsp:nvSpPr>
      <dsp:spPr>
        <a:xfrm>
          <a:off x="8171328"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A4A91AD-90F8-4970-929B-ADA3218B73A1}">
      <dsp:nvSpPr>
        <dsp:cNvPr id="0" name=""/>
        <dsp:cNvSpPr/>
      </dsp:nvSpPr>
      <dsp:spPr>
        <a:xfrm rot="8100000">
          <a:off x="8660632" y="718128"/>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02B207C-14C6-4AA9-894F-79DF7859D319}">
      <dsp:nvSpPr>
        <dsp:cNvPr id="0" name=""/>
        <dsp:cNvSpPr/>
      </dsp:nvSpPr>
      <dsp:spPr>
        <a:xfrm>
          <a:off x="8698039" y="755535"/>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E2EBED7-4F3F-44DE-AF2F-45CE793FDBFA}">
      <dsp:nvSpPr>
        <dsp:cNvPr id="0" name=""/>
        <dsp:cNvSpPr/>
      </dsp:nvSpPr>
      <dsp:spPr>
        <a:xfrm>
          <a:off x="9067092" y="1189762"/>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Screenings are postponed</a:t>
          </a:r>
        </a:p>
      </dsp:txBody>
      <dsp:txXfrm>
        <a:off x="9067092" y="1189762"/>
        <a:ext cx="890739" cy="1726322"/>
      </dsp:txXfrm>
    </dsp:sp>
    <dsp:sp modelId="{142561FA-DE2E-48F2-80A7-1166B33ABF8E}">
      <dsp:nvSpPr>
        <dsp:cNvPr id="0" name=""/>
        <dsp:cNvSpPr/>
      </dsp:nvSpPr>
      <dsp:spPr>
        <a:xfrm>
          <a:off x="9067092" y="583217"/>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May 2025</a:t>
          </a:r>
        </a:p>
      </dsp:txBody>
      <dsp:txXfrm>
        <a:off x="9067092" y="583217"/>
        <a:ext cx="890739" cy="606545"/>
      </dsp:txXfrm>
    </dsp:sp>
    <dsp:sp modelId="{E67F2514-46CE-49D3-813B-A18C8B90A610}">
      <dsp:nvSpPr>
        <dsp:cNvPr id="0" name=""/>
        <dsp:cNvSpPr/>
      </dsp:nvSpPr>
      <dsp:spPr>
        <a:xfrm>
          <a:off x="8828993" y="1189762"/>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506F50-3AB3-42BA-B6B2-2F233B3D70A2}">
      <dsp:nvSpPr>
        <dsp:cNvPr id="0" name=""/>
        <dsp:cNvSpPr/>
      </dsp:nvSpPr>
      <dsp:spPr>
        <a:xfrm>
          <a:off x="8851309"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2E14F94-457E-4653-B395-F136486F1602}">
      <dsp:nvSpPr>
        <dsp:cNvPr id="0" name=""/>
        <dsp:cNvSpPr/>
      </dsp:nvSpPr>
      <dsp:spPr>
        <a:xfrm rot="18900000">
          <a:off x="9340613" y="4777319"/>
          <a:ext cx="336722" cy="33672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A309590-34D8-483D-81B2-6D43365CB47B}">
      <dsp:nvSpPr>
        <dsp:cNvPr id="0" name=""/>
        <dsp:cNvSpPr/>
      </dsp:nvSpPr>
      <dsp:spPr>
        <a:xfrm>
          <a:off x="9378020" y="4814726"/>
          <a:ext cx="261908" cy="2619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908E0EF-64B7-4845-8C0D-9EF012FD30CC}">
      <dsp:nvSpPr>
        <dsp:cNvPr id="0" name=""/>
        <dsp:cNvSpPr/>
      </dsp:nvSpPr>
      <dsp:spPr>
        <a:xfrm>
          <a:off x="9747074" y="2916085"/>
          <a:ext cx="890739" cy="172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Testing resumes and all 26 beds on last unit are screened</a:t>
          </a:r>
        </a:p>
      </dsp:txBody>
      <dsp:txXfrm>
        <a:off x="9747074" y="2916085"/>
        <a:ext cx="890739" cy="1726322"/>
      </dsp:txXfrm>
    </dsp:sp>
    <dsp:sp modelId="{99719E07-A40A-44E4-888E-65BE15BB9341}">
      <dsp:nvSpPr>
        <dsp:cNvPr id="0" name=""/>
        <dsp:cNvSpPr/>
      </dsp:nvSpPr>
      <dsp:spPr>
        <a:xfrm>
          <a:off x="9747074" y="4642408"/>
          <a:ext cx="890739" cy="606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June 2025</a:t>
          </a:r>
        </a:p>
      </dsp:txBody>
      <dsp:txXfrm>
        <a:off x="9747074" y="4642408"/>
        <a:ext cx="890739" cy="606545"/>
      </dsp:txXfrm>
    </dsp:sp>
    <dsp:sp modelId="{4B863BC9-FF46-43C5-95A1-9D11B1687BBE}">
      <dsp:nvSpPr>
        <dsp:cNvPr id="0" name=""/>
        <dsp:cNvSpPr/>
      </dsp:nvSpPr>
      <dsp:spPr>
        <a:xfrm>
          <a:off x="9508975" y="2916085"/>
          <a:ext cx="0" cy="17263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36460E9-6C43-4B89-9473-028F546009ED}">
      <dsp:nvSpPr>
        <dsp:cNvPr id="0" name=""/>
        <dsp:cNvSpPr/>
      </dsp:nvSpPr>
      <dsp:spPr>
        <a:xfrm>
          <a:off x="9531291" y="2861496"/>
          <a:ext cx="85715" cy="1091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09FDF-85F3-4F31-9942-CAAC9528DC98}">
      <dsp:nvSpPr>
        <dsp:cNvPr id="0" name=""/>
        <dsp:cNvSpPr/>
      </dsp:nvSpPr>
      <dsp:spPr>
        <a:xfrm>
          <a:off x="0" y="6020209"/>
          <a:ext cx="2810175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F2B34C59-31BB-4E2E-BF3B-85FC0AA508C6}">
      <dsp:nvSpPr>
        <dsp:cNvPr id="0" name=""/>
        <dsp:cNvSpPr/>
      </dsp:nvSpPr>
      <dsp:spPr>
        <a:xfrm rot="8100000">
          <a:off x="275187" y="1454652"/>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55DDD90-6FCB-49B9-9C90-7822967E2FD7}">
      <dsp:nvSpPr>
        <dsp:cNvPr id="0" name=""/>
        <dsp:cNvSpPr/>
      </dsp:nvSpPr>
      <dsp:spPr>
        <a:xfrm>
          <a:off x="358614" y="1538079"/>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7F74587-3AAC-4D01-9C69-3EA2EFB9C402}">
      <dsp:nvSpPr>
        <dsp:cNvPr id="0" name=""/>
        <dsp:cNvSpPr/>
      </dsp:nvSpPr>
      <dsp:spPr>
        <a:xfrm>
          <a:off x="1181703" y="2456245"/>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Index patient has a positive blood culture for </a:t>
          </a:r>
          <a:r>
            <a:rPr lang="en-US" sz="1500" i="1" kern="1200" dirty="0"/>
            <a:t>C. auris</a:t>
          </a:r>
        </a:p>
        <a:p>
          <a:pPr marL="0" lvl="0" indent="0" algn="l" defTabSz="666750">
            <a:lnSpc>
              <a:spcPct val="90000"/>
            </a:lnSpc>
            <a:spcBef>
              <a:spcPct val="0"/>
            </a:spcBef>
            <a:spcAft>
              <a:spcPct val="35000"/>
            </a:spcAft>
            <a:buNone/>
          </a:pPr>
          <a:r>
            <a:rPr lang="en-US" sz="1500" i="0" kern="1200" dirty="0"/>
            <a:t>TCPH is notified and contact tracing begins</a:t>
          </a:r>
        </a:p>
      </dsp:txBody>
      <dsp:txXfrm>
        <a:off x="1181703" y="2456245"/>
        <a:ext cx="2525472" cy="3563964"/>
      </dsp:txXfrm>
    </dsp:sp>
    <dsp:sp modelId="{50C9ACA2-4FA0-4E53-8F4B-85A2991CDB5E}">
      <dsp:nvSpPr>
        <dsp:cNvPr id="0" name=""/>
        <dsp:cNvSpPr/>
      </dsp:nvSpPr>
      <dsp:spPr>
        <a:xfrm>
          <a:off x="1181703" y="1204041"/>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Dec 2023</a:t>
          </a:r>
        </a:p>
      </dsp:txBody>
      <dsp:txXfrm>
        <a:off x="1181703" y="1204041"/>
        <a:ext cx="2525472" cy="1252203"/>
      </dsp:txXfrm>
    </dsp:sp>
    <dsp:sp modelId="{1E1F357F-4DB1-47B9-8F3F-A29577F83506}">
      <dsp:nvSpPr>
        <dsp:cNvPr id="0" name=""/>
        <dsp:cNvSpPr/>
      </dsp:nvSpPr>
      <dsp:spPr>
        <a:xfrm>
          <a:off x="650678" y="2456245"/>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919D757-9C86-45DB-AA2A-1FE8072EC72E}">
      <dsp:nvSpPr>
        <dsp:cNvPr id="0" name=""/>
        <dsp:cNvSpPr/>
      </dsp:nvSpPr>
      <dsp:spPr>
        <a:xfrm>
          <a:off x="650170"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9ABCDB2-24A7-4496-B85D-850474F18149}">
      <dsp:nvSpPr>
        <dsp:cNvPr id="0" name=""/>
        <dsp:cNvSpPr/>
      </dsp:nvSpPr>
      <dsp:spPr>
        <a:xfrm rot="18900000">
          <a:off x="2061754" y="9834783"/>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B9BD4F8-14AB-4E59-9B4D-C18035232ABB}">
      <dsp:nvSpPr>
        <dsp:cNvPr id="0" name=""/>
        <dsp:cNvSpPr/>
      </dsp:nvSpPr>
      <dsp:spPr>
        <a:xfrm>
          <a:off x="2145182" y="9918211"/>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63B2318-EAEF-4984-B7C2-78F3202DFEE0}">
      <dsp:nvSpPr>
        <dsp:cNvPr id="0" name=""/>
        <dsp:cNvSpPr/>
      </dsp:nvSpPr>
      <dsp:spPr>
        <a:xfrm>
          <a:off x="2968271" y="6163712"/>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TCPH notifies ACH that a contact has screened positive at another facility</a:t>
          </a:r>
        </a:p>
        <a:p>
          <a:pPr marL="0" lvl="0" indent="0" algn="l" defTabSz="666750">
            <a:lnSpc>
              <a:spcPct val="90000"/>
            </a:lnSpc>
            <a:spcBef>
              <a:spcPct val="0"/>
            </a:spcBef>
            <a:spcAft>
              <a:spcPct val="35000"/>
            </a:spcAft>
            <a:buNone/>
          </a:pPr>
          <a:r>
            <a:rPr lang="en-US" sz="1500" kern="1200" dirty="0"/>
            <a:t>3 units selected for screening (64, 26, 36)</a:t>
          </a:r>
        </a:p>
      </dsp:txBody>
      <dsp:txXfrm>
        <a:off x="2968271" y="6163712"/>
        <a:ext cx="2525472" cy="3563964"/>
      </dsp:txXfrm>
    </dsp:sp>
    <dsp:sp modelId="{85BDE4BD-45CC-4907-8F3C-EF66E46E1BE7}">
      <dsp:nvSpPr>
        <dsp:cNvPr id="0" name=""/>
        <dsp:cNvSpPr/>
      </dsp:nvSpPr>
      <dsp:spPr>
        <a:xfrm>
          <a:off x="2968271" y="9727676"/>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Jan 2024</a:t>
          </a:r>
        </a:p>
      </dsp:txBody>
      <dsp:txXfrm>
        <a:off x="2968271" y="9727676"/>
        <a:ext cx="2525472" cy="1252203"/>
      </dsp:txXfrm>
    </dsp:sp>
    <dsp:sp modelId="{0C58F6D5-CC44-4286-B3B4-1502F68F25AF}">
      <dsp:nvSpPr>
        <dsp:cNvPr id="0" name=""/>
        <dsp:cNvSpPr/>
      </dsp:nvSpPr>
      <dsp:spPr>
        <a:xfrm>
          <a:off x="2437246" y="6020209"/>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8127116-3B0B-429D-A14D-A31C9350755E}">
      <dsp:nvSpPr>
        <dsp:cNvPr id="0" name=""/>
        <dsp:cNvSpPr/>
      </dsp:nvSpPr>
      <dsp:spPr>
        <a:xfrm>
          <a:off x="2436738"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6512D0C-FF28-4B7D-8934-553D1CDA0881}">
      <dsp:nvSpPr>
        <dsp:cNvPr id="0" name=""/>
        <dsp:cNvSpPr/>
      </dsp:nvSpPr>
      <dsp:spPr>
        <a:xfrm rot="8100000">
          <a:off x="3848322" y="1454652"/>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207899-CB40-4BAF-83FA-AC5D4CDFDD61}">
      <dsp:nvSpPr>
        <dsp:cNvPr id="0" name=""/>
        <dsp:cNvSpPr/>
      </dsp:nvSpPr>
      <dsp:spPr>
        <a:xfrm>
          <a:off x="3931750" y="1538079"/>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2365EB3-AE03-4F15-91CA-5F33DFE16955}">
      <dsp:nvSpPr>
        <dsp:cNvPr id="0" name=""/>
        <dsp:cNvSpPr/>
      </dsp:nvSpPr>
      <dsp:spPr>
        <a:xfrm>
          <a:off x="4754838" y="2456245"/>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TCPH conducts an ICAR with PHR 2/3</a:t>
          </a:r>
        </a:p>
        <a:p>
          <a:pPr marL="0" lvl="0" indent="0" algn="l" defTabSz="666750">
            <a:lnSpc>
              <a:spcPct val="90000"/>
            </a:lnSpc>
            <a:spcBef>
              <a:spcPct val="0"/>
            </a:spcBef>
            <a:spcAft>
              <a:spcPct val="35000"/>
            </a:spcAft>
            <a:buNone/>
          </a:pPr>
          <a:r>
            <a:rPr lang="en-US" sz="1500" kern="1200" dirty="0"/>
            <a:t>PPS officially begins with DSHS lab</a:t>
          </a:r>
        </a:p>
      </dsp:txBody>
      <dsp:txXfrm>
        <a:off x="4754838" y="2456245"/>
        <a:ext cx="2525472" cy="3563964"/>
      </dsp:txXfrm>
    </dsp:sp>
    <dsp:sp modelId="{CA2BFA00-3FFB-407F-9BB0-2C66CE9E4A0E}">
      <dsp:nvSpPr>
        <dsp:cNvPr id="0" name=""/>
        <dsp:cNvSpPr/>
      </dsp:nvSpPr>
      <dsp:spPr>
        <a:xfrm>
          <a:off x="4754838" y="1204041"/>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Feb 2024</a:t>
          </a:r>
        </a:p>
      </dsp:txBody>
      <dsp:txXfrm>
        <a:off x="4754838" y="1204041"/>
        <a:ext cx="2525472" cy="1252203"/>
      </dsp:txXfrm>
    </dsp:sp>
    <dsp:sp modelId="{26243D84-A9D7-4156-867A-73B0A5356A78}">
      <dsp:nvSpPr>
        <dsp:cNvPr id="0" name=""/>
        <dsp:cNvSpPr/>
      </dsp:nvSpPr>
      <dsp:spPr>
        <a:xfrm>
          <a:off x="4223813" y="2456245"/>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DCE3020-9F26-434E-994D-7015DCF76AAA}">
      <dsp:nvSpPr>
        <dsp:cNvPr id="0" name=""/>
        <dsp:cNvSpPr/>
      </dsp:nvSpPr>
      <dsp:spPr>
        <a:xfrm>
          <a:off x="4223306"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DBF8A95-D83D-4B67-B7A9-52E60D08F2EA}">
      <dsp:nvSpPr>
        <dsp:cNvPr id="0" name=""/>
        <dsp:cNvSpPr/>
      </dsp:nvSpPr>
      <dsp:spPr>
        <a:xfrm rot="18900000">
          <a:off x="5634890" y="9834783"/>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96B7695-44D5-4FC2-8301-0560E305B807}">
      <dsp:nvSpPr>
        <dsp:cNvPr id="0" name=""/>
        <dsp:cNvSpPr/>
      </dsp:nvSpPr>
      <dsp:spPr>
        <a:xfrm>
          <a:off x="5718317" y="9918211"/>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6EA2D2F-48B8-4895-8346-DF3AAA37960E}">
      <dsp:nvSpPr>
        <dsp:cNvPr id="0" name=""/>
        <dsp:cNvSpPr/>
      </dsp:nvSpPr>
      <dsp:spPr>
        <a:xfrm>
          <a:off x="6541406" y="6020209"/>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ACH implements EPA List P products for entire network</a:t>
          </a:r>
        </a:p>
        <a:p>
          <a:pPr marL="0" lvl="0" indent="0" algn="l" defTabSz="666750">
            <a:lnSpc>
              <a:spcPct val="90000"/>
            </a:lnSpc>
            <a:spcBef>
              <a:spcPct val="0"/>
            </a:spcBef>
            <a:spcAft>
              <a:spcPct val="35000"/>
            </a:spcAft>
            <a:buNone/>
          </a:pPr>
          <a:r>
            <a:rPr lang="en-US" sz="1500" kern="1200" dirty="0"/>
            <a:t>Admission screening tool goes live</a:t>
          </a:r>
        </a:p>
      </dsp:txBody>
      <dsp:txXfrm>
        <a:off x="6541406" y="6020209"/>
        <a:ext cx="2525472" cy="3563964"/>
      </dsp:txXfrm>
    </dsp:sp>
    <dsp:sp modelId="{A997A981-F985-44A6-BFCA-3789BC59C55B}">
      <dsp:nvSpPr>
        <dsp:cNvPr id="0" name=""/>
        <dsp:cNvSpPr/>
      </dsp:nvSpPr>
      <dsp:spPr>
        <a:xfrm>
          <a:off x="6541406" y="9584173"/>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2024</a:t>
          </a:r>
        </a:p>
      </dsp:txBody>
      <dsp:txXfrm>
        <a:off x="6541406" y="9584173"/>
        <a:ext cx="2525472" cy="1252203"/>
      </dsp:txXfrm>
    </dsp:sp>
    <dsp:sp modelId="{7C119155-9B54-4BED-94C2-5997CB8CF9E8}">
      <dsp:nvSpPr>
        <dsp:cNvPr id="0" name=""/>
        <dsp:cNvSpPr/>
      </dsp:nvSpPr>
      <dsp:spPr>
        <a:xfrm>
          <a:off x="6010381" y="6020209"/>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A514FAD-2E7F-4EF6-9D2F-DACF40E90EBB}">
      <dsp:nvSpPr>
        <dsp:cNvPr id="0" name=""/>
        <dsp:cNvSpPr/>
      </dsp:nvSpPr>
      <dsp:spPr>
        <a:xfrm>
          <a:off x="6009874"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966BA52-D747-41B8-9876-4C99C196A4D0}">
      <dsp:nvSpPr>
        <dsp:cNvPr id="0" name=""/>
        <dsp:cNvSpPr/>
      </dsp:nvSpPr>
      <dsp:spPr>
        <a:xfrm rot="8100000">
          <a:off x="7421458" y="1454652"/>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5F74A8D-0222-492A-BB2B-70B898F77F6C}">
      <dsp:nvSpPr>
        <dsp:cNvPr id="0" name=""/>
        <dsp:cNvSpPr/>
      </dsp:nvSpPr>
      <dsp:spPr>
        <a:xfrm>
          <a:off x="7504885" y="1538079"/>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C791DD8-4417-40A6-995E-A38FAB6EB834}">
      <dsp:nvSpPr>
        <dsp:cNvPr id="0" name=""/>
        <dsp:cNvSpPr/>
      </dsp:nvSpPr>
      <dsp:spPr>
        <a:xfrm>
          <a:off x="8340235" y="2494400"/>
          <a:ext cx="3693276"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Screening is postponed due to lab bandwidth and operational challenges</a:t>
          </a:r>
        </a:p>
      </dsp:txBody>
      <dsp:txXfrm>
        <a:off x="8340235" y="2494400"/>
        <a:ext cx="3693276" cy="3563964"/>
      </dsp:txXfrm>
    </dsp:sp>
    <dsp:sp modelId="{EC71D6FF-E4A1-4335-91B2-41A45079CBAA}">
      <dsp:nvSpPr>
        <dsp:cNvPr id="0" name=""/>
        <dsp:cNvSpPr/>
      </dsp:nvSpPr>
      <dsp:spPr>
        <a:xfrm>
          <a:off x="8340235" y="1242196"/>
          <a:ext cx="3693276"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June 2024</a:t>
          </a:r>
        </a:p>
      </dsp:txBody>
      <dsp:txXfrm>
        <a:off x="8340235" y="1242196"/>
        <a:ext cx="3693276" cy="1252203"/>
      </dsp:txXfrm>
    </dsp:sp>
    <dsp:sp modelId="{724CDB57-C000-4B5D-A99E-BB7D3576B7D3}">
      <dsp:nvSpPr>
        <dsp:cNvPr id="0" name=""/>
        <dsp:cNvSpPr/>
      </dsp:nvSpPr>
      <dsp:spPr>
        <a:xfrm>
          <a:off x="7796949" y="2456245"/>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757981D-6464-484E-A3EE-E234D32C998A}">
      <dsp:nvSpPr>
        <dsp:cNvPr id="0" name=""/>
        <dsp:cNvSpPr/>
      </dsp:nvSpPr>
      <dsp:spPr>
        <a:xfrm>
          <a:off x="7796441"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9524DB9-3042-468E-8F59-E86350644924}">
      <dsp:nvSpPr>
        <dsp:cNvPr id="0" name=""/>
        <dsp:cNvSpPr/>
      </dsp:nvSpPr>
      <dsp:spPr>
        <a:xfrm rot="18900000">
          <a:off x="10105827" y="5887587"/>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264B600-1072-4C42-ABA5-D9BC042E0E37}">
      <dsp:nvSpPr>
        <dsp:cNvPr id="0" name=""/>
        <dsp:cNvSpPr/>
      </dsp:nvSpPr>
      <dsp:spPr>
        <a:xfrm>
          <a:off x="10189254" y="5971015"/>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FC70C8C-C3D1-4DA0-B9A0-EC90C64C685A}">
      <dsp:nvSpPr>
        <dsp:cNvPr id="0" name=""/>
        <dsp:cNvSpPr/>
      </dsp:nvSpPr>
      <dsp:spPr>
        <a:xfrm>
          <a:off x="8761835" y="1762103"/>
          <a:ext cx="2525472" cy="3563964"/>
        </a:xfrm>
        <a:prstGeom prst="rect">
          <a:avLst/>
        </a:prstGeom>
        <a:noFill/>
        <a:ln>
          <a:noFill/>
        </a:ln>
        <a:effectLst/>
      </dsp:spPr>
      <dsp:style>
        <a:lnRef idx="0">
          <a:scrgbClr r="0" g="0" b="0"/>
        </a:lnRef>
        <a:fillRef idx="0">
          <a:scrgbClr r="0" g="0" b="0"/>
        </a:fillRef>
        <a:effectRef idx="0">
          <a:scrgbClr r="0" g="0" b="0"/>
        </a:effectRef>
        <a:fontRef idx="minor"/>
      </dsp:style>
    </dsp:sp>
    <dsp:sp modelId="{F4624A7E-50D8-41CC-B84E-AB1669987829}">
      <dsp:nvSpPr>
        <dsp:cNvPr id="0" name=""/>
        <dsp:cNvSpPr/>
      </dsp:nvSpPr>
      <dsp:spPr>
        <a:xfrm>
          <a:off x="8761835" y="5326067"/>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ACH presents additional logistical difficulties</a:t>
          </a:r>
        </a:p>
      </dsp:txBody>
      <dsp:txXfrm>
        <a:off x="8761835" y="5326067"/>
        <a:ext cx="2525472" cy="1252203"/>
      </dsp:txXfrm>
    </dsp:sp>
    <dsp:sp modelId="{D9211377-257E-43CA-B238-33833A97DD2D}">
      <dsp:nvSpPr>
        <dsp:cNvPr id="0" name=""/>
        <dsp:cNvSpPr/>
      </dsp:nvSpPr>
      <dsp:spPr>
        <a:xfrm>
          <a:off x="8284027" y="6129373"/>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AD27609-001A-4D7B-92CA-15FF9F5613CB}">
      <dsp:nvSpPr>
        <dsp:cNvPr id="0" name=""/>
        <dsp:cNvSpPr/>
      </dsp:nvSpPr>
      <dsp:spPr>
        <a:xfrm>
          <a:off x="8283519" y="6016675"/>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1F87A08-1584-4246-AD37-ACFAB4A8F943}">
      <dsp:nvSpPr>
        <dsp:cNvPr id="0" name=""/>
        <dsp:cNvSpPr/>
      </dsp:nvSpPr>
      <dsp:spPr>
        <a:xfrm rot="8100000">
          <a:off x="11578495" y="1454652"/>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2B0B190-CED5-49D1-86B2-71C26A51C17D}">
      <dsp:nvSpPr>
        <dsp:cNvPr id="0" name=""/>
        <dsp:cNvSpPr/>
      </dsp:nvSpPr>
      <dsp:spPr>
        <a:xfrm>
          <a:off x="11661923" y="1538079"/>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6B1E731-9062-46CC-A41F-A80BF68793FC}">
      <dsp:nvSpPr>
        <dsp:cNvPr id="0" name=""/>
        <dsp:cNvSpPr/>
      </dsp:nvSpPr>
      <dsp:spPr>
        <a:xfrm>
          <a:off x="12485011" y="2456245"/>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ACH and TCPH meet to discuss setbacks and challenges; rounded with IP’s</a:t>
          </a:r>
        </a:p>
      </dsp:txBody>
      <dsp:txXfrm>
        <a:off x="12485011" y="2456245"/>
        <a:ext cx="2525472" cy="3563964"/>
      </dsp:txXfrm>
    </dsp:sp>
    <dsp:sp modelId="{F82B7447-7117-46C2-B8B8-E787711A8A65}">
      <dsp:nvSpPr>
        <dsp:cNvPr id="0" name=""/>
        <dsp:cNvSpPr/>
      </dsp:nvSpPr>
      <dsp:spPr>
        <a:xfrm>
          <a:off x="12485011" y="1204041"/>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 2024</a:t>
          </a:r>
        </a:p>
      </dsp:txBody>
      <dsp:txXfrm>
        <a:off x="12485011" y="1204041"/>
        <a:ext cx="2525472" cy="1252203"/>
      </dsp:txXfrm>
    </dsp:sp>
    <dsp:sp modelId="{C16AD7FB-2A27-4B83-BE53-D6AAB7160DC2}">
      <dsp:nvSpPr>
        <dsp:cNvPr id="0" name=""/>
        <dsp:cNvSpPr/>
      </dsp:nvSpPr>
      <dsp:spPr>
        <a:xfrm>
          <a:off x="11953986" y="2456245"/>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AFA7CAA-08FC-47B3-B362-52377A320D6D}">
      <dsp:nvSpPr>
        <dsp:cNvPr id="0" name=""/>
        <dsp:cNvSpPr/>
      </dsp:nvSpPr>
      <dsp:spPr>
        <a:xfrm>
          <a:off x="11953479"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30CAF58-A13A-4A87-B985-ACEFBFA21FE8}">
      <dsp:nvSpPr>
        <dsp:cNvPr id="0" name=""/>
        <dsp:cNvSpPr/>
      </dsp:nvSpPr>
      <dsp:spPr>
        <a:xfrm rot="18900000">
          <a:off x="13365063" y="9834783"/>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38EB2F8-DC9C-4771-9CBF-A0224635B033}">
      <dsp:nvSpPr>
        <dsp:cNvPr id="0" name=""/>
        <dsp:cNvSpPr/>
      </dsp:nvSpPr>
      <dsp:spPr>
        <a:xfrm>
          <a:off x="13448490" y="9918211"/>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8071FC6-17EA-4765-AC49-FCFE3C3C1A64}">
      <dsp:nvSpPr>
        <dsp:cNvPr id="0" name=""/>
        <dsp:cNvSpPr/>
      </dsp:nvSpPr>
      <dsp:spPr>
        <a:xfrm>
          <a:off x="14271579" y="6020209"/>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ACH and TCPH meet to discuss new screening and targeted strategies</a:t>
          </a:r>
        </a:p>
      </dsp:txBody>
      <dsp:txXfrm>
        <a:off x="14271579" y="6020209"/>
        <a:ext cx="2525472" cy="3563964"/>
      </dsp:txXfrm>
    </dsp:sp>
    <dsp:sp modelId="{2E878AF0-5EED-4623-8200-286EC09B4E61}">
      <dsp:nvSpPr>
        <dsp:cNvPr id="0" name=""/>
        <dsp:cNvSpPr/>
      </dsp:nvSpPr>
      <dsp:spPr>
        <a:xfrm>
          <a:off x="14271579" y="9584173"/>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Sept 2024</a:t>
          </a:r>
        </a:p>
      </dsp:txBody>
      <dsp:txXfrm>
        <a:off x="14271579" y="9584173"/>
        <a:ext cx="2525472" cy="1252203"/>
      </dsp:txXfrm>
    </dsp:sp>
    <dsp:sp modelId="{B40B61F8-C6C0-4EDC-A0F9-943998A1A598}">
      <dsp:nvSpPr>
        <dsp:cNvPr id="0" name=""/>
        <dsp:cNvSpPr/>
      </dsp:nvSpPr>
      <dsp:spPr>
        <a:xfrm>
          <a:off x="13740554" y="6020209"/>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A2DAD21-3988-4028-9EC2-3E1E31FC9BC3}">
      <dsp:nvSpPr>
        <dsp:cNvPr id="0" name=""/>
        <dsp:cNvSpPr/>
      </dsp:nvSpPr>
      <dsp:spPr>
        <a:xfrm>
          <a:off x="13740046"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C55AB73-C6D9-4FBE-B82B-16519EE820C4}">
      <dsp:nvSpPr>
        <dsp:cNvPr id="0" name=""/>
        <dsp:cNvSpPr/>
      </dsp:nvSpPr>
      <dsp:spPr>
        <a:xfrm rot="8100000">
          <a:off x="15151630" y="1454652"/>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C4F3A1A-EBB6-4F03-9EBD-ED68AAD13756}">
      <dsp:nvSpPr>
        <dsp:cNvPr id="0" name=""/>
        <dsp:cNvSpPr/>
      </dsp:nvSpPr>
      <dsp:spPr>
        <a:xfrm>
          <a:off x="15235058" y="1538079"/>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F00D4B2-86A5-437B-AB87-B754E213B634}">
      <dsp:nvSpPr>
        <dsp:cNvPr id="0" name=""/>
        <dsp:cNvSpPr/>
      </dsp:nvSpPr>
      <dsp:spPr>
        <a:xfrm>
          <a:off x="15998950" y="2494400"/>
          <a:ext cx="3456766"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Screening resumes with new selection criteria (9 units, 50 total patients)</a:t>
          </a:r>
        </a:p>
      </dsp:txBody>
      <dsp:txXfrm>
        <a:off x="15998950" y="2494400"/>
        <a:ext cx="3456766" cy="3563964"/>
      </dsp:txXfrm>
    </dsp:sp>
    <dsp:sp modelId="{E05DB396-C49B-4D9C-8C9D-E66B955939D0}">
      <dsp:nvSpPr>
        <dsp:cNvPr id="0" name=""/>
        <dsp:cNvSpPr/>
      </dsp:nvSpPr>
      <dsp:spPr>
        <a:xfrm>
          <a:off x="15998950" y="1242196"/>
          <a:ext cx="3456766"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Oct 2024</a:t>
          </a:r>
        </a:p>
      </dsp:txBody>
      <dsp:txXfrm>
        <a:off x="15998950" y="1242196"/>
        <a:ext cx="3456766" cy="1252203"/>
      </dsp:txXfrm>
    </dsp:sp>
    <dsp:sp modelId="{53B0730C-9054-45DA-ACD8-768FB24AD6E3}">
      <dsp:nvSpPr>
        <dsp:cNvPr id="0" name=""/>
        <dsp:cNvSpPr/>
      </dsp:nvSpPr>
      <dsp:spPr>
        <a:xfrm>
          <a:off x="15527122" y="2456245"/>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FE3F466-27E4-4844-95FE-F705B0BE8652}">
      <dsp:nvSpPr>
        <dsp:cNvPr id="0" name=""/>
        <dsp:cNvSpPr/>
      </dsp:nvSpPr>
      <dsp:spPr>
        <a:xfrm>
          <a:off x="15526614"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8B5D2E4-C1DF-487C-96C3-E52323259B31}">
      <dsp:nvSpPr>
        <dsp:cNvPr id="0" name=""/>
        <dsp:cNvSpPr/>
      </dsp:nvSpPr>
      <dsp:spPr>
        <a:xfrm rot="18900000">
          <a:off x="21825721" y="10224119"/>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6DDF3E2-A484-484B-B643-BA9CDD60F5C3}">
      <dsp:nvSpPr>
        <dsp:cNvPr id="0" name=""/>
        <dsp:cNvSpPr/>
      </dsp:nvSpPr>
      <dsp:spPr>
        <a:xfrm>
          <a:off x="21909149" y="10307546"/>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588ED30-C561-4FEB-87DB-F12E2AB86527}">
      <dsp:nvSpPr>
        <dsp:cNvPr id="0" name=""/>
        <dsp:cNvSpPr/>
      </dsp:nvSpPr>
      <dsp:spPr>
        <a:xfrm>
          <a:off x="21367471" y="6522643"/>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6 units test out!</a:t>
          </a:r>
        </a:p>
      </dsp:txBody>
      <dsp:txXfrm>
        <a:off x="21367471" y="6522643"/>
        <a:ext cx="2525472" cy="3563964"/>
      </dsp:txXfrm>
    </dsp:sp>
    <dsp:sp modelId="{2562A94D-2DA1-4460-B28C-7AC1942FB6E6}">
      <dsp:nvSpPr>
        <dsp:cNvPr id="0" name=""/>
        <dsp:cNvSpPr/>
      </dsp:nvSpPr>
      <dsp:spPr>
        <a:xfrm>
          <a:off x="21367471" y="10086607"/>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Jan 2025</a:t>
          </a:r>
        </a:p>
      </dsp:txBody>
      <dsp:txXfrm>
        <a:off x="21367471" y="10086607"/>
        <a:ext cx="2525472" cy="1252203"/>
      </dsp:txXfrm>
    </dsp:sp>
    <dsp:sp modelId="{64CB30F1-BA4C-47CB-A737-0CE5A0F301A0}">
      <dsp:nvSpPr>
        <dsp:cNvPr id="0" name=""/>
        <dsp:cNvSpPr/>
      </dsp:nvSpPr>
      <dsp:spPr>
        <a:xfrm>
          <a:off x="21737187" y="6361387"/>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EFBB98A-9E9E-4677-84FF-F1CF658DD33D}">
      <dsp:nvSpPr>
        <dsp:cNvPr id="0" name=""/>
        <dsp:cNvSpPr/>
      </dsp:nvSpPr>
      <dsp:spPr>
        <a:xfrm>
          <a:off x="21736680" y="6248689"/>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D38F6EF-EDCB-41D3-8B8B-57082D140EAC}">
      <dsp:nvSpPr>
        <dsp:cNvPr id="0" name=""/>
        <dsp:cNvSpPr/>
      </dsp:nvSpPr>
      <dsp:spPr>
        <a:xfrm rot="8100000">
          <a:off x="19190413" y="1454652"/>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77042EA-6CFC-472E-8302-5D9CD5D29798}">
      <dsp:nvSpPr>
        <dsp:cNvPr id="0" name=""/>
        <dsp:cNvSpPr/>
      </dsp:nvSpPr>
      <dsp:spPr>
        <a:xfrm>
          <a:off x="19273840" y="1538079"/>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A0D1F6A-D628-4874-9B69-F3ED1F891767}">
      <dsp:nvSpPr>
        <dsp:cNvPr id="0" name=""/>
        <dsp:cNvSpPr/>
      </dsp:nvSpPr>
      <dsp:spPr>
        <a:xfrm>
          <a:off x="20096929" y="2456245"/>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Another unit tests out</a:t>
          </a:r>
        </a:p>
      </dsp:txBody>
      <dsp:txXfrm>
        <a:off x="20096929" y="2456245"/>
        <a:ext cx="2525472" cy="3563964"/>
      </dsp:txXfrm>
    </dsp:sp>
    <dsp:sp modelId="{63E476F8-067F-4EBC-BAAC-B53ADE0CA87C}">
      <dsp:nvSpPr>
        <dsp:cNvPr id="0" name=""/>
        <dsp:cNvSpPr/>
      </dsp:nvSpPr>
      <dsp:spPr>
        <a:xfrm>
          <a:off x="20096929" y="1204041"/>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Feb 2025</a:t>
          </a:r>
        </a:p>
      </dsp:txBody>
      <dsp:txXfrm>
        <a:off x="20096929" y="1204041"/>
        <a:ext cx="2525472" cy="1252203"/>
      </dsp:txXfrm>
    </dsp:sp>
    <dsp:sp modelId="{9E58D9A6-9A06-4996-9B27-CB4DEE581E95}">
      <dsp:nvSpPr>
        <dsp:cNvPr id="0" name=""/>
        <dsp:cNvSpPr/>
      </dsp:nvSpPr>
      <dsp:spPr>
        <a:xfrm>
          <a:off x="19565904" y="2456245"/>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11F8259-087E-4BA3-A81F-9C9AB3B8263B}">
      <dsp:nvSpPr>
        <dsp:cNvPr id="0" name=""/>
        <dsp:cNvSpPr/>
      </dsp:nvSpPr>
      <dsp:spPr>
        <a:xfrm>
          <a:off x="19565396"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710AE76-FEF6-4A43-AB5A-4C4C6586B972}">
      <dsp:nvSpPr>
        <dsp:cNvPr id="0" name=""/>
        <dsp:cNvSpPr/>
      </dsp:nvSpPr>
      <dsp:spPr>
        <a:xfrm rot="18900000">
          <a:off x="21891384" y="8569044"/>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C0971EC-12E2-4F12-9120-E507596F7642}">
      <dsp:nvSpPr>
        <dsp:cNvPr id="0" name=""/>
        <dsp:cNvSpPr/>
      </dsp:nvSpPr>
      <dsp:spPr>
        <a:xfrm>
          <a:off x="21974812" y="8652471"/>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1BC2C96-A444-42B8-B860-7B563202E5DE}">
      <dsp:nvSpPr>
        <dsp:cNvPr id="0" name=""/>
        <dsp:cNvSpPr/>
      </dsp:nvSpPr>
      <dsp:spPr>
        <a:xfrm>
          <a:off x="21883497" y="6020209"/>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Another unit tests out</a:t>
          </a:r>
        </a:p>
      </dsp:txBody>
      <dsp:txXfrm>
        <a:off x="21883497" y="6020209"/>
        <a:ext cx="2525472" cy="3563964"/>
      </dsp:txXfrm>
    </dsp:sp>
    <dsp:sp modelId="{0A613929-99E2-49CA-8519-CB4189577B85}">
      <dsp:nvSpPr>
        <dsp:cNvPr id="0" name=""/>
        <dsp:cNvSpPr/>
      </dsp:nvSpPr>
      <dsp:spPr>
        <a:xfrm>
          <a:off x="21883497" y="9584173"/>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April 2025</a:t>
          </a:r>
        </a:p>
      </dsp:txBody>
      <dsp:txXfrm>
        <a:off x="21883497" y="9584173"/>
        <a:ext cx="2525472" cy="1252203"/>
      </dsp:txXfrm>
    </dsp:sp>
    <dsp:sp modelId="{6E0EBE74-F814-4A56-9757-FEA670374DFD}">
      <dsp:nvSpPr>
        <dsp:cNvPr id="0" name=""/>
        <dsp:cNvSpPr/>
      </dsp:nvSpPr>
      <dsp:spPr>
        <a:xfrm>
          <a:off x="21598132" y="6020209"/>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29556E7-026C-40B0-B6EC-5A63B7DA7F25}">
      <dsp:nvSpPr>
        <dsp:cNvPr id="0" name=""/>
        <dsp:cNvSpPr/>
      </dsp:nvSpPr>
      <dsp:spPr>
        <a:xfrm>
          <a:off x="21597624"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A4A91AD-90F8-4970-929B-ADA3218B73A1}">
      <dsp:nvSpPr>
        <dsp:cNvPr id="0" name=""/>
        <dsp:cNvSpPr/>
      </dsp:nvSpPr>
      <dsp:spPr>
        <a:xfrm rot="8100000">
          <a:off x="22763548" y="1454652"/>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02B207C-14C6-4AA9-894F-79DF7859D319}">
      <dsp:nvSpPr>
        <dsp:cNvPr id="0" name=""/>
        <dsp:cNvSpPr/>
      </dsp:nvSpPr>
      <dsp:spPr>
        <a:xfrm>
          <a:off x="22846976" y="1538079"/>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E2EBED7-4F3F-44DE-AF2F-45CE793FDBFA}">
      <dsp:nvSpPr>
        <dsp:cNvPr id="0" name=""/>
        <dsp:cNvSpPr/>
      </dsp:nvSpPr>
      <dsp:spPr>
        <a:xfrm>
          <a:off x="23670064" y="2456245"/>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Screenings are postponed</a:t>
          </a:r>
        </a:p>
      </dsp:txBody>
      <dsp:txXfrm>
        <a:off x="23670064" y="2456245"/>
        <a:ext cx="2525472" cy="3563964"/>
      </dsp:txXfrm>
    </dsp:sp>
    <dsp:sp modelId="{142561FA-DE2E-48F2-80A7-1166B33ABF8E}">
      <dsp:nvSpPr>
        <dsp:cNvPr id="0" name=""/>
        <dsp:cNvSpPr/>
      </dsp:nvSpPr>
      <dsp:spPr>
        <a:xfrm>
          <a:off x="23670064" y="1204041"/>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2025</a:t>
          </a:r>
        </a:p>
      </dsp:txBody>
      <dsp:txXfrm>
        <a:off x="23670064" y="1204041"/>
        <a:ext cx="2525472" cy="1252203"/>
      </dsp:txXfrm>
    </dsp:sp>
    <dsp:sp modelId="{E67F2514-46CE-49D3-813B-A18C8B90A610}">
      <dsp:nvSpPr>
        <dsp:cNvPr id="0" name=""/>
        <dsp:cNvSpPr/>
      </dsp:nvSpPr>
      <dsp:spPr>
        <a:xfrm>
          <a:off x="23139039" y="2456245"/>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506F50-3AB3-42BA-B6B2-2F233B3D70A2}">
      <dsp:nvSpPr>
        <dsp:cNvPr id="0" name=""/>
        <dsp:cNvSpPr/>
      </dsp:nvSpPr>
      <dsp:spPr>
        <a:xfrm>
          <a:off x="23138532"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2E14F94-457E-4653-B395-F136486F1602}">
      <dsp:nvSpPr>
        <dsp:cNvPr id="0" name=""/>
        <dsp:cNvSpPr/>
      </dsp:nvSpPr>
      <dsp:spPr>
        <a:xfrm rot="18900000">
          <a:off x="24550116" y="9834783"/>
          <a:ext cx="750982" cy="75098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A309590-34D8-483D-81B2-6D43365CB47B}">
      <dsp:nvSpPr>
        <dsp:cNvPr id="0" name=""/>
        <dsp:cNvSpPr/>
      </dsp:nvSpPr>
      <dsp:spPr>
        <a:xfrm>
          <a:off x="24633543" y="9918211"/>
          <a:ext cx="584127" cy="58412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908E0EF-64B7-4845-8C0D-9EF012FD30CC}">
      <dsp:nvSpPr>
        <dsp:cNvPr id="0" name=""/>
        <dsp:cNvSpPr/>
      </dsp:nvSpPr>
      <dsp:spPr>
        <a:xfrm>
          <a:off x="25456632" y="6020209"/>
          <a:ext cx="2525472" cy="356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Testing resumes and all 26 beds on last unit are screened</a:t>
          </a:r>
        </a:p>
      </dsp:txBody>
      <dsp:txXfrm>
        <a:off x="25456632" y="6020209"/>
        <a:ext cx="2525472" cy="3563964"/>
      </dsp:txXfrm>
    </dsp:sp>
    <dsp:sp modelId="{99719E07-A40A-44E4-888E-65BE15BB9341}">
      <dsp:nvSpPr>
        <dsp:cNvPr id="0" name=""/>
        <dsp:cNvSpPr/>
      </dsp:nvSpPr>
      <dsp:spPr>
        <a:xfrm>
          <a:off x="25456632" y="9584173"/>
          <a:ext cx="2525472" cy="125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June 2025</a:t>
          </a:r>
        </a:p>
      </dsp:txBody>
      <dsp:txXfrm>
        <a:off x="25456632" y="9584173"/>
        <a:ext cx="2525472" cy="1252203"/>
      </dsp:txXfrm>
    </dsp:sp>
    <dsp:sp modelId="{4B863BC9-FF46-43C5-95A1-9D11B1687BBE}">
      <dsp:nvSpPr>
        <dsp:cNvPr id="0" name=""/>
        <dsp:cNvSpPr/>
      </dsp:nvSpPr>
      <dsp:spPr>
        <a:xfrm>
          <a:off x="24925607" y="6020209"/>
          <a:ext cx="0" cy="356396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36460E9-6C43-4B89-9473-028F546009ED}">
      <dsp:nvSpPr>
        <dsp:cNvPr id="0" name=""/>
        <dsp:cNvSpPr/>
      </dsp:nvSpPr>
      <dsp:spPr>
        <a:xfrm>
          <a:off x="24925100" y="5907511"/>
          <a:ext cx="191168" cy="22539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0C7F5-114F-4BAB-9DB3-4F4E991F31E8}">
      <dsp:nvSpPr>
        <dsp:cNvPr id="0" name=""/>
        <dsp:cNvSpPr/>
      </dsp:nvSpPr>
      <dsp:spPr>
        <a:xfrm rot="16200000">
          <a:off x="-1149949" y="1152393"/>
          <a:ext cx="4103482" cy="1798694"/>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5704" bIns="0" numCol="1" spcCol="1270" anchor="t" anchorCtr="0">
          <a:noAutofit/>
        </a:bodyPr>
        <a:lstStyle/>
        <a:p>
          <a:pPr marL="0" lvl="0" indent="0" algn="l" defTabSz="1022350">
            <a:lnSpc>
              <a:spcPct val="90000"/>
            </a:lnSpc>
            <a:spcBef>
              <a:spcPct val="0"/>
            </a:spcBef>
            <a:spcAft>
              <a:spcPct val="35000"/>
            </a:spcAft>
            <a:buNone/>
          </a:pPr>
          <a:r>
            <a:rPr lang="en-US" sz="2300" kern="1200" dirty="0"/>
            <a:t>Total Patients Screened</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None/>
          </a:pPr>
          <a:r>
            <a:rPr lang="en-US" sz="1800" kern="1200" dirty="0"/>
            <a:t>1,046 patients</a:t>
          </a:r>
        </a:p>
      </dsp:txBody>
      <dsp:txXfrm rot="5400000">
        <a:off x="2445" y="820695"/>
        <a:ext cx="1798694" cy="2462090"/>
      </dsp:txXfrm>
    </dsp:sp>
    <dsp:sp modelId="{8001FDDA-3CDC-4C4F-83C4-0BF1E3E33DF8}">
      <dsp:nvSpPr>
        <dsp:cNvPr id="0" name=""/>
        <dsp:cNvSpPr/>
      </dsp:nvSpPr>
      <dsp:spPr>
        <a:xfrm rot="16200000">
          <a:off x="726597" y="1202001"/>
          <a:ext cx="4103482" cy="1699478"/>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5704" bIns="0" numCol="1" spcCol="1270" anchor="t" anchorCtr="0">
          <a:noAutofit/>
        </a:bodyPr>
        <a:lstStyle/>
        <a:p>
          <a:pPr marL="0" lvl="0" indent="0" algn="l" defTabSz="1022350">
            <a:lnSpc>
              <a:spcPct val="90000"/>
            </a:lnSpc>
            <a:spcBef>
              <a:spcPct val="0"/>
            </a:spcBef>
            <a:spcAft>
              <a:spcPct val="35000"/>
            </a:spcAft>
            <a:buNone/>
          </a:pPr>
          <a:r>
            <a:rPr lang="en-US" sz="2300" kern="1200" dirty="0"/>
            <a:t>Positive Cases</a:t>
          </a:r>
        </a:p>
        <a:p>
          <a:pPr marL="171450" lvl="1" indent="-171450" algn="l" defTabSz="800100">
            <a:lnSpc>
              <a:spcPct val="90000"/>
            </a:lnSpc>
            <a:spcBef>
              <a:spcPct val="0"/>
            </a:spcBef>
            <a:spcAft>
              <a:spcPct val="15000"/>
            </a:spcAft>
            <a:buNone/>
          </a:pPr>
          <a:endParaRPr lang="en-US" sz="1800" kern="1200" dirty="0"/>
        </a:p>
        <a:p>
          <a:pPr marL="342900" lvl="2" indent="-171450" algn="l" defTabSz="800100">
            <a:lnSpc>
              <a:spcPct val="90000"/>
            </a:lnSpc>
            <a:spcBef>
              <a:spcPct val="0"/>
            </a:spcBef>
            <a:spcAft>
              <a:spcPct val="15000"/>
            </a:spcAft>
            <a:buNone/>
          </a:pPr>
          <a:endParaRPr lang="en-US" sz="1800" kern="1200" dirty="0"/>
        </a:p>
        <a:p>
          <a:pPr marL="171450" lvl="1" indent="-171450" algn="l" defTabSz="800100">
            <a:lnSpc>
              <a:spcPct val="90000"/>
            </a:lnSpc>
            <a:spcBef>
              <a:spcPct val="0"/>
            </a:spcBef>
            <a:spcAft>
              <a:spcPct val="15000"/>
            </a:spcAft>
            <a:buNone/>
          </a:pPr>
          <a:r>
            <a:rPr lang="en-US" sz="1800" kern="1200" dirty="0"/>
            <a:t>34 patients </a:t>
          </a:r>
        </a:p>
      </dsp:txBody>
      <dsp:txXfrm rot="5400000">
        <a:off x="1928599" y="820695"/>
        <a:ext cx="1699478" cy="2462090"/>
      </dsp:txXfrm>
    </dsp:sp>
    <dsp:sp modelId="{8AE129D1-7AD2-42B1-9FAE-69B6B94BE0B1}">
      <dsp:nvSpPr>
        <dsp:cNvPr id="0" name=""/>
        <dsp:cNvSpPr/>
      </dsp:nvSpPr>
      <dsp:spPr>
        <a:xfrm rot="16200000">
          <a:off x="2553536" y="1202001"/>
          <a:ext cx="4103482" cy="1699478"/>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5704" bIns="0" numCol="1" spcCol="1270" anchor="t" anchorCtr="0">
          <a:noAutofit/>
        </a:bodyPr>
        <a:lstStyle/>
        <a:p>
          <a:pPr marL="0" lvl="0" indent="0" algn="l" defTabSz="1022350">
            <a:lnSpc>
              <a:spcPct val="90000"/>
            </a:lnSpc>
            <a:spcBef>
              <a:spcPct val="0"/>
            </a:spcBef>
            <a:spcAft>
              <a:spcPct val="35000"/>
            </a:spcAft>
            <a:buNone/>
          </a:pPr>
          <a:r>
            <a:rPr lang="en-US" sz="2300" kern="1200" dirty="0"/>
            <a:t>Gender </a:t>
          </a:r>
        </a:p>
        <a:p>
          <a:pPr marL="171450" lvl="1" indent="-171450" algn="l" defTabSz="800100">
            <a:lnSpc>
              <a:spcPct val="90000"/>
            </a:lnSpc>
            <a:spcBef>
              <a:spcPct val="0"/>
            </a:spcBef>
            <a:spcAft>
              <a:spcPct val="15000"/>
            </a:spcAft>
            <a:buNone/>
          </a:pPr>
          <a:endParaRPr lang="en-US" sz="1800" kern="1200" dirty="0"/>
        </a:p>
        <a:p>
          <a:pPr marL="342900" lvl="2" indent="-171450" algn="l" defTabSz="800100">
            <a:lnSpc>
              <a:spcPct val="90000"/>
            </a:lnSpc>
            <a:spcBef>
              <a:spcPct val="0"/>
            </a:spcBef>
            <a:spcAft>
              <a:spcPct val="15000"/>
            </a:spcAft>
            <a:buNone/>
          </a:pPr>
          <a:endParaRPr lang="en-US" sz="1800" kern="1200" dirty="0"/>
        </a:p>
        <a:p>
          <a:pPr marL="342900" lvl="2" indent="-171450" algn="l" defTabSz="800100">
            <a:lnSpc>
              <a:spcPct val="90000"/>
            </a:lnSpc>
            <a:spcBef>
              <a:spcPct val="0"/>
            </a:spcBef>
            <a:spcAft>
              <a:spcPct val="15000"/>
            </a:spcAft>
            <a:buNone/>
          </a:pPr>
          <a:endParaRPr lang="en-US" sz="1800" kern="1200" dirty="0"/>
        </a:p>
        <a:p>
          <a:pPr marL="171450" lvl="1" indent="-171450" algn="l" defTabSz="800100">
            <a:lnSpc>
              <a:spcPct val="90000"/>
            </a:lnSpc>
            <a:spcBef>
              <a:spcPct val="0"/>
            </a:spcBef>
            <a:spcAft>
              <a:spcPct val="15000"/>
            </a:spcAft>
            <a:buNone/>
          </a:pPr>
          <a:r>
            <a:rPr lang="en-US" sz="1800" kern="1200" dirty="0"/>
            <a:t>7 female</a:t>
          </a:r>
        </a:p>
        <a:p>
          <a:pPr marL="171450" lvl="1" indent="-171450" algn="l" defTabSz="800100">
            <a:lnSpc>
              <a:spcPct val="90000"/>
            </a:lnSpc>
            <a:spcBef>
              <a:spcPct val="0"/>
            </a:spcBef>
            <a:spcAft>
              <a:spcPct val="15000"/>
            </a:spcAft>
            <a:buNone/>
          </a:pPr>
          <a:r>
            <a:rPr lang="en-US" sz="1800" kern="1200" dirty="0"/>
            <a:t>27 male</a:t>
          </a:r>
        </a:p>
      </dsp:txBody>
      <dsp:txXfrm rot="5400000">
        <a:off x="3755538" y="820695"/>
        <a:ext cx="1699478" cy="2462090"/>
      </dsp:txXfrm>
    </dsp:sp>
    <dsp:sp modelId="{4A2F09C3-CE7E-4D1B-A22E-0BE3C0E42FC8}">
      <dsp:nvSpPr>
        <dsp:cNvPr id="0" name=""/>
        <dsp:cNvSpPr/>
      </dsp:nvSpPr>
      <dsp:spPr>
        <a:xfrm rot="16200000">
          <a:off x="4380476" y="1202001"/>
          <a:ext cx="4103482" cy="1699478"/>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5704" bIns="0" numCol="1" spcCol="1270" anchor="t" anchorCtr="0">
          <a:noAutofit/>
        </a:bodyPr>
        <a:lstStyle/>
        <a:p>
          <a:pPr marL="0" lvl="0" indent="0" algn="l" defTabSz="1022350">
            <a:lnSpc>
              <a:spcPct val="90000"/>
            </a:lnSpc>
            <a:spcBef>
              <a:spcPct val="0"/>
            </a:spcBef>
            <a:spcAft>
              <a:spcPct val="35000"/>
            </a:spcAft>
            <a:buNone/>
          </a:pPr>
          <a:r>
            <a:rPr lang="en-US" sz="2300" kern="1200" dirty="0"/>
            <a:t>Average Age</a:t>
          </a:r>
        </a:p>
        <a:p>
          <a:pPr marL="171450" lvl="1" indent="-171450" algn="l" defTabSz="800100">
            <a:lnSpc>
              <a:spcPct val="90000"/>
            </a:lnSpc>
            <a:spcBef>
              <a:spcPct val="0"/>
            </a:spcBef>
            <a:spcAft>
              <a:spcPct val="15000"/>
            </a:spcAft>
            <a:buNone/>
          </a:pPr>
          <a:endParaRPr lang="en-US" sz="1800" kern="1200" dirty="0"/>
        </a:p>
        <a:p>
          <a:pPr marL="342900" lvl="2" indent="-171450" algn="l" defTabSz="800100">
            <a:lnSpc>
              <a:spcPct val="90000"/>
            </a:lnSpc>
            <a:spcBef>
              <a:spcPct val="0"/>
            </a:spcBef>
            <a:spcAft>
              <a:spcPct val="15000"/>
            </a:spcAft>
            <a:buNone/>
          </a:pPr>
          <a:endParaRPr lang="en-US" sz="1800" kern="1200" dirty="0"/>
        </a:p>
        <a:p>
          <a:pPr marL="171450" lvl="1" indent="-171450" algn="l" defTabSz="800100">
            <a:lnSpc>
              <a:spcPct val="90000"/>
            </a:lnSpc>
            <a:spcBef>
              <a:spcPct val="0"/>
            </a:spcBef>
            <a:spcAft>
              <a:spcPct val="15000"/>
            </a:spcAft>
            <a:buNone/>
          </a:pPr>
          <a:r>
            <a:rPr lang="en-US" sz="1800" kern="1200" dirty="0"/>
            <a:t>58 years old</a:t>
          </a:r>
        </a:p>
      </dsp:txBody>
      <dsp:txXfrm rot="5400000">
        <a:off x="5582478" y="820695"/>
        <a:ext cx="1699478" cy="2462090"/>
      </dsp:txXfrm>
    </dsp:sp>
    <dsp:sp modelId="{CAACD9AF-D911-4CF2-B0A9-75E4D64122F2}">
      <dsp:nvSpPr>
        <dsp:cNvPr id="0" name=""/>
        <dsp:cNvSpPr/>
      </dsp:nvSpPr>
      <dsp:spPr>
        <a:xfrm rot="16200000">
          <a:off x="6207415" y="1202001"/>
          <a:ext cx="4103482" cy="1699478"/>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5704" bIns="0" numCol="1" spcCol="1270" anchor="t" anchorCtr="0">
          <a:noAutofit/>
        </a:bodyPr>
        <a:lstStyle/>
        <a:p>
          <a:pPr marL="0" lvl="0" indent="0" algn="l" defTabSz="1022350">
            <a:lnSpc>
              <a:spcPct val="90000"/>
            </a:lnSpc>
            <a:spcBef>
              <a:spcPct val="0"/>
            </a:spcBef>
            <a:spcAft>
              <a:spcPct val="35000"/>
            </a:spcAft>
            <a:buNone/>
          </a:pPr>
          <a:r>
            <a:rPr lang="en-US" sz="2300" kern="1200" dirty="0"/>
            <a:t>Average Admission Length</a:t>
          </a:r>
        </a:p>
        <a:p>
          <a:pPr marL="171450" lvl="1" indent="-171450" algn="l" defTabSz="800100">
            <a:lnSpc>
              <a:spcPct val="90000"/>
            </a:lnSpc>
            <a:spcBef>
              <a:spcPct val="0"/>
            </a:spcBef>
            <a:spcAft>
              <a:spcPct val="15000"/>
            </a:spcAft>
            <a:buNone/>
          </a:pPr>
          <a:endParaRPr lang="en-US" sz="1800" kern="1200" dirty="0"/>
        </a:p>
        <a:p>
          <a:pPr marL="171450" lvl="1" indent="-171450" algn="l" defTabSz="800100">
            <a:lnSpc>
              <a:spcPct val="90000"/>
            </a:lnSpc>
            <a:spcBef>
              <a:spcPct val="0"/>
            </a:spcBef>
            <a:spcAft>
              <a:spcPct val="15000"/>
            </a:spcAft>
            <a:buNone/>
          </a:pPr>
          <a:r>
            <a:rPr lang="en-US" sz="1800" kern="1200" dirty="0"/>
            <a:t>35.8 days</a:t>
          </a:r>
        </a:p>
      </dsp:txBody>
      <dsp:txXfrm rot="5400000">
        <a:off x="7409417" y="820695"/>
        <a:ext cx="1699478" cy="24620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1A16C-CB65-48BE-A41A-37C81A4FDFC0}">
      <dsp:nvSpPr>
        <dsp:cNvPr id="0" name=""/>
        <dsp:cNvSpPr/>
      </dsp:nvSpPr>
      <dsp:spPr>
        <a:xfrm>
          <a:off x="0" y="3599"/>
          <a:ext cx="7979426" cy="7666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77139-33CA-49AA-B1BF-8A233A41B7B5}">
      <dsp:nvSpPr>
        <dsp:cNvPr id="0" name=""/>
        <dsp:cNvSpPr/>
      </dsp:nvSpPr>
      <dsp:spPr>
        <a:xfrm>
          <a:off x="231912" y="176096"/>
          <a:ext cx="421659" cy="421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E098448-ACF3-4E38-9C1A-89741225B48B}">
      <dsp:nvSpPr>
        <dsp:cNvPr id="0" name=""/>
        <dsp:cNvSpPr/>
      </dsp:nvSpPr>
      <dsp:spPr>
        <a:xfrm>
          <a:off x="885484" y="3599"/>
          <a:ext cx="7093941" cy="766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7" tIns="81137" rIns="81137" bIns="81137" numCol="1" spcCol="1270" anchor="ctr" anchorCtr="0">
          <a:noAutofit/>
        </a:bodyPr>
        <a:lstStyle/>
        <a:p>
          <a:pPr marL="0" lvl="0" indent="0" algn="l" defTabSz="844550">
            <a:lnSpc>
              <a:spcPct val="100000"/>
            </a:lnSpc>
            <a:spcBef>
              <a:spcPct val="0"/>
            </a:spcBef>
            <a:spcAft>
              <a:spcPct val="35000"/>
            </a:spcAft>
            <a:buNone/>
          </a:pPr>
          <a:r>
            <a:rPr lang="en-US" sz="1900" kern="1200" dirty="0"/>
            <a:t>Staff turnover</a:t>
          </a:r>
        </a:p>
      </dsp:txBody>
      <dsp:txXfrm>
        <a:off x="885484" y="3599"/>
        <a:ext cx="7093941" cy="766653"/>
      </dsp:txXfrm>
    </dsp:sp>
    <dsp:sp modelId="{E5F229F9-B52E-449B-99DB-B1A0E7672FA0}">
      <dsp:nvSpPr>
        <dsp:cNvPr id="0" name=""/>
        <dsp:cNvSpPr/>
      </dsp:nvSpPr>
      <dsp:spPr>
        <a:xfrm>
          <a:off x="0" y="961915"/>
          <a:ext cx="7979426" cy="7666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E8DBA-60F8-4A8B-8283-D475570E7B48}">
      <dsp:nvSpPr>
        <dsp:cNvPr id="0" name=""/>
        <dsp:cNvSpPr/>
      </dsp:nvSpPr>
      <dsp:spPr>
        <a:xfrm>
          <a:off x="231912" y="1134412"/>
          <a:ext cx="421659" cy="4216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8F00153-7DE1-456A-9BCD-129A7D71163A}">
      <dsp:nvSpPr>
        <dsp:cNvPr id="0" name=""/>
        <dsp:cNvSpPr/>
      </dsp:nvSpPr>
      <dsp:spPr>
        <a:xfrm>
          <a:off x="885484" y="961915"/>
          <a:ext cx="7093941" cy="766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7" tIns="81137" rIns="81137" bIns="81137" numCol="1" spcCol="1270" anchor="ctr" anchorCtr="0">
          <a:noAutofit/>
        </a:bodyPr>
        <a:lstStyle/>
        <a:p>
          <a:pPr marL="0" lvl="0" indent="0" algn="l" defTabSz="844550">
            <a:lnSpc>
              <a:spcPct val="100000"/>
            </a:lnSpc>
            <a:spcBef>
              <a:spcPct val="0"/>
            </a:spcBef>
            <a:spcAft>
              <a:spcPct val="35000"/>
            </a:spcAft>
            <a:buNone/>
          </a:pPr>
          <a:r>
            <a:rPr lang="en-US" sz="1900" kern="1200" dirty="0"/>
            <a:t>Transient patient population in ACH</a:t>
          </a:r>
        </a:p>
      </dsp:txBody>
      <dsp:txXfrm>
        <a:off x="885484" y="961915"/>
        <a:ext cx="7093941" cy="766653"/>
      </dsp:txXfrm>
    </dsp:sp>
    <dsp:sp modelId="{F63A09C2-B869-4004-8BE0-28418C90D67D}">
      <dsp:nvSpPr>
        <dsp:cNvPr id="0" name=""/>
        <dsp:cNvSpPr/>
      </dsp:nvSpPr>
      <dsp:spPr>
        <a:xfrm>
          <a:off x="0" y="1920231"/>
          <a:ext cx="7979426" cy="7666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AE137-9F99-4117-B94B-E3481E5CB0A8}">
      <dsp:nvSpPr>
        <dsp:cNvPr id="0" name=""/>
        <dsp:cNvSpPr/>
      </dsp:nvSpPr>
      <dsp:spPr>
        <a:xfrm>
          <a:off x="231912" y="2092728"/>
          <a:ext cx="421659" cy="42165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F533141-CEAA-4081-B737-2E8844D5780C}">
      <dsp:nvSpPr>
        <dsp:cNvPr id="0" name=""/>
        <dsp:cNvSpPr/>
      </dsp:nvSpPr>
      <dsp:spPr>
        <a:xfrm>
          <a:off x="885484" y="1920231"/>
          <a:ext cx="7093941" cy="766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7" tIns="81137" rIns="81137" bIns="81137" numCol="1" spcCol="1270" anchor="ctr" anchorCtr="0">
          <a:noAutofit/>
        </a:bodyPr>
        <a:lstStyle/>
        <a:p>
          <a:pPr marL="0" lvl="0" indent="0" algn="l" defTabSz="844550">
            <a:lnSpc>
              <a:spcPct val="100000"/>
            </a:lnSpc>
            <a:spcBef>
              <a:spcPct val="0"/>
            </a:spcBef>
            <a:spcAft>
              <a:spcPct val="35000"/>
            </a:spcAft>
            <a:buNone/>
          </a:pPr>
          <a:r>
            <a:rPr lang="en-US" sz="1900" kern="1200" dirty="0"/>
            <a:t>Lab bandwidth </a:t>
          </a:r>
        </a:p>
      </dsp:txBody>
      <dsp:txXfrm>
        <a:off x="885484" y="1920231"/>
        <a:ext cx="7093941" cy="766653"/>
      </dsp:txXfrm>
    </dsp:sp>
    <dsp:sp modelId="{BD1AFF05-8D7E-4AD9-ADF0-E9DDF6B6D2CD}">
      <dsp:nvSpPr>
        <dsp:cNvPr id="0" name=""/>
        <dsp:cNvSpPr/>
      </dsp:nvSpPr>
      <dsp:spPr>
        <a:xfrm>
          <a:off x="0" y="2878548"/>
          <a:ext cx="7979426" cy="7666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23C54-7000-4288-9D1D-2752967E86F9}">
      <dsp:nvSpPr>
        <dsp:cNvPr id="0" name=""/>
        <dsp:cNvSpPr/>
      </dsp:nvSpPr>
      <dsp:spPr>
        <a:xfrm>
          <a:off x="231912" y="3051045"/>
          <a:ext cx="421659" cy="42165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257EA4-6906-4732-B7EB-C4E883F47D6D}">
      <dsp:nvSpPr>
        <dsp:cNvPr id="0" name=""/>
        <dsp:cNvSpPr/>
      </dsp:nvSpPr>
      <dsp:spPr>
        <a:xfrm>
          <a:off x="885484" y="2878548"/>
          <a:ext cx="7093941" cy="766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7" tIns="81137" rIns="81137" bIns="81137" numCol="1" spcCol="1270" anchor="ctr" anchorCtr="0">
          <a:noAutofit/>
        </a:bodyPr>
        <a:lstStyle/>
        <a:p>
          <a:pPr marL="0" lvl="0" indent="0" algn="l" defTabSz="844550">
            <a:lnSpc>
              <a:spcPct val="100000"/>
            </a:lnSpc>
            <a:spcBef>
              <a:spcPct val="0"/>
            </a:spcBef>
            <a:spcAft>
              <a:spcPct val="35000"/>
            </a:spcAft>
            <a:buNone/>
          </a:pPr>
          <a:r>
            <a:rPr lang="en-US" sz="1900" kern="1200" dirty="0"/>
            <a:t>Screening fatigue</a:t>
          </a:r>
        </a:p>
      </dsp:txBody>
      <dsp:txXfrm>
        <a:off x="885484" y="2878548"/>
        <a:ext cx="7093941" cy="766653"/>
      </dsp:txXfrm>
    </dsp:sp>
    <dsp:sp modelId="{620D4373-5771-4CA1-8BB0-A8173D703E37}">
      <dsp:nvSpPr>
        <dsp:cNvPr id="0" name=""/>
        <dsp:cNvSpPr/>
      </dsp:nvSpPr>
      <dsp:spPr>
        <a:xfrm>
          <a:off x="0" y="3836864"/>
          <a:ext cx="7979426" cy="7666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E56DF-06C8-4648-859E-E964A3FD891E}">
      <dsp:nvSpPr>
        <dsp:cNvPr id="0" name=""/>
        <dsp:cNvSpPr/>
      </dsp:nvSpPr>
      <dsp:spPr>
        <a:xfrm>
          <a:off x="231912" y="4009361"/>
          <a:ext cx="421659" cy="42165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D9CB70F-55D5-435F-86C1-C77008F2795F}">
      <dsp:nvSpPr>
        <dsp:cNvPr id="0" name=""/>
        <dsp:cNvSpPr/>
      </dsp:nvSpPr>
      <dsp:spPr>
        <a:xfrm>
          <a:off x="885484" y="3836864"/>
          <a:ext cx="7093941" cy="766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7" tIns="81137" rIns="81137" bIns="81137" numCol="1" spcCol="1270" anchor="ctr" anchorCtr="0">
          <a:noAutofit/>
        </a:bodyPr>
        <a:lstStyle/>
        <a:p>
          <a:pPr marL="0" lvl="0" indent="0" algn="l" defTabSz="844550">
            <a:lnSpc>
              <a:spcPct val="100000"/>
            </a:lnSpc>
            <a:spcBef>
              <a:spcPct val="0"/>
            </a:spcBef>
            <a:spcAft>
              <a:spcPct val="35000"/>
            </a:spcAft>
            <a:buNone/>
          </a:pPr>
          <a:r>
            <a:rPr lang="en-US" sz="1900" kern="1200" dirty="0"/>
            <a:t>Staff noncompliance/ inconsistent EVS practices </a:t>
          </a:r>
        </a:p>
      </dsp:txBody>
      <dsp:txXfrm>
        <a:off x="885484" y="3836864"/>
        <a:ext cx="7093941" cy="7666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647D7-8591-4092-BFFC-B6BE2939DF56}">
      <dsp:nvSpPr>
        <dsp:cNvPr id="0" name=""/>
        <dsp:cNvSpPr/>
      </dsp:nvSpPr>
      <dsp:spPr>
        <a:xfrm>
          <a:off x="769466" y="1223023"/>
          <a:ext cx="1067985" cy="10679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46D8F4-1561-44E5-9E5B-159EEE98A02C}">
      <dsp:nvSpPr>
        <dsp:cNvPr id="0" name=""/>
        <dsp:cNvSpPr/>
      </dsp:nvSpPr>
      <dsp:spPr>
        <a:xfrm>
          <a:off x="116808" y="2606640"/>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Maintain flexibility</a:t>
          </a:r>
        </a:p>
      </dsp:txBody>
      <dsp:txXfrm>
        <a:off x="116808" y="2606640"/>
        <a:ext cx="2373300" cy="720000"/>
      </dsp:txXfrm>
    </dsp:sp>
    <dsp:sp modelId="{694550F4-B92D-4B69-B133-08596EE641B8}">
      <dsp:nvSpPr>
        <dsp:cNvPr id="0" name=""/>
        <dsp:cNvSpPr/>
      </dsp:nvSpPr>
      <dsp:spPr>
        <a:xfrm>
          <a:off x="3558093" y="1223023"/>
          <a:ext cx="1067985" cy="10679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775962-6BBB-40C3-9A78-B1B579E2884E}">
      <dsp:nvSpPr>
        <dsp:cNvPr id="0" name=""/>
        <dsp:cNvSpPr/>
      </dsp:nvSpPr>
      <dsp:spPr>
        <a:xfrm>
          <a:off x="2905436" y="2606640"/>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Embrace open communication and transparency </a:t>
          </a:r>
        </a:p>
      </dsp:txBody>
      <dsp:txXfrm>
        <a:off x="2905436" y="2606640"/>
        <a:ext cx="2373300" cy="720000"/>
      </dsp:txXfrm>
    </dsp:sp>
    <dsp:sp modelId="{60862682-8FB2-4390-8E0C-1F74FD4F0D2A}">
      <dsp:nvSpPr>
        <dsp:cNvPr id="0" name=""/>
        <dsp:cNvSpPr/>
      </dsp:nvSpPr>
      <dsp:spPr>
        <a:xfrm>
          <a:off x="6346721" y="1223023"/>
          <a:ext cx="1067985" cy="10679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F0B6FF-55BC-4F7B-88C5-54F59B1E5683}">
      <dsp:nvSpPr>
        <dsp:cNvPr id="0" name=""/>
        <dsp:cNvSpPr/>
      </dsp:nvSpPr>
      <dsp:spPr>
        <a:xfrm>
          <a:off x="5694063" y="2606640"/>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Foster multidisciplinary collaboration</a:t>
          </a:r>
        </a:p>
      </dsp:txBody>
      <dsp:txXfrm>
        <a:off x="5694063" y="2606640"/>
        <a:ext cx="2373300" cy="720000"/>
      </dsp:txXfrm>
    </dsp:sp>
    <dsp:sp modelId="{24B2426C-8B84-4020-98A4-C79135689B63}">
      <dsp:nvSpPr>
        <dsp:cNvPr id="0" name=""/>
        <dsp:cNvSpPr/>
      </dsp:nvSpPr>
      <dsp:spPr>
        <a:xfrm>
          <a:off x="9135348" y="1223023"/>
          <a:ext cx="1067985" cy="10679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9A3AEE-5F13-4031-8686-DB42E8ADD8C2}">
      <dsp:nvSpPr>
        <dsp:cNvPr id="0" name=""/>
        <dsp:cNvSpPr/>
      </dsp:nvSpPr>
      <dsp:spPr>
        <a:xfrm>
          <a:off x="8482691" y="2606640"/>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Continue proactive approach</a:t>
          </a:r>
        </a:p>
      </dsp:txBody>
      <dsp:txXfrm>
        <a:off x="8482691" y="2606640"/>
        <a:ext cx="2373300" cy="720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1CC0B-B4F0-4C71-A9E0-600B81FE0F57}">
      <dsp:nvSpPr>
        <dsp:cNvPr id="0" name=""/>
        <dsp:cNvSpPr/>
      </dsp:nvSpPr>
      <dsp:spPr>
        <a:xfrm>
          <a:off x="0" y="0"/>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A7CB3-AC55-4757-B85C-DB7890459B87}">
      <dsp:nvSpPr>
        <dsp:cNvPr id="0" name=""/>
        <dsp:cNvSpPr/>
      </dsp:nvSpPr>
      <dsp:spPr>
        <a:xfrm>
          <a:off x="0" y="0"/>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ACH IP’s and Lab</a:t>
          </a:r>
        </a:p>
      </dsp:txBody>
      <dsp:txXfrm>
        <a:off x="0" y="0"/>
        <a:ext cx="10972800" cy="1131490"/>
      </dsp:txXfrm>
    </dsp:sp>
    <dsp:sp modelId="{C86BE411-6F32-4FC5-92F4-469597D98196}">
      <dsp:nvSpPr>
        <dsp:cNvPr id="0" name=""/>
        <dsp:cNvSpPr/>
      </dsp:nvSpPr>
      <dsp:spPr>
        <a:xfrm>
          <a:off x="0" y="1131490"/>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D137D-83EC-44B0-85B6-DB34EFA2A360}">
      <dsp:nvSpPr>
        <dsp:cNvPr id="0" name=""/>
        <dsp:cNvSpPr/>
      </dsp:nvSpPr>
      <dsp:spPr>
        <a:xfrm>
          <a:off x="0" y="1131490"/>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DSHS PHR 2/3</a:t>
          </a:r>
        </a:p>
      </dsp:txBody>
      <dsp:txXfrm>
        <a:off x="0" y="1131490"/>
        <a:ext cx="10972800" cy="1131490"/>
      </dsp:txXfrm>
    </dsp:sp>
    <dsp:sp modelId="{4B63A50A-B572-4801-85C9-6A11638A618F}">
      <dsp:nvSpPr>
        <dsp:cNvPr id="0" name=""/>
        <dsp:cNvSpPr/>
      </dsp:nvSpPr>
      <dsp:spPr>
        <a:xfrm>
          <a:off x="0" y="2262981"/>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7253BB-BDEA-4461-922B-FB24398A4935}">
      <dsp:nvSpPr>
        <dsp:cNvPr id="0" name=""/>
        <dsp:cNvSpPr/>
      </dsp:nvSpPr>
      <dsp:spPr>
        <a:xfrm>
          <a:off x="0" y="2262981"/>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DSHS Lab</a:t>
          </a:r>
        </a:p>
      </dsp:txBody>
      <dsp:txXfrm>
        <a:off x="0" y="2262981"/>
        <a:ext cx="10972800" cy="1131490"/>
      </dsp:txXfrm>
    </dsp:sp>
    <dsp:sp modelId="{4238CA4D-0346-489F-82FC-E3CFB27BC6DA}">
      <dsp:nvSpPr>
        <dsp:cNvPr id="0" name=""/>
        <dsp:cNvSpPr/>
      </dsp:nvSpPr>
      <dsp:spPr>
        <a:xfrm>
          <a:off x="0" y="3394472"/>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292A3-CE19-47ED-91F5-7347B8164665}">
      <dsp:nvSpPr>
        <dsp:cNvPr id="0" name=""/>
        <dsp:cNvSpPr/>
      </dsp:nvSpPr>
      <dsp:spPr>
        <a:xfrm>
          <a:off x="0" y="3394472"/>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TCPH Collaborators</a:t>
          </a:r>
        </a:p>
      </dsp:txBody>
      <dsp:txXfrm>
        <a:off x="0" y="3394472"/>
        <a:ext cx="10972800" cy="1131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35A7C-E11E-4686-96B1-07D6C4591E91}">
      <dsp:nvSpPr>
        <dsp:cNvPr id="0" name=""/>
        <dsp:cNvSpPr/>
      </dsp:nvSpPr>
      <dsp:spPr>
        <a:xfrm>
          <a:off x="0" y="393767"/>
          <a:ext cx="2796229" cy="1677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Offer infection prevention and control (IPC) expertise</a:t>
          </a:r>
        </a:p>
      </dsp:txBody>
      <dsp:txXfrm>
        <a:off x="0" y="393767"/>
        <a:ext cx="2796229" cy="1677737"/>
      </dsp:txXfrm>
    </dsp:sp>
    <dsp:sp modelId="{4FC3AB26-827A-4040-B7D3-8539A863CC4C}">
      <dsp:nvSpPr>
        <dsp:cNvPr id="0" name=""/>
        <dsp:cNvSpPr/>
      </dsp:nvSpPr>
      <dsp:spPr>
        <a:xfrm>
          <a:off x="3075852" y="393767"/>
          <a:ext cx="2796229" cy="1677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Provide education, training and mentoring</a:t>
          </a:r>
          <a:endParaRPr lang="en-US" sz="2400" kern="1200" dirty="0"/>
        </a:p>
      </dsp:txBody>
      <dsp:txXfrm>
        <a:off x="3075852" y="393767"/>
        <a:ext cx="2796229" cy="1677737"/>
      </dsp:txXfrm>
    </dsp:sp>
    <dsp:sp modelId="{31E2AB62-C280-4094-8E3F-2D604A26B3B2}">
      <dsp:nvSpPr>
        <dsp:cNvPr id="0" name=""/>
        <dsp:cNvSpPr/>
      </dsp:nvSpPr>
      <dsp:spPr>
        <a:xfrm>
          <a:off x="6151705" y="393767"/>
          <a:ext cx="2796229" cy="1677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Conduct infection control assessments (ICARs)</a:t>
          </a:r>
        </a:p>
      </dsp:txBody>
      <dsp:txXfrm>
        <a:off x="6151705" y="393767"/>
        <a:ext cx="2796229" cy="1677737"/>
      </dsp:txXfrm>
    </dsp:sp>
    <dsp:sp modelId="{0A11A4B6-CABB-43BE-BFA6-9EA7E2AB6EF5}">
      <dsp:nvSpPr>
        <dsp:cNvPr id="0" name=""/>
        <dsp:cNvSpPr/>
      </dsp:nvSpPr>
      <dsp:spPr>
        <a:xfrm>
          <a:off x="1489411" y="2351127"/>
          <a:ext cx="2893258" cy="1677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Respond to investigations and outbreaks in healthcare facilities</a:t>
          </a:r>
          <a:endParaRPr lang="en-US" sz="2400" kern="1200" dirty="0"/>
        </a:p>
      </dsp:txBody>
      <dsp:txXfrm>
        <a:off x="1489411" y="2351127"/>
        <a:ext cx="2893258" cy="1677737"/>
      </dsp:txXfrm>
    </dsp:sp>
    <dsp:sp modelId="{6AD8B155-293E-4080-A13F-F28A48A23C56}">
      <dsp:nvSpPr>
        <dsp:cNvPr id="0" name=""/>
        <dsp:cNvSpPr/>
      </dsp:nvSpPr>
      <dsp:spPr>
        <a:xfrm>
          <a:off x="4662293" y="2351127"/>
          <a:ext cx="2796229" cy="1677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Assist local health departments and other DSHS programs</a:t>
          </a:r>
        </a:p>
      </dsp:txBody>
      <dsp:txXfrm>
        <a:off x="4662293" y="2351127"/>
        <a:ext cx="2796229" cy="1677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45A9D-9C45-4FD5-829D-8253B478E810}">
      <dsp:nvSpPr>
        <dsp:cNvPr id="0" name=""/>
        <dsp:cNvSpPr/>
      </dsp:nvSpPr>
      <dsp:spPr>
        <a:xfrm>
          <a:off x="0" y="340086"/>
          <a:ext cx="2796229" cy="1677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Standard Precautions</a:t>
          </a:r>
        </a:p>
      </dsp:txBody>
      <dsp:txXfrm>
        <a:off x="0" y="340086"/>
        <a:ext cx="2796229" cy="1677737"/>
      </dsp:txXfrm>
    </dsp:sp>
    <dsp:sp modelId="{07BB482A-DA21-4F97-8AD0-07BF348BFAD1}">
      <dsp:nvSpPr>
        <dsp:cNvPr id="0" name=""/>
        <dsp:cNvSpPr/>
      </dsp:nvSpPr>
      <dsp:spPr>
        <a:xfrm>
          <a:off x="3075852" y="340086"/>
          <a:ext cx="2796229" cy="1677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Immunization </a:t>
          </a:r>
        </a:p>
      </dsp:txBody>
      <dsp:txXfrm>
        <a:off x="3075852" y="340086"/>
        <a:ext cx="2796229" cy="1677737"/>
      </dsp:txXfrm>
    </dsp:sp>
    <dsp:sp modelId="{FBAA18B4-4427-432A-A983-AA466A45D14A}">
      <dsp:nvSpPr>
        <dsp:cNvPr id="0" name=""/>
        <dsp:cNvSpPr/>
      </dsp:nvSpPr>
      <dsp:spPr>
        <a:xfrm>
          <a:off x="6151704" y="340086"/>
          <a:ext cx="2796229" cy="1677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Serological surveillance</a:t>
          </a:r>
        </a:p>
      </dsp:txBody>
      <dsp:txXfrm>
        <a:off x="6151704" y="340086"/>
        <a:ext cx="2796229" cy="1677737"/>
      </dsp:txXfrm>
    </dsp:sp>
    <dsp:sp modelId="{D38B0ED9-5E02-4167-8179-5D1805B230D1}">
      <dsp:nvSpPr>
        <dsp:cNvPr id="0" name=""/>
        <dsp:cNvSpPr/>
      </dsp:nvSpPr>
      <dsp:spPr>
        <a:xfrm>
          <a:off x="1537926" y="2297446"/>
          <a:ext cx="2796229" cy="1677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HBV - dedicated isolation room</a:t>
          </a:r>
        </a:p>
      </dsp:txBody>
      <dsp:txXfrm>
        <a:off x="1537926" y="2297446"/>
        <a:ext cx="2796229" cy="1677737"/>
      </dsp:txXfrm>
    </dsp:sp>
    <dsp:sp modelId="{0F666860-73DD-41A3-8456-1D726F1CE60D}">
      <dsp:nvSpPr>
        <dsp:cNvPr id="0" name=""/>
        <dsp:cNvSpPr/>
      </dsp:nvSpPr>
      <dsp:spPr>
        <a:xfrm>
          <a:off x="4613778" y="2297446"/>
          <a:ext cx="2796229" cy="1677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Environmental cleaning and disinfection</a:t>
          </a:r>
        </a:p>
      </dsp:txBody>
      <dsp:txXfrm>
        <a:off x="4613778" y="2297446"/>
        <a:ext cx="2796229" cy="1677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E1F8-BC02-4B91-9CA4-E21FBA654B45}">
      <dsp:nvSpPr>
        <dsp:cNvPr id="0" name=""/>
        <dsp:cNvSpPr/>
      </dsp:nvSpPr>
      <dsp:spPr>
        <a:xfrm>
          <a:off x="0" y="539"/>
          <a:ext cx="89393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1105A-470A-4E12-976A-6B5DCE32ACCB}">
      <dsp:nvSpPr>
        <dsp:cNvPr id="0" name=""/>
        <dsp:cNvSpPr/>
      </dsp:nvSpPr>
      <dsp:spPr>
        <a:xfrm>
          <a:off x="0" y="539"/>
          <a:ext cx="8939309" cy="88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Identify exposed patients </a:t>
          </a:r>
        </a:p>
      </dsp:txBody>
      <dsp:txXfrm>
        <a:off x="0" y="539"/>
        <a:ext cx="8939309" cy="884310"/>
      </dsp:txXfrm>
    </dsp:sp>
    <dsp:sp modelId="{62DF587A-48DB-4887-AB9E-DBEE212692EA}">
      <dsp:nvSpPr>
        <dsp:cNvPr id="0" name=""/>
        <dsp:cNvSpPr/>
      </dsp:nvSpPr>
      <dsp:spPr>
        <a:xfrm>
          <a:off x="0" y="884850"/>
          <a:ext cx="89393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BE92D-D5BA-44EF-B8B9-4698B8D876B5}">
      <dsp:nvSpPr>
        <dsp:cNvPr id="0" name=""/>
        <dsp:cNvSpPr/>
      </dsp:nvSpPr>
      <dsp:spPr>
        <a:xfrm>
          <a:off x="0" y="884850"/>
          <a:ext cx="8939309" cy="88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Determine HBV status of exposed patients </a:t>
          </a:r>
        </a:p>
      </dsp:txBody>
      <dsp:txXfrm>
        <a:off x="0" y="884850"/>
        <a:ext cx="8939309" cy="884310"/>
      </dsp:txXfrm>
    </dsp:sp>
    <dsp:sp modelId="{EC7ED0B1-EBDD-4720-A99E-039C0EECCE08}">
      <dsp:nvSpPr>
        <dsp:cNvPr id="0" name=""/>
        <dsp:cNvSpPr/>
      </dsp:nvSpPr>
      <dsp:spPr>
        <a:xfrm>
          <a:off x="0" y="1769161"/>
          <a:ext cx="89393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B7F86-D268-4836-B041-7D7A2305D670}">
      <dsp:nvSpPr>
        <dsp:cNvPr id="0" name=""/>
        <dsp:cNvSpPr/>
      </dsp:nvSpPr>
      <dsp:spPr>
        <a:xfrm>
          <a:off x="0" y="1769161"/>
          <a:ext cx="8939309" cy="88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Notify exposed patients </a:t>
          </a:r>
        </a:p>
      </dsp:txBody>
      <dsp:txXfrm>
        <a:off x="0" y="1769161"/>
        <a:ext cx="8939309" cy="884310"/>
      </dsp:txXfrm>
    </dsp:sp>
    <dsp:sp modelId="{5DDE146D-842A-4AB6-BE7A-CB642CEF2E5B}">
      <dsp:nvSpPr>
        <dsp:cNvPr id="0" name=""/>
        <dsp:cNvSpPr/>
      </dsp:nvSpPr>
      <dsp:spPr>
        <a:xfrm>
          <a:off x="0" y="2653471"/>
          <a:ext cx="89393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207A83-63C0-47F4-A9EB-100067E3ECFA}">
      <dsp:nvSpPr>
        <dsp:cNvPr id="0" name=""/>
        <dsp:cNvSpPr/>
      </dsp:nvSpPr>
      <dsp:spPr>
        <a:xfrm>
          <a:off x="0" y="2653471"/>
          <a:ext cx="8939309" cy="88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Notify outpatient dialysis clinics where exposed patients were receiving care</a:t>
          </a:r>
        </a:p>
      </dsp:txBody>
      <dsp:txXfrm>
        <a:off x="0" y="2653471"/>
        <a:ext cx="8939309" cy="884310"/>
      </dsp:txXfrm>
    </dsp:sp>
    <dsp:sp modelId="{99C59D01-D178-4AFA-A192-E75B06C72DD8}">
      <dsp:nvSpPr>
        <dsp:cNvPr id="0" name=""/>
        <dsp:cNvSpPr/>
      </dsp:nvSpPr>
      <dsp:spPr>
        <a:xfrm>
          <a:off x="0" y="3537782"/>
          <a:ext cx="89393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400DB-9919-41AB-B08E-4E2EE5B1E639}">
      <dsp:nvSpPr>
        <dsp:cNvPr id="0" name=""/>
        <dsp:cNvSpPr/>
      </dsp:nvSpPr>
      <dsp:spPr>
        <a:xfrm>
          <a:off x="0" y="3537782"/>
          <a:ext cx="8939309" cy="88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Notified public health </a:t>
          </a:r>
        </a:p>
      </dsp:txBody>
      <dsp:txXfrm>
        <a:off x="0" y="3537782"/>
        <a:ext cx="8939309" cy="884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70DDF-8E00-49A9-8BF7-0F8994A54AC3}">
      <dsp:nvSpPr>
        <dsp:cNvPr id="0" name=""/>
        <dsp:cNvSpPr/>
      </dsp:nvSpPr>
      <dsp:spPr>
        <a:xfrm>
          <a:off x="0" y="1004"/>
          <a:ext cx="8939213" cy="938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Facility develop an action plan to address identified gaps </a:t>
          </a:r>
        </a:p>
      </dsp:txBody>
      <dsp:txXfrm>
        <a:off x="45817" y="46821"/>
        <a:ext cx="8847579" cy="846922"/>
      </dsp:txXfrm>
    </dsp:sp>
    <dsp:sp modelId="{74BED377-AABD-4C91-88B5-CCC857287F93}">
      <dsp:nvSpPr>
        <dsp:cNvPr id="0" name=""/>
        <dsp:cNvSpPr/>
      </dsp:nvSpPr>
      <dsp:spPr>
        <a:xfrm>
          <a:off x="0" y="953778"/>
          <a:ext cx="8939213" cy="938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Healthcare facility and public health collaborated to ensure appropriate follow-up was done for exposed patients </a:t>
          </a:r>
        </a:p>
      </dsp:txBody>
      <dsp:txXfrm>
        <a:off x="45817" y="999595"/>
        <a:ext cx="8847579" cy="846922"/>
      </dsp:txXfrm>
    </dsp:sp>
    <dsp:sp modelId="{F12C76FF-A936-4E15-9239-33A585C3EC7A}">
      <dsp:nvSpPr>
        <dsp:cNvPr id="0" name=""/>
        <dsp:cNvSpPr/>
      </dsp:nvSpPr>
      <dsp:spPr>
        <a:xfrm>
          <a:off x="0" y="1906552"/>
          <a:ext cx="8939213" cy="938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Public health monitored the exposed patients for 6 months</a:t>
          </a:r>
        </a:p>
      </dsp:txBody>
      <dsp:txXfrm>
        <a:off x="45817" y="1952369"/>
        <a:ext cx="8847579" cy="846922"/>
      </dsp:txXfrm>
    </dsp:sp>
    <dsp:sp modelId="{1F0EEDAE-F4C0-46B3-8DA4-0E8BDA27771A}">
      <dsp:nvSpPr>
        <dsp:cNvPr id="0" name=""/>
        <dsp:cNvSpPr/>
      </dsp:nvSpPr>
      <dsp:spPr>
        <a:xfrm>
          <a:off x="0" y="2859325"/>
          <a:ext cx="8939213" cy="938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facility met all its action plan success goals by the end of January 2025</a:t>
          </a:r>
        </a:p>
      </dsp:txBody>
      <dsp:txXfrm>
        <a:off x="45817" y="2905142"/>
        <a:ext cx="8847579" cy="846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EB716-8608-4376-8BFB-9FF98D0EEA2C}">
      <dsp:nvSpPr>
        <dsp:cNvPr id="0" name=""/>
        <dsp:cNvSpPr/>
      </dsp:nvSpPr>
      <dsp:spPr>
        <a:xfrm>
          <a:off x="0" y="6673"/>
          <a:ext cx="8729168" cy="20293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Facility shared previous auditing data of hand hygiene among some healthcare workers in the NICU</a:t>
          </a:r>
        </a:p>
      </dsp:txBody>
      <dsp:txXfrm>
        <a:off x="0" y="6673"/>
        <a:ext cx="8729168" cy="2029375"/>
      </dsp:txXfrm>
    </dsp:sp>
    <dsp:sp modelId="{B74F9434-37BA-483F-8328-9024640B6AC7}">
      <dsp:nvSpPr>
        <dsp:cNvPr id="0" name=""/>
        <dsp:cNvSpPr/>
      </dsp:nvSpPr>
      <dsp:spPr>
        <a:xfrm>
          <a:off x="0" y="2036049"/>
          <a:ext cx="8729168" cy="1756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t>83.58% compliance out of 134 observations</a:t>
          </a:r>
        </a:p>
      </dsp:txBody>
      <dsp:txXfrm>
        <a:off x="0" y="2036049"/>
        <a:ext cx="8729168" cy="1756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0CBF-2B44-499C-8D59-A3C1B94DCC34}">
      <dsp:nvSpPr>
        <dsp:cNvPr id="0" name=""/>
        <dsp:cNvSpPr/>
      </dsp:nvSpPr>
      <dsp:spPr>
        <a:xfrm>
          <a:off x="0" y="0"/>
          <a:ext cx="4129097" cy="2723744"/>
        </a:xfrm>
        <a:prstGeom prst="homePlate">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374" tIns="48260" rIns="497495" bIns="48260" numCol="1" spcCol="1270" anchor="t" anchorCtr="0">
          <a:noAutofit/>
        </a:bodyPr>
        <a:lstStyle/>
        <a:p>
          <a:pPr marL="0" lvl="0" indent="0" algn="l" defTabSz="844550">
            <a:lnSpc>
              <a:spcPct val="90000"/>
            </a:lnSpc>
            <a:spcBef>
              <a:spcPct val="0"/>
            </a:spcBef>
            <a:spcAft>
              <a:spcPct val="35000"/>
            </a:spcAft>
            <a:buNone/>
          </a:pPr>
          <a:r>
            <a:rPr lang="en-US" sz="1900" b="1" kern="1200" dirty="0">
              <a:solidFill>
                <a:schemeClr val="accent4"/>
              </a:solidFill>
            </a:rPr>
            <a:t>DSHS Zoonosis Control Branch (ZCB) Central</a:t>
          </a:r>
        </a:p>
        <a:p>
          <a:pPr marL="171450" lvl="1" indent="-171450" algn="l" defTabSz="844550">
            <a:lnSpc>
              <a:spcPct val="90000"/>
            </a:lnSpc>
            <a:spcBef>
              <a:spcPct val="0"/>
            </a:spcBef>
            <a:spcAft>
              <a:spcPct val="15000"/>
            </a:spcAft>
            <a:buChar char="•"/>
          </a:pPr>
          <a:r>
            <a:rPr lang="en-US" sz="1900" kern="1200" dirty="0"/>
            <a:t>Positive donor result</a:t>
          </a:r>
        </a:p>
        <a:p>
          <a:pPr marL="171450" lvl="1" indent="-171450" algn="l" defTabSz="844550">
            <a:lnSpc>
              <a:spcPct val="90000"/>
            </a:lnSpc>
            <a:spcBef>
              <a:spcPct val="0"/>
            </a:spcBef>
            <a:spcAft>
              <a:spcPct val="15000"/>
            </a:spcAft>
            <a:buChar char="•"/>
          </a:pPr>
          <a:r>
            <a:rPr lang="en-US" sz="1900" kern="1200" dirty="0"/>
            <a:t>Positive recipient result</a:t>
          </a:r>
        </a:p>
        <a:p>
          <a:pPr marL="171450" lvl="1" indent="-171450" algn="l" defTabSz="844550">
            <a:lnSpc>
              <a:spcPct val="90000"/>
            </a:lnSpc>
            <a:spcBef>
              <a:spcPct val="0"/>
            </a:spcBef>
            <a:spcAft>
              <a:spcPct val="15000"/>
            </a:spcAft>
            <a:buChar char="•"/>
          </a:pPr>
          <a:r>
            <a:rPr lang="en-US" sz="1900" kern="1200" dirty="0"/>
            <a:t>Communicate with blood/tissue banks, OPOs</a:t>
          </a:r>
        </a:p>
        <a:p>
          <a:pPr marL="171450" lvl="1" indent="-171450" algn="l" defTabSz="844550">
            <a:lnSpc>
              <a:spcPct val="90000"/>
            </a:lnSpc>
            <a:spcBef>
              <a:spcPct val="0"/>
            </a:spcBef>
            <a:spcAft>
              <a:spcPct val="15000"/>
            </a:spcAft>
            <a:buChar char="•"/>
          </a:pPr>
          <a:r>
            <a:rPr lang="en-US" sz="1900" kern="1200" dirty="0"/>
            <a:t>Recommend additional testing</a:t>
          </a:r>
        </a:p>
        <a:p>
          <a:pPr marL="171450" lvl="1" indent="-171450" algn="l" defTabSz="844550">
            <a:lnSpc>
              <a:spcPct val="90000"/>
            </a:lnSpc>
            <a:spcBef>
              <a:spcPct val="0"/>
            </a:spcBef>
            <a:spcAft>
              <a:spcPct val="15000"/>
            </a:spcAft>
            <a:buChar char="•"/>
          </a:pPr>
          <a:r>
            <a:rPr lang="en-US" sz="1900" kern="1200" dirty="0"/>
            <a:t>Coordinate with CDC, other states</a:t>
          </a:r>
        </a:p>
      </dsp:txBody>
      <dsp:txXfrm>
        <a:off x="0" y="0"/>
        <a:ext cx="3788629" cy="2723744"/>
      </dsp:txXfrm>
    </dsp:sp>
    <dsp:sp modelId="{0B32AF82-CA18-4851-A8FE-475FF441CDA2}">
      <dsp:nvSpPr>
        <dsp:cNvPr id="0" name=""/>
        <dsp:cNvSpPr/>
      </dsp:nvSpPr>
      <dsp:spPr>
        <a:xfrm>
          <a:off x="3386116" y="0"/>
          <a:ext cx="4844644" cy="2723744"/>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374" tIns="48260" rIns="124374" bIns="48260" numCol="1" spcCol="1270" anchor="t" anchorCtr="0">
          <a:noAutofit/>
        </a:bodyPr>
        <a:lstStyle/>
        <a:p>
          <a:pPr marL="0" lvl="0" indent="0" algn="l" defTabSz="844550">
            <a:lnSpc>
              <a:spcPct val="90000"/>
            </a:lnSpc>
            <a:spcBef>
              <a:spcPct val="0"/>
            </a:spcBef>
            <a:spcAft>
              <a:spcPct val="35000"/>
            </a:spcAft>
            <a:buNone/>
          </a:pPr>
          <a:r>
            <a:rPr lang="en-US" sz="1900" b="1" kern="1200" dirty="0">
              <a:solidFill>
                <a:schemeClr val="accent4"/>
              </a:solidFill>
            </a:rPr>
            <a:t>DSHS Zoonosis Control Region(s), DSHS Healthcare Associated Infections (HAI) Central/Region</a:t>
          </a:r>
        </a:p>
        <a:p>
          <a:pPr marL="171450" lvl="1" indent="-171450" algn="l" defTabSz="844550">
            <a:lnSpc>
              <a:spcPct val="90000"/>
            </a:lnSpc>
            <a:spcBef>
              <a:spcPct val="0"/>
            </a:spcBef>
            <a:spcAft>
              <a:spcPct val="15000"/>
            </a:spcAft>
            <a:buChar char="•"/>
          </a:pPr>
          <a:r>
            <a:rPr lang="en-US" sz="1900" kern="1200" dirty="0"/>
            <a:t>Coordinate assigned staff</a:t>
          </a:r>
        </a:p>
        <a:p>
          <a:pPr marL="171450" lvl="1" indent="-171450" algn="l" defTabSz="844550">
            <a:lnSpc>
              <a:spcPct val="90000"/>
            </a:lnSpc>
            <a:spcBef>
              <a:spcPct val="0"/>
            </a:spcBef>
            <a:spcAft>
              <a:spcPct val="15000"/>
            </a:spcAft>
            <a:buChar char="•"/>
          </a:pPr>
          <a:r>
            <a:rPr lang="en-US" sz="1900" kern="1200" dirty="0"/>
            <a:t>Regional preference for HAI and ZCB roles – flexible!</a:t>
          </a:r>
        </a:p>
        <a:p>
          <a:pPr marL="171450" lvl="1" indent="-171450" algn="l" defTabSz="844550">
            <a:lnSpc>
              <a:spcPct val="90000"/>
            </a:lnSpc>
            <a:spcBef>
              <a:spcPct val="0"/>
            </a:spcBef>
            <a:spcAft>
              <a:spcPct val="15000"/>
            </a:spcAft>
            <a:buChar char="•"/>
          </a:pPr>
          <a:r>
            <a:rPr lang="en-US" sz="1900" kern="1200" dirty="0"/>
            <a:t>Investigation with facilities</a:t>
          </a:r>
        </a:p>
        <a:p>
          <a:pPr marL="171450" lvl="1" indent="-171450" algn="l" defTabSz="844550">
            <a:lnSpc>
              <a:spcPct val="90000"/>
            </a:lnSpc>
            <a:spcBef>
              <a:spcPct val="0"/>
            </a:spcBef>
            <a:spcAft>
              <a:spcPct val="15000"/>
            </a:spcAft>
            <a:buChar char="•"/>
          </a:pPr>
          <a:r>
            <a:rPr lang="en-US" sz="1900" kern="1200" dirty="0"/>
            <a:t>May serve as LHD</a:t>
          </a:r>
        </a:p>
      </dsp:txBody>
      <dsp:txXfrm>
        <a:off x="4067052" y="0"/>
        <a:ext cx="3482772" cy="2723744"/>
      </dsp:txXfrm>
    </dsp:sp>
    <dsp:sp modelId="{70897E62-CDB3-45AF-BE5D-FF5C2AF6A87F}">
      <dsp:nvSpPr>
        <dsp:cNvPr id="0" name=""/>
        <dsp:cNvSpPr/>
      </dsp:nvSpPr>
      <dsp:spPr>
        <a:xfrm>
          <a:off x="7565596" y="0"/>
          <a:ext cx="3525556" cy="2723744"/>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374" tIns="48260" rIns="124374" bIns="48260" numCol="1" spcCol="1270" anchor="t" anchorCtr="0">
          <a:noAutofit/>
        </a:bodyPr>
        <a:lstStyle/>
        <a:p>
          <a:pPr marL="0" lvl="0" indent="0" algn="l" defTabSz="844550">
            <a:lnSpc>
              <a:spcPct val="90000"/>
            </a:lnSpc>
            <a:spcBef>
              <a:spcPct val="0"/>
            </a:spcBef>
            <a:spcAft>
              <a:spcPct val="35000"/>
            </a:spcAft>
            <a:buNone/>
          </a:pPr>
          <a:r>
            <a:rPr lang="en-US" sz="1900" b="1" kern="1200" dirty="0">
              <a:solidFill>
                <a:schemeClr val="accent4"/>
              </a:solidFill>
            </a:rPr>
            <a:t>Local Health Dept.</a:t>
          </a:r>
        </a:p>
        <a:p>
          <a:pPr marL="171450" lvl="1" indent="-171450" algn="l" defTabSz="844550">
            <a:lnSpc>
              <a:spcPct val="90000"/>
            </a:lnSpc>
            <a:spcBef>
              <a:spcPct val="0"/>
            </a:spcBef>
            <a:spcAft>
              <a:spcPct val="15000"/>
            </a:spcAft>
            <a:buChar char="•"/>
          </a:pPr>
          <a:r>
            <a:rPr lang="en-US" sz="1900" kern="1200" dirty="0"/>
            <a:t>Contact recipients/donors</a:t>
          </a:r>
        </a:p>
        <a:p>
          <a:pPr marL="171450" lvl="1" indent="-171450" algn="l" defTabSz="844550">
            <a:lnSpc>
              <a:spcPct val="90000"/>
            </a:lnSpc>
            <a:spcBef>
              <a:spcPct val="0"/>
            </a:spcBef>
            <a:spcAft>
              <a:spcPct val="15000"/>
            </a:spcAft>
            <a:buChar char="•"/>
          </a:pPr>
          <a:r>
            <a:rPr lang="en-US" sz="1900" kern="1200" dirty="0"/>
            <a:t>Investigation with facilities</a:t>
          </a:r>
        </a:p>
        <a:p>
          <a:pPr marL="171450" lvl="1" indent="-171450" algn="l" defTabSz="844550">
            <a:lnSpc>
              <a:spcPct val="90000"/>
            </a:lnSpc>
            <a:spcBef>
              <a:spcPct val="0"/>
            </a:spcBef>
            <a:spcAft>
              <a:spcPct val="15000"/>
            </a:spcAft>
            <a:buChar char="•"/>
          </a:pPr>
          <a:r>
            <a:rPr lang="en-US" sz="1900" kern="1200" dirty="0"/>
            <a:t>Report any cases meeting Epi Case Criteria</a:t>
          </a:r>
        </a:p>
      </dsp:txBody>
      <dsp:txXfrm>
        <a:off x="8246532" y="0"/>
        <a:ext cx="2163684" cy="2723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22C98-F17E-4A16-919F-0C5330829CDE}">
      <dsp:nvSpPr>
        <dsp:cNvPr id="0" name=""/>
        <dsp:cNvSpPr/>
      </dsp:nvSpPr>
      <dsp:spPr>
        <a:xfrm>
          <a:off x="500242" y="0"/>
          <a:ext cx="1731467" cy="96192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Organ Transmission</a:t>
          </a:r>
        </a:p>
      </dsp:txBody>
      <dsp:txXfrm>
        <a:off x="528416" y="28174"/>
        <a:ext cx="1675119" cy="905578"/>
      </dsp:txXfrm>
    </dsp:sp>
    <dsp:sp modelId="{34FA4405-3D4C-42EC-9237-40B567A1CE60}">
      <dsp:nvSpPr>
        <dsp:cNvPr id="0" name=""/>
        <dsp:cNvSpPr/>
      </dsp:nvSpPr>
      <dsp:spPr>
        <a:xfrm>
          <a:off x="3001250" y="0"/>
          <a:ext cx="1731467" cy="96192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Natural Transmission</a:t>
          </a:r>
        </a:p>
      </dsp:txBody>
      <dsp:txXfrm>
        <a:off x="3029424" y="28174"/>
        <a:ext cx="1675119" cy="905578"/>
      </dsp:txXfrm>
    </dsp:sp>
    <dsp:sp modelId="{346A0960-6888-4A85-AC5F-901020B5372E}">
      <dsp:nvSpPr>
        <dsp:cNvPr id="0" name=""/>
        <dsp:cNvSpPr/>
      </dsp:nvSpPr>
      <dsp:spPr>
        <a:xfrm>
          <a:off x="2255757" y="4088186"/>
          <a:ext cx="721444" cy="72144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8DAA19-94F2-448F-AA3A-6B7CCEC0E8A4}">
      <dsp:nvSpPr>
        <dsp:cNvPr id="0" name=""/>
        <dsp:cNvSpPr/>
      </dsp:nvSpPr>
      <dsp:spPr>
        <a:xfrm rot="240000">
          <a:off x="451485" y="3779039"/>
          <a:ext cx="4329989" cy="3027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32189F-9E77-44C2-9D60-49C8661E2FE8}">
      <dsp:nvSpPr>
        <dsp:cNvPr id="0" name=""/>
        <dsp:cNvSpPr/>
      </dsp:nvSpPr>
      <dsp:spPr>
        <a:xfrm rot="240000">
          <a:off x="3051267" y="3022008"/>
          <a:ext cx="1727625" cy="8048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Weak lab or clinical evidence in donor</a:t>
          </a:r>
        </a:p>
      </dsp:txBody>
      <dsp:txXfrm>
        <a:off x="3090559" y="3061300"/>
        <a:ext cx="1649041" cy="726312"/>
      </dsp:txXfrm>
    </dsp:sp>
    <dsp:sp modelId="{93AA8F93-ECB4-4F98-A73E-F9E24F58EEEA}">
      <dsp:nvSpPr>
        <dsp:cNvPr id="0" name=""/>
        <dsp:cNvSpPr/>
      </dsp:nvSpPr>
      <dsp:spPr>
        <a:xfrm rot="240000">
          <a:off x="3113793" y="2156275"/>
          <a:ext cx="1727625" cy="8048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Only one of multiple recipients affected</a:t>
          </a:r>
        </a:p>
      </dsp:txBody>
      <dsp:txXfrm>
        <a:off x="3153085" y="2195567"/>
        <a:ext cx="1649041" cy="726312"/>
      </dsp:txXfrm>
    </dsp:sp>
    <dsp:sp modelId="{1A2A7603-D678-4024-9AF0-696FDDA3EFE3}">
      <dsp:nvSpPr>
        <dsp:cNvPr id="0" name=""/>
        <dsp:cNvSpPr/>
      </dsp:nvSpPr>
      <dsp:spPr>
        <a:xfrm rot="240000">
          <a:off x="3164626" y="1309780"/>
          <a:ext cx="1727625" cy="8048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Significant mosquito exposure</a:t>
          </a:r>
        </a:p>
      </dsp:txBody>
      <dsp:txXfrm>
        <a:off x="3203918" y="1349072"/>
        <a:ext cx="1649041" cy="726312"/>
      </dsp:txXfrm>
    </dsp:sp>
    <dsp:sp modelId="{44FEB839-C09B-4091-A35A-C6F28643C213}">
      <dsp:nvSpPr>
        <dsp:cNvPr id="0" name=""/>
        <dsp:cNvSpPr/>
      </dsp:nvSpPr>
      <dsp:spPr>
        <a:xfrm rot="240000">
          <a:off x="574307" y="2848862"/>
          <a:ext cx="1727625" cy="8048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Minimal mosquito exposure</a:t>
          </a:r>
        </a:p>
      </dsp:txBody>
      <dsp:txXfrm>
        <a:off x="613599" y="2888154"/>
        <a:ext cx="1649041" cy="726312"/>
      </dsp:txXfrm>
    </dsp:sp>
    <dsp:sp modelId="{C8C3DF60-D356-4C95-B093-85954A5B0848}">
      <dsp:nvSpPr>
        <dsp:cNvPr id="0" name=""/>
        <dsp:cNvSpPr/>
      </dsp:nvSpPr>
      <dsp:spPr>
        <a:xfrm rot="240000">
          <a:off x="632930" y="1418869"/>
          <a:ext cx="1782197" cy="1442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Genetic analysis connecting donor to recipient(s) or among recipients</a:t>
          </a:r>
        </a:p>
      </dsp:txBody>
      <dsp:txXfrm>
        <a:off x="703341" y="1489280"/>
        <a:ext cx="1641375" cy="13015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90F17-7C62-4E29-AACE-72A1345B9D2D}">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744D18-AF96-4DD2-B5DD-4C773134FAA2}">
      <dsp:nvSpPr>
        <dsp:cNvPr id="0" name=""/>
        <dsp:cNvSpPr/>
      </dsp:nvSpPr>
      <dsp:spPr>
        <a:xfrm>
          <a:off x="752110" y="541866"/>
          <a:ext cx="10701721"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Both kidney recipients and donor had confirmed WNND; the donor passed NAAT-only screening for WNV. Both the donor and recipients had potential natural exposure to mosquitoes. The liver recipient remained uninfected and well.</a:t>
          </a:r>
        </a:p>
      </dsp:txBody>
      <dsp:txXfrm>
        <a:off x="752110" y="541866"/>
        <a:ext cx="10701721" cy="1083733"/>
      </dsp:txXfrm>
    </dsp:sp>
    <dsp:sp modelId="{3DA8AAC0-7661-4667-B196-2AE452223BF3}">
      <dsp:nvSpPr>
        <dsp:cNvPr id="0" name=""/>
        <dsp:cNvSpPr/>
      </dsp:nvSpPr>
      <dsp:spPr>
        <a:xfrm>
          <a:off x="74777" y="406400"/>
          <a:ext cx="1354666" cy="1354666"/>
        </a:xfrm>
        <a:prstGeom prst="ellipse">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FF2EE4-3682-4E7B-B588-BAE91C863301}">
      <dsp:nvSpPr>
        <dsp:cNvPr id="0" name=""/>
        <dsp:cNvSpPr/>
      </dsp:nvSpPr>
      <dsp:spPr>
        <a:xfrm>
          <a:off x="1146048" y="2167466"/>
          <a:ext cx="10307784"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Left kidney recipient harbored subclinical low-level WN viremia at least 2 months prior to onset; onset was 5 months post-transplant, the longest documented incubation period for a kidney-derived WNV transmission event.</a:t>
          </a:r>
        </a:p>
      </dsp:txBody>
      <dsp:txXfrm>
        <a:off x="1146048" y="2167466"/>
        <a:ext cx="10307784" cy="1083733"/>
      </dsp:txXfrm>
    </dsp:sp>
    <dsp:sp modelId="{748D4BD2-E471-4429-B321-7E597FA22BA4}">
      <dsp:nvSpPr>
        <dsp:cNvPr id="0" name=""/>
        <dsp:cNvSpPr/>
      </dsp:nvSpPr>
      <dsp:spPr>
        <a:xfrm>
          <a:off x="468714" y="2032000"/>
          <a:ext cx="1354666" cy="1354666"/>
        </a:xfrm>
        <a:prstGeom prst="ellipse">
          <a:avLst/>
        </a:prstGeom>
        <a:solidFill>
          <a:schemeClr val="accent6">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18451C-631E-4018-A49A-6BE532C4B375}">
      <dsp:nvSpPr>
        <dsp:cNvPr id="0" name=""/>
        <dsp:cNvSpPr/>
      </dsp:nvSpPr>
      <dsp:spPr>
        <a:xfrm>
          <a:off x="733382" y="3783020"/>
          <a:ext cx="10701721"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The WNV strains in each kidney recipient were highly related based on genetic analysis and comparison to public WNV genomic data. The small changes between the strains are better explained by replication of the virus in each patient than by two separate natural infection events.</a:t>
          </a:r>
        </a:p>
      </dsp:txBody>
      <dsp:txXfrm>
        <a:off x="733382" y="3783020"/>
        <a:ext cx="10701721" cy="1083733"/>
      </dsp:txXfrm>
    </dsp:sp>
    <dsp:sp modelId="{0942E84D-25C6-4E3E-88D0-97C07674A83B}">
      <dsp:nvSpPr>
        <dsp:cNvPr id="0" name=""/>
        <dsp:cNvSpPr/>
      </dsp:nvSpPr>
      <dsp:spPr>
        <a:xfrm>
          <a:off x="74777" y="3657600"/>
          <a:ext cx="1354666" cy="1354666"/>
        </a:xfrm>
        <a:prstGeom prst="ellipse">
          <a:avLst/>
        </a:prstGeom>
        <a:solidFill>
          <a:schemeClr val="accent2">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0.0157</cdr:x>
      <cdr:y>0.93949</cdr:y>
    </cdr:from>
    <cdr:to>
      <cdr:x>0.38045</cdr:x>
      <cdr:y>1</cdr:y>
    </cdr:to>
    <cdr:sp macro="" textlink="">
      <cdr:nvSpPr>
        <cdr:cNvPr id="2" name="TextBox 10">
          <a:extLst xmlns:a="http://schemas.openxmlformats.org/drawingml/2006/main">
            <a:ext uri="{FF2B5EF4-FFF2-40B4-BE49-F238E27FC236}">
              <a16:creationId xmlns:a16="http://schemas.microsoft.com/office/drawing/2014/main" id="{D4840303-05A7-4BE1-EB6D-B551DC33F29E}"/>
            </a:ext>
          </a:extLst>
        </cdr:cNvPr>
        <cdr:cNvSpPr txBox="1"/>
      </cdr:nvSpPr>
      <cdr:spPr>
        <a:xfrm xmlns:a="http://schemas.openxmlformats.org/drawingml/2006/main">
          <a:off x="187297" y="4778352"/>
          <a:ext cx="4351319"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Provisional data as of June 16, 2025; data source is NEDSS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1FC53-7C6A-4048-82EB-78456F7AD584}" type="datetimeFigureOut">
              <a:rPr lang="en-US" smtClean="0"/>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8E954-7C2C-419B-9FD6-03537902AA31}" type="slidenum">
              <a:rPr lang="en-US" smtClean="0"/>
              <a:t>‹#›</a:t>
            </a:fld>
            <a:endParaRPr lang="en-US"/>
          </a:p>
        </p:txBody>
      </p:sp>
    </p:spTree>
    <p:extLst>
      <p:ext uri="{BB962C8B-B14F-4D97-AF65-F5344CB8AC3E}">
        <p14:creationId xmlns:p14="http://schemas.microsoft.com/office/powerpoint/2010/main" val="26665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mailto:PAETexas@dshs.texas.gov" TargetMode="External"/><Relationship Id="rId3" Type="http://schemas.openxmlformats.org/officeDocument/2006/relationships/hyperlink" Target="mailto:AntibioticStewardship@dshs.texas.gov?Subject=Antimicrobial%20Stewardship" TargetMode="External"/><Relationship Id="rId7" Type="http://schemas.openxmlformats.org/officeDocument/2006/relationships/hyperlink" Target="mailto:MDROTexas@dshs.texas.gov"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mailto:ICAR@dshs.texas.gov" TargetMode="External"/><Relationship Id="rId5" Type="http://schemas.openxmlformats.org/officeDocument/2006/relationships/hyperlink" Target="mailto:HAITexas@dshs.texas.gov" TargetMode="External"/><Relationship Id="rId4" Type="http://schemas.openxmlformats.org/officeDocument/2006/relationships/hyperlink" Target="mailto:HAIOutbreak@dshs.texas.gov" TargetMode="External"/><Relationship Id="rId9" Type="http://schemas.openxmlformats.org/officeDocument/2006/relationships/hyperlink" Target="mailto:Sharps.Injury@dshs.texas.gov"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Good morning! My name is Karen Nunez, HAI Epi from Public Health Region 11, and our presentation is </a:t>
            </a:r>
            <a:r>
              <a:rPr lang="en-US" sz="1800" kern="0" dirty="0">
                <a:effectLst/>
                <a:latin typeface="Verdana" panose="020B0604030504040204" pitchFamily="34" charset="0"/>
                <a:ea typeface="Aptos" panose="020B0004020202020204" pitchFamily="34" charset="0"/>
                <a:cs typeface="Times New Roman" panose="02020603050405020304" pitchFamily="18" charset="0"/>
              </a:rPr>
              <a:t>titled 'Healthcare-Associated Infections from the Field,' also known as 'Highlights from the Field.' This presentation will highlight field-based epidemiologic investigations conducted by the Texas Department of State Health Services and Tarrant County Public Health and strategies in infection prevention within healthcare settings.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1</a:t>
            </a:fld>
            <a:endParaRPr lang="en-US"/>
          </a:p>
        </p:txBody>
      </p:sp>
    </p:spTree>
    <p:extLst>
      <p:ext uri="{BB962C8B-B14F-4D97-AF65-F5344CB8AC3E}">
        <p14:creationId xmlns:p14="http://schemas.microsoft.com/office/powerpoint/2010/main" val="352942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Hello, my name is Angel Guevara. HAI Epi from Public Health Region 11.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As Karen mentioned, I will be discussing a hepatitis B exposure in an acute care hospital’s dialysis unit.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10</a:t>
            </a:fld>
            <a:endParaRPr lang="en-US"/>
          </a:p>
        </p:txBody>
      </p:sp>
    </p:spTree>
    <p:extLst>
      <p:ext uri="{BB962C8B-B14F-4D97-AF65-F5344CB8AC3E}">
        <p14:creationId xmlns:p14="http://schemas.microsoft.com/office/powerpoint/2010/main" val="49217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Patients on hemodialysis face a significantly elevated risk of infection, due to the frequent need for vascular access, which creates a direct pathway for bacteria and other pathogens to enter the bloodstream. Additionally, many of these patients are immunocompromised, either due to their underlying kidney disease or other chronic conditions. They're also in healthcare settings multiple times per week, increasing the chance of exposure.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Given this, it is important to implement consistent and evidence-based infection prevention strategies across dialysis facilities.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38011FB-CC57-40D1-8E46-C912C5FD7860}" type="slidenum">
              <a:rPr lang="en-US" smtClean="0"/>
              <a:t>11</a:t>
            </a:fld>
            <a:endParaRPr lang="en-US"/>
          </a:p>
        </p:txBody>
      </p:sp>
    </p:spTree>
    <p:extLst>
      <p:ext uri="{BB962C8B-B14F-4D97-AF65-F5344CB8AC3E}">
        <p14:creationId xmlns:p14="http://schemas.microsoft.com/office/powerpoint/2010/main" val="141487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Hepatitis B is transmitted through activities that involve percutaneous (i.e., puncture through the skin) or mucosal contact with infectious blood or body fluids. When present, signs and symptoms can include fever, fatigue, loss of appetite, nausea, vomiting, abdominal pain, dark urine, clay-colored bowel movements, joint pain, and jaundice. There are two stages of hepatitis B: acute and chronic. Incubation is 45-180 days with an average of 60-90 days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12</a:t>
            </a:fld>
            <a:endParaRPr lang="en-US"/>
          </a:p>
        </p:txBody>
      </p:sp>
    </p:spTree>
    <p:extLst>
      <p:ext uri="{BB962C8B-B14F-4D97-AF65-F5344CB8AC3E}">
        <p14:creationId xmlns:p14="http://schemas.microsoft.com/office/powerpoint/2010/main" val="218279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Different serologic markers or combinations of markers are used to identify different phases of HBV infection. Hepatitis B surface antigen, hepatitis b surface antibody, and hepatitis B core antibody, they determine whether a patient has acute or chronic HBV infection, is immune to HBV as a result of prior infection or vaccination, or is susceptible to infection.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Antigen: A foreign substance in the body, such as the hepatitis B virus.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Antibody: A protein that your immune system makes in response to a foreign substance.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Antibodies can be produced in response to a vaccine or to a natural infection. Antibodies usually protect you against future infections.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Verdana" panose="020B0604030504040204" pitchFamily="34" charset="0"/>
                <a:ea typeface="Aptos" panose="020B0004020202020204" pitchFamily="34" charset="0"/>
                <a:cs typeface="Times New Roman" panose="02020603050405020304" pitchFamily="18" charset="0"/>
              </a:rPr>
              <a:t>A healthcare provider will review test results and provide a diagnosis.</a:t>
            </a:r>
            <a:endParaRPr lang="en-US" dirty="0">
              <a:latin typeface="+mn-lt"/>
            </a:endParaRPr>
          </a:p>
        </p:txBody>
      </p:sp>
      <p:sp>
        <p:nvSpPr>
          <p:cNvPr id="4" name="Slide Number Placeholder 3"/>
          <p:cNvSpPr>
            <a:spLocks noGrp="1"/>
          </p:cNvSpPr>
          <p:nvPr>
            <p:ph type="sldNum" sz="quarter" idx="5"/>
          </p:nvPr>
        </p:nvSpPr>
        <p:spPr/>
        <p:txBody>
          <a:bodyPr/>
          <a:lstStyle/>
          <a:p>
            <a:fld id="{6228E954-7C2C-419B-9FD6-03537902AA31}" type="slidenum">
              <a:rPr lang="en-US" smtClean="0"/>
              <a:t>13</a:t>
            </a:fld>
            <a:endParaRPr lang="en-US"/>
          </a:p>
        </p:txBody>
      </p:sp>
    </p:spTree>
    <p:extLst>
      <p:ext uri="{BB962C8B-B14F-4D97-AF65-F5344CB8AC3E}">
        <p14:creationId xmlns:p14="http://schemas.microsoft.com/office/powerpoint/2010/main" val="408909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Box 1: Standard Precautions should be used to prevent exposure of healthcare professionals to blood or body fluids of hepatitis b surface antigen-positive patients. This includes hand hygiene, gloves, gown, mask, and face shield. Possible exposure to blood or other potentially infectious bodily fluids is high during dialysis treatment; therefore, strict adherence to Standard Precautions is necessary.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Box 2: Routine vaccinations are recommended for healthcare professionals before starting employment. This includes HBV Vaccine Series and HBIG postexposure prophylaxis.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Box 3 All vaccine recipients should have their anti-HBs levels re-tested annually, and a booster dose should be administered if their hepatitis b surface antibody levels fall below 10 milli-international units per milliliter.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Box 4: HBV patients are to receive dialysis in a dedicated isolation room, on a dedicated machine using dedicated equipment and supplies.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Box 5: Follow the Manufacturer's Instructions for Use along with CDC recommended use of 1:100 bleach solution, EPA-approved disinfectant with tuberculocidal claim or against HBV and HIV.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28E954-7C2C-419B-9FD6-03537902AA31}" type="slidenum">
              <a:rPr lang="en-US" smtClean="0"/>
              <a:t>14</a:t>
            </a:fld>
            <a:endParaRPr lang="en-US"/>
          </a:p>
        </p:txBody>
      </p:sp>
    </p:spTree>
    <p:extLst>
      <p:ext uri="{BB962C8B-B14F-4D97-AF65-F5344CB8AC3E}">
        <p14:creationId xmlns:p14="http://schemas.microsoft.com/office/powerpoint/2010/main" val="387850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So, let’s take a look at the timeline of events that led to a public health notification and investigation.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On September 24, 2024 a 66-year-old male patient with a history of end-stage renal disease, coronary artery disease, and chronic hepatitis B virus infection presents to the emergency department with chest pains and is subsequently admitted to the hospital.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Now, most people on hemodialysis receive treatment three times a week. From September 24 – 27, this chronic hepatitis B patient received in-house dialysis treatments, but not in an HBV-dedicated isolation room.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It wasn’t until September 27 that hospital staff found a discrepancy in the patient’s HBV results. Hospital staff realized they had misread the patient’s HBV positive result on the computer and listed it as negative on a paper chart.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20000"/>
              </a:lnSpc>
              <a:spcBef>
                <a:spcPts val="800"/>
              </a:spcBef>
              <a:spcAft>
                <a:spcPts val="800"/>
              </a:spcAft>
              <a:buFont typeface="Verdana" panose="020B0604030504040204" pitchFamily="34" charset="0"/>
              <a:buNone/>
            </a:pPr>
            <a:endParaRPr lang="en-US" sz="5200" kern="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28E954-7C2C-419B-9FD6-03537902AA31}" type="slidenum">
              <a:rPr lang="en-US" smtClean="0"/>
              <a:t>15</a:t>
            </a:fld>
            <a:endParaRPr lang="en-US"/>
          </a:p>
        </p:txBody>
      </p:sp>
    </p:spTree>
    <p:extLst>
      <p:ext uri="{BB962C8B-B14F-4D97-AF65-F5344CB8AC3E}">
        <p14:creationId xmlns:p14="http://schemas.microsoft.com/office/powerpoint/2010/main" val="802286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In response to the discrepancy, the hospital began to take a series of actions, including identifying all the patients who used the same dialysis machines after our index patient.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Next, the facility determined the HBV status of each of the exposed patients. Initial testing showed 4 patients with hepatitis b surface antibody levels of more than 10 </a:t>
            </a:r>
            <a:r>
              <a:rPr lang="en-US" sz="1800" kern="100" dirty="0" err="1">
                <a:effectLst/>
                <a:latin typeface="Verdana" panose="020B0604030504040204" pitchFamily="34" charset="0"/>
                <a:ea typeface="Aptos" panose="020B0004020202020204" pitchFamily="34" charset="0"/>
                <a:cs typeface="Times New Roman" panose="02020603050405020304" pitchFamily="18" charset="0"/>
              </a:rPr>
              <a:t>mIU</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/mL, so those 4 had immunity. However, 3 patients had less than 10 </a:t>
            </a:r>
            <a:r>
              <a:rPr lang="en-US" sz="1800" kern="100" dirty="0" err="1">
                <a:effectLst/>
                <a:latin typeface="Verdana" panose="020B0604030504040204" pitchFamily="34" charset="0"/>
                <a:ea typeface="Aptos" panose="020B0004020202020204" pitchFamily="34" charset="0"/>
                <a:cs typeface="Times New Roman" panose="02020603050405020304" pitchFamily="18" charset="0"/>
              </a:rPr>
              <a:t>mIU</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a:t>
            </a:r>
            <a:r>
              <a:rPr lang="en-US" sz="1800" kern="100" dirty="0" err="1">
                <a:effectLst/>
                <a:latin typeface="Verdana" panose="020B0604030504040204" pitchFamily="34" charset="0"/>
                <a:ea typeface="Aptos" panose="020B0004020202020204" pitchFamily="34" charset="0"/>
                <a:cs typeface="Times New Roman" panose="02020603050405020304" pitchFamily="18" charset="0"/>
              </a:rPr>
              <a:t>mL.</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Then, all patients were notified of their possible HBV exposure, regardless of the initial test results, and all those patients’ outpatient dialysis clinics.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Hidalgo County Health and Human Services and PHR 11 were notified shortly after the hospital identified the discrepancy. Since this investigation involved Hepatitis B and a healthcare setting, the region’s vaccine-preventable disease surveillance coordinator, the emerging and acute infectious disease unit vaccine-preventable disease group, and HAI Epis were looped in for recommendations.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800"/>
              </a:spcAft>
              <a:buFont typeface="Arial" panose="020B0604020202020204" pitchFamily="34" charset="0"/>
              <a:buNone/>
              <a:tabLst>
                <a:tab pos="914400" algn="l"/>
              </a:tabLst>
            </a:pPr>
            <a:endParaRPr lang="en-US" sz="5400" dirty="0"/>
          </a:p>
          <a:p>
            <a:pPr marL="0" marR="0" lvl="0" indent="0" algn="l" defTabSz="914400" rtl="0" eaLnBrk="1" fontAlgn="auto" latinLnBrk="0" hangingPunct="1">
              <a:lnSpc>
                <a:spcPct val="120000"/>
              </a:lnSpc>
              <a:spcBef>
                <a:spcPts val="800"/>
              </a:spcBef>
              <a:spcAft>
                <a:spcPts val="800"/>
              </a:spcAft>
              <a:buClrTx/>
              <a:buSzTx/>
              <a:buFont typeface="Arial" panose="020B0604020202020204" pitchFamily="34" charset="0"/>
              <a:buNone/>
              <a:tabLst/>
              <a:defRPr/>
            </a:pPr>
            <a:endParaRPr lang="en-US" sz="5400" dirty="0">
              <a:ea typeface="Calibri"/>
              <a:cs typeface="Calibri"/>
            </a:endParaRPr>
          </a:p>
        </p:txBody>
      </p:sp>
      <p:sp>
        <p:nvSpPr>
          <p:cNvPr id="4" name="Slide Number Placeholder 3"/>
          <p:cNvSpPr>
            <a:spLocks noGrp="1"/>
          </p:cNvSpPr>
          <p:nvPr>
            <p:ph type="sldNum" sz="quarter" idx="5"/>
          </p:nvPr>
        </p:nvSpPr>
        <p:spPr/>
        <p:txBody>
          <a:bodyPr/>
          <a:lstStyle/>
          <a:p>
            <a:fld id="{6228E954-7C2C-419B-9FD6-03537902AA31}" type="slidenum">
              <a:rPr lang="en-US" smtClean="0"/>
              <a:t>16</a:t>
            </a:fld>
            <a:endParaRPr lang="en-US"/>
          </a:p>
        </p:txBody>
      </p:sp>
    </p:spTree>
    <p:extLst>
      <p:ext uri="{BB962C8B-B14F-4D97-AF65-F5344CB8AC3E}">
        <p14:creationId xmlns:p14="http://schemas.microsoft.com/office/powerpoint/2010/main" val="359934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To prevent further transmission, public health actions included reviewing a line list of exposed patients, recommending a comprehensive postexposure testing schedule to be decided by patients’ providers, recommending that patients receive one dose of hepatitis B vaccine since they were already beyond the window to receive hepatitis B immunoglobulin, and recommending an infection control assessment.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17</a:t>
            </a:fld>
            <a:endParaRPr lang="en-US"/>
          </a:p>
        </p:txBody>
      </p:sp>
    </p:spTree>
    <p:extLst>
      <p:ext uri="{BB962C8B-B14F-4D97-AF65-F5344CB8AC3E}">
        <p14:creationId xmlns:p14="http://schemas.microsoft.com/office/powerpoint/2010/main" val="163391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On October 8, HAI Epis and the local health department conducted an onsite infection control assessment. During the assessment, several gaps were observed.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Verdana" panose="020B0604030504040204" pitchFamily="34" charset="0"/>
                <a:ea typeface="Aptos" panose="020B0004020202020204" pitchFamily="34" charset="0"/>
                <a:cs typeface="Times New Roman" panose="02020603050405020304" pitchFamily="18" charset="0"/>
              </a:rPr>
              <a:t>Hand Hygiene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Empty and hidden alcohol-based hand sanitizer (ABHS) behind a signage stand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Missed hand hygiene (HH) opportunities upon entry to the dialysis unit, even when the empty and hidden ABHS was refilled and made accessible.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Missed HH opportunities after doffing gloves and donning new gloves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HH performed while holding onto items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Verdana" panose="020B0604030504040204" pitchFamily="34" charset="0"/>
                <a:ea typeface="Aptos" panose="020B0004020202020204" pitchFamily="34" charset="0"/>
                <a:cs typeface="Times New Roman" panose="02020603050405020304" pitchFamily="18" charset="0"/>
              </a:rPr>
              <a:t>Personal Protective Equipment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Using workstations with gloved hands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Improper use and storage of isolation gowns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Isolation gowns not properly disposed of in trash bin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Face shields were not being used while connecting/disconnecting patients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Patients with assigned “Sitters” not wearing any PPE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Verdana" panose="020B0604030504040204" pitchFamily="34" charset="0"/>
                <a:ea typeface="Aptos" panose="020B0004020202020204" pitchFamily="34" charset="0"/>
                <a:cs typeface="Times New Roman" panose="02020603050405020304" pitchFamily="18" charset="0"/>
              </a:rPr>
              <a:t>Environmental Cleaning and Disinfection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We were told by hospital staff that terminal cleaning was performed on Sept. 27</a:t>
            </a:r>
            <a:r>
              <a:rPr lang="en-US" sz="1800" kern="100" baseline="30000" dirty="0">
                <a:effectLst/>
                <a:latin typeface="Verdana" panose="020B0604030504040204" pitchFamily="34" charset="0"/>
                <a:ea typeface="Aptos" panose="020B0004020202020204" pitchFamily="34" charset="0"/>
                <a:cs typeface="Times New Roman" panose="02020603050405020304" pitchFamily="18" charset="0"/>
              </a:rPr>
              <a:t>th</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 however, curtains were observed to have an older August date, noting the last time they were changed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Biohazard bins placed underneath curtains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An open glove box and other small equipment were found within the splash zone of a dirty sink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Opportunities for cross-contamination when moving patients into Bay 3 when Bay 2 was in use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200" dirty="0"/>
          </a:p>
          <a:p>
            <a:pPr lvl="1"/>
            <a:endParaRPr lang="en-US" sz="11200" dirty="0"/>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18</a:t>
            </a:fld>
            <a:endParaRPr lang="en-US"/>
          </a:p>
        </p:txBody>
      </p:sp>
    </p:spTree>
    <p:extLst>
      <p:ext uri="{BB962C8B-B14F-4D97-AF65-F5344CB8AC3E}">
        <p14:creationId xmlns:p14="http://schemas.microsoft.com/office/powerpoint/2010/main" val="2634623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Box 1: After the assessment, the facility began to develop an action plan with evidence of compliance based on our ICAR observations and recommendations report.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Box 2: The hospital infection preventionist provided regular, detailed updates on an Excel spreadsheet to public health on what they were doing to correct gaps in infection control.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Box 3: Public health monitored all exposed patients for 6 months to determine if any of them would later test positive. Thankfully, none of the exposed patients had a positive result during their 6-month incubation period.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Box 4: The facility met all its action plan success goals by the end of January 2025. With the incubation period having ended, no positive patients, and the facility having implemented changes with supported staff compliance to prevent another exposure, we concluded the investigation.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19</a:t>
            </a:fld>
            <a:endParaRPr lang="en-US"/>
          </a:p>
        </p:txBody>
      </p:sp>
    </p:spTree>
    <p:extLst>
      <p:ext uri="{BB962C8B-B14F-4D97-AF65-F5344CB8AC3E}">
        <p14:creationId xmlns:p14="http://schemas.microsoft.com/office/powerpoint/2010/main" val="363481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Verdana" panose="020B0604030504040204" pitchFamily="34" charset="0"/>
                <a:ea typeface="Aptos" panose="020B0004020202020204" pitchFamily="34" charset="0"/>
                <a:cs typeface="Times New Roman" panose="02020603050405020304" pitchFamily="18" charset="0"/>
              </a:rPr>
              <a:t>We’ll begin with an overview of the Healthcare Safety Unit and the role of healthcare-associated infection epidemiologists. Then, we’ll examine specific investigations, including a Hepatitis B exposure in a dialysis unit, MRSA in a neonatal intensive care unit, an investigation involving West Nile Virus transmission through organ donation, and conclude with surveillance efforts for localized transmission of Candida auris in an acute care setting.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Verdana" panose="020B0604030504040204" pitchFamily="34" charset="0"/>
                <a:ea typeface="Aptos" panose="020B0004020202020204" pitchFamily="34" charset="0"/>
                <a:cs typeface="Times New Roman" panose="02020603050405020304" pitchFamily="18" charset="0"/>
              </a:rPr>
              <a:t>Each topic emphasizes the importance of epidemiological investigations and surveillance to protect patient safety.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2</a:t>
            </a:fld>
            <a:endParaRPr lang="en-US"/>
          </a:p>
        </p:txBody>
      </p:sp>
    </p:spTree>
    <p:extLst>
      <p:ext uri="{BB962C8B-B14F-4D97-AF65-F5344CB8AC3E}">
        <p14:creationId xmlns:p14="http://schemas.microsoft.com/office/powerpoint/2010/main" val="3417310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I want to acknowledge Hidalgo County Health and Human Services Epidemiologists, Amy Gonzalez, Hector Perez and Jackeline Gonzales, DSHS PHR 11 staff Norma Mendiola and Karen Nunez, and DSHS EAIDU staff Whitney Tillman, </a:t>
            </a:r>
            <a:r>
              <a:rPr lang="en-US" sz="1800" kern="100" dirty="0" err="1">
                <a:effectLst/>
                <a:latin typeface="Verdana" panose="020B0604030504040204" pitchFamily="34" charset="0"/>
                <a:ea typeface="Aptos" panose="020B0004020202020204" pitchFamily="34" charset="0"/>
                <a:cs typeface="Times New Roman" panose="02020603050405020304" pitchFamily="18" charset="0"/>
              </a:rPr>
              <a:t>Binoj</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 Peter, and Elise Huebner for their roles in this investigation.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20</a:t>
            </a:fld>
            <a:endParaRPr lang="en-US"/>
          </a:p>
        </p:txBody>
      </p:sp>
    </p:spTree>
    <p:extLst>
      <p:ext uri="{BB962C8B-B14F-4D97-AF65-F5344CB8AC3E}">
        <p14:creationId xmlns:p14="http://schemas.microsoft.com/office/powerpoint/2010/main" val="1763507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I will now pass it over to Kourtney Lopez to discuss our next HAI-light from the field, Methicillin-Resistant Staphylococcus aureus in a Neonatal Intensive Care Unit.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21</a:t>
            </a:fld>
            <a:endParaRPr lang="en-US"/>
          </a:p>
        </p:txBody>
      </p:sp>
    </p:spTree>
    <p:extLst>
      <p:ext uri="{BB962C8B-B14F-4D97-AF65-F5344CB8AC3E}">
        <p14:creationId xmlns:p14="http://schemas.microsoft.com/office/powerpoint/2010/main" val="21477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provide an overview on </a:t>
            </a:r>
            <a:r>
              <a:rPr lang="en-US" i="0" dirty="0"/>
              <a:t>methicillin-resistant </a:t>
            </a:r>
            <a:r>
              <a:rPr lang="en-US" i="1" dirty="0" err="1"/>
              <a:t>Staphylococcos</a:t>
            </a:r>
            <a:r>
              <a:rPr lang="en-US" i="1" dirty="0"/>
              <a:t> aureus </a:t>
            </a:r>
            <a:r>
              <a:rPr lang="en-US" i="0" dirty="0"/>
              <a:t>infections in the neonatal intensive care unit setting. Staphylococcus </a:t>
            </a:r>
            <a:r>
              <a:rPr lang="en-US" i="0" dirty="0" err="1"/>
              <a:t>aurus</a:t>
            </a:r>
            <a:r>
              <a:rPr lang="en-US" i="0" dirty="0"/>
              <a:t> is the most commonly reported healthcare-associated infection or HAI in United States NICUs. Invasive </a:t>
            </a:r>
            <a:r>
              <a:rPr lang="en-US" i="1" dirty="0"/>
              <a:t>S. aureus </a:t>
            </a:r>
            <a:r>
              <a:rPr lang="en-US" i="0" dirty="0"/>
              <a:t>infections are high among neonates given they are most often preterm and low birthweight. Neonates can become colonized with </a:t>
            </a:r>
            <a:r>
              <a:rPr lang="en-US" i="0" dirty="0" err="1"/>
              <a:t>methicillian</a:t>
            </a:r>
            <a:r>
              <a:rPr lang="en-US" i="0" dirty="0"/>
              <a:t>-resistant </a:t>
            </a:r>
            <a:r>
              <a:rPr lang="en-US" i="1" dirty="0"/>
              <a:t>Staphylococcus </a:t>
            </a:r>
            <a:r>
              <a:rPr lang="en-US" i="0" dirty="0"/>
              <a:t>aureus, or MRSA, while in the NICU. Since the discovery of MRSA, it has migrated to not be associated exclusively with healthcare stays. We know that there’s community spread of MRSA and many hospital systems monitor those rates in their community. MRSA in the NICU is a difficult pathogen to navigate because the longer in the healthcare setting, the higher chance of developing such an infection. Unlike typical acute care settings where patients leave after short duration of stay, neonates can be in the facility for weeks or sometimes even months. </a:t>
            </a:r>
            <a:endParaRPr lang="en-US" dirty="0"/>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22</a:t>
            </a:fld>
            <a:endParaRPr lang="en-US"/>
          </a:p>
        </p:txBody>
      </p:sp>
    </p:spTree>
    <p:extLst>
      <p:ext uri="{BB962C8B-B14F-4D97-AF65-F5344CB8AC3E}">
        <p14:creationId xmlns:p14="http://schemas.microsoft.com/office/powerpoint/2010/main" val="2343169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CDC, the implementation of active surveillance testing for MRSA colonization is recommended when there is evidence of ongoing healthcare-associated transmission. This recommendation can lead to the prompt implementation of infection control strategies that will result in a reduction of person-to-person transmission and decreased incidence of MRSA colonization and infection in neonates.</a:t>
            </a:r>
          </a:p>
        </p:txBody>
      </p:sp>
      <p:sp>
        <p:nvSpPr>
          <p:cNvPr id="4" name="Slide Number Placeholder 3"/>
          <p:cNvSpPr>
            <a:spLocks noGrp="1"/>
          </p:cNvSpPr>
          <p:nvPr>
            <p:ph type="sldNum" sz="quarter" idx="5"/>
          </p:nvPr>
        </p:nvSpPr>
        <p:spPr/>
        <p:txBody>
          <a:bodyPr/>
          <a:lstStyle/>
          <a:p>
            <a:fld id="{6228E954-7C2C-419B-9FD6-03537902AA31}" type="slidenum">
              <a:rPr lang="en-US" smtClean="0"/>
              <a:t>23</a:t>
            </a:fld>
            <a:endParaRPr lang="en-US"/>
          </a:p>
        </p:txBody>
      </p:sp>
    </p:spTree>
    <p:extLst>
      <p:ext uri="{BB962C8B-B14F-4D97-AF65-F5344CB8AC3E}">
        <p14:creationId xmlns:p14="http://schemas.microsoft.com/office/powerpoint/2010/main" val="3269150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CDC recommends the use of Contact Precautions in inpatient acute care settings for patients colonized or infected with MRSA. In 2022, the US acute care hospitals (ACHs) observed a 16% decrease in hospital-onset MRSA bacteremia. Interventions like contact precautions and hand hygiene have contributed to the decrease. In addition to contact precautions, strong adherence to hand hygiene, patient isolation and </a:t>
            </a:r>
            <a:r>
              <a:rPr lang="en-US" dirty="0" err="1"/>
              <a:t>cohorting</a:t>
            </a:r>
            <a:r>
              <a:rPr lang="en-US" dirty="0"/>
              <a:t> based on MDRO status, staff </a:t>
            </a:r>
            <a:r>
              <a:rPr lang="en-US" dirty="0" err="1"/>
              <a:t>cohorting</a:t>
            </a:r>
            <a:r>
              <a:rPr lang="en-US" dirty="0"/>
              <a:t> to MRSA patients, the use of dedicated equipment and increased education and annual training can also lead to reduced transmission and incidence of MRSA in the NICU, as well as other settings.</a:t>
            </a:r>
          </a:p>
          <a:p>
            <a:r>
              <a:rPr lang="en-US" dirty="0"/>
              <a:t> </a:t>
            </a:r>
          </a:p>
        </p:txBody>
      </p:sp>
      <p:sp>
        <p:nvSpPr>
          <p:cNvPr id="4" name="Slide Number Placeholder 3"/>
          <p:cNvSpPr>
            <a:spLocks noGrp="1"/>
          </p:cNvSpPr>
          <p:nvPr>
            <p:ph type="sldNum" sz="quarter" idx="5"/>
          </p:nvPr>
        </p:nvSpPr>
        <p:spPr/>
        <p:txBody>
          <a:bodyPr/>
          <a:lstStyle/>
          <a:p>
            <a:fld id="{6228E954-7C2C-419B-9FD6-03537902AA31}" type="slidenum">
              <a:rPr lang="en-US" smtClean="0"/>
              <a:t>24</a:t>
            </a:fld>
            <a:endParaRPr lang="en-US"/>
          </a:p>
        </p:txBody>
      </p:sp>
    </p:spTree>
    <p:extLst>
      <p:ext uri="{BB962C8B-B14F-4D97-AF65-F5344CB8AC3E}">
        <p14:creationId xmlns:p14="http://schemas.microsoft.com/office/powerpoint/2010/main" val="3846126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Texas, MRSA is not a reportable condition; however, unusual presentation or clusters of nonreportable organisms are required to be reported to public health for follow-up. The acute care hospital reported and increased number of MRSA in their NICU and we coordinated for isolates to be sent to DSHS for whole genome sequencing to determine the genetic relatedness of the patient isolates. The facility suspected that they were having a cluster in their NICU. We worked closely with the local health department and acute care hospital to characterize this cluster of cases. We discussed meeting for a remote ICAR to discuss their previous internal infection control auditing results, with a later onsite ICAR to be completed with the facility.</a:t>
            </a:r>
          </a:p>
        </p:txBody>
      </p:sp>
      <p:sp>
        <p:nvSpPr>
          <p:cNvPr id="4" name="Slide Number Placeholder 3"/>
          <p:cNvSpPr>
            <a:spLocks noGrp="1"/>
          </p:cNvSpPr>
          <p:nvPr>
            <p:ph type="sldNum" sz="quarter" idx="5"/>
          </p:nvPr>
        </p:nvSpPr>
        <p:spPr/>
        <p:txBody>
          <a:bodyPr/>
          <a:lstStyle/>
          <a:p>
            <a:fld id="{6228E954-7C2C-419B-9FD6-03537902AA31}" type="slidenum">
              <a:rPr lang="en-US" smtClean="0"/>
              <a:t>25</a:t>
            </a:fld>
            <a:endParaRPr lang="en-US"/>
          </a:p>
        </p:txBody>
      </p:sp>
    </p:spTree>
    <p:extLst>
      <p:ext uri="{BB962C8B-B14F-4D97-AF65-F5344CB8AC3E}">
        <p14:creationId xmlns:p14="http://schemas.microsoft.com/office/powerpoint/2010/main" val="4042081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remote infection control assessment, the facility shared results of internal infection prevention auditing that showed that over 134 observations for the month of November, 83.58% adherence to hand hygiene was observed on the NICU. The facility further broke down their data based on position. Within those 134 observations, 80.21% hand hygiene compliance was observed by RNs and LVNs, 75% hand hygiene compliance was observed among technicians, such as EEG technicians, EKG and cardiology technicians and respiratory technicians. 89.47% hand hygiene compliance was observed among respiratory therapists. We also received 3 more months of auditing data and reviewed the facility trends to prepare for our upcoming onsite infection control assessment.</a:t>
            </a:r>
          </a:p>
          <a:p>
            <a:endParaRPr lang="en-US" dirty="0"/>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26</a:t>
            </a:fld>
            <a:endParaRPr lang="en-US"/>
          </a:p>
        </p:txBody>
      </p:sp>
    </p:spTree>
    <p:extLst>
      <p:ext uri="{BB962C8B-B14F-4D97-AF65-F5344CB8AC3E}">
        <p14:creationId xmlns:p14="http://schemas.microsoft.com/office/powerpoint/2010/main" val="1307271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able to go onsite to the facility within a few weeks of our remote infection control assessment. During our onsite ICAR, we walked the facility with the infection preventionists and were able to make many observations on the floor. During our PPE and hand hygiene observations, we observed student nurses doing clinical rotations and traveling healthcare providers that were under contract and not typically assigned to the facility, such as travel nurses not adhering to proper hand hygiene procedures or PPE donning and doffing. We also observed compliance gaps to contact precautions among consulting physicians from other departments that had to come onto the floor. This was also a topic of discussion while speaking with nurses that were stationed near the entry points to the NICU. Inconsistent environmental cleaning standards, such as lack of hand hygiene or gloving when reprocessing instruments in the NICU were observed. We observed reprocessing of IV poles and lines and noticed inconsistent hand hygiene and glove usage during the process. </a:t>
            </a:r>
          </a:p>
        </p:txBody>
      </p:sp>
      <p:sp>
        <p:nvSpPr>
          <p:cNvPr id="4" name="Slide Number Placeholder 3"/>
          <p:cNvSpPr>
            <a:spLocks noGrp="1"/>
          </p:cNvSpPr>
          <p:nvPr>
            <p:ph type="sldNum" sz="quarter" idx="5"/>
          </p:nvPr>
        </p:nvSpPr>
        <p:spPr/>
        <p:txBody>
          <a:bodyPr/>
          <a:lstStyle/>
          <a:p>
            <a:fld id="{6228E954-7C2C-419B-9FD6-03537902AA31}" type="slidenum">
              <a:rPr lang="en-US" smtClean="0"/>
              <a:t>27</a:t>
            </a:fld>
            <a:endParaRPr lang="en-US"/>
          </a:p>
        </p:txBody>
      </p:sp>
    </p:spTree>
    <p:extLst>
      <p:ext uri="{BB962C8B-B14F-4D97-AF65-F5344CB8AC3E}">
        <p14:creationId xmlns:p14="http://schemas.microsoft.com/office/powerpoint/2010/main" val="426345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conclusion of the ICAR, we met with the local health department and the facility leadership to develop an action plan tool to summarize our observations, the strengths we saw and the areas for improvement. Here is an example of the summary action plan tool we provided to the facility to quantify the gaps that were observed during the visit. We observed 0% compliance with PPE across 8 observations. What that number means is that during the whole day, we kept an eye out for people using PPE on the floor. We observed 8 instances of PPE usage that did not adhere to proper donning/doffing, such as reusing the same gown from one room to another, reusing gloves from one room to another, and in one instance, gloves being removed, no hand hygiene being conducted, and moving to another room to begin care for another patient. We observed student nurses with improperly tied gowns bending over infants during care, causing the gown to drape downward onto the bed, and in one instance, their badges touching the infant. We also observed dedicated equipment for rooms on contact precautions being removed and reused in different parts of the NICU, such as a rolling stool to a nursing desk. The strengths we saw was that there was signage posted throughout the facility, especially on door signs for transmission-based precautions that showed diagrams for donning and doffing PPE. We also observed that PPE was abundantly available in the hallways on the doors for easy staff access. Given our observations on the floor, we recommended re-education of all clinical staff on PPE requirements for donning and doffing, especially with emphasis on appropriate wearing of gowns. We recommended staff be educated on dedicated items remain in those rooms. We also discussed that a possible partnership with the nursing schools in the area to collaborate on infection control for the NICU before clinical rotations or a targeted orientation program for those nursing students for the NICU setting would help to educate new professionals on the importance of infection control adherence in the NICU. </a:t>
            </a:r>
          </a:p>
          <a:p>
            <a:endParaRPr lang="en-US" dirty="0"/>
          </a:p>
          <a:p>
            <a:r>
              <a:rPr lang="en-US" dirty="0"/>
              <a:t>Not included in this chart but provided to the facility was the hand hygiene observations. We observed 20% compliance over 5 observations. Some of the strengths we observed was a nurse mentor coaching another clinical staff member on conducting hand hygiene upon room exit. We also observed this same mentor providing just-in-time education for some of the PPE noncompliance we mentioned previously. We did recommend that all staff be re-educated, including consulting physicians and staff from other floors, on hand hygiene expectations, especially when exiting a patient room and before entering a patient’s room. We recommended a sign be posted at the entryway that physicians used in the back of the NICU, such as a stop sign, with a reminder to use ABHS when entering be placed and to ensure that ABHS was readily accessible at that entrance since many of the consultants, such as pulmonologists, cardiologists, </a:t>
            </a:r>
            <a:r>
              <a:rPr lang="en-US" dirty="0" err="1"/>
              <a:t>etc</a:t>
            </a:r>
            <a:r>
              <a:rPr lang="en-US" dirty="0"/>
              <a:t> used this door.</a:t>
            </a:r>
          </a:p>
        </p:txBody>
      </p:sp>
      <p:sp>
        <p:nvSpPr>
          <p:cNvPr id="4" name="Slide Number Placeholder 3"/>
          <p:cNvSpPr>
            <a:spLocks noGrp="1"/>
          </p:cNvSpPr>
          <p:nvPr>
            <p:ph type="sldNum" sz="quarter" idx="5"/>
          </p:nvPr>
        </p:nvSpPr>
        <p:spPr/>
        <p:txBody>
          <a:bodyPr/>
          <a:lstStyle/>
          <a:p>
            <a:fld id="{6228E954-7C2C-419B-9FD6-03537902AA31}" type="slidenum">
              <a:rPr lang="en-US" smtClean="0"/>
              <a:t>28</a:t>
            </a:fld>
            <a:endParaRPr lang="en-US"/>
          </a:p>
        </p:txBody>
      </p:sp>
    </p:spTree>
    <p:extLst>
      <p:ext uri="{BB962C8B-B14F-4D97-AF65-F5344CB8AC3E}">
        <p14:creationId xmlns:p14="http://schemas.microsoft.com/office/powerpoint/2010/main" val="1546213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summary of the key recommendations we provided to the facility. In addition to what was discussed previously, we recommended increasing education on expectations for infection control on the NICU floor for visiting providers, such as travel nurses, and student nurses. We recommended increasing education among all providers, not just NICU staff exclusively, because there is overlap depending on the clinical situation of these infants, which would also included auditing of compliance. We recommended expanding this education to include any medical students that did rotations at their facility. We recommended increased auditing of terminal cleaning and daily cleaning of rooms. </a:t>
            </a:r>
          </a:p>
        </p:txBody>
      </p:sp>
      <p:sp>
        <p:nvSpPr>
          <p:cNvPr id="4" name="Slide Number Placeholder 3"/>
          <p:cNvSpPr>
            <a:spLocks noGrp="1"/>
          </p:cNvSpPr>
          <p:nvPr>
            <p:ph type="sldNum" sz="quarter" idx="5"/>
          </p:nvPr>
        </p:nvSpPr>
        <p:spPr/>
        <p:txBody>
          <a:bodyPr/>
          <a:lstStyle/>
          <a:p>
            <a:fld id="{6228E954-7C2C-419B-9FD6-03537902AA31}" type="slidenum">
              <a:rPr lang="en-US" smtClean="0"/>
              <a:t>29</a:t>
            </a:fld>
            <a:endParaRPr lang="en-US"/>
          </a:p>
        </p:txBody>
      </p:sp>
    </p:spTree>
    <p:extLst>
      <p:ext uri="{BB962C8B-B14F-4D97-AF65-F5344CB8AC3E}">
        <p14:creationId xmlns:p14="http://schemas.microsoft.com/office/powerpoint/2010/main" val="299868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Overview of Healthcare Safety Unit and HAI Epidemiologists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3</a:t>
            </a:fld>
            <a:endParaRPr lang="en-US"/>
          </a:p>
        </p:txBody>
      </p:sp>
    </p:spTree>
    <p:extLst>
      <p:ext uri="{BB962C8B-B14F-4D97-AF65-F5344CB8AC3E}">
        <p14:creationId xmlns:p14="http://schemas.microsoft.com/office/powerpoint/2010/main" val="176820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our infection control assessment, we met with the facility approximately one month later to discuss any changes that had been made and provide support where we could if needed. During that meeting between the local health department, the acute care hospital, and our HAI-epidemiologists, the facility reported that they had begun a training initiative for all healthcare workers on infection control. They had increased auditing of hand hygiene and PPE compliance and were working on a collaboration with the nursing programs in their area for new students. They have continued active surveillance testing for MRSA </a:t>
            </a:r>
            <a:r>
              <a:rPr lang="en-US" dirty="0" err="1"/>
              <a:t>colonizations</a:t>
            </a:r>
            <a:r>
              <a:rPr lang="en-US" dirty="0"/>
              <a:t> and reported a decrease in new </a:t>
            </a:r>
            <a:r>
              <a:rPr lang="en-US" dirty="0" err="1"/>
              <a:t>colonizations</a:t>
            </a:r>
            <a:r>
              <a:rPr lang="en-US" dirty="0"/>
              <a:t>. They had also began auditing environmental cleaning at a higher frequency and were working on education to the environmental services staff. In conclusion, this joint effort between our team, the local health department, and the acute care hospital served as an opportunity to bring awareness of MRSA in the NICU, to work collaboratively and help the facility identify additional gaps during the course of care that could be improved, and strengthen partnerships between public health and our healthcare facilities. </a:t>
            </a: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30</a:t>
            </a:fld>
            <a:endParaRPr lang="en-US"/>
          </a:p>
        </p:txBody>
      </p:sp>
    </p:spTree>
    <p:extLst>
      <p:ext uri="{BB962C8B-B14F-4D97-AF65-F5344CB8AC3E}">
        <p14:creationId xmlns:p14="http://schemas.microsoft.com/office/powerpoint/2010/main" val="945402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sincerely thank our partners that worked with us during this investigation, especially our acute care hospital partners who may be either here today or watching virtually. We sincerely thank you for your continued partnership with public health to strengthen infection control practices and reduce the occurrence of healthcare associated infections. I also want to thank the local health department for working tirelessly to be a resource for healthcare facilities in their area and for working with us to address this facility’s concerns. I also want to thank our other HAI epidemiologists that assisted with the onsite visit. </a:t>
            </a: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31</a:t>
            </a:fld>
            <a:endParaRPr lang="en-US"/>
          </a:p>
        </p:txBody>
      </p:sp>
    </p:spTree>
    <p:extLst>
      <p:ext uri="{BB962C8B-B14F-4D97-AF65-F5344CB8AC3E}">
        <p14:creationId xmlns:p14="http://schemas.microsoft.com/office/powerpoint/2010/main" val="470720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sng" dirty="0">
                <a:solidFill>
                  <a:srgbClr val="0D6EFD"/>
                </a:solidFill>
                <a:effectLst/>
                <a:latin typeface="pt-sans-pro"/>
                <a:hlinkClick r:id="rId3"/>
              </a:rPr>
              <a:t>If there are any questions or concerns, we have many inboxes to </a:t>
            </a:r>
            <a:r>
              <a:rPr lang="en-US" b="0" i="0" u="sng" dirty="0" err="1">
                <a:solidFill>
                  <a:srgbClr val="0D6EFD"/>
                </a:solidFill>
                <a:effectLst/>
                <a:latin typeface="pt-sans-pro"/>
                <a:hlinkClick r:id="rId3"/>
              </a:rPr>
              <a:t>to</a:t>
            </a:r>
            <a:r>
              <a:rPr lang="en-US" b="0" i="0" u="sng" dirty="0">
                <a:solidFill>
                  <a:srgbClr val="0D6EFD"/>
                </a:solidFill>
                <a:effectLst/>
                <a:latin typeface="pt-sans-pro"/>
                <a:hlinkClick r:id="rId3"/>
              </a:rPr>
              <a:t> reach out to. I will now transition our presentation over to Kelly Broussard at the Zoonosis Control Branch.</a:t>
            </a:r>
          </a:p>
          <a:p>
            <a:pPr algn="l"/>
            <a:endParaRPr lang="en-US" b="0" i="0" u="sng" dirty="0">
              <a:solidFill>
                <a:srgbClr val="0D6EFD"/>
              </a:solidFill>
              <a:effectLst/>
              <a:latin typeface="pt-sans-pro"/>
              <a:hlinkClick r:id="rId3"/>
            </a:endParaRPr>
          </a:p>
          <a:p>
            <a:pPr algn="l"/>
            <a:r>
              <a:rPr lang="en-US" b="0" i="0" u="sng" dirty="0">
                <a:solidFill>
                  <a:srgbClr val="0D6EFD"/>
                </a:solidFill>
                <a:effectLst/>
                <a:latin typeface="pt-sans-pro"/>
                <a:hlinkClick r:id="rId3"/>
              </a:rPr>
              <a:t>AntibioticStewardship@dshs.texas.gov</a:t>
            </a:r>
            <a:br>
              <a:rPr lang="en-US" b="0" i="0" dirty="0">
                <a:solidFill>
                  <a:srgbClr val="212529"/>
                </a:solidFill>
                <a:effectLst/>
                <a:latin typeface="pt-sans-pro"/>
              </a:rPr>
            </a:br>
            <a:r>
              <a:rPr lang="en-US" b="0" i="0" dirty="0">
                <a:solidFill>
                  <a:srgbClr val="212529"/>
                </a:solidFill>
                <a:effectLst/>
                <a:latin typeface="pt-sans-pro"/>
              </a:rPr>
              <a:t>For questions related to the Antimicrobial Stewardship Team at DSHS.</a:t>
            </a:r>
          </a:p>
          <a:p>
            <a:pPr algn="l"/>
            <a:r>
              <a:rPr lang="en-US" b="0" i="0" u="sng" dirty="0">
                <a:solidFill>
                  <a:srgbClr val="0D6EFD"/>
                </a:solidFill>
                <a:effectLst/>
                <a:latin typeface="pt-sans-pro"/>
                <a:hlinkClick r:id="rId4"/>
              </a:rPr>
              <a:t>HAIOutbreak@dshs.texas.gov</a:t>
            </a:r>
            <a:br>
              <a:rPr lang="en-US" b="0" i="0" dirty="0">
                <a:solidFill>
                  <a:srgbClr val="212529"/>
                </a:solidFill>
                <a:effectLst/>
                <a:latin typeface="pt-sans-pro"/>
              </a:rPr>
            </a:br>
            <a:r>
              <a:rPr lang="en-US" b="0" i="0" dirty="0">
                <a:solidFill>
                  <a:srgbClr val="212529"/>
                </a:solidFill>
                <a:effectLst/>
                <a:latin typeface="pt-sans-pro"/>
              </a:rPr>
              <a:t>For questions related to healthcare-associated infection (HAI) outbreaks and investigations.</a:t>
            </a:r>
          </a:p>
          <a:p>
            <a:pPr algn="l"/>
            <a:r>
              <a:rPr lang="en-US" b="0" i="0" u="sng" dirty="0">
                <a:solidFill>
                  <a:srgbClr val="0D6EFD"/>
                </a:solidFill>
                <a:effectLst/>
                <a:latin typeface="pt-sans-pro"/>
                <a:hlinkClick r:id="rId5"/>
              </a:rPr>
              <a:t>HAITexas@dshs.texas.gov</a:t>
            </a:r>
            <a:br>
              <a:rPr lang="en-US" b="0" i="0" dirty="0">
                <a:solidFill>
                  <a:srgbClr val="212529"/>
                </a:solidFill>
                <a:effectLst/>
                <a:latin typeface="pt-sans-pro"/>
              </a:rPr>
            </a:br>
            <a:r>
              <a:rPr lang="en-US" b="0" i="0" dirty="0">
                <a:solidFill>
                  <a:srgbClr val="212529"/>
                </a:solidFill>
                <a:effectLst/>
                <a:latin typeface="pt-sans-pro"/>
              </a:rPr>
              <a:t>For questions related to state mandated healthcare-associated infections (HAI) reporting for general hospitals, assistance with Texas Healthcare Safety Network (</a:t>
            </a:r>
            <a:r>
              <a:rPr lang="en-US" b="0" i="0" dirty="0" err="1">
                <a:solidFill>
                  <a:srgbClr val="212529"/>
                </a:solidFill>
                <a:effectLst/>
                <a:latin typeface="pt-sans-pro"/>
              </a:rPr>
              <a:t>TxHSN</a:t>
            </a:r>
            <a:r>
              <a:rPr lang="en-US" b="0" i="0" dirty="0">
                <a:solidFill>
                  <a:srgbClr val="212529"/>
                </a:solidFill>
                <a:effectLst/>
                <a:latin typeface="pt-sans-pro"/>
              </a:rPr>
              <a:t>) troubleshooting or guidance,  assistance with certain National Healthcare Safety Network (NHSN) questions, or to contact the Healthcare Safety Unit’s training team.</a:t>
            </a:r>
          </a:p>
          <a:p>
            <a:pPr algn="l"/>
            <a:r>
              <a:rPr lang="en-US" b="0" i="0" u="sng" dirty="0">
                <a:solidFill>
                  <a:srgbClr val="0D6EFD"/>
                </a:solidFill>
                <a:effectLst/>
                <a:latin typeface="pt-sans-pro"/>
                <a:hlinkClick r:id="rId6"/>
              </a:rPr>
              <a:t>ICAR@dshs.texas.gov</a:t>
            </a:r>
            <a:br>
              <a:rPr lang="en-US" b="0" i="0" dirty="0">
                <a:solidFill>
                  <a:srgbClr val="212529"/>
                </a:solidFill>
                <a:effectLst/>
                <a:latin typeface="pt-sans-pro"/>
              </a:rPr>
            </a:br>
            <a:r>
              <a:rPr lang="en-US" b="0" i="0" dirty="0">
                <a:solidFill>
                  <a:srgbClr val="212529"/>
                </a:solidFill>
                <a:effectLst/>
                <a:latin typeface="pt-sans-pro"/>
              </a:rPr>
              <a:t>For questions related to infection prevention and control guidance, assistance with management of healthcare outbreaks, requests for infection control assessments (ICARs) in healthcare facilities, or to contact DSHS Healthcare-Associated Infections Epidemiologists.</a:t>
            </a:r>
            <a:br>
              <a:rPr lang="en-US" b="0" i="0" dirty="0">
                <a:solidFill>
                  <a:srgbClr val="212529"/>
                </a:solidFill>
                <a:effectLst/>
                <a:latin typeface="pt-sans-pro"/>
              </a:rPr>
            </a:br>
            <a:br>
              <a:rPr lang="en-US" b="0" i="0" dirty="0">
                <a:solidFill>
                  <a:srgbClr val="212529"/>
                </a:solidFill>
                <a:effectLst/>
                <a:latin typeface="pt-sans-pro"/>
              </a:rPr>
            </a:br>
            <a:r>
              <a:rPr lang="en-US" b="0" i="0" u="sng" dirty="0">
                <a:solidFill>
                  <a:srgbClr val="0D6EFD"/>
                </a:solidFill>
                <a:effectLst/>
                <a:latin typeface="pt-sans-pro"/>
                <a:hlinkClick r:id="rId7"/>
              </a:rPr>
              <a:t>MDROTexas@dshs.texas.gov</a:t>
            </a:r>
            <a:br>
              <a:rPr lang="en-US" b="0" i="0" dirty="0">
                <a:solidFill>
                  <a:srgbClr val="212529"/>
                </a:solidFill>
                <a:effectLst/>
                <a:latin typeface="pt-sans-pro"/>
              </a:rPr>
            </a:br>
            <a:r>
              <a:rPr lang="en-US" b="0" i="0" dirty="0">
                <a:solidFill>
                  <a:srgbClr val="212529"/>
                </a:solidFill>
                <a:effectLst/>
                <a:latin typeface="pt-sans-pro"/>
              </a:rPr>
              <a:t>For questions related to multidrug resistant organisms (MDRO) that are reportable in Texas, alerts for non-reportable antimicrobial resistant organisms, or assistance with requests for the antimicrobial resistant laboratory network (AR Lab Network).</a:t>
            </a:r>
          </a:p>
          <a:p>
            <a:pPr algn="l"/>
            <a:r>
              <a:rPr lang="en-US" b="0" i="0" u="sng" dirty="0">
                <a:solidFill>
                  <a:srgbClr val="0D6EFD"/>
                </a:solidFill>
                <a:effectLst/>
                <a:latin typeface="pt-sans-pro"/>
                <a:hlinkClick r:id="rId8"/>
              </a:rPr>
              <a:t>PAETexas@dshs.texas.gov</a:t>
            </a:r>
            <a:br>
              <a:rPr lang="en-US" b="0" i="0" dirty="0">
                <a:solidFill>
                  <a:srgbClr val="212529"/>
                </a:solidFill>
                <a:effectLst/>
                <a:latin typeface="pt-sans-pro"/>
              </a:rPr>
            </a:br>
            <a:r>
              <a:rPr lang="en-US" b="0" i="0" dirty="0">
                <a:solidFill>
                  <a:srgbClr val="212529"/>
                </a:solidFill>
                <a:effectLst/>
                <a:latin typeface="pt-sans-pro"/>
              </a:rPr>
              <a:t>For questions related to reporting preventable adverse events (PAEs) for general hospitals and ambulatory surgical centers or assistance with the Texas Healthcare Safety Network (</a:t>
            </a:r>
            <a:r>
              <a:rPr lang="en-US" b="0" i="0" dirty="0" err="1">
                <a:solidFill>
                  <a:srgbClr val="212529"/>
                </a:solidFill>
                <a:effectLst/>
                <a:latin typeface="pt-sans-pro"/>
              </a:rPr>
              <a:t>TxHSN</a:t>
            </a:r>
            <a:r>
              <a:rPr lang="en-US" b="0" i="0" dirty="0">
                <a:solidFill>
                  <a:srgbClr val="212529"/>
                </a:solidFill>
                <a:effectLst/>
                <a:latin typeface="pt-sans-pro"/>
              </a:rPr>
              <a:t>).</a:t>
            </a:r>
          </a:p>
          <a:p>
            <a:pPr algn="l"/>
            <a:r>
              <a:rPr lang="en-US" b="0" i="0" u="sng" dirty="0">
                <a:solidFill>
                  <a:srgbClr val="0D6EFD"/>
                </a:solidFill>
                <a:effectLst/>
                <a:latin typeface="pt-sans-pro"/>
                <a:hlinkClick r:id="rId9"/>
              </a:rPr>
              <a:t>Sharps.Injury@dshs.texas.gov</a:t>
            </a:r>
            <a:br>
              <a:rPr lang="en-US" b="0" i="0" dirty="0">
                <a:solidFill>
                  <a:srgbClr val="212529"/>
                </a:solidFill>
                <a:effectLst/>
                <a:latin typeface="pt-sans-pro"/>
              </a:rPr>
            </a:br>
            <a:r>
              <a:rPr lang="en-US" b="0" i="0" dirty="0">
                <a:solidFill>
                  <a:srgbClr val="212529"/>
                </a:solidFill>
                <a:effectLst/>
                <a:latin typeface="pt-sans-pro"/>
              </a:rPr>
              <a:t>For questions or guidance related to reporting needlestick or other sharp instrument injuries.</a:t>
            </a: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32</a:t>
            </a:fld>
            <a:endParaRPr lang="en-US"/>
          </a:p>
        </p:txBody>
      </p:sp>
    </p:spTree>
    <p:extLst>
      <p:ext uri="{BB962C8B-B14F-4D97-AF65-F5344CB8AC3E}">
        <p14:creationId xmlns:p14="http://schemas.microsoft.com/office/powerpoint/2010/main" val="303238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843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767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Transplants and transfusions in the US utilize a variety of measures to screen and review donations for pathogens and malignancies. </a:t>
            </a:r>
          </a:p>
          <a:p>
            <a:pPr marL="0" marR="0" algn="l">
              <a:spcBef>
                <a:spcPts val="0"/>
              </a:spcBef>
              <a:spcAft>
                <a:spcPts val="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Donor assessments and questionnaires identify risk factors and relevant medical history, which for blood donor screening, places some on temporary or permanent deferral lists. </a:t>
            </a:r>
          </a:p>
          <a:p>
            <a:pPr marL="0" marR="0" algn="l">
              <a:spcBef>
                <a:spcPts val="0"/>
              </a:spcBef>
              <a:spcAft>
                <a:spcPts val="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Blood products are screened usually by nucleic acid testing for pathogens including West Nile virus; they are not used until shown to be free of these pathogens. However, not all organs and tissue donors are screened for WNV, though many organ procurement organizations do choose to do so. </a:t>
            </a:r>
          </a:p>
          <a:p>
            <a:pPr marL="0" marR="0" algn="l">
              <a:spcBef>
                <a:spcPts val="0"/>
              </a:spcBef>
              <a:spcAft>
                <a:spcPts val="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Organ and tissue recipients are followed post-transplant for the development of disease and are notified if exposed to a pathogen. </a:t>
            </a:r>
          </a:p>
          <a:p>
            <a:pPr marL="0" marR="0" algn="l">
              <a:spcBef>
                <a:spcPts val="0"/>
              </a:spcBef>
              <a:spcAft>
                <a:spcPts val="0"/>
              </a:spcAft>
            </a:pPr>
            <a:r>
              <a:rPr lang="en-US" sz="1800" dirty="0">
                <a:effectLst/>
                <a:latin typeface="Verdana" panose="020B0604030504040204" pitchFamily="34" charset="0"/>
                <a:ea typeface="Verdana" panose="020B0604030504040204" pitchFamily="34" charset="0"/>
                <a:cs typeface="Times New Roman" panose="02020603050405020304" pitchFamily="18" charset="0"/>
              </a:rPr>
              <a:t>Blood banks and OPOs should report any positive test results or suspected cases to public health and regulatory agencies.</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E3050-B764-4A23-A0E3-2B1B1B72CB5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210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Verdana" panose="020B0604030504040204" pitchFamily="34" charset="0"/>
                <a:cs typeface="Times New Roman" panose="02020603050405020304" pitchFamily="18" charset="0"/>
              </a:rPr>
              <a:t>There are many zoonotic diseases that pose a potential risk to blood, organ, and tissue recipients. Here you see examples of these pathogens and their vectors, including rabies, Chagas disease, malaria, babesia, leishmania, Zika, dengue, chikungunya, Anaplasma, Ehrlichia, brucella, and last but not least…West Nile!</a:t>
            </a:r>
          </a:p>
          <a:p>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800" dirty="0">
                <a:effectLst/>
                <a:latin typeface="Verdana" panose="020B0604030504040204" pitchFamily="34" charset="0"/>
                <a:ea typeface="Verdana" panose="020B0604030504040204" pitchFamily="34" charset="0"/>
                <a:cs typeface="Times New Roman" panose="02020603050405020304" pitchFamily="18" charset="0"/>
              </a:rPr>
              <a:t>https://phil.cdc.gov/default.aspx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E3050-B764-4A23-A0E3-2B1B1B72CB5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844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Incubation period, transmission methods, examples of past </a:t>
            </a:r>
            <a:r>
              <a:rPr lang="en-US" dirty="0" err="1"/>
              <a:t>wnv</a:t>
            </a:r>
            <a:r>
              <a:rPr lang="en-US" dirty="0"/>
              <a:t> organ investigations https://www.cdc.gov/west-nile-virus/about/index.html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898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5664F-D9CA-4719-88B1-9CA6BEDEB3C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945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KB section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56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The Healthcare Safety Unit’s vision is to help achieve safe, quality healthcare that improves the well-being of everyone in Texas. Our mission is to promote safe and quality healthcare through awareness, education, transparency, monitoring, and response.</a:t>
            </a:r>
          </a:p>
          <a:p>
            <a:pPr marL="0" marR="0">
              <a:lnSpc>
                <a:spcPct val="115000"/>
              </a:lnSpc>
              <a:spcBef>
                <a:spcPts val="0"/>
              </a:spcBef>
              <a:spcAft>
                <a:spcPts val="0"/>
              </a:spcAft>
              <a:tabLst>
                <a:tab pos="457200" algn="l"/>
              </a:tabLst>
            </a:pPr>
            <a:endParaRPr lang="en-US" sz="1800" kern="100" dirty="0">
              <a:effectLst/>
              <a:latin typeface="Verdana" panose="020B060403050404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For more information, I encourage everyone to visit our website shown below to learn more about HAIs, multidrug-resistant organisms, antimicrobial stewardship, preventable adverse events, and other resources such as antibiograms, annual reports, and our Texas Antimicrobial Resistance Laboratory Network Response Plan.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011FB-CC57-40D1-8E46-C912C5FD78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38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KB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778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Should I include public health action steps like requesting specimens? Should be obvious after I explain </a:t>
            </a:r>
            <a:r>
              <a:rPr lang="en-US"/>
              <a:t>general procedure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701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897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Verdana" panose="020B0604030504040204" pitchFamily="34" charset="0"/>
                <a:ea typeface="Verdana" panose="020B0604030504040204" pitchFamily="34" charset="0"/>
              </a:rPr>
              <a:t>The two kidney recipients each had specimens at CDC (Left kidney had two), and one recipient was also tested at Mayo Labs with a next-gen sequencing result of WNV in CSF. In March, CDC did additional PCR and sequencing work and detected a new result of a low-level viremia in the left kidney recipient’s serum from 10/11/24*. </a:t>
            </a:r>
            <a:endParaRPr lang="en-US" sz="1100" dirty="0">
              <a:effectLst/>
              <a:latin typeface="Calibri" panose="020F0502020204030204" pitchFamily="34" charset="0"/>
              <a:ea typeface="Verdana" panose="020B060403050404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Verdana" panose="020B0604030504040204" pitchFamily="34" charset="0"/>
                <a:ea typeface="Times New Roman" panose="02020603050405020304" pitchFamily="18" charset="0"/>
              </a:rPr>
              <a:t>CDC lab staff were able to generate partial genomes for each recipient, and the WNV strains detected in both were highly related as they differ from most similar strain available in BLAST (a public repository of sequenced genomes) at consistent nucleotides. </a:t>
            </a:r>
            <a:endParaRPr lang="en-US" sz="1100" dirty="0">
              <a:effectLst/>
              <a:latin typeface="Calibri" panose="020F0502020204030204" pitchFamily="34" charset="0"/>
              <a:ea typeface="Verdana" panose="020B060403050404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Verdana" panose="020B0604030504040204" pitchFamily="34" charset="0"/>
                <a:ea typeface="Times New Roman" panose="02020603050405020304" pitchFamily="18" charset="0"/>
              </a:rPr>
              <a:t>There were 5 nucleotide positions that distinguish the two recipients’ partial WNV sequences from each other, with one of these changes resulting in an amino acid change in NS5 (an antigen portion of the virus). This suggests that </a:t>
            </a:r>
            <a:r>
              <a:rPr lang="en-US" sz="1200" u="sng" dirty="0">
                <a:effectLst/>
                <a:latin typeface="Verdana" panose="020B0604030504040204" pitchFamily="34" charset="0"/>
                <a:ea typeface="Times New Roman" panose="02020603050405020304" pitchFamily="18" charset="0"/>
              </a:rPr>
              <a:t>these WNV strains come from a common origin</a:t>
            </a:r>
            <a:r>
              <a:rPr lang="en-US" sz="1200" dirty="0">
                <a:effectLst/>
                <a:latin typeface="Verdana" panose="020B0604030504040204" pitchFamily="34" charset="0"/>
                <a:ea typeface="Times New Roman" panose="02020603050405020304" pitchFamily="18" charset="0"/>
              </a:rPr>
              <a:t> and the few changes are a result of replication in the individual patients. However, this interpretation is limited by the small amount of sequence data from the L kidney serum sample.</a:t>
            </a:r>
            <a:endParaRPr lang="en-US" sz="1100" dirty="0">
              <a:effectLst/>
              <a:latin typeface="Calibri" panose="020F0502020204030204" pitchFamily="34" charset="0"/>
              <a:ea typeface="Verdana" panose="020B060403050404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Verdana" panose="020B0604030504040204" pitchFamily="34" charset="0"/>
                <a:ea typeface="Times New Roman" panose="02020603050405020304" pitchFamily="18" charset="0"/>
              </a:rPr>
              <a:t>Because the 10/11/24 serum was slightly viremic for WNV, the L kidney recipient asymptomatically harbored a subclinical infection detected almost 3 months after transplant, and subsequently became symptomatic 5 months after transplant. This is unusual based on the existing limited published data on similar cases, but there are many factors at play with regard to the immunosuppression of this patient (as organ recipients are strongly immunosuppressed).</a:t>
            </a:r>
            <a:endParaRPr lang="en-US" sz="1100" dirty="0">
              <a:effectLst/>
              <a:latin typeface="Calibri" panose="020F0502020204030204" pitchFamily="34" charset="0"/>
              <a:ea typeface="Verdana" panose="020B060403050404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Verdana" panose="020B0604030504040204" pitchFamily="34" charset="0"/>
                <a:ea typeface="Times New Roman" panose="02020603050405020304" pitchFamily="18" charset="0"/>
              </a:rPr>
              <a:t>In addition, Mayo Labs was cooperative with our request to share the sequence data file** they have for the specimen they tested, so that CDC could analyze their own sequence data in that context.</a:t>
            </a:r>
            <a:endParaRPr lang="en-US" sz="1100" dirty="0">
              <a:effectLst/>
              <a:latin typeface="Calibri" panose="020F0502020204030204" pitchFamily="34" charset="0"/>
              <a:ea typeface="Verdana" panose="020B060403050404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Verdana" panose="020B0604030504040204" pitchFamily="34" charset="0"/>
                <a:ea typeface="Times New Roman" panose="02020603050405020304" pitchFamily="18" charset="0"/>
              </a:rPr>
              <a:t>The table below demonstrates the comparison of the Mayo data on the Left kidney recipient’s CSF to the other left kidney specimen and the right kidney recipient specimen. These data demonstrate strong relatedness among the different sequenced specimens and </a:t>
            </a:r>
            <a:r>
              <a:rPr lang="en-US" sz="1200" u="sng" dirty="0">
                <a:effectLst/>
                <a:latin typeface="Verdana" panose="020B0604030504040204" pitchFamily="34" charset="0"/>
                <a:ea typeface="Times New Roman" panose="02020603050405020304" pitchFamily="18" charset="0"/>
              </a:rPr>
              <a:t>reinforces the conclusion that the best explanation for the two organ recipients’ exposure to WNV is from the transplanted kidneys, not natural infection</a:t>
            </a:r>
            <a:r>
              <a:rPr lang="en-US" sz="1200" dirty="0">
                <a:effectLst/>
                <a:latin typeface="Verdana" panose="020B0604030504040204" pitchFamily="34" charset="0"/>
                <a:ea typeface="Times New Roman" panose="02020603050405020304" pitchFamily="18" charset="0"/>
              </a:rPr>
              <a:t>.</a:t>
            </a:r>
            <a:endParaRPr lang="en-US" sz="1100" dirty="0">
              <a:effectLst/>
              <a:latin typeface="Calibri" panose="020F0502020204030204" pitchFamily="34" charset="0"/>
              <a:ea typeface="Verdana" panose="020B0604030504040204" pitchFamily="34" charset="0"/>
            </a:endParaRPr>
          </a:p>
          <a:p>
            <a:pPr marL="0" marR="0">
              <a:spcBef>
                <a:spcPts val="0"/>
              </a:spcBef>
              <a:spcAft>
                <a:spcPts val="0"/>
              </a:spcAft>
            </a:pPr>
            <a:r>
              <a:rPr lang="en-US" sz="1800" dirty="0">
                <a:effectLst/>
                <a:latin typeface="Verdana" panose="020B0604030504040204" pitchFamily="34" charset="0"/>
                <a:ea typeface="Verdana" panose="020B0604030504040204" pitchFamily="34" charset="0"/>
              </a:rPr>
              <a:t>What this all means is that we have a </a:t>
            </a:r>
            <a:r>
              <a:rPr lang="en-US" sz="1800" u="sng" dirty="0">
                <a:effectLst/>
                <a:latin typeface="Verdana" panose="020B0604030504040204" pitchFamily="34" charset="0"/>
                <a:ea typeface="Verdana" panose="020B0604030504040204" pitchFamily="34" charset="0"/>
              </a:rPr>
              <a:t>clear infection source and transmission mode</a:t>
            </a:r>
            <a:r>
              <a:rPr lang="en-US" sz="1800" dirty="0">
                <a:effectLst/>
                <a:latin typeface="Verdana" panose="020B0604030504040204" pitchFamily="34" charset="0"/>
                <a:ea typeface="Verdana" panose="020B0604030504040204" pitchFamily="34" charset="0"/>
              </a:rPr>
              <a:t> identified for the two WNV cases in the organ recipients. The two recipients’ cases have been approved in NEDSS for 2024, and we have updated the transmission modes to reflect this new conclusion.</a:t>
            </a:r>
            <a:endParaRPr lang="en-US" sz="1800" dirty="0">
              <a:effectLst/>
              <a:latin typeface="Calibri" panose="020F0502020204030204" pitchFamily="34" charset="0"/>
              <a:ea typeface="Verdana" panose="020B0604030504040204" pitchFamily="34" charset="0"/>
            </a:endParaRPr>
          </a:p>
          <a:p>
            <a:pPr marL="0" marR="0">
              <a:spcBef>
                <a:spcPts val="0"/>
              </a:spcBef>
              <a:spcAft>
                <a:spcPts val="0"/>
              </a:spcAft>
            </a:pPr>
            <a:r>
              <a:rPr lang="en-US" sz="1800" dirty="0">
                <a:effectLst/>
                <a:latin typeface="Verdana" panose="020B0604030504040204" pitchFamily="34" charset="0"/>
                <a:ea typeface="Verdana" panose="020B0604030504040204" pitchFamily="34" charset="0"/>
              </a:rPr>
              <a:t> </a:t>
            </a:r>
            <a:endParaRPr lang="en-US" sz="1800" dirty="0">
              <a:effectLst/>
              <a:latin typeface="Calibri" panose="020F0502020204030204" pitchFamily="34" charset="0"/>
              <a:ea typeface="Verdana" panose="020B0604030504040204" pitchFamily="34" charset="0"/>
            </a:endParaRPr>
          </a:p>
          <a:p>
            <a:pPr marL="0" marR="0">
              <a:spcBef>
                <a:spcPts val="0"/>
              </a:spcBef>
              <a:spcAft>
                <a:spcPts val="0"/>
              </a:spcAft>
            </a:pPr>
            <a:r>
              <a:rPr lang="en-US" sz="1800" dirty="0">
                <a:effectLst/>
                <a:latin typeface="Verdana" panose="020B0604030504040204" pitchFamily="34" charset="0"/>
                <a:ea typeface="Verdana" panose="020B0604030504040204" pitchFamily="34" charset="0"/>
              </a:rPr>
              <a:t>Also, the other person who received an organ (liver) from the same donor has continued to test negative and remain healthy. The limited number of similar cases like this in the literature make it difficult to say definitively why, but it is worth noting that this is not the first verified organ-derived WNV case we have investigated that is specific to donated kidneys. I’m sure additional research will shed more light on this one day.</a:t>
            </a:r>
            <a:endParaRPr lang="en-US" sz="1800" dirty="0">
              <a:effectLst/>
              <a:latin typeface="Calibri" panose="020F050202020403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46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592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Verdana" panose="020B0604030504040204" pitchFamily="34" charset="0"/>
                <a:cs typeface="Times New Roman" panose="02020603050405020304" pitchFamily="18" charset="0"/>
              </a:rPr>
              <a:t>We concluded that this was transplantation transmission of WNV despite the use of donor NAT screening. Limitations included difficulty obtaining kidney biopsies and a lack of donor CSF collection to provide more detailed diagnostics. </a:t>
            </a:r>
          </a:p>
          <a:p>
            <a:r>
              <a:rPr lang="en-US" sz="1800" dirty="0">
                <a:effectLst/>
                <a:latin typeface="Verdana" panose="020B0604030504040204" pitchFamily="34" charset="0"/>
                <a:ea typeface="Verdana" panose="020B0604030504040204" pitchFamily="34" charset="0"/>
                <a:cs typeface="Times New Roman" panose="02020603050405020304" pitchFamily="18" charset="0"/>
              </a:rPr>
              <a:t>WNV was not considered a differential diagnosis by the donor’s medical team despite his neurological illness and the strong endemicity of WNV in Texas. </a:t>
            </a:r>
          </a:p>
          <a:p>
            <a:r>
              <a:rPr lang="en-US" sz="1800" dirty="0">
                <a:effectLst/>
                <a:latin typeface="Verdana" panose="020B0604030504040204" pitchFamily="34" charset="0"/>
                <a:ea typeface="Verdana" panose="020B0604030504040204" pitchFamily="34" charset="0"/>
                <a:cs typeface="Times New Roman" panose="02020603050405020304" pitchFamily="18" charset="0"/>
              </a:rPr>
              <a:t>The donor’s serum viremia was also below the limit of detection for the screening NAT used by the OPO. Therefore, we suggest that both WNV IgM and NAT are used to screen organ donors with unexplained neurological illness during WNV season. </a:t>
            </a:r>
          </a:p>
          <a:p>
            <a:r>
              <a:rPr lang="en-US" sz="1800" dirty="0">
                <a:effectLst/>
                <a:latin typeface="Verdana" panose="020B0604030504040204" pitchFamily="34" charset="0"/>
                <a:ea typeface="Verdana" panose="020B0604030504040204" pitchFamily="34" charset="0"/>
                <a:cs typeface="Times New Roman" panose="02020603050405020304" pitchFamily="18" charset="0"/>
              </a:rPr>
              <a:t>We recommend maintaining investigation guidance documents and tools to streamline your response in similar cases. </a:t>
            </a:r>
          </a:p>
          <a:p>
            <a:r>
              <a:rPr lang="en-US" sz="1800" dirty="0">
                <a:effectLst/>
                <a:latin typeface="Verdana" panose="020B0604030504040204" pitchFamily="34" charset="0"/>
                <a:ea typeface="Verdana" panose="020B0604030504040204" pitchFamily="34" charset="0"/>
                <a:cs typeface="Times New Roman" panose="02020603050405020304" pitchFamily="18" charset="0"/>
              </a:rPr>
              <a:t>Continued research into the risk of organ transmission of WNV is ongoing and necessary.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745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Verdana" panose="020B0604030504040204" pitchFamily="34" charset="0"/>
                <a:cs typeface="Times New Roman" panose="02020603050405020304" pitchFamily="18" charset="0"/>
              </a:rPr>
              <a:t>We concluded that this was transplantation transmission of WNV despite the use of donor NAT screening. Limitations included difficulty obtaining kidney biopsies and a lack of donor CSF collection to provide more detailed diagnostics. </a:t>
            </a:r>
          </a:p>
          <a:p>
            <a:r>
              <a:rPr lang="en-US" sz="1800" dirty="0">
                <a:effectLst/>
                <a:latin typeface="Verdana" panose="020B0604030504040204" pitchFamily="34" charset="0"/>
                <a:ea typeface="Verdana" panose="020B0604030504040204" pitchFamily="34" charset="0"/>
                <a:cs typeface="Times New Roman" panose="02020603050405020304" pitchFamily="18" charset="0"/>
              </a:rPr>
              <a:t>WNV was not considered a differential diagnosis by the donor’s medical team despite his neurological illness and the strong endemicity of WNV in Texas. </a:t>
            </a:r>
          </a:p>
          <a:p>
            <a:r>
              <a:rPr lang="en-US" sz="1800" dirty="0">
                <a:effectLst/>
                <a:latin typeface="Verdana" panose="020B0604030504040204" pitchFamily="34" charset="0"/>
                <a:ea typeface="Verdana" panose="020B0604030504040204" pitchFamily="34" charset="0"/>
                <a:cs typeface="Times New Roman" panose="02020603050405020304" pitchFamily="18" charset="0"/>
              </a:rPr>
              <a:t>The donor’s serum viremia was also below the limit of detection for the screening NAT used by the OPO. Therefore, we suggest that both WNV IgM and NAT are used to screen organ donors with unexplained neurological illness during WNV season. </a:t>
            </a:r>
          </a:p>
          <a:p>
            <a:r>
              <a:rPr lang="en-US" sz="1800" dirty="0">
                <a:effectLst/>
                <a:latin typeface="Verdana" panose="020B0604030504040204" pitchFamily="34" charset="0"/>
                <a:ea typeface="Verdana" panose="020B0604030504040204" pitchFamily="34" charset="0"/>
                <a:cs typeface="Times New Roman" panose="02020603050405020304" pitchFamily="18" charset="0"/>
              </a:rPr>
              <a:t>We recommend maintaining investigation guidance documents and tools to streamline your response in similar cases. </a:t>
            </a:r>
          </a:p>
          <a:p>
            <a:r>
              <a:rPr lang="en-US" sz="1800" dirty="0">
                <a:effectLst/>
                <a:latin typeface="Verdana" panose="020B0604030504040204" pitchFamily="34" charset="0"/>
                <a:ea typeface="Verdana" panose="020B0604030504040204" pitchFamily="34" charset="0"/>
                <a:cs typeface="Times New Roman" panose="02020603050405020304" pitchFamily="18" charset="0"/>
              </a:rPr>
              <a:t>Continued research into the risk of organ transmission of WNV is ongoing and necessary.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834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Verdana" panose="020B0604030504040204" pitchFamily="34" charset="0"/>
                <a:cs typeface="Times New Roman" panose="02020603050405020304" pitchFamily="18" charset="0"/>
              </a:rPr>
              <a:t>I would like to thank all the fellow epidemiologists and investigators in Texas and at CDC who worked on this unique and challenging case. Thank you for your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986C-AFF0-4E51-8A85-8E64C8C13A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01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Here, we highlight the various specialized teams that work collaboratively within the healthcare safety unit, each one focused on critical aspects of healthcare safety and quality. </a:t>
            </a:r>
          </a:p>
          <a:p>
            <a:pPr marL="0" marR="0">
              <a:lnSpc>
                <a:spcPct val="115000"/>
              </a:lnSpc>
              <a:spcBef>
                <a:spcPts val="0"/>
              </a:spcBef>
              <a:spcAft>
                <a:spcPts val="0"/>
              </a:spcAft>
              <a:tabLst>
                <a:tab pos="457200" algn="l"/>
              </a:tabLst>
            </a:pPr>
            <a:endParaRPr lang="en-US" sz="1800" kern="100" dirty="0">
              <a:effectLst/>
              <a:latin typeface="Verdana" panose="020B060403050404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Under investigations we have the Healthcare-Associated Infections Team and Antimicrobial Resistance Team, under Data and Training, we have the Data Validation Team, the Texas Healthcare Safety Network Team, Antimicrobial Stewardship Team and Training Team. </a:t>
            </a:r>
          </a:p>
          <a:p>
            <a:pPr marL="0" marR="0">
              <a:lnSpc>
                <a:spcPct val="115000"/>
              </a:lnSpc>
              <a:spcBef>
                <a:spcPts val="0"/>
              </a:spcBef>
              <a:spcAft>
                <a:spcPts val="0"/>
              </a:spcAft>
              <a:tabLst>
                <a:tab pos="457200" algn="l"/>
              </a:tabLst>
            </a:pPr>
            <a:endParaRPr lang="en-US" sz="1800" kern="100" dirty="0">
              <a:effectLst/>
              <a:latin typeface="Verdana" panose="020B060403050404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Shown here is a picture of all the teams at one of our annual meetings.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67"/>
                </a:solidFill>
                <a:effectLst/>
                <a:uLnTx/>
                <a:uFillTx/>
                <a:latin typeface="Verdana"/>
                <a:ea typeface="+mn-ea"/>
                <a:cs typeface="+mn-cs"/>
              </a:rPr>
              <a:t>Slide </a:t>
            </a:r>
            <a:fld id="{29DE756F-184F-4D3A-B7EF-A08AD88F334E}" type="slidenum">
              <a:rPr kumimoji="0" lang="en-US" sz="12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373359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Now, Healthcare-Associated Infections are infections patients get while or soon after receiving healthcare.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Some of the causes of HAIs are poor hand hygiene, inadequate cleaning, disinfection, and sterilization, improper use of medical devices, and inadequate infection control practices.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Examples of HAIs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Central line-associated bloodstream infections (CLABSI)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Catheter-associated urinary tract infection (CAUTI)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Surgical site infections (SSI)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Verdana" panose="020B0604030504040204" pitchFamily="34" charset="0"/>
                <a:ea typeface="Aptos" panose="020B0004020202020204" pitchFamily="34" charset="0"/>
                <a:cs typeface="Times New Roman" panose="02020603050405020304" pitchFamily="18" charset="0"/>
              </a:rPr>
              <a:t>On any given day, about 1 in 31 hospital patients has at least one HAI</a:t>
            </a:r>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6</a:t>
            </a:fld>
            <a:endParaRPr lang="en-US"/>
          </a:p>
        </p:txBody>
      </p:sp>
    </p:spTree>
    <p:extLst>
      <p:ext uri="{BB962C8B-B14F-4D97-AF65-F5344CB8AC3E}">
        <p14:creationId xmlns:p14="http://schemas.microsoft.com/office/powerpoint/2010/main" val="62269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Texas has 8 Public Health Regions, each with 1 or 2 HAI Epidemiologists from DSHS providing on-site infection control expertise. This allows us to address infection control challenges much more effectively within each region while also building, maintaining, and strengthening relationships with our local stakeholders. The blue-colored counties are counties with a local health department, and all non-colored counties fall under the jurisdiction of DSHS.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7</a:t>
            </a:fld>
            <a:endParaRPr lang="en-US"/>
          </a:p>
        </p:txBody>
      </p:sp>
    </p:spTree>
    <p:extLst>
      <p:ext uri="{BB962C8B-B14F-4D97-AF65-F5344CB8AC3E}">
        <p14:creationId xmlns:p14="http://schemas.microsoft.com/office/powerpoint/2010/main" val="350352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What is the role of an HAI Epidemiologist?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1</a:t>
            </a:r>
            <a:r>
              <a:rPr lang="en-US" sz="1800" kern="100" baseline="30000" dirty="0">
                <a:effectLst/>
                <a:latin typeface="Verdana" panose="020B0604030504040204" pitchFamily="34" charset="0"/>
                <a:ea typeface="Aptos" panose="020B0004020202020204" pitchFamily="34" charset="0"/>
                <a:cs typeface="Times New Roman" panose="02020603050405020304" pitchFamily="18" charset="0"/>
              </a:rPr>
              <a:t>st</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 Box: one of the primary roles of HAI Epis is to be a healthcare infection prevention and control experts and a resource for regional and local stakeholders such as public health departments, infection preventionists, healthcare facilities, and the general population. We also collaborate with Infection Control professional groups like local APIC Chapters, the End Stage Renal Disease Network, HHSC Regulatory, HHSC Quality Monitoring Program, the Texas Medical Foundation, Texas correctional facilities, and Academic Centers.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2</a:t>
            </a:r>
            <a:r>
              <a:rPr lang="en-US" sz="1800" kern="100" baseline="30000" dirty="0">
                <a:effectLst/>
                <a:latin typeface="Verdana" panose="020B0604030504040204" pitchFamily="34" charset="0"/>
                <a:ea typeface="Aptos" panose="020B0004020202020204" pitchFamily="34" charset="0"/>
                <a:cs typeface="Times New Roman" panose="02020603050405020304" pitchFamily="18" charset="0"/>
              </a:rPr>
              <a:t>nd</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 Box: Another role of an HAI Epi is to provide education, training, and mentorship on HAIs and MDROs to local health departments and healthcare settings to sustain infection control expertise and ensure best practices, recommendations, and policies are followed appropriately in the field.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3</a:t>
            </a:r>
            <a:r>
              <a:rPr lang="en-US" sz="1800" kern="100" baseline="30000" dirty="0">
                <a:effectLst/>
                <a:latin typeface="Verdana" panose="020B0604030504040204" pitchFamily="34" charset="0"/>
                <a:ea typeface="Aptos" panose="020B0004020202020204" pitchFamily="34" charset="0"/>
                <a:cs typeface="Times New Roman" panose="02020603050405020304" pitchFamily="18" charset="0"/>
              </a:rPr>
              <a:t>rd</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 Box: Another role of an HAI Epi is to conduct standardized non-regulatory proactive or response-driven infection control assessments, known as ICARs, provided onsite or remote for healthcare facilities, often in collaboration with local health department staff, to identify, evaluate, and provide healthcare facility-specific infection control recommendations.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4</a:t>
            </a:r>
            <a:r>
              <a:rPr lang="en-US" sz="1800" kern="100" baseline="30000" dirty="0">
                <a:effectLst/>
                <a:latin typeface="Verdana" panose="020B0604030504040204" pitchFamily="34" charset="0"/>
                <a:ea typeface="Aptos" panose="020B0004020202020204" pitchFamily="34" charset="0"/>
                <a:cs typeface="Times New Roman" panose="02020603050405020304" pitchFamily="18" charset="0"/>
              </a:rPr>
              <a:t>th</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 Box: From these ICARs, epis can promptly respond to investigations and manage outbreaks in healthcare settings, to prevent the further spread of infectious diseases among visitors, other patients, and staff, and decrease patient morbidity and mortality.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5</a:t>
            </a:r>
            <a:r>
              <a:rPr lang="en-US" sz="1800" kern="100" baseline="30000" dirty="0">
                <a:effectLst/>
                <a:latin typeface="Verdana" panose="020B0604030504040204" pitchFamily="34" charset="0"/>
                <a:ea typeface="Aptos" panose="020B0004020202020204" pitchFamily="34" charset="0"/>
                <a:cs typeface="Times New Roman" panose="02020603050405020304" pitchFamily="18" charset="0"/>
              </a:rPr>
              <a:t>th</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 Box: Lastly, HAI Epis often partners with other programs such as epidemiology, zoonosis control, vaccine-preventable diseases, tuberculosis, border health, and the HIV/STD program, when needed, to assist with infection control questions.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089" marR="0" lvl="1" indent="-342900" algn="l" defTabSz="914400" rtl="0" eaLnBrk="1" fontAlgn="auto" latinLnBrk="0" hangingPunct="1">
              <a:lnSpc>
                <a:spcPct val="100000"/>
              </a:lnSpc>
              <a:spcBef>
                <a:spcPts val="0"/>
              </a:spcBef>
              <a:spcAft>
                <a:spcPts val="0"/>
              </a:spcAft>
              <a:buClrTx/>
              <a:buSzTx/>
              <a:buFontTx/>
              <a:buNone/>
              <a:tabLst/>
              <a:defRPr/>
            </a:pPr>
            <a:endParaRPr lang="en-US" dirty="0"/>
          </a:p>
          <a:p>
            <a:pPr marL="800089" lvl="1" indent="-342900" algn="l"/>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F774D-B656-437A-A4BD-B780790F25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HAI Investigations can range in scope from responding to novel or emerging antimicrobial-resistant organisms to bloodborne pathogen exposures and to investigating potentially compromised medical products such as Botox, bone allografts, epidural anesthesia, and organ transplants.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To learn more about some of these investigations and how we collaborate, I will now pass it over to Angel Guevara, who will discuss a Hepatitis B exposure in an acute care hospital dialysis unit.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8E954-7C2C-419B-9FD6-03537902AA31}" type="slidenum">
              <a:rPr lang="en-US" smtClean="0"/>
              <a:t>9</a:t>
            </a:fld>
            <a:endParaRPr lang="en-US"/>
          </a:p>
        </p:txBody>
      </p:sp>
    </p:spTree>
    <p:extLst>
      <p:ext uri="{BB962C8B-B14F-4D97-AF65-F5344CB8AC3E}">
        <p14:creationId xmlns:p14="http://schemas.microsoft.com/office/powerpoint/2010/main" val="323607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jpeg"/><Relationship Id="rId1" Type="http://schemas.openxmlformats.org/officeDocument/2006/relationships/slideMaster" Target="../slideMasters/slideMaster1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7/23/2025</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4634370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1298893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6180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1459384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26867862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4184558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316563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4234071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3642889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372058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7/23/2025</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19494584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1568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3021454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8444266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8431503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725798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653886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2181069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8858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930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267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1802238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1646100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6313565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3766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4692520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1321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42535822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7150709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7522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02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lIns="0" tIns="0" rIns="0" bIns="0" anchor="b">
            <a:noAutofit/>
          </a:bodyPr>
          <a:lstStyle>
            <a:lvl1pPr algn="l">
              <a:defRPr sz="4800" b="1">
                <a:solidFill>
                  <a:schemeClr val="bg1"/>
                </a:solidFill>
              </a:defRPr>
            </a:lvl1pPr>
          </a:lstStyle>
          <a:p>
            <a:r>
              <a:rPr lang="en-US"/>
              <a:t>Click to edit Master title style</a:t>
            </a:r>
          </a:p>
        </p:txBody>
      </p:sp>
      <p:sp>
        <p:nvSpPr>
          <p:cNvPr id="3" name="Subtitle"/>
          <p:cNvSpPr>
            <a:spLocks noGrp="1"/>
          </p:cNvSpPr>
          <p:nvPr>
            <p:ph type="subTitle" idx="1"/>
          </p:nvPr>
        </p:nvSpPr>
        <p:spPr>
          <a:xfrm>
            <a:off x="1554480" y="4906338"/>
            <a:ext cx="9144000" cy="1188720"/>
          </a:xfrm>
        </p:spPr>
        <p:txBody>
          <a:bodyPr anchor="t">
            <a:normAutofit/>
          </a:bodyPr>
          <a:lstStyle>
            <a:lvl1pPr marL="0" indent="0" algn="l">
              <a:buNone/>
              <a:defRPr sz="2400" b="1">
                <a:solidFill>
                  <a:schemeClr val="accent4"/>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09360"/>
            <a:ext cx="2103120" cy="365125"/>
          </a:xfrm>
        </p:spPr>
        <p:txBody>
          <a:body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721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2606913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20519065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6" name="Content Placeholder 5"/>
          <p:cNvSpPr>
            <a:spLocks noGrp="1"/>
          </p:cNvSpPr>
          <p:nvPr>
            <p:ph sz="quarter" idx="13"/>
          </p:nvPr>
        </p:nvSpPr>
        <p:spPr>
          <a:xfrm>
            <a:off x="1834720" y="1669003"/>
            <a:ext cx="951908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cxnSp>
        <p:nvCxnSpPr>
          <p:cNvPr id="9" name="Line 8"/>
          <p:cNvCxnSpPr/>
          <p:nvPr userDrawn="1"/>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95855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8" name="Title 1"/>
          <p:cNvSpPr>
            <a:spLocks noGrp="1"/>
          </p:cNvSpPr>
          <p:nvPr>
            <p:ph type="ctrTitle"/>
          </p:nvPr>
        </p:nvSpPr>
        <p:spPr>
          <a:xfrm>
            <a:off x="914400" y="2362201"/>
            <a:ext cx="10363200" cy="762000"/>
          </a:xfrm>
          <a:prstGeom prst="rect">
            <a:avLst/>
          </a:prstGeom>
        </p:spPr>
        <p:txBody>
          <a:bodyPr/>
          <a:lstStyle>
            <a:lvl1pPr>
              <a:defRPr b="1">
                <a:solidFill>
                  <a:srgbClr val="003399"/>
                </a:solidFill>
              </a:defRPr>
            </a:lvl1pPr>
          </a:lstStyle>
          <a:p>
            <a:r>
              <a:rPr lang="en-US">
                <a:solidFill>
                  <a:schemeClr val="accent1">
                    <a:lumMod val="75000"/>
                  </a:schemeClr>
                </a:solidFill>
              </a:rPr>
              <a:t>Click to edit Master title style</a:t>
            </a:r>
          </a:p>
        </p:txBody>
      </p:sp>
      <p:sp>
        <p:nvSpPr>
          <p:cNvPr id="4" name="Text Placeholder 3">
            <a:extLst>
              <a:ext uri="{FF2B5EF4-FFF2-40B4-BE49-F238E27FC236}">
                <a16:creationId xmlns:a16="http://schemas.microsoft.com/office/drawing/2014/main" id="{9616ADBD-19FC-47B9-B168-97767E933428}"/>
              </a:ext>
            </a:extLst>
          </p:cNvPr>
          <p:cNvSpPr>
            <a:spLocks noGrp="1"/>
          </p:cNvSpPr>
          <p:nvPr>
            <p:ph type="body" sz="quarter" idx="10" hasCustomPrompt="1"/>
          </p:nvPr>
        </p:nvSpPr>
        <p:spPr>
          <a:xfrm>
            <a:off x="4267200" y="5919355"/>
            <a:ext cx="3657600" cy="304800"/>
          </a:xfrm>
          <a:prstGeom prst="rect">
            <a:avLst/>
          </a:prstGeom>
        </p:spPr>
        <p:txBody>
          <a:bodyPr/>
          <a:lstStyle>
            <a:lvl1pPr>
              <a:defRPr sz="1400" b="0" i="1">
                <a:solidFill>
                  <a:schemeClr val="accent1"/>
                </a:solidFill>
                <a:latin typeface="Arial" panose="020B0604020202020204" pitchFamily="34" charset="0"/>
                <a:cs typeface="Arial" panose="020B0604020202020204" pitchFamily="34" charset="0"/>
              </a:defRPr>
            </a:lvl1pPr>
          </a:lstStyle>
          <a:p>
            <a:pPr lvl="0"/>
            <a:r>
              <a:rPr lang="en-US"/>
              <a:t>Updated: Day Month, Year</a:t>
            </a:r>
          </a:p>
        </p:txBody>
      </p:sp>
      <p:sp>
        <p:nvSpPr>
          <p:cNvPr id="5" name="Text Placeholder 4">
            <a:extLst>
              <a:ext uri="{FF2B5EF4-FFF2-40B4-BE49-F238E27FC236}">
                <a16:creationId xmlns:a16="http://schemas.microsoft.com/office/drawing/2014/main" id="{F85CCF8B-9050-4122-B212-0BDBA494917D}"/>
              </a:ext>
            </a:extLst>
          </p:cNvPr>
          <p:cNvSpPr>
            <a:spLocks noGrp="1"/>
          </p:cNvSpPr>
          <p:nvPr>
            <p:ph type="body" sz="quarter" idx="11" hasCustomPrompt="1"/>
          </p:nvPr>
        </p:nvSpPr>
        <p:spPr>
          <a:xfrm>
            <a:off x="3771900" y="4293178"/>
            <a:ext cx="4648200" cy="457200"/>
          </a:xfrm>
          <a:prstGeom prst="rect">
            <a:avLst/>
          </a:prstGeom>
        </p:spPr>
        <p:txBody>
          <a:bodyPr/>
          <a:lstStyle>
            <a:lvl1pPr>
              <a:defRPr sz="2000" b="1" i="1" u="none">
                <a:solidFill>
                  <a:schemeClr val="tx2"/>
                </a:solidFill>
                <a:latin typeface="Arial" panose="020B0604020202020204" pitchFamily="34" charset="0"/>
                <a:cs typeface="Arial" panose="020B0604020202020204" pitchFamily="34" charset="0"/>
              </a:defRPr>
            </a:lvl1pPr>
          </a:lstStyle>
          <a:p>
            <a:pPr lvl="0"/>
            <a:r>
              <a:rPr lang="en-US"/>
              <a:t>Name</a:t>
            </a:r>
          </a:p>
        </p:txBody>
      </p:sp>
      <p:pic>
        <p:nvPicPr>
          <p:cNvPr id="7" name="Picture 6" descr="A picture containing text&#10;&#10;Description automatically generated">
            <a:extLst>
              <a:ext uri="{FF2B5EF4-FFF2-40B4-BE49-F238E27FC236}">
                <a16:creationId xmlns:a16="http://schemas.microsoft.com/office/drawing/2014/main" id="{D6129970-B8D3-421E-B68C-BC1A67EA77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562" b="13369"/>
          <a:stretch/>
        </p:blipFill>
        <p:spPr>
          <a:xfrm>
            <a:off x="62158" y="5029200"/>
            <a:ext cx="1704484" cy="1245456"/>
          </a:xfrm>
          <a:prstGeom prst="rect">
            <a:avLst/>
          </a:prstGeom>
        </p:spPr>
      </p:pic>
    </p:spTree>
    <p:extLst>
      <p:ext uri="{BB962C8B-B14F-4D97-AF65-F5344CB8AC3E}">
        <p14:creationId xmlns:p14="http://schemas.microsoft.com/office/powerpoint/2010/main" val="19676894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914400" y="2362201"/>
            <a:ext cx="10363200" cy="1470025"/>
          </a:xfrm>
          <a:prstGeom prst="rect">
            <a:avLst/>
          </a:prstGeom>
        </p:spPr>
        <p:txBody>
          <a:bodyPr/>
          <a:lstStyle>
            <a:lvl1pPr>
              <a:defRPr>
                <a:solidFill>
                  <a:schemeClr val="tx2"/>
                </a:solidFill>
              </a:defRPr>
            </a:lvl1pPr>
          </a:lstStyle>
          <a:p>
            <a:r>
              <a:rPr lang="en-US">
                <a:solidFill>
                  <a:schemeClr val="accent1">
                    <a:lumMod val="75000"/>
                  </a:schemeClr>
                </a:solidFill>
              </a:rPr>
              <a:t>Click to edit Master title style</a:t>
            </a:r>
          </a:p>
        </p:txBody>
      </p:sp>
      <p:pic>
        <p:nvPicPr>
          <p:cNvPr id="9" name="Picture 8" descr="A picture containing text&#10;&#10;Description automatically generated">
            <a:extLst>
              <a:ext uri="{FF2B5EF4-FFF2-40B4-BE49-F238E27FC236}">
                <a16:creationId xmlns:a16="http://schemas.microsoft.com/office/drawing/2014/main" id="{461A0575-1388-4378-A950-22D97D60D2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562" b="13369"/>
          <a:stretch/>
        </p:blipFill>
        <p:spPr>
          <a:xfrm>
            <a:off x="62158" y="5029200"/>
            <a:ext cx="1704484" cy="1245456"/>
          </a:xfrm>
          <a:prstGeom prst="rect">
            <a:avLst/>
          </a:prstGeom>
        </p:spPr>
      </p:pic>
    </p:spTree>
    <p:extLst>
      <p:ext uri="{BB962C8B-B14F-4D97-AF65-F5344CB8AC3E}">
        <p14:creationId xmlns:p14="http://schemas.microsoft.com/office/powerpoint/2010/main" val="30511925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9" name="Picture 18" descr="A picture containing text&#10;&#10;Description automatically generated">
            <a:extLst>
              <a:ext uri="{FF2B5EF4-FFF2-40B4-BE49-F238E27FC236}">
                <a16:creationId xmlns:a16="http://schemas.microsoft.com/office/drawing/2014/main" id="{02EE5257-3C06-4316-B086-2C569F0ED2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562" b="13369"/>
          <a:stretch/>
        </p:blipFill>
        <p:spPr>
          <a:xfrm>
            <a:off x="62158" y="5029200"/>
            <a:ext cx="1704484" cy="1245456"/>
          </a:xfrm>
          <a:prstGeom prst="rect">
            <a:avLst/>
          </a:prstGeom>
        </p:spPr>
      </p:pic>
      <p:sp>
        <p:nvSpPr>
          <p:cNvPr id="5" name="Title 1">
            <a:extLst>
              <a:ext uri="{FF2B5EF4-FFF2-40B4-BE49-F238E27FC236}">
                <a16:creationId xmlns:a16="http://schemas.microsoft.com/office/drawing/2014/main" id="{B151DF9B-F957-B208-9ABA-EA4C9705207F}"/>
              </a:ext>
            </a:extLst>
          </p:cNvPr>
          <p:cNvSpPr txBox="1">
            <a:spLocks/>
          </p:cNvSpPr>
          <p:nvPr userDrawn="1"/>
        </p:nvSpPr>
        <p:spPr>
          <a:xfrm>
            <a:off x="4953000" y="3643398"/>
            <a:ext cx="4045718" cy="783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a:solidFill>
                  <a:srgbClr val="1C2957"/>
                </a:solidFill>
              </a:rPr>
              <a:t>Scan the QR code or visit:</a:t>
            </a:r>
            <a:br>
              <a:rPr lang="en-US" sz="1800" b="1">
                <a:solidFill>
                  <a:srgbClr val="1C2957"/>
                </a:solidFill>
              </a:rPr>
            </a:br>
            <a:r>
              <a:rPr lang="en-US" sz="1800" b="0">
                <a:solidFill>
                  <a:srgbClr val="1C2957"/>
                </a:solidFill>
              </a:rPr>
              <a:t>www</a:t>
            </a:r>
            <a:r>
              <a:rPr lang="en-US" sz="1800" b="1">
                <a:solidFill>
                  <a:srgbClr val="1C2957"/>
                </a:solidFill>
              </a:rPr>
              <a:t>.</a:t>
            </a:r>
            <a:r>
              <a:rPr lang="en-US" sz="1800">
                <a:solidFill>
                  <a:srgbClr val="1C2957"/>
                </a:solidFill>
              </a:rPr>
              <a:t>tarrantcountytx.gov/health</a:t>
            </a:r>
          </a:p>
        </p:txBody>
      </p:sp>
      <p:sp>
        <p:nvSpPr>
          <p:cNvPr id="16" name="Title 1">
            <a:extLst>
              <a:ext uri="{FF2B5EF4-FFF2-40B4-BE49-F238E27FC236}">
                <a16:creationId xmlns:a16="http://schemas.microsoft.com/office/drawing/2014/main" id="{268055D9-F91D-4123-4935-0DD8B22E3460}"/>
              </a:ext>
            </a:extLst>
          </p:cNvPr>
          <p:cNvSpPr txBox="1">
            <a:spLocks/>
          </p:cNvSpPr>
          <p:nvPr userDrawn="1"/>
        </p:nvSpPr>
        <p:spPr>
          <a:xfrm>
            <a:off x="4953000" y="1371600"/>
            <a:ext cx="3759592" cy="1015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a:solidFill>
                  <a:srgbClr val="1C2957"/>
                </a:solidFill>
              </a:rPr>
              <a:t>Main Address:</a:t>
            </a:r>
            <a:br>
              <a:rPr lang="en-US" sz="1800" b="1">
                <a:solidFill>
                  <a:srgbClr val="1C2957"/>
                </a:solidFill>
              </a:rPr>
            </a:br>
            <a:r>
              <a:rPr lang="en-US" sz="1800">
                <a:solidFill>
                  <a:srgbClr val="1C2957"/>
                </a:solidFill>
              </a:rPr>
              <a:t>1101 S. Main Street</a:t>
            </a:r>
            <a:br>
              <a:rPr lang="en-US" sz="1800">
                <a:solidFill>
                  <a:srgbClr val="1C2957"/>
                </a:solidFill>
              </a:rPr>
            </a:br>
            <a:r>
              <a:rPr lang="en-US" sz="1800">
                <a:solidFill>
                  <a:srgbClr val="1C2957"/>
                </a:solidFill>
              </a:rPr>
              <a:t>Fort Worth, Texas 76104</a:t>
            </a:r>
          </a:p>
        </p:txBody>
      </p:sp>
      <p:sp>
        <p:nvSpPr>
          <p:cNvPr id="17" name="Title 1">
            <a:extLst>
              <a:ext uri="{FF2B5EF4-FFF2-40B4-BE49-F238E27FC236}">
                <a16:creationId xmlns:a16="http://schemas.microsoft.com/office/drawing/2014/main" id="{D01E0B60-6A28-46D3-6ED3-9B752BBD8436}"/>
              </a:ext>
            </a:extLst>
          </p:cNvPr>
          <p:cNvSpPr txBox="1">
            <a:spLocks/>
          </p:cNvSpPr>
          <p:nvPr userDrawn="1"/>
        </p:nvSpPr>
        <p:spPr>
          <a:xfrm>
            <a:off x="4953000" y="2583945"/>
            <a:ext cx="3648497"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a:solidFill>
                  <a:srgbClr val="1C2957"/>
                </a:solidFill>
              </a:rPr>
              <a:t>Phone:</a:t>
            </a:r>
          </a:p>
          <a:p>
            <a:pPr algn="l"/>
            <a:r>
              <a:rPr lang="en-US" sz="1800">
                <a:solidFill>
                  <a:srgbClr val="1C2957"/>
                </a:solidFill>
              </a:rPr>
              <a:t>817-248-6299</a:t>
            </a:r>
          </a:p>
        </p:txBody>
      </p:sp>
      <p:pic>
        <p:nvPicPr>
          <p:cNvPr id="21" name="Picture 20">
            <a:extLst>
              <a:ext uri="{FF2B5EF4-FFF2-40B4-BE49-F238E27FC236}">
                <a16:creationId xmlns:a16="http://schemas.microsoft.com/office/drawing/2014/main" id="{8CF2E135-2509-ED8B-E045-029B6F3D41D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481637" y="4802967"/>
            <a:ext cx="1228726" cy="1228726"/>
          </a:xfrm>
          <a:prstGeom prst="rect">
            <a:avLst/>
          </a:prstGeom>
        </p:spPr>
      </p:pic>
      <p:pic>
        <p:nvPicPr>
          <p:cNvPr id="23" name="Graphic 22">
            <a:extLst>
              <a:ext uri="{FF2B5EF4-FFF2-40B4-BE49-F238E27FC236}">
                <a16:creationId xmlns:a16="http://schemas.microsoft.com/office/drawing/2014/main" id="{154922A2-4FE0-871F-A534-A9890DC7088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1595" y="2588592"/>
            <a:ext cx="685800" cy="685800"/>
          </a:xfrm>
          <a:prstGeom prst="rect">
            <a:avLst/>
          </a:prstGeom>
        </p:spPr>
      </p:pic>
      <p:pic>
        <p:nvPicPr>
          <p:cNvPr id="25" name="Graphic 24">
            <a:extLst>
              <a:ext uri="{FF2B5EF4-FFF2-40B4-BE49-F238E27FC236}">
                <a16:creationId xmlns:a16="http://schemas.microsoft.com/office/drawing/2014/main" id="{EF0FF8D6-710C-D5C4-4B67-1AD2CC8AE7E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91594" y="3692017"/>
            <a:ext cx="685801" cy="685801"/>
          </a:xfrm>
          <a:prstGeom prst="rect">
            <a:avLst/>
          </a:prstGeom>
        </p:spPr>
      </p:pic>
      <p:pic>
        <p:nvPicPr>
          <p:cNvPr id="27" name="Graphic 26">
            <a:extLst>
              <a:ext uri="{FF2B5EF4-FFF2-40B4-BE49-F238E27FC236}">
                <a16:creationId xmlns:a16="http://schemas.microsoft.com/office/drawing/2014/main" id="{5D74F7E8-4FC2-70F0-3F4D-DCB63F0B001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991594" y="1487326"/>
            <a:ext cx="683128" cy="683128"/>
          </a:xfrm>
          <a:prstGeom prst="rect">
            <a:avLst/>
          </a:prstGeom>
        </p:spPr>
      </p:pic>
    </p:spTree>
    <p:extLst>
      <p:ext uri="{BB962C8B-B14F-4D97-AF65-F5344CB8AC3E}">
        <p14:creationId xmlns:p14="http://schemas.microsoft.com/office/powerpoint/2010/main" val="10039089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905000"/>
            <a:ext cx="109728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a:solidFill>
                  <a:schemeClr val="accent1">
                    <a:lumMod val="75000"/>
                  </a:schemeClr>
                </a:solidFill>
              </a:rPr>
              <a:t>Click to edit Master title styles</a:t>
            </a:r>
            <a:endParaRPr lang="en-US"/>
          </a:p>
          <a:p>
            <a:pPr lvl="1"/>
            <a:r>
              <a:rPr lang="en-US">
                <a:solidFill>
                  <a:schemeClr val="accent1">
                    <a:lumMod val="75000"/>
                  </a:schemeClr>
                </a:solidFill>
              </a:rPr>
              <a:t>Second level</a:t>
            </a:r>
            <a:endParaRPr lang="en-US"/>
          </a:p>
          <a:p>
            <a:pPr lvl="2"/>
            <a:r>
              <a:rPr lang="en-US">
                <a:solidFill>
                  <a:schemeClr val="accent1">
                    <a:lumMod val="75000"/>
                  </a:schemeClr>
                </a:solidFill>
              </a:rPr>
              <a:t>Third level</a:t>
            </a:r>
            <a:endParaRPr lang="en-US"/>
          </a:p>
          <a:p>
            <a:pPr lvl="3"/>
            <a:r>
              <a:rPr lang="en-US">
                <a:solidFill>
                  <a:schemeClr val="accent1">
                    <a:lumMod val="75000"/>
                  </a:schemeClr>
                </a:solidFill>
              </a:rPr>
              <a:t>Fourth level</a:t>
            </a:r>
            <a:endParaRPr lang="en-US"/>
          </a:p>
          <a:p>
            <a:pPr lvl="4"/>
            <a:r>
              <a:rPr lang="en-US">
                <a:solidFill>
                  <a:schemeClr val="accent1">
                    <a:lumMod val="75000"/>
                  </a:schemeClr>
                </a:solidFill>
              </a:rPr>
              <a:t>Fifth level</a:t>
            </a:r>
            <a:endParaRPr lang="en-US"/>
          </a:p>
        </p:txBody>
      </p:sp>
      <p:sp>
        <p:nvSpPr>
          <p:cNvPr id="6" name="Title 5">
            <a:extLst>
              <a:ext uri="{FF2B5EF4-FFF2-40B4-BE49-F238E27FC236}">
                <a16:creationId xmlns:a16="http://schemas.microsoft.com/office/drawing/2014/main" id="{0715E961-3EE0-463F-AF00-976A4EC9A99E}"/>
              </a:ext>
            </a:extLst>
          </p:cNvPr>
          <p:cNvSpPr>
            <a:spLocks noGrp="1"/>
          </p:cNvSpPr>
          <p:nvPr>
            <p:ph type="title"/>
          </p:nvPr>
        </p:nvSpPr>
        <p:spPr>
          <a:xfrm>
            <a:off x="609600" y="731836"/>
            <a:ext cx="10972800" cy="838200"/>
          </a:xfrm>
          <a:prstGeom prst="rect">
            <a:avLst/>
          </a:prstGeom>
        </p:spPr>
        <p:txBody>
          <a:bodyPr/>
          <a:lstStyle>
            <a:lvl1pPr>
              <a:defRPr b="1">
                <a:solidFill>
                  <a:schemeClr val="tx2"/>
                </a:solidFill>
              </a:defRPr>
            </a:lvl1pPr>
          </a:lstStyle>
          <a:p>
            <a:r>
              <a:rPr lang="en-US"/>
              <a:t>Click to edit Master title style</a:t>
            </a:r>
          </a:p>
        </p:txBody>
      </p:sp>
    </p:spTree>
    <p:extLst>
      <p:ext uri="{BB962C8B-B14F-4D97-AF65-F5344CB8AC3E}">
        <p14:creationId xmlns:p14="http://schemas.microsoft.com/office/powerpoint/2010/main" val="31696587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chemeClr val="accent1"/>
                </a:solidFill>
              </a:defRPr>
            </a:lvl1pPr>
          </a:lstStyle>
          <a:p>
            <a:r>
              <a:rPr lang="en-US">
                <a:solidFill>
                  <a:schemeClr val="accent1">
                    <a:lumMod val="75000"/>
                  </a:schemeClr>
                </a:solidFill>
              </a:rPr>
              <a:t>Click to edit Master title style</a:t>
            </a:r>
            <a:endParaRPr lang="en-US"/>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solidFill>
                  <a:schemeClr val="accent1">
                    <a:lumMod val="75000"/>
                  </a:schemeClr>
                </a:solidFill>
              </a:rPr>
              <a:t>Click to edit Master title style</a:t>
            </a:r>
            <a:endParaRPr lang="en-US"/>
          </a:p>
        </p:txBody>
      </p:sp>
    </p:spTree>
    <p:extLst>
      <p:ext uri="{BB962C8B-B14F-4D97-AF65-F5344CB8AC3E}">
        <p14:creationId xmlns:p14="http://schemas.microsoft.com/office/powerpoint/2010/main" val="34741519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txBox="1">
            <a:spLocks/>
          </p:cNvSpPr>
          <p:nvPr userDrawn="1"/>
        </p:nvSpPr>
        <p:spPr>
          <a:xfrm>
            <a:off x="609600" y="715962"/>
            <a:ext cx="10972800" cy="1036638"/>
          </a:xfrm>
          <a:prstGeom prst="rect">
            <a:avLst/>
          </a:prstGeom>
        </p:spPr>
        <p:txBody>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en-US" sz="4400" b="1">
                <a:solidFill>
                  <a:schemeClr val="accent1"/>
                </a:solidFill>
              </a:rPr>
              <a:t>Click to edit Master title style</a:t>
            </a:r>
          </a:p>
        </p:txBody>
      </p:sp>
      <p:sp>
        <p:nvSpPr>
          <p:cNvPr id="7" name="Text Placeholder 2"/>
          <p:cNvSpPr>
            <a:spLocks noGrp="1"/>
          </p:cNvSpPr>
          <p:nvPr>
            <p:ph type="body" idx="1" hasCustomPrompt="1"/>
          </p:nvPr>
        </p:nvSpPr>
        <p:spPr>
          <a:xfrm>
            <a:off x="609600" y="1828800"/>
            <a:ext cx="5386917" cy="63976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solidFill>
                  <a:schemeClr val="accent1">
                    <a:lumMod val="75000"/>
                  </a:schemeClr>
                </a:solidFill>
              </a:rPr>
              <a:t>Side 1</a:t>
            </a:r>
            <a:endParaRPr lang="en-US"/>
          </a:p>
        </p:txBody>
      </p:sp>
      <p:sp>
        <p:nvSpPr>
          <p:cNvPr id="8" name="Content Placeholder 3"/>
          <p:cNvSpPr>
            <a:spLocks noGrp="1"/>
          </p:cNvSpPr>
          <p:nvPr>
            <p:ph sz="half" idx="2"/>
          </p:nvPr>
        </p:nvSpPr>
        <p:spPr>
          <a:xfrm>
            <a:off x="609600" y="2468562"/>
            <a:ext cx="5386917" cy="392112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b="0" baseline="0">
                <a:solidFill>
                  <a:schemeClr val="accent1"/>
                </a:solidFill>
              </a:defRPr>
            </a:lvl1pPr>
            <a:lvl2pPr>
              <a:defRPr sz="2000" b="0">
                <a:solidFill>
                  <a:schemeClr val="accent1"/>
                </a:solidFill>
              </a:defRPr>
            </a:lvl2pPr>
            <a:lvl3pPr>
              <a:defRPr sz="1800" b="0" baseline="0">
                <a:solidFill>
                  <a:schemeClr val="accent1"/>
                </a:solidFill>
              </a:defRPr>
            </a:lvl3pPr>
            <a:lvl4pPr>
              <a:defRPr sz="1600" b="0">
                <a:solidFill>
                  <a:schemeClr val="accent1"/>
                </a:solidFill>
              </a:defRPr>
            </a:lvl4pPr>
            <a:lvl5pPr>
              <a:defRPr sz="1600" b="0">
                <a:solidFill>
                  <a:schemeClr val="accent1"/>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solidFill>
                  <a:schemeClr val="accent1">
                    <a:lumMod val="75000"/>
                  </a:schemeClr>
                </a:solidFill>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solidFill>
                  <a:schemeClr val="accent1">
                    <a:lumMod val="75000"/>
                  </a:schemeClr>
                </a:solidFill>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solidFill>
                  <a:schemeClr val="accent1">
                    <a:lumMod val="75000"/>
                  </a:schemeClr>
                </a:solidFill>
              </a:rPr>
              <a:t>Third level</a:t>
            </a:r>
          </a:p>
          <a:p>
            <a:pPr marL="342900" marR="0" lvl="3"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solidFill>
                  <a:schemeClr val="accent1">
                    <a:lumMod val="75000"/>
                  </a:schemeClr>
                </a:solidFill>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solidFill>
                  <a:schemeClr val="accent1">
                    <a:lumMod val="75000"/>
                  </a:schemeClr>
                </a:solidFill>
              </a:rPr>
              <a:t>Fifth level</a:t>
            </a:r>
            <a:endParaRPr lang="en-US"/>
          </a:p>
        </p:txBody>
      </p:sp>
      <p:sp>
        <p:nvSpPr>
          <p:cNvPr id="9" name="Text Placeholder 4"/>
          <p:cNvSpPr>
            <a:spLocks noGrp="1"/>
          </p:cNvSpPr>
          <p:nvPr>
            <p:ph type="body" sz="quarter" idx="3" hasCustomPrompt="1"/>
          </p:nvPr>
        </p:nvSpPr>
        <p:spPr>
          <a:xfrm>
            <a:off x="6193368" y="1828800"/>
            <a:ext cx="5389033" cy="63976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solidFill>
                  <a:schemeClr val="accent1">
                    <a:lumMod val="75000"/>
                  </a:schemeClr>
                </a:solidFill>
              </a:rPr>
              <a:t>Side 2</a:t>
            </a:r>
            <a:endParaRPr lang="en-US"/>
          </a:p>
        </p:txBody>
      </p:sp>
      <p:sp>
        <p:nvSpPr>
          <p:cNvPr id="10" name="Content Placeholder 5"/>
          <p:cNvSpPr>
            <a:spLocks noGrp="1"/>
          </p:cNvSpPr>
          <p:nvPr>
            <p:ph sz="quarter" idx="4"/>
          </p:nvPr>
        </p:nvSpPr>
        <p:spPr>
          <a:xfrm>
            <a:off x="6193368" y="2468562"/>
            <a:ext cx="5389033" cy="392112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solidFill>
                  <a:schemeClr val="accent1">
                    <a:lumMod val="75000"/>
                  </a:schemeClr>
                </a:solidFill>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solidFill>
                  <a:schemeClr val="accent1">
                    <a:lumMod val="75000"/>
                  </a:schemeClr>
                </a:solidFill>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solidFill>
                  <a:schemeClr val="accent1">
                    <a:lumMod val="75000"/>
                  </a:schemeClr>
                </a:solidFill>
              </a:rPr>
              <a:t>Third level</a:t>
            </a:r>
          </a:p>
          <a:p>
            <a:pPr marL="342900" marR="0" lvl="3"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solidFill>
                  <a:schemeClr val="accent1">
                    <a:lumMod val="75000"/>
                  </a:schemeClr>
                </a:solidFill>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solidFill>
                  <a:schemeClr val="accent1">
                    <a:lumMod val="75000"/>
                  </a:schemeClr>
                </a:solidFill>
              </a:rPr>
              <a:t>Fifth level</a:t>
            </a:r>
            <a:endParaRPr lang="en-US"/>
          </a:p>
        </p:txBody>
      </p:sp>
    </p:spTree>
    <p:extLst>
      <p:ext uri="{BB962C8B-B14F-4D97-AF65-F5344CB8AC3E}">
        <p14:creationId xmlns:p14="http://schemas.microsoft.com/office/powerpoint/2010/main" val="9799586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39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oAutofit/>
          </a:bodyPr>
          <a:lstStyle>
            <a:lvl1pPr>
              <a:defRPr sz="3600" b="1">
                <a:solidFill>
                  <a:schemeClr val="accent4"/>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41BFEA77-438E-4EA7-8256-A80A55BD5894}"/>
              </a:ext>
            </a:extLst>
          </p:cNvPr>
          <p:cNvSpPr>
            <a:spLocks noGrp="1"/>
          </p:cNvSpPr>
          <p:nvPr>
            <p:ph sz="quarter" idx="15"/>
          </p:nvPr>
        </p:nvSpPr>
        <p:spPr>
          <a:xfrm>
            <a:off x="457200" y="2103120"/>
            <a:ext cx="8321040" cy="4023360"/>
          </a:xfrm>
          <a:noFill/>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C98DA7E-5547-4E12-85B4-990957A01C44}"/>
              </a:ext>
            </a:extLst>
          </p:cNvPr>
          <p:cNvSpPr>
            <a:spLocks noGrp="1"/>
          </p:cNvSpPr>
          <p:nvPr>
            <p:ph sz="quarter" idx="16"/>
          </p:nvPr>
        </p:nvSpPr>
        <p:spPr>
          <a:xfrm>
            <a:off x="8961120" y="2194560"/>
            <a:ext cx="2743200" cy="3931920"/>
          </a:xfrm>
          <a:noFill/>
        </p:spPr>
        <p:txBody>
          <a:bodyPr/>
          <a:lstStyle>
            <a:lvl1pPr>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Date Placeholder"/>
          <p:cNvSpPr>
            <a:spLocks noGrp="1"/>
          </p:cNvSpPr>
          <p:nvPr>
            <p:ph type="dt" sz="half" idx="10"/>
          </p:nvPr>
        </p:nvSpPr>
        <p:spPr>
          <a:xfrm>
            <a:off x="457200" y="6309360"/>
            <a:ext cx="2103120" cy="365125"/>
          </a:xfrm>
        </p:spPr>
        <p:txBody>
          <a:body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2050666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90550"/>
            <a:ext cx="4011084" cy="1162050"/>
          </a:xfrm>
          <a:prstGeom prst="rect">
            <a:avLst/>
          </a:prstGeom>
        </p:spPr>
        <p:txBody>
          <a:bodyPr anchor="b"/>
          <a:lstStyle>
            <a:lvl1pPr algn="l">
              <a:defRPr sz="2000" b="1">
                <a:solidFill>
                  <a:schemeClr val="accent1">
                    <a:lumMod val="75000"/>
                  </a:schemeClr>
                </a:solidFill>
              </a:defRPr>
            </a:lvl1pPr>
          </a:lstStyle>
          <a:p>
            <a:r>
              <a:rPr lang="en-US">
                <a:solidFill>
                  <a:schemeClr val="accent1">
                    <a:lumMod val="75000"/>
                  </a:schemeClr>
                </a:solidFill>
              </a:rPr>
              <a:t>Click to edit Master title style</a:t>
            </a:r>
            <a:endParaRPr lang="en-US"/>
          </a:p>
        </p:txBody>
      </p:sp>
      <p:sp>
        <p:nvSpPr>
          <p:cNvPr id="3" name="Content Placeholder 2"/>
          <p:cNvSpPr>
            <a:spLocks noGrp="1"/>
          </p:cNvSpPr>
          <p:nvPr>
            <p:ph idx="1" hasCustomPrompt="1"/>
          </p:nvPr>
        </p:nvSpPr>
        <p:spPr>
          <a:xfrm>
            <a:off x="4766733" y="590550"/>
            <a:ext cx="6815667" cy="585311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a:solidFill>
                  <a:schemeClr val="accent1">
                    <a:lumMod val="75000"/>
                  </a:schemeClr>
                </a:solidFill>
              </a:defRPr>
            </a:lvl1pPr>
            <a:lvl2pPr>
              <a:defRPr sz="2800">
                <a:solidFill>
                  <a:schemeClr val="accent1">
                    <a:lumMod val="75000"/>
                  </a:schemeClr>
                </a:solidFill>
              </a:defRPr>
            </a:lvl2pPr>
            <a:lvl3pPr>
              <a:defRPr sz="2400">
                <a:solidFill>
                  <a:schemeClr val="accent1">
                    <a:lumMod val="75000"/>
                  </a:schemeClr>
                </a:solidFill>
              </a:defRPr>
            </a:lvl3pPr>
            <a:lvl4pPr>
              <a:defRPr sz="2000">
                <a:solidFill>
                  <a:schemeClr val="accent1">
                    <a:lumMod val="75000"/>
                  </a:schemeClr>
                </a:solidFill>
              </a:defRPr>
            </a:lvl4pPr>
            <a:lvl5pPr>
              <a:defRPr sz="2000">
                <a:solidFill>
                  <a:schemeClr val="accent1">
                    <a:lumMod val="75000"/>
                  </a:schemeClr>
                </a:solidFill>
              </a:defRPr>
            </a:lvl5pPr>
            <a:lvl6pPr>
              <a:defRPr sz="2000"/>
            </a:lvl6pPr>
            <a:lvl7pPr>
              <a:defRPr sz="2000"/>
            </a:lvl7pPr>
            <a:lvl8pPr>
              <a:defRPr sz="2000"/>
            </a:lvl8pPr>
            <a:lvl9pPr>
              <a:defRPr sz="2000"/>
            </a:lvl9pPr>
          </a:lstStyle>
          <a:p>
            <a:r>
              <a:rPr lang="en-US">
                <a:solidFill>
                  <a:schemeClr val="accent1">
                    <a:lumMod val="75000"/>
                  </a:schemeClr>
                </a:solidFill>
              </a:rPr>
              <a:t>Click to edit Master title style</a:t>
            </a:r>
            <a:endParaRPr lang="en-US"/>
          </a:p>
          <a:p>
            <a:pPr lvl="1"/>
            <a:r>
              <a:rPr lang="en-US">
                <a:solidFill>
                  <a:schemeClr val="accent1">
                    <a:lumMod val="75000"/>
                  </a:schemeClr>
                </a:solidFill>
              </a:rPr>
              <a:t>Second level</a:t>
            </a:r>
            <a:endParaRPr lang="en-US"/>
          </a:p>
          <a:p>
            <a:pPr lvl="2"/>
            <a:r>
              <a:rPr lang="en-US">
                <a:solidFill>
                  <a:schemeClr val="accent1">
                    <a:lumMod val="75000"/>
                  </a:schemeClr>
                </a:solidFill>
              </a:rPr>
              <a:t>Third level</a:t>
            </a:r>
            <a:endParaRPr lang="en-US"/>
          </a:p>
          <a:p>
            <a:pPr lvl="3"/>
            <a:r>
              <a:rPr lang="en-US">
                <a:solidFill>
                  <a:schemeClr val="accent1">
                    <a:lumMod val="75000"/>
                  </a:schemeClr>
                </a:solidFill>
              </a:rPr>
              <a:t>Fourth level</a:t>
            </a:r>
            <a:endParaRPr lang="en-US"/>
          </a:p>
          <a:p>
            <a:pPr lvl="4"/>
            <a:r>
              <a:rPr lang="en-US">
                <a:solidFill>
                  <a:schemeClr val="accent1">
                    <a:lumMod val="75000"/>
                  </a:schemeClr>
                </a:solidFill>
              </a:rPr>
              <a:t>Fifth level</a:t>
            </a:r>
            <a:endParaRPr lang="en-US"/>
          </a:p>
        </p:txBody>
      </p:sp>
      <p:sp>
        <p:nvSpPr>
          <p:cNvPr id="4" name="Text Placeholder 3"/>
          <p:cNvSpPr>
            <a:spLocks noGrp="1"/>
          </p:cNvSpPr>
          <p:nvPr>
            <p:ph type="body" sz="half" idx="2" hasCustomPrompt="1"/>
          </p:nvPr>
        </p:nvSpPr>
        <p:spPr>
          <a:xfrm>
            <a:off x="609601" y="1752601"/>
            <a:ext cx="4011084" cy="4691063"/>
          </a:xfrm>
          <a:prstGeom prst="rect">
            <a:avLst/>
          </a:prstGeo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solidFill>
                  <a:schemeClr val="accent1">
                    <a:lumMod val="75000"/>
                  </a:schemeClr>
                </a:solidFill>
              </a:rPr>
              <a:t>Click to edit Master title style</a:t>
            </a:r>
            <a:endParaRPr lang="en-US"/>
          </a:p>
        </p:txBody>
      </p:sp>
    </p:spTree>
    <p:extLst>
      <p:ext uri="{BB962C8B-B14F-4D97-AF65-F5344CB8AC3E}">
        <p14:creationId xmlns:p14="http://schemas.microsoft.com/office/powerpoint/2010/main" val="376867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oAutofit/>
          </a:bodyPr>
          <a:lstStyle>
            <a:lvl1pPr>
              <a:defRPr sz="36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41BFEA77-438E-4EA7-8256-A80A55BD5894}"/>
              </a:ext>
            </a:extLst>
          </p:cNvPr>
          <p:cNvSpPr>
            <a:spLocks noGrp="1"/>
          </p:cNvSpPr>
          <p:nvPr>
            <p:ph sz="quarter" idx="15"/>
          </p:nvPr>
        </p:nvSpPr>
        <p:spPr>
          <a:xfrm>
            <a:off x="457200" y="2103120"/>
            <a:ext cx="8321040" cy="4023360"/>
          </a:xfrm>
          <a:noFill/>
        </p:spPr>
        <p:txBody>
          <a:bodyPr/>
          <a:lstStyle>
            <a:lvl1pPr marL="0" indent="0">
              <a:buNone/>
              <a:defRPr>
                <a:solidFill>
                  <a:schemeClr val="bg1"/>
                </a:solidFill>
              </a:defRPr>
            </a:lvl1pPr>
            <a:lvl2pPr>
              <a:defRPr>
                <a:solidFill>
                  <a:schemeClr val="bg1"/>
                </a:solidFill>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A14C4504-BF41-413F-A1FF-3A63B86A0079}"/>
              </a:ext>
            </a:extLst>
          </p:cNvPr>
          <p:cNvSpPr>
            <a:spLocks noGrp="1"/>
          </p:cNvSpPr>
          <p:nvPr>
            <p:ph sz="quarter" idx="16"/>
          </p:nvPr>
        </p:nvSpPr>
        <p:spPr>
          <a:xfrm>
            <a:off x="8961120" y="2194560"/>
            <a:ext cx="2743200" cy="3931920"/>
          </a:xfrm>
          <a:noFill/>
        </p:spPr>
        <p:txBody>
          <a:bodyPr/>
          <a:lstStyle>
            <a:lvl1pPr>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Date Placeholder"/>
          <p:cNvSpPr>
            <a:spLocks noGrp="1"/>
          </p:cNvSpPr>
          <p:nvPr>
            <p:ph type="dt" sz="half" idx="10"/>
          </p:nvPr>
        </p:nvSpPr>
        <p:spPr>
          <a:xfrm>
            <a:off x="457200" y="6309360"/>
            <a:ext cx="2103120" cy="365125"/>
          </a:xfrm>
        </p:spPr>
        <p:txBody>
          <a:body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75009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59" y="274320"/>
            <a:ext cx="9509760" cy="1097280"/>
          </a:xfrm>
          <a:effectLst/>
        </p:spPr>
        <p:txBody>
          <a:bodyPr lIns="0" tIns="0" rIns="0" bIns="0" anchor="b">
            <a:noAutofit/>
          </a:bodyPr>
          <a:lstStyle>
            <a:lvl1pPr>
              <a:defRPr sz="3600" b="1"/>
            </a:lvl1pPr>
          </a:lstStyle>
          <a:p>
            <a:r>
              <a:rPr lang="en-US"/>
              <a:t>Click to edit Master title style</a:t>
            </a:r>
          </a:p>
        </p:txBody>
      </p:sp>
      <p:sp>
        <p:nvSpPr>
          <p:cNvPr id="8" name="Content Placeholder 1">
            <a:extLst>
              <a:ext uri="{FF2B5EF4-FFF2-40B4-BE49-F238E27FC236}">
                <a16:creationId xmlns:a16="http://schemas.microsoft.com/office/drawing/2014/main" id="{E14FE8C7-A01B-4884-9337-4E64788B40DD}"/>
              </a:ext>
            </a:extLst>
          </p:cNvPr>
          <p:cNvSpPr>
            <a:spLocks noGrp="1"/>
          </p:cNvSpPr>
          <p:nvPr>
            <p:ph sz="quarter" idx="14"/>
          </p:nvPr>
        </p:nvSpPr>
        <p:spPr>
          <a:xfrm>
            <a:off x="2193925" y="1737360"/>
            <a:ext cx="4664075"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8DEEA67-9E3E-48C8-A369-ED7E047C9C3F}"/>
              </a:ext>
            </a:extLst>
          </p:cNvPr>
          <p:cNvSpPr>
            <a:spLocks noGrp="1"/>
          </p:cNvSpPr>
          <p:nvPr>
            <p:ph sz="quarter" idx="15"/>
          </p:nvPr>
        </p:nvSpPr>
        <p:spPr>
          <a:xfrm>
            <a:off x="7040880" y="1736725"/>
            <a:ext cx="4664075" cy="438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p:cNvSpPr>
            <a:spLocks noGrp="1"/>
          </p:cNvSpPr>
          <p:nvPr>
            <p:ph type="dt" sz="half" idx="10"/>
          </p:nvPr>
        </p:nvSpPr>
        <p:spPr>
          <a:xfrm>
            <a:off x="1554480" y="6309360"/>
            <a:ext cx="2103120" cy="365125"/>
          </a:xfrm>
        </p:spPr>
        <p:txBody>
          <a:bodyPr/>
          <a:lstStyle>
            <a:lvl1pPr algn="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a:off x="2194559" y="1554480"/>
            <a:ext cx="9509760" cy="20096"/>
          </a:xfrm>
          <a:prstGeom prst="line">
            <a:avLst/>
          </a:prstGeom>
          <a:ln w="38100">
            <a:solidFill>
              <a:schemeClr val="accent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706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59" y="274320"/>
            <a:ext cx="9509760" cy="1097280"/>
          </a:xfrm>
          <a:effectLst/>
        </p:spPr>
        <p:txBody>
          <a:bodyPr lIns="0" tIns="0" rIns="0" bIns="0" anchor="b">
            <a:noAutofit/>
          </a:bodyPr>
          <a:lstStyle>
            <a:lvl1pPr>
              <a:defRPr sz="3600" b="1"/>
            </a:lvl1pPr>
          </a:lstStyle>
          <a:p>
            <a:r>
              <a:rPr lang="en-US"/>
              <a:t>Click to edit Master title style</a:t>
            </a:r>
          </a:p>
        </p:txBody>
      </p:sp>
      <p:sp>
        <p:nvSpPr>
          <p:cNvPr id="8" name="Content Placeholder">
            <a:extLst>
              <a:ext uri="{FF2B5EF4-FFF2-40B4-BE49-F238E27FC236}">
                <a16:creationId xmlns:a16="http://schemas.microsoft.com/office/drawing/2014/main" id="{F906497F-B647-4350-8855-841120D736AA}"/>
              </a:ext>
            </a:extLst>
          </p:cNvPr>
          <p:cNvSpPr>
            <a:spLocks noGrp="1"/>
          </p:cNvSpPr>
          <p:nvPr>
            <p:ph sz="quarter" idx="13"/>
          </p:nvPr>
        </p:nvSpPr>
        <p:spPr>
          <a:xfrm>
            <a:off x="2193925" y="1737360"/>
            <a:ext cx="9510713"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p:cNvSpPr>
            <a:spLocks noGrp="1"/>
          </p:cNvSpPr>
          <p:nvPr>
            <p:ph type="dt" sz="half" idx="10"/>
          </p:nvPr>
        </p:nvSpPr>
        <p:spPr>
          <a:xfrm>
            <a:off x="1554480" y="6309360"/>
            <a:ext cx="2103120" cy="365125"/>
          </a:xfrm>
        </p:spPr>
        <p:txBody>
          <a:bodyPr/>
          <a:lstStyle>
            <a:lvl1pPr algn="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chemeClr val="accent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4568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59" y="274320"/>
            <a:ext cx="9509760" cy="1097280"/>
          </a:xfrm>
          <a:effectLst/>
        </p:spPr>
        <p:txBody>
          <a:bodyPr lIns="0" tIns="0" rIns="0" bIns="0" anchor="b">
            <a:noAutofit/>
          </a:bodyPr>
          <a:lstStyle>
            <a:lvl1pPr>
              <a:defRPr sz="3600" b="1"/>
            </a:lvl1pPr>
          </a:lstStyle>
          <a:p>
            <a:r>
              <a:rPr lang="en-US"/>
              <a:t>Click to edit Master title style</a:t>
            </a:r>
          </a:p>
        </p:txBody>
      </p:sp>
      <p:sp>
        <p:nvSpPr>
          <p:cNvPr id="8" name="Content Placeholder 1">
            <a:extLst>
              <a:ext uri="{FF2B5EF4-FFF2-40B4-BE49-F238E27FC236}">
                <a16:creationId xmlns:a16="http://schemas.microsoft.com/office/drawing/2014/main" id="{E14FE8C7-A01B-4884-9337-4E64788B40DD}"/>
              </a:ext>
            </a:extLst>
          </p:cNvPr>
          <p:cNvSpPr>
            <a:spLocks noGrp="1"/>
          </p:cNvSpPr>
          <p:nvPr>
            <p:ph sz="quarter" idx="14"/>
          </p:nvPr>
        </p:nvSpPr>
        <p:spPr>
          <a:xfrm>
            <a:off x="2193925" y="1737360"/>
            <a:ext cx="310896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8DEEA67-9E3E-48C8-A369-ED7E047C9C3F}"/>
              </a:ext>
            </a:extLst>
          </p:cNvPr>
          <p:cNvSpPr>
            <a:spLocks noGrp="1"/>
          </p:cNvSpPr>
          <p:nvPr>
            <p:ph sz="quarter" idx="15"/>
          </p:nvPr>
        </p:nvSpPr>
        <p:spPr>
          <a:xfrm>
            <a:off x="5395867" y="1736725"/>
            <a:ext cx="3108960" cy="438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9308B493-D449-4C79-91A9-E636348646D7}"/>
              </a:ext>
            </a:extLst>
          </p:cNvPr>
          <p:cNvSpPr>
            <a:spLocks noGrp="1"/>
          </p:cNvSpPr>
          <p:nvPr>
            <p:ph sz="quarter" idx="16"/>
          </p:nvPr>
        </p:nvSpPr>
        <p:spPr>
          <a:xfrm>
            <a:off x="8595359" y="1736725"/>
            <a:ext cx="3108960" cy="438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p:cNvSpPr>
            <a:spLocks noGrp="1"/>
          </p:cNvSpPr>
          <p:nvPr>
            <p:ph type="dt" sz="half" idx="10"/>
          </p:nvPr>
        </p:nvSpPr>
        <p:spPr>
          <a:xfrm>
            <a:off x="1554480" y="6309360"/>
            <a:ext cx="2103120" cy="365125"/>
          </a:xfrm>
        </p:spPr>
        <p:txBody>
          <a:bodyPr/>
          <a:lstStyle>
            <a:lvl1pPr algn="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a:off x="2194559" y="1554480"/>
            <a:ext cx="9509760" cy="20096"/>
          </a:xfrm>
          <a:prstGeom prst="line">
            <a:avLst/>
          </a:prstGeom>
          <a:ln w="38100">
            <a:solidFill>
              <a:schemeClr val="accent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178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cNvSpPr>
            <a:spLocks noGrp="1"/>
          </p:cNvSpPr>
          <p:nvPr>
            <p:ph type="title"/>
          </p:nvPr>
        </p:nvSpPr>
        <p:spPr>
          <a:xfrm>
            <a:off x="1371600" y="274320"/>
            <a:ext cx="10332720" cy="1097280"/>
          </a:xfrm>
        </p:spPr>
        <p:txBody>
          <a:bodyPr lIns="0" tIns="0" rIns="0" bIns="0"/>
          <a:lstStyle>
            <a:lvl1pPr>
              <a:defRPr sz="36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200624F0-5F0A-49B7-97C7-96E5D9981656}"/>
              </a:ext>
            </a:extLst>
          </p:cNvPr>
          <p:cNvSpPr>
            <a:spLocks noGrp="1"/>
          </p:cNvSpPr>
          <p:nvPr>
            <p:ph sz="quarter" idx="16"/>
          </p:nvPr>
        </p:nvSpPr>
        <p:spPr>
          <a:xfrm>
            <a:off x="1371600" y="1554163"/>
            <a:ext cx="5029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535D52D1-ECBD-43D2-8CC6-C9BDEBA64050}"/>
              </a:ext>
            </a:extLst>
          </p:cNvPr>
          <p:cNvSpPr>
            <a:spLocks noGrp="1"/>
          </p:cNvSpPr>
          <p:nvPr>
            <p:ph sz="quarter" idx="17"/>
          </p:nvPr>
        </p:nvSpPr>
        <p:spPr>
          <a:xfrm>
            <a:off x="6675120" y="1554163"/>
            <a:ext cx="5029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1371600" y="6309360"/>
            <a:ext cx="2103120" cy="365125"/>
          </a:xfrm>
        </p:spPr>
        <p:txBody>
          <a:body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407416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ormAutofit/>
          </a:bodyPr>
          <a:lstStyle>
            <a:lvl1pPr algn="ctr">
              <a:defRPr sz="4800" b="1" baseline="0">
                <a:solidFill>
                  <a:schemeClr val="bg1"/>
                </a:solidFill>
              </a:defRPr>
            </a:lvl1pPr>
          </a:lstStyle>
          <a:p>
            <a:r>
              <a:rPr lang="en-US"/>
              <a:t>Thank you</a:t>
            </a:r>
          </a:p>
        </p:txBody>
      </p:sp>
      <p:sp>
        <p:nvSpPr>
          <p:cNvPr id="7" name="Text Placeholder"/>
          <p:cNvSpPr>
            <a:spLocks noGrp="1"/>
          </p:cNvSpPr>
          <p:nvPr>
            <p:ph type="body" sz="quarter" idx="13"/>
          </p:nvPr>
        </p:nvSpPr>
        <p:spPr>
          <a:xfrm>
            <a:off x="1828800" y="4480560"/>
            <a:ext cx="8412480" cy="1554480"/>
          </a:xfrm>
        </p:spPr>
        <p:txBody>
          <a:bodyPr>
            <a:normAutofit/>
          </a:bodyPr>
          <a:lstStyle>
            <a:lvl1pPr marL="0" indent="0" algn="ctr">
              <a:buNone/>
              <a:defRPr sz="2400" b="1">
                <a:solidFill>
                  <a:schemeClr val="bg1"/>
                </a:solidFill>
              </a:defRPr>
            </a:lvl1pPr>
          </a:lstStyle>
          <a:p>
            <a:pPr lvl="0"/>
            <a:r>
              <a:rPr lang="en-US"/>
              <a:t>Click to edit Master text styles</a:t>
            </a:r>
          </a:p>
        </p:txBody>
      </p:sp>
      <p:sp>
        <p:nvSpPr>
          <p:cNvPr id="3" name="Date Placeholder"/>
          <p:cNvSpPr>
            <a:spLocks noGrp="1"/>
          </p:cNvSpPr>
          <p:nvPr>
            <p:ph type="dt" sz="half" idx="10"/>
          </p:nvPr>
        </p:nvSpPr>
        <p:spPr>
          <a:xfrm>
            <a:off x="457200" y="6309360"/>
            <a:ext cx="2103120" cy="365125"/>
          </a:xfrm>
        </p:spPr>
        <p:txBody>
          <a:bodyPr/>
          <a:lstStyle/>
          <a:p>
            <a:endParaRPr lang="en-US"/>
          </a:p>
        </p:txBody>
      </p:sp>
      <p:sp>
        <p:nvSpPr>
          <p:cNvPr id="4" name="Footer Placeholder"/>
          <p:cNvSpPr>
            <a:spLocks noGrp="1"/>
          </p:cNvSpPr>
          <p:nvPr>
            <p:ph type="ftr" sz="quarter" idx="11"/>
          </p:nvPr>
        </p:nvSpPr>
        <p:spPr>
          <a:xfrm>
            <a:off x="274320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3" name="Line"/>
          <p:cNvCxnSpPr/>
          <p:nvPr userDrawn="1"/>
        </p:nvCxnSpPr>
        <p:spPr>
          <a:xfrm>
            <a:off x="1828800" y="4297680"/>
            <a:ext cx="8412480" cy="2625"/>
          </a:xfrm>
          <a:prstGeom prst="line">
            <a:avLst/>
          </a:prstGeom>
          <a:ln w="38100">
            <a:solidFill>
              <a:schemeClr val="accent4"/>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0959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cNvSpPr>
            <a:spLocks noGrp="1"/>
          </p:cNvSpPr>
          <p:nvPr>
            <p:ph type="title"/>
          </p:nvPr>
        </p:nvSpPr>
        <p:spPr>
          <a:xfrm>
            <a:off x="1371600" y="274320"/>
            <a:ext cx="10332720" cy="1097280"/>
          </a:xfrm>
        </p:spPr>
        <p:txBody>
          <a:bodyPr lIns="0" tIns="0" rIns="0" bIns="0"/>
          <a:lstStyle>
            <a:lvl1pPr>
              <a:defRPr sz="3600" b="1">
                <a:solidFill>
                  <a:schemeClr val="bg1"/>
                </a:solidFill>
              </a:defRPr>
            </a:lvl1pPr>
          </a:lstStyle>
          <a:p>
            <a:r>
              <a:rPr lang="en-US"/>
              <a:t>Click to edit Master title style</a:t>
            </a:r>
          </a:p>
        </p:txBody>
      </p:sp>
      <p:sp>
        <p:nvSpPr>
          <p:cNvPr id="7" name="Content Placeholder">
            <a:extLst>
              <a:ext uri="{FF2B5EF4-FFF2-40B4-BE49-F238E27FC236}">
                <a16:creationId xmlns:a16="http://schemas.microsoft.com/office/drawing/2014/main" id="{062BFF6F-9220-4A53-BFF2-C0779046CAB3}"/>
              </a:ext>
            </a:extLst>
          </p:cNvPr>
          <p:cNvSpPr>
            <a:spLocks noGrp="1"/>
          </p:cNvSpPr>
          <p:nvPr>
            <p:ph sz="quarter" idx="13"/>
          </p:nvPr>
        </p:nvSpPr>
        <p:spPr>
          <a:xfrm>
            <a:off x="1371600" y="1554480"/>
            <a:ext cx="10332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1371600" y="6309360"/>
            <a:ext cx="2103120" cy="365125"/>
          </a:xfrm>
        </p:spPr>
        <p:txBody>
          <a:body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329324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29168"/>
            <a:ext cx="10363200" cy="1359009"/>
          </a:xfrm>
        </p:spPr>
        <p:txBody>
          <a:bodyPr/>
          <a:lstStyle>
            <a:lvl1pPr>
              <a:defRPr sz="4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5510445"/>
            <a:ext cx="8534400" cy="814155"/>
          </a:xfrm>
        </p:spPr>
        <p:txBody>
          <a:bodyPr>
            <a:normAutofit/>
          </a:bodyPr>
          <a:lstStyle>
            <a:lvl1pPr marL="0" indent="0" algn="ctr">
              <a:buNone/>
              <a:defRPr sz="3200">
                <a:solidFill>
                  <a:schemeClr val="tx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7" name="Picture 6" descr="cosa_quatrefoi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749" y="1983760"/>
            <a:ext cx="2917536" cy="2870837"/>
          </a:xfrm>
          <a:prstGeom prst="rect">
            <a:avLst/>
          </a:prstGeom>
        </p:spPr>
      </p:pic>
      <p:pic>
        <p:nvPicPr>
          <p:cNvPr id="5" name="Picture 4" title="City of San Antonio seal">
            <a:extLst>
              <a:ext uri="{FF2B5EF4-FFF2-40B4-BE49-F238E27FC236}">
                <a16:creationId xmlns:a16="http://schemas.microsoft.com/office/drawing/2014/main" id="{9805C4C5-AF7E-2742-A252-E97C7D6407DE}"/>
              </a:ext>
            </a:extLst>
          </p:cNvPr>
          <p:cNvPicPr>
            <a:picLocks noChangeAspect="1"/>
          </p:cNvPicPr>
          <p:nvPr/>
        </p:nvPicPr>
        <p:blipFill>
          <a:blip r:embed="rId4"/>
          <a:stretch>
            <a:fillRect/>
          </a:stretch>
        </p:blipFill>
        <p:spPr>
          <a:xfrm>
            <a:off x="4627749" y="1985347"/>
            <a:ext cx="2917536" cy="2867663"/>
          </a:xfrm>
          <a:prstGeom prst="rect">
            <a:avLst/>
          </a:prstGeom>
        </p:spPr>
      </p:pic>
    </p:spTree>
    <p:extLst>
      <p:ext uri="{BB962C8B-B14F-4D97-AF65-F5344CB8AC3E}">
        <p14:creationId xmlns:p14="http://schemas.microsoft.com/office/powerpoint/2010/main" val="314489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 Column Slide">
    <p:spTree>
      <p:nvGrpSpPr>
        <p:cNvPr id="1" name=""/>
        <p:cNvGrpSpPr/>
        <p:nvPr/>
      </p:nvGrpSpPr>
      <p:grpSpPr>
        <a:xfrm>
          <a:off x="0" y="0"/>
          <a:ext cx="0" cy="0"/>
          <a:chOff x="0" y="0"/>
          <a:chExt cx="0" cy="0"/>
        </a:xfrm>
      </p:grpSpPr>
      <p:sp>
        <p:nvSpPr>
          <p:cNvPr id="13" name="Parallelogram 12">
            <a:extLst>
              <a:ext uri="{FF2B5EF4-FFF2-40B4-BE49-F238E27FC236}">
                <a16:creationId xmlns:a16="http://schemas.microsoft.com/office/drawing/2014/main" id="{0B0A23D0-4598-964F-BF82-307025976F2F}"/>
              </a:ext>
            </a:extLst>
          </p:cNvPr>
          <p:cNvSpPr/>
          <p:nvPr/>
        </p:nvSpPr>
        <p:spPr>
          <a:xfrm>
            <a:off x="-304800" y="6438901"/>
            <a:ext cx="12344400" cy="429683"/>
          </a:xfrm>
          <a:prstGeom prst="parallelogram">
            <a:avLst/>
          </a:prstGeom>
          <a:solidFill>
            <a:schemeClr val="accent3">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6" name="Parallelogram 25">
            <a:extLst>
              <a:ext uri="{FF2B5EF4-FFF2-40B4-BE49-F238E27FC236}">
                <a16:creationId xmlns:a16="http://schemas.microsoft.com/office/drawing/2014/main" id="{BCEA6EC7-F618-BA48-9BB3-CF320CA34CCD}"/>
              </a:ext>
            </a:extLst>
          </p:cNvPr>
          <p:cNvSpPr/>
          <p:nvPr/>
        </p:nvSpPr>
        <p:spPr>
          <a:xfrm>
            <a:off x="457200" y="6275808"/>
            <a:ext cx="11430000" cy="485515"/>
          </a:xfrm>
          <a:prstGeom prst="parallelogram">
            <a:avLst/>
          </a:prstGeom>
          <a:solidFill>
            <a:schemeClr val="accent4">
              <a:alpha val="7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 </a:t>
            </a:r>
          </a:p>
        </p:txBody>
      </p:sp>
      <p:sp>
        <p:nvSpPr>
          <p:cNvPr id="21" name="Parallelogram 20">
            <a:extLst>
              <a:ext uri="{FF2B5EF4-FFF2-40B4-BE49-F238E27FC236}">
                <a16:creationId xmlns:a16="http://schemas.microsoft.com/office/drawing/2014/main" id="{9C8D9D52-6D28-EE4B-ADF3-374516D87769}"/>
              </a:ext>
            </a:extLst>
          </p:cNvPr>
          <p:cNvSpPr/>
          <p:nvPr/>
        </p:nvSpPr>
        <p:spPr>
          <a:xfrm>
            <a:off x="-257332" y="6335184"/>
            <a:ext cx="11534932" cy="522816"/>
          </a:xfrm>
          <a:prstGeom prst="parallelogram">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09600" y="274639"/>
            <a:ext cx="10972800" cy="822910"/>
          </a:xfrm>
        </p:spPr>
        <p:txBody>
          <a:bodyPr>
            <a:noAutofit/>
          </a:bodyPr>
          <a:lstStyle>
            <a:lvl1pPr algn="l">
              <a:defRPr sz="4800" b="1" i="0">
                <a:latin typeface="Arial Black" panose="020B0604020202020204" pitchFamily="34" charset="0"/>
                <a:cs typeface="Arial Black" panose="020B0604020202020204" pitchFamily="34" charset="0"/>
              </a:defRPr>
            </a:lvl1pPr>
          </a:lstStyle>
          <a:p>
            <a:r>
              <a:rPr lang="en-US"/>
              <a:t>CLICK TO EDIT</a:t>
            </a:r>
          </a:p>
        </p:txBody>
      </p:sp>
      <p:sp>
        <p:nvSpPr>
          <p:cNvPr id="3" name="Content Placeholder 2"/>
          <p:cNvSpPr>
            <a:spLocks noGrp="1"/>
          </p:cNvSpPr>
          <p:nvPr>
            <p:ph idx="1"/>
          </p:nvPr>
        </p:nvSpPr>
        <p:spPr>
          <a:xfrm>
            <a:off x="609600" y="1600201"/>
            <a:ext cx="10972800" cy="4343399"/>
          </a:xfrm>
        </p:spPr>
        <p:txBody>
          <a:bodyPr>
            <a:normAutofit/>
          </a:bodyPr>
          <a:lstStyle>
            <a:lvl1pPr>
              <a:buClr>
                <a:schemeClr val="accent2"/>
              </a:buClr>
              <a:defRPr sz="2400">
                <a:latin typeface="Arial" panose="020B0604020202020204" pitchFamily="34" charset="0"/>
                <a:cs typeface="Arial" panose="020B0604020202020204" pitchFamily="34" charset="0"/>
              </a:defRPr>
            </a:lvl1pPr>
            <a:lvl2pPr marL="990575" indent="-380990">
              <a:buClr>
                <a:schemeClr val="accent2"/>
              </a:buClr>
              <a:buFont typeface="Arial"/>
              <a:buChar char="•"/>
              <a:defRPr sz="2400">
                <a:latin typeface="Arial" panose="020B0604020202020204" pitchFamily="34" charset="0"/>
                <a:cs typeface="Arial" panose="020B0604020202020204" pitchFamily="34" charset="0"/>
              </a:defRPr>
            </a:lvl2pPr>
            <a:lvl3pPr>
              <a:buClr>
                <a:schemeClr val="accent2"/>
              </a:buClr>
              <a:defRPr sz="2400">
                <a:latin typeface="Arial" panose="020B0604020202020204" pitchFamily="34" charset="0"/>
                <a:cs typeface="Arial" panose="020B0604020202020204" pitchFamily="34" charset="0"/>
              </a:defRPr>
            </a:lvl3pPr>
            <a:lvl4pPr marL="2133547" indent="-304792">
              <a:buClr>
                <a:schemeClr val="accent2"/>
              </a:buClr>
              <a:buFont typeface="Arial"/>
              <a:buChar char="•"/>
              <a:defRPr sz="2400">
                <a:latin typeface="Arial" panose="020B0604020202020204" pitchFamily="34" charset="0"/>
                <a:cs typeface="Arial" panose="020B0604020202020204" pitchFamily="34" charset="0"/>
              </a:defRPr>
            </a:lvl4pPr>
            <a:lvl5pPr marL="2743131" indent="-304792">
              <a:buClr>
                <a:schemeClr val="accent2"/>
              </a:buClr>
              <a:buFont typeface="Arial"/>
              <a:buChar cha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10"/>
          </p:nvPr>
        </p:nvSpPr>
        <p:spPr>
          <a:xfrm>
            <a:off x="-3051959" y="6324600"/>
            <a:ext cx="2844800" cy="365125"/>
          </a:xfrm>
        </p:spPr>
        <p:txBody>
          <a:bodyPr/>
          <a:lstStyle>
            <a:lvl1pPr>
              <a:defRPr>
                <a:solidFill>
                  <a:schemeClr val="bg1"/>
                </a:solidFill>
              </a:defRPr>
            </a:lvl1pPr>
          </a:lstStyle>
          <a:p>
            <a:fld id="{4463A822-D82C-284C-BB04-7BD85C147D1D}" type="datetime1">
              <a:rPr lang="en-US" smtClean="0"/>
              <a:t>7/23/2025</a:t>
            </a:fld>
            <a:endParaRPr lang="en-US"/>
          </a:p>
        </p:txBody>
      </p:sp>
      <p:sp>
        <p:nvSpPr>
          <p:cNvPr id="15" name="Footer Placeholder 14"/>
          <p:cNvSpPr>
            <a:spLocks noGrp="1"/>
          </p:cNvSpPr>
          <p:nvPr>
            <p:ph type="ftr" sz="quarter" idx="11"/>
          </p:nvPr>
        </p:nvSpPr>
        <p:spPr>
          <a:xfrm>
            <a:off x="609600" y="6376275"/>
            <a:ext cx="3860800" cy="365125"/>
          </a:xfrm>
        </p:spPr>
        <p:txBody>
          <a:bodyPr/>
          <a:lstStyle>
            <a:lvl1pPr algn="l">
              <a:defRPr>
                <a:solidFill>
                  <a:schemeClr val="bg1"/>
                </a:solidFill>
              </a:defRPr>
            </a:lvl1pPr>
          </a:lstStyle>
          <a:p>
            <a:r>
              <a:rPr lang="en-US"/>
              <a:t>Enter Department</a:t>
            </a:r>
          </a:p>
        </p:txBody>
      </p:sp>
      <p:sp>
        <p:nvSpPr>
          <p:cNvPr id="16" name="Slide Number Placeholder 15"/>
          <p:cNvSpPr>
            <a:spLocks noGrp="1"/>
          </p:cNvSpPr>
          <p:nvPr>
            <p:ph type="sldNum" sz="quarter" idx="12"/>
          </p:nvPr>
        </p:nvSpPr>
        <p:spPr>
          <a:xfrm>
            <a:off x="11153932" y="6396198"/>
            <a:ext cx="525929" cy="365125"/>
          </a:xfrm>
        </p:spPr>
        <p:txBody>
          <a:bodyPr/>
          <a:lstStyle>
            <a:lvl1pPr>
              <a:defRPr>
                <a:solidFill>
                  <a:schemeClr val="bg1"/>
                </a:solidFill>
              </a:defRPr>
            </a:lvl1pPr>
          </a:lstStyle>
          <a:p>
            <a:fld id="{DC173454-E1BF-C34D-81F5-7B18A1147FA8}" type="slidenum">
              <a:rPr lang="en-US" smtClean="0"/>
              <a:t>‹#›</a:t>
            </a:fld>
            <a:endParaRPr lang="en-US"/>
          </a:p>
        </p:txBody>
      </p:sp>
      <p:cxnSp>
        <p:nvCxnSpPr>
          <p:cNvPr id="11" name="Straight Connector 10">
            <a:extLst>
              <a:ext uri="{FF2B5EF4-FFF2-40B4-BE49-F238E27FC236}">
                <a16:creationId xmlns:a16="http://schemas.microsoft.com/office/drawing/2014/main" id="{187DCEC1-8BFE-CB4E-B87F-8BCCA7290D07}"/>
              </a:ext>
            </a:extLst>
          </p:cNvPr>
          <p:cNvCxnSpPr/>
          <p:nvPr/>
        </p:nvCxnSpPr>
        <p:spPr>
          <a:xfrm>
            <a:off x="609600" y="1156924"/>
            <a:ext cx="10972800" cy="0"/>
          </a:xfrm>
          <a:prstGeom prst="line">
            <a:avLst/>
          </a:prstGeom>
          <a:ln cap="rnd">
            <a:solidFill>
              <a:schemeClr val="accent3"/>
            </a:solidFill>
          </a:ln>
        </p:spPr>
        <p:style>
          <a:lnRef idx="1">
            <a:schemeClr val="accent2"/>
          </a:lnRef>
          <a:fillRef idx="0">
            <a:schemeClr val="accent2"/>
          </a:fillRef>
          <a:effectRef idx="0">
            <a:schemeClr val="accent2"/>
          </a:effectRef>
          <a:fontRef idx="minor">
            <a:schemeClr val="tx1"/>
          </a:fontRef>
        </p:style>
      </p:cxnSp>
      <p:pic>
        <p:nvPicPr>
          <p:cNvPr id="12" name="Picture 11" title="City of San Antonio seal">
            <a:extLst>
              <a:ext uri="{FF2B5EF4-FFF2-40B4-BE49-F238E27FC236}">
                <a16:creationId xmlns:a16="http://schemas.microsoft.com/office/drawing/2014/main" id="{83694724-0E48-CB4B-B466-2865482DC90B}"/>
              </a:ext>
            </a:extLst>
          </p:cNvPr>
          <p:cNvPicPr>
            <a:picLocks noChangeAspect="1"/>
          </p:cNvPicPr>
          <p:nvPr/>
        </p:nvPicPr>
        <p:blipFill>
          <a:blip r:embed="rId2"/>
          <a:stretch>
            <a:fillRect/>
          </a:stretch>
        </p:blipFill>
        <p:spPr>
          <a:xfrm>
            <a:off x="10800861" y="274639"/>
            <a:ext cx="781539" cy="768179"/>
          </a:xfrm>
          <a:prstGeom prst="rect">
            <a:avLst/>
          </a:prstGeom>
        </p:spPr>
      </p:pic>
    </p:spTree>
    <p:extLst>
      <p:ext uri="{BB962C8B-B14F-4D97-AF65-F5344CB8AC3E}">
        <p14:creationId xmlns:p14="http://schemas.microsoft.com/office/powerpoint/2010/main" val="223599054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losing Slid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63053"/>
            <a:ext cx="10363200" cy="994747"/>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8800" y="5257800"/>
            <a:ext cx="8534400" cy="814155"/>
          </a:xfrm>
        </p:spPr>
        <p:txBody>
          <a:bodyPr>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5" name="Picture 4" title="City of San Antonio seal">
            <a:extLst>
              <a:ext uri="{FF2B5EF4-FFF2-40B4-BE49-F238E27FC236}">
                <a16:creationId xmlns:a16="http://schemas.microsoft.com/office/drawing/2014/main" id="{9805C4C5-AF7E-2742-A252-E97C7D6407DE}"/>
              </a:ext>
            </a:extLst>
          </p:cNvPr>
          <p:cNvPicPr>
            <a:picLocks noChangeAspect="1"/>
          </p:cNvPicPr>
          <p:nvPr/>
        </p:nvPicPr>
        <p:blipFill>
          <a:blip r:embed="rId3"/>
          <a:stretch>
            <a:fillRect/>
          </a:stretch>
        </p:blipFill>
        <p:spPr>
          <a:xfrm>
            <a:off x="4627749" y="1295400"/>
            <a:ext cx="2917536" cy="2867663"/>
          </a:xfrm>
          <a:prstGeom prst="rect">
            <a:avLst/>
          </a:prstGeom>
        </p:spPr>
      </p:pic>
    </p:spTree>
    <p:extLst>
      <p:ext uri="{BB962C8B-B14F-4D97-AF65-F5344CB8AC3E}">
        <p14:creationId xmlns:p14="http://schemas.microsoft.com/office/powerpoint/2010/main" val="1822083861"/>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oAutofit/>
          </a:bodyPr>
          <a:lstStyle>
            <a:lvl1pPr>
              <a:defRPr sz="3600" b="1">
                <a:solidFill>
                  <a:schemeClr val="accent4"/>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41BFEA77-438E-4EA7-8256-A80A55BD5894}"/>
              </a:ext>
            </a:extLst>
          </p:cNvPr>
          <p:cNvSpPr>
            <a:spLocks noGrp="1"/>
          </p:cNvSpPr>
          <p:nvPr>
            <p:ph sz="quarter" idx="15"/>
          </p:nvPr>
        </p:nvSpPr>
        <p:spPr>
          <a:xfrm>
            <a:off x="457200" y="2103120"/>
            <a:ext cx="8321040" cy="4023360"/>
          </a:xfrm>
          <a:noFill/>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C98DA7E-5547-4E12-85B4-990957A01C44}"/>
              </a:ext>
            </a:extLst>
          </p:cNvPr>
          <p:cNvSpPr>
            <a:spLocks noGrp="1"/>
          </p:cNvSpPr>
          <p:nvPr>
            <p:ph sz="quarter" idx="16"/>
          </p:nvPr>
        </p:nvSpPr>
        <p:spPr>
          <a:xfrm>
            <a:off x="8961120" y="2194560"/>
            <a:ext cx="2743200" cy="3291840"/>
          </a:xfrm>
          <a:noFill/>
        </p:spPr>
        <p:txBody>
          <a:bodyPr/>
          <a:lstStyle>
            <a:lvl1pPr>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Content Placeholder 3">
            <a:extLst>
              <a:ext uri="{FF2B5EF4-FFF2-40B4-BE49-F238E27FC236}">
                <a16:creationId xmlns:a16="http://schemas.microsoft.com/office/drawing/2014/main" id="{E1D175ED-C7FB-49CE-B639-1C90DE15BB72}"/>
              </a:ext>
            </a:extLst>
          </p:cNvPr>
          <p:cNvSpPr>
            <a:spLocks noGrp="1"/>
          </p:cNvSpPr>
          <p:nvPr>
            <p:ph sz="quarter" idx="17" hasCustomPrompt="1"/>
          </p:nvPr>
        </p:nvSpPr>
        <p:spPr>
          <a:xfrm>
            <a:off x="8961120" y="5669280"/>
            <a:ext cx="2743200" cy="457200"/>
          </a:xfrm>
        </p:spPr>
        <p:txBody>
          <a:bodyPr>
            <a:noAutofit/>
          </a:bodyPr>
          <a:lstStyle>
            <a:lvl1pPr marL="0" indent="0" algn="ctr">
              <a:buNone/>
              <a:defRPr sz="2800" b="1">
                <a:solidFill>
                  <a:schemeClr val="accent4"/>
                </a:solidFill>
              </a:defRPr>
            </a:lvl1pPr>
          </a:lstStyle>
          <a:p>
            <a:pPr lvl="0"/>
            <a:r>
              <a:rPr lang="en-US"/>
              <a:t>Questions?</a:t>
            </a:r>
          </a:p>
        </p:txBody>
      </p:sp>
      <p:sp>
        <p:nvSpPr>
          <p:cNvPr id="4" name="Date Placeholder"/>
          <p:cNvSpPr>
            <a:spLocks noGrp="1"/>
          </p:cNvSpPr>
          <p:nvPr>
            <p:ph type="dt" sz="half" idx="10"/>
          </p:nvPr>
        </p:nvSpPr>
        <p:spPr>
          <a:xfrm>
            <a:off x="457200" y="6309360"/>
            <a:ext cx="2103120" cy="365125"/>
          </a:xfrm>
        </p:spPr>
        <p:txBody>
          <a:body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777857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cNvSpPr>
            <a:spLocks noGrp="1"/>
          </p:cNvSpPr>
          <p:nvPr>
            <p:ph type="title"/>
          </p:nvPr>
        </p:nvSpPr>
        <p:spPr>
          <a:xfrm>
            <a:off x="1371600" y="274320"/>
            <a:ext cx="10332720" cy="1097280"/>
          </a:xfrm>
        </p:spPr>
        <p:txBody>
          <a:bodyPr lIns="0" tIns="0" rIns="0" bIns="0"/>
          <a:lstStyle>
            <a:lvl1pPr>
              <a:defRPr sz="36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200624F0-5F0A-49B7-97C7-96E5D9981656}"/>
              </a:ext>
            </a:extLst>
          </p:cNvPr>
          <p:cNvSpPr>
            <a:spLocks noGrp="1"/>
          </p:cNvSpPr>
          <p:nvPr>
            <p:ph sz="quarter" idx="16"/>
          </p:nvPr>
        </p:nvSpPr>
        <p:spPr>
          <a:xfrm>
            <a:off x="1371600" y="1554163"/>
            <a:ext cx="33832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535D52D1-ECBD-43D2-8CC6-C9BDEBA64050}"/>
              </a:ext>
            </a:extLst>
          </p:cNvPr>
          <p:cNvSpPr>
            <a:spLocks noGrp="1"/>
          </p:cNvSpPr>
          <p:nvPr>
            <p:ph sz="quarter" idx="17"/>
          </p:nvPr>
        </p:nvSpPr>
        <p:spPr>
          <a:xfrm>
            <a:off x="4846322" y="1554163"/>
            <a:ext cx="33832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650620D5-D272-457D-A279-3709D27006DF}"/>
              </a:ext>
            </a:extLst>
          </p:cNvPr>
          <p:cNvSpPr>
            <a:spLocks noGrp="1"/>
          </p:cNvSpPr>
          <p:nvPr>
            <p:ph sz="quarter" idx="18"/>
          </p:nvPr>
        </p:nvSpPr>
        <p:spPr>
          <a:xfrm>
            <a:off x="8321040" y="1554163"/>
            <a:ext cx="33832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1371600" y="6309360"/>
            <a:ext cx="2103120" cy="365125"/>
          </a:xfrm>
        </p:spPr>
        <p:txBody>
          <a:body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4283663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768627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2073533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444445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7/23/2025</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4095413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148135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1608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
        <p:nvSpPr>
          <p:cNvPr id="2" name="Pentagon 9" title="&quot;&quot;">
            <a:extLst>
              <a:ext uri="{FF2B5EF4-FFF2-40B4-BE49-F238E27FC236}">
                <a16:creationId xmlns:a16="http://schemas.microsoft.com/office/drawing/2014/main" id="{2787CBB8-A2AA-8356-B3ED-2CDD80007CA2}"/>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052200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599335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22" title="&quot; &quot;">
            <a:extLst>
              <a:ext uri="{FF2B5EF4-FFF2-40B4-BE49-F238E27FC236}">
                <a16:creationId xmlns:a16="http://schemas.microsoft.com/office/drawing/2014/main" id="{1D2962A9-21E7-53C5-8E69-E4103F0A23B2}"/>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046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565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2766636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179222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
        <p:nvSpPr>
          <p:cNvPr id="2" name="Pentagon 9" title="&quot;&quot;">
            <a:extLst>
              <a:ext uri="{FF2B5EF4-FFF2-40B4-BE49-F238E27FC236}">
                <a16:creationId xmlns:a16="http://schemas.microsoft.com/office/drawing/2014/main" id="{31A25D75-3BE1-318D-5085-5F7A1AD8C4D7}"/>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8872124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57060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996673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
        <p:nvSpPr>
          <p:cNvPr id="2" name="Pentagon 9" title="&quot;&quot;">
            <a:extLst>
              <a:ext uri="{FF2B5EF4-FFF2-40B4-BE49-F238E27FC236}">
                <a16:creationId xmlns:a16="http://schemas.microsoft.com/office/drawing/2014/main" id="{E1302F69-0CCA-7E84-E6EB-DE23D35A1BDE}"/>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04422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7/23/2025</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98296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22" title="&quot; &quot;">
            <a:extLst>
              <a:ext uri="{FF2B5EF4-FFF2-40B4-BE49-F238E27FC236}">
                <a16:creationId xmlns:a16="http://schemas.microsoft.com/office/drawing/2014/main" id="{7AB624AD-167C-1902-AC24-A29167DB99B3}"/>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634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6124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164501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387554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
        <p:nvSpPr>
          <p:cNvPr id="2" name="Pentagon 9" title="&quot;&quot;">
            <a:extLst>
              <a:ext uri="{FF2B5EF4-FFF2-40B4-BE49-F238E27FC236}">
                <a16:creationId xmlns:a16="http://schemas.microsoft.com/office/drawing/2014/main" id="{B335187F-2281-CDED-8325-D39824876B40}"/>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8735052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8255903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22977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
        <p:nvSpPr>
          <p:cNvPr id="2" name="Pentagon 9" title="&quot;&quot;">
            <a:extLst>
              <a:ext uri="{FF2B5EF4-FFF2-40B4-BE49-F238E27FC236}">
                <a16:creationId xmlns:a16="http://schemas.microsoft.com/office/drawing/2014/main" id="{6BC1875A-1A21-7111-CF5B-4015CE22A78F}"/>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1090177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58422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7/23/2025</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22" title="&quot; &quot;">
            <a:extLst>
              <a:ext uri="{FF2B5EF4-FFF2-40B4-BE49-F238E27FC236}">
                <a16:creationId xmlns:a16="http://schemas.microsoft.com/office/drawing/2014/main" id="{7D74EAD7-E794-8811-2143-DA81DC4BF713}"/>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196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222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606460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548149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
        <p:nvSpPr>
          <p:cNvPr id="2" name="Pentagon 9" title="&quot;&quot;">
            <a:extLst>
              <a:ext uri="{FF2B5EF4-FFF2-40B4-BE49-F238E27FC236}">
                <a16:creationId xmlns:a16="http://schemas.microsoft.com/office/drawing/2014/main" id="{A97652F1-6535-297B-C9DA-2E03A64ADD0C}"/>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1671877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15500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4061779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
        <p:nvSpPr>
          <p:cNvPr id="2" name="Pentagon 9" title="&quot;&quot;">
            <a:extLst>
              <a:ext uri="{FF2B5EF4-FFF2-40B4-BE49-F238E27FC236}">
                <a16:creationId xmlns:a16="http://schemas.microsoft.com/office/drawing/2014/main" id="{75B4D4AE-2A0E-6185-5AE0-2626B75F2A43}"/>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9987347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4214567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22" title="&quot; &quot;">
            <a:extLst>
              <a:ext uri="{FF2B5EF4-FFF2-40B4-BE49-F238E27FC236}">
                <a16:creationId xmlns:a16="http://schemas.microsoft.com/office/drawing/2014/main" id="{848292B2-C19F-029E-6CC8-86D38BD95FE4}"/>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49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7/23/2025</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4461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8734073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229807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
        <p:nvSpPr>
          <p:cNvPr id="2" name="Pentagon 9" title="&quot;&quot;">
            <a:extLst>
              <a:ext uri="{FF2B5EF4-FFF2-40B4-BE49-F238E27FC236}">
                <a16:creationId xmlns:a16="http://schemas.microsoft.com/office/drawing/2014/main" id="{C9383ECC-C800-6B98-CE0F-21510B11C1B8}"/>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8923159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9068058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0691253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
        <p:nvSpPr>
          <p:cNvPr id="2" name="Pentagon 9" title="&quot;&quot;">
            <a:extLst>
              <a:ext uri="{FF2B5EF4-FFF2-40B4-BE49-F238E27FC236}">
                <a16:creationId xmlns:a16="http://schemas.microsoft.com/office/drawing/2014/main" id="{EA310B4A-CE15-AB97-5918-8314C10EDCEE}"/>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4110633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9529766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22" title="&quot; &quot;">
            <a:extLst>
              <a:ext uri="{FF2B5EF4-FFF2-40B4-BE49-F238E27FC236}">
                <a16:creationId xmlns:a16="http://schemas.microsoft.com/office/drawing/2014/main" id="{63B1AE89-80CA-5AFD-41B4-C85F500B4188}"/>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4203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11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062841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228260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AF131E7-C65A-4205-BD59-AD27FEB0E13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
        <p:nvSpPr>
          <p:cNvPr id="2" name="Pentagon 9" title="&quot;&quot;">
            <a:extLst>
              <a:ext uri="{FF2B5EF4-FFF2-40B4-BE49-F238E27FC236}">
                <a16:creationId xmlns:a16="http://schemas.microsoft.com/office/drawing/2014/main" id="{FB1E2018-766D-CBCD-A937-F55757F173EE}"/>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0790233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0966388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6929492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171278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1327748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84852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1822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93947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image" Target="../media/image10.png"/><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image" Target="../media/image1.png"/><Relationship Id="rId5" Type="http://schemas.openxmlformats.org/officeDocument/2006/relationships/slideLayout" Target="../slideLayouts/slideLayout118.xml"/><Relationship Id="rId10" Type="http://schemas.openxmlformats.org/officeDocument/2006/relationships/theme" Target="../theme/theme11.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image" Target="../media/image1.png"/><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theme" Target="../theme/theme12.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35.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38.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theme" Target="../theme/theme14.xml"/><Relationship Id="rId5" Type="http://schemas.openxmlformats.org/officeDocument/2006/relationships/slideLayout" Target="../slideLayouts/slideLayout140.xml"/><Relationship Id="rId4"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0.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png"/><Relationship Id="rId5" Type="http://schemas.openxmlformats.org/officeDocument/2006/relationships/slideLayout" Target="../slideLayouts/slideLayout52.xml"/><Relationship Id="rId10"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0.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png"/><Relationship Id="rId5" Type="http://schemas.openxmlformats.org/officeDocument/2006/relationships/slideLayout" Target="../slideLayouts/slideLayout61.xml"/><Relationship Id="rId10" Type="http://schemas.openxmlformats.org/officeDocument/2006/relationships/theme" Target="../theme/theme5.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10.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png"/><Relationship Id="rId5" Type="http://schemas.openxmlformats.org/officeDocument/2006/relationships/slideLayout" Target="../slideLayouts/slideLayout70.xml"/><Relationship Id="rId10" Type="http://schemas.openxmlformats.org/officeDocument/2006/relationships/theme" Target="../theme/theme6.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10.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png"/><Relationship Id="rId5" Type="http://schemas.openxmlformats.org/officeDocument/2006/relationships/slideLayout" Target="../slideLayouts/slideLayout79.xml"/><Relationship Id="rId10" Type="http://schemas.openxmlformats.org/officeDocument/2006/relationships/theme" Target="../theme/theme7.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10.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png"/><Relationship Id="rId5" Type="http://schemas.openxmlformats.org/officeDocument/2006/relationships/slideLayout" Target="../slideLayouts/slideLayout88.xml"/><Relationship Id="rId10" Type="http://schemas.openxmlformats.org/officeDocument/2006/relationships/theme" Target="../theme/theme8.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image" Target="../media/image10.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1.png"/><Relationship Id="rId5" Type="http://schemas.openxmlformats.org/officeDocument/2006/relationships/slideLayout" Target="../slideLayouts/slideLayout97.xml"/><Relationship Id="rId10" Type="http://schemas.openxmlformats.org/officeDocument/2006/relationships/theme" Target="../theme/theme9.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7/23/2025</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29">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52" r:id="rId3"/>
    <p:sldLayoutId id="2147483672" r:id="rId4"/>
    <p:sldLayoutId id="2147483673" r:id="rId5"/>
    <p:sldLayoutId id="2147483653" r:id="rId6"/>
    <p:sldLayoutId id="2147483697" r:id="rId7"/>
    <p:sldLayoutId id="2147483674" r:id="rId8"/>
    <p:sldLayoutId id="2147483702" r:id="rId9"/>
    <p:sldLayoutId id="2147483655" r:id="rId10"/>
    <p:sldLayoutId id="2147483658" r:id="rId11"/>
    <p:sldLayoutId id="2147483662" r:id="rId12"/>
    <p:sldLayoutId id="2147483704" r:id="rId13"/>
    <p:sldLayoutId id="2147483705" r:id="rId14"/>
    <p:sldLayoutId id="2147483706"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20" r:id="rId25"/>
    <p:sldLayoutId id="2147483723" r:id="rId26"/>
    <p:sldLayoutId id="2147483727" r:id="rId27"/>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94487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310865584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23418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99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3200" y="152400"/>
            <a:ext cx="6502400" cy="384721"/>
          </a:xfrm>
          <a:prstGeom prst="rect">
            <a:avLst/>
          </a:prstGeom>
          <a:noFill/>
        </p:spPr>
        <p:txBody>
          <a:bodyPr wrap="square" rtlCol="0">
            <a:spAutoFit/>
          </a:bodyPr>
          <a:lstStyle/>
          <a:p>
            <a:r>
              <a:rPr lang="en-US" sz="1900" b="1" kern="2200" spc="90" baseline="0">
                <a:solidFill>
                  <a:schemeClr val="bg2"/>
                </a:solidFill>
                <a:latin typeface="Arial" panose="020B0604020202020204" pitchFamily="34" charset="0"/>
                <a:cs typeface="Arial" panose="020B0604020202020204" pitchFamily="34" charset="0"/>
              </a:rPr>
              <a:t>TARRANT COUNTY PUBLIC HEALTH</a:t>
            </a:r>
          </a:p>
        </p:txBody>
      </p:sp>
      <p:sp>
        <p:nvSpPr>
          <p:cNvPr id="13" name="Rectangle 12"/>
          <p:cNvSpPr/>
          <p:nvPr/>
        </p:nvSpPr>
        <p:spPr>
          <a:xfrm>
            <a:off x="0" y="6375400"/>
            <a:ext cx="12192000"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2976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4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1689D5-A3CC-446F-8A82-923BCE5FE642}"/>
              </a:ext>
            </a:extLst>
          </p:cNvPr>
          <p:cNvSpPr/>
          <p:nvPr userDrawn="1"/>
        </p:nvSpPr>
        <p:spPr>
          <a:xfrm>
            <a:off x="0" y="-1"/>
            <a:ext cx="12192000" cy="457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76200"/>
            <a:ext cx="4876800" cy="276999"/>
          </a:xfrm>
          <a:prstGeom prst="rect">
            <a:avLst/>
          </a:prstGeom>
          <a:noFill/>
        </p:spPr>
        <p:txBody>
          <a:bodyPr wrap="square" rtlCol="0">
            <a:spAutoFit/>
          </a:bodyPr>
          <a:lstStyle/>
          <a:p>
            <a:r>
              <a:rPr lang="en-US" sz="1200" b="1" kern="2200" spc="90" baseline="0">
                <a:solidFill>
                  <a:schemeClr val="bg2"/>
                </a:solidFill>
                <a:latin typeface="Arial" panose="020B0604020202020204" pitchFamily="34" charset="0"/>
                <a:cs typeface="Arial" panose="020B0604020202020204" pitchFamily="34" charset="0"/>
              </a:rPr>
              <a:t>TARRANT COUNTY PUBLIC HEALTH</a:t>
            </a:r>
          </a:p>
        </p:txBody>
      </p:sp>
      <p:cxnSp>
        <p:nvCxnSpPr>
          <p:cNvPr id="4" name="Straight Connector 3">
            <a:extLst>
              <a:ext uri="{FF2B5EF4-FFF2-40B4-BE49-F238E27FC236}">
                <a16:creationId xmlns:a16="http://schemas.microsoft.com/office/drawing/2014/main" id="{A1F64711-64FA-4622-8286-0AF22A072BC6}"/>
              </a:ext>
            </a:extLst>
          </p:cNvPr>
          <p:cNvCxnSpPr>
            <a:cxnSpLocks/>
          </p:cNvCxnSpPr>
          <p:nvPr userDrawn="1"/>
        </p:nvCxnSpPr>
        <p:spPr>
          <a:xfrm>
            <a:off x="0" y="353199"/>
            <a:ext cx="12192000" cy="0"/>
          </a:xfrm>
          <a:prstGeom prst="line">
            <a:avLst/>
          </a:prstGeom>
          <a:ln w="12700" cap="rnd">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8E51662-FCC6-4AFF-90DC-D40406E4D5DF}"/>
              </a:ext>
            </a:extLst>
          </p:cNvPr>
          <p:cNvCxnSpPr>
            <a:cxnSpLocks/>
          </p:cNvCxnSpPr>
          <p:nvPr userDrawn="1"/>
        </p:nvCxnSpPr>
        <p:spPr>
          <a:xfrm>
            <a:off x="0" y="76200"/>
            <a:ext cx="12192000" cy="0"/>
          </a:xfrm>
          <a:prstGeom prst="line">
            <a:avLst/>
          </a:prstGeom>
          <a:ln w="12700" cap="rnd">
            <a:solidFill>
              <a:schemeClr val="accent4"/>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17016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 id="2147483724" r:id="rId10"/>
    <p:sldLayoutId id="2147483725" r:id="rId11"/>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7/23/2025</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 id="2147483726" r:id="rId9"/>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4" name="Picture 3">
            <a:extLst>
              <a:ext uri="{FF2B5EF4-FFF2-40B4-BE49-F238E27FC236}">
                <a16:creationId xmlns:a16="http://schemas.microsoft.com/office/drawing/2014/main" id="{EF3F132B-03AC-4239-B292-5C8073D9EC25}"/>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5" name="Straight Connector 22" title="&quot; &quot;">
            <a:extLst>
              <a:ext uri="{FF2B5EF4-FFF2-40B4-BE49-F238E27FC236}">
                <a16:creationId xmlns:a16="http://schemas.microsoft.com/office/drawing/2014/main" id="{D2D0B620-F72A-4881-B7F7-3968CF7D03B4}"/>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36683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4" name="Picture 3">
            <a:extLst>
              <a:ext uri="{FF2B5EF4-FFF2-40B4-BE49-F238E27FC236}">
                <a16:creationId xmlns:a16="http://schemas.microsoft.com/office/drawing/2014/main" id="{EE55F5B4-743F-0C33-5A10-CBAF380E06ED}"/>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5" name="Straight Connector 22" title="&quot; &quot;">
            <a:extLst>
              <a:ext uri="{FF2B5EF4-FFF2-40B4-BE49-F238E27FC236}">
                <a16:creationId xmlns:a16="http://schemas.microsoft.com/office/drawing/2014/main" id="{33BC3876-0B9B-83DC-CF19-474FAC47E32A}"/>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1482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4" name="Picture 3">
            <a:extLst>
              <a:ext uri="{FF2B5EF4-FFF2-40B4-BE49-F238E27FC236}">
                <a16:creationId xmlns:a16="http://schemas.microsoft.com/office/drawing/2014/main" id="{9B63A67A-D5FA-0AC4-F245-1A343D0684F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5" name="Straight Connector 22" title="&quot; &quot;">
            <a:extLst>
              <a:ext uri="{FF2B5EF4-FFF2-40B4-BE49-F238E27FC236}">
                <a16:creationId xmlns:a16="http://schemas.microsoft.com/office/drawing/2014/main" id="{1E3C31D6-3088-0C30-6043-DDD0DF2891D4}"/>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78520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4" name="Picture 3">
            <a:extLst>
              <a:ext uri="{FF2B5EF4-FFF2-40B4-BE49-F238E27FC236}">
                <a16:creationId xmlns:a16="http://schemas.microsoft.com/office/drawing/2014/main" id="{80F13077-41B0-5580-D171-3BD90609FE25}"/>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5" name="Straight Connector 22" title="&quot; &quot;">
            <a:extLst>
              <a:ext uri="{FF2B5EF4-FFF2-40B4-BE49-F238E27FC236}">
                <a16:creationId xmlns:a16="http://schemas.microsoft.com/office/drawing/2014/main" id="{448B63F9-5983-0685-D576-310C3D8CAB5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57520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4" name="Picture 3">
            <a:extLst>
              <a:ext uri="{FF2B5EF4-FFF2-40B4-BE49-F238E27FC236}">
                <a16:creationId xmlns:a16="http://schemas.microsoft.com/office/drawing/2014/main" id="{A70C5542-712F-7288-54E1-53BE9FCBB23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5" name="Straight Connector 22" title="&quot; &quot;">
            <a:extLst>
              <a:ext uri="{FF2B5EF4-FFF2-40B4-BE49-F238E27FC236}">
                <a16:creationId xmlns:a16="http://schemas.microsoft.com/office/drawing/2014/main" id="{C6FB8BB9-E2FA-914F-DF1B-4AEE23BA16D2}"/>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19369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78021524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hyperlink" Target="https://www.istockphoto.com/vector/cartoon-character-boy-and-hemodialysis-renal-scheme-concept-vector-gm1978047332-558854696?searchscope=image%2Cfil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dshs.texas.gov/vaccine-preventable-diseases/vaccine-preventable-disease-conditions/hepatitis-b"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hyperlink" Target="https://www.cdc.gov/hepatitis-b/about/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patitis-b/hcp/diagnosis-testing/index.html"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infection-control/media/pdfs/Guideline-NICU-Saureus-H.pdf"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infection-control/hcp/nicu-saureus/summary-recommendations.html" TargetMode="External"/><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infection-control/media/pdfs/Guideline-NICU-Saureus-H.pdf"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 Id="rId5" Type="http://schemas.openxmlformats.org/officeDocument/2006/relationships/hyperlink" Target="https://www.cdc.gov/infection-control/hcp/basics/transmission-based-precautions.html"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8" Type="http://schemas.openxmlformats.org/officeDocument/2006/relationships/hyperlink" Target="mailto:PAETexas@dshs.texas.gov" TargetMode="External"/><Relationship Id="rId3" Type="http://schemas.openxmlformats.org/officeDocument/2006/relationships/hyperlink" Target="mailto:AntibioticStewardship@dshs.texas.gov?Subject=Antimicrobial%20Stewardship" TargetMode="External"/><Relationship Id="rId7" Type="http://schemas.openxmlformats.org/officeDocument/2006/relationships/hyperlink" Target="mailto:MDROTexas@dshs.texas.gov" TargetMode="External"/><Relationship Id="rId2" Type="http://schemas.openxmlformats.org/officeDocument/2006/relationships/notesSlide" Target="../notesSlides/notesSlide32.xml"/><Relationship Id="rId1" Type="http://schemas.openxmlformats.org/officeDocument/2006/relationships/slideLayout" Target="../slideLayouts/slideLayout28.xml"/><Relationship Id="rId6" Type="http://schemas.openxmlformats.org/officeDocument/2006/relationships/hyperlink" Target="mailto:ICAR@dshs.texas.gov" TargetMode="External"/><Relationship Id="rId5" Type="http://schemas.openxmlformats.org/officeDocument/2006/relationships/hyperlink" Target="mailto:HAITexas@dshs.texas.gov" TargetMode="External"/><Relationship Id="rId4" Type="http://schemas.openxmlformats.org/officeDocument/2006/relationships/hyperlink" Target="mailto:HAIOutbreak@dshs.texas.gov" TargetMode="External"/><Relationship Id="rId9" Type="http://schemas.openxmlformats.org/officeDocument/2006/relationships/hyperlink" Target="mailto:Sharps.Injury@dshs.texas.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3.xml"/></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2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hyperlink" Target="https://www.dshs.texas.gov/healthcare-safety-unit"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1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1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1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12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5.xml"/><Relationship Id="rId1" Type="http://schemas.openxmlformats.org/officeDocument/2006/relationships/slideLayout" Target="../slideLayouts/slideLayout12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12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3" Type="http://schemas.openxmlformats.org/officeDocument/2006/relationships/hyperlink" Target="https://unos.org/transplant/improving-organ-procurement-and-oversight/" TargetMode="External"/><Relationship Id="rId7" Type="http://schemas.openxmlformats.org/officeDocument/2006/relationships/hyperlink" Target="https://wwwnc.cdc.gov/eid/article/28/2/21-1697_article" TargetMode="External"/><Relationship Id="rId2" Type="http://schemas.openxmlformats.org/officeDocument/2006/relationships/hyperlink" Target="https://www.dshs.texas.gov/mosquito-borne-diseases/dshs-arbovirus-weekly-activity-reports" TargetMode="External"/><Relationship Id="rId1" Type="http://schemas.openxmlformats.org/officeDocument/2006/relationships/slideLayout" Target="../slideLayouts/slideLayout127.xml"/><Relationship Id="rId6" Type="http://schemas.openxmlformats.org/officeDocument/2006/relationships/hyperlink" Target="http://www.donorsmatter.pitt.edu/unit-1/federal-regulations" TargetMode="External"/><Relationship Id="rId5" Type="http://schemas.openxmlformats.org/officeDocument/2006/relationships/hyperlink" Target="https://www.cdc.gov/west-nile-virus/hcp/clinical-signs/possible-persistence.html" TargetMode="External"/><Relationship Id="rId4" Type="http://schemas.openxmlformats.org/officeDocument/2006/relationships/hyperlink" Target="https://www.cdc.gov/west-nile-virus/causes/organ-transplantation.html"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2.png"/><Relationship Id="rId1" Type="http://schemas.openxmlformats.org/officeDocument/2006/relationships/slideLayout" Target="../slideLayouts/slideLayout13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candida-auris/hcp/laboratories/identification-of-c-auris.html" TargetMode="External"/><Relationship Id="rId2" Type="http://schemas.openxmlformats.org/officeDocument/2006/relationships/image" Target="../media/image49.jpeg"/><Relationship Id="rId1" Type="http://schemas.openxmlformats.org/officeDocument/2006/relationships/slideLayout" Target="../slideLayouts/slideLayout136.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8" Type="http://schemas.openxmlformats.org/officeDocument/2006/relationships/hyperlink" Target="https://www.cdc.gov/healthcare-associated-infections/about/index.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14.xml"/><Relationship Id="rId7" Type="http://schemas.openxmlformats.org/officeDocument/2006/relationships/image" Target="../media/image51.png"/><Relationship Id="rId2" Type="http://schemas.openxmlformats.org/officeDocument/2006/relationships/diagramData" Target="../diagrams/data14.xml"/><Relationship Id="rId1" Type="http://schemas.openxmlformats.org/officeDocument/2006/relationships/slideLayout" Target="../slideLayouts/slideLayout13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7.xml.rels><?xml version="1.0" encoding="UTF-8" standalone="yes"?>
<Relationships xmlns="http://schemas.openxmlformats.org/package/2006/relationships"><Relationship Id="rId3" Type="http://schemas.openxmlformats.org/officeDocument/2006/relationships/hyperlink" Target="https://www.epa.gov/pesticide-registration/epas-registered-antimicrobial-products-effective-against-candida-auris-list" TargetMode="External"/><Relationship Id="rId2" Type="http://schemas.openxmlformats.org/officeDocument/2006/relationships/hyperlink" Target="https://www.cdc.gov/candida-auris/about/index.html" TargetMode="External"/><Relationship Id="rId1" Type="http://schemas.openxmlformats.org/officeDocument/2006/relationships/slideLayout" Target="../slideLayouts/slideLayout136.xml"/><Relationship Id="rId6" Type="http://schemas.openxmlformats.org/officeDocument/2006/relationships/hyperlink" Target="https://www.cdc.gov/candida-auris/hcp/laboratories/identification-of-c-auris.html" TargetMode="External"/><Relationship Id="rId5" Type="http://schemas.openxmlformats.org/officeDocument/2006/relationships/hyperlink" Target="https://www.cdc.gov/candida-auris/hcp/screening-hcp/?CDC_AAref_Val=https://www.cdc.gov/fungal/candida-auris/c-auris-screening.html" TargetMode="External"/><Relationship Id="rId4" Type="http://schemas.openxmlformats.org/officeDocument/2006/relationships/hyperlink" Target="https://www.cdc.gov/nhsn/pdfs/pscmanual/2psc_identifyinghais_nhsncurrent.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dshs.texas.gov/sites/default/files/regions/Texas-Local-and-DSHS-Regional-Public-Health-Coverage-Map.pdf"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a:xfrm>
            <a:off x="831850" y="1569797"/>
            <a:ext cx="10515600" cy="1971503"/>
          </a:xfrm>
        </p:spPr>
        <p:txBody>
          <a:bodyPr>
            <a:normAutofit fontScale="90000"/>
          </a:bodyPr>
          <a:lstStyle/>
          <a:p>
            <a:r>
              <a:rPr lang="en-US" sz="6000" dirty="0"/>
              <a:t>Healthcare-Associated Infections (HAI)-Lights From The Field</a:t>
            </a:r>
          </a:p>
        </p:txBody>
      </p:sp>
      <p:sp>
        <p:nvSpPr>
          <p:cNvPr id="6" name="Subtitle"/>
          <p:cNvSpPr>
            <a:spLocks noGrp="1"/>
          </p:cNvSpPr>
          <p:nvPr>
            <p:ph type="body" idx="1"/>
          </p:nvPr>
        </p:nvSpPr>
        <p:spPr>
          <a:xfrm>
            <a:off x="831849" y="3531675"/>
            <a:ext cx="10528301" cy="3056412"/>
          </a:xfrm>
        </p:spPr>
        <p:txBody>
          <a:bodyPr vert="horz" lIns="91440" tIns="45720" rIns="91440" bIns="45720" rtlCol="0" anchor="t">
            <a:noAutofit/>
          </a:bodyPr>
          <a:lstStyle/>
          <a:p>
            <a:pPr>
              <a:lnSpc>
                <a:spcPct val="100000"/>
              </a:lnSpc>
              <a:spcBef>
                <a:spcPts val="0"/>
              </a:spcBef>
            </a:pPr>
            <a:r>
              <a:rPr lang="en-US" sz="2400" dirty="0"/>
              <a:t>Karen Nunez, MS, MPH, CIC, Angel Guevara, MS, MPH, CIC, Kourtney Lopez, MPH, CIC, Kelly Broussard, MPH, </a:t>
            </a:r>
            <a:r>
              <a:rPr lang="en-US" sz="2400" dirty="0">
                <a:ea typeface="Calibri"/>
                <a:cs typeface="Calibri"/>
              </a:rPr>
              <a:t>Kylie Reckinger, MPH</a:t>
            </a:r>
          </a:p>
          <a:p>
            <a:pPr>
              <a:spcBef>
                <a:spcPts val="0"/>
              </a:spcBef>
            </a:pPr>
            <a:endParaRPr lang="en-US" sz="2400" dirty="0"/>
          </a:p>
          <a:p>
            <a:pPr>
              <a:spcBef>
                <a:spcPts val="0"/>
              </a:spcBef>
            </a:pPr>
            <a:r>
              <a:rPr lang="en-US" sz="2400" dirty="0"/>
              <a:t>Texas Department of State Health Services</a:t>
            </a:r>
          </a:p>
          <a:p>
            <a:pPr>
              <a:spcBef>
                <a:spcPts val="0"/>
              </a:spcBef>
            </a:pPr>
            <a:r>
              <a:rPr lang="en-US" sz="2400" dirty="0"/>
              <a:t>Healthcare Safety Unit and Zoonosis Control Branch</a:t>
            </a:r>
          </a:p>
          <a:p>
            <a:pPr>
              <a:spcBef>
                <a:spcPts val="0"/>
              </a:spcBef>
            </a:pPr>
            <a:r>
              <a:rPr lang="en-US" sz="2400" dirty="0"/>
              <a:t>Tarrant County Public Health</a:t>
            </a:r>
          </a:p>
          <a:p>
            <a:pPr>
              <a:spcBef>
                <a:spcPts val="0"/>
              </a:spcBef>
            </a:pPr>
            <a:endParaRPr lang="en-US" sz="2400" dirty="0"/>
          </a:p>
          <a:p>
            <a:pPr>
              <a:spcBef>
                <a:spcPts val="0"/>
              </a:spcBef>
            </a:pPr>
            <a:r>
              <a:rPr lang="en-US" sz="2400" dirty="0"/>
              <a:t>2025 Healthcare Safety Conference</a:t>
            </a:r>
          </a:p>
          <a:p>
            <a:pPr>
              <a:spcBef>
                <a:spcPts val="0"/>
              </a:spcBef>
            </a:pPr>
            <a:r>
              <a:rPr lang="en-US" sz="2400" b="1" dirty="0">
                <a:solidFill>
                  <a:srgbClr val="FFC000"/>
                </a:solidFill>
                <a:ea typeface="Calibri"/>
                <a:cs typeface="Calibri"/>
              </a:rPr>
              <a:t>July 23, 2025</a:t>
            </a:r>
          </a:p>
          <a:p>
            <a:pPr>
              <a:lnSpc>
                <a:spcPct val="100000"/>
              </a:lnSpc>
              <a:spcBef>
                <a:spcPts val="0"/>
              </a:spcBef>
            </a:pPr>
            <a:endParaRPr lang="en-US" sz="2400" dirty="0">
              <a:ea typeface="Calibri"/>
              <a:cs typeface="Calibri"/>
            </a:endParaRPr>
          </a:p>
        </p:txBody>
      </p:sp>
    </p:spTree>
    <p:extLst>
      <p:ext uri="{BB962C8B-B14F-4D97-AF65-F5344CB8AC3E}">
        <p14:creationId xmlns:p14="http://schemas.microsoft.com/office/powerpoint/2010/main" val="15863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72D3-0BE5-89E4-1E30-A7ADD3F0859C}"/>
              </a:ext>
            </a:extLst>
          </p:cNvPr>
          <p:cNvSpPr>
            <a:spLocks noGrp="1"/>
          </p:cNvSpPr>
          <p:nvPr>
            <p:ph type="title"/>
          </p:nvPr>
        </p:nvSpPr>
        <p:spPr>
          <a:xfrm>
            <a:off x="831850" y="860611"/>
            <a:ext cx="10515600" cy="2873190"/>
          </a:xfrm>
        </p:spPr>
        <p:txBody>
          <a:bodyPr>
            <a:normAutofit/>
          </a:bodyPr>
          <a:lstStyle/>
          <a:p>
            <a:r>
              <a:rPr lang="en-US" dirty="0"/>
              <a:t>2. Hepatitis B Exposure in an Acute Care Hospital Dialysis Unit</a:t>
            </a:r>
          </a:p>
        </p:txBody>
      </p:sp>
    </p:spTree>
    <p:extLst>
      <p:ext uri="{BB962C8B-B14F-4D97-AF65-F5344CB8AC3E}">
        <p14:creationId xmlns:p14="http://schemas.microsoft.com/office/powerpoint/2010/main" val="351697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13D25-6D21-AFBF-68D9-BC742DB0AC72}"/>
              </a:ext>
            </a:extLst>
          </p:cNvPr>
          <p:cNvSpPr>
            <a:spLocks noGrp="1"/>
          </p:cNvSpPr>
          <p:nvPr>
            <p:ph type="title"/>
          </p:nvPr>
        </p:nvSpPr>
        <p:spPr/>
        <p:txBody>
          <a:bodyPr>
            <a:normAutofit/>
          </a:bodyPr>
          <a:lstStyle/>
          <a:p>
            <a:r>
              <a:rPr lang="en-US" dirty="0">
                <a:ea typeface="Calibri"/>
                <a:cs typeface="Calibri"/>
              </a:rPr>
              <a:t>HAIs in Dialysis Settings</a:t>
            </a:r>
            <a:endParaRPr lang="en-US" dirty="0">
              <a:ea typeface="Verdana"/>
            </a:endParaRPr>
          </a:p>
        </p:txBody>
      </p:sp>
      <p:sp>
        <p:nvSpPr>
          <p:cNvPr id="5" name="TextBox 4">
            <a:extLst>
              <a:ext uri="{FF2B5EF4-FFF2-40B4-BE49-F238E27FC236}">
                <a16:creationId xmlns:a16="http://schemas.microsoft.com/office/drawing/2014/main" id="{26F87B30-DE46-B873-3B49-FC9FCD33B900}"/>
              </a:ext>
            </a:extLst>
          </p:cNvPr>
          <p:cNvSpPr txBox="1"/>
          <p:nvPr/>
        </p:nvSpPr>
        <p:spPr>
          <a:xfrm>
            <a:off x="2401528" y="2057400"/>
            <a:ext cx="430898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ea typeface="Verdana"/>
                <a:cs typeface="Arial"/>
              </a:rPr>
              <a:t>Patients on hemodialysis face a significantly elevated risk of infection​</a:t>
            </a:r>
            <a:endParaRPr lang="en-US" sz="2400" dirty="0">
              <a:ea typeface="Verdana"/>
              <a:cs typeface="Calibri" panose="020F0502020204030204"/>
            </a:endParaRPr>
          </a:p>
          <a:p>
            <a:pPr marL="342900" indent="-342900">
              <a:buFont typeface="Arial" panose="020B0604020202020204" pitchFamily="34" charset="0"/>
              <a:buChar char="•"/>
            </a:pPr>
            <a:r>
              <a:rPr lang="en-US" sz="2400" dirty="0">
                <a:ea typeface="Verdana"/>
                <a:cs typeface="Arial"/>
              </a:rPr>
              <a:t>516,837 patients on hemodialysis in the United States</a:t>
            </a:r>
            <a:endParaRPr lang="en-US" sz="2400" dirty="0">
              <a:ea typeface="Calibri"/>
              <a:cs typeface="Arial"/>
            </a:endParaRPr>
          </a:p>
          <a:p>
            <a:pPr marL="342900" indent="-342900">
              <a:buFont typeface="Arial" panose="020B0604020202020204" pitchFamily="34" charset="0"/>
              <a:buChar char="•"/>
            </a:pPr>
            <a:r>
              <a:rPr lang="en-US" sz="2400" dirty="0">
                <a:ea typeface="Verdana"/>
                <a:cs typeface="Arial"/>
              </a:rPr>
              <a:t>Important to implement consistent and evidence-based infection prevention strategies in these facilities</a:t>
            </a:r>
            <a:r>
              <a:rPr lang="en-US" sz="2400" dirty="0">
                <a:cs typeface="Arial"/>
              </a:rPr>
              <a:t>​</a:t>
            </a:r>
            <a:endParaRPr lang="en-US" sz="2400" dirty="0">
              <a:ea typeface="Calibri" panose="020F0502020204030204"/>
              <a:cs typeface="Arial"/>
            </a:endParaRPr>
          </a:p>
        </p:txBody>
      </p:sp>
      <p:pic>
        <p:nvPicPr>
          <p:cNvPr id="9" name="Picture 8">
            <a:extLst>
              <a:ext uri="{FF2B5EF4-FFF2-40B4-BE49-F238E27FC236}">
                <a16:creationId xmlns:a16="http://schemas.microsoft.com/office/drawing/2014/main" id="{F84B7298-B358-E570-1600-E7072A175FA0}"/>
              </a:ext>
            </a:extLst>
          </p:cNvPr>
          <p:cNvPicPr>
            <a:picLocks noChangeAspect="1"/>
          </p:cNvPicPr>
          <p:nvPr/>
        </p:nvPicPr>
        <p:blipFill>
          <a:blip r:embed="rId3"/>
          <a:stretch>
            <a:fillRect/>
          </a:stretch>
        </p:blipFill>
        <p:spPr>
          <a:xfrm>
            <a:off x="6814801" y="2284797"/>
            <a:ext cx="4815859" cy="2692739"/>
          </a:xfrm>
          <a:prstGeom prst="rect">
            <a:avLst/>
          </a:prstGeom>
        </p:spPr>
      </p:pic>
      <p:sp>
        <p:nvSpPr>
          <p:cNvPr id="11" name="TextBox 10">
            <a:extLst>
              <a:ext uri="{FF2B5EF4-FFF2-40B4-BE49-F238E27FC236}">
                <a16:creationId xmlns:a16="http://schemas.microsoft.com/office/drawing/2014/main" id="{08DFE23A-B010-A449-42DE-AB68E1B43A28}"/>
              </a:ext>
            </a:extLst>
          </p:cNvPr>
          <p:cNvSpPr txBox="1"/>
          <p:nvPr/>
        </p:nvSpPr>
        <p:spPr>
          <a:xfrm>
            <a:off x="6872747" y="4977536"/>
            <a:ext cx="4918299" cy="954107"/>
          </a:xfrm>
          <a:prstGeom prst="rect">
            <a:avLst/>
          </a:prstGeom>
          <a:noFill/>
        </p:spPr>
        <p:txBody>
          <a:bodyPr wrap="square">
            <a:spAutoFit/>
          </a:bodyPr>
          <a:lstStyle/>
          <a:p>
            <a:r>
              <a:rPr lang="en-US" sz="1400" dirty="0"/>
              <a:t>Available at: </a:t>
            </a:r>
            <a:r>
              <a:rPr lang="en-US" sz="1400" dirty="0">
                <a:hlinkClick r:id="rId4"/>
              </a:rPr>
              <a:t>https://www.istockphoto.com/vector/cartoon-character-boy-and-hemodialysis-renal-scheme-concept-vector-gm1978047332-558854696?searchscope=image%2Cfilm</a:t>
            </a:r>
            <a:r>
              <a:rPr lang="en-US" sz="1400" dirty="0"/>
              <a:t>, accessed 07/03/25.</a:t>
            </a:r>
          </a:p>
        </p:txBody>
      </p:sp>
    </p:spTree>
    <p:extLst>
      <p:ext uri="{BB962C8B-B14F-4D97-AF65-F5344CB8AC3E}">
        <p14:creationId xmlns:p14="http://schemas.microsoft.com/office/powerpoint/2010/main" val="106717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093DE4-C42C-02F6-5162-5EA87BB2A361}"/>
              </a:ext>
            </a:extLst>
          </p:cNvPr>
          <p:cNvSpPr>
            <a:spLocks noGrp="1"/>
          </p:cNvSpPr>
          <p:nvPr>
            <p:ph idx="1"/>
          </p:nvPr>
        </p:nvSpPr>
        <p:spPr>
          <a:xfrm>
            <a:off x="2406650" y="2236788"/>
            <a:ext cx="8915820" cy="3798887"/>
          </a:xfrm>
        </p:spPr>
        <p:txBody>
          <a:bodyPr vert="horz" lIns="91440" tIns="45720" rIns="91440" bIns="45720" rtlCol="0" anchor="t">
            <a:noAutofit/>
          </a:bodyPr>
          <a:lstStyle/>
          <a:p>
            <a:r>
              <a:rPr lang="en-US" sz="2400" dirty="0"/>
              <a:t>Vaccine-preventable liver infection caused by the Hepatitis B virus (HBV)</a:t>
            </a:r>
          </a:p>
          <a:p>
            <a:r>
              <a:rPr lang="en-US" sz="2400" dirty="0"/>
              <a:t>Transmitted through activities that involve percutaneous or mucosal contact with infectious blood or body fluids</a:t>
            </a:r>
          </a:p>
          <a:p>
            <a:r>
              <a:rPr lang="en-US" sz="2400" dirty="0"/>
              <a:t>Two stages: acute and chronic</a:t>
            </a:r>
          </a:p>
          <a:p>
            <a:r>
              <a:rPr lang="en-US" sz="2400" dirty="0"/>
              <a:t>Long incubation period</a:t>
            </a:r>
          </a:p>
        </p:txBody>
      </p:sp>
      <p:sp>
        <p:nvSpPr>
          <p:cNvPr id="3" name="Title 2">
            <a:extLst>
              <a:ext uri="{FF2B5EF4-FFF2-40B4-BE49-F238E27FC236}">
                <a16:creationId xmlns:a16="http://schemas.microsoft.com/office/drawing/2014/main" id="{1DBD973D-2C42-D9E6-0EDF-F0EDCD93901F}"/>
              </a:ext>
            </a:extLst>
          </p:cNvPr>
          <p:cNvSpPr>
            <a:spLocks noGrp="1"/>
          </p:cNvSpPr>
          <p:nvPr>
            <p:ph type="title"/>
          </p:nvPr>
        </p:nvSpPr>
        <p:spPr>
          <a:xfrm>
            <a:off x="2397238" y="554902"/>
            <a:ext cx="8947935" cy="1325563"/>
          </a:xfrm>
        </p:spPr>
        <p:txBody>
          <a:bodyPr/>
          <a:lstStyle/>
          <a:p>
            <a:r>
              <a:rPr lang="en-US" dirty="0"/>
              <a:t>Hepatitis B Overview</a:t>
            </a:r>
          </a:p>
        </p:txBody>
      </p:sp>
      <p:sp>
        <p:nvSpPr>
          <p:cNvPr id="4" name="TextBox 3">
            <a:extLst>
              <a:ext uri="{FF2B5EF4-FFF2-40B4-BE49-F238E27FC236}">
                <a16:creationId xmlns:a16="http://schemas.microsoft.com/office/drawing/2014/main" id="{52DA6282-DB87-7020-FA22-55639A141291}"/>
              </a:ext>
            </a:extLst>
          </p:cNvPr>
          <p:cNvSpPr txBox="1"/>
          <p:nvPr/>
        </p:nvSpPr>
        <p:spPr>
          <a:xfrm>
            <a:off x="2397238" y="5718323"/>
            <a:ext cx="89252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Available at: </a:t>
            </a:r>
            <a:r>
              <a:rPr lang="en-US" sz="1600" dirty="0">
                <a:hlinkClick r:id="rId3"/>
              </a:rPr>
              <a:t>https://www.dshs.texas.gov/vaccine-preventable-diseases/vaccine-preventable-disease-conditions/hepatitis-b</a:t>
            </a:r>
            <a:r>
              <a:rPr lang="en-US" sz="1600" dirty="0"/>
              <a:t> and </a:t>
            </a:r>
            <a:r>
              <a:rPr lang="en-US" sz="1600" dirty="0">
                <a:ea typeface="+mn-lt"/>
                <a:cs typeface="+mn-lt"/>
                <a:hlinkClick r:id="rId4"/>
              </a:rPr>
              <a:t>https://www.cdc.gov/hepatitis-b/about/index.html</a:t>
            </a:r>
            <a:r>
              <a:rPr lang="en-US" sz="1600" dirty="0"/>
              <a:t>, accessed on 07/03/25.</a:t>
            </a:r>
          </a:p>
        </p:txBody>
      </p:sp>
    </p:spTree>
    <p:extLst>
      <p:ext uri="{BB962C8B-B14F-4D97-AF65-F5344CB8AC3E}">
        <p14:creationId xmlns:p14="http://schemas.microsoft.com/office/powerpoint/2010/main" val="421311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093DE4-C42C-02F6-5162-5EA87BB2A361}"/>
              </a:ext>
            </a:extLst>
          </p:cNvPr>
          <p:cNvSpPr>
            <a:spLocks noGrp="1"/>
          </p:cNvSpPr>
          <p:nvPr>
            <p:ph idx="1"/>
          </p:nvPr>
        </p:nvSpPr>
        <p:spPr>
          <a:xfrm>
            <a:off x="2406649" y="2236788"/>
            <a:ext cx="8939213" cy="3798887"/>
          </a:xfrm>
        </p:spPr>
        <p:txBody>
          <a:bodyPr>
            <a:normAutofit/>
          </a:bodyPr>
          <a:lstStyle/>
          <a:p>
            <a:r>
              <a:rPr lang="en-US" sz="2400" dirty="0"/>
              <a:t>CDC recommends the use of the triple panel test, which includes testing for:</a:t>
            </a:r>
          </a:p>
          <a:p>
            <a:pPr lvl="1"/>
            <a:r>
              <a:rPr lang="en-US" dirty="0"/>
              <a:t>HBsAg</a:t>
            </a:r>
          </a:p>
          <a:p>
            <a:pPr lvl="1"/>
            <a:r>
              <a:rPr lang="en-US" dirty="0"/>
              <a:t>Anti-HBs</a:t>
            </a:r>
          </a:p>
          <a:p>
            <a:pPr lvl="1"/>
            <a:r>
              <a:rPr lang="en-US" dirty="0"/>
              <a:t>Total antibody to hepatitis B core antigen (total anti-HBc)</a:t>
            </a:r>
          </a:p>
          <a:p>
            <a:pPr lvl="1"/>
            <a:endParaRPr lang="en-US" dirty="0"/>
          </a:p>
          <a:p>
            <a:r>
              <a:rPr lang="en-US" sz="2400" dirty="0"/>
              <a:t>Anti-HBs ≥ 10 </a:t>
            </a:r>
            <a:r>
              <a:rPr lang="en-US" sz="2400" dirty="0" err="1"/>
              <a:t>mIU</a:t>
            </a:r>
            <a:r>
              <a:rPr lang="en-US" sz="2400" dirty="0"/>
              <a:t>/mL are generally considered protective against hepatitis B</a:t>
            </a:r>
          </a:p>
        </p:txBody>
      </p:sp>
      <p:sp>
        <p:nvSpPr>
          <p:cNvPr id="3" name="Title 2">
            <a:extLst>
              <a:ext uri="{FF2B5EF4-FFF2-40B4-BE49-F238E27FC236}">
                <a16:creationId xmlns:a16="http://schemas.microsoft.com/office/drawing/2014/main" id="{1DBD973D-2C42-D9E6-0EDF-F0EDCD93901F}"/>
              </a:ext>
            </a:extLst>
          </p:cNvPr>
          <p:cNvSpPr>
            <a:spLocks noGrp="1"/>
          </p:cNvSpPr>
          <p:nvPr>
            <p:ph type="title"/>
          </p:nvPr>
        </p:nvSpPr>
        <p:spPr>
          <a:xfrm>
            <a:off x="2397238" y="554902"/>
            <a:ext cx="8947935" cy="1325563"/>
          </a:xfrm>
        </p:spPr>
        <p:txBody>
          <a:bodyPr anchor="ctr">
            <a:normAutofit/>
          </a:bodyPr>
          <a:lstStyle/>
          <a:p>
            <a:r>
              <a:rPr lang="en-US" dirty="0"/>
              <a:t>Hepatitis B Clinical Testing</a:t>
            </a:r>
          </a:p>
        </p:txBody>
      </p:sp>
      <p:sp>
        <p:nvSpPr>
          <p:cNvPr id="4" name="TextBox 3">
            <a:extLst>
              <a:ext uri="{FF2B5EF4-FFF2-40B4-BE49-F238E27FC236}">
                <a16:creationId xmlns:a16="http://schemas.microsoft.com/office/drawing/2014/main" id="{D33AF2E1-E274-5940-1A7A-6CEBCAD7F5DB}"/>
              </a:ext>
            </a:extLst>
          </p:cNvPr>
          <p:cNvSpPr txBox="1"/>
          <p:nvPr/>
        </p:nvSpPr>
        <p:spPr>
          <a:xfrm>
            <a:off x="2328495" y="6149786"/>
            <a:ext cx="95274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Available at: </a:t>
            </a:r>
            <a:r>
              <a:rPr lang="en-US" sz="1600" dirty="0">
                <a:hlinkClick r:id="rId3"/>
              </a:rPr>
              <a:t>https://www.cdc.gov/hepatitis-b/hcp/diagnosis-testing/index.html</a:t>
            </a:r>
            <a:r>
              <a:rPr lang="en-US" sz="1600" dirty="0"/>
              <a:t>, accessed on 07/03/25.</a:t>
            </a:r>
          </a:p>
        </p:txBody>
      </p:sp>
    </p:spTree>
    <p:extLst>
      <p:ext uri="{BB962C8B-B14F-4D97-AF65-F5344CB8AC3E}">
        <p14:creationId xmlns:p14="http://schemas.microsoft.com/office/powerpoint/2010/main" val="49545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DB7C50B-8957-678C-01B9-63EF0C345826}"/>
              </a:ext>
            </a:extLst>
          </p:cNvPr>
          <p:cNvGraphicFramePr>
            <a:graphicFrameLocks noGrp="1"/>
          </p:cNvGraphicFramePr>
          <p:nvPr>
            <p:ph idx="1"/>
            <p:extLst>
              <p:ext uri="{D42A27DB-BD31-4B8C-83A1-F6EECF244321}">
                <p14:modId xmlns:p14="http://schemas.microsoft.com/office/powerpoint/2010/main" val="3465813015"/>
              </p:ext>
            </p:extLst>
          </p:nvPr>
        </p:nvGraphicFramePr>
        <p:xfrm>
          <a:off x="2405864" y="1987826"/>
          <a:ext cx="8947934" cy="4315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8686076E-A6AD-625A-B1F2-606274D45BAC}"/>
              </a:ext>
            </a:extLst>
          </p:cNvPr>
          <p:cNvSpPr txBox="1">
            <a:spLocks/>
          </p:cNvSpPr>
          <p:nvPr/>
        </p:nvSpPr>
        <p:spPr>
          <a:xfrm>
            <a:off x="2405863" y="436915"/>
            <a:ext cx="89479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r>
              <a:rPr lang="en-US" b="1" dirty="0"/>
              <a:t>Hepatitis B Infection Control Recommendations for Dialysis clinics</a:t>
            </a:r>
            <a:endParaRPr lang="en-US" dirty="0"/>
          </a:p>
        </p:txBody>
      </p:sp>
    </p:spTree>
    <p:extLst>
      <p:ext uri="{BB962C8B-B14F-4D97-AF65-F5344CB8AC3E}">
        <p14:creationId xmlns:p14="http://schemas.microsoft.com/office/powerpoint/2010/main" val="19987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C8AAD02D-376B-6F02-70BC-636FF09FBEAF}"/>
              </a:ext>
            </a:extLst>
          </p:cNvPr>
          <p:cNvSpPr>
            <a:spLocks noGrp="1"/>
          </p:cNvSpPr>
          <p:nvPr>
            <p:ph idx="1"/>
          </p:nvPr>
        </p:nvSpPr>
        <p:spPr>
          <a:xfrm>
            <a:off x="2397237" y="1880465"/>
            <a:ext cx="9298577" cy="4977535"/>
          </a:xfrm>
        </p:spPr>
        <p:txBody>
          <a:bodyPr>
            <a:noAutofit/>
          </a:bodyPr>
          <a:lstStyle/>
          <a:p>
            <a:pPr lvl="0">
              <a:lnSpc>
                <a:spcPct val="100000"/>
              </a:lnSpc>
              <a:spcBef>
                <a:spcPts val="0"/>
              </a:spcBef>
            </a:pPr>
            <a:r>
              <a:rPr lang="en-US" sz="2400" dirty="0"/>
              <a:t>09/24/24 – Admission date</a:t>
            </a:r>
          </a:p>
          <a:p>
            <a:pPr lvl="1">
              <a:lnSpc>
                <a:spcPct val="100000"/>
              </a:lnSpc>
              <a:spcBef>
                <a:spcPts val="0"/>
              </a:spcBef>
            </a:pPr>
            <a:r>
              <a:rPr lang="en-US" dirty="0"/>
              <a:t>66-year-old male with history of end-stage renal disease, coronary artery disease (CAD), and chronic HBV, presents to the emergency department with chest pain</a:t>
            </a:r>
          </a:p>
          <a:p>
            <a:pPr lvl="1">
              <a:lnSpc>
                <a:spcPct val="100000"/>
              </a:lnSpc>
              <a:spcBef>
                <a:spcPts val="0"/>
              </a:spcBef>
            </a:pPr>
            <a:r>
              <a:rPr lang="en-US" dirty="0"/>
              <a:t>Patient is admitted to the hospital for dialysis</a:t>
            </a:r>
          </a:p>
          <a:p>
            <a:pPr marL="457200" lvl="1" indent="0">
              <a:lnSpc>
                <a:spcPct val="100000"/>
              </a:lnSpc>
              <a:spcBef>
                <a:spcPts val="0"/>
              </a:spcBef>
              <a:buNone/>
            </a:pPr>
            <a:endParaRPr lang="en-US" dirty="0"/>
          </a:p>
          <a:p>
            <a:pPr>
              <a:lnSpc>
                <a:spcPct val="100000"/>
              </a:lnSpc>
              <a:spcBef>
                <a:spcPts val="0"/>
              </a:spcBef>
            </a:pPr>
            <a:r>
              <a:rPr lang="en-US" sz="2400" dirty="0"/>
              <a:t> 09/24/24 - 09/27/24 – Dialysis treatment</a:t>
            </a:r>
          </a:p>
          <a:p>
            <a:pPr lvl="1">
              <a:lnSpc>
                <a:spcPct val="100000"/>
              </a:lnSpc>
              <a:spcBef>
                <a:spcPts val="0"/>
              </a:spcBef>
            </a:pPr>
            <a:r>
              <a:rPr lang="en-US" dirty="0"/>
              <a:t>Received in-house dialysis but not in an HBV-dedicated isolation room</a:t>
            </a:r>
          </a:p>
          <a:p>
            <a:pPr>
              <a:lnSpc>
                <a:spcPct val="100000"/>
              </a:lnSpc>
              <a:spcBef>
                <a:spcPts val="0"/>
              </a:spcBef>
            </a:pPr>
            <a:endParaRPr lang="en-US" sz="2400" dirty="0"/>
          </a:p>
          <a:p>
            <a:pPr lvl="0">
              <a:lnSpc>
                <a:spcPct val="100000"/>
              </a:lnSpc>
              <a:spcBef>
                <a:spcPts val="0"/>
              </a:spcBef>
            </a:pPr>
            <a:r>
              <a:rPr lang="en-US" sz="2400" dirty="0"/>
              <a:t>09/27/24 – HBV result discrepancy discovered</a:t>
            </a:r>
          </a:p>
          <a:p>
            <a:pPr lvl="1">
              <a:lnSpc>
                <a:spcPct val="100000"/>
              </a:lnSpc>
              <a:spcBef>
                <a:spcPts val="0"/>
              </a:spcBef>
            </a:pPr>
            <a:r>
              <a:rPr lang="en-US" dirty="0"/>
              <a:t>Hospital staff realized they had misread the patient’s HBV positive result and listed it as negative on a paper chart</a:t>
            </a:r>
          </a:p>
        </p:txBody>
      </p:sp>
      <p:sp>
        <p:nvSpPr>
          <p:cNvPr id="28" name="Title 27">
            <a:extLst>
              <a:ext uri="{FF2B5EF4-FFF2-40B4-BE49-F238E27FC236}">
                <a16:creationId xmlns:a16="http://schemas.microsoft.com/office/drawing/2014/main" id="{50750182-BC7B-F9A8-2D08-5D9C95614BE7}"/>
              </a:ext>
            </a:extLst>
          </p:cNvPr>
          <p:cNvSpPr>
            <a:spLocks noGrp="1"/>
          </p:cNvSpPr>
          <p:nvPr>
            <p:ph type="title"/>
          </p:nvPr>
        </p:nvSpPr>
        <p:spPr/>
        <p:txBody>
          <a:bodyPr/>
          <a:lstStyle/>
          <a:p>
            <a:r>
              <a:rPr lang="en-US" dirty="0"/>
              <a:t>Patient Timeline</a:t>
            </a:r>
          </a:p>
        </p:txBody>
      </p:sp>
    </p:spTree>
    <p:extLst>
      <p:ext uri="{BB962C8B-B14F-4D97-AF65-F5344CB8AC3E}">
        <p14:creationId xmlns:p14="http://schemas.microsoft.com/office/powerpoint/2010/main" val="659630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B8AEEE1-A51B-0ABE-6A7E-E1A91ADD6B5C}"/>
              </a:ext>
            </a:extLst>
          </p:cNvPr>
          <p:cNvGraphicFramePr>
            <a:graphicFrameLocks noGrp="1"/>
          </p:cNvGraphicFramePr>
          <p:nvPr>
            <p:ph idx="1"/>
            <p:extLst>
              <p:ext uri="{D42A27DB-BD31-4B8C-83A1-F6EECF244321}">
                <p14:modId xmlns:p14="http://schemas.microsoft.com/office/powerpoint/2010/main" val="3048557809"/>
              </p:ext>
            </p:extLst>
          </p:nvPr>
        </p:nvGraphicFramePr>
        <p:xfrm>
          <a:off x="2397238" y="2005826"/>
          <a:ext cx="8939309" cy="442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itle 27">
            <a:extLst>
              <a:ext uri="{FF2B5EF4-FFF2-40B4-BE49-F238E27FC236}">
                <a16:creationId xmlns:a16="http://schemas.microsoft.com/office/drawing/2014/main" id="{50750182-BC7B-F9A8-2D08-5D9C95614BE7}"/>
              </a:ext>
            </a:extLst>
          </p:cNvPr>
          <p:cNvSpPr>
            <a:spLocks noGrp="1"/>
          </p:cNvSpPr>
          <p:nvPr>
            <p:ph type="title"/>
          </p:nvPr>
        </p:nvSpPr>
        <p:spPr/>
        <p:txBody>
          <a:bodyPr/>
          <a:lstStyle/>
          <a:p>
            <a:r>
              <a:rPr lang="en-US" dirty="0"/>
              <a:t>Facility Actions</a:t>
            </a:r>
          </a:p>
        </p:txBody>
      </p:sp>
    </p:spTree>
    <p:extLst>
      <p:ext uri="{BB962C8B-B14F-4D97-AF65-F5344CB8AC3E}">
        <p14:creationId xmlns:p14="http://schemas.microsoft.com/office/powerpoint/2010/main" val="22813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3031309-F0C5-B114-0233-C173C1DC47BC}"/>
              </a:ext>
            </a:extLst>
          </p:cNvPr>
          <p:cNvSpPr>
            <a:spLocks noGrp="1"/>
          </p:cNvSpPr>
          <p:nvPr>
            <p:ph idx="1"/>
          </p:nvPr>
        </p:nvSpPr>
        <p:spPr/>
        <p:txBody>
          <a:bodyPr>
            <a:normAutofit/>
          </a:bodyPr>
          <a:lstStyle/>
          <a:p>
            <a:r>
              <a:rPr lang="en-US" sz="2400" dirty="0"/>
              <a:t>Reviewed line list of exposed patients </a:t>
            </a:r>
          </a:p>
          <a:p>
            <a:r>
              <a:rPr lang="en-US" sz="2400" dirty="0"/>
              <a:t>Provided testing and vaccination recommendations </a:t>
            </a:r>
          </a:p>
          <a:p>
            <a:r>
              <a:rPr lang="en-US" sz="2400" dirty="0"/>
              <a:t>Conducted infection control assessment to identify infection control gaps </a:t>
            </a:r>
            <a:endParaRPr lang="en-US" dirty="0"/>
          </a:p>
          <a:p>
            <a:endParaRPr lang="en-US" dirty="0"/>
          </a:p>
        </p:txBody>
      </p:sp>
      <p:sp>
        <p:nvSpPr>
          <p:cNvPr id="4" name="Title 3">
            <a:extLst>
              <a:ext uri="{FF2B5EF4-FFF2-40B4-BE49-F238E27FC236}">
                <a16:creationId xmlns:a16="http://schemas.microsoft.com/office/drawing/2014/main" id="{7016AC9B-4C43-A7A2-72C8-BC7A50C7F0C7}"/>
              </a:ext>
            </a:extLst>
          </p:cNvPr>
          <p:cNvSpPr>
            <a:spLocks noGrp="1"/>
          </p:cNvSpPr>
          <p:nvPr>
            <p:ph type="title"/>
          </p:nvPr>
        </p:nvSpPr>
        <p:spPr/>
        <p:txBody>
          <a:bodyPr/>
          <a:lstStyle/>
          <a:p>
            <a:r>
              <a:rPr lang="en-US" dirty="0"/>
              <a:t>Public Health Actions </a:t>
            </a:r>
          </a:p>
        </p:txBody>
      </p:sp>
    </p:spTree>
    <p:extLst>
      <p:ext uri="{BB962C8B-B14F-4D97-AF65-F5344CB8AC3E}">
        <p14:creationId xmlns:p14="http://schemas.microsoft.com/office/powerpoint/2010/main" val="415800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093DE4-C42C-02F6-5162-5EA87BB2A361}"/>
              </a:ext>
            </a:extLst>
          </p:cNvPr>
          <p:cNvSpPr>
            <a:spLocks noGrp="1"/>
          </p:cNvSpPr>
          <p:nvPr>
            <p:ph idx="1"/>
          </p:nvPr>
        </p:nvSpPr>
        <p:spPr>
          <a:xfrm>
            <a:off x="2397927" y="2118801"/>
            <a:ext cx="8939213" cy="3798887"/>
          </a:xfrm>
        </p:spPr>
        <p:txBody>
          <a:bodyPr vert="horz" lIns="91440" tIns="45720" rIns="91440" bIns="45720" rtlCol="0" anchor="t">
            <a:normAutofit/>
          </a:bodyPr>
          <a:lstStyle/>
          <a:p>
            <a:r>
              <a:rPr lang="en-US" sz="2400" dirty="0"/>
              <a:t>On 10/08/24, HAI epidemiologists and local health department epidemiologist conducted an onsite infection control assessment</a:t>
            </a:r>
          </a:p>
          <a:p>
            <a:r>
              <a:rPr lang="en-US" sz="2400" dirty="0"/>
              <a:t>Gaps observed included: </a:t>
            </a:r>
          </a:p>
          <a:p>
            <a:pPr lvl="1"/>
            <a:r>
              <a:rPr lang="en-US" dirty="0"/>
              <a:t>Hand hygiene</a:t>
            </a:r>
          </a:p>
          <a:p>
            <a:pPr lvl="1"/>
            <a:r>
              <a:rPr lang="en-US" dirty="0"/>
              <a:t>Personal protective equipment (PPE)</a:t>
            </a:r>
          </a:p>
          <a:p>
            <a:pPr lvl="1"/>
            <a:r>
              <a:rPr lang="en-US" dirty="0"/>
              <a:t>Environmental cleaning and disinfection</a:t>
            </a:r>
          </a:p>
          <a:p>
            <a:r>
              <a:rPr lang="en-US" sz="2400" dirty="0"/>
              <a:t>Recommendations were provided on how to mitigate identified gaps  </a:t>
            </a:r>
          </a:p>
          <a:p>
            <a:pPr marL="457200" lvl="1" indent="0">
              <a:buNone/>
            </a:pPr>
            <a:endParaRPr lang="en-US" dirty="0"/>
          </a:p>
        </p:txBody>
      </p:sp>
      <p:sp>
        <p:nvSpPr>
          <p:cNvPr id="3" name="Title 2">
            <a:extLst>
              <a:ext uri="{FF2B5EF4-FFF2-40B4-BE49-F238E27FC236}">
                <a16:creationId xmlns:a16="http://schemas.microsoft.com/office/drawing/2014/main" id="{1DBD973D-2C42-D9E6-0EDF-F0EDCD93901F}"/>
              </a:ext>
            </a:extLst>
          </p:cNvPr>
          <p:cNvSpPr>
            <a:spLocks noGrp="1"/>
          </p:cNvSpPr>
          <p:nvPr>
            <p:ph type="title"/>
          </p:nvPr>
        </p:nvSpPr>
        <p:spPr>
          <a:xfrm>
            <a:off x="2397927" y="392669"/>
            <a:ext cx="8947935" cy="1325563"/>
          </a:xfrm>
        </p:spPr>
        <p:txBody>
          <a:bodyPr>
            <a:normAutofit/>
          </a:bodyPr>
          <a:lstStyle/>
          <a:p>
            <a:r>
              <a:rPr lang="en-US" dirty="0"/>
              <a:t>Infection Control Assessment</a:t>
            </a:r>
          </a:p>
        </p:txBody>
      </p:sp>
    </p:spTree>
    <p:extLst>
      <p:ext uri="{BB962C8B-B14F-4D97-AF65-F5344CB8AC3E}">
        <p14:creationId xmlns:p14="http://schemas.microsoft.com/office/powerpoint/2010/main" val="158159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C527414-AC18-C448-D994-E41A01BA725A}"/>
              </a:ext>
            </a:extLst>
          </p:cNvPr>
          <p:cNvGraphicFramePr>
            <a:graphicFrameLocks noGrp="1"/>
          </p:cNvGraphicFramePr>
          <p:nvPr>
            <p:ph idx="1"/>
            <p:extLst>
              <p:ext uri="{D42A27DB-BD31-4B8C-83A1-F6EECF244321}">
                <p14:modId xmlns:p14="http://schemas.microsoft.com/office/powerpoint/2010/main" val="3091536814"/>
              </p:ext>
            </p:extLst>
          </p:nvPr>
        </p:nvGraphicFramePr>
        <p:xfrm>
          <a:off x="2406649" y="2236788"/>
          <a:ext cx="8939213" cy="3798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DBD973D-2C42-D9E6-0EDF-F0EDCD93901F}"/>
              </a:ext>
            </a:extLst>
          </p:cNvPr>
          <p:cNvSpPr>
            <a:spLocks noGrp="1"/>
          </p:cNvSpPr>
          <p:nvPr>
            <p:ph type="title"/>
          </p:nvPr>
        </p:nvSpPr>
        <p:spPr>
          <a:xfrm>
            <a:off x="2397238" y="554902"/>
            <a:ext cx="8947935" cy="1325563"/>
          </a:xfrm>
        </p:spPr>
        <p:txBody>
          <a:bodyPr/>
          <a:lstStyle/>
          <a:p>
            <a:r>
              <a:rPr lang="en-US" dirty="0"/>
              <a:t>Next steps</a:t>
            </a:r>
          </a:p>
        </p:txBody>
      </p:sp>
    </p:spTree>
    <p:extLst>
      <p:ext uri="{BB962C8B-B14F-4D97-AF65-F5344CB8AC3E}">
        <p14:creationId xmlns:p14="http://schemas.microsoft.com/office/powerpoint/2010/main" val="221604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09365F3-1C56-DF64-E096-56D2D20F5B7E}"/>
              </a:ext>
            </a:extLst>
          </p:cNvPr>
          <p:cNvSpPr>
            <a:spLocks noGrp="1"/>
          </p:cNvSpPr>
          <p:nvPr>
            <p:ph idx="1"/>
          </p:nvPr>
        </p:nvSpPr>
        <p:spPr>
          <a:xfrm>
            <a:off x="2405862" y="2236741"/>
            <a:ext cx="9033865" cy="3799523"/>
          </a:xfrm>
        </p:spPr>
        <p:txBody>
          <a:bodyPr>
            <a:noAutofit/>
          </a:bodyPr>
          <a:lstStyle/>
          <a:p>
            <a:pPr marL="457200" indent="-457200">
              <a:lnSpc>
                <a:spcPct val="107000"/>
              </a:lnSpc>
              <a:spcBef>
                <a:spcPts val="600"/>
              </a:spcBef>
              <a:buFont typeface="+mj-lt"/>
              <a:buAutoNum type="arabicPeriod"/>
            </a:pPr>
            <a:r>
              <a:rPr lang="en-US" sz="2400" dirty="0">
                <a:effectLst/>
                <a:ea typeface="Verdana" panose="020B0604030504040204" pitchFamily="34" charset="0"/>
                <a:cs typeface="Times New Roman" panose="02020603050405020304" pitchFamily="18" charset="0"/>
              </a:rPr>
              <a:t>Overview of Healthcare </a:t>
            </a:r>
            <a:r>
              <a:rPr lang="en-US" sz="2400" dirty="0">
                <a:ea typeface="Verdana" panose="020B0604030504040204" pitchFamily="34" charset="0"/>
                <a:cs typeface="Times New Roman" panose="02020603050405020304" pitchFamily="18" charset="0"/>
              </a:rPr>
              <a:t>Safety Unit and h</a:t>
            </a:r>
            <a:r>
              <a:rPr lang="en-US" sz="2400" dirty="0">
                <a:effectLst/>
                <a:ea typeface="Verdana" panose="020B0604030504040204" pitchFamily="34" charset="0"/>
                <a:cs typeface="Times New Roman" panose="02020603050405020304" pitchFamily="18" charset="0"/>
              </a:rPr>
              <a:t>ealthcare-associated </a:t>
            </a:r>
            <a:r>
              <a:rPr lang="en-US" sz="2400" dirty="0">
                <a:ea typeface="Verdana" panose="020B0604030504040204" pitchFamily="34" charset="0"/>
                <a:cs typeface="Times New Roman" panose="02020603050405020304" pitchFamily="18" charset="0"/>
              </a:rPr>
              <a:t>i</a:t>
            </a:r>
            <a:r>
              <a:rPr lang="en-US" sz="2400" dirty="0">
                <a:effectLst/>
                <a:ea typeface="Verdana" panose="020B0604030504040204" pitchFamily="34" charset="0"/>
                <a:cs typeface="Times New Roman" panose="02020603050405020304" pitchFamily="18" charset="0"/>
              </a:rPr>
              <a:t>nfection (HAI) epidemiologists</a:t>
            </a:r>
            <a:endParaRPr lang="en-US" sz="2400" dirty="0">
              <a:ea typeface="Verdana" panose="020B0604030504040204" pitchFamily="34" charset="0"/>
              <a:cs typeface="Times New Roman" panose="02020603050405020304" pitchFamily="18" charset="0"/>
            </a:endParaRPr>
          </a:p>
          <a:p>
            <a:pPr marL="457200" indent="-457200">
              <a:lnSpc>
                <a:spcPct val="107000"/>
              </a:lnSpc>
              <a:spcBef>
                <a:spcPts val="600"/>
              </a:spcBef>
              <a:buFont typeface="+mj-lt"/>
              <a:buAutoNum type="arabicPeriod"/>
            </a:pPr>
            <a:r>
              <a:rPr lang="en-US" sz="2400" dirty="0"/>
              <a:t>Hepatitis B exposure in an acute care hospital dialysis unit</a:t>
            </a:r>
          </a:p>
          <a:p>
            <a:pPr marL="457200" indent="-457200">
              <a:lnSpc>
                <a:spcPct val="107000"/>
              </a:lnSpc>
              <a:spcBef>
                <a:spcPts val="600"/>
              </a:spcBef>
              <a:buFont typeface="+mj-lt"/>
              <a:buAutoNum type="arabicPeriod"/>
            </a:pPr>
            <a:r>
              <a:rPr lang="en-US" sz="2400" dirty="0">
                <a:ea typeface="Verdana" panose="020B0604030504040204" pitchFamily="34" charset="0"/>
              </a:rPr>
              <a:t>Methicillin-resistant </a:t>
            </a:r>
            <a:r>
              <a:rPr lang="en-US" sz="2400" i="1" dirty="0">
                <a:ea typeface="Verdana" panose="020B0604030504040204" pitchFamily="34" charset="0"/>
              </a:rPr>
              <a:t>Staphylococcus aureus </a:t>
            </a:r>
            <a:r>
              <a:rPr lang="en-US" sz="2400" dirty="0">
                <a:ea typeface="Verdana" panose="020B0604030504040204" pitchFamily="34" charset="0"/>
              </a:rPr>
              <a:t>(MRSA) in a neonatal intensive care unit (NICU) Investigation</a:t>
            </a:r>
          </a:p>
          <a:p>
            <a:pPr marL="457200" indent="-457200">
              <a:lnSpc>
                <a:spcPct val="107000"/>
              </a:lnSpc>
              <a:spcBef>
                <a:spcPts val="600"/>
              </a:spcBef>
              <a:buFont typeface="+mj-lt"/>
              <a:buAutoNum type="arabicPeriod"/>
            </a:pPr>
            <a:r>
              <a:rPr lang="en-US" sz="2400" dirty="0">
                <a:ea typeface="Verdana" panose="020B0604030504040204" pitchFamily="34" charset="0"/>
              </a:rPr>
              <a:t>West Nile Virus-infected organ donor and infected recipients' investigation</a:t>
            </a:r>
          </a:p>
          <a:p>
            <a:pPr marL="457200" indent="-457200">
              <a:lnSpc>
                <a:spcPct val="107000"/>
              </a:lnSpc>
              <a:spcBef>
                <a:spcPts val="600"/>
              </a:spcBef>
              <a:buFont typeface="+mj-lt"/>
              <a:buAutoNum type="arabicPeriod"/>
            </a:pPr>
            <a:r>
              <a:rPr lang="en-US" sz="2400" dirty="0">
                <a:ea typeface="Verdana" panose="020B0604030504040204" pitchFamily="34" charset="0"/>
              </a:rPr>
              <a:t>Surveillance of localized transmission of </a:t>
            </a:r>
            <a:r>
              <a:rPr lang="en-US" sz="2400" i="1" dirty="0">
                <a:ea typeface="Verdana" panose="020B0604030504040204" pitchFamily="34" charset="0"/>
              </a:rPr>
              <a:t>Candida auris </a:t>
            </a:r>
            <a:r>
              <a:rPr lang="en-US" sz="2400" dirty="0">
                <a:ea typeface="Verdana" panose="020B0604030504040204" pitchFamily="34" charset="0"/>
              </a:rPr>
              <a:t>in an acute care setting </a:t>
            </a:r>
            <a:endParaRPr lang="en-US" sz="2400" dirty="0"/>
          </a:p>
        </p:txBody>
      </p:sp>
      <p:sp>
        <p:nvSpPr>
          <p:cNvPr id="5" name="Title 4">
            <a:extLst>
              <a:ext uri="{FF2B5EF4-FFF2-40B4-BE49-F238E27FC236}">
                <a16:creationId xmlns:a16="http://schemas.microsoft.com/office/drawing/2014/main" id="{CCC7B33C-5974-2656-71C4-23E99823F0CB}"/>
              </a:ext>
            </a:extLst>
          </p:cNvPr>
          <p:cNvSpPr>
            <a:spLocks noGrp="1"/>
          </p:cNvSpPr>
          <p:nvPr>
            <p:ph type="title"/>
          </p:nvPr>
        </p:nvSpPr>
        <p:spPr/>
        <p:txBody>
          <a:bodyPr/>
          <a:lstStyle/>
          <a:p>
            <a:r>
              <a:rPr lang="en-US" dirty="0"/>
              <a:t>Presentation Outline</a:t>
            </a:r>
          </a:p>
        </p:txBody>
      </p:sp>
    </p:spTree>
    <p:extLst>
      <p:ext uri="{BB962C8B-B14F-4D97-AF65-F5344CB8AC3E}">
        <p14:creationId xmlns:p14="http://schemas.microsoft.com/office/powerpoint/2010/main" val="2098582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093DE4-C42C-02F6-5162-5EA87BB2A361}"/>
              </a:ext>
            </a:extLst>
          </p:cNvPr>
          <p:cNvSpPr>
            <a:spLocks noGrp="1"/>
          </p:cNvSpPr>
          <p:nvPr>
            <p:ph idx="1"/>
          </p:nvPr>
        </p:nvSpPr>
        <p:spPr>
          <a:xfrm>
            <a:off x="2405864" y="1880465"/>
            <a:ext cx="8939310" cy="4732986"/>
          </a:xfrm>
        </p:spPr>
        <p:txBody>
          <a:bodyPr>
            <a:normAutofit fontScale="85000" lnSpcReduction="20000"/>
          </a:bodyPr>
          <a:lstStyle/>
          <a:p>
            <a:r>
              <a:rPr lang="en-US" dirty="0"/>
              <a:t>Hidalgo County Health and Human Services</a:t>
            </a:r>
          </a:p>
          <a:p>
            <a:pPr lvl="1"/>
            <a:r>
              <a:rPr lang="en-US" sz="2800" dirty="0"/>
              <a:t>Amy Gonzales, MPH, Epidemiologist</a:t>
            </a:r>
          </a:p>
          <a:p>
            <a:pPr lvl="1"/>
            <a:r>
              <a:rPr lang="en-US" sz="2800" dirty="0"/>
              <a:t>Hector J. Perez, MPH, Epidemiologist</a:t>
            </a:r>
          </a:p>
          <a:p>
            <a:pPr lvl="1"/>
            <a:r>
              <a:rPr lang="en-US" sz="2800" dirty="0"/>
              <a:t>Jackeline Gonzalez, BS, Epidemiologist</a:t>
            </a:r>
          </a:p>
          <a:p>
            <a:pPr lvl="1"/>
            <a:endParaRPr lang="en-US" sz="2800" dirty="0"/>
          </a:p>
          <a:p>
            <a:r>
              <a:rPr lang="en-US" dirty="0"/>
              <a:t>DSHS Public Health Region 11</a:t>
            </a:r>
          </a:p>
          <a:p>
            <a:pPr lvl="1"/>
            <a:r>
              <a:rPr lang="en-US" sz="2800" dirty="0"/>
              <a:t>Norma Mendiola, VPD Coordinator</a:t>
            </a:r>
          </a:p>
          <a:p>
            <a:pPr lvl="1"/>
            <a:r>
              <a:rPr lang="en-US" sz="2800" dirty="0"/>
              <a:t>Karen Nunez, MS, MPH, CIC, HAI Epidemiologist</a:t>
            </a:r>
          </a:p>
          <a:p>
            <a:pPr lvl="1"/>
            <a:endParaRPr lang="en-US" sz="2800" dirty="0"/>
          </a:p>
          <a:p>
            <a:r>
              <a:rPr lang="en-US" dirty="0"/>
              <a:t>DSHS Emerging and Acute Infectious Disease Unit – Vaccine Preventable Disease Group</a:t>
            </a:r>
          </a:p>
          <a:p>
            <a:pPr lvl="1"/>
            <a:r>
              <a:rPr lang="en-US" sz="2800" dirty="0"/>
              <a:t>Whitney Tillman, MPH, Manager</a:t>
            </a:r>
          </a:p>
          <a:p>
            <a:pPr lvl="1"/>
            <a:r>
              <a:rPr lang="en-US" sz="2800" dirty="0" err="1"/>
              <a:t>Binoj</a:t>
            </a:r>
            <a:r>
              <a:rPr lang="en-US" sz="2800" dirty="0"/>
              <a:t> Peter, MPH, Epidemiologist</a:t>
            </a:r>
          </a:p>
          <a:p>
            <a:pPr lvl="1"/>
            <a:r>
              <a:rPr lang="en-US" sz="2800" dirty="0"/>
              <a:t>Elise Huebner, MS, MPH, CIC, Epidemiologist</a:t>
            </a:r>
          </a:p>
          <a:p>
            <a:endParaRPr lang="en-US" sz="2200" dirty="0"/>
          </a:p>
          <a:p>
            <a:endParaRPr lang="en-US" sz="2200" dirty="0"/>
          </a:p>
        </p:txBody>
      </p:sp>
      <p:sp>
        <p:nvSpPr>
          <p:cNvPr id="3" name="Title 2">
            <a:extLst>
              <a:ext uri="{FF2B5EF4-FFF2-40B4-BE49-F238E27FC236}">
                <a16:creationId xmlns:a16="http://schemas.microsoft.com/office/drawing/2014/main" id="{1DBD973D-2C42-D9E6-0EDF-F0EDCD93901F}"/>
              </a:ext>
            </a:extLst>
          </p:cNvPr>
          <p:cNvSpPr>
            <a:spLocks noGrp="1"/>
          </p:cNvSpPr>
          <p:nvPr>
            <p:ph type="title"/>
          </p:nvPr>
        </p:nvSpPr>
        <p:spPr>
          <a:xfrm>
            <a:off x="2397238" y="554902"/>
            <a:ext cx="8947935" cy="1325563"/>
          </a:xfrm>
        </p:spPr>
        <p:txBody>
          <a:bodyPr/>
          <a:lstStyle/>
          <a:p>
            <a:r>
              <a:rPr lang="en-US" dirty="0"/>
              <a:t>Acknowledgements</a:t>
            </a:r>
          </a:p>
        </p:txBody>
      </p:sp>
    </p:spTree>
    <p:extLst>
      <p:ext uri="{BB962C8B-B14F-4D97-AF65-F5344CB8AC3E}">
        <p14:creationId xmlns:p14="http://schemas.microsoft.com/office/powerpoint/2010/main" val="303703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72D3-0BE5-89E4-1E30-A7ADD3F0859C}"/>
              </a:ext>
            </a:extLst>
          </p:cNvPr>
          <p:cNvSpPr>
            <a:spLocks noGrp="1"/>
          </p:cNvSpPr>
          <p:nvPr>
            <p:ph type="title"/>
          </p:nvPr>
        </p:nvSpPr>
        <p:spPr>
          <a:xfrm>
            <a:off x="838200" y="1378404"/>
            <a:ext cx="10515600" cy="2873190"/>
          </a:xfrm>
        </p:spPr>
        <p:txBody>
          <a:bodyPr>
            <a:noAutofit/>
          </a:bodyPr>
          <a:lstStyle/>
          <a:p>
            <a:r>
              <a:rPr lang="en-US" dirty="0"/>
              <a:t>3. Methicillin-Resistant </a:t>
            </a:r>
            <a:r>
              <a:rPr lang="en-US" i="1" dirty="0"/>
              <a:t>Staphylococcus aureus </a:t>
            </a:r>
            <a:r>
              <a:rPr lang="en-US" dirty="0"/>
              <a:t>(MRSA) in a Neonatal Intensive Care Unit</a:t>
            </a:r>
          </a:p>
        </p:txBody>
      </p:sp>
    </p:spTree>
    <p:extLst>
      <p:ext uri="{BB962C8B-B14F-4D97-AF65-F5344CB8AC3E}">
        <p14:creationId xmlns:p14="http://schemas.microsoft.com/office/powerpoint/2010/main" val="2121235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9D73523-88B5-4E3D-48FC-4BA817E6A5E6}"/>
              </a:ext>
            </a:extLst>
          </p:cNvPr>
          <p:cNvSpPr>
            <a:spLocks noGrp="1"/>
          </p:cNvSpPr>
          <p:nvPr>
            <p:ph idx="1"/>
          </p:nvPr>
        </p:nvSpPr>
        <p:spPr/>
        <p:txBody>
          <a:bodyPr>
            <a:normAutofit/>
          </a:bodyPr>
          <a:lstStyle/>
          <a:p>
            <a:r>
              <a:rPr lang="en-US" sz="2400" dirty="0"/>
              <a:t>Invasive </a:t>
            </a:r>
            <a:r>
              <a:rPr lang="en-US" sz="2400" i="1" dirty="0"/>
              <a:t>S. aureus</a:t>
            </a:r>
            <a:r>
              <a:rPr lang="en-US" sz="2400" dirty="0"/>
              <a:t> infections are high in neonates</a:t>
            </a:r>
          </a:p>
          <a:p>
            <a:r>
              <a:rPr lang="en-US" sz="2400" dirty="0"/>
              <a:t>Neonates can become colonized with MRSA while in the neonatal intensive care units (NICUs) </a:t>
            </a:r>
          </a:p>
          <a:p>
            <a:r>
              <a:rPr lang="en-US" sz="2400" dirty="0"/>
              <a:t>MRSA is the most reported HAI in NICUs</a:t>
            </a:r>
          </a:p>
          <a:p>
            <a:endParaRPr lang="en-US" sz="2400" dirty="0"/>
          </a:p>
        </p:txBody>
      </p:sp>
      <p:sp>
        <p:nvSpPr>
          <p:cNvPr id="9" name="Title 8">
            <a:extLst>
              <a:ext uri="{FF2B5EF4-FFF2-40B4-BE49-F238E27FC236}">
                <a16:creationId xmlns:a16="http://schemas.microsoft.com/office/drawing/2014/main" id="{C512BED4-25E8-AAD4-E39F-4FB31224E15E}"/>
              </a:ext>
            </a:extLst>
          </p:cNvPr>
          <p:cNvSpPr>
            <a:spLocks noGrp="1"/>
          </p:cNvSpPr>
          <p:nvPr>
            <p:ph type="title"/>
          </p:nvPr>
        </p:nvSpPr>
        <p:spPr>
          <a:xfrm>
            <a:off x="2405864" y="417742"/>
            <a:ext cx="8947935" cy="1325563"/>
          </a:xfrm>
        </p:spPr>
        <p:txBody>
          <a:bodyPr/>
          <a:lstStyle/>
          <a:p>
            <a:r>
              <a:rPr lang="en-US" dirty="0"/>
              <a:t>Methicillin-Resistant </a:t>
            </a:r>
            <a:r>
              <a:rPr lang="en-US" i="1" dirty="0"/>
              <a:t>Staphylococcus aureus </a:t>
            </a:r>
            <a:r>
              <a:rPr lang="en-US" dirty="0"/>
              <a:t>(MRSA)</a:t>
            </a:r>
            <a:r>
              <a:rPr lang="en-US" i="1" dirty="0"/>
              <a:t> </a:t>
            </a:r>
            <a:r>
              <a:rPr lang="en-US" dirty="0"/>
              <a:t>Overview </a:t>
            </a:r>
          </a:p>
        </p:txBody>
      </p:sp>
      <p:sp>
        <p:nvSpPr>
          <p:cNvPr id="11" name="TextBox 10">
            <a:extLst>
              <a:ext uri="{FF2B5EF4-FFF2-40B4-BE49-F238E27FC236}">
                <a16:creationId xmlns:a16="http://schemas.microsoft.com/office/drawing/2014/main" id="{6E437852-9F5B-F15C-707F-F3F3BF26FF03}"/>
              </a:ext>
            </a:extLst>
          </p:cNvPr>
          <p:cNvSpPr txBox="1"/>
          <p:nvPr/>
        </p:nvSpPr>
        <p:spPr>
          <a:xfrm>
            <a:off x="2753498" y="6440258"/>
            <a:ext cx="89252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Available at: </a:t>
            </a:r>
            <a:r>
              <a:rPr lang="en-US" sz="1600" dirty="0">
                <a:hlinkClick r:id="rId3"/>
              </a:rPr>
              <a:t>NICU S. aureus Prevention and Control Recommendations</a:t>
            </a:r>
            <a:r>
              <a:rPr lang="en-US" sz="1600" dirty="0"/>
              <a:t>, accessed on 07/03/25.</a:t>
            </a:r>
          </a:p>
        </p:txBody>
      </p:sp>
    </p:spTree>
    <p:extLst>
      <p:ext uri="{BB962C8B-B14F-4D97-AF65-F5344CB8AC3E}">
        <p14:creationId xmlns:p14="http://schemas.microsoft.com/office/powerpoint/2010/main" val="47135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500378A-BC5E-4F2C-D0A8-E930BD52BFDB}"/>
              </a:ext>
            </a:extLst>
          </p:cNvPr>
          <p:cNvSpPr>
            <a:spLocks noGrp="1"/>
          </p:cNvSpPr>
          <p:nvPr>
            <p:ph idx="1"/>
          </p:nvPr>
        </p:nvSpPr>
        <p:spPr/>
        <p:txBody>
          <a:bodyPr>
            <a:normAutofit/>
          </a:bodyPr>
          <a:lstStyle/>
          <a:p>
            <a:r>
              <a:rPr lang="en-US" sz="2400" dirty="0"/>
              <a:t>Perform active surveillance testing for MRSA colonization in NICUs when:</a:t>
            </a:r>
          </a:p>
          <a:p>
            <a:pPr lvl="1"/>
            <a:r>
              <a:rPr lang="en-US" dirty="0"/>
              <a:t>There is an increase incidence of </a:t>
            </a:r>
            <a:r>
              <a:rPr lang="en-US" dirty="0" err="1"/>
              <a:t>S.aureus</a:t>
            </a:r>
            <a:endParaRPr lang="en-US" dirty="0"/>
          </a:p>
          <a:p>
            <a:pPr lvl="1"/>
            <a:r>
              <a:rPr lang="en-US" dirty="0"/>
              <a:t>There is evidence of ongoing health-care associated transmission</a:t>
            </a:r>
          </a:p>
          <a:p>
            <a:pPr lvl="1"/>
            <a:r>
              <a:rPr lang="en-US" dirty="0"/>
              <a:t>In an outbreak setting </a:t>
            </a:r>
          </a:p>
          <a:p>
            <a:pPr marL="457200" lvl="1" indent="0">
              <a:buNone/>
            </a:pPr>
            <a:endParaRPr lang="en-US" dirty="0"/>
          </a:p>
          <a:p>
            <a:r>
              <a:rPr lang="en-US" sz="2400" dirty="0"/>
              <a:t>Test at regular intervals to promptly identify newly colonized patients </a:t>
            </a:r>
          </a:p>
        </p:txBody>
      </p:sp>
      <p:sp>
        <p:nvSpPr>
          <p:cNvPr id="4" name="Title 3">
            <a:extLst>
              <a:ext uri="{FF2B5EF4-FFF2-40B4-BE49-F238E27FC236}">
                <a16:creationId xmlns:a16="http://schemas.microsoft.com/office/drawing/2014/main" id="{950F17CE-0A2E-69FB-D08C-4A704108A7B3}"/>
              </a:ext>
            </a:extLst>
          </p:cNvPr>
          <p:cNvSpPr>
            <a:spLocks noGrp="1"/>
          </p:cNvSpPr>
          <p:nvPr>
            <p:ph type="title"/>
          </p:nvPr>
        </p:nvSpPr>
        <p:spPr>
          <a:xfrm>
            <a:off x="2397238" y="554902"/>
            <a:ext cx="9571605" cy="1325563"/>
          </a:xfrm>
        </p:spPr>
        <p:txBody>
          <a:bodyPr/>
          <a:lstStyle/>
          <a:p>
            <a:r>
              <a:rPr lang="en-US" dirty="0"/>
              <a:t>MRSA Screening Recommendations</a:t>
            </a:r>
            <a:endParaRPr lang="en-US" i="1" dirty="0"/>
          </a:p>
        </p:txBody>
      </p:sp>
      <p:sp>
        <p:nvSpPr>
          <p:cNvPr id="6" name="TextBox 5">
            <a:extLst>
              <a:ext uri="{FF2B5EF4-FFF2-40B4-BE49-F238E27FC236}">
                <a16:creationId xmlns:a16="http://schemas.microsoft.com/office/drawing/2014/main" id="{E6EED022-ADE1-FEFF-86E4-3CD61512C999}"/>
              </a:ext>
            </a:extLst>
          </p:cNvPr>
          <p:cNvSpPr txBox="1"/>
          <p:nvPr/>
        </p:nvSpPr>
        <p:spPr>
          <a:xfrm>
            <a:off x="2720424" y="6463668"/>
            <a:ext cx="89252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Available at: </a:t>
            </a:r>
            <a:r>
              <a:rPr lang="en-US" sz="1600" dirty="0">
                <a:hlinkClick r:id="rId3"/>
              </a:rPr>
              <a:t>Summary of Recommendations | Infection Control | CDC</a:t>
            </a:r>
            <a:r>
              <a:rPr lang="en-US" sz="1600" dirty="0"/>
              <a:t>, accessed on 07/03/25.</a:t>
            </a:r>
          </a:p>
        </p:txBody>
      </p:sp>
    </p:spTree>
    <p:extLst>
      <p:ext uri="{BB962C8B-B14F-4D97-AF65-F5344CB8AC3E}">
        <p14:creationId xmlns:p14="http://schemas.microsoft.com/office/powerpoint/2010/main" val="1289568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884B2F-B4F4-64DA-DE25-00439D73F493}"/>
              </a:ext>
            </a:extLst>
          </p:cNvPr>
          <p:cNvSpPr>
            <a:spLocks noGrp="1"/>
          </p:cNvSpPr>
          <p:nvPr>
            <p:ph idx="1"/>
          </p:nvPr>
        </p:nvSpPr>
        <p:spPr/>
        <p:txBody>
          <a:bodyPr>
            <a:normAutofit/>
          </a:bodyPr>
          <a:lstStyle/>
          <a:p>
            <a:r>
              <a:rPr lang="en-US" sz="2400" dirty="0"/>
              <a:t>Contact precautions</a:t>
            </a:r>
          </a:p>
          <a:p>
            <a:r>
              <a:rPr lang="en-US" sz="2400" dirty="0"/>
              <a:t>Hand hygiene</a:t>
            </a:r>
          </a:p>
          <a:p>
            <a:r>
              <a:rPr lang="en-US" sz="2400" dirty="0"/>
              <a:t>Patient isolation and </a:t>
            </a:r>
            <a:r>
              <a:rPr lang="en-US" sz="2400" dirty="0" err="1"/>
              <a:t>cohorting</a:t>
            </a:r>
            <a:endParaRPr lang="en-US" sz="2400" dirty="0"/>
          </a:p>
          <a:p>
            <a:r>
              <a:rPr lang="en-US" sz="2400" dirty="0"/>
              <a:t>Education and training </a:t>
            </a:r>
          </a:p>
          <a:p>
            <a:r>
              <a:rPr lang="en-US" sz="2400" dirty="0"/>
              <a:t>Dedicated equipment</a:t>
            </a:r>
          </a:p>
          <a:p>
            <a:r>
              <a:rPr lang="en-US" sz="2400" dirty="0"/>
              <a:t>Staff </a:t>
            </a:r>
            <a:r>
              <a:rPr lang="en-US" sz="2400" dirty="0" err="1"/>
              <a:t>cohorting</a:t>
            </a:r>
            <a:r>
              <a:rPr lang="en-US" sz="2400" dirty="0"/>
              <a:t> </a:t>
            </a:r>
          </a:p>
        </p:txBody>
      </p:sp>
      <p:sp>
        <p:nvSpPr>
          <p:cNvPr id="4" name="Title 3">
            <a:extLst>
              <a:ext uri="{FF2B5EF4-FFF2-40B4-BE49-F238E27FC236}">
                <a16:creationId xmlns:a16="http://schemas.microsoft.com/office/drawing/2014/main" id="{77D06F68-07D9-D3E7-D217-4A25E1CDFBB3}"/>
              </a:ext>
            </a:extLst>
          </p:cNvPr>
          <p:cNvSpPr>
            <a:spLocks noGrp="1"/>
          </p:cNvSpPr>
          <p:nvPr>
            <p:ph type="title"/>
          </p:nvPr>
        </p:nvSpPr>
        <p:spPr>
          <a:xfrm>
            <a:off x="2247442" y="239139"/>
            <a:ext cx="9391991" cy="1325563"/>
          </a:xfrm>
        </p:spPr>
        <p:txBody>
          <a:bodyPr>
            <a:noAutofit/>
          </a:bodyPr>
          <a:lstStyle/>
          <a:p>
            <a:pPr>
              <a:lnSpc>
                <a:spcPct val="70000"/>
              </a:lnSpc>
            </a:pPr>
            <a:r>
              <a:rPr lang="en-US" dirty="0"/>
              <a:t>MRSA Infection </a:t>
            </a:r>
            <a:br>
              <a:rPr lang="en-US" dirty="0"/>
            </a:br>
            <a:r>
              <a:rPr lang="en-US" dirty="0"/>
              <a:t>Control </a:t>
            </a:r>
            <a:br>
              <a:rPr lang="en-US" dirty="0"/>
            </a:br>
            <a:r>
              <a:rPr lang="en-US" dirty="0"/>
              <a:t>Recommendations</a:t>
            </a:r>
          </a:p>
        </p:txBody>
      </p:sp>
      <p:sp>
        <p:nvSpPr>
          <p:cNvPr id="5" name="TextBox 4">
            <a:extLst>
              <a:ext uri="{FF2B5EF4-FFF2-40B4-BE49-F238E27FC236}">
                <a16:creationId xmlns:a16="http://schemas.microsoft.com/office/drawing/2014/main" id="{64FC38E2-08E9-7EA0-7A8A-B802F8C8BAF9}"/>
              </a:ext>
            </a:extLst>
          </p:cNvPr>
          <p:cNvSpPr txBox="1"/>
          <p:nvPr/>
        </p:nvSpPr>
        <p:spPr>
          <a:xfrm>
            <a:off x="2630617" y="6478990"/>
            <a:ext cx="89252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Available at: </a:t>
            </a:r>
            <a:r>
              <a:rPr lang="en-US" sz="1600" dirty="0">
                <a:hlinkClick r:id="rId3"/>
              </a:rPr>
              <a:t>NICU S. aureus Prevention and Control Recommendations</a:t>
            </a:r>
            <a:r>
              <a:rPr lang="en-US" sz="1600" dirty="0"/>
              <a:t>, accessed on 07/03/25.</a:t>
            </a:r>
          </a:p>
        </p:txBody>
      </p:sp>
      <p:pic>
        <p:nvPicPr>
          <p:cNvPr id="7" name="Picture 6" descr="Description of contact precautions PPE requirements when entering a room.">
            <a:extLst>
              <a:ext uri="{FF2B5EF4-FFF2-40B4-BE49-F238E27FC236}">
                <a16:creationId xmlns:a16="http://schemas.microsoft.com/office/drawing/2014/main" id="{BDC40AED-1182-D556-39FD-E46BD66C0DBE}"/>
              </a:ext>
            </a:extLst>
          </p:cNvPr>
          <p:cNvPicPr>
            <a:picLocks noChangeAspect="1"/>
          </p:cNvPicPr>
          <p:nvPr/>
        </p:nvPicPr>
        <p:blipFill>
          <a:blip r:embed="rId4"/>
          <a:stretch>
            <a:fillRect/>
          </a:stretch>
        </p:blipFill>
        <p:spPr>
          <a:xfrm>
            <a:off x="6983902" y="312123"/>
            <a:ext cx="5114497" cy="5584288"/>
          </a:xfrm>
          <a:prstGeom prst="rect">
            <a:avLst/>
          </a:prstGeom>
        </p:spPr>
      </p:pic>
      <p:sp>
        <p:nvSpPr>
          <p:cNvPr id="8" name="TextBox 7">
            <a:extLst>
              <a:ext uri="{FF2B5EF4-FFF2-40B4-BE49-F238E27FC236}">
                <a16:creationId xmlns:a16="http://schemas.microsoft.com/office/drawing/2014/main" id="{58A88F8A-9D63-BB01-D065-82E76D066441}"/>
              </a:ext>
            </a:extLst>
          </p:cNvPr>
          <p:cNvSpPr txBox="1"/>
          <p:nvPr/>
        </p:nvSpPr>
        <p:spPr>
          <a:xfrm>
            <a:off x="6983902" y="5881171"/>
            <a:ext cx="51549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Available at</a:t>
            </a:r>
            <a:r>
              <a:rPr lang="en-US" sz="1200" dirty="0">
                <a:hlinkClick r:id="rId5"/>
              </a:rPr>
              <a:t>Transmission-Based Precautions | Infection Control | CDC</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accessed 05/26/25.</a:t>
            </a:r>
          </a:p>
        </p:txBody>
      </p:sp>
    </p:spTree>
    <p:extLst>
      <p:ext uri="{BB962C8B-B14F-4D97-AF65-F5344CB8AC3E}">
        <p14:creationId xmlns:p14="http://schemas.microsoft.com/office/powerpoint/2010/main" val="246397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3EA4CE-1384-C3AE-6568-374B3A5F9759}"/>
              </a:ext>
            </a:extLst>
          </p:cNvPr>
          <p:cNvSpPr>
            <a:spLocks noGrp="1"/>
          </p:cNvSpPr>
          <p:nvPr>
            <p:ph idx="1"/>
          </p:nvPr>
        </p:nvSpPr>
        <p:spPr>
          <a:xfrm>
            <a:off x="2405864" y="2236741"/>
            <a:ext cx="8765056" cy="3799523"/>
          </a:xfrm>
        </p:spPr>
        <p:txBody>
          <a:bodyPr>
            <a:normAutofit/>
          </a:bodyPr>
          <a:lstStyle/>
          <a:p>
            <a:r>
              <a:rPr lang="en-US" sz="2400" dirty="0"/>
              <a:t>On 12/10/24, HAI epidemiologists were alerted to an increase of MRSA infections in the NICU of an acute care hospital</a:t>
            </a:r>
          </a:p>
          <a:p>
            <a:r>
              <a:rPr lang="en-US" sz="2400" dirty="0"/>
              <a:t>The hospital requested molecular testing to identify sequence and relatedness of patient isolates</a:t>
            </a:r>
          </a:p>
        </p:txBody>
      </p:sp>
      <p:sp>
        <p:nvSpPr>
          <p:cNvPr id="3" name="Title 2">
            <a:extLst>
              <a:ext uri="{FF2B5EF4-FFF2-40B4-BE49-F238E27FC236}">
                <a16:creationId xmlns:a16="http://schemas.microsoft.com/office/drawing/2014/main" id="{9344C636-9FF3-5C86-4EA8-7214FE14B730}"/>
              </a:ext>
            </a:extLst>
          </p:cNvPr>
          <p:cNvSpPr>
            <a:spLocks noGrp="1"/>
          </p:cNvSpPr>
          <p:nvPr>
            <p:ph type="title"/>
          </p:nvPr>
        </p:nvSpPr>
        <p:spPr/>
        <p:txBody>
          <a:bodyPr/>
          <a:lstStyle/>
          <a:p>
            <a:r>
              <a:rPr lang="en-US" dirty="0"/>
              <a:t>Initial Report</a:t>
            </a:r>
          </a:p>
        </p:txBody>
      </p:sp>
    </p:spTree>
    <p:extLst>
      <p:ext uri="{BB962C8B-B14F-4D97-AF65-F5344CB8AC3E}">
        <p14:creationId xmlns:p14="http://schemas.microsoft.com/office/powerpoint/2010/main" val="83880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F37373C5-DB07-1893-5E63-42302CE29721}"/>
              </a:ext>
            </a:extLst>
          </p:cNvPr>
          <p:cNvGraphicFramePr>
            <a:graphicFrameLocks noGrp="1"/>
          </p:cNvGraphicFramePr>
          <p:nvPr>
            <p:ph idx="1"/>
            <p:extLst>
              <p:ext uri="{D42A27DB-BD31-4B8C-83A1-F6EECF244321}">
                <p14:modId xmlns:p14="http://schemas.microsoft.com/office/powerpoint/2010/main" val="2924070859"/>
              </p:ext>
            </p:extLst>
          </p:nvPr>
        </p:nvGraphicFramePr>
        <p:xfrm>
          <a:off x="2616005" y="1993392"/>
          <a:ext cx="8729168" cy="3799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691CC69C-0DDD-70E4-3155-A97D0E317551}"/>
              </a:ext>
            </a:extLst>
          </p:cNvPr>
          <p:cNvSpPr>
            <a:spLocks noGrp="1"/>
          </p:cNvSpPr>
          <p:nvPr>
            <p:ph type="title"/>
          </p:nvPr>
        </p:nvSpPr>
        <p:spPr/>
        <p:txBody>
          <a:bodyPr/>
          <a:lstStyle/>
          <a:p>
            <a:r>
              <a:rPr lang="en-US" dirty="0"/>
              <a:t>Facility Audits</a:t>
            </a:r>
          </a:p>
        </p:txBody>
      </p:sp>
    </p:spTree>
    <p:extLst>
      <p:ext uri="{BB962C8B-B14F-4D97-AF65-F5344CB8AC3E}">
        <p14:creationId xmlns:p14="http://schemas.microsoft.com/office/powerpoint/2010/main" val="501124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DB9E6-EFCD-F3CF-DBE6-1AA4B217B19F}"/>
              </a:ext>
            </a:extLst>
          </p:cNvPr>
          <p:cNvSpPr>
            <a:spLocks noGrp="1"/>
          </p:cNvSpPr>
          <p:nvPr>
            <p:ph idx="1"/>
          </p:nvPr>
        </p:nvSpPr>
        <p:spPr>
          <a:xfrm>
            <a:off x="2405864" y="2236741"/>
            <a:ext cx="9092716" cy="3799523"/>
          </a:xfrm>
        </p:spPr>
        <p:txBody>
          <a:bodyPr>
            <a:normAutofit/>
          </a:bodyPr>
          <a:lstStyle/>
          <a:p>
            <a:r>
              <a:rPr lang="en-US" sz="2400" dirty="0"/>
              <a:t>On 01/30/25, HAI epidemiologists and local health department epidemiologist conducted an onsite infection control assessment</a:t>
            </a:r>
          </a:p>
          <a:p>
            <a:r>
              <a:rPr lang="en-US" sz="2400" dirty="0"/>
              <a:t>Gaps observed included: </a:t>
            </a:r>
          </a:p>
          <a:p>
            <a:pPr lvl="1"/>
            <a:r>
              <a:rPr lang="en-US" dirty="0"/>
              <a:t>Low hand hygiene and personal protective equipment (PPE) compliance</a:t>
            </a:r>
          </a:p>
          <a:p>
            <a:pPr lvl="1"/>
            <a:r>
              <a:rPr lang="en-US" dirty="0"/>
              <a:t>Inconsistent environmental cleaning and processing of equipment</a:t>
            </a:r>
          </a:p>
        </p:txBody>
      </p:sp>
      <p:sp>
        <p:nvSpPr>
          <p:cNvPr id="3" name="Title 2">
            <a:extLst>
              <a:ext uri="{FF2B5EF4-FFF2-40B4-BE49-F238E27FC236}">
                <a16:creationId xmlns:a16="http://schemas.microsoft.com/office/drawing/2014/main" id="{1AED0101-B428-06E2-2B0F-0217D1C791E8}"/>
              </a:ext>
            </a:extLst>
          </p:cNvPr>
          <p:cNvSpPr>
            <a:spLocks noGrp="1"/>
          </p:cNvSpPr>
          <p:nvPr>
            <p:ph type="title"/>
          </p:nvPr>
        </p:nvSpPr>
        <p:spPr/>
        <p:txBody>
          <a:bodyPr/>
          <a:lstStyle/>
          <a:p>
            <a:r>
              <a:rPr lang="en-US" dirty="0"/>
              <a:t>Infection Control Assessment</a:t>
            </a:r>
          </a:p>
        </p:txBody>
      </p:sp>
    </p:spTree>
    <p:extLst>
      <p:ext uri="{BB962C8B-B14F-4D97-AF65-F5344CB8AC3E}">
        <p14:creationId xmlns:p14="http://schemas.microsoft.com/office/powerpoint/2010/main" val="2667876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B8290D-55F2-913B-0D14-BC75B9878971}"/>
              </a:ext>
            </a:extLst>
          </p:cNvPr>
          <p:cNvSpPr>
            <a:spLocks noGrp="1"/>
          </p:cNvSpPr>
          <p:nvPr>
            <p:ph type="title"/>
          </p:nvPr>
        </p:nvSpPr>
        <p:spPr>
          <a:xfrm>
            <a:off x="2397238" y="554902"/>
            <a:ext cx="8947935" cy="1325563"/>
          </a:xfrm>
        </p:spPr>
        <p:txBody>
          <a:bodyPr anchor="ctr">
            <a:normAutofit/>
          </a:bodyPr>
          <a:lstStyle/>
          <a:p>
            <a:r>
              <a:rPr lang="en-US" dirty="0"/>
              <a:t>Action Plan Tool Example</a:t>
            </a:r>
          </a:p>
        </p:txBody>
      </p:sp>
      <p:graphicFrame>
        <p:nvGraphicFramePr>
          <p:cNvPr id="2" name="Table 1">
            <a:extLst>
              <a:ext uri="{FF2B5EF4-FFF2-40B4-BE49-F238E27FC236}">
                <a16:creationId xmlns:a16="http://schemas.microsoft.com/office/drawing/2014/main" id="{84C293E4-C6FD-BBC8-0C59-B2334DA87135}"/>
              </a:ext>
            </a:extLst>
          </p:cNvPr>
          <p:cNvGraphicFramePr>
            <a:graphicFrameLocks noGrp="1"/>
          </p:cNvGraphicFramePr>
          <p:nvPr>
            <p:extLst>
              <p:ext uri="{D42A27DB-BD31-4B8C-83A1-F6EECF244321}">
                <p14:modId xmlns:p14="http://schemas.microsoft.com/office/powerpoint/2010/main" val="369818735"/>
              </p:ext>
            </p:extLst>
          </p:nvPr>
        </p:nvGraphicFramePr>
        <p:xfrm>
          <a:off x="2397238" y="1999217"/>
          <a:ext cx="9478945" cy="4159212"/>
        </p:xfrm>
        <a:graphic>
          <a:graphicData uri="http://schemas.openxmlformats.org/drawingml/2006/table">
            <a:tbl>
              <a:tblPr firstRow="1" bandRow="1">
                <a:tableStyleId>{5C22544A-7EE6-4342-B048-85BDC9FD1C3A}</a:tableStyleId>
              </a:tblPr>
              <a:tblGrid>
                <a:gridCol w="2706954">
                  <a:extLst>
                    <a:ext uri="{9D8B030D-6E8A-4147-A177-3AD203B41FA5}">
                      <a16:colId xmlns:a16="http://schemas.microsoft.com/office/drawing/2014/main" val="1202595882"/>
                    </a:ext>
                  </a:extLst>
                </a:gridCol>
                <a:gridCol w="2923122">
                  <a:extLst>
                    <a:ext uri="{9D8B030D-6E8A-4147-A177-3AD203B41FA5}">
                      <a16:colId xmlns:a16="http://schemas.microsoft.com/office/drawing/2014/main" val="3897297573"/>
                    </a:ext>
                  </a:extLst>
                </a:gridCol>
                <a:gridCol w="3848869">
                  <a:extLst>
                    <a:ext uri="{9D8B030D-6E8A-4147-A177-3AD203B41FA5}">
                      <a16:colId xmlns:a16="http://schemas.microsoft.com/office/drawing/2014/main" val="126444147"/>
                    </a:ext>
                  </a:extLst>
                </a:gridCol>
              </a:tblGrid>
              <a:tr h="891260">
                <a:tc>
                  <a:txBody>
                    <a:bodyPr/>
                    <a:lstStyle/>
                    <a:p>
                      <a:pPr algn="ctr"/>
                      <a:r>
                        <a:rPr lang="en-US" sz="2400" dirty="0"/>
                        <a:t>Type of observation</a:t>
                      </a:r>
                    </a:p>
                  </a:txBody>
                  <a:tcPr/>
                </a:tc>
                <a:tc>
                  <a:txBody>
                    <a:bodyPr/>
                    <a:lstStyle/>
                    <a:p>
                      <a:pPr algn="ctr"/>
                      <a:r>
                        <a:rPr lang="en-US" sz="2400" dirty="0"/>
                        <a:t>Strengths</a:t>
                      </a:r>
                    </a:p>
                  </a:txBody>
                  <a:tcPr/>
                </a:tc>
                <a:tc>
                  <a:txBody>
                    <a:bodyPr/>
                    <a:lstStyle/>
                    <a:p>
                      <a:pPr algn="ctr"/>
                      <a:r>
                        <a:rPr lang="en-US" sz="2400" dirty="0"/>
                        <a:t>Opportunities for improvement</a:t>
                      </a:r>
                    </a:p>
                  </a:txBody>
                  <a:tcPr/>
                </a:tc>
                <a:extLst>
                  <a:ext uri="{0D108BD9-81ED-4DB2-BD59-A6C34878D82A}">
                    <a16:rowId xmlns:a16="http://schemas.microsoft.com/office/drawing/2014/main" val="4221472699"/>
                  </a:ext>
                </a:extLst>
              </a:tr>
              <a:tr h="3267952">
                <a:tc>
                  <a:txBody>
                    <a:bodyPr/>
                    <a:lstStyle/>
                    <a:p>
                      <a:r>
                        <a:rPr lang="en-US" sz="2400" dirty="0"/>
                        <a:t>PPE Observations</a:t>
                      </a:r>
                    </a:p>
                  </a:txBody>
                  <a:tcPr/>
                </a:tc>
                <a:tc>
                  <a:txBody>
                    <a:bodyPr/>
                    <a:lstStyle/>
                    <a:p>
                      <a:pPr marL="342900" indent="-342900">
                        <a:buFont typeface="Arial" panose="020B0604020202020204" pitchFamily="34" charset="0"/>
                        <a:buChar char="•"/>
                      </a:pPr>
                      <a:r>
                        <a:rPr lang="en-US" sz="2400" dirty="0"/>
                        <a:t>Signage for donning and doffing observed throughout facility</a:t>
                      </a:r>
                    </a:p>
                    <a:p>
                      <a:pPr marL="342900" indent="-342900">
                        <a:buFont typeface="Arial" panose="020B0604020202020204" pitchFamily="34" charset="0"/>
                        <a:buChar char="•"/>
                      </a:pPr>
                      <a:r>
                        <a:rPr lang="en-US" sz="2400" dirty="0"/>
                        <a:t>PPE easily accessible </a:t>
                      </a:r>
                    </a:p>
                  </a:txBody>
                  <a:tcPr/>
                </a:tc>
                <a:tc>
                  <a:txBody>
                    <a:bodyPr/>
                    <a:lstStyle/>
                    <a:p>
                      <a:pPr marL="342900" indent="-342900">
                        <a:buFont typeface="Arial" panose="020B0604020202020204" pitchFamily="34" charset="0"/>
                        <a:buChar char="•"/>
                      </a:pPr>
                      <a:r>
                        <a:rPr lang="en-US" sz="2400" dirty="0"/>
                        <a:t>0% PPE compliance observed</a:t>
                      </a:r>
                    </a:p>
                    <a:p>
                      <a:pPr marL="342900" indent="-342900">
                        <a:buFont typeface="Arial" panose="020B0604020202020204" pitchFamily="34" charset="0"/>
                        <a:buChar char="•"/>
                      </a:pPr>
                      <a:r>
                        <a:rPr lang="en-US" sz="2400" dirty="0"/>
                        <a:t>Re-educate all clinical staff on PPE requirements</a:t>
                      </a:r>
                    </a:p>
                    <a:p>
                      <a:pPr marL="342900" indent="-342900">
                        <a:buFont typeface="Arial" panose="020B0604020202020204" pitchFamily="34" charset="0"/>
                        <a:buChar char="•"/>
                      </a:pPr>
                      <a:r>
                        <a:rPr lang="en-US" sz="2400" dirty="0"/>
                        <a:t>Reiterate expectations for PPE removal upon exiting the patient’s room</a:t>
                      </a:r>
                    </a:p>
                  </a:txBody>
                  <a:tcPr/>
                </a:tc>
                <a:extLst>
                  <a:ext uri="{0D108BD9-81ED-4DB2-BD59-A6C34878D82A}">
                    <a16:rowId xmlns:a16="http://schemas.microsoft.com/office/drawing/2014/main" val="2209295114"/>
                  </a:ext>
                </a:extLst>
              </a:tr>
            </a:tbl>
          </a:graphicData>
        </a:graphic>
      </p:graphicFrame>
    </p:spTree>
    <p:extLst>
      <p:ext uri="{BB962C8B-B14F-4D97-AF65-F5344CB8AC3E}">
        <p14:creationId xmlns:p14="http://schemas.microsoft.com/office/powerpoint/2010/main" val="1709816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1C3857B-6CE3-580A-40AB-E717BBCD1AF3}"/>
              </a:ext>
            </a:extLst>
          </p:cNvPr>
          <p:cNvSpPr>
            <a:spLocks noGrp="1"/>
          </p:cNvSpPr>
          <p:nvPr>
            <p:ph idx="1"/>
          </p:nvPr>
        </p:nvSpPr>
        <p:spPr/>
        <p:txBody>
          <a:bodyPr>
            <a:normAutofit/>
          </a:bodyPr>
          <a:lstStyle/>
          <a:p>
            <a:r>
              <a:rPr lang="en-US" sz="2400" dirty="0"/>
              <a:t>Increase education for providers, student nurses and traveling nurses</a:t>
            </a:r>
          </a:p>
          <a:p>
            <a:r>
              <a:rPr lang="en-US" sz="2400" dirty="0"/>
              <a:t>Partner with nursing school on infection control education</a:t>
            </a:r>
          </a:p>
          <a:p>
            <a:r>
              <a:rPr lang="en-US" sz="2400" dirty="0"/>
              <a:t>Add hand hygiene signage to all entry points</a:t>
            </a:r>
          </a:p>
          <a:p>
            <a:r>
              <a:rPr lang="en-US" sz="2400" dirty="0"/>
              <a:t>Re-educate of terminal clean and equipment cleans</a:t>
            </a:r>
          </a:p>
        </p:txBody>
      </p:sp>
      <p:sp>
        <p:nvSpPr>
          <p:cNvPr id="5" name="Title 4">
            <a:extLst>
              <a:ext uri="{FF2B5EF4-FFF2-40B4-BE49-F238E27FC236}">
                <a16:creationId xmlns:a16="http://schemas.microsoft.com/office/drawing/2014/main" id="{D8460727-C5D4-415E-4404-DEF2B5763616}"/>
              </a:ext>
            </a:extLst>
          </p:cNvPr>
          <p:cNvSpPr>
            <a:spLocks noGrp="1"/>
          </p:cNvSpPr>
          <p:nvPr>
            <p:ph type="title"/>
          </p:nvPr>
        </p:nvSpPr>
        <p:spPr/>
        <p:txBody>
          <a:bodyPr/>
          <a:lstStyle/>
          <a:p>
            <a:r>
              <a:rPr lang="en-US" dirty="0"/>
              <a:t>Recommendations Provided</a:t>
            </a:r>
          </a:p>
        </p:txBody>
      </p:sp>
    </p:spTree>
    <p:extLst>
      <p:ext uri="{BB962C8B-B14F-4D97-AF65-F5344CB8AC3E}">
        <p14:creationId xmlns:p14="http://schemas.microsoft.com/office/powerpoint/2010/main" val="130907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477C67-C4B3-CC99-7F0F-90D8E51FB9B4}"/>
              </a:ext>
            </a:extLst>
          </p:cNvPr>
          <p:cNvSpPr txBox="1">
            <a:spLocks/>
          </p:cNvSpPr>
          <p:nvPr/>
        </p:nvSpPr>
        <p:spPr>
          <a:xfrm>
            <a:off x="831850" y="860611"/>
            <a:ext cx="10515600" cy="28731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bg1"/>
                </a:solidFill>
                <a:latin typeface="+mn-lt"/>
                <a:ea typeface="+mj-ea"/>
                <a:cs typeface="+mj-cs"/>
              </a:defRPr>
            </a:lvl1pPr>
          </a:lstStyle>
          <a:p>
            <a:r>
              <a:rPr lang="en-US" dirty="0">
                <a:ea typeface="Verdana" panose="020B0604030504040204" pitchFamily="34" charset="0"/>
                <a:cs typeface="Times New Roman" panose="02020603050405020304" pitchFamily="18" charset="0"/>
              </a:rPr>
              <a:t>1. </a:t>
            </a:r>
            <a:r>
              <a:rPr lang="en-US" sz="6000" dirty="0">
                <a:effectLst/>
                <a:ea typeface="Verdana" panose="020B0604030504040204" pitchFamily="34" charset="0"/>
                <a:cs typeface="Times New Roman" panose="02020603050405020304" pitchFamily="18" charset="0"/>
              </a:rPr>
              <a:t>Overview of Healthcare Safety Unit and HAI Epidemiologists</a:t>
            </a:r>
            <a:endParaRPr lang="en-US" dirty="0"/>
          </a:p>
        </p:txBody>
      </p:sp>
    </p:spTree>
    <p:extLst>
      <p:ext uri="{BB962C8B-B14F-4D97-AF65-F5344CB8AC3E}">
        <p14:creationId xmlns:p14="http://schemas.microsoft.com/office/powerpoint/2010/main" val="442850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805BA10-8D4D-D148-33B9-B68589EF1061}"/>
              </a:ext>
            </a:extLst>
          </p:cNvPr>
          <p:cNvSpPr>
            <a:spLocks noGrp="1"/>
          </p:cNvSpPr>
          <p:nvPr>
            <p:ph idx="1"/>
          </p:nvPr>
        </p:nvSpPr>
        <p:spPr/>
        <p:txBody>
          <a:bodyPr>
            <a:normAutofit/>
          </a:bodyPr>
          <a:lstStyle/>
          <a:p>
            <a:r>
              <a:rPr lang="en-US" sz="2400" dirty="0"/>
              <a:t>Implemented additional infection control training for all healthcare workers  </a:t>
            </a:r>
          </a:p>
          <a:p>
            <a:r>
              <a:rPr lang="en-US" sz="2400" dirty="0"/>
              <a:t>Increased auditing of hand hygiene and PPE compliance</a:t>
            </a:r>
          </a:p>
          <a:p>
            <a:r>
              <a:rPr lang="en-US" sz="2400" dirty="0"/>
              <a:t>Continued active surveillance testing for MRSA colonizations</a:t>
            </a:r>
          </a:p>
          <a:p>
            <a:r>
              <a:rPr lang="en-US" sz="2400" dirty="0"/>
              <a:t>Increased auditing of environmental cleaning</a:t>
            </a:r>
          </a:p>
        </p:txBody>
      </p:sp>
      <p:sp>
        <p:nvSpPr>
          <p:cNvPr id="5" name="Title 4">
            <a:extLst>
              <a:ext uri="{FF2B5EF4-FFF2-40B4-BE49-F238E27FC236}">
                <a16:creationId xmlns:a16="http://schemas.microsoft.com/office/drawing/2014/main" id="{C14136D5-110C-B6E2-EFB8-C8F6270AFC49}"/>
              </a:ext>
            </a:extLst>
          </p:cNvPr>
          <p:cNvSpPr>
            <a:spLocks noGrp="1"/>
          </p:cNvSpPr>
          <p:nvPr>
            <p:ph type="title"/>
          </p:nvPr>
        </p:nvSpPr>
        <p:spPr/>
        <p:txBody>
          <a:bodyPr/>
          <a:lstStyle/>
          <a:p>
            <a:r>
              <a:rPr lang="en-US" dirty="0"/>
              <a:t>Facility actions</a:t>
            </a:r>
          </a:p>
        </p:txBody>
      </p:sp>
    </p:spTree>
    <p:extLst>
      <p:ext uri="{BB962C8B-B14F-4D97-AF65-F5344CB8AC3E}">
        <p14:creationId xmlns:p14="http://schemas.microsoft.com/office/powerpoint/2010/main" val="336275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04C07-D7D5-B091-1A52-F5F81E7D6CE5}"/>
              </a:ext>
            </a:extLst>
          </p:cNvPr>
          <p:cNvSpPr>
            <a:spLocks noGrp="1"/>
          </p:cNvSpPr>
          <p:nvPr>
            <p:ph idx="1"/>
          </p:nvPr>
        </p:nvSpPr>
        <p:spPr/>
        <p:txBody>
          <a:bodyPr/>
          <a:lstStyle/>
          <a:p>
            <a:r>
              <a:rPr lang="en-US" dirty="0"/>
              <a:t>Acute care </a:t>
            </a:r>
            <a:r>
              <a:rPr lang="en-US"/>
              <a:t>hospital staff</a:t>
            </a:r>
          </a:p>
          <a:p>
            <a:r>
              <a:rPr lang="en-US" dirty="0"/>
              <a:t>Galveston County Health District</a:t>
            </a:r>
          </a:p>
          <a:p>
            <a:pPr lvl="1"/>
            <a:r>
              <a:rPr lang="en-US" dirty="0"/>
              <a:t>Sharon Stonum, Epidemiologist </a:t>
            </a:r>
          </a:p>
          <a:p>
            <a:pPr lvl="1"/>
            <a:r>
              <a:rPr lang="en-US" dirty="0"/>
              <a:t>Donya Guyton, Epidemiologist</a:t>
            </a:r>
          </a:p>
          <a:p>
            <a:pPr lvl="1"/>
            <a:r>
              <a:rPr lang="en-US" dirty="0"/>
              <a:t>Belinda Hernandez, EPI Data Intake</a:t>
            </a:r>
            <a:br>
              <a:rPr lang="en-US" dirty="0"/>
            </a:br>
            <a:endParaRPr lang="en-US" dirty="0"/>
          </a:p>
          <a:p>
            <a:r>
              <a:rPr lang="en-US" dirty="0"/>
              <a:t>Texas Department of State Health Services</a:t>
            </a:r>
          </a:p>
          <a:p>
            <a:pPr lvl="1"/>
            <a:r>
              <a:rPr lang="en-US" dirty="0"/>
              <a:t>Kajal Amin, HAI Epidemiologist</a:t>
            </a:r>
          </a:p>
          <a:p>
            <a:pPr lvl="1"/>
            <a:r>
              <a:rPr lang="en-US" dirty="0"/>
              <a:t>Paola Gonzalez, HAI Epidemiologist</a:t>
            </a:r>
          </a:p>
        </p:txBody>
      </p:sp>
      <p:sp>
        <p:nvSpPr>
          <p:cNvPr id="3" name="Title 2">
            <a:extLst>
              <a:ext uri="{FF2B5EF4-FFF2-40B4-BE49-F238E27FC236}">
                <a16:creationId xmlns:a16="http://schemas.microsoft.com/office/drawing/2014/main" id="{3D839657-BAEC-C420-0E3B-28D645129386}"/>
              </a:ext>
            </a:extLst>
          </p:cNvPr>
          <p:cNvSpPr>
            <a:spLocks noGrp="1"/>
          </p:cNvSpPr>
          <p:nvPr>
            <p:ph type="title"/>
          </p:nvPr>
        </p:nvSpPr>
        <p:spPr/>
        <p:txBody>
          <a:bodyPr/>
          <a:lstStyle/>
          <a:p>
            <a:r>
              <a:rPr lang="en-US" dirty="0"/>
              <a:t>Acknowledgements </a:t>
            </a:r>
          </a:p>
        </p:txBody>
      </p:sp>
    </p:spTree>
    <p:extLst>
      <p:ext uri="{BB962C8B-B14F-4D97-AF65-F5344CB8AC3E}">
        <p14:creationId xmlns:p14="http://schemas.microsoft.com/office/powerpoint/2010/main" val="972577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p:txBody>
          <a:bodyPr/>
          <a:lstStyle/>
          <a:p>
            <a:r>
              <a:rPr lang="en-US" dirty="0"/>
              <a:t>Contact Us!</a:t>
            </a:r>
          </a:p>
        </p:txBody>
      </p:sp>
      <p:sp>
        <p:nvSpPr>
          <p:cNvPr id="8" name="Text Placeholder 6">
            <a:extLst>
              <a:ext uri="{FF2B5EF4-FFF2-40B4-BE49-F238E27FC236}">
                <a16:creationId xmlns:a16="http://schemas.microsoft.com/office/drawing/2014/main" id="{CA9E5584-7F86-FF32-AA5A-9484F50C8D56}"/>
              </a:ext>
            </a:extLst>
          </p:cNvPr>
          <p:cNvSpPr>
            <a:spLocks noGrp="1"/>
          </p:cNvSpPr>
          <p:nvPr>
            <p:ph idx="1"/>
          </p:nvPr>
        </p:nvSpPr>
        <p:spPr>
          <a:xfrm>
            <a:off x="2406650" y="2236788"/>
            <a:ext cx="8451850" cy="3798887"/>
          </a:xfrm>
        </p:spPr>
        <p:txBody>
          <a:bodyPr>
            <a:normAutofit/>
          </a:bodyPr>
          <a:lstStyle/>
          <a:p>
            <a:pPr marL="0" indent="0">
              <a:buNone/>
            </a:pPr>
            <a:r>
              <a:rPr lang="en-US" sz="2400" b="0" i="0" u="sng" dirty="0">
                <a:solidFill>
                  <a:srgbClr val="0D6EFD"/>
                </a:solidFill>
                <a:effectLst/>
                <a:hlinkClick r:id="rId3"/>
              </a:rPr>
              <a:t>AntibioticStewardship@dshs.texas.gov</a:t>
            </a:r>
            <a:endParaRPr lang="en-US" sz="2400" b="0" i="0" dirty="0">
              <a:solidFill>
                <a:srgbClr val="212529"/>
              </a:solidFill>
              <a:effectLst/>
            </a:endParaRPr>
          </a:p>
          <a:p>
            <a:pPr marL="0" indent="0">
              <a:buNone/>
            </a:pPr>
            <a:r>
              <a:rPr lang="en-US" sz="2400" b="0" i="0" u="sng" dirty="0">
                <a:solidFill>
                  <a:srgbClr val="0D6EFD"/>
                </a:solidFill>
                <a:effectLst/>
                <a:hlinkClick r:id="rId4"/>
              </a:rPr>
              <a:t>HAIOutbreak@dshs.texas.gov</a:t>
            </a:r>
            <a:endParaRPr lang="en-US" sz="2400" u="sng" dirty="0">
              <a:solidFill>
                <a:srgbClr val="212529"/>
              </a:solidFill>
            </a:endParaRPr>
          </a:p>
          <a:p>
            <a:pPr marL="0" indent="0">
              <a:buNone/>
            </a:pPr>
            <a:r>
              <a:rPr lang="en-US" sz="2400" b="0" i="0" u="sng" dirty="0">
                <a:solidFill>
                  <a:srgbClr val="0D6EFD"/>
                </a:solidFill>
                <a:effectLst/>
                <a:hlinkClick r:id="rId5"/>
              </a:rPr>
              <a:t>HAITexas@dshs.texas.gov</a:t>
            </a:r>
            <a:endParaRPr lang="en-US" sz="2400" u="sng" dirty="0">
              <a:solidFill>
                <a:srgbClr val="212529"/>
              </a:solidFill>
            </a:endParaRPr>
          </a:p>
          <a:p>
            <a:pPr marL="0" indent="0">
              <a:buNone/>
            </a:pPr>
            <a:r>
              <a:rPr lang="en-US" sz="2400" b="0" i="0" u="sng" dirty="0">
                <a:solidFill>
                  <a:srgbClr val="0D6EFD"/>
                </a:solidFill>
                <a:effectLst/>
                <a:hlinkClick r:id="rId6"/>
              </a:rPr>
              <a:t>ICAR@dshs.texas.gov</a:t>
            </a:r>
            <a:endParaRPr lang="en-US" sz="2400" u="sng" dirty="0">
              <a:solidFill>
                <a:srgbClr val="212529"/>
              </a:solidFill>
            </a:endParaRPr>
          </a:p>
          <a:p>
            <a:pPr marL="0" indent="0">
              <a:buNone/>
            </a:pPr>
            <a:r>
              <a:rPr lang="en-US" sz="2400" b="0" i="0" u="sng" dirty="0">
                <a:solidFill>
                  <a:srgbClr val="0D6EFD"/>
                </a:solidFill>
                <a:effectLst/>
                <a:hlinkClick r:id="rId7"/>
              </a:rPr>
              <a:t>MDROTexas@dshs.texas.gov</a:t>
            </a:r>
            <a:endParaRPr lang="en-US" sz="2400" u="sng" dirty="0">
              <a:solidFill>
                <a:srgbClr val="212529"/>
              </a:solidFill>
            </a:endParaRPr>
          </a:p>
          <a:p>
            <a:pPr marL="0" indent="0">
              <a:buNone/>
            </a:pPr>
            <a:r>
              <a:rPr lang="en-US" sz="2400" b="0" i="0" u="sng" dirty="0">
                <a:solidFill>
                  <a:srgbClr val="0D6EFD"/>
                </a:solidFill>
                <a:effectLst/>
                <a:hlinkClick r:id="rId8"/>
              </a:rPr>
              <a:t>PAETexas@dshs.texas.gov</a:t>
            </a:r>
            <a:endParaRPr lang="en-US" sz="2400" u="sng" dirty="0">
              <a:solidFill>
                <a:srgbClr val="212529"/>
              </a:solidFill>
            </a:endParaRPr>
          </a:p>
          <a:p>
            <a:pPr marL="0" indent="0">
              <a:buNone/>
            </a:pPr>
            <a:r>
              <a:rPr lang="en-US" sz="2400" b="0" i="0" u="sng" dirty="0">
                <a:solidFill>
                  <a:srgbClr val="0D6EFD"/>
                </a:solidFill>
                <a:effectLst/>
                <a:hlinkClick r:id="rId9"/>
              </a:rPr>
              <a:t>Sharps.Injury@dshs.texas.gov</a:t>
            </a:r>
            <a:endParaRPr lang="en-US" sz="2400" b="0" i="0" dirty="0">
              <a:solidFill>
                <a:srgbClr val="212529"/>
              </a:solidFill>
              <a:effectLst/>
            </a:endParaRPr>
          </a:p>
        </p:txBody>
      </p:sp>
    </p:spTree>
    <p:extLst>
      <p:ext uri="{BB962C8B-B14F-4D97-AF65-F5344CB8AC3E}">
        <p14:creationId xmlns:p14="http://schemas.microsoft.com/office/powerpoint/2010/main" val="3590448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831850" y="778213"/>
            <a:ext cx="10515600" cy="2650787"/>
          </a:xfrm>
        </p:spPr>
        <p:txBody>
          <a:bodyPr>
            <a:noAutofit/>
          </a:bodyPr>
          <a:lstStyle/>
          <a:p>
            <a:r>
              <a:rPr lang="en-US" sz="4800" dirty="0"/>
              <a:t>Two Fatal Kidney Transplant-Associated West Nile Virus Infections, 2024</a:t>
            </a:r>
          </a:p>
        </p:txBody>
      </p:sp>
      <p:sp>
        <p:nvSpPr>
          <p:cNvPr id="5" name="Text Placeholder 4">
            <a:extLst>
              <a:ext uri="{FF2B5EF4-FFF2-40B4-BE49-F238E27FC236}">
                <a16:creationId xmlns:a16="http://schemas.microsoft.com/office/drawing/2014/main" id="{023825CF-E691-45DA-AAC4-CDC707DDF06D}"/>
              </a:ext>
            </a:extLst>
          </p:cNvPr>
          <p:cNvSpPr>
            <a:spLocks noGrp="1"/>
          </p:cNvSpPr>
          <p:nvPr>
            <p:ph type="body" idx="1"/>
          </p:nvPr>
        </p:nvSpPr>
        <p:spPr>
          <a:xfrm>
            <a:off x="954932" y="4614090"/>
            <a:ext cx="10515600" cy="1551778"/>
          </a:xfrm>
        </p:spPr>
        <p:txBody>
          <a:bodyPr>
            <a:noAutofit/>
          </a:bodyPr>
          <a:lstStyle/>
          <a:p>
            <a:r>
              <a:rPr lang="en-US" sz="1600" dirty="0"/>
              <a:t>Zoonosis Control Branch</a:t>
            </a:r>
          </a:p>
          <a:p>
            <a:r>
              <a:rPr lang="en-US" sz="1600" b="0" dirty="0"/>
              <a:t>Disease Surveillance and Epidemiology Section</a:t>
            </a:r>
          </a:p>
          <a:p>
            <a:r>
              <a:rPr lang="en-US" sz="1600" b="0" dirty="0"/>
              <a:t>Office of the Chief State Epidemiologist, Department of State Health Services</a:t>
            </a:r>
          </a:p>
          <a:p>
            <a:r>
              <a:rPr lang="en-US" sz="1600" dirty="0"/>
              <a:t>DSHS Healthcare Safety Conference, July 22, 2025</a:t>
            </a:r>
          </a:p>
          <a:p>
            <a:endParaRPr lang="en-US" dirty="0"/>
          </a:p>
        </p:txBody>
      </p:sp>
      <p:sp>
        <p:nvSpPr>
          <p:cNvPr id="3" name="Text Placeholder 2">
            <a:extLst>
              <a:ext uri="{FF2B5EF4-FFF2-40B4-BE49-F238E27FC236}">
                <a16:creationId xmlns:a16="http://schemas.microsoft.com/office/drawing/2014/main" id="{D78096F1-343F-4B70-8738-00AD3B175AF7}"/>
              </a:ext>
            </a:extLst>
          </p:cNvPr>
          <p:cNvSpPr>
            <a:spLocks noGrp="1"/>
          </p:cNvSpPr>
          <p:nvPr>
            <p:ph type="body" sz="quarter" idx="10"/>
          </p:nvPr>
        </p:nvSpPr>
        <p:spPr>
          <a:xfrm>
            <a:off x="831850" y="3887014"/>
            <a:ext cx="10509250" cy="727075"/>
          </a:xfrm>
        </p:spPr>
        <p:txBody>
          <a:bodyPr>
            <a:normAutofit/>
          </a:bodyPr>
          <a:lstStyle/>
          <a:p>
            <a:r>
              <a:rPr lang="en-US" sz="2400" b="1" dirty="0"/>
              <a:t>Kelly Broussard, MPH</a:t>
            </a:r>
          </a:p>
          <a:p>
            <a:endParaRPr lang="en-US" dirty="0"/>
          </a:p>
        </p:txBody>
      </p:sp>
    </p:spTree>
    <p:extLst>
      <p:ext uri="{BB962C8B-B14F-4D97-AF65-F5344CB8AC3E}">
        <p14:creationId xmlns:p14="http://schemas.microsoft.com/office/powerpoint/2010/main" val="1509366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3EA381-1FD3-0099-212D-9CC179578051}"/>
              </a:ext>
            </a:extLst>
          </p:cNvPr>
          <p:cNvSpPr>
            <a:spLocks noGrp="1"/>
          </p:cNvSpPr>
          <p:nvPr>
            <p:ph idx="1"/>
          </p:nvPr>
        </p:nvSpPr>
        <p:spPr/>
        <p:txBody>
          <a:bodyPr/>
          <a:lstStyle/>
          <a:p>
            <a:r>
              <a:rPr lang="en-US" dirty="0"/>
              <a:t>Blood and Organ Supply Screening and Safety</a:t>
            </a:r>
          </a:p>
          <a:p>
            <a:r>
              <a:rPr lang="en-US" dirty="0"/>
              <a:t>West Nile Virus Background</a:t>
            </a:r>
          </a:p>
          <a:p>
            <a:r>
              <a:rPr lang="en-US" dirty="0"/>
              <a:t>Organ Transmission Investigation Process</a:t>
            </a:r>
          </a:p>
          <a:p>
            <a:r>
              <a:rPr lang="en-US" dirty="0"/>
              <a:t>Organ Transmission WNV Investigation in 2024</a:t>
            </a:r>
          </a:p>
          <a:p>
            <a:r>
              <a:rPr lang="en-US" dirty="0"/>
              <a:t>Investigative Conclusions</a:t>
            </a:r>
          </a:p>
          <a:p>
            <a:endParaRPr lang="en-US" dirty="0"/>
          </a:p>
          <a:p>
            <a:endParaRPr lang="en-US" dirty="0"/>
          </a:p>
          <a:p>
            <a:endParaRPr lang="en-US" dirty="0"/>
          </a:p>
        </p:txBody>
      </p:sp>
      <p:sp>
        <p:nvSpPr>
          <p:cNvPr id="4" name="Title 3">
            <a:extLst>
              <a:ext uri="{FF2B5EF4-FFF2-40B4-BE49-F238E27FC236}">
                <a16:creationId xmlns:a16="http://schemas.microsoft.com/office/drawing/2014/main" id="{6B7FE1D1-8B25-FFE5-3535-0B53D2B2742A}"/>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4200429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dirty="0"/>
              <a:t>Blood and Organ Supply Screening and Safety</a:t>
            </a:r>
          </a:p>
        </p:txBody>
      </p:sp>
      <p:sp>
        <p:nvSpPr>
          <p:cNvPr id="5" name="Text Placeholder 4">
            <a:extLst>
              <a:ext uri="{FF2B5EF4-FFF2-40B4-BE49-F238E27FC236}">
                <a16:creationId xmlns:a16="http://schemas.microsoft.com/office/drawing/2014/main" id="{023825CF-E691-45DA-AAC4-CDC707DDF0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7519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56A3-DD35-4ACF-8B1F-8D58C1BA9DFE}"/>
              </a:ext>
            </a:extLst>
          </p:cNvPr>
          <p:cNvSpPr>
            <a:spLocks noGrp="1"/>
          </p:cNvSpPr>
          <p:nvPr>
            <p:ph type="title"/>
          </p:nvPr>
        </p:nvSpPr>
        <p:spPr>
          <a:xfrm>
            <a:off x="146305" y="504222"/>
            <a:ext cx="9752886" cy="743000"/>
          </a:xfrm>
        </p:spPr>
        <p:txBody>
          <a:bodyPr>
            <a:normAutofit fontScale="90000"/>
          </a:bodyPr>
          <a:lstStyle/>
          <a:p>
            <a:r>
              <a:rPr lang="en-US" sz="4800" dirty="0"/>
              <a:t>Transplant/Transfusion Safety Measures</a:t>
            </a:r>
          </a:p>
        </p:txBody>
      </p:sp>
      <p:sp>
        <p:nvSpPr>
          <p:cNvPr id="3" name="Content Placeholder 2">
            <a:extLst>
              <a:ext uri="{FF2B5EF4-FFF2-40B4-BE49-F238E27FC236}">
                <a16:creationId xmlns:a16="http://schemas.microsoft.com/office/drawing/2014/main" id="{88CAF842-C47A-4345-B962-4B8EA2277352}"/>
              </a:ext>
            </a:extLst>
          </p:cNvPr>
          <p:cNvSpPr>
            <a:spLocks noGrp="1"/>
          </p:cNvSpPr>
          <p:nvPr>
            <p:ph sz="half" idx="1"/>
          </p:nvPr>
        </p:nvSpPr>
        <p:spPr>
          <a:xfrm>
            <a:off x="287482" y="1451552"/>
            <a:ext cx="11617036" cy="5146675"/>
          </a:xfrm>
        </p:spPr>
        <p:txBody>
          <a:bodyPr>
            <a:noAutofit/>
          </a:bodyPr>
          <a:lstStyle/>
          <a:p>
            <a:r>
              <a:rPr lang="en-US" dirty="0"/>
              <a:t>Donor assessment/questionnaire to identify risk factors and medical history</a:t>
            </a:r>
          </a:p>
          <a:p>
            <a:pPr lvl="1"/>
            <a:r>
              <a:rPr lang="en-US" dirty="0"/>
              <a:t>Blood donor deferral lists</a:t>
            </a:r>
          </a:p>
          <a:p>
            <a:r>
              <a:rPr lang="en-US" dirty="0"/>
              <a:t>Infectious disease screening</a:t>
            </a:r>
          </a:p>
          <a:p>
            <a:pPr lvl="1"/>
            <a:r>
              <a:rPr lang="en-US" dirty="0"/>
              <a:t>Blood products screened for West Nile Virus (WNV) and more, usually by nucleic acid amplification testing (NAAT). Products q</a:t>
            </a:r>
            <a:r>
              <a:rPr lang="en-US" sz="2400" dirty="0"/>
              <a:t>uarantined until screening is negative</a:t>
            </a:r>
          </a:p>
          <a:p>
            <a:pPr lvl="1"/>
            <a:r>
              <a:rPr lang="en-US" sz="2400" u="sng" dirty="0"/>
              <a:t>Organs and tissues not </a:t>
            </a:r>
            <a:r>
              <a:rPr lang="en-US" u="sng" dirty="0"/>
              <a:t>required to be screened for </a:t>
            </a:r>
            <a:r>
              <a:rPr lang="en-US" sz="2400" u="sng" dirty="0"/>
              <a:t>WNV</a:t>
            </a:r>
            <a:r>
              <a:rPr lang="en-US" sz="2400" dirty="0"/>
              <a:t> but many </a:t>
            </a:r>
            <a:r>
              <a:rPr lang="en-US" dirty="0"/>
              <a:t>organ procurement organizations </a:t>
            </a:r>
            <a:r>
              <a:rPr lang="en-US" sz="2400" dirty="0"/>
              <a:t>(</a:t>
            </a:r>
            <a:r>
              <a:rPr lang="en-US" dirty="0"/>
              <a:t>OPOs)</a:t>
            </a:r>
            <a:r>
              <a:rPr lang="en-US" sz="2400" dirty="0"/>
              <a:t> opt to perform it</a:t>
            </a:r>
          </a:p>
          <a:p>
            <a:r>
              <a:rPr lang="en-US" dirty="0"/>
              <a:t>Organ and tissue recipients are followed post-transplant for development of disease, are notified if they may have been exposed to a pathogen</a:t>
            </a:r>
          </a:p>
          <a:p>
            <a:pPr marL="0" indent="0">
              <a:buNone/>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D4907BE0-44E9-003E-D376-F24780F5BEF3}"/>
              </a:ext>
            </a:extLst>
          </p:cNvPr>
          <p:cNvSpPr txBox="1"/>
          <p:nvPr/>
        </p:nvSpPr>
        <p:spPr>
          <a:xfrm>
            <a:off x="583660" y="4873557"/>
            <a:ext cx="11320858" cy="1650742"/>
          </a:xfrm>
          <a:prstGeom prst="stripedRightArrow">
            <a:avLst>
              <a:gd name="adj1" fmla="val 50000"/>
              <a:gd name="adj2" fmla="val 68857"/>
            </a:avLst>
          </a:prstGeom>
          <a:solidFill>
            <a:schemeClr val="tx2"/>
          </a:solidFill>
          <a:ln>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Blood banks and OPOs should report positive results to public health and regulatory agencies - Notification pathways vary based on type of scenario</a:t>
            </a:r>
          </a:p>
        </p:txBody>
      </p:sp>
    </p:spTree>
    <p:extLst>
      <p:ext uri="{BB962C8B-B14F-4D97-AF65-F5344CB8AC3E}">
        <p14:creationId xmlns:p14="http://schemas.microsoft.com/office/powerpoint/2010/main" val="330695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C9F3D1-5C6E-4068-B827-B0091CAFB9BA}"/>
              </a:ext>
            </a:extLst>
          </p:cNvPr>
          <p:cNvSpPr>
            <a:spLocks noGrp="1"/>
          </p:cNvSpPr>
          <p:nvPr>
            <p:ph type="title"/>
          </p:nvPr>
        </p:nvSpPr>
        <p:spPr>
          <a:xfrm>
            <a:off x="176847" y="333017"/>
            <a:ext cx="8928242" cy="876300"/>
          </a:xfrm>
        </p:spPr>
        <p:txBody>
          <a:bodyPr>
            <a:noAutofit/>
          </a:bodyPr>
          <a:lstStyle/>
          <a:p>
            <a:r>
              <a:rPr lang="en-US" sz="4300" dirty="0"/>
              <a:t>Zoonotic Transplant/Transfusion Risks</a:t>
            </a:r>
          </a:p>
        </p:txBody>
      </p:sp>
      <p:sp>
        <p:nvSpPr>
          <p:cNvPr id="3" name="Content Placeholder 2">
            <a:extLst>
              <a:ext uri="{FF2B5EF4-FFF2-40B4-BE49-F238E27FC236}">
                <a16:creationId xmlns:a16="http://schemas.microsoft.com/office/drawing/2014/main" id="{88CAF842-C47A-4345-B962-4B8EA2277352}"/>
              </a:ext>
            </a:extLst>
          </p:cNvPr>
          <p:cNvSpPr>
            <a:spLocks noGrp="1"/>
          </p:cNvSpPr>
          <p:nvPr>
            <p:ph type="body" sz="half" idx="2"/>
          </p:nvPr>
        </p:nvSpPr>
        <p:spPr>
          <a:xfrm>
            <a:off x="5912051" y="5269682"/>
            <a:ext cx="1408864" cy="1530936"/>
          </a:xfrm>
        </p:spPr>
        <p:txBody>
          <a:bodyPr>
            <a:normAutofit/>
          </a:bodyPr>
          <a:lstStyle/>
          <a:p>
            <a:endParaRPr lang="en-US" sz="3600" dirty="0"/>
          </a:p>
          <a:p>
            <a:pPr>
              <a:buFont typeface="Arial" panose="020B0604020202020204" pitchFamily="34" charset="0"/>
              <a:buChar char="•"/>
            </a:pPr>
            <a:endParaRPr lang="en-US" sz="3600" dirty="0"/>
          </a:p>
          <a:p>
            <a:pPr>
              <a:buFont typeface="Arial" panose="020B0604020202020204" pitchFamily="34" charset="0"/>
              <a:buChar char="•"/>
            </a:pPr>
            <a:endParaRPr lang="en-US" sz="3600" dirty="0"/>
          </a:p>
        </p:txBody>
      </p:sp>
      <p:sp>
        <p:nvSpPr>
          <p:cNvPr id="8" name="Content Placeholder 4">
            <a:extLst>
              <a:ext uri="{FF2B5EF4-FFF2-40B4-BE49-F238E27FC236}">
                <a16:creationId xmlns:a16="http://schemas.microsoft.com/office/drawing/2014/main" id="{1203C9F3-F40E-4251-AB33-4F72F65606A7}"/>
              </a:ext>
            </a:extLst>
          </p:cNvPr>
          <p:cNvSpPr txBox="1">
            <a:spLocks/>
          </p:cNvSpPr>
          <p:nvPr/>
        </p:nvSpPr>
        <p:spPr>
          <a:xfrm>
            <a:off x="710565" y="4836525"/>
            <a:ext cx="7587615" cy="2020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Parasites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Babesia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spp., Malaria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Plasmodium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spp.),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Leishmania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spp., Chagas disease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Trypanosoma cruzi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Viruses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Zika, dengue, chikungunya, and West Nile viruses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Bacteria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Anaplasma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Ehrlichia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spp.,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Brucella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spp.</a:t>
            </a:r>
          </a:p>
        </p:txBody>
      </p:sp>
      <p:pic>
        <p:nvPicPr>
          <p:cNvPr id="1026" name="Picture 2">
            <a:extLst>
              <a:ext uri="{FF2B5EF4-FFF2-40B4-BE49-F238E27FC236}">
                <a16:creationId xmlns:a16="http://schemas.microsoft.com/office/drawing/2014/main" id="{411BC269-D274-4B17-B192-01C81BBCE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461" y="3382154"/>
            <a:ext cx="2009775" cy="1283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1468337-82A4-4B2B-8132-DF56D233E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0119" y="3605663"/>
            <a:ext cx="2207895" cy="1469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AEF2C7A-2E22-4618-A2A1-DB09D6777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038" y="3188227"/>
            <a:ext cx="2388870" cy="15698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7CC25A7-F94C-49E8-A6AA-31CA61DD11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555" y="1583845"/>
            <a:ext cx="2369820" cy="15573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A087876-7732-4706-8C2A-CA3E889F5106}"/>
              </a:ext>
            </a:extLst>
          </p:cNvPr>
          <p:cNvSpPr txBox="1"/>
          <p:nvPr/>
        </p:nvSpPr>
        <p:spPr>
          <a:xfrm>
            <a:off x="8144200" y="6365498"/>
            <a:ext cx="399287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Vector and pathogen photo credit: https://phil.cdc.gov/default.aspx</a:t>
            </a:r>
          </a:p>
        </p:txBody>
      </p:sp>
      <p:sp>
        <p:nvSpPr>
          <p:cNvPr id="15" name="TextBox 14">
            <a:extLst>
              <a:ext uri="{FF2B5EF4-FFF2-40B4-BE49-F238E27FC236}">
                <a16:creationId xmlns:a16="http://schemas.microsoft.com/office/drawing/2014/main" id="{C903FF14-B2BA-49E7-9FC7-5FBCEBFF008D}"/>
              </a:ext>
            </a:extLst>
          </p:cNvPr>
          <p:cNvSpPr txBox="1"/>
          <p:nvPr/>
        </p:nvSpPr>
        <p:spPr>
          <a:xfrm>
            <a:off x="5837201" y="3088887"/>
            <a:ext cx="15449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Aedes aegypti</a:t>
            </a:r>
          </a:p>
        </p:txBody>
      </p:sp>
      <p:sp>
        <p:nvSpPr>
          <p:cNvPr id="16" name="TextBox 15">
            <a:extLst>
              <a:ext uri="{FF2B5EF4-FFF2-40B4-BE49-F238E27FC236}">
                <a16:creationId xmlns:a16="http://schemas.microsoft.com/office/drawing/2014/main" id="{9C2776A8-2170-4E77-9090-059FEA6A86D4}"/>
              </a:ext>
            </a:extLst>
          </p:cNvPr>
          <p:cNvSpPr txBox="1"/>
          <p:nvPr/>
        </p:nvSpPr>
        <p:spPr>
          <a:xfrm>
            <a:off x="8247203" y="5371611"/>
            <a:ext cx="15449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Amblyomma</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americanum</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6" name="Picture 12">
            <a:extLst>
              <a:ext uri="{FF2B5EF4-FFF2-40B4-BE49-F238E27FC236}">
                <a16:creationId xmlns:a16="http://schemas.microsoft.com/office/drawing/2014/main" id="{2512D263-896A-4828-A128-F8369C403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5130" y="3113202"/>
            <a:ext cx="1635579" cy="226174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871B612-A0D7-4875-B9B6-4CA8DC9D3601}"/>
              </a:ext>
            </a:extLst>
          </p:cNvPr>
          <p:cNvSpPr txBox="1"/>
          <p:nvPr/>
        </p:nvSpPr>
        <p:spPr>
          <a:xfrm>
            <a:off x="9958142" y="5051442"/>
            <a:ext cx="226600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Culex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quinquefasciatus</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0" name="TextBox 19">
            <a:extLst>
              <a:ext uri="{FF2B5EF4-FFF2-40B4-BE49-F238E27FC236}">
                <a16:creationId xmlns:a16="http://schemas.microsoft.com/office/drawing/2014/main" id="{7FF4B9E3-310B-48E4-B292-AD3C5BCE3268}"/>
              </a:ext>
            </a:extLst>
          </p:cNvPr>
          <p:cNvSpPr txBox="1"/>
          <p:nvPr/>
        </p:nvSpPr>
        <p:spPr>
          <a:xfrm>
            <a:off x="710565" y="3118013"/>
            <a:ext cx="15449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 cruzi</a:t>
            </a:r>
          </a:p>
        </p:txBody>
      </p:sp>
      <p:sp>
        <p:nvSpPr>
          <p:cNvPr id="21" name="TextBox 20">
            <a:extLst>
              <a:ext uri="{FF2B5EF4-FFF2-40B4-BE49-F238E27FC236}">
                <a16:creationId xmlns:a16="http://schemas.microsoft.com/office/drawing/2014/main" id="{427F5C5D-4937-434A-994F-9C08D459669A}"/>
              </a:ext>
            </a:extLst>
          </p:cNvPr>
          <p:cNvSpPr txBox="1"/>
          <p:nvPr/>
        </p:nvSpPr>
        <p:spPr>
          <a:xfrm>
            <a:off x="2913542" y="2903391"/>
            <a:ext cx="15449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P. falciparum</a:t>
            </a:r>
          </a:p>
        </p:txBody>
      </p:sp>
      <p:pic>
        <p:nvPicPr>
          <p:cNvPr id="5" name="Picture 4">
            <a:extLst>
              <a:ext uri="{FF2B5EF4-FFF2-40B4-BE49-F238E27FC236}">
                <a16:creationId xmlns:a16="http://schemas.microsoft.com/office/drawing/2014/main" id="{E341AE04-B973-A379-C7E3-DF599B2D1E34}"/>
              </a:ext>
            </a:extLst>
          </p:cNvPr>
          <p:cNvPicPr>
            <a:picLocks noChangeAspect="1"/>
          </p:cNvPicPr>
          <p:nvPr/>
        </p:nvPicPr>
        <p:blipFill>
          <a:blip r:embed="rId8"/>
          <a:stretch>
            <a:fillRect/>
          </a:stretch>
        </p:blipFill>
        <p:spPr>
          <a:xfrm>
            <a:off x="4458491" y="1553616"/>
            <a:ext cx="6115904" cy="1190791"/>
          </a:xfrm>
          <a:prstGeom prst="rect">
            <a:avLst/>
          </a:prstGeom>
        </p:spPr>
      </p:pic>
      <p:sp>
        <p:nvSpPr>
          <p:cNvPr id="6" name="TextBox 5">
            <a:extLst>
              <a:ext uri="{FF2B5EF4-FFF2-40B4-BE49-F238E27FC236}">
                <a16:creationId xmlns:a16="http://schemas.microsoft.com/office/drawing/2014/main" id="{31525542-B7D4-2EF7-E394-2F5C2D4EF0A9}"/>
              </a:ext>
            </a:extLst>
          </p:cNvPr>
          <p:cNvSpPr txBox="1"/>
          <p:nvPr/>
        </p:nvSpPr>
        <p:spPr>
          <a:xfrm>
            <a:off x="3860800" y="2793419"/>
            <a:ext cx="83633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Image source: https://www.npr.org/sections/thetwo-way/2013/03/15/174399689/cdc-confirms-extremely-rare-death-from-rabies-transmitted-by-transplant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188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0707FA-71D4-DF97-8D08-E1BE9327B8FF}"/>
              </a:ext>
            </a:extLst>
          </p:cNvPr>
          <p:cNvSpPr>
            <a:spLocks noGrp="1"/>
          </p:cNvSpPr>
          <p:nvPr>
            <p:ph type="title"/>
          </p:nvPr>
        </p:nvSpPr>
        <p:spPr/>
        <p:txBody>
          <a:bodyPr/>
          <a:lstStyle/>
          <a:p>
            <a:r>
              <a:rPr lang="en-US" dirty="0"/>
              <a:t>West Nile Virus Background</a:t>
            </a:r>
          </a:p>
        </p:txBody>
      </p:sp>
      <p:sp>
        <p:nvSpPr>
          <p:cNvPr id="6" name="Text Placeholder 5">
            <a:extLst>
              <a:ext uri="{FF2B5EF4-FFF2-40B4-BE49-F238E27FC236}">
                <a16:creationId xmlns:a16="http://schemas.microsoft.com/office/drawing/2014/main" id="{DC611887-3A72-F781-C778-60974F7749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8171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3FDB-E622-4A59-EC2A-80F88F343782}"/>
              </a:ext>
            </a:extLst>
          </p:cNvPr>
          <p:cNvSpPr>
            <a:spLocks noGrp="1"/>
          </p:cNvSpPr>
          <p:nvPr>
            <p:ph type="title"/>
          </p:nvPr>
        </p:nvSpPr>
        <p:spPr/>
        <p:txBody>
          <a:bodyPr/>
          <a:lstStyle/>
          <a:p>
            <a:r>
              <a:rPr lang="en-US" dirty="0"/>
              <a:t>About WNV</a:t>
            </a:r>
          </a:p>
        </p:txBody>
      </p:sp>
      <p:sp>
        <p:nvSpPr>
          <p:cNvPr id="5" name="Content Placeholder 4">
            <a:extLst>
              <a:ext uri="{FF2B5EF4-FFF2-40B4-BE49-F238E27FC236}">
                <a16:creationId xmlns:a16="http://schemas.microsoft.com/office/drawing/2014/main" id="{0675FD97-C80D-AAE4-AD22-16AF7C7858F5}"/>
              </a:ext>
            </a:extLst>
          </p:cNvPr>
          <p:cNvSpPr>
            <a:spLocks noGrp="1"/>
          </p:cNvSpPr>
          <p:nvPr>
            <p:ph sz="half" idx="1"/>
          </p:nvPr>
        </p:nvSpPr>
        <p:spPr>
          <a:xfrm>
            <a:off x="331597" y="1634707"/>
            <a:ext cx="5688204" cy="4351338"/>
          </a:xfrm>
        </p:spPr>
        <p:txBody>
          <a:bodyPr>
            <a:normAutofit/>
          </a:bodyPr>
          <a:lstStyle/>
          <a:p>
            <a:r>
              <a:rPr lang="en-US" dirty="0"/>
              <a:t>First reported in Texas in 2002 after North American emergence in 1999 in New York</a:t>
            </a:r>
          </a:p>
          <a:p>
            <a:endParaRPr lang="en-US" dirty="0"/>
          </a:p>
        </p:txBody>
      </p:sp>
      <p:sp>
        <p:nvSpPr>
          <p:cNvPr id="6" name="Content Placeholder 5">
            <a:extLst>
              <a:ext uri="{FF2B5EF4-FFF2-40B4-BE49-F238E27FC236}">
                <a16:creationId xmlns:a16="http://schemas.microsoft.com/office/drawing/2014/main" id="{E39036B5-1A59-8AA3-E173-F64A8867947F}"/>
              </a:ext>
            </a:extLst>
          </p:cNvPr>
          <p:cNvSpPr>
            <a:spLocks noGrp="1"/>
          </p:cNvSpPr>
          <p:nvPr>
            <p:ph sz="half" idx="2"/>
          </p:nvPr>
        </p:nvSpPr>
        <p:spPr>
          <a:xfrm>
            <a:off x="6483358" y="1634706"/>
            <a:ext cx="5377046" cy="4767971"/>
          </a:xfrm>
        </p:spPr>
        <p:txBody>
          <a:bodyPr>
            <a:normAutofit/>
          </a:bodyPr>
          <a:lstStyle/>
          <a:p>
            <a:r>
              <a:rPr lang="en-US" dirty="0"/>
              <a:t>Spreads to humans through </a:t>
            </a:r>
            <a:r>
              <a:rPr lang="en-US" i="1" dirty="0"/>
              <a:t>Culex</a:t>
            </a:r>
            <a:r>
              <a:rPr lang="en-US" dirty="0"/>
              <a:t> species mosquito bites</a:t>
            </a:r>
          </a:p>
          <a:p>
            <a:r>
              <a:rPr lang="en-US" dirty="0"/>
              <a:t>1 in 150 infected develop West Nile neuroinvasive disease (WNND); 1 in 20 infected develop West Nile fever (WNF)</a:t>
            </a:r>
          </a:p>
          <a:p>
            <a:r>
              <a:rPr lang="en-US" dirty="0"/>
              <a:t>Immunocompromised and elderly at highest risk for severe disease</a:t>
            </a:r>
          </a:p>
          <a:p>
            <a:r>
              <a:rPr lang="en-US" dirty="0"/>
              <a:t>Incubation period: 2-14 days, longer in immunocompromised</a:t>
            </a:r>
          </a:p>
          <a:p>
            <a:endParaRPr lang="en-US" dirty="0"/>
          </a:p>
        </p:txBody>
      </p:sp>
      <p:pic>
        <p:nvPicPr>
          <p:cNvPr id="2052" name="Picture 4" descr="Transmission cycle for West Nile virus involving birds, mosquitoes, humans, and horses">
            <a:extLst>
              <a:ext uri="{FF2B5EF4-FFF2-40B4-BE49-F238E27FC236}">
                <a16:creationId xmlns:a16="http://schemas.microsoft.com/office/drawing/2014/main" id="{6B35497B-3C59-9731-81C6-112710436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9" y="2942312"/>
            <a:ext cx="6151761" cy="3460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83E5E8-5ABA-6678-FA22-787D65B4A398}"/>
              </a:ext>
            </a:extLst>
          </p:cNvPr>
          <p:cNvSpPr txBox="1"/>
          <p:nvPr/>
        </p:nvSpPr>
        <p:spPr>
          <a:xfrm>
            <a:off x="245627" y="6402678"/>
            <a:ext cx="80677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Image source and reference: https://www.cdc.gov/west-nile-virus/about/index.html </a:t>
            </a:r>
          </a:p>
        </p:txBody>
      </p:sp>
    </p:spTree>
    <p:extLst>
      <p:ext uri="{BB962C8B-B14F-4D97-AF65-F5344CB8AC3E}">
        <p14:creationId xmlns:p14="http://schemas.microsoft.com/office/powerpoint/2010/main" val="421855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4F220-BA46-5B96-34D3-60148AB855C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0FF1B5-7662-0E12-EBC9-0A6E68C064A6}"/>
              </a:ext>
            </a:extLst>
          </p:cNvPr>
          <p:cNvSpPr>
            <a:spLocks noGrp="1"/>
          </p:cNvSpPr>
          <p:nvPr>
            <p:ph idx="1"/>
          </p:nvPr>
        </p:nvSpPr>
        <p:spPr>
          <a:xfrm>
            <a:off x="2405864" y="2236741"/>
            <a:ext cx="8939309" cy="3988051"/>
          </a:xfrm>
        </p:spPr>
        <p:txBody>
          <a:bodyPr vert="horz" lIns="91440" tIns="45720" rIns="91440" bIns="45720" rtlCol="0" anchor="t">
            <a:normAutofit/>
          </a:bodyPr>
          <a:lstStyle/>
          <a:p>
            <a:pPr marL="0" indent="0">
              <a:buNone/>
            </a:pPr>
            <a:r>
              <a:rPr lang="en-US" sz="2400" b="1" dirty="0">
                <a:solidFill>
                  <a:srgbClr val="000000"/>
                </a:solidFill>
                <a:latin typeface="Calibri"/>
                <a:ea typeface="Calibri"/>
                <a:cs typeface="Calibri"/>
              </a:rPr>
              <a:t>Vision</a:t>
            </a:r>
          </a:p>
          <a:p>
            <a:pPr marL="0" indent="0">
              <a:buNone/>
            </a:pPr>
            <a:r>
              <a:rPr lang="en-US" sz="2400" dirty="0">
                <a:solidFill>
                  <a:srgbClr val="000000"/>
                </a:solidFill>
                <a:latin typeface="Calibri"/>
                <a:ea typeface="Calibri"/>
                <a:cs typeface="Calibri"/>
              </a:rPr>
              <a:t>Helping to achieve safe, quality healthcare that improves the well-being of everyone in Texas</a:t>
            </a:r>
            <a:endParaRPr lang="en-US" sz="2400" dirty="0">
              <a:ea typeface="Calibri"/>
              <a:cs typeface="Calibri"/>
            </a:endParaRPr>
          </a:p>
          <a:p>
            <a:pPr marL="0" indent="0">
              <a:buNone/>
            </a:pPr>
            <a:endParaRPr lang="en-US" dirty="0">
              <a:solidFill>
                <a:srgbClr val="000000"/>
              </a:solidFill>
              <a:latin typeface="Calibri"/>
              <a:ea typeface="Calibri"/>
              <a:cs typeface="Calibri"/>
            </a:endParaRPr>
          </a:p>
          <a:p>
            <a:pPr marL="0" indent="0">
              <a:buNone/>
            </a:pPr>
            <a:r>
              <a:rPr lang="en-US" sz="2400" b="1" dirty="0">
                <a:solidFill>
                  <a:srgbClr val="000000"/>
                </a:solidFill>
                <a:latin typeface="Calibri"/>
                <a:ea typeface="Calibri"/>
                <a:cs typeface="Calibri"/>
              </a:rPr>
              <a:t>Mission</a:t>
            </a:r>
            <a:endParaRPr lang="en-US" b="1" dirty="0">
              <a:solidFill>
                <a:srgbClr val="000000"/>
              </a:solidFill>
              <a:latin typeface="Calibri"/>
              <a:ea typeface="Calibri"/>
              <a:cs typeface="Calibri"/>
            </a:endParaRPr>
          </a:p>
          <a:p>
            <a:pPr marL="0" indent="0">
              <a:buNone/>
            </a:pPr>
            <a:r>
              <a:rPr lang="en-US" sz="2400" dirty="0">
                <a:solidFill>
                  <a:srgbClr val="000000"/>
                </a:solidFill>
                <a:latin typeface="Calibri"/>
                <a:ea typeface="Calibri"/>
                <a:cs typeface="Calibri"/>
              </a:rPr>
              <a:t>Promoting safe and quality healthcare through awareness, education, transparency, monitoring, and response</a:t>
            </a:r>
            <a:endParaRPr lang="en-US" sz="2400" dirty="0"/>
          </a:p>
        </p:txBody>
      </p:sp>
      <p:sp>
        <p:nvSpPr>
          <p:cNvPr id="3" name="Title 2">
            <a:extLst>
              <a:ext uri="{FF2B5EF4-FFF2-40B4-BE49-F238E27FC236}">
                <a16:creationId xmlns:a16="http://schemas.microsoft.com/office/drawing/2014/main" id="{7DB80291-A43F-6310-36CC-5CFF7516136D}"/>
              </a:ext>
            </a:extLst>
          </p:cNvPr>
          <p:cNvSpPr>
            <a:spLocks noGrp="1"/>
          </p:cNvSpPr>
          <p:nvPr>
            <p:ph type="title"/>
          </p:nvPr>
        </p:nvSpPr>
        <p:spPr/>
        <p:txBody>
          <a:bodyPr/>
          <a:lstStyle/>
          <a:p>
            <a:r>
              <a:rPr lang="en-US" dirty="0">
                <a:latin typeface="Calibri"/>
                <a:ea typeface="Calibri"/>
                <a:cs typeface="Calibri"/>
              </a:rPr>
              <a:t>Healthcare Safety Unit</a:t>
            </a:r>
            <a:endParaRPr lang="en-US" b="0" dirty="0">
              <a:solidFill>
                <a:srgbClr val="000000"/>
              </a:solidFill>
              <a:latin typeface="Calibri"/>
              <a:ea typeface="Calibri"/>
              <a:cs typeface="Calibri"/>
            </a:endParaRPr>
          </a:p>
        </p:txBody>
      </p:sp>
      <p:sp>
        <p:nvSpPr>
          <p:cNvPr id="4" name="TextBox 4">
            <a:extLst>
              <a:ext uri="{FF2B5EF4-FFF2-40B4-BE49-F238E27FC236}">
                <a16:creationId xmlns:a16="http://schemas.microsoft.com/office/drawing/2014/main" id="{714AF39E-ED0A-B4FD-3FBC-4B2F8C41A62E}"/>
              </a:ext>
            </a:extLst>
          </p:cNvPr>
          <p:cNvSpPr txBox="1"/>
          <p:nvPr/>
        </p:nvSpPr>
        <p:spPr>
          <a:xfrm>
            <a:off x="2404492" y="6224792"/>
            <a:ext cx="8940682" cy="30777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lang="en-US" sz="1400" dirty="0">
                <a:solidFill>
                  <a:prstClr val="black"/>
                </a:solidFill>
                <a:latin typeface="Calibri" panose="020F0502020204030204"/>
                <a:hlinkClick r:id="rId3"/>
              </a:rPr>
              <a:t>https://www.dshs.texas.gov/healthcare-safety-unit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accessed 05/20/25.</a:t>
            </a:r>
          </a:p>
        </p:txBody>
      </p:sp>
    </p:spTree>
    <p:extLst>
      <p:ext uri="{BB962C8B-B14F-4D97-AF65-F5344CB8AC3E}">
        <p14:creationId xmlns:p14="http://schemas.microsoft.com/office/powerpoint/2010/main" val="491779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C600EE-1CF0-FC43-7446-F767C2A474C6}"/>
              </a:ext>
            </a:extLst>
          </p:cNvPr>
          <p:cNvSpPr>
            <a:spLocks noGrp="1"/>
          </p:cNvSpPr>
          <p:nvPr>
            <p:ph type="title"/>
          </p:nvPr>
        </p:nvSpPr>
        <p:spPr>
          <a:xfrm>
            <a:off x="0" y="276447"/>
            <a:ext cx="10515600" cy="1325563"/>
          </a:xfrm>
        </p:spPr>
        <p:txBody>
          <a:bodyPr>
            <a:normAutofit/>
          </a:bodyPr>
          <a:lstStyle/>
          <a:p>
            <a:r>
              <a:rPr lang="en-US" sz="2800" dirty="0"/>
              <a:t>Annual WNND</a:t>
            </a:r>
            <a:r>
              <a:rPr lang="en-US" sz="2800" baseline="0" dirty="0"/>
              <a:t> and WNF</a:t>
            </a:r>
            <a:r>
              <a:rPr lang="en-US" sz="2800" dirty="0"/>
              <a:t> Cases and Case Fatality</a:t>
            </a:r>
            <a:r>
              <a:rPr lang="en-US" sz="2800" baseline="0" dirty="0"/>
              <a:t> Ratio (CFR) </a:t>
            </a:r>
            <a:br>
              <a:rPr lang="en-US" sz="2800" baseline="0" dirty="0"/>
            </a:br>
            <a:r>
              <a:rPr lang="en-US" sz="2800" dirty="0"/>
              <a:t>in Texas, 2015-2024*</a:t>
            </a:r>
          </a:p>
        </p:txBody>
      </p:sp>
      <p:graphicFrame>
        <p:nvGraphicFramePr>
          <p:cNvPr id="6" name="Chart 5">
            <a:extLst>
              <a:ext uri="{FF2B5EF4-FFF2-40B4-BE49-F238E27FC236}">
                <a16:creationId xmlns:a16="http://schemas.microsoft.com/office/drawing/2014/main" id="{15E4950D-863F-4509-8DA3-EA372B8DBDBD}"/>
              </a:ext>
            </a:extLst>
          </p:cNvPr>
          <p:cNvGraphicFramePr>
            <a:graphicFrameLocks/>
          </p:cNvGraphicFramePr>
          <p:nvPr/>
        </p:nvGraphicFramePr>
        <p:xfrm>
          <a:off x="0" y="1495424"/>
          <a:ext cx="11929729" cy="50861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88C8697-7D0A-7157-0E48-B938E1A8AB3C}"/>
              </a:ext>
            </a:extLst>
          </p:cNvPr>
          <p:cNvSpPr txBox="1"/>
          <p:nvPr/>
        </p:nvSpPr>
        <p:spPr>
          <a:xfrm>
            <a:off x="2700670" y="1495424"/>
            <a:ext cx="2998381"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2024 Detailed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456 total cases, 363 (80%) WNND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56 WNV-caused deaths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WNV+ blood donors</a:t>
            </a:r>
          </a:p>
        </p:txBody>
      </p:sp>
    </p:spTree>
    <p:extLst>
      <p:ext uri="{BB962C8B-B14F-4D97-AF65-F5344CB8AC3E}">
        <p14:creationId xmlns:p14="http://schemas.microsoft.com/office/powerpoint/2010/main" val="2860144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3B662-E488-9F7A-2705-7AA448449405}"/>
              </a:ext>
            </a:extLst>
          </p:cNvPr>
          <p:cNvSpPr>
            <a:spLocks noGrp="1"/>
          </p:cNvSpPr>
          <p:nvPr>
            <p:ph type="title"/>
          </p:nvPr>
        </p:nvSpPr>
        <p:spPr/>
        <p:txBody>
          <a:bodyPr/>
          <a:lstStyle/>
          <a:p>
            <a:r>
              <a:rPr lang="en-US" dirty="0"/>
              <a:t>Organ Transmission Investigation Process</a:t>
            </a:r>
          </a:p>
        </p:txBody>
      </p:sp>
      <p:sp>
        <p:nvSpPr>
          <p:cNvPr id="6" name="Text Placeholder 5">
            <a:extLst>
              <a:ext uri="{FF2B5EF4-FFF2-40B4-BE49-F238E27FC236}">
                <a16:creationId xmlns:a16="http://schemas.microsoft.com/office/drawing/2014/main" id="{5284E005-3C6A-184F-D321-3291E693FF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83069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19DC52-5AFB-45DB-8546-1E04477DA716}"/>
              </a:ext>
            </a:extLst>
          </p:cNvPr>
          <p:cNvSpPr>
            <a:spLocks noGrp="1"/>
          </p:cNvSpPr>
          <p:nvPr>
            <p:ph type="title"/>
          </p:nvPr>
        </p:nvSpPr>
        <p:spPr/>
        <p:txBody>
          <a:bodyPr/>
          <a:lstStyle/>
          <a:p>
            <a:r>
              <a:rPr lang="en-US" dirty="0"/>
              <a:t>Public Health Investigation Process</a:t>
            </a:r>
          </a:p>
        </p:txBody>
      </p:sp>
      <p:graphicFrame>
        <p:nvGraphicFramePr>
          <p:cNvPr id="8" name="Content Placeholder 7">
            <a:extLst>
              <a:ext uri="{FF2B5EF4-FFF2-40B4-BE49-F238E27FC236}">
                <a16:creationId xmlns:a16="http://schemas.microsoft.com/office/drawing/2014/main" id="{AA80AA82-9BB9-41C1-9899-4764D40C3A5B}"/>
              </a:ext>
            </a:extLst>
          </p:cNvPr>
          <p:cNvGraphicFramePr>
            <a:graphicFrameLocks noGrp="1"/>
          </p:cNvGraphicFramePr>
          <p:nvPr>
            <p:ph sz="half" idx="1"/>
          </p:nvPr>
        </p:nvGraphicFramePr>
        <p:xfrm>
          <a:off x="504217" y="1692613"/>
          <a:ext cx="11091153" cy="2723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344ED50F-118A-4972-9579-038BAEE6037E}"/>
              </a:ext>
            </a:extLst>
          </p:cNvPr>
          <p:cNvSpPr>
            <a:spLocks noGrp="1"/>
          </p:cNvSpPr>
          <p:nvPr>
            <p:ph sz="half" idx="2"/>
          </p:nvPr>
        </p:nvSpPr>
        <p:spPr>
          <a:xfrm>
            <a:off x="632298" y="4765040"/>
            <a:ext cx="10721502" cy="1703752"/>
          </a:xfrm>
        </p:spPr>
        <p:txBody>
          <a:bodyPr>
            <a:normAutofit fontScale="92500" lnSpcReduction="10000"/>
          </a:bodyPr>
          <a:lstStyle/>
          <a:p>
            <a:r>
              <a:rPr lang="en-US" dirty="0"/>
              <a:t>Repeat and perform additional testing at public health laboratories to confirm recipient/donor infection &amp; assess infection in other recipients</a:t>
            </a:r>
          </a:p>
          <a:p>
            <a:r>
              <a:rPr lang="en-US" dirty="0"/>
              <a:t>Identify all potentially affected recipients and determine health status</a:t>
            </a:r>
          </a:p>
          <a:p>
            <a:r>
              <a:rPr lang="en-US" dirty="0"/>
              <a:t>Assess risk of natural exposure and blood product and organ exposure</a:t>
            </a:r>
          </a:p>
        </p:txBody>
      </p:sp>
    </p:spTree>
    <p:extLst>
      <p:ext uri="{BB962C8B-B14F-4D97-AF65-F5344CB8AC3E}">
        <p14:creationId xmlns:p14="http://schemas.microsoft.com/office/powerpoint/2010/main" val="294100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C9D64-8F50-45DE-BF74-69E42AAA9094}"/>
              </a:ext>
            </a:extLst>
          </p:cNvPr>
          <p:cNvSpPr>
            <a:spLocks noGrp="1"/>
          </p:cNvSpPr>
          <p:nvPr>
            <p:ph type="title"/>
          </p:nvPr>
        </p:nvSpPr>
        <p:spPr/>
        <p:txBody>
          <a:bodyPr/>
          <a:lstStyle/>
          <a:p>
            <a:r>
              <a:rPr lang="en-US" dirty="0"/>
              <a:t>Assessing Risk of Transmission</a:t>
            </a:r>
          </a:p>
        </p:txBody>
      </p:sp>
      <p:sp>
        <p:nvSpPr>
          <p:cNvPr id="3" name="Content Placeholder 2">
            <a:extLst>
              <a:ext uri="{FF2B5EF4-FFF2-40B4-BE49-F238E27FC236}">
                <a16:creationId xmlns:a16="http://schemas.microsoft.com/office/drawing/2014/main" id="{76CA0650-FEF7-49AD-8C82-5A733C8F3D6B}"/>
              </a:ext>
            </a:extLst>
          </p:cNvPr>
          <p:cNvSpPr>
            <a:spLocks noGrp="1"/>
          </p:cNvSpPr>
          <p:nvPr>
            <p:ph sz="half" idx="1"/>
          </p:nvPr>
        </p:nvSpPr>
        <p:spPr>
          <a:xfrm>
            <a:off x="5174901" y="1698172"/>
            <a:ext cx="6441334" cy="864158"/>
          </a:xfrm>
        </p:spPr>
        <p:style>
          <a:lnRef idx="2">
            <a:schemeClr val="accent4"/>
          </a:lnRef>
          <a:fillRef idx="1">
            <a:schemeClr val="lt1"/>
          </a:fillRef>
          <a:effectRef idx="0">
            <a:schemeClr val="accent4"/>
          </a:effectRef>
          <a:fontRef idx="minor">
            <a:schemeClr val="dk1"/>
          </a:fontRef>
        </p:style>
        <p:txBody>
          <a:bodyPr>
            <a:normAutofit lnSpcReduction="10000"/>
          </a:bodyPr>
          <a:lstStyle/>
          <a:p>
            <a:pPr marL="0" indent="0">
              <a:buNone/>
            </a:pPr>
            <a:r>
              <a:rPr lang="en-US" dirty="0"/>
              <a:t>A variety of </a:t>
            </a:r>
            <a:r>
              <a:rPr lang="en-US" b="1" dirty="0"/>
              <a:t>test methods </a:t>
            </a:r>
            <a:r>
              <a:rPr lang="en-US" dirty="0"/>
              <a:t>relevant for interpreting donor and recipient infection:</a:t>
            </a:r>
          </a:p>
        </p:txBody>
      </p:sp>
      <p:sp>
        <p:nvSpPr>
          <p:cNvPr id="4" name="Content Placeholder 3">
            <a:extLst>
              <a:ext uri="{FF2B5EF4-FFF2-40B4-BE49-F238E27FC236}">
                <a16:creationId xmlns:a16="http://schemas.microsoft.com/office/drawing/2014/main" id="{768F1BA8-74CB-4B7A-A67C-E04B6C271D3D}"/>
              </a:ext>
            </a:extLst>
          </p:cNvPr>
          <p:cNvSpPr>
            <a:spLocks noGrp="1"/>
          </p:cNvSpPr>
          <p:nvPr>
            <p:ph sz="half" idx="2"/>
          </p:nvPr>
        </p:nvSpPr>
        <p:spPr>
          <a:xfrm>
            <a:off x="5174901" y="2783393"/>
            <a:ext cx="6770666" cy="3724410"/>
          </a:xfrm>
        </p:spPr>
        <p:txBody>
          <a:bodyPr>
            <a:normAutofit lnSpcReduction="10000"/>
          </a:bodyPr>
          <a:lstStyle/>
          <a:p>
            <a:r>
              <a:rPr lang="en-US" dirty="0"/>
              <a:t>Nucleic Acid Amplification Tests (NAATs, includes PCR): </a:t>
            </a:r>
          </a:p>
          <a:p>
            <a:pPr lvl="1"/>
            <a:r>
              <a:rPr lang="en-US" dirty="0"/>
              <a:t>Highly sensitive and specific</a:t>
            </a:r>
          </a:p>
          <a:p>
            <a:pPr lvl="1"/>
            <a:r>
              <a:rPr lang="en-US" dirty="0"/>
              <a:t>Blood screening assays are typically many fold more sensitive than commercially available diagnostic assays (can be prone to </a:t>
            </a:r>
            <a:r>
              <a:rPr lang="en-US" u="sng" dirty="0"/>
              <a:t>false positives</a:t>
            </a:r>
            <a:r>
              <a:rPr lang="en-US" dirty="0"/>
              <a:t>)</a:t>
            </a:r>
          </a:p>
          <a:p>
            <a:r>
              <a:rPr lang="en-US" dirty="0"/>
              <a:t>IgM and IgG, total antibody assays</a:t>
            </a:r>
          </a:p>
          <a:p>
            <a:pPr lvl="1"/>
            <a:r>
              <a:rPr lang="en-US" dirty="0"/>
              <a:t>Not always reflective of current </a:t>
            </a:r>
            <a:r>
              <a:rPr lang="en-US" u="sng" dirty="0"/>
              <a:t>infection</a:t>
            </a:r>
            <a:endParaRPr lang="en-US" dirty="0"/>
          </a:p>
          <a:p>
            <a:r>
              <a:rPr lang="en-US" dirty="0"/>
              <a:t>Antigen detection assays</a:t>
            </a:r>
          </a:p>
          <a:p>
            <a:endParaRPr lang="en-US" dirty="0"/>
          </a:p>
        </p:txBody>
      </p:sp>
      <p:graphicFrame>
        <p:nvGraphicFramePr>
          <p:cNvPr id="5" name="Diagram 4">
            <a:extLst>
              <a:ext uri="{FF2B5EF4-FFF2-40B4-BE49-F238E27FC236}">
                <a16:creationId xmlns:a16="http://schemas.microsoft.com/office/drawing/2014/main" id="{87164464-C337-AB28-194D-FF789D00B3B5}"/>
              </a:ext>
            </a:extLst>
          </p:cNvPr>
          <p:cNvGraphicFramePr/>
          <p:nvPr/>
        </p:nvGraphicFramePr>
        <p:xfrm>
          <a:off x="142909" y="1698171"/>
          <a:ext cx="5232960" cy="4809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92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0A14ED-88ED-00EB-7080-A2EE7DE1695A}"/>
              </a:ext>
            </a:extLst>
          </p:cNvPr>
          <p:cNvSpPr>
            <a:spLocks noGrp="1"/>
          </p:cNvSpPr>
          <p:nvPr>
            <p:ph type="title"/>
          </p:nvPr>
        </p:nvSpPr>
        <p:spPr/>
        <p:txBody>
          <a:bodyPr/>
          <a:lstStyle/>
          <a:p>
            <a:r>
              <a:rPr lang="en-US" dirty="0"/>
              <a:t>Organ Transmission WNV Investigation in 2024</a:t>
            </a:r>
          </a:p>
        </p:txBody>
      </p:sp>
      <p:sp>
        <p:nvSpPr>
          <p:cNvPr id="6" name="Text Placeholder 5">
            <a:extLst>
              <a:ext uri="{FF2B5EF4-FFF2-40B4-BE49-F238E27FC236}">
                <a16:creationId xmlns:a16="http://schemas.microsoft.com/office/drawing/2014/main" id="{AFB838F8-49B3-DD05-C348-4E71B3A862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58249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DB08-9F6F-4FD2-A2CF-B7E9891B00F8}"/>
              </a:ext>
            </a:extLst>
          </p:cNvPr>
          <p:cNvSpPr>
            <a:spLocks noGrp="1"/>
          </p:cNvSpPr>
          <p:nvPr>
            <p:ph type="title"/>
          </p:nvPr>
        </p:nvSpPr>
        <p:spPr>
          <a:xfrm>
            <a:off x="440017" y="227976"/>
            <a:ext cx="10515600" cy="1325563"/>
          </a:xfrm>
        </p:spPr>
        <p:txBody>
          <a:bodyPr/>
          <a:lstStyle/>
          <a:p>
            <a:r>
              <a:rPr lang="en-US" dirty="0"/>
              <a:t>Public Health Investigation</a:t>
            </a:r>
          </a:p>
        </p:txBody>
      </p:sp>
      <p:cxnSp>
        <p:nvCxnSpPr>
          <p:cNvPr id="4" name="Straight Connector 3">
            <a:extLst>
              <a:ext uri="{FF2B5EF4-FFF2-40B4-BE49-F238E27FC236}">
                <a16:creationId xmlns:a16="http://schemas.microsoft.com/office/drawing/2014/main" id="{C344C01F-7DF1-CAF2-B67D-493A4A162391}"/>
              </a:ext>
            </a:extLst>
          </p:cNvPr>
          <p:cNvCxnSpPr>
            <a:cxnSpLocks/>
          </p:cNvCxnSpPr>
          <p:nvPr/>
        </p:nvCxnSpPr>
        <p:spPr>
          <a:xfrm>
            <a:off x="504495" y="3453488"/>
            <a:ext cx="109728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E27C1684-C03B-A7CF-370E-A245C7EE7AE6}"/>
              </a:ext>
            </a:extLst>
          </p:cNvPr>
          <p:cNvCxnSpPr>
            <a:cxnSpLocks/>
          </p:cNvCxnSpPr>
          <p:nvPr/>
        </p:nvCxnSpPr>
        <p:spPr>
          <a:xfrm>
            <a:off x="11151475" y="3448232"/>
            <a:ext cx="0" cy="1035307"/>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E29C02D-ABC1-9021-BCA4-9ACCFF7A7EDB}"/>
              </a:ext>
            </a:extLst>
          </p:cNvPr>
          <p:cNvCxnSpPr/>
          <p:nvPr/>
        </p:nvCxnSpPr>
        <p:spPr>
          <a:xfrm>
            <a:off x="1192923"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CDC74CF-F405-3B01-A6A0-DF2D6D4A68D7}"/>
              </a:ext>
            </a:extLst>
          </p:cNvPr>
          <p:cNvCxnSpPr>
            <a:cxnSpLocks/>
          </p:cNvCxnSpPr>
          <p:nvPr/>
        </p:nvCxnSpPr>
        <p:spPr>
          <a:xfrm>
            <a:off x="3226675" y="2956036"/>
            <a:ext cx="0" cy="497452"/>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1B75B5F-4864-E6CB-8AB8-D71854D157D4}"/>
              </a:ext>
            </a:extLst>
          </p:cNvPr>
          <p:cNvCxnSpPr/>
          <p:nvPr/>
        </p:nvCxnSpPr>
        <p:spPr>
          <a:xfrm>
            <a:off x="1870840"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BD7B7DF-B5B2-5A16-AFA9-3885F294A1A9}"/>
              </a:ext>
            </a:extLst>
          </p:cNvPr>
          <p:cNvCxnSpPr>
            <a:cxnSpLocks/>
          </p:cNvCxnSpPr>
          <p:nvPr/>
        </p:nvCxnSpPr>
        <p:spPr>
          <a:xfrm>
            <a:off x="10817772" y="2827277"/>
            <a:ext cx="0" cy="626211"/>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2443F14-0B84-B4FB-E52B-D27E40176177}"/>
              </a:ext>
            </a:extLst>
          </p:cNvPr>
          <p:cNvCxnSpPr/>
          <p:nvPr/>
        </p:nvCxnSpPr>
        <p:spPr>
          <a:xfrm>
            <a:off x="3936123"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7347479-AD77-A34A-92AE-E8320925A173}"/>
              </a:ext>
            </a:extLst>
          </p:cNvPr>
          <p:cNvCxnSpPr/>
          <p:nvPr/>
        </p:nvCxnSpPr>
        <p:spPr>
          <a:xfrm>
            <a:off x="2517227"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3859466-A2E5-31C2-DE2A-3407814745F3}"/>
              </a:ext>
            </a:extLst>
          </p:cNvPr>
          <p:cNvCxnSpPr/>
          <p:nvPr/>
        </p:nvCxnSpPr>
        <p:spPr>
          <a:xfrm>
            <a:off x="5323488"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987A5CD-E561-3722-9304-BDC8A3D30AC3}"/>
              </a:ext>
            </a:extLst>
          </p:cNvPr>
          <p:cNvCxnSpPr/>
          <p:nvPr/>
        </p:nvCxnSpPr>
        <p:spPr>
          <a:xfrm>
            <a:off x="4624550"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C23C67A-E277-7D7C-A41B-8F7DBAE87260}"/>
              </a:ext>
            </a:extLst>
          </p:cNvPr>
          <p:cNvCxnSpPr/>
          <p:nvPr/>
        </p:nvCxnSpPr>
        <p:spPr>
          <a:xfrm>
            <a:off x="5980385"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9F19C77-4C51-71F7-F800-C05636248308}"/>
              </a:ext>
            </a:extLst>
          </p:cNvPr>
          <p:cNvCxnSpPr>
            <a:cxnSpLocks/>
            <a:stCxn id="62" idx="2"/>
          </p:cNvCxnSpPr>
          <p:nvPr/>
        </p:nvCxnSpPr>
        <p:spPr>
          <a:xfrm>
            <a:off x="7367751" y="2827277"/>
            <a:ext cx="0" cy="62621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3227E96-21D5-7449-13BB-A4441949C8D5}"/>
              </a:ext>
            </a:extLst>
          </p:cNvPr>
          <p:cNvCxnSpPr/>
          <p:nvPr/>
        </p:nvCxnSpPr>
        <p:spPr>
          <a:xfrm>
            <a:off x="8755117"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FEE38A9-BA4B-2CF7-FA64-00F06405D15F}"/>
              </a:ext>
            </a:extLst>
          </p:cNvPr>
          <p:cNvCxnSpPr>
            <a:cxnSpLocks/>
          </p:cNvCxnSpPr>
          <p:nvPr/>
        </p:nvCxnSpPr>
        <p:spPr>
          <a:xfrm>
            <a:off x="8092965" y="3180219"/>
            <a:ext cx="0" cy="289034"/>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EB13EEB-07C2-6C24-974F-A91800293D32}"/>
              </a:ext>
            </a:extLst>
          </p:cNvPr>
          <p:cNvCxnSpPr>
            <a:cxnSpLocks/>
          </p:cNvCxnSpPr>
          <p:nvPr/>
        </p:nvCxnSpPr>
        <p:spPr>
          <a:xfrm>
            <a:off x="10095185"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A784AA4-F701-CA51-E70B-55D938C4432D}"/>
              </a:ext>
            </a:extLst>
          </p:cNvPr>
          <p:cNvCxnSpPr/>
          <p:nvPr/>
        </p:nvCxnSpPr>
        <p:spPr>
          <a:xfrm>
            <a:off x="9406758"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172ED0B-7343-39F0-C119-B73100CD063A}"/>
              </a:ext>
            </a:extLst>
          </p:cNvPr>
          <p:cNvCxnSpPr/>
          <p:nvPr/>
        </p:nvCxnSpPr>
        <p:spPr>
          <a:xfrm>
            <a:off x="6668813"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E80332D-0CC7-422D-D87F-1A231E547313}"/>
              </a:ext>
            </a:extLst>
          </p:cNvPr>
          <p:cNvCxnSpPr>
            <a:cxnSpLocks/>
          </p:cNvCxnSpPr>
          <p:nvPr/>
        </p:nvCxnSpPr>
        <p:spPr>
          <a:xfrm>
            <a:off x="809295" y="3448230"/>
            <a:ext cx="0" cy="536027"/>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1C6DFAB-15EC-28A4-791A-B4A994EE6810}"/>
              </a:ext>
            </a:extLst>
          </p:cNvPr>
          <p:cNvCxnSpPr/>
          <p:nvPr/>
        </p:nvCxnSpPr>
        <p:spPr>
          <a:xfrm>
            <a:off x="1513488" y="3448232"/>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32DDF91-0EB0-5830-ABDE-145603E8F089}"/>
              </a:ext>
            </a:extLst>
          </p:cNvPr>
          <p:cNvCxnSpPr>
            <a:cxnSpLocks/>
          </p:cNvCxnSpPr>
          <p:nvPr/>
        </p:nvCxnSpPr>
        <p:spPr>
          <a:xfrm>
            <a:off x="2191084" y="3458743"/>
            <a:ext cx="0" cy="283779"/>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BB408AC-48BF-272C-C97D-5F3881575A61}"/>
              </a:ext>
            </a:extLst>
          </p:cNvPr>
          <p:cNvCxnSpPr>
            <a:cxnSpLocks/>
          </p:cNvCxnSpPr>
          <p:nvPr/>
        </p:nvCxnSpPr>
        <p:spPr>
          <a:xfrm>
            <a:off x="2858813" y="3469253"/>
            <a:ext cx="0" cy="1867198"/>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BD2CA729-0B7E-AA9D-3EA8-A378BA1A0042}"/>
              </a:ext>
            </a:extLst>
          </p:cNvPr>
          <p:cNvCxnSpPr/>
          <p:nvPr/>
        </p:nvCxnSpPr>
        <p:spPr>
          <a:xfrm>
            <a:off x="3568261" y="3448232"/>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37B54A1-8A96-E7A0-D362-D5EEF81A7785}"/>
              </a:ext>
            </a:extLst>
          </p:cNvPr>
          <p:cNvCxnSpPr/>
          <p:nvPr/>
        </p:nvCxnSpPr>
        <p:spPr>
          <a:xfrm>
            <a:off x="4277709" y="3458743"/>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2C0770E-2C92-3CC5-840D-96A7EE5D9073}"/>
              </a:ext>
            </a:extLst>
          </p:cNvPr>
          <p:cNvCxnSpPr>
            <a:cxnSpLocks/>
          </p:cNvCxnSpPr>
          <p:nvPr/>
        </p:nvCxnSpPr>
        <p:spPr>
          <a:xfrm flipH="1">
            <a:off x="5689674" y="3476918"/>
            <a:ext cx="8143" cy="81455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DEC80D4-7148-BE8E-08AF-AEC6832CA7A2}"/>
              </a:ext>
            </a:extLst>
          </p:cNvPr>
          <p:cNvCxnSpPr>
            <a:cxnSpLocks/>
          </p:cNvCxnSpPr>
          <p:nvPr/>
        </p:nvCxnSpPr>
        <p:spPr>
          <a:xfrm>
            <a:off x="4950371" y="3476918"/>
            <a:ext cx="4933" cy="265604"/>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B311363-F326-E54F-CE87-CABD246118D0}"/>
              </a:ext>
            </a:extLst>
          </p:cNvPr>
          <p:cNvCxnSpPr/>
          <p:nvPr/>
        </p:nvCxnSpPr>
        <p:spPr>
          <a:xfrm>
            <a:off x="6332481" y="3448232"/>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61BD9EA-3E55-5C3F-10F3-DB5DFC3836F8}"/>
              </a:ext>
            </a:extLst>
          </p:cNvPr>
          <p:cNvCxnSpPr/>
          <p:nvPr/>
        </p:nvCxnSpPr>
        <p:spPr>
          <a:xfrm>
            <a:off x="6978868" y="3469253"/>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A8891F21-4789-34FC-40D3-398BC7725229}"/>
              </a:ext>
            </a:extLst>
          </p:cNvPr>
          <p:cNvCxnSpPr/>
          <p:nvPr/>
        </p:nvCxnSpPr>
        <p:spPr>
          <a:xfrm>
            <a:off x="7719847" y="3453488"/>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173553D-C96A-09D5-A651-04865F4D0CEB}"/>
              </a:ext>
            </a:extLst>
          </p:cNvPr>
          <p:cNvCxnSpPr>
            <a:cxnSpLocks/>
          </p:cNvCxnSpPr>
          <p:nvPr/>
        </p:nvCxnSpPr>
        <p:spPr>
          <a:xfrm>
            <a:off x="8397764" y="3469253"/>
            <a:ext cx="0" cy="1640330"/>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65C1FF4-002F-8D4D-98FF-81DC18C4EF6A}"/>
              </a:ext>
            </a:extLst>
          </p:cNvPr>
          <p:cNvCxnSpPr>
            <a:cxnSpLocks/>
          </p:cNvCxnSpPr>
          <p:nvPr/>
        </p:nvCxnSpPr>
        <p:spPr>
          <a:xfrm>
            <a:off x="9044151" y="3453488"/>
            <a:ext cx="0" cy="528745"/>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7B97EB7-28DC-E6B5-2BC0-9F2759A1F9D7}"/>
              </a:ext>
            </a:extLst>
          </p:cNvPr>
          <p:cNvCxnSpPr/>
          <p:nvPr/>
        </p:nvCxnSpPr>
        <p:spPr>
          <a:xfrm>
            <a:off x="9732579" y="3469253"/>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97A54D5-63EC-B52D-0DB6-BD79699DB24B}"/>
              </a:ext>
            </a:extLst>
          </p:cNvPr>
          <p:cNvCxnSpPr/>
          <p:nvPr/>
        </p:nvCxnSpPr>
        <p:spPr>
          <a:xfrm>
            <a:off x="10463047" y="3469253"/>
            <a:ext cx="0" cy="273269"/>
          </a:xfrm>
          <a:prstGeom prst="line">
            <a:avLst/>
          </a:prstGeom>
          <a:ln w="28575"/>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B5E8E860-D94E-6F0E-F2C4-2E92F290314A}"/>
              </a:ext>
            </a:extLst>
          </p:cNvPr>
          <p:cNvSpPr txBox="1"/>
          <p:nvPr/>
        </p:nvSpPr>
        <p:spPr>
          <a:xfrm>
            <a:off x="0" y="3982234"/>
            <a:ext cx="2058337" cy="13542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Jun 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Donor presented for medical care with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neurological symptoms</a:t>
            </a:r>
          </a:p>
        </p:txBody>
      </p:sp>
      <p:sp>
        <p:nvSpPr>
          <p:cNvPr id="43" name="TextBox 42">
            <a:extLst>
              <a:ext uri="{FF2B5EF4-FFF2-40B4-BE49-F238E27FC236}">
                <a16:creationId xmlns:a16="http://schemas.microsoft.com/office/drawing/2014/main" id="{8F19D925-1283-1075-7E31-42DE726D4229}"/>
              </a:ext>
            </a:extLst>
          </p:cNvPr>
          <p:cNvSpPr txBox="1"/>
          <p:nvPr/>
        </p:nvSpPr>
        <p:spPr>
          <a:xfrm>
            <a:off x="1648231" y="5398972"/>
            <a:ext cx="2965549"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Jul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Donor expired from illness;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WNV NAAT negative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 serum via OPO pre-donation screening</a:t>
            </a:r>
          </a:p>
        </p:txBody>
      </p:sp>
      <p:sp>
        <p:nvSpPr>
          <p:cNvPr id="47" name="TextBox 46">
            <a:extLst>
              <a:ext uri="{FF2B5EF4-FFF2-40B4-BE49-F238E27FC236}">
                <a16:creationId xmlns:a16="http://schemas.microsoft.com/office/drawing/2014/main" id="{3D696712-1370-58E1-616D-154978363FE5}"/>
              </a:ext>
            </a:extLst>
          </p:cNvPr>
          <p:cNvSpPr txBox="1"/>
          <p:nvPr/>
        </p:nvSpPr>
        <p:spPr>
          <a:xfrm>
            <a:off x="2406866" y="1485272"/>
            <a:ext cx="1831725" cy="13542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Jul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Left and right kidneys and liver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transplanted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into recipients</a:t>
            </a:r>
          </a:p>
        </p:txBody>
      </p:sp>
      <p:sp>
        <p:nvSpPr>
          <p:cNvPr id="51" name="TextBox 50">
            <a:extLst>
              <a:ext uri="{FF2B5EF4-FFF2-40B4-BE49-F238E27FC236}">
                <a16:creationId xmlns:a16="http://schemas.microsoft.com/office/drawing/2014/main" id="{E35BBD19-C941-39DD-BA31-7F917692E481}"/>
              </a:ext>
            </a:extLst>
          </p:cNvPr>
          <p:cNvSpPr txBox="1"/>
          <p:nvPr/>
        </p:nvSpPr>
        <p:spPr>
          <a:xfrm>
            <a:off x="4758284" y="4291468"/>
            <a:ext cx="2065802" cy="1354217"/>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Aug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Right kidney recipient (RKR) onset of symptoms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encephalitis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2" name="TextBox 61">
            <a:extLst>
              <a:ext uri="{FF2B5EF4-FFF2-40B4-BE49-F238E27FC236}">
                <a16:creationId xmlns:a16="http://schemas.microsoft.com/office/drawing/2014/main" id="{2841D75C-48D8-986C-0721-5E5905DFD60C}"/>
              </a:ext>
            </a:extLst>
          </p:cNvPr>
          <p:cNvSpPr txBox="1"/>
          <p:nvPr/>
        </p:nvSpPr>
        <p:spPr>
          <a:xfrm>
            <a:off x="5879799" y="1473060"/>
            <a:ext cx="2975903" cy="1354217"/>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Aug 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RKR CSF collected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WNV PCR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commercial and CDC lab; serum collected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WNV IgM+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commercial lab</a:t>
            </a:r>
          </a:p>
        </p:txBody>
      </p:sp>
      <p:sp>
        <p:nvSpPr>
          <p:cNvPr id="66" name="TextBox 65">
            <a:extLst>
              <a:ext uri="{FF2B5EF4-FFF2-40B4-BE49-F238E27FC236}">
                <a16:creationId xmlns:a16="http://schemas.microsoft.com/office/drawing/2014/main" id="{C26BB922-5C80-8B1F-2839-2C252D1C3647}"/>
              </a:ext>
            </a:extLst>
          </p:cNvPr>
          <p:cNvSpPr txBox="1"/>
          <p:nvPr/>
        </p:nvSpPr>
        <p:spPr>
          <a:xfrm>
            <a:off x="10283696" y="4555585"/>
            <a:ext cx="1735558" cy="110799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Oct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LKR serum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WNV IgM-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WNV PRNT+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CDC</a:t>
            </a:r>
          </a:p>
        </p:txBody>
      </p:sp>
      <p:sp>
        <p:nvSpPr>
          <p:cNvPr id="5" name="TextBox 4">
            <a:extLst>
              <a:ext uri="{FF2B5EF4-FFF2-40B4-BE49-F238E27FC236}">
                <a16:creationId xmlns:a16="http://schemas.microsoft.com/office/drawing/2014/main" id="{4B1FDF5F-D872-0F38-294D-830F178DC57F}"/>
              </a:ext>
            </a:extLst>
          </p:cNvPr>
          <p:cNvSpPr txBox="1"/>
          <p:nvPr/>
        </p:nvSpPr>
        <p:spPr>
          <a:xfrm>
            <a:off x="8568802" y="3944601"/>
            <a:ext cx="1564518"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Aug 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Liver recipient serum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WNV PCR- and IgM-</a:t>
            </a:r>
          </a:p>
        </p:txBody>
      </p:sp>
      <p:sp>
        <p:nvSpPr>
          <p:cNvPr id="42" name="TextBox 41">
            <a:extLst>
              <a:ext uri="{FF2B5EF4-FFF2-40B4-BE49-F238E27FC236}">
                <a16:creationId xmlns:a16="http://schemas.microsoft.com/office/drawing/2014/main" id="{0A6BC88B-8CC5-1350-72FF-F7FFF6BC941C}"/>
              </a:ext>
            </a:extLst>
          </p:cNvPr>
          <p:cNvSpPr txBox="1"/>
          <p:nvPr/>
        </p:nvSpPr>
        <p:spPr>
          <a:xfrm>
            <a:off x="7096651" y="5148436"/>
            <a:ext cx="2508576" cy="1354217"/>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Aug 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DSHS PHR 6/5S ZC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notified DSHS ZCB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 RKR illness, test results, and history of transplantation</a:t>
            </a:r>
          </a:p>
        </p:txBody>
      </p:sp>
      <p:sp>
        <p:nvSpPr>
          <p:cNvPr id="46" name="TextBox 45">
            <a:extLst>
              <a:ext uri="{FF2B5EF4-FFF2-40B4-BE49-F238E27FC236}">
                <a16:creationId xmlns:a16="http://schemas.microsoft.com/office/drawing/2014/main" id="{089E4224-D746-49F5-E03B-DCB339A06A21}"/>
              </a:ext>
            </a:extLst>
          </p:cNvPr>
          <p:cNvSpPr txBox="1"/>
          <p:nvPr/>
        </p:nvSpPr>
        <p:spPr>
          <a:xfrm>
            <a:off x="144884" y="2082284"/>
            <a:ext cx="2014120" cy="523220"/>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Right Kidney Recipient (RKR) clinical course</a:t>
            </a:r>
          </a:p>
        </p:txBody>
      </p:sp>
      <p:sp>
        <p:nvSpPr>
          <p:cNvPr id="49" name="TextBox 48">
            <a:extLst>
              <a:ext uri="{FF2B5EF4-FFF2-40B4-BE49-F238E27FC236}">
                <a16:creationId xmlns:a16="http://schemas.microsoft.com/office/drawing/2014/main" id="{84251845-3877-1CD5-62F9-42F1CC355997}"/>
              </a:ext>
            </a:extLst>
          </p:cNvPr>
          <p:cNvSpPr txBox="1"/>
          <p:nvPr/>
        </p:nvSpPr>
        <p:spPr>
          <a:xfrm>
            <a:off x="122776" y="1512466"/>
            <a:ext cx="2058336" cy="52322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Left Kidney Recipient (LKR) clinical course</a:t>
            </a:r>
          </a:p>
        </p:txBody>
      </p:sp>
      <p:sp>
        <p:nvSpPr>
          <p:cNvPr id="50" name="TextBox 49">
            <a:extLst>
              <a:ext uri="{FF2B5EF4-FFF2-40B4-BE49-F238E27FC236}">
                <a16:creationId xmlns:a16="http://schemas.microsoft.com/office/drawing/2014/main" id="{59B0A44B-4751-7D24-D948-309B48796208}"/>
              </a:ext>
            </a:extLst>
          </p:cNvPr>
          <p:cNvSpPr txBox="1"/>
          <p:nvPr/>
        </p:nvSpPr>
        <p:spPr>
          <a:xfrm>
            <a:off x="146576" y="2668752"/>
            <a:ext cx="1966573" cy="307777"/>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Public health action</a:t>
            </a:r>
          </a:p>
        </p:txBody>
      </p:sp>
      <p:sp>
        <p:nvSpPr>
          <p:cNvPr id="59" name="TextBox 58">
            <a:extLst>
              <a:ext uri="{FF2B5EF4-FFF2-40B4-BE49-F238E27FC236}">
                <a16:creationId xmlns:a16="http://schemas.microsoft.com/office/drawing/2014/main" id="{6BC8359D-114D-22F0-BB4F-9A505811D0E4}"/>
              </a:ext>
            </a:extLst>
          </p:cNvPr>
          <p:cNvSpPr txBox="1"/>
          <p:nvPr/>
        </p:nvSpPr>
        <p:spPr>
          <a:xfrm>
            <a:off x="9120944" y="1437352"/>
            <a:ext cx="2863913" cy="1354217"/>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Oct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ZCB received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WNV PCR-, WNV IgM+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WNV PRNT+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results on donor, confirming infection (but not systemic viremia)</a:t>
            </a:r>
          </a:p>
        </p:txBody>
      </p:sp>
    </p:spTree>
    <p:extLst>
      <p:ext uri="{BB962C8B-B14F-4D97-AF65-F5344CB8AC3E}">
        <p14:creationId xmlns:p14="http://schemas.microsoft.com/office/powerpoint/2010/main" val="152270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47" grpId="0" animBg="1"/>
      <p:bldP spid="51" grpId="0" animBg="1"/>
      <p:bldP spid="62" grpId="0" animBg="1"/>
      <p:bldP spid="66" grpId="0" animBg="1"/>
      <p:bldP spid="5" grpId="0" animBg="1"/>
      <p:bldP spid="42" grpId="0" animBg="1"/>
      <p:bldP spid="5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E6B3-A8A2-B2B0-4F12-9394BFE3AE20}"/>
              </a:ext>
            </a:extLst>
          </p:cNvPr>
          <p:cNvSpPr>
            <a:spLocks noGrp="1"/>
          </p:cNvSpPr>
          <p:nvPr>
            <p:ph type="title"/>
          </p:nvPr>
        </p:nvSpPr>
        <p:spPr>
          <a:xfrm>
            <a:off x="504495" y="251886"/>
            <a:ext cx="10515600" cy="1325563"/>
          </a:xfrm>
        </p:spPr>
        <p:txBody>
          <a:bodyPr/>
          <a:lstStyle/>
          <a:p>
            <a:r>
              <a:rPr lang="en-US" dirty="0"/>
              <a:t>Public Health Investigation</a:t>
            </a:r>
          </a:p>
        </p:txBody>
      </p:sp>
      <p:cxnSp>
        <p:nvCxnSpPr>
          <p:cNvPr id="3" name="Straight Connector 2">
            <a:extLst>
              <a:ext uri="{FF2B5EF4-FFF2-40B4-BE49-F238E27FC236}">
                <a16:creationId xmlns:a16="http://schemas.microsoft.com/office/drawing/2014/main" id="{C03695F9-0595-EEFA-B83F-99C3452A9A08}"/>
              </a:ext>
            </a:extLst>
          </p:cNvPr>
          <p:cNvCxnSpPr>
            <a:cxnSpLocks/>
          </p:cNvCxnSpPr>
          <p:nvPr/>
        </p:nvCxnSpPr>
        <p:spPr>
          <a:xfrm>
            <a:off x="504495" y="3453488"/>
            <a:ext cx="109728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0C0C9122-E5AF-E341-4E31-B579906FBC56}"/>
              </a:ext>
            </a:extLst>
          </p:cNvPr>
          <p:cNvCxnSpPr>
            <a:cxnSpLocks/>
          </p:cNvCxnSpPr>
          <p:nvPr/>
        </p:nvCxnSpPr>
        <p:spPr>
          <a:xfrm>
            <a:off x="11151475" y="3448232"/>
            <a:ext cx="0" cy="294290"/>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EC67B756-B5C8-5231-E8FB-40792311FC41}"/>
              </a:ext>
            </a:extLst>
          </p:cNvPr>
          <p:cNvCxnSpPr/>
          <p:nvPr/>
        </p:nvCxnSpPr>
        <p:spPr>
          <a:xfrm>
            <a:off x="1192923"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0EC915-DC00-5097-481B-1230E7C1EA62}"/>
              </a:ext>
            </a:extLst>
          </p:cNvPr>
          <p:cNvCxnSpPr>
            <a:cxnSpLocks/>
          </p:cNvCxnSpPr>
          <p:nvPr/>
        </p:nvCxnSpPr>
        <p:spPr>
          <a:xfrm>
            <a:off x="3226675"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31DD6CF-227F-5C87-3676-B786A29E3BCC}"/>
              </a:ext>
            </a:extLst>
          </p:cNvPr>
          <p:cNvCxnSpPr>
            <a:cxnSpLocks/>
          </p:cNvCxnSpPr>
          <p:nvPr/>
        </p:nvCxnSpPr>
        <p:spPr>
          <a:xfrm>
            <a:off x="1821115" y="2795191"/>
            <a:ext cx="0" cy="633809"/>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225460F-C803-8DAF-2388-F441D254AE25}"/>
              </a:ext>
            </a:extLst>
          </p:cNvPr>
          <p:cNvCxnSpPr>
            <a:cxnSpLocks/>
          </p:cNvCxnSpPr>
          <p:nvPr/>
        </p:nvCxnSpPr>
        <p:spPr>
          <a:xfrm>
            <a:off x="10817772" y="2838015"/>
            <a:ext cx="0" cy="615473"/>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1335837-AF9D-B1F8-DC38-804861CFD22C}"/>
              </a:ext>
            </a:extLst>
          </p:cNvPr>
          <p:cNvCxnSpPr>
            <a:cxnSpLocks/>
          </p:cNvCxnSpPr>
          <p:nvPr/>
        </p:nvCxnSpPr>
        <p:spPr>
          <a:xfrm>
            <a:off x="3936123"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F870377-20C7-B6FE-1E06-56D65BC0CB55}"/>
              </a:ext>
            </a:extLst>
          </p:cNvPr>
          <p:cNvCxnSpPr/>
          <p:nvPr/>
        </p:nvCxnSpPr>
        <p:spPr>
          <a:xfrm>
            <a:off x="2517227"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D39C67B-EA13-0613-FB1C-E33C19A78912}"/>
              </a:ext>
            </a:extLst>
          </p:cNvPr>
          <p:cNvCxnSpPr/>
          <p:nvPr/>
        </p:nvCxnSpPr>
        <p:spPr>
          <a:xfrm>
            <a:off x="5323488"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2C71CED-9CF7-79B5-F3FE-9D13DF607F72}"/>
              </a:ext>
            </a:extLst>
          </p:cNvPr>
          <p:cNvCxnSpPr/>
          <p:nvPr/>
        </p:nvCxnSpPr>
        <p:spPr>
          <a:xfrm>
            <a:off x="4624550"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7BB1319-4925-4C1A-0E22-F7FA0B9425EC}"/>
              </a:ext>
            </a:extLst>
          </p:cNvPr>
          <p:cNvCxnSpPr>
            <a:cxnSpLocks/>
          </p:cNvCxnSpPr>
          <p:nvPr/>
        </p:nvCxnSpPr>
        <p:spPr>
          <a:xfrm>
            <a:off x="5990895" y="2795191"/>
            <a:ext cx="5255" cy="1541783"/>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8B7D698-E0DF-9277-B3EB-6CFA9F558FD4}"/>
              </a:ext>
            </a:extLst>
          </p:cNvPr>
          <p:cNvCxnSpPr>
            <a:cxnSpLocks/>
          </p:cNvCxnSpPr>
          <p:nvPr/>
        </p:nvCxnSpPr>
        <p:spPr>
          <a:xfrm>
            <a:off x="7367751" y="2746132"/>
            <a:ext cx="0" cy="707356"/>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A37422C-D509-55A6-2208-0D1AB280089D}"/>
              </a:ext>
            </a:extLst>
          </p:cNvPr>
          <p:cNvCxnSpPr/>
          <p:nvPr/>
        </p:nvCxnSpPr>
        <p:spPr>
          <a:xfrm>
            <a:off x="8755117"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45D0CFC-5503-379E-448B-FEFB87E7818F}"/>
              </a:ext>
            </a:extLst>
          </p:cNvPr>
          <p:cNvCxnSpPr/>
          <p:nvPr/>
        </p:nvCxnSpPr>
        <p:spPr>
          <a:xfrm>
            <a:off x="8092965"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1ABC92B-959D-B267-E979-7A209E32C3AC}"/>
              </a:ext>
            </a:extLst>
          </p:cNvPr>
          <p:cNvCxnSpPr/>
          <p:nvPr/>
        </p:nvCxnSpPr>
        <p:spPr>
          <a:xfrm>
            <a:off x="10095185"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C147A6A-533A-0BCD-3B12-736E3613AEAD}"/>
              </a:ext>
            </a:extLst>
          </p:cNvPr>
          <p:cNvCxnSpPr/>
          <p:nvPr/>
        </p:nvCxnSpPr>
        <p:spPr>
          <a:xfrm>
            <a:off x="9406758"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2547FBF-193B-FDD9-FDCF-34C05DD629DD}"/>
              </a:ext>
            </a:extLst>
          </p:cNvPr>
          <p:cNvCxnSpPr/>
          <p:nvPr/>
        </p:nvCxnSpPr>
        <p:spPr>
          <a:xfrm>
            <a:off x="6668813" y="3180219"/>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3A96EC6-0C8D-7CD6-F50D-D848E05AA29E}"/>
              </a:ext>
            </a:extLst>
          </p:cNvPr>
          <p:cNvCxnSpPr>
            <a:cxnSpLocks/>
          </p:cNvCxnSpPr>
          <p:nvPr/>
        </p:nvCxnSpPr>
        <p:spPr>
          <a:xfrm>
            <a:off x="809295" y="3448230"/>
            <a:ext cx="0" cy="536027"/>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0A19DB1-CCDC-EF50-956C-384047BB8F4A}"/>
              </a:ext>
            </a:extLst>
          </p:cNvPr>
          <p:cNvCxnSpPr/>
          <p:nvPr/>
        </p:nvCxnSpPr>
        <p:spPr>
          <a:xfrm>
            <a:off x="1513488" y="3448232"/>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6920FCA-B14A-1820-5180-F568088396D0}"/>
              </a:ext>
            </a:extLst>
          </p:cNvPr>
          <p:cNvCxnSpPr>
            <a:cxnSpLocks/>
          </p:cNvCxnSpPr>
          <p:nvPr/>
        </p:nvCxnSpPr>
        <p:spPr>
          <a:xfrm>
            <a:off x="2191405" y="3437724"/>
            <a:ext cx="16982" cy="1656899"/>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3BBC6C5-387A-785C-5A9B-43699B3E6195}"/>
              </a:ext>
            </a:extLst>
          </p:cNvPr>
          <p:cNvCxnSpPr>
            <a:cxnSpLocks/>
          </p:cNvCxnSpPr>
          <p:nvPr/>
        </p:nvCxnSpPr>
        <p:spPr>
          <a:xfrm>
            <a:off x="2858813" y="3469253"/>
            <a:ext cx="0" cy="422251"/>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C0283D3-6722-AE31-EF36-B10153F4C588}"/>
              </a:ext>
            </a:extLst>
          </p:cNvPr>
          <p:cNvCxnSpPr/>
          <p:nvPr/>
        </p:nvCxnSpPr>
        <p:spPr>
          <a:xfrm>
            <a:off x="3568261" y="3448232"/>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BCCD1BF-5B07-3EFE-A45D-3CC8C756F791}"/>
              </a:ext>
            </a:extLst>
          </p:cNvPr>
          <p:cNvCxnSpPr>
            <a:cxnSpLocks/>
            <a:endCxn id="37" idx="0"/>
          </p:cNvCxnSpPr>
          <p:nvPr/>
        </p:nvCxnSpPr>
        <p:spPr>
          <a:xfrm>
            <a:off x="4277709" y="3458743"/>
            <a:ext cx="17243" cy="621915"/>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EFE6CD1-5929-5F3C-3C44-3D066C2C8E6C}"/>
              </a:ext>
            </a:extLst>
          </p:cNvPr>
          <p:cNvCxnSpPr>
            <a:cxnSpLocks/>
          </p:cNvCxnSpPr>
          <p:nvPr/>
        </p:nvCxnSpPr>
        <p:spPr>
          <a:xfrm flipH="1">
            <a:off x="4951130" y="3469253"/>
            <a:ext cx="4496" cy="295982"/>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2355DAD-DD7C-6D18-0FCE-B577C8EEBC4E}"/>
              </a:ext>
            </a:extLst>
          </p:cNvPr>
          <p:cNvCxnSpPr>
            <a:cxnSpLocks/>
          </p:cNvCxnSpPr>
          <p:nvPr/>
        </p:nvCxnSpPr>
        <p:spPr>
          <a:xfrm>
            <a:off x="5612523" y="3448232"/>
            <a:ext cx="0" cy="37655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AED5471-5D7B-8095-46DC-CD39A974E930}"/>
              </a:ext>
            </a:extLst>
          </p:cNvPr>
          <p:cNvCxnSpPr/>
          <p:nvPr/>
        </p:nvCxnSpPr>
        <p:spPr>
          <a:xfrm>
            <a:off x="6332481" y="3448232"/>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DAE9E18-EEC2-A25D-AEA7-683B863C6D1B}"/>
              </a:ext>
            </a:extLst>
          </p:cNvPr>
          <p:cNvCxnSpPr>
            <a:cxnSpLocks/>
          </p:cNvCxnSpPr>
          <p:nvPr/>
        </p:nvCxnSpPr>
        <p:spPr>
          <a:xfrm>
            <a:off x="6978868" y="3469253"/>
            <a:ext cx="0" cy="355529"/>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49B855A2-87B2-4DA5-18D8-B8B4B90E063E}"/>
              </a:ext>
            </a:extLst>
          </p:cNvPr>
          <p:cNvCxnSpPr/>
          <p:nvPr/>
        </p:nvCxnSpPr>
        <p:spPr>
          <a:xfrm>
            <a:off x="7719847" y="3453488"/>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3AFE2CB-0269-7EA0-92FE-14A4479BE71C}"/>
              </a:ext>
            </a:extLst>
          </p:cNvPr>
          <p:cNvCxnSpPr>
            <a:cxnSpLocks/>
          </p:cNvCxnSpPr>
          <p:nvPr/>
        </p:nvCxnSpPr>
        <p:spPr>
          <a:xfrm>
            <a:off x="8397764" y="3469253"/>
            <a:ext cx="0" cy="295982"/>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DFEBECA-41FA-AAE3-1594-12FE477638A4}"/>
              </a:ext>
            </a:extLst>
          </p:cNvPr>
          <p:cNvCxnSpPr/>
          <p:nvPr/>
        </p:nvCxnSpPr>
        <p:spPr>
          <a:xfrm>
            <a:off x="9044151" y="3453488"/>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5893320-2857-B6BE-D365-671E5E8B18F0}"/>
              </a:ext>
            </a:extLst>
          </p:cNvPr>
          <p:cNvCxnSpPr/>
          <p:nvPr/>
        </p:nvCxnSpPr>
        <p:spPr>
          <a:xfrm>
            <a:off x="9732579" y="3469253"/>
            <a:ext cx="0" cy="273269"/>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7BCC8B69-0944-DDD0-7793-70DF2FF41E46}"/>
              </a:ext>
            </a:extLst>
          </p:cNvPr>
          <p:cNvCxnSpPr>
            <a:cxnSpLocks/>
          </p:cNvCxnSpPr>
          <p:nvPr/>
        </p:nvCxnSpPr>
        <p:spPr>
          <a:xfrm>
            <a:off x="10463047" y="3469253"/>
            <a:ext cx="0" cy="956404"/>
          </a:xfrm>
          <a:prstGeom prst="line">
            <a:avLst/>
          </a:prstGeom>
          <a:ln w="28575"/>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BF0EBE00-74F8-85D7-9251-1A16BF8A7805}"/>
              </a:ext>
            </a:extLst>
          </p:cNvPr>
          <p:cNvSpPr txBox="1"/>
          <p:nvPr/>
        </p:nvSpPr>
        <p:spPr>
          <a:xfrm>
            <a:off x="65687" y="3994770"/>
            <a:ext cx="1733485" cy="8617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Dec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rPr>
              <a:t>Liver recipient serum </a:t>
            </a:r>
            <a:r>
              <a:rPr kumimoji="0" lang="da-DK" sz="1600" b="1"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rPr>
              <a:t>WNV PCR-</a:t>
            </a:r>
            <a:r>
              <a:rPr kumimoji="0" lang="da-DK" sz="16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 </a:t>
            </a:r>
            <a:endParaRPr kumimoji="0" lang="en-US" sz="16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endParaRPr>
          </a:p>
        </p:txBody>
      </p:sp>
      <p:sp>
        <p:nvSpPr>
          <p:cNvPr id="37" name="TextBox 36">
            <a:extLst>
              <a:ext uri="{FF2B5EF4-FFF2-40B4-BE49-F238E27FC236}">
                <a16:creationId xmlns:a16="http://schemas.microsoft.com/office/drawing/2014/main" id="{3EC1413D-EDE2-CD02-E290-638F05BBEE4F}"/>
              </a:ext>
            </a:extLst>
          </p:cNvPr>
          <p:cNvSpPr txBox="1"/>
          <p:nvPr/>
        </p:nvSpPr>
        <p:spPr>
          <a:xfrm>
            <a:off x="3336434" y="4080658"/>
            <a:ext cx="1917036" cy="184665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Dec 15</a:t>
            </a:r>
          </a:p>
          <a:p>
            <a:pPr lvl="0" algn="ctr">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LKR serum </a:t>
            </a:r>
            <a:r>
              <a:rPr kumimoji="0" lang="da-DK" sz="1600" b="1" i="0" u="none" strike="noStrike" kern="1200" cap="none" spc="0" normalizeH="0" baseline="0" noProof="0" dirty="0">
                <a:ln>
                  <a:noFill/>
                </a:ln>
                <a:solidFill>
                  <a:prstClr val="black"/>
                </a:solidFill>
                <a:effectLst/>
                <a:uLnTx/>
                <a:uFillTx/>
                <a:latin typeface="Calibri" panose="020F0502020204030204"/>
                <a:ea typeface="+mn-ea"/>
                <a:cs typeface="+mn-cs"/>
              </a:rPr>
              <a:t>WNV IgM+</a:t>
            </a: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600" dirty="0">
                <a:solidFill>
                  <a:prstClr val="black"/>
                </a:solidFill>
              </a:rPr>
              <a:t>CSF </a:t>
            </a:r>
            <a:r>
              <a:rPr lang="en-US" sz="1600" b="1" dirty="0">
                <a:solidFill>
                  <a:prstClr val="black"/>
                </a:solidFill>
              </a:rPr>
              <a:t>positive for WNV </a:t>
            </a:r>
            <a:r>
              <a:rPr lang="en-US" sz="1600" dirty="0">
                <a:solidFill>
                  <a:prstClr val="black"/>
                </a:solidFill>
              </a:rPr>
              <a:t>by metagenomic sequencing </a:t>
            </a: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at commercial lab</a:t>
            </a:r>
          </a:p>
        </p:txBody>
      </p:sp>
      <p:sp>
        <p:nvSpPr>
          <p:cNvPr id="40" name="TextBox 39">
            <a:extLst>
              <a:ext uri="{FF2B5EF4-FFF2-40B4-BE49-F238E27FC236}">
                <a16:creationId xmlns:a16="http://schemas.microsoft.com/office/drawing/2014/main" id="{5AD8D74C-D804-52AC-30B4-BCC75C3D094F}"/>
              </a:ext>
            </a:extLst>
          </p:cNvPr>
          <p:cNvSpPr txBox="1"/>
          <p:nvPr/>
        </p:nvSpPr>
        <p:spPr>
          <a:xfrm>
            <a:off x="613154" y="1627717"/>
            <a:ext cx="2260876" cy="111841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Dec 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LKR onset of symptoms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encephalitis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almost 5 months post-transplant</a:t>
            </a:r>
          </a:p>
        </p:txBody>
      </p:sp>
      <p:sp>
        <p:nvSpPr>
          <p:cNvPr id="48" name="TextBox 47">
            <a:extLst>
              <a:ext uri="{FF2B5EF4-FFF2-40B4-BE49-F238E27FC236}">
                <a16:creationId xmlns:a16="http://schemas.microsoft.com/office/drawing/2014/main" id="{E73FCB01-CC5C-6203-CA91-C007E5125A75}"/>
              </a:ext>
            </a:extLst>
          </p:cNvPr>
          <p:cNvSpPr txBox="1"/>
          <p:nvPr/>
        </p:nvSpPr>
        <p:spPr>
          <a:xfrm>
            <a:off x="9332908" y="4524896"/>
            <a:ext cx="2107324" cy="1354217"/>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Mar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Additional analysis of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10/11/24</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(pre-onset) LKR serum revealed low-level viremia</a:t>
            </a:r>
          </a:p>
        </p:txBody>
      </p:sp>
      <p:sp>
        <p:nvSpPr>
          <p:cNvPr id="44" name="TextBox 43">
            <a:extLst>
              <a:ext uri="{FF2B5EF4-FFF2-40B4-BE49-F238E27FC236}">
                <a16:creationId xmlns:a16="http://schemas.microsoft.com/office/drawing/2014/main" id="{3149D7FA-CE29-8037-9B09-6F26E2DB4D78}"/>
              </a:ext>
            </a:extLst>
          </p:cNvPr>
          <p:cNvSpPr txBox="1"/>
          <p:nvPr/>
        </p:nvSpPr>
        <p:spPr>
          <a:xfrm>
            <a:off x="4987157" y="1884358"/>
            <a:ext cx="1466885" cy="861774"/>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Dec 18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RKR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expired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from illness </a:t>
            </a:r>
          </a:p>
        </p:txBody>
      </p:sp>
      <p:sp>
        <p:nvSpPr>
          <p:cNvPr id="49" name="TextBox 48">
            <a:extLst>
              <a:ext uri="{FF2B5EF4-FFF2-40B4-BE49-F238E27FC236}">
                <a16:creationId xmlns:a16="http://schemas.microsoft.com/office/drawing/2014/main" id="{5F6E022D-C64F-216B-25D9-502A939CE030}"/>
              </a:ext>
            </a:extLst>
          </p:cNvPr>
          <p:cNvSpPr txBox="1"/>
          <p:nvPr/>
        </p:nvSpPr>
        <p:spPr>
          <a:xfrm>
            <a:off x="6582775" y="1814310"/>
            <a:ext cx="1683040" cy="861774"/>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Dec 27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LKR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expired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from illness </a:t>
            </a:r>
          </a:p>
        </p:txBody>
      </p:sp>
      <p:sp>
        <p:nvSpPr>
          <p:cNvPr id="36" name="TextBox 35">
            <a:extLst>
              <a:ext uri="{FF2B5EF4-FFF2-40B4-BE49-F238E27FC236}">
                <a16:creationId xmlns:a16="http://schemas.microsoft.com/office/drawing/2014/main" id="{83686CE1-1BD4-1241-08BF-2493D090B3F6}"/>
              </a:ext>
            </a:extLst>
          </p:cNvPr>
          <p:cNvSpPr txBox="1"/>
          <p:nvPr/>
        </p:nvSpPr>
        <p:spPr>
          <a:xfrm>
            <a:off x="764529" y="5149910"/>
            <a:ext cx="2443103" cy="1354217"/>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Dec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ZCB notified of LKR illness through provider request for rabies consultation with CDC</a:t>
            </a:r>
          </a:p>
        </p:txBody>
      </p:sp>
      <p:sp>
        <p:nvSpPr>
          <p:cNvPr id="38" name="TextBox 37">
            <a:extLst>
              <a:ext uri="{FF2B5EF4-FFF2-40B4-BE49-F238E27FC236}">
                <a16:creationId xmlns:a16="http://schemas.microsoft.com/office/drawing/2014/main" id="{198ED855-0916-3FD7-E689-C27CF56EF8AF}"/>
              </a:ext>
            </a:extLst>
          </p:cNvPr>
          <p:cNvSpPr txBox="1"/>
          <p:nvPr/>
        </p:nvSpPr>
        <p:spPr>
          <a:xfrm>
            <a:off x="5419423" y="4382619"/>
            <a:ext cx="1701693" cy="1354217"/>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Dec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Rabies in LKR ruled out by CDC testing/ consultation</a:t>
            </a:r>
          </a:p>
        </p:txBody>
      </p:sp>
      <p:sp>
        <p:nvSpPr>
          <p:cNvPr id="61" name="TextBox 60">
            <a:extLst>
              <a:ext uri="{FF2B5EF4-FFF2-40B4-BE49-F238E27FC236}">
                <a16:creationId xmlns:a16="http://schemas.microsoft.com/office/drawing/2014/main" id="{35E8332E-2C7C-2CFD-C0FD-F679F3D6280D}"/>
              </a:ext>
            </a:extLst>
          </p:cNvPr>
          <p:cNvSpPr txBox="1"/>
          <p:nvPr/>
        </p:nvSpPr>
        <p:spPr>
          <a:xfrm>
            <a:off x="9461128" y="1483798"/>
            <a:ext cx="2549141" cy="1354217"/>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Apr 1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Commercial lab provided DSHS and CDC with raw sequence data from LKR 12/15/24 CSF</a:t>
            </a:r>
          </a:p>
        </p:txBody>
      </p:sp>
    </p:spTree>
    <p:extLst>
      <p:ext uri="{BB962C8B-B14F-4D97-AF65-F5344CB8AC3E}">
        <p14:creationId xmlns:p14="http://schemas.microsoft.com/office/powerpoint/2010/main" val="30792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40" grpId="0" animBg="1"/>
      <p:bldP spid="48" grpId="0" animBg="1"/>
      <p:bldP spid="44" grpId="0" animBg="1"/>
      <p:bldP spid="49" grpId="0" animBg="1"/>
      <p:bldP spid="36" grpId="0" animBg="1"/>
      <p:bldP spid="38" grpId="0" animBg="1"/>
      <p:bldP spid="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4225-B3E4-B7A3-3C40-7BF34383B250}"/>
              </a:ext>
            </a:extLst>
          </p:cNvPr>
          <p:cNvSpPr>
            <a:spLocks noGrp="1"/>
          </p:cNvSpPr>
          <p:nvPr>
            <p:ph type="title"/>
          </p:nvPr>
        </p:nvSpPr>
        <p:spPr/>
        <p:txBody>
          <a:bodyPr/>
          <a:lstStyle/>
          <a:p>
            <a:r>
              <a:rPr lang="en-US" dirty="0"/>
              <a:t>Investigative Conclusions</a:t>
            </a:r>
          </a:p>
        </p:txBody>
      </p:sp>
      <p:sp>
        <p:nvSpPr>
          <p:cNvPr id="3" name="Text Placeholder 2">
            <a:extLst>
              <a:ext uri="{FF2B5EF4-FFF2-40B4-BE49-F238E27FC236}">
                <a16:creationId xmlns:a16="http://schemas.microsoft.com/office/drawing/2014/main" id="{578DB965-8EDF-50AE-ACF1-187E920994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35953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155F-A387-CC6A-F56A-0328264D4D25}"/>
              </a:ext>
            </a:extLst>
          </p:cNvPr>
          <p:cNvSpPr>
            <a:spLocks noGrp="1"/>
          </p:cNvSpPr>
          <p:nvPr>
            <p:ph type="title"/>
          </p:nvPr>
        </p:nvSpPr>
        <p:spPr/>
        <p:txBody>
          <a:bodyPr/>
          <a:lstStyle/>
          <a:p>
            <a:r>
              <a:rPr lang="en-US" dirty="0"/>
              <a:t>Genetic Analysis and Conclusions</a:t>
            </a:r>
          </a:p>
        </p:txBody>
      </p:sp>
      <p:graphicFrame>
        <p:nvGraphicFramePr>
          <p:cNvPr id="3" name="Table 2">
            <a:extLst>
              <a:ext uri="{FF2B5EF4-FFF2-40B4-BE49-F238E27FC236}">
                <a16:creationId xmlns:a16="http://schemas.microsoft.com/office/drawing/2014/main" id="{0AA5FF67-3E01-D7A1-3920-FFBC1336101B}"/>
              </a:ext>
            </a:extLst>
          </p:cNvPr>
          <p:cNvGraphicFramePr>
            <a:graphicFrameLocks noGrp="1"/>
          </p:cNvGraphicFramePr>
          <p:nvPr/>
        </p:nvGraphicFramePr>
        <p:xfrm>
          <a:off x="271306" y="1572154"/>
          <a:ext cx="11666137" cy="3583285"/>
        </p:xfrm>
        <a:graphic>
          <a:graphicData uri="http://schemas.openxmlformats.org/drawingml/2006/table">
            <a:tbl>
              <a:tblPr firstRow="1" firstCol="1" bandRow="1">
                <a:tableStyleId>{5C22544A-7EE6-4342-B048-85BDC9FD1C3A}</a:tableStyleId>
              </a:tblPr>
              <a:tblGrid>
                <a:gridCol w="1598156">
                  <a:extLst>
                    <a:ext uri="{9D8B030D-6E8A-4147-A177-3AD203B41FA5}">
                      <a16:colId xmlns:a16="http://schemas.microsoft.com/office/drawing/2014/main" val="256747255"/>
                    </a:ext>
                  </a:extLst>
                </a:gridCol>
                <a:gridCol w="1315527">
                  <a:extLst>
                    <a:ext uri="{9D8B030D-6E8A-4147-A177-3AD203B41FA5}">
                      <a16:colId xmlns:a16="http://schemas.microsoft.com/office/drawing/2014/main" val="597006182"/>
                    </a:ext>
                  </a:extLst>
                </a:gridCol>
                <a:gridCol w="1047964">
                  <a:extLst>
                    <a:ext uri="{9D8B030D-6E8A-4147-A177-3AD203B41FA5}">
                      <a16:colId xmlns:a16="http://schemas.microsoft.com/office/drawing/2014/main" val="2875413407"/>
                    </a:ext>
                  </a:extLst>
                </a:gridCol>
                <a:gridCol w="1130157">
                  <a:extLst>
                    <a:ext uri="{9D8B030D-6E8A-4147-A177-3AD203B41FA5}">
                      <a16:colId xmlns:a16="http://schemas.microsoft.com/office/drawing/2014/main" val="1527492057"/>
                    </a:ext>
                  </a:extLst>
                </a:gridCol>
                <a:gridCol w="1099335">
                  <a:extLst>
                    <a:ext uri="{9D8B030D-6E8A-4147-A177-3AD203B41FA5}">
                      <a16:colId xmlns:a16="http://schemas.microsoft.com/office/drawing/2014/main" val="391109498"/>
                    </a:ext>
                  </a:extLst>
                </a:gridCol>
                <a:gridCol w="2972400">
                  <a:extLst>
                    <a:ext uri="{9D8B030D-6E8A-4147-A177-3AD203B41FA5}">
                      <a16:colId xmlns:a16="http://schemas.microsoft.com/office/drawing/2014/main" val="3650574573"/>
                    </a:ext>
                  </a:extLst>
                </a:gridCol>
                <a:gridCol w="2502598">
                  <a:extLst>
                    <a:ext uri="{9D8B030D-6E8A-4147-A177-3AD203B41FA5}">
                      <a16:colId xmlns:a16="http://schemas.microsoft.com/office/drawing/2014/main" val="1505874939"/>
                    </a:ext>
                  </a:extLst>
                </a:gridCol>
              </a:tblGrid>
              <a:tr h="943466">
                <a:tc>
                  <a:txBody>
                    <a:bodyPr/>
                    <a:lstStyle/>
                    <a:p>
                      <a:pPr marL="0" marR="0" algn="ctr">
                        <a:spcBef>
                          <a:spcPts val="0"/>
                        </a:spcBef>
                        <a:spcAft>
                          <a:spcPts val="0"/>
                        </a:spcAft>
                      </a:pPr>
                      <a:r>
                        <a:rPr lang="en-US" sz="1800" b="1" dirty="0">
                          <a:effectLst/>
                          <a:latin typeface="+mn-lt"/>
                        </a:rPr>
                        <a:t>Recipient</a:t>
                      </a:r>
                      <a:endParaRPr lang="en-US" sz="1800" b="1"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b="1" dirty="0">
                          <a:effectLst/>
                          <a:latin typeface="+mn-lt"/>
                        </a:rPr>
                        <a:t>Testing lab</a:t>
                      </a:r>
                      <a:endParaRPr lang="en-US" sz="1800" b="1"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b="1" dirty="0">
                          <a:effectLst/>
                          <a:latin typeface="+mn-lt"/>
                        </a:rPr>
                        <a:t>Specimen type</a:t>
                      </a:r>
                      <a:endParaRPr lang="en-US" sz="1800" b="1"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b="1" dirty="0">
                          <a:effectLst/>
                          <a:latin typeface="+mn-lt"/>
                        </a:rPr>
                        <a:t>Collection date</a:t>
                      </a:r>
                      <a:endParaRPr lang="en-US" sz="1800" b="1"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b="1" dirty="0">
                          <a:effectLst/>
                          <a:latin typeface="+mn-lt"/>
                        </a:rPr>
                        <a:t>Total reads</a:t>
                      </a:r>
                      <a:endParaRPr lang="en-US" sz="1800" b="1"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b="1">
                          <a:effectLst/>
                          <a:latin typeface="+mn-lt"/>
                        </a:rPr>
                        <a:t>Length of assembled reads (% of genome)</a:t>
                      </a:r>
                      <a:endParaRPr lang="en-US" sz="1800" b="1">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b="1" dirty="0">
                          <a:effectLst/>
                          <a:latin typeface="+mn-lt"/>
                        </a:rPr>
                        <a:t>Similarity to LKR 12/15/24 CSF sequence</a:t>
                      </a:r>
                      <a:endParaRPr lang="en-US" sz="1800" b="1" dirty="0">
                        <a:effectLst/>
                        <a:latin typeface="+mn-lt"/>
                        <a:ea typeface="Verdana" panose="020B0604030504040204" pitchFamily="34" charset="0"/>
                        <a:cs typeface="Calibri" panose="020F0502020204030204" pitchFamily="34" charset="0"/>
                      </a:endParaRPr>
                    </a:p>
                  </a:txBody>
                  <a:tcPr marL="66726" marR="66726" marT="0" marB="0" anchor="ctr"/>
                </a:tc>
                <a:extLst>
                  <a:ext uri="{0D108BD9-81ED-4DB2-BD59-A6C34878D82A}">
                    <a16:rowId xmlns:a16="http://schemas.microsoft.com/office/drawing/2014/main" val="3869619097"/>
                  </a:ext>
                </a:extLst>
              </a:tr>
              <a:tr h="1017813">
                <a:tc>
                  <a:txBody>
                    <a:bodyPr/>
                    <a:lstStyle/>
                    <a:p>
                      <a:pPr marL="0" marR="0" algn="ctr">
                        <a:spcBef>
                          <a:spcPts val="0"/>
                        </a:spcBef>
                        <a:spcAft>
                          <a:spcPts val="0"/>
                        </a:spcAft>
                      </a:pPr>
                      <a:r>
                        <a:rPr lang="en-US" sz="1800" i="1" dirty="0">
                          <a:effectLst/>
                          <a:latin typeface="+mn-lt"/>
                          <a:ea typeface="Verdana" panose="020B0604030504040204" pitchFamily="34" charset="0"/>
                          <a:cs typeface="Calibri" panose="020F0502020204030204" pitchFamily="34" charset="0"/>
                        </a:rPr>
                        <a:t>Right Kidney Recipient</a:t>
                      </a:r>
                    </a:p>
                  </a:txBody>
                  <a:tcPr marL="66726" marR="66726" marT="0" marB="0" anchor="ctr"/>
                </a:tc>
                <a:tc>
                  <a:txBody>
                    <a:bodyPr/>
                    <a:lstStyle/>
                    <a:p>
                      <a:pPr marL="0" marR="0" algn="ctr">
                        <a:spcBef>
                          <a:spcPts val="0"/>
                        </a:spcBef>
                        <a:spcAft>
                          <a:spcPts val="0"/>
                        </a:spcAft>
                      </a:pPr>
                      <a:r>
                        <a:rPr lang="en-US" sz="1800" dirty="0">
                          <a:effectLst/>
                          <a:latin typeface="+mn-lt"/>
                        </a:rPr>
                        <a:t>CDC</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CSF</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a:effectLst/>
                          <a:latin typeface="+mn-lt"/>
                        </a:rPr>
                        <a:t>8/23/24</a:t>
                      </a:r>
                      <a:endParaRPr lang="en-US" sz="180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4900</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9115 nucleotides (88.3%)</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b="1" dirty="0">
                          <a:effectLst/>
                          <a:latin typeface="+mn-lt"/>
                        </a:rPr>
                        <a:t>98.8%</a:t>
                      </a:r>
                      <a:endParaRPr lang="en-US" sz="1800" b="1" dirty="0">
                        <a:effectLst/>
                        <a:latin typeface="+mn-lt"/>
                        <a:ea typeface="Verdana" panose="020B0604030504040204" pitchFamily="34" charset="0"/>
                        <a:cs typeface="Calibri" panose="020F0502020204030204" pitchFamily="34" charset="0"/>
                      </a:endParaRPr>
                    </a:p>
                  </a:txBody>
                  <a:tcPr marL="66726" marR="66726" marT="0" marB="0" anchor="ctr"/>
                </a:tc>
                <a:extLst>
                  <a:ext uri="{0D108BD9-81ED-4DB2-BD59-A6C34878D82A}">
                    <a16:rowId xmlns:a16="http://schemas.microsoft.com/office/drawing/2014/main" val="3952530448"/>
                  </a:ext>
                </a:extLst>
              </a:tr>
              <a:tr h="471732">
                <a:tc rowSpan="3">
                  <a:txBody>
                    <a:bodyPr/>
                    <a:lstStyle/>
                    <a:p>
                      <a:pPr marL="0" marR="0" algn="ctr">
                        <a:spcBef>
                          <a:spcPts val="0"/>
                        </a:spcBef>
                        <a:spcAft>
                          <a:spcPts val="0"/>
                        </a:spcAft>
                      </a:pPr>
                      <a:r>
                        <a:rPr lang="en-US" sz="1800" i="1" dirty="0">
                          <a:effectLst/>
                          <a:latin typeface="+mn-lt"/>
                        </a:rPr>
                        <a:t>Left Kidney Recipient</a:t>
                      </a:r>
                      <a:endParaRPr lang="en-US" sz="1800" i="1"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CDC</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Serum</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a:effectLst/>
                          <a:latin typeface="+mn-lt"/>
                        </a:rPr>
                        <a:t>10/11/24*</a:t>
                      </a:r>
                      <a:endParaRPr lang="en-US" sz="180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257</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687 nucleotides (8.8%)</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100%</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extLst>
                  <a:ext uri="{0D108BD9-81ED-4DB2-BD59-A6C34878D82A}">
                    <a16:rowId xmlns:a16="http://schemas.microsoft.com/office/drawing/2014/main" val="4069490978"/>
                  </a:ext>
                </a:extLst>
              </a:tr>
              <a:tr h="678542">
                <a:tc vMerge="1">
                  <a:txBody>
                    <a:bodyPr/>
                    <a:lstStyle/>
                    <a:p>
                      <a:endParaRPr lang="en-US"/>
                    </a:p>
                  </a:txBody>
                  <a:tcPr/>
                </a:tc>
                <a:tc>
                  <a:txBody>
                    <a:bodyPr/>
                    <a:lstStyle/>
                    <a:p>
                      <a:pPr marL="0" marR="0" algn="ctr">
                        <a:spcBef>
                          <a:spcPts val="0"/>
                        </a:spcBef>
                        <a:spcAft>
                          <a:spcPts val="0"/>
                        </a:spcAft>
                      </a:pPr>
                      <a:r>
                        <a:rPr lang="en-US" sz="1800">
                          <a:effectLst/>
                          <a:latin typeface="+mn-lt"/>
                        </a:rPr>
                        <a:t>CDC</a:t>
                      </a:r>
                      <a:endParaRPr lang="en-US" sz="180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Serum</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12/14/24</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2</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150 nucleotides (1.3%)</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0% (no overlap, small read)</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extLst>
                  <a:ext uri="{0D108BD9-81ED-4DB2-BD59-A6C34878D82A}">
                    <a16:rowId xmlns:a16="http://schemas.microsoft.com/office/drawing/2014/main" val="1411039750"/>
                  </a:ext>
                </a:extLst>
              </a:tr>
              <a:tr h="471732">
                <a:tc vMerge="1">
                  <a:txBody>
                    <a:bodyPr/>
                    <a:lstStyle/>
                    <a:p>
                      <a:endParaRPr lang="en-US"/>
                    </a:p>
                  </a:txBody>
                  <a:tcPr/>
                </a:tc>
                <a:tc>
                  <a:txBody>
                    <a:bodyPr/>
                    <a:lstStyle/>
                    <a:p>
                      <a:pPr marL="0" marR="0" algn="ctr">
                        <a:spcBef>
                          <a:spcPts val="0"/>
                        </a:spcBef>
                        <a:spcAft>
                          <a:spcPts val="0"/>
                        </a:spcAft>
                      </a:pPr>
                      <a:r>
                        <a:rPr lang="en-US" sz="1800" dirty="0">
                          <a:effectLst/>
                          <a:latin typeface="+mn-lt"/>
                        </a:rPr>
                        <a:t>Commercial</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a:effectLst/>
                          <a:latin typeface="+mn-lt"/>
                        </a:rPr>
                        <a:t>CSF</a:t>
                      </a:r>
                      <a:endParaRPr lang="en-US" sz="180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a:effectLst/>
                          <a:latin typeface="+mn-lt"/>
                        </a:rPr>
                        <a:t>12/15/24</a:t>
                      </a:r>
                      <a:endParaRPr lang="en-US" sz="180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102</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2860 nucleotides (25.4%)**</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tc>
                  <a:txBody>
                    <a:bodyPr/>
                    <a:lstStyle/>
                    <a:p>
                      <a:pPr marL="0" marR="0" algn="ctr">
                        <a:spcBef>
                          <a:spcPts val="0"/>
                        </a:spcBef>
                        <a:spcAft>
                          <a:spcPts val="0"/>
                        </a:spcAft>
                      </a:pPr>
                      <a:r>
                        <a:rPr lang="en-US" sz="1800" dirty="0">
                          <a:effectLst/>
                          <a:latin typeface="+mn-lt"/>
                        </a:rPr>
                        <a:t>N/A</a:t>
                      </a:r>
                      <a:endParaRPr lang="en-US" sz="1800" dirty="0">
                        <a:effectLst/>
                        <a:latin typeface="+mn-lt"/>
                        <a:ea typeface="Verdana" panose="020B0604030504040204" pitchFamily="34" charset="0"/>
                        <a:cs typeface="Calibri" panose="020F0502020204030204" pitchFamily="34" charset="0"/>
                      </a:endParaRPr>
                    </a:p>
                  </a:txBody>
                  <a:tcPr marL="66726" marR="66726" marT="0" marB="0" anchor="ctr"/>
                </a:tc>
                <a:extLst>
                  <a:ext uri="{0D108BD9-81ED-4DB2-BD59-A6C34878D82A}">
                    <a16:rowId xmlns:a16="http://schemas.microsoft.com/office/drawing/2014/main" val="3803820795"/>
                  </a:ext>
                </a:extLst>
              </a:tr>
            </a:tbl>
          </a:graphicData>
        </a:graphic>
      </p:graphicFrame>
      <p:sp>
        <p:nvSpPr>
          <p:cNvPr id="4" name="Rectangle 1">
            <a:extLst>
              <a:ext uri="{FF2B5EF4-FFF2-40B4-BE49-F238E27FC236}">
                <a16:creationId xmlns:a16="http://schemas.microsoft.com/office/drawing/2014/main" id="{FCE983A3-D959-289D-62C1-A29DF7F196CA}"/>
              </a:ext>
            </a:extLst>
          </p:cNvPr>
          <p:cNvSpPr>
            <a:spLocks noChangeArrowheads="1"/>
          </p:cNvSpPr>
          <p:nvPr/>
        </p:nvSpPr>
        <p:spPr bwMode="auto">
          <a:xfrm>
            <a:off x="656490" y="2610843"/>
            <a:ext cx="12402675" cy="92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BB0ED8A-FA2A-B679-0FA1-A62FF5F4B3E2}"/>
              </a:ext>
            </a:extLst>
          </p:cNvPr>
          <p:cNvSpPr txBox="1"/>
          <p:nvPr/>
        </p:nvSpPr>
        <p:spPr>
          <a:xfrm>
            <a:off x="271306" y="5392763"/>
            <a:ext cx="1166613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March 2025, CDC did re-analyzed this 10/11/24 serum specimen and detected a new result of a low-level viremia in the LKR two months prior to symptom onset!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commercial lab was cooperative with our request to share the raw sequence data from their Next Generation Sequencing (NGS) result of WNV in the LKR; the original specimen was not available for CDC testing.</a:t>
            </a:r>
          </a:p>
        </p:txBody>
      </p:sp>
      <p:sp>
        <p:nvSpPr>
          <p:cNvPr id="7" name="Oval 6">
            <a:extLst>
              <a:ext uri="{FF2B5EF4-FFF2-40B4-BE49-F238E27FC236}">
                <a16:creationId xmlns:a16="http://schemas.microsoft.com/office/drawing/2014/main" id="{1AE6F7EF-6981-D290-A107-6475CD5D04B7}"/>
              </a:ext>
            </a:extLst>
          </p:cNvPr>
          <p:cNvSpPr/>
          <p:nvPr/>
        </p:nvSpPr>
        <p:spPr>
          <a:xfrm>
            <a:off x="9719353" y="2610843"/>
            <a:ext cx="1900719" cy="818157"/>
          </a:xfrm>
          <a:prstGeom prst="ellipse">
            <a:avLst/>
          </a:prstGeom>
          <a:noFill/>
          <a:ln w="476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67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71C9-A3B9-AB79-9F50-1DA0E288E724}"/>
              </a:ext>
            </a:extLst>
          </p:cNvPr>
          <p:cNvSpPr>
            <a:spLocks noGrp="1"/>
          </p:cNvSpPr>
          <p:nvPr>
            <p:ph type="title"/>
          </p:nvPr>
        </p:nvSpPr>
        <p:spPr>
          <a:xfrm>
            <a:off x="844160" y="180975"/>
            <a:ext cx="10282803" cy="1436810"/>
          </a:xfrm>
        </p:spPr>
        <p:txBody>
          <a:bodyPr/>
          <a:lstStyle/>
          <a:p>
            <a:r>
              <a:rPr lang="en-US" dirty="0"/>
              <a:t>Investigative Conclusions</a:t>
            </a:r>
          </a:p>
        </p:txBody>
      </p:sp>
      <p:graphicFrame>
        <p:nvGraphicFramePr>
          <p:cNvPr id="3" name="Diagram 2">
            <a:extLst>
              <a:ext uri="{FF2B5EF4-FFF2-40B4-BE49-F238E27FC236}">
                <a16:creationId xmlns:a16="http://schemas.microsoft.com/office/drawing/2014/main" id="{A2CF290F-6436-6D3C-F8B7-07781CC8C4D8}"/>
              </a:ext>
            </a:extLst>
          </p:cNvPr>
          <p:cNvGraphicFramePr/>
          <p:nvPr/>
        </p:nvGraphicFramePr>
        <p:xfrm>
          <a:off x="331695" y="1258358"/>
          <a:ext cx="1152861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82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AE5E1-0D4E-7A1A-AA43-6669045C8CB0}"/>
              </a:ext>
            </a:extLst>
          </p:cNvPr>
          <p:cNvSpPr>
            <a:spLocks noGrp="1"/>
          </p:cNvSpPr>
          <p:nvPr>
            <p:ph sz="half" idx="2"/>
          </p:nvPr>
        </p:nvSpPr>
        <p:spPr>
          <a:xfrm>
            <a:off x="2327563" y="1880465"/>
            <a:ext cx="4405947" cy="4309198"/>
          </a:xfrm>
        </p:spPr>
        <p:txBody>
          <a:bodyPr vert="horz" lIns="91440" tIns="45720" rIns="91440" bIns="45720" rtlCol="0">
            <a:noAutofit/>
          </a:bodyPr>
          <a:lstStyle/>
          <a:p>
            <a:pPr>
              <a:spcBef>
                <a:spcPts val="600"/>
              </a:spcBef>
            </a:pPr>
            <a:r>
              <a:rPr lang="en-US" sz="2400" dirty="0"/>
              <a:t>Investigations </a:t>
            </a:r>
          </a:p>
          <a:p>
            <a:pPr lvl="1">
              <a:spcBef>
                <a:spcPts val="600"/>
              </a:spcBef>
            </a:pPr>
            <a:r>
              <a:rPr lang="en-US" dirty="0"/>
              <a:t>Healthcare-Associated Infections Team</a:t>
            </a:r>
          </a:p>
          <a:p>
            <a:pPr lvl="1">
              <a:spcBef>
                <a:spcPts val="600"/>
              </a:spcBef>
            </a:pPr>
            <a:r>
              <a:rPr lang="en-US" dirty="0"/>
              <a:t>Antimicrobial Resistance Team</a:t>
            </a:r>
          </a:p>
          <a:p>
            <a:pPr>
              <a:spcBef>
                <a:spcPts val="600"/>
              </a:spcBef>
            </a:pPr>
            <a:r>
              <a:rPr lang="en-US" sz="2400" dirty="0"/>
              <a:t>Data and Training</a:t>
            </a:r>
          </a:p>
          <a:p>
            <a:pPr lvl="1">
              <a:spcBef>
                <a:spcPts val="600"/>
              </a:spcBef>
            </a:pPr>
            <a:r>
              <a:rPr lang="en-US" dirty="0"/>
              <a:t>Data Validation Team</a:t>
            </a:r>
          </a:p>
          <a:p>
            <a:pPr lvl="1">
              <a:spcBef>
                <a:spcPts val="600"/>
              </a:spcBef>
            </a:pPr>
            <a:r>
              <a:rPr lang="en-US" dirty="0"/>
              <a:t>Texas Healthcare Safety Network Team</a:t>
            </a:r>
          </a:p>
          <a:p>
            <a:pPr lvl="1">
              <a:spcBef>
                <a:spcPts val="600"/>
              </a:spcBef>
            </a:pPr>
            <a:r>
              <a:rPr lang="en-US" dirty="0"/>
              <a:t>Antimicrobial Stewardship Team</a:t>
            </a:r>
          </a:p>
          <a:p>
            <a:pPr lvl="1">
              <a:spcBef>
                <a:spcPts val="600"/>
              </a:spcBef>
            </a:pPr>
            <a:r>
              <a:rPr lang="en-US" dirty="0"/>
              <a:t>Training Team</a:t>
            </a:r>
          </a:p>
        </p:txBody>
      </p:sp>
      <p:sp>
        <p:nvSpPr>
          <p:cNvPr id="6" name="TextBox 5">
            <a:extLst>
              <a:ext uri="{FF2B5EF4-FFF2-40B4-BE49-F238E27FC236}">
                <a16:creationId xmlns:a16="http://schemas.microsoft.com/office/drawing/2014/main" id="{F398CBBB-F8E2-0C5C-8733-7A5554954D4D}"/>
              </a:ext>
            </a:extLst>
          </p:cNvPr>
          <p:cNvSpPr txBox="1"/>
          <p:nvPr/>
        </p:nvSpPr>
        <p:spPr>
          <a:xfrm>
            <a:off x="6939226" y="5575297"/>
            <a:ext cx="4405948" cy="647700"/>
          </a:xfrm>
          <a:prstGeom prst="rect">
            <a:avLst/>
          </a:prstGeom>
        </p:spPr>
        <p:txBody>
          <a:bodyPr vert="horz" lIns="91440" tIns="45720" rIns="91440" bIns="45720" rtlCol="0" anchor="b">
            <a:normAutofit lnSpcReduction="10000"/>
          </a:bodyPr>
          <a:lstStyle/>
          <a:p>
            <a:pPr marR="0" fontAlgn="auto">
              <a:lnSpc>
                <a:spcPct val="90000"/>
              </a:lnSpc>
              <a:spcBef>
                <a:spcPts val="1000"/>
              </a:spcBef>
              <a:spcAft>
                <a:spcPts val="0"/>
              </a:spcAft>
              <a:buClrTx/>
              <a:buSzTx/>
              <a:tabLst/>
              <a:defRPr/>
            </a:pPr>
            <a:r>
              <a:rPr lang="en-US" sz="1400" dirty="0"/>
              <a:t>Williams</a:t>
            </a:r>
            <a:r>
              <a:rPr kumimoji="0" lang="en-US" sz="1400" i="0" u="none" strike="noStrike" kern="1200" cap="none" spc="0" normalizeH="0" baseline="0" noProof="0" dirty="0">
                <a:ln>
                  <a:noFill/>
                </a:ln>
                <a:effectLst/>
                <a:uLnTx/>
                <a:uFillTx/>
                <a:latin typeface="+mn-lt"/>
                <a:ea typeface="+mn-ea"/>
                <a:cs typeface="+mn-cs"/>
              </a:rPr>
              <a:t>, Rae. (2024) Photograph of the DSHS HSU at an annual meeting at the Texas Department of State Health Services. [Photo] Austin, Texas.</a:t>
            </a:r>
          </a:p>
        </p:txBody>
      </p:sp>
      <p:pic>
        <p:nvPicPr>
          <p:cNvPr id="5" name="Picture 4" descr="A group of people posing for a photo&#10;&#10;Description automatically generated">
            <a:extLst>
              <a:ext uri="{FF2B5EF4-FFF2-40B4-BE49-F238E27FC236}">
                <a16:creationId xmlns:a16="http://schemas.microsoft.com/office/drawing/2014/main" id="{33D36A87-70B4-4F27-17F6-6494044FE73A}"/>
              </a:ext>
            </a:extLst>
          </p:cNvPr>
          <p:cNvPicPr>
            <a:picLocks noChangeAspect="1"/>
          </p:cNvPicPr>
          <p:nvPr/>
        </p:nvPicPr>
        <p:blipFill rotWithShape="1">
          <a:blip r:embed="rId3"/>
          <a:srcRect l="4140" t="29219" r="10154" b="2135"/>
          <a:stretch/>
        </p:blipFill>
        <p:spPr>
          <a:xfrm>
            <a:off x="6871205" y="2403988"/>
            <a:ext cx="5192608" cy="3119284"/>
          </a:xfrm>
          <a:prstGeom prst="rect">
            <a:avLst/>
          </a:prstGeom>
          <a:noFill/>
        </p:spPr>
      </p:pic>
      <p:sp>
        <p:nvSpPr>
          <p:cNvPr id="2" name="Title 1">
            <a:extLst>
              <a:ext uri="{FF2B5EF4-FFF2-40B4-BE49-F238E27FC236}">
                <a16:creationId xmlns:a16="http://schemas.microsoft.com/office/drawing/2014/main" id="{A01388B1-5C76-BE90-BA79-B099005FDC2D}"/>
              </a:ext>
            </a:extLst>
          </p:cNvPr>
          <p:cNvSpPr>
            <a:spLocks noGrp="1"/>
          </p:cNvSpPr>
          <p:nvPr>
            <p:ph type="title"/>
          </p:nvPr>
        </p:nvSpPr>
        <p:spPr>
          <a:xfrm>
            <a:off x="2397238" y="554902"/>
            <a:ext cx="8947935" cy="1325563"/>
          </a:xfrm>
        </p:spPr>
        <p:txBody>
          <a:bodyPr vert="horz" lIns="91440" tIns="45720" rIns="91440" bIns="45720" rtlCol="0" anchor="ctr">
            <a:normAutofit/>
          </a:bodyPr>
          <a:lstStyle/>
          <a:p>
            <a:r>
              <a:rPr lang="en-US" b="1" kern="1200" dirty="0">
                <a:latin typeface="+mn-lt"/>
                <a:ea typeface="+mj-ea"/>
                <a:cs typeface="+mj-cs"/>
              </a:rPr>
              <a:t>Healthcare Safety Unit Teams</a:t>
            </a:r>
          </a:p>
        </p:txBody>
      </p:sp>
    </p:spTree>
    <p:extLst>
      <p:ext uri="{BB962C8B-B14F-4D97-AF65-F5344CB8AC3E}">
        <p14:creationId xmlns:p14="http://schemas.microsoft.com/office/powerpoint/2010/main" val="4065918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1928BE-F73D-A785-9EEA-BFF99D056765}"/>
              </a:ext>
            </a:extLst>
          </p:cNvPr>
          <p:cNvSpPr>
            <a:spLocks noGrp="1"/>
          </p:cNvSpPr>
          <p:nvPr>
            <p:ph type="title"/>
          </p:nvPr>
        </p:nvSpPr>
        <p:spPr>
          <a:xfrm>
            <a:off x="690771" y="240625"/>
            <a:ext cx="10515600" cy="1325563"/>
          </a:xfrm>
        </p:spPr>
        <p:txBody>
          <a:bodyPr/>
          <a:lstStyle/>
          <a:p>
            <a:r>
              <a:rPr lang="en-US" dirty="0"/>
              <a:t>Conclusions</a:t>
            </a:r>
          </a:p>
        </p:txBody>
      </p:sp>
      <p:graphicFrame>
        <p:nvGraphicFramePr>
          <p:cNvPr id="8" name="Diagram 7">
            <a:extLst>
              <a:ext uri="{FF2B5EF4-FFF2-40B4-BE49-F238E27FC236}">
                <a16:creationId xmlns:a16="http://schemas.microsoft.com/office/drawing/2014/main" id="{A3E1F7A0-F05B-F166-C6B3-A9AA3F238C14}"/>
              </a:ext>
            </a:extLst>
          </p:cNvPr>
          <p:cNvGraphicFramePr/>
          <p:nvPr/>
        </p:nvGraphicFramePr>
        <p:xfrm>
          <a:off x="223519" y="1566188"/>
          <a:ext cx="11624769" cy="4863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685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1928BE-F73D-A785-9EEA-BFF99D056765}"/>
              </a:ext>
            </a:extLst>
          </p:cNvPr>
          <p:cNvSpPr>
            <a:spLocks noGrp="1"/>
          </p:cNvSpPr>
          <p:nvPr>
            <p:ph type="title"/>
          </p:nvPr>
        </p:nvSpPr>
        <p:spPr>
          <a:xfrm>
            <a:off x="690771" y="240625"/>
            <a:ext cx="10515600" cy="1325563"/>
          </a:xfrm>
        </p:spPr>
        <p:txBody>
          <a:bodyPr/>
          <a:lstStyle/>
          <a:p>
            <a:r>
              <a:rPr lang="en-US" dirty="0"/>
              <a:t>Future Recommendations</a:t>
            </a:r>
          </a:p>
        </p:txBody>
      </p:sp>
      <p:graphicFrame>
        <p:nvGraphicFramePr>
          <p:cNvPr id="8" name="Diagram 7">
            <a:extLst>
              <a:ext uri="{FF2B5EF4-FFF2-40B4-BE49-F238E27FC236}">
                <a16:creationId xmlns:a16="http://schemas.microsoft.com/office/drawing/2014/main" id="{A3E1F7A0-F05B-F166-C6B3-A9AA3F238C14}"/>
              </a:ext>
            </a:extLst>
          </p:cNvPr>
          <p:cNvGraphicFramePr/>
          <p:nvPr/>
        </p:nvGraphicFramePr>
        <p:xfrm>
          <a:off x="309716" y="1609792"/>
          <a:ext cx="11277710" cy="5007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942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53B8-339B-4BC5-59B4-C4E3FF0912AA}"/>
              </a:ext>
            </a:extLst>
          </p:cNvPr>
          <p:cNvSpPr>
            <a:spLocks noGrp="1"/>
          </p:cNvSpPr>
          <p:nvPr>
            <p:ph type="title"/>
          </p:nvPr>
        </p:nvSpPr>
        <p:spPr/>
        <p:txBody>
          <a:bodyPr/>
          <a:lstStyle/>
          <a:p>
            <a:r>
              <a:rPr lang="en-US" dirty="0"/>
              <a:t>Resources</a:t>
            </a:r>
          </a:p>
        </p:txBody>
      </p:sp>
      <p:sp>
        <p:nvSpPr>
          <p:cNvPr id="10" name="TextBox 9">
            <a:extLst>
              <a:ext uri="{FF2B5EF4-FFF2-40B4-BE49-F238E27FC236}">
                <a16:creationId xmlns:a16="http://schemas.microsoft.com/office/drawing/2014/main" id="{82928276-567C-4476-A570-6D9396296CCE}"/>
              </a:ext>
            </a:extLst>
          </p:cNvPr>
          <p:cNvSpPr txBox="1"/>
          <p:nvPr/>
        </p:nvSpPr>
        <p:spPr>
          <a:xfrm>
            <a:off x="612949" y="1894160"/>
            <a:ext cx="9716756"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https://www.dshs.texas.gov/mosquito-borne-diseases/dshs-arbovirus-weekly-activity-reports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https://unos.org/transplant/improving-organ-procurement-and-oversight/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https://www.cdc.gov/west-nile-virus/causes/organ-transplantation.html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https://www.cdc.gov/west-nile-virus/hcp/clinical-signs/possible-persistence.html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http://www.donorsmatter.pitt.edu/unit-1/federal-regulations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https://wwwnc.cdc.gov/eid/article/28/2/21-1697_article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DSHS ZCB and HAI team joint SOP and tools for organ and blood/tissue-based investigations; check with your Regional ZC team for these documents!</a:t>
            </a:r>
          </a:p>
        </p:txBody>
      </p:sp>
    </p:spTree>
    <p:extLst>
      <p:ext uri="{BB962C8B-B14F-4D97-AF65-F5344CB8AC3E}">
        <p14:creationId xmlns:p14="http://schemas.microsoft.com/office/powerpoint/2010/main" val="900585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a:xfrm>
            <a:off x="973282" y="1150403"/>
            <a:ext cx="10515600" cy="1022467"/>
          </a:xfrm>
        </p:spPr>
        <p:txBody>
          <a:bodyPr>
            <a:noAutofit/>
          </a:bodyPr>
          <a:lstStyle/>
          <a:p>
            <a:r>
              <a:rPr lang="en-US" sz="3200" dirty="0"/>
              <a:t>Thank You!</a:t>
            </a:r>
          </a:p>
        </p:txBody>
      </p:sp>
      <p:sp>
        <p:nvSpPr>
          <p:cNvPr id="3" name="Text Placeholder 2">
            <a:extLst>
              <a:ext uri="{FF2B5EF4-FFF2-40B4-BE49-F238E27FC236}">
                <a16:creationId xmlns:a16="http://schemas.microsoft.com/office/drawing/2014/main" id="{0615359C-AB6B-A6AB-3082-16B5D035945A}"/>
              </a:ext>
            </a:extLst>
          </p:cNvPr>
          <p:cNvSpPr>
            <a:spLocks noGrp="1"/>
          </p:cNvSpPr>
          <p:nvPr>
            <p:ph type="body" idx="1"/>
          </p:nvPr>
        </p:nvSpPr>
        <p:spPr>
          <a:xfrm>
            <a:off x="838200" y="5716409"/>
            <a:ext cx="10515600" cy="544878"/>
          </a:xfrm>
        </p:spPr>
        <p:txBody>
          <a:bodyPr/>
          <a:lstStyle/>
          <a:p>
            <a:r>
              <a:rPr lang="en-US" dirty="0"/>
              <a:t>Kelly.broussard@dshs.texas.gov</a:t>
            </a:r>
          </a:p>
          <a:p>
            <a:endParaRPr lang="en-US" dirty="0"/>
          </a:p>
          <a:p>
            <a:endParaRPr lang="en-US" dirty="0"/>
          </a:p>
        </p:txBody>
      </p:sp>
      <p:sp>
        <p:nvSpPr>
          <p:cNvPr id="8" name="TextBox 7">
            <a:extLst>
              <a:ext uri="{FF2B5EF4-FFF2-40B4-BE49-F238E27FC236}">
                <a16:creationId xmlns:a16="http://schemas.microsoft.com/office/drawing/2014/main" id="{8BA43C55-6F26-99BA-1E7C-75A2193A3985}"/>
              </a:ext>
            </a:extLst>
          </p:cNvPr>
          <p:cNvSpPr txBox="1"/>
          <p:nvPr/>
        </p:nvSpPr>
        <p:spPr>
          <a:xfrm>
            <a:off x="1451357" y="3214607"/>
            <a:ext cx="4719205" cy="24929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DSHS Region 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DSHS Region 4/5N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DSHS Region 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Brazoria County Health Dept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Harris County Public Health</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91BA3B5-091F-525A-0A87-5DADBF4FE7DA}"/>
              </a:ext>
            </a:extLst>
          </p:cNvPr>
          <p:cNvSpPr txBox="1"/>
          <p:nvPr/>
        </p:nvSpPr>
        <p:spPr>
          <a:xfrm>
            <a:off x="9024353" y="3214607"/>
            <a:ext cx="255443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DSHS ZCB Colleagues</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0F0CA89-9E8C-90A0-5AE5-BB05E5AB60B1}"/>
              </a:ext>
            </a:extLst>
          </p:cNvPr>
          <p:cNvSpPr txBox="1"/>
          <p:nvPr/>
        </p:nvSpPr>
        <p:spPr>
          <a:xfrm>
            <a:off x="5738713" y="3207803"/>
            <a:ext cx="2748395"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CDC Arbovirus and Blood and Tissue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C5ED70C-BE30-7A9D-1D19-2654D643CD01}"/>
              </a:ext>
            </a:extLst>
          </p:cNvPr>
          <p:cNvSpPr txBox="1"/>
          <p:nvPr/>
        </p:nvSpPr>
        <p:spPr>
          <a:xfrm>
            <a:off x="5095066" y="2823957"/>
            <a:ext cx="40356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Acknowledgements:</a:t>
            </a:r>
          </a:p>
        </p:txBody>
      </p:sp>
    </p:spTree>
    <p:extLst>
      <p:ext uri="{BB962C8B-B14F-4D97-AF65-F5344CB8AC3E}">
        <p14:creationId xmlns:p14="http://schemas.microsoft.com/office/powerpoint/2010/main" val="2289034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425A-D0A4-423A-9163-4DC581377383}"/>
              </a:ext>
            </a:extLst>
          </p:cNvPr>
          <p:cNvSpPr>
            <a:spLocks noGrp="1"/>
          </p:cNvSpPr>
          <p:nvPr>
            <p:ph type="ctrTitle"/>
          </p:nvPr>
        </p:nvSpPr>
        <p:spPr/>
        <p:txBody>
          <a:bodyPr/>
          <a:lstStyle/>
          <a:p>
            <a:r>
              <a:rPr lang="en-US" dirty="0">
                <a:solidFill>
                  <a:schemeClr val="tx2"/>
                </a:solidFill>
              </a:rPr>
              <a:t>Uncovering</a:t>
            </a:r>
            <a:r>
              <a:rPr lang="en-US" i="1" dirty="0">
                <a:solidFill>
                  <a:schemeClr val="tx2"/>
                </a:solidFill>
              </a:rPr>
              <a:t> Candida auris</a:t>
            </a:r>
            <a:r>
              <a:rPr lang="en-US" dirty="0">
                <a:solidFill>
                  <a:schemeClr val="tx2"/>
                </a:solidFill>
              </a:rPr>
              <a:t>: </a:t>
            </a:r>
            <a:br>
              <a:rPr lang="en-US" dirty="0">
                <a:solidFill>
                  <a:schemeClr val="tx2"/>
                </a:solidFill>
              </a:rPr>
            </a:br>
            <a:r>
              <a:rPr lang="en-US" sz="3600" dirty="0">
                <a:solidFill>
                  <a:schemeClr val="tx2"/>
                </a:solidFill>
              </a:rPr>
              <a:t>A Targeted Surveillance Effort in an Acute Care Hospital</a:t>
            </a:r>
          </a:p>
        </p:txBody>
      </p:sp>
      <p:sp>
        <p:nvSpPr>
          <p:cNvPr id="3" name="Text Placeholder 2">
            <a:extLst>
              <a:ext uri="{FF2B5EF4-FFF2-40B4-BE49-F238E27FC236}">
                <a16:creationId xmlns:a16="http://schemas.microsoft.com/office/drawing/2014/main" id="{151602C5-8E0B-49D2-866D-1E33B579CC74}"/>
              </a:ext>
            </a:extLst>
          </p:cNvPr>
          <p:cNvSpPr>
            <a:spLocks noGrp="1"/>
          </p:cNvSpPr>
          <p:nvPr>
            <p:ph type="body" sz="quarter" idx="10"/>
          </p:nvPr>
        </p:nvSpPr>
        <p:spPr>
          <a:xfrm>
            <a:off x="4267200" y="5867400"/>
            <a:ext cx="3657600" cy="311035"/>
          </a:xfrm>
        </p:spPr>
        <p:txBody>
          <a:bodyPr/>
          <a:lstStyle/>
          <a:p>
            <a:r>
              <a:rPr lang="en-US" sz="1800" dirty="0"/>
              <a:t>July 2025</a:t>
            </a:r>
          </a:p>
        </p:txBody>
      </p:sp>
      <p:sp>
        <p:nvSpPr>
          <p:cNvPr id="4" name="Text Placeholder 3">
            <a:extLst>
              <a:ext uri="{FF2B5EF4-FFF2-40B4-BE49-F238E27FC236}">
                <a16:creationId xmlns:a16="http://schemas.microsoft.com/office/drawing/2014/main" id="{2B468799-6E0C-40BF-8492-CD7355937085}"/>
              </a:ext>
            </a:extLst>
          </p:cNvPr>
          <p:cNvSpPr>
            <a:spLocks noGrp="1"/>
          </p:cNvSpPr>
          <p:nvPr>
            <p:ph type="body" sz="quarter" idx="11"/>
          </p:nvPr>
        </p:nvSpPr>
        <p:spPr>
          <a:xfrm>
            <a:off x="2362200" y="4960374"/>
            <a:ext cx="7467600" cy="1371600"/>
          </a:xfrm>
        </p:spPr>
        <p:txBody>
          <a:bodyPr/>
          <a:lstStyle/>
          <a:p>
            <a:r>
              <a:rPr lang="en-US" sz="2800" dirty="0"/>
              <a:t>Kylie Reckinger, MPH</a:t>
            </a:r>
            <a:br>
              <a:rPr lang="en-US" sz="2800" dirty="0"/>
            </a:br>
            <a:r>
              <a:rPr lang="en-US" sz="2800" dirty="0"/>
              <a:t>High Consequence Infectious Disease</a:t>
            </a:r>
          </a:p>
        </p:txBody>
      </p:sp>
    </p:spTree>
    <p:extLst>
      <p:ext uri="{BB962C8B-B14F-4D97-AF65-F5344CB8AC3E}">
        <p14:creationId xmlns:p14="http://schemas.microsoft.com/office/powerpoint/2010/main" val="1803722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00CEEC-308E-1BAC-D602-14E057305A9D}"/>
              </a:ext>
            </a:extLst>
          </p:cNvPr>
          <p:cNvPicPr>
            <a:picLocks noChangeAspect="1"/>
          </p:cNvPicPr>
          <p:nvPr/>
        </p:nvPicPr>
        <p:blipFill>
          <a:blip r:embed="rId2"/>
          <a:stretch>
            <a:fillRect/>
          </a:stretch>
        </p:blipFill>
        <p:spPr>
          <a:xfrm>
            <a:off x="615221" y="654875"/>
            <a:ext cx="10961558" cy="1182727"/>
          </a:xfrm>
          <a:prstGeom prst="rect">
            <a:avLst/>
          </a:prstGeom>
        </p:spPr>
      </p:pic>
      <p:graphicFrame>
        <p:nvGraphicFramePr>
          <p:cNvPr id="5" name="TextBox 7">
            <a:extLst>
              <a:ext uri="{FF2B5EF4-FFF2-40B4-BE49-F238E27FC236}">
                <a16:creationId xmlns:a16="http://schemas.microsoft.com/office/drawing/2014/main" id="{C7D5E4A8-D901-3BBC-60DA-916BC3FFC45E}"/>
              </a:ext>
            </a:extLst>
          </p:cNvPr>
          <p:cNvGraphicFramePr/>
          <p:nvPr/>
        </p:nvGraphicFramePr>
        <p:xfrm>
          <a:off x="1600200" y="1905398"/>
          <a:ext cx="8991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874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C8CBB5D-340B-2F80-5341-2F2F48DAB8A1}"/>
              </a:ext>
            </a:extLst>
          </p:cNvPr>
          <p:cNvSpPr>
            <a:spLocks noGrp="1"/>
          </p:cNvSpPr>
          <p:nvPr>
            <p:ph type="title"/>
          </p:nvPr>
        </p:nvSpPr>
        <p:spPr>
          <a:xfrm>
            <a:off x="1284837" y="656766"/>
            <a:ext cx="9622326" cy="744331"/>
          </a:xfrm>
          <a:ln/>
        </p:spPr>
        <p:style>
          <a:lnRef idx="2">
            <a:schemeClr val="accent2"/>
          </a:lnRef>
          <a:fillRef idx="1">
            <a:schemeClr val="lt1"/>
          </a:fillRef>
          <a:effectRef idx="0">
            <a:schemeClr val="accent2"/>
          </a:effectRef>
          <a:fontRef idx="minor">
            <a:schemeClr val="dk1"/>
          </a:fontRef>
        </p:style>
        <p:txBody>
          <a:bodyPr/>
          <a:lstStyle/>
          <a:p>
            <a:r>
              <a:rPr lang="en-US" dirty="0">
                <a:solidFill>
                  <a:schemeClr val="accent1"/>
                </a:solidFill>
              </a:rPr>
              <a:t>Definitions</a:t>
            </a:r>
          </a:p>
        </p:txBody>
      </p:sp>
      <p:sp>
        <p:nvSpPr>
          <p:cNvPr id="6" name="TextBox 5">
            <a:extLst>
              <a:ext uri="{FF2B5EF4-FFF2-40B4-BE49-F238E27FC236}">
                <a16:creationId xmlns:a16="http://schemas.microsoft.com/office/drawing/2014/main" id="{CC2716E1-EB6E-371D-87E1-E8C4C7D8A2AA}"/>
              </a:ext>
            </a:extLst>
          </p:cNvPr>
          <p:cNvSpPr txBox="1"/>
          <p:nvPr/>
        </p:nvSpPr>
        <p:spPr>
          <a:xfrm>
            <a:off x="1450258" y="1467465"/>
            <a:ext cx="9291484" cy="5355312"/>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Healthcare Acquired Infection* (HAI):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An infection that occurs on or after the 3</a:t>
            </a:r>
            <a:r>
              <a:rPr kumimoji="0" lang="en-US" sz="1800" b="0" i="0" u="none" strike="noStrike" kern="1200" cap="none" spc="0" normalizeH="0" baseline="30000" noProof="0" dirty="0">
                <a:ln>
                  <a:noFill/>
                </a:ln>
                <a:solidFill>
                  <a:prstClr val="black"/>
                </a:solidFill>
                <a:effectLst/>
                <a:uLnTx/>
                <a:uFillTx/>
                <a:latin typeface="Arial" charset="0"/>
                <a:ea typeface="+mn-ea"/>
                <a:cs typeface="+mn-cs"/>
              </a:rPr>
              <a:t>rd</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calendar day of an admission to an inpatient facility where admission occurs the 1</a:t>
            </a:r>
            <a:r>
              <a:rPr kumimoji="0" lang="en-US" sz="1800" b="0" i="0" u="none" strike="noStrike" kern="1200" cap="none" spc="0" normalizeH="0" baseline="30000" noProof="0" dirty="0">
                <a:ln>
                  <a:noFill/>
                </a:ln>
                <a:solidFill>
                  <a:prstClr val="black"/>
                </a:solidFill>
                <a:effectLst/>
                <a:uLnTx/>
                <a:uFillTx/>
                <a:latin typeface="Arial" charset="0"/>
                <a:ea typeface="+mn-ea"/>
                <a:cs typeface="+mn-cs"/>
              </a:rPr>
              <a:t>st</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calendar day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Colonization: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A patient that has </a:t>
            </a:r>
            <a:r>
              <a:rPr kumimoji="0" lang="en-US" sz="1800" b="0" i="1" u="none" strike="noStrike" kern="1200" cap="none" spc="0" normalizeH="0" baseline="0" noProof="0" dirty="0">
                <a:ln>
                  <a:noFill/>
                </a:ln>
                <a:solidFill>
                  <a:prstClr val="black"/>
                </a:solidFill>
                <a:effectLst/>
                <a:uLnTx/>
                <a:uFillTx/>
                <a:latin typeface="Arial" charset="0"/>
                <a:ea typeface="+mn-ea"/>
                <a:cs typeface="+mn-cs"/>
              </a:rPr>
              <a:t>C. auris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on their skin and other body sites without experiencing symptoms. This test uses an E-swab and is a composite, bilateral axilla and groin swab.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Infected (clinical):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A patient that has </a:t>
            </a:r>
            <a:r>
              <a:rPr kumimoji="0" lang="en-US" sz="1800" b="0" i="1" u="none" strike="noStrike" kern="1200" cap="none" spc="0" normalizeH="0" baseline="0" noProof="0" dirty="0">
                <a:ln>
                  <a:noFill/>
                </a:ln>
                <a:solidFill>
                  <a:prstClr val="black"/>
                </a:solidFill>
                <a:effectLst/>
                <a:uLnTx/>
                <a:uFillTx/>
                <a:latin typeface="Arial" charset="0"/>
                <a:ea typeface="+mn-ea"/>
                <a:cs typeface="+mn-cs"/>
              </a:rPr>
              <a:t>C. auris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isolated from inside the body (blood, wound, urine, etc.) and is symptomatic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Contact: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Any person(s) that was on the same unit, floor, or care area as the index patient. Patients that receive care from the same healthcare personnel or are exposed to common mobile medical equipment as the index patient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Point Prevalence Survey (PPS):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A research method that measures the proportion of individuals in a population who have a disease in a particular point in time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ACH-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Acute Care Hospital </a:t>
            </a:r>
          </a:p>
        </p:txBody>
      </p:sp>
      <p:sp>
        <p:nvSpPr>
          <p:cNvPr id="7" name="TextBox 6">
            <a:extLst>
              <a:ext uri="{FF2B5EF4-FFF2-40B4-BE49-F238E27FC236}">
                <a16:creationId xmlns:a16="http://schemas.microsoft.com/office/drawing/2014/main" id="{569E6F2E-B759-DFE8-8D8A-60344145101C}"/>
              </a:ext>
            </a:extLst>
          </p:cNvPr>
          <p:cNvSpPr txBox="1"/>
          <p:nvPr/>
        </p:nvSpPr>
        <p:spPr>
          <a:xfrm>
            <a:off x="10134600" y="6453445"/>
            <a:ext cx="20574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*NHSN definition</a:t>
            </a:r>
          </a:p>
        </p:txBody>
      </p:sp>
    </p:spTree>
    <p:extLst>
      <p:ext uri="{BB962C8B-B14F-4D97-AF65-F5344CB8AC3E}">
        <p14:creationId xmlns:p14="http://schemas.microsoft.com/office/powerpoint/2010/main" val="1041385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B37AD5-B886-F193-0162-886978DB9DD3}"/>
              </a:ext>
            </a:extLst>
          </p:cNvPr>
          <p:cNvSpPr>
            <a:spLocks noGrp="1"/>
          </p:cNvSpPr>
          <p:nvPr>
            <p:ph type="title"/>
          </p:nvPr>
        </p:nvSpPr>
        <p:spPr>
          <a:xfrm>
            <a:off x="1828800" y="672962"/>
            <a:ext cx="8534400" cy="739827"/>
          </a:xfrm>
        </p:spPr>
        <p:style>
          <a:lnRef idx="2">
            <a:schemeClr val="accent2"/>
          </a:lnRef>
          <a:fillRef idx="1">
            <a:schemeClr val="lt1"/>
          </a:fillRef>
          <a:effectRef idx="0">
            <a:schemeClr val="accent2"/>
          </a:effectRef>
          <a:fontRef idx="minor">
            <a:schemeClr val="dk1"/>
          </a:fontRef>
        </p:style>
        <p:txBody>
          <a:bodyPr/>
          <a:lstStyle/>
          <a:p>
            <a:r>
              <a:rPr lang="en-US" i="1" dirty="0">
                <a:solidFill>
                  <a:schemeClr val="accent1"/>
                </a:solidFill>
              </a:rPr>
              <a:t>Candida auris </a:t>
            </a:r>
            <a:r>
              <a:rPr lang="en-US" dirty="0">
                <a:solidFill>
                  <a:schemeClr val="accent1"/>
                </a:solidFill>
              </a:rPr>
              <a:t>Overview</a:t>
            </a:r>
          </a:p>
        </p:txBody>
      </p:sp>
      <p:sp>
        <p:nvSpPr>
          <p:cNvPr id="6" name="TextBox 5">
            <a:extLst>
              <a:ext uri="{FF2B5EF4-FFF2-40B4-BE49-F238E27FC236}">
                <a16:creationId xmlns:a16="http://schemas.microsoft.com/office/drawing/2014/main" id="{1A8B3D5F-C12E-8C18-6CED-D6E548144B4E}"/>
              </a:ext>
            </a:extLst>
          </p:cNvPr>
          <p:cNvSpPr txBox="1"/>
          <p:nvPr/>
        </p:nvSpPr>
        <p:spPr>
          <a:xfrm>
            <a:off x="702812" y="1991276"/>
            <a:ext cx="11104830" cy="433965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300" b="0" i="1" u="none" strike="noStrike" kern="1200" cap="none" spc="0" normalizeH="0" baseline="0" noProof="0" dirty="0">
                <a:ln>
                  <a:noFill/>
                </a:ln>
                <a:solidFill>
                  <a:prstClr val="black"/>
                </a:solidFill>
                <a:effectLst/>
                <a:uLnTx/>
                <a:uFillTx/>
                <a:latin typeface="Arial" charset="0"/>
                <a:ea typeface="+mn-ea"/>
                <a:cs typeface="+mn-cs"/>
              </a:rPr>
              <a:t>Candida auris </a:t>
            </a:r>
            <a:r>
              <a:rPr kumimoji="0" lang="en-US" sz="2300" b="0" i="0" u="none" strike="noStrike" kern="1200" cap="none" spc="0" normalizeH="0" baseline="0" noProof="0" dirty="0">
                <a:ln>
                  <a:noFill/>
                </a:ln>
                <a:solidFill>
                  <a:prstClr val="black"/>
                </a:solidFill>
                <a:effectLst/>
                <a:uLnTx/>
                <a:uFillTx/>
                <a:latin typeface="Arial" charset="0"/>
                <a:ea typeface="+mn-ea"/>
                <a:cs typeface="+mn-cs"/>
              </a:rPr>
              <a:t>(</a:t>
            </a:r>
            <a:r>
              <a:rPr kumimoji="0" lang="en-US" sz="2300" b="0" i="1" u="none" strike="noStrike" kern="1200" cap="none" spc="0" normalizeH="0" baseline="0" noProof="0" dirty="0">
                <a:ln>
                  <a:noFill/>
                </a:ln>
                <a:solidFill>
                  <a:prstClr val="black"/>
                </a:solidFill>
                <a:effectLst/>
                <a:uLnTx/>
                <a:uFillTx/>
                <a:latin typeface="Arial" charset="0"/>
                <a:ea typeface="+mn-ea"/>
                <a:cs typeface="+mn-cs"/>
              </a:rPr>
              <a:t>C. auris</a:t>
            </a:r>
            <a:r>
              <a:rPr kumimoji="0" lang="en-US" sz="2300" b="0" i="0" u="none" strike="noStrike" kern="1200" cap="none" spc="0" normalizeH="0" baseline="0" noProof="0" dirty="0">
                <a:ln>
                  <a:noFill/>
                </a:ln>
                <a:solidFill>
                  <a:prstClr val="black"/>
                </a:solidFill>
                <a:effectLst/>
                <a:uLnTx/>
                <a:uFillTx/>
                <a:latin typeface="Arial" charset="0"/>
                <a:ea typeface="+mn-ea"/>
                <a:cs typeface="+mn-cs"/>
              </a:rPr>
              <a:t>) is a multidrug resistant yeast that can cause life-threatening infections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rial" charset="0"/>
                <a:ea typeface="+mn-ea"/>
                <a:cs typeface="+mn-cs"/>
              </a:rPr>
              <a:t>Highly transmissible in healthcare settings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rial" charset="0"/>
                <a:ea typeface="+mn-ea"/>
                <a:cs typeface="+mn-cs"/>
              </a:rPr>
              <a:t>Transmitted via contact with patients who are colonized or infected with </a:t>
            </a:r>
            <a:r>
              <a:rPr kumimoji="0" lang="en-US" sz="2300" b="0" i="1" u="none" strike="noStrike" kern="1200" cap="none" spc="0" normalizeH="0" baseline="0" noProof="0" dirty="0">
                <a:ln>
                  <a:noFill/>
                </a:ln>
                <a:solidFill>
                  <a:prstClr val="black"/>
                </a:solidFill>
                <a:effectLst/>
                <a:uLnTx/>
                <a:uFillTx/>
                <a:latin typeface="Arial" charset="0"/>
                <a:ea typeface="+mn-ea"/>
                <a:cs typeface="+mn-cs"/>
              </a:rPr>
              <a:t>C. auris </a:t>
            </a:r>
            <a:r>
              <a:rPr kumimoji="0" lang="en-US" sz="2300" b="0" i="0" u="none" strike="noStrike" kern="1200" cap="none" spc="0" normalizeH="0" baseline="0" noProof="0" dirty="0">
                <a:ln>
                  <a:noFill/>
                </a:ln>
                <a:solidFill>
                  <a:prstClr val="black"/>
                </a:solidFill>
                <a:effectLst/>
                <a:uLnTx/>
                <a:uFillTx/>
                <a:latin typeface="Arial" charset="0"/>
                <a:ea typeface="+mn-ea"/>
                <a:cs typeface="+mn-cs"/>
              </a:rPr>
              <a:t>or contact with surfaces like bed rails, doorknobs, IV poles, etc.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rial" charset="0"/>
                <a:ea typeface="+mn-ea"/>
                <a:cs typeface="+mn-cs"/>
              </a:rPr>
              <a:t>Patients diagnosed with </a:t>
            </a:r>
            <a:r>
              <a:rPr kumimoji="0" lang="en-US" sz="2300" b="0" i="1" u="none" strike="noStrike" kern="1200" cap="none" spc="0" normalizeH="0" baseline="0" noProof="0" dirty="0">
                <a:ln>
                  <a:noFill/>
                </a:ln>
                <a:solidFill>
                  <a:prstClr val="black"/>
                </a:solidFill>
                <a:effectLst/>
                <a:uLnTx/>
                <a:uFillTx/>
                <a:latin typeface="Arial" charset="0"/>
                <a:ea typeface="+mn-ea"/>
                <a:cs typeface="+mn-cs"/>
              </a:rPr>
              <a:t>C. auris </a:t>
            </a:r>
            <a:r>
              <a:rPr kumimoji="0" lang="en-US" sz="2300" b="0" i="0" u="none" strike="noStrike" kern="1200" cap="none" spc="0" normalizeH="0" baseline="0" noProof="0" dirty="0">
                <a:ln>
                  <a:noFill/>
                </a:ln>
                <a:solidFill>
                  <a:prstClr val="black"/>
                </a:solidFill>
                <a:effectLst/>
                <a:uLnTx/>
                <a:uFillTx/>
                <a:latin typeface="Arial" charset="0"/>
                <a:ea typeface="+mn-ea"/>
                <a:cs typeface="+mn-cs"/>
              </a:rPr>
              <a:t>need to be placed in contact isolation</a:t>
            </a:r>
          </a:p>
          <a:p>
            <a:pPr marL="742950" marR="0" lvl="1"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rial" charset="0"/>
                <a:ea typeface="+mn-ea"/>
                <a:cs typeface="+mn-cs"/>
              </a:rPr>
              <a:t>Gown and gloves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rial" charset="0"/>
                <a:ea typeface="+mn-ea"/>
                <a:cs typeface="+mn-cs"/>
              </a:rPr>
              <a:t>Colonization diagnosis is for life</a:t>
            </a:r>
          </a:p>
          <a:p>
            <a:pPr marL="742950" marR="0" lvl="1"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rial" charset="0"/>
                <a:ea typeface="+mn-ea"/>
                <a:cs typeface="+mn-cs"/>
              </a:rPr>
              <a:t>Clinical infections can resolve</a:t>
            </a:r>
          </a:p>
          <a:p>
            <a:pPr marL="742950" marR="0" lvl="1"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rial" charset="0"/>
                <a:ea typeface="+mn-ea"/>
                <a:cs typeface="+mn-cs"/>
              </a:rPr>
              <a:t>Retesting is not recommended</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rial" charset="0"/>
                <a:ea typeface="+mn-ea"/>
                <a:cs typeface="+mn-cs"/>
              </a:rPr>
              <a:t>Clean with EPA list P</a:t>
            </a:r>
          </a:p>
          <a:p>
            <a:pPr marL="742950" marR="0" lvl="1"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rial" charset="0"/>
                <a:ea typeface="+mn-ea"/>
                <a:cs typeface="+mn-cs"/>
              </a:rPr>
              <a:t>List K (</a:t>
            </a:r>
            <a:r>
              <a:rPr kumimoji="0" lang="en-US" sz="2300" b="0" i="1" u="none" strike="noStrike" kern="1200" cap="none" spc="0" normalizeH="0" baseline="0" noProof="0" dirty="0">
                <a:ln>
                  <a:noFill/>
                </a:ln>
                <a:solidFill>
                  <a:prstClr val="black"/>
                </a:solidFill>
                <a:effectLst/>
                <a:uLnTx/>
                <a:uFillTx/>
                <a:latin typeface="Arial" charset="0"/>
                <a:ea typeface="+mn-ea"/>
                <a:cs typeface="+mn-cs"/>
              </a:rPr>
              <a:t>C. difficile</a:t>
            </a:r>
            <a:r>
              <a:rPr kumimoji="0" lang="en-US" sz="2300" b="0" i="0" u="none" strike="noStrike" kern="1200" cap="none" spc="0" normalizeH="0" baseline="0" noProof="0" dirty="0">
                <a:ln>
                  <a:noFill/>
                </a:ln>
                <a:solidFill>
                  <a:prstClr val="black"/>
                </a:solidFill>
                <a:effectLst/>
                <a:uLnTx/>
                <a:uFillTx/>
                <a:latin typeface="Arial" charset="0"/>
                <a:ea typeface="+mn-ea"/>
                <a:cs typeface="+mn-cs"/>
              </a:rPr>
              <a:t>) as a back up</a:t>
            </a:r>
          </a:p>
        </p:txBody>
      </p:sp>
      <p:pic>
        <p:nvPicPr>
          <p:cNvPr id="7" name="Picture 2" descr="Photo of a Petri dish with C. auris">
            <a:extLst>
              <a:ext uri="{FF2B5EF4-FFF2-40B4-BE49-F238E27FC236}">
                <a16:creationId xmlns:a16="http://schemas.microsoft.com/office/drawing/2014/main" id="{79E1FB4D-8108-8D81-70D1-56267AE72B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085" y="4291433"/>
            <a:ext cx="3726621" cy="2390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B261A29-DB6B-3D4E-F706-F10352E09A4E}"/>
              </a:ext>
            </a:extLst>
          </p:cNvPr>
          <p:cNvSpPr txBox="1"/>
          <p:nvPr/>
        </p:nvSpPr>
        <p:spPr>
          <a:xfrm>
            <a:off x="8113172" y="6330926"/>
            <a:ext cx="3547534"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Arial" charset="0"/>
                <a:ea typeface="+mn-ea"/>
                <a:cs typeface="+mn-cs"/>
                <a:hlinkClick r:id="rId3">
                  <a:extLst>
                    <a:ext uri="{A12FA001-AC4F-418D-AE19-62706E023703}">
                      <ahyp:hlinkClr xmlns:ahyp="http://schemas.microsoft.com/office/drawing/2018/hyperlinkcolor" val="tx"/>
                    </a:ext>
                  </a:extLst>
                </a:hlinkClick>
              </a:rPr>
              <a:t>Identification of C. </a:t>
            </a:r>
            <a:r>
              <a:rPr kumimoji="0" lang="fr-FR" sz="1000" b="0" i="0" u="none" strike="noStrike" kern="1200" cap="none" spc="0" normalizeH="0" baseline="0" noProof="0" dirty="0" err="1">
                <a:ln>
                  <a:noFill/>
                </a:ln>
                <a:solidFill>
                  <a:prstClr val="white"/>
                </a:solidFill>
                <a:effectLst/>
                <a:uLnTx/>
                <a:uFillTx/>
                <a:latin typeface="Arial" charset="0"/>
                <a:ea typeface="+mn-ea"/>
                <a:cs typeface="+mn-cs"/>
                <a:hlinkClick r:id="rId3">
                  <a:extLst>
                    <a:ext uri="{A12FA001-AC4F-418D-AE19-62706E023703}">
                      <ahyp:hlinkClr xmlns:ahyp="http://schemas.microsoft.com/office/drawing/2018/hyperlinkcolor" val="tx"/>
                    </a:ext>
                  </a:extLst>
                </a:hlinkClick>
              </a:rPr>
              <a:t>auris</a:t>
            </a:r>
            <a:r>
              <a:rPr kumimoji="0" lang="fr-FR" sz="1000" b="0" i="0" u="none" strike="noStrike" kern="1200" cap="none" spc="0" normalizeH="0" baseline="0" noProof="0" dirty="0">
                <a:ln>
                  <a:noFill/>
                </a:ln>
                <a:solidFill>
                  <a:prstClr val="white"/>
                </a:solidFill>
                <a:effectLst/>
                <a:uLnTx/>
                <a:uFillTx/>
                <a:latin typeface="Arial" charset="0"/>
                <a:ea typeface="+mn-ea"/>
                <a:cs typeface="+mn-cs"/>
                <a:hlinkClick r:id="rId3">
                  <a:extLst>
                    <a:ext uri="{A12FA001-AC4F-418D-AE19-62706E023703}">
                      <ahyp:hlinkClr xmlns:ahyp="http://schemas.microsoft.com/office/drawing/2018/hyperlinkcolor" val="tx"/>
                    </a:ext>
                  </a:extLst>
                </a:hlinkClick>
              </a:rPr>
              <a:t> | Candida </a:t>
            </a:r>
            <a:r>
              <a:rPr kumimoji="0" lang="fr-FR" sz="1000" b="0" i="0" u="none" strike="noStrike" kern="1200" cap="none" spc="0" normalizeH="0" baseline="0" noProof="0" dirty="0" err="1">
                <a:ln>
                  <a:noFill/>
                </a:ln>
                <a:solidFill>
                  <a:prstClr val="white"/>
                </a:solidFill>
                <a:effectLst/>
                <a:uLnTx/>
                <a:uFillTx/>
                <a:latin typeface="Arial" charset="0"/>
                <a:ea typeface="+mn-ea"/>
                <a:cs typeface="+mn-cs"/>
                <a:hlinkClick r:id="rId3">
                  <a:extLst>
                    <a:ext uri="{A12FA001-AC4F-418D-AE19-62706E023703}">
                      <ahyp:hlinkClr xmlns:ahyp="http://schemas.microsoft.com/office/drawing/2018/hyperlinkcolor" val="tx"/>
                    </a:ext>
                  </a:extLst>
                </a:hlinkClick>
              </a:rPr>
              <a:t>auris</a:t>
            </a:r>
            <a:r>
              <a:rPr kumimoji="0" lang="fr-FR" sz="1000" b="0" i="0" u="none" strike="noStrike" kern="1200" cap="none" spc="0" normalizeH="0" baseline="0" noProof="0" dirty="0">
                <a:ln>
                  <a:noFill/>
                </a:ln>
                <a:solidFill>
                  <a:prstClr val="white"/>
                </a:solidFill>
                <a:effectLst/>
                <a:uLnTx/>
                <a:uFillTx/>
                <a:latin typeface="Arial" charset="0"/>
                <a:ea typeface="+mn-ea"/>
                <a:cs typeface="+mn-cs"/>
                <a:hlinkClick r:id="rId3">
                  <a:extLst>
                    <a:ext uri="{A12FA001-AC4F-418D-AE19-62706E023703}">
                      <ahyp:hlinkClr xmlns:ahyp="http://schemas.microsoft.com/office/drawing/2018/hyperlinkcolor" val="tx"/>
                    </a:ext>
                  </a:extLst>
                </a:hlinkClick>
              </a:rPr>
              <a:t> (C. </a:t>
            </a:r>
            <a:r>
              <a:rPr kumimoji="0" lang="fr-FR" sz="1000" b="0" i="0" u="none" strike="noStrike" kern="1200" cap="none" spc="0" normalizeH="0" baseline="0" noProof="0" dirty="0" err="1">
                <a:ln>
                  <a:noFill/>
                </a:ln>
                <a:solidFill>
                  <a:prstClr val="white"/>
                </a:solidFill>
                <a:effectLst/>
                <a:uLnTx/>
                <a:uFillTx/>
                <a:latin typeface="Arial" charset="0"/>
                <a:ea typeface="+mn-ea"/>
                <a:cs typeface="+mn-cs"/>
                <a:hlinkClick r:id="rId3">
                  <a:extLst>
                    <a:ext uri="{A12FA001-AC4F-418D-AE19-62706E023703}">
                      <ahyp:hlinkClr xmlns:ahyp="http://schemas.microsoft.com/office/drawing/2018/hyperlinkcolor" val="tx"/>
                    </a:ext>
                  </a:extLst>
                </a:hlinkClick>
              </a:rPr>
              <a:t>auris</a:t>
            </a:r>
            <a:r>
              <a:rPr kumimoji="0" lang="fr-FR" sz="1000" b="0" i="0" u="none" strike="noStrike" kern="1200" cap="none" spc="0" normalizeH="0" baseline="0" noProof="0" dirty="0">
                <a:ln>
                  <a:noFill/>
                </a:ln>
                <a:solidFill>
                  <a:prstClr val="white"/>
                </a:solidFill>
                <a:effectLst/>
                <a:uLnTx/>
                <a:uFillTx/>
                <a:latin typeface="Arial" charset="0"/>
                <a:ea typeface="+mn-ea"/>
                <a:cs typeface="+mn-cs"/>
                <a:hlinkClick r:id="rId3">
                  <a:extLst>
                    <a:ext uri="{A12FA001-AC4F-418D-AE19-62706E023703}">
                      <ahyp:hlinkClr xmlns:ahyp="http://schemas.microsoft.com/office/drawing/2018/hyperlinkcolor" val="tx"/>
                    </a:ext>
                  </a:extLst>
                </a:hlinkClick>
              </a:rPr>
              <a:t>) | CDC</a:t>
            </a:r>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724964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CA7883A-7CBC-7E36-2405-4D1F26397AA2}"/>
              </a:ext>
            </a:extLst>
          </p:cNvPr>
          <p:cNvSpPr>
            <a:spLocks noGrp="1"/>
          </p:cNvSpPr>
          <p:nvPr>
            <p:ph type="title"/>
          </p:nvPr>
        </p:nvSpPr>
        <p:spPr>
          <a:xfrm>
            <a:off x="666751" y="956579"/>
            <a:ext cx="4520195" cy="728789"/>
          </a:xfrm>
        </p:spPr>
        <p:style>
          <a:lnRef idx="2">
            <a:schemeClr val="accent2"/>
          </a:lnRef>
          <a:fillRef idx="1">
            <a:schemeClr val="lt1"/>
          </a:fillRef>
          <a:effectRef idx="0">
            <a:schemeClr val="accent2"/>
          </a:effectRef>
          <a:fontRef idx="minor">
            <a:schemeClr val="dk1"/>
          </a:fontRef>
        </p:style>
        <p:txBody>
          <a:bodyPr anchor="b">
            <a:normAutofit/>
          </a:bodyPr>
          <a:lstStyle/>
          <a:p>
            <a:pPr algn="ctr"/>
            <a:r>
              <a:rPr lang="en-US" sz="3600" dirty="0"/>
              <a:t>PPS Cadence </a:t>
            </a:r>
          </a:p>
        </p:txBody>
      </p:sp>
      <p:sp>
        <p:nvSpPr>
          <p:cNvPr id="5" name="Content Placeholder 1">
            <a:extLst>
              <a:ext uri="{FF2B5EF4-FFF2-40B4-BE49-F238E27FC236}">
                <a16:creationId xmlns:a16="http://schemas.microsoft.com/office/drawing/2014/main" id="{360CA9EA-A2BD-0353-19BF-EA821312618E}"/>
              </a:ext>
            </a:extLst>
          </p:cNvPr>
          <p:cNvSpPr txBox="1">
            <a:spLocks/>
          </p:cNvSpPr>
          <p:nvPr/>
        </p:nvSpPr>
        <p:spPr>
          <a:xfrm>
            <a:off x="666751" y="2166937"/>
            <a:ext cx="4642668" cy="4691063"/>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panose="020B0604020202020204"/>
                <a:ea typeface="+mn-ea"/>
                <a:cs typeface="+mn-cs"/>
              </a:rPr>
              <a:t>Screening every 2 weeks until 2 screenings are completed with no positives</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panose="020B0604020202020204"/>
                <a:ea typeface="+mn-ea"/>
                <a:cs typeface="+mn-cs"/>
              </a:rPr>
              <a:t>If no positives, screen again in 4 weeks</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panose="020B0604020202020204"/>
                <a:ea typeface="+mn-ea"/>
                <a:cs typeface="+mn-cs"/>
              </a:rPr>
              <a:t>If no positives again, final screen is 4 weeks later</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panose="020B0604020202020204"/>
                <a:ea typeface="+mn-ea"/>
                <a:cs typeface="+mn-cs"/>
              </a:rPr>
              <a:t>If there are positives at any point, screening starts over</a:t>
            </a:r>
          </a:p>
          <a:p>
            <a:pPr marL="742950" marR="0" lvl="1"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1C2957">
                  <a:lumMod val="75000"/>
                </a:srgbClr>
              </a:solidFill>
              <a:effectLst/>
              <a:uLnTx/>
              <a:uFillTx/>
              <a:latin typeface="Arial" panose="020B0604020202020204"/>
              <a:ea typeface="+mn-ea"/>
              <a:cs typeface="+mn-cs"/>
            </a:endParaRPr>
          </a:p>
          <a:p>
            <a:pPr marL="742950" marR="0" lvl="1"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1C2957">
                  <a:lumMod val="75000"/>
                </a:srgb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696F88F3-0AFB-492D-69B8-DF89B5C1E51D}"/>
              </a:ext>
            </a:extLst>
          </p:cNvPr>
          <p:cNvPicPr>
            <a:picLocks noChangeAspect="1"/>
          </p:cNvPicPr>
          <p:nvPr/>
        </p:nvPicPr>
        <p:blipFill>
          <a:blip r:embed="rId2"/>
          <a:srcRect t="6834" b="4011"/>
          <a:stretch/>
        </p:blipFill>
        <p:spPr>
          <a:xfrm>
            <a:off x="7005056" y="841970"/>
            <a:ext cx="4598589" cy="5794803"/>
          </a:xfrm>
          <a:prstGeom prst="rect">
            <a:avLst/>
          </a:prstGeom>
          <a:noFill/>
        </p:spPr>
      </p:pic>
      <p:sp>
        <p:nvSpPr>
          <p:cNvPr id="7" name="Flowchart: Connector 6">
            <a:extLst>
              <a:ext uri="{FF2B5EF4-FFF2-40B4-BE49-F238E27FC236}">
                <a16:creationId xmlns:a16="http://schemas.microsoft.com/office/drawing/2014/main" id="{EF9CC72D-F473-10BA-5318-BB79C8D89DAE}"/>
              </a:ext>
            </a:extLst>
          </p:cNvPr>
          <p:cNvSpPr/>
          <p:nvPr/>
        </p:nvSpPr>
        <p:spPr>
          <a:xfrm>
            <a:off x="7949383" y="1262732"/>
            <a:ext cx="280218" cy="256352"/>
          </a:xfrm>
          <a:prstGeom prst="flowChartConnector">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Flowchart: Connector 7">
            <a:extLst>
              <a:ext uri="{FF2B5EF4-FFF2-40B4-BE49-F238E27FC236}">
                <a16:creationId xmlns:a16="http://schemas.microsoft.com/office/drawing/2014/main" id="{04951AA8-E45E-4468-4CE5-40CD04C4D94E}"/>
              </a:ext>
            </a:extLst>
          </p:cNvPr>
          <p:cNvSpPr/>
          <p:nvPr/>
        </p:nvSpPr>
        <p:spPr>
          <a:xfrm>
            <a:off x="7949383" y="1757513"/>
            <a:ext cx="280218" cy="256352"/>
          </a:xfrm>
          <a:prstGeom prst="flowChartConnector">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Flowchart: Connector 8">
            <a:extLst>
              <a:ext uri="{FF2B5EF4-FFF2-40B4-BE49-F238E27FC236}">
                <a16:creationId xmlns:a16="http://schemas.microsoft.com/office/drawing/2014/main" id="{01083502-50AB-4242-E21F-8FB73E67E547}"/>
              </a:ext>
            </a:extLst>
          </p:cNvPr>
          <p:cNvSpPr/>
          <p:nvPr/>
        </p:nvSpPr>
        <p:spPr>
          <a:xfrm>
            <a:off x="7949383" y="3675283"/>
            <a:ext cx="280218" cy="256352"/>
          </a:xfrm>
          <a:prstGeom prst="flowChartConnector">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Flowchart: Connector 9">
            <a:extLst>
              <a:ext uri="{FF2B5EF4-FFF2-40B4-BE49-F238E27FC236}">
                <a16:creationId xmlns:a16="http://schemas.microsoft.com/office/drawing/2014/main" id="{22FF784A-A917-F3E7-2834-FE7E77939245}"/>
              </a:ext>
            </a:extLst>
          </p:cNvPr>
          <p:cNvSpPr/>
          <p:nvPr/>
        </p:nvSpPr>
        <p:spPr>
          <a:xfrm>
            <a:off x="7949383" y="5336701"/>
            <a:ext cx="280218" cy="256352"/>
          </a:xfrm>
          <a:prstGeom prst="flowChartConnector">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1767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extBox 3">
            <a:extLst>
              <a:ext uri="{FF2B5EF4-FFF2-40B4-BE49-F238E27FC236}">
                <a16:creationId xmlns:a16="http://schemas.microsoft.com/office/drawing/2014/main" id="{3F0BEE46-5635-58A3-940A-542DB995C4CD}"/>
              </a:ext>
            </a:extLst>
          </p:cNvPr>
          <p:cNvGraphicFramePr/>
          <p:nvPr/>
        </p:nvGraphicFramePr>
        <p:xfrm>
          <a:off x="883647" y="1319014"/>
          <a:ext cx="10698753" cy="5832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4F422EAE-3536-B3B9-91BD-FA26D176A8FE}"/>
              </a:ext>
            </a:extLst>
          </p:cNvPr>
          <p:cNvSpPr>
            <a:spLocks noGrp="1"/>
          </p:cNvSpPr>
          <p:nvPr>
            <p:ph type="title"/>
          </p:nvPr>
        </p:nvSpPr>
        <p:spPr>
          <a:xfrm>
            <a:off x="1054727" y="776474"/>
            <a:ext cx="10253626" cy="654120"/>
          </a:xfrm>
        </p:spPr>
        <p:style>
          <a:lnRef idx="2">
            <a:schemeClr val="accent2"/>
          </a:lnRef>
          <a:fillRef idx="1">
            <a:schemeClr val="lt1"/>
          </a:fillRef>
          <a:effectRef idx="0">
            <a:schemeClr val="accent2"/>
          </a:effectRef>
          <a:fontRef idx="minor">
            <a:schemeClr val="dk1"/>
          </a:fontRef>
        </p:style>
        <p:txBody>
          <a:bodyPr anchor="b">
            <a:noAutofit/>
          </a:bodyPr>
          <a:lstStyle/>
          <a:p>
            <a:pPr algn="ctr"/>
            <a:r>
              <a:rPr lang="en-US" sz="3600" dirty="0"/>
              <a:t>Timeline of Events</a:t>
            </a:r>
          </a:p>
        </p:txBody>
      </p:sp>
    </p:spTree>
    <p:extLst>
      <p:ext uri="{BB962C8B-B14F-4D97-AF65-F5344CB8AC3E}">
        <p14:creationId xmlns:p14="http://schemas.microsoft.com/office/powerpoint/2010/main" val="1110125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23D09FDF-85F3-4F31-9942-CAAC9528DC9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A55DDD90-6FCB-49B9-9C90-7822967E2FD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F2B34C59-31BB-4E2E-BF3B-85FC0AA508C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1E1F357F-4DB1-47B9-8F3F-A29577F8350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A919D757-9C86-45DB-AA2A-1FE8072EC72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50C9ACA2-4FA0-4E53-8F4B-85A2991CDB5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07F74587-3AAC-4D01-9C69-3EA2EFB9C40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0C58F6D5-CC44-4286-B3B4-1502F68F25A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0B9BD4F8-14AB-4E59-9B4D-C18035232AB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28127116-3B0B-429D-A14D-A31C9350755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59ABCDB2-24A7-4496-B85D-850474F1814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85BDE4BD-45CC-4907-8F3C-EF66E46E1BE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C63B2318-EAEF-4984-B7C2-78F3202DFEE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47207899-CB40-4BAF-83FA-AC5D4CDFDD6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26243D84-A9D7-4156-867A-73B0A5356A78}"/>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graphicEl>
                                              <a:dgm id="{36512D0C-FF28-4B7D-8934-553D1CDA0881}"/>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graphicEl>
                                              <a:dgm id="{7DCE3020-9F26-434E-994D-7015DCF76AAA}"/>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graphicEl>
                                              <a:dgm id="{CA2BFA00-3FFB-407F-9BB0-2C66CE9E4A0E}"/>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52365EB3-AE03-4F15-91CA-5F33DFE16955}"/>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graphicEl>
                                              <a:dgm id="{7A514FAD-2E7F-4EF6-9D2F-DACF40E90EB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graphicEl>
                                              <a:dgm id="{1DBF8A95-D83D-4B67-B7A9-52E60D08F2EA}"/>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
                                            <p:graphicEl>
                                              <a:dgm id="{096B7695-44D5-4FC2-8301-0560E305B807}"/>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graphicEl>
                                              <a:dgm id="{7C119155-9B54-4BED-94C2-5997CB8CF9E8}"/>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graphicEl>
                                              <a:dgm id="{A997A981-F985-44A6-BFCA-3789BC59C55B}"/>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graphicEl>
                                              <a:dgm id="{D6EA2D2F-48B8-4895-8346-DF3AAA37960E}"/>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graphicEl>
                                              <a:dgm id="{85F74A8D-0222-492A-BB2B-70B898F77F6C}"/>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
                                            <p:graphicEl>
                                              <a:dgm id="{0757981D-6464-484E-A3EE-E234D32C998A}"/>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
                                            <p:graphicEl>
                                              <a:dgm id="{2966BA52-D747-41B8-9876-4C99C196A4D0}"/>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
                                            <p:graphicEl>
                                              <a:dgm id="{724CDB57-C000-4B5D-A99E-BB7D3576B7D3}"/>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
                                            <p:graphicEl>
                                              <a:dgm id="{EC71D6FF-E4A1-4335-91B2-41A45079CBAA}"/>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graphicEl>
                                              <a:dgm id="{DC791DD8-4417-40A6-995E-A38FAB6EB834}"/>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graphicEl>
                                              <a:dgm id="{7F061DB1-4763-4886-9D1C-272369F60E83}"/>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
                                            <p:graphicEl>
                                              <a:dgm id="{E876724A-9958-4F5C-9A00-8B81165E1D59}"/>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graphicEl>
                                              <a:dgm id="{6D2A28AE-7A21-4B00-8554-91F973D50049}"/>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
                                            <p:graphicEl>
                                              <a:dgm id="{8CC8EC2A-874C-4200-B9F9-C3689CE1D2E1}"/>
                                            </p:graphic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
                                            <p:graphicEl>
                                              <a:dgm id="{788B7F26-7BFD-47A5-BEF6-514722984FB0}"/>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graphicEl>
                                              <a:dgm id="{F4B8369F-FFF3-4052-A007-CB0F8A2606AC}"/>
                                            </p:graphic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
                                            <p:graphicEl>
                                              <a:dgm id="{52B0B190-CED5-49D1-86B2-71C26A51C17D}"/>
                                            </p:graphic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
                                            <p:graphicEl>
                                              <a:dgm id="{11F87A08-1584-4246-AD37-ACFAB4A8F943}"/>
                                            </p:graphic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
                                            <p:graphicEl>
                                              <a:dgm id="{C16AD7FB-2A27-4B83-BE53-D6AAB7160DC2}"/>
                                            </p:graphic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
                                            <p:graphicEl>
                                              <a:dgm id="{CAFA7CAA-08FC-47B3-B362-52377A320D6D}"/>
                                            </p:graphic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
                                            <p:graphicEl>
                                              <a:dgm id="{F82B7447-7117-46C2-B8B8-E787711A8A65}"/>
                                            </p:graphic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
                                            <p:graphicEl>
                                              <a:dgm id="{56B1E731-9062-46CC-A41F-A80BF68793FC}"/>
                                            </p:graphic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
                                            <p:graphicEl>
                                              <a:dgm id="{7A2DAD21-3988-4028-9EC2-3E1E31FC9BC3}"/>
                                            </p:graphicEl>
                                          </p:spTgt>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
                                            <p:graphicEl>
                                              <a:dgm id="{230CAF58-A13A-4A87-B985-ACEFBFA21FE8}"/>
                                            </p:graphic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
                                            <p:graphicEl>
                                              <a:dgm id="{B40B61F8-C6C0-4EDC-A0F9-943998A1A598}"/>
                                            </p:graphicEl>
                                          </p:spTgt>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
                                            <p:graphicEl>
                                              <a:dgm id="{D38EB2F8-DC9C-4771-9CBF-A0224635B033}"/>
                                            </p:graphicEl>
                                          </p:spTgt>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
                                            <p:graphicEl>
                                              <a:dgm id="{2E878AF0-5EED-4623-8200-286EC09B4E61}"/>
                                            </p:graphic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
                                            <p:graphicEl>
                                              <a:dgm id="{C8071FC6-17EA-4765-AC49-FCFE3C3C1A64}"/>
                                            </p:graphic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
                                            <p:graphicEl>
                                              <a:dgm id="{2C4F3A1A-EBB6-4F03-9EBD-ED68AAD13756}"/>
                                            </p:graphicEl>
                                          </p:spTgt>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
                                            <p:graphicEl>
                                              <a:dgm id="{DFE3F466-27E4-4844-95FE-F705B0BE8652}"/>
                                            </p:graphicEl>
                                          </p:spTgt>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
                                            <p:graphicEl>
                                              <a:dgm id="{6C55AB73-C6D9-4FBE-B82B-16519EE820C4}"/>
                                            </p:graphicEl>
                                          </p:spTgt>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
                                            <p:graphicEl>
                                              <a:dgm id="{53B0730C-9054-45DA-ACD8-768FB24AD6E3}"/>
                                            </p:graphicEl>
                                          </p:spTgt>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
                                            <p:graphicEl>
                                              <a:dgm id="{E05DB396-C49B-4D9C-8C9D-E66B955939D0}"/>
                                            </p:graphic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
                                            <p:graphicEl>
                                              <a:dgm id="{FF00D4B2-86A5-437B-AB87-B754E213B634}"/>
                                            </p:graphic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2">
                                            <p:graphicEl>
                                              <a:dgm id="{F6DDF3E2-A484-484B-B643-BA9CDD60F5C3}"/>
                                            </p:graphicEl>
                                          </p:spTgt>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
                                            <p:graphicEl>
                                              <a:dgm id="{8EFBB98A-9E9E-4677-84FF-F1CF658DD33D}"/>
                                            </p:graphicEl>
                                          </p:spTgt>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
                                            <p:graphicEl>
                                              <a:dgm id="{64CB30F1-BA4C-47CB-A737-0CE5A0F301A0}"/>
                                            </p:graphicEl>
                                          </p:spTgt>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
                                            <p:graphicEl>
                                              <a:dgm id="{E8B5D2E4-C1DF-487C-96C3-E52323259B31}"/>
                                            </p:graphicEl>
                                          </p:spTgt>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
                                            <p:graphicEl>
                                              <a:dgm id="{2562A94D-2DA1-4460-B28C-7AC1942FB6E6}"/>
                                            </p:graphic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
                                            <p:graphicEl>
                                              <a:dgm id="{E588ED30-C561-4FEB-87DB-F12E2AB86527}"/>
                                            </p:graphic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2">
                                            <p:graphicEl>
                                              <a:dgm id="{F11F8259-087E-4BA3-A81F-9C9AB3B8263B}"/>
                                            </p:graphicEl>
                                          </p:spTgt>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
                                            <p:graphicEl>
                                              <a:dgm id="{3D38F6EF-EDCB-41D3-8B8B-57082D140EAC}"/>
                                            </p:graphicEl>
                                          </p:spTgt>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
                                            <p:graphicEl>
                                              <a:dgm id="{577042EA-6CFC-472E-8302-5D9CD5D29798}"/>
                                            </p:graphicEl>
                                          </p:spTgt>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
                                            <p:graphicEl>
                                              <a:dgm id="{9E58D9A6-9A06-4996-9B27-CB4DEE581E95}"/>
                                            </p:graphicEl>
                                          </p:spTgt>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
                                            <p:graphicEl>
                                              <a:dgm id="{63E476F8-067F-4EBC-BAAC-B53ADE0CA87C}"/>
                                            </p:graphic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2">
                                            <p:graphicEl>
                                              <a:dgm id="{5A0D1F6A-D628-4874-9B69-F3ED1F891767}"/>
                                            </p:graphic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
                                            <p:graphicEl>
                                              <a:dgm id="{2C0971EC-12E2-4F12-9120-E507596F7642}"/>
                                            </p:graphicEl>
                                          </p:spTgt>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
                                            <p:graphicEl>
                                              <a:dgm id="{6E0EBE74-F814-4A56-9757-FEA670374DFD}"/>
                                            </p:graphicEl>
                                          </p:spTgt>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
                                            <p:graphicEl>
                                              <a:dgm id="{129556E7-026C-40B0-B6EC-5A63B7DA7F25}"/>
                                            </p:graphicEl>
                                          </p:spTgt>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
                                            <p:graphicEl>
                                              <a:dgm id="{A710AE76-FEF6-4A43-AB5A-4C4C6586B972}"/>
                                            </p:graphicEl>
                                          </p:spTgt>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
                                            <p:graphicEl>
                                              <a:dgm id="{0A613929-99E2-49CA-8519-CB4189577B85}"/>
                                            </p:graphic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2">
                                            <p:graphicEl>
                                              <a:dgm id="{21BC2C96-A444-42B8-B860-7B563202E5DE}"/>
                                            </p:graphicEl>
                                          </p:spTgt>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2">
                                            <p:graphicEl>
                                              <a:dgm id="{E67F2514-46CE-49D3-813B-A18C8B90A610}"/>
                                            </p:graphicEl>
                                          </p:spTgt>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
                                            <p:graphicEl>
                                              <a:dgm id="{9C506F50-3AB3-42BA-B6B2-2F233B3D70A2}"/>
                                            </p:graphicEl>
                                          </p:spTgt>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
                                            <p:graphicEl>
                                              <a:dgm id="{A02B207C-14C6-4AA9-894F-79DF7859D319}"/>
                                            </p:graphicEl>
                                          </p:spTgt>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
                                            <p:graphicEl>
                                              <a:dgm id="{7A4A91AD-90F8-4970-929B-ADA3218B73A1}"/>
                                            </p:graphicEl>
                                          </p:spTgt>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
                                            <p:graphicEl>
                                              <a:dgm id="{142561FA-DE2E-48F2-80A7-1166B33ABF8E}"/>
                                            </p:graphicEl>
                                          </p:spTgt>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2">
                                            <p:graphicEl>
                                              <a:dgm id="{8E2EBED7-4F3F-44DE-AF2F-45CE793FDBFA}"/>
                                            </p:graphicEl>
                                          </p:spTgt>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2">
                                            <p:graphicEl>
                                              <a:dgm id="{4B863BC9-FF46-43C5-95A1-9D11B1687BBE}"/>
                                            </p:graphicEl>
                                          </p:spTgt>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
                                            <p:graphicEl>
                                              <a:dgm id="{436460E9-6C43-4B89-9473-028F546009ED}"/>
                                            </p:graphicEl>
                                          </p:spTgt>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
                                            <p:graphicEl>
                                              <a:dgm id="{D2E14F94-457E-4653-B395-F136486F1602}"/>
                                            </p:graphicEl>
                                          </p:spTgt>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
                                            <p:graphicEl>
                                              <a:dgm id="{DA309590-34D8-483D-81B2-6D43365CB47B}"/>
                                            </p:graphicEl>
                                          </p:spTgt>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2">
                                            <p:graphicEl>
                                              <a:dgm id="{99719E07-A40A-44E4-888E-65BE15BB9341}"/>
                                            </p:graphic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2">
                                            <p:graphicEl>
                                              <a:dgm id="{D908E0EF-64B7-4845-8C0D-9EF012FD30C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F09570-D760-11F3-5185-7168A8E58AA7}"/>
              </a:ext>
            </a:extLst>
          </p:cNvPr>
          <p:cNvSpPr>
            <a:spLocks noGrp="1"/>
          </p:cNvSpPr>
          <p:nvPr>
            <p:ph type="title"/>
          </p:nvPr>
        </p:nvSpPr>
        <p:spPr>
          <a:xfrm>
            <a:off x="2397238" y="554902"/>
            <a:ext cx="8947935" cy="1325563"/>
          </a:xfrm>
        </p:spPr>
        <p:txBody>
          <a:bodyPr anchor="ctr">
            <a:normAutofit/>
          </a:bodyPr>
          <a:lstStyle/>
          <a:p>
            <a:r>
              <a:rPr lang="en-US" dirty="0"/>
              <a:t>Healthcare-Associated Infections</a:t>
            </a:r>
          </a:p>
        </p:txBody>
      </p:sp>
      <p:graphicFrame>
        <p:nvGraphicFramePr>
          <p:cNvPr id="5" name="Content Placeholder 1">
            <a:extLst>
              <a:ext uri="{FF2B5EF4-FFF2-40B4-BE49-F238E27FC236}">
                <a16:creationId xmlns:a16="http://schemas.microsoft.com/office/drawing/2014/main" id="{29E76A01-F38B-2315-EAEC-8AD129E828C8}"/>
              </a:ext>
            </a:extLst>
          </p:cNvPr>
          <p:cNvGraphicFramePr>
            <a:graphicFrameLocks noGrp="1"/>
          </p:cNvGraphicFramePr>
          <p:nvPr>
            <p:ph idx="1"/>
            <p:extLst>
              <p:ext uri="{D42A27DB-BD31-4B8C-83A1-F6EECF244321}">
                <p14:modId xmlns:p14="http://schemas.microsoft.com/office/powerpoint/2010/main" val="1130642769"/>
              </p:ext>
            </p:extLst>
          </p:nvPr>
        </p:nvGraphicFramePr>
        <p:xfrm>
          <a:off x="2397238" y="1710961"/>
          <a:ext cx="8452658" cy="3799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4">
            <a:extLst>
              <a:ext uri="{FF2B5EF4-FFF2-40B4-BE49-F238E27FC236}">
                <a16:creationId xmlns:a16="http://schemas.microsoft.com/office/drawing/2014/main" id="{BD9A076A-47E3-76BA-6588-AB2DEEAEC795}"/>
              </a:ext>
            </a:extLst>
          </p:cNvPr>
          <p:cNvSpPr txBox="1"/>
          <p:nvPr/>
        </p:nvSpPr>
        <p:spPr>
          <a:xfrm>
            <a:off x="2404492" y="6224792"/>
            <a:ext cx="8940682" cy="30777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https://www.cdc.gov/healthcare-associated-infections/about/index.html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accessed 07/03/25.</a:t>
            </a:r>
          </a:p>
        </p:txBody>
      </p:sp>
    </p:spTree>
    <p:extLst>
      <p:ext uri="{BB962C8B-B14F-4D97-AF65-F5344CB8AC3E}">
        <p14:creationId xmlns:p14="http://schemas.microsoft.com/office/powerpoint/2010/main" val="2248804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extBox 3">
            <a:extLst>
              <a:ext uri="{FF2B5EF4-FFF2-40B4-BE49-F238E27FC236}">
                <a16:creationId xmlns:a16="http://schemas.microsoft.com/office/drawing/2014/main" id="{3F0BEE46-5635-58A3-940A-542DB995C4CD}"/>
              </a:ext>
            </a:extLst>
          </p:cNvPr>
          <p:cNvGraphicFramePr/>
          <p:nvPr/>
        </p:nvGraphicFramePr>
        <p:xfrm>
          <a:off x="-8969831" y="-6878547"/>
          <a:ext cx="28101759" cy="12040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4F422EAE-3536-B3B9-91BD-FA26D176A8FE}"/>
              </a:ext>
            </a:extLst>
          </p:cNvPr>
          <p:cNvSpPr>
            <a:spLocks noGrp="1"/>
          </p:cNvSpPr>
          <p:nvPr>
            <p:ph type="title"/>
          </p:nvPr>
        </p:nvSpPr>
        <p:spPr>
          <a:xfrm>
            <a:off x="1054727" y="776474"/>
            <a:ext cx="10253626" cy="654120"/>
          </a:xfrm>
        </p:spPr>
        <p:style>
          <a:lnRef idx="2">
            <a:schemeClr val="accent2"/>
          </a:lnRef>
          <a:fillRef idx="1">
            <a:schemeClr val="lt1"/>
          </a:fillRef>
          <a:effectRef idx="0">
            <a:schemeClr val="accent2"/>
          </a:effectRef>
          <a:fontRef idx="minor">
            <a:schemeClr val="dk1"/>
          </a:fontRef>
        </p:style>
        <p:txBody>
          <a:bodyPr anchor="b">
            <a:noAutofit/>
          </a:bodyPr>
          <a:lstStyle/>
          <a:p>
            <a:pPr algn="ctr"/>
            <a:r>
              <a:rPr lang="en-US" sz="3600" dirty="0"/>
              <a:t>Timeline of Events</a:t>
            </a:r>
          </a:p>
        </p:txBody>
      </p:sp>
      <p:sp>
        <p:nvSpPr>
          <p:cNvPr id="3" name="Oval 2">
            <a:extLst>
              <a:ext uri="{FF2B5EF4-FFF2-40B4-BE49-F238E27FC236}">
                <a16:creationId xmlns:a16="http://schemas.microsoft.com/office/drawing/2014/main" id="{CC7650CE-4D0F-50AA-BF3F-AD4CF4711B26}"/>
              </a:ext>
            </a:extLst>
          </p:cNvPr>
          <p:cNvSpPr/>
          <p:nvPr/>
        </p:nvSpPr>
        <p:spPr>
          <a:xfrm>
            <a:off x="5081048" y="1626537"/>
            <a:ext cx="2708031" cy="146304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solidFill>
                  <a:srgbClr val="C25128"/>
                </a:solidFill>
              </a:ln>
              <a:solidFill>
                <a:srgbClr val="C25128"/>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3B38D02B-ABCB-E5F0-5FD5-A5E91A72F70B}"/>
              </a:ext>
            </a:extLst>
          </p:cNvPr>
          <p:cNvPicPr>
            <a:picLocks noChangeAspect="1"/>
          </p:cNvPicPr>
          <p:nvPr/>
        </p:nvPicPr>
        <p:blipFill>
          <a:blip r:embed="rId7"/>
          <a:stretch>
            <a:fillRect/>
          </a:stretch>
        </p:blipFill>
        <p:spPr>
          <a:xfrm>
            <a:off x="9055599" y="3613458"/>
            <a:ext cx="2895851" cy="908383"/>
          </a:xfrm>
          <a:prstGeom prst="rect">
            <a:avLst/>
          </a:prstGeom>
        </p:spPr>
      </p:pic>
      <p:sp>
        <p:nvSpPr>
          <p:cNvPr id="17" name="TextBox 16">
            <a:extLst>
              <a:ext uri="{FF2B5EF4-FFF2-40B4-BE49-F238E27FC236}">
                <a16:creationId xmlns:a16="http://schemas.microsoft.com/office/drawing/2014/main" id="{3BB358C5-C7DE-BEF6-F5DB-5D62019CFD4D}"/>
              </a:ext>
            </a:extLst>
          </p:cNvPr>
          <p:cNvSpPr txBox="1"/>
          <p:nvPr/>
        </p:nvSpPr>
        <p:spPr>
          <a:xfrm>
            <a:off x="3281745" y="4831638"/>
            <a:ext cx="1971675"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Arial" charset="0"/>
                <a:ea typeface="+mn-ea"/>
                <a:cs typeface="+mn-cs"/>
              </a:rPr>
              <a:t>+</a:t>
            </a:r>
          </a:p>
        </p:txBody>
      </p:sp>
      <p:sp>
        <p:nvSpPr>
          <p:cNvPr id="19" name="Freeform: Shape 18">
            <a:extLst>
              <a:ext uri="{FF2B5EF4-FFF2-40B4-BE49-F238E27FC236}">
                <a16:creationId xmlns:a16="http://schemas.microsoft.com/office/drawing/2014/main" id="{D1108E70-9C0D-C46A-EF70-67ACCCD4211F}"/>
              </a:ext>
            </a:extLst>
          </p:cNvPr>
          <p:cNvSpPr/>
          <p:nvPr/>
        </p:nvSpPr>
        <p:spPr>
          <a:xfrm>
            <a:off x="541359" y="4469210"/>
            <a:ext cx="2274301" cy="1904294"/>
          </a:xfrm>
          <a:custGeom>
            <a:avLst/>
            <a:gdLst>
              <a:gd name="connsiteX0" fmla="*/ 0 w 1971675"/>
              <a:gd name="connsiteY0" fmla="*/ 0 h 1500571"/>
              <a:gd name="connsiteX1" fmla="*/ 1971675 w 1971675"/>
              <a:gd name="connsiteY1" fmla="*/ 0 h 1500571"/>
              <a:gd name="connsiteX2" fmla="*/ 1971675 w 1971675"/>
              <a:gd name="connsiteY2" fmla="*/ 1500571 h 1500571"/>
              <a:gd name="connsiteX3" fmla="*/ 0 w 1971675"/>
              <a:gd name="connsiteY3" fmla="*/ 1500571 h 1500571"/>
              <a:gd name="connsiteX4" fmla="*/ 0 w 1971675"/>
              <a:gd name="connsiteY4" fmla="*/ 0 h 150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5" h="1500571">
                <a:moveTo>
                  <a:pt x="0" y="0"/>
                </a:moveTo>
                <a:lnTo>
                  <a:pt x="1971675" y="0"/>
                </a:lnTo>
                <a:lnTo>
                  <a:pt x="1971675" y="1500571"/>
                </a:lnTo>
                <a:lnTo>
                  <a:pt x="0" y="1500571"/>
                </a:lnTo>
                <a:lnTo>
                  <a:pt x="0" y="0"/>
                </a:ln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0678" tIns="90678" rIns="120904" bIns="136017" numCol="1" spcCol="1270" anchor="t" anchorCtr="0">
            <a:noAutofit/>
          </a:bodyPr>
          <a:lstStyle/>
          <a:p>
            <a:pPr marL="0" marR="0" lvl="1" indent="0" algn="ctr" defTabSz="755650" rtl="0" eaLnBrk="1" fontAlgn="base" latinLnBrk="0" hangingPunct="1">
              <a:lnSpc>
                <a:spcPct val="90000"/>
              </a:lnSpc>
              <a:spcBef>
                <a:spcPct val="0"/>
              </a:spcBef>
              <a:spcAft>
                <a:spcPct val="1500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rPr>
              <a:t>CDC Data &amp; Risk Factors</a:t>
            </a:r>
          </a:p>
          <a:p>
            <a:pPr marL="0" marR="0" lvl="1" indent="0" algn="ctr" defTabSz="755650" rtl="0" eaLnBrk="1" fontAlgn="base" latinLnBrk="0" hangingPunct="1">
              <a:lnSpc>
                <a:spcPct val="90000"/>
              </a:lnSpc>
              <a:spcBef>
                <a:spcPct val="0"/>
              </a:spcBef>
              <a:spcAft>
                <a:spcPct val="1500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1" indent="0" algn="ctr" defTabSz="755650" rtl="0" eaLnBrk="1" fontAlgn="base" latinLnBrk="0" hangingPunct="1">
              <a:lnSpc>
                <a:spcPct val="90000"/>
              </a:lnSpc>
              <a:spcBef>
                <a:spcPct val="0"/>
              </a:spcBef>
              <a:spcAft>
                <a:spcPct val="1500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rPr>
              <a:t>Breathing tubes</a:t>
            </a:r>
          </a:p>
          <a:p>
            <a:pPr marL="0" marR="0" lvl="1" indent="0" algn="ctr" defTabSz="755650" rtl="0" eaLnBrk="1" fontAlgn="base" latinLnBrk="0" hangingPunct="1">
              <a:lnSpc>
                <a:spcPct val="90000"/>
              </a:lnSpc>
              <a:spcBef>
                <a:spcPct val="0"/>
              </a:spcBef>
              <a:spcAft>
                <a:spcPct val="1500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rPr>
              <a:t>Feeding tubes</a:t>
            </a:r>
          </a:p>
          <a:p>
            <a:pPr marL="0" marR="0" lvl="1" indent="0" algn="ctr" defTabSz="755650" rtl="0" eaLnBrk="1" fontAlgn="base" latinLnBrk="0" hangingPunct="1">
              <a:lnSpc>
                <a:spcPct val="90000"/>
              </a:lnSpc>
              <a:spcBef>
                <a:spcPct val="0"/>
              </a:spcBef>
              <a:spcAft>
                <a:spcPct val="1500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rPr>
              <a:t>Catheters</a:t>
            </a:r>
          </a:p>
          <a:p>
            <a:pPr marL="0" marR="0" lvl="1" indent="0" algn="ctr" defTabSz="755650" rtl="0" eaLnBrk="1" fontAlgn="base" latinLnBrk="0" hangingPunct="1">
              <a:lnSpc>
                <a:spcPct val="90000"/>
              </a:lnSpc>
              <a:spcBef>
                <a:spcPct val="0"/>
              </a:spcBef>
              <a:spcAft>
                <a:spcPct val="1500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1" indent="0" algn="ctr" defTabSz="755650" rtl="0" eaLnBrk="1" fontAlgn="base" latinLnBrk="0" hangingPunct="1">
              <a:lnSpc>
                <a:spcPct val="90000"/>
              </a:lnSpc>
              <a:spcBef>
                <a:spcPct val="0"/>
              </a:spcBef>
              <a:spcAft>
                <a:spcPct val="1500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Freeform: Shape 20">
            <a:extLst>
              <a:ext uri="{FF2B5EF4-FFF2-40B4-BE49-F238E27FC236}">
                <a16:creationId xmlns:a16="http://schemas.microsoft.com/office/drawing/2014/main" id="{10E29269-F5D8-EF7F-BCC3-A6F6D9660141}"/>
              </a:ext>
            </a:extLst>
          </p:cNvPr>
          <p:cNvSpPr/>
          <p:nvPr/>
        </p:nvSpPr>
        <p:spPr>
          <a:xfrm>
            <a:off x="4618474" y="4469210"/>
            <a:ext cx="2320108" cy="1904294"/>
          </a:xfrm>
          <a:custGeom>
            <a:avLst/>
            <a:gdLst>
              <a:gd name="connsiteX0" fmla="*/ 0 w 1971675"/>
              <a:gd name="connsiteY0" fmla="*/ 0 h 1500571"/>
              <a:gd name="connsiteX1" fmla="*/ 1971675 w 1971675"/>
              <a:gd name="connsiteY1" fmla="*/ 0 h 1500571"/>
              <a:gd name="connsiteX2" fmla="*/ 1971675 w 1971675"/>
              <a:gd name="connsiteY2" fmla="*/ 1500571 h 1500571"/>
              <a:gd name="connsiteX3" fmla="*/ 0 w 1971675"/>
              <a:gd name="connsiteY3" fmla="*/ 1500571 h 1500571"/>
              <a:gd name="connsiteX4" fmla="*/ 0 w 1971675"/>
              <a:gd name="connsiteY4" fmla="*/ 0 h 150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5" h="1500571">
                <a:moveTo>
                  <a:pt x="0" y="0"/>
                </a:moveTo>
                <a:lnTo>
                  <a:pt x="1971675" y="0"/>
                </a:lnTo>
                <a:lnTo>
                  <a:pt x="1971675" y="1500571"/>
                </a:lnTo>
                <a:lnTo>
                  <a:pt x="0" y="1500571"/>
                </a:lnTo>
                <a:lnTo>
                  <a:pt x="0" y="0"/>
                </a:ln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0678" tIns="90678" rIns="120904" bIns="136017" numCol="1" spcCol="1270" anchor="t" anchorCtr="0">
            <a:noAutofit/>
          </a:bodyPr>
          <a:lstStyle/>
          <a:p>
            <a:pPr marL="0" marR="0" lvl="1" indent="0" algn="ctr" defTabSz="755650" rtl="0" eaLnBrk="1" fontAlgn="base" latinLnBrk="0" hangingPunct="1">
              <a:lnSpc>
                <a:spcPct val="90000"/>
              </a:lnSpc>
              <a:spcBef>
                <a:spcPct val="0"/>
              </a:spcBef>
              <a:spcAft>
                <a:spcPct val="1500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rPr>
              <a:t>TCPH Data</a:t>
            </a:r>
          </a:p>
          <a:p>
            <a:pPr marL="0" marR="0" lvl="1" indent="0" algn="ctr" defTabSz="755650" rtl="0" eaLnBrk="1" fontAlgn="base" latinLnBrk="0" hangingPunct="1">
              <a:lnSpc>
                <a:spcPct val="90000"/>
              </a:lnSpc>
              <a:spcBef>
                <a:spcPct val="0"/>
              </a:spcBef>
              <a:spcAft>
                <a:spcPct val="1500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1" indent="0" algn="ctr" defTabSz="755650" rtl="0" eaLnBrk="1" fontAlgn="base" latinLnBrk="0" hangingPunct="1">
              <a:lnSpc>
                <a:spcPct val="90000"/>
              </a:lnSpc>
              <a:spcBef>
                <a:spcPct val="0"/>
              </a:spcBef>
              <a:spcAft>
                <a:spcPct val="1500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rPr>
              <a:t>&gt;90% of cases had an indwelling device/wound (within 6 months) &amp; Immunocompromised </a:t>
            </a:r>
          </a:p>
          <a:p>
            <a:pPr marL="0" marR="0" lvl="1" indent="0" algn="ctr" defTabSz="755650" rtl="0" eaLnBrk="1" fontAlgn="base" latinLnBrk="0" hangingPunct="1">
              <a:lnSpc>
                <a:spcPct val="90000"/>
              </a:lnSpc>
              <a:spcBef>
                <a:spcPct val="0"/>
              </a:spcBef>
              <a:spcAft>
                <a:spcPct val="1500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1" indent="0" algn="ctr" defTabSz="755650" rtl="0" eaLnBrk="1" fontAlgn="base" latinLnBrk="0" hangingPunct="1">
              <a:lnSpc>
                <a:spcPct val="90000"/>
              </a:lnSpc>
              <a:spcBef>
                <a:spcPct val="0"/>
              </a:spcBef>
              <a:spcAft>
                <a:spcPct val="1500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Arrow: Right 21">
            <a:extLst>
              <a:ext uri="{FF2B5EF4-FFF2-40B4-BE49-F238E27FC236}">
                <a16:creationId xmlns:a16="http://schemas.microsoft.com/office/drawing/2014/main" id="{46E62B2F-E299-0CD6-C034-FBF96FE2705D}"/>
              </a:ext>
            </a:extLst>
          </p:cNvPr>
          <p:cNvSpPr/>
          <p:nvPr/>
        </p:nvSpPr>
        <p:spPr>
          <a:xfrm>
            <a:off x="7503343" y="4996754"/>
            <a:ext cx="1131897" cy="6854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3" name="Picture 22">
            <a:extLst>
              <a:ext uri="{FF2B5EF4-FFF2-40B4-BE49-F238E27FC236}">
                <a16:creationId xmlns:a16="http://schemas.microsoft.com/office/drawing/2014/main" id="{315F935A-DC57-848F-04AC-D739A40DDC34}"/>
              </a:ext>
            </a:extLst>
          </p:cNvPr>
          <p:cNvPicPr>
            <a:picLocks noChangeAspect="1"/>
          </p:cNvPicPr>
          <p:nvPr/>
        </p:nvPicPr>
        <p:blipFill>
          <a:blip r:embed="rId8"/>
          <a:stretch>
            <a:fillRect/>
          </a:stretch>
        </p:blipFill>
        <p:spPr>
          <a:xfrm>
            <a:off x="9099562" y="4469210"/>
            <a:ext cx="2804403" cy="2304488"/>
          </a:xfrm>
          <a:prstGeom prst="rect">
            <a:avLst/>
          </a:prstGeom>
        </p:spPr>
      </p:pic>
    </p:spTree>
    <p:extLst>
      <p:ext uri="{BB962C8B-B14F-4D97-AF65-F5344CB8AC3E}">
        <p14:creationId xmlns:p14="http://schemas.microsoft.com/office/powerpoint/2010/main" val="652978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19" grpId="0" animBg="1"/>
      <p:bldP spid="21" grpId="0" animBg="1"/>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C68FC7A-9173-F586-1A60-EDA77427B03A}"/>
              </a:ext>
            </a:extLst>
          </p:cNvPr>
          <p:cNvSpPr>
            <a:spLocks noGrp="1"/>
          </p:cNvSpPr>
          <p:nvPr>
            <p:ph type="title"/>
          </p:nvPr>
        </p:nvSpPr>
        <p:spPr>
          <a:xfrm>
            <a:off x="1600200" y="728097"/>
            <a:ext cx="8991600" cy="103246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b="1" kern="1200" dirty="0">
                <a:latin typeface="+mj-lt"/>
                <a:ea typeface="+mj-ea"/>
                <a:cs typeface="+mj-cs"/>
              </a:rPr>
              <a:t>PPS Patient Results</a:t>
            </a:r>
            <a:br>
              <a:rPr lang="en-US" b="1" kern="1200" dirty="0">
                <a:latin typeface="+mj-lt"/>
                <a:ea typeface="+mj-ea"/>
                <a:cs typeface="+mj-cs"/>
              </a:rPr>
            </a:br>
            <a:r>
              <a:rPr lang="en-US" sz="2400" b="1" kern="1200" dirty="0">
                <a:latin typeface="+mj-lt"/>
                <a:ea typeface="+mj-ea"/>
                <a:cs typeface="+mj-cs"/>
              </a:rPr>
              <a:t>February 2024 - June 2025</a:t>
            </a:r>
          </a:p>
        </p:txBody>
      </p:sp>
      <p:graphicFrame>
        <p:nvGraphicFramePr>
          <p:cNvPr id="8" name="TextBox 7">
            <a:extLst>
              <a:ext uri="{FF2B5EF4-FFF2-40B4-BE49-F238E27FC236}">
                <a16:creationId xmlns:a16="http://schemas.microsoft.com/office/drawing/2014/main" id="{E55614A9-D8FE-3546-F53C-E5E4CCB5B0AF}"/>
              </a:ext>
            </a:extLst>
          </p:cNvPr>
          <p:cNvGraphicFramePr/>
          <p:nvPr/>
        </p:nvGraphicFramePr>
        <p:xfrm>
          <a:off x="1600200" y="2077992"/>
          <a:ext cx="9111340" cy="410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0970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054DC6D-7BEB-72FA-7097-8B574D014A93}"/>
              </a:ext>
            </a:extLst>
          </p:cNvPr>
          <p:cNvSpPr>
            <a:spLocks noGrp="1"/>
          </p:cNvSpPr>
          <p:nvPr>
            <p:ph type="title"/>
          </p:nvPr>
        </p:nvSpPr>
        <p:spPr>
          <a:xfrm>
            <a:off x="1600200" y="772343"/>
            <a:ext cx="8991600" cy="914400"/>
          </a:xfrm>
        </p:spPr>
        <p:style>
          <a:lnRef idx="2">
            <a:schemeClr val="accent2"/>
          </a:lnRef>
          <a:fillRef idx="1">
            <a:schemeClr val="lt1"/>
          </a:fillRef>
          <a:effectRef idx="0">
            <a:schemeClr val="accent2"/>
          </a:effectRef>
          <a:fontRef idx="minor">
            <a:schemeClr val="dk1"/>
          </a:fontRef>
        </p:style>
        <p:txBody>
          <a:bodyPr>
            <a:normAutofit/>
          </a:bodyPr>
          <a:lstStyle/>
          <a:p>
            <a:r>
              <a:rPr lang="en-US" b="1" kern="1200" dirty="0">
                <a:latin typeface="+mj-lt"/>
                <a:ea typeface="+mj-ea"/>
                <a:cs typeface="+mj-cs"/>
              </a:rPr>
              <a:t>PPS Patient Results</a:t>
            </a:r>
          </a:p>
        </p:txBody>
      </p:sp>
      <p:pic>
        <p:nvPicPr>
          <p:cNvPr id="3" name="Picture 2">
            <a:extLst>
              <a:ext uri="{FF2B5EF4-FFF2-40B4-BE49-F238E27FC236}">
                <a16:creationId xmlns:a16="http://schemas.microsoft.com/office/drawing/2014/main" id="{8F7FC04F-94C5-1C68-7273-6A06F5B8B615}"/>
              </a:ext>
            </a:extLst>
          </p:cNvPr>
          <p:cNvPicPr>
            <a:picLocks noChangeAspect="1"/>
          </p:cNvPicPr>
          <p:nvPr/>
        </p:nvPicPr>
        <p:blipFill>
          <a:blip r:embed="rId2"/>
          <a:stretch>
            <a:fillRect/>
          </a:stretch>
        </p:blipFill>
        <p:spPr>
          <a:xfrm>
            <a:off x="2057400" y="1943918"/>
            <a:ext cx="8077200" cy="4914082"/>
          </a:xfrm>
          <a:prstGeom prst="rect">
            <a:avLst/>
          </a:prstGeom>
        </p:spPr>
      </p:pic>
    </p:spTree>
    <p:extLst>
      <p:ext uri="{BB962C8B-B14F-4D97-AF65-F5344CB8AC3E}">
        <p14:creationId xmlns:p14="http://schemas.microsoft.com/office/powerpoint/2010/main" val="32768079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3C61751-99F0-E3BE-3D2D-E10C7507242A}"/>
              </a:ext>
            </a:extLst>
          </p:cNvPr>
          <p:cNvSpPr>
            <a:spLocks noGrp="1"/>
          </p:cNvSpPr>
          <p:nvPr>
            <p:ph type="title"/>
          </p:nvPr>
        </p:nvSpPr>
        <p:spPr>
          <a:xfrm>
            <a:off x="1600200" y="768985"/>
            <a:ext cx="8747911" cy="732577"/>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b="1" kern="1200" dirty="0">
                <a:latin typeface="+mj-lt"/>
                <a:ea typeface="+mj-ea"/>
                <a:cs typeface="+mj-cs"/>
              </a:rPr>
              <a:t>PPS Challenges</a:t>
            </a:r>
          </a:p>
        </p:txBody>
      </p:sp>
      <p:graphicFrame>
        <p:nvGraphicFramePr>
          <p:cNvPr id="5" name="TextBox 7">
            <a:extLst>
              <a:ext uri="{FF2B5EF4-FFF2-40B4-BE49-F238E27FC236}">
                <a16:creationId xmlns:a16="http://schemas.microsoft.com/office/drawing/2014/main" id="{CCE15334-42CB-1371-EFFE-69C684F1AE53}"/>
              </a:ext>
            </a:extLst>
          </p:cNvPr>
          <p:cNvGraphicFramePr/>
          <p:nvPr/>
        </p:nvGraphicFramePr>
        <p:xfrm>
          <a:off x="1984442" y="1926417"/>
          <a:ext cx="7979426" cy="4607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793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011A16C-CB65-48BE-A41A-37C81A4FDFC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15677139-33CA-49AA-B1BF-8A233A41B7B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FE098448-ACF3-4E38-9C1A-89741225B48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5F229F9-B52E-449B-99DB-B1A0E7672FA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90EE8DBA-60F8-4A8B-8283-D475570E7B4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8F00153-7DE1-456A-9BCD-129A7D71163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55AE137-9F99-4117-B94B-E3481E5CB0A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F63A09C2-B869-4004-8BE0-28418C90D67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5F533141-CEAA-4081-B737-2E8844D5780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C4623C54-7000-4288-9D1D-2752967E86F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BD1AFF05-8D7E-4AD9-ADF0-E9DDF6B6D2C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B9257EA4-6906-4732-B7EB-C4E883F47D6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620D4373-5771-4CA1-8BB0-A8173D703E37}"/>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529E56DF-06C8-4648-859E-E964A3FD891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9D9CB70F-55D5-435F-86C1-C77008F279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6AE3BB5-6204-7B6D-7D10-F78C327F5514}"/>
              </a:ext>
            </a:extLst>
          </p:cNvPr>
          <p:cNvSpPr>
            <a:spLocks noGrp="1"/>
          </p:cNvSpPr>
          <p:nvPr>
            <p:ph type="title"/>
          </p:nvPr>
        </p:nvSpPr>
        <p:spPr>
          <a:xfrm>
            <a:off x="1279556" y="866115"/>
            <a:ext cx="9632887" cy="914400"/>
          </a:xfrm>
        </p:spPr>
        <p:style>
          <a:lnRef idx="2">
            <a:schemeClr val="accent2"/>
          </a:lnRef>
          <a:fillRef idx="1">
            <a:schemeClr val="lt1"/>
          </a:fillRef>
          <a:effectRef idx="0">
            <a:schemeClr val="accent2"/>
          </a:effectRef>
          <a:fontRef idx="minor">
            <a:schemeClr val="dk1"/>
          </a:fontRef>
        </p:style>
        <p:txBody>
          <a:bodyPr/>
          <a:lstStyle/>
          <a:p>
            <a:r>
              <a:rPr lang="en-US" dirty="0">
                <a:solidFill>
                  <a:schemeClr val="accent1"/>
                </a:solidFill>
              </a:rPr>
              <a:t>Applied Solutions</a:t>
            </a:r>
          </a:p>
        </p:txBody>
      </p:sp>
      <p:sp>
        <p:nvSpPr>
          <p:cNvPr id="5" name="Rectangle 4">
            <a:extLst>
              <a:ext uri="{FF2B5EF4-FFF2-40B4-BE49-F238E27FC236}">
                <a16:creationId xmlns:a16="http://schemas.microsoft.com/office/drawing/2014/main" id="{28BA87D4-E19F-FC54-80C2-26F4C6205E94}"/>
              </a:ext>
            </a:extLst>
          </p:cNvPr>
          <p:cNvSpPr/>
          <p:nvPr/>
        </p:nvSpPr>
        <p:spPr>
          <a:xfrm>
            <a:off x="6582701" y="2356211"/>
            <a:ext cx="4277032" cy="4131793"/>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D01BA1F8-505D-7F0B-0303-34DB7B6A5BF9}"/>
              </a:ext>
            </a:extLst>
          </p:cNvPr>
          <p:cNvSpPr/>
          <p:nvPr/>
        </p:nvSpPr>
        <p:spPr>
          <a:xfrm>
            <a:off x="1431952" y="2356211"/>
            <a:ext cx="4177347" cy="4131794"/>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7942DA3E-9DD8-6628-900A-E7766BB28FD4}"/>
              </a:ext>
            </a:extLst>
          </p:cNvPr>
          <p:cNvSpPr txBox="1"/>
          <p:nvPr/>
        </p:nvSpPr>
        <p:spPr>
          <a:xfrm>
            <a:off x="1531637" y="2452391"/>
            <a:ext cx="4177347" cy="387798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rial" charset="0"/>
                <a:ea typeface="+mn-ea"/>
                <a:cs typeface="+mn-cs"/>
              </a:rPr>
              <a:t>Facility Actions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rPr>
              <a:t>Implemented a customized admission screening tool</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rPr>
              <a:t>Prioritized high-risk patients and expanded screening to target key units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rPr>
              <a:t>Increased frequency of rounding</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rPr>
              <a:t>Shared screening results with internal leadership</a:t>
            </a:r>
          </a:p>
        </p:txBody>
      </p:sp>
      <p:sp>
        <p:nvSpPr>
          <p:cNvPr id="9" name="TextBox 8">
            <a:extLst>
              <a:ext uri="{FF2B5EF4-FFF2-40B4-BE49-F238E27FC236}">
                <a16:creationId xmlns:a16="http://schemas.microsoft.com/office/drawing/2014/main" id="{3FE12014-0F7E-CA15-69C1-B2667988EB2A}"/>
              </a:ext>
            </a:extLst>
          </p:cNvPr>
          <p:cNvSpPr txBox="1"/>
          <p:nvPr/>
        </p:nvSpPr>
        <p:spPr>
          <a:xfrm>
            <a:off x="6682386" y="2356211"/>
            <a:ext cx="4177347" cy="44319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rial" charset="0"/>
                <a:ea typeface="+mn-ea"/>
                <a:cs typeface="+mn-cs"/>
              </a:rPr>
              <a:t>Public Health Support</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rPr>
              <a:t>Held bi-monthly meetings with IP team</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rPr>
              <a:t>Collaborated with PHR 2/3 for timely lab results and reporting</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rPr>
              <a:t>Ensured communication of positive cases between facilities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rPr>
              <a:t>Proactively provided facilities in outbreak</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098042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extBox 7">
            <a:extLst>
              <a:ext uri="{FF2B5EF4-FFF2-40B4-BE49-F238E27FC236}">
                <a16:creationId xmlns:a16="http://schemas.microsoft.com/office/drawing/2014/main" id="{BA9C9167-468B-CCA5-76A9-8AFD00B73B1C}"/>
              </a:ext>
            </a:extLst>
          </p:cNvPr>
          <p:cNvGraphicFramePr/>
          <p:nvPr/>
        </p:nvGraphicFramePr>
        <p:xfrm>
          <a:off x="609600" y="1887794"/>
          <a:ext cx="10972800" cy="4549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74180A88-EDA2-0D9A-1229-EC0442111D4F}"/>
              </a:ext>
            </a:extLst>
          </p:cNvPr>
          <p:cNvSpPr>
            <a:spLocks noGrp="1"/>
          </p:cNvSpPr>
          <p:nvPr>
            <p:ph type="title"/>
          </p:nvPr>
        </p:nvSpPr>
        <p:spPr>
          <a:xfrm>
            <a:off x="609600" y="731838"/>
            <a:ext cx="10972800" cy="838200"/>
          </a:xfrm>
        </p:spPr>
        <p:style>
          <a:lnRef idx="2">
            <a:schemeClr val="accent2"/>
          </a:lnRef>
          <a:fillRef idx="1">
            <a:schemeClr val="lt1"/>
          </a:fillRef>
          <a:effectRef idx="0">
            <a:schemeClr val="accent2"/>
          </a:effectRef>
          <a:fontRef idx="minor">
            <a:schemeClr val="dk1"/>
          </a:fontRef>
        </p:style>
        <p:txBody>
          <a:bodyPr anchor="b">
            <a:normAutofit/>
          </a:bodyPr>
          <a:lstStyle/>
          <a:p>
            <a:pPr algn="ctr"/>
            <a:r>
              <a:rPr lang="en-US" sz="4400" dirty="0">
                <a:latin typeface="+mj-lt"/>
                <a:ea typeface="+mj-ea"/>
                <a:cs typeface="+mj-cs"/>
              </a:rPr>
              <a:t>Key Takeaways</a:t>
            </a:r>
          </a:p>
        </p:txBody>
      </p:sp>
    </p:spTree>
    <p:extLst>
      <p:ext uri="{BB962C8B-B14F-4D97-AF65-F5344CB8AC3E}">
        <p14:creationId xmlns:p14="http://schemas.microsoft.com/office/powerpoint/2010/main" val="3445494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extBox 7">
            <a:extLst>
              <a:ext uri="{FF2B5EF4-FFF2-40B4-BE49-F238E27FC236}">
                <a16:creationId xmlns:a16="http://schemas.microsoft.com/office/drawing/2014/main" id="{13AB341D-4971-4C7B-A7FB-DB8A1E62EDBD}"/>
              </a:ext>
            </a:extLst>
          </p:cNvPr>
          <p:cNvGraphicFramePr>
            <a:graphicFrameLocks noGrp="1"/>
          </p:cNvGraphicFramePr>
          <p:nvPr>
            <p:ph idx="1"/>
          </p:nvPr>
        </p:nvGraphicFramePr>
        <p:xfrm>
          <a:off x="609600" y="2332037"/>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28FF275F-49CA-905E-F172-4453C10EF0B8}"/>
              </a:ext>
            </a:extLst>
          </p:cNvPr>
          <p:cNvSpPr txBox="1">
            <a:spLocks/>
          </p:cNvSpPr>
          <p:nvPr/>
        </p:nvSpPr>
        <p:spPr>
          <a:xfrm>
            <a:off x="1600200" y="728098"/>
            <a:ext cx="8991600" cy="91440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lvl1pPr algn="ctr" defTabSz="914400" rtl="0" eaLnBrk="1" latinLnBrk="0" hangingPunct="1">
              <a:spcBef>
                <a:spcPct val="0"/>
              </a:spcBef>
              <a:buNone/>
              <a:defRPr sz="4400" b="1" kern="1200">
                <a:solidFill>
                  <a:schemeClr val="tx2"/>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rgbClr val="1C2957"/>
                </a:solidFill>
                <a:effectLst/>
                <a:uLnTx/>
                <a:uFillTx/>
                <a:latin typeface="Arial" panose="020B0604020202020204"/>
                <a:ea typeface="+mn-ea"/>
                <a:cs typeface="+mn-cs"/>
              </a:rPr>
              <a:t>Acknowledgements</a:t>
            </a:r>
            <a:endParaRPr kumimoji="0" lang="en-US" sz="4400" b="1" i="0" u="none" strike="noStrike" kern="1200" cap="none" spc="0" normalizeH="0" baseline="0" noProof="0" dirty="0">
              <a:ln>
                <a:noFill/>
              </a:ln>
              <a:solidFill>
                <a:srgbClr val="1C295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13865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D324929-E1E0-22F2-1B4A-2CDDB268B1F1}"/>
              </a:ext>
            </a:extLst>
          </p:cNvPr>
          <p:cNvSpPr>
            <a:spLocks noGrp="1"/>
          </p:cNvSpPr>
          <p:nvPr>
            <p:ph type="title"/>
          </p:nvPr>
        </p:nvSpPr>
        <p:spPr>
          <a:xfrm>
            <a:off x="1600200" y="713374"/>
            <a:ext cx="8991600" cy="714470"/>
          </a:xfrm>
        </p:spPr>
        <p:style>
          <a:lnRef idx="2">
            <a:schemeClr val="accent2"/>
          </a:lnRef>
          <a:fillRef idx="1">
            <a:schemeClr val="lt1"/>
          </a:fillRef>
          <a:effectRef idx="0">
            <a:schemeClr val="accent2"/>
          </a:effectRef>
          <a:fontRef idx="minor">
            <a:schemeClr val="dk1"/>
          </a:fontRef>
        </p:style>
        <p:txBody>
          <a:bodyPr/>
          <a:lstStyle/>
          <a:p>
            <a:r>
              <a:rPr lang="en-US">
                <a:solidFill>
                  <a:schemeClr val="accent1"/>
                </a:solidFill>
              </a:rPr>
              <a:t>References</a:t>
            </a:r>
            <a:endParaRPr lang="en-US" dirty="0">
              <a:solidFill>
                <a:schemeClr val="accent1"/>
              </a:solidFill>
            </a:endParaRPr>
          </a:p>
        </p:txBody>
      </p:sp>
      <p:sp>
        <p:nvSpPr>
          <p:cNvPr id="6" name="TextBox 5">
            <a:extLst>
              <a:ext uri="{FF2B5EF4-FFF2-40B4-BE49-F238E27FC236}">
                <a16:creationId xmlns:a16="http://schemas.microsoft.com/office/drawing/2014/main" id="{3306F679-DCD7-131A-25F5-98686789A222}"/>
              </a:ext>
            </a:extLst>
          </p:cNvPr>
          <p:cNvSpPr txBox="1"/>
          <p:nvPr/>
        </p:nvSpPr>
        <p:spPr>
          <a:xfrm>
            <a:off x="1600200" y="2274838"/>
            <a:ext cx="8991600" cy="2462213"/>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2200" b="0" i="0" u="none" strike="noStrike" kern="1200" cap="none" spc="0" normalizeH="0" baseline="0" noProof="0" dirty="0">
                <a:ln>
                  <a:noFill/>
                </a:ln>
                <a:solidFill>
                  <a:prstClr val="black"/>
                </a:solidFill>
                <a:effectLst/>
                <a:uLnTx/>
                <a:uFillTx/>
                <a:latin typeface="Arial" charset="0"/>
                <a:ea typeface="+mn-ea"/>
                <a:cs typeface="+mn-cs"/>
                <a:hlinkClick r:id="rId2"/>
              </a:rPr>
              <a:t>About C. </a:t>
            </a:r>
            <a:r>
              <a:rPr kumimoji="0" lang="fr-FR" sz="2200" b="0" i="0" u="none" strike="noStrike" kern="1200" cap="none" spc="0" normalizeH="0" baseline="0" noProof="0" dirty="0" err="1">
                <a:ln>
                  <a:noFill/>
                </a:ln>
                <a:solidFill>
                  <a:prstClr val="black"/>
                </a:solidFill>
                <a:effectLst/>
                <a:uLnTx/>
                <a:uFillTx/>
                <a:latin typeface="Arial" charset="0"/>
                <a:ea typeface="+mn-ea"/>
                <a:cs typeface="+mn-cs"/>
                <a:hlinkClick r:id="rId2"/>
              </a:rPr>
              <a:t>auris</a:t>
            </a:r>
            <a:r>
              <a:rPr kumimoji="0" lang="fr-FR" sz="2200" b="0" i="0" u="none" strike="noStrike" kern="1200" cap="none" spc="0" normalizeH="0" baseline="0" noProof="0" dirty="0">
                <a:ln>
                  <a:noFill/>
                </a:ln>
                <a:solidFill>
                  <a:prstClr val="black"/>
                </a:solidFill>
                <a:effectLst/>
                <a:uLnTx/>
                <a:uFillTx/>
                <a:latin typeface="Arial" charset="0"/>
                <a:ea typeface="+mn-ea"/>
                <a:cs typeface="+mn-cs"/>
                <a:hlinkClick r:id="rId2"/>
              </a:rPr>
              <a:t> | Candida </a:t>
            </a:r>
            <a:r>
              <a:rPr kumimoji="0" lang="fr-FR" sz="2200" b="0" i="0" u="none" strike="noStrike" kern="1200" cap="none" spc="0" normalizeH="0" baseline="0" noProof="0" dirty="0" err="1">
                <a:ln>
                  <a:noFill/>
                </a:ln>
                <a:solidFill>
                  <a:prstClr val="black"/>
                </a:solidFill>
                <a:effectLst/>
                <a:uLnTx/>
                <a:uFillTx/>
                <a:latin typeface="Arial" charset="0"/>
                <a:ea typeface="+mn-ea"/>
                <a:cs typeface="+mn-cs"/>
                <a:hlinkClick r:id="rId2"/>
              </a:rPr>
              <a:t>auris</a:t>
            </a:r>
            <a:r>
              <a:rPr kumimoji="0" lang="fr-FR" sz="2200" b="0" i="0" u="none" strike="noStrike" kern="1200" cap="none" spc="0" normalizeH="0" baseline="0" noProof="0" dirty="0">
                <a:ln>
                  <a:noFill/>
                </a:ln>
                <a:solidFill>
                  <a:prstClr val="black"/>
                </a:solidFill>
                <a:effectLst/>
                <a:uLnTx/>
                <a:uFillTx/>
                <a:latin typeface="Arial" charset="0"/>
                <a:ea typeface="+mn-ea"/>
                <a:cs typeface="+mn-cs"/>
                <a:hlinkClick r:id="rId2"/>
              </a:rPr>
              <a:t> (C. </a:t>
            </a:r>
            <a:r>
              <a:rPr kumimoji="0" lang="fr-FR" sz="2200" b="0" i="0" u="none" strike="noStrike" kern="1200" cap="none" spc="0" normalizeH="0" baseline="0" noProof="0" dirty="0" err="1">
                <a:ln>
                  <a:noFill/>
                </a:ln>
                <a:solidFill>
                  <a:prstClr val="black"/>
                </a:solidFill>
                <a:effectLst/>
                <a:uLnTx/>
                <a:uFillTx/>
                <a:latin typeface="Arial" charset="0"/>
                <a:ea typeface="+mn-ea"/>
                <a:cs typeface="+mn-cs"/>
                <a:hlinkClick r:id="rId2"/>
              </a:rPr>
              <a:t>auris</a:t>
            </a:r>
            <a:r>
              <a:rPr kumimoji="0" lang="fr-FR" sz="2200" b="0" i="0" u="none" strike="noStrike" kern="1200" cap="none" spc="0" normalizeH="0" baseline="0" noProof="0" dirty="0">
                <a:ln>
                  <a:noFill/>
                </a:ln>
                <a:solidFill>
                  <a:prstClr val="black"/>
                </a:solidFill>
                <a:effectLst/>
                <a:uLnTx/>
                <a:uFillTx/>
                <a:latin typeface="Arial" charset="0"/>
                <a:ea typeface="+mn-ea"/>
                <a:cs typeface="+mn-cs"/>
                <a:hlinkClick r:id="rId2"/>
              </a:rPr>
              <a:t>) | CDC</a:t>
            </a:r>
            <a:endParaRPr kumimoji="0" lang="fr-FR" sz="22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hlinkClick r:id="rId3"/>
              </a:rPr>
              <a:t>EPA’s Registered Antimicrobial Products Effective Against Candida auris [List P] | US EPA</a:t>
            </a: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hlinkClick r:id="rId4"/>
              </a:rPr>
              <a:t>Identifying HAIs for NHSN Surveillance</a:t>
            </a: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hlinkClick r:id="rId5"/>
              </a:rPr>
              <a:t>Screening Recommendations for Healthcare Facilities | Candida auris (C. auris) | CDC</a:t>
            </a: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2200" b="0" i="0" u="none" strike="noStrike" kern="1200" cap="none" spc="0" normalizeH="0" baseline="0" noProof="0" dirty="0">
                <a:ln>
                  <a:noFill/>
                </a:ln>
                <a:solidFill>
                  <a:prstClr val="black"/>
                </a:solidFill>
                <a:effectLst/>
                <a:uLnTx/>
                <a:uFillTx/>
                <a:latin typeface="Arial" charset="0"/>
                <a:ea typeface="+mn-ea"/>
                <a:cs typeface="+mn-cs"/>
                <a:hlinkClick r:id="rId6"/>
              </a:rPr>
              <a:t>Identification of C. </a:t>
            </a:r>
            <a:r>
              <a:rPr kumimoji="0" lang="fr-FR" sz="2200" b="0" i="0" u="none" strike="noStrike" kern="1200" cap="none" spc="0" normalizeH="0" baseline="0" noProof="0" dirty="0" err="1">
                <a:ln>
                  <a:noFill/>
                </a:ln>
                <a:solidFill>
                  <a:prstClr val="black"/>
                </a:solidFill>
                <a:effectLst/>
                <a:uLnTx/>
                <a:uFillTx/>
                <a:latin typeface="Arial" charset="0"/>
                <a:ea typeface="+mn-ea"/>
                <a:cs typeface="+mn-cs"/>
                <a:hlinkClick r:id="rId6"/>
              </a:rPr>
              <a:t>auris</a:t>
            </a:r>
            <a:r>
              <a:rPr kumimoji="0" lang="fr-FR" sz="2200" b="0" i="0" u="none" strike="noStrike" kern="1200" cap="none" spc="0" normalizeH="0" baseline="0" noProof="0" dirty="0">
                <a:ln>
                  <a:noFill/>
                </a:ln>
                <a:solidFill>
                  <a:prstClr val="black"/>
                </a:solidFill>
                <a:effectLst/>
                <a:uLnTx/>
                <a:uFillTx/>
                <a:latin typeface="Arial" charset="0"/>
                <a:ea typeface="+mn-ea"/>
                <a:cs typeface="+mn-cs"/>
                <a:hlinkClick r:id="rId6"/>
              </a:rPr>
              <a:t> | Candida </a:t>
            </a:r>
            <a:r>
              <a:rPr kumimoji="0" lang="fr-FR" sz="2200" b="0" i="0" u="none" strike="noStrike" kern="1200" cap="none" spc="0" normalizeH="0" baseline="0" noProof="0" dirty="0" err="1">
                <a:ln>
                  <a:noFill/>
                </a:ln>
                <a:solidFill>
                  <a:prstClr val="black"/>
                </a:solidFill>
                <a:effectLst/>
                <a:uLnTx/>
                <a:uFillTx/>
                <a:latin typeface="Arial" charset="0"/>
                <a:ea typeface="+mn-ea"/>
                <a:cs typeface="+mn-cs"/>
                <a:hlinkClick r:id="rId6"/>
              </a:rPr>
              <a:t>auris</a:t>
            </a:r>
            <a:r>
              <a:rPr kumimoji="0" lang="fr-FR" sz="2200" b="0" i="0" u="none" strike="noStrike" kern="1200" cap="none" spc="0" normalizeH="0" baseline="0" noProof="0" dirty="0">
                <a:ln>
                  <a:noFill/>
                </a:ln>
                <a:solidFill>
                  <a:prstClr val="black"/>
                </a:solidFill>
                <a:effectLst/>
                <a:uLnTx/>
                <a:uFillTx/>
                <a:latin typeface="Arial" charset="0"/>
                <a:ea typeface="+mn-ea"/>
                <a:cs typeface="+mn-cs"/>
                <a:hlinkClick r:id="rId6"/>
              </a:rPr>
              <a:t> (C. </a:t>
            </a:r>
            <a:r>
              <a:rPr kumimoji="0" lang="fr-FR" sz="2200" b="0" i="0" u="none" strike="noStrike" kern="1200" cap="none" spc="0" normalizeH="0" baseline="0" noProof="0" dirty="0" err="1">
                <a:ln>
                  <a:noFill/>
                </a:ln>
                <a:solidFill>
                  <a:prstClr val="black"/>
                </a:solidFill>
                <a:effectLst/>
                <a:uLnTx/>
                <a:uFillTx/>
                <a:latin typeface="Arial" charset="0"/>
                <a:ea typeface="+mn-ea"/>
                <a:cs typeface="+mn-cs"/>
                <a:hlinkClick r:id="rId6"/>
              </a:rPr>
              <a:t>auris</a:t>
            </a:r>
            <a:r>
              <a:rPr kumimoji="0" lang="fr-FR" sz="2200" b="0" i="0" u="none" strike="noStrike" kern="1200" cap="none" spc="0" normalizeH="0" baseline="0" noProof="0" dirty="0">
                <a:ln>
                  <a:noFill/>
                </a:ln>
                <a:solidFill>
                  <a:prstClr val="black"/>
                </a:solidFill>
                <a:effectLst/>
                <a:uLnTx/>
                <a:uFillTx/>
                <a:latin typeface="Arial" charset="0"/>
                <a:ea typeface="+mn-ea"/>
                <a:cs typeface="+mn-cs"/>
                <a:hlinkClick r:id="rId6"/>
              </a:rPr>
              <a:t>) | CDC</a:t>
            </a:r>
            <a:endParaRPr kumimoji="0" lang="fr-FR" sz="2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8576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768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p:txBody>
          <a:bodyPr>
            <a:normAutofit/>
          </a:bodyPr>
          <a:lstStyle/>
          <a:p>
            <a:r>
              <a:rPr lang="en-US" sz="5400" dirty="0"/>
              <a:t>Thank you!</a:t>
            </a:r>
          </a:p>
        </p:txBody>
      </p:sp>
      <p:sp>
        <p:nvSpPr>
          <p:cNvPr id="6" name="Text Placeholder 5">
            <a:extLst>
              <a:ext uri="{FF2B5EF4-FFF2-40B4-BE49-F238E27FC236}">
                <a16:creationId xmlns:a16="http://schemas.microsoft.com/office/drawing/2014/main" id="{B298D056-086F-46DA-8A70-35C1DC9609E2}"/>
              </a:ext>
            </a:extLst>
          </p:cNvPr>
          <p:cNvSpPr>
            <a:spLocks noGrp="1"/>
          </p:cNvSpPr>
          <p:nvPr>
            <p:ph type="body" idx="1"/>
          </p:nvPr>
        </p:nvSpPr>
        <p:spPr/>
        <p:txBody>
          <a:bodyPr vert="horz" lIns="91440" tIns="45720" rIns="91440" bIns="45720" rtlCol="0" anchor="t">
            <a:noAutofit/>
          </a:bodyPr>
          <a:lstStyle/>
          <a:p>
            <a:r>
              <a:rPr lang="en-US" b="1" dirty="0">
                <a:latin typeface="Calibri Light"/>
                <a:ea typeface="Calibri Light"/>
                <a:cs typeface="Calibri Light"/>
              </a:rPr>
              <a:t>Healthcare-Associated Infections (HAI)-Lights From The Field</a:t>
            </a:r>
            <a:endParaRPr lang="en-US" dirty="0"/>
          </a:p>
        </p:txBody>
      </p:sp>
      <p:sp>
        <p:nvSpPr>
          <p:cNvPr id="8" name="Text Placeholder 7">
            <a:extLst>
              <a:ext uri="{FF2B5EF4-FFF2-40B4-BE49-F238E27FC236}">
                <a16:creationId xmlns:a16="http://schemas.microsoft.com/office/drawing/2014/main" id="{F47E4698-AFD4-C072-371E-918ED34D5EC9}"/>
              </a:ext>
            </a:extLst>
          </p:cNvPr>
          <p:cNvSpPr>
            <a:spLocks noGrp="1"/>
          </p:cNvSpPr>
          <p:nvPr>
            <p:ph type="body" sz="quarter" idx="10"/>
          </p:nvPr>
        </p:nvSpPr>
        <p:spPr/>
        <p:txBody>
          <a:bodyPr>
            <a:noAutofit/>
          </a:bodyPr>
          <a:lstStyle/>
          <a:p>
            <a:pPr>
              <a:lnSpc>
                <a:spcPct val="100000"/>
              </a:lnSpc>
              <a:spcBef>
                <a:spcPts val="0"/>
              </a:spcBef>
            </a:pPr>
            <a:r>
              <a:rPr lang="en-US" sz="2400" dirty="0"/>
              <a:t>Karen Nunez, MS, MPH, CIC, Angel Guevara, MS, MPH, CIC, Kourtney Lopez, MPH, CIC, Kelly Broussard, MPH, </a:t>
            </a:r>
            <a:r>
              <a:rPr lang="en-US" sz="2400" dirty="0">
                <a:ea typeface="Calibri"/>
                <a:cs typeface="Calibri"/>
              </a:rPr>
              <a:t>Kylie Reckinger, MPH</a:t>
            </a:r>
          </a:p>
          <a:p>
            <a:endParaRPr lang="en-US" sz="2400" dirty="0"/>
          </a:p>
        </p:txBody>
      </p:sp>
    </p:spTree>
    <p:extLst>
      <p:ext uri="{BB962C8B-B14F-4D97-AF65-F5344CB8AC3E}">
        <p14:creationId xmlns:p14="http://schemas.microsoft.com/office/powerpoint/2010/main" val="97267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4CF01175-9267-7295-8FA4-70A3D0793458}"/>
              </a:ext>
            </a:extLst>
          </p:cNvPr>
          <p:cNvSpPr>
            <a:spLocks noGrp="1"/>
          </p:cNvSpPr>
          <p:nvPr>
            <p:ph type="body" sz="half" idx="4294967295"/>
          </p:nvPr>
        </p:nvSpPr>
        <p:spPr>
          <a:xfrm>
            <a:off x="381166" y="1690688"/>
            <a:ext cx="4823294" cy="4325937"/>
          </a:xfrm>
        </p:spPr>
        <p:txBody>
          <a:bodyPr/>
          <a:lstStyle/>
          <a:p>
            <a:pPr marL="342900" indent="-342900">
              <a:spcBef>
                <a:spcPts val="600"/>
              </a:spcBef>
              <a:buFont typeface="Arial" panose="020B0604020202020204" pitchFamily="34" charset="0"/>
              <a:buChar char="•"/>
            </a:pPr>
            <a:r>
              <a:rPr lang="en-US" sz="2400" dirty="0">
                <a:ea typeface="Verdana" panose="020B0604030504040204" pitchFamily="34" charset="0"/>
              </a:rPr>
              <a:t>Texas is divided into 8 different public health regions (PHRs)</a:t>
            </a:r>
          </a:p>
          <a:p>
            <a:pPr marL="342900" indent="-342900">
              <a:spcBef>
                <a:spcPts val="600"/>
              </a:spcBef>
              <a:buFont typeface="Arial" panose="020B0604020202020204" pitchFamily="34" charset="0"/>
              <a:buChar char="•"/>
            </a:pPr>
            <a:r>
              <a:rPr lang="en-US" sz="2400" dirty="0">
                <a:ea typeface="Verdana" panose="020B0604030504040204" pitchFamily="34" charset="0"/>
              </a:rPr>
              <a:t>1-2 HAI epidemiologists assigned to each PHR</a:t>
            </a:r>
          </a:p>
          <a:p>
            <a:endParaRPr lang="en-US" dirty="0"/>
          </a:p>
        </p:txBody>
      </p:sp>
      <p:sp>
        <p:nvSpPr>
          <p:cNvPr id="12" name="Title 3">
            <a:extLst>
              <a:ext uri="{FF2B5EF4-FFF2-40B4-BE49-F238E27FC236}">
                <a16:creationId xmlns:a16="http://schemas.microsoft.com/office/drawing/2014/main" id="{80E9A982-77F8-911D-E951-14D1F7B80544}"/>
              </a:ext>
            </a:extLst>
          </p:cNvPr>
          <p:cNvSpPr>
            <a:spLocks noGrp="1"/>
          </p:cNvSpPr>
          <p:nvPr>
            <p:ph type="title" idx="4294967295"/>
          </p:nvPr>
        </p:nvSpPr>
        <p:spPr>
          <a:xfrm>
            <a:off x="381166" y="235184"/>
            <a:ext cx="5069516" cy="1325563"/>
          </a:xfrm>
        </p:spPr>
        <p:txBody>
          <a:bodyPr>
            <a:normAutofit/>
          </a:bodyPr>
          <a:lstStyle/>
          <a:p>
            <a:r>
              <a:rPr lang="en-US" dirty="0"/>
              <a:t>Texas Public Health Regions</a:t>
            </a:r>
          </a:p>
        </p:txBody>
      </p:sp>
      <p:sp>
        <p:nvSpPr>
          <p:cNvPr id="6" name="TextBox 5">
            <a:extLst>
              <a:ext uri="{FF2B5EF4-FFF2-40B4-BE49-F238E27FC236}">
                <a16:creationId xmlns:a16="http://schemas.microsoft.com/office/drawing/2014/main" id="{55AE20D4-0D0B-723E-D52A-A1F7788AB164}"/>
              </a:ext>
            </a:extLst>
          </p:cNvPr>
          <p:cNvSpPr txBox="1"/>
          <p:nvPr/>
        </p:nvSpPr>
        <p:spPr>
          <a:xfrm>
            <a:off x="381166" y="6160516"/>
            <a:ext cx="51549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200" b="0" i="0" u="none" strike="noStrike" kern="1200" cap="none" spc="0" normalizeH="0" baseline="0" noProof="0" dirty="0">
                <a:ln>
                  <a:noFill/>
                </a:ln>
                <a:solidFill>
                  <a:srgbClr val="0058A3"/>
                </a:solidFill>
                <a:effectLst/>
                <a:uLnTx/>
                <a:uFillTx/>
                <a:latin typeface="Calibri" panose="020F0502020204030204"/>
                <a:ea typeface="+mn-ea"/>
                <a:cs typeface="+mn-cs"/>
                <a:hlinkClick r:id="rId3"/>
              </a:rPr>
              <a:t>Texas Local and DSHS Regional Public Health Coverage Map | DSHS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accessed 07/03/25.</a:t>
            </a:r>
          </a:p>
        </p:txBody>
      </p:sp>
      <p:pic>
        <p:nvPicPr>
          <p:cNvPr id="2" name="Picture 1">
            <a:extLst>
              <a:ext uri="{FF2B5EF4-FFF2-40B4-BE49-F238E27FC236}">
                <a16:creationId xmlns:a16="http://schemas.microsoft.com/office/drawing/2014/main" id="{AE198F8D-F4E1-0402-6F17-75510D45128C}"/>
              </a:ext>
            </a:extLst>
          </p:cNvPr>
          <p:cNvPicPr>
            <a:picLocks noChangeAspect="1"/>
          </p:cNvPicPr>
          <p:nvPr/>
        </p:nvPicPr>
        <p:blipFill>
          <a:blip r:embed="rId4"/>
          <a:stretch>
            <a:fillRect/>
          </a:stretch>
        </p:blipFill>
        <p:spPr>
          <a:xfrm>
            <a:off x="5561185" y="0"/>
            <a:ext cx="6630815" cy="6622181"/>
          </a:xfrm>
          <a:prstGeom prst="rect">
            <a:avLst/>
          </a:prstGeom>
        </p:spPr>
      </p:pic>
    </p:spTree>
    <p:extLst>
      <p:ext uri="{BB962C8B-B14F-4D97-AF65-F5344CB8AC3E}">
        <p14:creationId xmlns:p14="http://schemas.microsoft.com/office/powerpoint/2010/main" val="972493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CDA9-C48B-BA57-42CC-C093DC5EEAF9}"/>
              </a:ext>
            </a:extLst>
          </p:cNvPr>
          <p:cNvSpPr>
            <a:spLocks noGrp="1"/>
          </p:cNvSpPr>
          <p:nvPr>
            <p:ph type="title"/>
          </p:nvPr>
        </p:nvSpPr>
        <p:spPr/>
        <p:txBody>
          <a:bodyPr anchor="ctr">
            <a:normAutofit/>
          </a:bodyPr>
          <a:lstStyle/>
          <a:p>
            <a:r>
              <a:rPr lang="en-US" dirty="0"/>
              <a:t>HAI Epidemiologists Role</a:t>
            </a:r>
          </a:p>
        </p:txBody>
      </p:sp>
      <p:graphicFrame>
        <p:nvGraphicFramePr>
          <p:cNvPr id="3" name="Content Placeholder 9">
            <a:extLst>
              <a:ext uri="{FF2B5EF4-FFF2-40B4-BE49-F238E27FC236}">
                <a16:creationId xmlns:a16="http://schemas.microsoft.com/office/drawing/2014/main" id="{C854496C-F36E-878A-2123-73FC721DAAEB}"/>
              </a:ext>
            </a:extLst>
          </p:cNvPr>
          <p:cNvGraphicFramePr>
            <a:graphicFrameLocks/>
          </p:cNvGraphicFramePr>
          <p:nvPr>
            <p:extLst>
              <p:ext uri="{D42A27DB-BD31-4B8C-83A1-F6EECF244321}">
                <p14:modId xmlns:p14="http://schemas.microsoft.com/office/powerpoint/2010/main" val="3460619845"/>
              </p:ext>
            </p:extLst>
          </p:nvPr>
        </p:nvGraphicFramePr>
        <p:xfrm>
          <a:off x="2397237" y="1880464"/>
          <a:ext cx="8947935" cy="442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962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D3BF23-0F5E-372E-E872-FF6F41D68985}"/>
              </a:ext>
            </a:extLst>
          </p:cNvPr>
          <p:cNvSpPr>
            <a:spLocks noGrp="1"/>
          </p:cNvSpPr>
          <p:nvPr>
            <p:ph idx="1"/>
          </p:nvPr>
        </p:nvSpPr>
        <p:spPr>
          <a:xfrm>
            <a:off x="2397238" y="2068643"/>
            <a:ext cx="8461284" cy="3967621"/>
          </a:xfrm>
        </p:spPr>
        <p:txBody>
          <a:bodyPr/>
          <a:lstStyle/>
          <a:p>
            <a:r>
              <a:rPr lang="en-US" sz="2400" dirty="0"/>
              <a:t>Antimicrobial resistant organisms</a:t>
            </a:r>
          </a:p>
          <a:p>
            <a:r>
              <a:rPr lang="en-US" sz="2400" dirty="0"/>
              <a:t>Bloodborne pathogens  </a:t>
            </a:r>
          </a:p>
          <a:p>
            <a:r>
              <a:rPr lang="en-US" sz="2400" dirty="0"/>
              <a:t>Medical products</a:t>
            </a:r>
          </a:p>
          <a:p>
            <a:r>
              <a:rPr lang="en-US" sz="2400" dirty="0"/>
              <a:t>Organ transplants </a:t>
            </a:r>
          </a:p>
          <a:p>
            <a:endParaRPr lang="en-US" dirty="0"/>
          </a:p>
          <a:p>
            <a:endParaRPr lang="en-US" dirty="0"/>
          </a:p>
        </p:txBody>
      </p:sp>
      <p:sp>
        <p:nvSpPr>
          <p:cNvPr id="3" name="Title 2">
            <a:extLst>
              <a:ext uri="{FF2B5EF4-FFF2-40B4-BE49-F238E27FC236}">
                <a16:creationId xmlns:a16="http://schemas.microsoft.com/office/drawing/2014/main" id="{5EAFA878-3FFA-7BEF-9AC0-684A570A0E8F}"/>
              </a:ext>
            </a:extLst>
          </p:cNvPr>
          <p:cNvSpPr>
            <a:spLocks noGrp="1"/>
          </p:cNvSpPr>
          <p:nvPr>
            <p:ph type="title"/>
          </p:nvPr>
        </p:nvSpPr>
        <p:spPr/>
        <p:txBody>
          <a:bodyPr/>
          <a:lstStyle/>
          <a:p>
            <a:r>
              <a:rPr lang="en-US" dirty="0"/>
              <a:t>HAI Investigations</a:t>
            </a:r>
          </a:p>
        </p:txBody>
      </p:sp>
    </p:spTree>
    <p:extLst>
      <p:ext uri="{BB962C8B-B14F-4D97-AF65-F5344CB8AC3E}">
        <p14:creationId xmlns:p14="http://schemas.microsoft.com/office/powerpoint/2010/main" val="684231639"/>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10.xml><?xml version="1.0" encoding="utf-8"?>
<a:theme xmlns:a="http://schemas.openxmlformats.org/drawingml/2006/main" name="1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11.xml><?xml version="1.0" encoding="utf-8"?>
<a:theme xmlns:a="http://schemas.openxmlformats.org/drawingml/2006/main" name="7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12.xml><?xml version="1.0" encoding="utf-8"?>
<a:theme xmlns:a="http://schemas.openxmlformats.org/drawingml/2006/main" name="1_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13.xml><?xml version="1.0" encoding="utf-8"?>
<a:theme xmlns:a="http://schemas.openxmlformats.org/drawingml/2006/main" name="TCPH Powerpoint - Template">
  <a:themeElements>
    <a:clrScheme name="Custom 1">
      <a:dk1>
        <a:sysClr val="windowText" lastClr="000000"/>
      </a:dk1>
      <a:lt1>
        <a:sysClr val="window" lastClr="FFFFFF"/>
      </a:lt1>
      <a:dk2>
        <a:srgbClr val="1C2957"/>
      </a:dk2>
      <a:lt2>
        <a:srgbClr val="F2EEE8"/>
      </a:lt2>
      <a:accent1>
        <a:srgbClr val="1C2957"/>
      </a:accent1>
      <a:accent2>
        <a:srgbClr val="C25128"/>
      </a:accent2>
      <a:accent3>
        <a:srgbClr val="235349"/>
      </a:accent3>
      <a:accent4>
        <a:srgbClr val="8064A2"/>
      </a:accent4>
      <a:accent5>
        <a:srgbClr val="CB9246"/>
      </a:accent5>
      <a:accent6>
        <a:srgbClr val="284F5F"/>
      </a:accent6>
      <a:hlink>
        <a:srgbClr val="2493D1"/>
      </a:hlink>
      <a:folHlink>
        <a:srgbClr val="6664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Custom Design">
  <a:themeElements>
    <a:clrScheme name="Custom 1">
      <a:dk1>
        <a:sysClr val="windowText" lastClr="000000"/>
      </a:dk1>
      <a:lt1>
        <a:sysClr val="window" lastClr="FFFFFF"/>
      </a:lt1>
      <a:dk2>
        <a:srgbClr val="1C2957"/>
      </a:dk2>
      <a:lt2>
        <a:srgbClr val="F2EEE8"/>
      </a:lt2>
      <a:accent1>
        <a:srgbClr val="1C2957"/>
      </a:accent1>
      <a:accent2>
        <a:srgbClr val="C25128"/>
      </a:accent2>
      <a:accent3>
        <a:srgbClr val="235349"/>
      </a:accent3>
      <a:accent4>
        <a:srgbClr val="2493D1"/>
      </a:accent4>
      <a:accent5>
        <a:srgbClr val="CB9246"/>
      </a:accent5>
      <a:accent6>
        <a:srgbClr val="284F5F"/>
      </a:accent6>
      <a:hlink>
        <a:srgbClr val="2493D1"/>
      </a:hlink>
      <a:folHlink>
        <a:srgbClr val="6664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1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5.xml><?xml version="1.0" encoding="utf-8"?>
<a:theme xmlns:a="http://schemas.openxmlformats.org/drawingml/2006/main" name="2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6.xml><?xml version="1.0" encoding="utf-8"?>
<a:theme xmlns:a="http://schemas.openxmlformats.org/drawingml/2006/main" name="3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7.xml><?xml version="1.0" encoding="utf-8"?>
<a:theme xmlns:a="http://schemas.openxmlformats.org/drawingml/2006/main" name="4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8.xml><?xml version="1.0" encoding="utf-8"?>
<a:theme xmlns:a="http://schemas.openxmlformats.org/drawingml/2006/main" name="5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9.xml><?xml version="1.0" encoding="utf-8"?>
<a:theme xmlns:a="http://schemas.openxmlformats.org/drawingml/2006/main" name="6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DSHS-Powerpoint-Template</Template>
  <TotalTime>4214</TotalTime>
  <Words>9347</Words>
  <Application>Microsoft Office PowerPoint</Application>
  <PresentationFormat>Widescreen</PresentationFormat>
  <Paragraphs>770</Paragraphs>
  <Slides>69</Slides>
  <Notes>47</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69</vt:i4>
      </vt:variant>
    </vt:vector>
  </HeadingPairs>
  <TitlesOfParts>
    <vt:vector size="93" baseType="lpstr">
      <vt:lpstr>Aptos</vt:lpstr>
      <vt:lpstr>Arial</vt:lpstr>
      <vt:lpstr>Arial Black</vt:lpstr>
      <vt:lpstr>Calibri</vt:lpstr>
      <vt:lpstr>Calibri Light</vt:lpstr>
      <vt:lpstr>Courier New</vt:lpstr>
      <vt:lpstr>pt-sans-pro</vt:lpstr>
      <vt:lpstr>Symbol</vt:lpstr>
      <vt:lpstr>Verdana</vt:lpstr>
      <vt:lpstr>Wingdings</vt:lpstr>
      <vt:lpstr>DSHS Slide Theme</vt:lpstr>
      <vt:lpstr>DSHS Slide Layout 2</vt:lpstr>
      <vt:lpstr>DSHS Slide Layout 3</vt:lpstr>
      <vt:lpstr>1_DSHS Slide Layout 2</vt:lpstr>
      <vt:lpstr>2_DSHS Slide Layout 2</vt:lpstr>
      <vt:lpstr>3_DSHS Slide Layout 2</vt:lpstr>
      <vt:lpstr>4_DSHS Slide Layout 2</vt:lpstr>
      <vt:lpstr>5_DSHS Slide Layout 2</vt:lpstr>
      <vt:lpstr>6_DSHS Slide Layout 2</vt:lpstr>
      <vt:lpstr>1_DSHS Slide Theme</vt:lpstr>
      <vt:lpstr>7_DSHS Slide Layout 2</vt:lpstr>
      <vt:lpstr>1_DSHS Slide Layout 3</vt:lpstr>
      <vt:lpstr>TCPH Powerpoint - Template</vt:lpstr>
      <vt:lpstr>1_Custom Design</vt:lpstr>
      <vt:lpstr>Healthcare-Associated Infections (HAI)-Lights From The Field</vt:lpstr>
      <vt:lpstr>Presentation Outline</vt:lpstr>
      <vt:lpstr>PowerPoint Presentation</vt:lpstr>
      <vt:lpstr>Healthcare Safety Unit</vt:lpstr>
      <vt:lpstr>Healthcare Safety Unit Teams</vt:lpstr>
      <vt:lpstr>Healthcare-Associated Infections</vt:lpstr>
      <vt:lpstr>Texas Public Health Regions</vt:lpstr>
      <vt:lpstr>HAI Epidemiologists Role</vt:lpstr>
      <vt:lpstr>HAI Investigations</vt:lpstr>
      <vt:lpstr>2. Hepatitis B Exposure in an Acute Care Hospital Dialysis Unit</vt:lpstr>
      <vt:lpstr>HAIs in Dialysis Settings</vt:lpstr>
      <vt:lpstr>Hepatitis B Overview</vt:lpstr>
      <vt:lpstr>Hepatitis B Clinical Testing</vt:lpstr>
      <vt:lpstr>PowerPoint Presentation</vt:lpstr>
      <vt:lpstr>Patient Timeline</vt:lpstr>
      <vt:lpstr>Facility Actions</vt:lpstr>
      <vt:lpstr>Public Health Actions </vt:lpstr>
      <vt:lpstr>Infection Control Assessment</vt:lpstr>
      <vt:lpstr>Next steps</vt:lpstr>
      <vt:lpstr>Acknowledgements</vt:lpstr>
      <vt:lpstr>3. Methicillin-Resistant Staphylococcus aureus (MRSA) in a Neonatal Intensive Care Unit</vt:lpstr>
      <vt:lpstr>Methicillin-Resistant Staphylococcus aureus (MRSA) Overview </vt:lpstr>
      <vt:lpstr>MRSA Screening Recommendations</vt:lpstr>
      <vt:lpstr>MRSA Infection  Control  Recommendations</vt:lpstr>
      <vt:lpstr>Initial Report</vt:lpstr>
      <vt:lpstr>Facility Audits</vt:lpstr>
      <vt:lpstr>Infection Control Assessment</vt:lpstr>
      <vt:lpstr>Action Plan Tool Example</vt:lpstr>
      <vt:lpstr>Recommendations Provided</vt:lpstr>
      <vt:lpstr>Facility actions</vt:lpstr>
      <vt:lpstr>Acknowledgements </vt:lpstr>
      <vt:lpstr>Contact Us!</vt:lpstr>
      <vt:lpstr>Two Fatal Kidney Transplant-Associated West Nile Virus Infections, 2024</vt:lpstr>
      <vt:lpstr>Objectives</vt:lpstr>
      <vt:lpstr>Blood and Organ Supply Screening and Safety</vt:lpstr>
      <vt:lpstr>Transplant/Transfusion Safety Measures</vt:lpstr>
      <vt:lpstr>Zoonotic Transplant/Transfusion Risks</vt:lpstr>
      <vt:lpstr>West Nile Virus Background</vt:lpstr>
      <vt:lpstr>About WNV</vt:lpstr>
      <vt:lpstr>Annual WNND and WNF Cases and Case Fatality Ratio (CFR)  in Texas, 2015-2024*</vt:lpstr>
      <vt:lpstr>Organ Transmission Investigation Process</vt:lpstr>
      <vt:lpstr>Public Health Investigation Process</vt:lpstr>
      <vt:lpstr>Assessing Risk of Transmission</vt:lpstr>
      <vt:lpstr>Organ Transmission WNV Investigation in 2024</vt:lpstr>
      <vt:lpstr>Public Health Investigation</vt:lpstr>
      <vt:lpstr>Public Health Investigation</vt:lpstr>
      <vt:lpstr>Investigative Conclusions</vt:lpstr>
      <vt:lpstr>Genetic Analysis and Conclusions</vt:lpstr>
      <vt:lpstr>Investigative Conclusions</vt:lpstr>
      <vt:lpstr>Conclusions</vt:lpstr>
      <vt:lpstr>Future Recommendations</vt:lpstr>
      <vt:lpstr>Resources</vt:lpstr>
      <vt:lpstr>Thank You!</vt:lpstr>
      <vt:lpstr>Uncovering Candida auris:  A Targeted Surveillance Effort in an Acute Care Hospital</vt:lpstr>
      <vt:lpstr>PowerPoint Presentation</vt:lpstr>
      <vt:lpstr>Definitions</vt:lpstr>
      <vt:lpstr>Candida auris Overview</vt:lpstr>
      <vt:lpstr>PPS Cadence </vt:lpstr>
      <vt:lpstr>Timeline of Events</vt:lpstr>
      <vt:lpstr>Timeline of Events</vt:lpstr>
      <vt:lpstr>PPS Patient Results February 2024 - June 2025</vt:lpstr>
      <vt:lpstr>PPS Patient Results</vt:lpstr>
      <vt:lpstr>PPS Challenges</vt:lpstr>
      <vt:lpstr>Applied Solutions</vt:lpstr>
      <vt:lpstr>Key Takeaways</vt:lpstr>
      <vt:lpstr>PowerPoint Presentation</vt:lpstr>
      <vt:lpstr>References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Nunez,Karen (DSHS)</cp:lastModifiedBy>
  <cp:revision>70</cp:revision>
  <dcterms:created xsi:type="dcterms:W3CDTF">2018-12-06T15:25:41Z</dcterms:created>
  <dcterms:modified xsi:type="dcterms:W3CDTF">2025-07-23T13:20:47Z</dcterms:modified>
</cp:coreProperties>
</file>