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0"/>
  </p:notesMasterIdLst>
  <p:sldIdLst>
    <p:sldId id="256" r:id="rId2"/>
    <p:sldId id="991" r:id="rId3"/>
    <p:sldId id="1039" r:id="rId4"/>
    <p:sldId id="992" r:id="rId5"/>
    <p:sldId id="993" r:id="rId6"/>
    <p:sldId id="999" r:id="rId7"/>
    <p:sldId id="1026" r:id="rId8"/>
    <p:sldId id="1025" r:id="rId9"/>
    <p:sldId id="759" r:id="rId10"/>
    <p:sldId id="996" r:id="rId11"/>
    <p:sldId id="1032" r:id="rId12"/>
    <p:sldId id="995" r:id="rId13"/>
    <p:sldId id="1033" r:id="rId14"/>
    <p:sldId id="1021" r:id="rId15"/>
    <p:sldId id="1040" r:id="rId16"/>
    <p:sldId id="1010" r:id="rId17"/>
    <p:sldId id="1028" r:id="rId18"/>
    <p:sldId id="1008" r:id="rId19"/>
    <p:sldId id="1009" r:id="rId20"/>
    <p:sldId id="1002" r:id="rId21"/>
    <p:sldId id="1012" r:id="rId22"/>
    <p:sldId id="1029" r:id="rId23"/>
    <p:sldId id="1035" r:id="rId24"/>
    <p:sldId id="998" r:id="rId25"/>
    <p:sldId id="1024" r:id="rId26"/>
    <p:sldId id="1041" r:id="rId27"/>
    <p:sldId id="1027" r:id="rId28"/>
    <p:sldId id="1042" r:id="rId29"/>
    <p:sldId id="1022" r:id="rId30"/>
    <p:sldId id="966" r:id="rId31"/>
    <p:sldId id="1015" r:id="rId32"/>
    <p:sldId id="1014" r:id="rId33"/>
    <p:sldId id="1038" r:id="rId34"/>
    <p:sldId id="1013" r:id="rId35"/>
    <p:sldId id="1018" r:id="rId36"/>
    <p:sldId id="1019" r:id="rId37"/>
    <p:sldId id="1043" r:id="rId38"/>
    <p:sldId id="273" r:id="rId39"/>
  </p:sldIdLst>
  <p:sldSz cx="12192000" cy="6858000"/>
  <p:notesSz cx="6858000" cy="9144000"/>
  <p:embeddedFontLst>
    <p:embeddedFont>
      <p:font typeface="Nunito" pitchFamily="2" charset="0"/>
      <p:regular r:id="rId41"/>
      <p:bold r:id="rId42"/>
      <p:italic r:id="rId43"/>
      <p:boldItalic r:id="rId4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2" roundtripDataSignature="AMtx7miRjM2dvfD3s647tcwxsaCG1ufXDg=="/>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AAD2806-83DB-8915-9F65-5820463ED5E2}" name="Brecosky, Hailey" initials="HB" userId="S::hailey.brecosky@austin.utexas.edu::4f9ab530-746d-494a-ae64-095e8298ca6c" providerId="AD"/>
  <p188:author id="{9E72EE10-1939-F2CC-CF2D-3C730DD7AA60}" name="Sebastian, Katherine" initials="KS" userId="S::kate.sebastian@austin.utexas.edu::d99a2bb2-e378-448f-a8e4-419c84e14c8f" providerId="AD"/>
  <p188:author id="{0B487B1C-4B8A-9DD8-2F03-F2160ECBA1BE}" name="Thyagarajan, Rama V" initials="RT" userId="S::rama.thyagarajan@austin.utexas.edu::7833749a-0af1-4425-820d-f3c8bdcae233" providerId="AD"/>
  <p188:author id="{AAD04DEF-B67F-51DB-230B-DD7826F66FAF}" name="Glazebrook,Katy  (DSHS)" initials="G(" userId="S::Katy.Glazebrook@dshs.texas.gov::13a23d8e-abb9-4d61-b07c-d1a8013a6c95" providerId="AD"/>
  <p188:author id="{11A55CF8-C2EA-CE4D-C7B7-6EBFB944CE7D}" name="Lee,Jennifer  (DSHS)" initials="L(" userId="S::Jennifer.Lee2@dshs.texas.gov::3f54a45b-14ba-4dd6-a256-82fc94de2d4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53" autoAdjust="0"/>
    <p:restoredTop sz="86325" autoAdjust="0"/>
  </p:normalViewPr>
  <p:slideViewPr>
    <p:cSldViewPr snapToGrid="0">
      <p:cViewPr>
        <p:scale>
          <a:sx n="50" d="100"/>
          <a:sy n="50" d="100"/>
        </p:scale>
        <p:origin x="1280" y="13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2.fntdata"/><Relationship Id="rId104"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microsoft.com/office/2018/10/relationships/authors" Target="author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102"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3.fntdata"/><Relationship Id="rId10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e2786fa4d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e2786fa4df_1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54DDE-5610-2207-1409-1DA46015CC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F391B1-09D1-8BFC-9358-8E95ECCE296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F158A8-A3FB-9E48-3C54-1A0C81D9AD2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B510A5A-30B6-F1B3-F8AD-95478943A836}"/>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3963732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F8A72A-AD79-3FE6-B93A-AC13E5C808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62B434-7C40-8A5D-ABDC-36F7C5BE07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D7FAA6-7AB7-07CD-DC5D-268765C138A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1917080-EB43-E8D7-9396-C41570A74D12}"/>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26</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583505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2A949-3062-EB6D-E36C-3BC0F2DD96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E14C250-A35A-833F-4280-9356FE6B02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3F5196-D880-7063-A151-405F5BF99D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E947039-6824-3C23-A8AD-BCF61902D02B}"/>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28</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68778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8761B9-1A35-C669-C6E2-873B18700E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8D49DA-D362-72EB-B64F-7FA0142C86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2BAD6C-7078-1DA9-6C99-7A498868E3D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C579EF9-2AF0-DFA8-171E-A2008DE5DA56}"/>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29</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76990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ge2786fa4df_1_2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6" name="Google Shape;296;ge2786fa4df_1_24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97" name="Google Shape;297;ge2786fa4df_1_24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38</a:t>
            </a:fld>
            <a:endParaRPr dirty="0"/>
          </a:p>
        </p:txBody>
      </p:sp>
    </p:spTree>
    <p:extLst>
      <p:ext uri="{BB962C8B-B14F-4D97-AF65-F5344CB8AC3E}">
        <p14:creationId xmlns:p14="http://schemas.microsoft.com/office/powerpoint/2010/main" val="31575085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102630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0ADFF-3B19-53CD-1BB2-D2B2981CE9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C9AC34-30FA-E9D7-E803-5BD3DD7F29E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D945F8F-29E9-7FDC-D614-8395CD49989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2F8060C-663E-9E46-670E-84A0FC67BD7B}"/>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4141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81535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4442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B4624-79D9-539F-AE6E-1264E95918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E51D5C-FB08-C300-18FC-F7577CF3999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14D579-A6CE-2416-52BE-B88BB15471F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5B8D57B-B7CC-68D8-9275-EF6F3497909A}"/>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05177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E686F-2EB1-4B43-AC48-4CA71B511F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DFE355-3D34-92E3-F18C-CB567077FB0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FC4C326-417A-C2D9-FE0D-DA09DDB1E2F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60CDF93-6EB0-70C5-3D02-55C5EEBB84DF}"/>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26710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852B94-52DA-905A-6E04-6224F43CB1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D7DACF-6530-1C9D-872D-EDD2F9C2FC7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EBEDB35-3548-B02F-BE62-A107FD1F694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51A3CBE-4A95-48C6-4A00-5FACC6505253}"/>
              </a:ext>
            </a:extLst>
          </p:cNvPr>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72182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4426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7"/>
          <p:cNvSpPr txBox="1">
            <a:spLocks noGrp="1"/>
          </p:cNvSpPr>
          <p:nvPr>
            <p:ph type="ctrTitle"/>
          </p:nvPr>
        </p:nvSpPr>
        <p:spPr>
          <a:xfrm>
            <a:off x="914400" y="2131486"/>
            <a:ext cx="10363200" cy="1468967"/>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4400"/>
              <a:buFont typeface="Times New Roman"/>
              <a:buNone/>
              <a:defRPr sz="6000" b="1">
                <a:solidFill>
                  <a:schemeClr val="accent6">
                    <a:lumMod val="75000"/>
                  </a:schemeClr>
                </a:solidFill>
                <a:latin typeface="Times New Roman"/>
                <a:ea typeface="Times New Roman"/>
                <a:cs typeface="Times New Roman"/>
                <a:sym typeface="Times New Roman"/>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17" name="Google Shape;17;p27"/>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FFFFFF"/>
              </a:buClr>
              <a:buSzPts val="3200"/>
              <a:buNone/>
              <a:defRPr b="1">
                <a:solidFill>
                  <a:schemeClr val="bg1"/>
                </a:solidFill>
                <a:latin typeface="+mj-lt"/>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dirty="0"/>
          </a:p>
        </p:txBody>
      </p:sp>
      <p:sp>
        <p:nvSpPr>
          <p:cNvPr id="18" name="Google Shape;18;p27"/>
          <p:cNvSpPr txBox="1">
            <a:spLocks noGrp="1"/>
          </p:cNvSpPr>
          <p:nvPr>
            <p:ph type="dt" idx="10"/>
          </p:nvPr>
        </p:nvSpPr>
        <p:spPr>
          <a:xfrm>
            <a:off x="609600" y="6356352"/>
            <a:ext cx="2844800" cy="36618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19" name="Google Shape;19;p27"/>
          <p:cNvSpPr txBox="1">
            <a:spLocks noGrp="1"/>
          </p:cNvSpPr>
          <p:nvPr>
            <p:ph type="ftr" idx="11"/>
          </p:nvPr>
        </p:nvSpPr>
        <p:spPr>
          <a:xfrm>
            <a:off x="4165600" y="6356352"/>
            <a:ext cx="3860800" cy="36618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0" name="Google Shape;20;p27"/>
          <p:cNvSpPr txBox="1">
            <a:spLocks noGrp="1"/>
          </p:cNvSpPr>
          <p:nvPr>
            <p:ph type="sldNum" idx="12"/>
          </p:nvPr>
        </p:nvSpPr>
        <p:spPr>
          <a:xfrm>
            <a:off x="8737600" y="6356352"/>
            <a:ext cx="2844800" cy="36618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8"/>
          <p:cNvSpPr txBox="1">
            <a:spLocks noGrp="1"/>
          </p:cNvSpPr>
          <p:nvPr>
            <p:ph type="title"/>
          </p:nvPr>
        </p:nvSpPr>
        <p:spPr>
          <a:xfrm>
            <a:off x="609600" y="555761"/>
            <a:ext cx="10972800" cy="86240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1800"/>
              <a:buNone/>
              <a:defRPr sz="4000" b="1" i="0" baseline="0">
                <a:latin typeface="Times New Roman" panose="02020603050405020304" pitchFamily="18" charset="0"/>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dirty="0"/>
          </a:p>
        </p:txBody>
      </p:sp>
      <p:sp>
        <p:nvSpPr>
          <p:cNvPr id="23" name="Google Shape;23;p28"/>
          <p:cNvSpPr txBox="1">
            <a:spLocks noGrp="1"/>
          </p:cNvSpPr>
          <p:nvPr>
            <p:ph type="body" idx="1"/>
          </p:nvPr>
        </p:nvSpPr>
        <p:spPr>
          <a:xfrm>
            <a:off x="609600" y="1600202"/>
            <a:ext cx="10972800" cy="452543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rgbClr val="FFFFFF"/>
              </a:buClr>
              <a:buSzPts val="3200"/>
              <a:buChar char="•"/>
              <a:defRPr sz="2800" baseline="0">
                <a:latin typeface="Times New Roman"/>
                <a:ea typeface="Times New Roman"/>
                <a:cs typeface="Times New Roman"/>
                <a:sym typeface="Times New Roman"/>
              </a:defRPr>
            </a:lvl1pPr>
            <a:lvl2pPr marL="914400" lvl="1" indent="-406400" algn="l">
              <a:spcBef>
                <a:spcPts val="560"/>
              </a:spcBef>
              <a:spcAft>
                <a:spcPts val="0"/>
              </a:spcAft>
              <a:buClr>
                <a:srgbClr val="FFFFFF"/>
              </a:buClr>
              <a:buSzPts val="2800"/>
              <a:buChar char="–"/>
              <a:defRPr>
                <a:latin typeface="Times New Roman"/>
                <a:ea typeface="Times New Roman"/>
                <a:cs typeface="Times New Roman"/>
                <a:sym typeface="Times New Roman"/>
              </a:defRPr>
            </a:lvl2pPr>
            <a:lvl3pPr marL="1371600" lvl="2" indent="-381000" algn="l">
              <a:spcBef>
                <a:spcPts val="480"/>
              </a:spcBef>
              <a:spcAft>
                <a:spcPts val="0"/>
              </a:spcAft>
              <a:buClr>
                <a:srgbClr val="FFFFFF"/>
              </a:buClr>
              <a:buSzPts val="2400"/>
              <a:buChar char="•"/>
              <a:defRPr>
                <a:latin typeface="Times New Roman"/>
                <a:ea typeface="Times New Roman"/>
                <a:cs typeface="Times New Roman"/>
                <a:sym typeface="Times New Roman"/>
              </a:defRPr>
            </a:lvl3pPr>
            <a:lvl4pPr marL="1828800" lvl="3" indent="-355600" algn="l">
              <a:spcBef>
                <a:spcPts val="400"/>
              </a:spcBef>
              <a:spcAft>
                <a:spcPts val="0"/>
              </a:spcAft>
              <a:buClr>
                <a:srgbClr val="FFFFFF"/>
              </a:buClr>
              <a:buSzPts val="2000"/>
              <a:buChar char="–"/>
              <a:defRPr>
                <a:latin typeface="Times New Roman"/>
                <a:ea typeface="Times New Roman"/>
                <a:cs typeface="Times New Roman"/>
                <a:sym typeface="Times New Roman"/>
              </a:defRPr>
            </a:lvl4pPr>
            <a:lvl5pPr marL="2286000" lvl="4" indent="-355600" algn="l">
              <a:spcBef>
                <a:spcPts val="400"/>
              </a:spcBef>
              <a:spcAft>
                <a:spcPts val="0"/>
              </a:spcAft>
              <a:buClr>
                <a:srgbClr val="FFFFFF"/>
              </a:buClr>
              <a:buSzPts val="2000"/>
              <a:buChar char="»"/>
              <a:defRPr>
                <a:latin typeface="Times New Roman"/>
                <a:ea typeface="Times New Roman"/>
                <a:cs typeface="Times New Roman"/>
                <a:sym typeface="Times New Roman"/>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dirty="0"/>
          </a:p>
        </p:txBody>
      </p:sp>
      <p:sp>
        <p:nvSpPr>
          <p:cNvPr id="24" name="Google Shape;24;p28"/>
          <p:cNvSpPr txBox="1">
            <a:spLocks noGrp="1"/>
          </p:cNvSpPr>
          <p:nvPr>
            <p:ph type="dt" idx="10"/>
          </p:nvPr>
        </p:nvSpPr>
        <p:spPr>
          <a:xfrm>
            <a:off x="609600" y="6356352"/>
            <a:ext cx="2844800" cy="36618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5" name="Google Shape;25;p28"/>
          <p:cNvSpPr txBox="1">
            <a:spLocks noGrp="1"/>
          </p:cNvSpPr>
          <p:nvPr>
            <p:ph type="ftr" idx="11"/>
          </p:nvPr>
        </p:nvSpPr>
        <p:spPr>
          <a:xfrm>
            <a:off x="4165600" y="6356352"/>
            <a:ext cx="3860800" cy="36618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26" name="Google Shape;26;p28"/>
          <p:cNvSpPr txBox="1">
            <a:spLocks noGrp="1"/>
          </p:cNvSpPr>
          <p:nvPr>
            <p:ph type="sldNum" idx="12"/>
          </p:nvPr>
        </p:nvSpPr>
        <p:spPr>
          <a:xfrm>
            <a:off x="8737600" y="6356352"/>
            <a:ext cx="2844800" cy="36618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30"/>
          <p:cNvSpPr txBox="1">
            <a:spLocks noGrp="1"/>
          </p:cNvSpPr>
          <p:nvPr>
            <p:ph type="title"/>
          </p:nvPr>
        </p:nvSpPr>
        <p:spPr>
          <a:xfrm>
            <a:off x="963084" y="4406901"/>
            <a:ext cx="10363200" cy="1363133"/>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lt1"/>
              </a:buClr>
              <a:buSzPts val="4000"/>
              <a:buFont typeface="Arial"/>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30"/>
          <p:cNvSpPr txBox="1">
            <a:spLocks noGrp="1"/>
          </p:cNvSpPr>
          <p:nvPr>
            <p:ph type="body" idx="1"/>
          </p:nvPr>
        </p:nvSpPr>
        <p:spPr>
          <a:xfrm>
            <a:off x="963084" y="2906185"/>
            <a:ext cx="10363200" cy="1500716"/>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chemeClr val="lt1"/>
              </a:buClr>
              <a:buSzPts val="2000"/>
              <a:buNone/>
              <a:defRPr sz="2000">
                <a:solidFill>
                  <a:schemeClr val="lt1"/>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5" name="Google Shape;35;p30"/>
          <p:cNvSpPr txBox="1">
            <a:spLocks noGrp="1"/>
          </p:cNvSpPr>
          <p:nvPr>
            <p:ph type="dt" idx="10"/>
          </p:nvPr>
        </p:nvSpPr>
        <p:spPr>
          <a:xfrm>
            <a:off x="609600" y="6356352"/>
            <a:ext cx="2844800" cy="36618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6" name="Google Shape;36;p30"/>
          <p:cNvSpPr txBox="1">
            <a:spLocks noGrp="1"/>
          </p:cNvSpPr>
          <p:nvPr>
            <p:ph type="ftr" idx="11"/>
          </p:nvPr>
        </p:nvSpPr>
        <p:spPr>
          <a:xfrm>
            <a:off x="4165600" y="6356352"/>
            <a:ext cx="3860800" cy="36618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7" name="Google Shape;37;p30"/>
          <p:cNvSpPr txBox="1">
            <a:spLocks noGrp="1"/>
          </p:cNvSpPr>
          <p:nvPr>
            <p:ph type="sldNum" idx="12"/>
          </p:nvPr>
        </p:nvSpPr>
        <p:spPr>
          <a:xfrm>
            <a:off x="8737600" y="6356352"/>
            <a:ext cx="2844800" cy="36618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35"/>
          <p:cNvSpPr txBox="1">
            <a:spLocks noGrp="1"/>
          </p:cNvSpPr>
          <p:nvPr>
            <p:ph type="title"/>
          </p:nvPr>
        </p:nvSpPr>
        <p:spPr>
          <a:xfrm>
            <a:off x="609602" y="273053"/>
            <a:ext cx="4011084" cy="1162049"/>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35"/>
          <p:cNvSpPr txBox="1">
            <a:spLocks noGrp="1"/>
          </p:cNvSpPr>
          <p:nvPr>
            <p:ph type="body" idx="1"/>
          </p:nvPr>
        </p:nvSpPr>
        <p:spPr>
          <a:xfrm>
            <a:off x="4766733" y="273052"/>
            <a:ext cx="6815667" cy="585258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rgbClr val="FFFFFF"/>
              </a:buClr>
              <a:buSzPts val="3200"/>
              <a:buChar char="•"/>
              <a:defRPr sz="3200"/>
            </a:lvl1pPr>
            <a:lvl2pPr marL="914400" lvl="1" indent="-406400" algn="l">
              <a:spcBef>
                <a:spcPts val="560"/>
              </a:spcBef>
              <a:spcAft>
                <a:spcPts val="0"/>
              </a:spcAft>
              <a:buClr>
                <a:srgbClr val="FFFFFF"/>
              </a:buClr>
              <a:buSzPts val="2800"/>
              <a:buChar char="–"/>
              <a:defRPr sz="2800"/>
            </a:lvl2pPr>
            <a:lvl3pPr marL="1371600" lvl="2" indent="-381000" algn="l">
              <a:spcBef>
                <a:spcPts val="480"/>
              </a:spcBef>
              <a:spcAft>
                <a:spcPts val="0"/>
              </a:spcAft>
              <a:buClr>
                <a:srgbClr val="FFFFFF"/>
              </a:buClr>
              <a:buSzPts val="2400"/>
              <a:buChar char="•"/>
              <a:defRPr sz="2400"/>
            </a:lvl3pPr>
            <a:lvl4pPr marL="1828800" lvl="3" indent="-355600" algn="l">
              <a:spcBef>
                <a:spcPts val="400"/>
              </a:spcBef>
              <a:spcAft>
                <a:spcPts val="0"/>
              </a:spcAft>
              <a:buClr>
                <a:srgbClr val="FFFFFF"/>
              </a:buClr>
              <a:buSzPts val="2000"/>
              <a:buChar char="–"/>
              <a:defRPr sz="2000"/>
            </a:lvl4pPr>
            <a:lvl5pPr marL="2286000" lvl="4" indent="-355600" algn="l">
              <a:spcBef>
                <a:spcPts val="400"/>
              </a:spcBef>
              <a:spcAft>
                <a:spcPts val="0"/>
              </a:spcAft>
              <a:buClr>
                <a:srgbClr val="FFFFFF"/>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6" name="Google Shape;66;p35"/>
          <p:cNvSpPr txBox="1">
            <a:spLocks noGrp="1"/>
          </p:cNvSpPr>
          <p:nvPr>
            <p:ph type="body" idx="2"/>
          </p:nvPr>
        </p:nvSpPr>
        <p:spPr>
          <a:xfrm>
            <a:off x="609602" y="1435101"/>
            <a:ext cx="4011084" cy="469053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rgbClr val="FFFFFF"/>
              </a:buClr>
              <a:buSzPts val="1400"/>
              <a:buNone/>
              <a:defRPr sz="1400"/>
            </a:lvl1pPr>
            <a:lvl2pPr marL="914400" lvl="1" indent="-228600" algn="l">
              <a:spcBef>
                <a:spcPts val="240"/>
              </a:spcBef>
              <a:spcAft>
                <a:spcPts val="0"/>
              </a:spcAft>
              <a:buClr>
                <a:srgbClr val="FFFFFF"/>
              </a:buClr>
              <a:buSzPts val="1200"/>
              <a:buNone/>
              <a:defRPr sz="1200"/>
            </a:lvl2pPr>
            <a:lvl3pPr marL="1371600" lvl="2" indent="-228600" algn="l">
              <a:spcBef>
                <a:spcPts val="200"/>
              </a:spcBef>
              <a:spcAft>
                <a:spcPts val="0"/>
              </a:spcAft>
              <a:buClr>
                <a:srgbClr val="FFFFFF"/>
              </a:buClr>
              <a:buSzPts val="1000"/>
              <a:buNone/>
              <a:defRPr sz="1000"/>
            </a:lvl3pPr>
            <a:lvl4pPr marL="1828800" lvl="3" indent="-228600" algn="l">
              <a:spcBef>
                <a:spcPts val="180"/>
              </a:spcBef>
              <a:spcAft>
                <a:spcPts val="0"/>
              </a:spcAft>
              <a:buClr>
                <a:srgbClr val="FFFFFF"/>
              </a:buClr>
              <a:buSzPts val="900"/>
              <a:buNone/>
              <a:defRPr sz="900"/>
            </a:lvl4pPr>
            <a:lvl5pPr marL="2286000" lvl="4" indent="-228600" algn="l">
              <a:spcBef>
                <a:spcPts val="180"/>
              </a:spcBef>
              <a:spcAft>
                <a:spcPts val="0"/>
              </a:spcAft>
              <a:buClr>
                <a:srgbClr val="FFFFFF"/>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7" name="Google Shape;67;p35"/>
          <p:cNvSpPr txBox="1">
            <a:spLocks noGrp="1"/>
          </p:cNvSpPr>
          <p:nvPr>
            <p:ph type="dt" idx="10"/>
          </p:nvPr>
        </p:nvSpPr>
        <p:spPr>
          <a:xfrm>
            <a:off x="609600" y="6356352"/>
            <a:ext cx="2844800" cy="36618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35"/>
          <p:cNvSpPr txBox="1">
            <a:spLocks noGrp="1"/>
          </p:cNvSpPr>
          <p:nvPr>
            <p:ph type="ftr" idx="11"/>
          </p:nvPr>
        </p:nvSpPr>
        <p:spPr>
          <a:xfrm>
            <a:off x="4165600" y="6356352"/>
            <a:ext cx="3860800" cy="36618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35"/>
          <p:cNvSpPr txBox="1">
            <a:spLocks noGrp="1"/>
          </p:cNvSpPr>
          <p:nvPr>
            <p:ph type="sldNum" idx="12"/>
          </p:nvPr>
        </p:nvSpPr>
        <p:spPr>
          <a:xfrm>
            <a:off x="8737600" y="6356352"/>
            <a:ext cx="2844800" cy="36618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7"/>
        <p:cNvGrpSpPr/>
        <p:nvPr/>
      </p:nvGrpSpPr>
      <p:grpSpPr>
        <a:xfrm>
          <a:off x="0" y="0"/>
          <a:ext cx="0" cy="0"/>
          <a:chOff x="0" y="0"/>
          <a:chExt cx="0" cy="0"/>
        </a:xfrm>
      </p:grpSpPr>
      <p:sp>
        <p:nvSpPr>
          <p:cNvPr id="78" name="Google Shape;78;p37"/>
          <p:cNvSpPr txBox="1">
            <a:spLocks noGrp="1"/>
          </p:cNvSpPr>
          <p:nvPr>
            <p:ph type="title"/>
          </p:nvPr>
        </p:nvSpPr>
        <p:spPr>
          <a:xfrm>
            <a:off x="609600" y="555761"/>
            <a:ext cx="10972800" cy="86240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9" name="Google Shape;79;p37"/>
          <p:cNvSpPr txBox="1">
            <a:spLocks noGrp="1"/>
          </p:cNvSpPr>
          <p:nvPr>
            <p:ph type="body" idx="1"/>
          </p:nvPr>
        </p:nvSpPr>
        <p:spPr>
          <a:xfrm rot="5400000">
            <a:off x="3833284" y="-1623481"/>
            <a:ext cx="4525433" cy="10972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rgbClr val="FFFFFF"/>
              </a:buClr>
              <a:buSzPts val="1800"/>
              <a:buChar char="•"/>
              <a:defRPr/>
            </a:lvl1pPr>
            <a:lvl2pPr marL="914400" lvl="1" indent="-342900" algn="l">
              <a:spcBef>
                <a:spcPts val="360"/>
              </a:spcBef>
              <a:spcAft>
                <a:spcPts val="0"/>
              </a:spcAft>
              <a:buClr>
                <a:srgbClr val="FFFFFF"/>
              </a:buClr>
              <a:buSzPts val="1800"/>
              <a:buChar char="–"/>
              <a:defRPr/>
            </a:lvl2pPr>
            <a:lvl3pPr marL="1371600" lvl="2" indent="-342900" algn="l">
              <a:spcBef>
                <a:spcPts val="360"/>
              </a:spcBef>
              <a:spcAft>
                <a:spcPts val="0"/>
              </a:spcAft>
              <a:buClr>
                <a:srgbClr val="FFFFFF"/>
              </a:buClr>
              <a:buSzPts val="1800"/>
              <a:buChar char="•"/>
              <a:defRPr/>
            </a:lvl3pPr>
            <a:lvl4pPr marL="1828800" lvl="3" indent="-342900" algn="l">
              <a:spcBef>
                <a:spcPts val="360"/>
              </a:spcBef>
              <a:spcAft>
                <a:spcPts val="0"/>
              </a:spcAft>
              <a:buClr>
                <a:srgbClr val="FFFFFF"/>
              </a:buClr>
              <a:buSzPts val="1800"/>
              <a:buChar char="–"/>
              <a:defRPr/>
            </a:lvl4pPr>
            <a:lvl5pPr marL="2286000" lvl="4" indent="-342900" algn="l">
              <a:spcBef>
                <a:spcPts val="360"/>
              </a:spcBef>
              <a:spcAft>
                <a:spcPts val="0"/>
              </a:spcAft>
              <a:buClr>
                <a:srgbClr val="FFFFFF"/>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0" name="Google Shape;80;p37"/>
          <p:cNvSpPr txBox="1">
            <a:spLocks noGrp="1"/>
          </p:cNvSpPr>
          <p:nvPr>
            <p:ph type="dt" idx="10"/>
          </p:nvPr>
        </p:nvSpPr>
        <p:spPr>
          <a:xfrm>
            <a:off x="609600" y="6356352"/>
            <a:ext cx="2844800" cy="36618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1" name="Google Shape;81;p37"/>
          <p:cNvSpPr txBox="1">
            <a:spLocks noGrp="1"/>
          </p:cNvSpPr>
          <p:nvPr>
            <p:ph type="ftr" idx="11"/>
          </p:nvPr>
        </p:nvSpPr>
        <p:spPr>
          <a:xfrm>
            <a:off x="4165600" y="6356352"/>
            <a:ext cx="3860800" cy="36618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2" name="Google Shape;82;p37"/>
          <p:cNvSpPr txBox="1">
            <a:spLocks noGrp="1"/>
          </p:cNvSpPr>
          <p:nvPr>
            <p:ph type="sldNum" idx="12"/>
          </p:nvPr>
        </p:nvSpPr>
        <p:spPr>
          <a:xfrm>
            <a:off x="8737600" y="6356352"/>
            <a:ext cx="2844800" cy="36618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3"/>
        <p:cNvGrpSpPr/>
        <p:nvPr/>
      </p:nvGrpSpPr>
      <p:grpSpPr>
        <a:xfrm>
          <a:off x="0" y="0"/>
          <a:ext cx="0" cy="0"/>
          <a:chOff x="0" y="0"/>
          <a:chExt cx="0" cy="0"/>
        </a:xfrm>
      </p:grpSpPr>
      <p:sp>
        <p:nvSpPr>
          <p:cNvPr id="84" name="Google Shape;84;p38"/>
          <p:cNvSpPr txBox="1">
            <a:spLocks noGrp="1"/>
          </p:cNvSpPr>
          <p:nvPr>
            <p:ph type="title"/>
          </p:nvPr>
        </p:nvSpPr>
        <p:spPr>
          <a:xfrm rot="5400000">
            <a:off x="7285567" y="1828801"/>
            <a:ext cx="5850467" cy="27432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38"/>
          <p:cNvSpPr txBox="1">
            <a:spLocks noGrp="1"/>
          </p:cNvSpPr>
          <p:nvPr>
            <p:ph type="body" idx="1"/>
          </p:nvPr>
        </p:nvSpPr>
        <p:spPr>
          <a:xfrm rot="5400000">
            <a:off x="1697566" y="-812799"/>
            <a:ext cx="5850467" cy="80264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rgbClr val="FFFFFF"/>
              </a:buClr>
              <a:buSzPts val="1800"/>
              <a:buChar char="•"/>
              <a:defRPr/>
            </a:lvl1pPr>
            <a:lvl2pPr marL="914400" lvl="1" indent="-342900" algn="l">
              <a:spcBef>
                <a:spcPts val="360"/>
              </a:spcBef>
              <a:spcAft>
                <a:spcPts val="0"/>
              </a:spcAft>
              <a:buClr>
                <a:srgbClr val="FFFFFF"/>
              </a:buClr>
              <a:buSzPts val="1800"/>
              <a:buChar char="–"/>
              <a:defRPr/>
            </a:lvl2pPr>
            <a:lvl3pPr marL="1371600" lvl="2" indent="-342900" algn="l">
              <a:spcBef>
                <a:spcPts val="360"/>
              </a:spcBef>
              <a:spcAft>
                <a:spcPts val="0"/>
              </a:spcAft>
              <a:buClr>
                <a:srgbClr val="FFFFFF"/>
              </a:buClr>
              <a:buSzPts val="1800"/>
              <a:buChar char="•"/>
              <a:defRPr/>
            </a:lvl3pPr>
            <a:lvl4pPr marL="1828800" lvl="3" indent="-342900" algn="l">
              <a:spcBef>
                <a:spcPts val="360"/>
              </a:spcBef>
              <a:spcAft>
                <a:spcPts val="0"/>
              </a:spcAft>
              <a:buClr>
                <a:srgbClr val="FFFFFF"/>
              </a:buClr>
              <a:buSzPts val="1800"/>
              <a:buChar char="–"/>
              <a:defRPr/>
            </a:lvl4pPr>
            <a:lvl5pPr marL="2286000" lvl="4" indent="-342900" algn="l">
              <a:spcBef>
                <a:spcPts val="360"/>
              </a:spcBef>
              <a:spcAft>
                <a:spcPts val="0"/>
              </a:spcAft>
              <a:buClr>
                <a:srgbClr val="FFFFFF"/>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6" name="Google Shape;86;p38"/>
          <p:cNvSpPr txBox="1">
            <a:spLocks noGrp="1"/>
          </p:cNvSpPr>
          <p:nvPr>
            <p:ph type="dt" idx="10"/>
          </p:nvPr>
        </p:nvSpPr>
        <p:spPr>
          <a:xfrm>
            <a:off x="609600" y="6356352"/>
            <a:ext cx="2844800" cy="36618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7" name="Google Shape;87;p38"/>
          <p:cNvSpPr txBox="1">
            <a:spLocks noGrp="1"/>
          </p:cNvSpPr>
          <p:nvPr>
            <p:ph type="ftr" idx="11"/>
          </p:nvPr>
        </p:nvSpPr>
        <p:spPr>
          <a:xfrm>
            <a:off x="4165600" y="6356352"/>
            <a:ext cx="3860800" cy="36618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88" name="Google Shape;88;p38"/>
          <p:cNvSpPr txBox="1">
            <a:spLocks noGrp="1"/>
          </p:cNvSpPr>
          <p:nvPr>
            <p:ph type="sldNum" idx="12"/>
          </p:nvPr>
        </p:nvSpPr>
        <p:spPr>
          <a:xfrm>
            <a:off x="8737600" y="6356352"/>
            <a:ext cx="2844800" cy="36618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0"/>
        <p:cNvGrpSpPr/>
        <p:nvPr/>
      </p:nvGrpSpPr>
      <p:grpSpPr>
        <a:xfrm>
          <a:off x="0" y="0"/>
          <a:ext cx="0" cy="0"/>
          <a:chOff x="0" y="0"/>
          <a:chExt cx="0" cy="0"/>
        </a:xfrm>
      </p:grpSpPr>
      <p:sp>
        <p:nvSpPr>
          <p:cNvPr id="71" name="Google Shape;71;p36"/>
          <p:cNvSpPr txBox="1">
            <a:spLocks noGrp="1"/>
          </p:cNvSpPr>
          <p:nvPr>
            <p:ph type="title"/>
          </p:nvPr>
        </p:nvSpPr>
        <p:spPr>
          <a:xfrm>
            <a:off x="2389717" y="4800601"/>
            <a:ext cx="7315200" cy="567267"/>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1"/>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36"/>
          <p:cNvSpPr>
            <a:spLocks noGrp="1"/>
          </p:cNvSpPr>
          <p:nvPr>
            <p:ph type="pic" idx="2"/>
          </p:nvPr>
        </p:nvSpPr>
        <p:spPr>
          <a:xfrm>
            <a:off x="2389717" y="613833"/>
            <a:ext cx="73152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rgbClr val="FFFFFF"/>
              </a:buClr>
              <a:buSzPts val="3200"/>
              <a:buFont typeface="Arial"/>
              <a:buNone/>
              <a:defRPr sz="3200" b="0" i="0" u="none" strike="noStrike" cap="none">
                <a:solidFill>
                  <a:srgbClr val="FFFFFF"/>
                </a:solidFill>
                <a:latin typeface="Arial"/>
                <a:ea typeface="Arial"/>
                <a:cs typeface="Arial"/>
                <a:sym typeface="Arial"/>
              </a:defRPr>
            </a:lvl1pPr>
            <a:lvl2pPr marR="0" lvl="1" algn="l" rtl="0">
              <a:spcBef>
                <a:spcPts val="560"/>
              </a:spcBef>
              <a:spcAft>
                <a:spcPts val="0"/>
              </a:spcAft>
              <a:buClr>
                <a:srgbClr val="FFFFFF"/>
              </a:buClr>
              <a:buSzPts val="2800"/>
              <a:buFont typeface="Arial"/>
              <a:buNone/>
              <a:defRPr sz="2800" b="0" i="0" u="none" strike="noStrike" cap="none">
                <a:solidFill>
                  <a:srgbClr val="FFFFFF"/>
                </a:solidFill>
                <a:latin typeface="Arial"/>
                <a:ea typeface="Arial"/>
                <a:cs typeface="Arial"/>
                <a:sym typeface="Arial"/>
              </a:defRPr>
            </a:lvl2pPr>
            <a:lvl3pPr marR="0" lvl="2" algn="l" rtl="0">
              <a:spcBef>
                <a:spcPts val="480"/>
              </a:spcBef>
              <a:spcAft>
                <a:spcPts val="0"/>
              </a:spcAft>
              <a:buClr>
                <a:srgbClr val="FFFFFF"/>
              </a:buClr>
              <a:buSzPts val="2400"/>
              <a:buFont typeface="Arial"/>
              <a:buNone/>
              <a:defRPr sz="2400" b="0" i="0" u="none" strike="noStrike" cap="none">
                <a:solidFill>
                  <a:srgbClr val="FFFFFF"/>
                </a:solidFill>
                <a:latin typeface="Arial"/>
                <a:ea typeface="Arial"/>
                <a:cs typeface="Arial"/>
                <a:sym typeface="Arial"/>
              </a:defRPr>
            </a:lvl3pPr>
            <a:lvl4pPr marR="0" lvl="3" algn="l" rtl="0">
              <a:spcBef>
                <a:spcPts val="400"/>
              </a:spcBef>
              <a:spcAft>
                <a:spcPts val="0"/>
              </a:spcAft>
              <a:buClr>
                <a:srgbClr val="FFFFFF"/>
              </a:buClr>
              <a:buSzPts val="2000"/>
              <a:buFont typeface="Arial"/>
              <a:buNone/>
              <a:defRPr sz="2000" b="0" i="0" u="none" strike="noStrike" cap="none">
                <a:solidFill>
                  <a:srgbClr val="FFFFFF"/>
                </a:solidFill>
                <a:latin typeface="Arial"/>
                <a:ea typeface="Arial"/>
                <a:cs typeface="Arial"/>
                <a:sym typeface="Arial"/>
              </a:defRPr>
            </a:lvl4pPr>
            <a:lvl5pPr marR="0" lvl="4" algn="l" rtl="0">
              <a:spcBef>
                <a:spcPts val="400"/>
              </a:spcBef>
              <a:spcAft>
                <a:spcPts val="0"/>
              </a:spcAft>
              <a:buClr>
                <a:srgbClr val="FFFFFF"/>
              </a:buClr>
              <a:buSzPts val="2000"/>
              <a:buFont typeface="Arial"/>
              <a:buNone/>
              <a:defRPr sz="2000" b="0" i="0" u="none" strike="noStrike" cap="none">
                <a:solidFill>
                  <a:srgbClr val="FFFFFF"/>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Times New Roman"/>
                <a:ea typeface="Times New Roman"/>
                <a:cs typeface="Times New Roman"/>
                <a:sym typeface="Times New Roman"/>
              </a:defRPr>
            </a:lvl9pPr>
          </a:lstStyle>
          <a:p>
            <a:endParaRPr dirty="0"/>
          </a:p>
        </p:txBody>
      </p:sp>
      <p:sp>
        <p:nvSpPr>
          <p:cNvPr id="73" name="Google Shape;73;p36"/>
          <p:cNvSpPr txBox="1">
            <a:spLocks noGrp="1"/>
          </p:cNvSpPr>
          <p:nvPr>
            <p:ph type="body" idx="1"/>
          </p:nvPr>
        </p:nvSpPr>
        <p:spPr>
          <a:xfrm>
            <a:off x="2389717" y="5367868"/>
            <a:ext cx="7315200" cy="80433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rgbClr val="FFFFFF"/>
              </a:buClr>
              <a:buSzPts val="1400"/>
              <a:buNone/>
              <a:defRPr sz="1400"/>
            </a:lvl1pPr>
            <a:lvl2pPr marL="914400" lvl="1" indent="-228600" algn="l">
              <a:spcBef>
                <a:spcPts val="240"/>
              </a:spcBef>
              <a:spcAft>
                <a:spcPts val="0"/>
              </a:spcAft>
              <a:buClr>
                <a:srgbClr val="FFFFFF"/>
              </a:buClr>
              <a:buSzPts val="1200"/>
              <a:buNone/>
              <a:defRPr sz="1200"/>
            </a:lvl2pPr>
            <a:lvl3pPr marL="1371600" lvl="2" indent="-228600" algn="l">
              <a:spcBef>
                <a:spcPts val="200"/>
              </a:spcBef>
              <a:spcAft>
                <a:spcPts val="0"/>
              </a:spcAft>
              <a:buClr>
                <a:srgbClr val="FFFFFF"/>
              </a:buClr>
              <a:buSzPts val="1000"/>
              <a:buNone/>
              <a:defRPr sz="1000"/>
            </a:lvl3pPr>
            <a:lvl4pPr marL="1828800" lvl="3" indent="-228600" algn="l">
              <a:spcBef>
                <a:spcPts val="180"/>
              </a:spcBef>
              <a:spcAft>
                <a:spcPts val="0"/>
              </a:spcAft>
              <a:buClr>
                <a:srgbClr val="FFFFFF"/>
              </a:buClr>
              <a:buSzPts val="900"/>
              <a:buNone/>
              <a:defRPr sz="900"/>
            </a:lvl4pPr>
            <a:lvl5pPr marL="2286000" lvl="4" indent="-228600" algn="l">
              <a:spcBef>
                <a:spcPts val="180"/>
              </a:spcBef>
              <a:spcAft>
                <a:spcPts val="0"/>
              </a:spcAft>
              <a:buClr>
                <a:srgbClr val="FFFFFF"/>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4" name="Google Shape;74;p36"/>
          <p:cNvSpPr txBox="1">
            <a:spLocks noGrp="1"/>
          </p:cNvSpPr>
          <p:nvPr>
            <p:ph type="dt" idx="10"/>
          </p:nvPr>
        </p:nvSpPr>
        <p:spPr>
          <a:xfrm>
            <a:off x="609600" y="6356352"/>
            <a:ext cx="2844800" cy="366183"/>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36"/>
          <p:cNvSpPr txBox="1">
            <a:spLocks noGrp="1"/>
          </p:cNvSpPr>
          <p:nvPr>
            <p:ph type="ftr" idx="11"/>
          </p:nvPr>
        </p:nvSpPr>
        <p:spPr>
          <a:xfrm>
            <a:off x="4165600" y="6356352"/>
            <a:ext cx="3860800" cy="36618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6" name="Google Shape;76;p36"/>
          <p:cNvSpPr txBox="1">
            <a:spLocks noGrp="1"/>
          </p:cNvSpPr>
          <p:nvPr>
            <p:ph type="sldNum" idx="12"/>
          </p:nvPr>
        </p:nvSpPr>
        <p:spPr>
          <a:xfrm>
            <a:off x="8737600" y="6356352"/>
            <a:ext cx="2844800" cy="36618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extLst>
      <p:ext uri="{BB962C8B-B14F-4D97-AF65-F5344CB8AC3E}">
        <p14:creationId xmlns:p14="http://schemas.microsoft.com/office/powerpoint/2010/main" val="371475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9">
            <a:alphaModFix/>
          </a:blip>
          <a:stretch>
            <a:fillRect/>
          </a:stretch>
        </a:blipFill>
        <a:effectLst/>
      </p:bgPr>
    </p:bg>
    <p:spTree>
      <p:nvGrpSpPr>
        <p:cNvPr id="1" name="Shape 9"/>
        <p:cNvGrpSpPr/>
        <p:nvPr/>
      </p:nvGrpSpPr>
      <p:grpSpPr>
        <a:xfrm>
          <a:off x="0" y="0"/>
          <a:ext cx="0" cy="0"/>
          <a:chOff x="0" y="0"/>
          <a:chExt cx="0" cy="0"/>
        </a:xfrm>
      </p:grpSpPr>
      <p:sp>
        <p:nvSpPr>
          <p:cNvPr id="10" name="Google Shape;10;p26"/>
          <p:cNvSpPr txBox="1">
            <a:spLocks noGrp="1"/>
          </p:cNvSpPr>
          <p:nvPr>
            <p:ph type="title"/>
          </p:nvPr>
        </p:nvSpPr>
        <p:spPr>
          <a:xfrm>
            <a:off x="609600" y="555761"/>
            <a:ext cx="10972800" cy="862405"/>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lt1"/>
              </a:buClr>
              <a:buSzPts val="4400"/>
              <a:buFont typeface="Arial"/>
              <a:buNone/>
              <a:defRPr sz="44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6"/>
          <p:cNvSpPr txBox="1">
            <a:spLocks noGrp="1"/>
          </p:cNvSpPr>
          <p:nvPr>
            <p:ph type="body" idx="1"/>
          </p:nvPr>
        </p:nvSpPr>
        <p:spPr>
          <a:xfrm>
            <a:off x="609600" y="1600202"/>
            <a:ext cx="10972800" cy="452543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rgbClr val="FFFFFF"/>
              </a:buClr>
              <a:buSzPts val="3200"/>
              <a:buFont typeface="Arial"/>
              <a:buChar char="•"/>
              <a:defRPr sz="3200" b="0" i="0" u="none" strike="noStrike" cap="none">
                <a:solidFill>
                  <a:srgbClr val="FFFFFF"/>
                </a:solidFill>
                <a:latin typeface="Arial"/>
                <a:ea typeface="Arial"/>
                <a:cs typeface="Arial"/>
                <a:sym typeface="Arial"/>
              </a:defRPr>
            </a:lvl1pPr>
            <a:lvl2pPr marL="914400" marR="0" lvl="1" indent="-406400" algn="l" rtl="0">
              <a:spcBef>
                <a:spcPts val="560"/>
              </a:spcBef>
              <a:spcAft>
                <a:spcPts val="0"/>
              </a:spcAft>
              <a:buClr>
                <a:srgbClr val="FFFFFF"/>
              </a:buClr>
              <a:buSzPts val="2800"/>
              <a:buFont typeface="Arial"/>
              <a:buChar char="–"/>
              <a:defRPr sz="2800" b="0" i="0" u="none" strike="noStrike" cap="none">
                <a:solidFill>
                  <a:srgbClr val="FFFFFF"/>
                </a:solidFill>
                <a:latin typeface="Arial"/>
                <a:ea typeface="Arial"/>
                <a:cs typeface="Arial"/>
                <a:sym typeface="Arial"/>
              </a:defRPr>
            </a:lvl2pPr>
            <a:lvl3pPr marL="1371600" marR="0" lvl="2" indent="-381000" algn="l" rtl="0">
              <a:spcBef>
                <a:spcPts val="480"/>
              </a:spcBef>
              <a:spcAft>
                <a:spcPts val="0"/>
              </a:spcAft>
              <a:buClr>
                <a:srgbClr val="FFFFFF"/>
              </a:buClr>
              <a:buSzPts val="2400"/>
              <a:buFont typeface="Arial"/>
              <a:buChar char="•"/>
              <a:defRPr sz="2400" b="0" i="0" u="none" strike="noStrike" cap="none">
                <a:solidFill>
                  <a:srgbClr val="FFFFFF"/>
                </a:solidFill>
                <a:latin typeface="Arial"/>
                <a:ea typeface="Arial"/>
                <a:cs typeface="Arial"/>
                <a:sym typeface="Arial"/>
              </a:defRPr>
            </a:lvl3pPr>
            <a:lvl4pPr marL="1828800" marR="0" lvl="3" indent="-355600" algn="l" rtl="0">
              <a:spcBef>
                <a:spcPts val="400"/>
              </a:spcBef>
              <a:spcAft>
                <a:spcPts val="0"/>
              </a:spcAft>
              <a:buClr>
                <a:srgbClr val="FFFFFF"/>
              </a:buClr>
              <a:buSzPts val="2000"/>
              <a:buFont typeface="Arial"/>
              <a:buChar char="–"/>
              <a:defRPr sz="2000" b="0" i="0" u="none" strike="noStrike" cap="none">
                <a:solidFill>
                  <a:srgbClr val="FFFFFF"/>
                </a:solidFill>
                <a:latin typeface="Arial"/>
                <a:ea typeface="Arial"/>
                <a:cs typeface="Arial"/>
                <a:sym typeface="Arial"/>
              </a:defRPr>
            </a:lvl4pPr>
            <a:lvl5pPr marL="2286000" marR="0" lvl="4" indent="-355600" algn="l" rtl="0">
              <a:spcBef>
                <a:spcPts val="400"/>
              </a:spcBef>
              <a:spcAft>
                <a:spcPts val="0"/>
              </a:spcAft>
              <a:buClr>
                <a:srgbClr val="FFFFFF"/>
              </a:buClr>
              <a:buSzPts val="2000"/>
              <a:buFont typeface="Arial"/>
              <a:buChar char="»"/>
              <a:defRPr sz="2000" b="0" i="0" u="none" strike="noStrike" cap="none">
                <a:solidFill>
                  <a:srgbClr val="FFFFFF"/>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26"/>
          <p:cNvSpPr txBox="1">
            <a:spLocks noGrp="1"/>
          </p:cNvSpPr>
          <p:nvPr>
            <p:ph type="dt" idx="10"/>
          </p:nvPr>
        </p:nvSpPr>
        <p:spPr>
          <a:xfrm>
            <a:off x="609600" y="6356352"/>
            <a:ext cx="2844800" cy="36618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dirty="0"/>
          </a:p>
        </p:txBody>
      </p:sp>
      <p:sp>
        <p:nvSpPr>
          <p:cNvPr id="13" name="Google Shape;13;p26"/>
          <p:cNvSpPr txBox="1">
            <a:spLocks noGrp="1"/>
          </p:cNvSpPr>
          <p:nvPr>
            <p:ph type="ftr" idx="11"/>
          </p:nvPr>
        </p:nvSpPr>
        <p:spPr>
          <a:xfrm>
            <a:off x="4165600" y="6356352"/>
            <a:ext cx="3860800" cy="366183"/>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dirty="0"/>
          </a:p>
        </p:txBody>
      </p:sp>
      <p:sp>
        <p:nvSpPr>
          <p:cNvPr id="14" name="Google Shape;14;p26"/>
          <p:cNvSpPr txBox="1">
            <a:spLocks noGrp="1"/>
          </p:cNvSpPr>
          <p:nvPr>
            <p:ph type="sldNum" idx="12"/>
          </p:nvPr>
        </p:nvSpPr>
        <p:spPr>
          <a:xfrm>
            <a:off x="8737600" y="6356352"/>
            <a:ext cx="2844800" cy="36618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FFFFFF"/>
                </a:solidFill>
                <a:latin typeface="Arial"/>
                <a:ea typeface="Arial"/>
                <a:cs typeface="Arial"/>
                <a:sym typeface="Arial"/>
              </a:defRPr>
            </a:lvl1pPr>
            <a:lvl2pPr marL="0" marR="0" lvl="1" indent="0" algn="r" rtl="0">
              <a:spcBef>
                <a:spcPts val="0"/>
              </a:spcBef>
              <a:buNone/>
              <a:defRPr sz="1200" b="0" i="0" u="none" strike="noStrike" cap="none">
                <a:solidFill>
                  <a:srgbClr val="FFFFFF"/>
                </a:solidFill>
                <a:latin typeface="Arial"/>
                <a:ea typeface="Arial"/>
                <a:cs typeface="Arial"/>
                <a:sym typeface="Arial"/>
              </a:defRPr>
            </a:lvl2pPr>
            <a:lvl3pPr marL="0" marR="0" lvl="2" indent="0" algn="r" rtl="0">
              <a:spcBef>
                <a:spcPts val="0"/>
              </a:spcBef>
              <a:buNone/>
              <a:defRPr sz="1200" b="0" i="0" u="none" strike="noStrike" cap="none">
                <a:solidFill>
                  <a:srgbClr val="FFFFFF"/>
                </a:solidFill>
                <a:latin typeface="Arial"/>
                <a:ea typeface="Arial"/>
                <a:cs typeface="Arial"/>
                <a:sym typeface="Arial"/>
              </a:defRPr>
            </a:lvl3pPr>
            <a:lvl4pPr marL="0" marR="0" lvl="3" indent="0" algn="r" rtl="0">
              <a:spcBef>
                <a:spcPts val="0"/>
              </a:spcBef>
              <a:buNone/>
              <a:defRPr sz="1200" b="0" i="0" u="none" strike="noStrike" cap="none">
                <a:solidFill>
                  <a:srgbClr val="FFFFFF"/>
                </a:solidFill>
                <a:latin typeface="Arial"/>
                <a:ea typeface="Arial"/>
                <a:cs typeface="Arial"/>
                <a:sym typeface="Arial"/>
              </a:defRPr>
            </a:lvl4pPr>
            <a:lvl5pPr marL="0" marR="0" lvl="4" indent="0" algn="r" rtl="0">
              <a:spcBef>
                <a:spcPts val="0"/>
              </a:spcBef>
              <a:buNone/>
              <a:defRPr sz="1200" b="0" i="0" u="none" strike="noStrike" cap="none">
                <a:solidFill>
                  <a:srgbClr val="FFFFFF"/>
                </a:solidFill>
                <a:latin typeface="Arial"/>
                <a:ea typeface="Arial"/>
                <a:cs typeface="Arial"/>
                <a:sym typeface="Arial"/>
              </a:defRPr>
            </a:lvl5pPr>
            <a:lvl6pPr marL="0" marR="0" lvl="5" indent="0" algn="r" rtl="0">
              <a:spcBef>
                <a:spcPts val="0"/>
              </a:spcBef>
              <a:buNone/>
              <a:defRPr sz="1200" b="0" i="0" u="none" strike="noStrike" cap="none">
                <a:solidFill>
                  <a:srgbClr val="FFFFFF"/>
                </a:solidFill>
                <a:latin typeface="Arial"/>
                <a:ea typeface="Arial"/>
                <a:cs typeface="Arial"/>
                <a:sym typeface="Arial"/>
              </a:defRPr>
            </a:lvl6pPr>
            <a:lvl7pPr marL="0" marR="0" lvl="6" indent="0" algn="r" rtl="0">
              <a:spcBef>
                <a:spcPts val="0"/>
              </a:spcBef>
              <a:buNone/>
              <a:defRPr sz="1200" b="0" i="0" u="none" strike="noStrike" cap="none">
                <a:solidFill>
                  <a:srgbClr val="FFFFFF"/>
                </a:solidFill>
                <a:latin typeface="Arial"/>
                <a:ea typeface="Arial"/>
                <a:cs typeface="Arial"/>
                <a:sym typeface="Arial"/>
              </a:defRPr>
            </a:lvl7pPr>
            <a:lvl8pPr marL="0" marR="0" lvl="7" indent="0" algn="r" rtl="0">
              <a:spcBef>
                <a:spcPts val="0"/>
              </a:spcBef>
              <a:buNone/>
              <a:defRPr sz="1200" b="0" i="0" u="none" strike="noStrike" cap="none">
                <a:solidFill>
                  <a:srgbClr val="FFFFFF"/>
                </a:solidFill>
                <a:latin typeface="Arial"/>
                <a:ea typeface="Arial"/>
                <a:cs typeface="Arial"/>
                <a:sym typeface="Arial"/>
              </a:defRPr>
            </a:lvl8pPr>
            <a:lvl9pPr marL="0" marR="0" lvl="8" indent="0" algn="r" rtl="0">
              <a:spcBef>
                <a:spcPts val="0"/>
              </a:spcBef>
              <a:buNone/>
              <a:defRPr sz="120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7" r:id="rId4"/>
    <p:sldLayoutId id="2147483659" r:id="rId5"/>
    <p:sldLayoutId id="2147483660" r:id="rId6"/>
    <p:sldLayoutId id="2147483661"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dailymed.nlm.nih.gov/dailymed/drugInfo.cfm?setid=3a0096c7-8139-44cd-bba4-520ab05c2cb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fda.gov/news-events/press-announcements/fda-approves-new-drug-prevent-rsv-babies-and-toddle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dailymed.nlm.nih.gov/dailymed/drugInfo.cfm?setid=3a0096c7-8139-44cd-bba4-520ab05c2cb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fda.gov/medwatch" TargetMode="External"/><Relationship Id="rId2" Type="http://schemas.openxmlformats.org/officeDocument/2006/relationships/hyperlink" Target="https://vaers.hhs.gov/index.html" TargetMode="External"/><Relationship Id="rId1" Type="http://schemas.openxmlformats.org/officeDocument/2006/relationships/slideLayout" Target="../slideLayouts/slideLayout2.xml"/><Relationship Id="rId4" Type="http://schemas.openxmlformats.org/officeDocument/2006/relationships/hyperlink" Target="https://www.cdc.gov/vaccine-safety-systems/resources/index.html"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e2786fa4df_1_0"/>
          <p:cNvSpPr txBox="1">
            <a:spLocks noGrp="1"/>
          </p:cNvSpPr>
          <p:nvPr>
            <p:ph type="ctrTitle"/>
          </p:nvPr>
        </p:nvSpPr>
        <p:spPr>
          <a:xfrm>
            <a:off x="254084" y="1602455"/>
            <a:ext cx="11683831" cy="2055145"/>
          </a:xfrm>
          <a:prstGeom prst="rect">
            <a:avLst/>
          </a:prstGeom>
        </p:spPr>
        <p:txBody>
          <a:bodyPr spcFirstLastPara="1" wrap="square" lIns="91425" tIns="45700" rIns="91425" bIns="45700" anchor="ctr" anchorCtr="0">
            <a:noAutofit/>
          </a:bodyPr>
          <a:lstStyle/>
          <a:p>
            <a:r>
              <a:rPr lang="en-US" sz="5400" dirty="0"/>
              <a:t>Respiratory Syncytial Virus and life saving interventions</a:t>
            </a:r>
            <a:br>
              <a:rPr lang="en-US" sz="5400" dirty="0"/>
            </a:br>
            <a:endParaRPr sz="5400" dirty="0"/>
          </a:p>
        </p:txBody>
      </p:sp>
      <p:sp>
        <p:nvSpPr>
          <p:cNvPr id="106" name="Google Shape;106;ge2786fa4df_1_0"/>
          <p:cNvSpPr txBox="1">
            <a:spLocks noGrp="1"/>
          </p:cNvSpPr>
          <p:nvPr>
            <p:ph type="subTitle" idx="1"/>
          </p:nvPr>
        </p:nvSpPr>
        <p:spPr>
          <a:xfrm>
            <a:off x="0" y="3265714"/>
            <a:ext cx="11818744" cy="2787614"/>
          </a:xfrm>
          <a:prstGeom prst="rect">
            <a:avLst/>
          </a:prstGeom>
        </p:spPr>
        <p:txBody>
          <a:bodyPr spcFirstLastPara="1" wrap="square" lIns="91425" tIns="45700" rIns="91425" bIns="45700" anchor="t" anchorCtr="0">
            <a:normAutofit/>
          </a:bodyPr>
          <a:lstStyle/>
          <a:p>
            <a:pPr marL="0" lvl="0" indent="0" algn="ctr" rtl="0">
              <a:lnSpc>
                <a:spcPct val="80000"/>
              </a:lnSpc>
              <a:spcBef>
                <a:spcPts val="640"/>
              </a:spcBef>
              <a:spcAft>
                <a:spcPts val="0"/>
              </a:spcAft>
              <a:buNone/>
            </a:pPr>
            <a:endParaRPr lang="en-US" sz="2600" b="0" dirty="0">
              <a:solidFill>
                <a:schemeClr val="bg1"/>
              </a:solidFill>
              <a:latin typeface="Times New Roman" panose="02020603050405020304" pitchFamily="18" charset="0"/>
              <a:cs typeface="Times New Roman" panose="02020603050405020304" pitchFamily="18" charset="0"/>
            </a:endParaRPr>
          </a:p>
          <a:p>
            <a:pPr marL="0" lvl="0" indent="0" algn="ctr" rtl="0">
              <a:lnSpc>
                <a:spcPct val="80000"/>
              </a:lnSpc>
              <a:spcBef>
                <a:spcPts val="640"/>
              </a:spcBef>
              <a:spcAft>
                <a:spcPts val="0"/>
              </a:spcAft>
              <a:buNone/>
            </a:pPr>
            <a:r>
              <a:rPr lang="en-US" sz="2600" b="0" dirty="0">
                <a:latin typeface="Times New Roman" panose="02020603050405020304" pitchFamily="18" charset="0"/>
                <a:cs typeface="Times New Roman" panose="02020603050405020304" pitchFamily="18" charset="0"/>
              </a:rPr>
              <a:t>Rama Thyagarajan, MD, MPH, FIDSA, CIC</a:t>
            </a:r>
            <a:endParaRPr sz="2600" b="0" dirty="0">
              <a:latin typeface="Times New Roman" panose="02020603050405020304" pitchFamily="18" charset="0"/>
              <a:cs typeface="Times New Roman" panose="02020603050405020304" pitchFamily="18" charset="0"/>
            </a:endParaRPr>
          </a:p>
          <a:p>
            <a:pPr marL="0" lvl="0" indent="0" algn="ctr" rtl="0">
              <a:lnSpc>
                <a:spcPct val="80000"/>
              </a:lnSpc>
              <a:spcBef>
                <a:spcPts val="640"/>
              </a:spcBef>
              <a:spcAft>
                <a:spcPts val="0"/>
              </a:spcAft>
              <a:buNone/>
            </a:pPr>
            <a:r>
              <a:rPr lang="en-US" sz="2600" b="0" dirty="0">
                <a:latin typeface="Times New Roman" panose="02020603050405020304" pitchFamily="18" charset="0"/>
                <a:cs typeface="Times New Roman" panose="02020603050405020304" pitchFamily="18" charset="0"/>
              </a:rPr>
              <a:t>Associate Professor, Dell Medical School</a:t>
            </a:r>
          </a:p>
          <a:p>
            <a:pPr marL="0" lvl="0" indent="0" algn="ctr" rtl="0">
              <a:lnSpc>
                <a:spcPct val="80000"/>
              </a:lnSpc>
              <a:spcBef>
                <a:spcPts val="640"/>
              </a:spcBef>
              <a:spcAft>
                <a:spcPts val="0"/>
              </a:spcAft>
              <a:buNone/>
            </a:pPr>
            <a:r>
              <a:rPr lang="en-US" sz="2600" b="0" dirty="0">
                <a:latin typeface="Times New Roman" panose="02020603050405020304" pitchFamily="18" charset="0"/>
                <a:cs typeface="Times New Roman" panose="02020603050405020304" pitchFamily="18" charset="0"/>
              </a:rPr>
              <a:t>Department of Internal Medicine</a:t>
            </a:r>
          </a:p>
          <a:p>
            <a:pPr marL="0" lvl="0" indent="0" algn="ctr" rtl="0">
              <a:lnSpc>
                <a:spcPct val="80000"/>
              </a:lnSpc>
              <a:spcBef>
                <a:spcPts val="640"/>
              </a:spcBef>
              <a:spcAft>
                <a:spcPts val="0"/>
              </a:spcAft>
              <a:buNone/>
            </a:pPr>
            <a:endParaRPr lang="en-US" sz="2600" b="0" dirty="0">
              <a:solidFill>
                <a:schemeClr val="accent6">
                  <a:lumMod val="75000"/>
                </a:schemeClr>
              </a:solidFill>
              <a:latin typeface="Times New Roman" panose="02020603050405020304" pitchFamily="18" charset="0"/>
              <a:cs typeface="Times New Roman" panose="02020603050405020304" pitchFamily="18" charset="0"/>
            </a:endParaRPr>
          </a:p>
          <a:p>
            <a:pPr marL="0" lvl="0" indent="0" algn="ctr" rtl="0">
              <a:lnSpc>
                <a:spcPct val="80000"/>
              </a:lnSpc>
              <a:spcBef>
                <a:spcPts val="640"/>
              </a:spcBef>
              <a:spcAft>
                <a:spcPts val="0"/>
              </a:spcAft>
              <a:buNone/>
            </a:pPr>
            <a:r>
              <a:rPr lang="en-US" sz="2600" b="0" dirty="0">
                <a:latin typeface="Times New Roman" panose="02020603050405020304" pitchFamily="18" charset="0"/>
                <a:cs typeface="Times New Roman" panose="02020603050405020304" pitchFamily="18" charset="0"/>
              </a:rPr>
              <a:t>July 23, 2025</a:t>
            </a:r>
          </a:p>
          <a:p>
            <a:pPr marL="0" lvl="0" indent="0" algn="ctr" rtl="0">
              <a:lnSpc>
                <a:spcPct val="80000"/>
              </a:lnSpc>
              <a:spcBef>
                <a:spcPts val="640"/>
              </a:spcBef>
              <a:spcAft>
                <a:spcPts val="0"/>
              </a:spcAft>
              <a:buNone/>
            </a:pPr>
            <a:endParaRPr sz="2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96DDEE-0370-1CF5-DCD1-68293B8A24E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529D33-F39A-6FF0-1F1C-9CC71D7269CA}"/>
              </a:ext>
            </a:extLst>
          </p:cNvPr>
          <p:cNvSpPr>
            <a:spLocks noGrp="1"/>
          </p:cNvSpPr>
          <p:nvPr>
            <p:ph type="title"/>
          </p:nvPr>
        </p:nvSpPr>
        <p:spPr>
          <a:xfrm>
            <a:off x="301434" y="611990"/>
            <a:ext cx="11460480" cy="818987"/>
          </a:xfrm>
        </p:spPr>
        <p:txBody>
          <a:bodyPr>
            <a:noAutofit/>
          </a:bodyPr>
          <a:lstStyle/>
          <a:p>
            <a:r>
              <a:rPr lang="en-US" dirty="0">
                <a:solidFill>
                  <a:schemeClr val="accent6">
                    <a:lumMod val="75000"/>
                  </a:schemeClr>
                </a:solidFill>
                <a:cs typeface="Times New Roman" panose="02020603050405020304" pitchFamily="18" charset="0"/>
              </a:rPr>
              <a:t>Clinical symptoms in children</a:t>
            </a:r>
          </a:p>
        </p:txBody>
      </p:sp>
      <p:sp>
        <p:nvSpPr>
          <p:cNvPr id="3" name="Content Placeholder 2">
            <a:extLst>
              <a:ext uri="{FF2B5EF4-FFF2-40B4-BE49-F238E27FC236}">
                <a16:creationId xmlns:a16="http://schemas.microsoft.com/office/drawing/2014/main" id="{D600BFEA-1CDF-72CB-21B6-693523A74612}"/>
              </a:ext>
            </a:extLst>
          </p:cNvPr>
          <p:cNvSpPr>
            <a:spLocks noGrp="1"/>
          </p:cNvSpPr>
          <p:nvPr>
            <p:ph idx="1"/>
          </p:nvPr>
        </p:nvSpPr>
        <p:spPr>
          <a:xfrm>
            <a:off x="301434" y="1916931"/>
            <a:ext cx="11589129" cy="3510092"/>
          </a:xfrm>
        </p:spPr>
        <p:txBody>
          <a:bodyPr>
            <a:noAutofit/>
          </a:bodyPr>
          <a:lstStyle/>
          <a:p>
            <a:r>
              <a:rPr lang="en-US" dirty="0">
                <a:solidFill>
                  <a:schemeClr val="bg1"/>
                </a:solidFill>
                <a:latin typeface="Times New Roman" panose="02020603050405020304" pitchFamily="18" charset="0"/>
                <a:cs typeface="Times New Roman" panose="02020603050405020304" pitchFamily="18" charset="0"/>
              </a:rPr>
              <a:t>Cough, nasal stuffiness, fever, wheezing and difficulty breathing are common symptoms</a:t>
            </a:r>
          </a:p>
          <a:p>
            <a:r>
              <a:rPr lang="en-US" dirty="0">
                <a:solidFill>
                  <a:schemeClr val="bg1"/>
                </a:solidFill>
                <a:latin typeface="Times New Roman" panose="02020603050405020304" pitchFamily="18" charset="0"/>
                <a:cs typeface="Times New Roman" panose="02020603050405020304" pitchFamily="18" charset="0"/>
              </a:rPr>
              <a:t> Bronchiolitis is the most common presentation when kids have increased work of breathing, poor oral intake, wheezing on exam</a:t>
            </a:r>
          </a:p>
          <a:p>
            <a:r>
              <a:rPr lang="en-US" dirty="0">
                <a:solidFill>
                  <a:schemeClr val="bg1"/>
                </a:solidFill>
                <a:latin typeface="Times New Roman" panose="02020603050405020304" pitchFamily="18" charset="0"/>
                <a:cs typeface="Times New Roman" panose="02020603050405020304" pitchFamily="18" charset="0"/>
              </a:rPr>
              <a:t>Children older than 5 yrs have milder symptoms with runny nose, sore throat, cough without fevers but can get wheezing in kids with asthma or other health conditions</a:t>
            </a:r>
          </a:p>
        </p:txBody>
      </p:sp>
      <p:sp>
        <p:nvSpPr>
          <p:cNvPr id="6" name="TextBox 5">
            <a:extLst>
              <a:ext uri="{FF2B5EF4-FFF2-40B4-BE49-F238E27FC236}">
                <a16:creationId xmlns:a16="http://schemas.microsoft.com/office/drawing/2014/main" id="{97D530A8-2008-916E-6EB6-902BFACEA11E}"/>
              </a:ext>
            </a:extLst>
          </p:cNvPr>
          <p:cNvSpPr txBox="1"/>
          <p:nvPr/>
        </p:nvSpPr>
        <p:spPr>
          <a:xfrm>
            <a:off x="421573" y="5994999"/>
            <a:ext cx="11348849" cy="584775"/>
          </a:xfrm>
          <a:prstGeom prst="rect">
            <a:avLst/>
          </a:prstGeom>
          <a:noFill/>
        </p:spPr>
        <p:txBody>
          <a:bodyPr wrap="square">
            <a:spAutoFit/>
          </a:bodyPr>
          <a:lstStyle/>
          <a:p>
            <a:pPr marL="0" indent="0">
              <a:buNone/>
            </a:pPr>
            <a:r>
              <a:rPr lang="en-US" sz="1600" dirty="0">
                <a:solidFill>
                  <a:schemeClr val="bg1"/>
                </a:solidFill>
                <a:latin typeface="+mj-lt"/>
              </a:rPr>
              <a:t>Colosia A, et al. Systematic literature review of the signs and symptoms of respiratory syncytial virus. Influenza Other Respir Viruses. 2023 Feb: Oppenlander KE,  </a:t>
            </a:r>
            <a:r>
              <a:rPr lang="en-US" sz="1600" i="1" dirty="0">
                <a:solidFill>
                  <a:schemeClr val="bg1"/>
                </a:solidFill>
                <a:latin typeface="+mj-lt"/>
              </a:rPr>
              <a:t>et al</a:t>
            </a:r>
            <a:r>
              <a:rPr lang="en-US" sz="1600" dirty="0">
                <a:solidFill>
                  <a:schemeClr val="bg1"/>
                </a:solidFill>
                <a:latin typeface="+mj-lt"/>
              </a:rPr>
              <a:t>. Respiratory Syncytial Virus Bronchiolitis: Rapid Evidence Review. Am Fam Physician. 2023 Jul</a:t>
            </a:r>
            <a:endParaRPr lang="en-US" sz="1600" b="1" baseline="3000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1194383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B47C7-2D86-EB8C-84CC-69AE6AF30EE8}"/>
              </a:ext>
            </a:extLst>
          </p:cNvPr>
          <p:cNvSpPr>
            <a:spLocks noGrp="1"/>
          </p:cNvSpPr>
          <p:nvPr>
            <p:ph type="title"/>
          </p:nvPr>
        </p:nvSpPr>
        <p:spPr>
          <a:xfrm>
            <a:off x="609600" y="710140"/>
            <a:ext cx="10972800" cy="862405"/>
          </a:xfrm>
        </p:spPr>
        <p:txBody>
          <a:bodyPr/>
          <a:lstStyle/>
          <a:p>
            <a:r>
              <a:rPr lang="en-US" dirty="0">
                <a:solidFill>
                  <a:schemeClr val="accent6">
                    <a:lumMod val="75000"/>
                  </a:schemeClr>
                </a:solidFill>
              </a:rPr>
              <a:t>RSV Epidemiology in adults (US)</a:t>
            </a:r>
          </a:p>
        </p:txBody>
      </p:sp>
      <p:sp>
        <p:nvSpPr>
          <p:cNvPr id="3" name="Text Placeholder 2">
            <a:extLst>
              <a:ext uri="{FF2B5EF4-FFF2-40B4-BE49-F238E27FC236}">
                <a16:creationId xmlns:a16="http://schemas.microsoft.com/office/drawing/2014/main" id="{A521428A-21CC-5895-81F8-8DA61599137D}"/>
              </a:ext>
            </a:extLst>
          </p:cNvPr>
          <p:cNvSpPr>
            <a:spLocks noGrp="1"/>
          </p:cNvSpPr>
          <p:nvPr>
            <p:ph type="body" idx="1"/>
          </p:nvPr>
        </p:nvSpPr>
        <p:spPr>
          <a:xfrm>
            <a:off x="395845" y="2127735"/>
            <a:ext cx="11796155" cy="3719943"/>
          </a:xfrm>
        </p:spPr>
        <p:txBody>
          <a:bodyPr>
            <a:normAutofit/>
          </a:bodyPr>
          <a:lstStyle/>
          <a:p>
            <a:r>
              <a:rPr lang="en-US" dirty="0"/>
              <a:t>3-7% of community living adults &gt; 60 yrs of age experience RSV infection annually</a:t>
            </a:r>
          </a:p>
          <a:p>
            <a:r>
              <a:rPr lang="en-US" dirty="0"/>
              <a:t>About 136,000 hospitalizations among adults 65 and older occur annually</a:t>
            </a:r>
          </a:p>
          <a:p>
            <a:endParaRPr lang="en-US" dirty="0"/>
          </a:p>
          <a:p>
            <a:endParaRPr lang="en-US" dirty="0"/>
          </a:p>
          <a:p>
            <a:endParaRPr lang="en-US" dirty="0"/>
          </a:p>
          <a:p>
            <a:endParaRPr lang="en-US" dirty="0"/>
          </a:p>
          <a:p>
            <a:endParaRPr lang="en-US" dirty="0"/>
          </a:p>
          <a:p>
            <a:endParaRPr lang="en-US" dirty="0"/>
          </a:p>
        </p:txBody>
      </p:sp>
      <p:sp>
        <p:nvSpPr>
          <p:cNvPr id="5" name="TextBox 4">
            <a:extLst>
              <a:ext uri="{FF2B5EF4-FFF2-40B4-BE49-F238E27FC236}">
                <a16:creationId xmlns:a16="http://schemas.microsoft.com/office/drawing/2014/main" id="{0316862D-3807-8252-F01C-C30522559724}"/>
              </a:ext>
            </a:extLst>
          </p:cNvPr>
          <p:cNvSpPr txBox="1"/>
          <p:nvPr/>
        </p:nvSpPr>
        <p:spPr>
          <a:xfrm>
            <a:off x="126670" y="5951881"/>
            <a:ext cx="12065330" cy="584775"/>
          </a:xfrm>
          <a:prstGeom prst="rect">
            <a:avLst/>
          </a:prstGeom>
          <a:noFill/>
        </p:spPr>
        <p:txBody>
          <a:bodyPr wrap="square">
            <a:spAutoFit/>
          </a:bodyPr>
          <a:lstStyle/>
          <a:p>
            <a:pPr marL="25400" indent="0">
              <a:buNone/>
            </a:pPr>
            <a:r>
              <a:rPr lang="en-US" sz="1600" dirty="0">
                <a:solidFill>
                  <a:schemeClr val="bg1"/>
                </a:solidFill>
                <a:latin typeface="+mj-lt"/>
              </a:rPr>
              <a:t>Wildenbeest JG, </a:t>
            </a:r>
            <a:r>
              <a:rPr lang="en-US" sz="1600" i="1" dirty="0">
                <a:solidFill>
                  <a:schemeClr val="bg1"/>
                </a:solidFill>
                <a:latin typeface="+mj-lt"/>
              </a:rPr>
              <a:t>et al</a:t>
            </a:r>
            <a:r>
              <a:rPr lang="en-US" sz="1600" dirty="0">
                <a:solidFill>
                  <a:schemeClr val="bg1"/>
                </a:solidFill>
                <a:latin typeface="+mj-lt"/>
              </a:rPr>
              <a:t>. Respiratory syncytial virus infections in adults: a narrative review. Lancet Respir Med. 2024; Havers FP </a:t>
            </a:r>
            <a:r>
              <a:rPr lang="en-US" sz="1600" i="1" dirty="0">
                <a:solidFill>
                  <a:schemeClr val="bg1"/>
                </a:solidFill>
                <a:latin typeface="+mj-lt"/>
              </a:rPr>
              <a:t>et al</a:t>
            </a:r>
            <a:r>
              <a:rPr lang="en-US" sz="1600" dirty="0">
                <a:solidFill>
                  <a:schemeClr val="bg1"/>
                </a:solidFill>
                <a:latin typeface="+mj-lt"/>
              </a:rPr>
              <a:t>. Burden of Respiratory Syncytial Virus–Associated Hospitalizations in US Adults, October 2016 to September 2023. JAMA Netw Open. 2024</a:t>
            </a:r>
          </a:p>
        </p:txBody>
      </p:sp>
    </p:spTree>
    <p:extLst>
      <p:ext uri="{BB962C8B-B14F-4D97-AF65-F5344CB8AC3E}">
        <p14:creationId xmlns:p14="http://schemas.microsoft.com/office/powerpoint/2010/main" val="316540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7E26ED-1021-3BD8-4765-D2E5F5CE36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42F768-3997-B4AB-B8F8-5136C6DA5A97}"/>
              </a:ext>
            </a:extLst>
          </p:cNvPr>
          <p:cNvSpPr>
            <a:spLocks noGrp="1"/>
          </p:cNvSpPr>
          <p:nvPr>
            <p:ph type="title"/>
          </p:nvPr>
        </p:nvSpPr>
        <p:spPr>
          <a:xfrm>
            <a:off x="184461" y="664092"/>
            <a:ext cx="11460480" cy="818987"/>
          </a:xfrm>
        </p:spPr>
        <p:txBody>
          <a:bodyPr>
            <a:noAutofit/>
          </a:bodyPr>
          <a:lstStyle/>
          <a:p>
            <a:r>
              <a:rPr lang="en-US" dirty="0">
                <a:solidFill>
                  <a:schemeClr val="accent6">
                    <a:lumMod val="75000"/>
                  </a:schemeClr>
                </a:solidFill>
                <a:cs typeface="Times New Roman" panose="02020603050405020304" pitchFamily="18" charset="0"/>
              </a:rPr>
              <a:t>Clinical symptoms – Adults</a:t>
            </a:r>
          </a:p>
        </p:txBody>
      </p:sp>
      <p:sp>
        <p:nvSpPr>
          <p:cNvPr id="3" name="Content Placeholder 2">
            <a:extLst>
              <a:ext uri="{FF2B5EF4-FFF2-40B4-BE49-F238E27FC236}">
                <a16:creationId xmlns:a16="http://schemas.microsoft.com/office/drawing/2014/main" id="{ACC9B72A-5599-7669-B0AF-211D64418AAD}"/>
              </a:ext>
            </a:extLst>
          </p:cNvPr>
          <p:cNvSpPr>
            <a:spLocks noGrp="1"/>
          </p:cNvSpPr>
          <p:nvPr>
            <p:ph idx="1"/>
          </p:nvPr>
        </p:nvSpPr>
        <p:spPr>
          <a:xfrm>
            <a:off x="384759" y="1661480"/>
            <a:ext cx="11690069" cy="4020732"/>
          </a:xfrm>
        </p:spPr>
        <p:txBody>
          <a:bodyPr>
            <a:noAutofit/>
          </a:bodyPr>
          <a:lstStyle/>
          <a:p>
            <a:r>
              <a:rPr lang="en-US" dirty="0"/>
              <a:t>Cough, runny nose, sore throat, fever, fatigue  </a:t>
            </a:r>
          </a:p>
          <a:p>
            <a:r>
              <a:rPr lang="en-US" dirty="0"/>
              <a:t>In adults &gt; 60 years and those with comorbidities</a:t>
            </a:r>
          </a:p>
          <a:p>
            <a:pPr lvl="1"/>
            <a:r>
              <a:rPr lang="en-US" dirty="0"/>
              <a:t> Symptoms may progress to lower respiratory tract involvement, pneumonia, mechanical ventilation </a:t>
            </a:r>
          </a:p>
          <a:p>
            <a:pPr lvl="1"/>
            <a:r>
              <a:rPr lang="en-US" dirty="0"/>
              <a:t>RSV like other viral infections  exacerbate underlying cardiopulmonary disease</a:t>
            </a:r>
          </a:p>
          <a:p>
            <a:r>
              <a:rPr lang="en-US" dirty="0"/>
              <a:t>Symptoms last for 3-7 days but usually longer for infants, older adults and immunocompromised individuals</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B8288EBC-67A7-5ACB-F724-A1B38A4EDE61}"/>
              </a:ext>
            </a:extLst>
          </p:cNvPr>
          <p:cNvSpPr txBox="1">
            <a:spLocks/>
          </p:cNvSpPr>
          <p:nvPr/>
        </p:nvSpPr>
        <p:spPr>
          <a:xfrm>
            <a:off x="267588" y="6039013"/>
            <a:ext cx="11924412" cy="818987"/>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431800" algn="l" rtl="0">
              <a:lnSpc>
                <a:spcPct val="100000"/>
              </a:lnSpc>
              <a:spcBef>
                <a:spcPts val="640"/>
              </a:spcBef>
              <a:spcAft>
                <a:spcPts val="0"/>
              </a:spcAft>
              <a:buClr>
                <a:srgbClr val="FFFFFF"/>
              </a:buClr>
              <a:buSzPts val="3200"/>
              <a:buFont typeface="Arial"/>
              <a:buChar char="•"/>
              <a:defRPr sz="2800" b="0" i="0" u="none" strike="noStrike" cap="none" baseline="0">
                <a:solidFill>
                  <a:srgbClr val="FFFFFF"/>
                </a:solidFill>
                <a:latin typeface="Times New Roman"/>
                <a:ea typeface="Times New Roman"/>
                <a:cs typeface="Times New Roman"/>
                <a:sym typeface="Times New Roman"/>
              </a:defRPr>
            </a:lvl1pPr>
            <a:lvl2pPr marL="914400" marR="0" lvl="1" indent="-406400" algn="l" rtl="0">
              <a:lnSpc>
                <a:spcPct val="100000"/>
              </a:lnSpc>
              <a:spcBef>
                <a:spcPts val="560"/>
              </a:spcBef>
              <a:spcAft>
                <a:spcPts val="0"/>
              </a:spcAft>
              <a:buClr>
                <a:srgbClr val="FFFFFF"/>
              </a:buClr>
              <a:buSzPts val="2800"/>
              <a:buFont typeface="Arial"/>
              <a:buChar char="–"/>
              <a:defRPr sz="2800" b="0" i="0" u="none" strike="noStrike" cap="none">
                <a:solidFill>
                  <a:srgbClr val="FFFFFF"/>
                </a:solidFill>
                <a:latin typeface="Times New Roman"/>
                <a:ea typeface="Times New Roman"/>
                <a:cs typeface="Times New Roman"/>
                <a:sym typeface="Times New Roman"/>
              </a:defRPr>
            </a:lvl2pPr>
            <a:lvl3pPr marL="1371600" marR="0" lvl="2" indent="-381000" algn="l" rtl="0">
              <a:lnSpc>
                <a:spcPct val="100000"/>
              </a:lnSpc>
              <a:spcBef>
                <a:spcPts val="480"/>
              </a:spcBef>
              <a:spcAft>
                <a:spcPts val="0"/>
              </a:spcAft>
              <a:buClr>
                <a:srgbClr val="FFFFFF"/>
              </a:buClr>
              <a:buSzPts val="2400"/>
              <a:buFont typeface="Arial"/>
              <a:buChar char="•"/>
              <a:defRPr sz="2400" b="0" i="0" u="none" strike="noStrike" cap="none">
                <a:solidFill>
                  <a:srgbClr val="FFFFFF"/>
                </a:solidFill>
                <a:latin typeface="Times New Roman"/>
                <a:ea typeface="Times New Roman"/>
                <a:cs typeface="Times New Roman"/>
                <a:sym typeface="Times New Roman"/>
              </a:defRPr>
            </a:lvl3pPr>
            <a:lvl4pPr marL="1828800" marR="0" lvl="3" indent="-355600" algn="l" rtl="0">
              <a:lnSpc>
                <a:spcPct val="100000"/>
              </a:lnSpc>
              <a:spcBef>
                <a:spcPts val="400"/>
              </a:spcBef>
              <a:spcAft>
                <a:spcPts val="0"/>
              </a:spcAft>
              <a:buClr>
                <a:srgbClr val="FFFFFF"/>
              </a:buClr>
              <a:buSzPts val="2000"/>
              <a:buFont typeface="Arial"/>
              <a:buChar char="–"/>
              <a:defRPr sz="2000" b="0" i="0" u="none" strike="noStrike" cap="none">
                <a:solidFill>
                  <a:srgbClr val="FFFFFF"/>
                </a:solidFill>
                <a:latin typeface="Times New Roman"/>
                <a:ea typeface="Times New Roman"/>
                <a:cs typeface="Times New Roman"/>
                <a:sym typeface="Times New Roman"/>
              </a:defRPr>
            </a:lvl4pPr>
            <a:lvl5pPr marL="2286000" marR="0" lvl="4" indent="-355600" algn="l" rtl="0">
              <a:lnSpc>
                <a:spcPct val="100000"/>
              </a:lnSpc>
              <a:spcBef>
                <a:spcPts val="400"/>
              </a:spcBef>
              <a:spcAft>
                <a:spcPts val="0"/>
              </a:spcAft>
              <a:buClr>
                <a:srgbClr val="FFFFFF"/>
              </a:buClr>
              <a:buSzPts val="2000"/>
              <a:buFont typeface="Arial"/>
              <a:buChar char="»"/>
              <a:defRPr sz="2000" b="0" i="0" u="none" strike="noStrike" cap="none">
                <a:solidFill>
                  <a:srgbClr val="FFFFFF"/>
                </a:solidFill>
                <a:latin typeface="Times New Roman"/>
                <a:ea typeface="Times New Roman"/>
                <a:cs typeface="Times New Roman"/>
                <a:sym typeface="Times New Roman"/>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Times New Roman"/>
                <a:ea typeface="Times New Roman"/>
                <a:cs typeface="Times New Roman"/>
                <a:sym typeface="Times New Roman"/>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Times New Roman"/>
                <a:ea typeface="Times New Roman"/>
                <a:cs typeface="Times New Roman"/>
                <a:sym typeface="Times New Roman"/>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Times New Roman"/>
                <a:ea typeface="Times New Roman"/>
                <a:cs typeface="Times New Roman"/>
                <a:sym typeface="Times New Roman"/>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Times New Roman"/>
                <a:ea typeface="Times New Roman"/>
                <a:cs typeface="Times New Roman"/>
                <a:sym typeface="Times New Roman"/>
              </a:defRPr>
            </a:lvl9pPr>
          </a:lstStyle>
          <a:p>
            <a:pPr marL="25400" indent="0">
              <a:buFont typeface="Arial"/>
              <a:buNone/>
            </a:pPr>
            <a:r>
              <a:rPr lang="en-US" sz="1600" dirty="0"/>
              <a:t>Coultas JA </a:t>
            </a:r>
            <a:r>
              <a:rPr lang="en-US" sz="1600" i="1" dirty="0"/>
              <a:t>et al. </a:t>
            </a:r>
            <a:r>
              <a:rPr lang="en-US" sz="1600" dirty="0"/>
              <a:t>Respiratory syncytial virus (RSV): a scourge from infancy to old age. Thorax. 2019 Oct: Nam HH, </a:t>
            </a:r>
            <a:r>
              <a:rPr lang="en-US" sz="1600" i="1" dirty="0"/>
              <a:t>et al </a:t>
            </a:r>
            <a:r>
              <a:rPr lang="en-US" sz="1600" dirty="0"/>
              <a:t>. Respiratory syncytial virus infection in adults. BMJ. 2019 Sep.</a:t>
            </a:r>
            <a:endParaRPr lang="en-US"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390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0C388-46B8-C4B9-EA47-D915684AB2A8}"/>
              </a:ext>
            </a:extLst>
          </p:cNvPr>
          <p:cNvSpPr>
            <a:spLocks noGrp="1"/>
          </p:cNvSpPr>
          <p:nvPr>
            <p:ph type="title"/>
          </p:nvPr>
        </p:nvSpPr>
        <p:spPr>
          <a:xfrm>
            <a:off x="407719" y="542698"/>
            <a:ext cx="10972800" cy="862405"/>
          </a:xfrm>
        </p:spPr>
        <p:txBody>
          <a:bodyPr/>
          <a:lstStyle/>
          <a:p>
            <a:r>
              <a:rPr lang="en-US" dirty="0">
                <a:solidFill>
                  <a:schemeClr val="accent6">
                    <a:lumMod val="75000"/>
                  </a:schemeClr>
                </a:solidFill>
              </a:rPr>
              <a:t>RSV in immunocompromised </a:t>
            </a:r>
          </a:p>
        </p:txBody>
      </p:sp>
      <p:sp>
        <p:nvSpPr>
          <p:cNvPr id="3" name="Text Placeholder 2">
            <a:extLst>
              <a:ext uri="{FF2B5EF4-FFF2-40B4-BE49-F238E27FC236}">
                <a16:creationId xmlns:a16="http://schemas.microsoft.com/office/drawing/2014/main" id="{985D968B-24D0-309A-D33E-F059F2537CC7}"/>
              </a:ext>
            </a:extLst>
          </p:cNvPr>
          <p:cNvSpPr>
            <a:spLocks noGrp="1"/>
          </p:cNvSpPr>
          <p:nvPr>
            <p:ph type="body" idx="1"/>
          </p:nvPr>
        </p:nvSpPr>
        <p:spPr>
          <a:xfrm>
            <a:off x="225632" y="1321975"/>
            <a:ext cx="11883242" cy="4408712"/>
          </a:xfrm>
        </p:spPr>
        <p:txBody>
          <a:bodyPr>
            <a:normAutofit lnSpcReduction="10000"/>
          </a:bodyPr>
          <a:lstStyle/>
          <a:p>
            <a:r>
              <a:rPr lang="en-US" dirty="0"/>
              <a:t>Individuals are immunocompromised</a:t>
            </a:r>
          </a:p>
          <a:p>
            <a:pPr marL="25400" indent="0">
              <a:buNone/>
            </a:pPr>
            <a:r>
              <a:rPr lang="en-US" dirty="0"/>
              <a:t>	- Cancers, organ/bone marrow transplants </a:t>
            </a:r>
          </a:p>
          <a:p>
            <a:pPr marL="25400" indent="0">
              <a:buNone/>
            </a:pPr>
            <a:r>
              <a:rPr lang="en-US" dirty="0"/>
              <a:t>	- Medications that suppress the immune system like prednisone, biologics </a:t>
            </a:r>
          </a:p>
          <a:p>
            <a:pPr marL="25400" indent="0">
              <a:buNone/>
            </a:pPr>
            <a:r>
              <a:rPr lang="en-US" dirty="0"/>
              <a:t>	-  Immune conditions like Lupus</a:t>
            </a:r>
          </a:p>
          <a:p>
            <a:r>
              <a:rPr lang="en-US" dirty="0"/>
              <a:t>Typically presents with cough, difficulty breathing, sputum production and fever rapidly progress to pneumonia ( 44%) and respiratory failure ( 28%).  </a:t>
            </a:r>
          </a:p>
          <a:p>
            <a:r>
              <a:rPr lang="en-US" dirty="0"/>
              <a:t>They shed the virus longer , have more complications ( ICU stay, mechanical ventilation and death) </a:t>
            </a:r>
          </a:p>
          <a:p>
            <a:r>
              <a:rPr lang="en-US" dirty="0"/>
              <a:t>Average length of stay ( 9-15 days)</a:t>
            </a:r>
          </a:p>
          <a:p>
            <a:endParaRPr lang="en-US" dirty="0"/>
          </a:p>
        </p:txBody>
      </p:sp>
      <p:sp>
        <p:nvSpPr>
          <p:cNvPr id="5" name="TextBox 4">
            <a:extLst>
              <a:ext uri="{FF2B5EF4-FFF2-40B4-BE49-F238E27FC236}">
                <a16:creationId xmlns:a16="http://schemas.microsoft.com/office/drawing/2014/main" id="{119FB9CA-4669-0B0E-4C15-C789AA3A8003}"/>
              </a:ext>
            </a:extLst>
          </p:cNvPr>
          <p:cNvSpPr txBox="1"/>
          <p:nvPr/>
        </p:nvSpPr>
        <p:spPr>
          <a:xfrm>
            <a:off x="83126" y="5641439"/>
            <a:ext cx="12025746" cy="1077218"/>
          </a:xfrm>
          <a:prstGeom prst="rect">
            <a:avLst/>
          </a:prstGeom>
          <a:noFill/>
        </p:spPr>
        <p:txBody>
          <a:bodyPr wrap="square">
            <a:spAutoFit/>
          </a:bodyPr>
          <a:lstStyle/>
          <a:p>
            <a:r>
              <a:rPr lang="en-US" sz="1600" b="0" i="0" dirty="0">
                <a:solidFill>
                  <a:schemeClr val="bg1"/>
                </a:solidFill>
                <a:effectLst/>
                <a:latin typeface="+mn-lt"/>
              </a:rPr>
              <a:t>Loubet P</a:t>
            </a:r>
            <a:r>
              <a:rPr lang="en-US" sz="1600" dirty="0">
                <a:solidFill>
                  <a:schemeClr val="bg1"/>
                </a:solidFill>
                <a:latin typeface="+mn-lt"/>
              </a:rPr>
              <a:t>, </a:t>
            </a:r>
            <a:r>
              <a:rPr lang="en-US" sz="1600" i="1" dirty="0">
                <a:solidFill>
                  <a:schemeClr val="bg1"/>
                </a:solidFill>
                <a:latin typeface="+mn-lt"/>
              </a:rPr>
              <a:t>et al. </a:t>
            </a:r>
            <a:r>
              <a:rPr lang="en-US" sz="1600" b="0" i="0" dirty="0">
                <a:solidFill>
                  <a:schemeClr val="bg1"/>
                </a:solidFill>
                <a:effectLst/>
                <a:latin typeface="+mn-lt"/>
              </a:rPr>
              <a:t>Clinical characteristics and outcome of respiratory syncytial virus infection among adults hospitalized with influenza-like illness in France. Clin Microbiol Infect. 2017; </a:t>
            </a:r>
            <a:r>
              <a:rPr lang="en-US" sz="1600" dirty="0">
                <a:solidFill>
                  <a:schemeClr val="bg1"/>
                </a:solidFill>
                <a:latin typeface="+mn-lt"/>
              </a:rPr>
              <a:t>Celante H, </a:t>
            </a:r>
            <a:r>
              <a:rPr lang="en-US" sz="1600" i="1" dirty="0">
                <a:solidFill>
                  <a:schemeClr val="bg1"/>
                </a:solidFill>
                <a:latin typeface="+mn-lt"/>
              </a:rPr>
              <a:t>et al. </a:t>
            </a:r>
            <a:r>
              <a:rPr lang="en-US" sz="1600" dirty="0" err="1">
                <a:solidFill>
                  <a:schemeClr val="bg1"/>
                </a:solidFill>
                <a:latin typeface="+mn-lt"/>
              </a:rPr>
              <a:t>Prono</a:t>
            </a:r>
            <a:r>
              <a:rPr lang="en-US" sz="1600" dirty="0">
                <a:solidFill>
                  <a:schemeClr val="bg1"/>
                </a:solidFill>
                <a:latin typeface="+mn-lt"/>
              </a:rPr>
              <a:t>-RSV study group of the clinical data warehouse of Greater Paris University Hospitals. Prognosis of hospitalised adult patients with respiratory syncytial virus infection: a multicentre retrospective cohort study. Clin Microbiol Infect. 2023; Wildenbeest JG, </a:t>
            </a:r>
            <a:r>
              <a:rPr lang="en-US" sz="1600" i="1" dirty="0">
                <a:solidFill>
                  <a:schemeClr val="bg1"/>
                </a:solidFill>
                <a:latin typeface="+mn-lt"/>
              </a:rPr>
              <a:t>et al</a:t>
            </a:r>
            <a:r>
              <a:rPr lang="en-US" sz="1600" dirty="0">
                <a:solidFill>
                  <a:schemeClr val="bg1"/>
                </a:solidFill>
                <a:latin typeface="+mn-lt"/>
              </a:rPr>
              <a:t>. Respiratory syncytial virus infections in adults: a narrative review. Lancet Respir Med. 2024</a:t>
            </a:r>
          </a:p>
        </p:txBody>
      </p:sp>
    </p:spTree>
    <p:extLst>
      <p:ext uri="{BB962C8B-B14F-4D97-AF65-F5344CB8AC3E}">
        <p14:creationId xmlns:p14="http://schemas.microsoft.com/office/powerpoint/2010/main" val="3385900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D1F5E5-B124-338D-5D36-C1BBC5E99213}"/>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2857135E-F7AC-5B21-7C43-2D9A396E7211}"/>
              </a:ext>
            </a:extLst>
          </p:cNvPr>
          <p:cNvSpPr>
            <a:spLocks noGrp="1"/>
          </p:cNvSpPr>
          <p:nvPr>
            <p:ph type="body" idx="1"/>
          </p:nvPr>
        </p:nvSpPr>
        <p:spPr>
          <a:xfrm>
            <a:off x="734290" y="2746718"/>
            <a:ext cx="10723419" cy="1364563"/>
          </a:xfrm>
        </p:spPr>
        <p:txBody>
          <a:bodyPr>
            <a:normAutofit/>
          </a:bodyPr>
          <a:lstStyle/>
          <a:p>
            <a:pPr marL="0" marR="0" indent="0">
              <a:buNone/>
            </a:pPr>
            <a:r>
              <a:rPr lang="en-US" dirty="0">
                <a:solidFill>
                  <a:schemeClr val="bg1"/>
                </a:solidFill>
                <a:latin typeface="+mn-lt"/>
                <a:ea typeface="Aptos" panose="020B0004020202020204" pitchFamily="34" charset="0"/>
              </a:rPr>
              <a:t>Understand the role of  monoclonal antibodies and vaccines in reducing serious illness and death due to RSV</a:t>
            </a:r>
          </a:p>
        </p:txBody>
      </p:sp>
    </p:spTree>
    <p:extLst>
      <p:ext uri="{BB962C8B-B14F-4D97-AF65-F5344CB8AC3E}">
        <p14:creationId xmlns:p14="http://schemas.microsoft.com/office/powerpoint/2010/main" val="580449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86231C-7814-754F-2220-D24B9635A2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06FA0FC-036E-3CD4-A5CA-C4B972BCA124}"/>
              </a:ext>
            </a:extLst>
          </p:cNvPr>
          <p:cNvSpPr>
            <a:spLocks noGrp="1"/>
          </p:cNvSpPr>
          <p:nvPr>
            <p:ph type="title"/>
          </p:nvPr>
        </p:nvSpPr>
        <p:spPr>
          <a:xfrm>
            <a:off x="609600" y="899975"/>
            <a:ext cx="10972800" cy="862405"/>
          </a:xfrm>
        </p:spPr>
        <p:txBody>
          <a:bodyPr/>
          <a:lstStyle/>
          <a:p>
            <a:r>
              <a:rPr lang="en-US" dirty="0">
                <a:solidFill>
                  <a:schemeClr val="accent6">
                    <a:lumMod val="75000"/>
                  </a:schemeClr>
                </a:solidFill>
              </a:rPr>
              <a:t>Palivizumab</a:t>
            </a:r>
          </a:p>
        </p:txBody>
      </p:sp>
      <p:sp>
        <p:nvSpPr>
          <p:cNvPr id="3" name="Text Placeholder 2">
            <a:extLst>
              <a:ext uri="{FF2B5EF4-FFF2-40B4-BE49-F238E27FC236}">
                <a16:creationId xmlns:a16="http://schemas.microsoft.com/office/drawing/2014/main" id="{CC2547DB-DF2D-937E-E817-B09CC74A61EE}"/>
              </a:ext>
            </a:extLst>
          </p:cNvPr>
          <p:cNvSpPr>
            <a:spLocks noGrp="1"/>
          </p:cNvSpPr>
          <p:nvPr>
            <p:ph type="body" idx="1"/>
          </p:nvPr>
        </p:nvSpPr>
        <p:spPr>
          <a:xfrm>
            <a:off x="609600" y="5882037"/>
            <a:ext cx="10972800" cy="562230"/>
          </a:xfrm>
        </p:spPr>
        <p:txBody>
          <a:bodyPr>
            <a:normAutofit/>
          </a:bodyPr>
          <a:lstStyle/>
          <a:p>
            <a:pPr marL="25400" indent="0">
              <a:buNone/>
            </a:pPr>
            <a:r>
              <a:rPr lang="en-US" sz="1600" dirty="0">
                <a:solidFill>
                  <a:schemeClr val="bg1"/>
                </a:solidFill>
                <a:latin typeface="+mn-lt"/>
                <a:hlinkClick r:id="rId2">
                  <a:extLst>
                    <a:ext uri="{A12FA001-AC4F-418D-AE19-62706E023703}">
                      <ahyp:hlinkClr xmlns:ahyp="http://schemas.microsoft.com/office/drawing/2018/hyperlinkcolor" val="tx"/>
                    </a:ext>
                  </a:extLst>
                </a:hlinkClick>
              </a:rPr>
              <a:t>NIH Daily Med on Palivizumab</a:t>
            </a:r>
            <a:endParaRPr lang="en-US" sz="1600" dirty="0">
              <a:solidFill>
                <a:schemeClr val="bg1"/>
              </a:solidFill>
              <a:latin typeface="+mn-lt"/>
            </a:endParaRPr>
          </a:p>
          <a:p>
            <a:pPr marL="25400" indent="0">
              <a:buNone/>
            </a:pPr>
            <a:endParaRPr lang="en-US" sz="1600" dirty="0">
              <a:solidFill>
                <a:schemeClr val="bg1"/>
              </a:solidFill>
              <a:latin typeface="+mn-lt"/>
            </a:endParaRPr>
          </a:p>
        </p:txBody>
      </p:sp>
      <p:sp>
        <p:nvSpPr>
          <p:cNvPr id="4" name="TextBox 3">
            <a:extLst>
              <a:ext uri="{FF2B5EF4-FFF2-40B4-BE49-F238E27FC236}">
                <a16:creationId xmlns:a16="http://schemas.microsoft.com/office/drawing/2014/main" id="{2C2BE529-FAED-BA56-6663-EA003812BBC9}"/>
              </a:ext>
            </a:extLst>
          </p:cNvPr>
          <p:cNvSpPr txBox="1"/>
          <p:nvPr/>
        </p:nvSpPr>
        <p:spPr>
          <a:xfrm>
            <a:off x="368135" y="1995054"/>
            <a:ext cx="10865921" cy="4216539"/>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2800" dirty="0">
                <a:solidFill>
                  <a:schemeClr val="bg1"/>
                </a:solidFill>
                <a:latin typeface="+mj-lt"/>
              </a:rPr>
              <a:t>Monoclonal antibody that needs five monthly injections</a:t>
            </a:r>
          </a:p>
          <a:p>
            <a:pPr marL="457200" indent="-457200">
              <a:buClr>
                <a:schemeClr val="bg1"/>
              </a:buClr>
              <a:buFont typeface="Arial" panose="020B0604020202020204" pitchFamily="34" charset="0"/>
              <a:buChar char="•"/>
            </a:pPr>
            <a:r>
              <a:rPr lang="en-US" sz="2800" dirty="0">
                <a:solidFill>
                  <a:schemeClr val="bg1"/>
                </a:solidFill>
                <a:latin typeface="+mj-lt"/>
              </a:rPr>
              <a:t>Indicated for preterm ( &lt; 35 weeks), infants with congenital heart disease or  lung disease</a:t>
            </a:r>
          </a:p>
          <a:p>
            <a:pPr marL="457200" indent="-457200">
              <a:buClr>
                <a:schemeClr val="bg1"/>
              </a:buClr>
              <a:buFont typeface="Arial" panose="020B0604020202020204" pitchFamily="34" charset="0"/>
              <a:buChar char="•"/>
            </a:pPr>
            <a:r>
              <a:rPr lang="en-US" sz="2800" dirty="0">
                <a:solidFill>
                  <a:schemeClr val="bg1"/>
                </a:solidFill>
                <a:latin typeface="+mj-lt"/>
              </a:rPr>
              <a:t>Impact RVS trial - RSV related hospitalization decreased by 55% ( 10.6% in placebo group and 4.8% in Palivizumab group)</a:t>
            </a:r>
          </a:p>
          <a:p>
            <a:pPr marL="457200" indent="-457200">
              <a:buClr>
                <a:schemeClr val="bg1"/>
              </a:buClr>
              <a:buFont typeface="Arial" panose="020B0604020202020204" pitchFamily="34" charset="0"/>
              <a:buChar char="•"/>
            </a:pPr>
            <a:r>
              <a:rPr lang="en-US" sz="2800" dirty="0">
                <a:solidFill>
                  <a:schemeClr val="bg1"/>
                </a:solidFill>
                <a:latin typeface="+mj-lt"/>
              </a:rPr>
              <a:t>CHD trial reduced hospitalization by 45% ( 9.7% in placebo and 5.3% in Palivizumab group)</a:t>
            </a:r>
          </a:p>
          <a:p>
            <a:pPr>
              <a:buClr>
                <a:schemeClr val="bg1"/>
              </a:buClr>
            </a:pPr>
            <a:endParaRPr lang="en-US" sz="2400" dirty="0">
              <a:solidFill>
                <a:schemeClr val="bg1"/>
              </a:solidFill>
              <a:latin typeface="+mj-lt"/>
            </a:endParaRPr>
          </a:p>
          <a:p>
            <a:pPr marL="457200" indent="-457200">
              <a:buClr>
                <a:schemeClr val="bg1"/>
              </a:buClr>
              <a:buFont typeface="Arial" panose="020B0604020202020204" pitchFamily="34" charset="0"/>
              <a:buChar char="•"/>
            </a:pPr>
            <a:endParaRPr lang="en-US" sz="2400" dirty="0">
              <a:solidFill>
                <a:schemeClr val="bg1"/>
              </a:solidFill>
              <a:latin typeface="+mj-lt"/>
            </a:endParaRPr>
          </a:p>
          <a:p>
            <a:pPr marL="457200" indent="-457200">
              <a:buClr>
                <a:schemeClr val="bg1"/>
              </a:buClr>
              <a:buFont typeface="Arial" panose="020B0604020202020204" pitchFamily="34" charset="0"/>
              <a:buChar char="•"/>
            </a:pPr>
            <a:endParaRPr lang="en-US" sz="2400" dirty="0">
              <a:solidFill>
                <a:schemeClr val="bg1"/>
              </a:solidFill>
              <a:latin typeface="+mj-lt"/>
            </a:endParaRPr>
          </a:p>
        </p:txBody>
      </p:sp>
    </p:spTree>
    <p:extLst>
      <p:ext uri="{BB962C8B-B14F-4D97-AF65-F5344CB8AC3E}">
        <p14:creationId xmlns:p14="http://schemas.microsoft.com/office/powerpoint/2010/main" val="4016777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9346C-5F07-B678-5972-18B50BE906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F72A74-F335-9C0B-E96C-45B76F6DA289}"/>
              </a:ext>
            </a:extLst>
          </p:cNvPr>
          <p:cNvSpPr>
            <a:spLocks noGrp="1"/>
          </p:cNvSpPr>
          <p:nvPr>
            <p:ph type="title"/>
          </p:nvPr>
        </p:nvSpPr>
        <p:spPr/>
        <p:txBody>
          <a:bodyPr/>
          <a:lstStyle/>
          <a:p>
            <a:r>
              <a:rPr lang="en-US" dirty="0">
                <a:solidFill>
                  <a:schemeClr val="accent6">
                    <a:lumMod val="75000"/>
                  </a:schemeClr>
                </a:solidFill>
              </a:rPr>
              <a:t>Nirsevimab</a:t>
            </a:r>
          </a:p>
        </p:txBody>
      </p:sp>
      <p:sp>
        <p:nvSpPr>
          <p:cNvPr id="3" name="Text Placeholder 2">
            <a:extLst>
              <a:ext uri="{FF2B5EF4-FFF2-40B4-BE49-F238E27FC236}">
                <a16:creationId xmlns:a16="http://schemas.microsoft.com/office/drawing/2014/main" id="{8AE0339E-8FF8-B38E-E17E-08BEC88057EC}"/>
              </a:ext>
            </a:extLst>
          </p:cNvPr>
          <p:cNvSpPr>
            <a:spLocks noGrp="1"/>
          </p:cNvSpPr>
          <p:nvPr>
            <p:ph type="body" idx="1"/>
          </p:nvPr>
        </p:nvSpPr>
        <p:spPr>
          <a:xfrm>
            <a:off x="118753" y="5904534"/>
            <a:ext cx="11578442" cy="721897"/>
          </a:xfrm>
        </p:spPr>
        <p:txBody>
          <a:bodyPr>
            <a:normAutofit/>
          </a:bodyPr>
          <a:lstStyle/>
          <a:p>
            <a:pPr marL="25400" indent="0">
              <a:buNone/>
            </a:pPr>
            <a:r>
              <a:rPr lang="en-US" sz="1700" b="0" i="0" dirty="0">
                <a:solidFill>
                  <a:schemeClr val="bg1"/>
                </a:solidFill>
                <a:effectLst/>
                <a:latin typeface="+mn-lt"/>
              </a:rPr>
              <a:t>Assad Z, </a:t>
            </a:r>
            <a:r>
              <a:rPr lang="en-US" sz="1700" b="0" i="1" dirty="0">
                <a:solidFill>
                  <a:schemeClr val="bg1"/>
                </a:solidFill>
                <a:effectLst/>
                <a:latin typeface="+mn-lt"/>
              </a:rPr>
              <a:t>et al.  </a:t>
            </a:r>
            <a:r>
              <a:rPr lang="en-US" sz="1700" b="0" i="0" dirty="0">
                <a:solidFill>
                  <a:schemeClr val="bg1"/>
                </a:solidFill>
                <a:effectLst/>
                <a:latin typeface="+mn-lt"/>
              </a:rPr>
              <a:t>Nirsevimab and Hospitalization for RSV Bronchiolitis. N Engl J Med. 2024 Jul; </a:t>
            </a:r>
            <a:r>
              <a:rPr lang="en-US" sz="1700" dirty="0">
                <a:solidFill>
                  <a:schemeClr val="bg1"/>
                </a:solidFill>
                <a:hlinkClick r:id="rId2">
                  <a:extLst>
                    <a:ext uri="{A12FA001-AC4F-418D-AE19-62706E023703}">
                      <ahyp:hlinkClr xmlns:ahyp="http://schemas.microsoft.com/office/drawing/2018/hyperlinkcolor" val="tx"/>
                    </a:ext>
                  </a:extLst>
                </a:hlinkClick>
              </a:rPr>
              <a:t>FDA approval of Monoclonal antibodies for RSV prevention</a:t>
            </a:r>
            <a:endParaRPr lang="en-US" sz="1700" dirty="0">
              <a:solidFill>
                <a:schemeClr val="bg1"/>
              </a:solidFill>
            </a:endParaRPr>
          </a:p>
          <a:p>
            <a:pPr marL="25400" indent="0">
              <a:buNone/>
            </a:pPr>
            <a:endParaRPr lang="en-US" sz="1600" b="0" i="0" dirty="0">
              <a:solidFill>
                <a:schemeClr val="bg1"/>
              </a:solidFill>
              <a:effectLst/>
              <a:latin typeface="+mn-lt"/>
            </a:endParaRPr>
          </a:p>
          <a:p>
            <a:pPr marL="25400" indent="0">
              <a:buNone/>
            </a:pPr>
            <a:endParaRPr lang="en-US" sz="1600" dirty="0">
              <a:solidFill>
                <a:schemeClr val="bg1"/>
              </a:solidFill>
              <a:latin typeface="+mn-lt"/>
            </a:endParaRPr>
          </a:p>
        </p:txBody>
      </p:sp>
      <p:sp>
        <p:nvSpPr>
          <p:cNvPr id="4" name="TextBox 3">
            <a:extLst>
              <a:ext uri="{FF2B5EF4-FFF2-40B4-BE49-F238E27FC236}">
                <a16:creationId xmlns:a16="http://schemas.microsoft.com/office/drawing/2014/main" id="{E7BA2510-0D28-6EB9-EB0B-2BE87F525185}"/>
              </a:ext>
            </a:extLst>
          </p:cNvPr>
          <p:cNvSpPr txBox="1"/>
          <p:nvPr/>
        </p:nvSpPr>
        <p:spPr>
          <a:xfrm>
            <a:off x="364176" y="1569002"/>
            <a:ext cx="11827824" cy="4616648"/>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2800" dirty="0">
                <a:solidFill>
                  <a:schemeClr val="bg1"/>
                </a:solidFill>
                <a:latin typeface="+mj-lt"/>
              </a:rPr>
              <a:t>Injectable</a:t>
            </a:r>
            <a:r>
              <a:rPr lang="en-US" sz="2800" dirty="0"/>
              <a:t> </a:t>
            </a:r>
            <a:r>
              <a:rPr lang="en-US" sz="2800" dirty="0">
                <a:solidFill>
                  <a:schemeClr val="bg1"/>
                </a:solidFill>
                <a:latin typeface="+mj-lt"/>
              </a:rPr>
              <a:t>Monoclonal antibody (long acting) with passive protection for </a:t>
            </a:r>
          </a:p>
          <a:p>
            <a:pPr>
              <a:buClr>
                <a:schemeClr val="bg1"/>
              </a:buClr>
            </a:pPr>
            <a:r>
              <a:rPr lang="en-US" sz="2800" dirty="0">
                <a:solidFill>
                  <a:schemeClr val="bg1"/>
                </a:solidFill>
                <a:latin typeface="+mj-lt"/>
              </a:rPr>
              <a:t>     5 months ( Beyfortis)</a:t>
            </a:r>
          </a:p>
          <a:p>
            <a:pPr marL="457200" indent="-457200">
              <a:buClr>
                <a:schemeClr val="bg1"/>
              </a:buClr>
              <a:buFont typeface="Arial" panose="020B0604020202020204" pitchFamily="34" charset="0"/>
              <a:buChar char="•"/>
            </a:pPr>
            <a:r>
              <a:rPr lang="en-US" sz="2800" dirty="0">
                <a:solidFill>
                  <a:schemeClr val="bg1"/>
                </a:solidFill>
                <a:latin typeface="+mj-lt"/>
              </a:rPr>
              <a:t>Preformed antibodies that bind to F protein site and prevents RSV from multiplying in the body</a:t>
            </a:r>
          </a:p>
          <a:p>
            <a:pPr marL="457200" indent="-457200">
              <a:buClr>
                <a:schemeClr val="bg1"/>
              </a:buClr>
              <a:buFont typeface="Arial" panose="020B0604020202020204" pitchFamily="34" charset="0"/>
              <a:buChar char="•"/>
            </a:pPr>
            <a:r>
              <a:rPr lang="en-US" sz="2800" dirty="0">
                <a:solidFill>
                  <a:schemeClr val="bg1"/>
                </a:solidFill>
                <a:latin typeface="+mn-lt"/>
              </a:rPr>
              <a:t>FDA approval in July 2023 based on 3 clinical trials  showing 70% reduction in RSV lower respiratory tract infection</a:t>
            </a:r>
          </a:p>
          <a:p>
            <a:pPr marL="457200" indent="-457200">
              <a:buClr>
                <a:schemeClr val="bg1"/>
              </a:buClr>
              <a:buFont typeface="Arial" panose="020B0604020202020204" pitchFamily="34" charset="0"/>
              <a:buChar char="•"/>
            </a:pPr>
            <a:r>
              <a:rPr lang="en-US" sz="2800" dirty="0">
                <a:solidFill>
                  <a:schemeClr val="bg1"/>
                </a:solidFill>
                <a:latin typeface="+mn-lt"/>
              </a:rPr>
              <a:t>Anaphylaxis/rash reported</a:t>
            </a:r>
          </a:p>
          <a:p>
            <a:pPr marL="457200" indent="-457200">
              <a:buClr>
                <a:schemeClr val="bg1"/>
              </a:buClr>
              <a:buFont typeface="Arial" panose="020B0604020202020204" pitchFamily="34" charset="0"/>
              <a:buChar char="•"/>
            </a:pPr>
            <a:r>
              <a:rPr lang="en-US" sz="2800" dirty="0">
                <a:solidFill>
                  <a:schemeClr val="bg1"/>
                </a:solidFill>
                <a:latin typeface="+mn-lt"/>
              </a:rPr>
              <a:t>Used between October to March ( RSV season)</a:t>
            </a:r>
          </a:p>
          <a:p>
            <a:pPr marL="457200" indent="-457200">
              <a:buClr>
                <a:schemeClr val="bg1"/>
              </a:buClr>
              <a:buFont typeface="Arial" panose="020B0604020202020204" pitchFamily="34" charset="0"/>
              <a:buChar char="•"/>
            </a:pPr>
            <a:r>
              <a:rPr lang="en-US" sz="2800" dirty="0">
                <a:solidFill>
                  <a:schemeClr val="bg1"/>
                </a:solidFill>
                <a:latin typeface="+mn-lt"/>
              </a:rPr>
              <a:t>Potential risk of preterm birth and hypertension in pregnancy ( being monitored)</a:t>
            </a:r>
          </a:p>
          <a:p>
            <a:pPr marL="508000" lvl="1" indent="0">
              <a:buNone/>
            </a:pPr>
            <a:r>
              <a:rPr lang="en-US" dirty="0"/>
              <a:t> </a:t>
            </a:r>
            <a:endParaRPr lang="en-US" sz="1600" dirty="0">
              <a:solidFill>
                <a:schemeClr val="bg1"/>
              </a:solidFill>
              <a:latin typeface="+mj-lt"/>
            </a:endParaRPr>
          </a:p>
        </p:txBody>
      </p:sp>
    </p:spTree>
    <p:extLst>
      <p:ext uri="{BB962C8B-B14F-4D97-AF65-F5344CB8AC3E}">
        <p14:creationId xmlns:p14="http://schemas.microsoft.com/office/powerpoint/2010/main" val="249224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F0B5D-459B-C58C-3378-B7711CC9804F}"/>
              </a:ext>
            </a:extLst>
          </p:cNvPr>
          <p:cNvSpPr>
            <a:spLocks noGrp="1"/>
          </p:cNvSpPr>
          <p:nvPr>
            <p:ph type="title"/>
          </p:nvPr>
        </p:nvSpPr>
        <p:spPr/>
        <p:txBody>
          <a:bodyPr/>
          <a:lstStyle/>
          <a:p>
            <a:r>
              <a:rPr lang="en-US" dirty="0">
                <a:solidFill>
                  <a:schemeClr val="accent6">
                    <a:lumMod val="75000"/>
                  </a:schemeClr>
                </a:solidFill>
              </a:rPr>
              <a:t>Nirsevimab indications</a:t>
            </a:r>
          </a:p>
        </p:txBody>
      </p:sp>
      <p:sp>
        <p:nvSpPr>
          <p:cNvPr id="3" name="Text Placeholder 2">
            <a:extLst>
              <a:ext uri="{FF2B5EF4-FFF2-40B4-BE49-F238E27FC236}">
                <a16:creationId xmlns:a16="http://schemas.microsoft.com/office/drawing/2014/main" id="{8F070075-0A20-1A57-40CE-A417A26848EE}"/>
              </a:ext>
            </a:extLst>
          </p:cNvPr>
          <p:cNvSpPr>
            <a:spLocks noGrp="1"/>
          </p:cNvSpPr>
          <p:nvPr>
            <p:ph type="body" idx="1"/>
          </p:nvPr>
        </p:nvSpPr>
        <p:spPr>
          <a:xfrm>
            <a:off x="457199" y="1235035"/>
            <a:ext cx="11277600" cy="3906982"/>
          </a:xfrm>
        </p:spPr>
        <p:txBody>
          <a:bodyPr>
            <a:normAutofit fontScale="92500"/>
          </a:bodyPr>
          <a:lstStyle/>
          <a:p>
            <a:pPr marL="25400" indent="0">
              <a:buNone/>
            </a:pPr>
            <a:r>
              <a:rPr lang="en-US" dirty="0"/>
              <a:t>     1. Infants aged &lt;8 months born ( injection within one week of birth) during or entering their first RSV season 	</a:t>
            </a:r>
          </a:p>
          <a:p>
            <a:pPr marL="508000" lvl="1" indent="0">
              <a:buNone/>
            </a:pPr>
            <a:r>
              <a:rPr lang="en-US" dirty="0"/>
              <a:t>	- whose mother did not receive RSVpreF vaccine</a:t>
            </a:r>
          </a:p>
          <a:p>
            <a:pPr marL="508000" lvl="1" indent="0">
              <a:buNone/>
            </a:pPr>
            <a:r>
              <a:rPr lang="en-US" dirty="0"/>
              <a:t>	- whose mother’s receipt of RSVpreF vaccine is unknown, </a:t>
            </a:r>
          </a:p>
          <a:p>
            <a:pPr marL="508000" lvl="1" indent="0">
              <a:buNone/>
            </a:pPr>
            <a:r>
              <a:rPr lang="en-US" dirty="0"/>
              <a:t>	- or who were born &lt;14 days after maternal vaccination. </a:t>
            </a:r>
          </a:p>
          <a:p>
            <a:pPr marL="508000" lvl="1" indent="0">
              <a:buNone/>
            </a:pPr>
            <a:r>
              <a:rPr lang="en-US" dirty="0"/>
              <a:t>2. Infants and children aged 8–19 months who are at increased risk for severe RSV disease and are entering their second RSV season are recommended to receive Nirsevimab regardless of maternal RSVpreF vaccination </a:t>
            </a:r>
          </a:p>
          <a:p>
            <a:pPr lvl="1">
              <a:buFont typeface="Arial" panose="020B0604020202020204" pitchFamily="34" charset="0"/>
              <a:buChar char="•"/>
            </a:pPr>
            <a:endParaRPr lang="en-US" dirty="0"/>
          </a:p>
          <a:p>
            <a:pPr marL="508000" lvl="1" indent="0">
              <a:buNone/>
            </a:pPr>
            <a:endParaRPr lang="en-US" dirty="0"/>
          </a:p>
        </p:txBody>
      </p:sp>
      <p:graphicFrame>
        <p:nvGraphicFramePr>
          <p:cNvPr id="4" name="Table 3">
            <a:extLst>
              <a:ext uri="{FF2B5EF4-FFF2-40B4-BE49-F238E27FC236}">
                <a16:creationId xmlns:a16="http://schemas.microsoft.com/office/drawing/2014/main" id="{A103B707-979B-D61E-AFD7-1146AC7CB1B5}"/>
              </a:ext>
            </a:extLst>
          </p:cNvPr>
          <p:cNvGraphicFramePr>
            <a:graphicFrameLocks noGrp="1"/>
          </p:cNvGraphicFramePr>
          <p:nvPr>
            <p:extLst>
              <p:ext uri="{D42A27DB-BD31-4B8C-83A1-F6EECF244321}">
                <p14:modId xmlns:p14="http://schemas.microsoft.com/office/powerpoint/2010/main" val="3734917735"/>
              </p:ext>
            </p:extLst>
          </p:nvPr>
        </p:nvGraphicFramePr>
        <p:xfrm>
          <a:off x="811480" y="5142017"/>
          <a:ext cx="10569039" cy="1465954"/>
        </p:xfrm>
        <a:graphic>
          <a:graphicData uri="http://schemas.openxmlformats.org/drawingml/2006/table">
            <a:tbl>
              <a:tblPr firstRow="1" bandRow="1">
                <a:tableStyleId>{5C22544A-7EE6-4342-B048-85BDC9FD1C3A}</a:tableStyleId>
              </a:tblPr>
              <a:tblGrid>
                <a:gridCol w="2391760">
                  <a:extLst>
                    <a:ext uri="{9D8B030D-6E8A-4147-A177-3AD203B41FA5}">
                      <a16:colId xmlns:a16="http://schemas.microsoft.com/office/drawing/2014/main" val="3347768774"/>
                    </a:ext>
                  </a:extLst>
                </a:gridCol>
                <a:gridCol w="8177279">
                  <a:extLst>
                    <a:ext uri="{9D8B030D-6E8A-4147-A177-3AD203B41FA5}">
                      <a16:colId xmlns:a16="http://schemas.microsoft.com/office/drawing/2014/main" val="4049240511"/>
                    </a:ext>
                  </a:extLst>
                </a:gridCol>
              </a:tblGrid>
              <a:tr h="551554">
                <a:tc>
                  <a:txBody>
                    <a:bodyPr/>
                    <a:lstStyle/>
                    <a:p>
                      <a:r>
                        <a:rPr lang="en-US" sz="2400" dirty="0">
                          <a:solidFill>
                            <a:srgbClr val="000000"/>
                          </a:solidFill>
                        </a:rPr>
                        <a:t>Age in months</a:t>
                      </a:r>
                    </a:p>
                  </a:txBody>
                  <a:tcPr/>
                </a:tc>
                <a:tc>
                  <a:txBody>
                    <a:bodyPr/>
                    <a:lstStyle/>
                    <a:p>
                      <a:r>
                        <a:rPr lang="en-US" sz="2400" dirty="0">
                          <a:solidFill>
                            <a:srgbClr val="000000"/>
                          </a:solidFill>
                        </a:rPr>
                        <a:t>Dosage of intramuscular Nirsevimab</a:t>
                      </a:r>
                    </a:p>
                  </a:txBody>
                  <a:tcPr/>
                </a:tc>
                <a:extLst>
                  <a:ext uri="{0D108BD9-81ED-4DB2-BD59-A6C34878D82A}">
                    <a16:rowId xmlns:a16="http://schemas.microsoft.com/office/drawing/2014/main" val="618978379"/>
                  </a:ext>
                </a:extLst>
              </a:tr>
              <a:tr h="408218">
                <a:tc>
                  <a:txBody>
                    <a:bodyPr/>
                    <a:lstStyle/>
                    <a:p>
                      <a:r>
                        <a:rPr lang="en-US" sz="2400" dirty="0">
                          <a:solidFill>
                            <a:srgbClr val="000000"/>
                          </a:solidFill>
                        </a:rPr>
                        <a:t>&lt; 8</a:t>
                      </a:r>
                    </a:p>
                  </a:txBody>
                  <a:tcPr/>
                </a:tc>
                <a:tc>
                  <a:txBody>
                    <a:bodyPr/>
                    <a:lstStyle/>
                    <a:p>
                      <a:r>
                        <a:rPr lang="en-US" sz="2400" dirty="0">
                          <a:solidFill>
                            <a:srgbClr val="000000"/>
                          </a:solidFill>
                        </a:rPr>
                        <a:t>50 mg ( weight &lt; 11 lbs., 100 mg if weight &gt; 11 lbs.)</a:t>
                      </a:r>
                    </a:p>
                  </a:txBody>
                  <a:tcPr/>
                </a:tc>
                <a:extLst>
                  <a:ext uri="{0D108BD9-81ED-4DB2-BD59-A6C34878D82A}">
                    <a16:rowId xmlns:a16="http://schemas.microsoft.com/office/drawing/2014/main" val="2086020365"/>
                  </a:ext>
                </a:extLst>
              </a:tr>
              <a:tr h="370840">
                <a:tc>
                  <a:txBody>
                    <a:bodyPr/>
                    <a:lstStyle/>
                    <a:p>
                      <a:r>
                        <a:rPr lang="en-US" sz="2400" dirty="0">
                          <a:solidFill>
                            <a:srgbClr val="000000"/>
                          </a:solidFill>
                        </a:rPr>
                        <a:t>8-19 </a:t>
                      </a:r>
                    </a:p>
                  </a:txBody>
                  <a:tcPr/>
                </a:tc>
                <a:tc>
                  <a:txBody>
                    <a:bodyPr/>
                    <a:lstStyle/>
                    <a:p>
                      <a:r>
                        <a:rPr lang="en-US" sz="2400" dirty="0">
                          <a:solidFill>
                            <a:srgbClr val="000000"/>
                          </a:solidFill>
                        </a:rPr>
                        <a:t>200 mg as 2 injections , different sites</a:t>
                      </a:r>
                    </a:p>
                  </a:txBody>
                  <a:tcPr/>
                </a:tc>
                <a:extLst>
                  <a:ext uri="{0D108BD9-81ED-4DB2-BD59-A6C34878D82A}">
                    <a16:rowId xmlns:a16="http://schemas.microsoft.com/office/drawing/2014/main" val="3430789922"/>
                  </a:ext>
                </a:extLst>
              </a:tr>
            </a:tbl>
          </a:graphicData>
        </a:graphic>
      </p:graphicFrame>
    </p:spTree>
    <p:extLst>
      <p:ext uri="{BB962C8B-B14F-4D97-AF65-F5344CB8AC3E}">
        <p14:creationId xmlns:p14="http://schemas.microsoft.com/office/powerpoint/2010/main" val="1751622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D71641-F320-083E-903C-0E2C979C43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5F74B-44F7-633C-F678-BD58D2ACDEE5}"/>
              </a:ext>
            </a:extLst>
          </p:cNvPr>
          <p:cNvSpPr>
            <a:spLocks noGrp="1"/>
          </p:cNvSpPr>
          <p:nvPr>
            <p:ph type="title"/>
          </p:nvPr>
        </p:nvSpPr>
        <p:spPr/>
        <p:txBody>
          <a:bodyPr/>
          <a:lstStyle/>
          <a:p>
            <a:r>
              <a:rPr lang="en-US" dirty="0">
                <a:solidFill>
                  <a:schemeClr val="accent6">
                    <a:lumMod val="75000"/>
                  </a:schemeClr>
                </a:solidFill>
              </a:rPr>
              <a:t>Nirsevimab and RSV hospitalization</a:t>
            </a:r>
          </a:p>
        </p:txBody>
      </p:sp>
      <p:sp>
        <p:nvSpPr>
          <p:cNvPr id="3" name="Text Placeholder 2">
            <a:extLst>
              <a:ext uri="{FF2B5EF4-FFF2-40B4-BE49-F238E27FC236}">
                <a16:creationId xmlns:a16="http://schemas.microsoft.com/office/drawing/2014/main" id="{B5DE0352-6F0F-70AA-F759-29E88E4ADC30}"/>
              </a:ext>
            </a:extLst>
          </p:cNvPr>
          <p:cNvSpPr>
            <a:spLocks noGrp="1"/>
          </p:cNvSpPr>
          <p:nvPr>
            <p:ph type="body" idx="1"/>
          </p:nvPr>
        </p:nvSpPr>
        <p:spPr>
          <a:xfrm>
            <a:off x="1663122" y="6070265"/>
            <a:ext cx="8865755" cy="562230"/>
          </a:xfrm>
        </p:spPr>
        <p:txBody>
          <a:bodyPr>
            <a:normAutofit/>
          </a:bodyPr>
          <a:lstStyle/>
          <a:p>
            <a:pPr marL="25400" indent="0">
              <a:buNone/>
            </a:pPr>
            <a:r>
              <a:rPr lang="en-US" sz="1600" b="0" i="0" dirty="0">
                <a:solidFill>
                  <a:schemeClr val="bg1"/>
                </a:solidFill>
                <a:effectLst/>
                <a:latin typeface="+mn-lt"/>
              </a:rPr>
              <a:t>Assad Z, </a:t>
            </a:r>
            <a:r>
              <a:rPr lang="en-US" sz="1600" b="0" i="1" dirty="0">
                <a:solidFill>
                  <a:schemeClr val="bg1"/>
                </a:solidFill>
                <a:effectLst/>
                <a:latin typeface="+mn-lt"/>
              </a:rPr>
              <a:t>et al . </a:t>
            </a:r>
            <a:r>
              <a:rPr lang="en-US" sz="1600" b="0" i="0" dirty="0">
                <a:solidFill>
                  <a:schemeClr val="bg1"/>
                </a:solidFill>
                <a:effectLst/>
                <a:latin typeface="+mn-lt"/>
              </a:rPr>
              <a:t>Nirsevimab and Hospitalization for RSV Bronchiolitis. N Engl J Med. 2024 Jul</a:t>
            </a:r>
            <a:endParaRPr lang="en-US" sz="1600" dirty="0">
              <a:solidFill>
                <a:schemeClr val="bg1"/>
              </a:solidFill>
              <a:latin typeface="+mn-lt"/>
            </a:endParaRPr>
          </a:p>
        </p:txBody>
      </p:sp>
      <p:sp>
        <p:nvSpPr>
          <p:cNvPr id="4" name="TextBox 3">
            <a:extLst>
              <a:ext uri="{FF2B5EF4-FFF2-40B4-BE49-F238E27FC236}">
                <a16:creationId xmlns:a16="http://schemas.microsoft.com/office/drawing/2014/main" id="{D7A645DE-9B59-CCCB-2C7F-EDFE716C4FF2}"/>
              </a:ext>
            </a:extLst>
          </p:cNvPr>
          <p:cNvSpPr txBox="1"/>
          <p:nvPr/>
        </p:nvSpPr>
        <p:spPr>
          <a:xfrm>
            <a:off x="166255" y="1638004"/>
            <a:ext cx="12025745" cy="4493538"/>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2800" dirty="0" err="1">
                <a:solidFill>
                  <a:schemeClr val="bg1"/>
                </a:solidFill>
                <a:latin typeface="+mj-lt"/>
              </a:rPr>
              <a:t>Nirsevimab</a:t>
            </a:r>
            <a:r>
              <a:rPr lang="en-US" sz="2800" dirty="0">
                <a:solidFill>
                  <a:schemeClr val="bg1"/>
                </a:solidFill>
                <a:latin typeface="+mj-lt"/>
              </a:rPr>
              <a:t> was given free of charge to all infants born after Feb 2023 (French study 2023-24 RSV season)</a:t>
            </a:r>
          </a:p>
          <a:p>
            <a:pPr marL="457200" indent="-457200">
              <a:buClr>
                <a:schemeClr val="bg1"/>
              </a:buClr>
              <a:buFont typeface="Arial" panose="020B0604020202020204" pitchFamily="34" charset="0"/>
              <a:buChar char="•"/>
            </a:pPr>
            <a:r>
              <a:rPr lang="en-US" sz="2800" dirty="0">
                <a:solidFill>
                  <a:schemeClr val="bg1"/>
                </a:solidFill>
                <a:latin typeface="+mn-lt"/>
              </a:rPr>
              <a:t>Prospective, multicenter, matched case–control study  ( Oct 15-Dec 10, 2023)</a:t>
            </a:r>
            <a:endParaRPr lang="en-US" sz="2800" dirty="0"/>
          </a:p>
          <a:p>
            <a:pPr marL="457200" indent="-457200">
              <a:buClr>
                <a:schemeClr val="bg1"/>
              </a:buClr>
              <a:buFont typeface="Arial" panose="020B0604020202020204" pitchFamily="34" charset="0"/>
              <a:buChar char="•"/>
            </a:pPr>
            <a:r>
              <a:rPr lang="en-US" sz="2800" dirty="0">
                <a:solidFill>
                  <a:schemeClr val="bg1"/>
                </a:solidFill>
                <a:latin typeface="+mj-lt"/>
              </a:rPr>
              <a:t>Analysis of Nirsevimab effectiveness therapy against hospitalization for RSV-associated bronchiolitis in infants younger than 12 months of age.  </a:t>
            </a:r>
          </a:p>
          <a:p>
            <a:pPr marL="342900" indent="-342900">
              <a:buClr>
                <a:schemeClr val="bg1"/>
              </a:buClr>
              <a:buFont typeface="Arial" panose="020B0604020202020204" pitchFamily="34" charset="0"/>
              <a:buChar char="•"/>
            </a:pPr>
            <a:r>
              <a:rPr lang="en-US" sz="2800" dirty="0">
                <a:solidFill>
                  <a:schemeClr val="bg1"/>
                </a:solidFill>
                <a:latin typeface="+mj-lt"/>
              </a:rPr>
              <a:t>Matching infants ( &lt;12 months) with RSV in hospital with matched controls who were admitted for non-RSV related illness ( 2:1 match) </a:t>
            </a:r>
          </a:p>
          <a:p>
            <a:pPr marL="342900" indent="-342900">
              <a:buClr>
                <a:schemeClr val="bg1"/>
              </a:buClr>
              <a:buFont typeface="Arial" panose="020B0604020202020204" pitchFamily="34" charset="0"/>
              <a:buChar char="•"/>
            </a:pPr>
            <a:r>
              <a:rPr lang="en-US" sz="2800" dirty="0">
                <a:solidFill>
                  <a:schemeClr val="bg1"/>
                </a:solidFill>
                <a:latin typeface="+mj-lt"/>
              </a:rPr>
              <a:t>1035 infants ( 690 case ( 3.1-month median age) and 345 controls ( 3.4 months median age)</a:t>
            </a:r>
            <a:endParaRPr lang="en-US" sz="2000" dirty="0">
              <a:latin typeface="+mj-lt"/>
            </a:endParaRPr>
          </a:p>
          <a:p>
            <a:endParaRPr lang="en-US" sz="2000" dirty="0">
              <a:latin typeface="+mj-lt"/>
            </a:endParaRPr>
          </a:p>
          <a:p>
            <a:endParaRPr lang="en-US" dirty="0"/>
          </a:p>
        </p:txBody>
      </p:sp>
    </p:spTree>
    <p:extLst>
      <p:ext uri="{BB962C8B-B14F-4D97-AF65-F5344CB8AC3E}">
        <p14:creationId xmlns:p14="http://schemas.microsoft.com/office/powerpoint/2010/main" val="3723017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29B42-7BA1-B3F0-EA8D-E81622D7A1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9B5020-3B6D-ADCA-2738-F3336AA8293D}"/>
              </a:ext>
            </a:extLst>
          </p:cNvPr>
          <p:cNvSpPr>
            <a:spLocks noGrp="1"/>
          </p:cNvSpPr>
          <p:nvPr>
            <p:ph type="title"/>
          </p:nvPr>
        </p:nvSpPr>
        <p:spPr/>
        <p:txBody>
          <a:bodyPr/>
          <a:lstStyle/>
          <a:p>
            <a:r>
              <a:rPr lang="en-US" dirty="0">
                <a:solidFill>
                  <a:schemeClr val="accent6">
                    <a:lumMod val="75000"/>
                  </a:schemeClr>
                </a:solidFill>
              </a:rPr>
              <a:t>Nirsevimab and RSV hospitalization</a:t>
            </a:r>
          </a:p>
        </p:txBody>
      </p:sp>
      <p:sp>
        <p:nvSpPr>
          <p:cNvPr id="3" name="Text Placeholder 2">
            <a:extLst>
              <a:ext uri="{FF2B5EF4-FFF2-40B4-BE49-F238E27FC236}">
                <a16:creationId xmlns:a16="http://schemas.microsoft.com/office/drawing/2014/main" id="{166865B9-291D-3D3B-219D-7810A9C54CE9}"/>
              </a:ext>
            </a:extLst>
          </p:cNvPr>
          <p:cNvSpPr>
            <a:spLocks noGrp="1"/>
          </p:cNvSpPr>
          <p:nvPr>
            <p:ph type="body" idx="1"/>
          </p:nvPr>
        </p:nvSpPr>
        <p:spPr>
          <a:xfrm>
            <a:off x="1575295" y="6096296"/>
            <a:ext cx="7964384" cy="411885"/>
          </a:xfrm>
        </p:spPr>
        <p:txBody>
          <a:bodyPr>
            <a:normAutofit fontScale="92500"/>
          </a:bodyPr>
          <a:lstStyle/>
          <a:p>
            <a:pPr marL="25400" indent="0">
              <a:buNone/>
            </a:pPr>
            <a:r>
              <a:rPr lang="en-US" sz="1600" b="0" i="0" dirty="0">
                <a:solidFill>
                  <a:schemeClr val="bg1"/>
                </a:solidFill>
                <a:effectLst/>
                <a:latin typeface="+mn-lt"/>
              </a:rPr>
              <a:t>Assad Z, </a:t>
            </a:r>
            <a:r>
              <a:rPr lang="en-US" sz="1600" b="0" i="1" dirty="0">
                <a:solidFill>
                  <a:schemeClr val="bg1"/>
                </a:solidFill>
                <a:effectLst/>
                <a:latin typeface="+mn-lt"/>
              </a:rPr>
              <a:t>et al </a:t>
            </a:r>
            <a:r>
              <a:rPr lang="en-US" sz="1600" b="0" i="0" dirty="0">
                <a:solidFill>
                  <a:schemeClr val="bg1"/>
                </a:solidFill>
                <a:effectLst/>
                <a:latin typeface="+mn-lt"/>
              </a:rPr>
              <a:t>. </a:t>
            </a:r>
            <a:r>
              <a:rPr lang="en-US" sz="1600" b="0" i="0" dirty="0" err="1">
                <a:solidFill>
                  <a:schemeClr val="bg1"/>
                </a:solidFill>
                <a:effectLst/>
                <a:latin typeface="+mn-lt"/>
              </a:rPr>
              <a:t>Nirsevimab</a:t>
            </a:r>
            <a:r>
              <a:rPr lang="en-US" sz="1600" b="0" i="0" dirty="0">
                <a:solidFill>
                  <a:schemeClr val="bg1"/>
                </a:solidFill>
                <a:effectLst/>
                <a:latin typeface="+mn-lt"/>
              </a:rPr>
              <a:t> and Hospitalization for RSV Bronchiolitis. N Engl J Med. 2024 Jul</a:t>
            </a:r>
            <a:endParaRPr lang="en-US" sz="1600" dirty="0">
              <a:solidFill>
                <a:schemeClr val="bg1"/>
              </a:solidFill>
              <a:latin typeface="+mn-lt"/>
            </a:endParaRPr>
          </a:p>
        </p:txBody>
      </p:sp>
      <p:sp>
        <p:nvSpPr>
          <p:cNvPr id="4" name="TextBox 3">
            <a:extLst>
              <a:ext uri="{FF2B5EF4-FFF2-40B4-BE49-F238E27FC236}">
                <a16:creationId xmlns:a16="http://schemas.microsoft.com/office/drawing/2014/main" id="{E54CB000-6C18-4C45-71BD-A6F3593E98FE}"/>
              </a:ext>
            </a:extLst>
          </p:cNvPr>
          <p:cNvSpPr txBox="1"/>
          <p:nvPr/>
        </p:nvSpPr>
        <p:spPr>
          <a:xfrm>
            <a:off x="368135" y="2305615"/>
            <a:ext cx="11214265" cy="2246769"/>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2800" dirty="0">
                <a:solidFill>
                  <a:schemeClr val="bg1"/>
                </a:solidFill>
                <a:latin typeface="+mj-lt"/>
              </a:rPr>
              <a:t>60 cases (8.7%) and 97 ( 28.1%) control had received Nirsevimab</a:t>
            </a:r>
          </a:p>
          <a:p>
            <a:pPr marL="457200" indent="-457200">
              <a:buClr>
                <a:schemeClr val="bg1"/>
              </a:buClr>
              <a:buFont typeface="Arial" panose="020B0604020202020204" pitchFamily="34" charset="0"/>
              <a:buChar char="•"/>
            </a:pPr>
            <a:r>
              <a:rPr lang="en-US" sz="2800" dirty="0">
                <a:solidFill>
                  <a:schemeClr val="bg1"/>
                </a:solidFill>
                <a:latin typeface="+mj-lt"/>
              </a:rPr>
              <a:t>The estimated effectiveness of Nirsevimab therapy	</a:t>
            </a:r>
          </a:p>
          <a:p>
            <a:pPr marL="457200" indent="-457200">
              <a:buClr>
                <a:schemeClr val="bg1"/>
              </a:buClr>
              <a:buFont typeface="Wingdings" panose="05000000000000000000" pitchFamily="2" charset="2"/>
              <a:buChar char="v"/>
            </a:pPr>
            <a:r>
              <a:rPr lang="en-US" sz="2800" dirty="0">
                <a:solidFill>
                  <a:schemeClr val="bg1"/>
                </a:solidFill>
                <a:latin typeface="+mj-lt"/>
              </a:rPr>
              <a:t>    	Hospitalization for RSV-associated bronchiolitis - 83.0%  </a:t>
            </a:r>
          </a:p>
          <a:p>
            <a:pPr marL="457200" indent="-457200">
              <a:buClr>
                <a:schemeClr val="bg1"/>
              </a:buClr>
              <a:buFont typeface="Wingdings" panose="05000000000000000000" pitchFamily="2" charset="2"/>
              <a:buChar char="v"/>
            </a:pPr>
            <a:r>
              <a:rPr lang="en-US" sz="2800" dirty="0">
                <a:solidFill>
                  <a:schemeClr val="bg1"/>
                </a:solidFill>
                <a:latin typeface="+mj-lt"/>
              </a:rPr>
              <a:t>	RSV-associated bronchiolitis resulting in critical care - 69.6%</a:t>
            </a:r>
          </a:p>
          <a:p>
            <a:pPr marL="457200" indent="-457200">
              <a:buClr>
                <a:schemeClr val="bg1"/>
              </a:buClr>
              <a:buFont typeface="Wingdings" panose="05000000000000000000" pitchFamily="2" charset="2"/>
              <a:buChar char="v"/>
            </a:pPr>
            <a:r>
              <a:rPr lang="en-US" sz="2800" dirty="0">
                <a:solidFill>
                  <a:schemeClr val="bg1"/>
                </a:solidFill>
                <a:latin typeface="+mj-lt"/>
              </a:rPr>
              <a:t>	RSV-associated bronchiolitis resulting in ventilatory support- 67.2%</a:t>
            </a:r>
          </a:p>
        </p:txBody>
      </p:sp>
    </p:spTree>
    <p:extLst>
      <p:ext uri="{BB962C8B-B14F-4D97-AF65-F5344CB8AC3E}">
        <p14:creationId xmlns:p14="http://schemas.microsoft.com/office/powerpoint/2010/main" val="21478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8C7569-69BD-102D-D4EF-9396BA6D98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90D3A5-E0A9-1C11-A96F-1B0A49151476}"/>
              </a:ext>
            </a:extLst>
          </p:cNvPr>
          <p:cNvSpPr>
            <a:spLocks noGrp="1"/>
          </p:cNvSpPr>
          <p:nvPr>
            <p:ph type="title"/>
          </p:nvPr>
        </p:nvSpPr>
        <p:spPr>
          <a:xfrm>
            <a:off x="609600" y="829828"/>
            <a:ext cx="10972800" cy="862405"/>
          </a:xfrm>
        </p:spPr>
        <p:txBody>
          <a:bodyPr>
            <a:normAutofit/>
          </a:bodyPr>
          <a:lstStyle/>
          <a:p>
            <a:r>
              <a:rPr lang="en-US" sz="4000" dirty="0">
                <a:solidFill>
                  <a:schemeClr val="accent6">
                    <a:lumMod val="75000"/>
                  </a:schemeClr>
                </a:solidFill>
                <a:latin typeface="Times New Roman" panose="02020603050405020304" pitchFamily="18" charset="0"/>
                <a:cs typeface="Times New Roman" panose="02020603050405020304" pitchFamily="18" charset="0"/>
              </a:rPr>
              <a:t>Objectives</a:t>
            </a:r>
          </a:p>
        </p:txBody>
      </p:sp>
      <p:sp>
        <p:nvSpPr>
          <p:cNvPr id="3" name="Text Placeholder 2">
            <a:extLst>
              <a:ext uri="{FF2B5EF4-FFF2-40B4-BE49-F238E27FC236}">
                <a16:creationId xmlns:a16="http://schemas.microsoft.com/office/drawing/2014/main" id="{39FD08DE-5F61-51D4-B4D2-F61D84DF4877}"/>
              </a:ext>
            </a:extLst>
          </p:cNvPr>
          <p:cNvSpPr>
            <a:spLocks noGrp="1"/>
          </p:cNvSpPr>
          <p:nvPr>
            <p:ph type="body" idx="1"/>
          </p:nvPr>
        </p:nvSpPr>
        <p:spPr>
          <a:xfrm>
            <a:off x="391886" y="2064437"/>
            <a:ext cx="11637819" cy="3101330"/>
          </a:xfrm>
        </p:spPr>
        <p:txBody>
          <a:bodyPr>
            <a:normAutofit lnSpcReduction="10000"/>
          </a:bodyPr>
          <a:lstStyle/>
          <a:p>
            <a:pPr marL="0" marR="0" indent="0">
              <a:buNone/>
            </a:pPr>
            <a:r>
              <a:rPr lang="en-US" dirty="0">
                <a:solidFill>
                  <a:schemeClr val="bg1"/>
                </a:solidFill>
                <a:latin typeface="+mn-lt"/>
                <a:ea typeface="Aptos" panose="020B0004020202020204" pitchFamily="34" charset="0"/>
              </a:rPr>
              <a:t>Attendees should be able to </a:t>
            </a:r>
          </a:p>
          <a:p>
            <a:pPr marL="514350" indent="-514350">
              <a:buAutoNum type="arabicPeriod"/>
            </a:pPr>
            <a:r>
              <a:rPr lang="en-US" dirty="0">
                <a:solidFill>
                  <a:schemeClr val="bg1"/>
                </a:solidFill>
                <a:effectLst/>
                <a:latin typeface="+mn-lt"/>
                <a:ea typeface="Aptos" panose="020B0004020202020204" pitchFamily="34" charset="0"/>
              </a:rPr>
              <a:t>Describe epidemiology and clinical symptoms of </a:t>
            </a:r>
            <a:r>
              <a:rPr lang="en-US" dirty="0"/>
              <a:t>Respiratory syncytial virus (</a:t>
            </a:r>
            <a:r>
              <a:rPr lang="en-US" dirty="0">
                <a:solidFill>
                  <a:schemeClr val="bg1"/>
                </a:solidFill>
                <a:effectLst/>
                <a:latin typeface="+mn-lt"/>
                <a:ea typeface="Aptos" panose="020B0004020202020204" pitchFamily="34" charset="0"/>
              </a:rPr>
              <a:t>RSV) related illness in different populations</a:t>
            </a:r>
          </a:p>
          <a:p>
            <a:pPr marL="514350" marR="0" indent="-514350">
              <a:buAutoNum type="arabicPeriod"/>
            </a:pPr>
            <a:r>
              <a:rPr lang="en-US" dirty="0">
                <a:solidFill>
                  <a:schemeClr val="bg1"/>
                </a:solidFill>
                <a:latin typeface="+mn-lt"/>
                <a:ea typeface="Aptos" panose="020B0004020202020204" pitchFamily="34" charset="0"/>
              </a:rPr>
              <a:t>Understand the role of  monoclonal antibodies and vaccines in reducing serious illness, hospitalizations and death due to RSV</a:t>
            </a:r>
          </a:p>
          <a:p>
            <a:pPr marL="514350" marR="0" indent="-514350">
              <a:buAutoNum type="arabicPeriod"/>
            </a:pPr>
            <a:r>
              <a:rPr lang="en-US" dirty="0">
                <a:solidFill>
                  <a:schemeClr val="bg1"/>
                </a:solidFill>
                <a:effectLst/>
                <a:latin typeface="+mn-lt"/>
                <a:ea typeface="Aptos" panose="020B0004020202020204" pitchFamily="34" charset="0"/>
              </a:rPr>
              <a:t>Promote </a:t>
            </a:r>
            <a:r>
              <a:rPr lang="en-US" dirty="0">
                <a:solidFill>
                  <a:schemeClr val="bg1"/>
                </a:solidFill>
                <a:latin typeface="+mn-lt"/>
                <a:ea typeface="Aptos" panose="020B0004020202020204" pitchFamily="34" charset="0"/>
              </a:rPr>
              <a:t>targeted RSV prevention efforts in high-risk groups both in health care and community settings</a:t>
            </a:r>
            <a:endParaRPr lang="en-US" dirty="0">
              <a:solidFill>
                <a:schemeClr val="bg1"/>
              </a:solidFill>
              <a:effectLst/>
              <a:latin typeface="+mn-lt"/>
              <a:ea typeface="Aptos" panose="020B0004020202020204" pitchFamily="34" charset="0"/>
            </a:endParaRPr>
          </a:p>
        </p:txBody>
      </p:sp>
    </p:spTree>
    <p:extLst>
      <p:ext uri="{BB962C8B-B14F-4D97-AF65-F5344CB8AC3E}">
        <p14:creationId xmlns:p14="http://schemas.microsoft.com/office/powerpoint/2010/main" val="3979701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191C4B7-FA01-0767-E095-9474D82CA95E}"/>
              </a:ext>
            </a:extLst>
          </p:cNvPr>
          <p:cNvSpPr>
            <a:spLocks noGrp="1"/>
          </p:cNvSpPr>
          <p:nvPr>
            <p:ph type="body" idx="1"/>
          </p:nvPr>
        </p:nvSpPr>
        <p:spPr>
          <a:xfrm>
            <a:off x="1064525" y="6352073"/>
            <a:ext cx="10062949" cy="420994"/>
          </a:xfrm>
        </p:spPr>
        <p:txBody>
          <a:bodyPr>
            <a:normAutofit/>
          </a:bodyPr>
          <a:lstStyle/>
          <a:p>
            <a:pPr marL="25400" indent="0">
              <a:buNone/>
            </a:pPr>
            <a:r>
              <a:rPr lang="en-US" sz="1600" b="0" i="0" dirty="0">
                <a:solidFill>
                  <a:schemeClr val="bg1"/>
                </a:solidFill>
                <a:effectLst/>
                <a:latin typeface="+mn-lt"/>
              </a:rPr>
              <a:t>Assad Z, et al Nirsevimab and Hospitalization for RSV Bronchiolitis. N Engl J Med. 2024 Jul</a:t>
            </a:r>
            <a:endParaRPr lang="en-US" sz="1600" dirty="0">
              <a:solidFill>
                <a:schemeClr val="bg1"/>
              </a:solidFill>
              <a:latin typeface="+mn-lt"/>
            </a:endParaRPr>
          </a:p>
        </p:txBody>
      </p:sp>
      <p:pic>
        <p:nvPicPr>
          <p:cNvPr id="5" name="Picture 4">
            <a:extLst>
              <a:ext uri="{FF2B5EF4-FFF2-40B4-BE49-F238E27FC236}">
                <a16:creationId xmlns:a16="http://schemas.microsoft.com/office/drawing/2014/main" id="{3439A5F0-1D1C-D95B-6BF1-7EBEA5BAC359}"/>
              </a:ext>
            </a:extLst>
          </p:cNvPr>
          <p:cNvPicPr>
            <a:picLocks noChangeAspect="1"/>
          </p:cNvPicPr>
          <p:nvPr/>
        </p:nvPicPr>
        <p:blipFill>
          <a:blip r:embed="rId2"/>
          <a:stretch>
            <a:fillRect/>
          </a:stretch>
        </p:blipFill>
        <p:spPr>
          <a:xfrm>
            <a:off x="584329" y="516559"/>
            <a:ext cx="10062949" cy="5824881"/>
          </a:xfrm>
          <a:prstGeom prst="rect">
            <a:avLst/>
          </a:prstGeom>
        </p:spPr>
      </p:pic>
    </p:spTree>
    <p:extLst>
      <p:ext uri="{BB962C8B-B14F-4D97-AF65-F5344CB8AC3E}">
        <p14:creationId xmlns:p14="http://schemas.microsoft.com/office/powerpoint/2010/main" val="266327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4D06C3-8836-F589-8D14-9E6D08FACF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4F8029-9070-EC99-89B6-0F5381CBBBF4}"/>
              </a:ext>
            </a:extLst>
          </p:cNvPr>
          <p:cNvSpPr>
            <a:spLocks noGrp="1"/>
          </p:cNvSpPr>
          <p:nvPr>
            <p:ph type="title"/>
          </p:nvPr>
        </p:nvSpPr>
        <p:spPr>
          <a:xfrm>
            <a:off x="490847" y="876394"/>
            <a:ext cx="10972800" cy="862405"/>
          </a:xfrm>
        </p:spPr>
        <p:txBody>
          <a:bodyPr/>
          <a:lstStyle/>
          <a:p>
            <a:r>
              <a:rPr lang="en-US" dirty="0">
                <a:solidFill>
                  <a:schemeClr val="accent6">
                    <a:lumMod val="75000"/>
                  </a:schemeClr>
                </a:solidFill>
              </a:rPr>
              <a:t>Palivizumab vs Nirsevimab</a:t>
            </a:r>
          </a:p>
        </p:txBody>
      </p:sp>
      <p:sp>
        <p:nvSpPr>
          <p:cNvPr id="3" name="Text Placeholder 2">
            <a:extLst>
              <a:ext uri="{FF2B5EF4-FFF2-40B4-BE49-F238E27FC236}">
                <a16:creationId xmlns:a16="http://schemas.microsoft.com/office/drawing/2014/main" id="{A4592486-93CB-D9E2-3EE0-B5A00F419573}"/>
              </a:ext>
            </a:extLst>
          </p:cNvPr>
          <p:cNvSpPr>
            <a:spLocks noGrp="1"/>
          </p:cNvSpPr>
          <p:nvPr>
            <p:ph type="body" idx="1"/>
          </p:nvPr>
        </p:nvSpPr>
        <p:spPr>
          <a:xfrm>
            <a:off x="140525" y="5875278"/>
            <a:ext cx="11910950" cy="766947"/>
          </a:xfrm>
        </p:spPr>
        <p:txBody>
          <a:bodyPr>
            <a:normAutofit/>
          </a:bodyPr>
          <a:lstStyle/>
          <a:p>
            <a:pPr marL="25400" indent="0">
              <a:buNone/>
            </a:pPr>
            <a:r>
              <a:rPr lang="en-US" sz="1600" dirty="0">
                <a:solidFill>
                  <a:schemeClr val="bg1"/>
                </a:solidFill>
                <a:latin typeface="+mn-lt"/>
                <a:hlinkClick r:id="rId2">
                  <a:extLst>
                    <a:ext uri="{A12FA001-AC4F-418D-AE19-62706E023703}">
                      <ahyp:hlinkClr xmlns:ahyp="http://schemas.microsoft.com/office/drawing/2018/hyperlinkcolor" val="tx"/>
                    </a:ext>
                  </a:extLst>
                </a:hlinkClick>
              </a:rPr>
              <a:t>NIH Daily Med on Palivizumab</a:t>
            </a:r>
            <a:r>
              <a:rPr lang="en-US" sz="1600" dirty="0">
                <a:solidFill>
                  <a:schemeClr val="bg1"/>
                </a:solidFill>
                <a:latin typeface="+mn-lt"/>
              </a:rPr>
              <a:t>; </a:t>
            </a:r>
            <a:r>
              <a:rPr lang="en-US" sz="1600" dirty="0"/>
              <a:t>Bini C, Marcellusi A, </a:t>
            </a:r>
            <a:r>
              <a:rPr lang="en-US" sz="1600" i="1" dirty="0"/>
              <a:t>et al </a:t>
            </a:r>
            <a:r>
              <a:rPr lang="en-US" sz="1600" dirty="0"/>
              <a:t>. Cost-Effectiveness Analysis of Nirsevimab for the Prevention of Respiratory Syncytial Virus among Italian Infants. Clin Drug Investig. 2025 Jul</a:t>
            </a:r>
            <a:endParaRPr lang="en-US" sz="1600" dirty="0">
              <a:solidFill>
                <a:schemeClr val="bg1"/>
              </a:solidFill>
              <a:latin typeface="+mn-lt"/>
            </a:endParaRPr>
          </a:p>
        </p:txBody>
      </p:sp>
      <p:sp>
        <p:nvSpPr>
          <p:cNvPr id="4" name="TextBox 3">
            <a:extLst>
              <a:ext uri="{FF2B5EF4-FFF2-40B4-BE49-F238E27FC236}">
                <a16:creationId xmlns:a16="http://schemas.microsoft.com/office/drawing/2014/main" id="{C1DE719B-AEAA-66F4-4558-C7590940DB10}"/>
              </a:ext>
            </a:extLst>
          </p:cNvPr>
          <p:cNvSpPr txBox="1"/>
          <p:nvPr/>
        </p:nvSpPr>
        <p:spPr>
          <a:xfrm>
            <a:off x="402516" y="2063752"/>
            <a:ext cx="11383083" cy="3046988"/>
          </a:xfrm>
          <a:prstGeom prst="rect">
            <a:avLst/>
          </a:prstGeom>
          <a:noFill/>
        </p:spPr>
        <p:txBody>
          <a:bodyPr wrap="square" rtlCol="0">
            <a:spAutoFit/>
          </a:bodyPr>
          <a:lstStyle/>
          <a:p>
            <a:pPr marL="457200" indent="-457200">
              <a:buClr>
                <a:schemeClr val="bg1"/>
              </a:buClr>
              <a:buFont typeface="Arial" panose="020B0604020202020204" pitchFamily="34" charset="0"/>
              <a:buChar char="•"/>
            </a:pPr>
            <a:r>
              <a:rPr lang="en-US" sz="2800" dirty="0" err="1">
                <a:solidFill>
                  <a:schemeClr val="bg1"/>
                </a:solidFill>
                <a:latin typeface="+mj-lt"/>
              </a:rPr>
              <a:t>Nirsevimab</a:t>
            </a:r>
            <a:r>
              <a:rPr lang="en-US" sz="2800" dirty="0">
                <a:solidFill>
                  <a:schemeClr val="bg1"/>
                </a:solidFill>
                <a:latin typeface="+mj-lt"/>
              </a:rPr>
              <a:t> ( </a:t>
            </a:r>
            <a:r>
              <a:rPr lang="en-US" sz="2800" dirty="0" err="1">
                <a:solidFill>
                  <a:schemeClr val="bg1"/>
                </a:solidFill>
                <a:latin typeface="+mj-lt"/>
              </a:rPr>
              <a:t>Beyfortis</a:t>
            </a:r>
            <a:r>
              <a:rPr lang="en-US" sz="2800" dirty="0">
                <a:solidFill>
                  <a:schemeClr val="bg1"/>
                </a:solidFill>
                <a:latin typeface="+mj-lt"/>
              </a:rPr>
              <a:t>) for all infants is more cost effective in comparison to Palivizumab (Synagis) for high-risk infants</a:t>
            </a:r>
          </a:p>
          <a:p>
            <a:pPr marL="457200" indent="-457200">
              <a:buClr>
                <a:schemeClr val="bg1"/>
              </a:buClr>
              <a:buFont typeface="Arial" panose="020B0604020202020204" pitchFamily="34" charset="0"/>
              <a:buChar char="•"/>
            </a:pPr>
            <a:r>
              <a:rPr lang="en-US" sz="2800" dirty="0">
                <a:solidFill>
                  <a:schemeClr val="bg1"/>
                </a:solidFill>
                <a:latin typeface="+mj-lt"/>
              </a:rPr>
              <a:t>Broader eligibility </a:t>
            </a:r>
          </a:p>
          <a:p>
            <a:pPr marL="457200" indent="-457200">
              <a:buClr>
                <a:schemeClr val="bg1"/>
              </a:buClr>
              <a:buFont typeface="Arial" panose="020B0604020202020204" pitchFamily="34" charset="0"/>
              <a:buChar char="•"/>
            </a:pPr>
            <a:r>
              <a:rPr lang="en-US" sz="2800" dirty="0">
                <a:solidFill>
                  <a:schemeClr val="bg1"/>
                </a:solidFill>
                <a:latin typeface="+mj-lt"/>
              </a:rPr>
              <a:t>More convenient dosing ( 1 </a:t>
            </a:r>
            <a:r>
              <a:rPr lang="en-US" sz="2800" i="1" dirty="0">
                <a:solidFill>
                  <a:schemeClr val="bg1"/>
                </a:solidFill>
                <a:latin typeface="+mj-lt"/>
              </a:rPr>
              <a:t>vs </a:t>
            </a:r>
            <a:r>
              <a:rPr lang="en-US" sz="2800" dirty="0">
                <a:solidFill>
                  <a:schemeClr val="bg1"/>
                </a:solidFill>
                <a:latin typeface="+mj-lt"/>
              </a:rPr>
              <a:t>5 injections) </a:t>
            </a:r>
          </a:p>
          <a:p>
            <a:pPr marL="457200" indent="-457200">
              <a:buClr>
                <a:schemeClr val="bg1"/>
              </a:buClr>
              <a:buFont typeface="Arial" panose="020B0604020202020204" pitchFamily="34" charset="0"/>
              <a:buChar char="•"/>
            </a:pPr>
            <a:r>
              <a:rPr lang="en-US" sz="2800" dirty="0">
                <a:solidFill>
                  <a:schemeClr val="bg1"/>
                </a:solidFill>
                <a:latin typeface="+mj-lt"/>
              </a:rPr>
              <a:t>Higher and more sustained neutralizing antibody levels</a:t>
            </a:r>
          </a:p>
          <a:p>
            <a:pPr marL="457200" indent="-457200">
              <a:buClr>
                <a:schemeClr val="bg1"/>
              </a:buClr>
              <a:buFont typeface="Arial" panose="020B0604020202020204" pitchFamily="34" charset="0"/>
              <a:buChar char="•"/>
            </a:pPr>
            <a:r>
              <a:rPr lang="en-US" sz="2800" dirty="0">
                <a:solidFill>
                  <a:schemeClr val="bg1"/>
                </a:solidFill>
                <a:latin typeface="+mj-lt"/>
              </a:rPr>
              <a:t>Comparable efficacy and safety.</a:t>
            </a:r>
          </a:p>
          <a:p>
            <a:pPr marL="457200" indent="-457200">
              <a:buClr>
                <a:schemeClr val="bg1"/>
              </a:buClr>
              <a:buFont typeface="Arial" panose="020B0604020202020204" pitchFamily="34" charset="0"/>
              <a:buChar char="•"/>
            </a:pPr>
            <a:endParaRPr lang="en-US" sz="2400" dirty="0">
              <a:solidFill>
                <a:schemeClr val="bg1"/>
              </a:solidFill>
              <a:latin typeface="+mj-lt"/>
            </a:endParaRPr>
          </a:p>
        </p:txBody>
      </p:sp>
    </p:spTree>
    <p:extLst>
      <p:ext uri="{BB962C8B-B14F-4D97-AF65-F5344CB8AC3E}">
        <p14:creationId xmlns:p14="http://schemas.microsoft.com/office/powerpoint/2010/main" val="312231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E5726-758C-5D12-3B6D-70BCB5ADF2AA}"/>
              </a:ext>
            </a:extLst>
          </p:cNvPr>
          <p:cNvSpPr>
            <a:spLocks noGrp="1"/>
          </p:cNvSpPr>
          <p:nvPr>
            <p:ph type="title"/>
          </p:nvPr>
        </p:nvSpPr>
        <p:spPr/>
        <p:txBody>
          <a:bodyPr/>
          <a:lstStyle/>
          <a:p>
            <a:r>
              <a:rPr lang="en-US" dirty="0">
                <a:solidFill>
                  <a:schemeClr val="accent6">
                    <a:lumMod val="75000"/>
                  </a:schemeClr>
                </a:solidFill>
              </a:rPr>
              <a:t>Clesrovimab</a:t>
            </a:r>
          </a:p>
        </p:txBody>
      </p:sp>
      <p:sp>
        <p:nvSpPr>
          <p:cNvPr id="3" name="Text Placeholder 2">
            <a:extLst>
              <a:ext uri="{FF2B5EF4-FFF2-40B4-BE49-F238E27FC236}">
                <a16:creationId xmlns:a16="http://schemas.microsoft.com/office/drawing/2014/main" id="{ABC28C4B-3258-C48C-5C06-DE3BCAF37477}"/>
              </a:ext>
            </a:extLst>
          </p:cNvPr>
          <p:cNvSpPr>
            <a:spLocks noGrp="1"/>
          </p:cNvSpPr>
          <p:nvPr>
            <p:ph type="body" idx="1"/>
          </p:nvPr>
        </p:nvSpPr>
        <p:spPr>
          <a:xfrm>
            <a:off x="425000" y="1441523"/>
            <a:ext cx="11375703" cy="4305740"/>
          </a:xfrm>
        </p:spPr>
        <p:txBody>
          <a:bodyPr>
            <a:normAutofit fontScale="92500" lnSpcReduction="20000"/>
          </a:bodyPr>
          <a:lstStyle/>
          <a:p>
            <a:r>
              <a:rPr lang="en-US" sz="3600" dirty="0"/>
              <a:t>Long-acting monoclonal antibody lasting for 5 months</a:t>
            </a:r>
          </a:p>
          <a:p>
            <a:r>
              <a:rPr lang="en-US" sz="3600" dirty="0"/>
              <a:t>FDA approval June 9, 2025, based on Merck data</a:t>
            </a:r>
          </a:p>
          <a:p>
            <a:r>
              <a:rPr lang="en-US" sz="3600" dirty="0"/>
              <a:t>Not approved by ACIP yet</a:t>
            </a:r>
          </a:p>
          <a:p>
            <a:pPr>
              <a:buFont typeface="Wingdings" panose="05000000000000000000" pitchFamily="2" charset="2"/>
              <a:buChar char="v"/>
            </a:pPr>
            <a:r>
              <a:rPr lang="en-US" sz="3600" dirty="0"/>
              <a:t>Reduced incidence of RSV-associated medically attended LRTI by 60.5% </a:t>
            </a:r>
            <a:r>
              <a:rPr lang="en-US" sz="2300" dirty="0"/>
              <a:t>(95% CI: 44.2, 72.0, p&lt;0.001) (incidence rates: Clesrovimab, 0.026; placebo, 0.065).</a:t>
            </a:r>
          </a:p>
          <a:p>
            <a:pPr>
              <a:buFont typeface="Wingdings" panose="05000000000000000000" pitchFamily="2" charset="2"/>
              <a:buChar char="v"/>
            </a:pPr>
            <a:r>
              <a:rPr lang="en-US" sz="3600" dirty="0"/>
              <a:t>Reduced RSV-associated hospitalizations through 5 months 84.3% </a:t>
            </a:r>
            <a:r>
              <a:rPr lang="en-US" sz="2300" dirty="0"/>
              <a:t>(95% CI: 66.7, 92.6, p&lt;0.001) (incidence rates: Clesrovimab, 0.004; placebo, 0.024)</a:t>
            </a:r>
          </a:p>
          <a:p>
            <a:r>
              <a:rPr lang="en-US" sz="3600" dirty="0"/>
              <a:t>Comparable to Pazulizumab</a:t>
            </a:r>
          </a:p>
          <a:p>
            <a:pPr marL="25400" indent="0">
              <a:buNone/>
            </a:pPr>
            <a:endParaRPr lang="en-US" dirty="0"/>
          </a:p>
          <a:p>
            <a:endParaRPr lang="en-US" dirty="0"/>
          </a:p>
        </p:txBody>
      </p:sp>
      <p:sp>
        <p:nvSpPr>
          <p:cNvPr id="5" name="TextBox 4">
            <a:extLst>
              <a:ext uri="{FF2B5EF4-FFF2-40B4-BE49-F238E27FC236}">
                <a16:creationId xmlns:a16="http://schemas.microsoft.com/office/drawing/2014/main" id="{21EAB5C6-711A-9DB9-70BA-A0B03334AAF5}"/>
              </a:ext>
            </a:extLst>
          </p:cNvPr>
          <p:cNvSpPr txBox="1"/>
          <p:nvPr/>
        </p:nvSpPr>
        <p:spPr>
          <a:xfrm>
            <a:off x="116080" y="5747263"/>
            <a:ext cx="11684623" cy="523220"/>
          </a:xfrm>
          <a:prstGeom prst="rect">
            <a:avLst/>
          </a:prstGeom>
          <a:noFill/>
        </p:spPr>
        <p:txBody>
          <a:bodyPr wrap="square">
            <a:spAutoFit/>
          </a:bodyPr>
          <a:lstStyle/>
          <a:p>
            <a:pPr marL="25400" indent="0">
              <a:buNone/>
            </a:pPr>
            <a:r>
              <a:rPr lang="en-US" dirty="0">
                <a:solidFill>
                  <a:schemeClr val="bg1"/>
                </a:solidFill>
                <a:latin typeface="+mj-lt"/>
              </a:rPr>
              <a:t>https://www.merck.com/news/u-s-fda-approves-mercks-enflonsia-clesrovimab-cfor-for-prevention-of-respiratory-syncytial-virus-rsv-lower-respiratory-tract-disease-in-infants-born-during-or-entering-their-fir/</a:t>
            </a:r>
          </a:p>
        </p:txBody>
      </p:sp>
    </p:spTree>
    <p:extLst>
      <p:ext uri="{BB962C8B-B14F-4D97-AF65-F5344CB8AC3E}">
        <p14:creationId xmlns:p14="http://schemas.microsoft.com/office/powerpoint/2010/main" val="23974855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EF6CFAF-62E7-716C-C341-F4922E891A29}"/>
              </a:ext>
            </a:extLst>
          </p:cNvPr>
          <p:cNvPicPr>
            <a:picLocks noChangeAspect="1"/>
          </p:cNvPicPr>
          <p:nvPr/>
        </p:nvPicPr>
        <p:blipFill>
          <a:blip r:embed="rId2"/>
          <a:srcRect t="5251" r="1" b="10173"/>
          <a:stretch>
            <a:fillRect/>
          </a:stretch>
        </p:blipFill>
        <p:spPr>
          <a:xfrm>
            <a:off x="1011614" y="556698"/>
            <a:ext cx="9748535" cy="5482903"/>
          </a:xfrm>
          <a:prstGeom prst="rect">
            <a:avLst/>
          </a:prstGeom>
          <a:noFill/>
          <a:ln>
            <a:noFill/>
          </a:ln>
        </p:spPr>
      </p:pic>
      <p:sp>
        <p:nvSpPr>
          <p:cNvPr id="7" name="TextBox 6">
            <a:extLst>
              <a:ext uri="{FF2B5EF4-FFF2-40B4-BE49-F238E27FC236}">
                <a16:creationId xmlns:a16="http://schemas.microsoft.com/office/drawing/2014/main" id="{32527199-0761-ED83-5CD4-0BA525BA6439}"/>
              </a:ext>
            </a:extLst>
          </p:cNvPr>
          <p:cNvSpPr txBox="1"/>
          <p:nvPr/>
        </p:nvSpPr>
        <p:spPr>
          <a:xfrm>
            <a:off x="406400" y="6141340"/>
            <a:ext cx="11672186" cy="584775"/>
          </a:xfrm>
          <a:prstGeom prst="rect">
            <a:avLst/>
          </a:prstGeom>
          <a:noFill/>
        </p:spPr>
        <p:txBody>
          <a:bodyPr wrap="square">
            <a:spAutoFit/>
          </a:bodyPr>
          <a:lstStyle/>
          <a:p>
            <a:r>
              <a:rPr lang="en-US" sz="1600" b="0" i="0" dirty="0">
                <a:solidFill>
                  <a:schemeClr val="bg1"/>
                </a:solidFill>
                <a:effectLst/>
                <a:latin typeface="+mn-lt"/>
              </a:rPr>
              <a:t>Society for Maternal-Fetal Medicine. Joseph NT, </a:t>
            </a:r>
            <a:r>
              <a:rPr lang="en-US" sz="1600" b="0" i="1" dirty="0">
                <a:solidFill>
                  <a:schemeClr val="bg1"/>
                </a:solidFill>
                <a:effectLst/>
                <a:latin typeface="+mn-lt"/>
              </a:rPr>
              <a:t>et al</a:t>
            </a:r>
            <a:r>
              <a:rPr lang="en-US" sz="1600" b="0" i="0" dirty="0">
                <a:solidFill>
                  <a:schemeClr val="bg1"/>
                </a:solidFill>
                <a:effectLst/>
                <a:latin typeface="+mn-lt"/>
              </a:rPr>
              <a:t>. Society for Maternal-Fetal Medicine Statement: Clinical considerations for the prevention of respiratory syncytial virus disease in infants. Am J Obstet Gynecol. 2024</a:t>
            </a:r>
            <a:endParaRPr lang="en-US" sz="1600" dirty="0">
              <a:solidFill>
                <a:schemeClr val="bg1"/>
              </a:solidFill>
              <a:latin typeface="+mn-lt"/>
            </a:endParaRPr>
          </a:p>
        </p:txBody>
      </p:sp>
    </p:spTree>
    <p:extLst>
      <p:ext uri="{BB962C8B-B14F-4D97-AF65-F5344CB8AC3E}">
        <p14:creationId xmlns:p14="http://schemas.microsoft.com/office/powerpoint/2010/main" val="3563064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F6F9F-46B7-F815-CE4E-F0D90BCDCDEE}"/>
              </a:ext>
            </a:extLst>
          </p:cNvPr>
          <p:cNvSpPr>
            <a:spLocks noGrp="1"/>
          </p:cNvSpPr>
          <p:nvPr>
            <p:ph type="title"/>
          </p:nvPr>
        </p:nvSpPr>
        <p:spPr>
          <a:xfrm>
            <a:off x="609600" y="732365"/>
            <a:ext cx="10972800" cy="862405"/>
          </a:xfrm>
        </p:spPr>
        <p:txBody>
          <a:bodyPr/>
          <a:lstStyle/>
          <a:p>
            <a:r>
              <a:rPr lang="en-US" dirty="0">
                <a:solidFill>
                  <a:schemeClr val="accent6">
                    <a:lumMod val="75000"/>
                  </a:schemeClr>
                </a:solidFill>
              </a:rPr>
              <a:t>Maternal vaccine</a:t>
            </a:r>
          </a:p>
        </p:txBody>
      </p:sp>
      <p:sp>
        <p:nvSpPr>
          <p:cNvPr id="3" name="Text Placeholder 2">
            <a:extLst>
              <a:ext uri="{FF2B5EF4-FFF2-40B4-BE49-F238E27FC236}">
                <a16:creationId xmlns:a16="http://schemas.microsoft.com/office/drawing/2014/main" id="{6818C0B9-62F5-DC0B-8F49-CDA34BC049F4}"/>
              </a:ext>
            </a:extLst>
          </p:cNvPr>
          <p:cNvSpPr>
            <a:spLocks noGrp="1"/>
          </p:cNvSpPr>
          <p:nvPr>
            <p:ph type="body" idx="1"/>
          </p:nvPr>
        </p:nvSpPr>
        <p:spPr>
          <a:xfrm>
            <a:off x="166255" y="1600202"/>
            <a:ext cx="11998035" cy="4525433"/>
          </a:xfrm>
        </p:spPr>
        <p:txBody>
          <a:bodyPr>
            <a:normAutofit/>
          </a:bodyPr>
          <a:lstStyle/>
          <a:p>
            <a:r>
              <a:rPr lang="en-US" dirty="0"/>
              <a:t>September 2023, ACIP and CDC recommended RSVpreF vaccine ( Abrysvo)</a:t>
            </a:r>
          </a:p>
          <a:p>
            <a:r>
              <a:rPr lang="en-US" dirty="0"/>
              <a:t>Indications </a:t>
            </a:r>
          </a:p>
          <a:p>
            <a:pPr marL="25400" indent="0">
              <a:buNone/>
            </a:pPr>
            <a:r>
              <a:rPr lang="en-US" dirty="0"/>
              <a:t>	- Pregnant persons  32–36 weeks’ gestation  (September–January in most of the continental United States) to prevent RSV-associated lower respiratory tract infection (LRTI) in infants.</a:t>
            </a:r>
          </a:p>
          <a:p>
            <a:pPr marL="25400" indent="0">
              <a:buNone/>
            </a:pPr>
            <a:r>
              <a:rPr lang="en-US" dirty="0"/>
              <a:t>	- Either maternal RSVpreF vaccination during pregnancy or Nirsevimab administration to the infant is recommended to prevent RSV-associated LRTI in infants, but both are not needed for most infants.</a:t>
            </a:r>
          </a:p>
          <a:p>
            <a:pPr marL="25400" indent="0">
              <a:buNone/>
            </a:pPr>
            <a:endParaRPr lang="en-US" dirty="0"/>
          </a:p>
          <a:p>
            <a:pPr marL="25400" indent="0">
              <a:buNone/>
            </a:pPr>
            <a:endParaRPr lang="en-US" sz="1900" dirty="0"/>
          </a:p>
        </p:txBody>
      </p:sp>
      <p:sp>
        <p:nvSpPr>
          <p:cNvPr id="4" name="TextBox 3">
            <a:extLst>
              <a:ext uri="{FF2B5EF4-FFF2-40B4-BE49-F238E27FC236}">
                <a16:creationId xmlns:a16="http://schemas.microsoft.com/office/drawing/2014/main" id="{058A8E54-1322-A8E6-E136-C2053C564E98}"/>
              </a:ext>
            </a:extLst>
          </p:cNvPr>
          <p:cNvSpPr txBox="1"/>
          <p:nvPr/>
        </p:nvSpPr>
        <p:spPr>
          <a:xfrm>
            <a:off x="471055" y="5833577"/>
            <a:ext cx="11554690" cy="830997"/>
          </a:xfrm>
          <a:prstGeom prst="rect">
            <a:avLst/>
          </a:prstGeom>
          <a:noFill/>
        </p:spPr>
        <p:txBody>
          <a:bodyPr wrap="square">
            <a:spAutoFit/>
          </a:bodyPr>
          <a:lstStyle/>
          <a:p>
            <a:pPr marL="0" indent="0">
              <a:buNone/>
            </a:pPr>
            <a:r>
              <a:rPr lang="en-US" sz="1600" dirty="0">
                <a:solidFill>
                  <a:schemeClr val="bg1"/>
                </a:solidFill>
                <a:latin typeface="+mn-lt"/>
              </a:rPr>
              <a:t>Fleming-Dutra KE, </a:t>
            </a:r>
            <a:r>
              <a:rPr lang="en-US" sz="1600" i="1" dirty="0">
                <a:solidFill>
                  <a:schemeClr val="bg1"/>
                </a:solidFill>
                <a:latin typeface="+mn-lt"/>
              </a:rPr>
              <a:t>et al </a:t>
            </a:r>
            <a:r>
              <a:rPr lang="en-US" sz="1600" dirty="0">
                <a:solidFill>
                  <a:schemeClr val="bg1"/>
                </a:solidFill>
                <a:latin typeface="+mn-lt"/>
              </a:rPr>
              <a:t>. Use of the Pfizer Respiratory Syncytial Virus Vaccine During Pregnancy for the Prevention of Respiratory Syncytial Virus-Associated Lower Respiratory Tract Disease in Infants: Recommendations of the Advisory Committee on Immunization Practices - United States, 2023. MMWR Morb Mortal Wkly Rep. 2023</a:t>
            </a:r>
          </a:p>
        </p:txBody>
      </p:sp>
    </p:spTree>
    <p:extLst>
      <p:ext uri="{BB962C8B-B14F-4D97-AF65-F5344CB8AC3E}">
        <p14:creationId xmlns:p14="http://schemas.microsoft.com/office/powerpoint/2010/main" val="1094475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699E5B-2033-5A3A-4E06-053669A42A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19D234-269B-20E9-E968-4FBFCB7E40B6}"/>
              </a:ext>
            </a:extLst>
          </p:cNvPr>
          <p:cNvSpPr>
            <a:spLocks noGrp="1"/>
          </p:cNvSpPr>
          <p:nvPr>
            <p:ph type="title"/>
          </p:nvPr>
        </p:nvSpPr>
        <p:spPr>
          <a:xfrm>
            <a:off x="609600" y="829828"/>
            <a:ext cx="10972800" cy="862405"/>
          </a:xfrm>
        </p:spPr>
        <p:txBody>
          <a:bodyPr>
            <a:normAutofit/>
          </a:bodyPr>
          <a:lstStyle/>
          <a:p>
            <a:r>
              <a:rPr lang="en-US" dirty="0">
                <a:solidFill>
                  <a:schemeClr val="accent6">
                    <a:lumMod val="75000"/>
                  </a:schemeClr>
                </a:solidFill>
                <a:cs typeface="Times New Roman" panose="02020603050405020304" pitchFamily="18" charset="0"/>
              </a:rPr>
              <a:t>Maternal vaccine</a:t>
            </a:r>
            <a:endParaRPr lang="en-US" sz="40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0B01A419-CCA5-F82B-B717-DD8AFB836FCF}"/>
              </a:ext>
            </a:extLst>
          </p:cNvPr>
          <p:cNvSpPr>
            <a:spLocks noGrp="1"/>
          </p:cNvSpPr>
          <p:nvPr>
            <p:ph type="body" idx="1"/>
          </p:nvPr>
        </p:nvSpPr>
        <p:spPr>
          <a:xfrm>
            <a:off x="609600" y="2305709"/>
            <a:ext cx="11263745" cy="2729291"/>
          </a:xfrm>
        </p:spPr>
        <p:txBody>
          <a:bodyPr>
            <a:normAutofit/>
          </a:bodyPr>
          <a:lstStyle/>
          <a:p>
            <a:pPr marL="0" indent="0">
              <a:buNone/>
            </a:pPr>
            <a:r>
              <a:rPr lang="en-US" sz="3000" dirty="0">
                <a:solidFill>
                  <a:schemeClr val="bg1"/>
                </a:solidFill>
                <a:latin typeface="+mn-lt"/>
                <a:ea typeface="Aptos" panose="020B0004020202020204" pitchFamily="34" charset="0"/>
              </a:rPr>
              <a:t>Bivalent recombinant protein subunit vaccine , single IM dose , 32-36 weeks of gestation ( during RSV season)</a:t>
            </a:r>
          </a:p>
          <a:p>
            <a:pPr marL="0" indent="0">
              <a:buNone/>
            </a:pPr>
            <a:r>
              <a:rPr lang="en-US" sz="3000" dirty="0">
                <a:solidFill>
                  <a:schemeClr val="bg1"/>
                </a:solidFill>
                <a:latin typeface="+mn-lt"/>
                <a:ea typeface="Aptos" panose="020B0004020202020204" pitchFamily="34" charset="0"/>
              </a:rPr>
              <a:t>Maternal antibodies, provide passive immunity to babies for 6 months of life, protection may fade after 3 months</a:t>
            </a:r>
            <a:endParaRPr lang="en-US" sz="3000" dirty="0">
              <a:solidFill>
                <a:schemeClr val="bg1"/>
              </a:solidFill>
              <a:effectLst/>
              <a:latin typeface="+mn-lt"/>
              <a:ea typeface="Aptos" panose="020B0004020202020204" pitchFamily="34" charset="0"/>
            </a:endParaRPr>
          </a:p>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id="{8F2B2FDF-C3A7-A0CC-F076-364F3385BEEA}"/>
              </a:ext>
            </a:extLst>
          </p:cNvPr>
          <p:cNvSpPr txBox="1"/>
          <p:nvPr/>
        </p:nvSpPr>
        <p:spPr>
          <a:xfrm>
            <a:off x="318655" y="5751213"/>
            <a:ext cx="11554690" cy="830997"/>
          </a:xfrm>
          <a:prstGeom prst="rect">
            <a:avLst/>
          </a:prstGeom>
          <a:noFill/>
        </p:spPr>
        <p:txBody>
          <a:bodyPr wrap="square">
            <a:spAutoFit/>
          </a:bodyPr>
          <a:lstStyle/>
          <a:p>
            <a:pPr marL="0" indent="0">
              <a:buNone/>
            </a:pPr>
            <a:r>
              <a:rPr lang="en-US" sz="1600" dirty="0">
                <a:solidFill>
                  <a:schemeClr val="bg1"/>
                </a:solidFill>
                <a:latin typeface="+mn-lt"/>
              </a:rPr>
              <a:t>Fleming-Dutra KE, </a:t>
            </a:r>
            <a:r>
              <a:rPr lang="en-US" sz="1600" i="1" dirty="0">
                <a:solidFill>
                  <a:schemeClr val="bg1"/>
                </a:solidFill>
                <a:latin typeface="+mn-lt"/>
              </a:rPr>
              <a:t>et al . </a:t>
            </a:r>
            <a:r>
              <a:rPr lang="en-US" sz="1600" dirty="0">
                <a:solidFill>
                  <a:schemeClr val="bg1"/>
                </a:solidFill>
                <a:latin typeface="+mn-lt"/>
              </a:rPr>
              <a:t>Use of the Pfizer Respiratory Syncytial Virus Vaccine During Pregnancy for the Prevention of Respiratory Syncytial Virus-Associated Lower Respiratory Tract Disease in Infants: Recommendations of the Advisory Committee on Immunization Practices - United States, 2023. MMWR Morb Mortal Wkly Rep. 2023</a:t>
            </a:r>
          </a:p>
        </p:txBody>
      </p:sp>
    </p:spTree>
    <p:extLst>
      <p:ext uri="{BB962C8B-B14F-4D97-AF65-F5344CB8AC3E}">
        <p14:creationId xmlns:p14="http://schemas.microsoft.com/office/powerpoint/2010/main" val="3805042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63D693-3104-C1E5-7C1C-3516D5A02C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B666D5-0C8C-504C-F915-12BBEEE23737}"/>
              </a:ext>
            </a:extLst>
          </p:cNvPr>
          <p:cNvSpPr>
            <a:spLocks noGrp="1"/>
          </p:cNvSpPr>
          <p:nvPr>
            <p:ph type="title"/>
          </p:nvPr>
        </p:nvSpPr>
        <p:spPr>
          <a:xfrm>
            <a:off x="495300" y="551624"/>
            <a:ext cx="10972800" cy="862405"/>
          </a:xfrm>
        </p:spPr>
        <p:txBody>
          <a:bodyPr>
            <a:normAutofit/>
          </a:bodyPr>
          <a:lstStyle/>
          <a:p>
            <a:r>
              <a:rPr lang="en-US" dirty="0">
                <a:solidFill>
                  <a:schemeClr val="accent6">
                    <a:lumMod val="75000"/>
                  </a:schemeClr>
                </a:solidFill>
                <a:cs typeface="Times New Roman" panose="02020603050405020304" pitchFamily="18" charset="0"/>
              </a:rPr>
              <a:t>Adult non pregnant RSV vaccination</a:t>
            </a:r>
            <a:endParaRPr lang="en-US" sz="40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7CFF8C8E-5669-6565-D78C-9B149AC89ADF}"/>
              </a:ext>
            </a:extLst>
          </p:cNvPr>
          <p:cNvSpPr>
            <a:spLocks noGrp="1"/>
          </p:cNvSpPr>
          <p:nvPr>
            <p:ph type="body" idx="1"/>
          </p:nvPr>
        </p:nvSpPr>
        <p:spPr>
          <a:xfrm>
            <a:off x="330201" y="1414029"/>
            <a:ext cx="11366500" cy="5088370"/>
          </a:xfrm>
        </p:spPr>
        <p:txBody>
          <a:bodyPr>
            <a:normAutofit fontScale="77500" lnSpcReduction="20000"/>
          </a:bodyPr>
          <a:lstStyle/>
          <a:p>
            <a:pPr indent="-457200"/>
            <a:r>
              <a:rPr lang="en-US" sz="3600" dirty="0"/>
              <a:t>Single dose of intramuscular vaccine</a:t>
            </a:r>
          </a:p>
          <a:p>
            <a:pPr marL="0" indent="0">
              <a:buNone/>
            </a:pPr>
            <a:r>
              <a:rPr lang="en-US" sz="3600" dirty="0"/>
              <a:t>	All adults &gt;75</a:t>
            </a:r>
          </a:p>
          <a:p>
            <a:pPr marL="0" indent="0">
              <a:buNone/>
            </a:pPr>
            <a:r>
              <a:rPr lang="en-US" sz="3600" dirty="0"/>
              <a:t>	Adults 60-75 ( comorbidities)</a:t>
            </a:r>
          </a:p>
          <a:p>
            <a:pPr indent="-457200"/>
            <a:r>
              <a:rPr lang="en-US" sz="3600" dirty="0">
                <a:latin typeface="+mn-lt"/>
              </a:rPr>
              <a:t>Arexvy (GSK),Abrysvo (Pfizer), and mResvia (Moderna) are three approved vaccines. </a:t>
            </a:r>
          </a:p>
          <a:p>
            <a:pPr indent="-457200"/>
            <a:r>
              <a:rPr lang="en-US" sz="3600" dirty="0">
                <a:latin typeface="+mn-lt"/>
              </a:rPr>
              <a:t>mResvia is a mRNA vaccine and other protein subunit vaccines</a:t>
            </a:r>
          </a:p>
          <a:p>
            <a:pPr indent="-457200"/>
            <a:r>
              <a:rPr lang="en-US" sz="3600" dirty="0">
                <a:latin typeface="+mn-lt"/>
              </a:rPr>
              <a:t>Side effects mostly mild, similar rates as in placebo</a:t>
            </a:r>
          </a:p>
          <a:p>
            <a:pPr indent="-457200"/>
            <a:r>
              <a:rPr lang="en-US" sz="3600" dirty="0">
                <a:latin typeface="+mn-lt"/>
              </a:rPr>
              <a:t>FDA/CDC are monitoring potential increased risk of </a:t>
            </a:r>
            <a:r>
              <a:rPr lang="en-US" sz="3600" i="1" dirty="0">
                <a:latin typeface="+mn-lt"/>
              </a:rPr>
              <a:t>Guillain Barre </a:t>
            </a:r>
            <a:r>
              <a:rPr lang="en-US" sz="3600" dirty="0">
                <a:latin typeface="+mn-lt"/>
              </a:rPr>
              <a:t>syndrome ( a neurologic condition with muscle weakness ). Estimates of 10 excess cases for 1 million senior vaccinations. </a:t>
            </a:r>
          </a:p>
          <a:p>
            <a:pPr indent="-457200"/>
            <a:r>
              <a:rPr lang="en-US" sz="3600" dirty="0">
                <a:latin typeface="+mn-lt"/>
              </a:rPr>
              <a:t>Rarity of GBS and significant risk of RSV related complications in age &gt; 74 must be balanced</a:t>
            </a:r>
          </a:p>
          <a:p>
            <a:pPr marL="0" indent="0">
              <a:buNone/>
            </a:pPr>
            <a:endParaRPr lang="en-US" dirty="0">
              <a:latin typeface="+mn-lt"/>
            </a:endParaRPr>
          </a:p>
          <a:p>
            <a:pPr marL="0" indent="0">
              <a:buNone/>
            </a:pPr>
            <a:endParaRPr lang="en-US" dirty="0">
              <a:latin typeface="+mn-lt"/>
            </a:endParaRPr>
          </a:p>
          <a:p>
            <a:pPr marL="0" indent="0">
              <a:buNone/>
            </a:pPr>
            <a:endParaRPr lang="en-US" dirty="0"/>
          </a:p>
        </p:txBody>
      </p:sp>
      <p:sp>
        <p:nvSpPr>
          <p:cNvPr id="6" name="Rectangle 4">
            <a:extLst>
              <a:ext uri="{FF2B5EF4-FFF2-40B4-BE49-F238E27FC236}">
                <a16:creationId xmlns:a16="http://schemas.microsoft.com/office/drawing/2014/main" id="{78744B8A-2957-A438-97F1-18A89B8C9427}"/>
              </a:ext>
            </a:extLst>
          </p:cNvPr>
          <p:cNvSpPr>
            <a:spLocks noChangeArrowheads="1"/>
          </p:cNvSpPr>
          <p:nvPr/>
        </p:nvSpPr>
        <p:spPr bwMode="auto">
          <a:xfrm>
            <a:off x="3657600" y="0"/>
            <a:ext cx="48768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7" name="Rectangle 5">
            <a:extLst>
              <a:ext uri="{FF2B5EF4-FFF2-40B4-BE49-F238E27FC236}">
                <a16:creationId xmlns:a16="http://schemas.microsoft.com/office/drawing/2014/main" id="{A729AF24-50BB-6E1D-C539-C6C4B2F7EE52}"/>
              </a:ext>
            </a:extLst>
          </p:cNvPr>
          <p:cNvSpPr>
            <a:spLocks noChangeArrowheads="1"/>
          </p:cNvSpPr>
          <p:nvPr/>
        </p:nvSpPr>
        <p:spPr bwMode="auto">
          <a:xfrm>
            <a:off x="3657600" y="15875"/>
            <a:ext cx="4876800" cy="1587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endParaRPr lang="en-US" dirty="0"/>
          </a:p>
        </p:txBody>
      </p:sp>
      <p:sp>
        <p:nvSpPr>
          <p:cNvPr id="8" name="Rectangle 6">
            <a:extLst>
              <a:ext uri="{FF2B5EF4-FFF2-40B4-BE49-F238E27FC236}">
                <a16:creationId xmlns:a16="http://schemas.microsoft.com/office/drawing/2014/main" id="{79E52BC2-7253-7955-D392-321FD058B004}"/>
              </a:ext>
            </a:extLst>
          </p:cNvPr>
          <p:cNvSpPr>
            <a:spLocks noChangeArrowheads="1"/>
          </p:cNvSpPr>
          <p:nvPr/>
        </p:nvSpPr>
        <p:spPr bwMode="auto">
          <a:xfrm>
            <a:off x="0" y="1905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dirty="0">
                <a:ln>
                  <a:noFill/>
                </a:ln>
                <a:solidFill>
                  <a:schemeClr val="tx1"/>
                </a:solidFill>
                <a:effectLst/>
                <a:latin typeface="Schibsted Grotesk"/>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26" name="Picture 2" descr="JAMA logo">
            <a:extLst>
              <a:ext uri="{FF2B5EF4-FFF2-40B4-BE49-F238E27FC236}">
                <a16:creationId xmlns:a16="http://schemas.microsoft.com/office/drawing/2014/main" id="{FCA2DF6A-7669-63F5-21D2-3FEED5890D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 y="-3451225"/>
            <a:ext cx="266700" cy="2667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3F3340F3-8492-7F4D-269C-EA85C2B654BE}"/>
              </a:ext>
            </a:extLst>
          </p:cNvPr>
          <p:cNvSpPr txBox="1"/>
          <p:nvPr/>
        </p:nvSpPr>
        <p:spPr>
          <a:xfrm>
            <a:off x="3426032" y="6365977"/>
            <a:ext cx="6097978" cy="338554"/>
          </a:xfrm>
          <a:prstGeom prst="rect">
            <a:avLst/>
          </a:prstGeom>
          <a:noFill/>
        </p:spPr>
        <p:txBody>
          <a:bodyPr wrap="square">
            <a:spAutoFit/>
          </a:bodyPr>
          <a:lstStyle/>
          <a:p>
            <a:r>
              <a:rPr lang="en-US" sz="1600" dirty="0">
                <a:solidFill>
                  <a:schemeClr val="bg1"/>
                </a:solidFill>
                <a:latin typeface="+mj-lt"/>
              </a:rPr>
              <a:t>https://www.cdc.gov/vaccine-safety/vaccines/rsv.html</a:t>
            </a:r>
          </a:p>
        </p:txBody>
      </p:sp>
    </p:spTree>
    <p:extLst>
      <p:ext uri="{BB962C8B-B14F-4D97-AF65-F5344CB8AC3E}">
        <p14:creationId xmlns:p14="http://schemas.microsoft.com/office/powerpoint/2010/main" val="11762859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475-723E-6792-0AD9-0D5E0C25B84A}"/>
              </a:ext>
            </a:extLst>
          </p:cNvPr>
          <p:cNvSpPr>
            <a:spLocks noGrp="1"/>
          </p:cNvSpPr>
          <p:nvPr>
            <p:ph type="title"/>
          </p:nvPr>
        </p:nvSpPr>
        <p:spPr>
          <a:xfrm>
            <a:off x="3606800" y="466861"/>
            <a:ext cx="4381500" cy="783941"/>
          </a:xfrm>
        </p:spPr>
        <p:txBody>
          <a:bodyPr/>
          <a:lstStyle/>
          <a:p>
            <a:r>
              <a:rPr lang="en-US" dirty="0">
                <a:solidFill>
                  <a:schemeClr val="accent6">
                    <a:lumMod val="75000"/>
                  </a:schemeClr>
                </a:solidFill>
              </a:rPr>
              <a:t>Safety</a:t>
            </a:r>
          </a:p>
        </p:txBody>
      </p:sp>
      <p:sp>
        <p:nvSpPr>
          <p:cNvPr id="3" name="Text Placeholder 2">
            <a:extLst>
              <a:ext uri="{FF2B5EF4-FFF2-40B4-BE49-F238E27FC236}">
                <a16:creationId xmlns:a16="http://schemas.microsoft.com/office/drawing/2014/main" id="{365F60F6-3BCB-052B-04D8-20AD394B0640}"/>
              </a:ext>
            </a:extLst>
          </p:cNvPr>
          <p:cNvSpPr>
            <a:spLocks noGrp="1"/>
          </p:cNvSpPr>
          <p:nvPr>
            <p:ph type="body" idx="1"/>
          </p:nvPr>
        </p:nvSpPr>
        <p:spPr>
          <a:xfrm>
            <a:off x="114300" y="1339702"/>
            <a:ext cx="11762267" cy="5051437"/>
          </a:xfrm>
        </p:spPr>
        <p:txBody>
          <a:bodyPr>
            <a:normAutofit fontScale="92500" lnSpcReduction="20000"/>
          </a:bodyPr>
          <a:lstStyle/>
          <a:p>
            <a:pPr marL="25400" indent="0">
              <a:buNone/>
            </a:pPr>
            <a:r>
              <a:rPr lang="en-US" sz="3000" dirty="0">
                <a:solidFill>
                  <a:schemeClr val="accent6">
                    <a:lumMod val="75000"/>
                  </a:schemeClr>
                </a:solidFill>
              </a:rPr>
              <a:t>RSV vaccines </a:t>
            </a:r>
            <a:r>
              <a:rPr lang="en-US" sz="3000" dirty="0"/>
              <a:t>are safe, can be co-administered with other vaccines</a:t>
            </a:r>
          </a:p>
          <a:p>
            <a:r>
              <a:rPr lang="en-US" sz="3000" dirty="0"/>
              <a:t>Report adverse events to  Vaccine Adverse Event Reporting System (VAERS). Report  any clinically significant adverse event even if causation uncertain at </a:t>
            </a:r>
            <a:r>
              <a:rPr lang="en-US" sz="3000" u="sng" dirty="0">
                <a:hlinkClick r:id="rId2"/>
              </a:rPr>
              <a:t>https://vaers.hhs.gov/index.html</a:t>
            </a:r>
            <a:r>
              <a:rPr lang="en-US" sz="3000" dirty="0"/>
              <a:t> or by telephone at 1-800-822-7967.</a:t>
            </a:r>
          </a:p>
          <a:p>
            <a:r>
              <a:rPr lang="en-US" sz="3000" dirty="0"/>
              <a:t>Public and caregivers are encouraged to report to CDC’s V Safe program</a:t>
            </a:r>
          </a:p>
          <a:p>
            <a:pPr marL="25400" indent="0">
              <a:buNone/>
            </a:pPr>
            <a:r>
              <a:rPr lang="en-US" sz="3000" dirty="0">
                <a:solidFill>
                  <a:schemeClr val="accent6">
                    <a:lumMod val="75000"/>
                  </a:schemeClr>
                </a:solidFill>
              </a:rPr>
              <a:t>Nirsevimab safety</a:t>
            </a:r>
          </a:p>
          <a:p>
            <a:r>
              <a:rPr lang="en-US" sz="3000" dirty="0"/>
              <a:t>Adverse reactions to nirsevimab  may be reported to MedWatch online (</a:t>
            </a:r>
            <a:r>
              <a:rPr lang="en-US" sz="3000" u="sng" dirty="0">
                <a:hlinkClick r:id="rId3"/>
              </a:rPr>
              <a:t>https://www.fda.gov/medwatch</a:t>
            </a:r>
            <a:r>
              <a:rPr lang="en-US" sz="3000" dirty="0"/>
              <a:t>), by fax, by mail, or by contacting FDA at 1-800-FDA-1088.</a:t>
            </a:r>
          </a:p>
          <a:p>
            <a:r>
              <a:rPr lang="en-US" sz="3000" dirty="0"/>
              <a:t>CDC Vaccine safety system resources link </a:t>
            </a:r>
            <a:r>
              <a:rPr lang="en-US" sz="3000" dirty="0">
                <a:solidFill>
                  <a:schemeClr val="accent6">
                    <a:lumMod val="75000"/>
                  </a:schemeClr>
                </a:solidFill>
                <a:hlinkClick r:id="rId4">
                  <a:extLst>
                    <a:ext uri="{A12FA001-AC4F-418D-AE19-62706E023703}">
                      <ahyp:hlinkClr xmlns:ahyp="http://schemas.microsoft.com/office/drawing/2018/hyperlinkcolor" val="tx"/>
                    </a:ext>
                  </a:extLst>
                </a:hlinkClick>
              </a:rPr>
              <a:t>https://www.cdc.gov/vaccine-safety-systems/resources/index.html</a:t>
            </a:r>
            <a:endParaRPr lang="en-US" sz="3000" dirty="0">
              <a:solidFill>
                <a:schemeClr val="accent6">
                  <a:lumMod val="75000"/>
                </a:schemeClr>
              </a:solidFill>
            </a:endParaRPr>
          </a:p>
          <a:p>
            <a:endParaRPr lang="en-US" dirty="0"/>
          </a:p>
        </p:txBody>
      </p:sp>
      <p:sp>
        <p:nvSpPr>
          <p:cNvPr id="5" name="TextBox 4">
            <a:extLst>
              <a:ext uri="{FF2B5EF4-FFF2-40B4-BE49-F238E27FC236}">
                <a16:creationId xmlns:a16="http://schemas.microsoft.com/office/drawing/2014/main" id="{AB526EC5-458A-320A-C38D-C88E394857B9}"/>
              </a:ext>
            </a:extLst>
          </p:cNvPr>
          <p:cNvSpPr txBox="1"/>
          <p:nvPr/>
        </p:nvSpPr>
        <p:spPr>
          <a:xfrm>
            <a:off x="1781298" y="6302239"/>
            <a:ext cx="7303325" cy="338554"/>
          </a:xfrm>
          <a:prstGeom prst="rect">
            <a:avLst/>
          </a:prstGeom>
          <a:noFill/>
        </p:spPr>
        <p:txBody>
          <a:bodyPr wrap="square">
            <a:spAutoFit/>
          </a:bodyPr>
          <a:lstStyle/>
          <a:p>
            <a:pPr marL="25400" indent="0">
              <a:buNone/>
            </a:pPr>
            <a:r>
              <a:rPr lang="en-US" sz="1600" dirty="0">
                <a:solidFill>
                  <a:schemeClr val="bg1"/>
                </a:solidFill>
                <a:latin typeface="+mn-lt"/>
              </a:rPr>
              <a:t>https://www.cdc.gov/mmwr/volumes/72/wr/mm7241e1.htm?s_cid=mm7241e1_w</a:t>
            </a:r>
          </a:p>
        </p:txBody>
      </p:sp>
    </p:spTree>
    <p:extLst>
      <p:ext uri="{BB962C8B-B14F-4D97-AF65-F5344CB8AC3E}">
        <p14:creationId xmlns:p14="http://schemas.microsoft.com/office/powerpoint/2010/main" val="13697705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DD52E-2DD1-1FDE-A413-EE7A67AFC62C}"/>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FB67775-7F64-B4EE-E077-21B55E8DAA7A}"/>
              </a:ext>
            </a:extLst>
          </p:cNvPr>
          <p:cNvSpPr>
            <a:spLocks noGrp="1"/>
          </p:cNvSpPr>
          <p:nvPr>
            <p:ph type="body" idx="1"/>
          </p:nvPr>
        </p:nvSpPr>
        <p:spPr>
          <a:xfrm>
            <a:off x="609600" y="2926842"/>
            <a:ext cx="10972800" cy="1277023"/>
          </a:xfrm>
        </p:spPr>
        <p:txBody>
          <a:bodyPr>
            <a:normAutofit/>
          </a:bodyPr>
          <a:lstStyle/>
          <a:p>
            <a:pPr marL="0" marR="0" indent="0">
              <a:buNone/>
            </a:pPr>
            <a:r>
              <a:rPr lang="en-US" dirty="0">
                <a:solidFill>
                  <a:schemeClr val="bg1"/>
                </a:solidFill>
                <a:effectLst/>
                <a:latin typeface="+mn-lt"/>
                <a:ea typeface="Aptos" panose="020B0004020202020204" pitchFamily="34" charset="0"/>
              </a:rPr>
              <a:t>Promote </a:t>
            </a:r>
            <a:r>
              <a:rPr lang="en-US" dirty="0">
                <a:solidFill>
                  <a:schemeClr val="bg1"/>
                </a:solidFill>
                <a:latin typeface="+mn-lt"/>
                <a:ea typeface="Aptos" panose="020B0004020202020204" pitchFamily="34" charset="0"/>
              </a:rPr>
              <a:t>targeted RSV prevention efforts in high-risk groups both in health care and community settings</a:t>
            </a:r>
            <a:endParaRPr lang="en-US" dirty="0">
              <a:solidFill>
                <a:schemeClr val="bg1"/>
              </a:solidFill>
              <a:effectLst/>
              <a:latin typeface="+mn-lt"/>
              <a:ea typeface="Aptos" panose="020B0004020202020204" pitchFamily="34" charset="0"/>
            </a:endParaRPr>
          </a:p>
        </p:txBody>
      </p:sp>
    </p:spTree>
    <p:extLst>
      <p:ext uri="{BB962C8B-B14F-4D97-AF65-F5344CB8AC3E}">
        <p14:creationId xmlns:p14="http://schemas.microsoft.com/office/powerpoint/2010/main" val="3088942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513DBE-55BC-4B45-6702-95982CBA5896}"/>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D33A088-0A3D-3AE1-1BE4-6E8037A1F009}"/>
              </a:ext>
            </a:extLst>
          </p:cNvPr>
          <p:cNvSpPr>
            <a:spLocks noGrp="1"/>
          </p:cNvSpPr>
          <p:nvPr>
            <p:ph type="body" idx="1"/>
          </p:nvPr>
        </p:nvSpPr>
        <p:spPr>
          <a:xfrm>
            <a:off x="431470" y="1238301"/>
            <a:ext cx="11329059" cy="3101330"/>
          </a:xfrm>
        </p:spPr>
        <p:txBody>
          <a:bodyPr>
            <a:normAutofit/>
          </a:bodyPr>
          <a:lstStyle/>
          <a:p>
            <a:pPr marR="0" indent="-457200">
              <a:buFont typeface="Arial" panose="020B0604020202020204" pitchFamily="34" charset="0"/>
              <a:buChar char="•"/>
            </a:pPr>
            <a:r>
              <a:rPr lang="en-US" dirty="0">
                <a:solidFill>
                  <a:schemeClr val="bg1"/>
                </a:solidFill>
                <a:effectLst/>
                <a:latin typeface="+mn-lt"/>
                <a:ea typeface="Aptos" panose="020B0004020202020204" pitchFamily="34" charset="0"/>
              </a:rPr>
              <a:t>Promote </a:t>
            </a:r>
            <a:r>
              <a:rPr lang="en-US" dirty="0">
                <a:solidFill>
                  <a:schemeClr val="bg1"/>
                </a:solidFill>
                <a:latin typeface="+mn-lt"/>
                <a:ea typeface="Aptos" panose="020B0004020202020204" pitchFamily="34" charset="0"/>
              </a:rPr>
              <a:t>targeted preventive therapy in high-risk groups both in health care and public health settings</a:t>
            </a:r>
          </a:p>
          <a:p>
            <a:pPr marR="0" indent="-457200">
              <a:buFont typeface="Arial" panose="020B0604020202020204" pitchFamily="34" charset="0"/>
              <a:buChar char="•"/>
            </a:pPr>
            <a:r>
              <a:rPr lang="en-US" dirty="0">
                <a:solidFill>
                  <a:schemeClr val="bg1"/>
                </a:solidFill>
                <a:effectLst/>
                <a:latin typeface="+mn-lt"/>
                <a:ea typeface="Aptos" panose="020B0004020202020204" pitchFamily="34" charset="0"/>
              </a:rPr>
              <a:t>Goal is to maximize</a:t>
            </a:r>
            <a:r>
              <a:rPr lang="en-US" dirty="0">
                <a:solidFill>
                  <a:schemeClr val="bg1"/>
                </a:solidFill>
                <a:latin typeface="+mn-lt"/>
                <a:ea typeface="Aptos" panose="020B0004020202020204" pitchFamily="34" charset="0"/>
              </a:rPr>
              <a:t> protection during highest vulnerability to infants tailored to timing of birth and local RSV season</a:t>
            </a:r>
            <a:endParaRPr lang="en-US" dirty="0">
              <a:solidFill>
                <a:schemeClr val="bg1"/>
              </a:solidFill>
              <a:effectLst/>
              <a:latin typeface="+mn-lt"/>
              <a:ea typeface="Aptos" panose="020B0004020202020204" pitchFamily="34" charset="0"/>
            </a:endParaRPr>
          </a:p>
        </p:txBody>
      </p:sp>
      <p:sp>
        <p:nvSpPr>
          <p:cNvPr id="4" name="Rectangle 3">
            <a:extLst>
              <a:ext uri="{FF2B5EF4-FFF2-40B4-BE49-F238E27FC236}">
                <a16:creationId xmlns:a16="http://schemas.microsoft.com/office/drawing/2014/main" id="{69AB2920-CB4C-F32A-A036-DBFBFCF853DA}"/>
              </a:ext>
            </a:extLst>
          </p:cNvPr>
          <p:cNvSpPr/>
          <p:nvPr/>
        </p:nvSpPr>
        <p:spPr>
          <a:xfrm>
            <a:off x="4241470" y="3490814"/>
            <a:ext cx="2173185" cy="581891"/>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0000"/>
                </a:solidFill>
              </a:rPr>
              <a:t>Public Health</a:t>
            </a:r>
          </a:p>
        </p:txBody>
      </p:sp>
      <p:sp>
        <p:nvSpPr>
          <p:cNvPr id="5" name="Rectangle 4">
            <a:extLst>
              <a:ext uri="{FF2B5EF4-FFF2-40B4-BE49-F238E27FC236}">
                <a16:creationId xmlns:a16="http://schemas.microsoft.com/office/drawing/2014/main" id="{1984FEC8-8921-9873-002C-464B99668A33}"/>
              </a:ext>
            </a:extLst>
          </p:cNvPr>
          <p:cNvSpPr/>
          <p:nvPr/>
        </p:nvSpPr>
        <p:spPr>
          <a:xfrm>
            <a:off x="6414655" y="5037808"/>
            <a:ext cx="3827813" cy="581891"/>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0000"/>
                </a:solidFill>
              </a:rPr>
              <a:t>Community Organizations</a:t>
            </a:r>
          </a:p>
        </p:txBody>
      </p:sp>
      <p:sp>
        <p:nvSpPr>
          <p:cNvPr id="6" name="Rectangle 5">
            <a:extLst>
              <a:ext uri="{FF2B5EF4-FFF2-40B4-BE49-F238E27FC236}">
                <a16:creationId xmlns:a16="http://schemas.microsoft.com/office/drawing/2014/main" id="{6991DC70-C8F7-6688-D0F1-34E4667A6713}"/>
              </a:ext>
            </a:extLst>
          </p:cNvPr>
          <p:cNvSpPr/>
          <p:nvPr/>
        </p:nvSpPr>
        <p:spPr>
          <a:xfrm>
            <a:off x="882237" y="5037807"/>
            <a:ext cx="3228110" cy="581891"/>
          </a:xfrm>
          <a:prstGeom prst="rect">
            <a:avLst/>
          </a:prstGeom>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000000"/>
                </a:solidFill>
              </a:rPr>
              <a:t>Health care provider</a:t>
            </a:r>
          </a:p>
        </p:txBody>
      </p:sp>
      <p:cxnSp>
        <p:nvCxnSpPr>
          <p:cNvPr id="8" name="Straight Arrow Connector 7">
            <a:extLst>
              <a:ext uri="{FF2B5EF4-FFF2-40B4-BE49-F238E27FC236}">
                <a16:creationId xmlns:a16="http://schemas.microsoft.com/office/drawing/2014/main" id="{8687AA58-381B-4A77-92B0-DAFF8CF3D7D2}"/>
              </a:ext>
            </a:extLst>
          </p:cNvPr>
          <p:cNvCxnSpPr>
            <a:cxnSpLocks/>
            <a:endCxn id="4" idx="1"/>
          </p:cNvCxnSpPr>
          <p:nvPr/>
        </p:nvCxnSpPr>
        <p:spPr>
          <a:xfrm flipV="1">
            <a:off x="2286000" y="3781760"/>
            <a:ext cx="1955470" cy="115335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76CE8AD8-53B1-A6EF-F385-68A4ABF263D3}"/>
              </a:ext>
            </a:extLst>
          </p:cNvPr>
          <p:cNvCxnSpPr>
            <a:cxnSpLocks/>
          </p:cNvCxnSpPr>
          <p:nvPr/>
        </p:nvCxnSpPr>
        <p:spPr>
          <a:xfrm>
            <a:off x="6636328" y="3805110"/>
            <a:ext cx="1733797" cy="110665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226D2DD5-EDD2-6655-F056-2B96AD0D3AE4}"/>
              </a:ext>
            </a:extLst>
          </p:cNvPr>
          <p:cNvCxnSpPr>
            <a:cxnSpLocks/>
            <a:stCxn id="6" idx="3"/>
            <a:endCxn id="5" idx="1"/>
          </p:cNvCxnSpPr>
          <p:nvPr/>
        </p:nvCxnSpPr>
        <p:spPr>
          <a:xfrm>
            <a:off x="4110347" y="5328753"/>
            <a:ext cx="2304308" cy="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6486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B090FA-B26C-5726-4709-D0FFCF7DEF8F}"/>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EFF3622C-4D7C-043C-E555-B8C6BCEAAFD1}"/>
              </a:ext>
            </a:extLst>
          </p:cNvPr>
          <p:cNvSpPr>
            <a:spLocks noGrp="1"/>
          </p:cNvSpPr>
          <p:nvPr>
            <p:ph type="body" idx="1"/>
          </p:nvPr>
        </p:nvSpPr>
        <p:spPr>
          <a:xfrm>
            <a:off x="5320145" y="3429000"/>
            <a:ext cx="1199408" cy="678763"/>
          </a:xfrm>
        </p:spPr>
        <p:txBody>
          <a:bodyPr>
            <a:normAutofit/>
          </a:bodyPr>
          <a:lstStyle/>
          <a:p>
            <a:pPr marL="0" marR="0" indent="0">
              <a:buNone/>
            </a:pPr>
            <a:r>
              <a:rPr lang="en-US" sz="3200" dirty="0">
                <a:solidFill>
                  <a:schemeClr val="bg1"/>
                </a:solidFill>
                <a:effectLst/>
                <a:latin typeface="+mn-lt"/>
                <a:ea typeface="Aptos" panose="020B0004020202020204" pitchFamily="34" charset="0"/>
              </a:rPr>
              <a:t> </a:t>
            </a:r>
            <a:r>
              <a:rPr lang="en-US" sz="3200" dirty="0">
                <a:solidFill>
                  <a:schemeClr val="bg1"/>
                </a:solidFill>
                <a:latin typeface="+mn-lt"/>
                <a:ea typeface="Aptos" panose="020B0004020202020204" pitchFamily="34" charset="0"/>
              </a:rPr>
              <a:t>None</a:t>
            </a:r>
            <a:endParaRPr lang="en-US" sz="3200" dirty="0">
              <a:solidFill>
                <a:schemeClr val="bg1"/>
              </a:solidFill>
              <a:effectLst/>
              <a:latin typeface="+mn-lt"/>
              <a:ea typeface="Aptos" panose="020B0004020202020204" pitchFamily="34" charset="0"/>
            </a:endParaRPr>
          </a:p>
        </p:txBody>
      </p:sp>
      <p:sp>
        <p:nvSpPr>
          <p:cNvPr id="5" name="Title 4">
            <a:extLst>
              <a:ext uri="{FF2B5EF4-FFF2-40B4-BE49-F238E27FC236}">
                <a16:creationId xmlns:a16="http://schemas.microsoft.com/office/drawing/2014/main" id="{4940D161-7CDF-5F90-2BA1-A35139917625}"/>
              </a:ext>
            </a:extLst>
          </p:cNvPr>
          <p:cNvSpPr>
            <a:spLocks noGrp="1"/>
          </p:cNvSpPr>
          <p:nvPr>
            <p:ph type="title"/>
          </p:nvPr>
        </p:nvSpPr>
        <p:spPr>
          <a:xfrm>
            <a:off x="847107" y="2566595"/>
            <a:ext cx="10972800" cy="862405"/>
          </a:xfrm>
        </p:spPr>
        <p:txBody>
          <a:bodyPr/>
          <a:lstStyle/>
          <a:p>
            <a:r>
              <a:rPr lang="en-US" dirty="0">
                <a:solidFill>
                  <a:schemeClr val="accent6">
                    <a:lumMod val="75000"/>
                  </a:schemeClr>
                </a:solidFill>
              </a:rPr>
              <a:t>Disclosures and Conflicts of interest</a:t>
            </a:r>
          </a:p>
        </p:txBody>
      </p:sp>
    </p:spTree>
    <p:extLst>
      <p:ext uri="{BB962C8B-B14F-4D97-AF65-F5344CB8AC3E}">
        <p14:creationId xmlns:p14="http://schemas.microsoft.com/office/powerpoint/2010/main" val="24529127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CCA361-AFF9-FB72-E3A4-03C49F0626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93C1D1-9CC0-5E57-096B-92502E75C770}"/>
              </a:ext>
            </a:extLst>
          </p:cNvPr>
          <p:cNvSpPr>
            <a:spLocks noGrp="1"/>
          </p:cNvSpPr>
          <p:nvPr>
            <p:ph type="title"/>
          </p:nvPr>
        </p:nvSpPr>
        <p:spPr>
          <a:xfrm>
            <a:off x="150256" y="537770"/>
            <a:ext cx="11460480" cy="818987"/>
          </a:xfrm>
        </p:spPr>
        <p:txBody>
          <a:bodyPr>
            <a:noAutofit/>
          </a:bodyPr>
          <a:lstStyle/>
          <a:p>
            <a:r>
              <a:rPr lang="en-US" dirty="0">
                <a:solidFill>
                  <a:schemeClr val="accent6">
                    <a:lumMod val="75000"/>
                  </a:schemeClr>
                </a:solidFill>
                <a:cs typeface="Times New Roman" panose="02020603050405020304" pitchFamily="18" charset="0"/>
              </a:rPr>
              <a:t>Role of public health - Education</a:t>
            </a:r>
          </a:p>
        </p:txBody>
      </p:sp>
      <p:sp>
        <p:nvSpPr>
          <p:cNvPr id="3" name="Content Placeholder 2">
            <a:extLst>
              <a:ext uri="{FF2B5EF4-FFF2-40B4-BE49-F238E27FC236}">
                <a16:creationId xmlns:a16="http://schemas.microsoft.com/office/drawing/2014/main" id="{E6F3F3EA-EAAC-8608-2622-893D474DF9F1}"/>
              </a:ext>
            </a:extLst>
          </p:cNvPr>
          <p:cNvSpPr>
            <a:spLocks noGrp="1"/>
          </p:cNvSpPr>
          <p:nvPr>
            <p:ph idx="1"/>
          </p:nvPr>
        </p:nvSpPr>
        <p:spPr>
          <a:xfrm>
            <a:off x="365760" y="1589809"/>
            <a:ext cx="11460480" cy="4310743"/>
          </a:xfrm>
        </p:spPr>
        <p:txBody>
          <a:bodyPr>
            <a:noAutofit/>
          </a:bodyPr>
          <a:lstStyle/>
          <a:p>
            <a:pPr marL="25400" lvl="0" indent="0">
              <a:buNone/>
            </a:pPr>
            <a:r>
              <a:rPr lang="en-US" dirty="0">
                <a:solidFill>
                  <a:schemeClr val="bg1"/>
                </a:solidFill>
                <a:latin typeface="+mn-lt"/>
              </a:rPr>
              <a:t>     1. Healthcare Provider education </a:t>
            </a:r>
          </a:p>
          <a:p>
            <a:pPr marL="508000" lvl="1" indent="0">
              <a:buNone/>
            </a:pPr>
            <a:r>
              <a:rPr lang="en-US" dirty="0">
                <a:solidFill>
                  <a:schemeClr val="bg1"/>
                </a:solidFill>
                <a:latin typeface="+mn-lt"/>
              </a:rPr>
              <a:t>-Availability and efficacy</a:t>
            </a:r>
          </a:p>
          <a:p>
            <a:pPr marL="508000" lvl="1" indent="0">
              <a:buNone/>
            </a:pPr>
            <a:r>
              <a:rPr lang="en-US" dirty="0">
                <a:solidFill>
                  <a:schemeClr val="bg1"/>
                </a:solidFill>
                <a:latin typeface="+mn-lt"/>
              </a:rPr>
              <a:t>-Recommendations and position statements of professional societies  like Maternal-Fetal medicine, American Association of Pediatrics guidelines, CDC etc., </a:t>
            </a:r>
          </a:p>
          <a:p>
            <a:pPr marL="508000" lvl="1" indent="0">
              <a:buNone/>
            </a:pPr>
            <a:r>
              <a:rPr lang="en-US" dirty="0">
                <a:solidFill>
                  <a:schemeClr val="bg1"/>
                </a:solidFill>
                <a:latin typeface="+mn-lt"/>
              </a:rPr>
              <a:t>2. Education of pregnant persons and infant caregivers- timing, availability, benefits and safety of vaccine</a:t>
            </a:r>
          </a:p>
          <a:p>
            <a:pPr marL="508000" lvl="1" indent="0">
              <a:buNone/>
            </a:pPr>
            <a:r>
              <a:rPr lang="en-US" dirty="0">
                <a:solidFill>
                  <a:schemeClr val="bg1"/>
                </a:solidFill>
                <a:latin typeface="+mn-lt"/>
              </a:rPr>
              <a:t>3. Public health campaigns to prioritize high risk populations and facilitate provider training</a:t>
            </a:r>
          </a:p>
        </p:txBody>
      </p:sp>
    </p:spTree>
    <p:extLst>
      <p:ext uri="{BB962C8B-B14F-4D97-AF65-F5344CB8AC3E}">
        <p14:creationId xmlns:p14="http://schemas.microsoft.com/office/powerpoint/2010/main" val="34824698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E63CED-265F-1C41-5B63-703E1252D0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718F57-E6D5-50A3-7999-9BC04F87390B}"/>
              </a:ext>
            </a:extLst>
          </p:cNvPr>
          <p:cNvSpPr>
            <a:spLocks noGrp="1"/>
          </p:cNvSpPr>
          <p:nvPr>
            <p:ph type="title"/>
          </p:nvPr>
        </p:nvSpPr>
        <p:spPr>
          <a:xfrm>
            <a:off x="584332" y="537771"/>
            <a:ext cx="11115304" cy="757630"/>
          </a:xfrm>
        </p:spPr>
        <p:txBody>
          <a:bodyPr>
            <a:noAutofit/>
          </a:bodyPr>
          <a:lstStyle/>
          <a:p>
            <a:r>
              <a:rPr lang="en-US" dirty="0">
                <a:solidFill>
                  <a:schemeClr val="accent6">
                    <a:lumMod val="75000"/>
                  </a:schemeClr>
                </a:solidFill>
                <a:cs typeface="Times New Roman" panose="02020603050405020304" pitchFamily="18" charset="0"/>
              </a:rPr>
              <a:t>Role of public health – Policy implementation</a:t>
            </a:r>
          </a:p>
        </p:txBody>
      </p:sp>
      <p:sp>
        <p:nvSpPr>
          <p:cNvPr id="3" name="Content Placeholder 2">
            <a:extLst>
              <a:ext uri="{FF2B5EF4-FFF2-40B4-BE49-F238E27FC236}">
                <a16:creationId xmlns:a16="http://schemas.microsoft.com/office/drawing/2014/main" id="{E6008EEE-E4EA-991B-5222-F9E64164EBCE}"/>
              </a:ext>
            </a:extLst>
          </p:cNvPr>
          <p:cNvSpPr>
            <a:spLocks noGrp="1"/>
          </p:cNvSpPr>
          <p:nvPr>
            <p:ph idx="1"/>
          </p:nvPr>
        </p:nvSpPr>
        <p:spPr>
          <a:xfrm>
            <a:off x="538348" y="1796637"/>
            <a:ext cx="11115304" cy="2731325"/>
          </a:xfrm>
        </p:spPr>
        <p:txBody>
          <a:bodyPr>
            <a:noAutofit/>
          </a:bodyPr>
          <a:lstStyle/>
          <a:p>
            <a:pPr lvl="0">
              <a:buFont typeface="Arial" panose="020B0604020202020204" pitchFamily="34" charset="0"/>
              <a:buChar char="•"/>
            </a:pPr>
            <a:r>
              <a:rPr lang="en-US" dirty="0">
                <a:solidFill>
                  <a:schemeClr val="bg1"/>
                </a:solidFill>
                <a:latin typeface="+mn-lt"/>
                <a:cs typeface="Times New Roman" panose="02020603050405020304" pitchFamily="18" charset="0"/>
              </a:rPr>
              <a:t>Ensure guidelines from professional societies ( American Association of Pediatrics and Society of Maternal Fetal Medicine) are integrated into clinical practice</a:t>
            </a:r>
            <a:r>
              <a:rPr lang="en-US" b="0" i="0" dirty="0">
                <a:solidFill>
                  <a:schemeClr val="bg1"/>
                </a:solidFill>
                <a:effectLst/>
                <a:latin typeface="+mn-lt"/>
              </a:rPr>
              <a:t> </a:t>
            </a:r>
          </a:p>
          <a:p>
            <a:pPr lvl="0">
              <a:buFont typeface="Arial" panose="020B0604020202020204" pitchFamily="34" charset="0"/>
              <a:buChar char="•"/>
            </a:pPr>
            <a:r>
              <a:rPr lang="en-US" dirty="0">
                <a:solidFill>
                  <a:schemeClr val="bg1"/>
                </a:solidFill>
                <a:latin typeface="+mn-lt"/>
              </a:rPr>
              <a:t>Advocate for inclusion of these preventive measures into routine prenatal and pediatric care.</a:t>
            </a:r>
          </a:p>
          <a:p>
            <a:pPr>
              <a:buFont typeface="Arial" panose="020B0604020202020204" pitchFamily="34" charset="0"/>
              <a:buChar char="•"/>
            </a:pPr>
            <a:r>
              <a:rPr lang="en-US" dirty="0">
                <a:solidFill>
                  <a:schemeClr val="bg1"/>
                </a:solidFill>
              </a:rPr>
              <a:t>Integrating RSV prevention into prenatal and Peds workflow- prompts in EHR standardize vaccine availability in OB clinic</a:t>
            </a:r>
          </a:p>
          <a:p>
            <a:pPr>
              <a:buFont typeface="Arial" panose="020B0604020202020204" pitchFamily="34" charset="0"/>
              <a:buChar char="•"/>
            </a:pPr>
            <a:r>
              <a:rPr lang="en-US" dirty="0">
                <a:solidFill>
                  <a:schemeClr val="bg1"/>
                </a:solidFill>
              </a:rPr>
              <a:t>Facilitate Nirsevimab in high risk/underserved areas before hospital discharge</a:t>
            </a:r>
          </a:p>
          <a:p>
            <a:pPr lvl="0">
              <a:buFont typeface="Arial" panose="020B0604020202020204" pitchFamily="34" charset="0"/>
              <a:buChar char="•"/>
            </a:pPr>
            <a:endParaRPr lang="en-US" dirty="0">
              <a:solidFill>
                <a:schemeClr val="bg1"/>
              </a:solidFill>
              <a:latin typeface="+mn-lt"/>
              <a:cs typeface="Times New Roman" panose="02020603050405020304" pitchFamily="18" charset="0"/>
            </a:endParaRPr>
          </a:p>
        </p:txBody>
      </p:sp>
    </p:spTree>
    <p:extLst>
      <p:ext uri="{BB962C8B-B14F-4D97-AF65-F5344CB8AC3E}">
        <p14:creationId xmlns:p14="http://schemas.microsoft.com/office/powerpoint/2010/main" val="25344159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AAF7E3-D8F7-B275-0869-53803F88F4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ED20C-30FB-5B9B-FECE-D0A9C1805935}"/>
              </a:ext>
            </a:extLst>
          </p:cNvPr>
          <p:cNvSpPr>
            <a:spLocks noGrp="1"/>
          </p:cNvSpPr>
          <p:nvPr>
            <p:ph type="title"/>
          </p:nvPr>
        </p:nvSpPr>
        <p:spPr>
          <a:xfrm>
            <a:off x="365760" y="626670"/>
            <a:ext cx="11460480" cy="818987"/>
          </a:xfrm>
        </p:spPr>
        <p:txBody>
          <a:bodyPr>
            <a:noAutofit/>
          </a:bodyPr>
          <a:lstStyle/>
          <a:p>
            <a:r>
              <a:rPr lang="en-US" dirty="0">
                <a:solidFill>
                  <a:schemeClr val="accent6">
                    <a:lumMod val="75000"/>
                  </a:schemeClr>
                </a:solidFill>
                <a:cs typeface="Times New Roman" panose="02020603050405020304" pitchFamily="18" charset="0"/>
              </a:rPr>
              <a:t>Role of public health – Remove barriers to access</a:t>
            </a:r>
          </a:p>
        </p:txBody>
      </p:sp>
      <p:sp>
        <p:nvSpPr>
          <p:cNvPr id="3" name="Content Placeholder 2">
            <a:extLst>
              <a:ext uri="{FF2B5EF4-FFF2-40B4-BE49-F238E27FC236}">
                <a16:creationId xmlns:a16="http://schemas.microsoft.com/office/drawing/2014/main" id="{DD3A981C-F57C-0A35-A9C0-A43B91317D78}"/>
              </a:ext>
            </a:extLst>
          </p:cNvPr>
          <p:cNvSpPr>
            <a:spLocks noGrp="1"/>
          </p:cNvSpPr>
          <p:nvPr>
            <p:ph idx="1"/>
          </p:nvPr>
        </p:nvSpPr>
        <p:spPr>
          <a:xfrm>
            <a:off x="463138" y="1900051"/>
            <a:ext cx="11460480" cy="4215741"/>
          </a:xfrm>
        </p:spPr>
        <p:txBody>
          <a:bodyPr>
            <a:noAutofit/>
          </a:bodyPr>
          <a:lstStyle/>
          <a:p>
            <a:pPr>
              <a:buFont typeface="Arial" panose="020B0604020202020204" pitchFamily="34" charset="0"/>
              <a:buChar char="•"/>
            </a:pPr>
            <a:r>
              <a:rPr lang="en-US" dirty="0">
                <a:solidFill>
                  <a:schemeClr val="bg1"/>
                </a:solidFill>
              </a:rPr>
              <a:t>Provider hesitancy and lack of familiarity is a major barrier to access</a:t>
            </a:r>
            <a:r>
              <a:rPr lang="en-US" dirty="0">
                <a:solidFill>
                  <a:schemeClr val="bg1"/>
                </a:solidFill>
                <a:latin typeface="Times New Roman" panose="02020603050405020304" pitchFamily="18" charset="0"/>
                <a:cs typeface="Times New Roman" panose="02020603050405020304" pitchFamily="18" charset="0"/>
              </a:rPr>
              <a:t>. Coordinating with health care providers to ensure high risk populations ( preterm infants and those with health conditions) receive appropriate prophylaxis</a:t>
            </a:r>
          </a:p>
          <a:p>
            <a:pPr>
              <a:buFont typeface="Arial" panose="020B0604020202020204" pitchFamily="34" charset="0"/>
              <a:buChar char="•"/>
            </a:pPr>
            <a:r>
              <a:rPr lang="en-US" dirty="0">
                <a:solidFill>
                  <a:schemeClr val="bg1"/>
                </a:solidFill>
              </a:rPr>
              <a:t>Access to vaccine and Nirsevimab in high-risk infants</a:t>
            </a:r>
          </a:p>
          <a:p>
            <a:pPr>
              <a:buFont typeface="Arial" panose="020B0604020202020204" pitchFamily="34" charset="0"/>
              <a:buChar char="•"/>
            </a:pPr>
            <a:r>
              <a:rPr lang="en-US" dirty="0">
                <a:solidFill>
                  <a:schemeClr val="bg1"/>
                </a:solidFill>
              </a:rPr>
              <a:t>Address logistical challenges to administration </a:t>
            </a:r>
          </a:p>
          <a:p>
            <a:pPr>
              <a:buFont typeface="Arial" panose="020B0604020202020204" pitchFamily="34" charset="0"/>
              <a:buChar char="•"/>
            </a:pPr>
            <a:r>
              <a:rPr lang="en-US" dirty="0">
                <a:solidFill>
                  <a:schemeClr val="bg1"/>
                </a:solidFill>
              </a:rPr>
              <a:t>Facilitate reporting of adverse events to vaccine and monoclonal antibodies</a:t>
            </a:r>
          </a:p>
          <a:p>
            <a:pPr lvl="0">
              <a:buFont typeface="Arial" panose="020B0604020202020204" pitchFamily="34" charset="0"/>
              <a:buChar char="•"/>
            </a:pP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45485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4A926A-4280-9DD5-AF72-11373E1B69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7B9B27-C8FE-1F9B-7877-0BAC03474C8F}"/>
              </a:ext>
            </a:extLst>
          </p:cNvPr>
          <p:cNvSpPr>
            <a:spLocks noGrp="1"/>
          </p:cNvSpPr>
          <p:nvPr>
            <p:ph type="title"/>
          </p:nvPr>
        </p:nvSpPr>
        <p:spPr>
          <a:xfrm>
            <a:off x="438579" y="525153"/>
            <a:ext cx="11314842" cy="744847"/>
          </a:xfrm>
        </p:spPr>
        <p:txBody>
          <a:bodyPr>
            <a:noAutofit/>
          </a:bodyPr>
          <a:lstStyle/>
          <a:p>
            <a:r>
              <a:rPr lang="en-US" dirty="0">
                <a:solidFill>
                  <a:schemeClr val="accent6">
                    <a:lumMod val="75000"/>
                  </a:schemeClr>
                </a:solidFill>
                <a:cs typeface="Times New Roman" panose="02020603050405020304" pitchFamily="18" charset="0"/>
              </a:rPr>
              <a:t>Role of public health – Remove barriers to access</a:t>
            </a:r>
          </a:p>
        </p:txBody>
      </p:sp>
      <p:sp>
        <p:nvSpPr>
          <p:cNvPr id="3" name="Content Placeholder 2">
            <a:extLst>
              <a:ext uri="{FF2B5EF4-FFF2-40B4-BE49-F238E27FC236}">
                <a16:creationId xmlns:a16="http://schemas.microsoft.com/office/drawing/2014/main" id="{4D60FD7A-7BBD-41B5-BBE0-5F648590C6D1}"/>
              </a:ext>
            </a:extLst>
          </p:cNvPr>
          <p:cNvSpPr>
            <a:spLocks noGrp="1"/>
          </p:cNvSpPr>
          <p:nvPr>
            <p:ph idx="1"/>
          </p:nvPr>
        </p:nvSpPr>
        <p:spPr>
          <a:xfrm>
            <a:off x="324262" y="1632032"/>
            <a:ext cx="11778837" cy="4180115"/>
          </a:xfrm>
        </p:spPr>
        <p:txBody>
          <a:bodyPr>
            <a:noAutofit/>
          </a:bodyPr>
          <a:lstStyle/>
          <a:p>
            <a:pPr>
              <a:buFont typeface="Arial" panose="020B0604020202020204" pitchFamily="34" charset="0"/>
              <a:buChar char="•"/>
            </a:pPr>
            <a:r>
              <a:rPr lang="en-US" dirty="0">
                <a:solidFill>
                  <a:schemeClr val="bg1"/>
                </a:solidFill>
              </a:rPr>
              <a:t>Ensure product availability </a:t>
            </a:r>
          </a:p>
          <a:p>
            <a:pPr>
              <a:buFont typeface="Arial" panose="020B0604020202020204" pitchFamily="34" charset="0"/>
              <a:buChar char="•"/>
            </a:pPr>
            <a:r>
              <a:rPr lang="en-US" dirty="0">
                <a:solidFill>
                  <a:schemeClr val="bg1"/>
                </a:solidFill>
              </a:rPr>
              <a:t>Monitor insurance coverage </a:t>
            </a:r>
          </a:p>
          <a:p>
            <a:pPr>
              <a:buFont typeface="Arial" panose="020B0604020202020204" pitchFamily="34" charset="0"/>
              <a:buChar char="•"/>
            </a:pPr>
            <a:r>
              <a:rPr lang="en-US" dirty="0">
                <a:solidFill>
                  <a:schemeClr val="bg1"/>
                </a:solidFill>
              </a:rPr>
              <a:t>Communication tools to address parenteral/caregiver concerns about adverse effects, long term safety for infants, uncertainly about side effects, choice of vaccine vs monoclonal antibody, perception that immunization is too new</a:t>
            </a:r>
          </a:p>
          <a:p>
            <a:pPr>
              <a:buFont typeface="Arial" panose="020B0604020202020204" pitchFamily="34" charset="0"/>
              <a:buChar char="•"/>
            </a:pPr>
            <a:r>
              <a:rPr lang="en-US" dirty="0">
                <a:solidFill>
                  <a:schemeClr val="bg1"/>
                </a:solidFill>
              </a:rPr>
              <a:t>Target strategies to address high risk groups- non-English speaking, low health literacy, black and Hispanic etc.,</a:t>
            </a:r>
          </a:p>
          <a:p>
            <a:pPr lvl="0">
              <a:buFont typeface="Arial" panose="020B0604020202020204" pitchFamily="34" charset="0"/>
              <a:buChar char="•"/>
            </a:pP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7846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196701-A3A0-226A-AFD1-D0260328BA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12DD6D-6D59-3C40-9909-61F5A82939BD}"/>
              </a:ext>
            </a:extLst>
          </p:cNvPr>
          <p:cNvSpPr>
            <a:spLocks noGrp="1"/>
          </p:cNvSpPr>
          <p:nvPr>
            <p:ph type="title"/>
          </p:nvPr>
        </p:nvSpPr>
        <p:spPr>
          <a:xfrm>
            <a:off x="213756" y="969570"/>
            <a:ext cx="11460480" cy="818987"/>
          </a:xfrm>
        </p:spPr>
        <p:txBody>
          <a:bodyPr>
            <a:noAutofit/>
          </a:bodyPr>
          <a:lstStyle/>
          <a:p>
            <a:r>
              <a:rPr lang="en-US" dirty="0">
                <a:solidFill>
                  <a:schemeClr val="accent6">
                    <a:lumMod val="75000"/>
                  </a:schemeClr>
                </a:solidFill>
                <a:cs typeface="Times New Roman" panose="02020603050405020304" pitchFamily="18" charset="0"/>
              </a:rPr>
              <a:t>Role of public health –Monitoring impact</a:t>
            </a:r>
          </a:p>
        </p:txBody>
      </p:sp>
      <p:sp>
        <p:nvSpPr>
          <p:cNvPr id="3" name="Content Placeholder 2">
            <a:extLst>
              <a:ext uri="{FF2B5EF4-FFF2-40B4-BE49-F238E27FC236}">
                <a16:creationId xmlns:a16="http://schemas.microsoft.com/office/drawing/2014/main" id="{B2FA293F-999C-C893-45CE-AEB4F4915044}"/>
              </a:ext>
            </a:extLst>
          </p:cNvPr>
          <p:cNvSpPr>
            <a:spLocks noGrp="1"/>
          </p:cNvSpPr>
          <p:nvPr>
            <p:ph idx="1"/>
          </p:nvPr>
        </p:nvSpPr>
        <p:spPr>
          <a:xfrm>
            <a:off x="213756" y="2338119"/>
            <a:ext cx="11768447" cy="2731325"/>
          </a:xfrm>
        </p:spPr>
        <p:txBody>
          <a:bodyPr>
            <a:noAutofit/>
          </a:bodyPr>
          <a:lstStyle/>
          <a:p>
            <a:pPr lvl="1">
              <a:buFont typeface="Arial" panose="020B0604020202020204" pitchFamily="34" charset="0"/>
              <a:buChar char="•"/>
            </a:pPr>
            <a:r>
              <a:rPr lang="en-US" b="0" i="0" dirty="0">
                <a:solidFill>
                  <a:schemeClr val="bg1"/>
                </a:solidFill>
                <a:effectLst/>
                <a:latin typeface="Times New Roman" panose="02020603050405020304" pitchFamily="18" charset="0"/>
                <a:cs typeface="Times New Roman" panose="02020603050405020304" pitchFamily="18" charset="0"/>
              </a:rPr>
              <a:t>Play a key role in monitoring the impact of the preventive strategies </a:t>
            </a:r>
          </a:p>
          <a:p>
            <a:pPr marL="508000" lvl="1" indent="0">
              <a:buNone/>
            </a:pPr>
            <a:r>
              <a:rPr lang="en-US" dirty="0">
                <a:solidFill>
                  <a:schemeClr val="bg1"/>
                </a:solidFill>
                <a:latin typeface="Times New Roman" panose="02020603050405020304" pitchFamily="18" charset="0"/>
                <a:cs typeface="Times New Roman" panose="02020603050405020304" pitchFamily="18" charset="0"/>
              </a:rPr>
              <a:t>	-  CDC RSV associated hospitalization network ( RSV-NET) </a:t>
            </a:r>
          </a:p>
          <a:p>
            <a:pPr marL="508000" lvl="1" indent="0">
              <a:buNone/>
            </a:pPr>
            <a:r>
              <a:rPr lang="en-US" dirty="0">
                <a:solidFill>
                  <a:schemeClr val="bg1"/>
                </a:solidFill>
                <a:latin typeface="Times New Roman" panose="02020603050405020304" pitchFamily="18" charset="0"/>
                <a:cs typeface="Times New Roman" panose="02020603050405020304" pitchFamily="18" charset="0"/>
              </a:rPr>
              <a:t>	- New Vaccine Surveillance Network (NVSN) </a:t>
            </a:r>
          </a:p>
          <a:p>
            <a:pPr lvl="1">
              <a:buFont typeface="Arial" panose="020B0604020202020204" pitchFamily="34" charset="0"/>
              <a:buChar char="•"/>
            </a:pPr>
            <a:r>
              <a:rPr lang="en-US" dirty="0">
                <a:solidFill>
                  <a:schemeClr val="bg1"/>
                </a:solidFill>
                <a:latin typeface="Times New Roman" panose="02020603050405020304" pitchFamily="18" charset="0"/>
                <a:cs typeface="Times New Roman" panose="02020603050405020304" pitchFamily="18" charset="0"/>
              </a:rPr>
              <a:t>Communicate the impact to providers and target population</a:t>
            </a:r>
          </a:p>
          <a:p>
            <a:pPr lvl="1">
              <a:buFont typeface="Arial" panose="020B0604020202020204" pitchFamily="34" charset="0"/>
              <a:buChar char="•"/>
            </a:pPr>
            <a:endParaRPr lang="en-US" dirty="0">
              <a:solidFill>
                <a:schemeClr val="bg1"/>
              </a:solidFill>
              <a:latin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43686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D8FBD-26A1-DF58-AB75-0B7EB4631184}"/>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2F5B56B-A365-FB22-A2BA-77781AFAEE49}"/>
              </a:ext>
            </a:extLst>
          </p:cNvPr>
          <p:cNvPicPr>
            <a:picLocks noGrp="1" noChangeAspect="1"/>
          </p:cNvPicPr>
          <p:nvPr>
            <p:ph idx="1"/>
          </p:nvPr>
        </p:nvPicPr>
        <p:blipFill>
          <a:blip r:embed="rId2"/>
          <a:stretch>
            <a:fillRect/>
          </a:stretch>
        </p:blipFill>
        <p:spPr>
          <a:xfrm>
            <a:off x="2299459" y="555761"/>
            <a:ext cx="7364971" cy="5737508"/>
          </a:xfrm>
        </p:spPr>
      </p:pic>
      <p:sp>
        <p:nvSpPr>
          <p:cNvPr id="7" name="TextBox 6">
            <a:extLst>
              <a:ext uri="{FF2B5EF4-FFF2-40B4-BE49-F238E27FC236}">
                <a16:creationId xmlns:a16="http://schemas.microsoft.com/office/drawing/2014/main" id="{DC4D81F1-4929-FEE4-E8D2-E1F6518F4651}"/>
              </a:ext>
            </a:extLst>
          </p:cNvPr>
          <p:cNvSpPr txBox="1"/>
          <p:nvPr/>
        </p:nvSpPr>
        <p:spPr>
          <a:xfrm>
            <a:off x="150026" y="6293269"/>
            <a:ext cx="11891948" cy="523220"/>
          </a:xfrm>
          <a:prstGeom prst="rect">
            <a:avLst/>
          </a:prstGeom>
          <a:noFill/>
        </p:spPr>
        <p:txBody>
          <a:bodyPr wrap="square">
            <a:spAutoFit/>
          </a:bodyPr>
          <a:lstStyle/>
          <a:p>
            <a:r>
              <a:rPr lang="en-US" b="0" i="0" dirty="0">
                <a:solidFill>
                  <a:schemeClr val="bg1"/>
                </a:solidFill>
                <a:effectLst/>
                <a:latin typeface="+mn-lt"/>
              </a:rPr>
              <a:t>Patton ME, </a:t>
            </a:r>
            <a:r>
              <a:rPr lang="en-US" b="0" i="1" dirty="0">
                <a:solidFill>
                  <a:schemeClr val="bg1"/>
                </a:solidFill>
                <a:effectLst/>
                <a:latin typeface="+mn-lt"/>
              </a:rPr>
              <a:t>et al</a:t>
            </a:r>
            <a:r>
              <a:rPr lang="en-US" b="0" i="0" dirty="0">
                <a:solidFill>
                  <a:schemeClr val="bg1"/>
                </a:solidFill>
                <a:effectLst/>
                <a:latin typeface="+mn-lt"/>
              </a:rPr>
              <a:t>. Interim Evaluation of Respiratory Syncytial Virus Hospitalization Rates Among Infants and Young Children After Introduction of Respiratory Syncytial Virus Prevention Products — United States, October 2024–February 2025. MMWR Morb Mortal Wkly </a:t>
            </a:r>
            <a:r>
              <a:rPr lang="en-US" b="0" i="0" dirty="0">
                <a:solidFill>
                  <a:schemeClr val="bg1"/>
                </a:solidFill>
                <a:effectLst/>
                <a:latin typeface="Nunito" pitchFamily="2" charset="0"/>
              </a:rPr>
              <a:t>Rep 2025;</a:t>
            </a:r>
            <a:endParaRPr lang="en-US" dirty="0">
              <a:solidFill>
                <a:schemeClr val="bg1"/>
              </a:solidFill>
            </a:endParaRPr>
          </a:p>
        </p:txBody>
      </p:sp>
    </p:spTree>
    <p:extLst>
      <p:ext uri="{BB962C8B-B14F-4D97-AF65-F5344CB8AC3E}">
        <p14:creationId xmlns:p14="http://schemas.microsoft.com/office/powerpoint/2010/main" val="7304635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E0300-69E3-D897-D0C4-2AB136DA5303}"/>
              </a:ext>
            </a:extLst>
          </p:cNvPr>
          <p:cNvSpPr>
            <a:spLocks noGrp="1"/>
          </p:cNvSpPr>
          <p:nvPr>
            <p:ph type="title"/>
          </p:nvPr>
        </p:nvSpPr>
        <p:spPr/>
        <p:txBody>
          <a:bodyPr/>
          <a:lstStyle/>
          <a:p>
            <a:r>
              <a:rPr lang="en-US" dirty="0">
                <a:solidFill>
                  <a:schemeClr val="accent6">
                    <a:lumMod val="75000"/>
                  </a:schemeClr>
                </a:solidFill>
              </a:rPr>
              <a:t>References</a:t>
            </a:r>
          </a:p>
        </p:txBody>
      </p:sp>
      <p:sp>
        <p:nvSpPr>
          <p:cNvPr id="3" name="Text Placeholder 2">
            <a:extLst>
              <a:ext uri="{FF2B5EF4-FFF2-40B4-BE49-F238E27FC236}">
                <a16:creationId xmlns:a16="http://schemas.microsoft.com/office/drawing/2014/main" id="{8A0B6ACF-A84C-319E-3C82-1A2D3103CF3D}"/>
              </a:ext>
            </a:extLst>
          </p:cNvPr>
          <p:cNvSpPr>
            <a:spLocks noGrp="1"/>
          </p:cNvSpPr>
          <p:nvPr>
            <p:ph type="body" idx="1"/>
          </p:nvPr>
        </p:nvSpPr>
        <p:spPr>
          <a:xfrm>
            <a:off x="0" y="1515141"/>
            <a:ext cx="12192000" cy="4525433"/>
          </a:xfrm>
        </p:spPr>
        <p:txBody>
          <a:bodyPr>
            <a:noAutofit/>
          </a:bodyPr>
          <a:lstStyle/>
          <a:p>
            <a:r>
              <a:rPr lang="en-US" sz="2400" b="0" i="0" dirty="0">
                <a:solidFill>
                  <a:schemeClr val="bg1"/>
                </a:solidFill>
                <a:effectLst/>
                <a:latin typeface="+mn-lt"/>
              </a:rPr>
              <a:t>Patton ME, Moline HL, Whitaker M, et al. Interim Evaluation of Respiratory Syncytial Virus Hospitalization Rates Among Infants and Young Children After Introduction of Respiratory Syncytial Virus Prevention Products — United States, October 2024–February 2025. MMWR Morb Mortal Wkly Rep 2025;</a:t>
            </a:r>
          </a:p>
          <a:p>
            <a:r>
              <a:rPr lang="en-US" sz="2400" dirty="0">
                <a:latin typeface="+mn-lt"/>
              </a:rPr>
              <a:t>Fleming-Dutra KE,. Use of the Pfizer Respiratory Syncytial Virus Vaccine During Pregnancy for the Prevention of Respiratory Syncytial Virus-Associated Lower Respiratory Tract Disease in Infants: Recommendations of the Advisory Committee on Immunization Practices - United States, 2023. MMWR Morb Mortal Wkly Rep. 2023 Oct 13;</a:t>
            </a:r>
          </a:p>
          <a:p>
            <a:r>
              <a:rPr lang="en-US" sz="2400" dirty="0">
                <a:latin typeface="+mn-lt"/>
              </a:rPr>
              <a:t> </a:t>
            </a:r>
            <a:r>
              <a:rPr lang="en-US" sz="2400" dirty="0"/>
              <a:t>Jones JM, Use of Nirsevimab for the Prevention of Respiratory Syncytial Virus Disease Among Infants and Young Children: Recommendations of the Advisory Committee on Immunization Practices - United States, 2023. MMWR Morb Mortal Wkly Rep. 2023 Aug 25</a:t>
            </a:r>
            <a:endParaRPr lang="en-US" sz="2400" dirty="0">
              <a:solidFill>
                <a:schemeClr val="bg1"/>
              </a:solidFill>
              <a:latin typeface="+mn-lt"/>
            </a:endParaRPr>
          </a:p>
        </p:txBody>
      </p:sp>
    </p:spTree>
    <p:extLst>
      <p:ext uri="{BB962C8B-B14F-4D97-AF65-F5344CB8AC3E}">
        <p14:creationId xmlns:p14="http://schemas.microsoft.com/office/powerpoint/2010/main" val="36888180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7DE550-CFB9-9F0D-501F-EB68F1EAE0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EFE046-C9D1-819B-DE66-FBBCE77F32AD}"/>
              </a:ext>
            </a:extLst>
          </p:cNvPr>
          <p:cNvSpPr>
            <a:spLocks noGrp="1"/>
          </p:cNvSpPr>
          <p:nvPr>
            <p:ph type="title"/>
          </p:nvPr>
        </p:nvSpPr>
        <p:spPr/>
        <p:txBody>
          <a:bodyPr/>
          <a:lstStyle/>
          <a:p>
            <a:r>
              <a:rPr lang="en-US" dirty="0">
                <a:solidFill>
                  <a:schemeClr val="accent6">
                    <a:lumMod val="75000"/>
                  </a:schemeClr>
                </a:solidFill>
              </a:rPr>
              <a:t>References</a:t>
            </a:r>
          </a:p>
        </p:txBody>
      </p:sp>
      <p:sp>
        <p:nvSpPr>
          <p:cNvPr id="3" name="Text Placeholder 2">
            <a:extLst>
              <a:ext uri="{FF2B5EF4-FFF2-40B4-BE49-F238E27FC236}">
                <a16:creationId xmlns:a16="http://schemas.microsoft.com/office/drawing/2014/main" id="{58E475E8-CF7E-512F-2B45-31A67B3AE063}"/>
              </a:ext>
            </a:extLst>
          </p:cNvPr>
          <p:cNvSpPr>
            <a:spLocks noGrp="1"/>
          </p:cNvSpPr>
          <p:nvPr>
            <p:ph type="body" idx="1"/>
          </p:nvPr>
        </p:nvSpPr>
        <p:spPr>
          <a:xfrm>
            <a:off x="448339" y="2195626"/>
            <a:ext cx="11295321" cy="3577854"/>
          </a:xfrm>
        </p:spPr>
        <p:txBody>
          <a:bodyPr>
            <a:normAutofit/>
          </a:bodyPr>
          <a:lstStyle/>
          <a:p>
            <a:r>
              <a:rPr lang="en-US" sz="2400" dirty="0"/>
              <a:t>Society for Maternal-Fetal Medicine. Electronic address: pubs@smfm.org; Joseph NT, Kuller JA, Louis JM, Hughes BL. Society for Maternal-Fetal Medicine Statement: Clinical considerations for the prevention of respiratory syncytial virus disease in infants. Am J Obstet Gynecol. 2024 Feb;230(2): </a:t>
            </a:r>
          </a:p>
          <a:p>
            <a:r>
              <a:rPr lang="en-US" sz="2400" dirty="0"/>
              <a:t>Razzaghi H, Garacci E, Kahn KE, Lindley MC, Jones JM, Stokley S, Calhoun K, Black CL. Maternal Respiratory Syncytial Virus Vaccination and Receipt of Respiratory Syncytial Virus Antibody (Nirsevimab) by Infants Aged &lt;8 Months - United States, April 2024. MMWR Morb Mortal Wkly Rep. 2024 Sep 26.</a:t>
            </a:r>
            <a:endParaRPr lang="en-US" sz="2400" dirty="0">
              <a:solidFill>
                <a:schemeClr val="bg1"/>
              </a:solidFill>
              <a:latin typeface="+mn-lt"/>
            </a:endParaRPr>
          </a:p>
        </p:txBody>
      </p:sp>
    </p:spTree>
    <p:extLst>
      <p:ext uri="{BB962C8B-B14F-4D97-AF65-F5344CB8AC3E}">
        <p14:creationId xmlns:p14="http://schemas.microsoft.com/office/powerpoint/2010/main" val="36749957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ge2786fa4df_1_241"/>
          <p:cNvSpPr txBox="1">
            <a:spLocks noGrp="1"/>
          </p:cNvSpPr>
          <p:nvPr>
            <p:ph type="ctrTitle"/>
          </p:nvPr>
        </p:nvSpPr>
        <p:spPr>
          <a:xfrm>
            <a:off x="914400" y="2131486"/>
            <a:ext cx="10363200" cy="14691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sz="4000" b="1" dirty="0">
                <a:solidFill>
                  <a:schemeClr val="accent6">
                    <a:lumMod val="75000"/>
                  </a:schemeClr>
                </a:solidFill>
                <a:latin typeface="Times New Roman" panose="02020603050405020304" pitchFamily="18" charset="0"/>
                <a:ea typeface="Calibri"/>
                <a:cs typeface="Times New Roman" panose="02020603050405020304" pitchFamily="18" charset="0"/>
                <a:sym typeface="Calibri"/>
              </a:rPr>
              <a:t>Questions?</a:t>
            </a:r>
            <a:endParaRPr sz="4000" b="1" dirty="0">
              <a:solidFill>
                <a:schemeClr val="accent6">
                  <a:lumMod val="75000"/>
                </a:schemeClr>
              </a:solidFill>
              <a:latin typeface="Times New Roman" panose="02020603050405020304" pitchFamily="18" charset="0"/>
              <a:ea typeface="Calibri"/>
              <a:cs typeface="Times New Roman" panose="02020603050405020304" pitchFamily="18" charset="0"/>
              <a:sym typeface="Calibri"/>
            </a:endParaRPr>
          </a:p>
        </p:txBody>
      </p:sp>
    </p:spTree>
    <p:extLst>
      <p:ext uri="{BB962C8B-B14F-4D97-AF65-F5344CB8AC3E}">
        <p14:creationId xmlns:p14="http://schemas.microsoft.com/office/powerpoint/2010/main" val="3790398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7B0E7-379A-5723-4529-4E9D88F670A2}"/>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E9AE336C-A86F-B067-C9CE-286DCE601D64}"/>
              </a:ext>
            </a:extLst>
          </p:cNvPr>
          <p:cNvSpPr>
            <a:spLocks noGrp="1"/>
          </p:cNvSpPr>
          <p:nvPr>
            <p:ph type="body" idx="1"/>
          </p:nvPr>
        </p:nvSpPr>
        <p:spPr>
          <a:xfrm>
            <a:off x="890649" y="2598826"/>
            <a:ext cx="11139056" cy="1486286"/>
          </a:xfrm>
        </p:spPr>
        <p:txBody>
          <a:bodyPr>
            <a:normAutofit/>
          </a:bodyPr>
          <a:lstStyle/>
          <a:p>
            <a:pPr marL="0" marR="0" indent="0">
              <a:buNone/>
            </a:pPr>
            <a:r>
              <a:rPr lang="en-US" dirty="0">
                <a:solidFill>
                  <a:schemeClr val="bg1"/>
                </a:solidFill>
                <a:effectLst/>
                <a:latin typeface="+mn-lt"/>
                <a:ea typeface="Aptos" panose="020B0004020202020204" pitchFamily="34" charset="0"/>
              </a:rPr>
              <a:t>Describe epidemiology and clinical symptoms of RSV related illness in different populations</a:t>
            </a:r>
          </a:p>
        </p:txBody>
      </p:sp>
    </p:spTree>
    <p:extLst>
      <p:ext uri="{BB962C8B-B14F-4D97-AF65-F5344CB8AC3E}">
        <p14:creationId xmlns:p14="http://schemas.microsoft.com/office/powerpoint/2010/main" val="2736227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9FDD2A-12B2-0901-E92C-18D011CD78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815919-A51F-DB27-A094-97810020D834}"/>
              </a:ext>
            </a:extLst>
          </p:cNvPr>
          <p:cNvSpPr>
            <a:spLocks noGrp="1"/>
          </p:cNvSpPr>
          <p:nvPr>
            <p:ph type="title"/>
          </p:nvPr>
        </p:nvSpPr>
        <p:spPr/>
        <p:txBody>
          <a:bodyPr>
            <a:normAutofit/>
          </a:bodyPr>
          <a:lstStyle/>
          <a:p>
            <a:r>
              <a:rPr lang="en-US" dirty="0">
                <a:solidFill>
                  <a:schemeClr val="accent6">
                    <a:lumMod val="75000"/>
                  </a:schemeClr>
                </a:solidFill>
                <a:cs typeface="Times New Roman" panose="02020603050405020304" pitchFamily="18" charset="0"/>
              </a:rPr>
              <a:t>Epidemiology</a:t>
            </a:r>
            <a:endParaRPr lang="en-US" sz="4000" dirty="0">
              <a:solidFill>
                <a:schemeClr val="accent6">
                  <a:lumMod val="75000"/>
                </a:schemeClr>
              </a:solidFill>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40BD5410-9C7F-009F-9AC1-EEBD1F60FBAD}"/>
              </a:ext>
            </a:extLst>
          </p:cNvPr>
          <p:cNvSpPr>
            <a:spLocks noGrp="1"/>
          </p:cNvSpPr>
          <p:nvPr>
            <p:ph type="body" idx="1"/>
          </p:nvPr>
        </p:nvSpPr>
        <p:spPr>
          <a:xfrm>
            <a:off x="609600" y="1688129"/>
            <a:ext cx="10743210" cy="3242378"/>
          </a:xfrm>
        </p:spPr>
        <p:txBody>
          <a:bodyPr>
            <a:normAutofit/>
          </a:bodyPr>
          <a:lstStyle/>
          <a:p>
            <a:pPr marL="0" marR="0" indent="0">
              <a:buNone/>
            </a:pPr>
            <a:r>
              <a:rPr lang="en-US" b="1" dirty="0"/>
              <a:t>Annual global estimates of RSV illness</a:t>
            </a:r>
          </a:p>
          <a:p>
            <a:pPr marL="0" marR="0" indent="0">
              <a:buNone/>
            </a:pPr>
            <a:r>
              <a:rPr lang="en-US" dirty="0"/>
              <a:t>-33.1 million cases of lower respiratory tract infections  ( LRTI) in  &lt; 5 yr olds </a:t>
            </a:r>
          </a:p>
          <a:p>
            <a:pPr marL="0" marR="0" indent="0">
              <a:buNone/>
            </a:pPr>
            <a:r>
              <a:rPr lang="en-US" dirty="0">
                <a:solidFill>
                  <a:schemeClr val="bg1"/>
                </a:solidFill>
                <a:ea typeface="Aptos" panose="020B0004020202020204" pitchFamily="34" charset="0"/>
              </a:rPr>
              <a:t>-3 million hospitalizations ( &lt; 5 yr olds)</a:t>
            </a:r>
          </a:p>
          <a:p>
            <a:pPr marL="0" indent="0">
              <a:buNone/>
            </a:pPr>
            <a:r>
              <a:rPr lang="en-US" dirty="0">
                <a:solidFill>
                  <a:schemeClr val="bg1"/>
                </a:solidFill>
                <a:ea typeface="Aptos" panose="020B0004020202020204" pitchFamily="34" charset="0"/>
              </a:rPr>
              <a:t>-RSV is second leading cause of death in infants ( between 1-12 months), 99% in low- and middle-income countries</a:t>
            </a:r>
          </a:p>
          <a:p>
            <a:pPr marL="0" marR="0" indent="0">
              <a:buNone/>
            </a:pPr>
            <a:endParaRPr lang="en-US" dirty="0">
              <a:solidFill>
                <a:schemeClr val="bg1"/>
              </a:solidFill>
              <a:ea typeface="Aptos" panose="020B0004020202020204" pitchFamily="34" charset="0"/>
            </a:endParaRPr>
          </a:p>
          <a:p>
            <a:pPr marL="0" marR="0" indent="0">
              <a:buNone/>
            </a:pPr>
            <a:endParaRPr lang="en-US" dirty="0">
              <a:solidFill>
                <a:schemeClr val="bg1"/>
              </a:solidFill>
              <a:ea typeface="Aptos" panose="020B0004020202020204" pitchFamily="34" charset="0"/>
            </a:endParaRPr>
          </a:p>
          <a:p>
            <a:pPr marR="0" indent="-457200">
              <a:buFont typeface="Arial" panose="020B0604020202020204" pitchFamily="34" charset="0"/>
              <a:buChar char="•"/>
            </a:pPr>
            <a:endParaRPr lang="en-US" dirty="0">
              <a:solidFill>
                <a:schemeClr val="bg1"/>
              </a:solidFill>
              <a:latin typeface="+mn-lt"/>
              <a:ea typeface="Aptos" panose="020B0004020202020204" pitchFamily="34" charset="0"/>
            </a:endParaRPr>
          </a:p>
          <a:p>
            <a:pPr marL="0" indent="0">
              <a:buNone/>
            </a:pPr>
            <a:endParaRPr lang="en-US" dirty="0"/>
          </a:p>
          <a:p>
            <a:pPr marL="0" indent="0">
              <a:buNone/>
            </a:pPr>
            <a:endParaRPr lang="en-US" sz="4000" dirty="0">
              <a:solidFill>
                <a:schemeClr val="bg1"/>
              </a:solidFill>
              <a:ea typeface="Aptos" panose="020B0004020202020204" pitchFamily="34" charset="0"/>
            </a:endParaRPr>
          </a:p>
          <a:p>
            <a:pPr marR="0" indent="-457200">
              <a:buFont typeface="Arial" panose="020B0604020202020204" pitchFamily="34" charset="0"/>
              <a:buChar char="•"/>
            </a:pPr>
            <a:endParaRPr lang="en-US" dirty="0">
              <a:solidFill>
                <a:schemeClr val="bg1"/>
              </a:solidFill>
              <a:latin typeface="+mn-lt"/>
              <a:ea typeface="Aptos" panose="020B0004020202020204" pitchFamily="34" charset="0"/>
            </a:endParaRPr>
          </a:p>
        </p:txBody>
      </p:sp>
      <p:sp>
        <p:nvSpPr>
          <p:cNvPr id="5" name="TextBox 4">
            <a:extLst>
              <a:ext uri="{FF2B5EF4-FFF2-40B4-BE49-F238E27FC236}">
                <a16:creationId xmlns:a16="http://schemas.microsoft.com/office/drawing/2014/main" id="{E41A816C-E167-A09D-17D2-AD671D99EE57}"/>
              </a:ext>
            </a:extLst>
          </p:cNvPr>
          <p:cNvSpPr txBox="1"/>
          <p:nvPr/>
        </p:nvSpPr>
        <p:spPr>
          <a:xfrm>
            <a:off x="142504" y="5200471"/>
            <a:ext cx="11819904" cy="1538883"/>
          </a:xfrm>
          <a:prstGeom prst="rect">
            <a:avLst/>
          </a:prstGeom>
          <a:noFill/>
        </p:spPr>
        <p:txBody>
          <a:bodyPr wrap="square">
            <a:spAutoFit/>
          </a:bodyPr>
          <a:lstStyle/>
          <a:p>
            <a:r>
              <a:rPr lang="en-US" sz="1600" b="0" i="0" dirty="0">
                <a:solidFill>
                  <a:schemeClr val="bg1"/>
                </a:solidFill>
                <a:effectLst/>
                <a:latin typeface="+mn-lt"/>
              </a:rPr>
              <a:t>Colosia A,  </a:t>
            </a:r>
            <a:r>
              <a:rPr lang="en-US" sz="1600" b="0" i="1" dirty="0">
                <a:solidFill>
                  <a:schemeClr val="bg1"/>
                </a:solidFill>
                <a:effectLst/>
                <a:latin typeface="+mn-lt"/>
              </a:rPr>
              <a:t>et al </a:t>
            </a:r>
            <a:r>
              <a:rPr lang="en-US" sz="1600" b="0" i="0" dirty="0">
                <a:solidFill>
                  <a:schemeClr val="bg1"/>
                </a:solidFill>
                <a:effectLst/>
                <a:latin typeface="+mn-lt"/>
              </a:rPr>
              <a:t>. Systematic literature review of the signs and symptoms of respiratory syncytial virus. </a:t>
            </a:r>
            <a:r>
              <a:rPr lang="en-US" sz="1600" b="0" i="1" dirty="0">
                <a:solidFill>
                  <a:schemeClr val="bg1"/>
                </a:solidFill>
                <a:effectLst/>
                <a:latin typeface="+mn-lt"/>
              </a:rPr>
              <a:t>Influenza Other Respir Viruses</a:t>
            </a:r>
            <a:r>
              <a:rPr lang="en-US" sz="1600" b="0" i="0" dirty="0">
                <a:solidFill>
                  <a:schemeClr val="bg1"/>
                </a:solidFill>
                <a:effectLst/>
                <a:latin typeface="+mn-lt"/>
              </a:rPr>
              <a:t>. 2023</a:t>
            </a:r>
          </a:p>
          <a:p>
            <a:pPr marL="0" indent="0">
              <a:buNone/>
            </a:pPr>
            <a:r>
              <a:rPr lang="en-US" sz="1600" dirty="0">
                <a:solidFill>
                  <a:schemeClr val="bg1"/>
                </a:solidFill>
                <a:latin typeface="+mn-lt"/>
              </a:rPr>
              <a:t> Fujiogi M,  </a:t>
            </a:r>
            <a:r>
              <a:rPr lang="en-US" sz="1600" i="1" dirty="0">
                <a:solidFill>
                  <a:schemeClr val="bg1"/>
                </a:solidFill>
                <a:latin typeface="+mn-lt"/>
              </a:rPr>
              <a:t>et al</a:t>
            </a:r>
            <a:r>
              <a:rPr lang="en-US" sz="1600" dirty="0">
                <a:solidFill>
                  <a:schemeClr val="bg1"/>
                </a:solidFill>
                <a:latin typeface="+mn-lt"/>
              </a:rPr>
              <a:t>. Trends in bronchiolitis hospitalizations in the United States: 2000-2016. Pediatrics 2019</a:t>
            </a:r>
          </a:p>
          <a:p>
            <a:pPr marL="0" indent="0">
              <a:buNone/>
            </a:pPr>
            <a:r>
              <a:rPr lang="en-US" sz="1600" dirty="0">
                <a:solidFill>
                  <a:schemeClr val="bg1"/>
                </a:solidFill>
                <a:latin typeface="+mn-lt"/>
              </a:rPr>
              <a:t> Dalziel SR, </a:t>
            </a:r>
            <a:r>
              <a:rPr lang="en-US" sz="1600" i="1" dirty="0">
                <a:solidFill>
                  <a:schemeClr val="bg1"/>
                </a:solidFill>
                <a:latin typeface="+mn-lt"/>
              </a:rPr>
              <a:t>et al</a:t>
            </a:r>
            <a:r>
              <a:rPr lang="en-US" sz="1600" dirty="0">
                <a:solidFill>
                  <a:schemeClr val="bg1"/>
                </a:solidFill>
                <a:latin typeface="+mn-lt"/>
              </a:rPr>
              <a:t>. Bronchiolitis. Lancet 2022;400:392-406. </a:t>
            </a:r>
          </a:p>
          <a:p>
            <a:pPr marL="0" indent="0">
              <a:buNone/>
            </a:pPr>
            <a:r>
              <a:rPr lang="en-US" sz="1600" dirty="0">
                <a:solidFill>
                  <a:schemeClr val="bg1"/>
                </a:solidFill>
                <a:latin typeface="+mn-lt"/>
              </a:rPr>
              <a:t> Shi T,,</a:t>
            </a:r>
            <a:r>
              <a:rPr lang="en-US" sz="1600" i="1" dirty="0">
                <a:solidFill>
                  <a:schemeClr val="bg1"/>
                </a:solidFill>
                <a:latin typeface="+mn-lt"/>
              </a:rPr>
              <a:t>et al</a:t>
            </a:r>
            <a:r>
              <a:rPr lang="en-US" sz="1600" dirty="0">
                <a:solidFill>
                  <a:schemeClr val="bg1"/>
                </a:solidFill>
                <a:latin typeface="+mn-lt"/>
              </a:rPr>
              <a:t>. Global, regional, and national disease burden estimates of acute lower respiratory infections due to respiratory syncytial virus in young children in 2015: a systematic review and modelling study. Lancet 2017</a:t>
            </a:r>
          </a:p>
          <a:p>
            <a:pPr marL="0" indent="0">
              <a:buNone/>
            </a:pPr>
            <a:r>
              <a:rPr lang="en-US" dirty="0">
                <a:solidFill>
                  <a:schemeClr val="bg1"/>
                </a:solidFill>
                <a:latin typeface="+mn-lt"/>
              </a:rPr>
              <a:t>Mazur NI, P, </a:t>
            </a:r>
            <a:r>
              <a:rPr lang="en-US" i="1" dirty="0">
                <a:solidFill>
                  <a:schemeClr val="bg1"/>
                </a:solidFill>
                <a:latin typeface="+mn-lt"/>
              </a:rPr>
              <a:t>et al . </a:t>
            </a:r>
            <a:r>
              <a:rPr lang="en-US" dirty="0">
                <a:solidFill>
                  <a:schemeClr val="bg1"/>
                </a:solidFill>
                <a:latin typeface="+mn-lt"/>
              </a:rPr>
              <a:t>Respiratory syncytial virus prevention within reach: the vaccine and monoclonal antibody landscape. Lancet Infect Dis. 2023 Jan;</a:t>
            </a:r>
            <a:endParaRPr lang="en-US" sz="1600" dirty="0">
              <a:solidFill>
                <a:schemeClr val="bg1"/>
              </a:solidFill>
              <a:latin typeface="+mn-lt"/>
              <a:ea typeface="Aptos" panose="020B0004020202020204" pitchFamily="34" charset="0"/>
            </a:endParaRPr>
          </a:p>
        </p:txBody>
      </p:sp>
    </p:spTree>
    <p:extLst>
      <p:ext uri="{BB962C8B-B14F-4D97-AF65-F5344CB8AC3E}">
        <p14:creationId xmlns:p14="http://schemas.microsoft.com/office/powerpoint/2010/main" val="290250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88B6-CF14-07D5-7E67-91EA98E9C47B}"/>
              </a:ext>
            </a:extLst>
          </p:cNvPr>
          <p:cNvSpPr>
            <a:spLocks noGrp="1"/>
          </p:cNvSpPr>
          <p:nvPr>
            <p:ph type="title"/>
          </p:nvPr>
        </p:nvSpPr>
        <p:spPr/>
        <p:txBody>
          <a:bodyPr/>
          <a:lstStyle/>
          <a:p>
            <a:r>
              <a:rPr lang="en-US" dirty="0">
                <a:solidFill>
                  <a:schemeClr val="accent6">
                    <a:lumMod val="75000"/>
                  </a:schemeClr>
                </a:solidFill>
              </a:rPr>
              <a:t>Epidemiology of RSV in US</a:t>
            </a:r>
          </a:p>
        </p:txBody>
      </p:sp>
      <p:pic>
        <p:nvPicPr>
          <p:cNvPr id="5" name="Picture 4">
            <a:extLst>
              <a:ext uri="{FF2B5EF4-FFF2-40B4-BE49-F238E27FC236}">
                <a16:creationId xmlns:a16="http://schemas.microsoft.com/office/drawing/2014/main" id="{27BA70F4-A529-0E4A-8FFB-B81793AA5AEF}"/>
              </a:ext>
            </a:extLst>
          </p:cNvPr>
          <p:cNvPicPr>
            <a:picLocks noChangeAspect="1"/>
          </p:cNvPicPr>
          <p:nvPr/>
        </p:nvPicPr>
        <p:blipFill>
          <a:blip r:embed="rId2"/>
          <a:stretch>
            <a:fillRect/>
          </a:stretch>
        </p:blipFill>
        <p:spPr>
          <a:xfrm>
            <a:off x="1495769" y="1451171"/>
            <a:ext cx="9200462" cy="4919351"/>
          </a:xfrm>
          <a:prstGeom prst="rect">
            <a:avLst/>
          </a:prstGeom>
        </p:spPr>
      </p:pic>
      <p:sp>
        <p:nvSpPr>
          <p:cNvPr id="6" name="TextBox 5">
            <a:extLst>
              <a:ext uri="{FF2B5EF4-FFF2-40B4-BE49-F238E27FC236}">
                <a16:creationId xmlns:a16="http://schemas.microsoft.com/office/drawing/2014/main" id="{38A68575-1282-14A0-CE71-F7144B4A85FA}"/>
              </a:ext>
            </a:extLst>
          </p:cNvPr>
          <p:cNvSpPr txBox="1"/>
          <p:nvPr/>
        </p:nvSpPr>
        <p:spPr>
          <a:xfrm>
            <a:off x="3381499" y="6403527"/>
            <a:ext cx="6097978" cy="338554"/>
          </a:xfrm>
          <a:prstGeom prst="rect">
            <a:avLst/>
          </a:prstGeom>
          <a:noFill/>
        </p:spPr>
        <p:txBody>
          <a:bodyPr wrap="square">
            <a:spAutoFit/>
          </a:bodyPr>
          <a:lstStyle/>
          <a:p>
            <a:r>
              <a:rPr lang="en-US" sz="1600" dirty="0">
                <a:solidFill>
                  <a:schemeClr val="bg1"/>
                </a:solidFill>
                <a:latin typeface="+mn-lt"/>
              </a:rPr>
              <a:t>https://www.cdc.gov/rsv/php/surveillance/burden-estimates.html</a:t>
            </a:r>
          </a:p>
        </p:txBody>
      </p:sp>
    </p:spTree>
    <p:extLst>
      <p:ext uri="{BB962C8B-B14F-4D97-AF65-F5344CB8AC3E}">
        <p14:creationId xmlns:p14="http://schemas.microsoft.com/office/powerpoint/2010/main" val="2887045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2F04F7-8616-E4E8-9648-BDA8C851E4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C92D041-EAC7-B850-3A34-E7B3C3ABA564}"/>
              </a:ext>
            </a:extLst>
          </p:cNvPr>
          <p:cNvSpPr>
            <a:spLocks noGrp="1"/>
          </p:cNvSpPr>
          <p:nvPr>
            <p:ph type="title"/>
          </p:nvPr>
        </p:nvSpPr>
        <p:spPr>
          <a:xfrm>
            <a:off x="467096" y="393809"/>
            <a:ext cx="10972800" cy="862405"/>
          </a:xfrm>
        </p:spPr>
        <p:txBody>
          <a:bodyPr/>
          <a:lstStyle/>
          <a:p>
            <a:r>
              <a:rPr lang="en-US" dirty="0">
                <a:solidFill>
                  <a:schemeClr val="accent6">
                    <a:lumMod val="75000"/>
                  </a:schemeClr>
                </a:solidFill>
              </a:rPr>
              <a:t>Seasonal variation</a:t>
            </a:r>
          </a:p>
        </p:txBody>
      </p:sp>
      <p:pic>
        <p:nvPicPr>
          <p:cNvPr id="5" name="Picture 4">
            <a:extLst>
              <a:ext uri="{FF2B5EF4-FFF2-40B4-BE49-F238E27FC236}">
                <a16:creationId xmlns:a16="http://schemas.microsoft.com/office/drawing/2014/main" id="{ABEA9B15-644D-5D0F-5ECA-0934A3028011}"/>
              </a:ext>
            </a:extLst>
          </p:cNvPr>
          <p:cNvPicPr>
            <a:picLocks noChangeAspect="1"/>
          </p:cNvPicPr>
          <p:nvPr/>
        </p:nvPicPr>
        <p:blipFill>
          <a:blip r:embed="rId2"/>
          <a:stretch>
            <a:fillRect/>
          </a:stretch>
        </p:blipFill>
        <p:spPr>
          <a:xfrm>
            <a:off x="2015992" y="1163566"/>
            <a:ext cx="8160016" cy="5337979"/>
          </a:xfrm>
          <a:prstGeom prst="rect">
            <a:avLst/>
          </a:prstGeom>
        </p:spPr>
      </p:pic>
      <p:sp>
        <p:nvSpPr>
          <p:cNvPr id="7" name="TextBox 6">
            <a:extLst>
              <a:ext uri="{FF2B5EF4-FFF2-40B4-BE49-F238E27FC236}">
                <a16:creationId xmlns:a16="http://schemas.microsoft.com/office/drawing/2014/main" id="{7BDF3366-165B-769E-99B8-DE02656447EC}"/>
              </a:ext>
            </a:extLst>
          </p:cNvPr>
          <p:cNvSpPr txBox="1"/>
          <p:nvPr/>
        </p:nvSpPr>
        <p:spPr>
          <a:xfrm>
            <a:off x="4227615" y="6525295"/>
            <a:ext cx="3736769" cy="338554"/>
          </a:xfrm>
          <a:prstGeom prst="rect">
            <a:avLst/>
          </a:prstGeom>
          <a:noFill/>
        </p:spPr>
        <p:txBody>
          <a:bodyPr wrap="square">
            <a:spAutoFit/>
          </a:bodyPr>
          <a:lstStyle/>
          <a:p>
            <a:r>
              <a:rPr lang="en-US" sz="1600" dirty="0">
                <a:solidFill>
                  <a:schemeClr val="bg1"/>
                </a:solidFill>
                <a:latin typeface="+mn-lt"/>
              </a:rPr>
              <a:t>https://www.cdc.gov/resp-net/dashboard</a:t>
            </a:r>
            <a:r>
              <a:rPr lang="en-US" dirty="0">
                <a:solidFill>
                  <a:schemeClr val="bg1"/>
                </a:solidFill>
                <a:latin typeface="+mn-lt"/>
              </a:rPr>
              <a:t>/</a:t>
            </a:r>
          </a:p>
        </p:txBody>
      </p:sp>
    </p:spTree>
    <p:extLst>
      <p:ext uri="{BB962C8B-B14F-4D97-AF65-F5344CB8AC3E}">
        <p14:creationId xmlns:p14="http://schemas.microsoft.com/office/powerpoint/2010/main" val="3789961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01C6D-F604-0EB6-B228-0E0F14E84F69}"/>
              </a:ext>
            </a:extLst>
          </p:cNvPr>
          <p:cNvSpPr>
            <a:spLocks noGrp="1"/>
          </p:cNvSpPr>
          <p:nvPr>
            <p:ph type="title"/>
          </p:nvPr>
        </p:nvSpPr>
        <p:spPr/>
        <p:txBody>
          <a:bodyPr/>
          <a:lstStyle/>
          <a:p>
            <a:r>
              <a:rPr lang="en-US" dirty="0">
                <a:solidFill>
                  <a:schemeClr val="accent6">
                    <a:lumMod val="75000"/>
                  </a:schemeClr>
                </a:solidFill>
              </a:rPr>
              <a:t>RSV Epidemiology in children (US)</a:t>
            </a:r>
          </a:p>
        </p:txBody>
      </p:sp>
      <p:sp>
        <p:nvSpPr>
          <p:cNvPr id="3" name="Text Placeholder 2">
            <a:extLst>
              <a:ext uri="{FF2B5EF4-FFF2-40B4-BE49-F238E27FC236}">
                <a16:creationId xmlns:a16="http://schemas.microsoft.com/office/drawing/2014/main" id="{ED4876B3-8719-CA96-AF83-1E7C65F7C3E7}"/>
              </a:ext>
            </a:extLst>
          </p:cNvPr>
          <p:cNvSpPr>
            <a:spLocks noGrp="1"/>
          </p:cNvSpPr>
          <p:nvPr>
            <p:ph type="body" idx="1"/>
          </p:nvPr>
        </p:nvSpPr>
        <p:spPr>
          <a:xfrm>
            <a:off x="415636" y="1615044"/>
            <a:ext cx="11309268" cy="4512624"/>
          </a:xfrm>
        </p:spPr>
        <p:txBody>
          <a:bodyPr>
            <a:normAutofit/>
          </a:bodyPr>
          <a:lstStyle/>
          <a:p>
            <a:r>
              <a:rPr lang="en-US" dirty="0"/>
              <a:t>Approximately 58,000–80,000 RSV-associated hospitalizations; 100–300 RSV-associated deaths occur annually among U.S. children aged &lt;5 years  </a:t>
            </a:r>
          </a:p>
          <a:p>
            <a:r>
              <a:rPr lang="en-US" dirty="0"/>
              <a:t>RSV is a common cause of LRTI in U.S. infants, leading cause of hospitalization among U.S. infants ( &lt; 6 months of age) with 2% to 3% of ALL young infants  hospitalized for RSV disease </a:t>
            </a:r>
          </a:p>
          <a:p>
            <a:r>
              <a:rPr lang="en-US" dirty="0"/>
              <a:t>An estimated 79% of children aged &lt;2 years hospitalized with RSV had no underlying medical conditions </a:t>
            </a:r>
          </a:p>
          <a:p>
            <a:pPr marL="25400" indent="0">
              <a:buNone/>
            </a:pPr>
            <a:endParaRPr lang="en-US" sz="3300" dirty="0"/>
          </a:p>
          <a:p>
            <a:pPr marL="25400" indent="0">
              <a:buNone/>
            </a:pPr>
            <a:r>
              <a:rPr lang="en-US" dirty="0"/>
              <a:t> </a:t>
            </a:r>
          </a:p>
        </p:txBody>
      </p:sp>
      <p:sp>
        <p:nvSpPr>
          <p:cNvPr id="5" name="TextBox 4">
            <a:extLst>
              <a:ext uri="{FF2B5EF4-FFF2-40B4-BE49-F238E27FC236}">
                <a16:creationId xmlns:a16="http://schemas.microsoft.com/office/drawing/2014/main" id="{C4ACE1C2-756B-F689-0ED4-672EE199CDDA}"/>
              </a:ext>
            </a:extLst>
          </p:cNvPr>
          <p:cNvSpPr txBox="1"/>
          <p:nvPr/>
        </p:nvSpPr>
        <p:spPr>
          <a:xfrm>
            <a:off x="174171" y="5605291"/>
            <a:ext cx="12017829" cy="830997"/>
          </a:xfrm>
          <a:prstGeom prst="rect">
            <a:avLst/>
          </a:prstGeom>
          <a:noFill/>
        </p:spPr>
        <p:txBody>
          <a:bodyPr wrap="square">
            <a:spAutoFit/>
          </a:bodyPr>
          <a:lstStyle/>
          <a:p>
            <a:pPr marL="25400" indent="0">
              <a:buNone/>
            </a:pPr>
            <a:r>
              <a:rPr lang="en-US" sz="1600" dirty="0">
                <a:solidFill>
                  <a:schemeClr val="bg1"/>
                </a:solidFill>
                <a:latin typeface="+mn-lt"/>
              </a:rPr>
              <a:t>Fleming-Dutra KE, </a:t>
            </a:r>
            <a:r>
              <a:rPr lang="en-US" sz="1600" i="1" dirty="0">
                <a:solidFill>
                  <a:schemeClr val="bg1"/>
                </a:solidFill>
                <a:latin typeface="+mn-lt"/>
              </a:rPr>
              <a:t>et al . </a:t>
            </a:r>
            <a:r>
              <a:rPr lang="en-US" sz="1600" dirty="0">
                <a:solidFill>
                  <a:schemeClr val="bg1"/>
                </a:solidFill>
                <a:latin typeface="+mn-lt"/>
              </a:rPr>
              <a:t>Use of the Pfizer Respiratory Syncytial Virus Vaccine During Pregnancy for the Prevention of Respiratory Syncytial Virus–Associated Lower Respiratory Tract Disease in Infants: Recommendations of the Advisory Committee on Immunization Practices — United States, 2023. MMWR Morb Mortal Wkly Rep</a:t>
            </a:r>
          </a:p>
        </p:txBody>
      </p:sp>
    </p:spTree>
    <p:extLst>
      <p:ext uri="{BB962C8B-B14F-4D97-AF65-F5344CB8AC3E}">
        <p14:creationId xmlns:p14="http://schemas.microsoft.com/office/powerpoint/2010/main" val="959760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96" y="765436"/>
            <a:ext cx="11460480" cy="818987"/>
          </a:xfrm>
        </p:spPr>
        <p:txBody>
          <a:bodyPr>
            <a:noAutofit/>
          </a:bodyPr>
          <a:lstStyle/>
          <a:p>
            <a:r>
              <a:rPr lang="en-US" dirty="0">
                <a:solidFill>
                  <a:schemeClr val="accent6">
                    <a:lumMod val="75000"/>
                  </a:schemeClr>
                </a:solidFill>
                <a:cs typeface="Times New Roman" panose="02020603050405020304" pitchFamily="18" charset="0"/>
              </a:rPr>
              <a:t>Clinical symptoms in infants</a:t>
            </a:r>
          </a:p>
        </p:txBody>
      </p:sp>
      <p:sp>
        <p:nvSpPr>
          <p:cNvPr id="3" name="Content Placeholder 2"/>
          <p:cNvSpPr>
            <a:spLocks noGrp="1"/>
          </p:cNvSpPr>
          <p:nvPr>
            <p:ph idx="1"/>
          </p:nvPr>
        </p:nvSpPr>
        <p:spPr>
          <a:xfrm>
            <a:off x="421575" y="1931772"/>
            <a:ext cx="11091552" cy="2726320"/>
          </a:xfrm>
        </p:spPr>
        <p:txBody>
          <a:bodyPr>
            <a:noAutofit/>
          </a:bodyPr>
          <a:lstStyle/>
          <a:p>
            <a:pPr indent="-457200">
              <a:buFont typeface="Arial" panose="020B0604020202020204" pitchFamily="34" charset="0"/>
              <a:buChar char="•"/>
            </a:pPr>
            <a:r>
              <a:rPr lang="en-US" dirty="0"/>
              <a:t>Nasal stuffiness, runny nose, cough, fever, difficulty breathing and difficulty feeding </a:t>
            </a:r>
          </a:p>
          <a:p>
            <a:pPr indent="-457200">
              <a:buFont typeface="Arial" panose="020B0604020202020204" pitchFamily="34" charset="0"/>
              <a:buChar char="•"/>
            </a:pPr>
            <a:r>
              <a:rPr lang="en-US" dirty="0"/>
              <a:t>In severe cases infants may present with severe breathing difficulty, blue discoloration of lips and extremities and may stop breathing completely</a:t>
            </a:r>
            <a:endParaRPr lang="en-US" b="1" baseline="300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b="1" baseline="300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1800" b="1" baseline="30000"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352FC140-C4C0-37F3-1B14-03D1BBAE3BA0}"/>
              </a:ext>
            </a:extLst>
          </p:cNvPr>
          <p:cNvSpPr txBox="1"/>
          <p:nvPr/>
        </p:nvSpPr>
        <p:spPr>
          <a:xfrm>
            <a:off x="421575" y="5947498"/>
            <a:ext cx="11348849" cy="584775"/>
          </a:xfrm>
          <a:prstGeom prst="rect">
            <a:avLst/>
          </a:prstGeom>
          <a:noFill/>
        </p:spPr>
        <p:txBody>
          <a:bodyPr wrap="square">
            <a:spAutoFit/>
          </a:bodyPr>
          <a:lstStyle/>
          <a:p>
            <a:pPr marL="0" indent="0">
              <a:buNone/>
            </a:pPr>
            <a:r>
              <a:rPr lang="en-US" sz="1600" dirty="0">
                <a:solidFill>
                  <a:schemeClr val="bg1"/>
                </a:solidFill>
                <a:latin typeface="+mj-lt"/>
              </a:rPr>
              <a:t>Colosia A</a:t>
            </a:r>
            <a:r>
              <a:rPr lang="en-US" sz="1600" i="1" dirty="0">
                <a:solidFill>
                  <a:schemeClr val="bg1"/>
                </a:solidFill>
                <a:latin typeface="+mj-lt"/>
              </a:rPr>
              <a:t>,  et al. </a:t>
            </a:r>
            <a:r>
              <a:rPr lang="en-US" sz="1600" dirty="0">
                <a:solidFill>
                  <a:schemeClr val="bg1"/>
                </a:solidFill>
                <a:latin typeface="+mj-lt"/>
              </a:rPr>
              <a:t>Systematic literature review of the signs and symptoms of respiratory syncytial virus. Influenza Other Respir Viruses. 2023 Feb; Oppenlander KE,  </a:t>
            </a:r>
            <a:r>
              <a:rPr lang="en-US" sz="1600" i="1" dirty="0">
                <a:solidFill>
                  <a:schemeClr val="bg1"/>
                </a:solidFill>
                <a:latin typeface="+mj-lt"/>
              </a:rPr>
              <a:t>et al.  </a:t>
            </a:r>
            <a:r>
              <a:rPr lang="en-US" sz="1600" dirty="0">
                <a:solidFill>
                  <a:schemeClr val="bg1"/>
                </a:solidFill>
                <a:latin typeface="+mj-lt"/>
              </a:rPr>
              <a:t>Respiratory Syncytial Virus Bronchiolitis: Rapid Evidence Review. Am Fam Physician. 2023 Jul</a:t>
            </a:r>
            <a:endParaRPr lang="en-US" sz="1600" b="1" baseline="30000" dirty="0">
              <a:solidFill>
                <a:schemeClr val="bg1"/>
              </a:solidFill>
              <a:latin typeface="+mj-lt"/>
              <a:cs typeface="Times New Roman" panose="02020603050405020304" pitchFamily="18" charset="0"/>
            </a:endParaRPr>
          </a:p>
        </p:txBody>
      </p:sp>
    </p:spTree>
    <p:extLst>
      <p:ext uri="{BB962C8B-B14F-4D97-AF65-F5344CB8AC3E}">
        <p14:creationId xmlns:p14="http://schemas.microsoft.com/office/powerpoint/2010/main" val="2436097528"/>
      </p:ext>
    </p:extLst>
  </p:cSld>
  <p:clrMapOvr>
    <a:masterClrMapping/>
  </p:clrMapOvr>
</p:sld>
</file>

<file path=ppt/theme/theme1.xml><?xml version="1.0" encoding="utf-8"?>
<a:theme xmlns:a="http://schemas.openxmlformats.org/drawingml/2006/main" name="2015 DMS Top Branded Dark">
  <a:themeElements>
    <a:clrScheme name="Custom 2">
      <a:dk1>
        <a:srgbClr val="E36C09"/>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37854</TotalTime>
  <Words>3007</Words>
  <Application>Microsoft Office PowerPoint</Application>
  <PresentationFormat>Widescreen</PresentationFormat>
  <Paragraphs>218</Paragraphs>
  <Slides>38</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Schibsted Grotesk</vt:lpstr>
      <vt:lpstr>Calibri</vt:lpstr>
      <vt:lpstr>Aptos</vt:lpstr>
      <vt:lpstr>Times New Roman</vt:lpstr>
      <vt:lpstr>Nunito</vt:lpstr>
      <vt:lpstr>Wingdings</vt:lpstr>
      <vt:lpstr>2015 DMS Top Branded Dark</vt:lpstr>
      <vt:lpstr>Respiratory Syncytial Virus and life saving interventions </vt:lpstr>
      <vt:lpstr>Objectives</vt:lpstr>
      <vt:lpstr>Disclosures and Conflicts of interest</vt:lpstr>
      <vt:lpstr>PowerPoint Presentation</vt:lpstr>
      <vt:lpstr>Epidemiology</vt:lpstr>
      <vt:lpstr>Epidemiology of RSV in US</vt:lpstr>
      <vt:lpstr>Seasonal variation</vt:lpstr>
      <vt:lpstr>RSV Epidemiology in children (US)</vt:lpstr>
      <vt:lpstr>Clinical symptoms in infants</vt:lpstr>
      <vt:lpstr>Clinical symptoms in children</vt:lpstr>
      <vt:lpstr>RSV Epidemiology in adults (US)</vt:lpstr>
      <vt:lpstr>Clinical symptoms – Adults</vt:lpstr>
      <vt:lpstr>RSV in immunocompromised </vt:lpstr>
      <vt:lpstr>PowerPoint Presentation</vt:lpstr>
      <vt:lpstr>Palivizumab</vt:lpstr>
      <vt:lpstr>Nirsevimab</vt:lpstr>
      <vt:lpstr>Nirsevimab indications</vt:lpstr>
      <vt:lpstr>Nirsevimab and RSV hospitalization</vt:lpstr>
      <vt:lpstr>Nirsevimab and RSV hospitalization</vt:lpstr>
      <vt:lpstr>PowerPoint Presentation</vt:lpstr>
      <vt:lpstr>Palivizumab vs Nirsevimab</vt:lpstr>
      <vt:lpstr>Clesrovimab</vt:lpstr>
      <vt:lpstr>PowerPoint Presentation</vt:lpstr>
      <vt:lpstr>Maternal vaccine</vt:lpstr>
      <vt:lpstr>Maternal vaccine</vt:lpstr>
      <vt:lpstr>Adult non pregnant RSV vaccination</vt:lpstr>
      <vt:lpstr>Safety</vt:lpstr>
      <vt:lpstr>PowerPoint Presentation</vt:lpstr>
      <vt:lpstr>PowerPoint Presentation</vt:lpstr>
      <vt:lpstr>Role of public health - Education</vt:lpstr>
      <vt:lpstr>Role of public health – Policy implementation</vt:lpstr>
      <vt:lpstr>Role of public health – Remove barriers to access</vt:lpstr>
      <vt:lpstr>Role of public health – Remove barriers to access</vt:lpstr>
      <vt:lpstr>Role of public health –Monitoring impact</vt:lpstr>
      <vt:lpstr>PowerPoint Presentation</vt:lpstr>
      <vt:lpstr>References</vt:lpstr>
      <vt:lpstr>References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Do No Harm:  Preventing Hospital Acquired Infections</dc:title>
  <dc:creator>Hudson, Parker</dc:creator>
  <cp:lastModifiedBy>Thyagarajan, Rama V</cp:lastModifiedBy>
  <cp:revision>290</cp:revision>
  <dcterms:created xsi:type="dcterms:W3CDTF">2018-11-30T03:24:10Z</dcterms:created>
  <dcterms:modified xsi:type="dcterms:W3CDTF">2025-07-22T17:08:11Z</dcterms:modified>
</cp:coreProperties>
</file>