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4"/>
    <p:sldMasterId id="2147483730" r:id="rId5"/>
    <p:sldMasterId id="2147483748" r:id="rId6"/>
  </p:sldMasterIdLst>
  <p:notesMasterIdLst>
    <p:notesMasterId r:id="rId23"/>
  </p:notesMasterIdLst>
  <p:handoutMasterIdLst>
    <p:handoutMasterId r:id="rId24"/>
  </p:handoutMasterIdLst>
  <p:sldIdLst>
    <p:sldId id="307" r:id="rId7"/>
    <p:sldId id="303" r:id="rId8"/>
    <p:sldId id="302" r:id="rId9"/>
    <p:sldId id="1531" r:id="rId10"/>
    <p:sldId id="304" r:id="rId11"/>
    <p:sldId id="1532" r:id="rId12"/>
    <p:sldId id="1533" r:id="rId13"/>
    <p:sldId id="1534" r:id="rId14"/>
    <p:sldId id="1546" r:id="rId15"/>
    <p:sldId id="1535" r:id="rId16"/>
    <p:sldId id="1536" r:id="rId17"/>
    <p:sldId id="1548" r:id="rId18"/>
    <p:sldId id="1537" r:id="rId19"/>
    <p:sldId id="1538" r:id="rId20"/>
    <p:sldId id="1545" r:id="rId21"/>
    <p:sldId id="295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2C7720-315E-EE0B-0060-248FD7BF81D6}" name="Fullmer,Holly (HHSC)" initials="F(" userId="S::Holly.Fullmer@hhs.texas.gov::acbd50c6-9f75-4516-931d-df383d49c5f4" providerId="AD"/>
  <p188:author id="{C186D361-63D3-4FAC-8B4A-FDBE6D1CC244}" name="Ward,Callie (HHSC)" initials="W(" userId="S::Callie.Ward@hhs.texas.gov::834cb3b3-fb6c-4570-ab24-50c9750735b2" providerId="AD"/>
  <p188:author id="{6BAEDF61-260F-8B0C-0817-2ACEABD8A8DD}" name="Acevedo,Christian (HHSC)" initials="A(" userId="S::Christian.Acevedo@hhs.texas.gov::6b127102-7880-4786-865f-a2d41eba3c0d" providerId="AD"/>
  <p188:author id="{A5AEDB95-70E3-CC79-291A-96DD50419691}" name="Rohsner,Britney L (HHSC/DSHS)" initials="RL(" userId="S::Britney.Rohsner@hhs.texas.gov::bd1fc6e2-dc85-4607-a6b2-0ea97656f4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00"/>
    <a:srgbClr val="182450"/>
    <a:srgbClr val="02215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6" autoAdjust="0"/>
    <p:restoredTop sz="61204" autoAdjust="0"/>
  </p:normalViewPr>
  <p:slideViewPr>
    <p:cSldViewPr snapToGrid="0">
      <p:cViewPr varScale="1">
        <p:scale>
          <a:sx n="69" d="100"/>
          <a:sy n="69" d="100"/>
        </p:scale>
        <p:origin x="206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7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692150"/>
            <a:ext cx="3556000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35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4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9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6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82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942B8-8E57-4EEC-99A0-ADE2322E47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2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4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1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7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5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7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5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1554480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9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1" y="155448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0306" y="1558834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9011" y="1550126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7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1777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64" y="1560946"/>
            <a:ext cx="11307156" cy="4574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6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5352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92" y="155448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55448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28915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5242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7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2336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5448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2935" y="1550126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37218" y="1550126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8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4F6D30-F3B7-4A6C-8382-F63CB1A1F4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37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438" y="5669280"/>
            <a:ext cx="274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3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 anchorCtr="1">
            <a:noAutofit/>
          </a:bodyPr>
          <a:lstStyle>
            <a:lvl1pPr algn="l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77571"/>
            <a:ext cx="841248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7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tra Wid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0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tra Wid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6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7DDFDA-29D1-4AAD-95A8-3684E42EED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58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D1DC5-98F5-42BA-A2C1-83E7CA9218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97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1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1737360"/>
            <a:ext cx="466344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0" y="1739899"/>
            <a:ext cx="466344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32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8" y="1735572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416" y="1735572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64A26B-4209-47AC-9AD7-1F0557FDB2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95360" y="1731244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371600" y="1463040"/>
            <a:ext cx="10332720" cy="47548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3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35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5029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1554480"/>
            <a:ext cx="5029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31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1" y="1554480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0306" y="1558834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9011" y="1550126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5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7DDFDA-29D1-4AAD-95A8-3684E42EED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93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1777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64" y="1560946"/>
            <a:ext cx="11307156" cy="4574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81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5352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92" y="1554480"/>
            <a:ext cx="5486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554480"/>
            <a:ext cx="5486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28915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5242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65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2336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54480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2935" y="1550126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37218" y="1550126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0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4F6D30-F3B7-4A6C-8382-F63CB1A1F4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37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438" y="5669280"/>
            <a:ext cx="274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2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 anchorCtr="1">
            <a:noAutofit/>
          </a:bodyPr>
          <a:lstStyle>
            <a:lvl1pPr algn="l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77571"/>
            <a:ext cx="841248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5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44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tra Wid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24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7DDFDA-29D1-4AAD-95A8-3684E42EED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0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D1DC5-98F5-42BA-A2C1-83E7CA9218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9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4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D1DC5-98F5-42BA-A2C1-83E7CA9218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03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1737360"/>
            <a:ext cx="466344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0" y="1739899"/>
            <a:ext cx="466344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82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8" y="1735572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416" y="1735572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64A26B-4209-47AC-9AD7-1F0557FDB2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95360" y="1745099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31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371600" y="1463040"/>
            <a:ext cx="10332720" cy="47548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69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56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5029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1554480"/>
            <a:ext cx="5029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20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1" y="1554480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0306" y="1558834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9011" y="1550126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771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1777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64" y="1560946"/>
            <a:ext cx="11307156" cy="4574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5352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92" y="1554480"/>
            <a:ext cx="5486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554480"/>
            <a:ext cx="5486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28915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5242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65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2336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54480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2935" y="1550126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37218" y="1550126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1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4F6D30-F3B7-4A6C-8382-F63CB1A1F4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37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438" y="5669280"/>
            <a:ext cx="274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46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 anchorCtr="1">
            <a:noAutofit/>
          </a:bodyPr>
          <a:lstStyle>
            <a:lvl1pPr algn="l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77571"/>
            <a:ext cx="841248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4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1737360"/>
            <a:ext cx="466344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0" y="1739899"/>
            <a:ext cx="466344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8" y="1735572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416" y="1735572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64A26B-4209-47AC-9AD7-1F0557FDB2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95360" y="1731244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7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371600" y="1463040"/>
            <a:ext cx="10332720" cy="47548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Body text styles slides consist of Verdana (Body) font 24 pt. with 6 pt. space before and after paragraphs and single line spacing.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11899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9" r:id="rId2"/>
    <p:sldLayoutId id="2147483722" r:id="rId3"/>
    <p:sldLayoutId id="2147483723" r:id="rId4"/>
    <p:sldLayoutId id="2147483704" r:id="rId5"/>
    <p:sldLayoutId id="2147483706" r:id="rId6"/>
    <p:sldLayoutId id="2147483718" r:id="rId7"/>
    <p:sldLayoutId id="2147483724" r:id="rId8"/>
    <p:sldLayoutId id="2147483716" r:id="rId9"/>
    <p:sldLayoutId id="2147483719" r:id="rId10"/>
    <p:sldLayoutId id="2147483720" r:id="rId11"/>
    <p:sldLayoutId id="2147483725" r:id="rId12"/>
    <p:sldLayoutId id="2147483726" r:id="rId13"/>
    <p:sldLayoutId id="2147483727" r:id="rId14"/>
    <p:sldLayoutId id="2147483728" r:id="rId15"/>
    <p:sldLayoutId id="2147483721" r:id="rId16"/>
    <p:sldLayoutId id="2147483710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 List Style 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11899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7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Verdana" panose="020B060403050404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Aleo" panose="00000500000000000000" pitchFamily="2" charset="0"/>
        <a:buChar char="◊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Numbered List Style 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11899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45720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8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arenR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LcParenR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mental-health/trauma-violence/trauma-informed-approaches-program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olly.Fullmer@hhs.texas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+mj-lt"/>
              </a:rPr>
              <a:t>Trauma-Informed Practice and Self-Care</a:t>
            </a:r>
          </a:p>
        </p:txBody>
      </p:sp>
      <p:sp>
        <p:nvSpPr>
          <p:cNvPr id="6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75993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Holly Fullmer, MS, CDCORP, CTCM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Behavioral Health Services</a:t>
            </a:r>
            <a:endParaRPr kumimoji="0" lang="en-US" sz="180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Texas Health and Human Services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Verdana"/>
              </a:rPr>
              <a:t>July 23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2025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5862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6F51-9D06-9D7F-2C03-66830C0F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Co-Regulation</a:t>
            </a:r>
          </a:p>
        </p:txBody>
      </p:sp>
      <p:pic>
        <p:nvPicPr>
          <p:cNvPr id="7" name="Content Placeholder 6" descr="Boat in rough waters with title &quot;When their storm&quot; next to boat in calm waters with title &quot;Meets our calm&quot; above two boats in calm waters with title &quot;Co-regulation occurs&quot;&#10;&#10;">
            <a:extLst>
              <a:ext uri="{FF2B5EF4-FFF2-40B4-BE49-F238E27FC236}">
                <a16:creationId xmlns:a16="http://schemas.microsoft.com/office/drawing/2014/main" id="{481D061A-A630-0700-BEE1-83577FA224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26709" y="1653350"/>
            <a:ext cx="4048095" cy="4389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1BA65-2A48-2A75-9266-A5AC8AB6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Porges, S. W. (2022). Polyvagal Theory: A Science of Safety. Frontiers in Integrative Neuroscience, 16(871227). https://doi.org/10.3389/fnint.2022.871227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50C8-CB66-0529-18AE-8C7B6C5B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4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27B6-9AF3-C7A5-FD9E-9BFF9327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Trauma-Informed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Care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BAE4-F598-5B51-3CBB-E6565FAF70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1440" indent="0">
              <a:buNone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B2328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SAMHSA Definition</a:t>
            </a:r>
          </a:p>
          <a:p>
            <a:pPr marL="91440" indent="0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program, organization, or system that is trauma-informed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realizes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widespread impact of trauma and understands potential paths for recovery;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recognizes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the signs and symptoms of trauma in clients, families, staff, and others involved with the system;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responds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by fully integrating knowledge about trauma into policies, procedures, and practices, and seeks to actively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re-traumatization.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1FB0-3BAA-B69D-0142-096C2D96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2968" y="5978770"/>
            <a:ext cx="6949440" cy="695716"/>
          </a:xfrm>
        </p:spPr>
        <p:txBody>
          <a:bodyPr/>
          <a:lstStyle/>
          <a:p>
            <a:r>
              <a:rPr lang="en-US" dirty="0">
                <a:solidFill>
                  <a:srgbClr val="1058FA"/>
                </a:solidFill>
                <a:latin typeface="Verdana"/>
              </a:rPr>
              <a:t>samhsa.gov/resource/dbhis/trauma-informed-care-webpage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61C4-5CD2-FDE8-7471-CE500EF1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6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CE7B-9027-5BE7-06D6-2BC60A13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Principles of Trauma-Informed Care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7371D-9A04-2A67-F615-5AF19D99FB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  <a:p>
            <a:endParaRPr lang="en-US" dirty="0"/>
          </a:p>
          <a:p>
            <a:r>
              <a:rPr lang="en-US" dirty="0"/>
              <a:t>Trustworthiness and Transparency</a:t>
            </a:r>
          </a:p>
          <a:p>
            <a:endParaRPr lang="en-US" dirty="0"/>
          </a:p>
          <a:p>
            <a:r>
              <a:rPr lang="en-US" dirty="0"/>
              <a:t>Peer Support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42566-9F5D-D192-4744-DDD168DE1AC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  <a:p>
            <a:endParaRPr lang="en-US" dirty="0"/>
          </a:p>
          <a:p>
            <a:r>
              <a:rPr lang="en-US" dirty="0"/>
              <a:t>Empowerment</a:t>
            </a:r>
          </a:p>
          <a:p>
            <a:endParaRPr lang="en-US" dirty="0"/>
          </a:p>
          <a:p>
            <a:r>
              <a:rPr lang="en-US" dirty="0"/>
              <a:t>Humility and Responsiveness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FFD23-F4FB-F0E0-3F10-46557D64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7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EFBA-D16B-DF56-DFEC-7D725C2F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27DFA-337C-562A-9816-1E5DF36757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228600" indent="0">
              <a:buNone/>
            </a:pPr>
            <a:r>
              <a:rPr lang="en-US" sz="2400" dirty="0">
                <a:effectLst/>
              </a:rPr>
              <a:t>Shifting our language, our presence, our listening, and expanding our empathy and capacity for compassion can generate results, outcomes and return on investment.</a:t>
            </a:r>
            <a:endParaRPr lang="en-US" sz="2400" dirty="0"/>
          </a:p>
          <a:p>
            <a:pPr marL="228600" indent="0">
              <a:buNone/>
            </a:pPr>
            <a:endParaRPr lang="en-US" dirty="0"/>
          </a:p>
        </p:txBody>
      </p:sp>
      <p:pic>
        <p:nvPicPr>
          <p:cNvPr id="8" name="Content Placeholder 7" descr="A person getting a dental treatment.&#10;&#10;">
            <a:extLst>
              <a:ext uri="{FF2B5EF4-FFF2-40B4-BE49-F238E27FC236}">
                <a16:creationId xmlns:a16="http://schemas.microsoft.com/office/drawing/2014/main" id="{A89408ED-07F0-4AB5-F00A-53F86416CA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9100" y="1878612"/>
            <a:ext cx="5486400" cy="392310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460BF-BF1E-13B1-A6EF-F3B2865B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3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847F-1576-02C7-DEFD-4174A15A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Sequence of Engagement</a:t>
            </a:r>
          </a:p>
        </p:txBody>
      </p:sp>
      <p:pic>
        <p:nvPicPr>
          <p:cNvPr id="7" name="Content Placeholder 6" descr="Three stacked triangles labeled &quot;Regulate,&quot; &quot;Relate,&quot; and &quot;Reason&quot; with upward arrows connecting them, illustrating progressive steps.">
            <a:extLst>
              <a:ext uri="{FF2B5EF4-FFF2-40B4-BE49-F238E27FC236}">
                <a16:creationId xmlns:a16="http://schemas.microsoft.com/office/drawing/2014/main" id="{0675863B-14C6-BE40-CF31-80B1F567D9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782135" y="1910445"/>
            <a:ext cx="6334293" cy="40419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0D10B-901D-D0A0-0B82-140455FF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6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79FC-458A-3C15-9FF7-57D20ABA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087C-846F-5FB9-603A-51AA2DEA16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352" y="2647285"/>
            <a:ext cx="6532026" cy="2385753"/>
          </a:xfrm>
        </p:spPr>
        <p:txBody>
          <a:bodyPr anchor="ctr"/>
          <a:lstStyle/>
          <a:p>
            <a:pPr marL="228600" indent="0">
              <a:buNone/>
            </a:pPr>
            <a:r>
              <a:rPr lang="en-US" dirty="0">
                <a:solidFill>
                  <a:srgbClr val="1058F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samhsa.gov/mental-health/trauma-violence/trauma-informed-approaches-programs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Multiple rocks ranging from a gray to a red gradient change. ">
            <a:extLst>
              <a:ext uri="{FF2B5EF4-FFF2-40B4-BE49-F238E27FC236}">
                <a16:creationId xmlns:a16="http://schemas.microsoft.com/office/drawing/2014/main" id="{DAA8F12B-F796-3074-B30A-517C58BBC62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204877" y="2093507"/>
            <a:ext cx="3475021" cy="34933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C571B-A885-8BCD-C401-439F5BF2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5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Holly.Fullmer@hhs.texas.gov</a:t>
            </a:r>
            <a:r>
              <a:rPr lang="en-US" dirty="0"/>
              <a:t>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3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398-A9D4-6EDC-98DA-0F005A58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D9EE5-904F-2E97-6676-C0DD79A083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>
              <a:spcBef>
                <a:spcPts val="24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Define trauma and its impact on our bodies,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brains and how it can show up in behaviors.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Discuss co-regulation and how it can help when connecting with and supporting people.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9444C-CED9-FED7-5181-851A0CC1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Self-Care 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Step out and take a break.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Talk to someone you trust.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Do something relaxing.</a:t>
            </a:r>
          </a:p>
        </p:txBody>
      </p:sp>
      <p:pic>
        <p:nvPicPr>
          <p:cNvPr id="7" name="Picture 6" descr="A person hugging herself">
            <a:extLst>
              <a:ext uri="{FF2B5EF4-FFF2-40B4-BE49-F238E27FC236}">
                <a16:creationId xmlns:a16="http://schemas.microsoft.com/office/drawing/2014/main" id="{33739C8B-387F-5BEC-C331-BEB5046EB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645524"/>
            <a:ext cx="4541914" cy="45723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6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F3FB-2609-9E54-A747-AE628C7E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</a:rPr>
              <a:t>Stress Response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9CB67-C655-91A2-EC73-3B85416DB1EC}"/>
              </a:ext>
            </a:extLst>
          </p:cNvPr>
          <p:cNvSpPr txBox="1"/>
          <p:nvPr/>
        </p:nvSpPr>
        <p:spPr>
          <a:xfrm>
            <a:off x="2194559" y="1720516"/>
            <a:ext cx="9509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B2328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Sympathetic Nervous System vs. Parasympathetic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620D-F232-8154-0D12-B11C472EFF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2817631"/>
            <a:ext cx="4663440" cy="3999863"/>
          </a:xfr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Stress Response: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Prepares you for fight, flight or freeze. Responses include: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Heart rate increases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Breath is fast and shallow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Pupils dilate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Digestion is inhibited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Increased blood to muscles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B981F-0DD3-A22A-90F1-2F560DBAC0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7999" y="2817631"/>
            <a:ext cx="4663440" cy="409915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Relaxation Response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Calms you down and prepares you to rest. Responses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Heart rate slows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Breath is full and slow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Pupils shrink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Digestion is active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Hormones rush in, lifting mood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43025-7AF1-902E-9534-5409DFC6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5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3DEB-B905-A9A5-779F-CE66D2EB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Brain Development</a:t>
            </a:r>
          </a:p>
        </p:txBody>
      </p:sp>
      <p:pic>
        <p:nvPicPr>
          <p:cNvPr id="7" name="Content Placeholder 6" descr="A diagram of the brain noting the characteristics of the neocortex, mammalian brain, and reptilian brain&#10;&#10;">
            <a:extLst>
              <a:ext uri="{FF2B5EF4-FFF2-40B4-BE49-F238E27FC236}">
                <a16:creationId xmlns:a16="http://schemas.microsoft.com/office/drawing/2014/main" id="{9A05B385-9108-D784-E2D6-774BECCDFC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401815" y="1561902"/>
            <a:ext cx="5297883" cy="45723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37333-C5DF-2103-C6ED-CF950ED6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7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C7CD-ADF1-C75E-37B6-FDC8B576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Vagus Nerve</a:t>
            </a:r>
          </a:p>
        </p:txBody>
      </p:sp>
      <p:pic>
        <p:nvPicPr>
          <p:cNvPr id="7" name="Content Placeholder 6" descr="A diagram of the internal organs connected to the vagus nerve&#10;">
            <a:extLst>
              <a:ext uri="{FF2B5EF4-FFF2-40B4-BE49-F238E27FC236}">
                <a16:creationId xmlns:a16="http://schemas.microsoft.com/office/drawing/2014/main" id="{444B258C-EDB9-8598-8B3E-6F771A4F74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24657" y="1560513"/>
            <a:ext cx="3852198" cy="45751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15859-3656-2AFD-A332-E227D82B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46D9-AF1E-A348-F56A-B5944E8E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Polyvagal Theory</a:t>
            </a:r>
          </a:p>
        </p:txBody>
      </p:sp>
      <p:pic>
        <p:nvPicPr>
          <p:cNvPr id="7" name="Content Placeholder 6" descr="Diagram of the nervous system with three circles: Ventral Vagal (green) for social engagement, Sympathetic (yellow) for fight/flight, and Dorsal Vagal (red) for immobilization.">
            <a:extLst>
              <a:ext uri="{FF2B5EF4-FFF2-40B4-BE49-F238E27FC236}">
                <a16:creationId xmlns:a16="http://schemas.microsoft.com/office/drawing/2014/main" id="{6E5EF74E-D52F-FA11-4AB9-4D0092B2FD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86862" y="1736725"/>
            <a:ext cx="5524839" cy="43894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B497-402A-3972-DB61-700D6727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Porges, S. W. (2022). Polyvagal Theory: A Science of Safety. Frontiers in Integrative Neuroscience, 16(871227). https://doi.org/10.3389/fnint.2022.871227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B86E-D3E0-CEB9-577D-E56EA420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CC49-8D87-7FE1-32E2-0F0361B6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Trauma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16A5-28BB-3EBB-1543-E9FB56878C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Shock trauma</a:t>
            </a:r>
          </a:p>
          <a:p>
            <a:pPr>
              <a:spcBef>
                <a:spcPts val="2400"/>
              </a:spcBef>
            </a:pPr>
            <a:r>
              <a:rPr lang="en-US" dirty="0"/>
              <a:t>Chronic stress</a:t>
            </a:r>
          </a:p>
          <a:p>
            <a:pPr>
              <a:spcBef>
                <a:spcPts val="2400"/>
              </a:spcBef>
            </a:pPr>
            <a:r>
              <a:rPr lang="en-US" dirty="0"/>
              <a:t>Complex trauma</a:t>
            </a:r>
          </a:p>
          <a:p>
            <a:pPr>
              <a:spcBef>
                <a:spcPts val="2400"/>
              </a:spcBef>
            </a:pPr>
            <a:r>
              <a:rPr lang="en-US" dirty="0"/>
              <a:t>Adverse environments</a:t>
            </a:r>
          </a:p>
          <a:p>
            <a:pPr>
              <a:spcBef>
                <a:spcPts val="2400"/>
              </a:spcBef>
            </a:pPr>
            <a:r>
              <a:rPr lang="en-US" dirty="0"/>
              <a:t>Neglect</a:t>
            </a:r>
          </a:p>
          <a:p>
            <a:endParaRPr lang="en-US" dirty="0"/>
          </a:p>
        </p:txBody>
      </p:sp>
      <p:pic>
        <p:nvPicPr>
          <p:cNvPr id="8" name="Content Placeholder 7" descr="A person with her hands in her face and chaotic scribbles around her.">
            <a:extLst>
              <a:ext uri="{FF2B5EF4-FFF2-40B4-BE49-F238E27FC236}">
                <a16:creationId xmlns:a16="http://schemas.microsoft.com/office/drawing/2014/main" id="{FBC536ED-FB96-30D7-2DD7-BA34036B7C7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779306" y="2275457"/>
            <a:ext cx="4664075" cy="262830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3E3C1-5A65-4EB4-A2E2-0DCB12B5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9621" y="6309360"/>
            <a:ext cx="9443759" cy="365125"/>
          </a:xfrm>
        </p:spPr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Porges SW. Autonomic state: A neurophysiological platform for feelings, emotions, and social engagement. In: Tremblay RE, Boivin M, Peters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RDeV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eds. Lewis M, topic ed. Encyclopedia on Early Childhood Development [online]. https://www.child-encyclopedia.com/emotions/according-experts/autonomic-state-neurophysiological-platform-feelings-emotions-and-social. Published: September 2022.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4166-E1CD-91DA-9035-CE340255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5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5002A-DA4D-C20F-509D-15ABBEA7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Trauma Responses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7B7C5-E7D9-387F-39B0-7CDB0BD7C1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50126"/>
            <a:ext cx="3076680" cy="4572000"/>
          </a:xfrm>
        </p:spPr>
        <p:txBody>
          <a:bodyPr/>
          <a:lstStyle/>
          <a:p>
            <a:r>
              <a:rPr lang="en-US" sz="2000" dirty="0"/>
              <a:t>Flight</a:t>
            </a:r>
          </a:p>
          <a:p>
            <a:pPr lvl="1"/>
            <a:r>
              <a:rPr lang="en-US" sz="2000" dirty="0"/>
              <a:t>Workaholic</a:t>
            </a:r>
          </a:p>
          <a:p>
            <a:pPr lvl="1"/>
            <a:r>
              <a:rPr lang="en-US" sz="2000" dirty="0"/>
              <a:t>Over-thinker</a:t>
            </a:r>
          </a:p>
          <a:p>
            <a:pPr lvl="1"/>
            <a:r>
              <a:rPr lang="en-US" sz="2000" dirty="0"/>
              <a:t>Anxiety, panic, obsessive- compulsive disorder (OCD)</a:t>
            </a:r>
          </a:p>
          <a:p>
            <a:pPr lvl="1"/>
            <a:r>
              <a:rPr lang="en-US" sz="2000" dirty="0"/>
              <a:t>Difficulty sitting still</a:t>
            </a:r>
          </a:p>
          <a:p>
            <a:pPr lvl="1"/>
            <a:r>
              <a:rPr lang="en-US" sz="2000" dirty="0"/>
              <a:t>Perfectionist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826A0B-E05C-5929-9A75-9BA09D1A6A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95312" y="1550126"/>
            <a:ext cx="2847933" cy="4572000"/>
          </a:xfrm>
        </p:spPr>
        <p:txBody>
          <a:bodyPr/>
          <a:lstStyle/>
          <a:p>
            <a:r>
              <a:rPr lang="en-US" sz="2000" dirty="0"/>
              <a:t>Fight</a:t>
            </a:r>
          </a:p>
          <a:p>
            <a:pPr lvl="1"/>
            <a:r>
              <a:rPr lang="en-US" sz="2000" dirty="0"/>
              <a:t>Anger outburst</a:t>
            </a:r>
          </a:p>
          <a:p>
            <a:pPr lvl="1"/>
            <a:r>
              <a:rPr lang="en-US" sz="2000" dirty="0"/>
              <a:t>Controlling</a:t>
            </a:r>
          </a:p>
          <a:p>
            <a:pPr lvl="1"/>
            <a:r>
              <a:rPr lang="en-US" sz="2000" dirty="0"/>
              <a:t>“The bully”</a:t>
            </a:r>
          </a:p>
          <a:p>
            <a:pPr lvl="1"/>
            <a:r>
              <a:rPr lang="en-US" sz="2000" dirty="0"/>
              <a:t>Narcissistic</a:t>
            </a:r>
          </a:p>
          <a:p>
            <a:pPr lvl="1"/>
            <a:r>
              <a:rPr lang="en-US" sz="2000" dirty="0"/>
              <a:t>Explosive behavior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428B3E-C227-7B9C-7241-F9530C5F4B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20417" y="1550126"/>
            <a:ext cx="2794905" cy="4572000"/>
          </a:xfrm>
        </p:spPr>
        <p:txBody>
          <a:bodyPr/>
          <a:lstStyle/>
          <a:p>
            <a:r>
              <a:rPr lang="en-US" sz="2000" dirty="0"/>
              <a:t>Freeze</a:t>
            </a:r>
          </a:p>
          <a:p>
            <a:pPr lvl="1"/>
            <a:r>
              <a:rPr lang="en-US" sz="2000" dirty="0"/>
              <a:t>Difficulty making decisions</a:t>
            </a:r>
          </a:p>
          <a:p>
            <a:pPr lvl="1"/>
            <a:r>
              <a:rPr lang="en-US" sz="2000" dirty="0"/>
              <a:t>Stuck</a:t>
            </a:r>
          </a:p>
          <a:p>
            <a:pPr lvl="1"/>
            <a:r>
              <a:rPr lang="en-US" sz="2000" dirty="0"/>
              <a:t>Dissociation</a:t>
            </a:r>
          </a:p>
          <a:p>
            <a:pPr lvl="1"/>
            <a:r>
              <a:rPr lang="en-US" sz="2000" dirty="0"/>
              <a:t>Isolating</a:t>
            </a:r>
          </a:p>
          <a:p>
            <a:pPr lvl="1"/>
            <a:r>
              <a:rPr lang="en-US" sz="2000" dirty="0"/>
              <a:t>Numb</a:t>
            </a:r>
          </a:p>
          <a:p>
            <a:pPr lvl="1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8AF7D7C-116D-C8DA-7711-F18A3A644A71}"/>
              </a:ext>
            </a:extLst>
          </p:cNvPr>
          <p:cNvSpPr txBox="1">
            <a:spLocks/>
          </p:cNvSpPr>
          <p:nvPr/>
        </p:nvSpPr>
        <p:spPr>
          <a:xfrm>
            <a:off x="9133954" y="1550126"/>
            <a:ext cx="3058046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}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Aleo" panose="00000500000000000000" pitchFamily="2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Fawn</a:t>
            </a:r>
          </a:p>
          <a:p>
            <a:pPr lvl="1"/>
            <a:r>
              <a:rPr lang="en-US" sz="2000" dirty="0"/>
              <a:t>People pleaser</a:t>
            </a:r>
          </a:p>
          <a:p>
            <a:pPr lvl="1"/>
            <a:r>
              <a:rPr lang="en-US" sz="2000" dirty="0"/>
              <a:t>Lack of identity</a:t>
            </a:r>
          </a:p>
          <a:p>
            <a:pPr lvl="1"/>
            <a:r>
              <a:rPr lang="en-US" sz="2000" dirty="0"/>
              <a:t>No boundaries</a:t>
            </a:r>
          </a:p>
          <a:p>
            <a:pPr lvl="1"/>
            <a:r>
              <a:rPr lang="en-US" sz="2000" dirty="0"/>
              <a:t>Overwhelmed</a:t>
            </a:r>
          </a:p>
          <a:p>
            <a:pPr lvl="1"/>
            <a:r>
              <a:rPr lang="en-US" sz="2000" dirty="0"/>
              <a:t>Codependent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45023-A5D0-638B-D5F5-CDAE74F9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09096"/>
      </p:ext>
    </p:extLst>
  </p:cSld>
  <p:clrMapOvr>
    <a:masterClrMapping/>
  </p:clrMapOvr>
</p:sld>
</file>

<file path=ppt/theme/theme1.xml><?xml version="1.0" encoding="utf-8"?>
<a:theme xmlns:a="http://schemas.openxmlformats.org/drawingml/2006/main" name="Body Tex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16x9-bright.potx" id="{CD01DA17-FC2F-4ABD-AA7F-0C130C9FDE0C}" vid="{8A067D76-F162-4D8A-AD52-87DA37A7BC80}"/>
    </a:ext>
  </a:extLst>
</a:theme>
</file>

<file path=ppt/theme/theme2.xml><?xml version="1.0" encoding="utf-8"?>
<a:theme xmlns:a="http://schemas.openxmlformats.org/drawingml/2006/main" name="Bullet Lis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16x9-bright.potx" id="{CD01DA17-FC2F-4ABD-AA7F-0C130C9FDE0C}" vid="{660CA473-E98F-4EAB-8989-455C605F94F2}"/>
    </a:ext>
  </a:extLst>
</a:theme>
</file>

<file path=ppt/theme/theme3.xml><?xml version="1.0" encoding="utf-8"?>
<a:theme xmlns:a="http://schemas.openxmlformats.org/drawingml/2006/main" name="Numbered Lis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16x9-bright.potx" id="{CD01DA17-FC2F-4ABD-AA7F-0C130C9FDE0C}" vid="{B8FCCC5E-E883-4D3A-93C1-21FA0475960C}"/>
    </a:ext>
  </a:extLst>
</a:theme>
</file>

<file path=ppt/theme/theme4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lcf76f155ced4ddcb4097134ff3c332f xmlns="eb07d529-f047-4f4d-aa99-da7713ebea0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EA1F9BA1FF140BDAB51E8D8244DFC" ma:contentTypeVersion="12" ma:contentTypeDescription="Create a new document." ma:contentTypeScope="" ma:versionID="e81d2d91b009e6c072d047d3ef03c505">
  <xsd:schema xmlns:xsd="http://www.w3.org/2001/XMLSchema" xmlns:xs="http://www.w3.org/2001/XMLSchema" xmlns:p="http://schemas.microsoft.com/office/2006/metadata/properties" xmlns:ns2="eb07d529-f047-4f4d-aa99-da7713ebea05" xmlns:ns3="d853a810-d2a2-4c28-9ad9-9100c9a22e04" targetNamespace="http://schemas.microsoft.com/office/2006/metadata/properties" ma:root="true" ma:fieldsID="21f680e96e93fcf16da025164168a0c8" ns2:_="" ns3:_="">
    <xsd:import namespace="eb07d529-f047-4f4d-aa99-da7713ebea05"/>
    <xsd:import namespace="d853a810-d2a2-4c28-9ad9-9100c9a22e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7d529-f047-4f4d-aa99-da7713ebe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f4cf203-364f-4347-8e26-6679b36b9f50}" ma:internalName="TaxCatchAll" ma:showField="CatchAllData" ma:web="91eee06a-2585-4815-8e5f-8313b75177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C47B07-4C0B-4051-8C54-A12F15701109}">
  <ds:schemaRefs>
    <ds:schemaRef ds:uri="http://schemas.openxmlformats.org/package/2006/metadata/core-properties"/>
    <ds:schemaRef ds:uri="http://schemas.microsoft.com/office/2006/documentManagement/types"/>
    <ds:schemaRef ds:uri="d853a810-d2a2-4c28-9ad9-9100c9a22e04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eb07d529-f047-4f4d-aa99-da7713ebea0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5B0ED2-C1FC-4F8C-A4AE-FC5DD1A74C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D50FEC-A625-45D5-B232-054FF29E8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7d529-f047-4f4d-aa99-da7713ebea05"/>
    <ds:schemaRef ds:uri="d853a810-d2a2-4c28-9ad9-9100c9a22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bf97732-82b9-499b-b16a-a93e8ebd536b}" enabled="0" method="" siteId="{9bf97732-82b9-499b-b16a-a93e8ebd5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hhs-external-presentation-16x9-bright (1)</Template>
  <TotalTime>244</TotalTime>
  <Words>545</Words>
  <Application>Microsoft Office PowerPoint</Application>
  <PresentationFormat>Widescreen</PresentationFormat>
  <Paragraphs>117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Aleo</vt:lpstr>
      <vt:lpstr>Arial</vt:lpstr>
      <vt:lpstr>Calibri</vt:lpstr>
      <vt:lpstr>Rockwell</vt:lpstr>
      <vt:lpstr>Verdana</vt:lpstr>
      <vt:lpstr>Wingdings 3</vt:lpstr>
      <vt:lpstr>Body Text Style</vt:lpstr>
      <vt:lpstr>Bullet List Style</vt:lpstr>
      <vt:lpstr>Numbered List Style</vt:lpstr>
      <vt:lpstr>Trauma-Informed Practice and Self-Care</vt:lpstr>
      <vt:lpstr>Objectives</vt:lpstr>
      <vt:lpstr>Self-Care Alert</vt:lpstr>
      <vt:lpstr>Stress Response Cycle</vt:lpstr>
      <vt:lpstr>Brain Development</vt:lpstr>
      <vt:lpstr>Vagus Nerve</vt:lpstr>
      <vt:lpstr>Polyvagal Theory</vt:lpstr>
      <vt:lpstr>Trauma Impact</vt:lpstr>
      <vt:lpstr>Trauma Responses</vt:lpstr>
      <vt:lpstr>Co-Regulation</vt:lpstr>
      <vt:lpstr>Trauma-Informed Care</vt:lpstr>
      <vt:lpstr>Principles of Trauma-Informed Care</vt:lpstr>
      <vt:lpstr>Example</vt:lpstr>
      <vt:lpstr>Sequence of Engagement</vt:lpstr>
      <vt:lpstr>Resource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Trauma-Informed Practice and Self-Care</dc:title>
  <dc:creator>Fullmer,Holly (HHSC)</dc:creator>
  <dc:description>Template updated 3/18/2024.</dc:description>
  <cp:lastModifiedBy>Fullmer,Holly (HHSC)</cp:lastModifiedBy>
  <cp:revision>14</cp:revision>
  <dcterms:created xsi:type="dcterms:W3CDTF">2025-01-31T21:19:31Z</dcterms:created>
  <dcterms:modified xsi:type="dcterms:W3CDTF">2025-07-15T15:42:09Z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0x010100431EA1F9BA1FF140BDAB51E8D8244DFC</vt:lpwstr>
  </property>
  <property fmtid="{D5CDD505-2E9C-101B-9397-08002B2CF9AE}" pid="3" name="MediaServiceImageTags">
    <vt:lpwstr/>
  </property>
</Properties>
</file>