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2"/>
  </p:notesMasterIdLst>
  <p:sldIdLst>
    <p:sldId id="256" r:id="rId3"/>
    <p:sldId id="348" r:id="rId4"/>
    <p:sldId id="264" r:id="rId5"/>
    <p:sldId id="352" r:id="rId6"/>
    <p:sldId id="353" r:id="rId7"/>
    <p:sldId id="354" r:id="rId8"/>
    <p:sldId id="355" r:id="rId9"/>
    <p:sldId id="356" r:id="rId10"/>
    <p:sldId id="357" r:id="rId11"/>
    <p:sldId id="358" r:id="rId12"/>
    <p:sldId id="359" r:id="rId13"/>
    <p:sldId id="391" r:id="rId14"/>
    <p:sldId id="389" r:id="rId15"/>
    <p:sldId id="301" r:id="rId16"/>
    <p:sldId id="302" r:id="rId17"/>
    <p:sldId id="293" r:id="rId18"/>
    <p:sldId id="294" r:id="rId19"/>
    <p:sldId id="295" r:id="rId20"/>
    <p:sldId id="296" r:id="rId21"/>
    <p:sldId id="297" r:id="rId22"/>
    <p:sldId id="298" r:id="rId23"/>
    <p:sldId id="299" r:id="rId24"/>
    <p:sldId id="321" r:id="rId25"/>
    <p:sldId id="322" r:id="rId26"/>
    <p:sldId id="323" r:id="rId27"/>
    <p:sldId id="388" r:id="rId28"/>
    <p:sldId id="324" r:id="rId29"/>
    <p:sldId id="325" r:id="rId30"/>
    <p:sldId id="344" r:id="rId31"/>
    <p:sldId id="360" r:id="rId32"/>
    <p:sldId id="326" r:id="rId33"/>
    <p:sldId id="378" r:id="rId34"/>
    <p:sldId id="361" r:id="rId35"/>
    <p:sldId id="362" r:id="rId36"/>
    <p:sldId id="329" r:id="rId37"/>
    <p:sldId id="330" r:id="rId38"/>
    <p:sldId id="371" r:id="rId39"/>
    <p:sldId id="369" r:id="rId40"/>
    <p:sldId id="372" r:id="rId41"/>
    <p:sldId id="363" r:id="rId42"/>
    <p:sldId id="370" r:id="rId43"/>
    <p:sldId id="392" r:id="rId44"/>
    <p:sldId id="376" r:id="rId45"/>
    <p:sldId id="375" r:id="rId46"/>
    <p:sldId id="377" r:id="rId47"/>
    <p:sldId id="340" r:id="rId48"/>
    <p:sldId id="382" r:id="rId49"/>
    <p:sldId id="386" r:id="rId50"/>
    <p:sldId id="385" r:id="rId51"/>
    <p:sldId id="380" r:id="rId52"/>
    <p:sldId id="343" r:id="rId53"/>
    <p:sldId id="381" r:id="rId54"/>
    <p:sldId id="349" r:id="rId55"/>
    <p:sldId id="332" r:id="rId56"/>
    <p:sldId id="313" r:id="rId57"/>
    <p:sldId id="345" r:id="rId58"/>
    <p:sldId id="346" r:id="rId59"/>
    <p:sldId id="351" r:id="rId60"/>
    <p:sldId id="347" r:id="rId6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BECBA"/>
    <a:srgbClr val="FAEB8E"/>
    <a:srgbClr val="F7E057"/>
    <a:srgbClr val="CCECFF"/>
    <a:srgbClr val="FFFF99"/>
    <a:srgbClr val="229204"/>
    <a:srgbClr val="5594F1"/>
    <a:srgbClr val="B6E0F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20039" autoAdjust="0"/>
    <p:restoredTop sz="94664" autoAdjust="0"/>
  </p:normalViewPr>
  <p:slideViewPr>
    <p:cSldViewPr>
      <p:cViewPr varScale="1">
        <p:scale>
          <a:sx n="94" d="100"/>
          <a:sy n="94" d="100"/>
        </p:scale>
        <p:origin x="120" y="132"/>
      </p:cViewPr>
      <p:guideLst>
        <p:guide orient="horz" pos="2160"/>
        <p:guide pos="2880"/>
      </p:guideLst>
    </p:cSldViewPr>
  </p:slideViewPr>
  <p:outlineViewPr>
    <p:cViewPr>
      <p:scale>
        <a:sx n="33" d="100"/>
        <a:sy n="33" d="100"/>
      </p:scale>
      <p:origin x="0" y="-4920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0" d="100"/>
          <a:sy n="50" d="100"/>
        </p:scale>
        <p:origin x="3072" y="29"/>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1552B7-A0D2-4CAB-A0BE-67DC42576258}" type="datetimeFigureOut">
              <a:rPr lang="en-US" smtClean="0"/>
              <a:t>1/17/2023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F7F7BC-AB40-47B0-B57C-CA84FD99BB0D}" type="slidenum">
              <a:rPr lang="en-US" smtClean="0"/>
              <a:t>‹#›</a:t>
            </a:fld>
            <a:endParaRPr lang="en-US"/>
          </a:p>
        </p:txBody>
      </p:sp>
    </p:spTree>
    <p:extLst>
      <p:ext uri="{BB962C8B-B14F-4D97-AF65-F5344CB8AC3E}">
        <p14:creationId xmlns:p14="http://schemas.microsoft.com/office/powerpoint/2010/main" val="12689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paetexas.or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paetexas.or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paetexas.org/"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mailto:paetexas@dshs.state.tx.us"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paetexas.or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paetexas.or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paetexas.org/" TargetMode="External"/><Relationship Id="rId2" Type="http://schemas.openxmlformats.org/officeDocument/2006/relationships/slide" Target="../slides/slide38.xml"/><Relationship Id="rId1" Type="http://schemas.openxmlformats.org/officeDocument/2006/relationships/notesMaster" Target="../notesMasters/notesMaster1.xml"/><Relationship Id="rId5" Type="http://schemas.openxmlformats.org/officeDocument/2006/relationships/hyperlink" Target="https://www.icsi.org/_asset/1hht9h/NonOR.pdf" TargetMode="External"/><Relationship Id="rId4" Type="http://schemas.openxmlformats.org/officeDocument/2006/relationships/hyperlink" Target="http://www.icsi.org/"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tdshshealthcaresafetyconference.com/"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mailto:paetexas@dshs.state.tx.us"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Preventable Adverse Event Reporting 2016 Spring Update. </a:t>
            </a:r>
          </a:p>
        </p:txBody>
      </p:sp>
      <p:sp>
        <p:nvSpPr>
          <p:cNvPr id="4" name="Slide Number Placeholder 3"/>
          <p:cNvSpPr>
            <a:spLocks noGrp="1"/>
          </p:cNvSpPr>
          <p:nvPr>
            <p:ph type="sldNum" sz="quarter" idx="10"/>
          </p:nvPr>
        </p:nvSpPr>
        <p:spPr/>
        <p:txBody>
          <a:bodyPr/>
          <a:lstStyle/>
          <a:p>
            <a:fld id="{8FF7F7BC-AB40-47B0-B57C-CA84FD99BB0D}" type="slidenum">
              <a:rPr lang="en-US" smtClean="0"/>
              <a:t>1</a:t>
            </a:fld>
            <a:endParaRPr lang="en-US"/>
          </a:p>
        </p:txBody>
      </p:sp>
    </p:spTree>
    <p:extLst>
      <p:ext uri="{BB962C8B-B14F-4D97-AF65-F5344CB8AC3E}">
        <p14:creationId xmlns:p14="http://schemas.microsoft.com/office/powerpoint/2010/main" val="4209876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clicked save, you will be returned to the Annual Facility Survey  dashboard.  As we have previously stated, ignore the status column as it may not accurately reflect the completion of your survey.  If you want to check and see if the survey is completed you can return to this screen and open the Data Collection QP and your answers should all be present.  If not you can complete the survey and don’t forget to save.  </a:t>
            </a:r>
          </a:p>
        </p:txBody>
      </p:sp>
      <p:sp>
        <p:nvSpPr>
          <p:cNvPr id="4" name="Slide Number Placeholder 3"/>
          <p:cNvSpPr>
            <a:spLocks noGrp="1"/>
          </p:cNvSpPr>
          <p:nvPr>
            <p:ph type="sldNum" sz="quarter" idx="10"/>
          </p:nvPr>
        </p:nvSpPr>
        <p:spPr/>
        <p:txBody>
          <a:bodyPr/>
          <a:lstStyle/>
          <a:p>
            <a:fld id="{8FF7F7BC-AB40-47B0-B57C-CA84FD99BB0D}" type="slidenum">
              <a:rPr lang="en-US" smtClean="0"/>
              <a:t>10</a:t>
            </a:fld>
            <a:endParaRPr lang="en-US"/>
          </a:p>
        </p:txBody>
      </p:sp>
    </p:spTree>
    <p:extLst>
      <p:ext uri="{BB962C8B-B14F-4D97-AF65-F5344CB8AC3E}">
        <p14:creationId xmlns:p14="http://schemas.microsoft.com/office/powerpoint/2010/main" val="882402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X our of the dashboard, your SURVEY2016 will appear in your recent records box.  You can also double click on the blue Record ID and you will be returned to the survey screen.  </a:t>
            </a:r>
          </a:p>
        </p:txBody>
      </p:sp>
      <p:sp>
        <p:nvSpPr>
          <p:cNvPr id="4" name="Slide Number Placeholder 3"/>
          <p:cNvSpPr>
            <a:spLocks noGrp="1"/>
          </p:cNvSpPr>
          <p:nvPr>
            <p:ph type="sldNum" sz="quarter" idx="10"/>
          </p:nvPr>
        </p:nvSpPr>
        <p:spPr/>
        <p:txBody>
          <a:bodyPr/>
          <a:lstStyle/>
          <a:p>
            <a:fld id="{8FF7F7BC-AB40-47B0-B57C-CA84FD99BB0D}" type="slidenum">
              <a:rPr lang="en-US" smtClean="0"/>
              <a:t>11</a:t>
            </a:fld>
            <a:endParaRPr lang="en-US"/>
          </a:p>
        </p:txBody>
      </p:sp>
    </p:spTree>
    <p:extLst>
      <p:ext uri="{BB962C8B-B14F-4D97-AF65-F5344CB8AC3E}">
        <p14:creationId xmlns:p14="http://schemas.microsoft.com/office/powerpoint/2010/main" val="3088985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those facilities that report HAI data into NHSN and DSHS imports your data (you have conferred rights to do so), your Annual Facility Survey is also imported.  However, if you log into NHSN and see this Alert, then you still need to complete the Annual Survey.</a:t>
            </a:r>
          </a:p>
        </p:txBody>
      </p:sp>
      <p:sp>
        <p:nvSpPr>
          <p:cNvPr id="4" name="Slide Number Placeholder 3"/>
          <p:cNvSpPr>
            <a:spLocks noGrp="1"/>
          </p:cNvSpPr>
          <p:nvPr>
            <p:ph type="sldNum" sz="quarter" idx="10"/>
          </p:nvPr>
        </p:nvSpPr>
        <p:spPr/>
        <p:txBody>
          <a:bodyPr/>
          <a:lstStyle/>
          <a:p>
            <a:fld id="{8FF7F7BC-AB40-47B0-B57C-CA84FD99BB0D}" type="slidenum">
              <a:rPr lang="en-US" smtClean="0"/>
              <a:t>12</a:t>
            </a:fld>
            <a:endParaRPr lang="en-US"/>
          </a:p>
        </p:txBody>
      </p:sp>
    </p:spTree>
    <p:extLst>
      <p:ext uri="{BB962C8B-B14F-4D97-AF65-F5344CB8AC3E}">
        <p14:creationId xmlns:p14="http://schemas.microsoft.com/office/powerpoint/2010/main" val="3911644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PAE and HAI users will see this statement at the top of their IDRR (Internal Data Review Report) in TxHSN.  This will remind you that you still need to complete your survey.  </a:t>
            </a:r>
          </a:p>
        </p:txBody>
      </p:sp>
      <p:sp>
        <p:nvSpPr>
          <p:cNvPr id="4" name="Slide Number Placeholder 3"/>
          <p:cNvSpPr>
            <a:spLocks noGrp="1"/>
          </p:cNvSpPr>
          <p:nvPr>
            <p:ph type="sldNum" sz="quarter" idx="10"/>
          </p:nvPr>
        </p:nvSpPr>
        <p:spPr/>
        <p:txBody>
          <a:bodyPr/>
          <a:lstStyle/>
          <a:p>
            <a:fld id="{8FF7F7BC-AB40-47B0-B57C-CA84FD99BB0D}" type="slidenum">
              <a:rPr lang="en-US" smtClean="0"/>
              <a:t>13</a:t>
            </a:fld>
            <a:endParaRPr lang="en-US"/>
          </a:p>
        </p:txBody>
      </p:sp>
    </p:spTree>
    <p:extLst>
      <p:ext uri="{BB962C8B-B14F-4D97-AF65-F5344CB8AC3E}">
        <p14:creationId xmlns:p14="http://schemas.microsoft.com/office/powerpoint/2010/main" val="3046108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608320" cy="4267200"/>
          </a:xfrm>
        </p:spPr>
        <p:txBody>
          <a:bodyPr/>
          <a:lstStyle/>
          <a:p>
            <a:r>
              <a:rPr lang="en-US" dirty="0"/>
              <a:t>The Texas Administrative Code Chapter 200 lists each specific PAE.  You can also find the lists in the PAE brochure on the resources page at </a:t>
            </a:r>
            <a:r>
              <a:rPr lang="en-US" dirty="0">
                <a:hlinkClick r:id="rId3"/>
              </a:rPr>
              <a:t>www.paetexas.org</a:t>
            </a:r>
            <a:r>
              <a:rPr lang="en-US" dirty="0"/>
              <a:t>. </a:t>
            </a:r>
          </a:p>
          <a:p>
            <a:endParaRPr lang="en-US" dirty="0"/>
          </a:p>
          <a:p>
            <a:r>
              <a:rPr lang="en-US" dirty="0"/>
              <a:t>Those PAEs that start with the words “Patient death or severe harm” are reportable if the assessed level of residual harm is patient death or severe harm.</a:t>
            </a:r>
          </a:p>
          <a:p>
            <a:endParaRPr lang="en-US" dirty="0"/>
          </a:p>
          <a:p>
            <a:r>
              <a:rPr lang="en-US" dirty="0"/>
              <a:t>Those PAEs that do not start with those words, e.g. Foreign object retained after surgery, are all reportable --  regardless of the assessed level of residual harm.</a:t>
            </a:r>
          </a:p>
          <a:p>
            <a:endParaRPr lang="en-US" dirty="0"/>
          </a:p>
          <a:p>
            <a:r>
              <a:rPr lang="en-US" dirty="0"/>
              <a:t>An assessment of the level of harm is required—and there 3 possible choices--Death, Severe Harm, and Other.  Those PAEs that start with the words  “Patient death or severe harm” must be answered with either of those 2 choices.  However, those PAEs, that do not have that terminology “Patient death or severe harm”, can be answered with “Other” which includes Moderate harm, Mild harm, No harm and Unknown harm.  Definitions for harm can be found on our website.  </a:t>
            </a:r>
          </a:p>
          <a:p>
            <a:endParaRPr lang="en-US" dirty="0"/>
          </a:p>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pPr/>
              <a:t>14</a:t>
            </a:fld>
            <a:endParaRPr lang="en-US" dirty="0"/>
          </a:p>
        </p:txBody>
      </p:sp>
    </p:spTree>
    <p:extLst>
      <p:ext uri="{BB962C8B-B14F-4D97-AF65-F5344CB8AC3E}">
        <p14:creationId xmlns:p14="http://schemas.microsoft.com/office/powerpoint/2010/main" val="3312322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608320" cy="4267200"/>
          </a:xfrm>
        </p:spPr>
        <p:txBody>
          <a:bodyPr/>
          <a:lstStyle/>
          <a:p>
            <a:r>
              <a:rPr lang="en-US" dirty="0"/>
              <a:t>Here is the definition of Severe Harm which comes from AHRQ, the Agency for Healthcare Research and Quality.  In addition, DSHS has added to our Definitions and Guidance document (which can also be found on the Resources Page at </a:t>
            </a:r>
            <a:r>
              <a:rPr lang="en-US" dirty="0">
                <a:hlinkClick r:id="rId3"/>
              </a:rPr>
              <a:t>www.paetexas.org</a:t>
            </a:r>
            <a:r>
              <a:rPr lang="en-US" dirty="0"/>
              <a:t> ) following Texas NOTE:  For Texas DSHS Preventable Adverse Event Reporting, Texas agrees with the AHRQ Common Format definition of severe harm as shown above.  In addition, a determination of severe harm would be indicated, but not be limited to:  injuries requiring a major intervention e.g. surgery, transfer to a higher level of care, and/or injuries resulting in bone fractures or loss of body part, (excluding minor fractures that do not require surgical intervention and that do not significantly interfere with functional ability or quality of life).</a:t>
            </a:r>
          </a:p>
        </p:txBody>
      </p:sp>
      <p:sp>
        <p:nvSpPr>
          <p:cNvPr id="4" name="Slide Number Placeholder 3"/>
          <p:cNvSpPr>
            <a:spLocks noGrp="1"/>
          </p:cNvSpPr>
          <p:nvPr>
            <p:ph type="sldNum" sz="quarter" idx="10"/>
          </p:nvPr>
        </p:nvSpPr>
        <p:spPr/>
        <p:txBody>
          <a:bodyPr/>
          <a:lstStyle/>
          <a:p>
            <a:fld id="{32842384-280D-4F84-81CF-96E415F64BCE}" type="slidenum">
              <a:rPr lang="en-US" smtClean="0"/>
              <a:pPr/>
              <a:t>15</a:t>
            </a:fld>
            <a:endParaRPr lang="en-US" dirty="0"/>
          </a:p>
        </p:txBody>
      </p:sp>
    </p:spTree>
    <p:extLst>
      <p:ext uri="{BB962C8B-B14F-4D97-AF65-F5344CB8AC3E}">
        <p14:creationId xmlns:p14="http://schemas.microsoft.com/office/powerpoint/2010/main" val="202082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current PAE brochure produced by DSHS.  Available on the PAE website </a:t>
            </a:r>
            <a:r>
              <a:rPr lang="en-US" dirty="0">
                <a:hlinkClick r:id="rId3"/>
              </a:rPr>
              <a:t>www.paetexas.org</a:t>
            </a:r>
            <a:r>
              <a:rPr lang="en-US" dirty="0"/>
              <a:t>  on the Resources page or by contacting </a:t>
            </a:r>
            <a:r>
              <a:rPr lang="en-US" dirty="0">
                <a:hlinkClick r:id="rId4"/>
              </a:rPr>
              <a:t>paetexas@dshs.state.tx.us</a:t>
            </a:r>
            <a:r>
              <a:rPr lang="en-US" dirty="0"/>
              <a:t>	</a:t>
            </a:r>
          </a:p>
        </p:txBody>
      </p:sp>
      <p:sp>
        <p:nvSpPr>
          <p:cNvPr id="4" name="Slide Number Placeholder 3"/>
          <p:cNvSpPr>
            <a:spLocks noGrp="1"/>
          </p:cNvSpPr>
          <p:nvPr>
            <p:ph type="sldNum" sz="quarter" idx="10"/>
          </p:nvPr>
        </p:nvSpPr>
        <p:spPr/>
        <p:txBody>
          <a:bodyPr/>
          <a:lstStyle/>
          <a:p>
            <a:fld id="{32842384-280D-4F84-81CF-96E415F64BCE}" type="slidenum">
              <a:rPr lang="en-US" smtClean="0"/>
              <a:pPr/>
              <a:t>16</a:t>
            </a:fld>
            <a:endParaRPr lang="en-US" dirty="0"/>
          </a:p>
        </p:txBody>
      </p:sp>
    </p:spTree>
    <p:extLst>
      <p:ext uri="{BB962C8B-B14F-4D97-AF65-F5344CB8AC3E}">
        <p14:creationId xmlns:p14="http://schemas.microsoft.com/office/powerpoint/2010/main" val="4203114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listing of the reportable PAEs that started in January 2015.  These are divided by category.  These categories are the same categories that are used by the NQF in the list of SREs.  </a:t>
            </a:r>
          </a:p>
          <a:p>
            <a:endParaRPr lang="en-US" dirty="0"/>
          </a:p>
          <a:p>
            <a:r>
              <a:rPr lang="en-US" dirty="0"/>
              <a:t>You will need to know these categories when you go to enter your data.  </a:t>
            </a:r>
          </a:p>
          <a:p>
            <a:endParaRPr lang="en-US" dirty="0"/>
          </a:p>
          <a:p>
            <a:r>
              <a:rPr lang="en-US" dirty="0"/>
              <a:t>You can find a document that displays the PAEs by category on our website </a:t>
            </a:r>
            <a:r>
              <a:rPr lang="en-US" dirty="0">
                <a:hlinkClick r:id="rId3"/>
              </a:rPr>
              <a:t>www.paetexas.org</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pPr/>
              <a:t>17</a:t>
            </a:fld>
            <a:endParaRPr lang="en-US" dirty="0"/>
          </a:p>
        </p:txBody>
      </p:sp>
    </p:spTree>
    <p:extLst>
      <p:ext uri="{BB962C8B-B14F-4D97-AF65-F5344CB8AC3E}">
        <p14:creationId xmlns:p14="http://schemas.microsoft.com/office/powerpoint/2010/main" val="8928381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pPr/>
              <a:t>18</a:t>
            </a:fld>
            <a:endParaRPr lang="en-US" dirty="0"/>
          </a:p>
        </p:txBody>
      </p:sp>
    </p:spTree>
    <p:extLst>
      <p:ext uri="{BB962C8B-B14F-4D97-AF65-F5344CB8AC3E}">
        <p14:creationId xmlns:p14="http://schemas.microsoft.com/office/powerpoint/2010/main" val="55338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pPr/>
              <a:t>19</a:t>
            </a:fld>
            <a:endParaRPr lang="en-US" dirty="0"/>
          </a:p>
        </p:txBody>
      </p:sp>
    </p:spTree>
    <p:extLst>
      <p:ext uri="{BB962C8B-B14F-4D97-AF65-F5344CB8AC3E}">
        <p14:creationId xmlns:p14="http://schemas.microsoft.com/office/powerpoint/2010/main" val="2729549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FF7F7BC-AB40-47B0-B57C-CA84FD99BB0D}" type="slidenum">
              <a:rPr lang="en-US" smtClean="0"/>
              <a:t>2</a:t>
            </a:fld>
            <a:endParaRPr lang="en-US"/>
          </a:p>
        </p:txBody>
      </p:sp>
    </p:spTree>
    <p:extLst>
      <p:ext uri="{BB962C8B-B14F-4D97-AF65-F5344CB8AC3E}">
        <p14:creationId xmlns:p14="http://schemas.microsoft.com/office/powerpoint/2010/main" val="13043139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reportable PAEs for 2016.  They are in addition to the PAEs that started in 2015.</a:t>
            </a:r>
          </a:p>
        </p:txBody>
      </p:sp>
      <p:sp>
        <p:nvSpPr>
          <p:cNvPr id="4" name="Slide Number Placeholder 3"/>
          <p:cNvSpPr>
            <a:spLocks noGrp="1"/>
          </p:cNvSpPr>
          <p:nvPr>
            <p:ph type="sldNum" sz="quarter" idx="10"/>
          </p:nvPr>
        </p:nvSpPr>
        <p:spPr/>
        <p:txBody>
          <a:bodyPr/>
          <a:lstStyle/>
          <a:p>
            <a:fld id="{32842384-280D-4F84-81CF-96E415F64BCE}" type="slidenum">
              <a:rPr lang="en-US" smtClean="0"/>
              <a:pPr/>
              <a:t>20</a:t>
            </a:fld>
            <a:endParaRPr lang="en-US" dirty="0"/>
          </a:p>
        </p:txBody>
      </p:sp>
    </p:spTree>
    <p:extLst>
      <p:ext uri="{BB962C8B-B14F-4D97-AF65-F5344CB8AC3E}">
        <p14:creationId xmlns:p14="http://schemas.microsoft.com/office/powerpoint/2010/main" val="336868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pPr/>
              <a:t>21</a:t>
            </a:fld>
            <a:endParaRPr lang="en-US" dirty="0"/>
          </a:p>
        </p:txBody>
      </p:sp>
    </p:spTree>
    <p:extLst>
      <p:ext uri="{BB962C8B-B14F-4D97-AF65-F5344CB8AC3E}">
        <p14:creationId xmlns:p14="http://schemas.microsoft.com/office/powerpoint/2010/main" val="387363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pPr/>
              <a:t>22</a:t>
            </a:fld>
            <a:endParaRPr lang="en-US" dirty="0"/>
          </a:p>
        </p:txBody>
      </p:sp>
    </p:spTree>
    <p:extLst>
      <p:ext uri="{BB962C8B-B14F-4D97-AF65-F5344CB8AC3E}">
        <p14:creationId xmlns:p14="http://schemas.microsoft.com/office/powerpoint/2010/main" val="3003445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reportable PAEs that will be added January 1, 2017.</a:t>
            </a:r>
          </a:p>
        </p:txBody>
      </p:sp>
      <p:sp>
        <p:nvSpPr>
          <p:cNvPr id="4" name="Slide Number Placeholder 3"/>
          <p:cNvSpPr>
            <a:spLocks noGrp="1"/>
          </p:cNvSpPr>
          <p:nvPr>
            <p:ph type="sldNum" sz="quarter" idx="10"/>
          </p:nvPr>
        </p:nvSpPr>
        <p:spPr/>
        <p:txBody>
          <a:bodyPr/>
          <a:lstStyle/>
          <a:p>
            <a:fld id="{32842384-280D-4F84-81CF-96E415F64BCE}" type="slidenum">
              <a:rPr lang="en-US" smtClean="0"/>
              <a:pPr/>
              <a:t>23</a:t>
            </a:fld>
            <a:endParaRPr lang="en-US" dirty="0"/>
          </a:p>
        </p:txBody>
      </p:sp>
    </p:spTree>
    <p:extLst>
      <p:ext uri="{BB962C8B-B14F-4D97-AF65-F5344CB8AC3E}">
        <p14:creationId xmlns:p14="http://schemas.microsoft.com/office/powerpoint/2010/main" val="3697978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pPr/>
              <a:t>24</a:t>
            </a:fld>
            <a:endParaRPr lang="en-US" dirty="0"/>
          </a:p>
        </p:txBody>
      </p:sp>
    </p:spTree>
    <p:extLst>
      <p:ext uri="{BB962C8B-B14F-4D97-AF65-F5344CB8AC3E}">
        <p14:creationId xmlns:p14="http://schemas.microsoft.com/office/powerpoint/2010/main" val="34418837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pPr/>
              <a:t>25</a:t>
            </a:fld>
            <a:endParaRPr lang="en-US" dirty="0"/>
          </a:p>
        </p:txBody>
      </p:sp>
    </p:spTree>
    <p:extLst>
      <p:ext uri="{BB962C8B-B14F-4D97-AF65-F5344CB8AC3E}">
        <p14:creationId xmlns:p14="http://schemas.microsoft.com/office/powerpoint/2010/main" val="2895089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talk about some selected reportable 2016 and 2017 PAE events, I would like to remind you that Chapter 98 requires that General Hospitals and ASCs report any SRE events (developed by the National Quality Forum) and the HAC events – or hospital acquired adverse conditions that CMS has identified, and that CMS will not provide additional payment to the facility if they should occur during the hospitalization.  In fact, facilities can be penalized now depending on the number that they report.  These conditions are found in the claims data that is reported to CMS. </a:t>
            </a:r>
          </a:p>
        </p:txBody>
      </p:sp>
      <p:sp>
        <p:nvSpPr>
          <p:cNvPr id="4" name="Slide Number Placeholder 3"/>
          <p:cNvSpPr>
            <a:spLocks noGrp="1"/>
          </p:cNvSpPr>
          <p:nvPr>
            <p:ph type="sldNum" sz="quarter" idx="10"/>
          </p:nvPr>
        </p:nvSpPr>
        <p:spPr/>
        <p:txBody>
          <a:bodyPr/>
          <a:lstStyle/>
          <a:p>
            <a:fld id="{8FF7F7BC-AB40-47B0-B57C-CA84FD99BB0D}" type="slidenum">
              <a:rPr lang="en-US" smtClean="0"/>
              <a:t>26</a:t>
            </a:fld>
            <a:endParaRPr lang="en-US"/>
          </a:p>
        </p:txBody>
      </p:sp>
    </p:spTree>
    <p:extLst>
      <p:ext uri="{BB962C8B-B14F-4D97-AF65-F5344CB8AC3E}">
        <p14:creationId xmlns:p14="http://schemas.microsoft.com/office/powerpoint/2010/main" val="22694972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SRE’s or serious reportable events were developed by the National Quality Forum in 2002.  Here is a link to the SRE list. All of the SREs are on our list of reportable PAEs.  Most of them being with the words “Death or Severe Harm”, but not all of them.  Some of the SREs are also on the list of HACs.  There is not a specific list of ICD-10 codes for the SRE’s.  There is guidance from the NQF and AHRQ in the Definitions and Guidance Document on the resources page at </a:t>
            </a:r>
            <a:r>
              <a:rPr lang="en-US" dirty="0">
                <a:hlinkClick r:id="rId3"/>
              </a:rPr>
              <a:t>www.paetexas.org</a:t>
            </a:r>
            <a:r>
              <a:rPr lang="en-US" dirty="0"/>
              <a:t>.</a:t>
            </a:r>
          </a:p>
          <a:p>
            <a:endParaRPr lang="en-US" dirty="0"/>
          </a:p>
        </p:txBody>
      </p:sp>
      <p:sp>
        <p:nvSpPr>
          <p:cNvPr id="4" name="Slide Number Placeholder 3"/>
          <p:cNvSpPr>
            <a:spLocks noGrp="1"/>
          </p:cNvSpPr>
          <p:nvPr>
            <p:ph type="sldNum" sz="quarter" idx="10"/>
          </p:nvPr>
        </p:nvSpPr>
        <p:spPr/>
        <p:txBody>
          <a:bodyPr/>
          <a:lstStyle/>
          <a:p>
            <a:fld id="{8FF7F7BC-AB40-47B0-B57C-CA84FD99BB0D}" type="slidenum">
              <a:rPr lang="en-US" smtClean="0"/>
              <a:t>27</a:t>
            </a:fld>
            <a:endParaRPr lang="en-US"/>
          </a:p>
        </p:txBody>
      </p:sp>
    </p:spTree>
    <p:extLst>
      <p:ext uri="{BB962C8B-B14F-4D97-AF65-F5344CB8AC3E}">
        <p14:creationId xmlns:p14="http://schemas.microsoft.com/office/powerpoint/2010/main" val="15998852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dirty="0"/>
              <a:t>The HACs comprise a list of 14 events or event categories. Here is a link to the CMS HAC excel workbook containing the applicable ICD-10 codes.  If any of these codes  appear on a claim for a discharge code and were not present on admission, that constitutes a HAC.  </a:t>
            </a:r>
          </a:p>
          <a:p>
            <a:endParaRPr lang="en-US" dirty="0"/>
          </a:p>
          <a:p>
            <a:r>
              <a:rPr lang="en-US" dirty="0"/>
              <a:t>The reportable PAEs for Texas contain both SREs and HACs.  Some that are only a SRE, some that are both, and some that are only a HAC.  </a:t>
            </a:r>
          </a:p>
          <a:p>
            <a:endParaRPr lang="en-US" dirty="0"/>
          </a:p>
          <a:p>
            <a:endParaRPr lang="en-US" dirty="0"/>
          </a:p>
        </p:txBody>
      </p:sp>
      <p:sp>
        <p:nvSpPr>
          <p:cNvPr id="4" name="Slide Number Placeholder 3"/>
          <p:cNvSpPr>
            <a:spLocks noGrp="1"/>
          </p:cNvSpPr>
          <p:nvPr>
            <p:ph type="sldNum" sz="quarter" idx="10"/>
          </p:nvPr>
        </p:nvSpPr>
        <p:spPr/>
        <p:txBody>
          <a:bodyPr/>
          <a:lstStyle/>
          <a:p>
            <a:fld id="{8FF7F7BC-AB40-47B0-B57C-CA84FD99BB0D}" type="slidenum">
              <a:rPr lang="en-US" smtClean="0"/>
              <a:t>28</a:t>
            </a:fld>
            <a:endParaRPr lang="en-US"/>
          </a:p>
        </p:txBody>
      </p:sp>
    </p:spTree>
    <p:extLst>
      <p:ext uri="{BB962C8B-B14F-4D97-AF65-F5344CB8AC3E}">
        <p14:creationId xmlns:p14="http://schemas.microsoft.com/office/powerpoint/2010/main" val="199099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HACs have been and will continue to be reported through NHSN.  Most hospitals and a few ASCs report to NHSN and confer rights to DSHS.  We then import that data into our TxHSN program at which time facilities can review the data, make comments about the data, and then the public reports are published on the DSHS Data website. </a:t>
            </a:r>
          </a:p>
          <a:p>
            <a:endParaRPr lang="en-US" dirty="0"/>
          </a:p>
          <a:p>
            <a:r>
              <a:rPr lang="en-US" dirty="0"/>
              <a:t>These HACs will NOT be reported by PAE contacts into the TxHSN website but rather into NHSN by the HAI designated contacts.</a:t>
            </a:r>
          </a:p>
        </p:txBody>
      </p:sp>
      <p:sp>
        <p:nvSpPr>
          <p:cNvPr id="4" name="Slide Number Placeholder 3"/>
          <p:cNvSpPr>
            <a:spLocks noGrp="1"/>
          </p:cNvSpPr>
          <p:nvPr>
            <p:ph type="sldNum" sz="quarter" idx="10"/>
          </p:nvPr>
        </p:nvSpPr>
        <p:spPr/>
        <p:txBody>
          <a:bodyPr/>
          <a:lstStyle/>
          <a:p>
            <a:fld id="{8FF7F7BC-AB40-47B0-B57C-CA84FD99BB0D}" type="slidenum">
              <a:rPr lang="en-US" smtClean="0"/>
              <a:t>29</a:t>
            </a:fld>
            <a:endParaRPr lang="en-US"/>
          </a:p>
        </p:txBody>
      </p:sp>
    </p:spTree>
    <p:extLst>
      <p:ext uri="{BB962C8B-B14F-4D97-AF65-F5344CB8AC3E}">
        <p14:creationId xmlns:p14="http://schemas.microsoft.com/office/powerpoint/2010/main" val="4122283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objectives for this presentation are listed here. </a:t>
            </a:r>
          </a:p>
        </p:txBody>
      </p:sp>
      <p:sp>
        <p:nvSpPr>
          <p:cNvPr id="4" name="Slide Number Placeholder 3"/>
          <p:cNvSpPr>
            <a:spLocks noGrp="1"/>
          </p:cNvSpPr>
          <p:nvPr>
            <p:ph type="sldNum" sz="quarter" idx="10"/>
          </p:nvPr>
        </p:nvSpPr>
        <p:spPr/>
        <p:txBody>
          <a:bodyPr/>
          <a:lstStyle/>
          <a:p>
            <a:fld id="{F271CCD5-CBD6-411C-A87A-3EFF8E469411}" type="slidenum">
              <a:rPr lang="en-US" smtClean="0"/>
              <a:pPr/>
              <a:t>3</a:t>
            </a:fld>
            <a:endParaRPr lang="en-US" dirty="0"/>
          </a:p>
        </p:txBody>
      </p:sp>
    </p:spTree>
    <p:extLst>
      <p:ext uri="{BB962C8B-B14F-4D97-AF65-F5344CB8AC3E}">
        <p14:creationId xmlns:p14="http://schemas.microsoft.com/office/powerpoint/2010/main" val="1420135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reportable PAE events that are only HACs.</a:t>
            </a:r>
          </a:p>
          <a:p>
            <a:endParaRPr lang="en-US" dirty="0"/>
          </a:p>
          <a:p>
            <a:r>
              <a:rPr lang="en-US" dirty="0"/>
              <a:t>For these events, the only guidance is the ICD-10 coding.  If an event occurs that would meet the coding requirements for a HAC, it would then need to be reported into TxHSN.   </a:t>
            </a:r>
          </a:p>
          <a:p>
            <a:endParaRPr lang="en-US" dirty="0"/>
          </a:p>
          <a:p>
            <a:r>
              <a:rPr lang="en-US" dirty="0"/>
              <a:t>Again, events that meet the HAC rules are those that occur during a hospitalization, were not present on admission, and would meet the ICD-10 HAC codes on discharge. Therefore, in the case of  DVT/PEs and SSIs--they would be reportable to TxHSN if they occur during the same hospitalization as the surgery.  For ASCs, if a patient has a surgery (that is included on the ICD-10 code list for HACs) and during the same surgical stay, an applicable SSI is identified, it would have to be reported as a PAE.  </a:t>
            </a:r>
          </a:p>
        </p:txBody>
      </p:sp>
      <p:sp>
        <p:nvSpPr>
          <p:cNvPr id="4" name="Slide Number Placeholder 3"/>
          <p:cNvSpPr>
            <a:spLocks noGrp="1"/>
          </p:cNvSpPr>
          <p:nvPr>
            <p:ph type="sldNum" sz="quarter" idx="10"/>
          </p:nvPr>
        </p:nvSpPr>
        <p:spPr/>
        <p:txBody>
          <a:bodyPr/>
          <a:lstStyle/>
          <a:p>
            <a:fld id="{8FF7F7BC-AB40-47B0-B57C-CA84FD99BB0D}" type="slidenum">
              <a:rPr lang="en-US" smtClean="0"/>
              <a:t>30</a:t>
            </a:fld>
            <a:endParaRPr lang="en-US"/>
          </a:p>
        </p:txBody>
      </p:sp>
    </p:spTree>
    <p:extLst>
      <p:ext uri="{BB962C8B-B14F-4D97-AF65-F5344CB8AC3E}">
        <p14:creationId xmlns:p14="http://schemas.microsoft.com/office/powerpoint/2010/main" val="8004393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To reiterate, when a procedure is done that is on the HAC ICD-10 code list, and a SSI is identified during the same hospitalization as when the surgery /procedure was done, then these SSIs are reportable to TxHSN as a PAE.  These SSI’s do not have to meet NHSN reporting guidelines.  </a:t>
            </a:r>
          </a:p>
          <a:p>
            <a:endParaRPr lang="en-US" dirty="0"/>
          </a:p>
          <a:p>
            <a:r>
              <a:rPr lang="en-US" dirty="0"/>
              <a:t>The exceptions noted are this slide is because those SSIs in Children’s Hospitals have to be reported to NHSN, and we don’t want to require duplicate reporting.</a:t>
            </a:r>
          </a:p>
        </p:txBody>
      </p:sp>
      <p:sp>
        <p:nvSpPr>
          <p:cNvPr id="4" name="Slide Number Placeholder 3"/>
          <p:cNvSpPr>
            <a:spLocks noGrp="1"/>
          </p:cNvSpPr>
          <p:nvPr>
            <p:ph type="sldNum" sz="quarter" idx="10"/>
          </p:nvPr>
        </p:nvSpPr>
        <p:spPr/>
        <p:txBody>
          <a:bodyPr/>
          <a:lstStyle/>
          <a:p>
            <a:fld id="{8FF7F7BC-AB40-47B0-B57C-CA84FD99BB0D}" type="slidenum">
              <a:rPr lang="en-US" smtClean="0"/>
              <a:t>31</a:t>
            </a:fld>
            <a:endParaRPr lang="en-US"/>
          </a:p>
        </p:txBody>
      </p:sp>
    </p:spTree>
    <p:extLst>
      <p:ext uri="{BB962C8B-B14F-4D97-AF65-F5344CB8AC3E}">
        <p14:creationId xmlns:p14="http://schemas.microsoft.com/office/powerpoint/2010/main" val="37001364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just a section of the HAC ICD-10 Code list for Orthopedic HACs.  There are over 700 applicable specific elbow, shoulder and spinal procedures.  In the example, a patient that has a fusion of the shoulder that meets one of the HAC ICD-10 codes as listed AND has a infection as coded above, that would meet as a reportable PAE to TxHSN.   </a:t>
            </a:r>
          </a:p>
          <a:p>
            <a:endParaRPr lang="en-US" dirty="0"/>
          </a:p>
        </p:txBody>
      </p:sp>
      <p:sp>
        <p:nvSpPr>
          <p:cNvPr id="4" name="Slide Number Placeholder 3"/>
          <p:cNvSpPr>
            <a:spLocks noGrp="1"/>
          </p:cNvSpPr>
          <p:nvPr>
            <p:ph type="sldNum" sz="quarter" idx="10"/>
          </p:nvPr>
        </p:nvSpPr>
        <p:spPr/>
        <p:txBody>
          <a:bodyPr/>
          <a:lstStyle/>
          <a:p>
            <a:fld id="{8FF7F7BC-AB40-47B0-B57C-CA84FD99BB0D}" type="slidenum">
              <a:rPr lang="en-US" smtClean="0"/>
              <a:t>32</a:t>
            </a:fld>
            <a:endParaRPr lang="en-US"/>
          </a:p>
        </p:txBody>
      </p:sp>
    </p:spTree>
    <p:extLst>
      <p:ext uri="{BB962C8B-B14F-4D97-AF65-F5344CB8AC3E}">
        <p14:creationId xmlns:p14="http://schemas.microsoft.com/office/powerpoint/2010/main" val="4014904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2016, Stage III, IV or </a:t>
            </a:r>
            <a:r>
              <a:rPr lang="en-US" dirty="0" err="1"/>
              <a:t>Unstageable</a:t>
            </a:r>
            <a:r>
              <a:rPr lang="en-US" dirty="0"/>
              <a:t> Pressure Ulcers that occur during the hospitalization are reportable as a PAE.  This PAE is a combination of the SRE and HAC.  The Identification of these might be problematic since the Pressure Ulcers that are on the HAC list are only Stage III or IV, where as the SRE list includes </a:t>
            </a:r>
            <a:r>
              <a:rPr lang="en-US" dirty="0" err="1"/>
              <a:t>Unstageable</a:t>
            </a:r>
            <a:r>
              <a:rPr lang="en-US" dirty="0"/>
              <a:t> (which are considered Stage III or IV, but that cannot be determined because of eschar and wound debris in the wound bed).   Therefore, PAE contacts should be alert to the fact that if they receive potential/actual HAC notifications internally they would miss an </a:t>
            </a:r>
            <a:r>
              <a:rPr lang="en-US" dirty="0" err="1"/>
              <a:t>Unstageable</a:t>
            </a:r>
            <a:r>
              <a:rPr lang="en-US" dirty="0"/>
              <a:t> Pressure Ulcer that occurs during the hospitalization.  You must find an alternative way to monitor for this PAE. </a:t>
            </a:r>
          </a:p>
        </p:txBody>
      </p:sp>
      <p:sp>
        <p:nvSpPr>
          <p:cNvPr id="4" name="Slide Number Placeholder 3"/>
          <p:cNvSpPr>
            <a:spLocks noGrp="1"/>
          </p:cNvSpPr>
          <p:nvPr>
            <p:ph type="sldNum" sz="quarter" idx="10"/>
          </p:nvPr>
        </p:nvSpPr>
        <p:spPr/>
        <p:txBody>
          <a:bodyPr/>
          <a:lstStyle/>
          <a:p>
            <a:fld id="{8FF7F7BC-AB40-47B0-B57C-CA84FD99BB0D}" type="slidenum">
              <a:rPr lang="en-US" smtClean="0"/>
              <a:t>33</a:t>
            </a:fld>
            <a:endParaRPr lang="en-US"/>
          </a:p>
        </p:txBody>
      </p:sp>
    </p:spTree>
    <p:extLst>
      <p:ext uri="{BB962C8B-B14F-4D97-AF65-F5344CB8AC3E}">
        <p14:creationId xmlns:p14="http://schemas.microsoft.com/office/powerpoint/2010/main" val="411664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PU Reporting Guidance Table for you to use at your discretion.  As you can see the pink column is for Skin condition reported on Admission and Documented, a blue column for pressure ulcer stage that occurs during the hospitalization and the green column for if it is reportable or not.  </a:t>
            </a:r>
          </a:p>
          <a:p>
            <a:endParaRPr lang="en-US" dirty="0"/>
          </a:p>
          <a:p>
            <a:r>
              <a:rPr lang="en-US" dirty="0"/>
              <a:t>Stage 2 on admission that progresses to Stage 3 is excluded from reporting.  This is an exclusion that was made by the NQF and we will follow it.  Review the Definitions and Guidance Document for several paragraphs of descriptions and definitions. </a:t>
            </a:r>
          </a:p>
        </p:txBody>
      </p:sp>
      <p:sp>
        <p:nvSpPr>
          <p:cNvPr id="4" name="Slide Number Placeholder 3"/>
          <p:cNvSpPr>
            <a:spLocks noGrp="1"/>
          </p:cNvSpPr>
          <p:nvPr>
            <p:ph type="sldNum" sz="quarter" idx="10"/>
          </p:nvPr>
        </p:nvSpPr>
        <p:spPr/>
        <p:txBody>
          <a:bodyPr/>
          <a:lstStyle/>
          <a:p>
            <a:fld id="{8FF7F7BC-AB40-47B0-B57C-CA84FD99BB0D}" type="slidenum">
              <a:rPr lang="en-US" smtClean="0"/>
              <a:t>34</a:t>
            </a:fld>
            <a:endParaRPr lang="en-US"/>
          </a:p>
        </p:txBody>
      </p:sp>
    </p:spTree>
    <p:extLst>
      <p:ext uri="{BB962C8B-B14F-4D97-AF65-F5344CB8AC3E}">
        <p14:creationId xmlns:p14="http://schemas.microsoft.com/office/powerpoint/2010/main" val="19466781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545 PAEs were reported in 2015 by a total of 207 facilities—175 hospitals reported  503 PAEs and 32 ASCs reported  42 PAEs.</a:t>
            </a:r>
          </a:p>
          <a:p>
            <a:endParaRPr lang="en-US" dirty="0"/>
          </a:p>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10534292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8826869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rPr>
              <a:t>A.  Yes, this would still be reportable.  Even though in this case it seems that the PE was not preventable, you still must follow the legislative mandate to report it.  You do have an opportunity to document the circumstances of an event in the Specifics QP as well as make a comment on the public report</a:t>
            </a:r>
            <a:endParaRPr lang="en-US" dirty="0"/>
          </a:p>
        </p:txBody>
      </p:sp>
      <p:sp>
        <p:nvSpPr>
          <p:cNvPr id="4" name="Slide Number Placeholder 3"/>
          <p:cNvSpPr>
            <a:spLocks noGrp="1"/>
          </p:cNvSpPr>
          <p:nvPr>
            <p:ph type="sldNum" sz="quarter" idx="10"/>
          </p:nvPr>
        </p:nvSpPr>
        <p:spPr/>
        <p:txBody>
          <a:bodyPr/>
          <a:lstStyle/>
          <a:p>
            <a:fld id="{8FF7F7BC-AB40-47B0-B57C-CA84FD99BB0D}" type="slidenum">
              <a:rPr lang="en-US" smtClean="0"/>
              <a:t>37</a:t>
            </a:fld>
            <a:endParaRPr lang="en-US"/>
          </a:p>
        </p:txBody>
      </p:sp>
    </p:spTree>
    <p:extLst>
      <p:ext uri="{BB962C8B-B14F-4D97-AF65-F5344CB8AC3E}">
        <p14:creationId xmlns:p14="http://schemas.microsoft.com/office/powerpoint/2010/main" val="32913051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eriod"/>
            </a:pPr>
            <a:r>
              <a:rPr lang="en-US" dirty="0"/>
              <a:t>No.  A vaginal exam is not considered an invasive procedure.  In the Definitions and Guidance Document (on the Resources page on the PAE website </a:t>
            </a:r>
            <a:r>
              <a:rPr lang="en-US" dirty="0">
                <a:hlinkClick r:id="rId3"/>
              </a:rPr>
              <a:t>www.paetexas.org</a:t>
            </a:r>
            <a:r>
              <a:rPr lang="en-US" dirty="0"/>
              <a:t>), a reference is made to the List of Invasive, High Risk or Non-Surgical Procedures, Institute of Clinical System Improvement.  This reference appears the NQF Appendix B column for Wrong Procedure.  This list states that a vaginal exam is not considered to be an Invasive, High Risk or Non-Surgical Procedure.</a:t>
            </a:r>
          </a:p>
          <a:p>
            <a:pPr marL="228600" indent="-228600">
              <a:buAutoNum type="alphaUcPeriod"/>
            </a:pPr>
            <a:endParaRPr lang="en-US" dirty="0"/>
          </a:p>
          <a:p>
            <a:r>
              <a:rPr lang="en-US" dirty="0"/>
              <a:t>The list is (Appendix A) in the Non OP Procedural Safety Fourth Edition Sept 12.  </a:t>
            </a:r>
          </a:p>
          <a:p>
            <a:r>
              <a:rPr lang="en-US" dirty="0"/>
              <a:t>Go to   </a:t>
            </a:r>
            <a:r>
              <a:rPr lang="en-US" b="1" u="sng" dirty="0">
                <a:hlinkClick r:id="rId4"/>
              </a:rPr>
              <a:t>www.icsi.org</a:t>
            </a:r>
            <a:r>
              <a:rPr lang="en-US" b="1" dirty="0"/>
              <a:t>  and Search for it </a:t>
            </a:r>
          </a:p>
          <a:p>
            <a:endParaRPr lang="en-US" b="1" dirty="0"/>
          </a:p>
          <a:p>
            <a:r>
              <a:rPr lang="en-US" b="1" dirty="0"/>
              <a:t>Or try this URL:  </a:t>
            </a:r>
            <a:r>
              <a:rPr lang="en-US" dirty="0">
                <a:hlinkClick r:id="rId5"/>
              </a:rPr>
              <a:t>https://www.icsi.org/_asset/1hht9h/NonOR.pdf</a:t>
            </a:r>
            <a:r>
              <a:rPr lang="en-US" dirty="0"/>
              <a:t>	</a:t>
            </a:r>
          </a:p>
        </p:txBody>
      </p:sp>
      <p:sp>
        <p:nvSpPr>
          <p:cNvPr id="4" name="Slide Number Placeholder 3"/>
          <p:cNvSpPr>
            <a:spLocks noGrp="1"/>
          </p:cNvSpPr>
          <p:nvPr>
            <p:ph type="sldNum" sz="quarter" idx="10"/>
          </p:nvPr>
        </p:nvSpPr>
        <p:spPr/>
        <p:txBody>
          <a:bodyPr/>
          <a:lstStyle/>
          <a:p>
            <a:fld id="{8FF7F7BC-AB40-47B0-B57C-CA84FD99BB0D}" type="slidenum">
              <a:rPr lang="en-US" smtClean="0"/>
              <a:t>38</a:t>
            </a:fld>
            <a:endParaRPr lang="en-US"/>
          </a:p>
        </p:txBody>
      </p:sp>
    </p:spTree>
    <p:extLst>
      <p:ext uri="{BB962C8B-B14F-4D97-AF65-F5344CB8AC3E}">
        <p14:creationId xmlns:p14="http://schemas.microsoft.com/office/powerpoint/2010/main" val="22815239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81450"/>
          </a:xfrm>
        </p:spPr>
        <p:txBody>
          <a:bodyPr/>
          <a:lstStyle/>
          <a:p>
            <a:pPr marL="228600" indent="-228600">
              <a:buAutoNum type="alphaUcPeriod"/>
            </a:pPr>
            <a:r>
              <a:rPr lang="en-US" dirty="0"/>
              <a:t>If  a patient death or severe harm is associated with a postpartum hemorrhage then it would meet the criteria for a reportable Perinatal PAE.  Our guidance does not include an amount of blood loss or units of blood given. Determination of harm would be made by the facility’s patient safety team.  However, the administration of 4 units of packed red blood cells is a severe harm according to the Joint Commission’s Sentinel Event guideline (</a:t>
            </a:r>
            <a:r>
              <a:rPr lang="en-US" i="1" dirty="0"/>
              <a:t>Comprehensive Accreditation Manual for Hospitals Update 2, January 2016) </a:t>
            </a:r>
            <a:r>
              <a:rPr lang="en-US" dirty="0"/>
              <a:t>which states </a:t>
            </a:r>
            <a:r>
              <a:rPr lang="en-US" i="1" dirty="0"/>
              <a:t>“</a:t>
            </a:r>
            <a:r>
              <a:rPr lang="en-US" dirty="0"/>
              <a:t>Severe maternal morbidity (not primarily related to the natural course of the patient’s illness or underlying condition) when it reaches a patient and results in any of the following: Permanent harm or severe temporary harm as a sentinel event.  Further, </a:t>
            </a:r>
            <a:r>
              <a:rPr lang="en-US" i="1" dirty="0"/>
              <a:t>severe maternal morbidity </a:t>
            </a:r>
            <a:r>
              <a:rPr lang="en-US" dirty="0"/>
              <a:t>is defined, by the American College of Obstetrics and Gynecology, the US Centers for Disease Control and Prevention, and the Society of Maternal-Fetal Medicine, as a patient safety event that occurs intrapartum through the immediate postpartum period (24 </a:t>
            </a:r>
            <a:r>
              <a:rPr lang="en-US" dirty="0" err="1"/>
              <a:t>hrs</a:t>
            </a:r>
            <a:r>
              <a:rPr lang="en-US" dirty="0"/>
              <a:t>), that requires the transfusion of 4 or more units of packed red blood cells and/or admission to the intensive care unit (ICU).”  For Texas, consideration for severe harm would certainly mirror Joint Commission and that determination could be made even with a lesser number of transfusions if other circumstances warrant it. In addition, the PAE for Perinatal events, includes the time frame within 42 days post-delivery. </a:t>
            </a:r>
          </a:p>
        </p:txBody>
      </p:sp>
      <p:sp>
        <p:nvSpPr>
          <p:cNvPr id="4" name="Slide Number Placeholder 3"/>
          <p:cNvSpPr>
            <a:spLocks noGrp="1"/>
          </p:cNvSpPr>
          <p:nvPr>
            <p:ph type="sldNum" sz="quarter" idx="10"/>
          </p:nvPr>
        </p:nvSpPr>
        <p:spPr/>
        <p:txBody>
          <a:bodyPr/>
          <a:lstStyle/>
          <a:p>
            <a:fld id="{8FF7F7BC-AB40-47B0-B57C-CA84FD99BB0D}" type="slidenum">
              <a:rPr lang="en-US" smtClean="0"/>
              <a:t>39</a:t>
            </a:fld>
            <a:endParaRPr lang="en-US"/>
          </a:p>
        </p:txBody>
      </p:sp>
    </p:spTree>
    <p:extLst>
      <p:ext uri="{BB962C8B-B14F-4D97-AF65-F5344CB8AC3E}">
        <p14:creationId xmlns:p14="http://schemas.microsoft.com/office/powerpoint/2010/main" val="3180795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few slides are instructions for completing the Annual Survey—which is required for all facilities.  It provides statistics that we use in two ways—we post your numbers on your Consumer and Technical Healthcare Safety Reports on the internet for the public.   Secondly, we use the aggregate numbers in the Annual Healthcare Safety Report that is available for anyone on Healthcare Safety website. </a:t>
            </a:r>
          </a:p>
        </p:txBody>
      </p:sp>
      <p:sp>
        <p:nvSpPr>
          <p:cNvPr id="4" name="Slide Number Placeholder 3"/>
          <p:cNvSpPr>
            <a:spLocks noGrp="1"/>
          </p:cNvSpPr>
          <p:nvPr>
            <p:ph type="sldNum" sz="quarter" idx="10"/>
          </p:nvPr>
        </p:nvSpPr>
        <p:spPr/>
        <p:txBody>
          <a:bodyPr/>
          <a:lstStyle/>
          <a:p>
            <a:fld id="{8FF7F7BC-AB40-47B0-B57C-CA84FD99BB0D}" type="slidenum">
              <a:rPr lang="en-US" smtClean="0"/>
              <a:t>4</a:t>
            </a:fld>
            <a:endParaRPr lang="en-US"/>
          </a:p>
        </p:txBody>
      </p:sp>
    </p:spTree>
    <p:extLst>
      <p:ext uri="{BB962C8B-B14F-4D97-AF65-F5344CB8AC3E}">
        <p14:creationId xmlns:p14="http://schemas.microsoft.com/office/powerpoint/2010/main" val="25683195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p:cNvPicPr>
            <a:picLocks noChangeAspect="1"/>
          </p:cNvPicPr>
          <p:nvPr/>
        </p:nvPicPr>
        <p:blipFill>
          <a:blip r:embed="rId3"/>
          <a:stretch>
            <a:fillRect/>
          </a:stretch>
        </p:blipFill>
        <p:spPr>
          <a:xfrm>
            <a:off x="749691" y="5537327"/>
            <a:ext cx="5400697" cy="1617475"/>
          </a:xfrm>
          <a:prstGeom prst="rect">
            <a:avLst/>
          </a:prstGeom>
        </p:spPr>
      </p:pic>
      <p:sp>
        <p:nvSpPr>
          <p:cNvPr id="3" name="Notes Placeholder 2"/>
          <p:cNvSpPr>
            <a:spLocks noGrp="1"/>
          </p:cNvSpPr>
          <p:nvPr>
            <p:ph type="body" idx="1"/>
          </p:nvPr>
        </p:nvSpPr>
        <p:spPr>
          <a:xfrm>
            <a:off x="663988" y="4419600"/>
            <a:ext cx="5486400" cy="3600450"/>
          </a:xfrm>
        </p:spPr>
        <p:txBody>
          <a:bodyPr/>
          <a:lstStyle/>
          <a:p>
            <a:r>
              <a:rPr lang="en-US" dirty="0"/>
              <a:t>A. Yes, this PAE is only with venous catheterization. </a:t>
            </a:r>
            <a:r>
              <a:rPr lang="en-US" dirty="0">
                <a:latin typeface="Calibri" panose="020F0502020204030204" pitchFamily="34" charset="0"/>
              </a:rPr>
              <a:t>Yes, this PAE is only with venous catheterization.  A pneumothorax that occurs during a nerve block would be excluded.  The associated ICD-10 codes for this PAE can be found in the notes section of this slide and you can see it is meant to be with venous catheterization. </a:t>
            </a:r>
            <a:r>
              <a:rPr lang="en-US" dirty="0"/>
              <a:t>Here are the ICD-10 codes, so you can see it is meant to be with venous catheterization.  </a:t>
            </a:r>
          </a:p>
        </p:txBody>
      </p:sp>
      <p:sp>
        <p:nvSpPr>
          <p:cNvPr id="4" name="Slide Number Placeholder 3"/>
          <p:cNvSpPr>
            <a:spLocks noGrp="1"/>
          </p:cNvSpPr>
          <p:nvPr>
            <p:ph type="sldNum" sz="quarter" idx="10"/>
          </p:nvPr>
        </p:nvSpPr>
        <p:spPr/>
        <p:txBody>
          <a:bodyPr/>
          <a:lstStyle/>
          <a:p>
            <a:fld id="{8FF7F7BC-AB40-47B0-B57C-CA84FD99BB0D}" type="slidenum">
              <a:rPr lang="en-US" smtClean="0"/>
              <a:t>40</a:t>
            </a:fld>
            <a:endParaRPr lang="en-US"/>
          </a:p>
        </p:txBody>
      </p:sp>
    </p:spTree>
    <p:extLst>
      <p:ext uri="{BB962C8B-B14F-4D97-AF65-F5344CB8AC3E}">
        <p14:creationId xmlns:p14="http://schemas.microsoft.com/office/powerpoint/2010/main" val="13597210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If the event described results in patient death or severe harm then yes it would qualify as a PAE to be reported.  Transitions are problematic and that is why this is a Serious Reportable Event.   </a:t>
            </a:r>
          </a:p>
          <a:p>
            <a:endParaRPr lang="en-US" dirty="0"/>
          </a:p>
          <a:p>
            <a:r>
              <a:rPr lang="en-US" dirty="0"/>
              <a:t>A2.  This would be a delay in care and not reportable.  Even though the delay in carrying out the order caused an untimely communication of results, a failure to fulfil orders was not the intent of the this PAE; rather, it has everything to do with failure to communicate or follow up results once obtained. </a:t>
            </a:r>
          </a:p>
        </p:txBody>
      </p:sp>
      <p:sp>
        <p:nvSpPr>
          <p:cNvPr id="4" name="Slide Number Placeholder 3"/>
          <p:cNvSpPr>
            <a:spLocks noGrp="1"/>
          </p:cNvSpPr>
          <p:nvPr>
            <p:ph type="sldNum" sz="quarter" idx="10"/>
          </p:nvPr>
        </p:nvSpPr>
        <p:spPr/>
        <p:txBody>
          <a:bodyPr/>
          <a:lstStyle/>
          <a:p>
            <a:fld id="{8FF7F7BC-AB40-47B0-B57C-CA84FD99BB0D}" type="slidenum">
              <a:rPr lang="en-US" smtClean="0"/>
              <a:t>41</a:t>
            </a:fld>
            <a:endParaRPr lang="en-US"/>
          </a:p>
        </p:txBody>
      </p:sp>
    </p:spTree>
    <p:extLst>
      <p:ext uri="{BB962C8B-B14F-4D97-AF65-F5344CB8AC3E}">
        <p14:creationId xmlns:p14="http://schemas.microsoft.com/office/powerpoint/2010/main" val="6091562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At this time, we do not include a time frame in our guidance.  If death or severe harm occurs associated with the elopement, no matter the time, it is reportable.</a:t>
            </a:r>
          </a:p>
          <a:p>
            <a:endParaRPr lang="en-US" dirty="0"/>
          </a:p>
          <a:p>
            <a:r>
              <a:rPr lang="en-US" dirty="0"/>
              <a:t>A2. A facility could find this out if 1) the facility finds the eloped person, or the person is brought back to the facility and harm is determined, 2) the medical practitioner tells the facility what happened to the patient, or 3) a credible third party tells the facility, such as law enforcement or a reliable family member.   There may be other ways as well.</a:t>
            </a:r>
          </a:p>
          <a:p>
            <a:endParaRPr lang="en-US" dirty="0"/>
          </a:p>
          <a:p>
            <a:r>
              <a:rPr lang="en-US" dirty="0"/>
              <a:t>A3. This would be a decision that the facility’s patient safety team would make.  The wording is “associated with” is included in the Definitions and Guidance document and reads “</a:t>
            </a:r>
            <a:r>
              <a:rPr lang="en-US" i="1" dirty="0"/>
              <a:t>Associated With</a:t>
            </a:r>
            <a:r>
              <a:rPr lang="en-US" dirty="0"/>
              <a:t> means that it is reasonable to initially assume that the adverse event was due to the referenced course of care; further investigation and/or root cause analysis of the unplanned event may be needed to confirm or refute the presumed relationship.”  Therefore if it is reasonable to assume that patient death or severe harm that occurred was related to the elopement, then it would be reportable. </a:t>
            </a:r>
            <a:endParaRPr lang="en-US" i="1" dirty="0"/>
          </a:p>
          <a:p>
            <a:pPr marL="228600" indent="-228600">
              <a:buAutoNum type="alphaUcPeriod"/>
            </a:pPr>
            <a:endParaRPr lang="en-US" dirty="0"/>
          </a:p>
          <a:p>
            <a:pPr marL="228600" indent="-228600">
              <a:buAutoNum type="alphaUcPeriod"/>
            </a:pPr>
            <a:endParaRPr lang="en-US" dirty="0"/>
          </a:p>
        </p:txBody>
      </p:sp>
      <p:sp>
        <p:nvSpPr>
          <p:cNvPr id="4" name="Slide Number Placeholder 3"/>
          <p:cNvSpPr>
            <a:spLocks noGrp="1"/>
          </p:cNvSpPr>
          <p:nvPr>
            <p:ph type="sldNum" sz="quarter" idx="10"/>
          </p:nvPr>
        </p:nvSpPr>
        <p:spPr/>
        <p:txBody>
          <a:bodyPr/>
          <a:lstStyle/>
          <a:p>
            <a:fld id="{8FF7F7BC-AB40-47B0-B57C-CA84FD99BB0D}" type="slidenum">
              <a:rPr lang="en-US" smtClean="0"/>
              <a:t>42</a:t>
            </a:fld>
            <a:endParaRPr lang="en-US"/>
          </a:p>
        </p:txBody>
      </p:sp>
    </p:spTree>
    <p:extLst>
      <p:ext uri="{BB962C8B-B14F-4D97-AF65-F5344CB8AC3E}">
        <p14:creationId xmlns:p14="http://schemas.microsoft.com/office/powerpoint/2010/main" val="5751285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At this time, we do not include a time frame in our guidance.  If death or severe harm occurs associated with the elopement, no matter the time, it is reportable.</a:t>
            </a:r>
          </a:p>
          <a:p>
            <a:endParaRPr lang="en-US" dirty="0"/>
          </a:p>
          <a:p>
            <a:r>
              <a:rPr lang="en-US" dirty="0"/>
              <a:t>A2. A facility could find this out if 1) the facility finds the eloped person, or the person is brought back to the facility and harm is determined, 2) the medical practitioner tells the facility what happened to the patient, or 3) a credible third party tells the facility, such as law enforcement or a reliable family member.   There may be other ways as well.</a:t>
            </a:r>
          </a:p>
          <a:p>
            <a:endParaRPr lang="en-US" dirty="0"/>
          </a:p>
          <a:p>
            <a:r>
              <a:rPr lang="en-US" dirty="0"/>
              <a:t>A3. This would be a decision that the facility’s patient safety team would make.  The wording is “associated with” is included in the Definitions and Guidance document and reads “</a:t>
            </a:r>
            <a:r>
              <a:rPr lang="en-US" i="1" dirty="0"/>
              <a:t>Associated With</a:t>
            </a:r>
            <a:r>
              <a:rPr lang="en-US" dirty="0"/>
              <a:t> means that it is reasonable to initially assume that the adverse event was due to the referenced course of care; further investigation and/or root cause analysis of the unplanned event may be needed to confirm or refute the presumed relationship.”  Therefore if it is reasonable to assume that patient death or severe harm that occurred was related to the elopement, then it would be reportable. </a:t>
            </a:r>
            <a:endParaRPr lang="en-US" i="1" dirty="0"/>
          </a:p>
          <a:p>
            <a:pPr marL="228600" indent="-228600">
              <a:buAutoNum type="alphaUcPeriod"/>
            </a:pPr>
            <a:endParaRPr lang="en-US" dirty="0"/>
          </a:p>
          <a:p>
            <a:pPr marL="228600" indent="-228600">
              <a:buAutoNum type="alphaUcPeriod"/>
            </a:pPr>
            <a:endParaRPr lang="en-US" dirty="0"/>
          </a:p>
        </p:txBody>
      </p:sp>
      <p:sp>
        <p:nvSpPr>
          <p:cNvPr id="4" name="Slide Number Placeholder 3"/>
          <p:cNvSpPr>
            <a:spLocks noGrp="1"/>
          </p:cNvSpPr>
          <p:nvPr>
            <p:ph type="sldNum" sz="quarter" idx="10"/>
          </p:nvPr>
        </p:nvSpPr>
        <p:spPr/>
        <p:txBody>
          <a:bodyPr/>
          <a:lstStyle/>
          <a:p>
            <a:fld id="{8FF7F7BC-AB40-47B0-B57C-CA84FD99BB0D}" type="slidenum">
              <a:rPr lang="en-US" smtClean="0"/>
              <a:t>43</a:t>
            </a:fld>
            <a:endParaRPr lang="en-US"/>
          </a:p>
        </p:txBody>
      </p:sp>
    </p:spTree>
    <p:extLst>
      <p:ext uri="{BB962C8B-B14F-4D97-AF65-F5344CB8AC3E}">
        <p14:creationId xmlns:p14="http://schemas.microsoft.com/office/powerpoint/2010/main" val="3033747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Yes this would be reportable.  For Texas, if the incision is closed and foreign object is still retained, it is a “Foreign Object Retained”.   Please refer to the specifications, definitions and exclusions in the Definitions and Guidance Document. There is a Texas Note that says we are following Joint Commission Object Retained Sentinel Event guideline which states that a foreign object is considered retained if it is not intended to remain, and is incidentally found to be in any part of the patient’s body after completion of the skin closure.  Also please note that there are exclusions.   </a:t>
            </a:r>
          </a:p>
        </p:txBody>
      </p:sp>
      <p:sp>
        <p:nvSpPr>
          <p:cNvPr id="4" name="Slide Number Placeholder 3"/>
          <p:cNvSpPr>
            <a:spLocks noGrp="1"/>
          </p:cNvSpPr>
          <p:nvPr>
            <p:ph type="sldNum" sz="quarter" idx="10"/>
          </p:nvPr>
        </p:nvSpPr>
        <p:spPr/>
        <p:txBody>
          <a:bodyPr/>
          <a:lstStyle/>
          <a:p>
            <a:fld id="{8FF7F7BC-AB40-47B0-B57C-CA84FD99BB0D}" type="slidenum">
              <a:rPr lang="en-US" smtClean="0"/>
              <a:t>44</a:t>
            </a:fld>
            <a:endParaRPr lang="en-US"/>
          </a:p>
        </p:txBody>
      </p:sp>
    </p:spTree>
    <p:extLst>
      <p:ext uri="{BB962C8B-B14F-4D97-AF65-F5344CB8AC3E}">
        <p14:creationId xmlns:p14="http://schemas.microsoft.com/office/powerpoint/2010/main" val="34168327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If Home Health did not use any 4X4s for their wound </a:t>
            </a:r>
            <a:r>
              <a:rPr lang="en-US" dirty="0" err="1"/>
              <a:t>vac</a:t>
            </a:r>
            <a:r>
              <a:rPr lang="en-US" dirty="0"/>
              <a:t> dressing change, and especially if it was a radiopaque 4X4, then it would have been left in the wound from the OR, so it would be reportable as a foreign object retained.  </a:t>
            </a:r>
          </a:p>
        </p:txBody>
      </p:sp>
      <p:sp>
        <p:nvSpPr>
          <p:cNvPr id="4" name="Slide Number Placeholder 3"/>
          <p:cNvSpPr>
            <a:spLocks noGrp="1"/>
          </p:cNvSpPr>
          <p:nvPr>
            <p:ph type="sldNum" sz="quarter" idx="10"/>
          </p:nvPr>
        </p:nvSpPr>
        <p:spPr/>
        <p:txBody>
          <a:bodyPr/>
          <a:lstStyle/>
          <a:p>
            <a:fld id="{8FF7F7BC-AB40-47B0-B57C-CA84FD99BB0D}" type="slidenum">
              <a:rPr lang="en-US" smtClean="0"/>
              <a:t>45</a:t>
            </a:fld>
            <a:endParaRPr lang="en-US"/>
          </a:p>
        </p:txBody>
      </p:sp>
    </p:spTree>
    <p:extLst>
      <p:ext uri="{BB962C8B-B14F-4D97-AF65-F5344CB8AC3E}">
        <p14:creationId xmlns:p14="http://schemas.microsoft.com/office/powerpoint/2010/main" val="6898773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TxHSN reporting schedule for PAE events. Please note that the asterisk dates are the last day to verify that you have NO PAEs to report for that time period. </a:t>
            </a:r>
          </a:p>
        </p:txBody>
      </p:sp>
      <p:sp>
        <p:nvSpPr>
          <p:cNvPr id="4" name="Slide Number Placeholder 3"/>
          <p:cNvSpPr>
            <a:spLocks noGrp="1"/>
          </p:cNvSpPr>
          <p:nvPr>
            <p:ph type="sldNum" sz="quarter" idx="10"/>
          </p:nvPr>
        </p:nvSpPr>
        <p:spPr/>
        <p:txBody>
          <a:bodyPr/>
          <a:lstStyle/>
          <a:p>
            <a:fld id="{F271CCD5-CBD6-411C-A87A-3EFF8E469411}" type="slidenum">
              <a:rPr lang="en-US" smtClean="0"/>
              <a:pPr/>
              <a:t>46</a:t>
            </a:fld>
            <a:endParaRPr lang="en-US" dirty="0"/>
          </a:p>
        </p:txBody>
      </p:sp>
    </p:spTree>
    <p:extLst>
      <p:ext uri="{BB962C8B-B14F-4D97-AF65-F5344CB8AC3E}">
        <p14:creationId xmlns:p14="http://schemas.microsoft.com/office/powerpoint/2010/main" val="31832801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reporting of PAE events is a new process for facilities as well as for our reporting software, DSHS has changed the instructions for reporting “NO PAE Events”  with regard to when the process is available.  You can see that prior to this presentation I gave a different time frame for when you could report that you had “NO PAE Events” in TxHSN.  Here is an updated slide.  </a:t>
            </a:r>
          </a:p>
        </p:txBody>
      </p:sp>
      <p:sp>
        <p:nvSpPr>
          <p:cNvPr id="4" name="Slide Number Placeholder 3"/>
          <p:cNvSpPr>
            <a:spLocks noGrp="1"/>
          </p:cNvSpPr>
          <p:nvPr>
            <p:ph type="sldNum" sz="quarter" idx="10"/>
          </p:nvPr>
        </p:nvSpPr>
        <p:spPr/>
        <p:txBody>
          <a:bodyPr/>
          <a:lstStyle/>
          <a:p>
            <a:fld id="{8FF7F7BC-AB40-47B0-B57C-CA84FD99BB0D}" type="slidenum">
              <a:rPr lang="en-US" smtClean="0"/>
              <a:t>47</a:t>
            </a:fld>
            <a:endParaRPr lang="en-US"/>
          </a:p>
        </p:txBody>
      </p:sp>
    </p:spTree>
    <p:extLst>
      <p:ext uri="{BB962C8B-B14F-4D97-AF65-F5344CB8AC3E}">
        <p14:creationId xmlns:p14="http://schemas.microsoft.com/office/powerpoint/2010/main" val="17907022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visual that you can use if desired for knowing when you can report “NO PAE Events”.  </a:t>
            </a:r>
          </a:p>
          <a:p>
            <a:endParaRPr lang="en-US" dirty="0"/>
          </a:p>
          <a:p>
            <a:r>
              <a:rPr lang="en-US" dirty="0"/>
              <a:t>Green cells—indicate H1 time period (first half of the year—Jan – June) and includes the 1</a:t>
            </a:r>
            <a:r>
              <a:rPr lang="en-US" baseline="30000" dirty="0"/>
              <a:t>st</a:t>
            </a:r>
            <a:r>
              <a:rPr lang="en-US" dirty="0"/>
              <a:t> and 2</a:t>
            </a:r>
            <a:r>
              <a:rPr lang="en-US" baseline="30000" dirty="0"/>
              <a:t>nd</a:t>
            </a:r>
            <a:r>
              <a:rPr lang="en-US" dirty="0"/>
              <a:t> quarters.  You can access the Question Package “Report No PAE Events” during the months that appear above the green bar “Report No PAE Events for H1”. </a:t>
            </a:r>
          </a:p>
          <a:p>
            <a:endParaRPr lang="en-US" dirty="0"/>
          </a:p>
          <a:p>
            <a:r>
              <a:rPr lang="en-US" dirty="0"/>
              <a:t>Yellow cells—indicate H2 time period (second half of the year—July – Dec) and includes the 3</a:t>
            </a:r>
            <a:r>
              <a:rPr lang="en-US" baseline="30000" dirty="0"/>
              <a:t>rd</a:t>
            </a:r>
            <a:r>
              <a:rPr lang="en-US" dirty="0"/>
              <a:t> and 4</a:t>
            </a:r>
            <a:r>
              <a:rPr lang="en-US" baseline="30000" dirty="0"/>
              <a:t>th</a:t>
            </a:r>
            <a:r>
              <a:rPr lang="en-US" dirty="0"/>
              <a:t> quarters.  You can access the Question Package “Report No PAE Events” during the months that appear above the yellow bar “Report No PAE Events for H2”. </a:t>
            </a:r>
          </a:p>
          <a:p>
            <a:endParaRPr lang="en-US" dirty="0"/>
          </a:p>
        </p:txBody>
      </p:sp>
      <p:sp>
        <p:nvSpPr>
          <p:cNvPr id="4" name="Slide Number Placeholder 3"/>
          <p:cNvSpPr>
            <a:spLocks noGrp="1"/>
          </p:cNvSpPr>
          <p:nvPr>
            <p:ph type="sldNum" sz="quarter" idx="10"/>
          </p:nvPr>
        </p:nvSpPr>
        <p:spPr/>
        <p:txBody>
          <a:bodyPr/>
          <a:lstStyle/>
          <a:p>
            <a:fld id="{8FF7F7BC-AB40-47B0-B57C-CA84FD99BB0D}" type="slidenum">
              <a:rPr lang="en-US" smtClean="0"/>
              <a:t>48</a:t>
            </a:fld>
            <a:endParaRPr lang="en-US"/>
          </a:p>
        </p:txBody>
      </p:sp>
    </p:spTree>
    <p:extLst>
      <p:ext uri="{BB962C8B-B14F-4D97-AF65-F5344CB8AC3E}">
        <p14:creationId xmlns:p14="http://schemas.microsoft.com/office/powerpoint/2010/main" val="10063339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simply a visual display of when you can first report and last report NO PAE Events for a given half year.  </a:t>
            </a:r>
          </a:p>
          <a:p>
            <a:endParaRPr lang="en-US" dirty="0"/>
          </a:p>
          <a:p>
            <a:r>
              <a:rPr lang="en-US" dirty="0"/>
              <a:t>Remember if you have an event occur and you enter it after you have already gone into the “Report NO PAE Events” question package and marked the appropriate box, it will override your mark.  There is nothing you have to do.  </a:t>
            </a:r>
          </a:p>
        </p:txBody>
      </p:sp>
      <p:sp>
        <p:nvSpPr>
          <p:cNvPr id="4" name="Slide Number Placeholder 3"/>
          <p:cNvSpPr>
            <a:spLocks noGrp="1"/>
          </p:cNvSpPr>
          <p:nvPr>
            <p:ph type="sldNum" sz="quarter" idx="10"/>
          </p:nvPr>
        </p:nvSpPr>
        <p:spPr/>
        <p:txBody>
          <a:bodyPr/>
          <a:lstStyle/>
          <a:p>
            <a:fld id="{8FF7F7BC-AB40-47B0-B57C-CA84FD99BB0D}" type="slidenum">
              <a:rPr lang="en-US" smtClean="0"/>
              <a:t>49</a:t>
            </a:fld>
            <a:endParaRPr lang="en-US"/>
          </a:p>
        </p:txBody>
      </p:sp>
    </p:spTree>
    <p:extLst>
      <p:ext uri="{BB962C8B-B14F-4D97-AF65-F5344CB8AC3E}">
        <p14:creationId xmlns:p14="http://schemas.microsoft.com/office/powerpoint/2010/main" val="3959217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important distinction is that if your facility reports infection data to NHSN, then you will complete the survey in NHSN.  We will import that data with your infection data.  All other facilities, including most ASCs and some hospitals that do not have to report to NHSN will complete the annual survey in TxHSN.  You should complete the survey no later than June 30</a:t>
            </a:r>
            <a:r>
              <a:rPr lang="en-US" baseline="30000" dirty="0"/>
              <a:t>th</a:t>
            </a:r>
            <a:r>
              <a:rPr lang="en-US" dirty="0"/>
              <a:t> in order for the numbers to be posted with your H1 report.  </a:t>
            </a:r>
          </a:p>
        </p:txBody>
      </p:sp>
      <p:sp>
        <p:nvSpPr>
          <p:cNvPr id="4" name="Slide Number Placeholder 3"/>
          <p:cNvSpPr>
            <a:spLocks noGrp="1"/>
          </p:cNvSpPr>
          <p:nvPr>
            <p:ph type="sldNum" sz="quarter" idx="10"/>
          </p:nvPr>
        </p:nvSpPr>
        <p:spPr/>
        <p:txBody>
          <a:bodyPr/>
          <a:lstStyle/>
          <a:p>
            <a:fld id="{8FF7F7BC-AB40-47B0-B57C-CA84FD99BB0D}" type="slidenum">
              <a:rPr lang="en-US" smtClean="0"/>
              <a:t>5</a:t>
            </a:fld>
            <a:endParaRPr lang="en-US"/>
          </a:p>
        </p:txBody>
      </p:sp>
    </p:spTree>
    <p:extLst>
      <p:ext uri="{BB962C8B-B14F-4D97-AF65-F5344CB8AC3E}">
        <p14:creationId xmlns:p14="http://schemas.microsoft.com/office/powerpoint/2010/main" val="26162928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a Report No PAE Events question package that has reported a PAE for H1 2016.  </a:t>
            </a:r>
          </a:p>
        </p:txBody>
      </p:sp>
      <p:sp>
        <p:nvSpPr>
          <p:cNvPr id="4" name="Slide Number Placeholder 3"/>
          <p:cNvSpPr>
            <a:spLocks noGrp="1"/>
          </p:cNvSpPr>
          <p:nvPr>
            <p:ph type="sldNum" sz="quarter" idx="10"/>
          </p:nvPr>
        </p:nvSpPr>
        <p:spPr/>
        <p:txBody>
          <a:bodyPr/>
          <a:lstStyle/>
          <a:p>
            <a:fld id="{8FF7F7BC-AB40-47B0-B57C-CA84FD99BB0D}" type="slidenum">
              <a:rPr lang="en-US" smtClean="0"/>
              <a:t>50</a:t>
            </a:fld>
            <a:endParaRPr lang="en-US"/>
          </a:p>
        </p:txBody>
      </p:sp>
    </p:spTree>
    <p:extLst>
      <p:ext uri="{BB962C8B-B14F-4D97-AF65-F5344CB8AC3E}">
        <p14:creationId xmlns:p14="http://schemas.microsoft.com/office/powerpoint/2010/main" val="20631430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visual of the report that gets posted to the internet.  All reported events are listed.</a:t>
            </a:r>
          </a:p>
        </p:txBody>
      </p:sp>
      <p:sp>
        <p:nvSpPr>
          <p:cNvPr id="4" name="Slide Number Placeholder 3"/>
          <p:cNvSpPr>
            <a:spLocks noGrp="1"/>
          </p:cNvSpPr>
          <p:nvPr>
            <p:ph type="sldNum" sz="quarter" idx="10"/>
          </p:nvPr>
        </p:nvSpPr>
        <p:spPr/>
        <p:txBody>
          <a:bodyPr/>
          <a:lstStyle/>
          <a:p>
            <a:fld id="{F271CCD5-CBD6-411C-A87A-3EFF8E469411}" type="slidenum">
              <a:rPr lang="en-US" smtClean="0"/>
              <a:pPr/>
              <a:t>51</a:t>
            </a:fld>
            <a:endParaRPr lang="en-US" dirty="0"/>
          </a:p>
        </p:txBody>
      </p:sp>
    </p:spTree>
    <p:extLst>
      <p:ext uri="{BB962C8B-B14F-4D97-AF65-F5344CB8AC3E}">
        <p14:creationId xmlns:p14="http://schemas.microsoft.com/office/powerpoint/2010/main" val="1604676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visual of a facility that reported No PAEs for this time period.</a:t>
            </a:r>
          </a:p>
        </p:txBody>
      </p:sp>
      <p:sp>
        <p:nvSpPr>
          <p:cNvPr id="4" name="Slide Number Placeholder 3"/>
          <p:cNvSpPr>
            <a:spLocks noGrp="1"/>
          </p:cNvSpPr>
          <p:nvPr>
            <p:ph type="sldNum" sz="quarter" idx="10"/>
          </p:nvPr>
        </p:nvSpPr>
        <p:spPr/>
        <p:txBody>
          <a:bodyPr/>
          <a:lstStyle/>
          <a:p>
            <a:fld id="{8FF7F7BC-AB40-47B0-B57C-CA84FD99BB0D}" type="slidenum">
              <a:rPr lang="en-US" smtClean="0"/>
              <a:t>52</a:t>
            </a:fld>
            <a:endParaRPr lang="en-US"/>
          </a:p>
        </p:txBody>
      </p:sp>
    </p:spTree>
    <p:extLst>
      <p:ext uri="{BB962C8B-B14F-4D97-AF65-F5344CB8AC3E}">
        <p14:creationId xmlns:p14="http://schemas.microsoft.com/office/powerpoint/2010/main" val="14093648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the posted report will look like to the public.  It will say that you reported zero events.</a:t>
            </a:r>
          </a:p>
          <a:p>
            <a:endParaRPr lang="en-US" dirty="0"/>
          </a:p>
          <a:p>
            <a:r>
              <a:rPr lang="en-US" dirty="0"/>
              <a:t>If you do not report any events and you miss the deadline to confirm that you had not PAEs to report, then the posted report to the public will say that you failed to report TxHSN events.</a:t>
            </a:r>
          </a:p>
        </p:txBody>
      </p:sp>
      <p:sp>
        <p:nvSpPr>
          <p:cNvPr id="4" name="Slide Number Placeholder 3"/>
          <p:cNvSpPr>
            <a:spLocks noGrp="1"/>
          </p:cNvSpPr>
          <p:nvPr>
            <p:ph type="sldNum" sz="quarter" idx="10"/>
          </p:nvPr>
        </p:nvSpPr>
        <p:spPr/>
        <p:txBody>
          <a:bodyPr/>
          <a:lstStyle/>
          <a:p>
            <a:fld id="{F271CCD5-CBD6-411C-A87A-3EFF8E469411}" type="slidenum">
              <a:rPr lang="en-US" smtClean="0"/>
              <a:pPr/>
              <a:t>53</a:t>
            </a:fld>
            <a:endParaRPr lang="en-US" dirty="0"/>
          </a:p>
        </p:txBody>
      </p:sp>
    </p:spTree>
    <p:extLst>
      <p:ext uri="{BB962C8B-B14F-4D97-AF65-F5344CB8AC3E}">
        <p14:creationId xmlns:p14="http://schemas.microsoft.com/office/powerpoint/2010/main" val="40269947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Health Care Safety webpage.  On this page there is a link to the HAI, PAE and MDRO websites.  </a:t>
            </a:r>
          </a:p>
        </p:txBody>
      </p:sp>
      <p:sp>
        <p:nvSpPr>
          <p:cNvPr id="4" name="Slide Number Placeholder 3"/>
          <p:cNvSpPr>
            <a:spLocks noGrp="1"/>
          </p:cNvSpPr>
          <p:nvPr>
            <p:ph type="sldNum" sz="quarter" idx="10"/>
          </p:nvPr>
        </p:nvSpPr>
        <p:spPr/>
        <p:txBody>
          <a:bodyPr/>
          <a:lstStyle/>
          <a:p>
            <a:fld id="{8FF7F7BC-AB40-47B0-B57C-CA84FD99BB0D}" type="slidenum">
              <a:rPr lang="en-US" smtClean="0"/>
              <a:t>54</a:t>
            </a:fld>
            <a:endParaRPr lang="en-US"/>
          </a:p>
        </p:txBody>
      </p:sp>
    </p:spTree>
    <p:extLst>
      <p:ext uri="{BB962C8B-B14F-4D97-AF65-F5344CB8AC3E}">
        <p14:creationId xmlns:p14="http://schemas.microsoft.com/office/powerpoint/2010/main" val="3923662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what the PAE website home page looks like.  </a:t>
            </a:r>
          </a:p>
          <a:p>
            <a:endParaRPr lang="en-US" dirty="0"/>
          </a:p>
          <a:p>
            <a:r>
              <a:rPr lang="en-US" dirty="0"/>
              <a:t>First, you can see an icon for signing up for email updates.  You are strongly encouraged to do this so that whenever anything is posted to the website you will received an email notice.</a:t>
            </a:r>
          </a:p>
          <a:p>
            <a:endParaRPr lang="en-US" dirty="0"/>
          </a:p>
          <a:p>
            <a:r>
              <a:rPr lang="en-US" dirty="0"/>
              <a:t>In the middle of the page, you will see headings for additional pages, such as Reporting, Resources etc.  </a:t>
            </a:r>
          </a:p>
          <a:p>
            <a:endParaRPr lang="en-US" dirty="0"/>
          </a:p>
          <a:p>
            <a:r>
              <a:rPr lang="en-US" dirty="0"/>
              <a:t>The Reporting Page will give you more information about completing your reports.  </a:t>
            </a:r>
          </a:p>
          <a:p>
            <a:endParaRPr lang="en-US" dirty="0"/>
          </a:p>
          <a:p>
            <a:r>
              <a:rPr lang="en-US" dirty="0"/>
              <a:t>There is a Data page which will take the user to a search menu to find reports by facility.</a:t>
            </a:r>
          </a:p>
          <a:p>
            <a:endParaRPr lang="en-US" dirty="0"/>
          </a:p>
          <a:p>
            <a:r>
              <a:rPr lang="en-US" dirty="0"/>
              <a:t>The Resources page has a PAE tool kit with a number of documents to assist you in the reporting process, as well as links to websites, and educational presentations.</a:t>
            </a:r>
          </a:p>
          <a:p>
            <a:endParaRPr lang="en-US" dirty="0"/>
          </a:p>
          <a:p>
            <a:r>
              <a:rPr lang="en-US" dirty="0"/>
              <a:t>There is a page with Advisory Panel information and then the Education/Training page which is where any upcoming educational presentations or webinars are posted and can be registered for.</a:t>
            </a:r>
          </a:p>
          <a:p>
            <a:endParaRPr lang="en-US" dirty="0"/>
          </a:p>
          <a:p>
            <a:endParaRPr lang="en-US" dirty="0"/>
          </a:p>
        </p:txBody>
      </p:sp>
      <p:sp>
        <p:nvSpPr>
          <p:cNvPr id="4" name="Slide Number Placeholder 3"/>
          <p:cNvSpPr>
            <a:spLocks noGrp="1"/>
          </p:cNvSpPr>
          <p:nvPr>
            <p:ph type="sldNum" sz="quarter" idx="10"/>
          </p:nvPr>
        </p:nvSpPr>
        <p:spPr/>
        <p:txBody>
          <a:bodyPr/>
          <a:lstStyle/>
          <a:p>
            <a:fld id="{32842384-280D-4F84-81CF-96E415F64BCE}" type="slidenum">
              <a:rPr lang="en-US" smtClean="0"/>
              <a:pPr/>
              <a:t>55</a:t>
            </a:fld>
            <a:endParaRPr lang="en-US" dirty="0"/>
          </a:p>
        </p:txBody>
      </p:sp>
    </p:spTree>
    <p:extLst>
      <p:ext uri="{BB962C8B-B14F-4D97-AF65-F5344CB8AC3E}">
        <p14:creationId xmlns:p14="http://schemas.microsoft.com/office/powerpoint/2010/main" val="9230082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very pleased to bring you the 2</a:t>
            </a:r>
            <a:r>
              <a:rPr lang="en-US" baseline="30000" dirty="0"/>
              <a:t>nd</a:t>
            </a:r>
            <a:r>
              <a:rPr lang="en-US" dirty="0"/>
              <a:t> Annual Healthcare Safety Conference to be held in San Antonio on August 18-19, 2016.  More information is forthcoming.  All designated contacts will receive notice when the website for registration is open.  There will be limited travel reimbursements available and we will be having a poster display so watch for the Call for Poster Abstracts.   The website for registration is </a:t>
            </a:r>
            <a:r>
              <a:rPr lang="en-US" dirty="0">
                <a:hlinkClick r:id="rId3"/>
              </a:rPr>
              <a:t>http://tdshshealthcaresafetyconference.com</a:t>
            </a:r>
            <a:endParaRPr lang="en-US" dirty="0"/>
          </a:p>
          <a:p>
            <a:endParaRPr lang="en-US" dirty="0"/>
          </a:p>
        </p:txBody>
      </p:sp>
      <p:sp>
        <p:nvSpPr>
          <p:cNvPr id="4" name="Slide Number Placeholder 3"/>
          <p:cNvSpPr>
            <a:spLocks noGrp="1"/>
          </p:cNvSpPr>
          <p:nvPr>
            <p:ph type="sldNum" sz="quarter" idx="10"/>
          </p:nvPr>
        </p:nvSpPr>
        <p:spPr/>
        <p:txBody>
          <a:bodyPr/>
          <a:lstStyle/>
          <a:p>
            <a:fld id="{8FF7F7BC-AB40-47B0-B57C-CA84FD99BB0D}" type="slidenum">
              <a:rPr lang="en-US" smtClean="0"/>
              <a:t>56</a:t>
            </a:fld>
            <a:endParaRPr lang="en-US"/>
          </a:p>
        </p:txBody>
      </p:sp>
    </p:spTree>
    <p:extLst>
      <p:ext uri="{BB962C8B-B14F-4D97-AF65-F5344CB8AC3E}">
        <p14:creationId xmlns:p14="http://schemas.microsoft.com/office/powerpoint/2010/main" val="18241970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PAE Help Desk Email is the first and best place to contact us for questions or assistance. There are three staff that monitor this email account.  </a:t>
            </a:r>
          </a:p>
        </p:txBody>
      </p:sp>
      <p:sp>
        <p:nvSpPr>
          <p:cNvPr id="4" name="Slide Number Placeholder 3"/>
          <p:cNvSpPr>
            <a:spLocks noGrp="1"/>
          </p:cNvSpPr>
          <p:nvPr>
            <p:ph type="sldNum" sz="quarter" idx="10"/>
          </p:nvPr>
        </p:nvSpPr>
        <p:spPr/>
        <p:txBody>
          <a:bodyPr/>
          <a:lstStyle/>
          <a:p>
            <a:fld id="{8FF7F7BC-AB40-47B0-B57C-CA84FD99BB0D}" type="slidenum">
              <a:rPr lang="en-US" smtClean="0"/>
              <a:t>57</a:t>
            </a:fld>
            <a:endParaRPr lang="en-US"/>
          </a:p>
        </p:txBody>
      </p:sp>
    </p:spTree>
    <p:extLst>
      <p:ext uri="{BB962C8B-B14F-4D97-AF65-F5344CB8AC3E}">
        <p14:creationId xmlns:p14="http://schemas.microsoft.com/office/powerpoint/2010/main" val="8376451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Take-A-Ways from this presentation. </a:t>
            </a:r>
          </a:p>
        </p:txBody>
      </p:sp>
      <p:sp>
        <p:nvSpPr>
          <p:cNvPr id="4" name="Slide Number Placeholder 3"/>
          <p:cNvSpPr>
            <a:spLocks noGrp="1"/>
          </p:cNvSpPr>
          <p:nvPr>
            <p:ph type="sldNum" sz="quarter" idx="10"/>
          </p:nvPr>
        </p:nvSpPr>
        <p:spPr/>
        <p:txBody>
          <a:bodyPr/>
          <a:lstStyle/>
          <a:p>
            <a:fld id="{8FF7F7BC-AB40-47B0-B57C-CA84FD99BB0D}" type="slidenum">
              <a:rPr lang="en-US" smtClean="0"/>
              <a:t>58</a:t>
            </a:fld>
            <a:endParaRPr lang="en-US"/>
          </a:p>
        </p:txBody>
      </p:sp>
    </p:spTree>
    <p:extLst>
      <p:ext uri="{BB962C8B-B14F-4D97-AF65-F5344CB8AC3E}">
        <p14:creationId xmlns:p14="http://schemas.microsoft.com/office/powerpoint/2010/main" val="7465194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concludes the presentation.  If you have any questions please send them to the PAE Help Desk at </a:t>
            </a:r>
            <a:r>
              <a:rPr lang="en-US" dirty="0">
                <a:hlinkClick r:id="rId3"/>
              </a:rPr>
              <a:t>paetexas@dshs.state.tx.us</a:t>
            </a:r>
            <a:r>
              <a:rPr lang="en-US" dirty="0"/>
              <a:t>.  </a:t>
            </a:r>
            <a:r>
              <a:rPr lang="en-US"/>
              <a:t>Thankyou!</a:t>
            </a:r>
          </a:p>
        </p:txBody>
      </p:sp>
      <p:sp>
        <p:nvSpPr>
          <p:cNvPr id="4" name="Slide Number Placeholder 3"/>
          <p:cNvSpPr>
            <a:spLocks noGrp="1"/>
          </p:cNvSpPr>
          <p:nvPr>
            <p:ph type="sldNum" sz="quarter" idx="10"/>
          </p:nvPr>
        </p:nvSpPr>
        <p:spPr/>
        <p:txBody>
          <a:bodyPr/>
          <a:lstStyle/>
          <a:p>
            <a:fld id="{F271CCD5-CBD6-411C-A87A-3EFF8E469411}" type="slidenum">
              <a:rPr lang="en-US" smtClean="0"/>
              <a:pPr/>
              <a:t>59</a:t>
            </a:fld>
            <a:endParaRPr lang="en-US" dirty="0"/>
          </a:p>
        </p:txBody>
      </p:sp>
    </p:spTree>
    <p:extLst>
      <p:ext uri="{BB962C8B-B14F-4D97-AF65-F5344CB8AC3E}">
        <p14:creationId xmlns:p14="http://schemas.microsoft.com/office/powerpoint/2010/main" val="1178543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enter your annual survey in TxHSN, click on the Create Survey Icon on the TxHSN Main Page.  The Create Annual Survey Record screen will then appear and you will need to enter a name for your survey.  Enter SURVEY2016, for this year of 2016.  The Record Type should already say “Patient Safety Component – Annual Facility Survey”.  If not use the pull down menu to find it.  Then Save.  </a:t>
            </a:r>
          </a:p>
        </p:txBody>
      </p:sp>
      <p:sp>
        <p:nvSpPr>
          <p:cNvPr id="4" name="Slide Number Placeholder 3"/>
          <p:cNvSpPr>
            <a:spLocks noGrp="1"/>
          </p:cNvSpPr>
          <p:nvPr>
            <p:ph type="sldNum" sz="quarter" idx="10"/>
          </p:nvPr>
        </p:nvSpPr>
        <p:spPr/>
        <p:txBody>
          <a:bodyPr/>
          <a:lstStyle/>
          <a:p>
            <a:fld id="{8FF7F7BC-AB40-47B0-B57C-CA84FD99BB0D}" type="slidenum">
              <a:rPr lang="en-US" smtClean="0"/>
              <a:t>6</a:t>
            </a:fld>
            <a:endParaRPr lang="en-US"/>
          </a:p>
        </p:txBody>
      </p:sp>
    </p:spTree>
    <p:extLst>
      <p:ext uri="{BB962C8B-B14F-4D97-AF65-F5344CB8AC3E}">
        <p14:creationId xmlns:p14="http://schemas.microsoft.com/office/powerpoint/2010/main" val="2169898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Annual Facility Survey dashboard will now open.  As with all dashboards in TxHSN, the Question Packages appear in the middle of the page.  IN this case, it is the Data Collection QP.  Highlight it and click on View Question Package or double click on the Data Collection bar to open the QP.  </a:t>
            </a:r>
          </a:p>
        </p:txBody>
      </p:sp>
      <p:sp>
        <p:nvSpPr>
          <p:cNvPr id="4" name="Slide Number Placeholder 3"/>
          <p:cNvSpPr>
            <a:spLocks noGrp="1"/>
          </p:cNvSpPr>
          <p:nvPr>
            <p:ph type="sldNum" sz="quarter" idx="10"/>
          </p:nvPr>
        </p:nvSpPr>
        <p:spPr/>
        <p:txBody>
          <a:bodyPr/>
          <a:lstStyle/>
          <a:p>
            <a:fld id="{8FF7F7BC-AB40-47B0-B57C-CA84FD99BB0D}" type="slidenum">
              <a:rPr lang="en-US" smtClean="0"/>
              <a:t>7</a:t>
            </a:fld>
            <a:endParaRPr lang="en-US"/>
          </a:p>
        </p:txBody>
      </p:sp>
    </p:spTree>
    <p:extLst>
      <p:ext uri="{BB962C8B-B14F-4D97-AF65-F5344CB8AC3E}">
        <p14:creationId xmlns:p14="http://schemas.microsoft.com/office/powerpoint/2010/main" val="3732999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you will enter the data collection page. The slide shows an Annual Survey for ASCs.  Your facility ID is at the top in blue.  You will need to use the pull down menus or fill in the boxes for all the questions on the screen.  NOTE:  for the Survey Year question, it says to enter the Last Completed Calendar Year.  So in 2016, you would enter 2015 in this box as that is the last year for which you have a full calendar year of data.  Therefore, all the answers to the questions on this annual survey that you complete in 2016, should reflect your 2015 data.  </a:t>
            </a:r>
          </a:p>
          <a:p>
            <a:endParaRPr lang="en-US" dirty="0"/>
          </a:p>
          <a:p>
            <a:r>
              <a:rPr lang="en-US" dirty="0"/>
              <a:t>Be sure to SAVE!</a:t>
            </a:r>
          </a:p>
        </p:txBody>
      </p:sp>
      <p:sp>
        <p:nvSpPr>
          <p:cNvPr id="4" name="Slide Number Placeholder 3"/>
          <p:cNvSpPr>
            <a:spLocks noGrp="1"/>
          </p:cNvSpPr>
          <p:nvPr>
            <p:ph type="sldNum" sz="quarter" idx="10"/>
          </p:nvPr>
        </p:nvSpPr>
        <p:spPr/>
        <p:txBody>
          <a:bodyPr/>
          <a:lstStyle/>
          <a:p>
            <a:fld id="{8FF7F7BC-AB40-47B0-B57C-CA84FD99BB0D}" type="slidenum">
              <a:rPr lang="en-US" smtClean="0"/>
              <a:t>8</a:t>
            </a:fld>
            <a:endParaRPr lang="en-US"/>
          </a:p>
        </p:txBody>
      </p:sp>
    </p:spTree>
    <p:extLst>
      <p:ext uri="{BB962C8B-B14F-4D97-AF65-F5344CB8AC3E}">
        <p14:creationId xmlns:p14="http://schemas.microsoft.com/office/powerpoint/2010/main" val="738156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thing applies for a few hospitals who are not required to and do not report HAI data to NHSN.  This slide displays the Annual Survey QP for Hospitals.  Complete all the questions --  again for the Last Completed Calendar Year.  </a:t>
            </a:r>
          </a:p>
        </p:txBody>
      </p:sp>
      <p:sp>
        <p:nvSpPr>
          <p:cNvPr id="4" name="Slide Number Placeholder 3"/>
          <p:cNvSpPr>
            <a:spLocks noGrp="1"/>
          </p:cNvSpPr>
          <p:nvPr>
            <p:ph type="sldNum" sz="quarter" idx="10"/>
          </p:nvPr>
        </p:nvSpPr>
        <p:spPr/>
        <p:txBody>
          <a:bodyPr/>
          <a:lstStyle/>
          <a:p>
            <a:fld id="{8FF7F7BC-AB40-47B0-B57C-CA84FD99BB0D}" type="slidenum">
              <a:rPr lang="en-US" smtClean="0"/>
              <a:t>9</a:t>
            </a:fld>
            <a:endParaRPr lang="en-US"/>
          </a:p>
        </p:txBody>
      </p:sp>
    </p:spTree>
    <p:extLst>
      <p:ext uri="{BB962C8B-B14F-4D97-AF65-F5344CB8AC3E}">
        <p14:creationId xmlns:p14="http://schemas.microsoft.com/office/powerpoint/2010/main" val="1541998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1371600" y="3352800"/>
            <a:ext cx="6172200" cy="762000"/>
          </a:xfrm>
        </p:spPr>
        <p:txBody>
          <a:bodyPr/>
          <a:lstStyle>
            <a:lvl1pPr>
              <a:defRPr sz="4400"/>
            </a:lvl1pPr>
          </a:lstStyle>
          <a:p>
            <a:pPr lvl="0"/>
            <a:r>
              <a:rPr lang="en-US" noProof="0"/>
              <a:t>Click to edit Master title style</a:t>
            </a:r>
            <a:endParaRPr lang="en-US" noProof="0" dirty="0"/>
          </a:p>
        </p:txBody>
      </p:sp>
      <p:sp>
        <p:nvSpPr>
          <p:cNvPr id="7171" name="Rectangle 3"/>
          <p:cNvSpPr>
            <a:spLocks noGrp="1" noChangeArrowheads="1"/>
          </p:cNvSpPr>
          <p:nvPr>
            <p:ph type="subTitle" idx="1"/>
          </p:nvPr>
        </p:nvSpPr>
        <p:spPr>
          <a:xfrm>
            <a:off x="1905000" y="4279900"/>
            <a:ext cx="5638800" cy="762000"/>
          </a:xfrm>
        </p:spPr>
        <p:txBody>
          <a:bodyPr/>
          <a:lstStyle>
            <a:lvl1pPr marL="0" indent="0">
              <a:buFontTx/>
              <a:buNone/>
              <a:defRPr b="0"/>
            </a:lvl1pPr>
          </a:lstStyle>
          <a:p>
            <a:pPr lvl="0"/>
            <a:r>
              <a:rPr lang="en-US" noProof="0"/>
              <a:t>Click to edit Master subtitle style</a:t>
            </a:r>
            <a:endParaRPr lang="en-US" noProof="0" dirty="0"/>
          </a:p>
        </p:txBody>
      </p:sp>
      <p:sp>
        <p:nvSpPr>
          <p:cNvPr id="7172" name="Rectangle 4"/>
          <p:cNvSpPr>
            <a:spLocks noGrp="1" noChangeArrowheads="1"/>
          </p:cNvSpPr>
          <p:nvPr>
            <p:ph type="dt" sz="half" idx="2"/>
          </p:nvPr>
        </p:nvSpPr>
        <p:spPr/>
        <p:txBody>
          <a:bodyPr/>
          <a:lstStyle>
            <a:lvl1pPr>
              <a:defRPr/>
            </a:lvl1pPr>
          </a:lstStyle>
          <a:p>
            <a:endParaRPr lang="en-US"/>
          </a:p>
        </p:txBody>
      </p:sp>
      <p:sp>
        <p:nvSpPr>
          <p:cNvPr id="7173" name="Rectangle 5"/>
          <p:cNvSpPr>
            <a:spLocks noGrp="1" noChangeArrowheads="1"/>
          </p:cNvSpPr>
          <p:nvPr>
            <p:ph type="ftr" sz="quarter" idx="3"/>
          </p:nvPr>
        </p:nvSpPr>
        <p:spPr/>
        <p:txBody>
          <a:bodyPr/>
          <a:lstStyle>
            <a:lvl1pPr>
              <a:defRPr/>
            </a:lvl1pPr>
          </a:lstStyle>
          <a:p>
            <a:endParaRPr lang="en-US"/>
          </a:p>
        </p:txBody>
      </p:sp>
      <p:sp>
        <p:nvSpPr>
          <p:cNvPr id="7174" name="Rectangle 6"/>
          <p:cNvSpPr>
            <a:spLocks noGrp="1" noChangeArrowheads="1"/>
          </p:cNvSpPr>
          <p:nvPr>
            <p:ph type="sldNum" sz="quarter" idx="4"/>
          </p:nvPr>
        </p:nvSpPr>
        <p:spPr/>
        <p:txBody>
          <a:bodyPr/>
          <a:lstStyle>
            <a:lvl1pPr>
              <a:defRPr/>
            </a:lvl1pPr>
          </a:lstStyle>
          <a:p>
            <a:fld id="{4C16C6EF-67C9-48B5-9004-3A438E81BEB6}"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49CC9C-E1D6-4478-B329-6990D9CA09E0}" type="slidenum">
              <a:rPr lang="en-US"/>
              <a:pPr/>
              <a:t>‹#›</a:t>
            </a:fld>
            <a:endParaRPr lang="en-US"/>
          </a:p>
        </p:txBody>
      </p:sp>
    </p:spTree>
    <p:extLst>
      <p:ext uri="{BB962C8B-B14F-4D97-AF65-F5344CB8AC3E}">
        <p14:creationId xmlns:p14="http://schemas.microsoft.com/office/powerpoint/2010/main" val="871223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838200"/>
            <a:ext cx="22479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0" y="838200"/>
            <a:ext cx="65913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6D43EE7-8C26-4869-9553-9A73E623CADA}" type="slidenum">
              <a:rPr lang="en-US"/>
              <a:pPr/>
              <a:t>‹#›</a:t>
            </a:fld>
            <a:endParaRPr lang="en-US"/>
          </a:p>
        </p:txBody>
      </p:sp>
    </p:spTree>
    <p:extLst>
      <p:ext uri="{BB962C8B-B14F-4D97-AF65-F5344CB8AC3E}">
        <p14:creationId xmlns:p14="http://schemas.microsoft.com/office/powerpoint/2010/main" val="2146370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2CE016E-A96C-43E6-A21D-E42565AA6E08}" type="slidenum">
              <a:rPr lang="en-US"/>
              <a:pPr/>
              <a:t>‹#›</a:t>
            </a:fld>
            <a:endParaRPr lang="en-US"/>
          </a:p>
        </p:txBody>
      </p:sp>
    </p:spTree>
    <p:extLst>
      <p:ext uri="{BB962C8B-B14F-4D97-AF65-F5344CB8AC3E}">
        <p14:creationId xmlns:p14="http://schemas.microsoft.com/office/powerpoint/2010/main" val="3334052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76400" y="4406900"/>
            <a:ext cx="6818312"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371600" y="2906713"/>
            <a:ext cx="7123112" cy="12842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104E427-4B3D-4625-B67D-3014D09F394E}" type="slidenum">
              <a:rPr lang="en-US"/>
              <a:pPr/>
              <a:t>‹#›</a:t>
            </a:fld>
            <a:endParaRPr lang="en-US"/>
          </a:p>
        </p:txBody>
      </p:sp>
    </p:spTree>
    <p:extLst>
      <p:ext uri="{BB962C8B-B14F-4D97-AF65-F5344CB8AC3E}">
        <p14:creationId xmlns:p14="http://schemas.microsoft.com/office/powerpoint/2010/main" val="3437606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52600" y="838200"/>
            <a:ext cx="35433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48300" y="838200"/>
            <a:ext cx="35433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9313407-08ED-43D9-BDF3-D93F458101E1}" type="slidenum">
              <a:rPr lang="en-US"/>
              <a:pPr/>
              <a:t>‹#›</a:t>
            </a:fld>
            <a:endParaRPr lang="en-US"/>
          </a:p>
        </p:txBody>
      </p:sp>
    </p:spTree>
    <p:extLst>
      <p:ext uri="{BB962C8B-B14F-4D97-AF65-F5344CB8AC3E}">
        <p14:creationId xmlns:p14="http://schemas.microsoft.com/office/powerpoint/2010/main" val="3407145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D9DB2BE-1C8B-448A-8A99-C7C40C0DB50E}" type="slidenum">
              <a:rPr lang="en-US"/>
              <a:pPr/>
              <a:t>‹#›</a:t>
            </a:fld>
            <a:endParaRPr lang="en-US"/>
          </a:p>
        </p:txBody>
      </p:sp>
    </p:spTree>
    <p:extLst>
      <p:ext uri="{BB962C8B-B14F-4D97-AF65-F5344CB8AC3E}">
        <p14:creationId xmlns:p14="http://schemas.microsoft.com/office/powerpoint/2010/main" val="2534989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30DF159-41F9-4AD8-A8CA-926B947ED7D7}" type="slidenum">
              <a:rPr lang="en-US"/>
              <a:pPr/>
              <a:t>‹#›</a:t>
            </a:fld>
            <a:endParaRPr lang="en-US"/>
          </a:p>
        </p:txBody>
      </p:sp>
    </p:spTree>
    <p:extLst>
      <p:ext uri="{BB962C8B-B14F-4D97-AF65-F5344CB8AC3E}">
        <p14:creationId xmlns:p14="http://schemas.microsoft.com/office/powerpoint/2010/main" val="286257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A0E58DD-BBB6-4213-84DB-7D6EBCD9BF33}" type="slidenum">
              <a:rPr lang="en-US"/>
              <a:pPr/>
              <a:t>‹#›</a:t>
            </a:fld>
            <a:endParaRPr lang="en-US"/>
          </a:p>
        </p:txBody>
      </p:sp>
    </p:spTree>
    <p:extLst>
      <p:ext uri="{BB962C8B-B14F-4D97-AF65-F5344CB8AC3E}">
        <p14:creationId xmlns:p14="http://schemas.microsoft.com/office/powerpoint/2010/main" val="2999761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F33FE47-98F7-4EDF-9911-7F9771225AFF}" type="slidenum">
              <a:rPr lang="en-US"/>
              <a:pPr/>
              <a:t>‹#›</a:t>
            </a:fld>
            <a:endParaRPr lang="en-US"/>
          </a:p>
        </p:txBody>
      </p:sp>
    </p:spTree>
    <p:extLst>
      <p:ext uri="{BB962C8B-B14F-4D97-AF65-F5344CB8AC3E}">
        <p14:creationId xmlns:p14="http://schemas.microsoft.com/office/powerpoint/2010/main" val="2463150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9F33B7A-ADB3-4469-B899-907B532FB53D}" type="slidenum">
              <a:rPr lang="en-US"/>
              <a:pPr/>
              <a:t>‹#›</a:t>
            </a:fld>
            <a:endParaRPr lang="en-US"/>
          </a:p>
        </p:txBody>
      </p:sp>
    </p:spTree>
    <p:extLst>
      <p:ext uri="{BB962C8B-B14F-4D97-AF65-F5344CB8AC3E}">
        <p14:creationId xmlns:p14="http://schemas.microsoft.com/office/powerpoint/2010/main" val="157128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7467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1752600" y="838200"/>
            <a:ext cx="72390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28" name="Rectangle 4"/>
          <p:cNvSpPr>
            <a:spLocks noGrp="1" noChangeArrowheads="1"/>
          </p:cNvSpPr>
          <p:nvPr>
            <p:ph type="dt" sz="half" idx="2"/>
          </p:nvPr>
        </p:nvSpPr>
        <p:spPr bwMode="auto">
          <a:xfrm>
            <a:off x="0" y="65532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endParaRPr lang="en-US" dirty="0"/>
          </a:p>
        </p:txBody>
      </p:sp>
      <p:sp>
        <p:nvSpPr>
          <p:cNvPr id="1029" name="Rectangle 5"/>
          <p:cNvSpPr>
            <a:spLocks noGrp="1" noChangeArrowheads="1"/>
          </p:cNvSpPr>
          <p:nvPr>
            <p:ph type="ftr" sz="quarter" idx="3"/>
          </p:nvPr>
        </p:nvSpPr>
        <p:spPr bwMode="auto">
          <a:xfrm>
            <a:off x="3124200" y="65532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endParaRPr lang="en-US" dirty="0"/>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fld id="{51E3BBD5-A3FB-4C98-BE86-3062A6C3EF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Arial" charset="0"/>
        </a:defRPr>
      </a:lvl6pPr>
      <a:lvl7pPr marL="914400" algn="l" rtl="0" eaLnBrk="1" fontAlgn="base" hangingPunct="1">
        <a:spcBef>
          <a:spcPct val="0"/>
        </a:spcBef>
        <a:spcAft>
          <a:spcPct val="0"/>
        </a:spcAft>
        <a:defRPr sz="4000">
          <a:solidFill>
            <a:schemeClr val="tx2"/>
          </a:solidFill>
          <a:latin typeface="Arial" charset="0"/>
        </a:defRPr>
      </a:lvl7pPr>
      <a:lvl8pPr marL="1371600" algn="l" rtl="0" eaLnBrk="1" fontAlgn="base" hangingPunct="1">
        <a:spcBef>
          <a:spcPct val="0"/>
        </a:spcBef>
        <a:spcAft>
          <a:spcPct val="0"/>
        </a:spcAft>
        <a:defRPr sz="4000">
          <a:solidFill>
            <a:schemeClr val="tx2"/>
          </a:solidFill>
          <a:latin typeface="Arial" charset="0"/>
        </a:defRPr>
      </a:lvl8pPr>
      <a:lvl9pPr marL="1828800" algn="l" rtl="0" eaLnBrk="1" fontAlgn="base" hangingPunct="1">
        <a:spcBef>
          <a:spcPct val="0"/>
        </a:spcBef>
        <a:spcAft>
          <a:spcPct val="0"/>
        </a:spcAft>
        <a:defRPr sz="40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b="1">
          <a:solidFill>
            <a:schemeClr val="accent4">
              <a:lumMod val="75000"/>
            </a:schemeClr>
          </a:solidFill>
          <a:latin typeface="+mn-lt"/>
          <a:ea typeface="+mn-ea"/>
          <a:cs typeface="+mn-cs"/>
        </a:defRPr>
      </a:lvl1pPr>
      <a:lvl2pPr marL="742950" indent="-285750" algn="l" rtl="0" eaLnBrk="1" fontAlgn="base" hangingPunct="1">
        <a:spcBef>
          <a:spcPct val="20000"/>
        </a:spcBef>
        <a:spcAft>
          <a:spcPct val="0"/>
        </a:spcAft>
        <a:buChar char="–"/>
        <a:defRPr sz="2800" b="1">
          <a:solidFill>
            <a:schemeClr val="accent4">
              <a:lumMod val="75000"/>
            </a:schemeClr>
          </a:solidFill>
          <a:latin typeface="+mn-lt"/>
        </a:defRPr>
      </a:lvl2pPr>
      <a:lvl3pPr marL="1143000" indent="-228600" algn="l" rtl="0" eaLnBrk="1" fontAlgn="base" hangingPunct="1">
        <a:spcBef>
          <a:spcPct val="20000"/>
        </a:spcBef>
        <a:spcAft>
          <a:spcPct val="0"/>
        </a:spcAft>
        <a:buChar char="•"/>
        <a:defRPr sz="2400" b="1">
          <a:solidFill>
            <a:schemeClr val="accent4">
              <a:lumMod val="75000"/>
            </a:schemeClr>
          </a:solidFill>
          <a:latin typeface="+mn-lt"/>
        </a:defRPr>
      </a:lvl3pPr>
      <a:lvl4pPr marL="1600200" indent="-228600" algn="l" rtl="0" eaLnBrk="1" fontAlgn="base" hangingPunct="1">
        <a:spcBef>
          <a:spcPct val="20000"/>
        </a:spcBef>
        <a:spcAft>
          <a:spcPct val="0"/>
        </a:spcAft>
        <a:buChar char="–"/>
        <a:defRPr sz="2000" b="1">
          <a:solidFill>
            <a:schemeClr val="accent4">
              <a:lumMod val="75000"/>
            </a:schemeClr>
          </a:solidFill>
          <a:latin typeface="+mn-lt"/>
        </a:defRPr>
      </a:lvl4pPr>
      <a:lvl5pPr marL="2057400" indent="-228600" algn="l" rtl="0" eaLnBrk="1" fontAlgn="base" hangingPunct="1">
        <a:spcBef>
          <a:spcPct val="20000"/>
        </a:spcBef>
        <a:spcAft>
          <a:spcPct val="0"/>
        </a:spcAft>
        <a:buChar char="»"/>
        <a:defRPr sz="2000" b="1">
          <a:solidFill>
            <a:schemeClr val="accent4">
              <a:lumMod val="75000"/>
            </a:schemeClr>
          </a:solidFill>
          <a:latin typeface="+mn-lt"/>
        </a:defRPr>
      </a:lvl5pPr>
      <a:lvl6pPr marL="2514600" indent="-228600" algn="l" rtl="0" eaLnBrk="1" fontAlgn="base" hangingPunct="1">
        <a:spcBef>
          <a:spcPct val="20000"/>
        </a:spcBef>
        <a:spcAft>
          <a:spcPct val="0"/>
        </a:spcAft>
        <a:buChar char="»"/>
        <a:defRPr sz="2000" b="1">
          <a:solidFill>
            <a:schemeClr val="tx1"/>
          </a:solidFill>
          <a:latin typeface="+mn-lt"/>
        </a:defRPr>
      </a:lvl6pPr>
      <a:lvl7pPr marL="2971800" indent="-228600" algn="l" rtl="0" eaLnBrk="1" fontAlgn="base" hangingPunct="1">
        <a:spcBef>
          <a:spcPct val="20000"/>
        </a:spcBef>
        <a:spcAft>
          <a:spcPct val="0"/>
        </a:spcAft>
        <a:buChar char="»"/>
        <a:defRPr sz="2000" b="1">
          <a:solidFill>
            <a:schemeClr val="tx1"/>
          </a:solidFill>
          <a:latin typeface="+mn-lt"/>
        </a:defRPr>
      </a:lvl7pPr>
      <a:lvl8pPr marL="3429000" indent="-228600" algn="l" rtl="0" eaLnBrk="1" fontAlgn="base" hangingPunct="1">
        <a:spcBef>
          <a:spcPct val="20000"/>
        </a:spcBef>
        <a:spcAft>
          <a:spcPct val="0"/>
        </a:spcAft>
        <a:buChar char="»"/>
        <a:defRPr sz="2000" b="1">
          <a:solidFill>
            <a:schemeClr val="tx1"/>
          </a:solidFill>
          <a:latin typeface="+mn-lt"/>
        </a:defRPr>
      </a:lvl8pPr>
      <a:lvl9pPr marL="3886200" indent="-228600" algn="l" rtl="0" eaLnBrk="1" fontAlgn="base" hangingPunct="1">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paetexas.org/"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s://www.icsi.org/_asset/1hht9h/NonOR.pdf" TargetMode="External"/><Relationship Id="rId4" Type="http://schemas.openxmlformats.org/officeDocument/2006/relationships/hyperlink" Target="http://www.icsi.org/"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3.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2.png"/><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hyperlink" Target="http://www.dshs.state.tx.us/idcu/health/Health-Care-Safety/"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hyperlink" Target="mailto:TxHSN_Notifications_NO_REPLY@dshs.state.tx.us"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62100" y="3124200"/>
            <a:ext cx="5638800" cy="2244247"/>
          </a:xfrm>
        </p:spPr>
        <p:txBody>
          <a:bodyPr/>
          <a:lstStyle/>
          <a:p>
            <a:pPr algn="ctr"/>
            <a:r>
              <a:rPr lang="en-US" sz="3600" b="1" dirty="0">
                <a:solidFill>
                  <a:schemeClr val="accent6">
                    <a:lumMod val="50000"/>
                  </a:schemeClr>
                </a:solidFill>
                <a:latin typeface="Calibri" panose="020F0502020204030204" pitchFamily="34" charset="0"/>
              </a:rPr>
              <a:t>2016 Spring Update</a:t>
            </a:r>
            <a:endParaRPr lang="en-US" sz="2400" b="1" dirty="0">
              <a:solidFill>
                <a:schemeClr val="accent6">
                  <a:lumMod val="50000"/>
                </a:schemeClr>
              </a:solidFill>
              <a:latin typeface="Calibri" panose="020F0502020204030204" pitchFamily="34" charset="0"/>
            </a:endParaRPr>
          </a:p>
          <a:p>
            <a:pPr algn="ctr"/>
            <a:r>
              <a:rPr lang="en-US" sz="2400" b="1" dirty="0">
                <a:solidFill>
                  <a:schemeClr val="accent6">
                    <a:lumMod val="50000"/>
                  </a:schemeClr>
                </a:solidFill>
                <a:latin typeface="Calibri" panose="020F0502020204030204" pitchFamily="34" charset="0"/>
              </a:rPr>
              <a:t>Vickie Gillespie</a:t>
            </a:r>
          </a:p>
          <a:p>
            <a:pPr algn="ctr"/>
            <a:r>
              <a:rPr lang="en-US" sz="2400" b="1" dirty="0">
                <a:solidFill>
                  <a:schemeClr val="accent6">
                    <a:lumMod val="50000"/>
                  </a:schemeClr>
                </a:solidFill>
                <a:latin typeface="Calibri" panose="020F0502020204030204" pitchFamily="34" charset="0"/>
              </a:rPr>
              <a:t> PAE Clinical Specialist</a:t>
            </a:r>
          </a:p>
          <a:p>
            <a:pPr algn="ctr"/>
            <a:endParaRPr lang="en-US" sz="1400" b="1" dirty="0">
              <a:solidFill>
                <a:schemeClr val="accent6">
                  <a:lumMod val="50000"/>
                </a:schemeClr>
              </a:solidFill>
              <a:latin typeface="Comic Sans MS" panose="030F0702030302020204" pitchFamily="66" charset="0"/>
            </a:endParaRPr>
          </a:p>
        </p:txBody>
      </p:sp>
      <p:sp>
        <p:nvSpPr>
          <p:cNvPr id="4" name="Rectangle 2"/>
          <p:cNvSpPr>
            <a:spLocks noGrp="1" noChangeArrowheads="1"/>
          </p:cNvSpPr>
          <p:nvPr>
            <p:ph type="ctrTitle"/>
          </p:nvPr>
        </p:nvSpPr>
        <p:spPr>
          <a:xfrm>
            <a:off x="1295400" y="1524000"/>
            <a:ext cx="6172200" cy="762000"/>
          </a:xfrm>
        </p:spPr>
        <p:txBody>
          <a:bodyPr/>
          <a:lstStyle/>
          <a:p>
            <a:pPr algn="ctr" eaLnBrk="1" hangingPunct="1">
              <a:defRPr/>
            </a:pPr>
            <a:r>
              <a:rPr lang="en-US" sz="5600" dirty="0">
                <a:ln w="12700">
                  <a:noFill/>
                </a:ln>
                <a:solidFill>
                  <a:schemeClr val="tx2">
                    <a:lumMod val="75000"/>
                  </a:schemeClr>
                </a:solidFill>
                <a:latin typeface="Calibri" panose="020F0502020204030204" pitchFamily="34" charset="0"/>
              </a:rPr>
              <a:t>Preventable Adverse Event Reporting </a:t>
            </a:r>
          </a:p>
        </p:txBody>
      </p:sp>
      <p:sp>
        <p:nvSpPr>
          <p:cNvPr id="6" name="TextBox 5"/>
          <p:cNvSpPr txBox="1"/>
          <p:nvPr/>
        </p:nvSpPr>
        <p:spPr>
          <a:xfrm>
            <a:off x="5688383" y="4724400"/>
            <a:ext cx="1523999" cy="2031325"/>
          </a:xfrm>
          <a:prstGeom prst="rect">
            <a:avLst/>
          </a:prstGeom>
          <a:noFill/>
        </p:spPr>
        <p:txBody>
          <a:bodyPr wrap="square" rtlCol="0">
            <a:spAutoFit/>
          </a:bodyPr>
          <a:lstStyle/>
          <a:p>
            <a:pPr algn="ctr"/>
            <a:endParaRPr lang="en-US" b="1" dirty="0">
              <a:solidFill>
                <a:schemeClr val="accent6">
                  <a:lumMod val="50000"/>
                </a:schemeClr>
              </a:solidFill>
              <a:latin typeface="Calibri" panose="020F0502020204030204" pitchFamily="34" charset="0"/>
            </a:endParaRPr>
          </a:p>
          <a:p>
            <a:pPr algn="ctr"/>
            <a:r>
              <a:rPr lang="en-US" b="1" dirty="0">
                <a:solidFill>
                  <a:schemeClr val="accent6">
                    <a:lumMod val="50000"/>
                  </a:schemeClr>
                </a:solidFill>
                <a:latin typeface="Calibri" panose="020F0502020204030204" pitchFamily="34" charset="0"/>
              </a:rPr>
              <a:t>Texas </a:t>
            </a:r>
          </a:p>
          <a:p>
            <a:pPr algn="ctr"/>
            <a:r>
              <a:rPr lang="en-US" b="1" dirty="0">
                <a:solidFill>
                  <a:schemeClr val="accent6">
                    <a:lumMod val="50000"/>
                  </a:schemeClr>
                </a:solidFill>
                <a:latin typeface="Calibri" panose="020F0502020204030204" pitchFamily="34" charset="0"/>
              </a:rPr>
              <a:t>Department of State Health Services</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0"/>
            <a:ext cx="7467600" cy="609600"/>
          </a:xfrm>
        </p:spPr>
        <p:txBody>
          <a:bodyPr/>
          <a:lstStyle/>
          <a:p>
            <a:r>
              <a:rPr lang="en-US" sz="4400" dirty="0">
                <a:solidFill>
                  <a:schemeClr val="tx2">
                    <a:lumMod val="75000"/>
                  </a:schemeClr>
                </a:solidFill>
                <a:latin typeface="Calibri" panose="020F0502020204030204" pitchFamily="34" charset="0"/>
              </a:rPr>
              <a:t>Annual Survey</a:t>
            </a:r>
            <a:endParaRPr lang="en-US" sz="4400" dirty="0"/>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10</a:t>
            </a:fld>
            <a:endParaRPr lang="en-US">
              <a:solidFill>
                <a:srgbClr val="000000"/>
              </a:solidFill>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17" y="1143000"/>
            <a:ext cx="9070965"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bwMode="auto">
          <a:xfrm>
            <a:off x="1828800" y="4648200"/>
            <a:ext cx="6477000" cy="1828800"/>
          </a:xfrm>
          <a:prstGeom prst="wedgeRoundRectCallout">
            <a:avLst>
              <a:gd name="adj1" fmla="val 47904"/>
              <a:gd name="adj2" fmla="val -17284"/>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Once you save, the Annual Facility Survey </a:t>
            </a:r>
            <a:r>
              <a:rPr lang="en-US" sz="2400" kern="0" dirty="0" err="1">
                <a:solidFill>
                  <a:schemeClr val="bg2">
                    <a:lumMod val="50000"/>
                  </a:schemeClr>
                </a:solidFill>
              </a:rPr>
              <a:t>survey</a:t>
            </a:r>
            <a:r>
              <a:rPr lang="en-US" sz="2400" kern="0" dirty="0">
                <a:solidFill>
                  <a:schemeClr val="bg2">
                    <a:lumMod val="50000"/>
                  </a:schemeClr>
                </a:solidFill>
              </a:rPr>
              <a:t> will be maintained in </a:t>
            </a:r>
            <a:r>
              <a:rPr lang="en-US" sz="2400" kern="0" dirty="0" err="1">
                <a:solidFill>
                  <a:schemeClr val="bg2">
                    <a:lumMod val="50000"/>
                  </a:schemeClr>
                </a:solidFill>
              </a:rPr>
              <a:t>TxHSN</a:t>
            </a:r>
            <a:r>
              <a:rPr lang="en-US" sz="2400" kern="0" dirty="0">
                <a:solidFill>
                  <a:schemeClr val="bg2">
                    <a:lumMod val="50000"/>
                  </a:schemeClr>
                </a:solidFill>
              </a:rPr>
              <a:t>.  If you return to the question package, your answers should be there.  </a:t>
            </a:r>
          </a:p>
          <a:p>
            <a:pPr marL="0" indent="0" algn="ctr">
              <a:buFontTx/>
              <a:buNone/>
            </a:pPr>
            <a:endParaRPr lang="en-US" sz="2400" kern="0" dirty="0"/>
          </a:p>
        </p:txBody>
      </p:sp>
      <p:sp>
        <p:nvSpPr>
          <p:cNvPr id="7" name="Content Placeholder 2"/>
          <p:cNvSpPr txBox="1">
            <a:spLocks/>
          </p:cNvSpPr>
          <p:nvPr/>
        </p:nvSpPr>
        <p:spPr bwMode="auto">
          <a:xfrm>
            <a:off x="3886200" y="2374232"/>
            <a:ext cx="4800600" cy="597568"/>
          </a:xfrm>
          <a:prstGeom prst="wedgeRoundRectCallout">
            <a:avLst>
              <a:gd name="adj1" fmla="val 26936"/>
              <a:gd name="adj2" fmla="val 242992"/>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Ignore Status in the Facility QPs</a:t>
            </a:r>
          </a:p>
          <a:p>
            <a:pPr marL="0" indent="0" algn="ctr">
              <a:buFontTx/>
              <a:buNone/>
            </a:pPr>
            <a:endParaRPr lang="en-US" sz="2400" kern="0" dirty="0"/>
          </a:p>
        </p:txBody>
      </p:sp>
    </p:spTree>
    <p:extLst>
      <p:ext uri="{BB962C8B-B14F-4D97-AF65-F5344CB8AC3E}">
        <p14:creationId xmlns:p14="http://schemas.microsoft.com/office/powerpoint/2010/main" val="77860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467600" cy="609600"/>
          </a:xfrm>
        </p:spPr>
        <p:txBody>
          <a:bodyPr/>
          <a:lstStyle/>
          <a:p>
            <a:br>
              <a:rPr lang="en-US" dirty="0">
                <a:solidFill>
                  <a:schemeClr val="tx2">
                    <a:lumMod val="75000"/>
                  </a:schemeClr>
                </a:solidFill>
                <a:latin typeface="Calibri" panose="020F0502020204030204" pitchFamily="34" charset="0"/>
              </a:rPr>
            </a:br>
            <a:r>
              <a:rPr lang="en-US" dirty="0">
                <a:solidFill>
                  <a:schemeClr val="tx2">
                    <a:lumMod val="75000"/>
                  </a:schemeClr>
                </a:solidFill>
                <a:latin typeface="Calibri" panose="020F0502020204030204" pitchFamily="34" charset="0"/>
              </a:rPr>
              <a:t>Annual Survey</a:t>
            </a:r>
            <a:br>
              <a:rPr lang="en-US" dirty="0">
                <a:solidFill>
                  <a:schemeClr val="tx2">
                    <a:lumMod val="75000"/>
                  </a:schemeClr>
                </a:solidFill>
                <a:latin typeface="Calibri" panose="020F0502020204030204" pitchFamily="34" charset="0"/>
              </a:rPr>
            </a:br>
            <a:endParaRPr lang="en-US" sz="4000" dirty="0"/>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11</a:t>
            </a:fld>
            <a:endParaRPr lang="en-US">
              <a:solidFill>
                <a:srgbClr val="000000"/>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7311" y="3200400"/>
            <a:ext cx="7260641"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p:cNvSpPr txBox="1">
            <a:spLocks/>
          </p:cNvSpPr>
          <p:nvPr/>
        </p:nvSpPr>
        <p:spPr bwMode="auto">
          <a:xfrm>
            <a:off x="3765884" y="1153026"/>
            <a:ext cx="4114800" cy="1752600"/>
          </a:xfrm>
          <a:prstGeom prst="wedgeRoundRectCallout">
            <a:avLst>
              <a:gd name="adj1" fmla="val -35629"/>
              <a:gd name="adj2" fmla="val 136836"/>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Your Annual Survey will now appear in your Recent Records Box.</a:t>
            </a:r>
          </a:p>
          <a:p>
            <a:pPr marL="0" indent="0" algn="ctr">
              <a:buFontTx/>
              <a:buNone/>
            </a:pPr>
            <a:endParaRPr lang="en-US" sz="2400" kern="0" dirty="0"/>
          </a:p>
        </p:txBody>
      </p:sp>
    </p:spTree>
    <p:extLst>
      <p:ext uri="{BB962C8B-B14F-4D97-AF65-F5344CB8AC3E}">
        <p14:creationId xmlns:p14="http://schemas.microsoft.com/office/powerpoint/2010/main" val="1488429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lumMod val="75000"/>
                  </a:schemeClr>
                </a:solidFill>
                <a:latin typeface="Calibri" panose="020F0502020204030204" pitchFamily="34" charset="0"/>
              </a:rPr>
              <a:t>NHSN Users Annual Survey Alert</a:t>
            </a:r>
            <a:endParaRPr lang="en-US" dirty="0">
              <a:solidFill>
                <a:schemeClr val="tx2">
                  <a:lumMod val="75000"/>
                </a:schemeClr>
              </a:solidFill>
            </a:endParaRPr>
          </a:p>
        </p:txBody>
      </p:sp>
      <p:sp>
        <p:nvSpPr>
          <p:cNvPr id="4" name="Content Placeholder 2"/>
          <p:cNvSpPr>
            <a:spLocks noGrp="1"/>
          </p:cNvSpPr>
          <p:nvPr>
            <p:ph idx="1"/>
          </p:nvPr>
        </p:nvSpPr>
        <p:spPr>
          <a:xfrm>
            <a:off x="0" y="762000"/>
            <a:ext cx="9144000" cy="6096000"/>
          </a:xfrm>
          <a:solidFill>
            <a:schemeClr val="accent1">
              <a:lumMod val="20000"/>
              <a:lumOff val="80000"/>
            </a:schemeClr>
          </a:solidFill>
          <a:ln>
            <a:solidFill>
              <a:schemeClr val="tx2">
                <a:lumMod val="50000"/>
              </a:schemeClr>
            </a:solidFill>
          </a:ln>
        </p:spPr>
        <p:txBody>
          <a:bodyPr>
            <a:noAutofit/>
          </a:bodyPr>
          <a:lstStyle/>
          <a:p>
            <a:r>
              <a:rPr lang="en-US" sz="2800" b="0" dirty="0">
                <a:solidFill>
                  <a:schemeClr val="bg2">
                    <a:lumMod val="50000"/>
                  </a:schemeClr>
                </a:solidFill>
                <a:latin typeface="Calibri" panose="020F0502020204030204" pitchFamily="34" charset="0"/>
              </a:rPr>
              <a:t>NHSN users will see this alert when they log into NHSN if they have not completed the annual survey.</a:t>
            </a:r>
          </a:p>
        </p:txBody>
      </p:sp>
      <p:pic>
        <p:nvPicPr>
          <p:cNvPr id="5" name="Picture 1"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192" y="1711399"/>
            <a:ext cx="7507616" cy="5146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bwMode="auto">
          <a:xfrm flipH="1">
            <a:off x="5257800" y="5715000"/>
            <a:ext cx="1752600" cy="0"/>
          </a:xfrm>
          <a:prstGeom prst="straightConnector1">
            <a:avLst/>
          </a:prstGeom>
          <a:solidFill>
            <a:schemeClr val="accent1"/>
          </a:solidFill>
          <a:ln w="571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254959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43" y="76200"/>
            <a:ext cx="8382000" cy="609600"/>
          </a:xfrm>
        </p:spPr>
        <p:txBody>
          <a:bodyPr/>
          <a:lstStyle/>
          <a:p>
            <a:r>
              <a:rPr lang="en-US" dirty="0">
                <a:solidFill>
                  <a:schemeClr val="tx2">
                    <a:lumMod val="75000"/>
                  </a:schemeClr>
                </a:solidFill>
                <a:latin typeface="Calibri" panose="020F0502020204030204" pitchFamily="34" charset="0"/>
              </a:rPr>
              <a:t>IDRR in TxHSN—Note Re: Survey</a:t>
            </a:r>
            <a:endParaRPr lang="en-US" dirty="0"/>
          </a:p>
        </p:txBody>
      </p:sp>
      <p:pic>
        <p:nvPicPr>
          <p:cNvPr id="3" name="Picture 2"/>
          <p:cNvPicPr>
            <a:picLocks noChangeAspect="1"/>
          </p:cNvPicPr>
          <p:nvPr/>
        </p:nvPicPr>
        <p:blipFill>
          <a:blip r:embed="rId3"/>
          <a:stretch>
            <a:fillRect/>
          </a:stretch>
        </p:blipFill>
        <p:spPr>
          <a:xfrm>
            <a:off x="228600" y="2895600"/>
            <a:ext cx="8729134" cy="2123303"/>
          </a:xfrm>
          <a:prstGeom prst="rect">
            <a:avLst/>
          </a:prstGeom>
        </p:spPr>
      </p:pic>
      <p:sp>
        <p:nvSpPr>
          <p:cNvPr id="4" name="Content Placeholder 2"/>
          <p:cNvSpPr txBox="1">
            <a:spLocks/>
          </p:cNvSpPr>
          <p:nvPr/>
        </p:nvSpPr>
        <p:spPr bwMode="auto">
          <a:xfrm>
            <a:off x="1295400" y="762000"/>
            <a:ext cx="6248400" cy="1752600"/>
          </a:xfrm>
          <a:prstGeom prst="wedgeRoundRectCallout">
            <a:avLst>
              <a:gd name="adj1" fmla="val -60745"/>
              <a:gd name="adj2" fmla="val 164574"/>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For all users, HAI and PAE, if this sentence appears in your IDRR report, then you need to complete your survey—in NHSN or in TxHSN as appropriate.  </a:t>
            </a:r>
            <a:endParaRPr lang="en-US" sz="2400" kern="0" dirty="0"/>
          </a:p>
        </p:txBody>
      </p:sp>
    </p:spTree>
    <p:extLst>
      <p:ext uri="{BB962C8B-B14F-4D97-AF65-F5344CB8AC3E}">
        <p14:creationId xmlns:p14="http://schemas.microsoft.com/office/powerpoint/2010/main" val="3940882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5"/>
            <a:ext cx="8610600" cy="788729"/>
          </a:xfrm>
        </p:spPr>
        <p:txBody>
          <a:bodyPr/>
          <a:lstStyle/>
          <a:p>
            <a:r>
              <a:rPr lang="en-US" sz="4400" dirty="0">
                <a:solidFill>
                  <a:schemeClr val="tx2">
                    <a:lumMod val="75000"/>
                  </a:schemeClr>
                </a:solidFill>
                <a:latin typeface="Calibri" panose="020F0502020204030204" pitchFamily="34" charset="0"/>
              </a:rPr>
              <a:t>Assessment of Harm</a:t>
            </a:r>
          </a:p>
        </p:txBody>
      </p:sp>
      <p:sp>
        <p:nvSpPr>
          <p:cNvPr id="3" name="Content Placeholder 2"/>
          <p:cNvSpPr>
            <a:spLocks noGrp="1"/>
          </p:cNvSpPr>
          <p:nvPr>
            <p:ph idx="1"/>
          </p:nvPr>
        </p:nvSpPr>
        <p:spPr>
          <a:xfrm>
            <a:off x="1295400" y="760154"/>
            <a:ext cx="7848600" cy="5716846"/>
          </a:xfrm>
          <a:solidFill>
            <a:schemeClr val="accent1">
              <a:lumMod val="20000"/>
              <a:lumOff val="80000"/>
            </a:schemeClr>
          </a:solidFill>
          <a:ln>
            <a:solidFill>
              <a:schemeClr val="tx2">
                <a:lumMod val="50000"/>
              </a:schemeClr>
            </a:solidFill>
          </a:ln>
        </p:spPr>
        <p:txBody>
          <a:bodyPr>
            <a:noAutofit/>
          </a:bodyPr>
          <a:lstStyle/>
          <a:p>
            <a:r>
              <a:rPr lang="en-US" sz="2800" b="0" dirty="0">
                <a:solidFill>
                  <a:schemeClr val="bg2">
                    <a:lumMod val="50000"/>
                  </a:schemeClr>
                </a:solidFill>
                <a:latin typeface="Calibri" panose="020F0502020204030204" pitchFamily="34" charset="0"/>
              </a:rPr>
              <a:t>PAE’s that start with the words “Patient Death or Severe Harm” are reportable if the assessed level of harm is Patient Death or Severe Harm.  </a:t>
            </a:r>
          </a:p>
          <a:p>
            <a:r>
              <a:rPr lang="en-US" sz="2800" b="0" dirty="0">
                <a:solidFill>
                  <a:schemeClr val="bg2">
                    <a:lumMod val="50000"/>
                  </a:schemeClr>
                </a:solidFill>
                <a:latin typeface="Calibri" panose="020F0502020204030204" pitchFamily="34" charset="0"/>
              </a:rPr>
              <a:t>PAE’s that do not start with those words, e.g. Foreign object retained after surgery, are all reportable regardless of the assessed level of residual harm. </a:t>
            </a:r>
          </a:p>
          <a:p>
            <a:r>
              <a:rPr lang="en-US" sz="2800" b="0" dirty="0">
                <a:solidFill>
                  <a:schemeClr val="bg2">
                    <a:lumMod val="50000"/>
                  </a:schemeClr>
                </a:solidFill>
                <a:latin typeface="Calibri" panose="020F0502020204030204" pitchFamily="34" charset="0"/>
              </a:rPr>
              <a:t>There are 3 choices for the level of harm question:</a:t>
            </a:r>
          </a:p>
          <a:p>
            <a:pPr lvl="1"/>
            <a:r>
              <a:rPr lang="en-US" b="0" dirty="0">
                <a:solidFill>
                  <a:schemeClr val="bg2">
                    <a:lumMod val="50000"/>
                  </a:schemeClr>
                </a:solidFill>
                <a:latin typeface="Calibri" panose="020F0502020204030204" pitchFamily="34" charset="0"/>
              </a:rPr>
              <a:t>Death</a:t>
            </a:r>
          </a:p>
          <a:p>
            <a:pPr lvl="1"/>
            <a:r>
              <a:rPr lang="en-US" b="0" dirty="0">
                <a:solidFill>
                  <a:schemeClr val="bg2">
                    <a:lumMod val="50000"/>
                  </a:schemeClr>
                </a:solidFill>
                <a:latin typeface="Calibri" panose="020F0502020204030204" pitchFamily="34" charset="0"/>
              </a:rPr>
              <a:t>Severe harm</a:t>
            </a:r>
          </a:p>
          <a:p>
            <a:pPr lvl="1"/>
            <a:r>
              <a:rPr lang="en-US" b="0" dirty="0">
                <a:solidFill>
                  <a:schemeClr val="bg2">
                    <a:lumMod val="50000"/>
                  </a:schemeClr>
                </a:solidFill>
                <a:latin typeface="Calibri" panose="020F0502020204030204" pitchFamily="34" charset="0"/>
              </a:rPr>
              <a:t>Other (includes Moderate harm, Mild harm, No harm, Unknown harm)</a:t>
            </a:r>
          </a:p>
        </p:txBody>
      </p:sp>
      <p:sp>
        <p:nvSpPr>
          <p:cNvPr id="6" name="Slide Number Placeholder 5"/>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14</a:t>
            </a:fld>
            <a:endParaRPr lang="en-US" sz="1600" dirty="0"/>
          </a:p>
        </p:txBody>
      </p:sp>
    </p:spTree>
    <p:extLst>
      <p:ext uri="{BB962C8B-B14F-4D97-AF65-F5344CB8AC3E}">
        <p14:creationId xmlns:p14="http://schemas.microsoft.com/office/powerpoint/2010/main" val="2787885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5"/>
            <a:ext cx="8610600" cy="790575"/>
          </a:xfrm>
          <a:ln>
            <a:solidFill>
              <a:schemeClr val="tx2">
                <a:lumMod val="50000"/>
              </a:schemeClr>
            </a:solidFill>
          </a:ln>
        </p:spPr>
        <p:txBody>
          <a:bodyPr/>
          <a:lstStyle/>
          <a:p>
            <a:r>
              <a:rPr lang="en-US" sz="4400" dirty="0">
                <a:solidFill>
                  <a:schemeClr val="tx2">
                    <a:lumMod val="75000"/>
                  </a:schemeClr>
                </a:solidFill>
                <a:latin typeface="Calibri" panose="020F0502020204030204" pitchFamily="34" charset="0"/>
              </a:rPr>
              <a:t>Severe Level of Harm</a:t>
            </a:r>
          </a:p>
        </p:txBody>
      </p:sp>
      <p:sp>
        <p:nvSpPr>
          <p:cNvPr id="3" name="Content Placeholder 2"/>
          <p:cNvSpPr>
            <a:spLocks noGrp="1"/>
          </p:cNvSpPr>
          <p:nvPr>
            <p:ph idx="1"/>
          </p:nvPr>
        </p:nvSpPr>
        <p:spPr>
          <a:xfrm>
            <a:off x="1295400" y="762001"/>
            <a:ext cx="7696200" cy="5638800"/>
          </a:xfrm>
          <a:solidFill>
            <a:schemeClr val="accent1">
              <a:lumMod val="20000"/>
              <a:lumOff val="80000"/>
            </a:schemeClr>
          </a:solidFill>
          <a:ln>
            <a:solidFill>
              <a:schemeClr val="tx2">
                <a:lumMod val="50000"/>
              </a:schemeClr>
            </a:solidFill>
          </a:ln>
        </p:spPr>
        <p:txBody>
          <a:bodyPr>
            <a:noAutofit/>
          </a:bodyPr>
          <a:lstStyle/>
          <a:p>
            <a:r>
              <a:rPr lang="en-US" sz="2600" b="0" dirty="0">
                <a:solidFill>
                  <a:schemeClr val="bg2">
                    <a:lumMod val="50000"/>
                  </a:schemeClr>
                </a:solidFill>
                <a:latin typeface="Calibri" panose="020F0502020204030204" pitchFamily="34" charset="0"/>
              </a:rPr>
              <a:t>Severe Level of Harm: Bodily or psychological injury (including pain or disfigurement) that interferes significantly with functional ability or quality of life.  </a:t>
            </a:r>
          </a:p>
          <a:p>
            <a:endParaRPr lang="en-US" sz="2600" b="0" dirty="0">
              <a:solidFill>
                <a:schemeClr val="bg2">
                  <a:lumMod val="50000"/>
                </a:schemeClr>
              </a:solidFill>
              <a:latin typeface="Calibri" panose="020F0502020204030204" pitchFamily="34" charset="0"/>
            </a:endParaRPr>
          </a:p>
          <a:p>
            <a:r>
              <a:rPr lang="en-US" sz="2600" b="0" dirty="0">
                <a:solidFill>
                  <a:schemeClr val="bg2">
                    <a:lumMod val="50000"/>
                  </a:schemeClr>
                </a:solidFill>
                <a:latin typeface="Calibri" panose="020F0502020204030204" pitchFamily="34" charset="0"/>
              </a:rPr>
              <a:t>Severe Harm—injuries requiring a major intervention  e.g.</a:t>
            </a:r>
          </a:p>
          <a:p>
            <a:pPr lvl="1"/>
            <a:r>
              <a:rPr lang="en-US" sz="2600" b="0" dirty="0">
                <a:solidFill>
                  <a:schemeClr val="bg2">
                    <a:lumMod val="50000"/>
                  </a:schemeClr>
                </a:solidFill>
                <a:latin typeface="Calibri" panose="020F0502020204030204" pitchFamily="34" charset="0"/>
              </a:rPr>
              <a:t>Surgery</a:t>
            </a:r>
          </a:p>
          <a:p>
            <a:pPr lvl="1"/>
            <a:r>
              <a:rPr lang="en-US" sz="2600" b="0" dirty="0">
                <a:solidFill>
                  <a:schemeClr val="bg2">
                    <a:lumMod val="50000"/>
                  </a:schemeClr>
                </a:solidFill>
                <a:latin typeface="Calibri" panose="020F0502020204030204" pitchFamily="34" charset="0"/>
              </a:rPr>
              <a:t>Transfer to a higher level of care</a:t>
            </a:r>
          </a:p>
          <a:p>
            <a:pPr lvl="1"/>
            <a:r>
              <a:rPr lang="en-US" sz="2600" b="0" dirty="0">
                <a:solidFill>
                  <a:schemeClr val="bg2">
                    <a:lumMod val="50000"/>
                  </a:schemeClr>
                </a:solidFill>
                <a:latin typeface="Calibri" panose="020F0502020204030204" pitchFamily="34" charset="0"/>
              </a:rPr>
              <a:t>Bone fractures (may exclude minor fractures that do not require surgery or do not significantly interfere with functional ability or quality of life.</a:t>
            </a:r>
          </a:p>
          <a:p>
            <a:pPr marL="0" indent="0">
              <a:buNone/>
            </a:pPr>
            <a:endParaRPr lang="en-US" sz="2600" b="0" dirty="0">
              <a:solidFill>
                <a:schemeClr val="bg2">
                  <a:lumMod val="50000"/>
                </a:schemeClr>
              </a:solidFill>
            </a:endParaRPr>
          </a:p>
        </p:txBody>
      </p:sp>
      <p:sp>
        <p:nvSpPr>
          <p:cNvPr id="6" name="Slide Number Placeholder 5"/>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15</a:t>
            </a:fld>
            <a:endParaRPr lang="en-US" sz="1600" dirty="0"/>
          </a:p>
        </p:txBody>
      </p:sp>
    </p:spTree>
    <p:extLst>
      <p:ext uri="{BB962C8B-B14F-4D97-AF65-F5344CB8AC3E}">
        <p14:creationId xmlns:p14="http://schemas.microsoft.com/office/powerpoint/2010/main" val="1420189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mtClean="0"/>
              <a:pPr/>
              <a:t>16</a:t>
            </a:fld>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52400"/>
            <a:ext cx="9296400" cy="716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04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
            <a:ext cx="8529638" cy="904875"/>
          </a:xfrm>
        </p:spPr>
        <p:txBody>
          <a:bodyPr>
            <a:noAutofit/>
          </a:bodyPr>
          <a:lstStyle/>
          <a:p>
            <a:r>
              <a:rPr lang="en-US" sz="2800" dirty="0">
                <a:solidFill>
                  <a:schemeClr val="tx2">
                    <a:lumMod val="75000"/>
                  </a:schemeClr>
                </a:solidFill>
                <a:latin typeface="Comic Sans MS" panose="030F0702030302020204" pitchFamily="66" charset="0"/>
              </a:rPr>
              <a:t>First Tier PAE Reporting--January 1, 2015 </a:t>
            </a:r>
          </a:p>
        </p:txBody>
      </p:sp>
      <p:sp>
        <p:nvSpPr>
          <p:cNvPr id="3" name="Content Placeholder 2"/>
          <p:cNvSpPr>
            <a:spLocks noGrp="1"/>
          </p:cNvSpPr>
          <p:nvPr>
            <p:ph sz="half" idx="1"/>
          </p:nvPr>
        </p:nvSpPr>
        <p:spPr>
          <a:xfrm>
            <a:off x="985838" y="1066800"/>
            <a:ext cx="4191000" cy="5334000"/>
          </a:xfrm>
          <a:solidFill>
            <a:srgbClr val="99FF99"/>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rgbClr val="000000"/>
                </a:solidFill>
                <a:latin typeface="Comic Sans MS"/>
                <a:ea typeface="Calibri"/>
                <a:cs typeface="Times New Roman"/>
              </a:rPr>
              <a:t>SURGICAL OR INVASIVE PROCEDURE EVENTS</a:t>
            </a:r>
          </a:p>
          <a:p>
            <a:pPr marL="0" lvl="0" indent="0" algn="ctr">
              <a:lnSpc>
                <a:spcPct val="115000"/>
              </a:lnSpc>
              <a:spcBef>
                <a:spcPts val="0"/>
              </a:spcBef>
              <a:buClrTx/>
              <a:buSzTx/>
              <a:buNone/>
            </a:pPr>
            <a:endParaRPr lang="en-US" sz="2400" u="sng" dirty="0">
              <a:solidFill>
                <a:srgbClr val="000000"/>
              </a:solidFill>
              <a:latin typeface="Comic Sans MS"/>
              <a:ea typeface="Calibri"/>
              <a:cs typeface="Times New Roman"/>
            </a:endParaRPr>
          </a:p>
          <a:p>
            <a:pPr marL="342900" lvl="0" indent="-342900">
              <a:lnSpc>
                <a:spcPct val="115000"/>
              </a:lnSpc>
              <a:spcBef>
                <a:spcPts val="0"/>
              </a:spcBef>
              <a:buClrTx/>
              <a:buSzTx/>
              <a:buFont typeface="+mj-lt"/>
              <a:buAutoNum type="arabicPeriod"/>
            </a:pPr>
            <a:r>
              <a:rPr lang="en-US" sz="2200" dirty="0">
                <a:solidFill>
                  <a:srgbClr val="000000"/>
                </a:solidFill>
                <a:latin typeface="Comic Sans MS"/>
                <a:ea typeface="Calibri"/>
                <a:cs typeface="Times New Roman"/>
              </a:rPr>
              <a:t>Surgeries or invasive procedures involving a surgery on the wrong site, wrong patient, wrong procedure.</a:t>
            </a:r>
            <a:endParaRPr lang="en-US" sz="2200" dirty="0">
              <a:solidFill>
                <a:srgbClr val="000000"/>
              </a:solidFill>
              <a:latin typeface="Calibri"/>
              <a:ea typeface="Calibri"/>
              <a:cs typeface="Times New Roman"/>
            </a:endParaRPr>
          </a:p>
          <a:p>
            <a:pPr marL="342900" lvl="0" indent="-342900">
              <a:lnSpc>
                <a:spcPct val="115000"/>
              </a:lnSpc>
              <a:spcBef>
                <a:spcPts val="0"/>
              </a:spcBef>
              <a:buClrTx/>
              <a:buSzTx/>
              <a:buFont typeface="+mj-lt"/>
              <a:buAutoNum type="arabicPeriod"/>
            </a:pPr>
            <a:r>
              <a:rPr lang="en-US" sz="2200" dirty="0">
                <a:solidFill>
                  <a:srgbClr val="000000"/>
                </a:solidFill>
                <a:latin typeface="Comic Sans MS"/>
                <a:ea typeface="Calibri"/>
                <a:cs typeface="Times New Roman"/>
              </a:rPr>
              <a:t>Foreign object retained after surgery.</a:t>
            </a:r>
            <a:endParaRPr lang="en-US" sz="2200" dirty="0">
              <a:solidFill>
                <a:srgbClr val="000000"/>
              </a:solidFill>
              <a:latin typeface="Calibri"/>
              <a:ea typeface="Calibri"/>
              <a:cs typeface="Times New Roman"/>
            </a:endParaRPr>
          </a:p>
          <a:p>
            <a:pPr marL="342900" lvl="0" indent="-342900">
              <a:lnSpc>
                <a:spcPct val="115000"/>
              </a:lnSpc>
              <a:spcBef>
                <a:spcPts val="0"/>
              </a:spcBef>
              <a:buClrTx/>
              <a:buSzTx/>
              <a:buFont typeface="+mj-lt"/>
              <a:buAutoNum type="arabicPeriod"/>
            </a:pPr>
            <a:r>
              <a:rPr lang="en-US" sz="2200" dirty="0">
                <a:solidFill>
                  <a:srgbClr val="000000"/>
                </a:solidFill>
                <a:latin typeface="Comic Sans MS"/>
                <a:ea typeface="Calibri"/>
                <a:cs typeface="Times New Roman"/>
              </a:rPr>
              <a:t>Post-operative death of an ASA Class 1 Patient.</a:t>
            </a:r>
          </a:p>
        </p:txBody>
      </p:sp>
      <p:sp>
        <p:nvSpPr>
          <p:cNvPr id="4" name="Content Placeholder 3"/>
          <p:cNvSpPr>
            <a:spLocks noGrp="1"/>
          </p:cNvSpPr>
          <p:nvPr>
            <p:ph sz="half" idx="2"/>
          </p:nvPr>
        </p:nvSpPr>
        <p:spPr>
          <a:xfrm>
            <a:off x="5105400" y="1066800"/>
            <a:ext cx="4038600" cy="5334000"/>
          </a:xfrm>
          <a:solidFill>
            <a:srgbClr val="FFCCFF"/>
          </a:solidFill>
          <a:ln>
            <a:solidFill>
              <a:schemeClr val="tx1"/>
            </a:solidFill>
          </a:ln>
        </p:spPr>
        <p:txBody>
          <a:bodyPr>
            <a:normAutofit/>
          </a:bodyPr>
          <a:lstStyle/>
          <a:p>
            <a:pPr marL="36576" lvl="0" indent="0" algn="ctr" fontAlgn="auto">
              <a:lnSpc>
                <a:spcPct val="115000"/>
              </a:lnSpc>
              <a:spcBef>
                <a:spcPts val="0"/>
              </a:spcBef>
              <a:spcAft>
                <a:spcPts val="0"/>
              </a:spcAft>
              <a:buClrTx/>
              <a:buNone/>
            </a:pPr>
            <a:r>
              <a:rPr lang="en-US" sz="2400" u="sng" dirty="0">
                <a:solidFill>
                  <a:schemeClr val="bg2">
                    <a:lumMod val="50000"/>
                  </a:schemeClr>
                </a:solidFill>
                <a:latin typeface="Comic Sans MS"/>
                <a:ea typeface="Calibri"/>
                <a:cs typeface="Times New Roman"/>
              </a:rPr>
              <a:t>PATIENT PROTECTION EVENTS</a:t>
            </a:r>
          </a:p>
          <a:p>
            <a:pPr marL="36576" lvl="0" indent="0" algn="ctr" fontAlgn="auto">
              <a:lnSpc>
                <a:spcPct val="115000"/>
              </a:lnSpc>
              <a:spcBef>
                <a:spcPts val="0"/>
              </a:spcBef>
              <a:spcAft>
                <a:spcPts val="0"/>
              </a:spcAft>
              <a:buClrTx/>
              <a:buNone/>
            </a:pPr>
            <a:endParaRPr lang="en-US" sz="2400" u="sng" kern="1200" dirty="0">
              <a:solidFill>
                <a:schemeClr val="bg2">
                  <a:lumMod val="50000"/>
                </a:schemeClr>
              </a:solidFill>
              <a:latin typeface="Comic Sans MS"/>
              <a:ea typeface="Calibri"/>
              <a:cs typeface="Times New Roman"/>
            </a:endParaRPr>
          </a:p>
          <a:p>
            <a:pPr marL="493776" lvl="0" indent="-457200" fontAlgn="auto">
              <a:lnSpc>
                <a:spcPct val="115000"/>
              </a:lnSpc>
              <a:spcBef>
                <a:spcPts val="0"/>
              </a:spcBef>
              <a:spcAft>
                <a:spcPts val="0"/>
              </a:spcAft>
              <a:buClrTx/>
              <a:buFont typeface="+mj-lt"/>
              <a:buAutoNum type="arabicPeriod"/>
            </a:pPr>
            <a:r>
              <a:rPr lang="en-US" sz="2200" kern="1200" dirty="0">
                <a:solidFill>
                  <a:schemeClr val="bg2">
                    <a:lumMod val="50000"/>
                  </a:schemeClr>
                </a:solidFill>
                <a:latin typeface="Comic Sans MS"/>
                <a:ea typeface="Calibri"/>
                <a:cs typeface="Times New Roman"/>
              </a:rPr>
              <a:t>Discharge or release of a patient of any age, who is unable to make decisions, to someone other than an authorized person.</a:t>
            </a:r>
            <a:endParaRPr lang="en-US" sz="2200" kern="1200" dirty="0">
              <a:solidFill>
                <a:schemeClr val="bg2">
                  <a:lumMod val="50000"/>
                </a:schemeClr>
              </a:solidFill>
              <a:ea typeface="Calibri"/>
              <a:cs typeface="Times New Roman"/>
            </a:endParaRPr>
          </a:p>
          <a:p>
            <a:endParaRPr lang="en-US" dirty="0">
              <a:solidFill>
                <a:schemeClr val="bg2"/>
              </a:solidFill>
            </a:endParaRPr>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17</a:t>
            </a:fld>
            <a:endParaRPr lang="en-US" sz="1600" dirty="0"/>
          </a:p>
        </p:txBody>
      </p:sp>
    </p:spTree>
    <p:extLst>
      <p:ext uri="{BB962C8B-B14F-4D97-AF65-F5344CB8AC3E}">
        <p14:creationId xmlns:p14="http://schemas.microsoft.com/office/powerpoint/2010/main" val="347039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34400" cy="838200"/>
          </a:xfrm>
        </p:spPr>
        <p:txBody>
          <a:bodyPr>
            <a:normAutofit/>
          </a:bodyPr>
          <a:lstStyle/>
          <a:p>
            <a:r>
              <a:rPr lang="en-US" sz="2800" dirty="0">
                <a:solidFill>
                  <a:schemeClr val="tx2">
                    <a:lumMod val="75000"/>
                  </a:schemeClr>
                </a:solidFill>
                <a:latin typeface="Comic Sans MS" panose="030F0702030302020204" pitchFamily="66" charset="0"/>
              </a:rPr>
              <a:t>First Tier PAE Reporting--January 1, 2015 </a:t>
            </a:r>
            <a:endParaRPr lang="en-US" sz="2800" dirty="0">
              <a:solidFill>
                <a:schemeClr val="tx2">
                  <a:lumMod val="75000"/>
                </a:schemeClr>
              </a:solidFill>
            </a:endParaRPr>
          </a:p>
        </p:txBody>
      </p:sp>
      <p:sp>
        <p:nvSpPr>
          <p:cNvPr id="3" name="Content Placeholder 2"/>
          <p:cNvSpPr>
            <a:spLocks noGrp="1"/>
          </p:cNvSpPr>
          <p:nvPr>
            <p:ph sz="half" idx="1"/>
          </p:nvPr>
        </p:nvSpPr>
        <p:spPr>
          <a:xfrm>
            <a:off x="990600" y="1066800"/>
            <a:ext cx="4114800" cy="5334000"/>
          </a:xfrm>
          <a:solidFill>
            <a:srgbClr val="FFFF99"/>
          </a:solidFill>
          <a:ln>
            <a:solidFill>
              <a:schemeClr val="tx1"/>
            </a:solidFill>
          </a:ln>
        </p:spPr>
        <p:txBody>
          <a:bodyPr>
            <a:normAutofit fontScale="62500" lnSpcReduction="20000"/>
          </a:bodyPr>
          <a:lstStyle/>
          <a:p>
            <a:pPr marL="0" lvl="0" indent="0" algn="ctr">
              <a:lnSpc>
                <a:spcPct val="115000"/>
              </a:lnSpc>
              <a:spcBef>
                <a:spcPts val="0"/>
              </a:spcBef>
              <a:buClrTx/>
              <a:buSzTx/>
              <a:buNone/>
            </a:pPr>
            <a:r>
              <a:rPr lang="en-US" sz="3800" u="sng" dirty="0">
                <a:solidFill>
                  <a:schemeClr val="bg2">
                    <a:lumMod val="50000"/>
                  </a:schemeClr>
                </a:solidFill>
                <a:latin typeface="Comic Sans MS"/>
                <a:ea typeface="Calibri"/>
                <a:cs typeface="Times New Roman"/>
              </a:rPr>
              <a:t>ENVIRONMENTAL EVENTS</a:t>
            </a:r>
          </a:p>
          <a:p>
            <a:pPr marL="0" lvl="0" indent="0" algn="ctr">
              <a:lnSpc>
                <a:spcPct val="115000"/>
              </a:lnSpc>
              <a:spcBef>
                <a:spcPts val="0"/>
              </a:spcBef>
              <a:buClrTx/>
              <a:buSzTx/>
              <a:buNone/>
            </a:pPr>
            <a:endParaRPr lang="en-US" sz="2400" u="sng" dirty="0">
              <a:solidFill>
                <a:schemeClr val="bg2">
                  <a:lumMod val="50000"/>
                </a:schemeClr>
              </a:solidFill>
              <a:latin typeface="Comic Sans MS"/>
              <a:ea typeface="Calibri"/>
              <a:cs typeface="Times New Roman"/>
            </a:endParaRPr>
          </a:p>
          <a:p>
            <a:pPr marL="342900" lvl="0" indent="-342900">
              <a:lnSpc>
                <a:spcPct val="115000"/>
              </a:lnSpc>
              <a:spcBef>
                <a:spcPts val="0"/>
              </a:spcBef>
              <a:buClrTx/>
              <a:buSzTx/>
              <a:buFont typeface="+mj-lt"/>
              <a:buAutoNum type="arabicPeriod"/>
            </a:pPr>
            <a:r>
              <a:rPr lang="en-US" sz="3200" dirty="0">
                <a:solidFill>
                  <a:schemeClr val="bg2">
                    <a:lumMod val="50000"/>
                  </a:schemeClr>
                </a:solidFill>
                <a:latin typeface="Comic Sans MS"/>
                <a:ea typeface="Calibri"/>
                <a:cs typeface="Times New Roman"/>
              </a:rPr>
              <a:t>Any incident in which systems designated for oxygen or other gas to be delivered to a patient contains no gas, wrong gas, or are contaminated by toxic substances.</a:t>
            </a:r>
          </a:p>
          <a:p>
            <a:pPr marL="342900" lvl="0" indent="-342900">
              <a:lnSpc>
                <a:spcPct val="115000"/>
              </a:lnSpc>
              <a:spcBef>
                <a:spcPts val="0"/>
              </a:spcBef>
              <a:buClrTx/>
              <a:buSzTx/>
              <a:buFont typeface="+mj-lt"/>
              <a:buAutoNum type="arabicPeriod"/>
            </a:pPr>
            <a:endParaRPr lang="en-US" sz="3200" dirty="0">
              <a:solidFill>
                <a:schemeClr val="bg2">
                  <a:lumMod val="50000"/>
                </a:schemeClr>
              </a:solidFill>
              <a:latin typeface="Calibri"/>
              <a:ea typeface="Calibri"/>
              <a:cs typeface="Times New Roman"/>
            </a:endParaRPr>
          </a:p>
          <a:p>
            <a:pPr marL="342900" lvl="0" indent="-342900">
              <a:lnSpc>
                <a:spcPct val="115000"/>
              </a:lnSpc>
              <a:spcBef>
                <a:spcPts val="0"/>
              </a:spcBef>
              <a:buClrTx/>
              <a:buSzTx/>
              <a:buFont typeface="+mj-lt"/>
              <a:buAutoNum type="arabicPeriod"/>
            </a:pPr>
            <a:r>
              <a:rPr lang="en-US" sz="3200" dirty="0">
                <a:solidFill>
                  <a:schemeClr val="bg2">
                    <a:lumMod val="50000"/>
                  </a:schemeClr>
                </a:solidFill>
                <a:latin typeface="Comic Sans MS"/>
                <a:ea typeface="Calibri"/>
                <a:cs typeface="Times New Roman"/>
              </a:rPr>
              <a:t>Patient death or severe harm associated with use of physical restraints or bedrails while being cared for in a health care facility.</a:t>
            </a:r>
            <a:endParaRPr lang="en-US" sz="3200" dirty="0">
              <a:solidFill>
                <a:schemeClr val="bg2">
                  <a:lumMod val="50000"/>
                </a:schemeClr>
              </a:solidFill>
              <a:latin typeface="Calibri"/>
              <a:ea typeface="Calibri"/>
              <a:cs typeface="Times New Roman"/>
            </a:endParaRPr>
          </a:p>
        </p:txBody>
      </p:sp>
      <p:sp>
        <p:nvSpPr>
          <p:cNvPr id="4" name="Content Placeholder 3"/>
          <p:cNvSpPr>
            <a:spLocks noGrp="1"/>
          </p:cNvSpPr>
          <p:nvPr>
            <p:ph sz="half" idx="2"/>
          </p:nvPr>
        </p:nvSpPr>
        <p:spPr>
          <a:xfrm>
            <a:off x="5105400" y="1066800"/>
            <a:ext cx="4038600" cy="5334000"/>
          </a:xfrm>
          <a:solidFill>
            <a:srgbClr val="CCCCFF"/>
          </a:solidFill>
          <a:ln>
            <a:solidFill>
              <a:schemeClr val="tx1"/>
            </a:solidFill>
          </a:ln>
        </p:spPr>
        <p:txBody>
          <a:bodyPr>
            <a:normAutofit fontScale="62500" lnSpcReduction="20000"/>
          </a:bodyPr>
          <a:lstStyle/>
          <a:p>
            <a:pPr marL="0" lvl="0" indent="0" algn="ctr">
              <a:lnSpc>
                <a:spcPct val="115000"/>
              </a:lnSpc>
              <a:spcBef>
                <a:spcPts val="0"/>
              </a:spcBef>
              <a:buClrTx/>
              <a:buSzTx/>
              <a:buNone/>
            </a:pPr>
            <a:r>
              <a:rPr lang="en-US" sz="3800" u="sng" dirty="0">
                <a:solidFill>
                  <a:schemeClr val="bg2">
                    <a:lumMod val="50000"/>
                  </a:schemeClr>
                </a:solidFill>
                <a:latin typeface="Comic Sans MS"/>
                <a:ea typeface="Calibri"/>
                <a:cs typeface="Times New Roman"/>
              </a:rPr>
              <a:t>POTENTIAL CRIMINAL EVENTS</a:t>
            </a:r>
          </a:p>
          <a:p>
            <a:pPr marL="0" lvl="0" indent="0" algn="ctr">
              <a:lnSpc>
                <a:spcPct val="115000"/>
              </a:lnSpc>
              <a:spcBef>
                <a:spcPts val="0"/>
              </a:spcBef>
              <a:buClrTx/>
              <a:buSzTx/>
              <a:buNone/>
            </a:pPr>
            <a:endParaRPr lang="en-US" sz="2400" u="sng" dirty="0">
              <a:solidFill>
                <a:schemeClr val="bg2">
                  <a:lumMod val="50000"/>
                </a:schemeClr>
              </a:solidFill>
              <a:latin typeface="Comic Sans MS"/>
              <a:ea typeface="Calibri"/>
              <a:cs typeface="Times New Roman"/>
            </a:endParaRPr>
          </a:p>
          <a:p>
            <a:pPr marL="342900" lvl="0" indent="-342900">
              <a:lnSpc>
                <a:spcPct val="115000"/>
              </a:lnSpc>
              <a:spcBef>
                <a:spcPts val="0"/>
              </a:spcBef>
              <a:buClrTx/>
              <a:buSzTx/>
              <a:buFont typeface="+mj-lt"/>
              <a:buAutoNum type="arabicPeriod"/>
            </a:pPr>
            <a:r>
              <a:rPr lang="en-US" sz="3200" dirty="0">
                <a:solidFill>
                  <a:schemeClr val="bg2">
                    <a:lumMod val="50000"/>
                  </a:schemeClr>
                </a:solidFill>
                <a:latin typeface="Comic Sans MS"/>
                <a:ea typeface="Calibri"/>
                <a:cs typeface="Times New Roman"/>
              </a:rPr>
              <a:t>Abduction of a patient of any age.</a:t>
            </a:r>
          </a:p>
          <a:p>
            <a:pPr marL="342900" lvl="0" indent="-342900">
              <a:lnSpc>
                <a:spcPct val="115000"/>
              </a:lnSpc>
              <a:spcBef>
                <a:spcPts val="0"/>
              </a:spcBef>
              <a:buClrTx/>
              <a:buSzTx/>
              <a:buFont typeface="+mj-lt"/>
              <a:buAutoNum type="arabicPeriod"/>
            </a:pPr>
            <a:endParaRPr lang="en-US" sz="3200" dirty="0">
              <a:solidFill>
                <a:schemeClr val="bg2">
                  <a:lumMod val="50000"/>
                </a:schemeClr>
              </a:solidFill>
              <a:latin typeface="Calibri"/>
              <a:ea typeface="Calibri"/>
              <a:cs typeface="Times New Roman"/>
            </a:endParaRPr>
          </a:p>
          <a:p>
            <a:pPr marL="342900" lvl="0" indent="-342900">
              <a:lnSpc>
                <a:spcPct val="115000"/>
              </a:lnSpc>
              <a:spcBef>
                <a:spcPts val="0"/>
              </a:spcBef>
              <a:buClrTx/>
              <a:buSzTx/>
              <a:buFont typeface="+mj-lt"/>
              <a:buAutoNum type="arabicPeriod"/>
            </a:pPr>
            <a:r>
              <a:rPr lang="en-US" sz="3200" dirty="0">
                <a:solidFill>
                  <a:schemeClr val="bg2">
                    <a:lumMod val="50000"/>
                  </a:schemeClr>
                </a:solidFill>
                <a:latin typeface="Comic Sans MS"/>
                <a:ea typeface="Calibri"/>
                <a:cs typeface="Times New Roman"/>
              </a:rPr>
              <a:t>Sexual abuse or assault of a patient within or on the grounds of a health care facility.</a:t>
            </a:r>
          </a:p>
          <a:p>
            <a:pPr marL="342900" lvl="0" indent="-342900">
              <a:lnSpc>
                <a:spcPct val="115000"/>
              </a:lnSpc>
              <a:spcBef>
                <a:spcPts val="0"/>
              </a:spcBef>
              <a:buClrTx/>
              <a:buSzTx/>
              <a:buFont typeface="+mj-lt"/>
              <a:buAutoNum type="arabicPeriod"/>
            </a:pPr>
            <a:endParaRPr lang="en-US" sz="3200" dirty="0">
              <a:solidFill>
                <a:schemeClr val="bg2">
                  <a:lumMod val="50000"/>
                </a:schemeClr>
              </a:solidFill>
              <a:latin typeface="Calibri"/>
              <a:ea typeface="Calibri"/>
              <a:cs typeface="Times New Roman"/>
            </a:endParaRPr>
          </a:p>
          <a:p>
            <a:pPr marL="342900" lvl="0" indent="-342900">
              <a:lnSpc>
                <a:spcPct val="115000"/>
              </a:lnSpc>
              <a:spcBef>
                <a:spcPts val="0"/>
              </a:spcBef>
              <a:spcAft>
                <a:spcPts val="1000"/>
              </a:spcAft>
              <a:buClrTx/>
              <a:buSzTx/>
              <a:buFont typeface="+mj-lt"/>
              <a:buAutoNum type="arabicPeriod"/>
            </a:pPr>
            <a:r>
              <a:rPr lang="en-US" sz="3200" dirty="0">
                <a:solidFill>
                  <a:schemeClr val="bg2">
                    <a:lumMod val="50000"/>
                  </a:schemeClr>
                </a:solidFill>
                <a:latin typeface="Comic Sans MS"/>
                <a:ea typeface="Calibri"/>
                <a:cs typeface="Times New Roman"/>
              </a:rPr>
              <a:t>Patient death or severe harm resulting from a physical assault that occurs within or on the grounds of a health care facility.</a:t>
            </a:r>
            <a:endParaRPr lang="en-US" sz="3200" dirty="0">
              <a:solidFill>
                <a:schemeClr val="bg2">
                  <a:lumMod val="50000"/>
                </a:schemeClr>
              </a:solidFill>
              <a:latin typeface="Calibri"/>
              <a:ea typeface="Calibri"/>
              <a:cs typeface="Times New Roman"/>
            </a:endParaRPr>
          </a:p>
          <a:p>
            <a:pPr marL="0" indent="0">
              <a:buNone/>
            </a:pPr>
            <a:endParaRPr lang="en-US" sz="2600" dirty="0">
              <a:solidFill>
                <a:schemeClr val="bg2">
                  <a:lumMod val="50000"/>
                </a:schemeClr>
              </a:solidFill>
            </a:endParaRPr>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18</a:t>
            </a:fld>
            <a:endParaRPr lang="en-US" sz="1600" dirty="0"/>
          </a:p>
        </p:txBody>
      </p:sp>
    </p:spTree>
    <p:extLst>
      <p:ext uri="{BB962C8B-B14F-4D97-AF65-F5344CB8AC3E}">
        <p14:creationId xmlns:p14="http://schemas.microsoft.com/office/powerpoint/2010/main" val="1150382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813"/>
            <a:ext cx="8610600" cy="814387"/>
          </a:xfrm>
        </p:spPr>
        <p:txBody>
          <a:bodyPr>
            <a:normAutofit/>
          </a:bodyPr>
          <a:lstStyle/>
          <a:p>
            <a:r>
              <a:rPr lang="en-US" sz="2800" dirty="0">
                <a:solidFill>
                  <a:schemeClr val="tx2">
                    <a:lumMod val="75000"/>
                  </a:schemeClr>
                </a:solidFill>
                <a:latin typeface="Comic Sans MS" panose="030F0702030302020204" pitchFamily="66" charset="0"/>
              </a:rPr>
              <a:t>First Tier PAE Reporting--January 1, 2015 </a:t>
            </a:r>
            <a:endParaRPr lang="en-US" sz="2800" dirty="0">
              <a:solidFill>
                <a:schemeClr val="tx2">
                  <a:lumMod val="75000"/>
                </a:schemeClr>
              </a:solidFill>
            </a:endParaRPr>
          </a:p>
        </p:txBody>
      </p:sp>
      <p:sp>
        <p:nvSpPr>
          <p:cNvPr id="3" name="Content Placeholder 2"/>
          <p:cNvSpPr>
            <a:spLocks noGrp="1"/>
          </p:cNvSpPr>
          <p:nvPr>
            <p:ph sz="half" idx="1"/>
          </p:nvPr>
        </p:nvSpPr>
        <p:spPr>
          <a:xfrm>
            <a:off x="971550" y="1066800"/>
            <a:ext cx="4133850" cy="5337732"/>
          </a:xfrm>
          <a:solidFill>
            <a:srgbClr val="99CCFF"/>
          </a:solidFill>
          <a:ln>
            <a:solidFill>
              <a:schemeClr val="tx1"/>
            </a:solidFill>
          </a:ln>
        </p:spPr>
        <p:txBody>
          <a:bodyPr>
            <a:normAutofit/>
          </a:bodyPr>
          <a:lstStyle/>
          <a:p>
            <a:pPr lvl="0" fontAlgn="auto">
              <a:lnSpc>
                <a:spcPct val="115000"/>
              </a:lnSpc>
              <a:spcBef>
                <a:spcPts val="0"/>
              </a:spcBef>
              <a:spcAft>
                <a:spcPts val="0"/>
              </a:spcAft>
              <a:buClrTx/>
              <a:buFont typeface="+mj-lt"/>
              <a:buAutoNum type="arabicPeriod"/>
            </a:pPr>
            <a:endParaRPr lang="en-US" sz="1800" kern="1200" dirty="0">
              <a:solidFill>
                <a:srgbClr val="000000"/>
              </a:solidFill>
              <a:latin typeface="Comic Sans MS"/>
              <a:ea typeface="Calibri"/>
              <a:cs typeface="Times New Roman"/>
            </a:endParaRPr>
          </a:p>
          <a:p>
            <a:pPr marL="342900" lvl="0" indent="-342900">
              <a:lnSpc>
                <a:spcPct val="115000"/>
              </a:lnSpc>
              <a:spcBef>
                <a:spcPts val="0"/>
              </a:spcBef>
              <a:buClrTx/>
              <a:buSzTx/>
              <a:buFont typeface="+mj-lt"/>
              <a:buAutoNum type="arabicPeriod"/>
            </a:pPr>
            <a:endParaRPr lang="en-US" sz="1800" dirty="0">
              <a:solidFill>
                <a:srgbClr val="000000"/>
              </a:solidFill>
              <a:latin typeface="Comic Sans MS"/>
              <a:ea typeface="Calibri"/>
              <a:cs typeface="Times New Roman"/>
            </a:endParaRPr>
          </a:p>
          <a:p>
            <a:pPr marL="342900" lvl="0" indent="-342900">
              <a:lnSpc>
                <a:spcPct val="115000"/>
              </a:lnSpc>
              <a:spcBef>
                <a:spcPts val="0"/>
              </a:spcBef>
              <a:buClrTx/>
              <a:buSzTx/>
              <a:buFont typeface="+mj-lt"/>
              <a:buAutoNum type="arabicPeriod"/>
            </a:pPr>
            <a:r>
              <a:rPr lang="en-US" sz="1800" dirty="0">
                <a:solidFill>
                  <a:schemeClr val="bg2">
                    <a:lumMod val="50000"/>
                  </a:schemeClr>
                </a:solidFill>
                <a:latin typeface="Comic Sans MS"/>
                <a:ea typeface="Calibri"/>
                <a:cs typeface="Times New Roman"/>
              </a:rPr>
              <a:t>Patient death or severe harm associated with unsafe administration of blood or blood products.</a:t>
            </a:r>
            <a:endParaRPr lang="en-US" sz="1800" dirty="0">
              <a:solidFill>
                <a:schemeClr val="bg2">
                  <a:lumMod val="50000"/>
                </a:schemeClr>
              </a:solidFill>
              <a:latin typeface="Calibri"/>
              <a:ea typeface="Calibri"/>
              <a:cs typeface="Times New Roman"/>
            </a:endParaRPr>
          </a:p>
          <a:p>
            <a:pPr marL="342900" lvl="0" indent="-342900">
              <a:lnSpc>
                <a:spcPct val="115000"/>
              </a:lnSpc>
              <a:spcBef>
                <a:spcPts val="0"/>
              </a:spcBef>
              <a:buClrTx/>
              <a:buSzTx/>
              <a:buFont typeface="+mj-lt"/>
              <a:buAutoNum type="arabicPeriod"/>
            </a:pPr>
            <a:r>
              <a:rPr lang="en-US" sz="1800" dirty="0">
                <a:solidFill>
                  <a:schemeClr val="bg2">
                    <a:lumMod val="50000"/>
                  </a:schemeClr>
                </a:solidFill>
                <a:latin typeface="Comic Sans MS"/>
                <a:ea typeface="Calibri"/>
                <a:cs typeface="Times New Roman"/>
              </a:rPr>
              <a:t>Patient death or severe harm associated with a fall in a health care facility resulting in a fracture, dislocation, intracranial injury, crushing injury, burn or other injury.</a:t>
            </a:r>
          </a:p>
          <a:p>
            <a:pPr marL="342900" indent="-342900">
              <a:lnSpc>
                <a:spcPct val="115000"/>
              </a:lnSpc>
              <a:spcBef>
                <a:spcPts val="0"/>
              </a:spcBef>
              <a:buClrTx/>
              <a:buSzTx/>
              <a:buFont typeface="+mj-lt"/>
              <a:buAutoNum type="arabicPeriod"/>
            </a:pPr>
            <a:r>
              <a:rPr lang="en-US" sz="1800" dirty="0">
                <a:solidFill>
                  <a:schemeClr val="bg2">
                    <a:lumMod val="50000"/>
                  </a:schemeClr>
                </a:solidFill>
                <a:latin typeface="Comic Sans MS"/>
                <a:ea typeface="Calibri"/>
                <a:cs typeface="Times New Roman"/>
              </a:rPr>
              <a:t>Patient death or severe harm resulting from the irretrievable loss of an irreplaceable biological specimen. </a:t>
            </a:r>
            <a:endParaRPr lang="en-US" sz="1800" dirty="0">
              <a:solidFill>
                <a:schemeClr val="bg2">
                  <a:lumMod val="50000"/>
                </a:schemeClr>
              </a:solidFill>
              <a:latin typeface="Calibri"/>
              <a:ea typeface="Calibri"/>
              <a:cs typeface="Times New Roman"/>
            </a:endParaRPr>
          </a:p>
          <a:p>
            <a:pPr marL="342900" lvl="0" indent="-342900">
              <a:lnSpc>
                <a:spcPct val="115000"/>
              </a:lnSpc>
              <a:spcBef>
                <a:spcPts val="0"/>
              </a:spcBef>
              <a:buClrTx/>
              <a:buSzTx/>
              <a:buFont typeface="+mj-lt"/>
              <a:buAutoNum type="arabicPeriod"/>
            </a:pPr>
            <a:endParaRPr lang="en-US" sz="1800" dirty="0">
              <a:latin typeface="Calibri"/>
              <a:ea typeface="Calibri"/>
              <a:cs typeface="Times New Roman"/>
            </a:endParaRPr>
          </a:p>
          <a:p>
            <a:endParaRPr lang="en-US" sz="1800" dirty="0">
              <a:solidFill>
                <a:schemeClr val="bg2"/>
              </a:solidFill>
            </a:endParaRPr>
          </a:p>
        </p:txBody>
      </p:sp>
      <p:sp>
        <p:nvSpPr>
          <p:cNvPr id="4" name="Content Placeholder 3"/>
          <p:cNvSpPr>
            <a:spLocks noGrp="1"/>
          </p:cNvSpPr>
          <p:nvPr>
            <p:ph sz="half" idx="2"/>
          </p:nvPr>
        </p:nvSpPr>
        <p:spPr>
          <a:xfrm>
            <a:off x="5105400" y="1066800"/>
            <a:ext cx="4038600" cy="5318838"/>
          </a:xfrm>
          <a:solidFill>
            <a:srgbClr val="99CCFF"/>
          </a:solidFill>
          <a:ln>
            <a:solidFill>
              <a:schemeClr val="tx1"/>
            </a:solidFill>
          </a:ln>
        </p:spPr>
        <p:txBody>
          <a:bodyPr>
            <a:normAutofit/>
          </a:bodyPr>
          <a:lstStyle/>
          <a:p>
            <a:pPr marL="0" lvl="0" indent="0" fontAlgn="auto">
              <a:lnSpc>
                <a:spcPct val="115000"/>
              </a:lnSpc>
              <a:spcBef>
                <a:spcPts val="0"/>
              </a:spcBef>
              <a:spcAft>
                <a:spcPts val="0"/>
              </a:spcAft>
              <a:buClrTx/>
              <a:buNone/>
            </a:pPr>
            <a:endParaRPr lang="en-US" sz="1800" kern="1200" dirty="0">
              <a:solidFill>
                <a:srgbClr val="000000"/>
              </a:solidFill>
              <a:latin typeface="Comic Sans MS"/>
              <a:ea typeface="Calibri"/>
              <a:cs typeface="Times New Roman"/>
            </a:endParaRPr>
          </a:p>
          <a:p>
            <a:pPr marL="0" lvl="0" indent="0" fontAlgn="auto">
              <a:lnSpc>
                <a:spcPct val="115000"/>
              </a:lnSpc>
              <a:spcBef>
                <a:spcPts val="0"/>
              </a:spcBef>
              <a:spcAft>
                <a:spcPts val="0"/>
              </a:spcAft>
              <a:buClrTx/>
              <a:buNone/>
            </a:pPr>
            <a:endParaRPr lang="en-US" sz="1800" kern="1200" dirty="0">
              <a:solidFill>
                <a:srgbClr val="000000"/>
              </a:solidFill>
              <a:latin typeface="Comic Sans MS"/>
              <a:ea typeface="Calibri"/>
              <a:cs typeface="Times New Roman"/>
            </a:endParaRPr>
          </a:p>
          <a:p>
            <a:pPr marL="342900" lvl="0" indent="-342900">
              <a:lnSpc>
                <a:spcPct val="115000"/>
              </a:lnSpc>
              <a:spcBef>
                <a:spcPts val="0"/>
              </a:spcBef>
              <a:buClrTx/>
              <a:buSzTx/>
              <a:buFont typeface="Wingdings" pitchFamily="2" charset="2"/>
              <a:buAutoNum type="arabicPeriod" startAt="4"/>
            </a:pPr>
            <a:r>
              <a:rPr lang="en-US" sz="1800" dirty="0">
                <a:solidFill>
                  <a:schemeClr val="bg2">
                    <a:lumMod val="50000"/>
                  </a:schemeClr>
                </a:solidFill>
                <a:latin typeface="Comic Sans MS"/>
                <a:ea typeface="Calibri"/>
                <a:cs typeface="Times New Roman"/>
              </a:rPr>
              <a:t>Perinatal death or severe harm (maternal or neonatal) associated with labor or delivery in a low-risk pregnancy while being cared for in a health care facility.</a:t>
            </a:r>
            <a:endParaRPr lang="en-US" sz="1800" dirty="0">
              <a:solidFill>
                <a:schemeClr val="bg2">
                  <a:lumMod val="50000"/>
                </a:schemeClr>
              </a:solidFill>
              <a:latin typeface="Calibri"/>
              <a:ea typeface="Calibri"/>
              <a:cs typeface="Times New Roman"/>
            </a:endParaRPr>
          </a:p>
          <a:p>
            <a:pPr marL="342900" lvl="0" indent="-342900">
              <a:lnSpc>
                <a:spcPct val="115000"/>
              </a:lnSpc>
              <a:spcBef>
                <a:spcPts val="0"/>
              </a:spcBef>
              <a:buClrTx/>
              <a:buSzTx/>
              <a:buFont typeface="Wingdings" pitchFamily="2" charset="2"/>
              <a:buAutoNum type="arabicPeriod" startAt="4"/>
            </a:pPr>
            <a:r>
              <a:rPr lang="en-US" sz="1800" dirty="0">
                <a:solidFill>
                  <a:schemeClr val="bg2">
                    <a:lumMod val="50000"/>
                  </a:schemeClr>
                </a:solidFill>
                <a:latin typeface="Comic Sans MS"/>
                <a:ea typeface="Calibri"/>
                <a:cs typeface="Times New Roman"/>
              </a:rPr>
              <a:t>Patient death or severe harm resulting from failure to follow up or communicate laboratory, pathology or radiology test results.</a:t>
            </a:r>
            <a:endParaRPr lang="en-US" sz="1800" dirty="0">
              <a:solidFill>
                <a:schemeClr val="bg2">
                  <a:lumMod val="50000"/>
                </a:schemeClr>
              </a:solidFill>
              <a:latin typeface="Calibri"/>
              <a:ea typeface="Calibri"/>
              <a:cs typeface="Times New Roman"/>
            </a:endParaRPr>
          </a:p>
        </p:txBody>
      </p:sp>
      <p:sp>
        <p:nvSpPr>
          <p:cNvPr id="8" name="Slide Number Placeholder 7"/>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19</a:t>
            </a:fld>
            <a:endParaRPr lang="en-US" sz="1600" dirty="0"/>
          </a:p>
        </p:txBody>
      </p:sp>
      <p:sp>
        <p:nvSpPr>
          <p:cNvPr id="6" name="TextBox 5"/>
          <p:cNvSpPr txBox="1"/>
          <p:nvPr/>
        </p:nvSpPr>
        <p:spPr>
          <a:xfrm>
            <a:off x="2451598" y="1114425"/>
            <a:ext cx="5168402" cy="488147"/>
          </a:xfrm>
          <a:prstGeom prst="rect">
            <a:avLst/>
          </a:prstGeom>
          <a:solidFill>
            <a:srgbClr val="99CCFF"/>
          </a:solidFill>
        </p:spPr>
        <p:txBody>
          <a:bodyPr wrap="none" rtlCol="0">
            <a:spAutoFit/>
          </a:bodyPr>
          <a:lstStyle/>
          <a:p>
            <a:pPr marL="457200" lvl="0" algn="ctr">
              <a:lnSpc>
                <a:spcPct val="115000"/>
              </a:lnSpc>
            </a:pPr>
            <a:r>
              <a:rPr lang="en-US" sz="2400" u="sng" dirty="0">
                <a:solidFill>
                  <a:schemeClr val="bg2">
                    <a:lumMod val="50000"/>
                  </a:schemeClr>
                </a:solidFill>
                <a:latin typeface="Comic Sans MS" panose="030F0702030302020204" pitchFamily="66" charset="0"/>
                <a:ea typeface="Calibri"/>
                <a:cs typeface="Times New Roman"/>
              </a:rPr>
              <a:t>CARE MANAGEMENT EVENTS</a:t>
            </a:r>
          </a:p>
        </p:txBody>
      </p:sp>
    </p:spTree>
    <p:extLst>
      <p:ext uri="{BB962C8B-B14F-4D97-AF65-F5344CB8AC3E}">
        <p14:creationId xmlns:p14="http://schemas.microsoft.com/office/powerpoint/2010/main" val="4055538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 Pages</a:t>
            </a:r>
          </a:p>
        </p:txBody>
      </p:sp>
      <p:sp>
        <p:nvSpPr>
          <p:cNvPr id="3" name="Content Placeholder 2"/>
          <p:cNvSpPr txBox="1">
            <a:spLocks/>
          </p:cNvSpPr>
          <p:nvPr/>
        </p:nvSpPr>
        <p:spPr>
          <a:xfrm>
            <a:off x="990600" y="1371600"/>
            <a:ext cx="7924799" cy="1066800"/>
          </a:xfrm>
          <a:prstGeom prst="rect">
            <a:avLst/>
          </a:prstGeom>
          <a:solidFill>
            <a:schemeClr val="accent1">
              <a:lumMod val="20000"/>
              <a:lumOff val="80000"/>
            </a:schemeClr>
          </a:solidFill>
          <a:ln>
            <a:solidFill>
              <a:schemeClr val="tx2">
                <a:lumMod val="75000"/>
              </a:schemeClr>
            </a:solidFill>
          </a:ln>
        </p:spPr>
        <p:txBody>
          <a:bodyPr/>
          <a:lstStyle>
            <a:lvl1pPr marL="342900" indent="-342900" algn="l" rtl="0" eaLnBrk="1" fontAlgn="base" hangingPunct="1">
              <a:spcBef>
                <a:spcPct val="20000"/>
              </a:spcBef>
              <a:spcAft>
                <a:spcPct val="0"/>
              </a:spcAft>
              <a:buChar char="•"/>
              <a:defRPr sz="3200" b="1">
                <a:solidFill>
                  <a:schemeClr val="accent4">
                    <a:lumMod val="75000"/>
                  </a:schemeClr>
                </a:solidFill>
                <a:latin typeface="+mn-lt"/>
                <a:ea typeface="+mn-ea"/>
                <a:cs typeface="+mn-cs"/>
              </a:defRPr>
            </a:lvl1pPr>
            <a:lvl2pPr marL="742950" indent="-285750" algn="l" rtl="0" eaLnBrk="1" fontAlgn="base" hangingPunct="1">
              <a:spcBef>
                <a:spcPct val="20000"/>
              </a:spcBef>
              <a:spcAft>
                <a:spcPct val="0"/>
              </a:spcAft>
              <a:buChar char="–"/>
              <a:defRPr sz="2800" b="1">
                <a:solidFill>
                  <a:schemeClr val="accent4">
                    <a:lumMod val="75000"/>
                  </a:schemeClr>
                </a:solidFill>
                <a:latin typeface="+mn-lt"/>
              </a:defRPr>
            </a:lvl2pPr>
            <a:lvl3pPr marL="1143000" indent="-228600" algn="l" rtl="0" eaLnBrk="1" fontAlgn="base" hangingPunct="1">
              <a:spcBef>
                <a:spcPct val="20000"/>
              </a:spcBef>
              <a:spcAft>
                <a:spcPct val="0"/>
              </a:spcAft>
              <a:buChar char="•"/>
              <a:defRPr sz="2400" b="1">
                <a:solidFill>
                  <a:schemeClr val="accent4">
                    <a:lumMod val="75000"/>
                  </a:schemeClr>
                </a:solidFill>
                <a:latin typeface="+mn-lt"/>
              </a:defRPr>
            </a:lvl3pPr>
            <a:lvl4pPr marL="1600200" indent="-228600" algn="l" rtl="0" eaLnBrk="1" fontAlgn="base" hangingPunct="1">
              <a:spcBef>
                <a:spcPct val="20000"/>
              </a:spcBef>
              <a:spcAft>
                <a:spcPct val="0"/>
              </a:spcAft>
              <a:buChar char="–"/>
              <a:defRPr sz="2000" b="1">
                <a:solidFill>
                  <a:schemeClr val="accent4">
                    <a:lumMod val="75000"/>
                  </a:schemeClr>
                </a:solidFill>
                <a:latin typeface="+mn-lt"/>
              </a:defRPr>
            </a:lvl4pPr>
            <a:lvl5pPr marL="2057400" indent="-228600" algn="l" rtl="0" eaLnBrk="1" fontAlgn="base" hangingPunct="1">
              <a:spcBef>
                <a:spcPct val="20000"/>
              </a:spcBef>
              <a:spcAft>
                <a:spcPct val="0"/>
              </a:spcAft>
              <a:buChar char="»"/>
              <a:defRPr sz="2000" b="1">
                <a:solidFill>
                  <a:schemeClr val="accent4">
                    <a:lumMod val="75000"/>
                  </a:schemeClr>
                </a:solidFill>
                <a:latin typeface="+mn-lt"/>
              </a:defRPr>
            </a:lvl5pPr>
            <a:lvl6pPr marL="2514600" indent="-228600" algn="l" rtl="0" eaLnBrk="1" fontAlgn="base" hangingPunct="1">
              <a:spcBef>
                <a:spcPct val="20000"/>
              </a:spcBef>
              <a:spcAft>
                <a:spcPct val="0"/>
              </a:spcAft>
              <a:buChar char="»"/>
              <a:defRPr sz="2000" b="1">
                <a:solidFill>
                  <a:schemeClr val="tx1"/>
                </a:solidFill>
                <a:latin typeface="+mn-lt"/>
              </a:defRPr>
            </a:lvl6pPr>
            <a:lvl7pPr marL="2971800" indent="-228600" algn="l" rtl="0" eaLnBrk="1" fontAlgn="base" hangingPunct="1">
              <a:spcBef>
                <a:spcPct val="20000"/>
              </a:spcBef>
              <a:spcAft>
                <a:spcPct val="0"/>
              </a:spcAft>
              <a:buChar char="»"/>
              <a:defRPr sz="2000" b="1">
                <a:solidFill>
                  <a:schemeClr val="tx1"/>
                </a:solidFill>
                <a:latin typeface="+mn-lt"/>
              </a:defRPr>
            </a:lvl7pPr>
            <a:lvl8pPr marL="3429000" indent="-228600" algn="l" rtl="0" eaLnBrk="1" fontAlgn="base" hangingPunct="1">
              <a:spcBef>
                <a:spcPct val="20000"/>
              </a:spcBef>
              <a:spcAft>
                <a:spcPct val="0"/>
              </a:spcAft>
              <a:buChar char="»"/>
              <a:defRPr sz="2000" b="1">
                <a:solidFill>
                  <a:schemeClr val="tx1"/>
                </a:solidFill>
                <a:latin typeface="+mn-lt"/>
              </a:defRPr>
            </a:lvl8pPr>
            <a:lvl9pPr marL="3886200" indent="-228600" algn="l" rtl="0" eaLnBrk="1" fontAlgn="base" hangingPunct="1">
              <a:spcBef>
                <a:spcPct val="20000"/>
              </a:spcBef>
              <a:spcAft>
                <a:spcPct val="0"/>
              </a:spcAft>
              <a:buChar char="»"/>
              <a:defRPr sz="2000" b="1">
                <a:solidFill>
                  <a:schemeClr val="tx1"/>
                </a:solidFill>
                <a:latin typeface="+mn-lt"/>
              </a:defRPr>
            </a:lvl9pPr>
          </a:lstStyle>
          <a:p>
            <a:pPr marL="0" indent="0">
              <a:buNone/>
            </a:pPr>
            <a:r>
              <a:rPr lang="en-US" sz="2400" b="0" kern="0" dirty="0">
                <a:solidFill>
                  <a:schemeClr val="bg2">
                    <a:lumMod val="50000"/>
                  </a:schemeClr>
                </a:solidFill>
                <a:latin typeface="Calibri" panose="020F0502020204030204" pitchFamily="34" charset="0"/>
              </a:rPr>
              <a:t>Please view the Notes Pages which are complete with narrative.   Thank you!</a:t>
            </a:r>
          </a:p>
        </p:txBody>
      </p:sp>
    </p:spTree>
    <p:extLst>
      <p:ext uri="{BB962C8B-B14F-4D97-AF65-F5344CB8AC3E}">
        <p14:creationId xmlns:p14="http://schemas.microsoft.com/office/powerpoint/2010/main" val="182520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 y="38100"/>
            <a:ext cx="7696200" cy="609600"/>
          </a:xfrm>
        </p:spPr>
        <p:txBody>
          <a:bodyPr>
            <a:noAutofit/>
          </a:bodyPr>
          <a:lstStyle/>
          <a:p>
            <a:r>
              <a:rPr lang="en-US" sz="2800" dirty="0">
                <a:solidFill>
                  <a:schemeClr val="tx2">
                    <a:lumMod val="75000"/>
                  </a:schemeClr>
                </a:solidFill>
                <a:latin typeface="Comic Sans MS" panose="030F0702030302020204" pitchFamily="66" charset="0"/>
              </a:rPr>
              <a:t>Second Tier PAE Reporting--January 1, 2016 </a:t>
            </a:r>
            <a:endParaRPr lang="en-US" sz="2800" dirty="0">
              <a:solidFill>
                <a:schemeClr val="tx2">
                  <a:lumMod val="75000"/>
                </a:schemeClr>
              </a:solidFill>
            </a:endParaRPr>
          </a:p>
        </p:txBody>
      </p:sp>
      <p:sp>
        <p:nvSpPr>
          <p:cNvPr id="3" name="Content Placeholder 2"/>
          <p:cNvSpPr>
            <a:spLocks noGrp="1"/>
          </p:cNvSpPr>
          <p:nvPr>
            <p:ph sz="half" idx="1"/>
          </p:nvPr>
        </p:nvSpPr>
        <p:spPr>
          <a:xfrm>
            <a:off x="914400" y="1143000"/>
            <a:ext cx="4191000" cy="5257800"/>
          </a:xfrm>
          <a:solidFill>
            <a:srgbClr val="99FF99"/>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rgbClr val="000000"/>
                </a:solidFill>
                <a:latin typeface="Comic Sans MS"/>
                <a:ea typeface="Calibri"/>
                <a:cs typeface="Times New Roman"/>
              </a:rPr>
              <a:t>SURGICAL OR INVASIVE PROCEDURE EVENTS</a:t>
            </a:r>
          </a:p>
          <a:p>
            <a:pPr marL="0" lvl="0" indent="0" algn="ctr">
              <a:lnSpc>
                <a:spcPct val="115000"/>
              </a:lnSpc>
              <a:spcBef>
                <a:spcPts val="0"/>
              </a:spcBef>
              <a:buClrTx/>
              <a:buSzTx/>
              <a:buNone/>
            </a:pPr>
            <a:endParaRPr lang="en-US" sz="2400" u="sng" dirty="0">
              <a:solidFill>
                <a:srgbClr val="000000"/>
              </a:solidFill>
              <a:latin typeface="Comic Sans MS"/>
              <a:ea typeface="Calibri"/>
              <a:cs typeface="Times New Roman"/>
            </a:endParaRPr>
          </a:p>
          <a:p>
            <a:pPr marL="342900" lvl="0" indent="-342900">
              <a:lnSpc>
                <a:spcPct val="115000"/>
              </a:lnSpc>
              <a:spcBef>
                <a:spcPts val="0"/>
              </a:spcBef>
              <a:buClrTx/>
              <a:buSzTx/>
              <a:buFont typeface="+mj-lt"/>
              <a:buAutoNum type="arabicPeriod"/>
            </a:pPr>
            <a:r>
              <a:rPr lang="en-US" sz="2200" dirty="0">
                <a:solidFill>
                  <a:srgbClr val="000000"/>
                </a:solidFill>
                <a:latin typeface="Comic Sans MS"/>
                <a:ea typeface="Calibri"/>
                <a:cs typeface="Times New Roman"/>
              </a:rPr>
              <a:t>Deep Vein Thrombosis (DVT) or Pulmonary Embolism (PE) after total knee replacement or after hip replacement. </a:t>
            </a:r>
          </a:p>
          <a:p>
            <a:pPr marL="342900" lvl="0" indent="-342900">
              <a:lnSpc>
                <a:spcPct val="115000"/>
              </a:lnSpc>
              <a:spcBef>
                <a:spcPts val="0"/>
              </a:spcBef>
              <a:buClrTx/>
              <a:buSzTx/>
              <a:buFont typeface="+mj-lt"/>
              <a:buAutoNum type="arabicPeriod"/>
            </a:pPr>
            <a:r>
              <a:rPr lang="en-US" sz="2200" dirty="0">
                <a:solidFill>
                  <a:srgbClr val="000000"/>
                </a:solidFill>
                <a:latin typeface="Comic Sans MS"/>
                <a:ea typeface="Calibri"/>
                <a:cs typeface="Times New Roman"/>
              </a:rPr>
              <a:t>Iatrogenic Pneumothorax with venous catheterization. </a:t>
            </a:r>
            <a:endParaRPr lang="en-US" sz="2200" dirty="0">
              <a:solidFill>
                <a:srgbClr val="000000"/>
              </a:solidFill>
              <a:latin typeface="Calibri"/>
              <a:ea typeface="Calibri"/>
              <a:cs typeface="Times New Roman"/>
            </a:endParaRPr>
          </a:p>
        </p:txBody>
      </p:sp>
      <p:sp>
        <p:nvSpPr>
          <p:cNvPr id="4" name="Content Placeholder 3"/>
          <p:cNvSpPr>
            <a:spLocks noGrp="1"/>
          </p:cNvSpPr>
          <p:nvPr>
            <p:ph sz="half" idx="2"/>
          </p:nvPr>
        </p:nvSpPr>
        <p:spPr>
          <a:xfrm>
            <a:off x="5105400" y="1143000"/>
            <a:ext cx="4038600" cy="5257800"/>
          </a:xfrm>
          <a:solidFill>
            <a:srgbClr val="FFCCFF"/>
          </a:solidFill>
          <a:ln>
            <a:solidFill>
              <a:schemeClr val="tx1"/>
            </a:solidFill>
          </a:ln>
        </p:spPr>
        <p:txBody>
          <a:bodyPr>
            <a:normAutofit/>
          </a:bodyPr>
          <a:lstStyle/>
          <a:p>
            <a:pPr marL="36576" lvl="0" indent="0" algn="ctr" fontAlgn="auto">
              <a:lnSpc>
                <a:spcPct val="115000"/>
              </a:lnSpc>
              <a:spcBef>
                <a:spcPts val="0"/>
              </a:spcBef>
              <a:spcAft>
                <a:spcPts val="0"/>
              </a:spcAft>
              <a:buClrTx/>
              <a:buNone/>
            </a:pPr>
            <a:r>
              <a:rPr lang="en-US" sz="2400" u="sng" dirty="0">
                <a:solidFill>
                  <a:schemeClr val="bg2">
                    <a:lumMod val="50000"/>
                  </a:schemeClr>
                </a:solidFill>
                <a:latin typeface="Comic Sans MS"/>
                <a:ea typeface="Calibri"/>
                <a:cs typeface="Times New Roman"/>
              </a:rPr>
              <a:t>PATIENT PROTECTION EVENTS</a:t>
            </a:r>
          </a:p>
          <a:p>
            <a:pPr marL="36576" lvl="0" indent="0" algn="ctr" fontAlgn="auto">
              <a:lnSpc>
                <a:spcPct val="115000"/>
              </a:lnSpc>
              <a:spcBef>
                <a:spcPts val="0"/>
              </a:spcBef>
              <a:spcAft>
                <a:spcPts val="0"/>
              </a:spcAft>
              <a:buClrTx/>
              <a:buNone/>
            </a:pPr>
            <a:endParaRPr lang="en-US" sz="2400" u="sng" kern="1200" dirty="0">
              <a:solidFill>
                <a:schemeClr val="bg2">
                  <a:lumMod val="50000"/>
                </a:schemeClr>
              </a:solidFill>
              <a:latin typeface="Comic Sans MS"/>
              <a:ea typeface="Calibri"/>
              <a:cs typeface="Times New Roman"/>
            </a:endParaRPr>
          </a:p>
          <a:p>
            <a:pPr marL="493776" lvl="0" indent="-457200" fontAlgn="auto">
              <a:lnSpc>
                <a:spcPct val="115000"/>
              </a:lnSpc>
              <a:spcBef>
                <a:spcPts val="0"/>
              </a:spcBef>
              <a:spcAft>
                <a:spcPts val="0"/>
              </a:spcAft>
              <a:buClrTx/>
              <a:buFont typeface="+mj-lt"/>
              <a:buAutoNum type="arabicPeriod"/>
            </a:pPr>
            <a:r>
              <a:rPr lang="en-US" sz="2200" kern="1200" dirty="0">
                <a:solidFill>
                  <a:schemeClr val="bg2">
                    <a:lumMod val="50000"/>
                  </a:schemeClr>
                </a:solidFill>
                <a:latin typeface="Comic Sans MS"/>
                <a:ea typeface="Calibri"/>
                <a:cs typeface="Times New Roman"/>
              </a:rPr>
              <a:t>Patient suicide, attempted suicide or self-harm that results in severe harm, while being cared for in a health care facility.  </a:t>
            </a:r>
          </a:p>
          <a:p>
            <a:pPr marL="493776" lvl="0" indent="-457200" fontAlgn="auto">
              <a:lnSpc>
                <a:spcPct val="115000"/>
              </a:lnSpc>
              <a:spcBef>
                <a:spcPts val="0"/>
              </a:spcBef>
              <a:spcAft>
                <a:spcPts val="0"/>
              </a:spcAft>
              <a:buClrTx/>
              <a:buFont typeface="+mj-lt"/>
              <a:buAutoNum type="arabicPeriod"/>
            </a:pPr>
            <a:r>
              <a:rPr lang="en-US" sz="2200" kern="1200" dirty="0">
                <a:solidFill>
                  <a:schemeClr val="bg2">
                    <a:lumMod val="50000"/>
                  </a:schemeClr>
                </a:solidFill>
                <a:latin typeface="Comic Sans MS"/>
                <a:ea typeface="Calibri"/>
                <a:cs typeface="Times New Roman"/>
              </a:rPr>
              <a:t>Patient death or severe harm associated with patient elopement. </a:t>
            </a:r>
            <a:endParaRPr lang="en-US" sz="2200" kern="1200" dirty="0">
              <a:solidFill>
                <a:schemeClr val="bg2">
                  <a:lumMod val="50000"/>
                </a:schemeClr>
              </a:solidFill>
              <a:ea typeface="Calibri"/>
              <a:cs typeface="Times New Roman"/>
            </a:endParaRPr>
          </a:p>
          <a:p>
            <a:endParaRPr lang="en-US" dirty="0">
              <a:solidFill>
                <a:schemeClr val="bg2">
                  <a:lumMod val="50000"/>
                </a:schemeClr>
              </a:solidFill>
            </a:endParaRPr>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20</a:t>
            </a:fld>
            <a:endParaRPr lang="en-US" sz="1600" dirty="0"/>
          </a:p>
        </p:txBody>
      </p:sp>
    </p:spTree>
    <p:extLst>
      <p:ext uri="{BB962C8B-B14F-4D97-AF65-F5344CB8AC3E}">
        <p14:creationId xmlns:p14="http://schemas.microsoft.com/office/powerpoint/2010/main" val="1829124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838200"/>
          </a:xfrm>
        </p:spPr>
        <p:txBody>
          <a:bodyPr>
            <a:normAutofit/>
          </a:bodyPr>
          <a:lstStyle/>
          <a:p>
            <a:r>
              <a:rPr lang="en-US" sz="2800" dirty="0">
                <a:solidFill>
                  <a:schemeClr val="tx2">
                    <a:lumMod val="75000"/>
                  </a:schemeClr>
                </a:solidFill>
                <a:latin typeface="Comic Sans MS" panose="030F0702030302020204" pitchFamily="66" charset="0"/>
              </a:rPr>
              <a:t>Second Tier PAE Reporting--January 1, 2016 </a:t>
            </a:r>
            <a:endParaRPr lang="en-US" sz="2800" dirty="0">
              <a:solidFill>
                <a:schemeClr val="tx2">
                  <a:lumMod val="75000"/>
                </a:schemeClr>
              </a:solidFill>
            </a:endParaRPr>
          </a:p>
        </p:txBody>
      </p:sp>
      <p:sp>
        <p:nvSpPr>
          <p:cNvPr id="3" name="Content Placeholder 2"/>
          <p:cNvSpPr>
            <a:spLocks noGrp="1"/>
          </p:cNvSpPr>
          <p:nvPr>
            <p:ph sz="half" idx="1"/>
          </p:nvPr>
        </p:nvSpPr>
        <p:spPr>
          <a:xfrm>
            <a:off x="990600" y="1066800"/>
            <a:ext cx="4038600" cy="5334000"/>
          </a:xfrm>
          <a:solidFill>
            <a:srgbClr val="FFFF99"/>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ENVIRONMENTAL EVENTS</a:t>
            </a:r>
          </a:p>
          <a:p>
            <a:pPr marL="342900" lvl="0" indent="-342900">
              <a:lnSpc>
                <a:spcPct val="115000"/>
              </a:lnSpc>
              <a:spcBef>
                <a:spcPts val="0"/>
              </a:spcBef>
              <a:buClrTx/>
              <a:buSzTx/>
              <a:buFont typeface="+mj-lt"/>
              <a:buAutoNum type="arabicPeriod"/>
            </a:pPr>
            <a:r>
              <a:rPr lang="en-US" sz="2200" dirty="0">
                <a:solidFill>
                  <a:schemeClr val="bg2">
                    <a:lumMod val="50000"/>
                  </a:schemeClr>
                </a:solidFill>
                <a:latin typeface="Comic Sans MS"/>
                <a:ea typeface="Calibri"/>
                <a:cs typeface="Times New Roman"/>
              </a:rPr>
              <a:t>Patient death or severe harm associated with an electric shock while being cared for in a health care facility. </a:t>
            </a:r>
          </a:p>
          <a:p>
            <a:pPr marL="342900" lvl="0" indent="-342900">
              <a:lnSpc>
                <a:spcPct val="115000"/>
              </a:lnSpc>
              <a:spcBef>
                <a:spcPts val="0"/>
              </a:spcBef>
              <a:buClrTx/>
              <a:buSzTx/>
              <a:buFont typeface="+mj-lt"/>
              <a:buAutoNum type="arabicPeriod"/>
            </a:pPr>
            <a:r>
              <a:rPr lang="en-US" sz="2200" dirty="0">
                <a:solidFill>
                  <a:schemeClr val="bg2">
                    <a:lumMod val="50000"/>
                  </a:schemeClr>
                </a:solidFill>
                <a:latin typeface="Comic Sans MS"/>
                <a:ea typeface="Calibri"/>
                <a:cs typeface="Times New Roman"/>
              </a:rPr>
              <a:t>Patient death or severe harm associated with a burn incurred from any source while being cared for in a health care facility. </a:t>
            </a:r>
            <a:endParaRPr lang="en-US" sz="2200" dirty="0">
              <a:solidFill>
                <a:schemeClr val="bg2">
                  <a:lumMod val="50000"/>
                </a:schemeClr>
              </a:solidFill>
              <a:latin typeface="Calibri"/>
              <a:ea typeface="Calibri"/>
              <a:cs typeface="Times New Roman"/>
            </a:endParaRPr>
          </a:p>
          <a:p>
            <a:endParaRPr lang="en-US" dirty="0"/>
          </a:p>
        </p:txBody>
      </p:sp>
      <p:sp>
        <p:nvSpPr>
          <p:cNvPr id="4" name="Content Placeholder 3"/>
          <p:cNvSpPr>
            <a:spLocks noGrp="1"/>
          </p:cNvSpPr>
          <p:nvPr>
            <p:ph sz="half" idx="2"/>
          </p:nvPr>
        </p:nvSpPr>
        <p:spPr>
          <a:xfrm>
            <a:off x="5029200" y="1066800"/>
            <a:ext cx="4114800" cy="5334000"/>
          </a:xfrm>
          <a:solidFill>
            <a:srgbClr val="CCCCFF"/>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POTENTIAL CRIMINAL EVENTS</a:t>
            </a:r>
          </a:p>
          <a:p>
            <a:pPr marL="342900" lvl="0" indent="-342900">
              <a:lnSpc>
                <a:spcPct val="115000"/>
              </a:lnSpc>
              <a:spcBef>
                <a:spcPts val="0"/>
              </a:spcBef>
              <a:buClrTx/>
              <a:buSzTx/>
              <a:buFont typeface="+mj-lt"/>
              <a:buAutoNum type="arabicPeriod"/>
            </a:pPr>
            <a:r>
              <a:rPr lang="en-US" sz="2200" dirty="0">
                <a:solidFill>
                  <a:schemeClr val="bg2">
                    <a:lumMod val="50000"/>
                  </a:schemeClr>
                </a:solidFill>
                <a:latin typeface="Comic Sans MS"/>
                <a:ea typeface="Calibri"/>
                <a:cs typeface="Times New Roman"/>
              </a:rPr>
              <a:t>Any instance of care ordered by or provided by someone impersonating a physician, nurse, pharmacist or other licensed health care provider. </a:t>
            </a:r>
            <a:endParaRPr lang="en-US" sz="2200" dirty="0">
              <a:solidFill>
                <a:schemeClr val="bg2">
                  <a:lumMod val="50000"/>
                </a:schemeClr>
              </a:solidFill>
            </a:endParaRPr>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21</a:t>
            </a:fld>
            <a:endParaRPr lang="en-US" sz="1600" dirty="0"/>
          </a:p>
        </p:txBody>
      </p:sp>
    </p:spTree>
    <p:extLst>
      <p:ext uri="{BB962C8B-B14F-4D97-AF65-F5344CB8AC3E}">
        <p14:creationId xmlns:p14="http://schemas.microsoft.com/office/powerpoint/2010/main" val="3120729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10600" cy="838200"/>
          </a:xfrm>
        </p:spPr>
        <p:txBody>
          <a:bodyPr>
            <a:normAutofit/>
          </a:bodyPr>
          <a:lstStyle/>
          <a:p>
            <a:r>
              <a:rPr lang="en-US" sz="2800" dirty="0">
                <a:solidFill>
                  <a:schemeClr val="tx2">
                    <a:lumMod val="75000"/>
                  </a:schemeClr>
                </a:solidFill>
                <a:latin typeface="Comic Sans MS" panose="030F0702030302020204" pitchFamily="66" charset="0"/>
              </a:rPr>
              <a:t>Second Tier PAE Reporting--January 1, 2016 </a:t>
            </a:r>
            <a:endParaRPr lang="en-US" sz="2800" dirty="0">
              <a:solidFill>
                <a:schemeClr val="tx2">
                  <a:lumMod val="75000"/>
                </a:schemeClr>
              </a:solidFill>
            </a:endParaRPr>
          </a:p>
        </p:txBody>
      </p:sp>
      <p:sp>
        <p:nvSpPr>
          <p:cNvPr id="3" name="Content Placeholder 2"/>
          <p:cNvSpPr>
            <a:spLocks noGrp="1"/>
          </p:cNvSpPr>
          <p:nvPr>
            <p:ph sz="half" idx="1"/>
          </p:nvPr>
        </p:nvSpPr>
        <p:spPr>
          <a:xfrm>
            <a:off x="990600" y="1066800"/>
            <a:ext cx="4114800" cy="5334000"/>
          </a:xfrm>
          <a:solidFill>
            <a:srgbClr val="99CCFF"/>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CARE MANAGEMENT EVENT</a:t>
            </a:r>
          </a:p>
          <a:p>
            <a:pPr marL="0" lvl="0" indent="0" algn="ctr">
              <a:lnSpc>
                <a:spcPct val="115000"/>
              </a:lnSpc>
              <a:spcBef>
                <a:spcPts val="0"/>
              </a:spcBef>
              <a:buClrTx/>
              <a:buSzTx/>
              <a:buNone/>
            </a:pPr>
            <a:endParaRPr lang="en-US" sz="2400" u="sng" dirty="0">
              <a:solidFill>
                <a:schemeClr val="bg2">
                  <a:lumMod val="50000"/>
                </a:schemeClr>
              </a:solidFill>
              <a:latin typeface="Comic Sans MS"/>
              <a:ea typeface="Calibri"/>
              <a:cs typeface="Times New Roman"/>
            </a:endParaRPr>
          </a:p>
          <a:p>
            <a:pPr lvl="0">
              <a:lnSpc>
                <a:spcPct val="115000"/>
              </a:lnSpc>
              <a:spcBef>
                <a:spcPts val="0"/>
              </a:spcBef>
              <a:buFont typeface="+mj-lt"/>
              <a:buAutoNum type="arabicPeriod"/>
            </a:pPr>
            <a:r>
              <a:rPr lang="en-US" sz="2400" dirty="0">
                <a:solidFill>
                  <a:schemeClr val="bg2">
                    <a:lumMod val="50000"/>
                  </a:schemeClr>
                </a:solidFill>
                <a:latin typeface="Comic Sans MS"/>
                <a:ea typeface="Calibri"/>
                <a:cs typeface="Times New Roman"/>
              </a:rPr>
              <a:t>Any Stage III, Stage IV or Unstageable pressure ulcer acquired after admission/presentation to a health care facility.  </a:t>
            </a:r>
            <a:endParaRPr lang="en-US" sz="2400" dirty="0">
              <a:solidFill>
                <a:schemeClr val="bg2">
                  <a:lumMod val="50000"/>
                </a:schemeClr>
              </a:solidFill>
              <a:ea typeface="Calibri"/>
              <a:cs typeface="Times New Roman"/>
            </a:endParaRPr>
          </a:p>
          <a:p>
            <a:endParaRPr lang="en-US" sz="2400" dirty="0">
              <a:solidFill>
                <a:schemeClr val="bg2">
                  <a:lumMod val="50000"/>
                </a:schemeClr>
              </a:solidFill>
            </a:endParaRPr>
          </a:p>
        </p:txBody>
      </p:sp>
      <p:sp>
        <p:nvSpPr>
          <p:cNvPr id="4" name="Content Placeholder 3"/>
          <p:cNvSpPr>
            <a:spLocks noGrp="1"/>
          </p:cNvSpPr>
          <p:nvPr>
            <p:ph sz="half" idx="2"/>
          </p:nvPr>
        </p:nvSpPr>
        <p:spPr>
          <a:xfrm>
            <a:off x="5105400" y="1066800"/>
            <a:ext cx="4038600" cy="5334000"/>
          </a:xfrm>
          <a:solidFill>
            <a:schemeClr val="tx2">
              <a:lumMod val="40000"/>
              <a:lumOff val="60000"/>
            </a:schemeClr>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RADIOLOGICAL EVENT</a:t>
            </a:r>
          </a:p>
          <a:p>
            <a:pPr marL="0" lvl="0" indent="0" algn="ctr">
              <a:lnSpc>
                <a:spcPct val="115000"/>
              </a:lnSpc>
              <a:spcBef>
                <a:spcPts val="0"/>
              </a:spcBef>
              <a:buClrTx/>
              <a:buSzTx/>
              <a:buNone/>
            </a:pPr>
            <a:endParaRPr lang="en-US" sz="2400" u="sng" dirty="0">
              <a:solidFill>
                <a:schemeClr val="bg2">
                  <a:lumMod val="50000"/>
                </a:schemeClr>
              </a:solidFill>
              <a:latin typeface="Comic Sans MS"/>
              <a:ea typeface="Calibri"/>
              <a:cs typeface="Times New Roman"/>
            </a:endParaRPr>
          </a:p>
          <a:p>
            <a:pPr marL="0" lvl="0" indent="0" algn="ctr">
              <a:lnSpc>
                <a:spcPct val="115000"/>
              </a:lnSpc>
              <a:spcBef>
                <a:spcPts val="0"/>
              </a:spcBef>
              <a:buClrTx/>
              <a:buSzTx/>
              <a:buNone/>
            </a:pPr>
            <a:endParaRPr lang="en-US" sz="2400" u="sng" dirty="0">
              <a:solidFill>
                <a:schemeClr val="bg2">
                  <a:lumMod val="50000"/>
                </a:schemeClr>
              </a:solidFill>
              <a:latin typeface="Comic Sans MS"/>
              <a:ea typeface="Calibri"/>
              <a:cs typeface="Times New Roman"/>
            </a:endParaRPr>
          </a:p>
          <a:p>
            <a:pPr marL="342900" lvl="0" indent="-342900">
              <a:lnSpc>
                <a:spcPct val="115000"/>
              </a:lnSpc>
              <a:spcBef>
                <a:spcPts val="0"/>
              </a:spcBef>
              <a:buClrTx/>
              <a:buSzTx/>
              <a:buFont typeface="+mj-lt"/>
              <a:buAutoNum type="arabicPeriod"/>
            </a:pPr>
            <a:r>
              <a:rPr lang="en-US" sz="2400" dirty="0">
                <a:solidFill>
                  <a:schemeClr val="bg2">
                    <a:lumMod val="50000"/>
                  </a:schemeClr>
                </a:solidFill>
                <a:latin typeface="Comic Sans MS"/>
                <a:ea typeface="Calibri"/>
                <a:cs typeface="Times New Roman"/>
              </a:rPr>
              <a:t>Patient death or severe harm associated with the introduction of a metallic object into the MRI area.</a:t>
            </a:r>
            <a:endParaRPr lang="en-US" sz="2400" dirty="0">
              <a:solidFill>
                <a:schemeClr val="bg2">
                  <a:lumMod val="50000"/>
                </a:schemeClr>
              </a:solidFill>
            </a:endParaRPr>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22</a:t>
            </a:fld>
            <a:endParaRPr lang="en-US" sz="1600" dirty="0"/>
          </a:p>
        </p:txBody>
      </p:sp>
    </p:spTree>
    <p:extLst>
      <p:ext uri="{BB962C8B-B14F-4D97-AF65-F5344CB8AC3E}">
        <p14:creationId xmlns:p14="http://schemas.microsoft.com/office/powerpoint/2010/main" val="4185777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 y="76200"/>
            <a:ext cx="7467600" cy="609600"/>
          </a:xfrm>
        </p:spPr>
        <p:txBody>
          <a:bodyPr>
            <a:noAutofit/>
          </a:bodyPr>
          <a:lstStyle/>
          <a:p>
            <a:r>
              <a:rPr lang="en-US" sz="2800" dirty="0">
                <a:solidFill>
                  <a:schemeClr val="tx2">
                    <a:lumMod val="75000"/>
                  </a:schemeClr>
                </a:solidFill>
                <a:latin typeface="Comic Sans MS" panose="030F0702030302020204" pitchFamily="66" charset="0"/>
              </a:rPr>
              <a:t>Third Tier PAE Reporting--January 1, 2017 </a:t>
            </a:r>
            <a:endParaRPr lang="en-US" sz="2800" dirty="0">
              <a:solidFill>
                <a:schemeClr val="tx2">
                  <a:lumMod val="75000"/>
                </a:schemeClr>
              </a:solidFill>
            </a:endParaRPr>
          </a:p>
        </p:txBody>
      </p:sp>
      <p:sp>
        <p:nvSpPr>
          <p:cNvPr id="3" name="Content Placeholder 2"/>
          <p:cNvSpPr>
            <a:spLocks noGrp="1"/>
          </p:cNvSpPr>
          <p:nvPr>
            <p:ph sz="half" idx="1"/>
          </p:nvPr>
        </p:nvSpPr>
        <p:spPr>
          <a:xfrm>
            <a:off x="914400" y="1143000"/>
            <a:ext cx="4191000" cy="5257800"/>
          </a:xfrm>
          <a:solidFill>
            <a:srgbClr val="99FF99"/>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SURGICAL OR INVASIVE PROCEDURE EVENTS</a:t>
            </a:r>
          </a:p>
          <a:p>
            <a:pPr marL="342900" lvl="0" indent="-342900">
              <a:lnSpc>
                <a:spcPct val="115000"/>
              </a:lnSpc>
              <a:spcBef>
                <a:spcPts val="0"/>
              </a:spcBef>
              <a:buClrTx/>
              <a:buSzTx/>
              <a:buFont typeface="+mj-lt"/>
              <a:buAutoNum type="arabicPeriod"/>
            </a:pPr>
            <a:endParaRPr lang="en-US" sz="2200" dirty="0">
              <a:solidFill>
                <a:schemeClr val="bg2">
                  <a:lumMod val="50000"/>
                </a:schemeClr>
              </a:solidFill>
              <a:latin typeface="Comic Sans MS"/>
              <a:ea typeface="Calibri"/>
              <a:cs typeface="Times New Roman"/>
            </a:endParaRPr>
          </a:p>
          <a:p>
            <a:pPr marL="342900" lvl="0" indent="-342900">
              <a:lnSpc>
                <a:spcPct val="115000"/>
              </a:lnSpc>
              <a:spcBef>
                <a:spcPts val="0"/>
              </a:spcBef>
              <a:buClrTx/>
              <a:buSzTx/>
              <a:buFont typeface="+mj-lt"/>
              <a:buAutoNum type="arabicPeriod"/>
            </a:pPr>
            <a:r>
              <a:rPr lang="en-US" sz="2200" dirty="0">
                <a:solidFill>
                  <a:schemeClr val="bg2">
                    <a:lumMod val="50000"/>
                  </a:schemeClr>
                </a:solidFill>
                <a:latin typeface="Comic Sans MS"/>
                <a:ea typeface="Calibri"/>
                <a:cs typeface="Times New Roman"/>
              </a:rPr>
              <a:t>Surgical site infections following spinal, shoulder, elbow procedure; laparoscopic gastric bypass, </a:t>
            </a:r>
            <a:r>
              <a:rPr lang="en-US" sz="2200" dirty="0" err="1">
                <a:solidFill>
                  <a:schemeClr val="bg2">
                    <a:lumMod val="50000"/>
                  </a:schemeClr>
                </a:solidFill>
                <a:latin typeface="Comic Sans MS"/>
                <a:ea typeface="Calibri"/>
                <a:cs typeface="Times New Roman"/>
              </a:rPr>
              <a:t>gastroenterostomy</a:t>
            </a:r>
            <a:r>
              <a:rPr lang="en-US" sz="2200" dirty="0">
                <a:solidFill>
                  <a:schemeClr val="bg2">
                    <a:lumMod val="50000"/>
                  </a:schemeClr>
                </a:solidFill>
                <a:latin typeface="Comic Sans MS"/>
                <a:ea typeface="Calibri"/>
                <a:cs typeface="Times New Roman"/>
              </a:rPr>
              <a:t>, laparoscopic gastric restrictive surgery or cardiac implantable electronic device. </a:t>
            </a:r>
            <a:endParaRPr lang="en-US" sz="2200" dirty="0">
              <a:solidFill>
                <a:schemeClr val="bg2">
                  <a:lumMod val="50000"/>
                </a:schemeClr>
              </a:solidFill>
              <a:latin typeface="Calibri"/>
              <a:ea typeface="Calibri"/>
              <a:cs typeface="Times New Roman"/>
            </a:endParaRPr>
          </a:p>
        </p:txBody>
      </p:sp>
      <p:sp>
        <p:nvSpPr>
          <p:cNvPr id="4" name="Content Placeholder 3"/>
          <p:cNvSpPr>
            <a:spLocks noGrp="1"/>
          </p:cNvSpPr>
          <p:nvPr>
            <p:ph sz="half" idx="2"/>
          </p:nvPr>
        </p:nvSpPr>
        <p:spPr>
          <a:xfrm>
            <a:off x="5105400" y="1143000"/>
            <a:ext cx="4038600" cy="5257800"/>
          </a:xfrm>
          <a:solidFill>
            <a:srgbClr val="99FF99"/>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SURGICAL OR INVASIVE PROCEDURE EVENTS</a:t>
            </a:r>
          </a:p>
          <a:p>
            <a:pPr marL="36576" lvl="0" indent="0" algn="ctr" fontAlgn="auto">
              <a:lnSpc>
                <a:spcPct val="115000"/>
              </a:lnSpc>
              <a:spcBef>
                <a:spcPts val="0"/>
              </a:spcBef>
              <a:spcAft>
                <a:spcPts val="0"/>
              </a:spcAft>
              <a:buClrTx/>
              <a:buNone/>
            </a:pPr>
            <a:endParaRPr lang="en-US" sz="2400" u="sng" kern="1200" dirty="0">
              <a:solidFill>
                <a:schemeClr val="bg2">
                  <a:lumMod val="50000"/>
                </a:schemeClr>
              </a:solidFill>
              <a:latin typeface="Comic Sans MS"/>
              <a:ea typeface="Calibri"/>
              <a:cs typeface="Times New Roman"/>
            </a:endParaRPr>
          </a:p>
          <a:p>
            <a:pPr marL="493776" lvl="0" indent="-457200" fontAlgn="auto">
              <a:lnSpc>
                <a:spcPct val="115000"/>
              </a:lnSpc>
              <a:spcBef>
                <a:spcPts val="0"/>
              </a:spcBef>
              <a:spcAft>
                <a:spcPts val="0"/>
              </a:spcAft>
              <a:buClrTx/>
              <a:buFont typeface="+mj-lt"/>
              <a:buAutoNum type="arabicPeriod"/>
            </a:pPr>
            <a:r>
              <a:rPr lang="en-US" sz="2200" kern="1200" dirty="0">
                <a:solidFill>
                  <a:schemeClr val="bg2">
                    <a:lumMod val="50000"/>
                  </a:schemeClr>
                </a:solidFill>
                <a:latin typeface="Comic Sans MS"/>
                <a:ea typeface="Calibri"/>
                <a:cs typeface="Times New Roman"/>
              </a:rPr>
              <a:t>Patient death or severe harm associated with an intravascular air embolism that occurs while being cared for in a health care facility</a:t>
            </a:r>
          </a:p>
          <a:p>
            <a:endParaRPr lang="en-US" dirty="0">
              <a:solidFill>
                <a:schemeClr val="bg2">
                  <a:lumMod val="50000"/>
                </a:schemeClr>
              </a:solidFill>
            </a:endParaRPr>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23</a:t>
            </a:fld>
            <a:endParaRPr lang="en-US" sz="1600" dirty="0"/>
          </a:p>
        </p:txBody>
      </p:sp>
    </p:spTree>
    <p:extLst>
      <p:ext uri="{BB962C8B-B14F-4D97-AF65-F5344CB8AC3E}">
        <p14:creationId xmlns:p14="http://schemas.microsoft.com/office/powerpoint/2010/main" val="39692199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686800" cy="838200"/>
          </a:xfrm>
        </p:spPr>
        <p:txBody>
          <a:bodyPr>
            <a:normAutofit/>
          </a:bodyPr>
          <a:lstStyle/>
          <a:p>
            <a:r>
              <a:rPr lang="en-US" sz="2800" dirty="0">
                <a:solidFill>
                  <a:schemeClr val="tx2">
                    <a:lumMod val="75000"/>
                  </a:schemeClr>
                </a:solidFill>
                <a:latin typeface="Comic Sans MS" panose="030F0702030302020204" pitchFamily="66" charset="0"/>
              </a:rPr>
              <a:t>Third Tier PAE Reporting--January 1, 2017 </a:t>
            </a:r>
            <a:endParaRPr lang="en-US" sz="2800" dirty="0">
              <a:solidFill>
                <a:schemeClr val="tx2">
                  <a:lumMod val="75000"/>
                </a:schemeClr>
              </a:solidFill>
            </a:endParaRPr>
          </a:p>
        </p:txBody>
      </p:sp>
      <p:sp>
        <p:nvSpPr>
          <p:cNvPr id="3" name="Content Placeholder 2"/>
          <p:cNvSpPr>
            <a:spLocks noGrp="1"/>
          </p:cNvSpPr>
          <p:nvPr>
            <p:ph sz="half" idx="1"/>
          </p:nvPr>
        </p:nvSpPr>
        <p:spPr>
          <a:xfrm>
            <a:off x="990600" y="1066800"/>
            <a:ext cx="4038600" cy="5334000"/>
          </a:xfrm>
          <a:solidFill>
            <a:srgbClr val="FF9999"/>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PRODUCT OR DEVICE EVENTS</a:t>
            </a:r>
          </a:p>
          <a:p>
            <a:pPr marL="0" lvl="0" indent="0" algn="ctr">
              <a:lnSpc>
                <a:spcPct val="115000"/>
              </a:lnSpc>
              <a:spcBef>
                <a:spcPts val="0"/>
              </a:spcBef>
              <a:buClrTx/>
              <a:buSzTx/>
              <a:buNone/>
            </a:pPr>
            <a:endParaRPr lang="en-US" sz="2400" u="sng" dirty="0">
              <a:solidFill>
                <a:schemeClr val="bg2">
                  <a:lumMod val="50000"/>
                </a:schemeClr>
              </a:solidFill>
              <a:latin typeface="Comic Sans MS"/>
              <a:ea typeface="Calibri"/>
              <a:cs typeface="Times New Roman"/>
            </a:endParaRPr>
          </a:p>
          <a:p>
            <a:pPr marL="342900" lvl="0" indent="-342900">
              <a:lnSpc>
                <a:spcPct val="115000"/>
              </a:lnSpc>
              <a:spcBef>
                <a:spcPts val="0"/>
              </a:spcBef>
              <a:buClrTx/>
              <a:buSzTx/>
              <a:buFont typeface="+mj-lt"/>
              <a:buAutoNum type="arabicPeriod"/>
            </a:pPr>
            <a:r>
              <a:rPr lang="en-US" sz="2200" dirty="0">
                <a:solidFill>
                  <a:schemeClr val="bg2">
                    <a:lumMod val="50000"/>
                  </a:schemeClr>
                </a:solidFill>
                <a:latin typeface="Comic Sans MS"/>
                <a:ea typeface="Calibri"/>
                <a:cs typeface="Times New Roman"/>
              </a:rPr>
              <a:t>Patient death or severe harm associated with the use of contaminated drugs/devices or biologics provided by the health care facility. </a:t>
            </a:r>
            <a:endParaRPr lang="en-US" dirty="0"/>
          </a:p>
        </p:txBody>
      </p:sp>
      <p:sp>
        <p:nvSpPr>
          <p:cNvPr id="4" name="Content Placeholder 3"/>
          <p:cNvSpPr>
            <a:spLocks noGrp="1"/>
          </p:cNvSpPr>
          <p:nvPr>
            <p:ph sz="half" idx="2"/>
          </p:nvPr>
        </p:nvSpPr>
        <p:spPr>
          <a:xfrm>
            <a:off x="5029200" y="1066800"/>
            <a:ext cx="4114800" cy="5334000"/>
          </a:xfrm>
          <a:solidFill>
            <a:srgbClr val="FF9999"/>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PRODUCT OR DEVICE EVENTS</a:t>
            </a:r>
          </a:p>
          <a:p>
            <a:pPr marL="0" lvl="0" indent="0" algn="ctr">
              <a:lnSpc>
                <a:spcPct val="115000"/>
              </a:lnSpc>
              <a:spcBef>
                <a:spcPts val="0"/>
              </a:spcBef>
              <a:buClrTx/>
              <a:buSzTx/>
              <a:buNone/>
            </a:pPr>
            <a:endParaRPr lang="en-US" sz="2400" u="sng" dirty="0">
              <a:solidFill>
                <a:schemeClr val="bg2">
                  <a:lumMod val="50000"/>
                </a:schemeClr>
              </a:solidFill>
              <a:latin typeface="Comic Sans MS"/>
              <a:ea typeface="Calibri"/>
              <a:cs typeface="Times New Roman"/>
            </a:endParaRPr>
          </a:p>
          <a:p>
            <a:pPr lvl="0">
              <a:lnSpc>
                <a:spcPct val="115000"/>
              </a:lnSpc>
              <a:spcBef>
                <a:spcPts val="0"/>
              </a:spcBef>
              <a:buFont typeface="+mj-lt"/>
              <a:buAutoNum type="arabicPeriod"/>
            </a:pPr>
            <a:r>
              <a:rPr lang="en-US" sz="2200" dirty="0">
                <a:solidFill>
                  <a:schemeClr val="bg2">
                    <a:lumMod val="50000"/>
                  </a:schemeClr>
                </a:solidFill>
                <a:latin typeface="Comic Sans MS"/>
                <a:ea typeface="Calibri"/>
                <a:cs typeface="Times New Roman"/>
              </a:rPr>
              <a:t>Patient death or severe harm associated with the use or function of a device in patient care, in which the device is used or functions other than as intended.  </a:t>
            </a:r>
            <a:endParaRPr lang="en-US" sz="2200" dirty="0">
              <a:solidFill>
                <a:schemeClr val="bg2">
                  <a:lumMod val="50000"/>
                </a:schemeClr>
              </a:solidFill>
              <a:ea typeface="Calibri"/>
              <a:cs typeface="Times New Roman"/>
            </a:endParaRPr>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24</a:t>
            </a:fld>
            <a:endParaRPr lang="en-US" sz="1600" dirty="0"/>
          </a:p>
        </p:txBody>
      </p:sp>
    </p:spTree>
    <p:extLst>
      <p:ext uri="{BB962C8B-B14F-4D97-AF65-F5344CB8AC3E}">
        <p14:creationId xmlns:p14="http://schemas.microsoft.com/office/powerpoint/2010/main" val="2989183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610600" cy="838200"/>
          </a:xfrm>
        </p:spPr>
        <p:txBody>
          <a:bodyPr>
            <a:normAutofit/>
          </a:bodyPr>
          <a:lstStyle/>
          <a:p>
            <a:r>
              <a:rPr lang="en-US" sz="2800" dirty="0">
                <a:solidFill>
                  <a:schemeClr val="tx2">
                    <a:lumMod val="75000"/>
                  </a:schemeClr>
                </a:solidFill>
                <a:latin typeface="Comic Sans MS" panose="030F0702030302020204" pitchFamily="66" charset="0"/>
              </a:rPr>
              <a:t>Third Tier PAE Reporting--January 1, 2017 </a:t>
            </a:r>
            <a:endParaRPr lang="en-US" sz="2800" dirty="0">
              <a:solidFill>
                <a:schemeClr val="tx2">
                  <a:lumMod val="75000"/>
                </a:schemeClr>
              </a:solidFill>
            </a:endParaRPr>
          </a:p>
        </p:txBody>
      </p:sp>
      <p:sp>
        <p:nvSpPr>
          <p:cNvPr id="3" name="Content Placeholder 2"/>
          <p:cNvSpPr>
            <a:spLocks noGrp="1"/>
          </p:cNvSpPr>
          <p:nvPr>
            <p:ph sz="half" idx="1"/>
          </p:nvPr>
        </p:nvSpPr>
        <p:spPr>
          <a:xfrm>
            <a:off x="990600" y="1066800"/>
            <a:ext cx="4114800" cy="5334000"/>
          </a:xfrm>
          <a:solidFill>
            <a:srgbClr val="99CCFF"/>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CARE MANAGEMENT EVENT</a:t>
            </a:r>
          </a:p>
          <a:p>
            <a:pPr marL="0" lvl="0" indent="0" algn="ctr">
              <a:lnSpc>
                <a:spcPct val="115000"/>
              </a:lnSpc>
              <a:spcBef>
                <a:spcPts val="0"/>
              </a:spcBef>
              <a:buClrTx/>
              <a:buSzTx/>
              <a:buNone/>
            </a:pPr>
            <a:endParaRPr lang="en-US" sz="2400" u="sng" dirty="0">
              <a:solidFill>
                <a:schemeClr val="bg2">
                  <a:lumMod val="50000"/>
                </a:schemeClr>
              </a:solidFill>
              <a:latin typeface="Comic Sans MS"/>
              <a:ea typeface="Calibri"/>
              <a:cs typeface="Times New Roman"/>
            </a:endParaRPr>
          </a:p>
          <a:p>
            <a:pPr lvl="0">
              <a:lnSpc>
                <a:spcPct val="115000"/>
              </a:lnSpc>
              <a:spcBef>
                <a:spcPts val="0"/>
              </a:spcBef>
              <a:buFont typeface="+mj-lt"/>
              <a:buAutoNum type="arabicPeriod"/>
            </a:pPr>
            <a:r>
              <a:rPr lang="en-US" sz="2400" dirty="0">
                <a:solidFill>
                  <a:schemeClr val="bg2">
                    <a:lumMod val="50000"/>
                  </a:schemeClr>
                </a:solidFill>
                <a:latin typeface="Comic Sans MS"/>
                <a:ea typeface="Calibri"/>
                <a:cs typeface="Times New Roman"/>
              </a:rPr>
              <a:t>Artificial insemination with the wrong donor sperm or wrong egg.</a:t>
            </a:r>
          </a:p>
          <a:p>
            <a:pPr lvl="0">
              <a:lnSpc>
                <a:spcPct val="115000"/>
              </a:lnSpc>
              <a:spcBef>
                <a:spcPts val="0"/>
              </a:spcBef>
              <a:buFont typeface="+mj-lt"/>
              <a:buAutoNum type="arabicPeriod"/>
            </a:pPr>
            <a:r>
              <a:rPr lang="en-US" sz="2400" dirty="0">
                <a:solidFill>
                  <a:schemeClr val="bg2">
                    <a:lumMod val="50000"/>
                  </a:schemeClr>
                </a:solidFill>
                <a:latin typeface="Comic Sans MS"/>
                <a:ea typeface="Calibri"/>
                <a:cs typeface="Times New Roman"/>
              </a:rPr>
              <a:t>Patient death or severe harm associated with a medication error.</a:t>
            </a:r>
          </a:p>
          <a:p>
            <a:endParaRPr lang="en-US" sz="2400" dirty="0"/>
          </a:p>
        </p:txBody>
      </p:sp>
      <p:sp>
        <p:nvSpPr>
          <p:cNvPr id="4" name="Content Placeholder 3"/>
          <p:cNvSpPr>
            <a:spLocks noGrp="1"/>
          </p:cNvSpPr>
          <p:nvPr>
            <p:ph sz="half" idx="2"/>
          </p:nvPr>
        </p:nvSpPr>
        <p:spPr>
          <a:xfrm>
            <a:off x="5105400" y="1066800"/>
            <a:ext cx="4038600" cy="5334000"/>
          </a:xfrm>
          <a:solidFill>
            <a:srgbClr val="99CCFF"/>
          </a:solidFill>
          <a:ln>
            <a:solidFill>
              <a:schemeClr val="tx1"/>
            </a:solidFill>
          </a:ln>
        </p:spPr>
        <p:txBody>
          <a:bodyPr>
            <a:normAutofit/>
          </a:bodyPr>
          <a:lstStyle/>
          <a:p>
            <a:pPr marL="0" lvl="0" indent="0" algn="ctr">
              <a:lnSpc>
                <a:spcPct val="115000"/>
              </a:lnSpc>
              <a:spcBef>
                <a:spcPts val="0"/>
              </a:spcBef>
              <a:buClrTx/>
              <a:buSzTx/>
              <a:buNone/>
            </a:pPr>
            <a:r>
              <a:rPr lang="en-US" sz="2400" u="sng" dirty="0">
                <a:solidFill>
                  <a:schemeClr val="bg2">
                    <a:lumMod val="50000"/>
                  </a:schemeClr>
                </a:solidFill>
                <a:latin typeface="Comic Sans MS"/>
                <a:ea typeface="Calibri"/>
                <a:cs typeface="Times New Roman"/>
              </a:rPr>
              <a:t>CARE MANAGEMENT EVENT</a:t>
            </a:r>
          </a:p>
          <a:p>
            <a:pPr marL="0" lvl="0" indent="0" algn="ctr">
              <a:lnSpc>
                <a:spcPct val="115000"/>
              </a:lnSpc>
              <a:spcBef>
                <a:spcPts val="0"/>
              </a:spcBef>
              <a:buClrTx/>
              <a:buSzTx/>
              <a:buNone/>
            </a:pPr>
            <a:endParaRPr lang="en-US" sz="2400" u="sng" dirty="0">
              <a:solidFill>
                <a:schemeClr val="bg2">
                  <a:lumMod val="50000"/>
                </a:schemeClr>
              </a:solidFill>
              <a:latin typeface="Comic Sans MS"/>
              <a:ea typeface="Calibri"/>
              <a:cs typeface="Times New Roman"/>
            </a:endParaRPr>
          </a:p>
          <a:p>
            <a:pPr marL="0" lvl="0" indent="0">
              <a:lnSpc>
                <a:spcPct val="115000"/>
              </a:lnSpc>
              <a:spcBef>
                <a:spcPts val="0"/>
              </a:spcBef>
              <a:buNone/>
            </a:pPr>
            <a:r>
              <a:rPr lang="en-US" sz="2400" dirty="0">
                <a:solidFill>
                  <a:schemeClr val="bg2">
                    <a:lumMod val="50000"/>
                  </a:schemeClr>
                </a:solidFill>
                <a:latin typeface="Comic Sans MS"/>
                <a:ea typeface="Calibri"/>
                <a:cs typeface="Times New Roman"/>
              </a:rPr>
              <a:t>Poor glycemic control:  </a:t>
            </a:r>
          </a:p>
          <a:p>
            <a:pPr marL="457200" lvl="0" indent="-457200">
              <a:lnSpc>
                <a:spcPct val="115000"/>
              </a:lnSpc>
              <a:spcBef>
                <a:spcPts val="0"/>
              </a:spcBef>
              <a:buAutoNum type="arabicPeriod"/>
            </a:pPr>
            <a:r>
              <a:rPr lang="en-US" sz="2400" dirty="0">
                <a:solidFill>
                  <a:schemeClr val="bg2">
                    <a:lumMod val="50000"/>
                  </a:schemeClr>
                </a:solidFill>
                <a:latin typeface="Comic Sans MS"/>
                <a:ea typeface="Calibri"/>
                <a:cs typeface="Times New Roman"/>
              </a:rPr>
              <a:t>hypoglycemic coma </a:t>
            </a:r>
          </a:p>
          <a:p>
            <a:pPr marL="457200" lvl="0" indent="-457200">
              <a:lnSpc>
                <a:spcPct val="115000"/>
              </a:lnSpc>
              <a:spcBef>
                <a:spcPts val="0"/>
              </a:spcBef>
              <a:buAutoNum type="arabicPeriod"/>
            </a:pPr>
            <a:r>
              <a:rPr lang="en-US" sz="2400" dirty="0">
                <a:solidFill>
                  <a:schemeClr val="bg2">
                    <a:lumMod val="50000"/>
                  </a:schemeClr>
                </a:solidFill>
                <a:latin typeface="Comic Sans MS"/>
                <a:ea typeface="Calibri"/>
                <a:cs typeface="Times New Roman"/>
              </a:rPr>
              <a:t>diabetic ketoacidosis</a:t>
            </a:r>
          </a:p>
          <a:p>
            <a:pPr marL="457200" lvl="0" indent="-457200">
              <a:lnSpc>
                <a:spcPct val="115000"/>
              </a:lnSpc>
              <a:spcBef>
                <a:spcPts val="0"/>
              </a:spcBef>
              <a:buAutoNum type="arabicPeriod"/>
            </a:pPr>
            <a:r>
              <a:rPr lang="en-US" sz="2400" dirty="0" err="1">
                <a:solidFill>
                  <a:schemeClr val="bg2">
                    <a:lumMod val="50000"/>
                  </a:schemeClr>
                </a:solidFill>
                <a:latin typeface="Comic Sans MS"/>
                <a:ea typeface="Calibri"/>
                <a:cs typeface="Times New Roman"/>
              </a:rPr>
              <a:t>nonketonic</a:t>
            </a:r>
            <a:r>
              <a:rPr lang="en-US" sz="2400" dirty="0">
                <a:solidFill>
                  <a:schemeClr val="bg2">
                    <a:lumMod val="50000"/>
                  </a:schemeClr>
                </a:solidFill>
                <a:latin typeface="Comic Sans MS"/>
                <a:ea typeface="Calibri"/>
                <a:cs typeface="Times New Roman"/>
              </a:rPr>
              <a:t> hyperosmolar coma</a:t>
            </a:r>
          </a:p>
          <a:p>
            <a:pPr marL="457200" lvl="0" indent="-457200">
              <a:lnSpc>
                <a:spcPct val="115000"/>
              </a:lnSpc>
              <a:spcBef>
                <a:spcPts val="0"/>
              </a:spcBef>
              <a:buAutoNum type="arabicPeriod"/>
            </a:pPr>
            <a:r>
              <a:rPr lang="en-US" sz="2400" dirty="0">
                <a:solidFill>
                  <a:schemeClr val="bg2">
                    <a:lumMod val="50000"/>
                  </a:schemeClr>
                </a:solidFill>
                <a:latin typeface="Comic Sans MS"/>
                <a:ea typeface="Calibri"/>
                <a:cs typeface="Times New Roman"/>
              </a:rPr>
              <a:t>secondary diabetes with ketoacidosis</a:t>
            </a:r>
          </a:p>
          <a:p>
            <a:pPr marL="457200" lvl="0" indent="-457200">
              <a:lnSpc>
                <a:spcPct val="115000"/>
              </a:lnSpc>
              <a:spcBef>
                <a:spcPts val="0"/>
              </a:spcBef>
              <a:buAutoNum type="arabicPeriod"/>
            </a:pPr>
            <a:r>
              <a:rPr lang="en-US" sz="2400" dirty="0">
                <a:solidFill>
                  <a:schemeClr val="bg2">
                    <a:lumMod val="50000"/>
                  </a:schemeClr>
                </a:solidFill>
                <a:latin typeface="Comic Sans MS"/>
                <a:ea typeface="Calibri"/>
                <a:cs typeface="Times New Roman"/>
              </a:rPr>
              <a:t>secondary diabetes with </a:t>
            </a:r>
            <a:r>
              <a:rPr lang="en-US" sz="2400" dirty="0" err="1">
                <a:solidFill>
                  <a:schemeClr val="bg2">
                    <a:lumMod val="50000"/>
                  </a:schemeClr>
                </a:solidFill>
                <a:latin typeface="Comic Sans MS"/>
                <a:ea typeface="Calibri"/>
                <a:cs typeface="Times New Roman"/>
              </a:rPr>
              <a:t>hyperosmolarity</a:t>
            </a:r>
            <a:r>
              <a:rPr lang="en-US" sz="2400" dirty="0">
                <a:solidFill>
                  <a:schemeClr val="bg2">
                    <a:lumMod val="50000"/>
                  </a:schemeClr>
                </a:solidFill>
                <a:latin typeface="Comic Sans MS"/>
                <a:ea typeface="Calibri"/>
                <a:cs typeface="Times New Roman"/>
              </a:rPr>
              <a:t>.</a:t>
            </a:r>
            <a:endParaRPr lang="en-US" sz="2400" dirty="0">
              <a:solidFill>
                <a:schemeClr val="bg2">
                  <a:lumMod val="50000"/>
                </a:schemeClr>
              </a:solidFill>
              <a:ea typeface="Calibri"/>
              <a:cs typeface="Times New Roman"/>
            </a:endParaRPr>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z="1600" smtClean="0"/>
              <a:pPr/>
              <a:t>25</a:t>
            </a:fld>
            <a:endParaRPr lang="en-US" sz="1600" dirty="0"/>
          </a:p>
        </p:txBody>
      </p:sp>
    </p:spTree>
    <p:extLst>
      <p:ext uri="{BB962C8B-B14F-4D97-AF65-F5344CB8AC3E}">
        <p14:creationId xmlns:p14="http://schemas.microsoft.com/office/powerpoint/2010/main" val="1456654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37" y="0"/>
            <a:ext cx="8077200" cy="685800"/>
          </a:xfrm>
        </p:spPr>
        <p:txBody>
          <a:bodyPr/>
          <a:lstStyle/>
          <a:p>
            <a:r>
              <a:rPr lang="en-US" sz="4400" dirty="0">
                <a:latin typeface="Calibri" panose="020F0502020204030204" pitchFamily="34" charset="0"/>
              </a:rPr>
              <a:t>Chapter 98 Requirements</a:t>
            </a:r>
            <a:endParaRPr lang="en-US" sz="4400" dirty="0">
              <a:solidFill>
                <a:schemeClr val="tx2">
                  <a:lumMod val="75000"/>
                </a:schemeClr>
              </a:solidFill>
              <a:latin typeface="Calibri" panose="020F0502020204030204" pitchFamily="34" charset="0"/>
            </a:endParaRPr>
          </a:p>
        </p:txBody>
      </p:sp>
      <p:sp>
        <p:nvSpPr>
          <p:cNvPr id="3" name="Content Placeholder 2"/>
          <p:cNvSpPr>
            <a:spLocks noGrp="1"/>
          </p:cNvSpPr>
          <p:nvPr>
            <p:ph idx="1"/>
          </p:nvPr>
        </p:nvSpPr>
        <p:spPr>
          <a:xfrm>
            <a:off x="1371600" y="762000"/>
            <a:ext cx="7620000" cy="4953000"/>
          </a:xfrm>
          <a:solidFill>
            <a:schemeClr val="accent1">
              <a:lumMod val="20000"/>
              <a:lumOff val="80000"/>
            </a:schemeClr>
          </a:solidFill>
          <a:ln>
            <a:solidFill>
              <a:schemeClr val="tx2">
                <a:lumMod val="50000"/>
              </a:schemeClr>
            </a:solidFill>
          </a:ln>
        </p:spPr>
        <p:txBody>
          <a:bodyPr/>
          <a:lstStyle/>
          <a:p>
            <a:pPr marL="0" indent="0" algn="ctr">
              <a:buClr>
                <a:srgbClr val="C00000"/>
              </a:buClr>
              <a:buNone/>
            </a:pPr>
            <a:r>
              <a:rPr lang="en-US" sz="3000" b="0" dirty="0">
                <a:solidFill>
                  <a:schemeClr val="bg2">
                    <a:lumMod val="50000"/>
                  </a:schemeClr>
                </a:solidFill>
                <a:latin typeface="Calibri" panose="020F0502020204030204" pitchFamily="34" charset="0"/>
              </a:rPr>
              <a:t>Facilities shall report:</a:t>
            </a:r>
          </a:p>
          <a:p>
            <a:pPr marL="0" indent="0" algn="ctr">
              <a:buClr>
                <a:srgbClr val="C00000"/>
              </a:buClr>
              <a:buNone/>
            </a:pPr>
            <a:r>
              <a:rPr lang="en-US" sz="3000" b="0" dirty="0">
                <a:solidFill>
                  <a:schemeClr val="bg2">
                    <a:lumMod val="50000"/>
                  </a:schemeClr>
                </a:solidFill>
                <a:latin typeface="Calibri" panose="020F0502020204030204" pitchFamily="34" charset="0"/>
              </a:rPr>
              <a:t>An event included in the list of adverse events identified by the National Quality Forum (SREs)</a:t>
            </a:r>
          </a:p>
          <a:p>
            <a:pPr marL="0" indent="0" algn="ctr">
              <a:buClr>
                <a:srgbClr val="C00000"/>
              </a:buClr>
              <a:buNone/>
            </a:pPr>
            <a:r>
              <a:rPr lang="en-US" sz="3000" b="0" dirty="0">
                <a:solidFill>
                  <a:schemeClr val="bg2">
                    <a:lumMod val="50000"/>
                  </a:schemeClr>
                </a:solidFill>
                <a:latin typeface="Calibri" panose="020F0502020204030204" pitchFamily="34" charset="0"/>
              </a:rPr>
              <a:t>and</a:t>
            </a:r>
          </a:p>
          <a:p>
            <a:pPr marL="0" indent="0" algn="ctr">
              <a:buClr>
                <a:srgbClr val="C00000"/>
              </a:buClr>
              <a:buNone/>
            </a:pPr>
            <a:r>
              <a:rPr lang="en-US" sz="3000" b="0" dirty="0">
                <a:solidFill>
                  <a:schemeClr val="bg2">
                    <a:lumMod val="50000"/>
                  </a:schemeClr>
                </a:solidFill>
                <a:latin typeface="Calibri" panose="020F0502020204030204" pitchFamily="34" charset="0"/>
              </a:rPr>
              <a:t>A health care-associated adverse condition or event for which the Medicare program will not provide additional payment to the facility under a policy adopted by the federal Centers for Medicare and Medicaid Services (HACs).</a:t>
            </a:r>
          </a:p>
          <a:p>
            <a:pPr marL="0" indent="0" algn="ctr">
              <a:buClr>
                <a:srgbClr val="C00000"/>
              </a:buClr>
              <a:buNone/>
            </a:pPr>
            <a:endParaRPr lang="en-US" sz="3000" b="0" dirty="0">
              <a:solidFill>
                <a:schemeClr val="tx1">
                  <a:lumMod val="50000"/>
                </a:schemeClr>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a:defRPr/>
            </a:pPr>
            <a:fld id="{D1524718-E495-42AF-83A0-8A0F4FF8CD22}" type="slidenum">
              <a:rPr lang="en-US" smtClean="0">
                <a:solidFill>
                  <a:srgbClr val="000000"/>
                </a:solidFill>
              </a:rPr>
              <a:pPr>
                <a:defRPr/>
              </a:pPr>
              <a:t>26</a:t>
            </a:fld>
            <a:endParaRPr lang="en-US" dirty="0">
              <a:solidFill>
                <a:srgbClr val="000000"/>
              </a:solidFill>
            </a:endParaRPr>
          </a:p>
        </p:txBody>
      </p:sp>
    </p:spTree>
    <p:extLst>
      <p:ext uri="{BB962C8B-B14F-4D97-AF65-F5344CB8AC3E}">
        <p14:creationId xmlns:p14="http://schemas.microsoft.com/office/powerpoint/2010/main" val="1662725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37" y="0"/>
            <a:ext cx="8077200" cy="685800"/>
          </a:xfrm>
        </p:spPr>
        <p:txBody>
          <a:bodyPr/>
          <a:lstStyle/>
          <a:p>
            <a:r>
              <a:rPr lang="en-US" sz="4400" dirty="0">
                <a:solidFill>
                  <a:schemeClr val="tx2">
                    <a:lumMod val="75000"/>
                  </a:schemeClr>
                </a:solidFill>
                <a:latin typeface="Calibri" panose="020F0502020204030204" pitchFamily="34" charset="0"/>
              </a:rPr>
              <a:t>Serious Reportable Events--SREs</a:t>
            </a:r>
          </a:p>
        </p:txBody>
      </p:sp>
      <p:sp>
        <p:nvSpPr>
          <p:cNvPr id="3" name="Content Placeholder 2"/>
          <p:cNvSpPr>
            <a:spLocks noGrp="1"/>
          </p:cNvSpPr>
          <p:nvPr>
            <p:ph idx="1"/>
          </p:nvPr>
        </p:nvSpPr>
        <p:spPr>
          <a:xfrm>
            <a:off x="1295400" y="762000"/>
            <a:ext cx="7696200" cy="4953000"/>
          </a:xfrm>
          <a:solidFill>
            <a:schemeClr val="accent1">
              <a:lumMod val="20000"/>
              <a:lumOff val="80000"/>
            </a:schemeClr>
          </a:solidFill>
          <a:ln>
            <a:solidFill>
              <a:schemeClr val="tx2">
                <a:lumMod val="50000"/>
              </a:schemeClr>
            </a:solidFill>
          </a:ln>
        </p:spPr>
        <p:txBody>
          <a:bodyPr/>
          <a:lstStyle/>
          <a:p>
            <a:r>
              <a:rPr lang="en-US" sz="2800" b="0" dirty="0">
                <a:solidFill>
                  <a:schemeClr val="bg2">
                    <a:lumMod val="50000"/>
                  </a:schemeClr>
                </a:solidFill>
                <a:latin typeface="Calibri" panose="020F0502020204030204" pitchFamily="34" charset="0"/>
              </a:rPr>
              <a:t>Serious Reportable Event (SREs) “Never Events”</a:t>
            </a:r>
          </a:p>
          <a:p>
            <a:pPr lvl="1"/>
            <a:r>
              <a:rPr lang="en-US" b="0" dirty="0">
                <a:solidFill>
                  <a:schemeClr val="bg2">
                    <a:lumMod val="50000"/>
                  </a:schemeClr>
                </a:solidFill>
                <a:latin typeface="Calibri" panose="020F0502020204030204" pitchFamily="34" charset="0"/>
              </a:rPr>
              <a:t>List of 29 events developed by the National Quality Forum (2002)</a:t>
            </a:r>
          </a:p>
          <a:p>
            <a:pPr lvl="1"/>
            <a:r>
              <a:rPr lang="en-US" b="0" dirty="0">
                <a:solidFill>
                  <a:schemeClr val="bg2">
                    <a:lumMod val="50000"/>
                  </a:schemeClr>
                </a:solidFill>
                <a:latin typeface="Calibri" panose="020F0502020204030204" pitchFamily="34" charset="0"/>
              </a:rPr>
              <a:t>https://www.qualityforum.org/Topics/SREs/List_of_SREs.aspx</a:t>
            </a:r>
          </a:p>
          <a:p>
            <a:r>
              <a:rPr lang="en-US" sz="2800" b="0" dirty="0">
                <a:solidFill>
                  <a:schemeClr val="bg2">
                    <a:lumMod val="50000"/>
                  </a:schemeClr>
                </a:solidFill>
                <a:latin typeface="Calibri" panose="020F0502020204030204" pitchFamily="34" charset="0"/>
              </a:rPr>
              <a:t>Most begin with “Death or Severe Harm”.</a:t>
            </a:r>
          </a:p>
          <a:p>
            <a:r>
              <a:rPr lang="en-US" sz="2800" b="0" dirty="0">
                <a:solidFill>
                  <a:schemeClr val="bg2">
                    <a:lumMod val="50000"/>
                  </a:schemeClr>
                </a:solidFill>
                <a:latin typeface="Calibri" panose="020F0502020204030204" pitchFamily="34" charset="0"/>
              </a:rPr>
              <a:t>Some SREs are also HACs.</a:t>
            </a:r>
          </a:p>
          <a:p>
            <a:r>
              <a:rPr lang="en-US" sz="2800" b="0" dirty="0">
                <a:solidFill>
                  <a:schemeClr val="bg2">
                    <a:lumMod val="50000"/>
                  </a:schemeClr>
                </a:solidFill>
                <a:latin typeface="Calibri" panose="020F0502020204030204" pitchFamily="34" charset="0"/>
              </a:rPr>
              <a:t>There is not a list of associated ICD-10 codes for the SREs.</a:t>
            </a:r>
          </a:p>
          <a:p>
            <a:pPr lvl="1"/>
            <a:endParaRPr lang="en-US" dirty="0">
              <a:solidFill>
                <a:schemeClr val="bg1"/>
              </a:solidFill>
            </a:endParaRPr>
          </a:p>
          <a:p>
            <a:pPr lvl="1"/>
            <a:endParaRPr lang="en-US" dirty="0"/>
          </a:p>
        </p:txBody>
      </p:sp>
      <p:sp>
        <p:nvSpPr>
          <p:cNvPr id="4" name="Slide Number Placeholder 3"/>
          <p:cNvSpPr>
            <a:spLocks noGrp="1"/>
          </p:cNvSpPr>
          <p:nvPr>
            <p:ph type="sldNum" sz="quarter" idx="10"/>
          </p:nvPr>
        </p:nvSpPr>
        <p:spPr/>
        <p:txBody>
          <a:bodyPr/>
          <a:lstStyle/>
          <a:p>
            <a:pPr>
              <a:defRPr/>
            </a:pPr>
            <a:fld id="{D1524718-E495-42AF-83A0-8A0F4FF8CD22}" type="slidenum">
              <a:rPr lang="en-US" smtClean="0">
                <a:solidFill>
                  <a:srgbClr val="000000"/>
                </a:solidFill>
              </a:rPr>
              <a:pPr>
                <a:defRPr/>
              </a:pPr>
              <a:t>27</a:t>
            </a:fld>
            <a:endParaRPr lang="en-US" dirty="0">
              <a:solidFill>
                <a:srgbClr val="000000"/>
              </a:solidFill>
            </a:endParaRPr>
          </a:p>
        </p:txBody>
      </p:sp>
    </p:spTree>
    <p:extLst>
      <p:ext uri="{BB962C8B-B14F-4D97-AF65-F5344CB8AC3E}">
        <p14:creationId xmlns:p14="http://schemas.microsoft.com/office/powerpoint/2010/main" val="46866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990600"/>
          </a:xfrm>
        </p:spPr>
        <p:txBody>
          <a:bodyPr/>
          <a:lstStyle/>
          <a:p>
            <a:r>
              <a:rPr lang="en-US" sz="4400" dirty="0" err="1">
                <a:solidFill>
                  <a:schemeClr val="tx2">
                    <a:lumMod val="75000"/>
                  </a:schemeClr>
                </a:solidFill>
                <a:latin typeface="Calibri" panose="020F0502020204030204" pitchFamily="34" charset="0"/>
              </a:rPr>
              <a:t>Hosp</a:t>
            </a:r>
            <a:r>
              <a:rPr lang="en-US" sz="4400" dirty="0">
                <a:solidFill>
                  <a:schemeClr val="tx2">
                    <a:lumMod val="75000"/>
                  </a:schemeClr>
                </a:solidFill>
                <a:latin typeface="Calibri" panose="020F0502020204030204" pitchFamily="34" charset="0"/>
              </a:rPr>
              <a:t> Acquired Conditions--HACs</a:t>
            </a:r>
            <a:r>
              <a:rPr lang="en-US" sz="4200" dirty="0">
                <a:solidFill>
                  <a:schemeClr val="tx2">
                    <a:lumMod val="75000"/>
                  </a:schemeClr>
                </a:solidFill>
                <a:latin typeface="Calibri" panose="020F0502020204030204" pitchFamily="34" charset="0"/>
              </a:rPr>
              <a:t> </a:t>
            </a:r>
          </a:p>
        </p:txBody>
      </p:sp>
      <p:sp>
        <p:nvSpPr>
          <p:cNvPr id="3" name="Content Placeholder 2"/>
          <p:cNvSpPr>
            <a:spLocks noGrp="1"/>
          </p:cNvSpPr>
          <p:nvPr>
            <p:ph idx="1"/>
          </p:nvPr>
        </p:nvSpPr>
        <p:spPr>
          <a:xfrm>
            <a:off x="1295400" y="762000"/>
            <a:ext cx="7696200" cy="4419600"/>
          </a:xfrm>
          <a:solidFill>
            <a:schemeClr val="accent1">
              <a:lumMod val="20000"/>
              <a:lumOff val="80000"/>
            </a:schemeClr>
          </a:solidFill>
          <a:ln>
            <a:solidFill>
              <a:schemeClr val="tx2">
                <a:lumMod val="50000"/>
              </a:schemeClr>
            </a:solidFill>
          </a:ln>
        </p:spPr>
        <p:txBody>
          <a:bodyPr/>
          <a:lstStyle/>
          <a:p>
            <a:r>
              <a:rPr lang="en-US" sz="2800" b="0" dirty="0">
                <a:solidFill>
                  <a:schemeClr val="bg2">
                    <a:lumMod val="50000"/>
                  </a:schemeClr>
                </a:solidFill>
                <a:latin typeface="Calibri" panose="020F0502020204030204" pitchFamily="34" charset="0"/>
              </a:rPr>
              <a:t>Hospital Acquired Conditions (HACs)</a:t>
            </a:r>
          </a:p>
          <a:p>
            <a:pPr lvl="1"/>
            <a:r>
              <a:rPr lang="en-US" b="0" dirty="0">
                <a:solidFill>
                  <a:schemeClr val="bg2">
                    <a:lumMod val="50000"/>
                  </a:schemeClr>
                </a:solidFill>
                <a:latin typeface="Calibri" panose="020F0502020204030204" pitchFamily="34" charset="0"/>
              </a:rPr>
              <a:t>List of 14 Events/Event categories for which Medicare will not provide additional payment to the facility (2006) </a:t>
            </a:r>
          </a:p>
          <a:p>
            <a:pPr lvl="1"/>
            <a:r>
              <a:rPr lang="en-US" b="0" dirty="0">
                <a:solidFill>
                  <a:schemeClr val="bg2">
                    <a:lumMod val="50000"/>
                  </a:schemeClr>
                </a:solidFill>
                <a:latin typeface="Calibri" panose="020F0502020204030204" pitchFamily="34" charset="0"/>
              </a:rPr>
              <a:t>https://www.cms.gov/Medicare/Medicare-Fee-for-Service-Payment/HospitalAcqCond/icd10_hacs.html </a:t>
            </a:r>
          </a:p>
          <a:p>
            <a:pPr lvl="1"/>
            <a:r>
              <a:rPr lang="en-US" b="0" dirty="0">
                <a:solidFill>
                  <a:schemeClr val="bg2">
                    <a:lumMod val="50000"/>
                  </a:schemeClr>
                </a:solidFill>
                <a:latin typeface="Calibri" panose="020F0502020204030204" pitchFamily="34" charset="0"/>
              </a:rPr>
              <a:t>Condition not present on admission but is present on discharge</a:t>
            </a:r>
          </a:p>
          <a:p>
            <a:pPr lvl="1"/>
            <a:endParaRPr lang="en-US" dirty="0">
              <a:solidFill>
                <a:schemeClr val="bg1"/>
              </a:solidFill>
            </a:endParaRPr>
          </a:p>
          <a:p>
            <a:pPr lvl="1"/>
            <a:endParaRPr lang="en-US" dirty="0"/>
          </a:p>
        </p:txBody>
      </p:sp>
      <p:sp>
        <p:nvSpPr>
          <p:cNvPr id="4" name="Slide Number Placeholder 3"/>
          <p:cNvSpPr>
            <a:spLocks noGrp="1"/>
          </p:cNvSpPr>
          <p:nvPr>
            <p:ph type="sldNum" sz="quarter" idx="10"/>
          </p:nvPr>
        </p:nvSpPr>
        <p:spPr/>
        <p:txBody>
          <a:bodyPr/>
          <a:lstStyle/>
          <a:p>
            <a:pPr>
              <a:defRPr/>
            </a:pPr>
            <a:fld id="{D1524718-E495-42AF-83A0-8A0F4FF8CD22}" type="slidenum">
              <a:rPr lang="en-US" smtClean="0">
                <a:solidFill>
                  <a:srgbClr val="000000"/>
                </a:solidFill>
              </a:rPr>
              <a:pPr>
                <a:defRPr/>
              </a:pPr>
              <a:t>28</a:t>
            </a:fld>
            <a:endParaRPr lang="en-US" dirty="0">
              <a:solidFill>
                <a:srgbClr val="000000"/>
              </a:solidFill>
            </a:endParaRPr>
          </a:p>
        </p:txBody>
      </p:sp>
    </p:spTree>
    <p:extLst>
      <p:ext uri="{BB962C8B-B14F-4D97-AF65-F5344CB8AC3E}">
        <p14:creationId xmlns:p14="http://schemas.microsoft.com/office/powerpoint/2010/main" val="41080302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001000" cy="1143000"/>
          </a:xfrm>
        </p:spPr>
        <p:txBody>
          <a:bodyPr/>
          <a:lstStyle/>
          <a:p>
            <a:r>
              <a:rPr lang="en-US" sz="4400" dirty="0">
                <a:solidFill>
                  <a:schemeClr val="tx2">
                    <a:lumMod val="75000"/>
                  </a:schemeClr>
                </a:solidFill>
                <a:latin typeface="Calibri" panose="020F0502020204030204" pitchFamily="34" charset="0"/>
              </a:rPr>
              <a:t>HACs Reported to NHSN for 			Texas Reporting</a:t>
            </a:r>
          </a:p>
        </p:txBody>
      </p:sp>
      <p:sp>
        <p:nvSpPr>
          <p:cNvPr id="3" name="Content Placeholder 2"/>
          <p:cNvSpPr>
            <a:spLocks noGrp="1"/>
          </p:cNvSpPr>
          <p:nvPr>
            <p:ph idx="1"/>
          </p:nvPr>
        </p:nvSpPr>
        <p:spPr>
          <a:xfrm>
            <a:off x="1371600" y="1371600"/>
            <a:ext cx="7620000" cy="4267200"/>
          </a:xfrm>
          <a:solidFill>
            <a:schemeClr val="accent1">
              <a:lumMod val="20000"/>
              <a:lumOff val="80000"/>
            </a:schemeClr>
          </a:solidFill>
          <a:ln>
            <a:solidFill>
              <a:schemeClr val="tx2">
                <a:lumMod val="50000"/>
              </a:schemeClr>
            </a:solidFill>
          </a:ln>
        </p:spPr>
        <p:txBody>
          <a:bodyPr/>
          <a:lstStyle/>
          <a:p>
            <a:r>
              <a:rPr lang="en-US" sz="3300" b="0" dirty="0">
                <a:solidFill>
                  <a:schemeClr val="bg2">
                    <a:lumMod val="50000"/>
                  </a:schemeClr>
                </a:solidFill>
                <a:latin typeface="Calibri" panose="020F0502020204030204" pitchFamily="34" charset="0"/>
              </a:rPr>
              <a:t>CAUTIs in ICUs</a:t>
            </a:r>
          </a:p>
          <a:p>
            <a:r>
              <a:rPr lang="en-US" sz="3300" b="0" dirty="0">
                <a:solidFill>
                  <a:schemeClr val="bg2">
                    <a:lumMod val="50000"/>
                  </a:schemeClr>
                </a:solidFill>
                <a:latin typeface="Calibri" panose="020F0502020204030204" pitchFamily="34" charset="0"/>
              </a:rPr>
              <a:t>CLABSIs in ICUs/NICUs (VCAIs)</a:t>
            </a:r>
          </a:p>
          <a:p>
            <a:r>
              <a:rPr lang="en-US" sz="3300" b="0" dirty="0">
                <a:solidFill>
                  <a:schemeClr val="bg2">
                    <a:lumMod val="50000"/>
                  </a:schemeClr>
                </a:solidFill>
                <a:latin typeface="Calibri" panose="020F0502020204030204" pitchFamily="34" charset="0"/>
              </a:rPr>
              <a:t>SSI following CABG</a:t>
            </a:r>
          </a:p>
          <a:p>
            <a:r>
              <a:rPr lang="en-US" sz="3300" b="0" dirty="0">
                <a:solidFill>
                  <a:schemeClr val="bg2">
                    <a:lumMod val="50000"/>
                  </a:schemeClr>
                </a:solidFill>
                <a:latin typeface="Calibri" panose="020F0502020204030204" pitchFamily="34" charset="0"/>
              </a:rPr>
              <a:t>SSIs following CIED in Children’s hospitals</a:t>
            </a:r>
          </a:p>
          <a:p>
            <a:r>
              <a:rPr lang="en-US" sz="3300" b="0" dirty="0">
                <a:solidFill>
                  <a:schemeClr val="bg2">
                    <a:lumMod val="50000"/>
                  </a:schemeClr>
                </a:solidFill>
                <a:latin typeface="Calibri" panose="020F0502020204030204" pitchFamily="34" charset="0"/>
              </a:rPr>
              <a:t>SSIs following spinal fusion in Children’s hospitals   </a:t>
            </a:r>
          </a:p>
          <a:p>
            <a:endParaRPr lang="en-US" sz="4400" dirty="0">
              <a:solidFill>
                <a:schemeClr val="bg1"/>
              </a:solidFill>
            </a:endParaRPr>
          </a:p>
          <a:p>
            <a:endParaRPr lang="en-US" dirty="0">
              <a:solidFill>
                <a:schemeClr val="bg1"/>
              </a:solidFill>
            </a:endParaRPr>
          </a:p>
        </p:txBody>
      </p:sp>
      <p:sp>
        <p:nvSpPr>
          <p:cNvPr id="4" name="Slide Number Placeholder 3"/>
          <p:cNvSpPr>
            <a:spLocks noGrp="1"/>
          </p:cNvSpPr>
          <p:nvPr>
            <p:ph type="sldNum" sz="quarter" idx="10"/>
          </p:nvPr>
        </p:nvSpPr>
        <p:spPr/>
        <p:txBody>
          <a:bodyPr/>
          <a:lstStyle/>
          <a:p>
            <a:pPr>
              <a:defRPr/>
            </a:pPr>
            <a:fld id="{D1524718-E495-42AF-83A0-8A0F4FF8CD22}" type="slidenum">
              <a:rPr lang="en-US" smtClean="0">
                <a:solidFill>
                  <a:srgbClr val="000000"/>
                </a:solidFill>
              </a:rPr>
              <a:pPr>
                <a:defRPr/>
              </a:pPr>
              <a:t>29</a:t>
            </a:fld>
            <a:endParaRPr lang="en-US" dirty="0">
              <a:solidFill>
                <a:srgbClr val="000000"/>
              </a:solidFill>
            </a:endParaRPr>
          </a:p>
        </p:txBody>
      </p:sp>
    </p:spTree>
    <p:extLst>
      <p:ext uri="{BB962C8B-B14F-4D97-AF65-F5344CB8AC3E}">
        <p14:creationId xmlns:p14="http://schemas.microsoft.com/office/powerpoint/2010/main" val="197167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Objectives</a:t>
            </a:r>
          </a:p>
        </p:txBody>
      </p:sp>
      <p:sp>
        <p:nvSpPr>
          <p:cNvPr id="3" name="Content Placeholder 2"/>
          <p:cNvSpPr>
            <a:spLocks noGrp="1"/>
          </p:cNvSpPr>
          <p:nvPr>
            <p:ph idx="1"/>
          </p:nvPr>
        </p:nvSpPr>
        <p:spPr>
          <a:xfrm>
            <a:off x="1066800" y="838200"/>
            <a:ext cx="7924799" cy="5410200"/>
          </a:xfrm>
          <a:solidFill>
            <a:schemeClr val="accent1">
              <a:lumMod val="20000"/>
              <a:lumOff val="80000"/>
            </a:schemeClr>
          </a:solidFill>
          <a:ln>
            <a:solidFill>
              <a:schemeClr val="tx2">
                <a:lumMod val="75000"/>
              </a:schemeClr>
            </a:solidFill>
          </a:ln>
        </p:spPr>
        <p:txBody>
          <a:bodyPr/>
          <a:lstStyle/>
          <a:p>
            <a:pPr marL="514350" indent="-514350">
              <a:buFontTx/>
              <a:buAutoNum type="arabicPeriod"/>
            </a:pPr>
            <a:r>
              <a:rPr lang="en-US" sz="2400" b="0" dirty="0">
                <a:solidFill>
                  <a:schemeClr val="bg2">
                    <a:lumMod val="50000"/>
                  </a:schemeClr>
                </a:solidFill>
                <a:latin typeface="Calibri" panose="020F0502020204030204" pitchFamily="34" charset="0"/>
              </a:rPr>
              <a:t>Review the Annual Survey process.</a:t>
            </a:r>
          </a:p>
          <a:p>
            <a:pPr marL="514350" indent="-514350">
              <a:buFontTx/>
              <a:buAutoNum type="arabicPeriod"/>
            </a:pPr>
            <a:r>
              <a:rPr lang="en-US" sz="2400" b="0" dirty="0">
                <a:solidFill>
                  <a:schemeClr val="bg2">
                    <a:lumMod val="50000"/>
                  </a:schemeClr>
                </a:solidFill>
                <a:latin typeface="Calibri" panose="020F0502020204030204" pitchFamily="34" charset="0"/>
              </a:rPr>
              <a:t>Discuss assessment of harm.</a:t>
            </a:r>
          </a:p>
          <a:p>
            <a:pPr marL="514350" indent="-514350">
              <a:buFontTx/>
              <a:buAutoNum type="arabicPeriod"/>
            </a:pPr>
            <a:r>
              <a:rPr lang="en-US" sz="2400" b="0" dirty="0">
                <a:solidFill>
                  <a:schemeClr val="bg2">
                    <a:lumMod val="50000"/>
                  </a:schemeClr>
                </a:solidFill>
                <a:latin typeface="Calibri" panose="020F0502020204030204" pitchFamily="34" charset="0"/>
              </a:rPr>
              <a:t>Review reportable PAEs.</a:t>
            </a:r>
          </a:p>
          <a:p>
            <a:pPr marL="514350" indent="-514350">
              <a:buFontTx/>
              <a:buAutoNum type="arabicPeriod"/>
            </a:pPr>
            <a:r>
              <a:rPr lang="en-US" sz="2400" b="0" dirty="0">
                <a:solidFill>
                  <a:schemeClr val="bg2">
                    <a:lumMod val="50000"/>
                  </a:schemeClr>
                </a:solidFill>
                <a:latin typeface="Calibri" panose="020F0502020204030204" pitchFamily="34" charset="0"/>
              </a:rPr>
              <a:t>Describe the differences between SREs and HACs.</a:t>
            </a:r>
          </a:p>
          <a:p>
            <a:pPr marL="514350" indent="-514350">
              <a:buFontTx/>
              <a:buAutoNum type="arabicPeriod"/>
            </a:pPr>
            <a:r>
              <a:rPr lang="en-US" sz="2400" b="0" dirty="0">
                <a:solidFill>
                  <a:schemeClr val="bg2">
                    <a:lumMod val="50000"/>
                  </a:schemeClr>
                </a:solidFill>
                <a:latin typeface="Calibri" panose="020F0502020204030204" pitchFamily="34" charset="0"/>
              </a:rPr>
              <a:t>Review selected Tier 2 and 3 PAEs.</a:t>
            </a:r>
          </a:p>
          <a:p>
            <a:pPr marL="514350" indent="-514350">
              <a:buFontTx/>
              <a:buAutoNum type="arabicPeriod"/>
            </a:pPr>
            <a:r>
              <a:rPr lang="en-US" sz="2400" b="0" dirty="0">
                <a:solidFill>
                  <a:schemeClr val="bg2">
                    <a:lumMod val="50000"/>
                  </a:schemeClr>
                </a:solidFill>
                <a:latin typeface="Calibri" panose="020F0502020204030204" pitchFamily="34" charset="0"/>
              </a:rPr>
              <a:t>Share 2015 PAE findings.</a:t>
            </a:r>
          </a:p>
          <a:p>
            <a:pPr marL="514350" indent="-514350">
              <a:buFontTx/>
              <a:buAutoNum type="arabicPeriod"/>
            </a:pPr>
            <a:r>
              <a:rPr lang="en-US" sz="2400" b="0" dirty="0">
                <a:solidFill>
                  <a:schemeClr val="bg2">
                    <a:lumMod val="50000"/>
                  </a:schemeClr>
                </a:solidFill>
                <a:latin typeface="Calibri" panose="020F0502020204030204" pitchFamily="34" charset="0"/>
              </a:rPr>
              <a:t>Discuss case scenarios/FAQs.</a:t>
            </a:r>
          </a:p>
          <a:p>
            <a:pPr marL="514350" indent="-514350">
              <a:buFontTx/>
              <a:buAutoNum type="arabicPeriod"/>
            </a:pPr>
            <a:r>
              <a:rPr lang="en-US" sz="2400" b="0" dirty="0">
                <a:solidFill>
                  <a:schemeClr val="bg2">
                    <a:lumMod val="50000"/>
                  </a:schemeClr>
                </a:solidFill>
                <a:latin typeface="Calibri" panose="020F0502020204030204" pitchFamily="34" charset="0"/>
              </a:rPr>
              <a:t>Review “Report No PAEs” timeline.</a:t>
            </a:r>
          </a:p>
          <a:p>
            <a:pPr marL="514350" indent="-514350">
              <a:buFontTx/>
              <a:buAutoNum type="arabicPeriod"/>
            </a:pPr>
            <a:r>
              <a:rPr lang="en-US" sz="2400" b="0" dirty="0">
                <a:solidFill>
                  <a:schemeClr val="bg2">
                    <a:lumMod val="50000"/>
                  </a:schemeClr>
                </a:solidFill>
                <a:latin typeface="Calibri" panose="020F0502020204030204" pitchFamily="34" charset="0"/>
              </a:rPr>
              <a:t>Review the resources that are available on the PAE website.</a:t>
            </a:r>
          </a:p>
          <a:p>
            <a:pPr marL="514350" indent="-514350">
              <a:buAutoNum type="arabicPeriod"/>
            </a:pPr>
            <a:r>
              <a:rPr lang="en-US" sz="2400" b="0" dirty="0">
                <a:solidFill>
                  <a:schemeClr val="bg2">
                    <a:lumMod val="50000"/>
                  </a:schemeClr>
                </a:solidFill>
                <a:latin typeface="Calibri" panose="020F0502020204030204" pitchFamily="34" charset="0"/>
              </a:rPr>
              <a:t>Inform participants of upcoming training.</a:t>
            </a:r>
          </a:p>
          <a:p>
            <a:pPr marL="514350" indent="-514350">
              <a:buAutoNum type="arabicPeriod"/>
            </a:pPr>
            <a:r>
              <a:rPr lang="en-US" sz="2400" b="0" dirty="0">
                <a:solidFill>
                  <a:schemeClr val="bg2">
                    <a:lumMod val="50000"/>
                  </a:schemeClr>
                </a:solidFill>
                <a:latin typeface="Calibri" panose="020F0502020204030204" pitchFamily="34" charset="0"/>
              </a:rPr>
              <a:t>Give contact information and answer questions. </a:t>
            </a:r>
          </a:p>
        </p:txBody>
      </p:sp>
      <p:sp>
        <p:nvSpPr>
          <p:cNvPr id="4" name="Slide Number Placeholder 3"/>
          <p:cNvSpPr>
            <a:spLocks noGrp="1"/>
          </p:cNvSpPr>
          <p:nvPr>
            <p:ph type="sldNum" sz="quarter" idx="10"/>
          </p:nvPr>
        </p:nvSpPr>
        <p:spPr/>
        <p:txBody>
          <a:bodyPr/>
          <a:lstStyle/>
          <a:p>
            <a:pPr>
              <a:defRPr/>
            </a:pPr>
            <a:fld id="{D1524718-E495-42AF-83A0-8A0F4FF8CD22}" type="slidenum">
              <a:rPr lang="en-US" smtClean="0">
                <a:solidFill>
                  <a:srgbClr val="000000"/>
                </a:solidFill>
              </a:rPr>
              <a:pPr>
                <a:defRPr/>
              </a:pPr>
              <a:t>3</a:t>
            </a:fld>
            <a:endParaRPr lang="en-US" dirty="0">
              <a:solidFill>
                <a:srgbClr val="000000"/>
              </a:solidFill>
            </a:endParaRPr>
          </a:p>
        </p:txBody>
      </p:sp>
    </p:spTree>
    <p:extLst>
      <p:ext uri="{BB962C8B-B14F-4D97-AF65-F5344CB8AC3E}">
        <p14:creationId xmlns:p14="http://schemas.microsoft.com/office/powerpoint/2010/main" val="11668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838200"/>
          </a:xfrm>
        </p:spPr>
        <p:txBody>
          <a:bodyPr/>
          <a:lstStyle/>
          <a:p>
            <a:r>
              <a:rPr lang="en-US" sz="4400" dirty="0">
                <a:solidFill>
                  <a:schemeClr val="tx2">
                    <a:lumMod val="75000"/>
                  </a:schemeClr>
                </a:solidFill>
                <a:latin typeface="Calibri" panose="020F0502020204030204" pitchFamily="34" charset="0"/>
              </a:rPr>
              <a:t>HACs Reported to </a:t>
            </a:r>
            <a:r>
              <a:rPr lang="en-US" sz="4400" dirty="0" err="1">
                <a:solidFill>
                  <a:schemeClr val="tx2">
                    <a:lumMod val="75000"/>
                  </a:schemeClr>
                </a:solidFill>
                <a:latin typeface="Calibri" panose="020F0502020204030204" pitchFamily="34" charset="0"/>
              </a:rPr>
              <a:t>TxHSN</a:t>
            </a:r>
            <a:r>
              <a:rPr lang="en-US" sz="4400" dirty="0">
                <a:solidFill>
                  <a:schemeClr val="tx2">
                    <a:lumMod val="75000"/>
                  </a:schemeClr>
                </a:solidFill>
                <a:latin typeface="Calibri" panose="020F0502020204030204" pitchFamily="34" charset="0"/>
              </a:rPr>
              <a:t> as PAEs</a:t>
            </a:r>
          </a:p>
        </p:txBody>
      </p:sp>
      <p:sp>
        <p:nvSpPr>
          <p:cNvPr id="4" name="Content Placeholder 2"/>
          <p:cNvSpPr>
            <a:spLocks noGrp="1"/>
          </p:cNvSpPr>
          <p:nvPr>
            <p:ph idx="1"/>
          </p:nvPr>
        </p:nvSpPr>
        <p:spPr>
          <a:xfrm>
            <a:off x="1295400" y="762000"/>
            <a:ext cx="7696200" cy="4419600"/>
          </a:xfrm>
          <a:solidFill>
            <a:schemeClr val="accent1">
              <a:lumMod val="20000"/>
              <a:lumOff val="80000"/>
            </a:schemeClr>
          </a:solidFill>
          <a:ln>
            <a:solidFill>
              <a:schemeClr val="tx2">
                <a:lumMod val="50000"/>
              </a:schemeClr>
            </a:solidFill>
          </a:ln>
        </p:spPr>
        <p:txBody>
          <a:bodyPr/>
          <a:lstStyle/>
          <a:p>
            <a:pPr>
              <a:buFont typeface="Arial" panose="020B0604020202020204" pitchFamily="34" charset="0"/>
              <a:buChar char="•"/>
            </a:pPr>
            <a:r>
              <a:rPr lang="en-US" sz="3300" b="0" dirty="0">
                <a:solidFill>
                  <a:schemeClr val="bg2">
                    <a:lumMod val="50000"/>
                  </a:schemeClr>
                </a:solidFill>
                <a:latin typeface="Calibri" panose="020F0502020204030204" pitchFamily="34" charset="0"/>
              </a:rPr>
              <a:t>Events that are </a:t>
            </a:r>
            <a:r>
              <a:rPr lang="en-US" sz="3300" b="0" u="sng" dirty="0">
                <a:solidFill>
                  <a:schemeClr val="bg2">
                    <a:lumMod val="50000"/>
                  </a:schemeClr>
                </a:solidFill>
                <a:latin typeface="Calibri" panose="020F0502020204030204" pitchFamily="34" charset="0"/>
              </a:rPr>
              <a:t>only</a:t>
            </a:r>
            <a:r>
              <a:rPr lang="en-US" sz="3300" b="0" dirty="0">
                <a:solidFill>
                  <a:schemeClr val="bg2">
                    <a:lumMod val="50000"/>
                  </a:schemeClr>
                </a:solidFill>
                <a:latin typeface="Calibri" panose="020F0502020204030204" pitchFamily="34" charset="0"/>
              </a:rPr>
              <a:t> HACs are to be reported if they meet or would meet the HAC ICD-10 Codes-- </a:t>
            </a:r>
          </a:p>
          <a:p>
            <a:pPr lvl="1">
              <a:buFont typeface="Wingdings" panose="05000000000000000000" pitchFamily="2" charset="2"/>
              <a:buChar char="ü"/>
            </a:pPr>
            <a:r>
              <a:rPr lang="en-US" sz="3300" b="0" dirty="0">
                <a:solidFill>
                  <a:schemeClr val="bg2">
                    <a:lumMod val="50000"/>
                  </a:schemeClr>
                </a:solidFill>
                <a:latin typeface="Calibri" panose="020F0502020204030204" pitchFamily="34" charset="0"/>
              </a:rPr>
              <a:t>DVT/PE after hip/knee surgery (2016)</a:t>
            </a:r>
          </a:p>
          <a:p>
            <a:pPr lvl="1">
              <a:buFont typeface="Wingdings" panose="05000000000000000000" pitchFamily="2" charset="2"/>
              <a:buChar char="ü"/>
            </a:pPr>
            <a:r>
              <a:rPr lang="en-US" sz="3300" b="0" dirty="0">
                <a:solidFill>
                  <a:schemeClr val="bg2">
                    <a:lumMod val="50000"/>
                  </a:schemeClr>
                </a:solidFill>
                <a:latin typeface="Calibri" panose="020F0502020204030204" pitchFamily="34" charset="0"/>
              </a:rPr>
              <a:t> Iatrogenic Pneumothorax (2016)</a:t>
            </a:r>
          </a:p>
          <a:p>
            <a:pPr lvl="1">
              <a:buFont typeface="Wingdings" panose="05000000000000000000" pitchFamily="2" charset="2"/>
              <a:buChar char="ü"/>
            </a:pPr>
            <a:r>
              <a:rPr lang="en-US" sz="3300" b="0" dirty="0">
                <a:solidFill>
                  <a:schemeClr val="bg2">
                    <a:lumMod val="50000"/>
                  </a:schemeClr>
                </a:solidFill>
                <a:latin typeface="Calibri" panose="020F0502020204030204" pitchFamily="34" charset="0"/>
              </a:rPr>
              <a:t> Poor Glycemic Control (2017)</a:t>
            </a:r>
          </a:p>
          <a:p>
            <a:pPr lvl="1">
              <a:buFont typeface="Wingdings" panose="05000000000000000000" pitchFamily="2" charset="2"/>
              <a:buChar char="ü"/>
            </a:pPr>
            <a:r>
              <a:rPr lang="en-US" sz="3300" b="0" dirty="0">
                <a:solidFill>
                  <a:schemeClr val="bg2">
                    <a:lumMod val="50000"/>
                  </a:schemeClr>
                </a:solidFill>
                <a:latin typeface="Calibri" panose="020F0502020204030204" pitchFamily="34" charset="0"/>
              </a:rPr>
              <a:t>SSIs for certain events (2017)</a:t>
            </a:r>
          </a:p>
          <a:p>
            <a:pPr lvl="1">
              <a:buFont typeface="Wingdings" panose="05000000000000000000" pitchFamily="2" charset="2"/>
              <a:buChar char="ü"/>
            </a:pPr>
            <a:endParaRPr lang="en-US" sz="3400" b="0" dirty="0">
              <a:solidFill>
                <a:schemeClr val="bg2">
                  <a:lumMod val="50000"/>
                </a:schemeClr>
              </a:solidFill>
              <a:latin typeface="Calibri" panose="020F0502020204030204" pitchFamily="34" charset="0"/>
            </a:endParaRPr>
          </a:p>
          <a:p>
            <a:pPr lvl="1"/>
            <a:endParaRPr lang="en-US" dirty="0">
              <a:solidFill>
                <a:schemeClr val="bg1"/>
              </a:solidFill>
            </a:endParaRPr>
          </a:p>
          <a:p>
            <a:pPr lvl="1"/>
            <a:endParaRPr lang="en-US" dirty="0">
              <a:solidFill>
                <a:schemeClr val="bg1"/>
              </a:solidFill>
            </a:endParaRPr>
          </a:p>
          <a:p>
            <a:pPr lvl="1"/>
            <a:endParaRPr lang="en-US" dirty="0"/>
          </a:p>
        </p:txBody>
      </p:sp>
    </p:spTree>
    <p:extLst>
      <p:ext uri="{BB962C8B-B14F-4D97-AF65-F5344CB8AC3E}">
        <p14:creationId xmlns:p14="http://schemas.microsoft.com/office/powerpoint/2010/main" val="1810786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p:spPr>
        <p:txBody>
          <a:bodyPr/>
          <a:lstStyle/>
          <a:p>
            <a:r>
              <a:rPr lang="en-US" sz="4400" dirty="0">
                <a:solidFill>
                  <a:schemeClr val="tx2">
                    <a:lumMod val="75000"/>
                  </a:schemeClr>
                </a:solidFill>
                <a:latin typeface="Calibri" panose="020F0502020204030204" pitchFamily="34" charset="0"/>
              </a:rPr>
              <a:t>HAC--SSIs to be Reported to   	  		      </a:t>
            </a:r>
            <a:r>
              <a:rPr lang="en-US" sz="4400" dirty="0" err="1">
                <a:solidFill>
                  <a:schemeClr val="tx2">
                    <a:lumMod val="75000"/>
                  </a:schemeClr>
                </a:solidFill>
                <a:latin typeface="Calibri" panose="020F0502020204030204" pitchFamily="34" charset="0"/>
              </a:rPr>
              <a:t>TxHSN</a:t>
            </a:r>
            <a:r>
              <a:rPr lang="en-US" sz="4400" dirty="0">
                <a:solidFill>
                  <a:schemeClr val="tx2">
                    <a:lumMod val="75000"/>
                  </a:schemeClr>
                </a:solidFill>
                <a:latin typeface="Calibri" panose="020F0502020204030204" pitchFamily="34" charset="0"/>
              </a:rPr>
              <a:t> for PAE Reporting (2017)</a:t>
            </a:r>
          </a:p>
        </p:txBody>
      </p:sp>
      <p:sp>
        <p:nvSpPr>
          <p:cNvPr id="3" name="Content Placeholder 2"/>
          <p:cNvSpPr>
            <a:spLocks noGrp="1"/>
          </p:cNvSpPr>
          <p:nvPr>
            <p:ph idx="1"/>
          </p:nvPr>
        </p:nvSpPr>
        <p:spPr>
          <a:xfrm>
            <a:off x="1295400" y="1447800"/>
            <a:ext cx="7696200" cy="4724400"/>
          </a:xfrm>
          <a:solidFill>
            <a:schemeClr val="accent1">
              <a:lumMod val="20000"/>
              <a:lumOff val="80000"/>
            </a:schemeClr>
          </a:solidFill>
          <a:ln>
            <a:solidFill>
              <a:schemeClr val="tx2">
                <a:lumMod val="50000"/>
              </a:schemeClr>
            </a:solidFill>
          </a:ln>
        </p:spPr>
        <p:txBody>
          <a:bodyPr/>
          <a:lstStyle/>
          <a:p>
            <a:pPr>
              <a:buFont typeface="Arial" panose="020B0604020202020204" pitchFamily="34" charset="0"/>
              <a:buChar char="•"/>
            </a:pPr>
            <a:r>
              <a:rPr lang="en-US" sz="3400" b="0" dirty="0">
                <a:solidFill>
                  <a:schemeClr val="bg2">
                    <a:lumMod val="50000"/>
                  </a:schemeClr>
                </a:solidFill>
                <a:latin typeface="Calibri" panose="020F0502020204030204" pitchFamily="34" charset="0"/>
                <a:ea typeface="Calibri"/>
                <a:cs typeface="Times New Roman"/>
              </a:rPr>
              <a:t>Certain spinal, shoulder, elbow procedures (exception spinal fusion in Children’s Hospitals)</a:t>
            </a:r>
          </a:p>
          <a:p>
            <a:pPr>
              <a:buFont typeface="Arial" panose="020B0604020202020204" pitchFamily="34" charset="0"/>
              <a:buChar char="•"/>
            </a:pPr>
            <a:r>
              <a:rPr lang="en-US" sz="3400" b="0" dirty="0">
                <a:solidFill>
                  <a:schemeClr val="bg2">
                    <a:lumMod val="50000"/>
                  </a:schemeClr>
                </a:solidFill>
                <a:latin typeface="Calibri" panose="020F0502020204030204" pitchFamily="34" charset="0"/>
                <a:ea typeface="Calibri"/>
                <a:cs typeface="Times New Roman"/>
              </a:rPr>
              <a:t>Laparoscopic gastric bypass</a:t>
            </a:r>
          </a:p>
          <a:p>
            <a:pPr>
              <a:buFont typeface="Arial" panose="020B0604020202020204" pitchFamily="34" charset="0"/>
              <a:buChar char="•"/>
            </a:pPr>
            <a:r>
              <a:rPr lang="en-US" sz="3400" b="0" dirty="0" err="1">
                <a:solidFill>
                  <a:schemeClr val="bg2">
                    <a:lumMod val="50000"/>
                  </a:schemeClr>
                </a:solidFill>
                <a:latin typeface="Calibri" panose="020F0502020204030204" pitchFamily="34" charset="0"/>
                <a:ea typeface="Calibri"/>
                <a:cs typeface="Times New Roman"/>
              </a:rPr>
              <a:t>Gastroenterostomy</a:t>
            </a:r>
            <a:endParaRPr lang="en-US" sz="3400" b="0" dirty="0">
              <a:solidFill>
                <a:schemeClr val="bg2">
                  <a:lumMod val="50000"/>
                </a:schemeClr>
              </a:solidFill>
              <a:latin typeface="Calibri" panose="020F0502020204030204" pitchFamily="34" charset="0"/>
              <a:ea typeface="Calibri"/>
              <a:cs typeface="Times New Roman"/>
            </a:endParaRPr>
          </a:p>
          <a:p>
            <a:pPr>
              <a:buFont typeface="Arial" panose="020B0604020202020204" pitchFamily="34" charset="0"/>
              <a:buChar char="•"/>
            </a:pPr>
            <a:r>
              <a:rPr lang="en-US" sz="3400" b="0" dirty="0">
                <a:solidFill>
                  <a:schemeClr val="bg2">
                    <a:lumMod val="50000"/>
                  </a:schemeClr>
                </a:solidFill>
                <a:latin typeface="Calibri" panose="020F0502020204030204" pitchFamily="34" charset="0"/>
                <a:ea typeface="Calibri"/>
                <a:cs typeface="Times New Roman"/>
              </a:rPr>
              <a:t>Laparoscopic gastric restrictive surgery</a:t>
            </a:r>
          </a:p>
          <a:p>
            <a:pPr>
              <a:buFont typeface="Arial" panose="020B0604020202020204" pitchFamily="34" charset="0"/>
              <a:buChar char="•"/>
            </a:pPr>
            <a:r>
              <a:rPr lang="en-US" sz="3400" b="0" dirty="0">
                <a:solidFill>
                  <a:schemeClr val="bg2">
                    <a:lumMod val="50000"/>
                  </a:schemeClr>
                </a:solidFill>
                <a:latin typeface="Calibri" panose="020F0502020204030204" pitchFamily="34" charset="0"/>
                <a:ea typeface="Calibri"/>
                <a:cs typeface="Times New Roman"/>
              </a:rPr>
              <a:t>Cardiac Implantable Electronic Device (exception Children’s Hospitals)</a:t>
            </a:r>
            <a:endParaRPr lang="en-US" sz="3400" b="0" dirty="0">
              <a:solidFill>
                <a:schemeClr val="bg2">
                  <a:lumMod val="50000"/>
                </a:schemeClr>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a:defRPr/>
            </a:pPr>
            <a:fld id="{D1524718-E495-42AF-83A0-8A0F4FF8CD22}" type="slidenum">
              <a:rPr lang="en-US" smtClean="0">
                <a:solidFill>
                  <a:srgbClr val="000000"/>
                </a:solidFill>
              </a:rPr>
              <a:pPr>
                <a:defRPr/>
              </a:pPr>
              <a:t>31</a:t>
            </a:fld>
            <a:endParaRPr lang="en-US" dirty="0">
              <a:solidFill>
                <a:srgbClr val="000000"/>
              </a:solidFill>
            </a:endParaRPr>
          </a:p>
        </p:txBody>
      </p:sp>
    </p:spTree>
    <p:extLst>
      <p:ext uri="{BB962C8B-B14F-4D97-AF65-F5344CB8AC3E}">
        <p14:creationId xmlns:p14="http://schemas.microsoft.com/office/powerpoint/2010/main" val="2178882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305800" cy="1524000"/>
          </a:xfrm>
        </p:spPr>
        <p:txBody>
          <a:bodyPr/>
          <a:lstStyle/>
          <a:p>
            <a:r>
              <a:rPr lang="en-US" dirty="0">
                <a:solidFill>
                  <a:schemeClr val="tx2">
                    <a:lumMod val="75000"/>
                  </a:schemeClr>
                </a:solidFill>
                <a:latin typeface="Calibri" panose="020F0502020204030204" pitchFamily="34" charset="0"/>
              </a:rPr>
              <a:t>ICD-10 Codes for 755 Surgical                        			Orthopedic HACs</a:t>
            </a:r>
            <a:endParaRPr lang="en-US" dirty="0"/>
          </a:p>
        </p:txBody>
      </p:sp>
      <p:pic>
        <p:nvPicPr>
          <p:cNvPr id="4" name="Picture 3"/>
          <p:cNvPicPr>
            <a:picLocks noChangeAspect="1"/>
          </p:cNvPicPr>
          <p:nvPr/>
        </p:nvPicPr>
        <p:blipFill>
          <a:blip r:embed="rId3"/>
          <a:stretch>
            <a:fillRect/>
          </a:stretch>
        </p:blipFill>
        <p:spPr>
          <a:xfrm>
            <a:off x="1295400" y="1371599"/>
            <a:ext cx="7696199" cy="4876801"/>
          </a:xfrm>
          <a:prstGeom prst="rect">
            <a:avLst/>
          </a:prstGeom>
          <a:solidFill>
            <a:srgbClr val="FFFF99"/>
          </a:solidFill>
        </p:spPr>
      </p:pic>
    </p:spTree>
    <p:extLst>
      <p:ext uri="{BB962C8B-B14F-4D97-AF65-F5344CB8AC3E}">
        <p14:creationId xmlns:p14="http://schemas.microsoft.com/office/powerpoint/2010/main" val="3064468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Pressure Ulcers—SRE and HAC</a:t>
            </a:r>
          </a:p>
        </p:txBody>
      </p:sp>
      <p:sp>
        <p:nvSpPr>
          <p:cNvPr id="4" name="Content Placeholder 2"/>
          <p:cNvSpPr>
            <a:spLocks noGrp="1"/>
          </p:cNvSpPr>
          <p:nvPr>
            <p:ph idx="1"/>
          </p:nvPr>
        </p:nvSpPr>
        <p:spPr>
          <a:xfrm>
            <a:off x="1295400" y="685800"/>
            <a:ext cx="7696200" cy="5638800"/>
          </a:xfrm>
          <a:solidFill>
            <a:schemeClr val="accent1">
              <a:lumMod val="20000"/>
              <a:lumOff val="80000"/>
            </a:schemeClr>
          </a:solidFill>
          <a:ln>
            <a:solidFill>
              <a:schemeClr val="tx2">
                <a:lumMod val="50000"/>
              </a:schemeClr>
            </a:solidFill>
          </a:ln>
        </p:spPr>
        <p:txBody>
          <a:bodyPr/>
          <a:lstStyle/>
          <a:p>
            <a:r>
              <a:rPr lang="en-US" sz="3400" b="0" dirty="0">
                <a:solidFill>
                  <a:schemeClr val="bg2">
                    <a:lumMod val="50000"/>
                  </a:schemeClr>
                </a:solidFill>
                <a:latin typeface="Calibri" panose="020F0502020204030204" pitchFamily="34" charset="0"/>
              </a:rPr>
              <a:t>HAC codes—include Stage III and IV</a:t>
            </a:r>
          </a:p>
          <a:p>
            <a:r>
              <a:rPr lang="en-US" sz="3400" b="0" dirty="0">
                <a:solidFill>
                  <a:schemeClr val="bg2">
                    <a:lumMod val="50000"/>
                  </a:schemeClr>
                </a:solidFill>
                <a:latin typeface="Calibri" panose="020F0502020204030204" pitchFamily="34" charset="0"/>
              </a:rPr>
              <a:t>SRE—includes </a:t>
            </a:r>
            <a:r>
              <a:rPr lang="en-US" sz="3400" b="0" dirty="0" err="1">
                <a:solidFill>
                  <a:schemeClr val="bg2">
                    <a:lumMod val="50000"/>
                  </a:schemeClr>
                </a:solidFill>
                <a:latin typeface="Calibri" panose="020F0502020204030204" pitchFamily="34" charset="0"/>
              </a:rPr>
              <a:t>Unstageable</a:t>
            </a:r>
            <a:endParaRPr lang="en-US" sz="3400" b="0" dirty="0">
              <a:solidFill>
                <a:schemeClr val="bg2">
                  <a:lumMod val="50000"/>
                </a:schemeClr>
              </a:solidFill>
              <a:latin typeface="Calibri" panose="020F0502020204030204" pitchFamily="34" charset="0"/>
            </a:endParaRPr>
          </a:p>
          <a:p>
            <a:r>
              <a:rPr lang="en-US" sz="3400" b="0" dirty="0">
                <a:solidFill>
                  <a:schemeClr val="bg2">
                    <a:lumMod val="50000"/>
                  </a:schemeClr>
                </a:solidFill>
                <a:latin typeface="Calibri" panose="020F0502020204030204" pitchFamily="34" charset="0"/>
              </a:rPr>
              <a:t>There are no ICD-10 codes for </a:t>
            </a:r>
            <a:r>
              <a:rPr lang="en-US" sz="3400" b="0" dirty="0" err="1">
                <a:solidFill>
                  <a:schemeClr val="bg2">
                    <a:lumMod val="50000"/>
                  </a:schemeClr>
                </a:solidFill>
                <a:latin typeface="Calibri" panose="020F0502020204030204" pitchFamily="34" charset="0"/>
              </a:rPr>
              <a:t>Unstageable</a:t>
            </a:r>
            <a:r>
              <a:rPr lang="en-US" sz="3400" b="0" dirty="0">
                <a:solidFill>
                  <a:schemeClr val="bg2">
                    <a:lumMod val="50000"/>
                  </a:schemeClr>
                </a:solidFill>
                <a:latin typeface="Calibri" panose="020F0502020204030204" pitchFamily="34" charset="0"/>
              </a:rPr>
              <a:t> (considered Stage III or IV)</a:t>
            </a:r>
          </a:p>
          <a:p>
            <a:r>
              <a:rPr lang="en-US" sz="3400" b="0" dirty="0" err="1">
                <a:solidFill>
                  <a:schemeClr val="bg2">
                    <a:lumMod val="50000"/>
                  </a:schemeClr>
                </a:solidFill>
                <a:latin typeface="Calibri" panose="020F0502020204030204" pitchFamily="34" charset="0"/>
              </a:rPr>
              <a:t>Unstageable</a:t>
            </a:r>
            <a:r>
              <a:rPr lang="en-US" sz="3400" b="0" dirty="0">
                <a:solidFill>
                  <a:schemeClr val="bg2">
                    <a:lumMod val="50000"/>
                  </a:schemeClr>
                </a:solidFill>
                <a:latin typeface="Calibri" panose="020F0502020204030204" pitchFamily="34" charset="0"/>
              </a:rPr>
              <a:t> Ulcers are to be reported as a PAE—</a:t>
            </a:r>
          </a:p>
          <a:p>
            <a:pPr lvl="1"/>
            <a:r>
              <a:rPr lang="en-US" sz="3000" b="0" dirty="0">
                <a:solidFill>
                  <a:schemeClr val="bg2">
                    <a:lumMod val="50000"/>
                  </a:schemeClr>
                </a:solidFill>
                <a:latin typeface="Calibri" panose="020F0502020204030204" pitchFamily="34" charset="0"/>
              </a:rPr>
              <a:t>“Stage III or Stage IV or </a:t>
            </a:r>
            <a:r>
              <a:rPr lang="en-US" sz="3000" b="0" dirty="0" err="1">
                <a:solidFill>
                  <a:schemeClr val="bg2">
                    <a:lumMod val="50000"/>
                  </a:schemeClr>
                </a:solidFill>
                <a:latin typeface="Calibri" panose="020F0502020204030204" pitchFamily="34" charset="0"/>
              </a:rPr>
              <a:t>Unstageable</a:t>
            </a:r>
            <a:r>
              <a:rPr lang="en-US" sz="3000" b="0" dirty="0">
                <a:solidFill>
                  <a:schemeClr val="bg2">
                    <a:lumMod val="50000"/>
                  </a:schemeClr>
                </a:solidFill>
                <a:latin typeface="Calibri" panose="020F0502020204030204" pitchFamily="34" charset="0"/>
              </a:rPr>
              <a:t> pressure ulcer acquired after admission/presentation to a health care facility. </a:t>
            </a:r>
          </a:p>
          <a:p>
            <a:endParaRPr lang="en-US" sz="3400" b="0" dirty="0">
              <a:solidFill>
                <a:schemeClr val="bg2">
                  <a:lumMod val="50000"/>
                </a:schemeClr>
              </a:solidFill>
              <a:latin typeface="Calibri" panose="020F0502020204030204" pitchFamily="34" charset="0"/>
            </a:endParaRPr>
          </a:p>
          <a:p>
            <a:endParaRPr lang="en-US" sz="3400" b="0" dirty="0">
              <a:solidFill>
                <a:schemeClr val="bg2">
                  <a:lumMod val="50000"/>
                </a:schemeClr>
              </a:solidFill>
              <a:latin typeface="Calibri" panose="020F0502020204030204" pitchFamily="34" charset="0"/>
            </a:endParaRPr>
          </a:p>
          <a:p>
            <a:endParaRPr lang="en-US" sz="4400"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369816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PU Reporting Guidance</a:t>
            </a:r>
          </a:p>
        </p:txBody>
      </p:sp>
      <p:graphicFrame>
        <p:nvGraphicFramePr>
          <p:cNvPr id="3" name="Table 2"/>
          <p:cNvGraphicFramePr>
            <a:graphicFrameLocks noGrp="1"/>
          </p:cNvGraphicFramePr>
          <p:nvPr>
            <p:extLst>
              <p:ext uri="{D42A27DB-BD31-4B8C-83A1-F6EECF244321}">
                <p14:modId xmlns:p14="http://schemas.microsoft.com/office/powerpoint/2010/main" val="1201810540"/>
              </p:ext>
            </p:extLst>
          </p:nvPr>
        </p:nvGraphicFramePr>
        <p:xfrm>
          <a:off x="1143000" y="609600"/>
          <a:ext cx="8001000" cy="6177989"/>
        </p:xfrm>
        <a:graphic>
          <a:graphicData uri="http://schemas.openxmlformats.org/drawingml/2006/table">
            <a:tbl>
              <a:tblPr firstRow="1" firstCol="1" bandRow="1">
                <a:tableStyleId>{5C22544A-7EE6-4342-B048-85BDC9FD1C3A}</a:tableStyleId>
              </a:tblPr>
              <a:tblGrid>
                <a:gridCol w="3168712">
                  <a:extLst>
                    <a:ext uri="{9D8B030D-6E8A-4147-A177-3AD203B41FA5}">
                      <a16:colId xmlns:a16="http://schemas.microsoft.com/office/drawing/2014/main" val="20000"/>
                    </a:ext>
                  </a:extLst>
                </a:gridCol>
                <a:gridCol w="2614188">
                  <a:extLst>
                    <a:ext uri="{9D8B030D-6E8A-4147-A177-3AD203B41FA5}">
                      <a16:colId xmlns:a16="http://schemas.microsoft.com/office/drawing/2014/main" val="20001"/>
                    </a:ext>
                  </a:extLst>
                </a:gridCol>
                <a:gridCol w="2218100">
                  <a:extLst>
                    <a:ext uri="{9D8B030D-6E8A-4147-A177-3AD203B41FA5}">
                      <a16:colId xmlns:a16="http://schemas.microsoft.com/office/drawing/2014/main" val="20002"/>
                    </a:ext>
                  </a:extLst>
                </a:gridCol>
              </a:tblGrid>
              <a:tr h="907340">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On Admission and Documented</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Progresses to</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solidFill>
                      <a:schemeClr val="accent1">
                        <a:lumMod val="20000"/>
                        <a:lumOff val="8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Reportable?</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0"/>
                  </a:ext>
                </a:extLst>
              </a:tr>
              <a:tr h="916337">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Skin</a:t>
                      </a:r>
                      <a:r>
                        <a:rPr lang="en-US" sz="2800" baseline="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intact</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Stage 3,</a:t>
                      </a:r>
                      <a:r>
                        <a:rPr lang="en-US" sz="2800" baseline="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4 or </a:t>
                      </a:r>
                      <a:r>
                        <a:rPr lang="en-US" sz="2800" baseline="0" dirty="0" err="1">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Unstageable</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nchor="ctr">
                    <a:solidFill>
                      <a:schemeClr val="accent6">
                        <a:lumMod val="60000"/>
                        <a:lumOff val="40000"/>
                      </a:schemeClr>
                    </a:solidFill>
                  </a:tcPr>
                </a:tc>
                <a:extLst>
                  <a:ext uri="{0D108BD9-81ED-4DB2-BD59-A6C34878D82A}">
                    <a16:rowId xmlns:a16="http://schemas.microsoft.com/office/drawing/2014/main" val="10001"/>
                  </a:ext>
                </a:extLst>
              </a:tr>
              <a:tr h="623988">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Stage 1</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solidFill>
                      <a:schemeClr val="tx2">
                        <a:lumMod val="40000"/>
                        <a:lumOff val="6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Stage 3</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Yes</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2"/>
                  </a:ext>
                </a:extLst>
              </a:tr>
              <a:tr h="623988">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Stage 1</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Stage 4</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Yes</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3"/>
                  </a:ext>
                </a:extLst>
              </a:tr>
              <a:tr h="623988">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Stage 1</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lgn="ctr">
                        <a:lnSpc>
                          <a:spcPct val="107000"/>
                        </a:lnSpc>
                        <a:spcBef>
                          <a:spcPts val="0"/>
                        </a:spcBef>
                        <a:spcAft>
                          <a:spcPts val="0"/>
                        </a:spcAft>
                      </a:pPr>
                      <a:r>
                        <a:rPr lang="en-US" sz="2800" dirty="0" err="1">
                          <a:solidFill>
                            <a:schemeClr val="bg2">
                              <a:lumMod val="50000"/>
                            </a:schemeClr>
                          </a:solidFill>
                          <a:effectLst/>
                          <a:latin typeface="Calibri" panose="020F0502020204030204" pitchFamily="34" charset="0"/>
                        </a:rPr>
                        <a:t>Unstageable</a:t>
                      </a:r>
                      <a:r>
                        <a:rPr lang="en-US" sz="2800" dirty="0">
                          <a:solidFill>
                            <a:schemeClr val="bg2">
                              <a:lumMod val="50000"/>
                            </a:schemeClr>
                          </a:solidFill>
                          <a:effectLst/>
                          <a:latin typeface="Calibri" panose="020F0502020204030204" pitchFamily="34" charset="0"/>
                        </a:rPr>
                        <a:t> </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Yes</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4"/>
                  </a:ext>
                </a:extLst>
              </a:tr>
              <a:tr h="604594">
                <a:tc>
                  <a:txBody>
                    <a:bodyPr/>
                    <a:lstStyle/>
                    <a:p>
                      <a:pPr marL="0" marR="0" algn="ctr">
                        <a:lnSpc>
                          <a:spcPct val="107000"/>
                        </a:lnSpc>
                        <a:spcBef>
                          <a:spcPts val="0"/>
                        </a:spcBef>
                        <a:spcAft>
                          <a:spcPts val="0"/>
                        </a:spcAft>
                      </a:pPr>
                      <a:r>
                        <a:rPr lang="en-US" sz="2800" dirty="0">
                          <a:solidFill>
                            <a:schemeClr val="bg2">
                              <a:lumMod val="50000"/>
                            </a:schemeClr>
                          </a:solidFill>
                          <a:effectLst/>
                          <a:highlight>
                            <a:srgbClr val="FFFF00"/>
                          </a:highlight>
                          <a:latin typeface="Calibri" panose="020F0502020204030204" pitchFamily="34" charset="0"/>
                        </a:rPr>
                        <a:t>Stage 2</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lgn="ctr">
                        <a:lnSpc>
                          <a:spcPct val="107000"/>
                        </a:lnSpc>
                        <a:spcBef>
                          <a:spcPts val="0"/>
                        </a:spcBef>
                        <a:spcAft>
                          <a:spcPts val="0"/>
                        </a:spcAft>
                      </a:pPr>
                      <a:r>
                        <a:rPr lang="en-US" sz="2800" b="1" dirty="0">
                          <a:solidFill>
                            <a:schemeClr val="bg2">
                              <a:lumMod val="50000"/>
                            </a:schemeClr>
                          </a:solidFill>
                          <a:effectLst/>
                          <a:highlight>
                            <a:srgbClr val="FFFF00"/>
                          </a:highlight>
                          <a:latin typeface="Calibri" panose="020F0502020204030204" pitchFamily="34" charset="0"/>
                        </a:rPr>
                        <a:t>Stage 3</a:t>
                      </a:r>
                      <a:endParaRPr lang="en-US" sz="28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2800" b="1" dirty="0">
                          <a:solidFill>
                            <a:schemeClr val="bg2">
                              <a:lumMod val="50000"/>
                            </a:schemeClr>
                          </a:solidFill>
                          <a:effectLst/>
                          <a:highlight>
                            <a:srgbClr val="FFFF00"/>
                          </a:highlight>
                          <a:latin typeface="Calibri" panose="020F0502020204030204" pitchFamily="34" charset="0"/>
                        </a:rPr>
                        <a:t>No</a:t>
                      </a:r>
                      <a:endParaRPr lang="en-US" sz="28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5"/>
                  </a:ext>
                </a:extLst>
              </a:tr>
              <a:tr h="623988">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Stage 2</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Stage 4</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Yes</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6"/>
                  </a:ext>
                </a:extLst>
              </a:tr>
              <a:tr h="623988">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Stage 2</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lgn="ctr">
                        <a:lnSpc>
                          <a:spcPct val="107000"/>
                        </a:lnSpc>
                        <a:spcBef>
                          <a:spcPts val="0"/>
                        </a:spcBef>
                        <a:spcAft>
                          <a:spcPts val="0"/>
                        </a:spcAft>
                      </a:pPr>
                      <a:r>
                        <a:rPr lang="en-US" sz="2800" dirty="0" err="1">
                          <a:solidFill>
                            <a:schemeClr val="bg2">
                              <a:lumMod val="50000"/>
                            </a:schemeClr>
                          </a:solidFill>
                          <a:effectLst/>
                          <a:latin typeface="Calibri" panose="020F0502020204030204" pitchFamily="34" charset="0"/>
                        </a:rPr>
                        <a:t>Unstageable</a:t>
                      </a:r>
                      <a:r>
                        <a:rPr lang="en-US" sz="2800" dirty="0">
                          <a:solidFill>
                            <a:schemeClr val="bg2">
                              <a:lumMod val="50000"/>
                            </a:schemeClr>
                          </a:solidFill>
                          <a:effectLst/>
                          <a:latin typeface="Calibri" panose="020F0502020204030204" pitchFamily="34" charset="0"/>
                        </a:rPr>
                        <a:t> </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rPr>
                        <a:t>Yes</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7"/>
                  </a:ext>
                </a:extLst>
              </a:tr>
              <a:tr h="623988">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Stage</a:t>
                      </a:r>
                      <a:r>
                        <a:rPr lang="en-US" sz="2800" baseline="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3</a:t>
                      </a:r>
                      <a:endPar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Stage 4</a:t>
                      </a: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r>
                        <a:rPr lang="en-US" sz="28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nchor="ctr">
                    <a:solidFill>
                      <a:schemeClr val="accent6">
                        <a:lumMod val="60000"/>
                        <a:lumOff val="40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0133610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763000" cy="1066800"/>
          </a:xfrm>
        </p:spPr>
        <p:txBody>
          <a:bodyPr>
            <a:normAutofit/>
          </a:bodyPr>
          <a:lstStyle/>
          <a:p>
            <a:r>
              <a:rPr lang="en-US" sz="4400" dirty="0">
                <a:solidFill>
                  <a:schemeClr val="tx2">
                    <a:lumMod val="75000"/>
                  </a:schemeClr>
                </a:solidFill>
                <a:latin typeface="Calibri" panose="020F0502020204030204" pitchFamily="34" charset="0"/>
              </a:rPr>
              <a:t>545 PAEs Reported in 2015 </a:t>
            </a:r>
          </a:p>
        </p:txBody>
      </p:sp>
      <p:graphicFrame>
        <p:nvGraphicFramePr>
          <p:cNvPr id="5" name="Table 4"/>
          <p:cNvGraphicFramePr>
            <a:graphicFrameLocks noGrp="1"/>
          </p:cNvGraphicFramePr>
          <p:nvPr>
            <p:extLst>
              <p:ext uri="{D42A27DB-BD31-4B8C-83A1-F6EECF244321}">
                <p14:modId xmlns:p14="http://schemas.microsoft.com/office/powerpoint/2010/main" val="205331057"/>
              </p:ext>
            </p:extLst>
          </p:nvPr>
        </p:nvGraphicFramePr>
        <p:xfrm>
          <a:off x="0" y="705500"/>
          <a:ext cx="9144000" cy="6076300"/>
        </p:xfrm>
        <a:graphic>
          <a:graphicData uri="http://schemas.openxmlformats.org/drawingml/2006/table">
            <a:tbl>
              <a:tblPr firstRow="1" bandRow="1">
                <a:tableStyleId>{5C22544A-7EE6-4342-B048-85BDC9FD1C3A}</a:tableStyleId>
              </a:tblPr>
              <a:tblGrid>
                <a:gridCol w="7930195">
                  <a:extLst>
                    <a:ext uri="{9D8B030D-6E8A-4147-A177-3AD203B41FA5}">
                      <a16:colId xmlns:a16="http://schemas.microsoft.com/office/drawing/2014/main" val="20000"/>
                    </a:ext>
                  </a:extLst>
                </a:gridCol>
                <a:gridCol w="1213805">
                  <a:extLst>
                    <a:ext uri="{9D8B030D-6E8A-4147-A177-3AD203B41FA5}">
                      <a16:colId xmlns:a16="http://schemas.microsoft.com/office/drawing/2014/main" val="20001"/>
                    </a:ext>
                  </a:extLst>
                </a:gridCol>
              </a:tblGrid>
              <a:tr h="808124">
                <a:tc>
                  <a:txBody>
                    <a:bodyPr/>
                    <a:lstStyle/>
                    <a:p>
                      <a:pPr algn="r"/>
                      <a:r>
                        <a:rPr lang="en-US" sz="2000" b="1" dirty="0">
                          <a:solidFill>
                            <a:schemeClr val="bg2">
                              <a:lumMod val="50000"/>
                            </a:schemeClr>
                          </a:solidFill>
                          <a:latin typeface="Calibri" panose="020F0502020204030204" pitchFamily="34" charset="0"/>
                        </a:rPr>
                        <a:t>   Type of Event</a:t>
                      </a:r>
                    </a:p>
                  </a:txBody>
                  <a:tcPr anchor="ctr">
                    <a:solidFill>
                      <a:schemeClr val="accent1">
                        <a:lumMod val="40000"/>
                        <a:lumOff val="60000"/>
                      </a:schemeClr>
                    </a:solidFill>
                  </a:tcPr>
                </a:tc>
                <a:tc>
                  <a:txBody>
                    <a:bodyPr/>
                    <a:lstStyle/>
                    <a:p>
                      <a:pPr algn="ctr"/>
                      <a:r>
                        <a:rPr lang="en-US" sz="2000" b="1" dirty="0">
                          <a:solidFill>
                            <a:schemeClr val="bg2">
                              <a:lumMod val="50000"/>
                            </a:schemeClr>
                          </a:solidFill>
                          <a:latin typeface="Calibri" panose="020F0502020204030204" pitchFamily="34" charset="0"/>
                        </a:rPr>
                        <a:t>Total Number</a:t>
                      </a:r>
                    </a:p>
                  </a:txBody>
                  <a:tcPr anchor="ctr">
                    <a:solidFill>
                      <a:schemeClr val="accent1">
                        <a:lumMod val="40000"/>
                        <a:lumOff val="60000"/>
                      </a:schemeClr>
                    </a:solidFill>
                  </a:tcPr>
                </a:tc>
                <a:extLst>
                  <a:ext uri="{0D108BD9-81ED-4DB2-BD59-A6C34878D82A}">
                    <a16:rowId xmlns:a16="http://schemas.microsoft.com/office/drawing/2014/main" val="10000"/>
                  </a:ext>
                </a:extLst>
              </a:tr>
              <a:tr h="66758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Patient Death or Severe Harm Associated with a Fall</a:t>
                      </a:r>
                    </a:p>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 Resulting in a</a:t>
                      </a:r>
                      <a:r>
                        <a:rPr lang="en-US" sz="1800" b="1" baseline="0" dirty="0">
                          <a:solidFill>
                            <a:schemeClr val="bg2">
                              <a:lumMod val="50000"/>
                            </a:schemeClr>
                          </a:solidFill>
                          <a:latin typeface="Calibri" panose="020F0502020204030204" pitchFamily="34" charset="0"/>
                        </a:rPr>
                        <a:t> </a:t>
                      </a:r>
                      <a:r>
                        <a:rPr lang="en-US" sz="1800" b="1" dirty="0">
                          <a:solidFill>
                            <a:schemeClr val="bg2">
                              <a:lumMod val="50000"/>
                            </a:schemeClr>
                          </a:solidFill>
                          <a:latin typeface="Calibri" panose="020F0502020204030204" pitchFamily="34" charset="0"/>
                        </a:rPr>
                        <a:t>Fracture</a:t>
                      </a: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202</a:t>
                      </a:r>
                    </a:p>
                  </a:txBody>
                  <a:tcPr>
                    <a:solidFill>
                      <a:schemeClr val="accent1">
                        <a:lumMod val="40000"/>
                        <a:lumOff val="60000"/>
                      </a:schemeClr>
                    </a:solidFill>
                  </a:tcPr>
                </a:tc>
                <a:extLst>
                  <a:ext uri="{0D108BD9-81ED-4DB2-BD59-A6C34878D82A}">
                    <a16:rowId xmlns:a16="http://schemas.microsoft.com/office/drawing/2014/main" val="10001"/>
                  </a:ext>
                </a:extLst>
              </a:tr>
              <a:tr h="39892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Foreign Object Retained After Surgery or Invasive Procedure</a:t>
                      </a: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121</a:t>
                      </a:r>
                    </a:p>
                  </a:txBody>
                  <a:tcPr>
                    <a:solidFill>
                      <a:schemeClr val="accent1">
                        <a:lumMod val="40000"/>
                        <a:lumOff val="60000"/>
                      </a:schemeClr>
                    </a:solidFill>
                  </a:tcPr>
                </a:tc>
                <a:extLst>
                  <a:ext uri="{0D108BD9-81ED-4DB2-BD59-A6C34878D82A}">
                    <a16:rowId xmlns:a16="http://schemas.microsoft.com/office/drawing/2014/main" val="10002"/>
                  </a:ext>
                </a:extLst>
              </a:tr>
              <a:tr h="386494">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Wrong Site Surgery or Invasive Procedure</a:t>
                      </a: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66</a:t>
                      </a:r>
                    </a:p>
                  </a:txBody>
                  <a:tcPr>
                    <a:solidFill>
                      <a:schemeClr val="accent1">
                        <a:lumMod val="40000"/>
                        <a:lumOff val="60000"/>
                      </a:schemeClr>
                    </a:solidFill>
                  </a:tcPr>
                </a:tc>
                <a:extLst>
                  <a:ext uri="{0D108BD9-81ED-4DB2-BD59-A6C34878D82A}">
                    <a16:rowId xmlns:a16="http://schemas.microsoft.com/office/drawing/2014/main" val="10003"/>
                  </a:ext>
                </a:extLst>
              </a:tr>
              <a:tr h="66758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Patient Death or Severe Harm Associated with a Fall </a:t>
                      </a:r>
                    </a:p>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Resulting in an Intracranial Injury </a:t>
                      </a: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43</a:t>
                      </a:r>
                    </a:p>
                  </a:txBody>
                  <a:tcPr>
                    <a:solidFill>
                      <a:schemeClr val="accent1">
                        <a:lumMod val="40000"/>
                        <a:lumOff val="60000"/>
                      </a:schemeClr>
                    </a:solidFill>
                  </a:tcPr>
                </a:tc>
                <a:extLst>
                  <a:ext uri="{0D108BD9-81ED-4DB2-BD59-A6C34878D82A}">
                    <a16:rowId xmlns:a16="http://schemas.microsoft.com/office/drawing/2014/main" val="10004"/>
                  </a:ext>
                </a:extLst>
              </a:tr>
              <a:tr h="386494">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Wrong Surgery/Procedure</a:t>
                      </a: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29</a:t>
                      </a:r>
                    </a:p>
                  </a:txBody>
                  <a:tcPr>
                    <a:solidFill>
                      <a:schemeClr val="accent1">
                        <a:lumMod val="40000"/>
                        <a:lumOff val="60000"/>
                      </a:schemeClr>
                    </a:solidFill>
                  </a:tcPr>
                </a:tc>
                <a:extLst>
                  <a:ext uri="{0D108BD9-81ED-4DB2-BD59-A6C34878D82A}">
                    <a16:rowId xmlns:a16="http://schemas.microsoft.com/office/drawing/2014/main" val="10005"/>
                  </a:ext>
                </a:extLst>
              </a:tr>
              <a:tr h="66758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Patient</a:t>
                      </a:r>
                      <a:r>
                        <a:rPr lang="en-US" sz="1800" b="1" baseline="0" dirty="0">
                          <a:solidFill>
                            <a:schemeClr val="bg2">
                              <a:lumMod val="50000"/>
                            </a:schemeClr>
                          </a:solidFill>
                          <a:latin typeface="Calibri" panose="020F0502020204030204" pitchFamily="34" charset="0"/>
                        </a:rPr>
                        <a:t> Death or Severe Harm Associated with a Fall </a:t>
                      </a:r>
                    </a:p>
                    <a:p>
                      <a:pPr marL="0" marR="0" indent="0" algn="r"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2">
                              <a:lumMod val="50000"/>
                            </a:schemeClr>
                          </a:solidFill>
                          <a:latin typeface="Calibri" panose="020F0502020204030204" pitchFamily="34" charset="0"/>
                        </a:rPr>
                        <a:t>Resulting in Other Injury</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17</a:t>
                      </a:r>
                    </a:p>
                  </a:txBody>
                  <a:tcPr>
                    <a:solidFill>
                      <a:schemeClr val="accent1">
                        <a:lumMod val="40000"/>
                        <a:lumOff val="60000"/>
                      </a:schemeClr>
                    </a:solidFill>
                  </a:tcPr>
                </a:tc>
                <a:extLst>
                  <a:ext uri="{0D108BD9-81ED-4DB2-BD59-A6C34878D82A}">
                    <a16:rowId xmlns:a16="http://schemas.microsoft.com/office/drawing/2014/main" val="10006"/>
                  </a:ext>
                </a:extLst>
              </a:tr>
              <a:tr h="966235">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Perinatal</a:t>
                      </a:r>
                      <a:r>
                        <a:rPr lang="en-US" sz="1800" b="1" baseline="0" dirty="0">
                          <a:solidFill>
                            <a:schemeClr val="bg2">
                              <a:lumMod val="50000"/>
                            </a:schemeClr>
                          </a:solidFill>
                          <a:latin typeface="Calibri" panose="020F0502020204030204" pitchFamily="34" charset="0"/>
                        </a:rPr>
                        <a:t> Death or Severe Harm (maternal or neonate) Associated with Labor or Delivery in a Low-Risk Pregnancy  while being cared for in a </a:t>
                      </a:r>
                    </a:p>
                    <a:p>
                      <a:pPr marL="0" marR="0" indent="0" algn="r"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2">
                              <a:lumMod val="50000"/>
                            </a:schemeClr>
                          </a:solidFill>
                          <a:latin typeface="Calibri" panose="020F0502020204030204" pitchFamily="34" charset="0"/>
                        </a:rPr>
                        <a:t>health care facility</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17</a:t>
                      </a:r>
                    </a:p>
                  </a:txBody>
                  <a:tcPr>
                    <a:solidFill>
                      <a:schemeClr val="accent1">
                        <a:lumMod val="40000"/>
                        <a:lumOff val="60000"/>
                      </a:schemeClr>
                    </a:solidFill>
                  </a:tcPr>
                </a:tc>
                <a:extLst>
                  <a:ext uri="{0D108BD9-81ED-4DB2-BD59-A6C34878D82A}">
                    <a16:rowId xmlns:a16="http://schemas.microsoft.com/office/drawing/2014/main" val="10007"/>
                  </a:ext>
                </a:extLst>
              </a:tr>
              <a:tr h="702717">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Patient Death or Severe Harm Resulting from Failure to Follow Up or Communicate Laboratory, Pathology or Radiology Test Results</a:t>
                      </a: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11</a:t>
                      </a:r>
                    </a:p>
                  </a:txBody>
                  <a:tcPr>
                    <a:solidFill>
                      <a:schemeClr val="accent1">
                        <a:lumMod val="40000"/>
                        <a:lumOff val="60000"/>
                      </a:schemeClr>
                    </a:solidFill>
                  </a:tcPr>
                </a:tc>
                <a:extLst>
                  <a:ext uri="{0D108BD9-81ED-4DB2-BD59-A6C34878D82A}">
                    <a16:rowId xmlns:a16="http://schemas.microsoft.com/office/drawing/2014/main" val="10008"/>
                  </a:ext>
                </a:extLst>
              </a:tr>
              <a:tr h="42457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Sexual</a:t>
                      </a:r>
                      <a:r>
                        <a:rPr lang="en-US" sz="1800" b="1" baseline="0" dirty="0">
                          <a:solidFill>
                            <a:schemeClr val="bg2">
                              <a:lumMod val="50000"/>
                            </a:schemeClr>
                          </a:solidFill>
                          <a:latin typeface="Calibri" panose="020F0502020204030204" pitchFamily="34" charset="0"/>
                        </a:rPr>
                        <a:t> Abuse or Assault</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8</a:t>
                      </a:r>
                    </a:p>
                  </a:txBody>
                  <a:tcPr>
                    <a:solidFill>
                      <a:schemeClr val="accent1">
                        <a:lumMod val="40000"/>
                        <a:lumOff val="60000"/>
                      </a:schemeClr>
                    </a:solidFill>
                  </a:tcPr>
                </a:tc>
                <a:extLst>
                  <a:ext uri="{0D108BD9-81ED-4DB2-BD59-A6C34878D82A}">
                    <a16:rowId xmlns:a16="http://schemas.microsoft.com/office/drawing/2014/main" val="10009"/>
                  </a:ext>
                </a:extLst>
              </a:tr>
            </a:tbl>
          </a:graphicData>
        </a:graphic>
      </p:graphicFrame>
      <p:sp>
        <p:nvSpPr>
          <p:cNvPr id="4" name="Rectangle 3"/>
          <p:cNvSpPr/>
          <p:nvPr/>
        </p:nvSpPr>
        <p:spPr>
          <a:xfrm>
            <a:off x="152400" y="838200"/>
            <a:ext cx="6096000" cy="523220"/>
          </a:xfrm>
          <a:prstGeom prst="rect">
            <a:avLst/>
          </a:prstGeom>
        </p:spPr>
        <p:txBody>
          <a:bodyPr wrap="square">
            <a:spAutoFit/>
          </a:bodyPr>
          <a:lstStyle/>
          <a:p>
            <a:pPr lvl="0"/>
            <a:r>
              <a:rPr lang="en-US" sz="1400" b="1" dirty="0">
                <a:solidFill>
                  <a:schemeClr val="bg2">
                    <a:lumMod val="50000"/>
                  </a:schemeClr>
                </a:solidFill>
                <a:latin typeface="Calibri" panose="020F0502020204030204" pitchFamily="34" charset="0"/>
              </a:rPr>
              <a:t>207 Total Facilities  Reported</a:t>
            </a:r>
            <a:r>
              <a:rPr lang="en-US" sz="1400" b="1" dirty="0">
                <a:solidFill>
                  <a:schemeClr val="bg2">
                    <a:lumMod val="50000"/>
                  </a:schemeClr>
                </a:solidFill>
                <a:latin typeface="Calibri"/>
              </a:rPr>
              <a:t>  at least one PAE:        175 Hospitals            32 ASCs</a:t>
            </a:r>
          </a:p>
          <a:p>
            <a:pPr lvl="0"/>
            <a:r>
              <a:rPr lang="en-US" sz="1400" b="1" dirty="0">
                <a:solidFill>
                  <a:schemeClr val="bg2">
                    <a:lumMod val="50000"/>
                  </a:schemeClr>
                </a:solidFill>
                <a:latin typeface="Calibri"/>
              </a:rPr>
              <a:t>	                                                                       503 PAEs                     42 PAEs</a:t>
            </a:r>
          </a:p>
        </p:txBody>
      </p:sp>
    </p:spTree>
    <p:extLst>
      <p:ext uri="{BB962C8B-B14F-4D97-AF65-F5344CB8AC3E}">
        <p14:creationId xmlns:p14="http://schemas.microsoft.com/office/powerpoint/2010/main" val="1695987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normAutofit/>
          </a:bodyPr>
          <a:lstStyle/>
          <a:p>
            <a:r>
              <a:rPr lang="en-US" dirty="0"/>
              <a:t>521 PAEs Reported in 2015 </a:t>
            </a:r>
            <a:endParaRPr lang="en-US" dirty="0">
              <a:latin typeface="+mn-lt"/>
            </a:endParaRPr>
          </a:p>
        </p:txBody>
      </p:sp>
      <p:graphicFrame>
        <p:nvGraphicFramePr>
          <p:cNvPr id="5" name="Table 4"/>
          <p:cNvGraphicFramePr>
            <a:graphicFrameLocks noGrp="1"/>
          </p:cNvGraphicFramePr>
          <p:nvPr>
            <p:extLst>
              <p:ext uri="{D42A27DB-BD31-4B8C-83A1-F6EECF244321}">
                <p14:modId xmlns:p14="http://schemas.microsoft.com/office/powerpoint/2010/main" val="2309280294"/>
              </p:ext>
            </p:extLst>
          </p:nvPr>
        </p:nvGraphicFramePr>
        <p:xfrm>
          <a:off x="0" y="1"/>
          <a:ext cx="9144000" cy="7085235"/>
        </p:xfrm>
        <a:graphic>
          <a:graphicData uri="http://schemas.openxmlformats.org/drawingml/2006/table">
            <a:tbl>
              <a:tblPr firstRow="1" bandRow="1">
                <a:tableStyleId>{5C22544A-7EE6-4342-B048-85BDC9FD1C3A}</a:tableStyleId>
              </a:tblPr>
              <a:tblGrid>
                <a:gridCol w="6903641">
                  <a:extLst>
                    <a:ext uri="{9D8B030D-6E8A-4147-A177-3AD203B41FA5}">
                      <a16:colId xmlns:a16="http://schemas.microsoft.com/office/drawing/2014/main" val="20000"/>
                    </a:ext>
                  </a:extLst>
                </a:gridCol>
                <a:gridCol w="2240359">
                  <a:extLst>
                    <a:ext uri="{9D8B030D-6E8A-4147-A177-3AD203B41FA5}">
                      <a16:colId xmlns:a16="http://schemas.microsoft.com/office/drawing/2014/main" val="20001"/>
                    </a:ext>
                  </a:extLst>
                </a:gridCol>
              </a:tblGrid>
              <a:tr h="405936">
                <a:tc>
                  <a:txBody>
                    <a:bodyPr/>
                    <a:lstStyle/>
                    <a:p>
                      <a:pPr algn="r"/>
                      <a:r>
                        <a:rPr lang="en-US" sz="2000" b="1" dirty="0">
                          <a:solidFill>
                            <a:schemeClr val="bg2">
                              <a:lumMod val="50000"/>
                            </a:schemeClr>
                          </a:solidFill>
                          <a:latin typeface="+mn-lt"/>
                        </a:rPr>
                        <a:t>Type of Event</a:t>
                      </a:r>
                    </a:p>
                  </a:txBody>
                  <a:tcPr anchor="ctr">
                    <a:solidFill>
                      <a:schemeClr val="accent1">
                        <a:lumMod val="40000"/>
                        <a:lumOff val="60000"/>
                      </a:schemeClr>
                    </a:solidFill>
                  </a:tcPr>
                </a:tc>
                <a:tc>
                  <a:txBody>
                    <a:bodyPr/>
                    <a:lstStyle/>
                    <a:p>
                      <a:pPr algn="ctr"/>
                      <a:r>
                        <a:rPr lang="en-US" sz="2000" b="1" dirty="0">
                          <a:solidFill>
                            <a:schemeClr val="bg2">
                              <a:lumMod val="50000"/>
                            </a:schemeClr>
                          </a:solidFill>
                          <a:latin typeface="+mn-lt"/>
                        </a:rPr>
                        <a:t>Total Number</a:t>
                      </a:r>
                    </a:p>
                  </a:txBody>
                  <a:tcPr anchor="ctr">
                    <a:solidFill>
                      <a:schemeClr val="accent1">
                        <a:lumMod val="40000"/>
                        <a:lumOff val="60000"/>
                      </a:schemeClr>
                    </a:solidFill>
                  </a:tcPr>
                </a:tc>
                <a:extLst>
                  <a:ext uri="{0D108BD9-81ED-4DB2-BD59-A6C34878D82A}">
                    <a16:rowId xmlns:a16="http://schemas.microsoft.com/office/drawing/2014/main" val="10000"/>
                  </a:ext>
                </a:extLst>
              </a:tr>
              <a:tr h="505043">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Any Incident in which Systems</a:t>
                      </a:r>
                      <a:r>
                        <a:rPr lang="en-US" sz="1800" b="1" baseline="0" dirty="0">
                          <a:solidFill>
                            <a:schemeClr val="bg2">
                              <a:lumMod val="50000"/>
                            </a:schemeClr>
                          </a:solidFill>
                          <a:latin typeface="Calibri" panose="020F0502020204030204" pitchFamily="34" charset="0"/>
                        </a:rPr>
                        <a:t> for O2 or Other Gas Contains No Gas, Wrong Gas, or are Contaminated by Toxic Substances </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8</a:t>
                      </a:r>
                    </a:p>
                  </a:txBody>
                  <a:tcPr>
                    <a:solidFill>
                      <a:schemeClr val="accent1">
                        <a:lumMod val="40000"/>
                        <a:lumOff val="60000"/>
                      </a:schemeClr>
                    </a:solidFill>
                  </a:tcPr>
                </a:tc>
                <a:extLst>
                  <a:ext uri="{0D108BD9-81ED-4DB2-BD59-A6C34878D82A}">
                    <a16:rowId xmlns:a16="http://schemas.microsoft.com/office/drawing/2014/main" val="10001"/>
                  </a:ext>
                </a:extLst>
              </a:tr>
              <a:tr h="576954">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Surgery or</a:t>
                      </a:r>
                      <a:r>
                        <a:rPr lang="en-US" sz="1800" b="1" baseline="0" dirty="0">
                          <a:solidFill>
                            <a:schemeClr val="bg2">
                              <a:lumMod val="50000"/>
                            </a:schemeClr>
                          </a:solidFill>
                          <a:latin typeface="Calibri" panose="020F0502020204030204" pitchFamily="34" charset="0"/>
                        </a:rPr>
                        <a:t> Invasive Procedure on Wrong Patient</a:t>
                      </a:r>
                      <a:endParaRPr lang="en-US" sz="1800" b="1" dirty="0">
                        <a:solidFill>
                          <a:schemeClr val="bg2">
                            <a:lumMod val="50000"/>
                          </a:schemeClr>
                        </a:solidFill>
                        <a:latin typeface="Calibri" panose="020F0502020204030204" pitchFamily="34" charset="0"/>
                      </a:endParaRPr>
                    </a:p>
                    <a:p>
                      <a:pPr marL="0" marR="0" indent="0" algn="r"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2">
                              <a:lumMod val="50000"/>
                            </a:schemeClr>
                          </a:solidFill>
                          <a:latin typeface="Calibri" panose="020F0502020204030204" pitchFamily="34" charset="0"/>
                        </a:rPr>
                        <a:t> </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7</a:t>
                      </a:r>
                    </a:p>
                  </a:txBody>
                  <a:tcPr>
                    <a:solidFill>
                      <a:schemeClr val="accent1">
                        <a:lumMod val="40000"/>
                        <a:lumOff val="60000"/>
                      </a:schemeClr>
                    </a:solidFill>
                  </a:tcPr>
                </a:tc>
                <a:extLst>
                  <a:ext uri="{0D108BD9-81ED-4DB2-BD59-A6C34878D82A}">
                    <a16:rowId xmlns:a16="http://schemas.microsoft.com/office/drawing/2014/main" val="10002"/>
                  </a:ext>
                </a:extLst>
              </a:tr>
              <a:tr h="718195">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Patient Death or Severe Harm Associated with a Fall </a:t>
                      </a:r>
                    </a:p>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Resulting in a</a:t>
                      </a:r>
                      <a:r>
                        <a:rPr lang="en-US" sz="1800" b="1" baseline="0" dirty="0">
                          <a:solidFill>
                            <a:schemeClr val="bg2">
                              <a:lumMod val="50000"/>
                            </a:schemeClr>
                          </a:solidFill>
                          <a:latin typeface="Calibri" panose="020F0502020204030204" pitchFamily="34" charset="0"/>
                        </a:rPr>
                        <a:t> Dislocation</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6</a:t>
                      </a:r>
                    </a:p>
                  </a:txBody>
                  <a:tcPr>
                    <a:solidFill>
                      <a:schemeClr val="accent1">
                        <a:lumMod val="40000"/>
                        <a:lumOff val="60000"/>
                      </a:schemeClr>
                    </a:solidFill>
                  </a:tcPr>
                </a:tc>
                <a:extLst>
                  <a:ext uri="{0D108BD9-81ED-4DB2-BD59-A6C34878D82A}">
                    <a16:rowId xmlns:a16="http://schemas.microsoft.com/office/drawing/2014/main" val="10003"/>
                  </a:ext>
                </a:extLst>
              </a:tr>
              <a:tr h="602727">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Patient</a:t>
                      </a:r>
                      <a:r>
                        <a:rPr lang="en-US" sz="1800" b="1" baseline="0" dirty="0">
                          <a:solidFill>
                            <a:schemeClr val="bg2">
                              <a:lumMod val="50000"/>
                            </a:schemeClr>
                          </a:solidFill>
                          <a:latin typeface="Calibri" panose="020F0502020204030204" pitchFamily="34" charset="0"/>
                        </a:rPr>
                        <a:t> Death or Severe Harm Resulting from a Physical Assault that Occurs within or on the Grounds of a Health Care Facility </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3</a:t>
                      </a:r>
                    </a:p>
                  </a:txBody>
                  <a:tcPr>
                    <a:solidFill>
                      <a:schemeClr val="accent1">
                        <a:lumMod val="40000"/>
                        <a:lumOff val="60000"/>
                      </a:schemeClr>
                    </a:solidFill>
                  </a:tcPr>
                </a:tc>
                <a:extLst>
                  <a:ext uri="{0D108BD9-81ED-4DB2-BD59-A6C34878D82A}">
                    <a16:rowId xmlns:a16="http://schemas.microsoft.com/office/drawing/2014/main" val="10004"/>
                  </a:ext>
                </a:extLst>
              </a:tr>
              <a:tr h="718195">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Intra-operative or</a:t>
                      </a:r>
                      <a:r>
                        <a:rPr lang="en-US" sz="1800" b="1" baseline="0" dirty="0">
                          <a:solidFill>
                            <a:schemeClr val="bg2">
                              <a:lumMod val="50000"/>
                            </a:schemeClr>
                          </a:solidFill>
                          <a:latin typeface="Calibri" panose="020F0502020204030204" pitchFamily="34" charset="0"/>
                        </a:rPr>
                        <a:t> </a:t>
                      </a:r>
                      <a:r>
                        <a:rPr lang="en-US" sz="1800" b="1" dirty="0">
                          <a:solidFill>
                            <a:schemeClr val="bg2">
                              <a:lumMod val="50000"/>
                            </a:schemeClr>
                          </a:solidFill>
                          <a:latin typeface="Calibri" panose="020F0502020204030204" pitchFamily="34" charset="0"/>
                        </a:rPr>
                        <a:t>Immediately</a:t>
                      </a:r>
                      <a:r>
                        <a:rPr lang="en-US" sz="1800" b="1" baseline="0" dirty="0">
                          <a:solidFill>
                            <a:schemeClr val="bg2">
                              <a:lumMod val="50000"/>
                            </a:schemeClr>
                          </a:solidFill>
                          <a:latin typeface="Calibri" panose="020F0502020204030204" pitchFamily="34" charset="0"/>
                        </a:rPr>
                        <a:t> Post-operative </a:t>
                      </a:r>
                    </a:p>
                    <a:p>
                      <a:pPr marL="0" marR="0" indent="0" algn="r"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2">
                              <a:lumMod val="50000"/>
                            </a:schemeClr>
                          </a:solidFill>
                          <a:latin typeface="Calibri" panose="020F0502020204030204" pitchFamily="34" charset="0"/>
                        </a:rPr>
                        <a:t>Death of an  ASA Class 1 Patient </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2</a:t>
                      </a:r>
                    </a:p>
                  </a:txBody>
                  <a:tcPr>
                    <a:solidFill>
                      <a:schemeClr val="accent1">
                        <a:lumMod val="40000"/>
                        <a:lumOff val="60000"/>
                      </a:schemeClr>
                    </a:solidFill>
                  </a:tcPr>
                </a:tc>
                <a:extLst>
                  <a:ext uri="{0D108BD9-81ED-4DB2-BD59-A6C34878D82A}">
                    <a16:rowId xmlns:a16="http://schemas.microsoft.com/office/drawing/2014/main" val="10005"/>
                  </a:ext>
                </a:extLst>
              </a:tr>
              <a:tr h="718195">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Patient</a:t>
                      </a:r>
                      <a:r>
                        <a:rPr lang="en-US" sz="1800" b="1" baseline="0" dirty="0">
                          <a:solidFill>
                            <a:schemeClr val="bg2">
                              <a:lumMod val="50000"/>
                            </a:schemeClr>
                          </a:solidFill>
                          <a:latin typeface="Calibri" panose="020F0502020204030204" pitchFamily="34" charset="0"/>
                        </a:rPr>
                        <a:t> Death or Severe Harm Associated with </a:t>
                      </a:r>
                    </a:p>
                    <a:p>
                      <a:pPr marL="0" marR="0" indent="0" algn="r"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2">
                              <a:lumMod val="50000"/>
                            </a:schemeClr>
                          </a:solidFill>
                          <a:latin typeface="Calibri" panose="020F0502020204030204" pitchFamily="34" charset="0"/>
                        </a:rPr>
                        <a:t>Use of Physical Restraints or Bedrails </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2</a:t>
                      </a:r>
                    </a:p>
                  </a:txBody>
                  <a:tcPr>
                    <a:solidFill>
                      <a:schemeClr val="accent1">
                        <a:lumMod val="40000"/>
                        <a:lumOff val="60000"/>
                      </a:schemeClr>
                    </a:solidFill>
                  </a:tcPr>
                </a:tc>
                <a:extLst>
                  <a:ext uri="{0D108BD9-81ED-4DB2-BD59-A6C34878D82A}">
                    <a16:rowId xmlns:a16="http://schemas.microsoft.com/office/drawing/2014/main" val="10006"/>
                  </a:ext>
                </a:extLst>
              </a:tr>
              <a:tr h="718195">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Patient</a:t>
                      </a:r>
                      <a:r>
                        <a:rPr lang="en-US" sz="1800" b="1" baseline="0" dirty="0">
                          <a:solidFill>
                            <a:schemeClr val="bg2">
                              <a:lumMod val="50000"/>
                            </a:schemeClr>
                          </a:solidFill>
                          <a:latin typeface="Calibri" panose="020F0502020204030204" pitchFamily="34" charset="0"/>
                        </a:rPr>
                        <a:t> Death or Severe Harm Associated with </a:t>
                      </a:r>
                    </a:p>
                    <a:p>
                      <a:pPr marL="0" marR="0" indent="0" algn="r"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2">
                              <a:lumMod val="50000"/>
                            </a:schemeClr>
                          </a:solidFill>
                          <a:latin typeface="Calibri" panose="020F0502020204030204" pitchFamily="34" charset="0"/>
                        </a:rPr>
                        <a:t>Unsafe Administration of Blood or Blood Products</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1</a:t>
                      </a:r>
                    </a:p>
                  </a:txBody>
                  <a:tcPr>
                    <a:solidFill>
                      <a:schemeClr val="accent1">
                        <a:lumMod val="40000"/>
                        <a:lumOff val="60000"/>
                      </a:schemeClr>
                    </a:solidFill>
                  </a:tcPr>
                </a:tc>
                <a:extLst>
                  <a:ext uri="{0D108BD9-81ED-4DB2-BD59-A6C34878D82A}">
                    <a16:rowId xmlns:a16="http://schemas.microsoft.com/office/drawing/2014/main" val="10007"/>
                  </a:ext>
                </a:extLst>
              </a:tr>
              <a:tr h="60611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Patient</a:t>
                      </a:r>
                      <a:r>
                        <a:rPr lang="en-US" sz="1800" b="1" baseline="0" dirty="0">
                          <a:solidFill>
                            <a:schemeClr val="bg2">
                              <a:lumMod val="50000"/>
                            </a:schemeClr>
                          </a:solidFill>
                          <a:latin typeface="Calibri" panose="020F0502020204030204" pitchFamily="34" charset="0"/>
                        </a:rPr>
                        <a:t> Death or Severe Harm Resulting from the Irretrievable Loss of an Irreplaceable Biological Specimen</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1</a:t>
                      </a:r>
                    </a:p>
                  </a:txBody>
                  <a:tcPr>
                    <a:solidFill>
                      <a:schemeClr val="accent1">
                        <a:lumMod val="40000"/>
                        <a:lumOff val="60000"/>
                      </a:schemeClr>
                    </a:solidFill>
                  </a:tcPr>
                </a:tc>
                <a:extLst>
                  <a:ext uri="{0D108BD9-81ED-4DB2-BD59-A6C34878D82A}">
                    <a16:rowId xmlns:a16="http://schemas.microsoft.com/office/drawing/2014/main" val="10008"/>
                  </a:ext>
                </a:extLst>
              </a:tr>
              <a:tr h="60611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Discharge</a:t>
                      </a:r>
                      <a:r>
                        <a:rPr lang="en-US" sz="1800" b="1" baseline="0" dirty="0">
                          <a:solidFill>
                            <a:schemeClr val="bg2">
                              <a:lumMod val="50000"/>
                            </a:schemeClr>
                          </a:solidFill>
                          <a:latin typeface="Calibri" panose="020F0502020204030204" pitchFamily="34" charset="0"/>
                        </a:rPr>
                        <a:t> or release of a patient of any age, who is unable to make decisions, to someone other than an authorized person</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tc>
                  <a:txBody>
                    <a:bodyPr/>
                    <a:lstStyle/>
                    <a:p>
                      <a:pPr algn="ctr"/>
                      <a:r>
                        <a:rPr lang="en-US" sz="1800" b="1" dirty="0">
                          <a:solidFill>
                            <a:schemeClr val="bg2">
                              <a:lumMod val="50000"/>
                            </a:schemeClr>
                          </a:solidFill>
                          <a:latin typeface="Calibri" panose="020F0502020204030204" pitchFamily="34" charset="0"/>
                        </a:rPr>
                        <a:t>1</a:t>
                      </a:r>
                    </a:p>
                  </a:txBody>
                  <a:tcPr>
                    <a:solidFill>
                      <a:schemeClr val="accent1">
                        <a:lumMod val="40000"/>
                        <a:lumOff val="60000"/>
                      </a:schemeClr>
                    </a:solidFill>
                  </a:tcPr>
                </a:tc>
                <a:extLst>
                  <a:ext uri="{0D108BD9-81ED-4DB2-BD59-A6C34878D82A}">
                    <a16:rowId xmlns:a16="http://schemas.microsoft.com/office/drawing/2014/main" val="10009"/>
                  </a:ext>
                </a:extLst>
              </a:tr>
              <a:tr h="606119">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solidFill>
                            <a:schemeClr val="bg2">
                              <a:lumMod val="50000"/>
                            </a:schemeClr>
                          </a:solidFill>
                          <a:latin typeface="Calibri" panose="020F0502020204030204" pitchFamily="34" charset="0"/>
                        </a:rPr>
                        <a:t>TOTAL</a:t>
                      </a:r>
                    </a:p>
                  </a:txBody>
                  <a:tcPr>
                    <a:solidFill>
                      <a:schemeClr val="accent1">
                        <a:lumMod val="40000"/>
                        <a:lumOff val="60000"/>
                      </a:schemeClr>
                    </a:solidFill>
                  </a:tcPr>
                </a:tc>
                <a:tc>
                  <a:txBody>
                    <a:bodyPr/>
                    <a:lstStyle/>
                    <a:p>
                      <a:pPr algn="ctr"/>
                      <a:r>
                        <a:rPr lang="en-US" sz="1800" b="1">
                          <a:solidFill>
                            <a:schemeClr val="bg2">
                              <a:lumMod val="50000"/>
                            </a:schemeClr>
                          </a:solidFill>
                          <a:latin typeface="Calibri" panose="020F0502020204030204" pitchFamily="34" charset="0"/>
                        </a:rPr>
                        <a:t>545</a:t>
                      </a:r>
                      <a:endParaRPr lang="en-US" sz="1800" b="1" dirty="0">
                        <a:solidFill>
                          <a:schemeClr val="bg2">
                            <a:lumMod val="50000"/>
                          </a:schemeClr>
                        </a:solidFill>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4175944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FAQ—Pulmonary Embolism</a:t>
            </a:r>
          </a:p>
        </p:txBody>
      </p:sp>
      <p:sp>
        <p:nvSpPr>
          <p:cNvPr id="3" name="Content Placeholder 2"/>
          <p:cNvSpPr>
            <a:spLocks noGrp="1"/>
          </p:cNvSpPr>
          <p:nvPr>
            <p:ph idx="1"/>
          </p:nvPr>
        </p:nvSpPr>
        <p:spPr>
          <a:xfrm>
            <a:off x="1143000" y="838200"/>
            <a:ext cx="7848600" cy="5562600"/>
          </a:xfrm>
          <a:solidFill>
            <a:schemeClr val="accent1">
              <a:lumMod val="20000"/>
              <a:lumOff val="80000"/>
            </a:schemeClr>
          </a:solidFill>
          <a:ln>
            <a:solidFill>
              <a:schemeClr val="tx2">
                <a:lumMod val="50000"/>
              </a:schemeClr>
            </a:solidFill>
          </a:ln>
        </p:spPr>
        <p:txBody>
          <a:bodyPr/>
          <a:lstStyle/>
          <a:p>
            <a:pPr marL="0" indent="0">
              <a:buNone/>
            </a:pPr>
            <a:r>
              <a:rPr lang="en-US" sz="2800" b="0" dirty="0">
                <a:latin typeface="Calibri" panose="020F0502020204030204" pitchFamily="34" charset="0"/>
              </a:rPr>
              <a:t>Q: A patient who was admitted to our facility after a fall with hip fracture. Patient cleared for surgery, with  documentation that patient will not be a candidate for anticoagulant therapy (Pt is a high risk for bleeding). Patient underwent hip replacement without anticoagulant therapy and subsequently suffered a PE.  Is this still reportable?</a:t>
            </a:r>
          </a:p>
          <a:p>
            <a:pPr marL="0" indent="0">
              <a:buNone/>
            </a:pPr>
            <a:r>
              <a:rPr lang="en-US" sz="2400" dirty="0">
                <a:latin typeface="Calibri" panose="020F0502020204030204" pitchFamily="34" charset="0"/>
              </a:rPr>
              <a:t>A.  Yes, this would still be reportable.  Even though in this case it seems that the PE was not preventable, you still must follow the legislative mandate to report it.  You do have an opportunity to document the circumstances of an event in the Specifics QP as well as make a comment on the public report. </a:t>
            </a:r>
            <a:endParaRPr lang="en-US" sz="2400" b="0" dirty="0">
              <a:latin typeface="Calibri" panose="020F0502020204030204" pitchFamily="34" charset="0"/>
            </a:endParaRPr>
          </a:p>
          <a:p>
            <a:pPr marL="0" indent="0">
              <a:buNone/>
            </a:pPr>
            <a:endParaRPr lang="en-US" b="0" dirty="0">
              <a:latin typeface="Calibri" panose="020F0502020204030204" pitchFamily="34" charset="0"/>
            </a:endParaRPr>
          </a:p>
        </p:txBody>
      </p:sp>
    </p:spTree>
    <p:extLst>
      <p:ext uri="{BB962C8B-B14F-4D97-AF65-F5344CB8AC3E}">
        <p14:creationId xmlns:p14="http://schemas.microsoft.com/office/powerpoint/2010/main" val="2457772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FAQ—Wrong Patient?</a:t>
            </a:r>
          </a:p>
        </p:txBody>
      </p:sp>
      <p:sp>
        <p:nvSpPr>
          <p:cNvPr id="3" name="Content Placeholder 2"/>
          <p:cNvSpPr>
            <a:spLocks noGrp="1"/>
          </p:cNvSpPr>
          <p:nvPr>
            <p:ph idx="1"/>
          </p:nvPr>
        </p:nvSpPr>
        <p:spPr>
          <a:xfrm>
            <a:off x="914400" y="838200"/>
            <a:ext cx="8077200" cy="5486400"/>
          </a:xfrm>
          <a:solidFill>
            <a:schemeClr val="accent1">
              <a:lumMod val="20000"/>
              <a:lumOff val="80000"/>
            </a:schemeClr>
          </a:solidFill>
          <a:ln>
            <a:solidFill>
              <a:schemeClr val="tx2">
                <a:lumMod val="50000"/>
              </a:schemeClr>
            </a:solidFill>
          </a:ln>
        </p:spPr>
        <p:txBody>
          <a:bodyPr/>
          <a:lstStyle/>
          <a:p>
            <a:pPr marL="0" indent="0">
              <a:buNone/>
            </a:pPr>
            <a:r>
              <a:rPr lang="en-US" sz="2200" b="0" dirty="0">
                <a:latin typeface="Calibri" panose="020F0502020204030204" pitchFamily="34" charset="0"/>
              </a:rPr>
              <a:t>Q: Would a vaginal exam  utilizing a vaginal swab on a wrong patient be considered an PAE for invasive procedure?   If not, is this reportable?</a:t>
            </a:r>
          </a:p>
          <a:p>
            <a:pPr marL="0" indent="0">
              <a:buAutoNum type="alphaUcPeriod"/>
            </a:pPr>
            <a:r>
              <a:rPr lang="en-US" sz="2200" dirty="0">
                <a:latin typeface="Calibri" panose="020F0502020204030204" pitchFamily="34" charset="0"/>
              </a:rPr>
              <a:t> No, this would not be reportable. A vaginal exam is not considered an invasive procedure.  In the Definitions and Guidance Document (on the Resources page on the PAE website </a:t>
            </a:r>
            <a:r>
              <a:rPr lang="en-US" sz="2200" dirty="0">
                <a:latin typeface="Calibri" panose="020F0502020204030204" pitchFamily="34" charset="0"/>
                <a:hlinkClick r:id="rId3"/>
              </a:rPr>
              <a:t>www.paetexas.org</a:t>
            </a:r>
            <a:r>
              <a:rPr lang="en-US" sz="2200" dirty="0">
                <a:latin typeface="Calibri" panose="020F0502020204030204" pitchFamily="34" charset="0"/>
              </a:rPr>
              <a:t>), a reference is made to the List of Invasive, High Risk or Non-Surgical Procedures, Institute of Clinical System Improvement.  This reference appears the NQF Appendix B column for Wrong Procedure.  This list states that a vaginal exam is not considered to be an Invasive, High Risk or Non-Surgical Procedure.</a:t>
            </a:r>
          </a:p>
          <a:p>
            <a:r>
              <a:rPr lang="en-US" sz="2200" dirty="0">
                <a:latin typeface="Calibri" panose="020F0502020204030204" pitchFamily="34" charset="0"/>
              </a:rPr>
              <a:t>The list is (Appendix A) in the Non OP Procedural Safety Fourth Edition Sept 12.  </a:t>
            </a:r>
          </a:p>
          <a:p>
            <a:r>
              <a:rPr lang="en-US" sz="2200" dirty="0">
                <a:latin typeface="Calibri" panose="020F0502020204030204" pitchFamily="34" charset="0"/>
              </a:rPr>
              <a:t>Go to </a:t>
            </a:r>
            <a:r>
              <a:rPr lang="en-US" sz="2200" u="sng" dirty="0">
                <a:latin typeface="Calibri" panose="020F0502020204030204" pitchFamily="34" charset="0"/>
                <a:hlinkClick r:id="rId4"/>
              </a:rPr>
              <a:t>www.icsi.org</a:t>
            </a:r>
            <a:r>
              <a:rPr lang="en-US" sz="2200" dirty="0">
                <a:latin typeface="Calibri" panose="020F0502020204030204" pitchFamily="34" charset="0"/>
              </a:rPr>
              <a:t>  and Search for it </a:t>
            </a:r>
          </a:p>
          <a:p>
            <a:r>
              <a:rPr lang="en-US" sz="2000" dirty="0">
                <a:latin typeface="Calibri" panose="020F0502020204030204" pitchFamily="34" charset="0"/>
              </a:rPr>
              <a:t>Or try this URL:  </a:t>
            </a:r>
            <a:r>
              <a:rPr lang="en-US" sz="2000" dirty="0">
                <a:latin typeface="Calibri" panose="020F0502020204030204" pitchFamily="34" charset="0"/>
                <a:hlinkClick r:id="rId5"/>
              </a:rPr>
              <a:t>https://www.icsi.org/_asset/1hht9h/NonOR.pdf</a:t>
            </a:r>
            <a:endParaRPr lang="en-US" sz="2000" b="0" dirty="0">
              <a:latin typeface="Calibri" panose="020F0502020204030204" pitchFamily="34" charset="0"/>
            </a:endParaRPr>
          </a:p>
        </p:txBody>
      </p:sp>
    </p:spTree>
    <p:extLst>
      <p:ext uri="{BB962C8B-B14F-4D97-AF65-F5344CB8AC3E}">
        <p14:creationId xmlns:p14="http://schemas.microsoft.com/office/powerpoint/2010/main" val="18210676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FAQ—Postpartum Hemorrhage</a:t>
            </a:r>
          </a:p>
        </p:txBody>
      </p:sp>
      <p:sp>
        <p:nvSpPr>
          <p:cNvPr id="3" name="Content Placeholder 2"/>
          <p:cNvSpPr>
            <a:spLocks noGrp="1"/>
          </p:cNvSpPr>
          <p:nvPr>
            <p:ph idx="1"/>
          </p:nvPr>
        </p:nvSpPr>
        <p:spPr>
          <a:xfrm>
            <a:off x="990600" y="838200"/>
            <a:ext cx="8001000" cy="4267200"/>
          </a:xfrm>
          <a:solidFill>
            <a:schemeClr val="accent1">
              <a:lumMod val="20000"/>
              <a:lumOff val="80000"/>
            </a:schemeClr>
          </a:solidFill>
          <a:ln>
            <a:solidFill>
              <a:schemeClr val="tx2">
                <a:lumMod val="50000"/>
              </a:schemeClr>
            </a:solidFill>
          </a:ln>
        </p:spPr>
        <p:txBody>
          <a:bodyPr/>
          <a:lstStyle/>
          <a:p>
            <a:pPr marL="0" indent="0">
              <a:buNone/>
            </a:pPr>
            <a:r>
              <a:rPr lang="en-US" sz="2400" b="0" dirty="0">
                <a:latin typeface="Calibri" panose="020F0502020204030204" pitchFamily="34" charset="0"/>
              </a:rPr>
              <a:t>Q. Would a PPH event (per JC SE Policy) meet the criteria for a Perinatal PAE?</a:t>
            </a:r>
          </a:p>
          <a:p>
            <a:pPr marL="0" indent="0">
              <a:buNone/>
            </a:pPr>
            <a:r>
              <a:rPr lang="en-US" sz="2400" b="0" dirty="0">
                <a:latin typeface="Calibri" panose="020F0502020204030204" pitchFamily="34" charset="0"/>
              </a:rPr>
              <a:t>A: </a:t>
            </a:r>
            <a:r>
              <a:rPr lang="en-US" sz="2000" dirty="0">
                <a:latin typeface="Calibri" panose="020F0502020204030204" pitchFamily="34" charset="0"/>
              </a:rPr>
              <a:t>If  a patient death or severe harm is associated with a postpartum hemorrhage and the event meets the remainder of the TxHSN criteria, then it would be a reportable Perinatal PAE. Determination of harm would be made by the facility’s patient safety team. Our guidance does not include an amount of blood loss or units of blood given. For Texas, consideration for severe harm would certainly mirror Joint Commission’s criteria of 4 units of RBCs, and further for Texas that determination could be made even with a lesser number of transfusions if other circumstances warrant it. In addition, the PAE for Perinatal events, includes the time frame within 42 days post-delivery while the JC event is the first 24 </a:t>
            </a:r>
            <a:r>
              <a:rPr lang="en-US" sz="2000" dirty="0" err="1">
                <a:latin typeface="Calibri" panose="020F0502020204030204" pitchFamily="34" charset="0"/>
              </a:rPr>
              <a:t>hrs</a:t>
            </a:r>
            <a:r>
              <a:rPr lang="en-US" sz="2000" dirty="0">
                <a:latin typeface="Calibri" panose="020F0502020204030204" pitchFamily="34" charset="0"/>
              </a:rPr>
              <a:t> postpartum. </a:t>
            </a:r>
            <a:endParaRPr lang="en-US" sz="2000" b="0" dirty="0">
              <a:latin typeface="Calibri" panose="020F0502020204030204" pitchFamily="34" charset="0"/>
            </a:endParaRPr>
          </a:p>
          <a:p>
            <a:pPr marL="0" indent="0">
              <a:buNone/>
            </a:pPr>
            <a:endParaRPr lang="en-US" sz="2400" b="0" dirty="0">
              <a:latin typeface="Calibri" panose="020F0502020204030204" pitchFamily="34" charset="0"/>
            </a:endParaRPr>
          </a:p>
        </p:txBody>
      </p:sp>
    </p:spTree>
    <p:extLst>
      <p:ext uri="{BB962C8B-B14F-4D97-AF65-F5344CB8AC3E}">
        <p14:creationId xmlns:p14="http://schemas.microsoft.com/office/powerpoint/2010/main" val="348106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latin typeface="Calibri" panose="020F0502020204030204" pitchFamily="34" charset="0"/>
              </a:rPr>
              <a:t>Annual Survey</a:t>
            </a:r>
          </a:p>
        </p:txBody>
      </p:sp>
      <p:sp>
        <p:nvSpPr>
          <p:cNvPr id="3" name="Content Placeholder 2"/>
          <p:cNvSpPr>
            <a:spLocks noGrp="1"/>
          </p:cNvSpPr>
          <p:nvPr>
            <p:ph idx="1"/>
          </p:nvPr>
        </p:nvSpPr>
        <p:spPr>
          <a:xfrm>
            <a:off x="1295400" y="762000"/>
            <a:ext cx="7696200" cy="4953000"/>
          </a:xfrm>
          <a:solidFill>
            <a:schemeClr val="accent1">
              <a:lumMod val="20000"/>
              <a:lumOff val="80000"/>
            </a:schemeClr>
          </a:solidFill>
          <a:ln>
            <a:solidFill>
              <a:schemeClr val="tx2">
                <a:lumMod val="50000"/>
              </a:schemeClr>
            </a:solidFill>
          </a:ln>
        </p:spPr>
        <p:txBody>
          <a:bodyPr/>
          <a:lstStyle/>
          <a:p>
            <a:r>
              <a:rPr lang="en-US" sz="2800" b="0" dirty="0">
                <a:latin typeface="Calibri" panose="020F0502020204030204" pitchFamily="34" charset="0"/>
              </a:rPr>
              <a:t>The Annual Survey—is required for all facilities.  It will provide statistics to include on your Healthcare Safety Consumer and Technical Reports:</a:t>
            </a:r>
          </a:p>
          <a:p>
            <a:pPr lvl="1"/>
            <a:r>
              <a:rPr lang="en-US" b="0" dirty="0">
                <a:latin typeface="Calibri" panose="020F0502020204030204" pitchFamily="34" charset="0"/>
              </a:rPr>
              <a:t>Number of hospital beds (Hospitals)</a:t>
            </a:r>
          </a:p>
          <a:p>
            <a:pPr lvl="1"/>
            <a:r>
              <a:rPr lang="en-US" b="0" dirty="0">
                <a:latin typeface="Calibri" panose="020F0502020204030204" pitchFamily="34" charset="0"/>
              </a:rPr>
              <a:t>Number of patient days (Hospitals)</a:t>
            </a:r>
          </a:p>
          <a:p>
            <a:pPr lvl="1"/>
            <a:r>
              <a:rPr lang="en-US" b="0" dirty="0">
                <a:latin typeface="Calibri" panose="020F0502020204030204" pitchFamily="34" charset="0"/>
              </a:rPr>
              <a:t>Number of admissions (Hospitals)</a:t>
            </a:r>
          </a:p>
          <a:p>
            <a:pPr lvl="1"/>
            <a:r>
              <a:rPr lang="en-US" b="0" dirty="0">
                <a:latin typeface="Calibri" panose="020F0502020204030204" pitchFamily="34" charset="0"/>
              </a:rPr>
              <a:t>Number of procedures (ASCs)</a:t>
            </a:r>
          </a:p>
          <a:p>
            <a:pPr>
              <a:buFont typeface="Arial" panose="020B0604020202020204" pitchFamily="34" charset="0"/>
              <a:buChar char="•"/>
            </a:pPr>
            <a:r>
              <a:rPr lang="en-US" sz="2800" b="0" dirty="0">
                <a:latin typeface="Calibri" panose="020F0502020204030204" pitchFamily="34" charset="0"/>
              </a:rPr>
              <a:t>Information submitted is also used for the DSHS Annual Healthcare Safety Report.</a:t>
            </a:r>
          </a:p>
        </p:txBody>
      </p:sp>
      <p:sp>
        <p:nvSpPr>
          <p:cNvPr id="4" name="Slide Number Placeholder 3"/>
          <p:cNvSpPr>
            <a:spLocks noGrp="1"/>
          </p:cNvSpPr>
          <p:nvPr>
            <p:ph type="sldNum" sz="quarter" idx="10"/>
          </p:nvPr>
        </p:nvSpPr>
        <p:spPr/>
        <p:txBody>
          <a:bodyPr/>
          <a:lstStyle/>
          <a:p>
            <a:pPr>
              <a:defRPr/>
            </a:pPr>
            <a:fld id="{D1524718-E495-42AF-83A0-8A0F4FF8CD22}" type="slidenum">
              <a:rPr lang="en-US" smtClean="0">
                <a:solidFill>
                  <a:srgbClr val="000000"/>
                </a:solidFill>
              </a:rPr>
              <a:pPr>
                <a:defRPr/>
              </a:pPr>
              <a:t>4</a:t>
            </a:fld>
            <a:endParaRPr lang="en-US">
              <a:solidFill>
                <a:srgbClr val="000000"/>
              </a:solidFill>
            </a:endParaRPr>
          </a:p>
        </p:txBody>
      </p:sp>
    </p:spTree>
    <p:extLst>
      <p:ext uri="{BB962C8B-B14F-4D97-AF65-F5344CB8AC3E}">
        <p14:creationId xmlns:p14="http://schemas.microsoft.com/office/powerpoint/2010/main" val="21043655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FAQ—Iatrogenic Pneumothorax</a:t>
            </a:r>
          </a:p>
        </p:txBody>
      </p:sp>
      <p:sp>
        <p:nvSpPr>
          <p:cNvPr id="3" name="Content Placeholder 2"/>
          <p:cNvSpPr>
            <a:spLocks noGrp="1"/>
          </p:cNvSpPr>
          <p:nvPr>
            <p:ph idx="1"/>
          </p:nvPr>
        </p:nvSpPr>
        <p:spPr>
          <a:xfrm>
            <a:off x="1752600" y="838200"/>
            <a:ext cx="7239000" cy="4267200"/>
          </a:xfrm>
          <a:solidFill>
            <a:schemeClr val="accent1">
              <a:lumMod val="20000"/>
              <a:lumOff val="80000"/>
            </a:schemeClr>
          </a:solidFill>
          <a:ln>
            <a:solidFill>
              <a:schemeClr val="tx2">
                <a:lumMod val="50000"/>
              </a:schemeClr>
            </a:solidFill>
          </a:ln>
        </p:spPr>
        <p:txBody>
          <a:bodyPr/>
          <a:lstStyle/>
          <a:p>
            <a:pPr marL="0" indent="0">
              <a:buNone/>
            </a:pPr>
            <a:r>
              <a:rPr lang="en-US" sz="2800" b="0" dirty="0">
                <a:latin typeface="Calibri" panose="020F0502020204030204" pitchFamily="34" charset="0"/>
              </a:rPr>
              <a:t>Q: Regarding Iatrogenic Pneumothorax reporting, is this looking ONLY at a pneumothorax done while inserting a venous catheter?  Would a nerve block procedure be excluded?</a:t>
            </a:r>
          </a:p>
          <a:p>
            <a:pPr marL="0" indent="0">
              <a:buNone/>
            </a:pPr>
            <a:r>
              <a:rPr lang="en-US" sz="2400" b="0" dirty="0">
                <a:latin typeface="Calibri" panose="020F0502020204030204" pitchFamily="34" charset="0"/>
              </a:rPr>
              <a:t>A: </a:t>
            </a:r>
            <a:r>
              <a:rPr lang="en-US" sz="2400" dirty="0">
                <a:latin typeface="Calibri" panose="020F0502020204030204" pitchFamily="34" charset="0"/>
              </a:rPr>
              <a:t>Yes, this PAE is only with venous catheterization.  A pneumothorax that occurs during a nerve block would be excluded.  The associated ICD-10 codes for this PAE can be found in the notes section of this slide and you can see it is meant to be with venous catheterization.  </a:t>
            </a:r>
          </a:p>
          <a:p>
            <a:pPr marL="0" indent="0">
              <a:buNone/>
            </a:pPr>
            <a:endParaRPr lang="en-US" b="0" dirty="0">
              <a:latin typeface="Calibri" panose="020F0502020204030204" pitchFamily="34" charset="0"/>
            </a:endParaRPr>
          </a:p>
          <a:p>
            <a:pPr marL="0" indent="0">
              <a:buNone/>
            </a:pPr>
            <a:endParaRPr lang="en-US" b="0" dirty="0">
              <a:latin typeface="Calibri" panose="020F0502020204030204" pitchFamily="34" charset="0"/>
            </a:endParaRPr>
          </a:p>
        </p:txBody>
      </p:sp>
    </p:spTree>
    <p:extLst>
      <p:ext uri="{BB962C8B-B14F-4D97-AF65-F5344CB8AC3E}">
        <p14:creationId xmlns:p14="http://schemas.microsoft.com/office/powerpoint/2010/main" val="1635941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FAQ—Failure to Communicate?</a:t>
            </a:r>
          </a:p>
        </p:txBody>
      </p:sp>
      <p:sp>
        <p:nvSpPr>
          <p:cNvPr id="3" name="Content Placeholder 2"/>
          <p:cNvSpPr>
            <a:spLocks noGrp="1"/>
          </p:cNvSpPr>
          <p:nvPr>
            <p:ph idx="1"/>
          </p:nvPr>
        </p:nvSpPr>
        <p:spPr>
          <a:xfrm>
            <a:off x="1752600" y="838200"/>
            <a:ext cx="7239000" cy="5410200"/>
          </a:xfrm>
          <a:solidFill>
            <a:schemeClr val="accent1">
              <a:lumMod val="20000"/>
              <a:lumOff val="80000"/>
            </a:schemeClr>
          </a:solidFill>
          <a:ln>
            <a:solidFill>
              <a:schemeClr val="tx2">
                <a:lumMod val="50000"/>
              </a:schemeClr>
            </a:solidFill>
          </a:ln>
        </p:spPr>
        <p:txBody>
          <a:bodyPr/>
          <a:lstStyle/>
          <a:p>
            <a:pPr marL="0" indent="0">
              <a:buNone/>
            </a:pPr>
            <a:r>
              <a:rPr lang="en-US" sz="2400" b="0" dirty="0">
                <a:latin typeface="Calibri" panose="020F0502020204030204" pitchFamily="34" charset="0"/>
              </a:rPr>
              <a:t>Q</a:t>
            </a:r>
            <a:r>
              <a:rPr lang="en-US" sz="2200" b="0" dirty="0">
                <a:latin typeface="Calibri" panose="020F0502020204030204" pitchFamily="34" charset="0"/>
              </a:rPr>
              <a:t>: If lab results have been received by one physician but not communicated at change of shift, does this qualify as PAE?</a:t>
            </a:r>
          </a:p>
          <a:p>
            <a:pPr marL="0" indent="0">
              <a:buNone/>
            </a:pPr>
            <a:r>
              <a:rPr lang="en-US" sz="2200" dirty="0">
                <a:latin typeface="Calibri" panose="020F0502020204030204" pitchFamily="34" charset="0"/>
              </a:rPr>
              <a:t>A: If the event described results in patient death or severe harm then yes it would qualify as a PAE to be reported.  Transitions are problematic and that is why this is a Serious Reportable Event.   </a:t>
            </a:r>
            <a:endParaRPr lang="en-US" sz="2200" b="0" dirty="0">
              <a:latin typeface="Calibri" panose="020F0502020204030204" pitchFamily="34" charset="0"/>
            </a:endParaRPr>
          </a:p>
          <a:p>
            <a:pPr marL="0" indent="0">
              <a:buNone/>
            </a:pPr>
            <a:r>
              <a:rPr lang="en-US" sz="2200" b="0" dirty="0">
                <a:latin typeface="Calibri" panose="020F0502020204030204" pitchFamily="34" charset="0"/>
              </a:rPr>
              <a:t>Q: If a nurse has orders for STAT labs but does not collect until 3 hours post order, is this failure to follow up or a delay in care?</a:t>
            </a:r>
          </a:p>
          <a:p>
            <a:pPr marL="0" indent="0">
              <a:buNone/>
            </a:pPr>
            <a:r>
              <a:rPr lang="en-US" sz="2200" dirty="0">
                <a:latin typeface="Calibri" panose="020F0502020204030204" pitchFamily="34" charset="0"/>
              </a:rPr>
              <a:t>A: This would be a delay in care and not reportable.  Even though the delay in carrying out the order caused an untimely communication of results, a failure to fulfil orders was not the intent of the this PAE; rather, it has everything to do with failure to communicate or follow up results once obtained. </a:t>
            </a:r>
          </a:p>
          <a:p>
            <a:pPr marL="0" indent="0">
              <a:buNone/>
            </a:pPr>
            <a:endParaRPr lang="en-US" sz="2400" b="0" dirty="0">
              <a:latin typeface="Calibri" panose="020F0502020204030204" pitchFamily="34" charset="0"/>
            </a:endParaRPr>
          </a:p>
        </p:txBody>
      </p:sp>
    </p:spTree>
    <p:extLst>
      <p:ext uri="{BB962C8B-B14F-4D97-AF65-F5344CB8AC3E}">
        <p14:creationId xmlns:p14="http://schemas.microsoft.com/office/powerpoint/2010/main" val="32299555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FAQ—Elopement</a:t>
            </a:r>
          </a:p>
        </p:txBody>
      </p:sp>
      <p:sp>
        <p:nvSpPr>
          <p:cNvPr id="3" name="Content Placeholder 2"/>
          <p:cNvSpPr>
            <a:spLocks noGrp="1"/>
          </p:cNvSpPr>
          <p:nvPr>
            <p:ph idx="1"/>
          </p:nvPr>
        </p:nvSpPr>
        <p:spPr>
          <a:xfrm>
            <a:off x="1752600" y="838200"/>
            <a:ext cx="7239000" cy="5257800"/>
          </a:xfrm>
          <a:solidFill>
            <a:schemeClr val="accent1">
              <a:lumMod val="20000"/>
              <a:lumOff val="80000"/>
            </a:schemeClr>
          </a:solidFill>
          <a:ln>
            <a:solidFill>
              <a:schemeClr val="tx2">
                <a:lumMod val="50000"/>
              </a:schemeClr>
            </a:solidFill>
          </a:ln>
        </p:spPr>
        <p:txBody>
          <a:bodyPr/>
          <a:lstStyle/>
          <a:p>
            <a:pPr marL="0" indent="0">
              <a:buNone/>
            </a:pPr>
            <a:r>
              <a:rPr lang="en-US" sz="2400" b="0" dirty="0">
                <a:latin typeface="Calibri" panose="020F0502020204030204" pitchFamily="34" charset="0"/>
              </a:rPr>
              <a:t>Q: What is the time frame for harm to occur after an elopement?  </a:t>
            </a:r>
            <a:r>
              <a:rPr lang="en-US" sz="2400" dirty="0">
                <a:latin typeface="Calibri" panose="020F0502020204030204" pitchFamily="34" charset="0"/>
              </a:rPr>
              <a:t>A: At this time, we do not include a time frame in our guidance.  If death or severe harm occurs associated with the elopement, no matter the time, it is reportable.</a:t>
            </a:r>
            <a:endParaRPr lang="en-US" sz="2400" b="0" dirty="0">
              <a:latin typeface="Calibri" panose="020F0502020204030204" pitchFamily="34" charset="0"/>
            </a:endParaRPr>
          </a:p>
          <a:p>
            <a:pPr marL="0" indent="0">
              <a:buNone/>
            </a:pPr>
            <a:r>
              <a:rPr lang="en-US" sz="2400" b="0" dirty="0">
                <a:latin typeface="Calibri" panose="020F0502020204030204" pitchFamily="34" charset="0"/>
              </a:rPr>
              <a:t>Q: How would a facility find out if harm had occurred?</a:t>
            </a:r>
          </a:p>
          <a:p>
            <a:pPr marL="0" indent="0">
              <a:buNone/>
            </a:pPr>
            <a:r>
              <a:rPr lang="en-US" sz="2400" dirty="0">
                <a:latin typeface="Calibri" panose="020F0502020204030204" pitchFamily="34" charset="0"/>
              </a:rPr>
              <a:t>A: A facility could find this out if 1) the facility finds the eloped person, or the person is brought back to the facility and harm is determined, 2) the medical practitioner tells the facility what happened to the patient, or 3) a credible third party tells the facility, such as law enforcement or a reliable family member.   There may be other ways as well.</a:t>
            </a:r>
          </a:p>
          <a:p>
            <a:pPr marL="0" indent="0">
              <a:buNone/>
            </a:pPr>
            <a:endParaRPr lang="en-US" b="0" dirty="0">
              <a:latin typeface="Calibri" panose="020F0502020204030204" pitchFamily="34" charset="0"/>
            </a:endParaRPr>
          </a:p>
        </p:txBody>
      </p:sp>
    </p:spTree>
    <p:extLst>
      <p:ext uri="{BB962C8B-B14F-4D97-AF65-F5344CB8AC3E}">
        <p14:creationId xmlns:p14="http://schemas.microsoft.com/office/powerpoint/2010/main" val="27487577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FAQ—Elopement</a:t>
            </a:r>
          </a:p>
        </p:txBody>
      </p:sp>
      <p:sp>
        <p:nvSpPr>
          <p:cNvPr id="3" name="Content Placeholder 2"/>
          <p:cNvSpPr>
            <a:spLocks noGrp="1"/>
          </p:cNvSpPr>
          <p:nvPr>
            <p:ph idx="1"/>
          </p:nvPr>
        </p:nvSpPr>
        <p:spPr>
          <a:xfrm>
            <a:off x="1752600" y="838200"/>
            <a:ext cx="7239000" cy="5257800"/>
          </a:xfrm>
          <a:solidFill>
            <a:schemeClr val="accent1">
              <a:lumMod val="20000"/>
              <a:lumOff val="80000"/>
            </a:schemeClr>
          </a:solidFill>
          <a:ln>
            <a:solidFill>
              <a:schemeClr val="tx2">
                <a:lumMod val="50000"/>
              </a:schemeClr>
            </a:solidFill>
          </a:ln>
        </p:spPr>
        <p:txBody>
          <a:bodyPr/>
          <a:lstStyle/>
          <a:p>
            <a:pPr marL="0" indent="0">
              <a:buNone/>
            </a:pPr>
            <a:r>
              <a:rPr lang="en-US" sz="2400" b="0" dirty="0">
                <a:latin typeface="Calibri" panose="020F0502020204030204" pitchFamily="34" charset="0"/>
              </a:rPr>
              <a:t>Q: How could we know that the harm is the result of the elopement? </a:t>
            </a:r>
          </a:p>
          <a:p>
            <a:pPr marL="0" indent="0">
              <a:buNone/>
            </a:pPr>
            <a:r>
              <a:rPr lang="en-US" sz="2400" dirty="0">
                <a:latin typeface="Calibri" panose="020F0502020204030204" pitchFamily="34" charset="0"/>
              </a:rPr>
              <a:t>A. This would be a decision that the facility’s patient safety team would make.  The wording is “associated with” is included in the Definitions and Guidance document and reads “</a:t>
            </a:r>
            <a:r>
              <a:rPr lang="en-US" sz="2400" i="1" dirty="0">
                <a:latin typeface="Calibri" panose="020F0502020204030204" pitchFamily="34" charset="0"/>
              </a:rPr>
              <a:t>Associated With</a:t>
            </a:r>
            <a:r>
              <a:rPr lang="en-US" sz="2400" dirty="0">
                <a:latin typeface="Calibri" panose="020F0502020204030204" pitchFamily="34" charset="0"/>
              </a:rPr>
              <a:t> means that it is reasonable to initially assume that the adverse event was due to the referenced course of care; further investigation and/or root cause analysis of the unplanned event may be needed to confirm or refute the presumed relationship.”  Therefore if it is reasonable to assume that patient death or severe harm that occurred was related to the elopement, then it would be reportable. </a:t>
            </a:r>
            <a:endParaRPr lang="en-US" sz="2400" i="1" dirty="0">
              <a:latin typeface="Calibri" panose="020F0502020204030204" pitchFamily="34" charset="0"/>
            </a:endParaRPr>
          </a:p>
          <a:p>
            <a:pPr marL="0" indent="0">
              <a:buNone/>
            </a:pPr>
            <a:endParaRPr lang="en-US" b="0" dirty="0">
              <a:latin typeface="Calibri" panose="020F0502020204030204" pitchFamily="34" charset="0"/>
            </a:endParaRPr>
          </a:p>
        </p:txBody>
      </p:sp>
    </p:spTree>
    <p:extLst>
      <p:ext uri="{BB962C8B-B14F-4D97-AF65-F5344CB8AC3E}">
        <p14:creationId xmlns:p14="http://schemas.microsoft.com/office/powerpoint/2010/main" val="16181330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FAQ—Foreign Object Retained?</a:t>
            </a:r>
          </a:p>
        </p:txBody>
      </p:sp>
      <p:sp>
        <p:nvSpPr>
          <p:cNvPr id="3" name="Content Placeholder 2"/>
          <p:cNvSpPr>
            <a:spLocks noGrp="1"/>
          </p:cNvSpPr>
          <p:nvPr>
            <p:ph idx="1"/>
          </p:nvPr>
        </p:nvSpPr>
        <p:spPr>
          <a:xfrm>
            <a:off x="1752600" y="838200"/>
            <a:ext cx="7239000" cy="5257800"/>
          </a:xfrm>
          <a:solidFill>
            <a:schemeClr val="accent1">
              <a:lumMod val="20000"/>
              <a:lumOff val="80000"/>
            </a:schemeClr>
          </a:solidFill>
          <a:ln>
            <a:solidFill>
              <a:schemeClr val="tx2">
                <a:lumMod val="50000"/>
              </a:schemeClr>
            </a:solidFill>
          </a:ln>
        </p:spPr>
        <p:txBody>
          <a:bodyPr/>
          <a:lstStyle/>
          <a:p>
            <a:pPr marL="0" indent="0">
              <a:buNone/>
            </a:pPr>
            <a:r>
              <a:rPr lang="en-US" sz="2400" b="0" dirty="0">
                <a:latin typeface="Calibri" panose="020F0502020204030204" pitchFamily="34" charset="0"/>
              </a:rPr>
              <a:t>Q: If a foreign object (e.g. sponge) is found to be missing after the surgical wound has been closed, and the incision is reopened for removal prior to the patient leaving the OR, would this be a reportable PAE? </a:t>
            </a:r>
          </a:p>
          <a:p>
            <a:pPr marL="0" indent="0">
              <a:buNone/>
            </a:pPr>
            <a:r>
              <a:rPr lang="en-US" sz="2400" dirty="0">
                <a:latin typeface="Calibri" panose="020F0502020204030204" pitchFamily="34" charset="0"/>
              </a:rPr>
              <a:t>A: </a:t>
            </a:r>
            <a:r>
              <a:rPr lang="en-US" sz="2200" dirty="0">
                <a:latin typeface="Calibri" panose="020F0502020204030204" pitchFamily="34" charset="0"/>
              </a:rPr>
              <a:t>Yes this would be reportable.  For Texas, if the incision is closed and foreign object is still retained, it is a “Foreign Object Retained”.   Please refer to the specifications, definitions and exclusions in the Definitions and Guidance Document. There is a Texas Note that says we are following Joint Commission Object Retained Sentinel Event guideline which states that a foreign object is considered retained if it is not intended to remain, and is incidentally found to be in any part of the patient’s body after completion of the skin closure.  Also please note that there are exclusions.   </a:t>
            </a:r>
          </a:p>
          <a:p>
            <a:pPr marL="0" indent="0">
              <a:buNone/>
            </a:pPr>
            <a:endParaRPr lang="en-US" b="0" dirty="0">
              <a:latin typeface="Calibri" panose="020F0502020204030204" pitchFamily="34" charset="0"/>
            </a:endParaRPr>
          </a:p>
          <a:p>
            <a:pPr marL="0" indent="0">
              <a:buNone/>
            </a:pPr>
            <a:endParaRPr lang="en-US" b="0" dirty="0">
              <a:latin typeface="Calibri" panose="020F0502020204030204" pitchFamily="34" charset="0"/>
            </a:endParaRPr>
          </a:p>
        </p:txBody>
      </p:sp>
    </p:spTree>
    <p:extLst>
      <p:ext uri="{BB962C8B-B14F-4D97-AF65-F5344CB8AC3E}">
        <p14:creationId xmlns:p14="http://schemas.microsoft.com/office/powerpoint/2010/main" val="42121633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2">
                    <a:lumMod val="75000"/>
                  </a:schemeClr>
                </a:solidFill>
                <a:latin typeface="Calibri" panose="020F0502020204030204" pitchFamily="34" charset="0"/>
              </a:rPr>
              <a:t>FAQ—Foreign Object Retained?</a:t>
            </a:r>
          </a:p>
        </p:txBody>
      </p:sp>
      <p:sp>
        <p:nvSpPr>
          <p:cNvPr id="3" name="Content Placeholder 2"/>
          <p:cNvSpPr>
            <a:spLocks noGrp="1"/>
          </p:cNvSpPr>
          <p:nvPr>
            <p:ph idx="1"/>
          </p:nvPr>
        </p:nvSpPr>
        <p:spPr>
          <a:xfrm>
            <a:off x="1752600" y="838200"/>
            <a:ext cx="7239000" cy="5257800"/>
          </a:xfrm>
          <a:solidFill>
            <a:schemeClr val="accent1">
              <a:lumMod val="20000"/>
              <a:lumOff val="80000"/>
            </a:schemeClr>
          </a:solidFill>
          <a:ln>
            <a:solidFill>
              <a:schemeClr val="tx2">
                <a:lumMod val="50000"/>
              </a:schemeClr>
            </a:solidFill>
          </a:ln>
        </p:spPr>
        <p:txBody>
          <a:bodyPr/>
          <a:lstStyle/>
          <a:p>
            <a:pPr marL="0" indent="0">
              <a:buNone/>
            </a:pPr>
            <a:r>
              <a:rPr lang="en-US" sz="2800" b="0" dirty="0">
                <a:latin typeface="Calibri" panose="020F0502020204030204" pitchFamily="34" charset="0"/>
              </a:rPr>
              <a:t>Q: A patient was receiving HH for wound </a:t>
            </a:r>
            <a:r>
              <a:rPr lang="en-US" sz="2800" b="0" dirty="0" err="1">
                <a:latin typeface="Calibri" panose="020F0502020204030204" pitchFamily="34" charset="0"/>
              </a:rPr>
              <a:t>vac</a:t>
            </a:r>
            <a:r>
              <a:rPr lang="en-US" sz="2800" b="0" dirty="0">
                <a:latin typeface="Calibri" panose="020F0502020204030204" pitchFamily="34" charset="0"/>
              </a:rPr>
              <a:t> dressing changes following an I/D of </a:t>
            </a:r>
            <a:r>
              <a:rPr lang="en-US" sz="2800" b="0" dirty="0" err="1">
                <a:latin typeface="Calibri" panose="020F0502020204030204" pitchFamily="34" charset="0"/>
              </a:rPr>
              <a:t>abcess</a:t>
            </a:r>
            <a:r>
              <a:rPr lang="en-US" sz="2800" b="0" dirty="0">
                <a:latin typeface="Calibri" panose="020F0502020204030204" pitchFamily="34" charset="0"/>
              </a:rPr>
              <a:t>.  HH had changed wound </a:t>
            </a:r>
            <a:r>
              <a:rPr lang="en-US" sz="2800" b="0" dirty="0" err="1">
                <a:latin typeface="Calibri" panose="020F0502020204030204" pitchFamily="34" charset="0"/>
              </a:rPr>
              <a:t>vac</a:t>
            </a:r>
            <a:r>
              <a:rPr lang="en-US" sz="2800" b="0" dirty="0">
                <a:latin typeface="Calibri" panose="020F0502020204030204" pitchFamily="34" charset="0"/>
              </a:rPr>
              <a:t> dressing X 1.  Patient then seen in OP and  a 4X4 was found in the wound bed by the OP staff at the facility. Does this meet the PAE criteria?</a:t>
            </a:r>
          </a:p>
          <a:p>
            <a:pPr marL="0" indent="0">
              <a:buNone/>
            </a:pPr>
            <a:r>
              <a:rPr lang="en-US" sz="2400" dirty="0">
                <a:latin typeface="Calibri" panose="020F0502020204030204" pitchFamily="34" charset="0"/>
              </a:rPr>
              <a:t>A: If Home Health did not use any 4X4s for their wound </a:t>
            </a:r>
            <a:r>
              <a:rPr lang="en-US" sz="2400" dirty="0" err="1">
                <a:latin typeface="Calibri" panose="020F0502020204030204" pitchFamily="34" charset="0"/>
              </a:rPr>
              <a:t>vac</a:t>
            </a:r>
            <a:r>
              <a:rPr lang="en-US" sz="2400" dirty="0">
                <a:latin typeface="Calibri" panose="020F0502020204030204" pitchFamily="34" charset="0"/>
              </a:rPr>
              <a:t> dressing change, and especially if it was a radiopaque 4X4, then it would have been left in the wound from the OR, so it would be reportable as a foreign object retained.  </a:t>
            </a:r>
          </a:p>
          <a:p>
            <a:pPr marL="0" indent="0">
              <a:buNone/>
            </a:pPr>
            <a:endParaRPr lang="en-US" b="0" dirty="0">
              <a:latin typeface="Calibri" panose="020F0502020204030204" pitchFamily="34" charset="0"/>
            </a:endParaRPr>
          </a:p>
        </p:txBody>
      </p:sp>
    </p:spTree>
    <p:extLst>
      <p:ext uri="{BB962C8B-B14F-4D97-AF65-F5344CB8AC3E}">
        <p14:creationId xmlns:p14="http://schemas.microsoft.com/office/powerpoint/2010/main" val="36916094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762000"/>
          </a:xfrm>
        </p:spPr>
        <p:txBody>
          <a:bodyPr/>
          <a:lstStyle/>
          <a:p>
            <a:r>
              <a:rPr lang="en-US" sz="4400" dirty="0">
                <a:solidFill>
                  <a:schemeClr val="tx2">
                    <a:lumMod val="75000"/>
                  </a:schemeClr>
                </a:solidFill>
                <a:latin typeface="Calibri" panose="020F0502020204030204" pitchFamily="34" charset="0"/>
              </a:rPr>
              <a:t>TxHSN Reporting Schedule</a:t>
            </a:r>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46</a:t>
            </a:fld>
            <a:endParaRPr lang="en-US" dirty="0">
              <a:solidFill>
                <a:srgbClr val="000000"/>
              </a:solidFill>
            </a:endParaRPr>
          </a:p>
        </p:txBody>
      </p:sp>
      <p:graphicFrame>
        <p:nvGraphicFramePr>
          <p:cNvPr id="6" name="Table 5"/>
          <p:cNvGraphicFramePr>
            <a:graphicFrameLocks noGrp="1"/>
          </p:cNvGraphicFramePr>
          <p:nvPr/>
        </p:nvGraphicFramePr>
        <p:xfrm>
          <a:off x="-1" y="762000"/>
          <a:ext cx="9144000" cy="6096003"/>
        </p:xfrm>
        <a:graphic>
          <a:graphicData uri="http://schemas.openxmlformats.org/drawingml/2006/table">
            <a:tbl>
              <a:tblPr/>
              <a:tblGrid>
                <a:gridCol w="4128096">
                  <a:extLst>
                    <a:ext uri="{9D8B030D-6E8A-4147-A177-3AD203B41FA5}">
                      <a16:colId xmlns:a16="http://schemas.microsoft.com/office/drawing/2014/main" val="20000"/>
                    </a:ext>
                  </a:extLst>
                </a:gridCol>
                <a:gridCol w="1333414">
                  <a:extLst>
                    <a:ext uri="{9D8B030D-6E8A-4147-A177-3AD203B41FA5}">
                      <a16:colId xmlns:a16="http://schemas.microsoft.com/office/drawing/2014/main" val="20001"/>
                    </a:ext>
                  </a:extLst>
                </a:gridCol>
                <a:gridCol w="1146839">
                  <a:extLst>
                    <a:ext uri="{9D8B030D-6E8A-4147-A177-3AD203B41FA5}">
                      <a16:colId xmlns:a16="http://schemas.microsoft.com/office/drawing/2014/main" val="20002"/>
                    </a:ext>
                  </a:extLst>
                </a:gridCol>
                <a:gridCol w="121107">
                  <a:extLst>
                    <a:ext uri="{9D8B030D-6E8A-4147-A177-3AD203B41FA5}">
                      <a16:colId xmlns:a16="http://schemas.microsoft.com/office/drawing/2014/main" val="20003"/>
                    </a:ext>
                  </a:extLst>
                </a:gridCol>
                <a:gridCol w="1157583">
                  <a:extLst>
                    <a:ext uri="{9D8B030D-6E8A-4147-A177-3AD203B41FA5}">
                      <a16:colId xmlns:a16="http://schemas.microsoft.com/office/drawing/2014/main" val="20004"/>
                    </a:ext>
                  </a:extLst>
                </a:gridCol>
                <a:gridCol w="1256961">
                  <a:extLst>
                    <a:ext uri="{9D8B030D-6E8A-4147-A177-3AD203B41FA5}">
                      <a16:colId xmlns:a16="http://schemas.microsoft.com/office/drawing/2014/main" val="20005"/>
                    </a:ext>
                  </a:extLst>
                </a:gridCol>
              </a:tblGrid>
              <a:tr h="67202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2">
                              <a:lumMod val="50000"/>
                            </a:schemeClr>
                          </a:solidFill>
                          <a:effectLst/>
                          <a:latin typeface="Arial" charset="0"/>
                          <a:cs typeface="Arial" charset="0"/>
                        </a:rPr>
                        <a:t>Reporting Quarter</a:t>
                      </a:r>
                      <a:endParaRPr kumimoji="0" lang="en-US" sz="1800" b="0"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Q1: Jan 1  – Mar 31</a:t>
                      </a:r>
                      <a:endParaRPr kumimoji="0" lang="en-US" sz="1600" b="0" i="0" u="none" strike="noStrike" cap="none" normalizeH="0" baseline="0" dirty="0">
                        <a:ln>
                          <a:noFill/>
                        </a:ln>
                        <a:solidFill>
                          <a:schemeClr val="bg2">
                            <a:lumMod val="50000"/>
                          </a:schemeClr>
                        </a:solidFill>
                        <a:effectLst/>
                        <a:latin typeface="Arial"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H1: Jan 1 – June 30</a:t>
                      </a:r>
                      <a:endParaRPr kumimoji="0" lang="en-US" sz="1600" b="0" i="0" u="none" strike="noStrike" cap="none" normalizeH="0" baseline="0" dirty="0">
                        <a:ln>
                          <a:noFill/>
                        </a:ln>
                        <a:solidFill>
                          <a:schemeClr val="bg2">
                            <a:lumMod val="50000"/>
                          </a:schemeClr>
                        </a:solidFill>
                        <a:effectLst/>
                        <a:latin typeface="Arial"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Q3: July 1 – Sept 30</a:t>
                      </a:r>
                      <a:endParaRPr kumimoji="0" lang="en-US" sz="1600" b="0" i="0" u="none" strike="noStrike" cap="none" normalizeH="0" baseline="0" dirty="0">
                        <a:ln>
                          <a:noFill/>
                        </a:ln>
                        <a:solidFill>
                          <a:schemeClr val="bg2">
                            <a:lumMod val="50000"/>
                          </a:schemeClr>
                        </a:solidFill>
                        <a:effectLst/>
                        <a:latin typeface="Arial"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hMerge="1">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H2: July 1 – Dec 31</a:t>
                      </a:r>
                      <a:endParaRPr kumimoji="0" lang="en-US" sz="1600" b="0" i="0" u="none" strike="noStrike" cap="none" normalizeH="0" baseline="0" dirty="0">
                        <a:ln>
                          <a:noFill/>
                        </a:ln>
                        <a:solidFill>
                          <a:schemeClr val="bg2">
                            <a:lumMod val="50000"/>
                          </a:schemeClr>
                        </a:solidFill>
                        <a:effectLst/>
                        <a:latin typeface="Arial"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r h="6044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Facility data submission deadline </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gridSpan="5">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rPr>
                        <a:t>Within 60 days of end of reporting quarter</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54943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0" lang="en-US" sz="1600" b="1" i="0" u="none" strike="noStrike" cap="none" normalizeH="0" baseline="0" dirty="0">
                          <a:ln>
                            <a:noFill/>
                          </a:ln>
                          <a:solidFill>
                            <a:schemeClr val="bg2">
                              <a:lumMod val="50000"/>
                            </a:schemeClr>
                          </a:solidFill>
                          <a:effectLst/>
                          <a:latin typeface="Arial" charset="0"/>
                          <a:cs typeface="Arial" charset="0"/>
                        </a:rPr>
                        <a:t>DSHS takes preliminary data snapshot </a:t>
                      </a:r>
                      <a:endParaRPr kumimoji="0" lang="en-US" sz="1600" b="0"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rPr>
                        <a:t>1-Jun</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rPr>
                        <a:t>1-Sept</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rPr>
                        <a:t>1-Dec</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rPr>
                        <a:t>1-Mar</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extLst>
                  <a:ext uri="{0D108BD9-81ED-4DB2-BD59-A6C34878D82A}">
                    <a16:rowId xmlns:a16="http://schemas.microsoft.com/office/drawing/2014/main" val="10002"/>
                  </a:ext>
                </a:extLst>
              </a:tr>
              <a:tr h="72994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DSHS sends email to facility users review data</a:t>
                      </a:r>
                      <a:endParaRPr kumimoji="0" lang="en-US" sz="1600" b="1" i="1"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~15-Jun</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~15-Sep</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~15-Dec</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~15-Mar</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extLst>
                  <a:ext uri="{0D108BD9-81ED-4DB2-BD59-A6C34878D82A}">
                    <a16:rowId xmlns:a16="http://schemas.microsoft.com/office/drawing/2014/main" val="10003"/>
                  </a:ext>
                </a:extLst>
              </a:tr>
              <a:tr h="55207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Facility data corrections due</a:t>
                      </a:r>
                    </a:p>
                    <a:p>
                      <a:pPr marL="0" marR="0" lvl="0" indent="0" algn="l" defTabSz="914400" rtl="0" eaLnBrk="1" fontAlgn="ctr" latinLnBrk="0" hangingPunct="1">
                        <a:lnSpc>
                          <a:spcPct val="100000"/>
                        </a:lnSpc>
                        <a:spcBef>
                          <a:spcPct val="0"/>
                        </a:spcBef>
                        <a:spcAft>
                          <a:spcPct val="0"/>
                        </a:spcAft>
                        <a:buClrTx/>
                        <a:buSzTx/>
                        <a:buFontTx/>
                        <a:buNone/>
                        <a:tabLst/>
                        <a:defRPr/>
                      </a:pPr>
                      <a:r>
                        <a:rPr kumimoji="0" lang="en-US" sz="1200" b="1" i="0" u="none" strike="noStrike" cap="none" normalizeH="0" baseline="0" dirty="0">
                          <a:ln>
                            <a:noFill/>
                          </a:ln>
                          <a:solidFill>
                            <a:schemeClr val="bg2">
                              <a:lumMod val="50000"/>
                            </a:schemeClr>
                          </a:solidFill>
                          <a:effectLst/>
                          <a:latin typeface="Arial" charset="0"/>
                          <a:cs typeface="Arial" charset="0"/>
                          <a:sym typeface="Wingdings"/>
                        </a:rPr>
                        <a:t> Last day to verify no PAEs to report  for half year</a:t>
                      </a:r>
                      <a:endParaRPr kumimoji="0" lang="en-US" sz="12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30-Jun</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30-Sep</a:t>
                      </a:r>
                      <a:r>
                        <a:rPr kumimoji="0" lang="en-US" sz="1600" b="1" i="0" u="none" strike="noStrike" cap="none" normalizeH="0" baseline="0" dirty="0">
                          <a:ln>
                            <a:noFill/>
                          </a:ln>
                          <a:solidFill>
                            <a:schemeClr val="bg2">
                              <a:lumMod val="50000"/>
                            </a:schemeClr>
                          </a:solidFill>
                          <a:effectLst/>
                          <a:latin typeface="Arial" charset="0"/>
                          <a:cs typeface="Arial" charset="0"/>
                          <a:sym typeface="Wingdings"/>
                        </a:rPr>
                        <a:t></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n-US" sz="1600" b="1" i="0" u="none" strike="noStrike" cap="none" normalizeH="0" baseline="0">
                        <a:ln>
                          <a:noFill/>
                        </a:ln>
                        <a:solidFill>
                          <a:schemeClr val="tx1"/>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31-Dec</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31-Mar</a:t>
                      </a:r>
                      <a:r>
                        <a:rPr kumimoji="0" lang="en-US" sz="1600" b="1" i="0" u="none" strike="noStrike" cap="none" normalizeH="0" baseline="0" dirty="0">
                          <a:ln>
                            <a:noFill/>
                          </a:ln>
                          <a:solidFill>
                            <a:schemeClr val="bg2">
                              <a:lumMod val="50000"/>
                            </a:schemeClr>
                          </a:solidFill>
                          <a:effectLst/>
                          <a:latin typeface="Arial" charset="0"/>
                          <a:cs typeface="Arial" charset="0"/>
                          <a:sym typeface="Wingdings"/>
                        </a:rPr>
                        <a:t></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extLst>
                  <a:ext uri="{0D108BD9-81ED-4DB2-BD59-A6C34878D82A}">
                    <a16:rowId xmlns:a16="http://schemas.microsoft.com/office/drawing/2014/main" val="10004"/>
                  </a:ext>
                </a:extLst>
              </a:tr>
              <a:tr h="54943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DSHS takes final data snapshot </a:t>
                      </a:r>
                      <a:endParaRPr kumimoji="0" lang="en-US" sz="1600" b="0"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rPr>
                        <a:t>1-July</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rPr>
                        <a:t>1-Oct</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rPr>
                        <a:t>1-Jan</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rPr>
                        <a:t>1-Apr</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extLst>
                  <a:ext uri="{0D108BD9-81ED-4DB2-BD59-A6C34878D82A}">
                    <a16:rowId xmlns:a16="http://schemas.microsoft.com/office/drawing/2014/main" val="10005"/>
                  </a:ext>
                </a:extLst>
              </a:tr>
              <a:tr h="73258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DSHS sends email to facility to review data summary and make comments</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NA</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15-Oct</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NA</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15-Apr</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extLst>
                  <a:ext uri="{0D108BD9-81ED-4DB2-BD59-A6C34878D82A}">
                    <a16:rowId xmlns:a16="http://schemas.microsoft.com/office/drawing/2014/main" val="10006"/>
                  </a:ext>
                </a:extLst>
              </a:tr>
              <a:tr h="49447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Facility comment period deadline </a:t>
                      </a: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NA</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30-Oct</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NA</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30-Apr</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349E">
                        <a:lumMod val="20000"/>
                        <a:lumOff val="80000"/>
                      </a:srgbClr>
                    </a:solidFill>
                  </a:tcPr>
                </a:tc>
                <a:extLst>
                  <a:ext uri="{0D108BD9-81ED-4DB2-BD59-A6C34878D82A}">
                    <a16:rowId xmlns:a16="http://schemas.microsoft.com/office/drawing/2014/main" val="10007"/>
                  </a:ext>
                </a:extLst>
              </a:tr>
              <a:tr h="51282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DSHS reviews comments </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NA</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15-Nov</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NA</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15-May</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extLst>
                  <a:ext uri="{0D108BD9-81ED-4DB2-BD59-A6C34878D82A}">
                    <a16:rowId xmlns:a16="http://schemas.microsoft.com/office/drawing/2014/main" val="10008"/>
                  </a:ext>
                </a:extLst>
              </a:tr>
              <a:tr h="69870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sng" strike="noStrike" cap="none" normalizeH="0" baseline="0" dirty="0">
                          <a:ln>
                            <a:noFill/>
                          </a:ln>
                          <a:solidFill>
                            <a:schemeClr val="bg2">
                              <a:lumMod val="50000"/>
                            </a:schemeClr>
                          </a:solidFill>
                          <a:effectLst/>
                          <a:latin typeface="Arial" charset="0"/>
                          <a:cs typeface="Arial" charset="0"/>
                        </a:rPr>
                        <a:t>Public posting of data summary with approved comments</a:t>
                      </a:r>
                      <a:endParaRPr kumimoji="0" lang="en-US" sz="1600" b="1" i="0" u="sng"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NA</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sng" strike="noStrike" cap="none" normalizeH="0" baseline="0" dirty="0">
                          <a:ln>
                            <a:noFill/>
                          </a:ln>
                          <a:solidFill>
                            <a:schemeClr val="bg2">
                              <a:lumMod val="50000"/>
                            </a:schemeClr>
                          </a:solidFill>
                          <a:effectLst/>
                          <a:latin typeface="Arial" charset="0"/>
                          <a:cs typeface="Arial" charset="0"/>
                        </a:rPr>
                        <a:t>1-Dec</a:t>
                      </a:r>
                      <a:endParaRPr kumimoji="0" lang="en-US" sz="1600" b="1" i="0" u="sng"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hMerge="1">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FF0000"/>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2">
                              <a:lumMod val="50000"/>
                            </a:schemeClr>
                          </a:solidFill>
                          <a:effectLst/>
                          <a:latin typeface="Arial" charset="0"/>
                          <a:cs typeface="Arial" charset="0"/>
                        </a:rPr>
                        <a:t>NA</a:t>
                      </a:r>
                      <a:endParaRPr kumimoji="0" lang="en-US" sz="1600" b="1" i="0" u="none"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600" b="1" i="0" u="sng" strike="noStrike" cap="none" normalizeH="0" baseline="0" dirty="0">
                          <a:ln>
                            <a:noFill/>
                          </a:ln>
                          <a:solidFill>
                            <a:schemeClr val="bg2">
                              <a:lumMod val="50000"/>
                            </a:schemeClr>
                          </a:solidFill>
                          <a:effectLst/>
                          <a:latin typeface="Arial" charset="0"/>
                          <a:cs typeface="Arial" charset="0"/>
                        </a:rPr>
                        <a:t>1-Jun</a:t>
                      </a:r>
                      <a:endParaRPr kumimoji="0" lang="en-US" sz="1600" b="1" i="0" u="sng" strike="noStrike" cap="none" normalizeH="0" baseline="0" dirty="0">
                        <a:ln>
                          <a:noFill/>
                        </a:ln>
                        <a:solidFill>
                          <a:schemeClr val="bg2">
                            <a:lumMod val="50000"/>
                          </a:schemeClr>
                        </a:solidFill>
                        <a:effectLst/>
                        <a:latin typeface="Arial" charset="0"/>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2D2D2">
                        <a:lumMod val="60000"/>
                        <a:lumOff val="40000"/>
                      </a:srgbClr>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2325288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 No PAE Events</a:t>
            </a:r>
          </a:p>
        </p:txBody>
      </p:sp>
      <p:sp>
        <p:nvSpPr>
          <p:cNvPr id="3" name="Content Placeholder 2"/>
          <p:cNvSpPr>
            <a:spLocks noGrp="1"/>
          </p:cNvSpPr>
          <p:nvPr>
            <p:ph idx="1"/>
          </p:nvPr>
        </p:nvSpPr>
        <p:spPr>
          <a:xfrm>
            <a:off x="1295400" y="762000"/>
            <a:ext cx="7696200" cy="5486400"/>
          </a:xfrm>
          <a:solidFill>
            <a:srgbClr val="CCECFF"/>
          </a:solidFill>
        </p:spPr>
        <p:txBody>
          <a:bodyPr/>
          <a:lstStyle/>
          <a:p>
            <a:r>
              <a:rPr lang="en-US" sz="2400" b="0" dirty="0">
                <a:latin typeface="Calibri" panose="020F0502020204030204" pitchFamily="34" charset="0"/>
              </a:rPr>
              <a:t>Every facility must either:</a:t>
            </a:r>
          </a:p>
          <a:p>
            <a:pPr lvl="1"/>
            <a:r>
              <a:rPr lang="en-US" sz="2400" b="0" dirty="0">
                <a:latin typeface="Calibri" panose="020F0502020204030204" pitchFamily="34" charset="0"/>
              </a:rPr>
              <a:t>Report actual events that have occurred  OR</a:t>
            </a:r>
          </a:p>
          <a:p>
            <a:pPr lvl="1"/>
            <a:r>
              <a:rPr lang="en-US" sz="2400" b="0" dirty="0">
                <a:latin typeface="Calibri" panose="020F0502020204030204" pitchFamily="34" charset="0"/>
              </a:rPr>
              <a:t>Confirm you have nothing to report for the Half year.</a:t>
            </a:r>
          </a:p>
          <a:p>
            <a:r>
              <a:rPr lang="en-US" sz="2400" b="0" dirty="0">
                <a:latin typeface="Calibri" panose="020F0502020204030204" pitchFamily="34" charset="0"/>
              </a:rPr>
              <a:t>Facilities who do NOT have any PAEs to report should confirm this in TxHSN for each half year time period.</a:t>
            </a:r>
          </a:p>
          <a:p>
            <a:pPr lvl="1"/>
            <a:r>
              <a:rPr lang="en-US" sz="2400" b="0" strike="sngStrike" dirty="0">
                <a:latin typeface="Calibri" panose="020F0502020204030204" pitchFamily="34" charset="0"/>
              </a:rPr>
              <a:t>In mid June</a:t>
            </a:r>
            <a:r>
              <a:rPr lang="en-US" sz="2400" b="0" dirty="0">
                <a:latin typeface="Calibri" panose="020F0502020204030204" pitchFamily="34" charset="0"/>
              </a:rPr>
              <a:t>, Starting April 1, you can confirm No PAE events for H1 (Jan – June).  This must be completed no later than September 30</a:t>
            </a:r>
            <a:r>
              <a:rPr lang="en-US" sz="2400" b="0" baseline="30000" dirty="0">
                <a:latin typeface="Calibri" panose="020F0502020204030204" pitchFamily="34" charset="0"/>
              </a:rPr>
              <a:t>th</a:t>
            </a:r>
            <a:r>
              <a:rPr lang="en-US" sz="2400" b="0" dirty="0">
                <a:latin typeface="Calibri" panose="020F0502020204030204" pitchFamily="34" charset="0"/>
              </a:rPr>
              <a:t> for H1. (June 30 is soft deadline)</a:t>
            </a:r>
          </a:p>
          <a:p>
            <a:pPr lvl="1"/>
            <a:r>
              <a:rPr lang="en-US" sz="2400" b="0" strike="sngStrike" dirty="0">
                <a:latin typeface="Calibri" panose="020F0502020204030204" pitchFamily="34" charset="0"/>
              </a:rPr>
              <a:t>In mid December, </a:t>
            </a:r>
            <a:r>
              <a:rPr lang="en-US" sz="2400" b="0" dirty="0">
                <a:latin typeface="Calibri" panose="020F0502020204030204" pitchFamily="34" charset="0"/>
              </a:rPr>
              <a:t>Starting October 1, you can confirm No PAE events to report for H2 (July – Dec). This must be completed no later than March 31</a:t>
            </a:r>
            <a:r>
              <a:rPr lang="en-US" sz="2400" b="0" baseline="30000" dirty="0">
                <a:latin typeface="Calibri" panose="020F0502020204030204" pitchFamily="34" charset="0"/>
              </a:rPr>
              <a:t>st</a:t>
            </a:r>
            <a:r>
              <a:rPr lang="en-US" sz="2400" b="0" dirty="0">
                <a:latin typeface="Calibri" panose="020F0502020204030204" pitchFamily="34" charset="0"/>
              </a:rPr>
              <a:t> for H2. (Dec 31 is soft deadline)</a:t>
            </a:r>
          </a:p>
          <a:p>
            <a:endParaRPr lang="en-US" dirty="0"/>
          </a:p>
        </p:txBody>
      </p:sp>
      <p:sp>
        <p:nvSpPr>
          <p:cNvPr id="4" name="Slide Number Placeholder 3"/>
          <p:cNvSpPr>
            <a:spLocks noGrp="1"/>
          </p:cNvSpPr>
          <p:nvPr>
            <p:ph type="sldNum" sz="quarter" idx="10"/>
          </p:nvPr>
        </p:nvSpPr>
        <p:spPr/>
        <p:txBody>
          <a:bodyPr/>
          <a:lstStyle/>
          <a:p>
            <a:pPr>
              <a:defRPr/>
            </a:pPr>
            <a:fld id="{D1524718-E495-42AF-83A0-8A0F4FF8CD22}"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8788773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Report No PAE Events Calendar</a:t>
            </a:r>
            <a:endParaRPr lang="en-US" dirty="0"/>
          </a:p>
        </p:txBody>
      </p:sp>
      <p:pic>
        <p:nvPicPr>
          <p:cNvPr id="4" name="Picture 3"/>
          <p:cNvPicPr>
            <a:picLocks noChangeAspect="1"/>
          </p:cNvPicPr>
          <p:nvPr/>
        </p:nvPicPr>
        <p:blipFill>
          <a:blip r:embed="rId3"/>
          <a:stretch>
            <a:fillRect/>
          </a:stretch>
        </p:blipFill>
        <p:spPr>
          <a:xfrm>
            <a:off x="152400" y="3124200"/>
            <a:ext cx="8839200" cy="1879600"/>
          </a:xfrm>
          <a:prstGeom prst="rect">
            <a:avLst/>
          </a:prstGeom>
          <a:ln>
            <a:solidFill>
              <a:srgbClr val="000000"/>
            </a:solidFill>
          </a:ln>
        </p:spPr>
      </p:pic>
      <p:sp>
        <p:nvSpPr>
          <p:cNvPr id="5" name="Rounded Rectangular Callout 4"/>
          <p:cNvSpPr/>
          <p:nvPr/>
        </p:nvSpPr>
        <p:spPr>
          <a:xfrm>
            <a:off x="1676400" y="1752600"/>
            <a:ext cx="7010400" cy="840386"/>
          </a:xfrm>
          <a:prstGeom prst="wedgeRoundRectCallout">
            <a:avLst>
              <a:gd name="adj1" fmla="val -17723"/>
              <a:gd name="adj2" fmla="val 30393"/>
              <a:gd name="adj3" fmla="val 16667"/>
            </a:avLst>
          </a:prstGeom>
          <a:solidFill>
            <a:schemeClr val="tx2">
              <a:lumMod val="20000"/>
              <a:lumOff val="80000"/>
            </a:schemeClr>
          </a:solidFill>
          <a:ln w="28575">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solidFill>
                  <a:schemeClr val="bg2">
                    <a:lumMod val="50000"/>
                  </a:schemeClr>
                </a:solidFill>
                <a:latin typeface="Calibri" panose="020F0502020204030204" pitchFamily="34" charset="0"/>
              </a:rPr>
              <a:t>Repeatable calendar for Reporting No PAE Events</a:t>
            </a:r>
          </a:p>
        </p:txBody>
      </p:sp>
    </p:spTree>
    <p:extLst>
      <p:ext uri="{BB962C8B-B14F-4D97-AF65-F5344CB8AC3E}">
        <p14:creationId xmlns:p14="http://schemas.microsoft.com/office/powerpoint/2010/main" val="299412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Report No PAE Events Calendar</a:t>
            </a:r>
            <a:endParaRPr lang="en-US" dirty="0"/>
          </a:p>
        </p:txBody>
      </p:sp>
      <p:sp>
        <p:nvSpPr>
          <p:cNvPr id="3" name="Content Placeholder 2"/>
          <p:cNvSpPr>
            <a:spLocks noGrp="1"/>
          </p:cNvSpPr>
          <p:nvPr>
            <p:ph idx="1"/>
          </p:nvPr>
        </p:nvSpPr>
        <p:spPr/>
        <p:txBody>
          <a:bodyPr/>
          <a:lstStyle/>
          <a:p>
            <a:pPr marL="0" indent="0">
              <a:buNone/>
            </a:pPr>
            <a:r>
              <a:rPr lang="en-US" dirty="0"/>
              <a:t> </a:t>
            </a:r>
          </a:p>
          <a:p>
            <a:endParaRPr lang="en-US" dirty="0"/>
          </a:p>
          <a:p>
            <a:endParaRPr lang="en-US" dirty="0"/>
          </a:p>
        </p:txBody>
      </p:sp>
      <p:pic>
        <p:nvPicPr>
          <p:cNvPr id="6" name="Picture 5"/>
          <p:cNvPicPr>
            <a:picLocks noChangeAspect="1"/>
          </p:cNvPicPr>
          <p:nvPr/>
        </p:nvPicPr>
        <p:blipFill>
          <a:blip r:embed="rId3"/>
          <a:stretch>
            <a:fillRect/>
          </a:stretch>
        </p:blipFill>
        <p:spPr>
          <a:xfrm>
            <a:off x="166817" y="4191000"/>
            <a:ext cx="8839200" cy="1828800"/>
          </a:xfrm>
          <a:prstGeom prst="rect">
            <a:avLst/>
          </a:prstGeom>
        </p:spPr>
      </p:pic>
      <p:sp>
        <p:nvSpPr>
          <p:cNvPr id="7" name="Rounded Rectangular Callout 6"/>
          <p:cNvSpPr/>
          <p:nvPr/>
        </p:nvSpPr>
        <p:spPr>
          <a:xfrm>
            <a:off x="4890187" y="884938"/>
            <a:ext cx="2739081" cy="1151172"/>
          </a:xfrm>
          <a:prstGeom prst="wedgeRoundRectCallout">
            <a:avLst>
              <a:gd name="adj1" fmla="val -57688"/>
              <a:gd name="adj2" fmla="val 323157"/>
              <a:gd name="adj3" fmla="val 16667"/>
            </a:avLst>
          </a:prstGeom>
          <a:solidFill>
            <a:srgbClr val="FAEB8E"/>
          </a:solidFill>
          <a:ln w="28575">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2">
                    <a:lumMod val="50000"/>
                  </a:schemeClr>
                </a:solidFill>
                <a:latin typeface="Calibri" panose="020F0502020204030204" pitchFamily="34" charset="0"/>
              </a:rPr>
              <a:t>Oct 1--First Day you can Report for H2</a:t>
            </a:r>
          </a:p>
        </p:txBody>
      </p:sp>
      <p:sp>
        <p:nvSpPr>
          <p:cNvPr id="8" name="Rounded Rectangular Callout 7"/>
          <p:cNvSpPr/>
          <p:nvPr/>
        </p:nvSpPr>
        <p:spPr>
          <a:xfrm>
            <a:off x="5943600" y="2311449"/>
            <a:ext cx="2673178" cy="1108987"/>
          </a:xfrm>
          <a:prstGeom prst="wedgeRoundRectCallout">
            <a:avLst>
              <a:gd name="adj1" fmla="val 61819"/>
              <a:gd name="adj2" fmla="val 217490"/>
              <a:gd name="adj3" fmla="val 16667"/>
            </a:avLst>
          </a:prstGeom>
          <a:solidFill>
            <a:srgbClr val="FAEB8E"/>
          </a:solidFill>
          <a:ln w="28575">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2">
                    <a:lumMod val="50000"/>
                  </a:schemeClr>
                </a:solidFill>
                <a:latin typeface="Calibri" panose="020F0502020204030204" pitchFamily="34" charset="0"/>
              </a:rPr>
              <a:t>Mar 31--Last Day to Report for H2</a:t>
            </a:r>
          </a:p>
        </p:txBody>
      </p:sp>
      <p:sp>
        <p:nvSpPr>
          <p:cNvPr id="9" name="Rounded Rectangular Callout 8"/>
          <p:cNvSpPr/>
          <p:nvPr/>
        </p:nvSpPr>
        <p:spPr>
          <a:xfrm>
            <a:off x="1995617" y="2311449"/>
            <a:ext cx="2590800" cy="1143391"/>
          </a:xfrm>
          <a:prstGeom prst="wedgeRoundRectCallout">
            <a:avLst>
              <a:gd name="adj1" fmla="val 44938"/>
              <a:gd name="adj2" fmla="val 199670"/>
              <a:gd name="adj3" fmla="val 16667"/>
            </a:avLst>
          </a:prstGeom>
          <a:solidFill>
            <a:srgbClr val="CBECBA"/>
          </a:solidFill>
          <a:ln w="28575">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2">
                    <a:lumMod val="50000"/>
                  </a:schemeClr>
                </a:solidFill>
                <a:latin typeface="Calibri" panose="020F0502020204030204" pitchFamily="34" charset="0"/>
              </a:rPr>
              <a:t>Sept 30--Last Day</a:t>
            </a:r>
          </a:p>
          <a:p>
            <a:pPr algn="ctr"/>
            <a:r>
              <a:rPr lang="en-US" sz="2400" dirty="0">
                <a:solidFill>
                  <a:schemeClr val="bg2">
                    <a:lumMod val="50000"/>
                  </a:schemeClr>
                </a:solidFill>
                <a:latin typeface="Calibri" panose="020F0502020204030204" pitchFamily="34" charset="0"/>
              </a:rPr>
              <a:t>to Report for H1</a:t>
            </a:r>
          </a:p>
        </p:txBody>
      </p:sp>
      <p:sp>
        <p:nvSpPr>
          <p:cNvPr id="10" name="Rounded Rectangular Callout 9"/>
          <p:cNvSpPr/>
          <p:nvPr/>
        </p:nvSpPr>
        <p:spPr>
          <a:xfrm>
            <a:off x="838200" y="804637"/>
            <a:ext cx="2895600" cy="1311775"/>
          </a:xfrm>
          <a:prstGeom prst="wedgeRoundRectCallout">
            <a:avLst>
              <a:gd name="adj1" fmla="val -68568"/>
              <a:gd name="adj2" fmla="val 283928"/>
              <a:gd name="adj3" fmla="val 16667"/>
            </a:avLst>
          </a:prstGeom>
          <a:solidFill>
            <a:srgbClr val="CBECBA"/>
          </a:solidFill>
          <a:ln w="28575">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2">
                    <a:lumMod val="50000"/>
                  </a:schemeClr>
                </a:solidFill>
                <a:latin typeface="Calibri" panose="020F0502020204030204" pitchFamily="34" charset="0"/>
              </a:rPr>
              <a:t>April 1--First Day you can Report for H1</a:t>
            </a:r>
          </a:p>
        </p:txBody>
      </p:sp>
    </p:spTree>
    <p:extLst>
      <p:ext uri="{BB962C8B-B14F-4D97-AF65-F5344CB8AC3E}">
        <p14:creationId xmlns:p14="http://schemas.microsoft.com/office/powerpoint/2010/main" val="190636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610600" cy="762000"/>
          </a:xfrm>
        </p:spPr>
        <p:txBody>
          <a:bodyPr/>
          <a:lstStyle/>
          <a:p>
            <a:r>
              <a:rPr lang="en-US" sz="4400" dirty="0">
                <a:solidFill>
                  <a:schemeClr val="tx2">
                    <a:lumMod val="75000"/>
                  </a:schemeClr>
                </a:solidFill>
                <a:latin typeface="Calibri" panose="020F0502020204030204" pitchFamily="34" charset="0"/>
              </a:rPr>
              <a:t>Where is the Annual Survey?</a:t>
            </a:r>
          </a:p>
        </p:txBody>
      </p:sp>
      <p:sp>
        <p:nvSpPr>
          <p:cNvPr id="3" name="Content Placeholder 2"/>
          <p:cNvSpPr>
            <a:spLocks noGrp="1"/>
          </p:cNvSpPr>
          <p:nvPr>
            <p:ph idx="1"/>
          </p:nvPr>
        </p:nvSpPr>
        <p:spPr>
          <a:xfrm>
            <a:off x="1371600" y="838200"/>
            <a:ext cx="7658100" cy="5410200"/>
          </a:xfrm>
          <a:solidFill>
            <a:schemeClr val="accent1">
              <a:lumMod val="20000"/>
              <a:lumOff val="80000"/>
            </a:schemeClr>
          </a:solidFill>
          <a:ln>
            <a:solidFill>
              <a:schemeClr val="tx2">
                <a:lumMod val="50000"/>
              </a:schemeClr>
            </a:solidFill>
          </a:ln>
        </p:spPr>
        <p:txBody>
          <a:bodyPr/>
          <a:lstStyle/>
          <a:p>
            <a:pPr>
              <a:buFont typeface="Arial" panose="020B0604020202020204" pitchFamily="34" charset="0"/>
              <a:buChar char="•"/>
            </a:pPr>
            <a:r>
              <a:rPr lang="en-US" b="0" dirty="0">
                <a:latin typeface="Calibri" panose="020F0502020204030204" pitchFamily="34" charset="0"/>
              </a:rPr>
              <a:t>Facilities that submit HAI data to NHSN for Texas reporting will complete the annual survey in NHSN which is then exported to TxHSN with the HAI data.</a:t>
            </a:r>
          </a:p>
          <a:p>
            <a:r>
              <a:rPr lang="en-US" b="0" dirty="0">
                <a:latin typeface="Calibri" panose="020F0502020204030204" pitchFamily="34" charset="0"/>
              </a:rPr>
              <a:t>All other facilities will complete the annual survey in </a:t>
            </a:r>
            <a:r>
              <a:rPr lang="en-US" b="0" dirty="0">
                <a:solidFill>
                  <a:srgbClr val="FF0000"/>
                </a:solidFill>
                <a:latin typeface="Calibri" panose="020F0502020204030204" pitchFamily="34" charset="0"/>
              </a:rPr>
              <a:t>TxHSN</a:t>
            </a:r>
            <a:r>
              <a:rPr lang="en-US" b="0" dirty="0">
                <a:latin typeface="Calibri" panose="020F0502020204030204" pitchFamily="34" charset="0"/>
              </a:rPr>
              <a:t>.</a:t>
            </a:r>
          </a:p>
          <a:p>
            <a:r>
              <a:rPr lang="en-US" b="0" dirty="0">
                <a:latin typeface="Calibri" panose="020F0502020204030204" pitchFamily="34" charset="0"/>
              </a:rPr>
              <a:t>PAE users should complete the annual survey NO LATER than June 30</a:t>
            </a:r>
            <a:r>
              <a:rPr lang="en-US" b="0" baseline="30000" dirty="0">
                <a:latin typeface="Calibri" panose="020F0502020204030204" pitchFamily="34" charset="0"/>
              </a:rPr>
              <a:t>th</a:t>
            </a:r>
            <a:r>
              <a:rPr lang="en-US" b="0" dirty="0">
                <a:latin typeface="Calibri" panose="020F0502020204030204" pitchFamily="34" charset="0"/>
              </a:rPr>
              <a:t> for the previous calendar year.  </a:t>
            </a:r>
            <a:endParaRPr lang="en-US" sz="2400" dirty="0"/>
          </a:p>
          <a:p>
            <a:endParaRPr lang="en-US" sz="2400" dirty="0"/>
          </a:p>
        </p:txBody>
      </p:sp>
      <p:sp>
        <p:nvSpPr>
          <p:cNvPr id="4" name="Slide Number Placeholder 3"/>
          <p:cNvSpPr>
            <a:spLocks noGrp="1"/>
          </p:cNvSpPr>
          <p:nvPr>
            <p:ph type="sldNum" sz="quarter" idx="10"/>
          </p:nvPr>
        </p:nvSpPr>
        <p:spPr/>
        <p:txBody>
          <a:bodyPr/>
          <a:lstStyle/>
          <a:p>
            <a:pPr>
              <a:defRPr/>
            </a:pPr>
            <a:fld id="{D1524718-E495-42AF-83A0-8A0F4FF8CD22}"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7453877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latin typeface="Calibri" panose="020F0502020204030204" pitchFamily="34" charset="0"/>
              </a:rPr>
              <a:t>Report No PAE Event in </a:t>
            </a:r>
            <a:r>
              <a:rPr lang="en-US" sz="4400" dirty="0" err="1">
                <a:latin typeface="Calibri" panose="020F0502020204030204" pitchFamily="34" charset="0"/>
              </a:rPr>
              <a:t>TxHSN</a:t>
            </a:r>
            <a:endParaRPr lang="en-US" sz="4400" dirty="0">
              <a:latin typeface="Calibri" panose="020F0502020204030204" pitchFamily="34" charset="0"/>
            </a:endParaRPr>
          </a:p>
        </p:txBody>
      </p:sp>
      <p:pic>
        <p:nvPicPr>
          <p:cNvPr id="3" name="Picture 2"/>
          <p:cNvPicPr>
            <a:picLocks noChangeAspect="1"/>
          </p:cNvPicPr>
          <p:nvPr/>
        </p:nvPicPr>
        <p:blipFill>
          <a:blip r:embed="rId3"/>
          <a:stretch>
            <a:fillRect/>
          </a:stretch>
        </p:blipFill>
        <p:spPr>
          <a:xfrm>
            <a:off x="0" y="609600"/>
            <a:ext cx="9144000" cy="4419600"/>
          </a:xfrm>
          <a:prstGeom prst="rect">
            <a:avLst/>
          </a:prstGeom>
          <a:ln>
            <a:solidFill>
              <a:schemeClr val="tx1">
                <a:lumMod val="75000"/>
              </a:schemeClr>
            </a:solidFill>
          </a:ln>
        </p:spPr>
      </p:pic>
      <p:sp>
        <p:nvSpPr>
          <p:cNvPr id="4" name="Rectangle 3"/>
          <p:cNvSpPr/>
          <p:nvPr/>
        </p:nvSpPr>
        <p:spPr bwMode="auto">
          <a:xfrm>
            <a:off x="4343400" y="2277035"/>
            <a:ext cx="1600200" cy="220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p:cNvSpPr/>
          <p:nvPr/>
        </p:nvSpPr>
        <p:spPr bwMode="auto">
          <a:xfrm>
            <a:off x="7543800" y="2286000"/>
            <a:ext cx="1600200" cy="2209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551761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28" y="76200"/>
            <a:ext cx="8591372" cy="650783"/>
          </a:xfrm>
        </p:spPr>
        <p:txBody>
          <a:bodyPr/>
          <a:lstStyle/>
          <a:p>
            <a:r>
              <a:rPr lang="en-US" sz="4400" dirty="0">
                <a:solidFill>
                  <a:schemeClr val="tx2">
                    <a:lumMod val="75000"/>
                  </a:schemeClr>
                </a:solidFill>
                <a:latin typeface="Calibri" panose="020F0502020204030204" pitchFamily="34" charset="0"/>
              </a:rPr>
              <a:t>HCS Consumer Report</a:t>
            </a:r>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51</a:t>
            </a:fld>
            <a:endParaRPr lang="en-US">
              <a:solidFill>
                <a:srgbClr val="000000"/>
              </a:solidFill>
            </a:endParaRPr>
          </a:p>
        </p:txBody>
      </p:sp>
      <p:pic>
        <p:nvPicPr>
          <p:cNvPr id="4" name="Picture 3"/>
          <p:cNvPicPr>
            <a:picLocks noChangeAspect="1"/>
          </p:cNvPicPr>
          <p:nvPr/>
        </p:nvPicPr>
        <p:blipFill>
          <a:blip r:embed="rId3" cstate="print"/>
          <a:stretch>
            <a:fillRect/>
          </a:stretch>
        </p:blipFill>
        <p:spPr>
          <a:xfrm>
            <a:off x="970221" y="2255728"/>
            <a:ext cx="8173779" cy="1502755"/>
          </a:xfrm>
          <a:prstGeom prst="rect">
            <a:avLst/>
          </a:prstGeom>
        </p:spPr>
      </p:pic>
      <p:pic>
        <p:nvPicPr>
          <p:cNvPr id="5" name="Picture 4"/>
          <p:cNvPicPr>
            <a:picLocks noChangeAspect="1"/>
          </p:cNvPicPr>
          <p:nvPr/>
        </p:nvPicPr>
        <p:blipFill>
          <a:blip r:embed="rId4" cstate="print"/>
          <a:stretch>
            <a:fillRect/>
          </a:stretch>
        </p:blipFill>
        <p:spPr>
          <a:xfrm>
            <a:off x="970220" y="3786583"/>
            <a:ext cx="7945179" cy="2149127"/>
          </a:xfrm>
          <a:prstGeom prst="rect">
            <a:avLst/>
          </a:prstGeom>
        </p:spPr>
      </p:pic>
      <p:pic>
        <p:nvPicPr>
          <p:cNvPr id="7" name="Picture 6"/>
          <p:cNvPicPr>
            <a:picLocks noChangeAspect="1"/>
          </p:cNvPicPr>
          <p:nvPr/>
        </p:nvPicPr>
        <p:blipFill>
          <a:blip r:embed="rId5" cstate="print"/>
          <a:stretch>
            <a:fillRect/>
          </a:stretch>
        </p:blipFill>
        <p:spPr>
          <a:xfrm>
            <a:off x="970221" y="1419638"/>
            <a:ext cx="2619375" cy="838200"/>
          </a:xfrm>
          <a:prstGeom prst="rect">
            <a:avLst/>
          </a:prstGeom>
        </p:spPr>
      </p:pic>
      <p:pic>
        <p:nvPicPr>
          <p:cNvPr id="8" name="Picture 7"/>
          <p:cNvPicPr>
            <a:picLocks noChangeAspect="1"/>
          </p:cNvPicPr>
          <p:nvPr/>
        </p:nvPicPr>
        <p:blipFill>
          <a:blip r:embed="rId6" cstate="print"/>
          <a:stretch>
            <a:fillRect/>
          </a:stretch>
        </p:blipFill>
        <p:spPr>
          <a:xfrm>
            <a:off x="970220" y="810038"/>
            <a:ext cx="2619376" cy="609600"/>
          </a:xfrm>
          <a:prstGeom prst="rect">
            <a:avLst/>
          </a:prstGeom>
        </p:spPr>
      </p:pic>
      <p:sp>
        <p:nvSpPr>
          <p:cNvPr id="10" name="Rectangle 9"/>
          <p:cNvSpPr/>
          <p:nvPr/>
        </p:nvSpPr>
        <p:spPr>
          <a:xfrm>
            <a:off x="204715" y="1664101"/>
            <a:ext cx="609602" cy="1746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9228" y="6324600"/>
            <a:ext cx="3714572"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7"/>
          <a:stretch>
            <a:fillRect/>
          </a:stretch>
        </p:blipFill>
        <p:spPr>
          <a:xfrm>
            <a:off x="970220" y="3700063"/>
            <a:ext cx="8173780" cy="2564375"/>
          </a:xfrm>
          <a:prstGeom prst="rect">
            <a:avLst/>
          </a:prstGeom>
        </p:spPr>
      </p:pic>
      <p:sp>
        <p:nvSpPr>
          <p:cNvPr id="11" name="Rectangle 10"/>
          <p:cNvSpPr/>
          <p:nvPr/>
        </p:nvSpPr>
        <p:spPr>
          <a:xfrm>
            <a:off x="3599341" y="810038"/>
            <a:ext cx="5544659" cy="1431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92488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Report No PAE Event in </a:t>
            </a:r>
            <a:r>
              <a:rPr lang="en-US" dirty="0" err="1">
                <a:latin typeface="Calibri" panose="020F0502020204030204" pitchFamily="34" charset="0"/>
              </a:rPr>
              <a:t>TxHSN</a:t>
            </a:r>
            <a:endParaRPr lang="en-US" dirty="0"/>
          </a:p>
        </p:txBody>
      </p:sp>
      <p:pic>
        <p:nvPicPr>
          <p:cNvPr id="3" name="Picture 2"/>
          <p:cNvPicPr>
            <a:picLocks noChangeAspect="1"/>
          </p:cNvPicPr>
          <p:nvPr/>
        </p:nvPicPr>
        <p:blipFill>
          <a:blip r:embed="rId3"/>
          <a:stretch>
            <a:fillRect/>
          </a:stretch>
        </p:blipFill>
        <p:spPr>
          <a:xfrm>
            <a:off x="0" y="762000"/>
            <a:ext cx="9144000" cy="4343400"/>
          </a:xfrm>
          <a:prstGeom prst="rect">
            <a:avLst/>
          </a:prstGeom>
          <a:ln>
            <a:solidFill>
              <a:schemeClr val="tx1">
                <a:lumMod val="75000"/>
              </a:schemeClr>
            </a:solidFill>
          </a:ln>
        </p:spPr>
      </p:pic>
      <p:sp>
        <p:nvSpPr>
          <p:cNvPr id="4" name="Rectangle 3"/>
          <p:cNvSpPr/>
          <p:nvPr/>
        </p:nvSpPr>
        <p:spPr bwMode="auto">
          <a:xfrm>
            <a:off x="4343400" y="2438400"/>
            <a:ext cx="1600200" cy="2057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p:cNvSpPr/>
          <p:nvPr/>
        </p:nvSpPr>
        <p:spPr bwMode="auto">
          <a:xfrm>
            <a:off x="7566212" y="2438400"/>
            <a:ext cx="1577788" cy="2057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8077001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610600" cy="650783"/>
          </a:xfrm>
        </p:spPr>
        <p:txBody>
          <a:bodyPr/>
          <a:lstStyle/>
          <a:p>
            <a:r>
              <a:rPr lang="en-US" sz="4400" dirty="0">
                <a:solidFill>
                  <a:schemeClr val="tx2">
                    <a:lumMod val="75000"/>
                  </a:schemeClr>
                </a:solidFill>
                <a:latin typeface="Calibri" panose="020F0502020204030204" pitchFamily="34" charset="0"/>
              </a:rPr>
              <a:t>HCS Consumer Report</a:t>
            </a:r>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53</a:t>
            </a:fld>
            <a:endParaRPr lang="en-US">
              <a:solidFill>
                <a:srgbClr val="000000"/>
              </a:solidFill>
            </a:endParaRPr>
          </a:p>
        </p:txBody>
      </p:sp>
      <p:pic>
        <p:nvPicPr>
          <p:cNvPr id="4" name="Picture 3"/>
          <p:cNvPicPr>
            <a:picLocks noChangeAspect="1"/>
          </p:cNvPicPr>
          <p:nvPr/>
        </p:nvPicPr>
        <p:blipFill>
          <a:blip r:embed="rId3" cstate="print"/>
          <a:stretch>
            <a:fillRect/>
          </a:stretch>
        </p:blipFill>
        <p:spPr>
          <a:xfrm>
            <a:off x="970221" y="2255728"/>
            <a:ext cx="8021379" cy="1730027"/>
          </a:xfrm>
          <a:prstGeom prst="rect">
            <a:avLst/>
          </a:prstGeom>
        </p:spPr>
      </p:pic>
      <p:pic>
        <p:nvPicPr>
          <p:cNvPr id="7" name="Picture 6"/>
          <p:cNvPicPr>
            <a:picLocks noChangeAspect="1"/>
          </p:cNvPicPr>
          <p:nvPr/>
        </p:nvPicPr>
        <p:blipFill>
          <a:blip r:embed="rId4" cstate="print"/>
          <a:stretch>
            <a:fillRect/>
          </a:stretch>
        </p:blipFill>
        <p:spPr>
          <a:xfrm>
            <a:off x="970221" y="1419638"/>
            <a:ext cx="2619375" cy="838200"/>
          </a:xfrm>
          <a:prstGeom prst="rect">
            <a:avLst/>
          </a:prstGeom>
        </p:spPr>
      </p:pic>
      <p:pic>
        <p:nvPicPr>
          <p:cNvPr id="8" name="Picture 7"/>
          <p:cNvPicPr>
            <a:picLocks noChangeAspect="1"/>
          </p:cNvPicPr>
          <p:nvPr/>
        </p:nvPicPr>
        <p:blipFill>
          <a:blip r:embed="rId5" cstate="print"/>
          <a:stretch>
            <a:fillRect/>
          </a:stretch>
        </p:blipFill>
        <p:spPr>
          <a:xfrm>
            <a:off x="970220" y="768510"/>
            <a:ext cx="2619376" cy="651128"/>
          </a:xfrm>
          <a:prstGeom prst="rect">
            <a:avLst/>
          </a:prstGeom>
        </p:spPr>
      </p:pic>
      <p:sp>
        <p:nvSpPr>
          <p:cNvPr id="10" name="Rectangle 9"/>
          <p:cNvSpPr/>
          <p:nvPr/>
        </p:nvSpPr>
        <p:spPr>
          <a:xfrm>
            <a:off x="989712" y="1227829"/>
            <a:ext cx="686688" cy="2091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9228" y="6324600"/>
            <a:ext cx="3714572"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6"/>
          <a:stretch>
            <a:fillRect/>
          </a:stretch>
        </p:blipFill>
        <p:spPr>
          <a:xfrm>
            <a:off x="970220" y="3985755"/>
            <a:ext cx="8021380" cy="838199"/>
          </a:xfrm>
          <a:prstGeom prst="rect">
            <a:avLst/>
          </a:prstGeom>
        </p:spPr>
      </p:pic>
      <p:sp>
        <p:nvSpPr>
          <p:cNvPr id="12" name="Rectangle 11"/>
          <p:cNvSpPr/>
          <p:nvPr/>
        </p:nvSpPr>
        <p:spPr>
          <a:xfrm>
            <a:off x="3609087" y="768510"/>
            <a:ext cx="5382513" cy="14456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52004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93"/>
            <a:ext cx="8610600" cy="819383"/>
          </a:xfrm>
        </p:spPr>
        <p:txBody>
          <a:bodyPr/>
          <a:lstStyle/>
          <a:p>
            <a:r>
              <a:rPr lang="en-US" sz="4400" dirty="0">
                <a:solidFill>
                  <a:schemeClr val="tx2">
                    <a:lumMod val="75000"/>
                  </a:schemeClr>
                </a:solidFill>
                <a:latin typeface="Calibri" panose="020F0502020204030204" pitchFamily="34" charset="0"/>
              </a:rPr>
              <a:t>Health Care Safety</a:t>
            </a:r>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54</a:t>
            </a:fld>
            <a:endParaRPr lang="en-US" dirty="0">
              <a:solidFill>
                <a:srgbClr val="000000"/>
              </a:solidFill>
            </a:endParaRPr>
          </a:p>
        </p:txBody>
      </p:sp>
      <p:pic>
        <p:nvPicPr>
          <p:cNvPr id="4" name="Picture 3"/>
          <p:cNvPicPr>
            <a:picLocks noChangeAspect="1"/>
          </p:cNvPicPr>
          <p:nvPr/>
        </p:nvPicPr>
        <p:blipFill>
          <a:blip r:embed="rId3"/>
          <a:stretch>
            <a:fillRect/>
          </a:stretch>
        </p:blipFill>
        <p:spPr>
          <a:xfrm>
            <a:off x="1" y="685802"/>
            <a:ext cx="9144000" cy="5714998"/>
          </a:xfrm>
          <a:prstGeom prst="rect">
            <a:avLst/>
          </a:prstGeom>
        </p:spPr>
      </p:pic>
      <p:sp>
        <p:nvSpPr>
          <p:cNvPr id="6" name="Rectangle 5"/>
          <p:cNvSpPr/>
          <p:nvPr/>
        </p:nvSpPr>
        <p:spPr>
          <a:xfrm>
            <a:off x="2590800" y="3587234"/>
            <a:ext cx="6248400" cy="369332"/>
          </a:xfrm>
          <a:prstGeom prst="rect">
            <a:avLst/>
          </a:prstGeom>
        </p:spPr>
        <p:txBody>
          <a:bodyPr wrap="square">
            <a:spAutoFit/>
          </a:bodyPr>
          <a:lstStyle/>
          <a:p>
            <a:r>
              <a:rPr lang="en-US"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http://www.dshs.state.tx.us/idcu/health/Health-Care-Safety/</a:t>
            </a:r>
            <a:endParaRPr lang="en-US" dirty="0"/>
          </a:p>
        </p:txBody>
      </p:sp>
    </p:spTree>
    <p:extLst>
      <p:ext uri="{BB962C8B-B14F-4D97-AF65-F5344CB8AC3E}">
        <p14:creationId xmlns:p14="http://schemas.microsoft.com/office/powerpoint/2010/main" val="7796641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689848" cy="762000"/>
          </a:xfrm>
        </p:spPr>
        <p:txBody>
          <a:bodyPr>
            <a:noAutofit/>
          </a:bodyPr>
          <a:lstStyle/>
          <a:p>
            <a:r>
              <a:rPr lang="en-US" sz="4400" dirty="0">
                <a:solidFill>
                  <a:schemeClr val="tx2">
                    <a:lumMod val="75000"/>
                  </a:schemeClr>
                </a:solidFill>
                <a:latin typeface="Calibri" panose="020F0502020204030204" pitchFamily="34" charset="0"/>
              </a:rPr>
              <a:t>PAE Website--www.paetexas.org</a:t>
            </a:r>
          </a:p>
        </p:txBody>
      </p:sp>
      <p:sp>
        <p:nvSpPr>
          <p:cNvPr id="3" name="Slide Number Placeholder 2"/>
          <p:cNvSpPr>
            <a:spLocks noGrp="1"/>
          </p:cNvSpPr>
          <p:nvPr>
            <p:ph type="sldNum" sz="quarter" idx="4294967295"/>
          </p:nvPr>
        </p:nvSpPr>
        <p:spPr>
          <a:xfrm>
            <a:off x="6553200" y="6356350"/>
            <a:ext cx="2133600" cy="365125"/>
          </a:xfrm>
          <a:prstGeom prst="rect">
            <a:avLst/>
          </a:prstGeom>
        </p:spPr>
        <p:txBody>
          <a:bodyPr/>
          <a:lstStyle/>
          <a:p>
            <a:fld id="{1A280C3B-7331-4332-B612-1B44D65940C0}" type="slidenum">
              <a:rPr lang="en-US" smtClean="0">
                <a:solidFill>
                  <a:srgbClr val="D4D2D0">
                    <a:shade val="50000"/>
                  </a:srgbClr>
                </a:solidFill>
              </a:rPr>
              <a:pPr/>
              <a:t>55</a:t>
            </a:fld>
            <a:endParaRPr lang="en-US" dirty="0">
              <a:solidFill>
                <a:srgbClr val="D4D2D0">
                  <a:shade val="50000"/>
                </a:srgbClr>
              </a:solidFill>
            </a:endParaRPr>
          </a:p>
        </p:txBody>
      </p:sp>
      <p:pic>
        <p:nvPicPr>
          <p:cNvPr id="11" name="Picture 10"/>
          <p:cNvPicPr>
            <a:picLocks noChangeAspect="1"/>
          </p:cNvPicPr>
          <p:nvPr/>
        </p:nvPicPr>
        <p:blipFill>
          <a:blip r:embed="rId3" cstate="print"/>
          <a:stretch>
            <a:fillRect/>
          </a:stretch>
        </p:blipFill>
        <p:spPr>
          <a:xfrm>
            <a:off x="1534948" y="1149604"/>
            <a:ext cx="7543800" cy="5093319"/>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338850" y="1981200"/>
            <a:ext cx="1381124" cy="1323439"/>
          </a:xfrm>
          <a:prstGeom prst="rect">
            <a:avLst/>
          </a:prstGeom>
          <a:ln w="38100">
            <a:solidFill>
              <a:srgbClr val="3366FF"/>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2000" b="1" dirty="0">
                <a:solidFill>
                  <a:prstClr val="black"/>
                </a:solidFill>
              </a:rPr>
              <a:t>Sign up for e-mail updates -    ------------&gt; </a:t>
            </a:r>
          </a:p>
        </p:txBody>
      </p:sp>
      <p:sp>
        <p:nvSpPr>
          <p:cNvPr id="13" name="TextBox 12"/>
          <p:cNvSpPr txBox="1"/>
          <p:nvPr/>
        </p:nvSpPr>
        <p:spPr>
          <a:xfrm>
            <a:off x="344166" y="5202451"/>
            <a:ext cx="1390649" cy="1015663"/>
          </a:xfrm>
          <a:prstGeom prst="rect">
            <a:avLst/>
          </a:prstGeom>
          <a:ln w="38100">
            <a:solidFill>
              <a:srgbClr val="3366FF"/>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2000" b="1" dirty="0">
                <a:solidFill>
                  <a:prstClr val="black"/>
                </a:solidFill>
              </a:rPr>
              <a:t>Email quick link</a:t>
            </a:r>
          </a:p>
          <a:p>
            <a:r>
              <a:rPr lang="en-US" sz="2000" b="1" dirty="0">
                <a:solidFill>
                  <a:prstClr val="black"/>
                </a:solidFill>
              </a:rPr>
              <a:t>-----------&gt;</a:t>
            </a:r>
          </a:p>
        </p:txBody>
      </p:sp>
    </p:spTree>
    <p:extLst>
      <p:ext uri="{BB962C8B-B14F-4D97-AF65-F5344CB8AC3E}">
        <p14:creationId xmlns:p14="http://schemas.microsoft.com/office/powerpoint/2010/main" val="8723732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467600" cy="990600"/>
          </a:xfrm>
        </p:spPr>
        <p:txBody>
          <a:bodyPr/>
          <a:lstStyle/>
          <a:p>
            <a:r>
              <a:rPr lang="en-US" sz="3600" dirty="0">
                <a:solidFill>
                  <a:schemeClr val="tx2">
                    <a:lumMod val="75000"/>
                  </a:schemeClr>
                </a:solidFill>
                <a:latin typeface="Calibri" panose="020F0502020204030204" pitchFamily="34" charset="0"/>
              </a:rPr>
              <a:t>Upcoming Education </a:t>
            </a:r>
            <a:r>
              <a:rPr lang="en-US" sz="2400" dirty="0">
                <a:solidFill>
                  <a:schemeClr val="tx2">
                    <a:lumMod val="75000"/>
                  </a:schemeClr>
                </a:solidFill>
                <a:latin typeface="Calibri" panose="020F0502020204030204" pitchFamily="34" charset="0"/>
              </a:rPr>
              <a:t>http://tdshshealthcaresafetyconference.com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1066800"/>
            <a:ext cx="7301346" cy="5181600"/>
          </a:xfrm>
          <a:prstGeom prst="rect">
            <a:avLst/>
          </a:prstGeom>
        </p:spPr>
      </p:pic>
    </p:spTree>
    <p:extLst>
      <p:ext uri="{BB962C8B-B14F-4D97-AF65-F5344CB8AC3E}">
        <p14:creationId xmlns:p14="http://schemas.microsoft.com/office/powerpoint/2010/main" val="34050106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7467600" cy="457200"/>
          </a:xfrm>
        </p:spPr>
        <p:txBody>
          <a:bodyPr/>
          <a:lstStyle/>
          <a:p>
            <a:r>
              <a:rPr lang="en-US" sz="4400" dirty="0">
                <a:solidFill>
                  <a:schemeClr val="tx2">
                    <a:lumMod val="75000"/>
                  </a:schemeClr>
                </a:solidFill>
                <a:latin typeface="Calibri" panose="020F0502020204030204" pitchFamily="34" charset="0"/>
              </a:rPr>
              <a:t>Contact Information</a:t>
            </a:r>
            <a:endParaRPr lang="en-US" sz="4400" dirty="0">
              <a:solidFill>
                <a:schemeClr val="tx2">
                  <a:lumMod val="75000"/>
                </a:schemeClr>
              </a:solidFill>
            </a:endParaRPr>
          </a:p>
        </p:txBody>
      </p:sp>
      <p:sp>
        <p:nvSpPr>
          <p:cNvPr id="3" name="Content Placeholder 2"/>
          <p:cNvSpPr txBox="1">
            <a:spLocks/>
          </p:cNvSpPr>
          <p:nvPr/>
        </p:nvSpPr>
        <p:spPr>
          <a:xfrm>
            <a:off x="1284765" y="841400"/>
            <a:ext cx="5943600" cy="3383823"/>
          </a:xfrm>
          <a:prstGeom prst="rect">
            <a:avLst/>
          </a:prstGeom>
          <a:solidFill>
            <a:srgbClr val="FF9999"/>
          </a:solidFill>
          <a:ln w="19050">
            <a:noFill/>
            <a:prstDash val="solid"/>
          </a:ln>
        </p:spPr>
        <p:txBody>
          <a:bodyPr>
            <a:normAutofit fontScale="62500" lnSpcReduction="20000"/>
          </a:bodyPr>
          <a:lstStyle>
            <a:lvl1pPr marL="342900" indent="-342900" algn="l" rtl="0" eaLnBrk="1" fontAlgn="base" hangingPunct="1">
              <a:spcBef>
                <a:spcPct val="20000"/>
              </a:spcBef>
              <a:spcAft>
                <a:spcPct val="0"/>
              </a:spcAft>
              <a:buChar char="•"/>
              <a:defRPr sz="3200" b="1">
                <a:solidFill>
                  <a:schemeClr val="accent4">
                    <a:lumMod val="75000"/>
                  </a:schemeClr>
                </a:solidFill>
                <a:latin typeface="+mn-lt"/>
                <a:ea typeface="+mn-ea"/>
                <a:cs typeface="+mn-cs"/>
              </a:defRPr>
            </a:lvl1pPr>
            <a:lvl2pPr marL="742950" indent="-285750" algn="l" rtl="0" eaLnBrk="1" fontAlgn="base" hangingPunct="1">
              <a:spcBef>
                <a:spcPct val="20000"/>
              </a:spcBef>
              <a:spcAft>
                <a:spcPct val="0"/>
              </a:spcAft>
              <a:buChar char="–"/>
              <a:defRPr sz="2800" b="1">
                <a:solidFill>
                  <a:schemeClr val="accent4">
                    <a:lumMod val="75000"/>
                  </a:schemeClr>
                </a:solidFill>
                <a:latin typeface="+mn-lt"/>
              </a:defRPr>
            </a:lvl2pPr>
            <a:lvl3pPr marL="1143000" indent="-228600" algn="l" rtl="0" eaLnBrk="1" fontAlgn="base" hangingPunct="1">
              <a:spcBef>
                <a:spcPct val="20000"/>
              </a:spcBef>
              <a:spcAft>
                <a:spcPct val="0"/>
              </a:spcAft>
              <a:buChar char="•"/>
              <a:defRPr sz="2400" b="1">
                <a:solidFill>
                  <a:schemeClr val="accent4">
                    <a:lumMod val="75000"/>
                  </a:schemeClr>
                </a:solidFill>
                <a:latin typeface="+mn-lt"/>
              </a:defRPr>
            </a:lvl3pPr>
            <a:lvl4pPr marL="1600200" indent="-228600" algn="l" rtl="0" eaLnBrk="1" fontAlgn="base" hangingPunct="1">
              <a:spcBef>
                <a:spcPct val="20000"/>
              </a:spcBef>
              <a:spcAft>
                <a:spcPct val="0"/>
              </a:spcAft>
              <a:buChar char="–"/>
              <a:defRPr sz="2000" b="1">
                <a:solidFill>
                  <a:schemeClr val="accent4">
                    <a:lumMod val="75000"/>
                  </a:schemeClr>
                </a:solidFill>
                <a:latin typeface="+mn-lt"/>
              </a:defRPr>
            </a:lvl4pPr>
            <a:lvl5pPr marL="2057400" indent="-228600" algn="l" rtl="0" eaLnBrk="1" fontAlgn="base" hangingPunct="1">
              <a:spcBef>
                <a:spcPct val="20000"/>
              </a:spcBef>
              <a:spcAft>
                <a:spcPct val="0"/>
              </a:spcAft>
              <a:buChar char="»"/>
              <a:defRPr sz="2000" b="1">
                <a:solidFill>
                  <a:schemeClr val="accent4">
                    <a:lumMod val="75000"/>
                  </a:schemeClr>
                </a:solidFill>
                <a:latin typeface="+mn-lt"/>
              </a:defRPr>
            </a:lvl5pPr>
            <a:lvl6pPr marL="2514600" indent="-228600" algn="l" rtl="0" eaLnBrk="1" fontAlgn="base" hangingPunct="1">
              <a:spcBef>
                <a:spcPct val="20000"/>
              </a:spcBef>
              <a:spcAft>
                <a:spcPct val="0"/>
              </a:spcAft>
              <a:buChar char="»"/>
              <a:defRPr sz="2000" b="1">
                <a:solidFill>
                  <a:schemeClr val="tx1"/>
                </a:solidFill>
                <a:latin typeface="+mn-lt"/>
              </a:defRPr>
            </a:lvl6pPr>
            <a:lvl7pPr marL="2971800" indent="-228600" algn="l" rtl="0" eaLnBrk="1" fontAlgn="base" hangingPunct="1">
              <a:spcBef>
                <a:spcPct val="20000"/>
              </a:spcBef>
              <a:spcAft>
                <a:spcPct val="0"/>
              </a:spcAft>
              <a:buChar char="»"/>
              <a:defRPr sz="2000" b="1">
                <a:solidFill>
                  <a:schemeClr val="tx1"/>
                </a:solidFill>
                <a:latin typeface="+mn-lt"/>
              </a:defRPr>
            </a:lvl7pPr>
            <a:lvl8pPr marL="3429000" indent="-228600" algn="l" rtl="0" eaLnBrk="1" fontAlgn="base" hangingPunct="1">
              <a:spcBef>
                <a:spcPct val="20000"/>
              </a:spcBef>
              <a:spcAft>
                <a:spcPct val="0"/>
              </a:spcAft>
              <a:buChar char="»"/>
              <a:defRPr sz="2000" b="1">
                <a:solidFill>
                  <a:schemeClr val="tx1"/>
                </a:solidFill>
                <a:latin typeface="+mn-lt"/>
              </a:defRPr>
            </a:lvl8pPr>
            <a:lvl9pPr marL="3886200" indent="-228600" algn="l" rtl="0" eaLnBrk="1" fontAlgn="base" hangingPunct="1">
              <a:spcBef>
                <a:spcPct val="20000"/>
              </a:spcBef>
              <a:spcAft>
                <a:spcPct val="0"/>
              </a:spcAft>
              <a:buChar char="»"/>
              <a:defRPr sz="2000" b="1">
                <a:solidFill>
                  <a:schemeClr val="tx1"/>
                </a:solidFill>
                <a:latin typeface="+mn-lt"/>
              </a:defRPr>
            </a:lvl9pPr>
          </a:lstStyle>
          <a:p>
            <a:pPr marL="0" indent="0" algn="ctr">
              <a:lnSpc>
                <a:spcPct val="120000"/>
              </a:lnSpc>
              <a:buFontTx/>
              <a:buNone/>
            </a:pPr>
            <a:r>
              <a:rPr lang="en-US" sz="4700" kern="0" dirty="0">
                <a:solidFill>
                  <a:schemeClr val="bg2">
                    <a:lumMod val="50000"/>
                  </a:schemeClr>
                </a:solidFill>
                <a:latin typeface="Calibri" panose="020F0502020204030204" pitchFamily="34" charset="0"/>
              </a:rPr>
              <a:t>*Help Desk Email*</a:t>
            </a:r>
          </a:p>
          <a:p>
            <a:pPr marL="0" indent="0" algn="ctr">
              <a:lnSpc>
                <a:spcPct val="150000"/>
              </a:lnSpc>
              <a:buFontTx/>
              <a:buNone/>
            </a:pPr>
            <a:r>
              <a:rPr lang="en-US" sz="4700" kern="0" dirty="0">
                <a:solidFill>
                  <a:schemeClr val="bg2">
                    <a:lumMod val="50000"/>
                  </a:schemeClr>
                </a:solidFill>
                <a:latin typeface="Calibri" panose="020F0502020204030204" pitchFamily="34" charset="0"/>
              </a:rPr>
              <a:t> PAETexas@dshs.state.tx.us</a:t>
            </a:r>
          </a:p>
          <a:p>
            <a:pPr marL="0" indent="0" algn="ctr">
              <a:lnSpc>
                <a:spcPct val="150000"/>
              </a:lnSpc>
              <a:buFontTx/>
              <a:buNone/>
            </a:pPr>
            <a:r>
              <a:rPr lang="en-US" sz="4700" kern="0" dirty="0">
                <a:solidFill>
                  <a:schemeClr val="bg2">
                    <a:lumMod val="50000"/>
                  </a:schemeClr>
                </a:solidFill>
                <a:latin typeface="Calibri" panose="020F0502020204030204" pitchFamily="34" charset="0"/>
              </a:rPr>
              <a:t>HAITexas@dshs.state.tx.us</a:t>
            </a:r>
          </a:p>
          <a:p>
            <a:pPr marL="0" indent="0" algn="ctr">
              <a:lnSpc>
                <a:spcPct val="150000"/>
              </a:lnSpc>
              <a:buFontTx/>
              <a:buNone/>
            </a:pPr>
            <a:r>
              <a:rPr lang="en-US" sz="4700" kern="0" dirty="0">
                <a:solidFill>
                  <a:schemeClr val="bg2">
                    <a:lumMod val="50000"/>
                  </a:schemeClr>
                </a:solidFill>
                <a:latin typeface="Calibri" panose="020F0502020204030204" pitchFamily="34" charset="0"/>
              </a:rPr>
              <a:t>512-776-7676</a:t>
            </a:r>
          </a:p>
          <a:p>
            <a:pPr marL="0" indent="0" algn="ctr">
              <a:lnSpc>
                <a:spcPct val="150000"/>
              </a:lnSpc>
              <a:buFontTx/>
              <a:buNone/>
            </a:pPr>
            <a:r>
              <a:rPr lang="en-US" sz="4700" kern="0" dirty="0">
                <a:solidFill>
                  <a:schemeClr val="bg2">
                    <a:lumMod val="50000"/>
                  </a:schemeClr>
                </a:solidFill>
                <a:latin typeface="Calibri" panose="020F0502020204030204" pitchFamily="34" charset="0"/>
              </a:rPr>
              <a:t>Fax 512-776-7616</a:t>
            </a:r>
          </a:p>
          <a:p>
            <a:pPr marL="0" indent="0" algn="ctr">
              <a:buFontTx/>
              <a:buNone/>
            </a:pPr>
            <a:endParaRPr lang="en-US" sz="2400" kern="0" dirty="0"/>
          </a:p>
        </p:txBody>
      </p:sp>
      <p:sp>
        <p:nvSpPr>
          <p:cNvPr id="4" name="Content Placeholder 2"/>
          <p:cNvSpPr txBox="1">
            <a:spLocks/>
          </p:cNvSpPr>
          <p:nvPr/>
        </p:nvSpPr>
        <p:spPr>
          <a:xfrm>
            <a:off x="1295399" y="4225223"/>
            <a:ext cx="5943601" cy="1752600"/>
          </a:xfrm>
          <a:prstGeom prst="rect">
            <a:avLst/>
          </a:prstGeom>
          <a:solidFill>
            <a:srgbClr val="FFFF99"/>
          </a:solidFill>
          <a:ln w="19050">
            <a:solidFill>
              <a:schemeClr val="accent2">
                <a:lumMod val="50000"/>
              </a:schemeClr>
            </a:solidFill>
            <a:prstDash val="solid"/>
          </a:ln>
        </p:spPr>
        <p:txBody>
          <a:bodyPr>
            <a:normAutofit fontScale="70000" lnSpcReduction="20000"/>
          </a:bodyPr>
          <a:lstStyle>
            <a:lvl1pPr marL="342900" indent="-342900" algn="l" rtl="0" eaLnBrk="1" fontAlgn="base" hangingPunct="1">
              <a:spcBef>
                <a:spcPct val="20000"/>
              </a:spcBef>
              <a:spcAft>
                <a:spcPct val="0"/>
              </a:spcAft>
              <a:buChar char="•"/>
              <a:defRPr sz="3200" b="1">
                <a:solidFill>
                  <a:schemeClr val="accent4">
                    <a:lumMod val="75000"/>
                  </a:schemeClr>
                </a:solidFill>
                <a:latin typeface="+mn-lt"/>
                <a:ea typeface="+mn-ea"/>
                <a:cs typeface="+mn-cs"/>
              </a:defRPr>
            </a:lvl1pPr>
            <a:lvl2pPr marL="742950" indent="-285750" algn="l" rtl="0" eaLnBrk="1" fontAlgn="base" hangingPunct="1">
              <a:spcBef>
                <a:spcPct val="20000"/>
              </a:spcBef>
              <a:spcAft>
                <a:spcPct val="0"/>
              </a:spcAft>
              <a:buChar char="–"/>
              <a:defRPr sz="2800" b="1">
                <a:solidFill>
                  <a:schemeClr val="accent4">
                    <a:lumMod val="75000"/>
                  </a:schemeClr>
                </a:solidFill>
                <a:latin typeface="+mn-lt"/>
              </a:defRPr>
            </a:lvl2pPr>
            <a:lvl3pPr marL="1143000" indent="-228600" algn="l" rtl="0" eaLnBrk="1" fontAlgn="base" hangingPunct="1">
              <a:spcBef>
                <a:spcPct val="20000"/>
              </a:spcBef>
              <a:spcAft>
                <a:spcPct val="0"/>
              </a:spcAft>
              <a:buChar char="•"/>
              <a:defRPr sz="2400" b="1">
                <a:solidFill>
                  <a:schemeClr val="accent4">
                    <a:lumMod val="75000"/>
                  </a:schemeClr>
                </a:solidFill>
                <a:latin typeface="+mn-lt"/>
              </a:defRPr>
            </a:lvl3pPr>
            <a:lvl4pPr marL="1600200" indent="-228600" algn="l" rtl="0" eaLnBrk="1" fontAlgn="base" hangingPunct="1">
              <a:spcBef>
                <a:spcPct val="20000"/>
              </a:spcBef>
              <a:spcAft>
                <a:spcPct val="0"/>
              </a:spcAft>
              <a:buChar char="–"/>
              <a:defRPr sz="2000" b="1">
                <a:solidFill>
                  <a:schemeClr val="accent4">
                    <a:lumMod val="75000"/>
                  </a:schemeClr>
                </a:solidFill>
                <a:latin typeface="+mn-lt"/>
              </a:defRPr>
            </a:lvl4pPr>
            <a:lvl5pPr marL="2057400" indent="-228600" algn="l" rtl="0" eaLnBrk="1" fontAlgn="base" hangingPunct="1">
              <a:spcBef>
                <a:spcPct val="20000"/>
              </a:spcBef>
              <a:spcAft>
                <a:spcPct val="0"/>
              </a:spcAft>
              <a:buChar char="»"/>
              <a:defRPr sz="2000" b="1">
                <a:solidFill>
                  <a:schemeClr val="accent4">
                    <a:lumMod val="75000"/>
                  </a:schemeClr>
                </a:solidFill>
                <a:latin typeface="+mn-lt"/>
              </a:defRPr>
            </a:lvl5pPr>
            <a:lvl6pPr marL="2514600" indent="-228600" algn="l" rtl="0" eaLnBrk="1" fontAlgn="base" hangingPunct="1">
              <a:spcBef>
                <a:spcPct val="20000"/>
              </a:spcBef>
              <a:spcAft>
                <a:spcPct val="0"/>
              </a:spcAft>
              <a:buChar char="»"/>
              <a:defRPr sz="2000" b="1">
                <a:solidFill>
                  <a:schemeClr val="tx1"/>
                </a:solidFill>
                <a:latin typeface="+mn-lt"/>
              </a:defRPr>
            </a:lvl6pPr>
            <a:lvl7pPr marL="2971800" indent="-228600" algn="l" rtl="0" eaLnBrk="1" fontAlgn="base" hangingPunct="1">
              <a:spcBef>
                <a:spcPct val="20000"/>
              </a:spcBef>
              <a:spcAft>
                <a:spcPct val="0"/>
              </a:spcAft>
              <a:buChar char="»"/>
              <a:defRPr sz="2000" b="1">
                <a:solidFill>
                  <a:schemeClr val="tx1"/>
                </a:solidFill>
                <a:latin typeface="+mn-lt"/>
              </a:defRPr>
            </a:lvl7pPr>
            <a:lvl8pPr marL="3429000" indent="-228600" algn="l" rtl="0" eaLnBrk="1" fontAlgn="base" hangingPunct="1">
              <a:spcBef>
                <a:spcPct val="20000"/>
              </a:spcBef>
              <a:spcAft>
                <a:spcPct val="0"/>
              </a:spcAft>
              <a:buChar char="»"/>
              <a:defRPr sz="2000" b="1">
                <a:solidFill>
                  <a:schemeClr val="tx1"/>
                </a:solidFill>
                <a:latin typeface="+mn-lt"/>
              </a:defRPr>
            </a:lvl8pPr>
            <a:lvl9pPr marL="3886200" indent="-228600" algn="l" rtl="0" eaLnBrk="1" fontAlgn="base" hangingPunct="1">
              <a:spcBef>
                <a:spcPct val="20000"/>
              </a:spcBef>
              <a:spcAft>
                <a:spcPct val="0"/>
              </a:spcAft>
              <a:buChar char="»"/>
              <a:defRPr sz="2000" b="1">
                <a:solidFill>
                  <a:schemeClr val="tx1"/>
                </a:solidFill>
                <a:latin typeface="+mn-lt"/>
              </a:defRPr>
            </a:lvl9pPr>
          </a:lstStyle>
          <a:p>
            <a:pPr marL="0" indent="0" algn="ctr">
              <a:lnSpc>
                <a:spcPct val="150000"/>
              </a:lnSpc>
              <a:buFontTx/>
              <a:buNone/>
            </a:pPr>
            <a:r>
              <a:rPr lang="en-US" kern="0" dirty="0"/>
              <a:t>Emily </a:t>
            </a:r>
            <a:r>
              <a:rPr lang="en-US" kern="0" dirty="0" err="1"/>
              <a:t>Engelhardt</a:t>
            </a:r>
            <a:r>
              <a:rPr lang="en-US" kern="0" dirty="0"/>
              <a:t>, </a:t>
            </a:r>
            <a:r>
              <a:rPr lang="en-US" kern="0" dirty="0" err="1"/>
              <a:t>TxHSN</a:t>
            </a:r>
            <a:r>
              <a:rPr lang="en-US" kern="0" dirty="0"/>
              <a:t> Administrator</a:t>
            </a:r>
          </a:p>
          <a:p>
            <a:pPr marL="0" indent="0" algn="ctr">
              <a:lnSpc>
                <a:spcPct val="150000"/>
              </a:lnSpc>
              <a:buFontTx/>
              <a:buNone/>
            </a:pPr>
            <a:r>
              <a:rPr lang="en-US" kern="0" dirty="0"/>
              <a:t>Nesreen </a:t>
            </a:r>
            <a:r>
              <a:rPr lang="en-US" kern="0" dirty="0" err="1"/>
              <a:t>Gusbi</a:t>
            </a:r>
            <a:r>
              <a:rPr lang="en-US" kern="0" dirty="0"/>
              <a:t>, </a:t>
            </a:r>
            <a:r>
              <a:rPr lang="en-US" kern="0" dirty="0" err="1"/>
              <a:t>TxHSN</a:t>
            </a:r>
            <a:r>
              <a:rPr lang="en-US" kern="0" dirty="0"/>
              <a:t> Administrator</a:t>
            </a:r>
          </a:p>
          <a:p>
            <a:pPr marL="0" indent="0" algn="ctr">
              <a:lnSpc>
                <a:spcPct val="150000"/>
              </a:lnSpc>
              <a:buFontTx/>
              <a:buNone/>
            </a:pPr>
            <a:r>
              <a:rPr lang="en-US" kern="0" dirty="0"/>
              <a:t>Vickie Gillespie, PAE Clinical Specialist</a:t>
            </a:r>
          </a:p>
          <a:p>
            <a:pPr marL="0" indent="0" algn="ctr">
              <a:buFontTx/>
              <a:buNone/>
            </a:pPr>
            <a:endParaRPr lang="en-US" sz="2400" kern="0" dirty="0">
              <a:solidFill>
                <a:srgbClr val="0070C0"/>
              </a:solidFill>
            </a:endParaRPr>
          </a:p>
        </p:txBody>
      </p:sp>
      <p:sp>
        <p:nvSpPr>
          <p:cNvPr id="5" name="TextBox 4"/>
          <p:cNvSpPr txBox="1"/>
          <p:nvPr/>
        </p:nvSpPr>
        <p:spPr>
          <a:xfrm>
            <a:off x="7239001" y="807177"/>
            <a:ext cx="1752600" cy="5170646"/>
          </a:xfrm>
          <a:prstGeom prst="rect">
            <a:avLst/>
          </a:prstGeom>
          <a:solidFill>
            <a:schemeClr val="accent2"/>
          </a:solidFill>
        </p:spPr>
        <p:txBody>
          <a:bodyPr wrap="square" rtlCol="0">
            <a:spAutoFit/>
          </a:bodyPr>
          <a:lstStyle/>
          <a:p>
            <a:pPr algn="ctr">
              <a:lnSpc>
                <a:spcPct val="150000"/>
              </a:lnSpc>
            </a:pPr>
            <a:r>
              <a:rPr lang="en-US" sz="2200" b="1" dirty="0">
                <a:solidFill>
                  <a:schemeClr val="bg2">
                    <a:lumMod val="50000"/>
                  </a:schemeClr>
                </a:solidFill>
                <a:latin typeface="Calibri" panose="020F0502020204030204" pitchFamily="34" charset="0"/>
              </a:rPr>
              <a:t>THE HELP DESK EMAIL is the </a:t>
            </a:r>
            <a:r>
              <a:rPr lang="en-US" sz="2200" b="1" u="sng" dirty="0">
                <a:solidFill>
                  <a:schemeClr val="bg2">
                    <a:lumMod val="50000"/>
                  </a:schemeClr>
                </a:solidFill>
                <a:latin typeface="Calibri" panose="020F0502020204030204" pitchFamily="34" charset="0"/>
              </a:rPr>
              <a:t>FIRST</a:t>
            </a:r>
            <a:r>
              <a:rPr lang="en-US" sz="2200" b="1" dirty="0">
                <a:solidFill>
                  <a:schemeClr val="bg2">
                    <a:lumMod val="50000"/>
                  </a:schemeClr>
                </a:solidFill>
                <a:latin typeface="Calibri" panose="020F0502020204030204" pitchFamily="34" charset="0"/>
              </a:rPr>
              <a:t> and </a:t>
            </a:r>
            <a:r>
              <a:rPr lang="en-US" sz="2200" b="1" u="sng" dirty="0">
                <a:solidFill>
                  <a:schemeClr val="bg2">
                    <a:lumMod val="50000"/>
                  </a:schemeClr>
                </a:solidFill>
                <a:latin typeface="Calibri" panose="020F0502020204030204" pitchFamily="34" charset="0"/>
              </a:rPr>
              <a:t>BEST</a:t>
            </a:r>
            <a:r>
              <a:rPr lang="en-US" sz="2200" b="1" dirty="0">
                <a:solidFill>
                  <a:schemeClr val="bg2">
                    <a:lumMod val="50000"/>
                  </a:schemeClr>
                </a:solidFill>
                <a:latin typeface="Calibri" panose="020F0502020204030204" pitchFamily="34" charset="0"/>
              </a:rPr>
              <a:t> PLACE TO CONTACT FOR QUESTIONS or  ASSISTANCE.</a:t>
            </a:r>
            <a:endParaRPr lang="en-US" sz="2200" dirty="0">
              <a:solidFill>
                <a:schemeClr val="bg2">
                  <a:lumMod val="50000"/>
                </a:schemeClr>
              </a:solidFill>
              <a:latin typeface="Calibri" panose="020F0502020204030204" pitchFamily="34" charset="0"/>
            </a:endParaRPr>
          </a:p>
        </p:txBody>
      </p:sp>
    </p:spTree>
    <p:extLst>
      <p:ext uri="{BB962C8B-B14F-4D97-AF65-F5344CB8AC3E}">
        <p14:creationId xmlns:p14="http://schemas.microsoft.com/office/powerpoint/2010/main" val="22259046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7467600" cy="609600"/>
          </a:xfrm>
        </p:spPr>
        <p:txBody>
          <a:bodyPr/>
          <a:lstStyle/>
          <a:p>
            <a:r>
              <a:rPr lang="en-US" sz="4400" dirty="0">
                <a:solidFill>
                  <a:schemeClr val="tx2">
                    <a:lumMod val="75000"/>
                  </a:schemeClr>
                </a:solidFill>
                <a:latin typeface="Calibri" panose="020F0502020204030204" pitchFamily="34" charset="0"/>
              </a:rPr>
              <a:t>Take-A-Ways</a:t>
            </a:r>
          </a:p>
        </p:txBody>
      </p:sp>
      <p:sp>
        <p:nvSpPr>
          <p:cNvPr id="3" name="Content Placeholder 2"/>
          <p:cNvSpPr>
            <a:spLocks noGrp="1"/>
          </p:cNvSpPr>
          <p:nvPr>
            <p:ph idx="1"/>
          </p:nvPr>
        </p:nvSpPr>
        <p:spPr>
          <a:xfrm>
            <a:off x="1295400" y="762000"/>
            <a:ext cx="7696200" cy="5029200"/>
          </a:xfrm>
          <a:solidFill>
            <a:schemeClr val="accent1">
              <a:lumMod val="20000"/>
              <a:lumOff val="80000"/>
            </a:schemeClr>
          </a:solidFill>
          <a:ln>
            <a:solidFill>
              <a:schemeClr val="tx2">
                <a:lumMod val="50000"/>
              </a:schemeClr>
            </a:solidFill>
          </a:ln>
        </p:spPr>
        <p:txBody>
          <a:bodyPr/>
          <a:lstStyle/>
          <a:p>
            <a:r>
              <a:rPr lang="en-US" sz="2800" b="0" dirty="0">
                <a:solidFill>
                  <a:schemeClr val="bg2">
                    <a:lumMod val="50000"/>
                  </a:schemeClr>
                </a:solidFill>
                <a:latin typeface="Calibri" panose="020F0502020204030204" pitchFamily="34" charset="0"/>
              </a:rPr>
              <a:t>Keep your email address in </a:t>
            </a:r>
            <a:r>
              <a:rPr lang="en-US" sz="2800" b="0" dirty="0" err="1">
                <a:solidFill>
                  <a:schemeClr val="bg2">
                    <a:lumMod val="50000"/>
                  </a:schemeClr>
                </a:solidFill>
                <a:latin typeface="Calibri" panose="020F0502020204030204" pitchFamily="34" charset="0"/>
              </a:rPr>
              <a:t>TxHSN</a:t>
            </a:r>
            <a:r>
              <a:rPr lang="en-US" sz="2800" b="0" dirty="0">
                <a:solidFill>
                  <a:schemeClr val="bg2">
                    <a:lumMod val="50000"/>
                  </a:schemeClr>
                </a:solidFill>
                <a:latin typeface="Calibri" panose="020F0502020204030204" pitchFamily="34" charset="0"/>
              </a:rPr>
              <a:t> updated—send to PAE helpdesk.</a:t>
            </a:r>
          </a:p>
          <a:p>
            <a:r>
              <a:rPr lang="en-US" sz="2800" b="0" dirty="0">
                <a:solidFill>
                  <a:schemeClr val="bg2">
                    <a:lumMod val="50000"/>
                  </a:schemeClr>
                </a:solidFill>
                <a:latin typeface="Calibri" panose="020F0502020204030204" pitchFamily="34" charset="0"/>
              </a:rPr>
              <a:t>Pay attention to workflows and alerts.</a:t>
            </a:r>
          </a:p>
          <a:p>
            <a:r>
              <a:rPr lang="en-US" sz="2800" b="0" dirty="0">
                <a:solidFill>
                  <a:schemeClr val="bg2">
                    <a:lumMod val="50000"/>
                  </a:schemeClr>
                </a:solidFill>
                <a:latin typeface="Calibri" panose="020F0502020204030204" pitchFamily="34" charset="0"/>
              </a:rPr>
              <a:t>If you have zero events don’t forget to confirm it. </a:t>
            </a:r>
          </a:p>
          <a:p>
            <a:r>
              <a:rPr lang="en-US" sz="2800" b="0" dirty="0">
                <a:solidFill>
                  <a:schemeClr val="bg2">
                    <a:lumMod val="50000"/>
                  </a:schemeClr>
                </a:solidFill>
                <a:latin typeface="Calibri" panose="020F0502020204030204" pitchFamily="34" charset="0"/>
              </a:rPr>
              <a:t>Keep the reporting schedule, help-desk email and PAE resources handy.</a:t>
            </a:r>
          </a:p>
          <a:p>
            <a:r>
              <a:rPr lang="en-US" sz="2800" b="0" dirty="0">
                <a:solidFill>
                  <a:schemeClr val="bg2">
                    <a:lumMod val="50000"/>
                  </a:schemeClr>
                </a:solidFill>
                <a:latin typeface="Calibri" panose="020F0502020204030204" pitchFamily="34" charset="0"/>
              </a:rPr>
              <a:t>Complete the Annual Survey.</a:t>
            </a:r>
          </a:p>
          <a:p>
            <a:r>
              <a:rPr lang="en-US" sz="2800" b="0" dirty="0">
                <a:solidFill>
                  <a:schemeClr val="bg2">
                    <a:lumMod val="50000"/>
                  </a:schemeClr>
                </a:solidFill>
                <a:latin typeface="Calibri" panose="020F0502020204030204" pitchFamily="34" charset="0"/>
              </a:rPr>
              <a:t>Stay Alert for emails from </a:t>
            </a:r>
            <a:r>
              <a:rPr lang="en-US" sz="2000" b="0" u="sng" dirty="0">
                <a:hlinkClick r:id="rId3"/>
              </a:rPr>
              <a:t>TxHSN_Notifications_NO_REPLY@dshs.state.tx.us</a:t>
            </a:r>
            <a:r>
              <a:rPr lang="en-US" sz="2000" b="0" dirty="0"/>
              <a:t> </a:t>
            </a:r>
          </a:p>
          <a:p>
            <a:pPr marL="0" indent="0">
              <a:buNone/>
            </a:pPr>
            <a:r>
              <a:rPr lang="en-US" sz="2800" b="0" dirty="0">
                <a:latin typeface="Calibri" panose="020F0502020204030204" pitchFamily="34" charset="0"/>
              </a:rPr>
              <a:t>     </a:t>
            </a:r>
            <a:r>
              <a:rPr lang="en-US" sz="2800" b="0" dirty="0">
                <a:solidFill>
                  <a:srgbClr val="000000"/>
                </a:solidFill>
                <a:latin typeface="Calibri" panose="020F0502020204030204" pitchFamily="34" charset="0"/>
              </a:rPr>
              <a:t>or from the PAE helpdesk</a:t>
            </a:r>
            <a:r>
              <a:rPr lang="en-US" sz="2000" b="0" dirty="0"/>
              <a:t>.  </a:t>
            </a:r>
            <a:endParaRPr lang="en-US" sz="2000" b="0" dirty="0">
              <a:solidFill>
                <a:schemeClr val="bg2">
                  <a:lumMod val="50000"/>
                </a:schemeClr>
              </a:solidFill>
              <a:latin typeface="Calibri" panose="020F0502020204030204" pitchFamily="34" charset="0"/>
            </a:endParaRPr>
          </a:p>
          <a:p>
            <a:endParaRPr lang="en-US" sz="3600" b="0" dirty="0">
              <a:solidFill>
                <a:schemeClr val="bg2">
                  <a:lumMod val="50000"/>
                </a:schemeClr>
              </a:solidFill>
              <a:latin typeface="Calibri" panose="020F0502020204030204" pitchFamily="34" charset="0"/>
            </a:endParaRPr>
          </a:p>
          <a:p>
            <a:pPr marL="0" indent="0">
              <a:buNone/>
            </a:pPr>
            <a:endParaRPr lang="en-US" b="0" dirty="0">
              <a:solidFill>
                <a:schemeClr val="accent5">
                  <a:lumMod val="10000"/>
                </a:schemeClr>
              </a:solidFill>
              <a:latin typeface="Calibri" panose="020F0502020204030204" pitchFamily="34" charset="0"/>
            </a:endParaRPr>
          </a:p>
          <a:p>
            <a:pPr marL="0" indent="0">
              <a:buNone/>
            </a:pPr>
            <a:r>
              <a:rPr lang="en-US" b="0" dirty="0">
                <a:solidFill>
                  <a:schemeClr val="accent5">
                    <a:lumMod val="10000"/>
                  </a:schemeClr>
                </a:solidFill>
                <a:latin typeface="Calibri" panose="020F0502020204030204" pitchFamily="34" charset="0"/>
              </a:rPr>
              <a:t> </a:t>
            </a:r>
          </a:p>
        </p:txBody>
      </p:sp>
    </p:spTree>
    <p:extLst>
      <p:ext uri="{BB962C8B-B14F-4D97-AF65-F5344CB8AC3E}">
        <p14:creationId xmlns:p14="http://schemas.microsoft.com/office/powerpoint/2010/main" val="32120546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solidFill>
                  <a:schemeClr val="tx2">
                    <a:lumMod val="75000"/>
                  </a:schemeClr>
                </a:solidFill>
                <a:latin typeface="Calibri" panose="020F0502020204030204" pitchFamily="34" charset="0"/>
              </a:rPr>
              <a:t>Questions?</a:t>
            </a:r>
          </a:p>
        </p:txBody>
      </p:sp>
      <p:pic>
        <p:nvPicPr>
          <p:cNvPr id="1026" name="Picture 2" descr="C:\Users\vgillespie648\AppData\Local\Microsoft\Windows\Temporary Internet Files\Content.IE5\1R7IV44D\Texas_Hill_Country_-_Kevin_McNe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85800"/>
            <a:ext cx="9144000" cy="6172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810000" y="5257800"/>
            <a:ext cx="5069252" cy="923330"/>
          </a:xfrm>
          <a:prstGeom prst="rect">
            <a:avLst/>
          </a:prstGeom>
          <a:noFill/>
        </p:spPr>
        <p:txBody>
          <a:bodyPr wrap="square" lIns="91440" tIns="45720" rIns="91440" bIns="45720">
            <a:spAutoFit/>
          </a:bodyPr>
          <a:lstStyle/>
          <a:p>
            <a:pPr algn="ctr"/>
            <a:r>
              <a:rPr lang="en-US" sz="5400" b="1" cap="none" spc="0" dirty="0">
                <a:ln w="1905"/>
                <a:solidFill>
                  <a:srgbClr val="FFFF00"/>
                </a:solidFill>
                <a:effectLst>
                  <a:innerShdw blurRad="69850" dist="43180" dir="5400000">
                    <a:srgbClr val="000000">
                      <a:alpha val="65000"/>
                    </a:srgbClr>
                  </a:innerShdw>
                </a:effectLst>
                <a:latin typeface="Lucida Handwriting" panose="03010101010101010101" pitchFamily="66" charset="0"/>
              </a:rPr>
              <a:t>Thank you!</a:t>
            </a:r>
          </a:p>
        </p:txBody>
      </p:sp>
    </p:spTree>
    <p:extLst>
      <p:ext uri="{BB962C8B-B14F-4D97-AF65-F5344CB8AC3E}">
        <p14:creationId xmlns:p14="http://schemas.microsoft.com/office/powerpoint/2010/main" val="604280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467600" cy="762000"/>
          </a:xfrm>
        </p:spPr>
        <p:txBody>
          <a:bodyPr/>
          <a:lstStyle/>
          <a:p>
            <a:r>
              <a:rPr lang="en-US" sz="4400" dirty="0">
                <a:solidFill>
                  <a:schemeClr val="tx2">
                    <a:lumMod val="75000"/>
                  </a:schemeClr>
                </a:solidFill>
                <a:latin typeface="Calibri" panose="020F0502020204030204" pitchFamily="34" charset="0"/>
              </a:rPr>
              <a:t>Where is the Annual Survey?</a:t>
            </a:r>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6</a:t>
            </a:fld>
            <a:endParaRPr lang="en-US">
              <a:solidFill>
                <a:srgbClr val="0000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892469"/>
            <a:ext cx="4128366" cy="1244894"/>
          </a:xfrm>
          <a:prstGeom prst="rect">
            <a:avLst/>
          </a:prstGeom>
          <a:ln w="9525">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6" name="Content Placeholder 2"/>
          <p:cNvSpPr txBox="1">
            <a:spLocks/>
          </p:cNvSpPr>
          <p:nvPr/>
        </p:nvSpPr>
        <p:spPr bwMode="auto">
          <a:xfrm>
            <a:off x="2590800" y="2267832"/>
            <a:ext cx="5257800" cy="978696"/>
          </a:xfrm>
          <a:prstGeom prst="wedgeRoundRectCallout">
            <a:avLst>
              <a:gd name="adj1" fmla="val -22129"/>
              <a:gd name="adj2" fmla="val -85043"/>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To start, click on the Create Survey Icon on the TxHSN Main page.</a:t>
            </a:r>
          </a:p>
          <a:p>
            <a:pPr marL="0" indent="0" algn="ctr">
              <a:buFontTx/>
              <a:buNone/>
            </a:pPr>
            <a:endParaRPr lang="en-US" sz="2400" kern="0" dirty="0"/>
          </a:p>
        </p:txBody>
      </p:sp>
      <p:sp>
        <p:nvSpPr>
          <p:cNvPr id="7" name="Content Placeholder 2"/>
          <p:cNvSpPr txBox="1">
            <a:spLocks/>
          </p:cNvSpPr>
          <p:nvPr/>
        </p:nvSpPr>
        <p:spPr bwMode="auto">
          <a:xfrm>
            <a:off x="214312" y="3600447"/>
            <a:ext cx="2895600" cy="2814143"/>
          </a:xfrm>
          <a:prstGeom prst="wedgeRoundRectCallout">
            <a:avLst>
              <a:gd name="adj1" fmla="val 67673"/>
              <a:gd name="adj2" fmla="val -15462"/>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Enter SURVEY2016 for the name and choose the Facility Survey record type.                Then Save</a:t>
            </a:r>
            <a:r>
              <a:rPr lang="en-US" sz="2400" kern="0" dirty="0"/>
              <a:t>.</a:t>
            </a:r>
          </a:p>
          <a:p>
            <a:pPr marL="0" indent="0" algn="ctr">
              <a:buFontTx/>
              <a:buNone/>
            </a:pPr>
            <a:endParaRPr lang="en-US" sz="2400" kern="0"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9024" y="3600447"/>
            <a:ext cx="5475946" cy="2419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5817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4221"/>
            <a:ext cx="7467600" cy="609600"/>
          </a:xfrm>
        </p:spPr>
        <p:txBody>
          <a:bodyPr/>
          <a:lstStyle/>
          <a:p>
            <a:r>
              <a:rPr lang="en-US" sz="4400" dirty="0">
                <a:solidFill>
                  <a:schemeClr val="tx2">
                    <a:lumMod val="75000"/>
                  </a:schemeClr>
                </a:solidFill>
                <a:latin typeface="Calibri" panose="020F0502020204030204" pitchFamily="34" charset="0"/>
              </a:rPr>
              <a:t>Where is the Annual Survey?</a:t>
            </a:r>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7</a:t>
            </a:fld>
            <a:endParaRPr lang="en-US">
              <a:solidFill>
                <a:srgbClr val="000000"/>
              </a:solidFill>
            </a:endParaRPr>
          </a:p>
        </p:txBody>
      </p:sp>
      <p:pic>
        <p:nvPicPr>
          <p:cNvPr id="4" name="Picture 3"/>
          <p:cNvPicPr/>
          <p:nvPr/>
        </p:nvPicPr>
        <p:blipFill>
          <a:blip r:embed="rId3"/>
          <a:stretch>
            <a:fillRect/>
          </a:stretch>
        </p:blipFill>
        <p:spPr>
          <a:xfrm>
            <a:off x="619125" y="1251902"/>
            <a:ext cx="7239000" cy="4996498"/>
          </a:xfrm>
          <a:prstGeom prst="rect">
            <a:avLst/>
          </a:prstGeom>
          <a:ln w="9525">
            <a:solidFill>
              <a:schemeClr val="tx1"/>
            </a:solidFill>
          </a:ln>
          <a:effectLst>
            <a:outerShdw blurRad="292100" dist="139700" dir="2700000" algn="tl" rotWithShape="0">
              <a:srgbClr val="333333">
                <a:alpha val="65000"/>
              </a:srgbClr>
            </a:outerShdw>
          </a:effec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5076825"/>
            <a:ext cx="609600" cy="210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bwMode="auto">
          <a:xfrm>
            <a:off x="6019800" y="1752600"/>
            <a:ext cx="2895600" cy="3733800"/>
          </a:xfrm>
          <a:prstGeom prst="wedgeRoundRectCallout">
            <a:avLst>
              <a:gd name="adj1" fmla="val -190550"/>
              <a:gd name="adj2" fmla="val 41407"/>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The Annual Facility Survey dashboard will now appear.  Double Click on Data Collection or Click on View Question Package.</a:t>
            </a:r>
          </a:p>
          <a:p>
            <a:pPr marL="0" indent="0" algn="ctr">
              <a:buFontTx/>
              <a:buNone/>
            </a:pPr>
            <a:endParaRPr lang="en-US" sz="2400" kern="0" dirty="0"/>
          </a:p>
        </p:txBody>
      </p:sp>
    </p:spTree>
    <p:extLst>
      <p:ext uri="{BB962C8B-B14F-4D97-AF65-F5344CB8AC3E}">
        <p14:creationId xmlns:p14="http://schemas.microsoft.com/office/powerpoint/2010/main" val="2132541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696200" cy="609600"/>
          </a:xfrm>
        </p:spPr>
        <p:txBody>
          <a:bodyPr/>
          <a:lstStyle/>
          <a:p>
            <a:r>
              <a:rPr lang="en-US" sz="4400" dirty="0">
                <a:solidFill>
                  <a:schemeClr val="tx2">
                    <a:lumMod val="75000"/>
                  </a:schemeClr>
                </a:solidFill>
                <a:latin typeface="Calibri" panose="020F0502020204030204" pitchFamily="34" charset="0"/>
              </a:rPr>
              <a:t>Annual Survey--ASC</a:t>
            </a:r>
            <a:endParaRPr lang="en-US" sz="4400" dirty="0"/>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8</a:t>
            </a:fld>
            <a:endParaRPr lang="en-US">
              <a:solidFill>
                <a:srgbClr val="000000"/>
              </a:solidFill>
            </a:endParaRPr>
          </a:p>
        </p:txBody>
      </p:sp>
      <p:pic>
        <p:nvPicPr>
          <p:cNvPr id="4" name="Picture 3"/>
          <p:cNvPicPr/>
          <p:nvPr/>
        </p:nvPicPr>
        <p:blipFill>
          <a:blip r:embed="rId3"/>
          <a:stretch>
            <a:fillRect/>
          </a:stretch>
        </p:blipFill>
        <p:spPr>
          <a:xfrm>
            <a:off x="0" y="762000"/>
            <a:ext cx="9144000" cy="6096000"/>
          </a:xfrm>
          <a:prstGeom prst="rect">
            <a:avLst/>
          </a:prstGeom>
          <a:ln>
            <a:solidFill>
              <a:schemeClr val="tx1"/>
            </a:solidFill>
          </a:ln>
          <a:effectLst>
            <a:outerShdw blurRad="292100" dist="139700" dir="2700000" algn="tl" rotWithShape="0">
              <a:srgbClr val="333333">
                <a:alpha val="65000"/>
              </a:srgbClr>
            </a:outerShdw>
          </a:effectLst>
        </p:spPr>
      </p:pic>
      <p:sp>
        <p:nvSpPr>
          <p:cNvPr id="5" name="Content Placeholder 2"/>
          <p:cNvSpPr txBox="1">
            <a:spLocks/>
          </p:cNvSpPr>
          <p:nvPr/>
        </p:nvSpPr>
        <p:spPr bwMode="auto">
          <a:xfrm>
            <a:off x="6172200" y="1752600"/>
            <a:ext cx="2819400" cy="3048000"/>
          </a:xfrm>
          <a:prstGeom prst="wedgeRoundRectCallout">
            <a:avLst>
              <a:gd name="adj1" fmla="val -176664"/>
              <a:gd name="adj2" fmla="val -19804"/>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Complete all the questions.  Enter 2015 as the *Survey Year and  answers should be for 2015.  </a:t>
            </a:r>
          </a:p>
          <a:p>
            <a:pPr marL="0" indent="0" algn="ctr">
              <a:buFontTx/>
              <a:buNone/>
            </a:pPr>
            <a:endParaRPr lang="en-US" sz="2400" kern="0" dirty="0"/>
          </a:p>
        </p:txBody>
      </p:sp>
      <p:sp>
        <p:nvSpPr>
          <p:cNvPr id="6" name="Content Placeholder 2"/>
          <p:cNvSpPr txBox="1">
            <a:spLocks/>
          </p:cNvSpPr>
          <p:nvPr/>
        </p:nvSpPr>
        <p:spPr bwMode="auto">
          <a:xfrm>
            <a:off x="1524000" y="6019800"/>
            <a:ext cx="3876675" cy="533400"/>
          </a:xfrm>
          <a:prstGeom prst="wedgeRoundRectCallout">
            <a:avLst>
              <a:gd name="adj1" fmla="val -72314"/>
              <a:gd name="adj2" fmla="val -808"/>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Be sure to SAVE!</a:t>
            </a:r>
          </a:p>
          <a:p>
            <a:pPr marL="0" indent="0" algn="ctr">
              <a:buFontTx/>
              <a:buNone/>
            </a:pPr>
            <a:endParaRPr lang="en-US" sz="2400" kern="0" dirty="0"/>
          </a:p>
        </p:txBody>
      </p:sp>
    </p:spTree>
    <p:extLst>
      <p:ext uri="{BB962C8B-B14F-4D97-AF65-F5344CB8AC3E}">
        <p14:creationId xmlns:p14="http://schemas.microsoft.com/office/powerpoint/2010/main" val="767651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871284" cy="609600"/>
          </a:xfrm>
        </p:spPr>
        <p:txBody>
          <a:bodyPr/>
          <a:lstStyle/>
          <a:p>
            <a:r>
              <a:rPr lang="en-US" sz="4400" dirty="0">
                <a:solidFill>
                  <a:schemeClr val="tx2">
                    <a:lumMod val="75000"/>
                  </a:schemeClr>
                </a:solidFill>
                <a:latin typeface="Calibri" panose="020F0502020204030204" pitchFamily="34" charset="0"/>
              </a:rPr>
              <a:t>Annual Survey--Hospital</a:t>
            </a:r>
            <a:endParaRPr lang="en-US" sz="4400" dirty="0"/>
          </a:p>
        </p:txBody>
      </p:sp>
      <p:sp>
        <p:nvSpPr>
          <p:cNvPr id="3" name="Slide Number Placeholder 2"/>
          <p:cNvSpPr>
            <a:spLocks noGrp="1"/>
          </p:cNvSpPr>
          <p:nvPr>
            <p:ph type="sldNum" sz="quarter" idx="10"/>
          </p:nvPr>
        </p:nvSpPr>
        <p:spPr/>
        <p:txBody>
          <a:bodyPr/>
          <a:lstStyle/>
          <a:p>
            <a:pPr>
              <a:defRPr/>
            </a:pPr>
            <a:fld id="{43E48917-300D-49A0-953B-DDE1098BAA08}" type="slidenum">
              <a:rPr lang="en-US" smtClean="0">
                <a:solidFill>
                  <a:srgbClr val="000000"/>
                </a:solidFill>
              </a:rPr>
              <a:pPr>
                <a:defRPr/>
              </a:pPr>
              <a:t>9</a:t>
            </a:fld>
            <a:endParaRPr lang="en-US">
              <a:solidFill>
                <a:srgbClr val="000000"/>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81" y="1143000"/>
            <a:ext cx="8996319"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bwMode="auto">
          <a:xfrm>
            <a:off x="1580147" y="6152147"/>
            <a:ext cx="2895600" cy="533400"/>
          </a:xfrm>
          <a:prstGeom prst="wedgeRoundRectCallout">
            <a:avLst>
              <a:gd name="adj1" fmla="val -76674"/>
              <a:gd name="adj2" fmla="val 11598"/>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Be sure to SAVE!</a:t>
            </a:r>
          </a:p>
          <a:p>
            <a:pPr marL="0" indent="0" algn="ctr">
              <a:buFontTx/>
              <a:buNone/>
            </a:pPr>
            <a:endParaRPr lang="en-US" sz="2400" kern="0" dirty="0"/>
          </a:p>
        </p:txBody>
      </p:sp>
      <p:sp>
        <p:nvSpPr>
          <p:cNvPr id="8" name="Content Placeholder 2"/>
          <p:cNvSpPr txBox="1">
            <a:spLocks/>
          </p:cNvSpPr>
          <p:nvPr/>
        </p:nvSpPr>
        <p:spPr bwMode="auto">
          <a:xfrm>
            <a:off x="4507831" y="1447800"/>
            <a:ext cx="4363453" cy="1685925"/>
          </a:xfrm>
          <a:prstGeom prst="wedgeRoundRectCallout">
            <a:avLst>
              <a:gd name="adj1" fmla="val -90910"/>
              <a:gd name="adj2" fmla="val 6601"/>
              <a:gd name="adj3" fmla="val 16667"/>
            </a:avLst>
          </a:prstGeom>
          <a:solidFill>
            <a:schemeClr val="bg1">
              <a:lumMod val="85000"/>
            </a:schemeClr>
          </a:solidFill>
          <a:ln w="28575">
            <a:solidFill>
              <a:schemeClr val="bg1">
                <a:lumMod val="50000"/>
              </a:schemeClr>
            </a:solidFill>
          </a:ln>
          <a:effectLst>
            <a:outerShdw blurRad="203200" dist="330200" dir="2700000" algn="tl" rotWithShape="0">
              <a:schemeClr val="tx1">
                <a:alpha val="40000"/>
              </a:scheme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kern="0" dirty="0">
                <a:solidFill>
                  <a:schemeClr val="bg2">
                    <a:lumMod val="50000"/>
                  </a:schemeClr>
                </a:solidFill>
              </a:rPr>
              <a:t>Complete all the questions.  Enter 2015 as the *Survey Year and  answers should be for 2015.  </a:t>
            </a:r>
          </a:p>
          <a:p>
            <a:pPr marL="0" indent="0" algn="ctr">
              <a:buFontTx/>
              <a:buNone/>
            </a:pPr>
            <a:endParaRPr lang="en-US" sz="2400" kern="0" dirty="0"/>
          </a:p>
        </p:txBody>
      </p:sp>
    </p:spTree>
    <p:extLst>
      <p:ext uri="{BB962C8B-B14F-4D97-AF65-F5344CB8AC3E}">
        <p14:creationId xmlns:p14="http://schemas.microsoft.com/office/powerpoint/2010/main" val="1955755930"/>
      </p:ext>
    </p:extLst>
  </p:cSld>
  <p:clrMapOvr>
    <a:masterClrMapping/>
  </p:clrMapOvr>
</p:sld>
</file>

<file path=ppt/theme/theme1.xml><?xml version="1.0" encoding="utf-8"?>
<a:theme xmlns:a="http://schemas.openxmlformats.org/drawingml/2006/main" name="Office Theme">
  <a:themeElements>
    <a:clrScheme name="Office Theme 7">
      <a:dk1>
        <a:srgbClr val="82979A"/>
      </a:dk1>
      <a:lt1>
        <a:srgbClr val="FFFFFF"/>
      </a:lt1>
      <a:dk2>
        <a:srgbClr val="FF5BAD"/>
      </a:dk2>
      <a:lt2>
        <a:srgbClr val="808080"/>
      </a:lt2>
      <a:accent1>
        <a:srgbClr val="3399FF"/>
      </a:accent1>
      <a:accent2>
        <a:srgbClr val="99FFCC"/>
      </a:accent2>
      <a:accent3>
        <a:srgbClr val="FFFFFF"/>
      </a:accent3>
      <a:accent4>
        <a:srgbClr val="6E8083"/>
      </a:accent4>
      <a:accent5>
        <a:srgbClr val="ADCAFF"/>
      </a:accent5>
      <a:accent6>
        <a:srgbClr val="8AE7B9"/>
      </a:accent6>
      <a:hlink>
        <a:srgbClr val="CC00CC"/>
      </a:hlink>
      <a:folHlink>
        <a:srgbClr val="B2B2B2"/>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82979A"/>
        </a:dk1>
        <a:lt1>
          <a:srgbClr val="FFFFFF"/>
        </a:lt1>
        <a:dk2>
          <a:srgbClr val="FF5BAD"/>
        </a:dk2>
        <a:lt2>
          <a:srgbClr val="808080"/>
        </a:lt2>
        <a:accent1>
          <a:srgbClr val="3399FF"/>
        </a:accent1>
        <a:accent2>
          <a:srgbClr val="99FFCC"/>
        </a:accent2>
        <a:accent3>
          <a:srgbClr val="FFFFFF"/>
        </a:accent3>
        <a:accent4>
          <a:srgbClr val="6E8083"/>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0F9BA96-AD61-47DA-AE7E-33380B1320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Botanical extract design slides</Template>
  <TotalTime>2326</TotalTime>
  <Words>8177</Words>
  <Application>Microsoft Office PowerPoint</Application>
  <PresentationFormat>On-screen Show (4:3)</PresentationFormat>
  <Paragraphs>612</Paragraphs>
  <Slides>59</Slides>
  <Notes>59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Comic Sans MS</vt:lpstr>
      <vt:lpstr>Lucida Handwriting</vt:lpstr>
      <vt:lpstr>Wingdings</vt:lpstr>
      <vt:lpstr>Office Theme</vt:lpstr>
      <vt:lpstr>Preventable Adverse Event Reporting </vt:lpstr>
      <vt:lpstr>Note Pages</vt:lpstr>
      <vt:lpstr>Objectives</vt:lpstr>
      <vt:lpstr>Annual Survey</vt:lpstr>
      <vt:lpstr>Where is the Annual Survey?</vt:lpstr>
      <vt:lpstr>Where is the Annual Survey?</vt:lpstr>
      <vt:lpstr>Where is the Annual Survey?</vt:lpstr>
      <vt:lpstr>Annual Survey--ASC</vt:lpstr>
      <vt:lpstr>Annual Survey--Hospital</vt:lpstr>
      <vt:lpstr>Annual Survey</vt:lpstr>
      <vt:lpstr> Annual Survey </vt:lpstr>
      <vt:lpstr>NHSN Users Annual Survey Alert</vt:lpstr>
      <vt:lpstr>IDRR in TxHSN—Note Re: Survey</vt:lpstr>
      <vt:lpstr>Assessment of Harm</vt:lpstr>
      <vt:lpstr>Severe Level of Harm</vt:lpstr>
      <vt:lpstr>PowerPoint Presentation</vt:lpstr>
      <vt:lpstr>First Tier PAE Reporting--January 1, 2015 </vt:lpstr>
      <vt:lpstr>First Tier PAE Reporting--January 1, 2015 </vt:lpstr>
      <vt:lpstr>First Tier PAE Reporting--January 1, 2015 </vt:lpstr>
      <vt:lpstr>Second Tier PAE Reporting--January 1, 2016 </vt:lpstr>
      <vt:lpstr>Second Tier PAE Reporting--January 1, 2016 </vt:lpstr>
      <vt:lpstr>Second Tier PAE Reporting--January 1, 2016 </vt:lpstr>
      <vt:lpstr>Third Tier PAE Reporting--January 1, 2017 </vt:lpstr>
      <vt:lpstr>Third Tier PAE Reporting--January 1, 2017 </vt:lpstr>
      <vt:lpstr>Third Tier PAE Reporting--January 1, 2017 </vt:lpstr>
      <vt:lpstr>Chapter 98 Requirements</vt:lpstr>
      <vt:lpstr>Serious Reportable Events--SREs</vt:lpstr>
      <vt:lpstr>Hosp Acquired Conditions--HACs </vt:lpstr>
      <vt:lpstr>HACs Reported to NHSN for    Texas Reporting</vt:lpstr>
      <vt:lpstr>HACs Reported to TxHSN as PAEs</vt:lpstr>
      <vt:lpstr>HAC--SSIs to be Reported to              TxHSN for PAE Reporting (2017)</vt:lpstr>
      <vt:lpstr>ICD-10 Codes for 755 Surgical                           Orthopedic HACs</vt:lpstr>
      <vt:lpstr>Pressure Ulcers—SRE and HAC</vt:lpstr>
      <vt:lpstr>PU Reporting Guidance</vt:lpstr>
      <vt:lpstr>545 PAEs Reported in 2015 </vt:lpstr>
      <vt:lpstr>521 PAEs Reported in 2015 </vt:lpstr>
      <vt:lpstr>FAQ—Pulmonary Embolism</vt:lpstr>
      <vt:lpstr>FAQ—Wrong Patient?</vt:lpstr>
      <vt:lpstr>FAQ—Postpartum Hemorrhage</vt:lpstr>
      <vt:lpstr>FAQ—Iatrogenic Pneumothorax</vt:lpstr>
      <vt:lpstr>FAQ—Failure to Communicate?</vt:lpstr>
      <vt:lpstr>FAQ—Elopement</vt:lpstr>
      <vt:lpstr>FAQ—Elopement</vt:lpstr>
      <vt:lpstr>FAQ—Foreign Object Retained?</vt:lpstr>
      <vt:lpstr>FAQ—Foreign Object Retained?</vt:lpstr>
      <vt:lpstr>TxHSN Reporting Schedule</vt:lpstr>
      <vt:lpstr>Report No PAE Events</vt:lpstr>
      <vt:lpstr>Report No PAE Events Calendar</vt:lpstr>
      <vt:lpstr>Report No PAE Events Calendar</vt:lpstr>
      <vt:lpstr>Report No PAE Event in TxHSN</vt:lpstr>
      <vt:lpstr>HCS Consumer Report</vt:lpstr>
      <vt:lpstr>Report No PAE Event in TxHSN</vt:lpstr>
      <vt:lpstr>HCS Consumer Report</vt:lpstr>
      <vt:lpstr>Health Care Safety</vt:lpstr>
      <vt:lpstr>PAE Website--www.paetexas.org</vt:lpstr>
      <vt:lpstr>Upcoming Education http://tdshshealthcaresafetyconference.com</vt:lpstr>
      <vt:lpstr>Contact Information</vt:lpstr>
      <vt:lpstr>Take-A-Ways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Preventable Adverse Event Reporting</dc:title>
  <dc:creator>vgillespie648</dc:creator>
  <cp:keywords/>
  <cp:lastModifiedBy>Pinter,Henry J (DSHS)</cp:lastModifiedBy>
  <cp:revision>146</cp:revision>
  <cp:lastPrinted>1601-01-01T00:00:00Z</cp:lastPrinted>
  <dcterms:created xsi:type="dcterms:W3CDTF">2016-03-28T18:15:53Z</dcterms:created>
  <dcterms:modified xsi:type="dcterms:W3CDTF">2023-01-17T16:52:19Z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TC010900201033</vt:lpwstr>
  </property>
</Properties>
</file>