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 id="2147483665" r:id="rId3"/>
  </p:sldMasterIdLst>
  <p:notesMasterIdLst>
    <p:notesMasterId r:id="rId52"/>
  </p:notesMasterIdLst>
  <p:handoutMasterIdLst>
    <p:handoutMasterId r:id="rId53"/>
  </p:handoutMasterIdLst>
  <p:sldIdLst>
    <p:sldId id="256" r:id="rId4"/>
    <p:sldId id="288" r:id="rId5"/>
    <p:sldId id="299" r:id="rId6"/>
    <p:sldId id="300" r:id="rId7"/>
    <p:sldId id="301" r:id="rId8"/>
    <p:sldId id="302" r:id="rId9"/>
    <p:sldId id="359" r:id="rId10"/>
    <p:sldId id="306" r:id="rId11"/>
    <p:sldId id="307" r:id="rId12"/>
    <p:sldId id="304" r:id="rId13"/>
    <p:sldId id="305" r:id="rId14"/>
    <p:sldId id="309" r:id="rId15"/>
    <p:sldId id="303" r:id="rId16"/>
    <p:sldId id="298" r:id="rId17"/>
    <p:sldId id="311" r:id="rId18"/>
    <p:sldId id="336" r:id="rId19"/>
    <p:sldId id="314" r:id="rId20"/>
    <p:sldId id="360" r:id="rId21"/>
    <p:sldId id="361" r:id="rId22"/>
    <p:sldId id="367" r:id="rId23"/>
    <p:sldId id="362" r:id="rId24"/>
    <p:sldId id="369" r:id="rId25"/>
    <p:sldId id="365" r:id="rId26"/>
    <p:sldId id="366" r:id="rId27"/>
    <p:sldId id="335" r:id="rId28"/>
    <p:sldId id="332" r:id="rId29"/>
    <p:sldId id="344" r:id="rId30"/>
    <p:sldId id="345" r:id="rId31"/>
    <p:sldId id="342" r:id="rId32"/>
    <p:sldId id="334" r:id="rId33"/>
    <p:sldId id="372" r:id="rId34"/>
    <p:sldId id="356" r:id="rId35"/>
    <p:sldId id="358" r:id="rId36"/>
    <p:sldId id="341" r:id="rId37"/>
    <p:sldId id="333" r:id="rId38"/>
    <p:sldId id="340" r:id="rId39"/>
    <p:sldId id="348" r:id="rId40"/>
    <p:sldId id="349" r:id="rId41"/>
    <p:sldId id="337" r:id="rId42"/>
    <p:sldId id="370" r:id="rId43"/>
    <p:sldId id="338" r:id="rId44"/>
    <p:sldId id="355" r:id="rId45"/>
    <p:sldId id="329" r:id="rId46"/>
    <p:sldId id="351" r:id="rId47"/>
    <p:sldId id="371" r:id="rId48"/>
    <p:sldId id="354" r:id="rId49"/>
    <p:sldId id="353" r:id="rId50"/>
    <p:sldId id="294" r:id="rId5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6D9F66E-5EB9-4882-86FB-DCBF35E3C3E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21" autoAdjust="0"/>
    <p:restoredTop sz="95274" autoAdjust="0"/>
  </p:normalViewPr>
  <p:slideViewPr>
    <p:cSldViewPr snapToGrid="0">
      <p:cViewPr varScale="1">
        <p:scale>
          <a:sx n="65" d="100"/>
          <a:sy n="65" d="100"/>
        </p:scale>
        <p:origin x="878" y="58"/>
      </p:cViewPr>
      <p:guideLst>
        <p:guide pos="3840"/>
        <p:guide orient="horz" pos="2160"/>
      </p:guideLst>
    </p:cSldViewPr>
  </p:slideViewPr>
  <p:outlineViewPr>
    <p:cViewPr>
      <p:scale>
        <a:sx n="33" d="100"/>
        <a:sy n="33" d="100"/>
      </p:scale>
      <p:origin x="0" y="-4794"/>
    </p:cViewPr>
  </p:outlineViewPr>
  <p:notesTextViewPr>
    <p:cViewPr>
      <p:scale>
        <a:sx n="1" d="1"/>
        <a:sy n="1" d="1"/>
      </p:scale>
      <p:origin x="0" y="0"/>
    </p:cViewPr>
  </p:notesTextViewPr>
  <p:sorterViewPr>
    <p:cViewPr>
      <p:scale>
        <a:sx n="126" d="100"/>
        <a:sy n="126" d="100"/>
      </p:scale>
      <p:origin x="0" y="-15594"/>
    </p:cViewPr>
  </p:sorterViewPr>
  <p:notesViewPr>
    <p:cSldViewPr snapToGrid="0">
      <p:cViewPr varScale="1">
        <p:scale>
          <a:sx n="64" d="100"/>
          <a:sy n="64" d="100"/>
        </p:scale>
        <p:origin x="213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handoutMaster" Target="handoutMasters/handoutMaster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0EA5F0D-C1DC-412F-A146-DDB3A74B588F}" type="datetimeFigureOut">
              <a:rPr lang="en-US"/>
              <a:t>1/17/2023</a:t>
            </a:fld>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8CDE508-72C8-4AB5-AA9C-1584D31690E0}" type="datetimeFigureOut">
              <a:rPr lang="en-US"/>
              <a:t>1/17/2023</a:t>
            </a:fld>
            <a:endParaRP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73893"/>
            <a:ext cx="5608320" cy="3137535"/>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mailto:paetexas@dshs.state.tx.u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mailto:paetexas@dshs.state.tx.gov"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cms.gov/Medicare/Medicare-Fee-for-Service-Payment/HospitalAcqCond/icd10_hacs.html"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ismp.org/"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cms.gov/Medicare/Medicare-Fee-for-Service-Payment/HospitalAcqCond/icd10_hacs.html"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ktvz.com/health/wrong-drug-put-in-iv-bag-led-to-fatal-bend-hospital-error/68567041"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www.paetexas.org/"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www.paetexas.org/"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mailto:PAETexas@dshs.state.tx.us"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mailto:paetexas@dshs.state.tx.us"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jointcommission.org/assets/1/18/Summary_2Q_2016.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hcupdate.files.wordpress.com/2016/02/2016-02-se-root-causes-by-event-type-2004-2015.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jointcommission.org/se_data_event_type_by_year_/"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jointcommission.org/sentinel_event_data_general/"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jointcommission.org/se_data_event_type_by_year_/"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jointcommission.org/sentinel_event_data_general/"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centerfortransforminghealthcare.org/tst_ss.aspx"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jointcommission.org/sentinel_event_data_general/" TargetMode="External"/><Relationship Id="rId4" Type="http://schemas.openxmlformats.org/officeDocument/2006/relationships/hyperlink" Target="https://www.jointcommission.org/se_data_event_type_by_year_/"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2016 Fall Update.  I’m Vickie Gillespie, the DSHS PAE Clinical Specialist. </a:t>
            </a:r>
          </a:p>
        </p:txBody>
      </p:sp>
      <p:sp>
        <p:nvSpPr>
          <p:cNvPr id="4" name="Slide Number Placeholder 3"/>
          <p:cNvSpPr>
            <a:spLocks noGrp="1"/>
          </p:cNvSpPr>
          <p:nvPr>
            <p:ph type="sldNum" sz="quarter" idx="10"/>
          </p:nvPr>
        </p:nvSpPr>
        <p:spPr/>
        <p:txBody>
          <a:bodyPr/>
          <a:lstStyle/>
          <a:p>
            <a:fld id="{7FB667E1-E601-4AAF-B95C-B25720D70A60}" type="slidenum">
              <a:rPr lang="en-US" smtClean="0"/>
              <a:t>1</a:t>
            </a:fld>
            <a:endParaRPr lang="en-US"/>
          </a:p>
        </p:txBody>
      </p:sp>
    </p:spTree>
    <p:extLst>
      <p:ext uri="{BB962C8B-B14F-4D97-AF65-F5344CB8AC3E}">
        <p14:creationId xmlns:p14="http://schemas.microsoft.com/office/powerpoint/2010/main" val="1967441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table that lists some of the retained objects that were reported in Texas in 2015. You can see that sponges and guidewires were at the top of this limited list.  </a:t>
            </a:r>
          </a:p>
          <a:p>
            <a:r>
              <a:rPr lang="en-US" dirty="0"/>
              <a:t>(This does not represent all retained objects as reporting with this specificity is not required.)</a:t>
            </a:r>
          </a:p>
          <a:p>
            <a:endParaRPr lang="en-US" dirty="0"/>
          </a:p>
          <a:p>
            <a:endParaRPr lang="en-US" dirty="0"/>
          </a:p>
          <a:p>
            <a:r>
              <a:rPr lang="en-US" dirty="0"/>
              <a:t>Of the 7 reported PAEs for Wrong Patient, you can read on this slide what 2 facilities reported.  Patient identification standards were not followed.</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10</a:t>
            </a:fld>
            <a:endParaRPr lang="en-US"/>
          </a:p>
        </p:txBody>
      </p:sp>
    </p:spTree>
    <p:extLst>
      <p:ext uri="{BB962C8B-B14F-4D97-AF65-F5344CB8AC3E}">
        <p14:creationId xmlns:p14="http://schemas.microsoft.com/office/powerpoint/2010/main" val="3282157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partial list of Wrong Site procedures and those involving Epidurals were the most frequently reported. (This does not represent all wrong site PAEs as reporting with this specificity is not required.)</a:t>
            </a:r>
          </a:p>
          <a:p>
            <a:r>
              <a:rPr lang="en-US" dirty="0"/>
              <a:t>In table on the right, you see some of the procedures that were reported as incorrect.  Those involving eye procedures were at the top of the list. (This does not represent all wrong surgery PAEs as reporting with this specificity is not required.)</a:t>
            </a:r>
          </a:p>
          <a:p>
            <a:endParaRPr lang="en-US" dirty="0"/>
          </a:p>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11</a:t>
            </a:fld>
            <a:endParaRPr lang="en-US"/>
          </a:p>
        </p:txBody>
      </p:sp>
    </p:spTree>
    <p:extLst>
      <p:ext uri="{BB962C8B-B14F-4D97-AF65-F5344CB8AC3E}">
        <p14:creationId xmlns:p14="http://schemas.microsoft.com/office/powerpoint/2010/main" val="3775322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reveals some compliance statistics.  These numbers are for 2015, which is the first year for mandated PAE reporting. </a:t>
            </a:r>
          </a:p>
          <a:p>
            <a:endParaRPr lang="en-US" dirty="0"/>
          </a:p>
          <a:p>
            <a:r>
              <a:rPr lang="en-US" dirty="0"/>
              <a:t>There were 913 facilities (439 general hospitals and 464 ambulatory surgical centers) that were required to report PAEs during 2015.  Of those, 175 hospitals and 32 ASCs reported one or more PAEs in 2015.  This represents 40% of the required hospitals had one or more PAEs and 7% of the required ASCs had one or more PAE.  Overall 23% of facilities reported one or more PAE.  </a:t>
            </a:r>
          </a:p>
          <a:p>
            <a:endParaRPr lang="en-US" dirty="0"/>
          </a:p>
          <a:p>
            <a:r>
              <a:rPr lang="en-US" dirty="0"/>
              <a:t>Of those facilities reporting one or more PAEs, the average number of events reported was 2.6.  However the range per facility was 1-17 PAEs.  Most facilities reported only one PAE.  </a:t>
            </a:r>
          </a:p>
        </p:txBody>
      </p:sp>
      <p:sp>
        <p:nvSpPr>
          <p:cNvPr id="4" name="Slide Number Placeholder 3"/>
          <p:cNvSpPr>
            <a:spLocks noGrp="1"/>
          </p:cNvSpPr>
          <p:nvPr>
            <p:ph type="sldNum" sz="quarter" idx="10"/>
          </p:nvPr>
        </p:nvSpPr>
        <p:spPr/>
        <p:txBody>
          <a:bodyPr/>
          <a:lstStyle/>
          <a:p>
            <a:fld id="{F271CCD5-CBD6-411C-A87A-3EFF8E469411}" type="slidenum">
              <a:rPr lang="en-US" smtClean="0"/>
              <a:pPr/>
              <a:t>12</a:t>
            </a:fld>
            <a:endParaRPr lang="en-US" dirty="0"/>
          </a:p>
        </p:txBody>
      </p:sp>
    </p:spTree>
    <p:extLst>
      <p:ext uri="{BB962C8B-B14F-4D97-AF65-F5344CB8AC3E}">
        <p14:creationId xmlns:p14="http://schemas.microsoft.com/office/powerpoint/2010/main" val="91890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current PAE brochure produced by DSHS and is available by contacting </a:t>
            </a:r>
            <a:r>
              <a:rPr lang="en-US" dirty="0">
                <a:hlinkClick r:id="rId3"/>
              </a:rPr>
              <a:t>paetexas@dshs.state.tx.us</a:t>
            </a:r>
            <a:r>
              <a:rPr lang="en-US" dirty="0"/>
              <a:t>	</a:t>
            </a:r>
          </a:p>
          <a:p>
            <a:endParaRPr lang="en-US" dirty="0"/>
          </a:p>
          <a:p>
            <a:r>
              <a:rPr lang="en-US" dirty="0"/>
              <a:t>This shows the phase-in schedule by year for reporting PAEs.  On January 1, 2017 all of the PAEs will be reportable. </a:t>
            </a:r>
          </a:p>
        </p:txBody>
      </p:sp>
      <p:sp>
        <p:nvSpPr>
          <p:cNvPr id="4" name="Slide Number Placeholder 3"/>
          <p:cNvSpPr>
            <a:spLocks noGrp="1"/>
          </p:cNvSpPr>
          <p:nvPr>
            <p:ph type="sldNum" sz="quarter" idx="10"/>
          </p:nvPr>
        </p:nvSpPr>
        <p:spPr/>
        <p:txBody>
          <a:bodyPr/>
          <a:lstStyle/>
          <a:p>
            <a:fld id="{32842384-280D-4F84-81CF-96E415F64BCE}" type="slidenum">
              <a:rPr lang="en-US" smtClean="0"/>
              <a:pPr/>
              <a:t>13</a:t>
            </a:fld>
            <a:endParaRPr lang="en-US" dirty="0"/>
          </a:p>
        </p:txBody>
      </p:sp>
    </p:spTree>
    <p:extLst>
      <p:ext uri="{BB962C8B-B14F-4D97-AF65-F5344CB8AC3E}">
        <p14:creationId xmlns:p14="http://schemas.microsoft.com/office/powerpoint/2010/main" val="280337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table of the specific PAEs reported for 2015 and the first half (H1) 2016.  Falls with Fracture were the most frequently reported PAE in 2015.   Keep in mind that some of the PAEs listed are associated with patient death or severe harm and some have to be reported regardless of the Level of Harm.  The 202 falls with fracture were associated with patient death or severe harm—and the severe harm was likely due to the need for a surgery.  Foreign objects retained at 121 for 2015 is a PAE that was reportable regardless of the level of harm.  You can also see that the Wrong Site Surgery/Invasive Procedures were also among the top most frequently reported PAEs.  You can see the remainder of the reported events for 2015 and how they compare to the numbers for the first half of 2016.  Now look at the last half of the second table starting with pressure ulcers.  These PAEs at the end of the table are those that only became reportable in 2016.  You can see we have had a large number of Stage 3,4, or Unstageable Pressure Ulcers at 334 for the first half of 2016. eave had DVT/PE s reported as well as Iatrogenic Pneumothorax.  WE have also had 4 Suicide, Attempted Suicide or Self-Harm that resulted in severe harm PAEs reported,  I have seen Suicide numbers in facilities increasing in recent literature as well. </a:t>
            </a:r>
          </a:p>
        </p:txBody>
      </p:sp>
      <p:sp>
        <p:nvSpPr>
          <p:cNvPr id="4" name="Slide Number Placeholder 3"/>
          <p:cNvSpPr>
            <a:spLocks noGrp="1"/>
          </p:cNvSpPr>
          <p:nvPr>
            <p:ph type="sldNum" sz="quarter" idx="10"/>
          </p:nvPr>
        </p:nvSpPr>
        <p:spPr/>
        <p:txBody>
          <a:bodyPr/>
          <a:lstStyle/>
          <a:p>
            <a:fld id="{7FB667E1-E601-4AAF-B95C-B25720D70A60}" type="slidenum">
              <a:rPr lang="en-US" smtClean="0"/>
              <a:t>14</a:t>
            </a:fld>
            <a:endParaRPr lang="en-US"/>
          </a:p>
        </p:txBody>
      </p:sp>
    </p:spTree>
    <p:extLst>
      <p:ext uri="{BB962C8B-B14F-4D97-AF65-F5344CB8AC3E}">
        <p14:creationId xmlns:p14="http://schemas.microsoft.com/office/powerpoint/2010/main" val="2476989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mentioned, for 2016, Stage III, IV or Unstageable Pressure Ulcers that occur during the hospitalization are reportable as a PAE.  This PAE is a combination of the SRE and HAC.  The identification of these for reporting might be problematic since the Pressure Ulcers that are on the HAC list are only Stage III or IV, where as the SRE list includes Unstageable (which are considered Stage III or IV, but that cannot be determined because of eschar and wound debris in the wound bed).   Therefore, PAE contacts should be alert to the fact that if they receive potential/actual HAC notifications internally they would miss an </a:t>
            </a:r>
            <a:r>
              <a:rPr lang="en-US" dirty="0" err="1"/>
              <a:t>Unstageable</a:t>
            </a:r>
            <a:r>
              <a:rPr lang="en-US" dirty="0"/>
              <a:t> Pressure Ulcer that occurs during the hospitalization.  You must find an alternative way to monitor for this PAE. </a:t>
            </a:r>
          </a:p>
        </p:txBody>
      </p:sp>
      <p:sp>
        <p:nvSpPr>
          <p:cNvPr id="4" name="Slide Number Placeholder 3"/>
          <p:cNvSpPr>
            <a:spLocks noGrp="1"/>
          </p:cNvSpPr>
          <p:nvPr>
            <p:ph type="sldNum" sz="quarter" idx="10"/>
          </p:nvPr>
        </p:nvSpPr>
        <p:spPr/>
        <p:txBody>
          <a:bodyPr/>
          <a:lstStyle/>
          <a:p>
            <a:fld id="{8FF7F7BC-AB40-47B0-B57C-CA84FD99BB0D}" type="slidenum">
              <a:rPr lang="en-US" smtClean="0"/>
              <a:t>15</a:t>
            </a:fld>
            <a:endParaRPr lang="en-US"/>
          </a:p>
        </p:txBody>
      </p:sp>
    </p:spTree>
    <p:extLst>
      <p:ext uri="{BB962C8B-B14F-4D97-AF65-F5344CB8AC3E}">
        <p14:creationId xmlns:p14="http://schemas.microsoft.com/office/powerpoint/2010/main" val="329057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Pressure Ulcer Reporting Guidance chart. The first column shows the condition of the skin/ulcer on admission (and documented).  If there is progression to the conditions in the second column then I have noted if it is reportable in the 3</a:t>
            </a:r>
            <a:r>
              <a:rPr lang="en-US" baseline="30000" dirty="0"/>
              <a:t>rd</a:t>
            </a:r>
            <a:r>
              <a:rPr lang="en-US" dirty="0"/>
              <a:t> column. </a:t>
            </a:r>
          </a:p>
          <a:p>
            <a:endParaRPr lang="en-US" dirty="0"/>
          </a:p>
          <a:p>
            <a:r>
              <a:rPr lang="en-US" dirty="0"/>
              <a:t>Stage 2 progressing to Stage 3 is not reportable.  If it progressed to Stage 4 it is reportable. </a:t>
            </a:r>
          </a:p>
          <a:p>
            <a:endParaRPr lang="en-US" dirty="0"/>
          </a:p>
          <a:p>
            <a:r>
              <a:rPr lang="en-US" dirty="0"/>
              <a:t>Stage 3 and 4 pressure ulcers that are present on admission (and documented as such) are not reportable.    </a:t>
            </a:r>
          </a:p>
        </p:txBody>
      </p:sp>
      <p:sp>
        <p:nvSpPr>
          <p:cNvPr id="4" name="Slide Number Placeholder 3"/>
          <p:cNvSpPr>
            <a:spLocks noGrp="1"/>
          </p:cNvSpPr>
          <p:nvPr>
            <p:ph type="sldNum" sz="quarter" idx="10"/>
          </p:nvPr>
        </p:nvSpPr>
        <p:spPr/>
        <p:txBody>
          <a:bodyPr/>
          <a:lstStyle/>
          <a:p>
            <a:fld id="{7FB667E1-E601-4AAF-B95C-B25720D70A60}" type="slidenum">
              <a:rPr lang="en-US" smtClean="0"/>
              <a:t>16</a:t>
            </a:fld>
            <a:endParaRPr lang="en-US"/>
          </a:p>
        </p:txBody>
      </p:sp>
    </p:spTree>
    <p:extLst>
      <p:ext uri="{BB962C8B-B14F-4D97-AF65-F5344CB8AC3E}">
        <p14:creationId xmlns:p14="http://schemas.microsoft.com/office/powerpoint/2010/main" val="1392499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noFill/>
        </p:spPr>
        <p:txBody>
          <a:bodyPr/>
          <a:lstStyle/>
          <a:p>
            <a:r>
              <a:rPr lang="en-US" dirty="0"/>
              <a:t>The AHRQ Common Format has a pressure ulcer exclusion for palliative care. However they have proposed to remove that exclusion.  Effective Jan 1, 2017 Texas will follow this change.  There will be a new Texas Note added to the Definitions and Guidance: “Exclusions for Pressure Ulcer Stage 3,4, and Unstageable include Stage 2 progressed to Stage 3, mucosal, arterial, venous and diabetic ulcers.”</a:t>
            </a:r>
          </a:p>
          <a:p>
            <a:endParaRPr lang="en-US" dirty="0"/>
          </a:p>
          <a:p>
            <a:r>
              <a:rPr lang="en-US" dirty="0"/>
              <a:t>Also please note that the exclusions for the PSI 03 Pressure Ulcer (HAC Reduction Program) do not apply for DSHS PAE reporting. </a:t>
            </a:r>
          </a:p>
        </p:txBody>
      </p:sp>
      <p:sp>
        <p:nvSpPr>
          <p:cNvPr id="4" name="Slide Number Placeholder 3"/>
          <p:cNvSpPr>
            <a:spLocks noGrp="1"/>
          </p:cNvSpPr>
          <p:nvPr>
            <p:ph type="sldNum" sz="quarter" idx="10"/>
          </p:nvPr>
        </p:nvSpPr>
        <p:spPr/>
        <p:txBody>
          <a:bodyPr/>
          <a:lstStyle/>
          <a:p>
            <a:fld id="{7FB667E1-E601-4AAF-B95C-B25720D70A60}" type="slidenum">
              <a:rPr lang="en-US" smtClean="0"/>
              <a:t>17</a:t>
            </a:fld>
            <a:endParaRPr lang="en-US"/>
          </a:p>
        </p:txBody>
      </p:sp>
    </p:spTree>
    <p:extLst>
      <p:ext uri="{BB962C8B-B14F-4D97-AF65-F5344CB8AC3E}">
        <p14:creationId xmlns:p14="http://schemas.microsoft.com/office/powerpoint/2010/main" val="2385070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Pressure ulcer Q&amp;A.  </a:t>
            </a:r>
          </a:p>
          <a:p>
            <a:endParaRPr lang="en-US" dirty="0"/>
          </a:p>
          <a:p>
            <a:r>
              <a:rPr lang="en-US" dirty="0"/>
              <a:t>Question: What if I report a Stage 3 ulcer and then it progresses to Stage 4?  </a:t>
            </a:r>
          </a:p>
          <a:p>
            <a:endParaRPr lang="en-US" dirty="0"/>
          </a:p>
          <a:p>
            <a:r>
              <a:rPr lang="en-US" dirty="0"/>
              <a:t>Answer: With regard to the TxHSN reporting system—</a:t>
            </a:r>
          </a:p>
          <a:p>
            <a:r>
              <a:rPr lang="en-US" dirty="0"/>
              <a:t>1. Do not enter another pressure ulcer PAE.</a:t>
            </a:r>
          </a:p>
          <a:p>
            <a:r>
              <a:rPr lang="en-US" dirty="0"/>
              <a:t>2. Do not request that DSHS delete the current pressure ulcer record.</a:t>
            </a:r>
          </a:p>
          <a:p>
            <a:r>
              <a:rPr lang="en-US" dirty="0"/>
              <a:t>3. You do not need to edit the current pressure ulcer record UNLESS you completed documentation in the Specifics Question Package (QP).  If you entered data into the Specifics Question Package you would have answered a question that the Ulcer was a Stage 3.  You should change that answer to Stage 4. </a:t>
            </a:r>
          </a:p>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18</a:t>
            </a:fld>
            <a:endParaRPr lang="en-US"/>
          </a:p>
        </p:txBody>
      </p:sp>
    </p:spTree>
    <p:extLst>
      <p:ext uri="{BB962C8B-B14F-4D97-AF65-F5344CB8AC3E}">
        <p14:creationId xmlns:p14="http://schemas.microsoft.com/office/powerpoint/2010/main" val="3839395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Are Deep Tissue Injuries (DTI) that are present on admission and then progress to Stage 3, 4, or Unstageable reportable?</a:t>
            </a:r>
          </a:p>
          <a:p>
            <a:endParaRPr lang="en-US" dirty="0"/>
          </a:p>
          <a:p>
            <a:r>
              <a:rPr lang="en-US" dirty="0"/>
              <a:t>Answer:  </a:t>
            </a:r>
          </a:p>
          <a:p>
            <a:pPr marL="228600" indent="-228600">
              <a:buAutoNum type="arabicPeriod"/>
            </a:pPr>
            <a:r>
              <a:rPr lang="en-US" dirty="0"/>
              <a:t>Once a deep tissue injury progresses or is shown to be a Stage 3, 4, or Unstageable, it would become reportable at that point. </a:t>
            </a:r>
          </a:p>
          <a:p>
            <a:pPr marL="228600" indent="-228600">
              <a:buAutoNum type="arabicPeriod"/>
            </a:pPr>
            <a:r>
              <a:rPr lang="en-US" dirty="0"/>
              <a:t>IF the deep tissue injury is shown to be Stage 1 or 2or remains the same, it is not reportable.  </a:t>
            </a:r>
          </a:p>
          <a:p>
            <a:pPr marL="228600" indent="-228600">
              <a:buAutoNum type="arabicPeriod"/>
            </a:pPr>
            <a:r>
              <a:rPr lang="en-US" dirty="0"/>
              <a:t>Deep Tissue Injuries are not reportable. </a:t>
            </a:r>
          </a:p>
        </p:txBody>
      </p:sp>
      <p:sp>
        <p:nvSpPr>
          <p:cNvPr id="4" name="Slide Number Placeholder 3"/>
          <p:cNvSpPr>
            <a:spLocks noGrp="1"/>
          </p:cNvSpPr>
          <p:nvPr>
            <p:ph type="sldNum" sz="quarter" idx="10"/>
          </p:nvPr>
        </p:nvSpPr>
        <p:spPr/>
        <p:txBody>
          <a:bodyPr/>
          <a:lstStyle/>
          <a:p>
            <a:fld id="{7FB667E1-E601-4AAF-B95C-B25720D70A60}" type="slidenum">
              <a:rPr lang="en-US" smtClean="0"/>
              <a:t>19</a:t>
            </a:fld>
            <a:endParaRPr lang="en-US"/>
          </a:p>
        </p:txBody>
      </p:sp>
    </p:spTree>
    <p:extLst>
      <p:ext uri="{BB962C8B-B14F-4D97-AF65-F5344CB8AC3E}">
        <p14:creationId xmlns:p14="http://schemas.microsoft.com/office/powerpoint/2010/main" val="3260799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webinar will give an overview of what the Joint Commission reported for PAEs reported in 2015 as well as what Texas has reported for 2015 and the first half of 2016.  Additionally, I have some new guidance for Sexual Assault and Pressure Ulcers.  We will finish with the PAE reporting requirements and guidance for the 3</a:t>
            </a:r>
            <a:r>
              <a:rPr lang="en-US" baseline="30000" dirty="0"/>
              <a:t>rd</a:t>
            </a:r>
            <a:r>
              <a:rPr lang="en-US" dirty="0"/>
              <a:t> tier of PAEs starting in January 2017. </a:t>
            </a:r>
          </a:p>
        </p:txBody>
      </p:sp>
      <p:sp>
        <p:nvSpPr>
          <p:cNvPr id="4" name="Slide Number Placeholder 3"/>
          <p:cNvSpPr>
            <a:spLocks noGrp="1"/>
          </p:cNvSpPr>
          <p:nvPr>
            <p:ph type="sldNum" sz="quarter" idx="10"/>
          </p:nvPr>
        </p:nvSpPr>
        <p:spPr/>
        <p:txBody>
          <a:bodyPr/>
          <a:lstStyle/>
          <a:p>
            <a:fld id="{7FB667E1-E601-4AAF-B95C-B25720D70A60}" type="slidenum">
              <a:rPr lang="en-US" smtClean="0"/>
              <a:t>2</a:t>
            </a:fld>
            <a:endParaRPr lang="en-US"/>
          </a:p>
        </p:txBody>
      </p:sp>
    </p:spTree>
    <p:extLst>
      <p:ext uri="{BB962C8B-B14F-4D97-AF65-F5344CB8AC3E}">
        <p14:creationId xmlns:p14="http://schemas.microsoft.com/office/powerpoint/2010/main" val="2150654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question on the Sexual Abuse/Assault PAE.</a:t>
            </a:r>
          </a:p>
          <a:p>
            <a:endParaRPr lang="en-US" dirty="0"/>
          </a:p>
          <a:p>
            <a:r>
              <a:rPr lang="en-US" dirty="0"/>
              <a:t>Question:  If a patient alleges she was raped at the facility, but it I not substantiated by staff, and the police are not going to pursue the case as a criminal action, is that reportable?</a:t>
            </a:r>
          </a:p>
          <a:p>
            <a:endParaRPr lang="en-US" dirty="0"/>
          </a:p>
          <a:p>
            <a:r>
              <a:rPr lang="en-US" dirty="0"/>
              <a:t>Answer: No, it the alleged sexual abuse/assault is not witnessed, not substantiated by clinical evidence, or not admitted to by the perpetrator, then it is not reportable as a PAE.</a:t>
            </a:r>
          </a:p>
          <a:p>
            <a:endParaRPr lang="en-US" dirty="0"/>
          </a:p>
          <a:p>
            <a:r>
              <a:rPr lang="en-US" dirty="0"/>
              <a:t>Let me add more clarity on the next slide. </a:t>
            </a:r>
          </a:p>
        </p:txBody>
      </p:sp>
      <p:sp>
        <p:nvSpPr>
          <p:cNvPr id="4" name="Slide Number Placeholder 3"/>
          <p:cNvSpPr>
            <a:spLocks noGrp="1"/>
          </p:cNvSpPr>
          <p:nvPr>
            <p:ph type="sldNum" sz="quarter" idx="10"/>
          </p:nvPr>
        </p:nvSpPr>
        <p:spPr/>
        <p:txBody>
          <a:bodyPr/>
          <a:lstStyle/>
          <a:p>
            <a:fld id="{7FB667E1-E601-4AAF-B95C-B25720D70A60}" type="slidenum">
              <a:rPr lang="en-US" smtClean="0"/>
              <a:t>20</a:t>
            </a:fld>
            <a:endParaRPr lang="en-US"/>
          </a:p>
        </p:txBody>
      </p:sp>
    </p:spTree>
    <p:extLst>
      <p:ext uri="{BB962C8B-B14F-4D97-AF65-F5344CB8AC3E}">
        <p14:creationId xmlns:p14="http://schemas.microsoft.com/office/powerpoint/2010/main" val="3853567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of all, this is a Tier 1 PAE:  Sexual abuse or assault of a patient within or on the grounds of a healthcare facility.  </a:t>
            </a:r>
          </a:p>
          <a:p>
            <a:endParaRPr lang="en-US" dirty="0"/>
          </a:p>
          <a:p>
            <a:r>
              <a:rPr lang="en-US" dirty="0"/>
              <a:t>The National Quality Forum provided very little guidance—likely because each state has it’s own laws and definitions. So, with initial assistance from the PAE contact who asked this question,  I also reviewed the Texas Penal Codes Title 5, Chapter 21 and 22, and Title 9, Chapter 43; as well as The Joint Commission. Based on these multiple references and  being as consistent and accurate as possible,  additional guidance has been developed and will be added to the PAE Definitions and Guidance document.  This guidance will become effective January 1, 2017.</a:t>
            </a:r>
          </a:p>
          <a:p>
            <a:endParaRPr lang="en-US" dirty="0"/>
          </a:p>
          <a:p>
            <a:r>
              <a:rPr lang="en-US" dirty="0"/>
              <a:t>Let me review these definitions and guidance on the next 3 slides. </a:t>
            </a:r>
          </a:p>
        </p:txBody>
      </p:sp>
      <p:sp>
        <p:nvSpPr>
          <p:cNvPr id="4" name="Slide Number Placeholder 3"/>
          <p:cNvSpPr>
            <a:spLocks noGrp="1"/>
          </p:cNvSpPr>
          <p:nvPr>
            <p:ph type="sldNum" sz="quarter" idx="10"/>
          </p:nvPr>
        </p:nvSpPr>
        <p:spPr/>
        <p:txBody>
          <a:bodyPr/>
          <a:lstStyle/>
          <a:p>
            <a:fld id="{7FB667E1-E601-4AAF-B95C-B25720D70A60}" type="slidenum">
              <a:rPr lang="en-US" smtClean="0"/>
              <a:t>21</a:t>
            </a:fld>
            <a:endParaRPr lang="en-US"/>
          </a:p>
        </p:txBody>
      </p:sp>
    </p:spTree>
    <p:extLst>
      <p:ext uri="{BB962C8B-B14F-4D97-AF65-F5344CB8AC3E}">
        <p14:creationId xmlns:p14="http://schemas.microsoft.com/office/powerpoint/2010/main" val="39793449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definition of </a:t>
            </a:r>
            <a:r>
              <a:rPr lang="en-US" u="sng" dirty="0"/>
              <a:t>Sexual Abuse or Assault:  </a:t>
            </a:r>
            <a:r>
              <a:rPr lang="en-US" dirty="0"/>
              <a:t>Nonconsensual </a:t>
            </a:r>
            <a:r>
              <a:rPr lang="en-US" u="sng" dirty="0"/>
              <a:t>sexual contact </a:t>
            </a:r>
            <a:r>
              <a:rPr lang="en-US" dirty="0"/>
              <a:t>involving a patient and 1.) another patient, 2) a staff member, or 3) other perpetrator within or on the grounds of the healthcare facility.  </a:t>
            </a:r>
          </a:p>
          <a:p>
            <a:endParaRPr lang="en-US" dirty="0"/>
          </a:p>
          <a:p>
            <a:r>
              <a:rPr lang="en-US" dirty="0"/>
              <a:t>What is </a:t>
            </a:r>
            <a:r>
              <a:rPr lang="en-US" u="sng" dirty="0"/>
              <a:t>Sexual Contact</a:t>
            </a:r>
            <a:r>
              <a:rPr lang="en-US" dirty="0"/>
              <a:t>:  Oral, vaginal, or anal penetration or touching/fondling of a patient’s sex organ(s) by another individual’s hand, sex organ, mouth or object. </a:t>
            </a:r>
          </a:p>
          <a:p>
            <a:endParaRPr lang="en-US" dirty="0"/>
          </a:p>
          <a:p>
            <a:r>
              <a:rPr lang="en-US" dirty="0"/>
              <a:t>This definition of Sexual Contact applies to adults.  </a:t>
            </a:r>
          </a:p>
        </p:txBody>
      </p:sp>
      <p:sp>
        <p:nvSpPr>
          <p:cNvPr id="4" name="Slide Number Placeholder 3"/>
          <p:cNvSpPr>
            <a:spLocks noGrp="1"/>
          </p:cNvSpPr>
          <p:nvPr>
            <p:ph type="sldNum" sz="quarter" idx="10"/>
          </p:nvPr>
        </p:nvSpPr>
        <p:spPr/>
        <p:txBody>
          <a:bodyPr/>
          <a:lstStyle/>
          <a:p>
            <a:fld id="{7FB667E1-E601-4AAF-B95C-B25720D70A60}" type="slidenum">
              <a:rPr lang="en-US" smtClean="0"/>
              <a:t>22</a:t>
            </a:fld>
            <a:endParaRPr lang="en-US"/>
          </a:p>
        </p:txBody>
      </p:sp>
    </p:spTree>
    <p:extLst>
      <p:ext uri="{BB962C8B-B14F-4D97-AF65-F5344CB8AC3E}">
        <p14:creationId xmlns:p14="http://schemas.microsoft.com/office/powerpoint/2010/main" val="28868013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case of a child victim, </a:t>
            </a:r>
            <a:r>
              <a:rPr lang="en-US" u="sng" dirty="0"/>
              <a:t>sexual contact</a:t>
            </a:r>
            <a:r>
              <a:rPr lang="en-US" dirty="0"/>
              <a:t> is:</a:t>
            </a:r>
          </a:p>
          <a:p>
            <a:pPr marL="171450" indent="-171450">
              <a:buFont typeface="Arial" panose="020B0604020202020204" pitchFamily="34" charset="0"/>
              <a:buChar char="•"/>
            </a:pPr>
            <a:r>
              <a:rPr lang="en-US" dirty="0"/>
              <a:t>Any touching by a person, including touching through clothing, of the anus, breast, or any part of the genitals of a child: or</a:t>
            </a:r>
          </a:p>
          <a:p>
            <a:pPr marL="171450" indent="-171450">
              <a:buFont typeface="Arial" panose="020B0604020202020204" pitchFamily="34" charset="0"/>
              <a:buChar char="•"/>
            </a:pPr>
            <a:r>
              <a:rPr lang="en-US" dirty="0"/>
              <a:t>Any touching of any part of the body of a child, including touching through clothing, with the anus, breast, or any part of the genitals of a person. </a:t>
            </a:r>
          </a:p>
          <a:p>
            <a:endParaRPr lang="en-US" dirty="0"/>
          </a:p>
          <a:p>
            <a:r>
              <a:rPr lang="en-US" dirty="0"/>
              <a:t>So the main difference is that for children, even if the touching is through clothing, it is still considered sexual contact.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23</a:t>
            </a:fld>
            <a:endParaRPr lang="en-US"/>
          </a:p>
        </p:txBody>
      </p:sp>
    </p:spTree>
    <p:extLst>
      <p:ext uri="{BB962C8B-B14F-4D97-AF65-F5344CB8AC3E}">
        <p14:creationId xmlns:p14="http://schemas.microsoft.com/office/powerpoint/2010/main" val="31072091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in addition to meeting the definitions that I just explained, one or more of the following must be present to make the event reportable as a PAE.</a:t>
            </a:r>
          </a:p>
          <a:p>
            <a:pPr marL="171450" indent="-171450">
              <a:buFont typeface="Arial" panose="020B0604020202020204" pitchFamily="34" charset="0"/>
              <a:buChar char="•"/>
            </a:pPr>
            <a:r>
              <a:rPr lang="en-US" dirty="0"/>
              <a:t>Any staff-witnessed sexual contact, as described in the newest guidance.</a:t>
            </a:r>
          </a:p>
          <a:p>
            <a:pPr marL="171450" indent="-171450">
              <a:buFont typeface="Arial" panose="020B0604020202020204" pitchFamily="34" charset="0"/>
              <a:buChar char="•"/>
            </a:pPr>
            <a:r>
              <a:rPr lang="en-US" dirty="0"/>
              <a:t>Admission by the perpetrator that sexual contact did occur, as described in the newest guidance.</a:t>
            </a:r>
          </a:p>
          <a:p>
            <a:pPr marL="171450" indent="-171450">
              <a:buFont typeface="Arial" panose="020B0604020202020204" pitchFamily="34" charset="0"/>
              <a:buChar char="•"/>
            </a:pPr>
            <a:r>
              <a:rPr lang="en-US" dirty="0"/>
              <a:t>Sufficient clinical evidence obtained by the facility to support allegations of non-consensual sexual contact. </a:t>
            </a:r>
          </a:p>
          <a:p>
            <a:endParaRPr lang="en-US" dirty="0"/>
          </a:p>
          <a:p>
            <a:r>
              <a:rPr lang="en-US" dirty="0"/>
              <a:t>So if there was an event that you determine meets the new definitions, it would become reportable to DSHS PAE program only if 1 or more of these criteria must be present.</a:t>
            </a:r>
          </a:p>
          <a:p>
            <a:endParaRPr lang="en-US" dirty="0"/>
          </a:p>
          <a:p>
            <a:r>
              <a:rPr lang="en-US" dirty="0"/>
              <a:t>Remember to send any questions to the PAE helpdesk at </a:t>
            </a:r>
            <a:r>
              <a:rPr lang="en-US" dirty="0">
                <a:hlinkClick r:id="rId3"/>
              </a:rPr>
              <a:t>paetexas@dshs.state.tx.gov</a:t>
            </a:r>
            <a:r>
              <a:rPr lang="en-US" dirty="0"/>
              <a:t>	  and we will be glad to help you determine if an event is reportable. </a:t>
            </a:r>
          </a:p>
        </p:txBody>
      </p:sp>
      <p:sp>
        <p:nvSpPr>
          <p:cNvPr id="4" name="Slide Number Placeholder 3"/>
          <p:cNvSpPr>
            <a:spLocks noGrp="1"/>
          </p:cNvSpPr>
          <p:nvPr>
            <p:ph type="sldNum" sz="quarter" idx="10"/>
          </p:nvPr>
        </p:nvSpPr>
        <p:spPr/>
        <p:txBody>
          <a:bodyPr/>
          <a:lstStyle/>
          <a:p>
            <a:fld id="{7FB667E1-E601-4AAF-B95C-B25720D70A60}" type="slidenum">
              <a:rPr lang="en-US" smtClean="0"/>
              <a:t>24</a:t>
            </a:fld>
            <a:endParaRPr lang="en-US"/>
          </a:p>
        </p:txBody>
      </p:sp>
    </p:spTree>
    <p:extLst>
      <p:ext uri="{BB962C8B-B14F-4D97-AF65-F5344CB8AC3E}">
        <p14:creationId xmlns:p14="http://schemas.microsoft.com/office/powerpoint/2010/main" val="29445805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reportable PAE events that are only HACs.</a:t>
            </a:r>
          </a:p>
          <a:p>
            <a:endParaRPr lang="en-US" dirty="0"/>
          </a:p>
          <a:p>
            <a:r>
              <a:rPr lang="en-US" dirty="0"/>
              <a:t>For these events, the only guidance is the ICD-10 coding.  If an event occurs that would meet the coding requirements for a HAC, it would then need to be reported into TxHSN.   </a:t>
            </a:r>
          </a:p>
          <a:p>
            <a:endParaRPr lang="en-US" dirty="0"/>
          </a:p>
          <a:p>
            <a:r>
              <a:rPr lang="en-US" dirty="0"/>
              <a:t>Again, events that meet the HAC rules are those that occur during a hospitalization, were not present on admission, and would meet the ICD-10 HAC codes on the same </a:t>
            </a:r>
            <a:r>
              <a:rPr lang="en-US" dirty="0" err="1"/>
              <a:t>same</a:t>
            </a:r>
            <a:r>
              <a:rPr lang="en-US" dirty="0"/>
              <a:t> claim to CMS.  Therefore, in the case of  DVT/PEs and SSIs--they would be reportable to TxHSN if they occur during the same hospitalization as the surgery.  For ASCs, if a patient has a surgery (that is included on the ICD-10 code list for HACs) and during the same surgical stay, an applicable SSI is identified, it would have to be reported as a PAE.  </a:t>
            </a:r>
          </a:p>
        </p:txBody>
      </p:sp>
      <p:sp>
        <p:nvSpPr>
          <p:cNvPr id="4" name="Slide Number Placeholder 3"/>
          <p:cNvSpPr>
            <a:spLocks noGrp="1"/>
          </p:cNvSpPr>
          <p:nvPr>
            <p:ph type="sldNum" sz="quarter" idx="10"/>
          </p:nvPr>
        </p:nvSpPr>
        <p:spPr/>
        <p:txBody>
          <a:bodyPr/>
          <a:lstStyle/>
          <a:p>
            <a:fld id="{8FF7F7BC-AB40-47B0-B57C-CA84FD99BB0D}" type="slidenum">
              <a:rPr lang="en-US" smtClean="0"/>
              <a:t>25</a:t>
            </a:fld>
            <a:endParaRPr lang="en-US"/>
          </a:p>
        </p:txBody>
      </p:sp>
    </p:spTree>
    <p:extLst>
      <p:ext uri="{BB962C8B-B14F-4D97-AF65-F5344CB8AC3E}">
        <p14:creationId xmlns:p14="http://schemas.microsoft.com/office/powerpoint/2010/main" val="1998353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begin reviewing the Third Tier PAEs that will be reportable on January 1, 2017.  </a:t>
            </a:r>
          </a:p>
          <a:p>
            <a:endParaRPr lang="en-US" dirty="0"/>
          </a:p>
          <a:p>
            <a:r>
              <a:rPr lang="en-US" dirty="0"/>
              <a:t>Product or Device Events include:</a:t>
            </a:r>
          </a:p>
          <a:p>
            <a:pPr marL="228600" indent="-228600">
              <a:buAutoNum type="arabicPeriod"/>
            </a:pPr>
            <a:r>
              <a:rPr lang="en-US" dirty="0"/>
              <a:t>Patient death or severe harm associated with the use of contaminated drugs/devices or biologics provided by the health care facility</a:t>
            </a:r>
          </a:p>
          <a:p>
            <a:pPr marL="228600" indent="-228600">
              <a:buAutoNum type="arabicPeriod"/>
            </a:pPr>
            <a:r>
              <a:rPr lang="en-US" dirty="0"/>
              <a:t>Patient death or severe harm associated with the use or function of a device in patient care, in which the device is used or functions other than as intended.  </a:t>
            </a:r>
          </a:p>
          <a:p>
            <a:pPr marL="228600" indent="-228600">
              <a:buAutoNum type="arabicPeriod"/>
            </a:pPr>
            <a:endParaRPr lang="en-US" dirty="0"/>
          </a:p>
          <a:p>
            <a:r>
              <a:rPr lang="en-US" dirty="0"/>
              <a:t>Let’s look at these closer. </a:t>
            </a:r>
          </a:p>
        </p:txBody>
      </p:sp>
      <p:sp>
        <p:nvSpPr>
          <p:cNvPr id="4" name="Slide Number Placeholder 3"/>
          <p:cNvSpPr>
            <a:spLocks noGrp="1"/>
          </p:cNvSpPr>
          <p:nvPr>
            <p:ph type="sldNum" sz="quarter" idx="10"/>
          </p:nvPr>
        </p:nvSpPr>
        <p:spPr/>
        <p:txBody>
          <a:bodyPr/>
          <a:lstStyle/>
          <a:p>
            <a:fld id="{7FB667E1-E601-4AAF-B95C-B25720D70A60}" type="slidenum">
              <a:rPr lang="en-US" smtClean="0"/>
              <a:t>26</a:t>
            </a:fld>
            <a:endParaRPr lang="en-US"/>
          </a:p>
        </p:txBody>
      </p:sp>
    </p:spTree>
    <p:extLst>
      <p:ext uri="{BB962C8B-B14F-4D97-AF65-F5344CB8AC3E}">
        <p14:creationId xmlns:p14="http://schemas.microsoft.com/office/powerpoint/2010/main" val="14416588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31774">
              <a:defRPr/>
            </a:pPr>
            <a:r>
              <a:rPr lang="en-US" dirty="0"/>
              <a:t>Patient death or severe harm associated with the use of contaminated drugs/devices or biologics provided by the health care facility.</a:t>
            </a:r>
          </a:p>
          <a:p>
            <a:pPr defTabSz="931774">
              <a:defRPr/>
            </a:pPr>
            <a:endParaRPr lang="en-US" dirty="0"/>
          </a:p>
          <a:p>
            <a:pPr defTabSz="931774">
              <a:defRPr/>
            </a:pPr>
            <a:r>
              <a:rPr lang="en-US" dirty="0"/>
              <a:t>Drugs/Biologics:  Report patient safety events involving a substance such as medications, biological products, nutritional products, expressed human breast mild, medical gases, or contrast media. (this guidance is from AHRQ’s Common Format—Medication or Other Substance)</a:t>
            </a:r>
          </a:p>
          <a:p>
            <a:endParaRPr lang="en-US" dirty="0"/>
          </a:p>
          <a:p>
            <a:r>
              <a:rPr lang="en-US" dirty="0"/>
              <a:t>Devices: Report patient safety events involving a defect, failure, or incorrect use of a device, including an HIT device.  A device includes an implant, medical equipment, or medical/surgical supply (including disposable product). An HIT device incudes hardware or software that is used to electronically create, maintain, analyze, store, or receive information to aid in the diagnosis, cure, mitigation, treatment, or prevention of disease and that is not an integral part of (1) an implantable device or (2) an item of medical equipment.  (This guidance is from AHRQ’s Common Format—Device or Medical/Surgical Supply, Including Health Information Technology (HIT).)</a:t>
            </a:r>
          </a:p>
        </p:txBody>
      </p:sp>
      <p:sp>
        <p:nvSpPr>
          <p:cNvPr id="4" name="Slide Number Placeholder 3"/>
          <p:cNvSpPr>
            <a:spLocks noGrp="1"/>
          </p:cNvSpPr>
          <p:nvPr>
            <p:ph type="sldNum" sz="quarter" idx="10"/>
          </p:nvPr>
        </p:nvSpPr>
        <p:spPr/>
        <p:txBody>
          <a:bodyPr/>
          <a:lstStyle/>
          <a:p>
            <a:fld id="{F271CCD5-CBD6-411C-A87A-3EFF8E469411}" type="slidenum">
              <a:rPr lang="en-US" smtClean="0"/>
              <a:pPr/>
              <a:t>27</a:t>
            </a:fld>
            <a:endParaRPr lang="en-US" dirty="0"/>
          </a:p>
        </p:txBody>
      </p:sp>
    </p:spTree>
    <p:extLst>
      <p:ext uri="{BB962C8B-B14F-4D97-AF65-F5344CB8AC3E}">
        <p14:creationId xmlns:p14="http://schemas.microsoft.com/office/powerpoint/2010/main" val="34303834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Patient death or severe harm associated with the use of contaminated drugs/devices or biologics provided by the health care facility.</a:t>
            </a:r>
          </a:p>
          <a:p>
            <a:pPr defTabSz="931774">
              <a:defRPr/>
            </a:pPr>
            <a:endParaRPr lang="en-US" dirty="0"/>
          </a:p>
          <a:p>
            <a:pPr defTabSz="931774">
              <a:defRPr/>
            </a:pPr>
            <a:r>
              <a:rPr lang="en-US" dirty="0"/>
              <a:t>This PAE includes contamination that poses a threat of disease that changes a patient’s risk status for life, such as a contaminated needle stick.  Contaminations can be either seen or unseen.  Any serious infection from a contaminated drug/device or an occurrence related to an improperly cleaned or improperly maintained device are also included and should be reported. </a:t>
            </a:r>
          </a:p>
          <a:p>
            <a:pPr defTabSz="931774">
              <a:defRPr/>
            </a:pPr>
            <a:endParaRPr lang="en-US" dirty="0"/>
          </a:p>
        </p:txBody>
      </p:sp>
      <p:sp>
        <p:nvSpPr>
          <p:cNvPr id="4" name="Slide Number Placeholder 3"/>
          <p:cNvSpPr>
            <a:spLocks noGrp="1"/>
          </p:cNvSpPr>
          <p:nvPr>
            <p:ph type="sldNum" sz="quarter" idx="10"/>
          </p:nvPr>
        </p:nvSpPr>
        <p:spPr/>
        <p:txBody>
          <a:bodyPr/>
          <a:lstStyle/>
          <a:p>
            <a:fld id="{F271CCD5-CBD6-411C-A87A-3EFF8E469411}" type="slidenum">
              <a:rPr lang="en-US" smtClean="0"/>
              <a:pPr/>
              <a:t>28</a:t>
            </a:fld>
            <a:endParaRPr lang="en-US" dirty="0"/>
          </a:p>
        </p:txBody>
      </p:sp>
    </p:spTree>
    <p:extLst>
      <p:ext uri="{BB962C8B-B14F-4D97-AF65-F5344CB8AC3E}">
        <p14:creationId xmlns:p14="http://schemas.microsoft.com/office/powerpoint/2010/main" val="5790764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Patient death or severe harm associated with the use or function of a device in patient care in which the device is used or functions other than as intended.</a:t>
            </a:r>
          </a:p>
          <a:p>
            <a:pPr algn="ctr"/>
            <a:endParaRPr lang="en-US" dirty="0">
              <a:cs typeface="Times New Roman"/>
            </a:endParaRPr>
          </a:p>
          <a:p>
            <a:pPr defTabSz="931774">
              <a:defRPr/>
            </a:pPr>
            <a:r>
              <a:rPr lang="en-US" dirty="0"/>
              <a:t>Devices: Report patient safety events involving a defect, failure, or incorrect use of a device, including an HIT device.  A device includes an implant, medical equipment, or medical/surgical supply (including disposable product). An HIT device incudes hardware or software that is used to electronically create, maintain, analyze, store, or receive information to aid in the diagnosis, cure, mitigation, treatment, or prevention of disease and that is not an integral part of (1) an implantable device or (2) an item of medical equipment.  (This guidance is from AHRQ’s Common Format—Device or Medical/Surgical Supply, Including Health Information Technology (HIT).)</a:t>
            </a:r>
          </a:p>
          <a:p>
            <a:endParaRPr lang="en-US" dirty="0">
              <a:cs typeface="Times New Roman"/>
            </a:endParaRPr>
          </a:p>
        </p:txBody>
      </p:sp>
      <p:sp>
        <p:nvSpPr>
          <p:cNvPr id="4" name="Slide Number Placeholder 3"/>
          <p:cNvSpPr>
            <a:spLocks noGrp="1"/>
          </p:cNvSpPr>
          <p:nvPr>
            <p:ph type="sldNum" sz="quarter" idx="10"/>
          </p:nvPr>
        </p:nvSpPr>
        <p:spPr/>
        <p:txBody>
          <a:bodyPr/>
          <a:lstStyle/>
          <a:p>
            <a:fld id="{F271CCD5-CBD6-411C-A87A-3EFF8E469411}" type="slidenum">
              <a:rPr lang="en-US" smtClean="0"/>
              <a:pPr/>
              <a:t>29</a:t>
            </a:fld>
            <a:endParaRPr lang="en-US" dirty="0"/>
          </a:p>
        </p:txBody>
      </p:sp>
    </p:spTree>
    <p:extLst>
      <p:ext uri="{BB962C8B-B14F-4D97-AF65-F5344CB8AC3E}">
        <p14:creationId xmlns:p14="http://schemas.microsoft.com/office/powerpoint/2010/main" val="1671050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probably saw this headline earlier this year in an article posted in the Washington Post.  It cited a recent study that was published in the British Medical Journal by Makary and Daniel out of John Hopkins University School of Medicine.  These gentlemen looked 4 previous large studies that dated from 2000-2008 and estimated 251,000 deaths per year due to medical errors.  That would be 700 per day or 9,5% of all deaths in the US making it the 3</a:t>
            </a:r>
            <a:r>
              <a:rPr lang="en-US" baseline="30000" dirty="0"/>
              <a:t>rd</a:t>
            </a:r>
            <a:r>
              <a:rPr lang="en-US" dirty="0"/>
              <a:t> leading cause after heart disease and cancer.  There has been some push back from other researchers, but the bottom line is no matter the number, medical errors and adverse events that cause harm is a major problem in healthcare.  </a:t>
            </a:r>
          </a:p>
          <a:p>
            <a:endParaRPr lang="en-US" dirty="0"/>
          </a:p>
          <a:p>
            <a:endParaRPr lang="en-US" dirty="0"/>
          </a:p>
          <a:p>
            <a:endParaRPr lang="en-US" dirty="0"/>
          </a:p>
          <a:p>
            <a:endParaRPr lang="en-US" dirty="0"/>
          </a:p>
          <a:p>
            <a:r>
              <a:rPr lang="en-US" dirty="0"/>
              <a:t> </a:t>
            </a:r>
          </a:p>
        </p:txBody>
      </p:sp>
      <p:sp>
        <p:nvSpPr>
          <p:cNvPr id="4" name="Slide Number Placeholder 3"/>
          <p:cNvSpPr>
            <a:spLocks noGrp="1"/>
          </p:cNvSpPr>
          <p:nvPr>
            <p:ph type="sldNum" sz="quarter" idx="10"/>
          </p:nvPr>
        </p:nvSpPr>
        <p:spPr/>
        <p:txBody>
          <a:bodyPr/>
          <a:lstStyle/>
          <a:p>
            <a:fld id="{7FB667E1-E601-4AAF-B95C-B25720D70A60}" type="slidenum">
              <a:rPr lang="en-US" smtClean="0"/>
              <a:t>3</a:t>
            </a:fld>
            <a:endParaRPr lang="en-US"/>
          </a:p>
        </p:txBody>
      </p:sp>
    </p:spTree>
    <p:extLst>
      <p:ext uri="{BB962C8B-B14F-4D97-AF65-F5344CB8AC3E}">
        <p14:creationId xmlns:p14="http://schemas.microsoft.com/office/powerpoint/2010/main" val="29807691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Surgical or Invasive Procedure Category there will be several SSIs including some orthopedic and bariatric procedures that are reportable and I will review those in detail in the next slide.  The other PAE in this category is Patient death or severe harm associated with an intravascular air embolism that occurs while being cared for in a health care facility. </a:t>
            </a:r>
          </a:p>
        </p:txBody>
      </p:sp>
      <p:sp>
        <p:nvSpPr>
          <p:cNvPr id="4" name="Slide Number Placeholder 3"/>
          <p:cNvSpPr>
            <a:spLocks noGrp="1"/>
          </p:cNvSpPr>
          <p:nvPr>
            <p:ph type="sldNum" sz="quarter" idx="10"/>
          </p:nvPr>
        </p:nvSpPr>
        <p:spPr/>
        <p:txBody>
          <a:bodyPr/>
          <a:lstStyle/>
          <a:p>
            <a:fld id="{7FB667E1-E601-4AAF-B95C-B25720D70A60}" type="slidenum">
              <a:rPr lang="en-US" smtClean="0"/>
              <a:t>30</a:t>
            </a:fld>
            <a:endParaRPr lang="en-US"/>
          </a:p>
        </p:txBody>
      </p:sp>
    </p:spTree>
    <p:extLst>
      <p:ext uri="{BB962C8B-B14F-4D97-AF65-F5344CB8AC3E}">
        <p14:creationId xmlns:p14="http://schemas.microsoft.com/office/powerpoint/2010/main" val="7134080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surgical site infections that are reportable as a PAE are those infections that are identified during the episode of care during which the surgery was performed.  The SSI is reported as a PAE in </a:t>
            </a:r>
            <a:r>
              <a:rPr lang="en-US" dirty="0" err="1"/>
              <a:t>TxHSN</a:t>
            </a:r>
            <a:r>
              <a:rPr lang="en-US" dirty="0"/>
              <a:t>—NOT in NHSN.  Also, these infections do not have to meet the NHSN criteria. </a:t>
            </a:r>
          </a:p>
          <a:p>
            <a:endParaRPr lang="en-US" dirty="0"/>
          </a:p>
          <a:p>
            <a:r>
              <a:rPr lang="en-US" dirty="0"/>
              <a:t>To review, a HAC is a condition that is not present on admission but is on discharge, and as such if those conditions that CMS has identified as HACs appear on discharge claims, the facility will be penalized—or at least not receive any additional reimbursement for said condition. </a:t>
            </a:r>
          </a:p>
          <a:p>
            <a:endParaRPr lang="en-US" dirty="0"/>
          </a:p>
          <a:p>
            <a:r>
              <a:rPr lang="en-US" dirty="0"/>
              <a:t>The PAE SSI’s are Healthcare Acquired Conditions or HACs.  Therefore there are ICD-10 codes for the surgeries and infections that are applicable and reportable.  If an infection meets or would meet these codes, then it is reportable.  I say this because ASC’s and perhaps some hospitals are not included in the CMS HAC Present on Admission program.  Yet, if an ASC does see that an SSI has developed before a patient is discharged, they should report this to the PAE program. </a:t>
            </a:r>
          </a:p>
          <a:p>
            <a:endParaRPr lang="en-US" dirty="0"/>
          </a:p>
        </p:txBody>
      </p:sp>
      <p:sp>
        <p:nvSpPr>
          <p:cNvPr id="4" name="Slide Number Placeholder 3"/>
          <p:cNvSpPr>
            <a:spLocks noGrp="1"/>
          </p:cNvSpPr>
          <p:nvPr>
            <p:ph type="sldNum" sz="quarter" idx="10"/>
          </p:nvPr>
        </p:nvSpPr>
        <p:spPr/>
        <p:txBody>
          <a:bodyPr/>
          <a:lstStyle/>
          <a:p>
            <a:fld id="{F271CCD5-CBD6-411C-A87A-3EFF8E469411}" type="slidenum">
              <a:rPr lang="en-US" smtClean="0"/>
              <a:pPr/>
              <a:t>31</a:t>
            </a:fld>
            <a:endParaRPr lang="en-US" dirty="0"/>
          </a:p>
        </p:txBody>
      </p:sp>
    </p:spTree>
    <p:extLst>
      <p:ext uri="{BB962C8B-B14F-4D97-AF65-F5344CB8AC3E}">
        <p14:creationId xmlns:p14="http://schemas.microsoft.com/office/powerpoint/2010/main" val="28938191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This slide lists the types of surgeries/procedures that if there were to be an SSI develop prior to dismissal from the same episode of care, it would be reportable as an SSI.   </a:t>
            </a:r>
          </a:p>
          <a:p>
            <a:endParaRPr lang="en-US" dirty="0"/>
          </a:p>
          <a:p>
            <a:r>
              <a:rPr lang="en-US" dirty="0"/>
              <a:t>These include certain </a:t>
            </a:r>
          </a:p>
          <a:p>
            <a:pPr marL="171450" indent="-171450">
              <a:buFont typeface="Arial" panose="020B0604020202020204" pitchFamily="34" charset="0"/>
              <a:buChar char="•"/>
            </a:pPr>
            <a:r>
              <a:rPr lang="en-US" dirty="0"/>
              <a:t>spinal, shoulder, elbow procedures, </a:t>
            </a:r>
          </a:p>
          <a:p>
            <a:pPr marL="171450" indent="-171450">
              <a:buFont typeface="Arial" panose="020B0604020202020204" pitchFamily="34" charset="0"/>
              <a:buChar char="•"/>
            </a:pPr>
            <a:r>
              <a:rPr lang="en-US" dirty="0"/>
              <a:t>laparoscopic gastric bypass, gastroenterostomy, laparoscopic gastric restrictive surgery and </a:t>
            </a:r>
          </a:p>
          <a:p>
            <a:pPr marL="171450" indent="-171450">
              <a:buFont typeface="Arial" panose="020B0604020202020204" pitchFamily="34" charset="0"/>
              <a:buChar char="•"/>
            </a:pPr>
            <a:r>
              <a:rPr lang="en-US" dirty="0"/>
              <a:t>cardiac implantable electronic device ( exception for this would be Children’s Hospitals).</a:t>
            </a:r>
          </a:p>
          <a:p>
            <a:pPr marL="171450" indent="-171450">
              <a:buFont typeface="Arial" panose="020B0604020202020204" pitchFamily="34" charset="0"/>
              <a:buChar char="•"/>
            </a:pPr>
            <a:endParaRPr lang="en-US" dirty="0"/>
          </a:p>
          <a:p>
            <a:r>
              <a:rPr lang="en-US" dirty="0"/>
              <a:t>On the bottom of this slide is a link to the 2017 ICD HAC Code List:</a:t>
            </a:r>
          </a:p>
          <a:p>
            <a:r>
              <a:rPr lang="en-US" dirty="0">
                <a:latin typeface="Calibri" panose="020F0502020204030204" pitchFamily="34" charset="0"/>
                <a:hlinkClick r:id="rId3"/>
              </a:rPr>
              <a:t>https://www.cms.gov/Medicare/Medicare-Fee-for-Service-Payment/HospitalAcqCond/icd10_hacs.html</a:t>
            </a:r>
            <a:r>
              <a:rPr lang="en-US" dirty="0">
                <a:latin typeface="Calibri" panose="020F0502020204030204" pitchFamily="34" charset="0"/>
              </a:rPr>
              <a:t>	</a:t>
            </a:r>
          </a:p>
          <a:p>
            <a:endParaRPr lang="en-US" dirty="0">
              <a:latin typeface="Calibri" panose="020F0502020204030204" pitchFamily="34" charset="0"/>
            </a:endParaRPr>
          </a:p>
          <a:p>
            <a:r>
              <a:rPr lang="en-US" dirty="0">
                <a:latin typeface="Calibri" panose="020F0502020204030204" pitchFamily="34" charset="0"/>
              </a:rPr>
              <a:t>Please note that the HAC workbook contains all the HACs.  Some of those are reported to NHSN such as CAUTI and CLABSI.  </a:t>
            </a:r>
            <a:endParaRPr lang="en-US" dirty="0"/>
          </a:p>
        </p:txBody>
      </p:sp>
      <p:sp>
        <p:nvSpPr>
          <p:cNvPr id="4" name="Slide Number Placeholder 3"/>
          <p:cNvSpPr>
            <a:spLocks noGrp="1"/>
          </p:cNvSpPr>
          <p:nvPr>
            <p:ph type="sldNum" sz="quarter" idx="10"/>
          </p:nvPr>
        </p:nvSpPr>
        <p:spPr/>
        <p:txBody>
          <a:bodyPr/>
          <a:lstStyle/>
          <a:p>
            <a:fld id="{F271CCD5-CBD6-411C-A87A-3EFF8E469411}" type="slidenum">
              <a:rPr lang="en-US" smtClean="0"/>
              <a:pPr/>
              <a:t>32</a:t>
            </a:fld>
            <a:endParaRPr lang="en-US" dirty="0"/>
          </a:p>
        </p:txBody>
      </p:sp>
    </p:spTree>
    <p:extLst>
      <p:ext uri="{BB962C8B-B14F-4D97-AF65-F5344CB8AC3E}">
        <p14:creationId xmlns:p14="http://schemas.microsoft.com/office/powerpoint/2010/main" val="31030436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only a small section of the ICD-10 data base for HAC orthopedic surgical procedures.  There are actually 779 different procedures that would be applicable as a HAC if there were an SSI during the episode of care.  At the bottom of each of the HAC spreadsheet worksheet are the ICD-10 codes for applicable surgical site infections.</a:t>
            </a:r>
          </a:p>
          <a:p>
            <a:endParaRPr lang="en-US" dirty="0"/>
          </a:p>
          <a:p>
            <a:r>
              <a:rPr lang="en-US" dirty="0"/>
              <a:t>The 2017 HAC Code list is an excel workbook with multiple worksheets, one worksheet for each of the HACs identified by CMS. </a:t>
            </a:r>
          </a:p>
        </p:txBody>
      </p:sp>
      <p:sp>
        <p:nvSpPr>
          <p:cNvPr id="4" name="Slide Number Placeholder 3"/>
          <p:cNvSpPr>
            <a:spLocks noGrp="1"/>
          </p:cNvSpPr>
          <p:nvPr>
            <p:ph type="sldNum" sz="quarter" idx="10"/>
          </p:nvPr>
        </p:nvSpPr>
        <p:spPr/>
        <p:txBody>
          <a:bodyPr/>
          <a:lstStyle/>
          <a:p>
            <a:fld id="{7FB667E1-E601-4AAF-B95C-B25720D70A60}" type="slidenum">
              <a:rPr lang="en-US" smtClean="0"/>
              <a:t>33</a:t>
            </a:fld>
            <a:endParaRPr lang="en-US"/>
          </a:p>
        </p:txBody>
      </p:sp>
    </p:spTree>
    <p:extLst>
      <p:ext uri="{BB962C8B-B14F-4D97-AF65-F5344CB8AC3E}">
        <p14:creationId xmlns:p14="http://schemas.microsoft.com/office/powerpoint/2010/main" val="4114515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Patient death or severe harm associated with intravascular air embolism that occurs while being cared for in a health care facility.</a:t>
            </a:r>
            <a:endParaRPr lang="en-US" dirty="0">
              <a:cs typeface="Times New Roman"/>
            </a:endParaRPr>
          </a:p>
          <a:p>
            <a:endParaRPr lang="en-US" dirty="0"/>
          </a:p>
          <a:p>
            <a:r>
              <a:rPr lang="en-US" dirty="0"/>
              <a:t>This event is a Serious Reportable Event and HAC and therefore has both NQF guidance and ICD-10</a:t>
            </a:r>
            <a:r>
              <a:rPr lang="en-US" baseline="0" dirty="0"/>
              <a:t> codes.  </a:t>
            </a:r>
          </a:p>
          <a:p>
            <a:endParaRPr lang="en-US" dirty="0"/>
          </a:p>
          <a:p>
            <a:r>
              <a:rPr lang="en-US" dirty="0"/>
              <a:t>This PAE is for death or severe harm associated with air embolisms that occur following infusions, transfusions and therapeutic injections.  It excludes death or severe harm that is associated with certain high risk neurosurgical procedures where the head is above the heart during the surgery.  </a:t>
            </a:r>
          </a:p>
          <a:p>
            <a:endParaRPr lang="en-US" dirty="0"/>
          </a:p>
          <a:p>
            <a:r>
              <a:rPr lang="en-US" dirty="0"/>
              <a:t>It does include, but is not limited to: other head and neck procedures, vaginal and C-section deliveries, spinal instrumentation procedures, liver transplants, and low risk procedures such as line placement or IVs. </a:t>
            </a:r>
          </a:p>
        </p:txBody>
      </p:sp>
      <p:sp>
        <p:nvSpPr>
          <p:cNvPr id="4" name="Slide Number Placeholder 3"/>
          <p:cNvSpPr>
            <a:spLocks noGrp="1"/>
          </p:cNvSpPr>
          <p:nvPr>
            <p:ph type="sldNum" sz="quarter" idx="10"/>
          </p:nvPr>
        </p:nvSpPr>
        <p:spPr/>
        <p:txBody>
          <a:bodyPr/>
          <a:lstStyle/>
          <a:p>
            <a:fld id="{F271CCD5-CBD6-411C-A87A-3EFF8E469411}" type="slidenum">
              <a:rPr lang="en-US" smtClean="0"/>
              <a:pPr/>
              <a:t>34</a:t>
            </a:fld>
            <a:endParaRPr lang="en-US" dirty="0"/>
          </a:p>
        </p:txBody>
      </p:sp>
    </p:spTree>
    <p:extLst>
      <p:ext uri="{BB962C8B-B14F-4D97-AF65-F5344CB8AC3E}">
        <p14:creationId xmlns:p14="http://schemas.microsoft.com/office/powerpoint/2010/main" val="20697666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care management category for 2017, there are several reportable PAEs.  </a:t>
            </a:r>
          </a:p>
          <a:p>
            <a:pPr marL="228600" indent="-228600">
              <a:buAutoNum type="arabicPeriod"/>
            </a:pPr>
            <a:r>
              <a:rPr lang="en-US" dirty="0"/>
              <a:t>Artificial insemination with the wrong donor sperm or wrong egg.</a:t>
            </a:r>
          </a:p>
          <a:p>
            <a:pPr marL="228600" indent="-228600">
              <a:buAutoNum type="arabicPeriod"/>
            </a:pPr>
            <a:r>
              <a:rPr lang="en-US" dirty="0"/>
              <a:t>Patient death or severe harm associated with a medication error.  AND</a:t>
            </a:r>
          </a:p>
          <a:p>
            <a:pPr marL="228600" indent="-228600">
              <a:buAutoNum type="arabicPeriod"/>
            </a:pPr>
            <a:r>
              <a:rPr lang="en-US" dirty="0"/>
              <a:t>Five Poor Glycemic control conditions:</a:t>
            </a:r>
          </a:p>
          <a:p>
            <a:pPr marL="228600" indent="-228600">
              <a:buFont typeface="Arial" panose="020B0604020202020204" pitchFamily="34" charset="0"/>
              <a:buChar char="•"/>
            </a:pPr>
            <a:r>
              <a:rPr lang="en-US" dirty="0"/>
              <a:t>Hypoglycemic coma</a:t>
            </a:r>
          </a:p>
          <a:p>
            <a:pPr marL="228600" indent="-228600">
              <a:buFont typeface="Arial" panose="020B0604020202020204" pitchFamily="34" charset="0"/>
              <a:buChar char="•"/>
            </a:pPr>
            <a:r>
              <a:rPr lang="en-US" dirty="0"/>
              <a:t>Diabetic ketoacidosis</a:t>
            </a:r>
          </a:p>
          <a:p>
            <a:pPr marL="228600" indent="-228600">
              <a:buFont typeface="Arial" panose="020B0604020202020204" pitchFamily="34" charset="0"/>
              <a:buChar char="•"/>
            </a:pPr>
            <a:r>
              <a:rPr lang="en-US" dirty="0" err="1"/>
              <a:t>Nonketotic</a:t>
            </a:r>
            <a:r>
              <a:rPr lang="en-US" dirty="0"/>
              <a:t> hyperosmolar coma</a:t>
            </a:r>
          </a:p>
          <a:p>
            <a:pPr marL="228600" indent="-228600">
              <a:buFont typeface="Arial" panose="020B0604020202020204" pitchFamily="34" charset="0"/>
              <a:buChar char="•"/>
            </a:pPr>
            <a:r>
              <a:rPr lang="en-US" dirty="0"/>
              <a:t>Secondary diabetes with ketoacidosis</a:t>
            </a:r>
          </a:p>
          <a:p>
            <a:pPr marL="228600" indent="-228600">
              <a:buFont typeface="Arial" panose="020B0604020202020204" pitchFamily="34" charset="0"/>
              <a:buChar char="•"/>
            </a:pPr>
            <a:r>
              <a:rPr lang="en-US" dirty="0"/>
              <a:t>Secondary diabetes with hyperosmolarity</a:t>
            </a:r>
          </a:p>
          <a:p>
            <a:pPr marL="228600" indent="-228600">
              <a:buFont typeface="Arial" panose="020B0604020202020204" pitchFamily="34" charset="0"/>
              <a:buChar char="•"/>
            </a:pPr>
            <a:endParaRPr lang="en-US" dirty="0"/>
          </a:p>
          <a:p>
            <a:r>
              <a:rPr lang="en-US" dirty="0"/>
              <a:t>I will review each of these on the next several slides. </a:t>
            </a:r>
          </a:p>
          <a:p>
            <a:pPr marL="228600" indent="-228600">
              <a:buFont typeface="Arial" panose="020B0604020202020204" pitchFamily="34" charset="0"/>
              <a:buChar char="•"/>
            </a:pPr>
            <a:endParaRPr lang="en-US" dirty="0"/>
          </a:p>
          <a:p>
            <a:pPr marL="228600" indent="-228600">
              <a:buFont typeface="Arial" panose="020B0604020202020204" pitchFamily="34" charset="0"/>
              <a:buChar char="•"/>
            </a:pPr>
            <a:endParaRPr lang="en-US" dirty="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35</a:t>
            </a:fld>
            <a:endParaRPr lang="en-US"/>
          </a:p>
        </p:txBody>
      </p:sp>
    </p:spTree>
    <p:extLst>
      <p:ext uri="{BB962C8B-B14F-4D97-AF65-F5344CB8AC3E}">
        <p14:creationId xmlns:p14="http://schemas.microsoft.com/office/powerpoint/2010/main" val="20684596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For Artificial insemination with the wrong donor sperm or wrong egg, the only additional guidance that is offered by the NQF is that you must report this event when you are made aware of it—which could be a number of months later. </a:t>
            </a:r>
          </a:p>
        </p:txBody>
      </p:sp>
      <p:sp>
        <p:nvSpPr>
          <p:cNvPr id="4" name="Slide Number Placeholder 3"/>
          <p:cNvSpPr>
            <a:spLocks noGrp="1"/>
          </p:cNvSpPr>
          <p:nvPr>
            <p:ph type="sldNum" sz="quarter" idx="10"/>
          </p:nvPr>
        </p:nvSpPr>
        <p:spPr/>
        <p:txBody>
          <a:bodyPr/>
          <a:lstStyle/>
          <a:p>
            <a:fld id="{F271CCD5-CBD6-411C-A87A-3EFF8E469411}" type="slidenum">
              <a:rPr lang="en-US" smtClean="0"/>
              <a:pPr/>
              <a:t>36</a:t>
            </a:fld>
            <a:endParaRPr lang="en-US" dirty="0"/>
          </a:p>
        </p:txBody>
      </p:sp>
    </p:spTree>
    <p:extLst>
      <p:ext uri="{BB962C8B-B14F-4D97-AF65-F5344CB8AC3E}">
        <p14:creationId xmlns:p14="http://schemas.microsoft.com/office/powerpoint/2010/main" val="28257488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356074"/>
          </a:xfrm>
          <a:noFill/>
        </p:spPr>
        <p:txBody>
          <a:bodyPr>
            <a:noAutofit/>
          </a:bodyPr>
          <a:lstStyle/>
          <a:p>
            <a:pPr defTabSz="931774">
              <a:defRPr/>
            </a:pPr>
            <a:r>
              <a:rPr lang="en-US" sz="1000" dirty="0"/>
              <a:t>Patient death or severe harm associated with a medication error.  This PAE is intended to capture: </a:t>
            </a:r>
          </a:p>
          <a:p>
            <a:pPr marL="174708" indent="-174708" defTabSz="931774">
              <a:buFont typeface="Arial" panose="020B0604020202020204" pitchFamily="34" charset="0"/>
              <a:buChar char="•"/>
              <a:defRPr/>
            </a:pPr>
            <a:r>
              <a:rPr lang="en-US" sz="1000" dirty="0"/>
              <a:t>occurrences in which a patient is administered an over- or under-dose of a medication including insulin, heparin, and any other high alert medication including but not limited to medications listed on the Institute for Safe Medication Practices “High Alert Medication List”;</a:t>
            </a:r>
          </a:p>
          <a:p>
            <a:pPr marL="174708" indent="-174708" defTabSz="931774">
              <a:buFont typeface="Arial" panose="020B0604020202020204" pitchFamily="34" charset="0"/>
              <a:buChar char="•"/>
              <a:defRPr/>
            </a:pPr>
            <a:r>
              <a:rPr lang="en-US" sz="1000" dirty="0"/>
              <a:t>the most serious medication errors including occurrences in which a patient receives a medication for which there is a contraindication, or a patient known to have serious allergies to specific medication/agents, receives those medications/agents, resulting in serious injury or death.  These events may occur as a result of failure to collect information about contraindications or allergies, failure to review such information available in information systems, failure of the organization to ensure availability of such information and prominently display such information within information systems, or other system failures that are determined through investigation to be cause of the adverse event;</a:t>
            </a:r>
          </a:p>
          <a:p>
            <a:pPr marL="174708" indent="-174708" defTabSz="931774">
              <a:buFont typeface="Arial" panose="020B0604020202020204" pitchFamily="34" charset="0"/>
              <a:buChar char="•"/>
              <a:defRPr/>
            </a:pPr>
            <a:r>
              <a:rPr lang="en-US" sz="1000" dirty="0"/>
              <a:t>occurrences in which a patient dies or suffers serious injury as a result of failure to administer a prescribed medication; </a:t>
            </a:r>
          </a:p>
          <a:p>
            <a:pPr marL="174708" indent="-174708" defTabSz="931774">
              <a:buFont typeface="Arial" panose="020B0604020202020204" pitchFamily="34" charset="0"/>
              <a:buChar char="•"/>
              <a:defRPr/>
            </a:pPr>
            <a:r>
              <a:rPr lang="en-US" sz="1000" dirty="0"/>
              <a:t>improper use of single or multi-dose vials leading to death or severe harm as a result of dose adjustment problem; and</a:t>
            </a:r>
          </a:p>
          <a:p>
            <a:pPr marL="174708" indent="-174708" defTabSz="931774">
              <a:buFont typeface="Arial" panose="020B0604020202020204" pitchFamily="34" charset="0"/>
              <a:buChar char="•"/>
              <a:defRPr/>
            </a:pPr>
            <a:r>
              <a:rPr lang="en-US" sz="1000" dirty="0"/>
              <a:t>occurrences in which a patient dies or suffers serious injury as a result of wrong administration.</a:t>
            </a:r>
          </a:p>
          <a:p>
            <a:pPr marL="174708" indent="-174708" defTabSz="931774">
              <a:buFont typeface="Arial" panose="020B0604020202020204" pitchFamily="34" charset="0"/>
              <a:buChar char="•"/>
              <a:defRPr/>
            </a:pPr>
            <a:endParaRPr lang="en-US" sz="1000" dirty="0"/>
          </a:p>
          <a:p>
            <a:pPr defTabSz="931774">
              <a:defRPr/>
            </a:pPr>
            <a:r>
              <a:rPr lang="en-US" sz="1000" dirty="0"/>
              <a:t>High alert medications are those medications that have a high risk of causing serious injury or death to a patient if they are misused.  Examples of high-alert medications include anticoagulants and IV antithrombotics,  insulin, cytotoxic chemotherapy, concentrated electrolytes, IV digoxin, opiate narcotics, neuromuscular blocking agents, and adrenergic agonists.  The recommended “High Alert Medication List” is available at the Institute for Safe Medication Practices’ website, </a:t>
            </a:r>
            <a:r>
              <a:rPr lang="en-US" sz="1000" u="sng" dirty="0">
                <a:hlinkClick r:id="rId3"/>
              </a:rPr>
              <a:t>http://www.ismp.org</a:t>
            </a:r>
            <a:r>
              <a:rPr lang="en-US" sz="1000" dirty="0"/>
              <a:t>. </a:t>
            </a:r>
          </a:p>
          <a:p>
            <a:endParaRPr lang="en-US" sz="1000" dirty="0"/>
          </a:p>
          <a:p>
            <a:r>
              <a:rPr lang="en-US" sz="1000" dirty="0"/>
              <a:t>This event is NOT intended to capture:</a:t>
            </a:r>
          </a:p>
          <a:p>
            <a:r>
              <a:rPr lang="en-US" sz="1000" dirty="0"/>
              <a:t>patient death or serious injury associated with allergies that could not reasonably have been known or discerned in advance of the event. </a:t>
            </a:r>
          </a:p>
          <a:p>
            <a:endParaRPr lang="en-US" sz="1000" dirty="0"/>
          </a:p>
        </p:txBody>
      </p:sp>
      <p:sp>
        <p:nvSpPr>
          <p:cNvPr id="4" name="Slide Number Placeholder 3"/>
          <p:cNvSpPr>
            <a:spLocks noGrp="1"/>
          </p:cNvSpPr>
          <p:nvPr>
            <p:ph type="sldNum" sz="quarter" idx="10"/>
          </p:nvPr>
        </p:nvSpPr>
        <p:spPr/>
        <p:txBody>
          <a:bodyPr/>
          <a:lstStyle/>
          <a:p>
            <a:fld id="{F271CCD5-CBD6-411C-A87A-3EFF8E469411}" type="slidenum">
              <a:rPr lang="en-US" smtClean="0"/>
              <a:pPr/>
              <a:t>37</a:t>
            </a:fld>
            <a:endParaRPr lang="en-US" dirty="0"/>
          </a:p>
        </p:txBody>
      </p:sp>
    </p:spTree>
    <p:extLst>
      <p:ext uri="{BB962C8B-B14F-4D97-AF65-F5344CB8AC3E}">
        <p14:creationId xmlns:p14="http://schemas.microsoft.com/office/powerpoint/2010/main" val="30154558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The medication error PAE excludes death or severe harm due to reasonable difference in clinical judgement on drug selection or dose and those events associated with allergies that could not have been known or discerned in advance. </a:t>
            </a:r>
          </a:p>
        </p:txBody>
      </p:sp>
      <p:sp>
        <p:nvSpPr>
          <p:cNvPr id="4" name="Slide Number Placeholder 3"/>
          <p:cNvSpPr>
            <a:spLocks noGrp="1"/>
          </p:cNvSpPr>
          <p:nvPr>
            <p:ph type="sldNum" sz="quarter" idx="10"/>
          </p:nvPr>
        </p:nvSpPr>
        <p:spPr/>
        <p:txBody>
          <a:bodyPr/>
          <a:lstStyle/>
          <a:p>
            <a:fld id="{F271CCD5-CBD6-411C-A87A-3EFF8E469411}" type="slidenum">
              <a:rPr lang="en-US" smtClean="0"/>
              <a:pPr/>
              <a:t>38</a:t>
            </a:fld>
            <a:endParaRPr lang="en-US" dirty="0"/>
          </a:p>
        </p:txBody>
      </p:sp>
    </p:spTree>
    <p:extLst>
      <p:ext uri="{BB962C8B-B14F-4D97-AF65-F5344CB8AC3E}">
        <p14:creationId xmlns:p14="http://schemas.microsoft.com/office/powerpoint/2010/main" val="23284037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regard to the Poor Glycemic Control PAEs that I previously listed, referral to the ICD-10 codes for these are needed.  These codes are in the 2017 HAC Code list at </a:t>
            </a:r>
            <a:r>
              <a:rPr lang="en-US" dirty="0">
                <a:latin typeface="Calibri" panose="020F0502020204030204" pitchFamily="34" charset="0"/>
                <a:hlinkClick r:id="rId3"/>
              </a:rPr>
              <a:t>https://www.cms.gov/Medicare/Medicare-Fee-for-Service-Payment/HospitalAcqCond/icd10_hacs.html</a:t>
            </a:r>
            <a:endParaRPr lang="en-US" dirty="0">
              <a:latin typeface="Calibri" panose="020F0502020204030204" pitchFamily="34" charset="0"/>
            </a:endParaRPr>
          </a:p>
          <a:p>
            <a:endParaRPr lang="en-US" dirty="0">
              <a:latin typeface="Calibri" panose="020F0502020204030204" pitchFamily="34" charset="0"/>
            </a:endParaRPr>
          </a:p>
          <a:p>
            <a:r>
              <a:rPr lang="en-US" dirty="0">
                <a:latin typeface="Calibri" panose="020F0502020204030204" pitchFamily="34" charset="0"/>
              </a:rPr>
              <a:t>If any of these conditions occur during the episode of care and were not present on admission, then they are reportable as a PAE. </a:t>
            </a:r>
          </a:p>
          <a:p>
            <a:endParaRPr lang="en-U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7FB667E1-E601-4AAF-B95C-B25720D70A60}" type="slidenum">
              <a:rPr lang="en-US" smtClean="0"/>
              <a:t>39</a:t>
            </a:fld>
            <a:endParaRPr lang="en-US"/>
          </a:p>
        </p:txBody>
      </p:sp>
    </p:spTree>
    <p:extLst>
      <p:ext uri="{BB962C8B-B14F-4D97-AF65-F5344CB8AC3E}">
        <p14:creationId xmlns:p14="http://schemas.microsoft.com/office/powerpoint/2010/main" val="1317188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just one tragic example of medical error/adverse events.  In December 2014, Loretta Macpherson was seen in an ER for anxiety and concerns about her medications, post recent brain surgery.  </a:t>
            </a:r>
            <a:r>
              <a:rPr lang="en-US" dirty="0" err="1"/>
              <a:t>Fosphentoin</a:t>
            </a:r>
            <a:r>
              <a:rPr lang="en-US" dirty="0"/>
              <a:t> (</a:t>
            </a:r>
            <a:r>
              <a:rPr lang="en-US" dirty="0" err="1"/>
              <a:t>Cerebyx</a:t>
            </a:r>
            <a:r>
              <a:rPr lang="en-US" dirty="0"/>
              <a:t>) (</a:t>
            </a:r>
            <a:r>
              <a:rPr lang="en-US" dirty="0" err="1"/>
              <a:t>antiseizure</a:t>
            </a:r>
            <a:r>
              <a:rPr lang="en-US" dirty="0"/>
              <a:t> med) was ordered for her, but </a:t>
            </a:r>
            <a:r>
              <a:rPr lang="en-US" dirty="0" err="1"/>
              <a:t>Rocuronium</a:t>
            </a:r>
            <a:r>
              <a:rPr lang="en-US" dirty="0"/>
              <a:t> was given IV.  This is a paralytic agent used in anesthesia.  Due to a fire alarm in the facility, staff closed the sliding glass door to her ER bay, and Loretta was not being monitored when she suffered a respiratory and cardiac arrest.  She had an anoxic brain injury and was later  removed from life support.   Loretta was 65 years old.  </a:t>
            </a:r>
          </a:p>
          <a:p>
            <a:endParaRPr lang="en-US" dirty="0"/>
          </a:p>
          <a:p>
            <a:r>
              <a:rPr lang="en-US" dirty="0">
                <a:hlinkClick r:id="rId3"/>
              </a:rPr>
              <a:t>http://www.ktvz.com/health/wrong-drug-put-in-iv-bag-led-to-fatal-bend-hospital-error/68567041</a:t>
            </a:r>
            <a:r>
              <a:rPr lang="en-US" dirty="0"/>
              <a:t>	</a:t>
            </a:r>
          </a:p>
        </p:txBody>
      </p:sp>
      <p:sp>
        <p:nvSpPr>
          <p:cNvPr id="4" name="Slide Number Placeholder 3"/>
          <p:cNvSpPr>
            <a:spLocks noGrp="1"/>
          </p:cNvSpPr>
          <p:nvPr>
            <p:ph type="sldNum" sz="quarter" idx="10"/>
          </p:nvPr>
        </p:nvSpPr>
        <p:spPr/>
        <p:txBody>
          <a:bodyPr/>
          <a:lstStyle/>
          <a:p>
            <a:fld id="{F271CCD5-CBD6-411C-A87A-3EFF8E469411}" type="slidenum">
              <a:rPr lang="en-US" smtClean="0"/>
              <a:pPr/>
              <a:t>4</a:t>
            </a:fld>
            <a:endParaRPr lang="en-US" dirty="0"/>
          </a:p>
        </p:txBody>
      </p:sp>
    </p:spTree>
    <p:extLst>
      <p:ext uri="{BB962C8B-B14F-4D97-AF65-F5344CB8AC3E}">
        <p14:creationId xmlns:p14="http://schemas.microsoft.com/office/powerpoint/2010/main" val="19714636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noFill/>
        </p:spPr>
        <p:txBody>
          <a:bodyPr/>
          <a:lstStyle/>
          <a:p>
            <a:r>
              <a:rPr lang="en-US" dirty="0"/>
              <a:t>This slide shows the HAC worksheet for Poor Glycemic Control conditions. </a:t>
            </a:r>
          </a:p>
          <a:p>
            <a:endParaRPr lang="en-US" dirty="0"/>
          </a:p>
          <a:p>
            <a:r>
              <a:rPr lang="en-US" dirty="0">
                <a:latin typeface="Calibri" panose="020F0502020204030204" pitchFamily="34" charset="0"/>
              </a:rPr>
              <a:t>There is a HAC code to PAE Poor Glycemic Control category CROSSWALK.  This can be found in the PAE FAQs and at </a:t>
            </a:r>
            <a:r>
              <a:rPr lang="en-US" dirty="0">
                <a:latin typeface="Calibri" panose="020F0502020204030204" pitchFamily="34" charset="0"/>
                <a:hlinkClick r:id="rId3"/>
              </a:rPr>
              <a:t>www.paetexas.org</a:t>
            </a:r>
            <a:r>
              <a:rPr lang="en-US" dirty="0">
                <a:latin typeface="Calibri" panose="020F0502020204030204" pitchFamily="34" charset="0"/>
              </a:rPr>
              <a:t> under the Resources tab.  It will help you identify which category to report the poor glycemic control PAEs based on the condition and coding thereof (HAC code).  </a:t>
            </a:r>
          </a:p>
          <a:p>
            <a:endParaRPr lang="en-US" dirty="0">
              <a:latin typeface="Calibri" panose="020F0502020204030204"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40</a:t>
            </a:fld>
            <a:endParaRPr lang="en-US"/>
          </a:p>
        </p:txBody>
      </p:sp>
    </p:spTree>
    <p:extLst>
      <p:ext uri="{BB962C8B-B14F-4D97-AF65-F5344CB8AC3E}">
        <p14:creationId xmlns:p14="http://schemas.microsoft.com/office/powerpoint/2010/main" val="25049445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Poor Glycemic Control Q&amp;A:</a:t>
            </a:r>
          </a:p>
          <a:p>
            <a:endParaRPr lang="en-US" dirty="0"/>
          </a:p>
          <a:p>
            <a:r>
              <a:rPr lang="en-US" dirty="0"/>
              <a:t>Question:  If a patient has more than one episode of the Poor Glycemic PAE conditions, do I report every episode?</a:t>
            </a:r>
          </a:p>
          <a:p>
            <a:endParaRPr lang="en-US" dirty="0"/>
          </a:p>
          <a:p>
            <a:r>
              <a:rPr lang="en-US" dirty="0"/>
              <a:t>Answer:  Yes, report each episode—if they were not present on admission. </a:t>
            </a:r>
          </a:p>
        </p:txBody>
      </p:sp>
      <p:sp>
        <p:nvSpPr>
          <p:cNvPr id="4" name="Slide Number Placeholder 3"/>
          <p:cNvSpPr>
            <a:spLocks noGrp="1"/>
          </p:cNvSpPr>
          <p:nvPr>
            <p:ph type="sldNum" sz="quarter" idx="10"/>
          </p:nvPr>
        </p:nvSpPr>
        <p:spPr/>
        <p:txBody>
          <a:bodyPr/>
          <a:lstStyle/>
          <a:p>
            <a:fld id="{7FB667E1-E601-4AAF-B95C-B25720D70A60}" type="slidenum">
              <a:rPr lang="en-US" smtClean="0"/>
              <a:t>41</a:t>
            </a:fld>
            <a:endParaRPr lang="en-US"/>
          </a:p>
        </p:txBody>
      </p:sp>
    </p:spTree>
    <p:extLst>
      <p:ext uri="{BB962C8B-B14F-4D97-AF65-F5344CB8AC3E}">
        <p14:creationId xmlns:p14="http://schemas.microsoft.com/office/powerpoint/2010/main" val="5902557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 screen shot of our PAE website at </a:t>
            </a:r>
            <a:r>
              <a:rPr lang="en-US" dirty="0">
                <a:hlinkClick r:id="rId3"/>
              </a:rPr>
              <a:t>www.paetexas.org</a:t>
            </a:r>
            <a:r>
              <a:rPr lang="en-US" dirty="0"/>
              <a:t>	I specifically want to point out that there another revised copy of the FAQs and the Definitions and Guidance Document will be coming in Dec 2016 that will reflect the changes I have talked about in this webinar. </a:t>
            </a:r>
          </a:p>
        </p:txBody>
      </p:sp>
      <p:sp>
        <p:nvSpPr>
          <p:cNvPr id="4" name="Slide Number Placeholder 3"/>
          <p:cNvSpPr>
            <a:spLocks noGrp="1"/>
          </p:cNvSpPr>
          <p:nvPr>
            <p:ph type="sldNum" sz="quarter" idx="10"/>
          </p:nvPr>
        </p:nvSpPr>
        <p:spPr/>
        <p:txBody>
          <a:bodyPr/>
          <a:lstStyle/>
          <a:p>
            <a:fld id="{F271CCD5-CBD6-411C-A87A-3EFF8E469411}" type="slidenum">
              <a:rPr lang="en-US" smtClean="0"/>
              <a:pPr/>
              <a:t>42</a:t>
            </a:fld>
            <a:endParaRPr lang="en-US" dirty="0"/>
          </a:p>
        </p:txBody>
      </p:sp>
    </p:spTree>
    <p:extLst>
      <p:ext uri="{BB962C8B-B14F-4D97-AF65-F5344CB8AC3E}">
        <p14:creationId xmlns:p14="http://schemas.microsoft.com/office/powerpoint/2010/main" val="18787933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your reference, this slide shows the TxHSN Reporting Schedule.  For the third quarter (Q3), July 2 – September 30 events, you will be reminded in December to review your reports and make corrects.  For the H2 (second half) of the year, which is the last column on the table, the absolutely latest you can report zero events or any PAEs for the July through December 2016 time frame is March 31, 2017.  </a:t>
            </a:r>
          </a:p>
        </p:txBody>
      </p:sp>
      <p:sp>
        <p:nvSpPr>
          <p:cNvPr id="4" name="Slide Number Placeholder 3"/>
          <p:cNvSpPr>
            <a:spLocks noGrp="1"/>
          </p:cNvSpPr>
          <p:nvPr>
            <p:ph type="sldNum" sz="quarter" idx="10"/>
          </p:nvPr>
        </p:nvSpPr>
        <p:spPr/>
        <p:txBody>
          <a:bodyPr/>
          <a:lstStyle/>
          <a:p>
            <a:fld id="{F271CCD5-CBD6-411C-A87A-3EFF8E469411}" type="slidenum">
              <a:rPr lang="en-US" smtClean="0"/>
              <a:pPr/>
              <a:t>43</a:t>
            </a:fld>
            <a:endParaRPr lang="en-US" dirty="0"/>
          </a:p>
        </p:txBody>
      </p:sp>
    </p:spTree>
    <p:extLst>
      <p:ext uri="{BB962C8B-B14F-4D97-AF65-F5344CB8AC3E}">
        <p14:creationId xmlns:p14="http://schemas.microsoft.com/office/powerpoint/2010/main" val="37795533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change in the TxHSN reporting model that you may or may not have noticed.   If you request a record to be deleted, and the reason for your request is that the event does not meet PAE definitions, you will see a follow-up question asking you to please explain why the event does not meet the PAE definitions.  Examples for your answers might include:</a:t>
            </a:r>
          </a:p>
          <a:p>
            <a:pPr marL="171450" indent="-171450">
              <a:buFont typeface="Arial" panose="020B0604020202020204" pitchFamily="34" charset="0"/>
              <a:buChar char="•"/>
            </a:pPr>
            <a:r>
              <a:rPr lang="en-US" dirty="0"/>
              <a:t>The injury was assessed at a moderate level of harm</a:t>
            </a:r>
          </a:p>
          <a:p>
            <a:pPr marL="171450" indent="-171450">
              <a:buFont typeface="Arial" panose="020B0604020202020204" pitchFamily="34" charset="0"/>
              <a:buChar char="•"/>
            </a:pPr>
            <a:r>
              <a:rPr lang="en-US" dirty="0"/>
              <a:t>This was a deep tissue injury, not a pressure ulcer</a:t>
            </a:r>
          </a:p>
          <a:p>
            <a:pPr marL="171450" indent="-171450">
              <a:buFont typeface="Arial" panose="020B0604020202020204" pitchFamily="34" charset="0"/>
              <a:buChar char="•"/>
            </a:pPr>
            <a:r>
              <a:rPr lang="en-US" dirty="0"/>
              <a:t>This death was an ASA Class III patient.  </a:t>
            </a:r>
          </a:p>
          <a:p>
            <a:pPr marL="171450" indent="-171450">
              <a:buFont typeface="Arial" panose="020B0604020202020204" pitchFamily="34" charset="0"/>
              <a:buChar char="•"/>
            </a:pPr>
            <a:endParaRPr lang="en-US" dirty="0"/>
          </a:p>
          <a:p>
            <a:r>
              <a:rPr lang="en-US" dirty="0"/>
              <a:t>Adding this information should reduce the number of times I request additional information from you to determine if it is appropriate to delete the record. </a:t>
            </a:r>
          </a:p>
        </p:txBody>
      </p:sp>
      <p:sp>
        <p:nvSpPr>
          <p:cNvPr id="4" name="Slide Number Placeholder 3"/>
          <p:cNvSpPr>
            <a:spLocks noGrp="1"/>
          </p:cNvSpPr>
          <p:nvPr>
            <p:ph type="sldNum" sz="quarter" idx="10"/>
          </p:nvPr>
        </p:nvSpPr>
        <p:spPr/>
        <p:txBody>
          <a:bodyPr/>
          <a:lstStyle/>
          <a:p>
            <a:fld id="{7FB667E1-E601-4AAF-B95C-B25720D70A60}" type="slidenum">
              <a:rPr lang="en-US" smtClean="0"/>
              <a:t>44</a:t>
            </a:fld>
            <a:endParaRPr lang="en-US"/>
          </a:p>
        </p:txBody>
      </p:sp>
    </p:spTree>
    <p:extLst>
      <p:ext uri="{BB962C8B-B14F-4D97-AF65-F5344CB8AC3E}">
        <p14:creationId xmlns:p14="http://schemas.microsoft.com/office/powerpoint/2010/main" val="35049535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brings me to the Take-Aways for today’s webinar. </a:t>
            </a:r>
          </a:p>
          <a:p>
            <a:endParaRPr lang="en-US" dirty="0"/>
          </a:p>
          <a:p>
            <a:r>
              <a:rPr lang="en-US" dirty="0"/>
              <a:t>First, review the Definitions and Guidance Document and the FAQ’s and watch for revisions that will be posted on our website soon.</a:t>
            </a:r>
          </a:p>
          <a:p>
            <a:endParaRPr lang="en-US" dirty="0"/>
          </a:p>
          <a:p>
            <a:r>
              <a:rPr lang="en-US" dirty="0"/>
              <a:t>Second, discuss the 2017 PAE SSI reporting with your HAI designated contacts to determine notification and reporting pathways.</a:t>
            </a:r>
          </a:p>
          <a:p>
            <a:endParaRPr lang="en-US" dirty="0"/>
          </a:p>
          <a:p>
            <a:r>
              <a:rPr lang="en-US" dirty="0"/>
              <a:t>Third, remember and inform your HAI contact that PAE SSIs are entered into TxHSN not NHSN.</a:t>
            </a:r>
          </a:p>
          <a:p>
            <a:endParaRPr lang="en-US" dirty="0"/>
          </a:p>
          <a:p>
            <a:r>
              <a:rPr lang="en-US" dirty="0"/>
              <a:t>And lastly, access the 2017 ICD-10 HAC Code list and revisit your processes for identifying and reporting the required PAEs. </a:t>
            </a:r>
          </a:p>
        </p:txBody>
      </p:sp>
      <p:sp>
        <p:nvSpPr>
          <p:cNvPr id="4" name="Slide Number Placeholder 3"/>
          <p:cNvSpPr>
            <a:spLocks noGrp="1"/>
          </p:cNvSpPr>
          <p:nvPr>
            <p:ph type="sldNum" sz="quarter" idx="10"/>
          </p:nvPr>
        </p:nvSpPr>
        <p:spPr/>
        <p:txBody>
          <a:bodyPr/>
          <a:lstStyle/>
          <a:p>
            <a:fld id="{7FB667E1-E601-4AAF-B95C-B25720D70A60}" type="slidenum">
              <a:rPr lang="en-US" smtClean="0"/>
              <a:t>45</a:t>
            </a:fld>
            <a:endParaRPr lang="en-US"/>
          </a:p>
        </p:txBody>
      </p:sp>
    </p:spTree>
    <p:extLst>
      <p:ext uri="{BB962C8B-B14F-4D97-AF65-F5344CB8AC3E}">
        <p14:creationId xmlns:p14="http://schemas.microsoft.com/office/powerpoint/2010/main" val="10621270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our Contact information with the Help Desk Email address for PAE questions and assistance: </a:t>
            </a:r>
            <a:r>
              <a:rPr lang="en-US" dirty="0">
                <a:hlinkClick r:id="rId3"/>
              </a:rPr>
              <a:t>PAETexas@dshs.state.tx.us</a:t>
            </a:r>
            <a:r>
              <a:rPr lang="en-US" dirty="0"/>
              <a:t>.  The PAE program, like the HAI program, is in the Health Care Safety Group here at DSHS.  This PAE help desk email  is the first and best place to contact us as there are 3 DSHS staff that monitor this in-box. </a:t>
            </a:r>
          </a:p>
        </p:txBody>
      </p:sp>
      <p:sp>
        <p:nvSpPr>
          <p:cNvPr id="4" name="Slide Number Placeholder 3"/>
          <p:cNvSpPr>
            <a:spLocks noGrp="1"/>
          </p:cNvSpPr>
          <p:nvPr>
            <p:ph type="sldNum" sz="quarter" idx="10"/>
          </p:nvPr>
        </p:nvSpPr>
        <p:spPr/>
        <p:txBody>
          <a:bodyPr/>
          <a:lstStyle/>
          <a:p>
            <a:fld id="{32842384-280D-4F84-81CF-96E415F64BCE}" type="slidenum">
              <a:rPr lang="en-US" smtClean="0"/>
              <a:pPr/>
              <a:t>46</a:t>
            </a:fld>
            <a:endParaRPr lang="en-US" dirty="0"/>
          </a:p>
        </p:txBody>
      </p:sp>
    </p:spTree>
    <p:extLst>
      <p:ext uri="{BB962C8B-B14F-4D97-AF65-F5344CB8AC3E}">
        <p14:creationId xmlns:p14="http://schemas.microsoft.com/office/powerpoint/2010/main" val="33669906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a:t>
            </a:r>
            <a:r>
              <a:rPr lang="en-US" baseline="0" dirty="0"/>
              <a:t> to conclude by emphasizing again what is important here in Texas.  We began our healthcare safety reporting with a major purpose being TRANSPARENCY.  But we also know that transparency has been shown to result in better patient outcomes---And that is exactly what our Vision and Mission is for the Texas Department of State Health Services—A Healthy Texas by improving the health and well-being in Texas. Thank you! </a:t>
            </a:r>
            <a:endParaRPr lang="en-US" dirty="0"/>
          </a:p>
        </p:txBody>
      </p:sp>
      <p:sp>
        <p:nvSpPr>
          <p:cNvPr id="4" name="Slide Number Placeholder 3"/>
          <p:cNvSpPr>
            <a:spLocks noGrp="1"/>
          </p:cNvSpPr>
          <p:nvPr>
            <p:ph type="sldNum" sz="quarter" idx="10"/>
          </p:nvPr>
        </p:nvSpPr>
        <p:spPr/>
        <p:txBody>
          <a:bodyPr/>
          <a:lstStyle/>
          <a:p>
            <a:fld id="{F271CCD5-CBD6-411C-A87A-3EFF8E469411}" type="slidenum">
              <a:rPr lang="en-US" smtClean="0"/>
              <a:t>47</a:t>
            </a:fld>
            <a:endParaRPr lang="en-US" dirty="0"/>
          </a:p>
        </p:txBody>
      </p:sp>
    </p:spTree>
    <p:extLst>
      <p:ext uri="{BB962C8B-B14F-4D97-AF65-F5344CB8AC3E}">
        <p14:creationId xmlns:p14="http://schemas.microsoft.com/office/powerpoint/2010/main" val="27376143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Send any questions to </a:t>
            </a:r>
            <a:r>
              <a:rPr lang="en-US" dirty="0">
                <a:hlinkClick r:id="rId3"/>
              </a:rPr>
              <a:t>paetexas@dshs.state.tx.us</a:t>
            </a:r>
            <a:endParaRPr lang="en-US" dirty="0"/>
          </a:p>
          <a:p>
            <a:endParaRPr lang="en-US" dirty="0"/>
          </a:p>
          <a:p>
            <a:r>
              <a:rPr lang="en-US" dirty="0"/>
              <a:t>Thank you.  </a:t>
            </a:r>
          </a:p>
        </p:txBody>
      </p:sp>
      <p:sp>
        <p:nvSpPr>
          <p:cNvPr id="4" name="Slide Number Placeholder 3"/>
          <p:cNvSpPr>
            <a:spLocks noGrp="1"/>
          </p:cNvSpPr>
          <p:nvPr>
            <p:ph type="sldNum" sz="quarter" idx="10"/>
          </p:nvPr>
        </p:nvSpPr>
        <p:spPr/>
        <p:txBody>
          <a:bodyPr/>
          <a:lstStyle/>
          <a:p>
            <a:fld id="{7FB667E1-E601-4AAF-B95C-B25720D70A60}" type="slidenum">
              <a:rPr lang="en-US" smtClean="0"/>
              <a:t>48</a:t>
            </a:fld>
            <a:endParaRPr lang="en-US"/>
          </a:p>
        </p:txBody>
      </p:sp>
    </p:spTree>
    <p:extLst>
      <p:ext uri="{BB962C8B-B14F-4D97-AF65-F5344CB8AC3E}">
        <p14:creationId xmlns:p14="http://schemas.microsoft.com/office/powerpoint/2010/main" val="181916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that of The Joint Commission’s voluntarily reported sentinel events in 2015, the most frequent PAEs were Unintended retention of foreign body and wrong patient site procedure errors.  Falls were also listed.  These events are consistent with what most frequently has been reported in Texas.</a:t>
            </a:r>
          </a:p>
          <a:p>
            <a:endParaRPr lang="en-US" dirty="0"/>
          </a:p>
          <a:p>
            <a:r>
              <a:rPr lang="en-US" b="1" dirty="0"/>
              <a:t>Summary Data of Sentinel Events Reviewed by The Joint Commission </a:t>
            </a:r>
            <a:endParaRPr lang="en-US" dirty="0"/>
          </a:p>
          <a:p>
            <a:r>
              <a:rPr lang="en-US" dirty="0"/>
              <a:t> </a:t>
            </a:r>
            <a:r>
              <a:rPr lang="en-US" b="1" dirty="0"/>
              <a:t>SE Statistics as of: 7/5/2016</a:t>
            </a:r>
          </a:p>
          <a:p>
            <a:endParaRPr lang="en-US" b="1" dirty="0"/>
          </a:p>
          <a:p>
            <a:r>
              <a:rPr lang="en-US" b="1" dirty="0">
                <a:hlinkClick r:id="rId3"/>
              </a:rPr>
              <a:t>https://www.jointcommission.org/assets/1/18/Summary_2Q_2016.pdf</a:t>
            </a:r>
            <a:r>
              <a:rPr lang="en-US" b="1" dirty="0"/>
              <a:t>	</a:t>
            </a:r>
          </a:p>
          <a:p>
            <a:r>
              <a:rPr lang="en-US" b="1" dirty="0"/>
              <a:t>From The Joint Commission: </a:t>
            </a:r>
            <a:r>
              <a:rPr lang="en-US" dirty="0"/>
              <a:t>The reporting of most sentinel events to The Joint Commission is voluntary and represents only a small proportion of actual events.  Therefore these data are not an epidemiologic data set and no conclusions should be drawn about the actual relative frequency of events or trends in events over time. </a:t>
            </a:r>
          </a:p>
          <a:p>
            <a:endParaRPr lang="en-US" dirty="0"/>
          </a:p>
          <a:p>
            <a:endParaRPr lang="en-US" dirty="0"/>
          </a:p>
        </p:txBody>
      </p:sp>
      <p:sp>
        <p:nvSpPr>
          <p:cNvPr id="4" name="Slide Number Placeholder 3"/>
          <p:cNvSpPr>
            <a:spLocks noGrp="1"/>
          </p:cNvSpPr>
          <p:nvPr>
            <p:ph type="sldNum" sz="quarter" idx="10"/>
          </p:nvPr>
        </p:nvSpPr>
        <p:spPr/>
        <p:txBody>
          <a:bodyPr/>
          <a:lstStyle/>
          <a:p>
            <a:fld id="{F271CCD5-CBD6-411C-A87A-3EFF8E469411}" type="slidenum">
              <a:rPr lang="en-US" smtClean="0"/>
              <a:t>5</a:t>
            </a:fld>
            <a:endParaRPr lang="en-US" dirty="0"/>
          </a:p>
        </p:txBody>
      </p:sp>
    </p:spTree>
    <p:extLst>
      <p:ext uri="{BB962C8B-B14F-4D97-AF65-F5344CB8AC3E}">
        <p14:creationId xmlns:p14="http://schemas.microsoft.com/office/powerpoint/2010/main" val="4176634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489386"/>
            <a:ext cx="6060101" cy="4729544"/>
          </a:xfrm>
        </p:spPr>
        <p:txBody>
          <a:bodyPr/>
          <a:lstStyle/>
          <a:p>
            <a:r>
              <a:rPr lang="en-US" dirty="0"/>
              <a:t>This slide shows the top root causes for the 2015 JC events.—with Human Factors at the top.  Leadership has moved up as well and it just shows that a strong safety culture from the top down is so important.  Communication also continues to be at the top.  In his 2012 book </a:t>
            </a:r>
            <a:r>
              <a:rPr lang="en-US" u="sng" dirty="0"/>
              <a:t>Understanding Patient Safety </a:t>
            </a:r>
            <a:r>
              <a:rPr lang="en-US" dirty="0"/>
              <a:t>, Robert </a:t>
            </a:r>
            <a:r>
              <a:rPr lang="en-US" dirty="0" err="1"/>
              <a:t>Wachter</a:t>
            </a:r>
            <a:r>
              <a:rPr lang="en-US" dirty="0"/>
              <a:t> said that communication was the most common root cause of serious errors.  I’m sure you have experienced some of the root causes for events or near misses.   </a:t>
            </a:r>
          </a:p>
          <a:p>
            <a:endParaRPr lang="en-US" dirty="0">
              <a:hlinkClick r:id="rId3"/>
            </a:endParaRPr>
          </a:p>
          <a:p>
            <a:endParaRPr lang="en-US" dirty="0">
              <a:hlinkClick r:id="rId3"/>
            </a:endParaRPr>
          </a:p>
          <a:p>
            <a:r>
              <a:rPr lang="en-US" dirty="0">
                <a:hlinkClick r:id="rId3"/>
              </a:rPr>
              <a:t>https://hcupdate.files.wordpress.com/2016/02/2016-02-se-root-causes-by-event-type-2004-2015.pdf</a:t>
            </a:r>
            <a:r>
              <a:rPr lang="en-US" dirty="0"/>
              <a:t>	</a:t>
            </a:r>
          </a:p>
          <a:p>
            <a:endParaRPr lang="en-US" dirty="0"/>
          </a:p>
          <a:p>
            <a:endParaRPr lang="en-US" dirty="0"/>
          </a:p>
          <a:p>
            <a:r>
              <a:rPr lang="en-US" b="1" dirty="0"/>
              <a:t>From The Joint Commission: </a:t>
            </a:r>
            <a:r>
              <a:rPr lang="en-US" dirty="0"/>
              <a:t>The reporting of most sentinel events to The Joint Commission is voluntary and represents only a small proportion of actual events. Therefore, these root cause data are not an epidemiologic data set and no conclusions should be drawn about the actual relative frequency of root causes or trends in root causes over time.</a:t>
            </a:r>
          </a:p>
          <a:p>
            <a:endParaRPr lang="en-US" sz="1000" dirty="0"/>
          </a:p>
          <a:p>
            <a:endParaRPr lang="en-US" sz="1000" dirty="0"/>
          </a:p>
        </p:txBody>
      </p:sp>
      <p:sp>
        <p:nvSpPr>
          <p:cNvPr id="4" name="Slide Number Placeholder 3"/>
          <p:cNvSpPr>
            <a:spLocks noGrp="1"/>
          </p:cNvSpPr>
          <p:nvPr>
            <p:ph type="sldNum" sz="quarter" idx="10"/>
          </p:nvPr>
        </p:nvSpPr>
        <p:spPr/>
        <p:txBody>
          <a:bodyPr/>
          <a:lstStyle/>
          <a:p>
            <a:fld id="{32842384-280D-4F84-81CF-96E415F64BCE}" type="slidenum">
              <a:rPr lang="en-US" smtClean="0"/>
              <a:t>6</a:t>
            </a:fld>
            <a:endParaRPr lang="en-US" dirty="0"/>
          </a:p>
        </p:txBody>
      </p:sp>
    </p:spTree>
    <p:extLst>
      <p:ext uri="{BB962C8B-B14F-4D97-AF65-F5344CB8AC3E}">
        <p14:creationId xmlns:p14="http://schemas.microsoft.com/office/powerpoint/2010/main" val="1437005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from Joint Commission further identifies the contributing factors for patient falls.  	These include:</a:t>
            </a:r>
          </a:p>
          <a:p>
            <a:pPr marL="171450" indent="-171450">
              <a:buFont typeface="Arial" panose="020B0604020202020204" pitchFamily="34" charset="0"/>
              <a:buChar char="•"/>
            </a:pPr>
            <a:r>
              <a:rPr lang="en-US" dirty="0"/>
              <a:t>Inadequate assessment</a:t>
            </a:r>
          </a:p>
          <a:p>
            <a:pPr marL="171450" indent="-171450">
              <a:buFont typeface="Arial" panose="020B0604020202020204" pitchFamily="34" charset="0"/>
              <a:buChar char="•"/>
            </a:pPr>
            <a:r>
              <a:rPr lang="en-US" dirty="0"/>
              <a:t>Communication failures</a:t>
            </a:r>
          </a:p>
          <a:p>
            <a:pPr marL="171450" indent="-171450">
              <a:buFont typeface="Arial" panose="020B0604020202020204" pitchFamily="34" charset="0"/>
              <a:buChar char="•"/>
            </a:pPr>
            <a:r>
              <a:rPr lang="en-US" dirty="0"/>
              <a:t>Lack of adherence to protocols and safety practices</a:t>
            </a:r>
          </a:p>
          <a:p>
            <a:pPr marL="171450" indent="-171450">
              <a:buFont typeface="Arial" panose="020B0604020202020204" pitchFamily="34" charset="0"/>
              <a:buChar char="•"/>
            </a:pPr>
            <a:r>
              <a:rPr lang="en-US" dirty="0"/>
              <a:t>Inadequate staff orientation, supervision, staffing levels or skill mix</a:t>
            </a:r>
          </a:p>
          <a:p>
            <a:pPr marL="171450" indent="-171450">
              <a:buFont typeface="Arial" panose="020B0604020202020204" pitchFamily="34" charset="0"/>
              <a:buChar char="•"/>
            </a:pPr>
            <a:r>
              <a:rPr lang="en-US" dirty="0"/>
              <a:t>Deficiencies in physical environment</a:t>
            </a:r>
          </a:p>
          <a:p>
            <a:pPr marL="171450" indent="-171450">
              <a:buFont typeface="Arial" panose="020B0604020202020204" pitchFamily="34" charset="0"/>
              <a:buChar char="•"/>
            </a:pPr>
            <a:r>
              <a:rPr lang="en-US" dirty="0"/>
              <a:t>Lack of leadership</a:t>
            </a:r>
          </a:p>
          <a:p>
            <a:pPr marL="171450" indent="-171450">
              <a:buFont typeface="Arial" panose="020B0604020202020204" pitchFamily="34" charset="0"/>
              <a:buChar char="•"/>
            </a:pPr>
            <a:endParaRPr lang="en-US" dirty="0"/>
          </a:p>
          <a:p>
            <a:endParaRPr lang="en-US" dirty="0"/>
          </a:p>
          <a:p>
            <a:r>
              <a:rPr lang="en-US" dirty="0">
                <a:hlinkClick r:id="rId3"/>
              </a:rPr>
              <a:t>https://www.jointcommission.org/se_data_event_type_by_year_/</a:t>
            </a:r>
            <a:endParaRPr lang="en-US" dirty="0">
              <a:hlinkClick r:id="rId4"/>
            </a:endParaRPr>
          </a:p>
          <a:p>
            <a:endParaRPr lang="en-US" dirty="0">
              <a:hlinkClick r:id="rId4"/>
            </a:endParaRPr>
          </a:p>
          <a:p>
            <a:r>
              <a:rPr lang="en-US" dirty="0"/>
              <a:t>	</a:t>
            </a:r>
          </a:p>
          <a:p>
            <a:endParaRPr lang="en-US" dirty="0">
              <a:hlinkClick r:id="rId4"/>
            </a:endParaRPr>
          </a:p>
          <a:p>
            <a:endParaRPr lang="en-US" dirty="0"/>
          </a:p>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7</a:t>
            </a:fld>
            <a:endParaRPr lang="en-US"/>
          </a:p>
        </p:txBody>
      </p:sp>
    </p:spTree>
    <p:extLst>
      <p:ext uri="{BB962C8B-B14F-4D97-AF65-F5344CB8AC3E}">
        <p14:creationId xmlns:p14="http://schemas.microsoft.com/office/powerpoint/2010/main" val="2720296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linkClick r:id="rId3"/>
            </a:endParaRPr>
          </a:p>
          <a:p>
            <a:endParaRPr lang="en-US" dirty="0">
              <a:hlinkClick r:id="rId3"/>
            </a:endParaRPr>
          </a:p>
          <a:p>
            <a:endParaRPr lang="en-US" dirty="0">
              <a:hlinkClick r:id="rId3"/>
            </a:endParaRPr>
          </a:p>
          <a:p>
            <a:endParaRPr lang="en-US" dirty="0">
              <a:hlinkClick r:id="rId4"/>
            </a:endParaRP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271CCD5-CBD6-411C-A87A-3EFF8E469411}" type="slidenum">
              <a:rPr lang="en-US" smtClean="0"/>
              <a:pPr/>
              <a:t>8</a:t>
            </a:fld>
            <a:endParaRPr lang="en-US" dirty="0"/>
          </a:p>
        </p:txBody>
      </p:sp>
      <p:sp>
        <p:nvSpPr>
          <p:cNvPr id="5" name="Notes Placeholder 2"/>
          <p:cNvSpPr txBox="1">
            <a:spLocks/>
          </p:cNvSpPr>
          <p:nvPr/>
        </p:nvSpPr>
        <p:spPr>
          <a:xfrm>
            <a:off x="853440" y="4626293"/>
            <a:ext cx="5608320" cy="3137535"/>
          </a:xfrm>
          <a:prstGeom prst="rect">
            <a:avLst/>
          </a:prstGeom>
        </p:spPr>
        <p:txBody>
          <a:bodyPr vert="horz" lIns="93177" tIns="46589" rIns="93177" bIns="46589"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dirty="0"/>
              <a:t>With regard to the PAE foreign object retained, lack of policies and procedures and failure to comply with policies and procedures were among the commonly reported contributing factors.  I have often seen in the literature that a surgical checklist was present but not used as intended.  This is often because of problems with hierarchy and intimidation and failure in communication with physicians, both also on this list of factors for unintended retention of foreign objects.  Additionally, failure of staff to communicate relevant patient information and inadequate or incomplete education of staff are included. </a:t>
            </a:r>
          </a:p>
          <a:p>
            <a:endParaRPr lang="en-US" dirty="0"/>
          </a:p>
          <a:p>
            <a:r>
              <a:rPr lang="en-US" dirty="0">
                <a:hlinkClick r:id="rId3"/>
              </a:rPr>
              <a:t>https://www.jointcommission.org/se_data_event_type_by_year_/</a:t>
            </a:r>
            <a:endParaRPr lang="en-US" dirty="0">
              <a:hlinkClick r:id="rId4"/>
            </a:endParaRPr>
          </a:p>
          <a:p>
            <a:endParaRPr lang="en-US" dirty="0"/>
          </a:p>
        </p:txBody>
      </p:sp>
    </p:spTree>
    <p:extLst>
      <p:ext uri="{BB962C8B-B14F-4D97-AF65-F5344CB8AC3E}">
        <p14:creationId xmlns:p14="http://schemas.microsoft.com/office/powerpoint/2010/main" val="4144279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these surgical events, a project conducted by the Joint Commission’s Center for Transforming Healthcare identified 20 causative factors and categorized them under scheduling, pre-op/holding, operating room and organizational culture.   This project developed a Targeted Solution Tool for Safe Surgery which is available at this website: </a:t>
            </a:r>
            <a:r>
              <a:rPr lang="en-US" dirty="0">
                <a:hlinkClick r:id="rId3"/>
              </a:rPr>
              <a:t>http://www.centerfortransforminghealthcare.org/tst_ss.aspx</a:t>
            </a:r>
            <a:r>
              <a:rPr lang="en-US" dirty="0"/>
              <a:t>	</a:t>
            </a:r>
          </a:p>
          <a:p>
            <a:endParaRPr lang="en-US" dirty="0"/>
          </a:p>
          <a:p>
            <a:endParaRPr lang="en-US" dirty="0"/>
          </a:p>
          <a:p>
            <a:r>
              <a:rPr lang="en-US" dirty="0">
                <a:hlinkClick r:id="rId4"/>
              </a:rPr>
              <a:t>https://www.jointcommission.org/se_data_event_type_by_year_/</a:t>
            </a:r>
            <a:endParaRPr lang="en-US" dirty="0">
              <a:hlinkClick r:id="rId5"/>
            </a:endParaRPr>
          </a:p>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9</a:t>
            </a:fld>
            <a:endParaRPr lang="en-US"/>
          </a:p>
        </p:txBody>
      </p:sp>
    </p:spTree>
    <p:extLst>
      <p:ext uri="{BB962C8B-B14F-4D97-AF65-F5344CB8AC3E}">
        <p14:creationId xmlns:p14="http://schemas.microsoft.com/office/powerpoint/2010/main" val="2422578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hyperlink" Target="http://www.dshs.state.tx.us/default.shtm" TargetMode="Externa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shs.state.tx.us/default.shtm" TargetMode="External"/><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
          <p:cNvGrpSpPr/>
          <p:nvPr/>
        </p:nvGrpSpPr>
        <p:grpSpPr>
          <a:xfrm rot="248467">
            <a:off x="223563" y="2575407"/>
            <a:ext cx="4688853" cy="2424835"/>
            <a:chOff x="-10068" y="2615721"/>
            <a:chExt cx="5488038" cy="2838132"/>
          </a:xfrm>
        </p:grpSpPr>
        <p:sp>
          <p:nvSpPr>
            <p:cNvPr id="5" name="Freeform 457"/>
            <p:cNvSpPr>
              <a:spLocks/>
            </p:cNvSpPr>
            <p:nvPr/>
          </p:nvSpPr>
          <p:spPr bwMode="auto">
            <a:xfrm>
              <a:off x="-10068" y="2615721"/>
              <a:ext cx="5488038" cy="2838132"/>
            </a:xfrm>
            <a:custGeom>
              <a:avLst/>
              <a:gdLst>
                <a:gd name="T0" fmla="*/ 1351 w 1427"/>
                <a:gd name="T1" fmla="*/ 515 h 781"/>
                <a:gd name="T2" fmla="*/ 1128 w 1427"/>
                <a:gd name="T3" fmla="*/ 506 h 781"/>
                <a:gd name="T4" fmla="*/ 1086 w 1427"/>
                <a:gd name="T5" fmla="*/ 291 h 781"/>
                <a:gd name="T6" fmla="*/ 856 w 1427"/>
                <a:gd name="T7" fmla="*/ 301 h 781"/>
                <a:gd name="T8" fmla="*/ 854 w 1427"/>
                <a:gd name="T9" fmla="*/ 181 h 781"/>
                <a:gd name="T10" fmla="*/ 725 w 1427"/>
                <a:gd name="T11" fmla="*/ 94 h 781"/>
                <a:gd name="T12" fmla="*/ 577 w 1427"/>
                <a:gd name="T13" fmla="*/ 162 h 781"/>
                <a:gd name="T14" fmla="*/ 485 w 1427"/>
                <a:gd name="T15" fmla="*/ 41 h 781"/>
                <a:gd name="T16" fmla="*/ 304 w 1427"/>
                <a:gd name="T17" fmla="*/ 123 h 781"/>
                <a:gd name="T18" fmla="*/ 0 w 1427"/>
                <a:gd name="T19" fmla="*/ 110 h 781"/>
                <a:gd name="T20" fmla="*/ 0 w 1427"/>
                <a:gd name="T21" fmla="*/ 556 h 781"/>
                <a:gd name="T22" fmla="*/ 1273 w 1427"/>
                <a:gd name="T23" fmla="*/ 781 h 781"/>
                <a:gd name="T24" fmla="*/ 1427 w 1427"/>
                <a:gd name="T25" fmla="*/ 646 h 781"/>
                <a:gd name="T26" fmla="*/ 1351 w 1427"/>
                <a:gd name="T27" fmla="*/ 515 h 781"/>
                <a:gd name="connsiteX0" fmla="*/ 9351 w 10000"/>
                <a:gd name="connsiteY0" fmla="*/ 5943 h 9561"/>
                <a:gd name="connsiteX1" fmla="*/ 7905 w 10000"/>
                <a:gd name="connsiteY1" fmla="*/ 6040 h 9561"/>
                <a:gd name="connsiteX2" fmla="*/ 7610 w 10000"/>
                <a:gd name="connsiteY2" fmla="*/ 3287 h 9561"/>
                <a:gd name="connsiteX3" fmla="*/ 5999 w 10000"/>
                <a:gd name="connsiteY3" fmla="*/ 3415 h 9561"/>
                <a:gd name="connsiteX4" fmla="*/ 5985 w 10000"/>
                <a:gd name="connsiteY4" fmla="*/ 1879 h 9561"/>
                <a:gd name="connsiteX5" fmla="*/ 5081 w 10000"/>
                <a:gd name="connsiteY5" fmla="*/ 765 h 9561"/>
                <a:gd name="connsiteX6" fmla="*/ 4043 w 10000"/>
                <a:gd name="connsiteY6" fmla="*/ 1635 h 9561"/>
                <a:gd name="connsiteX7" fmla="*/ 3399 w 10000"/>
                <a:gd name="connsiteY7" fmla="*/ 86 h 9561"/>
                <a:gd name="connsiteX8" fmla="*/ 2130 w 10000"/>
                <a:gd name="connsiteY8" fmla="*/ 1136 h 9561"/>
                <a:gd name="connsiteX9" fmla="*/ 0 w 10000"/>
                <a:gd name="connsiteY9" fmla="*/ 969 h 9561"/>
                <a:gd name="connsiteX10" fmla="*/ 0 w 10000"/>
                <a:gd name="connsiteY10" fmla="*/ 6680 h 9561"/>
                <a:gd name="connsiteX11" fmla="*/ 8921 w 10000"/>
                <a:gd name="connsiteY11" fmla="*/ 9561 h 9561"/>
                <a:gd name="connsiteX12" fmla="*/ 10000 w 10000"/>
                <a:gd name="connsiteY12" fmla="*/ 7832 h 9561"/>
                <a:gd name="connsiteX13" fmla="*/ 9351 w 10000"/>
                <a:gd name="connsiteY13" fmla="*/ 5943 h 9561"/>
                <a:gd name="connsiteX0" fmla="*/ 9351 w 10000"/>
                <a:gd name="connsiteY0" fmla="*/ 6216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13" fmla="*/ 9351 w 10000"/>
                <a:gd name="connsiteY13" fmla="*/ 6216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678 w 10682"/>
                <a:gd name="connsiteY0" fmla="*/ 8192 h 9889"/>
                <a:gd name="connsiteX1" fmla="*/ 8583 w 10682"/>
                <a:gd name="connsiteY1" fmla="*/ 6317 h 9889"/>
                <a:gd name="connsiteX2" fmla="*/ 8288 w 10682"/>
                <a:gd name="connsiteY2" fmla="*/ 3438 h 9889"/>
                <a:gd name="connsiteX3" fmla="*/ 6677 w 10682"/>
                <a:gd name="connsiteY3" fmla="*/ 3572 h 9889"/>
                <a:gd name="connsiteX4" fmla="*/ 6663 w 10682"/>
                <a:gd name="connsiteY4" fmla="*/ 1965 h 9889"/>
                <a:gd name="connsiteX5" fmla="*/ 5759 w 10682"/>
                <a:gd name="connsiteY5" fmla="*/ 800 h 9889"/>
                <a:gd name="connsiteX6" fmla="*/ 4721 w 10682"/>
                <a:gd name="connsiteY6" fmla="*/ 1710 h 9889"/>
                <a:gd name="connsiteX7" fmla="*/ 4077 w 10682"/>
                <a:gd name="connsiteY7" fmla="*/ 90 h 9889"/>
                <a:gd name="connsiteX8" fmla="*/ 2808 w 10682"/>
                <a:gd name="connsiteY8" fmla="*/ 1188 h 9889"/>
                <a:gd name="connsiteX9" fmla="*/ 678 w 10682"/>
                <a:gd name="connsiteY9" fmla="*/ 1013 h 9889"/>
                <a:gd name="connsiteX10" fmla="*/ 678 w 10682"/>
                <a:gd name="connsiteY10" fmla="*/ 6987 h 9889"/>
                <a:gd name="connsiteX11" fmla="*/ 9832 w 10682"/>
                <a:gd name="connsiteY11" fmla="*/ 9889 h 9889"/>
                <a:gd name="connsiteX12" fmla="*/ 10678 w 10682"/>
                <a:gd name="connsiteY12" fmla="*/ 8192 h 9889"/>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361 w 9365"/>
                <a:gd name="connsiteY0" fmla="*/ 8284 h 10000"/>
                <a:gd name="connsiteX1" fmla="*/ 7400 w 9365"/>
                <a:gd name="connsiteY1" fmla="*/ 6388 h 10000"/>
                <a:gd name="connsiteX2" fmla="*/ 7124 w 9365"/>
                <a:gd name="connsiteY2" fmla="*/ 3477 h 10000"/>
                <a:gd name="connsiteX3" fmla="*/ 5616 w 9365"/>
                <a:gd name="connsiteY3" fmla="*/ 3612 h 10000"/>
                <a:gd name="connsiteX4" fmla="*/ 5603 w 9365"/>
                <a:gd name="connsiteY4" fmla="*/ 1987 h 10000"/>
                <a:gd name="connsiteX5" fmla="*/ 4756 w 9365"/>
                <a:gd name="connsiteY5" fmla="*/ 809 h 10000"/>
                <a:gd name="connsiteX6" fmla="*/ 3785 w 9365"/>
                <a:gd name="connsiteY6" fmla="*/ 1729 h 10000"/>
                <a:gd name="connsiteX7" fmla="*/ 3182 w 9365"/>
                <a:gd name="connsiteY7" fmla="*/ 91 h 10000"/>
                <a:gd name="connsiteX8" fmla="*/ 1994 w 9365"/>
                <a:gd name="connsiteY8" fmla="*/ 1201 h 10000"/>
                <a:gd name="connsiteX9" fmla="*/ 0 w 9365"/>
                <a:gd name="connsiteY9" fmla="*/ 1024 h 10000"/>
                <a:gd name="connsiteX10" fmla="*/ 0 w 9365"/>
                <a:gd name="connsiteY10" fmla="*/ 7065 h 10000"/>
                <a:gd name="connsiteX11" fmla="*/ 8569 w 9365"/>
                <a:gd name="connsiteY11" fmla="*/ 10000 h 10000"/>
                <a:gd name="connsiteX12" fmla="*/ 9361 w 9365"/>
                <a:gd name="connsiteY12" fmla="*/ 82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5" h="1000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 name="Freeform 458"/>
            <p:cNvSpPr>
              <a:spLocks/>
            </p:cNvSpPr>
            <p:nvPr/>
          </p:nvSpPr>
          <p:spPr bwMode="auto">
            <a:xfrm>
              <a:off x="5049972" y="4978661"/>
              <a:ext cx="133444" cy="69977"/>
            </a:xfrm>
            <a:custGeom>
              <a:avLst/>
              <a:gdLst>
                <a:gd name="T0" fmla="*/ 4 w 35"/>
                <a:gd name="T1" fmla="*/ 0 h 18"/>
                <a:gd name="T2" fmla="*/ 0 w 35"/>
                <a:gd name="T3" fmla="*/ 5 h 18"/>
                <a:gd name="T4" fmla="*/ 35 w 35"/>
                <a:gd name="T5" fmla="*/ 2 h 18"/>
                <a:gd name="T6" fmla="*/ 4 w 35"/>
                <a:gd name="T7" fmla="*/ 0 h 18"/>
              </a:gdLst>
              <a:ahLst/>
              <a:cxnLst>
                <a:cxn ang="0">
                  <a:pos x="T0" y="T1"/>
                </a:cxn>
                <a:cxn ang="0">
                  <a:pos x="T2" y="T3"/>
                </a:cxn>
                <a:cxn ang="0">
                  <a:pos x="T4" y="T5"/>
                </a:cxn>
                <a:cxn ang="0">
                  <a:pos x="T6" y="T7"/>
                </a:cxn>
              </a:cxnLst>
              <a:rect l="0" t="0" r="r" b="b"/>
              <a:pathLst>
                <a:path w="35" h="18">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 name="Freeform 459"/>
            <p:cNvSpPr>
              <a:spLocks/>
            </p:cNvSpPr>
            <p:nvPr/>
          </p:nvSpPr>
          <p:spPr bwMode="auto">
            <a:xfrm>
              <a:off x="2504766" y="2944450"/>
              <a:ext cx="84623" cy="96015"/>
            </a:xfrm>
            <a:custGeom>
              <a:avLst/>
              <a:gdLst>
                <a:gd name="T0" fmla="*/ 4 w 22"/>
                <a:gd name="T1" fmla="*/ 0 h 25"/>
                <a:gd name="T2" fmla="*/ 18 w 22"/>
                <a:gd name="T3" fmla="*/ 25 h 25"/>
                <a:gd name="T4" fmla="*/ 4 w 22"/>
                <a:gd name="T5" fmla="*/ 0 h 25"/>
              </a:gdLst>
              <a:ahLst/>
              <a:cxnLst>
                <a:cxn ang="0">
                  <a:pos x="T0" y="T1"/>
                </a:cxn>
                <a:cxn ang="0">
                  <a:pos x="T2" y="T3"/>
                </a:cxn>
                <a:cxn ang="0">
                  <a:pos x="T4" y="T5"/>
                </a:cxn>
              </a:cxnLst>
              <a:rect l="0" t="0" r="r" b="b"/>
              <a:pathLst>
                <a:path w="22" h="25">
                  <a:moveTo>
                    <a:pt x="4" y="0"/>
                  </a:moveTo>
                  <a:cubicBezTo>
                    <a:pt x="4" y="0"/>
                    <a:pt x="0" y="20"/>
                    <a:pt x="18" y="25"/>
                  </a:cubicBezTo>
                  <a:cubicBezTo>
                    <a:pt x="22" y="9"/>
                    <a:pt x="4" y="0"/>
                    <a:pt x="4"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460"/>
            <p:cNvSpPr>
              <a:spLocks/>
            </p:cNvSpPr>
            <p:nvPr/>
          </p:nvSpPr>
          <p:spPr bwMode="auto">
            <a:xfrm>
              <a:off x="2304599" y="3125088"/>
              <a:ext cx="100897" cy="81368"/>
            </a:xfrm>
            <a:custGeom>
              <a:avLst/>
              <a:gdLst>
                <a:gd name="T0" fmla="*/ 0 w 26"/>
                <a:gd name="T1" fmla="*/ 2 h 21"/>
                <a:gd name="T2" fmla="*/ 26 w 26"/>
                <a:gd name="T3" fmla="*/ 15 h 21"/>
                <a:gd name="T4" fmla="*/ 0 w 26"/>
                <a:gd name="T5" fmla="*/ 2 h 21"/>
              </a:gdLst>
              <a:ahLst/>
              <a:cxnLst>
                <a:cxn ang="0">
                  <a:pos x="T0" y="T1"/>
                </a:cxn>
                <a:cxn ang="0">
                  <a:pos x="T2" y="T3"/>
                </a:cxn>
                <a:cxn ang="0">
                  <a:pos x="T4" y="T5"/>
                </a:cxn>
              </a:cxnLst>
              <a:rect l="0" t="0" r="r" b="b"/>
              <a:pathLst>
                <a:path w="26" h="21">
                  <a:moveTo>
                    <a:pt x="0" y="2"/>
                  </a:moveTo>
                  <a:cubicBezTo>
                    <a:pt x="0" y="2"/>
                    <a:pt x="8" y="21"/>
                    <a:pt x="26" y="15"/>
                  </a:cubicBezTo>
                  <a:cubicBezTo>
                    <a:pt x="19" y="0"/>
                    <a:pt x="0" y="2"/>
                    <a:pt x="0" y="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 name="Freeform 461"/>
            <p:cNvSpPr>
              <a:spLocks/>
            </p:cNvSpPr>
            <p:nvPr/>
          </p:nvSpPr>
          <p:spPr bwMode="auto">
            <a:xfrm>
              <a:off x="2459199" y="3294334"/>
              <a:ext cx="107406" cy="89505"/>
            </a:xfrm>
            <a:custGeom>
              <a:avLst/>
              <a:gdLst>
                <a:gd name="T0" fmla="*/ 0 w 28"/>
                <a:gd name="T1" fmla="*/ 7 h 23"/>
                <a:gd name="T2" fmla="*/ 28 w 28"/>
                <a:gd name="T3" fmla="*/ 12 h 23"/>
                <a:gd name="T4" fmla="*/ 0 w 28"/>
                <a:gd name="T5" fmla="*/ 7 h 23"/>
              </a:gdLst>
              <a:ahLst/>
              <a:cxnLst>
                <a:cxn ang="0">
                  <a:pos x="T0" y="T1"/>
                </a:cxn>
                <a:cxn ang="0">
                  <a:pos x="T2" y="T3"/>
                </a:cxn>
                <a:cxn ang="0">
                  <a:pos x="T4" y="T5"/>
                </a:cxn>
              </a:cxnLst>
              <a:rect l="0" t="0" r="r" b="b"/>
              <a:pathLst>
                <a:path w="28" h="23">
                  <a:moveTo>
                    <a:pt x="0" y="7"/>
                  </a:moveTo>
                  <a:cubicBezTo>
                    <a:pt x="0" y="7"/>
                    <a:pt x="12" y="23"/>
                    <a:pt x="28" y="12"/>
                  </a:cubicBezTo>
                  <a:cubicBezTo>
                    <a:pt x="20" y="0"/>
                    <a:pt x="0" y="7"/>
                    <a:pt x="0" y="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 name="Freeform 462"/>
            <p:cNvSpPr>
              <a:spLocks/>
            </p:cNvSpPr>
            <p:nvPr/>
          </p:nvSpPr>
          <p:spPr bwMode="auto">
            <a:xfrm>
              <a:off x="2005163" y="3133224"/>
              <a:ext cx="115543" cy="87878"/>
            </a:xfrm>
            <a:custGeom>
              <a:avLst/>
              <a:gdLst>
                <a:gd name="T0" fmla="*/ 0 w 30"/>
                <a:gd name="T1" fmla="*/ 10 h 23"/>
                <a:gd name="T2" fmla="*/ 30 w 30"/>
                <a:gd name="T3" fmla="*/ 10 h 23"/>
                <a:gd name="T4" fmla="*/ 0 w 30"/>
                <a:gd name="T5" fmla="*/ 10 h 23"/>
              </a:gdLst>
              <a:ahLst/>
              <a:cxnLst>
                <a:cxn ang="0">
                  <a:pos x="T0" y="T1"/>
                </a:cxn>
                <a:cxn ang="0">
                  <a:pos x="T2" y="T3"/>
                </a:cxn>
                <a:cxn ang="0">
                  <a:pos x="T4" y="T5"/>
                </a:cxn>
              </a:cxnLst>
              <a:rect l="0" t="0" r="r" b="b"/>
              <a:pathLst>
                <a:path w="30" h="23">
                  <a:moveTo>
                    <a:pt x="0" y="10"/>
                  </a:moveTo>
                  <a:cubicBezTo>
                    <a:pt x="0" y="10"/>
                    <a:pt x="16" y="23"/>
                    <a:pt x="30" y="10"/>
                  </a:cubicBezTo>
                  <a:cubicBezTo>
                    <a:pt x="17" y="0"/>
                    <a:pt x="0" y="10"/>
                    <a:pt x="0" y="1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 name="Freeform 463"/>
            <p:cNvSpPr>
              <a:spLocks/>
            </p:cNvSpPr>
            <p:nvPr/>
          </p:nvSpPr>
          <p:spPr bwMode="auto">
            <a:xfrm>
              <a:off x="1759430" y="2687325"/>
              <a:ext cx="92760" cy="115543"/>
            </a:xfrm>
            <a:custGeom>
              <a:avLst/>
              <a:gdLst>
                <a:gd name="T0" fmla="*/ 13 w 24"/>
                <a:gd name="T1" fmla="*/ 30 h 30"/>
                <a:gd name="T2" fmla="*/ 14 w 24"/>
                <a:gd name="T3" fmla="*/ 0 h 30"/>
                <a:gd name="T4" fmla="*/ 13 w 24"/>
                <a:gd name="T5" fmla="*/ 30 h 30"/>
              </a:gdLst>
              <a:ahLst/>
              <a:cxnLst>
                <a:cxn ang="0">
                  <a:pos x="T0" y="T1"/>
                </a:cxn>
                <a:cxn ang="0">
                  <a:pos x="T2" y="T3"/>
                </a:cxn>
                <a:cxn ang="0">
                  <a:pos x="T4" y="T5"/>
                </a:cxn>
              </a:cxnLst>
              <a:rect l="0" t="0" r="r" b="b"/>
              <a:pathLst>
                <a:path w="24" h="30">
                  <a:moveTo>
                    <a:pt x="13" y="30"/>
                  </a:moveTo>
                  <a:cubicBezTo>
                    <a:pt x="24" y="18"/>
                    <a:pt x="14" y="0"/>
                    <a:pt x="14" y="0"/>
                  </a:cubicBezTo>
                  <a:cubicBezTo>
                    <a:pt x="14" y="0"/>
                    <a:pt x="0" y="16"/>
                    <a:pt x="13" y="3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464"/>
            <p:cNvSpPr>
              <a:spLocks/>
            </p:cNvSpPr>
            <p:nvPr/>
          </p:nvSpPr>
          <p:spPr bwMode="auto">
            <a:xfrm>
              <a:off x="3012505" y="3522166"/>
              <a:ext cx="92760" cy="73232"/>
            </a:xfrm>
            <a:custGeom>
              <a:avLst/>
              <a:gdLst>
                <a:gd name="T0" fmla="*/ 0 w 24"/>
                <a:gd name="T1" fmla="*/ 3 h 19"/>
                <a:gd name="T2" fmla="*/ 24 w 24"/>
                <a:gd name="T3" fmla="*/ 19 h 19"/>
                <a:gd name="T4" fmla="*/ 0 w 24"/>
                <a:gd name="T5" fmla="*/ 3 h 19"/>
              </a:gdLst>
              <a:ahLst/>
              <a:cxnLst>
                <a:cxn ang="0">
                  <a:pos x="T0" y="T1"/>
                </a:cxn>
                <a:cxn ang="0">
                  <a:pos x="T2" y="T3"/>
                </a:cxn>
                <a:cxn ang="0">
                  <a:pos x="T4" y="T5"/>
                </a:cxn>
              </a:cxnLst>
              <a:rect l="0" t="0" r="r" b="b"/>
              <a:pathLst>
                <a:path w="24" h="19">
                  <a:moveTo>
                    <a:pt x="0" y="3"/>
                  </a:moveTo>
                  <a:cubicBezTo>
                    <a:pt x="4" y="19"/>
                    <a:pt x="24" y="19"/>
                    <a:pt x="24" y="19"/>
                  </a:cubicBezTo>
                  <a:cubicBezTo>
                    <a:pt x="24" y="19"/>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465"/>
            <p:cNvSpPr>
              <a:spLocks/>
            </p:cNvSpPr>
            <p:nvPr/>
          </p:nvSpPr>
          <p:spPr bwMode="auto">
            <a:xfrm>
              <a:off x="3074345" y="3401740"/>
              <a:ext cx="107406" cy="89505"/>
            </a:xfrm>
            <a:custGeom>
              <a:avLst/>
              <a:gdLst>
                <a:gd name="T0" fmla="*/ 0 w 28"/>
                <a:gd name="T1" fmla="*/ 11 h 23"/>
                <a:gd name="T2" fmla="*/ 28 w 28"/>
                <a:gd name="T3" fmla="*/ 16 h 23"/>
                <a:gd name="T4" fmla="*/ 0 w 28"/>
                <a:gd name="T5" fmla="*/ 11 h 23"/>
              </a:gdLst>
              <a:ahLst/>
              <a:cxnLst>
                <a:cxn ang="0">
                  <a:pos x="T0" y="T1"/>
                </a:cxn>
                <a:cxn ang="0">
                  <a:pos x="T2" y="T3"/>
                </a:cxn>
                <a:cxn ang="0">
                  <a:pos x="T4" y="T5"/>
                </a:cxn>
              </a:cxnLst>
              <a:rect l="0" t="0" r="r" b="b"/>
              <a:pathLst>
                <a:path w="28" h="23">
                  <a:moveTo>
                    <a:pt x="0" y="11"/>
                  </a:moveTo>
                  <a:cubicBezTo>
                    <a:pt x="10" y="23"/>
                    <a:pt x="28" y="16"/>
                    <a:pt x="28" y="16"/>
                  </a:cubicBezTo>
                  <a:cubicBezTo>
                    <a:pt x="28" y="16"/>
                    <a:pt x="15" y="0"/>
                    <a:pt x="0" y="11"/>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466"/>
            <p:cNvSpPr>
              <a:spLocks/>
            </p:cNvSpPr>
            <p:nvPr/>
          </p:nvSpPr>
          <p:spPr bwMode="auto">
            <a:xfrm>
              <a:off x="4107725" y="4332596"/>
              <a:ext cx="84623" cy="81368"/>
            </a:xfrm>
            <a:custGeom>
              <a:avLst/>
              <a:gdLst>
                <a:gd name="T0" fmla="*/ 0 w 22"/>
                <a:gd name="T1" fmla="*/ 3 h 21"/>
                <a:gd name="T2" fmla="*/ 22 w 22"/>
                <a:gd name="T3" fmla="*/ 21 h 21"/>
                <a:gd name="T4" fmla="*/ 0 w 22"/>
                <a:gd name="T5" fmla="*/ 3 h 21"/>
              </a:gdLst>
              <a:ahLst/>
              <a:cxnLst>
                <a:cxn ang="0">
                  <a:pos x="T0" y="T1"/>
                </a:cxn>
                <a:cxn ang="0">
                  <a:pos x="T2" y="T3"/>
                </a:cxn>
                <a:cxn ang="0">
                  <a:pos x="T4" y="T5"/>
                </a:cxn>
              </a:cxnLst>
              <a:rect l="0" t="0" r="r" b="b"/>
              <a:pathLst>
                <a:path w="22" h="21">
                  <a:moveTo>
                    <a:pt x="0" y="3"/>
                  </a:moveTo>
                  <a:cubicBezTo>
                    <a:pt x="2" y="19"/>
                    <a:pt x="22" y="21"/>
                    <a:pt x="22" y="21"/>
                  </a:cubicBezTo>
                  <a:cubicBezTo>
                    <a:pt x="22" y="21"/>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467"/>
            <p:cNvSpPr>
              <a:spLocks/>
            </p:cNvSpPr>
            <p:nvPr/>
          </p:nvSpPr>
          <p:spPr bwMode="auto">
            <a:xfrm>
              <a:off x="4177702" y="4225189"/>
              <a:ext cx="102524" cy="84623"/>
            </a:xfrm>
            <a:custGeom>
              <a:avLst/>
              <a:gdLst>
                <a:gd name="T0" fmla="*/ 0 w 27"/>
                <a:gd name="T1" fmla="*/ 9 h 22"/>
                <a:gd name="T2" fmla="*/ 27 w 27"/>
                <a:gd name="T3" fmla="*/ 16 h 22"/>
                <a:gd name="T4" fmla="*/ 0 w 27"/>
                <a:gd name="T5" fmla="*/ 9 h 22"/>
              </a:gdLst>
              <a:ahLst/>
              <a:cxnLst>
                <a:cxn ang="0">
                  <a:pos x="T0" y="T1"/>
                </a:cxn>
                <a:cxn ang="0">
                  <a:pos x="T2" y="T3"/>
                </a:cxn>
                <a:cxn ang="0">
                  <a:pos x="T4" y="T5"/>
                </a:cxn>
              </a:cxnLst>
              <a:rect l="0" t="0" r="r" b="b"/>
              <a:pathLst>
                <a:path w="27" h="22">
                  <a:moveTo>
                    <a:pt x="0" y="9"/>
                  </a:moveTo>
                  <a:cubicBezTo>
                    <a:pt x="9" y="22"/>
                    <a:pt x="27" y="16"/>
                    <a:pt x="27" y="16"/>
                  </a:cubicBezTo>
                  <a:cubicBezTo>
                    <a:pt x="27" y="16"/>
                    <a:pt x="16" y="0"/>
                    <a:pt x="0" y="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468"/>
            <p:cNvSpPr>
              <a:spLocks/>
            </p:cNvSpPr>
            <p:nvPr/>
          </p:nvSpPr>
          <p:spPr bwMode="auto">
            <a:xfrm>
              <a:off x="3450267" y="3751625"/>
              <a:ext cx="76486" cy="81368"/>
            </a:xfrm>
            <a:custGeom>
              <a:avLst/>
              <a:gdLst>
                <a:gd name="T0" fmla="*/ 0 w 20"/>
                <a:gd name="T1" fmla="*/ 0 h 21"/>
                <a:gd name="T2" fmla="*/ 20 w 20"/>
                <a:gd name="T3" fmla="*/ 21 h 21"/>
                <a:gd name="T4" fmla="*/ 0 w 20"/>
                <a:gd name="T5" fmla="*/ 0 h 21"/>
              </a:gdLst>
              <a:ahLst/>
              <a:cxnLst>
                <a:cxn ang="0">
                  <a:pos x="T0" y="T1"/>
                </a:cxn>
                <a:cxn ang="0">
                  <a:pos x="T2" y="T3"/>
                </a:cxn>
                <a:cxn ang="0">
                  <a:pos x="T4" y="T5"/>
                </a:cxn>
              </a:cxnLst>
              <a:rect l="0" t="0" r="r" b="b"/>
              <a:pathLst>
                <a:path w="20" h="21">
                  <a:moveTo>
                    <a:pt x="0" y="0"/>
                  </a:moveTo>
                  <a:cubicBezTo>
                    <a:pt x="0" y="0"/>
                    <a:pt x="1" y="20"/>
                    <a:pt x="20" y="21"/>
                  </a:cubicBezTo>
                  <a:cubicBezTo>
                    <a:pt x="19" y="5"/>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469"/>
            <p:cNvSpPr>
              <a:spLocks/>
            </p:cNvSpPr>
            <p:nvPr/>
          </p:nvSpPr>
          <p:spPr bwMode="auto">
            <a:xfrm>
              <a:off x="3731802" y="3706058"/>
              <a:ext cx="84623" cy="104152"/>
            </a:xfrm>
            <a:custGeom>
              <a:avLst/>
              <a:gdLst>
                <a:gd name="T0" fmla="*/ 5 w 22"/>
                <a:gd name="T1" fmla="*/ 0 h 27"/>
                <a:gd name="T2" fmla="*/ 17 w 22"/>
                <a:gd name="T3" fmla="*/ 27 h 27"/>
                <a:gd name="T4" fmla="*/ 5 w 22"/>
                <a:gd name="T5" fmla="*/ 0 h 27"/>
              </a:gdLst>
              <a:ahLst/>
              <a:cxnLst>
                <a:cxn ang="0">
                  <a:pos x="T0" y="T1"/>
                </a:cxn>
                <a:cxn ang="0">
                  <a:pos x="T2" y="T3"/>
                </a:cxn>
                <a:cxn ang="0">
                  <a:pos x="T4" y="T5"/>
                </a:cxn>
              </a:cxnLst>
              <a:rect l="0" t="0" r="r" b="b"/>
              <a:pathLst>
                <a:path w="22" h="27">
                  <a:moveTo>
                    <a:pt x="5" y="0"/>
                  </a:moveTo>
                  <a:cubicBezTo>
                    <a:pt x="5" y="0"/>
                    <a:pt x="0" y="20"/>
                    <a:pt x="17" y="27"/>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470"/>
            <p:cNvSpPr>
              <a:spLocks/>
            </p:cNvSpPr>
            <p:nvPr/>
          </p:nvSpPr>
          <p:spPr bwMode="auto">
            <a:xfrm>
              <a:off x="3899421" y="3559595"/>
              <a:ext cx="89505" cy="109034"/>
            </a:xfrm>
            <a:custGeom>
              <a:avLst/>
              <a:gdLst>
                <a:gd name="T0" fmla="*/ 10 w 23"/>
                <a:gd name="T1" fmla="*/ 28 h 28"/>
                <a:gd name="T2" fmla="*/ 17 w 23"/>
                <a:gd name="T3" fmla="*/ 0 h 28"/>
                <a:gd name="T4" fmla="*/ 10 w 23"/>
                <a:gd name="T5" fmla="*/ 28 h 28"/>
              </a:gdLst>
              <a:ahLst/>
              <a:cxnLst>
                <a:cxn ang="0">
                  <a:pos x="T0" y="T1"/>
                </a:cxn>
                <a:cxn ang="0">
                  <a:pos x="T2" y="T3"/>
                </a:cxn>
                <a:cxn ang="0">
                  <a:pos x="T4" y="T5"/>
                </a:cxn>
              </a:cxnLst>
              <a:rect l="0" t="0" r="r" b="b"/>
              <a:pathLst>
                <a:path w="23" h="28">
                  <a:moveTo>
                    <a:pt x="10" y="28"/>
                  </a:moveTo>
                  <a:cubicBezTo>
                    <a:pt x="23" y="19"/>
                    <a:pt x="17" y="0"/>
                    <a:pt x="17" y="0"/>
                  </a:cubicBezTo>
                  <a:cubicBezTo>
                    <a:pt x="17" y="0"/>
                    <a:pt x="0" y="11"/>
                    <a:pt x="10"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Freeform 471"/>
            <p:cNvSpPr>
              <a:spLocks/>
            </p:cNvSpPr>
            <p:nvPr/>
          </p:nvSpPr>
          <p:spPr bwMode="auto">
            <a:xfrm>
              <a:off x="4215131" y="3971320"/>
              <a:ext cx="104152" cy="89505"/>
            </a:xfrm>
            <a:custGeom>
              <a:avLst/>
              <a:gdLst>
                <a:gd name="T0" fmla="*/ 0 w 27"/>
                <a:gd name="T1" fmla="*/ 17 h 23"/>
                <a:gd name="T2" fmla="*/ 27 w 27"/>
                <a:gd name="T3" fmla="*/ 8 h 23"/>
                <a:gd name="T4" fmla="*/ 0 w 27"/>
                <a:gd name="T5" fmla="*/ 17 h 23"/>
              </a:gdLst>
              <a:ahLst/>
              <a:cxnLst>
                <a:cxn ang="0">
                  <a:pos x="T0" y="T1"/>
                </a:cxn>
                <a:cxn ang="0">
                  <a:pos x="T2" y="T3"/>
                </a:cxn>
                <a:cxn ang="0">
                  <a:pos x="T4" y="T5"/>
                </a:cxn>
              </a:cxnLst>
              <a:rect l="0" t="0" r="r" b="b"/>
              <a:pathLst>
                <a:path w="27" h="23">
                  <a:moveTo>
                    <a:pt x="0" y="17"/>
                  </a:moveTo>
                  <a:cubicBezTo>
                    <a:pt x="15" y="23"/>
                    <a:pt x="27" y="8"/>
                    <a:pt x="27" y="8"/>
                  </a:cubicBezTo>
                  <a:cubicBezTo>
                    <a:pt x="27" y="8"/>
                    <a:pt x="9"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Freeform 472"/>
            <p:cNvSpPr>
              <a:spLocks/>
            </p:cNvSpPr>
            <p:nvPr/>
          </p:nvSpPr>
          <p:spPr bwMode="auto">
            <a:xfrm>
              <a:off x="4700087" y="4413964"/>
              <a:ext cx="91133" cy="107406"/>
            </a:xfrm>
            <a:custGeom>
              <a:avLst/>
              <a:gdLst>
                <a:gd name="T0" fmla="*/ 13 w 24"/>
                <a:gd name="T1" fmla="*/ 28 h 28"/>
                <a:gd name="T2" fmla="*/ 12 w 24"/>
                <a:gd name="T3" fmla="*/ 0 h 28"/>
                <a:gd name="T4" fmla="*/ 13 w 24"/>
                <a:gd name="T5" fmla="*/ 28 h 28"/>
              </a:gdLst>
              <a:ahLst/>
              <a:cxnLst>
                <a:cxn ang="0">
                  <a:pos x="T0" y="T1"/>
                </a:cxn>
                <a:cxn ang="0">
                  <a:pos x="T2" y="T3"/>
                </a:cxn>
                <a:cxn ang="0">
                  <a:pos x="T4" y="T5"/>
                </a:cxn>
              </a:cxnLst>
              <a:rect l="0" t="0" r="r" b="b"/>
              <a:pathLst>
                <a:path w="24" h="28">
                  <a:moveTo>
                    <a:pt x="13" y="28"/>
                  </a:moveTo>
                  <a:cubicBezTo>
                    <a:pt x="24" y="16"/>
                    <a:pt x="12" y="0"/>
                    <a:pt x="12" y="0"/>
                  </a:cubicBezTo>
                  <a:cubicBezTo>
                    <a:pt x="12" y="0"/>
                    <a:pt x="0" y="15"/>
                    <a:pt x="13"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473"/>
            <p:cNvSpPr>
              <a:spLocks/>
            </p:cNvSpPr>
            <p:nvPr/>
          </p:nvSpPr>
          <p:spPr bwMode="auto">
            <a:xfrm>
              <a:off x="4573152" y="4425356"/>
              <a:ext cx="84623" cy="99270"/>
            </a:xfrm>
            <a:custGeom>
              <a:avLst/>
              <a:gdLst>
                <a:gd name="T0" fmla="*/ 5 w 22"/>
                <a:gd name="T1" fmla="*/ 0 h 26"/>
                <a:gd name="T2" fmla="*/ 18 w 22"/>
                <a:gd name="T3" fmla="*/ 26 h 26"/>
                <a:gd name="T4" fmla="*/ 5 w 22"/>
                <a:gd name="T5" fmla="*/ 0 h 26"/>
              </a:gdLst>
              <a:ahLst/>
              <a:cxnLst>
                <a:cxn ang="0">
                  <a:pos x="T0" y="T1"/>
                </a:cxn>
                <a:cxn ang="0">
                  <a:pos x="T2" y="T3"/>
                </a:cxn>
                <a:cxn ang="0">
                  <a:pos x="T4" y="T5"/>
                </a:cxn>
              </a:cxnLst>
              <a:rect l="0" t="0" r="r" b="b"/>
              <a:pathLst>
                <a:path w="22" h="26">
                  <a:moveTo>
                    <a:pt x="5" y="0"/>
                  </a:moveTo>
                  <a:cubicBezTo>
                    <a:pt x="5" y="0"/>
                    <a:pt x="0" y="20"/>
                    <a:pt x="18" y="26"/>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474"/>
            <p:cNvSpPr>
              <a:spLocks/>
            </p:cNvSpPr>
            <p:nvPr/>
          </p:nvSpPr>
          <p:spPr bwMode="auto">
            <a:xfrm>
              <a:off x="5111812" y="4591347"/>
              <a:ext cx="76486" cy="84623"/>
            </a:xfrm>
            <a:custGeom>
              <a:avLst/>
              <a:gdLst>
                <a:gd name="T0" fmla="*/ 1 w 20"/>
                <a:gd name="T1" fmla="*/ 22 h 22"/>
                <a:gd name="T2" fmla="*/ 20 w 20"/>
                <a:gd name="T3" fmla="*/ 0 h 22"/>
                <a:gd name="T4" fmla="*/ 1 w 20"/>
                <a:gd name="T5" fmla="*/ 22 h 22"/>
              </a:gdLst>
              <a:ahLst/>
              <a:cxnLst>
                <a:cxn ang="0">
                  <a:pos x="T0" y="T1"/>
                </a:cxn>
                <a:cxn ang="0">
                  <a:pos x="T2" y="T3"/>
                </a:cxn>
                <a:cxn ang="0">
                  <a:pos x="T4" y="T5"/>
                </a:cxn>
              </a:cxnLst>
              <a:rect l="0" t="0" r="r" b="b"/>
              <a:pathLst>
                <a:path w="20" h="22">
                  <a:moveTo>
                    <a:pt x="1" y="22"/>
                  </a:moveTo>
                  <a:cubicBezTo>
                    <a:pt x="17" y="20"/>
                    <a:pt x="20" y="0"/>
                    <a:pt x="20" y="0"/>
                  </a:cubicBezTo>
                  <a:cubicBezTo>
                    <a:pt x="20" y="0"/>
                    <a:pt x="0" y="3"/>
                    <a:pt x="1" y="2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475"/>
            <p:cNvSpPr>
              <a:spLocks/>
            </p:cNvSpPr>
            <p:nvPr/>
          </p:nvSpPr>
          <p:spPr bwMode="auto">
            <a:xfrm>
              <a:off x="5176907" y="4698754"/>
              <a:ext cx="99270" cy="79741"/>
            </a:xfrm>
            <a:custGeom>
              <a:avLst/>
              <a:gdLst>
                <a:gd name="T0" fmla="*/ 0 w 26"/>
                <a:gd name="T1" fmla="*/ 17 h 21"/>
                <a:gd name="T2" fmla="*/ 26 w 26"/>
                <a:gd name="T3" fmla="*/ 5 h 21"/>
                <a:gd name="T4" fmla="*/ 0 w 26"/>
                <a:gd name="T5" fmla="*/ 17 h 21"/>
              </a:gdLst>
              <a:ahLst/>
              <a:cxnLst>
                <a:cxn ang="0">
                  <a:pos x="T0" y="T1"/>
                </a:cxn>
                <a:cxn ang="0">
                  <a:pos x="T2" y="T3"/>
                </a:cxn>
                <a:cxn ang="0">
                  <a:pos x="T4" y="T5"/>
                </a:cxn>
              </a:cxnLst>
              <a:rect l="0" t="0" r="r" b="b"/>
              <a:pathLst>
                <a:path w="26" h="21">
                  <a:moveTo>
                    <a:pt x="0" y="17"/>
                  </a:moveTo>
                  <a:cubicBezTo>
                    <a:pt x="15" y="21"/>
                    <a:pt x="26" y="5"/>
                    <a:pt x="26" y="5"/>
                  </a:cubicBezTo>
                  <a:cubicBezTo>
                    <a:pt x="26" y="5"/>
                    <a:pt x="6"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476"/>
            <p:cNvSpPr>
              <a:spLocks/>
            </p:cNvSpPr>
            <p:nvPr/>
          </p:nvSpPr>
          <p:spPr bwMode="auto">
            <a:xfrm>
              <a:off x="4353458" y="4591347"/>
              <a:ext cx="96015" cy="71604"/>
            </a:xfrm>
            <a:custGeom>
              <a:avLst/>
              <a:gdLst>
                <a:gd name="T0" fmla="*/ 0 w 25"/>
                <a:gd name="T1" fmla="*/ 0 h 19"/>
                <a:gd name="T2" fmla="*/ 25 w 25"/>
                <a:gd name="T3" fmla="*/ 16 h 19"/>
                <a:gd name="T4" fmla="*/ 0 w 25"/>
                <a:gd name="T5" fmla="*/ 0 h 19"/>
              </a:gdLst>
              <a:ahLst/>
              <a:cxnLst>
                <a:cxn ang="0">
                  <a:pos x="T0" y="T1"/>
                </a:cxn>
                <a:cxn ang="0">
                  <a:pos x="T2" y="T3"/>
                </a:cxn>
                <a:cxn ang="0">
                  <a:pos x="T4" y="T5"/>
                </a:cxn>
              </a:cxnLst>
              <a:rect l="0" t="0" r="r" b="b"/>
              <a:pathLst>
                <a:path w="25" h="19">
                  <a:moveTo>
                    <a:pt x="0" y="0"/>
                  </a:moveTo>
                  <a:cubicBezTo>
                    <a:pt x="0" y="0"/>
                    <a:pt x="7" y="19"/>
                    <a:pt x="25" y="16"/>
                  </a:cubicBezTo>
                  <a:cubicBezTo>
                    <a:pt x="21" y="0"/>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477"/>
            <p:cNvSpPr>
              <a:spLocks/>
            </p:cNvSpPr>
            <p:nvPr/>
          </p:nvSpPr>
          <p:spPr bwMode="auto">
            <a:xfrm>
              <a:off x="3001113" y="3033955"/>
              <a:ext cx="87878" cy="73232"/>
            </a:xfrm>
            <a:custGeom>
              <a:avLst/>
              <a:gdLst>
                <a:gd name="T0" fmla="*/ 0 w 23"/>
                <a:gd name="T1" fmla="*/ 15 h 19"/>
                <a:gd name="T2" fmla="*/ 23 w 23"/>
                <a:gd name="T3" fmla="*/ 3 h 19"/>
                <a:gd name="T4" fmla="*/ 0 w 23"/>
                <a:gd name="T5" fmla="*/ 15 h 19"/>
              </a:gdLst>
              <a:ahLst/>
              <a:cxnLst>
                <a:cxn ang="0">
                  <a:pos x="T0" y="T1"/>
                </a:cxn>
                <a:cxn ang="0">
                  <a:pos x="T2" y="T3"/>
                </a:cxn>
                <a:cxn ang="0">
                  <a:pos x="T4" y="T5"/>
                </a:cxn>
              </a:cxnLst>
              <a:rect l="0" t="0" r="r" b="b"/>
              <a:pathLst>
                <a:path w="23" h="19">
                  <a:moveTo>
                    <a:pt x="0" y="15"/>
                  </a:moveTo>
                  <a:cubicBezTo>
                    <a:pt x="14" y="19"/>
                    <a:pt x="23" y="3"/>
                    <a:pt x="23" y="3"/>
                  </a:cubicBezTo>
                  <a:cubicBezTo>
                    <a:pt x="23" y="3"/>
                    <a:pt x="6" y="0"/>
                    <a:pt x="0" y="15"/>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Freeform 478"/>
            <p:cNvSpPr>
              <a:spLocks/>
            </p:cNvSpPr>
            <p:nvPr/>
          </p:nvSpPr>
          <p:spPr bwMode="auto">
            <a:xfrm>
              <a:off x="2800947" y="2924921"/>
              <a:ext cx="73232" cy="92760"/>
            </a:xfrm>
            <a:custGeom>
              <a:avLst/>
              <a:gdLst>
                <a:gd name="T0" fmla="*/ 6 w 19"/>
                <a:gd name="T1" fmla="*/ 24 h 24"/>
                <a:gd name="T2" fmla="*/ 15 w 19"/>
                <a:gd name="T3" fmla="*/ 0 h 24"/>
                <a:gd name="T4" fmla="*/ 6 w 19"/>
                <a:gd name="T5" fmla="*/ 24 h 24"/>
              </a:gdLst>
              <a:ahLst/>
              <a:cxnLst>
                <a:cxn ang="0">
                  <a:pos x="T0" y="T1"/>
                </a:cxn>
                <a:cxn ang="0">
                  <a:pos x="T2" y="T3"/>
                </a:cxn>
                <a:cxn ang="0">
                  <a:pos x="T4" y="T5"/>
                </a:cxn>
              </a:cxnLst>
              <a:rect l="0" t="0" r="r" b="b"/>
              <a:pathLst>
                <a:path w="19" h="24">
                  <a:moveTo>
                    <a:pt x="6" y="24"/>
                  </a:moveTo>
                  <a:cubicBezTo>
                    <a:pt x="19" y="18"/>
                    <a:pt x="15" y="0"/>
                    <a:pt x="15" y="0"/>
                  </a:cubicBezTo>
                  <a:cubicBezTo>
                    <a:pt x="15" y="0"/>
                    <a:pt x="0" y="8"/>
                    <a:pt x="6" y="24"/>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Freeform 479"/>
            <p:cNvSpPr>
              <a:spLocks/>
            </p:cNvSpPr>
            <p:nvPr/>
          </p:nvSpPr>
          <p:spPr bwMode="auto">
            <a:xfrm>
              <a:off x="94631" y="3009544"/>
              <a:ext cx="118798" cy="100897"/>
            </a:xfrm>
            <a:custGeom>
              <a:avLst/>
              <a:gdLst>
                <a:gd name="T0" fmla="*/ 0 w 31"/>
                <a:gd name="T1" fmla="*/ 19 h 26"/>
                <a:gd name="T2" fmla="*/ 31 w 31"/>
                <a:gd name="T3" fmla="*/ 3 h 26"/>
                <a:gd name="T4" fmla="*/ 0 w 31"/>
                <a:gd name="T5" fmla="*/ 19 h 26"/>
              </a:gdLst>
              <a:ahLst/>
              <a:cxnLst>
                <a:cxn ang="0">
                  <a:pos x="T0" y="T1"/>
                </a:cxn>
                <a:cxn ang="0">
                  <a:pos x="T2" y="T3"/>
                </a:cxn>
                <a:cxn ang="0">
                  <a:pos x="T4" y="T5"/>
                </a:cxn>
              </a:cxnLst>
              <a:rect l="0" t="0" r="r" b="b"/>
              <a:pathLst>
                <a:path w="31" h="26">
                  <a:moveTo>
                    <a:pt x="0" y="19"/>
                  </a:moveTo>
                  <a:cubicBezTo>
                    <a:pt x="21" y="26"/>
                    <a:pt x="31" y="3"/>
                    <a:pt x="31" y="3"/>
                  </a:cubicBezTo>
                  <a:cubicBezTo>
                    <a:pt x="31" y="3"/>
                    <a:pt x="7" y="0"/>
                    <a:pt x="0" y="1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480"/>
            <p:cNvSpPr>
              <a:spLocks/>
            </p:cNvSpPr>
            <p:nvPr/>
          </p:nvSpPr>
          <p:spPr bwMode="auto">
            <a:xfrm>
              <a:off x="3765977" y="3956673"/>
              <a:ext cx="460546" cy="476819"/>
            </a:xfrm>
            <a:custGeom>
              <a:avLst/>
              <a:gdLst>
                <a:gd name="T0" fmla="*/ 91 w 120"/>
                <a:gd name="T1" fmla="*/ 107 h 124"/>
                <a:gd name="T2" fmla="*/ 106 w 120"/>
                <a:gd name="T3" fmla="*/ 63 h 124"/>
                <a:gd name="T4" fmla="*/ 78 w 120"/>
                <a:gd name="T5" fmla="*/ 60 h 124"/>
                <a:gd name="T6" fmla="*/ 80 w 120"/>
                <a:gd name="T7" fmla="*/ 35 h 124"/>
                <a:gd name="T8" fmla="*/ 40 w 120"/>
                <a:gd name="T9" fmla="*/ 45 h 124"/>
                <a:gd name="T10" fmla="*/ 28 w 120"/>
                <a:gd name="T11" fmla="*/ 2 h 124"/>
                <a:gd name="T12" fmla="*/ 5 w 120"/>
                <a:gd name="T13" fmla="*/ 24 h 124"/>
                <a:gd name="T14" fmla="*/ 33 w 120"/>
                <a:gd name="T15" fmla="*/ 10 h 124"/>
                <a:gd name="T16" fmla="*/ 34 w 120"/>
                <a:gd name="T17" fmla="*/ 53 h 124"/>
                <a:gd name="T18" fmla="*/ 73 w 120"/>
                <a:gd name="T19" fmla="*/ 38 h 124"/>
                <a:gd name="T20" fmla="*/ 72 w 120"/>
                <a:gd name="T21" fmla="*/ 67 h 124"/>
                <a:gd name="T22" fmla="*/ 103 w 120"/>
                <a:gd name="T23" fmla="*/ 68 h 124"/>
                <a:gd name="T24" fmla="*/ 81 w 120"/>
                <a:gd name="T25" fmla="*/ 110 h 124"/>
                <a:gd name="T26" fmla="*/ 119 w 120"/>
                <a:gd name="T27" fmla="*/ 124 h 124"/>
                <a:gd name="T28" fmla="*/ 91 w 120"/>
                <a:gd name="T29"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4">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481"/>
            <p:cNvSpPr>
              <a:spLocks/>
            </p:cNvSpPr>
            <p:nvPr/>
          </p:nvSpPr>
          <p:spPr bwMode="auto">
            <a:xfrm>
              <a:off x="3381918" y="3474972"/>
              <a:ext cx="1021988" cy="831586"/>
            </a:xfrm>
            <a:custGeom>
              <a:avLst/>
              <a:gdLst>
                <a:gd name="T0" fmla="*/ 245 w 266"/>
                <a:gd name="T1" fmla="*/ 183 h 216"/>
                <a:gd name="T2" fmla="*/ 256 w 266"/>
                <a:gd name="T3" fmla="*/ 154 h 216"/>
                <a:gd name="T4" fmla="*/ 228 w 266"/>
                <a:gd name="T5" fmla="*/ 138 h 216"/>
                <a:gd name="T6" fmla="*/ 234 w 266"/>
                <a:gd name="T7" fmla="*/ 98 h 216"/>
                <a:gd name="T8" fmla="*/ 183 w 266"/>
                <a:gd name="T9" fmla="*/ 78 h 216"/>
                <a:gd name="T10" fmla="*/ 183 w 266"/>
                <a:gd name="T11" fmla="*/ 40 h 216"/>
                <a:gd name="T12" fmla="*/ 128 w 266"/>
                <a:gd name="T13" fmla="*/ 49 h 216"/>
                <a:gd name="T14" fmla="*/ 125 w 266"/>
                <a:gd name="T15" fmla="*/ 9 h 216"/>
                <a:gd name="T16" fmla="*/ 98 w 266"/>
                <a:gd name="T17" fmla="*/ 21 h 216"/>
                <a:gd name="T18" fmla="*/ 74 w 266"/>
                <a:gd name="T19" fmla="*/ 7 h 216"/>
                <a:gd name="T20" fmla="*/ 57 w 266"/>
                <a:gd name="T21" fmla="*/ 45 h 216"/>
                <a:gd name="T22" fmla="*/ 22 w 266"/>
                <a:gd name="T23" fmla="*/ 21 h 216"/>
                <a:gd name="T24" fmla="*/ 16 w 266"/>
                <a:gd name="T25" fmla="*/ 61 h 216"/>
                <a:gd name="T26" fmla="*/ 27 w 266"/>
                <a:gd name="T27" fmla="*/ 27 h 216"/>
                <a:gd name="T28" fmla="*/ 60 w 266"/>
                <a:gd name="T29" fmla="*/ 61 h 216"/>
                <a:gd name="T30" fmla="*/ 77 w 266"/>
                <a:gd name="T31" fmla="*/ 19 h 216"/>
                <a:gd name="T32" fmla="*/ 100 w 266"/>
                <a:gd name="T33" fmla="*/ 41 h 216"/>
                <a:gd name="T34" fmla="*/ 119 w 266"/>
                <a:gd name="T35" fmla="*/ 17 h 216"/>
                <a:gd name="T36" fmla="*/ 122 w 266"/>
                <a:gd name="T37" fmla="*/ 62 h 216"/>
                <a:gd name="T38" fmla="*/ 177 w 266"/>
                <a:gd name="T39" fmla="*/ 48 h 216"/>
                <a:gd name="T40" fmla="*/ 171 w 266"/>
                <a:gd name="T41" fmla="*/ 84 h 216"/>
                <a:gd name="T42" fmla="*/ 228 w 266"/>
                <a:gd name="T43" fmla="*/ 107 h 216"/>
                <a:gd name="T44" fmla="*/ 210 w 266"/>
                <a:gd name="T45" fmla="*/ 144 h 216"/>
                <a:gd name="T46" fmla="*/ 249 w 266"/>
                <a:gd name="T47" fmla="*/ 157 h 216"/>
                <a:gd name="T48" fmla="*/ 233 w 266"/>
                <a:gd name="T49" fmla="*/ 184 h 216"/>
                <a:gd name="T50" fmla="*/ 255 w 266"/>
                <a:gd name="T51" fmla="*/ 201 h 216"/>
                <a:gd name="T52" fmla="*/ 245 w 266"/>
                <a:gd name="T53" fmla="*/ 211 h 216"/>
                <a:gd name="T54" fmla="*/ 244 w 266"/>
                <a:gd name="T55" fmla="*/ 215 h 216"/>
                <a:gd name="T56" fmla="*/ 262 w 266"/>
                <a:gd name="T57" fmla="*/ 202 h 216"/>
                <a:gd name="T58" fmla="*/ 245 w 266"/>
                <a:gd name="T59" fmla="*/ 1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1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482"/>
            <p:cNvSpPr>
              <a:spLocks/>
            </p:cNvSpPr>
            <p:nvPr/>
          </p:nvSpPr>
          <p:spPr bwMode="auto">
            <a:xfrm>
              <a:off x="4924664" y="4363516"/>
              <a:ext cx="488211" cy="953638"/>
            </a:xfrm>
            <a:custGeom>
              <a:avLst/>
              <a:gdLst>
                <a:gd name="T0" fmla="*/ 101 w 127"/>
                <a:gd name="T1" fmla="*/ 124 h 248"/>
                <a:gd name="T2" fmla="*/ 121 w 127"/>
                <a:gd name="T3" fmla="*/ 101 h 248"/>
                <a:gd name="T4" fmla="*/ 80 w 127"/>
                <a:gd name="T5" fmla="*/ 78 h 248"/>
                <a:gd name="T6" fmla="*/ 100 w 127"/>
                <a:gd name="T7" fmla="*/ 52 h 248"/>
                <a:gd name="T8" fmla="*/ 74 w 127"/>
                <a:gd name="T9" fmla="*/ 46 h 248"/>
                <a:gd name="T10" fmla="*/ 67 w 127"/>
                <a:gd name="T11" fmla="*/ 25 h 248"/>
                <a:gd name="T12" fmla="*/ 36 w 127"/>
                <a:gd name="T13" fmla="*/ 39 h 248"/>
                <a:gd name="T14" fmla="*/ 25 w 127"/>
                <a:gd name="T15" fmla="*/ 6 h 248"/>
                <a:gd name="T16" fmla="*/ 0 w 127"/>
                <a:gd name="T17" fmla="*/ 26 h 248"/>
                <a:gd name="T18" fmla="*/ 25 w 127"/>
                <a:gd name="T19" fmla="*/ 12 h 248"/>
                <a:gd name="T20" fmla="*/ 28 w 127"/>
                <a:gd name="T21" fmla="*/ 50 h 248"/>
                <a:gd name="T22" fmla="*/ 63 w 127"/>
                <a:gd name="T23" fmla="*/ 33 h 248"/>
                <a:gd name="T24" fmla="*/ 66 w 127"/>
                <a:gd name="T25" fmla="*/ 58 h 248"/>
                <a:gd name="T26" fmla="*/ 91 w 127"/>
                <a:gd name="T27" fmla="*/ 54 h 248"/>
                <a:gd name="T28" fmla="*/ 69 w 127"/>
                <a:gd name="T29" fmla="*/ 82 h 248"/>
                <a:gd name="T30" fmla="*/ 111 w 127"/>
                <a:gd name="T31" fmla="*/ 103 h 248"/>
                <a:gd name="T32" fmla="*/ 89 w 127"/>
                <a:gd name="T33" fmla="*/ 122 h 248"/>
                <a:gd name="T34" fmla="*/ 114 w 127"/>
                <a:gd name="T35" fmla="*/ 165 h 248"/>
                <a:gd name="T36" fmla="*/ 81 w 127"/>
                <a:gd name="T37" fmla="*/ 177 h 248"/>
                <a:gd name="T38" fmla="*/ 100 w 127"/>
                <a:gd name="T39" fmla="*/ 206 h 248"/>
                <a:gd name="T40" fmla="*/ 75 w 127"/>
                <a:gd name="T41" fmla="*/ 213 h 248"/>
                <a:gd name="T42" fmla="*/ 80 w 127"/>
                <a:gd name="T43" fmla="*/ 235 h 248"/>
                <a:gd name="T44" fmla="*/ 68 w 127"/>
                <a:gd name="T45" fmla="*/ 235 h 248"/>
                <a:gd name="T46" fmla="*/ 65 w 127"/>
                <a:gd name="T47" fmla="*/ 237 h 248"/>
                <a:gd name="T48" fmla="*/ 84 w 127"/>
                <a:gd name="T49" fmla="*/ 239 h 248"/>
                <a:gd name="T50" fmla="*/ 83 w 127"/>
                <a:gd name="T51" fmla="*/ 219 h 248"/>
                <a:gd name="T52" fmla="*/ 106 w 127"/>
                <a:gd name="T53" fmla="*/ 208 h 248"/>
                <a:gd name="T54" fmla="*/ 96 w 127"/>
                <a:gd name="T55" fmla="*/ 183 h 248"/>
                <a:gd name="T56" fmla="*/ 123 w 127"/>
                <a:gd name="T57" fmla="*/ 164 h 248"/>
                <a:gd name="T58" fmla="*/ 101 w 127"/>
                <a:gd name="T5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248">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483"/>
            <p:cNvSpPr>
              <a:spLocks/>
            </p:cNvSpPr>
            <p:nvPr/>
          </p:nvSpPr>
          <p:spPr bwMode="auto">
            <a:xfrm>
              <a:off x="2228113" y="2845180"/>
              <a:ext cx="1083828" cy="668849"/>
            </a:xfrm>
            <a:custGeom>
              <a:avLst/>
              <a:gdLst>
                <a:gd name="T0" fmla="*/ 243 w 282"/>
                <a:gd name="T1" fmla="*/ 127 h 174"/>
                <a:gd name="T2" fmla="*/ 269 w 282"/>
                <a:gd name="T3" fmla="*/ 87 h 174"/>
                <a:gd name="T4" fmla="*/ 245 w 282"/>
                <a:gd name="T5" fmla="*/ 75 h 174"/>
                <a:gd name="T6" fmla="*/ 245 w 282"/>
                <a:gd name="T7" fmla="*/ 42 h 174"/>
                <a:gd name="T8" fmla="*/ 207 w 282"/>
                <a:gd name="T9" fmla="*/ 67 h 174"/>
                <a:gd name="T10" fmla="*/ 191 w 282"/>
                <a:gd name="T11" fmla="*/ 12 h 174"/>
                <a:gd name="T12" fmla="*/ 158 w 282"/>
                <a:gd name="T13" fmla="*/ 37 h 174"/>
                <a:gd name="T14" fmla="*/ 116 w 282"/>
                <a:gd name="T15" fmla="*/ 6 h 174"/>
                <a:gd name="T16" fmla="*/ 84 w 282"/>
                <a:gd name="T17" fmla="*/ 40 h 174"/>
                <a:gd name="T18" fmla="*/ 58 w 282"/>
                <a:gd name="T19" fmla="*/ 24 h 174"/>
                <a:gd name="T20" fmla="*/ 38 w 282"/>
                <a:gd name="T21" fmla="*/ 54 h 174"/>
                <a:gd name="T22" fmla="*/ 14 w 282"/>
                <a:gd name="T23" fmla="*/ 52 h 174"/>
                <a:gd name="T24" fmla="*/ 10 w 282"/>
                <a:gd name="T25" fmla="*/ 78 h 174"/>
                <a:gd name="T26" fmla="*/ 14 w 282"/>
                <a:gd name="T27" fmla="*/ 74 h 174"/>
                <a:gd name="T28" fmla="*/ 18 w 282"/>
                <a:gd name="T29" fmla="*/ 58 h 174"/>
                <a:gd name="T30" fmla="*/ 43 w 282"/>
                <a:gd name="T31" fmla="*/ 65 h 174"/>
                <a:gd name="T32" fmla="*/ 58 w 282"/>
                <a:gd name="T33" fmla="*/ 34 h 174"/>
                <a:gd name="T34" fmla="*/ 88 w 282"/>
                <a:gd name="T35" fmla="*/ 60 h 174"/>
                <a:gd name="T36" fmla="*/ 113 w 282"/>
                <a:gd name="T37" fmla="*/ 17 h 174"/>
                <a:gd name="T38" fmla="*/ 157 w 282"/>
                <a:gd name="T39" fmla="*/ 52 h 174"/>
                <a:gd name="T40" fmla="*/ 186 w 282"/>
                <a:gd name="T41" fmla="*/ 23 h 174"/>
                <a:gd name="T42" fmla="*/ 199 w 282"/>
                <a:gd name="T43" fmla="*/ 82 h 174"/>
                <a:gd name="T44" fmla="*/ 240 w 282"/>
                <a:gd name="T45" fmla="*/ 53 h 174"/>
                <a:gd name="T46" fmla="*/ 228 w 282"/>
                <a:gd name="T47" fmla="*/ 87 h 174"/>
                <a:gd name="T48" fmla="*/ 257 w 282"/>
                <a:gd name="T49" fmla="*/ 92 h 174"/>
                <a:gd name="T50" fmla="*/ 227 w 282"/>
                <a:gd name="T51" fmla="*/ 136 h 174"/>
                <a:gd name="T52" fmla="*/ 272 w 282"/>
                <a:gd name="T53" fmla="*/ 142 h 174"/>
                <a:gd name="T54" fmla="*/ 248 w 282"/>
                <a:gd name="T55" fmla="*/ 174 h 174"/>
                <a:gd name="T56" fmla="*/ 279 w 282"/>
                <a:gd name="T57" fmla="*/ 142 h 174"/>
                <a:gd name="T58" fmla="*/ 243 w 282"/>
                <a:gd name="T59"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 h="174">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484"/>
            <p:cNvSpPr>
              <a:spLocks/>
            </p:cNvSpPr>
            <p:nvPr/>
          </p:nvSpPr>
          <p:spPr bwMode="auto">
            <a:xfrm>
              <a:off x="2381086" y="3136479"/>
              <a:ext cx="615146" cy="304318"/>
            </a:xfrm>
            <a:custGeom>
              <a:avLst/>
              <a:gdLst>
                <a:gd name="T0" fmla="*/ 107 w 160"/>
                <a:gd name="T1" fmla="*/ 54 h 79"/>
                <a:gd name="T2" fmla="*/ 97 w 160"/>
                <a:gd name="T3" fmla="*/ 14 h 79"/>
                <a:gd name="T4" fmla="*/ 75 w 160"/>
                <a:gd name="T5" fmla="*/ 27 h 79"/>
                <a:gd name="T6" fmla="*/ 60 w 160"/>
                <a:gd name="T7" fmla="*/ 4 h 79"/>
                <a:gd name="T8" fmla="*/ 28 w 160"/>
                <a:gd name="T9" fmla="*/ 37 h 79"/>
                <a:gd name="T10" fmla="*/ 0 w 160"/>
                <a:gd name="T11" fmla="*/ 20 h 79"/>
                <a:gd name="T12" fmla="*/ 30 w 160"/>
                <a:gd name="T13" fmla="*/ 46 h 79"/>
                <a:gd name="T14" fmla="*/ 57 w 160"/>
                <a:gd name="T15" fmla="*/ 9 h 79"/>
                <a:gd name="T16" fmla="*/ 72 w 160"/>
                <a:gd name="T17" fmla="*/ 36 h 79"/>
                <a:gd name="T18" fmla="*/ 98 w 160"/>
                <a:gd name="T19" fmla="*/ 22 h 79"/>
                <a:gd name="T20" fmla="*/ 102 w 160"/>
                <a:gd name="T21" fmla="*/ 63 h 79"/>
                <a:gd name="T22" fmla="*/ 140 w 160"/>
                <a:gd name="T23" fmla="*/ 45 h 79"/>
                <a:gd name="T24" fmla="*/ 140 w 160"/>
                <a:gd name="T25" fmla="*/ 76 h 79"/>
                <a:gd name="T26" fmla="*/ 151 w 160"/>
                <a:gd name="T27" fmla="*/ 46 h 79"/>
                <a:gd name="T28" fmla="*/ 107 w 160"/>
                <a:gd name="T29"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79">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485"/>
            <p:cNvSpPr>
              <a:spLocks/>
            </p:cNvSpPr>
            <p:nvPr/>
          </p:nvSpPr>
          <p:spPr bwMode="auto">
            <a:xfrm>
              <a:off x="4545487" y="4575074"/>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 name="Freeform 486"/>
            <p:cNvSpPr>
              <a:spLocks/>
            </p:cNvSpPr>
            <p:nvPr/>
          </p:nvSpPr>
          <p:spPr bwMode="auto">
            <a:xfrm>
              <a:off x="3424230" y="3663747"/>
              <a:ext cx="621655" cy="354767"/>
            </a:xfrm>
            <a:custGeom>
              <a:avLst/>
              <a:gdLst>
                <a:gd name="T0" fmla="*/ 150 w 162"/>
                <a:gd name="T1" fmla="*/ 74 h 92"/>
                <a:gd name="T2" fmla="*/ 154 w 162"/>
                <a:gd name="T3" fmla="*/ 57 h 92"/>
                <a:gd name="T4" fmla="*/ 136 w 162"/>
                <a:gd name="T5" fmla="*/ 54 h 92"/>
                <a:gd name="T6" fmla="*/ 137 w 162"/>
                <a:gd name="T7" fmla="*/ 31 h 92"/>
                <a:gd name="T8" fmla="*/ 107 w 162"/>
                <a:gd name="T9" fmla="*/ 29 h 92"/>
                <a:gd name="T10" fmla="*/ 104 w 162"/>
                <a:gd name="T11" fmla="*/ 9 h 92"/>
                <a:gd name="T12" fmla="*/ 74 w 162"/>
                <a:gd name="T13" fmla="*/ 24 h 92"/>
                <a:gd name="T14" fmla="*/ 68 w 162"/>
                <a:gd name="T15" fmla="*/ 2 h 92"/>
                <a:gd name="T16" fmla="*/ 54 w 162"/>
                <a:gd name="T17" fmla="*/ 14 h 92"/>
                <a:gd name="T18" fmla="*/ 40 w 162"/>
                <a:gd name="T19" fmla="*/ 10 h 92"/>
                <a:gd name="T20" fmla="*/ 33 w 162"/>
                <a:gd name="T21" fmla="*/ 33 h 92"/>
                <a:gd name="T22" fmla="*/ 12 w 162"/>
                <a:gd name="T23" fmla="*/ 27 h 92"/>
                <a:gd name="T24" fmla="*/ 11 w 162"/>
                <a:gd name="T25" fmla="*/ 48 h 92"/>
                <a:gd name="T26" fmla="*/ 15 w 162"/>
                <a:gd name="T27" fmla="*/ 29 h 92"/>
                <a:gd name="T28" fmla="*/ 36 w 162"/>
                <a:gd name="T29" fmla="*/ 41 h 92"/>
                <a:gd name="T30" fmla="*/ 42 w 162"/>
                <a:gd name="T31" fmla="*/ 16 h 92"/>
                <a:gd name="T32" fmla="*/ 57 w 162"/>
                <a:gd name="T33" fmla="*/ 24 h 92"/>
                <a:gd name="T34" fmla="*/ 66 w 162"/>
                <a:gd name="T35" fmla="*/ 8 h 92"/>
                <a:gd name="T36" fmla="*/ 71 w 162"/>
                <a:gd name="T37" fmla="*/ 31 h 92"/>
                <a:gd name="T38" fmla="*/ 101 w 162"/>
                <a:gd name="T39" fmla="*/ 14 h 92"/>
                <a:gd name="T40" fmla="*/ 101 w 162"/>
                <a:gd name="T41" fmla="*/ 35 h 92"/>
                <a:gd name="T42" fmla="*/ 134 w 162"/>
                <a:gd name="T43" fmla="*/ 37 h 92"/>
                <a:gd name="T44" fmla="*/ 127 w 162"/>
                <a:gd name="T45" fmla="*/ 60 h 92"/>
                <a:gd name="T46" fmla="*/ 150 w 162"/>
                <a:gd name="T47" fmla="*/ 60 h 92"/>
                <a:gd name="T48" fmla="*/ 144 w 162"/>
                <a:gd name="T49" fmla="*/ 76 h 92"/>
                <a:gd name="T50" fmla="*/ 156 w 162"/>
                <a:gd name="T51" fmla="*/ 82 h 92"/>
                <a:gd name="T52" fmla="*/ 151 w 162"/>
                <a:gd name="T53" fmla="*/ 89 h 92"/>
                <a:gd name="T54" fmla="*/ 151 w 162"/>
                <a:gd name="T55" fmla="*/ 92 h 92"/>
                <a:gd name="T56" fmla="*/ 160 w 162"/>
                <a:gd name="T57" fmla="*/ 82 h 92"/>
                <a:gd name="T58" fmla="*/ 150 w 162"/>
                <a:gd name="T5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 name="Freeform 487"/>
            <p:cNvSpPr>
              <a:spLocks/>
            </p:cNvSpPr>
            <p:nvPr/>
          </p:nvSpPr>
          <p:spPr bwMode="auto">
            <a:xfrm>
              <a:off x="1201243" y="2687325"/>
              <a:ext cx="961775" cy="445899"/>
            </a:xfrm>
            <a:custGeom>
              <a:avLst/>
              <a:gdLst>
                <a:gd name="T0" fmla="*/ 213 w 250"/>
                <a:gd name="T1" fmla="*/ 82 h 116"/>
                <a:gd name="T2" fmla="*/ 232 w 250"/>
                <a:gd name="T3" fmla="*/ 49 h 116"/>
                <a:gd name="T4" fmla="*/ 210 w 250"/>
                <a:gd name="T5" fmla="*/ 44 h 116"/>
                <a:gd name="T6" fmla="*/ 205 w 250"/>
                <a:gd name="T7" fmla="*/ 20 h 116"/>
                <a:gd name="T8" fmla="*/ 176 w 250"/>
                <a:gd name="T9" fmla="*/ 41 h 116"/>
                <a:gd name="T10" fmla="*/ 158 w 250"/>
                <a:gd name="T11" fmla="*/ 3 h 116"/>
                <a:gd name="T12" fmla="*/ 131 w 250"/>
                <a:gd name="T13" fmla="*/ 24 h 116"/>
                <a:gd name="T14" fmla="*/ 93 w 250"/>
                <a:gd name="T15" fmla="*/ 7 h 116"/>
                <a:gd name="T16" fmla="*/ 70 w 250"/>
                <a:gd name="T17" fmla="*/ 34 h 116"/>
                <a:gd name="T18" fmla="*/ 45 w 250"/>
                <a:gd name="T19" fmla="*/ 25 h 116"/>
                <a:gd name="T20" fmla="*/ 31 w 250"/>
                <a:gd name="T21" fmla="*/ 50 h 116"/>
                <a:gd name="T22" fmla="*/ 11 w 250"/>
                <a:gd name="T23" fmla="*/ 50 h 116"/>
                <a:gd name="T24" fmla="*/ 10 w 250"/>
                <a:gd name="T25" fmla="*/ 69 h 116"/>
                <a:gd name="T26" fmla="*/ 13 w 250"/>
                <a:gd name="T27" fmla="*/ 66 h 116"/>
                <a:gd name="T28" fmla="*/ 14 w 250"/>
                <a:gd name="T29" fmla="*/ 55 h 116"/>
                <a:gd name="T30" fmla="*/ 36 w 250"/>
                <a:gd name="T31" fmla="*/ 57 h 116"/>
                <a:gd name="T32" fmla="*/ 47 w 250"/>
                <a:gd name="T33" fmla="*/ 33 h 116"/>
                <a:gd name="T34" fmla="*/ 73 w 250"/>
                <a:gd name="T35" fmla="*/ 48 h 116"/>
                <a:gd name="T36" fmla="*/ 91 w 250"/>
                <a:gd name="T37" fmla="*/ 15 h 116"/>
                <a:gd name="T38" fmla="*/ 133 w 250"/>
                <a:gd name="T39" fmla="*/ 36 h 116"/>
                <a:gd name="T40" fmla="*/ 154 w 250"/>
                <a:gd name="T41" fmla="*/ 12 h 116"/>
                <a:gd name="T42" fmla="*/ 171 w 250"/>
                <a:gd name="T43" fmla="*/ 52 h 116"/>
                <a:gd name="T44" fmla="*/ 203 w 250"/>
                <a:gd name="T45" fmla="*/ 28 h 116"/>
                <a:gd name="T46" fmla="*/ 196 w 250"/>
                <a:gd name="T47" fmla="*/ 53 h 116"/>
                <a:gd name="T48" fmla="*/ 221 w 250"/>
                <a:gd name="T49" fmla="*/ 55 h 116"/>
                <a:gd name="T50" fmla="*/ 201 w 250"/>
                <a:gd name="T51" fmla="*/ 90 h 116"/>
                <a:gd name="T52" fmla="*/ 239 w 250"/>
                <a:gd name="T53" fmla="*/ 90 h 116"/>
                <a:gd name="T54" fmla="*/ 222 w 250"/>
                <a:gd name="T55" fmla="*/ 116 h 116"/>
                <a:gd name="T56" fmla="*/ 245 w 250"/>
                <a:gd name="T57" fmla="*/ 89 h 116"/>
                <a:gd name="T58" fmla="*/ 213 w 250"/>
                <a:gd name="T59"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116">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488"/>
            <p:cNvSpPr>
              <a:spLocks/>
            </p:cNvSpPr>
            <p:nvPr/>
          </p:nvSpPr>
          <p:spPr bwMode="auto">
            <a:xfrm>
              <a:off x="1344451" y="2924921"/>
              <a:ext cx="537032" cy="174129"/>
            </a:xfrm>
            <a:custGeom>
              <a:avLst/>
              <a:gdLst>
                <a:gd name="T0" fmla="*/ 94 w 140"/>
                <a:gd name="T1" fmla="*/ 32 h 45"/>
                <a:gd name="T2" fmla="*/ 81 w 140"/>
                <a:gd name="T3" fmla="*/ 3 h 45"/>
                <a:gd name="T4" fmla="*/ 65 w 140"/>
                <a:gd name="T5" fmla="*/ 15 h 45"/>
                <a:gd name="T6" fmla="*/ 50 w 140"/>
                <a:gd name="T7" fmla="*/ 0 h 45"/>
                <a:gd name="T8" fmla="*/ 26 w 140"/>
                <a:gd name="T9" fmla="*/ 27 h 45"/>
                <a:gd name="T10" fmla="*/ 0 w 140"/>
                <a:gd name="T11" fmla="*/ 17 h 45"/>
                <a:gd name="T12" fmla="*/ 28 w 140"/>
                <a:gd name="T13" fmla="*/ 34 h 45"/>
                <a:gd name="T14" fmla="*/ 48 w 140"/>
                <a:gd name="T15" fmla="*/ 4 h 45"/>
                <a:gd name="T16" fmla="*/ 63 w 140"/>
                <a:gd name="T17" fmla="*/ 22 h 45"/>
                <a:gd name="T18" fmla="*/ 83 w 140"/>
                <a:gd name="T19" fmla="*/ 9 h 45"/>
                <a:gd name="T20" fmla="*/ 91 w 140"/>
                <a:gd name="T21" fmla="*/ 38 h 45"/>
                <a:gd name="T22" fmla="*/ 122 w 140"/>
                <a:gd name="T23" fmla="*/ 22 h 45"/>
                <a:gd name="T24" fmla="*/ 126 w 140"/>
                <a:gd name="T25" fmla="*/ 44 h 45"/>
                <a:gd name="T26" fmla="*/ 131 w 140"/>
                <a:gd name="T27" fmla="*/ 22 h 45"/>
                <a:gd name="T28" fmla="*/ 94 w 140"/>
                <a:gd name="T2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45">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489"/>
            <p:cNvSpPr>
              <a:spLocks/>
            </p:cNvSpPr>
            <p:nvPr/>
          </p:nvSpPr>
          <p:spPr bwMode="auto">
            <a:xfrm>
              <a:off x="18145" y="2664542"/>
              <a:ext cx="1091965" cy="541914"/>
            </a:xfrm>
            <a:custGeom>
              <a:avLst/>
              <a:gdLst>
                <a:gd name="T0" fmla="*/ 272 w 284"/>
                <a:gd name="T1" fmla="*/ 62 h 141"/>
                <a:gd name="T2" fmla="*/ 248 w 284"/>
                <a:gd name="T3" fmla="*/ 61 h 141"/>
                <a:gd name="T4" fmla="*/ 233 w 284"/>
                <a:gd name="T5" fmla="*/ 31 h 141"/>
                <a:gd name="T6" fmla="*/ 204 w 284"/>
                <a:gd name="T7" fmla="*/ 41 h 141"/>
                <a:gd name="T8" fmla="*/ 178 w 284"/>
                <a:gd name="T9" fmla="*/ 7 h 141"/>
                <a:gd name="T10" fmla="*/ 135 w 284"/>
                <a:gd name="T11" fmla="*/ 30 h 141"/>
                <a:gd name="T12" fmla="*/ 105 w 284"/>
                <a:gd name="T13" fmla="*/ 3 h 141"/>
                <a:gd name="T14" fmla="*/ 83 w 284"/>
                <a:gd name="T15" fmla="*/ 50 h 141"/>
                <a:gd name="T16" fmla="*/ 50 w 284"/>
                <a:gd name="T17" fmla="*/ 24 h 141"/>
                <a:gd name="T18" fmla="*/ 46 w 284"/>
                <a:gd name="T19" fmla="*/ 53 h 141"/>
                <a:gd name="T20" fmla="*/ 22 w 284"/>
                <a:gd name="T21" fmla="*/ 61 h 141"/>
                <a:gd name="T22" fmla="*/ 43 w 284"/>
                <a:gd name="T23" fmla="*/ 100 h 141"/>
                <a:gd name="T24" fmla="*/ 5 w 284"/>
                <a:gd name="T25" fmla="*/ 108 h 141"/>
                <a:gd name="T26" fmla="*/ 32 w 284"/>
                <a:gd name="T27" fmla="*/ 141 h 141"/>
                <a:gd name="T28" fmla="*/ 13 w 284"/>
                <a:gd name="T29" fmla="*/ 109 h 141"/>
                <a:gd name="T30" fmla="*/ 56 w 284"/>
                <a:gd name="T31" fmla="*/ 108 h 141"/>
                <a:gd name="T32" fmla="*/ 32 w 284"/>
                <a:gd name="T33" fmla="*/ 67 h 141"/>
                <a:gd name="T34" fmla="*/ 62 w 284"/>
                <a:gd name="T35" fmla="*/ 66 h 141"/>
                <a:gd name="T36" fmla="*/ 53 w 284"/>
                <a:gd name="T37" fmla="*/ 34 h 141"/>
                <a:gd name="T38" fmla="*/ 90 w 284"/>
                <a:gd name="T39" fmla="*/ 64 h 141"/>
                <a:gd name="T40" fmla="*/ 108 w 284"/>
                <a:gd name="T41" fmla="*/ 15 h 141"/>
                <a:gd name="T42" fmla="*/ 134 w 284"/>
                <a:gd name="T43" fmla="*/ 44 h 141"/>
                <a:gd name="T44" fmla="*/ 180 w 284"/>
                <a:gd name="T45" fmla="*/ 18 h 141"/>
                <a:gd name="T46" fmla="*/ 200 w 284"/>
                <a:gd name="T47" fmla="*/ 58 h 141"/>
                <a:gd name="T48" fmla="*/ 231 w 284"/>
                <a:gd name="T49" fmla="*/ 40 h 141"/>
                <a:gd name="T50" fmla="*/ 243 w 284"/>
                <a:gd name="T51" fmla="*/ 69 h 141"/>
                <a:gd name="T52" fmla="*/ 268 w 284"/>
                <a:gd name="T53" fmla="*/ 66 h 141"/>
                <a:gd name="T54" fmla="*/ 270 w 284"/>
                <a:gd name="T55" fmla="*/ 80 h 141"/>
                <a:gd name="T56" fmla="*/ 272 w 284"/>
                <a:gd name="T57" fmla="*/ 84 h 141"/>
                <a:gd name="T58" fmla="*/ 272 w 284"/>
                <a:gd name="T59"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4" h="141">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490"/>
            <p:cNvSpPr>
              <a:spLocks/>
            </p:cNvSpPr>
            <p:nvPr/>
          </p:nvSpPr>
          <p:spPr bwMode="auto">
            <a:xfrm>
              <a:off x="340364" y="2952586"/>
              <a:ext cx="603754" cy="219695"/>
            </a:xfrm>
            <a:custGeom>
              <a:avLst/>
              <a:gdLst>
                <a:gd name="T0" fmla="*/ 128 w 157"/>
                <a:gd name="T1" fmla="*/ 34 h 57"/>
                <a:gd name="T2" fmla="*/ 101 w 157"/>
                <a:gd name="T3" fmla="*/ 0 h 57"/>
                <a:gd name="T4" fmla="*/ 84 w 157"/>
                <a:gd name="T5" fmla="*/ 19 h 57"/>
                <a:gd name="T6" fmla="*/ 65 w 157"/>
                <a:gd name="T7" fmla="*/ 5 h 57"/>
                <a:gd name="T8" fmla="*/ 50 w 157"/>
                <a:gd name="T9" fmla="*/ 39 h 57"/>
                <a:gd name="T10" fmla="*/ 10 w 157"/>
                <a:gd name="T11" fmla="*/ 26 h 57"/>
                <a:gd name="T12" fmla="*/ 16 w 157"/>
                <a:gd name="T13" fmla="*/ 55 h 57"/>
                <a:gd name="T14" fmla="*/ 19 w 157"/>
                <a:gd name="T15" fmla="*/ 27 h 57"/>
                <a:gd name="T16" fmla="*/ 55 w 157"/>
                <a:gd name="T17" fmla="*/ 47 h 57"/>
                <a:gd name="T18" fmla="*/ 64 w 157"/>
                <a:gd name="T19" fmla="*/ 13 h 57"/>
                <a:gd name="T20" fmla="*/ 87 w 157"/>
                <a:gd name="T21" fmla="*/ 27 h 57"/>
                <a:gd name="T22" fmla="*/ 103 w 157"/>
                <a:gd name="T23" fmla="*/ 5 h 57"/>
                <a:gd name="T24" fmla="*/ 126 w 157"/>
                <a:gd name="T25" fmla="*/ 42 h 57"/>
                <a:gd name="T26" fmla="*/ 157 w 157"/>
                <a:gd name="T27" fmla="*/ 22 h 57"/>
                <a:gd name="T28" fmla="*/ 128 w 157"/>
                <a:gd name="T2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485"/>
            <p:cNvSpPr>
              <a:spLocks/>
            </p:cNvSpPr>
            <p:nvPr/>
          </p:nvSpPr>
          <p:spPr bwMode="auto">
            <a:xfrm rot="20750629">
              <a:off x="4401465" y="4322999"/>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0" name="Group 39"/>
          <p:cNvGrpSpPr/>
          <p:nvPr/>
        </p:nvGrpSpPr>
        <p:grpSpPr>
          <a:xfrm rot="18988672">
            <a:off x="68557" y="189622"/>
            <a:ext cx="517230" cy="587584"/>
            <a:chOff x="11036616" y="1071278"/>
            <a:chExt cx="1030189" cy="1170315"/>
          </a:xfrm>
        </p:grpSpPr>
        <p:sp>
          <p:nvSpPr>
            <p:cNvPr id="41"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49" name="Freeform 500"/>
          <p:cNvSpPr>
            <a:spLocks/>
          </p:cNvSpPr>
          <p:nvPr/>
        </p:nvSpPr>
        <p:spPr bwMode="auto">
          <a:xfrm>
            <a:off x="3284322" y="4664178"/>
            <a:ext cx="8902911" cy="2193823"/>
          </a:xfrm>
          <a:custGeom>
            <a:avLst/>
            <a:gdLst/>
            <a:ahLst/>
            <a:cxnLst/>
            <a:rect l="l" t="t" r="r" b="b"/>
            <a:pathLst>
              <a:path w="8267700" h="2293105">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a:p>
        </p:txBody>
      </p:sp>
      <p:grpSp>
        <p:nvGrpSpPr>
          <p:cNvPr id="50" name="Group 49"/>
          <p:cNvGrpSpPr/>
          <p:nvPr/>
        </p:nvGrpSpPr>
        <p:grpSpPr>
          <a:xfrm>
            <a:off x="11434163" y="6542"/>
            <a:ext cx="679129" cy="712528"/>
            <a:chOff x="11231706" y="127529"/>
            <a:chExt cx="679129" cy="712528"/>
          </a:xfrm>
        </p:grpSpPr>
        <p:sp>
          <p:nvSpPr>
            <p:cNvPr id="51" name="Freeform 36"/>
            <p:cNvSpPr>
              <a:spLocks/>
            </p:cNvSpPr>
            <p:nvPr/>
          </p:nvSpPr>
          <p:spPr bwMode="auto">
            <a:xfrm rot="20399546">
              <a:off x="11674805" y="635788"/>
              <a:ext cx="133527" cy="204269"/>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2" name="Freeform 37"/>
            <p:cNvSpPr>
              <a:spLocks/>
            </p:cNvSpPr>
            <p:nvPr/>
          </p:nvSpPr>
          <p:spPr bwMode="auto">
            <a:xfrm rot="20399546">
              <a:off x="11231706" y="127529"/>
              <a:ext cx="679129" cy="644642"/>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3" name="Freeform 38"/>
            <p:cNvSpPr>
              <a:spLocks/>
            </p:cNvSpPr>
            <p:nvPr/>
          </p:nvSpPr>
          <p:spPr bwMode="auto">
            <a:xfrm rot="20399546">
              <a:off x="11276592" y="184419"/>
              <a:ext cx="573899" cy="599543"/>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39"/>
            <p:cNvSpPr>
              <a:spLocks/>
            </p:cNvSpPr>
            <p:nvPr/>
          </p:nvSpPr>
          <p:spPr bwMode="auto">
            <a:xfrm rot="20399546">
              <a:off x="11486218" y="306755"/>
              <a:ext cx="188352" cy="380241"/>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40"/>
            <p:cNvSpPr>
              <a:spLocks/>
            </p:cNvSpPr>
            <p:nvPr/>
          </p:nvSpPr>
          <p:spPr bwMode="auto">
            <a:xfrm rot="20399546">
              <a:off x="11632851" y="298738"/>
              <a:ext cx="112304" cy="248483"/>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41"/>
            <p:cNvSpPr>
              <a:spLocks/>
            </p:cNvSpPr>
            <p:nvPr/>
          </p:nvSpPr>
          <p:spPr bwMode="auto">
            <a:xfrm rot="20399546">
              <a:off x="11710444" y="508051"/>
              <a:ext cx="144138" cy="90197"/>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42"/>
            <p:cNvSpPr>
              <a:spLocks/>
            </p:cNvSpPr>
            <p:nvPr/>
          </p:nvSpPr>
          <p:spPr bwMode="auto">
            <a:xfrm rot="20399546">
              <a:off x="11538078" y="665049"/>
              <a:ext cx="157402" cy="52173"/>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43"/>
            <p:cNvSpPr>
              <a:spLocks/>
            </p:cNvSpPr>
            <p:nvPr/>
          </p:nvSpPr>
          <p:spPr bwMode="auto">
            <a:xfrm rot="20399546">
              <a:off x="11385593" y="578185"/>
              <a:ext cx="265285" cy="98155"/>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59" name="Freeform 413"/>
          <p:cNvSpPr>
            <a:spLocks/>
          </p:cNvSpPr>
          <p:nvPr/>
        </p:nvSpPr>
        <p:spPr bwMode="auto">
          <a:xfrm>
            <a:off x="-23365" y="3007512"/>
            <a:ext cx="12188952" cy="3850488"/>
          </a:xfrm>
          <a:custGeom>
            <a:avLst/>
            <a:gdLst>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850488">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414"/>
          <p:cNvSpPr>
            <a:spLocks/>
          </p:cNvSpPr>
          <p:nvPr/>
        </p:nvSpPr>
        <p:spPr bwMode="auto">
          <a:xfrm>
            <a:off x="-23365" y="3324746"/>
            <a:ext cx="12188952" cy="3383191"/>
          </a:xfrm>
          <a:custGeom>
            <a:avLst/>
            <a:gdLst/>
            <a:ahLst/>
            <a:cxnLst/>
            <a:rect l="l" t="t" r="r" b="b"/>
            <a:pathLst>
              <a:path w="12226444" h="3383191">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61" name="Group 5"/>
          <p:cNvGrpSpPr>
            <a:grpSpLocks noChangeAspect="1"/>
          </p:cNvGrpSpPr>
          <p:nvPr/>
        </p:nvGrpSpPr>
        <p:grpSpPr bwMode="auto">
          <a:xfrm>
            <a:off x="-1519" y="854145"/>
            <a:ext cx="1881474" cy="2341763"/>
            <a:chOff x="3000" y="1116"/>
            <a:chExt cx="1680" cy="2091"/>
          </a:xfrm>
        </p:grpSpPr>
        <p:sp>
          <p:nvSpPr>
            <p:cNvPr id="62" name="Freeform 6"/>
            <p:cNvSpPr>
              <a:spLocks/>
            </p:cNvSpPr>
            <p:nvPr/>
          </p:nvSpPr>
          <p:spPr bwMode="auto">
            <a:xfrm>
              <a:off x="3019" y="2576"/>
              <a:ext cx="85" cy="93"/>
            </a:xfrm>
            <a:custGeom>
              <a:avLst/>
              <a:gdLst>
                <a:gd name="T0" fmla="*/ 0 w 36"/>
                <a:gd name="T1" fmla="*/ 32 h 39"/>
                <a:gd name="T2" fmla="*/ 2 w 36"/>
                <a:gd name="T3" fmla="*/ 39 h 39"/>
                <a:gd name="T4" fmla="*/ 26 w 36"/>
                <a:gd name="T5" fmla="*/ 0 h 39"/>
                <a:gd name="T6" fmla="*/ 0 w 36"/>
                <a:gd name="T7" fmla="*/ 32 h 39"/>
              </a:gdLst>
              <a:ahLst/>
              <a:cxnLst>
                <a:cxn ang="0">
                  <a:pos x="T0" y="T1"/>
                </a:cxn>
                <a:cxn ang="0">
                  <a:pos x="T2" y="T3"/>
                </a:cxn>
                <a:cxn ang="0">
                  <a:pos x="T4" y="T5"/>
                </a:cxn>
                <a:cxn ang="0">
                  <a:pos x="T6" y="T7"/>
                </a:cxn>
              </a:cxnLst>
              <a:rect l="0" t="0" r="r" b="b"/>
              <a:pathLst>
                <a:path w="36" h="39">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7"/>
            <p:cNvSpPr>
              <a:spLocks/>
            </p:cNvSpPr>
            <p:nvPr/>
          </p:nvSpPr>
          <p:spPr bwMode="auto">
            <a:xfrm>
              <a:off x="3057" y="2617"/>
              <a:ext cx="116" cy="73"/>
            </a:xfrm>
            <a:custGeom>
              <a:avLst/>
              <a:gdLst>
                <a:gd name="T0" fmla="*/ 37 w 49"/>
                <a:gd name="T1" fmla="*/ 17 h 31"/>
                <a:gd name="T2" fmla="*/ 13 w 49"/>
                <a:gd name="T3" fmla="*/ 23 h 31"/>
                <a:gd name="T4" fmla="*/ 5 w 49"/>
                <a:gd name="T5" fmla="*/ 13 h 31"/>
                <a:gd name="T6" fmla="*/ 0 w 49"/>
                <a:gd name="T7" fmla="*/ 20 h 31"/>
                <a:gd name="T8" fmla="*/ 14 w 49"/>
                <a:gd name="T9" fmla="*/ 31 h 31"/>
                <a:gd name="T10" fmla="*/ 43 w 49"/>
                <a:gd name="T11" fmla="*/ 20 h 31"/>
                <a:gd name="T12" fmla="*/ 49 w 49"/>
                <a:gd name="T13" fmla="*/ 0 h 31"/>
                <a:gd name="T14" fmla="*/ 37 w 49"/>
                <a:gd name="T15" fmla="*/ 1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8"/>
            <p:cNvSpPr>
              <a:spLocks/>
            </p:cNvSpPr>
            <p:nvPr/>
          </p:nvSpPr>
          <p:spPr bwMode="auto">
            <a:xfrm>
              <a:off x="3133" y="2676"/>
              <a:ext cx="71" cy="23"/>
            </a:xfrm>
            <a:custGeom>
              <a:avLst/>
              <a:gdLst>
                <a:gd name="T0" fmla="*/ 13 w 30"/>
                <a:gd name="T1" fmla="*/ 5 h 10"/>
                <a:gd name="T2" fmla="*/ 6 w 30"/>
                <a:gd name="T3" fmla="*/ 0 h 10"/>
                <a:gd name="T4" fmla="*/ 0 w 30"/>
                <a:gd name="T5" fmla="*/ 1 h 10"/>
                <a:gd name="T6" fmla="*/ 13 w 30"/>
                <a:gd name="T7" fmla="*/ 10 h 10"/>
                <a:gd name="T8" fmla="*/ 30 w 30"/>
                <a:gd name="T9" fmla="*/ 1 h 10"/>
                <a:gd name="T10" fmla="*/ 13 w 30"/>
                <a:gd name="T11" fmla="*/ 5 h 10"/>
              </a:gdLst>
              <a:ahLst/>
              <a:cxnLst>
                <a:cxn ang="0">
                  <a:pos x="T0" y="T1"/>
                </a:cxn>
                <a:cxn ang="0">
                  <a:pos x="T2" y="T3"/>
                </a:cxn>
                <a:cxn ang="0">
                  <a:pos x="T4" y="T5"/>
                </a:cxn>
                <a:cxn ang="0">
                  <a:pos x="T6" y="T7"/>
                </a:cxn>
                <a:cxn ang="0">
                  <a:pos x="T8" y="T9"/>
                </a:cxn>
                <a:cxn ang="0">
                  <a:pos x="T10" y="T11"/>
                </a:cxn>
              </a:cxnLst>
              <a:rect l="0" t="0" r="r" b="b"/>
              <a:pathLst>
                <a:path w="30" h="1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9"/>
            <p:cNvSpPr>
              <a:spLocks/>
            </p:cNvSpPr>
            <p:nvPr/>
          </p:nvSpPr>
          <p:spPr bwMode="auto">
            <a:xfrm>
              <a:off x="3003" y="2742"/>
              <a:ext cx="234" cy="198"/>
            </a:xfrm>
            <a:custGeom>
              <a:avLst/>
              <a:gdLst>
                <a:gd name="T0" fmla="*/ 11 w 99"/>
                <a:gd name="T1" fmla="*/ 9 h 84"/>
                <a:gd name="T2" fmla="*/ 19 w 99"/>
                <a:gd name="T3" fmla="*/ 30 h 84"/>
                <a:gd name="T4" fmla="*/ 51 w 99"/>
                <a:gd name="T5" fmla="*/ 29 h 84"/>
                <a:gd name="T6" fmla="*/ 54 w 99"/>
                <a:gd name="T7" fmla="*/ 54 h 84"/>
                <a:gd name="T8" fmla="*/ 75 w 99"/>
                <a:gd name="T9" fmla="*/ 51 h 84"/>
                <a:gd name="T10" fmla="*/ 76 w 99"/>
                <a:gd name="T11" fmla="*/ 69 h 84"/>
                <a:gd name="T12" fmla="*/ 90 w 99"/>
                <a:gd name="T13" fmla="*/ 73 h 84"/>
                <a:gd name="T14" fmla="*/ 88 w 99"/>
                <a:gd name="T15" fmla="*/ 82 h 84"/>
                <a:gd name="T16" fmla="*/ 89 w 99"/>
                <a:gd name="T17" fmla="*/ 84 h 84"/>
                <a:gd name="T18" fmla="*/ 93 w 99"/>
                <a:gd name="T19" fmla="*/ 72 h 84"/>
                <a:gd name="T20" fmla="*/ 80 w 99"/>
                <a:gd name="T21" fmla="*/ 66 h 84"/>
                <a:gd name="T22" fmla="*/ 78 w 99"/>
                <a:gd name="T23" fmla="*/ 48 h 84"/>
                <a:gd name="T24" fmla="*/ 60 w 99"/>
                <a:gd name="T25" fmla="*/ 45 h 84"/>
                <a:gd name="T26" fmla="*/ 52 w 99"/>
                <a:gd name="T27" fmla="*/ 23 h 84"/>
                <a:gd name="T28" fmla="*/ 22 w 99"/>
                <a:gd name="T29" fmla="*/ 24 h 84"/>
                <a:gd name="T30" fmla="*/ 12 w 99"/>
                <a:gd name="T31" fmla="*/ 3 h 84"/>
                <a:gd name="T32" fmla="*/ 0 w 99"/>
                <a:gd name="T33" fmla="*/ 4 h 84"/>
                <a:gd name="T34" fmla="*/ 0 w 99"/>
                <a:gd name="T35" fmla="*/ 11 h 84"/>
                <a:gd name="T36" fmla="*/ 11 w 99"/>
                <a:gd name="T37"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4">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10"/>
            <p:cNvSpPr>
              <a:spLocks/>
            </p:cNvSpPr>
            <p:nvPr/>
          </p:nvSpPr>
          <p:spPr bwMode="auto">
            <a:xfrm>
              <a:off x="4590" y="2068"/>
              <a:ext cx="90" cy="22"/>
            </a:xfrm>
            <a:custGeom>
              <a:avLst/>
              <a:gdLst>
                <a:gd name="T0" fmla="*/ 38 w 38"/>
                <a:gd name="T1" fmla="*/ 6 h 9"/>
                <a:gd name="T2" fmla="*/ 10 w 38"/>
                <a:gd name="T3" fmla="*/ 0 h 9"/>
                <a:gd name="T4" fmla="*/ 1 w 38"/>
                <a:gd name="T5" fmla="*/ 0 h 9"/>
                <a:gd name="T6" fmla="*/ 0 w 38"/>
                <a:gd name="T7" fmla="*/ 9 h 9"/>
                <a:gd name="T8" fmla="*/ 38 w 38"/>
                <a:gd name="T9" fmla="*/ 6 h 9"/>
              </a:gdLst>
              <a:ahLst/>
              <a:cxnLst>
                <a:cxn ang="0">
                  <a:pos x="T0" y="T1"/>
                </a:cxn>
                <a:cxn ang="0">
                  <a:pos x="T2" y="T3"/>
                </a:cxn>
                <a:cxn ang="0">
                  <a:pos x="T4" y="T5"/>
                </a:cxn>
                <a:cxn ang="0">
                  <a:pos x="T6" y="T7"/>
                </a:cxn>
                <a:cxn ang="0">
                  <a:pos x="T8" y="T9"/>
                </a:cxn>
              </a:cxnLst>
              <a:rect l="0" t="0" r="r" b="b"/>
              <a:pathLst>
                <a:path w="38" h="9">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11"/>
            <p:cNvSpPr>
              <a:spLocks/>
            </p:cNvSpPr>
            <p:nvPr/>
          </p:nvSpPr>
          <p:spPr bwMode="auto">
            <a:xfrm>
              <a:off x="3000" y="1631"/>
              <a:ext cx="1600" cy="1531"/>
            </a:xfrm>
            <a:custGeom>
              <a:avLst/>
              <a:gdLst>
                <a:gd name="T0" fmla="*/ 669 w 677"/>
                <a:gd name="T1" fmla="*/ 175 h 648"/>
                <a:gd name="T2" fmla="*/ 485 w 677"/>
                <a:gd name="T3" fmla="*/ 89 h 648"/>
                <a:gd name="T4" fmla="*/ 381 w 677"/>
                <a:gd name="T5" fmla="*/ 36 h 648"/>
                <a:gd name="T6" fmla="*/ 307 w 677"/>
                <a:gd name="T7" fmla="*/ 0 h 648"/>
                <a:gd name="T8" fmla="*/ 207 w 677"/>
                <a:gd name="T9" fmla="*/ 44 h 648"/>
                <a:gd name="T10" fmla="*/ 195 w 677"/>
                <a:gd name="T11" fmla="*/ 49 h 648"/>
                <a:gd name="T12" fmla="*/ 195 w 677"/>
                <a:gd name="T13" fmla="*/ 51 h 648"/>
                <a:gd name="T14" fmla="*/ 100 w 677"/>
                <a:gd name="T15" fmla="*/ 94 h 648"/>
                <a:gd name="T16" fmla="*/ 0 w 677"/>
                <a:gd name="T17" fmla="*/ 140 h 648"/>
                <a:gd name="T18" fmla="*/ 0 w 677"/>
                <a:gd name="T19" fmla="*/ 642 h 648"/>
                <a:gd name="T20" fmla="*/ 82 w 677"/>
                <a:gd name="T21" fmla="*/ 640 h 648"/>
                <a:gd name="T22" fmla="*/ 201 w 677"/>
                <a:gd name="T23" fmla="*/ 644 h 648"/>
                <a:gd name="T24" fmla="*/ 236 w 677"/>
                <a:gd name="T25" fmla="*/ 644 h 648"/>
                <a:gd name="T26" fmla="*/ 407 w 677"/>
                <a:gd name="T27" fmla="*/ 644 h 648"/>
                <a:gd name="T28" fmla="*/ 455 w 677"/>
                <a:gd name="T29" fmla="*/ 648 h 648"/>
                <a:gd name="T30" fmla="*/ 548 w 677"/>
                <a:gd name="T31" fmla="*/ 638 h 648"/>
                <a:gd name="T32" fmla="*/ 632 w 677"/>
                <a:gd name="T33" fmla="*/ 643 h 648"/>
                <a:gd name="T34" fmla="*/ 677 w 677"/>
                <a:gd name="T35" fmla="*/ 178 h 648"/>
                <a:gd name="T36" fmla="*/ 669 w 677"/>
                <a:gd name="T37" fmla="*/ 175 h 648"/>
                <a:gd name="T38" fmla="*/ 669 w 677"/>
                <a:gd name="T39" fmla="*/ 17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7" h="648">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12"/>
            <p:cNvSpPr>
              <a:spLocks/>
            </p:cNvSpPr>
            <p:nvPr/>
          </p:nvSpPr>
          <p:spPr bwMode="auto">
            <a:xfrm>
              <a:off x="3433" y="1740"/>
              <a:ext cx="560" cy="17"/>
            </a:xfrm>
            <a:custGeom>
              <a:avLst/>
              <a:gdLst>
                <a:gd name="T0" fmla="*/ 237 w 237"/>
                <a:gd name="T1" fmla="*/ 7 h 7"/>
                <a:gd name="T2" fmla="*/ 229 w 237"/>
                <a:gd name="T3" fmla="*/ 3 h 7"/>
                <a:gd name="T4" fmla="*/ 129 w 237"/>
                <a:gd name="T5" fmla="*/ 1 h 7"/>
                <a:gd name="T6" fmla="*/ 13 w 237"/>
                <a:gd name="T7" fmla="*/ 0 h 7"/>
                <a:gd name="T8" fmla="*/ 12 w 237"/>
                <a:gd name="T9" fmla="*/ 0 h 7"/>
                <a:gd name="T10" fmla="*/ 12 w 237"/>
                <a:gd name="T11" fmla="*/ 2 h 7"/>
                <a:gd name="T12" fmla="*/ 0 w 237"/>
                <a:gd name="T13" fmla="*/ 6 h 7"/>
                <a:gd name="T14" fmla="*/ 26 w 237"/>
                <a:gd name="T15" fmla="*/ 6 h 7"/>
                <a:gd name="T16" fmla="*/ 237 w 23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13"/>
            <p:cNvSpPr>
              <a:spLocks noEditPoints="1"/>
            </p:cNvSpPr>
            <p:nvPr/>
          </p:nvSpPr>
          <p:spPr bwMode="auto">
            <a:xfrm>
              <a:off x="3000" y="1757"/>
              <a:ext cx="1640" cy="1450"/>
            </a:xfrm>
            <a:custGeom>
              <a:avLst/>
              <a:gdLst>
                <a:gd name="T0" fmla="*/ 665 w 694"/>
                <a:gd name="T1" fmla="*/ 228 h 614"/>
                <a:gd name="T2" fmla="*/ 573 w 694"/>
                <a:gd name="T3" fmla="*/ 184 h 614"/>
                <a:gd name="T4" fmla="*/ 575 w 694"/>
                <a:gd name="T5" fmla="*/ 119 h 614"/>
                <a:gd name="T6" fmla="*/ 616 w 694"/>
                <a:gd name="T7" fmla="*/ 95 h 614"/>
                <a:gd name="T8" fmla="*/ 506 w 694"/>
                <a:gd name="T9" fmla="*/ 44 h 614"/>
                <a:gd name="T10" fmla="*/ 289 w 694"/>
                <a:gd name="T11" fmla="*/ 40 h 614"/>
                <a:gd name="T12" fmla="*/ 296 w 694"/>
                <a:gd name="T13" fmla="*/ 46 h 614"/>
                <a:gd name="T14" fmla="*/ 182 w 694"/>
                <a:gd name="T15" fmla="*/ 89 h 614"/>
                <a:gd name="T16" fmla="*/ 0 w 694"/>
                <a:gd name="T17" fmla="*/ 96 h 614"/>
                <a:gd name="T18" fmla="*/ 336 w 694"/>
                <a:gd name="T19" fmla="*/ 97 h 614"/>
                <a:gd name="T20" fmla="*/ 28 w 694"/>
                <a:gd name="T21" fmla="*/ 121 h 614"/>
                <a:gd name="T22" fmla="*/ 0 w 694"/>
                <a:gd name="T23" fmla="*/ 183 h 614"/>
                <a:gd name="T24" fmla="*/ 29 w 694"/>
                <a:gd name="T25" fmla="*/ 235 h 614"/>
                <a:gd name="T26" fmla="*/ 30 w 694"/>
                <a:gd name="T27" fmla="*/ 300 h 614"/>
                <a:gd name="T28" fmla="*/ 471 w 694"/>
                <a:gd name="T29" fmla="*/ 300 h 614"/>
                <a:gd name="T30" fmla="*/ 107 w 694"/>
                <a:gd name="T31" fmla="*/ 376 h 614"/>
                <a:gd name="T32" fmla="*/ 29 w 694"/>
                <a:gd name="T33" fmla="*/ 424 h 614"/>
                <a:gd name="T34" fmla="*/ 0 w 694"/>
                <a:gd name="T35" fmla="*/ 472 h 614"/>
                <a:gd name="T36" fmla="*/ 134 w 694"/>
                <a:gd name="T37" fmla="*/ 516 h 614"/>
                <a:gd name="T38" fmla="*/ 192 w 694"/>
                <a:gd name="T39" fmla="*/ 587 h 614"/>
                <a:gd name="T40" fmla="*/ 421 w 694"/>
                <a:gd name="T41" fmla="*/ 603 h 614"/>
                <a:gd name="T42" fmla="*/ 298 w 694"/>
                <a:gd name="T43" fmla="*/ 190 h 614"/>
                <a:gd name="T44" fmla="*/ 198 w 694"/>
                <a:gd name="T45" fmla="*/ 188 h 614"/>
                <a:gd name="T46" fmla="*/ 273 w 694"/>
                <a:gd name="T47" fmla="*/ 278 h 614"/>
                <a:gd name="T48" fmla="*/ 358 w 694"/>
                <a:gd name="T49" fmla="*/ 234 h 614"/>
                <a:gd name="T50" fmla="*/ 358 w 694"/>
                <a:gd name="T51" fmla="*/ 191 h 614"/>
                <a:gd name="T52" fmla="*/ 196 w 694"/>
                <a:gd name="T53" fmla="*/ 140 h 614"/>
                <a:gd name="T54" fmla="*/ 332 w 694"/>
                <a:gd name="T55" fmla="*/ 140 h 614"/>
                <a:gd name="T56" fmla="*/ 399 w 694"/>
                <a:gd name="T57" fmla="*/ 185 h 614"/>
                <a:gd name="T58" fmla="*/ 110 w 694"/>
                <a:gd name="T59" fmla="*/ 416 h 614"/>
                <a:gd name="T60" fmla="*/ 191 w 694"/>
                <a:gd name="T61" fmla="*/ 511 h 614"/>
                <a:gd name="T62" fmla="*/ 192 w 694"/>
                <a:gd name="T63" fmla="*/ 560 h 614"/>
                <a:gd name="T64" fmla="*/ 311 w 694"/>
                <a:gd name="T65" fmla="*/ 417 h 614"/>
                <a:gd name="T66" fmla="*/ 399 w 694"/>
                <a:gd name="T67" fmla="*/ 373 h 614"/>
                <a:gd name="T68" fmla="*/ 203 w 694"/>
                <a:gd name="T69" fmla="*/ 467 h 614"/>
                <a:gd name="T70" fmla="*/ 311 w 694"/>
                <a:gd name="T71" fmla="*/ 511 h 614"/>
                <a:gd name="T72" fmla="*/ 401 w 694"/>
                <a:gd name="T73" fmla="*/ 561 h 614"/>
                <a:gd name="T74" fmla="*/ 298 w 694"/>
                <a:gd name="T75" fmla="*/ 567 h 614"/>
                <a:gd name="T76" fmla="*/ 488 w 694"/>
                <a:gd name="T77" fmla="*/ 424 h 614"/>
                <a:gd name="T78" fmla="*/ 414 w 694"/>
                <a:gd name="T79" fmla="*/ 423 h 614"/>
                <a:gd name="T80" fmla="*/ 637 w 694"/>
                <a:gd name="T81" fmla="*/ 511 h 614"/>
                <a:gd name="T82" fmla="*/ 633 w 694"/>
                <a:gd name="T83" fmla="*/ 566 h 614"/>
                <a:gd name="T84" fmla="*/ 551 w 694"/>
                <a:gd name="T85" fmla="*/ 567 h 614"/>
                <a:gd name="T86" fmla="*/ 429 w 694"/>
                <a:gd name="T87" fmla="*/ 518 h 614"/>
                <a:gd name="T88" fmla="*/ 415 w 694"/>
                <a:gd name="T89" fmla="*/ 474 h 614"/>
                <a:gd name="T90" fmla="*/ 489 w 694"/>
                <a:gd name="T91" fmla="*/ 424 h 614"/>
                <a:gd name="T92" fmla="*/ 656 w 694"/>
                <a:gd name="T93" fmla="*/ 321 h 614"/>
                <a:gd name="T94" fmla="*/ 651 w 694"/>
                <a:gd name="T95" fmla="*/ 377 h 614"/>
                <a:gd name="T96" fmla="*/ 413 w 694"/>
                <a:gd name="T97" fmla="*/ 379 h 614"/>
                <a:gd name="T98" fmla="*/ 651 w 694"/>
                <a:gd name="T99" fmla="*/ 376 h 614"/>
                <a:gd name="T100" fmla="*/ 582 w 694"/>
                <a:gd name="T101" fmla="*/ 371 h 614"/>
                <a:gd name="T102" fmla="*/ 182 w 694"/>
                <a:gd name="T103" fmla="*/ 371 h 614"/>
                <a:gd name="T104" fmla="*/ 636 w 694"/>
                <a:gd name="T105" fmla="*/ 330 h 614"/>
                <a:gd name="T106" fmla="*/ 569 w 694"/>
                <a:gd name="T107" fmla="*/ 298 h 614"/>
                <a:gd name="T108" fmla="*/ 661 w 694"/>
                <a:gd name="T109" fmla="*/ 276 h 614"/>
                <a:gd name="T110" fmla="*/ 664 w 694"/>
                <a:gd name="T111" fmla="*/ 2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4" h="61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0" name="Freeform 14"/>
            <p:cNvSpPr>
              <a:spLocks/>
            </p:cNvSpPr>
            <p:nvPr/>
          </p:nvSpPr>
          <p:spPr bwMode="auto">
            <a:xfrm>
              <a:off x="3669" y="1251"/>
              <a:ext cx="59" cy="57"/>
            </a:xfrm>
            <a:custGeom>
              <a:avLst/>
              <a:gdLst>
                <a:gd name="T0" fmla="*/ 20 w 25"/>
                <a:gd name="T1" fmla="*/ 16 h 24"/>
                <a:gd name="T2" fmla="*/ 15 w 25"/>
                <a:gd name="T3" fmla="*/ 0 h 24"/>
                <a:gd name="T4" fmla="*/ 0 w 25"/>
                <a:gd name="T5" fmla="*/ 9 h 24"/>
                <a:gd name="T6" fmla="*/ 6 w 25"/>
                <a:gd name="T7" fmla="*/ 24 h 24"/>
                <a:gd name="T8" fmla="*/ 20 w 25"/>
                <a:gd name="T9" fmla="*/ 16 h 24"/>
                <a:gd name="T10" fmla="*/ 20 w 25"/>
                <a:gd name="T11" fmla="*/ 16 h 24"/>
              </a:gdLst>
              <a:ahLst/>
              <a:cxnLst>
                <a:cxn ang="0">
                  <a:pos x="T0" y="T1"/>
                </a:cxn>
                <a:cxn ang="0">
                  <a:pos x="T2" y="T3"/>
                </a:cxn>
                <a:cxn ang="0">
                  <a:pos x="T4" y="T5"/>
                </a:cxn>
                <a:cxn ang="0">
                  <a:pos x="T6" y="T7"/>
                </a:cxn>
                <a:cxn ang="0">
                  <a:pos x="T8" y="T9"/>
                </a:cxn>
                <a:cxn ang="0">
                  <a:pos x="T10" y="T11"/>
                </a:cxn>
              </a:cxnLst>
              <a:rect l="0" t="0" r="r" b="b"/>
              <a:pathLst>
                <a:path w="25" h="24">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1" name="Freeform 15"/>
            <p:cNvSpPr>
              <a:spLocks/>
            </p:cNvSpPr>
            <p:nvPr/>
          </p:nvSpPr>
          <p:spPr bwMode="auto">
            <a:xfrm>
              <a:off x="3605" y="1256"/>
              <a:ext cx="274" cy="302"/>
            </a:xfrm>
            <a:custGeom>
              <a:avLst/>
              <a:gdLst>
                <a:gd name="T0" fmla="*/ 86 w 116"/>
                <a:gd name="T1" fmla="*/ 36 h 128"/>
                <a:gd name="T2" fmla="*/ 35 w 116"/>
                <a:gd name="T3" fmla="*/ 11 h 128"/>
                <a:gd name="T4" fmla="*/ 7 w 116"/>
                <a:gd name="T5" fmla="*/ 59 h 128"/>
                <a:gd name="T6" fmla="*/ 31 w 116"/>
                <a:gd name="T7" fmla="*/ 93 h 128"/>
                <a:gd name="T8" fmla="*/ 10 w 116"/>
                <a:gd name="T9" fmla="*/ 120 h 128"/>
                <a:gd name="T10" fmla="*/ 116 w 116"/>
                <a:gd name="T11" fmla="*/ 84 h 128"/>
                <a:gd name="T12" fmla="*/ 86 w 116"/>
                <a:gd name="T13" fmla="*/ 76 h 128"/>
                <a:gd name="T14" fmla="*/ 86 w 116"/>
                <a:gd name="T15" fmla="*/ 3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8">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2" name="Freeform 16"/>
            <p:cNvSpPr>
              <a:spLocks/>
            </p:cNvSpPr>
            <p:nvPr/>
          </p:nvSpPr>
          <p:spPr bwMode="auto">
            <a:xfrm>
              <a:off x="3631" y="1454"/>
              <a:ext cx="248" cy="109"/>
            </a:xfrm>
            <a:custGeom>
              <a:avLst/>
              <a:gdLst>
                <a:gd name="T0" fmla="*/ 105 w 105"/>
                <a:gd name="T1" fmla="*/ 0 h 46"/>
                <a:gd name="T2" fmla="*/ 49 w 105"/>
                <a:gd name="T3" fmla="*/ 11 h 46"/>
                <a:gd name="T4" fmla="*/ 0 w 105"/>
                <a:gd name="T5" fmla="*/ 33 h 46"/>
                <a:gd name="T6" fmla="*/ 56 w 105"/>
                <a:gd name="T7" fmla="*/ 36 h 46"/>
                <a:gd name="T8" fmla="*/ 105 w 105"/>
                <a:gd name="T9" fmla="*/ 0 h 46"/>
              </a:gdLst>
              <a:ahLst/>
              <a:cxnLst>
                <a:cxn ang="0">
                  <a:pos x="T0" y="T1"/>
                </a:cxn>
                <a:cxn ang="0">
                  <a:pos x="T2" y="T3"/>
                </a:cxn>
                <a:cxn ang="0">
                  <a:pos x="T4" y="T5"/>
                </a:cxn>
                <a:cxn ang="0">
                  <a:pos x="T6" y="T7"/>
                </a:cxn>
                <a:cxn ang="0">
                  <a:pos x="T8" y="T9"/>
                </a:cxn>
              </a:cxnLst>
              <a:rect l="0" t="0" r="r" b="b"/>
              <a:pathLst>
                <a:path w="105" h="46">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3" name="Freeform 17"/>
            <p:cNvSpPr>
              <a:spLocks/>
            </p:cNvSpPr>
            <p:nvPr/>
          </p:nvSpPr>
          <p:spPr bwMode="auto">
            <a:xfrm>
              <a:off x="3733" y="1483"/>
              <a:ext cx="68" cy="37"/>
            </a:xfrm>
            <a:custGeom>
              <a:avLst/>
              <a:gdLst>
                <a:gd name="T0" fmla="*/ 0 w 29"/>
                <a:gd name="T1" fmla="*/ 9 h 16"/>
                <a:gd name="T2" fmla="*/ 27 w 29"/>
                <a:gd name="T3" fmla="*/ 1 h 16"/>
                <a:gd name="T4" fmla="*/ 17 w 29"/>
                <a:gd name="T5" fmla="*/ 16 h 16"/>
                <a:gd name="T6" fmla="*/ 0 w 29"/>
                <a:gd name="T7" fmla="*/ 9 h 16"/>
              </a:gdLst>
              <a:ahLst/>
              <a:cxnLst>
                <a:cxn ang="0">
                  <a:pos x="T0" y="T1"/>
                </a:cxn>
                <a:cxn ang="0">
                  <a:pos x="T2" y="T3"/>
                </a:cxn>
                <a:cxn ang="0">
                  <a:pos x="T4" y="T5"/>
                </a:cxn>
                <a:cxn ang="0">
                  <a:pos x="T6" y="T7"/>
                </a:cxn>
              </a:cxnLst>
              <a:rect l="0" t="0" r="r" b="b"/>
              <a:pathLst>
                <a:path w="29" h="16">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4" name="Freeform 18"/>
            <p:cNvSpPr>
              <a:spLocks/>
            </p:cNvSpPr>
            <p:nvPr/>
          </p:nvSpPr>
          <p:spPr bwMode="auto">
            <a:xfrm>
              <a:off x="3414" y="1116"/>
              <a:ext cx="605" cy="584"/>
            </a:xfrm>
            <a:custGeom>
              <a:avLst/>
              <a:gdLst>
                <a:gd name="T0" fmla="*/ 42 w 605"/>
                <a:gd name="T1" fmla="*/ 582 h 584"/>
                <a:gd name="T2" fmla="*/ 66 w 605"/>
                <a:gd name="T3" fmla="*/ 570 h 584"/>
                <a:gd name="T4" fmla="*/ 57 w 605"/>
                <a:gd name="T5" fmla="*/ 485 h 584"/>
                <a:gd name="T6" fmla="*/ 31 w 605"/>
                <a:gd name="T7" fmla="*/ 227 h 584"/>
                <a:gd name="T8" fmla="*/ 298 w 605"/>
                <a:gd name="T9" fmla="*/ 38 h 584"/>
                <a:gd name="T10" fmla="*/ 565 w 605"/>
                <a:gd name="T11" fmla="*/ 215 h 584"/>
                <a:gd name="T12" fmla="*/ 550 w 605"/>
                <a:gd name="T13" fmla="*/ 492 h 584"/>
                <a:gd name="T14" fmla="*/ 546 w 605"/>
                <a:gd name="T15" fmla="*/ 570 h 584"/>
                <a:gd name="T16" fmla="*/ 579 w 605"/>
                <a:gd name="T17" fmla="*/ 584 h 584"/>
                <a:gd name="T18" fmla="*/ 586 w 605"/>
                <a:gd name="T19" fmla="*/ 511 h 584"/>
                <a:gd name="T20" fmla="*/ 605 w 605"/>
                <a:gd name="T21" fmla="*/ 196 h 584"/>
                <a:gd name="T22" fmla="*/ 295 w 605"/>
                <a:gd name="T23" fmla="*/ 0 h 584"/>
                <a:gd name="T24" fmla="*/ 0 w 605"/>
                <a:gd name="T25" fmla="*/ 218 h 584"/>
                <a:gd name="T26" fmla="*/ 33 w 605"/>
                <a:gd name="T27" fmla="*/ 496 h 584"/>
                <a:gd name="T28" fmla="*/ 42 w 605"/>
                <a:gd name="T29" fmla="*/ 582 h 584"/>
                <a:gd name="T30" fmla="*/ 42 w 605"/>
                <a:gd name="T31" fmla="*/ 582 h 584"/>
                <a:gd name="T32" fmla="*/ 42 w 605"/>
                <a:gd name="T33" fmla="*/ 58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84">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5" name="Freeform 19"/>
            <p:cNvSpPr>
              <a:spLocks/>
            </p:cNvSpPr>
            <p:nvPr/>
          </p:nvSpPr>
          <p:spPr bwMode="auto">
            <a:xfrm>
              <a:off x="3461" y="2565"/>
              <a:ext cx="503" cy="578"/>
            </a:xfrm>
            <a:custGeom>
              <a:avLst/>
              <a:gdLst>
                <a:gd name="T0" fmla="*/ 0 w 213"/>
                <a:gd name="T1" fmla="*/ 0 h 245"/>
                <a:gd name="T2" fmla="*/ 6 w 213"/>
                <a:gd name="T3" fmla="*/ 245 h 245"/>
                <a:gd name="T4" fmla="*/ 40 w 213"/>
                <a:gd name="T5" fmla="*/ 245 h 245"/>
                <a:gd name="T6" fmla="*/ 210 w 213"/>
                <a:gd name="T7" fmla="*/ 245 h 245"/>
                <a:gd name="T8" fmla="*/ 213 w 213"/>
                <a:gd name="T9" fmla="*/ 245 h 245"/>
                <a:gd name="T10" fmla="*/ 208 w 213"/>
                <a:gd name="T11" fmla="*/ 7 h 245"/>
                <a:gd name="T12" fmla="*/ 0 w 213"/>
                <a:gd name="T13" fmla="*/ 0 h 245"/>
                <a:gd name="T14" fmla="*/ 0 w 213"/>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45">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6" name="Freeform 20"/>
            <p:cNvSpPr>
              <a:spLocks/>
            </p:cNvSpPr>
            <p:nvPr/>
          </p:nvSpPr>
          <p:spPr bwMode="auto">
            <a:xfrm>
              <a:off x="3695" y="2567"/>
              <a:ext cx="33" cy="576"/>
            </a:xfrm>
            <a:custGeom>
              <a:avLst/>
              <a:gdLst>
                <a:gd name="T0" fmla="*/ 0 w 14"/>
                <a:gd name="T1" fmla="*/ 0 h 244"/>
                <a:gd name="T2" fmla="*/ 6 w 14"/>
                <a:gd name="T3" fmla="*/ 244 h 244"/>
                <a:gd name="T4" fmla="*/ 14 w 14"/>
                <a:gd name="T5" fmla="*/ 244 h 244"/>
                <a:gd name="T6" fmla="*/ 11 w 14"/>
                <a:gd name="T7" fmla="*/ 1 h 244"/>
                <a:gd name="T8" fmla="*/ 0 w 14"/>
                <a:gd name="T9" fmla="*/ 0 h 244"/>
              </a:gdLst>
              <a:ahLst/>
              <a:cxnLst>
                <a:cxn ang="0">
                  <a:pos x="T0" y="T1"/>
                </a:cxn>
                <a:cxn ang="0">
                  <a:pos x="T2" y="T3"/>
                </a:cxn>
                <a:cxn ang="0">
                  <a:pos x="T4" y="T5"/>
                </a:cxn>
                <a:cxn ang="0">
                  <a:pos x="T6" y="T7"/>
                </a:cxn>
                <a:cxn ang="0">
                  <a:pos x="T8" y="T9"/>
                </a:cxn>
              </a:cxnLst>
              <a:rect l="0" t="0" r="r" b="b"/>
              <a:pathLst>
                <a:path w="14" h="244">
                  <a:moveTo>
                    <a:pt x="0" y="0"/>
                  </a:moveTo>
                  <a:cubicBezTo>
                    <a:pt x="6" y="244"/>
                    <a:pt x="6" y="244"/>
                    <a:pt x="6" y="244"/>
                  </a:cubicBezTo>
                  <a:cubicBezTo>
                    <a:pt x="8" y="244"/>
                    <a:pt x="11" y="244"/>
                    <a:pt x="14" y="244"/>
                  </a:cubicBezTo>
                  <a:cubicBezTo>
                    <a:pt x="11" y="1"/>
                    <a:pt x="11" y="1"/>
                    <a:pt x="11" y="1"/>
                  </a:cubicBezTo>
                  <a:lnTo>
                    <a:pt x="0"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7" name="Freeform 21"/>
            <p:cNvSpPr>
              <a:spLocks/>
            </p:cNvSpPr>
            <p:nvPr/>
          </p:nvSpPr>
          <p:spPr bwMode="auto">
            <a:xfrm>
              <a:off x="3095" y="2076"/>
              <a:ext cx="357" cy="356"/>
            </a:xfrm>
            <a:custGeom>
              <a:avLst/>
              <a:gdLst>
                <a:gd name="T0" fmla="*/ 0 w 357"/>
                <a:gd name="T1" fmla="*/ 0 h 356"/>
                <a:gd name="T2" fmla="*/ 21 w 357"/>
                <a:gd name="T3" fmla="*/ 356 h 356"/>
                <a:gd name="T4" fmla="*/ 357 w 357"/>
                <a:gd name="T5" fmla="*/ 356 h 356"/>
                <a:gd name="T6" fmla="*/ 343 w 357"/>
                <a:gd name="T7" fmla="*/ 11 h 356"/>
                <a:gd name="T8" fmla="*/ 0 w 357"/>
                <a:gd name="T9" fmla="*/ 0 h 356"/>
                <a:gd name="T10" fmla="*/ 0 w 357"/>
                <a:gd name="T11" fmla="*/ 0 h 356"/>
                <a:gd name="T12" fmla="*/ 0 w 357"/>
                <a:gd name="T13" fmla="*/ 0 h 356"/>
                <a:gd name="T14" fmla="*/ 0 w 357"/>
                <a:gd name="T15" fmla="*/ 0 h 356"/>
                <a:gd name="T16" fmla="*/ 0 w 357"/>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356">
                  <a:moveTo>
                    <a:pt x="0" y="0"/>
                  </a:moveTo>
                  <a:lnTo>
                    <a:pt x="21" y="356"/>
                  </a:lnTo>
                  <a:lnTo>
                    <a:pt x="357" y="356"/>
                  </a:lnTo>
                  <a:lnTo>
                    <a:pt x="343" y="11"/>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8" name="Freeform 22"/>
            <p:cNvSpPr>
              <a:spLocks/>
            </p:cNvSpPr>
            <p:nvPr/>
          </p:nvSpPr>
          <p:spPr bwMode="auto">
            <a:xfrm>
              <a:off x="3969" y="2076"/>
              <a:ext cx="355" cy="356"/>
            </a:xfrm>
            <a:custGeom>
              <a:avLst/>
              <a:gdLst>
                <a:gd name="T0" fmla="*/ 0 w 355"/>
                <a:gd name="T1" fmla="*/ 0 h 356"/>
                <a:gd name="T2" fmla="*/ 12 w 355"/>
                <a:gd name="T3" fmla="*/ 356 h 356"/>
                <a:gd name="T4" fmla="*/ 355 w 355"/>
                <a:gd name="T5" fmla="*/ 356 h 356"/>
                <a:gd name="T6" fmla="*/ 347 w 355"/>
                <a:gd name="T7" fmla="*/ 0 h 356"/>
                <a:gd name="T8" fmla="*/ 0 w 355"/>
                <a:gd name="T9" fmla="*/ 0 h 356"/>
                <a:gd name="T10" fmla="*/ 0 w 355"/>
                <a:gd name="T11" fmla="*/ 0 h 356"/>
                <a:gd name="T12" fmla="*/ 0 w 355"/>
                <a:gd name="T13" fmla="*/ 0 h 356"/>
                <a:gd name="T14" fmla="*/ 0 w 355"/>
                <a:gd name="T15" fmla="*/ 0 h 356"/>
                <a:gd name="T16" fmla="*/ 0 w 355"/>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356">
                  <a:moveTo>
                    <a:pt x="0" y="0"/>
                  </a:moveTo>
                  <a:lnTo>
                    <a:pt x="12" y="356"/>
                  </a:lnTo>
                  <a:lnTo>
                    <a:pt x="355" y="356"/>
                  </a:lnTo>
                  <a:lnTo>
                    <a:pt x="347" y="0"/>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9" name="Freeform 23"/>
            <p:cNvSpPr>
              <a:spLocks noEditPoints="1"/>
            </p:cNvSpPr>
            <p:nvPr/>
          </p:nvSpPr>
          <p:spPr bwMode="auto">
            <a:xfrm>
              <a:off x="3000" y="1608"/>
              <a:ext cx="1635" cy="479"/>
            </a:xfrm>
            <a:custGeom>
              <a:avLst/>
              <a:gdLst>
                <a:gd name="T0" fmla="*/ 310 w 692"/>
                <a:gd name="T1" fmla="*/ 0 h 203"/>
                <a:gd name="T2" fmla="*/ 310 w 692"/>
                <a:gd name="T3" fmla="*/ 0 h 203"/>
                <a:gd name="T4" fmla="*/ 310 w 692"/>
                <a:gd name="T5" fmla="*/ 0 h 203"/>
                <a:gd name="T6" fmla="*/ 310 w 692"/>
                <a:gd name="T7" fmla="*/ 0 h 203"/>
                <a:gd name="T8" fmla="*/ 310 w 692"/>
                <a:gd name="T9" fmla="*/ 0 h 203"/>
                <a:gd name="T10" fmla="*/ 251 w 692"/>
                <a:gd name="T11" fmla="*/ 25 h 203"/>
                <a:gd name="T12" fmla="*/ 15 w 692"/>
                <a:gd name="T13" fmla="*/ 131 h 203"/>
                <a:gd name="T14" fmla="*/ 0 w 692"/>
                <a:gd name="T15" fmla="*/ 138 h 203"/>
                <a:gd name="T16" fmla="*/ 0 w 692"/>
                <a:gd name="T17" fmla="*/ 157 h 203"/>
                <a:gd name="T18" fmla="*/ 115 w 692"/>
                <a:gd name="T19" fmla="*/ 105 h 203"/>
                <a:gd name="T20" fmla="*/ 308 w 692"/>
                <a:gd name="T21" fmla="*/ 16 h 203"/>
                <a:gd name="T22" fmla="*/ 309 w 692"/>
                <a:gd name="T23" fmla="*/ 9 h 203"/>
                <a:gd name="T24" fmla="*/ 309 w 692"/>
                <a:gd name="T25" fmla="*/ 7 h 203"/>
                <a:gd name="T26" fmla="*/ 309 w 692"/>
                <a:gd name="T27" fmla="*/ 9 h 203"/>
                <a:gd name="T28" fmla="*/ 309 w 692"/>
                <a:gd name="T29" fmla="*/ 9 h 203"/>
                <a:gd name="T30" fmla="*/ 308 w 692"/>
                <a:gd name="T31" fmla="*/ 16 h 203"/>
                <a:gd name="T32" fmla="*/ 321 w 692"/>
                <a:gd name="T33" fmla="*/ 21 h 203"/>
                <a:gd name="T34" fmla="*/ 538 w 692"/>
                <a:gd name="T35" fmla="*/ 131 h 203"/>
                <a:gd name="T36" fmla="*/ 674 w 692"/>
                <a:gd name="T37" fmla="*/ 194 h 203"/>
                <a:gd name="T38" fmla="*/ 674 w 692"/>
                <a:gd name="T39" fmla="*/ 194 h 203"/>
                <a:gd name="T40" fmla="*/ 692 w 692"/>
                <a:gd name="T41" fmla="*/ 203 h 203"/>
                <a:gd name="T42" fmla="*/ 692 w 692"/>
                <a:gd name="T43" fmla="*/ 184 h 203"/>
                <a:gd name="T44" fmla="*/ 310 w 692"/>
                <a:gd name="T45" fmla="*/ 0 h 203"/>
                <a:gd name="T46" fmla="*/ 193 w 692"/>
                <a:gd name="T47" fmla="*/ 56 h 203"/>
                <a:gd name="T48" fmla="*/ 193 w 692"/>
                <a:gd name="T49" fmla="*/ 57 h 203"/>
                <a:gd name="T50" fmla="*/ 193 w 692"/>
                <a:gd name="T51" fmla="*/ 57 h 203"/>
                <a:gd name="T52" fmla="*/ 193 w 692"/>
                <a:gd name="T53" fmla="*/ 56 h 203"/>
                <a:gd name="T54" fmla="*/ 198 w 692"/>
                <a:gd name="T55" fmla="*/ 54 h 203"/>
                <a:gd name="T56" fmla="*/ 193 w 692"/>
                <a:gd name="T57" fmla="*/ 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203">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0" name="Freeform 24"/>
            <p:cNvSpPr>
              <a:spLocks/>
            </p:cNvSpPr>
            <p:nvPr/>
          </p:nvSpPr>
          <p:spPr bwMode="auto">
            <a:xfrm>
              <a:off x="3473" y="3143"/>
              <a:ext cx="491" cy="12"/>
            </a:xfrm>
            <a:custGeom>
              <a:avLst/>
              <a:gdLst>
                <a:gd name="T0" fmla="*/ 34 w 208"/>
                <a:gd name="T1" fmla="*/ 0 h 5"/>
                <a:gd name="T2" fmla="*/ 0 w 208"/>
                <a:gd name="T3" fmla="*/ 0 h 5"/>
                <a:gd name="T4" fmla="*/ 0 w 208"/>
                <a:gd name="T5" fmla="*/ 5 h 5"/>
                <a:gd name="T6" fmla="*/ 36 w 208"/>
                <a:gd name="T7" fmla="*/ 5 h 5"/>
                <a:gd name="T8" fmla="*/ 208 w 208"/>
                <a:gd name="T9" fmla="*/ 4 h 5"/>
                <a:gd name="T10" fmla="*/ 208 w 208"/>
                <a:gd name="T11" fmla="*/ 0 h 5"/>
                <a:gd name="T12" fmla="*/ 205 w 208"/>
                <a:gd name="T13" fmla="*/ 0 h 5"/>
                <a:gd name="T14" fmla="*/ 34 w 20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1" name="Group 33"/>
          <p:cNvGrpSpPr>
            <a:grpSpLocks noChangeAspect="1"/>
          </p:cNvGrpSpPr>
          <p:nvPr/>
        </p:nvGrpSpPr>
        <p:grpSpPr bwMode="auto">
          <a:xfrm>
            <a:off x="1714988" y="4544219"/>
            <a:ext cx="1873268" cy="2324202"/>
            <a:chOff x="3359" y="1523"/>
            <a:chExt cx="943" cy="1170"/>
          </a:xfrm>
        </p:grpSpPr>
        <p:sp>
          <p:nvSpPr>
            <p:cNvPr id="82" name="Freeform 34"/>
            <p:cNvSpPr>
              <a:spLocks/>
            </p:cNvSpPr>
            <p:nvPr/>
          </p:nvSpPr>
          <p:spPr bwMode="auto">
            <a:xfrm>
              <a:off x="3359" y="1523"/>
              <a:ext cx="943" cy="922"/>
            </a:xfrm>
            <a:custGeom>
              <a:avLst/>
              <a:gdLst>
                <a:gd name="T0" fmla="*/ 213 w 399"/>
                <a:gd name="T1" fmla="*/ 385 h 390"/>
                <a:gd name="T2" fmla="*/ 369 w 399"/>
                <a:gd name="T3" fmla="*/ 198 h 390"/>
                <a:gd name="T4" fmla="*/ 63 w 399"/>
                <a:gd name="T5" fmla="*/ 117 h 390"/>
                <a:gd name="T6" fmla="*/ 213 w 399"/>
                <a:gd name="T7" fmla="*/ 385 h 390"/>
              </a:gdLst>
              <a:ahLst/>
              <a:cxnLst>
                <a:cxn ang="0">
                  <a:pos x="T0" y="T1"/>
                </a:cxn>
                <a:cxn ang="0">
                  <a:pos x="T2" y="T3"/>
                </a:cxn>
                <a:cxn ang="0">
                  <a:pos x="T4" y="T5"/>
                </a:cxn>
                <a:cxn ang="0">
                  <a:pos x="T6" y="T7"/>
                </a:cxn>
              </a:cxnLst>
              <a:rect l="0" t="0" r="r" b="b"/>
              <a:pathLst>
                <a:path w="399" h="39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3" name="Freeform 35"/>
            <p:cNvSpPr>
              <a:spLocks/>
            </p:cNvSpPr>
            <p:nvPr/>
          </p:nvSpPr>
          <p:spPr bwMode="auto">
            <a:xfrm>
              <a:off x="3565" y="1904"/>
              <a:ext cx="562" cy="789"/>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4" name="Freeform 36"/>
            <p:cNvSpPr>
              <a:spLocks/>
            </p:cNvSpPr>
            <p:nvPr/>
          </p:nvSpPr>
          <p:spPr bwMode="auto">
            <a:xfrm>
              <a:off x="3553" y="1620"/>
              <a:ext cx="596" cy="192"/>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5" name="Freeform 37"/>
            <p:cNvSpPr>
              <a:spLocks/>
            </p:cNvSpPr>
            <p:nvPr/>
          </p:nvSpPr>
          <p:spPr bwMode="auto">
            <a:xfrm>
              <a:off x="3407" y="1788"/>
              <a:ext cx="305" cy="661"/>
            </a:xfrm>
            <a:custGeom>
              <a:avLst/>
              <a:gdLst>
                <a:gd name="T0" fmla="*/ 92 w 129"/>
                <a:gd name="T1" fmla="*/ 257 h 280"/>
                <a:gd name="T2" fmla="*/ 89 w 129"/>
                <a:gd name="T3" fmla="*/ 220 h 280"/>
                <a:gd name="T4" fmla="*/ 50 w 129"/>
                <a:gd name="T5" fmla="*/ 234 h 280"/>
                <a:gd name="T6" fmla="*/ 64 w 129"/>
                <a:gd name="T7" fmla="*/ 186 h 280"/>
                <a:gd name="T8" fmla="*/ 30 w 129"/>
                <a:gd name="T9" fmla="*/ 184 h 280"/>
                <a:gd name="T10" fmla="*/ 45 w 129"/>
                <a:gd name="T11" fmla="*/ 146 h 280"/>
                <a:gd name="T12" fmla="*/ 11 w 129"/>
                <a:gd name="T13" fmla="*/ 133 h 280"/>
                <a:gd name="T14" fmla="*/ 48 w 129"/>
                <a:gd name="T15" fmla="*/ 104 h 280"/>
                <a:gd name="T16" fmla="*/ 16 w 129"/>
                <a:gd name="T17" fmla="*/ 82 h 280"/>
                <a:gd name="T18" fmla="*/ 45 w 129"/>
                <a:gd name="T19" fmla="*/ 64 h 280"/>
                <a:gd name="T20" fmla="*/ 28 w 129"/>
                <a:gd name="T21" fmla="*/ 35 h 280"/>
                <a:gd name="T22" fmla="*/ 47 w 129"/>
                <a:gd name="T23" fmla="*/ 15 h 280"/>
                <a:gd name="T24" fmla="*/ 72 w 129"/>
                <a:gd name="T25" fmla="*/ 8 h 280"/>
                <a:gd name="T26" fmla="*/ 23 w 129"/>
                <a:gd name="T27" fmla="*/ 25 h 280"/>
                <a:gd name="T28" fmla="*/ 35 w 129"/>
                <a:gd name="T29" fmla="*/ 62 h 280"/>
                <a:gd name="T30" fmla="*/ 8 w 129"/>
                <a:gd name="T31" fmla="*/ 84 h 280"/>
                <a:gd name="T32" fmla="*/ 34 w 129"/>
                <a:gd name="T33" fmla="*/ 106 h 280"/>
                <a:gd name="T34" fmla="*/ 1 w 129"/>
                <a:gd name="T35" fmla="*/ 140 h 280"/>
                <a:gd name="T36" fmla="*/ 34 w 129"/>
                <a:gd name="T37" fmla="*/ 154 h 280"/>
                <a:gd name="T38" fmla="*/ 22 w 129"/>
                <a:gd name="T39" fmla="*/ 187 h 280"/>
                <a:gd name="T40" fmla="*/ 53 w 129"/>
                <a:gd name="T41" fmla="*/ 190 h 280"/>
                <a:gd name="T42" fmla="*/ 41 w 129"/>
                <a:gd name="T43" fmla="*/ 237 h 280"/>
                <a:gd name="T44" fmla="*/ 80 w 129"/>
                <a:gd name="T45" fmla="*/ 231 h 280"/>
                <a:gd name="T46" fmla="*/ 100 w 129"/>
                <a:gd name="T47" fmla="*/ 273 h 280"/>
                <a:gd name="T48" fmla="*/ 129 w 129"/>
                <a:gd name="T49" fmla="*/ 249 h 280"/>
                <a:gd name="T50" fmla="*/ 92 w 129"/>
                <a:gd name="T51" fmla="*/ 25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28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6" name="Freeform 38"/>
            <p:cNvSpPr>
              <a:spLocks/>
            </p:cNvSpPr>
            <p:nvPr/>
          </p:nvSpPr>
          <p:spPr bwMode="auto">
            <a:xfrm>
              <a:off x="3884" y="1779"/>
              <a:ext cx="392" cy="666"/>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7" name="Group 43"/>
          <p:cNvGrpSpPr>
            <a:grpSpLocks noChangeAspect="1"/>
          </p:cNvGrpSpPr>
          <p:nvPr/>
        </p:nvGrpSpPr>
        <p:grpSpPr bwMode="auto">
          <a:xfrm>
            <a:off x="1168399" y="5011046"/>
            <a:ext cx="1497013" cy="1857375"/>
            <a:chOff x="3367" y="1523"/>
            <a:chExt cx="943" cy="1170"/>
          </a:xfrm>
        </p:grpSpPr>
        <p:sp>
          <p:nvSpPr>
            <p:cNvPr id="88"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9"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0"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1"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2"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3"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4" name="Group 93"/>
          <p:cNvGrpSpPr/>
          <p:nvPr/>
        </p:nvGrpSpPr>
        <p:grpSpPr>
          <a:xfrm>
            <a:off x="-21971" y="4350236"/>
            <a:ext cx="1696783" cy="2518186"/>
            <a:chOff x="-3496" y="4350236"/>
            <a:chExt cx="1696783" cy="2518186"/>
          </a:xfrm>
        </p:grpSpPr>
        <p:sp>
          <p:nvSpPr>
            <p:cNvPr id="95" name="Freeform 34"/>
            <p:cNvSpPr>
              <a:spLocks/>
            </p:cNvSpPr>
            <p:nvPr/>
          </p:nvSpPr>
          <p:spPr bwMode="auto">
            <a:xfrm>
              <a:off x="-1588" y="4440962"/>
              <a:ext cx="1615212" cy="1820141"/>
            </a:xfrm>
            <a:custGeom>
              <a:avLst/>
              <a:gdLst/>
              <a:ahLst/>
              <a:cxnLst/>
              <a:rect l="l" t="t" r="r" b="b"/>
              <a:pathLst>
                <a:path w="1615212" h="1820141">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6" name="Freeform 35"/>
            <p:cNvSpPr>
              <a:spLocks/>
            </p:cNvSpPr>
            <p:nvPr/>
          </p:nvSpPr>
          <p:spPr bwMode="auto">
            <a:xfrm>
              <a:off x="24666" y="5016746"/>
              <a:ext cx="1318938" cy="1851676"/>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7" name="Freeform 36"/>
            <p:cNvSpPr>
              <a:spLocks/>
            </p:cNvSpPr>
            <p:nvPr/>
          </p:nvSpPr>
          <p:spPr bwMode="auto">
            <a:xfrm>
              <a:off x="-3496" y="4350236"/>
              <a:ext cx="1398732" cy="450598"/>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8" name="Freeform 38"/>
            <p:cNvSpPr>
              <a:spLocks/>
            </p:cNvSpPr>
            <p:nvPr/>
          </p:nvSpPr>
          <p:spPr bwMode="auto">
            <a:xfrm>
              <a:off x="773316" y="4723387"/>
              <a:ext cx="919971" cy="1563012"/>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9" name="Group 43"/>
          <p:cNvGrpSpPr>
            <a:grpSpLocks noChangeAspect="1"/>
          </p:cNvGrpSpPr>
          <p:nvPr/>
        </p:nvGrpSpPr>
        <p:grpSpPr bwMode="auto">
          <a:xfrm>
            <a:off x="2911336" y="4572470"/>
            <a:ext cx="1850498" cy="2295951"/>
            <a:chOff x="3367" y="1523"/>
            <a:chExt cx="943" cy="1170"/>
          </a:xfrm>
        </p:grpSpPr>
        <p:sp>
          <p:nvSpPr>
            <p:cNvPr id="100"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1"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2"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3"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4"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5"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06" name="Group 105"/>
          <p:cNvGrpSpPr/>
          <p:nvPr/>
        </p:nvGrpSpPr>
        <p:grpSpPr>
          <a:xfrm rot="1576354">
            <a:off x="11125791" y="2895976"/>
            <a:ext cx="1030189" cy="1170315"/>
            <a:chOff x="11036616" y="1071278"/>
            <a:chExt cx="1030189" cy="1170315"/>
          </a:xfrm>
        </p:grpSpPr>
        <p:sp>
          <p:nvSpPr>
            <p:cNvPr id="107"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8"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9"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0"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1"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2"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3"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4"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115" name="Freeform 8"/>
          <p:cNvSpPr>
            <a:spLocks/>
          </p:cNvSpPr>
          <p:nvPr/>
        </p:nvSpPr>
        <p:spPr bwMode="auto">
          <a:xfrm>
            <a:off x="4042661" y="5351893"/>
            <a:ext cx="349250" cy="223837"/>
          </a:xfrm>
          <a:custGeom>
            <a:avLst/>
            <a:gdLst>
              <a:gd name="T0" fmla="*/ 0 w 93"/>
              <a:gd name="T1" fmla="*/ 10 h 60"/>
              <a:gd name="T2" fmla="*/ 87 w 93"/>
              <a:gd name="T3" fmla="*/ 60 h 60"/>
              <a:gd name="T4" fmla="*/ 93 w 93"/>
              <a:gd name="T5" fmla="*/ 49 h 60"/>
              <a:gd name="T6" fmla="*/ 6 w 93"/>
              <a:gd name="T7" fmla="*/ 0 h 60"/>
              <a:gd name="T8" fmla="*/ 0 w 93"/>
              <a:gd name="T9" fmla="*/ 10 h 60"/>
            </a:gdLst>
            <a:ahLst/>
            <a:cxnLst>
              <a:cxn ang="0">
                <a:pos x="T0" y="T1"/>
              </a:cxn>
              <a:cxn ang="0">
                <a:pos x="T2" y="T3"/>
              </a:cxn>
              <a:cxn ang="0">
                <a:pos x="T4" y="T5"/>
              </a:cxn>
              <a:cxn ang="0">
                <a:pos x="T6" y="T7"/>
              </a:cxn>
              <a:cxn ang="0">
                <a:pos x="T8" y="T9"/>
              </a:cxn>
            </a:cxnLst>
            <a:rect l="0" t="0" r="r" b="b"/>
            <a:pathLst>
              <a:path w="93" h="6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6" name="Freeform 115"/>
          <p:cNvSpPr/>
          <p:nvPr/>
        </p:nvSpPr>
        <p:spPr>
          <a:xfrm>
            <a:off x="-28233" y="3533670"/>
            <a:ext cx="12139450" cy="3029936"/>
          </a:xfrm>
          <a:custGeom>
            <a:avLst/>
            <a:gdLst>
              <a:gd name="connsiteX0" fmla="*/ 0 w 13022318"/>
              <a:gd name="connsiteY0" fmla="*/ 0 h 3162094"/>
              <a:gd name="connsiteX1" fmla="*/ 7662042 w 13022318"/>
              <a:gd name="connsiteY1" fmla="*/ 3137338 h 3162094"/>
              <a:gd name="connsiteX2" fmla="*/ 12328635 w 13022318"/>
              <a:gd name="connsiteY2" fmla="*/ 1450427 h 3162094"/>
              <a:gd name="connsiteX3" fmla="*/ 13022318 w 13022318"/>
              <a:gd name="connsiteY3" fmla="*/ 1166648 h 3162094"/>
              <a:gd name="connsiteX0" fmla="*/ 0 w 12328635"/>
              <a:gd name="connsiteY0" fmla="*/ 0 h 3162094"/>
              <a:gd name="connsiteX1" fmla="*/ 7662042 w 12328635"/>
              <a:gd name="connsiteY1" fmla="*/ 3137338 h 3162094"/>
              <a:gd name="connsiteX2" fmla="*/ 12328635 w 12328635"/>
              <a:gd name="connsiteY2" fmla="*/ 1450427 h 3162094"/>
              <a:gd name="connsiteX0" fmla="*/ 0 w 12155215"/>
              <a:gd name="connsiteY0" fmla="*/ 0 h 3171571"/>
              <a:gd name="connsiteX1" fmla="*/ 7662042 w 12155215"/>
              <a:gd name="connsiteY1" fmla="*/ 3137338 h 3171571"/>
              <a:gd name="connsiteX2" fmla="*/ 12155215 w 12155215"/>
              <a:gd name="connsiteY2" fmla="*/ 1639614 h 3171571"/>
              <a:gd name="connsiteX0" fmla="*/ 0 w 12155215"/>
              <a:gd name="connsiteY0" fmla="*/ 0 h 3169200"/>
              <a:gd name="connsiteX1" fmla="*/ 7662042 w 12155215"/>
              <a:gd name="connsiteY1" fmla="*/ 3137338 h 3169200"/>
              <a:gd name="connsiteX2" fmla="*/ 12155215 w 12155215"/>
              <a:gd name="connsiteY2" fmla="*/ 1639614 h 3169200"/>
              <a:gd name="connsiteX0" fmla="*/ 0 w 12155215"/>
              <a:gd name="connsiteY0" fmla="*/ 0 h 3014668"/>
              <a:gd name="connsiteX1" fmla="*/ 7173311 w 12155215"/>
              <a:gd name="connsiteY1" fmla="*/ 2979683 h 3014668"/>
              <a:gd name="connsiteX2" fmla="*/ 12155215 w 12155215"/>
              <a:gd name="connsiteY2" fmla="*/ 1639614 h 3014668"/>
              <a:gd name="connsiteX0" fmla="*/ 0 w 12155215"/>
              <a:gd name="connsiteY0" fmla="*/ 0 h 3011275"/>
              <a:gd name="connsiteX1" fmla="*/ 7173311 w 12155215"/>
              <a:gd name="connsiteY1" fmla="*/ 2979683 h 3011275"/>
              <a:gd name="connsiteX2" fmla="*/ 12155215 w 12155215"/>
              <a:gd name="connsiteY2" fmla="*/ 1639614 h 3011275"/>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39450"/>
              <a:gd name="connsiteY0" fmla="*/ 0 h 3057566"/>
              <a:gd name="connsiteX1" fmla="*/ 7598980 w 12139450"/>
              <a:gd name="connsiteY1" fmla="*/ 3026979 h 3057566"/>
              <a:gd name="connsiteX2" fmla="*/ 12139450 w 12139450"/>
              <a:gd name="connsiteY2" fmla="*/ 1576552 h 3057566"/>
              <a:gd name="connsiteX0" fmla="*/ 0 w 12139450"/>
              <a:gd name="connsiteY0" fmla="*/ 0 h 3028856"/>
              <a:gd name="connsiteX1" fmla="*/ 7598980 w 12139450"/>
              <a:gd name="connsiteY1" fmla="*/ 3026979 h 3028856"/>
              <a:gd name="connsiteX2" fmla="*/ 12139450 w 12139450"/>
              <a:gd name="connsiteY2" fmla="*/ 1576552 h 3028856"/>
              <a:gd name="connsiteX0" fmla="*/ 0 w 12139450"/>
              <a:gd name="connsiteY0" fmla="*/ 0 h 3027100"/>
              <a:gd name="connsiteX1" fmla="*/ 7598980 w 12139450"/>
              <a:gd name="connsiteY1" fmla="*/ 3026979 h 3027100"/>
              <a:gd name="connsiteX2" fmla="*/ 12139450 w 12139450"/>
              <a:gd name="connsiteY2" fmla="*/ 1576552 h 3027100"/>
              <a:gd name="connsiteX0" fmla="*/ 0 w 12139450"/>
              <a:gd name="connsiteY0" fmla="*/ 0 h 3029936"/>
              <a:gd name="connsiteX1" fmla="*/ 7598980 w 12139450"/>
              <a:gd name="connsiteY1" fmla="*/ 3026979 h 3029936"/>
              <a:gd name="connsiteX2" fmla="*/ 12139450 w 12139450"/>
              <a:gd name="connsiteY2" fmla="*/ 1576552 h 3029936"/>
            </a:gdLst>
            <a:ahLst/>
            <a:cxnLst>
              <a:cxn ang="0">
                <a:pos x="connsiteX0" y="connsiteY0"/>
              </a:cxn>
              <a:cxn ang="0">
                <a:pos x="connsiteX1" y="connsiteY1"/>
              </a:cxn>
              <a:cxn ang="0">
                <a:pos x="connsiteX2" y="connsiteY2"/>
              </a:cxn>
            </a:cxnLst>
            <a:rect l="l" t="t" r="r" b="b"/>
            <a:pathLst>
              <a:path w="12139450" h="3029936">
                <a:moveTo>
                  <a:pt x="0" y="0"/>
                </a:moveTo>
                <a:cubicBezTo>
                  <a:pt x="2929759" y="344215"/>
                  <a:pt x="5071240" y="2953407"/>
                  <a:pt x="7598980" y="3026979"/>
                </a:cubicBezTo>
                <a:cubicBezTo>
                  <a:pt x="10126720" y="3100551"/>
                  <a:pt x="11782099" y="1778876"/>
                  <a:pt x="12139450" y="1576552"/>
                </a:cubicBezTo>
              </a:path>
            </a:pathLst>
          </a:custGeom>
          <a:noFill/>
          <a:ln w="38100">
            <a:solidFill>
              <a:srgbClr val="F9D4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7" name="Group 116"/>
          <p:cNvGrpSpPr/>
          <p:nvPr/>
        </p:nvGrpSpPr>
        <p:grpSpPr>
          <a:xfrm rot="198573">
            <a:off x="1199275" y="2684218"/>
            <a:ext cx="2154692" cy="1686565"/>
            <a:chOff x="1175948" y="2708421"/>
            <a:chExt cx="2159248" cy="1690131"/>
          </a:xfrm>
        </p:grpSpPr>
        <p:sp>
          <p:nvSpPr>
            <p:cNvPr id="118" name="Freeform 324"/>
            <p:cNvSpPr>
              <a:spLocks/>
            </p:cNvSpPr>
            <p:nvPr/>
          </p:nvSpPr>
          <p:spPr bwMode="auto">
            <a:xfrm rot="1365846">
              <a:off x="2670688" y="3669154"/>
              <a:ext cx="638832" cy="573399"/>
            </a:xfrm>
            <a:custGeom>
              <a:avLst/>
              <a:gdLst>
                <a:gd name="T0" fmla="*/ 0 w 157"/>
                <a:gd name="T1" fmla="*/ 16 h 141"/>
                <a:gd name="T2" fmla="*/ 137 w 157"/>
                <a:gd name="T3" fmla="*/ 17 h 141"/>
                <a:gd name="T4" fmla="*/ 157 w 157"/>
                <a:gd name="T5" fmla="*/ 138 h 141"/>
                <a:gd name="T6" fmla="*/ 99 w 157"/>
                <a:gd name="T7" fmla="*/ 141 h 141"/>
                <a:gd name="T8" fmla="*/ 20 w 157"/>
                <a:gd name="T9" fmla="*/ 74 h 141"/>
                <a:gd name="T10" fmla="*/ 0 w 157"/>
                <a:gd name="T11" fmla="*/ 16 h 141"/>
                <a:gd name="T12" fmla="*/ 0 w 157"/>
                <a:gd name="T13" fmla="*/ 16 h 141"/>
              </a:gdLst>
              <a:ahLst/>
              <a:cxnLst>
                <a:cxn ang="0">
                  <a:pos x="T0" y="T1"/>
                </a:cxn>
                <a:cxn ang="0">
                  <a:pos x="T2" y="T3"/>
                </a:cxn>
                <a:cxn ang="0">
                  <a:pos x="T4" y="T5"/>
                </a:cxn>
                <a:cxn ang="0">
                  <a:pos x="T6" y="T7"/>
                </a:cxn>
                <a:cxn ang="0">
                  <a:pos x="T8" y="T9"/>
                </a:cxn>
                <a:cxn ang="0">
                  <a:pos x="T10" y="T11"/>
                </a:cxn>
                <a:cxn ang="0">
                  <a:pos x="T12" y="T13"/>
                </a:cxn>
              </a:cxnLst>
              <a:rect l="0" t="0" r="r" b="b"/>
              <a:pathLst>
                <a:path w="157" h="141">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 name="Freeform 325"/>
            <p:cNvSpPr>
              <a:spLocks/>
            </p:cNvSpPr>
            <p:nvPr/>
          </p:nvSpPr>
          <p:spPr bwMode="auto">
            <a:xfrm rot="1365846">
              <a:off x="1191522" y="2789483"/>
              <a:ext cx="1833843" cy="1150242"/>
            </a:xfrm>
            <a:custGeom>
              <a:avLst/>
              <a:gdLst>
                <a:gd name="T0" fmla="*/ 9 w 451"/>
                <a:gd name="T1" fmla="*/ 66 h 283"/>
                <a:gd name="T2" fmla="*/ 427 w 451"/>
                <a:gd name="T3" fmla="*/ 29 h 283"/>
                <a:gd name="T4" fmla="*/ 451 w 451"/>
                <a:gd name="T5" fmla="*/ 197 h 283"/>
                <a:gd name="T6" fmla="*/ 389 w 451"/>
                <a:gd name="T7" fmla="*/ 219 h 283"/>
                <a:gd name="T8" fmla="*/ 375 w 451"/>
                <a:gd name="T9" fmla="*/ 267 h 283"/>
                <a:gd name="T10" fmla="*/ 209 w 451"/>
                <a:gd name="T11" fmla="*/ 274 h 283"/>
                <a:gd name="T12" fmla="*/ 135 w 451"/>
                <a:gd name="T13" fmla="*/ 213 h 283"/>
                <a:gd name="T14" fmla="*/ 78 w 451"/>
                <a:gd name="T15" fmla="*/ 281 h 283"/>
                <a:gd name="T16" fmla="*/ 18 w 451"/>
                <a:gd name="T17" fmla="*/ 283 h 283"/>
                <a:gd name="T18" fmla="*/ 9 w 451"/>
                <a:gd name="T19" fmla="*/ 6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83">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 name="Freeform 326"/>
            <p:cNvSpPr>
              <a:spLocks/>
            </p:cNvSpPr>
            <p:nvPr/>
          </p:nvSpPr>
          <p:spPr bwMode="auto">
            <a:xfrm rot="1365846">
              <a:off x="2723337" y="3180089"/>
              <a:ext cx="292726" cy="447699"/>
            </a:xfrm>
            <a:custGeom>
              <a:avLst/>
              <a:gdLst>
                <a:gd name="T0" fmla="*/ 72 w 72"/>
                <a:gd name="T1" fmla="*/ 109 h 110"/>
                <a:gd name="T2" fmla="*/ 8 w 72"/>
                <a:gd name="T3" fmla="*/ 110 h 110"/>
                <a:gd name="T4" fmla="*/ 0 w 72"/>
                <a:gd name="T5" fmla="*/ 11 h 110"/>
                <a:gd name="T6" fmla="*/ 55 w 72"/>
                <a:gd name="T7" fmla="*/ 16 h 110"/>
                <a:gd name="T8" fmla="*/ 72 w 72"/>
                <a:gd name="T9" fmla="*/ 109 h 110"/>
              </a:gdLst>
              <a:ahLst/>
              <a:cxnLst>
                <a:cxn ang="0">
                  <a:pos x="T0" y="T1"/>
                </a:cxn>
                <a:cxn ang="0">
                  <a:pos x="T2" y="T3"/>
                </a:cxn>
                <a:cxn ang="0">
                  <a:pos x="T4" y="T5"/>
                </a:cxn>
                <a:cxn ang="0">
                  <a:pos x="T6" y="T7"/>
                </a:cxn>
                <a:cxn ang="0">
                  <a:pos x="T8" y="T9"/>
                </a:cxn>
              </a:cxnLst>
              <a:rect l="0" t="0" r="r" b="b"/>
              <a:pathLst>
                <a:path w="72" h="11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 name="Freeform 327"/>
            <p:cNvSpPr>
              <a:spLocks/>
            </p:cNvSpPr>
            <p:nvPr/>
          </p:nvSpPr>
          <p:spPr bwMode="auto">
            <a:xfrm rot="1365846">
              <a:off x="1354793" y="2845601"/>
              <a:ext cx="1105472" cy="495913"/>
            </a:xfrm>
            <a:custGeom>
              <a:avLst/>
              <a:gdLst>
                <a:gd name="T0" fmla="*/ 266 w 272"/>
                <a:gd name="T1" fmla="*/ 0 h 122"/>
                <a:gd name="T2" fmla="*/ 272 w 272"/>
                <a:gd name="T3" fmla="*/ 98 h 122"/>
                <a:gd name="T4" fmla="*/ 8 w 272"/>
                <a:gd name="T5" fmla="*/ 122 h 122"/>
                <a:gd name="T6" fmla="*/ 10 w 272"/>
                <a:gd name="T7" fmla="*/ 31 h 122"/>
                <a:gd name="T8" fmla="*/ 266 w 272"/>
                <a:gd name="T9" fmla="*/ 0 h 122"/>
              </a:gdLst>
              <a:ahLst/>
              <a:cxnLst>
                <a:cxn ang="0">
                  <a:pos x="T0" y="T1"/>
                </a:cxn>
                <a:cxn ang="0">
                  <a:pos x="T2" y="T3"/>
                </a:cxn>
                <a:cxn ang="0">
                  <a:pos x="T4" y="T5"/>
                </a:cxn>
                <a:cxn ang="0">
                  <a:pos x="T6" y="T7"/>
                </a:cxn>
                <a:cxn ang="0">
                  <a:pos x="T8" y="T9"/>
                </a:cxn>
              </a:cxnLst>
              <a:rect l="0" t="0" r="r" b="b"/>
              <a:pathLst>
                <a:path w="272" h="12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2" name="Freeform 328"/>
            <p:cNvSpPr>
              <a:spLocks/>
            </p:cNvSpPr>
            <p:nvPr/>
          </p:nvSpPr>
          <p:spPr bwMode="auto">
            <a:xfrm rot="1365846">
              <a:off x="1633316" y="2806621"/>
              <a:ext cx="44770" cy="439089"/>
            </a:xfrm>
            <a:custGeom>
              <a:avLst/>
              <a:gdLst>
                <a:gd name="T0" fmla="*/ 0 w 26"/>
                <a:gd name="T1" fmla="*/ 5 h 255"/>
                <a:gd name="T2" fmla="*/ 12 w 26"/>
                <a:gd name="T3" fmla="*/ 246 h 255"/>
                <a:gd name="T4" fmla="*/ 26 w 26"/>
                <a:gd name="T5" fmla="*/ 255 h 255"/>
                <a:gd name="T6" fmla="*/ 16 w 26"/>
                <a:gd name="T7" fmla="*/ 0 h 255"/>
                <a:gd name="T8" fmla="*/ 0 w 26"/>
                <a:gd name="T9" fmla="*/ 5 h 255"/>
                <a:gd name="T10" fmla="*/ 0 w 26"/>
                <a:gd name="T11" fmla="*/ 5 h 255"/>
                <a:gd name="T12" fmla="*/ 0 w 26"/>
                <a:gd name="T13" fmla="*/ 5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5"/>
                  </a:moveTo>
                  <a:lnTo>
                    <a:pt x="12" y="246"/>
                  </a:lnTo>
                  <a:lnTo>
                    <a:pt x="26" y="255"/>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3" name="Freeform 329"/>
            <p:cNvSpPr>
              <a:spLocks/>
            </p:cNvSpPr>
            <p:nvPr/>
          </p:nvSpPr>
          <p:spPr bwMode="auto">
            <a:xfrm rot="1365846">
              <a:off x="1905653" y="2884191"/>
              <a:ext cx="39604" cy="435646"/>
            </a:xfrm>
            <a:custGeom>
              <a:avLst/>
              <a:gdLst>
                <a:gd name="T0" fmla="*/ 0 w 23"/>
                <a:gd name="T1" fmla="*/ 5 h 253"/>
                <a:gd name="T2" fmla="*/ 7 w 23"/>
                <a:gd name="T3" fmla="*/ 246 h 253"/>
                <a:gd name="T4" fmla="*/ 23 w 23"/>
                <a:gd name="T5" fmla="*/ 253 h 253"/>
                <a:gd name="T6" fmla="*/ 16 w 23"/>
                <a:gd name="T7" fmla="*/ 0 h 253"/>
                <a:gd name="T8" fmla="*/ 0 w 23"/>
                <a:gd name="T9" fmla="*/ 5 h 253"/>
                <a:gd name="T10" fmla="*/ 0 w 23"/>
                <a:gd name="T11" fmla="*/ 5 h 253"/>
                <a:gd name="T12" fmla="*/ 0 w 23"/>
                <a:gd name="T13" fmla="*/ 5 h 253"/>
              </a:gdLst>
              <a:ahLst/>
              <a:cxnLst>
                <a:cxn ang="0">
                  <a:pos x="T0" y="T1"/>
                </a:cxn>
                <a:cxn ang="0">
                  <a:pos x="T2" y="T3"/>
                </a:cxn>
                <a:cxn ang="0">
                  <a:pos x="T4" y="T5"/>
                </a:cxn>
                <a:cxn ang="0">
                  <a:pos x="T6" y="T7"/>
                </a:cxn>
                <a:cxn ang="0">
                  <a:pos x="T8" y="T9"/>
                </a:cxn>
                <a:cxn ang="0">
                  <a:pos x="T10" y="T11"/>
                </a:cxn>
                <a:cxn ang="0">
                  <a:pos x="T12" y="T13"/>
                </a:cxn>
              </a:cxnLst>
              <a:rect l="0" t="0" r="r" b="b"/>
              <a:pathLst>
                <a:path w="23" h="253">
                  <a:moveTo>
                    <a:pt x="0" y="5"/>
                  </a:moveTo>
                  <a:lnTo>
                    <a:pt x="7" y="246"/>
                  </a:lnTo>
                  <a:lnTo>
                    <a:pt x="23" y="253"/>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4" name="Freeform 330"/>
            <p:cNvSpPr>
              <a:spLocks/>
            </p:cNvSpPr>
            <p:nvPr/>
          </p:nvSpPr>
          <p:spPr bwMode="auto">
            <a:xfrm rot="1365846">
              <a:off x="2145420" y="2952419"/>
              <a:ext cx="44770" cy="439089"/>
            </a:xfrm>
            <a:custGeom>
              <a:avLst/>
              <a:gdLst>
                <a:gd name="T0" fmla="*/ 0 w 26"/>
                <a:gd name="T1" fmla="*/ 4 h 255"/>
                <a:gd name="T2" fmla="*/ 9 w 26"/>
                <a:gd name="T3" fmla="*/ 248 h 255"/>
                <a:gd name="T4" fmla="*/ 26 w 26"/>
                <a:gd name="T5" fmla="*/ 255 h 255"/>
                <a:gd name="T6" fmla="*/ 16 w 26"/>
                <a:gd name="T7" fmla="*/ 0 h 255"/>
                <a:gd name="T8" fmla="*/ 0 w 26"/>
                <a:gd name="T9" fmla="*/ 4 h 255"/>
                <a:gd name="T10" fmla="*/ 0 w 26"/>
                <a:gd name="T11" fmla="*/ 4 h 255"/>
                <a:gd name="T12" fmla="*/ 0 w 26"/>
                <a:gd name="T13" fmla="*/ 4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4"/>
                  </a:moveTo>
                  <a:lnTo>
                    <a:pt x="9" y="248"/>
                  </a:lnTo>
                  <a:lnTo>
                    <a:pt x="26" y="255"/>
                  </a:lnTo>
                  <a:lnTo>
                    <a:pt x="16" y="0"/>
                  </a:lnTo>
                  <a:lnTo>
                    <a:pt x="0" y="4"/>
                  </a:lnTo>
                  <a:lnTo>
                    <a:pt x="0" y="4"/>
                  </a:lnTo>
                  <a:lnTo>
                    <a:pt x="0" y="4"/>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5" name="Freeform 331"/>
            <p:cNvSpPr>
              <a:spLocks/>
            </p:cNvSpPr>
            <p:nvPr/>
          </p:nvSpPr>
          <p:spPr bwMode="auto">
            <a:xfrm rot="1365846">
              <a:off x="1340987" y="3491177"/>
              <a:ext cx="490747" cy="490747"/>
            </a:xfrm>
            <a:custGeom>
              <a:avLst/>
              <a:gdLst>
                <a:gd name="T0" fmla="*/ 106 w 121"/>
                <a:gd name="T1" fmla="*/ 33 h 121"/>
                <a:gd name="T2" fmla="*/ 88 w 121"/>
                <a:gd name="T3" fmla="*/ 106 h 121"/>
                <a:gd name="T4" fmla="*/ 15 w 121"/>
                <a:gd name="T5" fmla="*/ 88 h 121"/>
                <a:gd name="T6" fmla="*/ 33 w 121"/>
                <a:gd name="T7" fmla="*/ 15 h 121"/>
                <a:gd name="T8" fmla="*/ 106 w 121"/>
                <a:gd name="T9" fmla="*/ 33 h 121"/>
              </a:gdLst>
              <a:ahLst/>
              <a:cxnLst>
                <a:cxn ang="0">
                  <a:pos x="T0" y="T1"/>
                </a:cxn>
                <a:cxn ang="0">
                  <a:pos x="T2" y="T3"/>
                </a:cxn>
                <a:cxn ang="0">
                  <a:pos x="T4" y="T5"/>
                </a:cxn>
                <a:cxn ang="0">
                  <a:pos x="T6" y="T7"/>
                </a:cxn>
                <a:cxn ang="0">
                  <a:pos x="T8" y="T9"/>
                </a:cxn>
              </a:cxnLst>
              <a:rect l="0" t="0" r="r" b="b"/>
              <a:pathLst>
                <a:path w="121" h="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6" name="Freeform 332"/>
            <p:cNvSpPr>
              <a:spLocks/>
            </p:cNvSpPr>
            <p:nvPr/>
          </p:nvSpPr>
          <p:spPr bwMode="auto">
            <a:xfrm rot="1365846">
              <a:off x="2467010" y="3902639"/>
              <a:ext cx="492469" cy="495913"/>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7" name="Freeform 333"/>
            <p:cNvSpPr>
              <a:spLocks/>
            </p:cNvSpPr>
            <p:nvPr/>
          </p:nvSpPr>
          <p:spPr bwMode="auto">
            <a:xfrm rot="1365846">
              <a:off x="1323823" y="3146519"/>
              <a:ext cx="256566" cy="30995"/>
            </a:xfrm>
            <a:custGeom>
              <a:avLst/>
              <a:gdLst>
                <a:gd name="T0" fmla="*/ 3 w 149"/>
                <a:gd name="T1" fmla="*/ 18 h 18"/>
                <a:gd name="T2" fmla="*/ 149 w 149"/>
                <a:gd name="T3" fmla="*/ 9 h 18"/>
                <a:gd name="T4" fmla="*/ 144 w 149"/>
                <a:gd name="T5" fmla="*/ 0 h 18"/>
                <a:gd name="T6" fmla="*/ 0 w 149"/>
                <a:gd name="T7" fmla="*/ 11 h 18"/>
                <a:gd name="T8" fmla="*/ 3 w 149"/>
                <a:gd name="T9" fmla="*/ 18 h 18"/>
                <a:gd name="T10" fmla="*/ 3 w 149"/>
                <a:gd name="T11" fmla="*/ 18 h 18"/>
                <a:gd name="T12" fmla="*/ 3 w 149"/>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49" h="18">
                  <a:moveTo>
                    <a:pt x="3" y="18"/>
                  </a:moveTo>
                  <a:lnTo>
                    <a:pt x="149" y="9"/>
                  </a:lnTo>
                  <a:lnTo>
                    <a:pt x="144" y="0"/>
                  </a:lnTo>
                  <a:lnTo>
                    <a:pt x="0" y="11"/>
                  </a:lnTo>
                  <a:lnTo>
                    <a:pt x="3" y="18"/>
                  </a:lnTo>
                  <a:lnTo>
                    <a:pt x="3" y="18"/>
                  </a:lnTo>
                  <a:lnTo>
                    <a:pt x="3" y="18"/>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8" name="Freeform 334"/>
            <p:cNvSpPr>
              <a:spLocks/>
            </p:cNvSpPr>
            <p:nvPr/>
          </p:nvSpPr>
          <p:spPr bwMode="auto">
            <a:xfrm rot="1365846">
              <a:off x="1593426" y="3229062"/>
              <a:ext cx="261732" cy="32716"/>
            </a:xfrm>
            <a:custGeom>
              <a:avLst/>
              <a:gdLst>
                <a:gd name="T0" fmla="*/ 5 w 152"/>
                <a:gd name="T1" fmla="*/ 19 h 19"/>
                <a:gd name="T2" fmla="*/ 152 w 152"/>
                <a:gd name="T3" fmla="*/ 9 h 19"/>
                <a:gd name="T4" fmla="*/ 149 w 152"/>
                <a:gd name="T5" fmla="*/ 0 h 19"/>
                <a:gd name="T6" fmla="*/ 0 w 152"/>
                <a:gd name="T7" fmla="*/ 12 h 19"/>
                <a:gd name="T8" fmla="*/ 5 w 152"/>
                <a:gd name="T9" fmla="*/ 19 h 19"/>
                <a:gd name="T10" fmla="*/ 5 w 152"/>
                <a:gd name="T11" fmla="*/ 19 h 19"/>
                <a:gd name="T12" fmla="*/ 5 w 15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52" h="19">
                  <a:moveTo>
                    <a:pt x="5" y="19"/>
                  </a:moveTo>
                  <a:lnTo>
                    <a:pt x="152" y="9"/>
                  </a:lnTo>
                  <a:lnTo>
                    <a:pt x="149" y="0"/>
                  </a:lnTo>
                  <a:lnTo>
                    <a:pt x="0" y="12"/>
                  </a:lnTo>
                  <a:lnTo>
                    <a:pt x="5" y="19"/>
                  </a:lnTo>
                  <a:lnTo>
                    <a:pt x="5" y="19"/>
                  </a:lnTo>
                  <a:lnTo>
                    <a:pt x="5" y="1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9" name="Freeform 335"/>
            <p:cNvSpPr>
              <a:spLocks/>
            </p:cNvSpPr>
            <p:nvPr/>
          </p:nvSpPr>
          <p:spPr bwMode="auto">
            <a:xfrm rot="1365846">
              <a:off x="1861591" y="3306798"/>
              <a:ext cx="239347" cy="27551"/>
            </a:xfrm>
            <a:custGeom>
              <a:avLst/>
              <a:gdLst>
                <a:gd name="T0" fmla="*/ 5 w 139"/>
                <a:gd name="T1" fmla="*/ 16 h 16"/>
                <a:gd name="T2" fmla="*/ 139 w 139"/>
                <a:gd name="T3" fmla="*/ 9 h 16"/>
                <a:gd name="T4" fmla="*/ 137 w 139"/>
                <a:gd name="T5" fmla="*/ 0 h 16"/>
                <a:gd name="T6" fmla="*/ 0 w 139"/>
                <a:gd name="T7" fmla="*/ 9 h 16"/>
                <a:gd name="T8" fmla="*/ 5 w 139"/>
                <a:gd name="T9" fmla="*/ 16 h 16"/>
                <a:gd name="T10" fmla="*/ 5 w 139"/>
                <a:gd name="T11" fmla="*/ 16 h 16"/>
                <a:gd name="T12" fmla="*/ 5 w 13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9" h="16">
                  <a:moveTo>
                    <a:pt x="5" y="16"/>
                  </a:moveTo>
                  <a:lnTo>
                    <a:pt x="139" y="9"/>
                  </a:lnTo>
                  <a:lnTo>
                    <a:pt x="137" y="0"/>
                  </a:lnTo>
                  <a:lnTo>
                    <a:pt x="0" y="9"/>
                  </a:lnTo>
                  <a:lnTo>
                    <a:pt x="5" y="16"/>
                  </a:lnTo>
                  <a:lnTo>
                    <a:pt x="5" y="16"/>
                  </a:lnTo>
                  <a:lnTo>
                    <a:pt x="5" y="16"/>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0" name="Freeform 336"/>
            <p:cNvSpPr>
              <a:spLocks/>
            </p:cNvSpPr>
            <p:nvPr/>
          </p:nvSpPr>
          <p:spPr bwMode="auto">
            <a:xfrm rot="1365846">
              <a:off x="2098754" y="3381077"/>
              <a:ext cx="268619" cy="36160"/>
            </a:xfrm>
            <a:custGeom>
              <a:avLst/>
              <a:gdLst>
                <a:gd name="T0" fmla="*/ 5 w 156"/>
                <a:gd name="T1" fmla="*/ 21 h 21"/>
                <a:gd name="T2" fmla="*/ 156 w 156"/>
                <a:gd name="T3" fmla="*/ 12 h 21"/>
                <a:gd name="T4" fmla="*/ 154 w 156"/>
                <a:gd name="T5" fmla="*/ 0 h 21"/>
                <a:gd name="T6" fmla="*/ 0 w 156"/>
                <a:gd name="T7" fmla="*/ 14 h 21"/>
                <a:gd name="T8" fmla="*/ 5 w 156"/>
                <a:gd name="T9" fmla="*/ 21 h 21"/>
                <a:gd name="T10" fmla="*/ 5 w 156"/>
                <a:gd name="T11" fmla="*/ 21 h 21"/>
                <a:gd name="T12" fmla="*/ 5 w 15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56" h="21">
                  <a:moveTo>
                    <a:pt x="5" y="21"/>
                  </a:moveTo>
                  <a:lnTo>
                    <a:pt x="156" y="12"/>
                  </a:lnTo>
                  <a:lnTo>
                    <a:pt x="154" y="0"/>
                  </a:lnTo>
                  <a:lnTo>
                    <a:pt x="0" y="14"/>
                  </a:lnTo>
                  <a:lnTo>
                    <a:pt x="5" y="21"/>
                  </a:lnTo>
                  <a:lnTo>
                    <a:pt x="5" y="21"/>
                  </a:lnTo>
                  <a:lnTo>
                    <a:pt x="5"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1" name="Freeform 337"/>
            <p:cNvSpPr>
              <a:spLocks/>
            </p:cNvSpPr>
            <p:nvPr/>
          </p:nvSpPr>
          <p:spPr bwMode="auto">
            <a:xfrm rot="1365846">
              <a:off x="2402558" y="3059277"/>
              <a:ext cx="29273" cy="402929"/>
            </a:xfrm>
            <a:custGeom>
              <a:avLst/>
              <a:gdLst>
                <a:gd name="T0" fmla="*/ 17 w 17"/>
                <a:gd name="T1" fmla="*/ 229 h 234"/>
                <a:gd name="T2" fmla="*/ 9 w 17"/>
                <a:gd name="T3" fmla="*/ 0 h 234"/>
                <a:gd name="T4" fmla="*/ 0 w 17"/>
                <a:gd name="T5" fmla="*/ 2 h 234"/>
                <a:gd name="T6" fmla="*/ 9 w 17"/>
                <a:gd name="T7" fmla="*/ 234 h 234"/>
                <a:gd name="T8" fmla="*/ 17 w 17"/>
                <a:gd name="T9" fmla="*/ 229 h 234"/>
                <a:gd name="T10" fmla="*/ 17 w 17"/>
                <a:gd name="T11" fmla="*/ 229 h 234"/>
                <a:gd name="T12" fmla="*/ 17 w 17"/>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7" h="234">
                  <a:moveTo>
                    <a:pt x="17" y="229"/>
                  </a:moveTo>
                  <a:lnTo>
                    <a:pt x="9" y="0"/>
                  </a:lnTo>
                  <a:lnTo>
                    <a:pt x="0" y="2"/>
                  </a:lnTo>
                  <a:lnTo>
                    <a:pt x="9" y="234"/>
                  </a:lnTo>
                  <a:lnTo>
                    <a:pt x="17" y="229"/>
                  </a:lnTo>
                  <a:lnTo>
                    <a:pt x="17" y="229"/>
                  </a:lnTo>
                  <a:lnTo>
                    <a:pt x="17"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2" name="Freeform 338"/>
            <p:cNvSpPr>
              <a:spLocks/>
            </p:cNvSpPr>
            <p:nvPr/>
          </p:nvSpPr>
          <p:spPr bwMode="auto">
            <a:xfrm rot="1365846">
              <a:off x="2135619" y="2970393"/>
              <a:ext cx="32716" cy="402929"/>
            </a:xfrm>
            <a:custGeom>
              <a:avLst/>
              <a:gdLst>
                <a:gd name="T0" fmla="*/ 19 w 19"/>
                <a:gd name="T1" fmla="*/ 229 h 234"/>
                <a:gd name="T2" fmla="*/ 12 w 19"/>
                <a:gd name="T3" fmla="*/ 0 h 234"/>
                <a:gd name="T4" fmla="*/ 0 w 19"/>
                <a:gd name="T5" fmla="*/ 2 h 234"/>
                <a:gd name="T6" fmla="*/ 12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2" y="0"/>
                  </a:lnTo>
                  <a:lnTo>
                    <a:pt x="0" y="2"/>
                  </a:lnTo>
                  <a:lnTo>
                    <a:pt x="12"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3" name="Freeform 339"/>
            <p:cNvSpPr>
              <a:spLocks/>
            </p:cNvSpPr>
            <p:nvPr/>
          </p:nvSpPr>
          <p:spPr bwMode="auto">
            <a:xfrm rot="1365846">
              <a:off x="1894474" y="2895346"/>
              <a:ext cx="32716" cy="402929"/>
            </a:xfrm>
            <a:custGeom>
              <a:avLst/>
              <a:gdLst>
                <a:gd name="T0" fmla="*/ 19 w 19"/>
                <a:gd name="T1" fmla="*/ 231 h 234"/>
                <a:gd name="T2" fmla="*/ 9 w 19"/>
                <a:gd name="T3" fmla="*/ 0 h 234"/>
                <a:gd name="T4" fmla="*/ 0 w 19"/>
                <a:gd name="T5" fmla="*/ 5 h 234"/>
                <a:gd name="T6" fmla="*/ 11 w 19"/>
                <a:gd name="T7" fmla="*/ 234 h 234"/>
                <a:gd name="T8" fmla="*/ 19 w 19"/>
                <a:gd name="T9" fmla="*/ 231 h 234"/>
                <a:gd name="T10" fmla="*/ 19 w 19"/>
                <a:gd name="T11" fmla="*/ 231 h 234"/>
                <a:gd name="T12" fmla="*/ 19 w 1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31"/>
                  </a:moveTo>
                  <a:lnTo>
                    <a:pt x="9" y="0"/>
                  </a:lnTo>
                  <a:lnTo>
                    <a:pt x="0" y="5"/>
                  </a:lnTo>
                  <a:lnTo>
                    <a:pt x="11" y="234"/>
                  </a:lnTo>
                  <a:lnTo>
                    <a:pt x="19" y="231"/>
                  </a:lnTo>
                  <a:lnTo>
                    <a:pt x="19" y="231"/>
                  </a:lnTo>
                  <a:lnTo>
                    <a:pt x="19" y="23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 name="Freeform 340"/>
            <p:cNvSpPr>
              <a:spLocks/>
            </p:cNvSpPr>
            <p:nvPr/>
          </p:nvSpPr>
          <p:spPr bwMode="auto">
            <a:xfrm rot="1365846">
              <a:off x="1623005" y="2816911"/>
              <a:ext cx="32716" cy="402929"/>
            </a:xfrm>
            <a:custGeom>
              <a:avLst/>
              <a:gdLst>
                <a:gd name="T0" fmla="*/ 19 w 19"/>
                <a:gd name="T1" fmla="*/ 229 h 234"/>
                <a:gd name="T2" fmla="*/ 11 w 19"/>
                <a:gd name="T3" fmla="*/ 0 h 234"/>
                <a:gd name="T4" fmla="*/ 0 w 19"/>
                <a:gd name="T5" fmla="*/ 0 h 234"/>
                <a:gd name="T6" fmla="*/ 11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1" y="0"/>
                  </a:lnTo>
                  <a:lnTo>
                    <a:pt x="0" y="0"/>
                  </a:lnTo>
                  <a:lnTo>
                    <a:pt x="11"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5" name="Freeform 341"/>
            <p:cNvSpPr>
              <a:spLocks/>
            </p:cNvSpPr>
            <p:nvPr/>
          </p:nvSpPr>
          <p:spPr bwMode="auto">
            <a:xfrm rot="1365846">
              <a:off x="2682438" y="3610644"/>
              <a:ext cx="275507" cy="36160"/>
            </a:xfrm>
            <a:custGeom>
              <a:avLst/>
              <a:gdLst>
                <a:gd name="T0" fmla="*/ 4 w 160"/>
                <a:gd name="T1" fmla="*/ 21 h 21"/>
                <a:gd name="T2" fmla="*/ 160 w 160"/>
                <a:gd name="T3" fmla="*/ 9 h 21"/>
                <a:gd name="T4" fmla="*/ 153 w 160"/>
                <a:gd name="T5" fmla="*/ 0 h 21"/>
                <a:gd name="T6" fmla="*/ 0 w 160"/>
                <a:gd name="T7" fmla="*/ 11 h 21"/>
                <a:gd name="T8" fmla="*/ 4 w 160"/>
                <a:gd name="T9" fmla="*/ 21 h 21"/>
                <a:gd name="T10" fmla="*/ 4 w 160"/>
                <a:gd name="T11" fmla="*/ 21 h 21"/>
                <a:gd name="T12" fmla="*/ 4 w 16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0" h="21">
                  <a:moveTo>
                    <a:pt x="4" y="21"/>
                  </a:moveTo>
                  <a:lnTo>
                    <a:pt x="160" y="9"/>
                  </a:lnTo>
                  <a:lnTo>
                    <a:pt x="153" y="0"/>
                  </a:lnTo>
                  <a:lnTo>
                    <a:pt x="0" y="11"/>
                  </a:lnTo>
                  <a:lnTo>
                    <a:pt x="4" y="21"/>
                  </a:lnTo>
                  <a:lnTo>
                    <a:pt x="4" y="21"/>
                  </a:lnTo>
                  <a:lnTo>
                    <a:pt x="4"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6" name="Freeform 342"/>
            <p:cNvSpPr>
              <a:spLocks/>
            </p:cNvSpPr>
            <p:nvPr/>
          </p:nvSpPr>
          <p:spPr bwMode="auto">
            <a:xfrm rot="1365846">
              <a:off x="1175948" y="3368306"/>
              <a:ext cx="1227728" cy="158417"/>
            </a:xfrm>
            <a:custGeom>
              <a:avLst/>
              <a:gdLst>
                <a:gd name="T0" fmla="*/ 0 w 713"/>
                <a:gd name="T1" fmla="*/ 45 h 92"/>
                <a:gd name="T2" fmla="*/ 706 w 713"/>
                <a:gd name="T3" fmla="*/ 0 h 92"/>
                <a:gd name="T4" fmla="*/ 713 w 713"/>
                <a:gd name="T5" fmla="*/ 59 h 92"/>
                <a:gd name="T6" fmla="*/ 0 w 713"/>
                <a:gd name="T7" fmla="*/ 92 h 92"/>
                <a:gd name="T8" fmla="*/ 0 w 713"/>
                <a:gd name="T9" fmla="*/ 45 h 92"/>
                <a:gd name="T10" fmla="*/ 0 w 713"/>
                <a:gd name="T11" fmla="*/ 45 h 92"/>
                <a:gd name="T12" fmla="*/ 0 w 713"/>
                <a:gd name="T13" fmla="*/ 45 h 92"/>
              </a:gdLst>
              <a:ahLst/>
              <a:cxnLst>
                <a:cxn ang="0">
                  <a:pos x="T0" y="T1"/>
                </a:cxn>
                <a:cxn ang="0">
                  <a:pos x="T2" y="T3"/>
                </a:cxn>
                <a:cxn ang="0">
                  <a:pos x="T4" y="T5"/>
                </a:cxn>
                <a:cxn ang="0">
                  <a:pos x="T6" y="T7"/>
                </a:cxn>
                <a:cxn ang="0">
                  <a:pos x="T8" y="T9"/>
                </a:cxn>
                <a:cxn ang="0">
                  <a:pos x="T10" y="T11"/>
                </a:cxn>
                <a:cxn ang="0">
                  <a:pos x="T12" y="T13"/>
                </a:cxn>
              </a:cxnLst>
              <a:rect l="0" t="0" r="r" b="b"/>
              <a:pathLst>
                <a:path w="713" h="92">
                  <a:moveTo>
                    <a:pt x="0" y="45"/>
                  </a:moveTo>
                  <a:lnTo>
                    <a:pt x="706" y="0"/>
                  </a:lnTo>
                  <a:lnTo>
                    <a:pt x="713" y="59"/>
                  </a:lnTo>
                  <a:lnTo>
                    <a:pt x="0" y="92"/>
                  </a:lnTo>
                  <a:lnTo>
                    <a:pt x="0" y="45"/>
                  </a:lnTo>
                  <a:lnTo>
                    <a:pt x="0" y="45"/>
                  </a:lnTo>
                  <a:lnTo>
                    <a:pt x="0" y="45"/>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7" name="Freeform 343"/>
            <p:cNvSpPr>
              <a:spLocks/>
            </p:cNvSpPr>
            <p:nvPr/>
          </p:nvSpPr>
          <p:spPr bwMode="auto">
            <a:xfrm rot="1365846">
              <a:off x="2531492" y="3820190"/>
              <a:ext cx="788639" cy="101593"/>
            </a:xfrm>
            <a:custGeom>
              <a:avLst/>
              <a:gdLst>
                <a:gd name="T0" fmla="*/ 0 w 458"/>
                <a:gd name="T1" fmla="*/ 16 h 59"/>
                <a:gd name="T2" fmla="*/ 446 w 458"/>
                <a:gd name="T3" fmla="*/ 0 h 59"/>
                <a:gd name="T4" fmla="*/ 458 w 458"/>
                <a:gd name="T5" fmla="*/ 50 h 59"/>
                <a:gd name="T6" fmla="*/ 7 w 458"/>
                <a:gd name="T7" fmla="*/ 59 h 59"/>
                <a:gd name="T8" fmla="*/ 0 w 458"/>
                <a:gd name="T9" fmla="*/ 16 h 59"/>
                <a:gd name="T10" fmla="*/ 0 w 458"/>
                <a:gd name="T11" fmla="*/ 16 h 59"/>
                <a:gd name="T12" fmla="*/ 0 w 458"/>
                <a:gd name="T13" fmla="*/ 16 h 59"/>
              </a:gdLst>
              <a:ahLst/>
              <a:cxnLst>
                <a:cxn ang="0">
                  <a:pos x="T0" y="T1"/>
                </a:cxn>
                <a:cxn ang="0">
                  <a:pos x="T2" y="T3"/>
                </a:cxn>
                <a:cxn ang="0">
                  <a:pos x="T4" y="T5"/>
                </a:cxn>
                <a:cxn ang="0">
                  <a:pos x="T6" y="T7"/>
                </a:cxn>
                <a:cxn ang="0">
                  <a:pos x="T8" y="T9"/>
                </a:cxn>
                <a:cxn ang="0">
                  <a:pos x="T10" y="T11"/>
                </a:cxn>
                <a:cxn ang="0">
                  <a:pos x="T12" y="T13"/>
                </a:cxn>
              </a:cxnLst>
              <a:rect l="0" t="0" r="r" b="b"/>
              <a:pathLst>
                <a:path w="458" h="59">
                  <a:moveTo>
                    <a:pt x="0" y="16"/>
                  </a:moveTo>
                  <a:lnTo>
                    <a:pt x="446" y="0"/>
                  </a:lnTo>
                  <a:lnTo>
                    <a:pt x="458" y="50"/>
                  </a:lnTo>
                  <a:lnTo>
                    <a:pt x="7" y="59"/>
                  </a:lnTo>
                  <a:lnTo>
                    <a:pt x="0" y="16"/>
                  </a:lnTo>
                  <a:lnTo>
                    <a:pt x="0" y="16"/>
                  </a:lnTo>
                  <a:lnTo>
                    <a:pt x="0" y="16"/>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8" name="Freeform 344"/>
            <p:cNvSpPr>
              <a:spLocks/>
            </p:cNvSpPr>
            <p:nvPr/>
          </p:nvSpPr>
          <p:spPr bwMode="auto">
            <a:xfrm rot="1365846">
              <a:off x="1180060" y="3406311"/>
              <a:ext cx="1212230" cy="77486"/>
            </a:xfrm>
            <a:custGeom>
              <a:avLst/>
              <a:gdLst>
                <a:gd name="T0" fmla="*/ 0 w 704"/>
                <a:gd name="T1" fmla="*/ 38 h 45"/>
                <a:gd name="T2" fmla="*/ 704 w 704"/>
                <a:gd name="T3" fmla="*/ 0 h 45"/>
                <a:gd name="T4" fmla="*/ 704 w 704"/>
                <a:gd name="T5" fmla="*/ 12 h 45"/>
                <a:gd name="T6" fmla="*/ 0 w 704"/>
                <a:gd name="T7" fmla="*/ 45 h 45"/>
                <a:gd name="T8" fmla="*/ 0 w 704"/>
                <a:gd name="T9" fmla="*/ 38 h 45"/>
                <a:gd name="T10" fmla="*/ 0 w 704"/>
                <a:gd name="T11" fmla="*/ 38 h 45"/>
                <a:gd name="T12" fmla="*/ 0 w 704"/>
                <a:gd name="T13" fmla="*/ 38 h 45"/>
              </a:gdLst>
              <a:ahLst/>
              <a:cxnLst>
                <a:cxn ang="0">
                  <a:pos x="T0" y="T1"/>
                </a:cxn>
                <a:cxn ang="0">
                  <a:pos x="T2" y="T3"/>
                </a:cxn>
                <a:cxn ang="0">
                  <a:pos x="T4" y="T5"/>
                </a:cxn>
                <a:cxn ang="0">
                  <a:pos x="T6" y="T7"/>
                </a:cxn>
                <a:cxn ang="0">
                  <a:pos x="T8" y="T9"/>
                </a:cxn>
                <a:cxn ang="0">
                  <a:pos x="T10" y="T11"/>
                </a:cxn>
                <a:cxn ang="0">
                  <a:pos x="T12" y="T13"/>
                </a:cxn>
              </a:cxnLst>
              <a:rect l="0" t="0" r="r" b="b"/>
              <a:pathLst>
                <a:path w="704" h="45">
                  <a:moveTo>
                    <a:pt x="0" y="38"/>
                  </a:moveTo>
                  <a:lnTo>
                    <a:pt x="704" y="0"/>
                  </a:lnTo>
                  <a:lnTo>
                    <a:pt x="704" y="12"/>
                  </a:lnTo>
                  <a:lnTo>
                    <a:pt x="0" y="45"/>
                  </a:lnTo>
                  <a:lnTo>
                    <a:pt x="0" y="38"/>
                  </a:lnTo>
                  <a:lnTo>
                    <a:pt x="0" y="38"/>
                  </a:lnTo>
                  <a:lnTo>
                    <a:pt x="0" y="38"/>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9" name="Freeform 345"/>
            <p:cNvSpPr>
              <a:spLocks/>
            </p:cNvSpPr>
            <p:nvPr/>
          </p:nvSpPr>
          <p:spPr bwMode="auto">
            <a:xfrm rot="1365846">
              <a:off x="1245915" y="2708421"/>
              <a:ext cx="726650" cy="874735"/>
            </a:xfrm>
            <a:custGeom>
              <a:avLst/>
              <a:gdLst>
                <a:gd name="T0" fmla="*/ 12 w 179"/>
                <a:gd name="T1" fmla="*/ 215 h 215"/>
                <a:gd name="T2" fmla="*/ 2 w 179"/>
                <a:gd name="T3" fmla="*/ 89 h 215"/>
                <a:gd name="T4" fmla="*/ 9 w 179"/>
                <a:gd name="T5" fmla="*/ 29 h 215"/>
                <a:gd name="T6" fmla="*/ 109 w 179"/>
                <a:gd name="T7" fmla="*/ 6 h 215"/>
                <a:gd name="T8" fmla="*/ 179 w 179"/>
                <a:gd name="T9" fmla="*/ 0 h 215"/>
                <a:gd name="T10" fmla="*/ 45 w 179"/>
                <a:gd name="T11" fmla="*/ 25 h 215"/>
                <a:gd name="T12" fmla="*/ 12 w 179"/>
                <a:gd name="T13" fmla="*/ 42 h 215"/>
                <a:gd name="T14" fmla="*/ 12 w 179"/>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15">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0" name="Freeform 346"/>
            <p:cNvSpPr>
              <a:spLocks/>
            </p:cNvSpPr>
            <p:nvPr/>
          </p:nvSpPr>
          <p:spPr bwMode="auto">
            <a:xfrm rot="1365846">
              <a:off x="2533805" y="3855083"/>
              <a:ext cx="776585" cy="36160"/>
            </a:xfrm>
            <a:custGeom>
              <a:avLst/>
              <a:gdLst>
                <a:gd name="T0" fmla="*/ 10 w 451"/>
                <a:gd name="T1" fmla="*/ 12 h 21"/>
                <a:gd name="T2" fmla="*/ 451 w 451"/>
                <a:gd name="T3" fmla="*/ 0 h 21"/>
                <a:gd name="T4" fmla="*/ 451 w 451"/>
                <a:gd name="T5" fmla="*/ 10 h 21"/>
                <a:gd name="T6" fmla="*/ 0 w 451"/>
                <a:gd name="T7" fmla="*/ 21 h 21"/>
                <a:gd name="T8" fmla="*/ 10 w 451"/>
                <a:gd name="T9" fmla="*/ 12 h 21"/>
                <a:gd name="T10" fmla="*/ 10 w 451"/>
                <a:gd name="T11" fmla="*/ 12 h 21"/>
                <a:gd name="T12" fmla="*/ 10 w 451"/>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451" h="21">
                  <a:moveTo>
                    <a:pt x="10" y="12"/>
                  </a:moveTo>
                  <a:lnTo>
                    <a:pt x="451" y="0"/>
                  </a:lnTo>
                  <a:lnTo>
                    <a:pt x="451" y="10"/>
                  </a:lnTo>
                  <a:lnTo>
                    <a:pt x="0" y="21"/>
                  </a:lnTo>
                  <a:lnTo>
                    <a:pt x="10" y="12"/>
                  </a:lnTo>
                  <a:lnTo>
                    <a:pt x="10" y="12"/>
                  </a:lnTo>
                  <a:lnTo>
                    <a:pt x="10" y="12"/>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1" name="Freeform 347"/>
            <p:cNvSpPr>
              <a:spLocks/>
            </p:cNvSpPr>
            <p:nvPr/>
          </p:nvSpPr>
          <p:spPr bwMode="auto">
            <a:xfrm rot="1365846">
              <a:off x="2354027" y="3084709"/>
              <a:ext cx="284117" cy="972884"/>
            </a:xfrm>
            <a:custGeom>
              <a:avLst/>
              <a:gdLst>
                <a:gd name="T0" fmla="*/ 132 w 165"/>
                <a:gd name="T1" fmla="*/ 0 h 565"/>
                <a:gd name="T2" fmla="*/ 153 w 165"/>
                <a:gd name="T3" fmla="*/ 260 h 565"/>
                <a:gd name="T4" fmla="*/ 165 w 165"/>
                <a:gd name="T5" fmla="*/ 555 h 565"/>
                <a:gd name="T6" fmla="*/ 153 w 165"/>
                <a:gd name="T7" fmla="*/ 560 h 565"/>
                <a:gd name="T8" fmla="*/ 139 w 165"/>
                <a:gd name="T9" fmla="*/ 267 h 565"/>
                <a:gd name="T10" fmla="*/ 118 w 165"/>
                <a:gd name="T11" fmla="*/ 19 h 565"/>
                <a:gd name="T12" fmla="*/ 14 w 165"/>
                <a:gd name="T13" fmla="*/ 26 h 565"/>
                <a:gd name="T14" fmla="*/ 47 w 165"/>
                <a:gd name="T15" fmla="*/ 563 h 565"/>
                <a:gd name="T16" fmla="*/ 33 w 165"/>
                <a:gd name="T17" fmla="*/ 565 h 565"/>
                <a:gd name="T18" fmla="*/ 0 w 165"/>
                <a:gd name="T19" fmla="*/ 12 h 565"/>
                <a:gd name="T20" fmla="*/ 132 w 165"/>
                <a:gd name="T21" fmla="*/ 0 h 565"/>
                <a:gd name="T22" fmla="*/ 132 w 165"/>
                <a:gd name="T23" fmla="*/ 0 h 565"/>
                <a:gd name="T24" fmla="*/ 132 w 165"/>
                <a:gd name="T25"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5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lnTo>
                    <a:pt x="132" y="0"/>
                  </a:lnTo>
                  <a:lnTo>
                    <a:pt x="132" y="0"/>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2" name="Freeform 348"/>
            <p:cNvSpPr>
              <a:spLocks/>
            </p:cNvSpPr>
            <p:nvPr/>
          </p:nvSpPr>
          <p:spPr bwMode="auto">
            <a:xfrm rot="1365846">
              <a:off x="2896107" y="3733844"/>
              <a:ext cx="439089" cy="459752"/>
            </a:xfrm>
            <a:custGeom>
              <a:avLst/>
              <a:gdLst>
                <a:gd name="T0" fmla="*/ 0 w 108"/>
                <a:gd name="T1" fmla="*/ 7 h 113"/>
                <a:gd name="T2" fmla="*/ 59 w 108"/>
                <a:gd name="T3" fmla="*/ 4 h 113"/>
                <a:gd name="T4" fmla="*/ 98 w 108"/>
                <a:gd name="T5" fmla="*/ 45 h 113"/>
                <a:gd name="T6" fmla="*/ 103 w 108"/>
                <a:gd name="T7" fmla="*/ 112 h 113"/>
                <a:gd name="T8" fmla="*/ 80 w 108"/>
                <a:gd name="T9" fmla="*/ 18 h 113"/>
                <a:gd name="T10" fmla="*/ 0 w 108"/>
                <a:gd name="T11" fmla="*/ 7 h 113"/>
              </a:gdLst>
              <a:ahLst/>
              <a:cxnLst>
                <a:cxn ang="0">
                  <a:pos x="T0" y="T1"/>
                </a:cxn>
                <a:cxn ang="0">
                  <a:pos x="T2" y="T3"/>
                </a:cxn>
                <a:cxn ang="0">
                  <a:pos x="T4" y="T5"/>
                </a:cxn>
                <a:cxn ang="0">
                  <a:pos x="T6" y="T7"/>
                </a:cxn>
                <a:cxn ang="0">
                  <a:pos x="T8" y="T9"/>
                </a:cxn>
                <a:cxn ang="0">
                  <a:pos x="T10" y="T11"/>
                </a:cxn>
              </a:cxnLst>
              <a:rect l="0" t="0" r="r" b="b"/>
              <a:pathLst>
                <a:path w="108" h="113">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3" name="Freeform 349"/>
            <p:cNvSpPr>
              <a:spLocks/>
            </p:cNvSpPr>
            <p:nvPr/>
          </p:nvSpPr>
          <p:spPr bwMode="auto">
            <a:xfrm rot="1365846">
              <a:off x="3175493" y="3796907"/>
              <a:ext cx="154973" cy="146363"/>
            </a:xfrm>
            <a:custGeom>
              <a:avLst/>
              <a:gdLst>
                <a:gd name="T0" fmla="*/ 3 w 38"/>
                <a:gd name="T1" fmla="*/ 0 h 36"/>
                <a:gd name="T2" fmla="*/ 9 w 38"/>
                <a:gd name="T3" fmla="*/ 25 h 36"/>
                <a:gd name="T4" fmla="*/ 38 w 38"/>
                <a:gd name="T5" fmla="*/ 34 h 36"/>
                <a:gd name="T6" fmla="*/ 28 w 38"/>
                <a:gd name="T7" fmla="*/ 8 h 36"/>
                <a:gd name="T8" fmla="*/ 3 w 38"/>
                <a:gd name="T9" fmla="*/ 0 h 36"/>
              </a:gdLst>
              <a:ahLst/>
              <a:cxnLst>
                <a:cxn ang="0">
                  <a:pos x="T0" y="T1"/>
                </a:cxn>
                <a:cxn ang="0">
                  <a:pos x="T2" y="T3"/>
                </a:cxn>
                <a:cxn ang="0">
                  <a:pos x="T4" y="T5"/>
                </a:cxn>
                <a:cxn ang="0">
                  <a:pos x="T6" y="T7"/>
                </a:cxn>
                <a:cxn ang="0">
                  <a:pos x="T8" y="T9"/>
                </a:cxn>
              </a:cxnLst>
              <a:rect l="0" t="0" r="r" b="b"/>
              <a:pathLst>
                <a:path w="38" h="36">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4" name="Freeform 332"/>
            <p:cNvSpPr>
              <a:spLocks/>
            </p:cNvSpPr>
            <p:nvPr/>
          </p:nvSpPr>
          <p:spPr bwMode="auto">
            <a:xfrm rot="1365846">
              <a:off x="2587908" y="4022437"/>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p:spPr>
          <p:txBody>
            <a:bodyPr vert="horz" wrap="square" lIns="91440" tIns="45720" rIns="91440" bIns="45720" numCol="1" anchor="t" anchorCtr="0" compatLnSpc="1">
              <a:prstTxWarp prst="textNoShape">
                <a:avLst/>
              </a:prstTxWarp>
            </a:bodyPr>
            <a:lstStyle/>
            <a:p>
              <a:endParaRPr/>
            </a:p>
          </p:txBody>
        </p:sp>
        <p:sp>
          <p:nvSpPr>
            <p:cNvPr id="145" name="Freeform 332"/>
            <p:cNvSpPr>
              <a:spLocks/>
            </p:cNvSpPr>
            <p:nvPr/>
          </p:nvSpPr>
          <p:spPr bwMode="auto">
            <a:xfrm rot="1365846">
              <a:off x="1455283" y="3612501"/>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p:spPr>
          <p:txBody>
            <a:bodyPr vert="horz" wrap="square" lIns="91440" tIns="45720" rIns="91440" bIns="45720" numCol="1" anchor="t" anchorCtr="0" compatLnSpc="1">
              <a:prstTxWarp prst="textNoShape">
                <a:avLst/>
              </a:prstTxWarp>
            </a:bodyPr>
            <a:lstStyle/>
            <a:p>
              <a:endParaRPr/>
            </a:p>
          </p:txBody>
        </p:sp>
      </p:grpSp>
      <p:grpSp>
        <p:nvGrpSpPr>
          <p:cNvPr id="146" name="Group 5"/>
          <p:cNvGrpSpPr>
            <a:grpSpLocks noChangeAspect="1"/>
          </p:cNvGrpSpPr>
          <p:nvPr/>
        </p:nvGrpSpPr>
        <p:grpSpPr bwMode="auto">
          <a:xfrm>
            <a:off x="9167354" y="4138360"/>
            <a:ext cx="3023057" cy="2719639"/>
            <a:chOff x="2887" y="1286"/>
            <a:chExt cx="1903" cy="1712"/>
          </a:xfrm>
        </p:grpSpPr>
        <p:sp>
          <p:nvSpPr>
            <p:cNvPr id="147" name="Freeform 6"/>
            <p:cNvSpPr>
              <a:spLocks/>
            </p:cNvSpPr>
            <p:nvPr/>
          </p:nvSpPr>
          <p:spPr bwMode="auto">
            <a:xfrm>
              <a:off x="4743" y="2342"/>
              <a:ext cx="47" cy="38"/>
            </a:xfrm>
            <a:custGeom>
              <a:avLst/>
              <a:gdLst>
                <a:gd name="T0" fmla="*/ 4 w 20"/>
                <a:gd name="T1" fmla="*/ 16 h 16"/>
                <a:gd name="T2" fmla="*/ 20 w 20"/>
                <a:gd name="T3" fmla="*/ 8 h 16"/>
                <a:gd name="T4" fmla="*/ 20 w 20"/>
                <a:gd name="T5" fmla="*/ 0 h 16"/>
                <a:gd name="T6" fmla="*/ 0 w 20"/>
                <a:gd name="T7" fmla="*/ 10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8" name="Freeform 7"/>
            <p:cNvSpPr>
              <a:spLocks/>
            </p:cNvSpPr>
            <p:nvPr/>
          </p:nvSpPr>
          <p:spPr bwMode="auto">
            <a:xfrm>
              <a:off x="3357" y="1532"/>
              <a:ext cx="668" cy="831"/>
            </a:xfrm>
            <a:custGeom>
              <a:avLst/>
              <a:gdLst>
                <a:gd name="T0" fmla="*/ 218 w 283"/>
                <a:gd name="T1" fmla="*/ 19 h 352"/>
                <a:gd name="T2" fmla="*/ 164 w 283"/>
                <a:gd name="T3" fmla="*/ 53 h 352"/>
                <a:gd name="T4" fmla="*/ 20 w 283"/>
                <a:gd name="T5" fmla="*/ 142 h 352"/>
                <a:gd name="T6" fmla="*/ 20 w 283"/>
                <a:gd name="T7" fmla="*/ 266 h 352"/>
                <a:gd name="T8" fmla="*/ 92 w 283"/>
                <a:gd name="T9" fmla="*/ 321 h 352"/>
                <a:gd name="T10" fmla="*/ 132 w 283"/>
                <a:gd name="T11" fmla="*/ 328 h 352"/>
                <a:gd name="T12" fmla="*/ 174 w 283"/>
                <a:gd name="T13" fmla="*/ 344 h 352"/>
                <a:gd name="T14" fmla="*/ 261 w 283"/>
                <a:gd name="T15" fmla="*/ 340 h 352"/>
                <a:gd name="T16" fmla="*/ 280 w 283"/>
                <a:gd name="T17" fmla="*/ 140 h 352"/>
                <a:gd name="T18" fmla="*/ 218 w 283"/>
                <a:gd name="T19" fmla="*/ 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52">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9" name="Freeform 8"/>
            <p:cNvSpPr>
              <a:spLocks/>
            </p:cNvSpPr>
            <p:nvPr/>
          </p:nvSpPr>
          <p:spPr bwMode="auto">
            <a:xfrm>
              <a:off x="3673" y="1612"/>
              <a:ext cx="274" cy="199"/>
            </a:xfrm>
            <a:custGeom>
              <a:avLst/>
              <a:gdLst>
                <a:gd name="T0" fmla="*/ 82 w 116"/>
                <a:gd name="T1" fmla="*/ 28 h 84"/>
                <a:gd name="T2" fmla="*/ 73 w 116"/>
                <a:gd name="T3" fmla="*/ 2 h 84"/>
                <a:gd name="T4" fmla="*/ 40 w 116"/>
                <a:gd name="T5" fmla="*/ 0 h 84"/>
                <a:gd name="T6" fmla="*/ 47 w 116"/>
                <a:gd name="T7" fmla="*/ 16 h 84"/>
                <a:gd name="T8" fmla="*/ 29 w 116"/>
                <a:gd name="T9" fmla="*/ 40 h 84"/>
                <a:gd name="T10" fmla="*/ 0 w 116"/>
                <a:gd name="T11" fmla="*/ 64 h 84"/>
                <a:gd name="T12" fmla="*/ 103 w 116"/>
                <a:gd name="T13" fmla="*/ 84 h 84"/>
                <a:gd name="T14" fmla="*/ 107 w 116"/>
                <a:gd name="T15" fmla="*/ 63 h 84"/>
                <a:gd name="T16" fmla="*/ 82 w 116"/>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4">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0" name="Freeform 9"/>
            <p:cNvSpPr>
              <a:spLocks/>
            </p:cNvSpPr>
            <p:nvPr/>
          </p:nvSpPr>
          <p:spPr bwMode="auto">
            <a:xfrm>
              <a:off x="3435" y="1709"/>
              <a:ext cx="675" cy="590"/>
            </a:xfrm>
            <a:custGeom>
              <a:avLst/>
              <a:gdLst>
                <a:gd name="T0" fmla="*/ 203 w 286"/>
                <a:gd name="T1" fmla="*/ 33 h 250"/>
                <a:gd name="T2" fmla="*/ 113 w 286"/>
                <a:gd name="T3" fmla="*/ 21 h 250"/>
                <a:gd name="T4" fmla="*/ 4 w 286"/>
                <a:gd name="T5" fmla="*/ 110 h 250"/>
                <a:gd name="T6" fmla="*/ 73 w 286"/>
                <a:gd name="T7" fmla="*/ 229 h 250"/>
                <a:gd name="T8" fmla="*/ 181 w 286"/>
                <a:gd name="T9" fmla="*/ 233 h 250"/>
                <a:gd name="T10" fmla="*/ 203 w 286"/>
                <a:gd name="T11" fmla="*/ 33 h 250"/>
              </a:gdLst>
              <a:ahLst/>
              <a:cxnLst>
                <a:cxn ang="0">
                  <a:pos x="T0" y="T1"/>
                </a:cxn>
                <a:cxn ang="0">
                  <a:pos x="T2" y="T3"/>
                </a:cxn>
                <a:cxn ang="0">
                  <a:pos x="T4" y="T5"/>
                </a:cxn>
                <a:cxn ang="0">
                  <a:pos x="T6" y="T7"/>
                </a:cxn>
                <a:cxn ang="0">
                  <a:pos x="T8" y="T9"/>
                </a:cxn>
                <a:cxn ang="0">
                  <a:pos x="T10" y="T11"/>
                </a:cxn>
              </a:cxnLst>
              <a:rect l="0" t="0" r="r" b="b"/>
              <a:pathLst>
                <a:path w="286" h="25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1" name="Freeform 10"/>
            <p:cNvSpPr>
              <a:spLocks/>
            </p:cNvSpPr>
            <p:nvPr/>
          </p:nvSpPr>
          <p:spPr bwMode="auto">
            <a:xfrm>
              <a:off x="3425" y="1752"/>
              <a:ext cx="208" cy="491"/>
            </a:xfrm>
            <a:custGeom>
              <a:avLst/>
              <a:gdLst>
                <a:gd name="T0" fmla="*/ 52 w 88"/>
                <a:gd name="T1" fmla="*/ 25 h 208"/>
                <a:gd name="T2" fmla="*/ 88 w 88"/>
                <a:gd name="T3" fmla="*/ 0 h 208"/>
                <a:gd name="T4" fmla="*/ 8 w 88"/>
                <a:gd name="T5" fmla="*/ 71 h 208"/>
                <a:gd name="T6" fmla="*/ 17 w 88"/>
                <a:gd name="T7" fmla="*/ 187 h 208"/>
                <a:gd name="T8" fmla="*/ 57 w 88"/>
                <a:gd name="T9" fmla="*/ 203 h 208"/>
                <a:gd name="T10" fmla="*/ 61 w 88"/>
                <a:gd name="T11" fmla="*/ 191 h 208"/>
                <a:gd name="T12" fmla="*/ 17 w 88"/>
                <a:gd name="T13" fmla="*/ 124 h 208"/>
                <a:gd name="T14" fmla="*/ 52 w 88"/>
                <a:gd name="T15" fmla="*/ 25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2" name="Freeform 11"/>
            <p:cNvSpPr>
              <a:spLocks/>
            </p:cNvSpPr>
            <p:nvPr/>
          </p:nvSpPr>
          <p:spPr bwMode="auto">
            <a:xfrm>
              <a:off x="3626" y="1804"/>
              <a:ext cx="83" cy="415"/>
            </a:xfrm>
            <a:custGeom>
              <a:avLst/>
              <a:gdLst>
                <a:gd name="T0" fmla="*/ 35 w 35"/>
                <a:gd name="T1" fmla="*/ 0 h 176"/>
                <a:gd name="T2" fmla="*/ 1 w 35"/>
                <a:gd name="T3" fmla="*/ 77 h 176"/>
                <a:gd name="T4" fmla="*/ 9 w 35"/>
                <a:gd name="T5" fmla="*/ 176 h 176"/>
                <a:gd name="T6" fmla="*/ 21 w 35"/>
                <a:gd name="T7" fmla="*/ 173 h 176"/>
                <a:gd name="T8" fmla="*/ 17 w 35"/>
                <a:gd name="T9" fmla="*/ 84 h 176"/>
                <a:gd name="T10" fmla="*/ 35 w 35"/>
                <a:gd name="T11" fmla="*/ 0 h 176"/>
              </a:gdLst>
              <a:ahLst/>
              <a:cxnLst>
                <a:cxn ang="0">
                  <a:pos x="T0" y="T1"/>
                </a:cxn>
                <a:cxn ang="0">
                  <a:pos x="T2" y="T3"/>
                </a:cxn>
                <a:cxn ang="0">
                  <a:pos x="T4" y="T5"/>
                </a:cxn>
                <a:cxn ang="0">
                  <a:pos x="T6" y="T7"/>
                </a:cxn>
                <a:cxn ang="0">
                  <a:pos x="T8" y="T9"/>
                </a:cxn>
                <a:cxn ang="0">
                  <a:pos x="T10" y="T11"/>
                </a:cxn>
              </a:cxnLst>
              <a:rect l="0" t="0" r="r" b="b"/>
              <a:pathLst>
                <a:path w="35" h="176">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3" name="Freeform 12"/>
            <p:cNvSpPr>
              <a:spLocks/>
            </p:cNvSpPr>
            <p:nvPr/>
          </p:nvSpPr>
          <p:spPr bwMode="auto">
            <a:xfrm>
              <a:off x="3846" y="1286"/>
              <a:ext cx="942" cy="1174"/>
            </a:xfrm>
            <a:custGeom>
              <a:avLst/>
              <a:gdLst>
                <a:gd name="T0" fmla="*/ 342 w 399"/>
                <a:gd name="T1" fmla="*/ 106 h 497"/>
                <a:gd name="T2" fmla="*/ 270 w 399"/>
                <a:gd name="T3" fmla="*/ 23 h 497"/>
                <a:gd name="T4" fmla="*/ 185 w 399"/>
                <a:gd name="T5" fmla="*/ 56 h 497"/>
                <a:gd name="T6" fmla="*/ 102 w 399"/>
                <a:gd name="T7" fmla="*/ 97 h 497"/>
                <a:gd name="T8" fmla="*/ 0 w 399"/>
                <a:gd name="T9" fmla="*/ 303 h 497"/>
                <a:gd name="T10" fmla="*/ 38 w 399"/>
                <a:gd name="T11" fmla="*/ 421 h 497"/>
                <a:gd name="T12" fmla="*/ 120 w 399"/>
                <a:gd name="T13" fmla="*/ 459 h 497"/>
                <a:gd name="T14" fmla="*/ 210 w 399"/>
                <a:gd name="T15" fmla="*/ 492 h 497"/>
                <a:gd name="T16" fmla="*/ 307 w 399"/>
                <a:gd name="T17" fmla="*/ 473 h 497"/>
                <a:gd name="T18" fmla="*/ 360 w 399"/>
                <a:gd name="T19" fmla="*/ 477 h 497"/>
                <a:gd name="T20" fmla="*/ 399 w 399"/>
                <a:gd name="T21" fmla="*/ 418 h 497"/>
                <a:gd name="T22" fmla="*/ 399 w 399"/>
                <a:gd name="T23" fmla="*/ 136 h 497"/>
                <a:gd name="T24" fmla="*/ 342 w 399"/>
                <a:gd name="T25" fmla="*/ 10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97">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4" name="Freeform 13"/>
            <p:cNvSpPr>
              <a:spLocks/>
            </p:cNvSpPr>
            <p:nvPr/>
          </p:nvSpPr>
          <p:spPr bwMode="auto">
            <a:xfrm>
              <a:off x="3890" y="1492"/>
              <a:ext cx="898" cy="978"/>
            </a:xfrm>
            <a:custGeom>
              <a:avLst/>
              <a:gdLst>
                <a:gd name="T0" fmla="*/ 272 w 380"/>
                <a:gd name="T1" fmla="*/ 35 h 414"/>
                <a:gd name="T2" fmla="*/ 141 w 380"/>
                <a:gd name="T3" fmla="*/ 32 h 414"/>
                <a:gd name="T4" fmla="*/ 8 w 380"/>
                <a:gd name="T5" fmla="*/ 204 h 414"/>
                <a:gd name="T6" fmla="*/ 106 w 380"/>
                <a:gd name="T7" fmla="*/ 355 h 414"/>
                <a:gd name="T8" fmla="*/ 287 w 380"/>
                <a:gd name="T9" fmla="*/ 362 h 414"/>
                <a:gd name="T10" fmla="*/ 380 w 380"/>
                <a:gd name="T11" fmla="*/ 287 h 414"/>
                <a:gd name="T12" fmla="*/ 380 w 380"/>
                <a:gd name="T13" fmla="*/ 99 h 414"/>
                <a:gd name="T14" fmla="*/ 272 w 380"/>
                <a:gd name="T15" fmla="*/ 3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14">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5" name="Freeform 14"/>
            <p:cNvSpPr>
              <a:spLocks/>
            </p:cNvSpPr>
            <p:nvPr/>
          </p:nvSpPr>
          <p:spPr bwMode="auto">
            <a:xfrm>
              <a:off x="3902" y="1567"/>
              <a:ext cx="324" cy="754"/>
            </a:xfrm>
            <a:custGeom>
              <a:avLst/>
              <a:gdLst>
                <a:gd name="T0" fmla="*/ 60 w 137"/>
                <a:gd name="T1" fmla="*/ 36 h 319"/>
                <a:gd name="T2" fmla="*/ 11 w 137"/>
                <a:gd name="T3" fmla="*/ 229 h 319"/>
                <a:gd name="T4" fmla="*/ 76 w 137"/>
                <a:gd name="T5" fmla="*/ 318 h 319"/>
                <a:gd name="T6" fmla="*/ 96 w 137"/>
                <a:gd name="T7" fmla="*/ 317 h 319"/>
                <a:gd name="T8" fmla="*/ 22 w 137"/>
                <a:gd name="T9" fmla="*/ 171 h 319"/>
                <a:gd name="T10" fmla="*/ 96 w 137"/>
                <a:gd name="T11" fmla="*/ 20 h 319"/>
                <a:gd name="T12" fmla="*/ 137 w 137"/>
                <a:gd name="T13" fmla="*/ 0 h 319"/>
                <a:gd name="T14" fmla="*/ 60 w 137"/>
                <a:gd name="T15" fmla="*/ 36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19">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6" name="Freeform 15"/>
            <p:cNvSpPr>
              <a:spLocks/>
            </p:cNvSpPr>
            <p:nvPr/>
          </p:nvSpPr>
          <p:spPr bwMode="auto">
            <a:xfrm>
              <a:off x="4070" y="1645"/>
              <a:ext cx="203" cy="657"/>
            </a:xfrm>
            <a:custGeom>
              <a:avLst/>
              <a:gdLst>
                <a:gd name="T0" fmla="*/ 14 w 86"/>
                <a:gd name="T1" fmla="*/ 96 h 278"/>
                <a:gd name="T2" fmla="*/ 20 w 86"/>
                <a:gd name="T3" fmla="*/ 254 h 278"/>
                <a:gd name="T4" fmla="*/ 42 w 86"/>
                <a:gd name="T5" fmla="*/ 278 h 278"/>
                <a:gd name="T6" fmla="*/ 23 w 86"/>
                <a:gd name="T7" fmla="*/ 109 h 278"/>
                <a:gd name="T8" fmla="*/ 86 w 86"/>
                <a:gd name="T9" fmla="*/ 0 h 278"/>
                <a:gd name="T10" fmla="*/ 14 w 86"/>
                <a:gd name="T11" fmla="*/ 96 h 278"/>
              </a:gdLst>
              <a:ahLst/>
              <a:cxnLst>
                <a:cxn ang="0">
                  <a:pos x="T0" y="T1"/>
                </a:cxn>
                <a:cxn ang="0">
                  <a:pos x="T2" y="T3"/>
                </a:cxn>
                <a:cxn ang="0">
                  <a:pos x="T4" y="T5"/>
                </a:cxn>
                <a:cxn ang="0">
                  <a:pos x="T6" y="T7"/>
                </a:cxn>
                <a:cxn ang="0">
                  <a:pos x="T8" y="T9"/>
                </a:cxn>
                <a:cxn ang="0">
                  <a:pos x="T10" y="T11"/>
                </a:cxn>
              </a:cxnLst>
              <a:rect l="0" t="0" r="r" b="b"/>
              <a:pathLst>
                <a:path w="86" h="278">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7" name="Freeform 16"/>
            <p:cNvSpPr>
              <a:spLocks/>
            </p:cNvSpPr>
            <p:nvPr/>
          </p:nvSpPr>
          <p:spPr bwMode="auto">
            <a:xfrm>
              <a:off x="4533" y="1650"/>
              <a:ext cx="132" cy="692"/>
            </a:xfrm>
            <a:custGeom>
              <a:avLst/>
              <a:gdLst>
                <a:gd name="T0" fmla="*/ 13 w 56"/>
                <a:gd name="T1" fmla="*/ 0 h 293"/>
                <a:gd name="T2" fmla="*/ 42 w 56"/>
                <a:gd name="T3" fmla="*/ 93 h 293"/>
                <a:gd name="T4" fmla="*/ 0 w 56"/>
                <a:gd name="T5" fmla="*/ 293 h 293"/>
                <a:gd name="T6" fmla="*/ 14 w 56"/>
                <a:gd name="T7" fmla="*/ 287 h 293"/>
                <a:gd name="T8" fmla="*/ 56 w 56"/>
                <a:gd name="T9" fmla="*/ 90 h 293"/>
                <a:gd name="T10" fmla="*/ 13 w 56"/>
                <a:gd name="T11" fmla="*/ 0 h 293"/>
              </a:gdLst>
              <a:ahLst/>
              <a:cxnLst>
                <a:cxn ang="0">
                  <a:pos x="T0" y="T1"/>
                </a:cxn>
                <a:cxn ang="0">
                  <a:pos x="T2" y="T3"/>
                </a:cxn>
                <a:cxn ang="0">
                  <a:pos x="T4" y="T5"/>
                </a:cxn>
                <a:cxn ang="0">
                  <a:pos x="T6" y="T7"/>
                </a:cxn>
                <a:cxn ang="0">
                  <a:pos x="T8" y="T9"/>
                </a:cxn>
                <a:cxn ang="0">
                  <a:pos x="T10" y="T11"/>
                </a:cxn>
              </a:cxnLst>
              <a:rect l="0" t="0" r="r" b="b"/>
              <a:pathLst>
                <a:path w="56" h="293">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8" name="Freeform 17"/>
            <p:cNvSpPr>
              <a:spLocks/>
            </p:cNvSpPr>
            <p:nvPr/>
          </p:nvSpPr>
          <p:spPr bwMode="auto">
            <a:xfrm>
              <a:off x="4228" y="1388"/>
              <a:ext cx="359" cy="229"/>
            </a:xfrm>
            <a:custGeom>
              <a:avLst/>
              <a:gdLst>
                <a:gd name="T0" fmla="*/ 89 w 152"/>
                <a:gd name="T1" fmla="*/ 0 h 97"/>
                <a:gd name="T2" fmla="*/ 64 w 152"/>
                <a:gd name="T3" fmla="*/ 0 h 97"/>
                <a:gd name="T4" fmla="*/ 66 w 152"/>
                <a:gd name="T5" fmla="*/ 25 h 97"/>
                <a:gd name="T6" fmla="*/ 29 w 152"/>
                <a:gd name="T7" fmla="*/ 42 h 97"/>
                <a:gd name="T8" fmla="*/ 0 w 152"/>
                <a:gd name="T9" fmla="*/ 78 h 97"/>
                <a:gd name="T10" fmla="*/ 149 w 152"/>
                <a:gd name="T11" fmla="*/ 75 h 97"/>
                <a:gd name="T12" fmla="*/ 89 w 15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52" h="97">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9" name="Freeform 18"/>
            <p:cNvSpPr>
              <a:spLocks/>
            </p:cNvSpPr>
            <p:nvPr/>
          </p:nvSpPr>
          <p:spPr bwMode="auto">
            <a:xfrm>
              <a:off x="4309" y="1388"/>
              <a:ext cx="304" cy="255"/>
            </a:xfrm>
            <a:custGeom>
              <a:avLst/>
              <a:gdLst>
                <a:gd name="T0" fmla="*/ 55 w 129"/>
                <a:gd name="T1" fmla="*/ 0 h 108"/>
                <a:gd name="T2" fmla="*/ 87 w 129"/>
                <a:gd name="T3" fmla="*/ 46 h 108"/>
                <a:gd name="T4" fmla="*/ 83 w 129"/>
                <a:gd name="T5" fmla="*/ 83 h 108"/>
                <a:gd name="T6" fmla="*/ 0 w 129"/>
                <a:gd name="T7" fmla="*/ 86 h 108"/>
                <a:gd name="T8" fmla="*/ 101 w 129"/>
                <a:gd name="T9" fmla="*/ 96 h 108"/>
                <a:gd name="T10" fmla="*/ 105 w 129"/>
                <a:gd name="T11" fmla="*/ 45 h 108"/>
                <a:gd name="T12" fmla="*/ 55 w 12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9" h="108">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0" name="Freeform 19"/>
            <p:cNvSpPr>
              <a:spLocks/>
            </p:cNvSpPr>
            <p:nvPr/>
          </p:nvSpPr>
          <p:spPr bwMode="auto">
            <a:xfrm>
              <a:off x="2887" y="1740"/>
              <a:ext cx="1901" cy="1258"/>
            </a:xfrm>
            <a:custGeom>
              <a:avLst/>
              <a:gdLst>
                <a:gd name="T0" fmla="*/ 805 w 805"/>
                <a:gd name="T1" fmla="*/ 216 h 533"/>
                <a:gd name="T2" fmla="*/ 761 w 805"/>
                <a:gd name="T3" fmla="*/ 213 h 533"/>
                <a:gd name="T4" fmla="*/ 591 w 805"/>
                <a:gd name="T5" fmla="*/ 130 h 533"/>
                <a:gd name="T6" fmla="*/ 550 w 805"/>
                <a:gd name="T7" fmla="*/ 9 h 533"/>
                <a:gd name="T8" fmla="*/ 445 w 805"/>
                <a:gd name="T9" fmla="*/ 41 h 533"/>
                <a:gd name="T10" fmla="*/ 460 w 805"/>
                <a:gd name="T11" fmla="*/ 118 h 533"/>
                <a:gd name="T12" fmla="*/ 340 w 805"/>
                <a:gd name="T13" fmla="*/ 132 h 533"/>
                <a:gd name="T14" fmla="*/ 280 w 805"/>
                <a:gd name="T15" fmla="*/ 169 h 533"/>
                <a:gd name="T16" fmla="*/ 159 w 805"/>
                <a:gd name="T17" fmla="*/ 200 h 533"/>
                <a:gd name="T18" fmla="*/ 3 w 805"/>
                <a:gd name="T19" fmla="*/ 446 h 533"/>
                <a:gd name="T20" fmla="*/ 0 w 805"/>
                <a:gd name="T21" fmla="*/ 533 h 533"/>
                <a:gd name="T22" fmla="*/ 805 w 805"/>
                <a:gd name="T23" fmla="*/ 533 h 533"/>
                <a:gd name="T24" fmla="*/ 805 w 805"/>
                <a:gd name="T25" fmla="*/ 216 h 533"/>
                <a:gd name="T26" fmla="*/ 805 w 805"/>
                <a:gd name="T27" fmla="*/ 21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5" h="533">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1" name="Freeform 20"/>
            <p:cNvSpPr>
              <a:spLocks/>
            </p:cNvSpPr>
            <p:nvPr/>
          </p:nvSpPr>
          <p:spPr bwMode="auto">
            <a:xfrm>
              <a:off x="2894" y="2070"/>
              <a:ext cx="1894" cy="928"/>
            </a:xfrm>
            <a:custGeom>
              <a:avLst/>
              <a:gdLst>
                <a:gd name="T0" fmla="*/ 802 w 802"/>
                <a:gd name="T1" fmla="*/ 114 h 393"/>
                <a:gd name="T2" fmla="*/ 736 w 802"/>
                <a:gd name="T3" fmla="*/ 101 h 393"/>
                <a:gd name="T4" fmla="*/ 388 w 802"/>
                <a:gd name="T5" fmla="*/ 31 h 393"/>
                <a:gd name="T6" fmla="*/ 253 w 802"/>
                <a:gd name="T7" fmla="*/ 55 h 393"/>
                <a:gd name="T8" fmla="*/ 23 w 802"/>
                <a:gd name="T9" fmla="*/ 393 h 393"/>
                <a:gd name="T10" fmla="*/ 802 w 802"/>
                <a:gd name="T11" fmla="*/ 393 h 393"/>
                <a:gd name="T12" fmla="*/ 802 w 802"/>
                <a:gd name="T13" fmla="*/ 114 h 393"/>
                <a:gd name="T14" fmla="*/ 802 w 802"/>
                <a:gd name="T15" fmla="*/ 114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 h="393">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2" name="Freeform 21"/>
            <p:cNvSpPr>
              <a:spLocks/>
            </p:cNvSpPr>
            <p:nvPr/>
          </p:nvSpPr>
          <p:spPr bwMode="auto">
            <a:xfrm>
              <a:off x="3586" y="1792"/>
              <a:ext cx="1060" cy="588"/>
            </a:xfrm>
            <a:custGeom>
              <a:avLst/>
              <a:gdLst>
                <a:gd name="T0" fmla="*/ 364 w 449"/>
                <a:gd name="T1" fmla="*/ 146 h 249"/>
                <a:gd name="T2" fmla="*/ 272 w 449"/>
                <a:gd name="T3" fmla="*/ 130 h 249"/>
                <a:gd name="T4" fmla="*/ 245 w 449"/>
                <a:gd name="T5" fmla="*/ 6 h 249"/>
                <a:gd name="T6" fmla="*/ 177 w 449"/>
                <a:gd name="T7" fmla="*/ 27 h 249"/>
                <a:gd name="T8" fmla="*/ 189 w 449"/>
                <a:gd name="T9" fmla="*/ 128 h 249"/>
                <a:gd name="T10" fmla="*/ 0 w 449"/>
                <a:gd name="T11" fmla="*/ 186 h 249"/>
                <a:gd name="T12" fmla="*/ 101 w 449"/>
                <a:gd name="T13" fmla="*/ 165 h 249"/>
                <a:gd name="T14" fmla="*/ 60 w 449"/>
                <a:gd name="T15" fmla="*/ 222 h 249"/>
                <a:gd name="T16" fmla="*/ 195 w 449"/>
                <a:gd name="T17" fmla="*/ 189 h 249"/>
                <a:gd name="T18" fmla="*/ 327 w 449"/>
                <a:gd name="T19" fmla="*/ 249 h 249"/>
                <a:gd name="T20" fmla="*/ 331 w 449"/>
                <a:gd name="T21" fmla="*/ 178 h 249"/>
                <a:gd name="T22" fmla="*/ 449 w 449"/>
                <a:gd name="T23" fmla="*/ 221 h 249"/>
                <a:gd name="T24" fmla="*/ 364 w 449"/>
                <a:gd name="T25" fmla="*/ 1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2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3" name="Freeform 22"/>
            <p:cNvSpPr>
              <a:spLocks/>
            </p:cNvSpPr>
            <p:nvPr/>
          </p:nvSpPr>
          <p:spPr bwMode="auto">
            <a:xfrm>
              <a:off x="2981" y="2238"/>
              <a:ext cx="506" cy="760"/>
            </a:xfrm>
            <a:custGeom>
              <a:avLst/>
              <a:gdLst>
                <a:gd name="T0" fmla="*/ 45 w 214"/>
                <a:gd name="T1" fmla="*/ 161 h 322"/>
                <a:gd name="T2" fmla="*/ 214 w 214"/>
                <a:gd name="T3" fmla="*/ 17 h 322"/>
                <a:gd name="T4" fmla="*/ 72 w 214"/>
                <a:gd name="T5" fmla="*/ 75 h 322"/>
                <a:gd name="T6" fmla="*/ 0 w 214"/>
                <a:gd name="T7" fmla="*/ 291 h 322"/>
                <a:gd name="T8" fmla="*/ 0 w 214"/>
                <a:gd name="T9" fmla="*/ 322 h 322"/>
                <a:gd name="T10" fmla="*/ 21 w 214"/>
                <a:gd name="T11" fmla="*/ 322 h 322"/>
                <a:gd name="T12" fmla="*/ 45 w 214"/>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214" h="322">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4" name="Freeform 23"/>
            <p:cNvSpPr>
              <a:spLocks/>
            </p:cNvSpPr>
            <p:nvPr/>
          </p:nvSpPr>
          <p:spPr bwMode="auto">
            <a:xfrm>
              <a:off x="4167" y="1808"/>
              <a:ext cx="92" cy="331"/>
            </a:xfrm>
            <a:custGeom>
              <a:avLst/>
              <a:gdLst>
                <a:gd name="T0" fmla="*/ 0 w 39"/>
                <a:gd name="T1" fmla="*/ 0 h 140"/>
                <a:gd name="T2" fmla="*/ 24 w 39"/>
                <a:gd name="T3" fmla="*/ 75 h 140"/>
                <a:gd name="T4" fmla="*/ 25 w 39"/>
                <a:gd name="T5" fmla="*/ 140 h 140"/>
                <a:gd name="T6" fmla="*/ 32 w 39"/>
                <a:gd name="T7" fmla="*/ 73 h 140"/>
                <a:gd name="T8" fmla="*/ 0 w 39"/>
                <a:gd name="T9" fmla="*/ 0 h 140"/>
              </a:gdLst>
              <a:ahLst/>
              <a:cxnLst>
                <a:cxn ang="0">
                  <a:pos x="T0" y="T1"/>
                </a:cxn>
                <a:cxn ang="0">
                  <a:pos x="T2" y="T3"/>
                </a:cxn>
                <a:cxn ang="0">
                  <a:pos x="T4" y="T5"/>
                </a:cxn>
                <a:cxn ang="0">
                  <a:pos x="T6" y="T7"/>
                </a:cxn>
                <a:cxn ang="0">
                  <a:pos x="T8" y="T9"/>
                </a:cxn>
              </a:cxnLst>
              <a:rect l="0" t="0" r="r" b="b"/>
              <a:pathLst>
                <a:path w="39" h="14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5" name="Freeform 24"/>
            <p:cNvSpPr>
              <a:spLocks/>
            </p:cNvSpPr>
            <p:nvPr/>
          </p:nvSpPr>
          <p:spPr bwMode="auto">
            <a:xfrm>
              <a:off x="3586" y="2068"/>
              <a:ext cx="453" cy="149"/>
            </a:xfrm>
            <a:custGeom>
              <a:avLst/>
              <a:gdLst>
                <a:gd name="T0" fmla="*/ 119 w 192"/>
                <a:gd name="T1" fmla="*/ 1 h 63"/>
                <a:gd name="T2" fmla="*/ 0 w 192"/>
                <a:gd name="T3" fmla="*/ 63 h 63"/>
                <a:gd name="T4" fmla="*/ 105 w 192"/>
                <a:gd name="T5" fmla="*/ 11 h 63"/>
                <a:gd name="T6" fmla="*/ 192 w 192"/>
                <a:gd name="T7" fmla="*/ 12 h 63"/>
                <a:gd name="T8" fmla="*/ 119 w 192"/>
                <a:gd name="T9" fmla="*/ 1 h 63"/>
              </a:gdLst>
              <a:ahLst/>
              <a:cxnLst>
                <a:cxn ang="0">
                  <a:pos x="T0" y="T1"/>
                </a:cxn>
                <a:cxn ang="0">
                  <a:pos x="T2" y="T3"/>
                </a:cxn>
                <a:cxn ang="0">
                  <a:pos x="T4" y="T5"/>
                </a:cxn>
                <a:cxn ang="0">
                  <a:pos x="T6" y="T7"/>
                </a:cxn>
                <a:cxn ang="0">
                  <a:pos x="T8" y="T9"/>
                </a:cxn>
              </a:cxnLst>
              <a:rect l="0" t="0" r="r" b="b"/>
              <a:pathLst>
                <a:path w="192" h="63">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6" name="Freeform 25"/>
            <p:cNvSpPr>
              <a:spLocks/>
            </p:cNvSpPr>
            <p:nvPr/>
          </p:nvSpPr>
          <p:spPr bwMode="auto">
            <a:xfrm>
              <a:off x="3640" y="2408"/>
              <a:ext cx="258" cy="590"/>
            </a:xfrm>
            <a:custGeom>
              <a:avLst/>
              <a:gdLst>
                <a:gd name="T0" fmla="*/ 46 w 109"/>
                <a:gd name="T1" fmla="*/ 117 h 250"/>
                <a:gd name="T2" fmla="*/ 109 w 109"/>
                <a:gd name="T3" fmla="*/ 0 h 250"/>
                <a:gd name="T4" fmla="*/ 25 w 109"/>
                <a:gd name="T5" fmla="*/ 64 h 250"/>
                <a:gd name="T6" fmla="*/ 0 w 109"/>
                <a:gd name="T7" fmla="*/ 219 h 250"/>
                <a:gd name="T8" fmla="*/ 1 w 109"/>
                <a:gd name="T9" fmla="*/ 250 h 250"/>
                <a:gd name="T10" fmla="*/ 40 w 109"/>
                <a:gd name="T11" fmla="*/ 250 h 250"/>
                <a:gd name="T12" fmla="*/ 46 w 109"/>
                <a:gd name="T13" fmla="*/ 117 h 250"/>
              </a:gdLst>
              <a:ahLst/>
              <a:cxnLst>
                <a:cxn ang="0">
                  <a:pos x="T0" y="T1"/>
                </a:cxn>
                <a:cxn ang="0">
                  <a:pos x="T2" y="T3"/>
                </a:cxn>
                <a:cxn ang="0">
                  <a:pos x="T4" y="T5"/>
                </a:cxn>
                <a:cxn ang="0">
                  <a:pos x="T6" y="T7"/>
                </a:cxn>
                <a:cxn ang="0">
                  <a:pos x="T8" y="T9"/>
                </a:cxn>
                <a:cxn ang="0">
                  <a:pos x="T10" y="T11"/>
                </a:cxn>
                <a:cxn ang="0">
                  <a:pos x="T12" y="T13"/>
                </a:cxn>
              </a:cxnLst>
              <a:rect l="0" t="0" r="r" b="b"/>
              <a:pathLst>
                <a:path w="109" h="25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7" name="Freeform 26"/>
            <p:cNvSpPr>
              <a:spLocks/>
            </p:cNvSpPr>
            <p:nvPr/>
          </p:nvSpPr>
          <p:spPr bwMode="auto">
            <a:xfrm>
              <a:off x="3605" y="2392"/>
              <a:ext cx="323" cy="606"/>
            </a:xfrm>
            <a:custGeom>
              <a:avLst/>
              <a:gdLst>
                <a:gd name="T0" fmla="*/ 31 w 137"/>
                <a:gd name="T1" fmla="*/ 128 h 257"/>
                <a:gd name="T2" fmla="*/ 137 w 137"/>
                <a:gd name="T3" fmla="*/ 0 h 257"/>
                <a:gd name="T4" fmla="*/ 11 w 137"/>
                <a:gd name="T5" fmla="*/ 131 h 257"/>
                <a:gd name="T6" fmla="*/ 5 w 137"/>
                <a:gd name="T7" fmla="*/ 257 h 257"/>
                <a:gd name="T8" fmla="*/ 23 w 137"/>
                <a:gd name="T9" fmla="*/ 257 h 257"/>
                <a:gd name="T10" fmla="*/ 31 w 137"/>
                <a:gd name="T11" fmla="*/ 128 h 257"/>
              </a:gdLst>
              <a:ahLst/>
              <a:cxnLst>
                <a:cxn ang="0">
                  <a:pos x="T0" y="T1"/>
                </a:cxn>
                <a:cxn ang="0">
                  <a:pos x="T2" y="T3"/>
                </a:cxn>
                <a:cxn ang="0">
                  <a:pos x="T4" y="T5"/>
                </a:cxn>
                <a:cxn ang="0">
                  <a:pos x="T6" y="T7"/>
                </a:cxn>
                <a:cxn ang="0">
                  <a:pos x="T8" y="T9"/>
                </a:cxn>
                <a:cxn ang="0">
                  <a:pos x="T10" y="T11"/>
                </a:cxn>
              </a:cxnLst>
              <a:rect l="0" t="0" r="r" b="b"/>
              <a:pathLst>
                <a:path w="137" h="25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8" name="Freeform 27"/>
            <p:cNvSpPr>
              <a:spLocks/>
            </p:cNvSpPr>
            <p:nvPr/>
          </p:nvSpPr>
          <p:spPr bwMode="auto">
            <a:xfrm>
              <a:off x="4540" y="2444"/>
              <a:ext cx="248" cy="554"/>
            </a:xfrm>
            <a:custGeom>
              <a:avLst/>
              <a:gdLst>
                <a:gd name="T0" fmla="*/ 105 w 105"/>
                <a:gd name="T1" fmla="*/ 173 h 235"/>
                <a:gd name="T2" fmla="*/ 83 w 105"/>
                <a:gd name="T3" fmla="*/ 64 h 235"/>
                <a:gd name="T4" fmla="*/ 0 w 105"/>
                <a:gd name="T5" fmla="*/ 0 h 235"/>
                <a:gd name="T6" fmla="*/ 62 w 105"/>
                <a:gd name="T7" fmla="*/ 117 h 235"/>
                <a:gd name="T8" fmla="*/ 69 w 105"/>
                <a:gd name="T9" fmla="*/ 235 h 235"/>
                <a:gd name="T10" fmla="*/ 105 w 105"/>
                <a:gd name="T11" fmla="*/ 235 h 235"/>
                <a:gd name="T12" fmla="*/ 105 w 105"/>
                <a:gd name="T13" fmla="*/ 173 h 235"/>
                <a:gd name="T14" fmla="*/ 105 w 105"/>
                <a:gd name="T15" fmla="*/ 17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3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9" name="Freeform 28"/>
            <p:cNvSpPr>
              <a:spLocks/>
            </p:cNvSpPr>
            <p:nvPr/>
          </p:nvSpPr>
          <p:spPr bwMode="auto">
            <a:xfrm>
              <a:off x="4507" y="2427"/>
              <a:ext cx="281" cy="571"/>
            </a:xfrm>
            <a:custGeom>
              <a:avLst/>
              <a:gdLst>
                <a:gd name="T0" fmla="*/ 119 w 119"/>
                <a:gd name="T1" fmla="*/ 105 h 242"/>
                <a:gd name="T2" fmla="*/ 0 w 119"/>
                <a:gd name="T3" fmla="*/ 0 h 242"/>
                <a:gd name="T4" fmla="*/ 107 w 119"/>
                <a:gd name="T5" fmla="*/ 129 h 242"/>
                <a:gd name="T6" fmla="*/ 115 w 119"/>
                <a:gd name="T7" fmla="*/ 242 h 242"/>
                <a:gd name="T8" fmla="*/ 119 w 119"/>
                <a:gd name="T9" fmla="*/ 242 h 242"/>
                <a:gd name="T10" fmla="*/ 119 w 119"/>
                <a:gd name="T11" fmla="*/ 105 h 242"/>
                <a:gd name="T12" fmla="*/ 119 w 119"/>
                <a:gd name="T13" fmla="*/ 105 h 242"/>
              </a:gdLst>
              <a:ahLst/>
              <a:cxnLst>
                <a:cxn ang="0">
                  <a:pos x="T0" y="T1"/>
                </a:cxn>
                <a:cxn ang="0">
                  <a:pos x="T2" y="T3"/>
                </a:cxn>
                <a:cxn ang="0">
                  <a:pos x="T4" y="T5"/>
                </a:cxn>
                <a:cxn ang="0">
                  <a:pos x="T6" y="T7"/>
                </a:cxn>
                <a:cxn ang="0">
                  <a:pos x="T8" y="T9"/>
                </a:cxn>
                <a:cxn ang="0">
                  <a:pos x="T10" y="T11"/>
                </a:cxn>
                <a:cxn ang="0">
                  <a:pos x="T12" y="T13"/>
                </a:cxn>
              </a:cxnLst>
              <a:rect l="0" t="0" r="r" b="b"/>
              <a:pathLst>
                <a:path w="119" h="242">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0" name="Freeform 29"/>
            <p:cNvSpPr>
              <a:spLocks/>
            </p:cNvSpPr>
            <p:nvPr/>
          </p:nvSpPr>
          <p:spPr bwMode="auto">
            <a:xfrm>
              <a:off x="3999" y="1848"/>
              <a:ext cx="50" cy="251"/>
            </a:xfrm>
            <a:custGeom>
              <a:avLst/>
              <a:gdLst>
                <a:gd name="T0" fmla="*/ 0 w 21"/>
                <a:gd name="T1" fmla="*/ 8 h 106"/>
                <a:gd name="T2" fmla="*/ 11 w 21"/>
                <a:gd name="T3" fmla="*/ 55 h 106"/>
                <a:gd name="T4" fmla="*/ 10 w 21"/>
                <a:gd name="T5" fmla="*/ 104 h 106"/>
                <a:gd name="T6" fmla="*/ 18 w 21"/>
                <a:gd name="T7" fmla="*/ 106 h 106"/>
                <a:gd name="T8" fmla="*/ 21 w 21"/>
                <a:gd name="T9" fmla="*/ 53 h 106"/>
                <a:gd name="T10" fmla="*/ 6 w 21"/>
                <a:gd name="T11" fmla="*/ 0 h 106"/>
                <a:gd name="T12" fmla="*/ 0 w 21"/>
                <a:gd name="T13" fmla="*/ 8 h 106"/>
                <a:gd name="T14" fmla="*/ 0 w 21"/>
                <a:gd name="T15" fmla="*/ 8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6">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71" name="Group 64"/>
          <p:cNvGrpSpPr>
            <a:grpSpLocks noChangeAspect="1"/>
          </p:cNvGrpSpPr>
          <p:nvPr/>
        </p:nvGrpSpPr>
        <p:grpSpPr bwMode="auto">
          <a:xfrm rot="12827499" flipH="1">
            <a:off x="11360417" y="2338535"/>
            <a:ext cx="483752" cy="536662"/>
            <a:chOff x="2052" y="995"/>
            <a:chExt cx="768" cy="852"/>
          </a:xfrm>
        </p:grpSpPr>
        <p:sp>
          <p:nvSpPr>
            <p:cNvPr id="17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ctrTitle"/>
          </p:nvPr>
        </p:nvSpPr>
        <p:spPr>
          <a:xfrm>
            <a:off x="2681288" y="165020"/>
            <a:ext cx="9360418" cy="2263258"/>
          </a:xfrm>
        </p:spPr>
        <p:txBody>
          <a:bodyPr anchor="b">
            <a:normAutofit/>
          </a:bodyPr>
          <a:lstStyle>
            <a:lvl1pPr algn="ctr">
              <a:defRPr sz="6600"/>
            </a:lvl1pPr>
          </a:lstStyle>
          <a:p>
            <a:r>
              <a:rPr lang="en-US"/>
              <a:t>Click to edit Master title style</a:t>
            </a:r>
            <a:endParaRPr/>
          </a:p>
        </p:txBody>
      </p:sp>
      <p:sp>
        <p:nvSpPr>
          <p:cNvPr id="3" name="Subtitle 2"/>
          <p:cNvSpPr>
            <a:spLocks noGrp="1"/>
          </p:cNvSpPr>
          <p:nvPr>
            <p:ph type="subTitle" idx="1"/>
          </p:nvPr>
        </p:nvSpPr>
        <p:spPr>
          <a:xfrm>
            <a:off x="3903329" y="2476917"/>
            <a:ext cx="6916336" cy="1771600"/>
          </a:xfrm>
        </p:spPr>
        <p:txBody>
          <a:bodyPr>
            <a:normAutofit/>
          </a:bodyPr>
          <a:lstStyle>
            <a:lvl1pPr marL="0" indent="0" algn="ctr">
              <a:spcBef>
                <a:spcPts val="0"/>
              </a:spcBef>
              <a:buNone/>
              <a:defRPr sz="4800" cap="none" baseline="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1/17/2023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92666"/>
            <a:ext cx="2628900" cy="557953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592666"/>
            <a:ext cx="7734300" cy="55795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1/17/2023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rgbClr val="333399"/>
            </a:gs>
            <a:gs pos="50000">
              <a:srgbClr val="EAEAEA"/>
            </a:gs>
            <a:gs pos="100000">
              <a:srgbClr val="333399"/>
            </a:gs>
          </a:gsLst>
          <a:lin ang="5400000" scaled="1"/>
        </a:gradFill>
        <a:effectLst/>
      </p:bgPr>
    </p:bg>
    <p:spTree>
      <p:nvGrpSpPr>
        <p:cNvPr id="1" name=""/>
        <p:cNvGrpSpPr/>
        <p:nvPr/>
      </p:nvGrpSpPr>
      <p:grpSpPr>
        <a:xfrm>
          <a:off x="0" y="0"/>
          <a:ext cx="0" cy="0"/>
          <a:chOff x="0" y="0"/>
          <a:chExt cx="0" cy="0"/>
        </a:xfrm>
      </p:grpSpPr>
      <p:sp>
        <p:nvSpPr>
          <p:cNvPr id="3" name="Rectangle 17"/>
          <p:cNvSpPr>
            <a:spLocks noChangeArrowheads="1"/>
          </p:cNvSpPr>
          <p:nvPr userDrawn="1"/>
        </p:nvSpPr>
        <p:spPr bwMode="auto">
          <a:xfrm>
            <a:off x="152400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dirty="0">
              <a:solidFill>
                <a:srgbClr val="000000"/>
              </a:solidFill>
              <a:latin typeface="Arial" charset="0"/>
            </a:endParaRPr>
          </a:p>
        </p:txBody>
      </p:sp>
      <p:grpSp>
        <p:nvGrpSpPr>
          <p:cNvPr id="4" name="Group 12"/>
          <p:cNvGrpSpPr>
            <a:grpSpLocks/>
          </p:cNvGrpSpPr>
          <p:nvPr userDrawn="1"/>
        </p:nvGrpSpPr>
        <p:grpSpPr bwMode="auto">
          <a:xfrm>
            <a:off x="2336800" y="457200"/>
            <a:ext cx="7721600" cy="5638800"/>
            <a:chOff x="108985050" y="109213650"/>
            <a:chExt cx="2171700" cy="2123228"/>
          </a:xfrm>
        </p:grpSpPr>
        <p:graphicFrame>
          <p:nvGraphicFramePr>
            <p:cNvPr id="5" name="Object 13"/>
            <p:cNvGraphicFramePr>
              <a:graphicFrameLocks noChangeAspect="1"/>
            </p:cNvGraphicFramePr>
            <p:nvPr/>
          </p:nvGraphicFramePr>
          <p:xfrm>
            <a:off x="109122933" y="109342979"/>
            <a:ext cx="1885950" cy="1693510"/>
          </p:xfrm>
          <a:graphic>
            <a:graphicData uri="http://schemas.openxmlformats.org/presentationml/2006/ole">
              <mc:AlternateContent xmlns:mc="http://schemas.openxmlformats.org/markup-compatibility/2006">
                <mc:Choice xmlns:v="urn:schemas-microsoft-com:vml" Requires="v">
                  <p:oleObj spid="_x0000_s2149" name="Bitmap Image" r:id="rId3" imgW="3266667" imgH="2933333" progId="PBrush">
                    <p:embed/>
                  </p:oleObj>
                </mc:Choice>
                <mc:Fallback>
                  <p:oleObj name="Bitmap Image" r:id="rId3" imgW="3266667" imgH="2933333" progId="PBrush">
                    <p:embed/>
                    <p:pic>
                      <p:nvPicPr>
                        <p:cNvPr id="0" name=""/>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09122933" y="109342979"/>
                          <a:ext cx="1885950" cy="169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oleObj>
                </mc:Fallback>
              </mc:AlternateContent>
            </a:graphicData>
          </a:graphic>
        </p:graphicFrame>
        <p:sp>
          <p:nvSpPr>
            <p:cNvPr id="6" name="WordArt 14"/>
            <p:cNvSpPr>
              <a:spLocks noChangeArrowheads="1" noChangeShapeType="1" noTextEdit="1"/>
            </p:cNvSpPr>
            <p:nvPr/>
          </p:nvSpPr>
          <p:spPr bwMode="auto">
            <a:xfrm>
              <a:off x="108985050" y="109213650"/>
              <a:ext cx="2171700" cy="212322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1095928"/>
                </a:avLst>
              </a:prstTxWarp>
            </a:bodyPr>
            <a:lstStyle/>
            <a:p>
              <a:pPr algn="ctr" fontAlgn="base">
                <a:spcBef>
                  <a:spcPct val="0"/>
                </a:spcBef>
                <a:spcAft>
                  <a:spcPct val="0"/>
                </a:spcAft>
              </a:pPr>
              <a:r>
                <a:rPr lang="en-US" sz="3600" kern="10" dirty="0">
                  <a:solidFill>
                    <a:srgbClr val="00007A">
                      <a:alpha val="20000"/>
                    </a:srgbClr>
                  </a:solidFill>
                  <a:latin typeface="Copperplate Gothic Bold"/>
                </a:rPr>
                <a:t>Texas Healthcare</a:t>
              </a:r>
            </a:p>
          </p:txBody>
        </p:sp>
        <p:sp>
          <p:nvSpPr>
            <p:cNvPr id="7" name="WordArt 15"/>
            <p:cNvSpPr>
              <a:spLocks noChangeArrowheads="1" noChangeShapeType="1" noTextEdit="1"/>
            </p:cNvSpPr>
            <p:nvPr/>
          </p:nvSpPr>
          <p:spPr bwMode="auto">
            <a:xfrm>
              <a:off x="108985050" y="109229461"/>
              <a:ext cx="2171700" cy="196266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Down">
                <a:avLst>
                  <a:gd name="adj" fmla="val 169890"/>
                </a:avLst>
              </a:prstTxWarp>
            </a:bodyPr>
            <a:lstStyle/>
            <a:p>
              <a:pPr algn="ctr" fontAlgn="base">
                <a:spcBef>
                  <a:spcPct val="0"/>
                </a:spcBef>
                <a:spcAft>
                  <a:spcPct val="0"/>
                </a:spcAft>
              </a:pPr>
              <a:r>
                <a:rPr lang="en-US" sz="3600" kern="10" dirty="0">
                  <a:solidFill>
                    <a:srgbClr val="00007A">
                      <a:alpha val="20000"/>
                    </a:srgbClr>
                  </a:solidFill>
                  <a:latin typeface="Copperplate Gothic Bold"/>
                </a:rPr>
                <a:t>- Safety Network -</a:t>
              </a:r>
            </a:p>
          </p:txBody>
        </p:sp>
      </p:grpSp>
      <p:pic>
        <p:nvPicPr>
          <p:cNvPr id="8" name="Picture 8" descr="Texas Department of State Health Services Home">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524000" y="6357938"/>
            <a:ext cx="53848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1524000" y="1371600"/>
            <a:ext cx="9144000" cy="2819400"/>
          </a:xfrm>
        </p:spPr>
        <p:txBody>
          <a:bodyPr/>
          <a:lstStyle>
            <a:lvl1pPr>
              <a:defRPr sz="6600">
                <a:effectLst>
                  <a:outerShdw blurRad="38100" dist="38100" dir="2700000" algn="tl">
                    <a:srgbClr val="000000"/>
                  </a:outerShdw>
                </a:effectLst>
              </a:defRPr>
            </a:lvl1pPr>
          </a:lstStyle>
          <a:p>
            <a:pPr lvl="0"/>
            <a:endParaRPr lang="en-US" noProof="0" dirty="0"/>
          </a:p>
        </p:txBody>
      </p:sp>
    </p:spTree>
    <p:extLst>
      <p:ext uri="{BB962C8B-B14F-4D97-AF65-F5344CB8AC3E}">
        <p14:creationId xmlns:p14="http://schemas.microsoft.com/office/powerpoint/2010/main" val="3355804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ln>
            <a:solidFill>
              <a:srgbClr val="002060"/>
            </a:solid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D1524718-E495-42AF-83A0-8A0F4FF8CD2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90217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BAA2F5AB-1E16-4C24-A827-E5425BDFD2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42929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17600" y="1524000"/>
            <a:ext cx="52324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53200" y="1524000"/>
            <a:ext cx="52324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D38967E2-C5B8-40DA-AECB-213D9B35602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69562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67F6FD44-884F-4B82-9807-1FDDDDBA1DE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55957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43E48917-300D-49A0-953B-DDE1098BAA0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937302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DF80BD5-AC8E-42C1-AAB5-ADD39001608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39649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EF70BF0-89D8-484B-81FB-E8990742BCE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60864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1/17/2023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975DEBD-FF13-4A4F-BD55-DC142832A19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27733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9B8B63D0-683A-4D4E-A18F-C21169E01BB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362669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52400"/>
            <a:ext cx="2667000"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17600" y="152400"/>
            <a:ext cx="779780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4467D775-2A14-4D8F-98B2-03F2D38C6F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661729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27200" y="152400"/>
            <a:ext cx="10058400" cy="1066800"/>
          </a:xfrm>
        </p:spPr>
        <p:txBody>
          <a:bodyPr/>
          <a:lstStyle/>
          <a:p>
            <a:r>
              <a:rPr lang="en-US"/>
              <a:t>Click to edit Master title style</a:t>
            </a:r>
          </a:p>
        </p:txBody>
      </p:sp>
      <p:sp>
        <p:nvSpPr>
          <p:cNvPr id="3" name="Table Placeholder 2"/>
          <p:cNvSpPr>
            <a:spLocks noGrp="1"/>
          </p:cNvSpPr>
          <p:nvPr>
            <p:ph type="tbl" idx="1"/>
          </p:nvPr>
        </p:nvSpPr>
        <p:spPr>
          <a:xfrm>
            <a:off x="1117600" y="1524000"/>
            <a:ext cx="10668000" cy="4800600"/>
          </a:xfrm>
        </p:spPr>
        <p:txBody>
          <a:bodyPr/>
          <a:lstStyle/>
          <a:p>
            <a:pPr lvl="0"/>
            <a:endParaRPr lang="en-US" noProof="0" dirty="0"/>
          </a:p>
        </p:txBody>
      </p:sp>
      <p:sp>
        <p:nvSpPr>
          <p:cNvPr id="4" name="Rectangle 6"/>
          <p:cNvSpPr>
            <a:spLocks noGrp="1" noChangeArrowheads="1"/>
          </p:cNvSpPr>
          <p:nvPr>
            <p:ph type="sldNum" sz="quarter" idx="10"/>
          </p:nvPr>
        </p:nvSpPr>
        <p:spPr>
          <a:ln/>
        </p:spPr>
        <p:txBody>
          <a:bodyPr/>
          <a:lstStyle>
            <a:lvl1pPr>
              <a:defRPr/>
            </a:lvl1pPr>
          </a:lstStyle>
          <a:p>
            <a:pPr>
              <a:defRPr/>
            </a:pPr>
            <a:fld id="{BC5E89B4-3581-4A0E-8D60-35F2BF5184F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995930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4" name="Rectangle 12"/>
          <p:cNvSpPr>
            <a:spLocks noChangeArrowheads="1"/>
          </p:cNvSpPr>
          <p:nvPr userDrawn="1"/>
        </p:nvSpPr>
        <p:spPr bwMode="auto">
          <a:xfrm>
            <a:off x="0" y="609600"/>
            <a:ext cx="12192000" cy="5486400"/>
          </a:xfrm>
          <a:prstGeom prst="rect">
            <a:avLst/>
          </a:prstGeom>
          <a:gradFill rotWithShape="1">
            <a:gsLst>
              <a:gs pos="0">
                <a:srgbClr val="000080"/>
              </a:gs>
              <a:gs pos="100000">
                <a:srgbClr val="EFEFF7"/>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1800" dirty="0">
              <a:solidFill>
                <a:srgbClr val="000000"/>
              </a:solidFill>
              <a:latin typeface="Arial" charset="0"/>
            </a:endParaRPr>
          </a:p>
        </p:txBody>
      </p:sp>
      <p:pic>
        <p:nvPicPr>
          <p:cNvPr id="5" name="Picture 8" descr="Texas Department of State Health Services Home">
            <a:hlinkClick r:id="rId2"/>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159500"/>
            <a:ext cx="75184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06401" y="609600"/>
            <a:ext cx="2774951"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subTitle" idx="1"/>
          </p:nvPr>
        </p:nvSpPr>
        <p:spPr>
          <a:xfrm>
            <a:off x="3657600" y="4114800"/>
            <a:ext cx="8026400" cy="1752600"/>
          </a:xfrm>
        </p:spPr>
        <p:txBody>
          <a:bodyPr/>
          <a:lstStyle>
            <a:lvl1pPr marL="0" indent="0" algn="ctr">
              <a:buFont typeface="Wingdings" pitchFamily="2" charset="2"/>
              <a:buNone/>
              <a:defRPr sz="3600"/>
            </a:lvl1pPr>
          </a:lstStyle>
          <a:p>
            <a:endParaRPr lang="en-US"/>
          </a:p>
        </p:txBody>
      </p:sp>
      <p:sp>
        <p:nvSpPr>
          <p:cNvPr id="5122" name="Rectangle 2"/>
          <p:cNvSpPr>
            <a:spLocks noGrp="1" noChangeArrowheads="1"/>
          </p:cNvSpPr>
          <p:nvPr>
            <p:ph type="ctrTitle"/>
          </p:nvPr>
        </p:nvSpPr>
        <p:spPr>
          <a:xfrm>
            <a:off x="1219200" y="1066800"/>
            <a:ext cx="9956800" cy="2819400"/>
          </a:xfrm>
          <a:solidFill>
            <a:schemeClr val="bg1">
              <a:alpha val="58000"/>
            </a:schemeClr>
          </a:solidFill>
        </p:spPr>
        <p:txBody>
          <a:bodyPr/>
          <a:lstStyle>
            <a:lvl1pPr>
              <a:defRPr sz="4800"/>
            </a:lvl1pPr>
          </a:lstStyle>
          <a:p>
            <a:r>
              <a:rPr lang="en-US"/>
              <a:t>Click to edit Master title style</a:t>
            </a:r>
          </a:p>
        </p:txBody>
      </p:sp>
      <p:sp>
        <p:nvSpPr>
          <p:cNvPr id="7" name="Rectangle 6"/>
          <p:cNvSpPr>
            <a:spLocks noGrp="1" noChangeArrowheads="1"/>
          </p:cNvSpPr>
          <p:nvPr>
            <p:ph type="sldNum" sz="quarter" idx="10"/>
          </p:nvPr>
        </p:nvSpPr>
        <p:spPr>
          <a:xfrm>
            <a:off x="8737600" y="6245225"/>
            <a:ext cx="2844800" cy="476250"/>
          </a:xfrm>
        </p:spPr>
        <p:txBody>
          <a:bodyPr/>
          <a:lstStyle>
            <a:lvl1pPr>
              <a:defRPr/>
            </a:lvl1pPr>
          </a:lstStyle>
          <a:p>
            <a:pPr>
              <a:defRPr/>
            </a:pPr>
            <a:fld id="{5228578A-BA82-4DE7-8E1E-03DECD6B94D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01777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3999" y="1485900"/>
            <a:ext cx="9144001" cy="2933700"/>
          </a:xfrm>
        </p:spPr>
        <p:txBody>
          <a:bodyPr anchor="b">
            <a:normAutofit/>
          </a:bodyPr>
          <a:lstStyle>
            <a:lvl1pPr algn="l">
              <a:defRPr sz="5200" b="0"/>
            </a:lvl1pPr>
          </a:lstStyle>
          <a:p>
            <a:r>
              <a:rPr lang="en-US"/>
              <a:t>Click to edit Master title style</a:t>
            </a:r>
            <a:endParaRPr/>
          </a:p>
        </p:txBody>
      </p:sp>
      <p:sp>
        <p:nvSpPr>
          <p:cNvPr id="3" name="Text Placeholder 2"/>
          <p:cNvSpPr>
            <a:spLocks noGrp="1"/>
          </p:cNvSpPr>
          <p:nvPr>
            <p:ph type="body" idx="1"/>
          </p:nvPr>
        </p:nvSpPr>
        <p:spPr>
          <a:xfrm>
            <a:off x="1522413" y="4454034"/>
            <a:ext cx="9144000" cy="1184766"/>
          </a:xfrm>
        </p:spPr>
        <p:txBody>
          <a:bodyPr anchor="t">
            <a:normAutofit/>
          </a:bodyPr>
          <a:lstStyle>
            <a:lvl1pPr marL="0" indent="0" algn="l">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583DDF-CA54-461A-A486-592D2374C532}" type="datetimeFigureOut">
              <a:rPr lang="en-US"/>
              <a:t>1/17/2023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28572"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7169"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2952B5-7A2F-4CC8-B7CE-9234E21C2837}" type="datetime1">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9252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8572"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8572"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7169"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7169"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1DA07A-9201-4B4B-BAF2-015AFA30F520}" type="datetime1">
              <a:rPr lang="en-US" smtClean="0"/>
              <a:t>1/17/2023</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00370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Freeform 92"/>
          <p:cNvSpPr>
            <a:spLocks/>
          </p:cNvSpPr>
          <p:nvPr/>
        </p:nvSpPr>
        <p:spPr bwMode="auto">
          <a:xfrm>
            <a:off x="8643511" y="3888584"/>
            <a:ext cx="213014" cy="1001327"/>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p:spPr>
        <p:txBody>
          <a:bodyPr vert="horz" wrap="square" lIns="91440" tIns="45720" rIns="91440" bIns="45720" numCol="1" anchor="t" anchorCtr="0" compatLnSpc="1">
            <a:prstTxWarp prst="textNoShape">
              <a:avLst/>
            </a:prstTxWarp>
          </a:bodyPr>
          <a:lstStyle/>
          <a:p>
            <a:endParaRPr/>
          </a:p>
        </p:txBody>
      </p:sp>
      <p:sp>
        <p:nvSpPr>
          <p:cNvPr id="7" name="Freeform 50"/>
          <p:cNvSpPr>
            <a:spLocks/>
          </p:cNvSpPr>
          <p:nvPr/>
        </p:nvSpPr>
        <p:spPr bwMode="auto">
          <a:xfrm>
            <a:off x="6780212" y="4191000"/>
            <a:ext cx="5409960" cy="2667000"/>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51"/>
          <p:cNvSpPr>
            <a:spLocks/>
          </p:cNvSpPr>
          <p:nvPr/>
        </p:nvSpPr>
        <p:spPr bwMode="auto">
          <a:xfrm>
            <a:off x="-125" y="4572000"/>
            <a:ext cx="11415276" cy="2286001"/>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nvGrpSpPr>
          <p:cNvPr id="9" name="Group 69"/>
          <p:cNvGrpSpPr>
            <a:grpSpLocks noChangeAspect="1"/>
          </p:cNvGrpSpPr>
          <p:nvPr/>
        </p:nvGrpSpPr>
        <p:grpSpPr bwMode="auto">
          <a:xfrm flipH="1">
            <a:off x="9732236" y="958654"/>
            <a:ext cx="1400819" cy="4001744"/>
            <a:chOff x="3220" y="236"/>
            <a:chExt cx="1347" cy="3848"/>
          </a:xfrm>
        </p:grpSpPr>
        <p:sp>
          <p:nvSpPr>
            <p:cNvPr id="10"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Freeform 79"/>
            <p:cNvSpPr>
              <a:spLocks/>
            </p:cNvSpPr>
            <p:nvPr/>
          </p:nvSpPr>
          <p:spPr bwMode="auto">
            <a:xfrm>
              <a:off x="3835" y="332"/>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92"/>
            <p:cNvSpPr>
              <a:spLocks/>
            </p:cNvSpPr>
            <p:nvPr/>
          </p:nvSpPr>
          <p:spPr bwMode="auto">
            <a:xfrm>
              <a:off x="3283" y="1760"/>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93"/>
            <p:cNvSpPr>
              <a:spLocks/>
            </p:cNvSpPr>
            <p:nvPr/>
          </p:nvSpPr>
          <p:spPr bwMode="auto">
            <a:xfrm>
              <a:off x="3805" y="1379"/>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9"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0"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1"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2"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3"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9"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1"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2"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0"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1"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2"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3"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4"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5"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6"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7"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8"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9"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0"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1"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2"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3"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4"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5"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6"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7"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8"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9"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0"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1"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2"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3" name="Group 69"/>
          <p:cNvGrpSpPr>
            <a:grpSpLocks noChangeAspect="1"/>
          </p:cNvGrpSpPr>
          <p:nvPr/>
        </p:nvGrpSpPr>
        <p:grpSpPr bwMode="auto">
          <a:xfrm>
            <a:off x="10895012" y="1248597"/>
            <a:ext cx="1254796" cy="3346122"/>
            <a:chOff x="3124" y="236"/>
            <a:chExt cx="1443" cy="3848"/>
          </a:xfrm>
        </p:grpSpPr>
        <p:sp>
          <p:nvSpPr>
            <p:cNvPr id="94" name="Freeform 70"/>
            <p:cNvSpPr>
              <a:spLocks/>
            </p:cNvSpPr>
            <p:nvPr/>
          </p:nvSpPr>
          <p:spPr bwMode="auto">
            <a:xfrm>
              <a:off x="3858" y="1801"/>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5" name="Freeform 71"/>
            <p:cNvSpPr>
              <a:spLocks/>
            </p:cNvSpPr>
            <p:nvPr/>
          </p:nvSpPr>
          <p:spPr bwMode="auto">
            <a:xfrm>
              <a:off x="3679" y="2551"/>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6" name="Freeform 72"/>
            <p:cNvSpPr>
              <a:spLocks/>
            </p:cNvSpPr>
            <p:nvPr/>
          </p:nvSpPr>
          <p:spPr bwMode="auto">
            <a:xfrm>
              <a:off x="3889" y="234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7" name="Freeform 73"/>
            <p:cNvSpPr>
              <a:spLocks/>
            </p:cNvSpPr>
            <p:nvPr/>
          </p:nvSpPr>
          <p:spPr bwMode="auto">
            <a:xfrm>
              <a:off x="3679" y="2844"/>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8"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9" name="Freeform 75"/>
            <p:cNvSpPr>
              <a:spLocks/>
            </p:cNvSpPr>
            <p:nvPr/>
          </p:nvSpPr>
          <p:spPr bwMode="auto">
            <a:xfrm>
              <a:off x="3889" y="2967"/>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0" name="Freeform 76"/>
            <p:cNvSpPr>
              <a:spLocks/>
            </p:cNvSpPr>
            <p:nvPr/>
          </p:nvSpPr>
          <p:spPr bwMode="auto">
            <a:xfrm>
              <a:off x="3679" y="2220"/>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1" name="Freeform 77"/>
            <p:cNvSpPr>
              <a:spLocks/>
            </p:cNvSpPr>
            <p:nvPr/>
          </p:nvSpPr>
          <p:spPr bwMode="auto">
            <a:xfrm>
              <a:off x="3889" y="2012"/>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2" name="Freeform 78"/>
            <p:cNvSpPr>
              <a:spLocks/>
            </p:cNvSpPr>
            <p:nvPr/>
          </p:nvSpPr>
          <p:spPr bwMode="auto">
            <a:xfrm>
              <a:off x="3679" y="1904"/>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3" name="Freeform 79"/>
            <p:cNvSpPr>
              <a:spLocks/>
            </p:cNvSpPr>
            <p:nvPr/>
          </p:nvSpPr>
          <p:spPr bwMode="auto">
            <a:xfrm>
              <a:off x="3679" y="1608"/>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4" name="Freeform 80"/>
            <p:cNvSpPr>
              <a:spLocks/>
            </p:cNvSpPr>
            <p:nvPr/>
          </p:nvSpPr>
          <p:spPr bwMode="auto">
            <a:xfrm>
              <a:off x="3889" y="169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5"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6"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7"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8"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9"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0"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1"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2"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3"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4"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5"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6"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7" name="Freeform 93"/>
            <p:cNvSpPr>
              <a:spLocks/>
            </p:cNvSpPr>
            <p:nvPr/>
          </p:nvSpPr>
          <p:spPr bwMode="auto">
            <a:xfrm>
              <a:off x="3737" y="1710"/>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8"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2"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3"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4"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5"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6"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7"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8"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9"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0"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1"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2"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3"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5"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6"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7"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8"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9"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0"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1"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2"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3"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4"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5"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6"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7"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8"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9"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0"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1"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2"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3"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4"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5"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6"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7"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8"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9"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0"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1"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2"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3"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4"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5"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6"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7"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8"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9"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0"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1"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2"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3"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4"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5"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6"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77" name="Group 69"/>
          <p:cNvGrpSpPr>
            <a:grpSpLocks noChangeAspect="1"/>
          </p:cNvGrpSpPr>
          <p:nvPr/>
        </p:nvGrpSpPr>
        <p:grpSpPr bwMode="auto">
          <a:xfrm>
            <a:off x="9087454" y="2736976"/>
            <a:ext cx="906206" cy="2416549"/>
            <a:chOff x="3124" y="236"/>
            <a:chExt cx="1443" cy="3848"/>
          </a:xfrm>
        </p:grpSpPr>
        <p:sp>
          <p:nvSpPr>
            <p:cNvPr id="178"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9"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0"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1"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2"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3"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4"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5"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6"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7" name="Freeform 79"/>
            <p:cNvSpPr>
              <a:spLocks/>
            </p:cNvSpPr>
            <p:nvPr/>
          </p:nvSpPr>
          <p:spPr bwMode="auto">
            <a:xfrm>
              <a:off x="3811" y="273"/>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8"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9"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0"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1"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2"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3"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4"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5"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6"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7"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8"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9"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0"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1"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2"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3"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4"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5"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6"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7"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8"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9"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0"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1"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2"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3"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4"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5"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6"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7"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8"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9"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0"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1"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2"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3"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4"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5"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6"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7"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8"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9"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0"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1"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2"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3"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4"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5"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6"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7"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8"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9"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0"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1"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2"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3"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4"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5"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6"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7"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8"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9"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0"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1"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2"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3"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4"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5"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6"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7"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8"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9"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60" name="Group 50"/>
          <p:cNvGrpSpPr>
            <a:grpSpLocks noChangeAspect="1"/>
          </p:cNvGrpSpPr>
          <p:nvPr/>
        </p:nvGrpSpPr>
        <p:grpSpPr bwMode="auto">
          <a:xfrm>
            <a:off x="10514012" y="2438400"/>
            <a:ext cx="1485016" cy="2195929"/>
            <a:chOff x="3369" y="1563"/>
            <a:chExt cx="940" cy="1390"/>
          </a:xfrm>
        </p:grpSpPr>
        <p:sp>
          <p:nvSpPr>
            <p:cNvPr id="261" name="Freeform 51"/>
            <p:cNvSpPr>
              <a:spLocks/>
            </p:cNvSpPr>
            <p:nvPr/>
          </p:nvSpPr>
          <p:spPr bwMode="auto">
            <a:xfrm>
              <a:off x="3539" y="1906"/>
              <a:ext cx="192" cy="212"/>
            </a:xfrm>
            <a:custGeom>
              <a:avLst/>
              <a:gdLst>
                <a:gd name="T0" fmla="*/ 81 w 81"/>
                <a:gd name="T1" fmla="*/ 73 h 90"/>
                <a:gd name="T2" fmla="*/ 44 w 81"/>
                <a:gd name="T3" fmla="*/ 7 h 90"/>
                <a:gd name="T4" fmla="*/ 0 w 81"/>
                <a:gd name="T5" fmla="*/ 21 h 90"/>
                <a:gd name="T6" fmla="*/ 21 w 81"/>
                <a:gd name="T7" fmla="*/ 19 h 90"/>
                <a:gd name="T8" fmla="*/ 53 w 81"/>
                <a:gd name="T9" fmla="*/ 76 h 90"/>
                <a:gd name="T10" fmla="*/ 81 w 81"/>
                <a:gd name="T11" fmla="*/ 73 h 90"/>
              </a:gdLst>
              <a:ahLst/>
              <a:cxnLst>
                <a:cxn ang="0">
                  <a:pos x="T0" y="T1"/>
                </a:cxn>
                <a:cxn ang="0">
                  <a:pos x="T2" y="T3"/>
                </a:cxn>
                <a:cxn ang="0">
                  <a:pos x="T4" y="T5"/>
                </a:cxn>
                <a:cxn ang="0">
                  <a:pos x="T6" y="T7"/>
                </a:cxn>
                <a:cxn ang="0">
                  <a:pos x="T8" y="T9"/>
                </a:cxn>
                <a:cxn ang="0">
                  <a:pos x="T10" y="T11"/>
                </a:cxn>
              </a:cxnLst>
              <a:rect l="0" t="0" r="r" b="b"/>
              <a:pathLst>
                <a:path w="81" h="90">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2" name="Freeform 52"/>
            <p:cNvSpPr>
              <a:spLocks/>
            </p:cNvSpPr>
            <p:nvPr/>
          </p:nvSpPr>
          <p:spPr bwMode="auto">
            <a:xfrm>
              <a:off x="3603" y="1925"/>
              <a:ext cx="17" cy="16"/>
            </a:xfrm>
            <a:custGeom>
              <a:avLst/>
              <a:gdLst>
                <a:gd name="T0" fmla="*/ 7 w 7"/>
                <a:gd name="T1" fmla="*/ 3 h 7"/>
                <a:gd name="T2" fmla="*/ 4 w 7"/>
                <a:gd name="T3" fmla="*/ 7 h 7"/>
                <a:gd name="T4" fmla="*/ 0 w 7"/>
                <a:gd name="T5" fmla="*/ 3 h 7"/>
                <a:gd name="T6" fmla="*/ 4 w 7"/>
                <a:gd name="T7" fmla="*/ 0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3" name="Freeform 53"/>
            <p:cNvSpPr>
              <a:spLocks/>
            </p:cNvSpPr>
            <p:nvPr/>
          </p:nvSpPr>
          <p:spPr bwMode="auto">
            <a:xfrm>
              <a:off x="3636" y="1889"/>
              <a:ext cx="26" cy="31"/>
            </a:xfrm>
            <a:custGeom>
              <a:avLst/>
              <a:gdLst>
                <a:gd name="T0" fmla="*/ 0 w 11"/>
                <a:gd name="T1" fmla="*/ 13 h 13"/>
                <a:gd name="T2" fmla="*/ 8 w 11"/>
                <a:gd name="T3" fmla="*/ 0 h 13"/>
                <a:gd name="T4" fmla="*/ 0 w 11"/>
                <a:gd name="T5" fmla="*/ 13 h 13"/>
              </a:gdLst>
              <a:ahLst/>
              <a:cxnLst>
                <a:cxn ang="0">
                  <a:pos x="T0" y="T1"/>
                </a:cxn>
                <a:cxn ang="0">
                  <a:pos x="T2" y="T3"/>
                </a:cxn>
                <a:cxn ang="0">
                  <a:pos x="T4" y="T5"/>
                </a:cxn>
              </a:cxnLst>
              <a:rect l="0" t="0" r="r" b="b"/>
              <a:pathLst>
                <a:path w="11" h="13">
                  <a:moveTo>
                    <a:pt x="0" y="13"/>
                  </a:moveTo>
                  <a:cubicBezTo>
                    <a:pt x="0" y="13"/>
                    <a:pt x="8" y="5"/>
                    <a:pt x="8" y="0"/>
                  </a:cubicBezTo>
                  <a:cubicBezTo>
                    <a:pt x="11" y="5"/>
                    <a:pt x="10" y="13"/>
                    <a:pt x="0" y="1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4" name="Freeform 54"/>
            <p:cNvSpPr>
              <a:spLocks/>
            </p:cNvSpPr>
            <p:nvPr/>
          </p:nvSpPr>
          <p:spPr bwMode="auto">
            <a:xfrm>
              <a:off x="3622" y="1889"/>
              <a:ext cx="28" cy="36"/>
            </a:xfrm>
            <a:custGeom>
              <a:avLst/>
              <a:gdLst>
                <a:gd name="T0" fmla="*/ 5 w 12"/>
                <a:gd name="T1" fmla="*/ 15 h 15"/>
                <a:gd name="T2" fmla="*/ 0 w 12"/>
                <a:gd name="T3" fmla="*/ 0 h 15"/>
                <a:gd name="T4" fmla="*/ 5 w 12"/>
                <a:gd name="T5" fmla="*/ 15 h 15"/>
              </a:gdLst>
              <a:ahLst/>
              <a:cxnLst>
                <a:cxn ang="0">
                  <a:pos x="T0" y="T1"/>
                </a:cxn>
                <a:cxn ang="0">
                  <a:pos x="T2" y="T3"/>
                </a:cxn>
                <a:cxn ang="0">
                  <a:pos x="T4" y="T5"/>
                </a:cxn>
              </a:cxnLst>
              <a:rect l="0" t="0" r="r" b="b"/>
              <a:pathLst>
                <a:path w="12" h="15">
                  <a:moveTo>
                    <a:pt x="5" y="15"/>
                  </a:moveTo>
                  <a:cubicBezTo>
                    <a:pt x="5" y="15"/>
                    <a:pt x="4" y="3"/>
                    <a:pt x="0" y="0"/>
                  </a:cubicBezTo>
                  <a:cubicBezTo>
                    <a:pt x="7" y="1"/>
                    <a:pt x="12" y="7"/>
                    <a:pt x="5"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5" name="Freeform 55"/>
            <p:cNvSpPr>
              <a:spLocks/>
            </p:cNvSpPr>
            <p:nvPr/>
          </p:nvSpPr>
          <p:spPr bwMode="auto">
            <a:xfrm>
              <a:off x="4061" y="1915"/>
              <a:ext cx="191" cy="210"/>
            </a:xfrm>
            <a:custGeom>
              <a:avLst/>
              <a:gdLst>
                <a:gd name="T0" fmla="*/ 0 w 81"/>
                <a:gd name="T1" fmla="*/ 72 h 89"/>
                <a:gd name="T2" fmla="*/ 37 w 81"/>
                <a:gd name="T3" fmla="*/ 7 h 89"/>
                <a:gd name="T4" fmla="*/ 81 w 81"/>
                <a:gd name="T5" fmla="*/ 20 h 89"/>
                <a:gd name="T6" fmla="*/ 60 w 81"/>
                <a:gd name="T7" fmla="*/ 18 h 89"/>
                <a:gd name="T8" fmla="*/ 28 w 81"/>
                <a:gd name="T9" fmla="*/ 76 h 89"/>
                <a:gd name="T10" fmla="*/ 0 w 81"/>
                <a:gd name="T11" fmla="*/ 72 h 89"/>
              </a:gdLst>
              <a:ahLst/>
              <a:cxnLst>
                <a:cxn ang="0">
                  <a:pos x="T0" y="T1"/>
                </a:cxn>
                <a:cxn ang="0">
                  <a:pos x="T2" y="T3"/>
                </a:cxn>
                <a:cxn ang="0">
                  <a:pos x="T4" y="T5"/>
                </a:cxn>
                <a:cxn ang="0">
                  <a:pos x="T6" y="T7"/>
                </a:cxn>
                <a:cxn ang="0">
                  <a:pos x="T8" y="T9"/>
                </a:cxn>
                <a:cxn ang="0">
                  <a:pos x="T10" y="T11"/>
                </a:cxn>
              </a:cxnLst>
              <a:rect l="0" t="0" r="r" b="b"/>
              <a:pathLst>
                <a:path w="81" h="89">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6" name="Freeform 56"/>
            <p:cNvSpPr>
              <a:spLocks/>
            </p:cNvSpPr>
            <p:nvPr/>
          </p:nvSpPr>
          <p:spPr bwMode="auto">
            <a:xfrm>
              <a:off x="4163" y="2189"/>
              <a:ext cx="19" cy="19"/>
            </a:xfrm>
            <a:custGeom>
              <a:avLst/>
              <a:gdLst>
                <a:gd name="T0" fmla="*/ 0 w 8"/>
                <a:gd name="T1" fmla="*/ 4 h 8"/>
                <a:gd name="T2" fmla="*/ 4 w 8"/>
                <a:gd name="T3" fmla="*/ 8 h 8"/>
                <a:gd name="T4" fmla="*/ 8 w 8"/>
                <a:gd name="T5" fmla="*/ 5 h 8"/>
                <a:gd name="T6" fmla="*/ 5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7" name="Freeform 57"/>
            <p:cNvSpPr>
              <a:spLocks/>
            </p:cNvSpPr>
            <p:nvPr/>
          </p:nvSpPr>
          <p:spPr bwMode="auto">
            <a:xfrm>
              <a:off x="4132" y="1899"/>
              <a:ext cx="26" cy="33"/>
            </a:xfrm>
            <a:custGeom>
              <a:avLst/>
              <a:gdLst>
                <a:gd name="T0" fmla="*/ 11 w 11"/>
                <a:gd name="T1" fmla="*/ 14 h 14"/>
                <a:gd name="T2" fmla="*/ 3 w 11"/>
                <a:gd name="T3" fmla="*/ 0 h 14"/>
                <a:gd name="T4" fmla="*/ 11 w 11"/>
                <a:gd name="T5" fmla="*/ 14 h 14"/>
              </a:gdLst>
              <a:ahLst/>
              <a:cxnLst>
                <a:cxn ang="0">
                  <a:pos x="T0" y="T1"/>
                </a:cxn>
                <a:cxn ang="0">
                  <a:pos x="T2" y="T3"/>
                </a:cxn>
                <a:cxn ang="0">
                  <a:pos x="T4" y="T5"/>
                </a:cxn>
              </a:cxnLst>
              <a:rect l="0" t="0" r="r" b="b"/>
              <a:pathLst>
                <a:path w="11" h="14">
                  <a:moveTo>
                    <a:pt x="11" y="14"/>
                  </a:moveTo>
                  <a:cubicBezTo>
                    <a:pt x="11" y="14"/>
                    <a:pt x="3" y="4"/>
                    <a:pt x="3" y="0"/>
                  </a:cubicBezTo>
                  <a:cubicBezTo>
                    <a:pt x="0" y="4"/>
                    <a:pt x="1" y="13"/>
                    <a:pt x="11" y="14"/>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8" name="Freeform 58"/>
            <p:cNvSpPr>
              <a:spLocks/>
            </p:cNvSpPr>
            <p:nvPr/>
          </p:nvSpPr>
          <p:spPr bwMode="auto">
            <a:xfrm>
              <a:off x="4144" y="1896"/>
              <a:ext cx="26" cy="36"/>
            </a:xfrm>
            <a:custGeom>
              <a:avLst/>
              <a:gdLst>
                <a:gd name="T0" fmla="*/ 7 w 11"/>
                <a:gd name="T1" fmla="*/ 15 h 15"/>
                <a:gd name="T2" fmla="*/ 11 w 11"/>
                <a:gd name="T3" fmla="*/ 0 h 15"/>
                <a:gd name="T4" fmla="*/ 7 w 11"/>
                <a:gd name="T5" fmla="*/ 15 h 15"/>
              </a:gdLst>
              <a:ahLst/>
              <a:cxnLst>
                <a:cxn ang="0">
                  <a:pos x="T0" y="T1"/>
                </a:cxn>
                <a:cxn ang="0">
                  <a:pos x="T2" y="T3"/>
                </a:cxn>
                <a:cxn ang="0">
                  <a:pos x="T4" y="T5"/>
                </a:cxn>
              </a:cxnLst>
              <a:rect l="0" t="0" r="r" b="b"/>
              <a:pathLst>
                <a:path w="11" h="15">
                  <a:moveTo>
                    <a:pt x="7" y="15"/>
                  </a:moveTo>
                  <a:cubicBezTo>
                    <a:pt x="7" y="15"/>
                    <a:pt x="8" y="4"/>
                    <a:pt x="11" y="0"/>
                  </a:cubicBezTo>
                  <a:cubicBezTo>
                    <a:pt x="5" y="1"/>
                    <a:pt x="0" y="8"/>
                    <a:pt x="7"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9" name="Freeform 59"/>
            <p:cNvSpPr>
              <a:spLocks/>
            </p:cNvSpPr>
            <p:nvPr/>
          </p:nvSpPr>
          <p:spPr bwMode="auto">
            <a:xfrm>
              <a:off x="3369" y="2088"/>
              <a:ext cx="140" cy="94"/>
            </a:xfrm>
            <a:custGeom>
              <a:avLst/>
              <a:gdLst>
                <a:gd name="T0" fmla="*/ 49 w 59"/>
                <a:gd name="T1" fmla="*/ 1 h 40"/>
                <a:gd name="T2" fmla="*/ 6 w 59"/>
                <a:gd name="T3" fmla="*/ 9 h 40"/>
                <a:gd name="T4" fmla="*/ 22 w 59"/>
                <a:gd name="T5" fmla="*/ 12 h 40"/>
                <a:gd name="T6" fmla="*/ 0 w 59"/>
                <a:gd name="T7" fmla="*/ 28 h 40"/>
                <a:gd name="T8" fmla="*/ 29 w 59"/>
                <a:gd name="T9" fmla="*/ 21 h 40"/>
                <a:gd name="T10" fmla="*/ 15 w 59"/>
                <a:gd name="T11" fmla="*/ 40 h 40"/>
                <a:gd name="T12" fmla="*/ 49 w 59"/>
                <a:gd name="T13" fmla="*/ 25 h 40"/>
                <a:gd name="T14" fmla="*/ 48 w 59"/>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0">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0" name="Freeform 60"/>
            <p:cNvSpPr>
              <a:spLocks/>
            </p:cNvSpPr>
            <p:nvPr/>
          </p:nvSpPr>
          <p:spPr bwMode="auto">
            <a:xfrm>
              <a:off x="4172" y="2102"/>
              <a:ext cx="137" cy="94"/>
            </a:xfrm>
            <a:custGeom>
              <a:avLst/>
              <a:gdLst>
                <a:gd name="T0" fmla="*/ 8 w 58"/>
                <a:gd name="T1" fmla="*/ 2 h 40"/>
                <a:gd name="T2" fmla="*/ 52 w 58"/>
                <a:gd name="T3" fmla="*/ 9 h 40"/>
                <a:gd name="T4" fmla="*/ 35 w 58"/>
                <a:gd name="T5" fmla="*/ 12 h 40"/>
                <a:gd name="T6" fmla="*/ 58 w 58"/>
                <a:gd name="T7" fmla="*/ 28 h 40"/>
                <a:gd name="T8" fmla="*/ 28 w 58"/>
                <a:gd name="T9" fmla="*/ 21 h 40"/>
                <a:gd name="T10" fmla="*/ 43 w 58"/>
                <a:gd name="T11" fmla="*/ 40 h 40"/>
                <a:gd name="T12" fmla="*/ 8 w 58"/>
                <a:gd name="T13" fmla="*/ 25 h 40"/>
                <a:gd name="T14" fmla="*/ 9 w 58"/>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0">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1" name="Freeform 61"/>
            <p:cNvSpPr>
              <a:spLocks/>
            </p:cNvSpPr>
            <p:nvPr/>
          </p:nvSpPr>
          <p:spPr bwMode="auto">
            <a:xfrm>
              <a:off x="3815" y="2414"/>
              <a:ext cx="64" cy="539"/>
            </a:xfrm>
            <a:custGeom>
              <a:avLst/>
              <a:gdLst>
                <a:gd name="T0" fmla="*/ 52 w 52"/>
                <a:gd name="T1" fmla="*/ 0 h 368"/>
                <a:gd name="T2" fmla="*/ 43 w 52"/>
                <a:gd name="T3" fmla="*/ 368 h 368"/>
                <a:gd name="T4" fmla="*/ 0 w 52"/>
                <a:gd name="T5" fmla="*/ 368 h 368"/>
                <a:gd name="T6" fmla="*/ 5 w 52"/>
                <a:gd name="T7" fmla="*/ 26 h 368"/>
                <a:gd name="T8" fmla="*/ 52 w 52"/>
                <a:gd name="T9" fmla="*/ 0 h 368"/>
                <a:gd name="T10" fmla="*/ 52 w 52"/>
                <a:gd name="T11" fmla="*/ 0 h 368"/>
                <a:gd name="T12" fmla="*/ 52 w 52"/>
                <a:gd name="T13" fmla="*/ 0 h 368"/>
              </a:gdLst>
              <a:ahLst/>
              <a:cxnLst>
                <a:cxn ang="0">
                  <a:pos x="T0" y="T1"/>
                </a:cxn>
                <a:cxn ang="0">
                  <a:pos x="T2" y="T3"/>
                </a:cxn>
                <a:cxn ang="0">
                  <a:pos x="T4" y="T5"/>
                </a:cxn>
                <a:cxn ang="0">
                  <a:pos x="T6" y="T7"/>
                </a:cxn>
                <a:cxn ang="0">
                  <a:pos x="T8" y="T9"/>
                </a:cxn>
                <a:cxn ang="0">
                  <a:pos x="T10" y="T11"/>
                </a:cxn>
                <a:cxn ang="0">
                  <a:pos x="T12" y="T13"/>
                </a:cxn>
              </a:cxnLst>
              <a:rect l="0" t="0" r="r" b="b"/>
              <a:pathLst>
                <a:path w="52" h="368">
                  <a:moveTo>
                    <a:pt x="52" y="0"/>
                  </a:moveTo>
                  <a:lnTo>
                    <a:pt x="43" y="368"/>
                  </a:lnTo>
                  <a:lnTo>
                    <a:pt x="0" y="368"/>
                  </a:lnTo>
                  <a:lnTo>
                    <a:pt x="5" y="26"/>
                  </a:lnTo>
                  <a:lnTo>
                    <a:pt x="52" y="0"/>
                  </a:lnTo>
                  <a:lnTo>
                    <a:pt x="52" y="0"/>
                  </a:lnTo>
                  <a:lnTo>
                    <a:pt x="52"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2" name="Freeform 62"/>
            <p:cNvSpPr>
              <a:spLocks/>
            </p:cNvSpPr>
            <p:nvPr/>
          </p:nvSpPr>
          <p:spPr bwMode="auto">
            <a:xfrm>
              <a:off x="3679" y="2388"/>
              <a:ext cx="304" cy="153"/>
            </a:xfrm>
            <a:custGeom>
              <a:avLst/>
              <a:gdLst>
                <a:gd name="T0" fmla="*/ 110 w 129"/>
                <a:gd name="T1" fmla="*/ 9 h 65"/>
                <a:gd name="T2" fmla="*/ 127 w 129"/>
                <a:gd name="T3" fmla="*/ 43 h 65"/>
                <a:gd name="T4" fmla="*/ 114 w 129"/>
                <a:gd name="T5" fmla="*/ 33 h 65"/>
                <a:gd name="T6" fmla="*/ 113 w 129"/>
                <a:gd name="T7" fmla="*/ 58 h 65"/>
                <a:gd name="T8" fmla="*/ 100 w 129"/>
                <a:gd name="T9" fmla="*/ 44 h 65"/>
                <a:gd name="T10" fmla="*/ 95 w 129"/>
                <a:gd name="T11" fmla="*/ 63 h 65"/>
                <a:gd name="T12" fmla="*/ 90 w 129"/>
                <a:gd name="T13" fmla="*/ 37 h 65"/>
                <a:gd name="T14" fmla="*/ 77 w 129"/>
                <a:gd name="T15" fmla="*/ 64 h 65"/>
                <a:gd name="T16" fmla="*/ 74 w 129"/>
                <a:gd name="T17" fmla="*/ 42 h 65"/>
                <a:gd name="T18" fmla="*/ 55 w 129"/>
                <a:gd name="T19" fmla="*/ 65 h 65"/>
                <a:gd name="T20" fmla="*/ 55 w 129"/>
                <a:gd name="T21" fmla="*/ 39 h 65"/>
                <a:gd name="T22" fmla="*/ 42 w 129"/>
                <a:gd name="T23" fmla="*/ 54 h 65"/>
                <a:gd name="T24" fmla="*/ 36 w 129"/>
                <a:gd name="T25" fmla="*/ 34 h 65"/>
                <a:gd name="T26" fmla="*/ 16 w 129"/>
                <a:gd name="T27" fmla="*/ 57 h 65"/>
                <a:gd name="T28" fmla="*/ 18 w 129"/>
                <a:gd name="T29" fmla="*/ 28 h 65"/>
                <a:gd name="T30" fmla="*/ 1 w 129"/>
                <a:gd name="T31" fmla="*/ 43 h 65"/>
                <a:gd name="T32" fmla="*/ 16 w 129"/>
                <a:gd name="T33" fmla="*/ 21 h 65"/>
                <a:gd name="T34" fmla="*/ 70 w 129"/>
                <a:gd name="T35" fmla="*/ 0 h 65"/>
                <a:gd name="T36" fmla="*/ 110 w 129"/>
                <a:gd name="T37" fmla="*/ 9 h 65"/>
                <a:gd name="T38" fmla="*/ 110 w 129"/>
                <a:gd name="T39"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65">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3" name="Freeform 63"/>
            <p:cNvSpPr>
              <a:spLocks/>
            </p:cNvSpPr>
            <p:nvPr/>
          </p:nvSpPr>
          <p:spPr bwMode="auto">
            <a:xfrm>
              <a:off x="3457" y="2073"/>
              <a:ext cx="779" cy="357"/>
            </a:xfrm>
            <a:custGeom>
              <a:avLst/>
              <a:gdLst>
                <a:gd name="T0" fmla="*/ 193 w 330"/>
                <a:gd name="T1" fmla="*/ 0 h 151"/>
                <a:gd name="T2" fmla="*/ 260 w 330"/>
                <a:gd name="T3" fmla="*/ 3 h 151"/>
                <a:gd name="T4" fmla="*/ 320 w 330"/>
                <a:gd name="T5" fmla="*/ 7 h 151"/>
                <a:gd name="T6" fmla="*/ 322 w 330"/>
                <a:gd name="T7" fmla="*/ 42 h 151"/>
                <a:gd name="T8" fmla="*/ 218 w 330"/>
                <a:gd name="T9" fmla="*/ 40 h 151"/>
                <a:gd name="T10" fmla="*/ 224 w 330"/>
                <a:gd name="T11" fmla="*/ 137 h 151"/>
                <a:gd name="T12" fmla="*/ 101 w 330"/>
                <a:gd name="T13" fmla="*/ 143 h 151"/>
                <a:gd name="T14" fmla="*/ 101 w 330"/>
                <a:gd name="T15" fmla="*/ 39 h 151"/>
                <a:gd name="T16" fmla="*/ 9 w 330"/>
                <a:gd name="T17" fmla="*/ 34 h 151"/>
                <a:gd name="T18" fmla="*/ 13 w 330"/>
                <a:gd name="T19" fmla="*/ 3 h 151"/>
                <a:gd name="T20" fmla="*/ 137 w 330"/>
                <a:gd name="T21" fmla="*/ 1 h 151"/>
                <a:gd name="T22" fmla="*/ 193 w 330"/>
                <a:gd name="T23" fmla="*/ 0 h 151"/>
                <a:gd name="T24" fmla="*/ 193 w 330"/>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151">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solidFill>
              </a:endParaRPr>
            </a:p>
          </p:txBody>
        </p:sp>
        <p:sp>
          <p:nvSpPr>
            <p:cNvPr id="274" name="Freeform 64"/>
            <p:cNvSpPr>
              <a:spLocks/>
            </p:cNvSpPr>
            <p:nvPr/>
          </p:nvSpPr>
          <p:spPr bwMode="auto">
            <a:xfrm>
              <a:off x="3702" y="1828"/>
              <a:ext cx="300" cy="304"/>
            </a:xfrm>
            <a:custGeom>
              <a:avLst/>
              <a:gdLst>
                <a:gd name="T0" fmla="*/ 63 w 127"/>
                <a:gd name="T1" fmla="*/ 3 h 129"/>
                <a:gd name="T2" fmla="*/ 120 w 127"/>
                <a:gd name="T3" fmla="*/ 65 h 129"/>
                <a:gd name="T4" fmla="*/ 3 w 127"/>
                <a:gd name="T5" fmla="*/ 61 h 129"/>
                <a:gd name="T6" fmla="*/ 63 w 127"/>
                <a:gd name="T7" fmla="*/ 3 h 129"/>
              </a:gdLst>
              <a:ahLst/>
              <a:cxnLst>
                <a:cxn ang="0">
                  <a:pos x="T0" y="T1"/>
                </a:cxn>
                <a:cxn ang="0">
                  <a:pos x="T2" y="T3"/>
                </a:cxn>
                <a:cxn ang="0">
                  <a:pos x="T4" y="T5"/>
                </a:cxn>
                <a:cxn ang="0">
                  <a:pos x="T6" y="T7"/>
                </a:cxn>
              </a:cxnLst>
              <a:rect l="0" t="0" r="r" b="b"/>
              <a:pathLst>
                <a:path w="127" h="129">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5" name="Freeform 65"/>
            <p:cNvSpPr>
              <a:spLocks/>
            </p:cNvSpPr>
            <p:nvPr/>
          </p:nvSpPr>
          <p:spPr bwMode="auto">
            <a:xfrm>
              <a:off x="3679" y="2043"/>
              <a:ext cx="311" cy="115"/>
            </a:xfrm>
            <a:custGeom>
              <a:avLst/>
              <a:gdLst>
                <a:gd name="T0" fmla="*/ 83 w 132"/>
                <a:gd name="T1" fmla="*/ 0 h 49"/>
                <a:gd name="T2" fmla="*/ 127 w 132"/>
                <a:gd name="T3" fmla="*/ 27 h 49"/>
                <a:gd name="T4" fmla="*/ 94 w 132"/>
                <a:gd name="T5" fmla="*/ 19 h 49"/>
                <a:gd name="T6" fmla="*/ 93 w 132"/>
                <a:gd name="T7" fmla="*/ 49 h 49"/>
                <a:gd name="T8" fmla="*/ 69 w 132"/>
                <a:gd name="T9" fmla="*/ 21 h 49"/>
                <a:gd name="T10" fmla="*/ 47 w 132"/>
                <a:gd name="T11" fmla="*/ 47 h 49"/>
                <a:gd name="T12" fmla="*/ 38 w 132"/>
                <a:gd name="T13" fmla="*/ 18 h 49"/>
                <a:gd name="T14" fmla="*/ 0 w 132"/>
                <a:gd name="T15" fmla="*/ 26 h 49"/>
                <a:gd name="T16" fmla="*/ 49 w 132"/>
                <a:gd name="T17" fmla="*/ 0 h 49"/>
                <a:gd name="T18" fmla="*/ 83 w 132"/>
                <a:gd name="T19" fmla="*/ 0 h 49"/>
                <a:gd name="T20" fmla="*/ 83 w 132"/>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49">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6" name="Freeform 66"/>
            <p:cNvSpPr>
              <a:spLocks/>
            </p:cNvSpPr>
            <p:nvPr/>
          </p:nvSpPr>
          <p:spPr bwMode="auto">
            <a:xfrm>
              <a:off x="3665" y="2376"/>
              <a:ext cx="325" cy="113"/>
            </a:xfrm>
            <a:custGeom>
              <a:avLst/>
              <a:gdLst>
                <a:gd name="T0" fmla="*/ 107 w 138"/>
                <a:gd name="T1" fmla="*/ 0 h 48"/>
                <a:gd name="T2" fmla="*/ 133 w 138"/>
                <a:gd name="T3" fmla="*/ 24 h 48"/>
                <a:gd name="T4" fmla="*/ 113 w 138"/>
                <a:gd name="T5" fmla="*/ 22 h 48"/>
                <a:gd name="T6" fmla="*/ 111 w 138"/>
                <a:gd name="T7" fmla="*/ 48 h 48"/>
                <a:gd name="T8" fmla="*/ 75 w 138"/>
                <a:gd name="T9" fmla="*/ 31 h 48"/>
                <a:gd name="T10" fmla="*/ 66 w 138"/>
                <a:gd name="T11" fmla="*/ 46 h 48"/>
                <a:gd name="T12" fmla="*/ 44 w 138"/>
                <a:gd name="T13" fmla="*/ 30 h 48"/>
                <a:gd name="T14" fmla="*/ 24 w 138"/>
                <a:gd name="T15" fmla="*/ 44 h 48"/>
                <a:gd name="T16" fmla="*/ 20 w 138"/>
                <a:gd name="T17" fmla="*/ 27 h 48"/>
                <a:gd name="T18" fmla="*/ 3 w 138"/>
                <a:gd name="T19" fmla="*/ 31 h 48"/>
                <a:gd name="T20" fmla="*/ 22 w 138"/>
                <a:gd name="T21" fmla="*/ 11 h 48"/>
                <a:gd name="T22" fmla="*/ 107 w 138"/>
                <a:gd name="T23" fmla="*/ 0 h 48"/>
                <a:gd name="T24" fmla="*/ 107 w 138"/>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48">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7" name="Freeform 67"/>
            <p:cNvSpPr>
              <a:spLocks/>
            </p:cNvSpPr>
            <p:nvPr/>
          </p:nvSpPr>
          <p:spPr bwMode="auto">
            <a:xfrm>
              <a:off x="3650" y="1563"/>
              <a:ext cx="399" cy="369"/>
            </a:xfrm>
            <a:custGeom>
              <a:avLst/>
              <a:gdLst>
                <a:gd name="T0" fmla="*/ 169 w 169"/>
                <a:gd name="T1" fmla="*/ 129 h 156"/>
                <a:gd name="T2" fmla="*/ 107 w 169"/>
                <a:gd name="T3" fmla="*/ 141 h 156"/>
                <a:gd name="T4" fmla="*/ 2 w 169"/>
                <a:gd name="T5" fmla="*/ 127 h 156"/>
                <a:gd name="T6" fmla="*/ 53 w 169"/>
                <a:gd name="T7" fmla="*/ 111 h 156"/>
                <a:gd name="T8" fmla="*/ 54 w 169"/>
                <a:gd name="T9" fmla="*/ 47 h 156"/>
                <a:gd name="T10" fmla="*/ 16 w 169"/>
                <a:gd name="T11" fmla="*/ 44 h 156"/>
                <a:gd name="T12" fmla="*/ 15 w 169"/>
                <a:gd name="T13" fmla="*/ 10 h 156"/>
                <a:gd name="T14" fmla="*/ 0 w 169"/>
                <a:gd name="T15" fmla="*/ 5 h 156"/>
                <a:gd name="T16" fmla="*/ 22 w 169"/>
                <a:gd name="T17" fmla="*/ 4 h 156"/>
                <a:gd name="T18" fmla="*/ 20 w 169"/>
                <a:gd name="T19" fmla="*/ 29 h 156"/>
                <a:gd name="T20" fmla="*/ 26 w 169"/>
                <a:gd name="T21" fmla="*/ 39 h 156"/>
                <a:gd name="T22" fmla="*/ 58 w 169"/>
                <a:gd name="T23" fmla="*/ 31 h 156"/>
                <a:gd name="T24" fmla="*/ 111 w 169"/>
                <a:gd name="T25" fmla="*/ 84 h 156"/>
                <a:gd name="T26" fmla="*/ 116 w 169"/>
                <a:gd name="T27"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56">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solidFill>
              </a:endParaRPr>
            </a:p>
          </p:txBody>
        </p:sp>
        <p:sp>
          <p:nvSpPr>
            <p:cNvPr id="278" name="Freeform 68"/>
            <p:cNvSpPr>
              <a:spLocks/>
            </p:cNvSpPr>
            <p:nvPr/>
          </p:nvSpPr>
          <p:spPr bwMode="auto">
            <a:xfrm>
              <a:off x="3863" y="1920"/>
              <a:ext cx="66" cy="40"/>
            </a:xfrm>
            <a:custGeom>
              <a:avLst/>
              <a:gdLst>
                <a:gd name="T0" fmla="*/ 21 w 28"/>
                <a:gd name="T1" fmla="*/ 0 h 17"/>
                <a:gd name="T2" fmla="*/ 13 w 28"/>
                <a:gd name="T3" fmla="*/ 17 h 17"/>
                <a:gd name="T4" fmla="*/ 4 w 28"/>
                <a:gd name="T5" fmla="*/ 0 h 17"/>
                <a:gd name="T6" fmla="*/ 15 w 28"/>
                <a:gd name="T7" fmla="*/ 12 h 17"/>
                <a:gd name="T8" fmla="*/ 21 w 28"/>
                <a:gd name="T9" fmla="*/ 0 h 17"/>
              </a:gdLst>
              <a:ahLst/>
              <a:cxnLst>
                <a:cxn ang="0">
                  <a:pos x="T0" y="T1"/>
                </a:cxn>
                <a:cxn ang="0">
                  <a:pos x="T2" y="T3"/>
                </a:cxn>
                <a:cxn ang="0">
                  <a:pos x="T4" y="T5"/>
                </a:cxn>
                <a:cxn ang="0">
                  <a:pos x="T6" y="T7"/>
                </a:cxn>
                <a:cxn ang="0">
                  <a:pos x="T8" y="T9"/>
                </a:cxn>
              </a:cxnLst>
              <a:rect l="0" t="0" r="r" b="b"/>
              <a:pathLst>
                <a:path w="28" h="17">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9" name="Freeform 69"/>
            <p:cNvSpPr>
              <a:spLocks/>
            </p:cNvSpPr>
            <p:nvPr/>
          </p:nvSpPr>
          <p:spPr bwMode="auto">
            <a:xfrm>
              <a:off x="3780" y="1920"/>
              <a:ext cx="62" cy="40"/>
            </a:xfrm>
            <a:custGeom>
              <a:avLst/>
              <a:gdLst>
                <a:gd name="T0" fmla="*/ 20 w 26"/>
                <a:gd name="T1" fmla="*/ 0 h 17"/>
                <a:gd name="T2" fmla="*/ 12 w 26"/>
                <a:gd name="T3" fmla="*/ 17 h 17"/>
                <a:gd name="T4" fmla="*/ 3 w 26"/>
                <a:gd name="T5" fmla="*/ 0 h 17"/>
                <a:gd name="T6" fmla="*/ 13 w 26"/>
                <a:gd name="T7" fmla="*/ 12 h 17"/>
                <a:gd name="T8" fmla="*/ 20 w 26"/>
                <a:gd name="T9" fmla="*/ 0 h 17"/>
              </a:gdLst>
              <a:ahLst/>
              <a:cxnLst>
                <a:cxn ang="0">
                  <a:pos x="T0" y="T1"/>
                </a:cxn>
                <a:cxn ang="0">
                  <a:pos x="T2" y="T3"/>
                </a:cxn>
                <a:cxn ang="0">
                  <a:pos x="T4" y="T5"/>
                </a:cxn>
                <a:cxn ang="0">
                  <a:pos x="T6" y="T7"/>
                </a:cxn>
                <a:cxn ang="0">
                  <a:pos x="T8" y="T9"/>
                </a:cxn>
              </a:cxnLst>
              <a:rect l="0" t="0" r="r" b="b"/>
              <a:pathLst>
                <a:path w="26" h="17">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0" name="Freeform 70"/>
            <p:cNvSpPr>
              <a:spLocks/>
            </p:cNvSpPr>
            <p:nvPr/>
          </p:nvSpPr>
          <p:spPr bwMode="auto">
            <a:xfrm>
              <a:off x="3709" y="1948"/>
              <a:ext cx="291" cy="130"/>
            </a:xfrm>
            <a:custGeom>
              <a:avLst/>
              <a:gdLst>
                <a:gd name="T0" fmla="*/ 0 w 123"/>
                <a:gd name="T1" fmla="*/ 17 h 55"/>
                <a:gd name="T2" fmla="*/ 39 w 123"/>
                <a:gd name="T3" fmla="*/ 52 h 55"/>
                <a:gd name="T4" fmla="*/ 111 w 123"/>
                <a:gd name="T5" fmla="*/ 32 h 55"/>
                <a:gd name="T6" fmla="*/ 118 w 123"/>
                <a:gd name="T7" fmla="*/ 0 h 55"/>
                <a:gd name="T8" fmla="*/ 89 w 123"/>
                <a:gd name="T9" fmla="*/ 42 h 55"/>
                <a:gd name="T10" fmla="*/ 28 w 123"/>
                <a:gd name="T11" fmla="*/ 41 h 55"/>
                <a:gd name="T12" fmla="*/ 0 w 123"/>
                <a:gd name="T13" fmla="*/ 17 h 55"/>
              </a:gdLst>
              <a:ahLst/>
              <a:cxnLst>
                <a:cxn ang="0">
                  <a:pos x="T0" y="T1"/>
                </a:cxn>
                <a:cxn ang="0">
                  <a:pos x="T2" y="T3"/>
                </a:cxn>
                <a:cxn ang="0">
                  <a:pos x="T4" y="T5"/>
                </a:cxn>
                <a:cxn ang="0">
                  <a:pos x="T6" y="T7"/>
                </a:cxn>
                <a:cxn ang="0">
                  <a:pos x="T8" y="T9"/>
                </a:cxn>
                <a:cxn ang="0">
                  <a:pos x="T10" y="T11"/>
                </a:cxn>
                <a:cxn ang="0">
                  <a:pos x="T12" y="T13"/>
                </a:cxn>
              </a:cxnLst>
              <a:rect l="0" t="0" r="r" b="b"/>
              <a:pathLst>
                <a:path w="123" h="55">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1" name="Freeform 71"/>
            <p:cNvSpPr>
              <a:spLocks/>
            </p:cNvSpPr>
            <p:nvPr/>
          </p:nvSpPr>
          <p:spPr bwMode="auto">
            <a:xfrm>
              <a:off x="3745" y="1981"/>
              <a:ext cx="196" cy="29"/>
            </a:xfrm>
            <a:custGeom>
              <a:avLst/>
              <a:gdLst>
                <a:gd name="T0" fmla="*/ 78 w 83"/>
                <a:gd name="T1" fmla="*/ 3 h 12"/>
                <a:gd name="T2" fmla="*/ 40 w 83"/>
                <a:gd name="T3" fmla="*/ 7 h 12"/>
                <a:gd name="T4" fmla="*/ 5 w 83"/>
                <a:gd name="T5" fmla="*/ 0 h 12"/>
                <a:gd name="T6" fmla="*/ 0 w 83"/>
                <a:gd name="T7" fmla="*/ 0 h 12"/>
                <a:gd name="T8" fmla="*/ 39 w 83"/>
                <a:gd name="T9" fmla="*/ 12 h 12"/>
                <a:gd name="T10" fmla="*/ 83 w 83"/>
                <a:gd name="T11" fmla="*/ 5 h 12"/>
                <a:gd name="T12" fmla="*/ 78 w 83"/>
                <a:gd name="T13" fmla="*/ 3 h 12"/>
                <a:gd name="T14" fmla="*/ 78 w 83"/>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2">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2" name="Freeform 72"/>
            <p:cNvSpPr>
              <a:spLocks/>
            </p:cNvSpPr>
            <p:nvPr/>
          </p:nvSpPr>
          <p:spPr bwMode="auto">
            <a:xfrm>
              <a:off x="3721" y="1943"/>
              <a:ext cx="59" cy="55"/>
            </a:xfrm>
            <a:custGeom>
              <a:avLst/>
              <a:gdLst>
                <a:gd name="T0" fmla="*/ 10 w 25"/>
                <a:gd name="T1" fmla="*/ 4 h 23"/>
                <a:gd name="T2" fmla="*/ 20 w 25"/>
                <a:gd name="T3" fmla="*/ 8 h 23"/>
                <a:gd name="T4" fmla="*/ 14 w 25"/>
                <a:gd name="T5" fmla="*/ 22 h 23"/>
                <a:gd name="T6" fmla="*/ 10 w 25"/>
                <a:gd name="T7" fmla="*/ 4 h 23"/>
              </a:gdLst>
              <a:ahLst/>
              <a:cxnLst>
                <a:cxn ang="0">
                  <a:pos x="T0" y="T1"/>
                </a:cxn>
                <a:cxn ang="0">
                  <a:pos x="T2" y="T3"/>
                </a:cxn>
                <a:cxn ang="0">
                  <a:pos x="T4" y="T5"/>
                </a:cxn>
                <a:cxn ang="0">
                  <a:pos x="T6" y="T7"/>
                </a:cxn>
              </a:cxnLst>
              <a:rect l="0" t="0" r="r" b="b"/>
              <a:pathLst>
                <a:path w="25" h="23">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3" name="Freeform 73"/>
            <p:cNvSpPr>
              <a:spLocks/>
            </p:cNvSpPr>
            <p:nvPr/>
          </p:nvSpPr>
          <p:spPr bwMode="auto">
            <a:xfrm>
              <a:off x="3912" y="1960"/>
              <a:ext cx="50" cy="52"/>
            </a:xfrm>
            <a:custGeom>
              <a:avLst/>
              <a:gdLst>
                <a:gd name="T0" fmla="*/ 13 w 21"/>
                <a:gd name="T1" fmla="*/ 1 h 22"/>
                <a:gd name="T2" fmla="*/ 21 w 21"/>
                <a:gd name="T3" fmla="*/ 9 h 22"/>
                <a:gd name="T4" fmla="*/ 7 w 21"/>
                <a:gd name="T5" fmla="*/ 17 h 22"/>
                <a:gd name="T6" fmla="*/ 13 w 21"/>
                <a:gd name="T7" fmla="*/ 1 h 22"/>
              </a:gdLst>
              <a:ahLst/>
              <a:cxnLst>
                <a:cxn ang="0">
                  <a:pos x="T0" y="T1"/>
                </a:cxn>
                <a:cxn ang="0">
                  <a:pos x="T2" y="T3"/>
                </a:cxn>
                <a:cxn ang="0">
                  <a:pos x="T4" y="T5"/>
                </a:cxn>
                <a:cxn ang="0">
                  <a:pos x="T6" y="T7"/>
                </a:cxn>
              </a:cxnLst>
              <a:rect l="0" t="0" r="r" b="b"/>
              <a:pathLst>
                <a:path w="21" h="22">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4" name="Freeform 74"/>
            <p:cNvSpPr>
              <a:spLocks/>
            </p:cNvSpPr>
            <p:nvPr/>
          </p:nvSpPr>
          <p:spPr bwMode="auto">
            <a:xfrm>
              <a:off x="3724" y="2187"/>
              <a:ext cx="103" cy="116"/>
            </a:xfrm>
            <a:custGeom>
              <a:avLst/>
              <a:gdLst>
                <a:gd name="T0" fmla="*/ 3 w 44"/>
                <a:gd name="T1" fmla="*/ 3 h 49"/>
                <a:gd name="T2" fmla="*/ 38 w 44"/>
                <a:gd name="T3" fmla="*/ 4 h 49"/>
                <a:gd name="T4" fmla="*/ 37 w 44"/>
                <a:gd name="T5" fmla="*/ 45 h 49"/>
                <a:gd name="T6" fmla="*/ 1 w 44"/>
                <a:gd name="T7" fmla="*/ 41 h 49"/>
                <a:gd name="T8" fmla="*/ 3 w 44"/>
                <a:gd name="T9" fmla="*/ 3 h 49"/>
              </a:gdLst>
              <a:ahLst/>
              <a:cxnLst>
                <a:cxn ang="0">
                  <a:pos x="T0" y="T1"/>
                </a:cxn>
                <a:cxn ang="0">
                  <a:pos x="T2" y="T3"/>
                </a:cxn>
                <a:cxn ang="0">
                  <a:pos x="T4" y="T5"/>
                </a:cxn>
                <a:cxn ang="0">
                  <a:pos x="T6" y="T7"/>
                </a:cxn>
                <a:cxn ang="0">
                  <a:pos x="T8" y="T9"/>
                </a:cxn>
              </a:cxnLst>
              <a:rect l="0" t="0" r="r" b="b"/>
              <a:pathLst>
                <a:path w="44" h="49">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lumMod val="75000"/>
                  </a:schemeClr>
                </a:solidFill>
              </a:endParaRPr>
            </a:p>
          </p:txBody>
        </p:sp>
        <p:sp>
          <p:nvSpPr>
            <p:cNvPr id="285" name="Freeform 75"/>
            <p:cNvSpPr>
              <a:spLocks/>
            </p:cNvSpPr>
            <p:nvPr/>
          </p:nvSpPr>
          <p:spPr bwMode="auto">
            <a:xfrm>
              <a:off x="3768" y="1754"/>
              <a:ext cx="163" cy="88"/>
            </a:xfrm>
            <a:custGeom>
              <a:avLst/>
              <a:gdLst>
                <a:gd name="T0" fmla="*/ 66 w 69"/>
                <a:gd name="T1" fmla="*/ 31 h 37"/>
                <a:gd name="T2" fmla="*/ 2 w 69"/>
                <a:gd name="T3" fmla="*/ 31 h 37"/>
                <a:gd name="T4" fmla="*/ 4 w 69"/>
                <a:gd name="T5" fmla="*/ 5 h 37"/>
                <a:gd name="T6" fmla="*/ 61 w 69"/>
                <a:gd name="T7" fmla="*/ 3 h 37"/>
                <a:gd name="T8" fmla="*/ 66 w 69"/>
                <a:gd name="T9" fmla="*/ 31 h 37"/>
              </a:gdLst>
              <a:ahLst/>
              <a:cxnLst>
                <a:cxn ang="0">
                  <a:pos x="T0" y="T1"/>
                </a:cxn>
                <a:cxn ang="0">
                  <a:pos x="T2" y="T3"/>
                </a:cxn>
                <a:cxn ang="0">
                  <a:pos x="T4" y="T5"/>
                </a:cxn>
                <a:cxn ang="0">
                  <a:pos x="T6" y="T7"/>
                </a:cxn>
                <a:cxn ang="0">
                  <a:pos x="T8" y="T9"/>
                </a:cxn>
              </a:cxnLst>
              <a:rect l="0" t="0" r="r" b="b"/>
              <a:pathLst>
                <a:path w="69" h="37">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lumMod val="75000"/>
                  </a:schemeClr>
                </a:solidFill>
              </a:endParaRPr>
            </a:p>
          </p:txBody>
        </p:sp>
        <p:sp>
          <p:nvSpPr>
            <p:cNvPr id="286" name="Freeform 76"/>
            <p:cNvSpPr>
              <a:spLocks/>
            </p:cNvSpPr>
            <p:nvPr/>
          </p:nvSpPr>
          <p:spPr bwMode="auto">
            <a:xfrm>
              <a:off x="3719" y="2407"/>
              <a:ext cx="243" cy="35"/>
            </a:xfrm>
            <a:custGeom>
              <a:avLst/>
              <a:gdLst>
                <a:gd name="T0" fmla="*/ 103 w 103"/>
                <a:gd name="T1" fmla="*/ 0 h 15"/>
                <a:gd name="T2" fmla="*/ 0 w 103"/>
                <a:gd name="T3" fmla="*/ 3 h 15"/>
                <a:gd name="T4" fmla="*/ 103 w 103"/>
                <a:gd name="T5" fmla="*/ 0 h 15"/>
              </a:gdLst>
              <a:ahLst/>
              <a:cxnLst>
                <a:cxn ang="0">
                  <a:pos x="T0" y="T1"/>
                </a:cxn>
                <a:cxn ang="0">
                  <a:pos x="T2" y="T3"/>
                </a:cxn>
                <a:cxn ang="0">
                  <a:pos x="T4" y="T5"/>
                </a:cxn>
              </a:cxnLst>
              <a:rect l="0" t="0" r="r" b="b"/>
              <a:pathLst>
                <a:path w="103" h="15">
                  <a:moveTo>
                    <a:pt x="103" y="0"/>
                  </a:moveTo>
                  <a:cubicBezTo>
                    <a:pt x="87" y="2"/>
                    <a:pt x="36" y="10"/>
                    <a:pt x="0" y="3"/>
                  </a:cubicBezTo>
                  <a:cubicBezTo>
                    <a:pt x="19" y="15"/>
                    <a:pt x="100" y="7"/>
                    <a:pt x="103"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7" name="Freeform 77"/>
            <p:cNvSpPr>
              <a:spLocks/>
            </p:cNvSpPr>
            <p:nvPr/>
          </p:nvSpPr>
          <p:spPr bwMode="auto">
            <a:xfrm>
              <a:off x="3835" y="2116"/>
              <a:ext cx="14" cy="284"/>
            </a:xfrm>
            <a:custGeom>
              <a:avLst/>
              <a:gdLst>
                <a:gd name="T0" fmla="*/ 1 w 6"/>
                <a:gd name="T1" fmla="*/ 0 h 120"/>
                <a:gd name="T2" fmla="*/ 1 w 6"/>
                <a:gd name="T3" fmla="*/ 15 h 120"/>
                <a:gd name="T4" fmla="*/ 2 w 6"/>
                <a:gd name="T5" fmla="*/ 33 h 120"/>
                <a:gd name="T6" fmla="*/ 2 w 6"/>
                <a:gd name="T7" fmla="*/ 60 h 120"/>
                <a:gd name="T8" fmla="*/ 2 w 6"/>
                <a:gd name="T9" fmla="*/ 88 h 120"/>
                <a:gd name="T10" fmla="*/ 0 w 6"/>
                <a:gd name="T11" fmla="*/ 120 h 120"/>
                <a:gd name="T12" fmla="*/ 6 w 6"/>
                <a:gd name="T13" fmla="*/ 90 h 120"/>
                <a:gd name="T14" fmla="*/ 6 w 6"/>
                <a:gd name="T15" fmla="*/ 36 h 120"/>
                <a:gd name="T16" fmla="*/ 1 w 6"/>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0">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8" name="Freeform 78"/>
            <p:cNvSpPr>
              <a:spLocks/>
            </p:cNvSpPr>
            <p:nvPr/>
          </p:nvSpPr>
          <p:spPr bwMode="auto">
            <a:xfrm>
              <a:off x="4170" y="1941"/>
              <a:ext cx="19" cy="17"/>
            </a:xfrm>
            <a:custGeom>
              <a:avLst/>
              <a:gdLst>
                <a:gd name="T0" fmla="*/ 8 w 8"/>
                <a:gd name="T1" fmla="*/ 3 h 7"/>
                <a:gd name="T2" fmla="*/ 4 w 8"/>
                <a:gd name="T3" fmla="*/ 7 h 7"/>
                <a:gd name="T4" fmla="*/ 0 w 8"/>
                <a:gd name="T5" fmla="*/ 3 h 7"/>
                <a:gd name="T6" fmla="*/ 3 w 8"/>
                <a:gd name="T7" fmla="*/ 0 h 7"/>
                <a:gd name="T8" fmla="*/ 8 w 8"/>
                <a:gd name="T9" fmla="*/ 3 h 7"/>
              </a:gdLst>
              <a:ahLst/>
              <a:cxnLst>
                <a:cxn ang="0">
                  <a:pos x="T0" y="T1"/>
                </a:cxn>
                <a:cxn ang="0">
                  <a:pos x="T2" y="T3"/>
                </a:cxn>
                <a:cxn ang="0">
                  <a:pos x="T4" y="T5"/>
                </a:cxn>
                <a:cxn ang="0">
                  <a:pos x="T6" y="T7"/>
                </a:cxn>
                <a:cxn ang="0">
                  <a:pos x="T8" y="T9"/>
                </a:cxn>
              </a:cxnLst>
              <a:rect l="0" t="0" r="r" b="b"/>
              <a:pathLst>
                <a:path w="8" h="7">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89" name="Group 5"/>
          <p:cNvGrpSpPr>
            <a:grpSpLocks noChangeAspect="1"/>
          </p:cNvGrpSpPr>
          <p:nvPr/>
        </p:nvGrpSpPr>
        <p:grpSpPr bwMode="auto">
          <a:xfrm>
            <a:off x="7988059" y="2988645"/>
            <a:ext cx="2439575" cy="3074765"/>
            <a:chOff x="2968" y="1107"/>
            <a:chExt cx="1736" cy="2188"/>
          </a:xfrm>
        </p:grpSpPr>
        <p:sp>
          <p:nvSpPr>
            <p:cNvPr id="290" name="Freeform 6"/>
            <p:cNvSpPr>
              <a:spLocks/>
            </p:cNvSpPr>
            <p:nvPr/>
          </p:nvSpPr>
          <p:spPr bwMode="auto">
            <a:xfrm>
              <a:off x="3043" y="1455"/>
              <a:ext cx="518" cy="649"/>
            </a:xfrm>
            <a:custGeom>
              <a:avLst/>
              <a:gdLst>
                <a:gd name="T0" fmla="*/ 124 w 219"/>
                <a:gd name="T1" fmla="*/ 41 h 275"/>
                <a:gd name="T2" fmla="*/ 119 w 219"/>
                <a:gd name="T3" fmla="*/ 39 h 275"/>
                <a:gd name="T4" fmla="*/ 137 w 219"/>
                <a:gd name="T5" fmla="*/ 2 h 275"/>
                <a:gd name="T6" fmla="*/ 117 w 219"/>
                <a:gd name="T7" fmla="*/ 36 h 275"/>
                <a:gd name="T8" fmla="*/ 101 w 219"/>
                <a:gd name="T9" fmla="*/ 0 h 275"/>
                <a:gd name="T10" fmla="*/ 112 w 219"/>
                <a:gd name="T11" fmla="*/ 37 h 275"/>
                <a:gd name="T12" fmla="*/ 0 w 219"/>
                <a:gd name="T13" fmla="*/ 73 h 275"/>
                <a:gd name="T14" fmla="*/ 59 w 219"/>
                <a:gd name="T15" fmla="*/ 70 h 275"/>
                <a:gd name="T16" fmla="*/ 140 w 219"/>
                <a:gd name="T17" fmla="*/ 235 h 275"/>
                <a:gd name="T18" fmla="*/ 219 w 219"/>
                <a:gd name="T19" fmla="*/ 230 h 275"/>
                <a:gd name="T20" fmla="*/ 124 w 219"/>
                <a:gd name="T21"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75">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1" name="Oval 7"/>
            <p:cNvSpPr>
              <a:spLocks noChangeArrowheads="1"/>
            </p:cNvSpPr>
            <p:nvPr/>
          </p:nvSpPr>
          <p:spPr bwMode="auto">
            <a:xfrm>
              <a:off x="3225" y="1551"/>
              <a:ext cx="47" cy="45"/>
            </a:xfrm>
            <a:prstGeom prst="ellipse">
              <a:avLst/>
            </a:pr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2" name="Freeform 8"/>
            <p:cNvSpPr>
              <a:spLocks/>
            </p:cNvSpPr>
            <p:nvPr/>
          </p:nvSpPr>
          <p:spPr bwMode="auto">
            <a:xfrm>
              <a:off x="3801" y="2488"/>
              <a:ext cx="86" cy="807"/>
            </a:xfrm>
            <a:custGeom>
              <a:avLst/>
              <a:gdLst>
                <a:gd name="T0" fmla="*/ 0 w 97"/>
                <a:gd name="T1" fmla="*/ 0 h 673"/>
                <a:gd name="T2" fmla="*/ 19 w 97"/>
                <a:gd name="T3" fmla="*/ 673 h 673"/>
                <a:gd name="T4" fmla="*/ 97 w 97"/>
                <a:gd name="T5" fmla="*/ 673 h 673"/>
                <a:gd name="T6" fmla="*/ 85 w 97"/>
                <a:gd name="T7" fmla="*/ 47 h 673"/>
                <a:gd name="T8" fmla="*/ 0 w 97"/>
                <a:gd name="T9" fmla="*/ 0 h 673"/>
                <a:gd name="T10" fmla="*/ 0 w 97"/>
                <a:gd name="T11" fmla="*/ 0 h 673"/>
                <a:gd name="T12" fmla="*/ 0 w 97"/>
                <a:gd name="T13" fmla="*/ 0 h 673"/>
              </a:gdLst>
              <a:ahLst/>
              <a:cxnLst>
                <a:cxn ang="0">
                  <a:pos x="T0" y="T1"/>
                </a:cxn>
                <a:cxn ang="0">
                  <a:pos x="T2" y="T3"/>
                </a:cxn>
                <a:cxn ang="0">
                  <a:pos x="T4" y="T5"/>
                </a:cxn>
                <a:cxn ang="0">
                  <a:pos x="T6" y="T7"/>
                </a:cxn>
                <a:cxn ang="0">
                  <a:pos x="T8" y="T9"/>
                </a:cxn>
                <a:cxn ang="0">
                  <a:pos x="T10" y="T11"/>
                </a:cxn>
                <a:cxn ang="0">
                  <a:pos x="T12" y="T13"/>
                </a:cxn>
              </a:cxnLst>
              <a:rect l="0" t="0" r="r" b="b"/>
              <a:pathLst>
                <a:path w="97" h="673">
                  <a:moveTo>
                    <a:pt x="0" y="0"/>
                  </a:moveTo>
                  <a:lnTo>
                    <a:pt x="19" y="673"/>
                  </a:lnTo>
                  <a:lnTo>
                    <a:pt x="97" y="673"/>
                  </a:lnTo>
                  <a:lnTo>
                    <a:pt x="85" y="47"/>
                  </a:lnTo>
                  <a:lnTo>
                    <a:pt x="0" y="0"/>
                  </a:lnTo>
                  <a:lnTo>
                    <a:pt x="0" y="0"/>
                  </a:lnTo>
                  <a:lnTo>
                    <a:pt x="0"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3" name="Freeform 9"/>
            <p:cNvSpPr>
              <a:spLocks/>
            </p:cNvSpPr>
            <p:nvPr/>
          </p:nvSpPr>
          <p:spPr bwMode="auto">
            <a:xfrm>
              <a:off x="3586" y="2513"/>
              <a:ext cx="553" cy="286"/>
            </a:xfrm>
            <a:custGeom>
              <a:avLst/>
              <a:gdLst>
                <a:gd name="T0" fmla="*/ 35 w 234"/>
                <a:gd name="T1" fmla="*/ 17 h 121"/>
                <a:gd name="T2" fmla="*/ 2 w 234"/>
                <a:gd name="T3" fmla="*/ 78 h 121"/>
                <a:gd name="T4" fmla="*/ 26 w 234"/>
                <a:gd name="T5" fmla="*/ 60 h 121"/>
                <a:gd name="T6" fmla="*/ 28 w 234"/>
                <a:gd name="T7" fmla="*/ 107 h 121"/>
                <a:gd name="T8" fmla="*/ 53 w 234"/>
                <a:gd name="T9" fmla="*/ 81 h 121"/>
                <a:gd name="T10" fmla="*/ 61 w 234"/>
                <a:gd name="T11" fmla="*/ 115 h 121"/>
                <a:gd name="T12" fmla="*/ 72 w 234"/>
                <a:gd name="T13" fmla="*/ 67 h 121"/>
                <a:gd name="T14" fmla="*/ 94 w 234"/>
                <a:gd name="T15" fmla="*/ 117 h 121"/>
                <a:gd name="T16" fmla="*/ 101 w 234"/>
                <a:gd name="T17" fmla="*/ 76 h 121"/>
                <a:gd name="T18" fmla="*/ 134 w 234"/>
                <a:gd name="T19" fmla="*/ 121 h 121"/>
                <a:gd name="T20" fmla="*/ 134 w 234"/>
                <a:gd name="T21" fmla="*/ 72 h 121"/>
                <a:gd name="T22" fmla="*/ 158 w 234"/>
                <a:gd name="T23" fmla="*/ 98 h 121"/>
                <a:gd name="T24" fmla="*/ 169 w 234"/>
                <a:gd name="T25" fmla="*/ 62 h 121"/>
                <a:gd name="T26" fmla="*/ 205 w 234"/>
                <a:gd name="T27" fmla="*/ 105 h 121"/>
                <a:gd name="T28" fmla="*/ 202 w 234"/>
                <a:gd name="T29" fmla="*/ 52 h 121"/>
                <a:gd name="T30" fmla="*/ 233 w 234"/>
                <a:gd name="T31" fmla="*/ 79 h 121"/>
                <a:gd name="T32" fmla="*/ 205 w 234"/>
                <a:gd name="T33" fmla="*/ 38 h 121"/>
                <a:gd name="T34" fmla="*/ 107 w 234"/>
                <a:gd name="T35" fmla="*/ 0 h 121"/>
                <a:gd name="T36" fmla="*/ 35 w 234"/>
                <a:gd name="T37" fmla="*/ 17 h 121"/>
                <a:gd name="T38" fmla="*/ 35 w 234"/>
                <a:gd name="T39"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21">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4" name="Freeform 10"/>
            <p:cNvSpPr>
              <a:spLocks/>
            </p:cNvSpPr>
            <p:nvPr/>
          </p:nvSpPr>
          <p:spPr bwMode="auto">
            <a:xfrm>
              <a:off x="3124" y="1939"/>
              <a:ext cx="1417" cy="763"/>
            </a:xfrm>
            <a:custGeom>
              <a:avLst/>
              <a:gdLst>
                <a:gd name="T0" fmla="*/ 576 w 600"/>
                <a:gd name="T1" fmla="*/ 6 h 323"/>
                <a:gd name="T2" fmla="*/ 351 w 600"/>
                <a:gd name="T3" fmla="*/ 2 h 323"/>
                <a:gd name="T4" fmla="*/ 249 w 600"/>
                <a:gd name="T5" fmla="*/ 0 h 323"/>
                <a:gd name="T6" fmla="*/ 128 w 600"/>
                <a:gd name="T7" fmla="*/ 8 h 323"/>
                <a:gd name="T8" fmla="*/ 19 w 600"/>
                <a:gd name="T9" fmla="*/ 13 h 323"/>
                <a:gd name="T10" fmla="*/ 15 w 600"/>
                <a:gd name="T11" fmla="*/ 79 h 323"/>
                <a:gd name="T12" fmla="*/ 204 w 600"/>
                <a:gd name="T13" fmla="*/ 76 h 323"/>
                <a:gd name="T14" fmla="*/ 194 w 600"/>
                <a:gd name="T15" fmla="*/ 251 h 323"/>
                <a:gd name="T16" fmla="*/ 210 w 600"/>
                <a:gd name="T17" fmla="*/ 258 h 323"/>
                <a:gd name="T18" fmla="*/ 198 w 600"/>
                <a:gd name="T19" fmla="*/ 279 h 323"/>
                <a:gd name="T20" fmla="*/ 235 w 600"/>
                <a:gd name="T21" fmla="*/ 275 h 323"/>
                <a:gd name="T22" fmla="*/ 238 w 600"/>
                <a:gd name="T23" fmla="*/ 323 h 323"/>
                <a:gd name="T24" fmla="*/ 305 w 600"/>
                <a:gd name="T25" fmla="*/ 292 h 323"/>
                <a:gd name="T26" fmla="*/ 321 w 600"/>
                <a:gd name="T27" fmla="*/ 318 h 323"/>
                <a:gd name="T28" fmla="*/ 361 w 600"/>
                <a:gd name="T29" fmla="*/ 290 h 323"/>
                <a:gd name="T30" fmla="*/ 398 w 600"/>
                <a:gd name="T31" fmla="*/ 316 h 323"/>
                <a:gd name="T32" fmla="*/ 405 w 600"/>
                <a:gd name="T33" fmla="*/ 285 h 323"/>
                <a:gd name="T34" fmla="*/ 435 w 600"/>
                <a:gd name="T35" fmla="*/ 292 h 323"/>
                <a:gd name="T36" fmla="*/ 412 w 600"/>
                <a:gd name="T37" fmla="*/ 264 h 323"/>
                <a:gd name="T38" fmla="*/ 417 w 600"/>
                <a:gd name="T39" fmla="*/ 261 h 323"/>
                <a:gd name="T40" fmla="*/ 417 w 600"/>
                <a:gd name="T41" fmla="*/ 74 h 323"/>
                <a:gd name="T42" fmla="*/ 584 w 600"/>
                <a:gd name="T43" fmla="*/ 65 h 323"/>
                <a:gd name="T44" fmla="*/ 576 w 600"/>
                <a:gd name="T45" fmla="*/ 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0" h="323">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5" name="Freeform 11"/>
            <p:cNvSpPr>
              <a:spLocks/>
            </p:cNvSpPr>
            <p:nvPr/>
          </p:nvSpPr>
          <p:spPr bwMode="auto">
            <a:xfrm>
              <a:off x="4453" y="1967"/>
              <a:ext cx="251" cy="175"/>
            </a:xfrm>
            <a:custGeom>
              <a:avLst/>
              <a:gdLst>
                <a:gd name="T0" fmla="*/ 16 w 106"/>
                <a:gd name="T1" fmla="*/ 4 h 74"/>
                <a:gd name="T2" fmla="*/ 95 w 106"/>
                <a:gd name="T3" fmla="*/ 18 h 74"/>
                <a:gd name="T4" fmla="*/ 66 w 106"/>
                <a:gd name="T5" fmla="*/ 21 h 74"/>
                <a:gd name="T6" fmla="*/ 106 w 106"/>
                <a:gd name="T7" fmla="*/ 53 h 74"/>
                <a:gd name="T8" fmla="*/ 53 w 106"/>
                <a:gd name="T9" fmla="*/ 39 h 74"/>
                <a:gd name="T10" fmla="*/ 80 w 106"/>
                <a:gd name="T11" fmla="*/ 74 h 74"/>
                <a:gd name="T12" fmla="*/ 16 w 106"/>
                <a:gd name="T13" fmla="*/ 46 h 74"/>
                <a:gd name="T14" fmla="*/ 18 w 106"/>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74">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6" name="Freeform 12"/>
            <p:cNvSpPr>
              <a:spLocks/>
            </p:cNvSpPr>
            <p:nvPr/>
          </p:nvSpPr>
          <p:spPr bwMode="auto">
            <a:xfrm>
              <a:off x="2968" y="1967"/>
              <a:ext cx="248" cy="175"/>
            </a:xfrm>
            <a:custGeom>
              <a:avLst/>
              <a:gdLst>
                <a:gd name="T0" fmla="*/ 89 w 105"/>
                <a:gd name="T1" fmla="*/ 4 h 74"/>
                <a:gd name="T2" fmla="*/ 10 w 105"/>
                <a:gd name="T3" fmla="*/ 18 h 74"/>
                <a:gd name="T4" fmla="*/ 40 w 105"/>
                <a:gd name="T5" fmla="*/ 21 h 74"/>
                <a:gd name="T6" fmla="*/ 0 w 105"/>
                <a:gd name="T7" fmla="*/ 53 h 74"/>
                <a:gd name="T8" fmla="*/ 52 w 105"/>
                <a:gd name="T9" fmla="*/ 39 h 74"/>
                <a:gd name="T10" fmla="*/ 26 w 105"/>
                <a:gd name="T11" fmla="*/ 74 h 74"/>
                <a:gd name="T12" fmla="*/ 89 w 105"/>
                <a:gd name="T13" fmla="*/ 46 h 74"/>
                <a:gd name="T14" fmla="*/ 87 w 105"/>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7" name="Freeform 13"/>
            <p:cNvSpPr>
              <a:spLocks/>
            </p:cNvSpPr>
            <p:nvPr/>
          </p:nvSpPr>
          <p:spPr bwMode="auto">
            <a:xfrm>
              <a:off x="3549" y="1495"/>
              <a:ext cx="548" cy="557"/>
            </a:xfrm>
            <a:custGeom>
              <a:avLst/>
              <a:gdLst>
                <a:gd name="T0" fmla="*/ 116 w 232"/>
                <a:gd name="T1" fmla="*/ 5 h 236"/>
                <a:gd name="T2" fmla="*/ 13 w 232"/>
                <a:gd name="T3" fmla="*/ 119 h 236"/>
                <a:gd name="T4" fmla="*/ 227 w 232"/>
                <a:gd name="T5" fmla="*/ 111 h 236"/>
                <a:gd name="T6" fmla="*/ 116 w 232"/>
                <a:gd name="T7" fmla="*/ 5 h 236"/>
              </a:gdLst>
              <a:ahLst/>
              <a:cxnLst>
                <a:cxn ang="0">
                  <a:pos x="T0" y="T1"/>
                </a:cxn>
                <a:cxn ang="0">
                  <a:pos x="T2" y="T3"/>
                </a:cxn>
                <a:cxn ang="0">
                  <a:pos x="T4" y="T5"/>
                </a:cxn>
                <a:cxn ang="0">
                  <a:pos x="T6" y="T7"/>
                </a:cxn>
              </a:cxnLst>
              <a:rect l="0" t="0" r="r" b="b"/>
              <a:pathLst>
                <a:path w="232" h="236">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8" name="Freeform 14"/>
            <p:cNvSpPr>
              <a:spLocks/>
            </p:cNvSpPr>
            <p:nvPr/>
          </p:nvSpPr>
          <p:spPr bwMode="auto">
            <a:xfrm>
              <a:off x="3572" y="1889"/>
              <a:ext cx="567" cy="208"/>
            </a:xfrm>
            <a:custGeom>
              <a:avLst/>
              <a:gdLst>
                <a:gd name="T0" fmla="*/ 89 w 240"/>
                <a:gd name="T1" fmla="*/ 0 h 88"/>
                <a:gd name="T2" fmla="*/ 9 w 240"/>
                <a:gd name="T3" fmla="*/ 49 h 88"/>
                <a:gd name="T4" fmla="*/ 69 w 240"/>
                <a:gd name="T5" fmla="*/ 33 h 88"/>
                <a:gd name="T6" fmla="*/ 70 w 240"/>
                <a:gd name="T7" fmla="*/ 88 h 88"/>
                <a:gd name="T8" fmla="*/ 116 w 240"/>
                <a:gd name="T9" fmla="*/ 37 h 88"/>
                <a:gd name="T10" fmla="*/ 155 w 240"/>
                <a:gd name="T11" fmla="*/ 84 h 88"/>
                <a:gd name="T12" fmla="*/ 171 w 240"/>
                <a:gd name="T13" fmla="*/ 31 h 88"/>
                <a:gd name="T14" fmla="*/ 240 w 240"/>
                <a:gd name="T15" fmla="*/ 46 h 88"/>
                <a:gd name="T16" fmla="*/ 151 w 240"/>
                <a:gd name="T17" fmla="*/ 0 h 88"/>
                <a:gd name="T18" fmla="*/ 89 w 240"/>
                <a:gd name="T19" fmla="*/ 0 h 88"/>
                <a:gd name="T20" fmla="*/ 89 w 24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88">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9" name="Freeform 15"/>
            <p:cNvSpPr>
              <a:spLocks/>
            </p:cNvSpPr>
            <p:nvPr/>
          </p:nvSpPr>
          <p:spPr bwMode="auto">
            <a:xfrm>
              <a:off x="3464" y="1107"/>
              <a:ext cx="756" cy="591"/>
            </a:xfrm>
            <a:custGeom>
              <a:avLst/>
              <a:gdLst>
                <a:gd name="T0" fmla="*/ 0 w 320"/>
                <a:gd name="T1" fmla="*/ 208 h 250"/>
                <a:gd name="T2" fmla="*/ 91 w 320"/>
                <a:gd name="T3" fmla="*/ 215 h 250"/>
                <a:gd name="T4" fmla="*/ 305 w 320"/>
                <a:gd name="T5" fmla="*/ 191 h 250"/>
                <a:gd name="T6" fmla="*/ 211 w 320"/>
                <a:gd name="T7" fmla="*/ 160 h 250"/>
                <a:gd name="T8" fmla="*/ 211 w 320"/>
                <a:gd name="T9" fmla="*/ 107 h 250"/>
                <a:gd name="T10" fmla="*/ 247 w 320"/>
                <a:gd name="T11" fmla="*/ 58 h 250"/>
                <a:gd name="T12" fmla="*/ 320 w 320"/>
                <a:gd name="T13" fmla="*/ 83 h 250"/>
                <a:gd name="T14" fmla="*/ 226 w 320"/>
                <a:gd name="T15" fmla="*/ 17 h 250"/>
                <a:gd name="T16" fmla="*/ 109 w 320"/>
                <a:gd name="T17" fmla="*/ 101 h 250"/>
                <a:gd name="T18" fmla="*/ 97 w 320"/>
                <a:gd name="T19" fmla="*/ 162 h 250"/>
                <a:gd name="T20" fmla="*/ 0 w 320"/>
                <a:gd name="T21" fmla="*/ 208 h 250"/>
                <a:gd name="T22" fmla="*/ 0 w 320"/>
                <a:gd name="T23" fmla="*/ 20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5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0" name="Freeform 16"/>
            <p:cNvSpPr>
              <a:spLocks/>
            </p:cNvSpPr>
            <p:nvPr/>
          </p:nvSpPr>
          <p:spPr bwMode="auto">
            <a:xfrm>
              <a:off x="3686" y="1665"/>
              <a:ext cx="113" cy="64"/>
            </a:xfrm>
            <a:custGeom>
              <a:avLst/>
              <a:gdLst>
                <a:gd name="T0" fmla="*/ 12 w 48"/>
                <a:gd name="T1" fmla="*/ 0 h 27"/>
                <a:gd name="T2" fmla="*/ 26 w 48"/>
                <a:gd name="T3" fmla="*/ 27 h 27"/>
                <a:gd name="T4" fmla="*/ 42 w 48"/>
                <a:gd name="T5" fmla="*/ 0 h 27"/>
                <a:gd name="T6" fmla="*/ 24 w 48"/>
                <a:gd name="T7" fmla="*/ 22 h 27"/>
                <a:gd name="T8" fmla="*/ 12 w 48"/>
                <a:gd name="T9" fmla="*/ 0 h 27"/>
              </a:gdLst>
              <a:ahLst/>
              <a:cxnLst>
                <a:cxn ang="0">
                  <a:pos x="T0" y="T1"/>
                </a:cxn>
                <a:cxn ang="0">
                  <a:pos x="T2" y="T3"/>
                </a:cxn>
                <a:cxn ang="0">
                  <a:pos x="T4" y="T5"/>
                </a:cxn>
                <a:cxn ang="0">
                  <a:pos x="T6" y="T7"/>
                </a:cxn>
                <a:cxn ang="0">
                  <a:pos x="T8" y="T9"/>
                </a:cxn>
              </a:cxnLst>
              <a:rect l="0" t="0" r="r" b="b"/>
              <a:pathLst>
                <a:path w="48" h="27">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1" name="Freeform 17"/>
            <p:cNvSpPr>
              <a:spLocks/>
            </p:cNvSpPr>
            <p:nvPr/>
          </p:nvSpPr>
          <p:spPr bwMode="auto">
            <a:xfrm>
              <a:off x="3839" y="1665"/>
              <a:ext cx="118" cy="64"/>
            </a:xfrm>
            <a:custGeom>
              <a:avLst/>
              <a:gdLst>
                <a:gd name="T0" fmla="*/ 12 w 50"/>
                <a:gd name="T1" fmla="*/ 0 h 27"/>
                <a:gd name="T2" fmla="*/ 28 w 50"/>
                <a:gd name="T3" fmla="*/ 27 h 27"/>
                <a:gd name="T4" fmla="*/ 43 w 50"/>
                <a:gd name="T5" fmla="*/ 0 h 27"/>
                <a:gd name="T6" fmla="*/ 25 w 50"/>
                <a:gd name="T7" fmla="*/ 22 h 27"/>
                <a:gd name="T8" fmla="*/ 12 w 50"/>
                <a:gd name="T9" fmla="*/ 0 h 27"/>
              </a:gdLst>
              <a:ahLst/>
              <a:cxnLst>
                <a:cxn ang="0">
                  <a:pos x="T0" y="T1"/>
                </a:cxn>
                <a:cxn ang="0">
                  <a:pos x="T2" y="T3"/>
                </a:cxn>
                <a:cxn ang="0">
                  <a:pos x="T4" y="T5"/>
                </a:cxn>
                <a:cxn ang="0">
                  <a:pos x="T6" y="T7"/>
                </a:cxn>
                <a:cxn ang="0">
                  <a:pos x="T8" y="T9"/>
                </a:cxn>
              </a:cxnLst>
              <a:rect l="0" t="0" r="r" b="b"/>
              <a:pathLst>
                <a:path w="50" h="27">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2" name="Freeform 18"/>
            <p:cNvSpPr>
              <a:spLocks/>
            </p:cNvSpPr>
            <p:nvPr/>
          </p:nvSpPr>
          <p:spPr bwMode="auto">
            <a:xfrm>
              <a:off x="3551" y="1717"/>
              <a:ext cx="534" cy="231"/>
            </a:xfrm>
            <a:custGeom>
              <a:avLst/>
              <a:gdLst>
                <a:gd name="T0" fmla="*/ 226 w 226"/>
                <a:gd name="T1" fmla="*/ 30 h 98"/>
                <a:gd name="T2" fmla="*/ 153 w 226"/>
                <a:gd name="T3" fmla="*/ 91 h 98"/>
                <a:gd name="T4" fmla="*/ 23 w 226"/>
                <a:gd name="T5" fmla="*/ 57 h 98"/>
                <a:gd name="T6" fmla="*/ 9 w 226"/>
                <a:gd name="T7" fmla="*/ 0 h 98"/>
                <a:gd name="T8" fmla="*/ 64 w 226"/>
                <a:gd name="T9" fmla="*/ 76 h 98"/>
                <a:gd name="T10" fmla="*/ 176 w 226"/>
                <a:gd name="T11" fmla="*/ 74 h 98"/>
                <a:gd name="T12" fmla="*/ 226 w 226"/>
                <a:gd name="T13" fmla="*/ 30 h 98"/>
              </a:gdLst>
              <a:ahLst/>
              <a:cxnLst>
                <a:cxn ang="0">
                  <a:pos x="T0" y="T1"/>
                </a:cxn>
                <a:cxn ang="0">
                  <a:pos x="T2" y="T3"/>
                </a:cxn>
                <a:cxn ang="0">
                  <a:pos x="T4" y="T5"/>
                </a:cxn>
                <a:cxn ang="0">
                  <a:pos x="T6" y="T7"/>
                </a:cxn>
                <a:cxn ang="0">
                  <a:pos x="T8" y="T9"/>
                </a:cxn>
                <a:cxn ang="0">
                  <a:pos x="T10" y="T11"/>
                </a:cxn>
                <a:cxn ang="0">
                  <a:pos x="T12" y="T13"/>
                </a:cxn>
              </a:cxnLst>
              <a:rect l="0" t="0" r="r" b="b"/>
              <a:pathLst>
                <a:path w="226" h="98">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3" name="Freeform 19"/>
            <p:cNvSpPr>
              <a:spLocks/>
            </p:cNvSpPr>
            <p:nvPr/>
          </p:nvSpPr>
          <p:spPr bwMode="auto">
            <a:xfrm>
              <a:off x="3662" y="1771"/>
              <a:ext cx="357" cy="54"/>
            </a:xfrm>
            <a:custGeom>
              <a:avLst/>
              <a:gdLst>
                <a:gd name="T0" fmla="*/ 8 w 151"/>
                <a:gd name="T1" fmla="*/ 7 h 23"/>
                <a:gd name="T2" fmla="*/ 78 w 151"/>
                <a:gd name="T3" fmla="*/ 14 h 23"/>
                <a:gd name="T4" fmla="*/ 142 w 151"/>
                <a:gd name="T5" fmla="*/ 0 h 23"/>
                <a:gd name="T6" fmla="*/ 151 w 151"/>
                <a:gd name="T7" fmla="*/ 0 h 23"/>
                <a:gd name="T8" fmla="*/ 80 w 151"/>
                <a:gd name="T9" fmla="*/ 23 h 23"/>
                <a:gd name="T10" fmla="*/ 0 w 151"/>
                <a:gd name="T11" fmla="*/ 9 h 23"/>
                <a:gd name="T12" fmla="*/ 8 w 151"/>
                <a:gd name="T13" fmla="*/ 7 h 23"/>
                <a:gd name="T14" fmla="*/ 8 w 151"/>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3">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4" name="Freeform 20"/>
            <p:cNvSpPr>
              <a:spLocks/>
            </p:cNvSpPr>
            <p:nvPr/>
          </p:nvSpPr>
          <p:spPr bwMode="auto">
            <a:xfrm>
              <a:off x="3957" y="1710"/>
              <a:ext cx="104" cy="94"/>
            </a:xfrm>
            <a:custGeom>
              <a:avLst/>
              <a:gdLst>
                <a:gd name="T0" fmla="*/ 26 w 44"/>
                <a:gd name="T1" fmla="*/ 6 h 40"/>
                <a:gd name="T2" fmla="*/ 7 w 44"/>
                <a:gd name="T3" fmla="*/ 13 h 40"/>
                <a:gd name="T4" fmla="*/ 20 w 44"/>
                <a:gd name="T5" fmla="*/ 39 h 40"/>
                <a:gd name="T6" fmla="*/ 26 w 44"/>
                <a:gd name="T7" fmla="*/ 6 h 40"/>
              </a:gdLst>
              <a:ahLst/>
              <a:cxnLst>
                <a:cxn ang="0">
                  <a:pos x="T0" y="T1"/>
                </a:cxn>
                <a:cxn ang="0">
                  <a:pos x="T2" y="T3"/>
                </a:cxn>
                <a:cxn ang="0">
                  <a:pos x="T4" y="T5"/>
                </a:cxn>
                <a:cxn ang="0">
                  <a:pos x="T6" y="T7"/>
                </a:cxn>
              </a:cxnLst>
              <a:rect l="0" t="0" r="r" b="b"/>
              <a:pathLst>
                <a:path w="44" h="40">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5" name="Freeform 21"/>
            <p:cNvSpPr>
              <a:spLocks/>
            </p:cNvSpPr>
            <p:nvPr/>
          </p:nvSpPr>
          <p:spPr bwMode="auto">
            <a:xfrm>
              <a:off x="3627" y="1731"/>
              <a:ext cx="85" cy="101"/>
            </a:xfrm>
            <a:custGeom>
              <a:avLst/>
              <a:gdLst>
                <a:gd name="T0" fmla="*/ 13 w 36"/>
                <a:gd name="T1" fmla="*/ 2 h 43"/>
                <a:gd name="T2" fmla="*/ 0 w 36"/>
                <a:gd name="T3" fmla="*/ 18 h 43"/>
                <a:gd name="T4" fmla="*/ 24 w 36"/>
                <a:gd name="T5" fmla="*/ 34 h 43"/>
                <a:gd name="T6" fmla="*/ 13 w 36"/>
                <a:gd name="T7" fmla="*/ 2 h 43"/>
              </a:gdLst>
              <a:ahLst/>
              <a:cxnLst>
                <a:cxn ang="0">
                  <a:pos x="T0" y="T1"/>
                </a:cxn>
                <a:cxn ang="0">
                  <a:pos x="T2" y="T3"/>
                </a:cxn>
                <a:cxn ang="0">
                  <a:pos x="T4" y="T5"/>
                </a:cxn>
                <a:cxn ang="0">
                  <a:pos x="T6" y="T7"/>
                </a:cxn>
              </a:cxnLst>
              <a:rect l="0" t="0" r="r" b="b"/>
              <a:pathLst>
                <a:path w="36" h="43">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6" name="Freeform 22"/>
            <p:cNvSpPr>
              <a:spLocks/>
            </p:cNvSpPr>
            <p:nvPr/>
          </p:nvSpPr>
          <p:spPr bwMode="auto">
            <a:xfrm>
              <a:off x="3868" y="2154"/>
              <a:ext cx="191" cy="208"/>
            </a:xfrm>
            <a:custGeom>
              <a:avLst/>
              <a:gdLst>
                <a:gd name="T0" fmla="*/ 74 w 81"/>
                <a:gd name="T1" fmla="*/ 3 h 88"/>
                <a:gd name="T2" fmla="*/ 10 w 81"/>
                <a:gd name="T3" fmla="*/ 5 h 88"/>
                <a:gd name="T4" fmla="*/ 12 w 81"/>
                <a:gd name="T5" fmla="*/ 81 h 88"/>
                <a:gd name="T6" fmla="*/ 79 w 81"/>
                <a:gd name="T7" fmla="*/ 73 h 88"/>
                <a:gd name="T8" fmla="*/ 74 w 81"/>
                <a:gd name="T9" fmla="*/ 3 h 88"/>
              </a:gdLst>
              <a:ahLst/>
              <a:cxnLst>
                <a:cxn ang="0">
                  <a:pos x="T0" y="T1"/>
                </a:cxn>
                <a:cxn ang="0">
                  <a:pos x="T2" y="T3"/>
                </a:cxn>
                <a:cxn ang="0">
                  <a:pos x="T4" y="T5"/>
                </a:cxn>
                <a:cxn ang="0">
                  <a:pos x="T6" y="T7"/>
                </a:cxn>
                <a:cxn ang="0">
                  <a:pos x="T8" y="T9"/>
                </a:cxn>
              </a:cxnLst>
              <a:rect l="0" t="0" r="r" b="b"/>
              <a:pathLst>
                <a:path w="81" h="88">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7" name="Freeform 23"/>
            <p:cNvSpPr>
              <a:spLocks/>
            </p:cNvSpPr>
            <p:nvPr/>
          </p:nvSpPr>
          <p:spPr bwMode="auto">
            <a:xfrm>
              <a:off x="3674" y="1334"/>
              <a:ext cx="300" cy="187"/>
            </a:xfrm>
            <a:custGeom>
              <a:avLst/>
              <a:gdLst>
                <a:gd name="T0" fmla="*/ 9 w 127"/>
                <a:gd name="T1" fmla="*/ 69 h 79"/>
                <a:gd name="T2" fmla="*/ 125 w 127"/>
                <a:gd name="T3" fmla="*/ 65 h 79"/>
                <a:gd name="T4" fmla="*/ 120 w 127"/>
                <a:gd name="T5" fmla="*/ 9 h 79"/>
                <a:gd name="T6" fmla="*/ 21 w 127"/>
                <a:gd name="T7" fmla="*/ 8 h 79"/>
                <a:gd name="T8" fmla="*/ 9 w 127"/>
                <a:gd name="T9" fmla="*/ 69 h 79"/>
              </a:gdLst>
              <a:ahLst/>
              <a:cxnLst>
                <a:cxn ang="0">
                  <a:pos x="T0" y="T1"/>
                </a:cxn>
                <a:cxn ang="0">
                  <a:pos x="T2" y="T3"/>
                </a:cxn>
                <a:cxn ang="0">
                  <a:pos x="T4" y="T5"/>
                </a:cxn>
                <a:cxn ang="0">
                  <a:pos x="T6" y="T7"/>
                </a:cxn>
                <a:cxn ang="0">
                  <a:pos x="T8" y="T9"/>
                </a:cxn>
              </a:cxnLst>
              <a:rect l="0" t="0" r="r" b="b"/>
              <a:pathLst>
                <a:path w="127" h="79">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8" name="Freeform 24"/>
            <p:cNvSpPr>
              <a:spLocks/>
            </p:cNvSpPr>
            <p:nvPr/>
          </p:nvSpPr>
          <p:spPr bwMode="auto">
            <a:xfrm>
              <a:off x="3827" y="2019"/>
              <a:ext cx="29" cy="515"/>
            </a:xfrm>
            <a:custGeom>
              <a:avLst/>
              <a:gdLst>
                <a:gd name="T0" fmla="*/ 10 w 12"/>
                <a:gd name="T1" fmla="*/ 0 h 218"/>
                <a:gd name="T2" fmla="*/ 9 w 12"/>
                <a:gd name="T3" fmla="*/ 27 h 218"/>
                <a:gd name="T4" fmla="*/ 8 w 12"/>
                <a:gd name="T5" fmla="*/ 61 h 218"/>
                <a:gd name="T6" fmla="*/ 8 w 12"/>
                <a:gd name="T7" fmla="*/ 111 h 218"/>
                <a:gd name="T8" fmla="*/ 8 w 12"/>
                <a:gd name="T9" fmla="*/ 161 h 218"/>
                <a:gd name="T10" fmla="*/ 12 w 12"/>
                <a:gd name="T11" fmla="*/ 218 h 218"/>
                <a:gd name="T12" fmla="*/ 1 w 12"/>
                <a:gd name="T13" fmla="*/ 163 h 218"/>
                <a:gd name="T14" fmla="*/ 1 w 12"/>
                <a:gd name="T15" fmla="*/ 65 h 218"/>
                <a:gd name="T16" fmla="*/ 10 w 12"/>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18">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9" name="Freeform 25"/>
            <p:cNvSpPr>
              <a:spLocks/>
            </p:cNvSpPr>
            <p:nvPr/>
          </p:nvSpPr>
          <p:spPr bwMode="auto">
            <a:xfrm>
              <a:off x="3638" y="2541"/>
              <a:ext cx="442" cy="61"/>
            </a:xfrm>
            <a:custGeom>
              <a:avLst/>
              <a:gdLst>
                <a:gd name="T0" fmla="*/ 0 w 187"/>
                <a:gd name="T1" fmla="*/ 0 h 26"/>
                <a:gd name="T2" fmla="*/ 187 w 187"/>
                <a:gd name="T3" fmla="*/ 7 h 26"/>
                <a:gd name="T4" fmla="*/ 0 w 187"/>
                <a:gd name="T5" fmla="*/ 0 h 26"/>
              </a:gdLst>
              <a:ahLst/>
              <a:cxnLst>
                <a:cxn ang="0">
                  <a:pos x="T0" y="T1"/>
                </a:cxn>
                <a:cxn ang="0">
                  <a:pos x="T2" y="T3"/>
                </a:cxn>
                <a:cxn ang="0">
                  <a:pos x="T4" y="T5"/>
                </a:cxn>
              </a:cxnLst>
              <a:rect l="0" t="0" r="r" b="b"/>
              <a:pathLst>
                <a:path w="187" h="26">
                  <a:moveTo>
                    <a:pt x="0" y="0"/>
                  </a:moveTo>
                  <a:cubicBezTo>
                    <a:pt x="29" y="4"/>
                    <a:pt x="122" y="19"/>
                    <a:pt x="187" y="7"/>
                  </a:cubicBezTo>
                  <a:cubicBezTo>
                    <a:pt x="154" y="26"/>
                    <a:pt x="5" y="13"/>
                    <a:pt x="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310" name="Freeform 52"/>
          <p:cNvSpPr>
            <a:spLocks/>
          </p:cNvSpPr>
          <p:nvPr/>
        </p:nvSpPr>
        <p:spPr bwMode="auto">
          <a:xfrm>
            <a:off x="0" y="5181600"/>
            <a:ext cx="11163675" cy="1676399"/>
          </a:xfrm>
          <a:custGeom>
            <a:avLst/>
            <a:gdLst/>
            <a:ahLst/>
            <a:cxnLst/>
            <a:rect l="l" t="t" r="r" b="b"/>
            <a:pathLst>
              <a:path w="11770175" h="1788354">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a:p>
        </p:txBody>
      </p:sp>
      <p:grpSp>
        <p:nvGrpSpPr>
          <p:cNvPr id="311" name="Group 29"/>
          <p:cNvGrpSpPr>
            <a:grpSpLocks noChangeAspect="1"/>
          </p:cNvGrpSpPr>
          <p:nvPr/>
        </p:nvGrpSpPr>
        <p:grpSpPr bwMode="auto">
          <a:xfrm flipH="1">
            <a:off x="9191537" y="4800600"/>
            <a:ext cx="2998875" cy="2083312"/>
            <a:chOff x="2481" y="1188"/>
            <a:chExt cx="2735" cy="1900"/>
          </a:xfrm>
        </p:grpSpPr>
        <p:sp>
          <p:nvSpPr>
            <p:cNvPr id="312" name="Freeform 30"/>
            <p:cNvSpPr>
              <a:spLocks/>
            </p:cNvSpPr>
            <p:nvPr/>
          </p:nvSpPr>
          <p:spPr bwMode="auto">
            <a:xfrm>
              <a:off x="3336" y="1462"/>
              <a:ext cx="748" cy="931"/>
            </a:xfrm>
            <a:custGeom>
              <a:avLst/>
              <a:gdLst>
                <a:gd name="T0" fmla="*/ 72 w 317"/>
                <a:gd name="T1" fmla="*/ 21 h 394"/>
                <a:gd name="T2" fmla="*/ 133 w 317"/>
                <a:gd name="T3" fmla="*/ 59 h 394"/>
                <a:gd name="T4" fmla="*/ 293 w 317"/>
                <a:gd name="T5" fmla="*/ 160 h 394"/>
                <a:gd name="T6" fmla="*/ 293 w 317"/>
                <a:gd name="T7" fmla="*/ 298 h 394"/>
                <a:gd name="T8" fmla="*/ 213 w 317"/>
                <a:gd name="T9" fmla="*/ 360 h 394"/>
                <a:gd name="T10" fmla="*/ 169 w 317"/>
                <a:gd name="T11" fmla="*/ 367 h 394"/>
                <a:gd name="T12" fmla="*/ 121 w 317"/>
                <a:gd name="T13" fmla="*/ 385 h 394"/>
                <a:gd name="T14" fmla="*/ 24 w 317"/>
                <a:gd name="T15" fmla="*/ 382 h 394"/>
                <a:gd name="T16" fmla="*/ 2 w 317"/>
                <a:gd name="T17" fmla="*/ 157 h 394"/>
                <a:gd name="T18" fmla="*/ 72 w 317"/>
                <a:gd name="T19" fmla="*/ 2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94">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3" name="Freeform 31"/>
            <p:cNvSpPr>
              <a:spLocks/>
            </p:cNvSpPr>
            <p:nvPr/>
          </p:nvSpPr>
          <p:spPr bwMode="auto">
            <a:xfrm>
              <a:off x="3423" y="1552"/>
              <a:ext cx="307" cy="222"/>
            </a:xfrm>
            <a:custGeom>
              <a:avLst/>
              <a:gdLst>
                <a:gd name="T0" fmla="*/ 37 w 130"/>
                <a:gd name="T1" fmla="*/ 31 h 94"/>
                <a:gd name="T2" fmla="*/ 48 w 130"/>
                <a:gd name="T3" fmla="*/ 3 h 94"/>
                <a:gd name="T4" fmla="*/ 84 w 130"/>
                <a:gd name="T5" fmla="*/ 0 h 94"/>
                <a:gd name="T6" fmla="*/ 77 w 130"/>
                <a:gd name="T7" fmla="*/ 18 h 94"/>
                <a:gd name="T8" fmla="*/ 97 w 130"/>
                <a:gd name="T9" fmla="*/ 45 h 94"/>
                <a:gd name="T10" fmla="*/ 130 w 130"/>
                <a:gd name="T11" fmla="*/ 72 h 94"/>
                <a:gd name="T12" fmla="*/ 14 w 130"/>
                <a:gd name="T13" fmla="*/ 94 h 94"/>
                <a:gd name="T14" fmla="*/ 10 w 130"/>
                <a:gd name="T15" fmla="*/ 70 h 94"/>
                <a:gd name="T16" fmla="*/ 37 w 130"/>
                <a:gd name="T1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4">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4" name="Freeform 32"/>
            <p:cNvSpPr>
              <a:spLocks/>
            </p:cNvSpPr>
            <p:nvPr/>
          </p:nvSpPr>
          <p:spPr bwMode="auto">
            <a:xfrm>
              <a:off x="3241" y="1661"/>
              <a:ext cx="754" cy="661"/>
            </a:xfrm>
            <a:custGeom>
              <a:avLst/>
              <a:gdLst>
                <a:gd name="T0" fmla="*/ 92 w 319"/>
                <a:gd name="T1" fmla="*/ 37 h 280"/>
                <a:gd name="T2" fmla="*/ 193 w 319"/>
                <a:gd name="T3" fmla="*/ 24 h 280"/>
                <a:gd name="T4" fmla="*/ 315 w 319"/>
                <a:gd name="T5" fmla="*/ 124 h 280"/>
                <a:gd name="T6" fmla="*/ 237 w 319"/>
                <a:gd name="T7" fmla="*/ 256 h 280"/>
                <a:gd name="T8" fmla="*/ 117 w 319"/>
                <a:gd name="T9" fmla="*/ 261 h 280"/>
                <a:gd name="T10" fmla="*/ 92 w 319"/>
                <a:gd name="T11" fmla="*/ 37 h 280"/>
              </a:gdLst>
              <a:ahLst/>
              <a:cxnLst>
                <a:cxn ang="0">
                  <a:pos x="T0" y="T1"/>
                </a:cxn>
                <a:cxn ang="0">
                  <a:pos x="T2" y="T3"/>
                </a:cxn>
                <a:cxn ang="0">
                  <a:pos x="T4" y="T5"/>
                </a:cxn>
                <a:cxn ang="0">
                  <a:pos x="T6" y="T7"/>
                </a:cxn>
                <a:cxn ang="0">
                  <a:pos x="T8" y="T9"/>
                </a:cxn>
                <a:cxn ang="0">
                  <a:pos x="T10" y="T11"/>
                </a:cxn>
              </a:cxnLst>
              <a:rect l="0" t="0" r="r" b="b"/>
              <a:pathLst>
                <a:path w="319" h="280">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5" name="Freeform 33"/>
            <p:cNvSpPr>
              <a:spLocks/>
            </p:cNvSpPr>
            <p:nvPr/>
          </p:nvSpPr>
          <p:spPr bwMode="auto">
            <a:xfrm>
              <a:off x="2481" y="1188"/>
              <a:ext cx="1055" cy="1314"/>
            </a:xfrm>
            <a:custGeom>
              <a:avLst/>
              <a:gdLst>
                <a:gd name="T0" fmla="*/ 63 w 447"/>
                <a:gd name="T1" fmla="*/ 118 h 556"/>
                <a:gd name="T2" fmla="*/ 145 w 447"/>
                <a:gd name="T3" fmla="*/ 25 h 556"/>
                <a:gd name="T4" fmla="*/ 239 w 447"/>
                <a:gd name="T5" fmla="*/ 63 h 556"/>
                <a:gd name="T6" fmla="*/ 332 w 447"/>
                <a:gd name="T7" fmla="*/ 108 h 556"/>
                <a:gd name="T8" fmla="*/ 447 w 447"/>
                <a:gd name="T9" fmla="*/ 339 h 556"/>
                <a:gd name="T10" fmla="*/ 405 w 447"/>
                <a:gd name="T11" fmla="*/ 471 h 556"/>
                <a:gd name="T12" fmla="*/ 313 w 447"/>
                <a:gd name="T13" fmla="*/ 514 h 556"/>
                <a:gd name="T14" fmla="*/ 211 w 447"/>
                <a:gd name="T15" fmla="*/ 551 h 556"/>
                <a:gd name="T16" fmla="*/ 102 w 447"/>
                <a:gd name="T17" fmla="*/ 530 h 556"/>
                <a:gd name="T18" fmla="*/ 43 w 447"/>
                <a:gd name="T19" fmla="*/ 534 h 556"/>
                <a:gd name="T20" fmla="*/ 0 w 447"/>
                <a:gd name="T21" fmla="*/ 468 h 556"/>
                <a:gd name="T22" fmla="*/ 0 w 447"/>
                <a:gd name="T23" fmla="*/ 152 h 556"/>
                <a:gd name="T24" fmla="*/ 63 w 447"/>
                <a:gd name="T25" fmla="*/ 11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6">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6" name="Freeform 34"/>
            <p:cNvSpPr>
              <a:spLocks/>
            </p:cNvSpPr>
            <p:nvPr/>
          </p:nvSpPr>
          <p:spPr bwMode="auto">
            <a:xfrm>
              <a:off x="2481" y="1420"/>
              <a:ext cx="1006" cy="1093"/>
            </a:xfrm>
            <a:custGeom>
              <a:avLst/>
              <a:gdLst>
                <a:gd name="T0" fmla="*/ 120 w 426"/>
                <a:gd name="T1" fmla="*/ 39 h 463"/>
                <a:gd name="T2" fmla="*/ 267 w 426"/>
                <a:gd name="T3" fmla="*/ 35 h 463"/>
                <a:gd name="T4" fmla="*/ 417 w 426"/>
                <a:gd name="T5" fmla="*/ 228 h 463"/>
                <a:gd name="T6" fmla="*/ 307 w 426"/>
                <a:gd name="T7" fmla="*/ 397 h 463"/>
                <a:gd name="T8" fmla="*/ 104 w 426"/>
                <a:gd name="T9" fmla="*/ 405 h 463"/>
                <a:gd name="T10" fmla="*/ 0 w 426"/>
                <a:gd name="T11" fmla="*/ 321 h 463"/>
                <a:gd name="T12" fmla="*/ 0 w 426"/>
                <a:gd name="T13" fmla="*/ 110 h 463"/>
                <a:gd name="T14" fmla="*/ 120 w 426"/>
                <a:gd name="T15" fmla="*/ 39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63">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7" name="Freeform 35"/>
            <p:cNvSpPr>
              <a:spLocks/>
            </p:cNvSpPr>
            <p:nvPr/>
          </p:nvSpPr>
          <p:spPr bwMode="auto">
            <a:xfrm>
              <a:off x="3111" y="1502"/>
              <a:ext cx="362" cy="844"/>
            </a:xfrm>
            <a:custGeom>
              <a:avLst/>
              <a:gdLst>
                <a:gd name="T0" fmla="*/ 86 w 153"/>
                <a:gd name="T1" fmla="*/ 40 h 357"/>
                <a:gd name="T2" fmla="*/ 140 w 153"/>
                <a:gd name="T3" fmla="*/ 256 h 357"/>
                <a:gd name="T4" fmla="*/ 68 w 153"/>
                <a:gd name="T5" fmla="*/ 356 h 357"/>
                <a:gd name="T6" fmla="*/ 46 w 153"/>
                <a:gd name="T7" fmla="*/ 355 h 357"/>
                <a:gd name="T8" fmla="*/ 128 w 153"/>
                <a:gd name="T9" fmla="*/ 191 h 357"/>
                <a:gd name="T10" fmla="*/ 45 w 153"/>
                <a:gd name="T11" fmla="*/ 22 h 357"/>
                <a:gd name="T12" fmla="*/ 0 w 153"/>
                <a:gd name="T13" fmla="*/ 0 h 357"/>
                <a:gd name="T14" fmla="*/ 86 w 153"/>
                <a:gd name="T15" fmla="*/ 4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357">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8" name="Freeform 36"/>
            <p:cNvSpPr>
              <a:spLocks/>
            </p:cNvSpPr>
            <p:nvPr/>
          </p:nvSpPr>
          <p:spPr bwMode="auto">
            <a:xfrm>
              <a:off x="3057" y="1590"/>
              <a:ext cx="227" cy="734"/>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9" name="Freeform 37"/>
            <p:cNvSpPr>
              <a:spLocks/>
            </p:cNvSpPr>
            <p:nvPr/>
          </p:nvSpPr>
          <p:spPr bwMode="auto">
            <a:xfrm>
              <a:off x="2615" y="1594"/>
              <a:ext cx="149" cy="778"/>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0" name="Freeform 38"/>
            <p:cNvSpPr>
              <a:spLocks/>
            </p:cNvSpPr>
            <p:nvPr/>
          </p:nvSpPr>
          <p:spPr bwMode="auto">
            <a:xfrm>
              <a:off x="2705" y="1301"/>
              <a:ext cx="401" cy="256"/>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1" name="Freeform 39"/>
            <p:cNvSpPr>
              <a:spLocks/>
            </p:cNvSpPr>
            <p:nvPr/>
          </p:nvSpPr>
          <p:spPr bwMode="auto">
            <a:xfrm>
              <a:off x="2674" y="1301"/>
              <a:ext cx="340" cy="286"/>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2" name="Freeform 40"/>
            <p:cNvSpPr>
              <a:spLocks/>
            </p:cNvSpPr>
            <p:nvPr/>
          </p:nvSpPr>
          <p:spPr bwMode="auto">
            <a:xfrm>
              <a:off x="4080" y="2055"/>
              <a:ext cx="1136" cy="1018"/>
            </a:xfrm>
            <a:custGeom>
              <a:avLst/>
              <a:gdLst>
                <a:gd name="T0" fmla="*/ 228 w 481"/>
                <a:gd name="T1" fmla="*/ 1 h 431"/>
                <a:gd name="T2" fmla="*/ 298 w 481"/>
                <a:gd name="T3" fmla="*/ 2 h 431"/>
                <a:gd name="T4" fmla="*/ 330 w 481"/>
                <a:gd name="T5" fmla="*/ 58 h 431"/>
                <a:gd name="T6" fmla="*/ 379 w 481"/>
                <a:gd name="T7" fmla="*/ 116 h 431"/>
                <a:gd name="T8" fmla="*/ 473 w 481"/>
                <a:gd name="T9" fmla="*/ 324 h 431"/>
                <a:gd name="T10" fmla="*/ 380 w 481"/>
                <a:gd name="T11" fmla="*/ 431 h 431"/>
                <a:gd name="T12" fmla="*/ 74 w 481"/>
                <a:gd name="T13" fmla="*/ 431 h 431"/>
                <a:gd name="T14" fmla="*/ 18 w 481"/>
                <a:gd name="T15" fmla="*/ 338 h 431"/>
                <a:gd name="T16" fmla="*/ 110 w 481"/>
                <a:gd name="T17" fmla="*/ 106 h 431"/>
                <a:gd name="T18" fmla="*/ 173 w 481"/>
                <a:gd name="T19" fmla="*/ 89 h 431"/>
                <a:gd name="T20" fmla="*/ 230 w 481"/>
                <a:gd name="T21" fmla="*/ 46 h 431"/>
                <a:gd name="T22" fmla="*/ 228 w 481"/>
                <a:gd name="T23" fmla="*/ 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1" h="431">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3" name="Freeform 41"/>
            <p:cNvSpPr>
              <a:spLocks/>
            </p:cNvSpPr>
            <p:nvPr/>
          </p:nvSpPr>
          <p:spPr bwMode="auto">
            <a:xfrm>
              <a:off x="4217" y="2235"/>
              <a:ext cx="992" cy="838"/>
            </a:xfrm>
            <a:custGeom>
              <a:avLst/>
              <a:gdLst>
                <a:gd name="T0" fmla="*/ 221 w 420"/>
                <a:gd name="T1" fmla="*/ 7 h 355"/>
                <a:gd name="T2" fmla="*/ 285 w 420"/>
                <a:gd name="T3" fmla="*/ 37 h 355"/>
                <a:gd name="T4" fmla="*/ 359 w 420"/>
                <a:gd name="T5" fmla="*/ 355 h 355"/>
                <a:gd name="T6" fmla="*/ 159 w 420"/>
                <a:gd name="T7" fmla="*/ 355 h 355"/>
                <a:gd name="T8" fmla="*/ 115 w 420"/>
                <a:gd name="T9" fmla="*/ 339 h 355"/>
                <a:gd name="T10" fmla="*/ 0 w 420"/>
                <a:gd name="T11" fmla="*/ 170 h 355"/>
                <a:gd name="T12" fmla="*/ 151 w 420"/>
                <a:gd name="T13" fmla="*/ 29 h 355"/>
                <a:gd name="T14" fmla="*/ 221 w 420"/>
                <a:gd name="T15" fmla="*/ 7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355">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4" name="Freeform 42"/>
            <p:cNvSpPr>
              <a:spLocks/>
            </p:cNvSpPr>
            <p:nvPr/>
          </p:nvSpPr>
          <p:spPr bwMode="auto">
            <a:xfrm>
              <a:off x="4472" y="2388"/>
              <a:ext cx="101" cy="624"/>
            </a:xfrm>
            <a:custGeom>
              <a:avLst/>
              <a:gdLst>
                <a:gd name="T0" fmla="*/ 43 w 43"/>
                <a:gd name="T1" fmla="*/ 0 h 264"/>
                <a:gd name="T2" fmla="*/ 1 w 43"/>
                <a:gd name="T3" fmla="*/ 118 h 264"/>
                <a:gd name="T4" fmla="*/ 22 w 43"/>
                <a:gd name="T5" fmla="*/ 264 h 264"/>
                <a:gd name="T6" fmla="*/ 40 w 43"/>
                <a:gd name="T7" fmla="*/ 257 h 264"/>
                <a:gd name="T8" fmla="*/ 25 w 43"/>
                <a:gd name="T9" fmla="*/ 127 h 264"/>
                <a:gd name="T10" fmla="*/ 43 w 43"/>
                <a:gd name="T11" fmla="*/ 0 h 264"/>
              </a:gdLst>
              <a:ahLst/>
              <a:cxnLst>
                <a:cxn ang="0">
                  <a:pos x="T0" y="T1"/>
                </a:cxn>
                <a:cxn ang="0">
                  <a:pos x="T2" y="T3"/>
                </a:cxn>
                <a:cxn ang="0">
                  <a:pos x="T4" y="T5"/>
                </a:cxn>
                <a:cxn ang="0">
                  <a:pos x="T6" y="T7"/>
                </a:cxn>
                <a:cxn ang="0">
                  <a:pos x="T8" y="T9"/>
                </a:cxn>
                <a:cxn ang="0">
                  <a:pos x="T10" y="T11"/>
                </a:cxn>
              </a:cxnLst>
              <a:rect l="0" t="0" r="r" b="b"/>
              <a:pathLst>
                <a:path w="43" h="264">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5" name="Freeform 43"/>
            <p:cNvSpPr>
              <a:spLocks/>
            </p:cNvSpPr>
            <p:nvPr/>
          </p:nvSpPr>
          <p:spPr bwMode="auto">
            <a:xfrm>
              <a:off x="4840" y="2556"/>
              <a:ext cx="132" cy="463"/>
            </a:xfrm>
            <a:custGeom>
              <a:avLst/>
              <a:gdLst>
                <a:gd name="T0" fmla="*/ 31 w 56"/>
                <a:gd name="T1" fmla="*/ 0 h 196"/>
                <a:gd name="T2" fmla="*/ 44 w 56"/>
                <a:gd name="T3" fmla="*/ 118 h 196"/>
                <a:gd name="T4" fmla="*/ 21 w 56"/>
                <a:gd name="T5" fmla="*/ 192 h 196"/>
                <a:gd name="T6" fmla="*/ 0 w 56"/>
                <a:gd name="T7" fmla="*/ 196 h 196"/>
                <a:gd name="T8" fmla="*/ 37 w 56"/>
                <a:gd name="T9" fmla="*/ 91 h 196"/>
                <a:gd name="T10" fmla="*/ 31 w 56"/>
                <a:gd name="T11" fmla="*/ 0 h 196"/>
              </a:gdLst>
              <a:ahLst/>
              <a:cxnLst>
                <a:cxn ang="0">
                  <a:pos x="T0" y="T1"/>
                </a:cxn>
                <a:cxn ang="0">
                  <a:pos x="T2" y="T3"/>
                </a:cxn>
                <a:cxn ang="0">
                  <a:pos x="T4" y="T5"/>
                </a:cxn>
                <a:cxn ang="0">
                  <a:pos x="T6" y="T7"/>
                </a:cxn>
                <a:cxn ang="0">
                  <a:pos x="T8" y="T9"/>
                </a:cxn>
                <a:cxn ang="0">
                  <a:pos x="T10" y="T11"/>
                </a:cxn>
              </a:cxnLst>
              <a:rect l="0" t="0" r="r" b="b"/>
              <a:pathLst>
                <a:path w="56" h="196">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6" name="Freeform 44"/>
            <p:cNvSpPr>
              <a:spLocks/>
            </p:cNvSpPr>
            <p:nvPr/>
          </p:nvSpPr>
          <p:spPr bwMode="auto">
            <a:xfrm>
              <a:off x="4517" y="2102"/>
              <a:ext cx="408" cy="274"/>
            </a:xfrm>
            <a:custGeom>
              <a:avLst/>
              <a:gdLst>
                <a:gd name="T0" fmla="*/ 0 w 173"/>
                <a:gd name="T1" fmla="*/ 97 h 116"/>
                <a:gd name="T2" fmla="*/ 40 w 173"/>
                <a:gd name="T3" fmla="*/ 59 h 116"/>
                <a:gd name="T4" fmla="*/ 65 w 173"/>
                <a:gd name="T5" fmla="*/ 22 h 116"/>
                <a:gd name="T6" fmla="*/ 54 w 173"/>
                <a:gd name="T7" fmla="*/ 0 h 116"/>
                <a:gd name="T8" fmla="*/ 101 w 173"/>
                <a:gd name="T9" fmla="*/ 0 h 116"/>
                <a:gd name="T10" fmla="*/ 117 w 173"/>
                <a:gd name="T11" fmla="*/ 36 h 116"/>
                <a:gd name="T12" fmla="*/ 158 w 173"/>
                <a:gd name="T13" fmla="*/ 84 h 116"/>
                <a:gd name="T14" fmla="*/ 155 w 173"/>
                <a:gd name="T15" fmla="*/ 116 h 116"/>
                <a:gd name="T16" fmla="*/ 0 w 173"/>
                <a:gd name="T17" fmla="*/ 97 h 116"/>
                <a:gd name="T18" fmla="*/ 0 w 173"/>
                <a:gd name="T19" fmla="*/ 9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16">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7" name="Freeform 45"/>
            <p:cNvSpPr>
              <a:spLocks/>
            </p:cNvSpPr>
            <p:nvPr/>
          </p:nvSpPr>
          <p:spPr bwMode="auto">
            <a:xfrm>
              <a:off x="4949" y="2414"/>
              <a:ext cx="234" cy="648"/>
            </a:xfrm>
            <a:custGeom>
              <a:avLst/>
              <a:gdLst>
                <a:gd name="T0" fmla="*/ 28 w 99"/>
                <a:gd name="T1" fmla="*/ 0 h 274"/>
                <a:gd name="T2" fmla="*/ 74 w 99"/>
                <a:gd name="T3" fmla="*/ 104 h 274"/>
                <a:gd name="T4" fmla="*/ 0 w 99"/>
                <a:gd name="T5" fmla="*/ 274 h 274"/>
                <a:gd name="T6" fmla="*/ 6 w 99"/>
                <a:gd name="T7" fmla="*/ 253 h 274"/>
                <a:gd name="T8" fmla="*/ 59 w 99"/>
                <a:gd name="T9" fmla="*/ 110 h 274"/>
                <a:gd name="T10" fmla="*/ 28 w 99"/>
                <a:gd name="T11" fmla="*/ 0 h 274"/>
              </a:gdLst>
              <a:ahLst/>
              <a:cxnLst>
                <a:cxn ang="0">
                  <a:pos x="T0" y="T1"/>
                </a:cxn>
                <a:cxn ang="0">
                  <a:pos x="T2" y="T3"/>
                </a:cxn>
                <a:cxn ang="0">
                  <a:pos x="T4" y="T5"/>
                </a:cxn>
                <a:cxn ang="0">
                  <a:pos x="T6" y="T7"/>
                </a:cxn>
                <a:cxn ang="0">
                  <a:pos x="T8" y="T9"/>
                </a:cxn>
                <a:cxn ang="0">
                  <a:pos x="T10" y="T11"/>
                </a:cxn>
              </a:cxnLst>
              <a:rect l="0" t="0" r="r" b="b"/>
              <a:pathLst>
                <a:path w="99" h="274">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8" name="Freeform 46"/>
            <p:cNvSpPr>
              <a:spLocks/>
            </p:cNvSpPr>
            <p:nvPr/>
          </p:nvSpPr>
          <p:spPr bwMode="auto">
            <a:xfrm>
              <a:off x="4179" y="2322"/>
              <a:ext cx="276" cy="744"/>
            </a:xfrm>
            <a:custGeom>
              <a:avLst/>
              <a:gdLst>
                <a:gd name="T0" fmla="*/ 117 w 117"/>
                <a:gd name="T1" fmla="*/ 0 h 315"/>
                <a:gd name="T2" fmla="*/ 7 w 117"/>
                <a:gd name="T3" fmla="*/ 113 h 315"/>
                <a:gd name="T4" fmla="*/ 32 w 117"/>
                <a:gd name="T5" fmla="*/ 284 h 315"/>
                <a:gd name="T6" fmla="*/ 94 w 117"/>
                <a:gd name="T7" fmla="*/ 303 h 315"/>
                <a:gd name="T8" fmla="*/ 97 w 117"/>
                <a:gd name="T9" fmla="*/ 285 h 315"/>
                <a:gd name="T10" fmla="*/ 26 w 117"/>
                <a:gd name="T11" fmla="*/ 191 h 315"/>
                <a:gd name="T12" fmla="*/ 67 w 117"/>
                <a:gd name="T13" fmla="*/ 40 h 315"/>
                <a:gd name="T14" fmla="*/ 117 w 117"/>
                <a:gd name="T15" fmla="*/ 0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15">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9" name="Freeform 47"/>
            <p:cNvSpPr>
              <a:spLocks/>
            </p:cNvSpPr>
            <p:nvPr/>
          </p:nvSpPr>
          <p:spPr bwMode="auto">
            <a:xfrm>
              <a:off x="3773" y="1710"/>
              <a:ext cx="233" cy="548"/>
            </a:xfrm>
            <a:custGeom>
              <a:avLst/>
              <a:gdLst>
                <a:gd name="T0" fmla="*/ 40 w 99"/>
                <a:gd name="T1" fmla="*/ 28 h 232"/>
                <a:gd name="T2" fmla="*/ 0 w 99"/>
                <a:gd name="T3" fmla="*/ 0 h 232"/>
                <a:gd name="T4" fmla="*/ 90 w 99"/>
                <a:gd name="T5" fmla="*/ 79 h 232"/>
                <a:gd name="T6" fmla="*/ 80 w 99"/>
                <a:gd name="T7" fmla="*/ 209 h 232"/>
                <a:gd name="T8" fmla="*/ 35 w 99"/>
                <a:gd name="T9" fmla="*/ 227 h 232"/>
                <a:gd name="T10" fmla="*/ 31 w 99"/>
                <a:gd name="T11" fmla="*/ 214 h 232"/>
                <a:gd name="T12" fmla="*/ 80 w 99"/>
                <a:gd name="T13" fmla="*/ 139 h 232"/>
                <a:gd name="T14" fmla="*/ 40 w 99"/>
                <a:gd name="T15" fmla="*/ 2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232">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0" name="Freeform 48"/>
            <p:cNvSpPr>
              <a:spLocks/>
            </p:cNvSpPr>
            <p:nvPr/>
          </p:nvSpPr>
          <p:spPr bwMode="auto">
            <a:xfrm>
              <a:off x="3690" y="1765"/>
              <a:ext cx="92" cy="467"/>
            </a:xfrm>
            <a:custGeom>
              <a:avLst/>
              <a:gdLst>
                <a:gd name="T0" fmla="*/ 0 w 39"/>
                <a:gd name="T1" fmla="*/ 0 h 198"/>
                <a:gd name="T2" fmla="*/ 37 w 39"/>
                <a:gd name="T3" fmla="*/ 87 h 198"/>
                <a:gd name="T4" fmla="*/ 29 w 39"/>
                <a:gd name="T5" fmla="*/ 198 h 198"/>
                <a:gd name="T6" fmla="*/ 15 w 39"/>
                <a:gd name="T7" fmla="*/ 194 h 198"/>
                <a:gd name="T8" fmla="*/ 19 w 39"/>
                <a:gd name="T9" fmla="*/ 95 h 198"/>
                <a:gd name="T10" fmla="*/ 0 w 39"/>
                <a:gd name="T11" fmla="*/ 0 h 198"/>
              </a:gdLst>
              <a:ahLst/>
              <a:cxnLst>
                <a:cxn ang="0">
                  <a:pos x="T0" y="T1"/>
                </a:cxn>
                <a:cxn ang="0">
                  <a:pos x="T2" y="T3"/>
                </a:cxn>
                <a:cxn ang="0">
                  <a:pos x="T4" y="T5"/>
                </a:cxn>
                <a:cxn ang="0">
                  <a:pos x="T6" y="T7"/>
                </a:cxn>
                <a:cxn ang="0">
                  <a:pos x="T8" y="T9"/>
                </a:cxn>
                <a:cxn ang="0">
                  <a:pos x="T10" y="T11"/>
                </a:cxn>
              </a:cxnLst>
              <a:rect l="0" t="0" r="r" b="b"/>
              <a:pathLst>
                <a:path w="39" h="198">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1" name="Freeform 49"/>
            <p:cNvSpPr>
              <a:spLocks/>
            </p:cNvSpPr>
            <p:nvPr/>
          </p:nvSpPr>
          <p:spPr bwMode="auto">
            <a:xfrm>
              <a:off x="2481" y="1663"/>
              <a:ext cx="2130" cy="1410"/>
            </a:xfrm>
            <a:custGeom>
              <a:avLst/>
              <a:gdLst>
                <a:gd name="T0" fmla="*/ 0 w 902"/>
                <a:gd name="T1" fmla="*/ 242 h 597"/>
                <a:gd name="T2" fmla="*/ 49 w 902"/>
                <a:gd name="T3" fmla="*/ 238 h 597"/>
                <a:gd name="T4" fmla="*/ 239 w 902"/>
                <a:gd name="T5" fmla="*/ 146 h 597"/>
                <a:gd name="T6" fmla="*/ 286 w 902"/>
                <a:gd name="T7" fmla="*/ 10 h 597"/>
                <a:gd name="T8" fmla="*/ 403 w 902"/>
                <a:gd name="T9" fmla="*/ 46 h 597"/>
                <a:gd name="T10" fmla="*/ 387 w 902"/>
                <a:gd name="T11" fmla="*/ 132 h 597"/>
                <a:gd name="T12" fmla="*/ 520 w 902"/>
                <a:gd name="T13" fmla="*/ 148 h 597"/>
                <a:gd name="T14" fmla="*/ 587 w 902"/>
                <a:gd name="T15" fmla="*/ 190 h 597"/>
                <a:gd name="T16" fmla="*/ 723 w 902"/>
                <a:gd name="T17" fmla="*/ 224 h 597"/>
                <a:gd name="T18" fmla="*/ 898 w 902"/>
                <a:gd name="T19" fmla="*/ 500 h 597"/>
                <a:gd name="T20" fmla="*/ 902 w 902"/>
                <a:gd name="T21" fmla="*/ 597 h 597"/>
                <a:gd name="T22" fmla="*/ 0 w 902"/>
                <a:gd name="T23" fmla="*/ 597 h 597"/>
                <a:gd name="T24" fmla="*/ 0 w 902"/>
                <a:gd name="T25" fmla="*/ 242 h 597"/>
                <a:gd name="T26" fmla="*/ 0 w 902"/>
                <a:gd name="T27" fmla="*/ 24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2" h="597">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2" name="Freeform 50"/>
            <p:cNvSpPr>
              <a:spLocks/>
            </p:cNvSpPr>
            <p:nvPr/>
          </p:nvSpPr>
          <p:spPr bwMode="auto">
            <a:xfrm>
              <a:off x="2481" y="2036"/>
              <a:ext cx="2118" cy="1037"/>
            </a:xfrm>
            <a:custGeom>
              <a:avLst/>
              <a:gdLst>
                <a:gd name="T0" fmla="*/ 0 w 897"/>
                <a:gd name="T1" fmla="*/ 127 h 439"/>
                <a:gd name="T2" fmla="*/ 73 w 897"/>
                <a:gd name="T3" fmla="*/ 112 h 439"/>
                <a:gd name="T4" fmla="*/ 463 w 897"/>
                <a:gd name="T5" fmla="*/ 34 h 439"/>
                <a:gd name="T6" fmla="*/ 615 w 897"/>
                <a:gd name="T7" fmla="*/ 60 h 439"/>
                <a:gd name="T8" fmla="*/ 872 w 897"/>
                <a:gd name="T9" fmla="*/ 439 h 439"/>
                <a:gd name="T10" fmla="*/ 0 w 897"/>
                <a:gd name="T11" fmla="*/ 439 h 439"/>
                <a:gd name="T12" fmla="*/ 0 w 897"/>
                <a:gd name="T13" fmla="*/ 127 h 439"/>
                <a:gd name="T14" fmla="*/ 0 w 897"/>
                <a:gd name="T15" fmla="*/ 127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7" h="439">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3" name="Freeform 51"/>
            <p:cNvSpPr>
              <a:spLocks/>
            </p:cNvSpPr>
            <p:nvPr/>
          </p:nvSpPr>
          <p:spPr bwMode="auto">
            <a:xfrm>
              <a:off x="2639" y="1755"/>
              <a:ext cx="1186" cy="657"/>
            </a:xfrm>
            <a:custGeom>
              <a:avLst/>
              <a:gdLst>
                <a:gd name="T0" fmla="*/ 96 w 502"/>
                <a:gd name="T1" fmla="*/ 162 h 278"/>
                <a:gd name="T2" fmla="*/ 198 w 502"/>
                <a:gd name="T3" fmla="*/ 145 h 278"/>
                <a:gd name="T4" fmla="*/ 228 w 502"/>
                <a:gd name="T5" fmla="*/ 6 h 278"/>
                <a:gd name="T6" fmla="*/ 305 w 502"/>
                <a:gd name="T7" fmla="*/ 30 h 278"/>
                <a:gd name="T8" fmla="*/ 291 w 502"/>
                <a:gd name="T9" fmla="*/ 143 h 278"/>
                <a:gd name="T10" fmla="*/ 502 w 502"/>
                <a:gd name="T11" fmla="*/ 207 h 278"/>
                <a:gd name="T12" fmla="*/ 389 w 502"/>
                <a:gd name="T13" fmla="*/ 184 h 278"/>
                <a:gd name="T14" fmla="*/ 436 w 502"/>
                <a:gd name="T15" fmla="*/ 248 h 278"/>
                <a:gd name="T16" fmla="*/ 285 w 502"/>
                <a:gd name="T17" fmla="*/ 211 h 278"/>
                <a:gd name="T18" fmla="*/ 136 w 502"/>
                <a:gd name="T19" fmla="*/ 278 h 278"/>
                <a:gd name="T20" fmla="*/ 132 w 502"/>
                <a:gd name="T21" fmla="*/ 198 h 278"/>
                <a:gd name="T22" fmla="*/ 0 w 502"/>
                <a:gd name="T23" fmla="*/ 247 h 278"/>
                <a:gd name="T24" fmla="*/ 96 w 502"/>
                <a:gd name="T25" fmla="*/ 16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278">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4" name="Freeform 52"/>
            <p:cNvSpPr>
              <a:spLocks/>
            </p:cNvSpPr>
            <p:nvPr/>
          </p:nvSpPr>
          <p:spPr bwMode="auto">
            <a:xfrm>
              <a:off x="3938" y="2223"/>
              <a:ext cx="567" cy="850"/>
            </a:xfrm>
            <a:custGeom>
              <a:avLst/>
              <a:gdLst>
                <a:gd name="T0" fmla="*/ 189 w 240"/>
                <a:gd name="T1" fmla="*/ 180 h 360"/>
                <a:gd name="T2" fmla="*/ 0 w 240"/>
                <a:gd name="T3" fmla="*/ 19 h 360"/>
                <a:gd name="T4" fmla="*/ 159 w 240"/>
                <a:gd name="T5" fmla="*/ 84 h 360"/>
                <a:gd name="T6" fmla="*/ 240 w 240"/>
                <a:gd name="T7" fmla="*/ 326 h 360"/>
                <a:gd name="T8" fmla="*/ 240 w 240"/>
                <a:gd name="T9" fmla="*/ 360 h 360"/>
                <a:gd name="T10" fmla="*/ 216 w 240"/>
                <a:gd name="T11" fmla="*/ 360 h 360"/>
                <a:gd name="T12" fmla="*/ 189 w 240"/>
                <a:gd name="T13" fmla="*/ 180 h 360"/>
              </a:gdLst>
              <a:ahLst/>
              <a:cxnLst>
                <a:cxn ang="0">
                  <a:pos x="T0" y="T1"/>
                </a:cxn>
                <a:cxn ang="0">
                  <a:pos x="T2" y="T3"/>
                </a:cxn>
                <a:cxn ang="0">
                  <a:pos x="T4" y="T5"/>
                </a:cxn>
                <a:cxn ang="0">
                  <a:pos x="T6" y="T7"/>
                </a:cxn>
                <a:cxn ang="0">
                  <a:pos x="T8" y="T9"/>
                </a:cxn>
                <a:cxn ang="0">
                  <a:pos x="T10" y="T11"/>
                </a:cxn>
                <a:cxn ang="0">
                  <a:pos x="T12" y="T13"/>
                </a:cxn>
              </a:cxnLst>
              <a:rect l="0" t="0" r="r" b="b"/>
              <a:pathLst>
                <a:path w="240" h="36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5" name="Freeform 53"/>
            <p:cNvSpPr>
              <a:spLocks/>
            </p:cNvSpPr>
            <p:nvPr/>
          </p:nvSpPr>
          <p:spPr bwMode="auto">
            <a:xfrm>
              <a:off x="3073" y="1769"/>
              <a:ext cx="102" cy="374"/>
            </a:xfrm>
            <a:custGeom>
              <a:avLst/>
              <a:gdLst>
                <a:gd name="T0" fmla="*/ 43 w 43"/>
                <a:gd name="T1" fmla="*/ 0 h 158"/>
                <a:gd name="T2" fmla="*/ 17 w 43"/>
                <a:gd name="T3" fmla="*/ 85 h 158"/>
                <a:gd name="T4" fmla="*/ 15 w 43"/>
                <a:gd name="T5" fmla="*/ 158 h 158"/>
                <a:gd name="T6" fmla="*/ 8 w 43"/>
                <a:gd name="T7" fmla="*/ 83 h 158"/>
                <a:gd name="T8" fmla="*/ 43 w 43"/>
                <a:gd name="T9" fmla="*/ 0 h 158"/>
              </a:gdLst>
              <a:ahLst/>
              <a:cxnLst>
                <a:cxn ang="0">
                  <a:pos x="T0" y="T1"/>
                </a:cxn>
                <a:cxn ang="0">
                  <a:pos x="T2" y="T3"/>
                </a:cxn>
                <a:cxn ang="0">
                  <a:pos x="T4" y="T5"/>
                </a:cxn>
                <a:cxn ang="0">
                  <a:pos x="T6" y="T7"/>
                </a:cxn>
                <a:cxn ang="0">
                  <a:pos x="T8" y="T9"/>
                </a:cxn>
              </a:cxnLst>
              <a:rect l="0" t="0" r="r" b="b"/>
              <a:pathLst>
                <a:path w="43" h="158">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6" name="Freeform 54"/>
            <p:cNvSpPr>
              <a:spLocks/>
            </p:cNvSpPr>
            <p:nvPr/>
          </p:nvSpPr>
          <p:spPr bwMode="auto">
            <a:xfrm>
              <a:off x="3477" y="2414"/>
              <a:ext cx="291" cy="659"/>
            </a:xfrm>
            <a:custGeom>
              <a:avLst/>
              <a:gdLst>
                <a:gd name="T0" fmla="*/ 70 w 123"/>
                <a:gd name="T1" fmla="*/ 131 h 279"/>
                <a:gd name="T2" fmla="*/ 0 w 123"/>
                <a:gd name="T3" fmla="*/ 0 h 279"/>
                <a:gd name="T4" fmla="*/ 94 w 123"/>
                <a:gd name="T5" fmla="*/ 71 h 279"/>
                <a:gd name="T6" fmla="*/ 123 w 123"/>
                <a:gd name="T7" fmla="*/ 245 h 279"/>
                <a:gd name="T8" fmla="*/ 120 w 123"/>
                <a:gd name="T9" fmla="*/ 279 h 279"/>
                <a:gd name="T10" fmla="*/ 78 w 123"/>
                <a:gd name="T11" fmla="*/ 279 h 279"/>
                <a:gd name="T12" fmla="*/ 70 w 123"/>
                <a:gd name="T13" fmla="*/ 131 h 279"/>
              </a:gdLst>
              <a:ahLst/>
              <a:cxnLst>
                <a:cxn ang="0">
                  <a:pos x="T0" y="T1"/>
                </a:cxn>
                <a:cxn ang="0">
                  <a:pos x="T2" y="T3"/>
                </a:cxn>
                <a:cxn ang="0">
                  <a:pos x="T4" y="T5"/>
                </a:cxn>
                <a:cxn ang="0">
                  <a:pos x="T6" y="T7"/>
                </a:cxn>
                <a:cxn ang="0">
                  <a:pos x="T8" y="T9"/>
                </a:cxn>
                <a:cxn ang="0">
                  <a:pos x="T10" y="T11"/>
                </a:cxn>
                <a:cxn ang="0">
                  <a:pos x="T12" y="T13"/>
                </a:cxn>
              </a:cxnLst>
              <a:rect l="0" t="0" r="r" b="b"/>
              <a:pathLst>
                <a:path w="123" h="279">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7" name="Freeform 55"/>
            <p:cNvSpPr>
              <a:spLocks/>
            </p:cNvSpPr>
            <p:nvPr/>
          </p:nvSpPr>
          <p:spPr bwMode="auto">
            <a:xfrm>
              <a:off x="3442" y="2393"/>
              <a:ext cx="364" cy="680"/>
            </a:xfrm>
            <a:custGeom>
              <a:avLst/>
              <a:gdLst>
                <a:gd name="T0" fmla="*/ 119 w 154"/>
                <a:gd name="T1" fmla="*/ 144 h 288"/>
                <a:gd name="T2" fmla="*/ 0 w 154"/>
                <a:gd name="T3" fmla="*/ 0 h 288"/>
                <a:gd name="T4" fmla="*/ 141 w 154"/>
                <a:gd name="T5" fmla="*/ 148 h 288"/>
                <a:gd name="T6" fmla="*/ 148 w 154"/>
                <a:gd name="T7" fmla="*/ 288 h 288"/>
                <a:gd name="T8" fmla="*/ 128 w 154"/>
                <a:gd name="T9" fmla="*/ 288 h 288"/>
                <a:gd name="T10" fmla="*/ 119 w 154"/>
                <a:gd name="T11" fmla="*/ 144 h 288"/>
              </a:gdLst>
              <a:ahLst/>
              <a:cxnLst>
                <a:cxn ang="0">
                  <a:pos x="T0" y="T1"/>
                </a:cxn>
                <a:cxn ang="0">
                  <a:pos x="T2" y="T3"/>
                </a:cxn>
                <a:cxn ang="0">
                  <a:pos x="T4" y="T5"/>
                </a:cxn>
                <a:cxn ang="0">
                  <a:pos x="T6" y="T7"/>
                </a:cxn>
                <a:cxn ang="0">
                  <a:pos x="T8" y="T9"/>
                </a:cxn>
                <a:cxn ang="0">
                  <a:pos x="T10" y="T11"/>
                </a:cxn>
              </a:cxnLst>
              <a:rect l="0" t="0" r="r" b="b"/>
              <a:pathLst>
                <a:path w="154" h="288">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8" name="Freeform 56"/>
            <p:cNvSpPr>
              <a:spLocks/>
            </p:cNvSpPr>
            <p:nvPr/>
          </p:nvSpPr>
          <p:spPr bwMode="auto">
            <a:xfrm>
              <a:off x="2481" y="2452"/>
              <a:ext cx="276" cy="621"/>
            </a:xfrm>
            <a:custGeom>
              <a:avLst/>
              <a:gdLst>
                <a:gd name="T0" fmla="*/ 0 w 117"/>
                <a:gd name="T1" fmla="*/ 194 h 263"/>
                <a:gd name="T2" fmla="*/ 24 w 117"/>
                <a:gd name="T3" fmla="*/ 72 h 263"/>
                <a:gd name="T4" fmla="*/ 117 w 117"/>
                <a:gd name="T5" fmla="*/ 0 h 263"/>
                <a:gd name="T6" fmla="*/ 48 w 117"/>
                <a:gd name="T7" fmla="*/ 131 h 263"/>
                <a:gd name="T8" fmla="*/ 40 w 117"/>
                <a:gd name="T9" fmla="*/ 263 h 263"/>
                <a:gd name="T10" fmla="*/ 0 w 117"/>
                <a:gd name="T11" fmla="*/ 263 h 263"/>
                <a:gd name="T12" fmla="*/ 0 w 117"/>
                <a:gd name="T13" fmla="*/ 194 h 263"/>
                <a:gd name="T14" fmla="*/ 0 w 117"/>
                <a:gd name="T15" fmla="*/ 194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63">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9" name="Freeform 57"/>
            <p:cNvSpPr>
              <a:spLocks/>
            </p:cNvSpPr>
            <p:nvPr/>
          </p:nvSpPr>
          <p:spPr bwMode="auto">
            <a:xfrm>
              <a:off x="2481" y="2433"/>
              <a:ext cx="314" cy="640"/>
            </a:xfrm>
            <a:custGeom>
              <a:avLst/>
              <a:gdLst>
                <a:gd name="T0" fmla="*/ 0 w 133"/>
                <a:gd name="T1" fmla="*/ 118 h 271"/>
                <a:gd name="T2" fmla="*/ 133 w 133"/>
                <a:gd name="T3" fmla="*/ 0 h 271"/>
                <a:gd name="T4" fmla="*/ 13 w 133"/>
                <a:gd name="T5" fmla="*/ 144 h 271"/>
                <a:gd name="T6" fmla="*/ 4 w 133"/>
                <a:gd name="T7" fmla="*/ 271 h 271"/>
                <a:gd name="T8" fmla="*/ 0 w 133"/>
                <a:gd name="T9" fmla="*/ 271 h 271"/>
                <a:gd name="T10" fmla="*/ 0 w 133"/>
                <a:gd name="T11" fmla="*/ 118 h 271"/>
                <a:gd name="T12" fmla="*/ 0 w 133"/>
                <a:gd name="T13" fmla="*/ 118 h 271"/>
              </a:gdLst>
              <a:ahLst/>
              <a:cxnLst>
                <a:cxn ang="0">
                  <a:pos x="T0" y="T1"/>
                </a:cxn>
                <a:cxn ang="0">
                  <a:pos x="T2" y="T3"/>
                </a:cxn>
                <a:cxn ang="0">
                  <a:pos x="T4" y="T5"/>
                </a:cxn>
                <a:cxn ang="0">
                  <a:pos x="T6" y="T7"/>
                </a:cxn>
                <a:cxn ang="0">
                  <a:pos x="T8" y="T9"/>
                </a:cxn>
                <a:cxn ang="0">
                  <a:pos x="T10" y="T11"/>
                </a:cxn>
                <a:cxn ang="0">
                  <a:pos x="T12" y="T13"/>
                </a:cxn>
              </a:cxnLst>
              <a:rect l="0" t="0" r="r" b="b"/>
              <a:pathLst>
                <a:path w="133" h="271">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0" name="Freeform 58"/>
            <p:cNvSpPr>
              <a:spLocks/>
            </p:cNvSpPr>
            <p:nvPr/>
          </p:nvSpPr>
          <p:spPr bwMode="auto">
            <a:xfrm>
              <a:off x="3307" y="1817"/>
              <a:ext cx="57" cy="281"/>
            </a:xfrm>
            <a:custGeom>
              <a:avLst/>
              <a:gdLst>
                <a:gd name="T0" fmla="*/ 24 w 24"/>
                <a:gd name="T1" fmla="*/ 9 h 119"/>
                <a:gd name="T2" fmla="*/ 12 w 24"/>
                <a:gd name="T3" fmla="*/ 62 h 119"/>
                <a:gd name="T4" fmla="*/ 13 w 24"/>
                <a:gd name="T5" fmla="*/ 117 h 119"/>
                <a:gd name="T6" fmla="*/ 4 w 24"/>
                <a:gd name="T7" fmla="*/ 119 h 119"/>
                <a:gd name="T8" fmla="*/ 0 w 24"/>
                <a:gd name="T9" fmla="*/ 60 h 119"/>
                <a:gd name="T10" fmla="*/ 17 w 24"/>
                <a:gd name="T11" fmla="*/ 0 h 119"/>
                <a:gd name="T12" fmla="*/ 24 w 24"/>
                <a:gd name="T13" fmla="*/ 9 h 119"/>
                <a:gd name="T14" fmla="*/ 24 w 24"/>
                <a:gd name="T15" fmla="*/ 9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19">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1" name="Freeform 59"/>
            <p:cNvSpPr>
              <a:spLocks/>
            </p:cNvSpPr>
            <p:nvPr/>
          </p:nvSpPr>
          <p:spPr bwMode="auto">
            <a:xfrm>
              <a:off x="3865" y="2511"/>
              <a:ext cx="949" cy="562"/>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2" name="Freeform 60"/>
            <p:cNvSpPr>
              <a:spLocks/>
            </p:cNvSpPr>
            <p:nvPr/>
          </p:nvSpPr>
          <p:spPr bwMode="auto">
            <a:xfrm>
              <a:off x="4120" y="2639"/>
              <a:ext cx="465" cy="120"/>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3" name="Freeform 61"/>
            <p:cNvSpPr>
              <a:spLocks/>
            </p:cNvSpPr>
            <p:nvPr/>
          </p:nvSpPr>
          <p:spPr bwMode="auto">
            <a:xfrm>
              <a:off x="3919" y="2629"/>
              <a:ext cx="888" cy="459"/>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4" name="Freeform 62"/>
            <p:cNvSpPr>
              <a:spLocks noEditPoints="1"/>
            </p:cNvSpPr>
            <p:nvPr/>
          </p:nvSpPr>
          <p:spPr bwMode="auto">
            <a:xfrm>
              <a:off x="3905" y="2660"/>
              <a:ext cx="869" cy="423"/>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5" name="Freeform 63"/>
            <p:cNvSpPr>
              <a:spLocks/>
            </p:cNvSpPr>
            <p:nvPr/>
          </p:nvSpPr>
          <p:spPr bwMode="auto">
            <a:xfrm>
              <a:off x="4240" y="2565"/>
              <a:ext cx="218" cy="218"/>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6" name="Freeform 64"/>
            <p:cNvSpPr>
              <a:spLocks/>
            </p:cNvSpPr>
            <p:nvPr/>
          </p:nvSpPr>
          <p:spPr bwMode="auto">
            <a:xfrm>
              <a:off x="4243" y="2577"/>
              <a:ext cx="233" cy="213"/>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7" name="Freeform 65"/>
            <p:cNvSpPr>
              <a:spLocks/>
            </p:cNvSpPr>
            <p:nvPr/>
          </p:nvSpPr>
          <p:spPr bwMode="auto">
            <a:xfrm>
              <a:off x="3310" y="2072"/>
              <a:ext cx="507" cy="167"/>
            </a:xfrm>
            <a:custGeom>
              <a:avLst/>
              <a:gdLst>
                <a:gd name="T0" fmla="*/ 82 w 215"/>
                <a:gd name="T1" fmla="*/ 2 h 71"/>
                <a:gd name="T2" fmla="*/ 215 w 215"/>
                <a:gd name="T3" fmla="*/ 71 h 71"/>
                <a:gd name="T4" fmla="*/ 98 w 215"/>
                <a:gd name="T5" fmla="*/ 13 h 71"/>
                <a:gd name="T6" fmla="*/ 0 w 215"/>
                <a:gd name="T7" fmla="*/ 14 h 71"/>
                <a:gd name="T8" fmla="*/ 82 w 215"/>
                <a:gd name="T9" fmla="*/ 2 h 71"/>
              </a:gdLst>
              <a:ahLst/>
              <a:cxnLst>
                <a:cxn ang="0">
                  <a:pos x="T0" y="T1"/>
                </a:cxn>
                <a:cxn ang="0">
                  <a:pos x="T2" y="T3"/>
                </a:cxn>
                <a:cxn ang="0">
                  <a:pos x="T4" y="T5"/>
                </a:cxn>
                <a:cxn ang="0">
                  <a:pos x="T6" y="T7"/>
                </a:cxn>
                <a:cxn ang="0">
                  <a:pos x="T8" y="T9"/>
                </a:cxn>
              </a:cxnLst>
              <a:rect l="0" t="0" r="r" b="b"/>
              <a:pathLst>
                <a:path w="215" h="71">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48" name="Group 347"/>
          <p:cNvGrpSpPr/>
          <p:nvPr/>
        </p:nvGrpSpPr>
        <p:grpSpPr>
          <a:xfrm>
            <a:off x="-1588" y="3799401"/>
            <a:ext cx="4386410" cy="3084511"/>
            <a:chOff x="-1588" y="4419600"/>
            <a:chExt cx="3504440" cy="2464312"/>
          </a:xfrm>
        </p:grpSpPr>
        <p:grpSp>
          <p:nvGrpSpPr>
            <p:cNvPr id="349" name="Group 156"/>
            <p:cNvGrpSpPr>
              <a:grpSpLocks noChangeAspect="1"/>
            </p:cNvGrpSpPr>
            <p:nvPr/>
          </p:nvGrpSpPr>
          <p:grpSpPr bwMode="auto">
            <a:xfrm>
              <a:off x="-321" y="4419600"/>
              <a:ext cx="2827754" cy="2458133"/>
              <a:chOff x="437" y="-367"/>
              <a:chExt cx="5799" cy="5041"/>
            </a:xfrm>
          </p:grpSpPr>
          <p:sp>
            <p:nvSpPr>
              <p:cNvPr id="375" name="Freeform 157"/>
              <p:cNvSpPr>
                <a:spLocks/>
              </p:cNvSpPr>
              <p:nvPr/>
            </p:nvSpPr>
            <p:spPr bwMode="auto">
              <a:xfrm>
                <a:off x="2494" y="-126"/>
                <a:ext cx="1751" cy="1833"/>
              </a:xfrm>
              <a:custGeom>
                <a:avLst/>
                <a:gdLst>
                  <a:gd name="T0" fmla="*/ 484 w 741"/>
                  <a:gd name="T1" fmla="*/ 111 h 776"/>
                  <a:gd name="T2" fmla="*/ 372 w 741"/>
                  <a:gd name="T3" fmla="*/ 48 h 776"/>
                  <a:gd name="T4" fmla="*/ 375 w 741"/>
                  <a:gd name="T5" fmla="*/ 0 h 776"/>
                  <a:gd name="T6" fmla="*/ 301 w 741"/>
                  <a:gd name="T7" fmla="*/ 2 h 776"/>
                  <a:gd name="T8" fmla="*/ 207 w 741"/>
                  <a:gd name="T9" fmla="*/ 112 h 776"/>
                  <a:gd name="T10" fmla="*/ 71 w 741"/>
                  <a:gd name="T11" fmla="*/ 202 h 776"/>
                  <a:gd name="T12" fmla="*/ 48 w 741"/>
                  <a:gd name="T13" fmla="*/ 561 h 776"/>
                  <a:gd name="T14" fmla="*/ 142 w 741"/>
                  <a:gd name="T15" fmla="*/ 741 h 776"/>
                  <a:gd name="T16" fmla="*/ 229 w 741"/>
                  <a:gd name="T17" fmla="*/ 735 h 776"/>
                  <a:gd name="T18" fmla="*/ 392 w 741"/>
                  <a:gd name="T19" fmla="*/ 766 h 776"/>
                  <a:gd name="T20" fmla="*/ 542 w 741"/>
                  <a:gd name="T21" fmla="*/ 711 h 776"/>
                  <a:gd name="T22" fmla="*/ 680 w 741"/>
                  <a:gd name="T23" fmla="*/ 648 h 776"/>
                  <a:gd name="T24" fmla="*/ 741 w 741"/>
                  <a:gd name="T25" fmla="*/ 451 h 776"/>
                  <a:gd name="T26" fmla="*/ 676 w 741"/>
                  <a:gd name="T27" fmla="*/ 218 h 776"/>
                  <a:gd name="T28" fmla="*/ 484 w 741"/>
                  <a:gd name="T29" fmla="*/ 11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1" h="776">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6" name="Freeform 158"/>
              <p:cNvSpPr>
                <a:spLocks/>
              </p:cNvSpPr>
              <p:nvPr/>
            </p:nvSpPr>
            <p:spPr bwMode="auto">
              <a:xfrm>
                <a:off x="2365" y="89"/>
                <a:ext cx="1807" cy="1630"/>
              </a:xfrm>
              <a:custGeom>
                <a:avLst/>
                <a:gdLst>
                  <a:gd name="T0" fmla="*/ 530 w 765"/>
                  <a:gd name="T1" fmla="*/ 54 h 690"/>
                  <a:gd name="T2" fmla="*/ 311 w 765"/>
                  <a:gd name="T3" fmla="*/ 59 h 690"/>
                  <a:gd name="T4" fmla="*/ 288 w 765"/>
                  <a:gd name="T5" fmla="*/ 605 h 690"/>
                  <a:gd name="T6" fmla="*/ 587 w 765"/>
                  <a:gd name="T7" fmla="*/ 593 h 690"/>
                  <a:gd name="T8" fmla="*/ 752 w 765"/>
                  <a:gd name="T9" fmla="*/ 341 h 690"/>
                  <a:gd name="T10" fmla="*/ 530 w 765"/>
                  <a:gd name="T11" fmla="*/ 54 h 690"/>
                </a:gdLst>
                <a:ahLst/>
                <a:cxnLst>
                  <a:cxn ang="0">
                    <a:pos x="T0" y="T1"/>
                  </a:cxn>
                  <a:cxn ang="0">
                    <a:pos x="T2" y="T3"/>
                  </a:cxn>
                  <a:cxn ang="0">
                    <a:pos x="T4" y="T5"/>
                  </a:cxn>
                  <a:cxn ang="0">
                    <a:pos x="T6" y="T7"/>
                  </a:cxn>
                  <a:cxn ang="0">
                    <a:pos x="T8" y="T9"/>
                  </a:cxn>
                  <a:cxn ang="0">
                    <a:pos x="T10" y="T11"/>
                  </a:cxn>
                </a:cxnLst>
                <a:rect l="0" t="0" r="r" b="b"/>
                <a:pathLst>
                  <a:path w="765" h="690">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7" name="Freeform 159"/>
              <p:cNvSpPr>
                <a:spLocks/>
              </p:cNvSpPr>
              <p:nvPr/>
            </p:nvSpPr>
            <p:spPr bwMode="auto">
              <a:xfrm>
                <a:off x="3614" y="219"/>
                <a:ext cx="532" cy="1252"/>
              </a:xfrm>
              <a:custGeom>
                <a:avLst/>
                <a:gdLst>
                  <a:gd name="T0" fmla="*/ 0 w 225"/>
                  <a:gd name="T1" fmla="*/ 0 h 530"/>
                  <a:gd name="T2" fmla="*/ 67 w 225"/>
                  <a:gd name="T3" fmla="*/ 32 h 530"/>
                  <a:gd name="T4" fmla="*/ 189 w 225"/>
                  <a:gd name="T5" fmla="*/ 284 h 530"/>
                  <a:gd name="T6" fmla="*/ 68 w 225"/>
                  <a:gd name="T7" fmla="*/ 527 h 530"/>
                  <a:gd name="T8" fmla="*/ 100 w 225"/>
                  <a:gd name="T9" fmla="*/ 530 h 530"/>
                  <a:gd name="T10" fmla="*/ 207 w 225"/>
                  <a:gd name="T11" fmla="*/ 381 h 530"/>
                  <a:gd name="T12" fmla="*/ 126 w 225"/>
                  <a:gd name="T13" fmla="*/ 60 h 530"/>
                  <a:gd name="T14" fmla="*/ 0 w 225"/>
                  <a:gd name="T15" fmla="*/ 0 h 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530">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8" name="Freeform 160"/>
              <p:cNvSpPr>
                <a:spLocks/>
              </p:cNvSpPr>
              <p:nvPr/>
            </p:nvSpPr>
            <p:spPr bwMode="auto">
              <a:xfrm>
                <a:off x="3536" y="349"/>
                <a:ext cx="329" cy="1091"/>
              </a:xfrm>
              <a:custGeom>
                <a:avLst/>
                <a:gdLst>
                  <a:gd name="T0" fmla="*/ 0 w 139"/>
                  <a:gd name="T1" fmla="*/ 0 h 462"/>
                  <a:gd name="T2" fmla="*/ 103 w 139"/>
                  <a:gd name="T3" fmla="*/ 182 h 462"/>
                  <a:gd name="T4" fmla="*/ 71 w 139"/>
                  <a:gd name="T5" fmla="*/ 462 h 462"/>
                  <a:gd name="T6" fmla="*/ 109 w 139"/>
                  <a:gd name="T7" fmla="*/ 422 h 462"/>
                  <a:gd name="T8" fmla="*/ 118 w 139"/>
                  <a:gd name="T9" fmla="*/ 160 h 462"/>
                  <a:gd name="T10" fmla="*/ 0 w 139"/>
                  <a:gd name="T11" fmla="*/ 0 h 462"/>
                </a:gdLst>
                <a:ahLst/>
                <a:cxnLst>
                  <a:cxn ang="0">
                    <a:pos x="T0" y="T1"/>
                  </a:cxn>
                  <a:cxn ang="0">
                    <a:pos x="T2" y="T3"/>
                  </a:cxn>
                  <a:cxn ang="0">
                    <a:pos x="T4" y="T5"/>
                  </a:cxn>
                  <a:cxn ang="0">
                    <a:pos x="T6" y="T7"/>
                  </a:cxn>
                  <a:cxn ang="0">
                    <a:pos x="T8" y="T9"/>
                  </a:cxn>
                  <a:cxn ang="0">
                    <a:pos x="T10" y="T11"/>
                  </a:cxn>
                </a:cxnLst>
                <a:rect l="0" t="0" r="r" b="b"/>
                <a:pathLst>
                  <a:path w="139" h="462">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9" name="Freeform 161"/>
              <p:cNvSpPr>
                <a:spLocks/>
              </p:cNvSpPr>
              <p:nvPr/>
            </p:nvSpPr>
            <p:spPr bwMode="auto">
              <a:xfrm>
                <a:off x="3005" y="-100"/>
                <a:ext cx="680" cy="425"/>
              </a:xfrm>
              <a:custGeom>
                <a:avLst/>
                <a:gdLst>
                  <a:gd name="T0" fmla="*/ 234 w 288"/>
                  <a:gd name="T1" fmla="*/ 75 h 180"/>
                  <a:gd name="T2" fmla="*/ 143 w 288"/>
                  <a:gd name="T3" fmla="*/ 52 h 180"/>
                  <a:gd name="T4" fmla="*/ 145 w 288"/>
                  <a:gd name="T5" fmla="*/ 0 h 180"/>
                  <a:gd name="T6" fmla="*/ 108 w 288"/>
                  <a:gd name="T7" fmla="*/ 0 h 180"/>
                  <a:gd name="T8" fmla="*/ 4 w 288"/>
                  <a:gd name="T9" fmla="*/ 138 h 180"/>
                  <a:gd name="T10" fmla="*/ 288 w 288"/>
                  <a:gd name="T11" fmla="*/ 142 h 180"/>
                  <a:gd name="T12" fmla="*/ 234 w 288"/>
                  <a:gd name="T13" fmla="*/ 75 h 180"/>
                </a:gdLst>
                <a:ahLst/>
                <a:cxnLst>
                  <a:cxn ang="0">
                    <a:pos x="T0" y="T1"/>
                  </a:cxn>
                  <a:cxn ang="0">
                    <a:pos x="T2" y="T3"/>
                  </a:cxn>
                  <a:cxn ang="0">
                    <a:pos x="T4" y="T5"/>
                  </a:cxn>
                  <a:cxn ang="0">
                    <a:pos x="T6" y="T7"/>
                  </a:cxn>
                  <a:cxn ang="0">
                    <a:pos x="T8" y="T9"/>
                  </a:cxn>
                  <a:cxn ang="0">
                    <a:pos x="T10" y="T11"/>
                  </a:cxn>
                  <a:cxn ang="0">
                    <a:pos x="T12" y="T13"/>
                  </a:cxn>
                </a:cxnLst>
                <a:rect l="0" t="0" r="r" b="b"/>
                <a:pathLst>
                  <a:path w="288" h="180">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0" name="Freeform 162"/>
              <p:cNvSpPr>
                <a:spLocks/>
              </p:cNvSpPr>
              <p:nvPr/>
            </p:nvSpPr>
            <p:spPr bwMode="auto">
              <a:xfrm>
                <a:off x="2955" y="-100"/>
                <a:ext cx="579" cy="475"/>
              </a:xfrm>
              <a:custGeom>
                <a:avLst/>
                <a:gdLst>
                  <a:gd name="T0" fmla="*/ 87 w 245"/>
                  <a:gd name="T1" fmla="*/ 152 h 201"/>
                  <a:gd name="T2" fmla="*/ 79 w 245"/>
                  <a:gd name="T3" fmla="*/ 83 h 201"/>
                  <a:gd name="T4" fmla="*/ 129 w 245"/>
                  <a:gd name="T5" fmla="*/ 0 h 201"/>
                  <a:gd name="T6" fmla="*/ 44 w 245"/>
                  <a:gd name="T7" fmla="*/ 81 h 201"/>
                  <a:gd name="T8" fmla="*/ 53 w 245"/>
                  <a:gd name="T9" fmla="*/ 177 h 201"/>
                  <a:gd name="T10" fmla="*/ 245 w 245"/>
                  <a:gd name="T11" fmla="*/ 158 h 201"/>
                  <a:gd name="T12" fmla="*/ 87 w 245"/>
                  <a:gd name="T13" fmla="*/ 152 h 201"/>
                </a:gdLst>
                <a:ahLst/>
                <a:cxnLst>
                  <a:cxn ang="0">
                    <a:pos x="T0" y="T1"/>
                  </a:cxn>
                  <a:cxn ang="0">
                    <a:pos x="T2" y="T3"/>
                  </a:cxn>
                  <a:cxn ang="0">
                    <a:pos x="T4" y="T5"/>
                  </a:cxn>
                  <a:cxn ang="0">
                    <a:pos x="T6" y="T7"/>
                  </a:cxn>
                  <a:cxn ang="0">
                    <a:pos x="T8" y="T9"/>
                  </a:cxn>
                  <a:cxn ang="0">
                    <a:pos x="T10" y="T11"/>
                  </a:cxn>
                  <a:cxn ang="0">
                    <a:pos x="T12" y="T13"/>
                  </a:cxn>
                </a:cxnLst>
                <a:rect l="0" t="0" r="r" b="b"/>
                <a:pathLst>
                  <a:path w="245" h="201">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1" name="Freeform 163"/>
              <p:cNvSpPr>
                <a:spLocks/>
              </p:cNvSpPr>
              <p:nvPr/>
            </p:nvSpPr>
            <p:spPr bwMode="auto">
              <a:xfrm>
                <a:off x="477" y="-161"/>
                <a:ext cx="2412" cy="1991"/>
              </a:xfrm>
              <a:custGeom>
                <a:avLst/>
                <a:gdLst>
                  <a:gd name="T0" fmla="*/ 604 w 1021"/>
                  <a:gd name="T1" fmla="*/ 82 h 843"/>
                  <a:gd name="T2" fmla="*/ 341 w 1021"/>
                  <a:gd name="T3" fmla="*/ 75 h 843"/>
                  <a:gd name="T4" fmla="*/ 15 w 1021"/>
                  <a:gd name="T5" fmla="*/ 425 h 843"/>
                  <a:gd name="T6" fmla="*/ 270 w 1021"/>
                  <a:gd name="T7" fmla="*/ 726 h 843"/>
                  <a:gd name="T8" fmla="*/ 633 w 1021"/>
                  <a:gd name="T9" fmla="*/ 740 h 843"/>
                  <a:gd name="T10" fmla="*/ 604 w 1021"/>
                  <a:gd name="T11" fmla="*/ 82 h 843"/>
                </a:gdLst>
                <a:ahLst/>
                <a:cxnLst>
                  <a:cxn ang="0">
                    <a:pos x="T0" y="T1"/>
                  </a:cxn>
                  <a:cxn ang="0">
                    <a:pos x="T2" y="T3"/>
                  </a:cxn>
                  <a:cxn ang="0">
                    <a:pos x="T4" y="T5"/>
                  </a:cxn>
                  <a:cxn ang="0">
                    <a:pos x="T6" y="T7"/>
                  </a:cxn>
                  <a:cxn ang="0">
                    <a:pos x="T8" y="T9"/>
                  </a:cxn>
                  <a:cxn ang="0">
                    <a:pos x="T10" y="T11"/>
                  </a:cxn>
                </a:cxnLst>
                <a:rect l="0" t="0" r="r" b="b"/>
                <a:pathLst>
                  <a:path w="1021" h="843">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2" name="Freeform 164"/>
              <p:cNvSpPr>
                <a:spLocks/>
              </p:cNvSpPr>
              <p:nvPr/>
            </p:nvSpPr>
            <p:spPr bwMode="auto">
              <a:xfrm>
                <a:off x="560" y="61"/>
                <a:ext cx="831" cy="1540"/>
              </a:xfrm>
              <a:custGeom>
                <a:avLst/>
                <a:gdLst>
                  <a:gd name="T0" fmla="*/ 193 w 352"/>
                  <a:gd name="T1" fmla="*/ 242 h 652"/>
                  <a:gd name="T2" fmla="*/ 206 w 352"/>
                  <a:gd name="T3" fmla="*/ 596 h 652"/>
                  <a:gd name="T4" fmla="*/ 206 w 352"/>
                  <a:gd name="T5" fmla="*/ 597 h 652"/>
                  <a:gd name="T6" fmla="*/ 48 w 352"/>
                  <a:gd name="T7" fmla="*/ 320 h 652"/>
                  <a:gd name="T8" fmla="*/ 204 w 352"/>
                  <a:gd name="T9" fmla="*/ 34 h 652"/>
                  <a:gd name="T10" fmla="*/ 297 w 352"/>
                  <a:gd name="T11" fmla="*/ 0 h 652"/>
                  <a:gd name="T12" fmla="*/ 134 w 352"/>
                  <a:gd name="T13" fmla="*/ 64 h 652"/>
                  <a:gd name="T14" fmla="*/ 24 w 352"/>
                  <a:gd name="T15" fmla="*/ 432 h 652"/>
                  <a:gd name="T16" fmla="*/ 169 w 352"/>
                  <a:gd name="T17" fmla="*/ 603 h 652"/>
                  <a:gd name="T18" fmla="*/ 207 w 352"/>
                  <a:gd name="T19" fmla="*/ 601 h 652"/>
                  <a:gd name="T20" fmla="*/ 254 w 352"/>
                  <a:gd name="T21" fmla="*/ 652 h 652"/>
                  <a:gd name="T22" fmla="*/ 213 w 352"/>
                  <a:gd name="T23" fmla="*/ 272 h 652"/>
                  <a:gd name="T24" fmla="*/ 352 w 352"/>
                  <a:gd name="T25" fmla="*/ 27 h 652"/>
                  <a:gd name="T26" fmla="*/ 193 w 352"/>
                  <a:gd name="T27" fmla="*/ 24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652">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3" name="Freeform 165"/>
              <p:cNvSpPr>
                <a:spLocks/>
              </p:cNvSpPr>
              <p:nvPr/>
            </p:nvSpPr>
            <p:spPr bwMode="auto">
              <a:xfrm>
                <a:off x="1984" y="172"/>
                <a:ext cx="262" cy="1389"/>
              </a:xfrm>
              <a:custGeom>
                <a:avLst/>
                <a:gdLst>
                  <a:gd name="T0" fmla="*/ 24 w 111"/>
                  <a:gd name="T1" fmla="*/ 0 h 588"/>
                  <a:gd name="T2" fmla="*/ 93 w 111"/>
                  <a:gd name="T3" fmla="*/ 185 h 588"/>
                  <a:gd name="T4" fmla="*/ 0 w 111"/>
                  <a:gd name="T5" fmla="*/ 588 h 588"/>
                  <a:gd name="T6" fmla="*/ 26 w 111"/>
                  <a:gd name="T7" fmla="*/ 575 h 588"/>
                  <a:gd name="T8" fmla="*/ 110 w 111"/>
                  <a:gd name="T9" fmla="*/ 182 h 588"/>
                  <a:gd name="T10" fmla="*/ 24 w 111"/>
                  <a:gd name="T11" fmla="*/ 0 h 588"/>
                </a:gdLst>
                <a:ahLst/>
                <a:cxnLst>
                  <a:cxn ang="0">
                    <a:pos x="T0" y="T1"/>
                  </a:cxn>
                  <a:cxn ang="0">
                    <a:pos x="T2" y="T3"/>
                  </a:cxn>
                  <a:cxn ang="0">
                    <a:pos x="T4" y="T5"/>
                  </a:cxn>
                  <a:cxn ang="0">
                    <a:pos x="T6" y="T7"/>
                  </a:cxn>
                  <a:cxn ang="0">
                    <a:pos x="T8" y="T9"/>
                  </a:cxn>
                  <a:cxn ang="0">
                    <a:pos x="T10" y="T11"/>
                  </a:cxn>
                </a:cxnLst>
                <a:rect l="0" t="0" r="r" b="b"/>
                <a:pathLst>
                  <a:path w="111" h="588">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4" name="Freeform 166"/>
              <p:cNvSpPr>
                <a:spLocks/>
              </p:cNvSpPr>
              <p:nvPr/>
            </p:nvSpPr>
            <p:spPr bwMode="auto">
              <a:xfrm>
                <a:off x="1287" y="-367"/>
                <a:ext cx="721" cy="470"/>
              </a:xfrm>
              <a:custGeom>
                <a:avLst/>
                <a:gdLst>
                  <a:gd name="T0" fmla="*/ 204 w 305"/>
                  <a:gd name="T1" fmla="*/ 111 h 199"/>
                  <a:gd name="T2" fmla="*/ 192 w 305"/>
                  <a:gd name="T3" fmla="*/ 9 h 199"/>
                  <a:gd name="T4" fmla="*/ 117 w 305"/>
                  <a:gd name="T5" fmla="*/ 15 h 199"/>
                  <a:gd name="T6" fmla="*/ 125 w 305"/>
                  <a:gd name="T7" fmla="*/ 125 h 199"/>
                  <a:gd name="T8" fmla="*/ 29 w 305"/>
                  <a:gd name="T9" fmla="*/ 115 h 199"/>
                  <a:gd name="T10" fmla="*/ 2 w 305"/>
                  <a:gd name="T11" fmla="*/ 156 h 199"/>
                  <a:gd name="T12" fmla="*/ 51 w 305"/>
                  <a:gd name="T13" fmla="*/ 177 h 199"/>
                  <a:gd name="T14" fmla="*/ 195 w 305"/>
                  <a:gd name="T15" fmla="*/ 199 h 199"/>
                  <a:gd name="T16" fmla="*/ 266 w 305"/>
                  <a:gd name="T17" fmla="*/ 147 h 199"/>
                  <a:gd name="T18" fmla="*/ 303 w 305"/>
                  <a:gd name="T19" fmla="*/ 156 h 199"/>
                  <a:gd name="T20" fmla="*/ 204 w 305"/>
                  <a:gd name="T21"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199">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5" name="Freeform 167"/>
              <p:cNvSpPr>
                <a:spLocks/>
              </p:cNvSpPr>
              <p:nvPr/>
            </p:nvSpPr>
            <p:spPr bwMode="auto">
              <a:xfrm>
                <a:off x="1391" y="-343"/>
                <a:ext cx="659" cy="491"/>
              </a:xfrm>
              <a:custGeom>
                <a:avLst/>
                <a:gdLst>
                  <a:gd name="T0" fmla="*/ 158 w 279"/>
                  <a:gd name="T1" fmla="*/ 101 h 208"/>
                  <a:gd name="T2" fmla="*/ 148 w 279"/>
                  <a:gd name="T3" fmla="*/ 2 h 208"/>
                  <a:gd name="T4" fmla="*/ 129 w 279"/>
                  <a:gd name="T5" fmla="*/ 0 h 208"/>
                  <a:gd name="T6" fmla="*/ 139 w 279"/>
                  <a:gd name="T7" fmla="*/ 119 h 208"/>
                  <a:gd name="T8" fmla="*/ 176 w 279"/>
                  <a:gd name="T9" fmla="*/ 124 h 208"/>
                  <a:gd name="T10" fmla="*/ 163 w 279"/>
                  <a:gd name="T11" fmla="*/ 178 h 208"/>
                  <a:gd name="T12" fmla="*/ 0 w 279"/>
                  <a:gd name="T13" fmla="*/ 171 h 208"/>
                  <a:gd name="T14" fmla="*/ 93 w 279"/>
                  <a:gd name="T15" fmla="*/ 175 h 208"/>
                  <a:gd name="T16" fmla="*/ 178 w 279"/>
                  <a:gd name="T17" fmla="*/ 207 h 208"/>
                  <a:gd name="T18" fmla="*/ 224 w 279"/>
                  <a:gd name="T19" fmla="*/ 175 h 208"/>
                  <a:gd name="T20" fmla="*/ 268 w 279"/>
                  <a:gd name="T21" fmla="*/ 167 h 208"/>
                  <a:gd name="T22" fmla="*/ 158 w 279"/>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208">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6" name="Freeform 168"/>
              <p:cNvSpPr>
                <a:spLocks/>
              </p:cNvSpPr>
              <p:nvPr/>
            </p:nvSpPr>
            <p:spPr bwMode="auto">
              <a:xfrm>
                <a:off x="3151" y="179"/>
                <a:ext cx="2618" cy="2563"/>
              </a:xfrm>
              <a:custGeom>
                <a:avLst/>
                <a:gdLst>
                  <a:gd name="T0" fmla="*/ 718 w 980"/>
                  <a:gd name="T1" fmla="*/ 228 h 917"/>
                  <a:gd name="T2" fmla="*/ 563 w 980"/>
                  <a:gd name="T3" fmla="*/ 144 h 917"/>
                  <a:gd name="T4" fmla="*/ 535 w 980"/>
                  <a:gd name="T5" fmla="*/ 49 h 917"/>
                  <a:gd name="T6" fmla="*/ 422 w 980"/>
                  <a:gd name="T7" fmla="*/ 10 h 917"/>
                  <a:gd name="T8" fmla="*/ 385 w 980"/>
                  <a:gd name="T9" fmla="*/ 124 h 917"/>
                  <a:gd name="T10" fmla="*/ 440 w 980"/>
                  <a:gd name="T11" fmla="*/ 96 h 917"/>
                  <a:gd name="T12" fmla="*/ 440 w 980"/>
                  <a:gd name="T13" fmla="*/ 136 h 917"/>
                  <a:gd name="T14" fmla="*/ 332 w 980"/>
                  <a:gd name="T15" fmla="*/ 145 h 917"/>
                  <a:gd name="T16" fmla="*/ 245 w 980"/>
                  <a:gd name="T17" fmla="*/ 202 h 917"/>
                  <a:gd name="T18" fmla="*/ 155 w 980"/>
                  <a:gd name="T19" fmla="*/ 233 h 917"/>
                  <a:gd name="T20" fmla="*/ 24 w 980"/>
                  <a:gd name="T21" fmla="*/ 444 h 917"/>
                  <a:gd name="T22" fmla="*/ 15 w 980"/>
                  <a:gd name="T23" fmla="*/ 644 h 917"/>
                  <a:gd name="T24" fmla="*/ 214 w 980"/>
                  <a:gd name="T25" fmla="*/ 865 h 917"/>
                  <a:gd name="T26" fmla="*/ 512 w 980"/>
                  <a:gd name="T27" fmla="*/ 910 h 917"/>
                  <a:gd name="T28" fmla="*/ 824 w 980"/>
                  <a:gd name="T29" fmla="*/ 859 h 917"/>
                  <a:gd name="T30" fmla="*/ 935 w 980"/>
                  <a:gd name="T31" fmla="*/ 690 h 917"/>
                  <a:gd name="T32" fmla="*/ 923 w 980"/>
                  <a:gd name="T33" fmla="*/ 396 h 917"/>
                  <a:gd name="T34" fmla="*/ 718 w 980"/>
                  <a:gd name="T35" fmla="*/ 22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17">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7" name="Freeform 169"/>
              <p:cNvSpPr>
                <a:spLocks/>
              </p:cNvSpPr>
              <p:nvPr/>
            </p:nvSpPr>
            <p:spPr bwMode="auto">
              <a:xfrm>
                <a:off x="3255" y="538"/>
                <a:ext cx="2612" cy="2224"/>
              </a:xfrm>
              <a:custGeom>
                <a:avLst/>
                <a:gdLst>
                  <a:gd name="T0" fmla="*/ 652 w 962"/>
                  <a:gd name="T1" fmla="*/ 95 h 688"/>
                  <a:gd name="T2" fmla="*/ 328 w 962"/>
                  <a:gd name="T3" fmla="*/ 30 h 688"/>
                  <a:gd name="T4" fmla="*/ 191 w 962"/>
                  <a:gd name="T5" fmla="*/ 83 h 688"/>
                  <a:gd name="T6" fmla="*/ 8 w 962"/>
                  <a:gd name="T7" fmla="*/ 358 h 688"/>
                  <a:gd name="T8" fmla="*/ 615 w 962"/>
                  <a:gd name="T9" fmla="*/ 673 h 688"/>
                  <a:gd name="T10" fmla="*/ 652 w 962"/>
                  <a:gd name="T11" fmla="*/ 95 h 688"/>
                </a:gdLst>
                <a:ahLst/>
                <a:cxnLst>
                  <a:cxn ang="0">
                    <a:pos x="T0" y="T1"/>
                  </a:cxn>
                  <a:cxn ang="0">
                    <a:pos x="T2" y="T3"/>
                  </a:cxn>
                  <a:cxn ang="0">
                    <a:pos x="T4" y="T5"/>
                  </a:cxn>
                  <a:cxn ang="0">
                    <a:pos x="T6" y="T7"/>
                  </a:cxn>
                  <a:cxn ang="0">
                    <a:pos x="T8" y="T9"/>
                  </a:cxn>
                  <a:cxn ang="0">
                    <a:pos x="T10" y="T11"/>
                  </a:cxn>
                </a:cxnLst>
                <a:rect l="0" t="0" r="r" b="b"/>
                <a:pathLst>
                  <a:path w="962" h="688">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8" name="Freeform 170"/>
              <p:cNvSpPr>
                <a:spLocks/>
              </p:cNvSpPr>
              <p:nvPr/>
            </p:nvSpPr>
            <p:spPr bwMode="auto">
              <a:xfrm>
                <a:off x="3817" y="226"/>
                <a:ext cx="1209" cy="655"/>
              </a:xfrm>
              <a:custGeom>
                <a:avLst/>
                <a:gdLst>
                  <a:gd name="T0" fmla="*/ 341 w 420"/>
                  <a:gd name="T1" fmla="*/ 156 h 249"/>
                  <a:gd name="T2" fmla="*/ 255 w 420"/>
                  <a:gd name="T3" fmla="*/ 143 h 249"/>
                  <a:gd name="T4" fmla="*/ 240 w 420"/>
                  <a:gd name="T5" fmla="*/ 44 h 249"/>
                  <a:gd name="T6" fmla="*/ 148 w 420"/>
                  <a:gd name="T7" fmla="*/ 8 h 249"/>
                  <a:gd name="T8" fmla="*/ 112 w 420"/>
                  <a:gd name="T9" fmla="*/ 81 h 249"/>
                  <a:gd name="T10" fmla="*/ 177 w 420"/>
                  <a:gd name="T11" fmla="*/ 140 h 249"/>
                  <a:gd name="T12" fmla="*/ 0 w 420"/>
                  <a:gd name="T13" fmla="*/ 194 h 249"/>
                  <a:gd name="T14" fmla="*/ 95 w 420"/>
                  <a:gd name="T15" fmla="*/ 174 h 249"/>
                  <a:gd name="T16" fmla="*/ 75 w 420"/>
                  <a:gd name="T17" fmla="*/ 223 h 249"/>
                  <a:gd name="T18" fmla="*/ 188 w 420"/>
                  <a:gd name="T19" fmla="*/ 195 h 249"/>
                  <a:gd name="T20" fmla="*/ 285 w 420"/>
                  <a:gd name="T21" fmla="*/ 249 h 249"/>
                  <a:gd name="T22" fmla="*/ 301 w 420"/>
                  <a:gd name="T23" fmla="*/ 187 h 249"/>
                  <a:gd name="T24" fmla="*/ 420 w 420"/>
                  <a:gd name="T25" fmla="*/ 227 h 249"/>
                  <a:gd name="T26" fmla="*/ 341 w 420"/>
                  <a:gd name="T27" fmla="*/ 15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49">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9" name="Freeform 171"/>
              <p:cNvSpPr>
                <a:spLocks/>
              </p:cNvSpPr>
              <p:nvPr/>
            </p:nvSpPr>
            <p:spPr bwMode="auto">
              <a:xfrm>
                <a:off x="4379" y="325"/>
                <a:ext cx="69" cy="329"/>
              </a:xfrm>
              <a:custGeom>
                <a:avLst/>
                <a:gdLst>
                  <a:gd name="T0" fmla="*/ 0 w 29"/>
                  <a:gd name="T1" fmla="*/ 0 h 139"/>
                  <a:gd name="T2" fmla="*/ 15 w 29"/>
                  <a:gd name="T3" fmla="*/ 54 h 139"/>
                  <a:gd name="T4" fmla="*/ 10 w 29"/>
                  <a:gd name="T5" fmla="*/ 139 h 139"/>
                  <a:gd name="T6" fmla="*/ 21 w 29"/>
                  <a:gd name="T7" fmla="*/ 54 h 139"/>
                  <a:gd name="T8" fmla="*/ 0 w 29"/>
                  <a:gd name="T9" fmla="*/ 0 h 139"/>
                </a:gdLst>
                <a:ahLst/>
                <a:cxnLst>
                  <a:cxn ang="0">
                    <a:pos x="T0" y="T1"/>
                  </a:cxn>
                  <a:cxn ang="0">
                    <a:pos x="T2" y="T3"/>
                  </a:cxn>
                  <a:cxn ang="0">
                    <a:pos x="T4" y="T5"/>
                  </a:cxn>
                  <a:cxn ang="0">
                    <a:pos x="T6" y="T7"/>
                  </a:cxn>
                  <a:cxn ang="0">
                    <a:pos x="T8" y="T9"/>
                  </a:cxn>
                </a:cxnLst>
                <a:rect l="0" t="0" r="r" b="b"/>
                <a:pathLst>
                  <a:path w="29" h="139">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0" name="Freeform 172"/>
              <p:cNvSpPr>
                <a:spLocks/>
              </p:cNvSpPr>
              <p:nvPr/>
            </p:nvSpPr>
            <p:spPr bwMode="auto">
              <a:xfrm>
                <a:off x="3817" y="536"/>
                <a:ext cx="425" cy="134"/>
              </a:xfrm>
              <a:custGeom>
                <a:avLst/>
                <a:gdLst>
                  <a:gd name="T0" fmla="*/ 112 w 180"/>
                  <a:gd name="T1" fmla="*/ 1 h 57"/>
                  <a:gd name="T2" fmla="*/ 0 w 180"/>
                  <a:gd name="T3" fmla="*/ 57 h 57"/>
                  <a:gd name="T4" fmla="*/ 99 w 180"/>
                  <a:gd name="T5" fmla="*/ 10 h 57"/>
                  <a:gd name="T6" fmla="*/ 180 w 180"/>
                  <a:gd name="T7" fmla="*/ 12 h 57"/>
                  <a:gd name="T8" fmla="*/ 112 w 180"/>
                  <a:gd name="T9" fmla="*/ 1 h 57"/>
                </a:gdLst>
                <a:ahLst/>
                <a:cxnLst>
                  <a:cxn ang="0">
                    <a:pos x="T0" y="T1"/>
                  </a:cxn>
                  <a:cxn ang="0">
                    <a:pos x="T2" y="T3"/>
                  </a:cxn>
                  <a:cxn ang="0">
                    <a:pos x="T4" y="T5"/>
                  </a:cxn>
                  <a:cxn ang="0">
                    <a:pos x="T6" y="T7"/>
                  </a:cxn>
                  <a:cxn ang="0">
                    <a:pos x="T8" y="T9"/>
                  </a:cxn>
                </a:cxnLst>
                <a:rect l="0" t="0" r="r" b="b"/>
                <a:pathLst>
                  <a:path w="180" h="57">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1" name="Freeform 173"/>
              <p:cNvSpPr>
                <a:spLocks/>
              </p:cNvSpPr>
              <p:nvPr/>
            </p:nvSpPr>
            <p:spPr bwMode="auto">
              <a:xfrm>
                <a:off x="4828" y="848"/>
                <a:ext cx="476" cy="1580"/>
              </a:xfrm>
              <a:custGeom>
                <a:avLst/>
                <a:gdLst>
                  <a:gd name="T0" fmla="*/ 0 w 212"/>
                  <a:gd name="T1" fmla="*/ 0 h 582"/>
                  <a:gd name="T2" fmla="*/ 103 w 212"/>
                  <a:gd name="T3" fmla="*/ 171 h 582"/>
                  <a:gd name="T4" fmla="*/ 12 w 212"/>
                  <a:gd name="T5" fmla="*/ 582 h 582"/>
                  <a:gd name="T6" fmla="*/ 58 w 212"/>
                  <a:gd name="T7" fmla="*/ 555 h 582"/>
                  <a:gd name="T8" fmla="*/ 141 w 212"/>
                  <a:gd name="T9" fmla="*/ 189 h 582"/>
                  <a:gd name="T10" fmla="*/ 0 w 212"/>
                  <a:gd name="T11" fmla="*/ 0 h 582"/>
                </a:gdLst>
                <a:ahLst/>
                <a:cxnLst>
                  <a:cxn ang="0">
                    <a:pos x="T0" y="T1"/>
                  </a:cxn>
                  <a:cxn ang="0">
                    <a:pos x="T2" y="T3"/>
                  </a:cxn>
                  <a:cxn ang="0">
                    <a:pos x="T4" y="T5"/>
                  </a:cxn>
                  <a:cxn ang="0">
                    <a:pos x="T6" y="T7"/>
                  </a:cxn>
                  <a:cxn ang="0">
                    <a:pos x="T8" y="T9"/>
                  </a:cxn>
                  <a:cxn ang="0">
                    <a:pos x="T10" y="T11"/>
                  </a:cxn>
                </a:cxnLst>
                <a:rect l="0" t="0" r="r" b="b"/>
                <a:pathLst>
                  <a:path w="212" h="582">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2" name="Freeform 174"/>
              <p:cNvSpPr>
                <a:spLocks/>
              </p:cNvSpPr>
              <p:nvPr/>
            </p:nvSpPr>
            <p:spPr bwMode="auto">
              <a:xfrm>
                <a:off x="4814" y="840"/>
                <a:ext cx="490" cy="1496"/>
              </a:xfrm>
              <a:custGeom>
                <a:avLst/>
                <a:gdLst>
                  <a:gd name="T0" fmla="*/ 84 w 211"/>
                  <a:gd name="T1" fmla="*/ 55 h 516"/>
                  <a:gd name="T2" fmla="*/ 0 w 211"/>
                  <a:gd name="T3" fmla="*/ 0 h 516"/>
                  <a:gd name="T4" fmla="*/ 133 w 211"/>
                  <a:gd name="T5" fmla="*/ 153 h 516"/>
                  <a:gd name="T6" fmla="*/ 129 w 211"/>
                  <a:gd name="T7" fmla="*/ 515 h 516"/>
                  <a:gd name="T8" fmla="*/ 139 w 211"/>
                  <a:gd name="T9" fmla="*/ 516 h 516"/>
                  <a:gd name="T10" fmla="*/ 156 w 211"/>
                  <a:gd name="T11" fmla="*/ 202 h 516"/>
                  <a:gd name="T12" fmla="*/ 84 w 211"/>
                  <a:gd name="T13" fmla="*/ 55 h 516"/>
                </a:gdLst>
                <a:ahLst/>
                <a:cxnLst>
                  <a:cxn ang="0">
                    <a:pos x="T0" y="T1"/>
                  </a:cxn>
                  <a:cxn ang="0">
                    <a:pos x="T2" y="T3"/>
                  </a:cxn>
                  <a:cxn ang="0">
                    <a:pos x="T4" y="T5"/>
                  </a:cxn>
                  <a:cxn ang="0">
                    <a:pos x="T6" y="T7"/>
                  </a:cxn>
                  <a:cxn ang="0">
                    <a:pos x="T8" y="T9"/>
                  </a:cxn>
                  <a:cxn ang="0">
                    <a:pos x="T10" y="T11"/>
                  </a:cxn>
                  <a:cxn ang="0">
                    <a:pos x="T12" y="T13"/>
                  </a:cxn>
                </a:cxnLst>
                <a:rect l="0" t="0" r="r" b="b"/>
                <a:pathLst>
                  <a:path w="211" h="516">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3" name="Freeform 175"/>
              <p:cNvSpPr>
                <a:spLocks/>
              </p:cNvSpPr>
              <p:nvPr/>
            </p:nvSpPr>
            <p:spPr bwMode="auto">
              <a:xfrm>
                <a:off x="4490" y="916"/>
                <a:ext cx="471" cy="1363"/>
              </a:xfrm>
              <a:custGeom>
                <a:avLst/>
                <a:gdLst>
                  <a:gd name="T0" fmla="*/ 77 w 199"/>
                  <a:gd name="T1" fmla="*/ 0 h 577"/>
                  <a:gd name="T2" fmla="*/ 109 w 199"/>
                  <a:gd name="T3" fmla="*/ 162 h 577"/>
                  <a:gd name="T4" fmla="*/ 0 w 199"/>
                  <a:gd name="T5" fmla="*/ 560 h 577"/>
                  <a:gd name="T6" fmla="*/ 52 w 199"/>
                  <a:gd name="T7" fmla="*/ 577 h 577"/>
                  <a:gd name="T8" fmla="*/ 147 w 199"/>
                  <a:gd name="T9" fmla="*/ 145 h 577"/>
                  <a:gd name="T10" fmla="*/ 77 w 199"/>
                  <a:gd name="T11" fmla="*/ 0 h 577"/>
                </a:gdLst>
                <a:ahLst/>
                <a:cxnLst>
                  <a:cxn ang="0">
                    <a:pos x="T0" y="T1"/>
                  </a:cxn>
                  <a:cxn ang="0">
                    <a:pos x="T2" y="T3"/>
                  </a:cxn>
                  <a:cxn ang="0">
                    <a:pos x="T4" y="T5"/>
                  </a:cxn>
                  <a:cxn ang="0">
                    <a:pos x="T6" y="T7"/>
                  </a:cxn>
                  <a:cxn ang="0">
                    <a:pos x="T8" y="T9"/>
                  </a:cxn>
                  <a:cxn ang="0">
                    <a:pos x="T10" y="T11"/>
                  </a:cxn>
                </a:cxnLst>
                <a:rect l="0" t="0" r="r" b="b"/>
                <a:pathLst>
                  <a:path w="199" h="577">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4" name="Freeform 176"/>
              <p:cNvSpPr>
                <a:spLocks/>
              </p:cNvSpPr>
              <p:nvPr/>
            </p:nvSpPr>
            <p:spPr bwMode="auto">
              <a:xfrm>
                <a:off x="4635" y="897"/>
                <a:ext cx="337" cy="1382"/>
              </a:xfrm>
              <a:custGeom>
                <a:avLst/>
                <a:gdLst>
                  <a:gd name="T0" fmla="*/ 1 w 143"/>
                  <a:gd name="T1" fmla="*/ 0 h 585"/>
                  <a:gd name="T2" fmla="*/ 86 w 143"/>
                  <a:gd name="T3" fmla="*/ 181 h 585"/>
                  <a:gd name="T4" fmla="*/ 0 w 143"/>
                  <a:gd name="T5" fmla="*/ 564 h 585"/>
                  <a:gd name="T6" fmla="*/ 30 w 143"/>
                  <a:gd name="T7" fmla="*/ 546 h 585"/>
                  <a:gd name="T8" fmla="*/ 90 w 143"/>
                  <a:gd name="T9" fmla="*/ 146 h 585"/>
                  <a:gd name="T10" fmla="*/ 1 w 143"/>
                  <a:gd name="T11" fmla="*/ 0 h 585"/>
                </a:gdLst>
                <a:ahLst/>
                <a:cxnLst>
                  <a:cxn ang="0">
                    <a:pos x="T0" y="T1"/>
                  </a:cxn>
                  <a:cxn ang="0">
                    <a:pos x="T2" y="T3"/>
                  </a:cxn>
                  <a:cxn ang="0">
                    <a:pos x="T4" y="T5"/>
                  </a:cxn>
                  <a:cxn ang="0">
                    <a:pos x="T6" y="T7"/>
                  </a:cxn>
                  <a:cxn ang="0">
                    <a:pos x="T8" y="T9"/>
                  </a:cxn>
                  <a:cxn ang="0">
                    <a:pos x="T10" y="T11"/>
                  </a:cxn>
                </a:cxnLst>
                <a:rect l="0" t="0" r="r" b="b"/>
                <a:pathLst>
                  <a:path w="143" h="585">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5" name="Freeform 177"/>
              <p:cNvSpPr>
                <a:spLocks/>
              </p:cNvSpPr>
              <p:nvPr/>
            </p:nvSpPr>
            <p:spPr bwMode="auto">
              <a:xfrm>
                <a:off x="3862" y="852"/>
                <a:ext cx="373" cy="1429"/>
              </a:xfrm>
              <a:custGeom>
                <a:avLst/>
                <a:gdLst>
                  <a:gd name="T0" fmla="*/ 83 w 158"/>
                  <a:gd name="T1" fmla="*/ 475 h 605"/>
                  <a:gd name="T2" fmla="*/ 41 w 158"/>
                  <a:gd name="T3" fmla="*/ 258 h 605"/>
                  <a:gd name="T4" fmla="*/ 41 w 158"/>
                  <a:gd name="T5" fmla="*/ 257 h 605"/>
                  <a:gd name="T6" fmla="*/ 45 w 158"/>
                  <a:gd name="T7" fmla="*/ 109 h 605"/>
                  <a:gd name="T8" fmla="*/ 105 w 158"/>
                  <a:gd name="T9" fmla="*/ 0 h 605"/>
                  <a:gd name="T10" fmla="*/ 26 w 158"/>
                  <a:gd name="T11" fmla="*/ 60 h 605"/>
                  <a:gd name="T12" fmla="*/ 1 w 158"/>
                  <a:gd name="T13" fmla="*/ 205 h 605"/>
                  <a:gd name="T14" fmla="*/ 3 w 158"/>
                  <a:gd name="T15" fmla="*/ 237 h 605"/>
                  <a:gd name="T16" fmla="*/ 0 w 158"/>
                  <a:gd name="T17" fmla="*/ 239 h 605"/>
                  <a:gd name="T18" fmla="*/ 13 w 158"/>
                  <a:gd name="T19" fmla="*/ 398 h 605"/>
                  <a:gd name="T20" fmla="*/ 81 w 158"/>
                  <a:gd name="T21" fmla="*/ 605 h 605"/>
                  <a:gd name="T22" fmla="*/ 158 w 158"/>
                  <a:gd name="T23" fmla="*/ 598 h 605"/>
                  <a:gd name="T24" fmla="*/ 83 w 158"/>
                  <a:gd name="T25" fmla="*/ 4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605">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6" name="Freeform 178"/>
              <p:cNvSpPr>
                <a:spLocks/>
              </p:cNvSpPr>
              <p:nvPr/>
            </p:nvSpPr>
            <p:spPr bwMode="auto">
              <a:xfrm>
                <a:off x="3751" y="826"/>
                <a:ext cx="388" cy="1429"/>
              </a:xfrm>
              <a:custGeom>
                <a:avLst/>
                <a:gdLst>
                  <a:gd name="T0" fmla="*/ 164 w 164"/>
                  <a:gd name="T1" fmla="*/ 4 h 605"/>
                  <a:gd name="T2" fmla="*/ 46 w 164"/>
                  <a:gd name="T3" fmla="*/ 127 h 605"/>
                  <a:gd name="T4" fmla="*/ 110 w 164"/>
                  <a:gd name="T5" fmla="*/ 591 h 605"/>
                  <a:gd name="T6" fmla="*/ 142 w 164"/>
                  <a:gd name="T7" fmla="*/ 597 h 605"/>
                  <a:gd name="T8" fmla="*/ 65 w 164"/>
                  <a:gd name="T9" fmla="*/ 124 h 605"/>
                  <a:gd name="T10" fmla="*/ 164 w 164"/>
                  <a:gd name="T11" fmla="*/ 4 h 605"/>
                </a:gdLst>
                <a:ahLst/>
                <a:cxnLst>
                  <a:cxn ang="0">
                    <a:pos x="T0" y="T1"/>
                  </a:cxn>
                  <a:cxn ang="0">
                    <a:pos x="T2" y="T3"/>
                  </a:cxn>
                  <a:cxn ang="0">
                    <a:pos x="T4" y="T5"/>
                  </a:cxn>
                  <a:cxn ang="0">
                    <a:pos x="T6" y="T7"/>
                  </a:cxn>
                  <a:cxn ang="0">
                    <a:pos x="T8" y="T9"/>
                  </a:cxn>
                  <a:cxn ang="0">
                    <a:pos x="T10" y="T11"/>
                  </a:cxn>
                </a:cxnLst>
                <a:rect l="0" t="0" r="r" b="b"/>
                <a:pathLst>
                  <a:path w="164" h="605">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7" name="Freeform 179"/>
              <p:cNvSpPr>
                <a:spLocks/>
              </p:cNvSpPr>
              <p:nvPr/>
            </p:nvSpPr>
            <p:spPr bwMode="auto">
              <a:xfrm>
                <a:off x="3231" y="748"/>
                <a:ext cx="582" cy="1363"/>
              </a:xfrm>
              <a:custGeom>
                <a:avLst/>
                <a:gdLst>
                  <a:gd name="T0" fmla="*/ 77 w 246"/>
                  <a:gd name="T1" fmla="*/ 389 h 577"/>
                  <a:gd name="T2" fmla="*/ 82 w 246"/>
                  <a:gd name="T3" fmla="*/ 153 h 577"/>
                  <a:gd name="T4" fmla="*/ 224 w 246"/>
                  <a:gd name="T5" fmla="*/ 13 h 577"/>
                  <a:gd name="T6" fmla="*/ 118 w 246"/>
                  <a:gd name="T7" fmla="*/ 33 h 577"/>
                  <a:gd name="T8" fmla="*/ 38 w 246"/>
                  <a:gd name="T9" fmla="*/ 94 h 577"/>
                  <a:gd name="T10" fmla="*/ 30 w 246"/>
                  <a:gd name="T11" fmla="*/ 391 h 577"/>
                  <a:gd name="T12" fmla="*/ 246 w 246"/>
                  <a:gd name="T13" fmla="*/ 573 h 577"/>
                  <a:gd name="T14" fmla="*/ 77 w 246"/>
                  <a:gd name="T15" fmla="*/ 389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77">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8" name="Freeform 180"/>
              <p:cNvSpPr>
                <a:spLocks/>
              </p:cNvSpPr>
              <p:nvPr/>
            </p:nvSpPr>
            <p:spPr bwMode="auto">
              <a:xfrm>
                <a:off x="3246" y="729"/>
                <a:ext cx="472" cy="1304"/>
              </a:xfrm>
              <a:custGeom>
                <a:avLst/>
                <a:gdLst>
                  <a:gd name="T0" fmla="*/ 200 w 200"/>
                  <a:gd name="T1" fmla="*/ 18 h 552"/>
                  <a:gd name="T2" fmla="*/ 107 w 200"/>
                  <a:gd name="T3" fmla="*/ 30 h 552"/>
                  <a:gd name="T4" fmla="*/ 29 w 200"/>
                  <a:gd name="T5" fmla="*/ 146 h 552"/>
                  <a:gd name="T6" fmla="*/ 16 w 200"/>
                  <a:gd name="T7" fmla="*/ 370 h 552"/>
                  <a:gd name="T8" fmla="*/ 136 w 200"/>
                  <a:gd name="T9" fmla="*/ 552 h 552"/>
                  <a:gd name="T10" fmla="*/ 140 w 200"/>
                  <a:gd name="T11" fmla="*/ 537 h 552"/>
                  <a:gd name="T12" fmla="*/ 50 w 200"/>
                  <a:gd name="T13" fmla="*/ 426 h 552"/>
                  <a:gd name="T14" fmla="*/ 20 w 200"/>
                  <a:gd name="T15" fmla="*/ 298 h 552"/>
                  <a:gd name="T16" fmla="*/ 71 w 200"/>
                  <a:gd name="T17" fmla="*/ 103 h 552"/>
                  <a:gd name="T18" fmla="*/ 200 w 200"/>
                  <a:gd name="T19" fmla="*/ 1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552">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9" name="Freeform 190"/>
              <p:cNvSpPr>
                <a:spLocks/>
              </p:cNvSpPr>
              <p:nvPr/>
            </p:nvSpPr>
            <p:spPr bwMode="auto">
              <a:xfrm>
                <a:off x="437" y="-171"/>
                <a:ext cx="4212" cy="3912"/>
              </a:xfrm>
              <a:custGeom>
                <a:avLst/>
                <a:gdLst>
                  <a:gd name="T0" fmla="*/ 349 w 1783"/>
                  <a:gd name="T1" fmla="*/ 1559 h 1656"/>
                  <a:gd name="T2" fmla="*/ 906 w 1783"/>
                  <a:gd name="T3" fmla="*/ 1645 h 1656"/>
                  <a:gd name="T4" fmla="*/ 1491 w 1783"/>
                  <a:gd name="T5" fmla="*/ 1549 h 1656"/>
                  <a:gd name="T6" fmla="*/ 1698 w 1783"/>
                  <a:gd name="T7" fmla="*/ 1231 h 1656"/>
                  <a:gd name="T8" fmla="*/ 1676 w 1783"/>
                  <a:gd name="T9" fmla="*/ 679 h 1656"/>
                  <a:gd name="T10" fmla="*/ 1292 w 1783"/>
                  <a:gd name="T11" fmla="*/ 365 h 1656"/>
                  <a:gd name="T12" fmla="*/ 1000 w 1783"/>
                  <a:gd name="T13" fmla="*/ 206 h 1656"/>
                  <a:gd name="T14" fmla="*/ 949 w 1783"/>
                  <a:gd name="T15" fmla="*/ 28 h 1656"/>
                  <a:gd name="T16" fmla="*/ 747 w 1783"/>
                  <a:gd name="T17" fmla="*/ 49 h 1656"/>
                  <a:gd name="T18" fmla="*/ 773 w 1783"/>
                  <a:gd name="T19" fmla="*/ 192 h 1656"/>
                  <a:gd name="T20" fmla="*/ 568 w 1783"/>
                  <a:gd name="T21" fmla="*/ 208 h 1656"/>
                  <a:gd name="T22" fmla="*/ 406 w 1783"/>
                  <a:gd name="T23" fmla="*/ 316 h 1656"/>
                  <a:gd name="T24" fmla="*/ 239 w 1783"/>
                  <a:gd name="T25" fmla="*/ 373 h 1656"/>
                  <a:gd name="T26" fmla="*/ 0 w 1783"/>
                  <a:gd name="T27" fmla="*/ 733 h 1656"/>
                  <a:gd name="T28" fmla="*/ 0 w 1783"/>
                  <a:gd name="T29" fmla="*/ 1206 h 1656"/>
                  <a:gd name="T30" fmla="*/ 349 w 1783"/>
                  <a:gd name="T31" fmla="*/ 155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3" h="1656">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0" name="Freeform 191"/>
              <p:cNvSpPr>
                <a:spLocks/>
              </p:cNvSpPr>
              <p:nvPr/>
            </p:nvSpPr>
            <p:spPr bwMode="auto">
              <a:xfrm>
                <a:off x="506" y="356"/>
                <a:ext cx="4263" cy="3052"/>
              </a:xfrm>
              <a:custGeom>
                <a:avLst/>
                <a:gdLst>
                  <a:gd name="T0" fmla="*/ 1223 w 1805"/>
                  <a:gd name="T1" fmla="*/ 176 h 1292"/>
                  <a:gd name="T2" fmla="*/ 613 w 1805"/>
                  <a:gd name="T3" fmla="*/ 52 h 1292"/>
                  <a:gd name="T4" fmla="*/ 359 w 1805"/>
                  <a:gd name="T5" fmla="*/ 152 h 1292"/>
                  <a:gd name="T6" fmla="*/ 15 w 1805"/>
                  <a:gd name="T7" fmla="*/ 673 h 1292"/>
                  <a:gd name="T8" fmla="*/ 1153 w 1805"/>
                  <a:gd name="T9" fmla="*/ 1263 h 1292"/>
                  <a:gd name="T10" fmla="*/ 1223 w 1805"/>
                  <a:gd name="T11" fmla="*/ 176 h 1292"/>
                </a:gdLst>
                <a:ahLst/>
                <a:cxnLst>
                  <a:cxn ang="0">
                    <a:pos x="T0" y="T1"/>
                  </a:cxn>
                  <a:cxn ang="0">
                    <a:pos x="T2" y="T3"/>
                  </a:cxn>
                  <a:cxn ang="0">
                    <a:pos x="T4" y="T5"/>
                  </a:cxn>
                  <a:cxn ang="0">
                    <a:pos x="T6" y="T7"/>
                  </a:cxn>
                  <a:cxn ang="0">
                    <a:pos x="T8" y="T9"/>
                  </a:cxn>
                  <a:cxn ang="0">
                    <a:pos x="T10" y="T11"/>
                  </a:cxn>
                </a:cxnLst>
                <a:rect l="0" t="0" r="r" b="b"/>
                <a:pathLst>
                  <a:path w="1805" h="1292">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1" name="Freeform 192"/>
              <p:cNvSpPr>
                <a:spLocks/>
              </p:cNvSpPr>
              <p:nvPr/>
            </p:nvSpPr>
            <p:spPr bwMode="auto">
              <a:xfrm>
                <a:off x="1559" y="-126"/>
                <a:ext cx="1861" cy="1007"/>
              </a:xfrm>
              <a:custGeom>
                <a:avLst/>
                <a:gdLst>
                  <a:gd name="T0" fmla="*/ 638 w 788"/>
                  <a:gd name="T1" fmla="*/ 254 h 426"/>
                  <a:gd name="T2" fmla="*/ 477 w 788"/>
                  <a:gd name="T3" fmla="*/ 227 h 426"/>
                  <a:gd name="T4" fmla="*/ 450 w 788"/>
                  <a:gd name="T5" fmla="*/ 42 h 426"/>
                  <a:gd name="T6" fmla="*/ 311 w 788"/>
                  <a:gd name="T7" fmla="*/ 46 h 426"/>
                  <a:gd name="T8" fmla="*/ 331 w 788"/>
                  <a:gd name="T9" fmla="*/ 223 h 426"/>
                  <a:gd name="T10" fmla="*/ 0 w 788"/>
                  <a:gd name="T11" fmla="*/ 323 h 426"/>
                  <a:gd name="T12" fmla="*/ 178 w 788"/>
                  <a:gd name="T13" fmla="*/ 286 h 426"/>
                  <a:gd name="T14" fmla="*/ 141 w 788"/>
                  <a:gd name="T15" fmla="*/ 378 h 426"/>
                  <a:gd name="T16" fmla="*/ 352 w 788"/>
                  <a:gd name="T17" fmla="*/ 324 h 426"/>
                  <a:gd name="T18" fmla="*/ 535 w 788"/>
                  <a:gd name="T19" fmla="*/ 426 h 426"/>
                  <a:gd name="T20" fmla="*/ 565 w 788"/>
                  <a:gd name="T21" fmla="*/ 311 h 426"/>
                  <a:gd name="T22" fmla="*/ 788 w 788"/>
                  <a:gd name="T23" fmla="*/ 387 h 426"/>
                  <a:gd name="T24" fmla="*/ 638 w 788"/>
                  <a:gd name="T25" fmla="*/ 25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426">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2" name="Freeform 193"/>
              <p:cNvSpPr>
                <a:spLocks/>
              </p:cNvSpPr>
              <p:nvPr/>
            </p:nvSpPr>
            <p:spPr bwMode="auto">
              <a:xfrm>
                <a:off x="2610" y="-43"/>
                <a:ext cx="132" cy="609"/>
              </a:xfrm>
              <a:custGeom>
                <a:avLst/>
                <a:gdLst>
                  <a:gd name="T0" fmla="*/ 0 w 56"/>
                  <a:gd name="T1" fmla="*/ 0 h 258"/>
                  <a:gd name="T2" fmla="*/ 28 w 56"/>
                  <a:gd name="T3" fmla="*/ 103 h 258"/>
                  <a:gd name="T4" fmla="*/ 19 w 56"/>
                  <a:gd name="T5" fmla="*/ 258 h 258"/>
                  <a:gd name="T6" fmla="*/ 41 w 56"/>
                  <a:gd name="T7" fmla="*/ 100 h 258"/>
                  <a:gd name="T8" fmla="*/ 0 w 56"/>
                  <a:gd name="T9" fmla="*/ 0 h 258"/>
                </a:gdLst>
                <a:ahLst/>
                <a:cxnLst>
                  <a:cxn ang="0">
                    <a:pos x="T0" y="T1"/>
                  </a:cxn>
                  <a:cxn ang="0">
                    <a:pos x="T2" y="T3"/>
                  </a:cxn>
                  <a:cxn ang="0">
                    <a:pos x="T4" y="T5"/>
                  </a:cxn>
                  <a:cxn ang="0">
                    <a:pos x="T6" y="T7"/>
                  </a:cxn>
                  <a:cxn ang="0">
                    <a:pos x="T8" y="T9"/>
                  </a:cxn>
                </a:cxnLst>
                <a:rect l="0" t="0" r="r" b="b"/>
                <a:pathLst>
                  <a:path w="56" h="258">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3" name="Freeform 194"/>
              <p:cNvSpPr>
                <a:spLocks/>
              </p:cNvSpPr>
              <p:nvPr/>
            </p:nvSpPr>
            <p:spPr bwMode="auto">
              <a:xfrm>
                <a:off x="1559" y="344"/>
                <a:ext cx="798" cy="267"/>
              </a:xfrm>
              <a:custGeom>
                <a:avLst/>
                <a:gdLst>
                  <a:gd name="T0" fmla="*/ 208 w 338"/>
                  <a:gd name="T1" fmla="*/ 2 h 113"/>
                  <a:gd name="T2" fmla="*/ 0 w 338"/>
                  <a:gd name="T3" fmla="*/ 113 h 113"/>
                  <a:gd name="T4" fmla="*/ 184 w 338"/>
                  <a:gd name="T5" fmla="*/ 19 h 113"/>
                  <a:gd name="T6" fmla="*/ 338 w 338"/>
                  <a:gd name="T7" fmla="*/ 22 h 113"/>
                  <a:gd name="T8" fmla="*/ 208 w 338"/>
                  <a:gd name="T9" fmla="*/ 2 h 113"/>
                </a:gdLst>
                <a:ahLst/>
                <a:cxnLst>
                  <a:cxn ang="0">
                    <a:pos x="T0" y="T1"/>
                  </a:cxn>
                  <a:cxn ang="0">
                    <a:pos x="T2" y="T3"/>
                  </a:cxn>
                  <a:cxn ang="0">
                    <a:pos x="T4" y="T5"/>
                  </a:cxn>
                  <a:cxn ang="0">
                    <a:pos x="T6" y="T7"/>
                  </a:cxn>
                  <a:cxn ang="0">
                    <a:pos x="T8" y="T9"/>
                  </a:cxn>
                </a:cxnLst>
                <a:rect l="0" t="0" r="r" b="b"/>
                <a:pathLst>
                  <a:path w="338" h="113">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4" name="Freeform 195"/>
              <p:cNvSpPr>
                <a:spLocks/>
              </p:cNvSpPr>
              <p:nvPr/>
            </p:nvSpPr>
            <p:spPr bwMode="auto">
              <a:xfrm>
                <a:off x="3484" y="3507"/>
                <a:ext cx="45" cy="26"/>
              </a:xfrm>
              <a:custGeom>
                <a:avLst/>
                <a:gdLst>
                  <a:gd name="T0" fmla="*/ 19 w 19"/>
                  <a:gd name="T1" fmla="*/ 0 h 11"/>
                  <a:gd name="T2" fmla="*/ 0 w 19"/>
                  <a:gd name="T3" fmla="*/ 11 h 11"/>
                  <a:gd name="T4" fmla="*/ 19 w 19"/>
                  <a:gd name="T5" fmla="*/ 0 h 11"/>
                </a:gdLst>
                <a:ahLst/>
                <a:cxnLst>
                  <a:cxn ang="0">
                    <a:pos x="T0" y="T1"/>
                  </a:cxn>
                  <a:cxn ang="0">
                    <a:pos x="T2" y="T3"/>
                  </a:cxn>
                  <a:cxn ang="0">
                    <a:pos x="T4" y="T5"/>
                  </a:cxn>
                </a:cxnLst>
                <a:rect l="0" t="0" r="r" b="b"/>
                <a:pathLst>
                  <a:path w="19" h="11">
                    <a:moveTo>
                      <a:pt x="19" y="0"/>
                    </a:moveTo>
                    <a:cubicBezTo>
                      <a:pt x="13" y="3"/>
                      <a:pt x="7" y="6"/>
                      <a:pt x="0" y="11"/>
                    </a:cubicBezTo>
                    <a:cubicBezTo>
                      <a:pt x="0" y="11"/>
                      <a:pt x="7" y="7"/>
                      <a:pt x="19"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5" name="Freeform 196"/>
              <p:cNvSpPr>
                <a:spLocks/>
              </p:cNvSpPr>
              <p:nvPr/>
            </p:nvSpPr>
            <p:spPr bwMode="auto">
              <a:xfrm>
                <a:off x="3456" y="937"/>
                <a:ext cx="940" cy="2570"/>
              </a:xfrm>
              <a:custGeom>
                <a:avLst/>
                <a:gdLst>
                  <a:gd name="T0" fmla="*/ 0 w 398"/>
                  <a:gd name="T1" fmla="*/ 0 h 1088"/>
                  <a:gd name="T2" fmla="*/ 194 w 398"/>
                  <a:gd name="T3" fmla="*/ 319 h 1088"/>
                  <a:gd name="T4" fmla="*/ 31 w 398"/>
                  <a:gd name="T5" fmla="*/ 1088 h 1088"/>
                  <a:gd name="T6" fmla="*/ 108 w 398"/>
                  <a:gd name="T7" fmla="*/ 1040 h 1088"/>
                  <a:gd name="T8" fmla="*/ 264 w 398"/>
                  <a:gd name="T9" fmla="*/ 353 h 1088"/>
                  <a:gd name="T10" fmla="*/ 0 w 398"/>
                  <a:gd name="T11" fmla="*/ 0 h 1088"/>
                </a:gdLst>
                <a:ahLst/>
                <a:cxnLst>
                  <a:cxn ang="0">
                    <a:pos x="T0" y="T1"/>
                  </a:cxn>
                  <a:cxn ang="0">
                    <a:pos x="T2" y="T3"/>
                  </a:cxn>
                  <a:cxn ang="0">
                    <a:pos x="T4" y="T5"/>
                  </a:cxn>
                  <a:cxn ang="0">
                    <a:pos x="T6" y="T7"/>
                  </a:cxn>
                  <a:cxn ang="0">
                    <a:pos x="T8" y="T9"/>
                  </a:cxn>
                  <a:cxn ang="0">
                    <a:pos x="T10" y="T11"/>
                  </a:cxn>
                </a:cxnLst>
                <a:rect l="0" t="0" r="r" b="b"/>
                <a:pathLst>
                  <a:path w="398" h="1088">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6" name="Freeform 197"/>
              <p:cNvSpPr>
                <a:spLocks/>
              </p:cNvSpPr>
              <p:nvPr/>
            </p:nvSpPr>
            <p:spPr bwMode="auto">
              <a:xfrm>
                <a:off x="2825" y="1060"/>
                <a:ext cx="877" cy="2553"/>
              </a:xfrm>
              <a:custGeom>
                <a:avLst/>
                <a:gdLst>
                  <a:gd name="T0" fmla="*/ 144 w 371"/>
                  <a:gd name="T1" fmla="*/ 0 h 1081"/>
                  <a:gd name="T2" fmla="*/ 203 w 371"/>
                  <a:gd name="T3" fmla="*/ 302 h 1081"/>
                  <a:gd name="T4" fmla="*/ 0 w 371"/>
                  <a:gd name="T5" fmla="*/ 1051 h 1081"/>
                  <a:gd name="T6" fmla="*/ 98 w 371"/>
                  <a:gd name="T7" fmla="*/ 1081 h 1081"/>
                  <a:gd name="T8" fmla="*/ 277 w 371"/>
                  <a:gd name="T9" fmla="*/ 270 h 1081"/>
                  <a:gd name="T10" fmla="*/ 144 w 371"/>
                  <a:gd name="T11" fmla="*/ 0 h 1081"/>
                </a:gdLst>
                <a:ahLst/>
                <a:cxnLst>
                  <a:cxn ang="0">
                    <a:pos x="T0" y="T1"/>
                  </a:cxn>
                  <a:cxn ang="0">
                    <a:pos x="T2" y="T3"/>
                  </a:cxn>
                  <a:cxn ang="0">
                    <a:pos x="T4" y="T5"/>
                  </a:cxn>
                  <a:cxn ang="0">
                    <a:pos x="T6" y="T7"/>
                  </a:cxn>
                  <a:cxn ang="0">
                    <a:pos x="T8" y="T9"/>
                  </a:cxn>
                  <a:cxn ang="0">
                    <a:pos x="T10" y="T11"/>
                  </a:cxn>
                </a:cxnLst>
                <a:rect l="0" t="0" r="r" b="b"/>
                <a:pathLst>
                  <a:path w="371" h="1081">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7" name="Freeform 198"/>
              <p:cNvSpPr>
                <a:spLocks/>
              </p:cNvSpPr>
              <p:nvPr/>
            </p:nvSpPr>
            <p:spPr bwMode="auto">
              <a:xfrm>
                <a:off x="2294" y="-34"/>
                <a:ext cx="340" cy="123"/>
              </a:xfrm>
              <a:custGeom>
                <a:avLst/>
                <a:gdLst>
                  <a:gd name="T0" fmla="*/ 92 w 144"/>
                  <a:gd name="T1" fmla="*/ 42 h 52"/>
                  <a:gd name="T2" fmla="*/ 0 w 144"/>
                  <a:gd name="T3" fmla="*/ 3 h 52"/>
                  <a:gd name="T4" fmla="*/ 8 w 144"/>
                  <a:gd name="T5" fmla="*/ 17 h 52"/>
                  <a:gd name="T6" fmla="*/ 85 w 144"/>
                  <a:gd name="T7" fmla="*/ 52 h 52"/>
                  <a:gd name="T8" fmla="*/ 144 w 144"/>
                  <a:gd name="T9" fmla="*/ 15 h 52"/>
                  <a:gd name="T10" fmla="*/ 137 w 144"/>
                  <a:gd name="T11" fmla="*/ 0 h 52"/>
                  <a:gd name="T12" fmla="*/ 92 w 144"/>
                  <a:gd name="T13" fmla="*/ 42 h 52"/>
                </a:gdLst>
                <a:ahLst/>
                <a:cxnLst>
                  <a:cxn ang="0">
                    <a:pos x="T0" y="T1"/>
                  </a:cxn>
                  <a:cxn ang="0">
                    <a:pos x="T2" y="T3"/>
                  </a:cxn>
                  <a:cxn ang="0">
                    <a:pos x="T4" y="T5"/>
                  </a:cxn>
                  <a:cxn ang="0">
                    <a:pos x="T6" y="T7"/>
                  </a:cxn>
                  <a:cxn ang="0">
                    <a:pos x="T8" y="T9"/>
                  </a:cxn>
                  <a:cxn ang="0">
                    <a:pos x="T10" y="T11"/>
                  </a:cxn>
                  <a:cxn ang="0">
                    <a:pos x="T12" y="T13"/>
                  </a:cxn>
                </a:cxnLst>
                <a:rect l="0" t="0" r="r" b="b"/>
                <a:pathLst>
                  <a:path w="144" h="52">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8" name="Freeform 199"/>
              <p:cNvSpPr>
                <a:spLocks/>
              </p:cNvSpPr>
              <p:nvPr/>
            </p:nvSpPr>
            <p:spPr bwMode="auto">
              <a:xfrm>
                <a:off x="513" y="772"/>
                <a:ext cx="3831" cy="2813"/>
              </a:xfrm>
              <a:custGeom>
                <a:avLst/>
                <a:gdLst>
                  <a:gd name="T0" fmla="*/ 1527 w 1622"/>
                  <a:gd name="T1" fmla="*/ 442 h 1191"/>
                  <a:gd name="T2" fmla="*/ 1393 w 1622"/>
                  <a:gd name="T3" fmla="*/ 165 h 1191"/>
                  <a:gd name="T4" fmla="*/ 1233 w 1622"/>
                  <a:gd name="T5" fmla="*/ 61 h 1191"/>
                  <a:gd name="T6" fmla="*/ 1485 w 1622"/>
                  <a:gd name="T7" fmla="*/ 347 h 1191"/>
                  <a:gd name="T8" fmla="*/ 1495 w 1622"/>
                  <a:gd name="T9" fmla="*/ 984 h 1191"/>
                  <a:gd name="T10" fmla="*/ 1352 w 1622"/>
                  <a:gd name="T11" fmla="*/ 1097 h 1191"/>
                  <a:gd name="T12" fmla="*/ 1145 w 1622"/>
                  <a:gd name="T13" fmla="*/ 1144 h 1191"/>
                  <a:gd name="T14" fmla="*/ 1150 w 1622"/>
                  <a:gd name="T15" fmla="*/ 1135 h 1191"/>
                  <a:gd name="T16" fmla="*/ 1264 w 1622"/>
                  <a:gd name="T17" fmla="*/ 380 h 1191"/>
                  <a:gd name="T18" fmla="*/ 1095 w 1622"/>
                  <a:gd name="T19" fmla="*/ 106 h 1191"/>
                  <a:gd name="T20" fmla="*/ 1257 w 1622"/>
                  <a:gd name="T21" fmla="*/ 444 h 1191"/>
                  <a:gd name="T22" fmla="*/ 1108 w 1622"/>
                  <a:gd name="T23" fmla="*/ 1149 h 1191"/>
                  <a:gd name="T24" fmla="*/ 1091 w 1622"/>
                  <a:gd name="T25" fmla="*/ 1150 h 1191"/>
                  <a:gd name="T26" fmla="*/ 799 w 1622"/>
                  <a:gd name="T27" fmla="*/ 1154 h 1191"/>
                  <a:gd name="T28" fmla="*/ 634 w 1622"/>
                  <a:gd name="T29" fmla="*/ 1150 h 1191"/>
                  <a:gd name="T30" fmla="*/ 511 w 1622"/>
                  <a:gd name="T31" fmla="*/ 284 h 1191"/>
                  <a:gd name="T32" fmla="*/ 698 w 1622"/>
                  <a:gd name="T33" fmla="*/ 60 h 1191"/>
                  <a:gd name="T34" fmla="*/ 476 w 1622"/>
                  <a:gd name="T35" fmla="*/ 289 h 1191"/>
                  <a:gd name="T36" fmla="*/ 586 w 1622"/>
                  <a:gd name="T37" fmla="*/ 1146 h 1191"/>
                  <a:gd name="T38" fmla="*/ 449 w 1622"/>
                  <a:gd name="T39" fmla="*/ 1113 h 1191"/>
                  <a:gd name="T40" fmla="*/ 236 w 1622"/>
                  <a:gd name="T41" fmla="*/ 986 h 1191"/>
                  <a:gd name="T42" fmla="*/ 94 w 1622"/>
                  <a:gd name="T43" fmla="*/ 801 h 1191"/>
                  <a:gd name="T44" fmla="*/ 39 w 1622"/>
                  <a:gd name="T45" fmla="*/ 558 h 1191"/>
                  <a:gd name="T46" fmla="*/ 132 w 1622"/>
                  <a:gd name="T47" fmla="*/ 192 h 1191"/>
                  <a:gd name="T48" fmla="*/ 376 w 1622"/>
                  <a:gd name="T49" fmla="*/ 33 h 1191"/>
                  <a:gd name="T50" fmla="*/ 200 w 1622"/>
                  <a:gd name="T51" fmla="*/ 55 h 1191"/>
                  <a:gd name="T52" fmla="*/ 57 w 1622"/>
                  <a:gd name="T53" fmla="*/ 273 h 1191"/>
                  <a:gd name="T54" fmla="*/ 30 w 1622"/>
                  <a:gd name="T55" fmla="*/ 694 h 1191"/>
                  <a:gd name="T56" fmla="*/ 198 w 1622"/>
                  <a:gd name="T57" fmla="*/ 987 h 1191"/>
                  <a:gd name="T58" fmla="*/ 195 w 1622"/>
                  <a:gd name="T59" fmla="*/ 989 h 1191"/>
                  <a:gd name="T60" fmla="*/ 482 w 1622"/>
                  <a:gd name="T61" fmla="*/ 1154 h 1191"/>
                  <a:gd name="T62" fmla="*/ 860 w 1622"/>
                  <a:gd name="T63" fmla="*/ 1187 h 1191"/>
                  <a:gd name="T64" fmla="*/ 1168 w 1622"/>
                  <a:gd name="T65" fmla="*/ 1174 h 1191"/>
                  <a:gd name="T66" fmla="*/ 1442 w 1622"/>
                  <a:gd name="T67" fmla="*/ 1093 h 1191"/>
                  <a:gd name="T68" fmla="*/ 1604 w 1622"/>
                  <a:gd name="T69" fmla="*/ 833 h 1191"/>
                  <a:gd name="T70" fmla="*/ 1622 w 1622"/>
                  <a:gd name="T71" fmla="*/ 741 h 1191"/>
                  <a:gd name="T72" fmla="*/ 1546 w 1622"/>
                  <a:gd name="T73" fmla="*/ 896 h 1191"/>
                  <a:gd name="T74" fmla="*/ 1527 w 1622"/>
                  <a:gd name="T75" fmla="*/ 4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2" h="1191">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9" name="Freeform 214"/>
              <p:cNvSpPr>
                <a:spLocks/>
              </p:cNvSpPr>
              <p:nvPr/>
            </p:nvSpPr>
            <p:spPr bwMode="auto">
              <a:xfrm>
                <a:off x="1408" y="1313"/>
                <a:ext cx="4828" cy="3361"/>
              </a:xfrm>
              <a:custGeom>
                <a:avLst/>
                <a:gdLst>
                  <a:gd name="T0" fmla="*/ 1990 w 2044"/>
                  <a:gd name="T1" fmla="*/ 928 h 1423"/>
                  <a:gd name="T2" fmla="*/ 1718 w 2044"/>
                  <a:gd name="T3" fmla="*/ 486 h 1423"/>
                  <a:gd name="T4" fmla="*/ 1530 w 2044"/>
                  <a:gd name="T5" fmla="*/ 423 h 1423"/>
                  <a:gd name="T6" fmla="*/ 1349 w 2044"/>
                  <a:gd name="T7" fmla="*/ 302 h 1423"/>
                  <a:gd name="T8" fmla="*/ 1121 w 2044"/>
                  <a:gd name="T9" fmla="*/ 283 h 1423"/>
                  <a:gd name="T10" fmla="*/ 1122 w 2044"/>
                  <a:gd name="T11" fmla="*/ 200 h 1423"/>
                  <a:gd name="T12" fmla="*/ 1237 w 2044"/>
                  <a:gd name="T13" fmla="*/ 260 h 1423"/>
                  <a:gd name="T14" fmla="*/ 1158 w 2044"/>
                  <a:gd name="T15" fmla="*/ 20 h 1423"/>
                  <a:gd name="T16" fmla="*/ 924 w 2044"/>
                  <a:gd name="T17" fmla="*/ 101 h 1423"/>
                  <a:gd name="T18" fmla="*/ 867 w 2044"/>
                  <a:gd name="T19" fmla="*/ 299 h 1423"/>
                  <a:gd name="T20" fmla="*/ 541 w 2044"/>
                  <a:gd name="T21" fmla="*/ 476 h 1423"/>
                  <a:gd name="T22" fmla="*/ 113 w 2044"/>
                  <a:gd name="T23" fmla="*/ 829 h 1423"/>
                  <a:gd name="T24" fmla="*/ 82 w 2044"/>
                  <a:gd name="T25" fmla="*/ 1423 h 1423"/>
                  <a:gd name="T26" fmla="*/ 1980 w 2044"/>
                  <a:gd name="T27" fmla="*/ 1423 h 1423"/>
                  <a:gd name="T28" fmla="*/ 2011 w 2044"/>
                  <a:gd name="T29" fmla="*/ 1347 h 1423"/>
                  <a:gd name="T30" fmla="*/ 1990 w 2044"/>
                  <a:gd name="T31" fmla="*/ 928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423">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0" name="Freeform 215"/>
              <p:cNvSpPr>
                <a:spLocks/>
              </p:cNvSpPr>
              <p:nvPr/>
            </p:nvSpPr>
            <p:spPr bwMode="auto">
              <a:xfrm>
                <a:off x="1559" y="2099"/>
                <a:ext cx="4424" cy="2575"/>
              </a:xfrm>
              <a:custGeom>
                <a:avLst/>
                <a:gdLst>
                  <a:gd name="T0" fmla="*/ 1869 w 1873"/>
                  <a:gd name="T1" fmla="*/ 755 h 1090"/>
                  <a:gd name="T2" fmla="*/ 1488 w 1873"/>
                  <a:gd name="T3" fmla="*/ 173 h 1090"/>
                  <a:gd name="T4" fmla="*/ 1203 w 1873"/>
                  <a:gd name="T5" fmla="*/ 61 h 1090"/>
                  <a:gd name="T6" fmla="*/ 522 w 1873"/>
                  <a:gd name="T7" fmla="*/ 198 h 1090"/>
                  <a:gd name="T8" fmla="*/ 148 w 1873"/>
                  <a:gd name="T9" fmla="*/ 1090 h 1090"/>
                  <a:gd name="T10" fmla="*/ 1801 w 1873"/>
                  <a:gd name="T11" fmla="*/ 1090 h 1090"/>
                  <a:gd name="T12" fmla="*/ 1869 w 1873"/>
                  <a:gd name="T13" fmla="*/ 755 h 1090"/>
                </a:gdLst>
                <a:ahLst/>
                <a:cxnLst>
                  <a:cxn ang="0">
                    <a:pos x="T0" y="T1"/>
                  </a:cxn>
                  <a:cxn ang="0">
                    <a:pos x="T2" y="T3"/>
                  </a:cxn>
                  <a:cxn ang="0">
                    <a:pos x="T4" y="T5"/>
                  </a:cxn>
                  <a:cxn ang="0">
                    <a:pos x="T6" y="T7"/>
                  </a:cxn>
                  <a:cxn ang="0">
                    <a:pos x="T8" y="T9"/>
                  </a:cxn>
                  <a:cxn ang="0">
                    <a:pos x="T10" y="T11"/>
                  </a:cxn>
                  <a:cxn ang="0">
                    <a:pos x="T12" y="T13"/>
                  </a:cxn>
                </a:cxnLst>
                <a:rect l="0" t="0" r="r" b="b"/>
                <a:pathLst>
                  <a:path w="1873" h="1090">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1" name="Freeform 216"/>
              <p:cNvSpPr>
                <a:spLocks/>
              </p:cNvSpPr>
              <p:nvPr/>
            </p:nvSpPr>
            <p:spPr bwMode="auto">
              <a:xfrm>
                <a:off x="2761" y="1407"/>
                <a:ext cx="2079" cy="1236"/>
              </a:xfrm>
              <a:custGeom>
                <a:avLst/>
                <a:gdLst>
                  <a:gd name="T0" fmla="*/ 880 w 880"/>
                  <a:gd name="T1" fmla="*/ 407 h 523"/>
                  <a:gd name="T2" fmla="*/ 509 w 880"/>
                  <a:gd name="T3" fmla="*/ 296 h 523"/>
                  <a:gd name="T4" fmla="*/ 646 w 880"/>
                  <a:gd name="T5" fmla="*/ 171 h 523"/>
                  <a:gd name="T6" fmla="*/ 569 w 880"/>
                  <a:gd name="T7" fmla="*/ 15 h 523"/>
                  <a:gd name="T8" fmla="*/ 377 w 880"/>
                  <a:gd name="T9" fmla="*/ 94 h 523"/>
                  <a:gd name="T10" fmla="*/ 346 w 880"/>
                  <a:gd name="T11" fmla="*/ 300 h 523"/>
                  <a:gd name="T12" fmla="*/ 168 w 880"/>
                  <a:gd name="T13" fmla="*/ 330 h 523"/>
                  <a:gd name="T14" fmla="*/ 0 w 880"/>
                  <a:gd name="T15" fmla="*/ 478 h 523"/>
                  <a:gd name="T16" fmla="*/ 248 w 880"/>
                  <a:gd name="T17" fmla="*/ 393 h 523"/>
                  <a:gd name="T18" fmla="*/ 283 w 880"/>
                  <a:gd name="T19" fmla="*/ 523 h 523"/>
                  <a:gd name="T20" fmla="*/ 486 w 880"/>
                  <a:gd name="T21" fmla="*/ 408 h 523"/>
                  <a:gd name="T22" fmla="*/ 722 w 880"/>
                  <a:gd name="T23" fmla="*/ 468 h 523"/>
                  <a:gd name="T24" fmla="*/ 681 w 880"/>
                  <a:gd name="T25" fmla="*/ 367 h 523"/>
                  <a:gd name="T26" fmla="*/ 880 w 880"/>
                  <a:gd name="T27" fmla="*/ 40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523">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2" name="Freeform 217"/>
              <p:cNvSpPr>
                <a:spLocks/>
              </p:cNvSpPr>
              <p:nvPr/>
            </p:nvSpPr>
            <p:spPr bwMode="auto">
              <a:xfrm>
                <a:off x="3520" y="1618"/>
                <a:ext cx="141" cy="682"/>
              </a:xfrm>
              <a:custGeom>
                <a:avLst/>
                <a:gdLst>
                  <a:gd name="T0" fmla="*/ 60 w 60"/>
                  <a:gd name="T1" fmla="*/ 0 h 289"/>
                  <a:gd name="T2" fmla="*/ 16 w 60"/>
                  <a:gd name="T3" fmla="*/ 113 h 289"/>
                  <a:gd name="T4" fmla="*/ 40 w 60"/>
                  <a:gd name="T5" fmla="*/ 289 h 289"/>
                  <a:gd name="T6" fmla="*/ 30 w 60"/>
                  <a:gd name="T7" fmla="*/ 115 h 289"/>
                  <a:gd name="T8" fmla="*/ 60 w 60"/>
                  <a:gd name="T9" fmla="*/ 0 h 289"/>
                </a:gdLst>
                <a:ahLst/>
                <a:cxnLst>
                  <a:cxn ang="0">
                    <a:pos x="T0" y="T1"/>
                  </a:cxn>
                  <a:cxn ang="0">
                    <a:pos x="T2" y="T3"/>
                  </a:cxn>
                  <a:cxn ang="0">
                    <a:pos x="T4" y="T5"/>
                  </a:cxn>
                  <a:cxn ang="0">
                    <a:pos x="T6" y="T7"/>
                  </a:cxn>
                  <a:cxn ang="0">
                    <a:pos x="T8" y="T9"/>
                  </a:cxn>
                </a:cxnLst>
                <a:rect l="0" t="0" r="r" b="b"/>
                <a:pathLst>
                  <a:path w="60" h="289">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3" name="Freeform 218"/>
              <p:cNvSpPr>
                <a:spLocks/>
              </p:cNvSpPr>
              <p:nvPr/>
            </p:nvSpPr>
            <p:spPr bwMode="auto">
              <a:xfrm>
                <a:off x="3947" y="2057"/>
                <a:ext cx="893" cy="290"/>
              </a:xfrm>
              <a:custGeom>
                <a:avLst/>
                <a:gdLst>
                  <a:gd name="T0" fmla="*/ 143 w 378"/>
                  <a:gd name="T1" fmla="*/ 2 h 123"/>
                  <a:gd name="T2" fmla="*/ 0 w 378"/>
                  <a:gd name="T3" fmla="*/ 24 h 123"/>
                  <a:gd name="T4" fmla="*/ 172 w 378"/>
                  <a:gd name="T5" fmla="*/ 21 h 123"/>
                  <a:gd name="T6" fmla="*/ 378 w 378"/>
                  <a:gd name="T7" fmla="*/ 123 h 123"/>
                  <a:gd name="T8" fmla="*/ 143 w 378"/>
                  <a:gd name="T9" fmla="*/ 2 h 123"/>
                </a:gdLst>
                <a:ahLst/>
                <a:cxnLst>
                  <a:cxn ang="0">
                    <a:pos x="T0" y="T1"/>
                  </a:cxn>
                  <a:cxn ang="0">
                    <a:pos x="T2" y="T3"/>
                  </a:cxn>
                  <a:cxn ang="0">
                    <a:pos x="T4" y="T5"/>
                  </a:cxn>
                  <a:cxn ang="0">
                    <a:pos x="T6" y="T7"/>
                  </a:cxn>
                  <a:cxn ang="0">
                    <a:pos x="T8" y="T9"/>
                  </a:cxn>
                </a:cxnLst>
                <a:rect l="0" t="0" r="r" b="b"/>
                <a:pathLst>
                  <a:path w="378" h="123">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4" name="Freeform 219"/>
              <p:cNvSpPr>
                <a:spLocks/>
              </p:cNvSpPr>
              <p:nvPr/>
            </p:nvSpPr>
            <p:spPr bwMode="auto">
              <a:xfrm>
                <a:off x="1970" y="2567"/>
                <a:ext cx="808" cy="2107"/>
              </a:xfrm>
              <a:custGeom>
                <a:avLst/>
                <a:gdLst>
                  <a:gd name="T0" fmla="*/ 126 w 342"/>
                  <a:gd name="T1" fmla="*/ 357 h 892"/>
                  <a:gd name="T2" fmla="*/ 342 w 342"/>
                  <a:gd name="T3" fmla="*/ 0 h 892"/>
                  <a:gd name="T4" fmla="*/ 48 w 342"/>
                  <a:gd name="T5" fmla="*/ 393 h 892"/>
                  <a:gd name="T6" fmla="*/ 24 w 342"/>
                  <a:gd name="T7" fmla="*/ 892 h 892"/>
                  <a:gd name="T8" fmla="*/ 112 w 342"/>
                  <a:gd name="T9" fmla="*/ 892 h 892"/>
                  <a:gd name="T10" fmla="*/ 126 w 342"/>
                  <a:gd name="T11" fmla="*/ 357 h 892"/>
                </a:gdLst>
                <a:ahLst/>
                <a:cxnLst>
                  <a:cxn ang="0">
                    <a:pos x="T0" y="T1"/>
                  </a:cxn>
                  <a:cxn ang="0">
                    <a:pos x="T2" y="T3"/>
                  </a:cxn>
                  <a:cxn ang="0">
                    <a:pos x="T4" y="T5"/>
                  </a:cxn>
                  <a:cxn ang="0">
                    <a:pos x="T6" y="T7"/>
                  </a:cxn>
                  <a:cxn ang="0">
                    <a:pos x="T8" y="T9"/>
                  </a:cxn>
                  <a:cxn ang="0">
                    <a:pos x="T10" y="T11"/>
                  </a:cxn>
                </a:cxnLst>
                <a:rect l="0" t="0" r="r" b="b"/>
                <a:pathLst>
                  <a:path w="342" h="892">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5" name="Freeform 220"/>
              <p:cNvSpPr>
                <a:spLocks/>
              </p:cNvSpPr>
              <p:nvPr/>
            </p:nvSpPr>
            <p:spPr bwMode="auto">
              <a:xfrm>
                <a:off x="1906" y="2543"/>
                <a:ext cx="907" cy="2131"/>
              </a:xfrm>
              <a:custGeom>
                <a:avLst/>
                <a:gdLst>
                  <a:gd name="T0" fmla="*/ 104 w 384"/>
                  <a:gd name="T1" fmla="*/ 320 h 902"/>
                  <a:gd name="T2" fmla="*/ 384 w 384"/>
                  <a:gd name="T3" fmla="*/ 0 h 902"/>
                  <a:gd name="T4" fmla="*/ 205 w 384"/>
                  <a:gd name="T5" fmla="*/ 117 h 902"/>
                  <a:gd name="T6" fmla="*/ 56 w 384"/>
                  <a:gd name="T7" fmla="*/ 425 h 902"/>
                  <a:gd name="T8" fmla="*/ 27 w 384"/>
                  <a:gd name="T9" fmla="*/ 902 h 902"/>
                  <a:gd name="T10" fmla="*/ 54 w 384"/>
                  <a:gd name="T11" fmla="*/ 902 h 902"/>
                  <a:gd name="T12" fmla="*/ 104 w 384"/>
                  <a:gd name="T13" fmla="*/ 320 h 902"/>
                </a:gdLst>
                <a:ahLst/>
                <a:cxnLst>
                  <a:cxn ang="0">
                    <a:pos x="T0" y="T1"/>
                  </a:cxn>
                  <a:cxn ang="0">
                    <a:pos x="T2" y="T3"/>
                  </a:cxn>
                  <a:cxn ang="0">
                    <a:pos x="T4" y="T5"/>
                  </a:cxn>
                  <a:cxn ang="0">
                    <a:pos x="T6" y="T7"/>
                  </a:cxn>
                  <a:cxn ang="0">
                    <a:pos x="T8" y="T9"/>
                  </a:cxn>
                  <a:cxn ang="0">
                    <a:pos x="T10" y="T11"/>
                  </a:cxn>
                  <a:cxn ang="0">
                    <a:pos x="T12" y="T13"/>
                  </a:cxn>
                </a:cxnLst>
                <a:rect l="0" t="0" r="r" b="b"/>
                <a:pathLst>
                  <a:path w="384" h="902">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6" name="Freeform 221"/>
              <p:cNvSpPr>
                <a:spLocks/>
              </p:cNvSpPr>
              <p:nvPr/>
            </p:nvSpPr>
            <p:spPr bwMode="auto">
              <a:xfrm>
                <a:off x="2601" y="2579"/>
                <a:ext cx="446" cy="2095"/>
              </a:xfrm>
              <a:custGeom>
                <a:avLst/>
                <a:gdLst>
                  <a:gd name="T0" fmla="*/ 122 w 189"/>
                  <a:gd name="T1" fmla="*/ 338 h 887"/>
                  <a:gd name="T2" fmla="*/ 188 w 189"/>
                  <a:gd name="T3" fmla="*/ 0 h 887"/>
                  <a:gd name="T4" fmla="*/ 41 w 189"/>
                  <a:gd name="T5" fmla="*/ 303 h 887"/>
                  <a:gd name="T6" fmla="*/ 63 w 189"/>
                  <a:gd name="T7" fmla="*/ 887 h 887"/>
                  <a:gd name="T8" fmla="*/ 189 w 189"/>
                  <a:gd name="T9" fmla="*/ 887 h 887"/>
                  <a:gd name="T10" fmla="*/ 122 w 189"/>
                  <a:gd name="T11" fmla="*/ 338 h 887"/>
                </a:gdLst>
                <a:ahLst/>
                <a:cxnLst>
                  <a:cxn ang="0">
                    <a:pos x="T0" y="T1"/>
                  </a:cxn>
                  <a:cxn ang="0">
                    <a:pos x="T2" y="T3"/>
                  </a:cxn>
                  <a:cxn ang="0">
                    <a:pos x="T4" y="T5"/>
                  </a:cxn>
                  <a:cxn ang="0">
                    <a:pos x="T6" y="T7"/>
                  </a:cxn>
                  <a:cxn ang="0">
                    <a:pos x="T8" y="T9"/>
                  </a:cxn>
                  <a:cxn ang="0">
                    <a:pos x="T10" y="T11"/>
                  </a:cxn>
                </a:cxnLst>
                <a:rect l="0" t="0" r="r" b="b"/>
                <a:pathLst>
                  <a:path w="189" h="887">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7" name="Freeform 222"/>
              <p:cNvSpPr>
                <a:spLocks/>
              </p:cNvSpPr>
              <p:nvPr/>
            </p:nvSpPr>
            <p:spPr bwMode="auto">
              <a:xfrm>
                <a:off x="2528" y="2534"/>
                <a:ext cx="590" cy="2140"/>
              </a:xfrm>
              <a:custGeom>
                <a:avLst/>
                <a:gdLst>
                  <a:gd name="T0" fmla="*/ 72 w 250"/>
                  <a:gd name="T1" fmla="*/ 378 h 906"/>
                  <a:gd name="T2" fmla="*/ 250 w 250"/>
                  <a:gd name="T3" fmla="*/ 0 h 906"/>
                  <a:gd name="T4" fmla="*/ 63 w 250"/>
                  <a:gd name="T5" fmla="*/ 306 h 906"/>
                  <a:gd name="T6" fmla="*/ 83 w 250"/>
                  <a:gd name="T7" fmla="*/ 906 h 906"/>
                  <a:gd name="T8" fmla="*/ 121 w 250"/>
                  <a:gd name="T9" fmla="*/ 906 h 906"/>
                  <a:gd name="T10" fmla="*/ 72 w 250"/>
                  <a:gd name="T11" fmla="*/ 378 h 906"/>
                </a:gdLst>
                <a:ahLst/>
                <a:cxnLst>
                  <a:cxn ang="0">
                    <a:pos x="T0" y="T1"/>
                  </a:cxn>
                  <a:cxn ang="0">
                    <a:pos x="T2" y="T3"/>
                  </a:cxn>
                  <a:cxn ang="0">
                    <a:pos x="T4" y="T5"/>
                  </a:cxn>
                  <a:cxn ang="0">
                    <a:pos x="T6" y="T7"/>
                  </a:cxn>
                  <a:cxn ang="0">
                    <a:pos x="T8" y="T9"/>
                  </a:cxn>
                  <a:cxn ang="0">
                    <a:pos x="T10" y="T11"/>
                  </a:cxn>
                </a:cxnLst>
                <a:rect l="0" t="0" r="r" b="b"/>
                <a:pathLst>
                  <a:path w="250" h="906">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8" name="Freeform 223"/>
              <p:cNvSpPr>
                <a:spLocks/>
              </p:cNvSpPr>
              <p:nvPr/>
            </p:nvSpPr>
            <p:spPr bwMode="auto">
              <a:xfrm>
                <a:off x="4228" y="2567"/>
                <a:ext cx="518" cy="2107"/>
              </a:xfrm>
              <a:custGeom>
                <a:avLst/>
                <a:gdLst>
                  <a:gd name="T0" fmla="*/ 219 w 219"/>
                  <a:gd name="T1" fmla="*/ 503 h 892"/>
                  <a:gd name="T2" fmla="*/ 212 w 219"/>
                  <a:gd name="T3" fmla="*/ 498 h 892"/>
                  <a:gd name="T4" fmla="*/ 216 w 219"/>
                  <a:gd name="T5" fmla="*/ 431 h 892"/>
                  <a:gd name="T6" fmla="*/ 165 w 219"/>
                  <a:gd name="T7" fmla="*/ 126 h 892"/>
                  <a:gd name="T8" fmla="*/ 0 w 219"/>
                  <a:gd name="T9" fmla="*/ 0 h 892"/>
                  <a:gd name="T10" fmla="*/ 124 w 219"/>
                  <a:gd name="T11" fmla="*/ 231 h 892"/>
                  <a:gd name="T12" fmla="*/ 132 w 219"/>
                  <a:gd name="T13" fmla="*/ 539 h 892"/>
                  <a:gd name="T14" fmla="*/ 130 w 219"/>
                  <a:gd name="T15" fmla="*/ 541 h 892"/>
                  <a:gd name="T16" fmla="*/ 72 w 219"/>
                  <a:gd name="T17" fmla="*/ 892 h 892"/>
                  <a:gd name="T18" fmla="*/ 180 w 219"/>
                  <a:gd name="T19" fmla="*/ 892 h 892"/>
                  <a:gd name="T20" fmla="*/ 191 w 219"/>
                  <a:gd name="T21" fmla="*/ 837 h 892"/>
                  <a:gd name="T22" fmla="*/ 219 w 219"/>
                  <a:gd name="T23" fmla="*/ 5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92">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9" name="Freeform 224"/>
              <p:cNvSpPr>
                <a:spLocks/>
              </p:cNvSpPr>
              <p:nvPr/>
            </p:nvSpPr>
            <p:spPr bwMode="auto">
              <a:xfrm>
                <a:off x="4169" y="2496"/>
                <a:ext cx="685" cy="2178"/>
              </a:xfrm>
              <a:custGeom>
                <a:avLst/>
                <a:gdLst>
                  <a:gd name="T0" fmla="*/ 247 w 290"/>
                  <a:gd name="T1" fmla="*/ 267 h 922"/>
                  <a:gd name="T2" fmla="*/ 0 w 290"/>
                  <a:gd name="T3" fmla="*/ 9 h 922"/>
                  <a:gd name="T4" fmla="*/ 210 w 290"/>
                  <a:gd name="T5" fmla="*/ 262 h 922"/>
                  <a:gd name="T6" fmla="*/ 211 w 290"/>
                  <a:gd name="T7" fmla="*/ 922 h 922"/>
                  <a:gd name="T8" fmla="*/ 250 w 290"/>
                  <a:gd name="T9" fmla="*/ 922 h 922"/>
                  <a:gd name="T10" fmla="*/ 247 w 290"/>
                  <a:gd name="T11" fmla="*/ 267 h 922"/>
                </a:gdLst>
                <a:ahLst/>
                <a:cxnLst>
                  <a:cxn ang="0">
                    <a:pos x="T0" y="T1"/>
                  </a:cxn>
                  <a:cxn ang="0">
                    <a:pos x="T2" y="T3"/>
                  </a:cxn>
                  <a:cxn ang="0">
                    <a:pos x="T4" y="T5"/>
                  </a:cxn>
                  <a:cxn ang="0">
                    <a:pos x="T6" y="T7"/>
                  </a:cxn>
                  <a:cxn ang="0">
                    <a:pos x="T8" y="T9"/>
                  </a:cxn>
                  <a:cxn ang="0">
                    <a:pos x="T10" y="T11"/>
                  </a:cxn>
                </a:cxnLst>
                <a:rect l="0" t="0" r="r" b="b"/>
                <a:pathLst>
                  <a:path w="290" h="922">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0" name="Freeform 225"/>
              <p:cNvSpPr>
                <a:spLocks/>
              </p:cNvSpPr>
              <p:nvPr/>
            </p:nvSpPr>
            <p:spPr bwMode="auto">
              <a:xfrm>
                <a:off x="4736" y="2574"/>
                <a:ext cx="1042" cy="2100"/>
              </a:xfrm>
              <a:custGeom>
                <a:avLst/>
                <a:gdLst>
                  <a:gd name="T0" fmla="*/ 365 w 441"/>
                  <a:gd name="T1" fmla="*/ 203 h 889"/>
                  <a:gd name="T2" fmla="*/ 209 w 441"/>
                  <a:gd name="T3" fmla="*/ 72 h 889"/>
                  <a:gd name="T4" fmla="*/ 0 w 441"/>
                  <a:gd name="T5" fmla="*/ 30 h 889"/>
                  <a:gd name="T6" fmla="*/ 280 w 441"/>
                  <a:gd name="T7" fmla="*/ 328 h 889"/>
                  <a:gd name="T8" fmla="*/ 289 w 441"/>
                  <a:gd name="T9" fmla="*/ 829 h 889"/>
                  <a:gd name="T10" fmla="*/ 276 w 441"/>
                  <a:gd name="T11" fmla="*/ 889 h 889"/>
                  <a:gd name="T12" fmla="*/ 371 w 441"/>
                  <a:gd name="T13" fmla="*/ 889 h 889"/>
                  <a:gd name="T14" fmla="*/ 383 w 441"/>
                  <a:gd name="T15" fmla="*/ 834 h 889"/>
                  <a:gd name="T16" fmla="*/ 365 w 441"/>
                  <a:gd name="T17" fmla="*/ 20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889">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1" name="Freeform 226"/>
              <p:cNvSpPr>
                <a:spLocks/>
              </p:cNvSpPr>
              <p:nvPr/>
            </p:nvSpPr>
            <p:spPr bwMode="auto">
              <a:xfrm>
                <a:off x="4861" y="2466"/>
                <a:ext cx="990" cy="2208"/>
              </a:xfrm>
              <a:custGeom>
                <a:avLst/>
                <a:gdLst>
                  <a:gd name="T0" fmla="*/ 357 w 419"/>
                  <a:gd name="T1" fmla="*/ 325 h 935"/>
                  <a:gd name="T2" fmla="*/ 196 w 419"/>
                  <a:gd name="T3" fmla="*/ 66 h 935"/>
                  <a:gd name="T4" fmla="*/ 0 w 419"/>
                  <a:gd name="T5" fmla="*/ 40 h 935"/>
                  <a:gd name="T6" fmla="*/ 272 w 419"/>
                  <a:gd name="T7" fmla="*/ 229 h 935"/>
                  <a:gd name="T8" fmla="*/ 377 w 419"/>
                  <a:gd name="T9" fmla="*/ 666 h 935"/>
                  <a:gd name="T10" fmla="*/ 320 w 419"/>
                  <a:gd name="T11" fmla="*/ 935 h 935"/>
                  <a:gd name="T12" fmla="*/ 359 w 419"/>
                  <a:gd name="T13" fmla="*/ 935 h 935"/>
                  <a:gd name="T14" fmla="*/ 386 w 419"/>
                  <a:gd name="T15" fmla="*/ 828 h 935"/>
                  <a:gd name="T16" fmla="*/ 357 w 419"/>
                  <a:gd name="T17" fmla="*/ 32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935">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0" name="Group 349"/>
            <p:cNvGrpSpPr/>
            <p:nvPr/>
          </p:nvGrpSpPr>
          <p:grpSpPr>
            <a:xfrm flipH="1">
              <a:off x="2055224" y="5313306"/>
              <a:ext cx="1134584" cy="955223"/>
              <a:chOff x="3900133" y="5425719"/>
              <a:chExt cx="1778554" cy="1449268"/>
            </a:xfrm>
          </p:grpSpPr>
          <p:sp>
            <p:nvSpPr>
              <p:cNvPr id="366" name="Freeform 244"/>
              <p:cNvSpPr>
                <a:spLocks/>
              </p:cNvSpPr>
              <p:nvPr/>
            </p:nvSpPr>
            <p:spPr bwMode="auto">
              <a:xfrm>
                <a:off x="3900133" y="5425719"/>
                <a:ext cx="1778554" cy="1449267"/>
              </a:xfrm>
              <a:custGeom>
                <a:avLst/>
                <a:gdLst/>
                <a:ahLst/>
                <a:cxnLst/>
                <a:rect l="l" t="t" r="r" b="b"/>
                <a:pathLst>
                  <a:path w="1778554" h="1407849">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7" name="Freeform 245"/>
              <p:cNvSpPr>
                <a:spLocks/>
              </p:cNvSpPr>
              <p:nvPr/>
            </p:nvSpPr>
            <p:spPr bwMode="auto">
              <a:xfrm>
                <a:off x="3983652" y="5722937"/>
                <a:ext cx="1620621" cy="1152049"/>
              </a:xfrm>
              <a:custGeom>
                <a:avLst/>
                <a:gdLst/>
                <a:ahLst/>
                <a:cxnLst/>
                <a:rect l="l" t="t" r="r" b="b"/>
                <a:pathLst>
                  <a:path w="1620621" h="1152049">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8" name="Freeform 246"/>
              <p:cNvSpPr>
                <a:spLocks/>
              </p:cNvSpPr>
              <p:nvPr/>
            </p:nvSpPr>
            <p:spPr bwMode="auto">
              <a:xfrm>
                <a:off x="4413283" y="5447624"/>
                <a:ext cx="783966" cy="467060"/>
              </a:xfrm>
              <a:custGeom>
                <a:avLst/>
                <a:gdLst>
                  <a:gd name="T0" fmla="*/ 341 w 420"/>
                  <a:gd name="T1" fmla="*/ 157 h 250"/>
                  <a:gd name="T2" fmla="*/ 255 w 420"/>
                  <a:gd name="T3" fmla="*/ 144 h 250"/>
                  <a:gd name="T4" fmla="*/ 240 w 420"/>
                  <a:gd name="T5" fmla="*/ 45 h 250"/>
                  <a:gd name="T6" fmla="*/ 148 w 420"/>
                  <a:gd name="T7" fmla="*/ 8 h 250"/>
                  <a:gd name="T8" fmla="*/ 112 w 420"/>
                  <a:gd name="T9" fmla="*/ 82 h 250"/>
                  <a:gd name="T10" fmla="*/ 177 w 420"/>
                  <a:gd name="T11" fmla="*/ 141 h 250"/>
                  <a:gd name="T12" fmla="*/ 0 w 420"/>
                  <a:gd name="T13" fmla="*/ 195 h 250"/>
                  <a:gd name="T14" fmla="*/ 95 w 420"/>
                  <a:gd name="T15" fmla="*/ 175 h 250"/>
                  <a:gd name="T16" fmla="*/ 75 w 420"/>
                  <a:gd name="T17" fmla="*/ 224 h 250"/>
                  <a:gd name="T18" fmla="*/ 188 w 420"/>
                  <a:gd name="T19" fmla="*/ 196 h 250"/>
                  <a:gd name="T20" fmla="*/ 285 w 420"/>
                  <a:gd name="T21" fmla="*/ 250 h 250"/>
                  <a:gd name="T22" fmla="*/ 301 w 420"/>
                  <a:gd name="T23" fmla="*/ 188 h 250"/>
                  <a:gd name="T24" fmla="*/ 420 w 420"/>
                  <a:gd name="T25" fmla="*/ 228 h 250"/>
                  <a:gd name="T26" fmla="*/ 341 w 420"/>
                  <a:gd name="T27" fmla="*/ 15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5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9" name="Freeform 247"/>
              <p:cNvSpPr>
                <a:spLocks/>
              </p:cNvSpPr>
              <p:nvPr/>
            </p:nvSpPr>
            <p:spPr bwMode="auto">
              <a:xfrm>
                <a:off x="4857425" y="5528233"/>
                <a:ext cx="53740" cy="257634"/>
              </a:xfrm>
              <a:custGeom>
                <a:avLst/>
                <a:gdLst>
                  <a:gd name="T0" fmla="*/ 0 w 29"/>
                  <a:gd name="T1" fmla="*/ 0 h 138"/>
                  <a:gd name="T2" fmla="*/ 15 w 29"/>
                  <a:gd name="T3" fmla="*/ 54 h 138"/>
                  <a:gd name="T4" fmla="*/ 10 w 29"/>
                  <a:gd name="T5" fmla="*/ 138 h 138"/>
                  <a:gd name="T6" fmla="*/ 21 w 29"/>
                  <a:gd name="T7" fmla="*/ 54 h 138"/>
                  <a:gd name="T8" fmla="*/ 0 w 29"/>
                  <a:gd name="T9" fmla="*/ 0 h 138"/>
                </a:gdLst>
                <a:ahLst/>
                <a:cxnLst>
                  <a:cxn ang="0">
                    <a:pos x="T0" y="T1"/>
                  </a:cxn>
                  <a:cxn ang="0">
                    <a:pos x="T2" y="T3"/>
                  </a:cxn>
                  <a:cxn ang="0">
                    <a:pos x="T4" y="T5"/>
                  </a:cxn>
                  <a:cxn ang="0">
                    <a:pos x="T6" y="T7"/>
                  </a:cxn>
                  <a:cxn ang="0">
                    <a:pos x="T8" y="T9"/>
                  </a:cxn>
                </a:cxnLst>
                <a:rect l="0" t="0" r="r" b="b"/>
                <a:pathLst>
                  <a:path w="29" h="138">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0" name="Freeform 248"/>
              <p:cNvSpPr>
                <a:spLocks/>
              </p:cNvSpPr>
              <p:nvPr/>
            </p:nvSpPr>
            <p:spPr bwMode="auto">
              <a:xfrm>
                <a:off x="4413283" y="5692613"/>
                <a:ext cx="335873" cy="108269"/>
              </a:xfrm>
              <a:custGeom>
                <a:avLst/>
                <a:gdLst>
                  <a:gd name="T0" fmla="*/ 112 w 180"/>
                  <a:gd name="T1" fmla="*/ 1 h 58"/>
                  <a:gd name="T2" fmla="*/ 0 w 180"/>
                  <a:gd name="T3" fmla="*/ 58 h 58"/>
                  <a:gd name="T4" fmla="*/ 99 w 180"/>
                  <a:gd name="T5" fmla="*/ 10 h 58"/>
                  <a:gd name="T6" fmla="*/ 180 w 180"/>
                  <a:gd name="T7" fmla="*/ 12 h 58"/>
                  <a:gd name="T8" fmla="*/ 112 w 180"/>
                  <a:gd name="T9" fmla="*/ 1 h 58"/>
                </a:gdLst>
                <a:ahLst/>
                <a:cxnLst>
                  <a:cxn ang="0">
                    <a:pos x="T0" y="T1"/>
                  </a:cxn>
                  <a:cxn ang="0">
                    <a:pos x="T2" y="T3"/>
                  </a:cxn>
                  <a:cxn ang="0">
                    <a:pos x="T4" y="T5"/>
                  </a:cxn>
                  <a:cxn ang="0">
                    <a:pos x="T6" y="T7"/>
                  </a:cxn>
                  <a:cxn ang="0">
                    <a:pos x="T8" y="T9"/>
                  </a:cxn>
                </a:cxnLst>
                <a:rect l="0" t="0" r="r" b="b"/>
                <a:pathLst>
                  <a:path w="180" h="58">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1" name="Freeform 251"/>
              <p:cNvSpPr>
                <a:spLocks/>
              </p:cNvSpPr>
              <p:nvPr/>
            </p:nvSpPr>
            <p:spPr bwMode="auto">
              <a:xfrm>
                <a:off x="5052476" y="5994504"/>
                <a:ext cx="189023" cy="880483"/>
              </a:xfrm>
              <a:custGeom>
                <a:avLst/>
                <a:gdLst/>
                <a:ahLst/>
                <a:cxnLst/>
                <a:rect l="l" t="t" r="r" b="b"/>
                <a:pathLst>
                  <a:path w="189023" h="880483">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2" name="Freeform 252"/>
              <p:cNvSpPr>
                <a:spLocks/>
              </p:cNvSpPr>
              <p:nvPr/>
            </p:nvSpPr>
            <p:spPr bwMode="auto">
              <a:xfrm>
                <a:off x="5062398" y="5980278"/>
                <a:ext cx="196539" cy="894708"/>
              </a:xfrm>
              <a:custGeom>
                <a:avLst/>
                <a:gdLst/>
                <a:ahLst/>
                <a:cxnLst/>
                <a:rect l="l" t="t" r="r" b="b"/>
                <a:pathLst>
                  <a:path w="196539" h="894708">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3" name="Freeform 253"/>
              <p:cNvSpPr>
                <a:spLocks/>
              </p:cNvSpPr>
              <p:nvPr/>
            </p:nvSpPr>
            <p:spPr bwMode="auto">
              <a:xfrm>
                <a:off x="4450427" y="5944715"/>
                <a:ext cx="194220" cy="930271"/>
              </a:xfrm>
              <a:custGeom>
                <a:avLst/>
                <a:gdLst/>
                <a:ahLst/>
                <a:cxnLst/>
                <a:rect l="l" t="t" r="r" b="b"/>
                <a:pathLst>
                  <a:path w="194220" h="930271">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4" name="Freeform 254"/>
              <p:cNvSpPr>
                <a:spLocks/>
              </p:cNvSpPr>
              <p:nvPr/>
            </p:nvSpPr>
            <p:spPr bwMode="auto">
              <a:xfrm>
                <a:off x="4421502" y="5931608"/>
                <a:ext cx="245464" cy="943378"/>
              </a:xfrm>
              <a:custGeom>
                <a:avLst/>
                <a:gdLst/>
                <a:ahLst/>
                <a:cxnLst/>
                <a:rect l="l" t="t" r="r" b="b"/>
                <a:pathLst>
                  <a:path w="245464" h="943378">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1" name="Group 350"/>
            <p:cNvGrpSpPr/>
            <p:nvPr/>
          </p:nvGrpSpPr>
          <p:grpSpPr>
            <a:xfrm>
              <a:off x="-1588" y="5362669"/>
              <a:ext cx="1522208" cy="1521243"/>
              <a:chOff x="-1588" y="5362669"/>
              <a:chExt cx="1522208" cy="1521243"/>
            </a:xfrm>
          </p:grpSpPr>
          <p:sp>
            <p:nvSpPr>
              <p:cNvPr id="359" name="Freeform 343"/>
              <p:cNvSpPr>
                <a:spLocks/>
              </p:cNvSpPr>
              <p:nvPr/>
            </p:nvSpPr>
            <p:spPr bwMode="auto">
              <a:xfrm>
                <a:off x="-1588" y="5362669"/>
                <a:ext cx="1522208" cy="1521243"/>
              </a:xfrm>
              <a:custGeom>
                <a:avLst/>
                <a:gdLst/>
                <a:ahLst/>
                <a:cxnLst/>
                <a:rect l="l" t="t" r="r" b="b"/>
                <a:pathLst>
                  <a:path w="1522208" h="1521243">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0" name="Freeform 344"/>
              <p:cNvSpPr>
                <a:spLocks/>
              </p:cNvSpPr>
              <p:nvPr/>
            </p:nvSpPr>
            <p:spPr bwMode="auto">
              <a:xfrm>
                <a:off x="-1588" y="5667284"/>
                <a:ext cx="1425345" cy="1216628"/>
              </a:xfrm>
              <a:custGeom>
                <a:avLst/>
                <a:gdLst/>
                <a:ahLst/>
                <a:cxnLst/>
                <a:rect l="l" t="t" r="r" b="b"/>
                <a:pathLst>
                  <a:path w="1425345" h="1216628">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1" name="Freeform 345"/>
              <p:cNvSpPr>
                <a:spLocks/>
              </p:cNvSpPr>
              <p:nvPr/>
            </p:nvSpPr>
            <p:spPr bwMode="auto">
              <a:xfrm>
                <a:off x="907409" y="5750479"/>
                <a:ext cx="488244" cy="1133433"/>
              </a:xfrm>
              <a:custGeom>
                <a:avLst/>
                <a:gdLst/>
                <a:ahLst/>
                <a:cxnLst/>
                <a:rect l="l" t="t" r="r" b="b"/>
                <a:pathLst>
                  <a:path w="488244" h="1133433">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2" name="Freeform 346"/>
              <p:cNvSpPr>
                <a:spLocks/>
              </p:cNvSpPr>
              <p:nvPr/>
            </p:nvSpPr>
            <p:spPr bwMode="auto">
              <a:xfrm>
                <a:off x="829495" y="5883222"/>
                <a:ext cx="371297" cy="967030"/>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3" name="Freeform 347"/>
              <p:cNvSpPr>
                <a:spLocks/>
              </p:cNvSpPr>
              <p:nvPr/>
            </p:nvSpPr>
            <p:spPr bwMode="auto">
              <a:xfrm>
                <a:off x="191754" y="5883222"/>
                <a:ext cx="168331" cy="925033"/>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4" name="Freeform 348"/>
              <p:cNvSpPr>
                <a:spLocks/>
              </p:cNvSpPr>
              <p:nvPr/>
            </p:nvSpPr>
            <p:spPr bwMode="auto">
              <a:xfrm>
                <a:off x="321611" y="5460466"/>
                <a:ext cx="578583" cy="369370"/>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5" name="Freeform 349"/>
              <p:cNvSpPr>
                <a:spLocks/>
              </p:cNvSpPr>
              <p:nvPr/>
            </p:nvSpPr>
            <p:spPr bwMode="auto">
              <a:xfrm>
                <a:off x="276883" y="5460466"/>
                <a:ext cx="490570" cy="412655"/>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2" name="Group 351"/>
            <p:cNvGrpSpPr/>
            <p:nvPr/>
          </p:nvGrpSpPr>
          <p:grpSpPr>
            <a:xfrm>
              <a:off x="1808901" y="5856153"/>
              <a:ext cx="1693951" cy="1019100"/>
              <a:chOff x="1623186" y="-214403"/>
              <a:chExt cx="1171187" cy="716005"/>
            </a:xfrm>
          </p:grpSpPr>
          <p:sp>
            <p:nvSpPr>
              <p:cNvPr id="353" name="Freeform 369"/>
              <p:cNvSpPr>
                <a:spLocks/>
              </p:cNvSpPr>
              <p:nvPr/>
            </p:nvSpPr>
            <p:spPr bwMode="auto">
              <a:xfrm>
                <a:off x="1623186" y="-214403"/>
                <a:ext cx="1171187" cy="716005"/>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4" name="Freeform 370"/>
              <p:cNvSpPr>
                <a:spLocks/>
              </p:cNvSpPr>
              <p:nvPr/>
            </p:nvSpPr>
            <p:spPr bwMode="auto">
              <a:xfrm>
                <a:off x="1937889" y="-65032"/>
                <a:ext cx="573870" cy="148095"/>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5" name="Freeform 371"/>
              <p:cNvSpPr>
                <a:spLocks/>
              </p:cNvSpPr>
              <p:nvPr/>
            </p:nvSpPr>
            <p:spPr bwMode="auto">
              <a:xfrm>
                <a:off x="1689829" y="-108344"/>
                <a:ext cx="1095906" cy="609946"/>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6" name="Freeform 372"/>
              <p:cNvSpPr>
                <a:spLocks noEditPoints="1"/>
              </p:cNvSpPr>
              <p:nvPr/>
            </p:nvSpPr>
            <p:spPr bwMode="auto">
              <a:xfrm>
                <a:off x="1672551" y="-39116"/>
                <a:ext cx="1072457" cy="540718"/>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7" name="Freeform 373"/>
              <p:cNvSpPr>
                <a:spLocks/>
              </p:cNvSpPr>
              <p:nvPr/>
            </p:nvSpPr>
            <p:spPr bwMode="auto">
              <a:xfrm>
                <a:off x="2085984" y="-156358"/>
                <a:ext cx="269040" cy="269040"/>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8" name="Freeform 374"/>
              <p:cNvSpPr>
                <a:spLocks/>
              </p:cNvSpPr>
              <p:nvPr/>
            </p:nvSpPr>
            <p:spPr bwMode="auto">
              <a:xfrm>
                <a:off x="2089686" y="-141548"/>
                <a:ext cx="287552" cy="262869"/>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grpSp>
        <p:nvGrpSpPr>
          <p:cNvPr id="422" name="Group 52"/>
          <p:cNvGrpSpPr>
            <a:grpSpLocks noChangeAspect="1"/>
          </p:cNvGrpSpPr>
          <p:nvPr/>
        </p:nvGrpSpPr>
        <p:grpSpPr bwMode="auto">
          <a:xfrm rot="19948164">
            <a:off x="369246" y="506291"/>
            <a:ext cx="892898" cy="1021771"/>
            <a:chOff x="4634" y="754"/>
            <a:chExt cx="1164" cy="1332"/>
          </a:xfrm>
        </p:grpSpPr>
        <p:sp>
          <p:nvSpPr>
            <p:cNvPr id="42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31" name="Group 52"/>
          <p:cNvGrpSpPr>
            <a:grpSpLocks noChangeAspect="1"/>
          </p:cNvGrpSpPr>
          <p:nvPr/>
        </p:nvGrpSpPr>
        <p:grpSpPr bwMode="auto">
          <a:xfrm rot="5825446">
            <a:off x="11635759" y="394369"/>
            <a:ext cx="408172" cy="467084"/>
            <a:chOff x="4634" y="754"/>
            <a:chExt cx="1164" cy="1332"/>
          </a:xfrm>
        </p:grpSpPr>
        <p:sp>
          <p:nvSpPr>
            <p:cNvPr id="432"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3"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4"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5"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6"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7"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8"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9"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40" name="Group 66"/>
          <p:cNvGrpSpPr>
            <a:grpSpLocks noChangeAspect="1"/>
          </p:cNvGrpSpPr>
          <p:nvPr/>
        </p:nvGrpSpPr>
        <p:grpSpPr bwMode="auto">
          <a:xfrm>
            <a:off x="23436" y="3048994"/>
            <a:ext cx="388175" cy="364678"/>
            <a:chOff x="3636" y="1964"/>
            <a:chExt cx="413" cy="388"/>
          </a:xfrm>
        </p:grpSpPr>
        <p:sp>
          <p:nvSpPr>
            <p:cNvPr id="44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2034904" y="828876"/>
            <a:ext cx="6058552" cy="3507549"/>
          </a:xfrm>
        </p:spPr>
        <p:txBody>
          <a:bodyPr anchor="ctr">
            <a:normAutofit/>
          </a:bodyPr>
          <a:lstStyle>
            <a:lvl1pPr algn="ctr">
              <a:defRPr sz="6000"/>
            </a:lvl1pPr>
          </a:lstStyle>
          <a:p>
            <a:r>
              <a:rPr lang="en-US"/>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1/17/2023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1/17/2023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1188720"/>
            <a:ext cx="3108960" cy="2286000"/>
          </a:xfrm>
        </p:spPr>
        <p:txBody>
          <a:bodyPr anchor="b">
            <a:normAutofit/>
          </a:bodyPr>
          <a:lstStyle>
            <a:lvl1pPr>
              <a:defRPr sz="3400" b="0"/>
            </a:lvl1pPr>
          </a:lstStyle>
          <a:p>
            <a:r>
              <a:rPr lang="en-US"/>
              <a:t>Click to edit Master title style</a:t>
            </a:r>
            <a:endParaRPr/>
          </a:p>
        </p:txBody>
      </p:sp>
      <p:sp>
        <p:nvSpPr>
          <p:cNvPr id="3" name="Content Placeholder 2"/>
          <p:cNvSpPr>
            <a:spLocks noGrp="1"/>
          </p:cNvSpPr>
          <p:nvPr>
            <p:ph idx="1"/>
          </p:nvPr>
        </p:nvSpPr>
        <p:spPr>
          <a:xfrm>
            <a:off x="4480560" y="457200"/>
            <a:ext cx="6675120" cy="5943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1/17/2023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1188720"/>
            <a:ext cx="3108960" cy="2286000"/>
          </a:xfrm>
        </p:spPr>
        <p:txBody>
          <a:bodyPr anchor="b">
            <a:normAutofit/>
          </a:bodyPr>
          <a:lstStyle>
            <a:lvl1pPr>
              <a:defRPr sz="3400" b="0"/>
            </a:lvl1pPr>
          </a:lstStyle>
          <a:p>
            <a:r>
              <a:rPr lang="en-US"/>
              <a:t>Click to edit Master title style</a:t>
            </a:r>
            <a:endParaRPr/>
          </a:p>
        </p:txBody>
      </p:sp>
      <p:sp>
        <p:nvSpPr>
          <p:cNvPr id="3" name="Picture Placeholder 2"/>
          <p:cNvSpPr>
            <a:spLocks noGrp="1"/>
          </p:cNvSpPr>
          <p:nvPr>
            <p:ph type="pic" idx="1"/>
          </p:nvPr>
        </p:nvSpPr>
        <p:spPr>
          <a:xfrm>
            <a:off x="4480560" y="457200"/>
            <a:ext cx="6675120" cy="5943600"/>
          </a:xfrm>
          <a:solidFill>
            <a:schemeClr val="bg1">
              <a:lumMod val="95000"/>
            </a:schemeClr>
          </a:solidFill>
        </p:spPr>
        <p:txBody>
          <a:bodyPr>
            <a:normAutofit/>
          </a:bodyPr>
          <a:lstStyle>
            <a:lvl1pPr marL="0" indent="0" algn="ctr">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1/17/2023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hyperlink" Target="http://www.dshs.state.tx.us/default.shtm"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oleObject" Target="../embeddings/oleObject1.bin"/><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vmlDrawing" Target="../drawings/vmlDrawing1.v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EE0F8"/>
            </a:gs>
            <a:gs pos="17000">
              <a:srgbClr val="BFEBFA"/>
            </a:gs>
            <a:gs pos="92000">
              <a:srgbClr val="FFFFFF"/>
            </a:gs>
            <a:gs pos="51000">
              <a:srgbClr val="DFF5FD"/>
            </a:gs>
          </a:gsLst>
          <a:lin ang="5400000" scaled="0"/>
        </a:gradFill>
        <a:effectLst/>
      </p:bgPr>
    </p:bg>
    <p:spTree>
      <p:nvGrpSpPr>
        <p:cNvPr id="1" name=""/>
        <p:cNvGrpSpPr/>
        <p:nvPr/>
      </p:nvGrpSpPr>
      <p:grpSpPr>
        <a:xfrm>
          <a:off x="0" y="0"/>
          <a:ext cx="0" cy="0"/>
          <a:chOff x="0" y="0"/>
          <a:chExt cx="0" cy="0"/>
        </a:xfrm>
      </p:grpSpPr>
      <p:sp>
        <p:nvSpPr>
          <p:cNvPr id="7" name="Freeform 50"/>
          <p:cNvSpPr>
            <a:spLocks/>
          </p:cNvSpPr>
          <p:nvPr/>
        </p:nvSpPr>
        <p:spPr bwMode="auto">
          <a:xfrm>
            <a:off x="8761412" y="5521528"/>
            <a:ext cx="3428760" cy="1336472"/>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a:p>
        </p:txBody>
      </p:sp>
      <p:sp>
        <p:nvSpPr>
          <p:cNvPr id="8" name="Freeform 51"/>
          <p:cNvSpPr>
            <a:spLocks/>
          </p:cNvSpPr>
          <p:nvPr/>
        </p:nvSpPr>
        <p:spPr bwMode="auto">
          <a:xfrm>
            <a:off x="0" y="5652178"/>
            <a:ext cx="11415151" cy="1205823"/>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p:spPr>
        <p:txBody>
          <a:bodyPr vert="horz" wrap="square" lIns="91440" tIns="45720" rIns="91440" bIns="45720" numCol="1" anchor="t" anchorCtr="0" compatLnSpc="1">
            <a:prstTxWarp prst="textNoShape">
              <a:avLst/>
            </a:prstTxWarp>
          </a:bodyPr>
          <a:lstStyle/>
          <a:p>
            <a:endParaRPr/>
          </a:p>
        </p:txBody>
      </p:sp>
      <p:sp>
        <p:nvSpPr>
          <p:cNvPr id="9" name="Freeform 51"/>
          <p:cNvSpPr>
            <a:spLocks/>
          </p:cNvSpPr>
          <p:nvPr/>
        </p:nvSpPr>
        <p:spPr bwMode="auto">
          <a:xfrm>
            <a:off x="-13749" y="5865035"/>
            <a:ext cx="11415151" cy="1004325"/>
          </a:xfrm>
          <a:custGeom>
            <a:avLst/>
            <a:gdLst>
              <a:gd name="connsiteX0" fmla="*/ 0 w 12079179"/>
              <a:gd name="connsiteY0" fmla="*/ 0 h 1741348"/>
              <a:gd name="connsiteX1" fmla="*/ 12079179 w 12079179"/>
              <a:gd name="connsiteY1" fmla="*/ 1741348 h 1741348"/>
              <a:gd name="connsiteX2" fmla="*/ 0 w 12079179"/>
              <a:gd name="connsiteY2" fmla="*/ 1741348 h 1741348"/>
              <a:gd name="connsiteX3" fmla="*/ 0 w 12079179"/>
              <a:gd name="connsiteY3" fmla="*/ 0 h 1741348"/>
              <a:gd name="connsiteX0" fmla="*/ 0 w 12079179"/>
              <a:gd name="connsiteY0" fmla="*/ 390824 h 2132172"/>
              <a:gd name="connsiteX1" fmla="*/ 12079179 w 12079179"/>
              <a:gd name="connsiteY1" fmla="*/ 2132172 h 2132172"/>
              <a:gd name="connsiteX2" fmla="*/ 0 w 12079179"/>
              <a:gd name="connsiteY2" fmla="*/ 2132172 h 2132172"/>
              <a:gd name="connsiteX3" fmla="*/ 0 w 12079179"/>
              <a:gd name="connsiteY3" fmla="*/ 390824 h 2132172"/>
              <a:gd name="connsiteX0" fmla="*/ 0 w 12079179"/>
              <a:gd name="connsiteY0" fmla="*/ 499104 h 2240452"/>
              <a:gd name="connsiteX1" fmla="*/ 12079179 w 12079179"/>
              <a:gd name="connsiteY1" fmla="*/ 2240452 h 2240452"/>
              <a:gd name="connsiteX2" fmla="*/ 0 w 12079179"/>
              <a:gd name="connsiteY2" fmla="*/ 2240452 h 2240452"/>
              <a:gd name="connsiteX3" fmla="*/ 0 w 12079179"/>
              <a:gd name="connsiteY3" fmla="*/ 499104 h 2240452"/>
              <a:gd name="connsiteX0" fmla="*/ 0 w 12079179"/>
              <a:gd name="connsiteY0" fmla="*/ 525643 h 2266991"/>
              <a:gd name="connsiteX1" fmla="*/ 12079179 w 12079179"/>
              <a:gd name="connsiteY1" fmla="*/ 2266991 h 2266991"/>
              <a:gd name="connsiteX2" fmla="*/ 0 w 12079179"/>
              <a:gd name="connsiteY2" fmla="*/ 2266991 h 2266991"/>
              <a:gd name="connsiteX3" fmla="*/ 0 w 12079179"/>
              <a:gd name="connsiteY3" fmla="*/ 525643 h 2266991"/>
              <a:gd name="connsiteX0" fmla="*/ 0 w 12079179"/>
              <a:gd name="connsiteY0" fmla="*/ 572389 h 2313737"/>
              <a:gd name="connsiteX1" fmla="*/ 12079179 w 12079179"/>
              <a:gd name="connsiteY1" fmla="*/ 2313737 h 2313737"/>
              <a:gd name="connsiteX2" fmla="*/ 0 w 12079179"/>
              <a:gd name="connsiteY2" fmla="*/ 2313737 h 2313737"/>
              <a:gd name="connsiteX3" fmla="*/ 0 w 12079179"/>
              <a:gd name="connsiteY3" fmla="*/ 572389 h 2313737"/>
            </a:gdLst>
            <a:ahLst/>
            <a:cxnLst>
              <a:cxn ang="0">
                <a:pos x="connsiteX0" y="connsiteY0"/>
              </a:cxn>
              <a:cxn ang="0">
                <a:pos x="connsiteX1" y="connsiteY1"/>
              </a:cxn>
              <a:cxn ang="0">
                <a:pos x="connsiteX2" y="connsiteY2"/>
              </a:cxn>
              <a:cxn ang="0">
                <a:pos x="connsiteX3" y="connsiteY3"/>
              </a:cxn>
            </a:cxnLst>
            <a:rect l="l" t="t"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a:p>
        </p:txBody>
      </p:sp>
      <p:grpSp>
        <p:nvGrpSpPr>
          <p:cNvPr id="10" name="Group 66"/>
          <p:cNvGrpSpPr>
            <a:grpSpLocks noChangeAspect="1"/>
          </p:cNvGrpSpPr>
          <p:nvPr/>
        </p:nvGrpSpPr>
        <p:grpSpPr bwMode="auto">
          <a:xfrm>
            <a:off x="11647687" y="947576"/>
            <a:ext cx="426645" cy="400819"/>
            <a:chOff x="3636" y="1964"/>
            <a:chExt cx="413" cy="388"/>
          </a:xfrm>
        </p:grpSpPr>
        <p:sp>
          <p:nvSpPr>
            <p:cNvPr id="1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9" name="Group 18"/>
          <p:cNvGrpSpPr/>
          <p:nvPr/>
        </p:nvGrpSpPr>
        <p:grpSpPr>
          <a:xfrm>
            <a:off x="11308927" y="6212029"/>
            <a:ext cx="875471" cy="645972"/>
            <a:chOff x="7344986" y="5566058"/>
            <a:chExt cx="1750940" cy="1291943"/>
          </a:xfrm>
        </p:grpSpPr>
        <p:sp>
          <p:nvSpPr>
            <p:cNvPr id="20" name="Freeform 99"/>
            <p:cNvSpPr>
              <a:spLocks/>
            </p:cNvSpPr>
            <p:nvPr/>
          </p:nvSpPr>
          <p:spPr bwMode="auto">
            <a:xfrm>
              <a:off x="7344986" y="5566058"/>
              <a:ext cx="1750940" cy="1291943"/>
            </a:xfrm>
            <a:custGeom>
              <a:avLst/>
              <a:gdLst>
                <a:gd name="T0" fmla="*/ 549 w 549"/>
                <a:gd name="T1" fmla="*/ 95 h 405"/>
                <a:gd name="T2" fmla="*/ 466 w 549"/>
                <a:gd name="T3" fmla="*/ 54 h 405"/>
                <a:gd name="T4" fmla="*/ 488 w 549"/>
                <a:gd name="T5" fmla="*/ 132 h 405"/>
                <a:gd name="T6" fmla="*/ 259 w 549"/>
                <a:gd name="T7" fmla="*/ 41 h 405"/>
                <a:gd name="T8" fmla="*/ 358 w 549"/>
                <a:gd name="T9" fmla="*/ 241 h 405"/>
                <a:gd name="T10" fmla="*/ 0 w 549"/>
                <a:gd name="T11" fmla="*/ 229 h 405"/>
                <a:gd name="T12" fmla="*/ 96 w 549"/>
                <a:gd name="T13" fmla="*/ 324 h 405"/>
                <a:gd name="T14" fmla="*/ 248 w 549"/>
                <a:gd name="T15" fmla="*/ 405 h 405"/>
                <a:gd name="T16" fmla="*/ 549 w 549"/>
                <a:gd name="T17" fmla="*/ 405 h 405"/>
                <a:gd name="T18" fmla="*/ 549 w 549"/>
                <a:gd name="T19" fmla="*/ 95 h 405"/>
                <a:gd name="T20" fmla="*/ 549 w 549"/>
                <a:gd name="T21" fmla="*/ 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100"/>
            <p:cNvSpPr>
              <a:spLocks/>
            </p:cNvSpPr>
            <p:nvPr/>
          </p:nvSpPr>
          <p:spPr bwMode="auto">
            <a:xfrm>
              <a:off x="7529935" y="5745606"/>
              <a:ext cx="1565991" cy="1112394"/>
            </a:xfrm>
            <a:custGeom>
              <a:avLst/>
              <a:gdLst>
                <a:gd name="T0" fmla="*/ 491 w 491"/>
                <a:gd name="T1" fmla="*/ 64 h 349"/>
                <a:gd name="T2" fmla="*/ 449 w 491"/>
                <a:gd name="T3" fmla="*/ 37 h 349"/>
                <a:gd name="T4" fmla="*/ 455 w 491"/>
                <a:gd name="T5" fmla="*/ 142 h 349"/>
                <a:gd name="T6" fmla="*/ 242 w 491"/>
                <a:gd name="T7" fmla="*/ 3 h 349"/>
                <a:gd name="T8" fmla="*/ 341 w 491"/>
                <a:gd name="T9" fmla="*/ 205 h 349"/>
                <a:gd name="T10" fmla="*/ 0 w 491"/>
                <a:gd name="T11" fmla="*/ 196 h 349"/>
                <a:gd name="T12" fmla="*/ 310 w 491"/>
                <a:gd name="T13" fmla="*/ 340 h 349"/>
                <a:gd name="T14" fmla="*/ 308 w 491"/>
                <a:gd name="T15" fmla="*/ 349 h 349"/>
                <a:gd name="T16" fmla="*/ 491 w 491"/>
                <a:gd name="T17" fmla="*/ 349 h 349"/>
                <a:gd name="T18" fmla="*/ 491 w 491"/>
                <a:gd name="T19" fmla="*/ 64 h 349"/>
                <a:gd name="T20" fmla="*/ 491 w 491"/>
                <a:gd name="T21" fmla="*/ 6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101"/>
            <p:cNvSpPr>
              <a:spLocks/>
            </p:cNvSpPr>
            <p:nvPr/>
          </p:nvSpPr>
          <p:spPr bwMode="auto">
            <a:xfrm>
              <a:off x="7988933" y="6516452"/>
              <a:ext cx="1106993" cy="217349"/>
            </a:xfrm>
            <a:custGeom>
              <a:avLst/>
              <a:gdLst>
                <a:gd name="T0" fmla="*/ 0 w 347"/>
                <a:gd name="T1" fmla="*/ 0 h 68"/>
                <a:gd name="T2" fmla="*/ 347 w 347"/>
                <a:gd name="T3" fmla="*/ 22 h 68"/>
                <a:gd name="T4" fmla="*/ 347 w 347"/>
                <a:gd name="T5" fmla="*/ 15 h 68"/>
                <a:gd name="T6" fmla="*/ 0 w 347"/>
                <a:gd name="T7" fmla="*/ 0 h 68"/>
              </a:gdLst>
              <a:ahLst/>
              <a:cxnLst>
                <a:cxn ang="0">
                  <a:pos x="T0" y="T1"/>
                </a:cxn>
                <a:cxn ang="0">
                  <a:pos x="T2" y="T3"/>
                </a:cxn>
                <a:cxn ang="0">
                  <a:pos x="T4" y="T5"/>
                </a:cxn>
                <a:cxn ang="0">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102"/>
            <p:cNvSpPr>
              <a:spLocks/>
            </p:cNvSpPr>
            <p:nvPr/>
          </p:nvSpPr>
          <p:spPr bwMode="auto">
            <a:xfrm>
              <a:off x="8805678" y="6670351"/>
              <a:ext cx="121499" cy="187649"/>
            </a:xfrm>
            <a:custGeom>
              <a:avLst/>
              <a:gdLst>
                <a:gd name="T0" fmla="*/ 38 w 38"/>
                <a:gd name="T1" fmla="*/ 0 h 59"/>
                <a:gd name="T2" fmla="*/ 0 w 38"/>
                <a:gd name="T3" fmla="*/ 59 h 59"/>
                <a:gd name="T4" fmla="*/ 10 w 38"/>
                <a:gd name="T5" fmla="*/ 59 h 59"/>
                <a:gd name="T6" fmla="*/ 38 w 38"/>
                <a:gd name="T7" fmla="*/ 0 h 59"/>
              </a:gdLst>
              <a:ahLst/>
              <a:cxnLst>
                <a:cxn ang="0">
                  <a:pos x="T0" y="T1"/>
                </a:cxn>
                <a:cxn ang="0">
                  <a:pos x="T2" y="T3"/>
                </a:cxn>
                <a:cxn ang="0">
                  <a:pos x="T4" y="T5"/>
                </a:cxn>
                <a:cxn ang="0">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103"/>
            <p:cNvSpPr>
              <a:spLocks/>
            </p:cNvSpPr>
            <p:nvPr/>
          </p:nvSpPr>
          <p:spPr bwMode="auto">
            <a:xfrm>
              <a:off x="9067576" y="6034505"/>
              <a:ext cx="28350" cy="93149"/>
            </a:xfrm>
            <a:custGeom>
              <a:avLst/>
              <a:gdLst>
                <a:gd name="T0" fmla="*/ 0 w 9"/>
                <a:gd name="T1" fmla="*/ 0 h 29"/>
                <a:gd name="T2" fmla="*/ 9 w 9"/>
                <a:gd name="T3" fmla="*/ 29 h 29"/>
                <a:gd name="T4" fmla="*/ 9 w 9"/>
                <a:gd name="T5" fmla="*/ 20 h 29"/>
                <a:gd name="T6" fmla="*/ 0 w 9"/>
                <a:gd name="T7" fmla="*/ 0 h 29"/>
              </a:gdLst>
              <a:ahLst/>
              <a:cxnLst>
                <a:cxn ang="0">
                  <a:pos x="T0" y="T1"/>
                </a:cxn>
                <a:cxn ang="0">
                  <a:pos x="T2" y="T3"/>
                </a:cxn>
                <a:cxn ang="0">
                  <a:pos x="T4" y="T5"/>
                </a:cxn>
                <a:cxn ang="0">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104"/>
            <p:cNvSpPr>
              <a:spLocks/>
            </p:cNvSpPr>
            <p:nvPr/>
          </p:nvSpPr>
          <p:spPr bwMode="auto">
            <a:xfrm>
              <a:off x="8489780" y="5872506"/>
              <a:ext cx="458997" cy="657446"/>
            </a:xfrm>
            <a:custGeom>
              <a:avLst/>
              <a:gdLst>
                <a:gd name="T0" fmla="*/ 142 w 144"/>
                <a:gd name="T1" fmla="*/ 206 h 206"/>
                <a:gd name="T2" fmla="*/ 0 w 144"/>
                <a:gd name="T3" fmla="*/ 0 h 206"/>
                <a:gd name="T4" fmla="*/ 142 w 144"/>
                <a:gd name="T5" fmla="*/ 206 h 206"/>
              </a:gdLst>
              <a:ahLst/>
              <a:cxnLst>
                <a:cxn ang="0">
                  <a:pos x="T0" y="T1"/>
                </a:cxn>
                <a:cxn ang="0">
                  <a:pos x="T2" y="T3"/>
                </a:cxn>
                <a:cxn ang="0">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6" name="Group 5"/>
          <p:cNvGrpSpPr>
            <a:grpSpLocks noChangeAspect="1"/>
          </p:cNvGrpSpPr>
          <p:nvPr/>
        </p:nvGrpSpPr>
        <p:grpSpPr bwMode="auto">
          <a:xfrm>
            <a:off x="2441" y="2873890"/>
            <a:ext cx="597228" cy="789302"/>
            <a:chOff x="2121" y="1060"/>
            <a:chExt cx="597" cy="789"/>
          </a:xfrm>
        </p:grpSpPr>
        <p:sp>
          <p:nvSpPr>
            <p:cNvPr id="27" name="Freeform 6"/>
            <p:cNvSpPr>
              <a:spLocks/>
            </p:cNvSpPr>
            <p:nvPr/>
          </p:nvSpPr>
          <p:spPr bwMode="auto">
            <a:xfrm>
              <a:off x="2121" y="1060"/>
              <a:ext cx="597" cy="789"/>
            </a:xfrm>
            <a:custGeom>
              <a:avLst/>
              <a:gdLst>
                <a:gd name="T0" fmla="*/ 147 w 253"/>
                <a:gd name="T1" fmla="*/ 295 h 334"/>
                <a:gd name="T2" fmla="*/ 111 w 253"/>
                <a:gd name="T3" fmla="*/ 271 h 334"/>
                <a:gd name="T4" fmla="*/ 238 w 253"/>
                <a:gd name="T5" fmla="*/ 234 h 334"/>
                <a:gd name="T6" fmla="*/ 124 w 253"/>
                <a:gd name="T7" fmla="*/ 191 h 334"/>
                <a:gd name="T8" fmla="*/ 253 w 253"/>
                <a:gd name="T9" fmla="*/ 77 h 334"/>
                <a:gd name="T10" fmla="*/ 76 w 253"/>
                <a:gd name="T11" fmla="*/ 110 h 334"/>
                <a:gd name="T12" fmla="*/ 80 w 253"/>
                <a:gd name="T13" fmla="*/ 0 h 334"/>
                <a:gd name="T14" fmla="*/ 0 w 253"/>
                <a:gd name="T15" fmla="*/ 83 h 334"/>
                <a:gd name="T16" fmla="*/ 0 w 253"/>
                <a:gd name="T17" fmla="*/ 254 h 334"/>
                <a:gd name="T18" fmla="*/ 147 w 253"/>
                <a:gd name="T19" fmla="*/ 29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7"/>
            <p:cNvSpPr>
              <a:spLocks/>
            </p:cNvSpPr>
            <p:nvPr/>
          </p:nvSpPr>
          <p:spPr bwMode="auto">
            <a:xfrm>
              <a:off x="2121" y="1114"/>
              <a:ext cx="541" cy="690"/>
            </a:xfrm>
            <a:custGeom>
              <a:avLst/>
              <a:gdLst>
                <a:gd name="T0" fmla="*/ 13 w 229"/>
                <a:gd name="T1" fmla="*/ 223 h 292"/>
                <a:gd name="T2" fmla="*/ 115 w 229"/>
                <a:gd name="T3" fmla="*/ 270 h 292"/>
                <a:gd name="T4" fmla="*/ 77 w 229"/>
                <a:gd name="T5" fmla="*/ 232 h 292"/>
                <a:gd name="T6" fmla="*/ 205 w 229"/>
                <a:gd name="T7" fmla="*/ 212 h 292"/>
                <a:gd name="T8" fmla="*/ 99 w 229"/>
                <a:gd name="T9" fmla="*/ 169 h 292"/>
                <a:gd name="T10" fmla="*/ 229 w 229"/>
                <a:gd name="T11" fmla="*/ 60 h 292"/>
                <a:gd name="T12" fmla="*/ 64 w 229"/>
                <a:gd name="T13" fmla="*/ 109 h 292"/>
                <a:gd name="T14" fmla="*/ 62 w 229"/>
                <a:gd name="T15" fmla="*/ 0 h 292"/>
                <a:gd name="T16" fmla="*/ 0 w 229"/>
                <a:gd name="T17" fmla="*/ 116 h 292"/>
                <a:gd name="T18" fmla="*/ 0 w 229"/>
                <a:gd name="T19" fmla="*/ 210 h 292"/>
                <a:gd name="T20" fmla="*/ 9 w 229"/>
                <a:gd name="T21" fmla="*/ 220 h 292"/>
                <a:gd name="T22" fmla="*/ 13 w 229"/>
                <a:gd name="T23" fmla="*/ 223 h 292"/>
                <a:gd name="T24" fmla="*/ 13 w 229"/>
                <a:gd name="T25" fmla="*/ 2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8"/>
            <p:cNvSpPr>
              <a:spLocks/>
            </p:cNvSpPr>
            <p:nvPr/>
          </p:nvSpPr>
          <p:spPr bwMode="auto">
            <a:xfrm>
              <a:off x="2164" y="1325"/>
              <a:ext cx="337" cy="293"/>
            </a:xfrm>
            <a:custGeom>
              <a:avLst/>
              <a:gdLst>
                <a:gd name="T0" fmla="*/ 0 w 143"/>
                <a:gd name="T1" fmla="*/ 124 h 124"/>
                <a:gd name="T2" fmla="*/ 143 w 143"/>
                <a:gd name="T3" fmla="*/ 0 h 124"/>
                <a:gd name="T4" fmla="*/ 0 w 143"/>
                <a:gd name="T5" fmla="*/ 124 h 124"/>
              </a:gdLst>
              <a:ahLst/>
              <a:cxnLst>
                <a:cxn ang="0">
                  <a:pos x="T0" y="T1"/>
                </a:cxn>
                <a:cxn ang="0">
                  <a:pos x="T2" y="T3"/>
                </a:cxn>
                <a:cxn ang="0">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9"/>
            <p:cNvSpPr>
              <a:spLocks/>
            </p:cNvSpPr>
            <p:nvPr/>
          </p:nvSpPr>
          <p:spPr bwMode="auto">
            <a:xfrm>
              <a:off x="2149" y="1226"/>
              <a:ext cx="74" cy="290"/>
            </a:xfrm>
            <a:custGeom>
              <a:avLst/>
              <a:gdLst>
                <a:gd name="T0" fmla="*/ 22 w 31"/>
                <a:gd name="T1" fmla="*/ 123 h 123"/>
                <a:gd name="T2" fmla="*/ 31 w 31"/>
                <a:gd name="T3" fmla="*/ 0 h 123"/>
                <a:gd name="T4" fmla="*/ 22 w 31"/>
                <a:gd name="T5" fmla="*/ 123 h 123"/>
              </a:gdLst>
              <a:ahLst/>
              <a:cxnLst>
                <a:cxn ang="0">
                  <a:pos x="T0" y="T1"/>
                </a:cxn>
                <a:cxn ang="0">
                  <a:pos x="T2" y="T3"/>
                </a:cxn>
                <a:cxn ang="0">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10"/>
            <p:cNvSpPr>
              <a:spLocks/>
            </p:cNvSpPr>
            <p:nvPr/>
          </p:nvSpPr>
          <p:spPr bwMode="auto">
            <a:xfrm>
              <a:off x="2121" y="1554"/>
              <a:ext cx="31" cy="28"/>
            </a:xfrm>
            <a:custGeom>
              <a:avLst/>
              <a:gdLst>
                <a:gd name="T0" fmla="*/ 13 w 13"/>
                <a:gd name="T1" fmla="*/ 12 h 12"/>
                <a:gd name="T2" fmla="*/ 0 w 13"/>
                <a:gd name="T3" fmla="*/ 0 h 12"/>
                <a:gd name="T4" fmla="*/ 0 w 13"/>
                <a:gd name="T5" fmla="*/ 3 h 12"/>
                <a:gd name="T6" fmla="*/ 13 w 13"/>
                <a:gd name="T7" fmla="*/ 12 h 12"/>
              </a:gdLst>
              <a:ahLst/>
              <a:cxnLst>
                <a:cxn ang="0">
                  <a:pos x="T0" y="T1"/>
                </a:cxn>
                <a:cxn ang="0">
                  <a:pos x="T2" y="T3"/>
                </a:cxn>
                <a:cxn ang="0">
                  <a:pos x="T4" y="T5"/>
                </a:cxn>
                <a:cxn ang="0">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11"/>
            <p:cNvSpPr>
              <a:spLocks/>
            </p:cNvSpPr>
            <p:nvPr/>
          </p:nvSpPr>
          <p:spPr bwMode="auto">
            <a:xfrm>
              <a:off x="2234" y="1559"/>
              <a:ext cx="286" cy="82"/>
            </a:xfrm>
            <a:custGeom>
              <a:avLst/>
              <a:gdLst>
                <a:gd name="T0" fmla="*/ 121 w 121"/>
                <a:gd name="T1" fmla="*/ 30 h 35"/>
                <a:gd name="T2" fmla="*/ 0 w 121"/>
                <a:gd name="T3" fmla="*/ 0 h 35"/>
                <a:gd name="T4" fmla="*/ 121 w 121"/>
                <a:gd name="T5" fmla="*/ 30 h 35"/>
              </a:gdLst>
              <a:ahLst/>
              <a:cxnLst>
                <a:cxn ang="0">
                  <a:pos x="T0" y="T1"/>
                </a:cxn>
                <a:cxn ang="0">
                  <a:pos x="T2" y="T3"/>
                </a:cxn>
                <a:cxn ang="0">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12"/>
            <p:cNvSpPr>
              <a:spLocks/>
            </p:cNvSpPr>
            <p:nvPr/>
          </p:nvSpPr>
          <p:spPr bwMode="auto">
            <a:xfrm>
              <a:off x="2173" y="1603"/>
              <a:ext cx="191" cy="147"/>
            </a:xfrm>
            <a:custGeom>
              <a:avLst/>
              <a:gdLst>
                <a:gd name="T0" fmla="*/ 0 w 81"/>
                <a:gd name="T1" fmla="*/ 0 h 62"/>
                <a:gd name="T2" fmla="*/ 81 w 81"/>
                <a:gd name="T3" fmla="*/ 62 h 62"/>
                <a:gd name="T4" fmla="*/ 0 w 81"/>
                <a:gd name="T5" fmla="*/ 0 h 62"/>
              </a:gdLst>
              <a:ahLst/>
              <a:cxnLst>
                <a:cxn ang="0">
                  <a:pos x="T0" y="T1"/>
                </a:cxn>
                <a:cxn ang="0">
                  <a:pos x="T2" y="T3"/>
                </a:cxn>
                <a:cxn ang="0">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4" name="Group 16"/>
          <p:cNvGrpSpPr>
            <a:grpSpLocks noChangeAspect="1"/>
          </p:cNvGrpSpPr>
          <p:nvPr/>
        </p:nvGrpSpPr>
        <p:grpSpPr bwMode="auto">
          <a:xfrm>
            <a:off x="139505" y="-13010"/>
            <a:ext cx="1382907" cy="804244"/>
            <a:chOff x="1922" y="1129"/>
            <a:chExt cx="987" cy="574"/>
          </a:xfrm>
        </p:grpSpPr>
        <p:sp>
          <p:nvSpPr>
            <p:cNvPr id="35" name="Freeform 34"/>
            <p:cNvSpPr>
              <a:spLocks/>
            </p:cNvSpPr>
            <p:nvPr/>
          </p:nvSpPr>
          <p:spPr bwMode="auto">
            <a:xfrm>
              <a:off x="1922" y="1129"/>
              <a:ext cx="262" cy="174"/>
            </a:xfrm>
            <a:custGeom>
              <a:avLst/>
              <a:gdLst>
                <a:gd name="T0" fmla="*/ 2 w 111"/>
                <a:gd name="T1" fmla="*/ 62 h 74"/>
                <a:gd name="T2" fmla="*/ 8 w 111"/>
                <a:gd name="T3" fmla="*/ 74 h 74"/>
                <a:gd name="T4" fmla="*/ 52 w 111"/>
                <a:gd name="T5" fmla="*/ 32 h 74"/>
                <a:gd name="T6" fmla="*/ 111 w 111"/>
                <a:gd name="T7" fmla="*/ 40 h 74"/>
                <a:gd name="T8" fmla="*/ 105 w 111"/>
                <a:gd name="T9" fmla="*/ 30 h 74"/>
                <a:gd name="T10" fmla="*/ 2 w 111"/>
                <a:gd name="T11" fmla="*/ 62 h 74"/>
              </a:gdLst>
              <a:ahLst/>
              <a:cxnLst>
                <a:cxn ang="0">
                  <a:pos x="T0" y="T1"/>
                </a:cxn>
                <a:cxn ang="0">
                  <a:pos x="T2" y="T3"/>
                </a:cxn>
                <a:cxn ang="0">
                  <a:pos x="T4" y="T5"/>
                </a:cxn>
                <a:cxn ang="0">
                  <a:pos x="T6" y="T7"/>
                </a:cxn>
                <a:cxn ang="0">
                  <a:pos x="T8" y="T9"/>
                </a:cxn>
                <a:cxn ang="0">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35"/>
            <p:cNvSpPr>
              <a:spLocks/>
            </p:cNvSpPr>
            <p:nvPr/>
          </p:nvSpPr>
          <p:spPr bwMode="auto">
            <a:xfrm>
              <a:off x="2066" y="1136"/>
              <a:ext cx="843" cy="567"/>
            </a:xfrm>
            <a:custGeom>
              <a:avLst/>
              <a:gdLst>
                <a:gd name="T0" fmla="*/ 5 w 357"/>
                <a:gd name="T1" fmla="*/ 71 h 240"/>
                <a:gd name="T2" fmla="*/ 13 w 357"/>
                <a:gd name="T3" fmla="*/ 143 h 240"/>
                <a:gd name="T4" fmla="*/ 61 w 357"/>
                <a:gd name="T5" fmla="*/ 194 h 240"/>
                <a:gd name="T6" fmla="*/ 62 w 357"/>
                <a:gd name="T7" fmla="*/ 146 h 240"/>
                <a:gd name="T8" fmla="*/ 175 w 357"/>
                <a:gd name="T9" fmla="*/ 240 h 240"/>
                <a:gd name="T10" fmla="*/ 155 w 357"/>
                <a:gd name="T11" fmla="*/ 109 h 240"/>
                <a:gd name="T12" fmla="*/ 357 w 357"/>
                <a:gd name="T13" fmla="*/ 181 h 240"/>
                <a:gd name="T14" fmla="*/ 319 w 357"/>
                <a:gd name="T15" fmla="*/ 110 h 240"/>
                <a:gd name="T16" fmla="*/ 211 w 357"/>
                <a:gd name="T17" fmla="*/ 13 h 240"/>
                <a:gd name="T18" fmla="*/ 229 w 357"/>
                <a:gd name="T19" fmla="*/ 0 h 240"/>
                <a:gd name="T20" fmla="*/ 27 w 357"/>
                <a:gd name="T21" fmla="*/ 0 h 240"/>
                <a:gd name="T22" fmla="*/ 7 w 357"/>
                <a:gd name="T23" fmla="*/ 64 h 240"/>
                <a:gd name="T24" fmla="*/ 5 w 357"/>
                <a:gd name="T25" fmla="*/ 71 h 240"/>
                <a:gd name="T26" fmla="*/ 5 w 357"/>
                <a:gd name="T27" fmla="*/ 7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36"/>
            <p:cNvSpPr>
              <a:spLocks/>
            </p:cNvSpPr>
            <p:nvPr/>
          </p:nvSpPr>
          <p:spPr bwMode="auto">
            <a:xfrm>
              <a:off x="2066" y="1136"/>
              <a:ext cx="775" cy="524"/>
            </a:xfrm>
            <a:custGeom>
              <a:avLst/>
              <a:gdLst>
                <a:gd name="T0" fmla="*/ 31 w 328"/>
                <a:gd name="T1" fmla="*/ 34 h 222"/>
                <a:gd name="T2" fmla="*/ 43 w 328"/>
                <a:gd name="T3" fmla="*/ 165 h 222"/>
                <a:gd name="T4" fmla="*/ 59 w 328"/>
                <a:gd name="T5" fmla="*/ 105 h 222"/>
                <a:gd name="T6" fmla="*/ 155 w 328"/>
                <a:gd name="T7" fmla="*/ 222 h 222"/>
                <a:gd name="T8" fmla="*/ 136 w 328"/>
                <a:gd name="T9" fmla="*/ 90 h 222"/>
                <a:gd name="T10" fmla="*/ 328 w 328"/>
                <a:gd name="T11" fmla="*/ 157 h 222"/>
                <a:gd name="T12" fmla="*/ 178 w 328"/>
                <a:gd name="T13" fmla="*/ 19 h 222"/>
                <a:gd name="T14" fmla="*/ 195 w 328"/>
                <a:gd name="T15" fmla="*/ 0 h 222"/>
                <a:gd name="T16" fmla="*/ 43 w 328"/>
                <a:gd name="T17" fmla="*/ 0 h 222"/>
                <a:gd name="T18" fmla="*/ 31 w 328"/>
                <a:gd name="T19" fmla="*/ 30 h 222"/>
                <a:gd name="T20" fmla="*/ 31 w 328"/>
                <a:gd name="T21" fmla="*/ 34 h 222"/>
                <a:gd name="T22" fmla="*/ 31 w 328"/>
                <a:gd name="T23"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37"/>
            <p:cNvSpPr>
              <a:spLocks/>
            </p:cNvSpPr>
            <p:nvPr/>
          </p:nvSpPr>
          <p:spPr bwMode="auto">
            <a:xfrm>
              <a:off x="2170" y="1159"/>
              <a:ext cx="498" cy="225"/>
            </a:xfrm>
            <a:custGeom>
              <a:avLst/>
              <a:gdLst>
                <a:gd name="T0" fmla="*/ 0 w 211"/>
                <a:gd name="T1" fmla="*/ 22 h 95"/>
                <a:gd name="T2" fmla="*/ 211 w 211"/>
                <a:gd name="T3" fmla="*/ 95 h 95"/>
                <a:gd name="T4" fmla="*/ 0 w 211"/>
                <a:gd name="T5" fmla="*/ 22 h 95"/>
              </a:gdLst>
              <a:ahLst/>
              <a:cxnLst>
                <a:cxn ang="0">
                  <a:pos x="T0" y="T1"/>
                </a:cxn>
                <a:cxn ang="0">
                  <a:pos x="T2" y="T3"/>
                </a:cxn>
                <a:cxn ang="0">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38"/>
            <p:cNvSpPr>
              <a:spLocks/>
            </p:cNvSpPr>
            <p:nvPr/>
          </p:nvSpPr>
          <p:spPr bwMode="auto">
            <a:xfrm>
              <a:off x="2293" y="1136"/>
              <a:ext cx="71" cy="56"/>
            </a:xfrm>
            <a:custGeom>
              <a:avLst/>
              <a:gdLst>
                <a:gd name="T0" fmla="*/ 0 w 30"/>
                <a:gd name="T1" fmla="*/ 24 h 24"/>
                <a:gd name="T2" fmla="*/ 30 w 30"/>
                <a:gd name="T3" fmla="*/ 0 h 24"/>
                <a:gd name="T4" fmla="*/ 22 w 30"/>
                <a:gd name="T5" fmla="*/ 0 h 24"/>
                <a:gd name="T6" fmla="*/ 0 w 30"/>
                <a:gd name="T7" fmla="*/ 24 h 24"/>
              </a:gdLst>
              <a:ahLst/>
              <a:cxnLst>
                <a:cxn ang="0">
                  <a:pos x="T0" y="T1"/>
                </a:cxn>
                <a:cxn ang="0">
                  <a:pos x="T2" y="T3"/>
                </a:cxn>
                <a:cxn ang="0">
                  <a:pos x="T4" y="T5"/>
                </a:cxn>
                <a:cxn ang="0">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 name="Freeform 39"/>
            <p:cNvSpPr>
              <a:spLocks/>
            </p:cNvSpPr>
            <p:nvPr/>
          </p:nvSpPr>
          <p:spPr bwMode="auto">
            <a:xfrm>
              <a:off x="2201" y="1136"/>
              <a:ext cx="9" cy="28"/>
            </a:xfrm>
            <a:custGeom>
              <a:avLst/>
              <a:gdLst>
                <a:gd name="T0" fmla="*/ 1 w 4"/>
                <a:gd name="T1" fmla="*/ 12 h 12"/>
                <a:gd name="T2" fmla="*/ 4 w 4"/>
                <a:gd name="T3" fmla="*/ 0 h 12"/>
                <a:gd name="T4" fmla="*/ 1 w 4"/>
                <a:gd name="T5" fmla="*/ 0 h 12"/>
                <a:gd name="T6" fmla="*/ 1 w 4"/>
                <a:gd name="T7" fmla="*/ 12 h 12"/>
              </a:gdLst>
              <a:ahLst/>
              <a:cxnLst>
                <a:cxn ang="0">
                  <a:pos x="T0" y="T1"/>
                </a:cxn>
                <a:cxn ang="0">
                  <a:pos x="T2" y="T3"/>
                </a:cxn>
                <a:cxn ang="0">
                  <a:pos x="T4" y="T5"/>
                </a:cxn>
                <a:cxn ang="0">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 name="Freeform 40"/>
            <p:cNvSpPr>
              <a:spLocks/>
            </p:cNvSpPr>
            <p:nvPr/>
          </p:nvSpPr>
          <p:spPr bwMode="auto">
            <a:xfrm>
              <a:off x="2142" y="1228"/>
              <a:ext cx="54" cy="210"/>
            </a:xfrm>
            <a:custGeom>
              <a:avLst/>
              <a:gdLst>
                <a:gd name="T0" fmla="*/ 3 w 23"/>
                <a:gd name="T1" fmla="*/ 89 h 89"/>
                <a:gd name="T2" fmla="*/ 23 w 23"/>
                <a:gd name="T3" fmla="*/ 0 h 89"/>
                <a:gd name="T4" fmla="*/ 3 w 23"/>
                <a:gd name="T5" fmla="*/ 89 h 89"/>
              </a:gdLst>
              <a:ahLst/>
              <a:cxnLst>
                <a:cxn ang="0">
                  <a:pos x="T0" y="T1"/>
                </a:cxn>
                <a:cxn ang="0">
                  <a:pos x="T2" y="T3"/>
                </a:cxn>
                <a:cxn ang="0">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41"/>
            <p:cNvSpPr>
              <a:spLocks/>
            </p:cNvSpPr>
            <p:nvPr/>
          </p:nvSpPr>
          <p:spPr bwMode="auto">
            <a:xfrm>
              <a:off x="2229" y="1249"/>
              <a:ext cx="139" cy="340"/>
            </a:xfrm>
            <a:custGeom>
              <a:avLst/>
              <a:gdLst>
                <a:gd name="T0" fmla="*/ 16 w 59"/>
                <a:gd name="T1" fmla="*/ 0 h 144"/>
                <a:gd name="T2" fmla="*/ 59 w 59"/>
                <a:gd name="T3" fmla="*/ 144 h 144"/>
                <a:gd name="T4" fmla="*/ 16 w 59"/>
                <a:gd name="T5" fmla="*/ 0 h 144"/>
              </a:gdLst>
              <a:ahLst/>
              <a:cxnLst>
                <a:cxn ang="0">
                  <a:pos x="T0" y="T1"/>
                </a:cxn>
                <a:cxn ang="0">
                  <a:pos x="T2" y="T3"/>
                </a:cxn>
                <a:cxn ang="0">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3" name="Group 28"/>
          <p:cNvGrpSpPr>
            <a:grpSpLocks noChangeAspect="1"/>
          </p:cNvGrpSpPr>
          <p:nvPr/>
        </p:nvGrpSpPr>
        <p:grpSpPr bwMode="auto">
          <a:xfrm>
            <a:off x="0" y="5007562"/>
            <a:ext cx="687853" cy="1147722"/>
            <a:chOff x="1901" y="2020"/>
            <a:chExt cx="1059" cy="1767"/>
          </a:xfrm>
        </p:grpSpPr>
        <p:sp>
          <p:nvSpPr>
            <p:cNvPr id="44" name="Freeform 29"/>
            <p:cNvSpPr>
              <a:spLocks/>
            </p:cNvSpPr>
            <p:nvPr/>
          </p:nvSpPr>
          <p:spPr bwMode="auto">
            <a:xfrm>
              <a:off x="1901" y="2020"/>
              <a:ext cx="1059" cy="1640"/>
            </a:xfrm>
            <a:custGeom>
              <a:avLst/>
              <a:gdLst>
                <a:gd name="T0" fmla="*/ 364 w 448"/>
                <a:gd name="T1" fmla="*/ 542 h 694"/>
                <a:gd name="T2" fmla="*/ 247 w 448"/>
                <a:gd name="T3" fmla="*/ 548 h 694"/>
                <a:gd name="T4" fmla="*/ 438 w 448"/>
                <a:gd name="T5" fmla="*/ 267 h 694"/>
                <a:gd name="T6" fmla="*/ 233 w 448"/>
                <a:gd name="T7" fmla="*/ 359 h 694"/>
                <a:gd name="T8" fmla="*/ 164 w 448"/>
                <a:gd name="T9" fmla="*/ 0 h 694"/>
                <a:gd name="T10" fmla="*/ 46 w 448"/>
                <a:gd name="T11" fmla="*/ 324 h 694"/>
                <a:gd name="T12" fmla="*/ 0 w 448"/>
                <a:gd name="T13" fmla="*/ 276 h 694"/>
                <a:gd name="T14" fmla="*/ 0 w 448"/>
                <a:gd name="T15" fmla="*/ 599 h 694"/>
                <a:gd name="T16" fmla="*/ 78 w 448"/>
                <a:gd name="T17" fmla="*/ 614 h 694"/>
                <a:gd name="T18" fmla="*/ 364 w 448"/>
                <a:gd name="T19" fmla="*/ 5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30"/>
            <p:cNvSpPr>
              <a:spLocks/>
            </p:cNvSpPr>
            <p:nvPr/>
          </p:nvSpPr>
          <p:spPr bwMode="auto">
            <a:xfrm>
              <a:off x="1901" y="2136"/>
              <a:ext cx="952" cy="1365"/>
            </a:xfrm>
            <a:custGeom>
              <a:avLst/>
              <a:gdLst>
                <a:gd name="T0" fmla="*/ 31 w 403"/>
                <a:gd name="T1" fmla="*/ 531 h 578"/>
                <a:gd name="T2" fmla="*/ 294 w 403"/>
                <a:gd name="T3" fmla="*/ 522 h 578"/>
                <a:gd name="T4" fmla="*/ 163 w 403"/>
                <a:gd name="T5" fmla="*/ 503 h 578"/>
                <a:gd name="T6" fmla="*/ 403 w 403"/>
                <a:gd name="T7" fmla="*/ 271 h 578"/>
                <a:gd name="T8" fmla="*/ 197 w 403"/>
                <a:gd name="T9" fmla="*/ 347 h 578"/>
                <a:gd name="T10" fmla="*/ 171 w 403"/>
                <a:gd name="T11" fmla="*/ 0 h 578"/>
                <a:gd name="T12" fmla="*/ 60 w 403"/>
                <a:gd name="T13" fmla="*/ 326 h 578"/>
                <a:gd name="T14" fmla="*/ 0 w 403"/>
                <a:gd name="T15" fmla="*/ 271 h 578"/>
                <a:gd name="T16" fmla="*/ 0 w 403"/>
                <a:gd name="T17" fmla="*/ 516 h 578"/>
                <a:gd name="T18" fmla="*/ 24 w 403"/>
                <a:gd name="T19" fmla="*/ 527 h 578"/>
                <a:gd name="T20" fmla="*/ 31 w 403"/>
                <a:gd name="T21" fmla="*/ 531 h 578"/>
                <a:gd name="T22" fmla="*/ 31 w 403"/>
                <a:gd name="T23" fmla="*/ 53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31"/>
            <p:cNvSpPr>
              <a:spLocks/>
            </p:cNvSpPr>
            <p:nvPr/>
          </p:nvSpPr>
          <p:spPr bwMode="auto">
            <a:xfrm>
              <a:off x="1993" y="2495"/>
              <a:ext cx="314" cy="853"/>
            </a:xfrm>
            <a:custGeom>
              <a:avLst/>
              <a:gdLst>
                <a:gd name="T0" fmla="*/ 0 w 133"/>
                <a:gd name="T1" fmla="*/ 361 h 361"/>
                <a:gd name="T2" fmla="*/ 125 w 133"/>
                <a:gd name="T3" fmla="*/ 0 h 361"/>
                <a:gd name="T4" fmla="*/ 0 w 133"/>
                <a:gd name="T5" fmla="*/ 361 h 361"/>
              </a:gdLst>
              <a:ahLst/>
              <a:cxnLst>
                <a:cxn ang="0">
                  <a:pos x="T0" y="T1"/>
                </a:cxn>
                <a:cxn ang="0">
                  <a:pos x="T2" y="T3"/>
                </a:cxn>
                <a:cxn ang="0">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32"/>
            <p:cNvSpPr>
              <a:spLocks/>
            </p:cNvSpPr>
            <p:nvPr/>
          </p:nvSpPr>
          <p:spPr bwMode="auto">
            <a:xfrm>
              <a:off x="2151" y="2949"/>
              <a:ext cx="542" cy="290"/>
            </a:xfrm>
            <a:custGeom>
              <a:avLst/>
              <a:gdLst>
                <a:gd name="T0" fmla="*/ 0 w 229"/>
                <a:gd name="T1" fmla="*/ 105 h 123"/>
                <a:gd name="T2" fmla="*/ 229 w 229"/>
                <a:gd name="T3" fmla="*/ 0 h 123"/>
                <a:gd name="T4" fmla="*/ 0 w 229"/>
                <a:gd name="T5" fmla="*/ 105 h 123"/>
              </a:gdLst>
              <a:ahLst/>
              <a:cxnLst>
                <a:cxn ang="0">
                  <a:pos x="T0" y="T1"/>
                </a:cxn>
                <a:cxn ang="0">
                  <a:pos x="T2" y="T3"/>
                </a:cxn>
                <a:cxn ang="0">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33"/>
            <p:cNvSpPr>
              <a:spLocks/>
            </p:cNvSpPr>
            <p:nvPr/>
          </p:nvSpPr>
          <p:spPr bwMode="auto">
            <a:xfrm>
              <a:off x="2071" y="3341"/>
              <a:ext cx="359" cy="87"/>
            </a:xfrm>
            <a:custGeom>
              <a:avLst/>
              <a:gdLst>
                <a:gd name="T0" fmla="*/ 0 w 152"/>
                <a:gd name="T1" fmla="*/ 0 h 37"/>
                <a:gd name="T2" fmla="*/ 152 w 152"/>
                <a:gd name="T3" fmla="*/ 31 h 37"/>
                <a:gd name="T4" fmla="*/ 0 w 152"/>
                <a:gd name="T5" fmla="*/ 0 h 37"/>
              </a:gdLst>
              <a:ahLst/>
              <a:cxnLst>
                <a:cxn ang="0">
                  <a:pos x="T0" y="T1"/>
                </a:cxn>
                <a:cxn ang="0">
                  <a:pos x="T2" y="T3"/>
                </a:cxn>
                <a:cxn ang="0">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9" name="Freeform 34"/>
            <p:cNvSpPr>
              <a:spLocks/>
            </p:cNvSpPr>
            <p:nvPr/>
          </p:nvSpPr>
          <p:spPr bwMode="auto">
            <a:xfrm>
              <a:off x="1901" y="3034"/>
              <a:ext cx="144" cy="137"/>
            </a:xfrm>
            <a:custGeom>
              <a:avLst/>
              <a:gdLst>
                <a:gd name="T0" fmla="*/ 61 w 61"/>
                <a:gd name="T1" fmla="*/ 58 h 58"/>
                <a:gd name="T2" fmla="*/ 0 w 61"/>
                <a:gd name="T3" fmla="*/ 0 h 58"/>
                <a:gd name="T4" fmla="*/ 0 w 61"/>
                <a:gd name="T5" fmla="*/ 12 h 58"/>
                <a:gd name="T6" fmla="*/ 61 w 61"/>
                <a:gd name="T7" fmla="*/ 58 h 58"/>
              </a:gdLst>
              <a:ahLst/>
              <a:cxnLst>
                <a:cxn ang="0">
                  <a:pos x="T0" y="T1"/>
                </a:cxn>
                <a:cxn ang="0">
                  <a:pos x="T2" y="T3"/>
                </a:cxn>
                <a:cxn ang="0">
                  <a:pos x="T4" y="T5"/>
                </a:cxn>
                <a:cxn ang="0">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0" name="Freeform 35"/>
            <p:cNvSpPr>
              <a:spLocks/>
            </p:cNvSpPr>
            <p:nvPr/>
          </p:nvSpPr>
          <p:spPr bwMode="auto">
            <a:xfrm>
              <a:off x="1901" y="3279"/>
              <a:ext cx="113" cy="40"/>
            </a:xfrm>
            <a:custGeom>
              <a:avLst/>
              <a:gdLst>
                <a:gd name="T0" fmla="*/ 48 w 48"/>
                <a:gd name="T1" fmla="*/ 15 h 17"/>
                <a:gd name="T2" fmla="*/ 0 w 48"/>
                <a:gd name="T3" fmla="*/ 0 h 17"/>
                <a:gd name="T4" fmla="*/ 0 w 48"/>
                <a:gd name="T5" fmla="*/ 6 h 17"/>
                <a:gd name="T6" fmla="*/ 48 w 48"/>
                <a:gd name="T7" fmla="*/ 15 h 17"/>
              </a:gdLst>
              <a:ahLst/>
              <a:cxnLst>
                <a:cxn ang="0">
                  <a:pos x="T0" y="T1"/>
                </a:cxn>
                <a:cxn ang="0">
                  <a:pos x="T2" y="T3"/>
                </a:cxn>
                <a:cxn ang="0">
                  <a:pos x="T4" y="T5"/>
                </a:cxn>
                <a:cxn ang="0">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1" name="Freeform 36"/>
            <p:cNvSpPr>
              <a:spLocks/>
            </p:cNvSpPr>
            <p:nvPr/>
          </p:nvSpPr>
          <p:spPr bwMode="auto">
            <a:xfrm>
              <a:off x="1903" y="3454"/>
              <a:ext cx="196" cy="333"/>
            </a:xfrm>
            <a:custGeom>
              <a:avLst/>
              <a:gdLst>
                <a:gd name="T0" fmla="*/ 42 w 83"/>
                <a:gd name="T1" fmla="*/ 70 h 141"/>
                <a:gd name="T2" fmla="*/ 66 w 83"/>
                <a:gd name="T3" fmla="*/ 0 h 141"/>
                <a:gd name="T4" fmla="*/ 55 w 83"/>
                <a:gd name="T5" fmla="*/ 2 h 141"/>
                <a:gd name="T6" fmla="*/ 66 w 83"/>
                <a:gd name="T7" fmla="*/ 139 h 141"/>
                <a:gd name="T8" fmla="*/ 83 w 83"/>
                <a:gd name="T9" fmla="*/ 134 h 141"/>
                <a:gd name="T10" fmla="*/ 42 w 83"/>
                <a:gd name="T11" fmla="*/ 70 h 141"/>
              </a:gdLst>
              <a:ahLst/>
              <a:cxnLst>
                <a:cxn ang="0">
                  <a:pos x="T0" y="T1"/>
                </a:cxn>
                <a:cxn ang="0">
                  <a:pos x="T2" y="T3"/>
                </a:cxn>
                <a:cxn ang="0">
                  <a:pos x="T4" y="T5"/>
                </a:cxn>
                <a:cxn ang="0">
                  <a:pos x="T6" y="T7"/>
                </a:cxn>
                <a:cxn ang="0">
                  <a:pos x="T8" y="T9"/>
                </a:cxn>
                <a:cxn ang="0">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52" name="Group 52"/>
          <p:cNvGrpSpPr>
            <a:grpSpLocks noChangeAspect="1"/>
          </p:cNvGrpSpPr>
          <p:nvPr/>
        </p:nvGrpSpPr>
        <p:grpSpPr bwMode="auto">
          <a:xfrm rot="19948164">
            <a:off x="11143247" y="105148"/>
            <a:ext cx="675071" cy="772505"/>
            <a:chOff x="4634" y="754"/>
            <a:chExt cx="1164" cy="1332"/>
          </a:xfrm>
        </p:grpSpPr>
        <p:sp>
          <p:nvSpPr>
            <p:cNvPr id="5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61" name="Group 64"/>
          <p:cNvGrpSpPr>
            <a:grpSpLocks noChangeAspect="1"/>
          </p:cNvGrpSpPr>
          <p:nvPr/>
        </p:nvGrpSpPr>
        <p:grpSpPr bwMode="auto">
          <a:xfrm flipH="1">
            <a:off x="10782665" y="2958792"/>
            <a:ext cx="1028242" cy="1140705"/>
            <a:chOff x="2052" y="995"/>
            <a:chExt cx="768" cy="852"/>
          </a:xfrm>
        </p:grpSpPr>
        <p:sp>
          <p:nvSpPr>
            <p:cNvPr id="6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Placeholder 1"/>
          <p:cNvSpPr>
            <a:spLocks noGrp="1"/>
          </p:cNvSpPr>
          <p:nvPr>
            <p:ph type="title"/>
          </p:nvPr>
        </p:nvSpPr>
        <p:spPr>
          <a:xfrm>
            <a:off x="1524000" y="78910"/>
            <a:ext cx="9133730" cy="1233424"/>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8572" y="1485900"/>
            <a:ext cx="9134856" cy="4152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1/17/2023</a:t>
            </a:fld>
            <a:endParaRPr/>
          </a:p>
        </p:txBody>
      </p:sp>
      <p:sp>
        <p:nvSpPr>
          <p:cNvPr id="5" name="Footer Placeholder 4"/>
          <p:cNvSpPr>
            <a:spLocks noGrp="1"/>
          </p:cNvSpPr>
          <p:nvPr>
            <p:ph type="ftr" sz="quarter" idx="3"/>
          </p:nvPr>
        </p:nvSpPr>
        <p:spPr>
          <a:xfrm>
            <a:off x="1522412" y="6601968"/>
            <a:ext cx="6978460" cy="237744"/>
          </a:xfrm>
          <a:prstGeom prst="rect">
            <a:avLst/>
          </a:prstGeom>
        </p:spPr>
        <p:txBody>
          <a:bodyPr vert="horz" lIns="91440" tIns="45720" rIns="91440" bIns="45720" rtlCol="0" anchor="ctr"/>
          <a:lstStyle>
            <a:lvl1pPr algn="l">
              <a:defRPr sz="800" cap="none" baseline="0">
                <a:solidFill>
                  <a:schemeClr val="tx1"/>
                </a:solidFill>
              </a:defRPr>
            </a:lvl1pPr>
          </a:lstStyle>
          <a:p>
            <a:endParaRPr/>
          </a:p>
        </p:txBody>
      </p:sp>
      <p:sp>
        <p:nvSpPr>
          <p:cNvPr id="6" name="Slide Number Placeholder 5"/>
          <p:cNvSpPr>
            <a:spLocks noGrp="1"/>
          </p:cNvSpPr>
          <p:nvPr>
            <p:ph type="sldNum" sz="quarter" idx="4"/>
          </p:nvPr>
        </p:nvSpPr>
        <p:spPr>
          <a:xfrm>
            <a:off x="10023348" y="6601968"/>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3" r:id="rId4"/>
    <p:sldLayoutId id="2147483664"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p:titleStyle>
    <p:bodyStyle>
      <a:lvl1pPr marL="274320" indent="-228600" algn="l" defTabSz="914400" rtl="0" eaLnBrk="1" latinLnBrk="0" hangingPunct="1">
        <a:lnSpc>
          <a:spcPct val="100000"/>
        </a:lnSpc>
        <a:spcBef>
          <a:spcPts val="1800"/>
        </a:spcBef>
        <a:buClr>
          <a:schemeClr val="tx1">
            <a:lumMod val="75000"/>
            <a:lumOff val="25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100000"/>
        </a:lnSpc>
        <a:spcBef>
          <a:spcPts val="1000"/>
        </a:spcBef>
        <a:buClr>
          <a:schemeClr val="tx1">
            <a:lumMod val="75000"/>
            <a:lumOff val="25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pos="3840" userDrawn="1">
          <p15:clr>
            <a:srgbClr val="F26B43"/>
          </p15:clr>
        </p15:guide>
        <p15:guide id="8"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5"/>
          <p:cNvSpPr>
            <a:spLocks noChangeArrowheads="1"/>
          </p:cNvSpPr>
          <p:nvPr/>
        </p:nvSpPr>
        <p:spPr bwMode="auto">
          <a:xfrm>
            <a:off x="0" y="76200"/>
            <a:ext cx="12192000" cy="1066800"/>
          </a:xfrm>
          <a:prstGeom prst="rect">
            <a:avLst/>
          </a:prstGeom>
          <a:gradFill rotWithShape="1">
            <a:gsLst>
              <a:gs pos="0">
                <a:srgbClr val="FFFFFF">
                  <a:alpha val="49001"/>
                </a:srgbClr>
              </a:gs>
              <a:gs pos="100000">
                <a:srgbClr val="333399">
                  <a:alpha val="39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dirty="0">
              <a:solidFill>
                <a:srgbClr val="000000"/>
              </a:solidFill>
              <a:latin typeface="Arial" charset="0"/>
            </a:endParaRPr>
          </a:p>
        </p:txBody>
      </p:sp>
      <p:sp>
        <p:nvSpPr>
          <p:cNvPr id="1027" name="Rectangle 7"/>
          <p:cNvSpPr>
            <a:spLocks noChangeArrowheads="1"/>
          </p:cNvSpPr>
          <p:nvPr/>
        </p:nvSpPr>
        <p:spPr bwMode="auto">
          <a:xfrm>
            <a:off x="304800" y="0"/>
            <a:ext cx="1016000" cy="6858000"/>
          </a:xfrm>
          <a:prstGeom prst="rect">
            <a:avLst/>
          </a:prstGeom>
          <a:gradFill rotWithShape="1">
            <a:gsLst>
              <a:gs pos="0">
                <a:srgbClr val="333399"/>
              </a:gs>
              <a:gs pos="50000">
                <a:srgbClr val="EAEAEA"/>
              </a:gs>
              <a:gs pos="100000">
                <a:srgbClr val="333399"/>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dirty="0">
              <a:solidFill>
                <a:srgbClr val="000000"/>
              </a:solidFill>
              <a:latin typeface="Arial" charset="0"/>
            </a:endParaRPr>
          </a:p>
        </p:txBody>
      </p:sp>
      <p:sp>
        <p:nvSpPr>
          <p:cNvPr id="1028" name="Rectangle 2"/>
          <p:cNvSpPr>
            <a:spLocks noGrp="1" noChangeArrowheads="1"/>
          </p:cNvSpPr>
          <p:nvPr>
            <p:ph type="title"/>
          </p:nvPr>
        </p:nvSpPr>
        <p:spPr bwMode="auto">
          <a:xfrm>
            <a:off x="1422400" y="76200"/>
            <a:ext cx="10058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0" name="Rectangle 6"/>
          <p:cNvSpPr>
            <a:spLocks noGrp="1" noChangeArrowheads="1"/>
          </p:cNvSpPr>
          <p:nvPr>
            <p:ph type="sldNum" sz="quarter" idx="4"/>
          </p:nvPr>
        </p:nvSpPr>
        <p:spPr bwMode="auto">
          <a:xfrm>
            <a:off x="9245600" y="6553200"/>
            <a:ext cx="2844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D864ECB-CB61-47F5-BACA-6E51304DDDBB}" type="slidenum">
              <a:rPr lang="en-US">
                <a:solidFill>
                  <a:srgbClr val="000000"/>
                </a:solidFill>
                <a:latin typeface="Arial" charset="0"/>
              </a:rPr>
              <a:pPr fontAlgn="base">
                <a:spcBef>
                  <a:spcPct val="0"/>
                </a:spcBef>
                <a:spcAft>
                  <a:spcPct val="0"/>
                </a:spcAft>
                <a:defRPr/>
              </a:pPr>
              <a:t>‹#›</a:t>
            </a:fld>
            <a:endParaRPr lang="en-US" dirty="0">
              <a:solidFill>
                <a:srgbClr val="000000"/>
              </a:solidFill>
              <a:latin typeface="Arial" charset="0"/>
            </a:endParaRPr>
          </a:p>
        </p:txBody>
      </p:sp>
      <p:grpSp>
        <p:nvGrpSpPr>
          <p:cNvPr id="1031" name="Group 20"/>
          <p:cNvGrpSpPr>
            <a:grpSpLocks/>
          </p:cNvGrpSpPr>
          <p:nvPr/>
        </p:nvGrpSpPr>
        <p:grpSpPr bwMode="auto">
          <a:xfrm>
            <a:off x="101600" y="152400"/>
            <a:ext cx="1320800" cy="914400"/>
            <a:chOff x="109099350" y="109270800"/>
            <a:chExt cx="1943100" cy="1828800"/>
          </a:xfrm>
        </p:grpSpPr>
        <p:sp>
          <p:nvSpPr>
            <p:cNvPr id="1033" name="Rectangle 21"/>
            <p:cNvSpPr>
              <a:spLocks noChangeArrowheads="1"/>
            </p:cNvSpPr>
            <p:nvPr/>
          </p:nvSpPr>
          <p:spPr bwMode="auto">
            <a:xfrm>
              <a:off x="109099350" y="109270800"/>
              <a:ext cx="1943100" cy="1828800"/>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fontAlgn="base">
                <a:spcBef>
                  <a:spcPct val="0"/>
                </a:spcBef>
                <a:spcAft>
                  <a:spcPct val="0"/>
                </a:spcAft>
              </a:pPr>
              <a:endParaRPr lang="en-US" sz="1800" dirty="0">
                <a:solidFill>
                  <a:srgbClr val="000000"/>
                </a:solidFill>
                <a:latin typeface="Arial" charset="0"/>
              </a:endParaRPr>
            </a:p>
          </p:txBody>
        </p:sp>
        <p:graphicFrame>
          <p:nvGraphicFramePr>
            <p:cNvPr id="1034" name="Object 22"/>
            <p:cNvGraphicFramePr>
              <a:graphicFrameLocks noChangeAspect="1"/>
            </p:cNvGraphicFramePr>
            <p:nvPr/>
          </p:nvGraphicFramePr>
          <p:xfrm>
            <a:off x="109122933" y="109342979"/>
            <a:ext cx="1885950" cy="1693510"/>
          </p:xfrm>
          <a:graphic>
            <a:graphicData uri="http://schemas.openxmlformats.org/presentationml/2006/ole">
              <mc:AlternateContent xmlns:mc="http://schemas.openxmlformats.org/markup-compatibility/2006">
                <mc:Choice xmlns:v="urn:schemas-microsoft-com:vml" Requires="v">
                  <p:oleObj spid="_x0000_s1125" name="Bitmap Image" r:id="rId16" imgW="3266667" imgH="2933333" progId="PBrush">
                    <p:embed/>
                  </p:oleObj>
                </mc:Choice>
                <mc:Fallback>
                  <p:oleObj name="Bitmap Image" r:id="rId16" imgW="3266667" imgH="2933333" progId="PBrush">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9122933" y="109342979"/>
                          <a:ext cx="1885950" cy="169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oleObj>
                </mc:Fallback>
              </mc:AlternateContent>
            </a:graphicData>
          </a:graphic>
        </p:graphicFrame>
      </p:grpSp>
      <p:pic>
        <p:nvPicPr>
          <p:cNvPr id="1032" name="Picture 8" descr="Texas Department of State Health Services Home">
            <a:hlinkClick r:id="rId18"/>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0" y="6405564"/>
            <a:ext cx="4876800"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3"/>
          <p:cNvSpPr>
            <a:spLocks noGrp="1" noChangeArrowheads="1"/>
          </p:cNvSpPr>
          <p:nvPr>
            <p:ph type="body" idx="1"/>
          </p:nvPr>
        </p:nvSpPr>
        <p:spPr bwMode="auto">
          <a:xfrm>
            <a:off x="812800" y="1371601"/>
            <a:ext cx="10769600" cy="4800600"/>
          </a:xfrm>
          <a:prstGeom prst="rect">
            <a:avLst/>
          </a:prstGeom>
          <a:solidFill>
            <a:schemeClr val="accent3"/>
          </a:solidFill>
          <a:ln>
            <a:noFill/>
          </a:ln>
          <a:effectLst>
            <a:outerShdw blurRad="190500" dist="152400" dir="2700000" algn="tl" rotWithShape="0">
              <a:schemeClr val="accent2">
                <a:alpha val="40000"/>
              </a:schemeClr>
            </a:outerShdw>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378743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hf hdr="0" ftr="0" dt="0"/>
  <p:txStyles>
    <p:titleStyle>
      <a:lvl1pPr algn="ctr" rtl="0" eaLnBrk="0" fontAlgn="base" hangingPunct="0">
        <a:spcBef>
          <a:spcPct val="0"/>
        </a:spcBef>
        <a:spcAft>
          <a:spcPct val="0"/>
        </a:spcAft>
        <a:defRPr sz="4400" b="1">
          <a:solidFill>
            <a:srgbClr val="333399"/>
          </a:solidFill>
          <a:latin typeface="+mj-lt"/>
          <a:ea typeface="+mj-ea"/>
          <a:cs typeface="+mj-cs"/>
        </a:defRPr>
      </a:lvl1pPr>
      <a:lvl2pPr algn="ctr" rtl="0" eaLnBrk="0" fontAlgn="base" hangingPunct="0">
        <a:spcBef>
          <a:spcPct val="0"/>
        </a:spcBef>
        <a:spcAft>
          <a:spcPct val="0"/>
        </a:spcAft>
        <a:defRPr sz="4400" b="1">
          <a:solidFill>
            <a:srgbClr val="333399"/>
          </a:solidFill>
          <a:latin typeface="Calibri" pitchFamily="34" charset="0"/>
        </a:defRPr>
      </a:lvl2pPr>
      <a:lvl3pPr algn="ctr" rtl="0" eaLnBrk="0" fontAlgn="base" hangingPunct="0">
        <a:spcBef>
          <a:spcPct val="0"/>
        </a:spcBef>
        <a:spcAft>
          <a:spcPct val="0"/>
        </a:spcAft>
        <a:defRPr sz="4400" b="1">
          <a:solidFill>
            <a:srgbClr val="333399"/>
          </a:solidFill>
          <a:latin typeface="Calibri" pitchFamily="34" charset="0"/>
        </a:defRPr>
      </a:lvl3pPr>
      <a:lvl4pPr algn="ctr" rtl="0" eaLnBrk="0" fontAlgn="base" hangingPunct="0">
        <a:spcBef>
          <a:spcPct val="0"/>
        </a:spcBef>
        <a:spcAft>
          <a:spcPct val="0"/>
        </a:spcAft>
        <a:defRPr sz="4400" b="1">
          <a:solidFill>
            <a:srgbClr val="333399"/>
          </a:solidFill>
          <a:latin typeface="Calibri" pitchFamily="34" charset="0"/>
        </a:defRPr>
      </a:lvl4pPr>
      <a:lvl5pPr algn="ctr" rtl="0" eaLnBrk="0" fontAlgn="base" hangingPunct="0">
        <a:spcBef>
          <a:spcPct val="0"/>
        </a:spcBef>
        <a:spcAft>
          <a:spcPct val="0"/>
        </a:spcAft>
        <a:defRPr sz="4400" b="1">
          <a:solidFill>
            <a:srgbClr val="333399"/>
          </a:solidFill>
          <a:latin typeface="Calibri" pitchFamily="34" charset="0"/>
        </a:defRPr>
      </a:lvl5pPr>
      <a:lvl6pPr marL="457200" algn="ctr" rtl="0" fontAlgn="base">
        <a:spcBef>
          <a:spcPct val="0"/>
        </a:spcBef>
        <a:spcAft>
          <a:spcPct val="0"/>
        </a:spcAft>
        <a:defRPr sz="4400" b="1">
          <a:solidFill>
            <a:srgbClr val="333399"/>
          </a:solidFill>
          <a:latin typeface="Calibri" pitchFamily="34" charset="0"/>
        </a:defRPr>
      </a:lvl6pPr>
      <a:lvl7pPr marL="914400" algn="ctr" rtl="0" fontAlgn="base">
        <a:spcBef>
          <a:spcPct val="0"/>
        </a:spcBef>
        <a:spcAft>
          <a:spcPct val="0"/>
        </a:spcAft>
        <a:defRPr sz="4400" b="1">
          <a:solidFill>
            <a:srgbClr val="333399"/>
          </a:solidFill>
          <a:latin typeface="Calibri" pitchFamily="34" charset="0"/>
        </a:defRPr>
      </a:lvl7pPr>
      <a:lvl8pPr marL="1371600" algn="ctr" rtl="0" fontAlgn="base">
        <a:spcBef>
          <a:spcPct val="0"/>
        </a:spcBef>
        <a:spcAft>
          <a:spcPct val="0"/>
        </a:spcAft>
        <a:defRPr sz="4400" b="1">
          <a:solidFill>
            <a:srgbClr val="333399"/>
          </a:solidFill>
          <a:latin typeface="Calibri" pitchFamily="34" charset="0"/>
        </a:defRPr>
      </a:lvl8pPr>
      <a:lvl9pPr marL="1828800" algn="ctr" rtl="0" fontAlgn="base">
        <a:spcBef>
          <a:spcPct val="0"/>
        </a:spcBef>
        <a:spcAft>
          <a:spcPct val="0"/>
        </a:spcAft>
        <a:defRPr sz="4400" b="1">
          <a:solidFill>
            <a:srgbClr val="333399"/>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news.yahoo.com/hospital-says-medication-error-killed-patient-200501465.html"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6073" y="165020"/>
            <a:ext cx="10135633" cy="2263258"/>
          </a:xfrm>
        </p:spPr>
        <p:txBody>
          <a:bodyPr>
            <a:normAutofit/>
          </a:bodyPr>
          <a:lstStyle/>
          <a:p>
            <a:r>
              <a:rPr lang="en-US" dirty="0">
                <a:latin typeface="Calibri" panose="020F0502020204030204" pitchFamily="34" charset="0"/>
              </a:rPr>
              <a:t>Preventable Adverse Events 2016 Fall Update</a:t>
            </a:r>
          </a:p>
        </p:txBody>
      </p:sp>
      <p:sp>
        <p:nvSpPr>
          <p:cNvPr id="5" name="Subtitle 4"/>
          <p:cNvSpPr>
            <a:spLocks noGrp="1"/>
          </p:cNvSpPr>
          <p:nvPr>
            <p:ph type="subTitle" idx="1"/>
          </p:nvPr>
        </p:nvSpPr>
        <p:spPr>
          <a:xfrm>
            <a:off x="3515721" y="2554190"/>
            <a:ext cx="6916336" cy="1771600"/>
          </a:xfrm>
        </p:spPr>
        <p:txBody>
          <a:bodyPr>
            <a:normAutofit/>
          </a:bodyPr>
          <a:lstStyle/>
          <a:p>
            <a:r>
              <a:rPr lang="en-US" sz="3600" dirty="0">
                <a:latin typeface="Calibri" panose="020F0502020204030204" pitchFamily="34" charset="0"/>
              </a:rPr>
              <a:t>Vickie Gillespie PAE Clinical Specialist</a:t>
            </a:r>
          </a:p>
        </p:txBody>
      </p:sp>
    </p:spTree>
    <p:extLst>
      <p:ext uri="{BB962C8B-B14F-4D97-AF65-F5344CB8AC3E}">
        <p14:creationId xmlns:p14="http://schemas.microsoft.com/office/powerpoint/2010/main" val="325067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1122" y="98854"/>
            <a:ext cx="9133730" cy="659363"/>
          </a:xfrm>
          <a:ln>
            <a:solidFill>
              <a:schemeClr val="accent1"/>
            </a:solidFill>
          </a:ln>
        </p:spPr>
        <p:txBody>
          <a:bodyPr>
            <a:normAutofit/>
          </a:bodyPr>
          <a:lstStyle/>
          <a:p>
            <a:pPr algn="ctr"/>
            <a:r>
              <a:rPr lang="en-US" sz="4000" dirty="0">
                <a:latin typeface="Calibri" panose="020F0502020204030204" pitchFamily="34" charset="0"/>
              </a:rPr>
              <a:t> 2015 Texas Reported Surgical Event Details</a:t>
            </a:r>
          </a:p>
        </p:txBody>
      </p:sp>
      <p:sp>
        <p:nvSpPr>
          <p:cNvPr id="4" name="Slide Number Placeholder 3"/>
          <p:cNvSpPr>
            <a:spLocks noGrp="1"/>
          </p:cNvSpPr>
          <p:nvPr>
            <p:ph type="sldNum" sz="quarter" idx="10"/>
          </p:nvPr>
        </p:nvSpPr>
        <p:spPr/>
        <p:txBody>
          <a:bodyPr/>
          <a:lstStyle/>
          <a:p>
            <a:pPr>
              <a:defRPr/>
            </a:pPr>
            <a:fld id="{6AA6463F-0117-4B76-902D-6F0F9228A4EB}" type="slidenum">
              <a:rPr lang="en-US" smtClean="0">
                <a:solidFill>
                  <a:srgbClr val="000000"/>
                </a:solidFill>
              </a:rPr>
              <a:pPr>
                <a:defRPr/>
              </a:pPr>
              <a:t>10</a:t>
            </a:fld>
            <a:endParaRPr lang="en-US" dirty="0">
              <a:solidFill>
                <a:srgbClr val="000000"/>
              </a:solidFill>
            </a:endParaRPr>
          </a:p>
        </p:txBody>
      </p:sp>
      <p:graphicFrame>
        <p:nvGraphicFramePr>
          <p:cNvPr id="5" name="Content Placeholder 4"/>
          <p:cNvGraphicFramePr>
            <a:graphicFrameLocks/>
          </p:cNvGraphicFramePr>
          <p:nvPr>
            <p:extLst>
              <p:ext uri="{D42A27DB-BD31-4B8C-83A1-F6EECF244321}">
                <p14:modId xmlns:p14="http://schemas.microsoft.com/office/powerpoint/2010/main" val="737649113"/>
              </p:ext>
            </p:extLst>
          </p:nvPr>
        </p:nvGraphicFramePr>
        <p:xfrm>
          <a:off x="682580" y="862881"/>
          <a:ext cx="6877317" cy="5131684"/>
        </p:xfrm>
        <a:graphic>
          <a:graphicData uri="http://schemas.openxmlformats.org/drawingml/2006/table">
            <a:tbl>
              <a:tblPr firstRow="1" firstCol="1" bandRow="1"/>
              <a:tblGrid>
                <a:gridCol w="5370336">
                  <a:extLst>
                    <a:ext uri="{9D8B030D-6E8A-4147-A177-3AD203B41FA5}">
                      <a16:colId xmlns:a16="http://schemas.microsoft.com/office/drawing/2014/main" val="20000"/>
                    </a:ext>
                  </a:extLst>
                </a:gridCol>
                <a:gridCol w="1506981">
                  <a:extLst>
                    <a:ext uri="{9D8B030D-6E8A-4147-A177-3AD203B41FA5}">
                      <a16:colId xmlns:a16="http://schemas.microsoft.com/office/drawing/2014/main" val="20001"/>
                    </a:ext>
                  </a:extLst>
                </a:gridCol>
              </a:tblGrid>
              <a:tr h="435472">
                <a:tc>
                  <a:txBody>
                    <a:bodyPr/>
                    <a:lstStyle/>
                    <a:p>
                      <a:pPr marL="0" marR="0">
                        <a:lnSpc>
                          <a:spcPct val="107000"/>
                        </a:lnSpc>
                        <a:spcBef>
                          <a:spcPts val="0"/>
                        </a:spcBef>
                        <a:spcAft>
                          <a:spcPts val="0"/>
                        </a:spcAft>
                      </a:pPr>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Foreign Objects Retained</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algn="ctr">
                        <a:lnSpc>
                          <a:spcPct val="107000"/>
                        </a:lnSpc>
                        <a:spcBef>
                          <a:spcPts val="0"/>
                        </a:spcBef>
                        <a:spcAft>
                          <a:spcPts val="0"/>
                        </a:spcAft>
                      </a:pPr>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Number</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358663">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Sponge</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17</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58663">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Guidewire or piece of guidewire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11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358663">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Lap sponge</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5</a:t>
                      </a:r>
                    </a:p>
                  </a:txBody>
                  <a:tcPr marL="51435" marR="51435"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58663">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Towel (resulted in death)</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358663">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Piece of plastic</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58663">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Orthopedic aiming guide</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6"/>
                  </a:ext>
                </a:extLst>
              </a:tr>
              <a:tr h="358663">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ENT micro dilator</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58663">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Ophthalmic trocar</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8"/>
                  </a:ext>
                </a:extLst>
              </a:tr>
              <a:tr h="358663">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Cone tip</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58663">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Part of ureteral stent</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10"/>
                  </a:ext>
                </a:extLst>
              </a:tr>
              <a:tr h="358663">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Part of Cook Cannula</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58663">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Part of drain</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12"/>
                  </a:ext>
                </a:extLst>
              </a:tr>
            </a:tbl>
          </a:graphicData>
        </a:graphic>
      </p:graphicFrame>
      <p:graphicFrame>
        <p:nvGraphicFramePr>
          <p:cNvPr id="6" name="Content Placeholder 5"/>
          <p:cNvGraphicFramePr>
            <a:graphicFrameLocks/>
          </p:cNvGraphicFramePr>
          <p:nvPr>
            <p:extLst>
              <p:ext uri="{D42A27DB-BD31-4B8C-83A1-F6EECF244321}">
                <p14:modId xmlns:p14="http://schemas.microsoft.com/office/powerpoint/2010/main" val="1682633040"/>
              </p:ext>
            </p:extLst>
          </p:nvPr>
        </p:nvGraphicFramePr>
        <p:xfrm>
          <a:off x="8075053" y="1017431"/>
          <a:ext cx="3175106" cy="4180832"/>
        </p:xfrm>
        <a:graphic>
          <a:graphicData uri="http://schemas.openxmlformats.org/drawingml/2006/table">
            <a:tbl>
              <a:tblPr firstRow="1" firstCol="1" bandRow="1"/>
              <a:tblGrid>
                <a:gridCol w="3175106">
                  <a:extLst>
                    <a:ext uri="{9D8B030D-6E8A-4147-A177-3AD203B41FA5}">
                      <a16:colId xmlns:a16="http://schemas.microsoft.com/office/drawing/2014/main" val="20000"/>
                    </a:ext>
                  </a:extLst>
                </a:gridCol>
              </a:tblGrid>
              <a:tr h="505820">
                <a:tc>
                  <a:txBody>
                    <a:bodyPr/>
                    <a:lstStyle/>
                    <a:p>
                      <a:pPr marL="0" marR="0">
                        <a:lnSpc>
                          <a:spcPct val="107000"/>
                        </a:lnSpc>
                        <a:spcBef>
                          <a:spcPts val="0"/>
                        </a:spcBef>
                        <a:spcAft>
                          <a:spcPts val="0"/>
                        </a:spcAft>
                      </a:pPr>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Wrong Patient</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1544446">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Patient with same last name received cardiac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cath</a:t>
                      </a:r>
                      <a:r>
                        <a:rPr lang="en-US" sz="2400" dirty="0">
                          <a:effectLst/>
                          <a:latin typeface="Calibri" panose="020F0502020204030204" pitchFamily="34" charset="0"/>
                          <a:ea typeface="Calibri" panose="020F0502020204030204" pitchFamily="34" charset="0"/>
                          <a:cs typeface="Times New Roman" panose="02020603050405020304" pitchFamily="18" charset="0"/>
                        </a:rPr>
                        <a:t>—which was needed for her as well</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09610">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Patient answered to wrong name received colonoscopy instead of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esophagram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1150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83462"/>
            <a:ext cx="9133730" cy="634649"/>
          </a:xfrm>
          <a:ln>
            <a:solidFill>
              <a:schemeClr val="accent1"/>
            </a:solidFill>
          </a:ln>
        </p:spPr>
        <p:txBody>
          <a:bodyPr>
            <a:normAutofit fontScale="90000"/>
          </a:bodyPr>
          <a:lstStyle/>
          <a:p>
            <a:pPr algn="ctr"/>
            <a:r>
              <a:rPr lang="en-US" sz="4000" dirty="0">
                <a:latin typeface="Calibri" panose="020F0502020204030204" pitchFamily="34" charset="0"/>
              </a:rPr>
              <a:t>2015 Texas Reported Surgical Event Details</a:t>
            </a:r>
          </a:p>
        </p:txBody>
      </p:sp>
      <p:sp>
        <p:nvSpPr>
          <p:cNvPr id="4" name="Slide Number Placeholder 3"/>
          <p:cNvSpPr>
            <a:spLocks noGrp="1"/>
          </p:cNvSpPr>
          <p:nvPr>
            <p:ph type="sldNum" sz="quarter" idx="10"/>
          </p:nvPr>
        </p:nvSpPr>
        <p:spPr/>
        <p:txBody>
          <a:bodyPr/>
          <a:lstStyle/>
          <a:p>
            <a:pPr>
              <a:defRPr/>
            </a:pPr>
            <a:fld id="{6AA6463F-0117-4B76-902D-6F0F9228A4EB}" type="slidenum">
              <a:rPr lang="en-US" smtClean="0">
                <a:solidFill>
                  <a:srgbClr val="000000"/>
                </a:solidFill>
              </a:rPr>
              <a:pPr>
                <a:defRPr/>
              </a:pPr>
              <a:t>11</a:t>
            </a:fld>
            <a:endParaRPr lang="en-US" dirty="0">
              <a:solidFill>
                <a:srgbClr val="000000"/>
              </a:solidFill>
            </a:endParaRPr>
          </a:p>
        </p:txBody>
      </p:sp>
      <p:graphicFrame>
        <p:nvGraphicFramePr>
          <p:cNvPr id="5" name="Content Placeholder 5"/>
          <p:cNvGraphicFramePr>
            <a:graphicFrameLocks/>
          </p:cNvGraphicFramePr>
          <p:nvPr>
            <p:extLst>
              <p:ext uri="{D42A27DB-BD31-4B8C-83A1-F6EECF244321}">
                <p14:modId xmlns:p14="http://schemas.microsoft.com/office/powerpoint/2010/main" val="4181012962"/>
              </p:ext>
            </p:extLst>
          </p:nvPr>
        </p:nvGraphicFramePr>
        <p:xfrm>
          <a:off x="888641" y="837127"/>
          <a:ext cx="5563673" cy="5902580"/>
        </p:xfrm>
        <a:graphic>
          <a:graphicData uri="http://schemas.openxmlformats.org/drawingml/2006/table">
            <a:tbl>
              <a:tblPr firstRow="1" firstCol="1" bandRow="1"/>
              <a:tblGrid>
                <a:gridCol w="4598721">
                  <a:extLst>
                    <a:ext uri="{9D8B030D-6E8A-4147-A177-3AD203B41FA5}">
                      <a16:colId xmlns:a16="http://schemas.microsoft.com/office/drawing/2014/main" val="20000"/>
                    </a:ext>
                  </a:extLst>
                </a:gridCol>
                <a:gridCol w="964952">
                  <a:extLst>
                    <a:ext uri="{9D8B030D-6E8A-4147-A177-3AD203B41FA5}">
                      <a16:colId xmlns:a16="http://schemas.microsoft.com/office/drawing/2014/main" val="20001"/>
                    </a:ext>
                  </a:extLst>
                </a:gridCol>
              </a:tblGrid>
              <a:tr h="302172">
                <a:tc>
                  <a:txBody>
                    <a:bodyPr/>
                    <a:lstStyle/>
                    <a:p>
                      <a:pPr marL="0" marR="0">
                        <a:lnSpc>
                          <a:spcPct val="107000"/>
                        </a:lnSpc>
                        <a:spcBef>
                          <a:spcPts val="0"/>
                        </a:spcBef>
                        <a:spcAft>
                          <a:spcPts val="0"/>
                        </a:spcAft>
                      </a:pPr>
                      <a:r>
                        <a:rPr lang="en-US" sz="19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Wrong Site</a:t>
                      </a:r>
                      <a:endParaRPr lang="en-US" sz="1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algn="ctr">
                        <a:lnSpc>
                          <a:spcPct val="107000"/>
                        </a:lnSpc>
                        <a:spcBef>
                          <a:spcPts val="0"/>
                        </a:spcBef>
                        <a:spcAft>
                          <a:spcPts val="0"/>
                        </a:spcAft>
                      </a:pPr>
                      <a:r>
                        <a:rPr lang="en-US" sz="19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Number</a:t>
                      </a:r>
                      <a:endParaRPr lang="en-US" sz="1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195692">
                <a:tc>
                  <a:txBody>
                    <a:bodyPr/>
                    <a:lstStyle/>
                    <a:p>
                      <a:pPr marL="0" marR="0">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Times New Roman" panose="02020603050405020304" pitchFamily="18" charset="0"/>
                        </a:rPr>
                        <a:t>Epidural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Times New Roman" panose="02020603050405020304" pitchFamily="18" charset="0"/>
                        </a:rPr>
                        <a:t>10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5692">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Wrong eye blocked</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4</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195692">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Wrong level spinal decompression</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3</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5692">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Cataract</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195692">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Wrong spinal level</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5692">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Wrong Eye muscle</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6"/>
                  </a:ext>
                </a:extLst>
              </a:tr>
              <a:tr h="195692">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Wrong eye for Macular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Deg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95692">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Wrong side incision (surgery stopped)</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8"/>
                  </a:ext>
                </a:extLst>
              </a:tr>
              <a:tr h="195692">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Wrong shoulder blocked</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95692">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Needle biopsy on wrong kidney</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10"/>
                  </a:ext>
                </a:extLst>
              </a:tr>
              <a:tr h="195692">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Wrong site for nerve block</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95692">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Wrong leg blocked</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12"/>
                  </a:ext>
                </a:extLst>
              </a:tr>
              <a:tr h="195692">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Wrong side hip injection</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18305">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Wrong incision for removal of Spinal stimulator</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14"/>
                  </a:ext>
                </a:extLst>
              </a:tr>
              <a:tr h="195692">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Incision on wrong finger</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95692">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Wrong side for radiofrequency ablation</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16"/>
                  </a:ext>
                </a:extLst>
              </a:tr>
              <a:tr h="195692">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Wrong part of bowel removed</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95692">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Wrong foot heel spur</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18"/>
                  </a:ext>
                </a:extLst>
              </a:tr>
              <a:tr h="195692">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Wrong leg for external fixator</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bl>
          </a:graphicData>
        </a:graphic>
      </p:graphicFrame>
      <p:graphicFrame>
        <p:nvGraphicFramePr>
          <p:cNvPr id="6" name="Content Placeholder 6"/>
          <p:cNvGraphicFramePr>
            <a:graphicFrameLocks/>
          </p:cNvGraphicFramePr>
          <p:nvPr>
            <p:extLst>
              <p:ext uri="{D42A27DB-BD31-4B8C-83A1-F6EECF244321}">
                <p14:modId xmlns:p14="http://schemas.microsoft.com/office/powerpoint/2010/main" val="3982381829"/>
              </p:ext>
            </p:extLst>
          </p:nvPr>
        </p:nvGraphicFramePr>
        <p:xfrm>
          <a:off x="6800045" y="837127"/>
          <a:ext cx="4533364" cy="4743420"/>
        </p:xfrm>
        <a:graphic>
          <a:graphicData uri="http://schemas.openxmlformats.org/drawingml/2006/table">
            <a:tbl>
              <a:tblPr firstRow="1" firstCol="1" bandRow="1"/>
              <a:tblGrid>
                <a:gridCol w="3373869">
                  <a:extLst>
                    <a:ext uri="{9D8B030D-6E8A-4147-A177-3AD203B41FA5}">
                      <a16:colId xmlns:a16="http://schemas.microsoft.com/office/drawing/2014/main" val="20000"/>
                    </a:ext>
                  </a:extLst>
                </a:gridCol>
                <a:gridCol w="1159495">
                  <a:extLst>
                    <a:ext uri="{9D8B030D-6E8A-4147-A177-3AD203B41FA5}">
                      <a16:colId xmlns:a16="http://schemas.microsoft.com/office/drawing/2014/main" val="20001"/>
                    </a:ext>
                  </a:extLst>
                </a:gridCol>
              </a:tblGrid>
              <a:tr h="334850">
                <a:tc>
                  <a:txBody>
                    <a:bodyPr/>
                    <a:lstStyle/>
                    <a:p>
                      <a:pPr marL="0" marR="0">
                        <a:lnSpc>
                          <a:spcPct val="107000"/>
                        </a:lnSpc>
                        <a:spcBef>
                          <a:spcPts val="0"/>
                        </a:spcBef>
                        <a:spcAft>
                          <a:spcPts val="0"/>
                        </a:spcAft>
                      </a:pPr>
                      <a:r>
                        <a:rPr lang="en-US" sz="19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Wrong Surgery</a:t>
                      </a:r>
                      <a:endParaRPr lang="en-US" sz="1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algn="ctr">
                        <a:lnSpc>
                          <a:spcPct val="107000"/>
                        </a:lnSpc>
                        <a:spcBef>
                          <a:spcPts val="0"/>
                        </a:spcBef>
                        <a:spcAft>
                          <a:spcPts val="0"/>
                        </a:spcAft>
                      </a:pPr>
                      <a:r>
                        <a:rPr lang="en-US" sz="19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Number</a:t>
                      </a:r>
                      <a:endParaRPr lang="en-US" sz="1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219094">
                <a:tc>
                  <a:txBody>
                    <a:bodyPr/>
                    <a:lstStyle/>
                    <a:p>
                      <a:pPr marL="0" marR="0">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Times New Roman" panose="02020603050405020304" pitchFamily="18" charset="0"/>
                        </a:rPr>
                        <a:t>Incorrect implant</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900">
                          <a:effectLst/>
                          <a:latin typeface="Calibri" panose="020F0502020204030204" pitchFamily="34" charset="0"/>
                          <a:ea typeface="Calibri" panose="020F0502020204030204" pitchFamily="34" charset="0"/>
                          <a:cs typeface="Times New Roman" panose="02020603050405020304" pitchFamily="18" charset="0"/>
                        </a:rPr>
                        <a:t>3</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9094">
                <a:tc>
                  <a:txBody>
                    <a:bodyPr/>
                    <a:lstStyle/>
                    <a:p>
                      <a:pPr marL="0" marR="0">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Times New Roman" panose="02020603050405020304" pitchFamily="18" charset="0"/>
                        </a:rPr>
                        <a:t>Incorrect IOL for cataract</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Times New Roman" panose="02020603050405020304" pitchFamily="18" charset="0"/>
                        </a:rPr>
                        <a:t>2</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454932">
                <a:tc>
                  <a:txBody>
                    <a:bodyPr/>
                    <a:lstStyle/>
                    <a:p>
                      <a:pPr marL="0" marR="0">
                        <a:lnSpc>
                          <a:spcPct val="107000"/>
                        </a:lnSpc>
                        <a:spcBef>
                          <a:spcPts val="0"/>
                        </a:spcBef>
                        <a:spcAft>
                          <a:spcPts val="0"/>
                        </a:spcAft>
                      </a:pPr>
                      <a:r>
                        <a:rPr lang="en-US" sz="1900" dirty="0" err="1">
                          <a:effectLst/>
                          <a:latin typeface="Calibri" panose="020F0502020204030204" pitchFamily="34" charset="0"/>
                          <a:ea typeface="Calibri" panose="020F0502020204030204" pitchFamily="34" charset="0"/>
                          <a:cs typeface="Times New Roman" panose="02020603050405020304" pitchFamily="18" charset="0"/>
                        </a:rPr>
                        <a:t>Frenulectomy</a:t>
                      </a:r>
                      <a:r>
                        <a:rPr lang="en-US" sz="1900" dirty="0">
                          <a:effectLst/>
                          <a:latin typeface="Calibri" panose="020F0502020204030204" pitchFamily="34" charset="0"/>
                          <a:ea typeface="Calibri" panose="020F0502020204030204" pitchFamily="34" charset="0"/>
                          <a:cs typeface="Times New Roman" panose="02020603050405020304" pitchFamily="18" charset="0"/>
                        </a:rPr>
                        <a:t> of tongue rather than upper lip</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90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26608">
                <a:tc>
                  <a:txBody>
                    <a:bodyPr/>
                    <a:lstStyle/>
                    <a:p>
                      <a:pPr marL="0" marR="0">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Times New Roman" panose="02020603050405020304" pitchFamily="18" charset="0"/>
                        </a:rPr>
                        <a:t>Additional myringotomy with tubes done that was not consented for during ENT surgery</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926608">
                <a:tc>
                  <a:txBody>
                    <a:bodyPr/>
                    <a:lstStyle/>
                    <a:p>
                      <a:pPr marL="0" marR="0">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Times New Roman" panose="02020603050405020304" pitchFamily="18" charset="0"/>
                        </a:rPr>
                        <a:t>Partial fasciotomy done in addition to neuroma decompression (not consented for)</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90770">
                <a:tc>
                  <a:txBody>
                    <a:bodyPr/>
                    <a:lstStyle/>
                    <a:p>
                      <a:pPr marL="0" marR="0">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Times New Roman" panose="02020603050405020304" pitchFamily="18" charset="0"/>
                        </a:rPr>
                        <a:t>Carpal done in addition to trigger finger not consented for</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6"/>
                  </a:ext>
                </a:extLst>
              </a:tr>
              <a:tr h="219094">
                <a:tc>
                  <a:txBody>
                    <a:bodyPr/>
                    <a:lstStyle/>
                    <a:p>
                      <a:pPr marL="0" marR="0">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Times New Roman" panose="02020603050405020304" pitchFamily="18" charset="0"/>
                        </a:rPr>
                        <a:t>Incorrect skull flap</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26448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616" y="74141"/>
            <a:ext cx="8649730" cy="683848"/>
          </a:xfrm>
          <a:ln>
            <a:solidFill>
              <a:schemeClr val="accent1"/>
            </a:solidFill>
          </a:ln>
        </p:spPr>
        <p:txBody>
          <a:bodyPr>
            <a:normAutofit/>
          </a:bodyPr>
          <a:lstStyle/>
          <a:p>
            <a:pPr algn="ctr"/>
            <a:r>
              <a:rPr lang="en-US" sz="4000" dirty="0">
                <a:latin typeface="Calibri" panose="020F0502020204030204" pitchFamily="34" charset="0"/>
              </a:rPr>
              <a:t>2015 PAE Compliance Report</a:t>
            </a:r>
          </a:p>
        </p:txBody>
      </p:sp>
      <p:sp>
        <p:nvSpPr>
          <p:cNvPr id="4" name="Slide Number Placeholder 3"/>
          <p:cNvSpPr>
            <a:spLocks noGrp="1"/>
          </p:cNvSpPr>
          <p:nvPr>
            <p:ph type="sldNum" sz="quarter" idx="10"/>
          </p:nvPr>
        </p:nvSpPr>
        <p:spPr/>
        <p:txBody>
          <a:bodyPr/>
          <a:lstStyle/>
          <a:p>
            <a:pPr>
              <a:defRPr/>
            </a:pPr>
            <a:fld id="{D1524718-E495-42AF-83A0-8A0F4FF8CD22}" type="slidenum">
              <a:rPr lang="en-US" smtClean="0">
                <a:solidFill>
                  <a:srgbClr val="000000"/>
                </a:solidFill>
              </a:rPr>
              <a:pPr>
                <a:defRPr/>
              </a:pPr>
              <a:t>12</a:t>
            </a:fld>
            <a:endParaRPr lang="en-US" dirty="0">
              <a:solidFill>
                <a:srgbClr val="000000"/>
              </a:solidFill>
            </a:endParaRPr>
          </a:p>
        </p:txBody>
      </p:sp>
      <p:graphicFrame>
        <p:nvGraphicFramePr>
          <p:cNvPr id="8" name="Content Placeholder 4"/>
          <p:cNvGraphicFramePr>
            <a:graphicFrameLocks/>
          </p:cNvGraphicFramePr>
          <p:nvPr>
            <p:extLst>
              <p:ext uri="{D42A27DB-BD31-4B8C-83A1-F6EECF244321}">
                <p14:modId xmlns:p14="http://schemas.microsoft.com/office/powerpoint/2010/main" val="4252192128"/>
              </p:ext>
            </p:extLst>
          </p:nvPr>
        </p:nvGraphicFramePr>
        <p:xfrm>
          <a:off x="1425146" y="3487423"/>
          <a:ext cx="8918007" cy="2601382"/>
        </p:xfrm>
        <a:graphic>
          <a:graphicData uri="http://schemas.openxmlformats.org/drawingml/2006/table">
            <a:tbl>
              <a:tblPr firstRow="1" firstCol="1" bandRow="1"/>
              <a:tblGrid>
                <a:gridCol w="1511427">
                  <a:extLst>
                    <a:ext uri="{9D8B030D-6E8A-4147-A177-3AD203B41FA5}">
                      <a16:colId xmlns:a16="http://schemas.microsoft.com/office/drawing/2014/main" val="20000"/>
                    </a:ext>
                  </a:extLst>
                </a:gridCol>
                <a:gridCol w="1595387">
                  <a:extLst>
                    <a:ext uri="{9D8B030D-6E8A-4147-A177-3AD203B41FA5}">
                      <a16:colId xmlns:a16="http://schemas.microsoft.com/office/drawing/2014/main" val="20001"/>
                    </a:ext>
                  </a:extLst>
                </a:gridCol>
                <a:gridCol w="1682186">
                  <a:extLst>
                    <a:ext uri="{9D8B030D-6E8A-4147-A177-3AD203B41FA5}">
                      <a16:colId xmlns:a16="http://schemas.microsoft.com/office/drawing/2014/main" val="20002"/>
                    </a:ext>
                  </a:extLst>
                </a:gridCol>
                <a:gridCol w="1146945">
                  <a:extLst>
                    <a:ext uri="{9D8B030D-6E8A-4147-A177-3AD203B41FA5}">
                      <a16:colId xmlns:a16="http://schemas.microsoft.com/office/drawing/2014/main" val="20003"/>
                    </a:ext>
                  </a:extLst>
                </a:gridCol>
                <a:gridCol w="1108717">
                  <a:extLst>
                    <a:ext uri="{9D8B030D-6E8A-4147-A177-3AD203B41FA5}">
                      <a16:colId xmlns:a16="http://schemas.microsoft.com/office/drawing/2014/main" val="20004"/>
                    </a:ext>
                  </a:extLst>
                </a:gridCol>
                <a:gridCol w="802859">
                  <a:extLst>
                    <a:ext uri="{9D8B030D-6E8A-4147-A177-3AD203B41FA5}">
                      <a16:colId xmlns:a16="http://schemas.microsoft.com/office/drawing/2014/main" val="20005"/>
                    </a:ext>
                  </a:extLst>
                </a:gridCol>
                <a:gridCol w="1070486">
                  <a:extLst>
                    <a:ext uri="{9D8B030D-6E8A-4147-A177-3AD203B41FA5}">
                      <a16:colId xmlns:a16="http://schemas.microsoft.com/office/drawing/2014/main" val="20006"/>
                    </a:ext>
                  </a:extLst>
                </a:gridCol>
              </a:tblGrid>
              <a:tr h="96252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l">
                        <a:lnSpc>
                          <a:spcPct val="107000"/>
                        </a:lnSpc>
                        <a:spcBef>
                          <a:spcPts val="0"/>
                        </a:spcBef>
                        <a:spcAft>
                          <a:spcPts val="0"/>
                        </a:spcAft>
                      </a:pPr>
                      <a:r>
                        <a:rPr lang="en-US" sz="2000" b="1" dirty="0">
                          <a:solidFill>
                            <a:schemeClr val="bg1"/>
                          </a:solidFill>
                          <a:effectLst/>
                          <a:latin typeface="Trebuchet MS" panose="020B0603020202020204" pitchFamily="34" charset="0"/>
                        </a:rPr>
                        <a:t>Type of Facility</a:t>
                      </a:r>
                      <a:endParaRPr lang="en-US" sz="20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7000"/>
                        </a:lnSpc>
                        <a:spcBef>
                          <a:spcPts val="0"/>
                        </a:spcBef>
                        <a:spcAft>
                          <a:spcPts val="0"/>
                        </a:spcAft>
                      </a:pPr>
                      <a:r>
                        <a:rPr lang="en-US" sz="2000" b="1" dirty="0">
                          <a:solidFill>
                            <a:schemeClr val="bg1"/>
                          </a:solidFill>
                          <a:effectLst/>
                          <a:latin typeface="Trebuchet MS" panose="020B0603020202020204" pitchFamily="34" charset="0"/>
                        </a:rPr>
                        <a:t>#</a:t>
                      </a:r>
                      <a:r>
                        <a:rPr lang="en-US" sz="2000" b="1" baseline="0" dirty="0">
                          <a:solidFill>
                            <a:schemeClr val="bg1"/>
                          </a:solidFill>
                          <a:effectLst/>
                          <a:latin typeface="Trebuchet MS" panose="020B0603020202020204" pitchFamily="34" charset="0"/>
                        </a:rPr>
                        <a:t> T</a:t>
                      </a:r>
                      <a:r>
                        <a:rPr lang="en-US" sz="2000" b="1" dirty="0">
                          <a:solidFill>
                            <a:schemeClr val="bg1"/>
                          </a:solidFill>
                          <a:effectLst/>
                          <a:latin typeface="Trebuchet MS" panose="020B0603020202020204" pitchFamily="34" charset="0"/>
                        </a:rPr>
                        <a:t>hat Reported </a:t>
                      </a:r>
                    </a:p>
                    <a:p>
                      <a:pPr marL="0" marR="0" algn="ctr">
                        <a:lnSpc>
                          <a:spcPct val="107000"/>
                        </a:lnSpc>
                        <a:spcBef>
                          <a:spcPts val="0"/>
                        </a:spcBef>
                        <a:spcAft>
                          <a:spcPts val="0"/>
                        </a:spcAft>
                      </a:pPr>
                      <a:r>
                        <a:rPr lang="en-US" sz="2000" b="1" dirty="0">
                          <a:solidFill>
                            <a:schemeClr val="bg1"/>
                          </a:solidFill>
                          <a:effectLst/>
                          <a:latin typeface="Trebuchet MS" panose="020B0603020202020204" pitchFamily="34" charset="0"/>
                        </a:rPr>
                        <a:t>≥1 PAEs</a:t>
                      </a:r>
                      <a:endParaRPr lang="en-US" sz="20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7000"/>
                        </a:lnSpc>
                        <a:spcBef>
                          <a:spcPts val="0"/>
                        </a:spcBef>
                        <a:spcAft>
                          <a:spcPts val="0"/>
                        </a:spcAft>
                      </a:pPr>
                      <a:r>
                        <a:rPr lang="en-US" sz="2000" b="1" dirty="0">
                          <a:solidFill>
                            <a:schemeClr val="bg1"/>
                          </a:solidFill>
                          <a:effectLst/>
                          <a:latin typeface="Trebuchet MS" panose="020B0603020202020204" pitchFamily="34" charset="0"/>
                        </a:rPr>
                        <a:t>Total # of Events</a:t>
                      </a:r>
                      <a:endParaRPr lang="en-US" sz="20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2000" b="1" dirty="0">
                          <a:solidFill>
                            <a:schemeClr val="bg1"/>
                          </a:solidFill>
                          <a:effectLst/>
                          <a:latin typeface="Trebuchet MS" panose="020B0603020202020204" pitchFamily="34" charset="0"/>
                        </a:rPr>
                        <a:t>Average # of Events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20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Median</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20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Mode</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20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Range</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extLst>
                  <a:ext uri="{0D108BD9-81ED-4DB2-BD59-A6C34878D82A}">
                    <a16:rowId xmlns:a16="http://schemas.microsoft.com/office/drawing/2014/main" val="10000"/>
                  </a:ext>
                </a:extLst>
              </a:tr>
              <a:tr h="45779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nSpc>
                          <a:spcPct val="107000"/>
                        </a:lnSpc>
                        <a:spcBef>
                          <a:spcPts val="0"/>
                        </a:spcBef>
                        <a:spcAft>
                          <a:spcPts val="0"/>
                        </a:spcAft>
                      </a:pPr>
                      <a:r>
                        <a:rPr lang="en-US" sz="2000" dirty="0">
                          <a:effectLst/>
                          <a:latin typeface="Trebuchet MS" panose="020B0603020202020204" pitchFamily="34" charset="0"/>
                          <a:ea typeface="Calibri" panose="020F0502020204030204" pitchFamily="34" charset="0"/>
                          <a:cs typeface="Times New Roman" panose="02020603050405020304" pitchFamily="18" charset="0"/>
                        </a:rPr>
                        <a:t>Hospitals</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7000"/>
                        </a:lnSpc>
                        <a:spcBef>
                          <a:spcPts val="0"/>
                        </a:spcBef>
                        <a:spcAft>
                          <a:spcPts val="0"/>
                        </a:spcAft>
                      </a:pPr>
                      <a:r>
                        <a:rPr lang="en-US" sz="2000" dirty="0">
                          <a:effectLst/>
                          <a:latin typeface="Trebuchet MS" panose="020B0603020202020204" pitchFamily="34" charset="0"/>
                          <a:ea typeface="Calibri" panose="020F0502020204030204" pitchFamily="34" charset="0"/>
                          <a:cs typeface="Times New Roman" panose="02020603050405020304" pitchFamily="18" charset="0"/>
                        </a:rPr>
                        <a:t>175</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7000"/>
                        </a:lnSpc>
                        <a:spcBef>
                          <a:spcPts val="0"/>
                        </a:spcBef>
                        <a:spcAft>
                          <a:spcPts val="0"/>
                        </a:spcAft>
                      </a:pPr>
                      <a:r>
                        <a:rPr lang="en-US" sz="2000" dirty="0">
                          <a:effectLst/>
                          <a:latin typeface="Trebuchet MS" panose="020B0603020202020204" pitchFamily="34" charset="0"/>
                          <a:ea typeface="Calibri" panose="020F0502020204030204" pitchFamily="34" charset="0"/>
                          <a:cs typeface="Times New Roman" panose="02020603050405020304" pitchFamily="18" charset="0"/>
                        </a:rPr>
                        <a:t>503</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7000"/>
                        </a:lnSpc>
                        <a:spcBef>
                          <a:spcPts val="0"/>
                        </a:spcBef>
                        <a:spcAft>
                          <a:spcPts val="0"/>
                        </a:spcAft>
                      </a:pPr>
                      <a:r>
                        <a:rPr lang="en-US" sz="2000" dirty="0">
                          <a:effectLst/>
                          <a:latin typeface="Trebuchet MS" panose="020B0603020202020204" pitchFamily="34" charset="0"/>
                          <a:ea typeface="Calibri" panose="020F0502020204030204" pitchFamily="34" charset="0"/>
                          <a:cs typeface="Times New Roman" panose="02020603050405020304" pitchFamily="18" charset="0"/>
                        </a:rPr>
                        <a:t>2.9</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endParaRPr lang="en-US" sz="2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07000"/>
                        </a:lnSpc>
                        <a:spcBef>
                          <a:spcPts val="0"/>
                        </a:spcBef>
                        <a:spcAft>
                          <a:spcPts val="0"/>
                        </a:spcAft>
                      </a:pPr>
                      <a:endParaRPr lang="en-US" sz="2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07000"/>
                        </a:lnSpc>
                        <a:spcBef>
                          <a:spcPts val="0"/>
                        </a:spcBef>
                        <a:spcAft>
                          <a:spcPts val="0"/>
                        </a:spcAft>
                      </a:pPr>
                      <a:endParaRPr lang="en-US" sz="2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50418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nSpc>
                          <a:spcPct val="107000"/>
                        </a:lnSpc>
                        <a:spcBef>
                          <a:spcPts val="0"/>
                        </a:spcBef>
                        <a:spcAft>
                          <a:spcPts val="0"/>
                        </a:spcAft>
                      </a:pPr>
                      <a:r>
                        <a:rPr lang="en-US" sz="2000" dirty="0">
                          <a:effectLst/>
                          <a:latin typeface="Trebuchet MS" panose="020B0603020202020204" pitchFamily="34" charset="0"/>
                          <a:ea typeface="Calibri" panose="020F0502020204030204" pitchFamily="34" charset="0"/>
                          <a:cs typeface="Times New Roman" panose="02020603050405020304" pitchFamily="18" charset="0"/>
                        </a:rPr>
                        <a:t>ASCs</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7000"/>
                        </a:lnSpc>
                        <a:spcBef>
                          <a:spcPts val="0"/>
                        </a:spcBef>
                        <a:spcAft>
                          <a:spcPts val="0"/>
                        </a:spcAft>
                      </a:pPr>
                      <a:r>
                        <a:rPr lang="en-US" sz="2000" dirty="0">
                          <a:effectLst/>
                          <a:latin typeface="Trebuchet MS" panose="020B0603020202020204" pitchFamily="34" charset="0"/>
                          <a:ea typeface="Calibri" panose="020F0502020204030204" pitchFamily="34" charset="0"/>
                          <a:cs typeface="Times New Roman" panose="02020603050405020304" pitchFamily="18" charset="0"/>
                        </a:rPr>
                        <a:t>32</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7000"/>
                        </a:lnSpc>
                        <a:spcBef>
                          <a:spcPts val="0"/>
                        </a:spcBef>
                        <a:spcAft>
                          <a:spcPts val="0"/>
                        </a:spcAft>
                      </a:pPr>
                      <a:r>
                        <a:rPr lang="en-US" sz="2000" dirty="0">
                          <a:effectLst/>
                          <a:latin typeface="Trebuchet MS" panose="020B0603020202020204" pitchFamily="34" charset="0"/>
                          <a:ea typeface="Calibri" panose="020F0502020204030204" pitchFamily="34" charset="0"/>
                          <a:cs typeface="Times New Roman" panose="02020603050405020304" pitchFamily="18" charset="0"/>
                        </a:rPr>
                        <a:t>42</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7000"/>
                        </a:lnSpc>
                        <a:spcBef>
                          <a:spcPts val="0"/>
                        </a:spcBef>
                        <a:spcAft>
                          <a:spcPts val="0"/>
                        </a:spcAft>
                      </a:pPr>
                      <a:r>
                        <a:rPr lang="en-US" sz="2000" dirty="0">
                          <a:effectLst/>
                          <a:latin typeface="Trebuchet MS" panose="020B0603020202020204" pitchFamily="34" charset="0"/>
                          <a:ea typeface="Calibri" panose="020F0502020204030204" pitchFamily="34" charset="0"/>
                          <a:cs typeface="Times New Roman" panose="02020603050405020304" pitchFamily="18" charset="0"/>
                        </a:rPr>
                        <a:t>1.3</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algn="ctr">
                        <a:lnSpc>
                          <a:spcPct val="107000"/>
                        </a:lnSpc>
                        <a:spcBef>
                          <a:spcPts val="0"/>
                        </a:spcBef>
                        <a:spcAft>
                          <a:spcPts val="0"/>
                        </a:spcAft>
                      </a:pPr>
                      <a:endParaRPr lang="en-US" sz="2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07000"/>
                        </a:lnSpc>
                        <a:spcBef>
                          <a:spcPts val="0"/>
                        </a:spcBef>
                        <a:spcAft>
                          <a:spcPts val="0"/>
                        </a:spcAft>
                      </a:pPr>
                      <a:endParaRPr lang="en-US" sz="2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107000"/>
                        </a:lnSpc>
                        <a:spcBef>
                          <a:spcPts val="0"/>
                        </a:spcBef>
                        <a:spcAft>
                          <a:spcPts val="0"/>
                        </a:spcAft>
                      </a:pPr>
                      <a:endParaRPr lang="en-US" sz="2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66098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nSpc>
                          <a:spcPct val="107000"/>
                        </a:lnSpc>
                        <a:spcBef>
                          <a:spcPts val="0"/>
                        </a:spcBef>
                        <a:spcAft>
                          <a:spcPts val="0"/>
                        </a:spcAft>
                      </a:pPr>
                      <a:r>
                        <a:rPr lang="en-US" sz="2000" b="1" dirty="0">
                          <a:effectLst/>
                          <a:latin typeface="Trebuchet MS" panose="020B0603020202020204" pitchFamily="34" charset="0"/>
                          <a:ea typeface="Calibri" panose="020F0502020204030204" pitchFamily="34" charset="0"/>
                          <a:cs typeface="Times New Roman" panose="02020603050405020304" pitchFamily="18" charset="0"/>
                        </a:rPr>
                        <a:t>All Facilities</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7000"/>
                        </a:lnSpc>
                        <a:spcBef>
                          <a:spcPts val="0"/>
                        </a:spcBef>
                        <a:spcAft>
                          <a:spcPts val="0"/>
                        </a:spcAft>
                      </a:pPr>
                      <a:r>
                        <a:rPr lang="en-US" sz="2000" b="1" dirty="0">
                          <a:effectLst/>
                          <a:latin typeface="Trebuchet MS" panose="020B0603020202020204" pitchFamily="34" charset="0"/>
                          <a:ea typeface="Calibri" panose="020F0502020204030204" pitchFamily="34" charset="0"/>
                          <a:cs typeface="Times New Roman" panose="02020603050405020304" pitchFamily="18" charset="0"/>
                        </a:rPr>
                        <a:t>207</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7000"/>
                        </a:lnSpc>
                        <a:spcBef>
                          <a:spcPts val="0"/>
                        </a:spcBef>
                        <a:spcAft>
                          <a:spcPts val="0"/>
                        </a:spcAft>
                      </a:pPr>
                      <a:r>
                        <a:rPr lang="en-US" sz="2000" b="1" dirty="0">
                          <a:effectLst/>
                          <a:latin typeface="Trebuchet MS" panose="020B0603020202020204" pitchFamily="34" charset="0"/>
                          <a:ea typeface="Calibri" panose="020F0502020204030204" pitchFamily="34" charset="0"/>
                          <a:cs typeface="Times New Roman" panose="02020603050405020304" pitchFamily="18" charset="0"/>
                        </a:rPr>
                        <a:t>545</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7000"/>
                        </a:lnSpc>
                        <a:spcBef>
                          <a:spcPts val="0"/>
                        </a:spcBef>
                        <a:spcAft>
                          <a:spcPts val="0"/>
                        </a:spcAft>
                      </a:pPr>
                      <a:r>
                        <a:rPr lang="en-US" sz="2000" b="1" dirty="0">
                          <a:effectLst/>
                          <a:latin typeface="Trebuchet MS" panose="020B0603020202020204" pitchFamily="34" charset="0"/>
                          <a:ea typeface="Calibri" panose="020F0502020204030204" pitchFamily="34" charset="0"/>
                          <a:cs typeface="Times New Roman" panose="02020603050405020304" pitchFamily="18" charset="0"/>
                        </a:rPr>
                        <a:t>2.6</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2000" b="1" dirty="0">
                          <a:effectLst/>
                          <a:latin typeface="Trebuchet MS" panose="020B0603020202020204" pitchFamily="34" charset="0"/>
                          <a:ea typeface="Calibri" panose="020F0502020204030204" pitchFamily="34" charset="0"/>
                          <a:cs typeface="Times New Roman" panose="02020603050405020304" pitchFamily="18" charset="0"/>
                        </a:rPr>
                        <a:t>2</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2000" b="1" dirty="0">
                          <a:effectLst/>
                          <a:latin typeface="Trebuchet MS" panose="020B0603020202020204" pitchFamily="34" charset="0"/>
                          <a:ea typeface="Calibri" panose="020F0502020204030204" pitchFamily="34" charset="0"/>
                          <a:cs typeface="Times New Roman" panose="02020603050405020304" pitchFamily="18" charset="0"/>
                        </a:rPr>
                        <a:t>1</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2000" b="1" dirty="0">
                          <a:effectLst/>
                          <a:latin typeface="Trebuchet MS" panose="020B0603020202020204" pitchFamily="34" charset="0"/>
                          <a:ea typeface="Calibri" panose="020F0502020204030204" pitchFamily="34" charset="0"/>
                          <a:cs typeface="Times New Roman" panose="02020603050405020304" pitchFamily="18" charset="0"/>
                        </a:rPr>
                        <a:t>1-17</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graphicFrame>
        <p:nvGraphicFramePr>
          <p:cNvPr id="10" name="Content Placeholder 4"/>
          <p:cNvGraphicFramePr>
            <a:graphicFrameLocks/>
          </p:cNvGraphicFramePr>
          <p:nvPr>
            <p:extLst>
              <p:ext uri="{D42A27DB-BD31-4B8C-83A1-F6EECF244321}">
                <p14:modId xmlns:p14="http://schemas.microsoft.com/office/powerpoint/2010/main" val="3948818133"/>
              </p:ext>
            </p:extLst>
          </p:nvPr>
        </p:nvGraphicFramePr>
        <p:xfrm>
          <a:off x="1423303" y="963935"/>
          <a:ext cx="8915400" cy="2527736"/>
        </p:xfrm>
        <a:graphic>
          <a:graphicData uri="http://schemas.openxmlformats.org/drawingml/2006/table">
            <a:tbl>
              <a:tblPr firstRow="1" firstCol="1" bandRow="1"/>
              <a:tblGrid>
                <a:gridCol w="1537317">
                  <a:extLst>
                    <a:ext uri="{9D8B030D-6E8A-4147-A177-3AD203B41FA5}">
                      <a16:colId xmlns:a16="http://schemas.microsoft.com/office/drawing/2014/main" val="20000"/>
                    </a:ext>
                  </a:extLst>
                </a:gridCol>
                <a:gridCol w="1586883">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2362200">
                  <a:extLst>
                    <a:ext uri="{9D8B030D-6E8A-4147-A177-3AD203B41FA5}">
                      <a16:colId xmlns:a16="http://schemas.microsoft.com/office/drawing/2014/main" val="20004"/>
                    </a:ext>
                  </a:extLst>
                </a:gridCol>
              </a:tblGrid>
              <a:tr h="76004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l">
                        <a:lnSpc>
                          <a:spcPct val="107000"/>
                        </a:lnSpc>
                        <a:spcBef>
                          <a:spcPts val="0"/>
                        </a:spcBef>
                        <a:spcAft>
                          <a:spcPts val="0"/>
                        </a:spcAft>
                      </a:pPr>
                      <a:r>
                        <a:rPr lang="en-US" sz="2000" b="1" dirty="0">
                          <a:solidFill>
                            <a:schemeClr val="bg1"/>
                          </a:solidFill>
                          <a:effectLst/>
                          <a:latin typeface="Trebuchet MS" panose="020B0603020202020204" pitchFamily="34" charset="0"/>
                        </a:rPr>
                        <a:t>Type of Facility</a:t>
                      </a:r>
                      <a:endParaRPr lang="en-US" sz="20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7000"/>
                        </a:lnSpc>
                        <a:spcBef>
                          <a:spcPts val="0"/>
                        </a:spcBef>
                        <a:spcAft>
                          <a:spcPts val="0"/>
                        </a:spcAft>
                      </a:pPr>
                      <a:r>
                        <a:rPr lang="en-US" sz="2000" b="1" dirty="0">
                          <a:solidFill>
                            <a:schemeClr val="bg1"/>
                          </a:solidFill>
                          <a:effectLst/>
                          <a:latin typeface="Trebuchet MS" panose="020B0603020202020204" pitchFamily="34" charset="0"/>
                        </a:rPr>
                        <a:t>#</a:t>
                      </a:r>
                      <a:r>
                        <a:rPr lang="en-US" sz="2000" b="1" baseline="0" dirty="0">
                          <a:solidFill>
                            <a:schemeClr val="bg1"/>
                          </a:solidFill>
                          <a:effectLst/>
                          <a:latin typeface="Trebuchet MS" panose="020B0603020202020204" pitchFamily="34" charset="0"/>
                        </a:rPr>
                        <a:t> </a:t>
                      </a:r>
                      <a:r>
                        <a:rPr lang="en-US" sz="2000" b="1" dirty="0">
                          <a:solidFill>
                            <a:schemeClr val="bg1"/>
                          </a:solidFill>
                          <a:effectLst/>
                          <a:latin typeface="Trebuchet MS" panose="020B0603020202020204" pitchFamily="34" charset="0"/>
                        </a:rPr>
                        <a:t>Reporting  </a:t>
                      </a:r>
                    </a:p>
                    <a:p>
                      <a:pPr marL="0" marR="0" algn="ctr">
                        <a:lnSpc>
                          <a:spcPct val="107000"/>
                        </a:lnSpc>
                        <a:spcBef>
                          <a:spcPts val="0"/>
                        </a:spcBef>
                        <a:spcAft>
                          <a:spcPts val="0"/>
                        </a:spcAft>
                      </a:pPr>
                      <a:r>
                        <a:rPr lang="en-US" sz="2000" b="1" dirty="0">
                          <a:solidFill>
                            <a:schemeClr val="bg1"/>
                          </a:solidFill>
                          <a:effectLst/>
                          <a:latin typeface="Trebuchet MS" panose="020B0603020202020204" pitchFamily="34" charset="0"/>
                        </a:rPr>
                        <a:t>≥1 PAEs</a:t>
                      </a:r>
                      <a:endParaRPr lang="en-US" sz="20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7000"/>
                        </a:lnSpc>
                        <a:spcBef>
                          <a:spcPts val="0"/>
                        </a:spcBef>
                        <a:spcAft>
                          <a:spcPts val="0"/>
                        </a:spcAft>
                      </a:pPr>
                      <a:r>
                        <a:rPr lang="en-US" sz="2000" b="1" dirty="0">
                          <a:solidFill>
                            <a:schemeClr val="bg1"/>
                          </a:solidFill>
                          <a:effectLst/>
                          <a:latin typeface="Trebuchet MS" panose="020B0603020202020204" pitchFamily="34" charset="0"/>
                        </a:rPr>
                        <a:t># of Facilities in TxHSN </a:t>
                      </a:r>
                      <a:endParaRPr lang="en-US" sz="20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7000"/>
                        </a:lnSpc>
                        <a:spcBef>
                          <a:spcPts val="0"/>
                        </a:spcBef>
                        <a:spcAft>
                          <a:spcPts val="0"/>
                        </a:spcAft>
                      </a:pPr>
                      <a:r>
                        <a:rPr lang="en-US" sz="2000" b="1" dirty="0">
                          <a:solidFill>
                            <a:schemeClr val="bg1"/>
                          </a:solidFill>
                          <a:effectLst/>
                          <a:latin typeface="Trebuchet MS" panose="020B0603020202020204" pitchFamily="34" charset="0"/>
                        </a:rPr>
                        <a:t>% that Reported ≥1  PAE </a:t>
                      </a:r>
                      <a:endParaRPr lang="en-US" sz="20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2000" b="1" dirty="0">
                          <a:solidFill>
                            <a:schemeClr val="bg1"/>
                          </a:solidFill>
                          <a:effectLst/>
                          <a:latin typeface="Trebuchet MS" panose="020B0603020202020204" pitchFamily="34" charset="0"/>
                        </a:rPr>
                        <a:t>% of All Facilities in TxHSN That Reported ≥1 PAEs</a:t>
                      </a:r>
                      <a:endParaRPr lang="en-US" sz="20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extLst>
                  <a:ext uri="{0D108BD9-81ED-4DB2-BD59-A6C34878D82A}">
                    <a16:rowId xmlns:a16="http://schemas.microsoft.com/office/drawing/2014/main" val="10000"/>
                  </a:ext>
                </a:extLst>
              </a:tr>
              <a:tr h="44852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nSpc>
                          <a:spcPct val="107000"/>
                        </a:lnSpc>
                        <a:spcBef>
                          <a:spcPts val="0"/>
                        </a:spcBef>
                        <a:spcAft>
                          <a:spcPts val="0"/>
                        </a:spcAft>
                      </a:pPr>
                      <a:r>
                        <a:rPr lang="en-US" sz="2000" dirty="0">
                          <a:effectLst/>
                          <a:latin typeface="Trebuchet MS" panose="020B0603020202020204" pitchFamily="34" charset="0"/>
                          <a:ea typeface="Calibri" panose="020F0502020204030204" pitchFamily="34" charset="0"/>
                          <a:cs typeface="Times New Roman" panose="02020603050405020304" pitchFamily="18" charset="0"/>
                        </a:rPr>
                        <a:t>Hospitals</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7000"/>
                        </a:lnSpc>
                        <a:spcBef>
                          <a:spcPts val="0"/>
                        </a:spcBef>
                        <a:spcAft>
                          <a:spcPts val="0"/>
                        </a:spcAft>
                      </a:pPr>
                      <a:r>
                        <a:rPr lang="en-US" sz="2000" dirty="0">
                          <a:effectLst/>
                          <a:latin typeface="Trebuchet MS" panose="020B0603020202020204" pitchFamily="34" charset="0"/>
                          <a:ea typeface="Calibri" panose="020F0502020204030204" pitchFamily="34" charset="0"/>
                          <a:cs typeface="Times New Roman" panose="02020603050405020304" pitchFamily="18" charset="0"/>
                        </a:rPr>
                        <a:t>175</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7000"/>
                        </a:lnSpc>
                        <a:spcBef>
                          <a:spcPts val="0"/>
                        </a:spcBef>
                        <a:spcAft>
                          <a:spcPts val="0"/>
                        </a:spcAft>
                      </a:pPr>
                      <a:r>
                        <a:rPr lang="en-US" sz="2000" dirty="0">
                          <a:effectLst/>
                          <a:latin typeface="Trebuchet MS" panose="020B0603020202020204" pitchFamily="34" charset="0"/>
                          <a:ea typeface="Calibri" panose="020F0502020204030204" pitchFamily="34" charset="0"/>
                          <a:cs typeface="Times New Roman" panose="02020603050405020304" pitchFamily="18" charset="0"/>
                        </a:rPr>
                        <a:t>439</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7000"/>
                        </a:lnSpc>
                        <a:spcBef>
                          <a:spcPts val="0"/>
                        </a:spcBef>
                        <a:spcAft>
                          <a:spcPts val="0"/>
                        </a:spcAft>
                      </a:pPr>
                      <a:r>
                        <a:rPr lang="en-US" sz="2000" dirty="0">
                          <a:effectLst/>
                          <a:latin typeface="Trebuchet MS" panose="020B0603020202020204" pitchFamily="34" charset="0"/>
                          <a:ea typeface="Calibri" panose="020F0502020204030204" pitchFamily="34" charset="0"/>
                          <a:cs typeface="Times New Roman" panose="02020603050405020304" pitchFamily="18" charset="0"/>
                        </a:rPr>
                        <a:t>40%</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7000"/>
                        </a:lnSpc>
                        <a:spcBef>
                          <a:spcPts val="0"/>
                        </a:spcBef>
                        <a:spcAft>
                          <a:spcPts val="0"/>
                        </a:spcAft>
                      </a:pPr>
                      <a:r>
                        <a:rPr lang="en-US" sz="2000" dirty="0">
                          <a:effectLst/>
                          <a:latin typeface="Trebuchet MS" panose="020B0603020202020204" pitchFamily="34" charset="0"/>
                          <a:ea typeface="Calibri" panose="020F0502020204030204" pitchFamily="34" charset="0"/>
                          <a:cs typeface="Times New Roman" panose="02020603050405020304" pitchFamily="18" charset="0"/>
                        </a:rPr>
                        <a:t>19%</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4852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nSpc>
                          <a:spcPct val="107000"/>
                        </a:lnSpc>
                        <a:spcBef>
                          <a:spcPts val="0"/>
                        </a:spcBef>
                        <a:spcAft>
                          <a:spcPts val="0"/>
                        </a:spcAft>
                      </a:pPr>
                      <a:r>
                        <a:rPr lang="en-US" sz="2000" dirty="0">
                          <a:effectLst/>
                          <a:latin typeface="Trebuchet MS" panose="020B0603020202020204" pitchFamily="34" charset="0"/>
                          <a:ea typeface="Calibri" panose="020F0502020204030204" pitchFamily="34" charset="0"/>
                          <a:cs typeface="Times New Roman" panose="02020603050405020304" pitchFamily="18" charset="0"/>
                        </a:rPr>
                        <a:t>ASCs</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7000"/>
                        </a:lnSpc>
                        <a:spcBef>
                          <a:spcPts val="0"/>
                        </a:spcBef>
                        <a:spcAft>
                          <a:spcPts val="0"/>
                        </a:spcAft>
                      </a:pPr>
                      <a:r>
                        <a:rPr lang="en-US" sz="2000" dirty="0">
                          <a:effectLst/>
                          <a:latin typeface="Trebuchet MS" panose="020B0603020202020204" pitchFamily="34" charset="0"/>
                          <a:ea typeface="Calibri" panose="020F0502020204030204" pitchFamily="34" charset="0"/>
                          <a:cs typeface="Times New Roman" panose="02020603050405020304" pitchFamily="18" charset="0"/>
                        </a:rPr>
                        <a:t>32</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7000"/>
                        </a:lnSpc>
                        <a:spcBef>
                          <a:spcPts val="0"/>
                        </a:spcBef>
                        <a:spcAft>
                          <a:spcPts val="0"/>
                        </a:spcAft>
                      </a:pPr>
                      <a:r>
                        <a:rPr lang="en-US" sz="2000" dirty="0">
                          <a:effectLst/>
                          <a:latin typeface="Trebuchet MS" panose="020B0603020202020204" pitchFamily="34" charset="0"/>
                          <a:ea typeface="Calibri" panose="020F0502020204030204" pitchFamily="34" charset="0"/>
                          <a:cs typeface="Times New Roman" panose="02020603050405020304" pitchFamily="18" charset="0"/>
                        </a:rPr>
                        <a:t>464</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7000"/>
                        </a:lnSpc>
                        <a:spcBef>
                          <a:spcPts val="0"/>
                        </a:spcBef>
                        <a:spcAft>
                          <a:spcPts val="0"/>
                        </a:spcAft>
                      </a:pPr>
                      <a:r>
                        <a:rPr lang="en-US" sz="2000" dirty="0">
                          <a:effectLst/>
                          <a:latin typeface="Trebuchet MS" panose="020B0603020202020204" pitchFamily="34" charset="0"/>
                          <a:ea typeface="Calibri" panose="020F0502020204030204" pitchFamily="34" charset="0"/>
                          <a:cs typeface="Times New Roman" panose="02020603050405020304" pitchFamily="18" charset="0"/>
                        </a:rPr>
                        <a:t>7%</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7000"/>
                        </a:lnSpc>
                        <a:spcBef>
                          <a:spcPts val="0"/>
                        </a:spcBef>
                        <a:spcAft>
                          <a:spcPts val="0"/>
                        </a:spcAft>
                      </a:pPr>
                      <a:r>
                        <a:rPr lang="en-US" sz="2000" dirty="0">
                          <a:effectLst/>
                          <a:latin typeface="Trebuchet MS" panose="020B0603020202020204" pitchFamily="34" charset="0"/>
                          <a:ea typeface="Calibri" panose="020F0502020204030204" pitchFamily="34" charset="0"/>
                          <a:cs typeface="Times New Roman" panose="02020603050405020304" pitchFamily="18" charset="0"/>
                        </a:rPr>
                        <a:t>4%</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002"/>
                  </a:ext>
                </a:extLst>
              </a:tr>
              <a:tr h="44406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nSpc>
                          <a:spcPct val="107000"/>
                        </a:lnSpc>
                        <a:spcBef>
                          <a:spcPts val="0"/>
                        </a:spcBef>
                        <a:spcAft>
                          <a:spcPts val="0"/>
                        </a:spcAft>
                      </a:pPr>
                      <a:r>
                        <a:rPr lang="en-US" sz="2000" b="1" dirty="0">
                          <a:effectLst/>
                          <a:latin typeface="Trebuchet MS" panose="020B0603020202020204" pitchFamily="34" charset="0"/>
                          <a:ea typeface="Calibri" panose="020F0502020204030204" pitchFamily="34" charset="0"/>
                          <a:cs typeface="Times New Roman" panose="02020603050405020304" pitchFamily="18" charset="0"/>
                        </a:rPr>
                        <a:t>All Facilities</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7000"/>
                        </a:lnSpc>
                        <a:spcBef>
                          <a:spcPts val="0"/>
                        </a:spcBef>
                        <a:spcAft>
                          <a:spcPts val="0"/>
                        </a:spcAft>
                      </a:pPr>
                      <a:r>
                        <a:rPr lang="en-US" sz="2000" b="1" dirty="0">
                          <a:effectLst/>
                          <a:latin typeface="Trebuchet MS" panose="020B0603020202020204" pitchFamily="34" charset="0"/>
                          <a:ea typeface="Calibri" panose="020F0502020204030204" pitchFamily="34" charset="0"/>
                          <a:cs typeface="Times New Roman" panose="02020603050405020304" pitchFamily="18" charset="0"/>
                        </a:rPr>
                        <a:t>207</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7000"/>
                        </a:lnSpc>
                        <a:spcBef>
                          <a:spcPts val="0"/>
                        </a:spcBef>
                        <a:spcAft>
                          <a:spcPts val="0"/>
                        </a:spcAft>
                      </a:pPr>
                      <a:r>
                        <a:rPr lang="en-US" sz="2000" b="1" dirty="0">
                          <a:solidFill>
                            <a:srgbClr val="FF0000"/>
                          </a:solidFill>
                          <a:effectLst/>
                          <a:latin typeface="Trebuchet MS" panose="020B0603020202020204" pitchFamily="34" charset="0"/>
                          <a:ea typeface="Calibri" panose="020F0502020204030204" pitchFamily="34" charset="0"/>
                          <a:cs typeface="Times New Roman" panose="02020603050405020304" pitchFamily="18" charset="0"/>
                        </a:rPr>
                        <a:t>913</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7000"/>
                        </a:lnSpc>
                        <a:spcBef>
                          <a:spcPts val="0"/>
                        </a:spcBef>
                        <a:spcAft>
                          <a:spcPts val="0"/>
                        </a:spcAft>
                      </a:pPr>
                      <a:r>
                        <a:rPr lang="en-US" sz="2000" b="1"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N/A</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2000" b="1" dirty="0">
                          <a:effectLst/>
                          <a:latin typeface="Trebuchet MS" panose="020B0603020202020204" pitchFamily="34" charset="0"/>
                          <a:ea typeface="Calibri" panose="020F0502020204030204" pitchFamily="34" charset="0"/>
                          <a:cs typeface="Times New Roman" panose="02020603050405020304" pitchFamily="18" charset="0"/>
                        </a:rPr>
                        <a:t>23%</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77301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4294967295"/>
          </p:nvPr>
        </p:nvSpPr>
        <p:spPr>
          <a:xfrm>
            <a:off x="8077200" y="6356351"/>
            <a:ext cx="2133600" cy="365125"/>
          </a:xfrm>
          <a:prstGeom prst="rect">
            <a:avLst/>
          </a:prstGeom>
        </p:spPr>
        <p:txBody>
          <a:bodyPr/>
          <a:lstStyle/>
          <a:p>
            <a:fld id="{1A280C3B-7331-4332-B612-1B44D65940C0}" type="slidenum">
              <a:rPr lang="en-US" smtClean="0"/>
              <a:pPr/>
              <a:t>13</a:t>
            </a:fld>
            <a:endParaRPr lang="en-US"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2400"/>
            <a:ext cx="12192000" cy="716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5200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1121" y="90616"/>
            <a:ext cx="9133730" cy="707875"/>
          </a:xfrm>
          <a:ln>
            <a:solidFill>
              <a:schemeClr val="accent1"/>
            </a:solidFill>
          </a:ln>
        </p:spPr>
        <p:txBody>
          <a:bodyPr>
            <a:noAutofit/>
          </a:bodyPr>
          <a:lstStyle/>
          <a:p>
            <a:pPr algn="ctr"/>
            <a:r>
              <a:rPr lang="en-US" sz="4400" dirty="0">
                <a:latin typeface="Calibri" panose="020F0502020204030204" pitchFamily="34" charset="0"/>
              </a:rPr>
              <a:t>Texas PAEs Reported</a:t>
            </a:r>
          </a:p>
        </p:txBody>
      </p:sp>
      <p:graphicFrame>
        <p:nvGraphicFramePr>
          <p:cNvPr id="5" name="Content Placeholder 4" descr="Sample table with 3 columns, 4 rows" title="Table"/>
          <p:cNvGraphicFramePr>
            <a:graphicFrameLocks noGrp="1"/>
          </p:cNvGraphicFramePr>
          <p:nvPr>
            <p:ph sz="half" idx="2"/>
            <p:extLst>
              <p:ext uri="{D42A27DB-BD31-4B8C-83A1-F6EECF244321}">
                <p14:modId xmlns:p14="http://schemas.microsoft.com/office/powerpoint/2010/main" val="2316868850"/>
              </p:ext>
            </p:extLst>
          </p:nvPr>
        </p:nvGraphicFramePr>
        <p:xfrm>
          <a:off x="235527" y="852180"/>
          <a:ext cx="5527964" cy="6028456"/>
        </p:xfrm>
        <a:graphic>
          <a:graphicData uri="http://schemas.openxmlformats.org/drawingml/2006/table">
            <a:tbl>
              <a:tblPr firstRow="1" bandRow="1">
                <a:tableStyleId>{8A107856-5554-42FB-B03E-39F5DBC370BA}</a:tableStyleId>
              </a:tblPr>
              <a:tblGrid>
                <a:gridCol w="3671472">
                  <a:extLst>
                    <a:ext uri="{9D8B030D-6E8A-4147-A177-3AD203B41FA5}">
                      <a16:colId xmlns:a16="http://schemas.microsoft.com/office/drawing/2014/main" val="20000"/>
                    </a:ext>
                  </a:extLst>
                </a:gridCol>
                <a:gridCol w="788590">
                  <a:extLst>
                    <a:ext uri="{9D8B030D-6E8A-4147-A177-3AD203B41FA5}">
                      <a16:colId xmlns:a16="http://schemas.microsoft.com/office/drawing/2014/main" val="20001"/>
                    </a:ext>
                  </a:extLst>
                </a:gridCol>
                <a:gridCol w="1067902">
                  <a:extLst>
                    <a:ext uri="{9D8B030D-6E8A-4147-A177-3AD203B41FA5}">
                      <a16:colId xmlns:a16="http://schemas.microsoft.com/office/drawing/2014/main" val="20002"/>
                    </a:ext>
                  </a:extLst>
                </a:gridCol>
              </a:tblGrid>
              <a:tr h="629882">
                <a:tc>
                  <a:txBody>
                    <a:bodyPr/>
                    <a:lstStyle/>
                    <a:p>
                      <a:endParaRPr lang="en-US" sz="1800" b="1" dirty="0">
                        <a:latin typeface="Calibri" panose="020F0502020204030204" pitchFamily="34" charset="0"/>
                      </a:endParaRPr>
                    </a:p>
                  </a:txBody>
                  <a:tcPr anchor="ctr"/>
                </a:tc>
                <a:tc>
                  <a:txBody>
                    <a:bodyPr/>
                    <a:lstStyle/>
                    <a:p>
                      <a:pPr algn="ctr"/>
                      <a:r>
                        <a:rPr lang="en-US" sz="1800" b="1" dirty="0">
                          <a:latin typeface="Calibri" panose="020F0502020204030204" pitchFamily="34" charset="0"/>
                        </a:rPr>
                        <a:t>2015</a:t>
                      </a:r>
                    </a:p>
                  </a:txBody>
                  <a:tcPr anchor="ctr"/>
                </a:tc>
                <a:tc>
                  <a:txBody>
                    <a:bodyPr/>
                    <a:lstStyle/>
                    <a:p>
                      <a:pPr algn="ctr"/>
                      <a:r>
                        <a:rPr lang="en-US" sz="1800" b="1" dirty="0">
                          <a:latin typeface="Calibri" panose="020F0502020204030204" pitchFamily="34" charset="0"/>
                        </a:rPr>
                        <a:t>2016</a:t>
                      </a:r>
                      <a:r>
                        <a:rPr lang="en-US" sz="1800" b="1" baseline="0" dirty="0">
                          <a:latin typeface="Calibri" panose="020F0502020204030204" pitchFamily="34" charset="0"/>
                        </a:rPr>
                        <a:t> </a:t>
                      </a:r>
                    </a:p>
                    <a:p>
                      <a:pPr algn="ctr"/>
                      <a:r>
                        <a:rPr lang="en-US" sz="1800" b="1" baseline="0" dirty="0">
                          <a:latin typeface="Calibri" panose="020F0502020204030204" pitchFamily="34" charset="0"/>
                        </a:rPr>
                        <a:t>H1</a:t>
                      </a:r>
                      <a:endParaRPr lang="en-US" sz="1800" b="1" dirty="0">
                        <a:latin typeface="Calibri" panose="020F0502020204030204" pitchFamily="34" charset="0"/>
                      </a:endParaRPr>
                    </a:p>
                  </a:txBody>
                  <a:tcPr anchor="ctr"/>
                </a:tc>
                <a:extLst>
                  <a:ext uri="{0D108BD9-81ED-4DB2-BD59-A6C34878D82A}">
                    <a16:rowId xmlns:a16="http://schemas.microsoft.com/office/drawing/2014/main" val="10000"/>
                  </a:ext>
                </a:extLst>
              </a:tr>
              <a:tr h="338718">
                <a:tc>
                  <a:txBody>
                    <a:bodyPr/>
                    <a:lstStyle/>
                    <a:p>
                      <a:r>
                        <a:rPr lang="en-US" sz="1800" b="1" dirty="0">
                          <a:latin typeface="Calibri" panose="020F0502020204030204" pitchFamily="34" charset="0"/>
                        </a:rPr>
                        <a:t>Fall</a:t>
                      </a:r>
                      <a:r>
                        <a:rPr lang="en-US" sz="1800" b="1" baseline="0" dirty="0">
                          <a:latin typeface="Calibri" panose="020F0502020204030204" pitchFamily="34" charset="0"/>
                        </a:rPr>
                        <a:t> with Fracture</a:t>
                      </a:r>
                    </a:p>
                  </a:txBody>
                  <a:tcPr anchor="ctr"/>
                </a:tc>
                <a:tc>
                  <a:txBody>
                    <a:bodyPr/>
                    <a:lstStyle/>
                    <a:p>
                      <a:pPr algn="ctr"/>
                      <a:r>
                        <a:rPr lang="en-US" sz="1800" b="1" dirty="0">
                          <a:latin typeface="Calibri" panose="020F0502020204030204" pitchFamily="34" charset="0"/>
                        </a:rPr>
                        <a:t>202</a:t>
                      </a:r>
                    </a:p>
                  </a:txBody>
                  <a:tcPr anchor="ctr"/>
                </a:tc>
                <a:tc>
                  <a:txBody>
                    <a:bodyPr/>
                    <a:lstStyle/>
                    <a:p>
                      <a:pPr algn="ctr"/>
                      <a:r>
                        <a:rPr lang="en-US" sz="1800" b="1" dirty="0">
                          <a:latin typeface="Calibri" panose="020F0502020204030204" pitchFamily="34" charset="0"/>
                        </a:rPr>
                        <a:t>91</a:t>
                      </a:r>
                    </a:p>
                  </a:txBody>
                  <a:tcPr anchor="ctr"/>
                </a:tc>
                <a:extLst>
                  <a:ext uri="{0D108BD9-81ED-4DB2-BD59-A6C34878D82A}">
                    <a16:rowId xmlns:a16="http://schemas.microsoft.com/office/drawing/2014/main" val="10001"/>
                  </a:ext>
                </a:extLst>
              </a:tr>
              <a:tr h="345937">
                <a:tc>
                  <a:txBody>
                    <a:bodyPr/>
                    <a:lstStyle/>
                    <a:p>
                      <a:r>
                        <a:rPr lang="en-US" sz="1800" b="1" dirty="0">
                          <a:latin typeface="Calibri" panose="020F0502020204030204" pitchFamily="34" charset="0"/>
                        </a:rPr>
                        <a:t>Foreign</a:t>
                      </a:r>
                      <a:r>
                        <a:rPr lang="en-US" sz="1800" b="1" baseline="0" dirty="0">
                          <a:latin typeface="Calibri" panose="020F0502020204030204" pitchFamily="34" charset="0"/>
                        </a:rPr>
                        <a:t> Object Retained</a:t>
                      </a:r>
                      <a:endParaRPr lang="en-US" sz="1800" b="1" dirty="0">
                        <a:latin typeface="Calibri" panose="020F0502020204030204" pitchFamily="34" charset="0"/>
                      </a:endParaRPr>
                    </a:p>
                  </a:txBody>
                  <a:tcPr anchor="ctr"/>
                </a:tc>
                <a:tc>
                  <a:txBody>
                    <a:bodyPr/>
                    <a:lstStyle/>
                    <a:p>
                      <a:pPr algn="ctr"/>
                      <a:r>
                        <a:rPr lang="en-US" sz="1800" b="1" dirty="0">
                          <a:latin typeface="Calibri" panose="020F0502020204030204" pitchFamily="34" charset="0"/>
                        </a:rPr>
                        <a:t>121</a:t>
                      </a:r>
                    </a:p>
                  </a:txBody>
                  <a:tcPr anchor="ctr"/>
                </a:tc>
                <a:tc>
                  <a:txBody>
                    <a:bodyPr/>
                    <a:lstStyle/>
                    <a:p>
                      <a:pPr algn="ctr"/>
                      <a:r>
                        <a:rPr lang="en-US" sz="1800" b="1" dirty="0">
                          <a:latin typeface="Calibri" panose="020F0502020204030204" pitchFamily="34" charset="0"/>
                        </a:rPr>
                        <a:t>61</a:t>
                      </a:r>
                    </a:p>
                  </a:txBody>
                  <a:tcPr anchor="ctr"/>
                </a:tc>
                <a:extLst>
                  <a:ext uri="{0D108BD9-81ED-4DB2-BD59-A6C34878D82A}">
                    <a16:rowId xmlns:a16="http://schemas.microsoft.com/office/drawing/2014/main" val="10002"/>
                  </a:ext>
                </a:extLst>
              </a:tr>
              <a:tr h="425345">
                <a:tc>
                  <a:txBody>
                    <a:bodyPr/>
                    <a:lstStyle/>
                    <a:p>
                      <a:r>
                        <a:rPr lang="en-US" sz="1800" b="1" dirty="0">
                          <a:latin typeface="Calibri" panose="020F0502020204030204" pitchFamily="34" charset="0"/>
                        </a:rPr>
                        <a:t>Wrong Site Surgery/Invasive Procedure</a:t>
                      </a:r>
                    </a:p>
                  </a:txBody>
                  <a:tcPr anchor="ctr"/>
                </a:tc>
                <a:tc>
                  <a:txBody>
                    <a:bodyPr/>
                    <a:lstStyle/>
                    <a:p>
                      <a:pPr algn="ctr"/>
                      <a:r>
                        <a:rPr lang="en-US" sz="1800" b="1" dirty="0">
                          <a:latin typeface="Calibri" panose="020F0502020204030204" pitchFamily="34" charset="0"/>
                        </a:rPr>
                        <a:t>66</a:t>
                      </a:r>
                    </a:p>
                  </a:txBody>
                  <a:tcPr anchor="ctr"/>
                </a:tc>
                <a:tc>
                  <a:txBody>
                    <a:bodyPr/>
                    <a:lstStyle/>
                    <a:p>
                      <a:pPr algn="ctr"/>
                      <a:r>
                        <a:rPr lang="en-US" sz="1800" b="1" dirty="0">
                          <a:latin typeface="Calibri" panose="020F0502020204030204" pitchFamily="34" charset="0"/>
                        </a:rPr>
                        <a:t>42</a:t>
                      </a:r>
                    </a:p>
                  </a:txBody>
                  <a:tcPr anchor="ctr"/>
                </a:tc>
                <a:extLst>
                  <a:ext uri="{0D108BD9-81ED-4DB2-BD59-A6C34878D82A}">
                    <a16:rowId xmlns:a16="http://schemas.microsoft.com/office/drawing/2014/main" val="10003"/>
                  </a:ext>
                </a:extLst>
              </a:tr>
              <a:tr h="348916">
                <a:tc>
                  <a:txBody>
                    <a:bodyPr/>
                    <a:lstStyle/>
                    <a:p>
                      <a:r>
                        <a:rPr lang="en-US" sz="1800" b="1" dirty="0">
                          <a:latin typeface="Calibri" panose="020F0502020204030204" pitchFamily="34" charset="0"/>
                        </a:rPr>
                        <a:t>Fall with Intracranial Injury</a:t>
                      </a:r>
                    </a:p>
                  </a:txBody>
                  <a:tcPr anchor="ctr"/>
                </a:tc>
                <a:tc>
                  <a:txBody>
                    <a:bodyPr/>
                    <a:lstStyle/>
                    <a:p>
                      <a:pPr algn="ctr"/>
                      <a:r>
                        <a:rPr lang="en-US" sz="1800" b="1" dirty="0">
                          <a:latin typeface="Calibri" panose="020F0502020204030204" pitchFamily="34" charset="0"/>
                        </a:rPr>
                        <a:t>43</a:t>
                      </a:r>
                    </a:p>
                  </a:txBody>
                  <a:tcPr anchor="ctr"/>
                </a:tc>
                <a:tc>
                  <a:txBody>
                    <a:bodyPr/>
                    <a:lstStyle/>
                    <a:p>
                      <a:pPr algn="ctr"/>
                      <a:r>
                        <a:rPr lang="en-US" sz="1800" b="1" dirty="0">
                          <a:latin typeface="Calibri" panose="020F0502020204030204" pitchFamily="34" charset="0"/>
                        </a:rPr>
                        <a:t>29</a:t>
                      </a:r>
                    </a:p>
                  </a:txBody>
                  <a:tcPr anchor="ctr"/>
                </a:tc>
                <a:extLst>
                  <a:ext uri="{0D108BD9-81ED-4DB2-BD59-A6C34878D82A}">
                    <a16:rowId xmlns:a16="http://schemas.microsoft.com/office/drawing/2014/main" val="10004"/>
                  </a:ext>
                </a:extLst>
              </a:tr>
              <a:tr h="356135">
                <a:tc>
                  <a:txBody>
                    <a:bodyPr/>
                    <a:lstStyle/>
                    <a:p>
                      <a:r>
                        <a:rPr lang="en-US" sz="1800" b="1" dirty="0">
                          <a:latin typeface="Calibri" panose="020F0502020204030204" pitchFamily="34" charset="0"/>
                        </a:rPr>
                        <a:t>Wrong Surgery </a:t>
                      </a:r>
                    </a:p>
                  </a:txBody>
                  <a:tcPr anchor="ctr"/>
                </a:tc>
                <a:tc>
                  <a:txBody>
                    <a:bodyPr/>
                    <a:lstStyle/>
                    <a:p>
                      <a:pPr algn="ctr"/>
                      <a:r>
                        <a:rPr lang="en-US" sz="1800" b="1" dirty="0">
                          <a:latin typeface="Calibri" panose="020F0502020204030204" pitchFamily="34" charset="0"/>
                        </a:rPr>
                        <a:t>29</a:t>
                      </a:r>
                    </a:p>
                  </a:txBody>
                  <a:tcPr anchor="ctr"/>
                </a:tc>
                <a:tc>
                  <a:txBody>
                    <a:bodyPr/>
                    <a:lstStyle/>
                    <a:p>
                      <a:pPr algn="ctr"/>
                      <a:r>
                        <a:rPr lang="en-US" sz="1800" b="1" dirty="0">
                          <a:latin typeface="Calibri" panose="020F0502020204030204" pitchFamily="34" charset="0"/>
                        </a:rPr>
                        <a:t>14</a:t>
                      </a:r>
                    </a:p>
                  </a:txBody>
                  <a:tcPr anchor="ctr"/>
                </a:tc>
                <a:extLst>
                  <a:ext uri="{0D108BD9-81ED-4DB2-BD59-A6C34878D82A}">
                    <a16:rowId xmlns:a16="http://schemas.microsoft.com/office/drawing/2014/main" val="10005"/>
                  </a:ext>
                </a:extLst>
              </a:tr>
              <a:tr h="410657">
                <a:tc>
                  <a:txBody>
                    <a:bodyPr/>
                    <a:lstStyle/>
                    <a:p>
                      <a:r>
                        <a:rPr lang="en-US" sz="1800" b="1" dirty="0">
                          <a:latin typeface="Calibri" panose="020F0502020204030204" pitchFamily="34" charset="0"/>
                        </a:rPr>
                        <a:t>Fall with Other Injury</a:t>
                      </a:r>
                    </a:p>
                  </a:txBody>
                  <a:tcPr anchor="ctr"/>
                </a:tc>
                <a:tc>
                  <a:txBody>
                    <a:bodyPr/>
                    <a:lstStyle/>
                    <a:p>
                      <a:pPr algn="ctr"/>
                      <a:r>
                        <a:rPr lang="en-US" sz="1800" b="1" dirty="0">
                          <a:latin typeface="Calibri" panose="020F0502020204030204" pitchFamily="34" charset="0"/>
                        </a:rPr>
                        <a:t>17</a:t>
                      </a:r>
                    </a:p>
                  </a:txBody>
                  <a:tcPr anchor="ctr"/>
                </a:tc>
                <a:tc>
                  <a:txBody>
                    <a:bodyPr/>
                    <a:lstStyle/>
                    <a:p>
                      <a:pPr algn="ctr"/>
                      <a:r>
                        <a:rPr lang="en-US" sz="1800" b="1" dirty="0">
                          <a:latin typeface="Calibri" panose="020F0502020204030204" pitchFamily="34" charset="0"/>
                        </a:rPr>
                        <a:t>12</a:t>
                      </a:r>
                    </a:p>
                  </a:txBody>
                  <a:tcPr anchor="ctr"/>
                </a:tc>
                <a:extLst>
                  <a:ext uri="{0D108BD9-81ED-4DB2-BD59-A6C34878D82A}">
                    <a16:rowId xmlns:a16="http://schemas.microsoft.com/office/drawing/2014/main" val="10006"/>
                  </a:ext>
                </a:extLst>
              </a:tr>
              <a:tr h="410657">
                <a:tc>
                  <a:txBody>
                    <a:bodyPr/>
                    <a:lstStyle/>
                    <a:p>
                      <a:r>
                        <a:rPr lang="en-US" sz="1800" b="1" dirty="0">
                          <a:latin typeface="Calibri" panose="020F0502020204030204" pitchFamily="34" charset="0"/>
                        </a:rPr>
                        <a:t>Perinatal Death or Severe Harm</a:t>
                      </a:r>
                    </a:p>
                  </a:txBody>
                  <a:tcPr anchor="ctr"/>
                </a:tc>
                <a:tc>
                  <a:txBody>
                    <a:bodyPr/>
                    <a:lstStyle/>
                    <a:p>
                      <a:pPr algn="ctr"/>
                      <a:r>
                        <a:rPr lang="en-US" sz="1800" b="1" dirty="0">
                          <a:latin typeface="Calibri" panose="020F0502020204030204" pitchFamily="34" charset="0"/>
                        </a:rPr>
                        <a:t>17</a:t>
                      </a:r>
                    </a:p>
                  </a:txBody>
                  <a:tcPr anchor="ctr"/>
                </a:tc>
                <a:tc>
                  <a:txBody>
                    <a:bodyPr/>
                    <a:lstStyle/>
                    <a:p>
                      <a:pPr algn="ctr"/>
                      <a:r>
                        <a:rPr lang="en-US" sz="1800" b="1" dirty="0">
                          <a:latin typeface="Calibri" panose="020F0502020204030204" pitchFamily="34" charset="0"/>
                        </a:rPr>
                        <a:t>7</a:t>
                      </a:r>
                    </a:p>
                  </a:txBody>
                  <a:tcPr anchor="ctr"/>
                </a:tc>
                <a:extLst>
                  <a:ext uri="{0D108BD9-81ED-4DB2-BD59-A6C34878D82A}">
                    <a16:rowId xmlns:a16="http://schemas.microsoft.com/office/drawing/2014/main" val="10007"/>
                  </a:ext>
                </a:extLst>
              </a:tr>
              <a:tr h="410657">
                <a:tc>
                  <a:txBody>
                    <a:bodyPr/>
                    <a:lstStyle/>
                    <a:p>
                      <a:r>
                        <a:rPr lang="en-US" sz="1800" b="1" dirty="0">
                          <a:latin typeface="Calibri" panose="020F0502020204030204" pitchFamily="34" charset="0"/>
                        </a:rPr>
                        <a:t>Failure</a:t>
                      </a:r>
                      <a:r>
                        <a:rPr lang="en-US" sz="1800" b="1" baseline="0" dirty="0">
                          <a:latin typeface="Calibri" panose="020F0502020204030204" pitchFamily="34" charset="0"/>
                        </a:rPr>
                        <a:t> to Follow Up</a:t>
                      </a:r>
                      <a:endParaRPr lang="en-US" sz="1800" b="1" dirty="0">
                        <a:latin typeface="Calibri" panose="020F0502020204030204" pitchFamily="34" charset="0"/>
                      </a:endParaRPr>
                    </a:p>
                  </a:txBody>
                  <a:tcPr anchor="ctr"/>
                </a:tc>
                <a:tc>
                  <a:txBody>
                    <a:bodyPr/>
                    <a:lstStyle/>
                    <a:p>
                      <a:pPr algn="ctr"/>
                      <a:r>
                        <a:rPr lang="en-US" sz="1800" b="1" dirty="0">
                          <a:latin typeface="Calibri" panose="020F0502020204030204" pitchFamily="34" charset="0"/>
                        </a:rPr>
                        <a:t>11</a:t>
                      </a:r>
                    </a:p>
                  </a:txBody>
                  <a:tcPr anchor="ctr"/>
                </a:tc>
                <a:tc>
                  <a:txBody>
                    <a:bodyPr/>
                    <a:lstStyle/>
                    <a:p>
                      <a:pPr algn="ctr"/>
                      <a:r>
                        <a:rPr lang="en-US" sz="1800" b="1" dirty="0">
                          <a:latin typeface="Calibri" panose="020F0502020204030204" pitchFamily="34" charset="0"/>
                        </a:rPr>
                        <a:t>10</a:t>
                      </a:r>
                    </a:p>
                  </a:txBody>
                  <a:tcPr anchor="ctr"/>
                </a:tc>
                <a:extLst>
                  <a:ext uri="{0D108BD9-81ED-4DB2-BD59-A6C34878D82A}">
                    <a16:rowId xmlns:a16="http://schemas.microsoft.com/office/drawing/2014/main" val="10008"/>
                  </a:ext>
                </a:extLst>
              </a:tr>
              <a:tr h="410657">
                <a:tc>
                  <a:txBody>
                    <a:bodyPr/>
                    <a:lstStyle/>
                    <a:p>
                      <a:r>
                        <a:rPr lang="en-US" sz="1800" b="1" dirty="0">
                          <a:latin typeface="Calibri" panose="020F0502020204030204" pitchFamily="34" charset="0"/>
                        </a:rPr>
                        <a:t>Sexual</a:t>
                      </a:r>
                      <a:r>
                        <a:rPr lang="en-US" sz="1800" b="1" baseline="0" dirty="0">
                          <a:latin typeface="Calibri" panose="020F0502020204030204" pitchFamily="34" charset="0"/>
                        </a:rPr>
                        <a:t> Abuse or Assault</a:t>
                      </a:r>
                      <a:endParaRPr lang="en-US" sz="1800" b="1" dirty="0">
                        <a:latin typeface="Calibri" panose="020F0502020204030204" pitchFamily="34" charset="0"/>
                      </a:endParaRPr>
                    </a:p>
                  </a:txBody>
                  <a:tcPr anchor="ctr"/>
                </a:tc>
                <a:tc>
                  <a:txBody>
                    <a:bodyPr/>
                    <a:lstStyle/>
                    <a:p>
                      <a:pPr algn="ctr"/>
                      <a:r>
                        <a:rPr lang="en-US" sz="1800" b="1" dirty="0">
                          <a:latin typeface="Calibri" panose="020F0502020204030204" pitchFamily="34" charset="0"/>
                        </a:rPr>
                        <a:t>8</a:t>
                      </a:r>
                    </a:p>
                  </a:txBody>
                  <a:tcPr anchor="ctr"/>
                </a:tc>
                <a:tc>
                  <a:txBody>
                    <a:bodyPr/>
                    <a:lstStyle/>
                    <a:p>
                      <a:pPr algn="ctr"/>
                      <a:r>
                        <a:rPr lang="en-US" sz="1800" b="1" dirty="0">
                          <a:latin typeface="Calibri" panose="020F0502020204030204" pitchFamily="34" charset="0"/>
                        </a:rPr>
                        <a:t>2</a:t>
                      </a:r>
                    </a:p>
                  </a:txBody>
                  <a:tcPr anchor="ctr"/>
                </a:tc>
                <a:extLst>
                  <a:ext uri="{0D108BD9-81ED-4DB2-BD59-A6C34878D82A}">
                    <a16:rowId xmlns:a16="http://schemas.microsoft.com/office/drawing/2014/main" val="10009"/>
                  </a:ext>
                </a:extLst>
              </a:tr>
              <a:tr h="410657">
                <a:tc>
                  <a:txBody>
                    <a:bodyPr/>
                    <a:lstStyle/>
                    <a:p>
                      <a:r>
                        <a:rPr lang="en-US" sz="1800" b="1" dirty="0">
                          <a:latin typeface="Calibri" panose="020F0502020204030204" pitchFamily="34" charset="0"/>
                        </a:rPr>
                        <a:t>O2</a:t>
                      </a:r>
                      <a:r>
                        <a:rPr lang="en-US" sz="1800" b="1" baseline="0" dirty="0">
                          <a:latin typeface="Calibri" panose="020F0502020204030204" pitchFamily="34" charset="0"/>
                        </a:rPr>
                        <a:t> or Other Gas events</a:t>
                      </a:r>
                      <a:endParaRPr lang="en-US" sz="1800" b="1" dirty="0">
                        <a:latin typeface="Calibri" panose="020F0502020204030204" pitchFamily="34" charset="0"/>
                      </a:endParaRPr>
                    </a:p>
                  </a:txBody>
                  <a:tcPr anchor="ctr"/>
                </a:tc>
                <a:tc>
                  <a:txBody>
                    <a:bodyPr/>
                    <a:lstStyle/>
                    <a:p>
                      <a:pPr algn="ctr"/>
                      <a:r>
                        <a:rPr lang="en-US" sz="1800" b="1" dirty="0">
                          <a:latin typeface="Calibri" panose="020F0502020204030204" pitchFamily="34" charset="0"/>
                        </a:rPr>
                        <a:t>8</a:t>
                      </a:r>
                    </a:p>
                  </a:txBody>
                  <a:tcPr anchor="ctr"/>
                </a:tc>
                <a:tc>
                  <a:txBody>
                    <a:bodyPr/>
                    <a:lstStyle/>
                    <a:p>
                      <a:pPr algn="ctr"/>
                      <a:r>
                        <a:rPr lang="en-US" sz="1800" b="1" dirty="0">
                          <a:latin typeface="Calibri" panose="020F0502020204030204" pitchFamily="34" charset="0"/>
                        </a:rPr>
                        <a:t>2</a:t>
                      </a:r>
                    </a:p>
                  </a:txBody>
                  <a:tcPr anchor="ctr"/>
                </a:tc>
                <a:extLst>
                  <a:ext uri="{0D108BD9-81ED-4DB2-BD59-A6C34878D82A}">
                    <a16:rowId xmlns:a16="http://schemas.microsoft.com/office/drawing/2014/main" val="10010"/>
                  </a:ext>
                </a:extLst>
              </a:tr>
              <a:tr h="410657">
                <a:tc>
                  <a:txBody>
                    <a:bodyPr/>
                    <a:lstStyle/>
                    <a:p>
                      <a:r>
                        <a:rPr lang="en-US" sz="1800" b="1" dirty="0">
                          <a:latin typeface="Calibri" panose="020F0502020204030204" pitchFamily="34" charset="0"/>
                        </a:rPr>
                        <a:t>Wrong Patient</a:t>
                      </a:r>
                    </a:p>
                  </a:txBody>
                  <a:tcPr anchor="ctr"/>
                </a:tc>
                <a:tc>
                  <a:txBody>
                    <a:bodyPr/>
                    <a:lstStyle/>
                    <a:p>
                      <a:pPr algn="ctr"/>
                      <a:r>
                        <a:rPr lang="en-US" sz="1800" b="1" dirty="0">
                          <a:latin typeface="Calibri" panose="020F0502020204030204" pitchFamily="34" charset="0"/>
                        </a:rPr>
                        <a:t>7</a:t>
                      </a:r>
                    </a:p>
                  </a:txBody>
                  <a:tcPr anchor="ctr"/>
                </a:tc>
                <a:tc>
                  <a:txBody>
                    <a:bodyPr/>
                    <a:lstStyle/>
                    <a:p>
                      <a:pPr algn="ctr"/>
                      <a:r>
                        <a:rPr lang="en-US" sz="1800" b="1" dirty="0">
                          <a:latin typeface="Calibri" panose="020F0502020204030204" pitchFamily="34" charset="0"/>
                        </a:rPr>
                        <a:t>4</a:t>
                      </a:r>
                    </a:p>
                  </a:txBody>
                  <a:tcPr anchor="ctr"/>
                </a:tc>
                <a:extLst>
                  <a:ext uri="{0D108BD9-81ED-4DB2-BD59-A6C34878D82A}">
                    <a16:rowId xmlns:a16="http://schemas.microsoft.com/office/drawing/2014/main" val="10011"/>
                  </a:ext>
                </a:extLst>
              </a:tr>
              <a:tr h="410657">
                <a:tc>
                  <a:txBody>
                    <a:bodyPr/>
                    <a:lstStyle/>
                    <a:p>
                      <a:r>
                        <a:rPr lang="en-US" sz="1800" b="1" dirty="0">
                          <a:latin typeface="Calibri" panose="020F0502020204030204" pitchFamily="34" charset="0"/>
                        </a:rPr>
                        <a:t>Fall with Dislocation</a:t>
                      </a:r>
                    </a:p>
                  </a:txBody>
                  <a:tcPr anchor="ctr"/>
                </a:tc>
                <a:tc>
                  <a:txBody>
                    <a:bodyPr/>
                    <a:lstStyle/>
                    <a:p>
                      <a:pPr algn="ctr"/>
                      <a:r>
                        <a:rPr lang="en-US" sz="1800" b="1" dirty="0">
                          <a:latin typeface="Calibri" panose="020F0502020204030204" pitchFamily="34" charset="0"/>
                        </a:rPr>
                        <a:t>6</a:t>
                      </a:r>
                    </a:p>
                  </a:txBody>
                  <a:tcPr anchor="ctr"/>
                </a:tc>
                <a:tc>
                  <a:txBody>
                    <a:bodyPr/>
                    <a:lstStyle/>
                    <a:p>
                      <a:pPr algn="ctr"/>
                      <a:r>
                        <a:rPr lang="en-US" sz="1800" b="1" dirty="0">
                          <a:latin typeface="Calibri" panose="020F0502020204030204" pitchFamily="34" charset="0"/>
                        </a:rPr>
                        <a:t>1</a:t>
                      </a:r>
                    </a:p>
                  </a:txBody>
                  <a:tcPr anchor="ctr"/>
                </a:tc>
                <a:extLst>
                  <a:ext uri="{0D108BD9-81ED-4DB2-BD59-A6C34878D82A}">
                    <a16:rowId xmlns:a16="http://schemas.microsoft.com/office/drawing/2014/main" val="10012"/>
                  </a:ext>
                </a:extLst>
              </a:tr>
              <a:tr h="410657">
                <a:tc>
                  <a:txBody>
                    <a:bodyPr/>
                    <a:lstStyle/>
                    <a:p>
                      <a:r>
                        <a:rPr lang="en-US" sz="1800" b="1" dirty="0">
                          <a:latin typeface="Calibri" panose="020F0502020204030204" pitchFamily="34" charset="0"/>
                        </a:rPr>
                        <a:t>Physical</a:t>
                      </a:r>
                      <a:r>
                        <a:rPr lang="en-US" sz="1800" b="1" baseline="0" dirty="0">
                          <a:latin typeface="Calibri" panose="020F0502020204030204" pitchFamily="34" charset="0"/>
                        </a:rPr>
                        <a:t> Assault</a:t>
                      </a:r>
                      <a:endParaRPr lang="en-US" sz="1800" b="1" dirty="0">
                        <a:latin typeface="Calibri" panose="020F0502020204030204" pitchFamily="34" charset="0"/>
                      </a:endParaRPr>
                    </a:p>
                  </a:txBody>
                  <a:tcPr anchor="ctr"/>
                </a:tc>
                <a:tc>
                  <a:txBody>
                    <a:bodyPr/>
                    <a:lstStyle/>
                    <a:p>
                      <a:pPr algn="ctr"/>
                      <a:r>
                        <a:rPr lang="en-US" sz="1800" b="1" dirty="0">
                          <a:latin typeface="Calibri" panose="020F0502020204030204" pitchFamily="34" charset="0"/>
                        </a:rPr>
                        <a:t>3</a:t>
                      </a:r>
                    </a:p>
                  </a:txBody>
                  <a:tcPr anchor="ctr"/>
                </a:tc>
                <a:tc>
                  <a:txBody>
                    <a:bodyPr/>
                    <a:lstStyle/>
                    <a:p>
                      <a:pPr algn="ctr"/>
                      <a:r>
                        <a:rPr lang="en-US" sz="1800" b="1" dirty="0">
                          <a:latin typeface="Calibri" panose="020F0502020204030204" pitchFamily="34" charset="0"/>
                        </a:rPr>
                        <a:t>0</a:t>
                      </a:r>
                    </a:p>
                  </a:txBody>
                  <a:tcPr anchor="ctr"/>
                </a:tc>
                <a:extLst>
                  <a:ext uri="{0D108BD9-81ED-4DB2-BD59-A6C34878D82A}">
                    <a16:rowId xmlns:a16="http://schemas.microsoft.com/office/drawing/2014/main" val="10013"/>
                  </a:ext>
                </a:extLst>
              </a:tr>
            </a:tbl>
          </a:graphicData>
        </a:graphic>
      </p:graphicFrame>
      <p:graphicFrame>
        <p:nvGraphicFramePr>
          <p:cNvPr id="6" name="Content Placeholder 4" descr="Sample table with 3 columns, 4 rows" title="Table"/>
          <p:cNvGraphicFramePr>
            <a:graphicFrameLocks noGrp="1"/>
          </p:cNvGraphicFramePr>
          <p:nvPr>
            <p:ph sz="half" idx="2"/>
            <p:extLst>
              <p:ext uri="{D42A27DB-BD31-4B8C-83A1-F6EECF244321}">
                <p14:modId xmlns:p14="http://schemas.microsoft.com/office/powerpoint/2010/main" val="3680851153"/>
              </p:ext>
            </p:extLst>
          </p:nvPr>
        </p:nvGraphicFramePr>
        <p:xfrm>
          <a:off x="5931569" y="850007"/>
          <a:ext cx="5930917" cy="6007995"/>
        </p:xfrm>
        <a:graphic>
          <a:graphicData uri="http://schemas.openxmlformats.org/drawingml/2006/table">
            <a:tbl>
              <a:tblPr firstRow="1" bandRow="1">
                <a:tableStyleId>{8A107856-5554-42FB-B03E-39F5DBC370BA}</a:tableStyleId>
              </a:tblPr>
              <a:tblGrid>
                <a:gridCol w="4209209">
                  <a:extLst>
                    <a:ext uri="{9D8B030D-6E8A-4147-A177-3AD203B41FA5}">
                      <a16:colId xmlns:a16="http://schemas.microsoft.com/office/drawing/2014/main" val="20000"/>
                    </a:ext>
                  </a:extLst>
                </a:gridCol>
                <a:gridCol w="947352">
                  <a:extLst>
                    <a:ext uri="{9D8B030D-6E8A-4147-A177-3AD203B41FA5}">
                      <a16:colId xmlns:a16="http://schemas.microsoft.com/office/drawing/2014/main" val="20001"/>
                    </a:ext>
                  </a:extLst>
                </a:gridCol>
                <a:gridCol w="774356">
                  <a:extLst>
                    <a:ext uri="{9D8B030D-6E8A-4147-A177-3AD203B41FA5}">
                      <a16:colId xmlns:a16="http://schemas.microsoft.com/office/drawing/2014/main" val="20002"/>
                    </a:ext>
                  </a:extLst>
                </a:gridCol>
              </a:tblGrid>
              <a:tr h="668877">
                <a:tc>
                  <a:txBody>
                    <a:bodyPr/>
                    <a:lstStyle/>
                    <a:p>
                      <a:endParaRPr lang="en-US" sz="1800" dirty="0">
                        <a:latin typeface="Calibri" panose="020F0502020204030204" pitchFamily="34" charset="0"/>
                      </a:endParaRPr>
                    </a:p>
                  </a:txBody>
                  <a:tcPr anchor="ctr"/>
                </a:tc>
                <a:tc>
                  <a:txBody>
                    <a:bodyPr/>
                    <a:lstStyle/>
                    <a:p>
                      <a:pPr algn="ctr"/>
                      <a:r>
                        <a:rPr lang="en-US" sz="1800" dirty="0">
                          <a:latin typeface="Calibri" panose="020F0502020204030204" pitchFamily="34" charset="0"/>
                        </a:rPr>
                        <a:t>2015</a:t>
                      </a:r>
                    </a:p>
                  </a:txBody>
                  <a:tcPr anchor="ctr"/>
                </a:tc>
                <a:tc>
                  <a:txBody>
                    <a:bodyPr/>
                    <a:lstStyle/>
                    <a:p>
                      <a:pPr algn="ctr"/>
                      <a:r>
                        <a:rPr lang="en-US" sz="1800" dirty="0">
                          <a:latin typeface="Calibri" panose="020F0502020204030204" pitchFamily="34" charset="0"/>
                        </a:rPr>
                        <a:t>2016</a:t>
                      </a:r>
                      <a:r>
                        <a:rPr lang="en-US" sz="1800" baseline="0" dirty="0">
                          <a:latin typeface="Calibri" panose="020F0502020204030204" pitchFamily="34" charset="0"/>
                        </a:rPr>
                        <a:t> H1</a:t>
                      </a:r>
                      <a:endParaRPr lang="en-US" sz="1800" dirty="0">
                        <a:latin typeface="Calibri" panose="020F0502020204030204" pitchFamily="34" charset="0"/>
                      </a:endParaRPr>
                    </a:p>
                  </a:txBody>
                  <a:tcPr anchor="ctr"/>
                </a:tc>
                <a:extLst>
                  <a:ext uri="{0D108BD9-81ED-4DB2-BD59-A6C34878D82A}">
                    <a16:rowId xmlns:a16="http://schemas.microsoft.com/office/drawing/2014/main" val="10000"/>
                  </a:ext>
                </a:extLst>
              </a:tr>
              <a:tr h="398343">
                <a:tc>
                  <a:txBody>
                    <a:bodyPr/>
                    <a:lstStyle/>
                    <a:p>
                      <a:r>
                        <a:rPr lang="en-US" sz="1800" b="1" dirty="0">
                          <a:latin typeface="Calibri" panose="020F0502020204030204" pitchFamily="34" charset="0"/>
                        </a:rPr>
                        <a:t>Death in ASA Class 1 Patient</a:t>
                      </a:r>
                    </a:p>
                  </a:txBody>
                  <a:tcPr anchor="ctr"/>
                </a:tc>
                <a:tc>
                  <a:txBody>
                    <a:bodyPr/>
                    <a:lstStyle/>
                    <a:p>
                      <a:pPr algn="ctr"/>
                      <a:r>
                        <a:rPr lang="en-US" sz="1800" b="1" dirty="0">
                          <a:latin typeface="Calibri" panose="020F0502020204030204" pitchFamily="34" charset="0"/>
                        </a:rPr>
                        <a:t>2</a:t>
                      </a:r>
                    </a:p>
                  </a:txBody>
                  <a:tcPr anchor="ctr"/>
                </a:tc>
                <a:tc>
                  <a:txBody>
                    <a:bodyPr/>
                    <a:lstStyle/>
                    <a:p>
                      <a:pPr algn="ctr"/>
                      <a:r>
                        <a:rPr lang="en-US" sz="1800" b="1" dirty="0">
                          <a:latin typeface="Calibri" panose="020F0502020204030204" pitchFamily="34" charset="0"/>
                        </a:rPr>
                        <a:t>0</a:t>
                      </a:r>
                    </a:p>
                  </a:txBody>
                  <a:tcPr anchor="ctr"/>
                </a:tc>
                <a:extLst>
                  <a:ext uri="{0D108BD9-81ED-4DB2-BD59-A6C34878D82A}">
                    <a16:rowId xmlns:a16="http://schemas.microsoft.com/office/drawing/2014/main" val="10001"/>
                  </a:ext>
                </a:extLst>
              </a:tr>
              <a:tr h="383087">
                <a:tc>
                  <a:txBody>
                    <a:bodyPr/>
                    <a:lstStyle/>
                    <a:p>
                      <a:r>
                        <a:rPr lang="en-US" sz="1800" b="1" dirty="0">
                          <a:latin typeface="Calibri" panose="020F0502020204030204" pitchFamily="34" charset="0"/>
                        </a:rPr>
                        <a:t>Physical Restraints</a:t>
                      </a:r>
                      <a:r>
                        <a:rPr lang="en-US" sz="1800" b="1" baseline="0" dirty="0">
                          <a:latin typeface="Calibri" panose="020F0502020204030204" pitchFamily="34" charset="0"/>
                        </a:rPr>
                        <a:t> or Bedrails</a:t>
                      </a:r>
                      <a:endParaRPr lang="en-US" sz="1800" b="1" dirty="0">
                        <a:latin typeface="Calibri" panose="020F0502020204030204" pitchFamily="34" charset="0"/>
                      </a:endParaRPr>
                    </a:p>
                  </a:txBody>
                  <a:tcPr anchor="ctr"/>
                </a:tc>
                <a:tc>
                  <a:txBody>
                    <a:bodyPr/>
                    <a:lstStyle/>
                    <a:p>
                      <a:pPr algn="ctr"/>
                      <a:r>
                        <a:rPr lang="en-US" sz="1800" b="1" dirty="0">
                          <a:latin typeface="Calibri" panose="020F0502020204030204" pitchFamily="34" charset="0"/>
                        </a:rPr>
                        <a:t>2</a:t>
                      </a:r>
                    </a:p>
                  </a:txBody>
                  <a:tcPr anchor="ctr"/>
                </a:tc>
                <a:tc>
                  <a:txBody>
                    <a:bodyPr/>
                    <a:lstStyle/>
                    <a:p>
                      <a:pPr algn="ctr"/>
                      <a:r>
                        <a:rPr lang="en-US" sz="1800" b="1" dirty="0">
                          <a:latin typeface="Calibri" panose="020F0502020204030204" pitchFamily="34" charset="0"/>
                        </a:rPr>
                        <a:t>2</a:t>
                      </a:r>
                    </a:p>
                  </a:txBody>
                  <a:tcPr anchor="ctr"/>
                </a:tc>
                <a:extLst>
                  <a:ext uri="{0D108BD9-81ED-4DB2-BD59-A6C34878D82A}">
                    <a16:rowId xmlns:a16="http://schemas.microsoft.com/office/drawing/2014/main" val="10002"/>
                  </a:ext>
                </a:extLst>
              </a:tr>
              <a:tr h="414905">
                <a:tc>
                  <a:txBody>
                    <a:bodyPr/>
                    <a:lstStyle/>
                    <a:p>
                      <a:r>
                        <a:rPr lang="en-US" sz="1800" b="1" dirty="0">
                          <a:latin typeface="Calibri" panose="020F0502020204030204" pitchFamily="34" charset="0"/>
                        </a:rPr>
                        <a:t>Unsafe Blood or Blood Products</a:t>
                      </a:r>
                    </a:p>
                  </a:txBody>
                  <a:tcPr anchor="ctr"/>
                </a:tc>
                <a:tc>
                  <a:txBody>
                    <a:bodyPr/>
                    <a:lstStyle/>
                    <a:p>
                      <a:pPr algn="ctr"/>
                      <a:r>
                        <a:rPr lang="en-US" sz="1800" b="1" dirty="0">
                          <a:latin typeface="Calibri" panose="020F0502020204030204" pitchFamily="34" charset="0"/>
                        </a:rPr>
                        <a:t>1</a:t>
                      </a:r>
                    </a:p>
                  </a:txBody>
                  <a:tcPr anchor="ctr"/>
                </a:tc>
                <a:tc>
                  <a:txBody>
                    <a:bodyPr/>
                    <a:lstStyle/>
                    <a:p>
                      <a:pPr algn="ctr"/>
                      <a:r>
                        <a:rPr lang="en-US" sz="1800" b="1" dirty="0">
                          <a:latin typeface="Calibri" panose="020F0502020204030204" pitchFamily="34" charset="0"/>
                        </a:rPr>
                        <a:t>0</a:t>
                      </a:r>
                    </a:p>
                  </a:txBody>
                  <a:tcPr anchor="ctr"/>
                </a:tc>
                <a:extLst>
                  <a:ext uri="{0D108BD9-81ED-4DB2-BD59-A6C34878D82A}">
                    <a16:rowId xmlns:a16="http://schemas.microsoft.com/office/drawing/2014/main" val="10003"/>
                  </a:ext>
                </a:extLst>
              </a:tr>
              <a:tr h="414905">
                <a:tc>
                  <a:txBody>
                    <a:bodyPr/>
                    <a:lstStyle/>
                    <a:p>
                      <a:r>
                        <a:rPr lang="en-US" sz="1800" b="1" dirty="0">
                          <a:latin typeface="Calibri" panose="020F0502020204030204" pitchFamily="34" charset="0"/>
                        </a:rPr>
                        <a:t>Irretrievable</a:t>
                      </a:r>
                      <a:r>
                        <a:rPr lang="en-US" sz="1800" b="1" baseline="0" dirty="0">
                          <a:latin typeface="Calibri" panose="020F0502020204030204" pitchFamily="34" charset="0"/>
                        </a:rPr>
                        <a:t> Loss Irreplaceable Specimen</a:t>
                      </a:r>
                      <a:endParaRPr lang="en-US" sz="1800" b="1" dirty="0">
                        <a:latin typeface="Calibri" panose="020F0502020204030204" pitchFamily="34" charset="0"/>
                      </a:endParaRPr>
                    </a:p>
                  </a:txBody>
                  <a:tcPr anchor="ctr"/>
                </a:tc>
                <a:tc>
                  <a:txBody>
                    <a:bodyPr/>
                    <a:lstStyle/>
                    <a:p>
                      <a:pPr algn="ctr"/>
                      <a:r>
                        <a:rPr lang="en-US" sz="1800" b="1" dirty="0">
                          <a:latin typeface="Calibri" panose="020F0502020204030204" pitchFamily="34" charset="0"/>
                        </a:rPr>
                        <a:t>1</a:t>
                      </a:r>
                    </a:p>
                  </a:txBody>
                  <a:tcPr anchor="ctr"/>
                </a:tc>
                <a:tc>
                  <a:txBody>
                    <a:bodyPr/>
                    <a:lstStyle/>
                    <a:p>
                      <a:pPr algn="ctr"/>
                      <a:r>
                        <a:rPr lang="en-US" sz="1800" b="1" dirty="0">
                          <a:latin typeface="Calibri" panose="020F0502020204030204" pitchFamily="34" charset="0"/>
                        </a:rPr>
                        <a:t>3</a:t>
                      </a:r>
                    </a:p>
                  </a:txBody>
                  <a:tcPr anchor="ctr"/>
                </a:tc>
                <a:extLst>
                  <a:ext uri="{0D108BD9-81ED-4DB2-BD59-A6C34878D82A}">
                    <a16:rowId xmlns:a16="http://schemas.microsoft.com/office/drawing/2014/main" val="10004"/>
                  </a:ext>
                </a:extLst>
              </a:tr>
              <a:tr h="382216">
                <a:tc>
                  <a:txBody>
                    <a:bodyPr/>
                    <a:lstStyle/>
                    <a:p>
                      <a:r>
                        <a:rPr lang="en-US" sz="1800" b="1" dirty="0">
                          <a:latin typeface="Calibri" panose="020F0502020204030204" pitchFamily="34" charset="0"/>
                        </a:rPr>
                        <a:t>Discharge</a:t>
                      </a:r>
                      <a:r>
                        <a:rPr lang="en-US" sz="1800" b="1" baseline="0" dirty="0">
                          <a:latin typeface="Calibri" panose="020F0502020204030204" pitchFamily="34" charset="0"/>
                        </a:rPr>
                        <a:t> to Unauthorized Person</a:t>
                      </a:r>
                      <a:endParaRPr lang="en-US" sz="1800" b="1" dirty="0">
                        <a:latin typeface="Calibri" panose="020F0502020204030204" pitchFamily="34" charset="0"/>
                      </a:endParaRPr>
                    </a:p>
                  </a:txBody>
                  <a:tcPr anchor="ctr"/>
                </a:tc>
                <a:tc>
                  <a:txBody>
                    <a:bodyPr/>
                    <a:lstStyle/>
                    <a:p>
                      <a:pPr algn="ctr"/>
                      <a:r>
                        <a:rPr lang="en-US" sz="1800" b="1" dirty="0">
                          <a:latin typeface="Calibri" panose="020F0502020204030204" pitchFamily="34" charset="0"/>
                        </a:rPr>
                        <a:t>1</a:t>
                      </a:r>
                    </a:p>
                  </a:txBody>
                  <a:tcPr anchor="ctr"/>
                </a:tc>
                <a:tc>
                  <a:txBody>
                    <a:bodyPr/>
                    <a:lstStyle/>
                    <a:p>
                      <a:pPr algn="ctr"/>
                      <a:r>
                        <a:rPr lang="en-US" sz="1800" b="1" dirty="0">
                          <a:latin typeface="Calibri" panose="020F0502020204030204" pitchFamily="34" charset="0"/>
                        </a:rPr>
                        <a:t>0</a:t>
                      </a:r>
                    </a:p>
                  </a:txBody>
                  <a:tcPr anchor="ctr"/>
                </a:tc>
                <a:extLst>
                  <a:ext uri="{0D108BD9-81ED-4DB2-BD59-A6C34878D82A}">
                    <a16:rowId xmlns:a16="http://schemas.microsoft.com/office/drawing/2014/main" val="10005"/>
                  </a:ext>
                </a:extLst>
              </a:tr>
              <a:tr h="398343">
                <a:tc>
                  <a:txBody>
                    <a:bodyPr/>
                    <a:lstStyle/>
                    <a:p>
                      <a:r>
                        <a:rPr lang="en-US" sz="1800" b="1" dirty="0">
                          <a:latin typeface="Calibri" panose="020F0502020204030204" pitchFamily="34" charset="0"/>
                        </a:rPr>
                        <a:t>Stage 3, 4, Unstageable Pressure Ulcer</a:t>
                      </a:r>
                    </a:p>
                  </a:txBody>
                  <a:tcPr anchor="ctr"/>
                </a:tc>
                <a:tc>
                  <a:txBody>
                    <a:bodyPr/>
                    <a:lstStyle/>
                    <a:p>
                      <a:pPr algn="ctr"/>
                      <a:r>
                        <a:rPr lang="en-US" sz="1800" b="1" dirty="0">
                          <a:latin typeface="Calibri" panose="020F0502020204030204" pitchFamily="34" charset="0"/>
                        </a:rPr>
                        <a:t>--</a:t>
                      </a:r>
                    </a:p>
                  </a:txBody>
                  <a:tcPr anchor="ctr"/>
                </a:tc>
                <a:tc>
                  <a:txBody>
                    <a:bodyPr/>
                    <a:lstStyle/>
                    <a:p>
                      <a:pPr algn="ctr"/>
                      <a:r>
                        <a:rPr lang="en-US" sz="1800" b="1" dirty="0">
                          <a:latin typeface="Calibri" panose="020F0502020204030204" pitchFamily="34" charset="0"/>
                        </a:rPr>
                        <a:t>334</a:t>
                      </a:r>
                    </a:p>
                  </a:txBody>
                  <a:tcPr anchor="ctr"/>
                </a:tc>
                <a:extLst>
                  <a:ext uri="{0D108BD9-81ED-4DB2-BD59-A6C34878D82A}">
                    <a16:rowId xmlns:a16="http://schemas.microsoft.com/office/drawing/2014/main" val="10006"/>
                  </a:ext>
                </a:extLst>
              </a:tr>
              <a:tr h="464155">
                <a:tc>
                  <a:txBody>
                    <a:bodyPr/>
                    <a:lstStyle/>
                    <a:p>
                      <a:r>
                        <a:rPr lang="en-US" sz="1800" b="1" dirty="0">
                          <a:latin typeface="Calibri" panose="020F0502020204030204" pitchFamily="34" charset="0"/>
                        </a:rPr>
                        <a:t>DVT/PE after Knee</a:t>
                      </a:r>
                      <a:r>
                        <a:rPr lang="en-US" sz="1800" b="1" baseline="0" dirty="0">
                          <a:latin typeface="Calibri" panose="020F0502020204030204" pitchFamily="34" charset="0"/>
                        </a:rPr>
                        <a:t> Surgery</a:t>
                      </a:r>
                      <a:endParaRPr lang="en-US" sz="1800" b="1" dirty="0">
                        <a:latin typeface="Calibri" panose="020F0502020204030204" pitchFamily="34" charset="0"/>
                      </a:endParaRPr>
                    </a:p>
                  </a:txBody>
                  <a:tcPr anchor="ctr"/>
                </a:tc>
                <a:tc>
                  <a:txBody>
                    <a:bodyPr/>
                    <a:lstStyle/>
                    <a:p>
                      <a:pPr algn="ctr"/>
                      <a:r>
                        <a:rPr lang="en-US" sz="1800" b="1" dirty="0">
                          <a:latin typeface="Calibri" panose="020F0502020204030204" pitchFamily="34" charset="0"/>
                        </a:rPr>
                        <a:t>--</a:t>
                      </a:r>
                    </a:p>
                  </a:txBody>
                  <a:tcPr anchor="ctr"/>
                </a:tc>
                <a:tc>
                  <a:txBody>
                    <a:bodyPr/>
                    <a:lstStyle/>
                    <a:p>
                      <a:pPr algn="ctr"/>
                      <a:r>
                        <a:rPr lang="en-US" sz="1800" b="1" dirty="0">
                          <a:latin typeface="Calibri" panose="020F0502020204030204" pitchFamily="34" charset="0"/>
                        </a:rPr>
                        <a:t>39</a:t>
                      </a:r>
                    </a:p>
                  </a:txBody>
                  <a:tcPr anchor="ctr"/>
                </a:tc>
                <a:extLst>
                  <a:ext uri="{0D108BD9-81ED-4DB2-BD59-A6C34878D82A}">
                    <a16:rowId xmlns:a16="http://schemas.microsoft.com/office/drawing/2014/main" val="10007"/>
                  </a:ext>
                </a:extLst>
              </a:tr>
              <a:tr h="401194">
                <a:tc>
                  <a:txBody>
                    <a:bodyPr/>
                    <a:lstStyle/>
                    <a:p>
                      <a:r>
                        <a:rPr lang="en-US" sz="1800" b="1" dirty="0">
                          <a:latin typeface="Calibri" panose="020F0502020204030204" pitchFamily="34" charset="0"/>
                        </a:rPr>
                        <a:t>DVT/PE after Hip</a:t>
                      </a:r>
                      <a:r>
                        <a:rPr lang="en-US" sz="1800" b="1" baseline="0" dirty="0">
                          <a:latin typeface="Calibri" panose="020F0502020204030204" pitchFamily="34" charset="0"/>
                        </a:rPr>
                        <a:t> Surgery</a:t>
                      </a:r>
                      <a:endParaRPr lang="en-US" sz="1800" b="1" dirty="0">
                        <a:latin typeface="Calibri" panose="020F0502020204030204" pitchFamily="34" charset="0"/>
                      </a:endParaRPr>
                    </a:p>
                  </a:txBody>
                  <a:tcPr anchor="ctr"/>
                </a:tc>
                <a:tc>
                  <a:txBody>
                    <a:bodyPr/>
                    <a:lstStyle/>
                    <a:p>
                      <a:pPr algn="ctr"/>
                      <a:r>
                        <a:rPr lang="en-US" sz="1800" b="1" dirty="0">
                          <a:latin typeface="Calibri" panose="020F0502020204030204" pitchFamily="34" charset="0"/>
                        </a:rPr>
                        <a:t>--</a:t>
                      </a:r>
                    </a:p>
                  </a:txBody>
                  <a:tcPr anchor="ctr"/>
                </a:tc>
                <a:tc>
                  <a:txBody>
                    <a:bodyPr/>
                    <a:lstStyle/>
                    <a:p>
                      <a:pPr algn="ctr"/>
                      <a:r>
                        <a:rPr lang="en-US" sz="1800" b="1" dirty="0">
                          <a:latin typeface="Calibri" panose="020F0502020204030204" pitchFamily="34" charset="0"/>
                        </a:rPr>
                        <a:t>20</a:t>
                      </a:r>
                    </a:p>
                  </a:txBody>
                  <a:tcPr anchor="ctr"/>
                </a:tc>
                <a:extLst>
                  <a:ext uri="{0D108BD9-81ED-4DB2-BD59-A6C34878D82A}">
                    <a16:rowId xmlns:a16="http://schemas.microsoft.com/office/drawing/2014/main" val="10008"/>
                  </a:ext>
                </a:extLst>
              </a:tr>
              <a:tr h="428615">
                <a:tc>
                  <a:txBody>
                    <a:bodyPr/>
                    <a:lstStyle/>
                    <a:p>
                      <a:r>
                        <a:rPr lang="en-US" sz="1800" b="1" dirty="0">
                          <a:latin typeface="Calibri" panose="020F0502020204030204" pitchFamily="34" charset="0"/>
                        </a:rPr>
                        <a:t>Iatrogenic Pneumothorax</a:t>
                      </a:r>
                    </a:p>
                  </a:txBody>
                  <a:tcPr anchor="ctr"/>
                </a:tc>
                <a:tc>
                  <a:txBody>
                    <a:bodyPr/>
                    <a:lstStyle/>
                    <a:p>
                      <a:pPr algn="ctr"/>
                      <a:r>
                        <a:rPr lang="en-US" sz="1800" b="1" dirty="0">
                          <a:latin typeface="Calibri" panose="020F0502020204030204" pitchFamily="34" charset="0"/>
                        </a:rPr>
                        <a:t>--</a:t>
                      </a:r>
                    </a:p>
                  </a:txBody>
                  <a:tcPr anchor="ctr"/>
                </a:tc>
                <a:tc>
                  <a:txBody>
                    <a:bodyPr/>
                    <a:lstStyle/>
                    <a:p>
                      <a:pPr algn="ctr"/>
                      <a:r>
                        <a:rPr lang="en-US" sz="1800" b="1" dirty="0">
                          <a:latin typeface="Calibri" panose="020F0502020204030204" pitchFamily="34" charset="0"/>
                        </a:rPr>
                        <a:t>29</a:t>
                      </a:r>
                    </a:p>
                  </a:txBody>
                  <a:tcPr anchor="ctr"/>
                </a:tc>
                <a:extLst>
                  <a:ext uri="{0D108BD9-81ED-4DB2-BD59-A6C34878D82A}">
                    <a16:rowId xmlns:a16="http://schemas.microsoft.com/office/drawing/2014/main" val="10009"/>
                  </a:ext>
                </a:extLst>
              </a:tr>
              <a:tr h="452624">
                <a:tc>
                  <a:txBody>
                    <a:bodyPr/>
                    <a:lstStyle/>
                    <a:p>
                      <a:r>
                        <a:rPr lang="en-US" sz="1800" b="1" dirty="0">
                          <a:latin typeface="Calibri" panose="020F0502020204030204" pitchFamily="34" charset="0"/>
                        </a:rPr>
                        <a:t>Suicide,</a:t>
                      </a:r>
                      <a:r>
                        <a:rPr lang="en-US" sz="1800" b="1" baseline="0" dirty="0">
                          <a:latin typeface="Calibri" panose="020F0502020204030204" pitchFamily="34" charset="0"/>
                        </a:rPr>
                        <a:t> Attempted Suicide, Self Harm</a:t>
                      </a:r>
                      <a:endParaRPr lang="en-US" sz="1800" b="1" dirty="0">
                        <a:latin typeface="Calibri" panose="020F0502020204030204" pitchFamily="34" charset="0"/>
                      </a:endParaRPr>
                    </a:p>
                  </a:txBody>
                  <a:tcPr anchor="ctr"/>
                </a:tc>
                <a:tc>
                  <a:txBody>
                    <a:bodyPr/>
                    <a:lstStyle/>
                    <a:p>
                      <a:pPr algn="ctr"/>
                      <a:r>
                        <a:rPr lang="en-US" sz="1800" b="1" dirty="0">
                          <a:latin typeface="Calibri" panose="020F0502020204030204" pitchFamily="34" charset="0"/>
                        </a:rPr>
                        <a:t>--</a:t>
                      </a:r>
                    </a:p>
                  </a:txBody>
                  <a:tcPr anchor="ctr"/>
                </a:tc>
                <a:tc>
                  <a:txBody>
                    <a:bodyPr/>
                    <a:lstStyle/>
                    <a:p>
                      <a:pPr algn="ctr"/>
                      <a:r>
                        <a:rPr lang="en-US" sz="1800" b="1" dirty="0">
                          <a:latin typeface="Calibri" panose="020F0502020204030204" pitchFamily="34" charset="0"/>
                        </a:rPr>
                        <a:t>4</a:t>
                      </a:r>
                    </a:p>
                  </a:txBody>
                  <a:tcPr anchor="ctr"/>
                </a:tc>
                <a:extLst>
                  <a:ext uri="{0D108BD9-81ED-4DB2-BD59-A6C34878D82A}">
                    <a16:rowId xmlns:a16="http://schemas.microsoft.com/office/drawing/2014/main" val="10010"/>
                  </a:ext>
                </a:extLst>
              </a:tr>
              <a:tr h="401194">
                <a:tc>
                  <a:txBody>
                    <a:bodyPr/>
                    <a:lstStyle/>
                    <a:p>
                      <a:r>
                        <a:rPr lang="en-US" sz="1800" b="1" dirty="0">
                          <a:latin typeface="Calibri" panose="020F0502020204030204" pitchFamily="34" charset="0"/>
                        </a:rPr>
                        <a:t>Burn</a:t>
                      </a:r>
                    </a:p>
                  </a:txBody>
                  <a:tcPr anchor="ctr"/>
                </a:tc>
                <a:tc>
                  <a:txBody>
                    <a:bodyPr/>
                    <a:lstStyle/>
                    <a:p>
                      <a:pPr algn="ctr"/>
                      <a:r>
                        <a:rPr lang="en-US" sz="1800" b="1" dirty="0">
                          <a:latin typeface="Calibri" panose="020F0502020204030204" pitchFamily="34" charset="0"/>
                        </a:rPr>
                        <a:t>--</a:t>
                      </a:r>
                    </a:p>
                  </a:txBody>
                  <a:tcPr anchor="ctr"/>
                </a:tc>
                <a:tc>
                  <a:txBody>
                    <a:bodyPr/>
                    <a:lstStyle/>
                    <a:p>
                      <a:pPr algn="ctr"/>
                      <a:r>
                        <a:rPr lang="en-US" sz="1800" b="1" dirty="0">
                          <a:latin typeface="Calibri" panose="020F0502020204030204" pitchFamily="34" charset="0"/>
                        </a:rPr>
                        <a:t>4</a:t>
                      </a:r>
                    </a:p>
                  </a:txBody>
                  <a:tcPr anchor="ctr"/>
                </a:tc>
                <a:extLst>
                  <a:ext uri="{0D108BD9-81ED-4DB2-BD59-A6C34878D82A}">
                    <a16:rowId xmlns:a16="http://schemas.microsoft.com/office/drawing/2014/main" val="10011"/>
                  </a:ext>
                </a:extLst>
              </a:tr>
              <a:tr h="398343">
                <a:tc>
                  <a:txBody>
                    <a:bodyPr/>
                    <a:lstStyle/>
                    <a:p>
                      <a:r>
                        <a:rPr lang="en-US" sz="1800" b="1" dirty="0">
                          <a:latin typeface="Calibri" panose="020F0502020204030204" pitchFamily="34" charset="0"/>
                        </a:rPr>
                        <a:t>Elopement</a:t>
                      </a:r>
                    </a:p>
                  </a:txBody>
                  <a:tcPr anchor="ctr"/>
                </a:tc>
                <a:tc>
                  <a:txBody>
                    <a:bodyPr/>
                    <a:lstStyle/>
                    <a:p>
                      <a:pPr algn="ctr"/>
                      <a:r>
                        <a:rPr lang="en-US" sz="1800" b="1" dirty="0">
                          <a:latin typeface="Calibri" panose="020F0502020204030204" pitchFamily="34" charset="0"/>
                        </a:rPr>
                        <a:t>--</a:t>
                      </a:r>
                    </a:p>
                  </a:txBody>
                  <a:tcPr anchor="ctr"/>
                </a:tc>
                <a:tc>
                  <a:txBody>
                    <a:bodyPr/>
                    <a:lstStyle/>
                    <a:p>
                      <a:pPr algn="ctr"/>
                      <a:r>
                        <a:rPr lang="en-US" sz="1800" b="1" dirty="0">
                          <a:latin typeface="Calibri" panose="020F0502020204030204" pitchFamily="34" charset="0"/>
                        </a:rPr>
                        <a:t>1</a:t>
                      </a:r>
                    </a:p>
                  </a:txBody>
                  <a:tcPr anchor="ctr"/>
                </a:tc>
                <a:extLst>
                  <a:ext uri="{0D108BD9-81ED-4DB2-BD59-A6C34878D82A}">
                    <a16:rowId xmlns:a16="http://schemas.microsoft.com/office/drawing/2014/main" val="10012"/>
                  </a:ext>
                </a:extLst>
              </a:tr>
              <a:tr h="401194">
                <a:tc>
                  <a:txBody>
                    <a:bodyPr/>
                    <a:lstStyle/>
                    <a:p>
                      <a:r>
                        <a:rPr lang="en-US" sz="1800" b="1" dirty="0">
                          <a:latin typeface="Calibri" panose="020F0502020204030204" pitchFamily="34" charset="0"/>
                        </a:rPr>
                        <a:t>Totals</a:t>
                      </a:r>
                    </a:p>
                  </a:txBody>
                  <a:tcPr anchor="ctr"/>
                </a:tc>
                <a:tc>
                  <a:txBody>
                    <a:bodyPr/>
                    <a:lstStyle/>
                    <a:p>
                      <a:pPr algn="ctr"/>
                      <a:r>
                        <a:rPr lang="en-US" sz="1800" b="1" dirty="0">
                          <a:latin typeface="Calibri" panose="020F0502020204030204" pitchFamily="34" charset="0"/>
                        </a:rPr>
                        <a:t>545</a:t>
                      </a:r>
                      <a:endParaRPr lang="en-US" sz="1800" b="1" dirty="0">
                        <a:solidFill>
                          <a:srgbClr val="FF0000"/>
                        </a:solidFill>
                        <a:latin typeface="Calibri" panose="020F0502020204030204" pitchFamily="34" charset="0"/>
                      </a:endParaRPr>
                    </a:p>
                  </a:txBody>
                  <a:tcPr anchor="ctr"/>
                </a:tc>
                <a:tc>
                  <a:txBody>
                    <a:bodyPr/>
                    <a:lstStyle/>
                    <a:p>
                      <a:pPr algn="ctr"/>
                      <a:r>
                        <a:rPr lang="en-US" sz="1800" b="1" dirty="0">
                          <a:solidFill>
                            <a:schemeClr val="dk1"/>
                          </a:solidFill>
                          <a:latin typeface="Calibri" panose="020F0502020204030204" pitchFamily="34" charset="0"/>
                        </a:rPr>
                        <a:t>711</a:t>
                      </a:r>
                      <a:endParaRPr lang="en-US" sz="1800" b="1"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845637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4896" y="132348"/>
            <a:ext cx="7924800" cy="729916"/>
          </a:xfrm>
          <a:ln>
            <a:solidFill>
              <a:schemeClr val="accent1"/>
            </a:solidFill>
          </a:ln>
        </p:spPr>
        <p:txBody>
          <a:bodyPr>
            <a:normAutofit/>
          </a:bodyPr>
          <a:lstStyle/>
          <a:p>
            <a:r>
              <a:rPr lang="en-US" sz="4000" dirty="0">
                <a:latin typeface="Calibri" panose="020F0502020204030204" pitchFamily="34" charset="0"/>
              </a:rPr>
              <a:t>Pressure Ulcers—SRE and HAC</a:t>
            </a:r>
          </a:p>
        </p:txBody>
      </p:sp>
      <p:sp>
        <p:nvSpPr>
          <p:cNvPr id="4" name="Content Placeholder 2"/>
          <p:cNvSpPr>
            <a:spLocks noGrp="1"/>
          </p:cNvSpPr>
          <p:nvPr>
            <p:ph idx="1"/>
          </p:nvPr>
        </p:nvSpPr>
        <p:spPr>
          <a:xfrm>
            <a:off x="1864896" y="1018783"/>
            <a:ext cx="7924800" cy="4684295"/>
          </a:xfrm>
          <a:solidFill>
            <a:schemeClr val="accent4">
              <a:lumMod val="50000"/>
            </a:schemeClr>
          </a:solidFill>
          <a:ln>
            <a:solidFill>
              <a:schemeClr val="tx2">
                <a:lumMod val="50000"/>
              </a:schemeClr>
            </a:solidFill>
          </a:ln>
        </p:spPr>
        <p:txBody>
          <a:bodyPr>
            <a:normAutofit/>
          </a:bodyPr>
          <a:lstStyle/>
          <a:p>
            <a:r>
              <a:rPr lang="en-US" sz="3200" dirty="0">
                <a:solidFill>
                  <a:schemeClr val="bg1"/>
                </a:solidFill>
                <a:latin typeface="Calibri" panose="020F0502020204030204" pitchFamily="34" charset="0"/>
              </a:rPr>
              <a:t>HAC codes—include Stage III and IV</a:t>
            </a:r>
          </a:p>
          <a:p>
            <a:r>
              <a:rPr lang="en-US" sz="3200" dirty="0">
                <a:solidFill>
                  <a:schemeClr val="bg1"/>
                </a:solidFill>
                <a:latin typeface="Calibri" panose="020F0502020204030204" pitchFamily="34" charset="0"/>
              </a:rPr>
              <a:t>SRE—includes </a:t>
            </a:r>
            <a:r>
              <a:rPr lang="en-US" sz="3200" dirty="0" err="1">
                <a:solidFill>
                  <a:schemeClr val="bg1"/>
                </a:solidFill>
                <a:latin typeface="Calibri" panose="020F0502020204030204" pitchFamily="34" charset="0"/>
              </a:rPr>
              <a:t>Unstageable</a:t>
            </a:r>
            <a:endParaRPr lang="en-US" sz="3200" dirty="0">
              <a:solidFill>
                <a:schemeClr val="bg1"/>
              </a:solidFill>
              <a:latin typeface="Calibri" panose="020F0502020204030204" pitchFamily="34" charset="0"/>
            </a:endParaRPr>
          </a:p>
          <a:p>
            <a:r>
              <a:rPr lang="en-US" sz="3200" dirty="0">
                <a:solidFill>
                  <a:schemeClr val="bg1"/>
                </a:solidFill>
                <a:latin typeface="Calibri" panose="020F0502020204030204" pitchFamily="34" charset="0"/>
              </a:rPr>
              <a:t>Unstageable Ulcers are to be reported as a PAE—</a:t>
            </a:r>
          </a:p>
          <a:p>
            <a:pPr lvl="1"/>
            <a:r>
              <a:rPr lang="en-US" sz="2800" dirty="0">
                <a:solidFill>
                  <a:schemeClr val="bg1"/>
                </a:solidFill>
                <a:latin typeface="Calibri" panose="020F0502020204030204" pitchFamily="34" charset="0"/>
              </a:rPr>
              <a:t>“Stage III or Stage IV or </a:t>
            </a:r>
            <a:r>
              <a:rPr lang="en-US" sz="2800" dirty="0" err="1">
                <a:solidFill>
                  <a:schemeClr val="bg1"/>
                </a:solidFill>
                <a:latin typeface="Calibri" panose="020F0502020204030204" pitchFamily="34" charset="0"/>
              </a:rPr>
              <a:t>Unstageable</a:t>
            </a:r>
            <a:r>
              <a:rPr lang="en-US" sz="2800" dirty="0">
                <a:solidFill>
                  <a:schemeClr val="bg1"/>
                </a:solidFill>
                <a:latin typeface="Calibri" panose="020F0502020204030204" pitchFamily="34" charset="0"/>
              </a:rPr>
              <a:t> pressure ulcer acquired after admission/presentation to a health care facility. </a:t>
            </a:r>
          </a:p>
          <a:p>
            <a:endParaRPr lang="en-US" sz="3400" dirty="0">
              <a:solidFill>
                <a:schemeClr val="bg2">
                  <a:lumMod val="50000"/>
                </a:schemeClr>
              </a:solidFill>
              <a:latin typeface="Calibri" panose="020F0502020204030204" pitchFamily="34" charset="0"/>
            </a:endParaRPr>
          </a:p>
          <a:p>
            <a:endParaRPr lang="en-US" sz="3400" dirty="0">
              <a:solidFill>
                <a:schemeClr val="bg2">
                  <a:lumMod val="50000"/>
                </a:schemeClr>
              </a:solidFill>
              <a:latin typeface="Calibri" panose="020F0502020204030204" pitchFamily="34" charset="0"/>
            </a:endParaRPr>
          </a:p>
          <a:p>
            <a:endParaRPr lang="en-US" sz="4400"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142715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50447" y="0"/>
            <a:ext cx="8171936" cy="613609"/>
          </a:xfrm>
          <a:prstGeom prst="rect">
            <a:avLst/>
          </a:prstGeom>
          <a:ln>
            <a:solidFill>
              <a:schemeClr val="accent1"/>
            </a:solidFill>
          </a:ln>
        </p:spPr>
        <p:txBody>
          <a:bodyPr>
            <a:normAutofit lnSpcReduction="10000"/>
          </a:bodyPr>
          <a:lst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a:lstStyle>
          <a:p>
            <a:pPr algn="ctr"/>
            <a:r>
              <a:rPr lang="en-US" sz="4000" dirty="0">
                <a:latin typeface="Calibri" panose="020F0502020204030204" pitchFamily="34" charset="0"/>
              </a:rPr>
              <a:t>Pressure Ulcer Reporting Guidance</a:t>
            </a:r>
          </a:p>
        </p:txBody>
      </p:sp>
      <p:graphicFrame>
        <p:nvGraphicFramePr>
          <p:cNvPr id="4" name="Table 3"/>
          <p:cNvGraphicFramePr>
            <a:graphicFrameLocks noGrp="1"/>
          </p:cNvGraphicFramePr>
          <p:nvPr>
            <p:extLst>
              <p:ext uri="{D42A27DB-BD31-4B8C-83A1-F6EECF244321}">
                <p14:modId xmlns:p14="http://schemas.microsoft.com/office/powerpoint/2010/main" val="4182624280"/>
              </p:ext>
            </p:extLst>
          </p:nvPr>
        </p:nvGraphicFramePr>
        <p:xfrm>
          <a:off x="1568984" y="613609"/>
          <a:ext cx="8153399" cy="6115561"/>
        </p:xfrm>
        <a:graphic>
          <a:graphicData uri="http://schemas.openxmlformats.org/drawingml/2006/table">
            <a:tbl>
              <a:tblPr firstRow="1" firstCol="1" bandRow="1">
                <a:tableStyleId>{5C22544A-7EE6-4342-B048-85BDC9FD1C3A}</a:tableStyleId>
              </a:tblPr>
              <a:tblGrid>
                <a:gridCol w="3229068">
                  <a:extLst>
                    <a:ext uri="{9D8B030D-6E8A-4147-A177-3AD203B41FA5}">
                      <a16:colId xmlns:a16="http://schemas.microsoft.com/office/drawing/2014/main" val="20000"/>
                    </a:ext>
                  </a:extLst>
                </a:gridCol>
                <a:gridCol w="2663982">
                  <a:extLst>
                    <a:ext uri="{9D8B030D-6E8A-4147-A177-3AD203B41FA5}">
                      <a16:colId xmlns:a16="http://schemas.microsoft.com/office/drawing/2014/main" val="20001"/>
                    </a:ext>
                  </a:extLst>
                </a:gridCol>
                <a:gridCol w="2260349">
                  <a:extLst>
                    <a:ext uri="{9D8B030D-6E8A-4147-A177-3AD203B41FA5}">
                      <a16:colId xmlns:a16="http://schemas.microsoft.com/office/drawing/2014/main" val="20002"/>
                    </a:ext>
                  </a:extLst>
                </a:gridCol>
              </a:tblGrid>
              <a:tr h="797180">
                <a:tc>
                  <a:txBody>
                    <a:bodyPr/>
                    <a:lstStyle/>
                    <a:p>
                      <a:pPr marL="0" marR="0" algn="ctr">
                        <a:lnSpc>
                          <a:spcPct val="107000"/>
                        </a:lnSpc>
                        <a:spcBef>
                          <a:spcPts val="0"/>
                        </a:spcBef>
                        <a:spcAft>
                          <a:spcPts val="0"/>
                        </a:spcAft>
                      </a:pPr>
                      <a:r>
                        <a:rPr lang="en-US" sz="27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On Admission and Documented</a:t>
                      </a:r>
                      <a:endParaRPr lang="en-US" sz="27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algn="ctr">
                        <a:lnSpc>
                          <a:spcPct val="107000"/>
                        </a:lnSpc>
                        <a:spcBef>
                          <a:spcPts val="0"/>
                        </a:spcBef>
                        <a:spcAft>
                          <a:spcPts val="0"/>
                        </a:spcAft>
                      </a:pPr>
                      <a:r>
                        <a:rPr lang="en-US" sz="27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Progresses to</a:t>
                      </a:r>
                      <a:endParaRPr lang="en-US" sz="27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marL="0" marR="0" algn="ctr">
                        <a:lnSpc>
                          <a:spcPct val="107000"/>
                        </a:lnSpc>
                        <a:spcBef>
                          <a:spcPts val="0"/>
                        </a:spcBef>
                        <a:spcAft>
                          <a:spcPts val="0"/>
                        </a:spcAft>
                      </a:pPr>
                      <a:r>
                        <a:rPr lang="en-US" sz="27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Reportable?</a:t>
                      </a:r>
                      <a:endParaRPr lang="en-US" sz="27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0"/>
                  </a:ext>
                </a:extLst>
              </a:tr>
              <a:tr h="844831">
                <a:tc>
                  <a:txBody>
                    <a:bodyPr/>
                    <a:lstStyle/>
                    <a:p>
                      <a:pPr marL="0" marR="0" algn="ctr">
                        <a:lnSpc>
                          <a:spcPct val="107000"/>
                        </a:lnSpc>
                        <a:spcBef>
                          <a:spcPts val="0"/>
                        </a:spcBef>
                        <a:spcAft>
                          <a:spcPts val="0"/>
                        </a:spcAft>
                      </a:pPr>
                      <a:r>
                        <a:rPr lang="en-US" sz="27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Skin</a:t>
                      </a:r>
                      <a:r>
                        <a:rPr lang="en-US" sz="2700" b="0" cap="none" spc="0" baseline="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intact</a:t>
                      </a:r>
                      <a:endParaRPr lang="en-US" sz="27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07000"/>
                        </a:lnSpc>
                        <a:spcBef>
                          <a:spcPts val="0"/>
                        </a:spcBef>
                        <a:spcAft>
                          <a:spcPts val="0"/>
                        </a:spcAft>
                      </a:pPr>
                      <a:r>
                        <a:rPr lang="en-US" sz="27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Stage 3,</a:t>
                      </a:r>
                      <a:r>
                        <a:rPr lang="en-US" sz="2700" b="0" cap="none" spc="0" baseline="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4 or </a:t>
                      </a:r>
                      <a:r>
                        <a:rPr lang="en-US" sz="2700" b="0" cap="none" spc="0" baseline="0" dirty="0" err="1">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Unstageable</a:t>
                      </a:r>
                      <a:endParaRPr lang="en-US" sz="27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marL="0" marR="0" algn="ctr">
                        <a:lnSpc>
                          <a:spcPct val="107000"/>
                        </a:lnSpc>
                        <a:spcBef>
                          <a:spcPts val="0"/>
                        </a:spcBef>
                        <a:spcAft>
                          <a:spcPts val="0"/>
                        </a:spcAft>
                      </a:pPr>
                      <a:r>
                        <a:rPr lang="en-US" sz="27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498457">
                <a:tc>
                  <a:txBody>
                    <a:bodyPr/>
                    <a:lstStyle/>
                    <a:p>
                      <a:pPr marL="0" marR="0" algn="ctr">
                        <a:lnSpc>
                          <a:spcPct val="107000"/>
                        </a:lnSpc>
                        <a:spcBef>
                          <a:spcPts val="0"/>
                        </a:spcBef>
                        <a:spcAft>
                          <a:spcPts val="0"/>
                        </a:spcAft>
                      </a:pPr>
                      <a:r>
                        <a:rPr lang="en-US" sz="27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Stage 1</a:t>
                      </a:r>
                      <a:endParaRPr lang="en-US" sz="27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07000"/>
                        </a:lnSpc>
                        <a:spcBef>
                          <a:spcPts val="0"/>
                        </a:spcBef>
                        <a:spcAft>
                          <a:spcPts val="0"/>
                        </a:spcAft>
                      </a:pPr>
                      <a:r>
                        <a:rPr lang="en-US" sz="27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Stage 3</a:t>
                      </a:r>
                      <a:endParaRPr lang="en-US" sz="27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marL="0" marR="0" algn="ctr">
                        <a:lnSpc>
                          <a:spcPct val="107000"/>
                        </a:lnSpc>
                        <a:spcBef>
                          <a:spcPts val="0"/>
                        </a:spcBef>
                        <a:spcAft>
                          <a:spcPts val="0"/>
                        </a:spcAft>
                      </a:pPr>
                      <a:r>
                        <a:rPr lang="en-US" sz="27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Yes</a:t>
                      </a:r>
                      <a:endParaRPr lang="en-US" sz="27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2"/>
                  </a:ext>
                </a:extLst>
              </a:tr>
              <a:tr h="498457">
                <a:tc>
                  <a:txBody>
                    <a:bodyPr/>
                    <a:lstStyle/>
                    <a:p>
                      <a:pPr marL="0" marR="0" algn="ctr">
                        <a:lnSpc>
                          <a:spcPct val="107000"/>
                        </a:lnSpc>
                        <a:spcBef>
                          <a:spcPts val="0"/>
                        </a:spcBef>
                        <a:spcAft>
                          <a:spcPts val="0"/>
                        </a:spcAft>
                      </a:pPr>
                      <a:r>
                        <a:rPr lang="en-US" sz="27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Stage 1</a:t>
                      </a:r>
                      <a:endParaRPr lang="en-US" sz="27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07000"/>
                        </a:lnSpc>
                        <a:spcBef>
                          <a:spcPts val="0"/>
                        </a:spcBef>
                        <a:spcAft>
                          <a:spcPts val="0"/>
                        </a:spcAft>
                      </a:pPr>
                      <a:r>
                        <a:rPr lang="en-US" sz="27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Stage 4</a:t>
                      </a:r>
                      <a:endParaRPr lang="en-US" sz="27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marL="0" marR="0" algn="ctr">
                        <a:lnSpc>
                          <a:spcPct val="107000"/>
                        </a:lnSpc>
                        <a:spcBef>
                          <a:spcPts val="0"/>
                        </a:spcBef>
                        <a:spcAft>
                          <a:spcPts val="0"/>
                        </a:spcAft>
                      </a:pPr>
                      <a:r>
                        <a:rPr lang="en-US" sz="27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Yes</a:t>
                      </a:r>
                      <a:endParaRPr lang="en-US" sz="27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3"/>
                  </a:ext>
                </a:extLst>
              </a:tr>
              <a:tr h="498457">
                <a:tc>
                  <a:txBody>
                    <a:bodyPr/>
                    <a:lstStyle/>
                    <a:p>
                      <a:pPr marL="0" marR="0" algn="ctr">
                        <a:lnSpc>
                          <a:spcPct val="107000"/>
                        </a:lnSpc>
                        <a:spcBef>
                          <a:spcPts val="0"/>
                        </a:spcBef>
                        <a:spcAft>
                          <a:spcPts val="0"/>
                        </a:spcAft>
                      </a:pPr>
                      <a:r>
                        <a:rPr lang="en-US" sz="27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Stage 1</a:t>
                      </a:r>
                      <a:endParaRPr lang="en-US" sz="27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07000"/>
                        </a:lnSpc>
                        <a:spcBef>
                          <a:spcPts val="0"/>
                        </a:spcBef>
                        <a:spcAft>
                          <a:spcPts val="0"/>
                        </a:spcAft>
                      </a:pPr>
                      <a:r>
                        <a:rPr lang="en-US" sz="2700" b="0" cap="none" spc="0" dirty="0" err="1">
                          <a:ln w="0"/>
                          <a:solidFill>
                            <a:schemeClr val="tx1"/>
                          </a:solidFill>
                          <a:effectLst>
                            <a:outerShdw blurRad="38100" dist="19050" dir="2700000" algn="tl" rotWithShape="0">
                              <a:schemeClr val="dk1">
                                <a:alpha val="40000"/>
                              </a:schemeClr>
                            </a:outerShdw>
                          </a:effectLst>
                          <a:latin typeface="Calibri" panose="020F0502020204030204" pitchFamily="34" charset="0"/>
                        </a:rPr>
                        <a:t>Unstageable</a:t>
                      </a:r>
                      <a:r>
                        <a:rPr lang="en-US" sz="27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 </a:t>
                      </a:r>
                      <a:endParaRPr lang="en-US" sz="27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marL="0" marR="0" algn="ctr">
                        <a:lnSpc>
                          <a:spcPct val="107000"/>
                        </a:lnSpc>
                        <a:spcBef>
                          <a:spcPts val="0"/>
                        </a:spcBef>
                        <a:spcAft>
                          <a:spcPts val="0"/>
                        </a:spcAft>
                      </a:pPr>
                      <a:r>
                        <a:rPr lang="en-US" sz="27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Yes</a:t>
                      </a:r>
                      <a:endParaRPr lang="en-US" sz="27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4"/>
                  </a:ext>
                </a:extLst>
              </a:tr>
              <a:tr h="482965">
                <a:tc>
                  <a:txBody>
                    <a:bodyPr/>
                    <a:lstStyle/>
                    <a:p>
                      <a:pPr marL="0" marR="0" algn="ctr">
                        <a:lnSpc>
                          <a:spcPct val="107000"/>
                        </a:lnSpc>
                        <a:spcBef>
                          <a:spcPts val="0"/>
                        </a:spcBef>
                        <a:spcAft>
                          <a:spcPts val="0"/>
                        </a:spcAft>
                      </a:pPr>
                      <a:r>
                        <a:rPr lang="en-US" sz="2700" b="0" cap="none" spc="0" dirty="0">
                          <a:ln w="0"/>
                          <a:solidFill>
                            <a:schemeClr val="tx1"/>
                          </a:solidFill>
                          <a:effectLst>
                            <a:outerShdw blurRad="38100" dist="19050" dir="2700000" algn="tl" rotWithShape="0">
                              <a:schemeClr val="dk1">
                                <a:alpha val="40000"/>
                              </a:schemeClr>
                            </a:outerShdw>
                          </a:effectLst>
                          <a:highlight>
                            <a:srgbClr val="FFFF00"/>
                          </a:highlight>
                          <a:latin typeface="Calibri" panose="020F0502020204030204" pitchFamily="34" charset="0"/>
                        </a:rPr>
                        <a:t>Stage 2</a:t>
                      </a:r>
                      <a:endParaRPr lang="en-US" sz="27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2700" b="0" cap="none" spc="0" dirty="0">
                          <a:ln w="0"/>
                          <a:solidFill>
                            <a:schemeClr val="tx1"/>
                          </a:solidFill>
                          <a:effectLst>
                            <a:outerShdw blurRad="38100" dist="19050" dir="2700000" algn="tl" rotWithShape="0">
                              <a:schemeClr val="dk1">
                                <a:alpha val="40000"/>
                              </a:schemeClr>
                            </a:outerShdw>
                          </a:effectLst>
                          <a:highlight>
                            <a:srgbClr val="FFFF00"/>
                          </a:highlight>
                          <a:latin typeface="Calibri" panose="020F0502020204030204" pitchFamily="34" charset="0"/>
                        </a:rPr>
                        <a:t>Stage 3</a:t>
                      </a:r>
                      <a:endParaRPr lang="en-US" sz="27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2700" b="0" cap="none" spc="0" dirty="0">
                          <a:ln w="0"/>
                          <a:solidFill>
                            <a:schemeClr val="tx1"/>
                          </a:solidFill>
                          <a:effectLst>
                            <a:outerShdw blurRad="38100" dist="19050" dir="2700000" algn="tl" rotWithShape="0">
                              <a:schemeClr val="dk1">
                                <a:alpha val="40000"/>
                              </a:schemeClr>
                            </a:outerShdw>
                          </a:effectLst>
                          <a:highlight>
                            <a:srgbClr val="FFFF00"/>
                          </a:highlight>
                          <a:latin typeface="Calibri" panose="020F0502020204030204" pitchFamily="34" charset="0"/>
                        </a:rPr>
                        <a:t>No</a:t>
                      </a:r>
                      <a:endParaRPr lang="en-US" sz="27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498457">
                <a:tc>
                  <a:txBody>
                    <a:bodyPr/>
                    <a:lstStyle/>
                    <a:p>
                      <a:pPr marL="0" marR="0" algn="ctr">
                        <a:lnSpc>
                          <a:spcPct val="107000"/>
                        </a:lnSpc>
                        <a:spcBef>
                          <a:spcPts val="0"/>
                        </a:spcBef>
                        <a:spcAft>
                          <a:spcPts val="0"/>
                        </a:spcAft>
                      </a:pPr>
                      <a:r>
                        <a:rPr lang="en-US" sz="27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Stage 2</a:t>
                      </a:r>
                      <a:endParaRPr lang="en-US" sz="27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07000"/>
                        </a:lnSpc>
                        <a:spcBef>
                          <a:spcPts val="0"/>
                        </a:spcBef>
                        <a:spcAft>
                          <a:spcPts val="0"/>
                        </a:spcAft>
                      </a:pPr>
                      <a:r>
                        <a:rPr lang="en-US" sz="27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Stage 4</a:t>
                      </a:r>
                      <a:endParaRPr lang="en-US" sz="27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marL="0" marR="0" algn="ctr">
                        <a:lnSpc>
                          <a:spcPct val="107000"/>
                        </a:lnSpc>
                        <a:spcBef>
                          <a:spcPts val="0"/>
                        </a:spcBef>
                        <a:spcAft>
                          <a:spcPts val="0"/>
                        </a:spcAft>
                      </a:pPr>
                      <a:r>
                        <a:rPr lang="en-US" sz="27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Yes</a:t>
                      </a:r>
                      <a:endParaRPr lang="en-US" sz="27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6"/>
                  </a:ext>
                </a:extLst>
              </a:tr>
              <a:tr h="498457">
                <a:tc>
                  <a:txBody>
                    <a:bodyPr/>
                    <a:lstStyle/>
                    <a:p>
                      <a:pPr marL="0" marR="0" algn="ctr">
                        <a:lnSpc>
                          <a:spcPct val="107000"/>
                        </a:lnSpc>
                        <a:spcBef>
                          <a:spcPts val="0"/>
                        </a:spcBef>
                        <a:spcAft>
                          <a:spcPts val="0"/>
                        </a:spcAft>
                      </a:pPr>
                      <a:r>
                        <a:rPr lang="en-US" sz="27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Stage 2</a:t>
                      </a:r>
                      <a:endParaRPr lang="en-US" sz="27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07000"/>
                        </a:lnSpc>
                        <a:spcBef>
                          <a:spcPts val="0"/>
                        </a:spcBef>
                        <a:spcAft>
                          <a:spcPts val="0"/>
                        </a:spcAft>
                      </a:pPr>
                      <a:r>
                        <a:rPr lang="en-US" sz="2700" b="0" cap="none" spc="0" dirty="0" err="1">
                          <a:ln w="0"/>
                          <a:solidFill>
                            <a:schemeClr val="tx1"/>
                          </a:solidFill>
                          <a:effectLst>
                            <a:outerShdw blurRad="38100" dist="19050" dir="2700000" algn="tl" rotWithShape="0">
                              <a:schemeClr val="dk1">
                                <a:alpha val="40000"/>
                              </a:schemeClr>
                            </a:outerShdw>
                          </a:effectLst>
                          <a:latin typeface="Calibri" panose="020F0502020204030204" pitchFamily="34" charset="0"/>
                        </a:rPr>
                        <a:t>Unstageable</a:t>
                      </a:r>
                      <a:r>
                        <a:rPr lang="en-US" sz="27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 </a:t>
                      </a:r>
                      <a:endParaRPr lang="en-US" sz="27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marL="0" marR="0" algn="ctr">
                        <a:lnSpc>
                          <a:spcPct val="107000"/>
                        </a:lnSpc>
                        <a:spcBef>
                          <a:spcPts val="0"/>
                        </a:spcBef>
                        <a:spcAft>
                          <a:spcPts val="0"/>
                        </a:spcAft>
                      </a:pPr>
                      <a:r>
                        <a:rPr lang="en-US" sz="27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Yes</a:t>
                      </a:r>
                      <a:endParaRPr lang="en-US" sz="27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7"/>
                  </a:ext>
                </a:extLst>
              </a:tr>
              <a:tr h="820218">
                <a:tc>
                  <a:txBody>
                    <a:bodyPr/>
                    <a:lstStyle/>
                    <a:p>
                      <a:pPr marL="0" marR="0" algn="ctr">
                        <a:lnSpc>
                          <a:spcPct val="107000"/>
                        </a:lnSpc>
                        <a:spcBef>
                          <a:spcPts val="0"/>
                        </a:spcBef>
                        <a:spcAft>
                          <a:spcPts val="0"/>
                        </a:spcAft>
                      </a:pPr>
                      <a:r>
                        <a:rPr lang="en-US" sz="27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Stage</a:t>
                      </a:r>
                      <a:r>
                        <a:rPr lang="en-US" sz="2700" b="0" cap="none" spc="0" baseline="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3</a:t>
                      </a:r>
                      <a:endParaRPr lang="en-US" sz="27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27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Stage</a:t>
                      </a:r>
                      <a:r>
                        <a:rPr lang="en-US" sz="2700" b="0" cap="none" spc="0" baseline="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4 or Unstageable</a:t>
                      </a:r>
                      <a:endParaRPr lang="en-US" sz="27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27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No</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498457">
                <a:tc>
                  <a:txBody>
                    <a:bodyPr/>
                    <a:lstStyle/>
                    <a:p>
                      <a:pPr marL="0" marR="0" algn="ctr">
                        <a:lnSpc>
                          <a:spcPct val="107000"/>
                        </a:lnSpc>
                        <a:spcBef>
                          <a:spcPts val="0"/>
                        </a:spcBef>
                        <a:spcAft>
                          <a:spcPts val="0"/>
                        </a:spcAft>
                      </a:pPr>
                      <a:r>
                        <a:rPr lang="en-US" sz="27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Stage 4</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27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Unstageable</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27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No</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800673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1852" y="988541"/>
            <a:ext cx="8747825" cy="5355988"/>
          </a:xfrm>
          <a:solidFill>
            <a:schemeClr val="accent4">
              <a:lumMod val="50000"/>
            </a:schemeClr>
          </a:solidFill>
        </p:spPr>
        <p:txBody>
          <a:bodyPr>
            <a:normAutofit fontScale="92500" lnSpcReduction="10000"/>
          </a:bodyPr>
          <a:lstStyle/>
          <a:p>
            <a:r>
              <a:rPr lang="en-US" sz="3200" dirty="0">
                <a:solidFill>
                  <a:schemeClr val="bg1"/>
                </a:solidFill>
                <a:latin typeface="Calibri" panose="020F0502020204030204" pitchFamily="34" charset="0"/>
              </a:rPr>
              <a:t>AHRQ has proposed to remove the Palliative Care exclusion for Pressure Ulcer Reporting (Common Format v2.0)</a:t>
            </a:r>
          </a:p>
          <a:p>
            <a:r>
              <a:rPr lang="en-US" sz="3200" dirty="0">
                <a:solidFill>
                  <a:schemeClr val="bg1"/>
                </a:solidFill>
                <a:latin typeface="Calibri" panose="020F0502020204030204" pitchFamily="34" charset="0"/>
              </a:rPr>
              <a:t>Effective Jan 1, 2017 Texas will follow this change.</a:t>
            </a:r>
          </a:p>
          <a:p>
            <a:r>
              <a:rPr lang="en-US" sz="3200" dirty="0">
                <a:solidFill>
                  <a:schemeClr val="bg1"/>
                </a:solidFill>
                <a:latin typeface="Calibri" panose="020F0502020204030204" pitchFamily="34" charset="0"/>
              </a:rPr>
              <a:t>A Texas note will be added to the Definitions and Guidance document: “Exclusions for Pressure Ulcer Stage 3, 4, and Unstageable include: Stage 2 progressed to Stage 3, mucosal, arterial, venous and diabetic ulcers.”</a:t>
            </a:r>
          </a:p>
          <a:p>
            <a:r>
              <a:rPr lang="en-US" sz="3200" dirty="0">
                <a:solidFill>
                  <a:schemeClr val="bg1"/>
                </a:solidFill>
                <a:latin typeface="Calibri" panose="020F0502020204030204" pitchFamily="34" charset="0"/>
              </a:rPr>
              <a:t>The exclusions for the PSI 03 Pressure Ulcer do not apply for PAE.  </a:t>
            </a:r>
          </a:p>
        </p:txBody>
      </p:sp>
      <p:sp>
        <p:nvSpPr>
          <p:cNvPr id="4" name="Slide Number Placeholder 3"/>
          <p:cNvSpPr>
            <a:spLocks noGrp="1"/>
          </p:cNvSpPr>
          <p:nvPr>
            <p:ph type="sldNum" sz="quarter" idx="10"/>
          </p:nvPr>
        </p:nvSpPr>
        <p:spPr/>
        <p:txBody>
          <a:bodyPr/>
          <a:lstStyle/>
          <a:p>
            <a:pPr>
              <a:defRPr/>
            </a:pPr>
            <a:fld id="{D1524718-E495-42AF-83A0-8A0F4FF8CD22}" type="slidenum">
              <a:rPr lang="en-US" smtClean="0">
                <a:solidFill>
                  <a:srgbClr val="000000"/>
                </a:solidFill>
              </a:rPr>
              <a:pPr>
                <a:defRPr/>
              </a:pPr>
              <a:t>17</a:t>
            </a:fld>
            <a:endParaRPr lang="en-US" dirty="0">
              <a:solidFill>
                <a:srgbClr val="000000"/>
              </a:solidFill>
            </a:endParaRPr>
          </a:p>
        </p:txBody>
      </p:sp>
      <p:sp>
        <p:nvSpPr>
          <p:cNvPr id="5" name="Title 1"/>
          <p:cNvSpPr>
            <a:spLocks noGrp="1"/>
          </p:cNvSpPr>
          <p:nvPr>
            <p:ph type="title"/>
          </p:nvPr>
        </p:nvSpPr>
        <p:spPr>
          <a:xfrm>
            <a:off x="1631852" y="182220"/>
            <a:ext cx="8690159" cy="666277"/>
          </a:xfrm>
          <a:ln>
            <a:solidFill>
              <a:schemeClr val="accent1"/>
            </a:solidFill>
          </a:ln>
        </p:spPr>
        <p:txBody>
          <a:bodyPr>
            <a:normAutofit/>
          </a:bodyPr>
          <a:lstStyle/>
          <a:p>
            <a:pPr algn="ctr"/>
            <a:r>
              <a:rPr lang="en-US" sz="4000" dirty="0">
                <a:latin typeface="Calibri" panose="020F0502020204030204" pitchFamily="34" charset="0"/>
              </a:rPr>
              <a:t>Pressure Ulcer Exclusions</a:t>
            </a:r>
          </a:p>
        </p:txBody>
      </p:sp>
    </p:spTree>
    <p:extLst>
      <p:ext uri="{BB962C8B-B14F-4D97-AF65-F5344CB8AC3E}">
        <p14:creationId xmlns:p14="http://schemas.microsoft.com/office/powerpoint/2010/main" val="2897523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noGrp="1"/>
          </p:cNvSpPr>
          <p:nvPr>
            <p:ph type="title"/>
          </p:nvPr>
        </p:nvSpPr>
        <p:spPr>
          <a:xfrm>
            <a:off x="1285102" y="987860"/>
            <a:ext cx="6829168" cy="5133713"/>
          </a:xfrm>
          <a:prstGeom prst="rect">
            <a:avLst/>
          </a:prstGeom>
          <a:solidFill>
            <a:schemeClr val="accent1">
              <a:lumMod val="75000"/>
            </a:schemeClr>
          </a:solidFill>
        </p:spPr>
        <p:txBody>
          <a:bodyPr wrap="square" rtlCol="0">
            <a:spAutoFit/>
          </a:bodyPr>
          <a:lstStyle/>
          <a:p>
            <a:pPr marL="0" indent="0" algn="l">
              <a:buNone/>
            </a:pPr>
            <a:r>
              <a:rPr lang="en-US" sz="3600" dirty="0">
                <a:solidFill>
                  <a:schemeClr val="bg1"/>
                </a:solidFill>
                <a:latin typeface="Calibri" panose="020F0502020204030204" pitchFamily="34" charset="0"/>
              </a:rPr>
              <a:t>What if I report Stage 3 ulcer and it progresses to Stage 4?</a:t>
            </a:r>
            <a:br>
              <a:rPr lang="en-US" sz="3600" dirty="0">
                <a:solidFill>
                  <a:schemeClr val="bg1"/>
                </a:solidFill>
                <a:latin typeface="Calibri" panose="020F0502020204030204" pitchFamily="34" charset="0"/>
              </a:rPr>
            </a:br>
            <a:endParaRPr lang="en-US" sz="3600" b="1" dirty="0">
              <a:solidFill>
                <a:schemeClr val="bg1"/>
              </a:solidFill>
              <a:latin typeface="Calibri" panose="020F0502020204030204" pitchFamily="34" charset="0"/>
            </a:endParaRPr>
          </a:p>
          <a:p>
            <a:pPr marL="514350" indent="-514350" algn="l">
              <a:buAutoNum type="arabicPeriod"/>
            </a:pPr>
            <a:r>
              <a:rPr lang="en-US" sz="3200" dirty="0">
                <a:solidFill>
                  <a:schemeClr val="bg1"/>
                </a:solidFill>
                <a:latin typeface="Calibri" panose="020F0502020204030204" pitchFamily="34" charset="0"/>
              </a:rPr>
              <a:t>Do not enter another ulcer PAE.</a:t>
            </a:r>
          </a:p>
          <a:p>
            <a:pPr marL="514350" indent="-514350" algn="l">
              <a:buAutoNum type="arabicPeriod"/>
            </a:pPr>
            <a:r>
              <a:rPr lang="en-US" sz="3200" dirty="0">
                <a:solidFill>
                  <a:schemeClr val="bg1"/>
                </a:solidFill>
                <a:latin typeface="Calibri" panose="020F0502020204030204" pitchFamily="34" charset="0"/>
              </a:rPr>
              <a:t>Do not request to delete the current PAE.</a:t>
            </a:r>
          </a:p>
          <a:p>
            <a:pPr marL="514350" indent="-514350" algn="l">
              <a:buAutoNum type="arabicPeriod"/>
            </a:pPr>
            <a:r>
              <a:rPr lang="en-US" sz="3200" dirty="0">
                <a:solidFill>
                  <a:schemeClr val="bg1"/>
                </a:solidFill>
                <a:latin typeface="Calibri" panose="020F0502020204030204" pitchFamily="34" charset="0"/>
              </a:rPr>
              <a:t>You do not need to edit the current PAE unless you completed documentation in the Specifics QP.  If so, edit the Specifics QP. </a:t>
            </a:r>
          </a:p>
          <a:p>
            <a:pPr marL="0" indent="0" algn="l">
              <a:buNone/>
            </a:pPr>
            <a:r>
              <a:rPr lang="en-US" sz="3200" dirty="0">
                <a:solidFill>
                  <a:schemeClr val="bg1"/>
                </a:solidFill>
                <a:latin typeface="Calibri" panose="020F0502020204030204" pitchFamily="34" charset="0"/>
              </a:rPr>
              <a:t> </a:t>
            </a:r>
          </a:p>
        </p:txBody>
      </p:sp>
      <p:sp>
        <p:nvSpPr>
          <p:cNvPr id="5" name="Title 1"/>
          <p:cNvSpPr txBox="1">
            <a:spLocks/>
          </p:cNvSpPr>
          <p:nvPr/>
        </p:nvSpPr>
        <p:spPr>
          <a:xfrm>
            <a:off x="1285102" y="251905"/>
            <a:ext cx="6829168" cy="621306"/>
          </a:xfrm>
          <a:prstGeom prst="rect">
            <a:avLst/>
          </a:prstGeom>
          <a:ln>
            <a:solidFill>
              <a:schemeClr val="accent1"/>
            </a:solidFill>
          </a:ln>
        </p:spPr>
        <p:txBody>
          <a:bodyPr vert="horz" lIns="91440" tIns="45720" rIns="91440" bIns="45720" rtlCol="0" anchor="ctr">
            <a:noAutofit/>
          </a:bodyPr>
          <a:lstStyle>
            <a:lvl1pPr marL="0" indent="0" algn="ctr" defTabSz="914400" rtl="0" eaLnBrk="1" latinLnBrk="0" hangingPunct="1">
              <a:lnSpc>
                <a:spcPct val="90000"/>
              </a:lnSpc>
              <a:spcBef>
                <a:spcPct val="0"/>
              </a:spcBef>
              <a:buFont typeface="Arial" pitchFamily="34" charset="0"/>
              <a:buNone/>
              <a:defRPr sz="6000" kern="1200">
                <a:solidFill>
                  <a:schemeClr val="tx1"/>
                </a:solidFill>
                <a:latin typeface="+mj-lt"/>
                <a:ea typeface="+mj-ea"/>
                <a:cs typeface="+mj-cs"/>
              </a:defRPr>
            </a:lvl1pPr>
          </a:lstStyle>
          <a:p>
            <a:r>
              <a:rPr lang="en-US" sz="4000" dirty="0">
                <a:latin typeface="Calibri" panose="020F0502020204030204" pitchFamily="34" charset="0"/>
              </a:rPr>
              <a:t>Pressure Ulcer Q&amp;A</a:t>
            </a:r>
          </a:p>
        </p:txBody>
      </p:sp>
    </p:spTree>
    <p:extLst>
      <p:ext uri="{BB962C8B-B14F-4D97-AF65-F5344CB8AC3E}">
        <p14:creationId xmlns:p14="http://schemas.microsoft.com/office/powerpoint/2010/main" val="873281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p:cNvSpPr txBox="1">
            <a:spLocks noGrp="1"/>
          </p:cNvSpPr>
          <p:nvPr>
            <p:ph type="title"/>
          </p:nvPr>
        </p:nvSpPr>
        <p:spPr>
          <a:xfrm>
            <a:off x="1406769" y="999570"/>
            <a:ext cx="6616885" cy="5170646"/>
          </a:xfrm>
          <a:prstGeom prst="rect">
            <a:avLst/>
          </a:prstGeom>
          <a:solidFill>
            <a:schemeClr val="accent1">
              <a:lumMod val="75000"/>
            </a:schemeClr>
          </a:solidFill>
        </p:spPr>
        <p:txBody>
          <a:bodyPr wrap="square" rtlCol="0">
            <a:spAutoFit/>
          </a:bodyPr>
          <a:lstStyle/>
          <a:p>
            <a:pPr marL="0" indent="0" algn="l">
              <a:buNone/>
            </a:pPr>
            <a:r>
              <a:rPr lang="en-US" sz="3600" dirty="0">
                <a:solidFill>
                  <a:schemeClr val="bg1"/>
                </a:solidFill>
                <a:latin typeface="Calibri" panose="020F0502020204030204" pitchFamily="34" charset="0"/>
              </a:rPr>
              <a:t>Are Deep Tissue Injuries that are present on admission and then progress to Stage 3, 4, or Unstageable reportable?</a:t>
            </a:r>
            <a:br>
              <a:rPr lang="en-US" sz="3600" dirty="0">
                <a:solidFill>
                  <a:schemeClr val="bg1"/>
                </a:solidFill>
                <a:latin typeface="Calibri" panose="020F0502020204030204" pitchFamily="34" charset="0"/>
              </a:rPr>
            </a:br>
            <a:r>
              <a:rPr lang="en-US" sz="3600" b="1" dirty="0">
                <a:solidFill>
                  <a:schemeClr val="bg1"/>
                </a:solidFill>
                <a:latin typeface="Calibri" panose="020F0502020204030204" pitchFamily="34" charset="0"/>
              </a:rPr>
              <a:t> </a:t>
            </a:r>
          </a:p>
          <a:p>
            <a:pPr marL="514350" indent="-514350" algn="l">
              <a:lnSpc>
                <a:spcPct val="100000"/>
              </a:lnSpc>
              <a:buAutoNum type="arabicPeriod"/>
            </a:pPr>
            <a:r>
              <a:rPr lang="en-US" sz="2800" dirty="0">
                <a:solidFill>
                  <a:schemeClr val="bg1"/>
                </a:solidFill>
                <a:latin typeface="Calibri" panose="020F0502020204030204" pitchFamily="34" charset="0"/>
              </a:rPr>
              <a:t>Once a DTI progresses to a Stage 3, 4, or Unstageable, it is reportable at that point.  </a:t>
            </a:r>
          </a:p>
          <a:p>
            <a:pPr marL="514350" indent="-514350" algn="l">
              <a:lnSpc>
                <a:spcPct val="100000"/>
              </a:lnSpc>
              <a:buAutoNum type="arabicPeriod"/>
            </a:pPr>
            <a:r>
              <a:rPr lang="en-US" sz="2800" dirty="0">
                <a:solidFill>
                  <a:schemeClr val="bg1"/>
                </a:solidFill>
                <a:latin typeface="Calibri" panose="020F0502020204030204" pitchFamily="34" charset="0"/>
              </a:rPr>
              <a:t>If it progresses to Stage 1, 2 or remains the same it is not reportable. </a:t>
            </a:r>
          </a:p>
          <a:p>
            <a:pPr marL="514350" indent="-514350" algn="l">
              <a:lnSpc>
                <a:spcPct val="100000"/>
              </a:lnSpc>
              <a:buAutoNum type="arabicPeriod"/>
            </a:pPr>
            <a:r>
              <a:rPr lang="en-US" sz="2800" dirty="0">
                <a:solidFill>
                  <a:schemeClr val="bg1"/>
                </a:solidFill>
                <a:latin typeface="Calibri" panose="020F0502020204030204" pitchFamily="34" charset="0"/>
              </a:rPr>
              <a:t>Deep Tissue Injuries are not Reportable.</a:t>
            </a:r>
          </a:p>
        </p:txBody>
      </p:sp>
      <p:sp>
        <p:nvSpPr>
          <p:cNvPr id="4" name="Title 1"/>
          <p:cNvSpPr txBox="1">
            <a:spLocks/>
          </p:cNvSpPr>
          <p:nvPr/>
        </p:nvSpPr>
        <p:spPr>
          <a:xfrm>
            <a:off x="1406769" y="121254"/>
            <a:ext cx="6616885" cy="728398"/>
          </a:xfrm>
          <a:prstGeom prst="rect">
            <a:avLst/>
          </a:prstGeom>
          <a:ln>
            <a:solidFill>
              <a:schemeClr val="accent1"/>
            </a:solidFill>
          </a:ln>
        </p:spPr>
        <p:txBody>
          <a:bodyPr vert="horz" lIns="91440" tIns="45720" rIns="91440" bIns="45720" rtlCol="0" anchor="ctr">
            <a:normAutofit/>
          </a:bodyPr>
          <a:lstStyle>
            <a:lvl1pPr marL="0" indent="0" algn="ctr" defTabSz="914400" rtl="0" eaLnBrk="1" latinLnBrk="0" hangingPunct="1">
              <a:lnSpc>
                <a:spcPct val="90000"/>
              </a:lnSpc>
              <a:spcBef>
                <a:spcPct val="0"/>
              </a:spcBef>
              <a:buFont typeface="Arial" pitchFamily="34" charset="0"/>
              <a:buNone/>
              <a:defRPr sz="6000" kern="1200">
                <a:solidFill>
                  <a:schemeClr val="tx1"/>
                </a:solidFill>
                <a:latin typeface="+mj-lt"/>
                <a:ea typeface="+mj-ea"/>
                <a:cs typeface="+mj-cs"/>
              </a:defRPr>
            </a:lvl1pPr>
          </a:lstStyle>
          <a:p>
            <a:r>
              <a:rPr lang="en-US" sz="4000" dirty="0">
                <a:latin typeface="Calibri" panose="020F0502020204030204" pitchFamily="34" charset="0"/>
              </a:rPr>
              <a:t>Deep Tissue Injury Q&amp;A</a:t>
            </a:r>
          </a:p>
        </p:txBody>
      </p:sp>
    </p:spTree>
    <p:extLst>
      <p:ext uri="{BB962C8B-B14F-4D97-AF65-F5344CB8AC3E}">
        <p14:creationId xmlns:p14="http://schemas.microsoft.com/office/powerpoint/2010/main" val="22174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636294" y="881820"/>
            <a:ext cx="9245889" cy="892583"/>
          </a:xfrm>
          <a:ln>
            <a:solidFill>
              <a:schemeClr val="accent1"/>
            </a:solidFill>
          </a:ln>
        </p:spPr>
        <p:txBody>
          <a:bodyPr>
            <a:normAutofit/>
          </a:bodyPr>
          <a:lstStyle/>
          <a:p>
            <a:pPr algn="ctr"/>
            <a:r>
              <a:rPr lang="en-US" sz="4800" dirty="0">
                <a:latin typeface="Calibri" panose="020F0502020204030204" pitchFamily="34" charset="0"/>
              </a:rPr>
              <a:t>Content</a:t>
            </a:r>
          </a:p>
        </p:txBody>
      </p:sp>
      <p:sp>
        <p:nvSpPr>
          <p:cNvPr id="14" name="Content Placeholder 13"/>
          <p:cNvSpPr>
            <a:spLocks noGrp="1"/>
          </p:cNvSpPr>
          <p:nvPr>
            <p:ph idx="1"/>
          </p:nvPr>
        </p:nvSpPr>
        <p:spPr>
          <a:xfrm>
            <a:off x="1636295" y="1981200"/>
            <a:ext cx="9245889" cy="3167197"/>
          </a:xfrm>
          <a:solidFill>
            <a:schemeClr val="accent4">
              <a:lumMod val="75000"/>
            </a:schemeClr>
          </a:solidFill>
        </p:spPr>
        <p:txBody>
          <a:bodyPr>
            <a:normAutofit/>
          </a:bodyPr>
          <a:lstStyle/>
          <a:p>
            <a:r>
              <a:rPr lang="en-US" sz="3200" b="1" dirty="0">
                <a:latin typeface="Calibri" panose="020F0502020204030204" pitchFamily="34" charset="0"/>
              </a:rPr>
              <a:t>Common PAE Types and Causative Factors from JC</a:t>
            </a:r>
          </a:p>
          <a:p>
            <a:r>
              <a:rPr lang="en-US" sz="3200" b="1" dirty="0">
                <a:latin typeface="Calibri" panose="020F0502020204030204" pitchFamily="34" charset="0"/>
              </a:rPr>
              <a:t>2015 and 2016 H1 PAEs Reported to TxHSN</a:t>
            </a:r>
          </a:p>
          <a:p>
            <a:r>
              <a:rPr lang="en-US" sz="3200" b="1" dirty="0">
                <a:latin typeface="Calibri" panose="020F0502020204030204" pitchFamily="34" charset="0"/>
              </a:rPr>
              <a:t>New Guidance for Sexual Assault, Pressure Ulcers</a:t>
            </a:r>
          </a:p>
          <a:p>
            <a:r>
              <a:rPr lang="en-US" sz="3200" b="1" dirty="0">
                <a:latin typeface="Calibri" panose="020F0502020204030204" pitchFamily="34" charset="0"/>
              </a:rPr>
              <a:t>PAE Reporting Requirements and Guidance for 2017</a:t>
            </a:r>
          </a:p>
        </p:txBody>
      </p:sp>
    </p:spTree>
    <p:extLst>
      <p:ext uri="{BB962C8B-B14F-4D97-AF65-F5344CB8AC3E}">
        <p14:creationId xmlns:p14="http://schemas.microsoft.com/office/powerpoint/2010/main" val="140386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noGrp="1"/>
          </p:cNvSpPr>
          <p:nvPr>
            <p:ph type="title"/>
          </p:nvPr>
        </p:nvSpPr>
        <p:spPr>
          <a:xfrm>
            <a:off x="984738" y="1047180"/>
            <a:ext cx="7129532" cy="5521512"/>
          </a:xfrm>
          <a:prstGeom prst="rect">
            <a:avLst/>
          </a:prstGeom>
          <a:solidFill>
            <a:schemeClr val="accent1">
              <a:lumMod val="75000"/>
            </a:schemeClr>
          </a:solidFill>
        </p:spPr>
        <p:txBody>
          <a:bodyPr wrap="square" rtlCol="0">
            <a:spAutoFit/>
          </a:bodyPr>
          <a:lstStyle/>
          <a:p>
            <a:pPr marL="0" indent="0" algn="l">
              <a:buNone/>
            </a:pPr>
            <a:r>
              <a:rPr lang="en-US" sz="3600" dirty="0">
                <a:solidFill>
                  <a:schemeClr val="bg1"/>
                </a:solidFill>
                <a:latin typeface="Calibri" panose="020F0502020204030204" pitchFamily="34" charset="0"/>
              </a:rPr>
              <a:t>Q:  If a patient alleges she was raped at the facility, but it is not substantiated by staff, and the police are not going to pursue the case as criminal action, is that reportable?</a:t>
            </a:r>
            <a:br>
              <a:rPr lang="en-US" sz="3600" dirty="0">
                <a:solidFill>
                  <a:schemeClr val="bg1"/>
                </a:solidFill>
                <a:latin typeface="Calibri" panose="020F0502020204030204" pitchFamily="34" charset="0"/>
              </a:rPr>
            </a:br>
            <a:br>
              <a:rPr lang="en-US" sz="3600" b="1" dirty="0">
                <a:solidFill>
                  <a:schemeClr val="bg1"/>
                </a:solidFill>
                <a:latin typeface="Calibri" panose="020F0502020204030204" pitchFamily="34" charset="0"/>
              </a:rPr>
            </a:br>
            <a:r>
              <a:rPr lang="en-US" sz="3600" dirty="0">
                <a:solidFill>
                  <a:schemeClr val="bg1"/>
                </a:solidFill>
                <a:latin typeface="Calibri" panose="020F0502020204030204" pitchFamily="34" charset="0"/>
              </a:rPr>
              <a:t>A. No, if it is not witnessed, not substantiated by clinical evidence, or not admitted to by the perpetrator, it is not reportable as a PAE.  </a:t>
            </a:r>
            <a:endParaRPr lang="en-US" sz="3200" dirty="0">
              <a:solidFill>
                <a:schemeClr val="bg1"/>
              </a:solidFill>
              <a:latin typeface="Calibri" panose="020F0502020204030204" pitchFamily="34" charset="0"/>
            </a:endParaRPr>
          </a:p>
          <a:p>
            <a:pPr marL="0" indent="0" algn="l">
              <a:buNone/>
            </a:pPr>
            <a:r>
              <a:rPr lang="en-US" sz="3200" dirty="0">
                <a:solidFill>
                  <a:schemeClr val="bg1"/>
                </a:solidFill>
                <a:latin typeface="Calibri" panose="020F0502020204030204" pitchFamily="34" charset="0"/>
              </a:rPr>
              <a:t> </a:t>
            </a:r>
          </a:p>
        </p:txBody>
      </p:sp>
      <p:sp>
        <p:nvSpPr>
          <p:cNvPr id="5" name="Title 1"/>
          <p:cNvSpPr txBox="1">
            <a:spLocks/>
          </p:cNvSpPr>
          <p:nvPr/>
        </p:nvSpPr>
        <p:spPr>
          <a:xfrm>
            <a:off x="1097280" y="140677"/>
            <a:ext cx="7016990" cy="801858"/>
          </a:xfrm>
          <a:prstGeom prst="rect">
            <a:avLst/>
          </a:prstGeom>
          <a:ln>
            <a:solidFill>
              <a:schemeClr val="accent1"/>
            </a:solidFill>
          </a:ln>
        </p:spPr>
        <p:txBody>
          <a:bodyPr vert="horz" lIns="91440" tIns="45720" rIns="91440" bIns="45720" rtlCol="0" anchor="ctr">
            <a:noAutofit/>
          </a:bodyPr>
          <a:lstStyle>
            <a:lvl1pPr marL="0" indent="0" algn="ctr" defTabSz="914400" rtl="0" eaLnBrk="1" latinLnBrk="0" hangingPunct="1">
              <a:lnSpc>
                <a:spcPct val="90000"/>
              </a:lnSpc>
              <a:spcBef>
                <a:spcPct val="0"/>
              </a:spcBef>
              <a:buFont typeface="Arial" pitchFamily="34" charset="0"/>
              <a:buNone/>
              <a:defRPr sz="6000" kern="1200">
                <a:solidFill>
                  <a:schemeClr val="tx1"/>
                </a:solidFill>
                <a:latin typeface="+mj-lt"/>
                <a:ea typeface="+mj-ea"/>
                <a:cs typeface="+mj-cs"/>
              </a:defRPr>
            </a:lvl1pPr>
          </a:lstStyle>
          <a:p>
            <a:r>
              <a:rPr lang="en-US" sz="4000" dirty="0">
                <a:latin typeface="Calibri" panose="020F0502020204030204" pitchFamily="34" charset="0"/>
              </a:rPr>
              <a:t>Sexual Abuse/Assault Q&amp;A</a:t>
            </a:r>
          </a:p>
        </p:txBody>
      </p:sp>
    </p:spTree>
    <p:extLst>
      <p:ext uri="{BB962C8B-B14F-4D97-AF65-F5344CB8AC3E}">
        <p14:creationId xmlns:p14="http://schemas.microsoft.com/office/powerpoint/2010/main" val="3998309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8910"/>
            <a:ext cx="9133730" cy="860204"/>
          </a:xfrm>
          <a:ln>
            <a:solidFill>
              <a:schemeClr val="accent1"/>
            </a:solidFill>
          </a:ln>
        </p:spPr>
        <p:txBody>
          <a:bodyPr>
            <a:normAutofit/>
          </a:bodyPr>
          <a:lstStyle/>
          <a:p>
            <a:pPr algn="ctr"/>
            <a:r>
              <a:rPr lang="en-US" sz="4000" dirty="0">
                <a:latin typeface="Calibri" panose="020F0502020204030204" pitchFamily="34" charset="0"/>
              </a:rPr>
              <a:t>Sexual Abuse/Assault Definitions</a:t>
            </a:r>
          </a:p>
        </p:txBody>
      </p:sp>
      <p:sp>
        <p:nvSpPr>
          <p:cNvPr id="3" name="Content Placeholder 2"/>
          <p:cNvSpPr>
            <a:spLocks noGrp="1"/>
          </p:cNvSpPr>
          <p:nvPr>
            <p:ph idx="1"/>
          </p:nvPr>
        </p:nvSpPr>
        <p:spPr>
          <a:xfrm>
            <a:off x="1528572" y="1062681"/>
            <a:ext cx="9134856" cy="5295915"/>
          </a:xfrm>
          <a:solidFill>
            <a:schemeClr val="accent4">
              <a:lumMod val="50000"/>
            </a:schemeClr>
          </a:solidFill>
        </p:spPr>
        <p:txBody>
          <a:bodyPr>
            <a:noAutofit/>
          </a:bodyPr>
          <a:lstStyle/>
          <a:p>
            <a:r>
              <a:rPr lang="en-US" sz="3200" dirty="0">
                <a:solidFill>
                  <a:schemeClr val="bg1"/>
                </a:solidFill>
                <a:latin typeface="Calibri" panose="020F0502020204030204" pitchFamily="34" charset="0"/>
              </a:rPr>
              <a:t>Tier 1 PAE:  Sexual abuse or assault of a patient within or on the grounds of a healthcare facility.</a:t>
            </a:r>
          </a:p>
          <a:p>
            <a:r>
              <a:rPr lang="en-US" sz="3200" dirty="0">
                <a:solidFill>
                  <a:schemeClr val="bg1"/>
                </a:solidFill>
                <a:latin typeface="Calibri" panose="020F0502020204030204" pitchFamily="34" charset="0"/>
              </a:rPr>
              <a:t>Multiple references used to formulate definitions, including Joint Commission, Texas Penal Codes Title 5, Chapter 21 and 22, and Title 9, Chapter 43. </a:t>
            </a:r>
          </a:p>
          <a:p>
            <a:r>
              <a:rPr lang="en-US" sz="3200" dirty="0">
                <a:solidFill>
                  <a:schemeClr val="bg1"/>
                </a:solidFill>
                <a:latin typeface="Calibri" panose="020F0502020204030204" pitchFamily="34" charset="0"/>
              </a:rPr>
              <a:t>A Texas Note will be added to the Definitions and Guidance document defining Sexual Abuse or Assault. </a:t>
            </a:r>
          </a:p>
          <a:p>
            <a:r>
              <a:rPr lang="en-US" sz="3200" dirty="0">
                <a:solidFill>
                  <a:schemeClr val="bg1"/>
                </a:solidFill>
                <a:latin typeface="Calibri" panose="020F0502020204030204" pitchFamily="34" charset="0"/>
              </a:rPr>
              <a:t>The guidance will become effective January 1, 2017. </a:t>
            </a:r>
          </a:p>
        </p:txBody>
      </p:sp>
    </p:spTree>
    <p:extLst>
      <p:ext uri="{BB962C8B-B14F-4D97-AF65-F5344CB8AC3E}">
        <p14:creationId xmlns:p14="http://schemas.microsoft.com/office/powerpoint/2010/main" val="3856304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8910"/>
            <a:ext cx="9133730" cy="860204"/>
          </a:xfrm>
          <a:ln>
            <a:solidFill>
              <a:schemeClr val="accent1"/>
            </a:solidFill>
          </a:ln>
        </p:spPr>
        <p:txBody>
          <a:bodyPr>
            <a:normAutofit/>
          </a:bodyPr>
          <a:lstStyle/>
          <a:p>
            <a:pPr algn="ctr"/>
            <a:r>
              <a:rPr lang="en-US" sz="4000" dirty="0">
                <a:latin typeface="Calibri" panose="020F0502020204030204" pitchFamily="34" charset="0"/>
              </a:rPr>
              <a:t>Sexual Abuse/Assault Definitions</a:t>
            </a:r>
          </a:p>
        </p:txBody>
      </p:sp>
      <p:sp>
        <p:nvSpPr>
          <p:cNvPr id="3" name="Content Placeholder 2"/>
          <p:cNvSpPr>
            <a:spLocks noGrp="1"/>
          </p:cNvSpPr>
          <p:nvPr>
            <p:ph idx="1"/>
          </p:nvPr>
        </p:nvSpPr>
        <p:spPr>
          <a:xfrm>
            <a:off x="1528572" y="1062682"/>
            <a:ext cx="9134856" cy="4803546"/>
          </a:xfrm>
          <a:solidFill>
            <a:schemeClr val="accent4">
              <a:lumMod val="50000"/>
            </a:schemeClr>
          </a:solidFill>
        </p:spPr>
        <p:txBody>
          <a:bodyPr>
            <a:normAutofit/>
          </a:bodyPr>
          <a:lstStyle/>
          <a:p>
            <a:r>
              <a:rPr lang="en-US" sz="3200" u="sng" dirty="0">
                <a:solidFill>
                  <a:schemeClr val="bg1"/>
                </a:solidFill>
                <a:latin typeface="Calibri" panose="020F0502020204030204" pitchFamily="34" charset="0"/>
              </a:rPr>
              <a:t>Sexual Abuse or Assault:</a:t>
            </a:r>
            <a:r>
              <a:rPr lang="en-US" sz="3200" dirty="0">
                <a:solidFill>
                  <a:schemeClr val="bg1"/>
                </a:solidFill>
                <a:latin typeface="Calibri" panose="020F0502020204030204" pitchFamily="34" charset="0"/>
              </a:rPr>
              <a:t>  Nonconsensual</a:t>
            </a:r>
            <a:r>
              <a:rPr lang="en-US" sz="3200" u="sng" dirty="0">
                <a:solidFill>
                  <a:schemeClr val="bg1"/>
                </a:solidFill>
                <a:latin typeface="Calibri" panose="020F0502020204030204" pitchFamily="34" charset="0"/>
              </a:rPr>
              <a:t> sexual contact </a:t>
            </a:r>
            <a:r>
              <a:rPr lang="en-US" sz="3200" dirty="0">
                <a:solidFill>
                  <a:schemeClr val="bg1"/>
                </a:solidFill>
                <a:latin typeface="Calibri" panose="020F0502020204030204" pitchFamily="34" charset="0"/>
              </a:rPr>
              <a:t>involving patient and another patient, staff member, or other perpetrator within or on the grounds of the healthcare facility.</a:t>
            </a:r>
            <a:endParaRPr lang="en-US" sz="3200" u="sng" dirty="0">
              <a:solidFill>
                <a:schemeClr val="bg1"/>
              </a:solidFill>
              <a:latin typeface="Calibri" panose="020F0502020204030204" pitchFamily="34" charset="0"/>
            </a:endParaRPr>
          </a:p>
          <a:p>
            <a:r>
              <a:rPr lang="en-US" sz="3200" u="sng" dirty="0">
                <a:solidFill>
                  <a:schemeClr val="bg1"/>
                </a:solidFill>
                <a:latin typeface="Calibri" panose="020F0502020204030204" pitchFamily="34" charset="0"/>
              </a:rPr>
              <a:t>Sexual Contact:</a:t>
            </a:r>
            <a:r>
              <a:rPr lang="en-US" sz="3200" dirty="0">
                <a:solidFill>
                  <a:schemeClr val="bg1"/>
                </a:solidFill>
                <a:latin typeface="Calibri" panose="020F0502020204030204" pitchFamily="34" charset="0"/>
              </a:rPr>
              <a:t>  Oral, vaginal, or anal penetration or touching/fondling of a patient’s sex organ(s) by another individual’s hand, sex organ, mouth or object. </a:t>
            </a:r>
          </a:p>
        </p:txBody>
      </p:sp>
    </p:spTree>
    <p:extLst>
      <p:ext uri="{BB962C8B-B14F-4D97-AF65-F5344CB8AC3E}">
        <p14:creationId xmlns:p14="http://schemas.microsoft.com/office/powerpoint/2010/main" val="407916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8572" y="1252152"/>
            <a:ext cx="9134856" cy="4684414"/>
          </a:xfrm>
          <a:solidFill>
            <a:schemeClr val="accent4">
              <a:lumMod val="50000"/>
            </a:schemeClr>
          </a:solidFill>
        </p:spPr>
        <p:txBody>
          <a:bodyPr>
            <a:normAutofit/>
          </a:bodyPr>
          <a:lstStyle/>
          <a:p>
            <a:pPr marL="45720" indent="0">
              <a:buNone/>
            </a:pPr>
            <a:r>
              <a:rPr lang="en-US" sz="3200" u="sng" dirty="0">
                <a:solidFill>
                  <a:schemeClr val="bg1"/>
                </a:solidFill>
                <a:latin typeface="Calibri" panose="020F0502020204030204" pitchFamily="34" charset="0"/>
              </a:rPr>
              <a:t>In the case of a child victim, sexual contact is:</a:t>
            </a:r>
          </a:p>
          <a:p>
            <a:r>
              <a:rPr lang="en-US" sz="3200" dirty="0">
                <a:solidFill>
                  <a:schemeClr val="bg1"/>
                </a:solidFill>
                <a:latin typeface="Calibri" panose="020F0502020204030204" pitchFamily="34" charset="0"/>
              </a:rPr>
              <a:t>Any touching by a person, including touching through clothing, of the anus, breast, or any part of the genitals of a child; or</a:t>
            </a:r>
          </a:p>
          <a:p>
            <a:r>
              <a:rPr lang="en-US" sz="3200" dirty="0">
                <a:solidFill>
                  <a:schemeClr val="bg1"/>
                </a:solidFill>
                <a:latin typeface="Calibri" panose="020F0502020204030204" pitchFamily="34" charset="0"/>
              </a:rPr>
              <a:t>Any touching of any part of the body of a child, including touching through clothing, with the anus,  breast, or any part of the genitals of a person. </a:t>
            </a:r>
          </a:p>
        </p:txBody>
      </p:sp>
      <p:sp>
        <p:nvSpPr>
          <p:cNvPr id="4" name="Title 1"/>
          <p:cNvSpPr>
            <a:spLocks noGrp="1"/>
          </p:cNvSpPr>
          <p:nvPr>
            <p:ph type="title"/>
          </p:nvPr>
        </p:nvSpPr>
        <p:spPr>
          <a:xfrm>
            <a:off x="1528572" y="271847"/>
            <a:ext cx="9133730" cy="768637"/>
          </a:xfrm>
          <a:ln>
            <a:solidFill>
              <a:schemeClr val="accent1"/>
            </a:solidFill>
          </a:ln>
        </p:spPr>
        <p:txBody>
          <a:bodyPr>
            <a:normAutofit/>
          </a:bodyPr>
          <a:lstStyle/>
          <a:p>
            <a:pPr algn="ctr"/>
            <a:r>
              <a:rPr lang="en-US" sz="4000" dirty="0">
                <a:latin typeface="Calibri" panose="020F0502020204030204" pitchFamily="34" charset="0"/>
              </a:rPr>
              <a:t>Sexual Abuse/Assault Definition</a:t>
            </a:r>
          </a:p>
        </p:txBody>
      </p:sp>
    </p:spTree>
    <p:extLst>
      <p:ext uri="{BB962C8B-B14F-4D97-AF65-F5344CB8AC3E}">
        <p14:creationId xmlns:p14="http://schemas.microsoft.com/office/powerpoint/2010/main" val="389859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8572" y="1252151"/>
            <a:ext cx="9134856" cy="5289325"/>
          </a:xfrm>
          <a:solidFill>
            <a:schemeClr val="accent4">
              <a:lumMod val="50000"/>
            </a:schemeClr>
          </a:solidFill>
        </p:spPr>
        <p:txBody>
          <a:bodyPr>
            <a:noAutofit/>
          </a:bodyPr>
          <a:lstStyle/>
          <a:p>
            <a:pPr marL="45720" indent="0">
              <a:buNone/>
            </a:pPr>
            <a:r>
              <a:rPr lang="en-US" sz="3200" u="sng" dirty="0">
                <a:solidFill>
                  <a:schemeClr val="bg1"/>
                </a:solidFill>
                <a:latin typeface="Calibri" panose="020F0502020204030204" pitchFamily="34" charset="0"/>
              </a:rPr>
              <a:t>In addition, one or more of the following must be present to make the event reportable</a:t>
            </a:r>
            <a:r>
              <a:rPr lang="en-US" sz="3200" dirty="0">
                <a:solidFill>
                  <a:schemeClr val="bg1"/>
                </a:solidFill>
                <a:latin typeface="Calibri" panose="020F0502020204030204" pitchFamily="34" charset="0"/>
              </a:rPr>
              <a:t>:</a:t>
            </a:r>
            <a:endParaRPr lang="en-US" sz="3200" u="sng" dirty="0">
              <a:solidFill>
                <a:schemeClr val="bg1"/>
              </a:solidFill>
              <a:latin typeface="Calibri" panose="020F0502020204030204" pitchFamily="34" charset="0"/>
            </a:endParaRPr>
          </a:p>
          <a:p>
            <a:r>
              <a:rPr lang="en-US" sz="3200" dirty="0">
                <a:solidFill>
                  <a:schemeClr val="bg1"/>
                </a:solidFill>
                <a:latin typeface="Calibri" panose="020F0502020204030204" pitchFamily="34" charset="0"/>
              </a:rPr>
              <a:t>Any staff-witnessed sexual contact, as described above.</a:t>
            </a:r>
          </a:p>
          <a:p>
            <a:r>
              <a:rPr lang="en-US" sz="3200" dirty="0">
                <a:solidFill>
                  <a:schemeClr val="bg1"/>
                </a:solidFill>
                <a:latin typeface="Calibri" panose="020F0502020204030204" pitchFamily="34" charset="0"/>
              </a:rPr>
              <a:t>Admission by the </a:t>
            </a:r>
            <a:r>
              <a:rPr lang="en-US" sz="3200">
                <a:solidFill>
                  <a:schemeClr val="bg1"/>
                </a:solidFill>
                <a:latin typeface="Calibri" panose="020F0502020204030204" pitchFamily="34" charset="0"/>
              </a:rPr>
              <a:t>perpetrator that </a:t>
            </a:r>
            <a:r>
              <a:rPr lang="en-US" sz="3200" dirty="0">
                <a:solidFill>
                  <a:schemeClr val="bg1"/>
                </a:solidFill>
                <a:latin typeface="Calibri" panose="020F0502020204030204" pitchFamily="34" charset="0"/>
              </a:rPr>
              <a:t>sexual contact, as described above, did occur.</a:t>
            </a:r>
          </a:p>
          <a:p>
            <a:r>
              <a:rPr lang="en-US" sz="3200" dirty="0">
                <a:solidFill>
                  <a:schemeClr val="bg1"/>
                </a:solidFill>
                <a:latin typeface="Calibri" panose="020F0502020204030204" pitchFamily="34" charset="0"/>
              </a:rPr>
              <a:t>Sufficient clinical evidence obtained  by the facility to support allegations of non-consensual sexual contact. </a:t>
            </a:r>
          </a:p>
        </p:txBody>
      </p:sp>
      <p:sp>
        <p:nvSpPr>
          <p:cNvPr id="4" name="Title 1"/>
          <p:cNvSpPr>
            <a:spLocks noGrp="1"/>
          </p:cNvSpPr>
          <p:nvPr>
            <p:ph type="title"/>
          </p:nvPr>
        </p:nvSpPr>
        <p:spPr>
          <a:xfrm>
            <a:off x="1528572" y="271847"/>
            <a:ext cx="9133730" cy="768637"/>
          </a:xfrm>
          <a:ln>
            <a:solidFill>
              <a:schemeClr val="accent1"/>
            </a:solidFill>
          </a:ln>
        </p:spPr>
        <p:txBody>
          <a:bodyPr>
            <a:normAutofit/>
          </a:bodyPr>
          <a:lstStyle/>
          <a:p>
            <a:pPr algn="ctr"/>
            <a:r>
              <a:rPr lang="en-US" sz="4000" dirty="0">
                <a:latin typeface="Calibri" panose="020F0502020204030204" pitchFamily="34" charset="0"/>
              </a:rPr>
              <a:t>Sexual Abuse/Assault Definition</a:t>
            </a:r>
          </a:p>
        </p:txBody>
      </p:sp>
    </p:spTree>
    <p:extLst>
      <p:ext uri="{BB962C8B-B14F-4D97-AF65-F5344CB8AC3E}">
        <p14:creationId xmlns:p14="http://schemas.microsoft.com/office/powerpoint/2010/main" val="2744111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2389" y="152400"/>
            <a:ext cx="8072973" cy="653716"/>
          </a:xfrm>
          <a:ln>
            <a:solidFill>
              <a:schemeClr val="accent1"/>
            </a:solidFill>
          </a:ln>
        </p:spPr>
        <p:txBody>
          <a:bodyPr>
            <a:normAutofit/>
          </a:bodyPr>
          <a:lstStyle/>
          <a:p>
            <a:pPr algn="ctr"/>
            <a:r>
              <a:rPr lang="en-US" sz="4000" dirty="0">
                <a:latin typeface="Calibri" panose="020F0502020204030204" pitchFamily="34" charset="0"/>
              </a:rPr>
              <a:t>HACs Reported to TxHSN as PAEs</a:t>
            </a:r>
            <a:endParaRPr lang="en-US" sz="4000" dirty="0">
              <a:solidFill>
                <a:schemeClr val="tx2">
                  <a:lumMod val="75000"/>
                </a:schemeClr>
              </a:solidFill>
              <a:latin typeface="Calibri" panose="020F0502020204030204" pitchFamily="34" charset="0"/>
            </a:endParaRPr>
          </a:p>
        </p:txBody>
      </p:sp>
      <p:sp>
        <p:nvSpPr>
          <p:cNvPr id="4" name="Content Placeholder 2"/>
          <p:cNvSpPr>
            <a:spLocks noGrp="1"/>
          </p:cNvSpPr>
          <p:nvPr>
            <p:ph idx="1"/>
          </p:nvPr>
        </p:nvSpPr>
        <p:spPr>
          <a:xfrm>
            <a:off x="1672389" y="1036776"/>
            <a:ext cx="8153400" cy="4861516"/>
          </a:xfrm>
          <a:solidFill>
            <a:schemeClr val="accent4">
              <a:lumMod val="50000"/>
            </a:schemeClr>
          </a:solidFill>
          <a:ln>
            <a:solidFill>
              <a:schemeClr val="tx2">
                <a:lumMod val="50000"/>
              </a:schemeClr>
            </a:solidFill>
          </a:ln>
        </p:spPr>
        <p:txBody>
          <a:bodyPr>
            <a:normAutofit/>
          </a:bodyPr>
          <a:lstStyle/>
          <a:p>
            <a:pPr marL="45720" indent="0">
              <a:buNone/>
            </a:pPr>
            <a:r>
              <a:rPr lang="en-US" sz="3600" dirty="0">
                <a:solidFill>
                  <a:schemeClr val="bg1"/>
                </a:solidFill>
                <a:latin typeface="Calibri" panose="020F0502020204030204" pitchFamily="34" charset="0"/>
              </a:rPr>
              <a:t>Events that are </a:t>
            </a:r>
            <a:r>
              <a:rPr lang="en-US" sz="3600" u="sng" dirty="0">
                <a:solidFill>
                  <a:schemeClr val="bg1"/>
                </a:solidFill>
                <a:latin typeface="Calibri" panose="020F0502020204030204" pitchFamily="34" charset="0"/>
              </a:rPr>
              <a:t>only</a:t>
            </a:r>
            <a:r>
              <a:rPr lang="en-US" sz="3600" dirty="0">
                <a:solidFill>
                  <a:schemeClr val="bg1"/>
                </a:solidFill>
                <a:latin typeface="Calibri" panose="020F0502020204030204" pitchFamily="34" charset="0"/>
              </a:rPr>
              <a:t> HACs are to be reported if they meet or would meet the HAC ICD-10 Codes-- </a:t>
            </a:r>
          </a:p>
          <a:p>
            <a:pPr lvl="1">
              <a:buFont typeface="Wingdings" panose="05000000000000000000" pitchFamily="2" charset="2"/>
              <a:buChar char="ü"/>
            </a:pPr>
            <a:r>
              <a:rPr lang="en-US" sz="3200" dirty="0">
                <a:solidFill>
                  <a:schemeClr val="bg1"/>
                </a:solidFill>
                <a:latin typeface="Calibri" panose="020F0502020204030204" pitchFamily="34" charset="0"/>
              </a:rPr>
              <a:t>DVT/PE after hip/knee surgery (2016)</a:t>
            </a:r>
          </a:p>
          <a:p>
            <a:pPr lvl="1">
              <a:buFont typeface="Wingdings" panose="05000000000000000000" pitchFamily="2" charset="2"/>
              <a:buChar char="ü"/>
            </a:pPr>
            <a:r>
              <a:rPr lang="en-US" sz="3200" dirty="0">
                <a:solidFill>
                  <a:schemeClr val="bg1"/>
                </a:solidFill>
                <a:latin typeface="Calibri" panose="020F0502020204030204" pitchFamily="34" charset="0"/>
              </a:rPr>
              <a:t> Iatrogenic Pneumothorax with Venous Catheterization (2016)</a:t>
            </a:r>
          </a:p>
          <a:p>
            <a:pPr lvl="1">
              <a:buFont typeface="Wingdings" panose="05000000000000000000" pitchFamily="2" charset="2"/>
              <a:buChar char="ü"/>
            </a:pPr>
            <a:r>
              <a:rPr lang="en-US" sz="3200" dirty="0">
                <a:solidFill>
                  <a:schemeClr val="bg1"/>
                </a:solidFill>
                <a:latin typeface="Calibri" panose="020F0502020204030204" pitchFamily="34" charset="0"/>
              </a:rPr>
              <a:t>Poor Glycemic Control (2017)</a:t>
            </a:r>
          </a:p>
          <a:p>
            <a:pPr lvl="1">
              <a:buFont typeface="Wingdings" panose="05000000000000000000" pitchFamily="2" charset="2"/>
              <a:buChar char="ü"/>
            </a:pPr>
            <a:r>
              <a:rPr lang="en-US" sz="3200" dirty="0">
                <a:solidFill>
                  <a:schemeClr val="bg1"/>
                </a:solidFill>
                <a:latin typeface="Calibri" panose="020F0502020204030204" pitchFamily="34" charset="0"/>
              </a:rPr>
              <a:t>SSIs for certain events (2017)</a:t>
            </a:r>
          </a:p>
          <a:p>
            <a:pPr lvl="1">
              <a:buFont typeface="Wingdings" panose="05000000000000000000" pitchFamily="2" charset="2"/>
              <a:buChar char="ü"/>
            </a:pPr>
            <a:endParaRPr lang="en-US" sz="3600" dirty="0">
              <a:solidFill>
                <a:schemeClr val="bg2">
                  <a:lumMod val="50000"/>
                </a:schemeClr>
              </a:solidFill>
              <a:latin typeface="Calibri" panose="020F0502020204030204" pitchFamily="34" charset="0"/>
            </a:endParaRPr>
          </a:p>
          <a:p>
            <a:pPr lvl="1"/>
            <a:endParaRPr lang="en-US" dirty="0">
              <a:solidFill>
                <a:schemeClr val="bg1"/>
              </a:solidFill>
            </a:endParaRPr>
          </a:p>
          <a:p>
            <a:pPr lvl="1"/>
            <a:endParaRPr lang="en-US" dirty="0">
              <a:solidFill>
                <a:schemeClr val="bg1"/>
              </a:solidFill>
            </a:endParaRPr>
          </a:p>
          <a:p>
            <a:pPr lvl="1"/>
            <a:endParaRPr lang="en-US" dirty="0"/>
          </a:p>
        </p:txBody>
      </p:sp>
    </p:spTree>
    <p:extLst>
      <p:ext uri="{BB962C8B-B14F-4D97-AF65-F5344CB8AC3E}">
        <p14:creationId xmlns:p14="http://schemas.microsoft.com/office/powerpoint/2010/main" val="2551748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8910"/>
            <a:ext cx="9133730" cy="1244564"/>
          </a:xfrm>
          <a:ln>
            <a:solidFill>
              <a:schemeClr val="accent1"/>
            </a:solidFill>
          </a:ln>
        </p:spPr>
        <p:txBody>
          <a:bodyPr>
            <a:normAutofit/>
          </a:bodyPr>
          <a:lstStyle/>
          <a:p>
            <a:pPr algn="ctr"/>
            <a:r>
              <a:rPr lang="en-US" sz="4000" dirty="0">
                <a:latin typeface="Calibri" panose="020F0502020204030204" pitchFamily="34" charset="0"/>
              </a:rPr>
              <a:t>Third Tier PAE Reporting </a:t>
            </a:r>
            <a:br>
              <a:rPr lang="en-US" sz="4000" dirty="0">
                <a:latin typeface="Calibri" panose="020F0502020204030204" pitchFamily="34" charset="0"/>
              </a:rPr>
            </a:br>
            <a:r>
              <a:rPr lang="en-US" sz="4000" dirty="0">
                <a:latin typeface="Calibri" panose="020F0502020204030204" pitchFamily="34" charset="0"/>
              </a:rPr>
              <a:t>January 1, 2017</a:t>
            </a:r>
          </a:p>
        </p:txBody>
      </p:sp>
      <p:sp>
        <p:nvSpPr>
          <p:cNvPr id="4" name="Content Placeholder 3"/>
          <p:cNvSpPr>
            <a:spLocks noGrp="1"/>
          </p:cNvSpPr>
          <p:nvPr>
            <p:ph sz="half" idx="2"/>
          </p:nvPr>
        </p:nvSpPr>
        <p:spPr>
          <a:xfrm>
            <a:off x="6177169" y="1485900"/>
            <a:ext cx="4480560" cy="4385510"/>
          </a:xfrm>
          <a:solidFill>
            <a:schemeClr val="accent4">
              <a:lumMod val="60000"/>
              <a:lumOff val="40000"/>
            </a:schemeClr>
          </a:solidFill>
          <a:ln>
            <a:solidFill>
              <a:schemeClr val="tx1"/>
            </a:solidFill>
          </a:ln>
        </p:spPr>
        <p:txBody>
          <a:bodyPr/>
          <a:lstStyle/>
          <a:p>
            <a:pPr marL="0" lvl="0" indent="0" algn="ctr" eaLnBrk="0" fontAlgn="base" hangingPunct="0">
              <a:lnSpc>
                <a:spcPct val="115000"/>
              </a:lnSpc>
              <a:spcBef>
                <a:spcPts val="0"/>
              </a:spcBef>
              <a:spcAft>
                <a:spcPct val="0"/>
              </a:spcAft>
              <a:buClrTx/>
              <a:buSzTx/>
              <a:buNone/>
            </a:pPr>
            <a:r>
              <a:rPr lang="en-US" sz="2400" b="1" u="sng" kern="0" dirty="0">
                <a:solidFill>
                  <a:srgbClr val="000000"/>
                </a:solidFill>
                <a:latin typeface="Calibri" panose="020F0502020204030204" pitchFamily="34" charset="0"/>
                <a:ea typeface="Calibri"/>
                <a:cs typeface="Times New Roman"/>
              </a:rPr>
              <a:t>PRODUCT OR DEVICE EVENTS</a:t>
            </a:r>
          </a:p>
          <a:p>
            <a:pPr marL="0" lvl="0" indent="0" algn="ctr" eaLnBrk="0" fontAlgn="base" hangingPunct="0">
              <a:lnSpc>
                <a:spcPct val="115000"/>
              </a:lnSpc>
              <a:spcBef>
                <a:spcPts val="0"/>
              </a:spcBef>
              <a:spcAft>
                <a:spcPct val="0"/>
              </a:spcAft>
              <a:buClrTx/>
              <a:buSzTx/>
              <a:buNone/>
            </a:pPr>
            <a:endParaRPr lang="en-US" sz="2400" b="1" u="sng" kern="0" dirty="0">
              <a:solidFill>
                <a:srgbClr val="000000"/>
              </a:solidFill>
              <a:latin typeface="Calibri" panose="020F0502020204030204" pitchFamily="34" charset="0"/>
              <a:ea typeface="Calibri"/>
              <a:cs typeface="Times New Roman"/>
            </a:endParaRPr>
          </a:p>
          <a:p>
            <a:pPr marL="342900" lvl="0" indent="-342900" eaLnBrk="0" fontAlgn="base" hangingPunct="0">
              <a:lnSpc>
                <a:spcPct val="115000"/>
              </a:lnSpc>
              <a:spcBef>
                <a:spcPts val="0"/>
              </a:spcBef>
              <a:spcAft>
                <a:spcPct val="0"/>
              </a:spcAft>
              <a:buClrTx/>
              <a:buSzTx/>
              <a:buFont typeface="+mj-lt"/>
              <a:buAutoNum type="arabicPeriod"/>
            </a:pPr>
            <a:r>
              <a:rPr lang="en-US" sz="2400" b="1" kern="0" dirty="0">
                <a:solidFill>
                  <a:srgbClr val="000000"/>
                </a:solidFill>
                <a:latin typeface="Calibri" panose="020F0502020204030204" pitchFamily="34" charset="0"/>
                <a:ea typeface="Calibri"/>
                <a:cs typeface="Times New Roman"/>
              </a:rPr>
              <a:t>Patient death or severe harm associated with the use or function of a device in patient care, in which the device is used or functions other than as intended.  </a:t>
            </a:r>
          </a:p>
          <a:p>
            <a:endParaRPr lang="en-US" dirty="0"/>
          </a:p>
        </p:txBody>
      </p:sp>
      <p:sp>
        <p:nvSpPr>
          <p:cNvPr id="5" name="Content Placeholder 2"/>
          <p:cNvSpPr>
            <a:spLocks noGrp="1"/>
          </p:cNvSpPr>
          <p:nvPr>
            <p:ph sz="half" idx="1"/>
          </p:nvPr>
        </p:nvSpPr>
        <p:spPr>
          <a:xfrm>
            <a:off x="1528572" y="1485899"/>
            <a:ext cx="4480560" cy="4385511"/>
          </a:xfrm>
          <a:solidFill>
            <a:schemeClr val="accent4">
              <a:lumMod val="60000"/>
              <a:lumOff val="40000"/>
            </a:schemeClr>
          </a:solidFill>
          <a:ln>
            <a:solidFill>
              <a:schemeClr val="tx1"/>
            </a:solidFill>
          </a:ln>
        </p:spPr>
        <p:txBody>
          <a:bodyPr>
            <a:normAutofit/>
          </a:bodyPr>
          <a:lstStyle/>
          <a:p>
            <a:pPr marL="0" indent="0" algn="ctr">
              <a:lnSpc>
                <a:spcPct val="115000"/>
              </a:lnSpc>
              <a:spcBef>
                <a:spcPts val="0"/>
              </a:spcBef>
              <a:buNone/>
            </a:pPr>
            <a:r>
              <a:rPr lang="en-US" sz="2400" b="1" u="sng" dirty="0">
                <a:latin typeface="Calibri" panose="020F0502020204030204" pitchFamily="34" charset="0"/>
                <a:ea typeface="Calibri"/>
                <a:cs typeface="Times New Roman"/>
              </a:rPr>
              <a:t>PRODUCT OR DEVICE EVENTS</a:t>
            </a:r>
          </a:p>
          <a:p>
            <a:pPr marL="45720" indent="0">
              <a:lnSpc>
                <a:spcPct val="115000"/>
              </a:lnSpc>
              <a:spcBef>
                <a:spcPts val="0"/>
              </a:spcBef>
              <a:buNone/>
            </a:pPr>
            <a:endParaRPr lang="en-US" sz="2400" b="1" u="sng" dirty="0">
              <a:latin typeface="Calibri" panose="020F0502020204030204" pitchFamily="34" charset="0"/>
              <a:ea typeface="Calibri"/>
              <a:cs typeface="Times New Roman"/>
            </a:endParaRPr>
          </a:p>
          <a:p>
            <a:pPr marL="502920" indent="-457200">
              <a:lnSpc>
                <a:spcPct val="115000"/>
              </a:lnSpc>
              <a:spcBef>
                <a:spcPts val="0"/>
              </a:spcBef>
              <a:buFont typeface="+mj-lt"/>
              <a:buAutoNum type="arabicPeriod"/>
            </a:pPr>
            <a:r>
              <a:rPr lang="en-US" sz="2400" b="1" dirty="0">
                <a:latin typeface="Calibri" panose="020F0502020204030204" pitchFamily="34" charset="0"/>
                <a:ea typeface="Calibri"/>
                <a:cs typeface="Times New Roman"/>
              </a:rPr>
              <a:t>Patient death or severe harm    associated with the use of contaminated drugs/devices or biologics provided by the health care facility. </a:t>
            </a:r>
            <a:endParaRPr lang="en-US" sz="2400" b="1" dirty="0">
              <a:latin typeface="Calibri" panose="020F0502020204030204" pitchFamily="34" charset="0"/>
            </a:endParaRPr>
          </a:p>
        </p:txBody>
      </p:sp>
    </p:spTree>
    <p:extLst>
      <p:ext uri="{BB962C8B-B14F-4D97-AF65-F5344CB8AC3E}">
        <p14:creationId xmlns:p14="http://schemas.microsoft.com/office/powerpoint/2010/main" val="339541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921" y="214184"/>
            <a:ext cx="9127524" cy="1005016"/>
          </a:xfrm>
          <a:ln>
            <a:solidFill>
              <a:schemeClr val="accent1"/>
            </a:solidFill>
          </a:ln>
        </p:spPr>
        <p:txBody>
          <a:bodyPr>
            <a:noAutofit/>
          </a:bodyPr>
          <a:lstStyle/>
          <a:p>
            <a:pPr algn="ctr"/>
            <a:br>
              <a:rPr lang="en-US" sz="4000" dirty="0">
                <a:latin typeface="Calibri" panose="020F0502020204030204" pitchFamily="34" charset="0"/>
              </a:rPr>
            </a:br>
            <a:br>
              <a:rPr lang="en-US" sz="4000" dirty="0">
                <a:latin typeface="Calibri" panose="020F0502020204030204" pitchFamily="34" charset="0"/>
              </a:rPr>
            </a:br>
            <a:br>
              <a:rPr lang="en-US" sz="4000" dirty="0">
                <a:latin typeface="Calibri" panose="020F0502020204030204" pitchFamily="34" charset="0"/>
              </a:rPr>
            </a:br>
            <a:r>
              <a:rPr lang="en-US" sz="4000" dirty="0">
                <a:latin typeface="Calibri" panose="020F0502020204030204" pitchFamily="34" charset="0"/>
              </a:rPr>
              <a:t>Contaminated Drugs/Devices or Biologics </a:t>
            </a:r>
            <a:br>
              <a:rPr lang="en-US" sz="4000" dirty="0">
                <a:latin typeface="Calibri" panose="020F0502020204030204" pitchFamily="34" charset="0"/>
              </a:rPr>
            </a:br>
            <a:r>
              <a:rPr lang="en-US" sz="2800" dirty="0">
                <a:latin typeface="Calibri" panose="020F0502020204030204" pitchFamily="34" charset="0"/>
              </a:rPr>
              <a:t>(Death or Severe Harm)</a:t>
            </a:r>
          </a:p>
        </p:txBody>
      </p:sp>
      <p:sp>
        <p:nvSpPr>
          <p:cNvPr id="3" name="Content Placeholder 2"/>
          <p:cNvSpPr>
            <a:spLocks noGrp="1"/>
          </p:cNvSpPr>
          <p:nvPr>
            <p:ph idx="1"/>
          </p:nvPr>
        </p:nvSpPr>
        <p:spPr>
          <a:xfrm>
            <a:off x="1555921" y="1301578"/>
            <a:ext cx="9127524" cy="4728519"/>
          </a:xfrm>
          <a:solidFill>
            <a:schemeClr val="accent4">
              <a:lumMod val="50000"/>
            </a:schemeClr>
          </a:solidFill>
        </p:spPr>
        <p:txBody>
          <a:bodyPr>
            <a:normAutofit/>
          </a:bodyPr>
          <a:lstStyle/>
          <a:p>
            <a:r>
              <a:rPr lang="en-US" sz="3600" dirty="0">
                <a:solidFill>
                  <a:schemeClr val="bg1"/>
                </a:solidFill>
                <a:latin typeface="Calibri" panose="020F0502020204030204" pitchFamily="34" charset="0"/>
              </a:rPr>
              <a:t>Report </a:t>
            </a:r>
            <a:r>
              <a:rPr lang="en-US" sz="3600" dirty="0" err="1">
                <a:solidFill>
                  <a:schemeClr val="bg1"/>
                </a:solidFill>
                <a:latin typeface="Calibri" panose="020F0502020204030204" pitchFamily="34" charset="0"/>
              </a:rPr>
              <a:t>irregardless</a:t>
            </a:r>
            <a:r>
              <a:rPr lang="en-US" sz="3600" dirty="0">
                <a:solidFill>
                  <a:schemeClr val="bg1"/>
                </a:solidFill>
                <a:latin typeface="Calibri" panose="020F0502020204030204" pitchFamily="34" charset="0"/>
              </a:rPr>
              <a:t> of the source of contamination or product</a:t>
            </a:r>
          </a:p>
          <a:p>
            <a:r>
              <a:rPr lang="en-US" sz="3600" dirty="0">
                <a:solidFill>
                  <a:schemeClr val="bg1"/>
                </a:solidFill>
                <a:latin typeface="Calibri" panose="020F0502020204030204" pitchFamily="34" charset="0"/>
              </a:rPr>
              <a:t>Contaminants –physical, chemical, biological</a:t>
            </a:r>
          </a:p>
          <a:p>
            <a:r>
              <a:rPr lang="en-US" sz="3600" dirty="0">
                <a:solidFill>
                  <a:schemeClr val="bg1"/>
                </a:solidFill>
                <a:latin typeface="Calibri" panose="020F0502020204030204" pitchFamily="34" charset="0"/>
              </a:rPr>
              <a:t>Report events involving medications, biological products, vaccines, nutritional products, expressed human breast milk, medical gases or contrast media. 	</a:t>
            </a:r>
          </a:p>
          <a:p>
            <a:pPr>
              <a:buFont typeface="Arial" panose="020B0604020202020204" pitchFamily="34" charset="0"/>
              <a:buChar char="•"/>
            </a:pPr>
            <a:endParaRPr lang="en-US" sz="3600" dirty="0">
              <a:solidFill>
                <a:schemeClr val="bg1"/>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D1524718-E495-42AF-83A0-8A0F4FF8CD22}" type="slidenum">
              <a:rPr lang="en-US" smtClean="0">
                <a:solidFill>
                  <a:srgbClr val="000000"/>
                </a:solidFill>
              </a:rPr>
              <a:pPr>
                <a:defRPr/>
              </a:pPr>
              <a:t>27</a:t>
            </a:fld>
            <a:endParaRPr lang="en-US" dirty="0">
              <a:solidFill>
                <a:srgbClr val="000000"/>
              </a:solidFill>
            </a:endParaRPr>
          </a:p>
        </p:txBody>
      </p:sp>
    </p:spTree>
    <p:extLst>
      <p:ext uri="{BB962C8B-B14F-4D97-AF65-F5344CB8AC3E}">
        <p14:creationId xmlns:p14="http://schemas.microsoft.com/office/powerpoint/2010/main" val="3145226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421" y="107092"/>
            <a:ext cx="8682681" cy="976184"/>
          </a:xfrm>
          <a:ln>
            <a:solidFill>
              <a:schemeClr val="accent1"/>
            </a:solidFill>
          </a:ln>
        </p:spPr>
        <p:txBody>
          <a:bodyPr>
            <a:noAutofit/>
          </a:bodyPr>
          <a:lstStyle/>
          <a:p>
            <a:pPr algn="ctr"/>
            <a:r>
              <a:rPr lang="en-US" sz="4000" dirty="0">
                <a:latin typeface="Calibri" panose="020F0502020204030204" pitchFamily="34" charset="0"/>
              </a:rPr>
              <a:t>Contaminated Drugs/Devices or Biologics </a:t>
            </a:r>
            <a:br>
              <a:rPr lang="en-US" sz="4000" dirty="0">
                <a:latin typeface="Calibri" panose="020F0502020204030204" pitchFamily="34" charset="0"/>
              </a:rPr>
            </a:br>
            <a:r>
              <a:rPr lang="en-US" sz="2800" dirty="0">
                <a:latin typeface="Calibri" panose="020F0502020204030204" pitchFamily="34" charset="0"/>
              </a:rPr>
              <a:t>(Death or Severe Harm) continued</a:t>
            </a:r>
          </a:p>
        </p:txBody>
      </p:sp>
      <p:sp>
        <p:nvSpPr>
          <p:cNvPr id="3" name="Content Placeholder 2"/>
          <p:cNvSpPr>
            <a:spLocks noGrp="1"/>
          </p:cNvSpPr>
          <p:nvPr>
            <p:ph idx="1"/>
          </p:nvPr>
        </p:nvSpPr>
        <p:spPr>
          <a:xfrm>
            <a:off x="1746422" y="1243914"/>
            <a:ext cx="8682681" cy="4728518"/>
          </a:xfrm>
          <a:solidFill>
            <a:schemeClr val="accent4">
              <a:lumMod val="50000"/>
            </a:schemeClr>
          </a:solidFill>
        </p:spPr>
        <p:txBody>
          <a:bodyPr>
            <a:normAutofit fontScale="25000" lnSpcReduction="20000"/>
          </a:bodyPr>
          <a:lstStyle/>
          <a:p>
            <a:r>
              <a:rPr lang="en-US" sz="14400" dirty="0">
                <a:solidFill>
                  <a:schemeClr val="bg1"/>
                </a:solidFill>
                <a:latin typeface="Calibri" panose="020F0502020204030204" pitchFamily="34" charset="0"/>
              </a:rPr>
              <a:t>Includes:</a:t>
            </a:r>
          </a:p>
          <a:p>
            <a:pPr lvl="1">
              <a:buFont typeface="Arial" panose="020B0604020202020204" pitchFamily="34" charset="0"/>
              <a:buChar char="•"/>
            </a:pPr>
            <a:r>
              <a:rPr lang="en-US" sz="14400" dirty="0">
                <a:solidFill>
                  <a:schemeClr val="bg1"/>
                </a:solidFill>
                <a:latin typeface="Calibri" panose="020F0502020204030204" pitchFamily="34" charset="0"/>
              </a:rPr>
              <a:t>threat of disease that changes patient’s risk status for life</a:t>
            </a:r>
          </a:p>
          <a:p>
            <a:pPr lvl="1">
              <a:buFont typeface="Arial" panose="020B0604020202020204" pitchFamily="34" charset="0"/>
              <a:buChar char="•"/>
            </a:pPr>
            <a:r>
              <a:rPr lang="en-US" sz="14400" dirty="0">
                <a:solidFill>
                  <a:schemeClr val="bg1"/>
                </a:solidFill>
                <a:latin typeface="Calibri" panose="020F0502020204030204" pitchFamily="34" charset="0"/>
              </a:rPr>
              <a:t>contaminations both seen and unseen</a:t>
            </a:r>
          </a:p>
          <a:p>
            <a:pPr lvl="1">
              <a:buFont typeface="Arial" panose="020B0604020202020204" pitchFamily="34" charset="0"/>
              <a:buChar char="•"/>
            </a:pPr>
            <a:r>
              <a:rPr lang="en-US" sz="14400" dirty="0">
                <a:solidFill>
                  <a:schemeClr val="bg1"/>
                </a:solidFill>
                <a:latin typeface="Calibri" panose="020F0502020204030204" pitchFamily="34" charset="0"/>
              </a:rPr>
              <a:t>serious infection from contaminated drug/device</a:t>
            </a:r>
          </a:p>
          <a:p>
            <a:pPr lvl="1">
              <a:buFont typeface="Arial" panose="020B0604020202020204" pitchFamily="34" charset="0"/>
              <a:buChar char="•"/>
            </a:pPr>
            <a:r>
              <a:rPr lang="en-US" sz="14400" dirty="0">
                <a:solidFill>
                  <a:schemeClr val="bg1"/>
                </a:solidFill>
                <a:latin typeface="Calibri" panose="020F0502020204030204" pitchFamily="34" charset="0"/>
              </a:rPr>
              <a:t>occurrences r/t  improperly cleaned / maintained device. </a:t>
            </a:r>
          </a:p>
          <a:p>
            <a:pPr lvl="1"/>
            <a:endParaRPr lang="en-US" sz="5800" dirty="0">
              <a:solidFill>
                <a:schemeClr val="bg1"/>
              </a:solidFill>
              <a:latin typeface="Calibri" panose="020F0502020204030204" pitchFamily="34" charset="0"/>
            </a:endParaRPr>
          </a:p>
          <a:p>
            <a:endParaRPr lang="en-US" sz="3800" dirty="0">
              <a:solidFill>
                <a:schemeClr val="bg1"/>
              </a:solidFill>
              <a:latin typeface="Calibri" panose="020F0502020204030204" pitchFamily="34" charset="0"/>
              <a:cs typeface="Times New Roman"/>
            </a:endParaRPr>
          </a:p>
          <a:p>
            <a:pPr marL="0" indent="0">
              <a:buNone/>
            </a:pPr>
            <a:r>
              <a:rPr lang="en-US" sz="3800" dirty="0">
                <a:solidFill>
                  <a:schemeClr val="bg1"/>
                </a:solidFill>
                <a:latin typeface="Calibri" panose="020F0502020204030204" pitchFamily="34" charset="0"/>
                <a:cs typeface="Times New Roman"/>
              </a:rPr>
              <a:t>  </a:t>
            </a:r>
            <a:r>
              <a:rPr lang="en-US" sz="3800" dirty="0">
                <a:solidFill>
                  <a:schemeClr val="bg1"/>
                </a:solidFill>
                <a:latin typeface="Calibri" panose="020F0502020204030204" pitchFamily="34" charset="0"/>
              </a:rPr>
              <a:t>	</a:t>
            </a:r>
          </a:p>
          <a:p>
            <a:pPr>
              <a:buFont typeface="Arial" panose="020B0604020202020204" pitchFamily="34" charset="0"/>
              <a:buChar char="•"/>
            </a:pPr>
            <a:endParaRPr lang="en-US" sz="3600" dirty="0">
              <a:solidFill>
                <a:schemeClr val="bg1"/>
              </a:solidFill>
            </a:endParaRPr>
          </a:p>
        </p:txBody>
      </p:sp>
      <p:sp>
        <p:nvSpPr>
          <p:cNvPr id="4" name="Slide Number Placeholder 3"/>
          <p:cNvSpPr>
            <a:spLocks noGrp="1"/>
          </p:cNvSpPr>
          <p:nvPr>
            <p:ph type="sldNum" sz="quarter" idx="10"/>
          </p:nvPr>
        </p:nvSpPr>
        <p:spPr/>
        <p:txBody>
          <a:bodyPr/>
          <a:lstStyle/>
          <a:p>
            <a:pPr>
              <a:defRPr/>
            </a:pPr>
            <a:fld id="{D1524718-E495-42AF-83A0-8A0F4FF8CD22}" type="slidenum">
              <a:rPr lang="en-US" smtClean="0">
                <a:solidFill>
                  <a:srgbClr val="000000"/>
                </a:solidFill>
              </a:rPr>
              <a:pPr>
                <a:defRPr/>
              </a:pPr>
              <a:t>28</a:t>
            </a:fld>
            <a:endParaRPr lang="en-US" dirty="0">
              <a:solidFill>
                <a:srgbClr val="000000"/>
              </a:solidFill>
            </a:endParaRPr>
          </a:p>
        </p:txBody>
      </p:sp>
    </p:spTree>
    <p:extLst>
      <p:ext uri="{BB962C8B-B14F-4D97-AF65-F5344CB8AC3E}">
        <p14:creationId xmlns:p14="http://schemas.microsoft.com/office/powerpoint/2010/main" val="1478408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9671" y="128016"/>
            <a:ext cx="8718894" cy="1066800"/>
          </a:xfrm>
          <a:ln>
            <a:solidFill>
              <a:schemeClr val="accent1"/>
            </a:solidFill>
          </a:ln>
        </p:spPr>
        <p:txBody>
          <a:bodyPr>
            <a:noAutofit/>
          </a:bodyPr>
          <a:lstStyle/>
          <a:p>
            <a:pPr algn="ctr"/>
            <a:r>
              <a:rPr lang="en-US" sz="4000" dirty="0">
                <a:latin typeface="Calibri" panose="020F0502020204030204" pitchFamily="34" charset="0"/>
              </a:rPr>
              <a:t>Use or Function of Device </a:t>
            </a:r>
            <a:br>
              <a:rPr lang="en-US" sz="4000" dirty="0">
                <a:latin typeface="Calibri" panose="020F0502020204030204" pitchFamily="34" charset="0"/>
              </a:rPr>
            </a:br>
            <a:r>
              <a:rPr lang="en-US" sz="2800" dirty="0">
                <a:latin typeface="Calibri" panose="020F0502020204030204" pitchFamily="34" charset="0"/>
              </a:rPr>
              <a:t>(Death or Severe Harm)</a:t>
            </a:r>
          </a:p>
        </p:txBody>
      </p:sp>
      <p:sp>
        <p:nvSpPr>
          <p:cNvPr id="3" name="Content Placeholder 2"/>
          <p:cNvSpPr>
            <a:spLocks noGrp="1"/>
          </p:cNvSpPr>
          <p:nvPr>
            <p:ph idx="1"/>
          </p:nvPr>
        </p:nvSpPr>
        <p:spPr>
          <a:xfrm>
            <a:off x="1789670" y="1351665"/>
            <a:ext cx="8718895" cy="5250303"/>
          </a:xfrm>
          <a:solidFill>
            <a:schemeClr val="accent4">
              <a:lumMod val="50000"/>
            </a:schemeClr>
          </a:solidFill>
        </p:spPr>
        <p:txBody>
          <a:bodyPr>
            <a:normAutofit fontScale="92500" lnSpcReduction="10000"/>
          </a:bodyPr>
          <a:lstStyle/>
          <a:p>
            <a:pPr>
              <a:buFont typeface="Arial" panose="020B0604020202020204" pitchFamily="34" charset="0"/>
              <a:buChar char="•"/>
            </a:pPr>
            <a:r>
              <a:rPr lang="en-US" sz="3600" dirty="0">
                <a:solidFill>
                  <a:schemeClr val="bg1"/>
                </a:solidFill>
                <a:latin typeface="Calibri" panose="020F0502020204030204" pitchFamily="34" charset="0"/>
              </a:rPr>
              <a:t>Report defects, failures, incorrect use </a:t>
            </a:r>
          </a:p>
          <a:p>
            <a:pPr>
              <a:buFont typeface="Arial" panose="020B0604020202020204" pitchFamily="34" charset="0"/>
              <a:buChar char="•"/>
            </a:pPr>
            <a:r>
              <a:rPr lang="en-US" sz="3600" dirty="0">
                <a:solidFill>
                  <a:schemeClr val="bg1"/>
                </a:solidFill>
                <a:latin typeface="Calibri" panose="020F0502020204030204" pitchFamily="34" charset="0"/>
              </a:rPr>
              <a:t>Report </a:t>
            </a:r>
            <a:r>
              <a:rPr lang="en-US" sz="3600" dirty="0" err="1">
                <a:solidFill>
                  <a:schemeClr val="bg1"/>
                </a:solidFill>
                <a:latin typeface="Calibri" panose="020F0502020204030204" pitchFamily="34" charset="0"/>
              </a:rPr>
              <a:t>irregardless</a:t>
            </a:r>
            <a:r>
              <a:rPr lang="en-US" sz="3600" dirty="0">
                <a:solidFill>
                  <a:schemeClr val="bg1"/>
                </a:solidFill>
                <a:latin typeface="Calibri" panose="020F0502020204030204" pitchFamily="34" charset="0"/>
              </a:rPr>
              <a:t> if the use is intended or described by the manufacturer.</a:t>
            </a:r>
          </a:p>
          <a:p>
            <a:pPr>
              <a:buFont typeface="Arial" panose="020B0604020202020204" pitchFamily="34" charset="0"/>
              <a:buChar char="•"/>
            </a:pPr>
            <a:r>
              <a:rPr lang="en-US" sz="3600" dirty="0">
                <a:solidFill>
                  <a:schemeClr val="bg1"/>
                </a:solidFill>
                <a:latin typeface="Calibri" panose="020F0502020204030204" pitchFamily="34" charset="0"/>
              </a:rPr>
              <a:t>Includes implant, medical equipment, medical/surgical supply, HIT device</a:t>
            </a:r>
          </a:p>
          <a:p>
            <a:r>
              <a:rPr lang="en-US" sz="3600" dirty="0">
                <a:solidFill>
                  <a:schemeClr val="bg1"/>
                </a:solidFill>
                <a:latin typeface="Calibri" panose="020F0502020204030204" pitchFamily="34" charset="0"/>
              </a:rPr>
              <a:t>Includes, but not limited to, catheters, drains, and other specialized tubes, infusion pumps, ventilators, and procedural and monitoring equipment. </a:t>
            </a:r>
          </a:p>
          <a:p>
            <a:endParaRPr lang="en-US" sz="3600" dirty="0">
              <a:solidFill>
                <a:schemeClr val="bg1"/>
              </a:solidFill>
              <a:latin typeface="Calibri" panose="020F0502020204030204" pitchFamily="34" charset="0"/>
            </a:endParaRPr>
          </a:p>
          <a:p>
            <a:pPr>
              <a:buFont typeface="Arial" panose="020B0604020202020204" pitchFamily="34" charset="0"/>
              <a:buChar char="•"/>
            </a:pPr>
            <a:endParaRPr lang="en-US" sz="3600" dirty="0">
              <a:solidFill>
                <a:schemeClr val="bg1"/>
              </a:solidFill>
              <a:latin typeface="Calibri" panose="020F0502020204030204" pitchFamily="34" charset="0"/>
            </a:endParaRPr>
          </a:p>
          <a:p>
            <a:pPr>
              <a:buFont typeface="Arial" panose="020B0604020202020204" pitchFamily="34" charset="0"/>
              <a:buChar char="•"/>
            </a:pPr>
            <a:endParaRPr lang="en-US" sz="3600" dirty="0">
              <a:solidFill>
                <a:schemeClr val="bg1"/>
              </a:solidFill>
              <a:latin typeface="Calibri" panose="020F0502020204030204" pitchFamily="34" charset="0"/>
            </a:endParaRPr>
          </a:p>
          <a:p>
            <a:pPr>
              <a:buFont typeface="Arial" panose="020B0604020202020204" pitchFamily="34" charset="0"/>
              <a:buChar char="•"/>
            </a:pPr>
            <a:endParaRPr lang="en-US" sz="3600" dirty="0">
              <a:solidFill>
                <a:schemeClr val="bg1"/>
              </a:solidFill>
              <a:latin typeface="Calibri" panose="020F0502020204030204" pitchFamily="34" charset="0"/>
            </a:endParaRPr>
          </a:p>
          <a:p>
            <a:pPr>
              <a:buFont typeface="Arial" panose="020B0604020202020204" pitchFamily="34" charset="0"/>
              <a:buChar char="•"/>
            </a:pPr>
            <a:endParaRPr lang="en-US" sz="3600" dirty="0">
              <a:solidFill>
                <a:schemeClr val="bg1"/>
              </a:solidFill>
            </a:endParaRPr>
          </a:p>
        </p:txBody>
      </p:sp>
      <p:sp>
        <p:nvSpPr>
          <p:cNvPr id="4" name="Slide Number Placeholder 3"/>
          <p:cNvSpPr>
            <a:spLocks noGrp="1"/>
          </p:cNvSpPr>
          <p:nvPr>
            <p:ph type="sldNum" sz="quarter" idx="10"/>
          </p:nvPr>
        </p:nvSpPr>
        <p:spPr/>
        <p:txBody>
          <a:bodyPr/>
          <a:lstStyle/>
          <a:p>
            <a:pPr>
              <a:defRPr/>
            </a:pPr>
            <a:fld id="{D1524718-E495-42AF-83A0-8A0F4FF8CD22}" type="slidenum">
              <a:rPr lang="en-US" smtClean="0">
                <a:solidFill>
                  <a:srgbClr val="000000"/>
                </a:solidFill>
              </a:rPr>
              <a:pPr>
                <a:defRPr/>
              </a:pPr>
              <a:t>29</a:t>
            </a:fld>
            <a:endParaRPr lang="en-US" dirty="0">
              <a:solidFill>
                <a:srgbClr val="000000"/>
              </a:solidFill>
            </a:endParaRPr>
          </a:p>
        </p:txBody>
      </p:sp>
    </p:spTree>
    <p:extLst>
      <p:ext uri="{BB962C8B-B14F-4D97-AF65-F5344CB8AC3E}">
        <p14:creationId xmlns:p14="http://schemas.microsoft.com/office/powerpoint/2010/main" val="1017989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89470"/>
            <a:ext cx="8987481" cy="741406"/>
          </a:xfrm>
          <a:ln>
            <a:solidFill>
              <a:schemeClr val="accent1"/>
            </a:solidFill>
          </a:ln>
        </p:spPr>
        <p:txBody>
          <a:bodyPr>
            <a:normAutofit fontScale="90000"/>
          </a:bodyPr>
          <a:lstStyle/>
          <a:p>
            <a:pPr algn="ctr"/>
            <a:r>
              <a:rPr lang="en-US" sz="4800" dirty="0">
                <a:latin typeface="Calibri" panose="020F0502020204030204" pitchFamily="34" charset="0"/>
              </a:rPr>
              <a:t>Washington Post Article of May 3</a:t>
            </a:r>
          </a:p>
        </p:txBody>
      </p:sp>
      <p:sp>
        <p:nvSpPr>
          <p:cNvPr id="3" name="Content Placeholder 2"/>
          <p:cNvSpPr>
            <a:spLocks noGrp="1"/>
          </p:cNvSpPr>
          <p:nvPr>
            <p:ph idx="1"/>
          </p:nvPr>
        </p:nvSpPr>
        <p:spPr>
          <a:xfrm>
            <a:off x="1160794" y="1103870"/>
            <a:ext cx="9713891" cy="4878441"/>
          </a:xfrm>
          <a:solidFill>
            <a:schemeClr val="accent4">
              <a:lumMod val="75000"/>
            </a:schemeClr>
          </a:solidFill>
        </p:spPr>
        <p:txBody>
          <a:bodyPr>
            <a:normAutofit fontScale="70000" lnSpcReduction="20000"/>
          </a:bodyPr>
          <a:lstStyle/>
          <a:p>
            <a:pPr marL="45720" indent="0" algn="ctr">
              <a:lnSpc>
                <a:spcPct val="120000"/>
              </a:lnSpc>
              <a:buNone/>
            </a:pPr>
            <a:r>
              <a:rPr lang="en-US" sz="5100" b="1" dirty="0">
                <a:solidFill>
                  <a:srgbClr val="C00000"/>
                </a:solidFill>
                <a:latin typeface="Calibri" panose="020F0502020204030204" pitchFamily="34" charset="0"/>
              </a:rPr>
              <a:t>“Medical errors now third leading cause of death                   in the United States” </a:t>
            </a:r>
          </a:p>
          <a:p>
            <a:pPr>
              <a:lnSpc>
                <a:spcPct val="120000"/>
              </a:lnSpc>
              <a:buFont typeface="Wingdings" panose="05000000000000000000" pitchFamily="2" charset="2"/>
              <a:buChar char="§"/>
            </a:pPr>
            <a:r>
              <a:rPr lang="en-US" sz="5100" b="1" dirty="0">
                <a:latin typeface="Calibri" panose="020F0502020204030204" pitchFamily="34" charset="0"/>
              </a:rPr>
              <a:t>Recent study published in the BMJ analyzed 4 large studies dating 2000-2008</a:t>
            </a:r>
          </a:p>
          <a:p>
            <a:pPr>
              <a:lnSpc>
                <a:spcPct val="120000"/>
              </a:lnSpc>
              <a:buFont typeface="Wingdings" panose="05000000000000000000" pitchFamily="2" charset="2"/>
              <a:buChar char="§"/>
            </a:pPr>
            <a:r>
              <a:rPr lang="en-US" sz="5100" b="1" dirty="0">
                <a:latin typeface="Calibri" panose="020F0502020204030204" pitchFamily="34" charset="0"/>
              </a:rPr>
              <a:t>Estimated 251,000 deaths/year in US</a:t>
            </a:r>
          </a:p>
          <a:p>
            <a:pPr>
              <a:lnSpc>
                <a:spcPct val="120000"/>
              </a:lnSpc>
              <a:buFont typeface="Wingdings" panose="05000000000000000000" pitchFamily="2" charset="2"/>
              <a:buChar char="§"/>
            </a:pPr>
            <a:r>
              <a:rPr lang="en-US" sz="5100" b="1" dirty="0">
                <a:latin typeface="Calibri" panose="020F0502020204030204" pitchFamily="34" charset="0"/>
              </a:rPr>
              <a:t>700 per day or 9.5% of all deaths</a:t>
            </a:r>
          </a:p>
          <a:p>
            <a:pPr>
              <a:lnSpc>
                <a:spcPct val="120000"/>
              </a:lnSpc>
              <a:buFont typeface="Wingdings" panose="05000000000000000000" pitchFamily="2" charset="2"/>
              <a:buChar char="§"/>
            </a:pPr>
            <a:r>
              <a:rPr lang="en-US" sz="5100" b="1" dirty="0">
                <a:latin typeface="Calibri" panose="020F0502020204030204" pitchFamily="34" charset="0"/>
              </a:rPr>
              <a:t>3</a:t>
            </a:r>
            <a:r>
              <a:rPr lang="en-US" sz="5100" b="1" baseline="30000" dirty="0">
                <a:latin typeface="Calibri" panose="020F0502020204030204" pitchFamily="34" charset="0"/>
              </a:rPr>
              <a:t>rd</a:t>
            </a:r>
            <a:r>
              <a:rPr lang="en-US" sz="5100" b="1" dirty="0">
                <a:latin typeface="Calibri" panose="020F0502020204030204" pitchFamily="34" charset="0"/>
              </a:rPr>
              <a:t> leading cause after heart disease and  cancer</a:t>
            </a:r>
          </a:p>
          <a:p>
            <a:endParaRPr lang="en-US" dirty="0"/>
          </a:p>
        </p:txBody>
      </p:sp>
      <p:sp>
        <p:nvSpPr>
          <p:cNvPr id="4" name="Rectangle 3"/>
          <p:cNvSpPr/>
          <p:nvPr/>
        </p:nvSpPr>
        <p:spPr>
          <a:xfrm>
            <a:off x="1356575" y="5982311"/>
            <a:ext cx="6096000" cy="757130"/>
          </a:xfrm>
          <a:prstGeom prst="rect">
            <a:avLst/>
          </a:prstGeom>
        </p:spPr>
        <p:txBody>
          <a:bodyPr>
            <a:spAutoFit/>
          </a:bodyPr>
          <a:lstStyle/>
          <a:p>
            <a:pPr>
              <a:lnSpc>
                <a:spcPct val="120000"/>
              </a:lnSpc>
            </a:pPr>
            <a:r>
              <a:rPr lang="en-US" dirty="0" err="1">
                <a:solidFill>
                  <a:schemeClr val="bg1"/>
                </a:solidFill>
              </a:rPr>
              <a:t>Makary</a:t>
            </a:r>
            <a:r>
              <a:rPr lang="en-US" dirty="0">
                <a:solidFill>
                  <a:schemeClr val="bg1"/>
                </a:solidFill>
              </a:rPr>
              <a:t>, Martin and Daniel, </a:t>
            </a:r>
            <a:r>
              <a:rPr lang="en-US" dirty="0" err="1">
                <a:solidFill>
                  <a:schemeClr val="bg1"/>
                </a:solidFill>
              </a:rPr>
              <a:t>Micheal</a:t>
            </a:r>
            <a:r>
              <a:rPr lang="en-US" dirty="0">
                <a:solidFill>
                  <a:schemeClr val="bg1"/>
                </a:solidFill>
              </a:rPr>
              <a:t>; Johns Hopkins University School of Medicine </a:t>
            </a:r>
          </a:p>
        </p:txBody>
      </p:sp>
    </p:spTree>
    <p:extLst>
      <p:ext uri="{BB962C8B-B14F-4D97-AF65-F5344CB8AC3E}">
        <p14:creationId xmlns:p14="http://schemas.microsoft.com/office/powerpoint/2010/main" val="3281350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normAutofit/>
          </a:bodyPr>
          <a:lstStyle/>
          <a:p>
            <a:pPr algn="ctr"/>
            <a:r>
              <a:rPr lang="en-US" sz="4000" dirty="0">
                <a:latin typeface="Calibri" panose="020F0502020204030204" pitchFamily="34" charset="0"/>
              </a:rPr>
              <a:t>Third Tier PAE Reporting </a:t>
            </a:r>
            <a:br>
              <a:rPr lang="en-US" sz="4000" dirty="0">
                <a:latin typeface="Calibri" panose="020F0502020204030204" pitchFamily="34" charset="0"/>
              </a:rPr>
            </a:br>
            <a:r>
              <a:rPr lang="en-US" sz="4000" dirty="0">
                <a:latin typeface="Calibri" panose="020F0502020204030204" pitchFamily="34" charset="0"/>
              </a:rPr>
              <a:t>January 1, 2017</a:t>
            </a:r>
          </a:p>
        </p:txBody>
      </p:sp>
      <p:sp>
        <p:nvSpPr>
          <p:cNvPr id="5" name="Content Placeholder 2"/>
          <p:cNvSpPr>
            <a:spLocks noGrp="1"/>
          </p:cNvSpPr>
          <p:nvPr>
            <p:ph sz="half" idx="1"/>
          </p:nvPr>
        </p:nvSpPr>
        <p:spPr>
          <a:xfrm>
            <a:off x="1528572" y="1485900"/>
            <a:ext cx="4480560" cy="4441658"/>
          </a:xfrm>
          <a:solidFill>
            <a:schemeClr val="accent3">
              <a:lumMod val="60000"/>
              <a:lumOff val="40000"/>
            </a:schemeClr>
          </a:solidFill>
          <a:ln>
            <a:solidFill>
              <a:schemeClr val="tx1"/>
            </a:solidFill>
          </a:ln>
        </p:spPr>
        <p:txBody>
          <a:bodyPr>
            <a:normAutofit fontScale="92500"/>
          </a:bodyPr>
          <a:lstStyle/>
          <a:p>
            <a:pPr marL="0" indent="0" algn="ctr">
              <a:lnSpc>
                <a:spcPct val="115000"/>
              </a:lnSpc>
              <a:spcBef>
                <a:spcPts val="0"/>
              </a:spcBef>
              <a:buNone/>
            </a:pPr>
            <a:r>
              <a:rPr lang="en-US" sz="2400" b="1" u="sng" dirty="0">
                <a:solidFill>
                  <a:srgbClr val="000000"/>
                </a:solidFill>
                <a:latin typeface="Calibri" panose="020F0502020204030204" pitchFamily="34" charset="0"/>
                <a:ea typeface="Calibri"/>
                <a:cs typeface="Times New Roman"/>
              </a:rPr>
              <a:t>SURGICAL OR INVASIVE PROCEDURE EVENTS</a:t>
            </a:r>
          </a:p>
          <a:p>
            <a:pPr>
              <a:lnSpc>
                <a:spcPct val="115000"/>
              </a:lnSpc>
              <a:spcBef>
                <a:spcPts val="0"/>
              </a:spcBef>
              <a:buFont typeface="+mj-lt"/>
              <a:buAutoNum type="arabicPeriod"/>
            </a:pPr>
            <a:endParaRPr lang="en-US" sz="2400" b="1" dirty="0">
              <a:solidFill>
                <a:srgbClr val="000000"/>
              </a:solidFill>
              <a:latin typeface="Calibri" panose="020F0502020204030204" pitchFamily="34" charset="0"/>
              <a:ea typeface="Calibri"/>
              <a:cs typeface="Times New Roman"/>
            </a:endParaRPr>
          </a:p>
          <a:p>
            <a:pPr marL="502920" indent="-457200">
              <a:lnSpc>
                <a:spcPct val="115000"/>
              </a:lnSpc>
              <a:spcBef>
                <a:spcPts val="0"/>
              </a:spcBef>
              <a:buFont typeface="+mj-lt"/>
              <a:buAutoNum type="arabicPeriod"/>
            </a:pPr>
            <a:r>
              <a:rPr lang="en-US" sz="2400" b="1" dirty="0">
                <a:solidFill>
                  <a:srgbClr val="000000"/>
                </a:solidFill>
                <a:latin typeface="Calibri" panose="020F0502020204030204" pitchFamily="34" charset="0"/>
                <a:ea typeface="Calibri"/>
                <a:cs typeface="Times New Roman"/>
              </a:rPr>
              <a:t>Surgical site infections following spinal, shoulder, elbow procedure; laparoscopic gastric bypass, gastroenterostomy, laparoscopic gastric restrictive surgery or cardiac implantable electronic device.</a:t>
            </a:r>
            <a:r>
              <a:rPr lang="en-US" sz="2200" b="1" dirty="0">
                <a:solidFill>
                  <a:srgbClr val="000000"/>
                </a:solidFill>
                <a:latin typeface="Comic Sans MS"/>
                <a:ea typeface="Calibri"/>
                <a:cs typeface="Times New Roman"/>
              </a:rPr>
              <a:t> </a:t>
            </a:r>
            <a:endParaRPr lang="en-US" sz="2200" b="1" dirty="0">
              <a:solidFill>
                <a:srgbClr val="000000"/>
              </a:solidFill>
              <a:latin typeface="Calibri"/>
              <a:ea typeface="Calibri"/>
              <a:cs typeface="Times New Roman"/>
            </a:endParaRPr>
          </a:p>
        </p:txBody>
      </p:sp>
      <p:sp>
        <p:nvSpPr>
          <p:cNvPr id="6" name="Content Placeholder 3"/>
          <p:cNvSpPr>
            <a:spLocks noGrp="1"/>
          </p:cNvSpPr>
          <p:nvPr>
            <p:ph sz="half" idx="2"/>
          </p:nvPr>
        </p:nvSpPr>
        <p:spPr>
          <a:xfrm>
            <a:off x="6177169" y="1485900"/>
            <a:ext cx="4480560" cy="4441658"/>
          </a:xfrm>
          <a:solidFill>
            <a:schemeClr val="accent3">
              <a:lumMod val="60000"/>
              <a:lumOff val="40000"/>
            </a:schemeClr>
          </a:solidFill>
          <a:ln>
            <a:solidFill>
              <a:schemeClr val="tx1"/>
            </a:solidFill>
          </a:ln>
        </p:spPr>
        <p:txBody>
          <a:bodyPr>
            <a:normAutofit fontScale="92500"/>
          </a:bodyPr>
          <a:lstStyle/>
          <a:p>
            <a:pPr marL="0" indent="0" algn="ctr">
              <a:lnSpc>
                <a:spcPct val="115000"/>
              </a:lnSpc>
              <a:spcBef>
                <a:spcPts val="0"/>
              </a:spcBef>
              <a:buNone/>
            </a:pPr>
            <a:r>
              <a:rPr lang="en-US" sz="2400" b="1" u="sng" dirty="0">
                <a:solidFill>
                  <a:srgbClr val="000000"/>
                </a:solidFill>
                <a:latin typeface="Calibri" panose="020F0502020204030204" pitchFamily="34" charset="0"/>
                <a:ea typeface="Calibri"/>
                <a:cs typeface="Times New Roman"/>
              </a:rPr>
              <a:t>SURGICAL OR INVASIVE PROCEDURE EVENTS</a:t>
            </a:r>
          </a:p>
          <a:p>
            <a:pPr marL="36576" indent="0" algn="ctr" fontAlgn="auto">
              <a:lnSpc>
                <a:spcPct val="115000"/>
              </a:lnSpc>
              <a:spcBef>
                <a:spcPts val="0"/>
              </a:spcBef>
              <a:spcAft>
                <a:spcPts val="0"/>
              </a:spcAft>
              <a:buNone/>
            </a:pPr>
            <a:endParaRPr lang="en-US" sz="2400" b="1" u="sng" kern="1200" dirty="0">
              <a:latin typeface="Calibri" panose="020F0502020204030204" pitchFamily="34" charset="0"/>
              <a:ea typeface="Calibri"/>
              <a:cs typeface="Times New Roman"/>
            </a:endParaRPr>
          </a:p>
          <a:p>
            <a:pPr marL="493776" indent="-457200" fontAlgn="auto">
              <a:lnSpc>
                <a:spcPct val="115000"/>
              </a:lnSpc>
              <a:spcBef>
                <a:spcPts val="0"/>
              </a:spcBef>
              <a:spcAft>
                <a:spcPts val="0"/>
              </a:spcAft>
              <a:buFont typeface="+mj-lt"/>
              <a:buAutoNum type="arabicPeriod"/>
            </a:pPr>
            <a:r>
              <a:rPr lang="en-US" sz="2400" b="1" kern="1200" dirty="0">
                <a:latin typeface="Calibri" panose="020F0502020204030204" pitchFamily="34" charset="0"/>
                <a:ea typeface="Calibri"/>
                <a:cs typeface="Times New Roman"/>
              </a:rPr>
              <a:t>Patient death or severe harm associated with an intravascular air embolism that occurs while being cared for in a health care facility.</a:t>
            </a:r>
          </a:p>
          <a:p>
            <a:endParaRPr lang="en-US" dirty="0">
              <a:solidFill>
                <a:schemeClr val="bg2"/>
              </a:solidFill>
            </a:endParaRPr>
          </a:p>
        </p:txBody>
      </p:sp>
    </p:spTree>
    <p:extLst>
      <p:ext uri="{BB962C8B-B14F-4D97-AF65-F5344CB8AC3E}">
        <p14:creationId xmlns:p14="http://schemas.microsoft.com/office/powerpoint/2010/main" val="105167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0287" y="74141"/>
            <a:ext cx="8095654" cy="719943"/>
          </a:xfrm>
          <a:ln>
            <a:solidFill>
              <a:schemeClr val="accent1"/>
            </a:solidFill>
          </a:ln>
        </p:spPr>
        <p:txBody>
          <a:bodyPr>
            <a:noAutofit/>
          </a:bodyPr>
          <a:lstStyle/>
          <a:p>
            <a:pPr algn="ctr"/>
            <a:r>
              <a:rPr lang="en-US" sz="4000" dirty="0">
                <a:latin typeface="Calibri" panose="020F0502020204030204" pitchFamily="34" charset="0"/>
              </a:rPr>
              <a:t>SSIs for PAE Reporting in TxHSN</a:t>
            </a:r>
            <a:endParaRPr lang="en-US" sz="4000" dirty="0"/>
          </a:p>
        </p:txBody>
      </p:sp>
      <p:sp>
        <p:nvSpPr>
          <p:cNvPr id="3" name="Content Placeholder 2"/>
          <p:cNvSpPr>
            <a:spLocks noGrp="1"/>
          </p:cNvSpPr>
          <p:nvPr>
            <p:ph idx="1"/>
          </p:nvPr>
        </p:nvSpPr>
        <p:spPr>
          <a:xfrm>
            <a:off x="1880287" y="952445"/>
            <a:ext cx="8153400" cy="5504501"/>
          </a:xfrm>
          <a:solidFill>
            <a:schemeClr val="accent4">
              <a:lumMod val="50000"/>
            </a:schemeClr>
          </a:solidFill>
        </p:spPr>
        <p:txBody>
          <a:bodyPr>
            <a:normAutofit/>
          </a:bodyPr>
          <a:lstStyle/>
          <a:p>
            <a:r>
              <a:rPr lang="en-US" sz="3000" dirty="0">
                <a:solidFill>
                  <a:schemeClr val="bg1"/>
                </a:solidFill>
                <a:latin typeface="Calibri" panose="020F0502020204030204" pitchFamily="34" charset="0"/>
                <a:ea typeface="Calibri"/>
                <a:cs typeface="Times New Roman"/>
              </a:rPr>
              <a:t>A surgical site infection that occurs during the episode of care during which the surgery was performed are reportable as a PAE.</a:t>
            </a:r>
          </a:p>
          <a:p>
            <a:pPr>
              <a:buFont typeface="Arial" panose="020B0604020202020204" pitchFamily="34" charset="0"/>
              <a:buChar char="•"/>
            </a:pPr>
            <a:r>
              <a:rPr lang="en-US" sz="3000" dirty="0">
                <a:solidFill>
                  <a:schemeClr val="bg1"/>
                </a:solidFill>
                <a:latin typeface="Calibri" panose="020F0502020204030204" pitchFamily="34" charset="0"/>
                <a:ea typeface="Calibri"/>
                <a:cs typeface="Times New Roman"/>
              </a:rPr>
              <a:t>Reporting of PAE SSIs is completed in TxHSN—NOT in NHSN.  </a:t>
            </a:r>
          </a:p>
          <a:p>
            <a:pPr>
              <a:buFont typeface="Arial" panose="020B0604020202020204" pitchFamily="34" charset="0"/>
              <a:buChar char="•"/>
            </a:pPr>
            <a:r>
              <a:rPr lang="en-US" sz="3000" dirty="0">
                <a:solidFill>
                  <a:schemeClr val="bg1"/>
                </a:solidFill>
                <a:latin typeface="Calibri" panose="020F0502020204030204" pitchFamily="34" charset="0"/>
                <a:ea typeface="Calibri"/>
                <a:cs typeface="Times New Roman"/>
              </a:rPr>
              <a:t>These infections do not have to meet NHSN criteria. </a:t>
            </a:r>
          </a:p>
          <a:p>
            <a:pPr>
              <a:buFont typeface="Arial" panose="020B0604020202020204" pitchFamily="34" charset="0"/>
              <a:buChar char="•"/>
            </a:pPr>
            <a:r>
              <a:rPr lang="en-US" sz="3000" dirty="0">
                <a:solidFill>
                  <a:schemeClr val="bg1"/>
                </a:solidFill>
                <a:latin typeface="Calibri" panose="020F0502020204030204" pitchFamily="34" charset="0"/>
                <a:ea typeface="Calibri"/>
                <a:cs typeface="Times New Roman"/>
              </a:rPr>
              <a:t>The PAE SSIs are Healthcare Acquired Conditions or “HACs”.  If an infection occurs that would meet the HAC coding, then it is reportable. </a:t>
            </a:r>
          </a:p>
        </p:txBody>
      </p:sp>
      <p:sp>
        <p:nvSpPr>
          <p:cNvPr id="4" name="Slide Number Placeholder 3"/>
          <p:cNvSpPr>
            <a:spLocks noGrp="1"/>
          </p:cNvSpPr>
          <p:nvPr>
            <p:ph type="sldNum" sz="quarter" idx="10"/>
          </p:nvPr>
        </p:nvSpPr>
        <p:spPr/>
        <p:txBody>
          <a:bodyPr/>
          <a:lstStyle/>
          <a:p>
            <a:pPr>
              <a:defRPr/>
            </a:pPr>
            <a:fld id="{D1524718-E495-42AF-83A0-8A0F4FF8CD22}" type="slidenum">
              <a:rPr lang="en-US" smtClean="0">
                <a:solidFill>
                  <a:srgbClr val="000000"/>
                </a:solidFill>
              </a:rPr>
              <a:pPr>
                <a:defRPr/>
              </a:pPr>
              <a:t>31</a:t>
            </a:fld>
            <a:endParaRPr lang="en-US" dirty="0">
              <a:solidFill>
                <a:srgbClr val="000000"/>
              </a:solidFill>
            </a:endParaRPr>
          </a:p>
        </p:txBody>
      </p:sp>
    </p:spTree>
    <p:extLst>
      <p:ext uri="{BB962C8B-B14F-4D97-AF65-F5344CB8AC3E}">
        <p14:creationId xmlns:p14="http://schemas.microsoft.com/office/powerpoint/2010/main" val="3573475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0287" y="74141"/>
            <a:ext cx="8095654" cy="719943"/>
          </a:xfrm>
          <a:ln>
            <a:solidFill>
              <a:schemeClr val="accent1"/>
            </a:solidFill>
          </a:ln>
        </p:spPr>
        <p:txBody>
          <a:bodyPr>
            <a:noAutofit/>
          </a:bodyPr>
          <a:lstStyle/>
          <a:p>
            <a:pPr algn="ctr"/>
            <a:r>
              <a:rPr lang="en-US" sz="4000" dirty="0">
                <a:latin typeface="Calibri" panose="020F0502020204030204" pitchFamily="34" charset="0"/>
              </a:rPr>
              <a:t>HAC SSIs for PAE Reporting in TxHSN</a:t>
            </a:r>
            <a:endParaRPr lang="en-US" sz="4000" dirty="0"/>
          </a:p>
        </p:txBody>
      </p:sp>
      <p:sp>
        <p:nvSpPr>
          <p:cNvPr id="3" name="Content Placeholder 2"/>
          <p:cNvSpPr>
            <a:spLocks noGrp="1"/>
          </p:cNvSpPr>
          <p:nvPr>
            <p:ph idx="1"/>
          </p:nvPr>
        </p:nvSpPr>
        <p:spPr>
          <a:xfrm>
            <a:off x="1880287" y="952445"/>
            <a:ext cx="8153400" cy="5504501"/>
          </a:xfrm>
          <a:solidFill>
            <a:schemeClr val="accent4">
              <a:lumMod val="50000"/>
            </a:schemeClr>
          </a:solidFill>
        </p:spPr>
        <p:txBody>
          <a:bodyPr>
            <a:normAutofit lnSpcReduction="10000"/>
          </a:bodyPr>
          <a:lstStyle/>
          <a:p>
            <a:pPr>
              <a:buFont typeface="Arial" panose="020B0604020202020204" pitchFamily="34" charset="0"/>
              <a:buChar char="•"/>
            </a:pPr>
            <a:r>
              <a:rPr lang="en-US" sz="3600" dirty="0">
                <a:solidFill>
                  <a:schemeClr val="bg1"/>
                </a:solidFill>
                <a:latin typeface="Calibri" panose="020F0502020204030204" pitchFamily="34" charset="0"/>
                <a:ea typeface="Calibri"/>
                <a:cs typeface="Times New Roman"/>
              </a:rPr>
              <a:t>See ICD-10 codes for these (surgical procedure code and infection code)</a:t>
            </a:r>
          </a:p>
          <a:p>
            <a:pPr>
              <a:buFont typeface="Arial" panose="020B0604020202020204" pitchFamily="34" charset="0"/>
              <a:buChar char="•"/>
            </a:pPr>
            <a:r>
              <a:rPr lang="en-US" sz="3000" dirty="0">
                <a:solidFill>
                  <a:schemeClr val="bg1"/>
                </a:solidFill>
                <a:latin typeface="Calibri" panose="020F0502020204030204" pitchFamily="34" charset="0"/>
                <a:ea typeface="Calibri"/>
                <a:cs typeface="Times New Roman"/>
              </a:rPr>
              <a:t>Certain spinal, shoulder, elbow procedures</a:t>
            </a:r>
          </a:p>
          <a:p>
            <a:pPr>
              <a:buFont typeface="Arial" panose="020B0604020202020204" pitchFamily="34" charset="0"/>
              <a:buChar char="•"/>
            </a:pPr>
            <a:r>
              <a:rPr lang="en-US" sz="3000" dirty="0">
                <a:solidFill>
                  <a:schemeClr val="bg1"/>
                </a:solidFill>
                <a:latin typeface="Calibri" panose="020F0502020204030204" pitchFamily="34" charset="0"/>
                <a:ea typeface="Calibri"/>
                <a:cs typeface="Times New Roman"/>
              </a:rPr>
              <a:t>Laparoscopic gastric bypass</a:t>
            </a:r>
          </a:p>
          <a:p>
            <a:pPr>
              <a:buFont typeface="Arial" panose="020B0604020202020204" pitchFamily="34" charset="0"/>
              <a:buChar char="•"/>
            </a:pPr>
            <a:r>
              <a:rPr lang="en-US" sz="3000" dirty="0" err="1">
                <a:solidFill>
                  <a:schemeClr val="bg1"/>
                </a:solidFill>
                <a:latin typeface="Calibri" panose="020F0502020204030204" pitchFamily="34" charset="0"/>
                <a:ea typeface="Calibri"/>
                <a:cs typeface="Times New Roman"/>
              </a:rPr>
              <a:t>Gastroenterostomy</a:t>
            </a:r>
            <a:endParaRPr lang="en-US" sz="3000" dirty="0">
              <a:solidFill>
                <a:schemeClr val="bg1"/>
              </a:solidFill>
              <a:latin typeface="Calibri" panose="020F0502020204030204" pitchFamily="34" charset="0"/>
              <a:ea typeface="Calibri"/>
              <a:cs typeface="Times New Roman"/>
            </a:endParaRPr>
          </a:p>
          <a:p>
            <a:pPr>
              <a:buFont typeface="Arial" panose="020B0604020202020204" pitchFamily="34" charset="0"/>
              <a:buChar char="•"/>
            </a:pPr>
            <a:r>
              <a:rPr lang="en-US" sz="3000" dirty="0">
                <a:solidFill>
                  <a:schemeClr val="bg1"/>
                </a:solidFill>
                <a:latin typeface="Calibri" panose="020F0502020204030204" pitchFamily="34" charset="0"/>
                <a:ea typeface="Calibri"/>
                <a:cs typeface="Times New Roman"/>
              </a:rPr>
              <a:t>Laparoscopic gastric restrictive surgery</a:t>
            </a:r>
          </a:p>
          <a:p>
            <a:pPr>
              <a:buFont typeface="Arial" panose="020B0604020202020204" pitchFamily="34" charset="0"/>
              <a:buChar char="•"/>
            </a:pPr>
            <a:r>
              <a:rPr lang="en-US" sz="3000" dirty="0">
                <a:solidFill>
                  <a:schemeClr val="bg1"/>
                </a:solidFill>
                <a:latin typeface="Calibri" panose="020F0502020204030204" pitchFamily="34" charset="0"/>
                <a:ea typeface="Calibri"/>
                <a:cs typeface="Times New Roman"/>
              </a:rPr>
              <a:t>Cardiac Implantable Electronic Device (exception </a:t>
            </a:r>
            <a:r>
              <a:rPr lang="en-US" sz="3000" dirty="0" err="1">
                <a:solidFill>
                  <a:schemeClr val="bg1"/>
                </a:solidFill>
                <a:latin typeface="Calibri" panose="020F0502020204030204" pitchFamily="34" charset="0"/>
                <a:ea typeface="Calibri"/>
                <a:cs typeface="Times New Roman"/>
              </a:rPr>
              <a:t>Childrens</a:t>
            </a:r>
            <a:r>
              <a:rPr lang="en-US" sz="3000" dirty="0">
                <a:solidFill>
                  <a:schemeClr val="bg1"/>
                </a:solidFill>
                <a:latin typeface="Calibri" panose="020F0502020204030204" pitchFamily="34" charset="0"/>
                <a:ea typeface="Calibri"/>
                <a:cs typeface="Times New Roman"/>
              </a:rPr>
              <a:t> Hospitals)</a:t>
            </a:r>
          </a:p>
          <a:p>
            <a:pPr marL="342900" lvl="1" indent="-342900"/>
            <a:r>
              <a:rPr lang="en-US" dirty="0">
                <a:solidFill>
                  <a:schemeClr val="bg1"/>
                </a:solidFill>
                <a:latin typeface="Calibri" panose="020F0502020204030204" pitchFamily="34" charset="0"/>
              </a:rPr>
              <a:t>https://www.cms.gov/Medicare/Medicare-Fee-for-Service-Payment/HospitalAcqCond/icd10_hacs.html	</a:t>
            </a:r>
          </a:p>
          <a:p>
            <a:pPr>
              <a:buFont typeface="Arial" panose="020B0604020202020204" pitchFamily="34" charset="0"/>
              <a:buChar char="•"/>
            </a:pPr>
            <a:endParaRPr lang="en-US" sz="3600" dirty="0">
              <a:solidFill>
                <a:schemeClr val="bg1"/>
              </a:solidFill>
            </a:endParaRPr>
          </a:p>
        </p:txBody>
      </p:sp>
      <p:sp>
        <p:nvSpPr>
          <p:cNvPr id="4" name="Slide Number Placeholder 3"/>
          <p:cNvSpPr>
            <a:spLocks noGrp="1"/>
          </p:cNvSpPr>
          <p:nvPr>
            <p:ph type="sldNum" sz="quarter" idx="10"/>
          </p:nvPr>
        </p:nvSpPr>
        <p:spPr/>
        <p:txBody>
          <a:bodyPr/>
          <a:lstStyle/>
          <a:p>
            <a:pPr>
              <a:defRPr/>
            </a:pPr>
            <a:fld id="{D1524718-E495-42AF-83A0-8A0F4FF8CD22}" type="slidenum">
              <a:rPr lang="en-US" smtClean="0">
                <a:solidFill>
                  <a:srgbClr val="000000"/>
                </a:solidFill>
              </a:rPr>
              <a:pPr>
                <a:defRPr/>
              </a:pPr>
              <a:t>32</a:t>
            </a:fld>
            <a:endParaRPr lang="en-US" dirty="0">
              <a:solidFill>
                <a:srgbClr val="000000"/>
              </a:solidFill>
            </a:endParaRPr>
          </a:p>
        </p:txBody>
      </p:sp>
    </p:spTree>
    <p:extLst>
      <p:ext uri="{BB962C8B-B14F-4D97-AF65-F5344CB8AC3E}">
        <p14:creationId xmlns:p14="http://schemas.microsoft.com/office/powerpoint/2010/main" val="425662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normAutofit/>
          </a:bodyPr>
          <a:lstStyle/>
          <a:p>
            <a:pPr algn="ctr"/>
            <a:r>
              <a:rPr lang="en-US" sz="4000" dirty="0">
                <a:latin typeface="Calibri" panose="020F0502020204030204" pitchFamily="34" charset="0"/>
              </a:rPr>
              <a:t>Section of ICD-10 Codes Orthopedic </a:t>
            </a:r>
            <a:br>
              <a:rPr lang="en-US" sz="4000" dirty="0">
                <a:latin typeface="Calibri" panose="020F0502020204030204" pitchFamily="34" charset="0"/>
              </a:rPr>
            </a:br>
            <a:r>
              <a:rPr lang="en-US" sz="4000" dirty="0">
                <a:latin typeface="Calibri" panose="020F0502020204030204" pitchFamily="34" charset="0"/>
              </a:rPr>
              <a:t>Surgical HACs* </a:t>
            </a:r>
            <a:endParaRPr lang="en-US" sz="4000" dirty="0"/>
          </a:p>
        </p:txBody>
      </p:sp>
      <p:pic>
        <p:nvPicPr>
          <p:cNvPr id="4" name="Content Placeholder 3"/>
          <p:cNvPicPr>
            <a:picLocks noGrp="1" noChangeAspect="1"/>
          </p:cNvPicPr>
          <p:nvPr>
            <p:ph idx="1"/>
          </p:nvPr>
        </p:nvPicPr>
        <p:blipFill>
          <a:blip r:embed="rId3" cstate="print"/>
          <a:stretch>
            <a:fillRect/>
          </a:stretch>
        </p:blipFill>
        <p:spPr>
          <a:xfrm>
            <a:off x="1902942" y="1416908"/>
            <a:ext cx="8254312" cy="4736757"/>
          </a:xfrm>
          <a:prstGeom prst="rect">
            <a:avLst/>
          </a:prstGeom>
          <a:solidFill>
            <a:schemeClr val="bg2">
              <a:lumMod val="50000"/>
            </a:schemeClr>
          </a:solidFill>
        </p:spPr>
      </p:pic>
      <p:sp>
        <p:nvSpPr>
          <p:cNvPr id="3" name="TextBox 2"/>
          <p:cNvSpPr txBox="1"/>
          <p:nvPr/>
        </p:nvSpPr>
        <p:spPr>
          <a:xfrm>
            <a:off x="1812758" y="6424863"/>
            <a:ext cx="4673139" cy="276999"/>
          </a:xfrm>
          <a:prstGeom prst="rect">
            <a:avLst/>
          </a:prstGeom>
          <a:noFill/>
        </p:spPr>
        <p:txBody>
          <a:bodyPr wrap="none" rtlCol="0">
            <a:spAutoFit/>
          </a:bodyPr>
          <a:lstStyle/>
          <a:p>
            <a:r>
              <a:rPr lang="en-US" sz="1200" dirty="0"/>
              <a:t>* Small section of ICD-10 data base for 779 Orthopedic Surgical HACS</a:t>
            </a:r>
          </a:p>
        </p:txBody>
      </p:sp>
    </p:spTree>
    <p:extLst>
      <p:ext uri="{BB962C8B-B14F-4D97-AF65-F5344CB8AC3E}">
        <p14:creationId xmlns:p14="http://schemas.microsoft.com/office/powerpoint/2010/main" val="21404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1643" y="98854"/>
            <a:ext cx="9065741" cy="1125270"/>
          </a:xfrm>
          <a:ln>
            <a:solidFill>
              <a:schemeClr val="accent1"/>
            </a:solidFill>
          </a:ln>
        </p:spPr>
        <p:txBody>
          <a:bodyPr>
            <a:noAutofit/>
          </a:bodyPr>
          <a:lstStyle/>
          <a:p>
            <a:pPr algn="ctr"/>
            <a:br>
              <a:rPr lang="en-US" sz="4000" dirty="0">
                <a:latin typeface="Calibri" panose="020F0502020204030204" pitchFamily="34" charset="0"/>
              </a:rPr>
            </a:br>
            <a:br>
              <a:rPr lang="en-US" sz="4000" dirty="0">
                <a:latin typeface="Calibri" panose="020F0502020204030204" pitchFamily="34" charset="0"/>
              </a:rPr>
            </a:br>
            <a:r>
              <a:rPr lang="en-US" sz="4000" dirty="0">
                <a:latin typeface="Calibri" panose="020F0502020204030204" pitchFamily="34" charset="0"/>
              </a:rPr>
              <a:t>Intravascular Air Embolism </a:t>
            </a:r>
            <a:br>
              <a:rPr lang="en-US" sz="4000" dirty="0">
                <a:latin typeface="Calibri" panose="020F0502020204030204" pitchFamily="34" charset="0"/>
              </a:rPr>
            </a:br>
            <a:r>
              <a:rPr lang="en-US" sz="4000" dirty="0">
                <a:latin typeface="Calibri" panose="020F0502020204030204" pitchFamily="34" charset="0"/>
              </a:rPr>
              <a:t>(Death or Severe Harm)</a:t>
            </a:r>
          </a:p>
        </p:txBody>
      </p:sp>
      <p:sp>
        <p:nvSpPr>
          <p:cNvPr id="3" name="Content Placeholder 2"/>
          <p:cNvSpPr>
            <a:spLocks noGrp="1"/>
          </p:cNvSpPr>
          <p:nvPr>
            <p:ph idx="1"/>
          </p:nvPr>
        </p:nvSpPr>
        <p:spPr>
          <a:xfrm>
            <a:off x="1511643" y="1326438"/>
            <a:ext cx="9144000" cy="5275530"/>
          </a:xfrm>
          <a:solidFill>
            <a:schemeClr val="accent4">
              <a:lumMod val="50000"/>
            </a:schemeClr>
          </a:solidFill>
        </p:spPr>
        <p:txBody>
          <a:bodyPr>
            <a:normAutofit/>
          </a:bodyPr>
          <a:lstStyle/>
          <a:p>
            <a:r>
              <a:rPr lang="en-US" sz="2800" dirty="0">
                <a:solidFill>
                  <a:schemeClr val="bg1"/>
                </a:solidFill>
                <a:latin typeface="Calibri" panose="020F0502020204030204" pitchFamily="34" charset="0"/>
              </a:rPr>
              <a:t>ICD-10 code for air embolism following infusion, transfusion and therapeutic injection. </a:t>
            </a:r>
          </a:p>
          <a:p>
            <a:r>
              <a:rPr lang="en-US" sz="2800" dirty="0">
                <a:solidFill>
                  <a:schemeClr val="bg1"/>
                </a:solidFill>
                <a:latin typeface="Calibri" panose="020F0502020204030204" pitchFamily="34" charset="0"/>
              </a:rPr>
              <a:t>Excludes death or severe harm associated with certain high risk neurosurgical procedures (head above the heart)</a:t>
            </a:r>
          </a:p>
          <a:p>
            <a:pPr>
              <a:buFont typeface="Arial" panose="020B0604020202020204" pitchFamily="34" charset="0"/>
              <a:buChar char="•"/>
            </a:pPr>
            <a:r>
              <a:rPr lang="en-US" sz="2800" dirty="0">
                <a:solidFill>
                  <a:schemeClr val="bg1"/>
                </a:solidFill>
                <a:latin typeface="Calibri" panose="020F0502020204030204" pitchFamily="34" charset="0"/>
              </a:rPr>
              <a:t>Includes but not limited to:</a:t>
            </a:r>
          </a:p>
          <a:p>
            <a:pPr lvl="1">
              <a:buFont typeface="Arial" panose="020B0604020202020204" pitchFamily="34" charset="0"/>
              <a:buChar char="•"/>
            </a:pPr>
            <a:r>
              <a:rPr lang="en-US" sz="2400" dirty="0">
                <a:solidFill>
                  <a:schemeClr val="bg1"/>
                </a:solidFill>
                <a:latin typeface="Calibri" panose="020F0502020204030204" pitchFamily="34" charset="0"/>
              </a:rPr>
              <a:t>Head and neck procedures</a:t>
            </a:r>
          </a:p>
          <a:p>
            <a:pPr lvl="1">
              <a:buFont typeface="Arial" panose="020B0604020202020204" pitchFamily="34" charset="0"/>
              <a:buChar char="•"/>
            </a:pPr>
            <a:r>
              <a:rPr lang="en-US" sz="2400" dirty="0">
                <a:solidFill>
                  <a:schemeClr val="bg1"/>
                </a:solidFill>
                <a:latin typeface="Calibri" panose="020F0502020204030204" pitchFamily="34" charset="0"/>
              </a:rPr>
              <a:t>Vaginal and C-section deliveries</a:t>
            </a:r>
          </a:p>
          <a:p>
            <a:pPr lvl="1">
              <a:buFont typeface="Arial" panose="020B0604020202020204" pitchFamily="34" charset="0"/>
              <a:buChar char="•"/>
            </a:pPr>
            <a:r>
              <a:rPr lang="en-US" sz="2400" dirty="0">
                <a:solidFill>
                  <a:schemeClr val="bg1"/>
                </a:solidFill>
                <a:latin typeface="Calibri" panose="020F0502020204030204" pitchFamily="34" charset="0"/>
              </a:rPr>
              <a:t>Spinal instrumentation procedures</a:t>
            </a:r>
          </a:p>
          <a:p>
            <a:pPr lvl="1">
              <a:buFont typeface="Arial" panose="020B0604020202020204" pitchFamily="34" charset="0"/>
              <a:buChar char="•"/>
            </a:pPr>
            <a:r>
              <a:rPr lang="en-US" sz="2400" dirty="0">
                <a:solidFill>
                  <a:schemeClr val="bg1"/>
                </a:solidFill>
                <a:latin typeface="Calibri" panose="020F0502020204030204" pitchFamily="34" charset="0"/>
              </a:rPr>
              <a:t>Liver transplants</a:t>
            </a:r>
          </a:p>
          <a:p>
            <a:pPr lvl="1">
              <a:buFont typeface="Arial" panose="020B0604020202020204" pitchFamily="34" charset="0"/>
              <a:buChar char="•"/>
            </a:pPr>
            <a:r>
              <a:rPr lang="en-US" sz="2400" dirty="0">
                <a:solidFill>
                  <a:schemeClr val="bg1"/>
                </a:solidFill>
                <a:latin typeface="Calibri" panose="020F0502020204030204" pitchFamily="34" charset="0"/>
              </a:rPr>
              <a:t>Low risk  procedures e.g. line placement or IVs</a:t>
            </a:r>
          </a:p>
        </p:txBody>
      </p:sp>
      <p:sp>
        <p:nvSpPr>
          <p:cNvPr id="4" name="Slide Number Placeholder 3"/>
          <p:cNvSpPr>
            <a:spLocks noGrp="1"/>
          </p:cNvSpPr>
          <p:nvPr>
            <p:ph type="sldNum" sz="quarter" idx="10"/>
          </p:nvPr>
        </p:nvSpPr>
        <p:spPr/>
        <p:txBody>
          <a:bodyPr/>
          <a:lstStyle/>
          <a:p>
            <a:pPr>
              <a:defRPr/>
            </a:pPr>
            <a:fld id="{D1524718-E495-42AF-83A0-8A0F4FF8CD22}" type="slidenum">
              <a:rPr lang="en-US" smtClean="0">
                <a:solidFill>
                  <a:srgbClr val="000000"/>
                </a:solidFill>
              </a:rPr>
              <a:pPr>
                <a:defRPr/>
              </a:pPr>
              <a:t>34</a:t>
            </a:fld>
            <a:endParaRPr lang="en-US" dirty="0">
              <a:solidFill>
                <a:srgbClr val="000000"/>
              </a:solidFill>
            </a:endParaRPr>
          </a:p>
        </p:txBody>
      </p:sp>
    </p:spTree>
    <p:extLst>
      <p:ext uri="{BB962C8B-B14F-4D97-AF65-F5344CB8AC3E}">
        <p14:creationId xmlns:p14="http://schemas.microsoft.com/office/powerpoint/2010/main" val="42006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pPr algn="ctr"/>
            <a:r>
              <a:rPr lang="en-US" sz="4000" dirty="0">
                <a:latin typeface="Calibri" panose="020F0502020204030204" pitchFamily="34" charset="0"/>
              </a:rPr>
              <a:t>Third Tier PAE Reporting </a:t>
            </a:r>
            <a:br>
              <a:rPr lang="en-US" sz="4000" dirty="0">
                <a:latin typeface="Calibri" panose="020F0502020204030204" pitchFamily="34" charset="0"/>
              </a:rPr>
            </a:br>
            <a:r>
              <a:rPr lang="en-US" sz="4000" dirty="0">
                <a:latin typeface="Calibri" panose="020F0502020204030204" pitchFamily="34" charset="0"/>
              </a:rPr>
              <a:t>January 1, 2017</a:t>
            </a:r>
            <a:endParaRPr lang="en-US" dirty="0"/>
          </a:p>
        </p:txBody>
      </p:sp>
      <p:sp>
        <p:nvSpPr>
          <p:cNvPr id="5" name="Content Placeholder 2"/>
          <p:cNvSpPr>
            <a:spLocks noGrp="1"/>
          </p:cNvSpPr>
          <p:nvPr>
            <p:ph sz="half" idx="1"/>
          </p:nvPr>
        </p:nvSpPr>
        <p:spPr>
          <a:xfrm>
            <a:off x="1528572" y="1485900"/>
            <a:ext cx="4480560" cy="4377488"/>
          </a:xfrm>
          <a:solidFill>
            <a:schemeClr val="accent2">
              <a:lumMod val="60000"/>
              <a:lumOff val="40000"/>
            </a:schemeClr>
          </a:solidFill>
          <a:ln>
            <a:solidFill>
              <a:schemeClr val="tx1"/>
            </a:solidFill>
          </a:ln>
        </p:spPr>
        <p:txBody>
          <a:bodyPr>
            <a:normAutofit/>
          </a:bodyPr>
          <a:lstStyle/>
          <a:p>
            <a:pPr marL="0" indent="0" algn="ctr">
              <a:lnSpc>
                <a:spcPct val="115000"/>
              </a:lnSpc>
              <a:spcBef>
                <a:spcPts val="0"/>
              </a:spcBef>
              <a:buNone/>
            </a:pPr>
            <a:r>
              <a:rPr lang="en-US" sz="2400" b="1" u="sng" dirty="0">
                <a:latin typeface="Calibri" panose="020F0502020204030204" pitchFamily="34" charset="0"/>
                <a:ea typeface="Calibri"/>
                <a:cs typeface="Times New Roman"/>
              </a:rPr>
              <a:t>CARE MANAGEMENT EVENT</a:t>
            </a:r>
          </a:p>
          <a:p>
            <a:pPr marL="0" indent="0" algn="ctr">
              <a:lnSpc>
                <a:spcPct val="115000"/>
              </a:lnSpc>
              <a:spcBef>
                <a:spcPts val="0"/>
              </a:spcBef>
              <a:buNone/>
            </a:pPr>
            <a:endParaRPr lang="en-US" sz="2400" b="1" u="sng" dirty="0">
              <a:latin typeface="Calibri" panose="020F0502020204030204" pitchFamily="34" charset="0"/>
              <a:ea typeface="Calibri"/>
              <a:cs typeface="Times New Roman"/>
            </a:endParaRPr>
          </a:p>
          <a:p>
            <a:pPr marL="502920" indent="-457200">
              <a:lnSpc>
                <a:spcPct val="115000"/>
              </a:lnSpc>
              <a:spcBef>
                <a:spcPts val="0"/>
              </a:spcBef>
              <a:buFont typeface="+mj-lt"/>
              <a:buAutoNum type="arabicPeriod"/>
            </a:pPr>
            <a:r>
              <a:rPr lang="en-US" sz="2400" b="1" dirty="0">
                <a:latin typeface="Calibri" panose="020F0502020204030204" pitchFamily="34" charset="0"/>
                <a:ea typeface="Calibri"/>
                <a:cs typeface="Times New Roman"/>
              </a:rPr>
              <a:t>Artificial insemination with the wrong donor sperm or wrong egg.</a:t>
            </a:r>
          </a:p>
          <a:p>
            <a:pPr marL="502920" indent="-457200">
              <a:lnSpc>
                <a:spcPct val="115000"/>
              </a:lnSpc>
              <a:spcBef>
                <a:spcPts val="0"/>
              </a:spcBef>
              <a:buFont typeface="+mj-lt"/>
              <a:buAutoNum type="arabicPeriod"/>
            </a:pPr>
            <a:r>
              <a:rPr lang="en-US" sz="2400" b="1" dirty="0">
                <a:latin typeface="Calibri" panose="020F0502020204030204" pitchFamily="34" charset="0"/>
                <a:ea typeface="Calibri"/>
                <a:cs typeface="Times New Roman"/>
              </a:rPr>
              <a:t>Patient death or severe harm associated with a medication error.</a:t>
            </a:r>
          </a:p>
          <a:p>
            <a:endParaRPr lang="en-US" sz="2400" dirty="0">
              <a:latin typeface="Calibri" panose="020F0502020204030204" pitchFamily="34" charset="0"/>
            </a:endParaRPr>
          </a:p>
        </p:txBody>
      </p:sp>
      <p:sp>
        <p:nvSpPr>
          <p:cNvPr id="6" name="Content Placeholder 3"/>
          <p:cNvSpPr>
            <a:spLocks noGrp="1"/>
          </p:cNvSpPr>
          <p:nvPr>
            <p:ph sz="half" idx="2"/>
          </p:nvPr>
        </p:nvSpPr>
        <p:spPr>
          <a:xfrm>
            <a:off x="6177168" y="1485899"/>
            <a:ext cx="4675315" cy="4377489"/>
          </a:xfrm>
          <a:solidFill>
            <a:schemeClr val="accent2">
              <a:lumMod val="60000"/>
              <a:lumOff val="40000"/>
            </a:schemeClr>
          </a:solidFill>
          <a:ln>
            <a:solidFill>
              <a:schemeClr val="tx1"/>
            </a:solidFill>
          </a:ln>
        </p:spPr>
        <p:txBody>
          <a:bodyPr>
            <a:noAutofit/>
          </a:bodyPr>
          <a:lstStyle/>
          <a:p>
            <a:pPr marL="0" indent="0" algn="ctr">
              <a:lnSpc>
                <a:spcPct val="115000"/>
              </a:lnSpc>
              <a:spcBef>
                <a:spcPts val="0"/>
              </a:spcBef>
              <a:buNone/>
            </a:pPr>
            <a:r>
              <a:rPr lang="en-US" sz="2400" b="1" u="sng" dirty="0">
                <a:latin typeface="Calibri" panose="020F0502020204030204" pitchFamily="34" charset="0"/>
                <a:ea typeface="Calibri"/>
                <a:cs typeface="Times New Roman"/>
              </a:rPr>
              <a:t>CARE MANAGEMENT EVENT</a:t>
            </a:r>
          </a:p>
          <a:p>
            <a:pPr marL="0" indent="0">
              <a:lnSpc>
                <a:spcPct val="115000"/>
              </a:lnSpc>
              <a:spcBef>
                <a:spcPts val="0"/>
              </a:spcBef>
              <a:buNone/>
            </a:pPr>
            <a:r>
              <a:rPr lang="en-US" sz="2400" b="1" dirty="0">
                <a:latin typeface="Calibri" panose="020F0502020204030204" pitchFamily="34" charset="0"/>
                <a:ea typeface="Calibri"/>
                <a:cs typeface="Times New Roman"/>
              </a:rPr>
              <a:t>Poor glycemic control:  </a:t>
            </a:r>
          </a:p>
          <a:p>
            <a:pPr marL="457200" indent="-457200">
              <a:lnSpc>
                <a:spcPct val="115000"/>
              </a:lnSpc>
              <a:spcBef>
                <a:spcPts val="0"/>
              </a:spcBef>
              <a:buAutoNum type="arabicPeriod"/>
            </a:pPr>
            <a:r>
              <a:rPr lang="en-US" sz="2400" b="1" dirty="0">
                <a:latin typeface="Calibri" panose="020F0502020204030204" pitchFamily="34" charset="0"/>
                <a:ea typeface="Calibri"/>
                <a:cs typeface="Times New Roman"/>
              </a:rPr>
              <a:t>Hypoglycemic coma. </a:t>
            </a:r>
          </a:p>
          <a:p>
            <a:pPr marL="457200" indent="-457200">
              <a:lnSpc>
                <a:spcPct val="115000"/>
              </a:lnSpc>
              <a:spcBef>
                <a:spcPts val="0"/>
              </a:spcBef>
              <a:buAutoNum type="arabicPeriod"/>
            </a:pPr>
            <a:r>
              <a:rPr lang="en-US" sz="2400" b="1" dirty="0">
                <a:latin typeface="Calibri" panose="020F0502020204030204" pitchFamily="34" charset="0"/>
                <a:ea typeface="Calibri"/>
                <a:cs typeface="Times New Roman"/>
              </a:rPr>
              <a:t>Diabetic ketoacidosis.</a:t>
            </a:r>
          </a:p>
          <a:p>
            <a:pPr marL="457200" indent="-457200">
              <a:lnSpc>
                <a:spcPct val="115000"/>
              </a:lnSpc>
              <a:spcBef>
                <a:spcPts val="0"/>
              </a:spcBef>
              <a:buAutoNum type="arabicPeriod"/>
            </a:pPr>
            <a:r>
              <a:rPr lang="en-US" sz="2400" b="1" dirty="0" err="1">
                <a:latin typeface="Calibri" panose="020F0502020204030204" pitchFamily="34" charset="0"/>
                <a:ea typeface="Calibri"/>
                <a:cs typeface="Times New Roman"/>
              </a:rPr>
              <a:t>Nonketotic</a:t>
            </a:r>
            <a:r>
              <a:rPr lang="en-US" sz="2400" b="1" dirty="0">
                <a:latin typeface="Calibri" panose="020F0502020204030204" pitchFamily="34" charset="0"/>
                <a:ea typeface="Calibri"/>
                <a:cs typeface="Times New Roman"/>
              </a:rPr>
              <a:t> hyperosmolar coma.</a:t>
            </a:r>
          </a:p>
          <a:p>
            <a:pPr marL="457200" indent="-457200">
              <a:lnSpc>
                <a:spcPct val="115000"/>
              </a:lnSpc>
              <a:spcBef>
                <a:spcPts val="0"/>
              </a:spcBef>
              <a:buAutoNum type="arabicPeriod"/>
            </a:pPr>
            <a:r>
              <a:rPr lang="en-US" sz="2400" b="1" dirty="0">
                <a:latin typeface="Calibri" panose="020F0502020204030204" pitchFamily="34" charset="0"/>
                <a:ea typeface="Calibri"/>
                <a:cs typeface="Times New Roman"/>
              </a:rPr>
              <a:t>Secondary diabetes with ketoacidosis.</a:t>
            </a:r>
          </a:p>
          <a:p>
            <a:pPr marL="457200" indent="-457200">
              <a:lnSpc>
                <a:spcPct val="115000"/>
              </a:lnSpc>
              <a:spcBef>
                <a:spcPts val="0"/>
              </a:spcBef>
              <a:buAutoNum type="arabicPeriod"/>
            </a:pPr>
            <a:r>
              <a:rPr lang="en-US" sz="2400" b="1" dirty="0">
                <a:latin typeface="Calibri" panose="020F0502020204030204" pitchFamily="34" charset="0"/>
                <a:ea typeface="Calibri"/>
                <a:cs typeface="Times New Roman"/>
              </a:rPr>
              <a:t>Secondary diabetes with hyperosmolarity.</a:t>
            </a:r>
          </a:p>
        </p:txBody>
      </p:sp>
    </p:spTree>
    <p:extLst>
      <p:ext uri="{BB962C8B-B14F-4D97-AF65-F5344CB8AC3E}">
        <p14:creationId xmlns:p14="http://schemas.microsoft.com/office/powerpoint/2010/main" val="1394192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3195" y="329513"/>
            <a:ext cx="8153400" cy="733168"/>
          </a:xfrm>
          <a:ln>
            <a:solidFill>
              <a:schemeClr val="accent1"/>
            </a:solidFill>
          </a:ln>
        </p:spPr>
        <p:txBody>
          <a:bodyPr>
            <a:normAutofit/>
          </a:bodyPr>
          <a:lstStyle/>
          <a:p>
            <a:pPr algn="ctr"/>
            <a:r>
              <a:rPr lang="en-US" sz="4000" dirty="0">
                <a:latin typeface="Calibri" panose="020F0502020204030204" pitchFamily="34" charset="0"/>
              </a:rPr>
              <a:t>Artificial Insemination</a:t>
            </a:r>
          </a:p>
        </p:txBody>
      </p:sp>
      <p:sp>
        <p:nvSpPr>
          <p:cNvPr id="3" name="Content Placeholder 2"/>
          <p:cNvSpPr>
            <a:spLocks noGrp="1"/>
          </p:cNvSpPr>
          <p:nvPr>
            <p:ph idx="1"/>
          </p:nvPr>
        </p:nvSpPr>
        <p:spPr>
          <a:xfrm>
            <a:off x="1773194" y="1155356"/>
            <a:ext cx="8153400" cy="4850027"/>
          </a:xfrm>
          <a:solidFill>
            <a:schemeClr val="accent4">
              <a:lumMod val="50000"/>
            </a:schemeClr>
          </a:solidFill>
        </p:spPr>
        <p:txBody>
          <a:bodyPr/>
          <a:lstStyle/>
          <a:p>
            <a:pPr marL="0" indent="0" algn="ctr">
              <a:buNone/>
            </a:pPr>
            <a:r>
              <a:rPr lang="en-US" sz="3600" dirty="0">
                <a:solidFill>
                  <a:schemeClr val="bg1"/>
                </a:solidFill>
                <a:latin typeface="Calibri" panose="020F0502020204030204" pitchFamily="34" charset="0"/>
              </a:rPr>
              <a:t>Artificial insemination with the wrong donor sperm or wrong egg.</a:t>
            </a:r>
            <a:endParaRPr lang="en-US" sz="3600" dirty="0">
              <a:solidFill>
                <a:schemeClr val="bg1"/>
              </a:solidFill>
              <a:latin typeface="Calibri" panose="020F0502020204030204" pitchFamily="34" charset="0"/>
              <a:cs typeface="Times New Roman"/>
            </a:endParaRPr>
          </a:p>
          <a:p>
            <a:pPr marL="0" indent="0">
              <a:buNone/>
            </a:pPr>
            <a:endParaRPr lang="en-US" sz="4000" dirty="0">
              <a:solidFill>
                <a:schemeClr val="bg1"/>
              </a:solidFill>
              <a:latin typeface="Calibri" panose="020F0502020204030204" pitchFamily="34" charset="0"/>
              <a:cs typeface="Times New Roman"/>
            </a:endParaRPr>
          </a:p>
          <a:p>
            <a:r>
              <a:rPr lang="en-US" sz="3600" dirty="0">
                <a:solidFill>
                  <a:schemeClr val="bg1"/>
                </a:solidFill>
                <a:latin typeface="Calibri" panose="020F0502020204030204" pitchFamily="34" charset="0"/>
                <a:cs typeface="Times New Roman"/>
              </a:rPr>
              <a:t>Must report the event when you are made aware of it.  </a:t>
            </a:r>
            <a:r>
              <a:rPr lang="en-US" sz="1800" dirty="0">
                <a:solidFill>
                  <a:schemeClr val="bg1"/>
                </a:solidFill>
                <a:latin typeface="Calibri" panose="020F0502020204030204" pitchFamily="34" charset="0"/>
              </a:rPr>
              <a:t>	</a:t>
            </a:r>
          </a:p>
          <a:p>
            <a:pPr>
              <a:buFont typeface="Arial" panose="020B0604020202020204" pitchFamily="34" charset="0"/>
              <a:buChar char="•"/>
            </a:pPr>
            <a:endParaRPr lang="en-US" sz="3600" dirty="0">
              <a:solidFill>
                <a:schemeClr val="bg1"/>
              </a:solidFill>
            </a:endParaRPr>
          </a:p>
        </p:txBody>
      </p:sp>
      <p:sp>
        <p:nvSpPr>
          <p:cNvPr id="4" name="Slide Number Placeholder 3"/>
          <p:cNvSpPr>
            <a:spLocks noGrp="1"/>
          </p:cNvSpPr>
          <p:nvPr>
            <p:ph type="sldNum" sz="quarter" idx="10"/>
          </p:nvPr>
        </p:nvSpPr>
        <p:spPr/>
        <p:txBody>
          <a:bodyPr/>
          <a:lstStyle/>
          <a:p>
            <a:pPr>
              <a:defRPr/>
            </a:pPr>
            <a:fld id="{D1524718-E495-42AF-83A0-8A0F4FF8CD22}" type="slidenum">
              <a:rPr lang="en-US" smtClean="0">
                <a:solidFill>
                  <a:srgbClr val="000000"/>
                </a:solidFill>
              </a:rPr>
              <a:pPr>
                <a:defRPr/>
              </a:pPr>
              <a:t>36</a:t>
            </a:fld>
            <a:endParaRPr lang="en-US" dirty="0">
              <a:solidFill>
                <a:srgbClr val="000000"/>
              </a:solidFill>
            </a:endParaRPr>
          </a:p>
        </p:txBody>
      </p:sp>
    </p:spTree>
    <p:extLst>
      <p:ext uri="{BB962C8B-B14F-4D97-AF65-F5344CB8AC3E}">
        <p14:creationId xmlns:p14="http://schemas.microsoft.com/office/powerpoint/2010/main" val="3350604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244" y="74140"/>
            <a:ext cx="9275804" cy="733167"/>
          </a:xfrm>
          <a:ln>
            <a:solidFill>
              <a:schemeClr val="accent1"/>
            </a:solidFill>
          </a:ln>
        </p:spPr>
        <p:txBody>
          <a:bodyPr>
            <a:noAutofit/>
          </a:bodyPr>
          <a:lstStyle/>
          <a:p>
            <a:pPr algn="ctr"/>
            <a:r>
              <a:rPr lang="en-US" sz="4000" dirty="0">
                <a:latin typeface="Calibri" panose="020F0502020204030204" pitchFamily="34" charset="0"/>
              </a:rPr>
              <a:t>Medication Errors </a:t>
            </a:r>
            <a:r>
              <a:rPr lang="en-US" sz="2800" dirty="0">
                <a:latin typeface="Calibri" panose="020F0502020204030204" pitchFamily="34" charset="0"/>
              </a:rPr>
              <a:t>(Death or Severe Harm)</a:t>
            </a:r>
          </a:p>
        </p:txBody>
      </p:sp>
      <p:sp>
        <p:nvSpPr>
          <p:cNvPr id="3" name="Content Placeholder 2"/>
          <p:cNvSpPr>
            <a:spLocks noGrp="1"/>
          </p:cNvSpPr>
          <p:nvPr>
            <p:ph idx="1"/>
          </p:nvPr>
        </p:nvSpPr>
        <p:spPr>
          <a:xfrm>
            <a:off x="1359243" y="874528"/>
            <a:ext cx="9275805" cy="5727439"/>
          </a:xfrm>
          <a:solidFill>
            <a:schemeClr val="accent4">
              <a:lumMod val="50000"/>
            </a:schemeClr>
          </a:solidFill>
        </p:spPr>
        <p:txBody>
          <a:bodyPr>
            <a:noAutofit/>
          </a:bodyPr>
          <a:lstStyle/>
          <a:p>
            <a:pPr>
              <a:buFont typeface="Arial" panose="020B0604020202020204" pitchFamily="34" charset="0"/>
              <a:buChar char="•"/>
            </a:pPr>
            <a:r>
              <a:rPr lang="en-US" sz="3600" dirty="0">
                <a:solidFill>
                  <a:schemeClr val="bg1"/>
                </a:solidFill>
                <a:latin typeface="Calibri" panose="020F0502020204030204" pitchFamily="34" charset="0"/>
              </a:rPr>
              <a:t>Includes but is not limited to:</a:t>
            </a:r>
          </a:p>
          <a:p>
            <a:pPr lvl="1">
              <a:buFont typeface="Arial" panose="020B0604020202020204" pitchFamily="34" charset="0"/>
              <a:buChar char="•"/>
            </a:pPr>
            <a:r>
              <a:rPr lang="en-US" sz="2900" dirty="0">
                <a:solidFill>
                  <a:schemeClr val="bg1"/>
                </a:solidFill>
                <a:latin typeface="Calibri" panose="020F0502020204030204" pitchFamily="34" charset="0"/>
              </a:rPr>
              <a:t>Over or under dosing</a:t>
            </a:r>
          </a:p>
          <a:p>
            <a:pPr lvl="1">
              <a:buFont typeface="Arial" panose="020B0604020202020204" pitchFamily="34" charset="0"/>
              <a:buChar char="•"/>
            </a:pPr>
            <a:r>
              <a:rPr lang="en-US" sz="2900" dirty="0">
                <a:solidFill>
                  <a:schemeClr val="bg1"/>
                </a:solidFill>
                <a:latin typeface="Calibri" panose="020F0502020204030204" pitchFamily="34" charset="0"/>
              </a:rPr>
              <a:t>Administration of med if known allergy or serious contraindication</a:t>
            </a:r>
          </a:p>
          <a:p>
            <a:pPr lvl="1">
              <a:buFont typeface="Arial" panose="020B0604020202020204" pitchFamily="34" charset="0"/>
              <a:buChar char="•"/>
            </a:pPr>
            <a:r>
              <a:rPr lang="en-US" sz="2900" dirty="0">
                <a:solidFill>
                  <a:schemeClr val="bg1"/>
                </a:solidFill>
                <a:latin typeface="Calibri" panose="020F0502020204030204" pitchFamily="34" charset="0"/>
              </a:rPr>
              <a:t>Drug-drug interaction if no known potential for death or severe harm</a:t>
            </a:r>
          </a:p>
          <a:p>
            <a:pPr lvl="1">
              <a:buFont typeface="Arial" panose="020B0604020202020204" pitchFamily="34" charset="0"/>
              <a:buChar char="•"/>
            </a:pPr>
            <a:r>
              <a:rPr lang="en-US" sz="2900" dirty="0">
                <a:solidFill>
                  <a:schemeClr val="bg1"/>
                </a:solidFill>
                <a:latin typeface="Calibri" panose="020F0502020204030204" pitchFamily="34" charset="0"/>
              </a:rPr>
              <a:t>Failure to administer prescribed drugs</a:t>
            </a:r>
          </a:p>
          <a:p>
            <a:pPr lvl="1">
              <a:buFont typeface="Arial" panose="020B0604020202020204" pitchFamily="34" charset="0"/>
              <a:buChar char="•"/>
            </a:pPr>
            <a:r>
              <a:rPr lang="en-US" sz="2900" dirty="0">
                <a:solidFill>
                  <a:schemeClr val="bg1"/>
                </a:solidFill>
                <a:latin typeface="Calibri" panose="020F0502020204030204" pitchFamily="34" charset="0"/>
              </a:rPr>
              <a:t>Improper use of single or multi-dose vials if leads to dose adjustment problem</a:t>
            </a:r>
          </a:p>
          <a:p>
            <a:pPr lvl="1">
              <a:buFont typeface="Arial" panose="020B0604020202020204" pitchFamily="34" charset="0"/>
              <a:buChar char="•"/>
            </a:pPr>
            <a:r>
              <a:rPr lang="en-US" sz="2900" dirty="0">
                <a:solidFill>
                  <a:schemeClr val="bg1"/>
                </a:solidFill>
                <a:latin typeface="Calibri" panose="020F0502020204030204" pitchFamily="34" charset="0"/>
              </a:rPr>
              <a:t>Wrong administration technic</a:t>
            </a:r>
          </a:p>
          <a:p>
            <a:pPr lvl="1">
              <a:buFont typeface="Arial" panose="020B0604020202020204" pitchFamily="34" charset="0"/>
              <a:buChar char="•"/>
            </a:pPr>
            <a:endParaRPr lang="en-US" sz="3600" dirty="0">
              <a:solidFill>
                <a:schemeClr val="bg1"/>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D1524718-E495-42AF-83A0-8A0F4FF8CD22}" type="slidenum">
              <a:rPr lang="en-US" smtClean="0">
                <a:solidFill>
                  <a:srgbClr val="000000"/>
                </a:solidFill>
              </a:rPr>
              <a:pPr>
                <a:defRPr/>
              </a:pPr>
              <a:t>37</a:t>
            </a:fld>
            <a:endParaRPr lang="en-US" dirty="0">
              <a:solidFill>
                <a:srgbClr val="000000"/>
              </a:solidFill>
            </a:endParaRPr>
          </a:p>
        </p:txBody>
      </p:sp>
    </p:spTree>
    <p:extLst>
      <p:ext uri="{BB962C8B-B14F-4D97-AF65-F5344CB8AC3E}">
        <p14:creationId xmlns:p14="http://schemas.microsoft.com/office/powerpoint/2010/main" val="1419259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375" y="156518"/>
            <a:ext cx="8268728" cy="749643"/>
          </a:xfrm>
          <a:ln>
            <a:solidFill>
              <a:schemeClr val="accent1"/>
            </a:solidFill>
          </a:ln>
        </p:spPr>
        <p:txBody>
          <a:bodyPr>
            <a:normAutofit/>
          </a:bodyPr>
          <a:lstStyle/>
          <a:p>
            <a:pPr algn="ctr"/>
            <a:r>
              <a:rPr lang="en-US" sz="4000" dirty="0">
                <a:latin typeface="Calibri" panose="020F0502020204030204" pitchFamily="34" charset="0"/>
              </a:rPr>
              <a:t>Medication Errors </a:t>
            </a:r>
            <a:r>
              <a:rPr lang="en-US" sz="2800" dirty="0">
                <a:latin typeface="Calibri" panose="020F0502020204030204" pitchFamily="34" charset="0"/>
              </a:rPr>
              <a:t>(Death or Severe Harm</a:t>
            </a:r>
            <a:r>
              <a:rPr lang="en-US" sz="2800" dirty="0"/>
              <a:t>)</a:t>
            </a:r>
          </a:p>
        </p:txBody>
      </p:sp>
      <p:sp>
        <p:nvSpPr>
          <p:cNvPr id="3" name="Content Placeholder 2"/>
          <p:cNvSpPr>
            <a:spLocks noGrp="1"/>
          </p:cNvSpPr>
          <p:nvPr>
            <p:ph idx="1"/>
          </p:nvPr>
        </p:nvSpPr>
        <p:spPr>
          <a:xfrm>
            <a:off x="2160374" y="1157416"/>
            <a:ext cx="8153400" cy="4385255"/>
          </a:xfrm>
          <a:solidFill>
            <a:schemeClr val="accent4">
              <a:lumMod val="50000"/>
            </a:schemeClr>
          </a:solidFill>
        </p:spPr>
        <p:txBody>
          <a:bodyPr/>
          <a:lstStyle/>
          <a:p>
            <a:pPr marL="0" indent="0">
              <a:buNone/>
            </a:pPr>
            <a:r>
              <a:rPr lang="en-US" sz="3600" dirty="0">
                <a:solidFill>
                  <a:schemeClr val="bg1"/>
                </a:solidFill>
                <a:latin typeface="Calibri" panose="020F0502020204030204" pitchFamily="34" charset="0"/>
              </a:rPr>
              <a:t>Excludes:</a:t>
            </a:r>
          </a:p>
          <a:p>
            <a:pPr lvl="1"/>
            <a:r>
              <a:rPr lang="en-US" sz="3200" dirty="0">
                <a:solidFill>
                  <a:schemeClr val="bg1"/>
                </a:solidFill>
                <a:latin typeface="Calibri" panose="020F0502020204030204" pitchFamily="34" charset="0"/>
              </a:rPr>
              <a:t>reasonable difference in clinical judgment on drug selection/dose</a:t>
            </a:r>
          </a:p>
          <a:p>
            <a:pPr lvl="1"/>
            <a:r>
              <a:rPr lang="en-US" sz="3200" dirty="0">
                <a:solidFill>
                  <a:schemeClr val="bg1"/>
                </a:solidFill>
                <a:latin typeface="Calibri" panose="020F0502020204030204" pitchFamily="34" charset="0"/>
              </a:rPr>
              <a:t>events associated with allergies that could not have been known or discerned in advance.</a:t>
            </a:r>
          </a:p>
          <a:p>
            <a:pPr lvl="1">
              <a:buFont typeface="Arial" panose="020B0604020202020204" pitchFamily="34" charset="0"/>
              <a:buChar char="•"/>
            </a:pPr>
            <a:endParaRPr lang="en-US" sz="3200" dirty="0">
              <a:solidFill>
                <a:schemeClr val="bg1"/>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D1524718-E495-42AF-83A0-8A0F4FF8CD22}" type="slidenum">
              <a:rPr lang="en-US" smtClean="0">
                <a:solidFill>
                  <a:srgbClr val="000000"/>
                </a:solidFill>
              </a:rPr>
              <a:pPr>
                <a:defRPr/>
              </a:pPr>
              <a:t>38</a:t>
            </a:fld>
            <a:endParaRPr lang="en-US" dirty="0">
              <a:solidFill>
                <a:srgbClr val="000000"/>
              </a:solidFill>
            </a:endParaRPr>
          </a:p>
        </p:txBody>
      </p:sp>
    </p:spTree>
    <p:extLst>
      <p:ext uri="{BB962C8B-B14F-4D97-AF65-F5344CB8AC3E}">
        <p14:creationId xmlns:p14="http://schemas.microsoft.com/office/powerpoint/2010/main" val="328126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3092" y="78910"/>
            <a:ext cx="8358303" cy="777825"/>
          </a:xfrm>
          <a:ln>
            <a:solidFill>
              <a:schemeClr val="accent1"/>
            </a:solidFill>
          </a:ln>
        </p:spPr>
        <p:txBody>
          <a:bodyPr>
            <a:normAutofit/>
          </a:bodyPr>
          <a:lstStyle/>
          <a:p>
            <a:pPr algn="ctr"/>
            <a:r>
              <a:rPr lang="en-US" sz="4000" dirty="0">
                <a:latin typeface="Calibri" panose="020F0502020204030204" pitchFamily="34" charset="0"/>
              </a:rPr>
              <a:t>Poor Glycemic Control </a:t>
            </a:r>
          </a:p>
        </p:txBody>
      </p:sp>
      <p:sp>
        <p:nvSpPr>
          <p:cNvPr id="3" name="Content Placeholder 2"/>
          <p:cNvSpPr>
            <a:spLocks noGrp="1"/>
          </p:cNvSpPr>
          <p:nvPr>
            <p:ph idx="1"/>
          </p:nvPr>
        </p:nvSpPr>
        <p:spPr>
          <a:xfrm>
            <a:off x="1873092" y="1037968"/>
            <a:ext cx="8435546" cy="4831493"/>
          </a:xfrm>
          <a:solidFill>
            <a:schemeClr val="accent4">
              <a:lumMod val="50000"/>
            </a:schemeClr>
          </a:solidFill>
        </p:spPr>
        <p:txBody>
          <a:bodyPr>
            <a:noAutofit/>
          </a:bodyPr>
          <a:lstStyle/>
          <a:p>
            <a:pPr marL="0" indent="0">
              <a:buNone/>
            </a:pPr>
            <a:r>
              <a:rPr lang="en-US" sz="3600" dirty="0">
                <a:solidFill>
                  <a:schemeClr val="bg1"/>
                </a:solidFill>
                <a:latin typeface="Calibri" panose="020F0502020204030204" pitchFamily="34" charset="0"/>
              </a:rPr>
              <a:t>See ICD-10 codes for these:</a:t>
            </a:r>
          </a:p>
          <a:p>
            <a:r>
              <a:rPr lang="en-US" sz="3600" dirty="0">
                <a:solidFill>
                  <a:schemeClr val="bg1"/>
                </a:solidFill>
                <a:latin typeface="Calibri" panose="020F0502020204030204" pitchFamily="34" charset="0"/>
              </a:rPr>
              <a:t>Hypoglycemic coma</a:t>
            </a:r>
          </a:p>
          <a:p>
            <a:r>
              <a:rPr lang="en-US" sz="3600" dirty="0">
                <a:solidFill>
                  <a:schemeClr val="bg1"/>
                </a:solidFill>
                <a:latin typeface="Calibri" panose="020F0502020204030204" pitchFamily="34" charset="0"/>
              </a:rPr>
              <a:t>Diabetic ketoacidosis</a:t>
            </a:r>
          </a:p>
          <a:p>
            <a:r>
              <a:rPr lang="en-US" sz="3600" dirty="0">
                <a:solidFill>
                  <a:schemeClr val="bg1"/>
                </a:solidFill>
                <a:latin typeface="Calibri" panose="020F0502020204030204" pitchFamily="34" charset="0"/>
              </a:rPr>
              <a:t>Nonketonic hyperosmolar coma</a:t>
            </a:r>
          </a:p>
          <a:p>
            <a:r>
              <a:rPr lang="en-US" sz="3600" dirty="0">
                <a:solidFill>
                  <a:schemeClr val="bg1"/>
                </a:solidFill>
                <a:latin typeface="Calibri" panose="020F0502020204030204" pitchFamily="34" charset="0"/>
              </a:rPr>
              <a:t>Secondary diabetes  with ketoacidosis</a:t>
            </a:r>
          </a:p>
          <a:p>
            <a:r>
              <a:rPr lang="en-US" sz="3600" dirty="0">
                <a:solidFill>
                  <a:schemeClr val="bg1"/>
                </a:solidFill>
                <a:latin typeface="Calibri" panose="020F0502020204030204" pitchFamily="34" charset="0"/>
              </a:rPr>
              <a:t>Secondary diabetes with hyperosmolarity</a:t>
            </a:r>
          </a:p>
          <a:p>
            <a:endParaRPr lang="en-US" sz="3200" dirty="0">
              <a:latin typeface="Calibri" panose="020F0502020204030204" pitchFamily="34" charset="0"/>
            </a:endParaRPr>
          </a:p>
        </p:txBody>
      </p:sp>
    </p:spTree>
    <p:extLst>
      <p:ext uri="{BB962C8B-B14F-4D97-AF65-F5344CB8AC3E}">
        <p14:creationId xmlns:p14="http://schemas.microsoft.com/office/powerpoint/2010/main" val="256947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7082" y="136475"/>
            <a:ext cx="8130746" cy="774022"/>
          </a:xfrm>
          <a:ln>
            <a:solidFill>
              <a:schemeClr val="accent1"/>
            </a:solidFill>
          </a:ln>
        </p:spPr>
        <p:txBody>
          <a:bodyPr>
            <a:normAutofit/>
          </a:bodyPr>
          <a:lstStyle/>
          <a:p>
            <a:pPr algn="ctr"/>
            <a:r>
              <a:rPr lang="en-US" sz="4800" dirty="0">
                <a:latin typeface="Calibri" panose="020F0502020204030204" pitchFamily="34" charset="0"/>
              </a:rPr>
              <a:t>Loretta Macpherson</a:t>
            </a:r>
          </a:p>
        </p:txBody>
      </p:sp>
      <p:sp>
        <p:nvSpPr>
          <p:cNvPr id="4" name="Content Placeholder 3"/>
          <p:cNvSpPr>
            <a:spLocks noGrp="1"/>
          </p:cNvSpPr>
          <p:nvPr>
            <p:ph sz="half" idx="2"/>
          </p:nvPr>
        </p:nvSpPr>
        <p:spPr>
          <a:xfrm>
            <a:off x="5190186" y="1004552"/>
            <a:ext cx="6145079" cy="5812276"/>
          </a:xfrm>
          <a:solidFill>
            <a:schemeClr val="accent4">
              <a:lumMod val="75000"/>
            </a:schemeClr>
          </a:solidFill>
        </p:spPr>
        <p:txBody>
          <a:bodyPr>
            <a:noAutofit/>
          </a:bodyPr>
          <a:lstStyle/>
          <a:p>
            <a:r>
              <a:rPr lang="en-US" sz="3200" dirty="0">
                <a:latin typeface="Calibri" panose="020F0502020204030204" pitchFamily="34" charset="0"/>
              </a:rPr>
              <a:t>December 2014</a:t>
            </a:r>
          </a:p>
          <a:p>
            <a:r>
              <a:rPr lang="en-US" sz="3200" dirty="0">
                <a:latin typeface="Calibri" panose="020F0502020204030204" pitchFamily="34" charset="0"/>
              </a:rPr>
              <a:t>ER for anxiety and med concerns post recent brain surgery </a:t>
            </a:r>
          </a:p>
          <a:p>
            <a:r>
              <a:rPr lang="en-US" sz="3200" dirty="0" err="1">
                <a:latin typeface="Calibri" panose="020F0502020204030204" pitchFamily="34" charset="0"/>
              </a:rPr>
              <a:t>Fosphentoin</a:t>
            </a:r>
            <a:r>
              <a:rPr lang="en-US" sz="3200" dirty="0">
                <a:latin typeface="Calibri" panose="020F0502020204030204" pitchFamily="34" charset="0"/>
              </a:rPr>
              <a:t> (</a:t>
            </a:r>
            <a:r>
              <a:rPr lang="en-US" sz="3200" dirty="0" err="1">
                <a:latin typeface="Calibri" panose="020F0502020204030204" pitchFamily="34" charset="0"/>
              </a:rPr>
              <a:t>Cerebyx</a:t>
            </a:r>
            <a:r>
              <a:rPr lang="en-US" sz="3200" dirty="0">
                <a:latin typeface="Calibri" panose="020F0502020204030204" pitchFamily="34" charset="0"/>
              </a:rPr>
              <a:t>) ordered</a:t>
            </a:r>
          </a:p>
          <a:p>
            <a:r>
              <a:rPr lang="en-US" sz="3200" dirty="0" err="1">
                <a:latin typeface="Calibri" panose="020F0502020204030204" pitchFamily="34" charset="0"/>
              </a:rPr>
              <a:t>Rocuronium</a:t>
            </a:r>
            <a:r>
              <a:rPr lang="en-US" sz="3200" dirty="0">
                <a:latin typeface="Calibri" panose="020F0502020204030204" pitchFamily="34" charset="0"/>
              </a:rPr>
              <a:t> IV given (</a:t>
            </a:r>
            <a:r>
              <a:rPr lang="en-US" sz="3200" dirty="0" err="1">
                <a:latin typeface="Calibri" panose="020F0502020204030204" pitchFamily="34" charset="0"/>
              </a:rPr>
              <a:t>Zemuron</a:t>
            </a:r>
            <a:r>
              <a:rPr lang="en-US" sz="3200" dirty="0">
                <a:latin typeface="Calibri" panose="020F0502020204030204" pitchFamily="34" charset="0"/>
              </a:rPr>
              <a:t>/</a:t>
            </a:r>
            <a:r>
              <a:rPr lang="en-US" sz="3200" dirty="0" err="1">
                <a:latin typeface="Calibri" panose="020F0502020204030204" pitchFamily="34" charset="0"/>
              </a:rPr>
              <a:t>Esmuron</a:t>
            </a:r>
            <a:r>
              <a:rPr lang="en-US" sz="3200" dirty="0">
                <a:latin typeface="Calibri" panose="020F0502020204030204" pitchFamily="34" charset="0"/>
              </a:rPr>
              <a:t>)</a:t>
            </a:r>
          </a:p>
          <a:p>
            <a:r>
              <a:rPr lang="en-US" sz="3200" dirty="0">
                <a:latin typeface="Calibri" panose="020F0502020204030204" pitchFamily="34" charset="0"/>
              </a:rPr>
              <a:t>Respiratory/cardiac arrest</a:t>
            </a:r>
          </a:p>
          <a:p>
            <a:r>
              <a:rPr lang="en-US" sz="3200" dirty="0">
                <a:latin typeface="Calibri" panose="020F0502020204030204" pitchFamily="34" charset="0"/>
              </a:rPr>
              <a:t>Anoxic brain injury</a:t>
            </a:r>
          </a:p>
          <a:p>
            <a:r>
              <a:rPr lang="en-US" sz="3200" dirty="0">
                <a:latin typeface="Calibri" panose="020F0502020204030204" pitchFamily="34" charset="0"/>
              </a:rPr>
              <a:t>Death</a:t>
            </a:r>
          </a:p>
        </p:txBody>
      </p:sp>
      <p:sp>
        <p:nvSpPr>
          <p:cNvPr id="5" name="Slide Number Placeholder 4"/>
          <p:cNvSpPr>
            <a:spLocks noGrp="1"/>
          </p:cNvSpPr>
          <p:nvPr>
            <p:ph type="sldNum" sz="quarter" idx="10"/>
          </p:nvPr>
        </p:nvSpPr>
        <p:spPr/>
        <p:txBody>
          <a:bodyPr/>
          <a:lstStyle/>
          <a:p>
            <a:pPr>
              <a:defRPr/>
            </a:pPr>
            <a:fld id="{D38967E2-C5B8-40DA-AECB-213D9B356022}" type="slidenum">
              <a:rPr lang="en-US" smtClean="0">
                <a:solidFill>
                  <a:srgbClr val="000000"/>
                </a:solidFill>
              </a:rPr>
              <a:pPr>
                <a:defRPr/>
              </a:pPr>
              <a:t>4</a:t>
            </a:fld>
            <a:endParaRPr lang="en-US" dirty="0">
              <a:solidFill>
                <a:srgbClr val="000000"/>
              </a:solidFill>
            </a:endParaRPr>
          </a:p>
        </p:txBody>
      </p:sp>
      <p:pic>
        <p:nvPicPr>
          <p:cNvPr id="6" name="Content Placeholder 5" descr="This undated photo from the Facebook page of Loretta MacPerson, provided by her son Mark Macpherson, shows Loretta Macpherson, at an unknown location. An Oregon hospital is acknowledging that it administered the wrong medication to Macpherson, causing her death. Michel Boileau, chief clinical officer for St. Charles Health System, said Macpherson, 65, died shortly after she was given a paralyzing agent typically used during surgeries instead of an anti-seizure medication at its hospital in Bend. He said Macpherson stopped breathing and suffered cardiac arrest and brain damage Wednesday, Dec. 3, 2014. Macpherson came into the ER two days earlier with medication dosage questions after a recent brain surgery. (AP Photo/Courtesy of Mark Macpherson)">
            <a:hlinkClick r:id="rId3"/>
          </p:cNvPr>
          <p:cNvPicPr>
            <a:picLocks noGrp="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875762" y="1004552"/>
            <a:ext cx="4314423" cy="5718220"/>
          </a:xfrm>
          <a:prstGeom prst="rect">
            <a:avLst/>
          </a:prstGeom>
          <a:noFill/>
          <a:ln>
            <a:solidFill>
              <a:schemeClr val="accent1"/>
            </a:solidFill>
          </a:ln>
        </p:spPr>
      </p:pic>
    </p:spTree>
    <p:extLst>
      <p:ext uri="{BB962C8B-B14F-4D97-AF65-F5344CB8AC3E}">
        <p14:creationId xmlns:p14="http://schemas.microsoft.com/office/powerpoint/2010/main" val="116358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88685380"/>
              </p:ext>
            </p:extLst>
          </p:nvPr>
        </p:nvGraphicFramePr>
        <p:xfrm>
          <a:off x="2510589" y="1138988"/>
          <a:ext cx="7346950" cy="4899178"/>
        </p:xfrm>
        <a:graphic>
          <a:graphicData uri="http://schemas.openxmlformats.org/drawingml/2006/table">
            <a:tbl>
              <a:tblPr>
                <a:tableStyleId>{16D9F66E-5EB9-4882-86FB-DCBF35E3C3E4}</a:tableStyleId>
              </a:tblPr>
              <a:tblGrid>
                <a:gridCol w="1411421">
                  <a:extLst>
                    <a:ext uri="{9D8B030D-6E8A-4147-A177-3AD203B41FA5}">
                      <a16:colId xmlns:a16="http://schemas.microsoft.com/office/drawing/2014/main" val="20000"/>
                    </a:ext>
                  </a:extLst>
                </a:gridCol>
                <a:gridCol w="5935529">
                  <a:extLst>
                    <a:ext uri="{9D8B030D-6E8A-4147-A177-3AD203B41FA5}">
                      <a16:colId xmlns:a16="http://schemas.microsoft.com/office/drawing/2014/main" val="20001"/>
                    </a:ext>
                  </a:extLst>
                </a:gridCol>
              </a:tblGrid>
              <a:tr h="279362">
                <a:tc>
                  <a:txBody>
                    <a:bodyPr/>
                    <a:lstStyle/>
                    <a:p>
                      <a:pPr algn="ctr" fontAlgn="b"/>
                      <a:r>
                        <a:rPr lang="en-US" sz="1600" b="1" u="none" strike="noStrike" dirty="0">
                          <a:effectLst/>
                          <a:latin typeface="Calibri" panose="020F0502020204030204" pitchFamily="34" charset="0"/>
                        </a:rPr>
                        <a:t>Code</a:t>
                      </a:r>
                      <a:endParaRPr lang="en-US" sz="1600" b="1" i="0" u="none" strike="noStrike" dirty="0">
                        <a:solidFill>
                          <a:srgbClr val="000000"/>
                        </a:solidFill>
                        <a:effectLst/>
                        <a:latin typeface="Calibri" panose="020F0502020204030204" pitchFamily="34" charset="0"/>
                      </a:endParaRPr>
                    </a:p>
                  </a:txBody>
                  <a:tcPr marL="9525" marR="9525" marT="9525" marB="0" anchor="b">
                    <a:solidFill>
                      <a:schemeClr val="bg2">
                        <a:lumMod val="50000"/>
                      </a:schemeClr>
                    </a:solidFill>
                  </a:tcPr>
                </a:tc>
                <a:tc>
                  <a:txBody>
                    <a:bodyPr/>
                    <a:lstStyle/>
                    <a:p>
                      <a:pPr algn="l" fontAlgn="b"/>
                      <a:r>
                        <a:rPr lang="en-US" sz="1600" b="1" u="none" strike="noStrike">
                          <a:effectLst/>
                          <a:latin typeface="Calibri" panose="020F0502020204030204" pitchFamily="34" charset="0"/>
                        </a:rPr>
                        <a:t>Short Description</a:t>
                      </a:r>
                      <a:endParaRPr lang="en-US" sz="1600" b="1" i="0" u="none" strike="noStrike">
                        <a:solidFill>
                          <a:srgbClr val="000000"/>
                        </a:solidFill>
                        <a:effectLst/>
                        <a:latin typeface="Calibri" panose="020F0502020204030204" pitchFamily="34" charset="0"/>
                      </a:endParaRPr>
                    </a:p>
                  </a:txBody>
                  <a:tcPr marL="9525" marR="9525" marT="9525" marB="0" anchor="b">
                    <a:solidFill>
                      <a:schemeClr val="bg2">
                        <a:lumMod val="50000"/>
                      </a:schemeClr>
                    </a:solidFill>
                  </a:tcPr>
                </a:tc>
                <a:extLst>
                  <a:ext uri="{0D108BD9-81ED-4DB2-BD59-A6C34878D82A}">
                    <a16:rowId xmlns:a16="http://schemas.microsoft.com/office/drawing/2014/main" val="10000"/>
                  </a:ext>
                </a:extLst>
              </a:tr>
              <a:tr h="293332">
                <a:tc>
                  <a:txBody>
                    <a:bodyPr/>
                    <a:lstStyle/>
                    <a:p>
                      <a:pPr algn="ctr" fontAlgn="b"/>
                      <a:r>
                        <a:rPr lang="en-US" sz="1600" b="1" u="none" strike="noStrike" dirty="0">
                          <a:effectLst/>
                          <a:latin typeface="Calibri" panose="020F0502020204030204" pitchFamily="34" charset="0"/>
                        </a:rPr>
                        <a:t>HAC 09</a:t>
                      </a:r>
                      <a:endParaRPr lang="en-US" sz="1600" b="1" i="0" u="none" strike="noStrike" dirty="0">
                        <a:solidFill>
                          <a:srgbClr val="000000"/>
                        </a:solidFill>
                        <a:effectLst/>
                        <a:latin typeface="Calibri" panose="020F0502020204030204" pitchFamily="34" charset="0"/>
                      </a:endParaRPr>
                    </a:p>
                  </a:txBody>
                  <a:tcPr marL="9525" marR="9525" marT="9525" marB="0" anchor="b">
                    <a:solidFill>
                      <a:schemeClr val="bg2">
                        <a:lumMod val="50000"/>
                      </a:schemeClr>
                    </a:solidFill>
                  </a:tcPr>
                </a:tc>
                <a:tc>
                  <a:txBody>
                    <a:bodyPr/>
                    <a:lstStyle/>
                    <a:p>
                      <a:pPr algn="l" fontAlgn="b"/>
                      <a:r>
                        <a:rPr lang="en-US" sz="1600" b="1" u="none" strike="noStrike" dirty="0">
                          <a:effectLst/>
                          <a:latin typeface="Calibri" panose="020F0502020204030204" pitchFamily="34" charset="0"/>
                        </a:rPr>
                        <a:t>MANIFESTATIONS OF POOR GLYCEMIC CONTROL</a:t>
                      </a:r>
                      <a:endParaRPr lang="en-US" sz="1600" b="1" i="0" u="none" strike="noStrike" dirty="0">
                        <a:solidFill>
                          <a:srgbClr val="000000"/>
                        </a:solidFill>
                        <a:effectLst/>
                        <a:latin typeface="Calibri" panose="020F0502020204030204" pitchFamily="34" charset="0"/>
                      </a:endParaRPr>
                    </a:p>
                  </a:txBody>
                  <a:tcPr marL="9525" marR="9525" marT="9525" marB="0" anchor="b">
                    <a:solidFill>
                      <a:schemeClr val="bg2">
                        <a:lumMod val="50000"/>
                      </a:schemeClr>
                    </a:solidFill>
                  </a:tcPr>
                </a:tc>
                <a:extLst>
                  <a:ext uri="{0D108BD9-81ED-4DB2-BD59-A6C34878D82A}">
                    <a16:rowId xmlns:a16="http://schemas.microsoft.com/office/drawing/2014/main" val="10001"/>
                  </a:ext>
                </a:extLst>
              </a:tr>
              <a:tr h="513168">
                <a:tc>
                  <a:txBody>
                    <a:bodyPr/>
                    <a:lstStyle/>
                    <a:p>
                      <a:pPr algn="ctr" fontAlgn="b"/>
                      <a:r>
                        <a:rPr lang="en-US" sz="1600" b="1" u="none" strike="noStrike" dirty="0">
                          <a:effectLst/>
                          <a:latin typeface="Calibri" panose="020F0502020204030204" pitchFamily="34" charset="0"/>
                        </a:rPr>
                        <a:t>SECONDARY DIAGNOSES</a:t>
                      </a:r>
                      <a:endParaRPr lang="en-US" sz="1600" b="1" i="0" u="none" strike="noStrike" dirty="0">
                        <a:solidFill>
                          <a:srgbClr val="000000"/>
                        </a:solidFill>
                        <a:effectLst/>
                        <a:latin typeface="Calibri" panose="020F0502020204030204" pitchFamily="34" charset="0"/>
                      </a:endParaRPr>
                    </a:p>
                  </a:txBody>
                  <a:tcPr marL="9525" marR="9525" marT="9525" marB="0" anchor="b">
                    <a:solidFill>
                      <a:schemeClr val="bg2">
                        <a:lumMod val="50000"/>
                      </a:schemeClr>
                    </a:solidFill>
                  </a:tcPr>
                </a:tc>
                <a:tc>
                  <a:txBody>
                    <a:bodyPr/>
                    <a:lstStyle/>
                    <a:p>
                      <a:pPr algn="l" fontAlgn="b"/>
                      <a:endParaRPr lang="en-US" sz="1600" b="1" i="0" u="none" strike="noStrike" dirty="0">
                        <a:solidFill>
                          <a:srgbClr val="000000"/>
                        </a:solidFill>
                        <a:effectLst/>
                        <a:latin typeface="Calibri" panose="020F0502020204030204" pitchFamily="34" charset="0"/>
                      </a:endParaRPr>
                    </a:p>
                  </a:txBody>
                  <a:tcPr marL="9525" marR="9525" marT="9525" marB="0" anchor="b">
                    <a:solidFill>
                      <a:schemeClr val="bg2">
                        <a:lumMod val="50000"/>
                      </a:schemeClr>
                    </a:solidFill>
                  </a:tcPr>
                </a:tc>
                <a:extLst>
                  <a:ext uri="{0D108BD9-81ED-4DB2-BD59-A6C34878D82A}">
                    <a16:rowId xmlns:a16="http://schemas.microsoft.com/office/drawing/2014/main" val="10002"/>
                  </a:ext>
                </a:extLst>
              </a:tr>
              <a:tr h="293332">
                <a:tc>
                  <a:txBody>
                    <a:bodyPr/>
                    <a:lstStyle/>
                    <a:p>
                      <a:pPr algn="ctr" fontAlgn="b"/>
                      <a:r>
                        <a:rPr lang="en-US" sz="1600" b="1" u="none" strike="noStrike">
                          <a:effectLst/>
                          <a:latin typeface="Calibri" panose="020F0502020204030204" pitchFamily="34" charset="0"/>
                        </a:rPr>
                        <a:t>E0800</a:t>
                      </a:r>
                      <a:endParaRPr lang="en-US" sz="1600" b="1" i="0" u="none" strike="noStrike">
                        <a:solidFill>
                          <a:srgbClr val="000000"/>
                        </a:solidFill>
                        <a:effectLst/>
                        <a:latin typeface="Calibri" panose="020F0502020204030204" pitchFamily="34" charset="0"/>
                      </a:endParaRPr>
                    </a:p>
                  </a:txBody>
                  <a:tcPr marL="9525" marR="9525" marT="9525" marB="0" anchor="b">
                    <a:solidFill>
                      <a:schemeClr val="bg2">
                        <a:lumMod val="50000"/>
                      </a:schemeClr>
                    </a:solidFill>
                  </a:tcPr>
                </a:tc>
                <a:tc>
                  <a:txBody>
                    <a:bodyPr/>
                    <a:lstStyle/>
                    <a:p>
                      <a:pPr algn="l" fontAlgn="b"/>
                      <a:r>
                        <a:rPr lang="en-US" sz="1600" b="1" u="none" strike="noStrike" dirty="0" err="1">
                          <a:effectLst/>
                          <a:latin typeface="Calibri" panose="020F0502020204030204" pitchFamily="34" charset="0"/>
                        </a:rPr>
                        <a:t>Diab</a:t>
                      </a:r>
                      <a:r>
                        <a:rPr lang="en-US" sz="1600" b="1" u="none" strike="noStrike" dirty="0">
                          <a:effectLst/>
                          <a:latin typeface="Calibri" panose="020F0502020204030204" pitchFamily="34" charset="0"/>
                        </a:rPr>
                        <a:t> d/t </a:t>
                      </a:r>
                      <a:r>
                        <a:rPr lang="en-US" sz="1600" b="1" u="none" strike="noStrike" dirty="0" err="1">
                          <a:effectLst/>
                          <a:latin typeface="Calibri" panose="020F0502020204030204" pitchFamily="34" charset="0"/>
                        </a:rPr>
                        <a:t>undrl</a:t>
                      </a:r>
                      <a:r>
                        <a:rPr lang="en-US" sz="1600" b="1" u="none" strike="noStrike" dirty="0">
                          <a:effectLst/>
                          <a:latin typeface="Calibri" panose="020F0502020204030204" pitchFamily="34" charset="0"/>
                        </a:rPr>
                        <a:t> </a:t>
                      </a:r>
                      <a:r>
                        <a:rPr lang="en-US" sz="1600" b="1" u="none" strike="noStrike" dirty="0" err="1">
                          <a:effectLst/>
                          <a:latin typeface="Calibri" panose="020F0502020204030204" pitchFamily="34" charset="0"/>
                        </a:rPr>
                        <a:t>cond</a:t>
                      </a:r>
                      <a:r>
                        <a:rPr lang="en-US" sz="1600" b="1" u="none" strike="noStrike" dirty="0">
                          <a:effectLst/>
                          <a:latin typeface="Calibri" panose="020F0502020204030204" pitchFamily="34" charset="0"/>
                        </a:rPr>
                        <a:t> w </a:t>
                      </a:r>
                      <a:r>
                        <a:rPr lang="en-US" sz="1600" b="1" u="none" strike="noStrike" dirty="0" err="1">
                          <a:effectLst/>
                          <a:latin typeface="Calibri" panose="020F0502020204030204" pitchFamily="34" charset="0"/>
                        </a:rPr>
                        <a:t>hyprosm</a:t>
                      </a:r>
                      <a:r>
                        <a:rPr lang="en-US" sz="1600" b="1" u="none" strike="noStrike" dirty="0">
                          <a:effectLst/>
                          <a:latin typeface="Calibri" panose="020F0502020204030204" pitchFamily="34" charset="0"/>
                        </a:rPr>
                        <a:t> w/o </a:t>
                      </a:r>
                      <a:r>
                        <a:rPr lang="en-US" sz="1600" b="1" u="none" strike="noStrike" dirty="0" err="1">
                          <a:effectLst/>
                          <a:latin typeface="Calibri" panose="020F0502020204030204" pitchFamily="34" charset="0"/>
                        </a:rPr>
                        <a:t>nonket</a:t>
                      </a:r>
                      <a:r>
                        <a:rPr lang="en-US" sz="1600" b="1" u="none" strike="noStrike" dirty="0">
                          <a:effectLst/>
                          <a:latin typeface="Calibri" panose="020F0502020204030204" pitchFamily="34" charset="0"/>
                        </a:rPr>
                        <a:t> </a:t>
                      </a:r>
                      <a:r>
                        <a:rPr lang="en-US" sz="1600" b="1" u="none" strike="noStrike" dirty="0" err="1">
                          <a:effectLst/>
                          <a:latin typeface="Calibri" panose="020F0502020204030204" pitchFamily="34" charset="0"/>
                        </a:rPr>
                        <a:t>hyprgly-hypros</a:t>
                      </a:r>
                      <a:r>
                        <a:rPr lang="en-US" sz="1600" b="1" u="none" strike="noStrike" dirty="0">
                          <a:effectLst/>
                          <a:latin typeface="Calibri" panose="020F0502020204030204" pitchFamily="34" charset="0"/>
                        </a:rPr>
                        <a:t> coma</a:t>
                      </a:r>
                      <a:endParaRPr lang="en-US" sz="1600" b="1" i="0" u="none" strike="noStrike" dirty="0">
                        <a:solidFill>
                          <a:srgbClr val="000000"/>
                        </a:solidFill>
                        <a:effectLst/>
                        <a:latin typeface="Calibri" panose="020F0502020204030204" pitchFamily="34" charset="0"/>
                      </a:endParaRPr>
                    </a:p>
                  </a:txBody>
                  <a:tcPr marL="9525" marR="9525" marT="9525" marB="0" anchor="b">
                    <a:solidFill>
                      <a:schemeClr val="bg2">
                        <a:lumMod val="50000"/>
                      </a:schemeClr>
                    </a:solidFill>
                  </a:tcPr>
                </a:tc>
                <a:extLst>
                  <a:ext uri="{0D108BD9-81ED-4DB2-BD59-A6C34878D82A}">
                    <a16:rowId xmlns:a16="http://schemas.microsoft.com/office/drawing/2014/main" val="10003"/>
                  </a:ext>
                </a:extLst>
              </a:tr>
              <a:tr h="293332">
                <a:tc>
                  <a:txBody>
                    <a:bodyPr/>
                    <a:lstStyle/>
                    <a:p>
                      <a:pPr algn="ctr" fontAlgn="b"/>
                      <a:r>
                        <a:rPr lang="en-US" sz="1600" b="1" u="none" strike="noStrike">
                          <a:effectLst/>
                          <a:latin typeface="Calibri" panose="020F0502020204030204" pitchFamily="34" charset="0"/>
                        </a:rPr>
                        <a:t>E0801</a:t>
                      </a:r>
                      <a:endParaRPr lang="en-US" sz="1600" b="1" i="0" u="none" strike="noStrike">
                        <a:solidFill>
                          <a:srgbClr val="000000"/>
                        </a:solidFill>
                        <a:effectLst/>
                        <a:latin typeface="Calibri" panose="020F0502020204030204" pitchFamily="34" charset="0"/>
                      </a:endParaRPr>
                    </a:p>
                  </a:txBody>
                  <a:tcPr marL="9525" marR="9525" marT="9525" marB="0" anchor="b">
                    <a:solidFill>
                      <a:schemeClr val="bg2">
                        <a:lumMod val="50000"/>
                      </a:schemeClr>
                    </a:solidFill>
                  </a:tcPr>
                </a:tc>
                <a:tc>
                  <a:txBody>
                    <a:bodyPr/>
                    <a:lstStyle/>
                    <a:p>
                      <a:pPr algn="l" fontAlgn="b"/>
                      <a:r>
                        <a:rPr lang="en-US" sz="1600" b="1" u="none" strike="noStrike" dirty="0">
                          <a:effectLst/>
                          <a:latin typeface="Calibri" panose="020F0502020204030204" pitchFamily="34" charset="0"/>
                        </a:rPr>
                        <a:t>Diabetes due to underlying condition w </a:t>
                      </a:r>
                      <a:r>
                        <a:rPr lang="en-US" sz="1600" b="1" u="none" strike="noStrike" dirty="0" err="1">
                          <a:effectLst/>
                          <a:latin typeface="Calibri" panose="020F0502020204030204" pitchFamily="34" charset="0"/>
                        </a:rPr>
                        <a:t>hyprosm</a:t>
                      </a:r>
                      <a:r>
                        <a:rPr lang="en-US" sz="1600" b="1" u="none" strike="noStrike" dirty="0">
                          <a:effectLst/>
                          <a:latin typeface="Calibri" panose="020F0502020204030204" pitchFamily="34" charset="0"/>
                        </a:rPr>
                        <a:t> w coma</a:t>
                      </a:r>
                      <a:endParaRPr lang="en-US" sz="1600" b="1" i="0" u="none" strike="noStrike" dirty="0">
                        <a:solidFill>
                          <a:srgbClr val="000000"/>
                        </a:solidFill>
                        <a:effectLst/>
                        <a:latin typeface="Calibri" panose="020F0502020204030204" pitchFamily="34" charset="0"/>
                      </a:endParaRPr>
                    </a:p>
                  </a:txBody>
                  <a:tcPr marL="9525" marR="9525" marT="9525" marB="0" anchor="b">
                    <a:solidFill>
                      <a:schemeClr val="bg2">
                        <a:lumMod val="50000"/>
                      </a:schemeClr>
                    </a:solidFill>
                  </a:tcPr>
                </a:tc>
                <a:extLst>
                  <a:ext uri="{0D108BD9-81ED-4DB2-BD59-A6C34878D82A}">
                    <a16:rowId xmlns:a16="http://schemas.microsoft.com/office/drawing/2014/main" val="10004"/>
                  </a:ext>
                </a:extLst>
              </a:tr>
              <a:tr h="293332">
                <a:tc>
                  <a:txBody>
                    <a:bodyPr/>
                    <a:lstStyle/>
                    <a:p>
                      <a:pPr algn="ctr" fontAlgn="b"/>
                      <a:r>
                        <a:rPr lang="en-US" sz="1600" b="1" u="none" strike="noStrike">
                          <a:effectLst/>
                          <a:latin typeface="Calibri" panose="020F0502020204030204" pitchFamily="34" charset="0"/>
                        </a:rPr>
                        <a:t>E0810</a:t>
                      </a:r>
                      <a:endParaRPr lang="en-US" sz="1600" b="1" i="0" u="none" strike="noStrike">
                        <a:solidFill>
                          <a:srgbClr val="000000"/>
                        </a:solidFill>
                        <a:effectLst/>
                        <a:latin typeface="Calibri" panose="020F0502020204030204" pitchFamily="34" charset="0"/>
                      </a:endParaRPr>
                    </a:p>
                  </a:txBody>
                  <a:tcPr marL="9525" marR="9525" marT="9525" marB="0" anchor="b">
                    <a:solidFill>
                      <a:schemeClr val="bg2">
                        <a:lumMod val="50000"/>
                      </a:schemeClr>
                    </a:solidFill>
                  </a:tcPr>
                </a:tc>
                <a:tc>
                  <a:txBody>
                    <a:bodyPr/>
                    <a:lstStyle/>
                    <a:p>
                      <a:pPr algn="l" fontAlgn="b"/>
                      <a:r>
                        <a:rPr lang="en-US" sz="1600" b="1" u="none" strike="noStrike" dirty="0">
                          <a:effectLst/>
                          <a:latin typeface="Calibri" panose="020F0502020204030204" pitchFamily="34" charset="0"/>
                        </a:rPr>
                        <a:t>Diabetes due to underlying condition w ketoacidosis w/o coma</a:t>
                      </a:r>
                      <a:endParaRPr lang="en-US" sz="1600" b="1" i="0" u="none" strike="noStrike" dirty="0">
                        <a:solidFill>
                          <a:srgbClr val="000000"/>
                        </a:solidFill>
                        <a:effectLst/>
                        <a:latin typeface="Calibri" panose="020F0502020204030204" pitchFamily="34" charset="0"/>
                      </a:endParaRPr>
                    </a:p>
                  </a:txBody>
                  <a:tcPr marL="9525" marR="9525" marT="9525" marB="0" anchor="b">
                    <a:solidFill>
                      <a:schemeClr val="bg2">
                        <a:lumMod val="50000"/>
                      </a:schemeClr>
                    </a:solidFill>
                  </a:tcPr>
                </a:tc>
                <a:extLst>
                  <a:ext uri="{0D108BD9-81ED-4DB2-BD59-A6C34878D82A}">
                    <a16:rowId xmlns:a16="http://schemas.microsoft.com/office/drawing/2014/main" val="10005"/>
                  </a:ext>
                </a:extLst>
              </a:tr>
              <a:tr h="293332">
                <a:tc>
                  <a:txBody>
                    <a:bodyPr/>
                    <a:lstStyle/>
                    <a:p>
                      <a:pPr algn="ctr" fontAlgn="b"/>
                      <a:r>
                        <a:rPr lang="en-US" sz="1600" b="1" u="none" strike="noStrike">
                          <a:effectLst/>
                          <a:latin typeface="Calibri" panose="020F0502020204030204" pitchFamily="34" charset="0"/>
                        </a:rPr>
                        <a:t>E0900</a:t>
                      </a:r>
                      <a:endParaRPr lang="en-US" sz="1600" b="1" i="0" u="none" strike="noStrike">
                        <a:solidFill>
                          <a:srgbClr val="000000"/>
                        </a:solidFill>
                        <a:effectLst/>
                        <a:latin typeface="Calibri" panose="020F0502020204030204" pitchFamily="34" charset="0"/>
                      </a:endParaRPr>
                    </a:p>
                  </a:txBody>
                  <a:tcPr marL="9525" marR="9525" marT="9525" marB="0" anchor="b">
                    <a:solidFill>
                      <a:schemeClr val="bg2">
                        <a:lumMod val="50000"/>
                      </a:schemeClr>
                    </a:solidFill>
                  </a:tcPr>
                </a:tc>
                <a:tc>
                  <a:txBody>
                    <a:bodyPr/>
                    <a:lstStyle/>
                    <a:p>
                      <a:pPr algn="l" fontAlgn="b"/>
                      <a:r>
                        <a:rPr lang="en-US" sz="1600" b="1" u="none" strike="noStrike" dirty="0">
                          <a:effectLst/>
                          <a:latin typeface="Calibri" panose="020F0502020204030204" pitchFamily="34" charset="0"/>
                        </a:rPr>
                        <a:t>Drug/</a:t>
                      </a:r>
                      <a:r>
                        <a:rPr lang="en-US" sz="1600" b="1" u="none" strike="noStrike" dirty="0" err="1">
                          <a:effectLst/>
                          <a:latin typeface="Calibri" panose="020F0502020204030204" pitchFamily="34" charset="0"/>
                        </a:rPr>
                        <a:t>chem</a:t>
                      </a:r>
                      <a:r>
                        <a:rPr lang="en-US" sz="1600" b="1" u="none" strike="noStrike" dirty="0">
                          <a:effectLst/>
                          <a:latin typeface="Calibri" panose="020F0502020204030204" pitchFamily="34" charset="0"/>
                        </a:rPr>
                        <a:t> </a:t>
                      </a:r>
                      <a:r>
                        <a:rPr lang="en-US" sz="1600" b="1" u="none" strike="noStrike" dirty="0" err="1">
                          <a:effectLst/>
                          <a:latin typeface="Calibri" panose="020F0502020204030204" pitchFamily="34" charset="0"/>
                        </a:rPr>
                        <a:t>diab</a:t>
                      </a:r>
                      <a:r>
                        <a:rPr lang="en-US" sz="1600" b="1" u="none" strike="noStrike" dirty="0">
                          <a:effectLst/>
                          <a:latin typeface="Calibri" panose="020F0502020204030204" pitchFamily="34" charset="0"/>
                        </a:rPr>
                        <a:t> w </a:t>
                      </a:r>
                      <a:r>
                        <a:rPr lang="en-US" sz="1600" b="1" u="none" strike="noStrike" dirty="0" err="1">
                          <a:effectLst/>
                          <a:latin typeface="Calibri" panose="020F0502020204030204" pitchFamily="34" charset="0"/>
                        </a:rPr>
                        <a:t>hyprosm</a:t>
                      </a:r>
                      <a:r>
                        <a:rPr lang="en-US" sz="1600" b="1" u="none" strike="noStrike" dirty="0">
                          <a:effectLst/>
                          <a:latin typeface="Calibri" panose="020F0502020204030204" pitchFamily="34" charset="0"/>
                        </a:rPr>
                        <a:t> w/o </a:t>
                      </a:r>
                      <a:r>
                        <a:rPr lang="en-US" sz="1600" b="1" u="none" strike="noStrike" dirty="0" err="1">
                          <a:effectLst/>
                          <a:latin typeface="Calibri" panose="020F0502020204030204" pitchFamily="34" charset="0"/>
                        </a:rPr>
                        <a:t>nonket</a:t>
                      </a:r>
                      <a:r>
                        <a:rPr lang="en-US" sz="1600" b="1" u="none" strike="noStrike" dirty="0">
                          <a:effectLst/>
                          <a:latin typeface="Calibri" panose="020F0502020204030204" pitchFamily="34" charset="0"/>
                        </a:rPr>
                        <a:t> </a:t>
                      </a:r>
                      <a:r>
                        <a:rPr lang="en-US" sz="1600" b="1" u="none" strike="noStrike" dirty="0" err="1">
                          <a:effectLst/>
                          <a:latin typeface="Calibri" panose="020F0502020204030204" pitchFamily="34" charset="0"/>
                        </a:rPr>
                        <a:t>hyprgly-hypros</a:t>
                      </a:r>
                      <a:r>
                        <a:rPr lang="en-US" sz="1600" b="1" u="none" strike="noStrike" dirty="0">
                          <a:effectLst/>
                          <a:latin typeface="Calibri" panose="020F0502020204030204" pitchFamily="34" charset="0"/>
                        </a:rPr>
                        <a:t> coma</a:t>
                      </a:r>
                      <a:endParaRPr lang="en-US" sz="1600" b="1" i="0" u="none" strike="noStrike" dirty="0">
                        <a:solidFill>
                          <a:srgbClr val="000000"/>
                        </a:solidFill>
                        <a:effectLst/>
                        <a:latin typeface="Calibri" panose="020F0502020204030204" pitchFamily="34" charset="0"/>
                      </a:endParaRPr>
                    </a:p>
                  </a:txBody>
                  <a:tcPr marL="9525" marR="9525" marT="9525" marB="0" anchor="b">
                    <a:solidFill>
                      <a:schemeClr val="bg2">
                        <a:lumMod val="50000"/>
                      </a:schemeClr>
                    </a:solidFill>
                  </a:tcPr>
                </a:tc>
                <a:extLst>
                  <a:ext uri="{0D108BD9-81ED-4DB2-BD59-A6C34878D82A}">
                    <a16:rowId xmlns:a16="http://schemas.microsoft.com/office/drawing/2014/main" val="10006"/>
                  </a:ext>
                </a:extLst>
              </a:tr>
              <a:tr h="293332">
                <a:tc>
                  <a:txBody>
                    <a:bodyPr/>
                    <a:lstStyle/>
                    <a:p>
                      <a:pPr algn="ctr" fontAlgn="b"/>
                      <a:r>
                        <a:rPr lang="en-US" sz="1600" b="1" u="none" strike="noStrike">
                          <a:effectLst/>
                          <a:latin typeface="Calibri" panose="020F0502020204030204" pitchFamily="34" charset="0"/>
                        </a:rPr>
                        <a:t>E0901</a:t>
                      </a:r>
                      <a:endParaRPr lang="en-US" sz="1600" b="1" i="0" u="none" strike="noStrike">
                        <a:solidFill>
                          <a:srgbClr val="000000"/>
                        </a:solidFill>
                        <a:effectLst/>
                        <a:latin typeface="Calibri" panose="020F0502020204030204" pitchFamily="34" charset="0"/>
                      </a:endParaRPr>
                    </a:p>
                  </a:txBody>
                  <a:tcPr marL="9525" marR="9525" marT="9525" marB="0" anchor="b">
                    <a:solidFill>
                      <a:schemeClr val="bg2">
                        <a:lumMod val="50000"/>
                      </a:schemeClr>
                    </a:solidFill>
                  </a:tcPr>
                </a:tc>
                <a:tc>
                  <a:txBody>
                    <a:bodyPr/>
                    <a:lstStyle/>
                    <a:p>
                      <a:pPr algn="l" fontAlgn="b"/>
                      <a:r>
                        <a:rPr lang="en-US" sz="1600" b="1" u="none" strike="noStrike" dirty="0">
                          <a:effectLst/>
                          <a:latin typeface="Calibri" panose="020F0502020204030204" pitchFamily="34" charset="0"/>
                        </a:rPr>
                        <a:t>Drug/</a:t>
                      </a:r>
                      <a:r>
                        <a:rPr lang="en-US" sz="1600" b="1" u="none" strike="noStrike" dirty="0" err="1">
                          <a:effectLst/>
                          <a:latin typeface="Calibri" panose="020F0502020204030204" pitchFamily="34" charset="0"/>
                        </a:rPr>
                        <a:t>chem</a:t>
                      </a:r>
                      <a:r>
                        <a:rPr lang="en-US" sz="1600" b="1" u="none" strike="noStrike" dirty="0">
                          <a:effectLst/>
                          <a:latin typeface="Calibri" panose="020F0502020204030204" pitchFamily="34" charset="0"/>
                        </a:rPr>
                        <a:t> diabetes mellitus w hyperosmolarity w coma</a:t>
                      </a:r>
                      <a:endParaRPr lang="en-US" sz="1600" b="1" i="0" u="none" strike="noStrike" dirty="0">
                        <a:solidFill>
                          <a:srgbClr val="000000"/>
                        </a:solidFill>
                        <a:effectLst/>
                        <a:latin typeface="Calibri" panose="020F0502020204030204" pitchFamily="34" charset="0"/>
                      </a:endParaRPr>
                    </a:p>
                  </a:txBody>
                  <a:tcPr marL="9525" marR="9525" marT="9525" marB="0" anchor="b">
                    <a:solidFill>
                      <a:schemeClr val="bg2">
                        <a:lumMod val="50000"/>
                      </a:schemeClr>
                    </a:solidFill>
                  </a:tcPr>
                </a:tc>
                <a:extLst>
                  <a:ext uri="{0D108BD9-81ED-4DB2-BD59-A6C34878D82A}">
                    <a16:rowId xmlns:a16="http://schemas.microsoft.com/office/drawing/2014/main" val="10007"/>
                  </a:ext>
                </a:extLst>
              </a:tr>
              <a:tr h="293332">
                <a:tc>
                  <a:txBody>
                    <a:bodyPr/>
                    <a:lstStyle/>
                    <a:p>
                      <a:pPr algn="ctr" fontAlgn="b"/>
                      <a:r>
                        <a:rPr lang="en-US" sz="1600" b="1" u="none" strike="noStrike">
                          <a:effectLst/>
                          <a:latin typeface="Calibri" panose="020F0502020204030204" pitchFamily="34" charset="0"/>
                        </a:rPr>
                        <a:t>E0910</a:t>
                      </a:r>
                      <a:endParaRPr lang="en-US" sz="1600" b="1" i="0" u="none" strike="noStrike">
                        <a:solidFill>
                          <a:srgbClr val="000000"/>
                        </a:solidFill>
                        <a:effectLst/>
                        <a:latin typeface="Calibri" panose="020F0502020204030204" pitchFamily="34" charset="0"/>
                      </a:endParaRPr>
                    </a:p>
                  </a:txBody>
                  <a:tcPr marL="9525" marR="9525" marT="9525" marB="0" anchor="b">
                    <a:solidFill>
                      <a:schemeClr val="bg2">
                        <a:lumMod val="50000"/>
                      </a:schemeClr>
                    </a:solidFill>
                  </a:tcPr>
                </a:tc>
                <a:tc>
                  <a:txBody>
                    <a:bodyPr/>
                    <a:lstStyle/>
                    <a:p>
                      <a:pPr algn="l" fontAlgn="b"/>
                      <a:r>
                        <a:rPr lang="en-US" sz="1600" b="1" u="none" strike="noStrike" dirty="0">
                          <a:effectLst/>
                          <a:latin typeface="Calibri" panose="020F0502020204030204" pitchFamily="34" charset="0"/>
                        </a:rPr>
                        <a:t>Drug/</a:t>
                      </a:r>
                      <a:r>
                        <a:rPr lang="en-US" sz="1600" b="1" u="none" strike="noStrike" dirty="0" err="1">
                          <a:effectLst/>
                          <a:latin typeface="Calibri" panose="020F0502020204030204" pitchFamily="34" charset="0"/>
                        </a:rPr>
                        <a:t>chem</a:t>
                      </a:r>
                      <a:r>
                        <a:rPr lang="en-US" sz="1600" b="1" u="none" strike="noStrike" dirty="0">
                          <a:effectLst/>
                          <a:latin typeface="Calibri" panose="020F0502020204030204" pitchFamily="34" charset="0"/>
                        </a:rPr>
                        <a:t> diabetes mellitus w ketoacidosis w/o coma</a:t>
                      </a:r>
                      <a:endParaRPr lang="en-US" sz="1600" b="1" i="0" u="none" strike="noStrike" dirty="0">
                        <a:solidFill>
                          <a:srgbClr val="000000"/>
                        </a:solidFill>
                        <a:effectLst/>
                        <a:latin typeface="Calibri" panose="020F0502020204030204" pitchFamily="34" charset="0"/>
                      </a:endParaRPr>
                    </a:p>
                  </a:txBody>
                  <a:tcPr marL="9525" marR="9525" marT="9525" marB="0" anchor="b">
                    <a:solidFill>
                      <a:schemeClr val="bg2">
                        <a:lumMod val="50000"/>
                      </a:schemeClr>
                    </a:solidFill>
                  </a:tcPr>
                </a:tc>
                <a:extLst>
                  <a:ext uri="{0D108BD9-81ED-4DB2-BD59-A6C34878D82A}">
                    <a16:rowId xmlns:a16="http://schemas.microsoft.com/office/drawing/2014/main" val="10008"/>
                  </a:ext>
                </a:extLst>
              </a:tr>
              <a:tr h="293332">
                <a:tc>
                  <a:txBody>
                    <a:bodyPr/>
                    <a:lstStyle/>
                    <a:p>
                      <a:pPr algn="ctr" fontAlgn="b"/>
                      <a:r>
                        <a:rPr lang="en-US" sz="1600" b="1" u="none" strike="noStrike">
                          <a:effectLst/>
                          <a:latin typeface="Calibri" panose="020F0502020204030204" pitchFamily="34" charset="0"/>
                        </a:rPr>
                        <a:t>E1010</a:t>
                      </a:r>
                      <a:endParaRPr lang="en-US" sz="1600" b="1" i="0" u="none" strike="noStrike">
                        <a:solidFill>
                          <a:srgbClr val="000000"/>
                        </a:solidFill>
                        <a:effectLst/>
                        <a:latin typeface="Calibri" panose="020F0502020204030204" pitchFamily="34" charset="0"/>
                      </a:endParaRPr>
                    </a:p>
                  </a:txBody>
                  <a:tcPr marL="9525" marR="9525" marT="9525" marB="0" anchor="b">
                    <a:solidFill>
                      <a:schemeClr val="bg2">
                        <a:lumMod val="50000"/>
                      </a:schemeClr>
                    </a:solidFill>
                  </a:tcPr>
                </a:tc>
                <a:tc>
                  <a:txBody>
                    <a:bodyPr/>
                    <a:lstStyle/>
                    <a:p>
                      <a:pPr algn="l" fontAlgn="b"/>
                      <a:r>
                        <a:rPr lang="en-US" sz="1600" b="1" u="none" strike="noStrike" dirty="0">
                          <a:effectLst/>
                          <a:latin typeface="Calibri" panose="020F0502020204030204" pitchFamily="34" charset="0"/>
                        </a:rPr>
                        <a:t>Type 1 diabetes mellitus with ketoacidosis without coma</a:t>
                      </a:r>
                      <a:endParaRPr lang="en-US" sz="1600" b="1" i="0" u="none" strike="noStrike" dirty="0">
                        <a:solidFill>
                          <a:srgbClr val="000000"/>
                        </a:solidFill>
                        <a:effectLst/>
                        <a:latin typeface="Calibri" panose="020F0502020204030204" pitchFamily="34" charset="0"/>
                      </a:endParaRPr>
                    </a:p>
                  </a:txBody>
                  <a:tcPr marL="9525" marR="9525" marT="9525" marB="0" anchor="b">
                    <a:solidFill>
                      <a:schemeClr val="bg2">
                        <a:lumMod val="50000"/>
                      </a:schemeClr>
                    </a:solidFill>
                  </a:tcPr>
                </a:tc>
                <a:extLst>
                  <a:ext uri="{0D108BD9-81ED-4DB2-BD59-A6C34878D82A}">
                    <a16:rowId xmlns:a16="http://schemas.microsoft.com/office/drawing/2014/main" val="10009"/>
                  </a:ext>
                </a:extLst>
              </a:tr>
              <a:tr h="293332">
                <a:tc>
                  <a:txBody>
                    <a:bodyPr/>
                    <a:lstStyle/>
                    <a:p>
                      <a:pPr algn="ctr" fontAlgn="b"/>
                      <a:r>
                        <a:rPr lang="en-US" sz="1600" b="1" u="none" strike="noStrike">
                          <a:effectLst/>
                          <a:latin typeface="Calibri" panose="020F0502020204030204" pitchFamily="34" charset="0"/>
                        </a:rPr>
                        <a:t>E1100</a:t>
                      </a:r>
                      <a:endParaRPr lang="en-US" sz="1600" b="1" i="0" u="none" strike="noStrike">
                        <a:solidFill>
                          <a:srgbClr val="000000"/>
                        </a:solidFill>
                        <a:effectLst/>
                        <a:latin typeface="Calibri" panose="020F0502020204030204" pitchFamily="34" charset="0"/>
                      </a:endParaRPr>
                    </a:p>
                  </a:txBody>
                  <a:tcPr marL="9525" marR="9525" marT="9525" marB="0" anchor="b">
                    <a:solidFill>
                      <a:schemeClr val="bg2">
                        <a:lumMod val="50000"/>
                      </a:schemeClr>
                    </a:solidFill>
                  </a:tcPr>
                </a:tc>
                <a:tc>
                  <a:txBody>
                    <a:bodyPr/>
                    <a:lstStyle/>
                    <a:p>
                      <a:pPr algn="l" fontAlgn="b"/>
                      <a:r>
                        <a:rPr lang="en-US" sz="1600" b="1" u="none" strike="noStrike" dirty="0">
                          <a:effectLst/>
                          <a:latin typeface="Calibri" panose="020F0502020204030204" pitchFamily="34" charset="0"/>
                        </a:rPr>
                        <a:t>Type 2 </a:t>
                      </a:r>
                      <a:r>
                        <a:rPr lang="en-US" sz="1600" b="1" u="none" strike="noStrike" dirty="0" err="1">
                          <a:effectLst/>
                          <a:latin typeface="Calibri" panose="020F0502020204030204" pitchFamily="34" charset="0"/>
                        </a:rPr>
                        <a:t>diab</a:t>
                      </a:r>
                      <a:r>
                        <a:rPr lang="en-US" sz="1600" b="1" u="none" strike="noStrike" dirty="0">
                          <a:effectLst/>
                          <a:latin typeface="Calibri" panose="020F0502020204030204" pitchFamily="34" charset="0"/>
                        </a:rPr>
                        <a:t> w </a:t>
                      </a:r>
                      <a:r>
                        <a:rPr lang="en-US" sz="1600" b="1" u="none" strike="noStrike" dirty="0" err="1">
                          <a:effectLst/>
                          <a:latin typeface="Calibri" panose="020F0502020204030204" pitchFamily="34" charset="0"/>
                        </a:rPr>
                        <a:t>hyprosm</a:t>
                      </a:r>
                      <a:r>
                        <a:rPr lang="en-US" sz="1600" b="1" u="none" strike="noStrike" dirty="0">
                          <a:effectLst/>
                          <a:latin typeface="Calibri" panose="020F0502020204030204" pitchFamily="34" charset="0"/>
                        </a:rPr>
                        <a:t> w/o </a:t>
                      </a:r>
                      <a:r>
                        <a:rPr lang="en-US" sz="1600" b="1" u="none" strike="noStrike" dirty="0" err="1">
                          <a:effectLst/>
                          <a:latin typeface="Calibri" panose="020F0502020204030204" pitchFamily="34" charset="0"/>
                        </a:rPr>
                        <a:t>nonket</a:t>
                      </a:r>
                      <a:r>
                        <a:rPr lang="en-US" sz="1600" b="1" u="none" strike="noStrike" dirty="0">
                          <a:effectLst/>
                          <a:latin typeface="Calibri" panose="020F0502020204030204" pitchFamily="34" charset="0"/>
                        </a:rPr>
                        <a:t> </a:t>
                      </a:r>
                      <a:r>
                        <a:rPr lang="en-US" sz="1600" b="1" u="none" strike="noStrike" dirty="0" err="1">
                          <a:effectLst/>
                          <a:latin typeface="Calibri" panose="020F0502020204030204" pitchFamily="34" charset="0"/>
                        </a:rPr>
                        <a:t>hyprgly-hypros</a:t>
                      </a:r>
                      <a:r>
                        <a:rPr lang="en-US" sz="1600" b="1" u="none" strike="noStrike" dirty="0">
                          <a:effectLst/>
                          <a:latin typeface="Calibri" panose="020F0502020204030204" pitchFamily="34" charset="0"/>
                        </a:rPr>
                        <a:t> coma (NKHHC)</a:t>
                      </a:r>
                      <a:endParaRPr lang="en-US" sz="1600" b="1" i="0" u="none" strike="noStrike" dirty="0">
                        <a:solidFill>
                          <a:srgbClr val="000000"/>
                        </a:solidFill>
                        <a:effectLst/>
                        <a:latin typeface="Calibri" panose="020F0502020204030204" pitchFamily="34" charset="0"/>
                      </a:endParaRPr>
                    </a:p>
                  </a:txBody>
                  <a:tcPr marL="9525" marR="9525" marT="9525" marB="0" anchor="b">
                    <a:solidFill>
                      <a:schemeClr val="bg2">
                        <a:lumMod val="50000"/>
                      </a:schemeClr>
                    </a:solidFill>
                  </a:tcPr>
                </a:tc>
                <a:extLst>
                  <a:ext uri="{0D108BD9-81ED-4DB2-BD59-A6C34878D82A}">
                    <a16:rowId xmlns:a16="http://schemas.microsoft.com/office/drawing/2014/main" val="10010"/>
                  </a:ext>
                </a:extLst>
              </a:tr>
              <a:tr h="293332">
                <a:tc>
                  <a:txBody>
                    <a:bodyPr/>
                    <a:lstStyle/>
                    <a:p>
                      <a:pPr algn="ctr" fontAlgn="b"/>
                      <a:r>
                        <a:rPr lang="en-US" sz="1600" b="1" u="none" strike="noStrike">
                          <a:effectLst/>
                          <a:latin typeface="Calibri" panose="020F0502020204030204" pitchFamily="34" charset="0"/>
                        </a:rPr>
                        <a:t>E1101</a:t>
                      </a:r>
                      <a:endParaRPr lang="en-US" sz="1600" b="1" i="0" u="none" strike="noStrike">
                        <a:solidFill>
                          <a:srgbClr val="000000"/>
                        </a:solidFill>
                        <a:effectLst/>
                        <a:latin typeface="Calibri" panose="020F0502020204030204" pitchFamily="34" charset="0"/>
                      </a:endParaRPr>
                    </a:p>
                  </a:txBody>
                  <a:tcPr marL="9525" marR="9525" marT="9525" marB="0" anchor="b">
                    <a:solidFill>
                      <a:schemeClr val="bg2">
                        <a:lumMod val="50000"/>
                      </a:schemeClr>
                    </a:solidFill>
                  </a:tcPr>
                </a:tc>
                <a:tc>
                  <a:txBody>
                    <a:bodyPr/>
                    <a:lstStyle/>
                    <a:p>
                      <a:pPr algn="l" fontAlgn="b"/>
                      <a:r>
                        <a:rPr lang="en-US" sz="1600" b="1" u="none" strike="noStrike" dirty="0">
                          <a:effectLst/>
                          <a:latin typeface="Calibri" panose="020F0502020204030204" pitchFamily="34" charset="0"/>
                        </a:rPr>
                        <a:t>Type 2 diabetes mellitus with hyperosmolarity with coma</a:t>
                      </a:r>
                      <a:endParaRPr lang="en-US" sz="1600" b="1" i="0" u="none" strike="noStrike" dirty="0">
                        <a:solidFill>
                          <a:srgbClr val="000000"/>
                        </a:solidFill>
                        <a:effectLst/>
                        <a:latin typeface="Calibri" panose="020F0502020204030204" pitchFamily="34" charset="0"/>
                      </a:endParaRPr>
                    </a:p>
                  </a:txBody>
                  <a:tcPr marL="9525" marR="9525" marT="9525" marB="0" anchor="b">
                    <a:solidFill>
                      <a:schemeClr val="bg2">
                        <a:lumMod val="50000"/>
                      </a:schemeClr>
                    </a:solidFill>
                  </a:tcPr>
                </a:tc>
                <a:extLst>
                  <a:ext uri="{0D108BD9-81ED-4DB2-BD59-A6C34878D82A}">
                    <a16:rowId xmlns:a16="http://schemas.microsoft.com/office/drawing/2014/main" val="10011"/>
                  </a:ext>
                </a:extLst>
              </a:tr>
              <a:tr h="293332">
                <a:tc>
                  <a:txBody>
                    <a:bodyPr/>
                    <a:lstStyle/>
                    <a:p>
                      <a:pPr algn="ctr" fontAlgn="b"/>
                      <a:r>
                        <a:rPr lang="en-US" sz="1600" b="1" u="none" strike="noStrike">
                          <a:effectLst/>
                          <a:latin typeface="Calibri" panose="020F0502020204030204" pitchFamily="34" charset="0"/>
                        </a:rPr>
                        <a:t>E1300</a:t>
                      </a:r>
                      <a:endParaRPr lang="en-US" sz="1600" b="1" i="0" u="none" strike="noStrike">
                        <a:solidFill>
                          <a:srgbClr val="000000"/>
                        </a:solidFill>
                        <a:effectLst/>
                        <a:latin typeface="Calibri" panose="020F0502020204030204" pitchFamily="34" charset="0"/>
                      </a:endParaRPr>
                    </a:p>
                  </a:txBody>
                  <a:tcPr marL="9525" marR="9525" marT="9525" marB="0" anchor="b">
                    <a:solidFill>
                      <a:schemeClr val="bg2">
                        <a:lumMod val="50000"/>
                      </a:schemeClr>
                    </a:solidFill>
                  </a:tcPr>
                </a:tc>
                <a:tc>
                  <a:txBody>
                    <a:bodyPr/>
                    <a:lstStyle/>
                    <a:p>
                      <a:pPr algn="l" fontAlgn="b"/>
                      <a:r>
                        <a:rPr lang="en-US" sz="1600" b="1" u="none" strike="noStrike" dirty="0" err="1">
                          <a:effectLst/>
                          <a:latin typeface="Calibri" panose="020F0502020204030204" pitchFamily="34" charset="0"/>
                        </a:rPr>
                        <a:t>Oth</a:t>
                      </a:r>
                      <a:r>
                        <a:rPr lang="en-US" sz="1600" b="1" u="none" strike="noStrike" dirty="0">
                          <a:effectLst/>
                          <a:latin typeface="Calibri" panose="020F0502020204030204" pitchFamily="34" charset="0"/>
                        </a:rPr>
                        <a:t> </a:t>
                      </a:r>
                      <a:r>
                        <a:rPr lang="en-US" sz="1600" b="1" u="none" strike="noStrike" dirty="0" err="1">
                          <a:effectLst/>
                          <a:latin typeface="Calibri" panose="020F0502020204030204" pitchFamily="34" charset="0"/>
                        </a:rPr>
                        <a:t>diab</a:t>
                      </a:r>
                      <a:r>
                        <a:rPr lang="en-US" sz="1600" b="1" u="none" strike="noStrike" dirty="0">
                          <a:effectLst/>
                          <a:latin typeface="Calibri" panose="020F0502020204030204" pitchFamily="34" charset="0"/>
                        </a:rPr>
                        <a:t> w </a:t>
                      </a:r>
                      <a:r>
                        <a:rPr lang="en-US" sz="1600" b="1" u="none" strike="noStrike" dirty="0" err="1">
                          <a:effectLst/>
                          <a:latin typeface="Calibri" panose="020F0502020204030204" pitchFamily="34" charset="0"/>
                        </a:rPr>
                        <a:t>hyprosm</a:t>
                      </a:r>
                      <a:r>
                        <a:rPr lang="en-US" sz="1600" b="1" u="none" strike="noStrike" dirty="0">
                          <a:effectLst/>
                          <a:latin typeface="Calibri" panose="020F0502020204030204" pitchFamily="34" charset="0"/>
                        </a:rPr>
                        <a:t> w/o </a:t>
                      </a:r>
                      <a:r>
                        <a:rPr lang="en-US" sz="1600" b="1" u="none" strike="noStrike" dirty="0" err="1">
                          <a:effectLst/>
                          <a:latin typeface="Calibri" panose="020F0502020204030204" pitchFamily="34" charset="0"/>
                        </a:rPr>
                        <a:t>nonket</a:t>
                      </a:r>
                      <a:r>
                        <a:rPr lang="en-US" sz="1600" b="1" u="none" strike="noStrike" dirty="0">
                          <a:effectLst/>
                          <a:latin typeface="Calibri" panose="020F0502020204030204" pitchFamily="34" charset="0"/>
                        </a:rPr>
                        <a:t> </a:t>
                      </a:r>
                      <a:r>
                        <a:rPr lang="en-US" sz="1600" b="1" u="none" strike="noStrike" dirty="0" err="1">
                          <a:effectLst/>
                          <a:latin typeface="Calibri" panose="020F0502020204030204" pitchFamily="34" charset="0"/>
                        </a:rPr>
                        <a:t>hyprgly-hypros</a:t>
                      </a:r>
                      <a:r>
                        <a:rPr lang="en-US" sz="1600" b="1" u="none" strike="noStrike" dirty="0">
                          <a:effectLst/>
                          <a:latin typeface="Calibri" panose="020F0502020204030204" pitchFamily="34" charset="0"/>
                        </a:rPr>
                        <a:t> coma (NKHHC)</a:t>
                      </a:r>
                      <a:endParaRPr lang="en-US" sz="1600" b="1" i="0" u="none" strike="noStrike" dirty="0">
                        <a:solidFill>
                          <a:srgbClr val="000000"/>
                        </a:solidFill>
                        <a:effectLst/>
                        <a:latin typeface="Calibri" panose="020F0502020204030204" pitchFamily="34" charset="0"/>
                      </a:endParaRPr>
                    </a:p>
                  </a:txBody>
                  <a:tcPr marL="9525" marR="9525" marT="9525" marB="0" anchor="b">
                    <a:solidFill>
                      <a:schemeClr val="bg2">
                        <a:lumMod val="50000"/>
                      </a:schemeClr>
                    </a:solidFill>
                  </a:tcPr>
                </a:tc>
                <a:extLst>
                  <a:ext uri="{0D108BD9-81ED-4DB2-BD59-A6C34878D82A}">
                    <a16:rowId xmlns:a16="http://schemas.microsoft.com/office/drawing/2014/main" val="10012"/>
                  </a:ext>
                </a:extLst>
              </a:tr>
              <a:tr h="293332">
                <a:tc>
                  <a:txBody>
                    <a:bodyPr/>
                    <a:lstStyle/>
                    <a:p>
                      <a:pPr algn="ctr" fontAlgn="b"/>
                      <a:r>
                        <a:rPr lang="en-US" sz="1600" b="1" u="none" strike="noStrike">
                          <a:effectLst/>
                          <a:latin typeface="Calibri" panose="020F0502020204030204" pitchFamily="34" charset="0"/>
                        </a:rPr>
                        <a:t>E1301</a:t>
                      </a:r>
                      <a:endParaRPr lang="en-US" sz="1600" b="1" i="0" u="none" strike="noStrike">
                        <a:solidFill>
                          <a:srgbClr val="000000"/>
                        </a:solidFill>
                        <a:effectLst/>
                        <a:latin typeface="Calibri" panose="020F0502020204030204" pitchFamily="34" charset="0"/>
                      </a:endParaRPr>
                    </a:p>
                  </a:txBody>
                  <a:tcPr marL="9525" marR="9525" marT="9525" marB="0" anchor="b">
                    <a:solidFill>
                      <a:schemeClr val="bg2">
                        <a:lumMod val="50000"/>
                      </a:schemeClr>
                    </a:solidFill>
                  </a:tcPr>
                </a:tc>
                <a:tc>
                  <a:txBody>
                    <a:bodyPr/>
                    <a:lstStyle/>
                    <a:p>
                      <a:pPr algn="l" fontAlgn="b"/>
                      <a:r>
                        <a:rPr lang="en-US" sz="1600" b="1" u="none" strike="noStrike" dirty="0" err="1">
                          <a:effectLst/>
                          <a:latin typeface="Calibri" panose="020F0502020204030204" pitchFamily="34" charset="0"/>
                        </a:rPr>
                        <a:t>Oth</a:t>
                      </a:r>
                      <a:r>
                        <a:rPr lang="en-US" sz="1600" b="1" u="none" strike="noStrike" dirty="0">
                          <a:effectLst/>
                          <a:latin typeface="Calibri" panose="020F0502020204030204" pitchFamily="34" charset="0"/>
                        </a:rPr>
                        <a:t> diabetes mellitus with hyperosmolarity with coma</a:t>
                      </a:r>
                      <a:endParaRPr lang="en-US" sz="1600" b="1" i="0" u="none" strike="noStrike" dirty="0">
                        <a:solidFill>
                          <a:srgbClr val="000000"/>
                        </a:solidFill>
                        <a:effectLst/>
                        <a:latin typeface="Calibri" panose="020F0502020204030204" pitchFamily="34" charset="0"/>
                      </a:endParaRPr>
                    </a:p>
                  </a:txBody>
                  <a:tcPr marL="9525" marR="9525" marT="9525" marB="0" anchor="b">
                    <a:solidFill>
                      <a:schemeClr val="bg2">
                        <a:lumMod val="50000"/>
                      </a:schemeClr>
                    </a:solidFill>
                  </a:tcPr>
                </a:tc>
                <a:extLst>
                  <a:ext uri="{0D108BD9-81ED-4DB2-BD59-A6C34878D82A}">
                    <a16:rowId xmlns:a16="http://schemas.microsoft.com/office/drawing/2014/main" val="10013"/>
                  </a:ext>
                </a:extLst>
              </a:tr>
              <a:tr h="293332">
                <a:tc>
                  <a:txBody>
                    <a:bodyPr/>
                    <a:lstStyle/>
                    <a:p>
                      <a:pPr algn="ctr" fontAlgn="b"/>
                      <a:r>
                        <a:rPr lang="en-US" sz="1600" b="1" u="none" strike="noStrike">
                          <a:effectLst/>
                          <a:latin typeface="Calibri" panose="020F0502020204030204" pitchFamily="34" charset="0"/>
                        </a:rPr>
                        <a:t>E1310</a:t>
                      </a:r>
                      <a:endParaRPr lang="en-US" sz="1600" b="1" i="0" u="none" strike="noStrike">
                        <a:solidFill>
                          <a:srgbClr val="000000"/>
                        </a:solidFill>
                        <a:effectLst/>
                        <a:latin typeface="Calibri" panose="020F0502020204030204" pitchFamily="34" charset="0"/>
                      </a:endParaRPr>
                    </a:p>
                  </a:txBody>
                  <a:tcPr marL="9525" marR="9525" marT="9525" marB="0" anchor="b">
                    <a:solidFill>
                      <a:schemeClr val="bg2">
                        <a:lumMod val="50000"/>
                      </a:schemeClr>
                    </a:solidFill>
                  </a:tcPr>
                </a:tc>
                <a:tc>
                  <a:txBody>
                    <a:bodyPr/>
                    <a:lstStyle/>
                    <a:p>
                      <a:pPr algn="l" fontAlgn="b"/>
                      <a:r>
                        <a:rPr lang="en-US" sz="1600" b="1" u="none" strike="noStrike" dirty="0" err="1">
                          <a:effectLst/>
                          <a:latin typeface="Calibri" panose="020F0502020204030204" pitchFamily="34" charset="0"/>
                        </a:rPr>
                        <a:t>Oth</a:t>
                      </a:r>
                      <a:r>
                        <a:rPr lang="en-US" sz="1600" b="1" u="none" strike="noStrike" dirty="0">
                          <a:effectLst/>
                          <a:latin typeface="Calibri" panose="020F0502020204030204" pitchFamily="34" charset="0"/>
                        </a:rPr>
                        <a:t> diabetes mellitus with ketoacidosis without coma</a:t>
                      </a:r>
                      <a:endParaRPr lang="en-US" sz="1600" b="1" i="0" u="none" strike="noStrike" dirty="0">
                        <a:solidFill>
                          <a:srgbClr val="000000"/>
                        </a:solidFill>
                        <a:effectLst/>
                        <a:latin typeface="Calibri" panose="020F0502020204030204" pitchFamily="34" charset="0"/>
                      </a:endParaRPr>
                    </a:p>
                  </a:txBody>
                  <a:tcPr marL="9525" marR="9525" marT="9525" marB="0" anchor="b">
                    <a:solidFill>
                      <a:schemeClr val="bg2">
                        <a:lumMod val="50000"/>
                      </a:schemeClr>
                    </a:solidFill>
                  </a:tcPr>
                </a:tc>
                <a:extLst>
                  <a:ext uri="{0D108BD9-81ED-4DB2-BD59-A6C34878D82A}">
                    <a16:rowId xmlns:a16="http://schemas.microsoft.com/office/drawing/2014/main" val="10014"/>
                  </a:ext>
                </a:extLst>
              </a:tr>
              <a:tr h="293332">
                <a:tc>
                  <a:txBody>
                    <a:bodyPr/>
                    <a:lstStyle/>
                    <a:p>
                      <a:pPr algn="ctr" fontAlgn="b"/>
                      <a:r>
                        <a:rPr lang="en-US" sz="1600" b="1" u="none" strike="noStrike">
                          <a:effectLst/>
                          <a:latin typeface="Calibri" panose="020F0502020204030204" pitchFamily="34" charset="0"/>
                        </a:rPr>
                        <a:t>E15</a:t>
                      </a:r>
                      <a:endParaRPr lang="en-US" sz="1600" b="1" i="0" u="none" strike="noStrike">
                        <a:solidFill>
                          <a:srgbClr val="000000"/>
                        </a:solidFill>
                        <a:effectLst/>
                        <a:latin typeface="Calibri" panose="020F0502020204030204" pitchFamily="34" charset="0"/>
                      </a:endParaRPr>
                    </a:p>
                  </a:txBody>
                  <a:tcPr marL="9525" marR="9525" marT="9525" marB="0" anchor="b">
                    <a:solidFill>
                      <a:schemeClr val="bg2">
                        <a:lumMod val="50000"/>
                      </a:schemeClr>
                    </a:solidFill>
                  </a:tcPr>
                </a:tc>
                <a:tc>
                  <a:txBody>
                    <a:bodyPr/>
                    <a:lstStyle/>
                    <a:p>
                      <a:pPr algn="l" fontAlgn="b"/>
                      <a:r>
                        <a:rPr lang="en-US" sz="1600" b="1" u="none" strike="noStrike" dirty="0">
                          <a:effectLst/>
                          <a:latin typeface="Calibri" panose="020F0502020204030204" pitchFamily="34" charset="0"/>
                        </a:rPr>
                        <a:t>Nondiabetic hypoglycemic coma</a:t>
                      </a:r>
                      <a:endParaRPr lang="en-US" sz="1600" b="1" i="0" u="none" strike="noStrike" dirty="0">
                        <a:solidFill>
                          <a:srgbClr val="000000"/>
                        </a:solidFill>
                        <a:effectLst/>
                        <a:latin typeface="Calibri" panose="020F0502020204030204" pitchFamily="34" charset="0"/>
                      </a:endParaRPr>
                    </a:p>
                  </a:txBody>
                  <a:tcPr marL="9525" marR="9525" marT="9525" marB="0" anchor="b">
                    <a:solidFill>
                      <a:schemeClr val="bg2">
                        <a:lumMod val="50000"/>
                      </a:schemeClr>
                    </a:solidFill>
                  </a:tcPr>
                </a:tc>
                <a:extLst>
                  <a:ext uri="{0D108BD9-81ED-4DB2-BD59-A6C34878D82A}">
                    <a16:rowId xmlns:a16="http://schemas.microsoft.com/office/drawing/2014/main" val="10015"/>
                  </a:ext>
                </a:extLst>
              </a:tr>
            </a:tbl>
          </a:graphicData>
        </a:graphic>
      </p:graphicFrame>
      <p:sp>
        <p:nvSpPr>
          <p:cNvPr id="5" name="Title 1"/>
          <p:cNvSpPr>
            <a:spLocks noGrp="1"/>
          </p:cNvSpPr>
          <p:nvPr>
            <p:ph type="title"/>
          </p:nvPr>
        </p:nvSpPr>
        <p:spPr>
          <a:xfrm>
            <a:off x="2519363" y="159586"/>
            <a:ext cx="7378700" cy="827004"/>
          </a:xfrm>
          <a:ln>
            <a:solidFill>
              <a:schemeClr val="accent1"/>
            </a:solidFill>
          </a:ln>
        </p:spPr>
        <p:txBody>
          <a:bodyPr>
            <a:normAutofit/>
          </a:bodyPr>
          <a:lstStyle/>
          <a:p>
            <a:pPr algn="ctr"/>
            <a:r>
              <a:rPr lang="en-US" sz="4000" dirty="0">
                <a:latin typeface="Calibri" panose="020F0502020204030204" pitchFamily="34" charset="0"/>
              </a:rPr>
              <a:t>Poor Glycemic Control </a:t>
            </a:r>
          </a:p>
        </p:txBody>
      </p:sp>
    </p:spTree>
    <p:extLst>
      <p:ext uri="{BB962C8B-B14F-4D97-AF65-F5344CB8AC3E}">
        <p14:creationId xmlns:p14="http://schemas.microsoft.com/office/powerpoint/2010/main" val="323487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399" y="1260390"/>
            <a:ext cx="6650681" cy="3599935"/>
          </a:xfrm>
          <a:solidFill>
            <a:schemeClr val="accent1">
              <a:lumMod val="75000"/>
            </a:schemeClr>
          </a:solidFill>
        </p:spPr>
        <p:txBody>
          <a:bodyPr>
            <a:normAutofit fontScale="90000"/>
          </a:bodyPr>
          <a:lstStyle/>
          <a:p>
            <a:pPr algn="l"/>
            <a:br>
              <a:rPr lang="en-US" sz="4000" dirty="0">
                <a:solidFill>
                  <a:schemeClr val="bg1"/>
                </a:solidFill>
                <a:latin typeface="Calibri" panose="020F0502020204030204" pitchFamily="34" charset="0"/>
              </a:rPr>
            </a:br>
            <a:br>
              <a:rPr lang="en-US" sz="4000" dirty="0">
                <a:solidFill>
                  <a:schemeClr val="bg1"/>
                </a:solidFill>
                <a:latin typeface="Calibri" panose="020F0502020204030204" pitchFamily="34" charset="0"/>
              </a:rPr>
            </a:br>
            <a:br>
              <a:rPr lang="en-US" sz="4000" dirty="0">
                <a:solidFill>
                  <a:schemeClr val="bg1"/>
                </a:solidFill>
                <a:latin typeface="Calibri" panose="020F0502020204030204" pitchFamily="34" charset="0"/>
              </a:rPr>
            </a:br>
            <a:r>
              <a:rPr lang="en-US" sz="4000" dirty="0">
                <a:solidFill>
                  <a:schemeClr val="bg1"/>
                </a:solidFill>
                <a:latin typeface="Calibri" panose="020F0502020204030204" pitchFamily="34" charset="0"/>
              </a:rPr>
              <a:t>Q. If a patient has more than one episode of the Poor Glycemic PAE conditions, do I report every episode?</a:t>
            </a:r>
            <a:br>
              <a:rPr lang="en-US" sz="4000" dirty="0">
                <a:solidFill>
                  <a:schemeClr val="bg1"/>
                </a:solidFill>
                <a:latin typeface="Calibri" panose="020F0502020204030204" pitchFamily="34" charset="0"/>
              </a:rPr>
            </a:br>
            <a:br>
              <a:rPr lang="en-US" sz="4000" dirty="0">
                <a:solidFill>
                  <a:schemeClr val="bg1"/>
                </a:solidFill>
                <a:latin typeface="Calibri" panose="020F0502020204030204" pitchFamily="34" charset="0"/>
              </a:rPr>
            </a:br>
            <a:r>
              <a:rPr lang="en-US" sz="4000" dirty="0">
                <a:solidFill>
                  <a:schemeClr val="bg1"/>
                </a:solidFill>
                <a:latin typeface="Calibri" panose="020F0502020204030204" pitchFamily="34" charset="0"/>
              </a:rPr>
              <a:t>A. Yes, report each episode.</a:t>
            </a:r>
            <a:br>
              <a:rPr lang="en-US" sz="4000" dirty="0">
                <a:solidFill>
                  <a:schemeClr val="bg1"/>
                </a:solidFill>
                <a:latin typeface="Calibri" panose="020F0502020204030204" pitchFamily="34" charset="0"/>
              </a:rPr>
            </a:br>
            <a:br>
              <a:rPr lang="en-US" b="1" dirty="0">
                <a:solidFill>
                  <a:schemeClr val="bg1"/>
                </a:solidFill>
              </a:rPr>
            </a:br>
            <a:endParaRPr lang="en-US" dirty="0"/>
          </a:p>
        </p:txBody>
      </p:sp>
      <p:sp>
        <p:nvSpPr>
          <p:cNvPr id="3" name="Title 1"/>
          <p:cNvSpPr txBox="1">
            <a:spLocks/>
          </p:cNvSpPr>
          <p:nvPr/>
        </p:nvSpPr>
        <p:spPr>
          <a:xfrm>
            <a:off x="1422401" y="76200"/>
            <a:ext cx="6650680" cy="1066800"/>
          </a:xfrm>
          <a:prstGeom prst="rect">
            <a:avLst/>
          </a:prstGeom>
          <a:ln>
            <a:solidFill>
              <a:schemeClr val="accent1"/>
            </a:solidFill>
          </a:ln>
        </p:spPr>
        <p:txBody>
          <a:bodyPr vert="horz" lIns="91440" tIns="45720" rIns="91440" bIns="45720" rtlCol="0" anchor="ctr">
            <a:normAutofit/>
          </a:bodyPr>
          <a:lstStyle>
            <a:lvl1pPr marL="0" indent="0" algn="ctr" defTabSz="914400" rtl="0" eaLnBrk="1" latinLnBrk="0" hangingPunct="1">
              <a:lnSpc>
                <a:spcPct val="90000"/>
              </a:lnSpc>
              <a:spcBef>
                <a:spcPct val="0"/>
              </a:spcBef>
              <a:buFont typeface="Arial" pitchFamily="34" charset="0"/>
              <a:buNone/>
              <a:defRPr sz="6000" kern="1200">
                <a:solidFill>
                  <a:schemeClr val="tx1"/>
                </a:solidFill>
                <a:latin typeface="+mj-lt"/>
                <a:ea typeface="+mj-ea"/>
                <a:cs typeface="+mj-cs"/>
              </a:defRPr>
            </a:lvl1pPr>
          </a:lstStyle>
          <a:p>
            <a:r>
              <a:rPr lang="en-US" sz="4000" dirty="0">
                <a:latin typeface="Calibri" panose="020F0502020204030204" pitchFamily="34" charset="0"/>
              </a:rPr>
              <a:t>Poor Glycemic Control Q&amp;A</a:t>
            </a:r>
          </a:p>
        </p:txBody>
      </p:sp>
    </p:spTree>
    <p:extLst>
      <p:ext uri="{BB962C8B-B14F-4D97-AF65-F5344CB8AC3E}">
        <p14:creationId xmlns:p14="http://schemas.microsoft.com/office/powerpoint/2010/main" val="318797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PAE Resources Updated </a:t>
            </a:r>
          </a:p>
        </p:txBody>
      </p:sp>
      <p:sp>
        <p:nvSpPr>
          <p:cNvPr id="3" name="Slide Number Placeholder 2"/>
          <p:cNvSpPr>
            <a:spLocks noGrp="1"/>
          </p:cNvSpPr>
          <p:nvPr>
            <p:ph type="sldNum" sz="quarter" idx="10"/>
          </p:nvPr>
        </p:nvSpPr>
        <p:spPr/>
        <p:txBody>
          <a:bodyPr/>
          <a:lstStyle/>
          <a:p>
            <a:pPr>
              <a:defRPr/>
            </a:pPr>
            <a:fld id="{43E48917-300D-49A0-953B-DDE1098BAA08}" type="slidenum">
              <a:rPr lang="en-US" smtClean="0">
                <a:solidFill>
                  <a:srgbClr val="000000"/>
                </a:solidFill>
              </a:rPr>
              <a:pPr>
                <a:defRPr/>
              </a:pPr>
              <a:t>42</a:t>
            </a:fld>
            <a:endParaRPr lang="en-US" dirty="0">
              <a:solidFill>
                <a:srgbClr val="000000"/>
              </a:solidFill>
            </a:endParaRPr>
          </a:p>
        </p:txBody>
      </p:sp>
      <p:pic>
        <p:nvPicPr>
          <p:cNvPr id="5" name="Picture 4"/>
          <p:cNvPicPr>
            <a:picLocks noChangeAspect="1"/>
          </p:cNvPicPr>
          <p:nvPr/>
        </p:nvPicPr>
        <p:blipFill>
          <a:blip r:embed="rId3"/>
          <a:stretch>
            <a:fillRect/>
          </a:stretch>
        </p:blipFill>
        <p:spPr>
          <a:xfrm>
            <a:off x="1326293" y="325394"/>
            <a:ext cx="9144000" cy="5791200"/>
          </a:xfrm>
          <a:prstGeom prst="rect">
            <a:avLst/>
          </a:prstGeom>
          <a:ln w="12700">
            <a:solidFill>
              <a:schemeClr val="tx1"/>
            </a:solidFill>
          </a:ln>
        </p:spPr>
      </p:pic>
    </p:spTree>
    <p:extLst>
      <p:ext uri="{BB962C8B-B14F-4D97-AF65-F5344CB8AC3E}">
        <p14:creationId xmlns:p14="http://schemas.microsoft.com/office/powerpoint/2010/main" val="252294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2454" y="-247135"/>
            <a:ext cx="8077200" cy="1342767"/>
          </a:xfrm>
        </p:spPr>
        <p:txBody>
          <a:bodyPr/>
          <a:lstStyle/>
          <a:p>
            <a:r>
              <a:rPr lang="en-US" sz="4000" dirty="0">
                <a:latin typeface="Comic Sans MS" panose="030F0702030302020204" pitchFamily="66" charset="0"/>
              </a:rPr>
              <a:t>TxHSN Reporting Schedule</a:t>
            </a:r>
            <a:endParaRPr lang="en-US" sz="4000" dirty="0"/>
          </a:p>
        </p:txBody>
      </p:sp>
      <p:sp>
        <p:nvSpPr>
          <p:cNvPr id="3" name="Slide Number Placeholder 2"/>
          <p:cNvSpPr>
            <a:spLocks noGrp="1"/>
          </p:cNvSpPr>
          <p:nvPr>
            <p:ph type="sldNum" sz="quarter" idx="10"/>
          </p:nvPr>
        </p:nvSpPr>
        <p:spPr/>
        <p:txBody>
          <a:bodyPr/>
          <a:lstStyle/>
          <a:p>
            <a:pPr>
              <a:defRPr/>
            </a:pPr>
            <a:fld id="{43E48917-300D-49A0-953B-DDE1098BAA08}" type="slidenum">
              <a:rPr lang="en-US" smtClean="0">
                <a:solidFill>
                  <a:srgbClr val="000000"/>
                </a:solidFill>
              </a:rPr>
              <a:pPr>
                <a:defRPr/>
              </a:pPr>
              <a:t>43</a:t>
            </a:fld>
            <a:endParaRPr lang="en-US" dirty="0">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019738540"/>
              </p:ext>
            </p:extLst>
          </p:nvPr>
        </p:nvGraphicFramePr>
        <p:xfrm>
          <a:off x="1542537" y="685798"/>
          <a:ext cx="8991598" cy="5867402"/>
        </p:xfrm>
        <a:graphic>
          <a:graphicData uri="http://schemas.openxmlformats.org/drawingml/2006/table">
            <a:tbl>
              <a:tblPr/>
              <a:tblGrid>
                <a:gridCol w="4059294">
                  <a:extLst>
                    <a:ext uri="{9D8B030D-6E8A-4147-A177-3AD203B41FA5}">
                      <a16:colId xmlns:a16="http://schemas.microsoft.com/office/drawing/2014/main" val="20000"/>
                    </a:ext>
                  </a:extLst>
                </a:gridCol>
                <a:gridCol w="1311190">
                  <a:extLst>
                    <a:ext uri="{9D8B030D-6E8A-4147-A177-3AD203B41FA5}">
                      <a16:colId xmlns:a16="http://schemas.microsoft.com/office/drawing/2014/main" val="20001"/>
                    </a:ext>
                  </a:extLst>
                </a:gridCol>
                <a:gridCol w="1127725">
                  <a:extLst>
                    <a:ext uri="{9D8B030D-6E8A-4147-A177-3AD203B41FA5}">
                      <a16:colId xmlns:a16="http://schemas.microsoft.com/office/drawing/2014/main" val="20002"/>
                    </a:ext>
                  </a:extLst>
                </a:gridCol>
                <a:gridCol w="119089">
                  <a:extLst>
                    <a:ext uri="{9D8B030D-6E8A-4147-A177-3AD203B41FA5}">
                      <a16:colId xmlns:a16="http://schemas.microsoft.com/office/drawing/2014/main" val="20003"/>
                    </a:ext>
                  </a:extLst>
                </a:gridCol>
                <a:gridCol w="1138289">
                  <a:extLst>
                    <a:ext uri="{9D8B030D-6E8A-4147-A177-3AD203B41FA5}">
                      <a16:colId xmlns:a16="http://schemas.microsoft.com/office/drawing/2014/main" val="20004"/>
                    </a:ext>
                  </a:extLst>
                </a:gridCol>
                <a:gridCol w="1236011">
                  <a:extLst>
                    <a:ext uri="{9D8B030D-6E8A-4147-A177-3AD203B41FA5}">
                      <a16:colId xmlns:a16="http://schemas.microsoft.com/office/drawing/2014/main" val="20005"/>
                    </a:ext>
                  </a:extLst>
                </a:gridCol>
              </a:tblGrid>
              <a:tr h="6468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cs typeface="Arial" charset="0"/>
                        </a:rPr>
                        <a:t>Reporting Quarter</a:t>
                      </a:r>
                      <a:endParaRPr kumimoji="0" lang="en-US" sz="1800" b="0" i="0" u="none" strike="noStrike" cap="none" normalizeH="0" baseline="0" dirty="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Q1: Jan 1  – Mar 31</a:t>
                      </a:r>
                      <a:endParaRPr kumimoji="0" lang="en-US" sz="1600" b="0" i="0" u="none" strike="noStrike" cap="none" normalizeH="0" baseline="0" dirty="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H1: Jan 1 – June 30</a:t>
                      </a:r>
                      <a:endParaRPr kumimoji="0" lang="en-US" sz="1600" b="0" i="0" u="none" strike="noStrike" cap="none" normalizeH="0" baseline="0" dirty="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Q3: July 1 – Sept 30</a:t>
                      </a:r>
                      <a:endParaRPr kumimoji="0" lang="en-US" sz="1600" b="0" i="0" u="none" strike="noStrike" cap="none" normalizeH="0" baseline="0" dirty="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H2: July 1 – Dec 31</a:t>
                      </a:r>
                      <a:endParaRPr kumimoji="0" lang="en-US" sz="1600" b="0" i="0" u="none" strike="noStrike" cap="none" normalizeH="0" baseline="0" dirty="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58182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Facility data submission deadline </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349E">
                        <a:lumMod val="20000"/>
                        <a:lumOff val="80000"/>
                      </a:srgbClr>
                    </a:solidFill>
                  </a:tcPr>
                </a:tc>
                <a:tc gridSpan="5">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Within 60 days of end of reporting quarter</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349E">
                        <a:lumMod val="20000"/>
                        <a:lumOff val="8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2883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en-US" sz="1600" b="1" i="0" u="none" strike="noStrike" cap="none" normalizeH="0" baseline="0" dirty="0">
                          <a:ln>
                            <a:noFill/>
                          </a:ln>
                          <a:solidFill>
                            <a:schemeClr val="tx1"/>
                          </a:solidFill>
                          <a:effectLst/>
                          <a:latin typeface="Arial" charset="0"/>
                          <a:cs typeface="Arial" charset="0"/>
                        </a:rPr>
                        <a:t>DSHS takes preliminary data snapshot </a:t>
                      </a:r>
                      <a:endParaRPr kumimoji="0" lang="en-US" sz="1600" b="0" i="0" u="none" strike="noStrike" cap="none" normalizeH="0" baseline="0" dirty="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2D2D2">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1-Jun</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2D2D2">
                        <a:lumMod val="60000"/>
                        <a:lumOff val="40000"/>
                      </a:srgbClr>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1-Sept</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2D2D2">
                        <a:lumMod val="60000"/>
                        <a:lumOff val="40000"/>
                      </a:srgbClr>
                    </a:solid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1-Dec</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2D2D2">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1-Mar</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2D2D2">
                        <a:lumMod val="60000"/>
                        <a:lumOff val="40000"/>
                      </a:srgbClr>
                    </a:solidFill>
                  </a:tcPr>
                </a:tc>
                <a:extLst>
                  <a:ext uri="{0D108BD9-81ED-4DB2-BD59-A6C34878D82A}">
                    <a16:rowId xmlns:a16="http://schemas.microsoft.com/office/drawing/2014/main" val="10002"/>
                  </a:ext>
                </a:extLst>
              </a:tr>
              <a:tr h="70257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DSHS sends email to facility users review data</a:t>
                      </a:r>
                      <a:endParaRPr kumimoji="0" lang="en-US" sz="1600" b="1" i="1" u="none" strike="noStrike" cap="none" normalizeH="0" baseline="0" dirty="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2D2D2">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~15-Jun</a:t>
                      </a:r>
                      <a:endParaRPr kumimoji="0" lang="en-US" sz="1600" b="1" i="0" u="none" strike="noStrike" cap="none" normalizeH="0" baseline="0" dirty="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2D2D2">
                        <a:lumMod val="60000"/>
                        <a:lumOff val="40000"/>
                      </a:srgbClr>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~15-Sep</a:t>
                      </a:r>
                      <a:endParaRPr kumimoji="0" lang="en-US" sz="1600" b="1" i="0" u="none" strike="noStrike" cap="none" normalizeH="0" baseline="0" dirty="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2D2D2">
                        <a:lumMod val="60000"/>
                        <a:lumOff val="40000"/>
                      </a:srgbClr>
                    </a:solid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~15-Dec</a:t>
                      </a:r>
                      <a:endParaRPr kumimoji="0" lang="en-US" sz="1600" b="1" i="0" u="none" strike="noStrike" cap="none" normalizeH="0" baseline="0" dirty="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2D2D2">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~15-Mar</a:t>
                      </a:r>
                      <a:endParaRPr kumimoji="0" lang="en-US" sz="1600" b="1" i="0" u="none" strike="noStrike" cap="none" normalizeH="0" baseline="0" dirty="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2D2D2">
                        <a:lumMod val="60000"/>
                        <a:lumOff val="40000"/>
                      </a:srgbClr>
                    </a:solidFill>
                  </a:tcPr>
                </a:tc>
                <a:extLst>
                  <a:ext uri="{0D108BD9-81ED-4DB2-BD59-A6C34878D82A}">
                    <a16:rowId xmlns:a16="http://schemas.microsoft.com/office/drawing/2014/main" val="10003"/>
                  </a:ext>
                </a:extLst>
              </a:tr>
              <a:tr h="53137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Facility data corrections due</a:t>
                      </a:r>
                    </a:p>
                    <a:p>
                      <a:pPr marL="0" marR="0" lvl="0" indent="0" algn="l" defTabSz="914400" rtl="0" eaLnBrk="1" fontAlgn="ctr"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FF0000"/>
                          </a:solidFill>
                          <a:effectLst/>
                          <a:latin typeface="Arial" charset="0"/>
                          <a:cs typeface="Arial" charset="0"/>
                          <a:sym typeface="Wingdings"/>
                        </a:rPr>
                        <a:t></a:t>
                      </a:r>
                      <a:r>
                        <a:rPr kumimoji="0" lang="en-US" sz="1200" b="1" i="0" u="none" strike="noStrike" cap="none" normalizeH="0" baseline="0" dirty="0">
                          <a:ln>
                            <a:noFill/>
                          </a:ln>
                          <a:solidFill>
                            <a:schemeClr val="tx1"/>
                          </a:solidFill>
                          <a:effectLst/>
                          <a:latin typeface="Arial" charset="0"/>
                          <a:cs typeface="Arial" charset="0"/>
                          <a:sym typeface="Wingdings"/>
                        </a:rPr>
                        <a:t> Last day to verify no PAEs to report  for half year</a:t>
                      </a:r>
                      <a:endParaRPr kumimoji="0" lang="en-US" sz="1200" b="1" i="0" u="none" strike="noStrike" cap="none" normalizeH="0" baseline="0" dirty="0">
                        <a:ln>
                          <a:noFill/>
                        </a:ln>
                        <a:solidFill>
                          <a:srgbClr val="FF0000"/>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349E">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30-Jun</a:t>
                      </a:r>
                      <a:endParaRPr kumimoji="0" lang="en-US" sz="1600" b="1" i="0" u="none" strike="noStrike" cap="none" normalizeH="0" baseline="0" dirty="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349E">
                        <a:lumMod val="20000"/>
                        <a:lumOff val="80000"/>
                      </a:srgbClr>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30-Sep</a:t>
                      </a:r>
                      <a:r>
                        <a:rPr kumimoji="0" lang="en-US" sz="1600" b="1" i="0" u="none" strike="noStrike" cap="none" normalizeH="0" baseline="0" dirty="0">
                          <a:ln>
                            <a:noFill/>
                          </a:ln>
                          <a:solidFill>
                            <a:srgbClr val="FF0000"/>
                          </a:solidFill>
                          <a:effectLst/>
                          <a:latin typeface="Arial" charset="0"/>
                          <a:cs typeface="Arial" charset="0"/>
                          <a:sym typeface="Wingdings"/>
                        </a:rPr>
                        <a:t></a:t>
                      </a:r>
                      <a:endParaRPr kumimoji="0" lang="en-US" sz="1600" b="1" i="0" u="none" strike="noStrike" cap="none" normalizeH="0" baseline="0" dirty="0">
                        <a:ln>
                          <a:noFill/>
                        </a:ln>
                        <a:solidFill>
                          <a:srgbClr val="FF0000"/>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349E">
                        <a:lumMod val="20000"/>
                        <a:lumOff val="80000"/>
                      </a:srgbClr>
                    </a:solid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31-Dec</a:t>
                      </a:r>
                      <a:endParaRPr kumimoji="0" lang="en-US" sz="1600" b="1" i="0" u="none" strike="noStrike" cap="none" normalizeH="0" baseline="0" dirty="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349E">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31-Mar</a:t>
                      </a:r>
                      <a:r>
                        <a:rPr kumimoji="0" lang="en-US" sz="1600" b="1" i="0" u="none" strike="noStrike" cap="none" normalizeH="0" baseline="0" dirty="0">
                          <a:ln>
                            <a:noFill/>
                          </a:ln>
                          <a:solidFill>
                            <a:srgbClr val="FF0000"/>
                          </a:solidFill>
                          <a:effectLst/>
                          <a:latin typeface="Arial" charset="0"/>
                          <a:cs typeface="Arial" charset="0"/>
                          <a:sym typeface="Wingdings"/>
                        </a:rPr>
                        <a:t></a:t>
                      </a:r>
                      <a:endParaRPr kumimoji="0" lang="en-US" sz="1600" b="1" i="0" u="none" strike="noStrike" cap="none" normalizeH="0" baseline="0" dirty="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349E">
                        <a:lumMod val="20000"/>
                        <a:lumOff val="80000"/>
                      </a:srgbClr>
                    </a:solidFill>
                  </a:tcPr>
                </a:tc>
                <a:extLst>
                  <a:ext uri="{0D108BD9-81ED-4DB2-BD59-A6C34878D82A}">
                    <a16:rowId xmlns:a16="http://schemas.microsoft.com/office/drawing/2014/main" val="10004"/>
                  </a:ext>
                </a:extLst>
              </a:tr>
              <a:tr h="52883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DSHS takes final data snapshot </a:t>
                      </a:r>
                      <a:endParaRPr kumimoji="0" lang="en-US" sz="1600" b="0" i="0" u="none" strike="noStrike" cap="none" normalizeH="0" baseline="0" dirty="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2D2D2">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1-July</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2D2D2">
                        <a:lumMod val="60000"/>
                        <a:lumOff val="40000"/>
                      </a:srgbClr>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1-Oct</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2D2D2">
                        <a:lumMod val="60000"/>
                        <a:lumOff val="40000"/>
                      </a:srgbClr>
                    </a:solid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1-Jan</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2D2D2">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1-Apr</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2D2D2">
                        <a:lumMod val="60000"/>
                        <a:lumOff val="40000"/>
                      </a:srgbClr>
                    </a:solidFill>
                  </a:tcPr>
                </a:tc>
                <a:extLst>
                  <a:ext uri="{0D108BD9-81ED-4DB2-BD59-A6C34878D82A}">
                    <a16:rowId xmlns:a16="http://schemas.microsoft.com/office/drawing/2014/main" val="10005"/>
                  </a:ext>
                </a:extLst>
              </a:tr>
              <a:tr h="70511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DSHS sends email to facility to review data summary and make comments</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2D2D2">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NA</a:t>
                      </a:r>
                      <a:endParaRPr kumimoji="0" lang="en-US" sz="1600" b="1" i="0" u="none" strike="noStrike" cap="none" normalizeH="0" baseline="0" dirty="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2D2D2">
                        <a:lumMod val="60000"/>
                        <a:lumOff val="40000"/>
                      </a:srgbClr>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15-Oct</a:t>
                      </a:r>
                      <a:endParaRPr kumimoji="0" lang="en-US" sz="1600" b="1" i="0" u="none" strike="noStrike" cap="none" normalizeH="0" baseline="0" dirty="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2D2D2">
                        <a:lumMod val="60000"/>
                        <a:lumOff val="40000"/>
                      </a:srgbClr>
                    </a:solid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NA</a:t>
                      </a:r>
                      <a:endParaRPr kumimoji="0" lang="en-US" sz="1600" b="1" i="0" u="none" strike="noStrike" cap="none" normalizeH="0" baseline="0" dirty="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2D2D2">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15-Apr</a:t>
                      </a:r>
                      <a:endParaRPr kumimoji="0" lang="en-US" sz="1600" b="1" i="0" u="none" strike="noStrike" cap="none" normalizeH="0" baseline="0" dirty="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2D2D2">
                        <a:lumMod val="60000"/>
                        <a:lumOff val="40000"/>
                      </a:srgbClr>
                    </a:solidFill>
                  </a:tcPr>
                </a:tc>
                <a:extLst>
                  <a:ext uri="{0D108BD9-81ED-4DB2-BD59-A6C34878D82A}">
                    <a16:rowId xmlns:a16="http://schemas.microsoft.com/office/drawing/2014/main" val="10006"/>
                  </a:ext>
                </a:extLst>
              </a:tr>
              <a:tr h="47593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Facility comment period deadline </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349E">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NA</a:t>
                      </a:r>
                      <a:endParaRPr kumimoji="0" lang="en-US" sz="1600" b="1" i="0" u="none" strike="noStrike" cap="none" normalizeH="0" baseline="0" dirty="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349E">
                        <a:lumMod val="20000"/>
                        <a:lumOff val="80000"/>
                      </a:srgbClr>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30-Oct</a:t>
                      </a:r>
                      <a:endParaRPr kumimoji="0" lang="en-US" sz="1600" b="1" i="0" u="none" strike="noStrike" cap="none" normalizeH="0" baseline="0" dirty="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349E">
                        <a:lumMod val="20000"/>
                        <a:lumOff val="80000"/>
                      </a:srgbClr>
                    </a:solid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NA</a:t>
                      </a:r>
                      <a:endParaRPr kumimoji="0" lang="en-US" sz="1600" b="1" i="0" u="none" strike="noStrike" cap="none" normalizeH="0" baseline="0" dirty="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349E">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30-Apr</a:t>
                      </a:r>
                      <a:endParaRPr kumimoji="0" lang="en-US" sz="1600" b="1" i="0" u="none" strike="noStrike" cap="none" normalizeH="0" baseline="0" dirty="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349E">
                        <a:lumMod val="20000"/>
                        <a:lumOff val="80000"/>
                      </a:srgbClr>
                    </a:solidFill>
                  </a:tcPr>
                </a:tc>
                <a:extLst>
                  <a:ext uri="{0D108BD9-81ED-4DB2-BD59-A6C34878D82A}">
                    <a16:rowId xmlns:a16="http://schemas.microsoft.com/office/drawing/2014/main" val="10007"/>
                  </a:ext>
                </a:extLst>
              </a:tr>
              <a:tr h="4935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DSHS reviews comments </a:t>
                      </a:r>
                      <a:endParaRPr kumimoji="0" lang="en-US" sz="1600" b="1" i="0" u="none" strike="noStrike" cap="none" normalizeH="0" baseline="0" dirty="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2D2D2">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NA</a:t>
                      </a:r>
                      <a:endParaRPr kumimoji="0" lang="en-US" sz="1600" b="1" i="0" u="none" strike="noStrike" cap="none" normalizeH="0" baseline="0" dirty="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2D2D2">
                        <a:lumMod val="60000"/>
                        <a:lumOff val="40000"/>
                      </a:srgbClr>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15-Nov</a:t>
                      </a:r>
                      <a:endParaRPr kumimoji="0" lang="en-US" sz="1600" b="1" i="0" u="none" strike="noStrike" cap="none" normalizeH="0" baseline="0" dirty="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2D2D2">
                        <a:lumMod val="60000"/>
                        <a:lumOff val="40000"/>
                      </a:srgbClr>
                    </a:solid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NA</a:t>
                      </a:r>
                      <a:endParaRPr kumimoji="0" lang="en-US" sz="1600" b="1" i="0" u="none" strike="noStrike" cap="none" normalizeH="0" baseline="0" dirty="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2D2D2">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15-May</a:t>
                      </a:r>
                      <a:endParaRPr kumimoji="0" lang="en-US" sz="1600" b="1" i="0" u="none" strike="noStrike" cap="none" normalizeH="0" baseline="0" dirty="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2D2D2">
                        <a:lumMod val="60000"/>
                        <a:lumOff val="40000"/>
                      </a:srgbClr>
                    </a:solidFill>
                  </a:tcPr>
                </a:tc>
                <a:extLst>
                  <a:ext uri="{0D108BD9-81ED-4DB2-BD59-A6C34878D82A}">
                    <a16:rowId xmlns:a16="http://schemas.microsoft.com/office/drawing/2014/main" val="10008"/>
                  </a:ext>
                </a:extLst>
              </a:tr>
              <a:tr h="67250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b="1" i="0" u="sng" strike="noStrike" cap="none" normalizeH="0" baseline="0" dirty="0">
                          <a:ln>
                            <a:noFill/>
                          </a:ln>
                          <a:solidFill>
                            <a:schemeClr val="tx1"/>
                          </a:solidFill>
                          <a:effectLst/>
                          <a:latin typeface="Arial" charset="0"/>
                          <a:cs typeface="Arial" charset="0"/>
                        </a:rPr>
                        <a:t>Public posting of data summary with approved comments</a:t>
                      </a:r>
                      <a:endParaRPr kumimoji="0" lang="en-US" sz="1600" b="1" i="0" u="sng" strike="noStrike" cap="none" normalizeH="0" baseline="0" dirty="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NA</a:t>
                      </a:r>
                      <a:endParaRPr kumimoji="0" lang="en-US" sz="1600" b="1" i="0" u="none" strike="noStrike" cap="none" normalizeH="0" baseline="0" dirty="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2D2D2">
                        <a:lumMod val="60000"/>
                        <a:lumOff val="40000"/>
                      </a:srgbClr>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sng" strike="noStrike" cap="none" normalizeH="0" baseline="0" dirty="0">
                          <a:ln>
                            <a:noFill/>
                          </a:ln>
                          <a:solidFill>
                            <a:schemeClr val="tx1"/>
                          </a:solidFill>
                          <a:effectLst/>
                          <a:latin typeface="Arial" charset="0"/>
                          <a:cs typeface="Arial" charset="0"/>
                        </a:rPr>
                        <a:t>1-Dec</a:t>
                      </a:r>
                      <a:endParaRPr kumimoji="0" lang="en-US" sz="1600" b="1" i="0" u="sng" strike="noStrike" cap="none" normalizeH="0" baseline="0" dirty="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rgbClr val="FF0000"/>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NA</a:t>
                      </a:r>
                      <a:endParaRPr kumimoji="0" lang="en-US" sz="1600" b="1" i="0" u="none" strike="noStrike" cap="none" normalizeH="0" baseline="0" dirty="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2D2D2">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sng" strike="noStrike" cap="none" normalizeH="0" baseline="0" dirty="0">
                          <a:ln>
                            <a:noFill/>
                          </a:ln>
                          <a:solidFill>
                            <a:schemeClr val="tx1"/>
                          </a:solidFill>
                          <a:effectLst/>
                          <a:latin typeface="Arial" charset="0"/>
                          <a:cs typeface="Arial" charset="0"/>
                        </a:rPr>
                        <a:t>1-Jun</a:t>
                      </a:r>
                      <a:endParaRPr kumimoji="0" lang="en-US" sz="1600" b="1" i="0" u="sng" strike="noStrike" cap="none" normalizeH="0" baseline="0" dirty="0">
                        <a:ln>
                          <a:noFill/>
                        </a:ln>
                        <a:solidFill>
                          <a:schemeClr val="tx1"/>
                        </a:solidFill>
                        <a:effectLst/>
                        <a:latin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0260523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8910"/>
            <a:ext cx="9133730" cy="654258"/>
          </a:xfrm>
          <a:ln>
            <a:solidFill>
              <a:schemeClr val="accent1"/>
            </a:solidFill>
          </a:ln>
        </p:spPr>
        <p:txBody>
          <a:bodyPr>
            <a:normAutofit/>
          </a:bodyPr>
          <a:lstStyle/>
          <a:p>
            <a:pPr algn="ctr"/>
            <a:r>
              <a:rPr lang="en-US" sz="4000" dirty="0">
                <a:latin typeface="Calibri" panose="020F0502020204030204" pitchFamily="34" charset="0"/>
              </a:rPr>
              <a:t>Request for Deletion of PAE</a:t>
            </a:r>
          </a:p>
        </p:txBody>
      </p:sp>
      <p:sp>
        <p:nvSpPr>
          <p:cNvPr id="3" name="Content Placeholder 2"/>
          <p:cNvSpPr>
            <a:spLocks noGrp="1"/>
          </p:cNvSpPr>
          <p:nvPr>
            <p:ph idx="1"/>
          </p:nvPr>
        </p:nvSpPr>
        <p:spPr>
          <a:xfrm>
            <a:off x="1522874" y="815547"/>
            <a:ext cx="9134856" cy="4905633"/>
          </a:xfrm>
          <a:solidFill>
            <a:schemeClr val="accent4">
              <a:lumMod val="50000"/>
            </a:schemeClr>
          </a:solidFill>
        </p:spPr>
        <p:txBody>
          <a:bodyPr>
            <a:normAutofit/>
          </a:bodyPr>
          <a:lstStyle/>
          <a:p>
            <a:pPr marL="0" indent="0">
              <a:buNone/>
            </a:pPr>
            <a:r>
              <a:rPr lang="en-US" sz="3600" dirty="0">
                <a:solidFill>
                  <a:schemeClr val="bg1"/>
                </a:solidFill>
                <a:latin typeface="Calibri" panose="020F0502020204030204" pitchFamily="34" charset="0"/>
              </a:rPr>
              <a:t>Additional question added to the General QP when you request deletion:</a:t>
            </a:r>
          </a:p>
        </p:txBody>
      </p:sp>
      <p:pic>
        <p:nvPicPr>
          <p:cNvPr id="4" name="Picture 3"/>
          <p:cNvPicPr>
            <a:picLocks noChangeAspect="1"/>
          </p:cNvPicPr>
          <p:nvPr/>
        </p:nvPicPr>
        <p:blipFill>
          <a:blip r:embed="rId3"/>
          <a:stretch>
            <a:fillRect/>
          </a:stretch>
        </p:blipFill>
        <p:spPr>
          <a:xfrm>
            <a:off x="1524000" y="2000944"/>
            <a:ext cx="9149690" cy="4185673"/>
          </a:xfrm>
          <a:prstGeom prst="rect">
            <a:avLst/>
          </a:prstGeom>
        </p:spPr>
      </p:pic>
    </p:spTree>
    <p:extLst>
      <p:ext uri="{BB962C8B-B14F-4D97-AF65-F5344CB8AC3E}">
        <p14:creationId xmlns:p14="http://schemas.microsoft.com/office/powerpoint/2010/main" val="2073647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84316" y="296022"/>
            <a:ext cx="6058552" cy="749643"/>
          </a:xfrm>
          <a:prstGeom prst="rect">
            <a:avLst/>
          </a:prstGeom>
          <a:ln>
            <a:solidFill>
              <a:schemeClr val="accent1"/>
            </a:solidFill>
          </a:ln>
        </p:spPr>
        <p:txBody>
          <a:bodyPr vert="horz" lIns="91440" tIns="45720" rIns="91440" bIns="45720" rtlCol="0" anchor="ctr">
            <a:normAutofit/>
          </a:bodyPr>
          <a:lstStyle>
            <a:lvl1pPr marL="0" indent="0" algn="ctr" defTabSz="914400" rtl="0" eaLnBrk="1" latinLnBrk="0" hangingPunct="1">
              <a:lnSpc>
                <a:spcPct val="90000"/>
              </a:lnSpc>
              <a:spcBef>
                <a:spcPct val="0"/>
              </a:spcBef>
              <a:buFont typeface="Arial" pitchFamily="34" charset="0"/>
              <a:buNone/>
              <a:defRPr sz="6000" kern="1200">
                <a:solidFill>
                  <a:schemeClr val="tx1"/>
                </a:solidFill>
                <a:latin typeface="+mj-lt"/>
                <a:ea typeface="+mj-ea"/>
                <a:cs typeface="+mj-cs"/>
              </a:defRPr>
            </a:lvl1pPr>
          </a:lstStyle>
          <a:p>
            <a:r>
              <a:rPr lang="en-US" sz="4000" dirty="0">
                <a:latin typeface="Calibri" panose="020F0502020204030204" pitchFamily="34" charset="0"/>
              </a:rPr>
              <a:t>Take-</a:t>
            </a:r>
            <a:r>
              <a:rPr lang="en-US" sz="4000" dirty="0" err="1">
                <a:latin typeface="Calibri" panose="020F0502020204030204" pitchFamily="34" charset="0"/>
              </a:rPr>
              <a:t>Aways</a:t>
            </a:r>
            <a:endParaRPr lang="en-US" sz="4000" dirty="0">
              <a:latin typeface="Calibri" panose="020F0502020204030204" pitchFamily="34" charset="0"/>
            </a:endParaRPr>
          </a:p>
        </p:txBody>
      </p:sp>
      <p:sp>
        <p:nvSpPr>
          <p:cNvPr id="4" name="Content Placeholder 2"/>
          <p:cNvSpPr txBox="1">
            <a:spLocks/>
          </p:cNvSpPr>
          <p:nvPr/>
        </p:nvSpPr>
        <p:spPr>
          <a:xfrm>
            <a:off x="1984316" y="1196790"/>
            <a:ext cx="6159728" cy="4201379"/>
          </a:xfrm>
          <a:prstGeom prst="rect">
            <a:avLst/>
          </a:prstGeom>
          <a:solidFill>
            <a:schemeClr val="accent1">
              <a:lumMod val="75000"/>
            </a:schemeClr>
          </a:solidFill>
          <a:ln w="19050">
            <a:noFill/>
            <a:prstDash val="solid"/>
          </a:ln>
        </p:spPr>
        <p:txBody>
          <a:bodyPr>
            <a:normAutofit fontScale="77500" lnSpcReduction="20000"/>
          </a:bodyPr>
          <a:lstStyle>
            <a:lvl1pPr marL="274320" indent="-228600" algn="l" defTabSz="914400" rtl="0" eaLnBrk="1" latinLnBrk="0" hangingPunct="1">
              <a:lnSpc>
                <a:spcPct val="100000"/>
              </a:lnSpc>
              <a:spcBef>
                <a:spcPts val="1800"/>
              </a:spcBef>
              <a:buClr>
                <a:schemeClr val="tx1">
                  <a:lumMod val="75000"/>
                  <a:lumOff val="25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100000"/>
              </a:lnSpc>
              <a:spcBef>
                <a:spcPts val="1000"/>
              </a:spcBef>
              <a:buClr>
                <a:schemeClr val="tx1">
                  <a:lumMod val="75000"/>
                  <a:lumOff val="25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a:lstStyle>
          <a:p>
            <a:pPr marL="457200" indent="-457200">
              <a:lnSpc>
                <a:spcPct val="120000"/>
              </a:lnSpc>
            </a:pPr>
            <a:r>
              <a:rPr lang="en-US" sz="2800" dirty="0">
                <a:solidFill>
                  <a:schemeClr val="bg1"/>
                </a:solidFill>
                <a:latin typeface="Calibri" panose="020F0502020204030204" pitchFamily="34" charset="0"/>
              </a:rPr>
              <a:t>Review the Definitions and Guidance Document and FAQs. Watch for revisions. </a:t>
            </a:r>
          </a:p>
          <a:p>
            <a:pPr marL="457200" indent="-457200">
              <a:lnSpc>
                <a:spcPct val="120000"/>
              </a:lnSpc>
            </a:pPr>
            <a:r>
              <a:rPr lang="en-US" sz="2800" dirty="0">
                <a:solidFill>
                  <a:schemeClr val="bg1"/>
                </a:solidFill>
                <a:latin typeface="Calibri" panose="020F0502020204030204" pitchFamily="34" charset="0"/>
              </a:rPr>
              <a:t>Discuss 2017 PAE SSI reporting with your HAI Designated Contact.</a:t>
            </a:r>
          </a:p>
          <a:p>
            <a:pPr marL="457200" indent="-457200">
              <a:lnSpc>
                <a:spcPct val="120000"/>
              </a:lnSpc>
            </a:pPr>
            <a:r>
              <a:rPr lang="en-US" sz="2800" dirty="0">
                <a:solidFill>
                  <a:schemeClr val="bg1"/>
                </a:solidFill>
                <a:latin typeface="Calibri" panose="020F0502020204030204" pitchFamily="34" charset="0"/>
              </a:rPr>
              <a:t>PAE SSIs are entered into TxHSN—NOT into NHSN</a:t>
            </a:r>
          </a:p>
          <a:p>
            <a:pPr marL="457200" indent="-457200">
              <a:lnSpc>
                <a:spcPct val="120000"/>
              </a:lnSpc>
            </a:pPr>
            <a:r>
              <a:rPr lang="en-US" sz="2800" dirty="0">
                <a:solidFill>
                  <a:schemeClr val="bg1"/>
                </a:solidFill>
                <a:latin typeface="Calibri" panose="020F0502020204030204" pitchFamily="34" charset="0"/>
              </a:rPr>
              <a:t>Access the ICD-10 HAC code list and revisit your processes for reporting. </a:t>
            </a:r>
            <a:r>
              <a:rPr lang="en-US" sz="2300" dirty="0">
                <a:solidFill>
                  <a:schemeClr val="bg1"/>
                </a:solidFill>
                <a:latin typeface="Calibri" panose="020F0502020204030204" pitchFamily="34" charset="0"/>
              </a:rPr>
              <a:t>https://www.cms.gov/Medicare/Medicare-Fee-for-Service-Payment/HospitalAcqCond/icd10_hacs.html</a:t>
            </a:r>
          </a:p>
          <a:p>
            <a:pPr marL="457200" indent="-457200">
              <a:lnSpc>
                <a:spcPct val="120000"/>
              </a:lnSpc>
            </a:pPr>
            <a:endParaRPr lang="en-US" sz="2800" dirty="0">
              <a:solidFill>
                <a:schemeClr val="bg1"/>
              </a:solidFill>
              <a:latin typeface="Calibri" panose="020F0502020204030204" pitchFamily="34" charset="0"/>
            </a:endParaRPr>
          </a:p>
          <a:p>
            <a:pPr marL="457200" indent="-457200">
              <a:lnSpc>
                <a:spcPct val="120000"/>
              </a:lnSpc>
            </a:pPr>
            <a:endParaRPr lang="en-US" sz="3200" dirty="0">
              <a:solidFill>
                <a:schemeClr val="bg1"/>
              </a:solidFill>
              <a:latin typeface="Calibri" panose="020F0502020204030204" pitchFamily="34" charset="0"/>
            </a:endParaRPr>
          </a:p>
          <a:p>
            <a:pPr marL="0" indent="0" algn="ctr">
              <a:buFont typeface="Arial" pitchFamily="34" charset="0"/>
              <a:buNone/>
            </a:pPr>
            <a:endParaRPr lang="en-US" sz="2400" dirty="0"/>
          </a:p>
        </p:txBody>
      </p:sp>
    </p:spTree>
    <p:extLst>
      <p:ext uri="{BB962C8B-B14F-4D97-AF65-F5344CB8AC3E}">
        <p14:creationId xmlns:p14="http://schemas.microsoft.com/office/powerpoint/2010/main" val="427205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4000" dirty="0">
                <a:latin typeface="Comic Sans MS" panose="030F0702030302020204" pitchFamily="66" charset="0"/>
              </a:rPr>
            </a:br>
            <a:br>
              <a:rPr lang="en-US" sz="4000" dirty="0">
                <a:latin typeface="Comic Sans MS" panose="030F0702030302020204" pitchFamily="66" charset="0"/>
              </a:rPr>
            </a:br>
            <a:endParaRPr lang="en-US" sz="3200" dirty="0">
              <a:latin typeface="Comic Sans MS" panose="030F0702030302020204" pitchFamily="66" charset="0"/>
            </a:endParaRPr>
          </a:p>
        </p:txBody>
      </p:sp>
      <p:sp>
        <p:nvSpPr>
          <p:cNvPr id="3" name="Content Placeholder 2"/>
          <p:cNvSpPr>
            <a:spLocks noGrp="1"/>
          </p:cNvSpPr>
          <p:nvPr>
            <p:ph sz="half" idx="1"/>
          </p:nvPr>
        </p:nvSpPr>
        <p:spPr>
          <a:xfrm>
            <a:off x="2015599" y="924074"/>
            <a:ext cx="6159728" cy="3707331"/>
          </a:xfrm>
          <a:solidFill>
            <a:schemeClr val="accent1">
              <a:lumMod val="75000"/>
            </a:schemeClr>
          </a:solidFill>
          <a:ln w="19050">
            <a:noFill/>
            <a:prstDash val="solid"/>
          </a:ln>
        </p:spPr>
        <p:txBody>
          <a:bodyPr>
            <a:normAutofit fontScale="77500" lnSpcReduction="20000"/>
          </a:bodyPr>
          <a:lstStyle/>
          <a:p>
            <a:pPr marL="0" indent="0" algn="ctr">
              <a:lnSpc>
                <a:spcPct val="120000"/>
              </a:lnSpc>
              <a:buNone/>
            </a:pPr>
            <a:r>
              <a:rPr lang="en-US" sz="4100" b="1" dirty="0">
                <a:solidFill>
                  <a:schemeClr val="bg1"/>
                </a:solidFill>
                <a:latin typeface="Calibri" panose="020F0502020204030204" pitchFamily="34" charset="0"/>
              </a:rPr>
              <a:t>*Help Desk Email*</a:t>
            </a:r>
          </a:p>
          <a:p>
            <a:pPr marL="0" indent="0" algn="ctr">
              <a:lnSpc>
                <a:spcPct val="150000"/>
              </a:lnSpc>
              <a:buNone/>
            </a:pPr>
            <a:r>
              <a:rPr lang="en-US" sz="4000" b="1" dirty="0">
                <a:solidFill>
                  <a:schemeClr val="bg1"/>
                </a:solidFill>
                <a:latin typeface="Calibri" panose="020F0502020204030204" pitchFamily="34" charset="0"/>
              </a:rPr>
              <a:t>HAITexas@dshs.state.tx.us </a:t>
            </a:r>
          </a:p>
          <a:p>
            <a:pPr marL="0" indent="0" algn="ctr">
              <a:lnSpc>
                <a:spcPct val="150000"/>
              </a:lnSpc>
              <a:buNone/>
            </a:pPr>
            <a:r>
              <a:rPr lang="en-US" sz="4000" b="1" dirty="0">
                <a:solidFill>
                  <a:schemeClr val="bg1"/>
                </a:solidFill>
                <a:latin typeface="Calibri" panose="020F0502020204030204" pitchFamily="34" charset="0"/>
              </a:rPr>
              <a:t>PAETexas@dshs.state.tx.us</a:t>
            </a:r>
          </a:p>
          <a:p>
            <a:pPr marL="0" indent="0" algn="ctr">
              <a:lnSpc>
                <a:spcPct val="150000"/>
              </a:lnSpc>
              <a:buNone/>
            </a:pPr>
            <a:r>
              <a:rPr lang="en-US" sz="3000" b="1" dirty="0">
                <a:solidFill>
                  <a:schemeClr val="bg1"/>
                </a:solidFill>
                <a:latin typeface="Calibri" panose="020F0502020204030204" pitchFamily="34" charset="0"/>
              </a:rPr>
              <a:t>512-776-7676</a:t>
            </a:r>
          </a:p>
          <a:p>
            <a:pPr marL="0" indent="0" algn="ctr">
              <a:lnSpc>
                <a:spcPct val="150000"/>
              </a:lnSpc>
              <a:buNone/>
            </a:pPr>
            <a:r>
              <a:rPr lang="en-US" sz="3000" b="1" dirty="0">
                <a:solidFill>
                  <a:schemeClr val="bg1"/>
                </a:solidFill>
                <a:latin typeface="Calibri" panose="020F0502020204030204" pitchFamily="34" charset="0"/>
              </a:rPr>
              <a:t>Fax 512-776-7616</a:t>
            </a:r>
          </a:p>
          <a:p>
            <a:pPr marL="0" indent="0" algn="ctr">
              <a:buNone/>
            </a:pPr>
            <a:endParaRPr lang="en-US" sz="2400" dirty="0"/>
          </a:p>
        </p:txBody>
      </p:sp>
      <p:sp>
        <p:nvSpPr>
          <p:cNvPr id="4" name="TextBox 3"/>
          <p:cNvSpPr txBox="1"/>
          <p:nvPr/>
        </p:nvSpPr>
        <p:spPr>
          <a:xfrm>
            <a:off x="2015599" y="38744"/>
            <a:ext cx="8512358" cy="707886"/>
          </a:xfrm>
          <a:prstGeom prst="rect">
            <a:avLst/>
          </a:prstGeom>
          <a:noFill/>
          <a:ln>
            <a:solidFill>
              <a:schemeClr val="accent1"/>
            </a:solidFill>
          </a:ln>
        </p:spPr>
        <p:txBody>
          <a:bodyPr wrap="square" rtlCol="0">
            <a:spAutoFit/>
          </a:bodyPr>
          <a:lstStyle/>
          <a:p>
            <a:pPr algn="ctr"/>
            <a:r>
              <a:rPr lang="en-US" sz="4000" kern="0" dirty="0">
                <a:latin typeface="Calibri" panose="020F0502020204030204" pitchFamily="34" charset="0"/>
                <a:ea typeface="+mj-ea"/>
                <a:cs typeface="+mj-cs"/>
              </a:rPr>
              <a:t>Contact Information</a:t>
            </a:r>
            <a:endParaRPr lang="en-US" sz="4000" dirty="0">
              <a:latin typeface="Calibri" panose="020F0502020204030204" pitchFamily="34" charset="0"/>
            </a:endParaRPr>
          </a:p>
        </p:txBody>
      </p:sp>
      <p:sp>
        <p:nvSpPr>
          <p:cNvPr id="9" name="Slide Number Placeholder 8"/>
          <p:cNvSpPr>
            <a:spLocks noGrp="1"/>
          </p:cNvSpPr>
          <p:nvPr>
            <p:ph type="sldNum" sz="quarter" idx="4294967295"/>
          </p:nvPr>
        </p:nvSpPr>
        <p:spPr>
          <a:xfrm>
            <a:off x="8077200" y="6356351"/>
            <a:ext cx="2133600" cy="365125"/>
          </a:xfrm>
          <a:prstGeom prst="rect">
            <a:avLst/>
          </a:prstGeom>
        </p:spPr>
        <p:txBody>
          <a:bodyPr/>
          <a:lstStyle/>
          <a:p>
            <a:fld id="{1A280C3B-7331-4332-B612-1B44D65940C0}" type="slidenum">
              <a:rPr lang="en-US" smtClean="0"/>
              <a:pPr/>
              <a:t>46</a:t>
            </a:fld>
            <a:endParaRPr lang="en-US" dirty="0"/>
          </a:p>
        </p:txBody>
      </p:sp>
      <p:sp>
        <p:nvSpPr>
          <p:cNvPr id="8" name="Content Placeholder 2"/>
          <p:cNvSpPr>
            <a:spLocks noGrp="1"/>
          </p:cNvSpPr>
          <p:nvPr>
            <p:ph sz="half" idx="1"/>
          </p:nvPr>
        </p:nvSpPr>
        <p:spPr>
          <a:xfrm>
            <a:off x="2015598" y="4612471"/>
            <a:ext cx="6159729" cy="1690127"/>
          </a:xfrm>
          <a:solidFill>
            <a:schemeClr val="accent4">
              <a:lumMod val="75000"/>
            </a:schemeClr>
          </a:solidFill>
          <a:ln w="19050">
            <a:solidFill>
              <a:schemeClr val="accent2">
                <a:lumMod val="50000"/>
              </a:schemeClr>
            </a:solidFill>
            <a:prstDash val="solid"/>
          </a:ln>
        </p:spPr>
        <p:txBody>
          <a:bodyPr>
            <a:normAutofit fontScale="40000" lnSpcReduction="20000"/>
          </a:bodyPr>
          <a:lstStyle/>
          <a:p>
            <a:pPr marL="0" indent="0" algn="ctr">
              <a:lnSpc>
                <a:spcPct val="120000"/>
              </a:lnSpc>
              <a:buNone/>
            </a:pPr>
            <a:r>
              <a:rPr lang="en-US" sz="5600" b="1" dirty="0">
                <a:latin typeface="Calibri" panose="020F0502020204030204" pitchFamily="34" charset="0"/>
              </a:rPr>
              <a:t>Emily Engelhardt, </a:t>
            </a:r>
            <a:r>
              <a:rPr lang="en-US" sz="5600" b="1" dirty="0" err="1">
                <a:latin typeface="Calibri" panose="020F0502020204030204" pitchFamily="34" charset="0"/>
              </a:rPr>
              <a:t>TxHSN</a:t>
            </a:r>
            <a:r>
              <a:rPr lang="en-US" sz="5600" b="1" dirty="0">
                <a:latin typeface="Calibri" panose="020F0502020204030204" pitchFamily="34" charset="0"/>
              </a:rPr>
              <a:t> Administrator</a:t>
            </a:r>
          </a:p>
          <a:p>
            <a:pPr marL="0" indent="0" algn="ctr">
              <a:lnSpc>
                <a:spcPct val="120000"/>
              </a:lnSpc>
              <a:buNone/>
            </a:pPr>
            <a:r>
              <a:rPr lang="en-US" sz="5600" b="1" dirty="0">
                <a:latin typeface="Calibri" panose="020F0502020204030204" pitchFamily="34" charset="0"/>
              </a:rPr>
              <a:t>Nesreen </a:t>
            </a:r>
            <a:r>
              <a:rPr lang="en-US" sz="5600" b="1" dirty="0" err="1">
                <a:latin typeface="Calibri" panose="020F0502020204030204" pitchFamily="34" charset="0"/>
              </a:rPr>
              <a:t>Gusbi</a:t>
            </a:r>
            <a:r>
              <a:rPr lang="en-US" sz="5600" b="1" dirty="0">
                <a:latin typeface="Calibri" panose="020F0502020204030204" pitchFamily="34" charset="0"/>
              </a:rPr>
              <a:t>, </a:t>
            </a:r>
            <a:r>
              <a:rPr lang="en-US" sz="5600" b="1" dirty="0" err="1">
                <a:latin typeface="Calibri" panose="020F0502020204030204" pitchFamily="34" charset="0"/>
              </a:rPr>
              <a:t>TxHSN</a:t>
            </a:r>
            <a:r>
              <a:rPr lang="en-US" sz="5600" b="1" dirty="0">
                <a:latin typeface="Calibri" panose="020F0502020204030204" pitchFamily="34" charset="0"/>
              </a:rPr>
              <a:t> Administrator</a:t>
            </a:r>
          </a:p>
          <a:p>
            <a:pPr marL="0" indent="0" algn="ctr">
              <a:lnSpc>
                <a:spcPct val="120000"/>
              </a:lnSpc>
              <a:buNone/>
            </a:pPr>
            <a:r>
              <a:rPr lang="en-US" sz="5600" b="1" dirty="0">
                <a:latin typeface="Calibri" panose="020F0502020204030204" pitchFamily="34" charset="0"/>
              </a:rPr>
              <a:t>Vickie Gillespie, PAE Clinical Specialist</a:t>
            </a:r>
          </a:p>
          <a:p>
            <a:pPr marL="0" indent="0" algn="ctr">
              <a:buNone/>
            </a:pPr>
            <a:endParaRPr lang="en-US" sz="2400" dirty="0">
              <a:solidFill>
                <a:srgbClr val="0070C0"/>
              </a:solidFill>
            </a:endParaRPr>
          </a:p>
        </p:txBody>
      </p:sp>
      <p:sp>
        <p:nvSpPr>
          <p:cNvPr id="5" name="TextBox 4"/>
          <p:cNvSpPr txBox="1"/>
          <p:nvPr/>
        </p:nvSpPr>
        <p:spPr>
          <a:xfrm>
            <a:off x="8117662" y="924074"/>
            <a:ext cx="2410295" cy="5378524"/>
          </a:xfrm>
          <a:prstGeom prst="rect">
            <a:avLst/>
          </a:prstGeom>
          <a:solidFill>
            <a:schemeClr val="accent2">
              <a:lumMod val="60000"/>
              <a:lumOff val="40000"/>
            </a:schemeClr>
          </a:solidFill>
        </p:spPr>
        <p:txBody>
          <a:bodyPr wrap="square" rtlCol="0">
            <a:spAutoFit/>
          </a:bodyPr>
          <a:lstStyle/>
          <a:p>
            <a:pPr algn="ctr">
              <a:lnSpc>
                <a:spcPct val="150000"/>
              </a:lnSpc>
            </a:pPr>
            <a:r>
              <a:rPr lang="en-US" sz="2900" b="1" dirty="0">
                <a:latin typeface="Calibri" panose="020F0502020204030204" pitchFamily="34" charset="0"/>
              </a:rPr>
              <a:t>THE HELP DESK EMAIL is the </a:t>
            </a:r>
            <a:r>
              <a:rPr lang="en-US" sz="2900" b="1" u="sng" dirty="0">
                <a:latin typeface="Calibri" panose="020F0502020204030204" pitchFamily="34" charset="0"/>
              </a:rPr>
              <a:t>FIRST</a:t>
            </a:r>
            <a:r>
              <a:rPr lang="en-US" sz="2900" b="1" dirty="0">
                <a:latin typeface="Calibri" panose="020F0502020204030204" pitchFamily="34" charset="0"/>
              </a:rPr>
              <a:t> and </a:t>
            </a:r>
            <a:r>
              <a:rPr lang="en-US" sz="2900" b="1" u="sng" dirty="0">
                <a:latin typeface="Calibri" panose="020F0502020204030204" pitchFamily="34" charset="0"/>
              </a:rPr>
              <a:t>BEST</a:t>
            </a:r>
            <a:r>
              <a:rPr lang="en-US" sz="2900" b="1" dirty="0">
                <a:latin typeface="Calibri" panose="020F0502020204030204" pitchFamily="34" charset="0"/>
              </a:rPr>
              <a:t> PLACE </a:t>
            </a:r>
          </a:p>
          <a:p>
            <a:pPr algn="ctr">
              <a:lnSpc>
                <a:spcPct val="150000"/>
              </a:lnSpc>
            </a:pPr>
            <a:r>
              <a:rPr lang="en-US" sz="2900" b="1" dirty="0">
                <a:latin typeface="Calibri" panose="020F0502020204030204" pitchFamily="34" charset="0"/>
              </a:rPr>
              <a:t>TO CONTACT FOR QUESTIONS or  ASSISTANCE.</a:t>
            </a:r>
            <a:endParaRPr lang="en-US" sz="2900" dirty="0">
              <a:latin typeface="Calibri" panose="020F0502020204030204" pitchFamily="34" charset="0"/>
            </a:endParaRPr>
          </a:p>
        </p:txBody>
      </p:sp>
    </p:spTree>
    <p:extLst>
      <p:ext uri="{BB962C8B-B14F-4D97-AF65-F5344CB8AC3E}">
        <p14:creationId xmlns:p14="http://schemas.microsoft.com/office/powerpoint/2010/main" val="1064624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9097" y="95496"/>
            <a:ext cx="8062783" cy="749643"/>
          </a:xfrm>
          <a:ln>
            <a:solidFill>
              <a:schemeClr val="accent1"/>
            </a:solidFill>
          </a:ln>
        </p:spPr>
        <p:txBody>
          <a:bodyPr>
            <a:normAutofit/>
          </a:bodyPr>
          <a:lstStyle/>
          <a:p>
            <a:pPr algn="ctr"/>
            <a:r>
              <a:rPr lang="en-US" sz="4000" dirty="0">
                <a:latin typeface="Calibri" panose="020F0502020204030204" pitchFamily="34" charset="0"/>
              </a:rPr>
              <a:t>Patient Safety in Texas</a:t>
            </a:r>
          </a:p>
        </p:txBody>
      </p:sp>
      <p:sp>
        <p:nvSpPr>
          <p:cNvPr id="3" name="Content Placeholder 2"/>
          <p:cNvSpPr>
            <a:spLocks noGrp="1"/>
          </p:cNvSpPr>
          <p:nvPr>
            <p:ph idx="1"/>
          </p:nvPr>
        </p:nvSpPr>
        <p:spPr>
          <a:xfrm>
            <a:off x="1839097" y="1014790"/>
            <a:ext cx="8153400" cy="2436864"/>
          </a:xfrm>
          <a:solidFill>
            <a:schemeClr val="accent4">
              <a:lumMod val="75000"/>
            </a:schemeClr>
          </a:solidFill>
          <a:ln w="12700">
            <a:solidFill>
              <a:schemeClr val="tx2"/>
            </a:solidFill>
          </a:ln>
        </p:spPr>
        <p:txBody>
          <a:bodyPr anchor="ctr"/>
          <a:lstStyle/>
          <a:p>
            <a:pPr marL="0" indent="0" algn="ctr">
              <a:spcBef>
                <a:spcPts val="1200"/>
              </a:spcBef>
              <a:buNone/>
            </a:pPr>
            <a:endParaRPr lang="en-US" sz="2600" i="1" dirty="0">
              <a:latin typeface="Comic Sans MS" panose="030F0702030302020204" pitchFamily="66" charset="0"/>
            </a:endParaRPr>
          </a:p>
          <a:p>
            <a:pPr marL="0" indent="0" algn="ctr">
              <a:spcBef>
                <a:spcPts val="1200"/>
              </a:spcBef>
              <a:buNone/>
            </a:pPr>
            <a:r>
              <a:rPr lang="en-US" sz="2800" b="1" i="1" dirty="0">
                <a:latin typeface="Calibri" panose="020F0502020204030204" pitchFamily="34" charset="0"/>
              </a:rPr>
              <a:t>The purpose of Healthcare Safety reporting is to enhance healthcare transparency in Texas and empower patients to make informed decisions      about their healthcare.</a:t>
            </a:r>
          </a:p>
          <a:p>
            <a:pPr marL="0" indent="0">
              <a:buNone/>
            </a:pPr>
            <a:endParaRPr lang="en-US" sz="2600" i="1" dirty="0"/>
          </a:p>
        </p:txBody>
      </p:sp>
      <p:sp>
        <p:nvSpPr>
          <p:cNvPr id="4" name="Slide Number Placeholder 3"/>
          <p:cNvSpPr>
            <a:spLocks noGrp="1"/>
          </p:cNvSpPr>
          <p:nvPr>
            <p:ph type="sldNum" sz="quarter" idx="10"/>
          </p:nvPr>
        </p:nvSpPr>
        <p:spPr/>
        <p:txBody>
          <a:bodyPr/>
          <a:lstStyle/>
          <a:p>
            <a:pPr>
              <a:defRPr/>
            </a:pPr>
            <a:fld id="{D1524718-E495-42AF-83A0-8A0F4FF8CD22}" type="slidenum">
              <a:rPr lang="en-US" smtClean="0">
                <a:solidFill>
                  <a:srgbClr val="000000"/>
                </a:solidFill>
              </a:rPr>
              <a:pPr>
                <a:defRPr/>
              </a:pPr>
              <a:t>47</a:t>
            </a:fld>
            <a:endParaRPr lang="en-US" dirty="0">
              <a:solidFill>
                <a:srgbClr val="000000"/>
              </a:solidFill>
            </a:endParaRPr>
          </a:p>
        </p:txBody>
      </p:sp>
      <p:sp>
        <p:nvSpPr>
          <p:cNvPr id="6" name="TextBox 5"/>
          <p:cNvSpPr txBox="1"/>
          <p:nvPr/>
        </p:nvSpPr>
        <p:spPr>
          <a:xfrm>
            <a:off x="1839096" y="3451654"/>
            <a:ext cx="8108091" cy="2605842"/>
          </a:xfrm>
          <a:prstGeom prst="rect">
            <a:avLst/>
          </a:prstGeom>
          <a:solidFill>
            <a:schemeClr val="accent4">
              <a:lumMod val="50000"/>
            </a:schemeClr>
          </a:solidFill>
          <a:ln>
            <a:solidFill>
              <a:schemeClr val="accent6">
                <a:lumMod val="50000"/>
              </a:schemeClr>
            </a:solidFill>
          </a:ln>
        </p:spPr>
        <p:txBody>
          <a:bodyPr wrap="square" rtlCol="0">
            <a:spAutoFit/>
          </a:bodyPr>
          <a:lstStyle/>
          <a:p>
            <a:pPr algn="ctr" eaLnBrk="0" fontAlgn="base" hangingPunct="0">
              <a:lnSpc>
                <a:spcPct val="150000"/>
              </a:lnSpc>
              <a:spcBef>
                <a:spcPts val="1200"/>
              </a:spcBef>
              <a:spcAft>
                <a:spcPct val="0"/>
              </a:spcAft>
            </a:pPr>
            <a:r>
              <a:rPr lang="en-US" sz="3600" kern="0" dirty="0">
                <a:solidFill>
                  <a:schemeClr val="bg1"/>
                </a:solidFill>
                <a:latin typeface="Calibri" panose="020F0502020204030204" pitchFamily="34" charset="0"/>
              </a:rPr>
              <a:t>Vision:  A Healthy Texas</a:t>
            </a:r>
          </a:p>
          <a:p>
            <a:pPr algn="ctr" eaLnBrk="0" fontAlgn="base" hangingPunct="0">
              <a:spcBef>
                <a:spcPts val="1200"/>
              </a:spcBef>
              <a:spcAft>
                <a:spcPct val="0"/>
              </a:spcAft>
            </a:pPr>
            <a:r>
              <a:rPr lang="en-US" sz="3600" kern="0" dirty="0">
                <a:solidFill>
                  <a:schemeClr val="bg1"/>
                </a:solidFill>
                <a:latin typeface="Calibri" panose="020F0502020204030204" pitchFamily="34" charset="0"/>
              </a:rPr>
              <a:t>Mission: To Improve Health and                     Well-being in Texas</a:t>
            </a:r>
            <a:endParaRPr lang="en-US" sz="3600" kern="0" dirty="0">
              <a:solidFill>
                <a:srgbClr val="FFFFFF"/>
              </a:solidFill>
              <a:latin typeface="Calibri" panose="020F0502020204030204" pitchFamily="34" charset="0"/>
            </a:endParaRPr>
          </a:p>
          <a:p>
            <a:pPr eaLnBrk="0" fontAlgn="base" hangingPunct="0">
              <a:spcBef>
                <a:spcPts val="1200"/>
              </a:spcBef>
              <a:spcAft>
                <a:spcPct val="0"/>
              </a:spcAft>
            </a:pPr>
            <a:endParaRPr lang="en-US" sz="2600" kern="0" baseline="30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446579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288" y="952443"/>
            <a:ext cx="6058552" cy="2680443"/>
          </a:xfrm>
          <a:ln>
            <a:solidFill>
              <a:schemeClr val="accent1"/>
            </a:solidFill>
          </a:ln>
        </p:spPr>
        <p:txBody>
          <a:bodyPr>
            <a:normAutofit/>
          </a:bodyPr>
          <a:lstStyle/>
          <a:p>
            <a:r>
              <a:rPr lang="en-US" sz="6600" dirty="0">
                <a:latin typeface="Calibri" panose="020F0502020204030204" pitchFamily="34" charset="0"/>
              </a:rPr>
              <a:t>Questions?</a:t>
            </a:r>
          </a:p>
        </p:txBody>
      </p:sp>
    </p:spTree>
    <p:extLst>
      <p:ext uri="{BB962C8B-B14F-4D97-AF65-F5344CB8AC3E}">
        <p14:creationId xmlns:p14="http://schemas.microsoft.com/office/powerpoint/2010/main" val="417014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865"/>
            <a:ext cx="9133730" cy="684597"/>
          </a:xfrm>
          <a:ln>
            <a:solidFill>
              <a:schemeClr val="accent1"/>
            </a:solidFill>
          </a:ln>
        </p:spPr>
        <p:txBody>
          <a:bodyPr>
            <a:normAutofit/>
          </a:bodyPr>
          <a:lstStyle/>
          <a:p>
            <a:pPr algn="ctr"/>
            <a:r>
              <a:rPr lang="en-US" sz="4000" dirty="0">
                <a:latin typeface="Calibri" panose="020F0502020204030204" pitchFamily="34" charset="0"/>
              </a:rPr>
              <a:t>Joint Commission Types of Sentinel Events</a:t>
            </a:r>
          </a:p>
        </p:txBody>
      </p:sp>
      <p:sp>
        <p:nvSpPr>
          <p:cNvPr id="3" name="Content Placeholder 2"/>
          <p:cNvSpPr>
            <a:spLocks noGrp="1"/>
          </p:cNvSpPr>
          <p:nvPr>
            <p:ph idx="1"/>
          </p:nvPr>
        </p:nvSpPr>
        <p:spPr>
          <a:xfrm>
            <a:off x="1524000" y="916739"/>
            <a:ext cx="9133730" cy="4918077"/>
          </a:xfrm>
          <a:solidFill>
            <a:schemeClr val="accent4">
              <a:lumMod val="75000"/>
            </a:schemeClr>
          </a:solidFill>
        </p:spPr>
        <p:txBody>
          <a:bodyPr>
            <a:noAutofit/>
          </a:bodyPr>
          <a:lstStyle/>
          <a:p>
            <a:pPr marL="45720" indent="0">
              <a:buNone/>
            </a:pPr>
            <a:r>
              <a:rPr lang="en-US" sz="3200" dirty="0">
                <a:latin typeface="Calibri" panose="020F0502020204030204" pitchFamily="34" charset="0"/>
              </a:rPr>
              <a:t>Review of 2015 Events--Voluntarily Reported N=936</a:t>
            </a:r>
          </a:p>
          <a:p>
            <a:pPr marL="365760" lvl="1" indent="0">
              <a:buNone/>
            </a:pPr>
            <a:r>
              <a:rPr lang="en-US" sz="3200" dirty="0">
                <a:latin typeface="Calibri" panose="020F0502020204030204" pitchFamily="34" charset="0"/>
              </a:rPr>
              <a:t>13.1% Unintended Retention of a Foreign Body</a:t>
            </a:r>
          </a:p>
          <a:p>
            <a:pPr marL="365760" lvl="1" indent="0">
              <a:buNone/>
            </a:pPr>
            <a:r>
              <a:rPr lang="en-US" sz="3200" dirty="0">
                <a:latin typeface="Calibri" panose="020F0502020204030204" pitchFamily="34" charset="0"/>
              </a:rPr>
              <a:t>12.9% Wrong patient, Site, Procedure</a:t>
            </a:r>
          </a:p>
          <a:p>
            <a:pPr marL="365760" lvl="1" indent="0">
              <a:buNone/>
            </a:pPr>
            <a:r>
              <a:rPr lang="en-US" sz="3200" dirty="0">
                <a:latin typeface="Calibri" panose="020F0502020204030204" pitchFamily="34" charset="0"/>
              </a:rPr>
              <a:t>10.4% Suicide</a:t>
            </a:r>
          </a:p>
          <a:p>
            <a:pPr marL="365760" lvl="1" indent="0">
              <a:buNone/>
            </a:pPr>
            <a:r>
              <a:rPr lang="en-US" sz="3200" dirty="0">
                <a:latin typeface="Calibri" panose="020F0502020204030204" pitchFamily="34" charset="0"/>
              </a:rPr>
              <a:t>10.1% Fall</a:t>
            </a:r>
          </a:p>
          <a:p>
            <a:pPr marL="365760" lvl="1" indent="0">
              <a:buNone/>
            </a:pPr>
            <a:r>
              <a:rPr lang="en-US" sz="3200" dirty="0">
                <a:latin typeface="Calibri" panose="020F0502020204030204" pitchFamily="34" charset="0"/>
              </a:rPr>
              <a:t>8.7% Delay in Treatment</a:t>
            </a:r>
          </a:p>
          <a:p>
            <a:pPr marL="365760" lvl="1" indent="0">
              <a:buNone/>
            </a:pPr>
            <a:r>
              <a:rPr lang="en-US" sz="3200" dirty="0">
                <a:latin typeface="Calibri" panose="020F0502020204030204" pitchFamily="34" charset="0"/>
              </a:rPr>
              <a:t>8.7% Operative/Post-op Complications</a:t>
            </a:r>
          </a:p>
          <a:p>
            <a:pPr marL="365760" lvl="1" indent="0">
              <a:buNone/>
            </a:pPr>
            <a:r>
              <a:rPr lang="en-US" sz="3200" dirty="0">
                <a:latin typeface="Calibri" panose="020F0502020204030204" pitchFamily="34" charset="0"/>
              </a:rPr>
              <a:t>36.1% Other</a:t>
            </a:r>
          </a:p>
        </p:txBody>
      </p:sp>
      <p:sp>
        <p:nvSpPr>
          <p:cNvPr id="4" name="Slide Number Placeholder 3"/>
          <p:cNvSpPr>
            <a:spLocks noGrp="1"/>
          </p:cNvSpPr>
          <p:nvPr>
            <p:ph type="sldNum" sz="quarter" idx="10"/>
          </p:nvPr>
        </p:nvSpPr>
        <p:spPr/>
        <p:txBody>
          <a:bodyPr/>
          <a:lstStyle/>
          <a:p>
            <a:pPr>
              <a:defRPr/>
            </a:pPr>
            <a:fld id="{D1524718-E495-42AF-83A0-8A0F4FF8CD22}" type="slidenum">
              <a:rPr lang="en-US" smtClean="0">
                <a:solidFill>
                  <a:srgbClr val="000000"/>
                </a:solidFill>
              </a:rPr>
              <a:pPr>
                <a:defRPr/>
              </a:pPr>
              <a:t>5</a:t>
            </a:fld>
            <a:endParaRPr lang="en-US" dirty="0">
              <a:solidFill>
                <a:srgbClr val="000000"/>
              </a:solidFill>
            </a:endParaRPr>
          </a:p>
        </p:txBody>
      </p:sp>
      <p:sp>
        <p:nvSpPr>
          <p:cNvPr id="5" name="TextBox 4"/>
          <p:cNvSpPr txBox="1"/>
          <p:nvPr/>
        </p:nvSpPr>
        <p:spPr>
          <a:xfrm>
            <a:off x="1315452" y="5834816"/>
            <a:ext cx="5200677" cy="1015663"/>
          </a:xfrm>
          <a:prstGeom prst="rect">
            <a:avLst/>
          </a:prstGeom>
          <a:noFill/>
        </p:spPr>
        <p:txBody>
          <a:bodyPr wrap="square" rtlCol="0">
            <a:spAutoFit/>
          </a:bodyPr>
          <a:lstStyle/>
          <a:p>
            <a:endParaRPr lang="en-US" sz="1200" dirty="0"/>
          </a:p>
          <a:p>
            <a:r>
              <a:rPr lang="en-US" sz="1200" dirty="0"/>
              <a:t> </a:t>
            </a:r>
            <a:r>
              <a:rPr lang="en-US" sz="1200" b="1" dirty="0"/>
              <a:t>Summary Data of Sentinel Events Reviewed by The Joint Commission </a:t>
            </a:r>
            <a:endParaRPr lang="en-US" sz="1200" dirty="0"/>
          </a:p>
          <a:p>
            <a:r>
              <a:rPr lang="en-US" sz="1200" dirty="0"/>
              <a:t> </a:t>
            </a:r>
            <a:r>
              <a:rPr lang="en-US" sz="1200" b="1" dirty="0"/>
              <a:t>SE Statistics as of: 7/5/2016</a:t>
            </a:r>
            <a:r>
              <a:rPr lang="en-US" sz="1200" dirty="0"/>
              <a:t>	</a:t>
            </a:r>
            <a:r>
              <a:rPr lang="en-US" sz="1200" b="1" dirty="0"/>
              <a:t>	</a:t>
            </a:r>
          </a:p>
          <a:p>
            <a:endParaRPr lang="en-US" sz="1200" b="1" dirty="0"/>
          </a:p>
          <a:p>
            <a:r>
              <a:rPr lang="en-US" sz="1200" dirty="0"/>
              <a:t>	</a:t>
            </a:r>
          </a:p>
        </p:txBody>
      </p:sp>
    </p:spTree>
    <p:extLst>
      <p:ext uri="{BB962C8B-B14F-4D97-AF65-F5344CB8AC3E}">
        <p14:creationId xmlns:p14="http://schemas.microsoft.com/office/powerpoint/2010/main" val="2224588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8642" y="78910"/>
            <a:ext cx="8199142" cy="1233424"/>
          </a:xfrm>
          <a:ln>
            <a:solidFill>
              <a:schemeClr val="accent1"/>
            </a:solidFill>
          </a:ln>
        </p:spPr>
        <p:txBody>
          <a:bodyPr>
            <a:normAutofit/>
          </a:bodyPr>
          <a:lstStyle/>
          <a:p>
            <a:pPr algn="ctr"/>
            <a:r>
              <a:rPr lang="en-US" sz="4000" dirty="0">
                <a:latin typeface="Calibri" panose="020F0502020204030204" pitchFamily="34" charset="0"/>
              </a:rPr>
              <a:t>Joint Commission </a:t>
            </a:r>
            <a:br>
              <a:rPr lang="en-US" sz="4000" dirty="0">
                <a:latin typeface="Calibri" panose="020F0502020204030204" pitchFamily="34" charset="0"/>
              </a:rPr>
            </a:br>
            <a:r>
              <a:rPr lang="en-US" sz="4000" dirty="0">
                <a:latin typeface="Calibri" panose="020F0502020204030204" pitchFamily="34" charset="0"/>
              </a:rPr>
              <a:t>Root Causes of Sentinel Events</a:t>
            </a:r>
          </a:p>
        </p:txBody>
      </p:sp>
      <p:sp>
        <p:nvSpPr>
          <p:cNvPr id="3" name="Content Placeholder 2"/>
          <p:cNvSpPr>
            <a:spLocks noGrp="1"/>
          </p:cNvSpPr>
          <p:nvPr>
            <p:ph idx="1"/>
          </p:nvPr>
        </p:nvSpPr>
        <p:spPr>
          <a:xfrm>
            <a:off x="1809560" y="1395663"/>
            <a:ext cx="8158224" cy="4950254"/>
          </a:xfrm>
          <a:solidFill>
            <a:schemeClr val="accent4">
              <a:lumMod val="75000"/>
            </a:schemeClr>
          </a:solidFill>
        </p:spPr>
        <p:txBody>
          <a:bodyPr>
            <a:normAutofit/>
          </a:bodyPr>
          <a:lstStyle/>
          <a:p>
            <a:pPr marL="365760" lvl="1" indent="0">
              <a:buNone/>
            </a:pPr>
            <a:r>
              <a:rPr lang="en-US" sz="2400" b="1" dirty="0">
                <a:latin typeface="Calibri" panose="020F0502020204030204" pitchFamily="34" charset="0"/>
              </a:rPr>
              <a:t>999  Human Factors  </a:t>
            </a:r>
          </a:p>
          <a:p>
            <a:pPr marL="365760" lvl="1" indent="0">
              <a:buNone/>
            </a:pPr>
            <a:r>
              <a:rPr lang="en-US" sz="2400" b="1" dirty="0">
                <a:latin typeface="Calibri" panose="020F0502020204030204" pitchFamily="34" charset="0"/>
              </a:rPr>
              <a:t>849  Leadership</a:t>
            </a:r>
          </a:p>
          <a:p>
            <a:pPr marL="365760" lvl="1" indent="0">
              <a:buNone/>
            </a:pPr>
            <a:r>
              <a:rPr lang="en-US" sz="2400" b="1" dirty="0">
                <a:latin typeface="Calibri" panose="020F0502020204030204" pitchFamily="34" charset="0"/>
              </a:rPr>
              <a:t>744  Communication</a:t>
            </a:r>
          </a:p>
          <a:p>
            <a:pPr marL="365760" lvl="1" indent="0">
              <a:buNone/>
            </a:pPr>
            <a:r>
              <a:rPr lang="en-US" sz="2400" b="1" dirty="0">
                <a:latin typeface="Calibri" panose="020F0502020204030204" pitchFamily="34" charset="0"/>
              </a:rPr>
              <a:t>545  Assessment</a:t>
            </a:r>
          </a:p>
          <a:p>
            <a:pPr marL="365760" lvl="1" indent="0">
              <a:buNone/>
            </a:pPr>
            <a:r>
              <a:rPr lang="en-US" sz="2400" b="1" dirty="0">
                <a:latin typeface="Calibri" panose="020F0502020204030204" pitchFamily="34" charset="0"/>
              </a:rPr>
              <a:t>202  Physical Environment</a:t>
            </a:r>
          </a:p>
          <a:p>
            <a:pPr marL="365760" lvl="1" indent="0">
              <a:buNone/>
            </a:pPr>
            <a:r>
              <a:rPr lang="en-US" sz="2400" b="1" dirty="0">
                <a:latin typeface="Calibri" panose="020F0502020204030204" pitchFamily="34" charset="0"/>
              </a:rPr>
              <a:t>125  Health Information Technology</a:t>
            </a:r>
          </a:p>
          <a:p>
            <a:pPr marL="365760" lvl="1" indent="0">
              <a:buNone/>
            </a:pPr>
            <a:r>
              <a:rPr lang="en-US" sz="2400" b="1" dirty="0">
                <a:latin typeface="Calibri" panose="020F0502020204030204" pitchFamily="34" charset="0"/>
              </a:rPr>
              <a:t>  75  Care Planning</a:t>
            </a:r>
          </a:p>
          <a:p>
            <a:pPr marL="365760" lvl="1" indent="0">
              <a:buNone/>
            </a:pPr>
            <a:r>
              <a:rPr lang="en-US" sz="2400" b="1" dirty="0">
                <a:latin typeface="Calibri" panose="020F0502020204030204" pitchFamily="34" charset="0"/>
              </a:rPr>
              <a:t>  62  Operative Care</a:t>
            </a:r>
          </a:p>
          <a:p>
            <a:pPr marL="365760" lvl="1" indent="0">
              <a:buNone/>
            </a:pPr>
            <a:r>
              <a:rPr lang="en-US" sz="2400" b="1" dirty="0">
                <a:latin typeface="Calibri" panose="020F0502020204030204" pitchFamily="34" charset="0"/>
              </a:rPr>
              <a:t>  60  Medication Use</a:t>
            </a:r>
          </a:p>
          <a:p>
            <a:pPr marL="365760" lvl="1" indent="0">
              <a:buNone/>
            </a:pPr>
            <a:r>
              <a:rPr lang="en-US" sz="2400" b="1" dirty="0">
                <a:latin typeface="Calibri" panose="020F0502020204030204" pitchFamily="34" charset="0"/>
              </a:rPr>
              <a:t>  52  Information Management</a:t>
            </a:r>
          </a:p>
        </p:txBody>
      </p:sp>
      <p:sp>
        <p:nvSpPr>
          <p:cNvPr id="4" name="Slide Number Placeholder 3"/>
          <p:cNvSpPr>
            <a:spLocks noGrp="1"/>
          </p:cNvSpPr>
          <p:nvPr>
            <p:ph type="sldNum" sz="quarter" idx="10"/>
          </p:nvPr>
        </p:nvSpPr>
        <p:spPr/>
        <p:txBody>
          <a:bodyPr/>
          <a:lstStyle/>
          <a:p>
            <a:pPr>
              <a:defRPr/>
            </a:pPr>
            <a:fld id="{D1524718-E495-42AF-83A0-8A0F4FF8CD22}" type="slidenum">
              <a:rPr lang="en-US" smtClean="0">
                <a:solidFill>
                  <a:srgbClr val="000000"/>
                </a:solidFill>
              </a:rPr>
              <a:pPr>
                <a:defRPr/>
              </a:pPr>
              <a:t>6</a:t>
            </a:fld>
            <a:endParaRPr lang="en-US" dirty="0">
              <a:solidFill>
                <a:srgbClr val="000000"/>
              </a:solidFill>
            </a:endParaRPr>
          </a:p>
        </p:txBody>
      </p:sp>
      <p:pic>
        <p:nvPicPr>
          <p:cNvPr id="7176" name="Picture 8" descr="C:\Users\vgillespie648\AppData\Local\Microsoft\Windows\Temporary Internet Files\Content.IE5\9YB44VH0\pair-talkin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0" y="1678289"/>
            <a:ext cx="2476500" cy="2476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296213" y="6345917"/>
            <a:ext cx="4572000" cy="261610"/>
          </a:xfrm>
          <a:prstGeom prst="rect">
            <a:avLst/>
          </a:prstGeom>
        </p:spPr>
        <p:txBody>
          <a:bodyPr>
            <a:spAutoFit/>
          </a:bodyPr>
          <a:lstStyle/>
          <a:p>
            <a:r>
              <a:rPr lang="en-US" sz="1100" dirty="0">
                <a:latin typeface="Arial" panose="020B0604020202020204" pitchFamily="34" charset="0"/>
                <a:ea typeface="Calibri" panose="020F0502020204030204" pitchFamily="34" charset="0"/>
                <a:cs typeface="Times New Roman" panose="02020603050405020304" pitchFamily="18" charset="0"/>
              </a:rPr>
              <a:t>© The Joint Commission, 2016.  Reprinted with permission</a:t>
            </a:r>
            <a:endParaRPr lang="en-US" sz="1100" dirty="0"/>
          </a:p>
        </p:txBody>
      </p:sp>
    </p:spTree>
    <p:extLst>
      <p:ext uri="{BB962C8B-B14F-4D97-AF65-F5344CB8AC3E}">
        <p14:creationId xmlns:p14="http://schemas.microsoft.com/office/powerpoint/2010/main" val="3872369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0" y="78910"/>
            <a:ext cx="9133730" cy="1165004"/>
          </a:xfrm>
          <a:ln>
            <a:solidFill>
              <a:schemeClr val="accent1"/>
            </a:solidFill>
          </a:ln>
        </p:spPr>
        <p:txBody>
          <a:bodyPr>
            <a:normAutofit fontScale="90000"/>
          </a:bodyPr>
          <a:lstStyle/>
          <a:p>
            <a:pPr algn="ctr"/>
            <a:r>
              <a:rPr lang="en-US" sz="4000" dirty="0">
                <a:solidFill>
                  <a:prstClr val="black"/>
                </a:solidFill>
                <a:latin typeface="Calibri" panose="020F0502020204030204" pitchFamily="34" charset="0"/>
              </a:rPr>
              <a:t>Joint Commission</a:t>
            </a:r>
            <a:br>
              <a:rPr lang="en-US" sz="4000" dirty="0">
                <a:solidFill>
                  <a:prstClr val="black"/>
                </a:solidFill>
                <a:latin typeface="Calibri" panose="020F0502020204030204" pitchFamily="34" charset="0"/>
              </a:rPr>
            </a:br>
            <a:r>
              <a:rPr lang="en-US" sz="4000" dirty="0">
                <a:solidFill>
                  <a:prstClr val="black"/>
                </a:solidFill>
                <a:latin typeface="Calibri" panose="020F0502020204030204" pitchFamily="34" charset="0"/>
              </a:rPr>
              <a:t>Commonly Reported Causative Factors</a:t>
            </a:r>
            <a:endParaRPr lang="en-US" dirty="0"/>
          </a:p>
        </p:txBody>
      </p:sp>
      <p:pic>
        <p:nvPicPr>
          <p:cNvPr id="5" name="Content Placeholder 4"/>
          <p:cNvPicPr>
            <a:picLocks noGrp="1" noChangeAspect="1"/>
          </p:cNvPicPr>
          <p:nvPr>
            <p:ph idx="1"/>
          </p:nvPr>
        </p:nvPicPr>
        <p:blipFill>
          <a:blip r:embed="rId3"/>
          <a:stretch>
            <a:fillRect/>
          </a:stretch>
        </p:blipFill>
        <p:spPr>
          <a:xfrm>
            <a:off x="2018271" y="1485899"/>
            <a:ext cx="7990702" cy="4812932"/>
          </a:xfrm>
          <a:prstGeom prst="rect">
            <a:avLst/>
          </a:prstGeom>
        </p:spPr>
      </p:pic>
      <p:sp>
        <p:nvSpPr>
          <p:cNvPr id="6" name="Rectangle 5"/>
          <p:cNvSpPr/>
          <p:nvPr/>
        </p:nvSpPr>
        <p:spPr>
          <a:xfrm>
            <a:off x="5085835" y="5901173"/>
            <a:ext cx="5181600" cy="276999"/>
          </a:xfrm>
          <a:prstGeom prst="rect">
            <a:avLst/>
          </a:prstGeom>
        </p:spPr>
        <p:txBody>
          <a:bodyPr wrap="square">
            <a:spAutoFit/>
          </a:bodyPr>
          <a:lstStyle/>
          <a:p>
            <a:pPr marL="457200" marR="0">
              <a:spcBef>
                <a:spcPts val="0"/>
              </a:spcBef>
              <a:spcAft>
                <a:spcPts val="0"/>
              </a:spcAft>
            </a:pPr>
            <a:r>
              <a:rPr lang="en-US" sz="1200" dirty="0">
                <a:latin typeface="Arial" panose="020B0604020202020204" pitchFamily="34" charset="0"/>
                <a:ea typeface="Calibri" panose="020F0502020204030204" pitchFamily="34" charset="0"/>
                <a:cs typeface="Times New Roman" panose="02020603050405020304" pitchFamily="18" charset="0"/>
              </a:rPr>
              <a:t>© The Joint Commission, 2016.  Reprinted with permission.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2446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1240" y="115330"/>
            <a:ext cx="8739009" cy="1139967"/>
          </a:xfrm>
          <a:ln>
            <a:solidFill>
              <a:schemeClr val="accent1"/>
            </a:solidFill>
          </a:ln>
        </p:spPr>
        <p:txBody>
          <a:bodyPr>
            <a:normAutofit fontScale="90000"/>
          </a:bodyPr>
          <a:lstStyle/>
          <a:p>
            <a:pPr algn="ctr"/>
            <a:br>
              <a:rPr lang="en-US" sz="4400" dirty="0">
                <a:latin typeface="Calibri" panose="020F0502020204030204" pitchFamily="34" charset="0"/>
              </a:rPr>
            </a:br>
            <a:br>
              <a:rPr lang="en-US" sz="4400" dirty="0">
                <a:latin typeface="Calibri" panose="020F0502020204030204" pitchFamily="34" charset="0"/>
              </a:rPr>
            </a:br>
            <a:br>
              <a:rPr lang="en-US" sz="4400" dirty="0">
                <a:latin typeface="Calibri" panose="020F0502020204030204" pitchFamily="34" charset="0"/>
              </a:rPr>
            </a:br>
            <a:br>
              <a:rPr lang="en-US" sz="4400" dirty="0">
                <a:latin typeface="Calibri" panose="020F0502020204030204" pitchFamily="34" charset="0"/>
              </a:rPr>
            </a:br>
            <a:br>
              <a:rPr lang="en-US" sz="4400" dirty="0">
                <a:latin typeface="Calibri" panose="020F0502020204030204" pitchFamily="34" charset="0"/>
              </a:rPr>
            </a:br>
            <a:br>
              <a:rPr lang="en-US" sz="4400" dirty="0">
                <a:latin typeface="Calibri" panose="020F0502020204030204" pitchFamily="34" charset="0"/>
              </a:rPr>
            </a:br>
            <a:r>
              <a:rPr lang="en-US" sz="4400" dirty="0">
                <a:latin typeface="Calibri" panose="020F0502020204030204" pitchFamily="34" charset="0"/>
              </a:rPr>
              <a:t>	</a:t>
            </a:r>
            <a:br>
              <a:rPr lang="en-US" sz="4400" dirty="0">
                <a:latin typeface="Calibri" panose="020F0502020204030204" pitchFamily="34" charset="0"/>
              </a:rPr>
            </a:br>
            <a:r>
              <a:rPr lang="en-US" sz="4400" dirty="0">
                <a:latin typeface="Calibri" panose="020F0502020204030204" pitchFamily="34" charset="0"/>
              </a:rPr>
              <a:t>Joint Commission</a:t>
            </a:r>
            <a:br>
              <a:rPr lang="en-US" sz="4400" dirty="0">
                <a:latin typeface="Calibri" panose="020F0502020204030204" pitchFamily="34" charset="0"/>
              </a:rPr>
            </a:br>
            <a:r>
              <a:rPr lang="en-US" sz="4400" dirty="0">
                <a:latin typeface="Calibri" panose="020F0502020204030204" pitchFamily="34" charset="0"/>
              </a:rPr>
              <a:t>Commonly Reported Causative Factors</a:t>
            </a:r>
            <a:endParaRPr lang="en-US" sz="4000" dirty="0">
              <a:latin typeface="Calibri" panose="020F0502020204030204" pitchFamily="34" charset="0"/>
            </a:endParaRPr>
          </a:p>
        </p:txBody>
      </p:sp>
      <p:sp>
        <p:nvSpPr>
          <p:cNvPr id="3" name="Content Placeholder 2"/>
          <p:cNvSpPr>
            <a:spLocks noGrp="1"/>
          </p:cNvSpPr>
          <p:nvPr>
            <p:ph idx="1"/>
          </p:nvPr>
        </p:nvSpPr>
        <p:spPr>
          <a:xfrm>
            <a:off x="1591240" y="1342768"/>
            <a:ext cx="8739008" cy="4942702"/>
          </a:xfrm>
          <a:solidFill>
            <a:schemeClr val="accent4">
              <a:lumMod val="75000"/>
            </a:schemeClr>
          </a:solidFill>
        </p:spPr>
        <p:txBody>
          <a:bodyPr>
            <a:normAutofit/>
          </a:bodyPr>
          <a:lstStyle/>
          <a:p>
            <a:pPr marL="0" indent="0">
              <a:buNone/>
            </a:pPr>
            <a:r>
              <a:rPr lang="en-US" sz="2800" dirty="0">
                <a:latin typeface="Calibri" panose="020F0502020204030204" pitchFamily="34" charset="0"/>
              </a:rPr>
              <a:t>Unintended Retention of Foreign Object</a:t>
            </a:r>
          </a:p>
          <a:p>
            <a:r>
              <a:rPr lang="en-US" sz="2600" dirty="0">
                <a:latin typeface="Calibri" panose="020F0502020204030204" pitchFamily="34" charset="0"/>
              </a:rPr>
              <a:t>The absence of policies and procedures</a:t>
            </a:r>
          </a:p>
          <a:p>
            <a:r>
              <a:rPr lang="en-US" sz="2600" dirty="0">
                <a:latin typeface="Calibri" panose="020F0502020204030204" pitchFamily="34" charset="0"/>
              </a:rPr>
              <a:t>Failure to comply with existing policies and procedures</a:t>
            </a:r>
          </a:p>
          <a:p>
            <a:r>
              <a:rPr lang="en-US" sz="2600" dirty="0">
                <a:latin typeface="Calibri" panose="020F0502020204030204" pitchFamily="34" charset="0"/>
              </a:rPr>
              <a:t>Problems with hierarchy and intimidation</a:t>
            </a:r>
          </a:p>
          <a:p>
            <a:r>
              <a:rPr lang="en-US" sz="2600" dirty="0">
                <a:latin typeface="Calibri" panose="020F0502020204030204" pitchFamily="34" charset="0"/>
              </a:rPr>
              <a:t>Failure in communication with physicians </a:t>
            </a:r>
          </a:p>
          <a:p>
            <a:r>
              <a:rPr lang="en-US" sz="2600" dirty="0">
                <a:latin typeface="Calibri" panose="020F0502020204030204" pitchFamily="34" charset="0"/>
              </a:rPr>
              <a:t>Failure of staff to communicate relevant patient information</a:t>
            </a:r>
          </a:p>
          <a:p>
            <a:r>
              <a:rPr lang="en-US" sz="2600" dirty="0">
                <a:latin typeface="Calibri" panose="020F0502020204030204" pitchFamily="34" charset="0"/>
              </a:rPr>
              <a:t>Inadequate or incomplete education of staff</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D1524718-E495-42AF-83A0-8A0F4FF8CD22}" type="slidenum">
              <a:rPr lang="en-US" smtClean="0">
                <a:solidFill>
                  <a:srgbClr val="000000"/>
                </a:solidFill>
              </a:rPr>
              <a:pPr>
                <a:defRPr/>
              </a:pPr>
              <a:t>8</a:t>
            </a:fld>
            <a:endParaRPr lang="en-US" dirty="0">
              <a:solidFill>
                <a:srgbClr val="000000"/>
              </a:solidFill>
            </a:endParaRPr>
          </a:p>
        </p:txBody>
      </p:sp>
      <p:sp>
        <p:nvSpPr>
          <p:cNvPr id="6" name="TextBox 5"/>
          <p:cNvSpPr txBox="1"/>
          <p:nvPr/>
        </p:nvSpPr>
        <p:spPr>
          <a:xfrm>
            <a:off x="1591240" y="6074509"/>
            <a:ext cx="5029200" cy="646331"/>
          </a:xfrm>
          <a:prstGeom prst="rect">
            <a:avLst/>
          </a:prstGeom>
          <a:noFill/>
        </p:spPr>
        <p:txBody>
          <a:bodyPr wrap="square" rtlCol="0">
            <a:spAutoFit/>
          </a:bodyPr>
          <a:lstStyle/>
          <a:p>
            <a:endParaRPr lang="en-US" sz="1200" dirty="0"/>
          </a:p>
          <a:p>
            <a:r>
              <a:rPr lang="en-US" sz="1200" dirty="0"/>
              <a:t> </a:t>
            </a:r>
            <a:r>
              <a:rPr lang="en-US" sz="1200" b="1" dirty="0"/>
              <a:t>Most Commonly Reviewed Sentinel Event Types</a:t>
            </a:r>
          </a:p>
          <a:p>
            <a:r>
              <a:rPr lang="en-US" sz="1200" b="1" dirty="0"/>
              <a:t>© Copyright, The Joint Commission</a:t>
            </a:r>
            <a:endParaRPr lang="en-US" sz="1200" dirty="0"/>
          </a:p>
        </p:txBody>
      </p:sp>
    </p:spTree>
    <p:extLst>
      <p:ext uri="{BB962C8B-B14F-4D97-AF65-F5344CB8AC3E}">
        <p14:creationId xmlns:p14="http://schemas.microsoft.com/office/powerpoint/2010/main" val="357009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092" y="93612"/>
            <a:ext cx="9454041" cy="1066800"/>
          </a:xfrm>
          <a:ln>
            <a:solidFill>
              <a:schemeClr val="accent1"/>
            </a:solidFill>
          </a:ln>
        </p:spPr>
        <p:txBody>
          <a:bodyPr>
            <a:noAutofit/>
          </a:bodyPr>
          <a:lstStyle/>
          <a:p>
            <a:pPr algn="ctr"/>
            <a:r>
              <a:rPr lang="en-US" sz="3600" dirty="0">
                <a:latin typeface="Calibri" panose="020F0502020204030204" pitchFamily="34" charset="0"/>
              </a:rPr>
              <a:t>Joint Commission</a:t>
            </a:r>
            <a:br>
              <a:rPr lang="en-US" sz="3600" dirty="0">
                <a:latin typeface="Calibri" panose="020F0502020204030204" pitchFamily="34" charset="0"/>
              </a:rPr>
            </a:br>
            <a:r>
              <a:rPr lang="en-US" sz="3600" dirty="0">
                <a:latin typeface="Calibri" panose="020F0502020204030204" pitchFamily="34" charset="0"/>
              </a:rPr>
              <a:t>Commonly Reported Causative Factors</a:t>
            </a:r>
            <a:endParaRPr lang="en-US" sz="3600" dirty="0"/>
          </a:p>
        </p:txBody>
      </p:sp>
      <p:pic>
        <p:nvPicPr>
          <p:cNvPr id="6" name="Content Placeholder 5"/>
          <p:cNvPicPr>
            <a:picLocks noGrp="1" noChangeAspect="1"/>
          </p:cNvPicPr>
          <p:nvPr>
            <p:ph idx="1"/>
          </p:nvPr>
        </p:nvPicPr>
        <p:blipFill>
          <a:blip r:embed="rId3"/>
          <a:stretch>
            <a:fillRect/>
          </a:stretch>
        </p:blipFill>
        <p:spPr>
          <a:xfrm>
            <a:off x="1631092" y="1116804"/>
            <a:ext cx="9454041" cy="5604036"/>
          </a:xfrm>
          <a:prstGeom prst="rect">
            <a:avLst/>
          </a:prstGeom>
        </p:spPr>
      </p:pic>
      <p:sp>
        <p:nvSpPr>
          <p:cNvPr id="4" name="Slide Number Placeholder 3"/>
          <p:cNvSpPr>
            <a:spLocks noGrp="1"/>
          </p:cNvSpPr>
          <p:nvPr>
            <p:ph type="sldNum" sz="quarter" idx="10"/>
          </p:nvPr>
        </p:nvSpPr>
        <p:spPr/>
        <p:txBody>
          <a:bodyPr/>
          <a:lstStyle/>
          <a:p>
            <a:pPr>
              <a:defRPr/>
            </a:pPr>
            <a:fld id="{D1524718-E495-42AF-83A0-8A0F4FF8CD22}" type="slidenum">
              <a:rPr lang="en-US" smtClean="0">
                <a:solidFill>
                  <a:srgbClr val="000000"/>
                </a:solidFill>
              </a:rPr>
              <a:pPr>
                <a:defRPr/>
              </a:pPr>
              <a:t>9</a:t>
            </a:fld>
            <a:endParaRPr lang="en-US" dirty="0">
              <a:solidFill>
                <a:srgbClr val="000000"/>
              </a:solidFill>
            </a:endParaRPr>
          </a:p>
        </p:txBody>
      </p:sp>
      <p:sp>
        <p:nvSpPr>
          <p:cNvPr id="3" name="Rectangle 2"/>
          <p:cNvSpPr/>
          <p:nvPr/>
        </p:nvSpPr>
        <p:spPr>
          <a:xfrm>
            <a:off x="2057400" y="6172200"/>
            <a:ext cx="4572000" cy="261610"/>
          </a:xfrm>
          <a:prstGeom prst="rect">
            <a:avLst/>
          </a:prstGeom>
        </p:spPr>
        <p:txBody>
          <a:bodyPr>
            <a:spAutoFit/>
          </a:bodyPr>
          <a:lstStyle/>
          <a:p>
            <a:r>
              <a:rPr lang="en-US" sz="1100" dirty="0">
                <a:latin typeface="Arial" panose="020B0604020202020204" pitchFamily="34" charset="0"/>
                <a:ea typeface="Calibri" panose="020F0502020204030204" pitchFamily="34" charset="0"/>
                <a:cs typeface="Times New Roman" panose="02020603050405020304" pitchFamily="18" charset="0"/>
              </a:rPr>
              <a:t>© The Joint Commission, 2016.  Reprinted with permission</a:t>
            </a:r>
            <a:endParaRPr lang="en-US" sz="1100" dirty="0"/>
          </a:p>
        </p:txBody>
      </p:sp>
    </p:spTree>
    <p:extLst>
      <p:ext uri="{BB962C8B-B14F-4D97-AF65-F5344CB8AC3E}">
        <p14:creationId xmlns:p14="http://schemas.microsoft.com/office/powerpoint/2010/main" val="2676881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ck to School 16x9">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B911DA2-637D-4DBC-A7C4-908CEE86E5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Fall fun education presentation (widescreen)</Template>
  <TotalTime>0</TotalTime>
  <Words>8193</Words>
  <Application>Microsoft Office PowerPoint</Application>
  <PresentationFormat>Widescreen</PresentationFormat>
  <Paragraphs>865</Paragraphs>
  <Slides>48</Slides>
  <Notes>48</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48</vt:i4>
      </vt:variant>
    </vt:vector>
  </HeadingPairs>
  <TitlesOfParts>
    <vt:vector size="58" baseType="lpstr">
      <vt:lpstr>Arial</vt:lpstr>
      <vt:lpstr>Calibri</vt:lpstr>
      <vt:lpstr>Cambria</vt:lpstr>
      <vt:lpstr>Comic Sans MS</vt:lpstr>
      <vt:lpstr>Copperplate Gothic Bold</vt:lpstr>
      <vt:lpstr>Trebuchet MS</vt:lpstr>
      <vt:lpstr>Wingdings</vt:lpstr>
      <vt:lpstr>Back to School 16x9</vt:lpstr>
      <vt:lpstr>Default Design</vt:lpstr>
      <vt:lpstr>Bitmap Image</vt:lpstr>
      <vt:lpstr>Preventable Adverse Events 2016 Fall Update</vt:lpstr>
      <vt:lpstr>Content</vt:lpstr>
      <vt:lpstr>Washington Post Article of May 3</vt:lpstr>
      <vt:lpstr>Loretta Macpherson</vt:lpstr>
      <vt:lpstr>Joint Commission Types of Sentinel Events</vt:lpstr>
      <vt:lpstr>Joint Commission  Root Causes of Sentinel Events</vt:lpstr>
      <vt:lpstr>Joint Commission Commonly Reported Causative Factors</vt:lpstr>
      <vt:lpstr>        Joint Commission Commonly Reported Causative Factors</vt:lpstr>
      <vt:lpstr>Joint Commission Commonly Reported Causative Factors</vt:lpstr>
      <vt:lpstr> 2015 Texas Reported Surgical Event Details</vt:lpstr>
      <vt:lpstr>2015 Texas Reported Surgical Event Details</vt:lpstr>
      <vt:lpstr>2015 PAE Compliance Report</vt:lpstr>
      <vt:lpstr>PowerPoint Presentation</vt:lpstr>
      <vt:lpstr>Texas PAEs Reported</vt:lpstr>
      <vt:lpstr>Pressure Ulcers—SRE and HAC</vt:lpstr>
      <vt:lpstr>PowerPoint Presentation</vt:lpstr>
      <vt:lpstr>Pressure Ulcer Exclusions</vt:lpstr>
      <vt:lpstr>What if I report Stage 3 ulcer and it progresses to Stage 4?  Do not enter another ulcer PAE. Do not request to delete the current PAE. You do not need to edit the current PAE unless you completed documentation in the Specifics QP.  If so, edit the Specifics QP.   </vt:lpstr>
      <vt:lpstr>Are Deep Tissue Injuries that are present on admission and then progress to Stage 3, 4, or Unstageable reportable?   Once a DTI progresses to a Stage 3, 4, or Unstageable, it is reportable at that point.   If it progresses to Stage 1, 2 or remains the same it is not reportable.  Deep Tissue Injuries are not Reportable.</vt:lpstr>
      <vt:lpstr>Q:  If a patient alleges she was raped at the facility, but it is not substantiated by staff, and the police are not going to pursue the case as criminal action, is that reportable?  A. No, if it is not witnessed, not substantiated by clinical evidence, or not admitted to by the perpetrator, it is not reportable as a PAE.    </vt:lpstr>
      <vt:lpstr>Sexual Abuse/Assault Definitions</vt:lpstr>
      <vt:lpstr>Sexual Abuse/Assault Definitions</vt:lpstr>
      <vt:lpstr>Sexual Abuse/Assault Definition</vt:lpstr>
      <vt:lpstr>Sexual Abuse/Assault Definition</vt:lpstr>
      <vt:lpstr>HACs Reported to TxHSN as PAEs</vt:lpstr>
      <vt:lpstr>Third Tier PAE Reporting  January 1, 2017</vt:lpstr>
      <vt:lpstr>   Contaminated Drugs/Devices or Biologics  (Death or Severe Harm)</vt:lpstr>
      <vt:lpstr>Contaminated Drugs/Devices or Biologics  (Death or Severe Harm) continued</vt:lpstr>
      <vt:lpstr>Use or Function of Device  (Death or Severe Harm)</vt:lpstr>
      <vt:lpstr>Third Tier PAE Reporting  January 1, 2017</vt:lpstr>
      <vt:lpstr>SSIs for PAE Reporting in TxHSN</vt:lpstr>
      <vt:lpstr>HAC SSIs for PAE Reporting in TxHSN</vt:lpstr>
      <vt:lpstr>Section of ICD-10 Codes Orthopedic  Surgical HACs* </vt:lpstr>
      <vt:lpstr>  Intravascular Air Embolism  (Death or Severe Harm)</vt:lpstr>
      <vt:lpstr>Third Tier PAE Reporting  January 1, 2017</vt:lpstr>
      <vt:lpstr>Artificial Insemination</vt:lpstr>
      <vt:lpstr>Medication Errors (Death or Severe Harm)</vt:lpstr>
      <vt:lpstr>Medication Errors (Death or Severe Harm)</vt:lpstr>
      <vt:lpstr>Poor Glycemic Control </vt:lpstr>
      <vt:lpstr>Poor Glycemic Control </vt:lpstr>
      <vt:lpstr>   Q. If a patient has more than one episode of the Poor Glycemic PAE conditions, do I report every episode?  A. Yes, report each episode.  </vt:lpstr>
      <vt:lpstr>PAE Resources Updated </vt:lpstr>
      <vt:lpstr>TxHSN Reporting Schedule</vt:lpstr>
      <vt:lpstr>Request for Deletion of PAE</vt:lpstr>
      <vt:lpstr>PowerPoint Presentation</vt:lpstr>
      <vt:lpstr>  </vt:lpstr>
      <vt:lpstr>Patient Safety in Texas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2016-09-27T18:05:28Z</dcterms:created>
  <dcterms:modified xsi:type="dcterms:W3CDTF">2023-01-17T16:49:14Z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TC028952699991</vt:lpwstr>
  </property>
</Properties>
</file>