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9.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0.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1.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2.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3.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drawings/drawing1.xml" ContentType="application/vnd.openxmlformats-officedocument.drawingml.chartshapes+xml"/>
  <Override PartName="/ppt/notesSlides/notesSlide14.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15.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18.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notesSlides/notesSlide19.xml" ContentType="application/vnd.openxmlformats-officedocument.presentationml.notesSl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0.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drawings/drawing2.xml" ContentType="application/vnd.openxmlformats-officedocument.drawingml.chartshapes+xml"/>
  <Override PartName="/ppt/notesSlides/notesSlide21.xml" ContentType="application/vnd.openxmlformats-officedocument.presentationml.notesSl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6" r:id="rId2"/>
    <p:sldMasterId id="2147483675" r:id="rId3"/>
  </p:sldMasterIdLst>
  <p:notesMasterIdLst>
    <p:notesMasterId r:id="rId38"/>
  </p:notesMasterIdLst>
  <p:sldIdLst>
    <p:sldId id="256" r:id="rId4"/>
    <p:sldId id="277" r:id="rId5"/>
    <p:sldId id="263" r:id="rId6"/>
    <p:sldId id="336" r:id="rId7"/>
    <p:sldId id="350" r:id="rId8"/>
    <p:sldId id="337" r:id="rId9"/>
    <p:sldId id="338" r:id="rId10"/>
    <p:sldId id="339" r:id="rId11"/>
    <p:sldId id="340" r:id="rId12"/>
    <p:sldId id="332" r:id="rId13"/>
    <p:sldId id="333" r:id="rId14"/>
    <p:sldId id="334" r:id="rId15"/>
    <p:sldId id="278" r:id="rId16"/>
    <p:sldId id="279" r:id="rId17"/>
    <p:sldId id="341" r:id="rId18"/>
    <p:sldId id="335" r:id="rId19"/>
    <p:sldId id="281" r:id="rId20"/>
    <p:sldId id="342" r:id="rId21"/>
    <p:sldId id="283" r:id="rId22"/>
    <p:sldId id="284" r:id="rId23"/>
    <p:sldId id="344" r:id="rId24"/>
    <p:sldId id="315" r:id="rId25"/>
    <p:sldId id="345" r:id="rId26"/>
    <p:sldId id="346" r:id="rId27"/>
    <p:sldId id="347" r:id="rId28"/>
    <p:sldId id="348" r:id="rId29"/>
    <p:sldId id="349" r:id="rId30"/>
    <p:sldId id="295" r:id="rId31"/>
    <p:sldId id="328" r:id="rId32"/>
    <p:sldId id="327" r:id="rId33"/>
    <p:sldId id="329" r:id="rId34"/>
    <p:sldId id="330" r:id="rId35"/>
    <p:sldId id="322" r:id="rId36"/>
    <p:sldId id="27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lide Set" id="{481506D2-91B9-4009-A6F8-EC4347F19F69}">
          <p14:sldIdLst>
            <p14:sldId id="256"/>
            <p14:sldId id="277"/>
            <p14:sldId id="263"/>
            <p14:sldId id="336"/>
            <p14:sldId id="350"/>
            <p14:sldId id="337"/>
            <p14:sldId id="338"/>
            <p14:sldId id="339"/>
            <p14:sldId id="340"/>
            <p14:sldId id="332"/>
            <p14:sldId id="333"/>
            <p14:sldId id="334"/>
            <p14:sldId id="278"/>
            <p14:sldId id="279"/>
            <p14:sldId id="341"/>
            <p14:sldId id="335"/>
            <p14:sldId id="281"/>
            <p14:sldId id="342"/>
            <p14:sldId id="283"/>
            <p14:sldId id="284"/>
            <p14:sldId id="344"/>
            <p14:sldId id="315"/>
            <p14:sldId id="345"/>
            <p14:sldId id="346"/>
            <p14:sldId id="347"/>
            <p14:sldId id="348"/>
            <p14:sldId id="349"/>
            <p14:sldId id="295"/>
            <p14:sldId id="328"/>
            <p14:sldId id="327"/>
            <p14:sldId id="329"/>
            <p14:sldId id="330"/>
          </p14:sldIdLst>
        </p14:section>
        <p14:section name="Closing" id="{19346DEB-E2B3-439A-8385-6B7988DE08C3}">
          <p14:sldIdLst>
            <p14:sldId id="322"/>
            <p14:sldId id="273"/>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B604119-C42A-5CAA-67C5-ABC5F6D80062}" name="Rajkumar,Nevin (DSHS)" initials="R(" userId="S::Nevin.Rajkumar@dshs.texas.gov::78f4fde3-5374-4e6b-ba75-29ef2a1c5554" providerId="AD"/>
  <p188:author id="{F94D52F8-7240-E165-D311-A397361A2369}" name="Flores,Gil  (DSHS)" initials="F(" userId="S::Gil.Flores@dshs.texas.gov::e7bf624e-e9ec-434c-9380-5949ee20e98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onterosso,Analise (DSHS)" initials="M(" lastIdx="1" clrIdx="0">
    <p:extLst>
      <p:ext uri="{19B8F6BF-5375-455C-9EA6-DF929625EA0E}">
        <p15:presenceInfo xmlns:p15="http://schemas.microsoft.com/office/powerpoint/2012/main" userId="S::Analise.Monterosso@dshs.texas.gov::9fe3b915-fb65-4720-96db-b5c50f322f8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8A3"/>
    <a:srgbClr val="333333"/>
    <a:srgbClr val="556A7E"/>
    <a:srgbClr val="005CB9"/>
    <a:srgbClr val="1F4E79"/>
    <a:srgbClr val="264780"/>
    <a:srgbClr val="FFC600"/>
    <a:srgbClr val="003087"/>
    <a:srgbClr val="F2F2F2"/>
    <a:srgbClr val="3F57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441" autoAdjust="0"/>
  </p:normalViewPr>
  <p:slideViewPr>
    <p:cSldViewPr snapToGrid="0">
      <p:cViewPr varScale="1">
        <p:scale>
          <a:sx n="76" d="100"/>
          <a:sy n="76" d="100"/>
        </p:scale>
        <p:origin x="120" y="44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commentAuthors" Target="commentAuthor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microsoft.com/office/2018/10/relationships/authors" Targe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dshs4avchhivs01.dshs.txnet.state.tx.us\HIV3Share$\datashare\Data_Analysis\Analysis%20Group%20Reports%20Code\HIV%20Annual%20Report%20and%20Slides\HIV%20Slideset\2021\HIVSlideData2021_NR_new.xls"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dshs4avchhivs01.dshs.txnet.state.tx.us\HIV3Share$\datashare\Data_Analysis\Analysis%20Group%20Reports%20Code\HIV%20Annual%20Report%20and%20Slides\HIV%20Slideset\2021\HIVSlideData2021_NR_new.xls"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chartUserShapes" Target="../drawings/drawing1.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oleObject" Target="file:///P:\datashare\Data_Analysis\Analysis%20Group%20Reports%20Code\HIV%20Annual%20Report%20and%20Slides\HIV%20Slideset\2021\HIVSlideData2021_NR_new.xls" TargetMode="Externa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chartUserShapes" Target="../drawings/drawing2.xml"/></Relationships>
</file>

<file path=ppt/charts/_rels/chart19.xml.rels><?xml version="1.0" encoding="UTF-8" standalone="yes"?>
<Relationships xmlns="http://schemas.openxmlformats.org/package/2006/relationships"><Relationship Id="rId3" Type="http://schemas.openxmlformats.org/officeDocument/2006/relationships/oleObject" Target="file:///\\dshs4avchhivs01.dshs.txnet.state.tx.us\HIV3Share$\datashare\Data_Analysis\Analysis%20Group%20Reports%20Code\HIV%20Annual%20Report%20and%20Slides\HIV%20Slideset\2021\HIVSlideData2021_NR_new.xls" TargetMode="External"/><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oleObject" Target="file:///\\dshs4avchhivs01.dshs.txnet.state.tx.us\HIV3Share$\datashare\Data_Analysis\Analysis%20Group%20Reports%20Code\HIV%20Annual%20Report%20and%20Slides\HIV%20Slideset\2021\HIVSlideData2021_NR_new.xls" TargetMode="External"/><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oleObject" Target="file:///\\dshs4avchhivs01.dshs.txnet.state.tx.us\HIV3Share$\datashare\Data_Analysis\Analysis%20Group%20Reports%20Code\HIV%20Annual%20Report%20and%20Slides\HIV%20Slideset\2021\HIVSlideData_oct2022.xls" TargetMode="External"/><Relationship Id="rId2" Type="http://schemas.microsoft.com/office/2011/relationships/chartColorStyle" Target="colors21.xml"/><Relationship Id="rId1" Type="http://schemas.microsoft.com/office/2011/relationships/chartStyle" Target="style2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New HIV Diagnoses</c:v>
                </c:pt>
              </c:strCache>
            </c:strRef>
          </c:tx>
          <c:spPr>
            <a:ln w="28575" cap="rnd">
              <a:solidFill>
                <a:srgbClr val="C00000"/>
              </a:solidFill>
              <a:round/>
            </a:ln>
            <a:effectLst/>
          </c:spPr>
          <c:marker>
            <c:symbol val="none"/>
          </c:marker>
          <c:cat>
            <c:numRef>
              <c:f>Sheet1!$A$2:$A$42</c:f>
              <c:numCache>
                <c:formatCode>General</c:formatCode>
                <c:ptCount val="41"/>
                <c:pt idx="0">
                  <c:v>1981</c:v>
                </c:pt>
                <c:pt idx="1">
                  <c:v>1982</c:v>
                </c:pt>
                <c:pt idx="2">
                  <c:v>1983</c:v>
                </c:pt>
                <c:pt idx="3">
                  <c:v>1984</c:v>
                </c:pt>
                <c:pt idx="4">
                  <c:v>1985</c:v>
                </c:pt>
                <c:pt idx="5">
                  <c:v>1986</c:v>
                </c:pt>
                <c:pt idx="6">
                  <c:v>1987</c:v>
                </c:pt>
                <c:pt idx="7">
                  <c:v>1988</c:v>
                </c:pt>
                <c:pt idx="8">
                  <c:v>1989</c:v>
                </c:pt>
                <c:pt idx="9">
                  <c:v>1990</c:v>
                </c:pt>
                <c:pt idx="10">
                  <c:v>1991</c:v>
                </c:pt>
                <c:pt idx="11">
                  <c:v>1992</c:v>
                </c:pt>
                <c:pt idx="12">
                  <c:v>1993</c:v>
                </c:pt>
                <c:pt idx="13">
                  <c:v>1994</c:v>
                </c:pt>
                <c:pt idx="14">
                  <c:v>1995</c:v>
                </c:pt>
                <c:pt idx="15">
                  <c:v>1996</c:v>
                </c:pt>
                <c:pt idx="16">
                  <c:v>1997</c:v>
                </c:pt>
                <c:pt idx="17">
                  <c:v>1998</c:v>
                </c:pt>
                <c:pt idx="18">
                  <c:v>1999</c:v>
                </c:pt>
                <c:pt idx="19">
                  <c:v>2000</c:v>
                </c:pt>
                <c:pt idx="20">
                  <c:v>2001</c:v>
                </c:pt>
                <c:pt idx="21">
                  <c:v>2002</c:v>
                </c:pt>
                <c:pt idx="22">
                  <c:v>2003</c:v>
                </c:pt>
                <c:pt idx="23">
                  <c:v>2004</c:v>
                </c:pt>
                <c:pt idx="24">
                  <c:v>2005</c:v>
                </c:pt>
                <c:pt idx="25">
                  <c:v>2006</c:v>
                </c:pt>
                <c:pt idx="26">
                  <c:v>2007</c:v>
                </c:pt>
                <c:pt idx="27">
                  <c:v>2008</c:v>
                </c:pt>
                <c:pt idx="28">
                  <c:v>2009</c:v>
                </c:pt>
                <c:pt idx="29">
                  <c:v>2010</c:v>
                </c:pt>
                <c:pt idx="30">
                  <c:v>2011</c:v>
                </c:pt>
                <c:pt idx="31">
                  <c:v>2012</c:v>
                </c:pt>
                <c:pt idx="32">
                  <c:v>2013</c:v>
                </c:pt>
                <c:pt idx="33">
                  <c:v>2014</c:v>
                </c:pt>
                <c:pt idx="34">
                  <c:v>2015</c:v>
                </c:pt>
                <c:pt idx="35">
                  <c:v>2016</c:v>
                </c:pt>
                <c:pt idx="36">
                  <c:v>2017</c:v>
                </c:pt>
                <c:pt idx="37">
                  <c:v>2018</c:v>
                </c:pt>
                <c:pt idx="38">
                  <c:v>2019</c:v>
                </c:pt>
                <c:pt idx="39">
                  <c:v>2020</c:v>
                </c:pt>
                <c:pt idx="40">
                  <c:v>2021</c:v>
                </c:pt>
              </c:numCache>
            </c:numRef>
          </c:cat>
          <c:val>
            <c:numRef>
              <c:f>Sheet1!$B$2:$B$42</c:f>
              <c:numCache>
                <c:formatCode>General</c:formatCode>
                <c:ptCount val="41"/>
                <c:pt idx="0">
                  <c:v>19</c:v>
                </c:pt>
                <c:pt idx="1">
                  <c:v>60</c:v>
                </c:pt>
                <c:pt idx="2">
                  <c:v>212</c:v>
                </c:pt>
                <c:pt idx="3">
                  <c:v>544</c:v>
                </c:pt>
                <c:pt idx="4">
                  <c:v>1487</c:v>
                </c:pt>
                <c:pt idx="5">
                  <c:v>2396</c:v>
                </c:pt>
                <c:pt idx="6">
                  <c:v>3617</c:v>
                </c:pt>
                <c:pt idx="7">
                  <c:v>4009</c:v>
                </c:pt>
                <c:pt idx="8">
                  <c:v>4838</c:v>
                </c:pt>
                <c:pt idx="9">
                  <c:v>5271</c:v>
                </c:pt>
                <c:pt idx="10">
                  <c:v>5179</c:v>
                </c:pt>
                <c:pt idx="11">
                  <c:v>4875</c:v>
                </c:pt>
                <c:pt idx="12">
                  <c:v>4575</c:v>
                </c:pt>
                <c:pt idx="13">
                  <c:v>4509</c:v>
                </c:pt>
                <c:pt idx="14">
                  <c:v>4254</c:v>
                </c:pt>
                <c:pt idx="15">
                  <c:v>4339</c:v>
                </c:pt>
                <c:pt idx="16">
                  <c:v>3878</c:v>
                </c:pt>
                <c:pt idx="17">
                  <c:v>3375</c:v>
                </c:pt>
                <c:pt idx="18">
                  <c:v>5272</c:v>
                </c:pt>
                <c:pt idx="19">
                  <c:v>5059</c:v>
                </c:pt>
                <c:pt idx="20">
                  <c:v>4828</c:v>
                </c:pt>
                <c:pt idx="21">
                  <c:v>5046</c:v>
                </c:pt>
                <c:pt idx="22">
                  <c:v>4326</c:v>
                </c:pt>
                <c:pt idx="23">
                  <c:v>4396</c:v>
                </c:pt>
                <c:pt idx="24">
                  <c:v>4271</c:v>
                </c:pt>
                <c:pt idx="25">
                  <c:v>3970</c:v>
                </c:pt>
                <c:pt idx="26">
                  <c:v>4140</c:v>
                </c:pt>
                <c:pt idx="27">
                  <c:v>4199</c:v>
                </c:pt>
                <c:pt idx="28">
                  <c:v>4405</c:v>
                </c:pt>
                <c:pt idx="29">
                  <c:v>4484</c:v>
                </c:pt>
                <c:pt idx="30">
                  <c:v>4328</c:v>
                </c:pt>
                <c:pt idx="31">
                  <c:v>4378</c:v>
                </c:pt>
                <c:pt idx="32">
                  <c:v>4393</c:v>
                </c:pt>
                <c:pt idx="33">
                  <c:v>4471</c:v>
                </c:pt>
                <c:pt idx="34">
                  <c:v>4563</c:v>
                </c:pt>
                <c:pt idx="35">
                  <c:v>4563</c:v>
                </c:pt>
                <c:pt idx="36">
                  <c:v>4375</c:v>
                </c:pt>
                <c:pt idx="37">
                  <c:v>4417</c:v>
                </c:pt>
                <c:pt idx="38">
                  <c:v>4307</c:v>
                </c:pt>
                <c:pt idx="39">
                  <c:v>3580</c:v>
                </c:pt>
                <c:pt idx="40">
                  <c:v>4377</c:v>
                </c:pt>
              </c:numCache>
            </c:numRef>
          </c:val>
          <c:smooth val="0"/>
          <c:extLst>
            <c:ext xmlns:c16="http://schemas.microsoft.com/office/drawing/2014/chart" uri="{C3380CC4-5D6E-409C-BE32-E72D297353CC}">
              <c16:uniqueId val="{00000000-2D6C-43F3-982B-9181433543BC}"/>
            </c:ext>
          </c:extLst>
        </c:ser>
        <c:ser>
          <c:idx val="2"/>
          <c:order val="2"/>
          <c:tx>
            <c:strRef>
              <c:f>Sheet1!$D$1</c:f>
              <c:strCache>
                <c:ptCount val="1"/>
                <c:pt idx="0">
                  <c:v>Deaths in Persons Living with HIV</c:v>
                </c:pt>
              </c:strCache>
            </c:strRef>
          </c:tx>
          <c:spPr>
            <a:ln w="28575" cap="rnd">
              <a:solidFill>
                <a:srgbClr val="7030A0"/>
              </a:solidFill>
              <a:round/>
            </a:ln>
            <a:effectLst/>
          </c:spPr>
          <c:marker>
            <c:symbol val="none"/>
          </c:marker>
          <c:cat>
            <c:numRef>
              <c:f>Sheet1!$A$2:$A$42</c:f>
              <c:numCache>
                <c:formatCode>General</c:formatCode>
                <c:ptCount val="41"/>
                <c:pt idx="0">
                  <c:v>1981</c:v>
                </c:pt>
                <c:pt idx="1">
                  <c:v>1982</c:v>
                </c:pt>
                <c:pt idx="2">
                  <c:v>1983</c:v>
                </c:pt>
                <c:pt idx="3">
                  <c:v>1984</c:v>
                </c:pt>
                <c:pt idx="4">
                  <c:v>1985</c:v>
                </c:pt>
                <c:pt idx="5">
                  <c:v>1986</c:v>
                </c:pt>
                <c:pt idx="6">
                  <c:v>1987</c:v>
                </c:pt>
                <c:pt idx="7">
                  <c:v>1988</c:v>
                </c:pt>
                <c:pt idx="8">
                  <c:v>1989</c:v>
                </c:pt>
                <c:pt idx="9">
                  <c:v>1990</c:v>
                </c:pt>
                <c:pt idx="10">
                  <c:v>1991</c:v>
                </c:pt>
                <c:pt idx="11">
                  <c:v>1992</c:v>
                </c:pt>
                <c:pt idx="12">
                  <c:v>1993</c:v>
                </c:pt>
                <c:pt idx="13">
                  <c:v>1994</c:v>
                </c:pt>
                <c:pt idx="14">
                  <c:v>1995</c:v>
                </c:pt>
                <c:pt idx="15">
                  <c:v>1996</c:v>
                </c:pt>
                <c:pt idx="16">
                  <c:v>1997</c:v>
                </c:pt>
                <c:pt idx="17">
                  <c:v>1998</c:v>
                </c:pt>
                <c:pt idx="18">
                  <c:v>1999</c:v>
                </c:pt>
                <c:pt idx="19">
                  <c:v>2000</c:v>
                </c:pt>
                <c:pt idx="20">
                  <c:v>2001</c:v>
                </c:pt>
                <c:pt idx="21">
                  <c:v>2002</c:v>
                </c:pt>
                <c:pt idx="22">
                  <c:v>2003</c:v>
                </c:pt>
                <c:pt idx="23">
                  <c:v>2004</c:v>
                </c:pt>
                <c:pt idx="24">
                  <c:v>2005</c:v>
                </c:pt>
                <c:pt idx="25">
                  <c:v>2006</c:v>
                </c:pt>
                <c:pt idx="26">
                  <c:v>2007</c:v>
                </c:pt>
                <c:pt idx="27">
                  <c:v>2008</c:v>
                </c:pt>
                <c:pt idx="28">
                  <c:v>2009</c:v>
                </c:pt>
                <c:pt idx="29">
                  <c:v>2010</c:v>
                </c:pt>
                <c:pt idx="30">
                  <c:v>2011</c:v>
                </c:pt>
                <c:pt idx="31">
                  <c:v>2012</c:v>
                </c:pt>
                <c:pt idx="32">
                  <c:v>2013</c:v>
                </c:pt>
                <c:pt idx="33">
                  <c:v>2014</c:v>
                </c:pt>
                <c:pt idx="34">
                  <c:v>2015</c:v>
                </c:pt>
                <c:pt idx="35">
                  <c:v>2016</c:v>
                </c:pt>
                <c:pt idx="36">
                  <c:v>2017</c:v>
                </c:pt>
                <c:pt idx="37">
                  <c:v>2018</c:v>
                </c:pt>
                <c:pt idx="38">
                  <c:v>2019</c:v>
                </c:pt>
                <c:pt idx="39">
                  <c:v>2020</c:v>
                </c:pt>
                <c:pt idx="40">
                  <c:v>2021</c:v>
                </c:pt>
              </c:numCache>
            </c:numRef>
          </c:cat>
          <c:val>
            <c:numRef>
              <c:f>Sheet1!$D$2:$D$42</c:f>
              <c:numCache>
                <c:formatCode>General</c:formatCode>
                <c:ptCount val="41"/>
                <c:pt idx="0">
                  <c:v>3</c:v>
                </c:pt>
                <c:pt idx="1">
                  <c:v>12</c:v>
                </c:pt>
                <c:pt idx="2">
                  <c:v>63</c:v>
                </c:pt>
                <c:pt idx="3">
                  <c:v>184</c:v>
                </c:pt>
                <c:pt idx="4">
                  <c:v>422</c:v>
                </c:pt>
                <c:pt idx="5">
                  <c:v>831</c:v>
                </c:pt>
                <c:pt idx="6">
                  <c:v>1233</c:v>
                </c:pt>
                <c:pt idx="7">
                  <c:v>1488</c:v>
                </c:pt>
                <c:pt idx="8">
                  <c:v>1896</c:v>
                </c:pt>
                <c:pt idx="9">
                  <c:v>2284</c:v>
                </c:pt>
                <c:pt idx="10">
                  <c:v>2561</c:v>
                </c:pt>
                <c:pt idx="11">
                  <c:v>2900</c:v>
                </c:pt>
                <c:pt idx="12">
                  <c:v>3133</c:v>
                </c:pt>
                <c:pt idx="13">
                  <c:v>3404</c:v>
                </c:pt>
                <c:pt idx="14">
                  <c:v>3430</c:v>
                </c:pt>
                <c:pt idx="15">
                  <c:v>2695</c:v>
                </c:pt>
                <c:pt idx="16">
                  <c:v>1651</c:v>
                </c:pt>
                <c:pt idx="17">
                  <c:v>1347</c:v>
                </c:pt>
                <c:pt idx="18">
                  <c:v>1379</c:v>
                </c:pt>
                <c:pt idx="19">
                  <c:v>1427</c:v>
                </c:pt>
                <c:pt idx="20">
                  <c:v>1491</c:v>
                </c:pt>
                <c:pt idx="21">
                  <c:v>1525</c:v>
                </c:pt>
                <c:pt idx="22">
                  <c:v>1500</c:v>
                </c:pt>
                <c:pt idx="23">
                  <c:v>1567</c:v>
                </c:pt>
                <c:pt idx="24">
                  <c:v>1539</c:v>
                </c:pt>
                <c:pt idx="25">
                  <c:v>1630</c:v>
                </c:pt>
                <c:pt idx="26">
                  <c:v>1597</c:v>
                </c:pt>
                <c:pt idx="27">
                  <c:v>1434</c:v>
                </c:pt>
                <c:pt idx="28">
                  <c:v>1557</c:v>
                </c:pt>
                <c:pt idx="29">
                  <c:v>1444</c:v>
                </c:pt>
                <c:pt idx="30">
                  <c:v>1406</c:v>
                </c:pt>
                <c:pt idx="31">
                  <c:v>1436</c:v>
                </c:pt>
                <c:pt idx="32">
                  <c:v>1306</c:v>
                </c:pt>
                <c:pt idx="33">
                  <c:v>1491</c:v>
                </c:pt>
                <c:pt idx="34">
                  <c:v>1486</c:v>
                </c:pt>
                <c:pt idx="35">
                  <c:v>1525</c:v>
                </c:pt>
                <c:pt idx="36">
                  <c:v>1637</c:v>
                </c:pt>
                <c:pt idx="37">
                  <c:v>1589</c:v>
                </c:pt>
                <c:pt idx="38">
                  <c:v>1687</c:v>
                </c:pt>
              </c:numCache>
            </c:numRef>
          </c:val>
          <c:smooth val="0"/>
          <c:extLst>
            <c:ext xmlns:c16="http://schemas.microsoft.com/office/drawing/2014/chart" uri="{C3380CC4-5D6E-409C-BE32-E72D297353CC}">
              <c16:uniqueId val="{00000001-2D6C-43F3-982B-9181433543BC}"/>
            </c:ext>
          </c:extLst>
        </c:ser>
        <c:dLbls>
          <c:showLegendKey val="0"/>
          <c:showVal val="0"/>
          <c:showCatName val="0"/>
          <c:showSerName val="0"/>
          <c:showPercent val="0"/>
          <c:showBubbleSize val="0"/>
        </c:dLbls>
        <c:marker val="1"/>
        <c:smooth val="0"/>
        <c:axId val="1584953552"/>
        <c:axId val="1584954800"/>
      </c:lineChart>
      <c:lineChart>
        <c:grouping val="standard"/>
        <c:varyColors val="0"/>
        <c:ser>
          <c:idx val="1"/>
          <c:order val="1"/>
          <c:tx>
            <c:strRef>
              <c:f>Sheet1!$C$1</c:f>
              <c:strCache>
                <c:ptCount val="1"/>
                <c:pt idx="0">
                  <c:v>Persons Living with HIV</c:v>
                </c:pt>
              </c:strCache>
            </c:strRef>
          </c:tx>
          <c:spPr>
            <a:ln w="28575" cap="rnd">
              <a:solidFill>
                <a:schemeClr val="accent6"/>
              </a:solidFill>
              <a:round/>
            </a:ln>
            <a:effectLst/>
          </c:spPr>
          <c:marker>
            <c:symbol val="none"/>
          </c:marker>
          <c:cat>
            <c:numRef>
              <c:f>Sheet1!$A$2:$A$42</c:f>
              <c:numCache>
                <c:formatCode>General</c:formatCode>
                <c:ptCount val="41"/>
                <c:pt idx="0">
                  <c:v>1981</c:v>
                </c:pt>
                <c:pt idx="1">
                  <c:v>1982</c:v>
                </c:pt>
                <c:pt idx="2">
                  <c:v>1983</c:v>
                </c:pt>
                <c:pt idx="3">
                  <c:v>1984</c:v>
                </c:pt>
                <c:pt idx="4">
                  <c:v>1985</c:v>
                </c:pt>
                <c:pt idx="5">
                  <c:v>1986</c:v>
                </c:pt>
                <c:pt idx="6">
                  <c:v>1987</c:v>
                </c:pt>
                <c:pt idx="7">
                  <c:v>1988</c:v>
                </c:pt>
                <c:pt idx="8">
                  <c:v>1989</c:v>
                </c:pt>
                <c:pt idx="9">
                  <c:v>1990</c:v>
                </c:pt>
                <c:pt idx="10">
                  <c:v>1991</c:v>
                </c:pt>
                <c:pt idx="11">
                  <c:v>1992</c:v>
                </c:pt>
                <c:pt idx="12">
                  <c:v>1993</c:v>
                </c:pt>
                <c:pt idx="13">
                  <c:v>1994</c:v>
                </c:pt>
                <c:pt idx="14">
                  <c:v>1995</c:v>
                </c:pt>
                <c:pt idx="15">
                  <c:v>1996</c:v>
                </c:pt>
                <c:pt idx="16">
                  <c:v>1997</c:v>
                </c:pt>
                <c:pt idx="17">
                  <c:v>1998</c:v>
                </c:pt>
                <c:pt idx="18">
                  <c:v>1999</c:v>
                </c:pt>
                <c:pt idx="19">
                  <c:v>2000</c:v>
                </c:pt>
                <c:pt idx="20">
                  <c:v>2001</c:v>
                </c:pt>
                <c:pt idx="21">
                  <c:v>2002</c:v>
                </c:pt>
                <c:pt idx="22">
                  <c:v>2003</c:v>
                </c:pt>
                <c:pt idx="23">
                  <c:v>2004</c:v>
                </c:pt>
                <c:pt idx="24">
                  <c:v>2005</c:v>
                </c:pt>
                <c:pt idx="25">
                  <c:v>2006</c:v>
                </c:pt>
                <c:pt idx="26">
                  <c:v>2007</c:v>
                </c:pt>
                <c:pt idx="27">
                  <c:v>2008</c:v>
                </c:pt>
                <c:pt idx="28">
                  <c:v>2009</c:v>
                </c:pt>
                <c:pt idx="29">
                  <c:v>2010</c:v>
                </c:pt>
                <c:pt idx="30">
                  <c:v>2011</c:v>
                </c:pt>
                <c:pt idx="31">
                  <c:v>2012</c:v>
                </c:pt>
                <c:pt idx="32">
                  <c:v>2013</c:v>
                </c:pt>
                <c:pt idx="33">
                  <c:v>2014</c:v>
                </c:pt>
                <c:pt idx="34">
                  <c:v>2015</c:v>
                </c:pt>
                <c:pt idx="35">
                  <c:v>2016</c:v>
                </c:pt>
                <c:pt idx="36">
                  <c:v>2017</c:v>
                </c:pt>
                <c:pt idx="37">
                  <c:v>2018</c:v>
                </c:pt>
                <c:pt idx="38">
                  <c:v>2019</c:v>
                </c:pt>
                <c:pt idx="39">
                  <c:v>2020</c:v>
                </c:pt>
                <c:pt idx="40">
                  <c:v>2021</c:v>
                </c:pt>
              </c:numCache>
            </c:numRef>
          </c:cat>
          <c:val>
            <c:numRef>
              <c:f>Sheet1!$C$2:$C$42</c:f>
              <c:numCache>
                <c:formatCode>General</c:formatCode>
                <c:ptCount val="41"/>
                <c:pt idx="0">
                  <c:v>22</c:v>
                </c:pt>
                <c:pt idx="1">
                  <c:v>51</c:v>
                </c:pt>
                <c:pt idx="2">
                  <c:v>148</c:v>
                </c:pt>
                <c:pt idx="3">
                  <c:v>376</c:v>
                </c:pt>
                <c:pt idx="4">
                  <c:v>847</c:v>
                </c:pt>
                <c:pt idx="5">
                  <c:v>1592</c:v>
                </c:pt>
                <c:pt idx="6">
                  <c:v>2801</c:v>
                </c:pt>
                <c:pt idx="7">
                  <c:v>4125</c:v>
                </c:pt>
                <c:pt idx="8">
                  <c:v>5778</c:v>
                </c:pt>
                <c:pt idx="9">
                  <c:v>7599</c:v>
                </c:pt>
                <c:pt idx="10">
                  <c:v>9520</c:v>
                </c:pt>
                <c:pt idx="11">
                  <c:v>12231</c:v>
                </c:pt>
                <c:pt idx="12">
                  <c:v>15277</c:v>
                </c:pt>
                <c:pt idx="13">
                  <c:v>17348</c:v>
                </c:pt>
                <c:pt idx="14">
                  <c:v>19182</c:v>
                </c:pt>
                <c:pt idx="15">
                  <c:v>21823</c:v>
                </c:pt>
                <c:pt idx="16">
                  <c:v>24679</c:v>
                </c:pt>
                <c:pt idx="17">
                  <c:v>27167</c:v>
                </c:pt>
                <c:pt idx="18">
                  <c:v>31512</c:v>
                </c:pt>
                <c:pt idx="19">
                  <c:v>35526</c:v>
                </c:pt>
                <c:pt idx="20">
                  <c:v>39183</c:v>
                </c:pt>
                <c:pt idx="21">
                  <c:v>43054</c:v>
                </c:pt>
                <c:pt idx="22">
                  <c:v>46164</c:v>
                </c:pt>
                <c:pt idx="23">
                  <c:v>49253</c:v>
                </c:pt>
                <c:pt idx="24">
                  <c:v>52368</c:v>
                </c:pt>
                <c:pt idx="25">
                  <c:v>55121</c:v>
                </c:pt>
                <c:pt idx="26">
                  <c:v>58060</c:v>
                </c:pt>
                <c:pt idx="27">
                  <c:v>61135</c:v>
                </c:pt>
                <c:pt idx="28">
                  <c:v>65034</c:v>
                </c:pt>
                <c:pt idx="29">
                  <c:v>68491</c:v>
                </c:pt>
                <c:pt idx="30">
                  <c:v>71564</c:v>
                </c:pt>
                <c:pt idx="31">
                  <c:v>74361</c:v>
                </c:pt>
                <c:pt idx="32">
                  <c:v>78042</c:v>
                </c:pt>
                <c:pt idx="33">
                  <c:v>81523</c:v>
                </c:pt>
                <c:pt idx="34">
                  <c:v>84928</c:v>
                </c:pt>
                <c:pt idx="35">
                  <c:v>88403</c:v>
                </c:pt>
                <c:pt idx="36">
                  <c:v>91551</c:v>
                </c:pt>
                <c:pt idx="37">
                  <c:v>94572</c:v>
                </c:pt>
                <c:pt idx="38">
                  <c:v>97651</c:v>
                </c:pt>
                <c:pt idx="39">
                  <c:v>100064</c:v>
                </c:pt>
                <c:pt idx="40">
                  <c:v>102800</c:v>
                </c:pt>
              </c:numCache>
            </c:numRef>
          </c:val>
          <c:smooth val="0"/>
          <c:extLst>
            <c:ext xmlns:c16="http://schemas.microsoft.com/office/drawing/2014/chart" uri="{C3380CC4-5D6E-409C-BE32-E72D297353CC}">
              <c16:uniqueId val="{00000002-2D6C-43F3-982B-9181433543BC}"/>
            </c:ext>
          </c:extLst>
        </c:ser>
        <c:dLbls>
          <c:showLegendKey val="0"/>
          <c:showVal val="0"/>
          <c:showCatName val="0"/>
          <c:showSerName val="0"/>
          <c:showPercent val="0"/>
          <c:showBubbleSize val="0"/>
        </c:dLbls>
        <c:marker val="1"/>
        <c:smooth val="0"/>
        <c:axId val="1584950640"/>
        <c:axId val="1584948560"/>
      </c:lineChart>
      <c:catAx>
        <c:axId val="158495355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b="1" dirty="0">
                    <a:solidFill>
                      <a:srgbClr val="000000"/>
                    </a:solidFill>
                  </a:rPr>
                  <a:t>Year</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1" i="0" u="none" strike="noStrike" kern="1200" baseline="0">
                <a:solidFill>
                  <a:sysClr val="windowText" lastClr="000000"/>
                </a:solidFill>
                <a:latin typeface="+mn-lt"/>
                <a:ea typeface="+mn-ea"/>
                <a:cs typeface="+mn-cs"/>
              </a:defRPr>
            </a:pPr>
            <a:endParaRPr lang="en-US"/>
          </a:p>
        </c:txPr>
        <c:crossAx val="1584954800"/>
        <c:crosses val="autoZero"/>
        <c:auto val="0"/>
        <c:lblAlgn val="ctr"/>
        <c:lblOffset val="100"/>
        <c:tickLblSkip val="4"/>
        <c:tickMarkSkip val="1"/>
        <c:noMultiLvlLbl val="0"/>
      </c:catAx>
      <c:valAx>
        <c:axId val="1584954800"/>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000" b="1" i="0" u="none" strike="noStrike" kern="1200" cap="all" baseline="0">
                    <a:solidFill>
                      <a:sysClr val="windowText" lastClr="000000"/>
                    </a:solidFill>
                    <a:latin typeface="+mn-lt"/>
                    <a:ea typeface="+mn-ea"/>
                    <a:cs typeface="+mn-cs"/>
                  </a:defRPr>
                </a:pPr>
                <a:r>
                  <a:rPr lang="en-US" b="1" cap="all" baseline="0">
                    <a:solidFill>
                      <a:sysClr val="windowText" lastClr="000000"/>
                    </a:solidFill>
                  </a:rPr>
                  <a:t>New Diagnoses/Deaths</a:t>
                </a:r>
              </a:p>
            </c:rich>
          </c:tx>
          <c:layout>
            <c:manualLayout>
              <c:xMode val="edge"/>
              <c:yMode val="edge"/>
              <c:x val="1.4776503207417456E-2"/>
              <c:y val="0.23444430537823421"/>
            </c:manualLayout>
          </c:layout>
          <c:overlay val="0"/>
          <c:spPr>
            <a:noFill/>
            <a:ln>
              <a:noFill/>
            </a:ln>
            <a:effectLst/>
          </c:spPr>
          <c:txPr>
            <a:bodyPr rot="-5400000" spcFirstLastPara="1" vertOverflow="ellipsis" vert="horz" wrap="square" anchor="ctr" anchorCtr="1"/>
            <a:lstStyle/>
            <a:p>
              <a:pPr>
                <a:defRPr sz="1000" b="1" i="0" u="none" strike="noStrike" kern="1200" cap="all" baseline="0">
                  <a:solidFill>
                    <a:sysClr val="windowText" lastClr="000000"/>
                  </a:solidFill>
                  <a:latin typeface="+mn-lt"/>
                  <a:ea typeface="+mn-ea"/>
                  <a:cs typeface="+mn-cs"/>
                </a:defRPr>
              </a:pPr>
              <a:endParaRPr lang="en-US"/>
            </a:p>
          </c:txPr>
        </c:title>
        <c:numFmt formatCode="#,##0" sourceLinked="0"/>
        <c:majorTickMark val="none"/>
        <c:minorTickMark val="none"/>
        <c:tickLblPos val="low"/>
        <c:spPr>
          <a:noFill/>
          <a:ln>
            <a:noFill/>
          </a:ln>
          <a:effectLst/>
        </c:spPr>
        <c:txPr>
          <a:bodyPr rot="-60000000" spcFirstLastPara="1" vertOverflow="ellipsis" vert="horz" wrap="square" anchor="ctr" anchorCtr="1"/>
          <a:lstStyle/>
          <a:p>
            <a:pPr>
              <a:defRPr sz="900" b="1" i="0" u="none" strike="noStrike" kern="1200" baseline="0">
                <a:solidFill>
                  <a:sysClr val="windowText" lastClr="000000"/>
                </a:solidFill>
                <a:latin typeface="+mn-lt"/>
                <a:ea typeface="+mn-ea"/>
                <a:cs typeface="+mn-cs"/>
              </a:defRPr>
            </a:pPr>
            <a:endParaRPr lang="en-US"/>
          </a:p>
        </c:txPr>
        <c:crossAx val="1584953552"/>
        <c:crossesAt val="2"/>
        <c:crossBetween val="between"/>
      </c:valAx>
      <c:valAx>
        <c:axId val="1584948560"/>
        <c:scaling>
          <c:orientation val="minMax"/>
          <c:max val="120000"/>
          <c:min val="0"/>
        </c:scaling>
        <c:delete val="0"/>
        <c:axPos val="r"/>
        <c:title>
          <c:tx>
            <c:rich>
              <a:bodyPr rot="5400000" spcFirstLastPara="1" vertOverflow="ellipsis" wrap="square" anchor="ctr" anchorCtr="1"/>
              <a:lstStyle/>
              <a:p>
                <a:pPr>
                  <a:defRPr sz="1000" b="1" i="0" u="none" strike="noStrike" kern="1200" cap="all" baseline="0">
                    <a:solidFill>
                      <a:schemeClr val="tx2"/>
                    </a:solidFill>
                    <a:latin typeface="+mn-lt"/>
                    <a:ea typeface="+mn-ea"/>
                    <a:cs typeface="+mn-cs"/>
                  </a:defRPr>
                </a:pPr>
                <a:r>
                  <a:rPr lang="en-US" b="1" cap="all" baseline="0">
                    <a:solidFill>
                      <a:schemeClr val="tx2"/>
                    </a:solidFill>
                  </a:rPr>
                  <a:t>Persons Living With HIV</a:t>
                </a:r>
              </a:p>
            </c:rich>
          </c:tx>
          <c:overlay val="0"/>
          <c:spPr>
            <a:noFill/>
            <a:ln>
              <a:noFill/>
            </a:ln>
            <a:effectLst/>
          </c:spPr>
          <c:txPr>
            <a:bodyPr rot="5400000" spcFirstLastPara="1" vertOverflow="ellipsis" wrap="square" anchor="ctr" anchorCtr="1"/>
            <a:lstStyle/>
            <a:p>
              <a:pPr>
                <a:defRPr sz="1000" b="1" i="0" u="none" strike="noStrike" kern="1200" cap="all" baseline="0">
                  <a:solidFill>
                    <a:schemeClr val="tx2"/>
                  </a:solidFill>
                  <a:latin typeface="+mn-lt"/>
                  <a:ea typeface="+mn-ea"/>
                  <a:cs typeface="+mn-cs"/>
                </a:defRPr>
              </a:pPr>
              <a:endParaRPr lang="en-US"/>
            </a:p>
          </c:txPr>
        </c:title>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ysClr val="windowText" lastClr="000000"/>
                </a:solidFill>
                <a:latin typeface="+mn-lt"/>
                <a:ea typeface="+mn-ea"/>
                <a:cs typeface="+mn-cs"/>
              </a:defRPr>
            </a:pPr>
            <a:endParaRPr lang="en-US"/>
          </a:p>
        </c:txPr>
        <c:crossAx val="1584950640"/>
        <c:crosses val="max"/>
        <c:crossBetween val="between"/>
        <c:majorUnit val="20000"/>
      </c:valAx>
      <c:catAx>
        <c:axId val="1584950640"/>
        <c:scaling>
          <c:orientation val="minMax"/>
        </c:scaling>
        <c:delete val="1"/>
        <c:axPos val="b"/>
        <c:numFmt formatCode="General" sourceLinked="1"/>
        <c:majorTickMark val="out"/>
        <c:minorTickMark val="none"/>
        <c:tickLblPos val="nextTo"/>
        <c:crossAx val="1584948560"/>
        <c:crosses val="autoZero"/>
        <c:auto val="0"/>
        <c:lblAlgn val="ctr"/>
        <c:lblOffset val="100"/>
        <c:noMultiLvlLbl val="0"/>
      </c:catAx>
      <c:spPr>
        <a:noFill/>
        <a:ln>
          <a:solidFill>
            <a:schemeClr val="tx1"/>
          </a:solidFill>
        </a:ln>
        <a:effectLst/>
      </c:spPr>
    </c:plotArea>
    <c:legend>
      <c:legendPos val="b"/>
      <c:legendEntry>
        <c:idx val="1"/>
        <c:txPr>
          <a:bodyPr rot="0" spcFirstLastPara="1" vertOverflow="ellipsis" vert="horz" wrap="square" anchor="ctr" anchorCtr="1"/>
          <a:lstStyle/>
          <a:p>
            <a:pPr>
              <a:defRPr sz="900" b="1" i="0" u="none" strike="noStrike" kern="1200" baseline="0">
                <a:solidFill>
                  <a:sysClr val="windowText" lastClr="000000"/>
                </a:solidFill>
                <a:latin typeface="+mn-lt"/>
                <a:ea typeface="+mn-ea"/>
                <a:cs typeface="+mn-cs"/>
              </a:defRPr>
            </a:pPr>
            <a:endParaRPr lang="en-US"/>
          </a:p>
        </c:txPr>
      </c:legendEntry>
      <c:overlay val="0"/>
      <c:spPr>
        <a:noFill/>
        <a:ln>
          <a:noFill/>
        </a:ln>
        <a:effectLst/>
      </c:spPr>
      <c:txPr>
        <a:bodyPr rot="0" spcFirstLastPara="1" vertOverflow="ellipsis" vert="horz" wrap="square" anchor="ctr" anchorCtr="1"/>
        <a:lstStyle/>
        <a:p>
          <a:pPr>
            <a:defRPr sz="900" b="1"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'6'!$B$3</c:f>
              <c:strCache>
                <c:ptCount val="1"/>
                <c:pt idx="0">
                  <c:v>Number</c:v>
                </c:pt>
              </c:strCache>
            </c:strRef>
          </c:tx>
          <c:spPr>
            <a:solidFill>
              <a:schemeClr val="tx1">
                <a:lumMod val="60000"/>
                <a:lumOff val="40000"/>
              </a:schemeClr>
            </a:solidFill>
            <a:ln>
              <a:noFill/>
            </a:ln>
            <a:effectLst/>
          </c:spPr>
          <c:invertIfNegative val="0"/>
          <c:cat>
            <c:numRef>
              <c:f>'6'!$A$4:$A$13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'6'!$B$4:$B$13</c:f>
              <c:numCache>
                <c:formatCode>#,##0</c:formatCode>
                <c:ptCount val="10"/>
                <c:pt idx="0">
                  <c:v>4377</c:v>
                </c:pt>
                <c:pt idx="1">
                  <c:v>4391</c:v>
                </c:pt>
                <c:pt idx="2">
                  <c:v>4471</c:v>
                </c:pt>
                <c:pt idx="3">
                  <c:v>4566</c:v>
                </c:pt>
                <c:pt idx="4">
                  <c:v>4575</c:v>
                </c:pt>
                <c:pt idx="5">
                  <c:v>4382</c:v>
                </c:pt>
                <c:pt idx="6">
                  <c:v>4441</c:v>
                </c:pt>
                <c:pt idx="7">
                  <c:v>4358</c:v>
                </c:pt>
                <c:pt idx="8">
                  <c:v>3595</c:v>
                </c:pt>
                <c:pt idx="9">
                  <c:v>4377</c:v>
                </c:pt>
              </c:numCache>
            </c:numRef>
          </c:val>
          <c:extLst>
            <c:ext xmlns:c16="http://schemas.microsoft.com/office/drawing/2014/chart" uri="{C3380CC4-5D6E-409C-BE32-E72D297353CC}">
              <c16:uniqueId val="{00000000-1546-4C3A-9DF4-5A860E645424}"/>
            </c:ext>
          </c:extLst>
        </c:ser>
        <c:dLbls>
          <c:showLegendKey val="0"/>
          <c:showVal val="0"/>
          <c:showCatName val="0"/>
          <c:showSerName val="0"/>
          <c:showPercent val="0"/>
          <c:showBubbleSize val="0"/>
        </c:dLbls>
        <c:gapWidth val="219"/>
        <c:overlap val="-27"/>
        <c:axId val="244146479"/>
        <c:axId val="244125679"/>
      </c:barChart>
      <c:lineChart>
        <c:grouping val="standard"/>
        <c:varyColors val="0"/>
        <c:ser>
          <c:idx val="1"/>
          <c:order val="1"/>
          <c:tx>
            <c:strRef>
              <c:f>'6'!$C$3</c:f>
              <c:strCache>
                <c:ptCount val="1"/>
                <c:pt idx="0">
                  <c:v>Rate per 100,000</c:v>
                </c:pt>
              </c:strCache>
            </c:strRef>
          </c:tx>
          <c:spPr>
            <a:ln w="28575" cap="rnd">
              <a:solidFill>
                <a:schemeClr val="accent2"/>
              </a:solidFill>
              <a:round/>
            </a:ln>
            <a:effectLst/>
          </c:spPr>
          <c:marker>
            <c:symbol val="none"/>
          </c:marker>
          <c:val>
            <c:numRef>
              <c:f>'6'!$C$4:$C$13</c:f>
              <c:numCache>
                <c:formatCode>General</c:formatCode>
                <c:ptCount val="10"/>
                <c:pt idx="0">
                  <c:v>16.8</c:v>
                </c:pt>
                <c:pt idx="1">
                  <c:v>16.600000000000001</c:v>
                </c:pt>
                <c:pt idx="2">
                  <c:v>16.600000000000001</c:v>
                </c:pt>
                <c:pt idx="3">
                  <c:v>16.600000000000001</c:v>
                </c:pt>
                <c:pt idx="4">
                  <c:v>16.399999999999999</c:v>
                </c:pt>
                <c:pt idx="5">
                  <c:v>15.5</c:v>
                </c:pt>
                <c:pt idx="6">
                  <c:v>15.5</c:v>
                </c:pt>
                <c:pt idx="7">
                  <c:v>15</c:v>
                </c:pt>
                <c:pt idx="8">
                  <c:v>12.3</c:v>
                </c:pt>
                <c:pt idx="9">
                  <c:v>14.8</c:v>
                </c:pt>
              </c:numCache>
            </c:numRef>
          </c:val>
          <c:smooth val="0"/>
          <c:extLst>
            <c:ext xmlns:c16="http://schemas.microsoft.com/office/drawing/2014/chart" uri="{C3380CC4-5D6E-409C-BE32-E72D297353CC}">
              <c16:uniqueId val="{00000001-1546-4C3A-9DF4-5A860E645424}"/>
            </c:ext>
          </c:extLst>
        </c:ser>
        <c:dLbls>
          <c:showLegendKey val="0"/>
          <c:showVal val="0"/>
          <c:showCatName val="0"/>
          <c:showSerName val="0"/>
          <c:showPercent val="0"/>
          <c:showBubbleSize val="0"/>
        </c:dLbls>
        <c:marker val="1"/>
        <c:smooth val="0"/>
        <c:axId val="244147311"/>
        <c:axId val="244142319"/>
      </c:lineChart>
      <c:catAx>
        <c:axId val="2441464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44125679"/>
        <c:crosses val="autoZero"/>
        <c:auto val="1"/>
        <c:lblAlgn val="ctr"/>
        <c:lblOffset val="100"/>
        <c:noMultiLvlLbl val="0"/>
      </c:catAx>
      <c:valAx>
        <c:axId val="244125679"/>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New Diagnosis</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44146479"/>
        <c:crosses val="autoZero"/>
        <c:crossBetween val="between"/>
      </c:valAx>
      <c:valAx>
        <c:axId val="244142319"/>
        <c:scaling>
          <c:orientation val="minMax"/>
        </c:scaling>
        <c:delete val="0"/>
        <c:axPos val="r"/>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44147311"/>
        <c:crosses val="max"/>
        <c:crossBetween val="between"/>
      </c:valAx>
      <c:catAx>
        <c:axId val="244147311"/>
        <c:scaling>
          <c:orientation val="minMax"/>
        </c:scaling>
        <c:delete val="1"/>
        <c:axPos val="b"/>
        <c:majorTickMark val="none"/>
        <c:minorTickMark val="none"/>
        <c:tickLblPos val="nextTo"/>
        <c:crossAx val="244142319"/>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aseline="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v>(F) Female rate</c:v>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'7'!$A$5:$A$14</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'7'!$C$5:$C$14</c:f>
              <c:numCache>
                <c:formatCode>General</c:formatCode>
                <c:ptCount val="10"/>
                <c:pt idx="0">
                  <c:v>6.4</c:v>
                </c:pt>
                <c:pt idx="1">
                  <c:v>6.2</c:v>
                </c:pt>
                <c:pt idx="2">
                  <c:v>6.1</c:v>
                </c:pt>
                <c:pt idx="3">
                  <c:v>6.1</c:v>
                </c:pt>
                <c:pt idx="4">
                  <c:v>5.7</c:v>
                </c:pt>
                <c:pt idx="5">
                  <c:v>5.3</c:v>
                </c:pt>
                <c:pt idx="6">
                  <c:v>5.5</c:v>
                </c:pt>
                <c:pt idx="7">
                  <c:v>5.4</c:v>
                </c:pt>
                <c:pt idx="8">
                  <c:v>4.0999999999999996</c:v>
                </c:pt>
                <c:pt idx="9">
                  <c:v>5.0999999999999996</c:v>
                </c:pt>
              </c:numCache>
            </c:numRef>
          </c:val>
          <c:smooth val="0"/>
          <c:extLst>
            <c:ext xmlns:c16="http://schemas.microsoft.com/office/drawing/2014/chart" uri="{C3380CC4-5D6E-409C-BE32-E72D297353CC}">
              <c16:uniqueId val="{00000000-A41B-40F3-86C7-1E148781F1F8}"/>
            </c:ext>
          </c:extLst>
        </c:ser>
        <c:ser>
          <c:idx val="1"/>
          <c:order val="1"/>
          <c:tx>
            <c:v>(M) Male rate</c:v>
          </c:tx>
          <c:spPr>
            <a:ln w="28575" cap="rnd">
              <a:solidFill>
                <a:schemeClr val="accent2"/>
              </a:solidFill>
              <a:round/>
            </a:ln>
            <a:effectLst/>
          </c:spPr>
          <c:marker>
            <c:symbol val="circle"/>
            <c:size val="5"/>
            <c:spPr>
              <a:solidFill>
                <a:schemeClr val="accent2"/>
              </a:solidFill>
              <a:ln w="9525">
                <a:solidFill>
                  <a:schemeClr val="accent2"/>
                </a:solidFill>
              </a:ln>
              <a:effectLst/>
            </c:spPr>
          </c:marker>
          <c:cat>
            <c:numRef>
              <c:f>'7'!$A$5:$A$14</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'7'!$E$5:$E$14</c:f>
              <c:numCache>
                <c:formatCode>General</c:formatCode>
                <c:ptCount val="10"/>
                <c:pt idx="0">
                  <c:v>27.4</c:v>
                </c:pt>
                <c:pt idx="1">
                  <c:v>27.1</c:v>
                </c:pt>
                <c:pt idx="2">
                  <c:v>27.2</c:v>
                </c:pt>
                <c:pt idx="3">
                  <c:v>27.3</c:v>
                </c:pt>
                <c:pt idx="4">
                  <c:v>27.2</c:v>
                </c:pt>
                <c:pt idx="5">
                  <c:v>25.8</c:v>
                </c:pt>
                <c:pt idx="6">
                  <c:v>25.7</c:v>
                </c:pt>
                <c:pt idx="7">
                  <c:v>24.8</c:v>
                </c:pt>
                <c:pt idx="8">
                  <c:v>20.6</c:v>
                </c:pt>
                <c:pt idx="9">
                  <c:v>24.6</c:v>
                </c:pt>
              </c:numCache>
            </c:numRef>
          </c:val>
          <c:smooth val="0"/>
          <c:extLst>
            <c:ext xmlns:c16="http://schemas.microsoft.com/office/drawing/2014/chart" uri="{C3380CC4-5D6E-409C-BE32-E72D297353CC}">
              <c16:uniqueId val="{00000001-A41B-40F3-86C7-1E148781F1F8}"/>
            </c:ext>
          </c:extLst>
        </c:ser>
        <c:dLbls>
          <c:showLegendKey val="0"/>
          <c:showVal val="0"/>
          <c:showCatName val="0"/>
          <c:showSerName val="0"/>
          <c:showPercent val="0"/>
          <c:showBubbleSize val="0"/>
        </c:dLbls>
        <c:marker val="1"/>
        <c:smooth val="0"/>
        <c:axId val="289135247"/>
        <c:axId val="289132751"/>
      </c:lineChart>
      <c:catAx>
        <c:axId val="2891352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89132751"/>
        <c:crosses val="autoZero"/>
        <c:auto val="1"/>
        <c:lblAlgn val="ctr"/>
        <c:lblOffset val="100"/>
        <c:noMultiLvlLbl val="0"/>
      </c:catAx>
      <c:valAx>
        <c:axId val="289132751"/>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89135247"/>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aseline="0"/>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'8'!$B$3</c:f>
              <c:strCache>
                <c:ptCount val="1"/>
                <c:pt idx="0">
                  <c:v>White</c:v>
                </c:pt>
              </c:strCache>
            </c:strRef>
          </c:tx>
          <c:spPr>
            <a:ln w="28575" cap="rnd">
              <a:solidFill>
                <a:schemeClr val="accent1"/>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'8'!$B$4:$B$13</c:f>
              <c:numCache>
                <c:formatCode>General</c:formatCode>
                <c:ptCount val="10"/>
                <c:pt idx="0">
                  <c:v>7.4</c:v>
                </c:pt>
                <c:pt idx="1">
                  <c:v>7.5</c:v>
                </c:pt>
                <c:pt idx="2">
                  <c:v>7.3</c:v>
                </c:pt>
                <c:pt idx="3">
                  <c:v>7.3</c:v>
                </c:pt>
                <c:pt idx="4">
                  <c:v>7.3</c:v>
                </c:pt>
                <c:pt idx="5">
                  <c:v>6.4</c:v>
                </c:pt>
                <c:pt idx="6">
                  <c:v>7.1</c:v>
                </c:pt>
                <c:pt idx="7">
                  <c:v>6.7</c:v>
                </c:pt>
                <c:pt idx="8">
                  <c:v>5.7</c:v>
                </c:pt>
                <c:pt idx="9">
                  <c:v>6.7</c:v>
                </c:pt>
              </c:numCache>
            </c:numRef>
          </c:val>
          <c:smooth val="0"/>
          <c:extLst>
            <c:ext xmlns:c16="http://schemas.microsoft.com/office/drawing/2014/chart" uri="{C3380CC4-5D6E-409C-BE32-E72D297353CC}">
              <c16:uniqueId val="{00000000-93CD-4EB9-ABB1-DAABCD000DAE}"/>
            </c:ext>
          </c:extLst>
        </c:ser>
        <c:ser>
          <c:idx val="1"/>
          <c:order val="1"/>
          <c:tx>
            <c:strRef>
              <c:f>'8'!$C$3</c:f>
              <c:strCache>
                <c:ptCount val="1"/>
                <c:pt idx="0">
                  <c:v>Black</c:v>
                </c:pt>
              </c:strCache>
            </c:strRef>
          </c:tx>
          <c:spPr>
            <a:ln w="28575" cap="rnd">
              <a:solidFill>
                <a:schemeClr val="accent2"/>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'8'!$C$4:$C$13</c:f>
              <c:numCache>
                <c:formatCode>General</c:formatCode>
                <c:ptCount val="10"/>
                <c:pt idx="0">
                  <c:v>50.8</c:v>
                </c:pt>
                <c:pt idx="1">
                  <c:v>50</c:v>
                </c:pt>
                <c:pt idx="2">
                  <c:v>50.3</c:v>
                </c:pt>
                <c:pt idx="3">
                  <c:v>48.8</c:v>
                </c:pt>
                <c:pt idx="4">
                  <c:v>47.3</c:v>
                </c:pt>
                <c:pt idx="5">
                  <c:v>46.5</c:v>
                </c:pt>
                <c:pt idx="6">
                  <c:v>44.5</c:v>
                </c:pt>
                <c:pt idx="7">
                  <c:v>43.5</c:v>
                </c:pt>
                <c:pt idx="8">
                  <c:v>35.799999999999997</c:v>
                </c:pt>
                <c:pt idx="9">
                  <c:v>41.7</c:v>
                </c:pt>
              </c:numCache>
            </c:numRef>
          </c:val>
          <c:smooth val="0"/>
          <c:extLst>
            <c:ext xmlns:c16="http://schemas.microsoft.com/office/drawing/2014/chart" uri="{C3380CC4-5D6E-409C-BE32-E72D297353CC}">
              <c16:uniqueId val="{00000001-93CD-4EB9-ABB1-DAABCD000DAE}"/>
            </c:ext>
          </c:extLst>
        </c:ser>
        <c:ser>
          <c:idx val="2"/>
          <c:order val="2"/>
          <c:tx>
            <c:strRef>
              <c:f>'8'!$D$3</c:f>
              <c:strCache>
                <c:ptCount val="1"/>
                <c:pt idx="0">
                  <c:v>Hispanic</c:v>
                </c:pt>
              </c:strCache>
            </c:strRef>
          </c:tx>
          <c:spPr>
            <a:ln w="28575" cap="rnd">
              <a:solidFill>
                <a:schemeClr val="accent3"/>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'8'!$D$4:$D$13</c:f>
              <c:numCache>
                <c:formatCode>General</c:formatCode>
                <c:ptCount val="10"/>
                <c:pt idx="0">
                  <c:v>17.100000000000001</c:v>
                </c:pt>
                <c:pt idx="1">
                  <c:v>16.600000000000001</c:v>
                </c:pt>
                <c:pt idx="2">
                  <c:v>16.899999999999999</c:v>
                </c:pt>
                <c:pt idx="3">
                  <c:v>17.399999999999999</c:v>
                </c:pt>
                <c:pt idx="4">
                  <c:v>17</c:v>
                </c:pt>
                <c:pt idx="5">
                  <c:v>16.5</c:v>
                </c:pt>
                <c:pt idx="6">
                  <c:v>16.2</c:v>
                </c:pt>
                <c:pt idx="7">
                  <c:v>15.4</c:v>
                </c:pt>
                <c:pt idx="8">
                  <c:v>12.7</c:v>
                </c:pt>
                <c:pt idx="9">
                  <c:v>15.8</c:v>
                </c:pt>
              </c:numCache>
            </c:numRef>
          </c:val>
          <c:smooth val="0"/>
          <c:extLst>
            <c:ext xmlns:c16="http://schemas.microsoft.com/office/drawing/2014/chart" uri="{C3380CC4-5D6E-409C-BE32-E72D297353CC}">
              <c16:uniqueId val="{00000002-93CD-4EB9-ABB1-DAABCD000DAE}"/>
            </c:ext>
          </c:extLst>
        </c:ser>
        <c:ser>
          <c:idx val="3"/>
          <c:order val="3"/>
          <c:tx>
            <c:strRef>
              <c:f>'8'!$E$3</c:f>
              <c:strCache>
                <c:ptCount val="1"/>
                <c:pt idx="0">
                  <c:v>Asian</c:v>
                </c:pt>
              </c:strCache>
            </c:strRef>
          </c:tx>
          <c:spPr>
            <a:ln w="28575" cap="rnd">
              <a:solidFill>
                <a:schemeClr val="accent4"/>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'8'!$E$4:$E$13</c:f>
              <c:numCache>
                <c:formatCode>General</c:formatCode>
                <c:ptCount val="10"/>
                <c:pt idx="0">
                  <c:v>4.9000000000000004</c:v>
                </c:pt>
                <c:pt idx="1">
                  <c:v>6.3</c:v>
                </c:pt>
                <c:pt idx="2">
                  <c:v>5.7</c:v>
                </c:pt>
                <c:pt idx="3">
                  <c:v>6</c:v>
                </c:pt>
                <c:pt idx="4">
                  <c:v>4.9000000000000004</c:v>
                </c:pt>
                <c:pt idx="5">
                  <c:v>4.2</c:v>
                </c:pt>
                <c:pt idx="6">
                  <c:v>5.7</c:v>
                </c:pt>
                <c:pt idx="7">
                  <c:v>4.4000000000000004</c:v>
                </c:pt>
                <c:pt idx="8">
                  <c:v>3.2</c:v>
                </c:pt>
                <c:pt idx="9">
                  <c:v>4.0999999999999996</c:v>
                </c:pt>
              </c:numCache>
            </c:numRef>
          </c:val>
          <c:smooth val="0"/>
          <c:extLst>
            <c:ext xmlns:c16="http://schemas.microsoft.com/office/drawing/2014/chart" uri="{C3380CC4-5D6E-409C-BE32-E72D297353CC}">
              <c16:uniqueId val="{00000003-93CD-4EB9-ABB1-DAABCD000DAE}"/>
            </c:ext>
          </c:extLst>
        </c:ser>
        <c:ser>
          <c:idx val="4"/>
          <c:order val="4"/>
          <c:tx>
            <c:strRef>
              <c:f>'8'!$F$3</c:f>
              <c:strCache>
                <c:ptCount val="1"/>
                <c:pt idx="0">
                  <c:v>Native Hawaiian/Pacific Islander</c:v>
                </c:pt>
              </c:strCache>
            </c:strRef>
          </c:tx>
          <c:spPr>
            <a:ln w="28575" cap="rnd">
              <a:solidFill>
                <a:srgbClr val="C00000"/>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'8'!$F$4:$F$13</c:f>
              <c:numCache>
                <c:formatCode>General</c:formatCode>
                <c:ptCount val="10"/>
                <c:pt idx="0">
                  <c:v>25.5</c:v>
                </c:pt>
                <c:pt idx="1">
                  <c:v>0</c:v>
                </c:pt>
                <c:pt idx="2">
                  <c:v>0</c:v>
                </c:pt>
                <c:pt idx="3">
                  <c:v>9</c:v>
                </c:pt>
                <c:pt idx="4">
                  <c:v>4.3</c:v>
                </c:pt>
                <c:pt idx="5">
                  <c:v>8.4</c:v>
                </c:pt>
                <c:pt idx="6">
                  <c:v>0</c:v>
                </c:pt>
                <c:pt idx="7">
                  <c:v>11.6</c:v>
                </c:pt>
                <c:pt idx="8">
                  <c:v>11.3</c:v>
                </c:pt>
                <c:pt idx="9">
                  <c:v>14.6</c:v>
                </c:pt>
              </c:numCache>
            </c:numRef>
          </c:val>
          <c:smooth val="0"/>
          <c:extLst>
            <c:ext xmlns:c16="http://schemas.microsoft.com/office/drawing/2014/chart" uri="{C3380CC4-5D6E-409C-BE32-E72D297353CC}">
              <c16:uniqueId val="{00000004-93CD-4EB9-ABB1-DAABCD000DAE}"/>
            </c:ext>
          </c:extLst>
        </c:ser>
        <c:ser>
          <c:idx val="5"/>
          <c:order val="5"/>
          <c:tx>
            <c:strRef>
              <c:f>'8'!$G$3</c:f>
              <c:strCache>
                <c:ptCount val="1"/>
                <c:pt idx="0">
                  <c:v>American Indian/Alaskan Native</c:v>
                </c:pt>
              </c:strCache>
            </c:strRef>
          </c:tx>
          <c:spPr>
            <a:ln w="28575" cap="rnd">
              <a:solidFill>
                <a:schemeClr val="accent6"/>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'8'!$G$4:$G$13</c:f>
              <c:numCache>
                <c:formatCode>General</c:formatCode>
                <c:ptCount val="10"/>
                <c:pt idx="0">
                  <c:v>1.2</c:v>
                </c:pt>
                <c:pt idx="1">
                  <c:v>1.2</c:v>
                </c:pt>
                <c:pt idx="2">
                  <c:v>1.1000000000000001</c:v>
                </c:pt>
                <c:pt idx="3">
                  <c:v>4.5</c:v>
                </c:pt>
                <c:pt idx="4">
                  <c:v>4.4000000000000004</c:v>
                </c:pt>
                <c:pt idx="5">
                  <c:v>2.2000000000000002</c:v>
                </c:pt>
                <c:pt idx="6">
                  <c:v>0</c:v>
                </c:pt>
                <c:pt idx="7">
                  <c:v>3.2</c:v>
                </c:pt>
                <c:pt idx="8">
                  <c:v>1</c:v>
                </c:pt>
                <c:pt idx="9">
                  <c:v>3.1</c:v>
                </c:pt>
              </c:numCache>
            </c:numRef>
          </c:val>
          <c:smooth val="0"/>
          <c:extLst>
            <c:ext xmlns:c16="http://schemas.microsoft.com/office/drawing/2014/chart" uri="{C3380CC4-5D6E-409C-BE32-E72D297353CC}">
              <c16:uniqueId val="{00000005-93CD-4EB9-ABB1-DAABCD000DAE}"/>
            </c:ext>
          </c:extLst>
        </c:ser>
        <c:ser>
          <c:idx val="6"/>
          <c:order val="6"/>
          <c:tx>
            <c:strRef>
              <c:f>'8'!$H$3</c:f>
              <c:strCache>
                <c:ptCount val="1"/>
                <c:pt idx="0">
                  <c:v>Multi-race</c:v>
                </c:pt>
              </c:strCache>
            </c:strRef>
          </c:tx>
          <c:spPr>
            <a:ln w="28575" cap="rnd">
              <a:solidFill>
                <a:schemeClr val="accent1">
                  <a:lumMod val="60000"/>
                </a:schemeClr>
              </a:solidFill>
              <a:round/>
            </a:ln>
            <a:effectLst/>
          </c:spPr>
          <c:marker>
            <c:symbol val="none"/>
          </c:marker>
          <c:cat>
            <c:numRef>
              <c:f>'8'!$A$4:$A$13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'8'!$H$4:$H$13</c:f>
              <c:numCache>
                <c:formatCode>General</c:formatCode>
                <c:ptCount val="10"/>
                <c:pt idx="0">
                  <c:v>68.400000000000006</c:v>
                </c:pt>
                <c:pt idx="1">
                  <c:v>61.9</c:v>
                </c:pt>
                <c:pt idx="2">
                  <c:v>56.8</c:v>
                </c:pt>
                <c:pt idx="3">
                  <c:v>51.3</c:v>
                </c:pt>
                <c:pt idx="4">
                  <c:v>54.7</c:v>
                </c:pt>
                <c:pt idx="5">
                  <c:v>36.4</c:v>
                </c:pt>
                <c:pt idx="6">
                  <c:v>34.799999999999997</c:v>
                </c:pt>
                <c:pt idx="7">
                  <c:v>42.5</c:v>
                </c:pt>
                <c:pt idx="8">
                  <c:v>25.2</c:v>
                </c:pt>
                <c:pt idx="9">
                  <c:v>27.5</c:v>
                </c:pt>
              </c:numCache>
            </c:numRef>
          </c:val>
          <c:smooth val="0"/>
          <c:extLst>
            <c:ext xmlns:c16="http://schemas.microsoft.com/office/drawing/2014/chart" uri="{C3380CC4-5D6E-409C-BE32-E72D297353CC}">
              <c16:uniqueId val="{00000006-93CD-4EB9-ABB1-DAABCD000DAE}"/>
            </c:ext>
          </c:extLst>
        </c:ser>
        <c:dLbls>
          <c:showLegendKey val="0"/>
          <c:showVal val="0"/>
          <c:showCatName val="0"/>
          <c:showSerName val="0"/>
          <c:showPercent val="0"/>
          <c:showBubbleSize val="0"/>
        </c:dLbls>
        <c:smooth val="0"/>
        <c:axId val="1979535439"/>
        <c:axId val="1979524623"/>
      </c:lineChart>
      <c:catAx>
        <c:axId val="197953543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979524623"/>
        <c:crosses val="autoZero"/>
        <c:auto val="1"/>
        <c:lblAlgn val="ctr"/>
        <c:lblOffset val="100"/>
        <c:noMultiLvlLbl val="0"/>
      </c:catAx>
      <c:valAx>
        <c:axId val="1979524623"/>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layout>
            <c:manualLayout>
              <c:xMode val="edge"/>
              <c:yMode val="edge"/>
              <c:x val="7.9176511651295259E-2"/>
              <c:y val="0.13583346911871819"/>
            </c:manualLayout>
          </c:layout>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979535439"/>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aseline="0"/>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'9'!$D$3</c:f>
              <c:strCache>
                <c:ptCount val="1"/>
                <c:pt idx="0">
                  <c:v>15-19</c:v>
                </c:pt>
              </c:strCache>
            </c:strRef>
          </c:tx>
          <c:spPr>
            <a:ln w="28575" cap="rnd">
              <a:solidFill>
                <a:schemeClr val="accent1"/>
              </a:solidFill>
              <a:round/>
            </a:ln>
            <a:effectLst/>
          </c:spPr>
          <c:marker>
            <c:symbol val="none"/>
          </c:marker>
          <c:cat>
            <c:numRef>
              <c:f>'9'!$A$4:$A$13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'9'!$D$4:$D$13</c:f>
              <c:numCache>
                <c:formatCode>General</c:formatCode>
                <c:ptCount val="10"/>
                <c:pt idx="0">
                  <c:v>13.1</c:v>
                </c:pt>
                <c:pt idx="1">
                  <c:v>11.3</c:v>
                </c:pt>
                <c:pt idx="2">
                  <c:v>11.4</c:v>
                </c:pt>
                <c:pt idx="3">
                  <c:v>12.1</c:v>
                </c:pt>
                <c:pt idx="4">
                  <c:v>11.4</c:v>
                </c:pt>
                <c:pt idx="5">
                  <c:v>11.9</c:v>
                </c:pt>
                <c:pt idx="6">
                  <c:v>11.6</c:v>
                </c:pt>
                <c:pt idx="7">
                  <c:v>12.6</c:v>
                </c:pt>
                <c:pt idx="8">
                  <c:v>9.5</c:v>
                </c:pt>
                <c:pt idx="9">
                  <c:v>10.4</c:v>
                </c:pt>
              </c:numCache>
            </c:numRef>
          </c:val>
          <c:smooth val="0"/>
          <c:extLst>
            <c:ext xmlns:c16="http://schemas.microsoft.com/office/drawing/2014/chart" uri="{C3380CC4-5D6E-409C-BE32-E72D297353CC}">
              <c16:uniqueId val="{00000000-CE03-4C31-B50B-74BBA654D842}"/>
            </c:ext>
          </c:extLst>
        </c:ser>
        <c:ser>
          <c:idx val="1"/>
          <c:order val="1"/>
          <c:tx>
            <c:strRef>
              <c:f>'9'!$E$3</c:f>
              <c:strCache>
                <c:ptCount val="1"/>
                <c:pt idx="0">
                  <c:v>20-24</c:v>
                </c:pt>
              </c:strCache>
            </c:strRef>
          </c:tx>
          <c:spPr>
            <a:ln w="28575" cap="rnd">
              <a:solidFill>
                <a:schemeClr val="accent2"/>
              </a:solidFill>
              <a:round/>
            </a:ln>
            <a:effectLst/>
          </c:spPr>
          <c:marker>
            <c:symbol val="none"/>
          </c:marker>
          <c:cat>
            <c:numRef>
              <c:f>'9'!$A$4:$A$13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'9'!$E$4:$E$13</c:f>
              <c:numCache>
                <c:formatCode>General</c:formatCode>
                <c:ptCount val="10"/>
                <c:pt idx="0">
                  <c:v>42.5</c:v>
                </c:pt>
                <c:pt idx="1">
                  <c:v>42.6</c:v>
                </c:pt>
                <c:pt idx="2">
                  <c:v>46.7</c:v>
                </c:pt>
                <c:pt idx="3">
                  <c:v>44.8</c:v>
                </c:pt>
                <c:pt idx="4">
                  <c:v>42</c:v>
                </c:pt>
                <c:pt idx="5">
                  <c:v>38.200000000000003</c:v>
                </c:pt>
                <c:pt idx="6">
                  <c:v>39.799999999999997</c:v>
                </c:pt>
                <c:pt idx="7">
                  <c:v>39</c:v>
                </c:pt>
                <c:pt idx="8">
                  <c:v>32.5</c:v>
                </c:pt>
                <c:pt idx="9">
                  <c:v>35.6</c:v>
                </c:pt>
              </c:numCache>
            </c:numRef>
          </c:val>
          <c:smooth val="0"/>
          <c:extLst>
            <c:ext xmlns:c16="http://schemas.microsoft.com/office/drawing/2014/chart" uri="{C3380CC4-5D6E-409C-BE32-E72D297353CC}">
              <c16:uniqueId val="{00000001-CE03-4C31-B50B-74BBA654D842}"/>
            </c:ext>
          </c:extLst>
        </c:ser>
        <c:ser>
          <c:idx val="2"/>
          <c:order val="2"/>
          <c:tx>
            <c:strRef>
              <c:f>'9'!$F$3</c:f>
              <c:strCache>
                <c:ptCount val="1"/>
                <c:pt idx="0">
                  <c:v>25-29</c:v>
                </c:pt>
              </c:strCache>
            </c:strRef>
          </c:tx>
          <c:spPr>
            <a:ln w="28575" cap="rnd">
              <a:solidFill>
                <a:schemeClr val="accent3"/>
              </a:solidFill>
              <a:round/>
            </a:ln>
            <a:effectLst/>
          </c:spPr>
          <c:marker>
            <c:symbol val="none"/>
          </c:marker>
          <c:cat>
            <c:numRef>
              <c:f>'9'!$A$4:$A$13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'9'!$F$4:$F$13</c:f>
              <c:numCache>
                <c:formatCode>General</c:formatCode>
                <c:ptCount val="10"/>
                <c:pt idx="0">
                  <c:v>39.200000000000003</c:v>
                </c:pt>
                <c:pt idx="1">
                  <c:v>42.2</c:v>
                </c:pt>
                <c:pt idx="2">
                  <c:v>44.2</c:v>
                </c:pt>
                <c:pt idx="3">
                  <c:v>43.5</c:v>
                </c:pt>
                <c:pt idx="4">
                  <c:v>48.1</c:v>
                </c:pt>
                <c:pt idx="5">
                  <c:v>43.9</c:v>
                </c:pt>
                <c:pt idx="6">
                  <c:v>45</c:v>
                </c:pt>
                <c:pt idx="7">
                  <c:v>42.4</c:v>
                </c:pt>
                <c:pt idx="8">
                  <c:v>34.1</c:v>
                </c:pt>
                <c:pt idx="9">
                  <c:v>44.3</c:v>
                </c:pt>
              </c:numCache>
            </c:numRef>
          </c:val>
          <c:smooth val="0"/>
          <c:extLst>
            <c:ext xmlns:c16="http://schemas.microsoft.com/office/drawing/2014/chart" uri="{C3380CC4-5D6E-409C-BE32-E72D297353CC}">
              <c16:uniqueId val="{00000002-CE03-4C31-B50B-74BBA654D842}"/>
            </c:ext>
          </c:extLst>
        </c:ser>
        <c:ser>
          <c:idx val="3"/>
          <c:order val="3"/>
          <c:tx>
            <c:strRef>
              <c:f>'9'!$G$3</c:f>
              <c:strCache>
                <c:ptCount val="1"/>
                <c:pt idx="0">
                  <c:v>30-34</c:v>
                </c:pt>
              </c:strCache>
            </c:strRef>
          </c:tx>
          <c:spPr>
            <a:ln w="28575" cap="rnd">
              <a:solidFill>
                <a:schemeClr val="accent4"/>
              </a:solidFill>
              <a:round/>
            </a:ln>
            <a:effectLst/>
          </c:spPr>
          <c:marker>
            <c:symbol val="none"/>
          </c:marker>
          <c:cat>
            <c:numRef>
              <c:f>'9'!$A$4:$A$13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'9'!$G$4:$G$13</c:f>
              <c:numCache>
                <c:formatCode>General</c:formatCode>
                <c:ptCount val="10"/>
                <c:pt idx="0">
                  <c:v>34.1</c:v>
                </c:pt>
                <c:pt idx="1">
                  <c:v>33.4</c:v>
                </c:pt>
                <c:pt idx="2">
                  <c:v>30.8</c:v>
                </c:pt>
                <c:pt idx="3">
                  <c:v>34.200000000000003</c:v>
                </c:pt>
                <c:pt idx="4">
                  <c:v>34.9</c:v>
                </c:pt>
                <c:pt idx="5">
                  <c:v>34.9</c:v>
                </c:pt>
                <c:pt idx="6">
                  <c:v>32.299999999999997</c:v>
                </c:pt>
                <c:pt idx="7">
                  <c:v>31.4</c:v>
                </c:pt>
                <c:pt idx="8">
                  <c:v>30.2</c:v>
                </c:pt>
                <c:pt idx="9">
                  <c:v>34.700000000000003</c:v>
                </c:pt>
              </c:numCache>
            </c:numRef>
          </c:val>
          <c:smooth val="0"/>
          <c:extLst>
            <c:ext xmlns:c16="http://schemas.microsoft.com/office/drawing/2014/chart" uri="{C3380CC4-5D6E-409C-BE32-E72D297353CC}">
              <c16:uniqueId val="{00000003-CE03-4C31-B50B-74BBA654D842}"/>
            </c:ext>
          </c:extLst>
        </c:ser>
        <c:ser>
          <c:idx val="4"/>
          <c:order val="4"/>
          <c:tx>
            <c:strRef>
              <c:f>'9'!$H$3</c:f>
              <c:strCache>
                <c:ptCount val="1"/>
                <c:pt idx="0">
                  <c:v>35-39</c:v>
                </c:pt>
              </c:strCache>
            </c:strRef>
          </c:tx>
          <c:spPr>
            <a:ln w="28575" cap="rnd">
              <a:solidFill>
                <a:schemeClr val="accent6"/>
              </a:solidFill>
              <a:round/>
            </a:ln>
            <a:effectLst/>
          </c:spPr>
          <c:marker>
            <c:symbol val="none"/>
          </c:marker>
          <c:cat>
            <c:numRef>
              <c:f>'9'!$A$4:$A$13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'9'!$H$4:$H$13</c:f>
              <c:numCache>
                <c:formatCode>General</c:formatCode>
                <c:ptCount val="10"/>
                <c:pt idx="0">
                  <c:v>26.3</c:v>
                </c:pt>
                <c:pt idx="1">
                  <c:v>25.5</c:v>
                </c:pt>
                <c:pt idx="2">
                  <c:v>26.9</c:v>
                </c:pt>
                <c:pt idx="3">
                  <c:v>27.1</c:v>
                </c:pt>
                <c:pt idx="4">
                  <c:v>24.4</c:v>
                </c:pt>
                <c:pt idx="5">
                  <c:v>24.1</c:v>
                </c:pt>
                <c:pt idx="6">
                  <c:v>25.4</c:v>
                </c:pt>
                <c:pt idx="7">
                  <c:v>23.7</c:v>
                </c:pt>
                <c:pt idx="8">
                  <c:v>17.2</c:v>
                </c:pt>
                <c:pt idx="9">
                  <c:v>23.7</c:v>
                </c:pt>
              </c:numCache>
            </c:numRef>
          </c:val>
          <c:smooth val="0"/>
          <c:extLst>
            <c:ext xmlns:c16="http://schemas.microsoft.com/office/drawing/2014/chart" uri="{C3380CC4-5D6E-409C-BE32-E72D297353CC}">
              <c16:uniqueId val="{00000004-CE03-4C31-B50B-74BBA654D842}"/>
            </c:ext>
          </c:extLst>
        </c:ser>
        <c:dLbls>
          <c:showLegendKey val="0"/>
          <c:showVal val="0"/>
          <c:showCatName val="0"/>
          <c:showSerName val="0"/>
          <c:showPercent val="0"/>
          <c:showBubbleSize val="0"/>
        </c:dLbls>
        <c:smooth val="0"/>
        <c:axId val="1808146143"/>
        <c:axId val="1808144895"/>
      </c:lineChart>
      <c:catAx>
        <c:axId val="180814614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08144895"/>
        <c:crosses val="autoZero"/>
        <c:auto val="1"/>
        <c:lblAlgn val="ctr"/>
        <c:lblOffset val="100"/>
        <c:noMultiLvlLbl val="0"/>
      </c:catAx>
      <c:valAx>
        <c:axId val="1808144895"/>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sz="1200" b="1" i="0" cap="all" baseline="0"/>
                  <a:t>Rate per 100,000</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08146143"/>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'10'!$A$1:$M$1</c:f>
              <c:strCache>
                <c:ptCount val="13"/>
                <c:pt idx="0">
                  <c:v> </c:v>
                </c:pt>
              </c:strCache>
            </c:strRef>
          </c:tx>
          <c:spPr>
            <a:solidFill>
              <a:schemeClr val="accent4">
                <a:lumMod val="50000"/>
              </a:schemeClr>
            </a:solidFill>
            <a:ln>
              <a:noFill/>
            </a:ln>
            <a:effectLst/>
          </c:spPr>
          <c:invertIfNegative val="0"/>
          <c:cat>
            <c:strRef>
              <c:f>'10'!$A$3:$M$3</c:f>
              <c:strCache>
                <c:ptCount val="13"/>
                <c:pt idx="0">
                  <c:v>0-9</c:v>
                </c:pt>
                <c:pt idx="1">
                  <c:v>10-14</c:v>
                </c:pt>
                <c:pt idx="2">
                  <c:v>15-19</c:v>
                </c:pt>
                <c:pt idx="3">
                  <c:v>20-24</c:v>
                </c:pt>
                <c:pt idx="4">
                  <c:v>25-29</c:v>
                </c:pt>
                <c:pt idx="5">
                  <c:v>30-34</c:v>
                </c:pt>
                <c:pt idx="6">
                  <c:v>35-39</c:v>
                </c:pt>
                <c:pt idx="7">
                  <c:v>40-44</c:v>
                </c:pt>
                <c:pt idx="8">
                  <c:v>45-49</c:v>
                </c:pt>
                <c:pt idx="9">
                  <c:v>50-54</c:v>
                </c:pt>
                <c:pt idx="10">
                  <c:v>55-59</c:v>
                </c:pt>
                <c:pt idx="11">
                  <c:v>60-64</c:v>
                </c:pt>
                <c:pt idx="12">
                  <c:v>65+</c:v>
                </c:pt>
              </c:strCache>
            </c:strRef>
          </c:cat>
          <c:val>
            <c:numRef>
              <c:f>'10'!$A$4:$M$4</c:f>
              <c:numCache>
                <c:formatCode>General</c:formatCode>
                <c:ptCount val="13"/>
                <c:pt idx="0">
                  <c:v>0.1</c:v>
                </c:pt>
                <c:pt idx="1">
                  <c:v>0</c:v>
                </c:pt>
                <c:pt idx="2">
                  <c:v>10.4</c:v>
                </c:pt>
                <c:pt idx="3">
                  <c:v>35.6</c:v>
                </c:pt>
                <c:pt idx="4">
                  <c:v>44.3</c:v>
                </c:pt>
                <c:pt idx="5">
                  <c:v>34.700000000000003</c:v>
                </c:pt>
                <c:pt idx="6">
                  <c:v>23.7</c:v>
                </c:pt>
                <c:pt idx="7">
                  <c:v>20.2</c:v>
                </c:pt>
                <c:pt idx="8">
                  <c:v>14.1</c:v>
                </c:pt>
                <c:pt idx="9">
                  <c:v>12.8</c:v>
                </c:pt>
                <c:pt idx="10">
                  <c:v>10.5</c:v>
                </c:pt>
                <c:pt idx="11">
                  <c:v>5.9</c:v>
                </c:pt>
                <c:pt idx="12">
                  <c:v>2.1</c:v>
                </c:pt>
              </c:numCache>
            </c:numRef>
          </c:val>
          <c:extLst>
            <c:ext xmlns:c16="http://schemas.microsoft.com/office/drawing/2014/chart" uri="{C3380CC4-5D6E-409C-BE32-E72D297353CC}">
              <c16:uniqueId val="{00000000-4E83-4C0F-AE21-AECAC5F8EF37}"/>
            </c:ext>
          </c:extLst>
        </c:ser>
        <c:dLbls>
          <c:showLegendKey val="0"/>
          <c:showVal val="0"/>
          <c:showCatName val="0"/>
          <c:showSerName val="0"/>
          <c:showPercent val="0"/>
          <c:showBubbleSize val="0"/>
        </c:dLbls>
        <c:gapWidth val="219"/>
        <c:overlap val="-27"/>
        <c:axId val="704499439"/>
        <c:axId val="704501935"/>
      </c:barChart>
      <c:catAx>
        <c:axId val="70449943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704501935"/>
        <c:crosses val="autoZero"/>
        <c:auto val="1"/>
        <c:lblAlgn val="ctr"/>
        <c:lblOffset val="100"/>
        <c:noMultiLvlLbl val="0"/>
      </c:catAx>
      <c:valAx>
        <c:axId val="704501935"/>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704499439"/>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aseline="0"/>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'11'!$A$8</c:f>
              <c:strCache>
                <c:ptCount val="1"/>
                <c:pt idx="0">
                  <c:v>MSM</c:v>
                </c:pt>
              </c:strCache>
            </c:strRef>
          </c:tx>
          <c:spPr>
            <a:solidFill>
              <a:schemeClr val="accent1"/>
            </a:solidFill>
            <a:ln>
              <a:noFill/>
            </a:ln>
            <a:effectLst/>
          </c:spPr>
          <c:invertIfNegative val="0"/>
          <c:cat>
            <c:numRef>
              <c:f>'11'!$B$7:$K$7</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'11'!$B$8:$K$8</c:f>
              <c:numCache>
                <c:formatCode>#,##0</c:formatCode>
                <c:ptCount val="10"/>
                <c:pt idx="0">
                  <c:v>2971.1</c:v>
                </c:pt>
                <c:pt idx="1">
                  <c:v>2988.8</c:v>
                </c:pt>
                <c:pt idx="2">
                  <c:v>3096.2</c:v>
                </c:pt>
                <c:pt idx="3">
                  <c:v>3148.4</c:v>
                </c:pt>
                <c:pt idx="4">
                  <c:v>3239.1</c:v>
                </c:pt>
                <c:pt idx="5">
                  <c:v>3084.1</c:v>
                </c:pt>
                <c:pt idx="6">
                  <c:v>3088.1</c:v>
                </c:pt>
                <c:pt idx="7">
                  <c:v>3025.1</c:v>
                </c:pt>
                <c:pt idx="8">
                  <c:v>2569.8000000000002</c:v>
                </c:pt>
                <c:pt idx="9">
                  <c:v>3162.3</c:v>
                </c:pt>
              </c:numCache>
            </c:numRef>
          </c:val>
          <c:extLst>
            <c:ext xmlns:c16="http://schemas.microsoft.com/office/drawing/2014/chart" uri="{C3380CC4-5D6E-409C-BE32-E72D297353CC}">
              <c16:uniqueId val="{00000000-D434-46CD-BC94-90B17ECAB78D}"/>
            </c:ext>
          </c:extLst>
        </c:ser>
        <c:ser>
          <c:idx val="1"/>
          <c:order val="1"/>
          <c:tx>
            <c:strRef>
              <c:f>'11'!$A$9</c:f>
              <c:strCache>
                <c:ptCount val="1"/>
                <c:pt idx="0">
                  <c:v>IDU</c:v>
                </c:pt>
              </c:strCache>
            </c:strRef>
          </c:tx>
          <c:spPr>
            <a:solidFill>
              <a:schemeClr val="accent2"/>
            </a:solidFill>
            <a:ln>
              <a:noFill/>
            </a:ln>
            <a:effectLst/>
          </c:spPr>
          <c:invertIfNegative val="0"/>
          <c:cat>
            <c:numRef>
              <c:f>'11'!$B$7:$K$7</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'11'!$B$9:$K$9</c:f>
              <c:numCache>
                <c:formatCode>#,##0</c:formatCode>
                <c:ptCount val="10"/>
                <c:pt idx="0">
                  <c:v>263.3</c:v>
                </c:pt>
                <c:pt idx="1">
                  <c:v>220</c:v>
                </c:pt>
                <c:pt idx="2">
                  <c:v>232.9</c:v>
                </c:pt>
                <c:pt idx="3">
                  <c:v>249.3</c:v>
                </c:pt>
                <c:pt idx="4">
                  <c:v>271.10000000000002</c:v>
                </c:pt>
                <c:pt idx="5">
                  <c:v>233.4</c:v>
                </c:pt>
                <c:pt idx="6">
                  <c:v>255.4</c:v>
                </c:pt>
                <c:pt idx="7">
                  <c:v>241.4</c:v>
                </c:pt>
                <c:pt idx="8">
                  <c:v>218.3</c:v>
                </c:pt>
                <c:pt idx="9">
                  <c:v>287.5</c:v>
                </c:pt>
              </c:numCache>
            </c:numRef>
          </c:val>
          <c:extLst>
            <c:ext xmlns:c16="http://schemas.microsoft.com/office/drawing/2014/chart" uri="{C3380CC4-5D6E-409C-BE32-E72D297353CC}">
              <c16:uniqueId val="{00000001-D434-46CD-BC94-90B17ECAB78D}"/>
            </c:ext>
          </c:extLst>
        </c:ser>
        <c:ser>
          <c:idx val="2"/>
          <c:order val="2"/>
          <c:tx>
            <c:strRef>
              <c:f>'11'!$A$10</c:f>
              <c:strCache>
                <c:ptCount val="1"/>
                <c:pt idx="0">
                  <c:v>MSM/IDU</c:v>
                </c:pt>
              </c:strCache>
            </c:strRef>
          </c:tx>
          <c:spPr>
            <a:solidFill>
              <a:schemeClr val="accent3"/>
            </a:solidFill>
            <a:ln>
              <a:noFill/>
            </a:ln>
            <a:effectLst/>
          </c:spPr>
          <c:invertIfNegative val="0"/>
          <c:cat>
            <c:numRef>
              <c:f>'11'!$B$7:$K$7</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'11'!$B$10:$K$10</c:f>
              <c:numCache>
                <c:formatCode>#,##0</c:formatCode>
                <c:ptCount val="10"/>
                <c:pt idx="0">
                  <c:v>166.8</c:v>
                </c:pt>
                <c:pt idx="1">
                  <c:v>179.1</c:v>
                </c:pt>
                <c:pt idx="2">
                  <c:v>173.2</c:v>
                </c:pt>
                <c:pt idx="3">
                  <c:v>207</c:v>
                </c:pt>
                <c:pt idx="4">
                  <c:v>175.3</c:v>
                </c:pt>
                <c:pt idx="5">
                  <c:v>197.7</c:v>
                </c:pt>
                <c:pt idx="6">
                  <c:v>175.4</c:v>
                </c:pt>
                <c:pt idx="7">
                  <c:v>214.5</c:v>
                </c:pt>
                <c:pt idx="8">
                  <c:v>140</c:v>
                </c:pt>
                <c:pt idx="9">
                  <c:v>163.80000000000001</c:v>
                </c:pt>
              </c:numCache>
            </c:numRef>
          </c:val>
          <c:extLst>
            <c:ext xmlns:c16="http://schemas.microsoft.com/office/drawing/2014/chart" uri="{C3380CC4-5D6E-409C-BE32-E72D297353CC}">
              <c16:uniqueId val="{00000002-D434-46CD-BC94-90B17ECAB78D}"/>
            </c:ext>
          </c:extLst>
        </c:ser>
        <c:ser>
          <c:idx val="3"/>
          <c:order val="3"/>
          <c:tx>
            <c:strRef>
              <c:f>'11'!$A$11</c:f>
              <c:strCache>
                <c:ptCount val="1"/>
                <c:pt idx="0">
                  <c:v>Heterosexual</c:v>
                </c:pt>
              </c:strCache>
            </c:strRef>
          </c:tx>
          <c:spPr>
            <a:solidFill>
              <a:schemeClr val="accent4"/>
            </a:solidFill>
            <a:ln>
              <a:noFill/>
            </a:ln>
            <a:effectLst/>
          </c:spPr>
          <c:invertIfNegative val="0"/>
          <c:cat>
            <c:numRef>
              <c:f>'11'!$B$7:$K$7</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'11'!$B$11:$K$11</c:f>
              <c:numCache>
                <c:formatCode>#,##0</c:formatCode>
                <c:ptCount val="10"/>
                <c:pt idx="0">
                  <c:v>951.8</c:v>
                </c:pt>
                <c:pt idx="1">
                  <c:v>986.1</c:v>
                </c:pt>
                <c:pt idx="2">
                  <c:v>950.7</c:v>
                </c:pt>
                <c:pt idx="3">
                  <c:v>944.3</c:v>
                </c:pt>
                <c:pt idx="4">
                  <c:v>879.5</c:v>
                </c:pt>
                <c:pt idx="5">
                  <c:v>855.8</c:v>
                </c:pt>
                <c:pt idx="6">
                  <c:v>911.1</c:v>
                </c:pt>
                <c:pt idx="7">
                  <c:v>869</c:v>
                </c:pt>
                <c:pt idx="8">
                  <c:v>654.9</c:v>
                </c:pt>
                <c:pt idx="9">
                  <c:v>755.4</c:v>
                </c:pt>
              </c:numCache>
            </c:numRef>
          </c:val>
          <c:extLst>
            <c:ext xmlns:c16="http://schemas.microsoft.com/office/drawing/2014/chart" uri="{C3380CC4-5D6E-409C-BE32-E72D297353CC}">
              <c16:uniqueId val="{00000003-D434-46CD-BC94-90B17ECAB78D}"/>
            </c:ext>
          </c:extLst>
        </c:ser>
        <c:ser>
          <c:idx val="4"/>
          <c:order val="4"/>
          <c:tx>
            <c:strRef>
              <c:f>'11'!$A$12</c:f>
              <c:strCache>
                <c:ptCount val="1"/>
                <c:pt idx="0">
                  <c:v>Pediatric</c:v>
                </c:pt>
              </c:strCache>
            </c:strRef>
          </c:tx>
          <c:spPr>
            <a:solidFill>
              <a:schemeClr val="accent5"/>
            </a:solidFill>
            <a:ln>
              <a:noFill/>
            </a:ln>
            <a:effectLst/>
          </c:spPr>
          <c:invertIfNegative val="0"/>
          <c:cat>
            <c:numRef>
              <c:f>'11'!$B$7:$K$7</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'11'!$B$12:$K$12</c:f>
              <c:numCache>
                <c:formatCode>#,##0</c:formatCode>
                <c:ptCount val="10"/>
                <c:pt idx="0">
                  <c:v>24</c:v>
                </c:pt>
                <c:pt idx="1">
                  <c:v>17</c:v>
                </c:pt>
                <c:pt idx="2">
                  <c:v>18</c:v>
                </c:pt>
                <c:pt idx="3">
                  <c:v>17</c:v>
                </c:pt>
                <c:pt idx="4">
                  <c:v>10</c:v>
                </c:pt>
                <c:pt idx="5">
                  <c:v>11</c:v>
                </c:pt>
                <c:pt idx="6">
                  <c:v>11</c:v>
                </c:pt>
                <c:pt idx="7">
                  <c:v>8</c:v>
                </c:pt>
                <c:pt idx="8">
                  <c:v>12</c:v>
                </c:pt>
                <c:pt idx="9">
                  <c:v>8</c:v>
                </c:pt>
              </c:numCache>
            </c:numRef>
          </c:val>
          <c:extLst>
            <c:ext xmlns:c16="http://schemas.microsoft.com/office/drawing/2014/chart" uri="{C3380CC4-5D6E-409C-BE32-E72D297353CC}">
              <c16:uniqueId val="{00000004-D434-46CD-BC94-90B17ECAB78D}"/>
            </c:ext>
          </c:extLst>
        </c:ser>
        <c:ser>
          <c:idx val="5"/>
          <c:order val="5"/>
          <c:tx>
            <c:strRef>
              <c:f>'11'!$A$13</c:f>
              <c:strCache>
                <c:ptCount val="1"/>
                <c:pt idx="0">
                  <c:v>Total</c:v>
                </c:pt>
              </c:strCache>
            </c:strRef>
          </c:tx>
          <c:spPr>
            <a:solidFill>
              <a:schemeClr val="accent6"/>
            </a:solidFill>
            <a:ln>
              <a:noFill/>
            </a:ln>
            <a:effectLst/>
          </c:spPr>
          <c:invertIfNegative val="0"/>
          <c:cat>
            <c:numRef>
              <c:f>'11'!$B$7:$K$7</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'11'!$B$13:$K$13</c:f>
              <c:numCache>
                <c:formatCode>#,##0</c:formatCode>
                <c:ptCount val="10"/>
                <c:pt idx="0">
                  <c:v>4377</c:v>
                </c:pt>
                <c:pt idx="1">
                  <c:v>4391</c:v>
                </c:pt>
                <c:pt idx="2">
                  <c:v>4471</c:v>
                </c:pt>
                <c:pt idx="3">
                  <c:v>4566</c:v>
                </c:pt>
                <c:pt idx="4">
                  <c:v>4575</c:v>
                </c:pt>
                <c:pt idx="5">
                  <c:v>4382</c:v>
                </c:pt>
                <c:pt idx="6">
                  <c:v>4441</c:v>
                </c:pt>
                <c:pt idx="7">
                  <c:v>4358</c:v>
                </c:pt>
                <c:pt idx="8">
                  <c:v>3595</c:v>
                </c:pt>
                <c:pt idx="9">
                  <c:v>4377</c:v>
                </c:pt>
              </c:numCache>
            </c:numRef>
          </c:val>
          <c:extLst>
            <c:ext xmlns:c16="http://schemas.microsoft.com/office/drawing/2014/chart" uri="{C3380CC4-5D6E-409C-BE32-E72D297353CC}">
              <c16:uniqueId val="{00000005-D434-46CD-BC94-90B17ECAB78D}"/>
            </c:ext>
          </c:extLst>
        </c:ser>
        <c:dLbls>
          <c:showLegendKey val="0"/>
          <c:showVal val="0"/>
          <c:showCatName val="0"/>
          <c:showSerName val="0"/>
          <c:showPercent val="0"/>
          <c:showBubbleSize val="0"/>
        </c:dLbls>
        <c:gapWidth val="182"/>
        <c:axId val="1715208255"/>
        <c:axId val="1715206175"/>
      </c:barChart>
      <c:catAx>
        <c:axId val="1715208255"/>
        <c:scaling>
          <c:orientation val="minMax"/>
        </c:scaling>
        <c:delete val="0"/>
        <c:axPos val="l"/>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Year</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15206175"/>
        <c:crosses val="autoZero"/>
        <c:auto val="1"/>
        <c:lblAlgn val="ctr"/>
        <c:lblOffset val="100"/>
        <c:noMultiLvlLbl val="0"/>
      </c:catAx>
      <c:valAx>
        <c:axId val="1715206175"/>
        <c:scaling>
          <c:orientation val="minMax"/>
        </c:scaling>
        <c:delete val="0"/>
        <c:axPos val="b"/>
        <c:majorGridlines>
          <c:spPr>
            <a:ln w="9525" cap="flat" cmpd="sng" algn="ctr">
              <a:noFill/>
              <a:round/>
            </a:ln>
            <a:effectLst/>
          </c:spPr>
        </c:majorGridlines>
        <c:title>
          <c:tx>
            <c:rich>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dirty="0"/>
                  <a:t>New Diagnoses</a:t>
                </a:r>
              </a:p>
            </c:rich>
          </c:tx>
          <c:overlay val="0"/>
          <c:spPr>
            <a:noFill/>
            <a:ln>
              <a:noFill/>
            </a:ln>
            <a:effectLst/>
          </c:spPr>
          <c:txPr>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15208255"/>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cap="all" spc="0" baseline="0">
                <a:solidFill>
                  <a:schemeClr val="tx2"/>
                </a:solidFill>
                <a:latin typeface="+mn-lt"/>
                <a:ea typeface="+mn-ea"/>
                <a:cs typeface="+mn-cs"/>
              </a:defRPr>
            </a:pPr>
            <a:r>
              <a:rPr lang="en-US"/>
              <a:t>Females</a:t>
            </a:r>
          </a:p>
        </c:rich>
      </c:tx>
      <c:overlay val="0"/>
      <c:spPr>
        <a:noFill/>
        <a:ln>
          <a:noFill/>
        </a:ln>
        <a:effectLst/>
      </c:spPr>
      <c:txPr>
        <a:bodyPr rot="0" spcFirstLastPara="1" vertOverflow="ellipsis" vert="horz" wrap="square" anchor="ctr" anchorCtr="1"/>
        <a:lstStyle/>
        <a:p>
          <a:pPr>
            <a:defRPr sz="1440" b="1" i="0" u="none" strike="noStrike" kern="1200" cap="all" spc="0" baseline="0">
              <a:solidFill>
                <a:schemeClr val="tx2"/>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5E2-4CC4-9428-84CBF1BB6F3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5E2-4CC4-9428-84CBF1BB6F3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5E2-4CC4-9428-84CBF1BB6F39}"/>
              </c:ext>
            </c:extLst>
          </c:dPt>
          <c:dLbls>
            <c:dLbl>
              <c:idx val="0"/>
              <c:tx>
                <c:rich>
                  <a:bodyPr/>
                  <a:lstStyle/>
                  <a:p>
                    <a:fld id="{1145DE08-A021-4122-9113-3685A259BE73}" type="VALUE">
                      <a:rPr lang="en-US" baseline="0">
                        <a:solidFill>
                          <a:schemeClr val="bg1"/>
                        </a:solidFill>
                      </a:rPr>
                      <a:pPr/>
                      <a:t>[VALUE]</a:t>
                    </a:fld>
                    <a:endParaRPr lang="en-US"/>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E5E2-4CC4-9428-84CBF1BB6F39}"/>
                </c:ext>
              </c:extLst>
            </c:dLbl>
            <c:numFmt formatCode="#,##0" sourceLinked="0"/>
            <c:spPr>
              <a:noFill/>
              <a:ln>
                <a:noFill/>
              </a:ln>
              <a:effectLst/>
            </c:spPr>
            <c:txPr>
              <a:bodyPr rot="0" spcFirstLastPara="1" vertOverflow="ellipsis" vert="horz" wrap="square" anchor="ctr" anchorCtr="1"/>
              <a:lstStyle/>
              <a:p>
                <a:pPr>
                  <a:defRPr sz="1200" b="1" i="0" u="none" strike="noStrike" kern="1200" cap="all" baseline="0">
                    <a:solidFill>
                      <a:schemeClr val="tx2"/>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'12'!$A$5:$A$7</c:f>
              <c:strCache>
                <c:ptCount val="3"/>
                <c:pt idx="0">
                  <c:v>IDU</c:v>
                </c:pt>
                <c:pt idx="1">
                  <c:v>Heterosexual</c:v>
                </c:pt>
                <c:pt idx="2">
                  <c:v>Pediatric</c:v>
                </c:pt>
              </c:strCache>
            </c:strRef>
          </c:cat>
          <c:val>
            <c:numRef>
              <c:f>'12'!$B$5:$B$7</c:f>
              <c:numCache>
                <c:formatCode>General</c:formatCode>
                <c:ptCount val="3"/>
                <c:pt idx="0">
                  <c:v>149.1</c:v>
                </c:pt>
                <c:pt idx="1">
                  <c:v>595.9</c:v>
                </c:pt>
                <c:pt idx="2">
                  <c:v>4</c:v>
                </c:pt>
              </c:numCache>
            </c:numRef>
          </c:val>
          <c:extLst>
            <c:ext xmlns:c16="http://schemas.microsoft.com/office/drawing/2014/chart" uri="{C3380CC4-5D6E-409C-BE32-E72D297353CC}">
              <c16:uniqueId val="{00000006-E5E2-4CC4-9428-84CBF1BB6F3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1200" b="0" i="0" u="none" strike="noStrike" kern="1200" cap="none" baseline="0">
              <a:solidFill>
                <a:schemeClr val="tx2"/>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1" i="0" cap="all" baseline="0">
          <a:solidFill>
            <a:schemeClr val="tx2"/>
          </a:solidFill>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cap="all" spc="0" baseline="0">
                <a:solidFill>
                  <a:schemeClr val="tx1">
                    <a:lumMod val="65000"/>
                    <a:lumOff val="35000"/>
                  </a:schemeClr>
                </a:solidFill>
                <a:latin typeface="+mn-lt"/>
                <a:ea typeface="+mn-ea"/>
                <a:cs typeface="+mn-cs"/>
              </a:defRPr>
            </a:pPr>
            <a:r>
              <a:rPr lang="en-US"/>
              <a:t>Males</a:t>
            </a:r>
          </a:p>
        </c:rich>
      </c:tx>
      <c:overlay val="0"/>
      <c:spPr>
        <a:noFill/>
        <a:ln>
          <a:noFill/>
        </a:ln>
        <a:effectLst/>
      </c:spPr>
      <c:txPr>
        <a:bodyPr rot="0" spcFirstLastPara="1" vertOverflow="ellipsis" vert="horz" wrap="square" anchor="ctr" anchorCtr="1"/>
        <a:lstStyle/>
        <a:p>
          <a:pPr>
            <a:defRPr sz="1440" b="1" i="0" u="none" strike="noStrike" kern="1200" cap="all"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A171-4E13-A6E3-B8842443B6D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A171-4E13-A6E3-B8842443B6DB}"/>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171-4E13-A6E3-B8842443B6DB}"/>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171-4E13-A6E3-B8842443B6DB}"/>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A171-4E13-A6E3-B8842443B6DB}"/>
              </c:ext>
            </c:extLst>
          </c:dPt>
          <c:dLbls>
            <c:dLbl>
              <c:idx val="0"/>
              <c:tx>
                <c:rich>
                  <a:bodyPr/>
                  <a:lstStyle/>
                  <a:p>
                    <a:fld id="{4A115914-EC8C-4D4B-9799-A8165716BD7B}" type="VALUE">
                      <a:rPr lang="en-US">
                        <a:solidFill>
                          <a:schemeClr val="bg1"/>
                        </a:solidFill>
                      </a:rPr>
                      <a:pPr/>
                      <a:t>[VALUE]</a:t>
                    </a:fld>
                    <a:endParaRPr lang="en-US"/>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A171-4E13-A6E3-B8842443B6DB}"/>
                </c:ext>
              </c:extLst>
            </c:dLbl>
            <c:spPr>
              <a:noFill/>
              <a:ln>
                <a:noFill/>
              </a:ln>
              <a:effectLst/>
            </c:spPr>
            <c:txPr>
              <a:bodyPr rot="0" spcFirstLastPara="1" vertOverflow="ellipsis" vert="horz" wrap="square" anchor="ctr" anchorCtr="1"/>
              <a:lstStyle/>
              <a:p>
                <a:pPr>
                  <a:defRPr sz="1200" b="1" i="0" u="none" strike="noStrike" kern="1200" cap="all"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'12'!$A$13:$A$17</c:f>
              <c:strCache>
                <c:ptCount val="5"/>
                <c:pt idx="0">
                  <c:v>MSM</c:v>
                </c:pt>
                <c:pt idx="1">
                  <c:v>IDU</c:v>
                </c:pt>
                <c:pt idx="2">
                  <c:v>MSM/IDU</c:v>
                </c:pt>
                <c:pt idx="3">
                  <c:v>Heterosexual</c:v>
                </c:pt>
                <c:pt idx="4">
                  <c:v>Pediatric</c:v>
                </c:pt>
              </c:strCache>
            </c:strRef>
          </c:cat>
          <c:val>
            <c:numRef>
              <c:f>'12'!$B$13:$B$17</c:f>
              <c:numCache>
                <c:formatCode>#,##0</c:formatCode>
                <c:ptCount val="5"/>
                <c:pt idx="0">
                  <c:v>3162.3</c:v>
                </c:pt>
                <c:pt idx="1">
                  <c:v>138.4</c:v>
                </c:pt>
                <c:pt idx="2">
                  <c:v>163.80000000000001</c:v>
                </c:pt>
                <c:pt idx="3">
                  <c:v>159.5</c:v>
                </c:pt>
                <c:pt idx="4">
                  <c:v>4</c:v>
                </c:pt>
              </c:numCache>
            </c:numRef>
          </c:val>
          <c:extLst>
            <c:ext xmlns:c16="http://schemas.microsoft.com/office/drawing/2014/chart" uri="{C3380CC4-5D6E-409C-BE32-E72D297353CC}">
              <c16:uniqueId val="{0000000A-A171-4E13-A6E3-B8842443B6DB}"/>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1200" b="0" i="0" u="none" strike="noStrike" kern="1200" cap="none"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1" i="0" cap="all" baseline="0"/>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New</a:t>
            </a:r>
            <a:r>
              <a:rPr lang="en-US" baseline="0"/>
              <a:t> HIV Diagnoses, </a:t>
            </a:r>
            <a:r>
              <a:rPr lang="en-US"/>
              <a:t>2012</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'5'!$A$42</c:f>
              <c:strCache>
                <c:ptCount val="1"/>
                <c:pt idx="0">
                  <c:v>2012</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CB2-4E9E-A5A5-8BD33216655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1CB2-4E9E-A5A5-8BD33216655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1CB2-4E9E-A5A5-8BD33216655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CB2-4E9E-A5A5-8BD33216655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1CB2-4E9E-A5A5-8BD33216655A}"/>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1CB2-4E9E-A5A5-8BD33216655A}"/>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'5'!$B$41:$G$41</c:f>
              <c:strCache>
                <c:ptCount val="6"/>
                <c:pt idx="0">
                  <c:v>White MSM</c:v>
                </c:pt>
                <c:pt idx="1">
                  <c:v>Black MSM</c:v>
                </c:pt>
                <c:pt idx="2">
                  <c:v>Hispanic MSM</c:v>
                </c:pt>
                <c:pt idx="3">
                  <c:v>Black Het Female</c:v>
                </c:pt>
                <c:pt idx="4">
                  <c:v>Transgender</c:v>
                </c:pt>
                <c:pt idx="5">
                  <c:v>Other Population</c:v>
                </c:pt>
              </c:strCache>
            </c:strRef>
          </c:cat>
          <c:val>
            <c:numRef>
              <c:f>'5'!$B$42:$G$42</c:f>
              <c:numCache>
                <c:formatCode>#,##0</c:formatCode>
                <c:ptCount val="6"/>
                <c:pt idx="0">
                  <c:v>644</c:v>
                </c:pt>
                <c:pt idx="1">
                  <c:v>834</c:v>
                </c:pt>
                <c:pt idx="2">
                  <c:v>1255</c:v>
                </c:pt>
                <c:pt idx="3">
                  <c:v>411</c:v>
                </c:pt>
                <c:pt idx="4">
                  <c:v>56</c:v>
                </c:pt>
                <c:pt idx="5">
                  <c:v>1178</c:v>
                </c:pt>
              </c:numCache>
            </c:numRef>
          </c:val>
          <c:extLst>
            <c:ext xmlns:c16="http://schemas.microsoft.com/office/drawing/2014/chart" uri="{C3380CC4-5D6E-409C-BE32-E72D297353CC}">
              <c16:uniqueId val="{0000000C-1CB2-4E9E-A5A5-8BD33216655A}"/>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New</a:t>
            </a:r>
            <a:r>
              <a:rPr lang="en-US" baseline="0"/>
              <a:t> HIV Diagnoses, </a:t>
            </a:r>
            <a:r>
              <a:rPr lang="en-US"/>
              <a:t>2021</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'5'!$A$43</c:f>
              <c:strCache>
                <c:ptCount val="1"/>
                <c:pt idx="0">
                  <c:v>2021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B069-4780-B747-C88A6743DE4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069-4780-B747-C88A6743DE4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B069-4780-B747-C88A6743DE4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069-4780-B747-C88A6743DE4D}"/>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B069-4780-B747-C88A6743DE4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B069-4780-B747-C88A6743DE4D}"/>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'5'!$B$41:$G$41</c:f>
              <c:strCache>
                <c:ptCount val="6"/>
                <c:pt idx="0">
                  <c:v>White MSM</c:v>
                </c:pt>
                <c:pt idx="1">
                  <c:v>Black MSM</c:v>
                </c:pt>
                <c:pt idx="2">
                  <c:v>Hispanic MSM</c:v>
                </c:pt>
                <c:pt idx="3">
                  <c:v>Black Het Female</c:v>
                </c:pt>
                <c:pt idx="4">
                  <c:v>Transgender</c:v>
                </c:pt>
                <c:pt idx="5">
                  <c:v>Other Population</c:v>
                </c:pt>
              </c:strCache>
            </c:strRef>
          </c:cat>
          <c:val>
            <c:numRef>
              <c:f>'5'!$B$43:$G$43</c:f>
              <c:numCache>
                <c:formatCode>General</c:formatCode>
                <c:ptCount val="6"/>
                <c:pt idx="0">
                  <c:v>558</c:v>
                </c:pt>
                <c:pt idx="1">
                  <c:v>955</c:v>
                </c:pt>
                <c:pt idx="2" formatCode="#,##0">
                  <c:v>1430</c:v>
                </c:pt>
                <c:pt idx="3" formatCode="#,##0">
                  <c:v>298</c:v>
                </c:pt>
                <c:pt idx="4" formatCode="#,##0">
                  <c:v>98</c:v>
                </c:pt>
                <c:pt idx="5" formatCode="#,##0">
                  <c:v>1038</c:v>
                </c:pt>
              </c:numCache>
            </c:numRef>
          </c:val>
          <c:extLst>
            <c:ext xmlns:c16="http://schemas.microsoft.com/office/drawing/2014/chart" uri="{C3380CC4-5D6E-409C-BE32-E72D297353CC}">
              <c16:uniqueId val="{0000000C-B069-4780-B747-C88A6743DE4D}"/>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'14'!$A$8</c:f>
              <c:strCache>
                <c:ptCount val="1"/>
                <c:pt idx="0">
                  <c:v>MSM</c:v>
                </c:pt>
              </c:strCache>
            </c:strRef>
          </c:tx>
          <c:spPr>
            <a:solidFill>
              <a:schemeClr val="accent1"/>
            </a:solidFill>
            <a:ln>
              <a:noFill/>
            </a:ln>
            <a:effectLst/>
          </c:spPr>
          <c:invertIfNegative val="0"/>
          <c:cat>
            <c:strRef>
              <c:f>'14'!$B$7:$L$7</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'14'!$B$8:$L$8</c:f>
              <c:numCache>
                <c:formatCode>General</c:formatCode>
                <c:ptCount val="11"/>
                <c:pt idx="0">
                  <c:v>216.4</c:v>
                </c:pt>
                <c:pt idx="1">
                  <c:v>743.7</c:v>
                </c:pt>
                <c:pt idx="2">
                  <c:v>233.2</c:v>
                </c:pt>
                <c:pt idx="3">
                  <c:v>940.1</c:v>
                </c:pt>
                <c:pt idx="4">
                  <c:v>263.10000000000002</c:v>
                </c:pt>
                <c:pt idx="5">
                  <c:v>184.3</c:v>
                </c:pt>
                <c:pt idx="6">
                  <c:v>254.4</c:v>
                </c:pt>
                <c:pt idx="7">
                  <c:v>253.8</c:v>
                </c:pt>
                <c:pt idx="8">
                  <c:v>25</c:v>
                </c:pt>
                <c:pt idx="9">
                  <c:v>6.7</c:v>
                </c:pt>
                <c:pt idx="10">
                  <c:v>41.6</c:v>
                </c:pt>
              </c:numCache>
            </c:numRef>
          </c:val>
          <c:extLst>
            <c:ext xmlns:c16="http://schemas.microsoft.com/office/drawing/2014/chart" uri="{C3380CC4-5D6E-409C-BE32-E72D297353CC}">
              <c16:uniqueId val="{00000000-4877-48B9-BED4-69AEC8AC7658}"/>
            </c:ext>
          </c:extLst>
        </c:ser>
        <c:ser>
          <c:idx val="1"/>
          <c:order val="1"/>
          <c:tx>
            <c:strRef>
              <c:f>'14'!$A$9</c:f>
              <c:strCache>
                <c:ptCount val="1"/>
                <c:pt idx="0">
                  <c:v>IDU</c:v>
                </c:pt>
              </c:strCache>
            </c:strRef>
          </c:tx>
          <c:spPr>
            <a:solidFill>
              <a:schemeClr val="accent2"/>
            </a:solidFill>
            <a:ln>
              <a:noFill/>
            </a:ln>
            <a:effectLst/>
          </c:spPr>
          <c:invertIfNegative val="0"/>
          <c:cat>
            <c:strRef>
              <c:f>'14'!$B$7:$L$7</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'14'!$B$9:$L$9</c:f>
              <c:numCache>
                <c:formatCode>General</c:formatCode>
                <c:ptCount val="11"/>
                <c:pt idx="0">
                  <c:v>16.2</c:v>
                </c:pt>
                <c:pt idx="1">
                  <c:v>73.2</c:v>
                </c:pt>
                <c:pt idx="2">
                  <c:v>21.1</c:v>
                </c:pt>
                <c:pt idx="3">
                  <c:v>81</c:v>
                </c:pt>
                <c:pt idx="4">
                  <c:v>19.8</c:v>
                </c:pt>
                <c:pt idx="5">
                  <c:v>18.8</c:v>
                </c:pt>
                <c:pt idx="6">
                  <c:v>11.7</c:v>
                </c:pt>
                <c:pt idx="7">
                  <c:v>26.8</c:v>
                </c:pt>
                <c:pt idx="8">
                  <c:v>1.9</c:v>
                </c:pt>
                <c:pt idx="9">
                  <c:v>1</c:v>
                </c:pt>
                <c:pt idx="10">
                  <c:v>16</c:v>
                </c:pt>
              </c:numCache>
            </c:numRef>
          </c:val>
          <c:extLst>
            <c:ext xmlns:c16="http://schemas.microsoft.com/office/drawing/2014/chart" uri="{C3380CC4-5D6E-409C-BE32-E72D297353CC}">
              <c16:uniqueId val="{00000001-4877-48B9-BED4-69AEC8AC7658}"/>
            </c:ext>
          </c:extLst>
        </c:ser>
        <c:ser>
          <c:idx val="2"/>
          <c:order val="2"/>
          <c:tx>
            <c:strRef>
              <c:f>'14'!$A$10</c:f>
              <c:strCache>
                <c:ptCount val="1"/>
                <c:pt idx="0">
                  <c:v>MSM/IDU</c:v>
                </c:pt>
              </c:strCache>
            </c:strRef>
          </c:tx>
          <c:spPr>
            <a:solidFill>
              <a:schemeClr val="accent3"/>
            </a:solidFill>
            <a:ln>
              <a:noFill/>
            </a:ln>
            <a:effectLst/>
          </c:spPr>
          <c:invertIfNegative val="0"/>
          <c:cat>
            <c:strRef>
              <c:f>'14'!$B$7:$L$7</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'14'!$B$10:$L$10</c:f>
              <c:numCache>
                <c:formatCode>General</c:formatCode>
                <c:ptCount val="11"/>
                <c:pt idx="0">
                  <c:v>17.7</c:v>
                </c:pt>
                <c:pt idx="1">
                  <c:v>32.4</c:v>
                </c:pt>
                <c:pt idx="2">
                  <c:v>14</c:v>
                </c:pt>
                <c:pt idx="3">
                  <c:v>37.200000000000003</c:v>
                </c:pt>
                <c:pt idx="4">
                  <c:v>13.5</c:v>
                </c:pt>
                <c:pt idx="5">
                  <c:v>5.4</c:v>
                </c:pt>
                <c:pt idx="6">
                  <c:v>13.4</c:v>
                </c:pt>
                <c:pt idx="7">
                  <c:v>21.1</c:v>
                </c:pt>
                <c:pt idx="8">
                  <c:v>1.3</c:v>
                </c:pt>
                <c:pt idx="9">
                  <c:v>0.5</c:v>
                </c:pt>
                <c:pt idx="10">
                  <c:v>7.3</c:v>
                </c:pt>
              </c:numCache>
            </c:numRef>
          </c:val>
          <c:extLst>
            <c:ext xmlns:c16="http://schemas.microsoft.com/office/drawing/2014/chart" uri="{C3380CC4-5D6E-409C-BE32-E72D297353CC}">
              <c16:uniqueId val="{00000002-4877-48B9-BED4-69AEC8AC7658}"/>
            </c:ext>
          </c:extLst>
        </c:ser>
        <c:ser>
          <c:idx val="3"/>
          <c:order val="3"/>
          <c:tx>
            <c:strRef>
              <c:f>'14'!$A$11</c:f>
              <c:strCache>
                <c:ptCount val="1"/>
                <c:pt idx="0">
                  <c:v>Heterosexual</c:v>
                </c:pt>
              </c:strCache>
            </c:strRef>
          </c:tx>
          <c:spPr>
            <a:solidFill>
              <a:schemeClr val="accent4"/>
            </a:solidFill>
            <a:ln>
              <a:noFill/>
            </a:ln>
            <a:effectLst/>
          </c:spPr>
          <c:invertIfNegative val="0"/>
          <c:cat>
            <c:strRef>
              <c:f>'14'!$B$7:$L$7</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'14'!$B$11:$L$11</c:f>
              <c:numCache>
                <c:formatCode>General</c:formatCode>
                <c:ptCount val="11"/>
                <c:pt idx="0">
                  <c:v>31.7</c:v>
                </c:pt>
                <c:pt idx="1">
                  <c:v>187.7</c:v>
                </c:pt>
                <c:pt idx="2">
                  <c:v>64.7</c:v>
                </c:pt>
                <c:pt idx="3">
                  <c:v>250.7</c:v>
                </c:pt>
                <c:pt idx="4">
                  <c:v>52.6</c:v>
                </c:pt>
                <c:pt idx="5">
                  <c:v>62.5</c:v>
                </c:pt>
                <c:pt idx="6">
                  <c:v>41.5</c:v>
                </c:pt>
                <c:pt idx="7">
                  <c:v>52.3</c:v>
                </c:pt>
                <c:pt idx="8">
                  <c:v>4.8</c:v>
                </c:pt>
                <c:pt idx="9">
                  <c:v>1.8</c:v>
                </c:pt>
                <c:pt idx="10">
                  <c:v>5.0999999999999996</c:v>
                </c:pt>
              </c:numCache>
            </c:numRef>
          </c:val>
          <c:extLst>
            <c:ext xmlns:c16="http://schemas.microsoft.com/office/drawing/2014/chart" uri="{C3380CC4-5D6E-409C-BE32-E72D297353CC}">
              <c16:uniqueId val="{00000003-4877-48B9-BED4-69AEC8AC7658}"/>
            </c:ext>
          </c:extLst>
        </c:ser>
        <c:ser>
          <c:idx val="4"/>
          <c:order val="4"/>
          <c:tx>
            <c:strRef>
              <c:f>'14'!$A$12</c:f>
              <c:strCache>
                <c:ptCount val="1"/>
                <c:pt idx="0">
                  <c:v>Pediatric</c:v>
                </c:pt>
              </c:strCache>
            </c:strRef>
          </c:tx>
          <c:spPr>
            <a:solidFill>
              <a:schemeClr val="accent5"/>
            </a:solidFill>
            <a:ln>
              <a:noFill/>
            </a:ln>
            <a:effectLst/>
          </c:spPr>
          <c:invertIfNegative val="0"/>
          <c:cat>
            <c:strRef>
              <c:f>'14'!$B$7:$L$7</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'14'!$B$12:$L$12</c:f>
              <c:numCache>
                <c:formatCode>General</c:formatCode>
                <c:ptCount val="11"/>
                <c:pt idx="0">
                  <c:v>0</c:v>
                </c:pt>
                <c:pt idx="1">
                  <c:v>2</c:v>
                </c:pt>
                <c:pt idx="2">
                  <c:v>2</c:v>
                </c:pt>
                <c:pt idx="3">
                  <c:v>1</c:v>
                </c:pt>
                <c:pt idx="4">
                  <c:v>0</c:v>
                </c:pt>
                <c:pt idx="5">
                  <c:v>1</c:v>
                </c:pt>
                <c:pt idx="6">
                  <c:v>0</c:v>
                </c:pt>
                <c:pt idx="7">
                  <c:v>2</c:v>
                </c:pt>
                <c:pt idx="8">
                  <c:v>0</c:v>
                </c:pt>
                <c:pt idx="9">
                  <c:v>0</c:v>
                </c:pt>
                <c:pt idx="10">
                  <c:v>0</c:v>
                </c:pt>
              </c:numCache>
            </c:numRef>
          </c:val>
          <c:extLst>
            <c:ext xmlns:c16="http://schemas.microsoft.com/office/drawing/2014/chart" uri="{C3380CC4-5D6E-409C-BE32-E72D297353CC}">
              <c16:uniqueId val="{00000004-4877-48B9-BED4-69AEC8AC7658}"/>
            </c:ext>
          </c:extLst>
        </c:ser>
        <c:dLbls>
          <c:showLegendKey val="0"/>
          <c:showVal val="0"/>
          <c:showCatName val="0"/>
          <c:showSerName val="0"/>
          <c:showPercent val="0"/>
          <c:showBubbleSize val="0"/>
        </c:dLbls>
        <c:gapWidth val="219"/>
        <c:overlap val="-27"/>
        <c:axId val="1968043567"/>
        <c:axId val="1968048143"/>
      </c:barChart>
      <c:catAx>
        <c:axId val="19680435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8048143"/>
        <c:crosses val="autoZero"/>
        <c:auto val="1"/>
        <c:lblAlgn val="ctr"/>
        <c:lblOffset val="100"/>
        <c:noMultiLvlLbl val="0"/>
      </c:catAx>
      <c:valAx>
        <c:axId val="1968048143"/>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8043567"/>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userShapes r:id="rId4"/>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N</c:v>
          </c:tx>
          <c:spPr>
            <a:solidFill>
              <a:schemeClr val="accent1"/>
            </a:solidFill>
            <a:ln>
              <a:noFill/>
            </a:ln>
            <a:effectLst/>
          </c:spPr>
          <c:invertIfNegative val="0"/>
          <c:cat>
            <c:numRef>
              <c:f>'15'!$A$4:$A$13</c:f>
              <c:numCache>
                <c:formatCode>General</c:formatCode>
                <c:ptCount val="10"/>
                <c:pt idx="0">
                  <c:v>2012</c:v>
                </c:pt>
                <c:pt idx="1">
                  <c:v>2013</c:v>
                </c:pt>
                <c:pt idx="2">
                  <c:v>2014</c:v>
                </c:pt>
                <c:pt idx="3">
                  <c:v>2015</c:v>
                </c:pt>
                <c:pt idx="4">
                  <c:v>2016</c:v>
                </c:pt>
                <c:pt idx="5">
                  <c:v>2017</c:v>
                </c:pt>
                <c:pt idx="6">
                  <c:v>2018</c:v>
                </c:pt>
                <c:pt idx="7">
                  <c:v>2019</c:v>
                </c:pt>
                <c:pt idx="8">
                  <c:v>2020</c:v>
                </c:pt>
                <c:pt idx="9">
                  <c:v>2021</c:v>
                </c:pt>
              </c:numCache>
            </c:numRef>
          </c:cat>
          <c:val>
            <c:numRef>
              <c:f>'15'!$B$4:$B$13</c:f>
              <c:numCache>
                <c:formatCode>#,##0</c:formatCode>
                <c:ptCount val="10"/>
                <c:pt idx="0">
                  <c:v>1217</c:v>
                </c:pt>
                <c:pt idx="1">
                  <c:v>1154</c:v>
                </c:pt>
                <c:pt idx="2">
                  <c:v>979</c:v>
                </c:pt>
                <c:pt idx="3">
                  <c:v>1002</c:v>
                </c:pt>
                <c:pt idx="4">
                  <c:v>984</c:v>
                </c:pt>
                <c:pt idx="5">
                  <c:v>882</c:v>
                </c:pt>
                <c:pt idx="6">
                  <c:v>885</c:v>
                </c:pt>
                <c:pt idx="7">
                  <c:v>860</c:v>
                </c:pt>
                <c:pt idx="8">
                  <c:v>756</c:v>
                </c:pt>
                <c:pt idx="9">
                  <c:v>937</c:v>
                </c:pt>
              </c:numCache>
            </c:numRef>
          </c:val>
          <c:extLst>
            <c:ext xmlns:c16="http://schemas.microsoft.com/office/drawing/2014/chart" uri="{C3380CC4-5D6E-409C-BE32-E72D297353CC}">
              <c16:uniqueId val="{00000000-3EFA-41A5-BB5F-127A8EA650F1}"/>
            </c:ext>
          </c:extLst>
        </c:ser>
        <c:dLbls>
          <c:showLegendKey val="0"/>
          <c:showVal val="0"/>
          <c:showCatName val="0"/>
          <c:showSerName val="0"/>
          <c:showPercent val="0"/>
          <c:showBubbleSize val="0"/>
        </c:dLbls>
        <c:gapWidth val="150"/>
        <c:axId val="740294047"/>
        <c:axId val="740294879"/>
      </c:barChart>
      <c:lineChart>
        <c:grouping val="standard"/>
        <c:varyColors val="0"/>
        <c:ser>
          <c:idx val="1"/>
          <c:order val="1"/>
          <c:tx>
            <c:v>% Late Dx</c:v>
          </c:tx>
          <c:spPr>
            <a:ln w="28575" cap="rnd">
              <a:solidFill>
                <a:schemeClr val="accent2"/>
              </a:solidFill>
              <a:round/>
            </a:ln>
            <a:effectLst/>
          </c:spPr>
          <c:marker>
            <c:symbol val="none"/>
          </c:marker>
          <c:val>
            <c:numRef>
              <c:f>'15'!$C$4:$C$13</c:f>
              <c:numCache>
                <c:formatCode>General</c:formatCode>
                <c:ptCount val="10"/>
                <c:pt idx="0">
                  <c:v>27.8</c:v>
                </c:pt>
                <c:pt idx="1">
                  <c:v>26.3</c:v>
                </c:pt>
                <c:pt idx="2">
                  <c:v>21.9</c:v>
                </c:pt>
                <c:pt idx="3">
                  <c:v>21.9</c:v>
                </c:pt>
                <c:pt idx="4">
                  <c:v>21.5</c:v>
                </c:pt>
                <c:pt idx="5">
                  <c:v>20.100000000000001</c:v>
                </c:pt>
                <c:pt idx="6">
                  <c:v>19.899999999999999</c:v>
                </c:pt>
                <c:pt idx="7">
                  <c:v>19.7</c:v>
                </c:pt>
                <c:pt idx="8" formatCode="0.0">
                  <c:v>21</c:v>
                </c:pt>
                <c:pt idx="9">
                  <c:v>21.4</c:v>
                </c:pt>
              </c:numCache>
            </c:numRef>
          </c:val>
          <c:smooth val="0"/>
          <c:extLst>
            <c:ext xmlns:c16="http://schemas.microsoft.com/office/drawing/2014/chart" uri="{C3380CC4-5D6E-409C-BE32-E72D297353CC}">
              <c16:uniqueId val="{00000001-3EFA-41A5-BB5F-127A8EA650F1}"/>
            </c:ext>
          </c:extLst>
        </c:ser>
        <c:dLbls>
          <c:showLegendKey val="0"/>
          <c:showVal val="0"/>
          <c:showCatName val="0"/>
          <c:showSerName val="0"/>
          <c:showPercent val="0"/>
          <c:showBubbleSize val="0"/>
        </c:dLbls>
        <c:marker val="1"/>
        <c:smooth val="0"/>
        <c:axId val="738543919"/>
        <c:axId val="740291967"/>
      </c:lineChart>
      <c:catAx>
        <c:axId val="7402940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740294879"/>
        <c:crosses val="autoZero"/>
        <c:auto val="1"/>
        <c:lblAlgn val="ctr"/>
        <c:lblOffset val="100"/>
        <c:noMultiLvlLbl val="0"/>
      </c:catAx>
      <c:valAx>
        <c:axId val="740294879"/>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Number of Late Diagnoses</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740294047"/>
        <c:crosses val="autoZero"/>
        <c:crossBetween val="between"/>
      </c:valAx>
      <c:valAx>
        <c:axId val="740291967"/>
        <c:scaling>
          <c:orientation val="minMax"/>
        </c:scaling>
        <c:delete val="0"/>
        <c:axPos val="r"/>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Percent of Late Diagnoses</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738543919"/>
        <c:crosses val="max"/>
        <c:crossBetween val="between"/>
      </c:valAx>
      <c:catAx>
        <c:axId val="738543919"/>
        <c:scaling>
          <c:orientation val="minMax"/>
        </c:scaling>
        <c:delete val="1"/>
        <c:axPos val="b"/>
        <c:majorTickMark val="out"/>
        <c:minorTickMark val="none"/>
        <c:tickLblPos val="nextTo"/>
        <c:crossAx val="740291967"/>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baseline="0"/>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N</c:v>
          </c:tx>
          <c:spPr>
            <a:solidFill>
              <a:schemeClr val="accent1"/>
            </a:solidFill>
            <a:ln>
              <a:noFill/>
            </a:ln>
            <a:effectLst/>
          </c:spPr>
          <c:invertIfNegative val="0"/>
          <c:cat>
            <c:strRef>
              <c:f>'16'!$A$21:$A$31</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'16'!$B$21:$B$31</c:f>
              <c:numCache>
                <c:formatCode>#,##0</c:formatCode>
                <c:ptCount val="11"/>
                <c:pt idx="0">
                  <c:v>282</c:v>
                </c:pt>
                <c:pt idx="1">
                  <c:v>1039</c:v>
                </c:pt>
                <c:pt idx="2">
                  <c:v>335</c:v>
                </c:pt>
                <c:pt idx="3">
                  <c:v>1310</c:v>
                </c:pt>
                <c:pt idx="4">
                  <c:v>349</c:v>
                </c:pt>
                <c:pt idx="5">
                  <c:v>272</c:v>
                </c:pt>
                <c:pt idx="6">
                  <c:v>321</c:v>
                </c:pt>
                <c:pt idx="7">
                  <c:v>356</c:v>
                </c:pt>
                <c:pt idx="8">
                  <c:v>33</c:v>
                </c:pt>
                <c:pt idx="9">
                  <c:v>10</c:v>
                </c:pt>
                <c:pt idx="10">
                  <c:v>70</c:v>
                </c:pt>
              </c:numCache>
            </c:numRef>
          </c:val>
          <c:extLst>
            <c:ext xmlns:c16="http://schemas.microsoft.com/office/drawing/2014/chart" uri="{C3380CC4-5D6E-409C-BE32-E72D297353CC}">
              <c16:uniqueId val="{00000000-7C7D-4F12-BE57-14945CF39191}"/>
            </c:ext>
          </c:extLst>
        </c:ser>
        <c:dLbls>
          <c:showLegendKey val="0"/>
          <c:showVal val="0"/>
          <c:showCatName val="0"/>
          <c:showSerName val="0"/>
          <c:showPercent val="0"/>
          <c:showBubbleSize val="0"/>
        </c:dLbls>
        <c:gapWidth val="150"/>
        <c:axId val="1978879327"/>
        <c:axId val="1978879743"/>
      </c:barChart>
      <c:lineChart>
        <c:grouping val="standard"/>
        <c:varyColors val="0"/>
        <c:ser>
          <c:idx val="1"/>
          <c:order val="1"/>
          <c:tx>
            <c:v>% Late DX</c:v>
          </c:tx>
          <c:spPr>
            <a:ln w="28575" cap="rnd">
              <a:solidFill>
                <a:schemeClr val="accent2"/>
              </a:solidFill>
              <a:round/>
            </a:ln>
            <a:effectLst/>
          </c:spPr>
          <c:marker>
            <c:symbol val="none"/>
          </c:marker>
          <c:cat>
            <c:strRef>
              <c:f>'16'!$A$21:$A$31</c:f>
              <c:strCache>
                <c:ptCount val="11"/>
                <c:pt idx="0">
                  <c:v>Austin TGA</c:v>
                </c:pt>
                <c:pt idx="1">
                  <c:v>Dallas EMA</c:v>
                </c:pt>
                <c:pt idx="2">
                  <c:v>Fort Worth TGA</c:v>
                </c:pt>
                <c:pt idx="3">
                  <c:v>Houston EMA</c:v>
                </c:pt>
                <c:pt idx="4">
                  <c:v>San Antonio TGA</c:v>
                </c:pt>
                <c:pt idx="5">
                  <c:v>East Texas</c:v>
                </c:pt>
                <c:pt idx="6">
                  <c:v>U.S.-Mexico Border</c:v>
                </c:pt>
                <c:pt idx="7">
                  <c:v>All Other Texas</c:v>
                </c:pt>
                <c:pt idx="8">
                  <c:v>ICE</c:v>
                </c:pt>
                <c:pt idx="9">
                  <c:v>FED PRISON</c:v>
                </c:pt>
                <c:pt idx="10">
                  <c:v>TDCJ</c:v>
                </c:pt>
              </c:strCache>
            </c:strRef>
          </c:cat>
          <c:val>
            <c:numRef>
              <c:f>'16'!$B$35:$B$45</c:f>
              <c:numCache>
                <c:formatCode>0.0%</c:formatCode>
                <c:ptCount val="11"/>
                <c:pt idx="0">
                  <c:v>0.19858156028368795</c:v>
                </c:pt>
                <c:pt idx="1">
                  <c:v>0.20211742059672763</c:v>
                </c:pt>
                <c:pt idx="2">
                  <c:v>0.19402985074626866</c:v>
                </c:pt>
                <c:pt idx="3">
                  <c:v>0.22442748091603054</c:v>
                </c:pt>
                <c:pt idx="4">
                  <c:v>0.18338108882521489</c:v>
                </c:pt>
                <c:pt idx="5">
                  <c:v>0.24632352941176472</c:v>
                </c:pt>
                <c:pt idx="6">
                  <c:v>0.23987538940809969</c:v>
                </c:pt>
                <c:pt idx="7">
                  <c:v>0.25</c:v>
                </c:pt>
                <c:pt idx="8">
                  <c:v>0.15151515151515152</c:v>
                </c:pt>
                <c:pt idx="9">
                  <c:v>0.2</c:v>
                </c:pt>
                <c:pt idx="10">
                  <c:v>0.11428571428571428</c:v>
                </c:pt>
              </c:numCache>
            </c:numRef>
          </c:val>
          <c:smooth val="0"/>
          <c:extLst>
            <c:ext xmlns:c16="http://schemas.microsoft.com/office/drawing/2014/chart" uri="{C3380CC4-5D6E-409C-BE32-E72D297353CC}">
              <c16:uniqueId val="{00000001-7C7D-4F12-BE57-14945CF39191}"/>
            </c:ext>
          </c:extLst>
        </c:ser>
        <c:dLbls>
          <c:showLegendKey val="0"/>
          <c:showVal val="0"/>
          <c:showCatName val="0"/>
          <c:showSerName val="0"/>
          <c:showPercent val="0"/>
          <c:showBubbleSize val="0"/>
        </c:dLbls>
        <c:marker val="1"/>
        <c:smooth val="0"/>
        <c:axId val="286433759"/>
        <c:axId val="286421695"/>
      </c:lineChart>
      <c:catAx>
        <c:axId val="19788793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8879743"/>
        <c:crosses val="autoZero"/>
        <c:auto val="1"/>
        <c:lblAlgn val="ctr"/>
        <c:lblOffset val="100"/>
        <c:noMultiLvlLbl val="0"/>
      </c:catAx>
      <c:valAx>
        <c:axId val="1978879743"/>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Total Diagnoses</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8879327"/>
        <c:crosses val="autoZero"/>
        <c:crossBetween val="between"/>
      </c:valAx>
      <c:valAx>
        <c:axId val="286421695"/>
        <c:scaling>
          <c:orientation val="minMax"/>
        </c:scaling>
        <c:delete val="0"/>
        <c:axPos val="r"/>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 Late Diagnosis</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86433759"/>
        <c:crosses val="max"/>
        <c:crossBetween val="between"/>
      </c:valAx>
      <c:catAx>
        <c:axId val="286433759"/>
        <c:scaling>
          <c:orientation val="minMax"/>
        </c:scaling>
        <c:delete val="1"/>
        <c:axPos val="b"/>
        <c:numFmt formatCode="General" sourceLinked="1"/>
        <c:majorTickMark val="out"/>
        <c:minorTickMark val="none"/>
        <c:tickLblPos val="nextTo"/>
        <c:crossAx val="286421695"/>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'18'!$B$4</c:f>
              <c:strCache>
                <c:ptCount val="1"/>
                <c:pt idx="0">
                  <c:v>Persons</c:v>
                </c:pt>
              </c:strCache>
            </c:strRef>
          </c:tx>
          <c:spPr>
            <a:solidFill>
              <a:srgbClr val="0070C0"/>
            </a:solidFill>
            <a:ln>
              <a:noFill/>
            </a:ln>
            <a:effectLst/>
          </c:spPr>
          <c:invertIfNegative val="0"/>
          <c:cat>
            <c:strRef>
              <c:f>'18'!$A$5:$A$6</c:f>
              <c:strCache>
                <c:ptCount val="2"/>
                <c:pt idx="0">
                  <c:v>(F)Female</c:v>
                </c:pt>
                <c:pt idx="1">
                  <c:v>(M)Male</c:v>
                </c:pt>
              </c:strCache>
            </c:strRef>
          </c:cat>
          <c:val>
            <c:numRef>
              <c:f>'18'!$B$5:$B$6</c:f>
              <c:numCache>
                <c:formatCode>#,##0</c:formatCode>
                <c:ptCount val="2"/>
                <c:pt idx="0">
                  <c:v>21218</c:v>
                </c:pt>
                <c:pt idx="1">
                  <c:v>81582</c:v>
                </c:pt>
              </c:numCache>
            </c:numRef>
          </c:val>
          <c:extLst>
            <c:ext xmlns:c16="http://schemas.microsoft.com/office/drawing/2014/chart" uri="{C3380CC4-5D6E-409C-BE32-E72D297353CC}">
              <c16:uniqueId val="{00000000-FDF5-4163-A89B-1CA7949ED5C3}"/>
            </c:ext>
          </c:extLst>
        </c:ser>
        <c:dLbls>
          <c:showLegendKey val="0"/>
          <c:showVal val="0"/>
          <c:showCatName val="0"/>
          <c:showSerName val="0"/>
          <c:showPercent val="0"/>
          <c:showBubbleSize val="0"/>
        </c:dLbls>
        <c:gapWidth val="219"/>
        <c:overlap val="-27"/>
        <c:axId val="1631590991"/>
        <c:axId val="1631600559"/>
      </c:barChart>
      <c:lineChart>
        <c:grouping val="stacked"/>
        <c:varyColors val="0"/>
        <c:ser>
          <c:idx val="1"/>
          <c:order val="1"/>
          <c:tx>
            <c:strRef>
              <c:f>'18'!$C$4</c:f>
              <c:strCache>
                <c:ptCount val="1"/>
                <c:pt idx="0">
                  <c:v>Rate per 100,000</c:v>
                </c:pt>
              </c:strCache>
            </c:strRef>
          </c:tx>
          <c:spPr>
            <a:ln w="28575" cap="rnd">
              <a:noFill/>
              <a:round/>
            </a:ln>
            <a:effectLst/>
          </c:spPr>
          <c:marker>
            <c:symbol val="circle"/>
            <c:size val="5"/>
            <c:spPr>
              <a:solidFill>
                <a:schemeClr val="accent2"/>
              </a:solidFill>
              <a:ln w="38100">
                <a:solidFill>
                  <a:schemeClr val="accent2"/>
                </a:solidFill>
              </a:ln>
              <a:effectLst/>
            </c:spPr>
          </c:marker>
          <c:cat>
            <c:strRef>
              <c:f>'18'!$A$5:$A$6</c:f>
              <c:strCache>
                <c:ptCount val="2"/>
                <c:pt idx="0">
                  <c:v>(F)Female</c:v>
                </c:pt>
                <c:pt idx="1">
                  <c:v>(M)Male</c:v>
                </c:pt>
              </c:strCache>
            </c:strRef>
          </c:cat>
          <c:val>
            <c:numRef>
              <c:f>'18'!$C$5:$C$6</c:f>
              <c:numCache>
                <c:formatCode>#,##0.0</c:formatCode>
                <c:ptCount val="2"/>
                <c:pt idx="0">
                  <c:v>143.4</c:v>
                </c:pt>
                <c:pt idx="1">
                  <c:v>553.6</c:v>
                </c:pt>
              </c:numCache>
            </c:numRef>
          </c:val>
          <c:smooth val="0"/>
          <c:extLst>
            <c:ext xmlns:c16="http://schemas.microsoft.com/office/drawing/2014/chart" uri="{C3380CC4-5D6E-409C-BE32-E72D297353CC}">
              <c16:uniqueId val="{00000001-FDF5-4163-A89B-1CA7949ED5C3}"/>
            </c:ext>
          </c:extLst>
        </c:ser>
        <c:dLbls>
          <c:showLegendKey val="0"/>
          <c:showVal val="0"/>
          <c:showCatName val="0"/>
          <c:showSerName val="0"/>
          <c:showPercent val="0"/>
          <c:showBubbleSize val="0"/>
        </c:dLbls>
        <c:marker val="1"/>
        <c:smooth val="0"/>
        <c:axId val="1631603887"/>
        <c:axId val="1631595567"/>
      </c:lineChart>
      <c:catAx>
        <c:axId val="16315909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631600559"/>
        <c:crosses val="autoZero"/>
        <c:auto val="1"/>
        <c:lblAlgn val="ctr"/>
        <c:lblOffset val="100"/>
        <c:noMultiLvlLbl val="0"/>
      </c:catAx>
      <c:valAx>
        <c:axId val="1631600559"/>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Persons</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631590991"/>
        <c:crosses val="autoZero"/>
        <c:crossBetween val="between"/>
      </c:valAx>
      <c:valAx>
        <c:axId val="1631595567"/>
        <c:scaling>
          <c:orientation val="minMax"/>
          <c:max val="1000"/>
        </c:scaling>
        <c:delete val="0"/>
        <c:axPos val="r"/>
        <c:title>
          <c:tx>
            <c:rich>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1">
                      <a:lumMod val="65000"/>
                      <a:lumOff val="35000"/>
                    </a:schemeClr>
                  </a:solidFill>
                  <a:latin typeface="+mn-lt"/>
                  <a:ea typeface="+mn-ea"/>
                  <a:cs typeface="+mn-cs"/>
                </a:defRPr>
              </a:pPr>
              <a:endParaRPr lang="en-US"/>
            </a:p>
          </c:txPr>
        </c:title>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631603887"/>
        <c:crosses val="max"/>
        <c:crossBetween val="between"/>
      </c:valAx>
      <c:catAx>
        <c:axId val="1631603887"/>
        <c:scaling>
          <c:orientation val="minMax"/>
        </c:scaling>
        <c:delete val="1"/>
        <c:axPos val="b"/>
        <c:numFmt formatCode="General" sourceLinked="1"/>
        <c:majorTickMark val="out"/>
        <c:minorTickMark val="none"/>
        <c:tickLblPos val="nextTo"/>
        <c:crossAx val="1631595567"/>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1200" baseline="0"/>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Persons</c:v>
          </c:tx>
          <c:spPr>
            <a:solidFill>
              <a:srgbClr val="0070C0"/>
            </a:solidFill>
            <a:ln>
              <a:noFill/>
            </a:ln>
            <a:effectLst/>
          </c:spPr>
          <c:invertIfNegative val="0"/>
          <c:cat>
            <c:strRef>
              <c:f>'19'!$A$6:$A$12</c:f>
              <c:strCache>
                <c:ptCount val="7"/>
                <c:pt idx="0">
                  <c:v>White</c:v>
                </c:pt>
                <c:pt idx="1">
                  <c:v>Black</c:v>
                </c:pt>
                <c:pt idx="2">
                  <c:v>Hispanic</c:v>
                </c:pt>
                <c:pt idx="3">
                  <c:v>Asian</c:v>
                </c:pt>
                <c:pt idx="4">
                  <c:v>Native Hawaiian/Pacific Islander</c:v>
                </c:pt>
                <c:pt idx="5">
                  <c:v>American Indian/Alaskan Native</c:v>
                </c:pt>
                <c:pt idx="6">
                  <c:v>Multi-race</c:v>
                </c:pt>
              </c:strCache>
            </c:strRef>
          </c:cat>
          <c:val>
            <c:numRef>
              <c:f>'19'!$B$6:$B$12</c:f>
              <c:numCache>
                <c:formatCode>#,##0</c:formatCode>
                <c:ptCount val="7"/>
                <c:pt idx="0">
                  <c:v>23098</c:v>
                </c:pt>
                <c:pt idx="1">
                  <c:v>37578</c:v>
                </c:pt>
                <c:pt idx="2">
                  <c:v>36381</c:v>
                </c:pt>
                <c:pt idx="3">
                  <c:v>1179</c:v>
                </c:pt>
                <c:pt idx="4">
                  <c:v>33</c:v>
                </c:pt>
                <c:pt idx="5">
                  <c:v>49</c:v>
                </c:pt>
                <c:pt idx="6">
                  <c:v>4482</c:v>
                </c:pt>
              </c:numCache>
            </c:numRef>
          </c:val>
          <c:extLst>
            <c:ext xmlns:c16="http://schemas.microsoft.com/office/drawing/2014/chart" uri="{C3380CC4-5D6E-409C-BE32-E72D297353CC}">
              <c16:uniqueId val="{00000000-67BA-45CD-A6A4-5D5FB64B84B5}"/>
            </c:ext>
          </c:extLst>
        </c:ser>
        <c:dLbls>
          <c:showLegendKey val="0"/>
          <c:showVal val="0"/>
          <c:showCatName val="0"/>
          <c:showSerName val="0"/>
          <c:showPercent val="0"/>
          <c:showBubbleSize val="0"/>
        </c:dLbls>
        <c:gapWidth val="219"/>
        <c:overlap val="-27"/>
        <c:axId val="1903608016"/>
        <c:axId val="1903610928"/>
      </c:barChart>
      <c:lineChart>
        <c:grouping val="standard"/>
        <c:varyColors val="0"/>
        <c:ser>
          <c:idx val="1"/>
          <c:order val="1"/>
          <c:tx>
            <c:v>Rate per 100,000</c:v>
          </c:tx>
          <c:spPr>
            <a:ln w="28575" cap="rnd">
              <a:noFill/>
              <a:round/>
            </a:ln>
            <a:effectLst/>
          </c:spPr>
          <c:marker>
            <c:symbol val="circle"/>
            <c:size val="5"/>
            <c:spPr>
              <a:solidFill>
                <a:schemeClr val="accent2"/>
              </a:solidFill>
              <a:ln w="38100">
                <a:solidFill>
                  <a:schemeClr val="accent2"/>
                </a:solidFill>
              </a:ln>
              <a:effectLst/>
            </c:spPr>
          </c:marker>
          <c:cat>
            <c:strRef>
              <c:f>'19'!$A$6:$A$12</c:f>
              <c:strCache>
                <c:ptCount val="7"/>
                <c:pt idx="0">
                  <c:v>White</c:v>
                </c:pt>
                <c:pt idx="1">
                  <c:v>Black</c:v>
                </c:pt>
                <c:pt idx="2">
                  <c:v>Hispanic</c:v>
                </c:pt>
                <c:pt idx="3">
                  <c:v>Asian</c:v>
                </c:pt>
                <c:pt idx="4">
                  <c:v>Native Hawaiian/Pacific Islander</c:v>
                </c:pt>
                <c:pt idx="5">
                  <c:v>American Indian/Alaskan Native</c:v>
                </c:pt>
                <c:pt idx="6">
                  <c:v>Multi-race</c:v>
                </c:pt>
              </c:strCache>
            </c:strRef>
          </c:cat>
          <c:val>
            <c:numRef>
              <c:f>'19'!$C$6:$C$12</c:f>
              <c:numCache>
                <c:formatCode>#,##0.0</c:formatCode>
                <c:ptCount val="7"/>
                <c:pt idx="0">
                  <c:v>194.3</c:v>
                </c:pt>
                <c:pt idx="1">
                  <c:v>1035</c:v>
                </c:pt>
                <c:pt idx="2">
                  <c:v>306.8</c:v>
                </c:pt>
                <c:pt idx="3">
                  <c:v>75.7</c:v>
                </c:pt>
                <c:pt idx="4">
                  <c:v>120.7</c:v>
                </c:pt>
                <c:pt idx="5">
                  <c:v>50.5</c:v>
                </c:pt>
                <c:pt idx="6">
                  <c:v>946.6</c:v>
                </c:pt>
              </c:numCache>
            </c:numRef>
          </c:val>
          <c:smooth val="0"/>
          <c:extLst>
            <c:ext xmlns:c16="http://schemas.microsoft.com/office/drawing/2014/chart" uri="{C3380CC4-5D6E-409C-BE32-E72D297353CC}">
              <c16:uniqueId val="{00000001-67BA-45CD-A6A4-5D5FB64B84B5}"/>
            </c:ext>
          </c:extLst>
        </c:ser>
        <c:dLbls>
          <c:showLegendKey val="0"/>
          <c:showVal val="0"/>
          <c:showCatName val="0"/>
          <c:showSerName val="0"/>
          <c:showPercent val="0"/>
          <c:showBubbleSize val="0"/>
        </c:dLbls>
        <c:marker val="1"/>
        <c:smooth val="0"/>
        <c:axId val="1903598448"/>
        <c:axId val="1903616336"/>
      </c:lineChart>
      <c:catAx>
        <c:axId val="19036080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3610928"/>
        <c:crosses val="autoZero"/>
        <c:auto val="1"/>
        <c:lblAlgn val="ctr"/>
        <c:lblOffset val="100"/>
        <c:noMultiLvlLbl val="0"/>
      </c:catAx>
      <c:valAx>
        <c:axId val="1903610928"/>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Persons</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3608016"/>
        <c:crosses val="autoZero"/>
        <c:crossBetween val="between"/>
      </c:valAx>
      <c:valAx>
        <c:axId val="1903616336"/>
        <c:scaling>
          <c:orientation val="minMax"/>
        </c:scaling>
        <c:delete val="0"/>
        <c:axPos val="r"/>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3598448"/>
        <c:crosses val="max"/>
        <c:crossBetween val="between"/>
      </c:valAx>
      <c:catAx>
        <c:axId val="1903598448"/>
        <c:scaling>
          <c:orientation val="minMax"/>
        </c:scaling>
        <c:delete val="1"/>
        <c:axPos val="b"/>
        <c:numFmt formatCode="General" sourceLinked="1"/>
        <c:majorTickMark val="out"/>
        <c:minorTickMark val="none"/>
        <c:tickLblPos val="nextTo"/>
        <c:crossAx val="1903616336"/>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solidFill>
          <a:schemeClr val="bg1"/>
        </a:solid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Persons</c:v>
          </c:tx>
          <c:spPr>
            <a:solidFill>
              <a:srgbClr val="0070C0"/>
            </a:solidFill>
            <a:ln>
              <a:noFill/>
            </a:ln>
            <a:effectLst/>
          </c:spPr>
          <c:invertIfNegative val="0"/>
          <c:cat>
            <c:strRef>
              <c:f>'20'!$A$6:$A$18</c:f>
              <c:strCache>
                <c:ptCount val="13"/>
                <c:pt idx="0">
                  <c:v>0-9</c:v>
                </c:pt>
                <c:pt idx="1">
                  <c:v>10-14</c:v>
                </c:pt>
                <c:pt idx="2">
                  <c:v>15-19</c:v>
                </c:pt>
                <c:pt idx="3">
                  <c:v>20-24</c:v>
                </c:pt>
                <c:pt idx="4">
                  <c:v>25-29</c:v>
                </c:pt>
                <c:pt idx="5">
                  <c:v>30-34</c:v>
                </c:pt>
                <c:pt idx="6">
                  <c:v>35-39</c:v>
                </c:pt>
                <c:pt idx="7">
                  <c:v>40-44</c:v>
                </c:pt>
                <c:pt idx="8">
                  <c:v>45-49</c:v>
                </c:pt>
                <c:pt idx="9">
                  <c:v>50-54</c:v>
                </c:pt>
                <c:pt idx="10">
                  <c:v>55-59</c:v>
                </c:pt>
                <c:pt idx="11">
                  <c:v>60-64</c:v>
                </c:pt>
                <c:pt idx="12">
                  <c:v>65+</c:v>
                </c:pt>
              </c:strCache>
            </c:strRef>
          </c:cat>
          <c:val>
            <c:numRef>
              <c:f>'20'!$B$6:$B$18</c:f>
              <c:numCache>
                <c:formatCode>#,##0</c:formatCode>
                <c:ptCount val="13"/>
                <c:pt idx="0">
                  <c:v>60</c:v>
                </c:pt>
                <c:pt idx="1">
                  <c:v>105</c:v>
                </c:pt>
                <c:pt idx="2">
                  <c:v>430</c:v>
                </c:pt>
                <c:pt idx="3">
                  <c:v>3212</c:v>
                </c:pt>
                <c:pt idx="4">
                  <c:v>8190</c:v>
                </c:pt>
                <c:pt idx="5">
                  <c:v>12397</c:v>
                </c:pt>
                <c:pt idx="6">
                  <c:v>11737</c:v>
                </c:pt>
                <c:pt idx="7">
                  <c:v>11695</c:v>
                </c:pt>
                <c:pt idx="8">
                  <c:v>11213</c:v>
                </c:pt>
                <c:pt idx="9">
                  <c:v>12570</c:v>
                </c:pt>
                <c:pt idx="10">
                  <c:v>13032</c:v>
                </c:pt>
                <c:pt idx="11">
                  <c:v>9241</c:v>
                </c:pt>
                <c:pt idx="12">
                  <c:v>8918</c:v>
                </c:pt>
              </c:numCache>
            </c:numRef>
          </c:val>
          <c:extLst>
            <c:ext xmlns:c16="http://schemas.microsoft.com/office/drawing/2014/chart" uri="{C3380CC4-5D6E-409C-BE32-E72D297353CC}">
              <c16:uniqueId val="{00000000-00A3-4EB8-9979-5AE4AC2ACC56}"/>
            </c:ext>
          </c:extLst>
        </c:ser>
        <c:dLbls>
          <c:showLegendKey val="0"/>
          <c:showVal val="0"/>
          <c:showCatName val="0"/>
          <c:showSerName val="0"/>
          <c:showPercent val="0"/>
          <c:showBubbleSize val="0"/>
        </c:dLbls>
        <c:gapWidth val="219"/>
        <c:overlap val="-27"/>
        <c:axId val="1613892640"/>
        <c:axId val="1613895968"/>
      </c:barChart>
      <c:lineChart>
        <c:grouping val="standard"/>
        <c:varyColors val="0"/>
        <c:ser>
          <c:idx val="1"/>
          <c:order val="1"/>
          <c:tx>
            <c:v>Rate per 100,000</c:v>
          </c:tx>
          <c:spPr>
            <a:ln w="28575" cap="rnd">
              <a:noFill/>
              <a:round/>
            </a:ln>
            <a:effectLst/>
          </c:spPr>
          <c:marker>
            <c:symbol val="circle"/>
            <c:size val="5"/>
            <c:spPr>
              <a:solidFill>
                <a:schemeClr val="accent2"/>
              </a:solidFill>
              <a:ln w="38100">
                <a:solidFill>
                  <a:schemeClr val="accent2"/>
                </a:solidFill>
              </a:ln>
              <a:effectLst/>
            </c:spPr>
          </c:marker>
          <c:cat>
            <c:strRef>
              <c:f>'20'!$A$6:$A$18</c:f>
              <c:strCache>
                <c:ptCount val="13"/>
                <c:pt idx="0">
                  <c:v>0-9</c:v>
                </c:pt>
                <c:pt idx="1">
                  <c:v>10-14</c:v>
                </c:pt>
                <c:pt idx="2">
                  <c:v>15-19</c:v>
                </c:pt>
                <c:pt idx="3">
                  <c:v>20-24</c:v>
                </c:pt>
                <c:pt idx="4">
                  <c:v>25-29</c:v>
                </c:pt>
                <c:pt idx="5">
                  <c:v>30-34</c:v>
                </c:pt>
                <c:pt idx="6">
                  <c:v>35-39</c:v>
                </c:pt>
                <c:pt idx="7">
                  <c:v>40-44</c:v>
                </c:pt>
                <c:pt idx="8">
                  <c:v>45-49</c:v>
                </c:pt>
                <c:pt idx="9">
                  <c:v>50-54</c:v>
                </c:pt>
                <c:pt idx="10">
                  <c:v>55-59</c:v>
                </c:pt>
                <c:pt idx="11">
                  <c:v>60-64</c:v>
                </c:pt>
                <c:pt idx="12">
                  <c:v>65+</c:v>
                </c:pt>
              </c:strCache>
            </c:strRef>
          </c:cat>
          <c:val>
            <c:numRef>
              <c:f>'20'!$C$6:$C$18</c:f>
              <c:numCache>
                <c:formatCode>#,##0.0</c:formatCode>
                <c:ptCount val="13"/>
                <c:pt idx="0">
                  <c:v>1.5</c:v>
                </c:pt>
                <c:pt idx="1">
                  <c:v>4.8</c:v>
                </c:pt>
                <c:pt idx="2">
                  <c:v>20.3</c:v>
                </c:pt>
                <c:pt idx="3">
                  <c:v>158.19999999999999</c:v>
                </c:pt>
                <c:pt idx="4">
                  <c:v>389.2</c:v>
                </c:pt>
                <c:pt idx="5">
                  <c:v>575.6</c:v>
                </c:pt>
                <c:pt idx="6">
                  <c:v>551.70000000000005</c:v>
                </c:pt>
                <c:pt idx="7">
                  <c:v>586.9</c:v>
                </c:pt>
                <c:pt idx="8">
                  <c:v>608.4</c:v>
                </c:pt>
                <c:pt idx="9">
                  <c:v>704.5</c:v>
                </c:pt>
                <c:pt idx="10">
                  <c:v>762.3</c:v>
                </c:pt>
                <c:pt idx="11">
                  <c:v>573.6</c:v>
                </c:pt>
                <c:pt idx="12">
                  <c:v>230.1</c:v>
                </c:pt>
              </c:numCache>
            </c:numRef>
          </c:val>
          <c:smooth val="0"/>
          <c:extLst>
            <c:ext xmlns:c16="http://schemas.microsoft.com/office/drawing/2014/chart" uri="{C3380CC4-5D6E-409C-BE32-E72D297353CC}">
              <c16:uniqueId val="{00000001-00A3-4EB8-9979-5AE4AC2ACC56}"/>
            </c:ext>
          </c:extLst>
        </c:ser>
        <c:dLbls>
          <c:showLegendKey val="0"/>
          <c:showVal val="0"/>
          <c:showCatName val="0"/>
          <c:showSerName val="0"/>
          <c:showPercent val="0"/>
          <c:showBubbleSize val="0"/>
        </c:dLbls>
        <c:marker val="1"/>
        <c:smooth val="0"/>
        <c:axId val="1613899296"/>
        <c:axId val="1613890144"/>
      </c:lineChart>
      <c:catAx>
        <c:axId val="1613892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13895968"/>
        <c:crosses val="autoZero"/>
        <c:auto val="1"/>
        <c:lblAlgn val="ctr"/>
        <c:lblOffset val="100"/>
        <c:noMultiLvlLbl val="0"/>
      </c:catAx>
      <c:valAx>
        <c:axId val="1613895968"/>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Persons</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13892640"/>
        <c:crosses val="autoZero"/>
        <c:crossBetween val="between"/>
      </c:valAx>
      <c:valAx>
        <c:axId val="1613890144"/>
        <c:scaling>
          <c:orientation val="minMax"/>
        </c:scaling>
        <c:delete val="0"/>
        <c:axPos val="r"/>
        <c:title>
          <c:tx>
            <c:rich>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b="1" i="0" cap="all" baseline="0"/>
                  <a:t>Rate per 100,000</a:t>
                </a:r>
              </a:p>
            </c:rich>
          </c:tx>
          <c:overlay val="0"/>
          <c:spPr>
            <a:noFill/>
            <a:ln>
              <a:noFill/>
            </a:ln>
            <a:effectLst/>
          </c:spPr>
          <c:txPr>
            <a:bodyPr rot="-540000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13899296"/>
        <c:crosses val="max"/>
        <c:crossBetween val="between"/>
      </c:valAx>
      <c:catAx>
        <c:axId val="1613899296"/>
        <c:scaling>
          <c:orientation val="minMax"/>
        </c:scaling>
        <c:delete val="1"/>
        <c:axPos val="b"/>
        <c:numFmt formatCode="General" sourceLinked="1"/>
        <c:majorTickMark val="out"/>
        <c:minorTickMark val="none"/>
        <c:tickLblPos val="nextTo"/>
        <c:crossAx val="1613890144"/>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9033-4442-8499-9D5CF7CD320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033-4442-8499-9D5CF7CD320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9033-4442-8499-9D5CF7CD320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9033-4442-8499-9D5CF7CD320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9033-4442-8499-9D5CF7CD320A}"/>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9033-4442-8499-9D5CF7CD320A}"/>
              </c:ext>
            </c:extLst>
          </c:dPt>
          <c:dLbls>
            <c:dLbl>
              <c:idx val="5"/>
              <c:layout>
                <c:manualLayout>
                  <c:x val="2.4925695146422053E-2"/>
                  <c:y val="-7.6226216355783144E-3"/>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B-9033-4442-8499-9D5CF7CD320A}"/>
                </c:ext>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mn-lt"/>
                    <a:ea typeface="+mn-ea"/>
                    <a:cs typeface="+mn-cs"/>
                  </a:defRPr>
                </a:pPr>
                <a:endParaRPr lang="en-US"/>
              </a:p>
            </c:txPr>
            <c:dLblPos val="bestFit"/>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'21'!$A$5:$A$10</c:f>
              <c:strCache>
                <c:ptCount val="6"/>
                <c:pt idx="0">
                  <c:v>MSM</c:v>
                </c:pt>
                <c:pt idx="1">
                  <c:v>IDU</c:v>
                </c:pt>
                <c:pt idx="2">
                  <c:v>MSM/IDU</c:v>
                </c:pt>
                <c:pt idx="3">
                  <c:v>Heterosexual</c:v>
                </c:pt>
                <c:pt idx="4">
                  <c:v>Pediatric</c:v>
                </c:pt>
                <c:pt idx="5">
                  <c:v>Adult Other</c:v>
                </c:pt>
              </c:strCache>
            </c:strRef>
          </c:cat>
          <c:val>
            <c:numRef>
              <c:f>'21'!$C$5:$C$10</c:f>
              <c:numCache>
                <c:formatCode>General</c:formatCode>
                <c:ptCount val="6"/>
                <c:pt idx="0">
                  <c:v>63.01</c:v>
                </c:pt>
                <c:pt idx="1">
                  <c:v>8.26</c:v>
                </c:pt>
                <c:pt idx="2">
                  <c:v>5.46</c:v>
                </c:pt>
                <c:pt idx="3">
                  <c:v>22.3</c:v>
                </c:pt>
                <c:pt idx="4">
                  <c:v>0.88</c:v>
                </c:pt>
                <c:pt idx="5">
                  <c:v>0.09</c:v>
                </c:pt>
              </c:numCache>
            </c:numRef>
          </c:val>
          <c:extLst>
            <c:ext xmlns:c16="http://schemas.microsoft.com/office/drawing/2014/chart" uri="{C3380CC4-5D6E-409C-BE32-E72D297353CC}">
              <c16:uniqueId val="{0000000C-9033-4442-8499-9D5CF7CD320A}"/>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userShapes r:id="rId4"/>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People Living</a:t>
            </a:r>
            <a:r>
              <a:rPr lang="en-US" baseline="0"/>
              <a:t> with HIV, 2012</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473-4CC6-BDBC-2C091241548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473-4CC6-BDBC-2C091241548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473-4CC6-BDBC-2C091241548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473-4CC6-BDBC-2C0912415481}"/>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C473-4CC6-BDBC-2C0912415481}"/>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C473-4CC6-BDBC-2C0912415481}"/>
              </c:ext>
            </c:extLst>
          </c:dPt>
          <c:dLbls>
            <c:dLbl>
              <c:idx val="0"/>
              <c:tx>
                <c:rich>
                  <a:bodyPr/>
                  <a:lstStyle/>
                  <a:p>
                    <a:fld id="{85689413-45C0-4F7B-A7E4-DA7C05BDA882}" type="VALUE">
                      <a:rPr lang="en-US">
                        <a:solidFill>
                          <a:schemeClr val="bg1"/>
                        </a:solidFill>
                      </a:rPr>
                      <a:pPr/>
                      <a:t>[VALUE]</a:t>
                    </a:fld>
                    <a:endParaRPr lang="en-US"/>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473-4CC6-BDBC-2C0912415481}"/>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'22'!$A$5:$A$10</c:f>
              <c:strCache>
                <c:ptCount val="6"/>
                <c:pt idx="0">
                  <c:v>White MSM</c:v>
                </c:pt>
                <c:pt idx="1">
                  <c:v>Black MSM</c:v>
                </c:pt>
                <c:pt idx="2">
                  <c:v>Hispanic MSM</c:v>
                </c:pt>
                <c:pt idx="3">
                  <c:v>Black Het Female</c:v>
                </c:pt>
                <c:pt idx="4">
                  <c:v>Transgender</c:v>
                </c:pt>
                <c:pt idx="5">
                  <c:v>Other Population</c:v>
                </c:pt>
              </c:strCache>
            </c:strRef>
          </c:cat>
          <c:val>
            <c:numRef>
              <c:f>'22'!$B$5:$B$10</c:f>
              <c:numCache>
                <c:formatCode>#,##0</c:formatCode>
                <c:ptCount val="6"/>
                <c:pt idx="0">
                  <c:v>14452.7</c:v>
                </c:pt>
                <c:pt idx="1">
                  <c:v>10675.3</c:v>
                </c:pt>
                <c:pt idx="2">
                  <c:v>14507.5</c:v>
                </c:pt>
                <c:pt idx="3">
                  <c:v>7066.1</c:v>
                </c:pt>
                <c:pt idx="4">
                  <c:v>666</c:v>
                </c:pt>
                <c:pt idx="5">
                  <c:v>26904.400000000001</c:v>
                </c:pt>
              </c:numCache>
            </c:numRef>
          </c:val>
          <c:extLst>
            <c:ext xmlns:c16="http://schemas.microsoft.com/office/drawing/2014/chart" uri="{C3380CC4-5D6E-409C-BE32-E72D297353CC}">
              <c16:uniqueId val="{0000000C-C473-4CC6-BDBC-2C0912415481}"/>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People Living</a:t>
            </a:r>
            <a:r>
              <a:rPr lang="en-US" baseline="0"/>
              <a:t> with HIV, 2021</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911B-471D-974F-44CE3E6E3DD5}"/>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11B-471D-974F-44CE3E6E3DD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911B-471D-974F-44CE3E6E3DD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911B-471D-974F-44CE3E6E3DD5}"/>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911B-471D-974F-44CE3E6E3DD5}"/>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911B-471D-974F-44CE3E6E3DD5}"/>
              </c:ext>
            </c:extLst>
          </c:dPt>
          <c:dLbls>
            <c:dLbl>
              <c:idx val="0"/>
              <c:tx>
                <c:rich>
                  <a:bodyPr/>
                  <a:lstStyle/>
                  <a:p>
                    <a:fld id="{24EAAD13-9BBC-4533-98E3-35AB52C64CF0}" type="VALUE">
                      <a:rPr lang="en-US">
                        <a:solidFill>
                          <a:schemeClr val="bg1"/>
                        </a:solidFill>
                      </a:rPr>
                      <a:pPr/>
                      <a:t>[VALUE]</a:t>
                    </a:fld>
                    <a:endParaRPr lang="en-US"/>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911B-471D-974F-44CE3E6E3DD5}"/>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'22'!$A$5:$A$10</c:f>
              <c:strCache>
                <c:ptCount val="6"/>
                <c:pt idx="0">
                  <c:v>White MSM</c:v>
                </c:pt>
                <c:pt idx="1">
                  <c:v>Black MSM</c:v>
                </c:pt>
                <c:pt idx="2">
                  <c:v>Hispanic MSM</c:v>
                </c:pt>
                <c:pt idx="3">
                  <c:v>Black Het Female</c:v>
                </c:pt>
                <c:pt idx="4">
                  <c:v>Transgender</c:v>
                </c:pt>
                <c:pt idx="5">
                  <c:v>Other Population</c:v>
                </c:pt>
              </c:strCache>
            </c:strRef>
          </c:cat>
          <c:val>
            <c:numRef>
              <c:f>'22'!$B$15:$B$20</c:f>
              <c:numCache>
                <c:formatCode>#,##0</c:formatCode>
                <c:ptCount val="6"/>
                <c:pt idx="0">
                  <c:v>16716.099999999999</c:v>
                </c:pt>
                <c:pt idx="1">
                  <c:v>18409.400000000001</c:v>
                </c:pt>
                <c:pt idx="2">
                  <c:v>25058.9</c:v>
                </c:pt>
                <c:pt idx="3">
                  <c:v>9658.6</c:v>
                </c:pt>
                <c:pt idx="4">
                  <c:v>1302</c:v>
                </c:pt>
                <c:pt idx="5">
                  <c:v>31655</c:v>
                </c:pt>
              </c:numCache>
            </c:numRef>
          </c:val>
          <c:extLst>
            <c:ext xmlns:c16="http://schemas.microsoft.com/office/drawing/2014/chart" uri="{C3380CC4-5D6E-409C-BE32-E72D297353CC}">
              <c16:uniqueId val="{0000000C-911B-471D-974F-44CE3E6E3DD5}"/>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70C0"/>
            </a:solidFill>
            <a:ln>
              <a:noFill/>
            </a:ln>
            <a:effectLst/>
          </c:spPr>
          <c:invertIfNegative val="0"/>
          <c:dPt>
            <c:idx val="0"/>
            <c:invertIfNegative val="0"/>
            <c:bubble3D val="0"/>
            <c:spPr>
              <a:solidFill>
                <a:srgbClr val="0070C0"/>
              </a:solidFill>
              <a:ln w="0">
                <a:noFill/>
              </a:ln>
              <a:effectLst/>
            </c:spPr>
            <c:extLst>
              <c:ext xmlns:c16="http://schemas.microsoft.com/office/drawing/2014/chart" uri="{C3380CC4-5D6E-409C-BE32-E72D297353CC}">
                <c16:uniqueId val="{00000001-3AC0-4DC8-9561-5D61023194CE}"/>
              </c:ext>
            </c:extLst>
          </c:dPt>
          <c:dLbls>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Sheet22!$A$2:$A$6</c:f>
              <c:strCache>
                <c:ptCount val="5"/>
                <c:pt idx="0">
                  <c:v>Diagnosed PLWH</c:v>
                </c:pt>
                <c:pt idx="1">
                  <c:v>In HIV-Related Medical Care</c:v>
                </c:pt>
                <c:pt idx="2">
                  <c:v>Retained in care across the year</c:v>
                </c:pt>
                <c:pt idx="3">
                  <c:v>On ART (est)</c:v>
                </c:pt>
                <c:pt idx="4">
                  <c:v>HIV viral supression as of the end of the year</c:v>
                </c:pt>
              </c:strCache>
            </c:strRef>
          </c:cat>
          <c:val>
            <c:numRef>
              <c:f>Sheet22!$B$2:$B$6</c:f>
              <c:numCache>
                <c:formatCode>#,##0</c:formatCode>
                <c:ptCount val="5"/>
                <c:pt idx="0">
                  <c:v>102800</c:v>
                </c:pt>
                <c:pt idx="1">
                  <c:v>79168</c:v>
                </c:pt>
                <c:pt idx="2">
                  <c:v>60983</c:v>
                </c:pt>
                <c:pt idx="3">
                  <c:v>72514</c:v>
                </c:pt>
                <c:pt idx="4">
                  <c:v>63429</c:v>
                </c:pt>
              </c:numCache>
            </c:numRef>
          </c:val>
          <c:extLst>
            <c:ext xmlns:c16="http://schemas.microsoft.com/office/drawing/2014/chart" uri="{C3380CC4-5D6E-409C-BE32-E72D297353CC}">
              <c16:uniqueId val="{00000002-3AC0-4DC8-9561-5D61023194CE}"/>
            </c:ext>
          </c:extLst>
        </c:ser>
        <c:dLbls>
          <c:showLegendKey val="0"/>
          <c:showVal val="0"/>
          <c:showCatName val="0"/>
          <c:showSerName val="0"/>
          <c:showPercent val="0"/>
          <c:showBubbleSize val="0"/>
        </c:dLbls>
        <c:gapWidth val="70"/>
        <c:overlap val="-27"/>
        <c:axId val="1618699808"/>
        <c:axId val="1618697728"/>
      </c:barChart>
      <c:lineChart>
        <c:grouping val="standard"/>
        <c:varyColors val="0"/>
        <c:ser>
          <c:idx val="1"/>
          <c:order val="1"/>
          <c:spPr>
            <a:ln w="28575" cap="rnd">
              <a:solidFill>
                <a:schemeClr val="accent2"/>
              </a:solidFill>
              <a:round/>
            </a:ln>
            <a:effectLst/>
          </c:spPr>
          <c:marker>
            <c:symbol val="none"/>
          </c:marker>
          <c:dPt>
            <c:idx val="1"/>
            <c:marker>
              <c:symbol val="none"/>
            </c:marker>
            <c:bubble3D val="0"/>
            <c:spPr>
              <a:ln w="28575" cap="rnd">
                <a:noFill/>
                <a:round/>
              </a:ln>
              <a:effectLst/>
            </c:spPr>
            <c:extLst>
              <c:ext xmlns:c16="http://schemas.microsoft.com/office/drawing/2014/chart" uri="{C3380CC4-5D6E-409C-BE32-E72D297353CC}">
                <c16:uniqueId val="{00000004-3AC0-4DC8-9561-5D61023194CE}"/>
              </c:ext>
            </c:extLst>
          </c:dPt>
          <c:dPt>
            <c:idx val="2"/>
            <c:marker>
              <c:symbol val="none"/>
            </c:marker>
            <c:bubble3D val="0"/>
            <c:spPr>
              <a:ln w="28575" cap="rnd">
                <a:noFill/>
                <a:round/>
              </a:ln>
              <a:effectLst/>
            </c:spPr>
            <c:extLst>
              <c:ext xmlns:c16="http://schemas.microsoft.com/office/drawing/2014/chart" uri="{C3380CC4-5D6E-409C-BE32-E72D297353CC}">
                <c16:uniqueId val="{00000006-3AC0-4DC8-9561-5D61023194CE}"/>
              </c:ext>
            </c:extLst>
          </c:dPt>
          <c:dPt>
            <c:idx val="3"/>
            <c:marker>
              <c:symbol val="none"/>
            </c:marker>
            <c:bubble3D val="0"/>
            <c:spPr>
              <a:ln w="28575" cap="rnd">
                <a:noFill/>
                <a:round/>
              </a:ln>
              <a:effectLst/>
            </c:spPr>
            <c:extLst>
              <c:ext xmlns:c16="http://schemas.microsoft.com/office/drawing/2014/chart" uri="{C3380CC4-5D6E-409C-BE32-E72D297353CC}">
                <c16:uniqueId val="{00000008-3AC0-4DC8-9561-5D61023194CE}"/>
              </c:ext>
            </c:extLst>
          </c:dPt>
          <c:dPt>
            <c:idx val="4"/>
            <c:marker>
              <c:symbol val="none"/>
            </c:marker>
            <c:bubble3D val="0"/>
            <c:spPr>
              <a:ln w="28575" cap="rnd">
                <a:noFill/>
                <a:round/>
              </a:ln>
              <a:effectLst/>
            </c:spPr>
            <c:extLst>
              <c:ext xmlns:c16="http://schemas.microsoft.com/office/drawing/2014/chart" uri="{C3380CC4-5D6E-409C-BE32-E72D297353CC}">
                <c16:uniqueId val="{0000000A-3AC0-4DC8-9561-5D61023194CE}"/>
              </c:ext>
            </c:extLst>
          </c:dPt>
          <c:dLbls>
            <c:dLbl>
              <c:idx val="0"/>
              <c:layout>
                <c:manualLayout>
                  <c:x val="-3.4565135399533257E-2"/>
                  <c:y val="-3.661836432122633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AC0-4DC8-9561-5D61023194CE}"/>
                </c:ext>
              </c:extLst>
            </c:dLbl>
            <c:dLbl>
              <c:idx val="1"/>
              <c:layout>
                <c:manualLayout>
                  <c:x val="-2.746363908070857E-2"/>
                  <c:y val="-3.2989663717185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AC0-4DC8-9561-5D61023194CE}"/>
                </c:ext>
              </c:extLst>
            </c:dLbl>
            <c:dLbl>
              <c:idx val="2"/>
              <c:layout>
                <c:manualLayout>
                  <c:x val="-2.9239013160414759E-2"/>
                  <c:y val="-3.2989663717185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AC0-4DC8-9561-5D61023194CE}"/>
                </c:ext>
              </c:extLst>
            </c:dLbl>
            <c:dLbl>
              <c:idx val="3"/>
              <c:layout>
                <c:manualLayout>
                  <c:x val="-2.8466096366186831E-2"/>
                  <c:y val="-3.240736375018991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3AC0-4DC8-9561-5D61023194CE}"/>
                </c:ext>
              </c:extLst>
            </c:dLbl>
            <c:dLbl>
              <c:idx val="4"/>
              <c:layout>
                <c:manualLayout>
                  <c:x val="-3.1014387240120882E-2"/>
                  <c:y val="-3.2989663717185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3AC0-4DC8-9561-5D61023194CE}"/>
                </c:ext>
              </c:extLst>
            </c:dLbl>
            <c:spPr>
              <a:noFill/>
              <a:ln>
                <a:noFill/>
              </a:ln>
              <a:effectLst/>
            </c:spPr>
            <c:txPr>
              <a:bodyPr rot="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Sheet22!$A$2:$A$6</c:f>
              <c:strCache>
                <c:ptCount val="5"/>
                <c:pt idx="0">
                  <c:v>Diagnosed PLWH</c:v>
                </c:pt>
                <c:pt idx="1">
                  <c:v>In HIV-Related Medical Care</c:v>
                </c:pt>
                <c:pt idx="2">
                  <c:v>Retained in care across the year</c:v>
                </c:pt>
                <c:pt idx="3">
                  <c:v>On ART (est)</c:v>
                </c:pt>
                <c:pt idx="4">
                  <c:v>HIV viral supression as of the end of the year</c:v>
                </c:pt>
              </c:strCache>
            </c:strRef>
          </c:cat>
          <c:val>
            <c:numRef>
              <c:f>Sheet22!$C$2:$C$6</c:f>
              <c:numCache>
                <c:formatCode>0%</c:formatCode>
                <c:ptCount val="5"/>
                <c:pt idx="0">
                  <c:v>1</c:v>
                </c:pt>
                <c:pt idx="1">
                  <c:v>0.77</c:v>
                </c:pt>
                <c:pt idx="2">
                  <c:v>0.59</c:v>
                </c:pt>
                <c:pt idx="3">
                  <c:v>0.71</c:v>
                </c:pt>
                <c:pt idx="4">
                  <c:v>0.62</c:v>
                </c:pt>
              </c:numCache>
            </c:numRef>
          </c:val>
          <c:smooth val="0"/>
          <c:extLst>
            <c:ext xmlns:c16="http://schemas.microsoft.com/office/drawing/2014/chart" uri="{C3380CC4-5D6E-409C-BE32-E72D297353CC}">
              <c16:uniqueId val="{0000000C-3AC0-4DC8-9561-5D61023194CE}"/>
            </c:ext>
          </c:extLst>
        </c:ser>
        <c:dLbls>
          <c:showLegendKey val="0"/>
          <c:showVal val="0"/>
          <c:showCatName val="0"/>
          <c:showSerName val="0"/>
          <c:showPercent val="0"/>
          <c:showBubbleSize val="0"/>
        </c:dLbls>
        <c:marker val="1"/>
        <c:smooth val="0"/>
        <c:axId val="1618698144"/>
        <c:axId val="1618703552"/>
      </c:lineChart>
      <c:catAx>
        <c:axId val="16186998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crossAx val="1618697728"/>
        <c:crosses val="autoZero"/>
        <c:auto val="1"/>
        <c:lblAlgn val="ctr"/>
        <c:lblOffset val="100"/>
        <c:noMultiLvlLbl val="0"/>
      </c:catAx>
      <c:valAx>
        <c:axId val="1618697728"/>
        <c:scaling>
          <c:orientation val="minMax"/>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200" b="1" i="0" u="none" strike="noStrike" kern="1200" cap="all" baseline="0">
                    <a:solidFill>
                      <a:schemeClr val="tx2"/>
                    </a:solidFill>
                    <a:latin typeface="+mn-lt"/>
                    <a:ea typeface="+mn-ea"/>
                    <a:cs typeface="+mn-cs"/>
                  </a:defRPr>
                </a:pPr>
                <a:r>
                  <a:rPr lang="en-US" b="1" i="0" cap="all" baseline="0"/>
                  <a:t>Persons Living with HIV</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2"/>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crossAx val="1618699808"/>
        <c:crosses val="autoZero"/>
        <c:crossBetween val="between"/>
      </c:valAx>
      <c:valAx>
        <c:axId val="1618703552"/>
        <c:scaling>
          <c:orientation val="minMax"/>
          <c:max val="1.2"/>
        </c:scaling>
        <c:delete val="0"/>
        <c:axPos val="r"/>
        <c:title>
          <c:tx>
            <c:rich>
              <a:bodyPr rot="-5400000" spcFirstLastPara="1" vertOverflow="ellipsis" vert="horz" wrap="square" anchor="ctr" anchorCtr="1"/>
              <a:lstStyle/>
              <a:p>
                <a:pPr>
                  <a:defRPr sz="1200" b="1" i="0" u="none" strike="noStrike" kern="1200" cap="all" baseline="0">
                    <a:solidFill>
                      <a:schemeClr val="tx2"/>
                    </a:solidFill>
                    <a:latin typeface="+mn-lt"/>
                    <a:ea typeface="+mn-ea"/>
                    <a:cs typeface="+mn-cs"/>
                  </a:defRPr>
                </a:pPr>
                <a:r>
                  <a:rPr lang="en-US" b="1" i="0" cap="all" baseline="0"/>
                  <a:t>Percent</a:t>
                </a:r>
              </a:p>
            </c:rich>
          </c:tx>
          <c:overlay val="0"/>
          <c:spPr>
            <a:noFill/>
            <a:ln>
              <a:noFill/>
            </a:ln>
            <a:effectLst/>
          </c:spPr>
          <c:txPr>
            <a:bodyPr rot="-5400000" spcFirstLastPara="1" vertOverflow="ellipsis" vert="horz" wrap="square" anchor="ctr" anchorCtr="1"/>
            <a:lstStyle/>
            <a:p>
              <a:pPr>
                <a:defRPr sz="1200" b="1" i="0" u="none" strike="noStrike" kern="1200" cap="all" baseline="0">
                  <a:solidFill>
                    <a:schemeClr val="tx2"/>
                  </a:solidFill>
                  <a:latin typeface="+mn-lt"/>
                  <a:ea typeface="+mn-ea"/>
                  <a:cs typeface="+mn-cs"/>
                </a:defRPr>
              </a:pPr>
              <a:endParaRPr lang="en-US"/>
            </a:p>
          </c:txPr>
        </c:title>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crossAx val="1618698144"/>
        <c:crosses val="max"/>
        <c:crossBetween val="between"/>
      </c:valAx>
      <c:catAx>
        <c:axId val="1618698144"/>
        <c:scaling>
          <c:orientation val="minMax"/>
        </c:scaling>
        <c:delete val="1"/>
        <c:axPos val="b"/>
        <c:numFmt formatCode="General" sourceLinked="1"/>
        <c:majorTickMark val="out"/>
        <c:minorTickMark val="none"/>
        <c:tickLblPos val="nextTo"/>
        <c:crossAx val="1618703552"/>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ysClr val="window" lastClr="FFFFFF"/>
    </a:solidFill>
    <a:ln>
      <a:noFill/>
    </a:ln>
    <a:effectLst/>
  </c:spPr>
  <c:txPr>
    <a:bodyPr/>
    <a:lstStyle/>
    <a:p>
      <a:pPr>
        <a:defRPr sz="1200" baseline="0">
          <a:solidFill>
            <a:schemeClr val="tx2"/>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drawing1.xml.rels><?xml version="1.0" encoding="UTF-8" standalone="yes"?>
<Relationships xmlns="http://schemas.openxmlformats.org/package/2006/relationships"><Relationship Id="rId1" Type="http://schemas.openxmlformats.org/officeDocument/2006/relationships/image" Target="../media/image8.png"/></Relationships>
</file>

<file path=ppt/drawings/drawing1.xml><?xml version="1.0" encoding="utf-8"?>
<c:userShapes xmlns:c="http://schemas.openxmlformats.org/drawingml/2006/chart">
  <cdr:relSizeAnchor xmlns:cdr="http://schemas.openxmlformats.org/drawingml/2006/chartDrawing">
    <cdr:from>
      <cdr:x>0.02609</cdr:x>
      <cdr:y>0.26923</cdr:y>
    </cdr:from>
    <cdr:to>
      <cdr:x>0.05855</cdr:x>
      <cdr:y>0.52596</cdr:y>
    </cdr:to>
    <cdr:pic>
      <cdr:nvPicPr>
        <cdr:cNvPr id="2" name="chart">
          <a:extLst xmlns:a="http://schemas.openxmlformats.org/drawingml/2006/main">
            <a:ext uri="{FF2B5EF4-FFF2-40B4-BE49-F238E27FC236}">
              <a16:creationId xmlns:a16="http://schemas.microsoft.com/office/drawing/2014/main" id="{BF0E8D74-60E0-893D-DC6B-A44FF10ABC58}"/>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rot="16200000">
          <a:off x="-181869" y="1534004"/>
          <a:ext cx="1079086" cy="274344"/>
        </a:xfrm>
        <a:prstGeom xmlns:a="http://schemas.openxmlformats.org/drawingml/2006/main" prst="rect">
          <a:avLst/>
        </a:prstGeom>
      </cdr:spPr>
    </cdr:pic>
  </cdr:relSizeAnchor>
</c:userShapes>
</file>

<file path=ppt/drawings/drawing2.xml><?xml version="1.0" encoding="utf-8"?>
<c:userShapes xmlns:c="http://schemas.openxmlformats.org/drawingml/2006/chart">
  <cdr:relSizeAnchor xmlns:cdr="http://schemas.openxmlformats.org/drawingml/2006/chartDrawing">
    <cdr:from>
      <cdr:x>0.38493</cdr:x>
      <cdr:y>0.31383</cdr:y>
    </cdr:from>
    <cdr:to>
      <cdr:x>0.46624</cdr:x>
      <cdr:y>0.3581</cdr:y>
    </cdr:to>
    <cdr:sp macro="" textlink="">
      <cdr:nvSpPr>
        <cdr:cNvPr id="4" name="TextBox 3">
          <a:extLst xmlns:a="http://schemas.openxmlformats.org/drawingml/2006/main">
            <a:ext uri="{FF2B5EF4-FFF2-40B4-BE49-F238E27FC236}">
              <a16:creationId xmlns:a16="http://schemas.microsoft.com/office/drawing/2014/main" id="{F85E5C73-9437-4163-A108-711F1DB108F1}"/>
            </a:ext>
          </a:extLst>
        </cdr:cNvPr>
        <cdr:cNvSpPr txBox="1"/>
      </cdr:nvSpPr>
      <cdr:spPr>
        <a:xfrm xmlns:a="http://schemas.openxmlformats.org/drawingml/2006/main">
          <a:off x="3444330" y="1376516"/>
          <a:ext cx="727587" cy="19418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0.67612</cdr:x>
      <cdr:y>0.53127</cdr:y>
    </cdr:from>
    <cdr:to>
      <cdr:x>0.75853</cdr:x>
      <cdr:y>0.58283</cdr:y>
    </cdr:to>
    <cdr:sp macro="" textlink="">
      <cdr:nvSpPr>
        <cdr:cNvPr id="5" name="TextBox 4">
          <a:extLst xmlns:a="http://schemas.openxmlformats.org/drawingml/2006/main">
            <a:ext uri="{FF2B5EF4-FFF2-40B4-BE49-F238E27FC236}">
              <a16:creationId xmlns:a16="http://schemas.microsoft.com/office/drawing/2014/main" id="{7D4F7346-DA03-486A-8E6F-B21D1F5284CF}"/>
            </a:ext>
          </a:extLst>
        </cdr:cNvPr>
        <cdr:cNvSpPr txBox="1"/>
      </cdr:nvSpPr>
      <cdr:spPr>
        <a:xfrm xmlns:a="http://schemas.openxmlformats.org/drawingml/2006/main">
          <a:off x="6049879" y="2330245"/>
          <a:ext cx="737419" cy="22614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64,778</a:t>
          </a:r>
        </a:p>
      </cdr:txBody>
    </cdr:sp>
  </cdr:relSizeAnchor>
  <cdr:relSizeAnchor xmlns:cdr="http://schemas.openxmlformats.org/drawingml/2006/chartDrawing">
    <cdr:from>
      <cdr:x>0.26629</cdr:x>
      <cdr:y>0.62542</cdr:y>
    </cdr:from>
    <cdr:to>
      <cdr:x>0.33222</cdr:x>
      <cdr:y>0.67474</cdr:y>
    </cdr:to>
    <cdr:sp macro="" textlink="">
      <cdr:nvSpPr>
        <cdr:cNvPr id="6" name="TextBox 5">
          <a:extLst xmlns:a="http://schemas.openxmlformats.org/drawingml/2006/main">
            <a:ext uri="{FF2B5EF4-FFF2-40B4-BE49-F238E27FC236}">
              <a16:creationId xmlns:a16="http://schemas.microsoft.com/office/drawing/2014/main" id="{B83B338A-3617-49DC-8C17-02FD928BE672}"/>
            </a:ext>
          </a:extLst>
        </cdr:cNvPr>
        <cdr:cNvSpPr txBox="1"/>
      </cdr:nvSpPr>
      <cdr:spPr>
        <a:xfrm xmlns:a="http://schemas.openxmlformats.org/drawingml/2006/main">
          <a:off x="2382743" y="2743200"/>
          <a:ext cx="589936" cy="21631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8,488</a:t>
          </a:r>
        </a:p>
      </cdr:txBody>
    </cdr:sp>
  </cdr:relSizeAnchor>
  <cdr:relSizeAnchor xmlns:cdr="http://schemas.openxmlformats.org/drawingml/2006/chartDrawing">
    <cdr:from>
      <cdr:x>0.23879</cdr:x>
      <cdr:y>0.47201</cdr:y>
    </cdr:from>
    <cdr:to>
      <cdr:x>0.30801</cdr:x>
      <cdr:y>0.52799</cdr:y>
    </cdr:to>
    <cdr:sp macro="" textlink="">
      <cdr:nvSpPr>
        <cdr:cNvPr id="7" name="TextBox 6">
          <a:extLst xmlns:a="http://schemas.openxmlformats.org/drawingml/2006/main">
            <a:ext uri="{FF2B5EF4-FFF2-40B4-BE49-F238E27FC236}">
              <a16:creationId xmlns:a16="http://schemas.microsoft.com/office/drawing/2014/main" id="{402CDC8A-2A72-4ADF-9055-A3DA9F46B00D}"/>
            </a:ext>
          </a:extLst>
        </cdr:cNvPr>
        <cdr:cNvSpPr txBox="1"/>
      </cdr:nvSpPr>
      <cdr:spPr>
        <a:xfrm xmlns:a="http://schemas.openxmlformats.org/drawingml/2006/main">
          <a:off x="2136640" y="2070301"/>
          <a:ext cx="619432" cy="24555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5,618</a:t>
          </a:r>
        </a:p>
      </cdr:txBody>
    </cdr:sp>
  </cdr:relSizeAnchor>
  <cdr:relSizeAnchor xmlns:cdr="http://schemas.openxmlformats.org/drawingml/2006/chartDrawing">
    <cdr:from>
      <cdr:x>0.4489</cdr:x>
      <cdr:y>0.39576</cdr:y>
    </cdr:from>
    <cdr:to>
      <cdr:x>0.5511</cdr:x>
      <cdr:y>0.60424</cdr:y>
    </cdr:to>
    <cdr:sp macro="" textlink="">
      <cdr:nvSpPr>
        <cdr:cNvPr id="8" name="TextBox 7">
          <a:extLst xmlns:a="http://schemas.openxmlformats.org/drawingml/2006/main">
            <a:ext uri="{FF2B5EF4-FFF2-40B4-BE49-F238E27FC236}">
              <a16:creationId xmlns:a16="http://schemas.microsoft.com/office/drawing/2014/main" id="{19671FAC-8F94-4C93-9252-8FA34BBC572B}"/>
            </a:ext>
          </a:extLst>
        </cdr:cNvPr>
        <cdr:cNvSpPr txBox="1"/>
      </cdr:nvSpPr>
      <cdr:spPr>
        <a:xfrm xmlns:a="http://schemas.openxmlformats.org/drawingml/2006/main">
          <a:off x="4016767" y="1735877"/>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0.26626</cdr:x>
      <cdr:y>0.19727</cdr:y>
    </cdr:from>
    <cdr:to>
      <cdr:x>0.35306</cdr:x>
      <cdr:y>0.25107</cdr:y>
    </cdr:to>
    <cdr:sp macro="" textlink="">
      <cdr:nvSpPr>
        <cdr:cNvPr id="9" name="TextBox 8">
          <a:extLst xmlns:a="http://schemas.openxmlformats.org/drawingml/2006/main">
            <a:ext uri="{FF2B5EF4-FFF2-40B4-BE49-F238E27FC236}">
              <a16:creationId xmlns:a16="http://schemas.microsoft.com/office/drawing/2014/main" id="{CF5F068F-2B5D-4BEF-9913-FA30D68FDEF9}"/>
            </a:ext>
          </a:extLst>
        </cdr:cNvPr>
        <cdr:cNvSpPr txBox="1"/>
      </cdr:nvSpPr>
      <cdr:spPr>
        <a:xfrm xmlns:a="http://schemas.openxmlformats.org/drawingml/2006/main">
          <a:off x="2382444" y="865239"/>
          <a:ext cx="776749" cy="2359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22,921</a:t>
          </a:r>
        </a:p>
      </cdr:txBody>
    </cdr:sp>
  </cdr:relSizeAnchor>
  <cdr:relSizeAnchor xmlns:cdr="http://schemas.openxmlformats.org/drawingml/2006/chartDrawing">
    <cdr:from>
      <cdr:x>0.42614</cdr:x>
      <cdr:y>0</cdr:y>
    </cdr:from>
    <cdr:to>
      <cdr:x>0.47613</cdr:x>
      <cdr:y>0.05604</cdr:y>
    </cdr:to>
    <cdr:sp macro="" textlink="">
      <cdr:nvSpPr>
        <cdr:cNvPr id="10" name="TextBox 9">
          <a:extLst xmlns:a="http://schemas.openxmlformats.org/drawingml/2006/main">
            <a:ext uri="{FF2B5EF4-FFF2-40B4-BE49-F238E27FC236}">
              <a16:creationId xmlns:a16="http://schemas.microsoft.com/office/drawing/2014/main" id="{5140294D-B932-48D5-827D-6A69014962FC}"/>
            </a:ext>
          </a:extLst>
        </cdr:cNvPr>
        <cdr:cNvSpPr txBox="1"/>
      </cdr:nvSpPr>
      <cdr:spPr>
        <a:xfrm xmlns:a="http://schemas.openxmlformats.org/drawingml/2006/main">
          <a:off x="3813059" y="0"/>
          <a:ext cx="447308" cy="245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907</a:t>
          </a:r>
        </a:p>
      </cdr:txBody>
    </cdr:sp>
  </cdr:relSizeAnchor>
  <cdr:relSizeAnchor xmlns:cdr="http://schemas.openxmlformats.org/drawingml/2006/chartDrawing">
    <cdr:from>
      <cdr:x>0.53626</cdr:x>
      <cdr:y>0.02017</cdr:y>
    </cdr:from>
    <cdr:to>
      <cdr:x>0.5901</cdr:x>
      <cdr:y>0.08742</cdr:y>
    </cdr:to>
    <cdr:sp macro="" textlink="">
      <cdr:nvSpPr>
        <cdr:cNvPr id="11" name="TextBox 10">
          <a:extLst xmlns:a="http://schemas.openxmlformats.org/drawingml/2006/main">
            <a:ext uri="{FF2B5EF4-FFF2-40B4-BE49-F238E27FC236}">
              <a16:creationId xmlns:a16="http://schemas.microsoft.com/office/drawing/2014/main" id="{D0911690-83A4-4C93-A49E-12C22A684233}"/>
            </a:ext>
          </a:extLst>
        </cdr:cNvPr>
        <cdr:cNvSpPr txBox="1"/>
      </cdr:nvSpPr>
      <cdr:spPr>
        <a:xfrm xmlns:a="http://schemas.openxmlformats.org/drawingml/2006/main">
          <a:off x="4798433" y="88490"/>
          <a:ext cx="481757" cy="29496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89</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355220-F875-498B-A3B9-CA1CF213C521}" type="datetimeFigureOut">
              <a:rPr lang="en-US" smtClean="0"/>
              <a:t>8/26/2026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6F00BD-7AAF-49DB-A7C7-19BC09624234}" type="slidenum">
              <a:rPr lang="en-US" smtClean="0"/>
              <a:t>‹#›</a:t>
            </a:fld>
            <a:endParaRPr lang="en-US"/>
          </a:p>
        </p:txBody>
      </p:sp>
    </p:spTree>
    <p:extLst>
      <p:ext uri="{BB962C8B-B14F-4D97-AF65-F5344CB8AC3E}">
        <p14:creationId xmlns:p14="http://schemas.microsoft.com/office/powerpoint/2010/main" val="1211214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708025"/>
            <a:ext cx="3636962" cy="20462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2</a:t>
            </a:fld>
            <a:endParaRPr lang="en-US" dirty="0"/>
          </a:p>
        </p:txBody>
      </p:sp>
    </p:spTree>
    <p:extLst>
      <p:ext uri="{BB962C8B-B14F-4D97-AF65-F5344CB8AC3E}">
        <p14:creationId xmlns:p14="http://schemas.microsoft.com/office/powerpoint/2010/main" val="4157398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6F00BD-7AAF-49DB-A7C7-19BC09624234}" type="slidenum">
              <a:rPr lang="en-US" smtClean="0"/>
              <a:t>5</a:t>
            </a:fld>
            <a:endParaRPr lang="en-US"/>
          </a:p>
        </p:txBody>
      </p:sp>
    </p:spTree>
    <p:extLst>
      <p:ext uri="{BB962C8B-B14F-4D97-AF65-F5344CB8AC3E}">
        <p14:creationId xmlns:p14="http://schemas.microsoft.com/office/powerpoint/2010/main" val="2393573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chart shows the number of people diagnosed each year since 1981 (red line), the number of total people living with HIV in Texas each year since 1981 (green line) and the annual number of deaths among people with HIV (purple line). You will see a marked drop off in the mid-1990s after the approval of antiretroviral medications. People are living longer and healthier lives with HIV, which means that the green line keeps climbing year over year. The number of new diagnoses of HIV has remained relatively stable since the mid-2000s, meaning that there is more do in the prevention (and treatment as prevention) realm.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Verdana" panose="020B0604030504040204" pitchFamily="34" charset="0"/>
                <a:ea typeface="Times New Roman" panose="02020603050405020304" pitchFamily="18" charset="0"/>
                <a:cs typeface="Arial" panose="020B0604020202020204" pitchFamily="34" charset="0"/>
              </a:rPr>
              <a:t>Since the number of new diagnoses are higher than the number of deaths, this results in increases in the number of Texans living with HIV.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516F00BD-7AAF-49DB-A7C7-19BC09624234}" type="slidenum">
              <a:rPr lang="en-US" smtClean="0"/>
              <a:t>6</a:t>
            </a:fld>
            <a:endParaRPr lang="en-US"/>
          </a:p>
        </p:txBody>
      </p:sp>
    </p:spTree>
    <p:extLst>
      <p:ext uri="{BB962C8B-B14F-4D97-AF65-F5344CB8AC3E}">
        <p14:creationId xmlns:p14="http://schemas.microsoft.com/office/powerpoint/2010/main" val="3750743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6F00BD-7AAF-49DB-A7C7-19BC09624234}" type="slidenum">
              <a:rPr lang="en-US" smtClean="0"/>
              <a:t>8</a:t>
            </a:fld>
            <a:endParaRPr lang="en-US"/>
          </a:p>
        </p:txBody>
      </p:sp>
    </p:spTree>
    <p:extLst>
      <p:ext uri="{BB962C8B-B14F-4D97-AF65-F5344CB8AC3E}">
        <p14:creationId xmlns:p14="http://schemas.microsoft.com/office/powerpoint/2010/main" val="1678352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decrease in cases and rate in 2020 should be interpreted with caution, due to decreased testing during Covid pandemic</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Excluding 2020, the number of persons newly diagnosed with over the past decade has remained with fairly stable</a:t>
            </a:r>
          </a:p>
        </p:txBody>
      </p:sp>
      <p:sp>
        <p:nvSpPr>
          <p:cNvPr id="4" name="Slide Number Placeholder 3"/>
          <p:cNvSpPr>
            <a:spLocks noGrp="1"/>
          </p:cNvSpPr>
          <p:nvPr>
            <p:ph type="sldNum" sz="quarter" idx="5"/>
          </p:nvPr>
        </p:nvSpPr>
        <p:spPr/>
        <p:txBody>
          <a:bodyPr/>
          <a:lstStyle/>
          <a:p>
            <a:fld id="{516F00BD-7AAF-49DB-A7C7-19BC09624234}" type="slidenum">
              <a:rPr lang="en-US" smtClean="0"/>
              <a:t>9</a:t>
            </a:fld>
            <a:endParaRPr lang="en-US"/>
          </a:p>
        </p:txBody>
      </p:sp>
    </p:spTree>
    <p:extLst>
      <p:ext uri="{BB962C8B-B14F-4D97-AF65-F5344CB8AC3E}">
        <p14:creationId xmlns:p14="http://schemas.microsoft.com/office/powerpoint/2010/main" val="3738945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The rate of new HIV diagnosis for males</a:t>
            </a:r>
            <a:r>
              <a:rPr lang="en-US" baseline="0" dirty="0"/>
              <a:t> </a:t>
            </a:r>
            <a:r>
              <a:rPr lang="en-US" dirty="0"/>
              <a:t>is nearly 5 times higher for males compared to females. </a:t>
            </a:r>
          </a:p>
          <a:p>
            <a:endParaRPr lang="en-US" dirty="0"/>
          </a:p>
          <a:p>
            <a:endParaRPr lang="en-US" dirty="0"/>
          </a:p>
          <a:p>
            <a:r>
              <a:rPr lang="en-US" dirty="0"/>
              <a:t>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10</a:t>
            </a:fld>
            <a:endParaRPr lang="en-US" dirty="0"/>
          </a:p>
        </p:txBody>
      </p:sp>
    </p:spTree>
    <p:extLst>
      <p:ext uri="{BB962C8B-B14F-4D97-AF65-F5344CB8AC3E}">
        <p14:creationId xmlns:p14="http://schemas.microsoft.com/office/powerpoint/2010/main" val="3470063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ysClr val="windowText" lastClr="000000"/>
                </a:solidFill>
              </a:rPr>
              <a:t>Racial</a:t>
            </a:r>
            <a:r>
              <a:rPr lang="en-US" sz="1600" baseline="0" dirty="0">
                <a:solidFill>
                  <a:sysClr val="windowText" lastClr="000000"/>
                </a:solidFill>
              </a:rPr>
              <a:t> disparities in the rate of new HIV diagnoses persist despite the noteworthy decline in the rate of new HIV diagnoses among Black Texans. </a:t>
            </a:r>
          </a:p>
          <a:p>
            <a:r>
              <a:rPr lang="en-US" dirty="0"/>
              <a:t>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11</a:t>
            </a:fld>
            <a:endParaRPr lang="en-US" dirty="0"/>
          </a:p>
        </p:txBody>
      </p:sp>
    </p:spTree>
    <p:extLst>
      <p:ext uri="{BB962C8B-B14F-4D97-AF65-F5344CB8AC3E}">
        <p14:creationId xmlns:p14="http://schemas.microsoft.com/office/powerpoint/2010/main" val="1578110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aseline="0" dirty="0">
                <a:solidFill>
                  <a:sysClr val="windowText" lastClr="000000"/>
                </a:solidFill>
              </a:rPr>
              <a:t>The majority of persons newly diagnosed with HIV are between the ages of 15-34.  Those 20-29 have the highest rates of new diagnosis.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aseline="0" dirty="0">
              <a:solidFill>
                <a:sysClr val="windowText" lastClr="000000"/>
              </a:solidFill>
            </a:endParaRPr>
          </a:p>
          <a:p>
            <a:r>
              <a:rPr lang="en-US" dirty="0"/>
              <a:t>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12</a:t>
            </a:fld>
            <a:endParaRPr lang="en-US" dirty="0"/>
          </a:p>
        </p:txBody>
      </p:sp>
    </p:spTree>
    <p:extLst>
      <p:ext uri="{BB962C8B-B14F-4D97-AF65-F5344CB8AC3E}">
        <p14:creationId xmlns:p14="http://schemas.microsoft.com/office/powerpoint/2010/main" val="20732385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The higher rates of new HIV diagnosis are among those aged </a:t>
            </a:r>
            <a:r>
              <a:rPr lang="en-US"/>
              <a:t>under 40, </a:t>
            </a:r>
            <a:r>
              <a:rPr lang="en-US" dirty="0"/>
              <a:t>with 25-29 year olds having the highest rates.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13</a:t>
            </a:fld>
            <a:endParaRPr lang="en-US" dirty="0"/>
          </a:p>
        </p:txBody>
      </p:sp>
    </p:spTree>
    <p:extLst>
      <p:ext uri="{BB962C8B-B14F-4D97-AF65-F5344CB8AC3E}">
        <p14:creationId xmlns:p14="http://schemas.microsoft.com/office/powerpoint/2010/main" val="2331772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Over 72% of new HIV diagnoses were among MSM. This explains the large rate of HIV diagnosis disparity between Males and Females displayed in slide 10.</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14</a:t>
            </a:fld>
            <a:endParaRPr lang="en-US" dirty="0"/>
          </a:p>
        </p:txBody>
      </p:sp>
    </p:spTree>
    <p:extLst>
      <p:ext uri="{BB962C8B-B14F-4D97-AF65-F5344CB8AC3E}">
        <p14:creationId xmlns:p14="http://schemas.microsoft.com/office/powerpoint/2010/main" val="1577983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primary mode of transmission for Males and Females is sexual contact, with MSM representing 87.16% of new diagnoses among males and sex with males representing 79.56% of new diagnoses among females. </a:t>
            </a:r>
          </a:p>
          <a:p>
            <a:endParaRPr lang="en-US" dirty="0"/>
          </a:p>
        </p:txBody>
      </p:sp>
      <p:sp>
        <p:nvSpPr>
          <p:cNvPr id="4" name="Slide Number Placeholder 3"/>
          <p:cNvSpPr>
            <a:spLocks noGrp="1"/>
          </p:cNvSpPr>
          <p:nvPr>
            <p:ph type="sldNum" sz="quarter" idx="5"/>
          </p:nvPr>
        </p:nvSpPr>
        <p:spPr/>
        <p:txBody>
          <a:bodyPr/>
          <a:lstStyle/>
          <a:p>
            <a:fld id="{516F00BD-7AAF-49DB-A7C7-19BC09624234}" type="slidenum">
              <a:rPr lang="en-US" smtClean="0"/>
              <a:t>15</a:t>
            </a:fld>
            <a:endParaRPr lang="en-US"/>
          </a:p>
        </p:txBody>
      </p:sp>
    </p:spTree>
    <p:extLst>
      <p:ext uri="{BB962C8B-B14F-4D97-AF65-F5344CB8AC3E}">
        <p14:creationId xmlns:p14="http://schemas.microsoft.com/office/powerpoint/2010/main" val="2722195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The proportion of Hispanic and Black MSM increased between 2012 </a:t>
            </a:r>
            <a:r>
              <a:rPr lang="en-US"/>
              <a:t>and 2021.                                                                                                                                                                                                                                                                                                                                                                                                                                                                                                                                                                                                                                                                                                                                                                                                                                                                                                                           </a:t>
            </a:r>
            <a:endParaRPr lang="en-US" dirty="0"/>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16</a:t>
            </a:fld>
            <a:endParaRPr lang="en-US" dirty="0"/>
          </a:p>
        </p:txBody>
      </p:sp>
    </p:spTree>
    <p:extLst>
      <p:ext uri="{BB962C8B-B14F-4D97-AF65-F5344CB8AC3E}">
        <p14:creationId xmlns:p14="http://schemas.microsoft.com/office/powerpoint/2010/main" val="71929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The majority of new HIV diagnoses by mode of transmission is MSM across all EMA/TGAs for 2018.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17</a:t>
            </a:fld>
            <a:endParaRPr lang="en-US" dirty="0"/>
          </a:p>
        </p:txBody>
      </p:sp>
    </p:spTree>
    <p:extLst>
      <p:ext uri="{BB962C8B-B14F-4D97-AF65-F5344CB8AC3E}">
        <p14:creationId xmlns:p14="http://schemas.microsoft.com/office/powerpoint/2010/main" val="1642773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The percent of late diagnoses steadily from 2012 to 2019, with a slight uptick in 2020 and 2021.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19</a:t>
            </a:fld>
            <a:endParaRPr lang="en-US" dirty="0"/>
          </a:p>
        </p:txBody>
      </p:sp>
    </p:spTree>
    <p:extLst>
      <p:ext uri="{BB962C8B-B14F-4D97-AF65-F5344CB8AC3E}">
        <p14:creationId xmlns:p14="http://schemas.microsoft.com/office/powerpoint/2010/main" val="26389635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695325"/>
            <a:ext cx="3636962" cy="2046288"/>
          </a:xfrm>
        </p:spPr>
      </p:sp>
      <p:sp>
        <p:nvSpPr>
          <p:cNvPr id="3" name="Notes Placeholder 2"/>
          <p:cNvSpPr>
            <a:spLocks noGrp="1"/>
          </p:cNvSpPr>
          <p:nvPr>
            <p:ph type="body" idx="1"/>
          </p:nvPr>
        </p:nvSpPr>
        <p:spPr/>
        <p:txBody>
          <a:bodyPr/>
          <a:lstStyle/>
          <a:p>
            <a:r>
              <a:rPr lang="en-US" dirty="0"/>
              <a:t>The U.S.-Mexico border region, East Texas, and “All other Texas” have the highest percentage of persons diagnosed late in the course of their infection                                                                                                                                                                                                                                                                                                                                                                                                                                                                                                                                                                                                                                                                                                                                                                                                                                                                                                                            </a:t>
            </a:r>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20</a:t>
            </a:fld>
            <a:endParaRPr lang="en-US" dirty="0"/>
          </a:p>
        </p:txBody>
      </p:sp>
    </p:spTree>
    <p:extLst>
      <p:ext uri="{BB962C8B-B14F-4D97-AF65-F5344CB8AC3E}">
        <p14:creationId xmlns:p14="http://schemas.microsoft.com/office/powerpoint/2010/main" val="1265277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6F00BD-7AAF-49DB-A7C7-19BC09624234}" type="slidenum">
              <a:rPr lang="en-US" smtClean="0"/>
              <a:t>22</a:t>
            </a:fld>
            <a:endParaRPr lang="en-US"/>
          </a:p>
        </p:txBody>
      </p:sp>
    </p:spTree>
    <p:extLst>
      <p:ext uri="{BB962C8B-B14F-4D97-AF65-F5344CB8AC3E}">
        <p14:creationId xmlns:p14="http://schemas.microsoft.com/office/powerpoint/2010/main" val="6578167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Men make up a larger proportion of people living with HIV</a:t>
            </a:r>
          </a:p>
          <a:p>
            <a:r>
              <a:rPr lang="en-US" dirty="0"/>
              <a:t> </a:t>
            </a:r>
          </a:p>
        </p:txBody>
      </p:sp>
      <p:sp>
        <p:nvSpPr>
          <p:cNvPr id="4" name="Slide Number Placeholder 3"/>
          <p:cNvSpPr>
            <a:spLocks noGrp="1"/>
          </p:cNvSpPr>
          <p:nvPr>
            <p:ph type="sldNum" sz="quarter" idx="5"/>
          </p:nvPr>
        </p:nvSpPr>
        <p:spPr/>
        <p:txBody>
          <a:bodyPr/>
          <a:lstStyle/>
          <a:p>
            <a:fld id="{838026C3-2B24-4FDC-B4D6-BA768B4265BE}" type="slidenum">
              <a:rPr lang="en-US" smtClean="0"/>
              <a:t>23</a:t>
            </a:fld>
            <a:endParaRPr lang="en-US"/>
          </a:p>
        </p:txBody>
      </p:sp>
    </p:spTree>
    <p:extLst>
      <p:ext uri="{BB962C8B-B14F-4D97-AF65-F5344CB8AC3E}">
        <p14:creationId xmlns:p14="http://schemas.microsoft.com/office/powerpoint/2010/main" val="6328434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more Black Texans living with HIV than any other race/ethnicity.                                                                                                                                                                                                                                                                                                                                                                                                                                                                                                                                                                                                                                                                                                                                                                                                                                                                                                                            </a:t>
            </a:r>
          </a:p>
        </p:txBody>
      </p:sp>
      <p:sp>
        <p:nvSpPr>
          <p:cNvPr id="4" name="Slide Number Placeholder 3"/>
          <p:cNvSpPr>
            <a:spLocks noGrp="1"/>
          </p:cNvSpPr>
          <p:nvPr>
            <p:ph type="sldNum" sz="quarter" idx="5"/>
          </p:nvPr>
        </p:nvSpPr>
        <p:spPr/>
        <p:txBody>
          <a:bodyPr/>
          <a:lstStyle/>
          <a:p>
            <a:fld id="{838026C3-2B24-4FDC-B4D6-BA768B4265BE}" type="slidenum">
              <a:rPr lang="en-US" smtClean="0"/>
              <a:t>24</a:t>
            </a:fld>
            <a:endParaRPr lang="en-US"/>
          </a:p>
        </p:txBody>
      </p:sp>
    </p:spTree>
    <p:extLst>
      <p:ext uri="{BB962C8B-B14F-4D97-AF65-F5344CB8AC3E}">
        <p14:creationId xmlns:p14="http://schemas.microsoft.com/office/powerpoint/2010/main" val="8958411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Due to antiretroviral therapy people are living longer with HIV. The majority of people living with HIV are over 45 years of age.                                                                                                                                                                                                                                                                                                                                                                                                                                                                                                                                                                                                                                                                                                                                                                                                                                                                                                                           </a:t>
            </a:r>
          </a:p>
        </p:txBody>
      </p:sp>
      <p:sp>
        <p:nvSpPr>
          <p:cNvPr id="4" name="Slide Number Placeholder 3"/>
          <p:cNvSpPr>
            <a:spLocks noGrp="1"/>
          </p:cNvSpPr>
          <p:nvPr>
            <p:ph type="sldNum" sz="quarter" idx="5"/>
          </p:nvPr>
        </p:nvSpPr>
        <p:spPr/>
        <p:txBody>
          <a:bodyPr/>
          <a:lstStyle/>
          <a:p>
            <a:fld id="{838026C3-2B24-4FDC-B4D6-BA768B4265BE}" type="slidenum">
              <a:rPr lang="en-US" smtClean="0"/>
              <a:t>25</a:t>
            </a:fld>
            <a:endParaRPr lang="en-US"/>
          </a:p>
        </p:txBody>
      </p:sp>
    </p:spTree>
    <p:extLst>
      <p:ext uri="{BB962C8B-B14F-4D97-AF65-F5344CB8AC3E}">
        <p14:creationId xmlns:p14="http://schemas.microsoft.com/office/powerpoint/2010/main" val="39412188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MSM comprised the majority of PLWH. </a:t>
            </a:r>
          </a:p>
          <a:p>
            <a:endParaRPr lang="en-US" dirty="0"/>
          </a:p>
          <a:p>
            <a:r>
              <a:rPr lang="en-US" dirty="0"/>
              <a:t>*Note due to rounding of weighted estimates the total may be off by 1 case</a:t>
            </a:r>
          </a:p>
        </p:txBody>
      </p:sp>
      <p:sp>
        <p:nvSpPr>
          <p:cNvPr id="4" name="Slide Number Placeholder 3"/>
          <p:cNvSpPr>
            <a:spLocks noGrp="1"/>
          </p:cNvSpPr>
          <p:nvPr>
            <p:ph type="sldNum" sz="quarter" idx="5"/>
          </p:nvPr>
        </p:nvSpPr>
        <p:spPr/>
        <p:txBody>
          <a:bodyPr/>
          <a:lstStyle/>
          <a:p>
            <a:fld id="{838026C3-2B24-4FDC-B4D6-BA768B4265BE}" type="slidenum">
              <a:rPr lang="en-US" smtClean="0"/>
              <a:t>26</a:t>
            </a:fld>
            <a:endParaRPr lang="en-US"/>
          </a:p>
        </p:txBody>
      </p:sp>
    </p:spTree>
    <p:extLst>
      <p:ext uri="{BB962C8B-B14F-4D97-AF65-F5344CB8AC3E}">
        <p14:creationId xmlns:p14="http://schemas.microsoft.com/office/powerpoint/2010/main" val="8951867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6F00BD-7AAF-49DB-A7C7-19BC09624234}" type="slidenum">
              <a:rPr lang="en-US" smtClean="0"/>
              <a:t>27</a:t>
            </a:fld>
            <a:endParaRPr lang="en-US"/>
          </a:p>
        </p:txBody>
      </p:sp>
    </p:spTree>
    <p:extLst>
      <p:ext uri="{BB962C8B-B14F-4D97-AF65-F5344CB8AC3E}">
        <p14:creationId xmlns:p14="http://schemas.microsoft.com/office/powerpoint/2010/main" val="1957825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2438" y="708025"/>
            <a:ext cx="3636962" cy="204628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28</a:t>
            </a:fld>
            <a:endParaRPr lang="en-US" dirty="0"/>
          </a:p>
        </p:txBody>
      </p:sp>
    </p:spTree>
    <p:extLst>
      <p:ext uri="{BB962C8B-B14F-4D97-AF65-F5344CB8AC3E}">
        <p14:creationId xmlns:p14="http://schemas.microsoft.com/office/powerpoint/2010/main" val="3792069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new HIV diagnoses number excludes ICE Facilities, FED Prisons, and TDCJ. Total including the previous listed facilities is 4,377.</a:t>
            </a:r>
          </a:p>
          <a:p>
            <a:endParaRPr lang="en-US" dirty="0"/>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29</a:t>
            </a:fld>
            <a:endParaRPr lang="en-US" dirty="0"/>
          </a:p>
        </p:txBody>
      </p:sp>
    </p:spTree>
    <p:extLst>
      <p:ext uri="{BB962C8B-B14F-4D97-AF65-F5344CB8AC3E}">
        <p14:creationId xmlns:p14="http://schemas.microsoft.com/office/powerpoint/2010/main" val="21814120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30</a:t>
            </a:fld>
            <a:endParaRPr lang="en-US" dirty="0"/>
          </a:p>
        </p:txBody>
      </p:sp>
    </p:spTree>
    <p:extLst>
      <p:ext uri="{BB962C8B-B14F-4D97-AF65-F5344CB8AC3E}">
        <p14:creationId xmlns:p14="http://schemas.microsoft.com/office/powerpoint/2010/main" val="2883462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PLWH number excludes ICE Facilities, FED Prisons, and TDCJ.  Total including the previous listed facilities is 102,800.</a:t>
            </a:r>
          </a:p>
          <a:p>
            <a:endParaRPr lang="en-US" dirty="0"/>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31</a:t>
            </a:fld>
            <a:endParaRPr lang="en-US" dirty="0"/>
          </a:p>
        </p:txBody>
      </p:sp>
    </p:spTree>
    <p:extLst>
      <p:ext uri="{BB962C8B-B14F-4D97-AF65-F5344CB8AC3E}">
        <p14:creationId xmlns:p14="http://schemas.microsoft.com/office/powerpoint/2010/main" val="8384400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Rates of PLWH are highest in the counties in the eastern half of Texas, including the most populous counties.</a:t>
            </a:r>
          </a:p>
          <a:p>
            <a:endParaRPr lang="en-US" dirty="0"/>
          </a:p>
        </p:txBody>
      </p:sp>
      <p:sp>
        <p:nvSpPr>
          <p:cNvPr id="4" name="Slide Number Placeholder 3"/>
          <p:cNvSpPr>
            <a:spLocks noGrp="1"/>
          </p:cNvSpPr>
          <p:nvPr>
            <p:ph type="sldNum" sz="quarter" idx="5"/>
          </p:nvPr>
        </p:nvSpPr>
        <p:spPr/>
        <p:txBody>
          <a:bodyPr/>
          <a:lstStyle/>
          <a:p>
            <a:r>
              <a:rPr lang="en-US"/>
              <a:t>Slide </a:t>
            </a:r>
            <a:fld id="{29DE756F-184F-4D3A-B7EF-A08AD88F334E}" type="slidenum">
              <a:rPr lang="en-US" smtClean="0"/>
              <a:pPr/>
              <a:t>32</a:t>
            </a:fld>
            <a:endParaRPr lang="en-US" dirty="0"/>
          </a:p>
        </p:txBody>
      </p:sp>
    </p:spTree>
    <p:extLst>
      <p:ext uri="{BB962C8B-B14F-4D97-AF65-F5344CB8AC3E}">
        <p14:creationId xmlns:p14="http://schemas.microsoft.com/office/powerpoint/2010/main" val="21341003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r>
              <a:rPr lang="en-US"/>
              <a:t>Slide </a:t>
            </a:r>
            <a:fld id="{29DE756F-184F-4D3A-B7EF-A08AD88F334E}" type="slidenum">
              <a:rPr lang="en-US" smtClean="0"/>
              <a:pPr/>
              <a:t>33</a:t>
            </a:fld>
            <a:endParaRPr lang="en-US" dirty="0"/>
          </a:p>
        </p:txBody>
      </p:sp>
    </p:spTree>
    <p:extLst>
      <p:ext uri="{BB962C8B-B14F-4D97-AF65-F5344CB8AC3E}">
        <p14:creationId xmlns:p14="http://schemas.microsoft.com/office/powerpoint/2010/main" val="2875739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Layout">
    <p:bg>
      <p:bgPr>
        <a:gradFill>
          <a:gsLst>
            <a:gs pos="0">
              <a:srgbClr val="556A7E"/>
            </a:gs>
            <a:gs pos="35000">
              <a:srgbClr val="556A7E"/>
            </a:gs>
            <a:gs pos="100000">
              <a:srgbClr val="333333"/>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title="&quot;&quot;">
            <a:extLst>
              <a:ext uri="{FF2B5EF4-FFF2-40B4-BE49-F238E27FC236}">
                <a16:creationId xmlns:a16="http://schemas.microsoft.com/office/drawing/2014/main" id="{DE3F76AE-A06E-4432-81ED-28CBF6FB1A98}"/>
              </a:ext>
            </a:extLst>
          </p:cNvPr>
          <p:cNvSpPr>
            <a:spLocks noGrp="1"/>
          </p:cNvSpPr>
          <p:nvPr>
            <p:ph type="title" hasCustomPrompt="1"/>
          </p:nvPr>
        </p:nvSpPr>
        <p:spPr>
          <a:xfrm>
            <a:off x="831850" y="1762297"/>
            <a:ext cx="10515600" cy="1971503"/>
          </a:xfrm>
          <a:ln w="63500">
            <a:solidFill>
              <a:schemeClr val="bg1"/>
            </a:solidFill>
          </a:ln>
        </p:spPr>
        <p:txBody>
          <a:bodyPr anchor="ctr" anchorCtr="0">
            <a:normAutofit/>
          </a:bodyPr>
          <a:lstStyle>
            <a:lvl1pPr algn="ctr">
              <a:defRPr sz="6600" b="1">
                <a:solidFill>
                  <a:schemeClr val="bg1"/>
                </a:solidFill>
                <a:latin typeface="+mn-lt"/>
              </a:defRPr>
            </a:lvl1pPr>
          </a:lstStyle>
          <a:p>
            <a:r>
              <a:rPr lang="en-US" dirty="0"/>
              <a:t>CLICK TO EDIT MASTER TITLE SLIDE	</a:t>
            </a:r>
          </a:p>
        </p:txBody>
      </p:sp>
      <p:sp>
        <p:nvSpPr>
          <p:cNvPr id="3" name="Text Placeholder 2">
            <a:extLst>
              <a:ext uri="{FF2B5EF4-FFF2-40B4-BE49-F238E27FC236}">
                <a16:creationId xmlns:a16="http://schemas.microsoft.com/office/drawing/2014/main" id="{D09E720B-E25C-49B3-978B-6706735DDA41}"/>
              </a:ext>
            </a:extLst>
          </p:cNvPr>
          <p:cNvSpPr>
            <a:spLocks noGrp="1"/>
          </p:cNvSpPr>
          <p:nvPr>
            <p:ph type="body" idx="1"/>
          </p:nvPr>
        </p:nvSpPr>
        <p:spPr>
          <a:xfrm>
            <a:off x="838200" y="3887609"/>
            <a:ext cx="10515600" cy="544878"/>
          </a:xfrm>
        </p:spPr>
        <p:txBody>
          <a:bodyPr>
            <a:normAutofit/>
          </a:bodyPr>
          <a:lstStyle>
            <a:lvl1pPr marL="0" indent="0" algn="ctr">
              <a:buNone/>
              <a:defRPr sz="32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Text Placeholder 5">
            <a:extLst>
              <a:ext uri="{FF2B5EF4-FFF2-40B4-BE49-F238E27FC236}">
                <a16:creationId xmlns:a16="http://schemas.microsoft.com/office/drawing/2014/main" id="{DBBC5130-6735-419A-B1B8-C36EA21FC405}"/>
              </a:ext>
            </a:extLst>
          </p:cNvPr>
          <p:cNvSpPr>
            <a:spLocks noGrp="1"/>
          </p:cNvSpPr>
          <p:nvPr>
            <p:ph type="body" sz="quarter" idx="10" hasCustomPrompt="1"/>
          </p:nvPr>
        </p:nvSpPr>
        <p:spPr>
          <a:xfrm>
            <a:off x="838200" y="4432300"/>
            <a:ext cx="10509250" cy="727075"/>
          </a:xfrm>
        </p:spPr>
        <p:txBody>
          <a:bodyPr>
            <a:normAutofit/>
          </a:bodyPr>
          <a:lstStyle>
            <a:lvl1pPr marL="0" indent="0" algn="ctr">
              <a:buNone/>
              <a:defRPr sz="1800" b="1">
                <a:solidFill>
                  <a:schemeClr val="bg1"/>
                </a:solidFill>
              </a:defRPr>
            </a:lvl1pPr>
          </a:lstStyle>
          <a:p>
            <a:pPr lvl="0"/>
            <a:r>
              <a:rPr lang="en-US" dirty="0"/>
              <a:t>Presenter</a:t>
            </a:r>
          </a:p>
        </p:txBody>
      </p:sp>
      <p:cxnSp>
        <p:nvCxnSpPr>
          <p:cNvPr id="10" name="Straight Connector 22" title="&quot; &quot;">
            <a:extLst>
              <a:ext uri="{FF2B5EF4-FFF2-40B4-BE49-F238E27FC236}">
                <a16:creationId xmlns:a16="http://schemas.microsoft.com/office/drawing/2014/main" id="{C518FDB4-615D-4BD8-B84D-E2866EE4D7D0}"/>
              </a:ext>
            </a:extLst>
          </p:cNvPr>
          <p:cNvCxnSpPr>
            <a:cxnSpLocks noChangeShapeType="1"/>
          </p:cNvCxnSpPr>
          <p:nvPr userDrawn="1"/>
        </p:nvCxnSpPr>
        <p:spPr bwMode="auto">
          <a:xfrm>
            <a:off x="0" y="161925"/>
            <a:ext cx="12192000" cy="0"/>
          </a:xfrm>
          <a:prstGeom prst="line">
            <a:avLst/>
          </a:prstGeom>
          <a:ln w="762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4235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a:gsLst>
            <a:gs pos="0">
              <a:srgbClr val="005CB9"/>
            </a:gs>
            <a:gs pos="35000">
              <a:srgbClr val="005CB9"/>
            </a:gs>
            <a:gs pos="100000">
              <a:srgbClr val="1F4E79"/>
            </a:gs>
          </a:gsLst>
          <a:path path="circle">
            <a:fillToRect l="50000" t="-80000" r="50000" b="180000"/>
          </a:path>
        </a:gradFill>
        <a:effectLst/>
      </p:bgPr>
    </p:bg>
    <p:spTree>
      <p:nvGrpSpPr>
        <p:cNvPr id="1" name=""/>
        <p:cNvGrpSpPr/>
        <p:nvPr/>
      </p:nvGrpSpPr>
      <p:grpSpPr>
        <a:xfrm>
          <a:off x="0" y="0"/>
          <a:ext cx="0" cy="0"/>
          <a:chOff x="0" y="0"/>
          <a:chExt cx="0" cy="0"/>
        </a:xfrm>
      </p:grpSpPr>
      <p:pic>
        <p:nvPicPr>
          <p:cNvPr id="7" name="Picture 6" title="&quot;&quot;">
            <a:extLst>
              <a:ext uri="{FF2B5EF4-FFF2-40B4-BE49-F238E27FC236}">
                <a16:creationId xmlns:a16="http://schemas.microsoft.com/office/drawing/2014/main" id="{4640CF87-8DF6-4C8B-97AA-9ABBA6BC439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9614"/>
          <a:stretch/>
        </p:blipFill>
        <p:spPr>
          <a:xfrm>
            <a:off x="1" y="6014859"/>
            <a:ext cx="12192000" cy="843141"/>
          </a:xfrm>
          <a:prstGeom prst="rect">
            <a:avLst/>
          </a:prstGeom>
          <a:ln>
            <a:noFill/>
          </a:ln>
        </p:spPr>
      </p:pic>
      <p:cxnSp>
        <p:nvCxnSpPr>
          <p:cNvPr id="8" name="Straight Connector 22" title="&quot; &quot;">
            <a:extLst>
              <a:ext uri="{FF2B5EF4-FFF2-40B4-BE49-F238E27FC236}">
                <a16:creationId xmlns:a16="http://schemas.microsoft.com/office/drawing/2014/main" id="{D13F4D1B-EF1A-49B9-B402-0B004EF26F30}"/>
              </a:ext>
            </a:extLst>
          </p:cNvPr>
          <p:cNvCxnSpPr>
            <a:cxnSpLocks noChangeShapeType="1"/>
          </p:cNvCxnSpPr>
          <p:nvPr userDrawn="1"/>
        </p:nvCxnSpPr>
        <p:spPr bwMode="auto">
          <a:xfrm>
            <a:off x="0" y="5997388"/>
            <a:ext cx="12192000"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pic>
        <p:nvPicPr>
          <p:cNvPr id="9" name="Picture 8" title="Texas Department of State Health Services logo">
            <a:extLst>
              <a:ext uri="{FF2B5EF4-FFF2-40B4-BE49-F238E27FC236}">
                <a16:creationId xmlns:a16="http://schemas.microsoft.com/office/drawing/2014/main" id="{CBA3BA64-CAE0-4BE1-AAB8-D83A5CA4B19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5622" y="5979918"/>
            <a:ext cx="3236672" cy="872853"/>
          </a:xfrm>
          <a:prstGeom prst="rect">
            <a:avLst/>
          </a:prstGeom>
        </p:spPr>
      </p:pic>
      <p:sp>
        <p:nvSpPr>
          <p:cNvPr id="2" name="Title 1">
            <a:extLst>
              <a:ext uri="{FF2B5EF4-FFF2-40B4-BE49-F238E27FC236}">
                <a16:creationId xmlns:a16="http://schemas.microsoft.com/office/drawing/2014/main" id="{DE3F76AE-A06E-4432-81ED-28CBF6FB1A98}"/>
              </a:ext>
            </a:extLst>
          </p:cNvPr>
          <p:cNvSpPr>
            <a:spLocks noGrp="1"/>
          </p:cNvSpPr>
          <p:nvPr>
            <p:ph type="title" hasCustomPrompt="1"/>
          </p:nvPr>
        </p:nvSpPr>
        <p:spPr>
          <a:xfrm>
            <a:off x="831850" y="860611"/>
            <a:ext cx="10515600" cy="2873190"/>
          </a:xfrm>
        </p:spPr>
        <p:txBody>
          <a:bodyPr anchor="b"/>
          <a:lstStyle>
            <a:lvl1pPr>
              <a:defRPr sz="6000" b="1">
                <a:solidFill>
                  <a:schemeClr val="bg1"/>
                </a:solidFill>
                <a:latin typeface="+mn-lt"/>
              </a:defRPr>
            </a:lvl1pPr>
          </a:lstStyle>
          <a:p>
            <a:r>
              <a:rPr lang="en-US" dirty="0"/>
              <a:t>CLICK TO EDIT MASTER TITLE SLIDE	</a:t>
            </a:r>
          </a:p>
        </p:txBody>
      </p:sp>
      <p:sp>
        <p:nvSpPr>
          <p:cNvPr id="3" name="Text Placeholder 2">
            <a:extLst>
              <a:ext uri="{FF2B5EF4-FFF2-40B4-BE49-F238E27FC236}">
                <a16:creationId xmlns:a16="http://schemas.microsoft.com/office/drawing/2014/main" id="{D09E720B-E25C-49B3-978B-6706735DDA41}"/>
              </a:ext>
            </a:extLst>
          </p:cNvPr>
          <p:cNvSpPr>
            <a:spLocks noGrp="1"/>
          </p:cNvSpPr>
          <p:nvPr>
            <p:ph type="body" idx="1"/>
          </p:nvPr>
        </p:nvSpPr>
        <p:spPr>
          <a:xfrm>
            <a:off x="838200" y="3887608"/>
            <a:ext cx="10515600" cy="1500187"/>
          </a:xfrm>
        </p:spPr>
        <p:txBody>
          <a:bodyPr/>
          <a:lstStyle>
            <a:lvl1pPr marL="0" indent="0">
              <a:buNone/>
              <a:defRPr sz="240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Footer Placeholder 4">
            <a:extLst>
              <a:ext uri="{FF2B5EF4-FFF2-40B4-BE49-F238E27FC236}">
                <a16:creationId xmlns:a16="http://schemas.microsoft.com/office/drawing/2014/main" id="{7D32FE2D-EC07-4B38-9F3D-0808B11B08CC}"/>
              </a:ext>
            </a:extLst>
          </p:cNvPr>
          <p:cNvSpPr>
            <a:spLocks noGrp="1"/>
          </p:cNvSpPr>
          <p:nvPr>
            <p:ph type="ftr" sz="quarter" idx="11"/>
          </p:nvPr>
        </p:nvSpPr>
        <p:spPr>
          <a:xfrm>
            <a:off x="7896225" y="6288648"/>
            <a:ext cx="4114800" cy="365125"/>
          </a:xfrm>
        </p:spPr>
        <p:txBody>
          <a:bodyPr anchor="b" anchorCtr="1"/>
          <a:lstStyle>
            <a:lvl1pPr>
              <a:defRPr sz="1800">
                <a:solidFill>
                  <a:schemeClr val="bg1"/>
                </a:solidFill>
              </a:defRPr>
            </a:lvl1pPr>
          </a:lstStyle>
          <a:p>
            <a:r>
              <a:rPr lang="en-US" dirty="0"/>
              <a:t>Presentation Title</a:t>
            </a:r>
          </a:p>
        </p:txBody>
      </p:sp>
    </p:spTree>
    <p:extLst>
      <p:ext uri="{BB962C8B-B14F-4D97-AF65-F5344CB8AC3E}">
        <p14:creationId xmlns:p14="http://schemas.microsoft.com/office/powerpoint/2010/main" val="3682944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SHS Logo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30FFC8C-FFA4-4B32-A71B-6DF399E1577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7369" b="8164"/>
          <a:stretch/>
        </p:blipFill>
        <p:spPr>
          <a:xfrm>
            <a:off x="0" y="0"/>
            <a:ext cx="12192000" cy="6858000"/>
          </a:xfrm>
          <a:prstGeom prst="rect">
            <a:avLst/>
          </a:prstGeom>
          <a:ln>
            <a:noFill/>
          </a:ln>
        </p:spPr>
      </p:pic>
      <p:cxnSp>
        <p:nvCxnSpPr>
          <p:cNvPr id="8" name="Straight Connector 22" title="&quot; &quot;">
            <a:extLst>
              <a:ext uri="{FF2B5EF4-FFF2-40B4-BE49-F238E27FC236}">
                <a16:creationId xmlns:a16="http://schemas.microsoft.com/office/drawing/2014/main" id="{B0F96CC1-470A-4CE3-9A55-CB49B5FCDE62}"/>
              </a:ext>
            </a:extLst>
          </p:cNvPr>
          <p:cNvCxnSpPr>
            <a:cxnSpLocks noChangeShapeType="1"/>
          </p:cNvCxnSpPr>
          <p:nvPr userDrawn="1"/>
        </p:nvCxnSpPr>
        <p:spPr bwMode="auto">
          <a:xfrm>
            <a:off x="0" y="171256"/>
            <a:ext cx="12192000" cy="0"/>
          </a:xfrm>
          <a:prstGeom prst="line">
            <a:avLst/>
          </a:prstGeom>
          <a:ln w="762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pic>
        <p:nvPicPr>
          <p:cNvPr id="10" name="Picture 9" title="Texas Department of State Health Services logo">
            <a:extLst>
              <a:ext uri="{FF2B5EF4-FFF2-40B4-BE49-F238E27FC236}">
                <a16:creationId xmlns:a16="http://schemas.microsoft.com/office/drawing/2014/main" id="{A2B8BECE-B9F2-4BF8-901C-9069CB22B8A5}"/>
              </a:ext>
            </a:extLst>
          </p:cNvPr>
          <p:cNvPicPr>
            <a:picLocks noChangeAspect="1"/>
          </p:cNvPicPr>
          <p:nvPr userDrawn="1"/>
        </p:nvPicPr>
        <p:blipFill>
          <a:blip r:embed="rId3"/>
          <a:stretch>
            <a:fillRect/>
          </a:stretch>
        </p:blipFill>
        <p:spPr>
          <a:xfrm>
            <a:off x="1151715" y="2096908"/>
            <a:ext cx="9888569" cy="2664183"/>
          </a:xfrm>
          <a:prstGeom prst="rect">
            <a:avLst/>
          </a:prstGeom>
        </p:spPr>
      </p:pic>
    </p:spTree>
    <p:extLst>
      <p:ext uri="{BB962C8B-B14F-4D97-AF65-F5344CB8AC3E}">
        <p14:creationId xmlns:p14="http://schemas.microsoft.com/office/powerpoint/2010/main" val="1614926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amp;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ABD5-C31F-46EC-9CD3-DED924A08517}"/>
              </a:ext>
            </a:extLst>
          </p:cNvPr>
          <p:cNvSpPr>
            <a:spLocks noGrp="1"/>
          </p:cNvSpPr>
          <p:nvPr>
            <p:ph type="title"/>
          </p:nvPr>
        </p:nvSpPr>
        <p:spPr>
          <a:xfrm>
            <a:off x="838200" y="365125"/>
            <a:ext cx="5181600" cy="1108807"/>
          </a:xfrm>
        </p:spPr>
        <p:txBody>
          <a:bodyPr/>
          <a:lstStyle>
            <a:lvl1pPr>
              <a:defRPr b="1">
                <a:solidFill>
                  <a:srgbClr val="003087"/>
                </a:solidFill>
                <a:latin typeface="+mn-lt"/>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B133A63-C708-47BD-ACF4-8B6CB2BD3D06}"/>
              </a:ext>
            </a:extLst>
          </p:cNvPr>
          <p:cNvSpPr>
            <a:spLocks noGrp="1"/>
          </p:cNvSpPr>
          <p:nvPr>
            <p:ph type="subTitle" idx="13"/>
          </p:nvPr>
        </p:nvSpPr>
        <p:spPr>
          <a:xfrm>
            <a:off x="838200" y="1473932"/>
            <a:ext cx="5181600" cy="408005"/>
          </a:xfrm>
        </p:spPr>
        <p:txBody>
          <a:bodyPr/>
          <a:lstStyle>
            <a:lvl1pPr marL="0" indent="0" algn="l">
              <a:buNone/>
              <a:defRPr sz="2400" b="1">
                <a:solidFill>
                  <a:srgbClr val="3F576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 name="Content Placeholder 2">
            <a:extLst>
              <a:ext uri="{FF2B5EF4-FFF2-40B4-BE49-F238E27FC236}">
                <a16:creationId xmlns:a16="http://schemas.microsoft.com/office/drawing/2014/main" id="{C9FC7437-CEE2-4D3D-ABFF-BA414C9612E1}"/>
              </a:ext>
            </a:extLst>
          </p:cNvPr>
          <p:cNvSpPr>
            <a:spLocks noGrp="1"/>
          </p:cNvSpPr>
          <p:nvPr>
            <p:ph sz="half" idx="1"/>
          </p:nvPr>
        </p:nvSpPr>
        <p:spPr>
          <a:xfrm>
            <a:off x="838200" y="2202023"/>
            <a:ext cx="5181600" cy="39749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Picture Placeholder 16">
            <a:extLst>
              <a:ext uri="{FF2B5EF4-FFF2-40B4-BE49-F238E27FC236}">
                <a16:creationId xmlns:a16="http://schemas.microsoft.com/office/drawing/2014/main" id="{F01F10DD-B56D-4580-8ED0-FA1631DEED4F}"/>
              </a:ext>
            </a:extLst>
          </p:cNvPr>
          <p:cNvSpPr>
            <a:spLocks noGrp="1"/>
          </p:cNvSpPr>
          <p:nvPr>
            <p:ph type="pic" sz="quarter" idx="14"/>
          </p:nvPr>
        </p:nvSpPr>
        <p:spPr>
          <a:xfrm>
            <a:off x="6229350" y="0"/>
            <a:ext cx="5962650" cy="6626578"/>
          </a:xfrm>
        </p:spPr>
        <p:txBody>
          <a:bodyPr/>
          <a:lstStyle/>
          <a:p>
            <a:r>
              <a:rPr lang="en-US"/>
              <a:t>Click icon to add picture</a:t>
            </a:r>
          </a:p>
        </p:txBody>
      </p:sp>
      <p:sp>
        <p:nvSpPr>
          <p:cNvPr id="11" name="Pentagon 9">
            <a:extLst>
              <a:ext uri="{FF2B5EF4-FFF2-40B4-BE49-F238E27FC236}">
                <a16:creationId xmlns:a16="http://schemas.microsoft.com/office/drawing/2014/main" id="{074A4DD4-1876-4878-9EFC-2A372FE3E4E6}"/>
              </a:ext>
            </a:extLst>
          </p:cNvPr>
          <p:cNvSpPr/>
          <p:nvPr userDrawn="1"/>
        </p:nvSpPr>
        <p:spPr>
          <a:xfrm>
            <a:off x="0" y="1881937"/>
            <a:ext cx="6229350"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Tree>
    <p:extLst>
      <p:ext uri="{BB962C8B-B14F-4D97-AF65-F5344CB8AC3E}">
        <p14:creationId xmlns:p14="http://schemas.microsoft.com/office/powerpoint/2010/main" val="3603463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nd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ABD5-C31F-46EC-9CD3-DED924A08517}"/>
              </a:ext>
            </a:extLst>
          </p:cNvPr>
          <p:cNvSpPr>
            <a:spLocks noGrp="1"/>
          </p:cNvSpPr>
          <p:nvPr>
            <p:ph type="title"/>
          </p:nvPr>
        </p:nvSpPr>
        <p:spPr>
          <a:xfrm>
            <a:off x="838200" y="365125"/>
            <a:ext cx="5181600" cy="1108807"/>
          </a:xfrm>
        </p:spPr>
        <p:txBody>
          <a:bodyPr/>
          <a:lstStyle>
            <a:lvl1pPr>
              <a:defRPr b="1">
                <a:solidFill>
                  <a:srgbClr val="003087"/>
                </a:solidFill>
                <a:latin typeface="+mn-lt"/>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B133A63-C708-47BD-ACF4-8B6CB2BD3D06}"/>
              </a:ext>
            </a:extLst>
          </p:cNvPr>
          <p:cNvSpPr>
            <a:spLocks noGrp="1"/>
          </p:cNvSpPr>
          <p:nvPr>
            <p:ph type="subTitle" idx="13"/>
          </p:nvPr>
        </p:nvSpPr>
        <p:spPr>
          <a:xfrm>
            <a:off x="838200" y="1473932"/>
            <a:ext cx="5181600" cy="408005"/>
          </a:xfrm>
        </p:spPr>
        <p:txBody>
          <a:bodyPr/>
          <a:lstStyle>
            <a:lvl1pPr marL="0" indent="0" algn="l">
              <a:buNone/>
              <a:defRPr sz="2400" b="1">
                <a:solidFill>
                  <a:srgbClr val="3F576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 name="Content Placeholder 2">
            <a:extLst>
              <a:ext uri="{FF2B5EF4-FFF2-40B4-BE49-F238E27FC236}">
                <a16:creationId xmlns:a16="http://schemas.microsoft.com/office/drawing/2014/main" id="{C9FC7437-CEE2-4D3D-ABFF-BA414C9612E1}"/>
              </a:ext>
            </a:extLst>
          </p:cNvPr>
          <p:cNvSpPr>
            <a:spLocks noGrp="1"/>
          </p:cNvSpPr>
          <p:nvPr>
            <p:ph sz="half" idx="1"/>
          </p:nvPr>
        </p:nvSpPr>
        <p:spPr>
          <a:xfrm>
            <a:off x="838200" y="2202023"/>
            <a:ext cx="5181600" cy="39749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hart Placeholder 4">
            <a:extLst>
              <a:ext uri="{FF2B5EF4-FFF2-40B4-BE49-F238E27FC236}">
                <a16:creationId xmlns:a16="http://schemas.microsoft.com/office/drawing/2014/main" id="{988DF98B-20B8-4A8B-B42A-3A01690B356B}"/>
              </a:ext>
            </a:extLst>
          </p:cNvPr>
          <p:cNvSpPr>
            <a:spLocks noGrp="1"/>
          </p:cNvSpPr>
          <p:nvPr>
            <p:ph type="chart" sz="quarter" idx="14"/>
          </p:nvPr>
        </p:nvSpPr>
        <p:spPr>
          <a:xfrm>
            <a:off x="6181725" y="365125"/>
            <a:ext cx="5781675" cy="5811838"/>
          </a:xfrm>
        </p:spPr>
        <p:txBody>
          <a:bodyPr/>
          <a:lstStyle/>
          <a:p>
            <a:r>
              <a:rPr lang="en-US"/>
              <a:t>Click icon to add chart</a:t>
            </a:r>
            <a:endParaRPr lang="en-US" dirty="0"/>
          </a:p>
        </p:txBody>
      </p:sp>
      <p:sp>
        <p:nvSpPr>
          <p:cNvPr id="11" name="Pentagon 9">
            <a:extLst>
              <a:ext uri="{FF2B5EF4-FFF2-40B4-BE49-F238E27FC236}">
                <a16:creationId xmlns:a16="http://schemas.microsoft.com/office/drawing/2014/main" id="{074A4DD4-1876-4878-9EFC-2A372FE3E4E6}"/>
              </a:ext>
            </a:extLst>
          </p:cNvPr>
          <p:cNvSpPr/>
          <p:nvPr userDrawn="1"/>
        </p:nvSpPr>
        <p:spPr>
          <a:xfrm>
            <a:off x="0" y="1881937"/>
            <a:ext cx="6181725"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Tree>
    <p:extLst>
      <p:ext uri="{BB962C8B-B14F-4D97-AF65-F5344CB8AC3E}">
        <p14:creationId xmlns:p14="http://schemas.microsoft.com/office/powerpoint/2010/main" val="2222234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and Smart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ABD5-C31F-46EC-9CD3-DED924A08517}"/>
              </a:ext>
            </a:extLst>
          </p:cNvPr>
          <p:cNvSpPr>
            <a:spLocks noGrp="1"/>
          </p:cNvSpPr>
          <p:nvPr>
            <p:ph type="title"/>
          </p:nvPr>
        </p:nvSpPr>
        <p:spPr>
          <a:xfrm>
            <a:off x="838200" y="365125"/>
            <a:ext cx="5181600" cy="1108807"/>
          </a:xfrm>
        </p:spPr>
        <p:txBody>
          <a:bodyPr/>
          <a:lstStyle>
            <a:lvl1pPr>
              <a:defRPr b="1">
                <a:solidFill>
                  <a:srgbClr val="003087"/>
                </a:solidFill>
                <a:latin typeface="+mn-lt"/>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B133A63-C708-47BD-ACF4-8B6CB2BD3D06}"/>
              </a:ext>
            </a:extLst>
          </p:cNvPr>
          <p:cNvSpPr>
            <a:spLocks noGrp="1"/>
          </p:cNvSpPr>
          <p:nvPr>
            <p:ph type="subTitle" idx="13"/>
          </p:nvPr>
        </p:nvSpPr>
        <p:spPr>
          <a:xfrm>
            <a:off x="838200" y="1473932"/>
            <a:ext cx="5181600" cy="408005"/>
          </a:xfrm>
        </p:spPr>
        <p:txBody>
          <a:bodyPr/>
          <a:lstStyle>
            <a:lvl1pPr marL="0" indent="0" algn="l">
              <a:buNone/>
              <a:defRPr sz="2400" b="1">
                <a:solidFill>
                  <a:srgbClr val="3F576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 name="Content Placeholder 2">
            <a:extLst>
              <a:ext uri="{FF2B5EF4-FFF2-40B4-BE49-F238E27FC236}">
                <a16:creationId xmlns:a16="http://schemas.microsoft.com/office/drawing/2014/main" id="{C9FC7437-CEE2-4D3D-ABFF-BA414C9612E1}"/>
              </a:ext>
            </a:extLst>
          </p:cNvPr>
          <p:cNvSpPr>
            <a:spLocks noGrp="1"/>
          </p:cNvSpPr>
          <p:nvPr>
            <p:ph sz="half" idx="1"/>
          </p:nvPr>
        </p:nvSpPr>
        <p:spPr>
          <a:xfrm>
            <a:off x="838200" y="2202023"/>
            <a:ext cx="5181600" cy="39749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martArt Placeholder 5">
            <a:extLst>
              <a:ext uri="{FF2B5EF4-FFF2-40B4-BE49-F238E27FC236}">
                <a16:creationId xmlns:a16="http://schemas.microsoft.com/office/drawing/2014/main" id="{93B84CD7-E3DE-4EAD-B020-8FA723115259}"/>
              </a:ext>
            </a:extLst>
          </p:cNvPr>
          <p:cNvSpPr>
            <a:spLocks noGrp="1"/>
          </p:cNvSpPr>
          <p:nvPr>
            <p:ph type="dgm" sz="quarter" idx="14"/>
          </p:nvPr>
        </p:nvSpPr>
        <p:spPr>
          <a:xfrm>
            <a:off x="6191250" y="365124"/>
            <a:ext cx="5899150" cy="5811837"/>
          </a:xfrm>
        </p:spPr>
        <p:txBody>
          <a:bodyPr/>
          <a:lstStyle/>
          <a:p>
            <a:r>
              <a:rPr lang="en-US"/>
              <a:t>Click icon to add SmartArt graphic</a:t>
            </a:r>
          </a:p>
        </p:txBody>
      </p:sp>
      <p:sp>
        <p:nvSpPr>
          <p:cNvPr id="11" name="Pentagon 9" title="&quot;&quot;">
            <a:extLst>
              <a:ext uri="{FF2B5EF4-FFF2-40B4-BE49-F238E27FC236}">
                <a16:creationId xmlns:a16="http://schemas.microsoft.com/office/drawing/2014/main" id="{074A4DD4-1876-4878-9EFC-2A372FE3E4E6}"/>
              </a:ext>
            </a:extLst>
          </p:cNvPr>
          <p:cNvSpPr/>
          <p:nvPr userDrawn="1"/>
        </p:nvSpPr>
        <p:spPr>
          <a:xfrm>
            <a:off x="0" y="1881937"/>
            <a:ext cx="6191250"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Tree>
    <p:extLst>
      <p:ext uri="{BB962C8B-B14F-4D97-AF65-F5344CB8AC3E}">
        <p14:creationId xmlns:p14="http://schemas.microsoft.com/office/powerpoint/2010/main" val="4098674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Title Placeholder 1">
            <a:extLst>
              <a:ext uri="{FF2B5EF4-FFF2-40B4-BE49-F238E27FC236}">
                <a16:creationId xmlns:a16="http://schemas.microsoft.com/office/drawing/2014/main" id="{71F0F69E-33C8-46AD-AFE8-E682F31FDB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DB042E3-8A59-4CF8-BACD-284F3D6047A3}"/>
              </a:ext>
            </a:extLst>
          </p:cNvPr>
          <p:cNvSpPr>
            <a:spLocks noGrp="1"/>
          </p:cNvSpPr>
          <p:nvPr>
            <p:ph type="body" idx="1" hasCustomPrompt="1"/>
          </p:nvPr>
        </p:nvSpPr>
        <p:spPr>
          <a:xfrm>
            <a:off x="839788" y="1681163"/>
            <a:ext cx="5157787" cy="823912"/>
          </a:xfrm>
        </p:spPr>
        <p:txBody>
          <a:bodyPr anchor="b"/>
          <a:lstStyle>
            <a:lvl1pPr marL="0" indent="0">
              <a:buNone/>
              <a:defRPr sz="2400" b="1">
                <a:solidFill>
                  <a:srgbClr val="3F5763"/>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dirty="0"/>
              <a:t>Click to edit Master subtitle style</a:t>
            </a:r>
          </a:p>
        </p:txBody>
      </p:sp>
      <p:sp>
        <p:nvSpPr>
          <p:cNvPr id="4" name="Content Placeholder 3">
            <a:extLst>
              <a:ext uri="{FF2B5EF4-FFF2-40B4-BE49-F238E27FC236}">
                <a16:creationId xmlns:a16="http://schemas.microsoft.com/office/drawing/2014/main" id="{43085664-0946-473B-868A-BEEF5B70497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17778-023B-49CB-BE94-DEB9D1F32C95}"/>
              </a:ext>
            </a:extLst>
          </p:cNvPr>
          <p:cNvSpPr>
            <a:spLocks noGrp="1"/>
          </p:cNvSpPr>
          <p:nvPr>
            <p:ph type="body" sz="quarter" idx="3" hasCustomPrompt="1"/>
          </p:nvPr>
        </p:nvSpPr>
        <p:spPr>
          <a:xfrm>
            <a:off x="6172200" y="1681163"/>
            <a:ext cx="5183188" cy="823912"/>
          </a:xfrm>
        </p:spPr>
        <p:txBody>
          <a:bodyPr anchor="b"/>
          <a:lstStyle>
            <a:lvl1pPr marL="0" indent="0">
              <a:buNone/>
              <a:defRPr sz="2400" b="1">
                <a:solidFill>
                  <a:srgbClr val="3F5763"/>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dirty="0"/>
              <a:t>Click to edit Master subtitle style</a:t>
            </a:r>
          </a:p>
        </p:txBody>
      </p:sp>
      <p:sp>
        <p:nvSpPr>
          <p:cNvPr id="6" name="Content Placeholder 5">
            <a:extLst>
              <a:ext uri="{FF2B5EF4-FFF2-40B4-BE49-F238E27FC236}">
                <a16:creationId xmlns:a16="http://schemas.microsoft.com/office/drawing/2014/main" id="{D22EBC45-D549-45B7-9284-C4D9BD44FB7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FD8CA6-BCA5-4C41-AE0B-6F8E3F3EF031}"/>
              </a:ext>
            </a:extLst>
          </p:cNvPr>
          <p:cNvSpPr>
            <a:spLocks noGrp="1"/>
          </p:cNvSpPr>
          <p:nvPr>
            <p:ph type="dt" sz="half" idx="10"/>
          </p:nvPr>
        </p:nvSpPr>
        <p:spPr/>
        <p:txBody>
          <a:bodyPr/>
          <a:lstStyle/>
          <a:p>
            <a:fld id="{DE9FCCAD-7EC3-41F9-AF25-DBEBDFD2D03C}" type="datetimeFigureOut">
              <a:rPr lang="en-US" smtClean="0"/>
              <a:t>8/26/2026</a:t>
            </a:fld>
            <a:endParaRPr lang="en-US"/>
          </a:p>
        </p:txBody>
      </p:sp>
      <p:sp>
        <p:nvSpPr>
          <p:cNvPr id="8" name="Footer Placeholder 7">
            <a:extLst>
              <a:ext uri="{FF2B5EF4-FFF2-40B4-BE49-F238E27FC236}">
                <a16:creationId xmlns:a16="http://schemas.microsoft.com/office/drawing/2014/main" id="{0805082F-CA85-447C-980B-AF8AD0CF45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9554CB-67B2-405D-AA12-5203EF6BE27B}"/>
              </a:ext>
            </a:extLst>
          </p:cNvPr>
          <p:cNvSpPr>
            <a:spLocks noGrp="1"/>
          </p:cNvSpPr>
          <p:nvPr>
            <p:ph type="sldNum" sz="quarter" idx="12"/>
          </p:nvPr>
        </p:nvSpPr>
        <p:spPr/>
        <p:txBody>
          <a:bodyPr/>
          <a:lstStyle/>
          <a:p>
            <a:fld id="{2AF131E7-C65A-4205-BD59-AD27FEB0E13B}" type="slidenum">
              <a:rPr lang="en-US" smtClean="0"/>
              <a:t>‹#›</a:t>
            </a:fld>
            <a:endParaRPr lang="en-US"/>
          </a:p>
        </p:txBody>
      </p:sp>
      <p:sp>
        <p:nvSpPr>
          <p:cNvPr id="10" name="Pentagon 9" title="&quot;&quot;">
            <a:extLst>
              <a:ext uri="{FF2B5EF4-FFF2-40B4-BE49-F238E27FC236}">
                <a16:creationId xmlns:a16="http://schemas.microsoft.com/office/drawing/2014/main" id="{227EE276-2340-47AD-808D-8111F32104A8}"/>
              </a:ext>
            </a:extLst>
          </p:cNvPr>
          <p:cNvSpPr/>
          <p:nvPr userDrawn="1"/>
        </p:nvSpPr>
        <p:spPr>
          <a:xfrm>
            <a:off x="0" y="1633333"/>
            <a:ext cx="6581872"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Tree>
    <p:extLst>
      <p:ext uri="{BB962C8B-B14F-4D97-AF65-F5344CB8AC3E}">
        <p14:creationId xmlns:p14="http://schemas.microsoft.com/office/powerpoint/2010/main" val="1517888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11" name="Title Placeholder 1">
            <a:extLst>
              <a:ext uri="{FF2B5EF4-FFF2-40B4-BE49-F238E27FC236}">
                <a16:creationId xmlns:a16="http://schemas.microsoft.com/office/drawing/2014/main" id="{71F0F69E-33C8-46AD-AFE8-E682F31FDB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7" name="Date Placeholder 6">
            <a:extLst>
              <a:ext uri="{FF2B5EF4-FFF2-40B4-BE49-F238E27FC236}">
                <a16:creationId xmlns:a16="http://schemas.microsoft.com/office/drawing/2014/main" id="{D6FD8CA6-BCA5-4C41-AE0B-6F8E3F3EF031}"/>
              </a:ext>
            </a:extLst>
          </p:cNvPr>
          <p:cNvSpPr>
            <a:spLocks noGrp="1"/>
          </p:cNvSpPr>
          <p:nvPr>
            <p:ph type="dt" sz="half" idx="10"/>
          </p:nvPr>
        </p:nvSpPr>
        <p:spPr/>
        <p:txBody>
          <a:bodyPr/>
          <a:lstStyle/>
          <a:p>
            <a:fld id="{DE9FCCAD-7EC3-41F9-AF25-DBEBDFD2D03C}" type="datetimeFigureOut">
              <a:rPr lang="en-US" smtClean="0"/>
              <a:t>8/26/2026</a:t>
            </a:fld>
            <a:endParaRPr lang="en-US"/>
          </a:p>
        </p:txBody>
      </p:sp>
      <p:sp>
        <p:nvSpPr>
          <p:cNvPr id="8" name="Footer Placeholder 7">
            <a:extLst>
              <a:ext uri="{FF2B5EF4-FFF2-40B4-BE49-F238E27FC236}">
                <a16:creationId xmlns:a16="http://schemas.microsoft.com/office/drawing/2014/main" id="{0805082F-CA85-447C-980B-AF8AD0CF45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9554CB-67B2-405D-AA12-5203EF6BE27B}"/>
              </a:ext>
            </a:extLst>
          </p:cNvPr>
          <p:cNvSpPr>
            <a:spLocks noGrp="1"/>
          </p:cNvSpPr>
          <p:nvPr>
            <p:ph type="sldNum" sz="quarter" idx="12"/>
          </p:nvPr>
        </p:nvSpPr>
        <p:spPr/>
        <p:txBody>
          <a:bodyPr/>
          <a:lstStyle/>
          <a:p>
            <a:fld id="{2AF131E7-C65A-4205-BD59-AD27FEB0E13B}" type="slidenum">
              <a:rPr lang="en-US" smtClean="0"/>
              <a:t>‹#›</a:t>
            </a:fld>
            <a:endParaRPr lang="en-US"/>
          </a:p>
        </p:txBody>
      </p:sp>
      <p:sp>
        <p:nvSpPr>
          <p:cNvPr id="10" name="Pentagon 9" title="&quot;&quot;">
            <a:extLst>
              <a:ext uri="{FF2B5EF4-FFF2-40B4-BE49-F238E27FC236}">
                <a16:creationId xmlns:a16="http://schemas.microsoft.com/office/drawing/2014/main" id="{227EE276-2340-47AD-808D-8111F32104A8}"/>
              </a:ext>
            </a:extLst>
          </p:cNvPr>
          <p:cNvSpPr/>
          <p:nvPr userDrawn="1"/>
        </p:nvSpPr>
        <p:spPr>
          <a:xfrm>
            <a:off x="0" y="1633333"/>
            <a:ext cx="6581872"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
        <p:nvSpPr>
          <p:cNvPr id="12" name="Table Placeholder 11">
            <a:extLst>
              <a:ext uri="{FF2B5EF4-FFF2-40B4-BE49-F238E27FC236}">
                <a16:creationId xmlns:a16="http://schemas.microsoft.com/office/drawing/2014/main" id="{AE97D9D6-D5E6-4AB6-931A-C7DAD67FF1B1}"/>
              </a:ext>
            </a:extLst>
          </p:cNvPr>
          <p:cNvSpPr>
            <a:spLocks noGrp="1"/>
          </p:cNvSpPr>
          <p:nvPr>
            <p:ph type="tbl" sz="quarter" idx="13"/>
          </p:nvPr>
        </p:nvSpPr>
        <p:spPr>
          <a:xfrm>
            <a:off x="838201" y="1982479"/>
            <a:ext cx="10515599" cy="4165423"/>
          </a:xfrm>
        </p:spPr>
        <p:txBody>
          <a:bodyPr/>
          <a:lstStyle/>
          <a:p>
            <a:r>
              <a:rPr lang="en-US"/>
              <a:t>Click icon to add table</a:t>
            </a:r>
          </a:p>
        </p:txBody>
      </p:sp>
    </p:spTree>
    <p:extLst>
      <p:ext uri="{BB962C8B-B14F-4D97-AF65-F5344CB8AC3E}">
        <p14:creationId xmlns:p14="http://schemas.microsoft.com/office/powerpoint/2010/main" val="2564615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E5682-FAE2-42A3-AF81-49944D0B838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547DC5-63BB-42E8-BDA7-AA9FEFE752EA}"/>
              </a:ext>
            </a:extLst>
          </p:cNvPr>
          <p:cNvSpPr>
            <a:spLocks noGrp="1"/>
          </p:cNvSpPr>
          <p:nvPr>
            <p:ph type="dt" sz="half" idx="10"/>
          </p:nvPr>
        </p:nvSpPr>
        <p:spPr/>
        <p:txBody>
          <a:bodyPr/>
          <a:lstStyle/>
          <a:p>
            <a:fld id="{DE9FCCAD-7EC3-41F9-AF25-DBEBDFD2D03C}" type="datetimeFigureOut">
              <a:rPr lang="en-US" smtClean="0"/>
              <a:t>8/26/2026</a:t>
            </a:fld>
            <a:endParaRPr lang="en-US"/>
          </a:p>
        </p:txBody>
      </p:sp>
      <p:sp>
        <p:nvSpPr>
          <p:cNvPr id="4" name="Footer Placeholder 3">
            <a:extLst>
              <a:ext uri="{FF2B5EF4-FFF2-40B4-BE49-F238E27FC236}">
                <a16:creationId xmlns:a16="http://schemas.microsoft.com/office/drawing/2014/main" id="{B07C0EFE-8E38-48E6-9C30-91250D0891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B0EF709-0170-4F0E-8BA7-0BCC93770675}"/>
              </a:ext>
            </a:extLst>
          </p:cNvPr>
          <p:cNvSpPr>
            <a:spLocks noGrp="1"/>
          </p:cNvSpPr>
          <p:nvPr>
            <p:ph type="sldNum" sz="quarter" idx="12"/>
          </p:nvPr>
        </p:nvSpPr>
        <p:spPr/>
        <p:txBody>
          <a:bodyPr/>
          <a:lstStyle/>
          <a:p>
            <a:fld id="{2AF131E7-C65A-4205-BD59-AD27FEB0E13B}" type="slidenum">
              <a:rPr lang="en-US" smtClean="0"/>
              <a:t>‹#›</a:t>
            </a:fld>
            <a:endParaRPr lang="en-US"/>
          </a:p>
        </p:txBody>
      </p:sp>
    </p:spTree>
    <p:extLst>
      <p:ext uri="{BB962C8B-B14F-4D97-AF65-F5344CB8AC3E}">
        <p14:creationId xmlns:p14="http://schemas.microsoft.com/office/powerpoint/2010/main" val="234626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No Titl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0D682CF4-D412-4779-B721-D677D66C32C5}"/>
              </a:ext>
            </a:extLst>
          </p:cNvPr>
          <p:cNvSpPr>
            <a:spLocks noGrp="1"/>
          </p:cNvSpPr>
          <p:nvPr>
            <p:ph type="sldNum" sz="quarter" idx="12"/>
          </p:nvPr>
        </p:nvSpPr>
        <p:spPr/>
        <p:txBody>
          <a:bodyPr/>
          <a:lstStyle/>
          <a:p>
            <a:fld id="{2AF131E7-C65A-4205-BD59-AD27FEB0E13B}" type="slidenum">
              <a:rPr lang="en-US" smtClean="0"/>
              <a:t>‹#›</a:t>
            </a:fld>
            <a:endParaRPr lang="en-US"/>
          </a:p>
        </p:txBody>
      </p:sp>
      <p:sp>
        <p:nvSpPr>
          <p:cNvPr id="7" name="Content Placeholder 6">
            <a:extLst>
              <a:ext uri="{FF2B5EF4-FFF2-40B4-BE49-F238E27FC236}">
                <a16:creationId xmlns:a16="http://schemas.microsoft.com/office/drawing/2014/main" id="{F3E62DF9-FC82-4F23-899A-C9F89F882958}"/>
              </a:ext>
            </a:extLst>
          </p:cNvPr>
          <p:cNvSpPr>
            <a:spLocks noGrp="1"/>
          </p:cNvSpPr>
          <p:nvPr>
            <p:ph sz="quarter" idx="13"/>
          </p:nvPr>
        </p:nvSpPr>
        <p:spPr>
          <a:xfrm>
            <a:off x="666750" y="742950"/>
            <a:ext cx="10858500" cy="53721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22" title="&quot; &quot;">
            <a:extLst>
              <a:ext uri="{FF2B5EF4-FFF2-40B4-BE49-F238E27FC236}">
                <a16:creationId xmlns:a16="http://schemas.microsoft.com/office/drawing/2014/main" id="{F70E1DB0-FA35-4359-A511-0FFBC260B0CF}"/>
              </a:ext>
            </a:extLst>
          </p:cNvPr>
          <p:cNvCxnSpPr>
            <a:cxnSpLocks noChangeShapeType="1"/>
          </p:cNvCxnSpPr>
          <p:nvPr userDrawn="1"/>
        </p:nvCxnSpPr>
        <p:spPr bwMode="auto">
          <a:xfrm>
            <a:off x="0" y="161925"/>
            <a:ext cx="12192000" cy="0"/>
          </a:xfrm>
          <a:prstGeom prst="line">
            <a:avLst/>
          </a:prstGeom>
          <a:ln w="762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8328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E3493D-3AC6-45EE-B19D-FE79522375D9}"/>
              </a:ext>
            </a:extLst>
          </p:cNvPr>
          <p:cNvSpPr>
            <a:spLocks noGrp="1"/>
          </p:cNvSpPr>
          <p:nvPr>
            <p:ph type="dt" sz="half" idx="10"/>
          </p:nvPr>
        </p:nvSpPr>
        <p:spPr/>
        <p:txBody>
          <a:bodyPr/>
          <a:lstStyle/>
          <a:p>
            <a:fld id="{DE9FCCAD-7EC3-41F9-AF25-DBEBDFD2D03C}" type="datetimeFigureOut">
              <a:rPr lang="en-US" smtClean="0"/>
              <a:t>8/26/2026</a:t>
            </a:fld>
            <a:endParaRPr lang="en-US"/>
          </a:p>
        </p:txBody>
      </p:sp>
      <p:sp>
        <p:nvSpPr>
          <p:cNvPr id="3" name="Footer Placeholder 2">
            <a:extLst>
              <a:ext uri="{FF2B5EF4-FFF2-40B4-BE49-F238E27FC236}">
                <a16:creationId xmlns:a16="http://schemas.microsoft.com/office/drawing/2014/main" id="{662C2881-EB4F-4F07-A241-DA76ABA6074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132DF5A-775D-4FC2-9C23-B06497E48DCB}"/>
              </a:ext>
            </a:extLst>
          </p:cNvPr>
          <p:cNvSpPr>
            <a:spLocks noGrp="1"/>
          </p:cNvSpPr>
          <p:nvPr>
            <p:ph type="sldNum" sz="quarter" idx="12"/>
          </p:nvPr>
        </p:nvSpPr>
        <p:spPr/>
        <p:txBody>
          <a:bodyPr/>
          <a:lstStyle/>
          <a:p>
            <a:fld id="{2AF131E7-C65A-4205-BD59-AD27FEB0E13B}" type="slidenum">
              <a:rPr lang="en-US" smtClean="0"/>
              <a:t>‹#›</a:t>
            </a:fld>
            <a:endParaRPr lang="en-US"/>
          </a:p>
        </p:txBody>
      </p:sp>
    </p:spTree>
    <p:extLst>
      <p:ext uri="{BB962C8B-B14F-4D97-AF65-F5344CB8AC3E}">
        <p14:creationId xmlns:p14="http://schemas.microsoft.com/office/powerpoint/2010/main" val="2700580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rgbClr val="F2F2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FAC3F-E8C3-47D6-9C29-15820A7AE7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C4D5C3B-0D78-4F4C-9165-AB9D4B0FCC8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CBE6E-823D-4EB4-82C4-38F5D4B08BED}"/>
              </a:ext>
            </a:extLst>
          </p:cNvPr>
          <p:cNvSpPr>
            <a:spLocks noGrp="1"/>
          </p:cNvSpPr>
          <p:nvPr>
            <p:ph type="dt" sz="half" idx="10"/>
          </p:nvPr>
        </p:nvSpPr>
        <p:spPr/>
        <p:txBody>
          <a:bodyPr/>
          <a:lstStyle/>
          <a:p>
            <a:fld id="{DE9FCCAD-7EC3-41F9-AF25-DBEBDFD2D03C}" type="datetimeFigureOut">
              <a:rPr lang="en-US" smtClean="0"/>
              <a:t>8/26/2026</a:t>
            </a:fld>
            <a:endParaRPr lang="en-US"/>
          </a:p>
        </p:txBody>
      </p:sp>
      <p:sp>
        <p:nvSpPr>
          <p:cNvPr id="5" name="Footer Placeholder 4">
            <a:extLst>
              <a:ext uri="{FF2B5EF4-FFF2-40B4-BE49-F238E27FC236}">
                <a16:creationId xmlns:a16="http://schemas.microsoft.com/office/drawing/2014/main" id="{D7253706-2B1F-4D77-B1DA-92FFBBA74F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5A7F56-5FD6-4829-A5D1-8D275B647B90}"/>
              </a:ext>
            </a:extLst>
          </p:cNvPr>
          <p:cNvSpPr>
            <a:spLocks noGrp="1"/>
          </p:cNvSpPr>
          <p:nvPr>
            <p:ph type="sldNum" sz="quarter" idx="12"/>
          </p:nvPr>
        </p:nvSpPr>
        <p:spPr/>
        <p:txBody>
          <a:bodyPr/>
          <a:lstStyle/>
          <a:p>
            <a:fld id="{2AF131E7-C65A-4205-BD59-AD27FEB0E13B}" type="slidenum">
              <a:rPr lang="en-US" smtClean="0"/>
              <a:t>‹#›</a:t>
            </a:fld>
            <a:endParaRPr lang="en-US"/>
          </a:p>
        </p:txBody>
      </p:sp>
      <p:sp>
        <p:nvSpPr>
          <p:cNvPr id="7" name="Pentagon 9" title="&quot;&quot;">
            <a:extLst>
              <a:ext uri="{FF2B5EF4-FFF2-40B4-BE49-F238E27FC236}">
                <a16:creationId xmlns:a16="http://schemas.microsoft.com/office/drawing/2014/main" id="{7CC38CDD-64DC-4DFD-A53D-533ECED83431}"/>
              </a:ext>
            </a:extLst>
          </p:cNvPr>
          <p:cNvSpPr/>
          <p:nvPr userDrawn="1"/>
        </p:nvSpPr>
        <p:spPr>
          <a:xfrm>
            <a:off x="0" y="1696611"/>
            <a:ext cx="6581872"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Tree>
    <p:extLst>
      <p:ext uri="{BB962C8B-B14F-4D97-AF65-F5344CB8AC3E}">
        <p14:creationId xmlns:p14="http://schemas.microsoft.com/office/powerpoint/2010/main" val="3550571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30255" y="2707637"/>
            <a:ext cx="8984984" cy="1855167"/>
          </a:xfrm>
        </p:spPr>
        <p:txBody>
          <a:bodyPr anchor="b">
            <a:noAutofit/>
          </a:bodyPr>
          <a:lstStyle>
            <a:lvl1pPr algn="l">
              <a:defRPr sz="7000" b="1">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230255" y="4909355"/>
            <a:ext cx="8984984" cy="1100447"/>
          </a:xfrm>
        </p:spPr>
        <p:txBody>
          <a:bodyPr anchor="t"/>
          <a:lstStyle>
            <a:lvl1pPr marL="0" indent="0" algn="l">
              <a:buNone/>
              <a:defRPr sz="3600" b="1">
                <a:solidFill>
                  <a:schemeClr val="accent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6C6F5874-E0A9-44EE-AB08-3A28A532A9A5}" type="datetime1">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64D530-B60B-4A5A-91C0-C766C58A4783}" type="slidenum">
              <a:rPr lang="en-US" smtClean="0"/>
              <a:t>‹#›</a:t>
            </a:fld>
            <a:endParaRPr lang="en-US"/>
          </a:p>
        </p:txBody>
      </p:sp>
      <p:cxnSp>
        <p:nvCxnSpPr>
          <p:cNvPr id="15" name="Rule 14"/>
          <p:cNvCxnSpPr/>
          <p:nvPr userDrawn="1"/>
        </p:nvCxnSpPr>
        <p:spPr>
          <a:xfrm>
            <a:off x="1230255" y="4776186"/>
            <a:ext cx="8984984" cy="0"/>
          </a:xfrm>
          <a:prstGeom prst="line">
            <a:avLst/>
          </a:prstGeom>
          <a:ln w="38100">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2478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h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Title 10"/>
          <p:cNvSpPr>
            <a:spLocks noGrp="1"/>
          </p:cNvSpPr>
          <p:nvPr>
            <p:ph type="title"/>
          </p:nvPr>
        </p:nvSpPr>
        <p:spPr>
          <a:xfrm>
            <a:off x="1680837" y="43999"/>
            <a:ext cx="9672963" cy="1325563"/>
          </a:xfrm>
        </p:spPr>
        <p:txBody>
          <a:bodyPr/>
          <a:lstStyle>
            <a:lvl1pPr>
              <a:defRPr>
                <a:solidFill>
                  <a:schemeClr val="tx1"/>
                </a:solidFill>
              </a:defRPr>
            </a:lvl1pPr>
          </a:lstStyle>
          <a:p>
            <a:r>
              <a:rPr lang="en-US" dirty="0"/>
              <a:t>Click to edit Master title style</a:t>
            </a:r>
          </a:p>
        </p:txBody>
      </p:sp>
      <p:sp>
        <p:nvSpPr>
          <p:cNvPr id="7" name="Chart Placeholder 6"/>
          <p:cNvSpPr>
            <a:spLocks noGrp="1"/>
          </p:cNvSpPr>
          <p:nvPr>
            <p:ph type="chart" sz="quarter" idx="13"/>
          </p:nvPr>
        </p:nvSpPr>
        <p:spPr>
          <a:xfrm>
            <a:off x="1680838" y="478971"/>
            <a:ext cx="9672961" cy="5747207"/>
          </a:xfrm>
        </p:spPr>
        <p:txBody>
          <a:bodyPr anchor="ctr"/>
          <a:lstStyle>
            <a:lvl1pPr algn="ctr">
              <a:defRPr/>
            </a:lvl1pPr>
          </a:lstStyle>
          <a:p>
            <a:endParaRPr lang="en-US" dirty="0"/>
          </a:p>
        </p:txBody>
      </p:sp>
      <p:sp>
        <p:nvSpPr>
          <p:cNvPr id="3" name="Date Placeholder 2"/>
          <p:cNvSpPr>
            <a:spLocks noGrp="1"/>
          </p:cNvSpPr>
          <p:nvPr>
            <p:ph type="dt" sz="half" idx="10"/>
          </p:nvPr>
        </p:nvSpPr>
        <p:spPr>
          <a:xfrm>
            <a:off x="1207363" y="6356353"/>
            <a:ext cx="1692676" cy="365125"/>
          </a:xfrm>
        </p:spPr>
        <p:txBody>
          <a:bodyPr/>
          <a:lstStyle/>
          <a:p>
            <a:fld id="{E85607ED-8E83-49CF-B67F-464756B84873}" type="datetime1">
              <a:rPr lang="en-US" smtClean="0"/>
              <a:t>8/26/2026</a:t>
            </a:fld>
            <a:endParaRPr lang="en-US"/>
          </a:p>
        </p:txBody>
      </p:sp>
      <p:sp>
        <p:nvSpPr>
          <p:cNvPr id="4" name="Footer Placeholder 3"/>
          <p:cNvSpPr>
            <a:spLocks noGrp="1"/>
          </p:cNvSpPr>
          <p:nvPr>
            <p:ph type="ftr" sz="quarter" idx="11"/>
          </p:nvPr>
        </p:nvSpPr>
        <p:spPr>
          <a:xfrm>
            <a:off x="3184124" y="6356353"/>
            <a:ext cx="6285389" cy="365125"/>
          </a:xfrm>
        </p:spPr>
        <p:txBody>
          <a:bodyPr/>
          <a:lstStyle/>
          <a:p>
            <a:endParaRPr lang="en-US" dirty="0"/>
          </a:p>
        </p:txBody>
      </p:sp>
      <p:sp>
        <p:nvSpPr>
          <p:cNvPr id="5" name="Slide Number Placeholder 4"/>
          <p:cNvSpPr>
            <a:spLocks noGrp="1"/>
          </p:cNvSpPr>
          <p:nvPr>
            <p:ph type="sldNum" sz="quarter" idx="12"/>
          </p:nvPr>
        </p:nvSpPr>
        <p:spPr>
          <a:xfrm>
            <a:off x="9753600" y="6356353"/>
            <a:ext cx="1600200" cy="365125"/>
          </a:xfrm>
        </p:spPr>
        <p:txBody>
          <a:bodyPr/>
          <a:lstStyle/>
          <a:p>
            <a:fld id="{3D109FF3-1548-4CDB-B82B-70387ADEE53E}" type="slidenum">
              <a:rPr lang="en-US" smtClean="0"/>
              <a:t>‹#›</a:t>
            </a:fld>
            <a:endParaRPr lang="en-US"/>
          </a:p>
        </p:txBody>
      </p:sp>
    </p:spTree>
    <p:extLst>
      <p:ext uri="{BB962C8B-B14F-4D97-AF65-F5344CB8AC3E}">
        <p14:creationId xmlns:p14="http://schemas.microsoft.com/office/powerpoint/2010/main" val="320417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58140" y="509003"/>
            <a:ext cx="8841193" cy="798296"/>
          </a:xfrm>
          <a:noFill/>
        </p:spPr>
        <p:txBody>
          <a:bodyPr anchor="b">
            <a:noAutofit/>
          </a:bodyPr>
          <a:lstStyle>
            <a:lvl1pPr>
              <a:defRPr sz="5000" b="1"/>
            </a:lvl1pPr>
          </a:lstStyle>
          <a:p>
            <a:r>
              <a:rPr lang="en-US" dirty="0"/>
              <a:t>Click to edit Master title style</a:t>
            </a:r>
          </a:p>
        </p:txBody>
      </p:sp>
      <p:sp>
        <p:nvSpPr>
          <p:cNvPr id="3" name="Text Placeholder 2"/>
          <p:cNvSpPr>
            <a:spLocks noGrp="1"/>
          </p:cNvSpPr>
          <p:nvPr>
            <p:ph type="body" idx="1"/>
          </p:nvPr>
        </p:nvSpPr>
        <p:spPr>
          <a:xfrm>
            <a:off x="2758141" y="1551074"/>
            <a:ext cx="8841193" cy="549117"/>
          </a:xfrm>
        </p:spPr>
        <p:txBody>
          <a:bodyPr>
            <a:normAutofit/>
          </a:bodyPr>
          <a:lstStyle>
            <a:lvl1pPr marL="0" indent="0">
              <a:buNone/>
              <a:defRPr sz="3200" b="1">
                <a:solidFill>
                  <a:schemeClr val="accent1"/>
                </a:solidFill>
                <a:latin typeface="+mj-lt"/>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14" name="Text Placeholder 2"/>
          <p:cNvSpPr>
            <a:spLocks noGrp="1"/>
          </p:cNvSpPr>
          <p:nvPr>
            <p:ph type="body" idx="13" hasCustomPrompt="1"/>
          </p:nvPr>
        </p:nvSpPr>
        <p:spPr>
          <a:xfrm>
            <a:off x="2758140" y="2223450"/>
            <a:ext cx="8841193" cy="3418886"/>
          </a:xfrm>
          <a:noFill/>
        </p:spPr>
        <p:txBody>
          <a:bodyPr>
            <a:normAutofit/>
          </a:bodyPr>
          <a:lstStyle>
            <a:lvl1pPr marL="342900" indent="-342900">
              <a:buFont typeface="Arial" panose="020B0604020202020204" pitchFamily="34" charset="0"/>
              <a:buChar char="•"/>
              <a:defRPr sz="2400">
                <a:solidFill>
                  <a:schemeClr val="bg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 </a:t>
            </a:r>
          </a:p>
          <a:p>
            <a:pPr lvl="0"/>
            <a:r>
              <a:rPr lang="en-US" dirty="0"/>
              <a:t>Click to edit Master text styles </a:t>
            </a:r>
          </a:p>
          <a:p>
            <a:pPr lvl="0"/>
            <a:r>
              <a:rPr lang="en-US" dirty="0"/>
              <a:t>Click to edit Master text styles</a:t>
            </a:r>
          </a:p>
          <a:p>
            <a:pPr lvl="0"/>
            <a:r>
              <a:rPr lang="en-US" dirty="0"/>
              <a:t>Click to edit Master text styles</a:t>
            </a:r>
          </a:p>
        </p:txBody>
      </p:sp>
      <p:sp>
        <p:nvSpPr>
          <p:cNvPr id="4" name="Date Placeholder 3"/>
          <p:cNvSpPr>
            <a:spLocks noGrp="1"/>
          </p:cNvSpPr>
          <p:nvPr>
            <p:ph type="dt" sz="half" idx="10"/>
          </p:nvPr>
        </p:nvSpPr>
        <p:spPr>
          <a:xfrm>
            <a:off x="2758139" y="6352779"/>
            <a:ext cx="1711171" cy="365125"/>
          </a:xfrm>
        </p:spPr>
        <p:txBody>
          <a:bodyPr/>
          <a:lstStyle/>
          <a:p>
            <a:fld id="{B94F94E2-85F5-4BE5-813E-555336E46351}" type="datetime1">
              <a:rPr lang="en-US" smtClean="0"/>
              <a:t>8/26/2026</a:t>
            </a:fld>
            <a:endParaRPr lang="en-US"/>
          </a:p>
        </p:txBody>
      </p:sp>
      <p:sp>
        <p:nvSpPr>
          <p:cNvPr id="5" name="Footer Placeholder 4"/>
          <p:cNvSpPr>
            <a:spLocks noGrp="1"/>
          </p:cNvSpPr>
          <p:nvPr>
            <p:ph type="ftr" sz="quarter" idx="11"/>
          </p:nvPr>
        </p:nvSpPr>
        <p:spPr>
          <a:xfrm>
            <a:off x="4768860" y="6352779"/>
            <a:ext cx="4791721" cy="365125"/>
          </a:xfrm>
        </p:spPr>
        <p:txBody>
          <a:bodyPr/>
          <a:lstStyle/>
          <a:p>
            <a:endParaRPr lang="en-US"/>
          </a:p>
        </p:txBody>
      </p:sp>
      <p:sp>
        <p:nvSpPr>
          <p:cNvPr id="6" name="Slide Number Placeholder 5"/>
          <p:cNvSpPr>
            <a:spLocks noGrp="1"/>
          </p:cNvSpPr>
          <p:nvPr>
            <p:ph type="sldNum" sz="quarter" idx="12"/>
          </p:nvPr>
        </p:nvSpPr>
        <p:spPr>
          <a:xfrm>
            <a:off x="9860131" y="6356353"/>
            <a:ext cx="1493668" cy="365125"/>
          </a:xfrm>
        </p:spPr>
        <p:txBody>
          <a:bodyPr/>
          <a:lstStyle/>
          <a:p>
            <a:fld id="{3264D530-B60B-4A5A-91C0-C766C58A4783}" type="slidenum">
              <a:rPr lang="en-US" smtClean="0"/>
              <a:t>‹#›</a:t>
            </a:fld>
            <a:endParaRPr lang="en-US"/>
          </a:p>
        </p:txBody>
      </p:sp>
      <p:cxnSp>
        <p:nvCxnSpPr>
          <p:cNvPr id="16" name="Line 15"/>
          <p:cNvCxnSpPr/>
          <p:nvPr userDrawn="1"/>
        </p:nvCxnSpPr>
        <p:spPr>
          <a:xfrm flipV="1">
            <a:off x="2758139" y="1387961"/>
            <a:ext cx="8853031" cy="1788"/>
          </a:xfrm>
          <a:prstGeom prst="line">
            <a:avLst/>
          </a:prstGeom>
          <a:ln w="38100">
            <a:solidFill>
              <a:schemeClr val="accent1"/>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13809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58141" y="509003"/>
            <a:ext cx="8841193" cy="798296"/>
          </a:xfrm>
          <a:noFill/>
        </p:spPr>
        <p:txBody>
          <a:bodyPr anchor="b">
            <a:noAutofit/>
          </a:bodyPr>
          <a:lstStyle>
            <a:lvl1pPr>
              <a:defRPr sz="3750" b="1"/>
            </a:lvl1pPr>
          </a:lstStyle>
          <a:p>
            <a:r>
              <a:rPr lang="en-US" dirty="0"/>
              <a:t>Click to edit Master title style</a:t>
            </a:r>
          </a:p>
        </p:txBody>
      </p:sp>
      <p:sp>
        <p:nvSpPr>
          <p:cNvPr id="3" name="Text Placeholder 2"/>
          <p:cNvSpPr>
            <a:spLocks noGrp="1"/>
          </p:cNvSpPr>
          <p:nvPr>
            <p:ph type="body" idx="1"/>
          </p:nvPr>
        </p:nvSpPr>
        <p:spPr>
          <a:xfrm>
            <a:off x="2758142" y="1551074"/>
            <a:ext cx="8841193" cy="549117"/>
          </a:xfrm>
        </p:spPr>
        <p:txBody>
          <a:bodyPr>
            <a:normAutofit/>
          </a:bodyPr>
          <a:lstStyle>
            <a:lvl1pPr marL="0" indent="0">
              <a:buNone/>
              <a:defRPr sz="2400" b="1">
                <a:solidFill>
                  <a:schemeClr val="accent1"/>
                </a:solidFill>
                <a:latin typeface="+mj-lt"/>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dirty="0"/>
              <a:t>Click to edit Master text styles</a:t>
            </a:r>
          </a:p>
        </p:txBody>
      </p:sp>
      <p:sp>
        <p:nvSpPr>
          <p:cNvPr id="14" name="Text Placeholder 2"/>
          <p:cNvSpPr>
            <a:spLocks noGrp="1"/>
          </p:cNvSpPr>
          <p:nvPr>
            <p:ph type="body" idx="13" hasCustomPrompt="1"/>
          </p:nvPr>
        </p:nvSpPr>
        <p:spPr>
          <a:xfrm>
            <a:off x="2758141" y="2223450"/>
            <a:ext cx="8841193" cy="3418886"/>
          </a:xfrm>
          <a:noFill/>
        </p:spPr>
        <p:txBody>
          <a:bodyPr>
            <a:normAutofit/>
          </a:bodyPr>
          <a:lstStyle>
            <a:lvl1pPr marL="257175" indent="-257175">
              <a:buFont typeface="Arial" panose="020B0604020202020204" pitchFamily="34" charset="0"/>
              <a:buChar char="•"/>
              <a:defRPr sz="1800">
                <a:solidFill>
                  <a:schemeClr val="bg1"/>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dirty="0"/>
              <a:t>Click to edit Master text styles </a:t>
            </a:r>
          </a:p>
          <a:p>
            <a:pPr lvl="0"/>
            <a:r>
              <a:rPr lang="en-US" dirty="0"/>
              <a:t>Click to edit Master text styles </a:t>
            </a:r>
          </a:p>
          <a:p>
            <a:pPr lvl="0"/>
            <a:r>
              <a:rPr lang="en-US" dirty="0"/>
              <a:t>Click to edit Master text styles</a:t>
            </a:r>
          </a:p>
          <a:p>
            <a:pPr lvl="0"/>
            <a:r>
              <a:rPr lang="en-US" dirty="0"/>
              <a:t>Click to edit Master text styles</a:t>
            </a:r>
          </a:p>
        </p:txBody>
      </p:sp>
      <p:sp>
        <p:nvSpPr>
          <p:cNvPr id="4" name="Date Placeholder 3"/>
          <p:cNvSpPr>
            <a:spLocks noGrp="1"/>
          </p:cNvSpPr>
          <p:nvPr>
            <p:ph type="dt" sz="half" idx="10"/>
          </p:nvPr>
        </p:nvSpPr>
        <p:spPr>
          <a:xfrm>
            <a:off x="2758140" y="6352781"/>
            <a:ext cx="1711171" cy="365125"/>
          </a:xfrm>
        </p:spPr>
        <p:txBody>
          <a:bodyPr/>
          <a:lstStyle/>
          <a:p>
            <a:fld id="{B94F94E2-85F5-4BE5-813E-555336E46351}" type="datetime1">
              <a:rPr lang="en-US" smtClean="0"/>
              <a:t>8/26/2026</a:t>
            </a:fld>
            <a:endParaRPr lang="en-US"/>
          </a:p>
        </p:txBody>
      </p:sp>
      <p:sp>
        <p:nvSpPr>
          <p:cNvPr id="5" name="Footer Placeholder 4"/>
          <p:cNvSpPr>
            <a:spLocks noGrp="1"/>
          </p:cNvSpPr>
          <p:nvPr>
            <p:ph type="ftr" sz="quarter" idx="11"/>
          </p:nvPr>
        </p:nvSpPr>
        <p:spPr>
          <a:xfrm>
            <a:off x="4768861" y="6352781"/>
            <a:ext cx="4791721" cy="365125"/>
          </a:xfrm>
        </p:spPr>
        <p:txBody>
          <a:bodyPr/>
          <a:lstStyle/>
          <a:p>
            <a:endParaRPr lang="en-US"/>
          </a:p>
        </p:txBody>
      </p:sp>
      <p:sp>
        <p:nvSpPr>
          <p:cNvPr id="6" name="Slide Number Placeholder 5"/>
          <p:cNvSpPr>
            <a:spLocks noGrp="1"/>
          </p:cNvSpPr>
          <p:nvPr>
            <p:ph type="sldNum" sz="quarter" idx="12"/>
          </p:nvPr>
        </p:nvSpPr>
        <p:spPr>
          <a:xfrm>
            <a:off x="9860131" y="6356355"/>
            <a:ext cx="1493668" cy="365125"/>
          </a:xfrm>
        </p:spPr>
        <p:txBody>
          <a:bodyPr/>
          <a:lstStyle/>
          <a:p>
            <a:fld id="{3264D530-B60B-4A5A-91C0-C766C58A4783}" type="slidenum">
              <a:rPr lang="en-US" smtClean="0"/>
              <a:t>‹#›</a:t>
            </a:fld>
            <a:endParaRPr lang="en-US"/>
          </a:p>
        </p:txBody>
      </p:sp>
      <p:cxnSp>
        <p:nvCxnSpPr>
          <p:cNvPr id="16" name="Line 15"/>
          <p:cNvCxnSpPr/>
          <p:nvPr userDrawn="1"/>
        </p:nvCxnSpPr>
        <p:spPr>
          <a:xfrm flipV="1">
            <a:off x="2758141" y="1387961"/>
            <a:ext cx="8853031" cy="1788"/>
          </a:xfrm>
          <a:prstGeom prst="line">
            <a:avLst/>
          </a:prstGeom>
          <a:ln w="38100">
            <a:solidFill>
              <a:schemeClr val="accent1"/>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016313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58141" y="509003"/>
            <a:ext cx="8841193" cy="798296"/>
          </a:xfrm>
          <a:noFill/>
        </p:spPr>
        <p:txBody>
          <a:bodyPr anchor="b">
            <a:noAutofit/>
          </a:bodyPr>
          <a:lstStyle>
            <a:lvl1pPr>
              <a:defRPr sz="3750" b="1"/>
            </a:lvl1pPr>
          </a:lstStyle>
          <a:p>
            <a:r>
              <a:rPr lang="en-US" dirty="0"/>
              <a:t>Click to edit Master title style</a:t>
            </a:r>
          </a:p>
        </p:txBody>
      </p:sp>
      <p:sp>
        <p:nvSpPr>
          <p:cNvPr id="3" name="Text Placeholder 2"/>
          <p:cNvSpPr>
            <a:spLocks noGrp="1"/>
          </p:cNvSpPr>
          <p:nvPr>
            <p:ph type="body" idx="1"/>
          </p:nvPr>
        </p:nvSpPr>
        <p:spPr>
          <a:xfrm>
            <a:off x="2758142" y="1551074"/>
            <a:ext cx="8841193" cy="549117"/>
          </a:xfrm>
        </p:spPr>
        <p:txBody>
          <a:bodyPr>
            <a:normAutofit/>
          </a:bodyPr>
          <a:lstStyle>
            <a:lvl1pPr marL="0" indent="0">
              <a:buNone/>
              <a:defRPr sz="2400" b="1">
                <a:solidFill>
                  <a:schemeClr val="accent1"/>
                </a:solidFill>
                <a:latin typeface="+mj-lt"/>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dirty="0"/>
              <a:t>Click to edit Master text styles</a:t>
            </a:r>
          </a:p>
        </p:txBody>
      </p:sp>
      <p:sp>
        <p:nvSpPr>
          <p:cNvPr id="14" name="Text Placeholder 2"/>
          <p:cNvSpPr>
            <a:spLocks noGrp="1"/>
          </p:cNvSpPr>
          <p:nvPr>
            <p:ph type="body" idx="13" hasCustomPrompt="1"/>
          </p:nvPr>
        </p:nvSpPr>
        <p:spPr>
          <a:xfrm>
            <a:off x="2758141" y="2223450"/>
            <a:ext cx="8841193" cy="3418886"/>
          </a:xfrm>
          <a:noFill/>
        </p:spPr>
        <p:txBody>
          <a:bodyPr>
            <a:normAutofit/>
          </a:bodyPr>
          <a:lstStyle>
            <a:lvl1pPr marL="257175" indent="-257175">
              <a:buFont typeface="Arial" panose="020B0604020202020204" pitchFamily="34" charset="0"/>
              <a:buChar char="•"/>
              <a:defRPr sz="1800">
                <a:solidFill>
                  <a:schemeClr val="bg1"/>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dirty="0"/>
              <a:t>Click to edit Master text styles </a:t>
            </a:r>
          </a:p>
          <a:p>
            <a:pPr lvl="0"/>
            <a:r>
              <a:rPr lang="en-US" dirty="0"/>
              <a:t>Click to edit Master text styles </a:t>
            </a:r>
          </a:p>
          <a:p>
            <a:pPr lvl="0"/>
            <a:r>
              <a:rPr lang="en-US" dirty="0"/>
              <a:t>Click to edit Master text styles</a:t>
            </a:r>
          </a:p>
          <a:p>
            <a:pPr lvl="0"/>
            <a:r>
              <a:rPr lang="en-US" dirty="0"/>
              <a:t>Click to edit Master text styles</a:t>
            </a:r>
          </a:p>
        </p:txBody>
      </p:sp>
      <p:sp>
        <p:nvSpPr>
          <p:cNvPr id="4" name="Date Placeholder 3"/>
          <p:cNvSpPr>
            <a:spLocks noGrp="1"/>
          </p:cNvSpPr>
          <p:nvPr>
            <p:ph type="dt" sz="half" idx="10"/>
          </p:nvPr>
        </p:nvSpPr>
        <p:spPr>
          <a:xfrm>
            <a:off x="2758140" y="6352781"/>
            <a:ext cx="1711171" cy="365125"/>
          </a:xfrm>
        </p:spPr>
        <p:txBody>
          <a:bodyPr/>
          <a:lstStyle/>
          <a:p>
            <a:fld id="{B94F94E2-85F5-4BE5-813E-555336E46351}" type="datetime1">
              <a:rPr lang="en-US" smtClean="0"/>
              <a:t>8/26/2026</a:t>
            </a:fld>
            <a:endParaRPr lang="en-US"/>
          </a:p>
        </p:txBody>
      </p:sp>
      <p:sp>
        <p:nvSpPr>
          <p:cNvPr id="5" name="Footer Placeholder 4"/>
          <p:cNvSpPr>
            <a:spLocks noGrp="1"/>
          </p:cNvSpPr>
          <p:nvPr>
            <p:ph type="ftr" sz="quarter" idx="11"/>
          </p:nvPr>
        </p:nvSpPr>
        <p:spPr>
          <a:xfrm>
            <a:off x="4768861" y="6352781"/>
            <a:ext cx="4791721" cy="365125"/>
          </a:xfrm>
        </p:spPr>
        <p:txBody>
          <a:bodyPr/>
          <a:lstStyle/>
          <a:p>
            <a:endParaRPr lang="en-US"/>
          </a:p>
        </p:txBody>
      </p:sp>
      <p:sp>
        <p:nvSpPr>
          <p:cNvPr id="6" name="Slide Number Placeholder 5"/>
          <p:cNvSpPr>
            <a:spLocks noGrp="1"/>
          </p:cNvSpPr>
          <p:nvPr>
            <p:ph type="sldNum" sz="quarter" idx="12"/>
          </p:nvPr>
        </p:nvSpPr>
        <p:spPr>
          <a:xfrm>
            <a:off x="9860131" y="6356355"/>
            <a:ext cx="1493668" cy="365125"/>
          </a:xfrm>
        </p:spPr>
        <p:txBody>
          <a:bodyPr/>
          <a:lstStyle/>
          <a:p>
            <a:fld id="{3264D530-B60B-4A5A-91C0-C766C58A4783}" type="slidenum">
              <a:rPr lang="en-US" smtClean="0"/>
              <a:t>‹#›</a:t>
            </a:fld>
            <a:endParaRPr lang="en-US"/>
          </a:p>
        </p:txBody>
      </p:sp>
      <p:cxnSp>
        <p:nvCxnSpPr>
          <p:cNvPr id="16" name="Line 15"/>
          <p:cNvCxnSpPr/>
          <p:nvPr userDrawn="1"/>
        </p:nvCxnSpPr>
        <p:spPr>
          <a:xfrm flipV="1">
            <a:off x="2758141" y="1387961"/>
            <a:ext cx="8853031" cy="1788"/>
          </a:xfrm>
          <a:prstGeom prst="line">
            <a:avLst/>
          </a:prstGeom>
          <a:ln w="38100">
            <a:solidFill>
              <a:schemeClr val="accent1"/>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41219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97C08E-E5FC-4F14-993F-305CF8A4FD80}"/>
              </a:ext>
            </a:extLst>
          </p:cNvPr>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861A4A68-A372-48AB-B631-1614C79BF8C9}"/>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8" name="Title 7">
            <a:extLst>
              <a:ext uri="{FF2B5EF4-FFF2-40B4-BE49-F238E27FC236}">
                <a16:creationId xmlns:a16="http://schemas.microsoft.com/office/drawing/2014/main" id="{26A655AA-EB69-4406-B886-8905A4234876}"/>
              </a:ext>
            </a:extLst>
          </p:cNvPr>
          <p:cNvSpPr>
            <a:spLocks noGrp="1"/>
          </p:cNvSpPr>
          <p:nvPr>
            <p:ph type="title"/>
          </p:nvPr>
        </p:nvSpPr>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34526055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B89CE3-59F3-4862-823A-0FEB939B00F0}"/>
              </a:ext>
            </a:extLst>
          </p:cNvPr>
          <p:cNvSpPr>
            <a:spLocks noGrp="1"/>
          </p:cNvSpPr>
          <p:nvPr>
            <p:ph sz="half" idx="1"/>
          </p:nvPr>
        </p:nvSpPr>
        <p:spPr>
          <a:xfrm>
            <a:off x="2405863" y="1825625"/>
            <a:ext cx="4344072"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80462D6-05EC-42BC-90B3-E1244B68257D}"/>
              </a:ext>
            </a:extLst>
          </p:cNvPr>
          <p:cNvSpPr>
            <a:spLocks noGrp="1"/>
          </p:cNvSpPr>
          <p:nvPr>
            <p:ph sz="half" idx="2"/>
          </p:nvPr>
        </p:nvSpPr>
        <p:spPr>
          <a:xfrm>
            <a:off x="7009728" y="1825625"/>
            <a:ext cx="4344072"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F6FFCB7-78F2-42A0-B3F8-7C78139E98F4}"/>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5" name="Title 4">
            <a:extLst>
              <a:ext uri="{FF2B5EF4-FFF2-40B4-BE49-F238E27FC236}">
                <a16:creationId xmlns:a16="http://schemas.microsoft.com/office/drawing/2014/main" id="{4244305F-9E51-4C97-993B-6CFA7BD879EF}"/>
              </a:ext>
            </a:extLst>
          </p:cNvPr>
          <p:cNvSpPr>
            <a:spLocks noGrp="1"/>
          </p:cNvSpPr>
          <p:nvPr>
            <p:ph type="title"/>
          </p:nvPr>
        </p:nvSpPr>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13581690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32FF2B2-B59F-4D5B-A313-235F016BE53D}"/>
              </a:ext>
            </a:extLst>
          </p:cNvPr>
          <p:cNvSpPr>
            <a:spLocks noGrp="1"/>
          </p:cNvSpPr>
          <p:nvPr>
            <p:ph type="body" idx="1"/>
          </p:nvPr>
        </p:nvSpPr>
        <p:spPr>
          <a:xfrm>
            <a:off x="2327564" y="1857375"/>
            <a:ext cx="4405946" cy="6477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57BA152-9EDA-4028-9FB3-1B5DFCFAC5D3}"/>
              </a:ext>
            </a:extLst>
          </p:cNvPr>
          <p:cNvSpPr>
            <a:spLocks noGrp="1"/>
          </p:cNvSpPr>
          <p:nvPr>
            <p:ph sz="half" idx="2"/>
          </p:nvPr>
        </p:nvSpPr>
        <p:spPr>
          <a:xfrm>
            <a:off x="2327563" y="2505075"/>
            <a:ext cx="4405947"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FFF0849-E536-4C9C-A18E-53D9F5C3EF33}"/>
              </a:ext>
            </a:extLst>
          </p:cNvPr>
          <p:cNvSpPr>
            <a:spLocks noGrp="1"/>
          </p:cNvSpPr>
          <p:nvPr>
            <p:ph type="body" sz="quarter" idx="3"/>
          </p:nvPr>
        </p:nvSpPr>
        <p:spPr>
          <a:xfrm>
            <a:off x="6949440" y="1857375"/>
            <a:ext cx="4405948" cy="6477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8BC04F7-725C-41F9-A8AE-514B613376BE}"/>
              </a:ext>
            </a:extLst>
          </p:cNvPr>
          <p:cNvSpPr>
            <a:spLocks noGrp="1"/>
          </p:cNvSpPr>
          <p:nvPr>
            <p:ph sz="quarter" idx="4"/>
          </p:nvPr>
        </p:nvSpPr>
        <p:spPr>
          <a:xfrm>
            <a:off x="6949440" y="2505075"/>
            <a:ext cx="440594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64B873F2-787E-4D79-B474-995E13D0B43A}"/>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7" name="Title 6">
            <a:extLst>
              <a:ext uri="{FF2B5EF4-FFF2-40B4-BE49-F238E27FC236}">
                <a16:creationId xmlns:a16="http://schemas.microsoft.com/office/drawing/2014/main" id="{2AF102D7-3CF1-4506-A572-0F149F76CDE0}"/>
              </a:ext>
            </a:extLst>
          </p:cNvPr>
          <p:cNvSpPr>
            <a:spLocks noGrp="1"/>
          </p:cNvSpPr>
          <p:nvPr>
            <p:ph type="title"/>
          </p:nvPr>
        </p:nvSpPr>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17521062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7034204-8D8F-4BBA-A894-01CA67052E85}"/>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3" name="Title 2">
            <a:extLst>
              <a:ext uri="{FF2B5EF4-FFF2-40B4-BE49-F238E27FC236}">
                <a16:creationId xmlns:a16="http://schemas.microsoft.com/office/drawing/2014/main" id="{0A279DC7-45CD-4962-BAF3-9EA0BFF1F55F}"/>
              </a:ext>
            </a:extLst>
          </p:cNvPr>
          <p:cNvSpPr>
            <a:spLocks noGrp="1"/>
          </p:cNvSpPr>
          <p:nvPr>
            <p:ph type="title"/>
          </p:nvPr>
        </p:nvSpPr>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32392051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ntent No Title">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4CA0034-A29B-41C8-8050-85AE27DBECD1}"/>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pic>
        <p:nvPicPr>
          <p:cNvPr id="5" name="Picture 4">
            <a:extLst>
              <a:ext uri="{FF2B5EF4-FFF2-40B4-BE49-F238E27FC236}">
                <a16:creationId xmlns:a16="http://schemas.microsoft.com/office/drawing/2014/main" id="{F5D41109-E4E8-4F1B-8F73-C7512A5AFE3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7951" t="11802" r="75174" b="3720"/>
          <a:stretch/>
        </p:blipFill>
        <p:spPr>
          <a:xfrm>
            <a:off x="1" y="0"/>
            <a:ext cx="2209799" cy="6858000"/>
          </a:xfrm>
          <a:prstGeom prst="rect">
            <a:avLst/>
          </a:prstGeom>
          <a:ln>
            <a:noFill/>
          </a:ln>
        </p:spPr>
      </p:pic>
      <p:sp>
        <p:nvSpPr>
          <p:cNvPr id="6" name="Rectangle 5">
            <a:extLst>
              <a:ext uri="{FF2B5EF4-FFF2-40B4-BE49-F238E27FC236}">
                <a16:creationId xmlns:a16="http://schemas.microsoft.com/office/drawing/2014/main" id="{7B8D643E-9023-4501-A748-7AE3454331FD}"/>
              </a:ext>
            </a:extLst>
          </p:cNvPr>
          <p:cNvSpPr/>
          <p:nvPr userDrawn="1"/>
        </p:nvSpPr>
        <p:spPr>
          <a:xfrm>
            <a:off x="0" y="6647575"/>
            <a:ext cx="2209800" cy="210425"/>
          </a:xfrm>
          <a:prstGeom prst="rect">
            <a:avLst/>
          </a:prstGeom>
          <a:solidFill>
            <a:srgbClr val="0030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B2DFC1C-47D0-4238-9973-F9E27DC563D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05604" y="5289192"/>
            <a:ext cx="1598591" cy="1147959"/>
          </a:xfrm>
          <a:prstGeom prst="rect">
            <a:avLst/>
          </a:prstGeom>
        </p:spPr>
      </p:pic>
      <p:cxnSp>
        <p:nvCxnSpPr>
          <p:cNvPr id="8" name="Straight Connector 22" title="&quot; &quot;">
            <a:extLst>
              <a:ext uri="{FF2B5EF4-FFF2-40B4-BE49-F238E27FC236}">
                <a16:creationId xmlns:a16="http://schemas.microsoft.com/office/drawing/2014/main" id="{D77F26A8-E80E-47FF-A4E8-5DC6A4DF9AED}"/>
              </a:ext>
            </a:extLst>
          </p:cNvPr>
          <p:cNvCxnSpPr>
            <a:cxnSpLocks noChangeShapeType="1"/>
          </p:cNvCxnSpPr>
          <p:nvPr userDrawn="1"/>
        </p:nvCxnSpPr>
        <p:spPr bwMode="auto">
          <a:xfrm>
            <a:off x="1" y="6647575"/>
            <a:ext cx="2209799"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9837F793-1857-4684-9922-D6742A648266}"/>
              </a:ext>
            </a:extLst>
          </p:cNvPr>
          <p:cNvSpPr>
            <a:spLocks noGrp="1"/>
          </p:cNvSpPr>
          <p:nvPr>
            <p:ph sz="quarter" idx="13"/>
          </p:nvPr>
        </p:nvSpPr>
        <p:spPr>
          <a:xfrm>
            <a:off x="2413000" y="409575"/>
            <a:ext cx="9472613" cy="56896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626504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4CA0034-A29B-41C8-8050-85AE27DBECD1}"/>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pic>
        <p:nvPicPr>
          <p:cNvPr id="5" name="Picture 4">
            <a:extLst>
              <a:ext uri="{FF2B5EF4-FFF2-40B4-BE49-F238E27FC236}">
                <a16:creationId xmlns:a16="http://schemas.microsoft.com/office/drawing/2014/main" id="{F5D41109-E4E8-4F1B-8F73-C7512A5AFE3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7951" t="11802" r="75174" b="3720"/>
          <a:stretch/>
        </p:blipFill>
        <p:spPr>
          <a:xfrm>
            <a:off x="1" y="0"/>
            <a:ext cx="2209799" cy="6858000"/>
          </a:xfrm>
          <a:prstGeom prst="rect">
            <a:avLst/>
          </a:prstGeom>
          <a:ln>
            <a:noFill/>
          </a:ln>
        </p:spPr>
      </p:pic>
      <p:sp>
        <p:nvSpPr>
          <p:cNvPr id="6" name="Rectangle 5">
            <a:extLst>
              <a:ext uri="{FF2B5EF4-FFF2-40B4-BE49-F238E27FC236}">
                <a16:creationId xmlns:a16="http://schemas.microsoft.com/office/drawing/2014/main" id="{7B8D643E-9023-4501-A748-7AE3454331FD}"/>
              </a:ext>
            </a:extLst>
          </p:cNvPr>
          <p:cNvSpPr/>
          <p:nvPr userDrawn="1"/>
        </p:nvSpPr>
        <p:spPr>
          <a:xfrm>
            <a:off x="0" y="6647575"/>
            <a:ext cx="2209800" cy="210425"/>
          </a:xfrm>
          <a:prstGeom prst="rect">
            <a:avLst/>
          </a:prstGeom>
          <a:solidFill>
            <a:srgbClr val="0030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B2DFC1C-47D0-4238-9973-F9E27DC563D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05604" y="5289192"/>
            <a:ext cx="1598591" cy="1147959"/>
          </a:xfrm>
          <a:prstGeom prst="rect">
            <a:avLst/>
          </a:prstGeom>
        </p:spPr>
      </p:pic>
      <p:cxnSp>
        <p:nvCxnSpPr>
          <p:cNvPr id="8" name="Straight Connector 22" title="&quot; &quot;">
            <a:extLst>
              <a:ext uri="{FF2B5EF4-FFF2-40B4-BE49-F238E27FC236}">
                <a16:creationId xmlns:a16="http://schemas.microsoft.com/office/drawing/2014/main" id="{D77F26A8-E80E-47FF-A4E8-5DC6A4DF9AED}"/>
              </a:ext>
            </a:extLst>
          </p:cNvPr>
          <p:cNvCxnSpPr>
            <a:cxnSpLocks noChangeShapeType="1"/>
          </p:cNvCxnSpPr>
          <p:nvPr userDrawn="1"/>
        </p:nvCxnSpPr>
        <p:spPr bwMode="auto">
          <a:xfrm>
            <a:off x="1" y="6647575"/>
            <a:ext cx="2209799"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04049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922B5D5-FCFF-42FF-AE3D-76CF37FAAABB}"/>
              </a:ext>
            </a:extLst>
          </p:cNvPr>
          <p:cNvSpPr>
            <a:spLocks noGrp="1"/>
          </p:cNvSpPr>
          <p:nvPr>
            <p:ph type="body" sz="half" idx="2"/>
          </p:nvPr>
        </p:nvSpPr>
        <p:spPr>
          <a:xfrm>
            <a:off x="2277890" y="2049462"/>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Content Placeholder 2">
            <a:extLst>
              <a:ext uri="{FF2B5EF4-FFF2-40B4-BE49-F238E27FC236}">
                <a16:creationId xmlns:a16="http://schemas.microsoft.com/office/drawing/2014/main" id="{A6E7AA98-2AF5-4BC2-9262-C4B6AFB91145}"/>
              </a:ext>
            </a:extLst>
          </p:cNvPr>
          <p:cNvSpPr>
            <a:spLocks noGrp="1"/>
          </p:cNvSpPr>
          <p:nvPr>
            <p:ph idx="1"/>
          </p:nvPr>
        </p:nvSpPr>
        <p:spPr>
          <a:xfrm>
            <a:off x="6421784" y="2049463"/>
            <a:ext cx="4932016" cy="38115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18C68D7E-257E-4871-AF53-6BBE721E8728}"/>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5" name="Title 4">
            <a:extLst>
              <a:ext uri="{FF2B5EF4-FFF2-40B4-BE49-F238E27FC236}">
                <a16:creationId xmlns:a16="http://schemas.microsoft.com/office/drawing/2014/main" id="{5A0B201C-AA90-47D5-96C6-0D8499E3684A}"/>
              </a:ext>
            </a:extLst>
          </p:cNvPr>
          <p:cNvSpPr>
            <a:spLocks noGrp="1"/>
          </p:cNvSpPr>
          <p:nvPr>
            <p:ph type="title"/>
          </p:nvPr>
        </p:nvSpPr>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42827329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A34D9B1-AB0A-4034-96D1-1272B15D79DC}"/>
              </a:ext>
            </a:extLst>
          </p:cNvPr>
          <p:cNvSpPr>
            <a:spLocks noGrp="1"/>
          </p:cNvSpPr>
          <p:nvPr>
            <p:ph type="body" sz="half" idx="2"/>
          </p:nvPr>
        </p:nvSpPr>
        <p:spPr>
          <a:xfrm>
            <a:off x="2286000" y="1894114"/>
            <a:ext cx="4357396" cy="432571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579CA2B5-7745-4EE4-AA6B-4C04515407BB}"/>
              </a:ext>
            </a:extLst>
          </p:cNvPr>
          <p:cNvSpPr>
            <a:spLocks noGrp="1"/>
          </p:cNvSpPr>
          <p:nvPr>
            <p:ph type="pic" idx="1"/>
          </p:nvPr>
        </p:nvSpPr>
        <p:spPr>
          <a:xfrm>
            <a:off x="6783355" y="1"/>
            <a:ext cx="5408646" cy="6858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Slide Number Placeholder 6">
            <a:extLst>
              <a:ext uri="{FF2B5EF4-FFF2-40B4-BE49-F238E27FC236}">
                <a16:creationId xmlns:a16="http://schemas.microsoft.com/office/drawing/2014/main" id="{870E3C69-5B65-4D5C-9592-62EF77FDDEAF}"/>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5" name="Title 4">
            <a:extLst>
              <a:ext uri="{FF2B5EF4-FFF2-40B4-BE49-F238E27FC236}">
                <a16:creationId xmlns:a16="http://schemas.microsoft.com/office/drawing/2014/main" id="{5BB432F0-4273-4145-92A4-EE447DB13456}"/>
              </a:ext>
            </a:extLst>
          </p:cNvPr>
          <p:cNvSpPr>
            <a:spLocks noGrp="1"/>
          </p:cNvSpPr>
          <p:nvPr>
            <p:ph type="title"/>
          </p:nvPr>
        </p:nvSpPr>
        <p:spPr>
          <a:xfrm>
            <a:off x="2286000" y="365125"/>
            <a:ext cx="4357397" cy="1325563"/>
          </a:xfrm>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11589453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79D3D943-9064-4951-B936-9F56B4BCBC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1C0C536-92FC-4E64-9194-22969EFD7D8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9CB27D1-BF3D-4ED3-8A08-CC7E8DE907F5}"/>
              </a:ext>
            </a:extLst>
          </p:cNvPr>
          <p:cNvSpPr>
            <a:spLocks noGrp="1"/>
          </p:cNvSpPr>
          <p:nvPr>
            <p:ph type="sldNum" sz="quarter" idx="12"/>
          </p:nvPr>
        </p:nvSpPr>
        <p:spPr>
          <a:xfrm>
            <a:off x="8610600" y="6356350"/>
            <a:ext cx="2743200" cy="365125"/>
          </a:xfrm>
          <a:prstGeom prst="rect">
            <a:avLst/>
          </a:prstGeom>
        </p:spPr>
        <p:txBody>
          <a:bodyPr/>
          <a:lstStyle/>
          <a:p>
            <a:fld id="{21EDE7A0-2A40-4843-A4BA-64BCA4242F6B}" type="slidenum">
              <a:rPr lang="en-US" smtClean="0"/>
              <a:t>‹#›</a:t>
            </a:fld>
            <a:endParaRPr lang="en-US"/>
          </a:p>
        </p:txBody>
      </p:sp>
      <p:sp>
        <p:nvSpPr>
          <p:cNvPr id="8" name="Title 7">
            <a:extLst>
              <a:ext uri="{FF2B5EF4-FFF2-40B4-BE49-F238E27FC236}">
                <a16:creationId xmlns:a16="http://schemas.microsoft.com/office/drawing/2014/main" id="{D19A5C61-4DCC-422D-B66E-7FA5A8D32E80}"/>
              </a:ext>
            </a:extLst>
          </p:cNvPr>
          <p:cNvSpPr>
            <a:spLocks noGrp="1"/>
          </p:cNvSpPr>
          <p:nvPr>
            <p:ph type="title"/>
          </p:nvPr>
        </p:nvSpPr>
        <p:spPr/>
        <p:txBody>
          <a:bodyPr/>
          <a:lstStyle>
            <a:lvl1pPr>
              <a:defRPr b="1"/>
            </a:lvl1pPr>
          </a:lstStyle>
          <a:p>
            <a:r>
              <a:rPr lang="en-US" dirty="0"/>
              <a:t>Click to edit Master title style</a:t>
            </a:r>
          </a:p>
        </p:txBody>
      </p:sp>
    </p:spTree>
    <p:extLst>
      <p:ext uri="{BB962C8B-B14F-4D97-AF65-F5344CB8AC3E}">
        <p14:creationId xmlns:p14="http://schemas.microsoft.com/office/powerpoint/2010/main" val="4415718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h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Title 10"/>
          <p:cNvSpPr>
            <a:spLocks noGrp="1"/>
          </p:cNvSpPr>
          <p:nvPr>
            <p:ph type="title"/>
          </p:nvPr>
        </p:nvSpPr>
        <p:spPr>
          <a:xfrm>
            <a:off x="1680837" y="43999"/>
            <a:ext cx="9672963" cy="1325563"/>
          </a:xfrm>
        </p:spPr>
        <p:txBody>
          <a:bodyPr/>
          <a:lstStyle>
            <a:lvl1pPr>
              <a:defRPr>
                <a:solidFill>
                  <a:schemeClr val="tx1"/>
                </a:solidFill>
              </a:defRPr>
            </a:lvl1pPr>
          </a:lstStyle>
          <a:p>
            <a:r>
              <a:rPr lang="en-US" dirty="0"/>
              <a:t>Click to edit Master title style</a:t>
            </a:r>
          </a:p>
        </p:txBody>
      </p:sp>
      <p:sp>
        <p:nvSpPr>
          <p:cNvPr id="7" name="Chart Placeholder 6"/>
          <p:cNvSpPr>
            <a:spLocks noGrp="1"/>
          </p:cNvSpPr>
          <p:nvPr>
            <p:ph type="chart" sz="quarter" idx="13"/>
          </p:nvPr>
        </p:nvSpPr>
        <p:spPr>
          <a:xfrm>
            <a:off x="1680838" y="478971"/>
            <a:ext cx="9672961" cy="5747207"/>
          </a:xfrm>
        </p:spPr>
        <p:txBody>
          <a:bodyPr anchor="ctr"/>
          <a:lstStyle>
            <a:lvl1pPr algn="ctr">
              <a:defRPr/>
            </a:lvl1pPr>
          </a:lstStyle>
          <a:p>
            <a:endParaRPr lang="en-US" dirty="0"/>
          </a:p>
        </p:txBody>
      </p:sp>
      <p:sp>
        <p:nvSpPr>
          <p:cNvPr id="3" name="Date Placeholder 2"/>
          <p:cNvSpPr>
            <a:spLocks noGrp="1"/>
          </p:cNvSpPr>
          <p:nvPr>
            <p:ph type="dt" sz="half" idx="10"/>
          </p:nvPr>
        </p:nvSpPr>
        <p:spPr>
          <a:xfrm>
            <a:off x="1207363" y="6356353"/>
            <a:ext cx="1692676" cy="365125"/>
          </a:xfrm>
        </p:spPr>
        <p:txBody>
          <a:bodyPr/>
          <a:lstStyle/>
          <a:p>
            <a:fld id="{E85607ED-8E83-49CF-B67F-464756B84873}" type="datetime1">
              <a:rPr lang="en-US" smtClean="0"/>
              <a:t>8/26/2026</a:t>
            </a:fld>
            <a:endParaRPr lang="en-US"/>
          </a:p>
        </p:txBody>
      </p:sp>
      <p:sp>
        <p:nvSpPr>
          <p:cNvPr id="4" name="Footer Placeholder 3"/>
          <p:cNvSpPr>
            <a:spLocks noGrp="1"/>
          </p:cNvSpPr>
          <p:nvPr>
            <p:ph type="ftr" sz="quarter" idx="11"/>
          </p:nvPr>
        </p:nvSpPr>
        <p:spPr>
          <a:xfrm>
            <a:off x="3184124" y="6356353"/>
            <a:ext cx="6285389" cy="365125"/>
          </a:xfrm>
        </p:spPr>
        <p:txBody>
          <a:bodyPr/>
          <a:lstStyle/>
          <a:p>
            <a:endParaRPr lang="en-US" dirty="0"/>
          </a:p>
        </p:txBody>
      </p:sp>
      <p:sp>
        <p:nvSpPr>
          <p:cNvPr id="5" name="Slide Number Placeholder 4"/>
          <p:cNvSpPr>
            <a:spLocks noGrp="1"/>
          </p:cNvSpPr>
          <p:nvPr>
            <p:ph type="sldNum" sz="quarter" idx="12"/>
          </p:nvPr>
        </p:nvSpPr>
        <p:spPr>
          <a:xfrm>
            <a:off x="9753600" y="6356353"/>
            <a:ext cx="1600200" cy="365125"/>
          </a:xfrm>
        </p:spPr>
        <p:txBody>
          <a:bodyPr/>
          <a:lstStyle/>
          <a:p>
            <a:fld id="{3D109FF3-1548-4CDB-B82B-70387ADEE53E}" type="slidenum">
              <a:rPr lang="en-US" smtClean="0"/>
              <a:t>‹#›</a:t>
            </a:fld>
            <a:endParaRPr lang="en-US"/>
          </a:p>
        </p:txBody>
      </p:sp>
    </p:spTree>
    <p:extLst>
      <p:ext uri="{BB962C8B-B14F-4D97-AF65-F5344CB8AC3E}">
        <p14:creationId xmlns:p14="http://schemas.microsoft.com/office/powerpoint/2010/main" val="8970335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cSld name="Section Header">
    <p:bg>
      <p:bgPr>
        <a:gradFill>
          <a:gsLst>
            <a:gs pos="0">
              <a:srgbClr val="005CB9"/>
            </a:gs>
            <a:gs pos="35000">
              <a:srgbClr val="005CB9"/>
            </a:gs>
            <a:gs pos="100000">
              <a:srgbClr val="1F4E79"/>
            </a:gs>
          </a:gsLst>
          <a:path path="circle">
            <a:fillToRect l="50000" t="-80000" r="50000" b="180000"/>
          </a:path>
        </a:gradFill>
        <a:effectLst/>
      </p:bgPr>
    </p:bg>
    <p:spTree>
      <p:nvGrpSpPr>
        <p:cNvPr id="1" name=""/>
        <p:cNvGrpSpPr/>
        <p:nvPr/>
      </p:nvGrpSpPr>
      <p:grpSpPr>
        <a:xfrm>
          <a:off x="0" y="0"/>
          <a:ext cx="0" cy="0"/>
          <a:chOff x="0" y="0"/>
          <a:chExt cx="0" cy="0"/>
        </a:xfrm>
      </p:grpSpPr>
      <p:pic>
        <p:nvPicPr>
          <p:cNvPr id="7" name="Picture 6" title="&quot;&quot;">
            <a:extLst>
              <a:ext uri="{FF2B5EF4-FFF2-40B4-BE49-F238E27FC236}">
                <a16:creationId xmlns:a16="http://schemas.microsoft.com/office/drawing/2014/main" id="{4640CF87-8DF6-4C8B-97AA-9ABBA6BC439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9614"/>
          <a:stretch/>
        </p:blipFill>
        <p:spPr>
          <a:xfrm>
            <a:off x="1" y="6014859"/>
            <a:ext cx="12192000" cy="843141"/>
          </a:xfrm>
          <a:prstGeom prst="rect">
            <a:avLst/>
          </a:prstGeom>
          <a:ln>
            <a:noFill/>
          </a:ln>
        </p:spPr>
      </p:pic>
      <p:cxnSp>
        <p:nvCxnSpPr>
          <p:cNvPr id="8" name="Straight Connector 22" title="&quot; &quot;">
            <a:extLst>
              <a:ext uri="{FF2B5EF4-FFF2-40B4-BE49-F238E27FC236}">
                <a16:creationId xmlns:a16="http://schemas.microsoft.com/office/drawing/2014/main" id="{D13F4D1B-EF1A-49B9-B402-0B004EF26F30}"/>
              </a:ext>
            </a:extLst>
          </p:cNvPr>
          <p:cNvCxnSpPr>
            <a:cxnSpLocks noChangeShapeType="1"/>
          </p:cNvCxnSpPr>
          <p:nvPr userDrawn="1"/>
        </p:nvCxnSpPr>
        <p:spPr bwMode="auto">
          <a:xfrm>
            <a:off x="0" y="5997388"/>
            <a:ext cx="12192000"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pic>
        <p:nvPicPr>
          <p:cNvPr id="9" name="Picture 8" title="Texas Department of State Health Services logo">
            <a:extLst>
              <a:ext uri="{FF2B5EF4-FFF2-40B4-BE49-F238E27FC236}">
                <a16:creationId xmlns:a16="http://schemas.microsoft.com/office/drawing/2014/main" id="{CBA3BA64-CAE0-4BE1-AAB8-D83A5CA4B19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5622" y="5979918"/>
            <a:ext cx="3236672" cy="872853"/>
          </a:xfrm>
          <a:prstGeom prst="rect">
            <a:avLst/>
          </a:prstGeom>
        </p:spPr>
      </p:pic>
      <p:sp>
        <p:nvSpPr>
          <p:cNvPr id="2" name="Title 1">
            <a:extLst>
              <a:ext uri="{FF2B5EF4-FFF2-40B4-BE49-F238E27FC236}">
                <a16:creationId xmlns:a16="http://schemas.microsoft.com/office/drawing/2014/main" id="{DE3F76AE-A06E-4432-81ED-28CBF6FB1A98}"/>
              </a:ext>
            </a:extLst>
          </p:cNvPr>
          <p:cNvSpPr>
            <a:spLocks noGrp="1"/>
          </p:cNvSpPr>
          <p:nvPr>
            <p:ph type="title" hasCustomPrompt="1"/>
          </p:nvPr>
        </p:nvSpPr>
        <p:spPr>
          <a:xfrm>
            <a:off x="831850" y="860611"/>
            <a:ext cx="10515600" cy="2873190"/>
          </a:xfrm>
        </p:spPr>
        <p:txBody>
          <a:bodyPr anchor="b"/>
          <a:lstStyle>
            <a:lvl1pPr>
              <a:defRPr sz="6000" b="1">
                <a:solidFill>
                  <a:schemeClr val="bg1"/>
                </a:solidFill>
                <a:latin typeface="+mn-lt"/>
              </a:defRPr>
            </a:lvl1pPr>
          </a:lstStyle>
          <a:p>
            <a:r>
              <a:rPr lang="en-US" dirty="0"/>
              <a:t>CLICK TO EDIT MASTER TITLE SLIDE	</a:t>
            </a:r>
          </a:p>
        </p:txBody>
      </p:sp>
      <p:sp>
        <p:nvSpPr>
          <p:cNvPr id="3" name="Text Placeholder 2">
            <a:extLst>
              <a:ext uri="{FF2B5EF4-FFF2-40B4-BE49-F238E27FC236}">
                <a16:creationId xmlns:a16="http://schemas.microsoft.com/office/drawing/2014/main" id="{D09E720B-E25C-49B3-978B-6706735DDA41}"/>
              </a:ext>
            </a:extLst>
          </p:cNvPr>
          <p:cNvSpPr>
            <a:spLocks noGrp="1"/>
          </p:cNvSpPr>
          <p:nvPr>
            <p:ph type="body" idx="1"/>
          </p:nvPr>
        </p:nvSpPr>
        <p:spPr>
          <a:xfrm>
            <a:off x="838200" y="3887608"/>
            <a:ext cx="10515600" cy="1500187"/>
          </a:xfrm>
        </p:spPr>
        <p:txBody>
          <a:bodyPr/>
          <a:lstStyle>
            <a:lvl1pPr marL="0" indent="0">
              <a:buNone/>
              <a:defRPr sz="240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Footer Placeholder 4">
            <a:extLst>
              <a:ext uri="{FF2B5EF4-FFF2-40B4-BE49-F238E27FC236}">
                <a16:creationId xmlns:a16="http://schemas.microsoft.com/office/drawing/2014/main" id="{7D32FE2D-EC07-4B38-9F3D-0808B11B08CC}"/>
              </a:ext>
            </a:extLst>
          </p:cNvPr>
          <p:cNvSpPr>
            <a:spLocks noGrp="1"/>
          </p:cNvSpPr>
          <p:nvPr>
            <p:ph type="ftr" sz="quarter" idx="11"/>
          </p:nvPr>
        </p:nvSpPr>
        <p:spPr>
          <a:xfrm>
            <a:off x="7896225" y="6288648"/>
            <a:ext cx="4114800" cy="365125"/>
          </a:xfrm>
        </p:spPr>
        <p:txBody>
          <a:bodyPr anchor="b" anchorCtr="1"/>
          <a:lstStyle>
            <a:lvl1pPr>
              <a:defRPr sz="1800">
                <a:solidFill>
                  <a:schemeClr val="bg1"/>
                </a:solidFill>
              </a:defRPr>
            </a:lvl1pPr>
          </a:lstStyle>
          <a:p>
            <a:r>
              <a:rPr lang="en-US" dirty="0"/>
              <a:t>Presentation Title</a:t>
            </a:r>
          </a:p>
        </p:txBody>
      </p:sp>
    </p:spTree>
    <p:extLst>
      <p:ext uri="{BB962C8B-B14F-4D97-AF65-F5344CB8AC3E}">
        <p14:creationId xmlns:p14="http://schemas.microsoft.com/office/powerpoint/2010/main" val="6232899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E4B68-0B79-44AD-8CC1-FFCBDF4EF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AB490E-881C-48B0-BCF6-F629AFBAFC4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138549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amp;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F599D-6C02-48E0-8201-93256B595011}"/>
              </a:ext>
            </a:extLst>
          </p:cNvPr>
          <p:cNvSpPr>
            <a:spLocks noGrp="1"/>
          </p:cNvSpPr>
          <p:nvPr>
            <p:ph type="title"/>
          </p:nvPr>
        </p:nvSpPr>
        <p:spPr>
          <a:xfrm>
            <a:off x="838200" y="241300"/>
            <a:ext cx="10515600" cy="1325563"/>
          </a:xfrm>
        </p:spPr>
        <p:txBody>
          <a:bodyPr/>
          <a:lstStyle/>
          <a:p>
            <a:r>
              <a:rPr lang="en-US" dirty="0"/>
              <a:t>Click to edit Master title style</a:t>
            </a:r>
          </a:p>
        </p:txBody>
      </p:sp>
      <p:sp>
        <p:nvSpPr>
          <p:cNvPr id="7" name="Text Placeholder 6">
            <a:extLst>
              <a:ext uri="{FF2B5EF4-FFF2-40B4-BE49-F238E27FC236}">
                <a16:creationId xmlns:a16="http://schemas.microsoft.com/office/drawing/2014/main" id="{0AEDC7E3-DEC9-4498-81FE-201C83A126DE}"/>
              </a:ext>
            </a:extLst>
          </p:cNvPr>
          <p:cNvSpPr>
            <a:spLocks noGrp="1"/>
          </p:cNvSpPr>
          <p:nvPr>
            <p:ph type="body" sz="quarter" idx="10"/>
          </p:nvPr>
        </p:nvSpPr>
        <p:spPr>
          <a:xfrm>
            <a:off x="838200" y="1690688"/>
            <a:ext cx="5257800" cy="472916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9E24D776-7FA7-4215-BC62-AA2523B364B6}"/>
              </a:ext>
            </a:extLst>
          </p:cNvPr>
          <p:cNvSpPr>
            <a:spLocks noGrp="1"/>
          </p:cNvSpPr>
          <p:nvPr>
            <p:ph type="pic" sz="quarter" idx="11"/>
          </p:nvPr>
        </p:nvSpPr>
        <p:spPr>
          <a:xfrm>
            <a:off x="6096000" y="1566863"/>
            <a:ext cx="6096000" cy="5068889"/>
          </a:xfrm>
        </p:spPr>
        <p:txBody>
          <a:bodyPr/>
          <a:lstStyle/>
          <a:p>
            <a:endParaRPr lang="en-US" dirty="0"/>
          </a:p>
          <a:p>
            <a:endParaRPr lang="en-US" dirty="0"/>
          </a:p>
          <a:p>
            <a:endParaRPr lang="en-US" dirty="0"/>
          </a:p>
          <a:p>
            <a:r>
              <a:rPr lang="en-US" dirty="0"/>
              <a:t>Picture</a:t>
            </a:r>
          </a:p>
        </p:txBody>
      </p:sp>
    </p:spTree>
    <p:extLst>
      <p:ext uri="{BB962C8B-B14F-4D97-AF65-F5344CB8AC3E}">
        <p14:creationId xmlns:p14="http://schemas.microsoft.com/office/powerpoint/2010/main" val="16314058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BD1ED-4C0D-4577-AED5-A0A39410D29D}"/>
              </a:ext>
            </a:extLst>
          </p:cNvPr>
          <p:cNvSpPr>
            <a:spLocks noGrp="1"/>
          </p:cNvSpPr>
          <p:nvPr>
            <p:ph type="title"/>
          </p:nvPr>
        </p:nvSpPr>
        <p:spPr>
          <a:xfrm>
            <a:off x="838200" y="22225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22053BCD-2F54-4A0A-9404-EB4BA9A7C69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ECE411C-1F59-47D8-A553-7FD149C1CA7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55085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27750-E989-42E1-85EA-B283ABB8F43F}"/>
              </a:ext>
            </a:extLst>
          </p:cNvPr>
          <p:cNvSpPr>
            <a:spLocks noGrp="1"/>
          </p:cNvSpPr>
          <p:nvPr>
            <p:ph type="title"/>
          </p:nvPr>
        </p:nvSpPr>
        <p:spPr>
          <a:xfrm>
            <a:off x="862014" y="27225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03CE5D-AEFD-4304-8BB8-521B2A47521B}"/>
              </a:ext>
            </a:extLst>
          </p:cNvPr>
          <p:cNvSpPr>
            <a:spLocks noGrp="1"/>
          </p:cNvSpPr>
          <p:nvPr>
            <p:ph type="body" idx="1"/>
          </p:nvPr>
        </p:nvSpPr>
        <p:spPr>
          <a:xfrm>
            <a:off x="862014"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116F4435-131E-4F88-9269-C3FA6101F249}"/>
              </a:ext>
            </a:extLst>
          </p:cNvPr>
          <p:cNvSpPr>
            <a:spLocks noGrp="1"/>
          </p:cNvSpPr>
          <p:nvPr>
            <p:ph sz="half" idx="2"/>
          </p:nvPr>
        </p:nvSpPr>
        <p:spPr>
          <a:xfrm>
            <a:off x="839788" y="2505075"/>
            <a:ext cx="5157787"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D8856AE-F49A-4C80-83E3-EC3B15C0D2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D6D8EA7-F412-47B2-90FD-7A9C9762B28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DBA92D-FCC2-48A1-8A3D-C92BCE8BE6E9}"/>
              </a:ext>
            </a:extLst>
          </p:cNvPr>
          <p:cNvSpPr>
            <a:spLocks noGrp="1"/>
          </p:cNvSpPr>
          <p:nvPr>
            <p:ph type="dt" sz="half" idx="10"/>
          </p:nvPr>
        </p:nvSpPr>
        <p:spPr/>
        <p:txBody>
          <a:bodyPr/>
          <a:lstStyle/>
          <a:p>
            <a:fld id="{5205D06A-407B-46FA-A0EC-F072866C22BF}" type="datetimeFigureOut">
              <a:rPr lang="en-US" smtClean="0"/>
              <a:t>8/26/2026</a:t>
            </a:fld>
            <a:endParaRPr lang="en-US"/>
          </a:p>
        </p:txBody>
      </p:sp>
      <p:sp>
        <p:nvSpPr>
          <p:cNvPr id="8" name="Footer Placeholder 7">
            <a:extLst>
              <a:ext uri="{FF2B5EF4-FFF2-40B4-BE49-F238E27FC236}">
                <a16:creationId xmlns:a16="http://schemas.microsoft.com/office/drawing/2014/main" id="{DF6F68FA-2583-4B95-8D25-580645123F7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95FE495-09D8-428E-9C45-A3BF074E9950}"/>
              </a:ext>
            </a:extLst>
          </p:cNvPr>
          <p:cNvSpPr>
            <a:spLocks noGrp="1"/>
          </p:cNvSpPr>
          <p:nvPr>
            <p:ph type="sldNum" sz="quarter" idx="12"/>
          </p:nvPr>
        </p:nvSpPr>
        <p:spPr/>
        <p:txBody>
          <a:bodyPr/>
          <a:lstStyle/>
          <a:p>
            <a:fld id="{6B6B54E4-5A71-4511-84E9-33A1CA2A9EE3}" type="slidenum">
              <a:rPr lang="en-US" smtClean="0"/>
              <a:t>‹#›</a:t>
            </a:fld>
            <a:endParaRPr lang="en-US"/>
          </a:p>
        </p:txBody>
      </p:sp>
    </p:spTree>
    <p:extLst>
      <p:ext uri="{BB962C8B-B14F-4D97-AF65-F5344CB8AC3E}">
        <p14:creationId xmlns:p14="http://schemas.microsoft.com/office/powerpoint/2010/main" val="22895253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64814-3467-4D26-BFFF-52A18F78E6CD}"/>
              </a:ext>
            </a:extLst>
          </p:cNvPr>
          <p:cNvSpPr>
            <a:spLocks noGrp="1"/>
          </p:cNvSpPr>
          <p:nvPr>
            <p:ph type="title"/>
          </p:nvPr>
        </p:nvSpPr>
        <p:spPr>
          <a:xfrm>
            <a:off x="838200" y="180975"/>
            <a:ext cx="10515600" cy="1325563"/>
          </a:xfrm>
        </p:spPr>
        <p:txBody>
          <a:bodyPr/>
          <a:lstStyle/>
          <a:p>
            <a:r>
              <a:rPr lang="en-US"/>
              <a:t>Click to edit Master title style</a:t>
            </a:r>
          </a:p>
        </p:txBody>
      </p:sp>
    </p:spTree>
    <p:extLst>
      <p:ext uri="{BB962C8B-B14F-4D97-AF65-F5344CB8AC3E}">
        <p14:creationId xmlns:p14="http://schemas.microsoft.com/office/powerpoint/2010/main" val="6775358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638793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EC7CC-61B4-4A57-AEC1-6B45BD51729E}"/>
              </a:ext>
            </a:extLst>
          </p:cNvPr>
          <p:cNvSpPr>
            <a:spLocks noGrp="1"/>
          </p:cNvSpPr>
          <p:nvPr>
            <p:ph type="title"/>
          </p:nvPr>
        </p:nvSpPr>
        <p:spPr>
          <a:xfrm>
            <a:off x="839788" y="457200"/>
            <a:ext cx="3932237" cy="876300"/>
          </a:xfrm>
        </p:spPr>
        <p:txBody>
          <a:bodyPr anchor="b"/>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A7D82634-C662-4D30-A456-A3C406D01D5E}"/>
              </a:ext>
            </a:extLst>
          </p:cNvPr>
          <p:cNvSpPr>
            <a:spLocks noGrp="1"/>
          </p:cNvSpPr>
          <p:nvPr>
            <p:ph type="body" sz="half" idx="2"/>
          </p:nvPr>
        </p:nvSpPr>
        <p:spPr>
          <a:xfrm>
            <a:off x="839788" y="1446213"/>
            <a:ext cx="3932237" cy="44227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Content Placeholder 2">
            <a:extLst>
              <a:ext uri="{FF2B5EF4-FFF2-40B4-BE49-F238E27FC236}">
                <a16:creationId xmlns:a16="http://schemas.microsoft.com/office/drawing/2014/main" id="{9CAE74DC-C2C7-43A6-BBF0-AF07DE2D00D1}"/>
              </a:ext>
            </a:extLst>
          </p:cNvPr>
          <p:cNvSpPr>
            <a:spLocks noGrp="1"/>
          </p:cNvSpPr>
          <p:nvPr>
            <p:ph idx="1"/>
          </p:nvPr>
        </p:nvSpPr>
        <p:spPr>
          <a:xfrm>
            <a:off x="5183188" y="1438275"/>
            <a:ext cx="6172200" cy="4422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78538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B3E45-7DCB-43D9-A8F6-F996162C191E}"/>
              </a:ext>
            </a:extLst>
          </p:cNvPr>
          <p:cNvSpPr>
            <a:spLocks noGrp="1"/>
          </p:cNvSpPr>
          <p:nvPr>
            <p:ph type="title"/>
          </p:nvPr>
        </p:nvSpPr>
        <p:spPr>
          <a:xfrm>
            <a:off x="839788" y="457200"/>
            <a:ext cx="3932237" cy="876300"/>
          </a:xfr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AA0EF7B0-00F0-41BA-B6CA-13DBCA778AAB}"/>
              </a:ext>
            </a:extLst>
          </p:cNvPr>
          <p:cNvSpPr>
            <a:spLocks noGrp="1"/>
          </p:cNvSpPr>
          <p:nvPr>
            <p:ph type="body" sz="half" idx="2"/>
          </p:nvPr>
        </p:nvSpPr>
        <p:spPr>
          <a:xfrm>
            <a:off x="839788" y="18288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A0F4763C-A6AC-4FC2-9B24-1D1A4CF76625}"/>
              </a:ext>
            </a:extLst>
          </p:cNvPr>
          <p:cNvSpPr>
            <a:spLocks noGrp="1"/>
          </p:cNvSpPr>
          <p:nvPr>
            <p:ph type="pic" idx="1"/>
          </p:nvPr>
        </p:nvSpPr>
        <p:spPr>
          <a:xfrm>
            <a:off x="5180012" y="16097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3679382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1.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7.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10"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8443D7-7F30-4B8B-A2B9-80AFCA4338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4033437-94B2-48B2-B9DF-D0A124C361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196B4-59A7-4F55-AB1F-E472546A9C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9FCCAD-7EC3-41F9-AF25-DBEBDFD2D03C}" type="datetimeFigureOut">
              <a:rPr lang="en-US" smtClean="0"/>
              <a:t>8/26/2026</a:t>
            </a:fld>
            <a:endParaRPr lang="en-US"/>
          </a:p>
        </p:txBody>
      </p:sp>
      <p:sp>
        <p:nvSpPr>
          <p:cNvPr id="5" name="Footer Placeholder 4">
            <a:extLst>
              <a:ext uri="{FF2B5EF4-FFF2-40B4-BE49-F238E27FC236}">
                <a16:creationId xmlns:a16="http://schemas.microsoft.com/office/drawing/2014/main" id="{0ED6C522-DAE5-4E68-AFB5-CB47A0262C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025248E-2126-4CBB-924B-FEEF06B72F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F131E7-C65A-4205-BD59-AD27FEB0E13B}" type="slidenum">
              <a:rPr lang="en-US" smtClean="0"/>
              <a:t>‹#›</a:t>
            </a:fld>
            <a:endParaRPr lang="en-US"/>
          </a:p>
        </p:txBody>
      </p:sp>
      <p:pic>
        <p:nvPicPr>
          <p:cNvPr id="9" name="Picture 8">
            <a:extLst>
              <a:ext uri="{FF2B5EF4-FFF2-40B4-BE49-F238E27FC236}">
                <a16:creationId xmlns:a16="http://schemas.microsoft.com/office/drawing/2014/main" id="{0F482BAF-12B2-4620-96B5-33302AEFD9DE}"/>
              </a:ext>
            </a:extLst>
          </p:cNvPr>
          <p:cNvPicPr>
            <a:picLocks noChangeAspect="1"/>
          </p:cNvPicPr>
          <p:nvPr userDrawn="1"/>
        </p:nvPicPr>
        <p:blipFill rotWithShape="1">
          <a:blip r:embed="rId19">
            <a:extLst>
              <a:ext uri="{28A0092B-C50C-407E-A947-70E740481C1C}">
                <a14:useLocalDpi xmlns:a14="http://schemas.microsoft.com/office/drawing/2010/main" val="0"/>
              </a:ext>
            </a:extLst>
          </a:blip>
          <a:srcRect t="89614" b="8157"/>
          <a:stretch/>
        </p:blipFill>
        <p:spPr>
          <a:xfrm>
            <a:off x="0" y="6677025"/>
            <a:ext cx="12192000" cy="180975"/>
          </a:xfrm>
          <a:prstGeom prst="rect">
            <a:avLst/>
          </a:prstGeom>
          <a:ln>
            <a:noFill/>
          </a:ln>
        </p:spPr>
      </p:pic>
      <p:cxnSp>
        <p:nvCxnSpPr>
          <p:cNvPr id="10" name="Straight Connector 22" title="&quot; &quot;">
            <a:extLst>
              <a:ext uri="{FF2B5EF4-FFF2-40B4-BE49-F238E27FC236}">
                <a16:creationId xmlns:a16="http://schemas.microsoft.com/office/drawing/2014/main" id="{4242C5BE-DB79-4DCF-961F-CD36C176BAAD}"/>
              </a:ext>
            </a:extLst>
          </p:cNvPr>
          <p:cNvCxnSpPr>
            <a:cxnSpLocks noChangeShapeType="1"/>
          </p:cNvCxnSpPr>
          <p:nvPr userDrawn="1"/>
        </p:nvCxnSpPr>
        <p:spPr bwMode="auto">
          <a:xfrm>
            <a:off x="-1" y="6659554"/>
            <a:ext cx="12192000"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078457"/>
      </p:ext>
    </p:extLst>
  </p:cSld>
  <p:clrMap bg1="lt1" tx1="dk1" bg2="lt2" tx2="dk2" accent1="accent1" accent2="accent2" accent3="accent3" accent4="accent4" accent5="accent5" accent6="accent6" hlink="hlink" folHlink="folHlink"/>
  <p:sldLayoutIdLst>
    <p:sldLayoutId id="2147483701" r:id="rId1"/>
    <p:sldLayoutId id="2147483651" r:id="rId2"/>
    <p:sldLayoutId id="2147483662" r:id="rId3"/>
    <p:sldLayoutId id="2147483652" r:id="rId4"/>
    <p:sldLayoutId id="2147483672" r:id="rId5"/>
    <p:sldLayoutId id="2147483673" r:id="rId6"/>
    <p:sldLayoutId id="2147483653" r:id="rId7"/>
    <p:sldLayoutId id="2147483697" r:id="rId8"/>
    <p:sldLayoutId id="2147483674" r:id="rId9"/>
    <p:sldLayoutId id="2147483702" r:id="rId10"/>
    <p:sldLayoutId id="2147483655" r:id="rId11"/>
    <p:sldLayoutId id="2147483658" r:id="rId12"/>
    <p:sldLayoutId id="2147483704" r:id="rId13"/>
    <p:sldLayoutId id="2147483706" r:id="rId14"/>
    <p:sldLayoutId id="2147483707" r:id="rId15"/>
    <p:sldLayoutId id="2147483708" r:id="rId16"/>
    <p:sldLayoutId id="2147483709" r:id="rId17"/>
  </p:sldLayoutIdLst>
  <p:txStyles>
    <p:titleStyle>
      <a:lvl1pPr algn="l" defTabSz="914400" rtl="0" eaLnBrk="1" latinLnBrk="0" hangingPunct="1">
        <a:lnSpc>
          <a:spcPct val="90000"/>
        </a:lnSpc>
        <a:spcBef>
          <a:spcPct val="0"/>
        </a:spcBef>
        <a:buNone/>
        <a:defRPr sz="4400" b="1" kern="1200">
          <a:solidFill>
            <a:srgbClr val="003087"/>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2F2F2"/>
        </a:solidFill>
        <a:effectLst/>
      </p:bgPr>
    </p:bg>
    <p:spTree>
      <p:nvGrpSpPr>
        <p:cNvPr id="1" name=""/>
        <p:cNvGrpSpPr/>
        <p:nvPr/>
      </p:nvGrpSpPr>
      <p:grpSpPr>
        <a:xfrm>
          <a:off x="0" y="0"/>
          <a:ext cx="0" cy="0"/>
          <a:chOff x="0" y="0"/>
          <a:chExt cx="0" cy="0"/>
        </a:xfrm>
      </p:grpSpPr>
      <p:pic>
        <p:nvPicPr>
          <p:cNvPr id="7" name="Picture 6" title="&quot;&quot;">
            <a:extLst>
              <a:ext uri="{FF2B5EF4-FFF2-40B4-BE49-F238E27FC236}">
                <a16:creationId xmlns:a16="http://schemas.microsoft.com/office/drawing/2014/main" id="{7620AFCD-4C7A-490F-B4EC-1E8A313F49F9}"/>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l="7951" t="11802" r="75174" b="3720"/>
          <a:stretch/>
        </p:blipFill>
        <p:spPr>
          <a:xfrm>
            <a:off x="1" y="0"/>
            <a:ext cx="2209799" cy="6858000"/>
          </a:xfrm>
          <a:prstGeom prst="rect">
            <a:avLst/>
          </a:prstGeom>
          <a:ln>
            <a:noFill/>
          </a:ln>
        </p:spPr>
      </p:pic>
      <p:sp>
        <p:nvSpPr>
          <p:cNvPr id="8" name="Pentagon 9" title="&quot;&quot;">
            <a:extLst>
              <a:ext uri="{FF2B5EF4-FFF2-40B4-BE49-F238E27FC236}">
                <a16:creationId xmlns:a16="http://schemas.microsoft.com/office/drawing/2014/main" id="{28070A9E-BB8B-4EB5-A97A-72B95557EE0B}"/>
              </a:ext>
            </a:extLst>
          </p:cNvPr>
          <p:cNvSpPr/>
          <p:nvPr userDrawn="1"/>
        </p:nvSpPr>
        <p:spPr>
          <a:xfrm>
            <a:off x="196066" y="1684927"/>
            <a:ext cx="11157734" cy="140698"/>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cxnSp>
        <p:nvCxnSpPr>
          <p:cNvPr id="9" name="Straight Connector 22" title="&quot; &quot;">
            <a:extLst>
              <a:ext uri="{FF2B5EF4-FFF2-40B4-BE49-F238E27FC236}">
                <a16:creationId xmlns:a16="http://schemas.microsoft.com/office/drawing/2014/main" id="{3868AE59-EB1E-4C7C-9634-491E3BC80F71}"/>
              </a:ext>
            </a:extLst>
          </p:cNvPr>
          <p:cNvCxnSpPr>
            <a:cxnSpLocks noChangeShapeType="1"/>
          </p:cNvCxnSpPr>
          <p:nvPr userDrawn="1"/>
        </p:nvCxnSpPr>
        <p:spPr bwMode="auto">
          <a:xfrm>
            <a:off x="1" y="6647575"/>
            <a:ext cx="2209799"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
        <p:nvSpPr>
          <p:cNvPr id="10" name="Rectangle 9" title="&quot;&quot;">
            <a:extLst>
              <a:ext uri="{FF2B5EF4-FFF2-40B4-BE49-F238E27FC236}">
                <a16:creationId xmlns:a16="http://schemas.microsoft.com/office/drawing/2014/main" id="{4D4A2005-8354-4C11-9408-7FFA3C38C317}"/>
              </a:ext>
            </a:extLst>
          </p:cNvPr>
          <p:cNvSpPr/>
          <p:nvPr userDrawn="1"/>
        </p:nvSpPr>
        <p:spPr>
          <a:xfrm>
            <a:off x="0" y="6647575"/>
            <a:ext cx="2209800" cy="210425"/>
          </a:xfrm>
          <a:prstGeom prst="rect">
            <a:avLst/>
          </a:prstGeom>
          <a:solidFill>
            <a:srgbClr val="0030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6B789B8-5CE2-4A8E-A3CF-6573D397933D}"/>
              </a:ext>
            </a:extLst>
          </p:cNvPr>
          <p:cNvSpPr>
            <a:spLocks noGrp="1"/>
          </p:cNvSpPr>
          <p:nvPr>
            <p:ph type="title"/>
          </p:nvPr>
        </p:nvSpPr>
        <p:spPr>
          <a:xfrm>
            <a:off x="2405864" y="365125"/>
            <a:ext cx="8947935" cy="1325563"/>
          </a:xfrm>
          <a:prstGeom prst="rect">
            <a:avLst/>
          </a:prstGeom>
        </p:spPr>
        <p:txBody>
          <a:bodyPr vert="horz" lIns="91440" tIns="45720" rIns="91440" bIns="45720" rtlCol="0" anchor="ctr">
            <a:normAutofit/>
          </a:bodyPr>
          <a:lstStyle/>
          <a:p>
            <a:r>
              <a:rPr kumimoji="0" lang="en-US" sz="4000" b="1" i="0" u="none" strike="noStrike" kern="1200" cap="none" spc="0" normalizeH="0" baseline="0" noProof="0" dirty="0">
                <a:ln>
                  <a:noFill/>
                </a:ln>
                <a:solidFill>
                  <a:srgbClr val="003087"/>
                </a:solidFill>
                <a:effectLst/>
                <a:uLnTx/>
                <a:uFillTx/>
                <a:latin typeface="Calibri" panose="020F0502020204030204"/>
                <a:ea typeface="+mj-ea"/>
                <a:cs typeface="+mj-cs"/>
              </a:rPr>
              <a:t>Click to edit Master title style</a:t>
            </a:r>
            <a:endParaRPr lang="en-US" dirty="0"/>
          </a:p>
        </p:txBody>
      </p:sp>
      <p:sp>
        <p:nvSpPr>
          <p:cNvPr id="3" name="Text Placeholder 2">
            <a:extLst>
              <a:ext uri="{FF2B5EF4-FFF2-40B4-BE49-F238E27FC236}">
                <a16:creationId xmlns:a16="http://schemas.microsoft.com/office/drawing/2014/main" id="{80BE2A73-A47F-4628-B24D-71BF9CA2E7DF}"/>
              </a:ext>
            </a:extLst>
          </p:cNvPr>
          <p:cNvSpPr>
            <a:spLocks noGrp="1"/>
          </p:cNvSpPr>
          <p:nvPr>
            <p:ph type="body" idx="1"/>
          </p:nvPr>
        </p:nvSpPr>
        <p:spPr>
          <a:xfrm>
            <a:off x="2405864" y="2236741"/>
            <a:ext cx="8452658" cy="379952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title="Texas Department of State Health Services logo">
            <a:extLst>
              <a:ext uri="{FF2B5EF4-FFF2-40B4-BE49-F238E27FC236}">
                <a16:creationId xmlns:a16="http://schemas.microsoft.com/office/drawing/2014/main" id="{25AFC768-FDBA-4F71-84A8-646DFECB7BF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305604" y="5289192"/>
            <a:ext cx="1598591" cy="1147959"/>
          </a:xfrm>
          <a:prstGeom prst="rect">
            <a:avLst/>
          </a:prstGeom>
        </p:spPr>
      </p:pic>
      <p:sp>
        <p:nvSpPr>
          <p:cNvPr id="14" name="Slide Number Placeholder 13">
            <a:extLst>
              <a:ext uri="{FF2B5EF4-FFF2-40B4-BE49-F238E27FC236}">
                <a16:creationId xmlns:a16="http://schemas.microsoft.com/office/drawing/2014/main" id="{258A82E9-29F0-4669-AE6A-42B92398A5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1B6698-EAFE-4EF4-8E59-4E345DB88409}" type="slidenum">
              <a:rPr lang="en-US" smtClean="0"/>
              <a:t>‹#›</a:t>
            </a:fld>
            <a:endParaRPr lang="en-US"/>
          </a:p>
        </p:txBody>
      </p:sp>
    </p:spTree>
    <p:extLst>
      <p:ext uri="{BB962C8B-B14F-4D97-AF65-F5344CB8AC3E}">
        <p14:creationId xmlns:p14="http://schemas.microsoft.com/office/powerpoint/2010/main" val="2313362923"/>
      </p:ext>
    </p:extLst>
  </p:cSld>
  <p:clrMap bg1="lt1" tx1="dk1" bg2="lt2" tx2="dk2" accent1="accent1" accent2="accent2" accent3="accent3" accent4="accent4" accent5="accent5" accent6="accent6" hlink="hlink" folHlink="folHlink"/>
  <p:sldLayoutIdLst>
    <p:sldLayoutId id="2147483688" r:id="rId1"/>
    <p:sldLayoutId id="2147483690" r:id="rId2"/>
    <p:sldLayoutId id="2147483691" r:id="rId3"/>
    <p:sldLayoutId id="2147483692" r:id="rId4"/>
    <p:sldLayoutId id="2147483703" r:id="rId5"/>
    <p:sldLayoutId id="2147483693" r:id="rId6"/>
    <p:sldLayoutId id="2147483694" r:id="rId7"/>
    <p:sldLayoutId id="2147483695" r:id="rId8"/>
    <p:sldLayoutId id="2147483696" r:id="rId9"/>
    <p:sldLayoutId id="2147483710" r:id="rId10"/>
    <p:sldLayoutId id="2147483711" r:id="rId11"/>
  </p:sldLayoutIdLst>
  <p:txStyles>
    <p:titleStyle>
      <a:lvl1pPr algn="l" defTabSz="914400" rtl="0" eaLnBrk="1" latinLnBrk="0" hangingPunct="1">
        <a:lnSpc>
          <a:spcPct val="90000"/>
        </a:lnSpc>
        <a:spcBef>
          <a:spcPct val="0"/>
        </a:spcBef>
        <a:buNone/>
        <a:defRPr sz="4400" b="0" kern="1200">
          <a:solidFill>
            <a:srgbClr val="003087"/>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2F2F2"/>
        </a:solidFill>
        <a:effectLst/>
      </p:bgPr>
    </p:bg>
    <p:spTree>
      <p:nvGrpSpPr>
        <p:cNvPr id="1" name=""/>
        <p:cNvGrpSpPr/>
        <p:nvPr/>
      </p:nvGrpSpPr>
      <p:grpSpPr>
        <a:xfrm>
          <a:off x="0" y="0"/>
          <a:ext cx="0" cy="0"/>
          <a:chOff x="0" y="0"/>
          <a:chExt cx="0" cy="0"/>
        </a:xfrm>
      </p:grpSpPr>
      <p:sp>
        <p:nvSpPr>
          <p:cNvPr id="7" name="Rectangle 6" title="&quot;&quot;">
            <a:extLst>
              <a:ext uri="{FF2B5EF4-FFF2-40B4-BE49-F238E27FC236}">
                <a16:creationId xmlns:a16="http://schemas.microsoft.com/office/drawing/2014/main" id="{48752905-4F9E-4308-9D7D-79136CE22E29}"/>
              </a:ext>
            </a:extLst>
          </p:cNvPr>
          <p:cNvSpPr/>
          <p:nvPr userDrawn="1"/>
        </p:nvSpPr>
        <p:spPr>
          <a:xfrm>
            <a:off x="0" y="-24702"/>
            <a:ext cx="12192001" cy="8986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12" title="&quot;&quot;">
            <a:extLst>
              <a:ext uri="{FF2B5EF4-FFF2-40B4-BE49-F238E27FC236}">
                <a16:creationId xmlns:a16="http://schemas.microsoft.com/office/drawing/2014/main" id="{26D6B718-8D13-46EE-A2EA-3EC07DCA572F}"/>
              </a:ext>
            </a:extLst>
          </p:cNvPr>
          <p:cNvSpPr/>
          <p:nvPr userDrawn="1"/>
        </p:nvSpPr>
        <p:spPr>
          <a:xfrm>
            <a:off x="6480961" y="513145"/>
            <a:ext cx="5711040" cy="743040"/>
          </a:xfrm>
          <a:prstGeom prst="homePlate">
            <a:avLst/>
          </a:prstGeom>
          <a:solidFill>
            <a:srgbClr val="FFC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sp>
        <p:nvSpPr>
          <p:cNvPr id="9" name="Pentagon 13" title="&quot;&quot;">
            <a:extLst>
              <a:ext uri="{FF2B5EF4-FFF2-40B4-BE49-F238E27FC236}">
                <a16:creationId xmlns:a16="http://schemas.microsoft.com/office/drawing/2014/main" id="{ED62EF45-C9C0-4413-81FE-899E260FD808}"/>
              </a:ext>
            </a:extLst>
          </p:cNvPr>
          <p:cNvSpPr/>
          <p:nvPr userDrawn="1"/>
        </p:nvSpPr>
        <p:spPr>
          <a:xfrm>
            <a:off x="0" y="365125"/>
            <a:ext cx="9481334" cy="1039080"/>
          </a:xfrm>
          <a:prstGeom prst="homePlate">
            <a:avLst/>
          </a:prstGeom>
          <a:solidFill>
            <a:srgbClr val="005CB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061" tIns="43031" rIns="86061" bIns="43031" numCol="1" spcCol="0" rtlCol="0" fromWordArt="0" anchor="ctr" anchorCtr="0" forceAA="0" compatLnSpc="1">
            <a:prstTxWarp prst="textNoShape">
              <a:avLst/>
            </a:prstTxWarp>
            <a:noAutofit/>
          </a:bodyPr>
          <a:lstStyle/>
          <a:p>
            <a:pPr algn="ctr"/>
            <a:endParaRPr lang="en-US" sz="2259" b="1" dirty="0">
              <a:solidFill>
                <a:schemeClr val="tx1"/>
              </a:solidFill>
            </a:endParaRPr>
          </a:p>
        </p:txBody>
      </p:sp>
      <p:pic>
        <p:nvPicPr>
          <p:cNvPr id="11" name="Picture 10" title="&quot;&quot;">
            <a:extLst>
              <a:ext uri="{FF2B5EF4-FFF2-40B4-BE49-F238E27FC236}">
                <a16:creationId xmlns:a16="http://schemas.microsoft.com/office/drawing/2014/main" id="{53B8FF7F-B71D-4E67-925E-01F7866EB63E}"/>
              </a:ext>
            </a:extLst>
          </p:cNvPr>
          <p:cNvPicPr>
            <a:picLocks noChangeAspect="1"/>
          </p:cNvPicPr>
          <p:nvPr userDrawn="1"/>
        </p:nvPicPr>
        <p:blipFill rotWithShape="1">
          <a:blip r:embed="rId10">
            <a:extLst>
              <a:ext uri="{28A0092B-C50C-407E-A947-70E740481C1C}">
                <a14:useLocalDpi xmlns:a14="http://schemas.microsoft.com/office/drawing/2010/main" val="0"/>
              </a:ext>
            </a:extLst>
          </a:blip>
          <a:srcRect t="89614" b="8157"/>
          <a:stretch/>
        </p:blipFill>
        <p:spPr>
          <a:xfrm>
            <a:off x="0" y="6677025"/>
            <a:ext cx="12192000" cy="180975"/>
          </a:xfrm>
          <a:prstGeom prst="rect">
            <a:avLst/>
          </a:prstGeom>
          <a:ln>
            <a:noFill/>
          </a:ln>
        </p:spPr>
      </p:pic>
      <p:sp>
        <p:nvSpPr>
          <p:cNvPr id="2" name="Title Placeholder 1">
            <a:extLst>
              <a:ext uri="{FF2B5EF4-FFF2-40B4-BE49-F238E27FC236}">
                <a16:creationId xmlns:a16="http://schemas.microsoft.com/office/drawing/2014/main" id="{5D2D2514-FF0E-43CF-9DEC-E8FFEC1363A7}"/>
              </a:ext>
            </a:extLst>
          </p:cNvPr>
          <p:cNvSpPr>
            <a:spLocks noGrp="1"/>
          </p:cNvSpPr>
          <p:nvPr>
            <p:ph type="title"/>
          </p:nvPr>
        </p:nvSpPr>
        <p:spPr>
          <a:xfrm>
            <a:off x="838200" y="21113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F43C64B-EE6C-49CE-AC9C-4EF026EBE3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C643558-8669-4E59-AFD4-2D647B0279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05D06A-407B-46FA-A0EC-F072866C22BF}" type="datetimeFigureOut">
              <a:rPr lang="en-US" smtClean="0"/>
              <a:t>8/26/2026</a:t>
            </a:fld>
            <a:endParaRPr lang="en-US"/>
          </a:p>
        </p:txBody>
      </p:sp>
      <p:sp>
        <p:nvSpPr>
          <p:cNvPr id="5" name="Footer Placeholder 4">
            <a:extLst>
              <a:ext uri="{FF2B5EF4-FFF2-40B4-BE49-F238E27FC236}">
                <a16:creationId xmlns:a16="http://schemas.microsoft.com/office/drawing/2014/main" id="{C21AD61A-3E46-4A91-9409-1DF22E3CDD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65899FE-B918-439A-8725-B7C5440198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6B54E4-5A71-4511-84E9-33A1CA2A9EE3}" type="slidenum">
              <a:rPr lang="en-US" smtClean="0"/>
              <a:t>‹#›</a:t>
            </a:fld>
            <a:endParaRPr lang="en-US"/>
          </a:p>
        </p:txBody>
      </p:sp>
      <p:cxnSp>
        <p:nvCxnSpPr>
          <p:cNvPr id="10" name="Straight Connector 22" title="&quot; &quot;">
            <a:extLst>
              <a:ext uri="{FF2B5EF4-FFF2-40B4-BE49-F238E27FC236}">
                <a16:creationId xmlns:a16="http://schemas.microsoft.com/office/drawing/2014/main" id="{6E5C70A8-3EE5-4D69-8AA3-93C6F7056F47}"/>
              </a:ext>
            </a:extLst>
          </p:cNvPr>
          <p:cNvCxnSpPr>
            <a:cxnSpLocks noChangeShapeType="1"/>
          </p:cNvCxnSpPr>
          <p:nvPr userDrawn="1"/>
        </p:nvCxnSpPr>
        <p:spPr bwMode="auto">
          <a:xfrm>
            <a:off x="-1" y="6659554"/>
            <a:ext cx="12192000" cy="0"/>
          </a:xfrm>
          <a:prstGeom prst="line">
            <a:avLst/>
          </a:prstGeom>
          <a:ln w="38100">
            <a:solidFill>
              <a:srgbClr val="FFC600"/>
            </a:solidFill>
            <a:headEnd/>
            <a:tailEn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91796791"/>
      </p:ext>
    </p:extLst>
  </p:cSld>
  <p:clrMap bg1="lt1" tx1="dk1" bg2="lt2" tx2="dk2" accent1="accent1" accent2="accent2" accent3="accent3" accent4="accent4" accent5="accent5" accent6="accent6" hlink="hlink" folHlink="folHlink"/>
  <p:sldLayoutIdLst>
    <p:sldLayoutId id="2147483677" r:id="rId1"/>
    <p:sldLayoutId id="2147483685" r:id="rId2"/>
    <p:sldLayoutId id="2147483679" r:id="rId3"/>
    <p:sldLayoutId id="2147483680" r:id="rId4"/>
    <p:sldLayoutId id="2147483681" r:id="rId5"/>
    <p:sldLayoutId id="2147483682" r:id="rId6"/>
    <p:sldLayoutId id="2147483683" r:id="rId7"/>
    <p:sldLayoutId id="2147483684" r:id="rId8"/>
  </p:sldLayoutIdLst>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chart" Target="../charts/chart9.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notesSlide" Target="../notesSlides/notesSlide21.xml"/><Relationship Id="rId1" Type="http://schemas.openxmlformats.org/officeDocument/2006/relationships/slideLayout" Target="../slideLayouts/slideLayout19.xml"/><Relationship Id="rId4" Type="http://schemas.openxmlformats.org/officeDocument/2006/relationships/chart" Target="../charts/char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6062B-F626-E687-20F4-9F692027B806}"/>
              </a:ext>
            </a:extLst>
          </p:cNvPr>
          <p:cNvSpPr>
            <a:spLocks noGrp="1"/>
          </p:cNvSpPr>
          <p:nvPr>
            <p:ph type="title" idx="4294967295"/>
          </p:nvPr>
        </p:nvSpPr>
        <p:spPr>
          <a:xfrm>
            <a:off x="12350750" y="758825"/>
            <a:ext cx="1435100" cy="1325563"/>
          </a:xfrm>
        </p:spPr>
        <p:txBody>
          <a:bodyPr/>
          <a:lstStyle/>
          <a:p>
            <a:r>
              <a:rPr lang="en-US" dirty="0"/>
              <a:t> Title</a:t>
            </a:r>
          </a:p>
        </p:txBody>
      </p:sp>
    </p:spTree>
    <p:extLst>
      <p:ext uri="{BB962C8B-B14F-4D97-AF65-F5344CB8AC3E}">
        <p14:creationId xmlns:p14="http://schemas.microsoft.com/office/powerpoint/2010/main" val="128194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chemeClr val="bg2"/>
                </a:solidFill>
              </a:rPr>
              <a:t>Patterns in New HIV Diagnoses and HIV Prevalence,  Texas 2021</a:t>
            </a:r>
            <a:endParaRPr lang="en-US" sz="4000" dirty="0"/>
          </a:p>
        </p:txBody>
      </p:sp>
      <p:sp>
        <p:nvSpPr>
          <p:cNvPr id="3" name="Subtitle 2"/>
          <p:cNvSpPr>
            <a:spLocks noGrp="1"/>
          </p:cNvSpPr>
          <p:nvPr>
            <p:ph type="body" idx="1"/>
          </p:nvPr>
        </p:nvSpPr>
        <p:spPr>
          <a:xfrm>
            <a:off x="838200" y="3887609"/>
            <a:ext cx="10515600" cy="796224"/>
          </a:xfrm>
        </p:spPr>
        <p:txBody>
          <a:bodyPr>
            <a:noAutofit/>
          </a:bodyPr>
          <a:lstStyle/>
          <a:p>
            <a:r>
              <a:rPr lang="en-US" sz="2000" dirty="0"/>
              <a:t>HIV/STD/HCV Epidemiology and Surveillance Unit</a:t>
            </a:r>
          </a:p>
          <a:p>
            <a:r>
              <a:rPr lang="en-US" sz="1400" dirty="0"/>
              <a:t>Source: </a:t>
            </a:r>
            <a:r>
              <a:rPr lang="en-US" sz="1400" b="0" i="0" dirty="0">
                <a:effectLst/>
                <a:latin typeface="Arial" panose="020B0604020202020204" pitchFamily="34" charset="0"/>
              </a:rPr>
              <a:t>DSHS surveillance data, August 2022</a:t>
            </a:r>
            <a:endParaRPr lang="en-US" sz="1400" dirty="0"/>
          </a:p>
        </p:txBody>
      </p:sp>
    </p:spTree>
    <p:extLst>
      <p:ext uri="{BB962C8B-B14F-4D97-AF65-F5344CB8AC3E}">
        <p14:creationId xmlns:p14="http://schemas.microsoft.com/office/powerpoint/2010/main" val="667265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6AC6A-155C-452B-A591-5E0B91903EAC}"/>
              </a:ext>
            </a:extLst>
          </p:cNvPr>
          <p:cNvSpPr>
            <a:spLocks noGrp="1"/>
          </p:cNvSpPr>
          <p:nvPr>
            <p:ph type="title"/>
          </p:nvPr>
        </p:nvSpPr>
        <p:spPr/>
        <p:txBody>
          <a:bodyPr/>
          <a:lstStyle/>
          <a:p>
            <a:r>
              <a:rPr lang="en-US" dirty="0"/>
              <a:t>Overview</a:t>
            </a:r>
          </a:p>
        </p:txBody>
      </p:sp>
      <p:sp>
        <p:nvSpPr>
          <p:cNvPr id="5" name="Text Placeholder 4">
            <a:extLst>
              <a:ext uri="{FF2B5EF4-FFF2-40B4-BE49-F238E27FC236}">
                <a16:creationId xmlns:a16="http://schemas.microsoft.com/office/drawing/2014/main" id="{DDF5906B-9D4B-407D-9828-9B61EF884C0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42850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300E82C-D70C-4F83-A4EA-DE0AFE1837E2}"/>
              </a:ext>
            </a:extLst>
          </p:cNvPr>
          <p:cNvSpPr>
            <a:spLocks noGrp="1"/>
          </p:cNvSpPr>
          <p:nvPr>
            <p:ph idx="1"/>
          </p:nvPr>
        </p:nvSpPr>
        <p:spPr/>
        <p:txBody>
          <a:bodyPr>
            <a:normAutofit fontScale="92500" lnSpcReduction="20000"/>
          </a:bodyPr>
          <a:lstStyle/>
          <a:p>
            <a:r>
              <a:rPr lang="en-US" dirty="0"/>
              <a:t>Prevalence increases each year because more people living with HIV are living longer lives.</a:t>
            </a:r>
          </a:p>
          <a:p>
            <a:endParaRPr lang="en-US" dirty="0"/>
          </a:p>
          <a:p>
            <a:r>
              <a:rPr lang="en-US" dirty="0"/>
              <a:t>Based on patterns in HIV morbidity in Texas, the priority populations are:</a:t>
            </a:r>
          </a:p>
          <a:p>
            <a:pPr lvl="1"/>
            <a:r>
              <a:rPr lang="en-US" dirty="0"/>
              <a:t>White men who have sex with men (MSM)</a:t>
            </a:r>
          </a:p>
          <a:p>
            <a:pPr lvl="1"/>
            <a:r>
              <a:rPr lang="en-US" dirty="0"/>
              <a:t>Black MSM</a:t>
            </a:r>
          </a:p>
          <a:p>
            <a:pPr lvl="1"/>
            <a:r>
              <a:rPr lang="en-US" dirty="0"/>
              <a:t>Hispanic MSM</a:t>
            </a:r>
          </a:p>
          <a:p>
            <a:pPr lvl="1"/>
            <a:r>
              <a:rPr lang="en-US" dirty="0"/>
              <a:t>Black women whose mode of HIV transmission was sex with a male </a:t>
            </a:r>
          </a:p>
          <a:p>
            <a:pPr lvl="1"/>
            <a:r>
              <a:rPr lang="en-US" dirty="0"/>
              <a:t>People who are Transgender</a:t>
            </a:r>
          </a:p>
          <a:p>
            <a:endParaRPr lang="en-US" dirty="0"/>
          </a:p>
        </p:txBody>
      </p:sp>
      <p:sp>
        <p:nvSpPr>
          <p:cNvPr id="3" name="Title 2">
            <a:extLst>
              <a:ext uri="{FF2B5EF4-FFF2-40B4-BE49-F238E27FC236}">
                <a16:creationId xmlns:a16="http://schemas.microsoft.com/office/drawing/2014/main" id="{0B097989-ADFC-45B6-9AEE-B25E3F1597D0}"/>
              </a:ext>
            </a:extLst>
          </p:cNvPr>
          <p:cNvSpPr>
            <a:spLocks noGrp="1"/>
          </p:cNvSpPr>
          <p:nvPr>
            <p:ph type="title"/>
          </p:nvPr>
        </p:nvSpPr>
        <p:spPr/>
        <p:txBody>
          <a:bodyPr/>
          <a:lstStyle/>
          <a:p>
            <a:r>
              <a:rPr lang="en-US" dirty="0"/>
              <a:t>Big Picture</a:t>
            </a:r>
          </a:p>
        </p:txBody>
      </p:sp>
    </p:spTree>
    <p:extLst>
      <p:ext uri="{BB962C8B-B14F-4D97-AF65-F5344CB8AC3E}">
        <p14:creationId xmlns:p14="http://schemas.microsoft.com/office/powerpoint/2010/main" val="2666634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300E82C-D70C-4F83-A4EA-DE0AFE1837E2}"/>
              </a:ext>
            </a:extLst>
          </p:cNvPr>
          <p:cNvSpPr>
            <a:spLocks noGrp="1"/>
          </p:cNvSpPr>
          <p:nvPr>
            <p:ph idx="1"/>
          </p:nvPr>
        </p:nvSpPr>
        <p:spPr/>
        <p:txBody>
          <a:bodyPr>
            <a:normAutofit fontScale="92500" lnSpcReduction="10000"/>
          </a:bodyPr>
          <a:lstStyle/>
          <a:p>
            <a:r>
              <a:rPr lang="en-US" sz="2800" dirty="0"/>
              <a:t>HIV = Human Immunodeficiency Virus</a:t>
            </a:r>
          </a:p>
          <a:p>
            <a:r>
              <a:rPr lang="en-US" sz="2800" dirty="0"/>
              <a:t>PLWH = People Living With HIV</a:t>
            </a:r>
          </a:p>
          <a:p>
            <a:r>
              <a:rPr lang="en-US" sz="2800" dirty="0"/>
              <a:t>EMA = Eligible Metropolitan Area</a:t>
            </a:r>
          </a:p>
          <a:p>
            <a:r>
              <a:rPr lang="en-US" sz="2800" dirty="0"/>
              <a:t>TGA = Transitional Grant Area</a:t>
            </a:r>
          </a:p>
          <a:p>
            <a:r>
              <a:rPr lang="en-US" sz="2800" dirty="0"/>
              <a:t>MSM = Men Who Have Sex With Men</a:t>
            </a:r>
          </a:p>
          <a:p>
            <a:r>
              <a:rPr lang="en-US" sz="2800" dirty="0"/>
              <a:t>IDU = Injection Drug Use</a:t>
            </a:r>
          </a:p>
          <a:p>
            <a:r>
              <a:rPr lang="en-US" sz="2800" dirty="0"/>
              <a:t>ICE = Immigration and Customs Enforcement</a:t>
            </a:r>
          </a:p>
          <a:p>
            <a:r>
              <a:rPr lang="en-US" sz="2800" dirty="0"/>
              <a:t>TDCJ = Texas Department of Criminal Justice</a:t>
            </a:r>
          </a:p>
          <a:p>
            <a:endParaRPr lang="en-US" dirty="0"/>
          </a:p>
        </p:txBody>
      </p:sp>
      <p:sp>
        <p:nvSpPr>
          <p:cNvPr id="3" name="Title 2">
            <a:extLst>
              <a:ext uri="{FF2B5EF4-FFF2-40B4-BE49-F238E27FC236}">
                <a16:creationId xmlns:a16="http://schemas.microsoft.com/office/drawing/2014/main" id="{0B097989-ADFC-45B6-9AEE-B25E3F1597D0}"/>
              </a:ext>
            </a:extLst>
          </p:cNvPr>
          <p:cNvSpPr>
            <a:spLocks noGrp="1"/>
          </p:cNvSpPr>
          <p:nvPr>
            <p:ph type="title"/>
          </p:nvPr>
        </p:nvSpPr>
        <p:spPr/>
        <p:txBody>
          <a:bodyPr/>
          <a:lstStyle/>
          <a:p>
            <a:r>
              <a:rPr lang="en-US" dirty="0"/>
              <a:t>Acronyms</a:t>
            </a:r>
          </a:p>
        </p:txBody>
      </p:sp>
    </p:spTree>
    <p:extLst>
      <p:ext uri="{BB962C8B-B14F-4D97-AF65-F5344CB8AC3E}">
        <p14:creationId xmlns:p14="http://schemas.microsoft.com/office/powerpoint/2010/main" val="1434946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92B149-6DD9-4146-8280-C75FA642AF8A}"/>
              </a:ext>
            </a:extLst>
          </p:cNvPr>
          <p:cNvSpPr>
            <a:spLocks noGrp="1"/>
          </p:cNvSpPr>
          <p:nvPr>
            <p:ph type="title"/>
          </p:nvPr>
        </p:nvSpPr>
        <p:spPr/>
        <p:txBody>
          <a:bodyPr>
            <a:normAutofit fontScale="90000"/>
          </a:bodyPr>
          <a:lstStyle/>
          <a:p>
            <a:r>
              <a:rPr lang="en-US" dirty="0"/>
              <a:t>New HIV Diagnoses, Persons Living with HIV, and Deaths in Texas (1981-2021)</a:t>
            </a:r>
          </a:p>
        </p:txBody>
      </p:sp>
      <p:graphicFrame>
        <p:nvGraphicFramePr>
          <p:cNvPr id="4" name="Content Placeholder 3" descr="Chart of new HIV Diagnoses, Deaths in Persons with HIV, and Persons Living with HIV">
            <a:extLst>
              <a:ext uri="{FF2B5EF4-FFF2-40B4-BE49-F238E27FC236}">
                <a16:creationId xmlns:a16="http://schemas.microsoft.com/office/drawing/2014/main" id="{ED7BE768-3E28-49D6-8229-CE17B314E237}"/>
              </a:ext>
            </a:extLst>
          </p:cNvPr>
          <p:cNvGraphicFramePr>
            <a:graphicFrameLocks noGrp="1"/>
          </p:cNvGraphicFramePr>
          <p:nvPr>
            <p:ph idx="1"/>
            <p:extLst>
              <p:ext uri="{D42A27DB-BD31-4B8C-83A1-F6EECF244321}">
                <p14:modId xmlns:p14="http://schemas.microsoft.com/office/powerpoint/2010/main" val="2103254755"/>
              </p:ext>
            </p:extLst>
          </p:nvPr>
        </p:nvGraphicFramePr>
        <p:xfrm>
          <a:off x="2406650" y="2236788"/>
          <a:ext cx="8451850" cy="37988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88757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6AC6A-155C-452B-A591-5E0B91903EAC}"/>
              </a:ext>
            </a:extLst>
          </p:cNvPr>
          <p:cNvSpPr>
            <a:spLocks noGrp="1"/>
          </p:cNvSpPr>
          <p:nvPr>
            <p:ph type="title"/>
          </p:nvPr>
        </p:nvSpPr>
        <p:spPr/>
        <p:txBody>
          <a:bodyPr/>
          <a:lstStyle/>
          <a:p>
            <a:r>
              <a:rPr lang="en-US" dirty="0"/>
              <a:t>New Diagnoses</a:t>
            </a:r>
          </a:p>
        </p:txBody>
      </p:sp>
      <p:sp>
        <p:nvSpPr>
          <p:cNvPr id="5" name="Text Placeholder 4">
            <a:extLst>
              <a:ext uri="{FF2B5EF4-FFF2-40B4-BE49-F238E27FC236}">
                <a16:creationId xmlns:a16="http://schemas.microsoft.com/office/drawing/2014/main" id="{3E4F7F0E-D409-4CBA-8EC5-0C8DEB46FBB8}"/>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191105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4531A3F-63AE-4995-859D-19A5FED6D35B}"/>
              </a:ext>
            </a:extLst>
          </p:cNvPr>
          <p:cNvSpPr>
            <a:spLocks noGrp="1"/>
          </p:cNvSpPr>
          <p:nvPr>
            <p:ph idx="1"/>
          </p:nvPr>
        </p:nvSpPr>
        <p:spPr/>
        <p:txBody>
          <a:bodyPr>
            <a:no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Rates of new HIV diagnoses have slightly decreased from 16.8/100,000 in 2012 to 14.8/100,000 in 2021.</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 2021, rates of new HIV diagnoses are highest among males (24.6/100,000), Blacks (41.7/100,000), and those between 25 and 29 years of age (44.3/100,000).</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Between 2012 and 2021, the proportion of new HIV diagnoses increased for Hispanic MSM, from 39.2% to 42.8% and among Black MSM, from 26.1% to 28.6%.</a:t>
            </a:r>
            <a:endParaRPr lang="en-US" sz="1800" dirty="0"/>
          </a:p>
          <a:p>
            <a:r>
              <a:rPr lang="en-US" sz="2000" dirty="0">
                <a:solidFill>
                  <a:prstClr val="black"/>
                </a:solidFill>
                <a:latin typeface="Calibri" panose="020F0502020204030204"/>
              </a:rPr>
              <a:t>Within the last ten years, among those newly diagnosed with HIV, the proportion of those with a late diagnoses (3 months between HIV diagnosis and AIDS) has declined from 27.8% in 2012 to 21.4% in 2021.</a:t>
            </a:r>
          </a:p>
          <a:p>
            <a:endParaRPr lang="en-US" sz="1800" dirty="0"/>
          </a:p>
        </p:txBody>
      </p:sp>
      <p:sp>
        <p:nvSpPr>
          <p:cNvPr id="3" name="Title 2">
            <a:extLst>
              <a:ext uri="{FF2B5EF4-FFF2-40B4-BE49-F238E27FC236}">
                <a16:creationId xmlns:a16="http://schemas.microsoft.com/office/drawing/2014/main" id="{3E266755-549A-4F75-8F19-07576EF27413}"/>
              </a:ext>
            </a:extLst>
          </p:cNvPr>
          <p:cNvSpPr>
            <a:spLocks noGrp="1"/>
          </p:cNvSpPr>
          <p:nvPr>
            <p:ph type="title"/>
          </p:nvPr>
        </p:nvSpPr>
        <p:spPr/>
        <p:txBody>
          <a:bodyPr/>
          <a:lstStyle/>
          <a:p>
            <a:r>
              <a:rPr lang="en-US" sz="4400" dirty="0"/>
              <a:t>New HIV Diagnoses</a:t>
            </a:r>
            <a:endParaRPr lang="en-US" dirty="0"/>
          </a:p>
        </p:txBody>
      </p:sp>
    </p:spTree>
    <p:extLst>
      <p:ext uri="{BB962C8B-B14F-4D97-AF65-F5344CB8AC3E}">
        <p14:creationId xmlns:p14="http://schemas.microsoft.com/office/powerpoint/2010/main" val="3930414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92B149-6DD9-4146-8280-C75FA642AF8A}"/>
              </a:ext>
            </a:extLst>
          </p:cNvPr>
          <p:cNvSpPr>
            <a:spLocks noGrp="1"/>
          </p:cNvSpPr>
          <p:nvPr>
            <p:ph type="title"/>
          </p:nvPr>
        </p:nvSpPr>
        <p:spPr/>
        <p:txBody>
          <a:bodyPr>
            <a:normAutofit/>
          </a:bodyPr>
          <a:lstStyle/>
          <a:p>
            <a:r>
              <a:rPr lang="en-US" dirty="0"/>
              <a:t>New HIV Diagnoses and Rates by Year of Diagnosis, 2012-2021</a:t>
            </a:r>
          </a:p>
        </p:txBody>
      </p:sp>
      <p:graphicFrame>
        <p:nvGraphicFramePr>
          <p:cNvPr id="6" name="Content Placeholder 5" descr="New HIV Diagnoses and Rates by Year of Diagnosis, 2012-2021">
            <a:extLst>
              <a:ext uri="{FF2B5EF4-FFF2-40B4-BE49-F238E27FC236}">
                <a16:creationId xmlns:a16="http://schemas.microsoft.com/office/drawing/2014/main" id="{C69123BF-44C3-4258-9B9A-64CD8CF75AD2}"/>
              </a:ext>
            </a:extLst>
          </p:cNvPr>
          <p:cNvGraphicFramePr>
            <a:graphicFrameLocks noGrp="1"/>
          </p:cNvGraphicFramePr>
          <p:nvPr>
            <p:ph idx="1"/>
            <p:extLst>
              <p:ext uri="{D42A27DB-BD31-4B8C-83A1-F6EECF244321}">
                <p14:modId xmlns:p14="http://schemas.microsoft.com/office/powerpoint/2010/main" val="4000158304"/>
              </p:ext>
            </p:extLst>
          </p:nvPr>
        </p:nvGraphicFramePr>
        <p:xfrm>
          <a:off x="2406649" y="2061190"/>
          <a:ext cx="8658679" cy="420354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11587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solidFill>
                  <a:schemeClr val="bg2"/>
                </a:solidFill>
              </a:rPr>
              <a:pPr/>
              <a:t>10</a:t>
            </a:fld>
            <a:endParaRPr lang="en-US" dirty="0">
              <a:solidFill>
                <a:schemeClr val="bg2"/>
              </a:solidFill>
            </a:endParaRPr>
          </a:p>
        </p:txBody>
      </p:sp>
      <p:sp>
        <p:nvSpPr>
          <p:cNvPr id="10" name="Title 1"/>
          <p:cNvSpPr>
            <a:spLocks noGrp="1"/>
          </p:cNvSpPr>
          <p:nvPr>
            <p:ph type="title"/>
          </p:nvPr>
        </p:nvSpPr>
        <p:spPr>
          <a:xfrm>
            <a:off x="2405864" y="365125"/>
            <a:ext cx="9185307" cy="1325563"/>
          </a:xfrm>
        </p:spPr>
        <p:txBody>
          <a:bodyPr>
            <a:noAutofit/>
          </a:bodyPr>
          <a:lstStyle/>
          <a:p>
            <a:r>
              <a:rPr lang="en-US" dirty="0"/>
              <a:t>New HIV Diagnosis Rates by Sex at Birth and Year of Diagnosis, 2012-2021</a:t>
            </a:r>
          </a:p>
        </p:txBody>
      </p:sp>
      <p:sp>
        <p:nvSpPr>
          <p:cNvPr id="7" name="TextBox 6"/>
          <p:cNvSpPr txBox="1"/>
          <p:nvPr/>
        </p:nvSpPr>
        <p:spPr>
          <a:xfrm>
            <a:off x="3477654" y="5691368"/>
            <a:ext cx="393056" cy="230832"/>
          </a:xfrm>
          <a:prstGeom prst="rect">
            <a:avLst/>
          </a:prstGeom>
          <a:noFill/>
        </p:spPr>
        <p:txBody>
          <a:bodyPr wrap="none" rtlCol="0">
            <a:spAutoFit/>
          </a:bodyPr>
          <a:lstStyle/>
          <a:p>
            <a:r>
              <a:rPr lang="en-US" sz="900" dirty="0">
                <a:solidFill>
                  <a:srgbClr val="000000"/>
                </a:solidFill>
              </a:rPr>
              <a:t>Year</a:t>
            </a:r>
          </a:p>
        </p:txBody>
      </p:sp>
      <p:graphicFrame>
        <p:nvGraphicFramePr>
          <p:cNvPr id="8" name="Content Placeholder 7" descr="New HIV Diagnosis Rates by Sex at Birth and Year of Diagnosis, 2012-2021">
            <a:extLst>
              <a:ext uri="{FF2B5EF4-FFF2-40B4-BE49-F238E27FC236}">
                <a16:creationId xmlns:a16="http://schemas.microsoft.com/office/drawing/2014/main" id="{5E343FF2-BB1D-4F9C-91CA-0280423CB4A2}"/>
              </a:ext>
            </a:extLst>
          </p:cNvPr>
          <p:cNvGraphicFramePr>
            <a:graphicFrameLocks noGrp="1"/>
          </p:cNvGraphicFramePr>
          <p:nvPr>
            <p:ph idx="1"/>
            <p:extLst>
              <p:ext uri="{D42A27DB-BD31-4B8C-83A1-F6EECF244321}">
                <p14:modId xmlns:p14="http://schemas.microsoft.com/office/powerpoint/2010/main" val="2931617"/>
              </p:ext>
            </p:extLst>
          </p:nvPr>
        </p:nvGraphicFramePr>
        <p:xfrm>
          <a:off x="2406650" y="1995514"/>
          <a:ext cx="8451850" cy="413753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29381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solidFill>
                  <a:schemeClr val="bg2"/>
                </a:solidFill>
              </a:rPr>
              <a:pPr/>
              <a:t>11</a:t>
            </a:fld>
            <a:endParaRPr lang="en-US" dirty="0">
              <a:solidFill>
                <a:schemeClr val="bg2"/>
              </a:solidFill>
            </a:endParaRPr>
          </a:p>
        </p:txBody>
      </p:sp>
      <p:sp>
        <p:nvSpPr>
          <p:cNvPr id="10" name="Title 1"/>
          <p:cNvSpPr>
            <a:spLocks noGrp="1"/>
          </p:cNvSpPr>
          <p:nvPr>
            <p:ph type="title"/>
          </p:nvPr>
        </p:nvSpPr>
        <p:spPr>
          <a:xfrm>
            <a:off x="2405864" y="365125"/>
            <a:ext cx="9619483" cy="1325563"/>
          </a:xfrm>
        </p:spPr>
        <p:txBody>
          <a:bodyPr>
            <a:noAutofit/>
          </a:bodyPr>
          <a:lstStyle/>
          <a:p>
            <a:r>
              <a:rPr lang="en-US" sz="4000" dirty="0"/>
              <a:t>New HIV Diagnosis Rates by Race/Ethnicity and Year of Diagnosis, 2012-2021</a:t>
            </a:r>
          </a:p>
        </p:txBody>
      </p:sp>
      <p:sp>
        <p:nvSpPr>
          <p:cNvPr id="11" name="TextBox 10">
            <a:extLst>
              <a:ext uri="{FF2B5EF4-FFF2-40B4-BE49-F238E27FC236}">
                <a16:creationId xmlns:a16="http://schemas.microsoft.com/office/drawing/2014/main" id="{7E678481-4E28-47E3-906B-94720024EC63}"/>
              </a:ext>
            </a:extLst>
          </p:cNvPr>
          <p:cNvSpPr txBox="1"/>
          <p:nvPr/>
        </p:nvSpPr>
        <p:spPr>
          <a:xfrm>
            <a:off x="3614291" y="4906490"/>
            <a:ext cx="442750" cy="230832"/>
          </a:xfrm>
          <a:prstGeom prst="rect">
            <a:avLst/>
          </a:prstGeom>
          <a:noFill/>
        </p:spPr>
        <p:txBody>
          <a:bodyPr wrap="square" rtlCol="0">
            <a:spAutoFit/>
          </a:bodyPr>
          <a:lstStyle/>
          <a:p>
            <a:r>
              <a:rPr lang="en-US" sz="900" dirty="0">
                <a:solidFill>
                  <a:srgbClr val="000000"/>
                </a:solidFill>
              </a:rPr>
              <a:t>Year</a:t>
            </a:r>
          </a:p>
        </p:txBody>
      </p:sp>
      <p:graphicFrame>
        <p:nvGraphicFramePr>
          <p:cNvPr id="8" name="Content Placeholder 7" descr="New HIV Diagnosis Rates by Race/Ethnicity and Year of Diagnosis, 2012-2021">
            <a:extLst>
              <a:ext uri="{FF2B5EF4-FFF2-40B4-BE49-F238E27FC236}">
                <a16:creationId xmlns:a16="http://schemas.microsoft.com/office/drawing/2014/main" id="{8023689A-F854-4602-8F6E-8537F11171D0}"/>
              </a:ext>
            </a:extLst>
          </p:cNvPr>
          <p:cNvGraphicFramePr>
            <a:graphicFrameLocks noGrp="1"/>
          </p:cNvGraphicFramePr>
          <p:nvPr>
            <p:ph idx="1"/>
            <p:extLst>
              <p:ext uri="{D42A27DB-BD31-4B8C-83A1-F6EECF244321}">
                <p14:modId xmlns:p14="http://schemas.microsoft.com/office/powerpoint/2010/main" val="2412721106"/>
              </p:ext>
            </p:extLst>
          </p:nvPr>
        </p:nvGraphicFramePr>
        <p:xfrm>
          <a:off x="2405864" y="2020773"/>
          <a:ext cx="8451850" cy="425372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81583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solidFill>
                  <a:schemeClr val="bg2"/>
                </a:solidFill>
              </a:rPr>
              <a:pPr/>
              <a:t>12</a:t>
            </a:fld>
            <a:endParaRPr lang="en-US" dirty="0">
              <a:solidFill>
                <a:schemeClr val="bg2"/>
              </a:solidFill>
            </a:endParaRPr>
          </a:p>
        </p:txBody>
      </p:sp>
      <p:sp>
        <p:nvSpPr>
          <p:cNvPr id="10" name="Title 1"/>
          <p:cNvSpPr>
            <a:spLocks noGrp="1"/>
          </p:cNvSpPr>
          <p:nvPr>
            <p:ph type="title"/>
          </p:nvPr>
        </p:nvSpPr>
        <p:spPr/>
        <p:txBody>
          <a:bodyPr>
            <a:normAutofit/>
          </a:bodyPr>
          <a:lstStyle/>
          <a:p>
            <a:r>
              <a:rPr lang="en-US" dirty="0"/>
              <a:t>New HIV Diagnosis Rates Among </a:t>
            </a:r>
            <a:br>
              <a:rPr lang="en-US" dirty="0"/>
            </a:br>
            <a:r>
              <a:rPr lang="en-US" dirty="0"/>
              <a:t>Ages 15-39, 2012-2021</a:t>
            </a:r>
          </a:p>
        </p:txBody>
      </p:sp>
      <p:graphicFrame>
        <p:nvGraphicFramePr>
          <p:cNvPr id="8" name="Content Placeholder 7" descr="New HIV Diagnosis Rates Among &#10;Ages 15-39, 2012-2021">
            <a:extLst>
              <a:ext uri="{FF2B5EF4-FFF2-40B4-BE49-F238E27FC236}">
                <a16:creationId xmlns:a16="http://schemas.microsoft.com/office/drawing/2014/main" id="{10A0D5F6-D6AF-435E-BB17-FF9F7B101DA2}"/>
              </a:ext>
            </a:extLst>
          </p:cNvPr>
          <p:cNvGraphicFramePr>
            <a:graphicFrameLocks noGrp="1"/>
          </p:cNvGraphicFramePr>
          <p:nvPr>
            <p:ph idx="1"/>
            <p:extLst>
              <p:ext uri="{D42A27DB-BD31-4B8C-83A1-F6EECF244321}">
                <p14:modId xmlns:p14="http://schemas.microsoft.com/office/powerpoint/2010/main" val="4178221749"/>
              </p:ext>
            </p:extLst>
          </p:nvPr>
        </p:nvGraphicFramePr>
        <p:xfrm>
          <a:off x="2406650" y="2061190"/>
          <a:ext cx="8451850" cy="4183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8471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solidFill>
                  <a:schemeClr val="bg2"/>
                </a:solidFill>
              </a:rPr>
              <a:pPr/>
              <a:t>13</a:t>
            </a:fld>
            <a:endParaRPr lang="en-US" dirty="0">
              <a:solidFill>
                <a:schemeClr val="bg2"/>
              </a:solidFill>
            </a:endParaRPr>
          </a:p>
        </p:txBody>
      </p:sp>
      <p:sp>
        <p:nvSpPr>
          <p:cNvPr id="10" name="Title 1"/>
          <p:cNvSpPr>
            <a:spLocks noGrp="1"/>
          </p:cNvSpPr>
          <p:nvPr>
            <p:ph type="title"/>
          </p:nvPr>
        </p:nvSpPr>
        <p:spPr>
          <a:xfrm>
            <a:off x="2405865" y="294368"/>
            <a:ext cx="8947935" cy="1325563"/>
          </a:xfrm>
        </p:spPr>
        <p:txBody>
          <a:bodyPr>
            <a:normAutofit/>
          </a:bodyPr>
          <a:lstStyle/>
          <a:p>
            <a:r>
              <a:rPr lang="en-US" dirty="0"/>
              <a:t>New HIV Diagnosis Rates by Age at Diagnosis, 2021</a:t>
            </a:r>
          </a:p>
        </p:txBody>
      </p:sp>
      <p:graphicFrame>
        <p:nvGraphicFramePr>
          <p:cNvPr id="8" name="Content Placeholder 7" descr="New HIV Diagnosis Rates by Age at Diagnosis, 2021">
            <a:extLst>
              <a:ext uri="{FF2B5EF4-FFF2-40B4-BE49-F238E27FC236}">
                <a16:creationId xmlns:a16="http://schemas.microsoft.com/office/drawing/2014/main" id="{1675C69D-7163-4705-A3CD-240F9A19CD80}"/>
              </a:ext>
            </a:extLst>
          </p:cNvPr>
          <p:cNvGraphicFramePr>
            <a:graphicFrameLocks noGrp="1"/>
          </p:cNvGraphicFramePr>
          <p:nvPr>
            <p:ph idx="1"/>
            <p:extLst>
              <p:ext uri="{D42A27DB-BD31-4B8C-83A1-F6EECF244321}">
                <p14:modId xmlns:p14="http://schemas.microsoft.com/office/powerpoint/2010/main" val="4134180043"/>
              </p:ext>
            </p:extLst>
          </p:nvPr>
        </p:nvGraphicFramePr>
        <p:xfrm>
          <a:off x="2406650" y="2101604"/>
          <a:ext cx="8451850" cy="413248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32182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p:txBody>
          <a:bodyPr>
            <a:normAutofit/>
          </a:bodyPr>
          <a:lstStyle/>
          <a:p>
            <a:r>
              <a:rPr lang="en-US" dirty="0"/>
              <a:t>New HIV Diagnoses by Mode of Transmission*, 2012-2021</a:t>
            </a:r>
          </a:p>
        </p:txBody>
      </p:sp>
      <p:sp>
        <p:nvSpPr>
          <p:cNvPr id="9" name="Footer Placeholder 4">
            <a:extLst>
              <a:ext uri="{FF2B5EF4-FFF2-40B4-BE49-F238E27FC236}">
                <a16:creationId xmlns:a16="http://schemas.microsoft.com/office/drawing/2014/main" id="{BC3C8760-B2C3-4F21-94A1-4C8D14922BE9}"/>
              </a:ext>
            </a:extLst>
          </p:cNvPr>
          <p:cNvSpPr>
            <a:spLocks noGrp="1"/>
          </p:cNvSpPr>
          <p:nvPr>
            <p:ph type="ftr" sz="quarter" idx="4294967295"/>
          </p:nvPr>
        </p:nvSpPr>
        <p:spPr>
          <a:xfrm>
            <a:off x="2405864" y="6277769"/>
            <a:ext cx="6073775" cy="430212"/>
          </a:xfrm>
          <a:prstGeom prst="rect">
            <a:avLst/>
          </a:prstGeom>
        </p:spPr>
        <p:txBody>
          <a:bodyPr/>
          <a:lstStyle/>
          <a:p>
            <a:r>
              <a:rPr lang="en-US" sz="1000" b="1" dirty="0">
                <a:solidFill>
                  <a:schemeClr val="tx2"/>
                </a:solidFill>
              </a:rPr>
              <a:t>* Mode of transmission is imputed for individual patients when risk information is missing</a:t>
            </a:r>
          </a:p>
        </p:txBody>
      </p:sp>
      <p:graphicFrame>
        <p:nvGraphicFramePr>
          <p:cNvPr id="11" name="Content Placeholder 10" descr="New HIV Diagnoses by Mode of Transmission*, 2012-2021">
            <a:extLst>
              <a:ext uri="{FF2B5EF4-FFF2-40B4-BE49-F238E27FC236}">
                <a16:creationId xmlns:a16="http://schemas.microsoft.com/office/drawing/2014/main" id="{75949C10-BD15-482A-AF87-45FF59F28CA9}"/>
              </a:ext>
            </a:extLst>
          </p:cNvPr>
          <p:cNvGraphicFramePr>
            <a:graphicFrameLocks noGrp="1"/>
          </p:cNvGraphicFramePr>
          <p:nvPr>
            <p:ph idx="1"/>
            <p:extLst>
              <p:ext uri="{D42A27DB-BD31-4B8C-83A1-F6EECF244321}">
                <p14:modId xmlns:p14="http://schemas.microsoft.com/office/powerpoint/2010/main" val="1099182991"/>
              </p:ext>
            </p:extLst>
          </p:nvPr>
        </p:nvGraphicFramePr>
        <p:xfrm>
          <a:off x="2405864" y="2035930"/>
          <a:ext cx="8699892" cy="424184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2134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descr="New HIV Diagnoses by Sex at Birth, 2021">
            <a:extLst>
              <a:ext uri="{FF2B5EF4-FFF2-40B4-BE49-F238E27FC236}">
                <a16:creationId xmlns:a16="http://schemas.microsoft.com/office/drawing/2014/main" id="{C3A90B4F-A4C4-4CC4-83FC-40130EE1CEE7}"/>
              </a:ext>
            </a:extLst>
          </p:cNvPr>
          <p:cNvGraphicFramePr>
            <a:graphicFrameLocks noGrp="1"/>
          </p:cNvGraphicFramePr>
          <p:nvPr>
            <p:ph sz="half" idx="1"/>
            <p:extLst>
              <p:ext uri="{D42A27DB-BD31-4B8C-83A1-F6EECF244321}">
                <p14:modId xmlns:p14="http://schemas.microsoft.com/office/powerpoint/2010/main" val="1226332632"/>
              </p:ext>
            </p:extLst>
          </p:nvPr>
        </p:nvGraphicFramePr>
        <p:xfrm>
          <a:off x="2406650" y="1825625"/>
          <a:ext cx="4343400" cy="43513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ontent Placeholder 7" descr="New HIV Diagnoses by Mode of Transmission and Sex at Birth, Males, 2021">
            <a:extLst>
              <a:ext uri="{FF2B5EF4-FFF2-40B4-BE49-F238E27FC236}">
                <a16:creationId xmlns:a16="http://schemas.microsoft.com/office/drawing/2014/main" id="{52B335B6-51C0-4230-89C8-BF091705A259}"/>
              </a:ext>
            </a:extLst>
          </p:cNvPr>
          <p:cNvGraphicFramePr>
            <a:graphicFrameLocks noGrp="1"/>
          </p:cNvGraphicFramePr>
          <p:nvPr>
            <p:ph sz="half" idx="2"/>
            <p:extLst>
              <p:ext uri="{D42A27DB-BD31-4B8C-83A1-F6EECF244321}">
                <p14:modId xmlns:p14="http://schemas.microsoft.com/office/powerpoint/2010/main" val="2339907987"/>
              </p:ext>
            </p:extLst>
          </p:nvPr>
        </p:nvGraphicFramePr>
        <p:xfrm>
          <a:off x="7010400" y="1825625"/>
          <a:ext cx="4343400" cy="4351338"/>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1">
            <a:extLst>
              <a:ext uri="{FF2B5EF4-FFF2-40B4-BE49-F238E27FC236}">
                <a16:creationId xmlns:a16="http://schemas.microsoft.com/office/drawing/2014/main" id="{8542E657-32CF-4E66-B9F5-8AB11E4AD416}"/>
              </a:ext>
            </a:extLst>
          </p:cNvPr>
          <p:cNvSpPr>
            <a:spLocks noGrp="1"/>
          </p:cNvSpPr>
          <p:nvPr>
            <p:ph type="title"/>
          </p:nvPr>
        </p:nvSpPr>
        <p:spPr/>
        <p:txBody>
          <a:bodyPr/>
          <a:lstStyle/>
          <a:p>
            <a:r>
              <a:rPr lang="en-US" dirty="0"/>
              <a:t>New HIV Diagnoses by Mode of Transmission and Sex at Birth, 2021</a:t>
            </a:r>
          </a:p>
        </p:txBody>
      </p:sp>
    </p:spTree>
    <p:extLst>
      <p:ext uri="{BB962C8B-B14F-4D97-AF65-F5344CB8AC3E}">
        <p14:creationId xmlns:p14="http://schemas.microsoft.com/office/powerpoint/2010/main" val="15120134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solidFill>
                  <a:schemeClr val="bg2"/>
                </a:solidFill>
              </a:rPr>
              <a:pPr/>
              <a:t>16</a:t>
            </a:fld>
            <a:endParaRPr lang="en-US" dirty="0">
              <a:solidFill>
                <a:schemeClr val="bg2"/>
              </a:solidFill>
            </a:endParaRPr>
          </a:p>
        </p:txBody>
      </p:sp>
      <p:sp>
        <p:nvSpPr>
          <p:cNvPr id="10" name="Title 1"/>
          <p:cNvSpPr>
            <a:spLocks noGrp="1"/>
          </p:cNvSpPr>
          <p:nvPr>
            <p:ph type="title"/>
          </p:nvPr>
        </p:nvSpPr>
        <p:spPr/>
        <p:txBody>
          <a:bodyPr>
            <a:normAutofit/>
          </a:bodyPr>
          <a:lstStyle/>
          <a:p>
            <a:r>
              <a:rPr lang="en-US" dirty="0"/>
              <a:t>New HIV Diagnoses by Priority Group, 2012 vs. 2021</a:t>
            </a:r>
          </a:p>
        </p:txBody>
      </p:sp>
      <p:sp>
        <p:nvSpPr>
          <p:cNvPr id="3" name="Date Placeholder 2"/>
          <p:cNvSpPr>
            <a:spLocks noGrp="1"/>
          </p:cNvSpPr>
          <p:nvPr>
            <p:ph type="dt" sz="half" idx="4294967295"/>
          </p:nvPr>
        </p:nvSpPr>
        <p:spPr>
          <a:xfrm>
            <a:off x="0" y="6356350"/>
            <a:ext cx="1692275" cy="365125"/>
          </a:xfrm>
          <a:prstGeom prst="rect">
            <a:avLst/>
          </a:prstGeom>
        </p:spPr>
        <p:txBody>
          <a:bodyPr/>
          <a:lstStyle/>
          <a:p>
            <a:fld id="{D6017BA9-160D-461D-A66D-01DFBA0B1B73}" type="datetime1">
              <a:rPr lang="en-US" smtClean="0">
                <a:solidFill>
                  <a:schemeClr val="bg2"/>
                </a:solidFill>
              </a:rPr>
              <a:pPr/>
              <a:t>8/26/2026</a:t>
            </a:fld>
            <a:endParaRPr lang="en-US" dirty="0">
              <a:solidFill>
                <a:schemeClr val="bg2"/>
              </a:solidFill>
            </a:endParaRPr>
          </a:p>
        </p:txBody>
      </p:sp>
      <p:sp>
        <p:nvSpPr>
          <p:cNvPr id="20" name="TextBox 19"/>
          <p:cNvSpPr txBox="1"/>
          <p:nvPr/>
        </p:nvSpPr>
        <p:spPr>
          <a:xfrm>
            <a:off x="5043141" y="3886576"/>
            <a:ext cx="939314" cy="276999"/>
          </a:xfrm>
          <a:prstGeom prst="rect">
            <a:avLst/>
          </a:prstGeom>
          <a:noFill/>
        </p:spPr>
        <p:txBody>
          <a:bodyPr wrap="square" rtlCol="0">
            <a:spAutoFit/>
          </a:bodyPr>
          <a:lstStyle/>
          <a:p>
            <a:r>
              <a:rPr lang="en-US" sz="1200" dirty="0">
                <a:solidFill>
                  <a:schemeClr val="tx2"/>
                </a:solidFill>
              </a:rPr>
              <a:t>N=4,377</a:t>
            </a:r>
          </a:p>
        </p:txBody>
      </p:sp>
      <p:sp>
        <p:nvSpPr>
          <p:cNvPr id="11" name="TextBox 10"/>
          <p:cNvSpPr txBox="1"/>
          <p:nvPr/>
        </p:nvSpPr>
        <p:spPr>
          <a:xfrm>
            <a:off x="9501882" y="3814108"/>
            <a:ext cx="1074936" cy="276999"/>
          </a:xfrm>
          <a:prstGeom prst="rect">
            <a:avLst/>
          </a:prstGeom>
          <a:noFill/>
        </p:spPr>
        <p:txBody>
          <a:bodyPr wrap="square" rtlCol="0">
            <a:spAutoFit/>
          </a:bodyPr>
          <a:lstStyle/>
          <a:p>
            <a:r>
              <a:rPr lang="en-US" sz="1200" dirty="0">
                <a:solidFill>
                  <a:schemeClr val="tx2"/>
                </a:solidFill>
              </a:rPr>
              <a:t>N=4,377</a:t>
            </a:r>
          </a:p>
        </p:txBody>
      </p:sp>
      <p:graphicFrame>
        <p:nvGraphicFramePr>
          <p:cNvPr id="7" name="Content Placeholder 6" descr="New HIV Diagnoses by Priority Group, 2012&#10;">
            <a:extLst>
              <a:ext uri="{FF2B5EF4-FFF2-40B4-BE49-F238E27FC236}">
                <a16:creationId xmlns:a16="http://schemas.microsoft.com/office/drawing/2014/main" id="{3E5E00C5-1960-C65C-B516-ECF73DD56A70}"/>
              </a:ext>
            </a:extLst>
          </p:cNvPr>
          <p:cNvGraphicFramePr>
            <a:graphicFrameLocks noGrp="1"/>
          </p:cNvGraphicFramePr>
          <p:nvPr>
            <p:ph sz="half" idx="1"/>
            <p:extLst>
              <p:ext uri="{D42A27DB-BD31-4B8C-83A1-F6EECF244321}">
                <p14:modId xmlns:p14="http://schemas.microsoft.com/office/powerpoint/2010/main" val="1458687671"/>
              </p:ext>
            </p:extLst>
          </p:nvPr>
        </p:nvGraphicFramePr>
        <p:xfrm>
          <a:off x="2406650" y="1825625"/>
          <a:ext cx="4343400" cy="43513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ontent Placeholder 14" descr="New HIV Diagnoses by Priority Group, 2021">
            <a:extLst>
              <a:ext uri="{FF2B5EF4-FFF2-40B4-BE49-F238E27FC236}">
                <a16:creationId xmlns:a16="http://schemas.microsoft.com/office/drawing/2014/main" id="{F4CE3CAD-4C9C-4AB4-89D1-2ECCB1CAEC8F}"/>
              </a:ext>
            </a:extLst>
          </p:cNvPr>
          <p:cNvGraphicFramePr>
            <a:graphicFrameLocks noGrp="1"/>
          </p:cNvGraphicFramePr>
          <p:nvPr>
            <p:ph sz="half" idx="2"/>
            <p:extLst>
              <p:ext uri="{D42A27DB-BD31-4B8C-83A1-F6EECF244321}">
                <p14:modId xmlns:p14="http://schemas.microsoft.com/office/powerpoint/2010/main" val="3733460504"/>
              </p:ext>
            </p:extLst>
          </p:nvPr>
        </p:nvGraphicFramePr>
        <p:xfrm>
          <a:off x="7010400" y="1825625"/>
          <a:ext cx="4343400" cy="435133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92296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p:txBody>
          <a:bodyPr>
            <a:normAutofit/>
          </a:bodyPr>
          <a:lstStyle/>
          <a:p>
            <a:r>
              <a:rPr lang="en-US" dirty="0"/>
              <a:t>New HIV Diagnoses by Mode of Transmission and EMA/TGA*, 2021</a:t>
            </a:r>
          </a:p>
        </p:txBody>
      </p:sp>
      <p:sp>
        <p:nvSpPr>
          <p:cNvPr id="3" name="Date Placeholder 2"/>
          <p:cNvSpPr>
            <a:spLocks noGrp="1"/>
          </p:cNvSpPr>
          <p:nvPr>
            <p:ph type="dt" sz="half" idx="4294967295"/>
          </p:nvPr>
        </p:nvSpPr>
        <p:spPr>
          <a:xfrm>
            <a:off x="0" y="6356350"/>
            <a:ext cx="1692275" cy="365125"/>
          </a:xfrm>
          <a:prstGeom prst="rect">
            <a:avLst/>
          </a:prstGeom>
        </p:spPr>
        <p:txBody>
          <a:bodyPr/>
          <a:lstStyle/>
          <a:p>
            <a:fld id="{D6017BA9-160D-461D-A66D-01DFBA0B1B73}" type="datetime1">
              <a:rPr lang="en-US" smtClean="0">
                <a:solidFill>
                  <a:schemeClr val="bg2"/>
                </a:solidFill>
              </a:rPr>
              <a:pPr/>
              <a:t>8/26/2026</a:t>
            </a:fld>
            <a:endParaRPr lang="en-US" dirty="0">
              <a:solidFill>
                <a:schemeClr val="bg2"/>
              </a:solidFill>
            </a:endParaRPr>
          </a:p>
        </p:txBody>
      </p:sp>
      <p:sp>
        <p:nvSpPr>
          <p:cNvPr id="5" name="Footer Placeholder 4"/>
          <p:cNvSpPr>
            <a:spLocks noGrp="1"/>
          </p:cNvSpPr>
          <p:nvPr>
            <p:ph type="ftr" sz="quarter" idx="4294967295"/>
          </p:nvPr>
        </p:nvSpPr>
        <p:spPr>
          <a:xfrm>
            <a:off x="2405864" y="6388100"/>
            <a:ext cx="5670550" cy="365125"/>
          </a:xfrm>
          <a:prstGeom prst="rect">
            <a:avLst/>
          </a:prstGeom>
        </p:spPr>
        <p:txBody>
          <a:bodyPr/>
          <a:lstStyle/>
          <a:p>
            <a:r>
              <a:rPr lang="en-US" sz="1000" b="1" dirty="0">
                <a:solidFill>
                  <a:schemeClr val="tx2"/>
                </a:solidFill>
              </a:rPr>
              <a:t>*Eligible Metropolitan Areas (EMAs) and Transitional Grant Areas (TGAs) are Metropolitan areas consisting of several counties designated by the Ryan White Program for funding purposes</a:t>
            </a:r>
          </a:p>
        </p:txBody>
      </p:sp>
      <p:sp>
        <p:nvSpPr>
          <p:cNvPr id="7" name="TextBox 6"/>
          <p:cNvSpPr txBox="1"/>
          <p:nvPr/>
        </p:nvSpPr>
        <p:spPr>
          <a:xfrm>
            <a:off x="3306995" y="4998072"/>
            <a:ext cx="404278" cy="230832"/>
          </a:xfrm>
          <a:prstGeom prst="rect">
            <a:avLst/>
          </a:prstGeom>
          <a:noFill/>
        </p:spPr>
        <p:txBody>
          <a:bodyPr wrap="none" rtlCol="0">
            <a:spAutoFit/>
          </a:bodyPr>
          <a:lstStyle/>
          <a:p>
            <a:r>
              <a:rPr lang="en-US" sz="900" dirty="0">
                <a:solidFill>
                  <a:srgbClr val="000000"/>
                </a:solidFill>
              </a:rPr>
              <a:t>Area</a:t>
            </a:r>
          </a:p>
        </p:txBody>
      </p:sp>
      <p:graphicFrame>
        <p:nvGraphicFramePr>
          <p:cNvPr id="11" name="Content Placeholder 10" descr="New HIV Diagnoses by Mode of Transmission and EMA/TGA*, 2021">
            <a:extLst>
              <a:ext uri="{FF2B5EF4-FFF2-40B4-BE49-F238E27FC236}">
                <a16:creationId xmlns:a16="http://schemas.microsoft.com/office/drawing/2014/main" id="{1FD3833C-C0F1-4535-88FD-3A06735A5FF5}"/>
              </a:ext>
            </a:extLst>
          </p:cNvPr>
          <p:cNvGraphicFramePr>
            <a:graphicFrameLocks noGrp="1"/>
          </p:cNvGraphicFramePr>
          <p:nvPr>
            <p:ph idx="1"/>
            <p:extLst>
              <p:ext uri="{D42A27DB-BD31-4B8C-83A1-F6EECF244321}">
                <p14:modId xmlns:p14="http://schemas.microsoft.com/office/powerpoint/2010/main" val="3313287246"/>
              </p:ext>
            </p:extLst>
          </p:nvPr>
        </p:nvGraphicFramePr>
        <p:xfrm>
          <a:off x="2406650" y="2000566"/>
          <a:ext cx="8451850" cy="420320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568998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6AC6A-155C-452B-A591-5E0B91903EAC}"/>
              </a:ext>
            </a:extLst>
          </p:cNvPr>
          <p:cNvSpPr>
            <a:spLocks noGrp="1"/>
          </p:cNvSpPr>
          <p:nvPr>
            <p:ph type="title"/>
          </p:nvPr>
        </p:nvSpPr>
        <p:spPr/>
        <p:txBody>
          <a:bodyPr/>
          <a:lstStyle/>
          <a:p>
            <a:r>
              <a:rPr lang="en-US" dirty="0"/>
              <a:t>Late Diagnoses</a:t>
            </a:r>
          </a:p>
        </p:txBody>
      </p:sp>
      <p:sp>
        <p:nvSpPr>
          <p:cNvPr id="5" name="Text Placeholder 4">
            <a:extLst>
              <a:ext uri="{FF2B5EF4-FFF2-40B4-BE49-F238E27FC236}">
                <a16:creationId xmlns:a16="http://schemas.microsoft.com/office/drawing/2014/main" id="{FDAE94B9-D641-4869-8B5B-947B9747803C}"/>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935812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solidFill>
                  <a:schemeClr val="bg2"/>
                </a:solidFill>
              </a:rPr>
              <a:pPr/>
              <a:t>19</a:t>
            </a:fld>
            <a:endParaRPr lang="en-US" dirty="0">
              <a:solidFill>
                <a:schemeClr val="bg2"/>
              </a:solidFill>
            </a:endParaRPr>
          </a:p>
        </p:txBody>
      </p:sp>
      <p:sp>
        <p:nvSpPr>
          <p:cNvPr id="10" name="Title 1"/>
          <p:cNvSpPr>
            <a:spLocks noGrp="1"/>
          </p:cNvSpPr>
          <p:nvPr>
            <p:ph type="title"/>
          </p:nvPr>
        </p:nvSpPr>
        <p:spPr/>
        <p:txBody>
          <a:bodyPr>
            <a:normAutofit/>
          </a:bodyPr>
          <a:lstStyle/>
          <a:p>
            <a:r>
              <a:rPr lang="en-US" dirty="0"/>
              <a:t>Late Diagnoses* as Percentage of Total HIV Diagnoses, 2012-2021</a:t>
            </a:r>
          </a:p>
        </p:txBody>
      </p:sp>
      <p:sp>
        <p:nvSpPr>
          <p:cNvPr id="3" name="Date Placeholder 2"/>
          <p:cNvSpPr>
            <a:spLocks noGrp="1"/>
          </p:cNvSpPr>
          <p:nvPr>
            <p:ph type="dt" sz="half" idx="4294967295"/>
          </p:nvPr>
        </p:nvSpPr>
        <p:spPr>
          <a:xfrm>
            <a:off x="0" y="6356350"/>
            <a:ext cx="1692275" cy="365125"/>
          </a:xfrm>
          <a:prstGeom prst="rect">
            <a:avLst/>
          </a:prstGeom>
        </p:spPr>
        <p:txBody>
          <a:bodyPr/>
          <a:lstStyle/>
          <a:p>
            <a:fld id="{D6017BA9-160D-461D-A66D-01DFBA0B1B73}" type="datetime1">
              <a:rPr lang="en-US" smtClean="0">
                <a:solidFill>
                  <a:schemeClr val="bg2"/>
                </a:solidFill>
              </a:rPr>
              <a:pPr/>
              <a:t>8/26/2026</a:t>
            </a:fld>
            <a:endParaRPr lang="en-US" dirty="0">
              <a:solidFill>
                <a:schemeClr val="bg2"/>
              </a:solidFill>
            </a:endParaRPr>
          </a:p>
        </p:txBody>
      </p:sp>
      <p:sp>
        <p:nvSpPr>
          <p:cNvPr id="12" name="Footer Placeholder 4">
            <a:extLst>
              <a:ext uri="{FF2B5EF4-FFF2-40B4-BE49-F238E27FC236}">
                <a16:creationId xmlns:a16="http://schemas.microsoft.com/office/drawing/2014/main" id="{3BF476AB-DEB4-4E4B-A98C-FDEB85D57E17}"/>
              </a:ext>
            </a:extLst>
          </p:cNvPr>
          <p:cNvSpPr txBox="1">
            <a:spLocks/>
          </p:cNvSpPr>
          <p:nvPr/>
        </p:nvSpPr>
        <p:spPr>
          <a:xfrm>
            <a:off x="2530929" y="6356353"/>
            <a:ext cx="6668998" cy="365125"/>
          </a:xfr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00" b="1" dirty="0">
                <a:solidFill>
                  <a:schemeClr val="tx2"/>
                </a:solidFill>
              </a:rPr>
              <a:t>* Stage 3 (AIDS) diagnosis within 3 months of HIV diagnosis</a:t>
            </a:r>
          </a:p>
        </p:txBody>
      </p:sp>
      <p:graphicFrame>
        <p:nvGraphicFramePr>
          <p:cNvPr id="14" name="Content Placeholder 13" descr="Late Diagnoses* as Percentage of Total HIV Diagnoses, 2012-2021">
            <a:extLst>
              <a:ext uri="{FF2B5EF4-FFF2-40B4-BE49-F238E27FC236}">
                <a16:creationId xmlns:a16="http://schemas.microsoft.com/office/drawing/2014/main" id="{2BD01DB8-AB2A-FEF5-4F50-536C8254955B}"/>
              </a:ext>
            </a:extLst>
          </p:cNvPr>
          <p:cNvGraphicFramePr>
            <a:graphicFrameLocks noGrp="1"/>
          </p:cNvGraphicFramePr>
          <p:nvPr>
            <p:ph idx="1"/>
            <p:extLst>
              <p:ext uri="{D42A27DB-BD31-4B8C-83A1-F6EECF244321}">
                <p14:modId xmlns:p14="http://schemas.microsoft.com/office/powerpoint/2010/main" val="499117759"/>
              </p:ext>
            </p:extLst>
          </p:nvPr>
        </p:nvGraphicFramePr>
        <p:xfrm>
          <a:off x="2406650" y="2126864"/>
          <a:ext cx="8451850" cy="41173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011770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p:txBody>
          <a:bodyPr>
            <a:normAutofit fontScale="90000"/>
          </a:bodyPr>
          <a:lstStyle/>
          <a:p>
            <a:r>
              <a:rPr lang="en-US" dirty="0"/>
              <a:t>Late Diagnoses* as Percentage of Total HIV Diagnoses by EMA/TGA**, 2021</a:t>
            </a:r>
          </a:p>
        </p:txBody>
      </p:sp>
      <p:sp>
        <p:nvSpPr>
          <p:cNvPr id="3" name="Date Placeholder 2"/>
          <p:cNvSpPr>
            <a:spLocks noGrp="1"/>
          </p:cNvSpPr>
          <p:nvPr>
            <p:ph type="dt" sz="half" idx="4294967295"/>
          </p:nvPr>
        </p:nvSpPr>
        <p:spPr>
          <a:xfrm>
            <a:off x="0" y="6356350"/>
            <a:ext cx="1692275" cy="365125"/>
          </a:xfrm>
          <a:prstGeom prst="rect">
            <a:avLst/>
          </a:prstGeom>
        </p:spPr>
        <p:txBody>
          <a:bodyPr/>
          <a:lstStyle/>
          <a:p>
            <a:fld id="{D6017BA9-160D-461D-A66D-01DFBA0B1B73}" type="datetime1">
              <a:rPr lang="en-US" smtClean="0">
                <a:solidFill>
                  <a:schemeClr val="bg2"/>
                </a:solidFill>
              </a:rPr>
              <a:pPr/>
              <a:t>8/26/2026</a:t>
            </a:fld>
            <a:endParaRPr lang="en-US" dirty="0">
              <a:solidFill>
                <a:schemeClr val="bg2"/>
              </a:solidFill>
            </a:endParaRPr>
          </a:p>
        </p:txBody>
      </p:sp>
      <p:sp>
        <p:nvSpPr>
          <p:cNvPr id="5" name="Footer Placeholder 4"/>
          <p:cNvSpPr>
            <a:spLocks noGrp="1"/>
          </p:cNvSpPr>
          <p:nvPr>
            <p:ph type="ftr" sz="quarter" idx="4294967295"/>
          </p:nvPr>
        </p:nvSpPr>
        <p:spPr>
          <a:xfrm>
            <a:off x="2471965" y="6310312"/>
            <a:ext cx="5670550" cy="365125"/>
          </a:xfrm>
          <a:prstGeom prst="rect">
            <a:avLst/>
          </a:prstGeom>
        </p:spPr>
        <p:txBody>
          <a:bodyPr/>
          <a:lstStyle/>
          <a:p>
            <a:r>
              <a:rPr lang="en-US" sz="1000" b="1" dirty="0">
                <a:solidFill>
                  <a:schemeClr val="tx2"/>
                </a:solidFill>
              </a:rPr>
              <a:t>* Stage 3 (AIDS) diagnosis within 3 months of HIV diagnosis</a:t>
            </a:r>
          </a:p>
          <a:p>
            <a:r>
              <a:rPr lang="en-US" sz="1000" b="1" dirty="0">
                <a:solidFill>
                  <a:schemeClr val="tx2"/>
                </a:solidFill>
              </a:rPr>
              <a:t>**Eligible Metropolitan Areas (EMAs) and Transitional Grant Areas (TGAs) are Metropolitan areas consisting of several counties designated by the Ryan White Program for funding purposes</a:t>
            </a:r>
          </a:p>
        </p:txBody>
      </p:sp>
      <p:sp>
        <p:nvSpPr>
          <p:cNvPr id="8" name="TextBox 7"/>
          <p:cNvSpPr txBox="1"/>
          <p:nvPr/>
        </p:nvSpPr>
        <p:spPr>
          <a:xfrm>
            <a:off x="3585612" y="5396353"/>
            <a:ext cx="404278" cy="230832"/>
          </a:xfrm>
          <a:prstGeom prst="rect">
            <a:avLst/>
          </a:prstGeom>
          <a:noFill/>
        </p:spPr>
        <p:txBody>
          <a:bodyPr wrap="none" rtlCol="0">
            <a:spAutoFit/>
          </a:bodyPr>
          <a:lstStyle/>
          <a:p>
            <a:r>
              <a:rPr lang="en-US" sz="900" dirty="0">
                <a:solidFill>
                  <a:srgbClr val="000000"/>
                </a:solidFill>
              </a:rPr>
              <a:t>Area</a:t>
            </a:r>
          </a:p>
        </p:txBody>
      </p:sp>
      <p:graphicFrame>
        <p:nvGraphicFramePr>
          <p:cNvPr id="9" name="Content Placeholder 8" descr="Late Diagnoses* as Percentage of Total HIV Diagnoses by EMA/TGA**, 2021">
            <a:extLst>
              <a:ext uri="{FF2B5EF4-FFF2-40B4-BE49-F238E27FC236}">
                <a16:creationId xmlns:a16="http://schemas.microsoft.com/office/drawing/2014/main" id="{8792649D-0383-4561-B512-224E754D9984}"/>
              </a:ext>
            </a:extLst>
          </p:cNvPr>
          <p:cNvGraphicFramePr>
            <a:graphicFrameLocks noGrp="1"/>
          </p:cNvGraphicFramePr>
          <p:nvPr>
            <p:ph idx="1"/>
            <p:extLst>
              <p:ext uri="{D42A27DB-BD31-4B8C-83A1-F6EECF244321}">
                <p14:modId xmlns:p14="http://schemas.microsoft.com/office/powerpoint/2010/main" val="2772311876"/>
              </p:ext>
            </p:extLst>
          </p:nvPr>
        </p:nvGraphicFramePr>
        <p:xfrm>
          <a:off x="2406650" y="1913284"/>
          <a:ext cx="8859354" cy="433090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22280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E8012B-2EE7-4936-901D-7F926C23D475}"/>
              </a:ext>
            </a:extLst>
          </p:cNvPr>
          <p:cNvSpPr>
            <a:spLocks noGrp="1"/>
          </p:cNvSpPr>
          <p:nvPr>
            <p:ph type="title"/>
          </p:nvPr>
        </p:nvSpPr>
        <p:spPr/>
        <p:txBody>
          <a:bodyPr/>
          <a:lstStyle/>
          <a:p>
            <a:r>
              <a:rPr lang="en-US" dirty="0"/>
              <a:t>People Living with HIV in Texas</a:t>
            </a:r>
          </a:p>
        </p:txBody>
      </p:sp>
    </p:spTree>
    <p:extLst>
      <p:ext uri="{BB962C8B-B14F-4D97-AF65-F5344CB8AC3E}">
        <p14:creationId xmlns:p14="http://schemas.microsoft.com/office/powerpoint/2010/main" val="2535322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2405864" y="1986761"/>
            <a:ext cx="8452658" cy="4616058"/>
          </a:xfrm>
        </p:spPr>
        <p:txBody>
          <a:bodyPr>
            <a:noAutofit/>
          </a:bodyPr>
          <a:lstStyle/>
          <a:p>
            <a:pPr marL="342900" indent="-342900">
              <a:buFont typeface="Arial" panose="020B0604020202020204" pitchFamily="34" charset="0"/>
              <a:buChar char="•"/>
            </a:pPr>
            <a:r>
              <a:rPr lang="en-US" sz="1600" dirty="0"/>
              <a:t>102,800 Texans living with HIV at the end of 2021.</a:t>
            </a:r>
          </a:p>
          <a:p>
            <a:pPr lvl="1">
              <a:buSzPct val="70000"/>
              <a:buFont typeface="Wingdings 3" panose="05040102010807070707" pitchFamily="18" charset="2"/>
              <a:buChar char=""/>
            </a:pPr>
            <a:r>
              <a:rPr lang="en-US" sz="1600" dirty="0"/>
              <a:t>348.1 per 100,000 Texans</a:t>
            </a:r>
          </a:p>
          <a:p>
            <a:pPr lvl="1">
              <a:buSzPct val="70000"/>
              <a:buFont typeface="Wingdings 3" panose="05040102010807070707" pitchFamily="18" charset="2"/>
              <a:buChar char=""/>
            </a:pPr>
            <a:r>
              <a:rPr lang="en-US" sz="1600" dirty="0"/>
              <a:t>1 in every 288 people in Texas is living with HIV</a:t>
            </a:r>
          </a:p>
          <a:p>
            <a:pPr lvl="1"/>
            <a:endParaRPr lang="en-US" sz="1600" dirty="0"/>
          </a:p>
          <a:p>
            <a:pPr marL="457200" indent="-457200">
              <a:buFont typeface="Arial" panose="020B0604020202020204" pitchFamily="34" charset="0"/>
              <a:buChar char="•"/>
            </a:pPr>
            <a:r>
              <a:rPr lang="en-US" sz="1600" dirty="0"/>
              <a:t>Over half (63%) of people living with HIV (PLWH) acquired the virus through male-male sexual contact. </a:t>
            </a:r>
          </a:p>
          <a:p>
            <a:pPr marL="457200" indent="-457200">
              <a:buFont typeface="Arial" panose="020B0604020202020204" pitchFamily="34" charset="0"/>
              <a:buChar char="•"/>
            </a:pPr>
            <a:endParaRPr lang="en-US" sz="1600" dirty="0"/>
          </a:p>
          <a:p>
            <a:pPr marL="457200" indent="-457200">
              <a:buFont typeface="Arial" panose="020B0604020202020204" pitchFamily="34" charset="0"/>
              <a:buChar char="•"/>
            </a:pPr>
            <a:r>
              <a:rPr lang="en-US" sz="1600" dirty="0"/>
              <a:t>By 2021, over half of PLWH were 45 years of age or older.</a:t>
            </a:r>
          </a:p>
          <a:p>
            <a:pPr marL="457200" indent="-457200">
              <a:buFont typeface="Arial" panose="020B0604020202020204" pitchFamily="34" charset="0"/>
              <a:buChar char="•"/>
            </a:pPr>
            <a:endParaRPr lang="en-US" sz="1600" dirty="0"/>
          </a:p>
          <a:p>
            <a:pPr marL="457200" indent="-457200">
              <a:buFont typeface="Arial" panose="020B0604020202020204" pitchFamily="34" charset="0"/>
              <a:buChar char="•"/>
            </a:pPr>
            <a:r>
              <a:rPr lang="en-US" sz="1600" dirty="0"/>
              <a:t>Between 2012 and 2021, the total number of PLWH increased by 28% and proportion of PLWH within priority populations increased by 5.5%.</a:t>
            </a:r>
          </a:p>
          <a:p>
            <a:pPr marL="457200" indent="-457200">
              <a:buFont typeface="Arial" panose="020B0604020202020204" pitchFamily="34" charset="0"/>
              <a:buChar char="•"/>
            </a:pPr>
            <a:endParaRPr lang="en-US" sz="1600" dirty="0"/>
          </a:p>
          <a:p>
            <a:pPr marL="457200" indent="-457200">
              <a:buFont typeface="Arial" panose="020B0604020202020204" pitchFamily="34" charset="0"/>
              <a:buChar char="•"/>
            </a:pPr>
            <a:r>
              <a:rPr lang="en-US" sz="1600" dirty="0"/>
              <a:t>A majority of people living with HIV live in urban areas of Texas.  The counties with the largest numbers of PLWH were Harris and Dallas, followed by Bexar, Tarrant, and Travis counties.</a:t>
            </a:r>
          </a:p>
          <a:p>
            <a:endParaRPr lang="en-US" sz="1600" dirty="0"/>
          </a:p>
          <a:p>
            <a:endParaRPr lang="en-US" sz="1600" dirty="0"/>
          </a:p>
          <a:p>
            <a:endParaRPr lang="en-US" sz="1600" dirty="0"/>
          </a:p>
        </p:txBody>
      </p:sp>
      <p:sp>
        <p:nvSpPr>
          <p:cNvPr id="7" name="Slide Number Placeholder 6"/>
          <p:cNvSpPr>
            <a:spLocks noGrp="1"/>
          </p:cNvSpPr>
          <p:nvPr>
            <p:ph type="sldNum" sz="quarter" idx="12"/>
          </p:nvPr>
        </p:nvSpPr>
        <p:spPr/>
        <p:txBody>
          <a:bodyPr/>
          <a:lstStyle/>
          <a:p>
            <a:fld id="{3264D530-B60B-4A5A-91C0-C766C58A4783}" type="slidenum">
              <a:rPr lang="en-US" smtClean="0"/>
              <a:t>22</a:t>
            </a:fld>
            <a:endParaRPr lang="en-US"/>
          </a:p>
        </p:txBody>
      </p:sp>
      <p:sp>
        <p:nvSpPr>
          <p:cNvPr id="2" name="Title 1"/>
          <p:cNvSpPr>
            <a:spLocks noGrp="1"/>
          </p:cNvSpPr>
          <p:nvPr>
            <p:ph type="title"/>
          </p:nvPr>
        </p:nvSpPr>
        <p:spPr/>
        <p:txBody>
          <a:bodyPr>
            <a:normAutofit/>
          </a:bodyPr>
          <a:lstStyle/>
          <a:p>
            <a:r>
              <a:rPr lang="en-US" dirty="0"/>
              <a:t>HIV Prevalence, 2021</a:t>
            </a:r>
          </a:p>
        </p:txBody>
      </p:sp>
    </p:spTree>
    <p:extLst>
      <p:ext uri="{BB962C8B-B14F-4D97-AF65-F5344CB8AC3E}">
        <p14:creationId xmlns:p14="http://schemas.microsoft.com/office/powerpoint/2010/main" val="978173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055B80-40DF-4DA2-B588-C293F8FECF91}"/>
              </a:ext>
            </a:extLst>
          </p:cNvPr>
          <p:cNvSpPr>
            <a:spLocks noGrp="1"/>
          </p:cNvSpPr>
          <p:nvPr>
            <p:ph type="title"/>
          </p:nvPr>
        </p:nvSpPr>
        <p:spPr/>
        <p:txBody>
          <a:bodyPr/>
          <a:lstStyle/>
          <a:p>
            <a:r>
              <a:rPr lang="en-US" dirty="0"/>
              <a:t>Sex at Birth of PLWH, 2021</a:t>
            </a:r>
          </a:p>
        </p:txBody>
      </p:sp>
      <p:graphicFrame>
        <p:nvGraphicFramePr>
          <p:cNvPr id="9" name="Chart 8" descr="Sex at Birth of PLWH, 2021">
            <a:extLst>
              <a:ext uri="{FF2B5EF4-FFF2-40B4-BE49-F238E27FC236}">
                <a16:creationId xmlns:a16="http://schemas.microsoft.com/office/drawing/2014/main" id="{45A443D0-C051-4DCF-8A79-B83EC7E0AB29}"/>
              </a:ext>
            </a:extLst>
          </p:cNvPr>
          <p:cNvGraphicFramePr>
            <a:graphicFrameLocks/>
          </p:cNvGraphicFramePr>
          <p:nvPr>
            <p:extLst>
              <p:ext uri="{D42A27DB-BD31-4B8C-83A1-F6EECF244321}">
                <p14:modId xmlns:p14="http://schemas.microsoft.com/office/powerpoint/2010/main" val="2510200343"/>
              </p:ext>
            </p:extLst>
          </p:nvPr>
        </p:nvGraphicFramePr>
        <p:xfrm>
          <a:off x="2572258" y="1927123"/>
          <a:ext cx="8489032" cy="465519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618364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5737D8C5-2746-4B0E-B235-FB940B4BF098}"/>
              </a:ext>
            </a:extLst>
          </p:cNvPr>
          <p:cNvSpPr>
            <a:spLocks noGrp="1"/>
          </p:cNvSpPr>
          <p:nvPr>
            <p:ph type="title"/>
          </p:nvPr>
        </p:nvSpPr>
        <p:spPr/>
        <p:txBody>
          <a:bodyPr/>
          <a:lstStyle/>
          <a:p>
            <a:r>
              <a:rPr lang="en-US" dirty="0"/>
              <a:t>Race/Ethnicity of PLWH, 2021</a:t>
            </a:r>
          </a:p>
        </p:txBody>
      </p:sp>
      <p:graphicFrame>
        <p:nvGraphicFramePr>
          <p:cNvPr id="8" name="Chart 7" descr="Race/Ethnicity of PLWH, 2021">
            <a:extLst>
              <a:ext uri="{FF2B5EF4-FFF2-40B4-BE49-F238E27FC236}">
                <a16:creationId xmlns:a16="http://schemas.microsoft.com/office/drawing/2014/main" id="{B904D2E4-EC7F-4626-8D37-C5C2E1ACA0DE}"/>
              </a:ext>
            </a:extLst>
          </p:cNvPr>
          <p:cNvGraphicFramePr>
            <a:graphicFrameLocks/>
          </p:cNvGraphicFramePr>
          <p:nvPr>
            <p:extLst>
              <p:ext uri="{D42A27DB-BD31-4B8C-83A1-F6EECF244321}">
                <p14:modId xmlns:p14="http://schemas.microsoft.com/office/powerpoint/2010/main" val="1378998286"/>
              </p:ext>
            </p:extLst>
          </p:nvPr>
        </p:nvGraphicFramePr>
        <p:xfrm>
          <a:off x="2783482" y="1887793"/>
          <a:ext cx="8179485" cy="469452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198874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1F9FE7-280D-4933-8699-49FE122C272E}"/>
              </a:ext>
            </a:extLst>
          </p:cNvPr>
          <p:cNvSpPr>
            <a:spLocks noGrp="1"/>
          </p:cNvSpPr>
          <p:nvPr>
            <p:ph type="title"/>
          </p:nvPr>
        </p:nvSpPr>
        <p:spPr/>
        <p:txBody>
          <a:bodyPr/>
          <a:lstStyle/>
          <a:p>
            <a:r>
              <a:rPr lang="en-US" dirty="0"/>
              <a:t>Age Distribution of PLWH, 2021</a:t>
            </a:r>
          </a:p>
        </p:txBody>
      </p:sp>
      <p:graphicFrame>
        <p:nvGraphicFramePr>
          <p:cNvPr id="8" name="Chart 7" descr="Age Distribution of PLWH, 2021">
            <a:extLst>
              <a:ext uri="{FF2B5EF4-FFF2-40B4-BE49-F238E27FC236}">
                <a16:creationId xmlns:a16="http://schemas.microsoft.com/office/drawing/2014/main" id="{10364B6E-D09F-45D4-9BB5-FE167DCE7488}"/>
              </a:ext>
            </a:extLst>
          </p:cNvPr>
          <p:cNvGraphicFramePr>
            <a:graphicFrameLocks/>
          </p:cNvGraphicFramePr>
          <p:nvPr>
            <p:extLst>
              <p:ext uri="{D42A27DB-BD31-4B8C-83A1-F6EECF244321}">
                <p14:modId xmlns:p14="http://schemas.microsoft.com/office/powerpoint/2010/main" val="176613225"/>
              </p:ext>
            </p:extLst>
          </p:nvPr>
        </p:nvGraphicFramePr>
        <p:xfrm>
          <a:off x="2521668" y="1848465"/>
          <a:ext cx="8755932" cy="464441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32646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BF13DA-C7E2-471D-8F6B-1056D468AE4C}"/>
              </a:ext>
            </a:extLst>
          </p:cNvPr>
          <p:cNvSpPr>
            <a:spLocks noGrp="1"/>
          </p:cNvSpPr>
          <p:nvPr>
            <p:ph type="title"/>
          </p:nvPr>
        </p:nvSpPr>
        <p:spPr/>
        <p:txBody>
          <a:bodyPr/>
          <a:lstStyle/>
          <a:p>
            <a:r>
              <a:rPr lang="en-US" dirty="0"/>
              <a:t>PLWH by Mode of Transmission*, 2021</a:t>
            </a:r>
          </a:p>
        </p:txBody>
      </p:sp>
      <p:graphicFrame>
        <p:nvGraphicFramePr>
          <p:cNvPr id="11" name="Chart 10" descr="PLWH by Mode of Transmission*, 2021">
            <a:extLst>
              <a:ext uri="{FF2B5EF4-FFF2-40B4-BE49-F238E27FC236}">
                <a16:creationId xmlns:a16="http://schemas.microsoft.com/office/drawing/2014/main" id="{2417C7FC-EB58-4500-900B-442678775788}"/>
              </a:ext>
            </a:extLst>
          </p:cNvPr>
          <p:cNvGraphicFramePr>
            <a:graphicFrameLocks/>
          </p:cNvGraphicFramePr>
          <p:nvPr>
            <p:extLst>
              <p:ext uri="{D42A27DB-BD31-4B8C-83A1-F6EECF244321}">
                <p14:modId xmlns:p14="http://schemas.microsoft.com/office/powerpoint/2010/main" val="1171102963"/>
              </p:ext>
            </p:extLst>
          </p:nvPr>
        </p:nvGraphicFramePr>
        <p:xfrm>
          <a:off x="2405864" y="1858297"/>
          <a:ext cx="8947935" cy="4386155"/>
        </p:xfrm>
        <a:graphic>
          <a:graphicData uri="http://schemas.openxmlformats.org/drawingml/2006/chart">
            <c:chart xmlns:c="http://schemas.openxmlformats.org/drawingml/2006/chart" xmlns:r="http://schemas.openxmlformats.org/officeDocument/2006/relationships" r:id="rId3"/>
          </a:graphicData>
        </a:graphic>
      </p:graphicFrame>
      <p:sp>
        <p:nvSpPr>
          <p:cNvPr id="12" name="Footer Placeholder 4">
            <a:extLst>
              <a:ext uri="{FF2B5EF4-FFF2-40B4-BE49-F238E27FC236}">
                <a16:creationId xmlns:a16="http://schemas.microsoft.com/office/drawing/2014/main" id="{7DAA6559-4408-4DE2-BD15-0F1E571356E0}"/>
              </a:ext>
            </a:extLst>
          </p:cNvPr>
          <p:cNvSpPr txBox="1">
            <a:spLocks/>
          </p:cNvSpPr>
          <p:nvPr/>
        </p:nvSpPr>
        <p:spPr>
          <a:xfrm>
            <a:off x="2282735" y="6244452"/>
            <a:ext cx="6073629" cy="496846"/>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00" b="1" dirty="0"/>
              <a:t>* Mode of transmission is imputed for individual patients when risk information is missing</a:t>
            </a:r>
          </a:p>
          <a:p>
            <a:r>
              <a:rPr lang="en-US" sz="1000" b="1" dirty="0"/>
              <a:t>** Adult Other includes received clotting factor, transfusion/transplant, other and unknown</a:t>
            </a:r>
          </a:p>
        </p:txBody>
      </p:sp>
    </p:spTree>
    <p:extLst>
      <p:ext uri="{BB962C8B-B14F-4D97-AF65-F5344CB8AC3E}">
        <p14:creationId xmlns:p14="http://schemas.microsoft.com/office/powerpoint/2010/main" val="36242725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CA9809-1C14-4693-90DE-424D5D7E044B}"/>
              </a:ext>
            </a:extLst>
          </p:cNvPr>
          <p:cNvSpPr>
            <a:spLocks noGrp="1"/>
          </p:cNvSpPr>
          <p:nvPr>
            <p:ph type="title"/>
          </p:nvPr>
        </p:nvSpPr>
        <p:spPr/>
        <p:txBody>
          <a:bodyPr/>
          <a:lstStyle/>
          <a:p>
            <a:r>
              <a:rPr lang="en-US" dirty="0"/>
              <a:t>HIV Prevalence by Priority Group, </a:t>
            </a:r>
            <a:br>
              <a:rPr lang="en-US" dirty="0"/>
            </a:br>
            <a:r>
              <a:rPr lang="en-US" dirty="0"/>
              <a:t>2012 vs. 2021</a:t>
            </a:r>
          </a:p>
        </p:txBody>
      </p:sp>
      <p:graphicFrame>
        <p:nvGraphicFramePr>
          <p:cNvPr id="7" name="Content Placeholder 6" descr="HIV Prevalence by Priority Group, &#10;2021">
            <a:extLst>
              <a:ext uri="{FF2B5EF4-FFF2-40B4-BE49-F238E27FC236}">
                <a16:creationId xmlns:a16="http://schemas.microsoft.com/office/drawing/2014/main" id="{D85A777F-52C7-038E-4975-779DC23915BD}"/>
              </a:ext>
            </a:extLst>
          </p:cNvPr>
          <p:cNvGraphicFramePr>
            <a:graphicFrameLocks noGrp="1"/>
          </p:cNvGraphicFramePr>
          <p:nvPr>
            <p:ph sz="half" idx="1"/>
            <p:extLst>
              <p:ext uri="{D42A27DB-BD31-4B8C-83A1-F6EECF244321}">
                <p14:modId xmlns:p14="http://schemas.microsoft.com/office/powerpoint/2010/main" val="2528292444"/>
              </p:ext>
            </p:extLst>
          </p:nvPr>
        </p:nvGraphicFramePr>
        <p:xfrm>
          <a:off x="2406650" y="1825625"/>
          <a:ext cx="4343400" cy="43513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9" descr="HIV Prevalence by Priority Group, &#10;2021">
            <a:extLst>
              <a:ext uri="{FF2B5EF4-FFF2-40B4-BE49-F238E27FC236}">
                <a16:creationId xmlns:a16="http://schemas.microsoft.com/office/drawing/2014/main" id="{1F5AA632-56B5-4458-8EDF-8F9F3293E9E0}"/>
              </a:ext>
            </a:extLst>
          </p:cNvPr>
          <p:cNvGraphicFramePr>
            <a:graphicFrameLocks noGrp="1"/>
          </p:cNvGraphicFramePr>
          <p:nvPr>
            <p:ph sz="half" idx="2"/>
            <p:extLst>
              <p:ext uri="{D42A27DB-BD31-4B8C-83A1-F6EECF244321}">
                <p14:modId xmlns:p14="http://schemas.microsoft.com/office/powerpoint/2010/main" val="403083196"/>
              </p:ext>
            </p:extLst>
          </p:nvPr>
        </p:nvGraphicFramePr>
        <p:xfrm>
          <a:off x="7010400" y="1825625"/>
          <a:ext cx="4343400" cy="435133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191067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dirty="0"/>
              <a:t>Regional Data</a:t>
            </a:r>
          </a:p>
        </p:txBody>
      </p:sp>
      <p:sp>
        <p:nvSpPr>
          <p:cNvPr id="4" name="Text Placeholder 3">
            <a:extLst>
              <a:ext uri="{FF2B5EF4-FFF2-40B4-BE49-F238E27FC236}">
                <a16:creationId xmlns:a16="http://schemas.microsoft.com/office/drawing/2014/main" id="{CE0305FE-5A20-4427-B067-ACC010C6E058}"/>
              </a:ext>
            </a:extLst>
          </p:cNvPr>
          <p:cNvSpPr>
            <a:spLocks noGrp="1"/>
          </p:cNvSpPr>
          <p:nvPr>
            <p:ph type="body" idx="1"/>
          </p:nvPr>
        </p:nvSpPr>
        <p:spPr/>
        <p:txBody>
          <a:bodyPr/>
          <a:lstStyle/>
          <a:p>
            <a:endParaRPr lang="en-US"/>
          </a:p>
        </p:txBody>
      </p:sp>
      <p:sp>
        <p:nvSpPr>
          <p:cNvPr id="7" name="Slide Number Placeholder 6"/>
          <p:cNvSpPr>
            <a:spLocks noGrp="1"/>
          </p:cNvSpPr>
          <p:nvPr>
            <p:ph type="sldNum" sz="quarter" idx="4294967295"/>
          </p:nvPr>
        </p:nvSpPr>
        <p:spPr>
          <a:xfrm>
            <a:off x="9448800" y="6356350"/>
            <a:ext cx="2743200" cy="365125"/>
          </a:xfrm>
        </p:spPr>
        <p:txBody>
          <a:bodyPr/>
          <a:lstStyle/>
          <a:p>
            <a:fld id="{3264D530-B60B-4A5A-91C0-C766C58A4783}" type="slidenum">
              <a:rPr lang="en-US" smtClean="0">
                <a:solidFill>
                  <a:schemeClr val="bg2"/>
                </a:solidFill>
              </a:rPr>
              <a:t>28</a:t>
            </a:fld>
            <a:endParaRPr lang="en-US" dirty="0">
              <a:solidFill>
                <a:schemeClr val="bg2"/>
              </a:solidFill>
            </a:endParaRPr>
          </a:p>
        </p:txBody>
      </p:sp>
    </p:spTree>
    <p:extLst>
      <p:ext uri="{BB962C8B-B14F-4D97-AF65-F5344CB8AC3E}">
        <p14:creationId xmlns:p14="http://schemas.microsoft.com/office/powerpoint/2010/main" val="3486307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91C96DCB-63B2-4B44-8868-B1EEB91BE6E7}"/>
              </a:ext>
            </a:extLst>
          </p:cNvPr>
          <p:cNvSpPr>
            <a:spLocks noGrp="1"/>
          </p:cNvSpPr>
          <p:nvPr>
            <p:ph type="title" idx="4294967295"/>
          </p:nvPr>
        </p:nvSpPr>
        <p:spPr>
          <a:xfrm>
            <a:off x="1541418" y="482890"/>
            <a:ext cx="9587765" cy="1325563"/>
          </a:xfrm>
        </p:spPr>
        <p:txBody>
          <a:bodyPr>
            <a:normAutofit fontScale="90000"/>
          </a:bodyPr>
          <a:lstStyle/>
          <a:p>
            <a:r>
              <a:rPr lang="en-US" sz="4900" b="1" dirty="0">
                <a:solidFill>
                  <a:schemeClr val="accent1"/>
                </a:solidFill>
                <a:ea typeface="Verdana" panose="020B0604030504040204" pitchFamily="34" charset="0"/>
                <a:cs typeface="Verdana" panose="020B0604030504040204" pitchFamily="34" charset="0"/>
              </a:rPr>
              <a:t>Number of New HIV Diagnoses by Texas County, 2021</a:t>
            </a:r>
            <a:br>
              <a:rPr lang="en-US" sz="4400" b="0" dirty="0">
                <a:solidFill>
                  <a:schemeClr val="bg1"/>
                </a:solidFill>
                <a:ea typeface="Verdana" panose="020B0604030504040204" pitchFamily="34" charset="0"/>
                <a:cs typeface="Verdana" panose="020B0604030504040204" pitchFamily="34" charset="0"/>
              </a:rPr>
            </a:br>
            <a:endParaRPr lang="en-US" dirty="0">
              <a:solidFill>
                <a:schemeClr val="bg1"/>
              </a:solidFill>
            </a:endParaRPr>
          </a:p>
        </p:txBody>
      </p:sp>
      <p:pic>
        <p:nvPicPr>
          <p:cNvPr id="2" name="Picture 1" descr="Number of New HIV Diagnoses by Texas County, 2021">
            <a:extLst>
              <a:ext uri="{FF2B5EF4-FFF2-40B4-BE49-F238E27FC236}">
                <a16:creationId xmlns:a16="http://schemas.microsoft.com/office/drawing/2014/main" id="{5C1D7287-6F7E-B20F-7245-AEE84AD1CC8D}"/>
              </a:ext>
            </a:extLst>
          </p:cNvPr>
          <p:cNvPicPr>
            <a:picLocks noChangeAspect="1"/>
          </p:cNvPicPr>
          <p:nvPr/>
        </p:nvPicPr>
        <p:blipFill>
          <a:blip r:embed="rId3"/>
          <a:stretch>
            <a:fillRect/>
          </a:stretch>
        </p:blipFill>
        <p:spPr>
          <a:xfrm>
            <a:off x="2504957" y="1558052"/>
            <a:ext cx="7182086" cy="4780091"/>
          </a:xfrm>
          <a:prstGeom prst="rect">
            <a:avLst/>
          </a:prstGeom>
        </p:spPr>
      </p:pic>
      <p:sp>
        <p:nvSpPr>
          <p:cNvPr id="5" name="Text Box 2">
            <a:extLst>
              <a:ext uri="{FF2B5EF4-FFF2-40B4-BE49-F238E27FC236}">
                <a16:creationId xmlns:a16="http://schemas.microsoft.com/office/drawing/2014/main" id="{8BD639F3-7CCE-16A4-9C9C-018CAFC22642}"/>
              </a:ext>
            </a:extLst>
          </p:cNvPr>
          <p:cNvSpPr txBox="1">
            <a:spLocks noChangeArrowheads="1"/>
          </p:cNvSpPr>
          <p:nvPr/>
        </p:nvSpPr>
        <p:spPr bwMode="auto">
          <a:xfrm>
            <a:off x="3872144" y="6356113"/>
            <a:ext cx="4447712" cy="265457"/>
          </a:xfrm>
          <a:prstGeom prst="rect">
            <a:avLst/>
          </a:prstGeom>
          <a:noFill/>
          <a:ln w="9525">
            <a:noFill/>
            <a:miter lim="800000"/>
            <a:headEnd/>
            <a:tailEnd/>
          </a:ln>
        </p:spPr>
        <p:txBody>
          <a:bodyPr rot="0" vert="horz" wrap="square" lIns="91440" tIns="45720" rIns="91440" bIns="45720" anchor="t" anchorCtr="0">
            <a:spAutoFit/>
          </a:bodyPr>
          <a:lstStyle/>
          <a:p>
            <a:pPr marL="0" marR="0">
              <a:lnSpc>
                <a:spcPct val="107000"/>
              </a:lnSpc>
              <a:spcBef>
                <a:spcPts val="0"/>
              </a:spcBef>
              <a:spcAft>
                <a:spcPts val="0"/>
              </a:spcAft>
            </a:pP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Data source: DSHS Surveillance Data, March</a:t>
            </a:r>
            <a:r>
              <a:rPr lang="en-US" sz="11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 </a:t>
            </a: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2023        </a:t>
            </a:r>
            <a:r>
              <a:rPr lang="en-US" sz="11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t> </a:t>
            </a: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Map Source: ArcGIS Enterprise</a:t>
            </a:r>
            <a:endParaRPr lang="en-US" sz="11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D926E513-E728-36D7-576E-3C7CBD3E4761}"/>
              </a:ext>
            </a:extLst>
          </p:cNvPr>
          <p:cNvSpPr txBox="1"/>
          <p:nvPr/>
        </p:nvSpPr>
        <p:spPr>
          <a:xfrm>
            <a:off x="2504957" y="1959152"/>
            <a:ext cx="3199919" cy="338554"/>
          </a:xfrm>
          <a:prstGeom prst="rect">
            <a:avLst/>
          </a:prstGeom>
          <a:noFill/>
        </p:spPr>
        <p:txBody>
          <a:bodyPr wrap="square" rtlCol="0">
            <a:spAutoFit/>
          </a:bodyPr>
          <a:lstStyle/>
          <a:p>
            <a:r>
              <a:rPr lang="en-US" sz="1600" b="1" cap="all" dirty="0">
                <a:solidFill>
                  <a:schemeClr val="tx2"/>
                </a:solidFill>
              </a:rPr>
              <a:t>Total New HIV Diagnoses: 4,264</a:t>
            </a:r>
          </a:p>
        </p:txBody>
      </p:sp>
    </p:spTree>
    <p:extLst>
      <p:ext uri="{BB962C8B-B14F-4D97-AF65-F5344CB8AC3E}">
        <p14:creationId xmlns:p14="http://schemas.microsoft.com/office/powerpoint/2010/main" val="11995980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idx="4294967295"/>
          </p:nvPr>
        </p:nvSpPr>
        <p:spPr>
          <a:xfrm>
            <a:off x="1860996" y="356391"/>
            <a:ext cx="8651992" cy="1325562"/>
          </a:xfrm>
        </p:spPr>
        <p:txBody>
          <a:bodyPr>
            <a:normAutofit/>
          </a:bodyPr>
          <a:lstStyle/>
          <a:p>
            <a:r>
              <a:rPr lang="en-US" sz="4400" b="1" dirty="0">
                <a:solidFill>
                  <a:schemeClr val="accent1"/>
                </a:solidFill>
                <a:ea typeface="Verdana" panose="020B0604030504040204" pitchFamily="34" charset="0"/>
                <a:cs typeface="Verdana" panose="020B0604030504040204" pitchFamily="34" charset="0"/>
              </a:rPr>
              <a:t>Rate of New HIV Diagnoses by Texas County per 100,000, 2021</a:t>
            </a:r>
            <a:endParaRPr lang="en-US" b="1" dirty="0">
              <a:solidFill>
                <a:schemeClr val="accent1"/>
              </a:solidFill>
              <a:ea typeface="Verdana" panose="020B0604030504040204" pitchFamily="34" charset="0"/>
              <a:cs typeface="Verdana" panose="020B0604030504040204" pitchFamily="34" charset="0"/>
            </a:endParaRPr>
          </a:p>
        </p:txBody>
      </p:sp>
      <p:pic>
        <p:nvPicPr>
          <p:cNvPr id="2" name="Picture 1" descr="Rate of New HIV Diagnoses by Texas County per 100,000, 2021">
            <a:extLst>
              <a:ext uri="{FF2B5EF4-FFF2-40B4-BE49-F238E27FC236}">
                <a16:creationId xmlns:a16="http://schemas.microsoft.com/office/drawing/2014/main" id="{42F1B111-89E4-18E5-6706-7D7D54BFBA11}"/>
              </a:ext>
            </a:extLst>
          </p:cNvPr>
          <p:cNvPicPr>
            <a:picLocks noChangeAspect="1"/>
          </p:cNvPicPr>
          <p:nvPr/>
        </p:nvPicPr>
        <p:blipFill>
          <a:blip r:embed="rId3"/>
          <a:stretch>
            <a:fillRect/>
          </a:stretch>
        </p:blipFill>
        <p:spPr>
          <a:xfrm>
            <a:off x="3183737" y="1681953"/>
            <a:ext cx="6006510" cy="4864900"/>
          </a:xfrm>
          <a:prstGeom prst="rect">
            <a:avLst/>
          </a:prstGeom>
        </p:spPr>
      </p:pic>
      <p:sp>
        <p:nvSpPr>
          <p:cNvPr id="3" name="Text Box 2">
            <a:extLst>
              <a:ext uri="{FF2B5EF4-FFF2-40B4-BE49-F238E27FC236}">
                <a16:creationId xmlns:a16="http://schemas.microsoft.com/office/drawing/2014/main" id="{F4498276-0516-5702-8CA6-E0CB4CFBA11F}"/>
              </a:ext>
            </a:extLst>
          </p:cNvPr>
          <p:cNvSpPr txBox="1">
            <a:spLocks noChangeArrowheads="1"/>
          </p:cNvSpPr>
          <p:nvPr/>
        </p:nvSpPr>
        <p:spPr bwMode="auto">
          <a:xfrm>
            <a:off x="3963136" y="6281396"/>
            <a:ext cx="4447712" cy="265457"/>
          </a:xfrm>
          <a:prstGeom prst="rect">
            <a:avLst/>
          </a:prstGeom>
          <a:noFill/>
          <a:ln w="9525">
            <a:noFill/>
            <a:miter lim="800000"/>
            <a:headEnd/>
            <a:tailEnd/>
          </a:ln>
        </p:spPr>
        <p:txBody>
          <a:bodyPr rot="0" vert="horz" wrap="square" lIns="91440" tIns="45720" rIns="91440" bIns="45720" anchor="t" anchorCtr="0">
            <a:spAutoFit/>
          </a:bodyPr>
          <a:lstStyle/>
          <a:p>
            <a:pPr marL="0" marR="0">
              <a:lnSpc>
                <a:spcPct val="107000"/>
              </a:lnSpc>
              <a:spcBef>
                <a:spcPts val="0"/>
              </a:spcBef>
              <a:spcAft>
                <a:spcPts val="0"/>
              </a:spcAft>
            </a:pP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Data source: DSHS Surveillance Data, March</a:t>
            </a:r>
            <a:r>
              <a:rPr lang="en-US" sz="11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 </a:t>
            </a: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2023        </a:t>
            </a:r>
            <a:r>
              <a:rPr lang="en-US" sz="11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t> </a:t>
            </a: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Map Source: ArcGIS Enterprise</a:t>
            </a:r>
            <a:endParaRPr lang="en-US" sz="11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33880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idx="4294967295"/>
          </p:nvPr>
        </p:nvSpPr>
        <p:spPr>
          <a:xfrm>
            <a:off x="2067570" y="292964"/>
            <a:ext cx="9074150" cy="1325563"/>
          </a:xfrm>
        </p:spPr>
        <p:txBody>
          <a:bodyPr>
            <a:normAutofit/>
          </a:bodyPr>
          <a:lstStyle/>
          <a:p>
            <a:r>
              <a:rPr lang="en-US" sz="4400" b="1" dirty="0">
                <a:solidFill>
                  <a:schemeClr val="accent1"/>
                </a:solidFill>
                <a:ea typeface="Verdana" panose="020B0604030504040204" pitchFamily="34" charset="0"/>
                <a:cs typeface="Verdana" panose="020B0604030504040204" pitchFamily="34" charset="0"/>
              </a:rPr>
              <a:t>Number of People Living With HIV (PLWH) by Texas County, 2021</a:t>
            </a:r>
            <a:endParaRPr lang="en-US" b="1" dirty="0">
              <a:solidFill>
                <a:schemeClr val="accent1"/>
              </a:solidFill>
              <a:ea typeface="Verdana" panose="020B0604030504040204" pitchFamily="34" charset="0"/>
              <a:cs typeface="Verdana" panose="020B0604030504040204" pitchFamily="34" charset="0"/>
            </a:endParaRPr>
          </a:p>
        </p:txBody>
      </p:sp>
      <p:pic>
        <p:nvPicPr>
          <p:cNvPr id="9" name="Picture 8" descr="Number of People Living With HIV (PLWH) by Texas County, 2021">
            <a:extLst>
              <a:ext uri="{FF2B5EF4-FFF2-40B4-BE49-F238E27FC236}">
                <a16:creationId xmlns:a16="http://schemas.microsoft.com/office/drawing/2014/main" id="{35E544D8-EA59-82A9-AC8B-221AFA29072F}"/>
              </a:ext>
            </a:extLst>
          </p:cNvPr>
          <p:cNvPicPr>
            <a:picLocks noChangeAspect="1"/>
          </p:cNvPicPr>
          <p:nvPr/>
        </p:nvPicPr>
        <p:blipFill>
          <a:blip r:embed="rId3"/>
          <a:stretch>
            <a:fillRect/>
          </a:stretch>
        </p:blipFill>
        <p:spPr>
          <a:xfrm>
            <a:off x="2883586" y="1684968"/>
            <a:ext cx="6815828" cy="4880068"/>
          </a:xfrm>
          <a:prstGeom prst="rect">
            <a:avLst/>
          </a:prstGeom>
        </p:spPr>
      </p:pic>
      <p:sp>
        <p:nvSpPr>
          <p:cNvPr id="5" name="Text Box 2">
            <a:extLst>
              <a:ext uri="{FF2B5EF4-FFF2-40B4-BE49-F238E27FC236}">
                <a16:creationId xmlns:a16="http://schemas.microsoft.com/office/drawing/2014/main" id="{27B546F6-F6DF-3BC8-6E96-5B737E87B502}"/>
              </a:ext>
            </a:extLst>
          </p:cNvPr>
          <p:cNvSpPr txBox="1">
            <a:spLocks noChangeArrowheads="1"/>
          </p:cNvSpPr>
          <p:nvPr/>
        </p:nvSpPr>
        <p:spPr bwMode="auto">
          <a:xfrm>
            <a:off x="4380789" y="6299579"/>
            <a:ext cx="4447712" cy="265457"/>
          </a:xfrm>
          <a:prstGeom prst="rect">
            <a:avLst/>
          </a:prstGeom>
          <a:noFill/>
          <a:ln w="9525">
            <a:noFill/>
            <a:miter lim="800000"/>
            <a:headEnd/>
            <a:tailEnd/>
          </a:ln>
        </p:spPr>
        <p:txBody>
          <a:bodyPr rot="0" vert="horz" wrap="square" lIns="91440" tIns="45720" rIns="91440" bIns="45720" anchor="t" anchorCtr="0">
            <a:spAutoFit/>
          </a:bodyPr>
          <a:lstStyle/>
          <a:p>
            <a:pPr marL="0" marR="0">
              <a:lnSpc>
                <a:spcPct val="107000"/>
              </a:lnSpc>
              <a:spcBef>
                <a:spcPts val="0"/>
              </a:spcBef>
              <a:spcAft>
                <a:spcPts val="0"/>
              </a:spcAft>
            </a:pPr>
            <a:r>
              <a:rPr lang="en-US" sz="900" b="1" dirty="0">
                <a:effectLst/>
                <a:latin typeface="Calibri" panose="020F0502020204030204" pitchFamily="34" charset="0"/>
                <a:ea typeface="Calibri" panose="020F0502020204030204" pitchFamily="34" charset="0"/>
                <a:cs typeface="Calibri" panose="020F0502020204030204" pitchFamily="34" charset="0"/>
              </a:rPr>
              <a:t>Data source: DSHS Surveillance Data, March</a:t>
            </a:r>
            <a:r>
              <a:rPr lang="en-US" sz="1100" b="1" dirty="0">
                <a:effectLst/>
                <a:latin typeface="Calibri" panose="020F0502020204030204" pitchFamily="34" charset="0"/>
                <a:ea typeface="Calibri" panose="020F0502020204030204" pitchFamily="34" charset="0"/>
                <a:cs typeface="Calibri" panose="020F0502020204030204" pitchFamily="34" charset="0"/>
              </a:rPr>
              <a:t> </a:t>
            </a:r>
            <a:r>
              <a:rPr lang="en-US" sz="900" b="1" dirty="0">
                <a:effectLst/>
                <a:latin typeface="Calibri" panose="020F0502020204030204" pitchFamily="34" charset="0"/>
                <a:ea typeface="Calibri" panose="020F0502020204030204" pitchFamily="34" charset="0"/>
                <a:cs typeface="Calibri" panose="020F0502020204030204" pitchFamily="34" charset="0"/>
              </a:rPr>
              <a:t>2023        </a:t>
            </a:r>
            <a:r>
              <a:rPr lang="en-US" sz="1100" b="1" dirty="0">
                <a:latin typeface="Calibri" panose="020F0502020204030204" pitchFamily="34" charset="0"/>
                <a:ea typeface="Calibri" panose="020F0502020204030204" pitchFamily="34" charset="0"/>
                <a:cs typeface="Times New Roman" panose="02020603050405020304" pitchFamily="18" charset="0"/>
              </a:rPr>
              <a:t> </a:t>
            </a:r>
            <a:r>
              <a:rPr lang="en-US" sz="900" b="1" dirty="0">
                <a:effectLst/>
                <a:latin typeface="Calibri" panose="020F0502020204030204" pitchFamily="34" charset="0"/>
                <a:ea typeface="Calibri" panose="020F0502020204030204" pitchFamily="34" charset="0"/>
                <a:cs typeface="Calibri" panose="020F0502020204030204" pitchFamily="34" charset="0"/>
              </a:rPr>
              <a:t>Map Source: ArcGIS Enterprise</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C6E63CA1-B85C-D826-4054-B1B25B3655D0}"/>
              </a:ext>
            </a:extLst>
          </p:cNvPr>
          <p:cNvSpPr txBox="1"/>
          <p:nvPr/>
        </p:nvSpPr>
        <p:spPr>
          <a:xfrm>
            <a:off x="2774550" y="2213239"/>
            <a:ext cx="3197787" cy="338554"/>
          </a:xfrm>
          <a:prstGeom prst="rect">
            <a:avLst/>
          </a:prstGeom>
          <a:noFill/>
        </p:spPr>
        <p:txBody>
          <a:bodyPr wrap="square" rtlCol="0">
            <a:spAutoFit/>
          </a:bodyPr>
          <a:lstStyle/>
          <a:p>
            <a:pPr algn="ctr"/>
            <a:r>
              <a:rPr lang="en-US" sz="1600" b="1" cap="all" dirty="0">
                <a:solidFill>
                  <a:schemeClr val="tx2"/>
                </a:solidFill>
              </a:rPr>
              <a:t>Total Number of PLWH: 98,854 </a:t>
            </a:r>
          </a:p>
        </p:txBody>
      </p:sp>
      <p:sp>
        <p:nvSpPr>
          <p:cNvPr id="10" name="Text Box 2">
            <a:extLst>
              <a:ext uri="{FF2B5EF4-FFF2-40B4-BE49-F238E27FC236}">
                <a16:creationId xmlns:a16="http://schemas.microsoft.com/office/drawing/2014/main" id="{4C4E038F-42D3-E1A3-83CB-9544465F4A0F}"/>
              </a:ext>
            </a:extLst>
          </p:cNvPr>
          <p:cNvSpPr txBox="1">
            <a:spLocks noChangeArrowheads="1"/>
          </p:cNvSpPr>
          <p:nvPr/>
        </p:nvSpPr>
        <p:spPr bwMode="auto">
          <a:xfrm>
            <a:off x="3949295" y="4550179"/>
            <a:ext cx="1801510" cy="233975"/>
          </a:xfrm>
          <a:prstGeom prst="rect">
            <a:avLst/>
          </a:prstGeom>
          <a:noFill/>
          <a:ln w="9525">
            <a:noFill/>
            <a:miter lim="800000"/>
            <a:headEnd/>
            <a:tailEnd/>
          </a:ln>
        </p:spPr>
        <p:txBody>
          <a:bodyPr rot="0" vert="horz" wrap="square" lIns="91440" tIns="45720" rIns="91440" bIns="45720" anchor="t" anchorCtr="0">
            <a:spAutoFit/>
          </a:bodyPr>
          <a:lstStyle/>
          <a:p>
            <a:pPr marL="0" marR="0">
              <a:lnSpc>
                <a:spcPct val="107000"/>
              </a:lnSpc>
              <a:spcBef>
                <a:spcPts val="0"/>
              </a:spcBef>
              <a:spcAft>
                <a:spcPts val="0"/>
              </a:spcAft>
            </a:pPr>
            <a:r>
              <a:rPr lang="en-US" sz="900" dirty="0">
                <a:effectLst/>
                <a:latin typeface="Calibri" panose="020F0502020204030204" pitchFamily="34" charset="0"/>
                <a:ea typeface="Calibri" panose="020F0502020204030204" pitchFamily="34" charset="0"/>
                <a:cs typeface="Calibri" panose="020F0502020204030204" pitchFamily="34" charset="0"/>
              </a:rPr>
              <a:t>Number of Cases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30425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idx="4294967295"/>
          </p:nvPr>
        </p:nvSpPr>
        <p:spPr>
          <a:xfrm>
            <a:off x="2167966" y="363018"/>
            <a:ext cx="9090025" cy="1325563"/>
          </a:xfrm>
        </p:spPr>
        <p:txBody>
          <a:bodyPr>
            <a:normAutofit/>
          </a:bodyPr>
          <a:lstStyle/>
          <a:p>
            <a:r>
              <a:rPr lang="en-US" b="1" dirty="0">
                <a:solidFill>
                  <a:schemeClr val="accent1"/>
                </a:solidFill>
                <a:ea typeface="Verdana" panose="020B0604030504040204" pitchFamily="34" charset="0"/>
                <a:cs typeface="Verdana" panose="020B0604030504040204" pitchFamily="34" charset="0"/>
              </a:rPr>
              <a:t>HIV Prevalence Rate by Texas County per 100,000, 2021</a:t>
            </a:r>
          </a:p>
        </p:txBody>
      </p:sp>
      <p:pic>
        <p:nvPicPr>
          <p:cNvPr id="2" name="Picture 1" descr="HIV Prevalence Rate by Texas County per 100,000, 2021">
            <a:extLst>
              <a:ext uri="{FF2B5EF4-FFF2-40B4-BE49-F238E27FC236}">
                <a16:creationId xmlns:a16="http://schemas.microsoft.com/office/drawing/2014/main" id="{CD66C332-7AC3-FF8E-7CB4-CE706E2D0417}"/>
              </a:ext>
            </a:extLst>
          </p:cNvPr>
          <p:cNvPicPr>
            <a:picLocks noChangeAspect="1"/>
          </p:cNvPicPr>
          <p:nvPr/>
        </p:nvPicPr>
        <p:blipFill>
          <a:blip r:embed="rId3"/>
          <a:stretch>
            <a:fillRect/>
          </a:stretch>
        </p:blipFill>
        <p:spPr>
          <a:xfrm>
            <a:off x="2699976" y="1657608"/>
            <a:ext cx="6792047" cy="4899802"/>
          </a:xfrm>
          <a:prstGeom prst="rect">
            <a:avLst/>
          </a:prstGeom>
        </p:spPr>
      </p:pic>
      <p:sp>
        <p:nvSpPr>
          <p:cNvPr id="5" name="Text Box 2">
            <a:extLst>
              <a:ext uri="{FF2B5EF4-FFF2-40B4-BE49-F238E27FC236}">
                <a16:creationId xmlns:a16="http://schemas.microsoft.com/office/drawing/2014/main" id="{63E7D1F4-F064-ABBD-E599-A1FFE92A9125}"/>
              </a:ext>
            </a:extLst>
          </p:cNvPr>
          <p:cNvSpPr txBox="1">
            <a:spLocks noChangeArrowheads="1"/>
          </p:cNvSpPr>
          <p:nvPr/>
        </p:nvSpPr>
        <p:spPr bwMode="auto">
          <a:xfrm>
            <a:off x="3872143" y="6229525"/>
            <a:ext cx="4447712" cy="265457"/>
          </a:xfrm>
          <a:prstGeom prst="rect">
            <a:avLst/>
          </a:prstGeom>
          <a:noFill/>
          <a:ln w="9525">
            <a:noFill/>
            <a:miter lim="800000"/>
            <a:headEnd/>
            <a:tailEnd/>
          </a:ln>
        </p:spPr>
        <p:txBody>
          <a:bodyPr rot="0" vert="horz" wrap="square" lIns="91440" tIns="45720" rIns="91440" bIns="45720" anchor="t" anchorCtr="0">
            <a:spAutoFit/>
          </a:bodyPr>
          <a:lstStyle/>
          <a:p>
            <a:pPr marL="0" marR="0">
              <a:lnSpc>
                <a:spcPct val="107000"/>
              </a:lnSpc>
              <a:spcBef>
                <a:spcPts val="0"/>
              </a:spcBef>
              <a:spcAft>
                <a:spcPts val="0"/>
              </a:spcAft>
            </a:pP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Data source: DSHS Surveillance Data, March</a:t>
            </a:r>
            <a:r>
              <a:rPr lang="en-US" sz="11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 </a:t>
            </a: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2023        </a:t>
            </a:r>
            <a:r>
              <a:rPr lang="en-US" sz="11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t> </a:t>
            </a:r>
            <a:r>
              <a:rPr lang="en-US" sz="900" b="1" dirty="0">
                <a:solidFill>
                  <a:schemeClr val="tx2"/>
                </a:solidFill>
                <a:effectLst/>
                <a:latin typeface="Calibri" panose="020F0502020204030204" pitchFamily="34" charset="0"/>
                <a:ea typeface="Calibri" panose="020F0502020204030204" pitchFamily="34" charset="0"/>
                <a:cs typeface="Calibri" panose="020F0502020204030204" pitchFamily="34" charset="0"/>
              </a:rPr>
              <a:t>Map Source: ArcGIS Enterprise</a:t>
            </a:r>
            <a:endParaRPr lang="en-US" sz="11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Box 2">
            <a:extLst>
              <a:ext uri="{FF2B5EF4-FFF2-40B4-BE49-F238E27FC236}">
                <a16:creationId xmlns:a16="http://schemas.microsoft.com/office/drawing/2014/main" id="{3366491F-C03C-5D66-93FA-B0D09FA4C5E4}"/>
              </a:ext>
            </a:extLst>
          </p:cNvPr>
          <p:cNvSpPr txBox="1">
            <a:spLocks noChangeArrowheads="1"/>
          </p:cNvSpPr>
          <p:nvPr/>
        </p:nvSpPr>
        <p:spPr bwMode="auto">
          <a:xfrm>
            <a:off x="2894516" y="3812977"/>
            <a:ext cx="1382869" cy="233975"/>
          </a:xfrm>
          <a:prstGeom prst="rect">
            <a:avLst/>
          </a:prstGeom>
          <a:noFill/>
          <a:ln w="9525">
            <a:noFill/>
            <a:miter lim="800000"/>
            <a:headEnd/>
            <a:tailEnd/>
          </a:ln>
        </p:spPr>
        <p:txBody>
          <a:bodyPr rot="0" vert="horz" wrap="square" lIns="91440" tIns="45720" rIns="91440" bIns="45720" anchor="t" anchorCtr="0">
            <a:spAutoFit/>
          </a:bodyPr>
          <a:lstStyle/>
          <a:p>
            <a:pPr marL="0" marR="0">
              <a:lnSpc>
                <a:spcPct val="107000"/>
              </a:lnSpc>
              <a:spcBef>
                <a:spcPts val="0"/>
              </a:spcBef>
              <a:spcAft>
                <a:spcPts val="0"/>
              </a:spcAft>
            </a:pPr>
            <a:r>
              <a:rPr lang="en-US" sz="900" dirty="0">
                <a:effectLst/>
                <a:latin typeface="Calibri" panose="020F0502020204030204" pitchFamily="34" charset="0"/>
                <a:ea typeface="Calibri" panose="020F0502020204030204" pitchFamily="34" charset="0"/>
                <a:cs typeface="Calibri" panose="020F0502020204030204" pitchFamily="34" charset="0"/>
              </a:rPr>
              <a:t>Rates per 100,000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38259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109FF3-1548-4CDB-B82B-70387ADEE53E}" type="slidenum">
              <a:rPr lang="en-US" smtClean="0"/>
              <a:t>33</a:t>
            </a:fld>
            <a:endParaRPr lang="en-US"/>
          </a:p>
        </p:txBody>
      </p:sp>
      <p:sp>
        <p:nvSpPr>
          <p:cNvPr id="2" name="Title 1"/>
          <p:cNvSpPr>
            <a:spLocks noGrp="1"/>
          </p:cNvSpPr>
          <p:nvPr>
            <p:ph type="title"/>
          </p:nvPr>
        </p:nvSpPr>
        <p:spPr/>
        <p:txBody>
          <a:bodyPr>
            <a:noAutofit/>
          </a:bodyPr>
          <a:lstStyle/>
          <a:p>
            <a:r>
              <a:rPr lang="en-US" sz="4800" dirty="0"/>
              <a:t>Texas HIV Treatment Cascade, 2021</a:t>
            </a:r>
          </a:p>
        </p:txBody>
      </p:sp>
      <p:graphicFrame>
        <p:nvGraphicFramePr>
          <p:cNvPr id="5" name="Content Placeholder 9" descr="Texas HIV Treatment Cascade, 2021">
            <a:extLst>
              <a:ext uri="{FF2B5EF4-FFF2-40B4-BE49-F238E27FC236}">
                <a16:creationId xmlns:a16="http://schemas.microsoft.com/office/drawing/2014/main" id="{5A52B5DE-326D-8E8B-31A7-0E478A051F1A}"/>
              </a:ext>
            </a:extLst>
          </p:cNvPr>
          <p:cNvGraphicFramePr>
            <a:graphicFrameLocks noGrp="1"/>
          </p:cNvGraphicFramePr>
          <p:nvPr>
            <p:ph idx="1"/>
            <p:extLst>
              <p:ext uri="{D42A27DB-BD31-4B8C-83A1-F6EECF244321}">
                <p14:modId xmlns:p14="http://schemas.microsoft.com/office/powerpoint/2010/main" val="1841575677"/>
              </p:ext>
            </p:extLst>
          </p:nvPr>
        </p:nvGraphicFramePr>
        <p:xfrm>
          <a:off x="2406650" y="2236788"/>
          <a:ext cx="8451850" cy="37988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641423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CCEFFA5-99FF-46CE-A84C-196607A96442}"/>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3590448914"/>
      </p:ext>
    </p:extLst>
  </p:cSld>
  <p:clrMapOvr>
    <a:masterClrMapping/>
  </p:clrMapOvr>
</p:sld>
</file>

<file path=ppt/theme/theme1.xml><?xml version="1.0" encoding="utf-8"?>
<a:theme xmlns:a="http://schemas.openxmlformats.org/drawingml/2006/main" name="DSHS Slide Theme">
  <a:themeElements>
    <a:clrScheme name="DSHS">
      <a:dk1>
        <a:srgbClr val="000000"/>
      </a:dk1>
      <a:lt1>
        <a:sysClr val="window" lastClr="FFFFFF"/>
      </a:lt1>
      <a:dk2>
        <a:srgbClr val="44546A"/>
      </a:dk2>
      <a:lt2>
        <a:srgbClr val="E7E6E6"/>
      </a:lt2>
      <a:accent1>
        <a:srgbClr val="003087"/>
      </a:accent1>
      <a:accent2>
        <a:srgbClr val="C00000"/>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SHS-Powerpoint-Template.potx" id="{6FC93773-1777-49B8-B085-21A8058814C0}" vid="{683E1146-0F7A-4BF5-8A2F-3CF7ECB0942A}"/>
    </a:ext>
  </a:extLst>
</a:theme>
</file>

<file path=ppt/theme/theme2.xml><?xml version="1.0" encoding="utf-8"?>
<a:theme xmlns:a="http://schemas.openxmlformats.org/drawingml/2006/main" name="DSHS Slide Layou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SHS-Powerpoint-Template.potx" id="{6FC93773-1777-49B8-B085-21A8058814C0}" vid="{4124A9E9-EF70-4508-B786-ECE044002AD0}"/>
    </a:ext>
  </a:extLst>
</a:theme>
</file>

<file path=ppt/theme/theme3.xml><?xml version="1.0" encoding="utf-8"?>
<a:theme xmlns:a="http://schemas.openxmlformats.org/drawingml/2006/main" name="DSHS Slide Layou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SHS-Powerpoint-Template.potx" id="{6FC93773-1777-49B8-B085-21A8058814C0}" vid="{AFDF2EBF-DC16-4258-9B11-8246FF8EEFC8}"/>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DSHS-Powerpoint-Template</Template>
  <TotalTime>2956</TotalTime>
  <Words>1588</Words>
  <Application>Microsoft Office PowerPoint</Application>
  <PresentationFormat>Widescreen</PresentationFormat>
  <Paragraphs>205</Paragraphs>
  <Slides>34</Slides>
  <Notes>27</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34</vt:i4>
      </vt:variant>
    </vt:vector>
  </HeadingPairs>
  <TitlesOfParts>
    <vt:vector size="41" baseType="lpstr">
      <vt:lpstr>Arial</vt:lpstr>
      <vt:lpstr>Calibri</vt:lpstr>
      <vt:lpstr>Verdana</vt:lpstr>
      <vt:lpstr>Wingdings 3</vt:lpstr>
      <vt:lpstr>DSHS Slide Theme</vt:lpstr>
      <vt:lpstr>DSHS Slide Layout 2</vt:lpstr>
      <vt:lpstr>DSHS Slide Layout 3</vt:lpstr>
      <vt:lpstr> Title</vt:lpstr>
      <vt:lpstr>Patterns in New HIV Diagnoses and HIV Prevalence,  Texas 2021</vt:lpstr>
      <vt:lpstr>Overview</vt:lpstr>
      <vt:lpstr>Big Picture</vt:lpstr>
      <vt:lpstr>Acronyms</vt:lpstr>
      <vt:lpstr>New HIV Diagnoses, Persons Living with HIV, and Deaths in Texas (1981-2021)</vt:lpstr>
      <vt:lpstr>New Diagnoses</vt:lpstr>
      <vt:lpstr>New HIV Diagnoses</vt:lpstr>
      <vt:lpstr>New HIV Diagnoses and Rates by Year of Diagnosis, 2012-2021</vt:lpstr>
      <vt:lpstr>New HIV Diagnosis Rates by Sex at Birth and Year of Diagnosis, 2012-2021</vt:lpstr>
      <vt:lpstr>New HIV Diagnosis Rates by Race/Ethnicity and Year of Diagnosis, 2012-2021</vt:lpstr>
      <vt:lpstr>New HIV Diagnosis Rates Among  Ages 15-39, 2012-2021</vt:lpstr>
      <vt:lpstr>New HIV Diagnosis Rates by Age at Diagnosis, 2021</vt:lpstr>
      <vt:lpstr>New HIV Diagnoses by Mode of Transmission*, 2012-2021</vt:lpstr>
      <vt:lpstr>New HIV Diagnoses by Mode of Transmission and Sex at Birth, 2021</vt:lpstr>
      <vt:lpstr>New HIV Diagnoses by Priority Group, 2012 vs. 2021</vt:lpstr>
      <vt:lpstr>New HIV Diagnoses by Mode of Transmission and EMA/TGA*, 2021</vt:lpstr>
      <vt:lpstr>Late Diagnoses</vt:lpstr>
      <vt:lpstr>Late Diagnoses* as Percentage of Total HIV Diagnoses, 2012-2021</vt:lpstr>
      <vt:lpstr>Late Diagnoses* as Percentage of Total HIV Diagnoses by EMA/TGA**, 2021</vt:lpstr>
      <vt:lpstr>People Living with HIV in Texas</vt:lpstr>
      <vt:lpstr>HIV Prevalence, 2021</vt:lpstr>
      <vt:lpstr>Sex at Birth of PLWH, 2021</vt:lpstr>
      <vt:lpstr>Race/Ethnicity of PLWH, 2021</vt:lpstr>
      <vt:lpstr>Age Distribution of PLWH, 2021</vt:lpstr>
      <vt:lpstr>PLWH by Mode of Transmission*, 2021</vt:lpstr>
      <vt:lpstr>HIV Prevalence by Priority Group,  2012 vs. 2021</vt:lpstr>
      <vt:lpstr>Regional Data</vt:lpstr>
      <vt:lpstr>Number of New HIV Diagnoses by Texas County, 2021 </vt:lpstr>
      <vt:lpstr>Rate of New HIV Diagnoses by Texas County per 100,000, 2021</vt:lpstr>
      <vt:lpstr>Number of People Living With HIV (PLWH) by Texas County, 2021</vt:lpstr>
      <vt:lpstr>HIV Prevalence Rate by Texas County per 100,000, 2021</vt:lpstr>
      <vt:lpstr>Texas HIV Treatment Cascade, 2021</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Patterns in New HIV Diagnoses and HIV Prevalence, Texas 2021</dc:title>
  <dc:creator>DSHS HIV/STD Section</dc:creator>
  <cp:lastModifiedBy>Warr,Dan (DSHS)</cp:lastModifiedBy>
  <cp:revision>33</cp:revision>
  <dcterms:created xsi:type="dcterms:W3CDTF">2018-12-06T15:25:41Z</dcterms:created>
  <dcterms:modified xsi:type="dcterms:W3CDTF">2026-08-26T14:42:22Z</dcterms:modified>
</cp:coreProperties>
</file>