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86" r:id="rId5"/>
    <p:sldMasterId id="2147483675" r:id="rId6"/>
  </p:sldMasterIdLst>
  <p:notesMasterIdLst>
    <p:notesMasterId r:id="rId25"/>
  </p:notesMasterIdLst>
  <p:sldIdLst>
    <p:sldId id="272" r:id="rId7"/>
    <p:sldId id="260" r:id="rId8"/>
    <p:sldId id="271" r:id="rId9"/>
    <p:sldId id="278" r:id="rId10"/>
    <p:sldId id="277" r:id="rId11"/>
    <p:sldId id="279" r:id="rId12"/>
    <p:sldId id="276" r:id="rId13"/>
    <p:sldId id="280" r:id="rId14"/>
    <p:sldId id="281" r:id="rId15"/>
    <p:sldId id="282" r:id="rId16"/>
    <p:sldId id="283" r:id="rId17"/>
    <p:sldId id="284" r:id="rId18"/>
    <p:sldId id="285" r:id="rId19"/>
    <p:sldId id="286" r:id="rId20"/>
    <p:sldId id="287" r:id="rId21"/>
    <p:sldId id="315" r:id="rId22"/>
    <p:sldId id="316" r:id="rId23"/>
    <p:sldId id="307" r:id="rId24"/>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81506D2-91B9-4009-A6F8-EC4347F19F69}">
          <p14:sldIdLst>
            <p14:sldId id="272"/>
            <p14:sldId id="260"/>
            <p14:sldId id="271"/>
            <p14:sldId id="278"/>
            <p14:sldId id="277"/>
            <p14:sldId id="279"/>
            <p14:sldId id="276"/>
            <p14:sldId id="280"/>
            <p14:sldId id="281"/>
            <p14:sldId id="282"/>
            <p14:sldId id="283"/>
            <p14:sldId id="284"/>
            <p14:sldId id="285"/>
            <p14:sldId id="286"/>
            <p14:sldId id="287"/>
            <p14:sldId id="315"/>
            <p14:sldId id="316"/>
            <p14:sldId id="307"/>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71FD19-4451-C6B6-5C4D-4701770A2D39}" name="Fung,Adrienne (DSHS)" initials="F(" userId="S::Adrienne.Fung@dshs.texas.gov::60a9319d-6472-4a03-a33d-605779108546" providerId="AD"/>
  <p188:author id="{EE50F41F-0B29-E9D4-1B0E-CEEC9152F4C6}" name="Fung,Adrienne (DSHS)" initials="F(" userId="S::adrienne.fung@dshs.texas.gov::60a9319d-6472-4a03-a33d-605779108546" providerId="AD"/>
  <p188:author id="{57D4E34A-B5C9-83E7-D4A4-CD42FF047E6C}" name="Snook,Mariah (DSHS)" initials="S(" userId="S::Mariah.Snook@dshs.texas.gov::fbb47ed1-8f6f-42a6-b01e-a444b75bcd1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556A7E"/>
    <a:srgbClr val="005CB9"/>
    <a:srgbClr val="1F4E79"/>
    <a:srgbClr val="264780"/>
    <a:srgbClr val="0058A3"/>
    <a:srgbClr val="FFC600"/>
    <a:srgbClr val="003087"/>
    <a:srgbClr val="F2F2F2"/>
    <a:srgbClr val="3F576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19817D-D1F0-4C74-A4AA-99BC74D4BDA2}" v="13" dt="2023-01-20T17:29:03.836"/>
    <p1510:client id="{0A0C170E-6C89-49C8-9CD7-3BDA408ECA73}" v="3" dt="2023-01-20T17:24:09.200"/>
    <p1510:client id="{F79C65D9-2D4E-387C-C7AF-625A271C584E}" v="22" dt="2023-01-20T17:23:02.3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 Id="rId30"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3C6E93-FA54-4E1D-9589-454B9C315E28}"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F678FE9B-678C-4896-B699-09A2019570CE}">
      <dgm:prSet custT="1"/>
      <dgm:spPr/>
      <dgm:t>
        <a:bodyPr/>
        <a:lstStyle/>
        <a:p>
          <a:r>
            <a:rPr lang="en-US" sz="1100" b="1"/>
            <a:t>Prior Positive</a:t>
          </a:r>
        </a:p>
      </dgm:t>
    </dgm:pt>
    <dgm:pt modelId="{11147183-C9A1-4359-8B9D-EC2CE97DB806}" type="parTrans" cxnId="{A2479791-0787-4677-892D-FCC2E65DB072}">
      <dgm:prSet/>
      <dgm:spPr/>
      <dgm:t>
        <a:bodyPr/>
        <a:lstStyle/>
        <a:p>
          <a:endParaRPr lang="en-US"/>
        </a:p>
      </dgm:t>
    </dgm:pt>
    <dgm:pt modelId="{FDAC471D-EF3A-490F-8995-7A196E6A4429}" type="sibTrans" cxnId="{A2479791-0787-4677-892D-FCC2E65DB072}">
      <dgm:prSet/>
      <dgm:spPr/>
      <dgm:t>
        <a:bodyPr/>
        <a:lstStyle/>
        <a:p>
          <a:endParaRPr lang="en-US"/>
        </a:p>
      </dgm:t>
    </dgm:pt>
    <dgm:pt modelId="{450F06AD-D357-440A-8A50-11584207E9FD}">
      <dgm:prSet custT="1"/>
      <dgm:spPr/>
      <dgm:t>
        <a:bodyPr/>
        <a:lstStyle/>
        <a:p>
          <a:r>
            <a:rPr lang="en-US" sz="1000" b="1" u="none"/>
            <a:t> </a:t>
          </a:r>
          <a:r>
            <a:rPr lang="en-US" sz="1000" b="1" u="sng"/>
            <a:t>Written documented history </a:t>
          </a:r>
          <a:r>
            <a:rPr lang="en-US" sz="1000"/>
            <a:t>of a previous positive TST written in millimeters or an IGRA</a:t>
          </a:r>
        </a:p>
      </dgm:t>
    </dgm:pt>
    <dgm:pt modelId="{B8499852-3CDA-42A9-A02F-E08423E372C7}" type="parTrans" cxnId="{3CF5590B-47DF-4DF1-9FBC-0020FF45BCE4}">
      <dgm:prSet/>
      <dgm:spPr/>
      <dgm:t>
        <a:bodyPr/>
        <a:lstStyle/>
        <a:p>
          <a:endParaRPr lang="en-US"/>
        </a:p>
      </dgm:t>
    </dgm:pt>
    <dgm:pt modelId="{D83889EE-AB36-4BB1-8300-20A3A7763DA3}" type="sibTrans" cxnId="{3CF5590B-47DF-4DF1-9FBC-0020FF45BCE4}">
      <dgm:prSet/>
      <dgm:spPr/>
      <dgm:t>
        <a:bodyPr/>
        <a:lstStyle/>
        <a:p>
          <a:endParaRPr lang="en-US"/>
        </a:p>
      </dgm:t>
    </dgm:pt>
    <dgm:pt modelId="{D9400EE4-9170-400F-A0F0-1F42CE3119FB}">
      <dgm:prSet custT="1"/>
      <dgm:spPr/>
      <dgm:t>
        <a:bodyPr/>
        <a:lstStyle/>
        <a:p>
          <a:pPr rtl="0"/>
          <a:r>
            <a:rPr lang="en-US" sz="1050" b="1">
              <a:latin typeface="Calibri Light" panose="020F0302020204030204"/>
            </a:rPr>
            <a:t>TB Disease </a:t>
          </a:r>
          <a:endParaRPr lang="en-US" sz="1050" b="1"/>
        </a:p>
      </dgm:t>
    </dgm:pt>
    <dgm:pt modelId="{47CC0E3D-0C31-4FEE-933D-9D618A1F2349}" type="parTrans" cxnId="{5653942A-4C35-44F0-BB28-AEB902F3BBD3}">
      <dgm:prSet/>
      <dgm:spPr/>
      <dgm:t>
        <a:bodyPr/>
        <a:lstStyle/>
        <a:p>
          <a:endParaRPr lang="en-US"/>
        </a:p>
      </dgm:t>
    </dgm:pt>
    <dgm:pt modelId="{DA78373C-F1E3-46A3-9844-DC6700409052}" type="sibTrans" cxnId="{5653942A-4C35-44F0-BB28-AEB902F3BBD3}">
      <dgm:prSet/>
      <dgm:spPr/>
      <dgm:t>
        <a:bodyPr/>
        <a:lstStyle/>
        <a:p>
          <a:endParaRPr lang="en-US"/>
        </a:p>
      </dgm:t>
    </dgm:pt>
    <dgm:pt modelId="{BA0D2A07-F0ED-4E79-ABAF-847845F1750B}">
      <dgm:prSet custT="1"/>
      <dgm:spPr/>
      <dgm:t>
        <a:bodyPr/>
        <a:lstStyle/>
        <a:p>
          <a:pPr rtl="0"/>
          <a:r>
            <a:rPr lang="en-US" sz="1000"/>
            <a:t>Active TB disease is diagnosed by medical history, physical evaluation, chest </a:t>
          </a:r>
          <a:r>
            <a:rPr lang="en-US" sz="1000">
              <a:latin typeface="Calibri Light" panose="020F0302020204030204"/>
            </a:rPr>
            <a:t>x-ray</a:t>
          </a:r>
          <a:r>
            <a:rPr lang="en-US" sz="1000"/>
            <a:t>, and other laboratory tests (i.e., isolation of M. tuberculosis complex from a clinical specimen).</a:t>
          </a:r>
          <a:r>
            <a:rPr lang="en-US" sz="1000">
              <a:latin typeface="Calibri Light" panose="020F0302020204030204"/>
            </a:rPr>
            <a:t> </a:t>
          </a:r>
          <a:endParaRPr lang="en-US" sz="1000"/>
        </a:p>
      </dgm:t>
    </dgm:pt>
    <dgm:pt modelId="{B48A05DC-A099-4CB8-A96D-B0CC8B1B6C97}" type="parTrans" cxnId="{57953816-F533-4355-A9F4-BCB69531DC0B}">
      <dgm:prSet/>
      <dgm:spPr/>
      <dgm:t>
        <a:bodyPr/>
        <a:lstStyle/>
        <a:p>
          <a:endParaRPr lang="en-US"/>
        </a:p>
      </dgm:t>
    </dgm:pt>
    <dgm:pt modelId="{B5762061-72FD-4D04-A750-073EFCFB1D31}" type="sibTrans" cxnId="{57953816-F533-4355-A9F4-BCB69531DC0B}">
      <dgm:prSet/>
      <dgm:spPr/>
      <dgm:t>
        <a:bodyPr/>
        <a:lstStyle/>
        <a:p>
          <a:endParaRPr lang="en-US"/>
        </a:p>
      </dgm:t>
    </dgm:pt>
    <dgm:pt modelId="{198280E2-3AF4-4883-97CF-8EF1E02D72ED}">
      <dgm:prSet custT="1"/>
      <dgm:spPr/>
      <dgm:t>
        <a:bodyPr/>
        <a:lstStyle/>
        <a:p>
          <a:r>
            <a:rPr lang="en-US" sz="1050" b="1"/>
            <a:t>Suspected with TB Disease</a:t>
          </a:r>
        </a:p>
      </dgm:t>
    </dgm:pt>
    <dgm:pt modelId="{E3DD8951-B5DD-4D5F-8608-9557D3C105F1}" type="parTrans" cxnId="{CDECB69A-DA13-4760-BC61-DE03B7EDEB4D}">
      <dgm:prSet/>
      <dgm:spPr/>
      <dgm:t>
        <a:bodyPr/>
        <a:lstStyle/>
        <a:p>
          <a:endParaRPr lang="en-US"/>
        </a:p>
      </dgm:t>
    </dgm:pt>
    <dgm:pt modelId="{7204F94D-C88B-4037-A5CF-12666B3F37B7}" type="sibTrans" cxnId="{CDECB69A-DA13-4760-BC61-DE03B7EDEB4D}">
      <dgm:prSet/>
      <dgm:spPr/>
      <dgm:t>
        <a:bodyPr/>
        <a:lstStyle/>
        <a:p>
          <a:endParaRPr lang="en-US"/>
        </a:p>
      </dgm:t>
    </dgm:pt>
    <dgm:pt modelId="{83EA200D-A231-4CC9-AE72-6219B4BD15F9}">
      <dgm:prSet custT="1"/>
      <dgm:spPr/>
      <dgm:t>
        <a:bodyPr/>
        <a:lstStyle/>
        <a:p>
          <a:r>
            <a:rPr lang="en-US" sz="1050"/>
            <a:t> </a:t>
          </a:r>
        </a:p>
      </dgm:t>
    </dgm:pt>
    <dgm:pt modelId="{F7D50940-368E-4793-BDFB-F066673EDC7D}" type="parTrans" cxnId="{E1F98DDA-DAD6-4E6D-95EF-7277FB42F3E9}">
      <dgm:prSet/>
      <dgm:spPr/>
      <dgm:t>
        <a:bodyPr/>
        <a:lstStyle/>
        <a:p>
          <a:endParaRPr lang="en-US"/>
        </a:p>
      </dgm:t>
    </dgm:pt>
    <dgm:pt modelId="{3C5F5D6D-0043-4089-91C7-6F9074A8E8C1}" type="sibTrans" cxnId="{E1F98DDA-DAD6-4E6D-95EF-7277FB42F3E9}">
      <dgm:prSet/>
      <dgm:spPr/>
      <dgm:t>
        <a:bodyPr/>
        <a:lstStyle/>
        <a:p>
          <a:endParaRPr lang="en-US"/>
        </a:p>
      </dgm:t>
    </dgm:pt>
    <dgm:pt modelId="{5CD267DE-FFFB-47B1-ACB7-1ED7AC89A19C}">
      <dgm:prSet custT="1"/>
      <dgm:spPr/>
      <dgm:t>
        <a:bodyPr/>
        <a:lstStyle/>
        <a:p>
          <a:r>
            <a:rPr lang="en-US" sz="1000" b="1"/>
            <a:t>Positive Reactor </a:t>
          </a:r>
        </a:p>
      </dgm:t>
    </dgm:pt>
    <dgm:pt modelId="{FD0274FF-268A-43B6-9F33-F5EF40A07C56}" type="parTrans" cxnId="{C2ACFAFC-ED61-418F-8D91-B04A028B3440}">
      <dgm:prSet/>
      <dgm:spPr/>
      <dgm:t>
        <a:bodyPr/>
        <a:lstStyle/>
        <a:p>
          <a:endParaRPr lang="en-US"/>
        </a:p>
      </dgm:t>
    </dgm:pt>
    <dgm:pt modelId="{EAA66380-1397-42A0-9F5F-9F5795CFCA0E}" type="sibTrans" cxnId="{C2ACFAFC-ED61-418F-8D91-B04A028B3440}">
      <dgm:prSet/>
      <dgm:spPr/>
      <dgm:t>
        <a:bodyPr/>
        <a:lstStyle/>
        <a:p>
          <a:endParaRPr lang="en-US"/>
        </a:p>
      </dgm:t>
    </dgm:pt>
    <dgm:pt modelId="{3E3E4746-1772-4C0A-ABCE-05EAB62A910B}">
      <dgm:prSet custT="1"/>
      <dgm:spPr/>
      <dgm:t>
        <a:bodyPr/>
        <a:lstStyle/>
        <a:p>
          <a:pPr rtl="0"/>
          <a:r>
            <a:rPr lang="en-US" sz="1000">
              <a:latin typeface="Calibri Light" panose="020F0302020204030204"/>
            </a:rPr>
            <a:t> </a:t>
          </a:r>
          <a:r>
            <a:rPr lang="en-US" sz="1000"/>
            <a:t>An induration of 10 or more millimeters; or</a:t>
          </a:r>
        </a:p>
      </dgm:t>
    </dgm:pt>
    <dgm:pt modelId="{94C33EE0-AE28-4CC1-866B-E1A0C707DC3D}" type="parTrans" cxnId="{499EEDD0-368E-4F52-95FE-CCBA70375586}">
      <dgm:prSet/>
      <dgm:spPr/>
      <dgm:t>
        <a:bodyPr/>
        <a:lstStyle/>
        <a:p>
          <a:endParaRPr lang="en-US"/>
        </a:p>
      </dgm:t>
    </dgm:pt>
    <dgm:pt modelId="{CFE506C5-F4F1-4A3B-B2A6-300EBDB7234D}" type="sibTrans" cxnId="{499EEDD0-368E-4F52-95FE-CCBA70375586}">
      <dgm:prSet/>
      <dgm:spPr/>
      <dgm:t>
        <a:bodyPr/>
        <a:lstStyle/>
        <a:p>
          <a:endParaRPr lang="en-US"/>
        </a:p>
      </dgm:t>
    </dgm:pt>
    <dgm:pt modelId="{F00B5B8A-2FD2-4251-AD14-5A092A9AB815}">
      <dgm:prSet custT="1"/>
      <dgm:spPr/>
      <dgm:t>
        <a:bodyPr/>
        <a:lstStyle/>
        <a:p>
          <a:pPr rtl="0"/>
          <a:r>
            <a:rPr lang="en-US" sz="1000">
              <a:latin typeface="Calibri Light" panose="020F0302020204030204"/>
            </a:rPr>
            <a:t> </a:t>
          </a:r>
          <a:r>
            <a:rPr lang="en-US" sz="1000"/>
            <a:t>An induration of 5 or more </a:t>
          </a:r>
          <a:r>
            <a:rPr lang="en-US" sz="1000">
              <a:latin typeface="Calibri Light" panose="020F0302020204030204"/>
            </a:rPr>
            <a:t>millimeters</a:t>
          </a:r>
          <a:r>
            <a:rPr lang="en-US" sz="1000"/>
            <a:t> for:</a:t>
          </a:r>
        </a:p>
      </dgm:t>
    </dgm:pt>
    <dgm:pt modelId="{17486AFE-A9CB-440A-B812-A7FC85DA64B1}" type="parTrans" cxnId="{C7716A32-E2BA-4775-B867-3A0DE96F04B0}">
      <dgm:prSet/>
      <dgm:spPr/>
      <dgm:t>
        <a:bodyPr/>
        <a:lstStyle/>
        <a:p>
          <a:endParaRPr lang="en-US"/>
        </a:p>
      </dgm:t>
    </dgm:pt>
    <dgm:pt modelId="{114A09D0-9EA2-4B80-B7DC-E639BB4163E3}" type="sibTrans" cxnId="{C7716A32-E2BA-4775-B867-3A0DE96F04B0}">
      <dgm:prSet/>
      <dgm:spPr/>
      <dgm:t>
        <a:bodyPr/>
        <a:lstStyle/>
        <a:p>
          <a:endParaRPr lang="en-US"/>
        </a:p>
      </dgm:t>
    </dgm:pt>
    <dgm:pt modelId="{0F2F512F-D3C1-4521-AFE2-B0DCF8CD66E4}">
      <dgm:prSet custT="1"/>
      <dgm:spPr/>
      <dgm:t>
        <a:bodyPr/>
        <a:lstStyle/>
        <a:p>
          <a:pPr>
            <a:buFont typeface="Courier New" panose="02070309020205020404" pitchFamily="49" charset="0"/>
            <a:buChar char="o"/>
          </a:pPr>
          <a:r>
            <a:rPr lang="en-US" sz="1000"/>
            <a:t> People who are infected with human immunodeficiency virus (HIV); or</a:t>
          </a:r>
        </a:p>
      </dgm:t>
    </dgm:pt>
    <dgm:pt modelId="{A5550417-BD8C-44C1-827B-C980E7C949E8}" type="parTrans" cxnId="{2BD3D4A2-77F0-43C5-9209-D0F1E77E598D}">
      <dgm:prSet/>
      <dgm:spPr/>
      <dgm:t>
        <a:bodyPr/>
        <a:lstStyle/>
        <a:p>
          <a:endParaRPr lang="en-US"/>
        </a:p>
      </dgm:t>
    </dgm:pt>
    <dgm:pt modelId="{F6315D75-D1EC-440D-B11A-4901C4BC8BFD}" type="sibTrans" cxnId="{2BD3D4A2-77F0-43C5-9209-D0F1E77E598D}">
      <dgm:prSet/>
      <dgm:spPr/>
      <dgm:t>
        <a:bodyPr/>
        <a:lstStyle/>
        <a:p>
          <a:endParaRPr lang="en-US"/>
        </a:p>
      </dgm:t>
    </dgm:pt>
    <dgm:pt modelId="{14FB0C3E-BD9D-484D-A3C3-9E527787BEB1}">
      <dgm:prSet custT="1"/>
      <dgm:spPr/>
      <dgm:t>
        <a:bodyPr/>
        <a:lstStyle/>
        <a:p>
          <a:r>
            <a:rPr lang="en-US" sz="1050" b="1"/>
            <a:t>TB Infection</a:t>
          </a:r>
        </a:p>
      </dgm:t>
    </dgm:pt>
    <dgm:pt modelId="{1B7385B9-46B2-43B7-8B4D-19CD2BBD3CA7}" type="parTrans" cxnId="{9CB8BA8F-002F-4A4D-8FE5-A212CB2AD107}">
      <dgm:prSet/>
      <dgm:spPr/>
      <dgm:t>
        <a:bodyPr/>
        <a:lstStyle/>
        <a:p>
          <a:endParaRPr lang="en-US"/>
        </a:p>
      </dgm:t>
    </dgm:pt>
    <dgm:pt modelId="{9ADB3E3B-1E15-436C-B5FA-B47EE8A091DD}" type="sibTrans" cxnId="{9CB8BA8F-002F-4A4D-8FE5-A212CB2AD107}">
      <dgm:prSet/>
      <dgm:spPr/>
      <dgm:t>
        <a:bodyPr/>
        <a:lstStyle/>
        <a:p>
          <a:endParaRPr lang="en-US"/>
        </a:p>
      </dgm:t>
    </dgm:pt>
    <dgm:pt modelId="{6A5DA441-9F92-4934-BBCB-F769D0AC22B1}">
      <dgm:prSet custT="1"/>
      <dgm:spPr/>
      <dgm:t>
        <a:bodyPr/>
        <a:lstStyle/>
        <a:p>
          <a:pPr rtl="0"/>
          <a:r>
            <a:rPr lang="en-US" sz="1000"/>
            <a:t>Determined by a positive result from an FDA-approved </a:t>
          </a:r>
          <a:r>
            <a:rPr lang="en-US" sz="1000">
              <a:latin typeface="Calibri Light" panose="020F0302020204030204"/>
            </a:rPr>
            <a:t>Interferon Gamma</a:t>
          </a:r>
          <a:r>
            <a:rPr lang="en-US" sz="1000"/>
            <a:t> Release Assay (IGRA) test such as T-Spot TB or QuantiFERON - TB GOLD In-Tube Test or a tuberculin skin test, and a normal chest radiograph with no presenting symptoms of TB disease. A clinician’s diagnosis must always be obtained to determine TB infection.</a:t>
          </a:r>
        </a:p>
      </dgm:t>
    </dgm:pt>
    <dgm:pt modelId="{C51B900A-53FD-4C53-9078-0BB302EEF730}" type="parTrans" cxnId="{A5DC74A7-9E85-4875-8EAE-2524587851FA}">
      <dgm:prSet/>
      <dgm:spPr/>
      <dgm:t>
        <a:bodyPr/>
        <a:lstStyle/>
        <a:p>
          <a:endParaRPr lang="en-US"/>
        </a:p>
      </dgm:t>
    </dgm:pt>
    <dgm:pt modelId="{8F792F53-4EE7-4A49-A48C-793DBEA2A471}" type="sibTrans" cxnId="{A5DC74A7-9E85-4875-8EAE-2524587851FA}">
      <dgm:prSet/>
      <dgm:spPr/>
      <dgm:t>
        <a:bodyPr/>
        <a:lstStyle/>
        <a:p>
          <a:endParaRPr lang="en-US"/>
        </a:p>
      </dgm:t>
    </dgm:pt>
    <dgm:pt modelId="{5B597315-08EC-4909-B92D-BE304DA236F9}">
      <dgm:prSet custT="1"/>
      <dgm:spPr/>
      <dgm:t>
        <a:bodyPr/>
        <a:lstStyle/>
        <a:p>
          <a:pPr>
            <a:buFont typeface="Courier New" panose="02070309020205020404" pitchFamily="49" charset="0"/>
            <a:buChar char="o"/>
          </a:pPr>
          <a:r>
            <a:rPr lang="en-US" sz="1000"/>
            <a:t> Recent contacts to TB Cases; or</a:t>
          </a:r>
        </a:p>
      </dgm:t>
    </dgm:pt>
    <dgm:pt modelId="{7322913F-7BBA-4E55-AC4D-9BCB59462938}" type="sibTrans" cxnId="{63B49707-6991-4E0A-9BED-FDB85AB9D5CA}">
      <dgm:prSet/>
      <dgm:spPr/>
      <dgm:t>
        <a:bodyPr/>
        <a:lstStyle/>
        <a:p>
          <a:endParaRPr lang="en-US"/>
        </a:p>
      </dgm:t>
    </dgm:pt>
    <dgm:pt modelId="{5950BC98-6046-402C-A96C-6C7C748305CA}" type="parTrans" cxnId="{63B49707-6991-4E0A-9BED-FDB85AB9D5CA}">
      <dgm:prSet/>
      <dgm:spPr/>
      <dgm:t>
        <a:bodyPr/>
        <a:lstStyle/>
        <a:p>
          <a:endParaRPr lang="en-US"/>
        </a:p>
      </dgm:t>
    </dgm:pt>
    <dgm:pt modelId="{C6878FE1-0B8C-49F1-A97C-209C5F2CE9B7}">
      <dgm:prSet custT="1"/>
      <dgm:spPr/>
      <dgm:t>
        <a:bodyPr/>
        <a:lstStyle/>
        <a:p>
          <a:pPr>
            <a:buFont typeface="Courier New" panose="02070309020205020404" pitchFamily="49" charset="0"/>
            <a:buChar char="o"/>
          </a:pPr>
          <a:r>
            <a:rPr lang="en-US" sz="1000"/>
            <a:t> People with chest x-ray findings suggestive of previous TB disease; or</a:t>
          </a:r>
        </a:p>
      </dgm:t>
    </dgm:pt>
    <dgm:pt modelId="{15B4EC6F-D1BD-4755-9D13-096603FD63FB}" type="sibTrans" cxnId="{65D144CC-A5F7-41AB-B743-287BE42FCD86}">
      <dgm:prSet/>
      <dgm:spPr/>
      <dgm:t>
        <a:bodyPr/>
        <a:lstStyle/>
        <a:p>
          <a:endParaRPr lang="en-US"/>
        </a:p>
      </dgm:t>
    </dgm:pt>
    <dgm:pt modelId="{503F1080-D2D4-4718-9CA2-5EE44FA116CF}" type="parTrans" cxnId="{65D144CC-A5F7-41AB-B743-287BE42FCD86}">
      <dgm:prSet/>
      <dgm:spPr/>
      <dgm:t>
        <a:bodyPr/>
        <a:lstStyle/>
        <a:p>
          <a:endParaRPr lang="en-US"/>
        </a:p>
      </dgm:t>
    </dgm:pt>
    <dgm:pt modelId="{DE64961D-1B94-448B-8BDB-5E377B736CB6}">
      <dgm:prSet custT="1"/>
      <dgm:spPr/>
      <dgm:t>
        <a:bodyPr/>
        <a:lstStyle/>
        <a:p>
          <a:pPr>
            <a:buFont typeface="Courier New" panose="02070309020205020404" pitchFamily="49" charset="0"/>
            <a:buChar char="o"/>
          </a:pPr>
          <a:r>
            <a:rPr lang="en-US" sz="1000"/>
            <a:t> People with organ transplants; or</a:t>
          </a:r>
        </a:p>
      </dgm:t>
    </dgm:pt>
    <dgm:pt modelId="{00F03443-D7A4-437A-9674-4AA572ABE4F5}" type="sibTrans" cxnId="{3F25DFE0-2431-4FD1-B1ED-664F04111795}">
      <dgm:prSet/>
      <dgm:spPr/>
      <dgm:t>
        <a:bodyPr/>
        <a:lstStyle/>
        <a:p>
          <a:endParaRPr lang="en-US"/>
        </a:p>
      </dgm:t>
    </dgm:pt>
    <dgm:pt modelId="{D7C8AE15-8D73-4374-955A-184FB4CA4E45}" type="parTrans" cxnId="{3F25DFE0-2431-4FD1-B1ED-664F04111795}">
      <dgm:prSet/>
      <dgm:spPr/>
      <dgm:t>
        <a:bodyPr/>
        <a:lstStyle/>
        <a:p>
          <a:endParaRPr lang="en-US"/>
        </a:p>
      </dgm:t>
    </dgm:pt>
    <dgm:pt modelId="{5D9CA1E1-2EDD-4EF9-B579-E061A41FD559}">
      <dgm:prSet custT="1"/>
      <dgm:spPr/>
      <dgm:t>
        <a:bodyPr/>
        <a:lstStyle/>
        <a:p>
          <a:pPr>
            <a:buFont typeface="Courier New" panose="02070309020205020404" pitchFamily="49" charset="0"/>
            <a:buChar char="o"/>
          </a:pPr>
          <a:r>
            <a:rPr lang="en-US" sz="1000"/>
            <a:t> Other immunocompromised persons receiving the equivalent of 15 mg/d or greater of</a:t>
          </a:r>
        </a:p>
      </dgm:t>
    </dgm:pt>
    <dgm:pt modelId="{BEF72D6A-99C2-48AC-A31B-FA616B48A12B}" type="sibTrans" cxnId="{C4482517-D667-486E-8381-CDE1E359E8F9}">
      <dgm:prSet/>
      <dgm:spPr/>
      <dgm:t>
        <a:bodyPr/>
        <a:lstStyle/>
        <a:p>
          <a:endParaRPr lang="en-US"/>
        </a:p>
      </dgm:t>
    </dgm:pt>
    <dgm:pt modelId="{96D2AAB4-ECD3-4974-AD99-FC8A5AFDC652}" type="parTrans" cxnId="{C4482517-D667-486E-8381-CDE1E359E8F9}">
      <dgm:prSet/>
      <dgm:spPr/>
      <dgm:t>
        <a:bodyPr/>
        <a:lstStyle/>
        <a:p>
          <a:endParaRPr lang="en-US"/>
        </a:p>
      </dgm:t>
    </dgm:pt>
    <dgm:pt modelId="{8E21EC19-0FE8-4696-AD3E-CB7041EF7FA9}">
      <dgm:prSet custT="1"/>
      <dgm:spPr/>
      <dgm:t>
        <a:bodyPr/>
        <a:lstStyle/>
        <a:p>
          <a:pPr rtl="0">
            <a:buFont typeface="Courier New" panose="02070309020205020404" pitchFamily="49" charset="0"/>
            <a:buNone/>
          </a:pPr>
          <a:r>
            <a:rPr lang="en-US" sz="1000">
              <a:latin typeface="Calibri Light" panose="020F0302020204030204"/>
            </a:rPr>
            <a:t>   </a:t>
          </a:r>
          <a:r>
            <a:rPr lang="en-US" sz="1000"/>
            <a:t> prednisone for one month or more</a:t>
          </a:r>
        </a:p>
      </dgm:t>
    </dgm:pt>
    <dgm:pt modelId="{79E4939E-7894-45AC-A0DC-FD95BA610A0A}" type="parTrans" cxnId="{0FAA5A82-8987-4526-AD31-AFCC178C010A}">
      <dgm:prSet/>
      <dgm:spPr/>
      <dgm:t>
        <a:bodyPr/>
        <a:lstStyle/>
        <a:p>
          <a:endParaRPr lang="en-US"/>
        </a:p>
      </dgm:t>
    </dgm:pt>
    <dgm:pt modelId="{6E92E9D9-604A-4EAB-B16C-FFAD4D4F6CDA}" type="sibTrans" cxnId="{0FAA5A82-8987-4526-AD31-AFCC178C010A}">
      <dgm:prSet/>
      <dgm:spPr/>
      <dgm:t>
        <a:bodyPr/>
        <a:lstStyle/>
        <a:p>
          <a:endParaRPr lang="en-US"/>
        </a:p>
      </dgm:t>
    </dgm:pt>
    <dgm:pt modelId="{FB7F44BF-9114-45D4-AA49-73C5C6E07CF0}">
      <dgm:prSet custT="1"/>
      <dgm:spPr/>
      <dgm:t>
        <a:bodyPr/>
        <a:lstStyle/>
        <a:p>
          <a:pPr>
            <a:buFont typeface="Courier New" panose="02070309020205020404" pitchFamily="49" charset="0"/>
            <a:buNone/>
          </a:pPr>
          <a:r>
            <a:rPr lang="en-US" sz="1000" b="1"/>
            <a:t>Conversion for a Chapter 89-Designated Facility</a:t>
          </a:r>
        </a:p>
      </dgm:t>
    </dgm:pt>
    <dgm:pt modelId="{DD03C441-387C-447F-965D-AD33A8DA9214}" type="parTrans" cxnId="{C5C3BE4A-4CF5-431D-97A0-16F4C584541C}">
      <dgm:prSet/>
      <dgm:spPr/>
      <dgm:t>
        <a:bodyPr/>
        <a:lstStyle/>
        <a:p>
          <a:endParaRPr lang="en-US"/>
        </a:p>
      </dgm:t>
    </dgm:pt>
    <dgm:pt modelId="{D51E35B4-4007-43A3-9579-1B4FA6828784}" type="sibTrans" cxnId="{C5C3BE4A-4CF5-431D-97A0-16F4C584541C}">
      <dgm:prSet/>
      <dgm:spPr/>
      <dgm:t>
        <a:bodyPr/>
        <a:lstStyle/>
        <a:p>
          <a:endParaRPr lang="en-US"/>
        </a:p>
      </dgm:t>
    </dgm:pt>
    <dgm:pt modelId="{BBB59B0C-6A00-48C6-B196-987C460DDB1D}">
      <dgm:prSet custT="1"/>
      <dgm:spPr/>
      <dgm:t>
        <a:bodyPr/>
        <a:lstStyle/>
        <a:p>
          <a:pPr>
            <a:buFont typeface="Courier New" panose="02070309020205020404" pitchFamily="49" charset="0"/>
            <a:buNone/>
          </a:pPr>
          <a:r>
            <a:rPr lang="en-US" sz="1000"/>
            <a:t>A change from a documented negative TST or IGRA to a positive TST or IGRA during the time of residence in the facility</a:t>
          </a:r>
        </a:p>
      </dgm:t>
    </dgm:pt>
    <dgm:pt modelId="{CB5E7D56-E18B-495F-A523-CC6806F1A76C}" type="parTrans" cxnId="{A30E9049-A9F0-4CE0-9ADF-46F403F7C843}">
      <dgm:prSet/>
      <dgm:spPr/>
      <dgm:t>
        <a:bodyPr/>
        <a:lstStyle/>
        <a:p>
          <a:endParaRPr lang="en-US"/>
        </a:p>
      </dgm:t>
    </dgm:pt>
    <dgm:pt modelId="{7B99C323-C586-411F-916D-3B3E6FD8D36D}" type="sibTrans" cxnId="{A30E9049-A9F0-4CE0-9ADF-46F403F7C843}">
      <dgm:prSet/>
      <dgm:spPr/>
      <dgm:t>
        <a:bodyPr/>
        <a:lstStyle/>
        <a:p>
          <a:endParaRPr lang="en-US"/>
        </a:p>
      </dgm:t>
    </dgm:pt>
    <dgm:pt modelId="{EBDE9911-1FCF-49F9-97DC-AF4EADB3A305}" type="pres">
      <dgm:prSet presAssocID="{B53C6E93-FA54-4E1D-9589-454B9C315E28}" presName="linear" presStyleCnt="0">
        <dgm:presLayoutVars>
          <dgm:dir/>
          <dgm:animLvl val="lvl"/>
          <dgm:resizeHandles val="exact"/>
        </dgm:presLayoutVars>
      </dgm:prSet>
      <dgm:spPr/>
    </dgm:pt>
    <dgm:pt modelId="{8E11E04D-F447-44F5-ACF1-48455F327DE8}" type="pres">
      <dgm:prSet presAssocID="{F678FE9B-678C-4896-B699-09A2019570CE}" presName="parentLin" presStyleCnt="0"/>
      <dgm:spPr/>
    </dgm:pt>
    <dgm:pt modelId="{8BAF84A2-151E-411F-AF80-C3FD3DF6FB64}" type="pres">
      <dgm:prSet presAssocID="{F678FE9B-678C-4896-B699-09A2019570CE}" presName="parentLeftMargin" presStyleLbl="node1" presStyleIdx="0" presStyleCnt="6"/>
      <dgm:spPr/>
    </dgm:pt>
    <dgm:pt modelId="{DC9D7766-BDB1-40D8-B52A-F6E70081548D}" type="pres">
      <dgm:prSet presAssocID="{F678FE9B-678C-4896-B699-09A2019570CE}" presName="parentText" presStyleLbl="node1" presStyleIdx="0" presStyleCnt="6" custScaleX="153362" custLinFactNeighborX="2609" custLinFactNeighborY="7494">
        <dgm:presLayoutVars>
          <dgm:chMax val="0"/>
          <dgm:bulletEnabled val="1"/>
        </dgm:presLayoutVars>
      </dgm:prSet>
      <dgm:spPr/>
    </dgm:pt>
    <dgm:pt modelId="{3F877222-1A02-40B0-8571-316E50E60994}" type="pres">
      <dgm:prSet presAssocID="{F678FE9B-678C-4896-B699-09A2019570CE}" presName="negativeSpace" presStyleCnt="0"/>
      <dgm:spPr/>
    </dgm:pt>
    <dgm:pt modelId="{F95AC03D-54D9-4F4C-A58C-453B3994DD52}" type="pres">
      <dgm:prSet presAssocID="{F678FE9B-678C-4896-B699-09A2019570CE}" presName="childText" presStyleLbl="conFgAcc1" presStyleIdx="0" presStyleCnt="6" custLinFactNeighborX="-39988">
        <dgm:presLayoutVars>
          <dgm:bulletEnabled val="1"/>
        </dgm:presLayoutVars>
      </dgm:prSet>
      <dgm:spPr/>
    </dgm:pt>
    <dgm:pt modelId="{02F3D225-6313-4D4C-98B4-005D554A68DE}" type="pres">
      <dgm:prSet presAssocID="{FDAC471D-EF3A-490F-8995-7A196E6A4429}" presName="spaceBetweenRectangles" presStyleCnt="0"/>
      <dgm:spPr/>
    </dgm:pt>
    <dgm:pt modelId="{8AAA066C-E65F-4B23-858C-AFD01F8300E5}" type="pres">
      <dgm:prSet presAssocID="{14FB0C3E-BD9D-484D-A3C3-9E527787BEB1}" presName="parentLin" presStyleCnt="0"/>
      <dgm:spPr/>
    </dgm:pt>
    <dgm:pt modelId="{45D3A301-BDB1-4F65-87BF-F601D1AF78EB}" type="pres">
      <dgm:prSet presAssocID="{14FB0C3E-BD9D-484D-A3C3-9E527787BEB1}" presName="parentLeftMargin" presStyleLbl="node1" presStyleIdx="0" presStyleCnt="6"/>
      <dgm:spPr/>
    </dgm:pt>
    <dgm:pt modelId="{7A54BBF9-5F61-4E3C-B45F-D591328F8C0F}" type="pres">
      <dgm:prSet presAssocID="{14FB0C3E-BD9D-484D-A3C3-9E527787BEB1}" presName="parentText" presStyleLbl="node1" presStyleIdx="1" presStyleCnt="6" custScaleX="142857">
        <dgm:presLayoutVars>
          <dgm:chMax val="0"/>
          <dgm:bulletEnabled val="1"/>
        </dgm:presLayoutVars>
      </dgm:prSet>
      <dgm:spPr/>
    </dgm:pt>
    <dgm:pt modelId="{08126DF4-E957-48BF-BF19-7E2EDC3335DB}" type="pres">
      <dgm:prSet presAssocID="{14FB0C3E-BD9D-484D-A3C3-9E527787BEB1}" presName="negativeSpace" presStyleCnt="0"/>
      <dgm:spPr/>
    </dgm:pt>
    <dgm:pt modelId="{E70F89C2-1AE2-4D13-8DCE-7B597A58D171}" type="pres">
      <dgm:prSet presAssocID="{14FB0C3E-BD9D-484D-A3C3-9E527787BEB1}" presName="childText" presStyleLbl="conFgAcc1" presStyleIdx="1" presStyleCnt="6">
        <dgm:presLayoutVars>
          <dgm:bulletEnabled val="1"/>
        </dgm:presLayoutVars>
      </dgm:prSet>
      <dgm:spPr/>
    </dgm:pt>
    <dgm:pt modelId="{1A00AE03-9CE6-4501-9386-1BE4B0675555}" type="pres">
      <dgm:prSet presAssocID="{9ADB3E3B-1E15-436C-B5FA-B47EE8A091DD}" presName="spaceBetweenRectangles" presStyleCnt="0"/>
      <dgm:spPr/>
    </dgm:pt>
    <dgm:pt modelId="{CDCB5A66-4F21-45FB-A261-7F568EDDA39F}" type="pres">
      <dgm:prSet presAssocID="{D9400EE4-9170-400F-A0F0-1F42CE3119FB}" presName="parentLin" presStyleCnt="0"/>
      <dgm:spPr/>
    </dgm:pt>
    <dgm:pt modelId="{78459A51-6CF0-44E9-A843-A7740AFDFBC7}" type="pres">
      <dgm:prSet presAssocID="{D9400EE4-9170-400F-A0F0-1F42CE3119FB}" presName="parentLeftMargin" presStyleLbl="node1" presStyleIdx="1" presStyleCnt="6"/>
      <dgm:spPr/>
    </dgm:pt>
    <dgm:pt modelId="{C0BAC4D7-F008-4C31-A51B-71A8E5AA70ED}" type="pres">
      <dgm:prSet presAssocID="{D9400EE4-9170-400F-A0F0-1F42CE3119FB}" presName="parentText" presStyleLbl="node1" presStyleIdx="2" presStyleCnt="6" custScaleX="144876" custLinFactNeighborX="3465" custLinFactNeighborY="-1006">
        <dgm:presLayoutVars>
          <dgm:chMax val="0"/>
          <dgm:bulletEnabled val="1"/>
        </dgm:presLayoutVars>
      </dgm:prSet>
      <dgm:spPr/>
    </dgm:pt>
    <dgm:pt modelId="{569586FF-3D3C-40B5-A74A-3D77CA627CB9}" type="pres">
      <dgm:prSet presAssocID="{D9400EE4-9170-400F-A0F0-1F42CE3119FB}" presName="negativeSpace" presStyleCnt="0"/>
      <dgm:spPr/>
    </dgm:pt>
    <dgm:pt modelId="{1F935F6D-48F6-4C83-A080-BEBB7FDFE8E8}" type="pres">
      <dgm:prSet presAssocID="{D9400EE4-9170-400F-A0F0-1F42CE3119FB}" presName="childText" presStyleLbl="conFgAcc1" presStyleIdx="2" presStyleCnt="6">
        <dgm:presLayoutVars>
          <dgm:bulletEnabled val="1"/>
        </dgm:presLayoutVars>
      </dgm:prSet>
      <dgm:spPr/>
    </dgm:pt>
    <dgm:pt modelId="{95014222-8434-47A3-B7F9-806301FA3832}" type="pres">
      <dgm:prSet presAssocID="{DA78373C-F1E3-46A3-9844-DC6700409052}" presName="spaceBetweenRectangles" presStyleCnt="0"/>
      <dgm:spPr/>
    </dgm:pt>
    <dgm:pt modelId="{1E19CD94-1465-4E0F-B662-4D72047C6B44}" type="pres">
      <dgm:prSet presAssocID="{198280E2-3AF4-4883-97CF-8EF1E02D72ED}" presName="parentLin" presStyleCnt="0"/>
      <dgm:spPr/>
    </dgm:pt>
    <dgm:pt modelId="{C3E3DE6F-807F-4A6A-9580-6CE552D068D6}" type="pres">
      <dgm:prSet presAssocID="{198280E2-3AF4-4883-97CF-8EF1E02D72ED}" presName="parentLeftMargin" presStyleLbl="node1" presStyleIdx="2" presStyleCnt="6"/>
      <dgm:spPr/>
    </dgm:pt>
    <dgm:pt modelId="{7D4AC525-5F55-4F35-997E-9A855F802413}" type="pres">
      <dgm:prSet presAssocID="{198280E2-3AF4-4883-97CF-8EF1E02D72ED}" presName="parentText" presStyleLbl="node1" presStyleIdx="3" presStyleCnt="6" custScaleX="142857" custLinFactNeighborX="515" custLinFactNeighborY="-26856">
        <dgm:presLayoutVars>
          <dgm:chMax val="0"/>
          <dgm:bulletEnabled val="1"/>
        </dgm:presLayoutVars>
      </dgm:prSet>
      <dgm:spPr/>
    </dgm:pt>
    <dgm:pt modelId="{07C5D5F6-C3BB-46B0-AAFD-D65D982234C2}" type="pres">
      <dgm:prSet presAssocID="{198280E2-3AF4-4883-97CF-8EF1E02D72ED}" presName="negativeSpace" presStyleCnt="0"/>
      <dgm:spPr/>
    </dgm:pt>
    <dgm:pt modelId="{08055792-6F59-41CF-9DDD-FB5F96B7BFD6}" type="pres">
      <dgm:prSet presAssocID="{198280E2-3AF4-4883-97CF-8EF1E02D72ED}" presName="childText" presStyleLbl="conFgAcc1" presStyleIdx="3" presStyleCnt="6">
        <dgm:presLayoutVars>
          <dgm:bulletEnabled val="1"/>
        </dgm:presLayoutVars>
      </dgm:prSet>
      <dgm:spPr/>
    </dgm:pt>
    <dgm:pt modelId="{298D44D4-D1FE-4A02-9FCC-B830DAFC97F5}" type="pres">
      <dgm:prSet presAssocID="{7204F94D-C88B-4037-A5CF-12666B3F37B7}" presName="spaceBetweenRectangles" presStyleCnt="0"/>
      <dgm:spPr/>
    </dgm:pt>
    <dgm:pt modelId="{CC926A0C-6756-4F6A-9524-C49A653EE7BE}" type="pres">
      <dgm:prSet presAssocID="{5CD267DE-FFFB-47B1-ACB7-1ED7AC89A19C}" presName="parentLin" presStyleCnt="0"/>
      <dgm:spPr/>
    </dgm:pt>
    <dgm:pt modelId="{D96C2B7A-24D2-4B23-AA9A-34F02E43D1FF}" type="pres">
      <dgm:prSet presAssocID="{5CD267DE-FFFB-47B1-ACB7-1ED7AC89A19C}" presName="parentLeftMargin" presStyleLbl="node1" presStyleIdx="3" presStyleCnt="6"/>
      <dgm:spPr/>
    </dgm:pt>
    <dgm:pt modelId="{8BCF63D3-F632-458A-8C28-95714A725B69}" type="pres">
      <dgm:prSet presAssocID="{5CD267DE-FFFB-47B1-ACB7-1ED7AC89A19C}" presName="parentText" presStyleLbl="node1" presStyleIdx="4" presStyleCnt="6" custScaleX="142857" custLinFactNeighborX="14930" custLinFactNeighborY="-10681">
        <dgm:presLayoutVars>
          <dgm:chMax val="0"/>
          <dgm:bulletEnabled val="1"/>
        </dgm:presLayoutVars>
      </dgm:prSet>
      <dgm:spPr/>
    </dgm:pt>
    <dgm:pt modelId="{F69218C0-CC70-4915-9905-3869A10F8DFB}" type="pres">
      <dgm:prSet presAssocID="{5CD267DE-FFFB-47B1-ACB7-1ED7AC89A19C}" presName="negativeSpace" presStyleCnt="0"/>
      <dgm:spPr/>
    </dgm:pt>
    <dgm:pt modelId="{1E672832-B34E-4937-9213-C9BDA2732E90}" type="pres">
      <dgm:prSet presAssocID="{5CD267DE-FFFB-47B1-ACB7-1ED7AC89A19C}" presName="childText" presStyleLbl="conFgAcc1" presStyleIdx="4" presStyleCnt="6">
        <dgm:presLayoutVars>
          <dgm:bulletEnabled val="1"/>
        </dgm:presLayoutVars>
      </dgm:prSet>
      <dgm:spPr/>
    </dgm:pt>
    <dgm:pt modelId="{8E4354F8-9957-430D-A571-F3D13C29EBE6}" type="pres">
      <dgm:prSet presAssocID="{EAA66380-1397-42A0-9F5F-9F5795CFCA0E}" presName="spaceBetweenRectangles" presStyleCnt="0"/>
      <dgm:spPr/>
    </dgm:pt>
    <dgm:pt modelId="{B3E8E686-9DC1-4E1F-83A9-903E88CDEC7B}" type="pres">
      <dgm:prSet presAssocID="{FB7F44BF-9114-45D4-AA49-73C5C6E07CF0}" presName="parentLin" presStyleCnt="0"/>
      <dgm:spPr/>
    </dgm:pt>
    <dgm:pt modelId="{DCB77C67-1AEE-4F9C-8F66-8B37D844AB6D}" type="pres">
      <dgm:prSet presAssocID="{FB7F44BF-9114-45D4-AA49-73C5C6E07CF0}" presName="parentLeftMargin" presStyleLbl="node1" presStyleIdx="4" presStyleCnt="6"/>
      <dgm:spPr/>
    </dgm:pt>
    <dgm:pt modelId="{D0A32EBE-E128-4734-A428-00E7640832B6}" type="pres">
      <dgm:prSet presAssocID="{FB7F44BF-9114-45D4-AA49-73C5C6E07CF0}" presName="parentText" presStyleLbl="node1" presStyleIdx="5" presStyleCnt="6">
        <dgm:presLayoutVars>
          <dgm:chMax val="0"/>
          <dgm:bulletEnabled val="1"/>
        </dgm:presLayoutVars>
      </dgm:prSet>
      <dgm:spPr/>
    </dgm:pt>
    <dgm:pt modelId="{72518337-7A63-4E52-9022-03FE6B37AD7C}" type="pres">
      <dgm:prSet presAssocID="{FB7F44BF-9114-45D4-AA49-73C5C6E07CF0}" presName="negativeSpace" presStyleCnt="0"/>
      <dgm:spPr/>
    </dgm:pt>
    <dgm:pt modelId="{052C0BC4-4E2A-4C77-B0D5-B24943AE069D}" type="pres">
      <dgm:prSet presAssocID="{FB7F44BF-9114-45D4-AA49-73C5C6E07CF0}" presName="childText" presStyleLbl="conFgAcc1" presStyleIdx="5" presStyleCnt="6">
        <dgm:presLayoutVars>
          <dgm:bulletEnabled val="1"/>
        </dgm:presLayoutVars>
      </dgm:prSet>
      <dgm:spPr/>
    </dgm:pt>
  </dgm:ptLst>
  <dgm:cxnLst>
    <dgm:cxn modelId="{63B49707-6991-4E0A-9BED-FDB85AB9D5CA}" srcId="{F00B5B8A-2FD2-4251-AD14-5A092A9AB815}" destId="{5B597315-08EC-4909-B92D-BE304DA236F9}" srcOrd="1" destOrd="0" parTransId="{5950BC98-6046-402C-A96C-6C7C748305CA}" sibTransId="{7322913F-7BBA-4E55-AC4D-9BCB59462938}"/>
    <dgm:cxn modelId="{3CF5590B-47DF-4DF1-9FBC-0020FF45BCE4}" srcId="{F678FE9B-678C-4896-B699-09A2019570CE}" destId="{450F06AD-D357-440A-8A50-11584207E9FD}" srcOrd="0" destOrd="0" parTransId="{B8499852-3CDA-42A9-A02F-E08423E372C7}" sibTransId="{D83889EE-AB36-4BB1-8300-20A3A7763DA3}"/>
    <dgm:cxn modelId="{E5EF6911-6D98-4248-A0CA-0818DB915956}" type="presOf" srcId="{3E3E4746-1772-4C0A-ABCE-05EAB62A910B}" destId="{1E672832-B34E-4937-9213-C9BDA2732E90}" srcOrd="0" destOrd="0" presId="urn:microsoft.com/office/officeart/2005/8/layout/list1"/>
    <dgm:cxn modelId="{57953816-F533-4355-A9F4-BCB69531DC0B}" srcId="{D9400EE4-9170-400F-A0F0-1F42CE3119FB}" destId="{BA0D2A07-F0ED-4E79-ABAF-847845F1750B}" srcOrd="0" destOrd="0" parTransId="{B48A05DC-A099-4CB8-A96D-B0CC8B1B6C97}" sibTransId="{B5762061-72FD-4D04-A750-073EFCFB1D31}"/>
    <dgm:cxn modelId="{C4482517-D667-486E-8381-CDE1E359E8F9}" srcId="{F00B5B8A-2FD2-4251-AD14-5A092A9AB815}" destId="{5D9CA1E1-2EDD-4EF9-B579-E061A41FD559}" srcOrd="4" destOrd="0" parTransId="{96D2AAB4-ECD3-4974-AD99-FC8A5AFDC652}" sibTransId="{BEF72D6A-99C2-48AC-A31B-FA616B48A12B}"/>
    <dgm:cxn modelId="{A4940C1C-92BC-4BDD-B9B2-52B21BCFD7FF}" type="presOf" srcId="{450F06AD-D357-440A-8A50-11584207E9FD}" destId="{F95AC03D-54D9-4F4C-A58C-453B3994DD52}" srcOrd="0" destOrd="0" presId="urn:microsoft.com/office/officeart/2005/8/layout/list1"/>
    <dgm:cxn modelId="{21D01623-2A53-40D6-BF3B-50E171166748}" type="presOf" srcId="{FB7F44BF-9114-45D4-AA49-73C5C6E07CF0}" destId="{DCB77C67-1AEE-4F9C-8F66-8B37D844AB6D}" srcOrd="0" destOrd="0" presId="urn:microsoft.com/office/officeart/2005/8/layout/list1"/>
    <dgm:cxn modelId="{B651EB28-3D2B-4436-85DB-D2957BE5C2FC}" type="presOf" srcId="{6A5DA441-9F92-4934-BBCB-F769D0AC22B1}" destId="{E70F89C2-1AE2-4D13-8DCE-7B597A58D171}" srcOrd="0" destOrd="0" presId="urn:microsoft.com/office/officeart/2005/8/layout/list1"/>
    <dgm:cxn modelId="{FD071F29-FC08-4B65-BA20-AF08130989CE}" type="presOf" srcId="{14FB0C3E-BD9D-484D-A3C3-9E527787BEB1}" destId="{45D3A301-BDB1-4F65-87BF-F601D1AF78EB}" srcOrd="0" destOrd="0" presId="urn:microsoft.com/office/officeart/2005/8/layout/list1"/>
    <dgm:cxn modelId="{5653942A-4C35-44F0-BB28-AEB902F3BBD3}" srcId="{B53C6E93-FA54-4E1D-9589-454B9C315E28}" destId="{D9400EE4-9170-400F-A0F0-1F42CE3119FB}" srcOrd="2" destOrd="0" parTransId="{47CC0E3D-0C31-4FEE-933D-9D618A1F2349}" sibTransId="{DA78373C-F1E3-46A3-9844-DC6700409052}"/>
    <dgm:cxn modelId="{DC8D8A2E-5F7A-48A5-9B90-5E3764AEFE77}" type="presOf" srcId="{BBB59B0C-6A00-48C6-B196-987C460DDB1D}" destId="{052C0BC4-4E2A-4C77-B0D5-B24943AE069D}" srcOrd="0" destOrd="0" presId="urn:microsoft.com/office/officeart/2005/8/layout/list1"/>
    <dgm:cxn modelId="{C7716A32-E2BA-4775-B867-3A0DE96F04B0}" srcId="{5CD267DE-FFFB-47B1-ACB7-1ED7AC89A19C}" destId="{F00B5B8A-2FD2-4251-AD14-5A092A9AB815}" srcOrd="1" destOrd="0" parTransId="{17486AFE-A9CB-440A-B812-A7FC85DA64B1}" sibTransId="{114A09D0-9EA2-4B80-B7DC-E639BB4163E3}"/>
    <dgm:cxn modelId="{8664433A-C75B-4200-B9DD-E49814926CAB}" type="presOf" srcId="{0F2F512F-D3C1-4521-AFE2-B0DCF8CD66E4}" destId="{1E672832-B34E-4937-9213-C9BDA2732E90}" srcOrd="0" destOrd="2" presId="urn:microsoft.com/office/officeart/2005/8/layout/list1"/>
    <dgm:cxn modelId="{E2AF793D-035D-4E25-B4C8-EE0144F10E75}" type="presOf" srcId="{14FB0C3E-BD9D-484D-A3C3-9E527787BEB1}" destId="{7A54BBF9-5F61-4E3C-B45F-D591328F8C0F}" srcOrd="1" destOrd="0" presId="urn:microsoft.com/office/officeart/2005/8/layout/list1"/>
    <dgm:cxn modelId="{AE988261-1936-427E-8D06-262D19D948DC}" type="presOf" srcId="{8E21EC19-0FE8-4696-AD3E-CB7041EF7FA9}" destId="{1E672832-B34E-4937-9213-C9BDA2732E90}" srcOrd="0" destOrd="7" presId="urn:microsoft.com/office/officeart/2005/8/layout/list1"/>
    <dgm:cxn modelId="{57BFF764-DFE4-400F-A05E-6020E34C1AB8}" type="presOf" srcId="{D9400EE4-9170-400F-A0F0-1F42CE3119FB}" destId="{78459A51-6CF0-44E9-A843-A7740AFDFBC7}" srcOrd="0" destOrd="0" presId="urn:microsoft.com/office/officeart/2005/8/layout/list1"/>
    <dgm:cxn modelId="{77AA3369-710B-4A98-A51D-D98E6A07B56B}" type="presOf" srcId="{5B597315-08EC-4909-B92D-BE304DA236F9}" destId="{1E672832-B34E-4937-9213-C9BDA2732E90}" srcOrd="0" destOrd="3" presId="urn:microsoft.com/office/officeart/2005/8/layout/list1"/>
    <dgm:cxn modelId="{A30E9049-A9F0-4CE0-9ADF-46F403F7C843}" srcId="{FB7F44BF-9114-45D4-AA49-73C5C6E07CF0}" destId="{BBB59B0C-6A00-48C6-B196-987C460DDB1D}" srcOrd="0" destOrd="0" parTransId="{CB5E7D56-E18B-495F-A523-CC6806F1A76C}" sibTransId="{7B99C323-C586-411F-916D-3B3E6FD8D36D}"/>
    <dgm:cxn modelId="{C5C3BE4A-4CF5-431D-97A0-16F4C584541C}" srcId="{B53C6E93-FA54-4E1D-9589-454B9C315E28}" destId="{FB7F44BF-9114-45D4-AA49-73C5C6E07CF0}" srcOrd="5" destOrd="0" parTransId="{DD03C441-387C-447F-965D-AD33A8DA9214}" sibTransId="{D51E35B4-4007-43A3-9579-1B4FA6828784}"/>
    <dgm:cxn modelId="{DB3E726C-DF11-4AAE-9BEA-DF59614263F2}" type="presOf" srcId="{5CD267DE-FFFB-47B1-ACB7-1ED7AC89A19C}" destId="{D96C2B7A-24D2-4B23-AA9A-34F02E43D1FF}" srcOrd="0" destOrd="0" presId="urn:microsoft.com/office/officeart/2005/8/layout/list1"/>
    <dgm:cxn modelId="{683C8377-ACFD-4060-BC6D-F457487053DD}" type="presOf" srcId="{198280E2-3AF4-4883-97CF-8EF1E02D72ED}" destId="{C3E3DE6F-807F-4A6A-9580-6CE552D068D6}" srcOrd="0" destOrd="0" presId="urn:microsoft.com/office/officeart/2005/8/layout/list1"/>
    <dgm:cxn modelId="{4D178658-7207-411E-A3B2-0BA3ED83522F}" type="presOf" srcId="{5D9CA1E1-2EDD-4EF9-B579-E061A41FD559}" destId="{1E672832-B34E-4937-9213-C9BDA2732E90}" srcOrd="0" destOrd="6" presId="urn:microsoft.com/office/officeart/2005/8/layout/list1"/>
    <dgm:cxn modelId="{A8CDE37A-F0F7-4B6A-B4AB-0815EF425885}" type="presOf" srcId="{83EA200D-A231-4CC9-AE72-6219B4BD15F9}" destId="{08055792-6F59-41CF-9DDD-FB5F96B7BFD6}" srcOrd="0" destOrd="0" presId="urn:microsoft.com/office/officeart/2005/8/layout/list1"/>
    <dgm:cxn modelId="{B082F17F-66D4-40FC-ABC6-CA3B59F5AF77}" type="presOf" srcId="{C6878FE1-0B8C-49F1-A97C-209C5F2CE9B7}" destId="{1E672832-B34E-4937-9213-C9BDA2732E90}" srcOrd="0" destOrd="4" presId="urn:microsoft.com/office/officeart/2005/8/layout/list1"/>
    <dgm:cxn modelId="{0FAA5A82-8987-4526-AD31-AFCC178C010A}" srcId="{5CD267DE-FFFB-47B1-ACB7-1ED7AC89A19C}" destId="{8E21EC19-0FE8-4696-AD3E-CB7041EF7FA9}" srcOrd="2" destOrd="0" parTransId="{79E4939E-7894-45AC-A0DC-FD95BA610A0A}" sibTransId="{6E92E9D9-604A-4EAB-B16C-FFAD4D4F6CDA}"/>
    <dgm:cxn modelId="{38D97587-4CD5-4631-A6B5-345905F518BA}" type="presOf" srcId="{B53C6E93-FA54-4E1D-9589-454B9C315E28}" destId="{EBDE9911-1FCF-49F9-97DC-AF4EADB3A305}" srcOrd="0" destOrd="0" presId="urn:microsoft.com/office/officeart/2005/8/layout/list1"/>
    <dgm:cxn modelId="{9CB8BA8F-002F-4A4D-8FE5-A212CB2AD107}" srcId="{B53C6E93-FA54-4E1D-9589-454B9C315E28}" destId="{14FB0C3E-BD9D-484D-A3C3-9E527787BEB1}" srcOrd="1" destOrd="0" parTransId="{1B7385B9-46B2-43B7-8B4D-19CD2BBD3CA7}" sibTransId="{9ADB3E3B-1E15-436C-B5FA-B47EE8A091DD}"/>
    <dgm:cxn modelId="{A2479791-0787-4677-892D-FCC2E65DB072}" srcId="{B53C6E93-FA54-4E1D-9589-454B9C315E28}" destId="{F678FE9B-678C-4896-B699-09A2019570CE}" srcOrd="0" destOrd="0" parTransId="{11147183-C9A1-4359-8B9D-EC2CE97DB806}" sibTransId="{FDAC471D-EF3A-490F-8995-7A196E6A4429}"/>
    <dgm:cxn modelId="{CDECB69A-DA13-4760-BC61-DE03B7EDEB4D}" srcId="{B53C6E93-FA54-4E1D-9589-454B9C315E28}" destId="{198280E2-3AF4-4883-97CF-8EF1E02D72ED}" srcOrd="3" destOrd="0" parTransId="{E3DD8951-B5DD-4D5F-8608-9557D3C105F1}" sibTransId="{7204F94D-C88B-4037-A5CF-12666B3F37B7}"/>
    <dgm:cxn modelId="{2BD3D4A2-77F0-43C5-9209-D0F1E77E598D}" srcId="{F00B5B8A-2FD2-4251-AD14-5A092A9AB815}" destId="{0F2F512F-D3C1-4521-AFE2-B0DCF8CD66E4}" srcOrd="0" destOrd="0" parTransId="{A5550417-BD8C-44C1-827B-C980E7C949E8}" sibTransId="{F6315D75-D1EC-440D-B11A-4901C4BC8BFD}"/>
    <dgm:cxn modelId="{0F35E4A6-B622-43DB-A7F1-122F6D3C9BA5}" type="presOf" srcId="{BA0D2A07-F0ED-4E79-ABAF-847845F1750B}" destId="{1F935F6D-48F6-4C83-A080-BEBB7FDFE8E8}" srcOrd="0" destOrd="0" presId="urn:microsoft.com/office/officeart/2005/8/layout/list1"/>
    <dgm:cxn modelId="{A5DC74A7-9E85-4875-8EAE-2524587851FA}" srcId="{14FB0C3E-BD9D-484D-A3C3-9E527787BEB1}" destId="{6A5DA441-9F92-4934-BBCB-F769D0AC22B1}" srcOrd="0" destOrd="0" parTransId="{C51B900A-53FD-4C53-9078-0BB302EEF730}" sibTransId="{8F792F53-4EE7-4A49-A48C-793DBEA2A471}"/>
    <dgm:cxn modelId="{FB2996B0-959F-4D9F-9F7F-0930B2AF57E1}" type="presOf" srcId="{DE64961D-1B94-448B-8BDB-5E377B736CB6}" destId="{1E672832-B34E-4937-9213-C9BDA2732E90}" srcOrd="0" destOrd="5" presId="urn:microsoft.com/office/officeart/2005/8/layout/list1"/>
    <dgm:cxn modelId="{7FF881BA-6213-48E5-880A-27BF7BA4939A}" type="presOf" srcId="{198280E2-3AF4-4883-97CF-8EF1E02D72ED}" destId="{7D4AC525-5F55-4F35-997E-9A855F802413}" srcOrd="1" destOrd="0" presId="urn:microsoft.com/office/officeart/2005/8/layout/list1"/>
    <dgm:cxn modelId="{5C5E9AC2-D153-472F-AB82-F15F6F754B2A}" type="presOf" srcId="{FB7F44BF-9114-45D4-AA49-73C5C6E07CF0}" destId="{D0A32EBE-E128-4734-A428-00E7640832B6}" srcOrd="1" destOrd="0" presId="urn:microsoft.com/office/officeart/2005/8/layout/list1"/>
    <dgm:cxn modelId="{65D144CC-A5F7-41AB-B743-287BE42FCD86}" srcId="{F00B5B8A-2FD2-4251-AD14-5A092A9AB815}" destId="{C6878FE1-0B8C-49F1-A97C-209C5F2CE9B7}" srcOrd="2" destOrd="0" parTransId="{503F1080-D2D4-4718-9CA2-5EE44FA116CF}" sibTransId="{15B4EC6F-D1BD-4755-9D13-096603FD63FB}"/>
    <dgm:cxn modelId="{967D41CF-9DA3-49A8-BA4A-5697AF7D0784}" type="presOf" srcId="{D9400EE4-9170-400F-A0F0-1F42CE3119FB}" destId="{C0BAC4D7-F008-4C31-A51B-71A8E5AA70ED}" srcOrd="1" destOrd="0" presId="urn:microsoft.com/office/officeart/2005/8/layout/list1"/>
    <dgm:cxn modelId="{499EEDD0-368E-4F52-95FE-CCBA70375586}" srcId="{5CD267DE-FFFB-47B1-ACB7-1ED7AC89A19C}" destId="{3E3E4746-1772-4C0A-ABCE-05EAB62A910B}" srcOrd="0" destOrd="0" parTransId="{94C33EE0-AE28-4CC1-866B-E1A0C707DC3D}" sibTransId="{CFE506C5-F4F1-4A3B-B2A6-300EBDB7234D}"/>
    <dgm:cxn modelId="{E8CEACD6-791A-4107-A7FF-7085A61358BA}" type="presOf" srcId="{F678FE9B-678C-4896-B699-09A2019570CE}" destId="{DC9D7766-BDB1-40D8-B52A-F6E70081548D}" srcOrd="1" destOrd="0" presId="urn:microsoft.com/office/officeart/2005/8/layout/list1"/>
    <dgm:cxn modelId="{E1F98DDA-DAD6-4E6D-95EF-7277FB42F3E9}" srcId="{198280E2-3AF4-4883-97CF-8EF1E02D72ED}" destId="{83EA200D-A231-4CC9-AE72-6219B4BD15F9}" srcOrd="0" destOrd="0" parTransId="{F7D50940-368E-4793-BDFB-F066673EDC7D}" sibTransId="{3C5F5D6D-0043-4089-91C7-6F9074A8E8C1}"/>
    <dgm:cxn modelId="{3F25DFE0-2431-4FD1-B1ED-664F04111795}" srcId="{F00B5B8A-2FD2-4251-AD14-5A092A9AB815}" destId="{DE64961D-1B94-448B-8BDB-5E377B736CB6}" srcOrd="3" destOrd="0" parTransId="{D7C8AE15-8D73-4374-955A-184FB4CA4E45}" sibTransId="{00F03443-D7A4-437A-9674-4AA572ABE4F5}"/>
    <dgm:cxn modelId="{326669ED-5CBA-40CF-BE35-A62A8D283DA6}" type="presOf" srcId="{5CD267DE-FFFB-47B1-ACB7-1ED7AC89A19C}" destId="{8BCF63D3-F632-458A-8C28-95714A725B69}" srcOrd="1" destOrd="0" presId="urn:microsoft.com/office/officeart/2005/8/layout/list1"/>
    <dgm:cxn modelId="{666068F5-C926-4393-9DC5-8FC4517CD041}" type="presOf" srcId="{F678FE9B-678C-4896-B699-09A2019570CE}" destId="{8BAF84A2-151E-411F-AF80-C3FD3DF6FB64}" srcOrd="0" destOrd="0" presId="urn:microsoft.com/office/officeart/2005/8/layout/list1"/>
    <dgm:cxn modelId="{F0849FF9-FE14-4596-BD80-5AC9B2379C63}" type="presOf" srcId="{F00B5B8A-2FD2-4251-AD14-5A092A9AB815}" destId="{1E672832-B34E-4937-9213-C9BDA2732E90}" srcOrd="0" destOrd="1" presId="urn:microsoft.com/office/officeart/2005/8/layout/list1"/>
    <dgm:cxn modelId="{C2ACFAFC-ED61-418F-8D91-B04A028B3440}" srcId="{B53C6E93-FA54-4E1D-9589-454B9C315E28}" destId="{5CD267DE-FFFB-47B1-ACB7-1ED7AC89A19C}" srcOrd="4" destOrd="0" parTransId="{FD0274FF-268A-43B6-9F33-F5EF40A07C56}" sibTransId="{EAA66380-1397-42A0-9F5F-9F5795CFCA0E}"/>
    <dgm:cxn modelId="{6175D7CC-43AB-45FD-BF6A-A17AB7882705}" type="presParOf" srcId="{EBDE9911-1FCF-49F9-97DC-AF4EADB3A305}" destId="{8E11E04D-F447-44F5-ACF1-48455F327DE8}" srcOrd="0" destOrd="0" presId="urn:microsoft.com/office/officeart/2005/8/layout/list1"/>
    <dgm:cxn modelId="{DD668614-45A1-49FB-8763-D4E276418E46}" type="presParOf" srcId="{8E11E04D-F447-44F5-ACF1-48455F327DE8}" destId="{8BAF84A2-151E-411F-AF80-C3FD3DF6FB64}" srcOrd="0" destOrd="0" presId="urn:microsoft.com/office/officeart/2005/8/layout/list1"/>
    <dgm:cxn modelId="{D19C6769-F960-4A92-885A-D0F7F36B75A6}" type="presParOf" srcId="{8E11E04D-F447-44F5-ACF1-48455F327DE8}" destId="{DC9D7766-BDB1-40D8-B52A-F6E70081548D}" srcOrd="1" destOrd="0" presId="urn:microsoft.com/office/officeart/2005/8/layout/list1"/>
    <dgm:cxn modelId="{A843E957-779A-4FE4-9671-5AD69262D895}" type="presParOf" srcId="{EBDE9911-1FCF-49F9-97DC-AF4EADB3A305}" destId="{3F877222-1A02-40B0-8571-316E50E60994}" srcOrd="1" destOrd="0" presId="urn:microsoft.com/office/officeart/2005/8/layout/list1"/>
    <dgm:cxn modelId="{52015B99-2EFD-40C7-BEDC-BBC78F538420}" type="presParOf" srcId="{EBDE9911-1FCF-49F9-97DC-AF4EADB3A305}" destId="{F95AC03D-54D9-4F4C-A58C-453B3994DD52}" srcOrd="2" destOrd="0" presId="urn:microsoft.com/office/officeart/2005/8/layout/list1"/>
    <dgm:cxn modelId="{5A1525BE-FCBB-47A1-BD26-57C116CD55B1}" type="presParOf" srcId="{EBDE9911-1FCF-49F9-97DC-AF4EADB3A305}" destId="{02F3D225-6313-4D4C-98B4-005D554A68DE}" srcOrd="3" destOrd="0" presId="urn:microsoft.com/office/officeart/2005/8/layout/list1"/>
    <dgm:cxn modelId="{62D0A2C5-0EA6-4C6D-975E-BFA15748DF52}" type="presParOf" srcId="{EBDE9911-1FCF-49F9-97DC-AF4EADB3A305}" destId="{8AAA066C-E65F-4B23-858C-AFD01F8300E5}" srcOrd="4" destOrd="0" presId="urn:microsoft.com/office/officeart/2005/8/layout/list1"/>
    <dgm:cxn modelId="{8CAF920B-BCB7-4B38-AC7A-55F230CB3776}" type="presParOf" srcId="{8AAA066C-E65F-4B23-858C-AFD01F8300E5}" destId="{45D3A301-BDB1-4F65-87BF-F601D1AF78EB}" srcOrd="0" destOrd="0" presId="urn:microsoft.com/office/officeart/2005/8/layout/list1"/>
    <dgm:cxn modelId="{40096CC2-2B84-4DC6-BDA8-ED113CCAEC90}" type="presParOf" srcId="{8AAA066C-E65F-4B23-858C-AFD01F8300E5}" destId="{7A54BBF9-5F61-4E3C-B45F-D591328F8C0F}" srcOrd="1" destOrd="0" presId="urn:microsoft.com/office/officeart/2005/8/layout/list1"/>
    <dgm:cxn modelId="{20A9D26A-5F23-44C2-BE0C-E45B098A06C2}" type="presParOf" srcId="{EBDE9911-1FCF-49F9-97DC-AF4EADB3A305}" destId="{08126DF4-E957-48BF-BF19-7E2EDC3335DB}" srcOrd="5" destOrd="0" presId="urn:microsoft.com/office/officeart/2005/8/layout/list1"/>
    <dgm:cxn modelId="{5D5C9C25-C150-4647-914F-350A89C013CE}" type="presParOf" srcId="{EBDE9911-1FCF-49F9-97DC-AF4EADB3A305}" destId="{E70F89C2-1AE2-4D13-8DCE-7B597A58D171}" srcOrd="6" destOrd="0" presId="urn:microsoft.com/office/officeart/2005/8/layout/list1"/>
    <dgm:cxn modelId="{87EE217B-A791-4F1F-8C0A-94ABBD017922}" type="presParOf" srcId="{EBDE9911-1FCF-49F9-97DC-AF4EADB3A305}" destId="{1A00AE03-9CE6-4501-9386-1BE4B0675555}" srcOrd="7" destOrd="0" presId="urn:microsoft.com/office/officeart/2005/8/layout/list1"/>
    <dgm:cxn modelId="{5927F5A5-9281-4F52-9304-244F67AFCB64}" type="presParOf" srcId="{EBDE9911-1FCF-49F9-97DC-AF4EADB3A305}" destId="{CDCB5A66-4F21-45FB-A261-7F568EDDA39F}" srcOrd="8" destOrd="0" presId="urn:microsoft.com/office/officeart/2005/8/layout/list1"/>
    <dgm:cxn modelId="{7BB77B98-6B64-4BCB-8D24-9F7F16AC258B}" type="presParOf" srcId="{CDCB5A66-4F21-45FB-A261-7F568EDDA39F}" destId="{78459A51-6CF0-44E9-A843-A7740AFDFBC7}" srcOrd="0" destOrd="0" presId="urn:microsoft.com/office/officeart/2005/8/layout/list1"/>
    <dgm:cxn modelId="{3938D413-C7EA-440D-875B-7FB38102CF94}" type="presParOf" srcId="{CDCB5A66-4F21-45FB-A261-7F568EDDA39F}" destId="{C0BAC4D7-F008-4C31-A51B-71A8E5AA70ED}" srcOrd="1" destOrd="0" presId="urn:microsoft.com/office/officeart/2005/8/layout/list1"/>
    <dgm:cxn modelId="{2CF59F69-F598-465D-9827-73106049ADB9}" type="presParOf" srcId="{EBDE9911-1FCF-49F9-97DC-AF4EADB3A305}" destId="{569586FF-3D3C-40B5-A74A-3D77CA627CB9}" srcOrd="9" destOrd="0" presId="urn:microsoft.com/office/officeart/2005/8/layout/list1"/>
    <dgm:cxn modelId="{81D9FBDF-AB2E-471B-85F4-DAFB5F00B0EC}" type="presParOf" srcId="{EBDE9911-1FCF-49F9-97DC-AF4EADB3A305}" destId="{1F935F6D-48F6-4C83-A080-BEBB7FDFE8E8}" srcOrd="10" destOrd="0" presId="urn:microsoft.com/office/officeart/2005/8/layout/list1"/>
    <dgm:cxn modelId="{8953B9C4-D149-4926-9745-047029C6602F}" type="presParOf" srcId="{EBDE9911-1FCF-49F9-97DC-AF4EADB3A305}" destId="{95014222-8434-47A3-B7F9-806301FA3832}" srcOrd="11" destOrd="0" presId="urn:microsoft.com/office/officeart/2005/8/layout/list1"/>
    <dgm:cxn modelId="{E15FFC87-A8A0-4AE6-850D-BA388C7BEB29}" type="presParOf" srcId="{EBDE9911-1FCF-49F9-97DC-AF4EADB3A305}" destId="{1E19CD94-1465-4E0F-B662-4D72047C6B44}" srcOrd="12" destOrd="0" presId="urn:microsoft.com/office/officeart/2005/8/layout/list1"/>
    <dgm:cxn modelId="{5E4E9BE5-C8FA-4C08-B64E-66B0253F4CE7}" type="presParOf" srcId="{1E19CD94-1465-4E0F-B662-4D72047C6B44}" destId="{C3E3DE6F-807F-4A6A-9580-6CE552D068D6}" srcOrd="0" destOrd="0" presId="urn:microsoft.com/office/officeart/2005/8/layout/list1"/>
    <dgm:cxn modelId="{5CD7C8A2-E9B5-4CD5-8A53-0EB89D10C46F}" type="presParOf" srcId="{1E19CD94-1465-4E0F-B662-4D72047C6B44}" destId="{7D4AC525-5F55-4F35-997E-9A855F802413}" srcOrd="1" destOrd="0" presId="urn:microsoft.com/office/officeart/2005/8/layout/list1"/>
    <dgm:cxn modelId="{1B130A6F-7BB8-4703-9B17-1252B7E417C7}" type="presParOf" srcId="{EBDE9911-1FCF-49F9-97DC-AF4EADB3A305}" destId="{07C5D5F6-C3BB-46B0-AAFD-D65D982234C2}" srcOrd="13" destOrd="0" presId="urn:microsoft.com/office/officeart/2005/8/layout/list1"/>
    <dgm:cxn modelId="{8EA05085-3A0A-48DE-9836-C7E2B13ABBB7}" type="presParOf" srcId="{EBDE9911-1FCF-49F9-97DC-AF4EADB3A305}" destId="{08055792-6F59-41CF-9DDD-FB5F96B7BFD6}" srcOrd="14" destOrd="0" presId="urn:microsoft.com/office/officeart/2005/8/layout/list1"/>
    <dgm:cxn modelId="{377EB3CB-5B8A-467C-A5A0-FE4589E715BD}" type="presParOf" srcId="{EBDE9911-1FCF-49F9-97DC-AF4EADB3A305}" destId="{298D44D4-D1FE-4A02-9FCC-B830DAFC97F5}" srcOrd="15" destOrd="0" presId="urn:microsoft.com/office/officeart/2005/8/layout/list1"/>
    <dgm:cxn modelId="{DF365916-6155-4C8C-8C67-20E05F571E5D}" type="presParOf" srcId="{EBDE9911-1FCF-49F9-97DC-AF4EADB3A305}" destId="{CC926A0C-6756-4F6A-9524-C49A653EE7BE}" srcOrd="16" destOrd="0" presId="urn:microsoft.com/office/officeart/2005/8/layout/list1"/>
    <dgm:cxn modelId="{58F586B7-B36F-4060-8EB0-1AB3FDDCB675}" type="presParOf" srcId="{CC926A0C-6756-4F6A-9524-C49A653EE7BE}" destId="{D96C2B7A-24D2-4B23-AA9A-34F02E43D1FF}" srcOrd="0" destOrd="0" presId="urn:microsoft.com/office/officeart/2005/8/layout/list1"/>
    <dgm:cxn modelId="{36756A10-1EAA-444A-8D26-BF848D97D197}" type="presParOf" srcId="{CC926A0C-6756-4F6A-9524-C49A653EE7BE}" destId="{8BCF63D3-F632-458A-8C28-95714A725B69}" srcOrd="1" destOrd="0" presId="urn:microsoft.com/office/officeart/2005/8/layout/list1"/>
    <dgm:cxn modelId="{F6B67EDE-848E-412E-9B20-D7C2B1179A89}" type="presParOf" srcId="{EBDE9911-1FCF-49F9-97DC-AF4EADB3A305}" destId="{F69218C0-CC70-4915-9905-3869A10F8DFB}" srcOrd="17" destOrd="0" presId="urn:microsoft.com/office/officeart/2005/8/layout/list1"/>
    <dgm:cxn modelId="{CD259897-07C6-42BF-9568-CCE1675909F0}" type="presParOf" srcId="{EBDE9911-1FCF-49F9-97DC-AF4EADB3A305}" destId="{1E672832-B34E-4937-9213-C9BDA2732E90}" srcOrd="18" destOrd="0" presId="urn:microsoft.com/office/officeart/2005/8/layout/list1"/>
    <dgm:cxn modelId="{631A4D60-28BC-4F9A-9040-BD5B1FF0417A}" type="presParOf" srcId="{EBDE9911-1FCF-49F9-97DC-AF4EADB3A305}" destId="{8E4354F8-9957-430D-A571-F3D13C29EBE6}" srcOrd="19" destOrd="0" presId="urn:microsoft.com/office/officeart/2005/8/layout/list1"/>
    <dgm:cxn modelId="{9D67BE83-83EB-452E-8772-2B52D600F725}" type="presParOf" srcId="{EBDE9911-1FCF-49F9-97DC-AF4EADB3A305}" destId="{B3E8E686-9DC1-4E1F-83A9-903E88CDEC7B}" srcOrd="20" destOrd="0" presId="urn:microsoft.com/office/officeart/2005/8/layout/list1"/>
    <dgm:cxn modelId="{AA8001AB-9C3B-408C-A09F-D062CB20792A}" type="presParOf" srcId="{B3E8E686-9DC1-4E1F-83A9-903E88CDEC7B}" destId="{DCB77C67-1AEE-4F9C-8F66-8B37D844AB6D}" srcOrd="0" destOrd="0" presId="urn:microsoft.com/office/officeart/2005/8/layout/list1"/>
    <dgm:cxn modelId="{F6A63374-75FD-4F5F-8836-46016CCB2EFD}" type="presParOf" srcId="{B3E8E686-9DC1-4E1F-83A9-903E88CDEC7B}" destId="{D0A32EBE-E128-4734-A428-00E7640832B6}" srcOrd="1" destOrd="0" presId="urn:microsoft.com/office/officeart/2005/8/layout/list1"/>
    <dgm:cxn modelId="{16E4A682-ED1E-4960-B571-B88F88413050}" type="presParOf" srcId="{EBDE9911-1FCF-49F9-97DC-AF4EADB3A305}" destId="{72518337-7A63-4E52-9022-03FE6B37AD7C}" srcOrd="21" destOrd="0" presId="urn:microsoft.com/office/officeart/2005/8/layout/list1"/>
    <dgm:cxn modelId="{B9B13D68-F658-4DDD-90D2-20E9028258C7}" type="presParOf" srcId="{EBDE9911-1FCF-49F9-97DC-AF4EADB3A305}" destId="{052C0BC4-4E2A-4C77-B0D5-B24943AE069D}" srcOrd="2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F5BADB-8D1A-4E44-84F3-5BB664ADDA3D}" type="doc">
      <dgm:prSet loTypeId="urn:microsoft.com/office/officeart/2005/8/layout/StepDownProcess" loCatId="process" qsTypeId="urn:microsoft.com/office/officeart/2005/8/quickstyle/simple1" qsCatId="simple" csTypeId="urn:microsoft.com/office/officeart/2005/8/colors/colorful1" csCatId="colorful" phldr="1"/>
      <dgm:spPr/>
      <dgm:t>
        <a:bodyPr/>
        <a:lstStyle/>
        <a:p>
          <a:endParaRPr lang="en-US"/>
        </a:p>
      </dgm:t>
    </dgm:pt>
    <dgm:pt modelId="{715DCCC4-B9A8-4828-BE5E-7875BBE7A1B5}">
      <dgm:prSet phldrT="[Text]">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en-US"/>
            <a:t>Chapter 89-Designated Facility</a:t>
          </a:r>
        </a:p>
      </dgm:t>
    </dgm:pt>
    <dgm:pt modelId="{6D7034C5-DF07-42CC-956F-1F62BBE4FD9E}" type="parTrans" cxnId="{A53FAC34-8D58-4D57-8D94-4C31159BB322}">
      <dgm:prSet/>
      <dgm:spPr/>
      <dgm:t>
        <a:bodyPr/>
        <a:lstStyle/>
        <a:p>
          <a:endParaRPr lang="en-US"/>
        </a:p>
      </dgm:t>
    </dgm:pt>
    <dgm:pt modelId="{7304524A-BEB2-4561-A26A-FD11D1D9F4F9}" type="sibTrans" cxnId="{A53FAC34-8D58-4D57-8D94-4C31159BB322}">
      <dgm:prSet/>
      <dgm:spPr/>
      <dgm:t>
        <a:bodyPr/>
        <a:lstStyle/>
        <a:p>
          <a:endParaRPr lang="en-US"/>
        </a:p>
      </dgm:t>
    </dgm:pt>
    <dgm:pt modelId="{C537644C-6762-4413-BAA7-21E0B32BFBA4}">
      <dgm:prSet phldrT="[Text]" custT="1"/>
      <dgm:spPr/>
      <dgm:t>
        <a:bodyPr/>
        <a:lstStyle/>
        <a:p>
          <a:pPr rtl="0">
            <a:buFont typeface="Arial" panose="020B0604020202020204" pitchFamily="34" charset="0"/>
            <a:buChar char="•"/>
          </a:pPr>
          <a:r>
            <a:rPr lang="en-US" sz="1600">
              <a:solidFill>
                <a:schemeClr val="tx1"/>
              </a:solidFill>
            </a:rPr>
            <a:t>Submit reports by the 5</a:t>
          </a:r>
          <a:r>
            <a:rPr lang="en-US" sz="1600" baseline="30000">
              <a:solidFill>
                <a:schemeClr val="tx1"/>
              </a:solidFill>
            </a:rPr>
            <a:t>th</a:t>
          </a:r>
          <a:r>
            <a:rPr lang="en-US" sz="1600">
              <a:solidFill>
                <a:schemeClr val="tx1"/>
              </a:solidFill>
            </a:rPr>
            <a:t> day of the following reporting month</a:t>
          </a:r>
        </a:p>
      </dgm:t>
    </dgm:pt>
    <dgm:pt modelId="{8D2B2784-AC7A-4F3E-9559-8C9B2F38A818}" type="parTrans" cxnId="{39F0562A-6834-43EA-8BB7-935728B0429B}">
      <dgm:prSet/>
      <dgm:spPr/>
      <dgm:t>
        <a:bodyPr/>
        <a:lstStyle/>
        <a:p>
          <a:endParaRPr lang="en-US"/>
        </a:p>
      </dgm:t>
    </dgm:pt>
    <dgm:pt modelId="{678FF150-5E05-4AB0-97D8-87AC919943D5}" type="sibTrans" cxnId="{39F0562A-6834-43EA-8BB7-935728B0429B}">
      <dgm:prSet/>
      <dgm:spPr/>
      <dgm:t>
        <a:bodyPr/>
        <a:lstStyle/>
        <a:p>
          <a:endParaRPr lang="en-US"/>
        </a:p>
      </dgm:t>
    </dgm:pt>
    <dgm:pt modelId="{A4B140B8-9A83-4780-A7A8-3CD4C9D3AE01}">
      <dgm:prSet phldrT="[Text]">
        <dgm:style>
          <a:lnRef idx="3">
            <a:schemeClr val="lt1"/>
          </a:lnRef>
          <a:fillRef idx="1">
            <a:schemeClr val="dk1"/>
          </a:fillRef>
          <a:effectRef idx="1">
            <a:schemeClr val="dk1"/>
          </a:effectRef>
          <a:fontRef idx="minor">
            <a:schemeClr val="lt1"/>
          </a:fontRef>
        </dgm:style>
      </dgm:prSet>
      <dgm:spPr/>
      <dgm:t>
        <a:bodyPr/>
        <a:lstStyle/>
        <a:p>
          <a:r>
            <a:rPr lang="en-US"/>
            <a:t>Local or Regional Health Department</a:t>
          </a:r>
        </a:p>
      </dgm:t>
    </dgm:pt>
    <dgm:pt modelId="{178BE8A8-0ED4-4187-9406-4A22078A64A2}" type="parTrans" cxnId="{2F5197C9-EBE5-4AD7-949D-C84060662CDE}">
      <dgm:prSet/>
      <dgm:spPr/>
      <dgm:t>
        <a:bodyPr/>
        <a:lstStyle/>
        <a:p>
          <a:endParaRPr lang="en-US"/>
        </a:p>
      </dgm:t>
    </dgm:pt>
    <dgm:pt modelId="{4FF49C16-E7A7-42AD-8CBA-038E9DE14B72}" type="sibTrans" cxnId="{2F5197C9-EBE5-4AD7-949D-C84060662CDE}">
      <dgm:prSet/>
      <dgm:spPr/>
      <dgm:t>
        <a:bodyPr/>
        <a:lstStyle/>
        <a:p>
          <a:endParaRPr lang="en-US"/>
        </a:p>
      </dgm:t>
    </dgm:pt>
    <dgm:pt modelId="{259B0AE3-EEBD-4B20-B8E2-D3C6ACCD4903}">
      <dgm:prSet phldrT="[Text]">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a:t>DSHS TB Unit</a:t>
          </a:r>
        </a:p>
      </dgm:t>
    </dgm:pt>
    <dgm:pt modelId="{1444B495-CF1E-45CA-9801-9461A447B65D}" type="parTrans" cxnId="{93C5587A-3D73-447D-BB78-1AB236EC0F61}">
      <dgm:prSet/>
      <dgm:spPr/>
      <dgm:t>
        <a:bodyPr/>
        <a:lstStyle/>
        <a:p>
          <a:endParaRPr lang="en-US"/>
        </a:p>
      </dgm:t>
    </dgm:pt>
    <dgm:pt modelId="{4480C83E-CD9E-4D18-A47F-0CD0F6D9B9A5}" type="sibTrans" cxnId="{93C5587A-3D73-447D-BB78-1AB236EC0F61}">
      <dgm:prSet/>
      <dgm:spPr/>
      <dgm:t>
        <a:bodyPr/>
        <a:lstStyle/>
        <a:p>
          <a:endParaRPr lang="en-US"/>
        </a:p>
      </dgm:t>
    </dgm:pt>
    <dgm:pt modelId="{8EE84304-046F-4841-9BC4-0309DEACF143}">
      <dgm:prSet phldrT="[Text]" custT="1"/>
      <dgm:spPr/>
      <dgm:t>
        <a:bodyPr/>
        <a:lstStyle/>
        <a:p>
          <a:r>
            <a:rPr lang="en-US" sz="1600">
              <a:solidFill>
                <a:schemeClr val="tx1"/>
              </a:solidFill>
            </a:rPr>
            <a:t>Continuing Quality Improvement (CQI) Team reviews, analyzes, and enters data into an internal database</a:t>
          </a:r>
        </a:p>
      </dgm:t>
    </dgm:pt>
    <dgm:pt modelId="{7BA1418C-453C-458F-B40E-BDC105C93E64}" type="parTrans" cxnId="{6AB38378-2D09-43B1-92AE-23FBE6A893C8}">
      <dgm:prSet/>
      <dgm:spPr/>
      <dgm:t>
        <a:bodyPr/>
        <a:lstStyle/>
        <a:p>
          <a:endParaRPr lang="en-US"/>
        </a:p>
      </dgm:t>
    </dgm:pt>
    <dgm:pt modelId="{372661D5-C6AD-4C76-9D86-9DD61A68BA39}" type="sibTrans" cxnId="{6AB38378-2D09-43B1-92AE-23FBE6A893C8}">
      <dgm:prSet/>
      <dgm:spPr/>
      <dgm:t>
        <a:bodyPr/>
        <a:lstStyle/>
        <a:p>
          <a:endParaRPr lang="en-US"/>
        </a:p>
      </dgm:t>
    </dgm:pt>
    <dgm:pt modelId="{AFA62E3A-426D-47F1-BA13-9C0B8AA2BECF}">
      <dgm:prSet phldrT="[Text]" custT="1"/>
      <dgm:spPr/>
      <dgm:t>
        <a:bodyPr/>
        <a:lstStyle/>
        <a:p>
          <a:r>
            <a:rPr lang="en-US" sz="1600">
              <a:solidFill>
                <a:schemeClr val="tx1"/>
              </a:solidFill>
            </a:rPr>
            <a:t>Review and perform data quality and data accuracy checks</a:t>
          </a:r>
        </a:p>
      </dgm:t>
    </dgm:pt>
    <dgm:pt modelId="{A2281374-D832-4606-B2E8-1C3B6FD12725}" type="sibTrans" cxnId="{F556DBBC-AF91-445E-9F98-4FC27E73B571}">
      <dgm:prSet/>
      <dgm:spPr/>
      <dgm:t>
        <a:bodyPr/>
        <a:lstStyle/>
        <a:p>
          <a:endParaRPr lang="en-US"/>
        </a:p>
      </dgm:t>
    </dgm:pt>
    <dgm:pt modelId="{03F3D2D3-5964-4302-8054-8EB7D5D15DCD}" type="parTrans" cxnId="{F556DBBC-AF91-445E-9F98-4FC27E73B571}">
      <dgm:prSet/>
      <dgm:spPr/>
      <dgm:t>
        <a:bodyPr/>
        <a:lstStyle/>
        <a:p>
          <a:endParaRPr lang="en-US"/>
        </a:p>
      </dgm:t>
    </dgm:pt>
    <dgm:pt modelId="{9C3748D1-CA19-4031-93A2-EECF350F0978}">
      <dgm:prSet phldrT="[Text]" custT="1"/>
      <dgm:spPr/>
      <dgm:t>
        <a:bodyPr/>
        <a:lstStyle/>
        <a:p>
          <a:pPr rtl="0"/>
          <a:r>
            <a:rPr lang="en-US" sz="1600">
              <a:solidFill>
                <a:schemeClr val="tx1"/>
              </a:solidFill>
            </a:rPr>
            <a:t>Upload reports to the DSHS TB Program, via GlobalScape by the 15</a:t>
          </a:r>
          <a:r>
            <a:rPr lang="en-US" sz="1600" baseline="30000">
              <a:solidFill>
                <a:schemeClr val="tx1"/>
              </a:solidFill>
            </a:rPr>
            <a:t>th </a:t>
          </a:r>
          <a:r>
            <a:rPr lang="en-US" sz="1600">
              <a:solidFill>
                <a:schemeClr val="tx1"/>
              </a:solidFill>
              <a:latin typeface="Calibri Light" panose="020F0302020204030204"/>
            </a:rPr>
            <a:t>day of</a:t>
          </a:r>
          <a:r>
            <a:rPr lang="en-US" sz="1600">
              <a:solidFill>
                <a:schemeClr val="tx1"/>
              </a:solidFill>
            </a:rPr>
            <a:t> the following reporting month</a:t>
          </a:r>
        </a:p>
      </dgm:t>
    </dgm:pt>
    <dgm:pt modelId="{A935C329-246D-4FC0-AFFF-B680AD10E68C}" type="sibTrans" cxnId="{AE1F3207-5DCC-41D2-A8C5-591DF1203ECF}">
      <dgm:prSet/>
      <dgm:spPr/>
      <dgm:t>
        <a:bodyPr/>
        <a:lstStyle/>
        <a:p>
          <a:endParaRPr lang="en-US"/>
        </a:p>
      </dgm:t>
    </dgm:pt>
    <dgm:pt modelId="{5C83F42A-EA91-43E0-A2B3-C5202C2C5825}" type="parTrans" cxnId="{AE1F3207-5DCC-41D2-A8C5-591DF1203ECF}">
      <dgm:prSet/>
      <dgm:spPr/>
      <dgm:t>
        <a:bodyPr/>
        <a:lstStyle/>
        <a:p>
          <a:endParaRPr lang="en-US"/>
        </a:p>
      </dgm:t>
    </dgm:pt>
    <dgm:pt modelId="{1F5246AD-371D-432F-801A-FDACFBD58A27}" type="pres">
      <dgm:prSet presAssocID="{66F5BADB-8D1A-4E44-84F3-5BB664ADDA3D}" presName="rootnode" presStyleCnt="0">
        <dgm:presLayoutVars>
          <dgm:chMax/>
          <dgm:chPref/>
          <dgm:dir/>
          <dgm:animLvl val="lvl"/>
        </dgm:presLayoutVars>
      </dgm:prSet>
      <dgm:spPr/>
    </dgm:pt>
    <dgm:pt modelId="{042074EE-33EE-46AB-B3D3-A524FD705D4D}" type="pres">
      <dgm:prSet presAssocID="{715DCCC4-B9A8-4828-BE5E-7875BBE7A1B5}" presName="composite" presStyleCnt="0"/>
      <dgm:spPr/>
    </dgm:pt>
    <dgm:pt modelId="{A54A86FC-92B9-4724-9FFD-4D4C1AD0B355}" type="pres">
      <dgm:prSet presAssocID="{715DCCC4-B9A8-4828-BE5E-7875BBE7A1B5}" presName="bentUpArrow1" presStyleLbl="alignImgPlace1" presStyleIdx="0" presStyleCnt="2" custScaleX="55329" custScaleY="52972" custLinFactNeighborX="-701" custLinFactNeighborY="-14981">
        <dgm:style>
          <a:lnRef idx="2">
            <a:schemeClr val="dk1"/>
          </a:lnRef>
          <a:fillRef idx="1">
            <a:schemeClr val="lt1"/>
          </a:fillRef>
          <a:effectRef idx="0">
            <a:schemeClr val="dk1"/>
          </a:effectRef>
          <a:fontRef idx="minor">
            <a:schemeClr val="dk1"/>
          </a:fontRef>
        </dgm:style>
      </dgm:prSet>
      <dgm:spPr/>
    </dgm:pt>
    <dgm:pt modelId="{F8BD6C5A-1D78-4326-A3AA-FD0B81886635}" type="pres">
      <dgm:prSet presAssocID="{715DCCC4-B9A8-4828-BE5E-7875BBE7A1B5}" presName="ParentText" presStyleLbl="node1" presStyleIdx="0" presStyleCnt="3" custScaleX="86865" custScaleY="85338" custLinFactNeighborX="-20053" custLinFactNeighborY="5063">
        <dgm:presLayoutVars>
          <dgm:chMax val="1"/>
          <dgm:chPref val="1"/>
          <dgm:bulletEnabled val="1"/>
        </dgm:presLayoutVars>
      </dgm:prSet>
      <dgm:spPr/>
    </dgm:pt>
    <dgm:pt modelId="{A3B6617E-680B-4330-ADF7-E0CFD42F14FE}" type="pres">
      <dgm:prSet presAssocID="{715DCCC4-B9A8-4828-BE5E-7875BBE7A1B5}" presName="ChildText" presStyleLbl="revTx" presStyleIdx="0" presStyleCnt="3" custScaleX="388830" custLinFactX="21438" custLinFactNeighborX="100000" custLinFactNeighborY="2146">
        <dgm:presLayoutVars>
          <dgm:chMax val="0"/>
          <dgm:chPref val="0"/>
          <dgm:bulletEnabled val="1"/>
        </dgm:presLayoutVars>
      </dgm:prSet>
      <dgm:spPr/>
    </dgm:pt>
    <dgm:pt modelId="{41E1D194-C458-40D9-BCD3-E7E5D78A072D}" type="pres">
      <dgm:prSet presAssocID="{7304524A-BEB2-4561-A26A-FD11D1D9F4F9}" presName="sibTrans" presStyleCnt="0"/>
      <dgm:spPr/>
    </dgm:pt>
    <dgm:pt modelId="{74F94B38-623B-4112-BCB9-D93EB1EBCC1D}" type="pres">
      <dgm:prSet presAssocID="{A4B140B8-9A83-4780-A7A8-3CD4C9D3AE01}" presName="composite" presStyleCnt="0"/>
      <dgm:spPr/>
    </dgm:pt>
    <dgm:pt modelId="{40CA6044-648A-459C-9C7C-C844ECA82167}" type="pres">
      <dgm:prSet presAssocID="{A4B140B8-9A83-4780-A7A8-3CD4C9D3AE01}" presName="bentUpArrow1" presStyleLbl="alignImgPlace1" presStyleIdx="1" presStyleCnt="2" custScaleX="54813" custScaleY="45015" custLinFactNeighborX="-41447" custLinFactNeighborY="-17845">
        <dgm:style>
          <a:lnRef idx="2">
            <a:schemeClr val="accent2"/>
          </a:lnRef>
          <a:fillRef idx="1">
            <a:schemeClr val="lt1"/>
          </a:fillRef>
          <a:effectRef idx="0">
            <a:schemeClr val="accent2"/>
          </a:effectRef>
          <a:fontRef idx="minor">
            <a:schemeClr val="dk1"/>
          </a:fontRef>
        </dgm:style>
      </dgm:prSet>
      <dgm:spPr/>
    </dgm:pt>
    <dgm:pt modelId="{E03E0E16-E358-4B03-9FB2-80F1C9E69BC6}" type="pres">
      <dgm:prSet presAssocID="{A4B140B8-9A83-4780-A7A8-3CD4C9D3AE01}" presName="ParentText" presStyleLbl="node1" presStyleIdx="1" presStyleCnt="3" custScaleX="83712" custScaleY="82119" custLinFactNeighborX="-61356" custLinFactNeighborY="6667">
        <dgm:presLayoutVars>
          <dgm:chMax val="1"/>
          <dgm:chPref val="1"/>
          <dgm:bulletEnabled val="1"/>
        </dgm:presLayoutVars>
      </dgm:prSet>
      <dgm:spPr/>
    </dgm:pt>
    <dgm:pt modelId="{32AED9DF-89B0-4409-8E29-1C698374A963}" type="pres">
      <dgm:prSet presAssocID="{A4B140B8-9A83-4780-A7A8-3CD4C9D3AE01}" presName="ChildText" presStyleLbl="revTx" presStyleIdx="1" presStyleCnt="3" custScaleX="388597" custScaleY="100142" custLinFactNeighborX="55889" custLinFactNeighborY="7429">
        <dgm:presLayoutVars>
          <dgm:chMax val="0"/>
          <dgm:chPref val="0"/>
          <dgm:bulletEnabled val="1"/>
        </dgm:presLayoutVars>
      </dgm:prSet>
      <dgm:spPr/>
    </dgm:pt>
    <dgm:pt modelId="{6FBDC955-9902-444B-9B3F-785361D75D03}" type="pres">
      <dgm:prSet presAssocID="{4FF49C16-E7A7-42AD-8CBA-038E9DE14B72}" presName="sibTrans" presStyleCnt="0"/>
      <dgm:spPr/>
    </dgm:pt>
    <dgm:pt modelId="{E60D012F-6E2B-40A8-BBDE-BDB1EFC022B3}" type="pres">
      <dgm:prSet presAssocID="{259B0AE3-EEBD-4B20-B8E2-D3C6ACCD4903}" presName="composite" presStyleCnt="0"/>
      <dgm:spPr/>
    </dgm:pt>
    <dgm:pt modelId="{49FDC711-5F48-4250-B41C-13D7F9FFEC93}" type="pres">
      <dgm:prSet presAssocID="{259B0AE3-EEBD-4B20-B8E2-D3C6ACCD4903}" presName="ParentText" presStyleLbl="node1" presStyleIdx="2" presStyleCnt="3" custScaleX="89686" custScaleY="77079" custLinFactNeighborX="-85402" custLinFactNeighborY="8943">
        <dgm:presLayoutVars>
          <dgm:chMax val="1"/>
          <dgm:chPref val="1"/>
          <dgm:bulletEnabled val="1"/>
        </dgm:presLayoutVars>
      </dgm:prSet>
      <dgm:spPr/>
    </dgm:pt>
    <dgm:pt modelId="{B432463D-C8DD-4727-B638-B894FA5A037E}" type="pres">
      <dgm:prSet presAssocID="{259B0AE3-EEBD-4B20-B8E2-D3C6ACCD4903}" presName="FinalChildText" presStyleLbl="revTx" presStyleIdx="2" presStyleCnt="3" custScaleX="286072" custScaleY="49453" custLinFactNeighborX="-26051" custLinFactNeighborY="22027">
        <dgm:presLayoutVars>
          <dgm:chMax val="0"/>
          <dgm:chPref val="0"/>
          <dgm:bulletEnabled val="1"/>
        </dgm:presLayoutVars>
      </dgm:prSet>
      <dgm:spPr/>
    </dgm:pt>
  </dgm:ptLst>
  <dgm:cxnLst>
    <dgm:cxn modelId="{78C4A604-9E74-42C2-90E4-B359C3DD2272}" type="presOf" srcId="{8EE84304-046F-4841-9BC4-0309DEACF143}" destId="{B432463D-C8DD-4727-B638-B894FA5A037E}" srcOrd="0" destOrd="0" presId="urn:microsoft.com/office/officeart/2005/8/layout/StepDownProcess"/>
    <dgm:cxn modelId="{AE1F3207-5DCC-41D2-A8C5-591DF1203ECF}" srcId="{A4B140B8-9A83-4780-A7A8-3CD4C9D3AE01}" destId="{9C3748D1-CA19-4031-93A2-EECF350F0978}" srcOrd="1" destOrd="0" parTransId="{5C83F42A-EA91-43E0-A2B3-C5202C2C5825}" sibTransId="{A935C329-246D-4FC0-AFFF-B680AD10E68C}"/>
    <dgm:cxn modelId="{39F0562A-6834-43EA-8BB7-935728B0429B}" srcId="{715DCCC4-B9A8-4828-BE5E-7875BBE7A1B5}" destId="{C537644C-6762-4413-BAA7-21E0B32BFBA4}" srcOrd="0" destOrd="0" parTransId="{8D2B2784-AC7A-4F3E-9559-8C9B2F38A818}" sibTransId="{678FF150-5E05-4AB0-97D8-87AC919943D5}"/>
    <dgm:cxn modelId="{BFE3CB32-67C2-48B9-A12F-EDB9449285DE}" type="presOf" srcId="{66F5BADB-8D1A-4E44-84F3-5BB664ADDA3D}" destId="{1F5246AD-371D-432F-801A-FDACFBD58A27}" srcOrd="0" destOrd="0" presId="urn:microsoft.com/office/officeart/2005/8/layout/StepDownProcess"/>
    <dgm:cxn modelId="{A53FAC34-8D58-4D57-8D94-4C31159BB322}" srcId="{66F5BADB-8D1A-4E44-84F3-5BB664ADDA3D}" destId="{715DCCC4-B9A8-4828-BE5E-7875BBE7A1B5}" srcOrd="0" destOrd="0" parTransId="{6D7034C5-DF07-42CC-956F-1F62BBE4FD9E}" sibTransId="{7304524A-BEB2-4561-A26A-FD11D1D9F4F9}"/>
    <dgm:cxn modelId="{6AB38378-2D09-43B1-92AE-23FBE6A893C8}" srcId="{259B0AE3-EEBD-4B20-B8E2-D3C6ACCD4903}" destId="{8EE84304-046F-4841-9BC4-0309DEACF143}" srcOrd="0" destOrd="0" parTransId="{7BA1418C-453C-458F-B40E-BDC105C93E64}" sibTransId="{372661D5-C6AD-4C76-9D86-9DD61A68BA39}"/>
    <dgm:cxn modelId="{93C5587A-3D73-447D-BB78-1AB236EC0F61}" srcId="{66F5BADB-8D1A-4E44-84F3-5BB664ADDA3D}" destId="{259B0AE3-EEBD-4B20-B8E2-D3C6ACCD4903}" srcOrd="2" destOrd="0" parTransId="{1444B495-CF1E-45CA-9801-9461A447B65D}" sibTransId="{4480C83E-CD9E-4D18-A47F-0CD0F6D9B9A5}"/>
    <dgm:cxn modelId="{2185EA80-1AC8-48BB-9FD0-63321F25DA4F}" type="presOf" srcId="{A4B140B8-9A83-4780-A7A8-3CD4C9D3AE01}" destId="{E03E0E16-E358-4B03-9FB2-80F1C9E69BC6}" srcOrd="0" destOrd="0" presId="urn:microsoft.com/office/officeart/2005/8/layout/StepDownProcess"/>
    <dgm:cxn modelId="{A93F8694-5E9C-4302-98FD-FB00B7B9114F}" type="presOf" srcId="{AFA62E3A-426D-47F1-BA13-9C0B8AA2BECF}" destId="{32AED9DF-89B0-4409-8E29-1C698374A963}" srcOrd="0" destOrd="0" presId="urn:microsoft.com/office/officeart/2005/8/layout/StepDownProcess"/>
    <dgm:cxn modelId="{C91FA6A6-0BB2-400D-8377-58FA3CDB64A5}" type="presOf" srcId="{C537644C-6762-4413-BAA7-21E0B32BFBA4}" destId="{A3B6617E-680B-4330-ADF7-E0CFD42F14FE}" srcOrd="0" destOrd="0" presId="urn:microsoft.com/office/officeart/2005/8/layout/StepDownProcess"/>
    <dgm:cxn modelId="{12D382AC-F735-424C-9233-385D8C455820}" type="presOf" srcId="{259B0AE3-EEBD-4B20-B8E2-D3C6ACCD4903}" destId="{49FDC711-5F48-4250-B41C-13D7F9FFEC93}" srcOrd="0" destOrd="0" presId="urn:microsoft.com/office/officeart/2005/8/layout/StepDownProcess"/>
    <dgm:cxn modelId="{F556DBBC-AF91-445E-9F98-4FC27E73B571}" srcId="{A4B140B8-9A83-4780-A7A8-3CD4C9D3AE01}" destId="{AFA62E3A-426D-47F1-BA13-9C0B8AA2BECF}" srcOrd="0" destOrd="0" parTransId="{03F3D2D3-5964-4302-8054-8EB7D5D15DCD}" sibTransId="{A2281374-D832-4606-B2E8-1C3B6FD12725}"/>
    <dgm:cxn modelId="{029530C3-CC27-4B9F-A375-D961F5502DBB}" type="presOf" srcId="{715DCCC4-B9A8-4828-BE5E-7875BBE7A1B5}" destId="{F8BD6C5A-1D78-4326-A3AA-FD0B81886635}" srcOrd="0" destOrd="0" presId="urn:microsoft.com/office/officeart/2005/8/layout/StepDownProcess"/>
    <dgm:cxn modelId="{2F5197C9-EBE5-4AD7-949D-C84060662CDE}" srcId="{66F5BADB-8D1A-4E44-84F3-5BB664ADDA3D}" destId="{A4B140B8-9A83-4780-A7A8-3CD4C9D3AE01}" srcOrd="1" destOrd="0" parTransId="{178BE8A8-0ED4-4187-9406-4A22078A64A2}" sibTransId="{4FF49C16-E7A7-42AD-8CBA-038E9DE14B72}"/>
    <dgm:cxn modelId="{857106F1-C879-431C-8DC1-039008449023}" type="presOf" srcId="{9C3748D1-CA19-4031-93A2-EECF350F0978}" destId="{32AED9DF-89B0-4409-8E29-1C698374A963}" srcOrd="0" destOrd="1" presId="urn:microsoft.com/office/officeart/2005/8/layout/StepDownProcess"/>
    <dgm:cxn modelId="{F66F968F-49C4-48C4-94C1-A6B2952B197E}" type="presParOf" srcId="{1F5246AD-371D-432F-801A-FDACFBD58A27}" destId="{042074EE-33EE-46AB-B3D3-A524FD705D4D}" srcOrd="0" destOrd="0" presId="urn:microsoft.com/office/officeart/2005/8/layout/StepDownProcess"/>
    <dgm:cxn modelId="{B8785FE5-ED0A-4B88-A35D-A2250783AD61}" type="presParOf" srcId="{042074EE-33EE-46AB-B3D3-A524FD705D4D}" destId="{A54A86FC-92B9-4724-9FFD-4D4C1AD0B355}" srcOrd="0" destOrd="0" presId="urn:microsoft.com/office/officeart/2005/8/layout/StepDownProcess"/>
    <dgm:cxn modelId="{6AB72835-B419-436E-833F-4C658B2D2342}" type="presParOf" srcId="{042074EE-33EE-46AB-B3D3-A524FD705D4D}" destId="{F8BD6C5A-1D78-4326-A3AA-FD0B81886635}" srcOrd="1" destOrd="0" presId="urn:microsoft.com/office/officeart/2005/8/layout/StepDownProcess"/>
    <dgm:cxn modelId="{888F0995-F20D-4210-903B-476FE192C414}" type="presParOf" srcId="{042074EE-33EE-46AB-B3D3-A524FD705D4D}" destId="{A3B6617E-680B-4330-ADF7-E0CFD42F14FE}" srcOrd="2" destOrd="0" presId="urn:microsoft.com/office/officeart/2005/8/layout/StepDownProcess"/>
    <dgm:cxn modelId="{BB9E45E4-7632-4222-A6E5-4E886D019FD6}" type="presParOf" srcId="{1F5246AD-371D-432F-801A-FDACFBD58A27}" destId="{41E1D194-C458-40D9-BCD3-E7E5D78A072D}" srcOrd="1" destOrd="0" presId="urn:microsoft.com/office/officeart/2005/8/layout/StepDownProcess"/>
    <dgm:cxn modelId="{5FB395F6-BF86-4A18-8D79-B8239AEEB561}" type="presParOf" srcId="{1F5246AD-371D-432F-801A-FDACFBD58A27}" destId="{74F94B38-623B-4112-BCB9-D93EB1EBCC1D}" srcOrd="2" destOrd="0" presId="urn:microsoft.com/office/officeart/2005/8/layout/StepDownProcess"/>
    <dgm:cxn modelId="{B3ADAA3B-9C21-4B6A-8D2D-6DF193CEF1E6}" type="presParOf" srcId="{74F94B38-623B-4112-BCB9-D93EB1EBCC1D}" destId="{40CA6044-648A-459C-9C7C-C844ECA82167}" srcOrd="0" destOrd="0" presId="urn:microsoft.com/office/officeart/2005/8/layout/StepDownProcess"/>
    <dgm:cxn modelId="{6C69DF57-FE7B-41ED-8E77-1D1D2B6DE61D}" type="presParOf" srcId="{74F94B38-623B-4112-BCB9-D93EB1EBCC1D}" destId="{E03E0E16-E358-4B03-9FB2-80F1C9E69BC6}" srcOrd="1" destOrd="0" presId="urn:microsoft.com/office/officeart/2005/8/layout/StepDownProcess"/>
    <dgm:cxn modelId="{F7C12312-04E4-4599-A7E5-14D55198BC43}" type="presParOf" srcId="{74F94B38-623B-4112-BCB9-D93EB1EBCC1D}" destId="{32AED9DF-89B0-4409-8E29-1C698374A963}" srcOrd="2" destOrd="0" presId="urn:microsoft.com/office/officeart/2005/8/layout/StepDownProcess"/>
    <dgm:cxn modelId="{6A5037E4-02EC-432C-8C8F-4EDF21E98A8C}" type="presParOf" srcId="{1F5246AD-371D-432F-801A-FDACFBD58A27}" destId="{6FBDC955-9902-444B-9B3F-785361D75D03}" srcOrd="3" destOrd="0" presId="urn:microsoft.com/office/officeart/2005/8/layout/StepDownProcess"/>
    <dgm:cxn modelId="{008DD099-8755-4EF5-A321-FAB64245B681}" type="presParOf" srcId="{1F5246AD-371D-432F-801A-FDACFBD58A27}" destId="{E60D012F-6E2B-40A8-BBDE-BDB1EFC022B3}" srcOrd="4" destOrd="0" presId="urn:microsoft.com/office/officeart/2005/8/layout/StepDownProcess"/>
    <dgm:cxn modelId="{192089ED-DF93-49CA-B8F0-8E58410A80ED}" type="presParOf" srcId="{E60D012F-6E2B-40A8-BBDE-BDB1EFC022B3}" destId="{49FDC711-5F48-4250-B41C-13D7F9FFEC93}" srcOrd="0" destOrd="0" presId="urn:microsoft.com/office/officeart/2005/8/layout/StepDownProcess"/>
    <dgm:cxn modelId="{2BE1F985-F563-45AA-A35B-805A31979AFF}" type="presParOf" srcId="{E60D012F-6E2B-40A8-BBDE-BDB1EFC022B3}" destId="{B432463D-C8DD-4727-B638-B894FA5A037E}" srcOrd="1"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5AC03D-54D9-4F4C-A58C-453B3994DD52}">
      <dsp:nvSpPr>
        <dsp:cNvPr id="0" name=""/>
        <dsp:cNvSpPr/>
      </dsp:nvSpPr>
      <dsp:spPr>
        <a:xfrm>
          <a:off x="0" y="166451"/>
          <a:ext cx="10775731" cy="42525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6316" tIns="208280" rIns="836316" bIns="71120" numCol="1" spcCol="1270" anchor="t" anchorCtr="0">
          <a:noAutofit/>
        </a:bodyPr>
        <a:lstStyle/>
        <a:p>
          <a:pPr marL="57150" lvl="1" indent="-57150" algn="l" defTabSz="444500">
            <a:lnSpc>
              <a:spcPct val="90000"/>
            </a:lnSpc>
            <a:spcBef>
              <a:spcPct val="0"/>
            </a:spcBef>
            <a:spcAft>
              <a:spcPct val="15000"/>
            </a:spcAft>
            <a:buChar char="•"/>
          </a:pPr>
          <a:r>
            <a:rPr lang="en-US" sz="1000" b="1" u="none" kern="1200"/>
            <a:t> </a:t>
          </a:r>
          <a:r>
            <a:rPr lang="en-US" sz="1000" b="1" u="sng" kern="1200"/>
            <a:t>Written documented history </a:t>
          </a:r>
          <a:r>
            <a:rPr lang="en-US" sz="1000" kern="1200"/>
            <a:t>of a previous positive TST written in millimeters or an IGRA</a:t>
          </a:r>
        </a:p>
      </dsp:txBody>
      <dsp:txXfrm>
        <a:off x="0" y="166451"/>
        <a:ext cx="10775731" cy="425250"/>
      </dsp:txXfrm>
    </dsp:sp>
    <dsp:sp modelId="{DC9D7766-BDB1-40D8-B52A-F6E70081548D}">
      <dsp:nvSpPr>
        <dsp:cNvPr id="0" name=""/>
        <dsp:cNvSpPr/>
      </dsp:nvSpPr>
      <dsp:spPr>
        <a:xfrm>
          <a:off x="484176" y="40973"/>
          <a:ext cx="10291554" cy="2952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108" tIns="0" rIns="285108" bIns="0" numCol="1" spcCol="1270" anchor="ctr" anchorCtr="0">
          <a:noAutofit/>
        </a:bodyPr>
        <a:lstStyle/>
        <a:p>
          <a:pPr marL="0" lvl="0" indent="0" algn="l" defTabSz="488950">
            <a:lnSpc>
              <a:spcPct val="90000"/>
            </a:lnSpc>
            <a:spcBef>
              <a:spcPct val="0"/>
            </a:spcBef>
            <a:spcAft>
              <a:spcPct val="35000"/>
            </a:spcAft>
            <a:buNone/>
          </a:pPr>
          <a:r>
            <a:rPr lang="en-US" sz="1100" b="1" kern="1200"/>
            <a:t>Prior Positive</a:t>
          </a:r>
        </a:p>
      </dsp:txBody>
      <dsp:txXfrm>
        <a:off x="498586" y="55383"/>
        <a:ext cx="10262734" cy="266380"/>
      </dsp:txXfrm>
    </dsp:sp>
    <dsp:sp modelId="{E70F89C2-1AE2-4D13-8DCE-7B597A58D171}">
      <dsp:nvSpPr>
        <dsp:cNvPr id="0" name=""/>
        <dsp:cNvSpPr/>
      </dsp:nvSpPr>
      <dsp:spPr>
        <a:xfrm>
          <a:off x="0" y="793301"/>
          <a:ext cx="10775731" cy="567000"/>
        </a:xfrm>
        <a:prstGeom prst="rect">
          <a:avLst/>
        </a:prstGeom>
        <a:solidFill>
          <a:schemeClr val="lt1">
            <a:alpha val="90000"/>
            <a:hueOff val="0"/>
            <a:satOff val="0"/>
            <a:lumOff val="0"/>
            <a:alphaOff val="0"/>
          </a:schemeClr>
        </a:solidFill>
        <a:ln w="12700" cap="flat" cmpd="sng" algn="ctr">
          <a:solidFill>
            <a:schemeClr val="accent2">
              <a:hueOff val="-291073"/>
              <a:satOff val="-16786"/>
              <a:lumOff val="172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6316" tIns="208280" rIns="836316" bIns="71120" numCol="1" spcCol="1270" anchor="t" anchorCtr="0">
          <a:noAutofit/>
        </a:bodyPr>
        <a:lstStyle/>
        <a:p>
          <a:pPr marL="57150" lvl="1" indent="-57150" algn="l" defTabSz="444500" rtl="0">
            <a:lnSpc>
              <a:spcPct val="90000"/>
            </a:lnSpc>
            <a:spcBef>
              <a:spcPct val="0"/>
            </a:spcBef>
            <a:spcAft>
              <a:spcPct val="15000"/>
            </a:spcAft>
            <a:buChar char="•"/>
          </a:pPr>
          <a:r>
            <a:rPr lang="en-US" sz="1000" kern="1200"/>
            <a:t>Determined by a positive result from an FDA-approved </a:t>
          </a:r>
          <a:r>
            <a:rPr lang="en-US" sz="1000" kern="1200">
              <a:latin typeface="Calibri Light" panose="020F0302020204030204"/>
            </a:rPr>
            <a:t>Interferon Gamma</a:t>
          </a:r>
          <a:r>
            <a:rPr lang="en-US" sz="1000" kern="1200"/>
            <a:t> Release Assay (IGRA) test such as T-Spot TB or QuantiFERON - TB GOLD In-Tube Test or a tuberculin skin test, and a normal chest radiograph with no presenting symptoms of TB disease. A clinician’s diagnosis must always be obtained to determine TB infection.</a:t>
          </a:r>
        </a:p>
      </dsp:txBody>
      <dsp:txXfrm>
        <a:off x="0" y="793301"/>
        <a:ext cx="10775731" cy="567000"/>
      </dsp:txXfrm>
    </dsp:sp>
    <dsp:sp modelId="{7A54BBF9-5F61-4E3C-B45F-D591328F8C0F}">
      <dsp:nvSpPr>
        <dsp:cNvPr id="0" name=""/>
        <dsp:cNvSpPr/>
      </dsp:nvSpPr>
      <dsp:spPr>
        <a:xfrm>
          <a:off x="513004" y="645701"/>
          <a:ext cx="10260085" cy="295200"/>
        </a:xfrm>
        <a:prstGeom prst="round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108" tIns="0" rIns="285108" bIns="0" numCol="1" spcCol="1270" anchor="ctr" anchorCtr="0">
          <a:noAutofit/>
        </a:bodyPr>
        <a:lstStyle/>
        <a:p>
          <a:pPr marL="0" lvl="0" indent="0" algn="l" defTabSz="466725">
            <a:lnSpc>
              <a:spcPct val="90000"/>
            </a:lnSpc>
            <a:spcBef>
              <a:spcPct val="0"/>
            </a:spcBef>
            <a:spcAft>
              <a:spcPct val="35000"/>
            </a:spcAft>
            <a:buNone/>
          </a:pPr>
          <a:r>
            <a:rPr lang="en-US" sz="1050" b="1" kern="1200"/>
            <a:t>TB Infection</a:t>
          </a:r>
        </a:p>
      </dsp:txBody>
      <dsp:txXfrm>
        <a:off x="527414" y="660111"/>
        <a:ext cx="10231265" cy="266380"/>
      </dsp:txXfrm>
    </dsp:sp>
    <dsp:sp modelId="{1F935F6D-48F6-4C83-A080-BEBB7FDFE8E8}">
      <dsp:nvSpPr>
        <dsp:cNvPr id="0" name=""/>
        <dsp:cNvSpPr/>
      </dsp:nvSpPr>
      <dsp:spPr>
        <a:xfrm>
          <a:off x="0" y="1561901"/>
          <a:ext cx="10775731" cy="567000"/>
        </a:xfrm>
        <a:prstGeom prst="rect">
          <a:avLst/>
        </a:prstGeom>
        <a:solidFill>
          <a:schemeClr val="lt1">
            <a:alpha val="90000"/>
            <a:hueOff val="0"/>
            <a:satOff val="0"/>
            <a:lumOff val="0"/>
            <a:alphaOff val="0"/>
          </a:schemeClr>
        </a:solidFill>
        <a:ln w="12700" cap="flat" cmpd="sng" algn="ctr">
          <a:solidFill>
            <a:schemeClr val="accent2">
              <a:hueOff val="-582145"/>
              <a:satOff val="-33571"/>
              <a:lumOff val="345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6316" tIns="208280" rIns="836316" bIns="71120" numCol="1" spcCol="1270" anchor="t" anchorCtr="0">
          <a:noAutofit/>
        </a:bodyPr>
        <a:lstStyle/>
        <a:p>
          <a:pPr marL="57150" lvl="1" indent="-57150" algn="l" defTabSz="444500" rtl="0">
            <a:lnSpc>
              <a:spcPct val="90000"/>
            </a:lnSpc>
            <a:spcBef>
              <a:spcPct val="0"/>
            </a:spcBef>
            <a:spcAft>
              <a:spcPct val="15000"/>
            </a:spcAft>
            <a:buChar char="•"/>
          </a:pPr>
          <a:r>
            <a:rPr lang="en-US" sz="1000" kern="1200"/>
            <a:t>Active TB disease is diagnosed by medical history, physical evaluation, chest </a:t>
          </a:r>
          <a:r>
            <a:rPr lang="en-US" sz="1000" kern="1200">
              <a:latin typeface="Calibri Light" panose="020F0302020204030204"/>
            </a:rPr>
            <a:t>x-ray</a:t>
          </a:r>
          <a:r>
            <a:rPr lang="en-US" sz="1000" kern="1200"/>
            <a:t>, and other laboratory tests (i.e., isolation of M. tuberculosis complex from a clinical specimen).</a:t>
          </a:r>
          <a:r>
            <a:rPr lang="en-US" sz="1000" kern="1200">
              <a:latin typeface="Calibri Light" panose="020F0302020204030204"/>
            </a:rPr>
            <a:t> </a:t>
          </a:r>
          <a:endParaRPr lang="en-US" sz="1000" kern="1200"/>
        </a:p>
      </dsp:txBody>
      <dsp:txXfrm>
        <a:off x="0" y="1561901"/>
        <a:ext cx="10775731" cy="567000"/>
      </dsp:txXfrm>
    </dsp:sp>
    <dsp:sp modelId="{C0BAC4D7-F008-4C31-A51B-71A8E5AA70ED}">
      <dsp:nvSpPr>
        <dsp:cNvPr id="0" name=""/>
        <dsp:cNvSpPr/>
      </dsp:nvSpPr>
      <dsp:spPr>
        <a:xfrm>
          <a:off x="509374" y="1411331"/>
          <a:ext cx="10266356" cy="295200"/>
        </a:xfrm>
        <a:prstGeom prst="round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108" tIns="0" rIns="285108" bIns="0" numCol="1" spcCol="1270" anchor="ctr" anchorCtr="0">
          <a:noAutofit/>
        </a:bodyPr>
        <a:lstStyle/>
        <a:p>
          <a:pPr marL="0" lvl="0" indent="0" algn="l" defTabSz="466725" rtl="0">
            <a:lnSpc>
              <a:spcPct val="90000"/>
            </a:lnSpc>
            <a:spcBef>
              <a:spcPct val="0"/>
            </a:spcBef>
            <a:spcAft>
              <a:spcPct val="35000"/>
            </a:spcAft>
            <a:buNone/>
          </a:pPr>
          <a:r>
            <a:rPr lang="en-US" sz="1050" b="1" kern="1200">
              <a:latin typeface="Calibri Light" panose="020F0302020204030204"/>
            </a:rPr>
            <a:t>TB Disease </a:t>
          </a:r>
          <a:endParaRPr lang="en-US" sz="1050" b="1" kern="1200"/>
        </a:p>
      </dsp:txBody>
      <dsp:txXfrm>
        <a:off x="523784" y="1425741"/>
        <a:ext cx="10237536" cy="266380"/>
      </dsp:txXfrm>
    </dsp:sp>
    <dsp:sp modelId="{08055792-6F59-41CF-9DDD-FB5F96B7BFD6}">
      <dsp:nvSpPr>
        <dsp:cNvPr id="0" name=""/>
        <dsp:cNvSpPr/>
      </dsp:nvSpPr>
      <dsp:spPr>
        <a:xfrm>
          <a:off x="0" y="2330501"/>
          <a:ext cx="10775731" cy="433125"/>
        </a:xfrm>
        <a:prstGeom prst="rect">
          <a:avLst/>
        </a:prstGeom>
        <a:solidFill>
          <a:schemeClr val="lt1">
            <a:alpha val="90000"/>
            <a:hueOff val="0"/>
            <a:satOff val="0"/>
            <a:lumOff val="0"/>
            <a:alphaOff val="0"/>
          </a:schemeClr>
        </a:solidFill>
        <a:ln w="12700" cap="flat" cmpd="sng" algn="ctr">
          <a:solidFill>
            <a:schemeClr val="accent2">
              <a:hueOff val="-873218"/>
              <a:satOff val="-50357"/>
              <a:lumOff val="517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6316" tIns="208280" rIns="836316" bIns="78232" numCol="1" spcCol="1270" anchor="t" anchorCtr="0">
          <a:noAutofit/>
        </a:bodyPr>
        <a:lstStyle/>
        <a:p>
          <a:pPr marL="57150" lvl="1" indent="-57150" algn="l" defTabSz="466725">
            <a:lnSpc>
              <a:spcPct val="90000"/>
            </a:lnSpc>
            <a:spcBef>
              <a:spcPct val="0"/>
            </a:spcBef>
            <a:spcAft>
              <a:spcPct val="15000"/>
            </a:spcAft>
            <a:buChar char="•"/>
          </a:pPr>
          <a:r>
            <a:rPr lang="en-US" sz="1050" kern="1200"/>
            <a:t> </a:t>
          </a:r>
        </a:p>
      </dsp:txBody>
      <dsp:txXfrm>
        <a:off x="0" y="2330501"/>
        <a:ext cx="10775731" cy="433125"/>
      </dsp:txXfrm>
    </dsp:sp>
    <dsp:sp modelId="{7D4AC525-5F55-4F35-997E-9A855F802413}">
      <dsp:nvSpPr>
        <dsp:cNvPr id="0" name=""/>
        <dsp:cNvSpPr/>
      </dsp:nvSpPr>
      <dsp:spPr>
        <a:xfrm>
          <a:off x="515645" y="2103622"/>
          <a:ext cx="10260085" cy="295200"/>
        </a:xfrm>
        <a:prstGeom prst="round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108" tIns="0" rIns="285108" bIns="0" numCol="1" spcCol="1270" anchor="ctr" anchorCtr="0">
          <a:noAutofit/>
        </a:bodyPr>
        <a:lstStyle/>
        <a:p>
          <a:pPr marL="0" lvl="0" indent="0" algn="l" defTabSz="466725">
            <a:lnSpc>
              <a:spcPct val="90000"/>
            </a:lnSpc>
            <a:spcBef>
              <a:spcPct val="0"/>
            </a:spcBef>
            <a:spcAft>
              <a:spcPct val="35000"/>
            </a:spcAft>
            <a:buNone/>
          </a:pPr>
          <a:r>
            <a:rPr lang="en-US" sz="1050" b="1" kern="1200"/>
            <a:t>Suspected with TB Disease</a:t>
          </a:r>
        </a:p>
      </dsp:txBody>
      <dsp:txXfrm>
        <a:off x="530055" y="2118032"/>
        <a:ext cx="10231265" cy="266380"/>
      </dsp:txXfrm>
    </dsp:sp>
    <dsp:sp modelId="{1E672832-B34E-4937-9213-C9BDA2732E90}">
      <dsp:nvSpPr>
        <dsp:cNvPr id="0" name=""/>
        <dsp:cNvSpPr/>
      </dsp:nvSpPr>
      <dsp:spPr>
        <a:xfrm>
          <a:off x="0" y="2965226"/>
          <a:ext cx="10775731" cy="1575000"/>
        </a:xfrm>
        <a:prstGeom prst="rect">
          <a:avLst/>
        </a:prstGeom>
        <a:solidFill>
          <a:schemeClr val="lt1">
            <a:alpha val="90000"/>
            <a:hueOff val="0"/>
            <a:satOff val="0"/>
            <a:lumOff val="0"/>
            <a:alphaOff val="0"/>
          </a:schemeClr>
        </a:solidFill>
        <a:ln w="12700" cap="flat" cmpd="sng" algn="ctr">
          <a:solidFill>
            <a:schemeClr val="accent2">
              <a:hueOff val="-1164290"/>
              <a:satOff val="-67142"/>
              <a:lumOff val="690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6316" tIns="208280" rIns="836316" bIns="71120" numCol="1" spcCol="1270" anchor="t" anchorCtr="0">
          <a:noAutofit/>
        </a:bodyPr>
        <a:lstStyle/>
        <a:p>
          <a:pPr marL="57150" lvl="1" indent="-57150" algn="l" defTabSz="444500" rtl="0">
            <a:lnSpc>
              <a:spcPct val="90000"/>
            </a:lnSpc>
            <a:spcBef>
              <a:spcPct val="0"/>
            </a:spcBef>
            <a:spcAft>
              <a:spcPct val="15000"/>
            </a:spcAft>
            <a:buChar char="•"/>
          </a:pPr>
          <a:r>
            <a:rPr lang="en-US" sz="1000" kern="1200">
              <a:latin typeface="Calibri Light" panose="020F0302020204030204"/>
            </a:rPr>
            <a:t> </a:t>
          </a:r>
          <a:r>
            <a:rPr lang="en-US" sz="1000" kern="1200"/>
            <a:t>An induration of 10 or more millimeters; or</a:t>
          </a:r>
        </a:p>
        <a:p>
          <a:pPr marL="57150" lvl="1" indent="-57150" algn="l" defTabSz="444500" rtl="0">
            <a:lnSpc>
              <a:spcPct val="90000"/>
            </a:lnSpc>
            <a:spcBef>
              <a:spcPct val="0"/>
            </a:spcBef>
            <a:spcAft>
              <a:spcPct val="15000"/>
            </a:spcAft>
            <a:buChar char="•"/>
          </a:pPr>
          <a:r>
            <a:rPr lang="en-US" sz="1000" kern="1200">
              <a:latin typeface="Calibri Light" panose="020F0302020204030204"/>
            </a:rPr>
            <a:t> </a:t>
          </a:r>
          <a:r>
            <a:rPr lang="en-US" sz="1000" kern="1200"/>
            <a:t>An induration of 5 or more </a:t>
          </a:r>
          <a:r>
            <a:rPr lang="en-US" sz="1000" kern="1200">
              <a:latin typeface="Calibri Light" panose="020F0302020204030204"/>
            </a:rPr>
            <a:t>millimeters</a:t>
          </a:r>
          <a:r>
            <a:rPr lang="en-US" sz="1000" kern="1200"/>
            <a:t> for:</a:t>
          </a:r>
        </a:p>
        <a:p>
          <a:pPr marL="114300" lvl="2" indent="-57150" algn="l" defTabSz="444500">
            <a:lnSpc>
              <a:spcPct val="90000"/>
            </a:lnSpc>
            <a:spcBef>
              <a:spcPct val="0"/>
            </a:spcBef>
            <a:spcAft>
              <a:spcPct val="15000"/>
            </a:spcAft>
            <a:buFont typeface="Courier New" panose="02070309020205020404" pitchFamily="49" charset="0"/>
            <a:buChar char="o"/>
          </a:pPr>
          <a:r>
            <a:rPr lang="en-US" sz="1000" kern="1200"/>
            <a:t> People who are infected with human immunodeficiency virus (HIV); or</a:t>
          </a:r>
        </a:p>
        <a:p>
          <a:pPr marL="114300" lvl="2" indent="-57150" algn="l" defTabSz="444500">
            <a:lnSpc>
              <a:spcPct val="90000"/>
            </a:lnSpc>
            <a:spcBef>
              <a:spcPct val="0"/>
            </a:spcBef>
            <a:spcAft>
              <a:spcPct val="15000"/>
            </a:spcAft>
            <a:buFont typeface="Courier New" panose="02070309020205020404" pitchFamily="49" charset="0"/>
            <a:buChar char="o"/>
          </a:pPr>
          <a:r>
            <a:rPr lang="en-US" sz="1000" kern="1200"/>
            <a:t> Recent contacts to TB Cases; or</a:t>
          </a:r>
        </a:p>
        <a:p>
          <a:pPr marL="114300" lvl="2" indent="-57150" algn="l" defTabSz="444500">
            <a:lnSpc>
              <a:spcPct val="90000"/>
            </a:lnSpc>
            <a:spcBef>
              <a:spcPct val="0"/>
            </a:spcBef>
            <a:spcAft>
              <a:spcPct val="15000"/>
            </a:spcAft>
            <a:buFont typeface="Courier New" panose="02070309020205020404" pitchFamily="49" charset="0"/>
            <a:buChar char="o"/>
          </a:pPr>
          <a:r>
            <a:rPr lang="en-US" sz="1000" kern="1200"/>
            <a:t> People with chest x-ray findings suggestive of previous TB disease; or</a:t>
          </a:r>
        </a:p>
        <a:p>
          <a:pPr marL="114300" lvl="2" indent="-57150" algn="l" defTabSz="444500">
            <a:lnSpc>
              <a:spcPct val="90000"/>
            </a:lnSpc>
            <a:spcBef>
              <a:spcPct val="0"/>
            </a:spcBef>
            <a:spcAft>
              <a:spcPct val="15000"/>
            </a:spcAft>
            <a:buFont typeface="Courier New" panose="02070309020205020404" pitchFamily="49" charset="0"/>
            <a:buChar char="o"/>
          </a:pPr>
          <a:r>
            <a:rPr lang="en-US" sz="1000" kern="1200"/>
            <a:t> People with organ transplants; or</a:t>
          </a:r>
        </a:p>
        <a:p>
          <a:pPr marL="114300" lvl="2" indent="-57150" algn="l" defTabSz="444500">
            <a:lnSpc>
              <a:spcPct val="90000"/>
            </a:lnSpc>
            <a:spcBef>
              <a:spcPct val="0"/>
            </a:spcBef>
            <a:spcAft>
              <a:spcPct val="15000"/>
            </a:spcAft>
            <a:buFont typeface="Courier New" panose="02070309020205020404" pitchFamily="49" charset="0"/>
            <a:buChar char="o"/>
          </a:pPr>
          <a:r>
            <a:rPr lang="en-US" sz="1000" kern="1200"/>
            <a:t> Other immunocompromised persons receiving the equivalent of 15 mg/d or greater of</a:t>
          </a:r>
        </a:p>
        <a:p>
          <a:pPr marL="57150" lvl="1" indent="-57150" algn="l" defTabSz="444500" rtl="0">
            <a:lnSpc>
              <a:spcPct val="90000"/>
            </a:lnSpc>
            <a:spcBef>
              <a:spcPct val="0"/>
            </a:spcBef>
            <a:spcAft>
              <a:spcPct val="15000"/>
            </a:spcAft>
            <a:buFont typeface="Courier New" panose="02070309020205020404" pitchFamily="49" charset="0"/>
            <a:buNone/>
          </a:pPr>
          <a:r>
            <a:rPr lang="en-US" sz="1000" kern="1200">
              <a:latin typeface="Calibri Light" panose="020F0302020204030204"/>
            </a:rPr>
            <a:t>   </a:t>
          </a:r>
          <a:r>
            <a:rPr lang="en-US" sz="1000" kern="1200"/>
            <a:t> prednisone for one month or more</a:t>
          </a:r>
        </a:p>
      </dsp:txBody>
      <dsp:txXfrm>
        <a:off x="0" y="2965226"/>
        <a:ext cx="10775731" cy="1575000"/>
      </dsp:txXfrm>
    </dsp:sp>
    <dsp:sp modelId="{8BCF63D3-F632-458A-8C28-95714A725B69}">
      <dsp:nvSpPr>
        <dsp:cNvPr id="0" name=""/>
        <dsp:cNvSpPr/>
      </dsp:nvSpPr>
      <dsp:spPr>
        <a:xfrm>
          <a:off x="515645" y="2786096"/>
          <a:ext cx="10260085" cy="295200"/>
        </a:xfrm>
        <a:prstGeom prst="round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108" tIns="0" rIns="285108" bIns="0" numCol="1" spcCol="1270" anchor="ctr" anchorCtr="0">
          <a:noAutofit/>
        </a:bodyPr>
        <a:lstStyle/>
        <a:p>
          <a:pPr marL="0" lvl="0" indent="0" algn="l" defTabSz="444500">
            <a:lnSpc>
              <a:spcPct val="90000"/>
            </a:lnSpc>
            <a:spcBef>
              <a:spcPct val="0"/>
            </a:spcBef>
            <a:spcAft>
              <a:spcPct val="35000"/>
            </a:spcAft>
            <a:buNone/>
          </a:pPr>
          <a:r>
            <a:rPr lang="en-US" sz="1000" b="1" kern="1200"/>
            <a:t>Positive Reactor </a:t>
          </a:r>
        </a:p>
      </dsp:txBody>
      <dsp:txXfrm>
        <a:off x="530055" y="2800506"/>
        <a:ext cx="10231265" cy="266380"/>
      </dsp:txXfrm>
    </dsp:sp>
    <dsp:sp modelId="{052C0BC4-4E2A-4C77-B0D5-B24943AE069D}">
      <dsp:nvSpPr>
        <dsp:cNvPr id="0" name=""/>
        <dsp:cNvSpPr/>
      </dsp:nvSpPr>
      <dsp:spPr>
        <a:xfrm>
          <a:off x="0" y="4741826"/>
          <a:ext cx="10775731" cy="425250"/>
        </a:xfrm>
        <a:prstGeom prst="rect">
          <a:avLst/>
        </a:prstGeom>
        <a:solidFill>
          <a:schemeClr val="lt1">
            <a:alpha val="90000"/>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6316" tIns="208280" rIns="836316" bIns="71120" numCol="1" spcCol="1270" anchor="t" anchorCtr="0">
          <a:noAutofit/>
        </a:bodyPr>
        <a:lstStyle/>
        <a:p>
          <a:pPr marL="57150" lvl="1" indent="-57150" algn="l" defTabSz="444500">
            <a:lnSpc>
              <a:spcPct val="90000"/>
            </a:lnSpc>
            <a:spcBef>
              <a:spcPct val="0"/>
            </a:spcBef>
            <a:spcAft>
              <a:spcPct val="15000"/>
            </a:spcAft>
            <a:buFont typeface="Courier New" panose="02070309020205020404" pitchFamily="49" charset="0"/>
            <a:buNone/>
          </a:pPr>
          <a:r>
            <a:rPr lang="en-US" sz="1000" kern="1200"/>
            <a:t>A change from a documented negative TST or IGRA to a positive TST or IGRA during the time of residence in the facility</a:t>
          </a:r>
        </a:p>
      </dsp:txBody>
      <dsp:txXfrm>
        <a:off x="0" y="4741826"/>
        <a:ext cx="10775731" cy="425250"/>
      </dsp:txXfrm>
    </dsp:sp>
    <dsp:sp modelId="{D0A32EBE-E128-4734-A428-00E7640832B6}">
      <dsp:nvSpPr>
        <dsp:cNvPr id="0" name=""/>
        <dsp:cNvSpPr/>
      </dsp:nvSpPr>
      <dsp:spPr>
        <a:xfrm>
          <a:off x="538786" y="4594226"/>
          <a:ext cx="7543011" cy="29520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108" tIns="0" rIns="285108" bIns="0" numCol="1" spcCol="1270" anchor="ctr" anchorCtr="0">
          <a:noAutofit/>
        </a:bodyPr>
        <a:lstStyle/>
        <a:p>
          <a:pPr marL="0" lvl="0" indent="0" algn="l" defTabSz="444500">
            <a:lnSpc>
              <a:spcPct val="90000"/>
            </a:lnSpc>
            <a:spcBef>
              <a:spcPct val="0"/>
            </a:spcBef>
            <a:spcAft>
              <a:spcPct val="35000"/>
            </a:spcAft>
            <a:buFont typeface="Courier New" panose="02070309020205020404" pitchFamily="49" charset="0"/>
            <a:buNone/>
          </a:pPr>
          <a:r>
            <a:rPr lang="en-US" sz="1000" b="1" kern="1200"/>
            <a:t>Conversion for a Chapter 89-Designated Facility</a:t>
          </a:r>
        </a:p>
      </dsp:txBody>
      <dsp:txXfrm>
        <a:off x="553196" y="4608636"/>
        <a:ext cx="7514191" cy="2663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4A86FC-92B9-4724-9FFD-4D4C1AD0B355}">
      <dsp:nvSpPr>
        <dsp:cNvPr id="0" name=""/>
        <dsp:cNvSpPr/>
      </dsp:nvSpPr>
      <dsp:spPr>
        <a:xfrm rot="5400000">
          <a:off x="752806" y="1828271"/>
          <a:ext cx="689456" cy="819847"/>
        </a:xfrm>
        <a:prstGeom prst="bentUpArrow">
          <a:avLst>
            <a:gd name="adj1" fmla="val 32840"/>
            <a:gd name="adj2" fmla="val 25000"/>
            <a:gd name="adj3" fmla="val 35780"/>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sp>
    <dsp:sp modelId="{F8BD6C5A-1D78-4326-A3AA-FD0B81886635}">
      <dsp:nvSpPr>
        <dsp:cNvPr id="0" name=""/>
        <dsp:cNvSpPr/>
      </dsp:nvSpPr>
      <dsp:spPr>
        <a:xfrm>
          <a:off x="0" y="439583"/>
          <a:ext cx="1903250" cy="1308794"/>
        </a:xfrm>
        <a:prstGeom prst="roundRect">
          <a:avLst>
            <a:gd name="adj" fmla="val 16670"/>
          </a:avLst>
        </a:prstGeom>
        <a:solidFill>
          <a:schemeClr val="accent1"/>
        </a:solidFill>
        <a:ln w="12700" cap="flat" cmpd="sng" algn="ctr">
          <a:solidFill>
            <a:schemeClr val="accent1">
              <a:shade val="50000"/>
            </a:schemeClr>
          </a:solidFill>
          <a:prstDash val="solid"/>
          <a:miter lim="800000"/>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Chapter 89-Designated Facility</a:t>
          </a:r>
        </a:p>
      </dsp:txBody>
      <dsp:txXfrm>
        <a:off x="63902" y="503485"/>
        <a:ext cx="1775446" cy="1180990"/>
      </dsp:txXfrm>
    </dsp:sp>
    <dsp:sp modelId="{A3B6617E-680B-4330-ADF7-E0CFD42F14FE}">
      <dsp:nvSpPr>
        <dsp:cNvPr id="0" name=""/>
        <dsp:cNvSpPr/>
      </dsp:nvSpPr>
      <dsp:spPr>
        <a:xfrm>
          <a:off x="1937207" y="422372"/>
          <a:ext cx="6196225" cy="12395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l" defTabSz="711200" rtl="0">
            <a:lnSpc>
              <a:spcPct val="90000"/>
            </a:lnSpc>
            <a:spcBef>
              <a:spcPct val="0"/>
            </a:spcBef>
            <a:spcAft>
              <a:spcPct val="15000"/>
            </a:spcAft>
            <a:buFont typeface="Arial" panose="020B0604020202020204" pitchFamily="34" charset="0"/>
            <a:buChar char="•"/>
          </a:pPr>
          <a:r>
            <a:rPr lang="en-US" sz="1600" kern="1200">
              <a:solidFill>
                <a:schemeClr val="tx1"/>
              </a:solidFill>
            </a:rPr>
            <a:t>Submit reports by the 5</a:t>
          </a:r>
          <a:r>
            <a:rPr lang="en-US" sz="1600" kern="1200" baseline="30000">
              <a:solidFill>
                <a:schemeClr val="tx1"/>
              </a:solidFill>
            </a:rPr>
            <a:t>th</a:t>
          </a:r>
          <a:r>
            <a:rPr lang="en-US" sz="1600" kern="1200">
              <a:solidFill>
                <a:schemeClr val="tx1"/>
              </a:solidFill>
            </a:rPr>
            <a:t> day of the following reporting month</a:t>
          </a:r>
        </a:p>
      </dsp:txBody>
      <dsp:txXfrm>
        <a:off x="1937207" y="422372"/>
        <a:ext cx="6196225" cy="1239571"/>
      </dsp:txXfrm>
    </dsp:sp>
    <dsp:sp modelId="{40CA6044-648A-459C-9C7C-C844ECA82167}">
      <dsp:nvSpPr>
        <dsp:cNvPr id="0" name=""/>
        <dsp:cNvSpPr/>
      </dsp:nvSpPr>
      <dsp:spPr>
        <a:xfrm rot="5400000">
          <a:off x="3173158" y="3074459"/>
          <a:ext cx="585892" cy="812201"/>
        </a:xfrm>
        <a:prstGeom prst="bentUpArrow">
          <a:avLst>
            <a:gd name="adj1" fmla="val 32840"/>
            <a:gd name="adj2" fmla="val 25000"/>
            <a:gd name="adj3" fmla="val 35780"/>
          </a:avLst>
        </a:prstGeom>
        <a:solidFill>
          <a:schemeClr val="lt1"/>
        </a:solidFill>
        <a:ln w="12700" cap="flat" cmpd="sng" algn="ctr">
          <a:solidFill>
            <a:schemeClr val="accent2"/>
          </a:solidFill>
          <a:prstDash val="solid"/>
          <a:miter lim="800000"/>
        </a:ln>
        <a:effectLst/>
      </dsp:spPr>
      <dsp:style>
        <a:lnRef idx="2">
          <a:schemeClr val="accent2"/>
        </a:lnRef>
        <a:fillRef idx="1">
          <a:schemeClr val="lt1"/>
        </a:fillRef>
        <a:effectRef idx="0">
          <a:schemeClr val="accent2"/>
        </a:effectRef>
        <a:fontRef idx="minor">
          <a:schemeClr val="dk1"/>
        </a:fontRef>
      </dsp:style>
    </dsp:sp>
    <dsp:sp modelId="{E03E0E16-E358-4B03-9FB2-80F1C9E69BC6}">
      <dsp:nvSpPr>
        <dsp:cNvPr id="0" name=""/>
        <dsp:cNvSpPr/>
      </dsp:nvSpPr>
      <dsp:spPr>
        <a:xfrm>
          <a:off x="1918749" y="1768510"/>
          <a:ext cx="1834166" cy="1259425"/>
        </a:xfrm>
        <a:prstGeom prst="roundRect">
          <a:avLst>
            <a:gd name="adj" fmla="val 16670"/>
          </a:avLst>
        </a:prstGeom>
        <a:solidFill>
          <a:schemeClr val="dk1"/>
        </a:solidFill>
        <a:ln w="19050" cap="flat" cmpd="sng" algn="ctr">
          <a:solidFill>
            <a:schemeClr val="lt1"/>
          </a:solidFill>
          <a:prstDash val="solid"/>
          <a:miter lim="800000"/>
        </a:ln>
        <a:effectLst/>
      </dsp:spPr>
      <dsp:style>
        <a:lnRef idx="3">
          <a:schemeClr val="lt1"/>
        </a:lnRef>
        <a:fillRef idx="1">
          <a:schemeClr val="dk1"/>
        </a:fillRef>
        <a:effectRef idx="1">
          <a:schemeClr val="dk1"/>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Local or Regional Health Department</a:t>
          </a:r>
        </a:p>
      </dsp:txBody>
      <dsp:txXfrm>
        <a:off x="1980240" y="1830001"/>
        <a:ext cx="1711184" cy="1136443"/>
      </dsp:txXfrm>
    </dsp:sp>
    <dsp:sp modelId="{32AED9DF-89B0-4409-8E29-1C698374A963}">
      <dsp:nvSpPr>
        <dsp:cNvPr id="0" name=""/>
        <dsp:cNvSpPr/>
      </dsp:nvSpPr>
      <dsp:spPr>
        <a:xfrm>
          <a:off x="3866835" y="1766621"/>
          <a:ext cx="6192512" cy="12413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US" sz="1600" kern="1200">
              <a:solidFill>
                <a:schemeClr val="tx1"/>
              </a:solidFill>
            </a:rPr>
            <a:t>Review and perform data quality and data accuracy checks</a:t>
          </a:r>
        </a:p>
        <a:p>
          <a:pPr marL="171450" lvl="1" indent="-171450" algn="l" defTabSz="711200" rtl="0">
            <a:lnSpc>
              <a:spcPct val="90000"/>
            </a:lnSpc>
            <a:spcBef>
              <a:spcPct val="0"/>
            </a:spcBef>
            <a:spcAft>
              <a:spcPct val="15000"/>
            </a:spcAft>
            <a:buChar char="•"/>
          </a:pPr>
          <a:r>
            <a:rPr lang="en-US" sz="1600" kern="1200">
              <a:solidFill>
                <a:schemeClr val="tx1"/>
              </a:solidFill>
            </a:rPr>
            <a:t>Upload reports to the DSHS TB Program, via GlobalScape by the 15</a:t>
          </a:r>
          <a:r>
            <a:rPr lang="en-US" sz="1600" kern="1200" baseline="30000">
              <a:solidFill>
                <a:schemeClr val="tx1"/>
              </a:solidFill>
            </a:rPr>
            <a:t>th </a:t>
          </a:r>
          <a:r>
            <a:rPr lang="en-US" sz="1600" kern="1200">
              <a:solidFill>
                <a:schemeClr val="tx1"/>
              </a:solidFill>
              <a:latin typeface="Calibri Light" panose="020F0302020204030204"/>
            </a:rPr>
            <a:t>day of</a:t>
          </a:r>
          <a:r>
            <a:rPr lang="en-US" sz="1600" kern="1200">
              <a:solidFill>
                <a:schemeClr val="tx1"/>
              </a:solidFill>
            </a:rPr>
            <a:t> the following reporting month</a:t>
          </a:r>
        </a:p>
      </dsp:txBody>
      <dsp:txXfrm>
        <a:off x="3866835" y="1766621"/>
        <a:ext cx="6192512" cy="1241331"/>
      </dsp:txXfrm>
    </dsp:sp>
    <dsp:sp modelId="{49FDC711-5F48-4250-B41C-13D7F9FFEC93}">
      <dsp:nvSpPr>
        <dsp:cNvPr id="0" name=""/>
        <dsp:cNvSpPr/>
      </dsp:nvSpPr>
      <dsp:spPr>
        <a:xfrm>
          <a:off x="4079206" y="3031276"/>
          <a:ext cx="1965059" cy="1182129"/>
        </a:xfrm>
        <a:prstGeom prst="roundRect">
          <a:avLst>
            <a:gd name="adj" fmla="val 16670"/>
          </a:avLst>
        </a:prstGeom>
        <a:solidFill>
          <a:schemeClr val="accent2"/>
        </a:solidFill>
        <a:ln w="12700" cap="flat" cmpd="sng" algn="ctr">
          <a:solidFill>
            <a:schemeClr val="accent2">
              <a:shade val="50000"/>
            </a:schemeClr>
          </a:solidFill>
          <a:prstDash val="solid"/>
          <a:miter lim="800000"/>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DSHS TB Unit</a:t>
          </a:r>
        </a:p>
      </dsp:txBody>
      <dsp:txXfrm>
        <a:off x="4136923" y="3088993"/>
        <a:ext cx="1849625" cy="1066695"/>
      </dsp:txXfrm>
    </dsp:sp>
    <dsp:sp modelId="{B432463D-C8DD-4727-B638-B894FA5A037E}">
      <dsp:nvSpPr>
        <dsp:cNvPr id="0" name=""/>
        <dsp:cNvSpPr/>
      </dsp:nvSpPr>
      <dsp:spPr>
        <a:xfrm>
          <a:off x="6130734" y="3450948"/>
          <a:ext cx="4558718" cy="6130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en-US" sz="1600" kern="1200">
              <a:solidFill>
                <a:schemeClr val="tx1"/>
              </a:solidFill>
            </a:rPr>
            <a:t>Continuing Quality Improvement (CQI) Team reviews, analyzes, and enters data into an internal database</a:t>
          </a:r>
        </a:p>
      </dsp:txBody>
      <dsp:txXfrm>
        <a:off x="6130734" y="3450948"/>
        <a:ext cx="4558718" cy="61300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2A7B9D07-84FE-441C-8CB1-63C39AEA142B}" type="datetimeFigureOut">
              <a:rPr lang="en-US" smtClean="0"/>
              <a:t>1/20/2023</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5"/>
            <a:ext cx="3169920" cy="481726"/>
          </a:xfrm>
          <a:prstGeom prst="rect">
            <a:avLst/>
          </a:prstGeom>
        </p:spPr>
        <p:txBody>
          <a:bodyPr vert="horz" lIns="96661" tIns="48331" rIns="96661" bIns="48331" rtlCol="0" anchor="b"/>
          <a:lstStyle>
            <a:lvl1pPr algn="r">
              <a:defRPr sz="1300"/>
            </a:lvl1pPr>
          </a:lstStyle>
          <a:p>
            <a:fld id="{527E4DD4-56AB-4337-8A53-BDBC230EDA2C}" type="slidenum">
              <a:rPr lang="en-US" smtClean="0"/>
              <a:t>‹#›</a:t>
            </a:fld>
            <a:endParaRPr lang="en-US"/>
          </a:p>
        </p:txBody>
      </p:sp>
    </p:spTree>
    <p:extLst>
      <p:ext uri="{BB962C8B-B14F-4D97-AF65-F5344CB8AC3E}">
        <p14:creationId xmlns:p14="http://schemas.microsoft.com/office/powerpoint/2010/main" val="41447085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27E4DD4-56AB-4337-8A53-BDBC230EDA2C}" type="slidenum">
              <a:rPr lang="en-US" smtClean="0"/>
              <a:t>1</a:t>
            </a:fld>
            <a:endParaRPr lang="en-US"/>
          </a:p>
        </p:txBody>
      </p:sp>
    </p:spTree>
    <p:extLst>
      <p:ext uri="{BB962C8B-B14F-4D97-AF65-F5344CB8AC3E}">
        <p14:creationId xmlns:p14="http://schemas.microsoft.com/office/powerpoint/2010/main" val="2820159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 will discuss the importance of identifying and monitoring converters. </a:t>
            </a:r>
          </a:p>
          <a:p>
            <a:endParaRPr lang="en-US"/>
          </a:p>
          <a:p>
            <a:r>
              <a:rPr lang="en-US"/>
              <a:t>A converter is likely to have been infected with TB at the facility. A converter is at an increased risk for developing TB disease as the risk is highest within the first two years of infection. </a:t>
            </a:r>
          </a:p>
          <a:p>
            <a:endParaRPr lang="en-US"/>
          </a:p>
          <a:p>
            <a:r>
              <a:rPr lang="en-US"/>
              <a:t>A cluster of converters is concerning as it may be an indication of ongoing transmission at the facility</a:t>
            </a:r>
          </a:p>
          <a:p>
            <a:pPr marL="302066" indent="-302066">
              <a:buFont typeface="Arial" panose="020B0604020202020204" pitchFamily="34" charset="0"/>
              <a:buChar char="•"/>
            </a:pPr>
            <a:endParaRPr lang="en-US"/>
          </a:p>
          <a:p>
            <a:endParaRPr lang="en-US"/>
          </a:p>
        </p:txBody>
      </p:sp>
      <p:sp>
        <p:nvSpPr>
          <p:cNvPr id="4" name="Slide Number Placeholder 3"/>
          <p:cNvSpPr>
            <a:spLocks noGrp="1"/>
          </p:cNvSpPr>
          <p:nvPr>
            <p:ph type="sldNum" sz="quarter" idx="5"/>
          </p:nvPr>
        </p:nvSpPr>
        <p:spPr/>
        <p:txBody>
          <a:bodyPr/>
          <a:lstStyle/>
          <a:p>
            <a:fld id="{527E4DD4-56AB-4337-8A53-BDBC230EDA2C}" type="slidenum">
              <a:rPr lang="en-US" smtClean="0"/>
              <a:t>10</a:t>
            </a:fld>
            <a:endParaRPr lang="en-US"/>
          </a:p>
        </p:txBody>
      </p:sp>
    </p:spTree>
    <p:extLst>
      <p:ext uri="{BB962C8B-B14F-4D97-AF65-F5344CB8AC3E}">
        <p14:creationId xmlns:p14="http://schemas.microsoft.com/office/powerpoint/2010/main" val="30123373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Please note that there may be a multitude of different factors that contribute to an inmate converting from a negative to a positive test. Please keep in mind that conversions can occur due to the risk level of the patient, facility transmission, and the burden of disease in your locality. </a:t>
            </a:r>
          </a:p>
          <a:p>
            <a:endParaRPr lang="en-US"/>
          </a:p>
          <a:p>
            <a:r>
              <a:rPr lang="en-US"/>
              <a:t>The inmate may have been exposed to TB prior to incarceration or the inmate may have certain risk factors that make them more susceptible to infection upon exposure. </a:t>
            </a:r>
          </a:p>
          <a:p>
            <a:endParaRPr lang="en-US"/>
          </a:p>
          <a:p>
            <a:r>
              <a:rPr lang="en-US"/>
              <a:t>There may be opportunities to develop an infection control plan if your facility does not already have one or to strengthen screening and isolation practices. </a:t>
            </a:r>
          </a:p>
          <a:p>
            <a:pPr marL="302066" indent="-302066">
              <a:buFont typeface="Arial" panose="020B0604020202020204" pitchFamily="34" charset="0"/>
              <a:buChar char="•"/>
            </a:pPr>
            <a:endParaRPr lang="en-US"/>
          </a:p>
          <a:p>
            <a:endParaRPr lang="en-US"/>
          </a:p>
        </p:txBody>
      </p:sp>
      <p:sp>
        <p:nvSpPr>
          <p:cNvPr id="4" name="Slide Number Placeholder 3"/>
          <p:cNvSpPr>
            <a:spLocks noGrp="1"/>
          </p:cNvSpPr>
          <p:nvPr>
            <p:ph type="sldNum" sz="quarter" idx="5"/>
          </p:nvPr>
        </p:nvSpPr>
        <p:spPr/>
        <p:txBody>
          <a:bodyPr/>
          <a:lstStyle/>
          <a:p>
            <a:fld id="{527E4DD4-56AB-4337-8A53-BDBC230EDA2C}" type="slidenum">
              <a:rPr lang="en-US" smtClean="0"/>
              <a:t>11</a:t>
            </a:fld>
            <a:endParaRPr lang="en-US"/>
          </a:p>
        </p:txBody>
      </p:sp>
    </p:spTree>
    <p:extLst>
      <p:ext uri="{BB962C8B-B14F-4D97-AF65-F5344CB8AC3E}">
        <p14:creationId xmlns:p14="http://schemas.microsoft.com/office/powerpoint/2010/main" val="1089854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300"/>
              <a:t>It is important to not only adhere to the screening requirements outlined in the Texas Administrative Code but also vital to ensure a thorough evaluation when indicated. </a:t>
            </a:r>
          </a:p>
          <a:p>
            <a:endParaRPr lang="en-US" sz="1300"/>
          </a:p>
          <a:p>
            <a:r>
              <a:rPr lang="en-US" sz="1300"/>
              <a:t>We will walk through a potential scenario that depicts an annual screening. </a:t>
            </a:r>
          </a:p>
          <a:p>
            <a:endParaRPr lang="en-US" sz="1300"/>
          </a:p>
          <a:p>
            <a:r>
              <a:rPr lang="en-US" sz="1300"/>
              <a:t>A 45-year-old </a:t>
            </a:r>
            <a:r>
              <a:rPr lang="en-US"/>
              <a:t>male inmate </a:t>
            </a:r>
            <a:r>
              <a:rPr lang="en-US" sz="1300"/>
              <a:t>has been incarcerated at facility A for the past 12 months. The individual had a negative baseline TST and has lost about 25 pounds within the last four months. The inmate complains of malaise and reports having night sweats.</a:t>
            </a:r>
            <a:r>
              <a:rPr lang="en-US"/>
              <a:t> </a:t>
            </a:r>
            <a:r>
              <a:rPr lang="en-US" sz="1300"/>
              <a:t> </a:t>
            </a:r>
            <a:r>
              <a:rPr lang="en-US"/>
              <a:t>He</a:t>
            </a:r>
            <a:r>
              <a:rPr lang="en-US" sz="1300"/>
              <a:t> denies having a cough or fever. The annual screening test is negative for this inmate.</a:t>
            </a:r>
            <a:r>
              <a:rPr lang="en-US"/>
              <a:t> </a:t>
            </a:r>
            <a:endParaRPr lang="en-US" sz="1300">
              <a:cs typeface="Calibri"/>
            </a:endParaRPr>
          </a:p>
          <a:p>
            <a:endParaRPr lang="en-US" sz="1300"/>
          </a:p>
          <a:p>
            <a:r>
              <a:rPr lang="en-US" sz="1300"/>
              <a:t>Does this inmate have TB? While it is possible that the inmate may have TB, it is important to suspect TB regardless of skin test reactions when the patient is experiencing signs and symptoms consistent with TB. The inmate should have a thorough medical evaluation and be provided treatment if indicated. </a:t>
            </a:r>
          </a:p>
          <a:p>
            <a:endParaRPr lang="en-US"/>
          </a:p>
        </p:txBody>
      </p:sp>
      <p:sp>
        <p:nvSpPr>
          <p:cNvPr id="4" name="Slide Number Placeholder 3"/>
          <p:cNvSpPr>
            <a:spLocks noGrp="1"/>
          </p:cNvSpPr>
          <p:nvPr>
            <p:ph type="sldNum" sz="quarter" idx="5"/>
          </p:nvPr>
        </p:nvSpPr>
        <p:spPr/>
        <p:txBody>
          <a:bodyPr/>
          <a:lstStyle/>
          <a:p>
            <a:fld id="{527E4DD4-56AB-4337-8A53-BDBC230EDA2C}" type="slidenum">
              <a:rPr lang="en-US" smtClean="0"/>
              <a:t>12</a:t>
            </a:fld>
            <a:endParaRPr lang="en-US"/>
          </a:p>
        </p:txBody>
      </p:sp>
    </p:spTree>
    <p:extLst>
      <p:ext uri="{BB962C8B-B14F-4D97-AF65-F5344CB8AC3E}">
        <p14:creationId xmlns:p14="http://schemas.microsoft.com/office/powerpoint/2010/main" val="41360762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TST conversion is defined as a change from a documented negative TST or IGRA to a positive TST or IGRA during the time of residence in the facility. The following scenario depicts an inmate who was incarcerated at the facility between the baseline negative test and the most recent positive test. The inmate was booked on August 23, 2020 and had a TST administered on August 28, 2020 and had a 0 mm reading on August 30, 2020. The annual TST was placed on August 27, 2021 and the inmate had a 10 mm reading on August 29, 2021. </a:t>
            </a:r>
          </a:p>
          <a:p>
            <a:endParaRPr lang="en-US"/>
          </a:p>
          <a:p>
            <a:r>
              <a:rPr lang="en-US"/>
              <a:t>The inmate is a converter as there was a change from a negative test result to a positive test result and the inmate remained at the facility between both tests. </a:t>
            </a:r>
          </a:p>
          <a:p>
            <a:endParaRPr lang="en-US"/>
          </a:p>
        </p:txBody>
      </p:sp>
      <p:sp>
        <p:nvSpPr>
          <p:cNvPr id="4" name="Slide Number Placeholder 3"/>
          <p:cNvSpPr>
            <a:spLocks noGrp="1"/>
          </p:cNvSpPr>
          <p:nvPr>
            <p:ph type="sldNum" sz="quarter" idx="5"/>
          </p:nvPr>
        </p:nvSpPr>
        <p:spPr/>
        <p:txBody>
          <a:bodyPr/>
          <a:lstStyle/>
          <a:p>
            <a:fld id="{527E4DD4-56AB-4337-8A53-BDBC230EDA2C}" type="slidenum">
              <a:rPr lang="en-US" smtClean="0"/>
              <a:t>13</a:t>
            </a:fld>
            <a:endParaRPr lang="en-US"/>
          </a:p>
        </p:txBody>
      </p:sp>
    </p:spTree>
    <p:extLst>
      <p:ext uri="{BB962C8B-B14F-4D97-AF65-F5344CB8AC3E}">
        <p14:creationId xmlns:p14="http://schemas.microsoft.com/office/powerpoint/2010/main" val="9770784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TST conversion is defined as a change from a documented negative TST or IGRA to a positive TST or IGRA during the time of residence in the facility. The following scenario depicts an HIV infected inmate who was incarcerated at the facility between the baseline negative test and the most recent positive test. The inmate was booked on March 7, 2019 and had a TST administered on March 9, 2019 and had a 0 mm reading on March 12, 2019. The annual TST was placed on March 10, 2020  and the inmate had a 5 mm reading on March 13, 2020. </a:t>
            </a:r>
          </a:p>
          <a:p>
            <a:endParaRPr lang="en-US"/>
          </a:p>
          <a:p>
            <a:r>
              <a:rPr lang="en-US"/>
              <a:t>The inmate is a converter as there was a change from a negative test result to a positive test result and the immunocompromised inmate remained at the facility between both tests. </a:t>
            </a:r>
          </a:p>
          <a:p>
            <a:endParaRPr lang="en-US"/>
          </a:p>
        </p:txBody>
      </p:sp>
      <p:sp>
        <p:nvSpPr>
          <p:cNvPr id="4" name="Slide Number Placeholder 3"/>
          <p:cNvSpPr>
            <a:spLocks noGrp="1"/>
          </p:cNvSpPr>
          <p:nvPr>
            <p:ph type="sldNum" sz="quarter" idx="5"/>
          </p:nvPr>
        </p:nvSpPr>
        <p:spPr/>
        <p:txBody>
          <a:bodyPr/>
          <a:lstStyle/>
          <a:p>
            <a:fld id="{527E4DD4-56AB-4337-8A53-BDBC230EDA2C}" type="slidenum">
              <a:rPr lang="en-US" smtClean="0"/>
              <a:t>14</a:t>
            </a:fld>
            <a:endParaRPr lang="en-US"/>
          </a:p>
        </p:txBody>
      </p:sp>
    </p:spTree>
    <p:extLst>
      <p:ext uri="{BB962C8B-B14F-4D97-AF65-F5344CB8AC3E}">
        <p14:creationId xmlns:p14="http://schemas.microsoft.com/office/powerpoint/2010/main" val="33107140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a:t>IGRA conversion is defined as a </a:t>
            </a:r>
            <a:r>
              <a:rPr lang="en-US" sz="1300"/>
              <a:t>change from a documented negative result to a documented positive result. </a:t>
            </a:r>
            <a:endParaRPr lang="en-US"/>
          </a:p>
          <a:p>
            <a:r>
              <a:rPr lang="en-US"/>
              <a:t>The following scenario depicts an inmate who was incarcerated at a facility on September 20, 2019 and had an IGRA drawn on September 25, 2019. The test result for the baseline test was negative. The inmate had an annual IGRA drawn on September 26, 2020 and it was positive.</a:t>
            </a:r>
          </a:p>
          <a:p>
            <a:endParaRPr lang="en-US"/>
          </a:p>
          <a:p>
            <a:r>
              <a:rPr lang="en-US"/>
              <a:t>This scenario depicts an IGRA conversion as there was a change from negative to positive between the baseline and annual test and the inmate was incarcerated at the facility between both tests.</a:t>
            </a:r>
          </a:p>
          <a:p>
            <a:endParaRPr lang="en-US"/>
          </a:p>
        </p:txBody>
      </p:sp>
      <p:sp>
        <p:nvSpPr>
          <p:cNvPr id="4" name="Slide Number Placeholder 3"/>
          <p:cNvSpPr>
            <a:spLocks noGrp="1"/>
          </p:cNvSpPr>
          <p:nvPr>
            <p:ph type="sldNum" sz="quarter" idx="5"/>
          </p:nvPr>
        </p:nvSpPr>
        <p:spPr/>
        <p:txBody>
          <a:bodyPr/>
          <a:lstStyle/>
          <a:p>
            <a:fld id="{527E4DD4-56AB-4337-8A53-BDBC230EDA2C}" type="slidenum">
              <a:rPr lang="en-US" smtClean="0"/>
              <a:t>15</a:t>
            </a:fld>
            <a:endParaRPr lang="en-US"/>
          </a:p>
        </p:txBody>
      </p:sp>
    </p:spTree>
    <p:extLst>
      <p:ext uri="{BB962C8B-B14F-4D97-AF65-F5344CB8AC3E}">
        <p14:creationId xmlns:p14="http://schemas.microsoft.com/office/powerpoint/2010/main" val="21351288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endParaRPr lang="en-US">
              <a:cs typeface="Calibri"/>
            </a:endParaRPr>
          </a:p>
          <a:p>
            <a:pPr defTabSz="966612">
              <a:defRPr/>
            </a:pPr>
            <a:endParaRPr lang="en-US">
              <a:cs typeface="Calibri"/>
            </a:endParaRPr>
          </a:p>
          <a:p>
            <a:endParaRPr lang="en-US"/>
          </a:p>
        </p:txBody>
      </p:sp>
      <p:sp>
        <p:nvSpPr>
          <p:cNvPr id="4" name="Slide Number Placeholder 3"/>
          <p:cNvSpPr>
            <a:spLocks noGrp="1"/>
          </p:cNvSpPr>
          <p:nvPr>
            <p:ph type="sldNum" sz="quarter" idx="5"/>
          </p:nvPr>
        </p:nvSpPr>
        <p:spPr/>
        <p:txBody>
          <a:bodyPr/>
          <a:lstStyle/>
          <a:p>
            <a:fld id="{527E4DD4-56AB-4337-8A53-BDBC230EDA2C}" type="slidenum">
              <a:rPr lang="en-US" smtClean="0"/>
              <a:t>16</a:t>
            </a:fld>
            <a:endParaRPr lang="en-US"/>
          </a:p>
        </p:txBody>
      </p:sp>
    </p:spTree>
    <p:extLst>
      <p:ext uri="{BB962C8B-B14F-4D97-AF65-F5344CB8AC3E}">
        <p14:creationId xmlns:p14="http://schemas.microsoft.com/office/powerpoint/2010/main" val="37885736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Here are the useful resources to use when filling out the monthly correctional TB reports. There is a link to the Epi case criteria for TB with useful definitions. As well, linked is where you can find the following TB forms:</a:t>
            </a:r>
          </a:p>
          <a:p>
            <a:pPr lvl="1"/>
            <a:r>
              <a:rPr lang="en-US"/>
              <a:t>One-Pager Fact Sheets</a:t>
            </a:r>
            <a:endParaRPr lang="en-US">
              <a:cs typeface="Calibri"/>
            </a:endParaRPr>
          </a:p>
          <a:p>
            <a:pPr lvl="1"/>
            <a:r>
              <a:rPr lang="en-US"/>
              <a:t>Correctional TB Reporting FAQ</a:t>
            </a:r>
          </a:p>
          <a:p>
            <a:pPr lvl="1"/>
            <a:r>
              <a:rPr lang="en-US"/>
              <a:t>Monthly Correctional TB Form (PDF) and Instructions</a:t>
            </a:r>
          </a:p>
          <a:p>
            <a:pPr lvl="1"/>
            <a:r>
              <a:rPr lang="en-US"/>
              <a:t>Report of TB Conditions Form (PDF and Excel) and Instructions</a:t>
            </a:r>
          </a:p>
          <a:p>
            <a:pPr lvl="1">
              <a:defRPr/>
            </a:pPr>
            <a:r>
              <a:rPr lang="en-US"/>
              <a:t>Screening Algorithm for Inmates and Employees/Volunteer</a:t>
            </a:r>
            <a:endParaRPr lang="en-US">
              <a:cs typeface="Calibri"/>
            </a:endParaRPr>
          </a:p>
          <a:p>
            <a:pPr lvl="1"/>
            <a:endParaRPr lang="en-US"/>
          </a:p>
          <a:p>
            <a:endParaRPr lang="en-US"/>
          </a:p>
        </p:txBody>
      </p:sp>
      <p:sp>
        <p:nvSpPr>
          <p:cNvPr id="4" name="Slide Number Placeholder 3"/>
          <p:cNvSpPr>
            <a:spLocks noGrp="1"/>
          </p:cNvSpPr>
          <p:nvPr>
            <p:ph type="sldNum" sz="quarter" idx="5"/>
          </p:nvPr>
        </p:nvSpPr>
        <p:spPr/>
        <p:txBody>
          <a:bodyPr/>
          <a:lstStyle/>
          <a:p>
            <a:fld id="{527E4DD4-56AB-4337-8A53-BDBC230EDA2C}" type="slidenum">
              <a:rPr lang="en-US" smtClean="0"/>
              <a:t>17</a:t>
            </a:fld>
            <a:endParaRPr lang="en-US"/>
          </a:p>
        </p:txBody>
      </p:sp>
    </p:spTree>
    <p:extLst>
      <p:ext uri="{BB962C8B-B14F-4D97-AF65-F5344CB8AC3E}">
        <p14:creationId xmlns:p14="http://schemas.microsoft.com/office/powerpoint/2010/main" val="2653735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 will now provide a high-level summary of the presentation: </a:t>
            </a:r>
          </a:p>
          <a:p>
            <a:pPr marL="483306" indent="-483306">
              <a:buFont typeface="+mj-lt"/>
              <a:buAutoNum type="arabicPeriod"/>
            </a:pPr>
            <a:r>
              <a:rPr lang="en-US" sz="1300"/>
              <a:t>TB infection and TB disease (known/suspected) are notifiable conditions and are required to be reported in a timely manner.</a:t>
            </a:r>
          </a:p>
          <a:p>
            <a:pPr marL="483306" indent="-483306">
              <a:buFont typeface="+mj-lt"/>
              <a:buAutoNum type="arabicPeriod"/>
            </a:pPr>
            <a:r>
              <a:rPr lang="en-US" sz="1300"/>
              <a:t>The monthly correctional TB report and the Report of TB Conditions form must be submitted to the local or regional health department by the 5</a:t>
            </a:r>
            <a:r>
              <a:rPr lang="en-US" sz="1300" baseline="30000"/>
              <a:t>th</a:t>
            </a:r>
            <a:r>
              <a:rPr lang="en-US" sz="1300"/>
              <a:t> day of the following report month. </a:t>
            </a:r>
          </a:p>
          <a:p>
            <a:pPr marL="483306" indent="-483306">
              <a:buFont typeface="+mj-lt"/>
              <a:buAutoNum type="arabicPeriod"/>
            </a:pPr>
            <a:r>
              <a:rPr lang="en-US" sz="1300"/>
              <a:t>Screening should be a holistic process.</a:t>
            </a:r>
          </a:p>
          <a:p>
            <a:pPr marL="483306" indent="-483306">
              <a:buFont typeface="+mj-lt"/>
              <a:buAutoNum type="arabicPeriod"/>
            </a:pPr>
            <a:r>
              <a:rPr lang="en-US" sz="1300"/>
              <a:t>Reports should be accurate and complete. </a:t>
            </a:r>
          </a:p>
          <a:p>
            <a:pPr marL="483306" indent="-483306">
              <a:buFont typeface="+mj-lt"/>
              <a:buAutoNum type="arabicPeriod"/>
            </a:pPr>
            <a:r>
              <a:rPr lang="en-US" sz="1300"/>
              <a:t>Reach out to your correctional liaison for questions regarding reporting and completion.</a:t>
            </a:r>
          </a:p>
          <a:p>
            <a:pPr marL="483306" indent="-483306">
              <a:buFont typeface="+mj-lt"/>
              <a:buAutoNum type="arabicPeriod"/>
            </a:pPr>
            <a:r>
              <a:rPr lang="en-US" sz="1300"/>
              <a:t>Your correctional liaison may reach out for clarification and/or revisions prior to submission to TB Unit for final review</a:t>
            </a:r>
            <a:endParaRPr lang="en-US"/>
          </a:p>
        </p:txBody>
      </p:sp>
      <p:sp>
        <p:nvSpPr>
          <p:cNvPr id="4" name="Slide Number Placeholder 3"/>
          <p:cNvSpPr>
            <a:spLocks noGrp="1"/>
          </p:cNvSpPr>
          <p:nvPr>
            <p:ph type="sldNum" sz="quarter" idx="5"/>
          </p:nvPr>
        </p:nvSpPr>
        <p:spPr/>
        <p:txBody>
          <a:bodyPr/>
          <a:lstStyle/>
          <a:p>
            <a:fld id="{527E4DD4-56AB-4337-8A53-BDBC230EDA2C}" type="slidenum">
              <a:rPr lang="en-US" smtClean="0"/>
              <a:t>18</a:t>
            </a:fld>
            <a:endParaRPr lang="en-US"/>
          </a:p>
        </p:txBody>
      </p:sp>
    </p:spTree>
    <p:extLst>
      <p:ext uri="{BB962C8B-B14F-4D97-AF65-F5344CB8AC3E}">
        <p14:creationId xmlns:p14="http://schemas.microsoft.com/office/powerpoint/2010/main" val="550993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objectives for this presentation are to:</a:t>
            </a:r>
          </a:p>
          <a:p>
            <a:pPr marL="302066" indent="-302066">
              <a:buFont typeface="Arial" panose="020B0604020202020204" pitchFamily="34" charset="0"/>
              <a:buChar char="•"/>
            </a:pPr>
            <a:r>
              <a:rPr lang="en-US"/>
              <a:t>Define the qualification criteria for a Chapter 89-designated facility in Texas</a:t>
            </a:r>
          </a:p>
          <a:p>
            <a:pPr marL="302066" indent="-302066">
              <a:buFont typeface="Arial" panose="020B0604020202020204" pitchFamily="34" charset="0"/>
              <a:buChar char="•"/>
            </a:pPr>
            <a:r>
              <a:rPr lang="en-US"/>
              <a:t>Review the screening requirements and guidelines outlined in the Texas Health and Safety Code as well as the Texas Administrative Code</a:t>
            </a:r>
          </a:p>
          <a:p>
            <a:pPr marL="302066" indent="-302066" defTabSz="966612">
              <a:buFont typeface="Arial" panose="020B0604020202020204" pitchFamily="34" charset="0"/>
              <a:buChar char="•"/>
              <a:defRPr/>
            </a:pPr>
            <a:r>
              <a:rPr lang="en-US"/>
              <a:t>Provide common TB terminology</a:t>
            </a:r>
          </a:p>
          <a:p>
            <a:pPr marL="302066" indent="-302066">
              <a:buFont typeface="Arial" panose="020B0604020202020204" pitchFamily="34" charset="0"/>
              <a:buChar char="•"/>
            </a:pPr>
            <a:r>
              <a:rPr lang="en-US"/>
              <a:t>Discuss the screening algorithm developed by the Tuberculosis and Hansen’s Disease Unit</a:t>
            </a:r>
          </a:p>
          <a:p>
            <a:pPr marL="302066" indent="-302066">
              <a:buFont typeface="Arial" panose="020B0604020202020204" pitchFamily="34" charset="0"/>
              <a:buChar char="•"/>
            </a:pPr>
            <a:r>
              <a:rPr lang="en-US"/>
              <a:t>Discuss the reporting requirements of TB infection and TB disease as they are two of Texas’s notifiable conditions </a:t>
            </a:r>
          </a:p>
          <a:p>
            <a:pPr marL="302066" indent="-302066">
              <a:buFont typeface="Arial" panose="020B0604020202020204" pitchFamily="34" charset="0"/>
              <a:buChar char="•"/>
            </a:pPr>
            <a:r>
              <a:rPr lang="en-US"/>
              <a:t>Discuss the monthly reports submission process </a:t>
            </a:r>
          </a:p>
          <a:p>
            <a:pPr marL="302066" indent="-302066">
              <a:buFont typeface="Arial" panose="020B0604020202020204" pitchFamily="34" charset="0"/>
              <a:buChar char="•"/>
            </a:pPr>
            <a:r>
              <a:rPr lang="en-US"/>
              <a:t>Define tuberculin skin test( or TST) and Interferon Gamma Release Assay (IGRA) conversions and provide mock scenarios</a:t>
            </a:r>
          </a:p>
          <a:p>
            <a:pPr marL="302066" indent="-302066" defTabSz="966612">
              <a:buFont typeface="Arial" panose="020B0604020202020204" pitchFamily="34" charset="0"/>
              <a:buChar char="•"/>
              <a:defRPr/>
            </a:pPr>
            <a:r>
              <a:rPr lang="en-US" sz="1300"/>
              <a:t>Link Useful Resources for Monthly Reports</a:t>
            </a:r>
          </a:p>
          <a:p>
            <a:pPr marL="302066" indent="-302066" defTabSz="966612">
              <a:buFont typeface="Arial" panose="020B0604020202020204" pitchFamily="34" charset="0"/>
              <a:buChar char="•"/>
              <a:defRPr/>
            </a:pPr>
            <a:endParaRPr lang="en-US"/>
          </a:p>
          <a:p>
            <a:endParaRPr lang="en-US"/>
          </a:p>
        </p:txBody>
      </p:sp>
      <p:sp>
        <p:nvSpPr>
          <p:cNvPr id="4" name="Slide Number Placeholder 3"/>
          <p:cNvSpPr>
            <a:spLocks noGrp="1"/>
          </p:cNvSpPr>
          <p:nvPr>
            <p:ph type="sldNum" sz="quarter" idx="5"/>
          </p:nvPr>
        </p:nvSpPr>
        <p:spPr/>
        <p:txBody>
          <a:bodyPr/>
          <a:lstStyle/>
          <a:p>
            <a:fld id="{527E4DD4-56AB-4337-8A53-BDBC230EDA2C}" type="slidenum">
              <a:rPr lang="en-US" smtClean="0"/>
              <a:t>2</a:t>
            </a:fld>
            <a:endParaRPr lang="en-US"/>
          </a:p>
        </p:txBody>
      </p:sp>
    </p:spTree>
    <p:extLst>
      <p:ext uri="{BB962C8B-B14F-4D97-AF65-F5344CB8AC3E}">
        <p14:creationId xmlns:p14="http://schemas.microsoft.com/office/powerpoint/2010/main" val="33119574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02066" indent="-302066" defTabSz="966612">
              <a:buFont typeface="Arial" panose="020B0604020202020204" pitchFamily="34" charset="0"/>
              <a:buChar char="•"/>
              <a:defRPr/>
            </a:pPr>
            <a:r>
              <a:rPr lang="en-US"/>
              <a:t>To meet the definition of a Chapter 89-designated facility, a jail must meet certain requirements. A jail has to have a capacity of at least 100 beds, or house inmates that are transferred from a county  jail that has a capacity of 100 beds, or house inmates from another state </a:t>
            </a:r>
          </a:p>
          <a:p>
            <a:pPr marL="302066" indent="-302066">
              <a:buFont typeface="Arial" panose="020B0604020202020204" pitchFamily="34" charset="0"/>
              <a:buChar char="•"/>
            </a:pPr>
            <a:r>
              <a:rPr lang="en-US"/>
              <a:t>The Texas Health &amp; Safety Code has defined jail as a county jail or a correctional facility that is operated by or contracted with a municipality or operated by a contracted community supervision and corrections department</a:t>
            </a:r>
          </a:p>
          <a:p>
            <a:endParaRPr lang="en-US"/>
          </a:p>
        </p:txBody>
      </p:sp>
      <p:sp>
        <p:nvSpPr>
          <p:cNvPr id="4" name="Slide Number Placeholder 3"/>
          <p:cNvSpPr>
            <a:spLocks noGrp="1"/>
          </p:cNvSpPr>
          <p:nvPr>
            <p:ph type="sldNum" sz="quarter" idx="5"/>
          </p:nvPr>
        </p:nvSpPr>
        <p:spPr/>
        <p:txBody>
          <a:bodyPr/>
          <a:lstStyle/>
          <a:p>
            <a:fld id="{527E4DD4-56AB-4337-8A53-BDBC230EDA2C}" type="slidenum">
              <a:rPr lang="en-US" smtClean="0"/>
              <a:t>3</a:t>
            </a:fld>
            <a:endParaRPr lang="en-US"/>
          </a:p>
        </p:txBody>
      </p:sp>
    </p:spTree>
    <p:extLst>
      <p:ext uri="{BB962C8B-B14F-4D97-AF65-F5344CB8AC3E}">
        <p14:creationId xmlns:p14="http://schemas.microsoft.com/office/powerpoint/2010/main" val="1585258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02066" indent="-302066">
              <a:buFont typeface="Arial" panose="020B0604020202020204" pitchFamily="34" charset="0"/>
              <a:buChar char="•"/>
            </a:pPr>
            <a:r>
              <a:rPr lang="en-US" baseline="0"/>
              <a:t>Chapter 89 of the health &amp; safety code mandates that all inmates in a chapter 89 facility be tested for TB infection on or before the seventh day of incarceration if they are likely to remain at the facility for longer than seven days </a:t>
            </a:r>
          </a:p>
          <a:p>
            <a:pPr marL="302066" indent="-302066">
              <a:buFont typeface="Arial" panose="020B0604020202020204" pitchFamily="34" charset="0"/>
              <a:buChar char="•"/>
            </a:pPr>
            <a:r>
              <a:rPr lang="en-US" baseline="0"/>
              <a:t>Inmates are exempt from a screening test if they are a prior positive defined as having written documented history of a previous positive skin test of IGRA, or written documentation of a screening test within the past twelve months or if they have written documented history of a severe reaction to a TST, or have a documented history of completing treatment for TB disease</a:t>
            </a:r>
          </a:p>
          <a:p>
            <a:endParaRPr lang="en-US"/>
          </a:p>
        </p:txBody>
      </p:sp>
      <p:sp>
        <p:nvSpPr>
          <p:cNvPr id="4" name="Slide Number Placeholder 3"/>
          <p:cNvSpPr>
            <a:spLocks noGrp="1"/>
          </p:cNvSpPr>
          <p:nvPr>
            <p:ph type="sldNum" sz="quarter" idx="5"/>
          </p:nvPr>
        </p:nvSpPr>
        <p:spPr/>
        <p:txBody>
          <a:bodyPr/>
          <a:lstStyle/>
          <a:p>
            <a:fld id="{527E4DD4-56AB-4337-8A53-BDBC230EDA2C}" type="slidenum">
              <a:rPr lang="en-US" smtClean="0"/>
              <a:t>4</a:t>
            </a:fld>
            <a:endParaRPr lang="en-US"/>
          </a:p>
        </p:txBody>
      </p:sp>
    </p:spTree>
    <p:extLst>
      <p:ext uri="{BB962C8B-B14F-4D97-AF65-F5344CB8AC3E}">
        <p14:creationId xmlns:p14="http://schemas.microsoft.com/office/powerpoint/2010/main" val="933920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02066" indent="-302066">
              <a:buFont typeface="Arial" panose="020B0604020202020204" pitchFamily="34" charset="0"/>
              <a:buChar char="•"/>
            </a:pPr>
            <a:r>
              <a:rPr lang="en-US"/>
              <a:t>We will now review common terminology used on the monthly correctional TB reports and the positive reactors/suspects/cases form. </a:t>
            </a:r>
          </a:p>
          <a:p>
            <a:pPr marL="302066" indent="-302066">
              <a:buFont typeface="Arial" panose="020B0604020202020204" pitchFamily="34" charset="0"/>
              <a:buChar char="•"/>
            </a:pPr>
            <a:r>
              <a:rPr lang="en-US" b="1"/>
              <a:t>Prior positive </a:t>
            </a:r>
            <a:r>
              <a:rPr lang="en-US" b="0"/>
              <a:t>is defined as an individual who has a written documented history of a previous positive TST (in mm) or </a:t>
            </a:r>
            <a:r>
              <a:rPr lang="en-US"/>
              <a:t>an IGRA</a:t>
            </a:r>
            <a:endParaRPr lang="en-US" b="0">
              <a:cs typeface="Calibri"/>
            </a:endParaRPr>
          </a:p>
          <a:p>
            <a:pPr marL="302066" indent="-302066">
              <a:buFont typeface="Arial" panose="020B0604020202020204" pitchFamily="34" charset="0"/>
              <a:buChar char="•"/>
            </a:pPr>
            <a:r>
              <a:rPr lang="en-US" b="1"/>
              <a:t>TB Infection </a:t>
            </a:r>
            <a:r>
              <a:rPr lang="en-US"/>
              <a:t>is determined by a positive result from an FDA-approved Interferon Gamma Release Assay (IGRA) test such as T-Spot TB or QuantiFERON - TB GOLD In-Tube Test or a tuberculin skin test, and a normal chest radiograph with no presenting symptoms of TB disease. A clinician’s diagnosis must always be obtained to determine TB infection.</a:t>
            </a:r>
          </a:p>
          <a:p>
            <a:pPr marL="302066" indent="-302066">
              <a:buFont typeface="Arial" panose="020B0604020202020204" pitchFamily="34" charset="0"/>
              <a:buChar char="•"/>
            </a:pPr>
            <a:r>
              <a:rPr lang="en-US" b="1"/>
              <a:t>TB Disease</a:t>
            </a:r>
            <a:r>
              <a:rPr lang="en-US"/>
              <a:t>: Active TB disease is diagnosed by medical history, physical evaluation, chest x-ray, and other laboratory tests (i.e., isolation of M. tuberculosis complex from a clinical specimen). </a:t>
            </a:r>
          </a:p>
          <a:p>
            <a:pPr marL="302066" indent="-302066">
              <a:buFont typeface="Arial" panose="020B0604020202020204" pitchFamily="34" charset="0"/>
              <a:buChar char="•"/>
            </a:pPr>
            <a:r>
              <a:rPr lang="en-US" b="1"/>
              <a:t>Suspected TB</a:t>
            </a:r>
            <a:r>
              <a:rPr lang="en-US"/>
              <a:t>: Clinical suspicion of active TB is based on signs and symptoms and/or abnormalities on chest x-ray AND the clinician intends for the client to be placed in isolation OR placed on 4-drug therapy. If TB is suspected, a complete evaluation must be performed while waiting for final laboratory results.</a:t>
            </a:r>
          </a:p>
          <a:p>
            <a:pPr marL="302066" indent="-302066">
              <a:buFont typeface="Arial" panose="020B0604020202020204" pitchFamily="34" charset="0"/>
              <a:buChar char="•"/>
            </a:pPr>
            <a:r>
              <a:rPr lang="en-US" b="1"/>
              <a:t>Positive reactor: </a:t>
            </a:r>
            <a:r>
              <a:rPr lang="en-US"/>
              <a:t>An individual with a positive IGRA or TST with induration of 10 mm or more is considered positive for all people in a correctional facility except the following: HIV-infected people, recent contacts to TB disease, people with fibrotic changes on CXR consistent with prior tuberculosis, organ transplant recipients, and other immunosuppressed people (those on TNF alpha inhibitors, or people taking a prolonged course of oral or intravenous corticosteroids such as prednisone). For these inmates, an induration of 5 mm or more is considered positive.</a:t>
            </a:r>
          </a:p>
          <a:p>
            <a:pPr marL="302066" indent="-302066">
              <a:buFont typeface="Arial" panose="020B0604020202020204" pitchFamily="34" charset="0"/>
              <a:buChar char="•"/>
            </a:pPr>
            <a:r>
              <a:rPr lang="en-US" sz="1300"/>
              <a:t>A </a:t>
            </a:r>
            <a:r>
              <a:rPr lang="en-US" sz="1300" b="1"/>
              <a:t>conversion for a Chapter 89-Designated facility </a:t>
            </a:r>
            <a:r>
              <a:rPr lang="en-US" sz="1300"/>
              <a:t>is defined as a</a:t>
            </a:r>
            <a:r>
              <a:rPr lang="en-US"/>
              <a:t> change from a documented negative TST or IGRA to a positive TST or IGRA during the time of residence in the facility</a:t>
            </a:r>
          </a:p>
          <a:p>
            <a:endParaRPr lang="en-US"/>
          </a:p>
        </p:txBody>
      </p:sp>
      <p:sp>
        <p:nvSpPr>
          <p:cNvPr id="4" name="Slide Number Placeholder 3"/>
          <p:cNvSpPr>
            <a:spLocks noGrp="1"/>
          </p:cNvSpPr>
          <p:nvPr>
            <p:ph type="sldNum" sz="quarter" idx="5"/>
          </p:nvPr>
        </p:nvSpPr>
        <p:spPr/>
        <p:txBody>
          <a:bodyPr/>
          <a:lstStyle/>
          <a:p>
            <a:fld id="{527E4DD4-56AB-4337-8A53-BDBC230EDA2C}" type="slidenum">
              <a:rPr lang="en-US" smtClean="0"/>
              <a:t>5</a:t>
            </a:fld>
            <a:endParaRPr lang="en-US"/>
          </a:p>
        </p:txBody>
      </p:sp>
    </p:spTree>
    <p:extLst>
      <p:ext uri="{BB962C8B-B14F-4D97-AF65-F5344CB8AC3E}">
        <p14:creationId xmlns:p14="http://schemas.microsoft.com/office/powerpoint/2010/main" val="14321624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 will discuss a screening algorithm that we developed that can be used to guide screening practices for initial screenings. </a:t>
            </a:r>
          </a:p>
          <a:p>
            <a:endParaRPr lang="en-US"/>
          </a:p>
          <a:p>
            <a:r>
              <a:rPr lang="en-US"/>
              <a:t>The Texas Department of State Health Services recommends that all inmates be screening for TB symptoms during book in. If symptoms are present, the inmate should be isolated in an airborne infection isolation room or AIIR. The inmate should have a CXR performed, and sputum collected within 72 hours.  Consider also ordering a rapid PCR. A TST should be placed, and the inmate should receive a thorough medical evaluation. Per rule 97.176 of the Texas Administrative Code, when symptoms and/or results of skin test, chest x-ray, and sputum smear suggest that the inmate may have Tuberculosis, the suspect shall initiate treatment until TB has been ruled out. Please report to your local or regional health department the suspected TB case.</a:t>
            </a:r>
          </a:p>
          <a:p>
            <a:endParaRPr lang="en-US"/>
          </a:p>
          <a:p>
            <a:r>
              <a:rPr lang="en-US"/>
              <a:t>If TB symptoms are not present or if your facility does not perform symptom screening upon intake and if the inmate will likely not be at the facility for seven or more days, then there is no additional follow-up needed. If the inmate will likely be at the facility for seven or more days and has a documented negative TST or IGRA in the past 12 months, then there is no additional follow-up needed at that time. However, upon annual screening, the inmate should have a symptom screening conducted and a TB skin test administered from the date of their last test. </a:t>
            </a:r>
          </a:p>
          <a:p>
            <a:endParaRPr lang="en-US"/>
          </a:p>
          <a:p>
            <a:r>
              <a:rPr lang="en-US"/>
              <a:t>If the inmate has written documentation of a previous positive skin test, then a chest x-ray must be performed within 72 hours of book in. </a:t>
            </a:r>
          </a:p>
          <a:p>
            <a:endParaRPr lang="en-US"/>
          </a:p>
          <a:p>
            <a:pPr defTabSz="966612">
              <a:defRPr/>
            </a:pPr>
            <a:r>
              <a:rPr lang="en-US"/>
              <a:t>If the inmate does not have written documentation or is self-reporting that they have had a previous positive TST or IGRA, a TST should be administered. If the TST is negative, then there is no additional follow-up needed at that time. However, upon annual screening, the inmate should have a symptom screening conducted and a TB skin test administered. </a:t>
            </a:r>
          </a:p>
          <a:p>
            <a:endParaRPr lang="en-US"/>
          </a:p>
          <a:p>
            <a:r>
              <a:rPr lang="en-US"/>
              <a:t>If the TST or IGRA is positive, then a chest x-ray should be performed within 72 hours of the date read. If the chest x-ray is normal, then a symptom screening should be performed annually, and a chest x-ray should only be performed if symptoms consistent with TB develop. Provide education to the patient on TB infection diagnosis and offer treatment for TB infection if available. </a:t>
            </a:r>
            <a:r>
              <a:rPr lang="en-US" sz="1300"/>
              <a:t>Persons with a documented history of a positive TST or IGRA should not be re-tested or receive routine annual chest x-rays unless symptoms consistent with TB develop </a:t>
            </a:r>
            <a:endParaRPr lang="en-US"/>
          </a:p>
          <a:p>
            <a:endParaRPr lang="en-US"/>
          </a:p>
          <a:p>
            <a:pPr defTabSz="966612">
              <a:defRPr/>
            </a:pPr>
            <a:r>
              <a:rPr lang="en-US"/>
              <a:t>If the chest x-ray result is indicative of TB, then the inmate should be isolated in an airborne infection isolation room or AIIR. The suspected TB case should be reported the local or regional health department within 1 working day. The inmate should have sputum collected within 72 hours and a thorough medical evaluation. Treatment must be provided if indicated. Per rule 97.176 of the Texas Administrative Code, when symptoms and/or results of skin test, chest x-ray, and sputum smear suggest that the inmate may have Tuberculosis, the suspect shall initiate treatment until TB has been ruled out. </a:t>
            </a:r>
          </a:p>
          <a:p>
            <a:pPr defTabSz="966612">
              <a:defRPr/>
            </a:pPr>
            <a:endParaRPr lang="en-US"/>
          </a:p>
          <a:p>
            <a:endParaRPr lang="en-US"/>
          </a:p>
        </p:txBody>
      </p:sp>
      <p:sp>
        <p:nvSpPr>
          <p:cNvPr id="4" name="Slide Number Placeholder 3"/>
          <p:cNvSpPr>
            <a:spLocks noGrp="1"/>
          </p:cNvSpPr>
          <p:nvPr>
            <p:ph type="sldNum" sz="quarter" idx="5"/>
          </p:nvPr>
        </p:nvSpPr>
        <p:spPr/>
        <p:txBody>
          <a:bodyPr/>
          <a:lstStyle/>
          <a:p>
            <a:fld id="{527E4DD4-56AB-4337-8A53-BDBC230EDA2C}" type="slidenum">
              <a:rPr lang="en-US" smtClean="0"/>
              <a:t>6</a:t>
            </a:fld>
            <a:endParaRPr lang="en-US"/>
          </a:p>
        </p:txBody>
      </p:sp>
    </p:spTree>
    <p:extLst>
      <p:ext uri="{BB962C8B-B14F-4D97-AF65-F5344CB8AC3E}">
        <p14:creationId xmlns:p14="http://schemas.microsoft.com/office/powerpoint/2010/main" val="9656794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02066" indent="-302066">
              <a:buFont typeface="Arial" panose="020B0604020202020204" pitchFamily="34" charset="0"/>
              <a:buChar char="•"/>
            </a:pPr>
            <a:r>
              <a:rPr lang="en-US"/>
              <a:t>TB infection and TB disease are notifiable conditions in Texas and are required to be reported within a certain timeframe </a:t>
            </a:r>
          </a:p>
          <a:p>
            <a:pPr marL="302066" indent="-302066">
              <a:buFont typeface="Arial" panose="020B0604020202020204" pitchFamily="34" charset="0"/>
              <a:buChar char="•"/>
            </a:pPr>
            <a:r>
              <a:rPr lang="en-US"/>
              <a:t>TB infection must be reported to your local or regional health department within one week of diagnosis. Diagnosis should be made by an advanced health care provider or a physician. The diagnostic criteria for TB infection includes a positive TST or IGRA and a normal chest x-ray and no signs and symptoms consistent with TB disease. Please keep in mind that the individual must meet all three criteria to be diagnosed with TB infection. </a:t>
            </a:r>
          </a:p>
          <a:p>
            <a:pPr marL="302066" indent="-302066">
              <a:buFont typeface="Arial" panose="020B0604020202020204" pitchFamily="34" charset="0"/>
              <a:buChar char="•"/>
            </a:pPr>
            <a:endParaRPr lang="en-US"/>
          </a:p>
          <a:p>
            <a:pPr marL="302066" indent="-302066">
              <a:buFont typeface="Arial" panose="020B0604020202020204" pitchFamily="34" charset="0"/>
              <a:buChar char="•"/>
            </a:pPr>
            <a:r>
              <a:rPr lang="en-US"/>
              <a:t>TB disease including known and suspected must be reported within one day of diagnosis. Suspected TB disease is defined as anyone who has signs or symptoms consistent with TB disease or an abnormal CXR indicative of TB pending final laboratory results. Known suspected TB disease include a positive nucleic acid amplification test (NAAT) or clinically or laboratory confirmed tuberculosis disease.</a:t>
            </a:r>
          </a:p>
          <a:p>
            <a:pPr marL="302066" indent="-302066">
              <a:buFont typeface="Arial" panose="020B0604020202020204" pitchFamily="34" charset="0"/>
              <a:buChar char="•"/>
            </a:pPr>
            <a:endParaRPr lang="en-US"/>
          </a:p>
          <a:p>
            <a:pPr marL="302066" indent="-302066">
              <a:buFont typeface="Arial" panose="020B0604020202020204" pitchFamily="34" charset="0"/>
              <a:buChar char="•"/>
            </a:pPr>
            <a:r>
              <a:rPr lang="en-US"/>
              <a:t>As a reminder, when reporting a case or suspected case to your local or regional health department, please complete and submit form TB-400 A and TB-400B  which are available on our DSHS website. </a:t>
            </a:r>
          </a:p>
          <a:p>
            <a:endParaRPr lang="en-US"/>
          </a:p>
          <a:p>
            <a:endParaRPr lang="en-US"/>
          </a:p>
        </p:txBody>
      </p:sp>
      <p:sp>
        <p:nvSpPr>
          <p:cNvPr id="4" name="Slide Number Placeholder 3"/>
          <p:cNvSpPr>
            <a:spLocks noGrp="1"/>
          </p:cNvSpPr>
          <p:nvPr>
            <p:ph type="sldNum" sz="quarter" idx="5"/>
          </p:nvPr>
        </p:nvSpPr>
        <p:spPr/>
        <p:txBody>
          <a:bodyPr/>
          <a:lstStyle/>
          <a:p>
            <a:fld id="{527E4DD4-56AB-4337-8A53-BDBC230EDA2C}" type="slidenum">
              <a:rPr lang="en-US" smtClean="0"/>
              <a:t>7</a:t>
            </a:fld>
            <a:endParaRPr lang="en-US"/>
          </a:p>
        </p:txBody>
      </p:sp>
    </p:spTree>
    <p:extLst>
      <p:ext uri="{BB962C8B-B14F-4D97-AF65-F5344CB8AC3E}">
        <p14:creationId xmlns:p14="http://schemas.microsoft.com/office/powerpoint/2010/main" val="38132147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02066" indent="-302066">
              <a:buFont typeface="Arial" panose="020B0604020202020204" pitchFamily="34" charset="0"/>
              <a:buChar char="•"/>
            </a:pPr>
            <a:r>
              <a:rPr lang="en-US"/>
              <a:t>The monthly correctional TB report and Report of TB Conditions form should be submitted to your local or regional health department by the 5</a:t>
            </a:r>
            <a:r>
              <a:rPr lang="en-US" baseline="30000"/>
              <a:t>th </a:t>
            </a:r>
            <a:r>
              <a:rPr lang="en-US"/>
              <a:t>day of each month. </a:t>
            </a:r>
          </a:p>
          <a:p>
            <a:pPr marL="302066" indent="-302066">
              <a:buFont typeface="Arial" panose="020B0604020202020204" pitchFamily="34" charset="0"/>
              <a:buChar char="•"/>
            </a:pPr>
            <a:r>
              <a:rPr lang="en-US"/>
              <a:t>Your local or regional correctional liaison will review the data for accuracy and completion and may request clarification and/or amended reports before submitting to the State Office via a secure portal called </a:t>
            </a:r>
            <a:r>
              <a:rPr lang="en-US" err="1"/>
              <a:t>GlobalScape</a:t>
            </a:r>
            <a:r>
              <a:rPr lang="en-US"/>
              <a:t>, by the 15</a:t>
            </a:r>
            <a:r>
              <a:rPr lang="en-US" baseline="30000"/>
              <a:t>th</a:t>
            </a:r>
            <a:r>
              <a:rPr lang="en-US"/>
              <a:t> day of the following report month. </a:t>
            </a:r>
          </a:p>
          <a:p>
            <a:pPr marL="302066" indent="-302066">
              <a:buFont typeface="Arial" panose="020B0604020202020204" pitchFamily="34" charset="0"/>
              <a:buChar char="•"/>
            </a:pPr>
            <a:r>
              <a:rPr lang="en-US"/>
              <a:t>The CQI team will review the reports and enter the data into an internal database. </a:t>
            </a:r>
          </a:p>
          <a:p>
            <a:pPr marL="302066" indent="-302066" defTabSz="966612">
              <a:buFont typeface="Arial" panose="020B0604020202020204" pitchFamily="34" charset="0"/>
              <a:buChar char="•"/>
              <a:defRPr/>
            </a:pPr>
            <a:r>
              <a:rPr lang="en-US"/>
              <a:t>Please note that </a:t>
            </a:r>
            <a:r>
              <a:rPr lang="en-US" sz="1300">
                <a:solidFill>
                  <a:schemeClr val="tx2"/>
                </a:solidFill>
              </a:rPr>
              <a:t>monthly reports not received from the Chapter 89-designated facility and/or health department by their responsible due date will be sent formal reminders and delinquency notices from the TB Unit</a:t>
            </a:r>
          </a:p>
          <a:p>
            <a:endParaRPr lang="en-US"/>
          </a:p>
          <a:p>
            <a:endParaRPr lang="en-US"/>
          </a:p>
        </p:txBody>
      </p:sp>
      <p:sp>
        <p:nvSpPr>
          <p:cNvPr id="4" name="Slide Number Placeholder 3"/>
          <p:cNvSpPr>
            <a:spLocks noGrp="1"/>
          </p:cNvSpPr>
          <p:nvPr>
            <p:ph type="sldNum" sz="quarter" idx="5"/>
          </p:nvPr>
        </p:nvSpPr>
        <p:spPr/>
        <p:txBody>
          <a:bodyPr/>
          <a:lstStyle/>
          <a:p>
            <a:fld id="{527E4DD4-56AB-4337-8A53-BDBC230EDA2C}" type="slidenum">
              <a:rPr lang="en-US" smtClean="0"/>
              <a:t>8</a:t>
            </a:fld>
            <a:endParaRPr lang="en-US"/>
          </a:p>
        </p:txBody>
      </p:sp>
    </p:spTree>
    <p:extLst>
      <p:ext uri="{BB962C8B-B14F-4D97-AF65-F5344CB8AC3E}">
        <p14:creationId xmlns:p14="http://schemas.microsoft.com/office/powerpoint/2010/main" val="12454419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27E4DD4-56AB-4337-8A53-BDBC230EDA2C}" type="slidenum">
              <a:rPr lang="en-US" smtClean="0"/>
              <a:t>9</a:t>
            </a:fld>
            <a:endParaRPr lang="en-US"/>
          </a:p>
        </p:txBody>
      </p:sp>
    </p:spTree>
    <p:extLst>
      <p:ext uri="{BB962C8B-B14F-4D97-AF65-F5344CB8AC3E}">
        <p14:creationId xmlns:p14="http://schemas.microsoft.com/office/powerpoint/2010/main" val="30766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Layout">
    <p:bg>
      <p:bgPr>
        <a:gradFill>
          <a:gsLst>
            <a:gs pos="0">
              <a:srgbClr val="556A7E"/>
            </a:gs>
            <a:gs pos="35000">
              <a:srgbClr val="556A7E"/>
            </a:gs>
            <a:gs pos="100000">
              <a:srgbClr val="333333"/>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title="&quot;&quot;">
            <a:extLst>
              <a:ext uri="{FF2B5EF4-FFF2-40B4-BE49-F238E27FC236}">
                <a16:creationId xmlns:a16="http://schemas.microsoft.com/office/drawing/2014/main" id="{DE3F76AE-A06E-4432-81ED-28CBF6FB1A98}"/>
              </a:ext>
            </a:extLst>
          </p:cNvPr>
          <p:cNvSpPr>
            <a:spLocks noGrp="1"/>
          </p:cNvSpPr>
          <p:nvPr>
            <p:ph type="title" hasCustomPrompt="1"/>
          </p:nvPr>
        </p:nvSpPr>
        <p:spPr>
          <a:xfrm>
            <a:off x="831850" y="1762297"/>
            <a:ext cx="10515600" cy="1971503"/>
          </a:xfrm>
          <a:ln w="63500">
            <a:solidFill>
              <a:schemeClr val="bg1"/>
            </a:solidFill>
          </a:ln>
        </p:spPr>
        <p:txBody>
          <a:bodyPr anchor="ctr" anchorCtr="0">
            <a:normAutofit/>
          </a:bodyPr>
          <a:lstStyle>
            <a:lvl1pPr algn="ctr">
              <a:defRPr sz="6600" b="1">
                <a:solidFill>
                  <a:schemeClr val="bg1"/>
                </a:solidFill>
                <a:latin typeface="+mn-lt"/>
              </a:defRPr>
            </a:lvl1pPr>
          </a:lstStyle>
          <a:p>
            <a:r>
              <a:rPr lang="en-US"/>
              <a:t>CLICK TO EDIT MASTER TITLE SLIDE	</a:t>
            </a:r>
          </a:p>
        </p:txBody>
      </p:sp>
      <p:sp>
        <p:nvSpPr>
          <p:cNvPr id="3" name="Text Placeholder 2">
            <a:extLst>
              <a:ext uri="{FF2B5EF4-FFF2-40B4-BE49-F238E27FC236}">
                <a16:creationId xmlns:a16="http://schemas.microsoft.com/office/drawing/2014/main" id="{D09E720B-E25C-49B3-978B-6706735DDA41}"/>
              </a:ext>
            </a:extLst>
          </p:cNvPr>
          <p:cNvSpPr>
            <a:spLocks noGrp="1"/>
          </p:cNvSpPr>
          <p:nvPr>
            <p:ph type="body" idx="1"/>
          </p:nvPr>
        </p:nvSpPr>
        <p:spPr>
          <a:xfrm>
            <a:off x="838200" y="3887609"/>
            <a:ext cx="10515600" cy="544878"/>
          </a:xfrm>
        </p:spPr>
        <p:txBody>
          <a:bodyPr>
            <a:normAutofit/>
          </a:bodyPr>
          <a:lstStyle>
            <a:lvl1pPr marL="0" indent="0" algn="ctr">
              <a:buNone/>
              <a:defRPr sz="3200">
                <a:solidFill>
                  <a:schemeClr val="bg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Text Placeholder 5">
            <a:extLst>
              <a:ext uri="{FF2B5EF4-FFF2-40B4-BE49-F238E27FC236}">
                <a16:creationId xmlns:a16="http://schemas.microsoft.com/office/drawing/2014/main" id="{DBBC5130-6735-419A-B1B8-C36EA21FC405}"/>
              </a:ext>
            </a:extLst>
          </p:cNvPr>
          <p:cNvSpPr>
            <a:spLocks noGrp="1"/>
          </p:cNvSpPr>
          <p:nvPr>
            <p:ph type="body" sz="quarter" idx="10" hasCustomPrompt="1"/>
          </p:nvPr>
        </p:nvSpPr>
        <p:spPr>
          <a:xfrm>
            <a:off x="838200" y="4432300"/>
            <a:ext cx="10509250" cy="727075"/>
          </a:xfrm>
        </p:spPr>
        <p:txBody>
          <a:bodyPr>
            <a:normAutofit/>
          </a:bodyPr>
          <a:lstStyle>
            <a:lvl1pPr marL="0" indent="0" algn="ctr">
              <a:buNone/>
              <a:defRPr sz="1800" b="1">
                <a:solidFill>
                  <a:schemeClr val="bg1"/>
                </a:solidFill>
              </a:defRPr>
            </a:lvl1pPr>
          </a:lstStyle>
          <a:p>
            <a:pPr lvl="0"/>
            <a:r>
              <a:rPr lang="en-US"/>
              <a:t>Presenter</a:t>
            </a:r>
          </a:p>
        </p:txBody>
      </p:sp>
      <p:cxnSp>
        <p:nvCxnSpPr>
          <p:cNvPr id="10" name="Straight Connector 22" title="&quot; &quot;">
            <a:extLst>
              <a:ext uri="{FF2B5EF4-FFF2-40B4-BE49-F238E27FC236}">
                <a16:creationId xmlns:a16="http://schemas.microsoft.com/office/drawing/2014/main" id="{C518FDB4-615D-4BD8-B84D-E2866EE4D7D0}"/>
              </a:ext>
            </a:extLst>
          </p:cNvPr>
          <p:cNvCxnSpPr>
            <a:cxnSpLocks noChangeShapeType="1"/>
          </p:cNvCxnSpPr>
          <p:nvPr userDrawn="1"/>
        </p:nvCxnSpPr>
        <p:spPr bwMode="auto">
          <a:xfrm>
            <a:off x="0" y="161925"/>
            <a:ext cx="12192000" cy="0"/>
          </a:xfrm>
          <a:prstGeom prst="line">
            <a:avLst/>
          </a:prstGeom>
          <a:ln w="762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14235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No Title">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D682CF4-D412-4779-B721-D677D66C32C5}"/>
              </a:ext>
            </a:extLst>
          </p:cNvPr>
          <p:cNvSpPr>
            <a:spLocks noGrp="1"/>
          </p:cNvSpPr>
          <p:nvPr>
            <p:ph type="sldNum" sz="quarter" idx="12"/>
          </p:nvPr>
        </p:nvSpPr>
        <p:spPr/>
        <p:txBody>
          <a:bodyPr/>
          <a:lstStyle/>
          <a:p>
            <a:fld id="{2AF131E7-C65A-4205-BD59-AD27FEB0E13B}" type="slidenum">
              <a:rPr lang="en-US" smtClean="0"/>
              <a:t>‹#›</a:t>
            </a:fld>
            <a:endParaRPr lang="en-US"/>
          </a:p>
        </p:txBody>
      </p:sp>
      <p:sp>
        <p:nvSpPr>
          <p:cNvPr id="7" name="Content Placeholder 6">
            <a:extLst>
              <a:ext uri="{FF2B5EF4-FFF2-40B4-BE49-F238E27FC236}">
                <a16:creationId xmlns:a16="http://schemas.microsoft.com/office/drawing/2014/main" id="{F3E62DF9-FC82-4F23-899A-C9F89F882958}"/>
              </a:ext>
            </a:extLst>
          </p:cNvPr>
          <p:cNvSpPr>
            <a:spLocks noGrp="1"/>
          </p:cNvSpPr>
          <p:nvPr>
            <p:ph sz="quarter" idx="13"/>
          </p:nvPr>
        </p:nvSpPr>
        <p:spPr>
          <a:xfrm>
            <a:off x="666750" y="742950"/>
            <a:ext cx="10858500" cy="53721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22" title="&quot; &quot;">
            <a:extLst>
              <a:ext uri="{FF2B5EF4-FFF2-40B4-BE49-F238E27FC236}">
                <a16:creationId xmlns:a16="http://schemas.microsoft.com/office/drawing/2014/main" id="{F70E1DB0-FA35-4359-A511-0FFBC260B0CF}"/>
              </a:ext>
            </a:extLst>
          </p:cNvPr>
          <p:cNvCxnSpPr>
            <a:cxnSpLocks noChangeShapeType="1"/>
          </p:cNvCxnSpPr>
          <p:nvPr userDrawn="1"/>
        </p:nvCxnSpPr>
        <p:spPr bwMode="auto">
          <a:xfrm>
            <a:off x="0" y="161925"/>
            <a:ext cx="12192000" cy="0"/>
          </a:xfrm>
          <a:prstGeom prst="line">
            <a:avLst/>
          </a:prstGeom>
          <a:ln w="762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88328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E3493D-3AC6-45EE-B19D-FE79522375D9}"/>
              </a:ext>
            </a:extLst>
          </p:cNvPr>
          <p:cNvSpPr>
            <a:spLocks noGrp="1"/>
          </p:cNvSpPr>
          <p:nvPr>
            <p:ph type="dt" sz="half" idx="10"/>
          </p:nvPr>
        </p:nvSpPr>
        <p:spPr/>
        <p:txBody>
          <a:bodyPr/>
          <a:lstStyle/>
          <a:p>
            <a:fld id="{DE9FCCAD-7EC3-41F9-AF25-DBEBDFD2D03C}" type="datetimeFigureOut">
              <a:rPr lang="en-US" smtClean="0"/>
              <a:t>1/20/2023</a:t>
            </a:fld>
            <a:endParaRPr lang="en-US"/>
          </a:p>
        </p:txBody>
      </p:sp>
      <p:sp>
        <p:nvSpPr>
          <p:cNvPr id="3" name="Footer Placeholder 2">
            <a:extLst>
              <a:ext uri="{FF2B5EF4-FFF2-40B4-BE49-F238E27FC236}">
                <a16:creationId xmlns:a16="http://schemas.microsoft.com/office/drawing/2014/main" id="{662C2881-EB4F-4F07-A241-DA76ABA607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132DF5A-775D-4FC2-9C23-B06497E48DCB}"/>
              </a:ext>
            </a:extLst>
          </p:cNvPr>
          <p:cNvSpPr>
            <a:spLocks noGrp="1"/>
          </p:cNvSpPr>
          <p:nvPr>
            <p:ph type="sldNum" sz="quarter" idx="12"/>
          </p:nvPr>
        </p:nvSpPr>
        <p:spPr/>
        <p:txBody>
          <a:bodyPr/>
          <a:lstStyle/>
          <a:p>
            <a:fld id="{2AF131E7-C65A-4205-BD59-AD27FEB0E13B}" type="slidenum">
              <a:rPr lang="en-US" smtClean="0"/>
              <a:t>‹#›</a:t>
            </a:fld>
            <a:endParaRPr lang="en-US"/>
          </a:p>
        </p:txBody>
      </p:sp>
    </p:spTree>
    <p:extLst>
      <p:ext uri="{BB962C8B-B14F-4D97-AF65-F5344CB8AC3E}">
        <p14:creationId xmlns:p14="http://schemas.microsoft.com/office/powerpoint/2010/main" val="27005803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rgbClr val="F2F2F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FAC3F-E8C3-47D6-9C29-15820A7AE7D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C4D5C3B-0D78-4F4C-9165-AB9D4B0FCC8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3CBE6E-823D-4EB4-82C4-38F5D4B08BED}"/>
              </a:ext>
            </a:extLst>
          </p:cNvPr>
          <p:cNvSpPr>
            <a:spLocks noGrp="1"/>
          </p:cNvSpPr>
          <p:nvPr>
            <p:ph type="dt" sz="half" idx="10"/>
          </p:nvPr>
        </p:nvSpPr>
        <p:spPr/>
        <p:txBody>
          <a:bodyPr/>
          <a:lstStyle/>
          <a:p>
            <a:fld id="{DE9FCCAD-7EC3-41F9-AF25-DBEBDFD2D03C}" type="datetimeFigureOut">
              <a:rPr lang="en-US" smtClean="0"/>
              <a:t>1/20/2023</a:t>
            </a:fld>
            <a:endParaRPr lang="en-US"/>
          </a:p>
        </p:txBody>
      </p:sp>
      <p:sp>
        <p:nvSpPr>
          <p:cNvPr id="5" name="Footer Placeholder 4">
            <a:extLst>
              <a:ext uri="{FF2B5EF4-FFF2-40B4-BE49-F238E27FC236}">
                <a16:creationId xmlns:a16="http://schemas.microsoft.com/office/drawing/2014/main" id="{D7253706-2B1F-4D77-B1DA-92FFBBA74F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5A7F56-5FD6-4829-A5D1-8D275B647B90}"/>
              </a:ext>
            </a:extLst>
          </p:cNvPr>
          <p:cNvSpPr>
            <a:spLocks noGrp="1"/>
          </p:cNvSpPr>
          <p:nvPr>
            <p:ph type="sldNum" sz="quarter" idx="12"/>
          </p:nvPr>
        </p:nvSpPr>
        <p:spPr/>
        <p:txBody>
          <a:bodyPr/>
          <a:lstStyle/>
          <a:p>
            <a:fld id="{2AF131E7-C65A-4205-BD59-AD27FEB0E13B}" type="slidenum">
              <a:rPr lang="en-US" smtClean="0"/>
              <a:t>‹#›</a:t>
            </a:fld>
            <a:endParaRPr lang="en-US"/>
          </a:p>
        </p:txBody>
      </p:sp>
      <p:sp>
        <p:nvSpPr>
          <p:cNvPr id="7" name="Pentagon 9" title="&quot;&quot;">
            <a:extLst>
              <a:ext uri="{FF2B5EF4-FFF2-40B4-BE49-F238E27FC236}">
                <a16:creationId xmlns:a16="http://schemas.microsoft.com/office/drawing/2014/main" id="{7CC38CDD-64DC-4DFD-A53D-533ECED83431}"/>
              </a:ext>
            </a:extLst>
          </p:cNvPr>
          <p:cNvSpPr/>
          <p:nvPr userDrawn="1"/>
        </p:nvSpPr>
        <p:spPr>
          <a:xfrm>
            <a:off x="0" y="1696611"/>
            <a:ext cx="6581872"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a:solidFill>
                <a:schemeClr val="tx1"/>
              </a:solidFill>
            </a:endParaRPr>
          </a:p>
        </p:txBody>
      </p:sp>
    </p:spTree>
    <p:extLst>
      <p:ext uri="{BB962C8B-B14F-4D97-AF65-F5344CB8AC3E}">
        <p14:creationId xmlns:p14="http://schemas.microsoft.com/office/powerpoint/2010/main" val="35505712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97C08E-E5FC-4F14-993F-305CF8A4FD8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861A4A68-A372-48AB-B631-1614C79BF8C9}"/>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8" name="Title 7">
            <a:extLst>
              <a:ext uri="{FF2B5EF4-FFF2-40B4-BE49-F238E27FC236}">
                <a16:creationId xmlns:a16="http://schemas.microsoft.com/office/drawing/2014/main" id="{26A655AA-EB69-4406-B886-8905A4234876}"/>
              </a:ext>
            </a:extLst>
          </p:cNvPr>
          <p:cNvSpPr>
            <a:spLocks noGrp="1"/>
          </p:cNvSpPr>
          <p:nvPr>
            <p:ph type="title"/>
          </p:nvPr>
        </p:nvSpPr>
        <p:spPr/>
        <p:txBody>
          <a:bodyPr/>
          <a:lstStyle>
            <a:lvl1pPr>
              <a:defRPr b="1"/>
            </a:lvl1pPr>
          </a:lstStyle>
          <a:p>
            <a:r>
              <a:rPr lang="en-US"/>
              <a:t>Click to edit Master title style</a:t>
            </a:r>
          </a:p>
        </p:txBody>
      </p:sp>
    </p:spTree>
    <p:extLst>
      <p:ext uri="{BB962C8B-B14F-4D97-AF65-F5344CB8AC3E}">
        <p14:creationId xmlns:p14="http://schemas.microsoft.com/office/powerpoint/2010/main" val="34526055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B89CE3-59F3-4862-823A-0FEB939B00F0}"/>
              </a:ext>
            </a:extLst>
          </p:cNvPr>
          <p:cNvSpPr>
            <a:spLocks noGrp="1"/>
          </p:cNvSpPr>
          <p:nvPr>
            <p:ph sz="half" idx="1"/>
          </p:nvPr>
        </p:nvSpPr>
        <p:spPr>
          <a:xfrm>
            <a:off x="2405863" y="1825625"/>
            <a:ext cx="434407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80462D6-05EC-42BC-90B3-E1244B68257D}"/>
              </a:ext>
            </a:extLst>
          </p:cNvPr>
          <p:cNvSpPr>
            <a:spLocks noGrp="1"/>
          </p:cNvSpPr>
          <p:nvPr>
            <p:ph sz="half" idx="2"/>
          </p:nvPr>
        </p:nvSpPr>
        <p:spPr>
          <a:xfrm>
            <a:off x="7009728" y="1825625"/>
            <a:ext cx="434407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F6FFCB7-78F2-42A0-B3F8-7C78139E98F4}"/>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5" name="Title 4">
            <a:extLst>
              <a:ext uri="{FF2B5EF4-FFF2-40B4-BE49-F238E27FC236}">
                <a16:creationId xmlns:a16="http://schemas.microsoft.com/office/drawing/2014/main" id="{4244305F-9E51-4C97-993B-6CFA7BD879EF}"/>
              </a:ext>
            </a:extLst>
          </p:cNvPr>
          <p:cNvSpPr>
            <a:spLocks noGrp="1"/>
          </p:cNvSpPr>
          <p:nvPr>
            <p:ph type="title"/>
          </p:nvPr>
        </p:nvSpPr>
        <p:spPr/>
        <p:txBody>
          <a:bodyPr/>
          <a:lstStyle>
            <a:lvl1pPr>
              <a:defRPr b="1"/>
            </a:lvl1pPr>
          </a:lstStyle>
          <a:p>
            <a:r>
              <a:rPr lang="en-US"/>
              <a:t>Click to edit Master title style</a:t>
            </a:r>
          </a:p>
        </p:txBody>
      </p:sp>
    </p:spTree>
    <p:extLst>
      <p:ext uri="{BB962C8B-B14F-4D97-AF65-F5344CB8AC3E}">
        <p14:creationId xmlns:p14="http://schemas.microsoft.com/office/powerpoint/2010/main" val="13581690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32FF2B2-B59F-4D5B-A313-235F016BE53D}"/>
              </a:ext>
            </a:extLst>
          </p:cNvPr>
          <p:cNvSpPr>
            <a:spLocks noGrp="1"/>
          </p:cNvSpPr>
          <p:nvPr>
            <p:ph type="body" idx="1"/>
          </p:nvPr>
        </p:nvSpPr>
        <p:spPr>
          <a:xfrm>
            <a:off x="2327564" y="1857375"/>
            <a:ext cx="4405946" cy="647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57BA152-9EDA-4028-9FB3-1B5DFCFAC5D3}"/>
              </a:ext>
            </a:extLst>
          </p:cNvPr>
          <p:cNvSpPr>
            <a:spLocks noGrp="1"/>
          </p:cNvSpPr>
          <p:nvPr>
            <p:ph sz="half" idx="2"/>
          </p:nvPr>
        </p:nvSpPr>
        <p:spPr>
          <a:xfrm>
            <a:off x="2327563" y="2505075"/>
            <a:ext cx="440594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FFF0849-E536-4C9C-A18E-53D9F5C3EF33}"/>
              </a:ext>
            </a:extLst>
          </p:cNvPr>
          <p:cNvSpPr>
            <a:spLocks noGrp="1"/>
          </p:cNvSpPr>
          <p:nvPr>
            <p:ph type="body" sz="quarter" idx="3"/>
          </p:nvPr>
        </p:nvSpPr>
        <p:spPr>
          <a:xfrm>
            <a:off x="6949440" y="1857375"/>
            <a:ext cx="4405948" cy="647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8BC04F7-725C-41F9-A8AE-514B613376BE}"/>
              </a:ext>
            </a:extLst>
          </p:cNvPr>
          <p:cNvSpPr>
            <a:spLocks noGrp="1"/>
          </p:cNvSpPr>
          <p:nvPr>
            <p:ph sz="quarter" idx="4"/>
          </p:nvPr>
        </p:nvSpPr>
        <p:spPr>
          <a:xfrm>
            <a:off x="6949440" y="2505075"/>
            <a:ext cx="440594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64B873F2-787E-4D79-B474-995E13D0B43A}"/>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7" name="Title 6">
            <a:extLst>
              <a:ext uri="{FF2B5EF4-FFF2-40B4-BE49-F238E27FC236}">
                <a16:creationId xmlns:a16="http://schemas.microsoft.com/office/drawing/2014/main" id="{2AF102D7-3CF1-4506-A572-0F149F76CDE0}"/>
              </a:ext>
            </a:extLst>
          </p:cNvPr>
          <p:cNvSpPr>
            <a:spLocks noGrp="1"/>
          </p:cNvSpPr>
          <p:nvPr>
            <p:ph type="title"/>
          </p:nvPr>
        </p:nvSpPr>
        <p:spPr/>
        <p:txBody>
          <a:bodyPr/>
          <a:lstStyle>
            <a:lvl1pPr>
              <a:defRPr b="1"/>
            </a:lvl1pPr>
          </a:lstStyle>
          <a:p>
            <a:r>
              <a:rPr lang="en-US"/>
              <a:t>Click to edit Master title style</a:t>
            </a:r>
          </a:p>
        </p:txBody>
      </p:sp>
    </p:spTree>
    <p:extLst>
      <p:ext uri="{BB962C8B-B14F-4D97-AF65-F5344CB8AC3E}">
        <p14:creationId xmlns:p14="http://schemas.microsoft.com/office/powerpoint/2010/main" val="17521062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7034204-8D8F-4BBA-A894-01CA67052E85}"/>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3" name="Title 2">
            <a:extLst>
              <a:ext uri="{FF2B5EF4-FFF2-40B4-BE49-F238E27FC236}">
                <a16:creationId xmlns:a16="http://schemas.microsoft.com/office/drawing/2014/main" id="{0A279DC7-45CD-4962-BAF3-9EA0BFF1F55F}"/>
              </a:ext>
            </a:extLst>
          </p:cNvPr>
          <p:cNvSpPr>
            <a:spLocks noGrp="1"/>
          </p:cNvSpPr>
          <p:nvPr>
            <p:ph type="title"/>
          </p:nvPr>
        </p:nvSpPr>
        <p:spPr/>
        <p:txBody>
          <a:bodyPr/>
          <a:lstStyle>
            <a:lvl1pPr>
              <a:defRPr b="1"/>
            </a:lvl1pPr>
          </a:lstStyle>
          <a:p>
            <a:r>
              <a:rPr lang="en-US"/>
              <a:t>Click to edit Master title style</a:t>
            </a:r>
          </a:p>
        </p:txBody>
      </p:sp>
    </p:spTree>
    <p:extLst>
      <p:ext uri="{BB962C8B-B14F-4D97-AF65-F5344CB8AC3E}">
        <p14:creationId xmlns:p14="http://schemas.microsoft.com/office/powerpoint/2010/main" val="32392051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Content No Title">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CA0034-A29B-41C8-8050-85AE27DBECD1}"/>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pic>
        <p:nvPicPr>
          <p:cNvPr id="5" name="Picture 4">
            <a:extLst>
              <a:ext uri="{FF2B5EF4-FFF2-40B4-BE49-F238E27FC236}">
                <a16:creationId xmlns:a16="http://schemas.microsoft.com/office/drawing/2014/main" id="{F5D41109-E4E8-4F1B-8F73-C7512A5AFE3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951" t="11802" r="75174" b="3720"/>
          <a:stretch/>
        </p:blipFill>
        <p:spPr>
          <a:xfrm>
            <a:off x="1" y="0"/>
            <a:ext cx="2209799" cy="6858000"/>
          </a:xfrm>
          <a:prstGeom prst="rect">
            <a:avLst/>
          </a:prstGeom>
          <a:ln>
            <a:noFill/>
          </a:ln>
        </p:spPr>
      </p:pic>
      <p:sp>
        <p:nvSpPr>
          <p:cNvPr id="6" name="Rectangle 5">
            <a:extLst>
              <a:ext uri="{FF2B5EF4-FFF2-40B4-BE49-F238E27FC236}">
                <a16:creationId xmlns:a16="http://schemas.microsoft.com/office/drawing/2014/main" id="{7B8D643E-9023-4501-A748-7AE3454331FD}"/>
              </a:ext>
            </a:extLst>
          </p:cNvPr>
          <p:cNvSpPr/>
          <p:nvPr userDrawn="1"/>
        </p:nvSpPr>
        <p:spPr>
          <a:xfrm>
            <a:off x="0" y="6647575"/>
            <a:ext cx="2209800" cy="210425"/>
          </a:xfrm>
          <a:prstGeom prst="rect">
            <a:avLst/>
          </a:prstGeom>
          <a:solidFill>
            <a:srgbClr val="003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5B2DFC1C-47D0-4238-9973-F9E27DC563D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5604" y="5289192"/>
            <a:ext cx="1598591" cy="1147959"/>
          </a:xfrm>
          <a:prstGeom prst="rect">
            <a:avLst/>
          </a:prstGeom>
        </p:spPr>
      </p:pic>
      <p:cxnSp>
        <p:nvCxnSpPr>
          <p:cNvPr id="8" name="Straight Connector 22" title="&quot; &quot;">
            <a:extLst>
              <a:ext uri="{FF2B5EF4-FFF2-40B4-BE49-F238E27FC236}">
                <a16:creationId xmlns:a16="http://schemas.microsoft.com/office/drawing/2014/main" id="{D77F26A8-E80E-47FF-A4E8-5DC6A4DF9AED}"/>
              </a:ext>
            </a:extLst>
          </p:cNvPr>
          <p:cNvCxnSpPr>
            <a:cxnSpLocks noChangeShapeType="1"/>
          </p:cNvCxnSpPr>
          <p:nvPr userDrawn="1"/>
        </p:nvCxnSpPr>
        <p:spPr bwMode="auto">
          <a:xfrm>
            <a:off x="1" y="6647575"/>
            <a:ext cx="2209799"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9837F793-1857-4684-9922-D6742A648266}"/>
              </a:ext>
            </a:extLst>
          </p:cNvPr>
          <p:cNvSpPr>
            <a:spLocks noGrp="1"/>
          </p:cNvSpPr>
          <p:nvPr>
            <p:ph sz="quarter" idx="13"/>
          </p:nvPr>
        </p:nvSpPr>
        <p:spPr>
          <a:xfrm>
            <a:off x="2413000" y="409575"/>
            <a:ext cx="9472613" cy="5689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626504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CA0034-A29B-41C8-8050-85AE27DBECD1}"/>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pic>
        <p:nvPicPr>
          <p:cNvPr id="5" name="Picture 4">
            <a:extLst>
              <a:ext uri="{FF2B5EF4-FFF2-40B4-BE49-F238E27FC236}">
                <a16:creationId xmlns:a16="http://schemas.microsoft.com/office/drawing/2014/main" id="{F5D41109-E4E8-4F1B-8F73-C7512A5AFE3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951" t="11802" r="75174" b="3720"/>
          <a:stretch/>
        </p:blipFill>
        <p:spPr>
          <a:xfrm>
            <a:off x="1" y="0"/>
            <a:ext cx="2209799" cy="6858000"/>
          </a:xfrm>
          <a:prstGeom prst="rect">
            <a:avLst/>
          </a:prstGeom>
          <a:ln>
            <a:noFill/>
          </a:ln>
        </p:spPr>
      </p:pic>
      <p:sp>
        <p:nvSpPr>
          <p:cNvPr id="6" name="Rectangle 5">
            <a:extLst>
              <a:ext uri="{FF2B5EF4-FFF2-40B4-BE49-F238E27FC236}">
                <a16:creationId xmlns:a16="http://schemas.microsoft.com/office/drawing/2014/main" id="{7B8D643E-9023-4501-A748-7AE3454331FD}"/>
              </a:ext>
            </a:extLst>
          </p:cNvPr>
          <p:cNvSpPr/>
          <p:nvPr userDrawn="1"/>
        </p:nvSpPr>
        <p:spPr>
          <a:xfrm>
            <a:off x="0" y="6647575"/>
            <a:ext cx="2209800" cy="210425"/>
          </a:xfrm>
          <a:prstGeom prst="rect">
            <a:avLst/>
          </a:prstGeom>
          <a:solidFill>
            <a:srgbClr val="003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5B2DFC1C-47D0-4238-9973-F9E27DC563D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5604" y="5289192"/>
            <a:ext cx="1598591" cy="1147959"/>
          </a:xfrm>
          <a:prstGeom prst="rect">
            <a:avLst/>
          </a:prstGeom>
        </p:spPr>
      </p:pic>
      <p:cxnSp>
        <p:nvCxnSpPr>
          <p:cNvPr id="8" name="Straight Connector 22" title="&quot; &quot;">
            <a:extLst>
              <a:ext uri="{FF2B5EF4-FFF2-40B4-BE49-F238E27FC236}">
                <a16:creationId xmlns:a16="http://schemas.microsoft.com/office/drawing/2014/main" id="{D77F26A8-E80E-47FF-A4E8-5DC6A4DF9AED}"/>
              </a:ext>
            </a:extLst>
          </p:cNvPr>
          <p:cNvCxnSpPr>
            <a:cxnSpLocks noChangeShapeType="1"/>
          </p:cNvCxnSpPr>
          <p:nvPr userDrawn="1"/>
        </p:nvCxnSpPr>
        <p:spPr bwMode="auto">
          <a:xfrm>
            <a:off x="1" y="6647575"/>
            <a:ext cx="2209799"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904049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922B5D5-FCFF-42FF-AE3D-76CF37FAAABB}"/>
              </a:ext>
            </a:extLst>
          </p:cNvPr>
          <p:cNvSpPr>
            <a:spLocks noGrp="1"/>
          </p:cNvSpPr>
          <p:nvPr>
            <p:ph type="body" sz="half" idx="2"/>
          </p:nvPr>
        </p:nvSpPr>
        <p:spPr>
          <a:xfrm>
            <a:off x="2277890" y="2049462"/>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Content Placeholder 2">
            <a:extLst>
              <a:ext uri="{FF2B5EF4-FFF2-40B4-BE49-F238E27FC236}">
                <a16:creationId xmlns:a16="http://schemas.microsoft.com/office/drawing/2014/main" id="{A6E7AA98-2AF5-4BC2-9262-C4B6AFB91145}"/>
              </a:ext>
            </a:extLst>
          </p:cNvPr>
          <p:cNvSpPr>
            <a:spLocks noGrp="1"/>
          </p:cNvSpPr>
          <p:nvPr>
            <p:ph idx="1"/>
          </p:nvPr>
        </p:nvSpPr>
        <p:spPr>
          <a:xfrm>
            <a:off x="6421784" y="2049463"/>
            <a:ext cx="4932016" cy="38115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18C68D7E-257E-4871-AF53-6BBE721E8728}"/>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5" name="Title 4">
            <a:extLst>
              <a:ext uri="{FF2B5EF4-FFF2-40B4-BE49-F238E27FC236}">
                <a16:creationId xmlns:a16="http://schemas.microsoft.com/office/drawing/2014/main" id="{5A0B201C-AA90-47D5-96C6-0D8499E3684A}"/>
              </a:ext>
            </a:extLst>
          </p:cNvPr>
          <p:cNvSpPr>
            <a:spLocks noGrp="1"/>
          </p:cNvSpPr>
          <p:nvPr>
            <p:ph type="title"/>
          </p:nvPr>
        </p:nvSpPr>
        <p:spPr/>
        <p:txBody>
          <a:bodyPr/>
          <a:lstStyle>
            <a:lvl1pPr>
              <a:defRPr b="1"/>
            </a:lvl1pPr>
          </a:lstStyle>
          <a:p>
            <a:r>
              <a:rPr lang="en-US"/>
              <a:t>Click to edit Master title style</a:t>
            </a:r>
          </a:p>
        </p:txBody>
      </p:sp>
    </p:spTree>
    <p:extLst>
      <p:ext uri="{BB962C8B-B14F-4D97-AF65-F5344CB8AC3E}">
        <p14:creationId xmlns:p14="http://schemas.microsoft.com/office/powerpoint/2010/main" val="4282732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a:gsLst>
            <a:gs pos="0">
              <a:srgbClr val="005CB9"/>
            </a:gs>
            <a:gs pos="35000">
              <a:srgbClr val="005CB9"/>
            </a:gs>
            <a:gs pos="100000">
              <a:srgbClr val="1F4E79"/>
            </a:gs>
          </a:gsLst>
          <a:path path="circle">
            <a:fillToRect l="50000" t="-80000" r="50000" b="180000"/>
          </a:path>
        </a:gradFill>
        <a:effectLst/>
      </p:bgPr>
    </p:bg>
    <p:spTree>
      <p:nvGrpSpPr>
        <p:cNvPr id="1" name=""/>
        <p:cNvGrpSpPr/>
        <p:nvPr/>
      </p:nvGrpSpPr>
      <p:grpSpPr>
        <a:xfrm>
          <a:off x="0" y="0"/>
          <a:ext cx="0" cy="0"/>
          <a:chOff x="0" y="0"/>
          <a:chExt cx="0" cy="0"/>
        </a:xfrm>
      </p:grpSpPr>
      <p:pic>
        <p:nvPicPr>
          <p:cNvPr id="7" name="Picture 6" title="&quot;&quot;">
            <a:extLst>
              <a:ext uri="{FF2B5EF4-FFF2-40B4-BE49-F238E27FC236}">
                <a16:creationId xmlns:a16="http://schemas.microsoft.com/office/drawing/2014/main" id="{4640CF87-8DF6-4C8B-97AA-9ABBA6BC439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89614"/>
          <a:stretch/>
        </p:blipFill>
        <p:spPr>
          <a:xfrm>
            <a:off x="1" y="6014859"/>
            <a:ext cx="12192000" cy="843141"/>
          </a:xfrm>
          <a:prstGeom prst="rect">
            <a:avLst/>
          </a:prstGeom>
          <a:ln>
            <a:noFill/>
          </a:ln>
        </p:spPr>
      </p:pic>
      <p:cxnSp>
        <p:nvCxnSpPr>
          <p:cNvPr id="8" name="Straight Connector 22" title="&quot; &quot;">
            <a:extLst>
              <a:ext uri="{FF2B5EF4-FFF2-40B4-BE49-F238E27FC236}">
                <a16:creationId xmlns:a16="http://schemas.microsoft.com/office/drawing/2014/main" id="{D13F4D1B-EF1A-49B9-B402-0B004EF26F30}"/>
              </a:ext>
            </a:extLst>
          </p:cNvPr>
          <p:cNvCxnSpPr>
            <a:cxnSpLocks noChangeShapeType="1"/>
          </p:cNvCxnSpPr>
          <p:nvPr userDrawn="1"/>
        </p:nvCxnSpPr>
        <p:spPr bwMode="auto">
          <a:xfrm>
            <a:off x="0" y="5997388"/>
            <a:ext cx="12192000"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pic>
        <p:nvPicPr>
          <p:cNvPr id="9" name="Picture 8" title="Texas Department of State Health Services logo">
            <a:extLst>
              <a:ext uri="{FF2B5EF4-FFF2-40B4-BE49-F238E27FC236}">
                <a16:creationId xmlns:a16="http://schemas.microsoft.com/office/drawing/2014/main" id="{CBA3BA64-CAE0-4BE1-AAB8-D83A5CA4B19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5622" y="5979918"/>
            <a:ext cx="3236672" cy="872853"/>
          </a:xfrm>
          <a:prstGeom prst="rect">
            <a:avLst/>
          </a:prstGeom>
        </p:spPr>
      </p:pic>
      <p:sp>
        <p:nvSpPr>
          <p:cNvPr id="2" name="Title 1">
            <a:extLst>
              <a:ext uri="{FF2B5EF4-FFF2-40B4-BE49-F238E27FC236}">
                <a16:creationId xmlns:a16="http://schemas.microsoft.com/office/drawing/2014/main" id="{DE3F76AE-A06E-4432-81ED-28CBF6FB1A98}"/>
              </a:ext>
            </a:extLst>
          </p:cNvPr>
          <p:cNvSpPr>
            <a:spLocks noGrp="1"/>
          </p:cNvSpPr>
          <p:nvPr>
            <p:ph type="title" hasCustomPrompt="1"/>
          </p:nvPr>
        </p:nvSpPr>
        <p:spPr>
          <a:xfrm>
            <a:off x="831850" y="860611"/>
            <a:ext cx="10515600" cy="2873190"/>
          </a:xfrm>
        </p:spPr>
        <p:txBody>
          <a:bodyPr anchor="b"/>
          <a:lstStyle>
            <a:lvl1pPr>
              <a:defRPr sz="6000" b="1">
                <a:solidFill>
                  <a:schemeClr val="bg1"/>
                </a:solidFill>
                <a:latin typeface="+mn-lt"/>
              </a:defRPr>
            </a:lvl1pPr>
          </a:lstStyle>
          <a:p>
            <a:r>
              <a:rPr lang="en-US"/>
              <a:t>CLICK TO EDIT MASTER TITLE SLIDE	</a:t>
            </a:r>
          </a:p>
        </p:txBody>
      </p:sp>
      <p:sp>
        <p:nvSpPr>
          <p:cNvPr id="3" name="Text Placeholder 2">
            <a:extLst>
              <a:ext uri="{FF2B5EF4-FFF2-40B4-BE49-F238E27FC236}">
                <a16:creationId xmlns:a16="http://schemas.microsoft.com/office/drawing/2014/main" id="{D09E720B-E25C-49B3-978B-6706735DDA41}"/>
              </a:ext>
            </a:extLst>
          </p:cNvPr>
          <p:cNvSpPr>
            <a:spLocks noGrp="1"/>
          </p:cNvSpPr>
          <p:nvPr>
            <p:ph type="body" idx="1"/>
          </p:nvPr>
        </p:nvSpPr>
        <p:spPr>
          <a:xfrm>
            <a:off x="838200" y="3887608"/>
            <a:ext cx="10515600" cy="1500187"/>
          </a:xfrm>
        </p:spPr>
        <p:txBody>
          <a:bodyPr/>
          <a:lstStyle>
            <a:lvl1pPr marL="0" indent="0">
              <a:buNone/>
              <a:defRPr sz="2400">
                <a:solidFill>
                  <a:schemeClr val="bg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5" name="Footer Placeholder 4">
            <a:extLst>
              <a:ext uri="{FF2B5EF4-FFF2-40B4-BE49-F238E27FC236}">
                <a16:creationId xmlns:a16="http://schemas.microsoft.com/office/drawing/2014/main" id="{7D32FE2D-EC07-4B38-9F3D-0808B11B08CC}"/>
              </a:ext>
            </a:extLst>
          </p:cNvPr>
          <p:cNvSpPr>
            <a:spLocks noGrp="1"/>
          </p:cNvSpPr>
          <p:nvPr>
            <p:ph type="ftr" sz="quarter" idx="11"/>
          </p:nvPr>
        </p:nvSpPr>
        <p:spPr>
          <a:xfrm>
            <a:off x="7896225" y="6288648"/>
            <a:ext cx="4114800" cy="365125"/>
          </a:xfrm>
        </p:spPr>
        <p:txBody>
          <a:bodyPr anchor="b" anchorCtr="1"/>
          <a:lstStyle>
            <a:lvl1pPr>
              <a:defRPr sz="1800">
                <a:solidFill>
                  <a:schemeClr val="bg1"/>
                </a:solidFill>
              </a:defRPr>
            </a:lvl1pPr>
          </a:lstStyle>
          <a:p>
            <a:r>
              <a:rPr lang="en-US"/>
              <a:t>Presentation Title</a:t>
            </a:r>
          </a:p>
        </p:txBody>
      </p:sp>
    </p:spTree>
    <p:extLst>
      <p:ext uri="{BB962C8B-B14F-4D97-AF65-F5344CB8AC3E}">
        <p14:creationId xmlns:p14="http://schemas.microsoft.com/office/powerpoint/2010/main" val="36829444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EA34D9B1-AB0A-4034-96D1-1272B15D79DC}"/>
              </a:ext>
            </a:extLst>
          </p:cNvPr>
          <p:cNvSpPr>
            <a:spLocks noGrp="1"/>
          </p:cNvSpPr>
          <p:nvPr>
            <p:ph type="body" sz="half" idx="2"/>
          </p:nvPr>
        </p:nvSpPr>
        <p:spPr>
          <a:xfrm>
            <a:off x="2286000" y="1894114"/>
            <a:ext cx="4357396" cy="432571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Picture Placeholder 2">
            <a:extLst>
              <a:ext uri="{FF2B5EF4-FFF2-40B4-BE49-F238E27FC236}">
                <a16:creationId xmlns:a16="http://schemas.microsoft.com/office/drawing/2014/main" id="{579CA2B5-7745-4EE4-AA6B-4C04515407BB}"/>
              </a:ext>
            </a:extLst>
          </p:cNvPr>
          <p:cNvSpPr>
            <a:spLocks noGrp="1"/>
          </p:cNvSpPr>
          <p:nvPr>
            <p:ph type="pic" idx="1"/>
          </p:nvPr>
        </p:nvSpPr>
        <p:spPr>
          <a:xfrm>
            <a:off x="6783355" y="1"/>
            <a:ext cx="5408646"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Slide Number Placeholder 6">
            <a:extLst>
              <a:ext uri="{FF2B5EF4-FFF2-40B4-BE49-F238E27FC236}">
                <a16:creationId xmlns:a16="http://schemas.microsoft.com/office/drawing/2014/main" id="{870E3C69-5B65-4D5C-9592-62EF77FDDEAF}"/>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5" name="Title 4">
            <a:extLst>
              <a:ext uri="{FF2B5EF4-FFF2-40B4-BE49-F238E27FC236}">
                <a16:creationId xmlns:a16="http://schemas.microsoft.com/office/drawing/2014/main" id="{5BB432F0-4273-4145-92A4-EE447DB13456}"/>
              </a:ext>
            </a:extLst>
          </p:cNvPr>
          <p:cNvSpPr>
            <a:spLocks noGrp="1"/>
          </p:cNvSpPr>
          <p:nvPr>
            <p:ph type="title"/>
          </p:nvPr>
        </p:nvSpPr>
        <p:spPr>
          <a:xfrm>
            <a:off x="2286000" y="365125"/>
            <a:ext cx="4357397" cy="1325563"/>
          </a:xfrm>
        </p:spPr>
        <p:txBody>
          <a:bodyPr/>
          <a:lstStyle>
            <a:lvl1pPr>
              <a:defRPr b="1"/>
            </a:lvl1pPr>
          </a:lstStyle>
          <a:p>
            <a:r>
              <a:rPr lang="en-US"/>
              <a:t>Click to edit Master title style</a:t>
            </a:r>
          </a:p>
        </p:txBody>
      </p:sp>
    </p:spTree>
    <p:extLst>
      <p:ext uri="{BB962C8B-B14F-4D97-AF65-F5344CB8AC3E}">
        <p14:creationId xmlns:p14="http://schemas.microsoft.com/office/powerpoint/2010/main" val="11589453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79D3D943-9064-4951-B936-9F56B4BCBC3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21C0C536-92FC-4E64-9194-22969EFD7D8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C9CB27D1-BF3D-4ED3-8A08-CC7E8DE907F5}"/>
              </a:ext>
            </a:extLst>
          </p:cNvPr>
          <p:cNvSpPr>
            <a:spLocks noGrp="1"/>
          </p:cNvSpPr>
          <p:nvPr>
            <p:ph type="sldNum" sz="quarter" idx="12"/>
          </p:nvPr>
        </p:nvSpPr>
        <p:spPr>
          <a:xfrm>
            <a:off x="8610600" y="6356350"/>
            <a:ext cx="2743200" cy="365125"/>
          </a:xfrm>
          <a:prstGeom prst="rect">
            <a:avLst/>
          </a:prstGeom>
        </p:spPr>
        <p:txBody>
          <a:bodyPr/>
          <a:lstStyle/>
          <a:p>
            <a:fld id="{21EDE7A0-2A40-4843-A4BA-64BCA4242F6B}" type="slidenum">
              <a:rPr lang="en-US" smtClean="0"/>
              <a:t>‹#›</a:t>
            </a:fld>
            <a:endParaRPr lang="en-US"/>
          </a:p>
        </p:txBody>
      </p:sp>
      <p:sp>
        <p:nvSpPr>
          <p:cNvPr id="8" name="Title 7">
            <a:extLst>
              <a:ext uri="{FF2B5EF4-FFF2-40B4-BE49-F238E27FC236}">
                <a16:creationId xmlns:a16="http://schemas.microsoft.com/office/drawing/2014/main" id="{D19A5C61-4DCC-422D-B66E-7FA5A8D32E80}"/>
              </a:ext>
            </a:extLst>
          </p:cNvPr>
          <p:cNvSpPr>
            <a:spLocks noGrp="1"/>
          </p:cNvSpPr>
          <p:nvPr>
            <p:ph type="title"/>
          </p:nvPr>
        </p:nvSpPr>
        <p:spPr/>
        <p:txBody>
          <a:bodyPr/>
          <a:lstStyle>
            <a:lvl1pPr>
              <a:defRPr b="1"/>
            </a:lvl1pPr>
          </a:lstStyle>
          <a:p>
            <a:r>
              <a:rPr lang="en-US"/>
              <a:t>Click to edit Master title style</a:t>
            </a:r>
          </a:p>
        </p:txBody>
      </p:sp>
    </p:spTree>
    <p:extLst>
      <p:ext uri="{BB962C8B-B14F-4D97-AF65-F5344CB8AC3E}">
        <p14:creationId xmlns:p14="http://schemas.microsoft.com/office/powerpoint/2010/main" val="4415718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secHead">
  <p:cSld name="Section Header">
    <p:bg>
      <p:bgPr>
        <a:gradFill>
          <a:gsLst>
            <a:gs pos="0">
              <a:srgbClr val="005CB9"/>
            </a:gs>
            <a:gs pos="35000">
              <a:srgbClr val="005CB9"/>
            </a:gs>
            <a:gs pos="100000">
              <a:srgbClr val="1F4E79"/>
            </a:gs>
          </a:gsLst>
          <a:path path="circle">
            <a:fillToRect l="50000" t="-80000" r="50000" b="180000"/>
          </a:path>
        </a:gradFill>
        <a:effectLst/>
      </p:bgPr>
    </p:bg>
    <p:spTree>
      <p:nvGrpSpPr>
        <p:cNvPr id="1" name=""/>
        <p:cNvGrpSpPr/>
        <p:nvPr/>
      </p:nvGrpSpPr>
      <p:grpSpPr>
        <a:xfrm>
          <a:off x="0" y="0"/>
          <a:ext cx="0" cy="0"/>
          <a:chOff x="0" y="0"/>
          <a:chExt cx="0" cy="0"/>
        </a:xfrm>
      </p:grpSpPr>
      <p:pic>
        <p:nvPicPr>
          <p:cNvPr id="7" name="Picture 6" title="&quot;&quot;">
            <a:extLst>
              <a:ext uri="{FF2B5EF4-FFF2-40B4-BE49-F238E27FC236}">
                <a16:creationId xmlns:a16="http://schemas.microsoft.com/office/drawing/2014/main" id="{4640CF87-8DF6-4C8B-97AA-9ABBA6BC439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89614"/>
          <a:stretch/>
        </p:blipFill>
        <p:spPr>
          <a:xfrm>
            <a:off x="1" y="6014859"/>
            <a:ext cx="12192000" cy="843141"/>
          </a:xfrm>
          <a:prstGeom prst="rect">
            <a:avLst/>
          </a:prstGeom>
          <a:ln>
            <a:noFill/>
          </a:ln>
        </p:spPr>
      </p:pic>
      <p:cxnSp>
        <p:nvCxnSpPr>
          <p:cNvPr id="8" name="Straight Connector 22" title="&quot; &quot;">
            <a:extLst>
              <a:ext uri="{FF2B5EF4-FFF2-40B4-BE49-F238E27FC236}">
                <a16:creationId xmlns:a16="http://schemas.microsoft.com/office/drawing/2014/main" id="{D13F4D1B-EF1A-49B9-B402-0B004EF26F30}"/>
              </a:ext>
            </a:extLst>
          </p:cNvPr>
          <p:cNvCxnSpPr>
            <a:cxnSpLocks noChangeShapeType="1"/>
          </p:cNvCxnSpPr>
          <p:nvPr userDrawn="1"/>
        </p:nvCxnSpPr>
        <p:spPr bwMode="auto">
          <a:xfrm>
            <a:off x="0" y="5997388"/>
            <a:ext cx="12192000"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pic>
        <p:nvPicPr>
          <p:cNvPr id="9" name="Picture 8" title="Texas Department of State Health Services logo">
            <a:extLst>
              <a:ext uri="{FF2B5EF4-FFF2-40B4-BE49-F238E27FC236}">
                <a16:creationId xmlns:a16="http://schemas.microsoft.com/office/drawing/2014/main" id="{CBA3BA64-CAE0-4BE1-AAB8-D83A5CA4B19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5622" y="5979918"/>
            <a:ext cx="3236672" cy="872853"/>
          </a:xfrm>
          <a:prstGeom prst="rect">
            <a:avLst/>
          </a:prstGeom>
        </p:spPr>
      </p:pic>
      <p:sp>
        <p:nvSpPr>
          <p:cNvPr id="2" name="Title 1">
            <a:extLst>
              <a:ext uri="{FF2B5EF4-FFF2-40B4-BE49-F238E27FC236}">
                <a16:creationId xmlns:a16="http://schemas.microsoft.com/office/drawing/2014/main" id="{DE3F76AE-A06E-4432-81ED-28CBF6FB1A98}"/>
              </a:ext>
            </a:extLst>
          </p:cNvPr>
          <p:cNvSpPr>
            <a:spLocks noGrp="1"/>
          </p:cNvSpPr>
          <p:nvPr>
            <p:ph type="title" hasCustomPrompt="1"/>
          </p:nvPr>
        </p:nvSpPr>
        <p:spPr>
          <a:xfrm>
            <a:off x="831850" y="860611"/>
            <a:ext cx="10515600" cy="2873190"/>
          </a:xfrm>
        </p:spPr>
        <p:txBody>
          <a:bodyPr anchor="b"/>
          <a:lstStyle>
            <a:lvl1pPr>
              <a:defRPr sz="6000" b="1">
                <a:solidFill>
                  <a:schemeClr val="bg1"/>
                </a:solidFill>
                <a:latin typeface="+mn-lt"/>
              </a:defRPr>
            </a:lvl1pPr>
          </a:lstStyle>
          <a:p>
            <a:r>
              <a:rPr lang="en-US"/>
              <a:t>CLICK TO EDIT MASTER TITLE SLIDE	</a:t>
            </a:r>
          </a:p>
        </p:txBody>
      </p:sp>
      <p:sp>
        <p:nvSpPr>
          <p:cNvPr id="3" name="Text Placeholder 2">
            <a:extLst>
              <a:ext uri="{FF2B5EF4-FFF2-40B4-BE49-F238E27FC236}">
                <a16:creationId xmlns:a16="http://schemas.microsoft.com/office/drawing/2014/main" id="{D09E720B-E25C-49B3-978B-6706735DDA41}"/>
              </a:ext>
            </a:extLst>
          </p:cNvPr>
          <p:cNvSpPr>
            <a:spLocks noGrp="1"/>
          </p:cNvSpPr>
          <p:nvPr>
            <p:ph type="body" idx="1"/>
          </p:nvPr>
        </p:nvSpPr>
        <p:spPr>
          <a:xfrm>
            <a:off x="838200" y="3887608"/>
            <a:ext cx="10515600" cy="1500187"/>
          </a:xfrm>
        </p:spPr>
        <p:txBody>
          <a:bodyPr/>
          <a:lstStyle>
            <a:lvl1pPr marL="0" indent="0">
              <a:buNone/>
              <a:defRPr sz="2400">
                <a:solidFill>
                  <a:schemeClr val="bg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5" name="Footer Placeholder 4">
            <a:extLst>
              <a:ext uri="{FF2B5EF4-FFF2-40B4-BE49-F238E27FC236}">
                <a16:creationId xmlns:a16="http://schemas.microsoft.com/office/drawing/2014/main" id="{7D32FE2D-EC07-4B38-9F3D-0808B11B08CC}"/>
              </a:ext>
            </a:extLst>
          </p:cNvPr>
          <p:cNvSpPr>
            <a:spLocks noGrp="1"/>
          </p:cNvSpPr>
          <p:nvPr>
            <p:ph type="ftr" sz="quarter" idx="11"/>
          </p:nvPr>
        </p:nvSpPr>
        <p:spPr>
          <a:xfrm>
            <a:off x="7896225" y="6288648"/>
            <a:ext cx="4114800" cy="365125"/>
          </a:xfrm>
        </p:spPr>
        <p:txBody>
          <a:bodyPr anchor="b" anchorCtr="1"/>
          <a:lstStyle>
            <a:lvl1pPr>
              <a:defRPr sz="1800">
                <a:solidFill>
                  <a:schemeClr val="bg1"/>
                </a:solidFill>
              </a:defRPr>
            </a:lvl1pPr>
          </a:lstStyle>
          <a:p>
            <a:r>
              <a:rPr lang="en-US"/>
              <a:t>Presentation Title</a:t>
            </a:r>
          </a:p>
        </p:txBody>
      </p:sp>
    </p:spTree>
    <p:extLst>
      <p:ext uri="{BB962C8B-B14F-4D97-AF65-F5344CB8AC3E}">
        <p14:creationId xmlns:p14="http://schemas.microsoft.com/office/powerpoint/2010/main" val="23178707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E4B68-0B79-44AD-8CC1-FFCBDF4EF0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AB490E-881C-48B0-BCF6-F629AFBAFC4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138549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amp;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F599D-6C02-48E0-8201-93256B595011}"/>
              </a:ext>
            </a:extLst>
          </p:cNvPr>
          <p:cNvSpPr>
            <a:spLocks noGrp="1"/>
          </p:cNvSpPr>
          <p:nvPr>
            <p:ph type="title"/>
          </p:nvPr>
        </p:nvSpPr>
        <p:spPr>
          <a:xfrm>
            <a:off x="838200" y="241300"/>
            <a:ext cx="10515600" cy="1325563"/>
          </a:xfrm>
        </p:spPr>
        <p:txBody>
          <a:bodyPr/>
          <a:lstStyle/>
          <a:p>
            <a:r>
              <a:rPr lang="en-US"/>
              <a:t>Click to edit Master title style</a:t>
            </a:r>
          </a:p>
        </p:txBody>
      </p:sp>
      <p:sp>
        <p:nvSpPr>
          <p:cNvPr id="7" name="Text Placeholder 6">
            <a:extLst>
              <a:ext uri="{FF2B5EF4-FFF2-40B4-BE49-F238E27FC236}">
                <a16:creationId xmlns:a16="http://schemas.microsoft.com/office/drawing/2014/main" id="{0AEDC7E3-DEC9-4498-81FE-201C83A126DE}"/>
              </a:ext>
            </a:extLst>
          </p:cNvPr>
          <p:cNvSpPr>
            <a:spLocks noGrp="1"/>
          </p:cNvSpPr>
          <p:nvPr>
            <p:ph type="body" sz="quarter" idx="10"/>
          </p:nvPr>
        </p:nvSpPr>
        <p:spPr>
          <a:xfrm>
            <a:off x="838200" y="1690688"/>
            <a:ext cx="5257800" cy="47291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Picture Placeholder 8">
            <a:extLst>
              <a:ext uri="{FF2B5EF4-FFF2-40B4-BE49-F238E27FC236}">
                <a16:creationId xmlns:a16="http://schemas.microsoft.com/office/drawing/2014/main" id="{9E24D776-7FA7-4215-BC62-AA2523B364B6}"/>
              </a:ext>
            </a:extLst>
          </p:cNvPr>
          <p:cNvSpPr>
            <a:spLocks noGrp="1"/>
          </p:cNvSpPr>
          <p:nvPr>
            <p:ph type="pic" sz="quarter" idx="11"/>
          </p:nvPr>
        </p:nvSpPr>
        <p:spPr>
          <a:xfrm>
            <a:off x="6096000" y="1566863"/>
            <a:ext cx="6096000" cy="5068889"/>
          </a:xfrm>
        </p:spPr>
        <p:txBody>
          <a:bodyPr/>
          <a:lstStyle/>
          <a:p>
            <a:endParaRPr lang="en-US"/>
          </a:p>
          <a:p>
            <a:endParaRPr lang="en-US"/>
          </a:p>
          <a:p>
            <a:endParaRPr lang="en-US"/>
          </a:p>
          <a:p>
            <a:r>
              <a:rPr lang="en-US"/>
              <a:t>Picture</a:t>
            </a:r>
          </a:p>
        </p:txBody>
      </p:sp>
    </p:spTree>
    <p:extLst>
      <p:ext uri="{BB962C8B-B14F-4D97-AF65-F5344CB8AC3E}">
        <p14:creationId xmlns:p14="http://schemas.microsoft.com/office/powerpoint/2010/main" val="16314058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BD1ED-4C0D-4577-AED5-A0A39410D29D}"/>
              </a:ext>
            </a:extLst>
          </p:cNvPr>
          <p:cNvSpPr>
            <a:spLocks noGrp="1"/>
          </p:cNvSpPr>
          <p:nvPr>
            <p:ph type="title"/>
          </p:nvPr>
        </p:nvSpPr>
        <p:spPr>
          <a:xfrm>
            <a:off x="838200" y="22225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22053BCD-2F54-4A0A-9404-EB4BA9A7C69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ECE411C-1F59-47D8-A553-7FD149C1CA7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6550851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27750-E989-42E1-85EA-B283ABB8F43F}"/>
              </a:ext>
            </a:extLst>
          </p:cNvPr>
          <p:cNvSpPr>
            <a:spLocks noGrp="1"/>
          </p:cNvSpPr>
          <p:nvPr>
            <p:ph type="title"/>
          </p:nvPr>
        </p:nvSpPr>
        <p:spPr>
          <a:xfrm>
            <a:off x="862014" y="27225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703CE5D-AEFD-4304-8BB8-521B2A47521B}"/>
              </a:ext>
            </a:extLst>
          </p:cNvPr>
          <p:cNvSpPr>
            <a:spLocks noGrp="1"/>
          </p:cNvSpPr>
          <p:nvPr>
            <p:ph type="body" idx="1"/>
          </p:nvPr>
        </p:nvSpPr>
        <p:spPr>
          <a:xfrm>
            <a:off x="862014"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16F4435-131E-4F88-9269-C3FA6101F24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D8856AE-F49A-4C80-83E3-EC3B15C0D2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D6D8EA7-F412-47B2-90FD-7A9C9762B28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BDBA92D-FCC2-48A1-8A3D-C92BCE8BE6E9}"/>
              </a:ext>
            </a:extLst>
          </p:cNvPr>
          <p:cNvSpPr>
            <a:spLocks noGrp="1"/>
          </p:cNvSpPr>
          <p:nvPr>
            <p:ph type="dt" sz="half" idx="10"/>
          </p:nvPr>
        </p:nvSpPr>
        <p:spPr/>
        <p:txBody>
          <a:bodyPr/>
          <a:lstStyle/>
          <a:p>
            <a:fld id="{5205D06A-407B-46FA-A0EC-F072866C22BF}" type="datetimeFigureOut">
              <a:rPr lang="en-US" smtClean="0"/>
              <a:t>1/20/2023</a:t>
            </a:fld>
            <a:endParaRPr lang="en-US"/>
          </a:p>
        </p:txBody>
      </p:sp>
      <p:sp>
        <p:nvSpPr>
          <p:cNvPr id="8" name="Footer Placeholder 7">
            <a:extLst>
              <a:ext uri="{FF2B5EF4-FFF2-40B4-BE49-F238E27FC236}">
                <a16:creationId xmlns:a16="http://schemas.microsoft.com/office/drawing/2014/main" id="{DF6F68FA-2583-4B95-8D25-580645123F7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95FE495-09D8-428E-9C45-A3BF074E9950}"/>
              </a:ext>
            </a:extLst>
          </p:cNvPr>
          <p:cNvSpPr>
            <a:spLocks noGrp="1"/>
          </p:cNvSpPr>
          <p:nvPr>
            <p:ph type="sldNum" sz="quarter" idx="12"/>
          </p:nvPr>
        </p:nvSpPr>
        <p:spPr/>
        <p:txBody>
          <a:bodyPr/>
          <a:lstStyle/>
          <a:p>
            <a:fld id="{6B6B54E4-5A71-4511-84E9-33A1CA2A9EE3}" type="slidenum">
              <a:rPr lang="en-US" smtClean="0"/>
              <a:t>‹#›</a:t>
            </a:fld>
            <a:endParaRPr lang="en-US"/>
          </a:p>
        </p:txBody>
      </p:sp>
    </p:spTree>
    <p:extLst>
      <p:ext uri="{BB962C8B-B14F-4D97-AF65-F5344CB8AC3E}">
        <p14:creationId xmlns:p14="http://schemas.microsoft.com/office/powerpoint/2010/main" val="22895253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64814-3467-4D26-BFFF-52A18F78E6CD}"/>
              </a:ext>
            </a:extLst>
          </p:cNvPr>
          <p:cNvSpPr>
            <a:spLocks noGrp="1"/>
          </p:cNvSpPr>
          <p:nvPr>
            <p:ph type="title"/>
          </p:nvPr>
        </p:nvSpPr>
        <p:spPr>
          <a:xfrm>
            <a:off x="838200" y="180975"/>
            <a:ext cx="10515600" cy="1325563"/>
          </a:xfrm>
        </p:spPr>
        <p:txBody>
          <a:bodyPr/>
          <a:lstStyle/>
          <a:p>
            <a:r>
              <a:rPr lang="en-US"/>
              <a:t>Click to edit Master title style</a:t>
            </a:r>
          </a:p>
        </p:txBody>
      </p:sp>
    </p:spTree>
    <p:extLst>
      <p:ext uri="{BB962C8B-B14F-4D97-AF65-F5344CB8AC3E}">
        <p14:creationId xmlns:p14="http://schemas.microsoft.com/office/powerpoint/2010/main" val="6775358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6387938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EC7CC-61B4-4A57-AEC1-6B45BD51729E}"/>
              </a:ext>
            </a:extLst>
          </p:cNvPr>
          <p:cNvSpPr>
            <a:spLocks noGrp="1"/>
          </p:cNvSpPr>
          <p:nvPr>
            <p:ph type="title"/>
          </p:nvPr>
        </p:nvSpPr>
        <p:spPr>
          <a:xfrm>
            <a:off x="839788" y="457200"/>
            <a:ext cx="3932237" cy="876300"/>
          </a:xfrm>
        </p:spPr>
        <p:txBody>
          <a:bodyPr anchor="b"/>
          <a:lstStyle>
            <a:lvl1pPr>
              <a:defRPr sz="3200"/>
            </a:lvl1pPr>
          </a:lstStyle>
          <a:p>
            <a:r>
              <a:rPr lang="en-US"/>
              <a:t>Click to edit Master title style</a:t>
            </a:r>
          </a:p>
        </p:txBody>
      </p:sp>
      <p:sp>
        <p:nvSpPr>
          <p:cNvPr id="4" name="Text Placeholder 3">
            <a:extLst>
              <a:ext uri="{FF2B5EF4-FFF2-40B4-BE49-F238E27FC236}">
                <a16:creationId xmlns:a16="http://schemas.microsoft.com/office/drawing/2014/main" id="{A7D82634-C662-4D30-A456-A3C406D01D5E}"/>
              </a:ext>
            </a:extLst>
          </p:cNvPr>
          <p:cNvSpPr>
            <a:spLocks noGrp="1"/>
          </p:cNvSpPr>
          <p:nvPr>
            <p:ph type="body" sz="half" idx="2"/>
          </p:nvPr>
        </p:nvSpPr>
        <p:spPr>
          <a:xfrm>
            <a:off x="839788" y="1446213"/>
            <a:ext cx="3932237" cy="44227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Content Placeholder 2">
            <a:extLst>
              <a:ext uri="{FF2B5EF4-FFF2-40B4-BE49-F238E27FC236}">
                <a16:creationId xmlns:a16="http://schemas.microsoft.com/office/drawing/2014/main" id="{9CAE74DC-C2C7-43A6-BBF0-AF07DE2D00D1}"/>
              </a:ext>
            </a:extLst>
          </p:cNvPr>
          <p:cNvSpPr>
            <a:spLocks noGrp="1"/>
          </p:cNvSpPr>
          <p:nvPr>
            <p:ph idx="1"/>
          </p:nvPr>
        </p:nvSpPr>
        <p:spPr>
          <a:xfrm>
            <a:off x="5183188" y="1438275"/>
            <a:ext cx="6172200" cy="44227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67853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DSHS Logo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30FFC8C-FFA4-4B32-A71B-6DF399E1577D}"/>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369" b="8164"/>
          <a:stretch/>
        </p:blipFill>
        <p:spPr>
          <a:xfrm>
            <a:off x="0" y="0"/>
            <a:ext cx="12192000" cy="6858000"/>
          </a:xfrm>
          <a:prstGeom prst="rect">
            <a:avLst/>
          </a:prstGeom>
          <a:ln>
            <a:noFill/>
          </a:ln>
        </p:spPr>
      </p:pic>
      <p:cxnSp>
        <p:nvCxnSpPr>
          <p:cNvPr id="8" name="Straight Connector 22" title="&quot; &quot;">
            <a:extLst>
              <a:ext uri="{FF2B5EF4-FFF2-40B4-BE49-F238E27FC236}">
                <a16:creationId xmlns:a16="http://schemas.microsoft.com/office/drawing/2014/main" id="{B0F96CC1-470A-4CE3-9A55-CB49B5FCDE62}"/>
              </a:ext>
            </a:extLst>
          </p:cNvPr>
          <p:cNvCxnSpPr>
            <a:cxnSpLocks noChangeShapeType="1"/>
          </p:cNvCxnSpPr>
          <p:nvPr userDrawn="1"/>
        </p:nvCxnSpPr>
        <p:spPr bwMode="auto">
          <a:xfrm>
            <a:off x="0" y="171256"/>
            <a:ext cx="12192000" cy="0"/>
          </a:xfrm>
          <a:prstGeom prst="line">
            <a:avLst/>
          </a:prstGeom>
          <a:ln w="762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pic>
        <p:nvPicPr>
          <p:cNvPr id="10" name="Picture 9" title="Texas Department of State Health Services logo">
            <a:extLst>
              <a:ext uri="{FF2B5EF4-FFF2-40B4-BE49-F238E27FC236}">
                <a16:creationId xmlns:a16="http://schemas.microsoft.com/office/drawing/2014/main" id="{A2B8BECE-B9F2-4BF8-901C-9069CB22B8A5}"/>
              </a:ext>
            </a:extLst>
          </p:cNvPr>
          <p:cNvPicPr>
            <a:picLocks noChangeAspect="1"/>
          </p:cNvPicPr>
          <p:nvPr userDrawn="1"/>
        </p:nvPicPr>
        <p:blipFill>
          <a:blip r:embed="rId3"/>
          <a:stretch>
            <a:fillRect/>
          </a:stretch>
        </p:blipFill>
        <p:spPr>
          <a:xfrm>
            <a:off x="1151715" y="2096908"/>
            <a:ext cx="9888569" cy="2664183"/>
          </a:xfrm>
          <a:prstGeom prst="rect">
            <a:avLst/>
          </a:prstGeom>
        </p:spPr>
      </p:pic>
    </p:spTree>
    <p:extLst>
      <p:ext uri="{BB962C8B-B14F-4D97-AF65-F5344CB8AC3E}">
        <p14:creationId xmlns:p14="http://schemas.microsoft.com/office/powerpoint/2010/main" val="161492671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B3E45-7DCB-43D9-A8F6-F996162C191E}"/>
              </a:ext>
            </a:extLst>
          </p:cNvPr>
          <p:cNvSpPr>
            <a:spLocks noGrp="1"/>
          </p:cNvSpPr>
          <p:nvPr>
            <p:ph type="title"/>
          </p:nvPr>
        </p:nvSpPr>
        <p:spPr>
          <a:xfrm>
            <a:off x="839788" y="457200"/>
            <a:ext cx="3932237" cy="876300"/>
          </a:xfrm>
        </p:spPr>
        <p:txBody>
          <a:bodyPr anchor="b"/>
          <a:lstStyle>
            <a:lvl1pPr>
              <a:defRPr sz="3200"/>
            </a:lvl1pPr>
          </a:lstStyle>
          <a:p>
            <a:r>
              <a:rPr lang="en-US"/>
              <a:t>Click to edit Master title style</a:t>
            </a:r>
          </a:p>
        </p:txBody>
      </p:sp>
      <p:sp>
        <p:nvSpPr>
          <p:cNvPr id="4" name="Text Placeholder 3">
            <a:extLst>
              <a:ext uri="{FF2B5EF4-FFF2-40B4-BE49-F238E27FC236}">
                <a16:creationId xmlns:a16="http://schemas.microsoft.com/office/drawing/2014/main" id="{AA0EF7B0-00F0-41BA-B6CA-13DBCA778AAB}"/>
              </a:ext>
            </a:extLst>
          </p:cNvPr>
          <p:cNvSpPr>
            <a:spLocks noGrp="1"/>
          </p:cNvSpPr>
          <p:nvPr>
            <p:ph type="body" sz="half" idx="2"/>
          </p:nvPr>
        </p:nvSpPr>
        <p:spPr>
          <a:xfrm>
            <a:off x="839788" y="18288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Picture Placeholder 2">
            <a:extLst>
              <a:ext uri="{FF2B5EF4-FFF2-40B4-BE49-F238E27FC236}">
                <a16:creationId xmlns:a16="http://schemas.microsoft.com/office/drawing/2014/main" id="{A0F4763C-A6AC-4FC2-9B24-1D1A4CF76625}"/>
              </a:ext>
            </a:extLst>
          </p:cNvPr>
          <p:cNvSpPr>
            <a:spLocks noGrp="1"/>
          </p:cNvSpPr>
          <p:nvPr>
            <p:ph type="pic" idx="1"/>
          </p:nvPr>
        </p:nvSpPr>
        <p:spPr>
          <a:xfrm>
            <a:off x="5180012" y="16097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Tree>
    <p:extLst>
      <p:ext uri="{BB962C8B-B14F-4D97-AF65-F5344CB8AC3E}">
        <p14:creationId xmlns:p14="http://schemas.microsoft.com/office/powerpoint/2010/main" val="3679382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Content &amp; Pictur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6ABD5-C31F-46EC-9CD3-DED924A08517}"/>
              </a:ext>
            </a:extLst>
          </p:cNvPr>
          <p:cNvSpPr>
            <a:spLocks noGrp="1"/>
          </p:cNvSpPr>
          <p:nvPr>
            <p:ph type="title"/>
          </p:nvPr>
        </p:nvSpPr>
        <p:spPr>
          <a:xfrm>
            <a:off x="838200" y="365125"/>
            <a:ext cx="5181600" cy="1108807"/>
          </a:xfrm>
        </p:spPr>
        <p:txBody>
          <a:bodyPr/>
          <a:lstStyle>
            <a:lvl1pPr>
              <a:defRPr b="1">
                <a:solidFill>
                  <a:srgbClr val="003087"/>
                </a:solidFill>
                <a:latin typeface="+mn-lt"/>
              </a:defRPr>
            </a:lvl1pPr>
          </a:lstStyle>
          <a:p>
            <a:r>
              <a:rPr lang="en-US"/>
              <a:t>Click to edit Master title style</a:t>
            </a:r>
          </a:p>
        </p:txBody>
      </p:sp>
      <p:sp>
        <p:nvSpPr>
          <p:cNvPr id="10" name="Subtitle 2">
            <a:extLst>
              <a:ext uri="{FF2B5EF4-FFF2-40B4-BE49-F238E27FC236}">
                <a16:creationId xmlns:a16="http://schemas.microsoft.com/office/drawing/2014/main" id="{CB133A63-C708-47BD-ACF4-8B6CB2BD3D06}"/>
              </a:ext>
            </a:extLst>
          </p:cNvPr>
          <p:cNvSpPr>
            <a:spLocks noGrp="1"/>
          </p:cNvSpPr>
          <p:nvPr>
            <p:ph type="subTitle" idx="13"/>
          </p:nvPr>
        </p:nvSpPr>
        <p:spPr>
          <a:xfrm>
            <a:off x="838200" y="1473932"/>
            <a:ext cx="5181600" cy="408005"/>
          </a:xfrm>
        </p:spPr>
        <p:txBody>
          <a:bodyPr/>
          <a:lstStyle>
            <a:lvl1pPr marL="0" indent="0" algn="l">
              <a:buNone/>
              <a:defRPr sz="2400" b="1">
                <a:solidFill>
                  <a:srgbClr val="3F576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 name="Content Placeholder 2">
            <a:extLst>
              <a:ext uri="{FF2B5EF4-FFF2-40B4-BE49-F238E27FC236}">
                <a16:creationId xmlns:a16="http://schemas.microsoft.com/office/drawing/2014/main" id="{C9FC7437-CEE2-4D3D-ABFF-BA414C9612E1}"/>
              </a:ext>
            </a:extLst>
          </p:cNvPr>
          <p:cNvSpPr>
            <a:spLocks noGrp="1"/>
          </p:cNvSpPr>
          <p:nvPr>
            <p:ph sz="half" idx="1"/>
          </p:nvPr>
        </p:nvSpPr>
        <p:spPr>
          <a:xfrm>
            <a:off x="838200" y="2202023"/>
            <a:ext cx="5181600" cy="39749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Picture Placeholder 16">
            <a:extLst>
              <a:ext uri="{FF2B5EF4-FFF2-40B4-BE49-F238E27FC236}">
                <a16:creationId xmlns:a16="http://schemas.microsoft.com/office/drawing/2014/main" id="{F01F10DD-B56D-4580-8ED0-FA1631DEED4F}"/>
              </a:ext>
            </a:extLst>
          </p:cNvPr>
          <p:cNvSpPr>
            <a:spLocks noGrp="1"/>
          </p:cNvSpPr>
          <p:nvPr>
            <p:ph type="pic" sz="quarter" idx="14"/>
          </p:nvPr>
        </p:nvSpPr>
        <p:spPr>
          <a:xfrm>
            <a:off x="6229350" y="0"/>
            <a:ext cx="5962650" cy="6626578"/>
          </a:xfrm>
        </p:spPr>
        <p:txBody>
          <a:bodyPr/>
          <a:lstStyle/>
          <a:p>
            <a:r>
              <a:rPr lang="en-US"/>
              <a:t>Click icon to add picture</a:t>
            </a:r>
          </a:p>
        </p:txBody>
      </p:sp>
      <p:sp>
        <p:nvSpPr>
          <p:cNvPr id="11" name="Pentagon 9">
            <a:extLst>
              <a:ext uri="{FF2B5EF4-FFF2-40B4-BE49-F238E27FC236}">
                <a16:creationId xmlns:a16="http://schemas.microsoft.com/office/drawing/2014/main" id="{074A4DD4-1876-4878-9EFC-2A372FE3E4E6}"/>
              </a:ext>
            </a:extLst>
          </p:cNvPr>
          <p:cNvSpPr/>
          <p:nvPr userDrawn="1"/>
        </p:nvSpPr>
        <p:spPr>
          <a:xfrm>
            <a:off x="0" y="1881937"/>
            <a:ext cx="6229350"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a:solidFill>
                <a:schemeClr val="tx1"/>
              </a:solidFill>
            </a:endParaRPr>
          </a:p>
        </p:txBody>
      </p:sp>
    </p:spTree>
    <p:extLst>
      <p:ext uri="{BB962C8B-B14F-4D97-AF65-F5344CB8AC3E}">
        <p14:creationId xmlns:p14="http://schemas.microsoft.com/office/powerpoint/2010/main" val="3603463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and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6ABD5-C31F-46EC-9CD3-DED924A08517}"/>
              </a:ext>
            </a:extLst>
          </p:cNvPr>
          <p:cNvSpPr>
            <a:spLocks noGrp="1"/>
          </p:cNvSpPr>
          <p:nvPr>
            <p:ph type="title"/>
          </p:nvPr>
        </p:nvSpPr>
        <p:spPr>
          <a:xfrm>
            <a:off x="838200" y="365125"/>
            <a:ext cx="5181600" cy="1108807"/>
          </a:xfrm>
        </p:spPr>
        <p:txBody>
          <a:bodyPr/>
          <a:lstStyle>
            <a:lvl1pPr>
              <a:defRPr b="1">
                <a:solidFill>
                  <a:srgbClr val="003087"/>
                </a:solidFill>
                <a:latin typeface="+mn-lt"/>
              </a:defRPr>
            </a:lvl1pPr>
          </a:lstStyle>
          <a:p>
            <a:r>
              <a:rPr lang="en-US"/>
              <a:t>Click to edit Master title style</a:t>
            </a:r>
          </a:p>
        </p:txBody>
      </p:sp>
      <p:sp>
        <p:nvSpPr>
          <p:cNvPr id="10" name="Subtitle 2">
            <a:extLst>
              <a:ext uri="{FF2B5EF4-FFF2-40B4-BE49-F238E27FC236}">
                <a16:creationId xmlns:a16="http://schemas.microsoft.com/office/drawing/2014/main" id="{CB133A63-C708-47BD-ACF4-8B6CB2BD3D06}"/>
              </a:ext>
            </a:extLst>
          </p:cNvPr>
          <p:cNvSpPr>
            <a:spLocks noGrp="1"/>
          </p:cNvSpPr>
          <p:nvPr>
            <p:ph type="subTitle" idx="13"/>
          </p:nvPr>
        </p:nvSpPr>
        <p:spPr>
          <a:xfrm>
            <a:off x="838200" y="1473932"/>
            <a:ext cx="5181600" cy="408005"/>
          </a:xfrm>
        </p:spPr>
        <p:txBody>
          <a:bodyPr/>
          <a:lstStyle>
            <a:lvl1pPr marL="0" indent="0" algn="l">
              <a:buNone/>
              <a:defRPr sz="2400" b="1">
                <a:solidFill>
                  <a:srgbClr val="3F576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 name="Content Placeholder 2">
            <a:extLst>
              <a:ext uri="{FF2B5EF4-FFF2-40B4-BE49-F238E27FC236}">
                <a16:creationId xmlns:a16="http://schemas.microsoft.com/office/drawing/2014/main" id="{C9FC7437-CEE2-4D3D-ABFF-BA414C9612E1}"/>
              </a:ext>
            </a:extLst>
          </p:cNvPr>
          <p:cNvSpPr>
            <a:spLocks noGrp="1"/>
          </p:cNvSpPr>
          <p:nvPr>
            <p:ph sz="half" idx="1"/>
          </p:nvPr>
        </p:nvSpPr>
        <p:spPr>
          <a:xfrm>
            <a:off x="838200" y="2202023"/>
            <a:ext cx="5181600" cy="39749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hart Placeholder 4">
            <a:extLst>
              <a:ext uri="{FF2B5EF4-FFF2-40B4-BE49-F238E27FC236}">
                <a16:creationId xmlns:a16="http://schemas.microsoft.com/office/drawing/2014/main" id="{988DF98B-20B8-4A8B-B42A-3A01690B356B}"/>
              </a:ext>
            </a:extLst>
          </p:cNvPr>
          <p:cNvSpPr>
            <a:spLocks noGrp="1"/>
          </p:cNvSpPr>
          <p:nvPr>
            <p:ph type="chart" sz="quarter" idx="14"/>
          </p:nvPr>
        </p:nvSpPr>
        <p:spPr>
          <a:xfrm>
            <a:off x="6181725" y="365125"/>
            <a:ext cx="5781675" cy="5811838"/>
          </a:xfrm>
        </p:spPr>
        <p:txBody>
          <a:bodyPr/>
          <a:lstStyle/>
          <a:p>
            <a:r>
              <a:rPr lang="en-US"/>
              <a:t>Click icon to add chart</a:t>
            </a:r>
          </a:p>
        </p:txBody>
      </p:sp>
      <p:sp>
        <p:nvSpPr>
          <p:cNvPr id="11" name="Pentagon 9">
            <a:extLst>
              <a:ext uri="{FF2B5EF4-FFF2-40B4-BE49-F238E27FC236}">
                <a16:creationId xmlns:a16="http://schemas.microsoft.com/office/drawing/2014/main" id="{074A4DD4-1876-4878-9EFC-2A372FE3E4E6}"/>
              </a:ext>
            </a:extLst>
          </p:cNvPr>
          <p:cNvSpPr/>
          <p:nvPr userDrawn="1"/>
        </p:nvSpPr>
        <p:spPr>
          <a:xfrm>
            <a:off x="0" y="1881937"/>
            <a:ext cx="6181725"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a:solidFill>
                <a:schemeClr val="tx1"/>
              </a:solidFill>
            </a:endParaRPr>
          </a:p>
        </p:txBody>
      </p:sp>
    </p:spTree>
    <p:extLst>
      <p:ext uri="{BB962C8B-B14F-4D97-AF65-F5344CB8AC3E}">
        <p14:creationId xmlns:p14="http://schemas.microsoft.com/office/powerpoint/2010/main" val="2222234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and Smart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6ABD5-C31F-46EC-9CD3-DED924A08517}"/>
              </a:ext>
            </a:extLst>
          </p:cNvPr>
          <p:cNvSpPr>
            <a:spLocks noGrp="1"/>
          </p:cNvSpPr>
          <p:nvPr>
            <p:ph type="title"/>
          </p:nvPr>
        </p:nvSpPr>
        <p:spPr>
          <a:xfrm>
            <a:off x="838200" y="365125"/>
            <a:ext cx="5181600" cy="1108807"/>
          </a:xfrm>
        </p:spPr>
        <p:txBody>
          <a:bodyPr/>
          <a:lstStyle>
            <a:lvl1pPr>
              <a:defRPr b="1">
                <a:solidFill>
                  <a:srgbClr val="003087"/>
                </a:solidFill>
                <a:latin typeface="+mn-lt"/>
              </a:defRPr>
            </a:lvl1pPr>
          </a:lstStyle>
          <a:p>
            <a:r>
              <a:rPr lang="en-US"/>
              <a:t>Click to edit Master title style</a:t>
            </a:r>
          </a:p>
        </p:txBody>
      </p:sp>
      <p:sp>
        <p:nvSpPr>
          <p:cNvPr id="10" name="Subtitle 2">
            <a:extLst>
              <a:ext uri="{FF2B5EF4-FFF2-40B4-BE49-F238E27FC236}">
                <a16:creationId xmlns:a16="http://schemas.microsoft.com/office/drawing/2014/main" id="{CB133A63-C708-47BD-ACF4-8B6CB2BD3D06}"/>
              </a:ext>
            </a:extLst>
          </p:cNvPr>
          <p:cNvSpPr>
            <a:spLocks noGrp="1"/>
          </p:cNvSpPr>
          <p:nvPr>
            <p:ph type="subTitle" idx="13"/>
          </p:nvPr>
        </p:nvSpPr>
        <p:spPr>
          <a:xfrm>
            <a:off x="838200" y="1473932"/>
            <a:ext cx="5181600" cy="408005"/>
          </a:xfrm>
        </p:spPr>
        <p:txBody>
          <a:bodyPr/>
          <a:lstStyle>
            <a:lvl1pPr marL="0" indent="0" algn="l">
              <a:buNone/>
              <a:defRPr sz="2400" b="1">
                <a:solidFill>
                  <a:srgbClr val="3F576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 name="Content Placeholder 2">
            <a:extLst>
              <a:ext uri="{FF2B5EF4-FFF2-40B4-BE49-F238E27FC236}">
                <a16:creationId xmlns:a16="http://schemas.microsoft.com/office/drawing/2014/main" id="{C9FC7437-CEE2-4D3D-ABFF-BA414C9612E1}"/>
              </a:ext>
            </a:extLst>
          </p:cNvPr>
          <p:cNvSpPr>
            <a:spLocks noGrp="1"/>
          </p:cNvSpPr>
          <p:nvPr>
            <p:ph sz="half" idx="1"/>
          </p:nvPr>
        </p:nvSpPr>
        <p:spPr>
          <a:xfrm>
            <a:off x="838200" y="2202023"/>
            <a:ext cx="5181600" cy="39749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martArt Placeholder 5">
            <a:extLst>
              <a:ext uri="{FF2B5EF4-FFF2-40B4-BE49-F238E27FC236}">
                <a16:creationId xmlns:a16="http://schemas.microsoft.com/office/drawing/2014/main" id="{93B84CD7-E3DE-4EAD-B020-8FA723115259}"/>
              </a:ext>
            </a:extLst>
          </p:cNvPr>
          <p:cNvSpPr>
            <a:spLocks noGrp="1"/>
          </p:cNvSpPr>
          <p:nvPr>
            <p:ph type="dgm" sz="quarter" idx="14"/>
          </p:nvPr>
        </p:nvSpPr>
        <p:spPr>
          <a:xfrm>
            <a:off x="6191250" y="365124"/>
            <a:ext cx="5899150" cy="5811837"/>
          </a:xfrm>
        </p:spPr>
        <p:txBody>
          <a:bodyPr/>
          <a:lstStyle/>
          <a:p>
            <a:r>
              <a:rPr lang="en-US"/>
              <a:t>Click icon to add SmartArt graphic</a:t>
            </a:r>
          </a:p>
        </p:txBody>
      </p:sp>
      <p:sp>
        <p:nvSpPr>
          <p:cNvPr id="11" name="Pentagon 9" title="&quot;&quot;">
            <a:extLst>
              <a:ext uri="{FF2B5EF4-FFF2-40B4-BE49-F238E27FC236}">
                <a16:creationId xmlns:a16="http://schemas.microsoft.com/office/drawing/2014/main" id="{074A4DD4-1876-4878-9EFC-2A372FE3E4E6}"/>
              </a:ext>
            </a:extLst>
          </p:cNvPr>
          <p:cNvSpPr/>
          <p:nvPr userDrawn="1"/>
        </p:nvSpPr>
        <p:spPr>
          <a:xfrm>
            <a:off x="0" y="1881937"/>
            <a:ext cx="6191250"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a:solidFill>
                <a:schemeClr val="tx1"/>
              </a:solidFill>
            </a:endParaRPr>
          </a:p>
        </p:txBody>
      </p:sp>
    </p:spTree>
    <p:extLst>
      <p:ext uri="{BB962C8B-B14F-4D97-AF65-F5344CB8AC3E}">
        <p14:creationId xmlns:p14="http://schemas.microsoft.com/office/powerpoint/2010/main" val="4098674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Title Placeholder 1">
            <a:extLst>
              <a:ext uri="{FF2B5EF4-FFF2-40B4-BE49-F238E27FC236}">
                <a16:creationId xmlns:a16="http://schemas.microsoft.com/office/drawing/2014/main" id="{71F0F69E-33C8-46AD-AFE8-E682F31FDB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DB042E3-8A59-4CF8-BACD-284F3D6047A3}"/>
              </a:ext>
            </a:extLst>
          </p:cNvPr>
          <p:cNvSpPr>
            <a:spLocks noGrp="1"/>
          </p:cNvSpPr>
          <p:nvPr>
            <p:ph type="body" idx="1" hasCustomPrompt="1"/>
          </p:nvPr>
        </p:nvSpPr>
        <p:spPr>
          <a:xfrm>
            <a:off x="839788" y="1681163"/>
            <a:ext cx="5157787" cy="823912"/>
          </a:xfrm>
        </p:spPr>
        <p:txBody>
          <a:bodyPr anchor="b"/>
          <a:lstStyle>
            <a:lvl1pPr marL="0" indent="0">
              <a:buNone/>
              <a:defRPr sz="2400" b="1">
                <a:solidFill>
                  <a:srgbClr val="3F576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a:t>Click to edit Master subtitle style</a:t>
            </a:r>
          </a:p>
        </p:txBody>
      </p:sp>
      <p:sp>
        <p:nvSpPr>
          <p:cNvPr id="4" name="Content Placeholder 3">
            <a:extLst>
              <a:ext uri="{FF2B5EF4-FFF2-40B4-BE49-F238E27FC236}">
                <a16:creationId xmlns:a16="http://schemas.microsoft.com/office/drawing/2014/main" id="{43085664-0946-473B-868A-BEEF5B70497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5B17778-023B-49CB-BE94-DEB9D1F32C95}"/>
              </a:ext>
            </a:extLst>
          </p:cNvPr>
          <p:cNvSpPr>
            <a:spLocks noGrp="1"/>
          </p:cNvSpPr>
          <p:nvPr>
            <p:ph type="body" sz="quarter" idx="3" hasCustomPrompt="1"/>
          </p:nvPr>
        </p:nvSpPr>
        <p:spPr>
          <a:xfrm>
            <a:off x="6172200" y="1681163"/>
            <a:ext cx="5183188" cy="823912"/>
          </a:xfrm>
        </p:spPr>
        <p:txBody>
          <a:bodyPr anchor="b"/>
          <a:lstStyle>
            <a:lvl1pPr marL="0" indent="0">
              <a:buNone/>
              <a:defRPr sz="2400" b="1">
                <a:solidFill>
                  <a:srgbClr val="3F576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a:t>Click to edit Master subtitle style</a:t>
            </a:r>
          </a:p>
        </p:txBody>
      </p:sp>
      <p:sp>
        <p:nvSpPr>
          <p:cNvPr id="6" name="Content Placeholder 5">
            <a:extLst>
              <a:ext uri="{FF2B5EF4-FFF2-40B4-BE49-F238E27FC236}">
                <a16:creationId xmlns:a16="http://schemas.microsoft.com/office/drawing/2014/main" id="{D22EBC45-D549-45B7-9284-C4D9BD44FB7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6FD8CA6-BCA5-4C41-AE0B-6F8E3F3EF031}"/>
              </a:ext>
            </a:extLst>
          </p:cNvPr>
          <p:cNvSpPr>
            <a:spLocks noGrp="1"/>
          </p:cNvSpPr>
          <p:nvPr>
            <p:ph type="dt" sz="half" idx="10"/>
          </p:nvPr>
        </p:nvSpPr>
        <p:spPr/>
        <p:txBody>
          <a:bodyPr/>
          <a:lstStyle/>
          <a:p>
            <a:fld id="{DE9FCCAD-7EC3-41F9-AF25-DBEBDFD2D03C}" type="datetimeFigureOut">
              <a:rPr lang="en-US" smtClean="0"/>
              <a:t>1/20/2023</a:t>
            </a:fld>
            <a:endParaRPr lang="en-US"/>
          </a:p>
        </p:txBody>
      </p:sp>
      <p:sp>
        <p:nvSpPr>
          <p:cNvPr id="8" name="Footer Placeholder 7">
            <a:extLst>
              <a:ext uri="{FF2B5EF4-FFF2-40B4-BE49-F238E27FC236}">
                <a16:creationId xmlns:a16="http://schemas.microsoft.com/office/drawing/2014/main" id="{0805082F-CA85-447C-980B-AF8AD0CF45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9554CB-67B2-405D-AA12-5203EF6BE27B}"/>
              </a:ext>
            </a:extLst>
          </p:cNvPr>
          <p:cNvSpPr>
            <a:spLocks noGrp="1"/>
          </p:cNvSpPr>
          <p:nvPr>
            <p:ph type="sldNum" sz="quarter" idx="12"/>
          </p:nvPr>
        </p:nvSpPr>
        <p:spPr/>
        <p:txBody>
          <a:bodyPr/>
          <a:lstStyle/>
          <a:p>
            <a:fld id="{2AF131E7-C65A-4205-BD59-AD27FEB0E13B}" type="slidenum">
              <a:rPr lang="en-US" smtClean="0"/>
              <a:t>‹#›</a:t>
            </a:fld>
            <a:endParaRPr lang="en-US"/>
          </a:p>
        </p:txBody>
      </p:sp>
      <p:sp>
        <p:nvSpPr>
          <p:cNvPr id="10" name="Pentagon 9" title="&quot;&quot;">
            <a:extLst>
              <a:ext uri="{FF2B5EF4-FFF2-40B4-BE49-F238E27FC236}">
                <a16:creationId xmlns:a16="http://schemas.microsoft.com/office/drawing/2014/main" id="{227EE276-2340-47AD-808D-8111F32104A8}"/>
              </a:ext>
            </a:extLst>
          </p:cNvPr>
          <p:cNvSpPr/>
          <p:nvPr userDrawn="1"/>
        </p:nvSpPr>
        <p:spPr>
          <a:xfrm>
            <a:off x="0" y="1633333"/>
            <a:ext cx="6581872"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a:solidFill>
                <a:schemeClr val="tx1"/>
              </a:solidFill>
            </a:endParaRPr>
          </a:p>
        </p:txBody>
      </p:sp>
    </p:spTree>
    <p:extLst>
      <p:ext uri="{BB962C8B-B14F-4D97-AF65-F5344CB8AC3E}">
        <p14:creationId xmlns:p14="http://schemas.microsoft.com/office/powerpoint/2010/main" val="1517888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11" name="Title Placeholder 1">
            <a:extLst>
              <a:ext uri="{FF2B5EF4-FFF2-40B4-BE49-F238E27FC236}">
                <a16:creationId xmlns:a16="http://schemas.microsoft.com/office/drawing/2014/main" id="{71F0F69E-33C8-46AD-AFE8-E682F31FDB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7" name="Date Placeholder 6">
            <a:extLst>
              <a:ext uri="{FF2B5EF4-FFF2-40B4-BE49-F238E27FC236}">
                <a16:creationId xmlns:a16="http://schemas.microsoft.com/office/drawing/2014/main" id="{D6FD8CA6-BCA5-4C41-AE0B-6F8E3F3EF031}"/>
              </a:ext>
            </a:extLst>
          </p:cNvPr>
          <p:cNvSpPr>
            <a:spLocks noGrp="1"/>
          </p:cNvSpPr>
          <p:nvPr>
            <p:ph type="dt" sz="half" idx="10"/>
          </p:nvPr>
        </p:nvSpPr>
        <p:spPr/>
        <p:txBody>
          <a:bodyPr/>
          <a:lstStyle/>
          <a:p>
            <a:fld id="{DE9FCCAD-7EC3-41F9-AF25-DBEBDFD2D03C}" type="datetimeFigureOut">
              <a:rPr lang="en-US" smtClean="0"/>
              <a:t>1/20/2023</a:t>
            </a:fld>
            <a:endParaRPr lang="en-US"/>
          </a:p>
        </p:txBody>
      </p:sp>
      <p:sp>
        <p:nvSpPr>
          <p:cNvPr id="8" name="Footer Placeholder 7">
            <a:extLst>
              <a:ext uri="{FF2B5EF4-FFF2-40B4-BE49-F238E27FC236}">
                <a16:creationId xmlns:a16="http://schemas.microsoft.com/office/drawing/2014/main" id="{0805082F-CA85-447C-980B-AF8AD0CF45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9554CB-67B2-405D-AA12-5203EF6BE27B}"/>
              </a:ext>
            </a:extLst>
          </p:cNvPr>
          <p:cNvSpPr>
            <a:spLocks noGrp="1"/>
          </p:cNvSpPr>
          <p:nvPr>
            <p:ph type="sldNum" sz="quarter" idx="12"/>
          </p:nvPr>
        </p:nvSpPr>
        <p:spPr/>
        <p:txBody>
          <a:bodyPr/>
          <a:lstStyle/>
          <a:p>
            <a:fld id="{2AF131E7-C65A-4205-BD59-AD27FEB0E13B}" type="slidenum">
              <a:rPr lang="en-US" smtClean="0"/>
              <a:t>‹#›</a:t>
            </a:fld>
            <a:endParaRPr lang="en-US"/>
          </a:p>
        </p:txBody>
      </p:sp>
      <p:sp>
        <p:nvSpPr>
          <p:cNvPr id="10" name="Pentagon 9" title="&quot;&quot;">
            <a:extLst>
              <a:ext uri="{FF2B5EF4-FFF2-40B4-BE49-F238E27FC236}">
                <a16:creationId xmlns:a16="http://schemas.microsoft.com/office/drawing/2014/main" id="{227EE276-2340-47AD-808D-8111F32104A8}"/>
              </a:ext>
            </a:extLst>
          </p:cNvPr>
          <p:cNvSpPr/>
          <p:nvPr userDrawn="1"/>
        </p:nvSpPr>
        <p:spPr>
          <a:xfrm>
            <a:off x="0" y="1633333"/>
            <a:ext cx="6581872"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a:solidFill>
                <a:schemeClr val="tx1"/>
              </a:solidFill>
            </a:endParaRPr>
          </a:p>
        </p:txBody>
      </p:sp>
      <p:sp>
        <p:nvSpPr>
          <p:cNvPr id="12" name="Table Placeholder 11">
            <a:extLst>
              <a:ext uri="{FF2B5EF4-FFF2-40B4-BE49-F238E27FC236}">
                <a16:creationId xmlns:a16="http://schemas.microsoft.com/office/drawing/2014/main" id="{AE97D9D6-D5E6-4AB6-931A-C7DAD67FF1B1}"/>
              </a:ext>
            </a:extLst>
          </p:cNvPr>
          <p:cNvSpPr>
            <a:spLocks noGrp="1"/>
          </p:cNvSpPr>
          <p:nvPr>
            <p:ph type="tbl" sz="quarter" idx="13"/>
          </p:nvPr>
        </p:nvSpPr>
        <p:spPr>
          <a:xfrm>
            <a:off x="838201" y="1982479"/>
            <a:ext cx="10515599" cy="4165423"/>
          </a:xfrm>
        </p:spPr>
        <p:txBody>
          <a:bodyPr/>
          <a:lstStyle/>
          <a:p>
            <a:r>
              <a:rPr lang="en-US"/>
              <a:t>Click icon to add table</a:t>
            </a:r>
          </a:p>
        </p:txBody>
      </p:sp>
    </p:spTree>
    <p:extLst>
      <p:ext uri="{BB962C8B-B14F-4D97-AF65-F5344CB8AC3E}">
        <p14:creationId xmlns:p14="http://schemas.microsoft.com/office/powerpoint/2010/main" val="2564615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E5682-FAE2-42A3-AF81-49944D0B838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547DC5-63BB-42E8-BDA7-AA9FEFE752EA}"/>
              </a:ext>
            </a:extLst>
          </p:cNvPr>
          <p:cNvSpPr>
            <a:spLocks noGrp="1"/>
          </p:cNvSpPr>
          <p:nvPr>
            <p:ph type="dt" sz="half" idx="10"/>
          </p:nvPr>
        </p:nvSpPr>
        <p:spPr/>
        <p:txBody>
          <a:bodyPr/>
          <a:lstStyle/>
          <a:p>
            <a:fld id="{DE9FCCAD-7EC3-41F9-AF25-DBEBDFD2D03C}" type="datetimeFigureOut">
              <a:rPr lang="en-US" smtClean="0"/>
              <a:t>1/20/2023</a:t>
            </a:fld>
            <a:endParaRPr lang="en-US"/>
          </a:p>
        </p:txBody>
      </p:sp>
      <p:sp>
        <p:nvSpPr>
          <p:cNvPr id="4" name="Footer Placeholder 3">
            <a:extLst>
              <a:ext uri="{FF2B5EF4-FFF2-40B4-BE49-F238E27FC236}">
                <a16:creationId xmlns:a16="http://schemas.microsoft.com/office/drawing/2014/main" id="{B07C0EFE-8E38-48E6-9C30-91250D0891E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B0EF709-0170-4F0E-8BA7-0BCC93770675}"/>
              </a:ext>
            </a:extLst>
          </p:cNvPr>
          <p:cNvSpPr>
            <a:spLocks noGrp="1"/>
          </p:cNvSpPr>
          <p:nvPr>
            <p:ph type="sldNum" sz="quarter" idx="12"/>
          </p:nvPr>
        </p:nvSpPr>
        <p:spPr/>
        <p:txBody>
          <a:bodyPr/>
          <a:lstStyle/>
          <a:p>
            <a:fld id="{2AF131E7-C65A-4205-BD59-AD27FEB0E13B}" type="slidenum">
              <a:rPr lang="en-US" smtClean="0"/>
              <a:t>‹#›</a:t>
            </a:fld>
            <a:endParaRPr lang="en-US"/>
          </a:p>
        </p:txBody>
      </p:sp>
    </p:spTree>
    <p:extLst>
      <p:ext uri="{BB962C8B-B14F-4D97-AF65-F5344CB8AC3E}">
        <p14:creationId xmlns:p14="http://schemas.microsoft.com/office/powerpoint/2010/main" val="2346260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4.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1.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5" Type="http://schemas.openxmlformats.org/officeDocument/2006/relationships/slideLayout" Target="../slideLayouts/slideLayout27.xml"/><Relationship Id="rId10" Type="http://schemas.openxmlformats.org/officeDocument/2006/relationships/image" Target="../media/image1.png"/><Relationship Id="rId4" Type="http://schemas.openxmlformats.org/officeDocument/2006/relationships/slideLayout" Target="../slideLayouts/slideLayout26.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8443D7-7F30-4B8B-A2B9-80AFCA4338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4033437-94B2-48B2-B9DF-D0A124C361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6196B4-59A7-4F55-AB1F-E472546A9C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9FCCAD-7EC3-41F9-AF25-DBEBDFD2D03C}" type="datetimeFigureOut">
              <a:rPr lang="en-US" smtClean="0"/>
              <a:t>1/20/2023</a:t>
            </a:fld>
            <a:endParaRPr lang="en-US"/>
          </a:p>
        </p:txBody>
      </p:sp>
      <p:sp>
        <p:nvSpPr>
          <p:cNvPr id="5" name="Footer Placeholder 4">
            <a:extLst>
              <a:ext uri="{FF2B5EF4-FFF2-40B4-BE49-F238E27FC236}">
                <a16:creationId xmlns:a16="http://schemas.microsoft.com/office/drawing/2014/main" id="{0ED6C522-DAE5-4E68-AFB5-CB47A0262C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025248E-2126-4CBB-924B-FEEF06B72F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131E7-C65A-4205-BD59-AD27FEB0E13B}" type="slidenum">
              <a:rPr lang="en-US" smtClean="0"/>
              <a:t>‹#›</a:t>
            </a:fld>
            <a:endParaRPr lang="en-US"/>
          </a:p>
        </p:txBody>
      </p:sp>
      <p:pic>
        <p:nvPicPr>
          <p:cNvPr id="9" name="Picture 8">
            <a:extLst>
              <a:ext uri="{FF2B5EF4-FFF2-40B4-BE49-F238E27FC236}">
                <a16:creationId xmlns:a16="http://schemas.microsoft.com/office/drawing/2014/main" id="{0F482BAF-12B2-4620-96B5-33302AEFD9DE}"/>
              </a:ext>
            </a:extLst>
          </p:cNvPr>
          <p:cNvPicPr>
            <a:picLocks noChangeAspect="1"/>
          </p:cNvPicPr>
          <p:nvPr userDrawn="1"/>
        </p:nvPicPr>
        <p:blipFill rotWithShape="1">
          <a:blip r:embed="rId14">
            <a:extLst>
              <a:ext uri="{28A0092B-C50C-407E-A947-70E740481C1C}">
                <a14:useLocalDpi xmlns:a14="http://schemas.microsoft.com/office/drawing/2010/main" val="0"/>
              </a:ext>
            </a:extLst>
          </a:blip>
          <a:srcRect t="89614" b="8157"/>
          <a:stretch/>
        </p:blipFill>
        <p:spPr>
          <a:xfrm>
            <a:off x="0" y="6677025"/>
            <a:ext cx="12192000" cy="180975"/>
          </a:xfrm>
          <a:prstGeom prst="rect">
            <a:avLst/>
          </a:prstGeom>
          <a:ln>
            <a:noFill/>
          </a:ln>
        </p:spPr>
      </p:pic>
      <p:cxnSp>
        <p:nvCxnSpPr>
          <p:cNvPr id="10" name="Straight Connector 22" title="&quot; &quot;">
            <a:extLst>
              <a:ext uri="{FF2B5EF4-FFF2-40B4-BE49-F238E27FC236}">
                <a16:creationId xmlns:a16="http://schemas.microsoft.com/office/drawing/2014/main" id="{4242C5BE-DB79-4DCF-961F-CD36C176BAAD}"/>
              </a:ext>
            </a:extLst>
          </p:cNvPr>
          <p:cNvCxnSpPr>
            <a:cxnSpLocks noChangeShapeType="1"/>
          </p:cNvCxnSpPr>
          <p:nvPr userDrawn="1"/>
        </p:nvCxnSpPr>
        <p:spPr bwMode="auto">
          <a:xfrm>
            <a:off x="-1" y="6659554"/>
            <a:ext cx="12192000"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23078457"/>
      </p:ext>
    </p:extLst>
  </p:cSld>
  <p:clrMap bg1="lt1" tx1="dk1" bg2="lt2" tx2="dk2" accent1="accent1" accent2="accent2" accent3="accent3" accent4="accent4" accent5="accent5" accent6="accent6" hlink="hlink" folHlink="folHlink"/>
  <p:sldLayoutIdLst>
    <p:sldLayoutId id="2147483701" r:id="rId1"/>
    <p:sldLayoutId id="2147483651" r:id="rId2"/>
    <p:sldLayoutId id="2147483662" r:id="rId3"/>
    <p:sldLayoutId id="2147483652" r:id="rId4"/>
    <p:sldLayoutId id="2147483672" r:id="rId5"/>
    <p:sldLayoutId id="2147483673" r:id="rId6"/>
    <p:sldLayoutId id="2147483653" r:id="rId7"/>
    <p:sldLayoutId id="2147483697" r:id="rId8"/>
    <p:sldLayoutId id="2147483674" r:id="rId9"/>
    <p:sldLayoutId id="2147483702" r:id="rId10"/>
    <p:sldLayoutId id="2147483655" r:id="rId11"/>
    <p:sldLayoutId id="2147483658" r:id="rId12"/>
  </p:sldLayoutIdLst>
  <p:txStyles>
    <p:titleStyle>
      <a:lvl1pPr algn="l" defTabSz="914400" rtl="0" eaLnBrk="1" latinLnBrk="0" hangingPunct="1">
        <a:lnSpc>
          <a:spcPct val="90000"/>
        </a:lnSpc>
        <a:spcBef>
          <a:spcPct val="0"/>
        </a:spcBef>
        <a:buNone/>
        <a:defRPr sz="4400" b="1" kern="1200">
          <a:solidFill>
            <a:srgbClr val="003087"/>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pic>
        <p:nvPicPr>
          <p:cNvPr id="7" name="Picture 6" title="&quot;&quot;">
            <a:extLst>
              <a:ext uri="{FF2B5EF4-FFF2-40B4-BE49-F238E27FC236}">
                <a16:creationId xmlns:a16="http://schemas.microsoft.com/office/drawing/2014/main" id="{7620AFCD-4C7A-490F-B4EC-1E8A313F49F9}"/>
              </a:ext>
            </a:extLst>
          </p:cNvPr>
          <p:cNvPicPr>
            <a:picLocks noChangeAspect="1"/>
          </p:cNvPicPr>
          <p:nvPr userDrawn="1"/>
        </p:nvPicPr>
        <p:blipFill rotWithShape="1">
          <a:blip r:embed="rId12">
            <a:extLst>
              <a:ext uri="{28A0092B-C50C-407E-A947-70E740481C1C}">
                <a14:useLocalDpi xmlns:a14="http://schemas.microsoft.com/office/drawing/2010/main" val="0"/>
              </a:ext>
            </a:extLst>
          </a:blip>
          <a:srcRect l="7951" t="11802" r="75174" b="3720"/>
          <a:stretch/>
        </p:blipFill>
        <p:spPr>
          <a:xfrm>
            <a:off x="1" y="0"/>
            <a:ext cx="2209799" cy="6858000"/>
          </a:xfrm>
          <a:prstGeom prst="rect">
            <a:avLst/>
          </a:prstGeom>
          <a:ln>
            <a:noFill/>
          </a:ln>
        </p:spPr>
      </p:pic>
      <p:sp>
        <p:nvSpPr>
          <p:cNvPr id="8" name="Pentagon 9" title="&quot;&quot;">
            <a:extLst>
              <a:ext uri="{FF2B5EF4-FFF2-40B4-BE49-F238E27FC236}">
                <a16:creationId xmlns:a16="http://schemas.microsoft.com/office/drawing/2014/main" id="{28070A9E-BB8B-4EB5-A97A-72B95557EE0B}"/>
              </a:ext>
            </a:extLst>
          </p:cNvPr>
          <p:cNvSpPr/>
          <p:nvPr userDrawn="1"/>
        </p:nvSpPr>
        <p:spPr>
          <a:xfrm>
            <a:off x="196066" y="1684927"/>
            <a:ext cx="11157734" cy="140698"/>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a:solidFill>
                <a:schemeClr val="tx1"/>
              </a:solidFill>
            </a:endParaRPr>
          </a:p>
        </p:txBody>
      </p:sp>
      <p:cxnSp>
        <p:nvCxnSpPr>
          <p:cNvPr id="9" name="Straight Connector 22" title="&quot; &quot;">
            <a:extLst>
              <a:ext uri="{FF2B5EF4-FFF2-40B4-BE49-F238E27FC236}">
                <a16:creationId xmlns:a16="http://schemas.microsoft.com/office/drawing/2014/main" id="{3868AE59-EB1E-4C7C-9634-491E3BC80F71}"/>
              </a:ext>
            </a:extLst>
          </p:cNvPr>
          <p:cNvCxnSpPr>
            <a:cxnSpLocks noChangeShapeType="1"/>
          </p:cNvCxnSpPr>
          <p:nvPr userDrawn="1"/>
        </p:nvCxnSpPr>
        <p:spPr bwMode="auto">
          <a:xfrm>
            <a:off x="1" y="6647575"/>
            <a:ext cx="2209799"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
        <p:nvSpPr>
          <p:cNvPr id="10" name="Rectangle 9" title="&quot;&quot;">
            <a:extLst>
              <a:ext uri="{FF2B5EF4-FFF2-40B4-BE49-F238E27FC236}">
                <a16:creationId xmlns:a16="http://schemas.microsoft.com/office/drawing/2014/main" id="{4D4A2005-8354-4C11-9408-7FFA3C38C317}"/>
              </a:ext>
            </a:extLst>
          </p:cNvPr>
          <p:cNvSpPr/>
          <p:nvPr userDrawn="1"/>
        </p:nvSpPr>
        <p:spPr>
          <a:xfrm>
            <a:off x="0" y="6647575"/>
            <a:ext cx="2209800" cy="210425"/>
          </a:xfrm>
          <a:prstGeom prst="rect">
            <a:avLst/>
          </a:prstGeom>
          <a:solidFill>
            <a:srgbClr val="003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46B789B8-5CE2-4A8E-A3CF-6573D397933D}"/>
              </a:ext>
            </a:extLst>
          </p:cNvPr>
          <p:cNvSpPr>
            <a:spLocks noGrp="1"/>
          </p:cNvSpPr>
          <p:nvPr>
            <p:ph type="title"/>
          </p:nvPr>
        </p:nvSpPr>
        <p:spPr>
          <a:xfrm>
            <a:off x="2405864" y="365125"/>
            <a:ext cx="8947935" cy="1325563"/>
          </a:xfrm>
          <a:prstGeom prst="rect">
            <a:avLst/>
          </a:prstGeom>
        </p:spPr>
        <p:txBody>
          <a:bodyPr vert="horz" lIns="91440" tIns="45720" rIns="91440" bIns="45720" rtlCol="0" anchor="ctr">
            <a:normAutofit/>
          </a:bodyPr>
          <a:lstStyle/>
          <a:p>
            <a:r>
              <a:rPr kumimoji="0" lang="en-US" sz="4000" b="1" i="0" u="none" strike="noStrike" kern="1200" cap="none" spc="0" normalizeH="0" baseline="0" noProof="0">
                <a:ln>
                  <a:noFill/>
                </a:ln>
                <a:solidFill>
                  <a:srgbClr val="003087"/>
                </a:solidFill>
                <a:effectLst/>
                <a:uLnTx/>
                <a:uFillTx/>
                <a:latin typeface="Calibri" panose="020F0502020204030204"/>
                <a:ea typeface="+mj-ea"/>
                <a:cs typeface="+mj-cs"/>
              </a:rPr>
              <a:t>Click to edit Master title style</a:t>
            </a:r>
            <a:endParaRPr lang="en-US"/>
          </a:p>
        </p:txBody>
      </p:sp>
      <p:sp>
        <p:nvSpPr>
          <p:cNvPr id="3" name="Text Placeholder 2">
            <a:extLst>
              <a:ext uri="{FF2B5EF4-FFF2-40B4-BE49-F238E27FC236}">
                <a16:creationId xmlns:a16="http://schemas.microsoft.com/office/drawing/2014/main" id="{80BE2A73-A47F-4628-B24D-71BF9CA2E7DF}"/>
              </a:ext>
            </a:extLst>
          </p:cNvPr>
          <p:cNvSpPr>
            <a:spLocks noGrp="1"/>
          </p:cNvSpPr>
          <p:nvPr>
            <p:ph type="body" idx="1"/>
          </p:nvPr>
        </p:nvSpPr>
        <p:spPr>
          <a:xfrm>
            <a:off x="2405864" y="2236741"/>
            <a:ext cx="8452658" cy="379952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1" name="Picture 10" title="Texas Department of State Health Services logo">
            <a:extLst>
              <a:ext uri="{FF2B5EF4-FFF2-40B4-BE49-F238E27FC236}">
                <a16:creationId xmlns:a16="http://schemas.microsoft.com/office/drawing/2014/main" id="{25AFC768-FDBA-4F71-84A8-646DFECB7BF1}"/>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305604" y="5289192"/>
            <a:ext cx="1598591" cy="1147959"/>
          </a:xfrm>
          <a:prstGeom prst="rect">
            <a:avLst/>
          </a:prstGeom>
        </p:spPr>
      </p:pic>
      <p:sp>
        <p:nvSpPr>
          <p:cNvPr id="14" name="Slide Number Placeholder 13">
            <a:extLst>
              <a:ext uri="{FF2B5EF4-FFF2-40B4-BE49-F238E27FC236}">
                <a16:creationId xmlns:a16="http://schemas.microsoft.com/office/drawing/2014/main" id="{258A82E9-29F0-4669-AE6A-42B92398A5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1B6698-EAFE-4EF4-8E59-4E345DB88409}" type="slidenum">
              <a:rPr lang="en-US" smtClean="0"/>
              <a:t>‹#›</a:t>
            </a:fld>
            <a:endParaRPr lang="en-US"/>
          </a:p>
        </p:txBody>
      </p:sp>
    </p:spTree>
    <p:extLst>
      <p:ext uri="{BB962C8B-B14F-4D97-AF65-F5344CB8AC3E}">
        <p14:creationId xmlns:p14="http://schemas.microsoft.com/office/powerpoint/2010/main" val="2313362923"/>
      </p:ext>
    </p:extLst>
  </p:cSld>
  <p:clrMap bg1="lt1" tx1="dk1" bg2="lt2" tx2="dk2" accent1="accent1" accent2="accent2" accent3="accent3" accent4="accent4" accent5="accent5" accent6="accent6" hlink="hlink" folHlink="folHlink"/>
  <p:sldLayoutIdLst>
    <p:sldLayoutId id="2147483688" r:id="rId1"/>
    <p:sldLayoutId id="2147483690" r:id="rId2"/>
    <p:sldLayoutId id="2147483691" r:id="rId3"/>
    <p:sldLayoutId id="2147483692" r:id="rId4"/>
    <p:sldLayoutId id="2147483703" r:id="rId5"/>
    <p:sldLayoutId id="2147483693" r:id="rId6"/>
    <p:sldLayoutId id="2147483694" r:id="rId7"/>
    <p:sldLayoutId id="2147483695" r:id="rId8"/>
    <p:sldLayoutId id="2147483696" r:id="rId9"/>
    <p:sldLayoutId id="2147483704" r:id="rId10"/>
  </p:sldLayoutIdLst>
  <p:txStyles>
    <p:titleStyle>
      <a:lvl1pPr algn="l" defTabSz="914400" rtl="0" eaLnBrk="1" latinLnBrk="0" hangingPunct="1">
        <a:lnSpc>
          <a:spcPct val="90000"/>
        </a:lnSpc>
        <a:spcBef>
          <a:spcPct val="0"/>
        </a:spcBef>
        <a:buNone/>
        <a:defRPr sz="4400" b="0" kern="1200">
          <a:solidFill>
            <a:srgbClr val="003087"/>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sp>
        <p:nvSpPr>
          <p:cNvPr id="7" name="Rectangle 6" title="&quot;&quot;">
            <a:extLst>
              <a:ext uri="{FF2B5EF4-FFF2-40B4-BE49-F238E27FC236}">
                <a16:creationId xmlns:a16="http://schemas.microsoft.com/office/drawing/2014/main" id="{48752905-4F9E-4308-9D7D-79136CE22E29}"/>
              </a:ext>
            </a:extLst>
          </p:cNvPr>
          <p:cNvSpPr/>
          <p:nvPr userDrawn="1"/>
        </p:nvSpPr>
        <p:spPr>
          <a:xfrm>
            <a:off x="0" y="-24702"/>
            <a:ext cx="12192001" cy="89861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entagon 12" title="&quot;&quot;">
            <a:extLst>
              <a:ext uri="{FF2B5EF4-FFF2-40B4-BE49-F238E27FC236}">
                <a16:creationId xmlns:a16="http://schemas.microsoft.com/office/drawing/2014/main" id="{26D6B718-8D13-46EE-A2EA-3EC07DCA572F}"/>
              </a:ext>
            </a:extLst>
          </p:cNvPr>
          <p:cNvSpPr/>
          <p:nvPr userDrawn="1"/>
        </p:nvSpPr>
        <p:spPr>
          <a:xfrm>
            <a:off x="6480961" y="513145"/>
            <a:ext cx="5711040" cy="743040"/>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a:solidFill>
                <a:schemeClr val="tx1"/>
              </a:solidFill>
            </a:endParaRPr>
          </a:p>
        </p:txBody>
      </p:sp>
      <p:sp>
        <p:nvSpPr>
          <p:cNvPr id="9" name="Pentagon 13" title="&quot;&quot;">
            <a:extLst>
              <a:ext uri="{FF2B5EF4-FFF2-40B4-BE49-F238E27FC236}">
                <a16:creationId xmlns:a16="http://schemas.microsoft.com/office/drawing/2014/main" id="{ED62EF45-C9C0-4413-81FE-899E260FD808}"/>
              </a:ext>
            </a:extLst>
          </p:cNvPr>
          <p:cNvSpPr/>
          <p:nvPr userDrawn="1"/>
        </p:nvSpPr>
        <p:spPr>
          <a:xfrm>
            <a:off x="0" y="365125"/>
            <a:ext cx="9481334" cy="1039080"/>
          </a:xfrm>
          <a:prstGeom prst="homePlate">
            <a:avLst/>
          </a:prstGeom>
          <a:solidFill>
            <a:srgbClr val="005CB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061" tIns="43031" rIns="86061" bIns="43031" numCol="1" spcCol="0" rtlCol="0" fromWordArt="0" anchor="ctr" anchorCtr="0" forceAA="0" compatLnSpc="1">
            <a:prstTxWarp prst="textNoShape">
              <a:avLst/>
            </a:prstTxWarp>
            <a:noAutofit/>
          </a:bodyPr>
          <a:lstStyle/>
          <a:p>
            <a:pPr algn="ctr"/>
            <a:endParaRPr lang="en-US" sz="2259" b="1">
              <a:solidFill>
                <a:schemeClr val="tx1"/>
              </a:solidFill>
            </a:endParaRPr>
          </a:p>
        </p:txBody>
      </p:sp>
      <p:pic>
        <p:nvPicPr>
          <p:cNvPr id="11" name="Picture 10" title="&quot;&quot;">
            <a:extLst>
              <a:ext uri="{FF2B5EF4-FFF2-40B4-BE49-F238E27FC236}">
                <a16:creationId xmlns:a16="http://schemas.microsoft.com/office/drawing/2014/main" id="{53B8FF7F-B71D-4E67-925E-01F7866EB63E}"/>
              </a:ext>
            </a:extLst>
          </p:cNvPr>
          <p:cNvPicPr>
            <a:picLocks noChangeAspect="1"/>
          </p:cNvPicPr>
          <p:nvPr userDrawn="1"/>
        </p:nvPicPr>
        <p:blipFill rotWithShape="1">
          <a:blip r:embed="rId10">
            <a:extLst>
              <a:ext uri="{28A0092B-C50C-407E-A947-70E740481C1C}">
                <a14:useLocalDpi xmlns:a14="http://schemas.microsoft.com/office/drawing/2010/main" val="0"/>
              </a:ext>
            </a:extLst>
          </a:blip>
          <a:srcRect t="89614" b="8157"/>
          <a:stretch/>
        </p:blipFill>
        <p:spPr>
          <a:xfrm>
            <a:off x="0" y="6677025"/>
            <a:ext cx="12192000" cy="180975"/>
          </a:xfrm>
          <a:prstGeom prst="rect">
            <a:avLst/>
          </a:prstGeom>
          <a:ln>
            <a:noFill/>
          </a:ln>
        </p:spPr>
      </p:pic>
      <p:sp>
        <p:nvSpPr>
          <p:cNvPr id="2" name="Title Placeholder 1">
            <a:extLst>
              <a:ext uri="{FF2B5EF4-FFF2-40B4-BE49-F238E27FC236}">
                <a16:creationId xmlns:a16="http://schemas.microsoft.com/office/drawing/2014/main" id="{5D2D2514-FF0E-43CF-9DEC-E8FFEC1363A7}"/>
              </a:ext>
            </a:extLst>
          </p:cNvPr>
          <p:cNvSpPr>
            <a:spLocks noGrp="1"/>
          </p:cNvSpPr>
          <p:nvPr>
            <p:ph type="title"/>
          </p:nvPr>
        </p:nvSpPr>
        <p:spPr>
          <a:xfrm>
            <a:off x="838200" y="21113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F43C64B-EE6C-49CE-AC9C-4EF026EBE3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643558-8669-4E59-AFD4-2D647B0279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05D06A-407B-46FA-A0EC-F072866C22BF}" type="datetimeFigureOut">
              <a:rPr lang="en-US" smtClean="0"/>
              <a:t>1/20/2023</a:t>
            </a:fld>
            <a:endParaRPr lang="en-US"/>
          </a:p>
        </p:txBody>
      </p:sp>
      <p:sp>
        <p:nvSpPr>
          <p:cNvPr id="5" name="Footer Placeholder 4">
            <a:extLst>
              <a:ext uri="{FF2B5EF4-FFF2-40B4-BE49-F238E27FC236}">
                <a16:creationId xmlns:a16="http://schemas.microsoft.com/office/drawing/2014/main" id="{C21AD61A-3E46-4A91-9409-1DF22E3CDD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65899FE-B918-439A-8725-B7C5440198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6B54E4-5A71-4511-84E9-33A1CA2A9EE3}" type="slidenum">
              <a:rPr lang="en-US" smtClean="0"/>
              <a:t>‹#›</a:t>
            </a:fld>
            <a:endParaRPr lang="en-US"/>
          </a:p>
        </p:txBody>
      </p:sp>
      <p:cxnSp>
        <p:nvCxnSpPr>
          <p:cNvPr id="10" name="Straight Connector 22" title="&quot; &quot;">
            <a:extLst>
              <a:ext uri="{FF2B5EF4-FFF2-40B4-BE49-F238E27FC236}">
                <a16:creationId xmlns:a16="http://schemas.microsoft.com/office/drawing/2014/main" id="{6E5C70A8-3EE5-4D69-8AA3-93C6F7056F47}"/>
              </a:ext>
            </a:extLst>
          </p:cNvPr>
          <p:cNvCxnSpPr>
            <a:cxnSpLocks noChangeShapeType="1"/>
          </p:cNvCxnSpPr>
          <p:nvPr userDrawn="1"/>
        </p:nvCxnSpPr>
        <p:spPr bwMode="auto">
          <a:xfrm>
            <a:off x="-1" y="6659554"/>
            <a:ext cx="12192000"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91796791"/>
      </p:ext>
    </p:extLst>
  </p:cSld>
  <p:clrMap bg1="lt1" tx1="dk1" bg2="lt2" tx2="dk2" accent1="accent1" accent2="accent2" accent3="accent3" accent4="accent4" accent5="accent5" accent6="accent6" hlink="hlink" folHlink="folHlink"/>
  <p:sldLayoutIdLst>
    <p:sldLayoutId id="2147483677" r:id="rId1"/>
    <p:sldLayoutId id="2147483685" r:id="rId2"/>
    <p:sldLayoutId id="2147483679" r:id="rId3"/>
    <p:sldLayoutId id="2147483680" r:id="rId4"/>
    <p:sldLayoutId id="2147483681" r:id="rId5"/>
    <p:sldLayoutId id="2147483682" r:id="rId6"/>
    <p:sldLayoutId id="2147483683" r:id="rId7"/>
    <p:sldLayoutId id="2147483684" r:id="rId8"/>
  </p:sldLayoutIdLst>
  <p:txStyles>
    <p:titleStyle>
      <a:lvl1pPr algn="l" defTabSz="914400" rtl="0" eaLnBrk="1" latinLnBrk="0" hangingPunct="1">
        <a:lnSpc>
          <a:spcPct val="90000"/>
        </a:lnSpc>
        <a:spcBef>
          <a:spcPct val="0"/>
        </a:spcBef>
        <a:buNone/>
        <a:defRPr sz="4400" b="1"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3" Type="http://schemas.openxmlformats.org/officeDocument/2006/relationships/hyperlink" Target="https://www.dshs.texas.gov/sites/default/files/IDCU/disease/tb/policies/EpiCaseCriteriaforTB.pdf" TargetMode="External"/><Relationship Id="rId2" Type="http://schemas.openxmlformats.org/officeDocument/2006/relationships/notesSlide" Target="../notesSlides/notesSlide17.xml"/><Relationship Id="rId1" Type="http://schemas.openxmlformats.org/officeDocument/2006/relationships/slideLayout" Target="../slideLayouts/slideLayout13.xml"/><Relationship Id="rId4" Type="http://schemas.openxmlformats.org/officeDocument/2006/relationships/hyperlink" Target="https://www.dshs.texas.gov/tuberculosis-tb/texas-dshs-tb-program-tb-forms-resources"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9FB2D-65D2-44DC-8838-45073EA02050}"/>
              </a:ext>
            </a:extLst>
          </p:cNvPr>
          <p:cNvSpPr>
            <a:spLocks noGrp="1"/>
          </p:cNvSpPr>
          <p:nvPr>
            <p:ph type="title"/>
          </p:nvPr>
        </p:nvSpPr>
        <p:spPr/>
        <p:txBody>
          <a:bodyPr>
            <a:normAutofit fontScale="90000"/>
          </a:bodyPr>
          <a:lstStyle/>
          <a:p>
            <a:r>
              <a:rPr lang="en-US"/>
              <a:t>Information on </a:t>
            </a:r>
            <a:br>
              <a:rPr lang="en-US"/>
            </a:br>
            <a:r>
              <a:rPr lang="en-US"/>
              <a:t>Chapter 89-Designated Facilities</a:t>
            </a:r>
          </a:p>
        </p:txBody>
      </p:sp>
      <p:sp>
        <p:nvSpPr>
          <p:cNvPr id="6" name="Text Placeholder 5">
            <a:extLst>
              <a:ext uri="{FF2B5EF4-FFF2-40B4-BE49-F238E27FC236}">
                <a16:creationId xmlns:a16="http://schemas.microsoft.com/office/drawing/2014/main" id="{CE859607-03DF-48D6-964A-723701735DE3}"/>
              </a:ext>
            </a:extLst>
          </p:cNvPr>
          <p:cNvSpPr>
            <a:spLocks noGrp="1"/>
          </p:cNvSpPr>
          <p:nvPr>
            <p:ph type="body" idx="1"/>
          </p:nvPr>
        </p:nvSpPr>
        <p:spPr/>
        <p:txBody>
          <a:bodyPr/>
          <a:lstStyle/>
          <a:p>
            <a:r>
              <a:rPr lang="en-US"/>
              <a:t>Continuing Quality Improvement (CQI) Group</a:t>
            </a:r>
          </a:p>
        </p:txBody>
      </p:sp>
      <p:sp>
        <p:nvSpPr>
          <p:cNvPr id="7" name="Text Placeholder 6">
            <a:extLst>
              <a:ext uri="{FF2B5EF4-FFF2-40B4-BE49-F238E27FC236}">
                <a16:creationId xmlns:a16="http://schemas.microsoft.com/office/drawing/2014/main" id="{3DB586A0-F78E-4AF7-8975-40A913C93340}"/>
              </a:ext>
            </a:extLst>
          </p:cNvPr>
          <p:cNvSpPr>
            <a:spLocks noGrp="1"/>
          </p:cNvSpPr>
          <p:nvPr>
            <p:ph type="body" sz="quarter" idx="10"/>
          </p:nvPr>
        </p:nvSpPr>
        <p:spPr/>
        <p:txBody>
          <a:bodyPr/>
          <a:lstStyle/>
          <a:p>
            <a:r>
              <a:rPr lang="en-US"/>
              <a:t>Tuberculosis and Hansen’s Disease Unit</a:t>
            </a:r>
          </a:p>
        </p:txBody>
      </p:sp>
    </p:spTree>
    <p:extLst>
      <p:ext uri="{BB962C8B-B14F-4D97-AF65-F5344CB8AC3E}">
        <p14:creationId xmlns:p14="http://schemas.microsoft.com/office/powerpoint/2010/main" val="290755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A5397203-E5E8-4CC6-A240-6F1FB2CC133C}"/>
              </a:ext>
            </a:extLst>
          </p:cNvPr>
          <p:cNvSpPr>
            <a:spLocks noGrp="1"/>
          </p:cNvSpPr>
          <p:nvPr>
            <p:ph idx="1"/>
          </p:nvPr>
        </p:nvSpPr>
        <p:spPr>
          <a:xfrm>
            <a:off x="2405863" y="1969112"/>
            <a:ext cx="9236009" cy="4364781"/>
          </a:xfrm>
        </p:spPr>
        <p:txBody>
          <a:bodyPr>
            <a:normAutofit/>
          </a:bodyPr>
          <a:lstStyle/>
          <a:p>
            <a:r>
              <a:rPr lang="en-US"/>
              <a:t>A converter likely has a new </a:t>
            </a:r>
            <a:r>
              <a:rPr lang="en-US" i="1"/>
              <a:t>M. Tuberculosis </a:t>
            </a:r>
            <a:r>
              <a:rPr lang="en-US"/>
              <a:t>infection </a:t>
            </a:r>
          </a:p>
          <a:p>
            <a:r>
              <a:rPr lang="en-US"/>
              <a:t>A converter is at an increased risk of developing TB disease </a:t>
            </a:r>
          </a:p>
          <a:p>
            <a:pPr lvl="1"/>
            <a:r>
              <a:rPr lang="en-US"/>
              <a:t>The risk of developing TB disease is highest </a:t>
            </a:r>
            <a:r>
              <a:rPr lang="en-US" i="1"/>
              <a:t>within the first two years </a:t>
            </a:r>
            <a:r>
              <a:rPr lang="en-US"/>
              <a:t>of infection</a:t>
            </a:r>
          </a:p>
          <a:p>
            <a:r>
              <a:rPr lang="en-US"/>
              <a:t>Cluster of persons with TB test conversions at your facility may be an indication of ongoing transmission.</a:t>
            </a:r>
          </a:p>
        </p:txBody>
      </p:sp>
      <p:sp>
        <p:nvSpPr>
          <p:cNvPr id="3" name="Title 2">
            <a:extLst>
              <a:ext uri="{FF2B5EF4-FFF2-40B4-BE49-F238E27FC236}">
                <a16:creationId xmlns:a16="http://schemas.microsoft.com/office/drawing/2014/main" id="{7CAC51E4-CC3B-43DF-BDD7-40BEAA98BCE8}"/>
              </a:ext>
            </a:extLst>
          </p:cNvPr>
          <p:cNvSpPr>
            <a:spLocks noGrp="1"/>
          </p:cNvSpPr>
          <p:nvPr>
            <p:ph type="title"/>
          </p:nvPr>
        </p:nvSpPr>
        <p:spPr>
          <a:xfrm>
            <a:off x="2405863" y="524107"/>
            <a:ext cx="9615151" cy="1325563"/>
          </a:xfrm>
        </p:spPr>
        <p:txBody>
          <a:bodyPr/>
          <a:lstStyle/>
          <a:p>
            <a:r>
              <a:rPr lang="en-US" sz="4400"/>
              <a:t>Significance of Conversions</a:t>
            </a:r>
            <a:endParaRPr lang="en-US"/>
          </a:p>
        </p:txBody>
      </p:sp>
    </p:spTree>
    <p:extLst>
      <p:ext uri="{BB962C8B-B14F-4D97-AF65-F5344CB8AC3E}">
        <p14:creationId xmlns:p14="http://schemas.microsoft.com/office/powerpoint/2010/main" val="2148959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A5397203-E5E8-4CC6-A240-6F1FB2CC133C}"/>
              </a:ext>
            </a:extLst>
          </p:cNvPr>
          <p:cNvSpPr>
            <a:spLocks noGrp="1"/>
          </p:cNvSpPr>
          <p:nvPr>
            <p:ph idx="1"/>
          </p:nvPr>
        </p:nvSpPr>
        <p:spPr>
          <a:xfrm>
            <a:off x="2506225" y="1969112"/>
            <a:ext cx="9191404" cy="4412250"/>
          </a:xfrm>
        </p:spPr>
        <p:txBody>
          <a:bodyPr>
            <a:normAutofit/>
          </a:bodyPr>
          <a:lstStyle/>
          <a:p>
            <a:r>
              <a:rPr lang="en-US"/>
              <a:t>Was the inmate exposed to TB prior to incarceration? </a:t>
            </a:r>
          </a:p>
          <a:p>
            <a:r>
              <a:rPr lang="en-US"/>
              <a:t>Does the inmate have other risk factors that make them more susceptible to infection?</a:t>
            </a:r>
          </a:p>
          <a:p>
            <a:r>
              <a:rPr lang="en-US"/>
              <a:t>Does your facility have a strong infection control plan?</a:t>
            </a:r>
          </a:p>
          <a:p>
            <a:r>
              <a:rPr lang="en-US"/>
              <a:t>Are there opportunities to strengthen screening and isolation practices? </a:t>
            </a:r>
          </a:p>
        </p:txBody>
      </p:sp>
      <p:sp>
        <p:nvSpPr>
          <p:cNvPr id="3" name="Title 2">
            <a:extLst>
              <a:ext uri="{FF2B5EF4-FFF2-40B4-BE49-F238E27FC236}">
                <a16:creationId xmlns:a16="http://schemas.microsoft.com/office/drawing/2014/main" id="{7CAC51E4-CC3B-43DF-BDD7-40BEAA98BCE8}"/>
              </a:ext>
            </a:extLst>
          </p:cNvPr>
          <p:cNvSpPr>
            <a:spLocks noGrp="1"/>
          </p:cNvSpPr>
          <p:nvPr>
            <p:ph type="title"/>
          </p:nvPr>
        </p:nvSpPr>
        <p:spPr>
          <a:xfrm>
            <a:off x="2405864" y="476638"/>
            <a:ext cx="8947935" cy="1325563"/>
          </a:xfrm>
        </p:spPr>
        <p:txBody>
          <a:bodyPr/>
          <a:lstStyle/>
          <a:p>
            <a:r>
              <a:rPr lang="en-US" sz="4400"/>
              <a:t>Things to Consider  </a:t>
            </a:r>
            <a:endParaRPr lang="en-US"/>
          </a:p>
        </p:txBody>
      </p:sp>
    </p:spTree>
    <p:extLst>
      <p:ext uri="{BB962C8B-B14F-4D97-AF65-F5344CB8AC3E}">
        <p14:creationId xmlns:p14="http://schemas.microsoft.com/office/powerpoint/2010/main" val="3426754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A5397203-E5E8-4CC6-A240-6F1FB2CC133C}"/>
              </a:ext>
            </a:extLst>
          </p:cNvPr>
          <p:cNvSpPr>
            <a:spLocks noGrp="1"/>
          </p:cNvSpPr>
          <p:nvPr>
            <p:ph idx="1"/>
          </p:nvPr>
        </p:nvSpPr>
        <p:spPr>
          <a:xfrm>
            <a:off x="2274849" y="1906859"/>
            <a:ext cx="9768468" cy="4873082"/>
          </a:xfrm>
        </p:spPr>
        <p:txBody>
          <a:bodyPr>
            <a:normAutofit/>
          </a:bodyPr>
          <a:lstStyle/>
          <a:p>
            <a:pPr marL="0" marR="0" lvl="0" indent="0">
              <a:lnSpc>
                <a:spcPct val="90000"/>
              </a:lnSpc>
              <a:spcBef>
                <a:spcPts val="0"/>
              </a:spcBef>
              <a:spcAft>
                <a:spcPts val="0"/>
              </a:spcAft>
              <a:buNone/>
              <a:tabLst>
                <a:tab pos="457200" algn="l"/>
              </a:tabLst>
            </a:pPr>
            <a:r>
              <a:rPr lang="en-US" sz="2400" kern="1200">
                <a:solidFill>
                  <a:srgbClr val="000000"/>
                </a:solidFill>
                <a:effectLst/>
                <a:ea typeface="Times New Roman" panose="02020603050405020304" pitchFamily="18" charset="0"/>
                <a:cs typeface="Times New Roman" panose="02020603050405020304" pitchFamily="18" charset="0"/>
              </a:rPr>
              <a:t>A 45-year-old male inmate has been incarcerated at facility A for the past 12 months. The individual had a negative baseline TST and has lost about 25 pounds within the last four months. He has complained of malaise and night sweats and denies having a cough or fever. There also was a negative TST result during his annual screening. </a:t>
            </a:r>
          </a:p>
          <a:p>
            <a:pPr marL="342900" marR="0" lvl="0" indent="-342900">
              <a:lnSpc>
                <a:spcPct val="90000"/>
              </a:lnSpc>
              <a:spcBef>
                <a:spcPts val="0"/>
              </a:spcBef>
              <a:spcAft>
                <a:spcPts val="0"/>
              </a:spcAft>
              <a:buFont typeface="Arial" panose="020B0604020202020204" pitchFamily="34" charset="0"/>
              <a:buChar char="•"/>
              <a:tabLst>
                <a:tab pos="457200" algn="l"/>
              </a:tabLst>
            </a:pPr>
            <a:endParaRPr lang="en-US" sz="2000">
              <a:effectLst/>
              <a:ea typeface="Times New Roman" panose="02020603050405020304" pitchFamily="18" charset="0"/>
              <a:cs typeface="Times New Roman" panose="02020603050405020304" pitchFamily="18" charset="0"/>
            </a:endParaRPr>
          </a:p>
          <a:p>
            <a:pPr marL="0" marR="0" lvl="0" indent="0">
              <a:lnSpc>
                <a:spcPct val="90000"/>
              </a:lnSpc>
              <a:spcBef>
                <a:spcPts val="0"/>
              </a:spcBef>
              <a:spcAft>
                <a:spcPts val="0"/>
              </a:spcAft>
              <a:buNone/>
              <a:tabLst>
                <a:tab pos="457200" algn="l"/>
              </a:tabLst>
            </a:pPr>
            <a:r>
              <a:rPr lang="en-US" sz="2400" b="1" kern="1200">
                <a:solidFill>
                  <a:srgbClr val="000000"/>
                </a:solidFill>
                <a:effectLst/>
                <a:ea typeface="Times New Roman" panose="02020603050405020304" pitchFamily="18" charset="0"/>
                <a:cs typeface="Times New Roman" panose="02020603050405020304" pitchFamily="18" charset="0"/>
              </a:rPr>
              <a:t>Question: Does he have TB disease?</a:t>
            </a:r>
          </a:p>
          <a:p>
            <a:pPr marL="457200" marR="0" lvl="1" indent="0">
              <a:lnSpc>
                <a:spcPct val="90000"/>
              </a:lnSpc>
              <a:spcBef>
                <a:spcPts val="0"/>
              </a:spcBef>
              <a:spcAft>
                <a:spcPts val="0"/>
              </a:spcAft>
              <a:buNone/>
              <a:tabLst>
                <a:tab pos="914400" algn="l"/>
              </a:tabLst>
            </a:pPr>
            <a:endParaRPr lang="en-US">
              <a:ea typeface="Times New Roman" panose="02020603050405020304" pitchFamily="18" charset="0"/>
              <a:cs typeface="Times New Roman" panose="02020603050405020304" pitchFamily="18" charset="0"/>
            </a:endParaRPr>
          </a:p>
          <a:p>
            <a:pPr marL="0" indent="0">
              <a:buNone/>
            </a:pPr>
            <a:r>
              <a:rPr lang="en-US" sz="2400" b="1"/>
              <a:t>Answer: </a:t>
            </a:r>
            <a:r>
              <a:rPr lang="en-US" sz="2400" b="0" i="0" u="none" strike="noStrike" kern="1200" baseline="0">
                <a:solidFill>
                  <a:schemeClr val="tx1"/>
                </a:solidFill>
                <a:ea typeface="+mn-ea"/>
                <a:cs typeface="+mn-cs"/>
              </a:rPr>
              <a:t>While it is possible that the inmate may have TB, it is important to suspect TB regardless of skin test reactions when the patient is experiencing signs and symptoms consistent with TB. The inmate should have a thorough medical evaluation to make a diagnosis. and be provided treatment (if indicated)</a:t>
            </a:r>
          </a:p>
        </p:txBody>
      </p:sp>
      <p:sp>
        <p:nvSpPr>
          <p:cNvPr id="3" name="Title 2">
            <a:extLst>
              <a:ext uri="{FF2B5EF4-FFF2-40B4-BE49-F238E27FC236}">
                <a16:creationId xmlns:a16="http://schemas.microsoft.com/office/drawing/2014/main" id="{7CAC51E4-CC3B-43DF-BDD7-40BEAA98BCE8}"/>
              </a:ext>
            </a:extLst>
          </p:cNvPr>
          <p:cNvSpPr>
            <a:spLocks noGrp="1"/>
          </p:cNvSpPr>
          <p:nvPr>
            <p:ph type="title"/>
          </p:nvPr>
        </p:nvSpPr>
        <p:spPr>
          <a:xfrm>
            <a:off x="2405864" y="365125"/>
            <a:ext cx="9380975" cy="1325563"/>
          </a:xfrm>
        </p:spPr>
        <p:txBody>
          <a:bodyPr/>
          <a:lstStyle/>
          <a:p>
            <a:r>
              <a:rPr lang="en-US" sz="4400"/>
              <a:t>A Decision to Test is a Decision to Think (Sample Scenario)</a:t>
            </a:r>
            <a:endParaRPr lang="en-US"/>
          </a:p>
        </p:txBody>
      </p:sp>
    </p:spTree>
    <p:extLst>
      <p:ext uri="{BB962C8B-B14F-4D97-AF65-F5344CB8AC3E}">
        <p14:creationId xmlns:p14="http://schemas.microsoft.com/office/powerpoint/2010/main" val="22472481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A5397203-E5E8-4CC6-A240-6F1FB2CC133C}"/>
              </a:ext>
            </a:extLst>
          </p:cNvPr>
          <p:cNvSpPr>
            <a:spLocks noGrp="1"/>
          </p:cNvSpPr>
          <p:nvPr>
            <p:ph idx="1"/>
          </p:nvPr>
        </p:nvSpPr>
        <p:spPr>
          <a:xfrm>
            <a:off x="2497872" y="1884556"/>
            <a:ext cx="9456235" cy="4795024"/>
          </a:xfrm>
        </p:spPr>
        <p:txBody>
          <a:bodyPr>
            <a:normAutofit fontScale="77500" lnSpcReduction="20000"/>
          </a:bodyPr>
          <a:lstStyle/>
          <a:p>
            <a:pPr marL="0" indent="0">
              <a:buNone/>
            </a:pPr>
            <a:r>
              <a:rPr lang="en-US" sz="3100" b="1" u="sng"/>
              <a:t>Definition: </a:t>
            </a:r>
            <a:r>
              <a:rPr lang="en-US" sz="3100"/>
              <a:t>A change from a documented negative TST or IGRA to a positive TST or IGRA during the time of residence in the facility.</a:t>
            </a:r>
          </a:p>
          <a:p>
            <a:pPr marL="0" indent="0">
              <a:buNone/>
            </a:pPr>
            <a:r>
              <a:rPr lang="en-US" sz="3100" b="1" u="sng"/>
              <a:t>Scenario 1</a:t>
            </a:r>
            <a:r>
              <a:rPr lang="en-US" sz="3100" u="sng"/>
              <a:t>: </a:t>
            </a:r>
            <a:r>
              <a:rPr lang="en-US" sz="3100"/>
              <a:t>Inmate remained at the facility between the baseline negative and the recent positive test result. You have been given the following information: </a:t>
            </a:r>
          </a:p>
          <a:p>
            <a:endParaRPr lang="en-US" sz="2800"/>
          </a:p>
          <a:p>
            <a:endParaRPr lang="en-US" sz="2800"/>
          </a:p>
          <a:p>
            <a:endParaRPr lang="en-US" sz="2800"/>
          </a:p>
          <a:p>
            <a:endParaRPr lang="en-US" sz="2800"/>
          </a:p>
          <a:p>
            <a:endParaRPr lang="en-US" sz="2800"/>
          </a:p>
          <a:p>
            <a:endParaRPr lang="en-US" sz="2800"/>
          </a:p>
          <a:p>
            <a:endParaRPr lang="en-US" sz="2800"/>
          </a:p>
          <a:p>
            <a:pPr marL="0" indent="0">
              <a:buNone/>
            </a:pPr>
            <a:r>
              <a:rPr lang="en-US" sz="2800" b="1" u="sng"/>
              <a:t>Interpretation: </a:t>
            </a:r>
            <a:r>
              <a:rPr lang="en-US" sz="2800"/>
              <a:t>This is a conversion for the facility as the inmate’s test result changed from negative at baseline to positive during annual screening. </a:t>
            </a:r>
          </a:p>
        </p:txBody>
      </p:sp>
      <p:sp>
        <p:nvSpPr>
          <p:cNvPr id="3" name="Title 2">
            <a:extLst>
              <a:ext uri="{FF2B5EF4-FFF2-40B4-BE49-F238E27FC236}">
                <a16:creationId xmlns:a16="http://schemas.microsoft.com/office/drawing/2014/main" id="{7CAC51E4-CC3B-43DF-BDD7-40BEAA98BCE8}"/>
              </a:ext>
            </a:extLst>
          </p:cNvPr>
          <p:cNvSpPr>
            <a:spLocks noGrp="1"/>
          </p:cNvSpPr>
          <p:nvPr>
            <p:ph type="title"/>
          </p:nvPr>
        </p:nvSpPr>
        <p:spPr>
          <a:xfrm>
            <a:off x="2405864" y="440866"/>
            <a:ext cx="8947935" cy="1325563"/>
          </a:xfrm>
        </p:spPr>
        <p:txBody>
          <a:bodyPr/>
          <a:lstStyle/>
          <a:p>
            <a:r>
              <a:rPr lang="en-US" sz="4400">
                <a:solidFill>
                  <a:srgbClr val="FF0000"/>
                </a:solidFill>
              </a:rPr>
              <a:t>TST</a:t>
            </a:r>
            <a:r>
              <a:rPr lang="en-US" sz="4400"/>
              <a:t> Conversion (Scenario 1)</a:t>
            </a:r>
            <a:endParaRPr lang="en-US"/>
          </a:p>
        </p:txBody>
      </p:sp>
      <p:graphicFrame>
        <p:nvGraphicFramePr>
          <p:cNvPr id="4" name="Table 3">
            <a:extLst>
              <a:ext uri="{FF2B5EF4-FFF2-40B4-BE49-F238E27FC236}">
                <a16:creationId xmlns:a16="http://schemas.microsoft.com/office/drawing/2014/main" id="{3A8AB457-D967-49E0-846B-A034FEFCB785}"/>
              </a:ext>
            </a:extLst>
          </p:cNvPr>
          <p:cNvGraphicFramePr>
            <a:graphicFrameLocks noGrp="1"/>
          </p:cNvGraphicFramePr>
          <p:nvPr>
            <p:extLst>
              <p:ext uri="{D42A27DB-BD31-4B8C-83A1-F6EECF244321}">
                <p14:modId xmlns:p14="http://schemas.microsoft.com/office/powerpoint/2010/main" val="1282251943"/>
              </p:ext>
            </p:extLst>
          </p:nvPr>
        </p:nvGraphicFramePr>
        <p:xfrm>
          <a:off x="4370878" y="3322332"/>
          <a:ext cx="7192938" cy="2273890"/>
        </p:xfrm>
        <a:graphic>
          <a:graphicData uri="http://schemas.openxmlformats.org/drawingml/2006/table">
            <a:tbl>
              <a:tblPr firstRow="1" bandRow="1">
                <a:tableStyleId>{00A15C55-8517-42AA-B614-E9B94910E393}</a:tableStyleId>
              </a:tblPr>
              <a:tblGrid>
                <a:gridCol w="2397646">
                  <a:extLst>
                    <a:ext uri="{9D8B030D-6E8A-4147-A177-3AD203B41FA5}">
                      <a16:colId xmlns:a16="http://schemas.microsoft.com/office/drawing/2014/main" val="4035898617"/>
                    </a:ext>
                  </a:extLst>
                </a:gridCol>
                <a:gridCol w="2397646">
                  <a:extLst>
                    <a:ext uri="{9D8B030D-6E8A-4147-A177-3AD203B41FA5}">
                      <a16:colId xmlns:a16="http://schemas.microsoft.com/office/drawing/2014/main" val="861015026"/>
                    </a:ext>
                  </a:extLst>
                </a:gridCol>
                <a:gridCol w="2397646">
                  <a:extLst>
                    <a:ext uri="{9D8B030D-6E8A-4147-A177-3AD203B41FA5}">
                      <a16:colId xmlns:a16="http://schemas.microsoft.com/office/drawing/2014/main" val="2501015768"/>
                    </a:ext>
                  </a:extLst>
                </a:gridCol>
              </a:tblGrid>
              <a:tr h="764796">
                <a:tc>
                  <a:txBody>
                    <a:bodyPr/>
                    <a:lstStyle/>
                    <a:p>
                      <a:endParaRPr lang="en-US" sz="1800">
                        <a:solidFill>
                          <a:schemeClr val="tx2"/>
                        </a:solidFill>
                      </a:endParaRPr>
                    </a:p>
                  </a:txBody>
                  <a:tcPr/>
                </a:tc>
                <a:tc>
                  <a:txBody>
                    <a:bodyPr/>
                    <a:lstStyle/>
                    <a:p>
                      <a:r>
                        <a:rPr lang="en-US" sz="1800">
                          <a:solidFill>
                            <a:schemeClr val="tx1"/>
                          </a:solidFill>
                        </a:rPr>
                        <a:t>Baseline Negative Test Information</a:t>
                      </a:r>
                    </a:p>
                  </a:txBody>
                  <a:tcPr/>
                </a:tc>
                <a:tc>
                  <a:txBody>
                    <a:bodyPr/>
                    <a:lstStyle/>
                    <a:p>
                      <a:r>
                        <a:rPr lang="en-US" sz="1800">
                          <a:solidFill>
                            <a:schemeClr val="tx1"/>
                          </a:solidFill>
                        </a:rPr>
                        <a:t>Annual Positive Test Information</a:t>
                      </a:r>
                    </a:p>
                  </a:txBody>
                  <a:tcPr/>
                </a:tc>
                <a:extLst>
                  <a:ext uri="{0D108BD9-81ED-4DB2-BD59-A6C34878D82A}">
                    <a16:rowId xmlns:a16="http://schemas.microsoft.com/office/drawing/2014/main" val="2076615962"/>
                  </a:ext>
                </a:extLst>
              </a:tr>
              <a:tr h="306851">
                <a:tc>
                  <a:txBody>
                    <a:bodyPr/>
                    <a:lstStyle/>
                    <a:p>
                      <a:r>
                        <a:rPr lang="en-US" sz="1800" b="1">
                          <a:solidFill>
                            <a:schemeClr val="tx1"/>
                          </a:solidFill>
                        </a:rPr>
                        <a:t>Book-in date</a:t>
                      </a:r>
                    </a:p>
                  </a:txBody>
                  <a:tcPr/>
                </a:tc>
                <a:tc>
                  <a:txBody>
                    <a:bodyPr/>
                    <a:lstStyle/>
                    <a:p>
                      <a:pPr algn="ctr"/>
                      <a:r>
                        <a:rPr lang="en-US" sz="1800">
                          <a:solidFill>
                            <a:schemeClr val="tx1"/>
                          </a:solidFill>
                        </a:rPr>
                        <a:t>8/23/2020</a:t>
                      </a:r>
                    </a:p>
                  </a:txBody>
                  <a:tcPr/>
                </a:tc>
                <a:tc>
                  <a:txBody>
                    <a:bodyPr/>
                    <a:lstStyle/>
                    <a:p>
                      <a:pPr algn="ctr"/>
                      <a:r>
                        <a:rPr lang="en-US" sz="1800">
                          <a:solidFill>
                            <a:schemeClr val="tx1"/>
                          </a:solidFill>
                        </a:rPr>
                        <a:t>8/23/2020</a:t>
                      </a:r>
                    </a:p>
                  </a:txBody>
                  <a:tcPr/>
                </a:tc>
                <a:extLst>
                  <a:ext uri="{0D108BD9-81ED-4DB2-BD59-A6C34878D82A}">
                    <a16:rowId xmlns:a16="http://schemas.microsoft.com/office/drawing/2014/main" val="463060069"/>
                  </a:ext>
                </a:extLst>
              </a:tr>
              <a:tr h="411814">
                <a:tc>
                  <a:txBody>
                    <a:bodyPr/>
                    <a:lstStyle/>
                    <a:p>
                      <a:r>
                        <a:rPr lang="en-US" sz="1800" b="1">
                          <a:solidFill>
                            <a:schemeClr val="tx1"/>
                          </a:solidFill>
                        </a:rPr>
                        <a:t>Date TST placed</a:t>
                      </a:r>
                    </a:p>
                  </a:txBody>
                  <a:tcPr/>
                </a:tc>
                <a:tc>
                  <a:txBody>
                    <a:bodyPr/>
                    <a:lstStyle/>
                    <a:p>
                      <a:pPr algn="ctr"/>
                      <a:r>
                        <a:rPr lang="en-US" sz="1800">
                          <a:solidFill>
                            <a:schemeClr val="tx1"/>
                          </a:solidFill>
                        </a:rPr>
                        <a:t>8/28/2020</a:t>
                      </a:r>
                    </a:p>
                  </a:txBody>
                  <a:tcPr/>
                </a:tc>
                <a:tc>
                  <a:txBody>
                    <a:bodyPr/>
                    <a:lstStyle/>
                    <a:p>
                      <a:pPr algn="ctr"/>
                      <a:r>
                        <a:rPr lang="en-US" sz="1800">
                          <a:solidFill>
                            <a:schemeClr val="tx1"/>
                          </a:solidFill>
                        </a:rPr>
                        <a:t>8/27/2021</a:t>
                      </a:r>
                    </a:p>
                  </a:txBody>
                  <a:tcPr/>
                </a:tc>
                <a:extLst>
                  <a:ext uri="{0D108BD9-81ED-4DB2-BD59-A6C34878D82A}">
                    <a16:rowId xmlns:a16="http://schemas.microsoft.com/office/drawing/2014/main" val="3946373088"/>
                  </a:ext>
                </a:extLst>
              </a:tr>
              <a:tr h="306851">
                <a:tc>
                  <a:txBody>
                    <a:bodyPr/>
                    <a:lstStyle/>
                    <a:p>
                      <a:r>
                        <a:rPr lang="en-US" sz="1800" b="1">
                          <a:solidFill>
                            <a:schemeClr val="tx1"/>
                          </a:solidFill>
                        </a:rPr>
                        <a:t>Date TST read</a:t>
                      </a:r>
                    </a:p>
                  </a:txBody>
                  <a:tcPr/>
                </a:tc>
                <a:tc>
                  <a:txBody>
                    <a:bodyPr/>
                    <a:lstStyle/>
                    <a:p>
                      <a:pPr algn="ctr"/>
                      <a:r>
                        <a:rPr lang="en-US" sz="1800">
                          <a:solidFill>
                            <a:schemeClr val="tx1"/>
                          </a:solidFill>
                        </a:rPr>
                        <a:t>8/30/2020</a:t>
                      </a:r>
                    </a:p>
                  </a:txBody>
                  <a:tcPr/>
                </a:tc>
                <a:tc>
                  <a:txBody>
                    <a:bodyPr/>
                    <a:lstStyle/>
                    <a:p>
                      <a:pPr algn="ctr"/>
                      <a:r>
                        <a:rPr lang="en-US" sz="1800">
                          <a:solidFill>
                            <a:schemeClr val="tx1"/>
                          </a:solidFill>
                        </a:rPr>
                        <a:t>8/29/2021</a:t>
                      </a:r>
                    </a:p>
                  </a:txBody>
                  <a:tcPr/>
                </a:tc>
                <a:extLst>
                  <a:ext uri="{0D108BD9-81ED-4DB2-BD59-A6C34878D82A}">
                    <a16:rowId xmlns:a16="http://schemas.microsoft.com/office/drawing/2014/main" val="2531908218"/>
                  </a:ext>
                </a:extLst>
              </a:tr>
              <a:tr h="306851">
                <a:tc>
                  <a:txBody>
                    <a:bodyPr/>
                    <a:lstStyle/>
                    <a:p>
                      <a:r>
                        <a:rPr lang="en-US" sz="1800" b="1">
                          <a:solidFill>
                            <a:schemeClr val="tx1"/>
                          </a:solidFill>
                        </a:rPr>
                        <a:t>Reading (mm)</a:t>
                      </a:r>
                    </a:p>
                  </a:txBody>
                  <a:tcPr/>
                </a:tc>
                <a:tc>
                  <a:txBody>
                    <a:bodyPr/>
                    <a:lstStyle/>
                    <a:p>
                      <a:pPr algn="ctr"/>
                      <a:r>
                        <a:rPr lang="en-US" sz="1800">
                          <a:solidFill>
                            <a:schemeClr val="tx1"/>
                          </a:solidFill>
                        </a:rPr>
                        <a:t>0mm</a:t>
                      </a:r>
                    </a:p>
                  </a:txBody>
                  <a:tcPr/>
                </a:tc>
                <a:tc>
                  <a:txBody>
                    <a:bodyPr/>
                    <a:lstStyle/>
                    <a:p>
                      <a:pPr algn="ctr"/>
                      <a:r>
                        <a:rPr lang="en-US" sz="1800">
                          <a:solidFill>
                            <a:schemeClr val="tx1"/>
                          </a:solidFill>
                        </a:rPr>
                        <a:t>10mm</a:t>
                      </a:r>
                    </a:p>
                  </a:txBody>
                  <a:tcPr/>
                </a:tc>
                <a:extLst>
                  <a:ext uri="{0D108BD9-81ED-4DB2-BD59-A6C34878D82A}">
                    <a16:rowId xmlns:a16="http://schemas.microsoft.com/office/drawing/2014/main" val="4196220108"/>
                  </a:ext>
                </a:extLst>
              </a:tr>
            </a:tbl>
          </a:graphicData>
        </a:graphic>
      </p:graphicFrame>
    </p:spTree>
    <p:extLst>
      <p:ext uri="{BB962C8B-B14F-4D97-AF65-F5344CB8AC3E}">
        <p14:creationId xmlns:p14="http://schemas.microsoft.com/office/powerpoint/2010/main" val="26858687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A5397203-E5E8-4CC6-A240-6F1FB2CC133C}"/>
              </a:ext>
            </a:extLst>
          </p:cNvPr>
          <p:cNvSpPr>
            <a:spLocks noGrp="1"/>
          </p:cNvSpPr>
          <p:nvPr>
            <p:ph idx="1"/>
          </p:nvPr>
        </p:nvSpPr>
        <p:spPr>
          <a:xfrm>
            <a:off x="2405864" y="1851103"/>
            <a:ext cx="9503638" cy="4828478"/>
          </a:xfrm>
        </p:spPr>
        <p:txBody>
          <a:bodyPr>
            <a:noAutofit/>
          </a:bodyPr>
          <a:lstStyle/>
          <a:p>
            <a:pPr marL="0" indent="0">
              <a:buNone/>
            </a:pPr>
            <a:r>
              <a:rPr lang="en-US" sz="2000" b="1" u="sng"/>
              <a:t>Definition: </a:t>
            </a:r>
            <a:r>
              <a:rPr lang="en-US" sz="2000"/>
              <a:t>A change from a documented negative TST or IGRA to a positive TST or IGRA during the time of residence in the facility.</a:t>
            </a:r>
          </a:p>
          <a:p>
            <a:pPr marL="0" indent="0">
              <a:buNone/>
            </a:pPr>
            <a:r>
              <a:rPr lang="en-US" sz="2000" b="1" u="sng"/>
              <a:t>Scenario 2</a:t>
            </a:r>
            <a:r>
              <a:rPr lang="en-US" sz="2000" u="sng"/>
              <a:t>:</a:t>
            </a:r>
            <a:r>
              <a:rPr lang="en-US" sz="2000" b="1"/>
              <a:t> </a:t>
            </a:r>
            <a:r>
              <a:rPr lang="en-US" sz="2000"/>
              <a:t>HIV-infected inmate remained at the facility between the baseline negative and the recent positive test results. You have been given the following information:</a:t>
            </a:r>
          </a:p>
          <a:p>
            <a:pPr marL="0" indent="0">
              <a:buNone/>
            </a:pPr>
            <a:r>
              <a:rPr lang="en-US" sz="2000"/>
              <a:t> </a:t>
            </a:r>
          </a:p>
          <a:p>
            <a:endParaRPr lang="en-US" sz="2000"/>
          </a:p>
          <a:p>
            <a:endParaRPr lang="en-US" sz="2000"/>
          </a:p>
          <a:p>
            <a:endParaRPr lang="en-US" sz="2000"/>
          </a:p>
          <a:p>
            <a:endParaRPr lang="en-US" sz="2000"/>
          </a:p>
          <a:p>
            <a:endParaRPr lang="en-US" sz="2000"/>
          </a:p>
          <a:p>
            <a:pPr marL="0" indent="0">
              <a:buNone/>
            </a:pPr>
            <a:r>
              <a:rPr lang="en-US" sz="2000" b="1" u="sng"/>
              <a:t>Interpretation: </a:t>
            </a:r>
            <a:r>
              <a:rPr lang="en-US" sz="2000"/>
              <a:t>This is a conversion for the facility as the immunocompromised inmate’s test result changed from negative at baseline to positive during annual screening. </a:t>
            </a:r>
          </a:p>
        </p:txBody>
      </p:sp>
      <p:sp>
        <p:nvSpPr>
          <p:cNvPr id="3" name="Title 2">
            <a:extLst>
              <a:ext uri="{FF2B5EF4-FFF2-40B4-BE49-F238E27FC236}">
                <a16:creationId xmlns:a16="http://schemas.microsoft.com/office/drawing/2014/main" id="{7CAC51E4-CC3B-43DF-BDD7-40BEAA98BCE8}"/>
              </a:ext>
            </a:extLst>
          </p:cNvPr>
          <p:cNvSpPr>
            <a:spLocks noGrp="1"/>
          </p:cNvSpPr>
          <p:nvPr>
            <p:ph type="title"/>
          </p:nvPr>
        </p:nvSpPr>
        <p:spPr/>
        <p:txBody>
          <a:bodyPr/>
          <a:lstStyle/>
          <a:p>
            <a:r>
              <a:rPr lang="en-US" sz="4400">
                <a:solidFill>
                  <a:srgbClr val="FF0000"/>
                </a:solidFill>
              </a:rPr>
              <a:t>TST </a:t>
            </a:r>
            <a:r>
              <a:rPr lang="en-US" sz="4400"/>
              <a:t>Conversion (Scenario 2)</a:t>
            </a:r>
            <a:endParaRPr lang="en-US"/>
          </a:p>
        </p:txBody>
      </p:sp>
      <p:graphicFrame>
        <p:nvGraphicFramePr>
          <p:cNvPr id="7" name="Table 6">
            <a:extLst>
              <a:ext uri="{FF2B5EF4-FFF2-40B4-BE49-F238E27FC236}">
                <a16:creationId xmlns:a16="http://schemas.microsoft.com/office/drawing/2014/main" id="{86B1C7C9-7DBA-4581-852C-F27131839743}"/>
              </a:ext>
            </a:extLst>
          </p:cNvPr>
          <p:cNvGraphicFramePr>
            <a:graphicFrameLocks noGrp="1"/>
          </p:cNvGraphicFramePr>
          <p:nvPr>
            <p:extLst>
              <p:ext uri="{D42A27DB-BD31-4B8C-83A1-F6EECF244321}">
                <p14:modId xmlns:p14="http://schemas.microsoft.com/office/powerpoint/2010/main" val="1150023255"/>
              </p:ext>
            </p:extLst>
          </p:nvPr>
        </p:nvGraphicFramePr>
        <p:xfrm>
          <a:off x="3611572" y="3255348"/>
          <a:ext cx="6688011" cy="2252782"/>
        </p:xfrm>
        <a:graphic>
          <a:graphicData uri="http://schemas.openxmlformats.org/drawingml/2006/table">
            <a:tbl>
              <a:tblPr firstRow="1" bandRow="1">
                <a:tableStyleId>{00A15C55-8517-42AA-B614-E9B94910E393}</a:tableStyleId>
              </a:tblPr>
              <a:tblGrid>
                <a:gridCol w="2229337">
                  <a:extLst>
                    <a:ext uri="{9D8B030D-6E8A-4147-A177-3AD203B41FA5}">
                      <a16:colId xmlns:a16="http://schemas.microsoft.com/office/drawing/2014/main" val="4035898617"/>
                    </a:ext>
                  </a:extLst>
                </a:gridCol>
                <a:gridCol w="2229337">
                  <a:extLst>
                    <a:ext uri="{9D8B030D-6E8A-4147-A177-3AD203B41FA5}">
                      <a16:colId xmlns:a16="http://schemas.microsoft.com/office/drawing/2014/main" val="861015026"/>
                    </a:ext>
                  </a:extLst>
                </a:gridCol>
                <a:gridCol w="2229337">
                  <a:extLst>
                    <a:ext uri="{9D8B030D-6E8A-4147-A177-3AD203B41FA5}">
                      <a16:colId xmlns:a16="http://schemas.microsoft.com/office/drawing/2014/main" val="2501015768"/>
                    </a:ext>
                  </a:extLst>
                </a:gridCol>
              </a:tblGrid>
              <a:tr h="787798">
                <a:tc>
                  <a:txBody>
                    <a:bodyPr/>
                    <a:lstStyle/>
                    <a:p>
                      <a:endParaRPr lang="en-US" sz="1600">
                        <a:solidFill>
                          <a:schemeClr val="tx2"/>
                        </a:solidFill>
                      </a:endParaRPr>
                    </a:p>
                  </a:txBody>
                  <a:tcPr/>
                </a:tc>
                <a:tc>
                  <a:txBody>
                    <a:bodyPr/>
                    <a:lstStyle/>
                    <a:p>
                      <a:r>
                        <a:rPr lang="en-US" sz="1800">
                          <a:solidFill>
                            <a:schemeClr val="tx1"/>
                          </a:solidFill>
                        </a:rPr>
                        <a:t>Baseline Negative Test Information</a:t>
                      </a:r>
                    </a:p>
                  </a:txBody>
                  <a:tcPr/>
                </a:tc>
                <a:tc>
                  <a:txBody>
                    <a:bodyPr/>
                    <a:lstStyle/>
                    <a:p>
                      <a:r>
                        <a:rPr lang="en-US" sz="1800">
                          <a:solidFill>
                            <a:schemeClr val="tx1"/>
                          </a:solidFill>
                        </a:rPr>
                        <a:t>Annual Positive Test Information</a:t>
                      </a:r>
                    </a:p>
                  </a:txBody>
                  <a:tcPr/>
                </a:tc>
                <a:extLst>
                  <a:ext uri="{0D108BD9-81ED-4DB2-BD59-A6C34878D82A}">
                    <a16:rowId xmlns:a16="http://schemas.microsoft.com/office/drawing/2014/main" val="2076615962"/>
                  </a:ext>
                </a:extLst>
              </a:tr>
              <a:tr h="354996">
                <a:tc>
                  <a:txBody>
                    <a:bodyPr/>
                    <a:lstStyle/>
                    <a:p>
                      <a:r>
                        <a:rPr lang="en-US" sz="1800" b="1">
                          <a:solidFill>
                            <a:schemeClr val="tx1"/>
                          </a:solidFill>
                        </a:rPr>
                        <a:t>Book-in date</a:t>
                      </a:r>
                    </a:p>
                  </a:txBody>
                  <a:tcPr/>
                </a:tc>
                <a:tc>
                  <a:txBody>
                    <a:bodyPr/>
                    <a:lstStyle/>
                    <a:p>
                      <a:r>
                        <a:rPr lang="en-US" sz="1800">
                          <a:solidFill>
                            <a:schemeClr val="tx1"/>
                          </a:solidFill>
                        </a:rPr>
                        <a:t>3/7/2019</a:t>
                      </a:r>
                    </a:p>
                  </a:txBody>
                  <a:tcPr/>
                </a:tc>
                <a:tc>
                  <a:txBody>
                    <a:bodyPr/>
                    <a:lstStyle/>
                    <a:p>
                      <a:r>
                        <a:rPr lang="en-US" sz="1800">
                          <a:solidFill>
                            <a:schemeClr val="tx1"/>
                          </a:solidFill>
                        </a:rPr>
                        <a:t>3/7/2019</a:t>
                      </a:r>
                    </a:p>
                  </a:txBody>
                  <a:tcPr/>
                </a:tc>
                <a:extLst>
                  <a:ext uri="{0D108BD9-81ED-4DB2-BD59-A6C34878D82A}">
                    <a16:rowId xmlns:a16="http://schemas.microsoft.com/office/drawing/2014/main" val="463060069"/>
                  </a:ext>
                </a:extLst>
              </a:tr>
              <a:tr h="367704">
                <a:tc>
                  <a:txBody>
                    <a:bodyPr/>
                    <a:lstStyle/>
                    <a:p>
                      <a:r>
                        <a:rPr lang="en-US" sz="1800" b="1">
                          <a:solidFill>
                            <a:schemeClr val="tx1"/>
                          </a:solidFill>
                        </a:rPr>
                        <a:t>Date TST placed</a:t>
                      </a:r>
                    </a:p>
                  </a:txBody>
                  <a:tcPr/>
                </a:tc>
                <a:tc>
                  <a:txBody>
                    <a:bodyPr/>
                    <a:lstStyle/>
                    <a:p>
                      <a:r>
                        <a:rPr lang="en-US" sz="1800">
                          <a:solidFill>
                            <a:schemeClr val="tx1"/>
                          </a:solidFill>
                        </a:rPr>
                        <a:t>3/9/2019</a:t>
                      </a:r>
                    </a:p>
                  </a:txBody>
                  <a:tcPr/>
                </a:tc>
                <a:tc>
                  <a:txBody>
                    <a:bodyPr/>
                    <a:lstStyle/>
                    <a:p>
                      <a:r>
                        <a:rPr lang="en-US" sz="1800">
                          <a:solidFill>
                            <a:schemeClr val="tx1"/>
                          </a:solidFill>
                        </a:rPr>
                        <a:t>3/10/2020</a:t>
                      </a:r>
                    </a:p>
                  </a:txBody>
                  <a:tcPr/>
                </a:tc>
                <a:extLst>
                  <a:ext uri="{0D108BD9-81ED-4DB2-BD59-A6C34878D82A}">
                    <a16:rowId xmlns:a16="http://schemas.microsoft.com/office/drawing/2014/main" val="3946373088"/>
                  </a:ext>
                </a:extLst>
              </a:tr>
              <a:tr h="354996">
                <a:tc>
                  <a:txBody>
                    <a:bodyPr/>
                    <a:lstStyle/>
                    <a:p>
                      <a:r>
                        <a:rPr lang="en-US" sz="1800" b="1">
                          <a:solidFill>
                            <a:schemeClr val="tx1"/>
                          </a:solidFill>
                        </a:rPr>
                        <a:t>Date TST read</a:t>
                      </a:r>
                    </a:p>
                  </a:txBody>
                  <a:tcPr/>
                </a:tc>
                <a:tc>
                  <a:txBody>
                    <a:bodyPr/>
                    <a:lstStyle/>
                    <a:p>
                      <a:r>
                        <a:rPr lang="en-US" sz="1800">
                          <a:solidFill>
                            <a:schemeClr val="tx1"/>
                          </a:solidFill>
                        </a:rPr>
                        <a:t>3/12/2019</a:t>
                      </a:r>
                    </a:p>
                  </a:txBody>
                  <a:tcPr/>
                </a:tc>
                <a:tc>
                  <a:txBody>
                    <a:bodyPr/>
                    <a:lstStyle/>
                    <a:p>
                      <a:r>
                        <a:rPr lang="en-US" sz="1800">
                          <a:solidFill>
                            <a:schemeClr val="tx1"/>
                          </a:solidFill>
                        </a:rPr>
                        <a:t>3/13/2020</a:t>
                      </a:r>
                    </a:p>
                  </a:txBody>
                  <a:tcPr/>
                </a:tc>
                <a:extLst>
                  <a:ext uri="{0D108BD9-81ED-4DB2-BD59-A6C34878D82A}">
                    <a16:rowId xmlns:a16="http://schemas.microsoft.com/office/drawing/2014/main" val="2531908218"/>
                  </a:ext>
                </a:extLst>
              </a:tr>
              <a:tr h="320955">
                <a:tc>
                  <a:txBody>
                    <a:bodyPr/>
                    <a:lstStyle/>
                    <a:p>
                      <a:r>
                        <a:rPr lang="en-US" sz="1800" b="1">
                          <a:solidFill>
                            <a:schemeClr val="tx1"/>
                          </a:solidFill>
                        </a:rPr>
                        <a:t>Reading (mm)</a:t>
                      </a:r>
                    </a:p>
                  </a:txBody>
                  <a:tcPr/>
                </a:tc>
                <a:tc>
                  <a:txBody>
                    <a:bodyPr/>
                    <a:lstStyle/>
                    <a:p>
                      <a:r>
                        <a:rPr lang="en-US" sz="1800">
                          <a:solidFill>
                            <a:schemeClr val="tx1"/>
                          </a:solidFill>
                        </a:rPr>
                        <a:t>0mm</a:t>
                      </a:r>
                    </a:p>
                  </a:txBody>
                  <a:tcPr/>
                </a:tc>
                <a:tc>
                  <a:txBody>
                    <a:bodyPr/>
                    <a:lstStyle/>
                    <a:p>
                      <a:r>
                        <a:rPr lang="en-US" sz="1800">
                          <a:solidFill>
                            <a:schemeClr val="tx1"/>
                          </a:solidFill>
                        </a:rPr>
                        <a:t>5mm</a:t>
                      </a:r>
                    </a:p>
                  </a:txBody>
                  <a:tcPr/>
                </a:tc>
                <a:extLst>
                  <a:ext uri="{0D108BD9-81ED-4DB2-BD59-A6C34878D82A}">
                    <a16:rowId xmlns:a16="http://schemas.microsoft.com/office/drawing/2014/main" val="4196220108"/>
                  </a:ext>
                </a:extLst>
              </a:tr>
            </a:tbl>
          </a:graphicData>
        </a:graphic>
      </p:graphicFrame>
    </p:spTree>
    <p:extLst>
      <p:ext uri="{BB962C8B-B14F-4D97-AF65-F5344CB8AC3E}">
        <p14:creationId xmlns:p14="http://schemas.microsoft.com/office/powerpoint/2010/main" val="1133860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A5397203-E5E8-4CC6-A240-6F1FB2CC133C}"/>
              </a:ext>
            </a:extLst>
          </p:cNvPr>
          <p:cNvSpPr>
            <a:spLocks noGrp="1"/>
          </p:cNvSpPr>
          <p:nvPr>
            <p:ph idx="1"/>
          </p:nvPr>
        </p:nvSpPr>
        <p:spPr>
          <a:xfrm>
            <a:off x="2297151" y="1951463"/>
            <a:ext cx="9656955" cy="4627757"/>
          </a:xfrm>
        </p:spPr>
        <p:txBody>
          <a:bodyPr>
            <a:normAutofit fontScale="92500" lnSpcReduction="10000"/>
          </a:bodyPr>
          <a:lstStyle/>
          <a:p>
            <a:pPr marL="0" indent="0">
              <a:buNone/>
            </a:pPr>
            <a:r>
              <a:rPr lang="en-US" sz="2400" b="1" u="sng"/>
              <a:t>Definition: </a:t>
            </a:r>
            <a:r>
              <a:rPr lang="en-US" sz="2400"/>
              <a:t>A change from a documented negative TST or IGRA to a positive TST or IGRA during the time of residence in the facility.</a:t>
            </a:r>
          </a:p>
          <a:p>
            <a:pPr marL="0" indent="0">
              <a:buNone/>
            </a:pPr>
            <a:r>
              <a:rPr lang="en-US" sz="2400" b="1" u="sng"/>
              <a:t>Scenario 1: </a:t>
            </a:r>
            <a:r>
              <a:rPr lang="en-US" sz="2400"/>
              <a:t>Inmate is booked and has a negative IGRA. Upon annual testing, the IGRA is positive.</a:t>
            </a:r>
          </a:p>
          <a:p>
            <a:pPr marL="233363" lvl="1" indent="0">
              <a:buNone/>
            </a:pPr>
            <a:endParaRPr lang="en-US"/>
          </a:p>
          <a:p>
            <a:pPr marL="233363" lvl="1" indent="0">
              <a:buNone/>
            </a:pPr>
            <a:endParaRPr lang="en-US"/>
          </a:p>
          <a:p>
            <a:pPr marL="233363" lvl="1" indent="0">
              <a:buNone/>
            </a:pPr>
            <a:endParaRPr lang="en-US"/>
          </a:p>
          <a:p>
            <a:pPr marL="233363" lvl="1" indent="0">
              <a:buNone/>
            </a:pPr>
            <a:endParaRPr lang="en-US"/>
          </a:p>
          <a:p>
            <a:pPr marL="0" indent="0">
              <a:buNone/>
            </a:pPr>
            <a:endParaRPr lang="en-US" sz="2400"/>
          </a:p>
          <a:p>
            <a:pPr marL="0" indent="0">
              <a:buNone/>
            </a:pPr>
            <a:endParaRPr lang="en-US" sz="2400"/>
          </a:p>
          <a:p>
            <a:pPr marL="0" indent="0">
              <a:buNone/>
            </a:pPr>
            <a:endParaRPr lang="en-US" sz="2400"/>
          </a:p>
          <a:p>
            <a:pPr marL="0" indent="0">
              <a:buNone/>
            </a:pPr>
            <a:r>
              <a:rPr lang="en-US" sz="2400" b="1" u="sng"/>
              <a:t>Interpretation: </a:t>
            </a:r>
            <a:r>
              <a:rPr lang="en-US" sz="2400"/>
              <a:t>This is a conversion for the facility as the inmate’s test result changed from negative at baseline to positive during annual screening. </a:t>
            </a:r>
          </a:p>
        </p:txBody>
      </p:sp>
      <p:sp>
        <p:nvSpPr>
          <p:cNvPr id="3" name="Title 2">
            <a:extLst>
              <a:ext uri="{FF2B5EF4-FFF2-40B4-BE49-F238E27FC236}">
                <a16:creationId xmlns:a16="http://schemas.microsoft.com/office/drawing/2014/main" id="{7CAC51E4-CC3B-43DF-BDD7-40BEAA98BCE8}"/>
              </a:ext>
            </a:extLst>
          </p:cNvPr>
          <p:cNvSpPr>
            <a:spLocks noGrp="1"/>
          </p:cNvSpPr>
          <p:nvPr>
            <p:ph type="title"/>
          </p:nvPr>
        </p:nvSpPr>
        <p:spPr>
          <a:xfrm>
            <a:off x="2472771" y="570143"/>
            <a:ext cx="9358673" cy="1325563"/>
          </a:xfrm>
        </p:spPr>
        <p:txBody>
          <a:bodyPr/>
          <a:lstStyle/>
          <a:p>
            <a:r>
              <a:rPr lang="en-US" sz="4400">
                <a:solidFill>
                  <a:srgbClr val="FF0000"/>
                </a:solidFill>
              </a:rPr>
              <a:t>IGRA</a:t>
            </a:r>
            <a:r>
              <a:rPr lang="en-US" sz="4400"/>
              <a:t> Conversion Scenario</a:t>
            </a:r>
            <a:endParaRPr lang="en-US"/>
          </a:p>
        </p:txBody>
      </p:sp>
      <p:graphicFrame>
        <p:nvGraphicFramePr>
          <p:cNvPr id="5" name="Table 4">
            <a:extLst>
              <a:ext uri="{FF2B5EF4-FFF2-40B4-BE49-F238E27FC236}">
                <a16:creationId xmlns:a16="http://schemas.microsoft.com/office/drawing/2014/main" id="{D14C1721-0EF2-45E1-9C33-FAA2AE131E0A}"/>
              </a:ext>
            </a:extLst>
          </p:cNvPr>
          <p:cNvGraphicFramePr>
            <a:graphicFrameLocks noGrp="1"/>
          </p:cNvGraphicFramePr>
          <p:nvPr>
            <p:extLst>
              <p:ext uri="{D42A27DB-BD31-4B8C-83A1-F6EECF244321}">
                <p14:modId xmlns:p14="http://schemas.microsoft.com/office/powerpoint/2010/main" val="3020857884"/>
              </p:ext>
            </p:extLst>
          </p:nvPr>
        </p:nvGraphicFramePr>
        <p:xfrm>
          <a:off x="3896427" y="3602916"/>
          <a:ext cx="6096000" cy="1752600"/>
        </p:xfrm>
        <a:graphic>
          <a:graphicData uri="http://schemas.openxmlformats.org/drawingml/2006/table">
            <a:tbl>
              <a:tblPr firstRow="1" bandRow="1">
                <a:tableStyleId>{00A15C55-8517-42AA-B614-E9B94910E393}</a:tableStyleId>
              </a:tblPr>
              <a:tblGrid>
                <a:gridCol w="2032000">
                  <a:extLst>
                    <a:ext uri="{9D8B030D-6E8A-4147-A177-3AD203B41FA5}">
                      <a16:colId xmlns:a16="http://schemas.microsoft.com/office/drawing/2014/main" val="990874190"/>
                    </a:ext>
                  </a:extLst>
                </a:gridCol>
                <a:gridCol w="2032000">
                  <a:extLst>
                    <a:ext uri="{9D8B030D-6E8A-4147-A177-3AD203B41FA5}">
                      <a16:colId xmlns:a16="http://schemas.microsoft.com/office/drawing/2014/main" val="3112272960"/>
                    </a:ext>
                  </a:extLst>
                </a:gridCol>
                <a:gridCol w="2032000">
                  <a:extLst>
                    <a:ext uri="{9D8B030D-6E8A-4147-A177-3AD203B41FA5}">
                      <a16:colId xmlns:a16="http://schemas.microsoft.com/office/drawing/2014/main" val="3972798007"/>
                    </a:ext>
                  </a:extLst>
                </a:gridCol>
              </a:tblGrid>
              <a:tr h="370840">
                <a:tc>
                  <a:txBody>
                    <a:bodyPr/>
                    <a:lstStyle/>
                    <a:p>
                      <a:endParaRPr lang="en-US" sz="180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solidFill>
                            <a:schemeClr val="tx1"/>
                          </a:solidFill>
                        </a:rPr>
                        <a:t>Baseline Test Information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solidFill>
                            <a:schemeClr val="tx1"/>
                          </a:solidFill>
                        </a:rPr>
                        <a:t>Annual Test Information</a:t>
                      </a:r>
                    </a:p>
                  </a:txBody>
                  <a:tcPr/>
                </a:tc>
                <a:extLst>
                  <a:ext uri="{0D108BD9-81ED-4DB2-BD59-A6C34878D82A}">
                    <a16:rowId xmlns:a16="http://schemas.microsoft.com/office/drawing/2014/main" val="350590923"/>
                  </a:ext>
                </a:extLst>
              </a:tr>
              <a:tr h="370840">
                <a:tc>
                  <a:txBody>
                    <a:bodyPr/>
                    <a:lstStyle/>
                    <a:p>
                      <a:r>
                        <a:rPr lang="en-US" sz="1800" b="1">
                          <a:solidFill>
                            <a:schemeClr val="tx1"/>
                          </a:solidFill>
                        </a:rPr>
                        <a:t>Book-in date</a:t>
                      </a:r>
                    </a:p>
                  </a:txBody>
                  <a:tcPr/>
                </a:tc>
                <a:tc>
                  <a:txBody>
                    <a:bodyPr/>
                    <a:lstStyle/>
                    <a:p>
                      <a:r>
                        <a:rPr lang="en-US" sz="1800">
                          <a:solidFill>
                            <a:schemeClr val="tx1"/>
                          </a:solidFill>
                        </a:rPr>
                        <a:t>9/20/2019</a:t>
                      </a:r>
                    </a:p>
                  </a:txBody>
                  <a:tcPr/>
                </a:tc>
                <a:tc>
                  <a:txBody>
                    <a:bodyPr/>
                    <a:lstStyle/>
                    <a:p>
                      <a:r>
                        <a:rPr lang="en-US" sz="1800">
                          <a:solidFill>
                            <a:schemeClr val="tx1"/>
                          </a:solidFill>
                        </a:rPr>
                        <a:t>9/20/2019</a:t>
                      </a:r>
                    </a:p>
                  </a:txBody>
                  <a:tcPr/>
                </a:tc>
                <a:extLst>
                  <a:ext uri="{0D108BD9-81ED-4DB2-BD59-A6C34878D82A}">
                    <a16:rowId xmlns:a16="http://schemas.microsoft.com/office/drawing/2014/main" val="1955049296"/>
                  </a:ext>
                </a:extLst>
              </a:tr>
              <a:tr h="370840">
                <a:tc>
                  <a:txBody>
                    <a:bodyPr/>
                    <a:lstStyle/>
                    <a:p>
                      <a:r>
                        <a:rPr lang="en-US" sz="1800" b="1">
                          <a:solidFill>
                            <a:schemeClr val="tx1"/>
                          </a:solidFill>
                        </a:rPr>
                        <a:t>Date of IGRA</a:t>
                      </a:r>
                    </a:p>
                  </a:txBody>
                  <a:tcPr/>
                </a:tc>
                <a:tc>
                  <a:txBody>
                    <a:bodyPr/>
                    <a:lstStyle/>
                    <a:p>
                      <a:r>
                        <a:rPr lang="en-US" sz="1800">
                          <a:solidFill>
                            <a:schemeClr val="tx1"/>
                          </a:solidFill>
                        </a:rPr>
                        <a:t>9/25/2019</a:t>
                      </a:r>
                    </a:p>
                  </a:txBody>
                  <a:tcPr/>
                </a:tc>
                <a:tc>
                  <a:txBody>
                    <a:bodyPr/>
                    <a:lstStyle/>
                    <a:p>
                      <a:r>
                        <a:rPr lang="en-US" sz="1800">
                          <a:solidFill>
                            <a:schemeClr val="tx1"/>
                          </a:solidFill>
                        </a:rPr>
                        <a:t>9/26/2020</a:t>
                      </a:r>
                    </a:p>
                  </a:txBody>
                  <a:tcPr/>
                </a:tc>
                <a:extLst>
                  <a:ext uri="{0D108BD9-81ED-4DB2-BD59-A6C34878D82A}">
                    <a16:rowId xmlns:a16="http://schemas.microsoft.com/office/drawing/2014/main" val="655314859"/>
                  </a:ext>
                </a:extLst>
              </a:tr>
              <a:tr h="370840">
                <a:tc>
                  <a:txBody>
                    <a:bodyPr/>
                    <a:lstStyle/>
                    <a:p>
                      <a:r>
                        <a:rPr lang="en-US" sz="1800" b="1">
                          <a:solidFill>
                            <a:schemeClr val="tx1"/>
                          </a:solidFill>
                        </a:rPr>
                        <a:t>Test Result</a:t>
                      </a:r>
                    </a:p>
                  </a:txBody>
                  <a:tcPr/>
                </a:tc>
                <a:tc>
                  <a:txBody>
                    <a:bodyPr/>
                    <a:lstStyle/>
                    <a:p>
                      <a:r>
                        <a:rPr lang="en-US" sz="1800">
                          <a:solidFill>
                            <a:schemeClr val="tx1"/>
                          </a:solidFill>
                        </a:rPr>
                        <a:t>Negative</a:t>
                      </a:r>
                    </a:p>
                  </a:txBody>
                  <a:tcPr/>
                </a:tc>
                <a:tc>
                  <a:txBody>
                    <a:bodyPr/>
                    <a:lstStyle/>
                    <a:p>
                      <a:r>
                        <a:rPr lang="en-US" sz="1800">
                          <a:solidFill>
                            <a:schemeClr val="tx1"/>
                          </a:solidFill>
                        </a:rPr>
                        <a:t>Positive</a:t>
                      </a:r>
                    </a:p>
                  </a:txBody>
                  <a:tcPr/>
                </a:tc>
                <a:extLst>
                  <a:ext uri="{0D108BD9-81ED-4DB2-BD59-A6C34878D82A}">
                    <a16:rowId xmlns:a16="http://schemas.microsoft.com/office/drawing/2014/main" val="401129405"/>
                  </a:ext>
                </a:extLst>
              </a:tr>
            </a:tbl>
          </a:graphicData>
        </a:graphic>
      </p:graphicFrame>
    </p:spTree>
    <p:extLst>
      <p:ext uri="{BB962C8B-B14F-4D97-AF65-F5344CB8AC3E}">
        <p14:creationId xmlns:p14="http://schemas.microsoft.com/office/powerpoint/2010/main" val="18342814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F46AB-A306-4BDD-A41D-69ECCA55E50B}"/>
              </a:ext>
            </a:extLst>
          </p:cNvPr>
          <p:cNvSpPr>
            <a:spLocks noGrp="1"/>
          </p:cNvSpPr>
          <p:nvPr>
            <p:ph type="title"/>
          </p:nvPr>
        </p:nvSpPr>
        <p:spPr>
          <a:xfrm>
            <a:off x="307743" y="2589050"/>
            <a:ext cx="10515600" cy="2873190"/>
          </a:xfrm>
        </p:spPr>
        <p:txBody>
          <a:bodyPr/>
          <a:lstStyle/>
          <a:p>
            <a:r>
              <a:rPr lang="en-US" sz="6000"/>
              <a:t>Resources</a:t>
            </a:r>
            <a:endParaRPr lang="en-US"/>
          </a:p>
        </p:txBody>
      </p:sp>
    </p:spTree>
    <p:extLst>
      <p:ext uri="{BB962C8B-B14F-4D97-AF65-F5344CB8AC3E}">
        <p14:creationId xmlns:p14="http://schemas.microsoft.com/office/powerpoint/2010/main" val="22837338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D8FCD0B-0C63-44E4-AD79-CED0B701AE8A}"/>
              </a:ext>
            </a:extLst>
          </p:cNvPr>
          <p:cNvSpPr>
            <a:spLocks noGrp="1"/>
          </p:cNvSpPr>
          <p:nvPr>
            <p:ph idx="1"/>
          </p:nvPr>
        </p:nvSpPr>
        <p:spPr>
          <a:xfrm>
            <a:off x="2405864" y="1862255"/>
            <a:ext cx="9347521" cy="4630620"/>
          </a:xfrm>
        </p:spPr>
        <p:txBody>
          <a:bodyPr vert="horz" lIns="91440" tIns="45720" rIns="91440" bIns="45720" rtlCol="0" anchor="t">
            <a:normAutofit/>
          </a:bodyPr>
          <a:lstStyle/>
          <a:p>
            <a:r>
              <a:rPr lang="en-US">
                <a:hlinkClick r:id="rId3"/>
              </a:rPr>
              <a:t>Epi Case Criteria for TB (texas.gov)</a:t>
            </a:r>
            <a:endParaRPr lang="en-US"/>
          </a:p>
          <a:p>
            <a:r>
              <a:rPr lang="en-US">
                <a:hlinkClick r:id="rId4"/>
              </a:rPr>
              <a:t>TB Forms</a:t>
            </a:r>
            <a:endParaRPr lang="en-US"/>
          </a:p>
          <a:p>
            <a:pPr lvl="1"/>
            <a:r>
              <a:rPr lang="en-US"/>
              <a:t>One-pager Fact Sheet</a:t>
            </a:r>
          </a:p>
          <a:p>
            <a:pPr lvl="1"/>
            <a:r>
              <a:rPr lang="en-US"/>
              <a:t>Correctional TB Reporting Frequently Asked Questions (FAQ)</a:t>
            </a:r>
          </a:p>
          <a:p>
            <a:pPr lvl="1"/>
            <a:r>
              <a:rPr lang="en-US"/>
              <a:t>Monthly Correctional TB Form (PDF) and Instructions (PDF)</a:t>
            </a:r>
            <a:endParaRPr lang="en-US">
              <a:cs typeface="Calibri"/>
            </a:endParaRPr>
          </a:p>
          <a:p>
            <a:pPr lvl="1"/>
            <a:r>
              <a:rPr lang="en-US"/>
              <a:t>Report of TB Conditions Form (PDF and Excel) and Instructions (PDF)</a:t>
            </a:r>
            <a:endParaRPr lang="en-US">
              <a:cs typeface="Calibri" panose="020F0502020204030204"/>
            </a:endParaRPr>
          </a:p>
          <a:p>
            <a:pPr lvl="1"/>
            <a:r>
              <a:rPr lang="en-US"/>
              <a:t>Screening Algorithm for Inmates and Employees/Volunteer</a:t>
            </a:r>
            <a:endParaRPr lang="en-US">
              <a:cs typeface="Calibri" panose="020F0502020204030204"/>
            </a:endParaRPr>
          </a:p>
          <a:p>
            <a:endParaRPr lang="en-US"/>
          </a:p>
        </p:txBody>
      </p:sp>
      <p:sp>
        <p:nvSpPr>
          <p:cNvPr id="3" name="Title 2">
            <a:extLst>
              <a:ext uri="{FF2B5EF4-FFF2-40B4-BE49-F238E27FC236}">
                <a16:creationId xmlns:a16="http://schemas.microsoft.com/office/drawing/2014/main" id="{B9AF990D-4EF0-4357-B9AA-816E6EA8A55A}"/>
              </a:ext>
            </a:extLst>
          </p:cNvPr>
          <p:cNvSpPr>
            <a:spLocks noGrp="1"/>
          </p:cNvSpPr>
          <p:nvPr>
            <p:ph type="title"/>
          </p:nvPr>
        </p:nvSpPr>
        <p:spPr/>
        <p:txBody>
          <a:bodyPr/>
          <a:lstStyle/>
          <a:p>
            <a:r>
              <a:rPr lang="en-US"/>
              <a:t>Resources</a:t>
            </a:r>
          </a:p>
        </p:txBody>
      </p:sp>
    </p:spTree>
    <p:extLst>
      <p:ext uri="{BB962C8B-B14F-4D97-AF65-F5344CB8AC3E}">
        <p14:creationId xmlns:p14="http://schemas.microsoft.com/office/powerpoint/2010/main" val="15062865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23879-22AA-40EB-B90F-D4B9367F456A}"/>
              </a:ext>
            </a:extLst>
          </p:cNvPr>
          <p:cNvSpPr>
            <a:spLocks noGrp="1"/>
          </p:cNvSpPr>
          <p:nvPr>
            <p:ph type="title"/>
          </p:nvPr>
        </p:nvSpPr>
        <p:spPr>
          <a:xfrm>
            <a:off x="839788" y="457200"/>
            <a:ext cx="7746651" cy="876300"/>
          </a:xfrm>
        </p:spPr>
        <p:txBody>
          <a:bodyPr>
            <a:normAutofit/>
          </a:bodyPr>
          <a:lstStyle/>
          <a:p>
            <a:r>
              <a:rPr lang="en-US" sz="3600"/>
              <a:t>High-Level Summary</a:t>
            </a:r>
          </a:p>
        </p:txBody>
      </p:sp>
      <p:sp>
        <p:nvSpPr>
          <p:cNvPr id="5" name="Text Placeholder 9">
            <a:extLst>
              <a:ext uri="{FF2B5EF4-FFF2-40B4-BE49-F238E27FC236}">
                <a16:creationId xmlns:a16="http://schemas.microsoft.com/office/drawing/2014/main" id="{CEF1D142-57ED-416B-825D-9F720DDCAFDE}"/>
              </a:ext>
            </a:extLst>
          </p:cNvPr>
          <p:cNvSpPr txBox="1">
            <a:spLocks/>
          </p:cNvSpPr>
          <p:nvPr/>
        </p:nvSpPr>
        <p:spPr>
          <a:xfrm>
            <a:off x="420029" y="1605776"/>
            <a:ext cx="11351941" cy="4884234"/>
          </a:xfrm>
          <a:prstGeom prst="rect">
            <a:avLst/>
          </a:prstGeom>
        </p:spPr>
        <p:txBody>
          <a:bodyPr vert="horz" lIns="91440" tIns="45720" rIns="91440" bIns="45720" rtlCol="0">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sz="32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9pPr>
          </a:lstStyle>
          <a:p>
            <a:pPr marL="457200" indent="-457200">
              <a:buFont typeface="+mj-lt"/>
              <a:buAutoNum type="arabicPeriod"/>
            </a:pPr>
            <a:r>
              <a:rPr lang="en-US" sz="2800"/>
              <a:t>TB infection and TB disease (known/suspected) are notifiable conditions and are required to be reported in a timely manner.</a:t>
            </a:r>
          </a:p>
          <a:p>
            <a:pPr marL="457200" indent="-457200">
              <a:buFont typeface="+mj-lt"/>
              <a:buAutoNum type="arabicPeriod"/>
            </a:pPr>
            <a:r>
              <a:rPr lang="en-US" sz="2800"/>
              <a:t>The monthly correctional TB report and the Report of TB Conditions form must be submitted to the local or regional health department by the 5</a:t>
            </a:r>
            <a:r>
              <a:rPr lang="en-US" sz="2800" baseline="30000"/>
              <a:t>th</a:t>
            </a:r>
            <a:r>
              <a:rPr lang="en-US" sz="2800"/>
              <a:t> day of the following report month. </a:t>
            </a:r>
          </a:p>
          <a:p>
            <a:pPr marL="457200" indent="-457200">
              <a:buFont typeface="+mj-lt"/>
              <a:buAutoNum type="arabicPeriod"/>
            </a:pPr>
            <a:r>
              <a:rPr lang="en-US" sz="2800"/>
              <a:t>Screening should be a holistic process.</a:t>
            </a:r>
          </a:p>
          <a:p>
            <a:pPr marL="457200" indent="-457200">
              <a:buFont typeface="+mj-lt"/>
              <a:buAutoNum type="arabicPeriod"/>
            </a:pPr>
            <a:r>
              <a:rPr lang="en-US" sz="2800"/>
              <a:t>Reports should be accurate and complete. </a:t>
            </a:r>
          </a:p>
          <a:p>
            <a:pPr marL="457200" indent="-457200">
              <a:buFont typeface="+mj-lt"/>
              <a:buAutoNum type="arabicPeriod"/>
            </a:pPr>
            <a:r>
              <a:rPr lang="en-US" sz="2800"/>
              <a:t>Reach out to your correctional liaison for questions regarding reporting and completion.</a:t>
            </a:r>
          </a:p>
          <a:p>
            <a:pPr marL="457200" indent="-457200">
              <a:buFont typeface="+mj-lt"/>
              <a:buAutoNum type="arabicPeriod"/>
            </a:pPr>
            <a:r>
              <a:rPr lang="en-US" sz="2800"/>
              <a:t>Your correctional liaison may reach out for clarification and/or revisions prior to submission to TB Unit for final review. </a:t>
            </a:r>
          </a:p>
          <a:p>
            <a:endParaRPr lang="en-US" sz="2000"/>
          </a:p>
        </p:txBody>
      </p:sp>
    </p:spTree>
    <p:extLst>
      <p:ext uri="{BB962C8B-B14F-4D97-AF65-F5344CB8AC3E}">
        <p14:creationId xmlns:p14="http://schemas.microsoft.com/office/powerpoint/2010/main" val="978094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31623D-D2DE-4050-AD21-6910961B8C2B}"/>
              </a:ext>
            </a:extLst>
          </p:cNvPr>
          <p:cNvSpPr>
            <a:spLocks noGrp="1"/>
          </p:cNvSpPr>
          <p:nvPr>
            <p:ph type="title"/>
          </p:nvPr>
        </p:nvSpPr>
        <p:spPr>
          <a:xfrm>
            <a:off x="498900" y="211135"/>
            <a:ext cx="10854900" cy="1325563"/>
          </a:xfrm>
        </p:spPr>
        <p:txBody>
          <a:bodyPr>
            <a:normAutofit/>
          </a:bodyPr>
          <a:lstStyle/>
          <a:p>
            <a:r>
              <a:rPr lang="en-US" sz="4800"/>
              <a:t>Objectives</a:t>
            </a:r>
          </a:p>
        </p:txBody>
      </p:sp>
      <p:sp>
        <p:nvSpPr>
          <p:cNvPr id="3" name="Content Placeholder 2">
            <a:extLst>
              <a:ext uri="{FF2B5EF4-FFF2-40B4-BE49-F238E27FC236}">
                <a16:creationId xmlns:a16="http://schemas.microsoft.com/office/drawing/2014/main" id="{B45967E1-D374-4663-A450-3D9CD484EA31}"/>
              </a:ext>
            </a:extLst>
          </p:cNvPr>
          <p:cNvSpPr>
            <a:spLocks noGrp="1"/>
          </p:cNvSpPr>
          <p:nvPr>
            <p:ph idx="1"/>
          </p:nvPr>
        </p:nvSpPr>
        <p:spPr>
          <a:xfrm>
            <a:off x="498900" y="1536698"/>
            <a:ext cx="11194199" cy="4967997"/>
          </a:xfrm>
        </p:spPr>
        <p:txBody>
          <a:bodyPr>
            <a:normAutofit fontScale="92500" lnSpcReduction="10000"/>
          </a:bodyPr>
          <a:lstStyle/>
          <a:p>
            <a:pPr>
              <a:buFont typeface="Wingdings" panose="05000000000000000000" pitchFamily="2" charset="2"/>
              <a:buChar char="q"/>
            </a:pPr>
            <a:r>
              <a:rPr lang="en-US" sz="2000"/>
              <a:t>Provide the definition of a Chapter 89-designated facility in Texas</a:t>
            </a:r>
          </a:p>
          <a:p>
            <a:pPr>
              <a:buFont typeface="Wingdings" panose="05000000000000000000" pitchFamily="2" charset="2"/>
              <a:buChar char="q"/>
            </a:pPr>
            <a:r>
              <a:rPr lang="en-US" sz="2000"/>
              <a:t>Review the screening requirements and guidelines from the:</a:t>
            </a:r>
          </a:p>
          <a:p>
            <a:pPr lvl="2">
              <a:buFont typeface="Arial" panose="020B0604020202020204" pitchFamily="34" charset="0"/>
              <a:buChar char="•"/>
            </a:pPr>
            <a:r>
              <a:rPr lang="en-US"/>
              <a:t>Texas Health and Safety Code (HSC) </a:t>
            </a:r>
          </a:p>
          <a:p>
            <a:pPr lvl="2">
              <a:buFont typeface="Arial" panose="020B0604020202020204" pitchFamily="34" charset="0"/>
              <a:buChar char="•"/>
            </a:pPr>
            <a:r>
              <a:rPr lang="en-US"/>
              <a:t>Texas Administrative Code (TAC)</a:t>
            </a:r>
          </a:p>
          <a:p>
            <a:pPr>
              <a:buFont typeface="Wingdings" panose="05000000000000000000" pitchFamily="2" charset="2"/>
              <a:buChar char="q"/>
            </a:pPr>
            <a:r>
              <a:rPr lang="en-US" sz="2000"/>
              <a:t>Provide common terminology</a:t>
            </a:r>
          </a:p>
          <a:p>
            <a:pPr>
              <a:buFont typeface="Wingdings" panose="05000000000000000000" pitchFamily="2" charset="2"/>
              <a:buChar char="q"/>
            </a:pPr>
            <a:r>
              <a:rPr lang="en-US" sz="2000"/>
              <a:t>Discuss the screening algorithm</a:t>
            </a:r>
          </a:p>
          <a:p>
            <a:pPr>
              <a:buFont typeface="Wingdings" panose="05000000000000000000" pitchFamily="2" charset="2"/>
              <a:buChar char="q"/>
            </a:pPr>
            <a:r>
              <a:rPr lang="en-US" sz="2000"/>
              <a:t>Discuss the reporting requirements of:</a:t>
            </a:r>
          </a:p>
          <a:p>
            <a:pPr marL="1028700" lvl="2" indent="-342900">
              <a:buFont typeface="Arial" panose="020B0604020202020204" pitchFamily="34" charset="0"/>
              <a:buChar char="•"/>
            </a:pPr>
            <a:r>
              <a:rPr lang="en-US"/>
              <a:t>TB infection </a:t>
            </a:r>
          </a:p>
          <a:p>
            <a:pPr marL="1028700" lvl="2" indent="-342900">
              <a:buFont typeface="Arial" panose="020B0604020202020204" pitchFamily="34" charset="0"/>
              <a:buChar char="•"/>
            </a:pPr>
            <a:r>
              <a:rPr lang="en-US"/>
              <a:t>TB disease (known/suspected)</a:t>
            </a:r>
          </a:p>
          <a:p>
            <a:pPr>
              <a:buFont typeface="Wingdings" panose="05000000000000000000" pitchFamily="2" charset="2"/>
              <a:buChar char="q"/>
            </a:pPr>
            <a:r>
              <a:rPr lang="en-US" sz="2000"/>
              <a:t>Discuss the correctional TB monthly report submission process</a:t>
            </a:r>
          </a:p>
          <a:p>
            <a:pPr>
              <a:buFont typeface="Wingdings" panose="05000000000000000000" pitchFamily="2" charset="2"/>
              <a:buChar char="q"/>
            </a:pPr>
            <a:r>
              <a:rPr lang="en-US" sz="2000"/>
              <a:t>Discuss conversion scenarios regarding:</a:t>
            </a:r>
          </a:p>
          <a:p>
            <a:pPr lvl="2">
              <a:buFont typeface="Arial" panose="020B0604020202020204" pitchFamily="34" charset="0"/>
              <a:buChar char="•"/>
            </a:pPr>
            <a:r>
              <a:rPr lang="en-US"/>
              <a:t>Tuberculin Skin Test (TST)</a:t>
            </a:r>
          </a:p>
          <a:p>
            <a:pPr lvl="2">
              <a:buFont typeface="Arial" panose="020B0604020202020204" pitchFamily="34" charset="0"/>
              <a:buChar char="•"/>
            </a:pPr>
            <a:r>
              <a:rPr lang="en-US"/>
              <a:t>Interferon Gamma Release Assay (IGRA)</a:t>
            </a:r>
          </a:p>
          <a:p>
            <a:pPr>
              <a:buFont typeface="Wingdings" panose="05000000000000000000" pitchFamily="2" charset="2"/>
              <a:buChar char="q"/>
            </a:pPr>
            <a:r>
              <a:rPr lang="en-US" sz="2000"/>
              <a:t>Link useful resources for correctional TB monthly reports</a:t>
            </a:r>
          </a:p>
          <a:p>
            <a:pPr>
              <a:buFont typeface="Wingdings" panose="05000000000000000000" pitchFamily="2" charset="2"/>
              <a:buChar char="q"/>
            </a:pPr>
            <a:endParaRPr lang="en-US" sz="1600"/>
          </a:p>
          <a:p>
            <a:endParaRPr lang="en-US"/>
          </a:p>
        </p:txBody>
      </p:sp>
    </p:spTree>
    <p:extLst>
      <p:ext uri="{BB962C8B-B14F-4D97-AF65-F5344CB8AC3E}">
        <p14:creationId xmlns:p14="http://schemas.microsoft.com/office/powerpoint/2010/main" val="1806593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A5397203-E5E8-4CC6-A240-6F1FB2CC133C}"/>
              </a:ext>
            </a:extLst>
          </p:cNvPr>
          <p:cNvSpPr>
            <a:spLocks noGrp="1"/>
          </p:cNvSpPr>
          <p:nvPr>
            <p:ph idx="1"/>
          </p:nvPr>
        </p:nvSpPr>
        <p:spPr>
          <a:xfrm>
            <a:off x="2269229" y="1942450"/>
            <a:ext cx="9702053" cy="4668557"/>
          </a:xfrm>
        </p:spPr>
        <p:txBody>
          <a:bodyPr>
            <a:normAutofit lnSpcReduction="10000"/>
          </a:bodyPr>
          <a:lstStyle/>
          <a:p>
            <a:pPr marL="0" indent="0">
              <a:buNone/>
            </a:pPr>
            <a:r>
              <a:rPr lang="en-US" sz="2200"/>
              <a:t>A jail that:</a:t>
            </a:r>
          </a:p>
          <a:p>
            <a:pPr marL="690563" lvl="1" indent="-457200">
              <a:buFont typeface="+mj-lt"/>
              <a:buAutoNum type="arabicPeriod"/>
            </a:pPr>
            <a:r>
              <a:rPr lang="en-US" sz="2200"/>
              <a:t>Has a capacity of at least 100 beds; or</a:t>
            </a:r>
          </a:p>
          <a:p>
            <a:pPr marL="690563" lvl="1" indent="-457200">
              <a:buFont typeface="+mj-lt"/>
              <a:buAutoNum type="arabicPeriod"/>
            </a:pPr>
            <a:r>
              <a:rPr lang="en-US" sz="2200"/>
              <a:t>Houses inmates: </a:t>
            </a:r>
          </a:p>
          <a:p>
            <a:pPr marL="233363" lvl="1" indent="0">
              <a:buNone/>
            </a:pPr>
            <a:r>
              <a:rPr lang="en-US" sz="2200"/>
              <a:t>	a. Transferred from a county jail that has a capacity of at least 100 beds; or </a:t>
            </a:r>
          </a:p>
          <a:p>
            <a:pPr marL="233363" lvl="1" indent="0">
              <a:buNone/>
            </a:pPr>
            <a:r>
              <a:rPr lang="en-US" sz="2200"/>
              <a:t>	b. From another state</a:t>
            </a:r>
          </a:p>
          <a:p>
            <a:pPr marL="0" indent="0">
              <a:buNone/>
            </a:pPr>
            <a:r>
              <a:rPr lang="en-US" sz="2200"/>
              <a:t>“Jail” means:</a:t>
            </a:r>
          </a:p>
          <a:p>
            <a:pPr lvl="1"/>
            <a:r>
              <a:rPr lang="en-US" sz="2200"/>
              <a:t>County jail; or </a:t>
            </a:r>
          </a:p>
          <a:p>
            <a:pPr lvl="1"/>
            <a:r>
              <a:rPr lang="en-US" sz="2200"/>
              <a:t>Facility for the confinement of persons accused of an offense that is:</a:t>
            </a:r>
          </a:p>
          <a:p>
            <a:pPr marL="455613" lvl="2" indent="0">
              <a:buNone/>
            </a:pPr>
            <a:r>
              <a:rPr lang="en-US" sz="2200"/>
              <a:t>	a. Operated by a municipality or under contract with a municipality; or</a:t>
            </a:r>
          </a:p>
          <a:p>
            <a:pPr marL="455613" lvl="2" indent="0">
              <a:buNone/>
            </a:pPr>
            <a:r>
              <a:rPr lang="en-US" sz="2200"/>
              <a:t>	b. Operated by a vendor under contract with a community supervision and corrections department </a:t>
            </a:r>
          </a:p>
          <a:p>
            <a:pPr marL="0" indent="0">
              <a:buNone/>
            </a:pPr>
            <a:endParaRPr lang="en-US" sz="1200" i="1"/>
          </a:p>
          <a:p>
            <a:pPr marL="0" indent="0">
              <a:buNone/>
            </a:pPr>
            <a:endParaRPr lang="en-US" sz="1200" i="1"/>
          </a:p>
          <a:p>
            <a:pPr marL="0" indent="0">
              <a:buNone/>
            </a:pPr>
            <a:r>
              <a:rPr lang="en-US" sz="1200" i="1"/>
              <a:t>Reference: Texas Health and Safety Code, Chapter 89, Sections 89.001, 89.002</a:t>
            </a:r>
          </a:p>
        </p:txBody>
      </p:sp>
      <p:sp>
        <p:nvSpPr>
          <p:cNvPr id="3" name="Title 2">
            <a:extLst>
              <a:ext uri="{FF2B5EF4-FFF2-40B4-BE49-F238E27FC236}">
                <a16:creationId xmlns:a16="http://schemas.microsoft.com/office/drawing/2014/main" id="{7CAC51E4-CC3B-43DF-BDD7-40BEAA98BCE8}"/>
              </a:ext>
            </a:extLst>
          </p:cNvPr>
          <p:cNvSpPr>
            <a:spLocks noGrp="1"/>
          </p:cNvSpPr>
          <p:nvPr>
            <p:ph type="title"/>
          </p:nvPr>
        </p:nvSpPr>
        <p:spPr>
          <a:xfrm>
            <a:off x="2269228" y="501759"/>
            <a:ext cx="9796647" cy="1325563"/>
          </a:xfrm>
        </p:spPr>
        <p:txBody>
          <a:bodyPr>
            <a:normAutofit/>
          </a:bodyPr>
          <a:lstStyle/>
          <a:p>
            <a:r>
              <a:rPr lang="en-US" sz="4000"/>
              <a:t>Definition of a Chapter 89-Designated Facility</a:t>
            </a:r>
          </a:p>
        </p:txBody>
      </p:sp>
    </p:spTree>
    <p:extLst>
      <p:ext uri="{BB962C8B-B14F-4D97-AF65-F5344CB8AC3E}">
        <p14:creationId xmlns:p14="http://schemas.microsoft.com/office/powerpoint/2010/main" val="2834809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A5397203-E5E8-4CC6-A240-6F1FB2CC133C}"/>
              </a:ext>
            </a:extLst>
          </p:cNvPr>
          <p:cNvSpPr>
            <a:spLocks noGrp="1"/>
          </p:cNvSpPr>
          <p:nvPr>
            <p:ph idx="1"/>
          </p:nvPr>
        </p:nvSpPr>
        <p:spPr/>
        <p:txBody>
          <a:bodyPr>
            <a:normAutofit fontScale="92500" lnSpcReduction="10000"/>
          </a:bodyPr>
          <a:lstStyle/>
          <a:p>
            <a:pPr marL="457200" indent="-457200">
              <a:buAutoNum type="arabicPeriod"/>
            </a:pPr>
            <a:r>
              <a:rPr lang="en-US"/>
              <a:t>Each inmate in a jail or community corrections facility shall undergo a screening test for tuberculosis infection if confined for more than seven days </a:t>
            </a:r>
          </a:p>
          <a:p>
            <a:pPr marL="457200" indent="-457200">
              <a:buAutoNum type="arabicPeriod"/>
            </a:pPr>
            <a:r>
              <a:rPr lang="en-US"/>
              <a:t>Exceptions:</a:t>
            </a:r>
          </a:p>
          <a:p>
            <a:pPr lvl="2"/>
            <a:r>
              <a:rPr lang="en-US"/>
              <a:t>Inmate has written documentation of a screening test within the last twelve months; or</a:t>
            </a:r>
          </a:p>
          <a:p>
            <a:pPr lvl="2"/>
            <a:r>
              <a:rPr lang="en-US"/>
              <a:t>Documented history of a positive TST or IGRA; or</a:t>
            </a:r>
          </a:p>
          <a:p>
            <a:pPr lvl="2"/>
            <a:r>
              <a:rPr lang="en-US"/>
              <a:t>Inmate has a written documented history of a severe reaction to a TST; or</a:t>
            </a:r>
          </a:p>
          <a:p>
            <a:pPr lvl="2"/>
            <a:r>
              <a:rPr lang="en-US"/>
              <a:t>Documented history of treatment completion for TB disease</a:t>
            </a:r>
          </a:p>
          <a:p>
            <a:pPr lvl="1"/>
            <a:endParaRPr lang="en-US"/>
          </a:p>
          <a:p>
            <a:pPr marL="233363" lvl="1" indent="0">
              <a:buNone/>
            </a:pPr>
            <a:r>
              <a:rPr lang="en-US" sz="1100"/>
              <a:t>Adapted from: </a:t>
            </a:r>
            <a:r>
              <a:rPr lang="en-US" sz="1100" i="1"/>
              <a:t>Texas Health and Safety Code, Chapter 89, Section 89.051 and Texas Administrative Code, Chapter 97, Rule § 97.173</a:t>
            </a:r>
            <a:endParaRPr lang="en-US"/>
          </a:p>
        </p:txBody>
      </p:sp>
      <p:sp>
        <p:nvSpPr>
          <p:cNvPr id="3" name="Title 2">
            <a:extLst>
              <a:ext uri="{FF2B5EF4-FFF2-40B4-BE49-F238E27FC236}">
                <a16:creationId xmlns:a16="http://schemas.microsoft.com/office/drawing/2014/main" id="{7CAC51E4-CC3B-43DF-BDD7-40BEAA98BCE8}"/>
              </a:ext>
            </a:extLst>
          </p:cNvPr>
          <p:cNvSpPr>
            <a:spLocks noGrp="1"/>
          </p:cNvSpPr>
          <p:nvPr>
            <p:ph type="title"/>
          </p:nvPr>
        </p:nvSpPr>
        <p:spPr>
          <a:xfrm>
            <a:off x="2300761" y="417675"/>
            <a:ext cx="10238080" cy="1325563"/>
          </a:xfrm>
        </p:spPr>
        <p:txBody>
          <a:bodyPr>
            <a:normAutofit/>
          </a:bodyPr>
          <a:lstStyle/>
          <a:p>
            <a:r>
              <a:rPr lang="en-US" sz="4000"/>
              <a:t>TB Screening Requirements and Guidelines</a:t>
            </a:r>
          </a:p>
        </p:txBody>
      </p:sp>
    </p:spTree>
    <p:extLst>
      <p:ext uri="{BB962C8B-B14F-4D97-AF65-F5344CB8AC3E}">
        <p14:creationId xmlns:p14="http://schemas.microsoft.com/office/powerpoint/2010/main" val="4026252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CAC51E4-CC3B-43DF-BDD7-40BEAA98BCE8}"/>
              </a:ext>
            </a:extLst>
          </p:cNvPr>
          <p:cNvSpPr>
            <a:spLocks noGrp="1"/>
          </p:cNvSpPr>
          <p:nvPr>
            <p:ph type="title"/>
          </p:nvPr>
        </p:nvSpPr>
        <p:spPr/>
        <p:txBody>
          <a:bodyPr/>
          <a:lstStyle/>
          <a:p>
            <a:r>
              <a:rPr lang="en-US" sz="4400"/>
              <a:t>Common Terminology</a:t>
            </a:r>
            <a:endParaRPr lang="en-US"/>
          </a:p>
        </p:txBody>
      </p:sp>
      <p:graphicFrame>
        <p:nvGraphicFramePr>
          <p:cNvPr id="4" name="Content Placeholder 2">
            <a:extLst>
              <a:ext uri="{FF2B5EF4-FFF2-40B4-BE49-F238E27FC236}">
                <a16:creationId xmlns:a16="http://schemas.microsoft.com/office/drawing/2014/main" id="{6460A268-044D-4DF4-AD95-696424AA4D0A}"/>
              </a:ext>
            </a:extLst>
          </p:cNvPr>
          <p:cNvGraphicFramePr>
            <a:graphicFrameLocks/>
          </p:cNvGraphicFramePr>
          <p:nvPr>
            <p:extLst>
              <p:ext uri="{D42A27DB-BD31-4B8C-83A1-F6EECF244321}">
                <p14:modId xmlns:p14="http://schemas.microsoft.com/office/powerpoint/2010/main" val="2940989462"/>
              </p:ext>
            </p:extLst>
          </p:nvPr>
        </p:nvGraphicFramePr>
        <p:xfrm>
          <a:off x="578069" y="1460937"/>
          <a:ext cx="10775731" cy="51859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a:extLst>
              <a:ext uri="{FF2B5EF4-FFF2-40B4-BE49-F238E27FC236}">
                <a16:creationId xmlns:a16="http://schemas.microsoft.com/office/drawing/2014/main" id="{6870D61B-70E4-4B50-9316-13BF8236679D}"/>
              </a:ext>
            </a:extLst>
          </p:cNvPr>
          <p:cNvSpPr txBox="1"/>
          <p:nvPr/>
        </p:nvSpPr>
        <p:spPr>
          <a:xfrm>
            <a:off x="1399822" y="3847133"/>
            <a:ext cx="9797345" cy="692497"/>
          </a:xfrm>
          <a:prstGeom prst="rect">
            <a:avLst/>
          </a:prstGeom>
          <a:noFill/>
        </p:spPr>
        <p:txBody>
          <a:bodyPr wrap="square" lIns="91440" tIns="45720" rIns="91440" bIns="45720" rtlCol="0" anchor="t">
            <a:spAutoFit/>
          </a:bodyPr>
          <a:lstStyle/>
          <a:p>
            <a:r>
              <a:rPr lang="en-US" sz="1000">
                <a:solidFill>
                  <a:srgbClr val="333333"/>
                </a:solidFill>
              </a:rPr>
              <a:t>Clinical suspicion of active TB is based on signs and symptoms and/or abnormalities on chest x-ray AND the clinician intends for the client to be placed in isolation OR placed on 4-drug therapy. If TB is suspected, a complete evaluation must be performed while waiting for final laboratory results.</a:t>
            </a:r>
          </a:p>
          <a:p>
            <a:endParaRPr lang="en-US"/>
          </a:p>
        </p:txBody>
      </p:sp>
    </p:spTree>
    <p:extLst>
      <p:ext uri="{BB962C8B-B14F-4D97-AF65-F5344CB8AC3E}">
        <p14:creationId xmlns:p14="http://schemas.microsoft.com/office/powerpoint/2010/main" val="3391988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37111-B88D-45FE-A3EF-1BDA54A5B829}"/>
              </a:ext>
            </a:extLst>
          </p:cNvPr>
          <p:cNvSpPr>
            <a:spLocks noGrp="1"/>
          </p:cNvSpPr>
          <p:nvPr>
            <p:ph type="title" idx="4294967295"/>
          </p:nvPr>
        </p:nvSpPr>
        <p:spPr>
          <a:xfrm>
            <a:off x="2140879" y="2323595"/>
            <a:ext cx="3955121" cy="1325563"/>
          </a:xfrm>
        </p:spPr>
        <p:txBody>
          <a:bodyPr anchor="ctr">
            <a:normAutofit fontScale="90000"/>
          </a:bodyPr>
          <a:lstStyle/>
          <a:p>
            <a:pPr algn="ctr"/>
            <a:r>
              <a:rPr lang="en-US" sz="3200" b="1"/>
              <a:t>DSHS Screening Algorithm for Incarcerated Individuals</a:t>
            </a:r>
          </a:p>
        </p:txBody>
      </p:sp>
      <p:pic>
        <p:nvPicPr>
          <p:cNvPr id="4" name="Picture 3" descr="Diagram, timeline&#10;&#10;Description automatically generated">
            <a:extLst>
              <a:ext uri="{FF2B5EF4-FFF2-40B4-BE49-F238E27FC236}">
                <a16:creationId xmlns:a16="http://schemas.microsoft.com/office/drawing/2014/main" id="{48E5EEEB-3AF5-4248-BA02-B2A3FF76F56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17598" y="11987"/>
            <a:ext cx="5230401" cy="6846013"/>
          </a:xfrm>
          <a:prstGeom prst="rect">
            <a:avLst/>
          </a:prstGeom>
        </p:spPr>
      </p:pic>
    </p:spTree>
    <p:extLst>
      <p:ext uri="{BB962C8B-B14F-4D97-AF65-F5344CB8AC3E}">
        <p14:creationId xmlns:p14="http://schemas.microsoft.com/office/powerpoint/2010/main" val="1337763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A5397203-E5E8-4CC6-A240-6F1FB2CC133C}"/>
              </a:ext>
            </a:extLst>
          </p:cNvPr>
          <p:cNvSpPr>
            <a:spLocks noGrp="1"/>
          </p:cNvSpPr>
          <p:nvPr>
            <p:ph idx="1"/>
          </p:nvPr>
        </p:nvSpPr>
        <p:spPr>
          <a:xfrm>
            <a:off x="2279482" y="1782405"/>
            <a:ext cx="9786138" cy="4952931"/>
          </a:xfrm>
        </p:spPr>
        <p:txBody>
          <a:bodyPr>
            <a:normAutofit/>
          </a:bodyPr>
          <a:lstStyle/>
          <a:p>
            <a:pPr marL="0" indent="0">
              <a:lnSpc>
                <a:spcPct val="120000"/>
              </a:lnSpc>
              <a:buNone/>
            </a:pPr>
            <a:r>
              <a:rPr lang="en-US" sz="1800" b="1" u="sng"/>
              <a:t>TB infection </a:t>
            </a:r>
            <a:r>
              <a:rPr lang="en-US" sz="1800"/>
              <a:t>should be reported within </a:t>
            </a:r>
            <a:r>
              <a:rPr lang="en-US" sz="1800" b="1"/>
              <a:t>one week of diagnosis</a:t>
            </a:r>
            <a:r>
              <a:rPr lang="en-US" sz="1800"/>
              <a:t>. </a:t>
            </a:r>
          </a:p>
          <a:p>
            <a:pPr marL="0" indent="0">
              <a:lnSpc>
                <a:spcPct val="120000"/>
              </a:lnSpc>
              <a:buNone/>
            </a:pPr>
            <a:r>
              <a:rPr lang="en-US" sz="1800"/>
              <a:t>Includes the following:</a:t>
            </a:r>
          </a:p>
          <a:p>
            <a:pPr lvl="2"/>
            <a:r>
              <a:rPr lang="en-US" sz="1800"/>
              <a:t>Positive TST or IGRA test; and</a:t>
            </a:r>
          </a:p>
          <a:p>
            <a:pPr lvl="2"/>
            <a:r>
              <a:rPr lang="en-US" sz="1800"/>
              <a:t>A normal chest x-ray (CXR); and</a:t>
            </a:r>
          </a:p>
          <a:p>
            <a:pPr lvl="2"/>
            <a:r>
              <a:rPr lang="en-US" sz="1800"/>
              <a:t>No signs and symptoms consistent with TB disease</a:t>
            </a:r>
          </a:p>
          <a:p>
            <a:pPr marL="0" indent="0">
              <a:buNone/>
            </a:pPr>
            <a:endParaRPr lang="en-US" sz="1800" b="1" u="sng"/>
          </a:p>
          <a:p>
            <a:pPr marL="0" indent="0">
              <a:buNone/>
            </a:pPr>
            <a:r>
              <a:rPr lang="en-US" sz="1800" b="1" u="sng"/>
              <a:t>TB disease (known/suspected) </a:t>
            </a:r>
            <a:r>
              <a:rPr lang="en-US" sz="1800"/>
              <a:t>should be reported within </a:t>
            </a:r>
            <a:r>
              <a:rPr lang="en-US" sz="1800" b="1"/>
              <a:t>one day of diagnosis</a:t>
            </a:r>
            <a:r>
              <a:rPr lang="en-US" sz="1800"/>
              <a:t>. </a:t>
            </a:r>
          </a:p>
          <a:p>
            <a:pPr marL="0" indent="0">
              <a:buNone/>
            </a:pPr>
            <a:r>
              <a:rPr lang="en-US" sz="1800"/>
              <a:t>Includes the following: </a:t>
            </a:r>
          </a:p>
          <a:p>
            <a:pPr lvl="1"/>
            <a:r>
              <a:rPr lang="en-US" sz="1800"/>
              <a:t>Suspected tuberculosis disease pending final laboratory results;</a:t>
            </a:r>
          </a:p>
          <a:p>
            <a:pPr lvl="1"/>
            <a:r>
              <a:rPr lang="en-US" sz="1800"/>
              <a:t>Positive nucleic acid amplification tests (NAAT); </a:t>
            </a:r>
          </a:p>
          <a:p>
            <a:pPr lvl="1"/>
            <a:r>
              <a:rPr lang="en-US" sz="1800"/>
              <a:t>Clinically or laboratory confirmed tuberculosis disease </a:t>
            </a:r>
          </a:p>
          <a:p>
            <a:pPr marL="233363" lvl="1" indent="0">
              <a:buNone/>
            </a:pPr>
            <a:endParaRPr lang="en-US" sz="1800"/>
          </a:p>
          <a:p>
            <a:pPr marL="0" indent="0">
              <a:buNone/>
            </a:pPr>
            <a:r>
              <a:rPr lang="en-US" sz="1800"/>
              <a:t>Reminder: Please complete the TB-400 (Report of Case and Patient Services) when reporting a case or suspected case to your local or regional health department.</a:t>
            </a:r>
          </a:p>
        </p:txBody>
      </p:sp>
      <p:sp>
        <p:nvSpPr>
          <p:cNvPr id="3" name="Title 2">
            <a:extLst>
              <a:ext uri="{FF2B5EF4-FFF2-40B4-BE49-F238E27FC236}">
                <a16:creationId xmlns:a16="http://schemas.microsoft.com/office/drawing/2014/main" id="{7CAC51E4-CC3B-43DF-BDD7-40BEAA98BCE8}"/>
              </a:ext>
            </a:extLst>
          </p:cNvPr>
          <p:cNvSpPr>
            <a:spLocks noGrp="1"/>
          </p:cNvSpPr>
          <p:nvPr>
            <p:ph type="title"/>
          </p:nvPr>
        </p:nvSpPr>
        <p:spPr>
          <a:xfrm>
            <a:off x="2272049" y="387428"/>
            <a:ext cx="9386742" cy="1325563"/>
          </a:xfrm>
        </p:spPr>
        <p:txBody>
          <a:bodyPr/>
          <a:lstStyle/>
          <a:p>
            <a:r>
              <a:rPr lang="en-US" sz="4400"/>
              <a:t>Reporting Requirements of TB Infection and TB Disease</a:t>
            </a:r>
            <a:endParaRPr lang="en-US"/>
          </a:p>
        </p:txBody>
      </p:sp>
    </p:spTree>
    <p:extLst>
      <p:ext uri="{BB962C8B-B14F-4D97-AF65-F5344CB8AC3E}">
        <p14:creationId xmlns:p14="http://schemas.microsoft.com/office/powerpoint/2010/main" val="570287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CAC51E4-CC3B-43DF-BDD7-40BEAA98BCE8}"/>
              </a:ext>
            </a:extLst>
          </p:cNvPr>
          <p:cNvSpPr>
            <a:spLocks noGrp="1"/>
          </p:cNvSpPr>
          <p:nvPr>
            <p:ph type="title"/>
          </p:nvPr>
        </p:nvSpPr>
        <p:spPr>
          <a:xfrm>
            <a:off x="77165" y="196949"/>
            <a:ext cx="10515600" cy="1325563"/>
          </a:xfrm>
        </p:spPr>
        <p:txBody>
          <a:bodyPr>
            <a:normAutofit/>
          </a:bodyPr>
          <a:lstStyle/>
          <a:p>
            <a:r>
              <a:rPr lang="en-US" sz="3200"/>
              <a:t>Correctional TB Monthly Report Submission Process</a:t>
            </a:r>
          </a:p>
        </p:txBody>
      </p:sp>
      <p:graphicFrame>
        <p:nvGraphicFramePr>
          <p:cNvPr id="4" name="Content Placeholder 9">
            <a:extLst>
              <a:ext uri="{FF2B5EF4-FFF2-40B4-BE49-F238E27FC236}">
                <a16:creationId xmlns:a16="http://schemas.microsoft.com/office/drawing/2014/main" id="{B8E34DF8-FD8B-47E5-BD43-B918872F86F5}"/>
              </a:ext>
            </a:extLst>
          </p:cNvPr>
          <p:cNvGraphicFramePr>
            <a:graphicFrameLocks/>
          </p:cNvGraphicFramePr>
          <p:nvPr>
            <p:extLst>
              <p:ext uri="{D42A27DB-BD31-4B8C-83A1-F6EECF244321}">
                <p14:modId xmlns:p14="http://schemas.microsoft.com/office/powerpoint/2010/main" val="1613344104"/>
              </p:ext>
            </p:extLst>
          </p:nvPr>
        </p:nvGraphicFramePr>
        <p:xfrm>
          <a:off x="780585" y="1416205"/>
          <a:ext cx="11106615" cy="44381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a:extLst>
              <a:ext uri="{FF2B5EF4-FFF2-40B4-BE49-F238E27FC236}">
                <a16:creationId xmlns:a16="http://schemas.microsoft.com/office/drawing/2014/main" id="{0C22A2AD-5B71-4921-A827-CB7DC352EE90}"/>
              </a:ext>
            </a:extLst>
          </p:cNvPr>
          <p:cNvSpPr txBox="1"/>
          <p:nvPr/>
        </p:nvSpPr>
        <p:spPr>
          <a:xfrm>
            <a:off x="439557" y="5967737"/>
            <a:ext cx="11574964" cy="584775"/>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600" b="1">
                <a:solidFill>
                  <a:schemeClr val="tx1"/>
                </a:solidFill>
              </a:rPr>
              <a:t>Monthly reports not received from the Chapter 89-designated facility and/or health department by their due date will be sent formal reminders and/or delinquency notices from the DSHS TB Unit. </a:t>
            </a:r>
          </a:p>
        </p:txBody>
      </p:sp>
    </p:spTree>
    <p:extLst>
      <p:ext uri="{BB962C8B-B14F-4D97-AF65-F5344CB8AC3E}">
        <p14:creationId xmlns:p14="http://schemas.microsoft.com/office/powerpoint/2010/main" val="2313914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6AC6A-155C-452B-A591-5E0B91903EAC}"/>
              </a:ext>
            </a:extLst>
          </p:cNvPr>
          <p:cNvSpPr>
            <a:spLocks noGrp="1"/>
          </p:cNvSpPr>
          <p:nvPr>
            <p:ph type="title"/>
          </p:nvPr>
        </p:nvSpPr>
        <p:spPr>
          <a:xfrm>
            <a:off x="229684" y="2276816"/>
            <a:ext cx="10515600" cy="2873190"/>
          </a:xfrm>
        </p:spPr>
        <p:txBody>
          <a:bodyPr/>
          <a:lstStyle/>
          <a:p>
            <a:r>
              <a:rPr lang="en-US" sz="6000"/>
              <a:t>Conversions</a:t>
            </a:r>
            <a:endParaRPr lang="en-US"/>
          </a:p>
        </p:txBody>
      </p:sp>
    </p:spTree>
    <p:extLst>
      <p:ext uri="{BB962C8B-B14F-4D97-AF65-F5344CB8AC3E}">
        <p14:creationId xmlns:p14="http://schemas.microsoft.com/office/powerpoint/2010/main" val="2538872182"/>
      </p:ext>
    </p:extLst>
  </p:cSld>
  <p:clrMapOvr>
    <a:masterClrMapping/>
  </p:clrMapOvr>
</p:sld>
</file>

<file path=ppt/theme/theme1.xml><?xml version="1.0" encoding="utf-8"?>
<a:theme xmlns:a="http://schemas.openxmlformats.org/drawingml/2006/main" name="DSHS Slide Theme">
  <a:themeElements>
    <a:clrScheme name="DSHS">
      <a:dk1>
        <a:srgbClr val="000000"/>
      </a:dk1>
      <a:lt1>
        <a:sysClr val="window" lastClr="FFFFFF"/>
      </a:lt1>
      <a:dk2>
        <a:srgbClr val="44546A"/>
      </a:dk2>
      <a:lt2>
        <a:srgbClr val="E7E6E6"/>
      </a:lt2>
      <a:accent1>
        <a:srgbClr val="003087"/>
      </a:accent1>
      <a:accent2>
        <a:srgbClr val="C00000"/>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SHS-Powerpoint-Template.potx" id="{6FC93773-1777-49B8-B085-21A8058814C0}" vid="{683E1146-0F7A-4BF5-8A2F-3CF7ECB0942A}"/>
    </a:ext>
  </a:extLst>
</a:theme>
</file>

<file path=ppt/theme/theme2.xml><?xml version="1.0" encoding="utf-8"?>
<a:theme xmlns:a="http://schemas.openxmlformats.org/drawingml/2006/main" name="DSHS Slide Layout 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SHS-Powerpoint-Template.potx" id="{6FC93773-1777-49B8-B085-21A8058814C0}" vid="{4124A9E9-EF70-4508-B786-ECE044002AD0}"/>
    </a:ext>
  </a:extLst>
</a:theme>
</file>

<file path=ppt/theme/theme3.xml><?xml version="1.0" encoding="utf-8"?>
<a:theme xmlns:a="http://schemas.openxmlformats.org/drawingml/2006/main" name="DSHS Slide Layout 3">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SHS-Powerpoint-Template.potx" id="{6FC93773-1777-49B8-B085-21A8058814C0}" vid="{AFDF2EBF-DC16-4258-9B11-8246FF8EEFC8}"/>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176e34c4-b485-4a84-be38-49c7e7842e08">
      <UserInfo>
        <DisplayName>Fung,Adrienne (DSHS)</DisplayName>
        <AccountId>11</AccountId>
        <AccountType/>
      </UserInfo>
      <UserInfo>
        <DisplayName>Sanchez,Audilis (DSHS)</DisplayName>
        <AccountId>35</AccountId>
        <AccountType/>
      </UserInfo>
      <UserInfo>
        <DisplayName>Snook,Mariah (DSHS)</DisplayName>
        <AccountId>17</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AAD2C7B0A457B4C8A8EDA7CD9F14EDC" ma:contentTypeVersion="9" ma:contentTypeDescription="Create a new document." ma:contentTypeScope="" ma:versionID="caa9a3d749b0db42394fee0897c04bd4">
  <xsd:schema xmlns:xsd="http://www.w3.org/2001/XMLSchema" xmlns:xs="http://www.w3.org/2001/XMLSchema" xmlns:p="http://schemas.microsoft.com/office/2006/metadata/properties" xmlns:ns2="358fb872-8412-46af-a397-27fd207d819b" xmlns:ns3="176e34c4-b485-4a84-be38-49c7e7842e08" targetNamespace="http://schemas.microsoft.com/office/2006/metadata/properties" ma:root="true" ma:fieldsID="bdcae30e9928759ad3774e66b20f7728" ns2:_="" ns3:_="">
    <xsd:import namespace="358fb872-8412-46af-a397-27fd207d819b"/>
    <xsd:import namespace="176e34c4-b485-4a84-be38-49c7e7842e0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8fb872-8412-46af-a397-27fd207d81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76e34c4-b485-4a84-be38-49c7e7842e08"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82B58E3-89A9-46F5-8157-5128CC7101FF}">
  <ds:schemaRefs>
    <ds:schemaRef ds:uri="http://schemas.microsoft.com/office/2006/documentManagement/types"/>
    <ds:schemaRef ds:uri="358fb872-8412-46af-a397-27fd207d819b"/>
    <ds:schemaRef ds:uri="http://schemas.openxmlformats.org/package/2006/metadata/core-properties"/>
    <ds:schemaRef ds:uri="http://schemas.microsoft.com/office/2006/metadata/properties"/>
    <ds:schemaRef ds:uri="http://purl.org/dc/dcmitype/"/>
    <ds:schemaRef ds:uri="http://purl.org/dc/elements/1.1/"/>
    <ds:schemaRef ds:uri="176e34c4-b485-4a84-be38-49c7e7842e08"/>
    <ds:schemaRef ds:uri="http://www.w3.org/XML/1998/namespace"/>
    <ds:schemaRef ds:uri="http://schemas.microsoft.com/office/infopath/2007/PartnerControls"/>
    <ds:schemaRef ds:uri="http://purl.org/dc/terms/"/>
  </ds:schemaRefs>
</ds:datastoreItem>
</file>

<file path=customXml/itemProps2.xml><?xml version="1.0" encoding="utf-8"?>
<ds:datastoreItem xmlns:ds="http://schemas.openxmlformats.org/officeDocument/2006/customXml" ds:itemID="{7646A5E1-F587-4856-BC4C-F7647DBEB05E}">
  <ds:schemaRefs>
    <ds:schemaRef ds:uri="176e34c4-b485-4a84-be38-49c7e7842e08"/>
    <ds:schemaRef ds:uri="358fb872-8412-46af-a397-27fd207d819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7058E83-20FC-42EA-82D7-14F62465BC7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DSHS-Powerpoint-Template</Template>
  <TotalTime>0</TotalTime>
  <Words>4054</Words>
  <Application>Microsoft Office PowerPoint</Application>
  <PresentationFormat>Widescreen</PresentationFormat>
  <Paragraphs>292</Paragraphs>
  <Slides>18</Slides>
  <Notes>18</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18</vt:i4>
      </vt:variant>
    </vt:vector>
  </HeadingPairs>
  <TitlesOfParts>
    <vt:vector size="26" baseType="lpstr">
      <vt:lpstr>Arial</vt:lpstr>
      <vt:lpstr>Calibri</vt:lpstr>
      <vt:lpstr>Calibri Light</vt:lpstr>
      <vt:lpstr>Courier New</vt:lpstr>
      <vt:lpstr>Wingdings</vt:lpstr>
      <vt:lpstr>DSHS Slide Theme</vt:lpstr>
      <vt:lpstr>DSHS Slide Layout 2</vt:lpstr>
      <vt:lpstr>DSHS Slide Layout 3</vt:lpstr>
      <vt:lpstr>Information on  Chapter 89-Designated Facilities</vt:lpstr>
      <vt:lpstr>Objectives</vt:lpstr>
      <vt:lpstr>Definition of a Chapter 89-Designated Facility</vt:lpstr>
      <vt:lpstr>TB Screening Requirements and Guidelines</vt:lpstr>
      <vt:lpstr>Common Terminology</vt:lpstr>
      <vt:lpstr>DSHS Screening Algorithm for Incarcerated Individuals</vt:lpstr>
      <vt:lpstr>Reporting Requirements of TB Infection and TB Disease</vt:lpstr>
      <vt:lpstr>Correctional TB Monthly Report Submission Process</vt:lpstr>
      <vt:lpstr>Conversions</vt:lpstr>
      <vt:lpstr>Significance of Conversions</vt:lpstr>
      <vt:lpstr>Things to Consider  </vt:lpstr>
      <vt:lpstr>A Decision to Test is a Decision to Think (Sample Scenario)</vt:lpstr>
      <vt:lpstr>TST Conversion (Scenario 1)</vt:lpstr>
      <vt:lpstr>TST Conversion (Scenario 2)</vt:lpstr>
      <vt:lpstr>IGRA Conversion Scenario</vt:lpstr>
      <vt:lpstr>Resources</vt:lpstr>
      <vt:lpstr>Resources</vt:lpstr>
      <vt:lpstr>High-Level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Texas Department of State Health Services</dc:creator>
  <cp:lastModifiedBy>Snook,Mariah (DSHS)</cp:lastModifiedBy>
  <cp:revision>1</cp:revision>
  <dcterms:created xsi:type="dcterms:W3CDTF">2018-12-06T15:25:41Z</dcterms:created>
  <dcterms:modified xsi:type="dcterms:W3CDTF">2023-01-20T17:29:03Z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0x0101003AAD2C7B0A457B4C8A8EDA7CD9F14EDC</vt:lpwstr>
  </property>
</Properties>
</file>