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0" r:id="rId1"/>
  </p:sldMasterIdLst>
  <p:handoutMasterIdLst>
    <p:handoutMasterId r:id="rId13"/>
  </p:handoutMasterIdLst>
  <p:sldIdLst>
    <p:sldId id="288" r:id="rId2"/>
    <p:sldId id="297" r:id="rId3"/>
    <p:sldId id="291" r:id="rId4"/>
    <p:sldId id="265" r:id="rId5"/>
    <p:sldId id="289" r:id="rId6"/>
    <p:sldId id="299" r:id="rId7"/>
    <p:sldId id="295" r:id="rId8"/>
    <p:sldId id="300" r:id="rId9"/>
    <p:sldId id="301" r:id="rId10"/>
    <p:sldId id="302" r:id="rId11"/>
    <p:sldId id="290" r:id="rId12"/>
  </p:sldIdLst>
  <p:sldSz cx="12192000" cy="6858000"/>
  <p:notesSz cx="7007225" cy="9293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uce Jones" initials="BJ" lastIdx="1" clrIdx="0">
    <p:extLst>
      <p:ext uri="{19B8F6BF-5375-455C-9EA6-DF929625EA0E}">
        <p15:presenceInfo xmlns:p15="http://schemas.microsoft.com/office/powerpoint/2012/main" userId="S::bjone4@swmed.org::424360a8-ed9e-4e4d-b8bb-adf6d0b6d6d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299B38-9FF9-2E41-9F19-874C6FD6FAED}" v="4" dt="2021-02-26T22:10:10.4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6327"/>
  </p:normalViewPr>
  <p:slideViewPr>
    <p:cSldViewPr snapToGrid="0" snapToObjects="1">
      <p:cViewPr varScale="1">
        <p:scale>
          <a:sx n="123" d="100"/>
          <a:sy n="123" d="100"/>
        </p:scale>
        <p:origin x="696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6464" cy="466275"/>
          </a:xfrm>
          <a:prstGeom prst="rect">
            <a:avLst/>
          </a:prstGeom>
        </p:spPr>
        <p:txBody>
          <a:bodyPr vert="horz" lIns="93141" tIns="46570" rIns="93141" bIns="4657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9139" y="0"/>
            <a:ext cx="3036464" cy="466275"/>
          </a:xfrm>
          <a:prstGeom prst="rect">
            <a:avLst/>
          </a:prstGeom>
        </p:spPr>
        <p:txBody>
          <a:bodyPr vert="horz" lIns="93141" tIns="46570" rIns="93141" bIns="46570" rtlCol="0"/>
          <a:lstStyle>
            <a:lvl1pPr algn="r">
              <a:defRPr sz="1200"/>
            </a:lvl1pPr>
          </a:lstStyle>
          <a:p>
            <a:fld id="{1A9B3B4F-4727-431C-B403-13C42DFF8A66}" type="datetimeFigureOut">
              <a:rPr lang="en-US" smtClean="0"/>
              <a:t>3/8/21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6951"/>
            <a:ext cx="3036464" cy="466274"/>
          </a:xfrm>
          <a:prstGeom prst="rect">
            <a:avLst/>
          </a:prstGeom>
        </p:spPr>
        <p:txBody>
          <a:bodyPr vert="horz" lIns="93141" tIns="46570" rIns="93141" bIns="4657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9139" y="8826951"/>
            <a:ext cx="3036464" cy="466274"/>
          </a:xfrm>
          <a:prstGeom prst="rect">
            <a:avLst/>
          </a:prstGeom>
        </p:spPr>
        <p:txBody>
          <a:bodyPr vert="horz" lIns="93141" tIns="46570" rIns="93141" bIns="46570" rtlCol="0" anchor="b"/>
          <a:lstStyle>
            <a:lvl1pPr algn="r">
              <a:defRPr sz="1200"/>
            </a:lvl1pPr>
          </a:lstStyle>
          <a:p>
            <a:fld id="{45723B30-333F-4F83-96C7-B7FD0FFA40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2218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E333A-F63B-D84E-A5D0-E19C4598C1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A8A494-2B6C-894E-99A8-62B11C2825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991439-40D5-C24B-9F5C-16D661B1D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C0724-3778-1747-BB62-6F76C7B86707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1F199-BDFB-2849-BDDF-3C4E1F4D3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7D5512-5B9A-D94B-AB0B-646500BBD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3CEDC-6A0F-DD49-AD58-E5BD5B3F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070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3224D5-4DC6-2846-8794-FDEA03A75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A3568E-CB81-D14E-8878-308D62C630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CA7D48-98B8-AD44-A5D3-0D9264DC4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C0724-3778-1747-BB62-6F76C7B86707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7538D8-81DC-FE4F-8493-9819C5CF5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E279D3-1B5A-024B-83C5-5E8E68950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3CEDC-6A0F-DD49-AD58-E5BD5B3F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55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4469B15-C5E1-654C-839B-C5006A6184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431085-FED3-EE49-B9FE-539BBE3BC1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874A30-92B5-3A45-BBBA-050A273F8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C0724-3778-1747-BB62-6F76C7B86707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EB8A65-15D1-E444-A754-449F8B9C5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EC8A69-992E-7845-8B83-0537163EEB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3CEDC-6A0F-DD49-AD58-E5BD5B3F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36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4B964D-DFD5-F54F-82D0-0E9C9A410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8A97EF-238E-FF4B-8ACF-30DFEA03F7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AC43B9-6677-FF44-AC29-A0D3D0398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C0724-3778-1747-BB62-6F76C7B86707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5D4FE3-E536-684C-9BFB-D11BD980B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D63379-8659-B84E-808B-886A08CB2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3CEDC-6A0F-DD49-AD58-E5BD5B3F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409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859B1-F366-CE4C-9083-CBC3408C5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EA78F5-4E86-0F42-987B-A4CDA7D27C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31DBE-4B31-6A4E-AAA1-1A6263BE3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C0724-3778-1747-BB62-6F76C7B86707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DB77FF-F2F0-8E4E-B29F-98A32AD60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D7A5E9-5277-124B-AD4A-9621F4A29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3CEDC-6A0F-DD49-AD58-E5BD5B3F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725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4F1F1-91C7-E14E-8BF0-36E4AFC838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208D5A-5FAD-A047-9709-E5F37E7AA0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7099CC-A461-8A49-956B-3D7F61E8F6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7ECF66-531D-674B-80AB-E5EC889A2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C0724-3778-1747-BB62-6F76C7B86707}" type="datetimeFigureOut">
              <a:rPr lang="en-US" smtClean="0"/>
              <a:t>3/8/21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5052A3-638F-774B-9D5E-331001B79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F9841F-3E07-3640-91C2-26E96F3EF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3CEDC-6A0F-DD49-AD58-E5BD5B3F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655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F9F26-8201-3841-BE4D-23BE10089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107D57-4D21-A54F-8091-C032E0478D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37F2CA-E69E-024D-B55A-5789F9498C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68FAB3-97E3-DE4B-A912-1838AD2AE4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8EAB91-DABB-D943-BBED-F90AA07B44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083895-07FC-E248-AB6E-B6B25A818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C0724-3778-1747-BB62-6F76C7B86707}" type="datetimeFigureOut">
              <a:rPr lang="en-US" smtClean="0"/>
              <a:t>3/8/21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5BC68B-D188-B540-9C3C-1EC0977B4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6AB8BB-6C47-D744-90C9-C1245A3F63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3CEDC-6A0F-DD49-AD58-E5BD5B3F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67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DCD391-69BD-C44E-A933-4726FA80CE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4C843C-F466-4D49-9D38-C04045EF3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C0724-3778-1747-BB62-6F76C7B86707}" type="datetimeFigureOut">
              <a:rPr lang="en-US" smtClean="0"/>
              <a:t>3/8/21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42217E-7C7C-234D-9E19-F044D45B4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FA9E92-5BFC-CC42-B2F0-592268BA0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3CEDC-6A0F-DD49-AD58-E5BD5B3F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197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9684DB2-673D-DD48-B4FA-47C316FB0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C0724-3778-1747-BB62-6F76C7B86707}" type="datetimeFigureOut">
              <a:rPr lang="en-US" smtClean="0"/>
              <a:t>3/8/21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DB3D91-A957-0444-84B8-7450FD91D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971E59-13EB-1949-BDBC-9AE840B46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3CEDC-6A0F-DD49-AD58-E5BD5B3F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34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B092A4-1B45-0349-9E8F-0764BFB73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47F2B-3E10-FC41-AD91-33ED39088B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47DC246-9BDC-FF4D-888A-BC0BD796EB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2CF3C6-E964-E14A-BCE8-A2B5C4069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C0724-3778-1747-BB62-6F76C7B86707}" type="datetimeFigureOut">
              <a:rPr lang="en-US" smtClean="0"/>
              <a:t>3/8/21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4025E28-3928-4048-972C-276483EE5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C6A163-58E3-7C4B-9F07-80883788D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3CEDC-6A0F-DD49-AD58-E5BD5B3F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631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3ECB3-E1C4-A94E-84E8-1C83633B9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D18EFF2-4CBC-0E41-9DAD-0D460BF942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1E6988-6204-8D49-B7A2-0F01B0F7A6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403677-041E-8D4B-9E8F-6CA77B3A6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BC0724-3778-1747-BB62-6F76C7B86707}" type="datetimeFigureOut">
              <a:rPr lang="en-US" smtClean="0"/>
              <a:t>3/8/21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C4B366-4CAA-994F-A0F4-EBFD8B9B18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9F25C5-D836-604A-B9BB-3EE4FBD8E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3CEDC-6A0F-DD49-AD58-E5BD5B3F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803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D1C70C-BE0C-FC42-BD4B-D9EFB6146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C9EF93-214D-3941-9952-FD56024391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4B4B06-02B1-134A-95FA-B46549127C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BC0724-3778-1747-BB62-6F76C7B86707}" type="datetimeFigureOut">
              <a:rPr lang="en-US" smtClean="0"/>
              <a:t>3/8/21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F49DF9-2879-E847-92BE-EA69831565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C31E89-F812-F14A-81FA-F610B8E75A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3CEDC-6A0F-DD49-AD58-E5BD5B3F1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532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xalzresearch.org/research/investigator-grant-awards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56503" y="1297459"/>
            <a:ext cx="8606715" cy="34470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TARCC Scientific Update</a:t>
            </a:r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Munro Cullum, PhD, ABPP</a:t>
            </a:r>
          </a:p>
          <a:p>
            <a:r>
              <a:rPr lang="en-US" sz="2400" dirty="0"/>
              <a:t>Professor of Psychiatry, Neurology, and Neurological Surgery</a:t>
            </a:r>
          </a:p>
          <a:p>
            <a:r>
              <a:rPr lang="en-US" sz="2400" dirty="0"/>
              <a:t>Vice Chair and Chief, Division of Psychology</a:t>
            </a:r>
          </a:p>
          <a:p>
            <a:r>
              <a:rPr lang="en-US" sz="2400" dirty="0"/>
              <a:t>Scientific Director, Texas Alzheimer’s Research and Care Consortium</a:t>
            </a:r>
          </a:p>
          <a:p>
            <a:r>
              <a:rPr lang="en-US" sz="2400" dirty="0"/>
              <a:t>UT Southwestern Medical Center</a:t>
            </a:r>
          </a:p>
          <a:p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EDD8321-C4A9-6D4D-B292-DD67AFCC984C}"/>
              </a:ext>
            </a:extLst>
          </p:cNvPr>
          <p:cNvGrpSpPr/>
          <p:nvPr/>
        </p:nvGrpSpPr>
        <p:grpSpPr>
          <a:xfrm>
            <a:off x="952681" y="5852345"/>
            <a:ext cx="10286637" cy="830997"/>
            <a:chOff x="1846533" y="5969441"/>
            <a:chExt cx="10286637" cy="830997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5CC2723B-9E09-1947-B5C2-6CA462D56A06}"/>
                </a:ext>
              </a:extLst>
            </p:cNvPr>
            <p:cNvSpPr txBox="1"/>
            <p:nvPr/>
          </p:nvSpPr>
          <p:spPr>
            <a:xfrm>
              <a:off x="3585679" y="5969441"/>
              <a:ext cx="854749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TARCC MEMBER INSTITUTIONS</a:t>
              </a:r>
              <a:endParaRPr lang="en-US" sz="1200" dirty="0"/>
            </a:p>
            <a:p>
              <a:pPr algn="ctr"/>
              <a:r>
                <a:rPr lang="en-US" sz="1200" dirty="0"/>
                <a:t>Baylor College of Medicine | Texas A&amp;M University Health Science Center | Texas Tech University Health Sciences Center</a:t>
              </a:r>
            </a:p>
            <a:p>
              <a:pPr algn="ctr"/>
              <a:r>
                <a:rPr lang="en-US" sz="1200" dirty="0"/>
                <a:t>University of North Texas Health Science Center | UT Health San Antonio | UT-Austin Dell Medical School </a:t>
              </a:r>
            </a:p>
            <a:p>
              <a:pPr algn="ctr"/>
              <a:r>
                <a:rPr lang="en-US" sz="1200" dirty="0"/>
                <a:t>UT Southwestern Medical Center | UT Health Houston | UT Medical Branch at Galveston| UT Health Rio Grande Valley</a:t>
              </a:r>
              <a:endParaRPr lang="en-US" dirty="0"/>
            </a:p>
          </p:txBody>
        </p:sp>
        <p:pic>
          <p:nvPicPr>
            <p:cNvPr id="12" name="Picture 11" descr="Text, logo, company name&#10;&#10;Description automatically generated">
              <a:extLst>
                <a:ext uri="{FF2B5EF4-FFF2-40B4-BE49-F238E27FC236}">
                  <a16:creationId xmlns:a16="http://schemas.microsoft.com/office/drawing/2014/main" id="{E8102017-5334-C148-96FF-918BE6D70E8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46533" y="5969442"/>
              <a:ext cx="1722649" cy="8309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743960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765886-C39C-A54A-87D9-F2E799C934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SAVE THE DATE!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C4C006-D052-1F40-AC83-1EF179E4E9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TARCC 2022 Symposium – Thursday January 27, 2022 – in Austin</a:t>
            </a:r>
          </a:p>
          <a:p>
            <a:endParaRPr lang="en-US" dirty="0"/>
          </a:p>
          <a:p>
            <a:r>
              <a:rPr lang="en-US" dirty="0"/>
              <a:t>Currently plan to have in-person and virtual options</a:t>
            </a:r>
          </a:p>
        </p:txBody>
      </p:sp>
    </p:spTree>
    <p:extLst>
      <p:ext uri="{BB962C8B-B14F-4D97-AF65-F5344CB8AC3E}">
        <p14:creationId xmlns:p14="http://schemas.microsoft.com/office/powerpoint/2010/main" val="3830601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5232" y="2095496"/>
            <a:ext cx="1077091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r>
              <a:rPr lang="en-US" sz="2400" dirty="0"/>
              <a:t>TARCC is growing in national and international visibility and making scientific progress in the fight against dementia, a proud reflection upon Texas research</a:t>
            </a:r>
          </a:p>
          <a:p>
            <a:endParaRPr lang="en-US" sz="2400" dirty="0"/>
          </a:p>
          <a:p>
            <a:r>
              <a:rPr lang="en-US" sz="2400" dirty="0"/>
              <a:t>TARCC is establishing itself in the field through its scientific contributions, unique statewide collaborative approach, and cutting-edge grants program</a:t>
            </a:r>
          </a:p>
          <a:p>
            <a:endParaRPr lang="en-US" sz="2400" dirty="0"/>
          </a:p>
          <a:p>
            <a:r>
              <a:rPr lang="en-US" sz="2400" dirty="0"/>
              <a:t>Need to continue build on TARCC’s momentum and keep supporting and encouraging the best aging and dementia science in Texas!</a:t>
            </a:r>
          </a:p>
          <a:p>
            <a:endParaRPr lang="en-US" dirty="0"/>
          </a:p>
          <a:p>
            <a:r>
              <a:rPr lang="en-US" dirty="0"/>
              <a:t> 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6131298-EAE3-494A-9F9C-F805E3BCB6F5}"/>
              </a:ext>
            </a:extLst>
          </p:cNvPr>
          <p:cNvSpPr txBox="1"/>
          <p:nvPr/>
        </p:nvSpPr>
        <p:spPr>
          <a:xfrm>
            <a:off x="1822254" y="5754841"/>
            <a:ext cx="854749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TARCC MEMBER INSTITUTIONS</a:t>
            </a:r>
            <a:endParaRPr lang="en-US" sz="1200" dirty="0"/>
          </a:p>
          <a:p>
            <a:pPr algn="ctr"/>
            <a:r>
              <a:rPr lang="en-US" sz="1200" dirty="0"/>
              <a:t>Baylor College of Medicine | Texas A&amp;M University Health Science Center | Texas Tech University Health Sciences Center</a:t>
            </a:r>
          </a:p>
          <a:p>
            <a:pPr algn="ctr"/>
            <a:r>
              <a:rPr lang="en-US" sz="1200" dirty="0"/>
              <a:t>University of North Texas Health Science Center | UT Health San Antonio | UT-Austin Dell Medical School </a:t>
            </a:r>
          </a:p>
          <a:p>
            <a:pPr algn="ctr"/>
            <a:r>
              <a:rPr lang="en-US" sz="1200" dirty="0"/>
              <a:t>UT Southwestern Medical Center | UT Health Houston | UT Medical Branch at Galveston| UT Health Rio Grande Valley</a:t>
            </a:r>
            <a:endParaRPr lang="en-US" dirty="0"/>
          </a:p>
        </p:txBody>
      </p:sp>
      <p:pic>
        <p:nvPicPr>
          <p:cNvPr id="6" name="Picture 5" descr="Text, logo, company name&#10;&#10;Description automatically generated">
            <a:extLst>
              <a:ext uri="{FF2B5EF4-FFF2-40B4-BE49-F238E27FC236}">
                <a16:creationId xmlns:a16="http://schemas.microsoft.com/office/drawing/2014/main" id="{044D48AC-BF87-F04B-969B-17AE9E33DB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2051" y="270359"/>
            <a:ext cx="4767898" cy="2300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876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09941" y="300997"/>
            <a:ext cx="10974517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r>
              <a:rPr lang="en-US" sz="2800" b="1" dirty="0"/>
              <a:t>TARCC Steering Committee</a:t>
            </a:r>
          </a:p>
          <a:p>
            <a:endParaRPr lang="en-US" sz="2400" dirty="0"/>
          </a:p>
          <a:p>
            <a:r>
              <a:rPr lang="en-US" sz="2400" dirty="0"/>
              <a:t>David Paydarfar, MD                       	UT Austin Dell Medical School</a:t>
            </a:r>
          </a:p>
          <a:p>
            <a:r>
              <a:rPr lang="en-US" sz="2400" dirty="0"/>
              <a:t>Donald R. Royall, MD                      	UT Health San Antonio</a:t>
            </a:r>
          </a:p>
          <a:p>
            <a:r>
              <a:rPr lang="en-US" sz="2400" dirty="0" err="1"/>
              <a:t>Parunyou</a:t>
            </a:r>
            <a:r>
              <a:rPr lang="en-US" sz="2400" dirty="0"/>
              <a:t> </a:t>
            </a:r>
            <a:r>
              <a:rPr lang="en-US" sz="2400" dirty="0" err="1"/>
              <a:t>Julayanont</a:t>
            </a:r>
            <a:r>
              <a:rPr lang="en-US" sz="2400" dirty="0"/>
              <a:t>, MD		Texas Tech Health Science Center</a:t>
            </a:r>
          </a:p>
          <a:p>
            <a:r>
              <a:rPr lang="en-US" sz="2400" dirty="0"/>
              <a:t>Kelly Dineley, PhD                            	UTMB Health</a:t>
            </a:r>
          </a:p>
          <a:p>
            <a:r>
              <a:rPr lang="en-US" sz="2400" dirty="0"/>
              <a:t>Marcia G. Ory, PhD, MPH        		Texas A&amp;M Health Science Center</a:t>
            </a:r>
          </a:p>
          <a:p>
            <a:r>
              <a:rPr lang="en-US" sz="2400" dirty="0"/>
              <a:t>Valory Pavlik, PhD                            	Baylor College of Medicine</a:t>
            </a:r>
          </a:p>
          <a:p>
            <a:r>
              <a:rPr lang="en-US" sz="2400" dirty="0"/>
              <a:t>Bob Barber, PhD                               	UNT Health Science Center</a:t>
            </a:r>
          </a:p>
          <a:p>
            <a:r>
              <a:rPr lang="en-US" sz="2400" dirty="0"/>
              <a:t>Rodrigo Morales, PhD                     	UT Health Houston</a:t>
            </a:r>
          </a:p>
          <a:p>
            <a:r>
              <a:rPr lang="en-US" sz="2400" dirty="0"/>
              <a:t>Michael Dobbs, MD			UT Health Rio Grande Valley</a:t>
            </a:r>
          </a:p>
          <a:p>
            <a:r>
              <a:rPr lang="en-US" sz="2400" dirty="0"/>
              <a:t>Munro Cullum, PhD                         	UT Southwestern Medical Center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3D9E41A0-89A0-534F-88A1-C4E542B0C473}"/>
              </a:ext>
            </a:extLst>
          </p:cNvPr>
          <p:cNvGrpSpPr/>
          <p:nvPr/>
        </p:nvGrpSpPr>
        <p:grpSpPr>
          <a:xfrm>
            <a:off x="952681" y="5852345"/>
            <a:ext cx="10286637" cy="830997"/>
            <a:chOff x="1846533" y="5969441"/>
            <a:chExt cx="10286637" cy="830997"/>
          </a:xfrm>
        </p:grpSpPr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D33C9F58-296E-5A42-9815-5F384B2F5700}"/>
                </a:ext>
              </a:extLst>
            </p:cNvPr>
            <p:cNvSpPr txBox="1"/>
            <p:nvPr/>
          </p:nvSpPr>
          <p:spPr>
            <a:xfrm>
              <a:off x="3585679" y="5969441"/>
              <a:ext cx="854749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TARCC MEMBER INSTITUTIONS</a:t>
              </a:r>
              <a:endParaRPr lang="en-US" sz="1200" dirty="0"/>
            </a:p>
            <a:p>
              <a:pPr algn="ctr"/>
              <a:r>
                <a:rPr lang="en-US" sz="1200" dirty="0"/>
                <a:t>Baylor College of Medicine | Texas A&amp;M University Health Science Center | Texas Tech University Health Sciences Center</a:t>
              </a:r>
            </a:p>
            <a:p>
              <a:pPr algn="ctr"/>
              <a:r>
                <a:rPr lang="en-US" sz="1200" dirty="0"/>
                <a:t>University of North Texas Health Science Center | UT Health San Antonio | UT-Austin Dell Medical School </a:t>
              </a:r>
            </a:p>
            <a:p>
              <a:pPr algn="ctr"/>
              <a:r>
                <a:rPr lang="en-US" sz="1200" dirty="0"/>
                <a:t>UT Southwestern Medical Center | UT Health Houston | UT Medical Branch at Galveston| UT Health Rio Grande Valley</a:t>
              </a:r>
              <a:endParaRPr lang="en-US" dirty="0"/>
            </a:p>
          </p:txBody>
        </p:sp>
        <p:pic>
          <p:nvPicPr>
            <p:cNvPr id="11" name="Picture 10" descr="Text, logo, company name&#10;&#10;Description automatically generated">
              <a:extLst>
                <a:ext uri="{FF2B5EF4-FFF2-40B4-BE49-F238E27FC236}">
                  <a16:creationId xmlns:a16="http://schemas.microsoft.com/office/drawing/2014/main" id="{9727A1BE-7836-254B-941F-E00ADF21444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46533" y="5969442"/>
              <a:ext cx="1722649" cy="8309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56672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0036" y="629770"/>
            <a:ext cx="11031927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TARCC Steering Committee</a:t>
            </a:r>
            <a:endParaRPr lang="en-US" sz="2400" dirty="0"/>
          </a:p>
          <a:p>
            <a:endParaRPr lang="en-US" sz="2000" dirty="0"/>
          </a:p>
          <a:p>
            <a:r>
              <a:rPr lang="en-US" sz="2000" dirty="0"/>
              <a:t>Each SC member provides expertise, input and guidance on the following key issues through quarterly conference calls and annual scientific meetings:</a:t>
            </a:r>
          </a:p>
          <a:p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Enhancing awareness of TARCC resources and activities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Fostering collaborative TARCC data-use projects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Monitoring and encouraging progress of each site's TARCC grants and providing semi-annual summary reports to the TARCC Steering Committee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Identifying and recruiting external reviewers for TARCC grant applications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Reviewing TARCC sample and data requests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Reviewing abstracts and proposals for TARCC scientific meetings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Interacting with institutional personnel to promote TARCC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Preparing presentations to the External Advisory Committee during biannual review sessions</a:t>
            </a:r>
            <a:endParaRPr lang="en-US" sz="2800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CFB45A0-3152-934B-918D-ADC073DC9DFF}"/>
              </a:ext>
            </a:extLst>
          </p:cNvPr>
          <p:cNvGrpSpPr/>
          <p:nvPr/>
        </p:nvGrpSpPr>
        <p:grpSpPr>
          <a:xfrm>
            <a:off x="952681" y="5852345"/>
            <a:ext cx="10286637" cy="830997"/>
            <a:chOff x="1846533" y="5969441"/>
            <a:chExt cx="10286637" cy="830997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D18CA22E-61F3-C544-87C3-96F38783B047}"/>
                </a:ext>
              </a:extLst>
            </p:cNvPr>
            <p:cNvSpPr txBox="1"/>
            <p:nvPr/>
          </p:nvSpPr>
          <p:spPr>
            <a:xfrm>
              <a:off x="3585679" y="5969441"/>
              <a:ext cx="854749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TARCC MEMBER INSTITUTIONS</a:t>
              </a:r>
              <a:endParaRPr lang="en-US" sz="1200" dirty="0"/>
            </a:p>
            <a:p>
              <a:pPr algn="ctr"/>
              <a:r>
                <a:rPr lang="en-US" sz="1200" dirty="0"/>
                <a:t>Baylor College of Medicine | Texas A&amp;M University Health Science Center | Texas Tech University Health Sciences Center</a:t>
              </a:r>
            </a:p>
            <a:p>
              <a:pPr algn="ctr"/>
              <a:r>
                <a:rPr lang="en-US" sz="1200" dirty="0"/>
                <a:t>University of North Texas Health Science Center | UT Health San Antonio | UT-Austin Dell Medical School </a:t>
              </a:r>
            </a:p>
            <a:p>
              <a:pPr algn="ctr"/>
              <a:r>
                <a:rPr lang="en-US" sz="1200" dirty="0"/>
                <a:t>UT Southwestern Medical Center | UT Health Houston | UT Medical Branch at Galveston| UT Health Rio Grande Valley</a:t>
              </a:r>
              <a:endParaRPr lang="en-US" dirty="0"/>
            </a:p>
          </p:txBody>
        </p:sp>
        <p:pic>
          <p:nvPicPr>
            <p:cNvPr id="12" name="Picture 11" descr="Text, logo, company name&#10;&#10;Description automatically generated">
              <a:extLst>
                <a:ext uri="{FF2B5EF4-FFF2-40B4-BE49-F238E27FC236}">
                  <a16:creationId xmlns:a16="http://schemas.microsoft.com/office/drawing/2014/main" id="{739F2211-64CC-6D4F-B204-B89F394A487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46533" y="5969442"/>
              <a:ext cx="1722649" cy="8309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116322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7749" y="229078"/>
            <a:ext cx="1147002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r>
              <a:rPr lang="en-US" sz="2800" b="1" dirty="0"/>
              <a:t>TARCC Investigator Grants Program</a:t>
            </a:r>
          </a:p>
          <a:p>
            <a:endParaRPr lang="en-US" sz="2400" dirty="0"/>
          </a:p>
          <a:p>
            <a:r>
              <a:rPr lang="en-US" sz="2400" dirty="0"/>
              <a:t>In 2018, with a mature database and upon recommendations from the EAC, TARCC moved from a cohort surveillance model to a grants-based program in order to support the best science in the state and enhance TARCC data utilization and productivity</a:t>
            </a:r>
          </a:p>
          <a:p>
            <a:endParaRPr lang="en-US" sz="2400" dirty="0"/>
          </a:p>
          <a:p>
            <a:r>
              <a:rPr lang="en-US" sz="2400" dirty="0"/>
              <a:t>For the 2020 grant awards, a request for proposals (RFP) was issued with applications due March 20, 2020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 total of 69 applications was received, representing all TARCC participating institutions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Two external (out of state) expert reviewers provided reviews using NIH-style criteria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Scientific reviews &amp; applications reviewed by the External Advisory Committee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en-US" sz="2400" dirty="0"/>
              <a:t>16 grants were approved for funding in 2020 for a total of $8,448,829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6CB599F-927B-6145-BE9D-814EC8017FFD}"/>
              </a:ext>
            </a:extLst>
          </p:cNvPr>
          <p:cNvGrpSpPr/>
          <p:nvPr/>
        </p:nvGrpSpPr>
        <p:grpSpPr>
          <a:xfrm>
            <a:off x="952681" y="5852345"/>
            <a:ext cx="10286637" cy="830997"/>
            <a:chOff x="1846533" y="5969441"/>
            <a:chExt cx="10286637" cy="830997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A44DECE-77B0-474F-9792-1056F249349A}"/>
                </a:ext>
              </a:extLst>
            </p:cNvPr>
            <p:cNvSpPr txBox="1"/>
            <p:nvPr/>
          </p:nvSpPr>
          <p:spPr>
            <a:xfrm>
              <a:off x="3585679" y="5969441"/>
              <a:ext cx="854749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TARCC MEMBER INSTITUTIONS</a:t>
              </a:r>
              <a:endParaRPr lang="en-US" sz="1200" dirty="0"/>
            </a:p>
            <a:p>
              <a:pPr algn="ctr"/>
              <a:r>
                <a:rPr lang="en-US" sz="1200" dirty="0"/>
                <a:t>Baylor College of Medicine | Texas A&amp;M University Health Science Center | Texas Tech University Health Sciences Center</a:t>
              </a:r>
            </a:p>
            <a:p>
              <a:pPr algn="ctr"/>
              <a:r>
                <a:rPr lang="en-US" sz="1200" dirty="0"/>
                <a:t>University of North Texas Health Science Center | UT Health San Antonio | UT-Austin Dell Medical School </a:t>
              </a:r>
            </a:p>
            <a:p>
              <a:pPr algn="ctr"/>
              <a:r>
                <a:rPr lang="en-US" sz="1200" dirty="0"/>
                <a:t>UT Southwestern Medical Center | UT Health Houston | UT Medical Branch at Galveston| UT Health Rio Grande Valley</a:t>
              </a:r>
              <a:endParaRPr lang="en-US" dirty="0"/>
            </a:p>
          </p:txBody>
        </p:sp>
        <p:pic>
          <p:nvPicPr>
            <p:cNvPr id="12" name="Picture 11" descr="Text, logo, company name&#10;&#10;Description automatically generated">
              <a:extLst>
                <a:ext uri="{FF2B5EF4-FFF2-40B4-BE49-F238E27FC236}">
                  <a16:creationId xmlns:a16="http://schemas.microsoft.com/office/drawing/2014/main" id="{E08D15FA-2977-1F44-8B75-D1465B1C5BF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46533" y="5969442"/>
              <a:ext cx="1722649" cy="8309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56411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0AD40C02-09DB-AF4A-95BC-638E86AFCDA0}"/>
              </a:ext>
            </a:extLst>
          </p:cNvPr>
          <p:cNvGrpSpPr/>
          <p:nvPr/>
        </p:nvGrpSpPr>
        <p:grpSpPr>
          <a:xfrm>
            <a:off x="952681" y="5852345"/>
            <a:ext cx="10286637" cy="830997"/>
            <a:chOff x="1846533" y="5969441"/>
            <a:chExt cx="10286637" cy="830997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DE278CC-C76E-134D-909E-C7E73C01C5E8}"/>
                </a:ext>
              </a:extLst>
            </p:cNvPr>
            <p:cNvSpPr txBox="1"/>
            <p:nvPr/>
          </p:nvSpPr>
          <p:spPr>
            <a:xfrm>
              <a:off x="3585679" y="5969441"/>
              <a:ext cx="854749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TARCC MEMBER INSTITUTIONS</a:t>
              </a:r>
              <a:endParaRPr lang="en-US" sz="1200" dirty="0"/>
            </a:p>
            <a:p>
              <a:pPr algn="ctr"/>
              <a:r>
                <a:rPr lang="en-US" sz="1200" dirty="0"/>
                <a:t>Baylor College of Medicine | Texas A&amp;M University Health Science Center | Texas Tech University Health Sciences Center</a:t>
              </a:r>
            </a:p>
            <a:p>
              <a:pPr algn="ctr"/>
              <a:r>
                <a:rPr lang="en-US" sz="1200" dirty="0"/>
                <a:t>University of North Texas Health Science Center | UT Health San Antonio | UT-Austin Dell Medical School </a:t>
              </a:r>
            </a:p>
            <a:p>
              <a:pPr algn="ctr"/>
              <a:r>
                <a:rPr lang="en-US" sz="1200" dirty="0"/>
                <a:t>UT Southwestern Medical Center | UT Health Houston | UT Medical Branch at Galveston| UT Health Rio Grande Valley</a:t>
              </a:r>
              <a:endParaRPr lang="en-US" dirty="0"/>
            </a:p>
          </p:txBody>
        </p:sp>
        <p:pic>
          <p:nvPicPr>
            <p:cNvPr id="12" name="Picture 11" descr="Text, logo, company name&#10;&#10;Description automatically generated">
              <a:extLst>
                <a:ext uri="{FF2B5EF4-FFF2-40B4-BE49-F238E27FC236}">
                  <a16:creationId xmlns:a16="http://schemas.microsoft.com/office/drawing/2014/main" id="{13D84616-2166-424C-BDCF-D74F15F50DD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46533" y="5969442"/>
              <a:ext cx="1722649" cy="830996"/>
            </a:xfrm>
            <a:prstGeom prst="rect">
              <a:avLst/>
            </a:prstGeom>
          </p:spPr>
        </p:pic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D480562C-AFCC-A14F-ADC2-8608C98648B6}"/>
              </a:ext>
            </a:extLst>
          </p:cNvPr>
          <p:cNvSpPr txBox="1"/>
          <p:nvPr/>
        </p:nvSpPr>
        <p:spPr>
          <a:xfrm>
            <a:off x="1538434" y="551789"/>
            <a:ext cx="82131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Active Grant Projects are Listed on the TARCC Website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0773BA-299E-AF40-B3B6-5268C3AF20D7}"/>
              </a:ext>
            </a:extLst>
          </p:cNvPr>
          <p:cNvSpPr txBox="1"/>
          <p:nvPr/>
        </p:nvSpPr>
        <p:spPr>
          <a:xfrm>
            <a:off x="2082153" y="1246016"/>
            <a:ext cx="802769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hlinkClick r:id="rId3"/>
              </a:rPr>
              <a:t>http://www.txalzresearch.org/research/investigator-grant-awards/</a:t>
            </a:r>
            <a:endParaRPr lang="en-US" sz="2400" dirty="0"/>
          </a:p>
          <a:p>
            <a:endParaRPr lang="en-US" sz="2400" i="1" dirty="0"/>
          </a:p>
          <a:p>
            <a:r>
              <a:rPr lang="en-US" sz="2400" dirty="0"/>
              <a:t>Postdoctoral Fellowship Grants</a:t>
            </a:r>
          </a:p>
          <a:p>
            <a:r>
              <a:rPr lang="en-US" sz="2400" dirty="0"/>
              <a:t>Junior Investigator Research Grants</a:t>
            </a:r>
          </a:p>
          <a:p>
            <a:r>
              <a:rPr lang="en-US" sz="2400" dirty="0"/>
              <a:t>Investigator Initiated Research Grants (includes single site and collaborative awards)</a:t>
            </a:r>
          </a:p>
          <a:p>
            <a:endParaRPr lang="en-US" sz="2400" dirty="0"/>
          </a:p>
          <a:p>
            <a:r>
              <a:rPr lang="en-US" sz="2400" dirty="0"/>
              <a:t>All TARCC sites received funding!</a:t>
            </a:r>
          </a:p>
        </p:txBody>
      </p:sp>
    </p:spTree>
    <p:extLst>
      <p:ext uri="{BB962C8B-B14F-4D97-AF65-F5344CB8AC3E}">
        <p14:creationId xmlns:p14="http://schemas.microsoft.com/office/powerpoint/2010/main" val="2996313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0AD40C02-09DB-AF4A-95BC-638E86AFCDA0}"/>
              </a:ext>
            </a:extLst>
          </p:cNvPr>
          <p:cNvGrpSpPr/>
          <p:nvPr/>
        </p:nvGrpSpPr>
        <p:grpSpPr>
          <a:xfrm>
            <a:off x="952681" y="5852345"/>
            <a:ext cx="10286637" cy="830997"/>
            <a:chOff x="1846533" y="5969441"/>
            <a:chExt cx="10286637" cy="830997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BDE278CC-C76E-134D-909E-C7E73C01C5E8}"/>
                </a:ext>
              </a:extLst>
            </p:cNvPr>
            <p:cNvSpPr txBox="1"/>
            <p:nvPr/>
          </p:nvSpPr>
          <p:spPr>
            <a:xfrm>
              <a:off x="3585679" y="5969441"/>
              <a:ext cx="854749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TARCC MEMBER INSTITUTIONS</a:t>
              </a:r>
              <a:endParaRPr lang="en-US" sz="1200" dirty="0"/>
            </a:p>
            <a:p>
              <a:pPr algn="ctr"/>
              <a:r>
                <a:rPr lang="en-US" sz="1200" dirty="0"/>
                <a:t>Baylor College of Medicine | Texas A&amp;M University Health Science Center | Texas Tech University Health Sciences Center</a:t>
              </a:r>
            </a:p>
            <a:p>
              <a:pPr algn="ctr"/>
              <a:r>
                <a:rPr lang="en-US" sz="1200" dirty="0"/>
                <a:t>University of North Texas Health Science Center | UT Health San Antonio | UT-Austin Dell Medical School </a:t>
              </a:r>
            </a:p>
            <a:p>
              <a:pPr algn="ctr"/>
              <a:r>
                <a:rPr lang="en-US" sz="1200" dirty="0"/>
                <a:t>UT Southwestern Medical Center | UT Health Houston | UT Medical Branch at Galveston| UT Health Rio Grande Valley</a:t>
              </a:r>
              <a:endParaRPr lang="en-US" dirty="0"/>
            </a:p>
          </p:txBody>
        </p:sp>
        <p:pic>
          <p:nvPicPr>
            <p:cNvPr id="12" name="Picture 11" descr="Text, logo, company name&#10;&#10;Description automatically generated">
              <a:extLst>
                <a:ext uri="{FF2B5EF4-FFF2-40B4-BE49-F238E27FC236}">
                  <a16:creationId xmlns:a16="http://schemas.microsoft.com/office/drawing/2014/main" id="{13D84616-2166-424C-BDCF-D74F15F50DD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46533" y="5969442"/>
              <a:ext cx="1722649" cy="830996"/>
            </a:xfrm>
            <a:prstGeom prst="rect">
              <a:avLst/>
            </a:prstGeom>
          </p:spPr>
        </p:pic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DBF86498-02E0-DF47-802F-B8C9F9D15823}"/>
              </a:ext>
            </a:extLst>
          </p:cNvPr>
          <p:cNvSpPr txBox="1"/>
          <p:nvPr/>
        </p:nvSpPr>
        <p:spPr>
          <a:xfrm>
            <a:off x="606175" y="1315092"/>
            <a:ext cx="1063314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Full TARCC dataset from the archived Texas Harris Alzheimer’s research study available on the </a:t>
            </a:r>
            <a:r>
              <a:rPr lang="en-US" sz="2000" i="1" dirty="0"/>
              <a:t>Global Alzheimer’s Association Interactive Network (GAAIN), a worldwide data sharing platform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2019 – 2020: 2,414 TARCC samples sent to investigators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17 data requests in 2020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815 Plasma; 569 Serum; 1,030 DNA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31 TARCC-related publications in 2020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Since inception, TARCC has helped garner $100,613,930 in federal, foundation, and private grants, almost doubling the state’s investment of $52,471,321 over this same period</a:t>
            </a:r>
          </a:p>
          <a:p>
            <a:endParaRPr lang="en-US" sz="2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6730BD6-A747-D44E-B0A3-6B782FE1F1EB}"/>
              </a:ext>
            </a:extLst>
          </p:cNvPr>
          <p:cNvSpPr txBox="1"/>
          <p:nvPr/>
        </p:nvSpPr>
        <p:spPr>
          <a:xfrm>
            <a:off x="606175" y="647272"/>
            <a:ext cx="19933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Productivity</a:t>
            </a:r>
          </a:p>
        </p:txBody>
      </p:sp>
    </p:spTree>
    <p:extLst>
      <p:ext uri="{BB962C8B-B14F-4D97-AF65-F5344CB8AC3E}">
        <p14:creationId xmlns:p14="http://schemas.microsoft.com/office/powerpoint/2010/main" val="2540739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80036" y="301336"/>
            <a:ext cx="11031927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r>
              <a:rPr lang="en-US" sz="3200" b="1" dirty="0"/>
              <a:t>TARCC 2020 Virtual Conference</a:t>
            </a:r>
          </a:p>
          <a:p>
            <a:endParaRPr lang="en-US" sz="2400" dirty="0"/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Focused on TARCC investigators, collaborators, and trainees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Allowed for TARCC grant recipients and their labs to share research via talks &amp; posters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Reviewed latest findings on aging and dementia from TARCC sites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150 attended from educational and medical institutions across Texas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Attendees from other states and countries, as well as industry &amp; non-profits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Encouraged introduction and collaborations within and across TARCC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Keynote by Kristine </a:t>
            </a:r>
            <a:r>
              <a:rPr lang="en-US" sz="2400" dirty="0" err="1"/>
              <a:t>Yaffe</a:t>
            </a:r>
            <a:r>
              <a:rPr lang="en-US" sz="2400" dirty="0"/>
              <a:t>, MD (TARCC External Advisory Committee Member)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3C6070CE-2DAD-6F47-A476-E988A6A20F21}"/>
              </a:ext>
            </a:extLst>
          </p:cNvPr>
          <p:cNvGrpSpPr/>
          <p:nvPr/>
        </p:nvGrpSpPr>
        <p:grpSpPr>
          <a:xfrm>
            <a:off x="952681" y="5852345"/>
            <a:ext cx="10286637" cy="830997"/>
            <a:chOff x="1846533" y="5969441"/>
            <a:chExt cx="10286637" cy="830997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14F2A321-674B-A04F-A6C2-D82D2983A075}"/>
                </a:ext>
              </a:extLst>
            </p:cNvPr>
            <p:cNvSpPr txBox="1"/>
            <p:nvPr/>
          </p:nvSpPr>
          <p:spPr>
            <a:xfrm>
              <a:off x="3585679" y="5969441"/>
              <a:ext cx="854749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b="1" dirty="0"/>
                <a:t>TARCC MEMBER INSTITUTIONS</a:t>
              </a:r>
              <a:endParaRPr lang="en-US" sz="1200" dirty="0"/>
            </a:p>
            <a:p>
              <a:pPr algn="ctr"/>
              <a:r>
                <a:rPr lang="en-US" sz="1200" dirty="0"/>
                <a:t>Baylor College of Medicine | Texas A&amp;M University Health Science Center | Texas Tech University Health Sciences Center</a:t>
              </a:r>
            </a:p>
            <a:p>
              <a:pPr algn="ctr"/>
              <a:r>
                <a:rPr lang="en-US" sz="1200" dirty="0"/>
                <a:t>University of North Texas Health Science Center | UT Health San Antonio | UT-Austin Dell Medical School </a:t>
              </a:r>
            </a:p>
            <a:p>
              <a:pPr algn="ctr"/>
              <a:r>
                <a:rPr lang="en-US" sz="1200" dirty="0"/>
                <a:t>UT Southwestern Medical Center | UT Health Houston | UT Medical Branch at Galveston| UT Health Rio Grande Valley</a:t>
              </a:r>
              <a:endParaRPr lang="en-US" dirty="0"/>
            </a:p>
          </p:txBody>
        </p:sp>
        <p:pic>
          <p:nvPicPr>
            <p:cNvPr id="12" name="Picture 11" descr="Text, logo, company name&#10;&#10;Description automatically generated">
              <a:extLst>
                <a:ext uri="{FF2B5EF4-FFF2-40B4-BE49-F238E27FC236}">
                  <a16:creationId xmlns:a16="http://schemas.microsoft.com/office/drawing/2014/main" id="{3A85A41F-0450-434B-B68D-68BDFF6A640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46533" y="5969442"/>
              <a:ext cx="1722649" cy="8309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38721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AFC30F79-F0D5-5240-95FC-363A62D23DAE}"/>
              </a:ext>
            </a:extLst>
          </p:cNvPr>
          <p:cNvSpPr txBox="1"/>
          <p:nvPr/>
        </p:nvSpPr>
        <p:spPr>
          <a:xfrm>
            <a:off x="580036" y="951470"/>
            <a:ext cx="11031927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r>
              <a:rPr lang="en-US" sz="3200" b="1" dirty="0"/>
              <a:t>TARCC Virtual Conference, Continued</a:t>
            </a:r>
          </a:p>
          <a:p>
            <a:endParaRPr lang="en-US" sz="2400" dirty="0"/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Panel presentations for all of the collaborative projects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Scientific discussions on major scientific themes: Development of new models and analysis methods, Genetics, Human neuropathy, Molecular and cellular biology, Biomarkers (neuroimaging and non-neuroimaging), New treatment development, Clinical manifestations, Dementia care, Psychosocial factors, and Public health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Fellowship programs update</a:t>
            </a:r>
          </a:p>
        </p:txBody>
      </p:sp>
    </p:spTree>
    <p:extLst>
      <p:ext uri="{BB962C8B-B14F-4D97-AF65-F5344CB8AC3E}">
        <p14:creationId xmlns:p14="http://schemas.microsoft.com/office/powerpoint/2010/main" val="21726311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1C2A0E90-4852-F040-9190-A89CC38B0612}"/>
              </a:ext>
            </a:extLst>
          </p:cNvPr>
          <p:cNvSpPr txBox="1"/>
          <p:nvPr/>
        </p:nvSpPr>
        <p:spPr>
          <a:xfrm>
            <a:off x="580036" y="192483"/>
            <a:ext cx="11031927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r>
              <a:rPr lang="en-US" sz="3200" b="1" dirty="0"/>
              <a:t>TARCC Virtual Conference, Continued</a:t>
            </a:r>
            <a:br>
              <a:rPr lang="en-US" sz="3200" b="1" dirty="0"/>
            </a:br>
            <a:endParaRPr lang="en-US" sz="3200" b="1" dirty="0"/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60 scientific posters presented by students, fellows, and established scientists. 36 included analysis of TARCC data, samples, or projects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Outstanding poster winners: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i="1" dirty="0"/>
              <a:t>TREM2-induced activation of microglia contributes to synaptic resilience in non-demented individuals with Alzheimer's neuropathology</a:t>
            </a:r>
            <a:r>
              <a:rPr lang="en-US" sz="2000" dirty="0"/>
              <a:t>. Presenting Author: Anna Fracassi, PhD, Postdoctoral Fellow, UTMB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i="1" dirty="0"/>
              <a:t>Discriminating Alpha-synuclein strains and sub-strains in </a:t>
            </a:r>
            <a:r>
              <a:rPr lang="en-US" sz="2000" i="1" dirty="0" err="1"/>
              <a:t>Synucleinopathies</a:t>
            </a:r>
            <a:r>
              <a:rPr lang="en-US" sz="2000" dirty="0"/>
              <a:t>. Presenting Author: Mohammad Shahnawaz, PhD , Assistant Professor, UT Health Houston</a:t>
            </a:r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000" i="1" dirty="0"/>
              <a:t>Gene therapy using A</a:t>
            </a:r>
            <a:r>
              <a:rPr lang="el-GR" sz="2000" i="1" dirty="0"/>
              <a:t>β </a:t>
            </a:r>
            <a:r>
              <a:rPr lang="en-US" sz="2000" i="1" dirty="0"/>
              <a:t>variants for amyloid reduction</a:t>
            </a:r>
            <a:r>
              <a:rPr lang="en-US" sz="2000" dirty="0"/>
              <a:t>. Presenting Author: Caleb A Wood, BS, Graduate Student, Baylor College of Medicine </a:t>
            </a:r>
          </a:p>
        </p:txBody>
      </p:sp>
    </p:spTree>
    <p:extLst>
      <p:ext uri="{BB962C8B-B14F-4D97-AF65-F5344CB8AC3E}">
        <p14:creationId xmlns:p14="http://schemas.microsoft.com/office/powerpoint/2010/main" val="24502520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ARCC Aug 2018 Meeting" id="{C4674B3A-5AF7-7549-815A-B6AF820E8A6B}" vid="{759C8A69-8145-9D40-BA2B-2235FDB2CC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1058</TotalTime>
  <Words>1319</Words>
  <Application>Microsoft Macintosh PowerPoint</Application>
  <PresentationFormat>Widescreen</PresentationFormat>
  <Paragraphs>130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SAVE THE DATE!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Bruce Jones</dc:creator>
  <cp:lastModifiedBy>Bruce Jones</cp:lastModifiedBy>
  <cp:revision>65</cp:revision>
  <cp:lastPrinted>2019-01-29T22:00:07Z</cp:lastPrinted>
  <dcterms:created xsi:type="dcterms:W3CDTF">2018-08-17T20:22:46Z</dcterms:created>
  <dcterms:modified xsi:type="dcterms:W3CDTF">2021-03-08T19:49:12Z</dcterms:modified>
</cp:coreProperties>
</file>