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3" r:id="rId4"/>
  </p:sldMasterIdLst>
  <p:sldIdLst>
    <p:sldId id="274" r:id="rId5"/>
    <p:sldId id="272" r:id="rId6"/>
    <p:sldId id="278" r:id="rId7"/>
    <p:sldId id="260" r:id="rId8"/>
    <p:sldId id="275" r:id="rId9"/>
    <p:sldId id="271" r:id="rId10"/>
    <p:sldId id="262" r:id="rId11"/>
    <p:sldId id="285" r:id="rId12"/>
    <p:sldId id="284" r:id="rId13"/>
    <p:sldId id="258" r:id="rId14"/>
    <p:sldId id="279" r:id="rId15"/>
    <p:sldId id="281" r:id="rId16"/>
    <p:sldId id="28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Closed Cases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Cases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79-4DA7-BFE7-C5E444B0820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79-4DA7-BFE7-C5E444B0820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Closed w/monitoring</c:v>
                </c:pt>
                <c:pt idx="1">
                  <c:v>Closed w/o monitoring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79-4DA7-BFE7-C5E444B0820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2023 Drugs and Medical Devices Cases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Sheet1!$A$2:$A$15</c:f>
              <c:strCache>
                <c:ptCount val="14"/>
                <c:pt idx="0">
                  <c:v>Cases sent to Compliance</c:v>
                </c:pt>
                <c:pt idx="1">
                  <c:v>NOVs</c:v>
                </c:pt>
                <c:pt idx="2">
                  <c:v>Injunctive Reliefs</c:v>
                </c:pt>
                <c:pt idx="3">
                  <c:v>Emergency Orders</c:v>
                </c:pt>
                <c:pt idx="4">
                  <c:v>Informal Conferences</c:v>
                </c:pt>
                <c:pt idx="5">
                  <c:v>Agreed Orders</c:v>
                </c:pt>
                <c:pt idx="6">
                  <c:v>Acceptance Orders</c:v>
                </c:pt>
                <c:pt idx="7">
                  <c:v>Cases Assigned to OGC for SOAH</c:v>
                </c:pt>
                <c:pt idx="8">
                  <c:v>Default Orders</c:v>
                </c:pt>
                <c:pt idx="9">
                  <c:v>Attorney General Referrals</c:v>
                </c:pt>
                <c:pt idx="10">
                  <c:v>Cases closed without monitoring</c:v>
                </c:pt>
                <c:pt idx="11">
                  <c:v>Cases closed with monitoring</c:v>
                </c:pt>
                <c:pt idx="12">
                  <c:v>Cases closed without pursuit</c:v>
                </c:pt>
                <c:pt idx="13">
                  <c:v>Cases withdrawn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9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50-4BD2-99E3-9C1E0D3C2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18287696"/>
        <c:axId val="2018287280"/>
      </c:barChart>
      <c:catAx>
        <c:axId val="201828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8287280"/>
        <c:crosses val="autoZero"/>
        <c:auto val="1"/>
        <c:lblAlgn val="ctr"/>
        <c:lblOffset val="100"/>
        <c:noMultiLvlLbl val="0"/>
      </c:catAx>
      <c:valAx>
        <c:axId val="201828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828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Calendar Years 2022 &amp;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Cases sent to Compliance</c:v>
                </c:pt>
                <c:pt idx="1">
                  <c:v>NOVs</c:v>
                </c:pt>
                <c:pt idx="2">
                  <c:v>Injunctive Reliefs</c:v>
                </c:pt>
                <c:pt idx="3">
                  <c:v>Emergency Orders</c:v>
                </c:pt>
                <c:pt idx="4">
                  <c:v>Informal Conferences</c:v>
                </c:pt>
                <c:pt idx="5">
                  <c:v>Agreed Orders</c:v>
                </c:pt>
                <c:pt idx="6">
                  <c:v>Acceptance Orders</c:v>
                </c:pt>
                <c:pt idx="7">
                  <c:v>Cases Assigned to OGC for SOAH</c:v>
                </c:pt>
                <c:pt idx="8">
                  <c:v>Default Orders</c:v>
                </c:pt>
                <c:pt idx="9">
                  <c:v>Attorney General Referrals</c:v>
                </c:pt>
                <c:pt idx="10">
                  <c:v>Cases closed without monitoring</c:v>
                </c:pt>
                <c:pt idx="11">
                  <c:v>Cases closed with monitoring</c:v>
                </c:pt>
                <c:pt idx="12">
                  <c:v>Cases closed without pursuit</c:v>
                </c:pt>
                <c:pt idx="13">
                  <c:v>Cases withdrawn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3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58-45F7-977C-2F26E44959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Cases sent to Compliance</c:v>
                </c:pt>
                <c:pt idx="1">
                  <c:v>NOVs</c:v>
                </c:pt>
                <c:pt idx="2">
                  <c:v>Injunctive Reliefs</c:v>
                </c:pt>
                <c:pt idx="3">
                  <c:v>Emergency Orders</c:v>
                </c:pt>
                <c:pt idx="4">
                  <c:v>Informal Conferences</c:v>
                </c:pt>
                <c:pt idx="5">
                  <c:v>Agreed Orders</c:v>
                </c:pt>
                <c:pt idx="6">
                  <c:v>Acceptance Orders</c:v>
                </c:pt>
                <c:pt idx="7">
                  <c:v>Cases Assigned to OGC for SOAH</c:v>
                </c:pt>
                <c:pt idx="8">
                  <c:v>Default Orders</c:v>
                </c:pt>
                <c:pt idx="9">
                  <c:v>Attorney General Referrals</c:v>
                </c:pt>
                <c:pt idx="10">
                  <c:v>Cases closed without monitoring</c:v>
                </c:pt>
                <c:pt idx="11">
                  <c:v>Cases closed with monitoring</c:v>
                </c:pt>
                <c:pt idx="12">
                  <c:v>Cases closed without pursuit</c:v>
                </c:pt>
                <c:pt idx="13">
                  <c:v>Cases withdrawn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10</c:v>
                </c:pt>
                <c:pt idx="1">
                  <c:v>9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58-45F7-977C-2F26E449593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54381487"/>
        <c:axId val="1996367583"/>
      </c:lineChart>
      <c:catAx>
        <c:axId val="4543814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367583"/>
        <c:crosses val="autoZero"/>
        <c:auto val="1"/>
        <c:lblAlgn val="ctr"/>
        <c:lblOffset val="100"/>
        <c:noMultiLvlLbl val="0"/>
      </c:catAx>
      <c:valAx>
        <c:axId val="1996367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4381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3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82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602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89035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66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73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94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32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319084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1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40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09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21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52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53525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6967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58429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8434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05804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8053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83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70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14983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2276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03435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49524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2207051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07761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D06A-407B-46FA-A0EC-F072866C22B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374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27" y="2413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61486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44298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19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6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4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1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8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0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6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4A9D0-9A75-443D-B854-6BFEAACE2902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7D868-7E28-48BD-8921-3C0ABD546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9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CCAD-7EC3-41F9-AF25-DBEBDFD2D03C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71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38" y="554902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9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53" y="254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06A-407B-46FA-A0EC-F072866C22BF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02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xhhs.sharepoint.com/:b:/r/sites/dshs_reg/eu/Procedures/Consumer%20Safety%20Unit%20Procedures/Consumer_Safety_Unit_Procedure_Manual_122123.pdf?csf=1&amp;web=1&amp;e=ddpa9X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Safety 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E2845A-EF74-496A-BB22-37F68516BA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FOOD &amp; DRUG COMPLIANCE</a:t>
            </a:r>
          </a:p>
        </p:txBody>
      </p:sp>
    </p:spTree>
    <p:extLst>
      <p:ext uri="{BB962C8B-B14F-4D97-AF65-F5344CB8AC3E}">
        <p14:creationId xmlns:p14="http://schemas.microsoft.com/office/powerpoint/2010/main" val="442850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5">
            <a:extLst>
              <a:ext uri="{FF2B5EF4-FFF2-40B4-BE49-F238E27FC236}">
                <a16:creationId xmlns:a16="http://schemas.microsoft.com/office/drawing/2014/main" id="{E9A59FB1-6A5A-9658-270E-CF00C14E85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190582"/>
              </p:ext>
            </p:extLst>
          </p:nvPr>
        </p:nvGraphicFramePr>
        <p:xfrm>
          <a:off x="2211354" y="0"/>
          <a:ext cx="998064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4355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D0C51-5915-8574-A9F7-95F720E5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959"/>
            <a:ext cx="10515600" cy="1550729"/>
          </a:xfrm>
        </p:spPr>
        <p:txBody>
          <a:bodyPr/>
          <a:lstStyle/>
          <a:p>
            <a:pPr algn="ctr"/>
            <a:r>
              <a:rPr lang="en-US" dirty="0"/>
              <a:t>Ongoing trends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B0556E1-0FBE-8297-CC7A-C753B13B15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911214"/>
              </p:ext>
            </p:extLst>
          </p:nvPr>
        </p:nvGraphicFramePr>
        <p:xfrm>
          <a:off x="838200" y="1492898"/>
          <a:ext cx="10515600" cy="522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8894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7DBE0-578D-2B1A-716D-825EDC39F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582" y="464656"/>
            <a:ext cx="11773503" cy="29637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cs typeface="Calibri Light"/>
              </a:rPr>
              <a:t>For  more information regarding Compliance Consumer Safety policies and protocols, please click on the link below:</a:t>
            </a:r>
            <a:r>
              <a:rPr lang="en-US" sz="2800" b="1" dirty="0">
                <a:solidFill>
                  <a:schemeClr val="bg2"/>
                </a:solidFill>
                <a:cs typeface="Calibri Light"/>
              </a:rPr>
              <a:t> </a:t>
            </a:r>
            <a:endParaRPr lang="en-US" sz="2800" dirty="0">
              <a:solidFill>
                <a:schemeClr val="bg2"/>
              </a:solidFill>
              <a:ea typeface="Calibri Light"/>
              <a:cs typeface="Calibri Light"/>
            </a:endParaRPr>
          </a:p>
          <a:p>
            <a:endParaRPr lang="en-US" sz="2800" b="1" dirty="0">
              <a:solidFill>
                <a:schemeClr val="bg2"/>
              </a:solidFill>
              <a:cs typeface="Calibri Light"/>
            </a:endParaRPr>
          </a:p>
          <a:p>
            <a:r>
              <a:rPr lang="en-US" dirty="0">
                <a:solidFill>
                  <a:srgbClr val="0563C1"/>
                </a:solidFill>
                <a:cs typeface="Calibri Light"/>
              </a:rPr>
              <a:t>                    </a:t>
            </a:r>
            <a:r>
              <a:rPr lang="en-US" sz="3200" u="sng" dirty="0">
                <a:solidFill>
                  <a:srgbClr val="0563C1"/>
                </a:solidFill>
                <a:cs typeface="Calibri Light"/>
                <a:hlinkClick r:id="rId2"/>
              </a:rPr>
              <a:t>Consumer_Safety_Unit_Procedure_Manual_122123.pdf</a:t>
            </a:r>
            <a:endParaRPr lang="en-US" sz="3200" b="1" dirty="0">
              <a:solidFill>
                <a:srgbClr val="FFFFFF"/>
              </a:solidFill>
              <a:cs typeface="Calibri Light"/>
            </a:endParaRPr>
          </a:p>
          <a:p>
            <a:endParaRPr lang="en-US" dirty="0">
              <a:solidFill>
                <a:srgbClr val="0563C1"/>
              </a:solidFill>
              <a:ea typeface="Calibri Light"/>
              <a:cs typeface="Calibri Light"/>
            </a:endParaRPr>
          </a:p>
          <a:p>
            <a:endParaRPr lang="en-US" b="1" dirty="0">
              <a:solidFill>
                <a:schemeClr val="bg2"/>
              </a:solidFill>
              <a:cs typeface="Calibri Light"/>
            </a:endParaRPr>
          </a:p>
          <a:p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24948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0D3DF-CECE-F72A-BFAB-FD74B7452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0E092-5999-D9D3-A588-310A96CF2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BE067-7E10-5017-E52F-86447BF6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89513"/>
            <a:ext cx="10503505" cy="379828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900" b="1" dirty="0">
                <a:solidFill>
                  <a:schemeClr val="accent1"/>
                </a:solidFill>
                <a:latin typeface="Calibri"/>
                <a:ea typeface="Calibri"/>
                <a:cs typeface="Calibri"/>
              </a:rPr>
              <a:t>                  </a:t>
            </a:r>
            <a:r>
              <a:rPr lang="en-US" sz="5900" b="1" dirty="0">
                <a:latin typeface="Calibri"/>
                <a:ea typeface="Calibri"/>
                <a:cs typeface="Calibri"/>
              </a:rPr>
              <a:t>Thank You</a:t>
            </a:r>
            <a:br>
              <a:rPr lang="en-US" sz="5900" b="1" dirty="0">
                <a:latin typeface="Calibri"/>
                <a:ea typeface="Calibri"/>
                <a:cs typeface="Calibri"/>
              </a:rPr>
            </a:br>
            <a:r>
              <a:rPr lang="en-US" sz="5900" b="1" dirty="0">
                <a:latin typeface="Calibri"/>
                <a:ea typeface="Calibri"/>
                <a:cs typeface="Calibri"/>
              </a:rPr>
              <a:t>                        and </a:t>
            </a:r>
            <a:br>
              <a:rPr lang="en-US" sz="5900" b="1" dirty="0">
                <a:latin typeface="Calibri"/>
                <a:ea typeface="Calibri"/>
                <a:cs typeface="Calibri"/>
              </a:rPr>
            </a:br>
            <a:r>
              <a:rPr lang="en-US" sz="5900" b="1" dirty="0">
                <a:latin typeface="Calibri"/>
                <a:ea typeface="Calibri"/>
                <a:cs typeface="Calibri"/>
              </a:rPr>
              <a:t>             Happy New Year!</a:t>
            </a:r>
            <a:endParaRPr lang="en-US" sz="5900">
              <a:latin typeface="Calibri"/>
              <a:ea typeface="Calibri"/>
              <a:cs typeface="Calibri"/>
            </a:endParaRPr>
          </a:p>
          <a:p>
            <a:endParaRPr lang="en-US" dirty="0"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026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FB2D-65D2-44DC-8838-45073EA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1" y="496389"/>
            <a:ext cx="11207932" cy="5677988"/>
          </a:xfrm>
        </p:spPr>
        <p:txBody>
          <a:bodyPr>
            <a:normAutofit fontScale="90000"/>
          </a:bodyPr>
          <a:lstStyle/>
          <a:p>
            <a:r>
              <a:rPr lang="en-US" dirty="0"/>
              <a:t>DRUGS AND MEDICAL DEVICES</a:t>
            </a:r>
            <a:br>
              <a:rPr lang="en-US" dirty="0"/>
            </a:br>
            <a:r>
              <a:rPr lang="en-US" dirty="0"/>
              <a:t> (DMD)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COMPLIANCE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2023 CALENDAR YEAR END REPORT</a:t>
            </a:r>
          </a:p>
        </p:txBody>
      </p:sp>
      <p:pic>
        <p:nvPicPr>
          <p:cNvPr id="4" name="Graphic 3" descr="First aid kit outline">
            <a:extLst>
              <a:ext uri="{FF2B5EF4-FFF2-40B4-BE49-F238E27FC236}">
                <a16:creationId xmlns:a16="http://schemas.microsoft.com/office/drawing/2014/main" id="{31153AC1-A062-D74D-7124-78C54C123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11383" y="2851411"/>
            <a:ext cx="1367246" cy="140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A62FC5A-038D-F877-0E82-1AAF65056EC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480003" y="910842"/>
            <a:ext cx="9570823" cy="55142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0A0562-E058-9A7E-2398-C2601689F559}"/>
              </a:ext>
            </a:extLst>
          </p:cNvPr>
          <p:cNvSpPr/>
          <p:nvPr/>
        </p:nvSpPr>
        <p:spPr>
          <a:xfrm>
            <a:off x="2804253" y="206718"/>
            <a:ext cx="865615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5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Food &amp; Drug Compliance Flowchart</a:t>
            </a:r>
          </a:p>
        </p:txBody>
      </p:sp>
    </p:spTree>
    <p:extLst>
      <p:ext uri="{BB962C8B-B14F-4D97-AF65-F5344CB8AC3E}">
        <p14:creationId xmlns:p14="http://schemas.microsoft.com/office/powerpoint/2010/main" val="302605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67E1-D374-4663-A450-3D9CD484E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5111" y="2049560"/>
            <a:ext cx="8091077" cy="2615746"/>
          </a:xfrm>
        </p:spPr>
        <p:txBody>
          <a:bodyPr/>
          <a:lstStyle/>
          <a:p>
            <a:r>
              <a:rPr lang="en-US" dirty="0"/>
              <a:t>Ten (10) cases were referred in total:</a:t>
            </a:r>
          </a:p>
          <a:p>
            <a:endParaRPr lang="en-US" dirty="0"/>
          </a:p>
          <a:p>
            <a:pPr lvl="1"/>
            <a:r>
              <a:rPr lang="en-US" dirty="0"/>
              <a:t>All ten (10) cases were triaged through Compliance Review Committee (CRC)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31623D-D2DE-4050-AD21-6910961B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543" y="151719"/>
            <a:ext cx="9700200" cy="980395"/>
          </a:xfrm>
        </p:spPr>
        <p:txBody>
          <a:bodyPr>
            <a:normAutofit/>
          </a:bodyPr>
          <a:lstStyle/>
          <a:p>
            <a:r>
              <a:rPr lang="en-US" sz="4000" dirty="0"/>
              <a:t>Cases referred to Compliance </a:t>
            </a:r>
            <a:r>
              <a:rPr lang="en-US" dirty="0"/>
              <a:t>	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7FE0CF35-46B5-1F7E-EF3A-5FAED47EF6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635650"/>
              </p:ext>
            </p:extLst>
          </p:nvPr>
        </p:nvGraphicFramePr>
        <p:xfrm>
          <a:off x="3498980" y="4665306"/>
          <a:ext cx="6195526" cy="131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763">
                  <a:extLst>
                    <a:ext uri="{9D8B030D-6E8A-4147-A177-3AD203B41FA5}">
                      <a16:colId xmlns:a16="http://schemas.microsoft.com/office/drawing/2014/main" val="448558130"/>
                    </a:ext>
                  </a:extLst>
                </a:gridCol>
                <a:gridCol w="3097763">
                  <a:extLst>
                    <a:ext uri="{9D8B030D-6E8A-4147-A177-3AD203B41FA5}">
                      <a16:colId xmlns:a16="http://schemas.microsoft.com/office/drawing/2014/main" val="761340089"/>
                    </a:ext>
                  </a:extLst>
                </a:gridCol>
              </a:tblGrid>
              <a:tr h="657808">
                <a:tc>
                  <a:txBody>
                    <a:bodyPr/>
                    <a:lstStyle/>
                    <a:p>
                      <a:r>
                        <a:rPr lang="en-US" sz="2400" dirty="0"/>
                        <a:t>CRC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322980"/>
                  </a:ext>
                </a:extLst>
              </a:tr>
              <a:tr h="657808">
                <a:tc>
                  <a:txBody>
                    <a:bodyPr/>
                    <a:lstStyle/>
                    <a:p>
                      <a:r>
                        <a:rPr lang="en-US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1</a:t>
                      </a:r>
                      <a:r>
                        <a:rPr lang="en-US" sz="24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814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59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891D8-5593-E460-65CC-EB9F4B065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908" y="365125"/>
            <a:ext cx="8947935" cy="1325563"/>
          </a:xfrm>
        </p:spPr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CE650-F29A-7223-883B-A529D81BE56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528595" y="1819468"/>
            <a:ext cx="8947935" cy="460038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After triage at CRC: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Nine (9) Notice of Violation (NOV) letters were cleared to be issued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 (4) case were referred to the Attorney General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 (1) case was closed without pursuit</a:t>
            </a:r>
          </a:p>
        </p:txBody>
      </p:sp>
    </p:spTree>
    <p:extLst>
      <p:ext uri="{BB962C8B-B14F-4D97-AF65-F5344CB8AC3E}">
        <p14:creationId xmlns:p14="http://schemas.microsoft.com/office/powerpoint/2010/main" val="290878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5397203-E5E8-4CC6-A240-6F1FB2CC1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5863" y="2236741"/>
            <a:ext cx="8939309" cy="3799523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 Conference (IC)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DB75B-796B-2553-A4BE-C9EA861801B5}"/>
              </a:ext>
            </a:extLst>
          </p:cNvPr>
          <p:cNvSpPr txBox="1"/>
          <p:nvPr/>
        </p:nvSpPr>
        <p:spPr>
          <a:xfrm>
            <a:off x="2397238" y="2467448"/>
            <a:ext cx="89393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Four (4)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cases were heard at an IC: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All four (4)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cases were settled after the IC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80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C7BA9-E677-4DE6-B281-A65DF2F4E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Orders &amp; Agreements Processed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F4C40-36A8-403C-A494-42142312251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397238" y="2108718"/>
            <a:ext cx="9269300" cy="4327007"/>
          </a:xfrm>
        </p:spPr>
        <p:txBody>
          <a:bodyPr>
            <a:normAutofit/>
          </a:bodyPr>
          <a:lstStyle/>
          <a:p>
            <a:r>
              <a:rPr lang="en-US" dirty="0"/>
              <a:t>7 Agreed Orders/ Acceptance Orders (AO)</a:t>
            </a:r>
          </a:p>
          <a:p>
            <a:pPr lvl="1"/>
            <a:r>
              <a:rPr lang="en-US" sz="2000" dirty="0"/>
              <a:t> An Agreed Order is issued after an informal conference, to document and memorialize the settlement agreement reached between a Respondent and the Department.</a:t>
            </a:r>
            <a:endParaRPr lang="en-US" sz="2000" dirty="0">
              <a:cs typeface="Calibri"/>
            </a:endParaRP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An Acceptance Order is issued when a Respondent accepts the proposed disciplinary action in</a:t>
            </a:r>
            <a:r>
              <a:rPr lang="en-US" sz="2000" dirty="0">
                <a:effectLst/>
                <a:latin typeface="Verdana"/>
                <a:ea typeface="Times New Roman" panose="02020603050405020304" pitchFamily="18" charset="0"/>
                <a:cs typeface="Times New Roman"/>
              </a:rPr>
              <a:t> </a:t>
            </a:r>
            <a:r>
              <a:rPr lang="en-US" sz="2000" dirty="0">
                <a:effectLst/>
                <a:ea typeface="Times New Roman" panose="02020603050405020304" pitchFamily="18" charset="0"/>
                <a:cs typeface="Times New Roman"/>
              </a:rPr>
              <a:t>the Department’s Notice</a:t>
            </a:r>
            <a:r>
              <a:rPr lang="en-US" sz="2000" dirty="0"/>
              <a:t>.</a:t>
            </a:r>
          </a:p>
          <a:p>
            <a:pPr marL="457200" lvl="1" indent="0">
              <a:buNone/>
            </a:pPr>
            <a:endParaRPr lang="en-US" sz="2000" dirty="0">
              <a:cs typeface="Calibri" panose="020F0502020204030204"/>
            </a:endParaRPr>
          </a:p>
          <a:p>
            <a:r>
              <a:rPr lang="en-US" dirty="0"/>
              <a:t>4 Attorney General (AG) Referrals</a:t>
            </a:r>
            <a:endParaRPr lang="en-US" dirty="0">
              <a:cs typeface="Calibri"/>
            </a:endParaRPr>
          </a:p>
          <a:p>
            <a:pPr lvl="1"/>
            <a:r>
              <a:rPr lang="en-US" sz="2000" dirty="0"/>
              <a:t>4 cases were referred to the AG for further administrative and/or judicial remedies on Respondents who failed to and/or refuse to comply with a final order.</a:t>
            </a:r>
            <a:endParaRPr lang="en-US" sz="2000" dirty="0">
              <a:ea typeface="Calibri"/>
              <a:cs typeface="Calibri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31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6A563B8-553F-4308-8223-83D3BDDC9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3789" cy="1108807"/>
          </a:xfrm>
        </p:spPr>
        <p:txBody>
          <a:bodyPr>
            <a:normAutofit/>
          </a:bodyPr>
          <a:lstStyle/>
          <a:p>
            <a:r>
              <a:rPr lang="en-US" dirty="0"/>
              <a:t>Cases Closed With or Without Monitoring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BCC64CF-0FD1-4164-AA6A-B86BEDF77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75390"/>
            <a:ext cx="10697028" cy="39749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Cases that have a finalized Order or an Agreement are either: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Closed with monitoring </a:t>
            </a:r>
          </a:p>
          <a:p>
            <a:pPr lvl="1"/>
            <a:r>
              <a:rPr lang="en-US" dirty="0"/>
              <a:t>Terms and conditions to be met are still pending</a:t>
            </a:r>
            <a:endParaRPr lang="en-US" dirty="0">
              <a:ea typeface="Calibri"/>
              <a:cs typeface="Calibri"/>
            </a:endParaRPr>
          </a:p>
          <a:p>
            <a:pPr lvl="1"/>
            <a:endParaRPr lang="en-US" dirty="0"/>
          </a:p>
          <a:p>
            <a:r>
              <a:rPr lang="en-US" dirty="0"/>
              <a:t>Closed without monitoring </a:t>
            </a:r>
          </a:p>
          <a:p>
            <a:pPr lvl="1"/>
            <a:r>
              <a:rPr lang="en-US" dirty="0"/>
              <a:t>All terms and conditions are met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461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2F7A4-EB7F-72DB-2B9B-13996E04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38" y="554902"/>
            <a:ext cx="9492220" cy="1325563"/>
          </a:xfrm>
        </p:spPr>
        <p:txBody>
          <a:bodyPr>
            <a:normAutofit/>
          </a:bodyPr>
          <a:lstStyle/>
          <a:p>
            <a:r>
              <a:rPr lang="en-US" dirty="0"/>
              <a:t>Cases Closed With or </a:t>
            </a:r>
            <a:br>
              <a:rPr lang="en-US" dirty="0"/>
            </a:br>
            <a:r>
              <a:rPr lang="en-US" dirty="0"/>
              <a:t>Without Monitoring Continued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C1B90-698B-82F9-1DA6-4CF994326314}"/>
              </a:ext>
            </a:extLst>
          </p:cNvPr>
          <p:cNvSpPr txBox="1"/>
          <p:nvPr/>
        </p:nvSpPr>
        <p:spPr>
          <a:xfrm>
            <a:off x="2288382" y="2032215"/>
            <a:ext cx="9655842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cases were closed with monitoring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cases were closed without monitoring 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0C63D55-FC76-3672-458C-1A1414F05D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580226"/>
              </p:ext>
            </p:extLst>
          </p:nvPr>
        </p:nvGraphicFramePr>
        <p:xfrm>
          <a:off x="3801536" y="3485698"/>
          <a:ext cx="6243559" cy="3191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8136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H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26B7B795-FBF1-4503-8C84-F0A9FEF27DA8}" vid="{F650371E-B954-4497-BFDF-F03AC111C236}"/>
    </a:ext>
  </a:extLst>
</a:theme>
</file>

<file path=ppt/theme/theme2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3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4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8156</TotalTime>
  <Words>349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Verdana</vt:lpstr>
      <vt:lpstr>Office Theme</vt:lpstr>
      <vt:lpstr>DSHS Slide Theme</vt:lpstr>
      <vt:lpstr>DSHS Slide Layout 2</vt:lpstr>
      <vt:lpstr>DSHS Slide Layout 3</vt:lpstr>
      <vt:lpstr>Consumer Safety  </vt:lpstr>
      <vt:lpstr>DRUGS AND MEDICAL DEVICES  (DMD)   COMPLIANCE   2023 CALENDAR YEAR END REPORT</vt:lpstr>
      <vt:lpstr>PowerPoint Presentation</vt:lpstr>
      <vt:lpstr>Cases referred to Compliance  </vt:lpstr>
      <vt:lpstr>Outcomes</vt:lpstr>
      <vt:lpstr>Informal Conference (IC)</vt:lpstr>
      <vt:lpstr>Orders &amp; Agreements Processed</vt:lpstr>
      <vt:lpstr>Cases Closed With or Without Monitoring</vt:lpstr>
      <vt:lpstr>Cases Closed With or  Without Monitoring Continued</vt:lpstr>
      <vt:lpstr>PowerPoint Presentation</vt:lpstr>
      <vt:lpstr>Ongoing trends</vt:lpstr>
      <vt:lpstr>PowerPoint Presentation</vt:lpstr>
      <vt:lpstr>  </vt:lpstr>
    </vt:vector>
  </TitlesOfParts>
  <Company>HHSC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Prescription Drug Price Disclosure Program (PDPD)</dc:title>
  <dc:creator>Olaniyi-Oke,Lanee (DSHS)</dc:creator>
  <cp:lastModifiedBy>Olaniyi-Oke,Lanee (DSHS)</cp:lastModifiedBy>
  <cp:revision>16</cp:revision>
  <dcterms:created xsi:type="dcterms:W3CDTF">2023-07-26T14:50:17Z</dcterms:created>
  <dcterms:modified xsi:type="dcterms:W3CDTF">2023-12-29T18:10:20Z</dcterms:modified>
</cp:coreProperties>
</file>