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1" r:id="rId2"/>
  </p:sldMasterIdLst>
  <p:notesMasterIdLst>
    <p:notesMasterId r:id="rId23"/>
  </p:notesMasterIdLst>
  <p:handoutMasterIdLst>
    <p:handoutMasterId r:id="rId24"/>
  </p:handoutMasterIdLst>
  <p:sldIdLst>
    <p:sldId id="275" r:id="rId3"/>
    <p:sldId id="296" r:id="rId4"/>
    <p:sldId id="263" r:id="rId5"/>
    <p:sldId id="261" r:id="rId6"/>
    <p:sldId id="281" r:id="rId7"/>
    <p:sldId id="265" r:id="rId8"/>
    <p:sldId id="264" r:id="rId9"/>
    <p:sldId id="292" r:id="rId10"/>
    <p:sldId id="295" r:id="rId11"/>
    <p:sldId id="289" r:id="rId12"/>
    <p:sldId id="287" r:id="rId13"/>
    <p:sldId id="259" r:id="rId14"/>
    <p:sldId id="285" r:id="rId15"/>
    <p:sldId id="280" r:id="rId16"/>
    <p:sldId id="286" r:id="rId17"/>
    <p:sldId id="284" r:id="rId18"/>
    <p:sldId id="277" r:id="rId19"/>
    <p:sldId id="278" r:id="rId20"/>
    <p:sldId id="283" r:id="rId21"/>
    <p:sldId id="262"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75"/>
            <p14:sldId id="296"/>
            <p14:sldId id="263"/>
            <p14:sldId id="261"/>
            <p14:sldId id="281"/>
            <p14:sldId id="265"/>
            <p14:sldId id="264"/>
            <p14:sldId id="292"/>
            <p14:sldId id="295"/>
            <p14:sldId id="289"/>
            <p14:sldId id="287"/>
            <p14:sldId id="259"/>
            <p14:sldId id="285"/>
            <p14:sldId id="280"/>
            <p14:sldId id="286"/>
            <p14:sldId id="284"/>
            <p14:sldId id="277"/>
            <p14:sldId id="278"/>
            <p14:sldId id="283"/>
          </p14:sldIdLst>
        </p14:section>
        <p14:section name="Section heading here" id="{4230DD8D-A306-47B5-8F1C-5685E62BC2F9}">
          <p14:sldIdLst>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67152" autoAdjust="0"/>
  </p:normalViewPr>
  <p:slideViewPr>
    <p:cSldViewPr snapToGrid="0">
      <p:cViewPr varScale="1">
        <p:scale>
          <a:sx n="76" d="100"/>
          <a:sy n="76" d="100"/>
        </p:scale>
        <p:origin x="1950" y="96"/>
      </p:cViewPr>
      <p:guideLst/>
    </p:cSldViewPr>
  </p:slideViewPr>
  <p:notesTextViewPr>
    <p:cViewPr>
      <p:scale>
        <a:sx n="1" d="1"/>
        <a:sy n="1" d="1"/>
      </p:scale>
      <p:origin x="0" y="0"/>
    </p:cViewPr>
  </p:notesText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4/5/2021</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4/5/2021</a:t>
            </a:fld>
            <a:endParaRPr lang="en-US" dirty="0"/>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2572718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106338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368191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dirty="0"/>
              <a:t>is helpful for audits as well as internal reviews.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380565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252796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14</a:t>
            </a:fld>
            <a:endParaRPr lang="en-US" dirty="0">
              <a:solidFill>
                <a:srgbClr val="022167"/>
              </a:solidFill>
            </a:endParaRPr>
          </a:p>
        </p:txBody>
      </p:sp>
    </p:spTree>
    <p:extLst>
      <p:ext uri="{BB962C8B-B14F-4D97-AF65-F5344CB8AC3E}">
        <p14:creationId xmlns:p14="http://schemas.microsoft.com/office/powerpoint/2010/main" val="53481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400777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226455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17</a:t>
            </a:fld>
            <a:endParaRPr lang="en-US" dirty="0">
              <a:solidFill>
                <a:srgbClr val="022167"/>
              </a:solidFill>
            </a:endParaRPr>
          </a:p>
        </p:txBody>
      </p:sp>
    </p:spTree>
    <p:extLst>
      <p:ext uri="{BB962C8B-B14F-4D97-AF65-F5344CB8AC3E}">
        <p14:creationId xmlns:p14="http://schemas.microsoft.com/office/powerpoint/2010/main" val="147120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18</a:t>
            </a:fld>
            <a:endParaRPr lang="en-US" dirty="0">
              <a:solidFill>
                <a:srgbClr val="022167"/>
              </a:solidFill>
            </a:endParaRPr>
          </a:p>
        </p:txBody>
      </p:sp>
    </p:spTree>
    <p:extLst>
      <p:ext uri="{BB962C8B-B14F-4D97-AF65-F5344CB8AC3E}">
        <p14:creationId xmlns:p14="http://schemas.microsoft.com/office/powerpoint/2010/main" val="357523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19</a:t>
            </a:fld>
            <a:endParaRPr lang="en-US" dirty="0">
              <a:solidFill>
                <a:srgbClr val="022167"/>
              </a:solidFill>
            </a:endParaRPr>
          </a:p>
        </p:txBody>
      </p:sp>
    </p:spTree>
    <p:extLst>
      <p:ext uri="{BB962C8B-B14F-4D97-AF65-F5344CB8AC3E}">
        <p14:creationId xmlns:p14="http://schemas.microsoft.com/office/powerpoint/2010/main" val="239120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endParaRPr lang="en-US" sz="1200" dirty="0">
              <a:effectLst/>
              <a:latin typeface="+mn-lt"/>
              <a:ea typeface="+mn-ea"/>
              <a:cs typeface="+mn-cs"/>
              <a:sym typeface="Calibri"/>
            </a:endParaRPr>
          </a:p>
        </p:txBody>
      </p:sp>
    </p:spTree>
    <p:extLst>
      <p:ext uri="{BB962C8B-B14F-4D97-AF65-F5344CB8AC3E}">
        <p14:creationId xmlns:p14="http://schemas.microsoft.com/office/powerpoint/2010/main" val="2180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1973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xfrm>
            <a:off x="381000" y="685800"/>
            <a:ext cx="6096000" cy="3429000"/>
          </a:xfrm>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3686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5225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xfrm>
            <a:off x="381000" y="685800"/>
            <a:ext cx="6096000" cy="3429000"/>
          </a:xfrm>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4894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7453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310299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xfrm>
            <a:off x="381000" y="685800"/>
            <a:ext cx="6096000" cy="3429000"/>
          </a:xfrm>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pPr algn="l"/>
            <a:endParaRPr lang="en-US" sz="1600" b="0" dirty="0">
              <a:latin typeface="Verdana" panose="020B0604030504040204" pitchFamily="34" charset="0"/>
              <a:ea typeface="Verdana" panose="020B0604030504040204" pitchFamily="34" charset="0"/>
              <a:cs typeface="Verdana" panose="020B0604030504040204" pitchFamily="34" charset="0"/>
            </a:endParaRPr>
          </a:p>
          <a:p>
            <a:pPr algn="l"/>
            <a:endParaRPr lang="en-US" sz="1600" b="0" dirty="0">
              <a:latin typeface="Verdana" panose="020B0604030504040204" pitchFamily="34" charset="0"/>
              <a:ea typeface="Verdana" panose="020B0604030504040204" pitchFamily="34" charset="0"/>
              <a:cs typeface="Verdana" panose="020B0604030504040204" pitchFamily="34" charset="0"/>
            </a:endParaRPr>
          </a:p>
          <a:p>
            <a:pPr marL="171450" indent="-171450">
              <a:buSzPct val="100000"/>
              <a:buFont typeface="Arial"/>
              <a:buChar char="•"/>
              <a:defRPr b="1"/>
            </a:pPr>
            <a:endParaRPr dirty="0"/>
          </a:p>
        </p:txBody>
      </p:sp>
    </p:spTree>
    <p:extLst>
      <p:ext uri="{BB962C8B-B14F-4D97-AF65-F5344CB8AC3E}">
        <p14:creationId xmlns:p14="http://schemas.microsoft.com/office/powerpoint/2010/main" val="847553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solidFill>
                  <a:schemeClr val="accent4">
                    <a:lumMod val="50000"/>
                  </a:schemeClr>
                </a:solidFill>
              </a:defRPr>
            </a:lvl1pPr>
          </a:lstStyle>
          <a:p>
            <a:fld id="{523972C8-722D-45F6-B4D9-99B5D0CE429E}"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3368229" y="4711002"/>
            <a:ext cx="766486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32735"/>
            <a:ext cx="7199670" cy="1268362"/>
          </a:xfrm>
          <a:ln>
            <a:noFill/>
          </a:ln>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8851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5">
                    <a:lumMod val="75000"/>
                  </a:schemeClr>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523972C8-722D-45F6-B4D9-99B5D0CE429E}" type="datetimeFigureOut">
              <a:rPr lang="en-US" smtClean="0"/>
              <a:pPr algn="ct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7170173" cy="1504335"/>
          </a:xfrm>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838200" y="6356351"/>
            <a:ext cx="2743200" cy="365125"/>
          </a:xfrm>
        </p:spPr>
        <p:txBody>
          <a:bodyPr/>
          <a:lstStyle>
            <a:lvl1pPr>
              <a:defRPr>
                <a:solidFill>
                  <a:srgbClr val="0070C0"/>
                </a:solidFill>
              </a:defRPr>
            </a:lvl1pPr>
          </a:lstStyle>
          <a:p>
            <a:fld id="{523972C8-722D-45F6-B4D9-99B5D0CE429E}"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1874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53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07525" y="43999"/>
            <a:ext cx="9846276"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hasCustomPrompt="1"/>
          </p:nvPr>
        </p:nvSpPr>
        <p:spPr>
          <a:xfrm>
            <a:off x="1507524" y="405735"/>
            <a:ext cx="9846276" cy="5747207"/>
          </a:xfrm>
        </p:spPr>
        <p:txBody>
          <a:bodyPr anchor="ctr"/>
          <a:lstStyle>
            <a:lvl1pPr algn="ctr">
              <a:defRPr/>
            </a:lvl1pPr>
          </a:lstStyle>
          <a:p>
            <a:r>
              <a:rPr lang="en-US" dirty="0"/>
              <a:t> </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4/5/2021</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8" name="Content Placeholder 5"/>
          <p:cNvSpPr>
            <a:spLocks noGrp="1"/>
          </p:cNvSpPr>
          <p:nvPr>
            <p:ph sz="quarter" idx="13"/>
          </p:nvPr>
        </p:nvSpPr>
        <p:spPr>
          <a:xfrm>
            <a:off x="1543050" y="1322388"/>
            <a:ext cx="9810749" cy="476885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3" name="Date Placeholder 2"/>
          <p:cNvSpPr>
            <a:spLocks noGrp="1"/>
          </p:cNvSpPr>
          <p:nvPr>
            <p:ph type="dt" sz="half" idx="10"/>
          </p:nvPr>
        </p:nvSpPr>
        <p:spPr>
          <a:xfrm>
            <a:off x="838201" y="6356351"/>
            <a:ext cx="2743200" cy="365125"/>
          </a:xfrm>
        </p:spPr>
        <p:txBody>
          <a:bodyPr/>
          <a:lstStyle>
            <a:lvl1pPr algn="ctr">
              <a:defRPr>
                <a:solidFill>
                  <a:srgbClr val="0070C0"/>
                </a:solidFill>
              </a:defRPr>
            </a:lvl1pPr>
          </a:lstStyle>
          <a:p>
            <a:fld id="{28421DA6-6369-427E-8D82-C0360F0C47ED}"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0286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4" y="1322388"/>
            <a:ext cx="4792435" cy="476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1543051" y="6356351"/>
            <a:ext cx="2038349" cy="365125"/>
          </a:xfrm>
        </p:spPr>
        <p:txBody>
          <a:bodyPr/>
          <a:lstStyle>
            <a:lvl1pPr>
              <a:defRPr>
                <a:solidFill>
                  <a:srgbClr val="0070C0"/>
                </a:solidFill>
              </a:defRPr>
            </a:lvl1pPr>
          </a:lstStyle>
          <a:p>
            <a:fld id="{28421DA6-6369-427E-8D82-C0360F0C47ED}"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20149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818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052185" cy="1519084"/>
          </a:xfrm>
          <a:ln>
            <a:noFill/>
          </a:ln>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9"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9990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84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68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126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913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48448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4/5/2021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0" r:id="rId4"/>
    <p:sldLayoutId id="2147483711" r:id="rId5"/>
    <p:sldLayoutId id="2147483681" r:id="rId6"/>
    <p:sldLayoutId id="2147483699" r:id="rId7"/>
    <p:sldLayoutId id="2147483712" r:id="rId8"/>
    <p:sldLayoutId id="2147483700" r:id="rId9"/>
    <p:sldLayoutId id="2147483679" r:id="rId10"/>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11899"/>
            <a:ext cx="27432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fld id="{28421DA6-6369-427E-8D82-C0360F0C47ED}" type="datetimeFigureOut">
              <a:rPr lang="en-US" smtClean="0">
                <a:solidFill>
                  <a:srgbClr val="0070C0"/>
                </a:solidFill>
              </a:rPr>
              <a:pPr/>
              <a:t>4/5/2021</a:t>
            </a:fld>
            <a:r>
              <a:rPr lang="en-US" dirty="0">
                <a:solidFill>
                  <a:srgbClr val="0070C0"/>
                </a:solidFill>
              </a:rPr>
              <a:t>  </a:t>
            </a:r>
            <a:r>
              <a:rPr lang="en-US" dirty="0"/>
              <a:t>                                                                                                                                                                 </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70C0"/>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aseline="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 id="2147483705" r:id="rId5"/>
    <p:sldLayoutId id="2147483713" r:id="rId6"/>
    <p:sldLayoutId id="2147483716" r:id="rId7"/>
    <p:sldLayoutId id="2147483708" r:id="rId8"/>
    <p:sldLayoutId id="2147483714" r:id="rId9"/>
    <p:sldLayoutId id="2147483709" r:id="rId10"/>
    <p:sldLayoutId id="2147483710" r:id="rId11"/>
  </p:sldLayoutIdLst>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340bopais.hrsa.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D33F8-921E-43DE-8A3D-08A1051A8283}"/>
              </a:ext>
            </a:extLst>
          </p:cNvPr>
          <p:cNvSpPr>
            <a:spLocks noGrp="1"/>
          </p:cNvSpPr>
          <p:nvPr>
            <p:ph type="ctrTitle"/>
          </p:nvPr>
        </p:nvSpPr>
        <p:spPr>
          <a:xfrm>
            <a:off x="0" y="2684229"/>
            <a:ext cx="12192000" cy="1856095"/>
          </a:xfrm>
        </p:spPr>
        <p:txBody>
          <a:bodyPr/>
          <a:lstStyle/>
          <a:p>
            <a:pPr algn="ctr"/>
            <a:r>
              <a:rPr lang="en-US" sz="5700" dirty="0"/>
              <a:t>Program Income Spending &amp; Allocation Monitoring Tool</a:t>
            </a:r>
          </a:p>
        </p:txBody>
      </p:sp>
      <p:sp>
        <p:nvSpPr>
          <p:cNvPr id="4" name="TextBox 3">
            <a:extLst>
              <a:ext uri="{FF2B5EF4-FFF2-40B4-BE49-F238E27FC236}">
                <a16:creationId xmlns:a16="http://schemas.microsoft.com/office/drawing/2014/main" id="{F85CAD2B-FD61-4978-8C3F-CFF663A08F72}"/>
              </a:ext>
            </a:extLst>
          </p:cNvPr>
          <p:cNvSpPr txBox="1"/>
          <p:nvPr/>
        </p:nvSpPr>
        <p:spPr>
          <a:xfrm>
            <a:off x="3754315" y="5037992"/>
            <a:ext cx="7077808" cy="923330"/>
          </a:xfrm>
          <a:prstGeom prst="rect">
            <a:avLst/>
          </a:prstGeom>
          <a:noFill/>
        </p:spPr>
        <p:txBody>
          <a:bodyPr wrap="square" rtlCol="0">
            <a:spAutoFit/>
          </a:bodyPr>
          <a:lstStyle/>
          <a:p>
            <a:r>
              <a:rPr lang="en-US" dirty="0">
                <a:solidFill>
                  <a:schemeClr val="bg1"/>
                </a:solidFill>
              </a:rPr>
              <a:t>Presenters:</a:t>
            </a:r>
          </a:p>
          <a:p>
            <a:r>
              <a:rPr lang="en-US" dirty="0">
                <a:solidFill>
                  <a:schemeClr val="bg1"/>
                </a:solidFill>
              </a:rPr>
              <a:t>Courtlin Burke, HIV Technical Advisor </a:t>
            </a:r>
          </a:p>
          <a:p>
            <a:r>
              <a:rPr lang="en-US" dirty="0">
                <a:solidFill>
                  <a:schemeClr val="bg1"/>
                </a:solidFill>
              </a:rPr>
              <a:t>Savannah Hedge, Auditor</a:t>
            </a:r>
          </a:p>
        </p:txBody>
      </p:sp>
    </p:spTree>
    <p:extLst>
      <p:ext uri="{BB962C8B-B14F-4D97-AF65-F5344CB8AC3E}">
        <p14:creationId xmlns:p14="http://schemas.microsoft.com/office/powerpoint/2010/main" val="117204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8243A-B69E-40DA-B8EA-9EBC2E4D949A}"/>
              </a:ext>
            </a:extLst>
          </p:cNvPr>
          <p:cNvSpPr>
            <a:spLocks noGrp="1"/>
          </p:cNvSpPr>
          <p:nvPr>
            <p:ph sz="half" idx="1"/>
          </p:nvPr>
        </p:nvSpPr>
        <p:spPr/>
        <p:txBody>
          <a:bodyPr>
            <a:normAutofit lnSpcReduction="10000"/>
          </a:bodyPr>
          <a:lstStyle/>
          <a:p>
            <a:pPr marL="341312" lvl="1" indent="0">
              <a:buNone/>
            </a:pPr>
            <a:r>
              <a:rPr lang="en-US" dirty="0"/>
              <a:t>Because your agency is an Eligible Entity to receive 340B program income revenue!</a:t>
            </a:r>
          </a:p>
          <a:p>
            <a:pPr marL="341312" lvl="1" indent="0">
              <a:buNone/>
            </a:pPr>
            <a:endParaRPr lang="en-US" dirty="0"/>
          </a:p>
          <a:p>
            <a:pPr marL="341312" lvl="1" indent="0">
              <a:buNone/>
            </a:pPr>
            <a:r>
              <a:rPr lang="en-US" dirty="0"/>
              <a:t>Your agency is a covered entity:</a:t>
            </a:r>
          </a:p>
          <a:p>
            <a:pPr lvl="2"/>
            <a:r>
              <a:rPr lang="en-US" dirty="0"/>
              <a:t>Under the Part B grant ID by entering the DSHS Notice of Funding Opportunity (NOFO) and the Part B grant number. </a:t>
            </a:r>
          </a:p>
          <a:p>
            <a:pPr lvl="2"/>
            <a:r>
              <a:rPr lang="en-US" dirty="0"/>
              <a:t>Your agency enrolls yearly into the HRSA Office of Pharmacy Affairs Information System (OPAIS) </a:t>
            </a:r>
          </a:p>
          <a:p>
            <a:pPr lvl="2"/>
            <a:r>
              <a:rPr lang="en-US" dirty="0"/>
              <a:t>OPA then sends DSHS Part B an email for us to certify that entity is in fact funded by Part B </a:t>
            </a:r>
          </a:p>
          <a:p>
            <a:endParaRPr lang="en-US" dirty="0"/>
          </a:p>
        </p:txBody>
      </p:sp>
      <p:sp>
        <p:nvSpPr>
          <p:cNvPr id="5" name="Title 4">
            <a:extLst>
              <a:ext uri="{FF2B5EF4-FFF2-40B4-BE49-F238E27FC236}">
                <a16:creationId xmlns:a16="http://schemas.microsoft.com/office/drawing/2014/main" id="{0A0AC586-BFAA-4202-88C8-70BAC893E5B1}"/>
              </a:ext>
            </a:extLst>
          </p:cNvPr>
          <p:cNvSpPr>
            <a:spLocks noGrp="1"/>
          </p:cNvSpPr>
          <p:nvPr>
            <p:ph type="title"/>
          </p:nvPr>
        </p:nvSpPr>
        <p:spPr>
          <a:xfrm>
            <a:off x="3177300" y="699499"/>
            <a:ext cx="8388457" cy="743000"/>
          </a:xfrm>
        </p:spPr>
        <p:txBody>
          <a:bodyPr/>
          <a:lstStyle/>
          <a:p>
            <a:r>
              <a:rPr lang="en-US" dirty="0"/>
              <a:t>Why are you here?</a:t>
            </a:r>
          </a:p>
        </p:txBody>
      </p:sp>
    </p:spTree>
    <p:extLst>
      <p:ext uri="{BB962C8B-B14F-4D97-AF65-F5344CB8AC3E}">
        <p14:creationId xmlns:p14="http://schemas.microsoft.com/office/powerpoint/2010/main" val="154100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D33F8-921E-43DE-8A3D-08A1051A8283}"/>
              </a:ext>
            </a:extLst>
          </p:cNvPr>
          <p:cNvSpPr>
            <a:spLocks noGrp="1"/>
          </p:cNvSpPr>
          <p:nvPr>
            <p:ph type="ctrTitle"/>
          </p:nvPr>
        </p:nvSpPr>
        <p:spPr>
          <a:xfrm>
            <a:off x="656537" y="2641367"/>
            <a:ext cx="12192000" cy="1856095"/>
          </a:xfrm>
        </p:spPr>
        <p:txBody>
          <a:bodyPr/>
          <a:lstStyle/>
          <a:p>
            <a:r>
              <a:rPr lang="en-US" sz="5700" dirty="0"/>
              <a:t>The Program Income Spending and Allocation Monitoring Tool</a:t>
            </a:r>
          </a:p>
        </p:txBody>
      </p:sp>
      <p:sp>
        <p:nvSpPr>
          <p:cNvPr id="4" name="TextBox 3">
            <a:extLst>
              <a:ext uri="{FF2B5EF4-FFF2-40B4-BE49-F238E27FC236}">
                <a16:creationId xmlns:a16="http://schemas.microsoft.com/office/drawing/2014/main" id="{F85CAD2B-FD61-4978-8C3F-CFF663A08F72}"/>
              </a:ext>
            </a:extLst>
          </p:cNvPr>
          <p:cNvSpPr txBox="1"/>
          <p:nvPr/>
        </p:nvSpPr>
        <p:spPr>
          <a:xfrm>
            <a:off x="3754315" y="5037992"/>
            <a:ext cx="7077808" cy="477054"/>
          </a:xfrm>
          <a:prstGeom prst="rect">
            <a:avLst/>
          </a:prstGeom>
          <a:noFill/>
        </p:spPr>
        <p:txBody>
          <a:bodyPr wrap="square" rtlCol="0">
            <a:spAutoFit/>
          </a:bodyPr>
          <a:lstStyle/>
          <a:p>
            <a:r>
              <a:rPr lang="en-US" sz="2500" dirty="0">
                <a:solidFill>
                  <a:schemeClr val="bg1"/>
                </a:solidFill>
              </a:rPr>
              <a:t>How to fill out the tool</a:t>
            </a:r>
          </a:p>
        </p:txBody>
      </p:sp>
    </p:spTree>
    <p:extLst>
      <p:ext uri="{BB962C8B-B14F-4D97-AF65-F5344CB8AC3E}">
        <p14:creationId xmlns:p14="http://schemas.microsoft.com/office/powerpoint/2010/main" val="106162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A screenshot of a cell phone&#10;&#10;Description automatically generated">
            <a:extLst>
              <a:ext uri="{FF2B5EF4-FFF2-40B4-BE49-F238E27FC236}">
                <a16:creationId xmlns:a16="http://schemas.microsoft.com/office/drawing/2014/main" id="{CF627DED-5977-4F12-8CB1-C0FF3AEC26CF}"/>
              </a:ext>
            </a:extLst>
          </p:cNvPr>
          <p:cNvPicPr>
            <a:picLocks noChangeAspect="1"/>
          </p:cNvPicPr>
          <p:nvPr/>
        </p:nvPicPr>
        <p:blipFill>
          <a:blip r:embed="rId3"/>
          <a:stretch>
            <a:fillRect/>
          </a:stretch>
        </p:blipFill>
        <p:spPr>
          <a:xfrm>
            <a:off x="1878974" y="1491019"/>
            <a:ext cx="10098713" cy="5366981"/>
          </a:xfrm>
          <a:prstGeom prst="rect">
            <a:avLst/>
          </a:prstGeom>
        </p:spPr>
      </p:pic>
      <p:sp>
        <p:nvSpPr>
          <p:cNvPr id="10" name="Rectangle 9">
            <a:extLst>
              <a:ext uri="{FF2B5EF4-FFF2-40B4-BE49-F238E27FC236}">
                <a16:creationId xmlns:a16="http://schemas.microsoft.com/office/drawing/2014/main" id="{3FD4DE15-0F8C-4201-815A-93D9D1E0446C}"/>
              </a:ext>
            </a:extLst>
          </p:cNvPr>
          <p:cNvSpPr/>
          <p:nvPr/>
        </p:nvSpPr>
        <p:spPr>
          <a:xfrm>
            <a:off x="1878974" y="3429000"/>
            <a:ext cx="2320451" cy="3182218"/>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numCol="1">
            <a:spAutoFit/>
          </a:bodyPr>
          <a:lstStyle/>
          <a:p>
            <a:pPr>
              <a:lnSpc>
                <a:spcPct val="107000"/>
              </a:lnSpc>
              <a:spcAft>
                <a:spcPts val="800"/>
              </a:spcAft>
            </a:pPr>
            <a:r>
              <a:rPr lang="en-US" sz="1000" b="1" u="sng" dirty="0">
                <a:latin typeface="Verdana" panose="020B0604030504040204" pitchFamily="34" charset="0"/>
                <a:ea typeface="Verdana" panose="020B0604030504040204" pitchFamily="34" charset="0"/>
                <a:cs typeface="Times New Roman" panose="02020603050405020304" pitchFamily="18" charset="0"/>
              </a:rPr>
              <a:t>Service Category</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Accounting Services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Communication Costs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Salaries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Office Supplies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Meeting/Conferences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Professional Services Costs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Training</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Advertising Costs</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Travel</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Equipment </a:t>
            </a:r>
          </a:p>
          <a:p>
            <a:pPr>
              <a:lnSpc>
                <a:spcPct val="107000"/>
              </a:lnSpc>
              <a:spcAft>
                <a:spcPts val="800"/>
              </a:spcAft>
            </a:pPr>
            <a:r>
              <a:rPr lang="en-US" sz="1000" dirty="0">
                <a:latin typeface="Verdana" panose="020B0604030504040204" pitchFamily="34" charset="0"/>
                <a:ea typeface="Verdana" panose="020B0604030504040204" pitchFamily="34" charset="0"/>
                <a:cs typeface="Times New Roman" panose="02020603050405020304" pitchFamily="18" charset="0"/>
              </a:rPr>
              <a:t>Other</a:t>
            </a:r>
          </a:p>
        </p:txBody>
      </p:sp>
      <p:sp>
        <p:nvSpPr>
          <p:cNvPr id="11" name="TextBox 10">
            <a:extLst>
              <a:ext uri="{FF2B5EF4-FFF2-40B4-BE49-F238E27FC236}">
                <a16:creationId xmlns:a16="http://schemas.microsoft.com/office/drawing/2014/main" id="{373BCE69-A675-4FB8-B943-749072832382}"/>
              </a:ext>
            </a:extLst>
          </p:cNvPr>
          <p:cNvSpPr txBox="1"/>
          <p:nvPr/>
        </p:nvSpPr>
        <p:spPr>
          <a:xfrm>
            <a:off x="2078633" y="297947"/>
            <a:ext cx="9163588" cy="861774"/>
          </a:xfrm>
          <a:prstGeom prst="rect">
            <a:avLst/>
          </a:prstGeom>
          <a:noFill/>
        </p:spPr>
        <p:txBody>
          <a:bodyPr wrap="square" rtlCol="0">
            <a:spAutoFit/>
          </a:bodyPr>
          <a:lstStyle/>
          <a:p>
            <a:pPr algn="ctr"/>
            <a:r>
              <a:rPr lang="en-US" sz="5000" dirty="0">
                <a:solidFill>
                  <a:schemeClr val="bg1"/>
                </a:solidFill>
                <a:latin typeface="+mj-lt"/>
              </a:rPr>
              <a:t>Spending Plan</a:t>
            </a:r>
          </a:p>
        </p:txBody>
      </p:sp>
    </p:spTree>
    <p:extLst>
      <p:ext uri="{BB962C8B-B14F-4D97-AF65-F5344CB8AC3E}">
        <p14:creationId xmlns:p14="http://schemas.microsoft.com/office/powerpoint/2010/main" val="246755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4236-093F-4662-B2BD-E9D7E9C823C5}"/>
              </a:ext>
            </a:extLst>
          </p:cNvPr>
          <p:cNvSpPr>
            <a:spLocks noGrp="1"/>
          </p:cNvSpPr>
          <p:nvPr>
            <p:ph type="title"/>
          </p:nvPr>
        </p:nvSpPr>
        <p:spPr>
          <a:xfrm>
            <a:off x="2477213" y="364874"/>
            <a:ext cx="8388457" cy="743000"/>
          </a:xfrm>
        </p:spPr>
        <p:txBody>
          <a:bodyPr/>
          <a:lstStyle/>
          <a:p>
            <a:pPr algn="ctr"/>
            <a:r>
              <a:rPr lang="en-US" b="0" dirty="0"/>
              <a:t>Spending Plan, cont. </a:t>
            </a:r>
          </a:p>
        </p:txBody>
      </p:sp>
      <p:pic>
        <p:nvPicPr>
          <p:cNvPr id="4" name="Content Placeholder 3" descr="A screenshot of a cell phone&#10;&#10;Description automatically generated">
            <a:extLst>
              <a:ext uri="{FF2B5EF4-FFF2-40B4-BE49-F238E27FC236}">
                <a16:creationId xmlns:a16="http://schemas.microsoft.com/office/drawing/2014/main" id="{6A33FAB2-37F9-46DC-BE9A-C726BFBB29BC}"/>
              </a:ext>
            </a:extLst>
          </p:cNvPr>
          <p:cNvPicPr>
            <a:picLocks noGrp="1" noChangeAspect="1"/>
          </p:cNvPicPr>
          <p:nvPr>
            <p:ph sz="half" idx="1"/>
          </p:nvPr>
        </p:nvPicPr>
        <p:blipFill>
          <a:blip r:embed="rId3"/>
          <a:stretch>
            <a:fillRect/>
          </a:stretch>
        </p:blipFill>
        <p:spPr>
          <a:xfrm>
            <a:off x="1778993" y="1427186"/>
            <a:ext cx="10121822" cy="5430814"/>
          </a:xfrm>
          <a:prstGeom prst="rect">
            <a:avLst/>
          </a:prstGeom>
        </p:spPr>
      </p:pic>
    </p:spTree>
    <p:extLst>
      <p:ext uri="{BB962C8B-B14F-4D97-AF65-F5344CB8AC3E}">
        <p14:creationId xmlns:p14="http://schemas.microsoft.com/office/powerpoint/2010/main" val="186152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A screenshot of a cell phone&#10;&#10;Description automatically generated">
            <a:extLst>
              <a:ext uri="{FF2B5EF4-FFF2-40B4-BE49-F238E27FC236}">
                <a16:creationId xmlns:a16="http://schemas.microsoft.com/office/drawing/2014/main" id="{6CECC2B3-4FA5-43B8-96F5-4B2521775038}"/>
              </a:ext>
            </a:extLst>
          </p:cNvPr>
          <p:cNvPicPr>
            <a:picLocks noChangeAspect="1"/>
          </p:cNvPicPr>
          <p:nvPr/>
        </p:nvPicPr>
        <p:blipFill>
          <a:blip r:embed="rId3"/>
          <a:stretch>
            <a:fillRect/>
          </a:stretch>
        </p:blipFill>
        <p:spPr>
          <a:xfrm>
            <a:off x="2122228" y="1574867"/>
            <a:ext cx="9992106" cy="4518201"/>
          </a:xfrm>
          <a:prstGeom prst="rect">
            <a:avLst/>
          </a:prstGeom>
        </p:spPr>
      </p:pic>
      <p:sp>
        <p:nvSpPr>
          <p:cNvPr id="9" name="Rectangle 8">
            <a:extLst>
              <a:ext uri="{FF2B5EF4-FFF2-40B4-BE49-F238E27FC236}">
                <a16:creationId xmlns:a16="http://schemas.microsoft.com/office/drawing/2014/main" id="{4DD15A8B-597F-4BAF-A8DF-F42694C5E55D}"/>
              </a:ext>
            </a:extLst>
          </p:cNvPr>
          <p:cNvSpPr/>
          <p:nvPr/>
        </p:nvSpPr>
        <p:spPr>
          <a:xfrm>
            <a:off x="2418044" y="2651375"/>
            <a:ext cx="2073959" cy="3267048"/>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n-US" sz="1200" b="1" u="sng" dirty="0">
                <a:latin typeface="Verdana" panose="020B0604030504040204" pitchFamily="34" charset="0"/>
                <a:ea typeface="Verdana" panose="020B0604030504040204" pitchFamily="34" charset="0"/>
                <a:cs typeface="Times New Roman" panose="02020603050405020304" pitchFamily="18" charset="0"/>
              </a:rPr>
              <a:t>Service Category Options</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Co-Pay</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Sold Item</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Sub-recipient</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Medication Difference</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Registration Fees</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Fees for Services Performed</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Revenue from the Use or Rental of Property</a:t>
            </a:r>
          </a:p>
          <a:p>
            <a:pPr>
              <a:lnSpc>
                <a:spcPct val="107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Other</a:t>
            </a:r>
          </a:p>
        </p:txBody>
      </p:sp>
      <p:sp>
        <p:nvSpPr>
          <p:cNvPr id="10" name="TextBox 9">
            <a:extLst>
              <a:ext uri="{FF2B5EF4-FFF2-40B4-BE49-F238E27FC236}">
                <a16:creationId xmlns:a16="http://schemas.microsoft.com/office/drawing/2014/main" id="{41EAB289-1120-4EBF-AE7D-C5DA818EC6CA}"/>
              </a:ext>
            </a:extLst>
          </p:cNvPr>
          <p:cNvSpPr txBox="1"/>
          <p:nvPr/>
        </p:nvSpPr>
        <p:spPr>
          <a:xfrm>
            <a:off x="2126007" y="404447"/>
            <a:ext cx="10065993" cy="784830"/>
          </a:xfrm>
          <a:prstGeom prst="rect">
            <a:avLst/>
          </a:prstGeom>
          <a:noFill/>
        </p:spPr>
        <p:txBody>
          <a:bodyPr wrap="square" rtlCol="0">
            <a:spAutoFit/>
          </a:bodyPr>
          <a:lstStyle/>
          <a:p>
            <a:r>
              <a:rPr lang="en-US" sz="4500" dirty="0">
                <a:solidFill>
                  <a:schemeClr val="bg1"/>
                </a:solidFill>
                <a:latin typeface="+mj-lt"/>
              </a:rPr>
              <a:t>Program Income Revenue Allocation</a:t>
            </a:r>
          </a:p>
        </p:txBody>
      </p:sp>
    </p:spTree>
    <p:extLst>
      <p:ext uri="{BB962C8B-B14F-4D97-AF65-F5344CB8AC3E}">
        <p14:creationId xmlns:p14="http://schemas.microsoft.com/office/powerpoint/2010/main" val="348464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84BF-8A1B-477E-85A5-968F96298F52}"/>
              </a:ext>
            </a:extLst>
          </p:cNvPr>
          <p:cNvSpPr>
            <a:spLocks noGrp="1"/>
          </p:cNvSpPr>
          <p:nvPr>
            <p:ph type="title"/>
          </p:nvPr>
        </p:nvSpPr>
        <p:spPr>
          <a:xfrm>
            <a:off x="1257301" y="157163"/>
            <a:ext cx="10715624" cy="822124"/>
          </a:xfrm>
        </p:spPr>
        <p:txBody>
          <a:bodyPr>
            <a:normAutofit/>
          </a:bodyPr>
          <a:lstStyle/>
          <a:p>
            <a:pPr algn="ctr"/>
            <a:r>
              <a:rPr lang="en-US" sz="4200" b="0" dirty="0"/>
              <a:t>Program Income Revenue Allocation, cont.</a:t>
            </a:r>
          </a:p>
        </p:txBody>
      </p:sp>
      <p:pic>
        <p:nvPicPr>
          <p:cNvPr id="4" name="Content Placeholder 3" descr="A screenshot of a cell phone&#10;&#10;Description automatically generated">
            <a:extLst>
              <a:ext uri="{FF2B5EF4-FFF2-40B4-BE49-F238E27FC236}">
                <a16:creationId xmlns:a16="http://schemas.microsoft.com/office/drawing/2014/main" id="{3D2EB6F5-4583-42F7-9451-33605932BDE0}"/>
              </a:ext>
            </a:extLst>
          </p:cNvPr>
          <p:cNvPicPr>
            <a:picLocks noGrp="1" noChangeAspect="1"/>
          </p:cNvPicPr>
          <p:nvPr>
            <p:ph sz="half" idx="1"/>
          </p:nvPr>
        </p:nvPicPr>
        <p:blipFill>
          <a:blip r:embed="rId3"/>
          <a:stretch>
            <a:fillRect/>
          </a:stretch>
        </p:blipFill>
        <p:spPr>
          <a:xfrm>
            <a:off x="2196193" y="1485900"/>
            <a:ext cx="9258300" cy="5110843"/>
          </a:xfrm>
          <a:prstGeom prst="rect">
            <a:avLst/>
          </a:prstGeom>
        </p:spPr>
      </p:pic>
    </p:spTree>
    <p:extLst>
      <p:ext uri="{BB962C8B-B14F-4D97-AF65-F5344CB8AC3E}">
        <p14:creationId xmlns:p14="http://schemas.microsoft.com/office/powerpoint/2010/main" val="21600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460C-F0DC-445D-8A62-437FE4075741}"/>
              </a:ext>
            </a:extLst>
          </p:cNvPr>
          <p:cNvSpPr>
            <a:spLocks noGrp="1"/>
          </p:cNvSpPr>
          <p:nvPr>
            <p:ph type="title"/>
          </p:nvPr>
        </p:nvSpPr>
        <p:spPr/>
        <p:txBody>
          <a:bodyPr/>
          <a:lstStyle/>
          <a:p>
            <a:pPr algn="ctr"/>
            <a:r>
              <a:rPr lang="en-US" dirty="0"/>
              <a:t>Key Takeaways!</a:t>
            </a:r>
          </a:p>
        </p:txBody>
      </p:sp>
      <p:sp>
        <p:nvSpPr>
          <p:cNvPr id="3" name="Content Placeholder 2">
            <a:extLst>
              <a:ext uri="{FF2B5EF4-FFF2-40B4-BE49-F238E27FC236}">
                <a16:creationId xmlns:a16="http://schemas.microsoft.com/office/drawing/2014/main" id="{11F13FEE-4099-4FC9-B75A-858810066E79}"/>
              </a:ext>
            </a:extLst>
          </p:cNvPr>
          <p:cNvSpPr>
            <a:spLocks noGrp="1"/>
          </p:cNvSpPr>
          <p:nvPr>
            <p:ph sz="half" idx="1"/>
          </p:nvPr>
        </p:nvSpPr>
        <p:spPr>
          <a:xfrm>
            <a:off x="2462925" y="2053318"/>
            <a:ext cx="8389751" cy="3018745"/>
          </a:xfrm>
        </p:spPr>
        <p:txBody>
          <a:bodyPr>
            <a:normAutofit/>
          </a:bodyPr>
          <a:lstStyle/>
          <a:p>
            <a:pPr marL="342900" indent="-342900">
              <a:buFont typeface="Arial" panose="020B0604020202020204" pitchFamily="34" charset="0"/>
              <a:buChar char="•"/>
            </a:pPr>
            <a:r>
              <a:rPr lang="en-US" sz="3000" dirty="0"/>
              <a:t>Spending Plan is due within 30 days after the start of the contract.</a:t>
            </a:r>
          </a:p>
          <a:p>
            <a:endParaRPr lang="en-US" sz="3000" dirty="0"/>
          </a:p>
          <a:p>
            <a:pPr marL="342900" indent="-342900">
              <a:buFont typeface="Arial" panose="020B0604020202020204" pitchFamily="34" charset="0"/>
              <a:buChar char="•"/>
            </a:pPr>
            <a:r>
              <a:rPr lang="en-US" sz="3000" dirty="0"/>
              <a:t>Allocation Tool is due the end of February and August.</a:t>
            </a:r>
          </a:p>
        </p:txBody>
      </p:sp>
    </p:spTree>
    <p:extLst>
      <p:ext uri="{BB962C8B-B14F-4D97-AF65-F5344CB8AC3E}">
        <p14:creationId xmlns:p14="http://schemas.microsoft.com/office/powerpoint/2010/main" val="201845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Instructions</a:t>
            </a:r>
          </a:p>
        </p:txBody>
      </p:sp>
      <p:pic>
        <p:nvPicPr>
          <p:cNvPr id="8" name="Picture 6" descr="A screenshot of a cell phone&#10;&#10;Description automatically generated">
            <a:extLst>
              <a:ext uri="{FF2B5EF4-FFF2-40B4-BE49-F238E27FC236}">
                <a16:creationId xmlns:a16="http://schemas.microsoft.com/office/drawing/2014/main" id="{8B247FED-F68F-42BF-8BB3-8E00D3996F53}"/>
              </a:ext>
            </a:extLst>
          </p:cNvPr>
          <p:cNvPicPr>
            <a:picLocks noGrp="1" noChangeAspect="1"/>
          </p:cNvPicPr>
          <p:nvPr>
            <p:ph idx="1"/>
          </p:nvPr>
        </p:nvPicPr>
        <p:blipFill>
          <a:blip r:embed="rId3"/>
          <a:stretch>
            <a:fillRect/>
          </a:stretch>
        </p:blipFill>
        <p:spPr>
          <a:xfrm>
            <a:off x="2155448" y="1625087"/>
            <a:ext cx="9918489" cy="4406435"/>
          </a:xfrm>
        </p:spPr>
      </p:pic>
    </p:spTree>
    <p:extLst>
      <p:ext uri="{BB962C8B-B14F-4D97-AF65-F5344CB8AC3E}">
        <p14:creationId xmlns:p14="http://schemas.microsoft.com/office/powerpoint/2010/main" val="238419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Instructions cont. </a:t>
            </a:r>
          </a:p>
        </p:txBody>
      </p:sp>
      <p:pic>
        <p:nvPicPr>
          <p:cNvPr id="8" name="Content Placeholder 7" descr="A screenshot of a cell phone&#10;&#10;Description automatically generated">
            <a:extLst>
              <a:ext uri="{FF2B5EF4-FFF2-40B4-BE49-F238E27FC236}">
                <a16:creationId xmlns:a16="http://schemas.microsoft.com/office/drawing/2014/main" id="{13E62B42-DF4D-43F9-BD00-6C4A91E6143B}"/>
              </a:ext>
            </a:extLst>
          </p:cNvPr>
          <p:cNvPicPr>
            <a:picLocks noGrp="1" noChangeAspect="1"/>
          </p:cNvPicPr>
          <p:nvPr>
            <p:ph idx="1"/>
          </p:nvPr>
        </p:nvPicPr>
        <p:blipFill>
          <a:blip r:embed="rId3"/>
          <a:stretch>
            <a:fillRect/>
          </a:stretch>
        </p:blipFill>
        <p:spPr>
          <a:xfrm>
            <a:off x="2105811" y="1860054"/>
            <a:ext cx="9989479" cy="4250602"/>
          </a:xfrm>
        </p:spPr>
      </p:pic>
    </p:spTree>
    <p:extLst>
      <p:ext uri="{BB962C8B-B14F-4D97-AF65-F5344CB8AC3E}">
        <p14:creationId xmlns:p14="http://schemas.microsoft.com/office/powerpoint/2010/main" val="324720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 / Comments</a:t>
            </a:r>
          </a:p>
        </p:txBody>
      </p:sp>
      <p:pic>
        <p:nvPicPr>
          <p:cNvPr id="4" name="Picture 3"/>
          <p:cNvPicPr>
            <a:picLocks noChangeAspect="1"/>
          </p:cNvPicPr>
          <p:nvPr/>
        </p:nvPicPr>
        <p:blipFill>
          <a:blip r:embed="rId3"/>
          <a:stretch>
            <a:fillRect/>
          </a:stretch>
        </p:blipFill>
        <p:spPr>
          <a:xfrm>
            <a:off x="4289155" y="2051437"/>
            <a:ext cx="4895021" cy="3010438"/>
          </a:xfrm>
          <a:prstGeom prst="rect">
            <a:avLst/>
          </a:prstGeom>
        </p:spPr>
      </p:pic>
    </p:spTree>
    <p:extLst>
      <p:ext uri="{BB962C8B-B14F-4D97-AF65-F5344CB8AC3E}">
        <p14:creationId xmlns:p14="http://schemas.microsoft.com/office/powerpoint/2010/main" val="40946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ontent Placeholder 1"/>
          <p:cNvSpPr txBox="1">
            <a:spLocks noGrp="1"/>
          </p:cNvSpPr>
          <p:nvPr>
            <p:ph type="body" idx="1"/>
          </p:nvPr>
        </p:nvSpPr>
        <p:spPr>
          <a:xfrm>
            <a:off x="3319881" y="2000250"/>
            <a:ext cx="7681496" cy="3128961"/>
          </a:xfrm>
          <a:prstGeom prst="rect">
            <a:avLst/>
          </a:prstGeom>
        </p:spPr>
        <p:txBody>
          <a:bodyPr anchor="ctr">
            <a:normAutofit/>
          </a:bodyPr>
          <a:lstStyle/>
          <a:p>
            <a:pPr marL="0" indent="0" defTabSz="667512">
              <a:lnSpc>
                <a:spcPct val="72000"/>
              </a:lnSpc>
              <a:spcBef>
                <a:spcPts val="700"/>
              </a:spcBef>
              <a:buNone/>
              <a:defRPr sz="1533"/>
            </a:pPr>
            <a:r>
              <a:rPr lang="en-US" sz="2500" dirty="0"/>
              <a:t>-  What is Program Income?</a:t>
            </a:r>
          </a:p>
          <a:p>
            <a:pPr marL="342900" indent="-342900" defTabSz="667512">
              <a:lnSpc>
                <a:spcPct val="72000"/>
              </a:lnSpc>
              <a:spcBef>
                <a:spcPts val="700"/>
              </a:spcBef>
              <a:buFontTx/>
              <a:buChar char="-"/>
              <a:defRPr sz="1533"/>
            </a:pPr>
            <a:r>
              <a:rPr lang="en-US" sz="2500" dirty="0"/>
              <a:t>Program Income Criteria</a:t>
            </a:r>
          </a:p>
          <a:p>
            <a:pPr marL="342900" indent="-342900" defTabSz="667512">
              <a:lnSpc>
                <a:spcPct val="72000"/>
              </a:lnSpc>
              <a:spcBef>
                <a:spcPts val="700"/>
              </a:spcBef>
              <a:buFontTx/>
              <a:buChar char="-"/>
              <a:defRPr sz="1533"/>
            </a:pPr>
            <a:r>
              <a:rPr lang="en-US" sz="2500" dirty="0"/>
              <a:t>What is 340B Program Income Revenue</a:t>
            </a:r>
          </a:p>
          <a:p>
            <a:pPr marL="342900" indent="-342900" defTabSz="667512">
              <a:lnSpc>
                <a:spcPct val="72000"/>
              </a:lnSpc>
              <a:spcBef>
                <a:spcPts val="700"/>
              </a:spcBef>
              <a:buFontTx/>
              <a:buChar char="-"/>
              <a:defRPr sz="1533"/>
            </a:pPr>
            <a:r>
              <a:rPr lang="en-US" sz="2500" dirty="0"/>
              <a:t>Program Income Requirements</a:t>
            </a:r>
          </a:p>
          <a:p>
            <a:pPr marL="342900" indent="-342900" defTabSz="667512">
              <a:lnSpc>
                <a:spcPct val="72000"/>
              </a:lnSpc>
              <a:spcBef>
                <a:spcPts val="700"/>
              </a:spcBef>
              <a:buFontTx/>
              <a:buChar char="-"/>
              <a:defRPr sz="1533"/>
            </a:pPr>
            <a:r>
              <a:rPr lang="en-US" sz="2500" dirty="0"/>
              <a:t>Why are you here?</a:t>
            </a:r>
          </a:p>
          <a:p>
            <a:pPr marL="342900" indent="-342900" defTabSz="667512">
              <a:lnSpc>
                <a:spcPct val="72000"/>
              </a:lnSpc>
              <a:spcBef>
                <a:spcPts val="700"/>
              </a:spcBef>
              <a:buFontTx/>
              <a:buChar char="-"/>
              <a:defRPr sz="1533"/>
            </a:pPr>
            <a:r>
              <a:rPr lang="en-US" sz="2500" dirty="0"/>
              <a:t>Using the Program Income Tool</a:t>
            </a:r>
            <a:r>
              <a:rPr sz="2500" dirty="0"/>
              <a:t>​</a:t>
            </a:r>
          </a:p>
        </p:txBody>
      </p:sp>
      <p:sp>
        <p:nvSpPr>
          <p:cNvPr id="470" name="Title 2"/>
          <p:cNvSpPr txBox="1">
            <a:spLocks noGrp="1"/>
          </p:cNvSpPr>
          <p:nvPr>
            <p:ph type="title"/>
          </p:nvPr>
        </p:nvSpPr>
        <p:spPr>
          <a:xfrm>
            <a:off x="1948279" y="542926"/>
            <a:ext cx="8947937" cy="876300"/>
          </a:xfrm>
          <a:prstGeom prst="rect">
            <a:avLst/>
          </a:prstGeom>
        </p:spPr>
        <p:txBody>
          <a:bodyPr/>
          <a:lstStyle>
            <a:lvl1pPr algn="ctr"/>
          </a:lstStyle>
          <a:p>
            <a:r>
              <a:rPr lang="en-US" dirty="0"/>
              <a:t>Overview</a:t>
            </a:r>
            <a:endParaRPr dirty="0"/>
          </a:p>
        </p:txBody>
      </p:sp>
    </p:spTree>
    <p:extLst>
      <p:ext uri="{BB962C8B-B14F-4D97-AF65-F5344CB8AC3E}">
        <p14:creationId xmlns:p14="http://schemas.microsoft.com/office/powerpoint/2010/main" val="190212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44073" y="2694782"/>
            <a:ext cx="5001611" cy="1114960"/>
          </a:xfrm>
        </p:spPr>
        <p:txBody>
          <a:bodyPr/>
          <a:lstStyle/>
          <a:p>
            <a:r>
              <a:rPr lang="en-US" dirty="0"/>
              <a:t>Thank you</a:t>
            </a:r>
          </a:p>
        </p:txBody>
      </p:sp>
      <p:sp>
        <p:nvSpPr>
          <p:cNvPr id="7" name="Text Placeholder 6"/>
          <p:cNvSpPr>
            <a:spLocks noGrp="1"/>
          </p:cNvSpPr>
          <p:nvPr>
            <p:ph type="body" sz="quarter" idx="13"/>
          </p:nvPr>
        </p:nvSpPr>
        <p:spPr>
          <a:xfrm>
            <a:off x="676171" y="4325277"/>
            <a:ext cx="10839658" cy="2008412"/>
          </a:xfrm>
        </p:spPr>
        <p:txBody>
          <a:bodyPr>
            <a:normAutofit/>
          </a:bodyPr>
          <a:lstStyle/>
          <a:p>
            <a:pPr algn="ctr"/>
            <a:r>
              <a:rPr lang="en-US" sz="2000" dirty="0"/>
              <a:t>Ann Duncan, FMU Director</a:t>
            </a:r>
          </a:p>
          <a:p>
            <a:pPr algn="ctr"/>
            <a:r>
              <a:rPr lang="en-US" sz="2000" dirty="0"/>
              <a:t>April Marek, HIV Grants Branch Audit Manager</a:t>
            </a:r>
          </a:p>
          <a:p>
            <a:pPr algn="ctr"/>
            <a:r>
              <a:rPr lang="en-US" sz="2000" dirty="0"/>
              <a:t>	Contact us at: fmu@dshs.texas.gov	</a:t>
            </a:r>
          </a:p>
          <a:p>
            <a:pPr algn="ctr"/>
            <a:r>
              <a:rPr lang="en-US" sz="2000" dirty="0"/>
              <a:t>    dshs.state.tx.us/fiscal-monitoring</a:t>
            </a:r>
          </a:p>
          <a:p>
            <a:endParaRPr lang="en-US" dirty="0"/>
          </a:p>
        </p:txBody>
      </p:sp>
    </p:spTree>
    <p:extLst>
      <p:ext uri="{BB962C8B-B14F-4D97-AF65-F5344CB8AC3E}">
        <p14:creationId xmlns:p14="http://schemas.microsoft.com/office/powerpoint/2010/main" val="279426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ontent Placeholder 1"/>
          <p:cNvSpPr txBox="1">
            <a:spLocks noGrp="1"/>
          </p:cNvSpPr>
          <p:nvPr>
            <p:ph type="body" idx="1"/>
          </p:nvPr>
        </p:nvSpPr>
        <p:spPr>
          <a:xfrm>
            <a:off x="2391192" y="1806369"/>
            <a:ext cx="9349413" cy="4312350"/>
          </a:xfrm>
          <a:prstGeom prst="rect">
            <a:avLst/>
          </a:prstGeom>
        </p:spPr>
        <p:txBody>
          <a:bodyPr anchor="ctr">
            <a:normAutofit lnSpcReduction="10000"/>
          </a:bodyPr>
          <a:lstStyle/>
          <a:p>
            <a:pPr marL="0" indent="0" defTabSz="667512">
              <a:lnSpc>
                <a:spcPct val="72000"/>
              </a:lnSpc>
              <a:spcBef>
                <a:spcPts val="700"/>
              </a:spcBef>
              <a:buNone/>
              <a:defRPr sz="1533"/>
            </a:pPr>
            <a:r>
              <a:rPr sz="2500" dirty="0"/>
              <a:t>Program income means gross income earned by the non-Federal entity that is directly generated by a supported activity or earned as a result of the Federal award during the period of performance except as provided in </a:t>
            </a:r>
            <a:r>
              <a:rPr lang="en-US" sz="2500" dirty="0"/>
              <a:t>45 CFR </a:t>
            </a:r>
            <a:r>
              <a:rPr sz="2500" dirty="0"/>
              <a:t>§75.307(f). Program income includes but is not limited to:</a:t>
            </a:r>
            <a:endParaRPr lang="en-US" sz="2500" dirty="0"/>
          </a:p>
          <a:p>
            <a:pPr marL="0" indent="0" defTabSz="667512">
              <a:lnSpc>
                <a:spcPct val="72000"/>
              </a:lnSpc>
              <a:spcBef>
                <a:spcPts val="700"/>
              </a:spcBef>
              <a:buNone/>
              <a:defRPr sz="1533"/>
            </a:pPr>
            <a:endParaRPr sz="2500" dirty="0"/>
          </a:p>
          <a:p>
            <a:pPr marL="492687" lvl="1" indent="-158931" defTabSz="667512">
              <a:lnSpc>
                <a:spcPct val="72000"/>
              </a:lnSpc>
              <a:spcBef>
                <a:spcPts val="700"/>
              </a:spcBef>
              <a:buFont typeface="Courier New"/>
              <a:buChar char="o"/>
              <a:defRPr sz="1533"/>
            </a:pPr>
            <a:r>
              <a:rPr lang="en-US" sz="2500" dirty="0"/>
              <a:t> </a:t>
            </a:r>
            <a:r>
              <a:rPr sz="2500" dirty="0"/>
              <a:t>Income from fees for services performed</a:t>
            </a:r>
          </a:p>
          <a:p>
            <a:pPr marL="492687" lvl="1" indent="-158931" defTabSz="667512">
              <a:lnSpc>
                <a:spcPct val="72000"/>
              </a:lnSpc>
              <a:spcBef>
                <a:spcPts val="700"/>
              </a:spcBef>
              <a:buFont typeface="Courier New"/>
              <a:buChar char="o"/>
              <a:defRPr sz="1533"/>
            </a:pPr>
            <a:r>
              <a:rPr lang="en-US" sz="2500" dirty="0"/>
              <a:t> </a:t>
            </a:r>
            <a:r>
              <a:rPr sz="2500" dirty="0"/>
              <a:t>The use or rental o</a:t>
            </a:r>
            <a:r>
              <a:rPr lang="en-US" sz="2500" dirty="0"/>
              <a:t>f</a:t>
            </a:r>
            <a:r>
              <a:rPr sz="2500" dirty="0"/>
              <a:t> real or personal property acquired under</a:t>
            </a:r>
            <a:r>
              <a:rPr lang="en-US" sz="2500" dirty="0"/>
              <a:t> </a:t>
            </a:r>
            <a:r>
              <a:rPr sz="2500" dirty="0"/>
              <a:t>Federal awards</a:t>
            </a:r>
          </a:p>
          <a:p>
            <a:pPr marL="492687" lvl="1" indent="-158931" defTabSz="667512">
              <a:lnSpc>
                <a:spcPct val="72000"/>
              </a:lnSpc>
              <a:spcBef>
                <a:spcPts val="700"/>
              </a:spcBef>
              <a:buFont typeface="Courier New"/>
              <a:buChar char="o"/>
              <a:defRPr sz="1533"/>
            </a:pPr>
            <a:r>
              <a:rPr lang="en-US" sz="2500" dirty="0"/>
              <a:t> </a:t>
            </a:r>
            <a:r>
              <a:rPr sz="2500" dirty="0"/>
              <a:t>The sale of commodities or items fabricated under a Federal award</a:t>
            </a:r>
          </a:p>
          <a:p>
            <a:pPr marL="492687" lvl="1" indent="-158931" defTabSz="667512">
              <a:lnSpc>
                <a:spcPct val="72000"/>
              </a:lnSpc>
              <a:spcBef>
                <a:spcPts val="700"/>
              </a:spcBef>
              <a:buFont typeface="Courier New"/>
              <a:buChar char="o"/>
              <a:defRPr sz="1533"/>
            </a:pPr>
            <a:r>
              <a:rPr lang="en-US" sz="2500" dirty="0"/>
              <a:t> </a:t>
            </a:r>
            <a:r>
              <a:rPr sz="2500" dirty="0"/>
              <a:t>License fees and royalties on patents and copyrights</a:t>
            </a:r>
          </a:p>
          <a:p>
            <a:pPr marL="166878" indent="-166878" defTabSz="667512">
              <a:lnSpc>
                <a:spcPct val="72000"/>
              </a:lnSpc>
              <a:spcBef>
                <a:spcPts val="700"/>
              </a:spcBef>
              <a:buFont typeface="Courier New"/>
              <a:buChar char="o"/>
              <a:defRPr sz="1533"/>
            </a:pPr>
            <a:endParaRPr sz="365" dirty="0"/>
          </a:p>
          <a:p>
            <a:pPr marL="0" indent="0" defTabSz="667512">
              <a:lnSpc>
                <a:spcPct val="72000"/>
              </a:lnSpc>
              <a:spcBef>
                <a:spcPts val="700"/>
              </a:spcBef>
              <a:buSzTx/>
              <a:buNone/>
              <a:defRPr sz="511"/>
            </a:pPr>
            <a:r>
              <a:rPr dirty="0"/>
              <a:t>​</a:t>
            </a:r>
          </a:p>
        </p:txBody>
      </p:sp>
      <p:sp>
        <p:nvSpPr>
          <p:cNvPr id="470" name="Title 2"/>
          <p:cNvSpPr txBox="1">
            <a:spLocks noGrp="1"/>
          </p:cNvSpPr>
          <p:nvPr>
            <p:ph type="title"/>
          </p:nvPr>
        </p:nvSpPr>
        <p:spPr>
          <a:xfrm>
            <a:off x="2391192" y="624981"/>
            <a:ext cx="8947937" cy="862013"/>
          </a:xfrm>
          <a:prstGeom prst="rect">
            <a:avLst/>
          </a:prstGeom>
        </p:spPr>
        <p:txBody>
          <a:bodyPr/>
          <a:lstStyle>
            <a:lvl1pPr algn="ctr"/>
          </a:lstStyle>
          <a:p>
            <a:r>
              <a:rPr dirty="0"/>
              <a:t>What is Program income?</a:t>
            </a:r>
          </a:p>
        </p:txBody>
      </p:sp>
    </p:spTree>
    <p:extLst>
      <p:ext uri="{BB962C8B-B14F-4D97-AF65-F5344CB8AC3E}">
        <p14:creationId xmlns:p14="http://schemas.microsoft.com/office/powerpoint/2010/main" val="274178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itle 3"/>
          <p:cNvSpPr txBox="1">
            <a:spLocks noGrp="1"/>
          </p:cNvSpPr>
          <p:nvPr>
            <p:ph type="title"/>
          </p:nvPr>
        </p:nvSpPr>
        <p:spPr>
          <a:xfrm>
            <a:off x="2348713" y="514409"/>
            <a:ext cx="8947937" cy="858551"/>
          </a:xfrm>
          <a:prstGeom prst="rect">
            <a:avLst/>
          </a:prstGeom>
        </p:spPr>
        <p:txBody>
          <a:bodyPr/>
          <a:lstStyle/>
          <a:p>
            <a:pPr lvl="2" algn="ctr"/>
            <a:r>
              <a:rPr sz="5000" b="1" dirty="0">
                <a:solidFill>
                  <a:schemeClr val="bg1"/>
                </a:solidFill>
                <a:latin typeface="+mj-lt"/>
              </a:rPr>
              <a:t>Flow of the Funds</a:t>
            </a:r>
          </a:p>
        </p:txBody>
      </p:sp>
      <p:sp>
        <p:nvSpPr>
          <p:cNvPr id="462" name="Arrow: Down 4"/>
          <p:cNvSpPr/>
          <p:nvPr/>
        </p:nvSpPr>
        <p:spPr>
          <a:xfrm>
            <a:off x="9365999" y="1960298"/>
            <a:ext cx="2048934" cy="2912535"/>
          </a:xfrm>
          <a:custGeom>
            <a:avLst/>
            <a:gdLst/>
            <a:ahLst/>
            <a:cxnLst>
              <a:cxn ang="0">
                <a:pos x="wd2" y="hd2"/>
              </a:cxn>
              <a:cxn ang="5400000">
                <a:pos x="wd2" y="hd2"/>
              </a:cxn>
              <a:cxn ang="10800000">
                <a:pos x="wd2" y="hd2"/>
              </a:cxn>
              <a:cxn ang="16200000">
                <a:pos x="wd2" y="hd2"/>
              </a:cxn>
            </a:cxnLst>
            <a:rect l="0" t="0" r="r" b="b"/>
            <a:pathLst>
              <a:path w="21600" h="21600" extrusionOk="0">
                <a:moveTo>
                  <a:pt x="0" y="14002"/>
                </a:moveTo>
                <a:lnTo>
                  <a:pt x="5400" y="14002"/>
                </a:lnTo>
                <a:lnTo>
                  <a:pt x="5400" y="0"/>
                </a:lnTo>
                <a:lnTo>
                  <a:pt x="16200" y="0"/>
                </a:lnTo>
                <a:lnTo>
                  <a:pt x="16200" y="14002"/>
                </a:lnTo>
                <a:lnTo>
                  <a:pt x="21600" y="14002"/>
                </a:lnTo>
                <a:lnTo>
                  <a:pt x="10800" y="21600"/>
                </a:lnTo>
                <a:close/>
              </a:path>
            </a:pathLst>
          </a:custGeom>
          <a:solidFill>
            <a:schemeClr val="tx1">
              <a:lumMod val="60000"/>
              <a:lumOff val="40000"/>
            </a:schemeClr>
          </a:solidFill>
          <a:ln w="12700">
            <a:solidFill>
              <a:srgbClr val="32538F"/>
            </a:solidFill>
            <a:miter/>
          </a:ln>
        </p:spPr>
        <p:txBody>
          <a:bodyPr lIns="45719" rIns="45719" anchor="ctr"/>
          <a:lstStyle/>
          <a:p>
            <a:pPr algn="ctr">
              <a:defRPr>
                <a:solidFill>
                  <a:srgbClr val="FFFFFF"/>
                </a:solidFill>
              </a:defRPr>
            </a:pPr>
            <a:endParaRPr b="1" dirty="0">
              <a:solidFill>
                <a:schemeClr val="tx1">
                  <a:lumMod val="60000"/>
                  <a:lumOff val="40000"/>
                </a:schemeClr>
              </a:solidFill>
            </a:endParaRPr>
          </a:p>
        </p:txBody>
      </p:sp>
      <p:sp>
        <p:nvSpPr>
          <p:cNvPr id="463" name="TextBox 5"/>
          <p:cNvSpPr txBox="1"/>
          <p:nvPr/>
        </p:nvSpPr>
        <p:spPr>
          <a:xfrm>
            <a:off x="9801185" y="2677901"/>
            <a:ext cx="1178562"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rPr dirty="0">
                <a:solidFill>
                  <a:schemeClr val="bg1"/>
                </a:solidFill>
              </a:rPr>
              <a:t>Starting from the top of the hierarchy</a:t>
            </a:r>
          </a:p>
        </p:txBody>
      </p:sp>
      <p:grpSp>
        <p:nvGrpSpPr>
          <p:cNvPr id="18" name="Content Placeholder 7">
            <a:extLst>
              <a:ext uri="{FF2B5EF4-FFF2-40B4-BE49-F238E27FC236}">
                <a16:creationId xmlns:a16="http://schemas.microsoft.com/office/drawing/2014/main" id="{E8C282AF-1759-4AAB-B923-AB0B1DC8CA89}"/>
              </a:ext>
            </a:extLst>
          </p:cNvPr>
          <p:cNvGrpSpPr/>
          <p:nvPr/>
        </p:nvGrpSpPr>
        <p:grpSpPr>
          <a:xfrm>
            <a:off x="2993921" y="1960298"/>
            <a:ext cx="7290675" cy="3811967"/>
            <a:chOff x="828238" y="0"/>
            <a:chExt cx="7290673" cy="3811966"/>
          </a:xfrm>
        </p:grpSpPr>
        <p:grpSp>
          <p:nvGrpSpPr>
            <p:cNvPr id="19" name="Group">
              <a:extLst>
                <a:ext uri="{FF2B5EF4-FFF2-40B4-BE49-F238E27FC236}">
                  <a16:creationId xmlns:a16="http://schemas.microsoft.com/office/drawing/2014/main" id="{2E345EC4-A520-45A1-AD84-5056952F5219}"/>
                </a:ext>
              </a:extLst>
            </p:cNvPr>
            <p:cNvGrpSpPr/>
            <p:nvPr/>
          </p:nvGrpSpPr>
          <p:grpSpPr>
            <a:xfrm>
              <a:off x="3130551" y="0"/>
              <a:ext cx="2876215" cy="1411099"/>
              <a:chOff x="0" y="0"/>
              <a:chExt cx="2876214" cy="1411098"/>
            </a:xfrm>
          </p:grpSpPr>
          <p:sp>
            <p:nvSpPr>
              <p:cNvPr id="29" name="Triangle">
                <a:extLst>
                  <a:ext uri="{FF2B5EF4-FFF2-40B4-BE49-F238E27FC236}">
                    <a16:creationId xmlns:a16="http://schemas.microsoft.com/office/drawing/2014/main" id="{121CFB56-D405-429F-9161-7ED6DDB7EE76}"/>
                  </a:ext>
                </a:extLst>
              </p:cNvPr>
              <p:cNvSpPr/>
              <p:nvPr/>
            </p:nvSpPr>
            <p:spPr>
              <a:xfrm>
                <a:off x="0" y="0"/>
                <a:ext cx="2686044" cy="14110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gradFill flip="none" rotWithShape="1">
                <a:gsLst>
                  <a:gs pos="0">
                    <a:srgbClr val="A6B6DF">
                      <a:alpha val="90000"/>
                    </a:srgbClr>
                  </a:gs>
                  <a:gs pos="50000">
                    <a:srgbClr val="98AAD9">
                      <a:alpha val="90000"/>
                    </a:srgbClr>
                  </a:gs>
                  <a:gs pos="100000">
                    <a:srgbClr val="869DD7">
                      <a:alpha val="90000"/>
                    </a:srgbClr>
                  </a:gs>
                </a:gsLst>
                <a:lin ang="5400000" scaled="0"/>
              </a:gradFill>
              <a:ln w="12700" cap="flat">
                <a:noFill/>
                <a:miter lim="400000"/>
              </a:ln>
              <a:effectLst/>
            </p:spPr>
            <p:txBody>
              <a:bodyPr wrap="square" lIns="45719" tIns="45719" rIns="45719" bIns="45719" numCol="1" anchor="ctr">
                <a:noAutofit/>
              </a:bodyPr>
              <a:lstStyle/>
              <a:p>
                <a:pPr algn="ctr" defTabSz="800100">
                  <a:defRPr sz="2800"/>
                </a:pPr>
                <a:endParaRPr/>
              </a:p>
            </p:txBody>
          </p:sp>
          <p:sp>
            <p:nvSpPr>
              <p:cNvPr id="30" name="Department of Health &amp; Human Services">
                <a:extLst>
                  <a:ext uri="{FF2B5EF4-FFF2-40B4-BE49-F238E27FC236}">
                    <a16:creationId xmlns:a16="http://schemas.microsoft.com/office/drawing/2014/main" id="{A20AB375-5D31-4625-899E-A27D3F8A3FB1}"/>
                  </a:ext>
                </a:extLst>
              </p:cNvPr>
              <p:cNvSpPr/>
              <p:nvPr/>
            </p:nvSpPr>
            <p:spPr>
              <a:xfrm>
                <a:off x="0" y="316903"/>
                <a:ext cx="2876214" cy="8771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numCol="1" anchor="t">
                <a:spAutoFit/>
              </a:bodyPr>
              <a:lstStyle/>
              <a:p>
                <a:pPr algn="ctr" defTabSz="800100"/>
                <a:endParaRPr dirty="0">
                  <a:solidFill>
                    <a:schemeClr val="bg1"/>
                  </a:solidFill>
                </a:endParaRPr>
              </a:p>
              <a:p>
                <a:pPr algn="ctr" defTabSz="800100"/>
                <a:r>
                  <a:rPr lang="en-US" dirty="0">
                    <a:solidFill>
                      <a:schemeClr val="bg1"/>
                    </a:solidFill>
                  </a:rPr>
                  <a:t>Health Resources and Services Administration</a:t>
                </a:r>
                <a:endParaRPr dirty="0">
                  <a:solidFill>
                    <a:schemeClr val="bg1"/>
                  </a:solidFill>
                </a:endParaRPr>
              </a:p>
            </p:txBody>
          </p:sp>
        </p:grpSp>
        <p:grpSp>
          <p:nvGrpSpPr>
            <p:cNvPr id="20" name="Group">
              <a:extLst>
                <a:ext uri="{FF2B5EF4-FFF2-40B4-BE49-F238E27FC236}">
                  <a16:creationId xmlns:a16="http://schemas.microsoft.com/office/drawing/2014/main" id="{A12FE94B-D678-4440-A1B7-920CFA83B653}"/>
                </a:ext>
              </a:extLst>
            </p:cNvPr>
            <p:cNvGrpSpPr/>
            <p:nvPr/>
          </p:nvGrpSpPr>
          <p:grpSpPr>
            <a:xfrm>
              <a:off x="2484715" y="1392947"/>
              <a:ext cx="3977719" cy="678575"/>
              <a:chOff x="-1" y="-1"/>
              <a:chExt cx="3977718" cy="678574"/>
            </a:xfrm>
          </p:grpSpPr>
          <p:sp>
            <p:nvSpPr>
              <p:cNvPr id="27" name="Shape">
                <a:extLst>
                  <a:ext uri="{FF2B5EF4-FFF2-40B4-BE49-F238E27FC236}">
                    <a16:creationId xmlns:a16="http://schemas.microsoft.com/office/drawing/2014/main" id="{8551CE67-6C71-44B1-B1C3-12FD60846906}"/>
                  </a:ext>
                </a:extLst>
              </p:cNvPr>
              <p:cNvSpPr/>
              <p:nvPr/>
            </p:nvSpPr>
            <p:spPr>
              <a:xfrm>
                <a:off x="-1" y="-1"/>
                <a:ext cx="3977718" cy="6785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507" y="0"/>
                    </a:lnTo>
                    <a:lnTo>
                      <a:pt x="18093" y="0"/>
                    </a:lnTo>
                    <a:lnTo>
                      <a:pt x="21600" y="21600"/>
                    </a:lnTo>
                    <a:close/>
                  </a:path>
                </a:pathLst>
              </a:custGeom>
              <a:gradFill flip="none" rotWithShape="1">
                <a:gsLst>
                  <a:gs pos="0">
                    <a:srgbClr val="A6B6DF">
                      <a:alpha val="79999"/>
                    </a:srgbClr>
                  </a:gs>
                  <a:gs pos="50000">
                    <a:srgbClr val="98AAD9">
                      <a:alpha val="79999"/>
                    </a:srgbClr>
                  </a:gs>
                  <a:gs pos="100000">
                    <a:srgbClr val="869DD7">
                      <a:alpha val="79999"/>
                    </a:srgbClr>
                  </a:gs>
                </a:gsLst>
                <a:lin ang="5400000" scaled="0"/>
              </a:gradFill>
              <a:ln w="12700" cap="flat">
                <a:noFill/>
                <a:miter lim="400000"/>
              </a:ln>
              <a:effectLst/>
            </p:spPr>
            <p:txBody>
              <a:bodyPr wrap="square" lIns="45719" tIns="45719" rIns="45719" bIns="45719" numCol="1" anchor="ctr">
                <a:noAutofit/>
              </a:bodyPr>
              <a:lstStyle/>
              <a:p>
                <a:pPr algn="ctr" defTabSz="800100">
                  <a:spcBef>
                    <a:spcPts val="800"/>
                  </a:spcBef>
                  <a:defRPr sz="2800"/>
                </a:pPr>
                <a:endParaRPr/>
              </a:p>
            </p:txBody>
          </p:sp>
          <p:sp>
            <p:nvSpPr>
              <p:cNvPr id="28" name="Centers for Disease Control and Prevention">
                <a:extLst>
                  <a:ext uri="{FF2B5EF4-FFF2-40B4-BE49-F238E27FC236}">
                    <a16:creationId xmlns:a16="http://schemas.microsoft.com/office/drawing/2014/main" id="{C6145172-3FB2-444F-AA82-39CBB63FA976}"/>
                  </a:ext>
                </a:extLst>
              </p:cNvPr>
              <p:cNvSpPr/>
              <p:nvPr/>
            </p:nvSpPr>
            <p:spPr>
              <a:xfrm>
                <a:off x="389967" y="66857"/>
                <a:ext cx="3281617" cy="6001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numCol="1" anchor="ctr">
                <a:spAutoFit/>
              </a:bodyPr>
              <a:lstStyle>
                <a:lvl1pPr algn="ctr" defTabSz="800100">
                  <a:spcBef>
                    <a:spcPts val="800"/>
                  </a:spcBef>
                </a:lvl1pPr>
              </a:lstStyle>
              <a:p>
                <a:r>
                  <a:rPr lang="en-US" dirty="0">
                    <a:solidFill>
                      <a:schemeClr val="bg1"/>
                    </a:solidFill>
                  </a:rPr>
                  <a:t>Texas Department of State Health Services (DSHS)</a:t>
                </a:r>
                <a:endParaRPr dirty="0">
                  <a:solidFill>
                    <a:schemeClr val="bg1"/>
                  </a:solidFill>
                </a:endParaRPr>
              </a:p>
            </p:txBody>
          </p:sp>
        </p:grpSp>
        <p:grpSp>
          <p:nvGrpSpPr>
            <p:cNvPr id="21" name="Group">
              <a:extLst>
                <a:ext uri="{FF2B5EF4-FFF2-40B4-BE49-F238E27FC236}">
                  <a16:creationId xmlns:a16="http://schemas.microsoft.com/office/drawing/2014/main" id="{7328DAAD-42EA-41C2-932C-3BA3CFF87744}"/>
                </a:ext>
              </a:extLst>
            </p:cNvPr>
            <p:cNvGrpSpPr/>
            <p:nvPr/>
          </p:nvGrpSpPr>
          <p:grpSpPr>
            <a:xfrm>
              <a:off x="1656477" y="2071521"/>
              <a:ext cx="5634195" cy="870223"/>
              <a:chOff x="0" y="0"/>
              <a:chExt cx="5634193" cy="870222"/>
            </a:xfrm>
          </p:grpSpPr>
          <p:sp>
            <p:nvSpPr>
              <p:cNvPr id="25" name="Shape">
                <a:extLst>
                  <a:ext uri="{FF2B5EF4-FFF2-40B4-BE49-F238E27FC236}">
                    <a16:creationId xmlns:a16="http://schemas.microsoft.com/office/drawing/2014/main" id="{3FB7BC5C-BF5E-48AA-8BBA-1498D3811AC9}"/>
                  </a:ext>
                </a:extLst>
              </p:cNvPr>
              <p:cNvSpPr/>
              <p:nvPr/>
            </p:nvSpPr>
            <p:spPr>
              <a:xfrm>
                <a:off x="0" y="0"/>
                <a:ext cx="5634193" cy="8702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175" y="0"/>
                    </a:lnTo>
                    <a:lnTo>
                      <a:pt x="18425" y="0"/>
                    </a:lnTo>
                    <a:lnTo>
                      <a:pt x="21600" y="21600"/>
                    </a:lnTo>
                    <a:close/>
                  </a:path>
                </a:pathLst>
              </a:custGeom>
              <a:gradFill flip="none" rotWithShape="1">
                <a:gsLst>
                  <a:gs pos="0">
                    <a:srgbClr val="A6B6DF">
                      <a:alpha val="70000"/>
                    </a:srgbClr>
                  </a:gs>
                  <a:gs pos="50000">
                    <a:srgbClr val="98AAD9">
                      <a:alpha val="70000"/>
                    </a:srgbClr>
                  </a:gs>
                  <a:gs pos="100000">
                    <a:srgbClr val="869DD7">
                      <a:alpha val="70000"/>
                    </a:srgbClr>
                  </a:gs>
                </a:gsLst>
                <a:lin ang="5400000" scaled="0"/>
              </a:gradFill>
              <a:ln w="12700" cap="flat">
                <a:noFill/>
                <a:miter lim="400000"/>
              </a:ln>
              <a:effectLst/>
            </p:spPr>
            <p:txBody>
              <a:bodyPr wrap="square" lIns="45719" tIns="45719" rIns="45719" bIns="45719" numCol="1" anchor="ctr">
                <a:noAutofit/>
              </a:bodyPr>
              <a:lstStyle/>
              <a:p>
                <a:pPr algn="ctr" defTabSz="800100">
                  <a:spcBef>
                    <a:spcPts val="800"/>
                  </a:spcBef>
                  <a:defRPr sz="2800"/>
                </a:pPr>
                <a:endParaRPr/>
              </a:p>
            </p:txBody>
          </p:sp>
          <p:sp>
            <p:nvSpPr>
              <p:cNvPr id="26" name="Texas Department of State Services">
                <a:extLst>
                  <a:ext uri="{FF2B5EF4-FFF2-40B4-BE49-F238E27FC236}">
                    <a16:creationId xmlns:a16="http://schemas.microsoft.com/office/drawing/2014/main" id="{B03DCF94-9E06-40B3-8BBB-F185B9397E0A}"/>
                  </a:ext>
                </a:extLst>
              </p:cNvPr>
              <p:cNvSpPr/>
              <p:nvPr/>
            </p:nvSpPr>
            <p:spPr>
              <a:xfrm>
                <a:off x="985984" y="273529"/>
                <a:ext cx="3662225" cy="3231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numCol="1" anchor="ctr">
                <a:spAutoFit/>
              </a:bodyPr>
              <a:lstStyle>
                <a:lvl1pPr algn="ctr" defTabSz="800100">
                  <a:spcBef>
                    <a:spcPts val="800"/>
                  </a:spcBef>
                </a:lvl1pPr>
              </a:lstStyle>
              <a:p>
                <a:r>
                  <a:rPr lang="en-US" dirty="0">
                    <a:solidFill>
                      <a:schemeClr val="bg1"/>
                    </a:solidFill>
                  </a:rPr>
                  <a:t>Administrative Agencies</a:t>
                </a:r>
                <a:endParaRPr dirty="0">
                  <a:solidFill>
                    <a:schemeClr val="bg1"/>
                  </a:solidFill>
                </a:endParaRPr>
              </a:p>
            </p:txBody>
          </p:sp>
        </p:grpSp>
        <p:grpSp>
          <p:nvGrpSpPr>
            <p:cNvPr id="22" name="Group">
              <a:extLst>
                <a:ext uri="{FF2B5EF4-FFF2-40B4-BE49-F238E27FC236}">
                  <a16:creationId xmlns:a16="http://schemas.microsoft.com/office/drawing/2014/main" id="{A84680F1-7D9C-4644-8C31-C9817026D8BC}"/>
                </a:ext>
              </a:extLst>
            </p:cNvPr>
            <p:cNvGrpSpPr/>
            <p:nvPr/>
          </p:nvGrpSpPr>
          <p:grpSpPr>
            <a:xfrm>
              <a:off x="828238" y="2941742"/>
              <a:ext cx="7290673" cy="870224"/>
              <a:chOff x="0" y="-1"/>
              <a:chExt cx="7290671" cy="870223"/>
            </a:xfrm>
          </p:grpSpPr>
          <p:sp>
            <p:nvSpPr>
              <p:cNvPr id="23" name="Shape">
                <a:extLst>
                  <a:ext uri="{FF2B5EF4-FFF2-40B4-BE49-F238E27FC236}">
                    <a16:creationId xmlns:a16="http://schemas.microsoft.com/office/drawing/2014/main" id="{F7FE1873-7798-48D4-AFAD-0A9810BB6016}"/>
                  </a:ext>
                </a:extLst>
              </p:cNvPr>
              <p:cNvSpPr/>
              <p:nvPr/>
            </p:nvSpPr>
            <p:spPr>
              <a:xfrm>
                <a:off x="0" y="-1"/>
                <a:ext cx="7290671" cy="870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54" y="0"/>
                    </a:lnTo>
                    <a:lnTo>
                      <a:pt x="19146" y="0"/>
                    </a:lnTo>
                    <a:lnTo>
                      <a:pt x="21600" y="21600"/>
                    </a:lnTo>
                    <a:close/>
                  </a:path>
                </a:pathLst>
              </a:custGeom>
              <a:gradFill flip="none" rotWithShape="1">
                <a:gsLst>
                  <a:gs pos="0">
                    <a:srgbClr val="A6B6DF">
                      <a:alpha val="59999"/>
                    </a:srgbClr>
                  </a:gs>
                  <a:gs pos="50000">
                    <a:srgbClr val="98AAD9">
                      <a:alpha val="59999"/>
                    </a:srgbClr>
                  </a:gs>
                  <a:gs pos="100000">
                    <a:srgbClr val="869DD7">
                      <a:alpha val="59999"/>
                    </a:srgbClr>
                  </a:gs>
                </a:gsLst>
                <a:lin ang="5400000" scaled="0"/>
              </a:gradFill>
              <a:ln w="12700" cap="flat">
                <a:noFill/>
                <a:miter lim="400000"/>
              </a:ln>
              <a:effectLst/>
            </p:spPr>
            <p:txBody>
              <a:bodyPr wrap="square" lIns="45719" tIns="45719" rIns="45719" bIns="45719" numCol="1" anchor="ctr">
                <a:noAutofit/>
              </a:bodyPr>
              <a:lstStyle/>
              <a:p>
                <a:pPr algn="ctr" defTabSz="800100">
                  <a:defRPr sz="2800"/>
                </a:pPr>
                <a:endParaRPr dirty="0"/>
              </a:p>
            </p:txBody>
          </p:sp>
          <p:sp>
            <p:nvSpPr>
              <p:cNvPr id="24" name="Grantees">
                <a:extLst>
                  <a:ext uri="{FF2B5EF4-FFF2-40B4-BE49-F238E27FC236}">
                    <a16:creationId xmlns:a16="http://schemas.microsoft.com/office/drawing/2014/main" id="{B8CD7737-5BB3-4DE7-8113-F4C5D595BA6F}"/>
                  </a:ext>
                </a:extLst>
              </p:cNvPr>
              <p:cNvSpPr/>
              <p:nvPr/>
            </p:nvSpPr>
            <p:spPr>
              <a:xfrm>
                <a:off x="1275867" y="273529"/>
                <a:ext cx="4738937" cy="3231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numCol="1" anchor="ctr">
                <a:spAutoFit/>
              </a:bodyPr>
              <a:lstStyle>
                <a:lvl1pPr algn="ctr" defTabSz="800100"/>
              </a:lstStyle>
              <a:p>
                <a:r>
                  <a:rPr lang="en-US" dirty="0">
                    <a:solidFill>
                      <a:schemeClr val="bg1"/>
                    </a:solidFill>
                  </a:rPr>
                  <a:t>Sub-recipients</a:t>
                </a:r>
                <a:endParaRPr dirty="0">
                  <a:solidFill>
                    <a:schemeClr val="bg1"/>
                  </a:solidFill>
                </a:endParaRPr>
              </a:p>
            </p:txBody>
          </p:sp>
        </p:grpSp>
      </p:grpSp>
    </p:spTree>
    <p:extLst>
      <p:ext uri="{BB962C8B-B14F-4D97-AF65-F5344CB8AC3E}">
        <p14:creationId xmlns:p14="http://schemas.microsoft.com/office/powerpoint/2010/main" val="418297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ontent Placeholder 1"/>
          <p:cNvSpPr txBox="1">
            <a:spLocks noGrp="1"/>
          </p:cNvSpPr>
          <p:nvPr>
            <p:ph type="body" sz="half" idx="1"/>
          </p:nvPr>
        </p:nvSpPr>
        <p:spPr>
          <a:xfrm>
            <a:off x="2405864" y="2028922"/>
            <a:ext cx="6073118" cy="4358024"/>
          </a:xfrm>
          <a:prstGeom prst="rect">
            <a:avLst/>
          </a:prstGeom>
        </p:spPr>
        <p:txBody>
          <a:bodyPr anchor="ctr">
            <a:normAutofit/>
          </a:bodyPr>
          <a:lstStyle/>
          <a:p>
            <a:pPr marL="500634" lvl="1" indent="-166878" defTabSz="667512">
              <a:lnSpc>
                <a:spcPct val="72000"/>
              </a:lnSpc>
              <a:spcBef>
                <a:spcPts val="300"/>
              </a:spcBef>
              <a:buFont typeface="Courier New"/>
              <a:buChar char="o"/>
              <a:defRPr sz="1533"/>
            </a:pPr>
            <a:r>
              <a:rPr sz="2500" u="sng" dirty="0"/>
              <a:t>Federal Criteria:</a:t>
            </a:r>
          </a:p>
          <a:p>
            <a:pPr marL="834390" lvl="2" indent="-166878" defTabSz="667512">
              <a:lnSpc>
                <a:spcPct val="72000"/>
              </a:lnSpc>
              <a:spcBef>
                <a:spcPts val="300"/>
              </a:spcBef>
              <a:buFont typeface="Courier New"/>
              <a:buChar char="o"/>
              <a:defRPr sz="1460"/>
            </a:pPr>
            <a:r>
              <a:rPr sz="2500" dirty="0"/>
              <a:t>45 CFR 75</a:t>
            </a:r>
            <a:endParaRPr lang="en-US" sz="2500" dirty="0"/>
          </a:p>
          <a:p>
            <a:pPr marL="834390" lvl="2" indent="-166878" defTabSz="667512">
              <a:lnSpc>
                <a:spcPct val="72000"/>
              </a:lnSpc>
              <a:spcBef>
                <a:spcPts val="300"/>
              </a:spcBef>
              <a:buFont typeface="Courier New"/>
              <a:buChar char="o"/>
              <a:defRPr sz="1460"/>
            </a:pPr>
            <a:r>
              <a:rPr lang="en-US" sz="2500" dirty="0"/>
              <a:t>2 CFR 200</a:t>
            </a:r>
          </a:p>
          <a:p>
            <a:pPr marL="667512" lvl="2" indent="0" defTabSz="667512">
              <a:lnSpc>
                <a:spcPct val="72000"/>
              </a:lnSpc>
              <a:spcBef>
                <a:spcPts val="300"/>
              </a:spcBef>
              <a:buNone/>
              <a:defRPr sz="1460"/>
            </a:pPr>
            <a:endParaRPr sz="2500" dirty="0"/>
          </a:p>
          <a:p>
            <a:pPr marL="500634" lvl="1" indent="-166878" defTabSz="667512">
              <a:lnSpc>
                <a:spcPct val="72000"/>
              </a:lnSpc>
              <a:spcBef>
                <a:spcPts val="300"/>
              </a:spcBef>
              <a:buFont typeface="Courier New"/>
              <a:buChar char="o"/>
              <a:defRPr sz="1533"/>
            </a:pPr>
            <a:r>
              <a:rPr sz="2500" u="sng" dirty="0"/>
              <a:t>State Criteria: </a:t>
            </a:r>
          </a:p>
          <a:p>
            <a:pPr marL="834390" lvl="2" indent="-166878" defTabSz="667512">
              <a:lnSpc>
                <a:spcPct val="72000"/>
              </a:lnSpc>
              <a:spcBef>
                <a:spcPts val="300"/>
              </a:spcBef>
              <a:buFont typeface="Courier New"/>
              <a:buChar char="o"/>
              <a:defRPr sz="1533"/>
            </a:pPr>
            <a:r>
              <a:rPr sz="2500" dirty="0"/>
              <a:t>UGMS. 40</a:t>
            </a:r>
          </a:p>
          <a:p>
            <a:pPr marL="834390" lvl="2" indent="-166878" defTabSz="667512">
              <a:lnSpc>
                <a:spcPct val="72000"/>
              </a:lnSpc>
              <a:spcBef>
                <a:spcPts val="300"/>
              </a:spcBef>
              <a:buFont typeface="Courier New"/>
              <a:buChar char="o"/>
              <a:defRPr sz="1533"/>
            </a:pPr>
            <a:r>
              <a:rPr sz="2500" dirty="0"/>
              <a:t>UGMS. Subpart A. (5) “Program</a:t>
            </a:r>
            <a:r>
              <a:rPr lang="en-US" sz="2500" dirty="0"/>
              <a:t> </a:t>
            </a:r>
            <a:r>
              <a:rPr sz="2500" dirty="0"/>
              <a:t>Income”</a:t>
            </a:r>
          </a:p>
          <a:p>
            <a:pPr marL="834390" lvl="2" indent="-166878" defTabSz="667512">
              <a:lnSpc>
                <a:spcPct val="72000"/>
              </a:lnSpc>
              <a:spcBef>
                <a:spcPts val="300"/>
              </a:spcBef>
              <a:buFont typeface="Courier New"/>
              <a:buChar char="o"/>
              <a:defRPr sz="1533"/>
            </a:pPr>
            <a:r>
              <a:rPr sz="2500" dirty="0"/>
              <a:t>UGMS. 21. I.</a:t>
            </a:r>
          </a:p>
          <a:p>
            <a:pPr marL="834390" lvl="2" indent="-166878" defTabSz="667512">
              <a:lnSpc>
                <a:spcPct val="72000"/>
              </a:lnSpc>
              <a:spcBef>
                <a:spcPts val="300"/>
              </a:spcBef>
              <a:buFont typeface="Courier New"/>
              <a:buChar char="o"/>
              <a:defRPr sz="1533" b="1"/>
            </a:pPr>
            <a:r>
              <a:rPr sz="2500" dirty="0"/>
              <a:t>UGMS. 25</a:t>
            </a:r>
          </a:p>
          <a:p>
            <a:pPr marL="834390" lvl="2" indent="-166878" defTabSz="667512">
              <a:lnSpc>
                <a:spcPct val="72000"/>
              </a:lnSpc>
              <a:spcBef>
                <a:spcPts val="300"/>
              </a:spcBef>
              <a:buFont typeface="Courier New"/>
              <a:buChar char="o"/>
              <a:defRPr sz="1533"/>
            </a:pPr>
            <a:r>
              <a:rPr sz="2500" dirty="0"/>
              <a:t>UGMS. 41. (b)</a:t>
            </a:r>
            <a:endParaRPr lang="en-US" sz="2500" dirty="0"/>
          </a:p>
          <a:p>
            <a:pPr marL="834390" lvl="2" indent="-166878" defTabSz="667512">
              <a:lnSpc>
                <a:spcPct val="72000"/>
              </a:lnSpc>
              <a:spcBef>
                <a:spcPts val="300"/>
              </a:spcBef>
              <a:buFont typeface="Courier New"/>
              <a:buChar char="o"/>
              <a:defRPr sz="1533"/>
            </a:pPr>
            <a:r>
              <a:rPr lang="en-US" sz="2500" dirty="0"/>
              <a:t>DSHS contract</a:t>
            </a:r>
            <a:endParaRPr sz="2500" dirty="0"/>
          </a:p>
          <a:p>
            <a:pPr marL="0" indent="0" defTabSz="667512">
              <a:lnSpc>
                <a:spcPct val="72000"/>
              </a:lnSpc>
              <a:spcBef>
                <a:spcPts val="700"/>
              </a:spcBef>
              <a:buSzTx/>
              <a:buNone/>
              <a:defRPr sz="511"/>
            </a:pPr>
            <a:endParaRPr sz="365" dirty="0"/>
          </a:p>
          <a:p>
            <a:pPr marL="0" indent="0" defTabSz="667512">
              <a:lnSpc>
                <a:spcPct val="72000"/>
              </a:lnSpc>
              <a:spcBef>
                <a:spcPts val="700"/>
              </a:spcBef>
              <a:buSzTx/>
              <a:buNone/>
              <a:defRPr sz="511"/>
            </a:pPr>
            <a:r>
              <a:rPr dirty="0"/>
              <a:t>​</a:t>
            </a:r>
          </a:p>
        </p:txBody>
      </p:sp>
      <p:sp>
        <p:nvSpPr>
          <p:cNvPr id="470" name="Title 2"/>
          <p:cNvSpPr txBox="1">
            <a:spLocks noGrp="1"/>
          </p:cNvSpPr>
          <p:nvPr>
            <p:ph type="title"/>
          </p:nvPr>
        </p:nvSpPr>
        <p:spPr>
          <a:xfrm>
            <a:off x="2405864" y="848037"/>
            <a:ext cx="8388457" cy="743000"/>
          </a:xfrm>
          <a:prstGeom prst="rect">
            <a:avLst/>
          </a:prstGeom>
        </p:spPr>
        <p:txBody>
          <a:bodyPr/>
          <a:lstStyle>
            <a:lvl1pPr algn="ctr"/>
          </a:lstStyle>
          <a:p>
            <a:r>
              <a:rPr lang="en-US" dirty="0"/>
              <a:t>Program Income Specific Criteria</a:t>
            </a:r>
            <a:endParaRPr dirty="0"/>
          </a:p>
        </p:txBody>
      </p:sp>
      <p:pic>
        <p:nvPicPr>
          <p:cNvPr id="2" name="Picture 1">
            <a:extLst>
              <a:ext uri="{FF2B5EF4-FFF2-40B4-BE49-F238E27FC236}">
                <a16:creationId xmlns:a16="http://schemas.microsoft.com/office/drawing/2014/main" id="{BF16E3A9-1CB9-4D96-BD7B-A476E6725925}"/>
              </a:ext>
            </a:extLst>
          </p:cNvPr>
          <p:cNvPicPr>
            <a:picLocks noChangeAspect="1"/>
          </p:cNvPicPr>
          <p:nvPr/>
        </p:nvPicPr>
        <p:blipFill>
          <a:blip r:embed="rId3"/>
          <a:stretch>
            <a:fillRect/>
          </a:stretch>
        </p:blipFill>
        <p:spPr>
          <a:xfrm>
            <a:off x="8478982" y="2576079"/>
            <a:ext cx="2143125" cy="2143125"/>
          </a:xfrm>
          <a:prstGeom prst="rect">
            <a:avLst/>
          </a:prstGeom>
        </p:spPr>
      </p:pic>
    </p:spTree>
    <p:extLst>
      <p:ext uri="{BB962C8B-B14F-4D97-AF65-F5344CB8AC3E}">
        <p14:creationId xmlns:p14="http://schemas.microsoft.com/office/powerpoint/2010/main" val="60898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2"/>
          <p:cNvSpPr txBox="1">
            <a:spLocks noGrp="1"/>
          </p:cNvSpPr>
          <p:nvPr>
            <p:ph type="title"/>
          </p:nvPr>
        </p:nvSpPr>
        <p:spPr>
          <a:xfrm>
            <a:off x="2191551" y="256805"/>
            <a:ext cx="8947937" cy="1076325"/>
          </a:xfrm>
          <a:prstGeom prst="rect">
            <a:avLst/>
          </a:prstGeom>
        </p:spPr>
        <p:txBody>
          <a:bodyPr/>
          <a:lstStyle>
            <a:lvl1pPr algn="ctr"/>
          </a:lstStyle>
          <a:p>
            <a:r>
              <a:rPr dirty="0"/>
              <a:t>340B</a:t>
            </a:r>
            <a:r>
              <a:rPr lang="en-US" dirty="0"/>
              <a:t>:</a:t>
            </a:r>
            <a:r>
              <a:rPr dirty="0"/>
              <a:t> How does it work</a:t>
            </a:r>
          </a:p>
        </p:txBody>
      </p:sp>
      <p:sp>
        <p:nvSpPr>
          <p:cNvPr id="2" name="TextBox 1">
            <a:extLst>
              <a:ext uri="{FF2B5EF4-FFF2-40B4-BE49-F238E27FC236}">
                <a16:creationId xmlns:a16="http://schemas.microsoft.com/office/drawing/2014/main" id="{45C59E6B-1C91-4ABF-97DC-EF740B4996D8}"/>
              </a:ext>
            </a:extLst>
          </p:cNvPr>
          <p:cNvSpPr txBox="1"/>
          <p:nvPr/>
        </p:nvSpPr>
        <p:spPr>
          <a:xfrm>
            <a:off x="2062963" y="1522884"/>
            <a:ext cx="7552525"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solidFill>
                <a:effectLst/>
                <a:uFillTx/>
                <a:latin typeface="+mn-lt"/>
                <a:ea typeface="+mn-ea"/>
                <a:cs typeface="+mn-cs"/>
                <a:sym typeface="Calibri"/>
              </a:rPr>
              <a:t>A drug manufacturer enters into a Pharmaceutical Pricing Agreement with </a:t>
            </a:r>
            <a:r>
              <a:rPr lang="en-US" dirty="0">
                <a:solidFill>
                  <a:schemeClr val="bg1"/>
                </a:solidFill>
              </a:rPr>
              <a:t>the Health Resources and Services Administration (HRSA)</a:t>
            </a:r>
            <a:endParaRPr kumimoji="0" lang="en-US" sz="1800" b="0" i="0" u="none" strike="noStrike" cap="none" spc="0" normalizeH="0" baseline="0" dirty="0">
              <a:ln>
                <a:noFill/>
              </a:ln>
              <a:solidFill>
                <a:schemeClr val="bg1"/>
              </a:solidFill>
              <a:effectLst/>
              <a:uFillTx/>
              <a:sym typeface="Calibri"/>
            </a:endParaRPr>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chemeClr val="bg1"/>
              </a:solidFill>
              <a:effectLst/>
              <a:uFillTx/>
              <a:latin typeface="+mn-lt"/>
              <a:ea typeface="+mn-ea"/>
              <a:cs typeface="+mn-cs"/>
              <a:sym typeface="Calibri"/>
            </a:endParaRPr>
          </a:p>
          <a:p>
            <a:pPr marL="285750" indent="-285750">
              <a:buFont typeface="Arial" panose="020B0604020202020204" pitchFamily="34" charset="0"/>
              <a:buChar char="•"/>
            </a:pPr>
            <a:r>
              <a:rPr lang="en-US" dirty="0">
                <a:solidFill>
                  <a:schemeClr val="bg1"/>
                </a:solidFill>
              </a:rPr>
              <a:t>A covered entity registers to participate in the 340B program with HRSA’s Office of Pharmacy Affairs at </a:t>
            </a:r>
            <a:r>
              <a:rPr lang="en-US" dirty="0">
                <a:solidFill>
                  <a:schemeClr val="bg1"/>
                </a:solidFill>
                <a:hlinkClick r:id="rId3"/>
              </a:rPr>
              <a:t>https://340bopais.hrsa.gov/</a:t>
            </a:r>
            <a:endParaRPr lang="en-US" dirty="0">
              <a:solidFill>
                <a:schemeClr val="bg1"/>
              </a:solidFill>
            </a:endParaRPr>
          </a:p>
          <a:p>
            <a:endParaRPr lang="en-US" dirty="0">
              <a:solidFill>
                <a:schemeClr val="bg1"/>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solidFill>
                <a:effectLst/>
                <a:uFillTx/>
                <a:latin typeface="+mn-lt"/>
                <a:ea typeface="+mn-ea"/>
                <a:cs typeface="+mn-cs"/>
                <a:sym typeface="Calibri"/>
              </a:rPr>
              <a:t>The covered entity purchases drugs at the 340B price from a distributor, which receives drugs from the manufacturer</a:t>
            </a:r>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chemeClr val="bg1"/>
              </a:solidFill>
              <a:effectLst/>
              <a:uFillTx/>
              <a:latin typeface="+mn-lt"/>
              <a:ea typeface="+mn-ea"/>
              <a:cs typeface="+mn-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bg1"/>
                </a:solidFill>
              </a:rPr>
              <a:t>The covered entity enters into a contract with a third party, usually a retail pharmacy</a:t>
            </a:r>
          </a:p>
          <a:p>
            <a:pPr marR="0" algn="l" defTabSz="914400" rtl="0" fontAlgn="auto" latinLnBrk="0" hangingPunct="0">
              <a:lnSpc>
                <a:spcPct val="100000"/>
              </a:lnSpc>
              <a:spcBef>
                <a:spcPts val="0"/>
              </a:spcBef>
              <a:spcAft>
                <a:spcPts val="0"/>
              </a:spcAft>
              <a:buClrTx/>
              <a:buSzTx/>
              <a:tabLst/>
            </a:pPr>
            <a:endParaRPr lang="en-US" dirty="0">
              <a:solidFill>
                <a:schemeClr val="bg1"/>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solidFill>
                <a:effectLst/>
                <a:uFillTx/>
                <a:latin typeface="+mn-lt"/>
                <a:ea typeface="+mn-ea"/>
                <a:cs typeface="+mn-cs"/>
                <a:sym typeface="Calibri"/>
              </a:rPr>
              <a:t>The distributor ships the covered entity’s drugs to the contract pharmacy</a:t>
            </a:r>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chemeClr val="bg1"/>
              </a:solidFill>
              <a:effectLst/>
              <a:uFillTx/>
              <a:latin typeface="+mn-lt"/>
              <a:ea typeface="+mn-ea"/>
              <a:cs typeface="+mn-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bg1"/>
                </a:solidFill>
              </a:rPr>
              <a:t>The patient receives the 340B drug at the contract pharmacy</a:t>
            </a:r>
            <a:endParaRPr kumimoji="0" lang="en-US" sz="1800" b="0" i="0" u="none" strike="noStrike" cap="none" spc="0" normalizeH="0" baseline="0" dirty="0">
              <a:ln>
                <a:noFill/>
              </a:ln>
              <a:solidFill>
                <a:schemeClr val="bg1"/>
              </a:solidFill>
              <a:effectLst/>
              <a:uFillTx/>
              <a:sym typeface="Calibri"/>
            </a:endParaRPr>
          </a:p>
        </p:txBody>
      </p:sp>
      <p:pic>
        <p:nvPicPr>
          <p:cNvPr id="3" name="Picture 2">
            <a:extLst>
              <a:ext uri="{FF2B5EF4-FFF2-40B4-BE49-F238E27FC236}">
                <a16:creationId xmlns:a16="http://schemas.microsoft.com/office/drawing/2014/main" id="{93D4E2F7-2381-4AA1-AAE5-867F288F02D6}"/>
              </a:ext>
            </a:extLst>
          </p:cNvPr>
          <p:cNvPicPr>
            <a:picLocks noChangeAspect="1"/>
          </p:cNvPicPr>
          <p:nvPr/>
        </p:nvPicPr>
        <p:blipFill>
          <a:blip r:embed="rId4"/>
          <a:stretch>
            <a:fillRect/>
          </a:stretch>
        </p:blipFill>
        <p:spPr>
          <a:xfrm>
            <a:off x="9898423" y="1855643"/>
            <a:ext cx="1868198" cy="1868198"/>
          </a:xfrm>
          <a:prstGeom prst="rect">
            <a:avLst/>
          </a:prstGeom>
        </p:spPr>
      </p:pic>
      <p:sp>
        <p:nvSpPr>
          <p:cNvPr id="4" name="AutoShape 2" descr="Medical Clinic Building Clip Art | Use these free images for your websites,  art projects, reports, and ... | Clip art, Classroom clipart, Free clip art">
            <a:extLst>
              <a:ext uri="{FF2B5EF4-FFF2-40B4-BE49-F238E27FC236}">
                <a16:creationId xmlns:a16="http://schemas.microsoft.com/office/drawing/2014/main" id="{C4BCDD61-217A-4AAA-91C4-AEEEF230CF03}"/>
              </a:ext>
            </a:extLst>
          </p:cNvPr>
          <p:cNvSpPr>
            <a:spLocks noChangeAspect="1" noChangeArrowheads="1"/>
          </p:cNvSpPr>
          <p:nvPr/>
        </p:nvSpPr>
        <p:spPr bwMode="auto">
          <a:xfrm>
            <a:off x="5943600" y="3276600"/>
            <a:ext cx="297873" cy="297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C95D8B6-CAB9-476D-959A-09AC15870106}"/>
              </a:ext>
            </a:extLst>
          </p:cNvPr>
          <p:cNvPicPr>
            <a:picLocks noChangeAspect="1"/>
          </p:cNvPicPr>
          <p:nvPr/>
        </p:nvPicPr>
        <p:blipFill>
          <a:blip r:embed="rId5"/>
          <a:stretch>
            <a:fillRect/>
          </a:stretch>
        </p:blipFill>
        <p:spPr>
          <a:xfrm>
            <a:off x="9615488" y="4089703"/>
            <a:ext cx="2313709" cy="1836277"/>
          </a:xfrm>
          <a:prstGeom prst="rect">
            <a:avLst/>
          </a:prstGeom>
        </p:spPr>
      </p:pic>
    </p:spTree>
    <p:extLst>
      <p:ext uri="{BB962C8B-B14F-4D97-AF65-F5344CB8AC3E}">
        <p14:creationId xmlns:p14="http://schemas.microsoft.com/office/powerpoint/2010/main" val="235947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ontent Placeholder 1"/>
          <p:cNvSpPr txBox="1">
            <a:spLocks noGrp="1"/>
          </p:cNvSpPr>
          <p:nvPr>
            <p:ph type="body" idx="1"/>
          </p:nvPr>
        </p:nvSpPr>
        <p:spPr>
          <a:xfrm>
            <a:off x="2391192" y="1920669"/>
            <a:ext cx="9349413" cy="4312350"/>
          </a:xfrm>
          <a:prstGeom prst="rect">
            <a:avLst/>
          </a:prstGeom>
        </p:spPr>
        <p:txBody>
          <a:bodyPr anchor="ctr"/>
          <a:lstStyle/>
          <a:p>
            <a:pPr>
              <a:lnSpc>
                <a:spcPct val="72000"/>
              </a:lnSpc>
              <a:buFont typeface="Courier New"/>
              <a:buChar char="o"/>
              <a:defRPr sz="2100"/>
            </a:pPr>
            <a:r>
              <a:rPr sz="2000" dirty="0"/>
              <a:t>All 340B generated revenue IS program income. </a:t>
            </a:r>
            <a:endParaRPr lang="en-US" sz="2000" dirty="0"/>
          </a:p>
          <a:p>
            <a:pPr marL="0" indent="0">
              <a:lnSpc>
                <a:spcPct val="72000"/>
              </a:lnSpc>
              <a:buNone/>
              <a:defRPr sz="2100"/>
            </a:pPr>
            <a:endParaRPr sz="2000" dirty="0"/>
          </a:p>
          <a:p>
            <a:pPr marL="217714" indent="-217714">
              <a:lnSpc>
                <a:spcPct val="72000"/>
              </a:lnSpc>
              <a:buFont typeface="Courier New"/>
              <a:buChar char="o"/>
              <a:defRPr sz="2100"/>
            </a:pPr>
            <a:r>
              <a:rPr sz="2000" dirty="0"/>
              <a:t>Covered entities are able to generate savings on each drug by purchasing these drugs at a discounted 340B rate and yet receive normal payments from insurers. Covered entities are able to provide drugs to low-income patients at free or significantly reduced costs and also use savings to provide other health care services under the scope of work for the contract in which made them eligible to receive 340B certification. </a:t>
            </a:r>
          </a:p>
          <a:p>
            <a:pPr>
              <a:lnSpc>
                <a:spcPct val="72000"/>
              </a:lnSpc>
              <a:buFont typeface="Courier New"/>
              <a:buChar char="o"/>
              <a:defRPr sz="2100"/>
            </a:pPr>
            <a:endParaRPr sz="2000" dirty="0"/>
          </a:p>
          <a:p>
            <a:pPr marL="0" lvl="2" indent="457200" algn="ctr">
              <a:lnSpc>
                <a:spcPct val="72000"/>
              </a:lnSpc>
              <a:buSzTx/>
              <a:buFontTx/>
              <a:buNone/>
              <a:defRPr sz="2100"/>
            </a:pPr>
            <a:r>
              <a:rPr sz="2500" dirty="0">
                <a:ln w="0"/>
                <a:solidFill>
                  <a:schemeClr val="accent1"/>
                </a:solidFill>
                <a:effectLst>
                  <a:outerShdw blurRad="38100" dist="25400" dir="5400000" algn="ctr" rotWithShape="0">
                    <a:srgbClr val="6E747A">
                      <a:alpha val="43000"/>
                    </a:srgbClr>
                  </a:outerShdw>
                </a:effectLst>
              </a:rPr>
              <a:t>Insurance Reimbursement</a:t>
            </a:r>
          </a:p>
          <a:p>
            <a:pPr marL="0" lvl="1" indent="228600" algn="ctr">
              <a:lnSpc>
                <a:spcPct val="72000"/>
              </a:lnSpc>
              <a:buSzTx/>
              <a:buFontTx/>
              <a:buNone/>
              <a:defRPr sz="2100" u="sng"/>
            </a:pPr>
            <a:r>
              <a:rPr sz="2500" dirty="0">
                <a:ln w="0"/>
                <a:solidFill>
                  <a:schemeClr val="accent1"/>
                </a:solidFill>
                <a:effectLst>
                  <a:outerShdw blurRad="38100" dist="25400" dir="5400000" algn="ctr" rotWithShape="0">
                    <a:srgbClr val="6E747A">
                      <a:alpha val="43000"/>
                    </a:srgbClr>
                  </a:outerShdw>
                </a:effectLst>
              </a:rPr>
              <a:t>-   340B Drug Pricing from Manufacturer</a:t>
            </a:r>
          </a:p>
          <a:p>
            <a:pPr marL="0" indent="0" algn="ctr">
              <a:lnSpc>
                <a:spcPct val="72000"/>
              </a:lnSpc>
              <a:buNone/>
              <a:defRPr sz="2100"/>
            </a:pPr>
            <a:r>
              <a:rPr lang="en-US" sz="2500" dirty="0">
                <a:ln w="0"/>
                <a:solidFill>
                  <a:schemeClr val="accent1"/>
                </a:solidFill>
                <a:effectLst>
                  <a:outerShdw blurRad="38100" dist="25400" dir="5400000" algn="ctr" rotWithShape="0">
                    <a:srgbClr val="6E747A">
                      <a:alpha val="43000"/>
                    </a:srgbClr>
                  </a:outerShdw>
                </a:effectLst>
              </a:rPr>
              <a:t>        </a:t>
            </a:r>
            <a:r>
              <a:rPr sz="2500" dirty="0">
                <a:ln w="0"/>
                <a:solidFill>
                  <a:schemeClr val="accent1"/>
                </a:solidFill>
                <a:effectLst>
                  <a:outerShdw blurRad="38100" dist="25400" dir="5400000" algn="ctr" rotWithShape="0">
                    <a:srgbClr val="6E747A">
                      <a:alpha val="43000"/>
                    </a:srgbClr>
                  </a:outerShdw>
                </a:effectLst>
              </a:rPr>
              <a:t>340B Generated Program Income</a:t>
            </a:r>
          </a:p>
          <a:p>
            <a:pPr>
              <a:lnSpc>
                <a:spcPct val="72000"/>
              </a:lnSpc>
              <a:buFont typeface="Courier New"/>
              <a:buChar char="o"/>
              <a:defRPr sz="2100"/>
            </a:pPr>
            <a:endParaRPr sz="500" dirty="0"/>
          </a:p>
          <a:p>
            <a:pPr marL="0" indent="0">
              <a:lnSpc>
                <a:spcPct val="72000"/>
              </a:lnSpc>
              <a:buSzTx/>
              <a:buNone/>
              <a:defRPr sz="700"/>
            </a:pPr>
            <a:endParaRPr sz="500" dirty="0"/>
          </a:p>
          <a:p>
            <a:pPr marL="0" indent="0">
              <a:lnSpc>
                <a:spcPct val="72000"/>
              </a:lnSpc>
              <a:buSzTx/>
              <a:buNone/>
              <a:defRPr sz="700"/>
            </a:pPr>
            <a:r>
              <a:rPr dirty="0"/>
              <a:t>​</a:t>
            </a:r>
          </a:p>
        </p:txBody>
      </p:sp>
      <p:sp>
        <p:nvSpPr>
          <p:cNvPr id="475" name="Title 2"/>
          <p:cNvSpPr txBox="1">
            <a:spLocks noGrp="1"/>
          </p:cNvSpPr>
          <p:nvPr>
            <p:ph type="title"/>
          </p:nvPr>
        </p:nvSpPr>
        <p:spPr>
          <a:xfrm>
            <a:off x="2220125" y="353518"/>
            <a:ext cx="8947937" cy="1065707"/>
          </a:xfrm>
          <a:prstGeom prst="rect">
            <a:avLst/>
          </a:prstGeom>
        </p:spPr>
        <p:txBody>
          <a:bodyPr/>
          <a:lstStyle>
            <a:lvl1pPr algn="ctr"/>
          </a:lstStyle>
          <a:p>
            <a:r>
              <a:rPr dirty="0"/>
              <a:t>340B Program Income</a:t>
            </a:r>
          </a:p>
        </p:txBody>
      </p:sp>
    </p:spTree>
    <p:extLst>
      <p:ext uri="{BB962C8B-B14F-4D97-AF65-F5344CB8AC3E}">
        <p14:creationId xmlns:p14="http://schemas.microsoft.com/office/powerpoint/2010/main" val="67616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223C-8EAC-4A05-91D9-55BD16F0F5D8}"/>
              </a:ext>
            </a:extLst>
          </p:cNvPr>
          <p:cNvSpPr>
            <a:spLocks noGrp="1"/>
          </p:cNvSpPr>
          <p:nvPr>
            <p:ph type="title"/>
          </p:nvPr>
        </p:nvSpPr>
        <p:spPr>
          <a:xfrm>
            <a:off x="1546785" y="608167"/>
            <a:ext cx="9810749" cy="679904"/>
          </a:xfrm>
        </p:spPr>
        <p:txBody>
          <a:bodyPr/>
          <a:lstStyle/>
          <a:p>
            <a:pPr algn="ctr"/>
            <a:r>
              <a:rPr lang="en-US" sz="4000" dirty="0"/>
              <a:t>Program Income Requirements</a:t>
            </a:r>
          </a:p>
        </p:txBody>
      </p:sp>
      <p:grpSp>
        <p:nvGrpSpPr>
          <p:cNvPr id="4" name="Content Placeholder 1">
            <a:extLst>
              <a:ext uri="{FF2B5EF4-FFF2-40B4-BE49-F238E27FC236}">
                <a16:creationId xmlns:a16="http://schemas.microsoft.com/office/drawing/2014/main" id="{BABF05B8-2EAA-4D93-9C22-585D1A8B3CCC}"/>
              </a:ext>
            </a:extLst>
          </p:cNvPr>
          <p:cNvGrpSpPr/>
          <p:nvPr/>
        </p:nvGrpSpPr>
        <p:grpSpPr>
          <a:xfrm>
            <a:off x="1217953" y="1741489"/>
            <a:ext cx="8169257" cy="4351334"/>
            <a:chOff x="1588077" y="0"/>
            <a:chExt cx="8169255" cy="4351332"/>
          </a:xfrm>
        </p:grpSpPr>
        <p:grpSp>
          <p:nvGrpSpPr>
            <p:cNvPr id="8" name="Group">
              <a:extLst>
                <a:ext uri="{FF2B5EF4-FFF2-40B4-BE49-F238E27FC236}">
                  <a16:creationId xmlns:a16="http://schemas.microsoft.com/office/drawing/2014/main" id="{32B841DF-BE23-45D2-8647-50C8784B3832}"/>
                </a:ext>
              </a:extLst>
            </p:cNvPr>
            <p:cNvGrpSpPr/>
            <p:nvPr/>
          </p:nvGrpSpPr>
          <p:grpSpPr>
            <a:xfrm>
              <a:off x="1588077" y="12697"/>
              <a:ext cx="2577039" cy="4338635"/>
              <a:chOff x="-1778235" y="12695"/>
              <a:chExt cx="2577037" cy="4338633"/>
            </a:xfrm>
          </p:grpSpPr>
          <p:sp>
            <p:nvSpPr>
              <p:cNvPr id="27" name="Rectangle">
                <a:extLst>
                  <a:ext uri="{FF2B5EF4-FFF2-40B4-BE49-F238E27FC236}">
                    <a16:creationId xmlns:a16="http://schemas.microsoft.com/office/drawing/2014/main" id="{8F0D51BC-03CE-4734-9015-68275A5885DD}"/>
                  </a:ext>
                </a:extLst>
              </p:cNvPr>
              <p:cNvSpPr/>
              <p:nvPr/>
            </p:nvSpPr>
            <p:spPr>
              <a:xfrm>
                <a:off x="-1778235" y="12695"/>
                <a:ext cx="2577037" cy="4338633"/>
              </a:xfrm>
              <a:prstGeom prst="rect">
                <a:avLst/>
              </a:prstGeom>
              <a:solidFill>
                <a:srgbClr val="CDD4EA">
                  <a:alpha val="90000"/>
                </a:srgbClr>
              </a:solidFill>
              <a:ln w="6350" cap="flat">
                <a:solidFill>
                  <a:srgbClr val="CDD4EA">
                    <a:alpha val="90000"/>
                  </a:srgbClr>
                </a:solidFill>
                <a:prstDash val="solid"/>
                <a:miter lim="800000"/>
              </a:ln>
              <a:effectLst/>
            </p:spPr>
            <p:txBody>
              <a:bodyPr wrap="square" lIns="45719" tIns="45719" rIns="45719" bIns="45719" numCol="1" anchor="t">
                <a:noAutofit/>
              </a:bodyPr>
              <a:lstStyle/>
              <a:p>
                <a:pPr defTabSz="711200">
                  <a:lnSpc>
                    <a:spcPct val="90000"/>
                  </a:lnSpc>
                  <a:spcBef>
                    <a:spcPts val="1100"/>
                  </a:spcBef>
                  <a:defRPr sz="2800"/>
                </a:pPr>
                <a:endParaRPr dirty="0"/>
              </a:p>
            </p:txBody>
          </p:sp>
          <p:sp>
            <p:nvSpPr>
              <p:cNvPr id="28" name="Program income must be spent during the contract term it is earned and not allowed to be carried over to next term, except with approved spending plan (45 CFR 75).">
                <a:extLst>
                  <a:ext uri="{FF2B5EF4-FFF2-40B4-BE49-F238E27FC236}">
                    <a16:creationId xmlns:a16="http://schemas.microsoft.com/office/drawing/2014/main" id="{58F0746B-243A-4001-BACF-5609A9C65938}"/>
                  </a:ext>
                </a:extLst>
              </p:cNvPr>
              <p:cNvSpPr txBox="1"/>
              <p:nvPr/>
            </p:nvSpPr>
            <p:spPr>
              <a:xfrm>
                <a:off x="-1754687" y="1659420"/>
                <a:ext cx="2468868" cy="22838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1545" tIns="221545" rIns="221545" bIns="221545" numCol="1" anchor="t">
                <a:spAutoFit/>
              </a:bodyPr>
              <a:lstStyle>
                <a:lvl1pPr defTabSz="711200">
                  <a:lnSpc>
                    <a:spcPct val="90000"/>
                  </a:lnSpc>
                  <a:spcBef>
                    <a:spcPts val="600"/>
                  </a:spcBef>
                  <a:defRPr sz="1600"/>
                </a:lvl1pPr>
              </a:lstStyle>
              <a:p>
                <a:r>
                  <a:rPr dirty="0"/>
                  <a:t>Program income must be spent during the contract term it is earned and not allowed to be carried over to next term, except with approved spending plan (45 CFR 75).</a:t>
                </a:r>
              </a:p>
            </p:txBody>
          </p:sp>
        </p:grpSp>
        <p:grpSp>
          <p:nvGrpSpPr>
            <p:cNvPr id="9" name="Group">
              <a:extLst>
                <a:ext uri="{FF2B5EF4-FFF2-40B4-BE49-F238E27FC236}">
                  <a16:creationId xmlns:a16="http://schemas.microsoft.com/office/drawing/2014/main" id="{502F588E-F0A4-4350-AD67-B39A18E73DF0}"/>
                </a:ext>
              </a:extLst>
            </p:cNvPr>
            <p:cNvGrpSpPr/>
            <p:nvPr/>
          </p:nvGrpSpPr>
          <p:grpSpPr>
            <a:xfrm>
              <a:off x="2180351" y="451864"/>
              <a:ext cx="1193489" cy="1193489"/>
              <a:chOff x="-1804859" y="-93151"/>
              <a:chExt cx="1193488" cy="1193488"/>
            </a:xfrm>
          </p:grpSpPr>
          <p:sp>
            <p:nvSpPr>
              <p:cNvPr id="25" name="Circle">
                <a:extLst>
                  <a:ext uri="{FF2B5EF4-FFF2-40B4-BE49-F238E27FC236}">
                    <a16:creationId xmlns:a16="http://schemas.microsoft.com/office/drawing/2014/main" id="{F473D775-7405-4E1C-A284-1CD9912DA0E4}"/>
                  </a:ext>
                </a:extLst>
              </p:cNvPr>
              <p:cNvSpPr/>
              <p:nvPr/>
            </p:nvSpPr>
            <p:spPr>
              <a:xfrm>
                <a:off x="-1804859" y="-93151"/>
                <a:ext cx="1193488" cy="1193488"/>
              </a:xfrm>
              <a:prstGeom prst="ellipse">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algn="ctr" defTabSz="2133600">
                  <a:lnSpc>
                    <a:spcPct val="90000"/>
                  </a:lnSpc>
                  <a:spcBef>
                    <a:spcPts val="1100"/>
                  </a:spcBef>
                  <a:defRPr sz="2800">
                    <a:solidFill>
                      <a:srgbClr val="FFFFFF"/>
                    </a:solidFill>
                  </a:defRPr>
                </a:pPr>
                <a:endParaRPr/>
              </a:p>
            </p:txBody>
          </p:sp>
          <p:sp>
            <p:nvSpPr>
              <p:cNvPr id="26" name="2">
                <a:extLst>
                  <a:ext uri="{FF2B5EF4-FFF2-40B4-BE49-F238E27FC236}">
                    <a16:creationId xmlns:a16="http://schemas.microsoft.com/office/drawing/2014/main" id="{5824F794-ED13-4EBB-ABFE-92147AC92D04}"/>
                  </a:ext>
                </a:extLst>
              </p:cNvPr>
              <p:cNvSpPr txBox="1"/>
              <p:nvPr/>
            </p:nvSpPr>
            <p:spPr>
              <a:xfrm>
                <a:off x="-1549729" y="158372"/>
                <a:ext cx="683226" cy="690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ctr">
                <a:spAutoFit/>
              </a:bodyPr>
              <a:lstStyle>
                <a:lvl1pPr algn="ctr" defTabSz="2133600">
                  <a:lnSpc>
                    <a:spcPct val="90000"/>
                  </a:lnSpc>
                  <a:spcBef>
                    <a:spcPts val="2000"/>
                  </a:spcBef>
                  <a:defRPr sz="4800">
                    <a:solidFill>
                      <a:srgbClr val="FFFFFF"/>
                    </a:solidFill>
                  </a:defRPr>
                </a:lvl1pPr>
              </a:lstStyle>
              <a:p>
                <a:r>
                  <a:rPr lang="en-US" dirty="0"/>
                  <a:t>1</a:t>
                </a:r>
                <a:endParaRPr dirty="0"/>
              </a:p>
            </p:txBody>
          </p:sp>
        </p:grpSp>
        <p:grpSp>
          <p:nvGrpSpPr>
            <p:cNvPr id="11" name="Group">
              <a:extLst>
                <a:ext uri="{FF2B5EF4-FFF2-40B4-BE49-F238E27FC236}">
                  <a16:creationId xmlns:a16="http://schemas.microsoft.com/office/drawing/2014/main" id="{F6387931-3E33-470E-8DA3-D67A284049F4}"/>
                </a:ext>
              </a:extLst>
            </p:cNvPr>
            <p:cNvGrpSpPr/>
            <p:nvPr/>
          </p:nvGrpSpPr>
          <p:grpSpPr>
            <a:xfrm>
              <a:off x="4473723" y="0"/>
              <a:ext cx="2468870" cy="4351332"/>
              <a:chOff x="-1847889" y="0"/>
              <a:chExt cx="2468868" cy="4351331"/>
            </a:xfrm>
          </p:grpSpPr>
          <p:sp>
            <p:nvSpPr>
              <p:cNvPr id="23" name="Rectangle">
                <a:extLst>
                  <a:ext uri="{FF2B5EF4-FFF2-40B4-BE49-F238E27FC236}">
                    <a16:creationId xmlns:a16="http://schemas.microsoft.com/office/drawing/2014/main" id="{6696C206-EBCA-4FBD-BA0F-E3BC60F0472A}"/>
                  </a:ext>
                </a:extLst>
              </p:cNvPr>
              <p:cNvSpPr/>
              <p:nvPr/>
            </p:nvSpPr>
            <p:spPr>
              <a:xfrm>
                <a:off x="-1847889" y="0"/>
                <a:ext cx="2468868" cy="4351331"/>
              </a:xfrm>
              <a:prstGeom prst="rect">
                <a:avLst/>
              </a:prstGeom>
              <a:solidFill>
                <a:srgbClr val="CDD4EA">
                  <a:alpha val="90000"/>
                </a:srgbClr>
              </a:solidFill>
              <a:ln w="6350" cap="flat">
                <a:solidFill>
                  <a:srgbClr val="CDD4EA">
                    <a:alpha val="90000"/>
                  </a:srgbClr>
                </a:solidFill>
                <a:prstDash val="solid"/>
                <a:miter lim="800000"/>
              </a:ln>
              <a:effectLst/>
            </p:spPr>
            <p:txBody>
              <a:bodyPr wrap="square" lIns="45719" tIns="45719" rIns="45719" bIns="45719" numCol="1" anchor="t">
                <a:noAutofit/>
              </a:bodyPr>
              <a:lstStyle/>
              <a:p>
                <a:pPr defTabSz="711200">
                  <a:lnSpc>
                    <a:spcPct val="90000"/>
                  </a:lnSpc>
                  <a:spcBef>
                    <a:spcPts val="1100"/>
                  </a:spcBef>
                  <a:defRPr sz="2800"/>
                </a:pPr>
                <a:endParaRPr dirty="0"/>
              </a:p>
            </p:txBody>
          </p:sp>
          <p:sp>
            <p:nvSpPr>
              <p:cNvPr id="24" name="All program income must be disbursed before requesting additional grant payments (UGMS and 45 CFR §75.307).">
                <a:extLst>
                  <a:ext uri="{FF2B5EF4-FFF2-40B4-BE49-F238E27FC236}">
                    <a16:creationId xmlns:a16="http://schemas.microsoft.com/office/drawing/2014/main" id="{E43223F5-2077-4322-8EA2-73303842ABD5}"/>
                  </a:ext>
                </a:extLst>
              </p:cNvPr>
              <p:cNvSpPr txBox="1"/>
              <p:nvPr/>
            </p:nvSpPr>
            <p:spPr>
              <a:xfrm>
                <a:off x="-1847889" y="1681250"/>
                <a:ext cx="2468868" cy="18176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1545" tIns="221545" rIns="221545" bIns="221545" numCol="1" anchor="t">
                <a:spAutoFit/>
              </a:bodyPr>
              <a:lstStyle>
                <a:lvl1pPr defTabSz="711200">
                  <a:lnSpc>
                    <a:spcPct val="90000"/>
                  </a:lnSpc>
                  <a:spcBef>
                    <a:spcPts val="600"/>
                  </a:spcBef>
                  <a:defRPr sz="1600"/>
                </a:lvl1pPr>
              </a:lstStyle>
              <a:p>
                <a:r>
                  <a:rPr dirty="0"/>
                  <a:t>All program income must be disbursed before requesting additional grant payments (UGMS and 45 CFR §75.307). </a:t>
                </a:r>
              </a:p>
            </p:txBody>
          </p:sp>
        </p:grpSp>
        <p:grpSp>
          <p:nvGrpSpPr>
            <p:cNvPr id="12" name="Group">
              <a:extLst>
                <a:ext uri="{FF2B5EF4-FFF2-40B4-BE49-F238E27FC236}">
                  <a16:creationId xmlns:a16="http://schemas.microsoft.com/office/drawing/2014/main" id="{9B93374A-E388-4C40-82F3-7BF3ED8076A5}"/>
                </a:ext>
              </a:extLst>
            </p:cNvPr>
            <p:cNvGrpSpPr/>
            <p:nvPr/>
          </p:nvGrpSpPr>
          <p:grpSpPr>
            <a:xfrm>
              <a:off x="5133100" y="449035"/>
              <a:ext cx="1193489" cy="1193489"/>
              <a:chOff x="-1817430" y="-117224"/>
              <a:chExt cx="1193488" cy="1193488"/>
            </a:xfrm>
          </p:grpSpPr>
          <p:sp>
            <p:nvSpPr>
              <p:cNvPr id="21" name="Circle">
                <a:extLst>
                  <a:ext uri="{FF2B5EF4-FFF2-40B4-BE49-F238E27FC236}">
                    <a16:creationId xmlns:a16="http://schemas.microsoft.com/office/drawing/2014/main" id="{7C149106-D2F6-4086-BFF0-D7BBB6D6085A}"/>
                  </a:ext>
                </a:extLst>
              </p:cNvPr>
              <p:cNvSpPr/>
              <p:nvPr/>
            </p:nvSpPr>
            <p:spPr>
              <a:xfrm>
                <a:off x="-1817430" y="-117224"/>
                <a:ext cx="1193488" cy="1193488"/>
              </a:xfrm>
              <a:prstGeom prst="ellipse">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algn="ctr" defTabSz="2133600">
                  <a:lnSpc>
                    <a:spcPct val="90000"/>
                  </a:lnSpc>
                  <a:spcBef>
                    <a:spcPts val="1100"/>
                  </a:spcBef>
                  <a:defRPr sz="2800">
                    <a:solidFill>
                      <a:srgbClr val="FFFFFF"/>
                    </a:solidFill>
                  </a:defRPr>
                </a:pPr>
                <a:endParaRPr/>
              </a:p>
            </p:txBody>
          </p:sp>
          <p:sp>
            <p:nvSpPr>
              <p:cNvPr id="22" name="3">
                <a:extLst>
                  <a:ext uri="{FF2B5EF4-FFF2-40B4-BE49-F238E27FC236}">
                    <a16:creationId xmlns:a16="http://schemas.microsoft.com/office/drawing/2014/main" id="{30E6417C-B2DD-47CA-AA76-3A1C6B435520}"/>
                  </a:ext>
                </a:extLst>
              </p:cNvPr>
              <p:cNvSpPr txBox="1"/>
              <p:nvPr/>
            </p:nvSpPr>
            <p:spPr>
              <a:xfrm>
                <a:off x="-1583985" y="115224"/>
                <a:ext cx="683225" cy="690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ctr">
                <a:spAutoFit/>
              </a:bodyPr>
              <a:lstStyle>
                <a:lvl1pPr algn="ctr" defTabSz="2133600">
                  <a:lnSpc>
                    <a:spcPct val="90000"/>
                  </a:lnSpc>
                  <a:spcBef>
                    <a:spcPts val="2000"/>
                  </a:spcBef>
                  <a:defRPr sz="4800">
                    <a:solidFill>
                      <a:srgbClr val="FFFFFF"/>
                    </a:solidFill>
                  </a:defRPr>
                </a:lvl1pPr>
              </a:lstStyle>
              <a:p>
                <a:r>
                  <a:rPr lang="en-US" dirty="0"/>
                  <a:t>2</a:t>
                </a:r>
                <a:endParaRPr dirty="0"/>
              </a:p>
            </p:txBody>
          </p:sp>
        </p:grpSp>
        <p:grpSp>
          <p:nvGrpSpPr>
            <p:cNvPr id="14" name="Group">
              <a:extLst>
                <a:ext uri="{FF2B5EF4-FFF2-40B4-BE49-F238E27FC236}">
                  <a16:creationId xmlns:a16="http://schemas.microsoft.com/office/drawing/2014/main" id="{ED23480B-4A97-416B-BD6E-930AD55CE4E8}"/>
                </a:ext>
              </a:extLst>
            </p:cNvPr>
            <p:cNvGrpSpPr/>
            <p:nvPr/>
          </p:nvGrpSpPr>
          <p:grpSpPr>
            <a:xfrm>
              <a:off x="7242359" y="0"/>
              <a:ext cx="2514973" cy="4338632"/>
              <a:chOff x="-1994000" y="0"/>
              <a:chExt cx="2514971" cy="4338631"/>
            </a:xfrm>
          </p:grpSpPr>
          <p:sp>
            <p:nvSpPr>
              <p:cNvPr id="19" name="Rectangle">
                <a:extLst>
                  <a:ext uri="{FF2B5EF4-FFF2-40B4-BE49-F238E27FC236}">
                    <a16:creationId xmlns:a16="http://schemas.microsoft.com/office/drawing/2014/main" id="{530C7F21-3674-4312-8D45-B4C5683FB19F}"/>
                  </a:ext>
                </a:extLst>
              </p:cNvPr>
              <p:cNvSpPr/>
              <p:nvPr/>
            </p:nvSpPr>
            <p:spPr>
              <a:xfrm>
                <a:off x="-1994000" y="0"/>
                <a:ext cx="2359531" cy="4338631"/>
              </a:xfrm>
              <a:prstGeom prst="rect">
                <a:avLst/>
              </a:prstGeom>
              <a:solidFill>
                <a:srgbClr val="CDD4EA">
                  <a:alpha val="90000"/>
                </a:srgbClr>
              </a:solidFill>
              <a:ln w="6350" cap="flat">
                <a:solidFill>
                  <a:srgbClr val="CDD4EA">
                    <a:alpha val="90000"/>
                  </a:srgbClr>
                </a:solidFill>
                <a:prstDash val="solid"/>
                <a:miter lim="800000"/>
              </a:ln>
              <a:effectLst/>
            </p:spPr>
            <p:txBody>
              <a:bodyPr wrap="square" lIns="45719" tIns="45719" rIns="45719" bIns="45719" numCol="1" anchor="t">
                <a:noAutofit/>
              </a:bodyPr>
              <a:lstStyle/>
              <a:p>
                <a:pPr defTabSz="711200">
                  <a:lnSpc>
                    <a:spcPct val="90000"/>
                  </a:lnSpc>
                  <a:spcBef>
                    <a:spcPts val="1100"/>
                  </a:spcBef>
                  <a:defRPr sz="2800"/>
                </a:pPr>
                <a:endParaRPr/>
              </a:p>
            </p:txBody>
          </p:sp>
          <p:sp>
            <p:nvSpPr>
              <p:cNvPr id="20" name="Program income must be used for the purposes of the Federal award.">
                <a:extLst>
                  <a:ext uri="{FF2B5EF4-FFF2-40B4-BE49-F238E27FC236}">
                    <a16:creationId xmlns:a16="http://schemas.microsoft.com/office/drawing/2014/main" id="{FB066C4C-DE7B-46EE-92B2-B53229BF7DCB}"/>
                  </a:ext>
                </a:extLst>
              </p:cNvPr>
              <p:cNvSpPr txBox="1"/>
              <p:nvPr/>
            </p:nvSpPr>
            <p:spPr>
              <a:xfrm>
                <a:off x="-1947897" y="1664223"/>
                <a:ext cx="2468868" cy="1555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1545" tIns="221545" rIns="221545" bIns="221545" numCol="1" anchor="t">
                <a:spAutoFit/>
              </a:bodyPr>
              <a:lstStyle>
                <a:lvl1pPr defTabSz="711200">
                  <a:lnSpc>
                    <a:spcPct val="90000"/>
                  </a:lnSpc>
                  <a:spcBef>
                    <a:spcPts val="600"/>
                  </a:spcBef>
                  <a:defRPr sz="1600"/>
                </a:lvl1pPr>
              </a:lstStyle>
              <a:p>
                <a:r>
                  <a:rPr dirty="0"/>
                  <a:t>Program income must be used for the purposes of the Federal award. ​</a:t>
                </a:r>
                <a:r>
                  <a:rPr lang="en-US" dirty="0"/>
                  <a:t>(45 CFR §75.307)</a:t>
                </a:r>
                <a:endParaRPr dirty="0"/>
              </a:p>
            </p:txBody>
          </p:sp>
        </p:grpSp>
        <p:grpSp>
          <p:nvGrpSpPr>
            <p:cNvPr id="15" name="Group">
              <a:extLst>
                <a:ext uri="{FF2B5EF4-FFF2-40B4-BE49-F238E27FC236}">
                  <a16:creationId xmlns:a16="http://schemas.microsoft.com/office/drawing/2014/main" id="{3E023B47-00A7-4811-B04C-1C7D9030FE44}"/>
                </a:ext>
              </a:extLst>
            </p:cNvPr>
            <p:cNvGrpSpPr/>
            <p:nvPr/>
          </p:nvGrpSpPr>
          <p:grpSpPr>
            <a:xfrm>
              <a:off x="7794846" y="449035"/>
              <a:ext cx="1193489" cy="1193489"/>
              <a:chOff x="-2030288" y="-131200"/>
              <a:chExt cx="1193488" cy="1193488"/>
            </a:xfrm>
          </p:grpSpPr>
          <p:sp>
            <p:nvSpPr>
              <p:cNvPr id="17" name="Circle">
                <a:extLst>
                  <a:ext uri="{FF2B5EF4-FFF2-40B4-BE49-F238E27FC236}">
                    <a16:creationId xmlns:a16="http://schemas.microsoft.com/office/drawing/2014/main" id="{87CC6760-FAB5-43C0-91AA-7825AE92B454}"/>
                  </a:ext>
                </a:extLst>
              </p:cNvPr>
              <p:cNvSpPr/>
              <p:nvPr/>
            </p:nvSpPr>
            <p:spPr>
              <a:xfrm>
                <a:off x="-2030288" y="-131200"/>
                <a:ext cx="1193488" cy="1193488"/>
              </a:xfrm>
              <a:prstGeom prst="ellipse">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algn="ctr" defTabSz="2133600">
                  <a:lnSpc>
                    <a:spcPct val="90000"/>
                  </a:lnSpc>
                  <a:spcBef>
                    <a:spcPts val="1100"/>
                  </a:spcBef>
                  <a:defRPr sz="2800">
                    <a:solidFill>
                      <a:srgbClr val="FFFFFF"/>
                    </a:solidFill>
                  </a:defRPr>
                </a:pPr>
                <a:endParaRPr/>
              </a:p>
            </p:txBody>
          </p:sp>
          <p:sp>
            <p:nvSpPr>
              <p:cNvPr id="18" name="4">
                <a:extLst>
                  <a:ext uri="{FF2B5EF4-FFF2-40B4-BE49-F238E27FC236}">
                    <a16:creationId xmlns:a16="http://schemas.microsoft.com/office/drawing/2014/main" id="{C222A378-D905-45B0-B63C-9EFC2DD04202}"/>
                  </a:ext>
                </a:extLst>
              </p:cNvPr>
              <p:cNvSpPr txBox="1"/>
              <p:nvPr/>
            </p:nvSpPr>
            <p:spPr>
              <a:xfrm>
                <a:off x="-1775157" y="123152"/>
                <a:ext cx="683225" cy="690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ctr">
                <a:spAutoFit/>
              </a:bodyPr>
              <a:lstStyle>
                <a:lvl1pPr algn="ctr" defTabSz="2133600">
                  <a:lnSpc>
                    <a:spcPct val="90000"/>
                  </a:lnSpc>
                  <a:spcBef>
                    <a:spcPts val="2000"/>
                  </a:spcBef>
                  <a:defRPr sz="4800">
                    <a:solidFill>
                      <a:srgbClr val="FFFFFF"/>
                    </a:solidFill>
                  </a:defRPr>
                </a:lvl1pPr>
              </a:lstStyle>
              <a:p>
                <a:r>
                  <a:rPr lang="en-US" dirty="0"/>
                  <a:t>3</a:t>
                </a:r>
                <a:endParaRPr dirty="0"/>
              </a:p>
            </p:txBody>
          </p:sp>
        </p:grpSp>
      </p:grpSp>
      <p:sp>
        <p:nvSpPr>
          <p:cNvPr id="29" name="Rectangle">
            <a:extLst>
              <a:ext uri="{FF2B5EF4-FFF2-40B4-BE49-F238E27FC236}">
                <a16:creationId xmlns:a16="http://schemas.microsoft.com/office/drawing/2014/main" id="{29436936-10B8-480F-BE80-36B80E103963}"/>
              </a:ext>
            </a:extLst>
          </p:cNvPr>
          <p:cNvSpPr/>
          <p:nvPr/>
        </p:nvSpPr>
        <p:spPr>
          <a:xfrm>
            <a:off x="9542651" y="1754186"/>
            <a:ext cx="2577040" cy="4338637"/>
          </a:xfrm>
          <a:prstGeom prst="rect">
            <a:avLst/>
          </a:prstGeom>
          <a:solidFill>
            <a:srgbClr val="CDD4EA">
              <a:alpha val="90000"/>
            </a:srgbClr>
          </a:solidFill>
          <a:ln w="6350" cap="flat">
            <a:solidFill>
              <a:srgbClr val="CDD4EA">
                <a:alpha val="90000"/>
              </a:srgbClr>
            </a:solidFill>
            <a:prstDash val="solid"/>
            <a:miter lim="800000"/>
          </a:ln>
          <a:effectLst/>
        </p:spPr>
        <p:txBody>
          <a:bodyPr wrap="square" lIns="45719" tIns="45719" rIns="45719" bIns="45719" numCol="1" anchor="t">
            <a:noAutofit/>
          </a:bodyPr>
          <a:lstStyle/>
          <a:p>
            <a:pPr defTabSz="711200">
              <a:lnSpc>
                <a:spcPct val="90000"/>
              </a:lnSpc>
              <a:spcBef>
                <a:spcPts val="1100"/>
              </a:spcBef>
              <a:defRPr sz="2800"/>
            </a:pPr>
            <a:endParaRPr dirty="0"/>
          </a:p>
        </p:txBody>
      </p:sp>
      <p:sp>
        <p:nvSpPr>
          <p:cNvPr id="30" name="Circle">
            <a:extLst>
              <a:ext uri="{FF2B5EF4-FFF2-40B4-BE49-F238E27FC236}">
                <a16:creationId xmlns:a16="http://schemas.microsoft.com/office/drawing/2014/main" id="{5A267F99-4694-4D3E-9A32-E6A78AFF52CA}"/>
              </a:ext>
            </a:extLst>
          </p:cNvPr>
          <p:cNvSpPr/>
          <p:nvPr/>
        </p:nvSpPr>
        <p:spPr>
          <a:xfrm>
            <a:off x="10234426" y="2188533"/>
            <a:ext cx="1193489" cy="1193490"/>
          </a:xfrm>
          <a:prstGeom prst="ellipse">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algn="ctr" defTabSz="2133600">
              <a:lnSpc>
                <a:spcPct val="90000"/>
              </a:lnSpc>
              <a:spcBef>
                <a:spcPts val="1100"/>
              </a:spcBef>
              <a:defRPr sz="2800">
                <a:solidFill>
                  <a:srgbClr val="FFFFFF"/>
                </a:solidFill>
              </a:defRPr>
            </a:pPr>
            <a:endParaRPr/>
          </a:p>
        </p:txBody>
      </p:sp>
      <p:sp>
        <p:nvSpPr>
          <p:cNvPr id="31" name="4">
            <a:extLst>
              <a:ext uri="{FF2B5EF4-FFF2-40B4-BE49-F238E27FC236}">
                <a16:creationId xmlns:a16="http://schemas.microsoft.com/office/drawing/2014/main" id="{BAABB8ED-1929-4733-B1F3-079A6182F6D1}"/>
              </a:ext>
            </a:extLst>
          </p:cNvPr>
          <p:cNvSpPr txBox="1"/>
          <p:nvPr/>
        </p:nvSpPr>
        <p:spPr>
          <a:xfrm>
            <a:off x="10489557" y="2412900"/>
            <a:ext cx="683226" cy="6904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ctr">
            <a:spAutoFit/>
          </a:bodyPr>
          <a:lstStyle>
            <a:lvl1pPr algn="ctr" defTabSz="2133600">
              <a:lnSpc>
                <a:spcPct val="90000"/>
              </a:lnSpc>
              <a:spcBef>
                <a:spcPts val="2000"/>
              </a:spcBef>
              <a:defRPr sz="4800">
                <a:solidFill>
                  <a:srgbClr val="FFFFFF"/>
                </a:solidFill>
              </a:defRPr>
            </a:lvl1pPr>
          </a:lstStyle>
          <a:p>
            <a:r>
              <a:rPr lang="en-US" dirty="0"/>
              <a:t>4</a:t>
            </a:r>
            <a:endParaRPr dirty="0"/>
          </a:p>
        </p:txBody>
      </p:sp>
      <p:sp>
        <p:nvSpPr>
          <p:cNvPr id="32" name="Program income must be used for the purposes of the Federal award.">
            <a:extLst>
              <a:ext uri="{FF2B5EF4-FFF2-40B4-BE49-F238E27FC236}">
                <a16:creationId xmlns:a16="http://schemas.microsoft.com/office/drawing/2014/main" id="{5218E51C-7D42-4D58-AE8C-85B6FC2653D3}"/>
              </a:ext>
            </a:extLst>
          </p:cNvPr>
          <p:cNvSpPr txBox="1"/>
          <p:nvPr/>
        </p:nvSpPr>
        <p:spPr>
          <a:xfrm>
            <a:off x="9626821" y="3382023"/>
            <a:ext cx="2468871" cy="2663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1545" tIns="221545" rIns="221545" bIns="221545" numCol="1" anchor="t">
            <a:spAutoFit/>
          </a:bodyPr>
          <a:lstStyle>
            <a:lvl1pPr defTabSz="711200">
              <a:lnSpc>
                <a:spcPct val="90000"/>
              </a:lnSpc>
              <a:spcBef>
                <a:spcPts val="600"/>
              </a:spcBef>
              <a:defRPr sz="1600"/>
            </a:lvl1pPr>
          </a:lstStyle>
          <a:p>
            <a:r>
              <a:rPr dirty="0"/>
              <a:t>P</a:t>
            </a:r>
            <a:r>
              <a:rPr lang="en-US" dirty="0"/>
              <a:t>er DSHS contract, the contractor must use the additive method, as provided in UGMS, for the use of Program Income to further the program in which it was earned.</a:t>
            </a:r>
            <a:endParaRPr dirty="0"/>
          </a:p>
        </p:txBody>
      </p:sp>
    </p:spTree>
    <p:extLst>
      <p:ext uri="{BB962C8B-B14F-4D97-AF65-F5344CB8AC3E}">
        <p14:creationId xmlns:p14="http://schemas.microsoft.com/office/powerpoint/2010/main" val="38081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itle 1"/>
          <p:cNvSpPr txBox="1">
            <a:spLocks noGrp="1"/>
          </p:cNvSpPr>
          <p:nvPr>
            <p:ph type="title"/>
          </p:nvPr>
        </p:nvSpPr>
        <p:spPr>
          <a:xfrm>
            <a:off x="2891550" y="464887"/>
            <a:ext cx="8388457" cy="743000"/>
          </a:xfrm>
          <a:prstGeom prst="rect">
            <a:avLst/>
          </a:prstGeom>
        </p:spPr>
        <p:txBody>
          <a:bodyPr/>
          <a:lstStyle/>
          <a:p>
            <a:r>
              <a:rPr lang="en-US" dirty="0"/>
              <a:t>Further Requirements</a:t>
            </a:r>
            <a:endParaRPr dirty="0"/>
          </a:p>
        </p:txBody>
      </p:sp>
      <p:sp>
        <p:nvSpPr>
          <p:cNvPr id="557" name="Content Placeholder 2"/>
          <p:cNvSpPr txBox="1">
            <a:spLocks noGrp="1"/>
          </p:cNvSpPr>
          <p:nvPr>
            <p:ph type="body" idx="1"/>
          </p:nvPr>
        </p:nvSpPr>
        <p:spPr>
          <a:xfrm>
            <a:off x="2176657" y="1536697"/>
            <a:ext cx="10253470" cy="5321303"/>
          </a:xfrm>
          <a:prstGeom prst="rect">
            <a:avLst/>
          </a:prstGeom>
        </p:spPr>
        <p:txBody>
          <a:bodyPr>
            <a:normAutofit/>
          </a:bodyPr>
          <a:lstStyle/>
          <a:p>
            <a:pPr defTabSz="850391">
              <a:spcBef>
                <a:spcPts val="900"/>
              </a:spcBef>
              <a:defRPr sz="2604"/>
            </a:pPr>
            <a:r>
              <a:rPr dirty="0"/>
              <a:t>Program income </a:t>
            </a:r>
            <a:r>
              <a:rPr lang="en-US" dirty="0"/>
              <a:t>should</a:t>
            </a:r>
            <a:r>
              <a:rPr dirty="0"/>
              <a:t> have a separate cost center established in the grantee’s General Ledger</a:t>
            </a:r>
            <a:r>
              <a:rPr lang="en-US" dirty="0"/>
              <a:t>. </a:t>
            </a:r>
          </a:p>
          <a:p>
            <a:pPr defTabSz="850391">
              <a:spcBef>
                <a:spcPts val="900"/>
              </a:spcBef>
              <a:defRPr sz="2604"/>
            </a:pPr>
            <a:r>
              <a:rPr dirty="0"/>
              <a:t>Program income </a:t>
            </a:r>
            <a:r>
              <a:rPr lang="en-US" dirty="0"/>
              <a:t>should</a:t>
            </a:r>
            <a:r>
              <a:rPr dirty="0"/>
              <a:t> be able to be identified by the grant in which it was generated</a:t>
            </a:r>
          </a:p>
          <a:p>
            <a:pPr marL="261085" indent="-261085" defTabSz="850391">
              <a:spcBef>
                <a:spcPts val="900"/>
              </a:spcBef>
              <a:buFontTx/>
              <a:defRPr sz="2604"/>
            </a:pPr>
            <a:r>
              <a:rPr lang="en-US" dirty="0"/>
              <a:t>Multiple funding streams where grantee is unable to fully identify the grant = appropriate allocation methodology and allocation work to be shown when monitored</a:t>
            </a:r>
            <a:endParaRPr dirty="0"/>
          </a:p>
          <a:p>
            <a:pPr marL="261085" indent="-261085" defTabSz="850391">
              <a:spcBef>
                <a:spcPts val="900"/>
              </a:spcBef>
              <a:buFontTx/>
              <a:defRPr sz="2604"/>
            </a:pPr>
            <a:r>
              <a:rPr dirty="0"/>
              <a:t>Retain invoices and payments for billing</a:t>
            </a:r>
          </a:p>
          <a:p>
            <a:pPr marL="261085" indent="-261085" defTabSz="850391">
              <a:spcBef>
                <a:spcPts val="900"/>
              </a:spcBef>
              <a:buFontTx/>
              <a:defRPr sz="2604"/>
            </a:pPr>
            <a:r>
              <a:rPr dirty="0"/>
              <a:t>Readily available for third party reviewers</a:t>
            </a:r>
            <a:endParaRPr lang="en-US" dirty="0"/>
          </a:p>
          <a:p>
            <a:pPr marL="0" indent="0" defTabSz="850391">
              <a:spcBef>
                <a:spcPts val="900"/>
              </a:spcBef>
              <a:buNone/>
              <a:defRPr sz="2604"/>
            </a:pPr>
            <a:endParaRPr dirty="0"/>
          </a:p>
          <a:p>
            <a:pPr marL="0" indent="0" defTabSz="850391">
              <a:spcBef>
                <a:spcPts val="900"/>
              </a:spcBef>
              <a:buSzTx/>
              <a:buFontTx/>
              <a:buNone/>
              <a:defRPr sz="2604" b="1"/>
            </a:pPr>
            <a:r>
              <a:rPr dirty="0"/>
              <a:t>** This is currently a requirement and will continue to be so in future renewals. ** </a:t>
            </a:r>
          </a:p>
        </p:txBody>
      </p:sp>
    </p:spTree>
    <p:extLst>
      <p:ext uri="{BB962C8B-B14F-4D97-AF65-F5344CB8AC3E}">
        <p14:creationId xmlns:p14="http://schemas.microsoft.com/office/powerpoint/2010/main" val="296051522"/>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cal Monitoring Presentation (002).potx" id="{488CEC03-D51D-4B28-BB29-C4F134DA3CC4}" vid="{ACA883B9-8A29-4414-8939-A61B4331C854}"/>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cal Monitoring Presentation (002).potx" id="{488CEC03-D51D-4B28-BB29-C4F134DA3CC4}" vid="{D9537215-2DE9-470D-A214-2ECE8E506E5A}"/>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Fiscal Monitoring Presentation (002)</Template>
  <TotalTime>929</TotalTime>
  <Words>902</Words>
  <Application>Microsoft Office PowerPoint</Application>
  <PresentationFormat>Widescreen</PresentationFormat>
  <Paragraphs>142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Rockwell</vt:lpstr>
      <vt:lpstr>Verdana</vt:lpstr>
      <vt:lpstr>Dark Room</vt:lpstr>
      <vt:lpstr>Bright Room</vt:lpstr>
      <vt:lpstr>Program Income Spending &amp; Allocation Monitoring Tool</vt:lpstr>
      <vt:lpstr>Overview</vt:lpstr>
      <vt:lpstr>What is Program income?</vt:lpstr>
      <vt:lpstr>Flow of the Funds</vt:lpstr>
      <vt:lpstr>Program Income Specific Criteria</vt:lpstr>
      <vt:lpstr>340B: How does it work</vt:lpstr>
      <vt:lpstr>340B Program Income</vt:lpstr>
      <vt:lpstr>Program Income Requirements</vt:lpstr>
      <vt:lpstr>Further Requirements</vt:lpstr>
      <vt:lpstr>Why are you here?</vt:lpstr>
      <vt:lpstr>The Program Income Spending and Allocation Monitoring Tool</vt:lpstr>
      <vt:lpstr>PowerPoint Presentation</vt:lpstr>
      <vt:lpstr>Spending Plan, cont. </vt:lpstr>
      <vt:lpstr>PowerPoint Presentation</vt:lpstr>
      <vt:lpstr>Program Income Revenue Allocation, cont.</vt:lpstr>
      <vt:lpstr>Key Takeaways!</vt:lpstr>
      <vt:lpstr>Instructions</vt:lpstr>
      <vt:lpstr>Instructions cont. </vt:lpstr>
      <vt:lpstr>Questions /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Monitoring</dc:title>
  <dc:creator>Burke,Courtlin (DSHS)</dc:creator>
  <cp:lastModifiedBy>Burke,Courtlin (DSHS)</cp:lastModifiedBy>
  <cp:revision>125</cp:revision>
  <dcterms:created xsi:type="dcterms:W3CDTF">2019-10-28T16:41:06Z</dcterms:created>
  <dcterms:modified xsi:type="dcterms:W3CDTF">2021-04-05T19:20:04Z</dcterms:modified>
</cp:coreProperties>
</file>