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88" r:id="rId5"/>
    <p:sldId id="315" r:id="rId6"/>
    <p:sldId id="329" r:id="rId7"/>
    <p:sldId id="343" r:id="rId8"/>
    <p:sldId id="332" r:id="rId9"/>
    <p:sldId id="328" r:id="rId10"/>
    <p:sldId id="341" r:id="rId11"/>
    <p:sldId id="322" r:id="rId12"/>
    <p:sldId id="338" r:id="rId13"/>
    <p:sldId id="331" r:id="rId14"/>
    <p:sldId id="330" r:id="rId15"/>
    <p:sldId id="342" r:id="rId16"/>
    <p:sldId id="301" r:id="rId17"/>
    <p:sldId id="334" r:id="rId18"/>
    <p:sldId id="347" r:id="rId19"/>
    <p:sldId id="339" r:id="rId20"/>
    <p:sldId id="304" r:id="rId21"/>
    <p:sldId id="282" r:id="rId22"/>
    <p:sldId id="267" r:id="rId23"/>
    <p:sldId id="335" r:id="rId24"/>
    <p:sldId id="336" r:id="rId25"/>
    <p:sldId id="305" r:id="rId26"/>
    <p:sldId id="340" r:id="rId27"/>
    <p:sldId id="280" r:id="rId28"/>
    <p:sldId id="277" r:id="rId29"/>
    <p:sldId id="279"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49E401-43A0-D20E-A061-6F0D1628A624}" name="Legnon,Andrea (DSHS)" initials="AL" userId="S::Andrea.Legnon@dshs.texas.gov::9b8b0582-ebba-408f-bb85-4c641abb6983" providerId="AD"/>
  <p188:author id="{B606812F-01E3-1E10-BFCA-1B6584163647}" name="Hendrix,Veronica (DSHS)" initials="H(" userId="S::veronica.hendrix1@dshs.texas.gov::a5462a6d-5cdb-4da9-8a65-fe0fb0dc233e" providerId="AD"/>
  <p188:author id="{A951A051-1D5C-3735-0CAE-05CF495EBA9C}" name="Hendrix,Veronica (DSHS)" initials="H(" userId="S::Veronica.Hendrix1@dshs.texas.gov::a5462a6d-5cdb-4da9-8a65-fe0fb0dc233e" providerId="AD"/>
  <p188:author id="{4733F77D-2CBB-CB48-F69B-C7050912F3DB}" name="Wando,Laura (DSHS)" initials="W(" userId="S::laura.wando@dshs.texas.gov::e6fc31c3-7403-49a1-a525-b8b2f24f13f7" providerId="AD"/>
  <p188:author id="{712972B1-B703-750E-63A5-F42534185385}" name="Arismendez,Shruthi  (DSHS)" initials="SA" userId="S::Shruthi.Arismendez@dshs.texas.gov::615ae939-d4fc-4378-8b51-0c77c4c6bae4" providerId="AD"/>
  <p188:author id="{8FD26BB4-01BA-86A6-5963-03BCC43297F6}" name="Enriquez,Kimberly  (DSHS)" initials="E(" userId="S::kimberly.enriquez2@dshs.texas.gov::d3f8d0ee-4da0-4fd6-84d0-852852e07652" providerId="AD"/>
  <p188:author id="{73A93AE8-124A-EC85-8934-C534CFD68FFE}" name="Friel,Katie  (DSHS)" initials="F(" userId="S::katie.friel@dshs.texas.gov::5a88cf9e-ebe3-48a2-9038-98f2cb11e9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087"/>
    <a:srgbClr val="003C85"/>
    <a:srgbClr val="005CB9"/>
    <a:srgbClr val="FCD388"/>
    <a:srgbClr val="FF8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E856B9-A57E-449B-833C-48F0D9DCC84A}" v="330" dt="2025-04-07T13:32:33.979"/>
    <p1510:client id="{E1BB80B9-1E0D-4070-A69C-7B4EA5A8DEC3}" v="86" dt="2025-04-07T17:24:5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3" d="100"/>
          <a:sy n="103"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hendrix832\AppData\Local\Microsoft\Windows\INetCache\Content.Outlook\6KZ38G6W\PIH_01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r>
              <a:rPr lang="en-US" b="1">
                <a:solidFill>
                  <a:schemeClr val="accent1"/>
                </a:solidFill>
              </a:rPr>
              <a:t>Breastfeeding</a:t>
            </a:r>
            <a:r>
              <a:rPr lang="en-US" b="1" baseline="0">
                <a:solidFill>
                  <a:schemeClr val="accent1"/>
                </a:solidFill>
              </a:rPr>
              <a:t> Among Texas Infants Born in 2021</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3C85"/>
              </a:solidFill>
              <a:ln>
                <a:noFill/>
              </a:ln>
              <a:effectLst/>
            </c:spPr>
            <c:extLst>
              <c:ext xmlns:c16="http://schemas.microsoft.com/office/drawing/2014/chart" uri="{C3380CC4-5D6E-409C-BE32-E72D297353CC}">
                <c16:uniqueId val="{00000001-14D4-054E-845A-B21CF03AA168}"/>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14D4-054E-845A-B21CF03AA16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14D4-054E-845A-B21CF03AA168}"/>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4D4-054E-845A-B21CF03AA168}"/>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14D4-054E-845A-B21CF03AA16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 breastfeeding*</c:v>
                </c:pt>
                <c:pt idx="1">
                  <c:v>Exclusive breastfeeding at 3 months</c:v>
                </c:pt>
                <c:pt idx="2">
                  <c:v>Exclusive breastfeeding at 6 months</c:v>
                </c:pt>
                <c:pt idx="3">
                  <c:v>Any breastfeeding at 12 months</c:v>
                </c:pt>
              </c:strCache>
            </c:strRef>
          </c:cat>
          <c:val>
            <c:numRef>
              <c:f>Sheet1!$B$2:$B$5</c:f>
              <c:numCache>
                <c:formatCode>0%</c:formatCode>
                <c:ptCount val="4"/>
                <c:pt idx="0">
                  <c:v>0.83</c:v>
                </c:pt>
                <c:pt idx="1">
                  <c:v>0.46</c:v>
                </c:pt>
                <c:pt idx="2">
                  <c:v>0.23</c:v>
                </c:pt>
                <c:pt idx="3">
                  <c:v>0.33</c:v>
                </c:pt>
              </c:numCache>
            </c:numRef>
          </c:val>
          <c:extLst>
            <c:ext xmlns:c16="http://schemas.microsoft.com/office/drawing/2014/chart" uri="{C3380CC4-5D6E-409C-BE32-E72D297353CC}">
              <c16:uniqueId val="{00000006-14D4-054E-845A-B21CF03AA168}"/>
            </c:ext>
          </c:extLst>
        </c:ser>
        <c:dLbls>
          <c:showLegendKey val="0"/>
          <c:showVal val="0"/>
          <c:showCatName val="0"/>
          <c:showSerName val="0"/>
          <c:showPercent val="0"/>
          <c:showBubbleSize val="0"/>
        </c:dLbls>
        <c:gapWidth val="91"/>
        <c:overlap val="100"/>
        <c:axId val="321803216"/>
        <c:axId val="538140304"/>
      </c:barChart>
      <c:catAx>
        <c:axId val="3218032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Fira Sans ExtraBold" panose="020B0503050000020004" pitchFamily="34" charset="0"/>
                    <a:ea typeface="Fira Sans ExtraBold" panose="020B0503050000020004" pitchFamily="34" charset="0"/>
                    <a:cs typeface="+mn-cs"/>
                  </a:defRPr>
                </a:pPr>
                <a:r>
                  <a:rPr lang="en-US" b="0" i="0">
                    <a:solidFill>
                      <a:srgbClr val="022F87"/>
                    </a:solidFill>
                    <a:effectLst/>
                    <a:latin typeface="Fira Sans ExtraBold" panose="020B0503050000020004" pitchFamily="34" charset="0"/>
                    <a:ea typeface="Fira Sans ExtraBold" panose="020B0503050000020004" pitchFamily="34" charset="0"/>
                  </a:rPr>
                  <a:t>Infant</a:t>
                </a:r>
                <a:r>
                  <a:rPr lang="en-US" b="0" i="0" baseline="0">
                    <a:solidFill>
                      <a:srgbClr val="022F87"/>
                    </a:solidFill>
                    <a:effectLst/>
                    <a:latin typeface="Fira Sans ExtraBold" panose="020B0503050000020004" pitchFamily="34" charset="0"/>
                    <a:ea typeface="Fira Sans ExtraBold" panose="020B0503050000020004" pitchFamily="34" charset="0"/>
                  </a:rPr>
                  <a:t> Breastfeeding Status</a:t>
                </a:r>
                <a:endParaRPr lang="en-US" b="0" i="0">
                  <a:solidFill>
                    <a:srgbClr val="022F87"/>
                  </a:solidFill>
                  <a:effectLst/>
                  <a:latin typeface="Fira Sans ExtraBold" panose="020B0503050000020004" pitchFamily="34" charset="0"/>
                  <a:ea typeface="Fira Sans ExtraBold" panose="020B0503050000020004" pitchFamily="34" charset="0"/>
                </a:endParaRPr>
              </a:p>
            </c:rich>
          </c:tx>
          <c:layout>
            <c:manualLayout>
              <c:xMode val="edge"/>
              <c:yMode val="edge"/>
              <c:x val="0.4001812650653202"/>
              <c:y val="0.9373082964355504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Fira Sans ExtraBold" panose="020B0503050000020004" pitchFamily="34" charset="0"/>
                  <a:ea typeface="Fira Sans ExtraBold" panose="020B0503050000020004" pitchFamily="34" charset="0"/>
                  <a:cs typeface="+mn-cs"/>
                </a:defRPr>
              </a:pPr>
              <a:endParaRPr lang="en-US"/>
            </a:p>
          </c:txPr>
        </c:title>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Fira Sans ExtraBold" panose="020B0503050000020004" pitchFamily="34" charset="0"/>
                <a:ea typeface="Fira Sans ExtraBold" panose="020B0503050000020004" pitchFamily="34" charset="0"/>
                <a:cs typeface="+mn-cs"/>
              </a:defRPr>
            </a:pPr>
            <a:endParaRPr lang="en-US"/>
          </a:p>
        </c:txPr>
        <c:crossAx val="538140304"/>
        <c:crosses val="autoZero"/>
        <c:auto val="1"/>
        <c:lblAlgn val="ctr"/>
        <c:lblOffset val="100"/>
        <c:noMultiLvlLbl val="0"/>
      </c:catAx>
      <c:valAx>
        <c:axId val="538140304"/>
        <c:scaling>
          <c:orientation val="minMax"/>
          <c:max val="1"/>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Fira Sans Black" panose="020B0503050000020004" pitchFamily="34" charset="0"/>
                    <a:ea typeface="+mn-ea"/>
                    <a:cs typeface="+mn-cs"/>
                  </a:defRPr>
                </a:pPr>
                <a:r>
                  <a:rPr lang="en-US" b="1" i="0" noProof="0">
                    <a:solidFill>
                      <a:srgbClr val="022F87"/>
                    </a:solidFill>
                    <a:latin typeface="Fira Sans ExtraBold" panose="020B0503050000020004" pitchFamily="34" charset="0"/>
                    <a:ea typeface="Fira Sans ExtraBold" panose="020B0503050000020004" pitchFamily="34" charset="0"/>
                  </a:rPr>
                  <a:t>Percent</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Fira Sans Black" panose="020B05030500000200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Fira Sans Medium" panose="020B0503050000020004" pitchFamily="34" charset="0"/>
                <a:ea typeface="+mn-ea"/>
                <a:cs typeface="+mn-cs"/>
              </a:defRPr>
            </a:pPr>
            <a:endParaRPr lang="en-US"/>
          </a:p>
        </c:txPr>
        <c:crossAx val="321803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r>
              <a:rPr lang="en-US" b="1">
                <a:solidFill>
                  <a:schemeClr val="accent1"/>
                </a:solidFill>
              </a:rPr>
              <a:t>CDC</a:t>
            </a:r>
            <a:r>
              <a:rPr lang="en-US" b="1" baseline="0">
                <a:solidFill>
                  <a:schemeClr val="accent1"/>
                </a:solidFill>
              </a:rPr>
              <a:t> Texas PRAMS Survey, 2012-2020</a:t>
            </a:r>
            <a:endParaRPr lang="en-US" b="1">
              <a:solidFill>
                <a:schemeClr val="accent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Average Percent 2012-2020</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6-A9EC-4256-A5CB-DA4FB19BAD0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5-A9EC-4256-A5CB-DA4FB19BAD0E}"/>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4-A9EC-4256-A5CB-DA4FB19BAD0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3-A9EC-4256-A5CB-DA4FB19BAD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Non-Hispanic Other</c:v>
                </c:pt>
                <c:pt idx="1">
                  <c:v>Non-Hispanic White</c:v>
                </c:pt>
                <c:pt idx="2">
                  <c:v>Hispanic</c:v>
                </c:pt>
                <c:pt idx="3">
                  <c:v>Non-Hispanic Black</c:v>
                </c:pt>
              </c:strCache>
            </c:strRef>
          </c:cat>
          <c:val>
            <c:numRef>
              <c:f>Sheet1!$B$2:$B$5</c:f>
              <c:numCache>
                <c:formatCode>General</c:formatCode>
                <c:ptCount val="4"/>
                <c:pt idx="0">
                  <c:v>96.6</c:v>
                </c:pt>
                <c:pt idx="1">
                  <c:v>90.2</c:v>
                </c:pt>
                <c:pt idx="2">
                  <c:v>89.6</c:v>
                </c:pt>
                <c:pt idx="3">
                  <c:v>79.8</c:v>
                </c:pt>
              </c:numCache>
            </c:numRef>
          </c:val>
          <c:extLst>
            <c:ext xmlns:c16="http://schemas.microsoft.com/office/drawing/2014/chart" uri="{C3380CC4-5D6E-409C-BE32-E72D297353CC}">
              <c16:uniqueId val="{00000000-A9EC-4256-A5CB-DA4FB19BAD0E}"/>
            </c:ext>
          </c:extLst>
        </c:ser>
        <c:dLbls>
          <c:dLblPos val="outEnd"/>
          <c:showLegendKey val="0"/>
          <c:showVal val="1"/>
          <c:showCatName val="0"/>
          <c:showSerName val="0"/>
          <c:showPercent val="0"/>
          <c:showBubbleSize val="0"/>
        </c:dLbls>
        <c:gapWidth val="182"/>
        <c:axId val="1452567648"/>
        <c:axId val="1183085600"/>
      </c:barChart>
      <c:catAx>
        <c:axId val="14525676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a:solidFill>
                      <a:schemeClr val="accent1"/>
                    </a:solidFill>
                  </a:rPr>
                  <a:t>Race</a:t>
                </a:r>
                <a:r>
                  <a:rPr lang="en-US" baseline="0">
                    <a:solidFill>
                      <a:schemeClr val="accent1"/>
                    </a:solidFill>
                  </a:rPr>
                  <a:t> and Ethnicity</a:t>
                </a:r>
                <a:endParaRPr lang="en-US">
                  <a:solidFill>
                    <a:schemeClr val="accent1"/>
                  </a:solidFill>
                </a:endParaRPr>
              </a:p>
            </c:rich>
          </c:tx>
          <c:layout>
            <c:manualLayout>
              <c:xMode val="edge"/>
              <c:yMode val="edge"/>
              <c:x val="6.5220684714479759E-3"/>
              <c:y val="0.3436736896440423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en-US"/>
          </a:p>
        </c:txPr>
        <c:crossAx val="1183085600"/>
        <c:crosses val="autoZero"/>
        <c:auto val="1"/>
        <c:lblAlgn val="ctr"/>
        <c:lblOffset val="100"/>
        <c:noMultiLvlLbl val="0"/>
      </c:catAx>
      <c:valAx>
        <c:axId val="1183085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rgbClr val="003087"/>
                    </a:solidFill>
                    <a:latin typeface="+mn-lt"/>
                    <a:ea typeface="+mn-ea"/>
                    <a:cs typeface="+mn-cs"/>
                  </a:defRPr>
                </a:pPr>
                <a:r>
                  <a:rPr lang="en-US">
                    <a:solidFill>
                      <a:srgbClr val="003087"/>
                    </a:solidFill>
                  </a:rPr>
                  <a:t>Percent</a:t>
                </a:r>
                <a:r>
                  <a:rPr lang="en-US" baseline="0">
                    <a:solidFill>
                      <a:srgbClr val="003087"/>
                    </a:solidFill>
                  </a:rPr>
                  <a:t> of Infants Who Received Breast Milk</a:t>
                </a:r>
                <a:endParaRPr lang="en-US">
                  <a:solidFill>
                    <a:srgbClr val="003087"/>
                  </a:solidFill>
                </a:endParaRPr>
              </a:p>
            </c:rich>
          </c:tx>
          <c:layout>
            <c:manualLayout>
              <c:xMode val="edge"/>
              <c:yMode val="edge"/>
              <c:x val="0.34103382488502926"/>
              <c:y val="0.93025759382890072"/>
            </c:manualLayout>
          </c:layout>
          <c:overlay val="0"/>
          <c:spPr>
            <a:noFill/>
            <a:ln>
              <a:noFill/>
            </a:ln>
            <a:effectLst/>
          </c:spPr>
          <c:txPr>
            <a:bodyPr rot="0" spcFirstLastPara="1" vertOverflow="ellipsis" vert="horz" wrap="square" anchor="ctr" anchorCtr="1"/>
            <a:lstStyle/>
            <a:p>
              <a:pPr>
                <a:defRPr sz="1330" b="0" i="0" u="none" strike="noStrike" kern="1200" baseline="0">
                  <a:solidFill>
                    <a:srgbClr val="003087"/>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145256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r>
              <a:rPr lang="en-US" sz="2400" b="1">
                <a:solidFill>
                  <a:schemeClr val="accent1"/>
                </a:solidFill>
              </a:rPr>
              <a:t>Leading</a:t>
            </a:r>
            <a:r>
              <a:rPr lang="en-US" sz="2400" b="1" baseline="0">
                <a:solidFill>
                  <a:schemeClr val="accent1"/>
                </a:solidFill>
              </a:rPr>
              <a:t> Causes of Infant Death, Texas 2021</a:t>
            </a:r>
            <a:endParaRPr lang="en-US" sz="2400" b="1">
              <a:solidFill>
                <a:schemeClr val="accent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Source: 2021 Death Files, Texas Center for Health Statistics</c:v>
                </c:pt>
              </c:strCache>
            </c:strRef>
          </c:tx>
          <c:spPr>
            <a:solidFill>
              <a:srgbClr val="003C85"/>
            </a:solidFill>
            <a:ln>
              <a:solidFill>
                <a:schemeClr val="accent3">
                  <a:lumMod val="10000"/>
                </a:schemeClr>
              </a:solidFill>
            </a:ln>
            <a:effectLst/>
          </c:spPr>
          <c:invertIfNegative val="0"/>
          <c:dPt>
            <c:idx val="0"/>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4-76EF-4D73-AA86-F01C80A16194}"/>
              </c:ext>
            </c:extLst>
          </c:dPt>
          <c:dPt>
            <c:idx val="1"/>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2-629C-435C-9C2F-8BEFA97CC928}"/>
              </c:ext>
            </c:extLst>
          </c:dPt>
          <c:dPt>
            <c:idx val="2"/>
            <c:invertIfNegative val="0"/>
            <c:bubble3D val="0"/>
            <c:spPr>
              <a:solidFill>
                <a:schemeClr val="accent6"/>
              </a:solidFill>
              <a:ln>
                <a:solidFill>
                  <a:schemeClr val="accent3">
                    <a:lumMod val="10000"/>
                  </a:schemeClr>
                </a:solidFill>
              </a:ln>
              <a:effectLst/>
            </c:spPr>
            <c:extLst>
              <c:ext xmlns:c16="http://schemas.microsoft.com/office/drawing/2014/chart" uri="{C3380CC4-5D6E-409C-BE32-E72D297353CC}">
                <c16:uniqueId val="{00000000-13D6-4B23-A9DD-E65BA0872720}"/>
              </c:ext>
            </c:extLst>
          </c:dPt>
          <c:dPt>
            <c:idx val="4"/>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5-76EF-4D73-AA86-F01C80A1619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Congenital Malformation</c:v>
                </c:pt>
                <c:pt idx="1">
                  <c:v>Short Gestation and Low Birth Weight, not otherwise classified</c:v>
                </c:pt>
                <c:pt idx="2">
                  <c:v>Sudden Infant Death Syndrome (SIDS)</c:v>
                </c:pt>
                <c:pt idx="3">
                  <c:v>Maternal Complications of Pregnancy</c:v>
                </c:pt>
                <c:pt idx="4">
                  <c:v>Unintentional Injuries</c:v>
                </c:pt>
              </c:strCache>
            </c:strRef>
          </c:cat>
          <c:val>
            <c:numRef>
              <c:f>Sheet1!$B$2:$B$6</c:f>
              <c:numCache>
                <c:formatCode>General</c:formatCode>
                <c:ptCount val="5"/>
                <c:pt idx="0">
                  <c:v>11.2</c:v>
                </c:pt>
                <c:pt idx="1">
                  <c:v>7.7</c:v>
                </c:pt>
                <c:pt idx="2">
                  <c:v>3.1</c:v>
                </c:pt>
                <c:pt idx="3">
                  <c:v>2.5</c:v>
                </c:pt>
                <c:pt idx="4">
                  <c:v>2.1</c:v>
                </c:pt>
              </c:numCache>
            </c:numRef>
          </c:val>
          <c:extLst>
            <c:ext xmlns:c16="http://schemas.microsoft.com/office/drawing/2014/chart" uri="{C3380CC4-5D6E-409C-BE32-E72D297353CC}">
              <c16:uniqueId val="{00000000-C425-4B44-BD88-849613D4A5F4}"/>
            </c:ext>
          </c:extLst>
        </c:ser>
        <c:dLbls>
          <c:showLegendKey val="0"/>
          <c:showVal val="1"/>
          <c:showCatName val="0"/>
          <c:showSerName val="0"/>
          <c:showPercent val="0"/>
          <c:showBubbleSize val="0"/>
        </c:dLbls>
        <c:gapWidth val="219"/>
        <c:overlap val="-27"/>
        <c:axId val="544090943"/>
        <c:axId val="1586343151"/>
      </c:barChart>
      <c:catAx>
        <c:axId val="54409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1586343151"/>
        <c:crosses val="autoZero"/>
        <c:auto val="1"/>
        <c:lblAlgn val="ctr"/>
        <c:lblOffset val="100"/>
        <c:noMultiLvlLbl val="0"/>
      </c:catAx>
      <c:valAx>
        <c:axId val="15863431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Deaths</a:t>
                </a:r>
                <a:r>
                  <a:rPr lang="en-US" baseline="0"/>
                  <a:t> per 10,000 Live Births</a:t>
                </a:r>
                <a:r>
                  <a:rPr lang="en-US"/>
                  <a:t> </a:t>
                </a:r>
              </a:p>
            </c:rich>
          </c:tx>
          <c:layout>
            <c:manualLayout>
              <c:xMode val="edge"/>
              <c:yMode val="edge"/>
              <c:x val="1.2611374824557901E-2"/>
              <c:y val="0.3354627406565524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090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accent1"/>
                </a:solidFill>
                <a:latin typeface="+mn-lt"/>
                <a:ea typeface="+mn-ea"/>
                <a:cs typeface="+mn-cs"/>
              </a:defRPr>
            </a:pPr>
            <a:r>
              <a:rPr lang="en-US" b="1">
                <a:solidFill>
                  <a:schemeClr val="accent1"/>
                </a:solidFill>
              </a:rPr>
              <a:t>Texas PRAMS 2020-2022</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4784863195868439"/>
          <c:y val="7.8384195835693893E-2"/>
          <c:w val="0.48555838822914726"/>
          <c:h val="0.63814107125606034"/>
        </c:manualLayout>
      </c:layout>
      <c:barChart>
        <c:barDir val="bar"/>
        <c:grouping val="stacked"/>
        <c:varyColors val="0"/>
        <c:ser>
          <c:idx val="0"/>
          <c:order val="0"/>
          <c:tx>
            <c:strRef>
              <c:f>'Example Figure'!$AA$6</c:f>
              <c:strCache>
                <c:ptCount val="1"/>
                <c:pt idx="0">
                  <c:v>Yes</c:v>
                </c:pt>
              </c:strCache>
            </c:strRef>
          </c:tx>
          <c:spPr>
            <a:solidFill>
              <a:srgbClr val="005EB8"/>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'Example Figure'!$Z$7:$Z$13</c:f>
              <c:strCache>
                <c:ptCount val="7"/>
                <c:pt idx="0">
                  <c:v>Baby stayed in the same room as mom at the hospital</c:v>
                </c:pt>
                <c:pt idx="1">
                  <c:v>Hospital staff helped mom learn how to breastfeed</c:v>
                </c:pt>
                <c:pt idx="2">
                  <c:v>Baby was placed in skin-to-skin contact within the first hour of life</c:v>
                </c:pt>
                <c:pt idx="3">
                  <c:v>The hospital gave mom a telephone number to call for help with breastfeeding</c:v>
                </c:pt>
                <c:pt idx="4">
                  <c:v>Mom breastfed in the first hour after baby was born</c:v>
                </c:pt>
                <c:pt idx="5">
                  <c:v>Baby was fed only breast milk at the hospital</c:v>
                </c:pt>
                <c:pt idx="6">
                  <c:v>The hospital gave mom a gift pack with formula</c:v>
                </c:pt>
              </c:strCache>
            </c:strRef>
          </c:cat>
          <c:val>
            <c:numRef>
              <c:f>'Example Figure'!$AA$7:$AA$13</c:f>
              <c:numCache>
                <c:formatCode>0.0</c:formatCode>
                <c:ptCount val="7"/>
                <c:pt idx="0">
                  <c:v>90.531800000000004</c:v>
                </c:pt>
                <c:pt idx="1">
                  <c:v>85.415400000000005</c:v>
                </c:pt>
                <c:pt idx="2">
                  <c:v>85.446399999999997</c:v>
                </c:pt>
                <c:pt idx="3">
                  <c:v>79.784700000000001</c:v>
                </c:pt>
                <c:pt idx="4">
                  <c:v>73.886899999999997</c:v>
                </c:pt>
                <c:pt idx="5">
                  <c:v>53.520200000000003</c:v>
                </c:pt>
                <c:pt idx="6">
                  <c:v>47.028700000000001</c:v>
                </c:pt>
              </c:numCache>
            </c:numRef>
          </c:val>
          <c:extLst>
            <c:ext xmlns:c16="http://schemas.microsoft.com/office/drawing/2014/chart" uri="{C3380CC4-5D6E-409C-BE32-E72D297353CC}">
              <c16:uniqueId val="{00000000-E244-407C-841A-EDC82ECB005C}"/>
            </c:ext>
          </c:extLst>
        </c:ser>
        <c:ser>
          <c:idx val="1"/>
          <c:order val="1"/>
          <c:tx>
            <c:strRef>
              <c:f>'Example Figure'!$AB$6</c:f>
              <c:strCache>
                <c:ptCount val="1"/>
                <c:pt idx="0">
                  <c:v>No</c:v>
                </c:pt>
              </c:strCache>
            </c:strRef>
          </c:tx>
          <c:spPr>
            <a:solidFill>
              <a:srgbClr val="98D2E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'Example Figure'!$Z$7:$Z$13</c:f>
              <c:strCache>
                <c:ptCount val="7"/>
                <c:pt idx="0">
                  <c:v>Baby stayed in the same room as mom at the hospital</c:v>
                </c:pt>
                <c:pt idx="1">
                  <c:v>Hospital staff helped mom learn how to breastfeed</c:v>
                </c:pt>
                <c:pt idx="2">
                  <c:v>Baby was placed in skin-to-skin contact within the first hour of life</c:v>
                </c:pt>
                <c:pt idx="3">
                  <c:v>The hospital gave mom a telephone number to call for help with breastfeeding</c:v>
                </c:pt>
                <c:pt idx="4">
                  <c:v>Mom breastfed in the first hour after baby was born</c:v>
                </c:pt>
                <c:pt idx="5">
                  <c:v>Baby was fed only breast milk at the hospital</c:v>
                </c:pt>
                <c:pt idx="6">
                  <c:v>The hospital gave mom a gift pack with formula</c:v>
                </c:pt>
              </c:strCache>
            </c:strRef>
          </c:cat>
          <c:val>
            <c:numRef>
              <c:f>'Example Figure'!$AB$7:$AB$13</c:f>
              <c:numCache>
                <c:formatCode>0.0</c:formatCode>
                <c:ptCount val="7"/>
                <c:pt idx="0">
                  <c:v>9.4681999999999995</c:v>
                </c:pt>
                <c:pt idx="1">
                  <c:v>14.5846</c:v>
                </c:pt>
                <c:pt idx="2">
                  <c:v>14.553599999999999</c:v>
                </c:pt>
                <c:pt idx="3">
                  <c:v>20.215299999999999</c:v>
                </c:pt>
                <c:pt idx="4">
                  <c:v>26.113099999999999</c:v>
                </c:pt>
                <c:pt idx="5">
                  <c:v>46.479799999999997</c:v>
                </c:pt>
                <c:pt idx="6">
                  <c:v>52.971299999999999</c:v>
                </c:pt>
              </c:numCache>
            </c:numRef>
          </c:val>
          <c:extLst>
            <c:ext xmlns:c16="http://schemas.microsoft.com/office/drawing/2014/chart" uri="{C3380CC4-5D6E-409C-BE32-E72D297353CC}">
              <c16:uniqueId val="{00000001-E244-407C-841A-EDC82ECB005C}"/>
            </c:ext>
          </c:extLst>
        </c:ser>
        <c:dLbls>
          <c:dLblPos val="ctr"/>
          <c:showLegendKey val="0"/>
          <c:showVal val="1"/>
          <c:showCatName val="0"/>
          <c:showSerName val="0"/>
          <c:showPercent val="0"/>
          <c:showBubbleSize val="0"/>
        </c:dLbls>
        <c:gapWidth val="150"/>
        <c:overlap val="100"/>
        <c:axId val="1118088511"/>
        <c:axId val="717993775"/>
      </c:barChart>
      <c:catAx>
        <c:axId val="111808851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717993775"/>
        <c:crosses val="autoZero"/>
        <c:auto val="1"/>
        <c:lblAlgn val="ctr"/>
        <c:lblOffset val="100"/>
        <c:noMultiLvlLbl val="0"/>
      </c:catAx>
      <c:valAx>
        <c:axId val="717993775"/>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a:solidFill>
                      <a:schemeClr val="accent1"/>
                    </a:solidFill>
                  </a:rPr>
                  <a:t>Percent of Women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118088511"/>
        <c:crosses val="autoZero"/>
        <c:crossBetween val="between"/>
      </c:valAx>
      <c:spPr>
        <a:noFill/>
        <a:ln>
          <a:noFill/>
        </a:ln>
        <a:effectLst/>
      </c:spPr>
    </c:plotArea>
    <c:legend>
      <c:legendPos val="b"/>
      <c:layout>
        <c:manualLayout>
          <c:xMode val="edge"/>
          <c:yMode val="edge"/>
          <c:x val="0.66156687399736913"/>
          <c:y val="0.81244516379321641"/>
          <c:w val="0.10634263914743235"/>
          <c:h val="4.43521487869522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0.06339</cdr:x>
      <cdr:y>0.87423</cdr:y>
    </cdr:from>
    <cdr:to>
      <cdr:x>1</cdr:x>
      <cdr:y>0.92243</cdr:y>
    </cdr:to>
    <cdr:sp macro="" textlink="">
      <cdr:nvSpPr>
        <cdr:cNvPr id="3" name="Content Placeholder 1">
          <a:extLst xmlns:a="http://schemas.openxmlformats.org/drawingml/2006/main">
            <a:ext uri="{FF2B5EF4-FFF2-40B4-BE49-F238E27FC236}">
              <a16:creationId xmlns:a16="http://schemas.microsoft.com/office/drawing/2014/main" id="{9A3960D4-FAC8-2062-4952-28B2A0201809}"/>
            </a:ext>
          </a:extLst>
        </cdr:cNvPr>
        <cdr:cNvSpPr txBox="1">
          <a:spLocks xmlns:a="http://schemas.openxmlformats.org/drawingml/2006/main"/>
        </cdr:cNvSpPr>
      </cdr:nvSpPr>
      <cdr:spPr>
        <a:xfrm xmlns:a="http://schemas.openxmlformats.org/drawingml/2006/main">
          <a:off x="776176" y="5101226"/>
          <a:ext cx="11467361" cy="281252"/>
        </a:xfrm>
        <a:prstGeom xmlns:a="http://schemas.openxmlformats.org/drawingml/2006/main" prst="rect">
          <a:avLst/>
        </a:prstGeom>
      </cdr:spPr>
      <cdr:txBody>
        <a:bodyPr xmlns:a="http://schemas.openxmlformats.org/drawingml/2006/main" vert="horz" wrap="square" lIns="0" tIns="0" rIns="0" bIns="0" rtlCol="0">
          <a:noAutofit/>
        </a:bodyPr>
        <a:lstStyle xmlns:a="http://schemas.openxmlformats.org/drawingml/2006/main">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2"/>
              </a:solidFill>
              <a:latin typeface="Fira Sans ExtraBold" panose="020B0503050000020004" pitchFamily="34" charset="0"/>
              <a:ea typeface="Fira Sans ExtraBold" panose="020B0503050000020004" pitchFamily="34" charset="0"/>
            </a:rPr>
            <a:t>Source: </a:t>
          </a:r>
          <a:r>
            <a:rPr lang="en-US" sz="1200" b="0" dirty="0">
              <a:solidFill>
                <a:schemeClr val="tx2"/>
              </a:solidFill>
              <a:latin typeface="Fira Sans" panose="020B0503050000020004" pitchFamily="34" charset="0"/>
              <a:ea typeface="Fira Sans ExtraBold" panose="020B0503050000020004" pitchFamily="34" charset="0"/>
            </a:rPr>
            <a:t>2020-2022 Texas PRAMS</a:t>
          </a:r>
          <a:endParaRPr lang="en-US" sz="1200" b="0" dirty="0">
            <a:solidFill>
              <a:schemeClr val="tx2"/>
            </a:solidFill>
            <a:latin typeface="Fira Sans" panose="020B0503050000020004" pitchFamily="34" charset="0"/>
            <a:ea typeface="Fira Sans" panose="020B05030500000200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FF387-B55E-4E25-9A56-C162F285457C}"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91C04-16DE-4D38-BBD1-229D4CCF3070}" type="slidenum">
              <a:rPr lang="en-US" smtClean="0"/>
              <a:t>‹#›</a:t>
            </a:fld>
            <a:endParaRPr lang="en-US"/>
          </a:p>
        </p:txBody>
      </p:sp>
    </p:spTree>
    <p:extLst>
      <p:ext uri="{BB962C8B-B14F-4D97-AF65-F5344CB8AC3E}">
        <p14:creationId xmlns:p14="http://schemas.microsoft.com/office/powerpoint/2010/main" val="409800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a:t>
            </a:r>
          </a:p>
          <a:p>
            <a:pPr marL="171450" indent="-171450">
              <a:buFont typeface="Arial" panose="020B0604020202020204" pitchFamily="34" charset="0"/>
              <a:buChar char="•"/>
            </a:pPr>
            <a:r>
              <a:rPr lang="en-US"/>
              <a:t>When using slides, please cite images where source is included.</a:t>
            </a:r>
          </a:p>
          <a:p>
            <a:pPr marL="171450" indent="-171450">
              <a:buFont typeface="Arial" panose="020B0604020202020204" pitchFamily="34" charset="0"/>
              <a:buChar char="•"/>
            </a:pPr>
            <a:r>
              <a:rPr lang="en-US"/>
              <a:t>Include DSHS state program email: InfantHealth@dshs.texas.gov as secondary email should you want to connect your audience with additional information and resources.</a:t>
            </a:r>
          </a:p>
          <a:p>
            <a:pPr marL="171450" indent="-171450">
              <a:buFont typeface="Arial" panose="020B0604020202020204" pitchFamily="34" charset="0"/>
              <a:buChar char="•"/>
            </a:pPr>
            <a:r>
              <a:rPr lang="en-US"/>
              <a:t>Complete accessibility testing for any slides edited in this section.</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0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Speaker note: All Ten Steps can be supported by community partners- this includes aligning messages with hospitals, providing anticipatory guidance to mothers on hospital practices (skin-to-skin, rooming-in, etc.) during prenatal encounters, and communicating to hospitals what resources to point mom to at discharge. </a:t>
            </a:r>
          </a:p>
          <a:p>
            <a:endParaRPr lang="en-US" sz="1200"/>
          </a:p>
          <a:p>
            <a:r>
              <a:rPr lang="en-US" sz="1200"/>
              <a:t>Additionally, community partners can work to educate community-based health care providers and their staff on the impacts of formula giveaway on exclusive breastfeeding (gift packs, coupons).</a:t>
            </a:r>
          </a:p>
          <a:p>
            <a:endParaRPr lang="en-US" sz="1200"/>
          </a:p>
          <a:p>
            <a:r>
              <a:rPr lang="en-US" sz="1200"/>
              <a:t>**This slide shows areas of opportunity in Texas for community and hospitals to work together to align messaging and offer families guidance prenatally on best practices that can be asked for during the hospital experience and support best practices in the community related to connecting moms with help after they leave.</a:t>
            </a:r>
          </a:p>
          <a:p>
            <a:endParaRPr lang="en-US" sz="1200"/>
          </a:p>
          <a:p>
            <a:endParaRPr lang="en-US" sz="1200"/>
          </a:p>
          <a:p>
            <a:endParaRPr lang="en-US" sz="1200"/>
          </a:p>
          <a:p>
            <a:r>
              <a:rPr lang="en-US" sz="1200"/>
              <a:t>*</a:t>
            </a:r>
            <a:r>
              <a:rPr lang="en-US" sz="1000"/>
              <a:t>Texas PRAMS did not meet the</a:t>
            </a:r>
            <a:r>
              <a:rPr lang="en-US" sz="1000" baseline="0"/>
              <a:t> minimum response rate threshold in 2020, 2021, or 2022.</a:t>
            </a:r>
            <a:endParaRPr lang="en-US" sz="1000"/>
          </a:p>
          <a:p>
            <a:r>
              <a:rPr lang="en-US" sz="1000"/>
              <a:t>Source: 2020-2022 Texas Pregnancy Risk Assessment Monitoring</a:t>
            </a:r>
            <a:r>
              <a:rPr lang="en-US" sz="1000" baseline="0"/>
              <a:t> System</a:t>
            </a:r>
          </a:p>
          <a:p>
            <a:r>
              <a:rPr lang="en-US" sz="1000" baseline="0"/>
              <a:t>Prepared by: Maternal and Child Health Epidemiology Unit, Maternal and Child Health Section, DSHS.</a:t>
            </a:r>
          </a:p>
          <a:p>
            <a:r>
              <a:rPr lang="en-US" sz="1000" baseline="0"/>
              <a:t>Jan 2025</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60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This slide helps to position the value of working with community partners and how you engage with families in your everyday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550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Add information about the work you do that connects you with families and how this aligns with your target audience (i.e. hospitals, health care providers) to support breastfeeding moms.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77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Health care providers have limited time with families in the hospital and there are many topics that they must review to make sure families have feeding and infant health and safety information they need before going home.</a:t>
            </a:r>
          </a:p>
          <a:p>
            <a:endParaRPr lang="en-US"/>
          </a:p>
          <a:p>
            <a:r>
              <a:rPr lang="en-US"/>
              <a:t>Prenatal breastfeeding education classes (online, group, self-paced) is a critical activity so that moms and their support partners are well-equipped before birth with normal expectations for breastfeeding that will help meet any challenges they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69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Encourage providers in your community to complete the TLSD form to add their services so that more families can connect to education and services. </a:t>
            </a:r>
          </a:p>
          <a:p>
            <a:endParaRPr lang="en-US"/>
          </a:p>
          <a:p>
            <a:r>
              <a:rPr lang="en-US"/>
              <a:t>Another activity to consider is helping the state WIC team update TLSD listings. If one of your community contacts is listed but it needs updating, have them complete the form. Email WICBFGeneral@hhs.texas.gov for any questions.</a:t>
            </a:r>
          </a:p>
          <a:p>
            <a:endParaRPr lang="en-US"/>
          </a:p>
          <a:p>
            <a:r>
              <a:rPr lang="en-US"/>
              <a:t>URL to TLSD Form to add or update service listings: https://txwic.gov1.qualtrics.com/jfe/form/SV_0fA5KSpSCLiPt2K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0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After discharge mom should know where to go for the help she needs. Connecting her directly to a personalized resource can help her continue to breastfeed and reach her feeding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2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Texas Lactation Support Hotline offers help to both breastfeeding families and the providers working with them. The hotline connects mothers to skilled breastfeeding experts including International Board Certified Lactation Consultants (IBCLCs).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792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information on the following slides offer ideas and resources to share during breastfeeding promotion and engagement with your community health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9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mapping is a great first activity to get you started on planning for community level breastfeeding promotion. Mapping helps to identify what services and resources are available in your community to support infant feeding. Using the breastfeeding circle of care model above:</a:t>
            </a:r>
          </a:p>
          <a:p>
            <a:pPr marL="171450" indent="-171450">
              <a:buFont typeface="Arial" panose="020B0604020202020204" pitchFamily="34" charset="0"/>
              <a:buChar char="•"/>
            </a:pPr>
            <a:r>
              <a:rPr lang="en-US"/>
              <a:t>Identify community partners that engage new families before, during, and after birth</a:t>
            </a:r>
          </a:p>
          <a:p>
            <a:pPr marL="171450" indent="-171450">
              <a:buFont typeface="Arial" panose="020B0604020202020204" pitchFamily="34" charset="0"/>
              <a:buChar char="•"/>
            </a:pPr>
            <a:r>
              <a:rPr lang="en-US"/>
              <a:t>Determine which partners will serve as the audience to promote the Ten Steps with</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7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you’ve identified your target audience:</a:t>
            </a:r>
          </a:p>
          <a:p>
            <a:pPr marL="171450" indent="-171450">
              <a:buFont typeface="Arial" panose="020B0604020202020204" pitchFamily="34" charset="0"/>
              <a:buChar char="•"/>
            </a:pPr>
            <a:r>
              <a:rPr lang="en-US"/>
              <a:t>Find out what services they offer to support breastfeeding families, learn about common challenges or gaps in care, collaborate on ways to fill these gaps or connect mothers to resources.</a:t>
            </a:r>
          </a:p>
          <a:p>
            <a:pPr marL="171450" indent="-171450">
              <a:buFont typeface="Arial" panose="020B0604020202020204" pitchFamily="34" charset="0"/>
              <a:buChar char="•"/>
            </a:pPr>
            <a:r>
              <a:rPr lang="en-US"/>
              <a:t>Set goals using the specific, measurable, achievable, relevant, time-bound, inclusive, and equitable (SMARTIE) goals and the planning for sustainability worksheets found in the Let’s Talk- Safe Infant Sleep toolkit linked below:</a:t>
            </a:r>
          </a:p>
          <a:p>
            <a:pPr marL="628650" lvl="1" indent="-171450">
              <a:buFont typeface="Arial" panose="020B0604020202020204" pitchFamily="34" charset="0"/>
              <a:buChar char="•"/>
            </a:pPr>
            <a:r>
              <a:rPr lang="en-US"/>
              <a:t>SMARTIE Goals: https://www.dshs.texas.gov/sites/default/files/healthytexasbabies/SIS/LetsTalk/LTSIS_Let's_Talk-Smartie-Goals_01_31_25.pdf</a:t>
            </a:r>
          </a:p>
          <a:p>
            <a:pPr marL="628650" lvl="1" indent="-171450">
              <a:buFont typeface="Arial" panose="020B0604020202020204" pitchFamily="34" charset="0"/>
              <a:buChar char="•"/>
            </a:pPr>
            <a:r>
              <a:rPr lang="en-US"/>
              <a:t>Planning for Sustainability: https://www.dshs.texas.gov/sites/default/files/healthytexasbabies/SIS/LetsTalk/Lets_Talk_Planning_for_Sustainability-2025.pdf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6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data on this slide shows that Women in Texas want to breastfeed. 83% start (initiate) breastfeeding, but those rates begin to drop off as early as 3 months (CDC, NIS 2021), and likely, some drop off in days and weeks after birth. There is opportunity for improvement in the early days, weeks, and months of baby’s life.</a:t>
            </a:r>
          </a:p>
          <a:p>
            <a:endParaRPr lang="en-US"/>
          </a:p>
          <a:p>
            <a:r>
              <a:rPr lang="en-US"/>
              <a:t>The number of Texas babies who are fed only breast milk at 6 months is 19% below the Healthy People 2030 national goal of 42.4% (DSHS Texas Health Data, Infant Health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79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74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Share these resources with health care providers in your community. The toolkits can be printed and shared or sent electronically via email. Use the social media profile badge and banners on your social media pages; encourage health care providers to do the same. This can help build promotion in the community and help more families be aware of the breastfeeding support happening in their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49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Reviewers, please note: Images are placeholders as documents are not final; all hyperlinks to RFTS website will be added when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741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703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17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6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Add presenter’s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30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Despite high initiation rates, not all racial ethnic groups are as successful as others with breastfeeding.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10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For women to meet the medical recommendation for breastfeeding which offers all the benefits for both mothers and babies, a network of support must exist for them before, during, and after birth.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85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Breastfeeding offers protection against many illness and diseases. Breastfeeding reduces the risk of the third leading cause in Texas of infant death, SIDS.</a:t>
            </a:r>
          </a:p>
          <a:p>
            <a:endParaRPr lang="en-US"/>
          </a:p>
          <a:p>
            <a:r>
              <a:rPr lang="en-US" b="0" i="0">
                <a:solidFill>
                  <a:srgbClr val="000000"/>
                </a:solidFill>
                <a:effectLst/>
                <a:latin typeface="Times New Roman" panose="02020603050405020304" pitchFamily="18" charset="0"/>
              </a:rPr>
              <a:t>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40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Breastfeeding is about more than just a choice. For mom to be successful with breastfeeding she must be provided with the right information and skills to support her decision, and barriers must be removed from her environment to help support her choice.</a:t>
            </a:r>
          </a:p>
          <a:p>
            <a:endParaRPr lang="en-US"/>
          </a:p>
          <a:p>
            <a:r>
              <a:rPr lang="en-US"/>
              <a:t>Hospital staff, health systems, and community are part of the innermost circle of support to mothers and their infants in the earliest days and weeks.</a:t>
            </a:r>
          </a:p>
          <a:p>
            <a:endParaRPr lang="en-US"/>
          </a:p>
          <a:p>
            <a:r>
              <a:rPr lang="en-US"/>
              <a:t>**Create a circle around the wording in infographic that best describes your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81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Placeholder for Outreach Partner to add relevant local data/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35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COC blueprint is a model for continuity of care and shares national projects among various community groups working to improve breastfeeding support for families.</a:t>
            </a:r>
          </a:p>
          <a:p>
            <a:endParaRPr lang="en-US"/>
          </a:p>
          <a:p>
            <a:r>
              <a:rPr lang="en-US"/>
              <a:t>Learn more about the projects being done around our nation at the link on the slide.</a:t>
            </a:r>
          </a:p>
          <a:p>
            <a:endParaRPr lang="en-US"/>
          </a:p>
          <a:p>
            <a:r>
              <a:rPr lang="en-US" sz="1800" b="1" i="0" u="none" strike="noStrike" baseline="0">
                <a:solidFill>
                  <a:srgbClr val="B4BCCF"/>
                </a:solidFill>
                <a:latin typeface="Myriad Pro Light"/>
              </a:rPr>
              <a:t>Citation: </a:t>
            </a:r>
            <a:r>
              <a:rPr lang="en-US" sz="1800" b="0" i="0" u="none" strike="noStrike" baseline="0">
                <a:solidFill>
                  <a:srgbClr val="FFFFFF"/>
                </a:solidFill>
                <a:latin typeface="Myriad Pro Light"/>
              </a:rPr>
              <a:t>National Association of County and City Health Officials &amp; United States Breastfeeding Committee. (2021). Continuity of Care in Breastfeeding Support: a Blueprint for Communities. Supported with funds from the Centers for Disease Control and Prevention through award number: 5 NU38OT000306-03-00. Available from: http://www.breastfeedingcontinuityofcare.org/blueprint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83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Ten Steps to Successful Breastfeeding (Ten Steps) is a framework that can be used to improve breastfeeding rates for all families. The Ten Steps are backed by evidence which shows when hospitals implement the steps, exclusive breastfeeding rates improve and women breastfeeding for longer periods of time. The Ten Steps provide best practices for all moms, helping to reduce disparities.</a:t>
            </a:r>
          </a:p>
          <a:p>
            <a:endParaRPr lang="en-US"/>
          </a:p>
          <a:p>
            <a:r>
              <a:rPr lang="en-US"/>
              <a:t>We’ll talk about the two community steps- 3 and 10 which help support hospitals and community coming together to improve breastfeeding support.</a:t>
            </a: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008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27B42F-91AB-3C05-CA11-299A47D1F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6F39A7-5EFC-6347-A861-C7D3921086E2}"/>
              </a:ext>
            </a:extLst>
          </p:cNvPr>
          <p:cNvSpPr/>
          <p:nvPr userDrawn="1"/>
        </p:nvSpPr>
        <p:spPr>
          <a:xfrm>
            <a:off x="0" y="5876313"/>
            <a:ext cx="12192000" cy="9835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2A5E643-8A6C-C7EE-3342-AD8CDD98C7C8}"/>
              </a:ext>
            </a:extLst>
          </p:cNvPr>
          <p:cNvSpPr>
            <a:spLocks noGrp="1"/>
          </p:cNvSpPr>
          <p:nvPr>
            <p:ph type="ctrTitle"/>
          </p:nvPr>
        </p:nvSpPr>
        <p:spPr>
          <a:xfrm>
            <a:off x="7039038" y="981687"/>
            <a:ext cx="4494267" cy="2387600"/>
          </a:xfrm>
          <a:prstGeom prst="rect">
            <a:avLst/>
          </a:prstGeom>
        </p:spPr>
        <p:txBody>
          <a:bodyPr anchor="b">
            <a:noAutofit/>
          </a:bodyPr>
          <a:lstStyle>
            <a:lvl1pPr algn="r">
              <a:defRPr sz="4800"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DAADCC8-1388-EC6A-6EF3-8E80F51D8FD9}"/>
              </a:ext>
            </a:extLst>
          </p:cNvPr>
          <p:cNvSpPr>
            <a:spLocks noGrp="1"/>
          </p:cNvSpPr>
          <p:nvPr>
            <p:ph type="subTitle" idx="1"/>
          </p:nvPr>
        </p:nvSpPr>
        <p:spPr>
          <a:xfrm>
            <a:off x="7039038" y="3602041"/>
            <a:ext cx="4494267" cy="1655762"/>
          </a:xfrm>
          <a:prstGeom prst="rect">
            <a:avLst/>
          </a:prstGeom>
        </p:spPr>
        <p:txBody>
          <a:bodyPr>
            <a:noAutofit/>
          </a:bodyPr>
          <a:lstStyle>
            <a:lvl1pPr marL="0" indent="0" algn="r">
              <a:buNone/>
              <a:defRPr sz="2000" b="0" i="0">
                <a:solidFill>
                  <a:schemeClr val="bg1"/>
                </a:solidFill>
                <a:latin typeface="Fira Sans" panose="020B0503050000020004" pitchFamily="34" charset="0"/>
                <a:ea typeface="Fira Sans" panose="020B0503050000020004" pitchFamily="34" charset="0"/>
              </a:defRPr>
            </a:lvl1pPr>
            <a:lvl2pPr marL="257156" indent="0" algn="ctr">
              <a:buNone/>
              <a:defRPr sz="1125"/>
            </a:lvl2pPr>
            <a:lvl3pPr marL="514312" indent="0" algn="ctr">
              <a:buNone/>
              <a:defRPr sz="1013"/>
            </a:lvl3pPr>
            <a:lvl4pPr marL="771467"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p>
        </p:txBody>
      </p:sp>
      <p:sp>
        <p:nvSpPr>
          <p:cNvPr id="6" name="TextBox 5">
            <a:extLst>
              <a:ext uri="{FF2B5EF4-FFF2-40B4-BE49-F238E27FC236}">
                <a16:creationId xmlns:a16="http://schemas.microsoft.com/office/drawing/2014/main" id="{09117CF4-C5B2-0855-27C0-2F0A32840C1D}"/>
              </a:ext>
            </a:extLst>
          </p:cNvPr>
          <p:cNvSpPr txBox="1"/>
          <p:nvPr userDrawn="1"/>
        </p:nvSpPr>
        <p:spPr>
          <a:xfrm>
            <a:off x="96715" y="6044902"/>
            <a:ext cx="11992708" cy="369332"/>
          </a:xfrm>
          <a:prstGeom prst="rect">
            <a:avLst/>
          </a:prstGeom>
          <a:noFill/>
        </p:spPr>
        <p:txBody>
          <a:bodyPr wrap="square">
            <a:spAutoFit/>
          </a:bodyPr>
          <a:lstStyle/>
          <a:p>
            <a:pPr algn="ctr">
              <a:lnSpc>
                <a:spcPct val="100000"/>
              </a:lnSpc>
              <a:spcAft>
                <a:spcPts val="0"/>
              </a:spcAft>
            </a:pPr>
            <a:r>
              <a:rPr lang="en-US" sz="1800" b="0" u="none">
                <a:solidFill>
                  <a:schemeClr val="bg1"/>
                </a:solidFill>
                <a:latin typeface="Fira Sans" panose="020B0503050000020004" pitchFamily="34" charset="0"/>
              </a:rPr>
              <a:t>                                                                                       Learn more at: </a:t>
            </a:r>
            <a:r>
              <a:rPr lang="en-US" sz="1800" b="0" u="sng">
                <a:solidFill>
                  <a:schemeClr val="accent4"/>
                </a:solidFill>
                <a:latin typeface="Fira Sans" panose="020B0503050000020004" pitchFamily="34" charset="0"/>
              </a:rPr>
              <a:t>dshs.texas.gov/</a:t>
            </a:r>
            <a:r>
              <a:rPr lang="en-US" sz="1800" b="1" u="sng" err="1">
                <a:solidFill>
                  <a:schemeClr val="accent4"/>
                </a:solidFill>
                <a:latin typeface="Fira Sans" panose="020B0503050000020004" pitchFamily="34" charset="0"/>
              </a:rPr>
              <a:t>BreastfeedingAwareness</a:t>
            </a:r>
            <a:endParaRPr lang="en-US" sz="1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417428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571500" y="6244737"/>
              <a:ext cx="109741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FEE9111B-746A-BDE5-CD07-EE4A90C70858}"/>
              </a:ext>
            </a:extLst>
          </p:cNvPr>
          <p:cNvSpPr>
            <a:spLocks noGrp="1"/>
          </p:cNvSpPr>
          <p:nvPr>
            <p:ph type="body" sz="quarter" idx="11"/>
          </p:nvPr>
        </p:nvSpPr>
        <p:spPr>
          <a:xfrm>
            <a:off x="646320" y="1346597"/>
            <a:ext cx="10899354" cy="4743450"/>
          </a:xfrm>
        </p:spPr>
        <p:txBody>
          <a:bodyPr anchor="t"/>
          <a:lstStyle>
            <a:lvl1pPr>
              <a:defRPr sz="2400" b="0" i="0">
                <a:solidFill>
                  <a:schemeClr val="bg1"/>
                </a:solidFill>
                <a:latin typeface="Fira Sans" panose="020B0503050000020004" pitchFamily="34" charset="0"/>
              </a:defRPr>
            </a:lvl1pPr>
            <a:lvl2pPr>
              <a:buClr>
                <a:schemeClr val="accent5"/>
              </a:buClr>
              <a:defRPr sz="2000" b="0" i="0">
                <a:solidFill>
                  <a:schemeClr val="bg1"/>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bg1"/>
                </a:solidFill>
                <a:latin typeface="Fira Sans" panose="020B0503050000020004" pitchFamily="34" charset="0"/>
              </a:defRPr>
            </a:lvl3pPr>
            <a:lvl4pPr>
              <a:buClr>
                <a:schemeClr val="accent4"/>
              </a:buClr>
              <a:defRPr sz="2000" b="0" i="0">
                <a:solidFill>
                  <a:schemeClr val="bg1"/>
                </a:solidFill>
                <a:latin typeface="Fira Sans" panose="020B0503050000020004" pitchFamily="34" charset="0"/>
              </a:defRPr>
            </a:lvl4pPr>
            <a:lvl5pPr marL="1157201" indent="-128579">
              <a:buClr>
                <a:schemeClr val="bg1"/>
              </a:buClr>
              <a:buFont typeface="Courier New" panose="02070309020205020404" pitchFamily="49" charset="0"/>
              <a:buChar char="o"/>
              <a:defRPr sz="2000" b="0" i="0">
                <a:solidFill>
                  <a:schemeClr val="bg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DBF4B380-644D-3CDC-1254-8BA2445382F0}"/>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8951A95F-146A-BE8B-4A6F-AB6E34BCC21D}"/>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9DCD1905-C3B8-731F-C80F-3C39D82E493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B87EF1FA-9853-E8DD-084D-4C99A109142D}"/>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59411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646328" y="6244737"/>
              <a:ext cx="1089935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Content Placeholder 2">
            <a:extLst>
              <a:ext uri="{FF2B5EF4-FFF2-40B4-BE49-F238E27FC236}">
                <a16:creationId xmlns:a16="http://schemas.microsoft.com/office/drawing/2014/main" id="{65AE148F-3746-7F45-2D4A-8BC642C40A45}"/>
              </a:ext>
            </a:extLst>
          </p:cNvPr>
          <p:cNvSpPr>
            <a:spLocks noGrp="1"/>
          </p:cNvSpPr>
          <p:nvPr>
            <p:ph idx="14" hasCustomPrompt="1"/>
          </p:nvPr>
        </p:nvSpPr>
        <p:spPr>
          <a:xfrm>
            <a:off x="653364" y="2332643"/>
            <a:ext cx="9501855" cy="3518276"/>
          </a:xfrm>
          <a:prstGeom prst="roundRect">
            <a:avLst/>
          </a:prstGeom>
          <a:solidFill>
            <a:schemeClr val="bg1"/>
          </a:solidFill>
        </p:spPr>
        <p:txBody>
          <a:bodyPr lIns="251999" tIns="251999" rIns="251999" bIns="251999" anchor="ctr"/>
          <a:lstStyle>
            <a:lvl1pPr algn="l">
              <a:buClr>
                <a:schemeClr val="accent5"/>
              </a:buClr>
              <a:defRPr sz="2400" b="0" i="0">
                <a:solidFill>
                  <a:schemeClr val="tx2"/>
                </a:solidFill>
                <a:latin typeface="Fira Sans" panose="020B0503050000020004" pitchFamily="34" charset="0"/>
              </a:defRPr>
            </a:lvl1pPr>
            <a:lvl2pPr>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Add text here.</a:t>
            </a:r>
          </a:p>
        </p:txBody>
      </p:sp>
      <p:sp>
        <p:nvSpPr>
          <p:cNvPr id="5" name="Text Placeholder 2">
            <a:extLst>
              <a:ext uri="{FF2B5EF4-FFF2-40B4-BE49-F238E27FC236}">
                <a16:creationId xmlns:a16="http://schemas.microsoft.com/office/drawing/2014/main" id="{3CB06657-0596-B9FC-7378-A83280032606}"/>
              </a:ext>
            </a:extLst>
          </p:cNvPr>
          <p:cNvSpPr>
            <a:spLocks noGrp="1"/>
          </p:cNvSpPr>
          <p:nvPr>
            <p:ph type="body" idx="1"/>
          </p:nvPr>
        </p:nvSpPr>
        <p:spPr>
          <a:xfrm>
            <a:off x="646328" y="1258389"/>
            <a:ext cx="10899355" cy="823912"/>
          </a:xfrm>
          <a:prstGeom prst="rect">
            <a:avLst/>
          </a:prstGeom>
        </p:spPr>
        <p:txBody>
          <a:bodyPr anchor="ctr">
            <a:normAutofit/>
          </a:bodyPr>
          <a:lstStyle>
            <a:lvl1pPr marL="0" indent="0" algn="ctr">
              <a:buNone/>
              <a:defRPr sz="2400" b="0"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6" name="Picture Placeholder 7">
            <a:extLst>
              <a:ext uri="{FF2B5EF4-FFF2-40B4-BE49-F238E27FC236}">
                <a16:creationId xmlns:a16="http://schemas.microsoft.com/office/drawing/2014/main" id="{9C04D6C2-6372-A3FD-0451-8AB4038B715F}"/>
              </a:ext>
            </a:extLst>
          </p:cNvPr>
          <p:cNvSpPr>
            <a:spLocks noGrp="1"/>
          </p:cNvSpPr>
          <p:nvPr>
            <p:ph type="pic" sz="quarter" idx="15"/>
          </p:nvPr>
        </p:nvSpPr>
        <p:spPr>
          <a:xfrm>
            <a:off x="7684884" y="2161381"/>
            <a:ext cx="3860800" cy="3860800"/>
          </a:xfrm>
          <a:prstGeom prst="ellipse">
            <a:avLst/>
          </a:prstGeom>
          <a:solidFill>
            <a:schemeClr val="accent4"/>
          </a:solidFill>
        </p:spPr>
        <p:txBody>
          <a:bodyPr anchor="ctr"/>
          <a:lstStyle>
            <a:lvl1pPr algn="ctr">
              <a:defRPr b="0" i="0">
                <a:solidFill>
                  <a:schemeClr val="tx2"/>
                </a:solidFill>
                <a:latin typeface="Fira Sans" panose="020B0503050000020004" pitchFamily="34" charset="0"/>
              </a:defRPr>
            </a:lvl1pPr>
          </a:lstStyle>
          <a:p>
            <a:r>
              <a:rPr lang="en-US"/>
              <a:t>Click icon to add picture</a:t>
            </a:r>
          </a:p>
        </p:txBody>
      </p:sp>
      <p:sp>
        <p:nvSpPr>
          <p:cNvPr id="4" name="Title Placeholder 1">
            <a:extLst>
              <a:ext uri="{FF2B5EF4-FFF2-40B4-BE49-F238E27FC236}">
                <a16:creationId xmlns:a16="http://schemas.microsoft.com/office/drawing/2014/main" id="{4D24E561-71B6-C14E-5719-1BCAF19C701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A69193FC-7D79-EDA6-34A2-3F5013893139}"/>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F7565176-0892-2F63-1FE6-478E7968D90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ooter Placeholder 4">
              <a:extLst>
                <a:ext uri="{FF2B5EF4-FFF2-40B4-BE49-F238E27FC236}">
                  <a16:creationId xmlns:a16="http://schemas.microsoft.com/office/drawing/2014/main" id="{3BB805DC-0ACD-561B-22A9-5C9370C2474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93511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itle Placeholder 1">
            <a:extLst>
              <a:ext uri="{FF2B5EF4-FFF2-40B4-BE49-F238E27FC236}">
                <a16:creationId xmlns:a16="http://schemas.microsoft.com/office/drawing/2014/main" id="{379F3D4A-6D43-39F6-CD5E-0473F00891DD}"/>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A2302BAE-EF43-BE8D-A2F4-D8C3437EE5E4}"/>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769EB9B1-2A4F-1F6E-3376-138E62EAA072}"/>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30F488FD-1CAF-5259-BBA5-6B295FC295FD}"/>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97142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73747BAC-92D3-0C49-87AF-859B8D8B0889}"/>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96EAD032-A5EE-6248-AF41-3C630D1CE25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E9CFFE11-CDC8-6345-8DBD-FF2AF221999B}"/>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C0768AB7-D320-3598-6A9E-F30A35D6CA3A}"/>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3B2FD1E0-BF06-0BF6-0B5C-6D8B938B8D1E}"/>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42F430F0-BCC6-00ED-35C3-22425C56C246}"/>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68A601FD-B916-19A0-FAB5-D90D97E955F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4F80CEB2-1886-5CBE-9B7E-3C2E4763D24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9319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4"/>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6201E13E-00A5-C24E-A35C-7AC6D2717E2A}"/>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0B472F3B-3FDF-984C-ADDF-8A318038EFCA}"/>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24F8BCEA-10C0-3347-9D1D-8D142EB1C51C}"/>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26A549B9-F654-F5A5-3402-69CE8099CE42}"/>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AE2BBE6F-52FA-8185-C4A6-D4378D776A7B}"/>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62D7C8F5-7701-E8E4-6A1E-ECBE7EA10E5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481D45AD-6323-C505-1681-C61C96EBC346}"/>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744257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Placeholder 1">
            <a:extLst>
              <a:ext uri="{FF2B5EF4-FFF2-40B4-BE49-F238E27FC236}">
                <a16:creationId xmlns:a16="http://schemas.microsoft.com/office/drawing/2014/main" id="{E937A308-7EE3-3348-AC7F-494F9946BE16}"/>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9" name="Group 8">
            <a:extLst>
              <a:ext uri="{FF2B5EF4-FFF2-40B4-BE49-F238E27FC236}">
                <a16:creationId xmlns:a16="http://schemas.microsoft.com/office/drawing/2014/main" id="{C9CF2FD5-C75B-0946-9656-1BDE436878DA}"/>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D6FA4EC3-0A67-C44B-8108-E1546F6A156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728D910E-6E43-6648-BBA6-9173B5EEE59E}"/>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E094AEBC-E3F4-4FE5-6FE3-4F52B3FB44FD}"/>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1CB4B764-5A18-03CC-A867-F7503B828073}"/>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B7F798B-7384-2B5E-3039-0AA19332012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74AC5553-6743-4552-CB90-6F7AD1D15188}"/>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95946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C9CF2FD5-C75B-0946-9656-1BDE436878DA}"/>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D6FA4EC3-0A67-C44B-8108-E1546F6A156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728D910E-6E43-6648-BBA6-9173B5EEE59E}"/>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4" name="Text Placeholder 8">
            <a:extLst>
              <a:ext uri="{FF2B5EF4-FFF2-40B4-BE49-F238E27FC236}">
                <a16:creationId xmlns:a16="http://schemas.microsoft.com/office/drawing/2014/main" id="{3C773EE2-C6AC-5D79-B410-8413DD2D11C6}"/>
              </a:ext>
            </a:extLst>
          </p:cNvPr>
          <p:cNvSpPr txBox="1">
            <a:spLocks/>
          </p:cNvSpPr>
          <p:nvPr userDrawn="1"/>
        </p:nvSpPr>
        <p:spPr>
          <a:xfrm>
            <a:off x="646329" y="1327150"/>
            <a:ext cx="4217501" cy="4743450"/>
          </a:xfrm>
          <a:prstGeom prst="rect">
            <a:avLst/>
          </a:prstGeom>
          <a:solidFill>
            <a:schemeClr val="bg1"/>
          </a:solidFill>
        </p:spPr>
        <p:txBody>
          <a:bodyPr vert="horz" wrap="square" lIns="288000" tIns="288000" rIns="288000" bIns="288000" rtlCol="0">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100000"/>
              </a:lnSpc>
              <a:buClr>
                <a:schemeClr val="accent5"/>
              </a:buClr>
            </a:pPr>
            <a:endParaRPr lang="en-US" b="1"/>
          </a:p>
        </p:txBody>
      </p:sp>
      <p:pic>
        <p:nvPicPr>
          <p:cNvPr id="5" name="Picture 4">
            <a:extLst>
              <a:ext uri="{FF2B5EF4-FFF2-40B4-BE49-F238E27FC236}">
                <a16:creationId xmlns:a16="http://schemas.microsoft.com/office/drawing/2014/main" id="{188FEDBC-900D-B0EB-C43A-58CA091CD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350" y="1661125"/>
            <a:ext cx="920750" cy="920750"/>
          </a:xfrm>
          <a:prstGeom prst="rect">
            <a:avLst/>
          </a:prstGeom>
        </p:spPr>
      </p:pic>
      <p:sp>
        <p:nvSpPr>
          <p:cNvPr id="7" name="Text Placeholder 4">
            <a:extLst>
              <a:ext uri="{FF2B5EF4-FFF2-40B4-BE49-F238E27FC236}">
                <a16:creationId xmlns:a16="http://schemas.microsoft.com/office/drawing/2014/main" id="{A811FB99-E9EE-21F4-0FF2-6C314341231E}"/>
              </a:ext>
            </a:extLst>
          </p:cNvPr>
          <p:cNvSpPr txBox="1">
            <a:spLocks/>
          </p:cNvSpPr>
          <p:nvPr userDrawn="1"/>
        </p:nvSpPr>
        <p:spPr>
          <a:xfrm>
            <a:off x="5086574" y="4587379"/>
            <a:ext cx="1950576"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8" name="Text Placeholder 4">
            <a:extLst>
              <a:ext uri="{FF2B5EF4-FFF2-40B4-BE49-F238E27FC236}">
                <a16:creationId xmlns:a16="http://schemas.microsoft.com/office/drawing/2014/main" id="{432F4D32-48A0-C22C-01F9-FA315A8C1F27}"/>
              </a:ext>
            </a:extLst>
          </p:cNvPr>
          <p:cNvSpPr txBox="1">
            <a:spLocks/>
          </p:cNvSpPr>
          <p:nvPr userDrawn="1"/>
        </p:nvSpPr>
        <p:spPr>
          <a:xfrm>
            <a:off x="7208488" y="4587380"/>
            <a:ext cx="1950576"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11" name="Text Placeholder 4">
            <a:extLst>
              <a:ext uri="{FF2B5EF4-FFF2-40B4-BE49-F238E27FC236}">
                <a16:creationId xmlns:a16="http://schemas.microsoft.com/office/drawing/2014/main" id="{E27A9662-71F5-C3E8-BB1C-A9BA020BCABD}"/>
              </a:ext>
            </a:extLst>
          </p:cNvPr>
          <p:cNvSpPr txBox="1">
            <a:spLocks/>
          </p:cNvSpPr>
          <p:nvPr userDrawn="1"/>
        </p:nvSpPr>
        <p:spPr>
          <a:xfrm>
            <a:off x="9330402" y="4587381"/>
            <a:ext cx="2215269"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14" name="Rectangle 13">
            <a:extLst>
              <a:ext uri="{FF2B5EF4-FFF2-40B4-BE49-F238E27FC236}">
                <a16:creationId xmlns:a16="http://schemas.microsoft.com/office/drawing/2014/main" id="{60C45463-1C23-0525-CE0F-06A928D3C929}"/>
              </a:ext>
            </a:extLst>
          </p:cNvPr>
          <p:cNvSpPr/>
          <p:nvPr userDrawn="1"/>
        </p:nvSpPr>
        <p:spPr>
          <a:xfrm>
            <a:off x="5086574" y="2698292"/>
            <a:ext cx="1950576"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A5686575-D111-C50C-CF38-5D40305106C5}"/>
              </a:ext>
            </a:extLst>
          </p:cNvPr>
          <p:cNvSpPr/>
          <p:nvPr userDrawn="1"/>
        </p:nvSpPr>
        <p:spPr>
          <a:xfrm>
            <a:off x="7208488" y="2698292"/>
            <a:ext cx="1950576"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9" name="Rectangle 18">
            <a:extLst>
              <a:ext uri="{FF2B5EF4-FFF2-40B4-BE49-F238E27FC236}">
                <a16:creationId xmlns:a16="http://schemas.microsoft.com/office/drawing/2014/main" id="{97DA03F5-4E95-CF9B-FAF2-4BAE86215835}"/>
              </a:ext>
            </a:extLst>
          </p:cNvPr>
          <p:cNvSpPr/>
          <p:nvPr userDrawn="1"/>
        </p:nvSpPr>
        <p:spPr>
          <a:xfrm>
            <a:off x="9330403" y="2698292"/>
            <a:ext cx="2215268" cy="1635589"/>
          </a:xfrm>
          <a:prstGeom prst="rect">
            <a:avLst/>
          </a:prstGeom>
          <a:solidFill>
            <a:srgbClr val="94C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0" name="Picture 19">
            <a:extLst>
              <a:ext uri="{FF2B5EF4-FFF2-40B4-BE49-F238E27FC236}">
                <a16:creationId xmlns:a16="http://schemas.microsoft.com/office/drawing/2014/main" id="{8F3594BB-F6D5-411B-236A-D207628EE03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08487" y="2698291"/>
            <a:ext cx="1950577" cy="1635590"/>
          </a:xfrm>
          <a:prstGeom prst="rect">
            <a:avLst/>
          </a:prstGeom>
        </p:spPr>
      </p:pic>
      <p:pic>
        <p:nvPicPr>
          <p:cNvPr id="21" name="Picture 20">
            <a:extLst>
              <a:ext uri="{FF2B5EF4-FFF2-40B4-BE49-F238E27FC236}">
                <a16:creationId xmlns:a16="http://schemas.microsoft.com/office/drawing/2014/main" id="{6A065971-B9F8-830B-5454-2D7350F6169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086571" y="2698292"/>
            <a:ext cx="1950577" cy="1635590"/>
          </a:xfrm>
          <a:prstGeom prst="rect">
            <a:avLst/>
          </a:prstGeom>
        </p:spPr>
      </p:pic>
      <p:pic>
        <p:nvPicPr>
          <p:cNvPr id="22" name="Picture 21">
            <a:extLst>
              <a:ext uri="{FF2B5EF4-FFF2-40B4-BE49-F238E27FC236}">
                <a16:creationId xmlns:a16="http://schemas.microsoft.com/office/drawing/2014/main" id="{364F92AF-3083-D990-4D33-63BEE1D61B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129236" y="2796872"/>
            <a:ext cx="1416435" cy="674978"/>
          </a:xfrm>
          <a:prstGeom prst="rect">
            <a:avLst/>
          </a:prstGeom>
          <a:effectLst>
            <a:outerShdw blurRad="127000" dist="38100" dir="2700000" sx="90000" sy="90000" algn="tl" rotWithShape="0">
              <a:prstClr val="black">
                <a:alpha val="90000"/>
              </a:prstClr>
            </a:outerShdw>
          </a:effectLst>
        </p:spPr>
      </p:pic>
      <p:pic>
        <p:nvPicPr>
          <p:cNvPr id="23" name="Picture 22">
            <a:extLst>
              <a:ext uri="{FF2B5EF4-FFF2-40B4-BE49-F238E27FC236}">
                <a16:creationId xmlns:a16="http://schemas.microsoft.com/office/drawing/2014/main" id="{C30B481D-2E89-BD7D-AEED-6632A168C6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472897" y="2788920"/>
            <a:ext cx="727166" cy="727166"/>
          </a:xfrm>
          <a:prstGeom prst="rect">
            <a:avLst/>
          </a:prstGeom>
          <a:effectLst>
            <a:outerShdw blurRad="190500" dist="38100" dir="2700000" sx="90000" sy="90000" algn="tl" rotWithShape="0">
              <a:prstClr val="black">
                <a:alpha val="79975"/>
              </a:prstClr>
            </a:outerShdw>
          </a:effectLst>
        </p:spPr>
      </p:pic>
      <p:pic>
        <p:nvPicPr>
          <p:cNvPr id="24" name="Picture 23">
            <a:extLst>
              <a:ext uri="{FF2B5EF4-FFF2-40B4-BE49-F238E27FC236}">
                <a16:creationId xmlns:a16="http://schemas.microsoft.com/office/drawing/2014/main" id="{5A70B029-B958-A329-3D87-4E8EE6ABBB0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330401" y="3637157"/>
            <a:ext cx="1478683" cy="491500"/>
          </a:xfrm>
          <a:prstGeom prst="rect">
            <a:avLst/>
          </a:prstGeom>
          <a:effectLst>
            <a:outerShdw blurRad="127000" dist="38100" dir="2700000" sx="90000" sy="90000" algn="tl" rotWithShape="0">
              <a:prstClr val="black">
                <a:alpha val="90000"/>
              </a:prstClr>
            </a:outerShdw>
          </a:effectLst>
        </p:spPr>
      </p:pic>
      <p:pic>
        <p:nvPicPr>
          <p:cNvPr id="25" name="Picture 24">
            <a:extLst>
              <a:ext uri="{FF2B5EF4-FFF2-40B4-BE49-F238E27FC236}">
                <a16:creationId xmlns:a16="http://schemas.microsoft.com/office/drawing/2014/main" id="{1FD000CA-0D50-D44E-8C52-5DC2D91C100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668455" y="3525663"/>
            <a:ext cx="727166" cy="727166"/>
          </a:xfrm>
          <a:prstGeom prst="rect">
            <a:avLst/>
          </a:prstGeom>
          <a:effectLst>
            <a:outerShdw blurRad="195266" dist="38100" dir="2700000" sx="90000" sy="90000" algn="tl" rotWithShape="0">
              <a:prstClr val="black">
                <a:alpha val="89864"/>
              </a:prstClr>
            </a:outerShdw>
          </a:effectLst>
        </p:spPr>
      </p:pic>
      <p:sp>
        <p:nvSpPr>
          <p:cNvPr id="26" name="Title Placeholder 1">
            <a:extLst>
              <a:ext uri="{FF2B5EF4-FFF2-40B4-BE49-F238E27FC236}">
                <a16:creationId xmlns:a16="http://schemas.microsoft.com/office/drawing/2014/main" id="{34BCDF7E-07BA-B73E-E9F1-B6389C114442}"/>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27" name="Content Placeholder 3">
            <a:extLst>
              <a:ext uri="{FF2B5EF4-FFF2-40B4-BE49-F238E27FC236}">
                <a16:creationId xmlns:a16="http://schemas.microsoft.com/office/drawing/2014/main" id="{48222E60-97FB-8662-A0A7-A08269438C4B}"/>
              </a:ext>
            </a:extLst>
          </p:cNvPr>
          <p:cNvSpPr>
            <a:spLocks noGrp="1"/>
          </p:cNvSpPr>
          <p:nvPr>
            <p:ph sz="half" idx="11"/>
          </p:nvPr>
        </p:nvSpPr>
        <p:spPr>
          <a:xfrm>
            <a:off x="5035168" y="1400687"/>
            <a:ext cx="6510503" cy="1117395"/>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29" name="Text Placeholder 28">
            <a:extLst>
              <a:ext uri="{FF2B5EF4-FFF2-40B4-BE49-F238E27FC236}">
                <a16:creationId xmlns:a16="http://schemas.microsoft.com/office/drawing/2014/main" id="{5BF25625-34E1-E02B-A80C-4B20D9F3D732}"/>
              </a:ext>
            </a:extLst>
          </p:cNvPr>
          <p:cNvSpPr>
            <a:spLocks noGrp="1"/>
          </p:cNvSpPr>
          <p:nvPr>
            <p:ph type="body" sz="quarter" idx="12"/>
          </p:nvPr>
        </p:nvSpPr>
        <p:spPr>
          <a:xfrm>
            <a:off x="5245100" y="4736525"/>
            <a:ext cx="1649413"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0" name="Text Placeholder 28">
            <a:extLst>
              <a:ext uri="{FF2B5EF4-FFF2-40B4-BE49-F238E27FC236}">
                <a16:creationId xmlns:a16="http://schemas.microsoft.com/office/drawing/2014/main" id="{17A41509-9CAE-8A54-B3A1-C22B9CA7CBCA}"/>
              </a:ext>
            </a:extLst>
          </p:cNvPr>
          <p:cNvSpPr>
            <a:spLocks noGrp="1"/>
          </p:cNvSpPr>
          <p:nvPr>
            <p:ph type="body" sz="quarter" idx="13"/>
          </p:nvPr>
        </p:nvSpPr>
        <p:spPr>
          <a:xfrm>
            <a:off x="7357679" y="4736525"/>
            <a:ext cx="1649413"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1" name="Text Placeholder 28">
            <a:extLst>
              <a:ext uri="{FF2B5EF4-FFF2-40B4-BE49-F238E27FC236}">
                <a16:creationId xmlns:a16="http://schemas.microsoft.com/office/drawing/2014/main" id="{91125896-E7B2-536C-0ECE-E9B9BAB1B23D}"/>
              </a:ext>
            </a:extLst>
          </p:cNvPr>
          <p:cNvSpPr>
            <a:spLocks noGrp="1"/>
          </p:cNvSpPr>
          <p:nvPr>
            <p:ph type="body" sz="quarter" idx="14"/>
          </p:nvPr>
        </p:nvSpPr>
        <p:spPr>
          <a:xfrm>
            <a:off x="9501789" y="4736525"/>
            <a:ext cx="1893832"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2" name="Picture Placeholder 3">
            <a:extLst>
              <a:ext uri="{FF2B5EF4-FFF2-40B4-BE49-F238E27FC236}">
                <a16:creationId xmlns:a16="http://schemas.microsoft.com/office/drawing/2014/main" id="{F317C1C8-8D21-9201-591C-156D3B34C2B5}"/>
              </a:ext>
            </a:extLst>
          </p:cNvPr>
          <p:cNvSpPr>
            <a:spLocks noGrp="1"/>
          </p:cNvSpPr>
          <p:nvPr>
            <p:ph type="pic" sz="quarter" idx="15" hasCustomPrompt="1"/>
          </p:nvPr>
        </p:nvSpPr>
        <p:spPr>
          <a:xfrm>
            <a:off x="5084223" y="2694042"/>
            <a:ext cx="1952925"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3" name="Picture Placeholder 3">
            <a:extLst>
              <a:ext uri="{FF2B5EF4-FFF2-40B4-BE49-F238E27FC236}">
                <a16:creationId xmlns:a16="http://schemas.microsoft.com/office/drawing/2014/main" id="{8740ECC0-44E7-B705-567E-FE76C17D024A}"/>
              </a:ext>
            </a:extLst>
          </p:cNvPr>
          <p:cNvSpPr>
            <a:spLocks noGrp="1"/>
          </p:cNvSpPr>
          <p:nvPr>
            <p:ph type="pic" sz="quarter" idx="16" hasCustomPrompt="1"/>
          </p:nvPr>
        </p:nvSpPr>
        <p:spPr>
          <a:xfrm>
            <a:off x="7207312" y="2694042"/>
            <a:ext cx="1952926"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4" name="Picture Placeholder 3">
            <a:extLst>
              <a:ext uri="{FF2B5EF4-FFF2-40B4-BE49-F238E27FC236}">
                <a16:creationId xmlns:a16="http://schemas.microsoft.com/office/drawing/2014/main" id="{D842964E-AB9D-6FAB-9A04-0F41E13DE560}"/>
              </a:ext>
            </a:extLst>
          </p:cNvPr>
          <p:cNvSpPr>
            <a:spLocks noGrp="1"/>
          </p:cNvSpPr>
          <p:nvPr>
            <p:ph type="pic" sz="quarter" idx="17" hasCustomPrompt="1"/>
          </p:nvPr>
        </p:nvSpPr>
        <p:spPr>
          <a:xfrm>
            <a:off x="9329228" y="2694042"/>
            <a:ext cx="2216444"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5" name="Content Placeholder 3">
            <a:extLst>
              <a:ext uri="{FF2B5EF4-FFF2-40B4-BE49-F238E27FC236}">
                <a16:creationId xmlns:a16="http://schemas.microsoft.com/office/drawing/2014/main" id="{681D7BB2-741D-9E16-54F1-AC38D39924E7}"/>
              </a:ext>
            </a:extLst>
          </p:cNvPr>
          <p:cNvSpPr>
            <a:spLocks noGrp="1"/>
          </p:cNvSpPr>
          <p:nvPr>
            <p:ph sz="half" idx="18"/>
          </p:nvPr>
        </p:nvSpPr>
        <p:spPr>
          <a:xfrm>
            <a:off x="2008190" y="1673957"/>
            <a:ext cx="2605852" cy="76444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36" name="Content Placeholder 3">
            <a:extLst>
              <a:ext uri="{FF2B5EF4-FFF2-40B4-BE49-F238E27FC236}">
                <a16:creationId xmlns:a16="http://schemas.microsoft.com/office/drawing/2014/main" id="{937C4341-5E6B-D12F-825E-AE9714D2CDA8}"/>
              </a:ext>
            </a:extLst>
          </p:cNvPr>
          <p:cNvSpPr>
            <a:spLocks noGrp="1"/>
          </p:cNvSpPr>
          <p:nvPr>
            <p:ph sz="half" idx="19"/>
          </p:nvPr>
        </p:nvSpPr>
        <p:spPr>
          <a:xfrm>
            <a:off x="894094" y="2903667"/>
            <a:ext cx="3719948" cy="2929574"/>
          </a:xfrm>
          <a:prstGeom prst="rect">
            <a:avLst/>
          </a:prstGeom>
        </p:spPr>
        <p:txBody>
          <a:bodyPr>
            <a:normAutofit/>
          </a:bodyPr>
          <a:lstStyle>
            <a:lvl1pPr>
              <a:defRPr sz="16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37" name="Picture Placeholder 7">
            <a:extLst>
              <a:ext uri="{FF2B5EF4-FFF2-40B4-BE49-F238E27FC236}">
                <a16:creationId xmlns:a16="http://schemas.microsoft.com/office/drawing/2014/main" id="{716970B6-7D5D-BEB2-E93C-9AE3D5F84B4B}"/>
              </a:ext>
            </a:extLst>
          </p:cNvPr>
          <p:cNvSpPr>
            <a:spLocks noGrp="1"/>
          </p:cNvSpPr>
          <p:nvPr>
            <p:ph type="pic" sz="quarter" idx="20"/>
          </p:nvPr>
        </p:nvSpPr>
        <p:spPr>
          <a:xfrm>
            <a:off x="894095" y="1662094"/>
            <a:ext cx="920750" cy="920750"/>
          </a:xfrm>
          <a:prstGeom prst="ellipse">
            <a:avLst/>
          </a:prstGeom>
          <a:noFill/>
        </p:spPr>
        <p:txBody>
          <a:bodyPr anchor="ctr"/>
          <a:lstStyle>
            <a:lvl1pPr algn="ctr">
              <a:defRPr sz="1200" b="0" i="0">
                <a:solidFill>
                  <a:schemeClr val="bg1"/>
                </a:solidFill>
                <a:latin typeface="Fira Sans" panose="020B0503050000020004" pitchFamily="34" charset="0"/>
              </a:defRPr>
            </a:lvl1pPr>
          </a:lstStyle>
          <a:p>
            <a:r>
              <a:rPr lang="en-US"/>
              <a:t>Click icon to add picture</a:t>
            </a:r>
          </a:p>
        </p:txBody>
      </p:sp>
      <p:grpSp>
        <p:nvGrpSpPr>
          <p:cNvPr id="2" name="Group 1">
            <a:extLst>
              <a:ext uri="{FF2B5EF4-FFF2-40B4-BE49-F238E27FC236}">
                <a16:creationId xmlns:a16="http://schemas.microsoft.com/office/drawing/2014/main" id="{E13B43A7-51DC-9C29-30F8-4CC4A81CAE12}"/>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0352ADC6-547D-BBF3-0356-AC90CA28E76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3EFF3A9C-A722-6A56-0FFA-5CD483F95436}"/>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750746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E737BCBA-B5C9-B94F-82D4-4E04287F2B25}"/>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2" name="Group 11">
            <a:extLst>
              <a:ext uri="{FF2B5EF4-FFF2-40B4-BE49-F238E27FC236}">
                <a16:creationId xmlns:a16="http://schemas.microsoft.com/office/drawing/2014/main" id="{69A97BC9-14CA-ED45-B712-E3B96094FA2B}"/>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8E57C446-1CE3-C04F-94AF-6D525EC1784A}"/>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CA7B69BF-239F-7B45-8730-86FECEE61378}"/>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8BB5D1E-1354-7293-85C2-14945D05A7A9}"/>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371193DD-56F3-4951-97DC-36935DEA55B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E5F5830D-B74F-BAC5-637A-2198A24DDCEE}"/>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894839B6-B327-F101-BE8A-6D8FE1A2C47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29970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910443"/>
            <a:ext cx="10515600" cy="2852737"/>
          </a:xfrm>
          <a:prstGeom prst="rect">
            <a:avLst/>
          </a:prstGeom>
        </p:spPr>
        <p:txBody>
          <a:bodyPr anchor="b"/>
          <a:lstStyle>
            <a:lvl1pPr>
              <a:defRPr sz="40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B898230-C0D3-DB4D-8AE5-6CBC930AFD3C}"/>
              </a:ext>
            </a:extLst>
          </p:cNvPr>
          <p:cNvSpPr>
            <a:spLocks noGrp="1"/>
          </p:cNvSpPr>
          <p:nvPr>
            <p:ph type="body" idx="1"/>
          </p:nvPr>
        </p:nvSpPr>
        <p:spPr>
          <a:xfrm>
            <a:off x="831859" y="4193016"/>
            <a:ext cx="10515600" cy="1500187"/>
          </a:xfrm>
          <a:prstGeom prst="rect">
            <a:avLst/>
          </a:prstGeom>
        </p:spPr>
        <p:txBody>
          <a:bodyPr/>
          <a:lstStyle>
            <a:lvl1pPr marL="0" indent="0">
              <a:buNone/>
              <a:defRPr sz="2400" b="1" i="0">
                <a:solidFill>
                  <a:schemeClr val="tx2"/>
                </a:solidFill>
                <a:latin typeface="Fira Sans ExtraBold" panose="020B0503050000020004" pitchFamily="34" charset="0"/>
                <a:ea typeface="Fira Sans ExtraBold" panose="020B0503050000020004" pitchFamily="34" charset="0"/>
              </a:defRPr>
            </a:lvl1pPr>
            <a:lvl2pPr marL="257156" indent="0">
              <a:buNone/>
              <a:defRPr sz="1125">
                <a:solidFill>
                  <a:schemeClr val="tx1">
                    <a:tint val="75000"/>
                  </a:schemeClr>
                </a:solidFill>
              </a:defRPr>
            </a:lvl2pPr>
            <a:lvl3pPr marL="514312" indent="0">
              <a:buNone/>
              <a:defRPr sz="1013">
                <a:solidFill>
                  <a:schemeClr val="tx1">
                    <a:tint val="75000"/>
                  </a:schemeClr>
                </a:solidFill>
              </a:defRPr>
            </a:lvl3pPr>
            <a:lvl4pPr marL="771467" indent="0">
              <a:buNone/>
              <a:defRPr sz="900">
                <a:solidFill>
                  <a:schemeClr val="tx1">
                    <a:tint val="75000"/>
                  </a:schemeClr>
                </a:solidFill>
              </a:defRPr>
            </a:lvl4pPr>
            <a:lvl5pPr marL="1028624" indent="0">
              <a:buNone/>
              <a:defRPr sz="900">
                <a:solidFill>
                  <a:schemeClr val="tx1">
                    <a:tint val="75000"/>
                  </a:schemeClr>
                </a:solidFill>
              </a:defRPr>
            </a:lvl5pPr>
            <a:lvl6pPr marL="1285780"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Click to edit Master text styles</a:t>
            </a:r>
          </a:p>
        </p:txBody>
      </p:sp>
      <p:grpSp>
        <p:nvGrpSpPr>
          <p:cNvPr id="8" name="Group 7">
            <a:extLst>
              <a:ext uri="{FF2B5EF4-FFF2-40B4-BE49-F238E27FC236}">
                <a16:creationId xmlns:a16="http://schemas.microsoft.com/office/drawing/2014/main" id="{87A85DCC-E8A3-B140-B685-59FA9BDAFD08}"/>
              </a:ext>
            </a:extLst>
          </p:cNvPr>
          <p:cNvGrpSpPr/>
          <p:nvPr userDrawn="1"/>
        </p:nvGrpSpPr>
        <p:grpSpPr>
          <a:xfrm>
            <a:off x="0" y="6246560"/>
            <a:ext cx="12192000" cy="613264"/>
            <a:chOff x="0" y="6244737"/>
            <a:chExt cx="12192000" cy="613264"/>
          </a:xfrm>
        </p:grpSpPr>
        <p:sp>
          <p:nvSpPr>
            <p:cNvPr id="9" name="Rectangle 8">
              <a:extLst>
                <a:ext uri="{FF2B5EF4-FFF2-40B4-BE49-F238E27FC236}">
                  <a16:creationId xmlns:a16="http://schemas.microsoft.com/office/drawing/2014/main" id="{E91DA5EC-44EC-7F47-A8CE-9DB7EC73CE19}"/>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61C4B2DD-6905-9545-B2D9-6BDA87C2C207}"/>
                </a:ext>
              </a:extLst>
            </p:cNvPr>
            <p:cNvSpPr txBox="1">
              <a:spLocks/>
            </p:cNvSpPr>
            <p:nvPr userDrawn="1"/>
          </p:nvSpPr>
          <p:spPr>
            <a:xfrm>
              <a:off x="668215" y="6244737"/>
              <a:ext cx="10877469"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4" name="Group 3">
            <a:extLst>
              <a:ext uri="{FF2B5EF4-FFF2-40B4-BE49-F238E27FC236}">
                <a16:creationId xmlns:a16="http://schemas.microsoft.com/office/drawing/2014/main" id="{F0FA74C3-F946-545E-4DCC-E21C30A4D87C}"/>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32CD4D34-18DD-8CD4-F453-D10712139B2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DC1A2677-BCF3-579C-986F-113D5D18AC0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65895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910443"/>
            <a:ext cx="10515600" cy="2852737"/>
          </a:xfrm>
          <a:prstGeom prst="rect">
            <a:avLst/>
          </a:prstGeom>
        </p:spPr>
        <p:txBody>
          <a:bodyPr anchor="b"/>
          <a:lstStyle>
            <a:lvl1pPr>
              <a:defRPr sz="4400" b="0" i="0">
                <a:solidFill>
                  <a:schemeClr val="bg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B898230-C0D3-DB4D-8AE5-6CBC930AFD3C}"/>
              </a:ext>
            </a:extLst>
          </p:cNvPr>
          <p:cNvSpPr>
            <a:spLocks noGrp="1"/>
          </p:cNvSpPr>
          <p:nvPr>
            <p:ph type="body" idx="1"/>
          </p:nvPr>
        </p:nvSpPr>
        <p:spPr>
          <a:xfrm>
            <a:off x="831859" y="4193016"/>
            <a:ext cx="10515600" cy="1500187"/>
          </a:xfrm>
          <a:prstGeom prst="rect">
            <a:avLst/>
          </a:prstGeom>
        </p:spPr>
        <p:txBody>
          <a:bodyPr/>
          <a:lstStyle>
            <a:lvl1pPr marL="0" indent="0">
              <a:buNone/>
              <a:defRPr sz="2400" b="0" i="0">
                <a:solidFill>
                  <a:schemeClr val="accent4"/>
                </a:solidFill>
                <a:latin typeface="Fira Sans ExtraBold" panose="020B0503050000020004" pitchFamily="34" charset="0"/>
                <a:ea typeface="Fira Sans ExtraBold" panose="020B0503050000020004" pitchFamily="34" charset="0"/>
              </a:defRPr>
            </a:lvl1pPr>
            <a:lvl2pPr marL="257156" indent="0">
              <a:buNone/>
              <a:defRPr sz="1125">
                <a:solidFill>
                  <a:schemeClr val="tx1">
                    <a:tint val="75000"/>
                  </a:schemeClr>
                </a:solidFill>
              </a:defRPr>
            </a:lvl2pPr>
            <a:lvl3pPr marL="514312" indent="0">
              <a:buNone/>
              <a:defRPr sz="1013">
                <a:solidFill>
                  <a:schemeClr val="tx1">
                    <a:tint val="75000"/>
                  </a:schemeClr>
                </a:solidFill>
              </a:defRPr>
            </a:lvl3pPr>
            <a:lvl4pPr marL="771467" indent="0">
              <a:buNone/>
              <a:defRPr sz="900">
                <a:solidFill>
                  <a:schemeClr val="tx1">
                    <a:tint val="75000"/>
                  </a:schemeClr>
                </a:solidFill>
              </a:defRPr>
            </a:lvl4pPr>
            <a:lvl5pPr marL="1028624" indent="0">
              <a:buNone/>
              <a:defRPr sz="900">
                <a:solidFill>
                  <a:schemeClr val="tx1">
                    <a:tint val="75000"/>
                  </a:schemeClr>
                </a:solidFill>
              </a:defRPr>
            </a:lvl5pPr>
            <a:lvl6pPr marL="1285780"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Click to edit Master text styles</a:t>
            </a:r>
          </a:p>
        </p:txBody>
      </p:sp>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738554" y="6244737"/>
              <a:ext cx="1080713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4" name="Group 3">
            <a:extLst>
              <a:ext uri="{FF2B5EF4-FFF2-40B4-BE49-F238E27FC236}">
                <a16:creationId xmlns:a16="http://schemas.microsoft.com/office/drawing/2014/main" id="{2C384575-890F-9808-1177-16AFB5DACFB3}"/>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615CC685-8E0D-0DDA-D9B4-78EB259A589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8EDECF20-C3D8-07EE-07B2-87CECE52364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10842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46C79466-AE33-4F45-940C-E91AAE0279F7}"/>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7DB0849D-23DB-6341-89BB-A5E5994D2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23E3F4CD-B1FE-A441-8E27-00D18579487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76FE20F1-5651-2B7A-D0E4-260F6E896F3E}"/>
              </a:ext>
            </a:extLst>
          </p:cNvPr>
          <p:cNvSpPr>
            <a:spLocks noGrp="1"/>
          </p:cNvSpPr>
          <p:nvPr>
            <p:ph type="body" sz="quarter" idx="11"/>
          </p:nvPr>
        </p:nvSpPr>
        <p:spPr>
          <a:xfrm>
            <a:off x="646320" y="1346597"/>
            <a:ext cx="10899364" cy="4743450"/>
          </a:xfrm>
        </p:spPr>
        <p:txBody>
          <a:bodyPr anchor="t"/>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985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58364" y="490331"/>
            <a:ext cx="3949147" cy="5247860"/>
          </a:xfrm>
          <a:prstGeom prst="rect">
            <a:avLst/>
          </a:prstGeom>
        </p:spPr>
        <p:txBody>
          <a:bodyPr anchor="ctr"/>
          <a:lstStyle>
            <a:lvl1pPr>
              <a:defRPr sz="4400" b="0" i="0">
                <a:solidFill>
                  <a:schemeClr val="bg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650631" y="6244737"/>
              <a:ext cx="10895053"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pic>
        <p:nvPicPr>
          <p:cNvPr id="15" name="Picture 14">
            <a:extLst>
              <a:ext uri="{FF2B5EF4-FFF2-40B4-BE49-F238E27FC236}">
                <a16:creationId xmlns:a16="http://schemas.microsoft.com/office/drawing/2014/main" id="{EFD29EA9-2932-D146-A9FF-32F808D896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08" r="19455"/>
          <a:stretch/>
        </p:blipFill>
        <p:spPr>
          <a:xfrm>
            <a:off x="5342708" y="-11689"/>
            <a:ext cx="6849292" cy="6251899"/>
          </a:xfrm>
          <a:prstGeom prst="rect">
            <a:avLst/>
          </a:prstGeom>
        </p:spPr>
      </p:pic>
      <p:sp>
        <p:nvSpPr>
          <p:cNvPr id="9" name="Picture Placeholder 3">
            <a:extLst>
              <a:ext uri="{FF2B5EF4-FFF2-40B4-BE49-F238E27FC236}">
                <a16:creationId xmlns:a16="http://schemas.microsoft.com/office/drawing/2014/main" id="{3DB63B00-41DA-3129-CD42-1E0E78E56632}"/>
              </a:ext>
            </a:extLst>
          </p:cNvPr>
          <p:cNvSpPr>
            <a:spLocks noGrp="1"/>
          </p:cNvSpPr>
          <p:nvPr>
            <p:ph type="pic" sz="quarter" idx="11" hasCustomPrompt="1"/>
          </p:nvPr>
        </p:nvSpPr>
        <p:spPr>
          <a:xfrm>
            <a:off x="5342708" y="-19867"/>
            <a:ext cx="6849292" cy="6246813"/>
          </a:xfrm>
        </p:spPr>
        <p:txBody>
          <a:bodyPr anchor="ctr"/>
          <a:lstStyle>
            <a:lvl1pPr algn="ctr">
              <a:defRPr b="0" i="0">
                <a:latin typeface="Fira Sans" panose="020B0503050000020004" pitchFamily="34" charset="0"/>
              </a:defRPr>
            </a:lvl1pPr>
          </a:lstStyle>
          <a:p>
            <a:r>
              <a:rPr lang="en-US"/>
              <a:t>Add Picture</a:t>
            </a:r>
          </a:p>
        </p:txBody>
      </p:sp>
      <p:grpSp>
        <p:nvGrpSpPr>
          <p:cNvPr id="3" name="Group 2">
            <a:extLst>
              <a:ext uri="{FF2B5EF4-FFF2-40B4-BE49-F238E27FC236}">
                <a16:creationId xmlns:a16="http://schemas.microsoft.com/office/drawing/2014/main" id="{205E32C0-1594-058A-5DC2-A76C953213AF}"/>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0739D70A-91E7-F6DE-F278-0AD03A1BE73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86A0674E-D216-0794-02DD-648A1BB4F3C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7514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11" name="Group 10">
            <a:extLst>
              <a:ext uri="{FF2B5EF4-FFF2-40B4-BE49-F238E27FC236}">
                <a16:creationId xmlns:a16="http://schemas.microsoft.com/office/drawing/2014/main" id="{347F3350-A0CE-2B40-BC97-E240D97A11FD}"/>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969C1544-B88C-E240-AFF1-36DC97053B1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F9DFA01-798C-D64B-8E36-E6CB237F2815}"/>
                </a:ext>
              </a:extLst>
            </p:cNvPr>
            <p:cNvSpPr txBox="1">
              <a:spLocks/>
            </p:cNvSpPr>
            <p:nvPr userDrawn="1"/>
          </p:nvSpPr>
          <p:spPr>
            <a:xfrm>
              <a:off x="615462" y="6244737"/>
              <a:ext cx="10930222"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166D73B5-0F4A-5139-EE3C-79AABC5C457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AF96586-3364-FA19-E70D-4F80803434C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978BC5E4-D4A6-7413-DAE0-8839C238A76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8924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Placeholder 1">
            <a:extLst>
              <a:ext uri="{FF2B5EF4-FFF2-40B4-BE49-F238E27FC236}">
                <a16:creationId xmlns:a16="http://schemas.microsoft.com/office/drawing/2014/main" id="{E937A308-7EE3-3348-AC7F-494F9946BE16}"/>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9" name="Group 8">
            <a:extLst>
              <a:ext uri="{FF2B5EF4-FFF2-40B4-BE49-F238E27FC236}">
                <a16:creationId xmlns:a16="http://schemas.microsoft.com/office/drawing/2014/main" id="{80801ACE-FD22-FC4A-BCA5-5BF8C0F1699D}"/>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7347CD76-48DE-4A40-9A6C-A7B1BDDC3FE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23DA4A8B-E4A3-9E4E-A715-DA3D4101B34F}"/>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10">
            <a:extLst>
              <a:ext uri="{FF2B5EF4-FFF2-40B4-BE49-F238E27FC236}">
                <a16:creationId xmlns:a16="http://schemas.microsoft.com/office/drawing/2014/main" id="{6C795C4D-2AD4-8EF2-805E-E325C322FC95}"/>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ea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ea typeface="Fira Sans" panose="020B0503050000020004" pitchFamily="34" charset="0"/>
              </a:defRPr>
            </a:lvl3pPr>
            <a:lvl4pPr>
              <a:defRPr sz="2000" b="0" i="0">
                <a:latin typeface="Fira Sans" panose="020B0503050000020004" pitchFamily="34" charset="0"/>
                <a:ea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B569E494-514D-95C4-4B8B-35B30F44CD07}"/>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E6AA7A52-1B29-E177-9096-2BEB99830E4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051CE9ED-BB2A-C397-2F9E-8002B4F09C5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03061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28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55C1D6DD-E1D3-A04F-9266-A28B27789C64}"/>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E3015B63-071E-4548-9A97-2F261CEF7A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90E4DDF9-30E1-4E41-B840-4F935ADDDC93}"/>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3E05389B-77CE-9DD7-E1AF-6624BB09C2AC}"/>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ea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ea typeface="Fira Sans" panose="020B0503050000020004" pitchFamily="34" charset="0"/>
              </a:defRPr>
            </a:lvl3pPr>
            <a:lvl4pPr>
              <a:defRPr sz="2000" b="0" i="0">
                <a:latin typeface="Fira Sans" panose="020B0503050000020004" pitchFamily="34" charset="0"/>
                <a:ea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6429901F-8B2C-E953-B274-6DA2C9476800}"/>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AE507F5C-A3D6-559D-21B7-7842157FCE0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C13C9F0C-D79D-F374-92C6-345E5DE8719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60139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A7E5C-4A36-4B46-964D-315077B63B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995" r="14735"/>
          <a:stretch/>
        </p:blipFill>
        <p:spPr>
          <a:xfrm>
            <a:off x="5342707" y="0"/>
            <a:ext cx="6849291" cy="6244732"/>
          </a:xfrm>
          <a:prstGeom prst="rect">
            <a:avLst/>
          </a:prstGeom>
        </p:spPr>
      </p:pic>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633046" y="6244737"/>
              <a:ext cx="10912638"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16" name="Picture Placeholder 3">
            <a:extLst>
              <a:ext uri="{FF2B5EF4-FFF2-40B4-BE49-F238E27FC236}">
                <a16:creationId xmlns:a16="http://schemas.microsoft.com/office/drawing/2014/main" id="{5E334519-15CA-62F2-D899-26F81E3E8AAD}"/>
              </a:ext>
            </a:extLst>
          </p:cNvPr>
          <p:cNvSpPr>
            <a:spLocks noGrp="1"/>
          </p:cNvSpPr>
          <p:nvPr>
            <p:ph type="pic" sz="quarter" idx="11" hasCustomPrompt="1"/>
          </p:nvPr>
        </p:nvSpPr>
        <p:spPr>
          <a:xfrm>
            <a:off x="5342705" y="-9146"/>
            <a:ext cx="6849292" cy="6246813"/>
          </a:xfrm>
        </p:spPr>
        <p:txBody>
          <a:bodyPr anchor="ctr"/>
          <a:lstStyle>
            <a:lvl1pPr algn="ctr">
              <a:defRPr b="0" i="0">
                <a:latin typeface="Fira Sans" panose="020B0503050000020004" pitchFamily="34" charset="0"/>
              </a:defRPr>
            </a:lvl1pPr>
          </a:lstStyle>
          <a:p>
            <a:r>
              <a:rPr lang="en-US"/>
              <a:t>Add Picture</a:t>
            </a:r>
          </a:p>
        </p:txBody>
      </p:sp>
      <p:sp>
        <p:nvSpPr>
          <p:cNvPr id="17" name="Title 1">
            <a:extLst>
              <a:ext uri="{FF2B5EF4-FFF2-40B4-BE49-F238E27FC236}">
                <a16:creationId xmlns:a16="http://schemas.microsoft.com/office/drawing/2014/main" id="{488F6670-9593-BEFF-0019-20F30C0205DB}"/>
              </a:ext>
            </a:extLst>
          </p:cNvPr>
          <p:cNvSpPr>
            <a:spLocks noGrp="1"/>
          </p:cNvSpPr>
          <p:nvPr>
            <p:ph type="title"/>
          </p:nvPr>
        </p:nvSpPr>
        <p:spPr>
          <a:xfrm>
            <a:off x="858364" y="490331"/>
            <a:ext cx="3949147" cy="5247860"/>
          </a:xfrm>
          <a:prstGeom prst="rect">
            <a:avLst/>
          </a:prstGeom>
        </p:spPr>
        <p:txBody>
          <a:bodyPr anchor="ctr"/>
          <a:lstStyle>
            <a:lvl1pPr>
              <a:defRPr sz="4400"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8DAE8A77-B411-DFEE-177F-67A693E1C75A}"/>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3646A84B-5E75-72AC-E9FF-8E9C8AF5160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26AD52CB-5AEB-E7FE-A308-5C91C62194F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12631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7" name="Group 6">
            <a:extLst>
              <a:ext uri="{FF2B5EF4-FFF2-40B4-BE49-F238E27FC236}">
                <a16:creationId xmlns:a16="http://schemas.microsoft.com/office/drawing/2014/main" id="{F43ED217-98E8-C646-B1D4-365E7A8BED22}"/>
              </a:ext>
            </a:extLst>
          </p:cNvPr>
          <p:cNvGrpSpPr/>
          <p:nvPr userDrawn="1"/>
        </p:nvGrpSpPr>
        <p:grpSpPr>
          <a:xfrm>
            <a:off x="0" y="6246560"/>
            <a:ext cx="12192000" cy="613264"/>
            <a:chOff x="0" y="6244737"/>
            <a:chExt cx="12192000" cy="613264"/>
          </a:xfrm>
        </p:grpSpPr>
        <p:sp>
          <p:nvSpPr>
            <p:cNvPr id="11" name="Rectangle 10">
              <a:extLst>
                <a:ext uri="{FF2B5EF4-FFF2-40B4-BE49-F238E27FC236}">
                  <a16:creationId xmlns:a16="http://schemas.microsoft.com/office/drawing/2014/main" id="{289616BC-C20C-EE43-A721-2D4FE8879CF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2AAAD52-0ADD-D745-9141-D641D784FEBA}"/>
                </a:ext>
              </a:extLst>
            </p:cNvPr>
            <p:cNvSpPr txBox="1">
              <a:spLocks/>
            </p:cNvSpPr>
            <p:nvPr userDrawn="1"/>
          </p:nvSpPr>
          <p:spPr>
            <a:xfrm>
              <a:off x="641838" y="6244737"/>
              <a:ext cx="1090384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3C460CA6-CFFD-6A43-F660-B6997DA6695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E7F3D6ED-6970-D5DE-84C2-614EC29660D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92AC7E91-9712-5A19-8193-F46AD4513F51}"/>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579212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7" name="Group 6">
            <a:extLst>
              <a:ext uri="{FF2B5EF4-FFF2-40B4-BE49-F238E27FC236}">
                <a16:creationId xmlns:a16="http://schemas.microsoft.com/office/drawing/2014/main" id="{F43ED217-98E8-C646-B1D4-365E7A8BED22}"/>
              </a:ext>
            </a:extLst>
          </p:cNvPr>
          <p:cNvGrpSpPr/>
          <p:nvPr userDrawn="1"/>
        </p:nvGrpSpPr>
        <p:grpSpPr>
          <a:xfrm>
            <a:off x="0" y="6246560"/>
            <a:ext cx="12192000" cy="613264"/>
            <a:chOff x="0" y="6244737"/>
            <a:chExt cx="12192000" cy="613264"/>
          </a:xfrm>
        </p:grpSpPr>
        <p:sp>
          <p:nvSpPr>
            <p:cNvPr id="11" name="Rectangle 10">
              <a:extLst>
                <a:ext uri="{FF2B5EF4-FFF2-40B4-BE49-F238E27FC236}">
                  <a16:creationId xmlns:a16="http://schemas.microsoft.com/office/drawing/2014/main" id="{289616BC-C20C-EE43-A721-2D4FE8879CF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2AAAD52-0ADD-D745-9141-D641D784FEBA}"/>
                </a:ext>
              </a:extLst>
            </p:cNvPr>
            <p:cNvSpPr txBox="1">
              <a:spLocks/>
            </p:cNvSpPr>
            <p:nvPr userDrawn="1"/>
          </p:nvSpPr>
          <p:spPr>
            <a:xfrm>
              <a:off x="641838" y="6244737"/>
              <a:ext cx="1090384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85934788-1EF1-0CA2-C336-32EBB54CB3CC}"/>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4C680107-D9C9-11C4-EE3A-3CDB5FCCECD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B42CD7CE-341D-3FDB-16CC-9A2AE47D813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246900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571500" y="6244737"/>
              <a:ext cx="109741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pic>
        <p:nvPicPr>
          <p:cNvPr id="9" name="Picture 8">
            <a:extLst>
              <a:ext uri="{FF2B5EF4-FFF2-40B4-BE49-F238E27FC236}">
                <a16:creationId xmlns:a16="http://schemas.microsoft.com/office/drawing/2014/main" id="{6FD0BC3B-F214-4331-D9DD-3FAC349E8D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708" y="1766"/>
            <a:ext cx="6849292" cy="6244794"/>
          </a:xfrm>
          <a:prstGeom prst="rect">
            <a:avLst/>
          </a:prstGeom>
        </p:spPr>
      </p:pic>
      <p:sp>
        <p:nvSpPr>
          <p:cNvPr id="10" name="Picture Placeholder 3">
            <a:extLst>
              <a:ext uri="{FF2B5EF4-FFF2-40B4-BE49-F238E27FC236}">
                <a16:creationId xmlns:a16="http://schemas.microsoft.com/office/drawing/2014/main" id="{8FEB334C-C574-A20B-9F67-EECB46ECE5BB}"/>
              </a:ext>
            </a:extLst>
          </p:cNvPr>
          <p:cNvSpPr>
            <a:spLocks noGrp="1"/>
          </p:cNvSpPr>
          <p:nvPr>
            <p:ph type="pic" sz="quarter" idx="11" hasCustomPrompt="1"/>
          </p:nvPr>
        </p:nvSpPr>
        <p:spPr>
          <a:xfrm>
            <a:off x="5336358" y="0"/>
            <a:ext cx="6849292" cy="6246813"/>
          </a:xfrm>
        </p:spPr>
        <p:txBody>
          <a:bodyPr anchor="ctr"/>
          <a:lstStyle>
            <a:lvl1pPr algn="ctr">
              <a:defRPr b="0" i="0">
                <a:latin typeface="Fira Sans" panose="020B0503050000020004" pitchFamily="34" charset="0"/>
              </a:defRPr>
            </a:lvl1pPr>
          </a:lstStyle>
          <a:p>
            <a:r>
              <a:rPr lang="en-US"/>
              <a:t>Add Picture</a:t>
            </a:r>
          </a:p>
        </p:txBody>
      </p:sp>
      <p:sp>
        <p:nvSpPr>
          <p:cNvPr id="15" name="Title 1">
            <a:extLst>
              <a:ext uri="{FF2B5EF4-FFF2-40B4-BE49-F238E27FC236}">
                <a16:creationId xmlns:a16="http://schemas.microsoft.com/office/drawing/2014/main" id="{AC3B9342-5FEF-43D0-E29F-60C0021023D3}"/>
              </a:ext>
            </a:extLst>
          </p:cNvPr>
          <p:cNvSpPr>
            <a:spLocks noGrp="1"/>
          </p:cNvSpPr>
          <p:nvPr>
            <p:ph type="title"/>
          </p:nvPr>
        </p:nvSpPr>
        <p:spPr>
          <a:xfrm>
            <a:off x="858364" y="490331"/>
            <a:ext cx="3949147" cy="5247860"/>
          </a:xfrm>
          <a:prstGeom prst="rect">
            <a:avLst/>
          </a:prstGeom>
        </p:spPr>
        <p:txBody>
          <a:bodyPr anchor="ctr"/>
          <a:lstStyle>
            <a:lvl1pPr>
              <a:defRPr sz="44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F4F3CE69-2268-66B7-FB56-BA235F118742}"/>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29A1A10E-B171-31AD-B88A-2486AE1AB84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16789B40-6A93-C590-0E99-E98F5AF4CAA2}"/>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78448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D4986A-EE3B-054A-AE10-063EAB4B4376}"/>
              </a:ext>
            </a:extLst>
          </p:cNvPr>
          <p:cNvSpPr/>
          <p:nvPr userDrawn="1"/>
        </p:nvSpPr>
        <p:spPr>
          <a:xfrm>
            <a:off x="-1" y="5"/>
            <a:ext cx="12192000" cy="11882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Placeholder 1">
            <a:extLst>
              <a:ext uri="{FF2B5EF4-FFF2-40B4-BE49-F238E27FC236}">
                <a16:creationId xmlns:a16="http://schemas.microsoft.com/office/drawing/2014/main" id="{C310721D-388F-654B-BC25-2B65A631E8A3}"/>
              </a:ext>
            </a:extLst>
          </p:cNvPr>
          <p:cNvSpPr>
            <a:spLocks noGrp="1"/>
          </p:cNvSpPr>
          <p:nvPr>
            <p:ph type="title"/>
          </p:nvPr>
        </p:nvSpPr>
        <p:spPr>
          <a:xfrm>
            <a:off x="646329" y="214833"/>
            <a:ext cx="10899355" cy="793214"/>
          </a:xfrm>
          <a:prstGeom prst="rect">
            <a:avLst/>
          </a:prstGeom>
        </p:spPr>
        <p:txBody>
          <a:bodyPr vert="horz" wrap="square" lIns="0" tIns="0" rIns="0" bIns="0" rtlCol="0" anchor="ctr">
            <a:norm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0" name="Group 9">
            <a:extLst>
              <a:ext uri="{FF2B5EF4-FFF2-40B4-BE49-F238E27FC236}">
                <a16:creationId xmlns:a16="http://schemas.microsoft.com/office/drawing/2014/main" id="{685E4C87-A04D-2E4C-BCAA-DD92A7C7F230}"/>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25D91207-07BC-F144-8A8C-16EB340C950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Aft>
                  <a:spcPts val="0"/>
                </a:spcAft>
              </a:pPr>
              <a:r>
                <a:rPr lang="en-US" sz="1200" b="0" u="none">
                  <a:latin typeface="Fira Sans" panose="020B0503050000020004" pitchFamily="34" charset="0"/>
                </a:rPr>
                <a:t>Learn how Texas hospitals can champion change in breastfeeding outcomes, </a:t>
              </a:r>
              <a:r>
                <a:rPr lang="en-US" sz="1200" b="1" i="0" u="none">
                  <a:latin typeface="Fira Sans" panose="020B0503050000020004" pitchFamily="34" charset="0"/>
                </a:rPr>
                <a:t>Right from the Start</a:t>
              </a: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sp>
          <p:nvSpPr>
            <p:cNvPr id="13" name="Footer Placeholder 4">
              <a:extLst>
                <a:ext uri="{FF2B5EF4-FFF2-40B4-BE49-F238E27FC236}">
                  <a16:creationId xmlns:a16="http://schemas.microsoft.com/office/drawing/2014/main" id="{3DBC5B68-2DE9-8248-B6CC-5D43B92999FC}"/>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endParaRPr lang="en-US" sz="1100" b="1" u="sng">
                <a:solidFill>
                  <a:schemeClr val="accent4"/>
                </a:solidFill>
                <a:latin typeface="Fira Sans" panose="020B0503050000020004" pitchFamily="34" charset="0"/>
              </a:endParaRPr>
            </a:p>
          </p:txBody>
        </p:sp>
      </p:grpSp>
      <p:sp>
        <p:nvSpPr>
          <p:cNvPr id="2" name="Content Placeholder 3">
            <a:extLst>
              <a:ext uri="{FF2B5EF4-FFF2-40B4-BE49-F238E27FC236}">
                <a16:creationId xmlns:a16="http://schemas.microsoft.com/office/drawing/2014/main" id="{11BEC44C-791B-6A69-B91B-B91A8EDD2676}"/>
              </a:ext>
            </a:extLst>
          </p:cNvPr>
          <p:cNvSpPr>
            <a:spLocks noGrp="1"/>
          </p:cNvSpPr>
          <p:nvPr>
            <p:ph sz="half" idx="2"/>
          </p:nvPr>
        </p:nvSpPr>
        <p:spPr>
          <a:xfrm>
            <a:off x="839796" y="1400687"/>
            <a:ext cx="5157787" cy="466566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C134EEFA-9D6D-F09F-9343-1E4DED3CB15E}"/>
              </a:ext>
            </a:extLst>
          </p:cNvPr>
          <p:cNvSpPr>
            <a:spLocks noGrp="1"/>
          </p:cNvSpPr>
          <p:nvPr>
            <p:ph sz="half" idx="11"/>
          </p:nvPr>
        </p:nvSpPr>
        <p:spPr>
          <a:xfrm>
            <a:off x="6180422" y="1400687"/>
            <a:ext cx="5157787" cy="466566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7A218CF2-6C9B-1D77-9128-986BD9BD39C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E639E1E-E2DB-F9C0-75B0-4E3795CBC9D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5711C0EC-E9E8-B3FD-C8F4-590326B1E461}"/>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042139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B84F-E64C-8C82-3164-7C6B9F0A3379}"/>
              </a:ext>
            </a:extLst>
          </p:cNvPr>
          <p:cNvSpPr>
            <a:spLocks noGrp="1"/>
          </p:cNvSpPr>
          <p:nvPr>
            <p:ph type="title"/>
          </p:nvPr>
        </p:nvSpPr>
        <p:spPr>
          <a:xfrm>
            <a:off x="839796" y="365131"/>
            <a:ext cx="10515600" cy="1325563"/>
          </a:xfrm>
          <a:prstGeom prst="rect">
            <a:avLst/>
          </a:prstGeom>
        </p:spPr>
        <p:txBody>
          <a:bodyPr/>
          <a:lstStyle>
            <a:lvl1pPr algn="ctr">
              <a:defRPr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119336D-2577-22B2-0C0F-8D97BA0BBC64}"/>
              </a:ext>
            </a:extLst>
          </p:cNvPr>
          <p:cNvSpPr>
            <a:spLocks noGrp="1"/>
          </p:cNvSpPr>
          <p:nvPr>
            <p:ph type="body" idx="1"/>
          </p:nvPr>
        </p:nvSpPr>
        <p:spPr>
          <a:xfrm>
            <a:off x="839796" y="1681167"/>
            <a:ext cx="5157787" cy="823912"/>
          </a:xfrm>
          <a:prstGeom prst="rect">
            <a:avLst/>
          </a:prstGeom>
        </p:spPr>
        <p:txBody>
          <a:bodyPr anchor="ctr">
            <a:normAutofit/>
          </a:bodyPr>
          <a:lstStyle>
            <a:lvl1pPr marL="0" indent="0" algn="ctr">
              <a:buNone/>
              <a:defRPr sz="2400" b="1"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4C146-8774-40C5-C37F-845F764514C3}"/>
              </a:ext>
            </a:extLst>
          </p:cNvPr>
          <p:cNvSpPr>
            <a:spLocks noGrp="1"/>
          </p:cNvSpPr>
          <p:nvPr>
            <p:ph sz="half" idx="2"/>
          </p:nvPr>
        </p:nvSpPr>
        <p:spPr>
          <a:xfrm>
            <a:off x="839796" y="2505076"/>
            <a:ext cx="5157787" cy="3684588"/>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158C94B3-C487-6543-82F2-5987C1BA9EF3}"/>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49D119FC-2D93-3345-B7E4-25ACC3430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5DC1F057-49C0-DA43-B215-224DDD3F81A7}"/>
                </a:ext>
              </a:extLst>
            </p:cNvPr>
            <p:cNvSpPr txBox="1">
              <a:spLocks/>
            </p:cNvSpPr>
            <p:nvPr userDrawn="1"/>
          </p:nvSpPr>
          <p:spPr>
            <a:xfrm>
              <a:off x="3756454" y="6244737"/>
              <a:ext cx="778923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a:t>
              </a:r>
            </a:p>
            <a:p>
              <a:pPr>
                <a:lnSpc>
                  <a:spcPct val="100000"/>
                </a:lnSpc>
                <a:spcAft>
                  <a:spcPts val="0"/>
                </a:spcAft>
              </a:pPr>
              <a:r>
                <a:rPr lang="en-US" sz="1100" b="0" u="none">
                  <a:latin typeface="Fira Sans" panose="020B0503050000020004" pitchFamily="34" charset="0"/>
                </a:rPr>
                <a:t>Learn more at: </a:t>
              </a:r>
              <a:r>
                <a:rPr lang="en-US" sz="1100" b="0" u="sng" err="1">
                  <a:solidFill>
                    <a:schemeClr val="accent4"/>
                  </a:solidFill>
                  <a:latin typeface="Fira Sans" panose="020B0503050000020004" pitchFamily="34" charset="0"/>
                </a:rPr>
                <a:t>dshs.texas.gov</a:t>
              </a:r>
              <a:r>
                <a:rPr lang="en-US" sz="1100" b="0" u="sng">
                  <a:solidFill>
                    <a:schemeClr val="accent4"/>
                  </a:solidFill>
                  <a:latin typeface="Fira Sans" panose="020B0503050000020004" pitchFamily="34" charset="0"/>
                </a:rPr>
                <a:t>/</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pic>
          <p:nvPicPr>
            <p:cNvPr id="14" name="Picture 13">
              <a:extLst>
                <a:ext uri="{FF2B5EF4-FFF2-40B4-BE49-F238E27FC236}">
                  <a16:creationId xmlns:a16="http://schemas.microsoft.com/office/drawing/2014/main" id="{BA2ED721-3E59-1349-A30D-E928E031EE48}"/>
                </a:ext>
              </a:extLst>
            </p:cNvPr>
            <p:cNvPicPr>
              <a:picLocks noChangeAspect="1"/>
            </p:cNvPicPr>
            <p:nvPr userDrawn="1"/>
          </p:nvPicPr>
          <p:blipFill>
            <a:blip r:embed="rId2"/>
            <a:stretch>
              <a:fillRect/>
            </a:stretch>
          </p:blipFill>
          <p:spPr>
            <a:xfrm>
              <a:off x="646328" y="6310216"/>
              <a:ext cx="2343760" cy="444198"/>
            </a:xfrm>
            <a:prstGeom prst="rect">
              <a:avLst/>
            </a:prstGeom>
          </p:spPr>
        </p:pic>
      </p:grpSp>
      <p:sp>
        <p:nvSpPr>
          <p:cNvPr id="7" name="Text Placeholder 2">
            <a:extLst>
              <a:ext uri="{FF2B5EF4-FFF2-40B4-BE49-F238E27FC236}">
                <a16:creationId xmlns:a16="http://schemas.microsoft.com/office/drawing/2014/main" id="{86865E1D-BB16-1DBD-2E3C-1AF47D207A9E}"/>
              </a:ext>
            </a:extLst>
          </p:cNvPr>
          <p:cNvSpPr>
            <a:spLocks noGrp="1"/>
          </p:cNvSpPr>
          <p:nvPr>
            <p:ph type="body" idx="10"/>
          </p:nvPr>
        </p:nvSpPr>
        <p:spPr>
          <a:xfrm>
            <a:off x="6184911" y="1681167"/>
            <a:ext cx="5157787" cy="823912"/>
          </a:xfrm>
          <a:prstGeom prst="rect">
            <a:avLst/>
          </a:prstGeom>
        </p:spPr>
        <p:txBody>
          <a:bodyPr anchor="ctr">
            <a:normAutofit/>
          </a:bodyPr>
          <a:lstStyle>
            <a:lvl1pPr marL="0" indent="0" algn="ctr">
              <a:buNone/>
              <a:defRPr sz="2400" b="1"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8" name="Content Placeholder 3">
            <a:extLst>
              <a:ext uri="{FF2B5EF4-FFF2-40B4-BE49-F238E27FC236}">
                <a16:creationId xmlns:a16="http://schemas.microsoft.com/office/drawing/2014/main" id="{5E5FC124-F1A6-24D5-AEEF-F2BC53930CA3}"/>
              </a:ext>
            </a:extLst>
          </p:cNvPr>
          <p:cNvSpPr>
            <a:spLocks noGrp="1"/>
          </p:cNvSpPr>
          <p:nvPr>
            <p:ph sz="half" idx="11"/>
          </p:nvPr>
        </p:nvSpPr>
        <p:spPr>
          <a:xfrm>
            <a:off x="6180422" y="2505076"/>
            <a:ext cx="5157787" cy="3684588"/>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F2682314-2B32-C0BC-C7B7-ED0783413A9D}"/>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1F9B2256-7FD2-5135-1A80-AEA71E9ECA5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ooter Placeholder 4">
              <a:extLst>
                <a:ext uri="{FF2B5EF4-FFF2-40B4-BE49-F238E27FC236}">
                  <a16:creationId xmlns:a16="http://schemas.microsoft.com/office/drawing/2014/main" id="{DDEFFFD1-7801-5C4C-1F34-F2AB3AE599C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54507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0" y="-10929"/>
            <a:ext cx="12192000" cy="1188251"/>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46C79466-AE33-4F45-940C-E91AAE0279F7}"/>
              </a:ext>
            </a:extLst>
          </p:cNvPr>
          <p:cNvGrpSpPr/>
          <p:nvPr userDrawn="1"/>
        </p:nvGrpSpPr>
        <p:grpSpPr>
          <a:xfrm>
            <a:off x="0" y="6246560"/>
            <a:ext cx="12192000" cy="613264"/>
            <a:chOff x="0" y="6244737"/>
            <a:chExt cx="12192000" cy="613264"/>
          </a:xfrm>
        </p:grpSpPr>
        <p:sp>
          <p:nvSpPr>
            <p:cNvPr id="6" name="Rectangle 5">
              <a:extLst>
                <a:ext uri="{FF2B5EF4-FFF2-40B4-BE49-F238E27FC236}">
                  <a16:creationId xmlns:a16="http://schemas.microsoft.com/office/drawing/2014/main" id="{7DB0849D-23DB-6341-89BB-A5E5994D2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23E3F4CD-B1FE-A441-8E27-00D185794879}"/>
                </a:ext>
              </a:extLst>
            </p:cNvPr>
            <p:cNvSpPr txBox="1">
              <a:spLocks/>
            </p:cNvSpPr>
            <p:nvPr userDrawn="1"/>
          </p:nvSpPr>
          <p:spPr>
            <a:xfrm>
              <a:off x="281354" y="6244737"/>
              <a:ext cx="1159705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a:latin typeface="Fira Sans" panose="020B0503050000020004" pitchFamily="34" charset="0"/>
                </a:rPr>
                <a:t>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r>
                <a:rPr lang="en-US" sz="1100" b="1" u="none">
                  <a:solidFill>
                    <a:schemeClr val="accent4"/>
                  </a:solidFill>
                  <a:latin typeface="Fira Sans" panose="020B0503050000020004" pitchFamily="34" charset="0"/>
                </a:rPr>
                <a:t>                                               </a:t>
              </a: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a:t>
              </a:r>
            </a:p>
          </p:txBody>
        </p:sp>
      </p:grpSp>
      <p:sp>
        <p:nvSpPr>
          <p:cNvPr id="2" name="Text Placeholder 10">
            <a:extLst>
              <a:ext uri="{FF2B5EF4-FFF2-40B4-BE49-F238E27FC236}">
                <a16:creationId xmlns:a16="http://schemas.microsoft.com/office/drawing/2014/main" id="{6F33B4FB-FEC8-1429-FD81-F4B4462F13F8}"/>
              </a:ext>
            </a:extLst>
          </p:cNvPr>
          <p:cNvSpPr>
            <a:spLocks noGrp="1"/>
          </p:cNvSpPr>
          <p:nvPr>
            <p:ph type="body" sz="quarter" idx="11"/>
          </p:nvPr>
        </p:nvSpPr>
        <p:spPr>
          <a:xfrm>
            <a:off x="646320" y="1346597"/>
            <a:ext cx="10899364" cy="4743450"/>
          </a:xfrm>
        </p:spPr>
        <p:txBody>
          <a:bodyPr anchor="t"/>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435C55C3-7150-317A-30A7-B87BCE923CF1}"/>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C817B715-BFCA-4C2E-60EA-F72E9E9E098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FA6BCE50-8B53-D2AE-A554-2299755CF76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232242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BE2C7-A440-DC4B-A605-1BE90E056B3C}"/>
              </a:ext>
            </a:extLst>
          </p:cNvPr>
          <p:cNvSpPr/>
          <p:nvPr userDrawn="1"/>
        </p:nvSpPr>
        <p:spPr>
          <a:xfrm>
            <a:off x="-1" y="5"/>
            <a:ext cx="12192000" cy="11882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Placeholder 1">
            <a:extLst>
              <a:ext uri="{FF2B5EF4-FFF2-40B4-BE49-F238E27FC236}">
                <a16:creationId xmlns:a16="http://schemas.microsoft.com/office/drawing/2014/main" id="{329A92BE-51B1-BB4E-890C-44FB16285BAC}"/>
              </a:ext>
            </a:extLst>
          </p:cNvPr>
          <p:cNvSpPr>
            <a:spLocks noGrp="1"/>
          </p:cNvSpPr>
          <p:nvPr>
            <p:ph type="title"/>
          </p:nvPr>
        </p:nvSpPr>
        <p:spPr>
          <a:xfrm>
            <a:off x="646329" y="214833"/>
            <a:ext cx="10899355" cy="793214"/>
          </a:xfrm>
          <a:prstGeom prst="rect">
            <a:avLst/>
          </a:prstGeom>
        </p:spPr>
        <p:txBody>
          <a:bodyPr vert="horz" wrap="square" lIns="0" tIns="0" rIns="0" bIns="0" rtlCol="0" anchor="ctr">
            <a:norm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05B71D22-3CCC-CC4A-B977-175BFD814B88}"/>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7DFDB431-4E4E-B64D-A8B9-161B1AD217A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F9463143-9DCB-1D42-BF27-CA2AF18D69F4}"/>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2" name="Group 1">
            <a:extLst>
              <a:ext uri="{FF2B5EF4-FFF2-40B4-BE49-F238E27FC236}">
                <a16:creationId xmlns:a16="http://schemas.microsoft.com/office/drawing/2014/main" id="{55167CDA-FF9E-7F6D-B2FD-1C33CAACF833}"/>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780479D2-5B9B-64F6-D7A9-1F58B12CE38D}"/>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CB9A0AEC-F294-A021-A58C-DC6E8AF21FC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008175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3D1641-7818-9B48-9FAE-1B92521FF647}"/>
              </a:ext>
            </a:extLst>
          </p:cNvPr>
          <p:cNvGrpSpPr/>
          <p:nvPr userDrawn="1"/>
        </p:nvGrpSpPr>
        <p:grpSpPr>
          <a:xfrm>
            <a:off x="0" y="6246560"/>
            <a:ext cx="12192000" cy="613264"/>
            <a:chOff x="0" y="6244737"/>
            <a:chExt cx="12192000" cy="613264"/>
          </a:xfrm>
        </p:grpSpPr>
        <p:sp>
          <p:nvSpPr>
            <p:cNvPr id="7" name="Rectangle 6">
              <a:extLst>
                <a:ext uri="{FF2B5EF4-FFF2-40B4-BE49-F238E27FC236}">
                  <a16:creationId xmlns:a16="http://schemas.microsoft.com/office/drawing/2014/main" id="{C02EF75B-084E-464F-B0CF-28F3FDF9B94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258CAE97-07AF-5546-8020-128E351E3C34}"/>
                </a:ext>
              </a:extLst>
            </p:cNvPr>
            <p:cNvSpPr txBox="1">
              <a:spLocks/>
            </p:cNvSpPr>
            <p:nvPr userDrawn="1"/>
          </p:nvSpPr>
          <p:spPr>
            <a:xfrm>
              <a:off x="668215" y="6244737"/>
              <a:ext cx="10877469"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2" name="Group 1">
            <a:extLst>
              <a:ext uri="{FF2B5EF4-FFF2-40B4-BE49-F238E27FC236}">
                <a16:creationId xmlns:a16="http://schemas.microsoft.com/office/drawing/2014/main" id="{59B4C53E-CE1E-2F00-CF8E-850238C43959}"/>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0B5CF183-1630-9581-E70E-0417B11F3F3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CE1EA80B-23A7-F091-7E0B-15567A1A295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57009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963B-81A9-50F5-A402-2EBB3354E19D}"/>
              </a:ext>
            </a:extLst>
          </p:cNvPr>
          <p:cNvSpPr>
            <a:spLocks noGrp="1"/>
          </p:cNvSpPr>
          <p:nvPr>
            <p:ph type="title"/>
          </p:nvPr>
        </p:nvSpPr>
        <p:spPr>
          <a:xfrm>
            <a:off x="839793" y="457200"/>
            <a:ext cx="3932239" cy="1600200"/>
          </a:xfrm>
          <a:prstGeom prst="rect">
            <a:avLst/>
          </a:prstGeom>
        </p:spPr>
        <p:txBody>
          <a:bodyPr anchor="ctr"/>
          <a:lstStyle>
            <a:lvl1pPr algn="ctr">
              <a:defRPr sz="3600">
                <a:solidFill>
                  <a:schemeClr val="tx2"/>
                </a:solidFill>
              </a:defRPr>
            </a:lvl1pPr>
          </a:lstStyle>
          <a:p>
            <a:r>
              <a:rPr lang="en-US"/>
              <a:t>Click to edit Master title style</a:t>
            </a:r>
          </a:p>
        </p:txBody>
      </p:sp>
      <p:grpSp>
        <p:nvGrpSpPr>
          <p:cNvPr id="9" name="Group 8">
            <a:extLst>
              <a:ext uri="{FF2B5EF4-FFF2-40B4-BE49-F238E27FC236}">
                <a16:creationId xmlns:a16="http://schemas.microsoft.com/office/drawing/2014/main" id="{5C8DA7A5-574E-9344-9960-E60EC12EC140}"/>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584ED961-36F5-0D4F-9742-5C43B03A412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21CFB83A-4EEE-E547-91C9-24BBD708BC00}"/>
                </a:ext>
              </a:extLst>
            </p:cNvPr>
            <p:cNvSpPr txBox="1">
              <a:spLocks/>
            </p:cNvSpPr>
            <p:nvPr userDrawn="1"/>
          </p:nvSpPr>
          <p:spPr>
            <a:xfrm>
              <a:off x="685800" y="6244737"/>
              <a:ext cx="108598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3">
            <a:extLst>
              <a:ext uri="{FF2B5EF4-FFF2-40B4-BE49-F238E27FC236}">
                <a16:creationId xmlns:a16="http://schemas.microsoft.com/office/drawing/2014/main" id="{3196420F-186B-453F-CC59-F911604A12C6}"/>
              </a:ext>
            </a:extLst>
          </p:cNvPr>
          <p:cNvSpPr>
            <a:spLocks noGrp="1"/>
          </p:cNvSpPr>
          <p:nvPr>
            <p:ph type="body" sz="half" idx="2"/>
          </p:nvPr>
        </p:nvSpPr>
        <p:spPr>
          <a:xfrm>
            <a:off x="839793" y="2057402"/>
            <a:ext cx="3932239" cy="3811588"/>
          </a:xfrm>
          <a:prstGeom prst="rect">
            <a:avLst/>
          </a:prstGeom>
        </p:spPr>
        <p:txBody>
          <a:bodyPr/>
          <a:lstStyle>
            <a:lvl1pPr marL="0" indent="0">
              <a:buNone/>
              <a:defRPr sz="2000" b="0" i="0">
                <a:latin typeface="Fira Sans" panose="020B0503050000020004" pitchFamily="34" charset="0"/>
              </a:defRPr>
            </a:lvl1pPr>
            <a:lvl2pPr marL="257156" indent="0">
              <a:buNone/>
              <a:defRPr sz="788"/>
            </a:lvl2pPr>
            <a:lvl3pPr marL="514312" indent="0">
              <a:buNone/>
              <a:defRPr sz="675"/>
            </a:lvl3pPr>
            <a:lvl4pPr marL="771467" indent="0">
              <a:buNone/>
              <a:defRPr sz="563"/>
            </a:lvl4pPr>
            <a:lvl5pPr marL="1028624" indent="0">
              <a:buNone/>
              <a:defRPr sz="563"/>
            </a:lvl5pPr>
            <a:lvl6pPr marL="1285780" indent="0">
              <a:buNone/>
              <a:defRPr sz="563"/>
            </a:lvl6pPr>
            <a:lvl7pPr marL="1542935" indent="0">
              <a:buNone/>
              <a:defRPr sz="563"/>
            </a:lvl7pPr>
            <a:lvl8pPr marL="1800090" indent="0">
              <a:buNone/>
              <a:defRPr sz="563"/>
            </a:lvl8pPr>
            <a:lvl9pPr marL="2057246" indent="0">
              <a:buNone/>
              <a:defRPr sz="563"/>
            </a:lvl9pPr>
          </a:lstStyle>
          <a:p>
            <a:pPr lvl="0"/>
            <a:r>
              <a:rPr lang="en-US"/>
              <a:t>Click to edit Master text styles</a:t>
            </a:r>
          </a:p>
        </p:txBody>
      </p:sp>
      <p:sp>
        <p:nvSpPr>
          <p:cNvPr id="6" name="Picture Placeholder 3">
            <a:extLst>
              <a:ext uri="{FF2B5EF4-FFF2-40B4-BE49-F238E27FC236}">
                <a16:creationId xmlns:a16="http://schemas.microsoft.com/office/drawing/2014/main" id="{8BBC3F05-D2D1-7D6E-180B-B7A3813FA7A0}"/>
              </a:ext>
            </a:extLst>
          </p:cNvPr>
          <p:cNvSpPr>
            <a:spLocks noGrp="1"/>
          </p:cNvSpPr>
          <p:nvPr>
            <p:ph type="pic" sz="quarter" idx="11" hasCustomPrompt="1"/>
          </p:nvPr>
        </p:nvSpPr>
        <p:spPr>
          <a:xfrm>
            <a:off x="5336358" y="0"/>
            <a:ext cx="6849292" cy="6246813"/>
          </a:xfrm>
        </p:spPr>
        <p:txBody>
          <a:bodyPr anchor="ctr"/>
          <a:lstStyle>
            <a:lvl1pPr algn="ctr">
              <a:defRPr b="0" i="0">
                <a:latin typeface="Fira Sans" panose="020B0503050000020004" pitchFamily="34" charset="0"/>
              </a:defRPr>
            </a:lvl1pPr>
          </a:lstStyle>
          <a:p>
            <a:r>
              <a:rPr lang="en-US"/>
              <a:t>Add Picture</a:t>
            </a:r>
          </a:p>
        </p:txBody>
      </p:sp>
      <p:grpSp>
        <p:nvGrpSpPr>
          <p:cNvPr id="3" name="Group 2">
            <a:extLst>
              <a:ext uri="{FF2B5EF4-FFF2-40B4-BE49-F238E27FC236}">
                <a16:creationId xmlns:a16="http://schemas.microsoft.com/office/drawing/2014/main" id="{9CF1C2AB-5726-F3DB-A8F6-3888FBB9079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3042A4DC-8E55-9556-3CC3-25FEA82B36D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CCA4D241-489A-F9FF-D7D8-668AAA5C99A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788249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CF6F1-96DA-65CD-0DDF-AC5919E44350}"/>
              </a:ext>
            </a:extLst>
          </p:cNvPr>
          <p:cNvSpPr txBox="1"/>
          <p:nvPr userDrawn="1"/>
        </p:nvSpPr>
        <p:spPr>
          <a:xfrm>
            <a:off x="474786" y="2345213"/>
            <a:ext cx="10990384" cy="1938992"/>
          </a:xfrm>
          <a:prstGeom prst="rect">
            <a:avLst/>
          </a:prstGeom>
          <a:noFill/>
        </p:spPr>
        <p:txBody>
          <a:bodyPr wrap="square">
            <a:spAutoFit/>
          </a:bodyPr>
          <a:lstStyle/>
          <a:p>
            <a:pPr algn="ctr">
              <a:lnSpc>
                <a:spcPct val="100000"/>
              </a:lnSpc>
              <a:spcAft>
                <a:spcPts val="0"/>
              </a:spcAft>
            </a:pPr>
            <a:r>
              <a:rPr lang="en-US" sz="3200" b="0" u="none">
                <a:solidFill>
                  <a:schemeClr val="bg1"/>
                </a:solidFill>
                <a:latin typeface="Fira Sans" panose="020B0503050000020004" pitchFamily="34" charset="0"/>
              </a:rPr>
              <a:t>Learn how Texas hospitals can champion change in breastfeeding outcomes, </a:t>
            </a:r>
            <a:r>
              <a:rPr lang="en-US" sz="3200" b="1" i="0" u="none">
                <a:solidFill>
                  <a:schemeClr val="bg1"/>
                </a:solidFill>
                <a:latin typeface="Fira Sans" panose="020B0503050000020004" pitchFamily="34" charset="0"/>
              </a:rPr>
              <a:t>Right from the Start</a:t>
            </a:r>
            <a:r>
              <a:rPr lang="en-US" sz="3200" b="1" u="none">
                <a:solidFill>
                  <a:schemeClr val="bg1"/>
                </a:solidFill>
                <a:latin typeface="Fira Sans" panose="020B0503050000020004" pitchFamily="34" charset="0"/>
              </a:rPr>
              <a:t>.</a:t>
            </a:r>
          </a:p>
          <a:p>
            <a:pPr algn="ctr">
              <a:lnSpc>
                <a:spcPct val="100000"/>
              </a:lnSpc>
              <a:spcAft>
                <a:spcPts val="0"/>
              </a:spcAft>
            </a:pPr>
            <a:endParaRPr lang="en-US" sz="2800" b="1" u="none">
              <a:solidFill>
                <a:schemeClr val="bg1"/>
              </a:solidFill>
              <a:latin typeface="Fira Sans" panose="020B0503050000020004" pitchFamily="34" charset="0"/>
            </a:endParaRPr>
          </a:p>
          <a:p>
            <a:pPr algn="ctr">
              <a:lnSpc>
                <a:spcPct val="100000"/>
              </a:lnSpc>
              <a:spcAft>
                <a:spcPts val="0"/>
              </a:spcAft>
            </a:pPr>
            <a:r>
              <a:rPr lang="en-US" sz="2800" b="0" u="none">
                <a:solidFill>
                  <a:schemeClr val="bg1"/>
                </a:solidFill>
                <a:latin typeface="Fira Sans" panose="020B0503050000020004" pitchFamily="34" charset="0"/>
              </a:rPr>
              <a:t>Learn more at:</a:t>
            </a:r>
            <a:r>
              <a:rPr lang="en-US" sz="2800" b="0" u="none">
                <a:latin typeface="Fira Sans" panose="020B0503050000020004" pitchFamily="34" charset="0"/>
              </a:rPr>
              <a:t> </a:t>
            </a:r>
            <a:r>
              <a:rPr lang="en-US" sz="2800" b="0" u="sng">
                <a:solidFill>
                  <a:schemeClr val="accent4"/>
                </a:solidFill>
                <a:latin typeface="Fira Sans" panose="020B0503050000020004" pitchFamily="34" charset="0"/>
              </a:rPr>
              <a:t>dshs.texas.gov/</a:t>
            </a:r>
            <a:r>
              <a:rPr lang="en-US" sz="2800" b="1" u="sng" err="1">
                <a:solidFill>
                  <a:schemeClr val="accent4"/>
                </a:solidFill>
                <a:latin typeface="Fira Sans" panose="020B0503050000020004" pitchFamily="34" charset="0"/>
              </a:rPr>
              <a:t>BreastfeedingAwareness</a:t>
            </a:r>
            <a:endParaRPr lang="en-US" sz="2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1572847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0AF9F6-4A9A-3E07-696C-96E5464FA200}"/>
              </a:ext>
            </a:extLst>
          </p:cNvPr>
          <p:cNvPicPr>
            <a:picLocks noChangeAspect="1"/>
          </p:cNvPicPr>
          <p:nvPr userDrawn="1"/>
        </p:nvPicPr>
        <p:blipFill>
          <a:blip r:embed="rId2"/>
          <a:stretch>
            <a:fillRect/>
          </a:stretch>
        </p:blipFill>
        <p:spPr>
          <a:xfrm>
            <a:off x="0" y="0"/>
            <a:ext cx="12192000" cy="6857172"/>
          </a:xfrm>
          <a:prstGeom prst="rect">
            <a:avLst/>
          </a:prstGeom>
        </p:spPr>
      </p:pic>
      <p:sp>
        <p:nvSpPr>
          <p:cNvPr id="2" name="TextBox 1">
            <a:extLst>
              <a:ext uri="{FF2B5EF4-FFF2-40B4-BE49-F238E27FC236}">
                <a16:creationId xmlns:a16="http://schemas.microsoft.com/office/drawing/2014/main" id="{603128A1-DBAC-1385-06AD-26D05AE67A72}"/>
              </a:ext>
            </a:extLst>
          </p:cNvPr>
          <p:cNvSpPr txBox="1"/>
          <p:nvPr userDrawn="1"/>
        </p:nvSpPr>
        <p:spPr>
          <a:xfrm>
            <a:off x="600808" y="4833436"/>
            <a:ext cx="10990384" cy="1738938"/>
          </a:xfrm>
          <a:prstGeom prst="rect">
            <a:avLst/>
          </a:prstGeom>
          <a:noFill/>
        </p:spPr>
        <p:txBody>
          <a:bodyPr wrap="square">
            <a:spAutoFit/>
          </a:bodyPr>
          <a:lstStyle/>
          <a:p>
            <a:pPr algn="ctr">
              <a:lnSpc>
                <a:spcPct val="100000"/>
              </a:lnSpc>
              <a:spcAft>
                <a:spcPts val="0"/>
              </a:spcAft>
            </a:pPr>
            <a:r>
              <a:rPr lang="en-US" sz="3200" b="0" u="none">
                <a:solidFill>
                  <a:schemeClr val="bg1"/>
                </a:solidFill>
                <a:latin typeface="Fira Sans" panose="020B0503050000020004" pitchFamily="34" charset="0"/>
              </a:rPr>
              <a:t>Learn how Texas hospitals can champion change in breastfeeding outcomes, </a:t>
            </a:r>
            <a:r>
              <a:rPr lang="en-US" sz="3200" b="1" i="0" u="none">
                <a:solidFill>
                  <a:schemeClr val="bg1"/>
                </a:solidFill>
                <a:latin typeface="Fira Sans" panose="020B0503050000020004" pitchFamily="34" charset="0"/>
              </a:rPr>
              <a:t>Right from the Start</a:t>
            </a:r>
            <a:r>
              <a:rPr lang="en-US" sz="3200" b="1" u="none">
                <a:solidFill>
                  <a:schemeClr val="bg1"/>
                </a:solidFill>
                <a:latin typeface="Fira Sans" panose="020B0503050000020004" pitchFamily="34" charset="0"/>
              </a:rPr>
              <a:t>.</a:t>
            </a:r>
          </a:p>
          <a:p>
            <a:pPr algn="ctr">
              <a:lnSpc>
                <a:spcPct val="100000"/>
              </a:lnSpc>
              <a:spcAft>
                <a:spcPts val="0"/>
              </a:spcAft>
            </a:pPr>
            <a:endParaRPr lang="en-US" sz="1500" b="1" u="none">
              <a:solidFill>
                <a:schemeClr val="bg1"/>
              </a:solidFill>
              <a:latin typeface="Fira Sans" panose="020B0503050000020004" pitchFamily="34" charset="0"/>
            </a:endParaRPr>
          </a:p>
          <a:p>
            <a:pPr algn="ctr">
              <a:lnSpc>
                <a:spcPct val="100000"/>
              </a:lnSpc>
              <a:spcAft>
                <a:spcPts val="0"/>
              </a:spcAft>
            </a:pPr>
            <a:r>
              <a:rPr lang="en-US" sz="2800" b="0" u="none">
                <a:solidFill>
                  <a:schemeClr val="bg1"/>
                </a:solidFill>
                <a:latin typeface="Fira Sans" panose="020B0503050000020004" pitchFamily="34" charset="0"/>
              </a:rPr>
              <a:t>Learn more at:</a:t>
            </a:r>
            <a:r>
              <a:rPr lang="en-US" sz="2800" b="0" u="none">
                <a:latin typeface="Fira Sans" panose="020B0503050000020004" pitchFamily="34" charset="0"/>
              </a:rPr>
              <a:t> </a:t>
            </a:r>
            <a:r>
              <a:rPr lang="en-US" sz="2800" b="0" u="sng">
                <a:solidFill>
                  <a:schemeClr val="accent4"/>
                </a:solidFill>
                <a:latin typeface="Fira Sans" panose="020B0503050000020004" pitchFamily="34" charset="0"/>
              </a:rPr>
              <a:t>dshs.texas.gov/</a:t>
            </a:r>
            <a:r>
              <a:rPr lang="en-US" sz="2800" b="1" u="sng" err="1">
                <a:solidFill>
                  <a:schemeClr val="accent4"/>
                </a:solidFill>
                <a:latin typeface="Fira Sans" panose="020B0503050000020004" pitchFamily="34" charset="0"/>
              </a:rPr>
              <a:t>BreastfeedingAwareness</a:t>
            </a:r>
            <a:endParaRPr lang="en-US" sz="2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2341291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98B9F6-390A-964D-89BB-F30D1A33F1AF}"/>
              </a:ext>
            </a:extLst>
          </p:cNvPr>
          <p:cNvSpPr/>
          <p:nvPr userDrawn="1"/>
        </p:nvSpPr>
        <p:spPr>
          <a:xfrm>
            <a:off x="0" y="5334000"/>
            <a:ext cx="12192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a:extLst>
              <a:ext uri="{FF2B5EF4-FFF2-40B4-BE49-F238E27FC236}">
                <a16:creationId xmlns:a16="http://schemas.microsoft.com/office/drawing/2014/main" id="{5002B3ED-E4BD-414B-B959-481E6D7226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101" r="7604" b="25250"/>
          <a:stretch/>
        </p:blipFill>
        <p:spPr>
          <a:xfrm>
            <a:off x="0" y="0"/>
            <a:ext cx="12192000" cy="5334000"/>
          </a:xfrm>
          <a:prstGeom prst="rect">
            <a:avLst/>
          </a:prstGeom>
        </p:spPr>
      </p:pic>
      <p:sp>
        <p:nvSpPr>
          <p:cNvPr id="7" name="Picture Placeholder 3">
            <a:extLst>
              <a:ext uri="{FF2B5EF4-FFF2-40B4-BE49-F238E27FC236}">
                <a16:creationId xmlns:a16="http://schemas.microsoft.com/office/drawing/2014/main" id="{C46E256D-D22D-7945-9D06-2BBA4F737C99}"/>
              </a:ext>
            </a:extLst>
          </p:cNvPr>
          <p:cNvSpPr>
            <a:spLocks noGrp="1"/>
          </p:cNvSpPr>
          <p:nvPr>
            <p:ph type="pic" sz="quarter" idx="11" hasCustomPrompt="1"/>
          </p:nvPr>
        </p:nvSpPr>
        <p:spPr>
          <a:xfrm>
            <a:off x="0" y="-9146"/>
            <a:ext cx="12191997" cy="5343145"/>
          </a:xfrm>
        </p:spPr>
        <p:txBody>
          <a:bodyPr anchor="ctr"/>
          <a:lstStyle>
            <a:lvl1pPr algn="ctr">
              <a:defRPr b="0" i="0">
                <a:latin typeface="Fira Sans" panose="020B0503050000020004" pitchFamily="34" charset="0"/>
              </a:defRPr>
            </a:lvl1pPr>
          </a:lstStyle>
          <a:p>
            <a:r>
              <a:rPr lang="en-US"/>
              <a:t>Add Picture</a:t>
            </a:r>
          </a:p>
        </p:txBody>
      </p:sp>
      <p:sp>
        <p:nvSpPr>
          <p:cNvPr id="3" name="TextBox 2">
            <a:extLst>
              <a:ext uri="{FF2B5EF4-FFF2-40B4-BE49-F238E27FC236}">
                <a16:creationId xmlns:a16="http://schemas.microsoft.com/office/drawing/2014/main" id="{A0E84048-01EF-77C1-3D32-72113E00D18E}"/>
              </a:ext>
            </a:extLst>
          </p:cNvPr>
          <p:cNvSpPr txBox="1"/>
          <p:nvPr userDrawn="1"/>
        </p:nvSpPr>
        <p:spPr>
          <a:xfrm>
            <a:off x="732690" y="5526612"/>
            <a:ext cx="10726616" cy="1138773"/>
          </a:xfrm>
          <a:prstGeom prst="rect">
            <a:avLst/>
          </a:prstGeom>
          <a:noFill/>
        </p:spPr>
        <p:txBody>
          <a:bodyPr wrap="square">
            <a:spAutoFit/>
          </a:bodyPr>
          <a:lstStyle/>
          <a:p>
            <a:pPr algn="ctr">
              <a:lnSpc>
                <a:spcPct val="100000"/>
              </a:lnSpc>
              <a:spcAft>
                <a:spcPts val="0"/>
              </a:spcAft>
            </a:pPr>
            <a:r>
              <a:rPr lang="en-US" sz="2400" b="0" u="none">
                <a:solidFill>
                  <a:schemeClr val="bg1"/>
                </a:solidFill>
                <a:latin typeface="Fira Sans" panose="020B0503050000020004" pitchFamily="34" charset="0"/>
              </a:rPr>
              <a:t>Learn how Texas hospitals and community can work together to improve breastfeeding outcomes, </a:t>
            </a:r>
            <a:r>
              <a:rPr lang="en-US" sz="2400" b="1" i="0" u="none">
                <a:solidFill>
                  <a:schemeClr val="bg1"/>
                </a:solidFill>
                <a:latin typeface="Fira Sans" panose="020B0503050000020004" pitchFamily="34" charset="0"/>
              </a:rPr>
              <a:t>Right from the Start</a:t>
            </a:r>
            <a:r>
              <a:rPr lang="en-US" sz="2400" b="1" u="none">
                <a:solidFill>
                  <a:schemeClr val="bg1"/>
                </a:solidFill>
                <a:latin typeface="Fira Sans" panose="020B0503050000020004" pitchFamily="34" charset="0"/>
              </a:rPr>
              <a:t>.</a:t>
            </a:r>
            <a:endParaRPr lang="en-US" sz="2000" b="1" u="none">
              <a:solidFill>
                <a:schemeClr val="bg1"/>
              </a:solidFill>
              <a:latin typeface="Fira Sans" panose="020B0503050000020004" pitchFamily="34" charset="0"/>
            </a:endParaRPr>
          </a:p>
          <a:p>
            <a:pPr algn="ctr">
              <a:lnSpc>
                <a:spcPct val="100000"/>
              </a:lnSpc>
              <a:spcAft>
                <a:spcPts val="0"/>
              </a:spcAft>
            </a:pPr>
            <a:r>
              <a:rPr lang="en-US" sz="2000" b="0" u="none">
                <a:solidFill>
                  <a:schemeClr val="bg1"/>
                </a:solidFill>
                <a:latin typeface="Fira Sans" panose="020B0503050000020004" pitchFamily="34" charset="0"/>
              </a:rPr>
              <a:t>Learn more at:</a:t>
            </a:r>
            <a:r>
              <a:rPr lang="en-US" sz="2000" b="0" u="none">
                <a:latin typeface="Fira Sans" panose="020B0503050000020004" pitchFamily="34" charset="0"/>
              </a:rPr>
              <a:t> </a:t>
            </a:r>
            <a:r>
              <a:rPr lang="en-US" sz="2000" b="0" u="sng">
                <a:solidFill>
                  <a:schemeClr val="accent4"/>
                </a:solidFill>
                <a:latin typeface="Fira Sans" panose="020B0503050000020004" pitchFamily="34" charset="0"/>
              </a:rPr>
              <a:t>dshs.texas.gov/</a:t>
            </a:r>
            <a:r>
              <a:rPr lang="en-US" sz="2000" b="1" u="sng" err="1">
                <a:solidFill>
                  <a:schemeClr val="accent4"/>
                </a:solidFill>
                <a:latin typeface="Fira Sans" panose="020B0503050000020004" pitchFamily="34" charset="0"/>
              </a:rPr>
              <a:t>BreastfeedingAwareness</a:t>
            </a:r>
            <a:endParaRPr lang="en-US" sz="20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204203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413238" y="6244737"/>
              <a:ext cx="113157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219E3A2-D217-BA49-9458-48F3185A431C}"/>
              </a:ext>
            </a:extLst>
          </p:cNvPr>
          <p:cNvSpPr>
            <a:spLocks noGrp="1"/>
          </p:cNvSpPr>
          <p:nvPr>
            <p:ph type="body" sz="quarter" idx="12"/>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06697B8C-5408-5800-FEA9-A83AA782B4EA}"/>
              </a:ext>
            </a:extLst>
          </p:cNvPr>
          <p:cNvSpPr>
            <a:spLocks noGrp="1"/>
          </p:cNvSpPr>
          <p:nvPr>
            <p:ph sz="quarter" idx="13" hasCustomPrompt="1"/>
          </p:nvPr>
        </p:nvSpPr>
        <p:spPr>
          <a:xfrm>
            <a:off x="6678613"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grpSp>
        <p:nvGrpSpPr>
          <p:cNvPr id="3" name="Group 2">
            <a:extLst>
              <a:ext uri="{FF2B5EF4-FFF2-40B4-BE49-F238E27FC236}">
                <a16:creationId xmlns:a16="http://schemas.microsoft.com/office/drawing/2014/main" id="{81D3F8B8-53B1-13B5-0C3C-0049056BFC89}"/>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FD7C63CF-29F1-89F0-306E-8A347ACA91DD}"/>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9728612B-0CB3-6592-E366-7BAADBCB72C5}"/>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29591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219E3A2-D217-BA49-9458-48F3185A431C}"/>
              </a:ext>
            </a:extLst>
          </p:cNvPr>
          <p:cNvSpPr>
            <a:spLocks noGrp="1"/>
          </p:cNvSpPr>
          <p:nvPr>
            <p:ph type="body" sz="quarter" idx="12"/>
          </p:nvPr>
        </p:nvSpPr>
        <p:spPr>
          <a:xfrm>
            <a:off x="6096004"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FD4487D1-BCDD-7AB1-0742-4AA3DCADE8CE}"/>
              </a:ext>
            </a:extLst>
          </p:cNvPr>
          <p:cNvSpPr>
            <a:spLocks noGrp="1"/>
          </p:cNvSpPr>
          <p:nvPr>
            <p:ph sz="quarter" idx="13" hasCustomPrompt="1"/>
          </p:nvPr>
        </p:nvSpPr>
        <p:spPr>
          <a:xfrm>
            <a:off x="0"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sp>
        <p:nvSpPr>
          <p:cNvPr id="4" name="Title Placeholder 1">
            <a:extLst>
              <a:ext uri="{FF2B5EF4-FFF2-40B4-BE49-F238E27FC236}">
                <a16:creationId xmlns:a16="http://schemas.microsoft.com/office/drawing/2014/main" id="{EFA33333-2DD8-5439-8AC9-5FE52048C2A3}"/>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6" name="Group 5">
            <a:extLst>
              <a:ext uri="{FF2B5EF4-FFF2-40B4-BE49-F238E27FC236}">
                <a16:creationId xmlns:a16="http://schemas.microsoft.com/office/drawing/2014/main" id="{47CD8B88-D889-B5CB-01EB-4C41E2E6B1A7}"/>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A55C4DA8-23E9-8637-4B0E-8634589996C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34AC3968-110C-914A-C57C-52BFC6A73DE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04163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E6EFF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6" name="Content Placeholder 3">
            <a:extLst>
              <a:ext uri="{FF2B5EF4-FFF2-40B4-BE49-F238E27FC236}">
                <a16:creationId xmlns:a16="http://schemas.microsoft.com/office/drawing/2014/main" id="{1D030528-A3F2-A72B-30A4-31CF729AA9C9}"/>
              </a:ext>
            </a:extLst>
          </p:cNvPr>
          <p:cNvSpPr>
            <a:spLocks noGrp="1"/>
          </p:cNvSpPr>
          <p:nvPr>
            <p:ph sz="quarter" idx="12" hasCustomPrompt="1"/>
          </p:nvPr>
        </p:nvSpPr>
        <p:spPr>
          <a:xfrm>
            <a:off x="6678613"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sp>
        <p:nvSpPr>
          <p:cNvPr id="2" name="Title Placeholder 1">
            <a:extLst>
              <a:ext uri="{FF2B5EF4-FFF2-40B4-BE49-F238E27FC236}">
                <a16:creationId xmlns:a16="http://schemas.microsoft.com/office/drawing/2014/main" id="{700B233A-2278-7B76-4C80-F428F38F73EA}"/>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282346B5-C687-1742-4984-285942F5012F}"/>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DAC750B8-03FF-B1AF-A136-62CBCF8C77B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5E0B0D6B-7C8A-7C18-8E4B-B0D2B5B685C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5B2408B5-BE51-D466-426F-B46C3B96ACE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93463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BA2A66D6-B881-4444-8FD7-4EF8EAAABC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D544FD77-7C03-5540-B3DE-151F838C698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D88068EC-9C76-CB4A-ACB3-D71713B03E46}"/>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B573D290-E2FA-F73E-3475-89E8697357BB}"/>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06DC7A6-78E9-4C90-416A-E4E9CB4533A5}"/>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4" name="Group 3">
            <a:extLst>
              <a:ext uri="{FF2B5EF4-FFF2-40B4-BE49-F238E27FC236}">
                <a16:creationId xmlns:a16="http://schemas.microsoft.com/office/drawing/2014/main" id="{1437921A-AF9C-5A47-41B8-9F5D75D32E8D}"/>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7BBF959F-FBA8-3F74-8FE4-DD4AE245F7C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0AA83647-EFDE-D379-650F-EFBB25E7EDAC}"/>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70194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0" name="Group 9">
            <a:extLst>
              <a:ext uri="{FF2B5EF4-FFF2-40B4-BE49-F238E27FC236}">
                <a16:creationId xmlns:a16="http://schemas.microsoft.com/office/drawing/2014/main" id="{4CD12245-FDB9-E145-B864-EA7665721D97}"/>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B243A362-568C-954B-8E60-F49E368BD16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1B4681B3-D003-1544-98F6-8BF4C2689BA3}"/>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10">
            <a:extLst>
              <a:ext uri="{FF2B5EF4-FFF2-40B4-BE49-F238E27FC236}">
                <a16:creationId xmlns:a16="http://schemas.microsoft.com/office/drawing/2014/main" id="{CA7073D7-D3DE-299D-27B4-BC11EB777273}"/>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5046DF4-EF7B-11F0-97B2-A842E4085EEB}"/>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8ECD7A9C-5F91-3209-1622-A35017BE31E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3107E2A4-2671-6256-4F8B-1FD51B27D11B}"/>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85393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CD12245-FDB9-E145-B864-EA7665721D97}"/>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B243A362-568C-954B-8E60-F49E368BD16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1B4681B3-D003-1544-98F6-8BF4C2689BA3}"/>
                </a:ext>
              </a:extLst>
            </p:cNvPr>
            <p:cNvSpPr txBox="1">
              <a:spLocks/>
            </p:cNvSpPr>
            <p:nvPr userDrawn="1"/>
          </p:nvSpPr>
          <p:spPr>
            <a:xfrm>
              <a:off x="637606" y="6244737"/>
              <a:ext cx="10908078"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itle Placeholder 1">
            <a:extLst>
              <a:ext uri="{FF2B5EF4-FFF2-40B4-BE49-F238E27FC236}">
                <a16:creationId xmlns:a16="http://schemas.microsoft.com/office/drawing/2014/main" id="{C0A08449-B2ED-6BB5-5984-D822E3B22681}"/>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23A3116-D24B-163A-592B-3CC35F8CFD28}"/>
              </a:ext>
            </a:extLst>
          </p:cNvPr>
          <p:cNvSpPr>
            <a:spLocks noGrp="1"/>
          </p:cNvSpPr>
          <p:nvPr>
            <p:ph idx="14"/>
          </p:nvPr>
        </p:nvSpPr>
        <p:spPr>
          <a:xfrm>
            <a:off x="2091545" y="2332643"/>
            <a:ext cx="9454138" cy="3518276"/>
          </a:xfrm>
          <a:prstGeom prst="roundRect">
            <a:avLst/>
          </a:prstGeom>
          <a:solidFill>
            <a:schemeClr val="bg1"/>
          </a:solidFill>
        </p:spPr>
        <p:txBody>
          <a:bodyPr lIns="2448000" tIns="251999" rIns="251999" bIns="251999" anchor="ctr"/>
          <a:lstStyle>
            <a:lvl1pPr algn="l">
              <a:buClr>
                <a:schemeClr val="accent5"/>
              </a:buClr>
              <a:defRPr sz="2400" b="0" i="0">
                <a:solidFill>
                  <a:schemeClr val="tx2"/>
                </a:solidFill>
                <a:latin typeface="Fira Sans" panose="020B0503050000020004" pitchFamily="34" charset="0"/>
              </a:defRPr>
            </a:lvl1pPr>
            <a:lvl2pPr>
              <a:buClr>
                <a:schemeClr val="accent5"/>
              </a:buClr>
              <a:defRPr b="0" i="0">
                <a:solidFill>
                  <a:schemeClr val="tx2"/>
                </a:solidFill>
                <a:latin typeface="Fira Sans" panose="020B0503050000020004" pitchFamily="34" charset="0"/>
                <a:ea typeface="Fira Sans" panose="020B0503050000020004" pitchFamily="34" charset="0"/>
              </a:defRPr>
            </a:lvl2pPr>
            <a:lvl3pPr>
              <a:defRPr b="0" i="0">
                <a:solidFill>
                  <a:schemeClr val="tx1"/>
                </a:solidFill>
                <a:latin typeface="Fira Sans" panose="020B0503050000020004" pitchFamily="34" charset="0"/>
                <a:ea typeface="Fira Sans" panose="020B0503050000020004" pitchFamily="34" charset="0"/>
              </a:defRPr>
            </a:lvl3pPr>
            <a:lvl4pPr>
              <a:defRPr b="0" i="0">
                <a:solidFill>
                  <a:schemeClr val="tx1"/>
                </a:solidFill>
                <a:latin typeface="Fira Sans" panose="020B0503050000020004" pitchFamily="34" charset="0"/>
                <a:ea typeface="Fira Sans" panose="020B0503050000020004" pitchFamily="34" charset="0"/>
              </a:defRPr>
            </a:lvl4pPr>
            <a:lvl5pPr>
              <a:defRPr b="0" i="0">
                <a:solidFill>
                  <a:schemeClr val="tx1"/>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CB000216-5BD7-CD96-5E0C-609D2DC37236}"/>
              </a:ext>
            </a:extLst>
          </p:cNvPr>
          <p:cNvSpPr>
            <a:spLocks noGrp="1"/>
          </p:cNvSpPr>
          <p:nvPr>
            <p:ph type="body" idx="1"/>
          </p:nvPr>
        </p:nvSpPr>
        <p:spPr>
          <a:xfrm>
            <a:off x="646328" y="1258389"/>
            <a:ext cx="10899355" cy="823912"/>
          </a:xfrm>
          <a:prstGeom prst="rect">
            <a:avLst/>
          </a:prstGeom>
        </p:spPr>
        <p:txBody>
          <a:bodyPr anchor="ctr">
            <a:normAutofit/>
          </a:bodyPr>
          <a:lstStyle>
            <a:lvl1pPr marL="0" indent="0" algn="ctr">
              <a:buNone/>
              <a:defRPr sz="2400" b="1" i="0">
                <a:solidFill>
                  <a:schemeClr val="accent1"/>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6" name="Picture Placeholder 7">
            <a:extLst>
              <a:ext uri="{FF2B5EF4-FFF2-40B4-BE49-F238E27FC236}">
                <a16:creationId xmlns:a16="http://schemas.microsoft.com/office/drawing/2014/main" id="{1433015F-2C5B-8470-B631-713C70BED494}"/>
              </a:ext>
            </a:extLst>
          </p:cNvPr>
          <p:cNvSpPr>
            <a:spLocks noGrp="1"/>
          </p:cNvSpPr>
          <p:nvPr>
            <p:ph type="pic" sz="quarter" idx="15"/>
          </p:nvPr>
        </p:nvSpPr>
        <p:spPr>
          <a:xfrm>
            <a:off x="637606" y="2161381"/>
            <a:ext cx="3860800" cy="3860800"/>
          </a:xfrm>
          <a:prstGeom prst="ellipse">
            <a:avLst/>
          </a:prstGeom>
          <a:solidFill>
            <a:schemeClr val="accent1"/>
          </a:solidFill>
        </p:spPr>
        <p:txBody>
          <a:bodyPr anchor="ctr"/>
          <a:lstStyle>
            <a:lvl1pPr algn="ctr">
              <a:defRPr b="0" i="0">
                <a:solidFill>
                  <a:schemeClr val="bg1"/>
                </a:solidFill>
                <a:latin typeface="Fira Sans" panose="020B0503050000020004" pitchFamily="34" charset="0"/>
              </a:defRPr>
            </a:lvl1pPr>
          </a:lstStyle>
          <a:p>
            <a:r>
              <a:rPr lang="en-US"/>
              <a:t>Click icon to add picture</a:t>
            </a:r>
          </a:p>
        </p:txBody>
      </p:sp>
      <p:grpSp>
        <p:nvGrpSpPr>
          <p:cNvPr id="5" name="Group 4">
            <a:extLst>
              <a:ext uri="{FF2B5EF4-FFF2-40B4-BE49-F238E27FC236}">
                <a16:creationId xmlns:a16="http://schemas.microsoft.com/office/drawing/2014/main" id="{828D6413-CA43-1EF3-95BF-9E9A59835EE6}"/>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41D3CDB8-F208-6236-B776-2D665BBBEB93}"/>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3F9CA982-21DC-ACC3-754F-A9F19A1A5F00}"/>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356622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0A91F-B93A-3444-6EC7-557366A8F244}"/>
              </a:ext>
            </a:extLst>
          </p:cNvPr>
          <p:cNvSpPr>
            <a:spLocks noGrp="1"/>
          </p:cNvSpPr>
          <p:nvPr>
            <p:ph type="body" idx="1"/>
          </p:nvPr>
        </p:nvSpPr>
        <p:spPr>
          <a:xfrm>
            <a:off x="646329" y="1321505"/>
            <a:ext cx="5449671" cy="478854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30A6E08A-E901-808E-2CC8-561E542456BB}"/>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p>
            <a:r>
              <a:rPr lang="en-US"/>
              <a:t>Click to edit Master title style</a:t>
            </a:r>
          </a:p>
        </p:txBody>
      </p:sp>
    </p:spTree>
    <p:extLst>
      <p:ext uri="{BB962C8B-B14F-4D97-AF65-F5344CB8AC3E}">
        <p14:creationId xmlns:p14="http://schemas.microsoft.com/office/powerpoint/2010/main" val="1282808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dt="0"/>
  <p:txStyles>
    <p:title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p:titleStyle>
    <p:body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MX"/>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7"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80" algn="l" defTabSz="514312" rtl="0" eaLnBrk="1" latinLnBrk="0" hangingPunct="1">
        <a:defRPr sz="1013" kern="1200">
          <a:solidFill>
            <a:schemeClr val="tx1"/>
          </a:solidFill>
          <a:latin typeface="+mn-lt"/>
          <a:ea typeface="+mn-ea"/>
          <a:cs typeface="+mn-cs"/>
        </a:defRPr>
      </a:lvl6pPr>
      <a:lvl7pPr marL="1542935"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6" algn="l" defTabSz="51431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breastmilkcounts.com/get-help/lactation-consultan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texastenstep.org/the-ten-steps/overview"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hyperlink" Target="https://www.dshs.texas.gov/sites/default/files/healthytexasbabies/RFTS/BFCA_Frames.zip" TargetMode="External"/><Relationship Id="rId3" Type="http://schemas.openxmlformats.org/officeDocument/2006/relationships/hyperlink" Target="https://www.dshs.texas.gov/maternal-child-health/programs-activities-maternal-child-health/right-start" TargetMode="External"/><Relationship Id="rId7" Type="http://schemas.openxmlformats.org/officeDocument/2006/relationships/image" Target="../media/image6.png"/><Relationship Id="rId12" Type="http://schemas.openxmlformats.org/officeDocument/2006/relationships/hyperlink" Target="https://www.dshs.texas.gov/sites/default/files/healthytexasbabies/RFTS/BFCA_Banners.zip"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4.jpeg"/><Relationship Id="rId11" Type="http://schemas.openxmlformats.org/officeDocument/2006/relationships/hyperlink" Target="https://www.dshs.texas.gov/sites/default/files/healthytexasbabies/RFTS/5-14-24_FINAL_BFAC_Staff_Toolkit.pdf" TargetMode="External"/><Relationship Id="rId5" Type="http://schemas.openxmlformats.org/officeDocument/2006/relationships/image" Target="../media/image3.png"/><Relationship Id="rId10" Type="http://schemas.openxmlformats.org/officeDocument/2006/relationships/hyperlink" Target="https://www.dshs.texas.gov/sites/default/files/healthytexasbabies/RFTS/5-14-24_FINAL_BFAC_Leadership_Toolkit.pdf"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hyperlink" Target="https://www.dshs.texas.gov/maternal-child-health/healthy-texas-mothers-babies/moms-to-be/safe-infant-sleep/communities" TargetMode="External"/><Relationship Id="rId3" Type="http://schemas.openxmlformats.org/officeDocument/2006/relationships/hyperlink" Target="https://www.dshs.texas.gov/maternal-child-health/healthy-texas-mothers-babies/local-coalitions" TargetMode="External"/><Relationship Id="rId7" Type="http://schemas.openxmlformats.org/officeDocument/2006/relationships/hyperlink" Target="https://www.dshs.texas.gov/sites/default/files/mch/TMFW/Doc/TMFW_State-National-Local-Breastfeeding-Resources_Final-Print-Web.pdf"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hyperlink" Target="https://www.dshs.texas.gov/maternal-child-health/programs-activities-maternal-child-health/texas-mother-friendly-worksite/outreach-partners" TargetMode="External"/><Relationship Id="rId5" Type="http://schemas.openxmlformats.org/officeDocument/2006/relationships/hyperlink" Target="https://texastenstep.org/" TargetMode="External"/><Relationship Id="rId4" Type="http://schemas.openxmlformats.org/officeDocument/2006/relationships/hyperlink" Target="https://hcpbreastfeeding.com/index.php/" TargetMode="External"/><Relationship Id="rId9" Type="http://schemas.openxmlformats.org/officeDocument/2006/relationships/hyperlink" Target="https://www.txhealthsteps.com/641-breastfeeding"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dshs.texas.gov/maternal-child-health/programs-activities-maternal-child-health/texas-mother-friendly-worksite/employees" TargetMode="External"/><Relationship Id="rId3" Type="http://schemas.openxmlformats.org/officeDocument/2006/relationships/hyperlink" Target="https://texaswic.org/breastfeeding/were-here-help" TargetMode="External"/><Relationship Id="rId7" Type="http://schemas.openxmlformats.org/officeDocument/2006/relationships/hyperlink" Target="https://www.dshs.texas.gov/maternal-child-health/healthy-texas-mothers-babies/moms-to-be/safe-infant-sleep/parents-and-caregivers"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hyperlink" Target="https://texastenstep.org/find-a-facility/texas-ten-step-directory" TargetMode="External"/><Relationship Id="rId5" Type="http://schemas.openxmlformats.org/officeDocument/2006/relationships/hyperlink" Target="https://texaswic.org/health-partners/wic-lactation-support-centers-hotlines" TargetMode="External"/><Relationship Id="rId4" Type="http://schemas.openxmlformats.org/officeDocument/2006/relationships/hyperlink" Target="https://breastmilkcounts.com/" TargetMode="External"/><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hyperlink" Target="https://www.mynethealth.org/departments/women-infants-and-children-wic/peer-dad-dream-healthy-babies/peer-dad"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breastfeedingcontinuityofcare.org/bluepri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CB60-F385-B542-A981-AF2AB3569F76}"/>
              </a:ext>
            </a:extLst>
          </p:cNvPr>
          <p:cNvSpPr>
            <a:spLocks noGrp="1"/>
          </p:cNvSpPr>
          <p:nvPr>
            <p:ph type="ctrTitle"/>
          </p:nvPr>
        </p:nvSpPr>
        <p:spPr>
          <a:xfrm>
            <a:off x="7039038" y="981687"/>
            <a:ext cx="4494267" cy="2387600"/>
          </a:xfrm>
        </p:spPr>
        <p:txBody>
          <a:bodyPr>
            <a:normAutofit/>
          </a:bodyPr>
          <a:lstStyle/>
          <a:p>
            <a:r>
              <a:rPr lang="en-US" sz="4000" b="0"/>
              <a:t>Improve Breastfeeding in Texas</a:t>
            </a:r>
          </a:p>
        </p:txBody>
      </p:sp>
      <p:sp>
        <p:nvSpPr>
          <p:cNvPr id="3" name="Subtitle 2">
            <a:extLst>
              <a:ext uri="{FF2B5EF4-FFF2-40B4-BE49-F238E27FC236}">
                <a16:creationId xmlns:a16="http://schemas.microsoft.com/office/drawing/2014/main" id="{036D52D2-185A-AA49-81A1-0FF6233712B3}"/>
              </a:ext>
            </a:extLst>
          </p:cNvPr>
          <p:cNvSpPr>
            <a:spLocks noGrp="1"/>
          </p:cNvSpPr>
          <p:nvPr>
            <p:ph type="subTitle" idx="1"/>
          </p:nvPr>
        </p:nvSpPr>
        <p:spPr>
          <a:xfrm>
            <a:off x="8348353" y="3602041"/>
            <a:ext cx="3184952" cy="1655762"/>
          </a:xfrm>
        </p:spPr>
        <p:txBody>
          <a:bodyPr>
            <a:normAutofit/>
          </a:bodyPr>
          <a:lstStyle/>
          <a:p>
            <a:r>
              <a:rPr lang="en-US" sz="2400" b="1" i="1">
                <a:solidFill>
                  <a:schemeClr val="tx2"/>
                </a:solidFill>
                <a:latin typeface="Fira Sans ExtraBold" panose="020B0503050000020004" pitchFamily="34" charset="0"/>
                <a:ea typeface="Fira Sans ExtraBold" panose="020B0503050000020004" pitchFamily="34" charset="0"/>
              </a:rPr>
              <a:t>Right from the Start</a:t>
            </a:r>
          </a:p>
        </p:txBody>
      </p:sp>
      <p:sp>
        <p:nvSpPr>
          <p:cNvPr id="4" name="TextBox 3">
            <a:extLst>
              <a:ext uri="{FF2B5EF4-FFF2-40B4-BE49-F238E27FC236}">
                <a16:creationId xmlns:a16="http://schemas.microsoft.com/office/drawing/2014/main" id="{0FE98C17-F4B0-FA55-F193-D26B29826F7B}"/>
              </a:ext>
            </a:extLst>
          </p:cNvPr>
          <p:cNvSpPr txBox="1"/>
          <p:nvPr/>
        </p:nvSpPr>
        <p:spPr>
          <a:xfrm>
            <a:off x="8621486" y="5546968"/>
            <a:ext cx="42893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Image Source: ©Texas Health and Human Services</a:t>
            </a:r>
          </a:p>
        </p:txBody>
      </p:sp>
      <p:sp>
        <p:nvSpPr>
          <p:cNvPr id="5" name="TextBox 4">
            <a:extLst>
              <a:ext uri="{FF2B5EF4-FFF2-40B4-BE49-F238E27FC236}">
                <a16:creationId xmlns:a16="http://schemas.microsoft.com/office/drawing/2014/main" id="{AB6F4FE7-691B-9494-A8D3-559C12AC1686}"/>
              </a:ext>
            </a:extLst>
          </p:cNvPr>
          <p:cNvSpPr txBox="1"/>
          <p:nvPr/>
        </p:nvSpPr>
        <p:spPr>
          <a:xfrm>
            <a:off x="273132" y="6044540"/>
            <a:ext cx="5130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[space for logo]</a:t>
            </a:r>
          </a:p>
        </p:txBody>
      </p:sp>
    </p:spTree>
    <p:extLst>
      <p:ext uri="{BB962C8B-B14F-4D97-AF65-F5344CB8AC3E}">
        <p14:creationId xmlns:p14="http://schemas.microsoft.com/office/powerpoint/2010/main" val="71231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r>
              <a:rPr lang="en-US">
                <a:solidFill>
                  <a:schemeClr val="accent4"/>
                </a:solidFill>
                <a:latin typeface="Fira Sans ExtraBold"/>
                <a:cs typeface="Calibri"/>
              </a:rPr>
              <a:t>Ten Steps to Successful Breastfeeding</a:t>
            </a:r>
          </a:p>
        </p:txBody>
      </p:sp>
      <p:sp>
        <p:nvSpPr>
          <p:cNvPr id="4" name="Rectangle 3" descr="Graphic depiction that lists the Ten Steps to Successful Breastfeeding.">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descr="Graphic list of the Ten Steps to Successful Breastfeeding.">
            <a:extLst>
              <a:ext uri="{FF2B5EF4-FFF2-40B4-BE49-F238E27FC236}">
                <a16:creationId xmlns:a16="http://schemas.microsoft.com/office/drawing/2014/main" id="{E47876B9-D23D-1543-99AE-C1E0FD313E28}"/>
              </a:ext>
            </a:extLst>
          </p:cNvPr>
          <p:cNvPicPr>
            <a:picLocks noChangeAspect="1"/>
          </p:cNvPicPr>
          <p:nvPr/>
        </p:nvPicPr>
        <p:blipFill rotWithShape="1">
          <a:blip r:embed="rId3"/>
          <a:srcRect/>
          <a:stretch/>
        </p:blipFill>
        <p:spPr>
          <a:xfrm>
            <a:off x="226333" y="1199013"/>
            <a:ext cx="5054943" cy="5054943"/>
          </a:xfrm>
          <a:prstGeom prst="rect">
            <a:avLst/>
          </a:prstGeom>
        </p:spPr>
      </p:pic>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6000" y="1346597"/>
            <a:ext cx="5449680"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C85"/>
                </a:solidFill>
                <a:effectLst/>
                <a:uLnTx/>
                <a:uFillTx/>
                <a:latin typeface="Fira Sans ExtraBold"/>
                <a:ea typeface="Fira Sans ExtraBold" panose="020B0503050000020004" pitchFamily="34" charset="0"/>
                <a:cs typeface="Calibri"/>
              </a:rPr>
              <a:t>Evidence-based bundle of practices that </a:t>
            </a:r>
            <a:br>
              <a:rPr lang="en-US" sz="2000" b="0" i="0" u="none" strike="noStrike" kern="1200" cap="none" spc="0" normalizeH="0" baseline="0" noProof="0">
                <a:ln>
                  <a:noFill/>
                </a:ln>
                <a:effectLst/>
                <a:uLnTx/>
                <a:uFillTx/>
                <a:latin typeface="Fira Sans ExtraBold" panose="020B0503050000020004" pitchFamily="34" charset="0"/>
                <a:ea typeface="Fira Sans ExtraBold"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ExtraBold"/>
                <a:ea typeface="Fira Sans ExtraBold" panose="020B0503050000020004" pitchFamily="34" charset="0"/>
                <a:cs typeface="Calibri"/>
              </a:rPr>
              <a:t>help to:</a:t>
            </a:r>
          </a:p>
          <a:p>
            <a:pPr marL="285750" marR="0" lvl="0" indent="-28575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Improve exclusive (only breast milk) breastfeeding </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285750" indent="-285750">
              <a:buClr>
                <a:srgbClr val="00B3E3"/>
              </a:buClr>
              <a:buFont typeface="Arial" panose="020B0604020202020204" pitchFamily="34" charset="0"/>
              <a:buChar char="•"/>
              <a:defRPr/>
            </a:pPr>
            <a:r>
              <a:rPr lang="en-US" sz="2000">
                <a:solidFill>
                  <a:srgbClr val="003C85"/>
                </a:solidFill>
                <a:latin typeface="Fira Sans"/>
                <a:ea typeface="Fira Sans" panose="020B0503050000020004" pitchFamily="34" charset="0"/>
                <a:cs typeface="Calibri"/>
              </a:rPr>
              <a:t>Improve breastfeeding </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duration </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285750" marR="0" lvl="0" indent="-28575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Establish best practices as the default experience in hospitals for all families</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spTree>
    <p:extLst>
      <p:ext uri="{BB962C8B-B14F-4D97-AF65-F5344CB8AC3E}">
        <p14:creationId xmlns:p14="http://schemas.microsoft.com/office/powerpoint/2010/main" val="125937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Graph listing Ten Step hospital practices reported by Texas mothers.">
            <a:extLst>
              <a:ext uri="{FF2B5EF4-FFF2-40B4-BE49-F238E27FC236}">
                <a16:creationId xmlns:a16="http://schemas.microsoft.com/office/drawing/2014/main" id="{A8269FC2-65D9-EDF6-6D20-4571B9104F08}"/>
              </a:ext>
            </a:extLst>
          </p:cNvPr>
          <p:cNvGraphicFramePr>
            <a:graphicFrameLocks noGrp="1"/>
          </p:cNvGraphicFramePr>
          <p:nvPr>
            <p:ph sz="quarter" idx="4294967295"/>
            <p:extLst>
              <p:ext uri="{D42A27DB-BD31-4B8C-83A1-F6EECF244321}">
                <p14:modId xmlns:p14="http://schemas.microsoft.com/office/powerpoint/2010/main" val="839075472"/>
              </p:ext>
            </p:extLst>
          </p:nvPr>
        </p:nvGraphicFramePr>
        <p:xfrm>
          <a:off x="-374092" y="938703"/>
          <a:ext cx="12243537" cy="583509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7">
            <a:extLst>
              <a:ext uri="{FF2B5EF4-FFF2-40B4-BE49-F238E27FC236}">
                <a16:creationId xmlns:a16="http://schemas.microsoft.com/office/drawing/2014/main" id="{F6CFA206-83F9-3E65-DCCD-D36C5AED920D}"/>
              </a:ext>
            </a:extLst>
          </p:cNvPr>
          <p:cNvSpPr txBox="1">
            <a:spLocks noGrp="1"/>
          </p:cNvSpPr>
          <p:nvPr>
            <p:ph type="title" idx="4294967295"/>
          </p:nvPr>
        </p:nvSpPr>
        <p:spPr>
          <a:xfrm>
            <a:off x="646329" y="214833"/>
            <a:ext cx="10899355" cy="793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a:lstStyle>
          <a:p>
            <a:pPr algn="ctr">
              <a:defRPr/>
            </a:pPr>
            <a:r>
              <a:rPr lang="en-US">
                <a:solidFill>
                  <a:schemeClr val="accent1"/>
                </a:solidFill>
                <a:latin typeface="Fira Sans ExtraBold"/>
                <a:cs typeface="Calibri"/>
              </a:rPr>
              <a:t>Ten Step</a:t>
            </a:r>
            <a:r>
              <a:rPr kumimoji="0" lang="en-US" sz="3200" b="0" i="0" u="none" strike="noStrike" kern="1200" cap="none" spc="0" normalizeH="0" baseline="0" noProof="0">
                <a:ln>
                  <a:noFill/>
                </a:ln>
                <a:solidFill>
                  <a:schemeClr val="accent1"/>
                </a:solidFill>
                <a:effectLst/>
                <a:uLnTx/>
                <a:uFillTx/>
                <a:latin typeface="Fira Sans ExtraBold"/>
                <a:cs typeface="Calibri"/>
              </a:rPr>
              <a:t> Hospital Practices Reported by Texas Mothers</a:t>
            </a:r>
          </a:p>
        </p:txBody>
      </p:sp>
    </p:spTree>
    <p:extLst>
      <p:ext uri="{BB962C8B-B14F-4D97-AF65-F5344CB8AC3E}">
        <p14:creationId xmlns:p14="http://schemas.microsoft.com/office/powerpoint/2010/main" val="128694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0728-7E96-0241-BC2B-7EF8B7F5EACE}"/>
              </a:ext>
            </a:extLst>
          </p:cNvPr>
          <p:cNvSpPr>
            <a:spLocks noGrp="1"/>
          </p:cNvSpPr>
          <p:nvPr>
            <p:ph type="title"/>
          </p:nvPr>
        </p:nvSpPr>
        <p:spPr>
          <a:xfrm>
            <a:off x="646329" y="214833"/>
            <a:ext cx="10899355" cy="793214"/>
          </a:xfrm>
        </p:spPr>
        <p:txBody>
          <a:bodyPr wrap="square" anchor="ctr">
            <a:normAutofit/>
          </a:bodyPr>
          <a:lstStyle/>
          <a:p>
            <a:r>
              <a:rPr lang="en-US"/>
              <a:t>Outreach Partners are Valuable Connectors</a:t>
            </a:r>
          </a:p>
        </p:txBody>
      </p:sp>
      <p:sp>
        <p:nvSpPr>
          <p:cNvPr id="3" name="Text Placeholder 2">
            <a:extLst>
              <a:ext uri="{FF2B5EF4-FFF2-40B4-BE49-F238E27FC236}">
                <a16:creationId xmlns:a16="http://schemas.microsoft.com/office/drawing/2014/main" id="{3000925E-2C82-7D83-6E45-9F4FDC0744E1}"/>
              </a:ext>
            </a:extLst>
          </p:cNvPr>
          <p:cNvSpPr>
            <a:spLocks noGrp="1"/>
          </p:cNvSpPr>
          <p:nvPr>
            <p:ph type="body" sz="quarter" idx="12"/>
          </p:nvPr>
        </p:nvSpPr>
        <p:spPr>
          <a:xfrm>
            <a:off x="649918" y="1284198"/>
            <a:ext cx="5657576" cy="5057775"/>
          </a:xfrm>
        </p:spPr>
        <p:txBody>
          <a:bodyPr wrap="square" anchor="ctr">
            <a:normAutofit/>
          </a:bodyPr>
          <a:lstStyle/>
          <a:p>
            <a:r>
              <a:rPr lang="en-US" sz="2000"/>
              <a:t>Community outreach partners live, work, and play alongside the families they serve. </a:t>
            </a:r>
            <a:br>
              <a:rPr lang="en-US" sz="2000"/>
            </a:br>
            <a:br>
              <a:rPr lang="en-US" sz="2000"/>
            </a:br>
            <a:r>
              <a:rPr lang="en-US" sz="2000"/>
              <a:t>They are well positioned to connect families and partners with identified resources.</a:t>
            </a:r>
          </a:p>
          <a:p>
            <a:r>
              <a:rPr lang="en-US" sz="2000"/>
              <a:t>Other benefits include:</a:t>
            </a:r>
          </a:p>
          <a:p>
            <a:pPr marL="342900" indent="-342900">
              <a:buFont typeface="Arial" panose="020B0604020202020204" pitchFamily="34" charset="0"/>
              <a:buChar char="•"/>
            </a:pPr>
            <a:r>
              <a:rPr lang="en-US" sz="2000"/>
              <a:t>Familiarity with community needs and experiences</a:t>
            </a:r>
          </a:p>
          <a:p>
            <a:pPr marL="342900" indent="-342900">
              <a:buFont typeface="Arial" panose="020B0604020202020204" pitchFamily="34" charset="0"/>
              <a:buChar char="•"/>
            </a:pPr>
            <a:r>
              <a:rPr lang="en-US" sz="2000"/>
              <a:t>Referral and counter-referral process is common</a:t>
            </a:r>
          </a:p>
        </p:txBody>
      </p:sp>
      <p:pic>
        <p:nvPicPr>
          <p:cNvPr id="6" name="Content Placeholder 5" descr="A group of women holding babies">
            <a:extLst>
              <a:ext uri="{FF2B5EF4-FFF2-40B4-BE49-F238E27FC236}">
                <a16:creationId xmlns:a16="http://schemas.microsoft.com/office/drawing/2014/main" id="{D79122F1-2D79-F85B-7B50-BEE19B16F229}"/>
              </a:ext>
            </a:extLst>
          </p:cNvPr>
          <p:cNvPicPr>
            <a:picLocks noGrp="1" noChangeAspect="1"/>
          </p:cNvPicPr>
          <p:nvPr>
            <p:ph sz="quarter" idx="13"/>
          </p:nvPr>
        </p:nvPicPr>
        <p:blipFill>
          <a:blip r:embed="rId3"/>
          <a:srcRect l="27112" r="125"/>
          <a:stretch/>
        </p:blipFill>
        <p:spPr>
          <a:xfrm>
            <a:off x="6678613" y="1189038"/>
            <a:ext cx="5513387" cy="5057775"/>
          </a:xfrm>
          <a:noFill/>
        </p:spPr>
      </p:pic>
    </p:spTree>
    <p:extLst>
      <p:ext uri="{BB962C8B-B14F-4D97-AF65-F5344CB8AC3E}">
        <p14:creationId xmlns:p14="http://schemas.microsoft.com/office/powerpoint/2010/main" val="264344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3A9088-4564-D389-351E-548C60C0B99E}"/>
              </a:ext>
            </a:extLst>
          </p:cNvPr>
          <p:cNvSpPr>
            <a:spLocks noGrp="1"/>
          </p:cNvSpPr>
          <p:nvPr>
            <p:ph type="title"/>
          </p:nvPr>
        </p:nvSpPr>
        <p:spPr/>
        <p:txBody>
          <a:bodyPr/>
          <a:lstStyle/>
          <a:p>
            <a:pPr algn="ctr"/>
            <a:r>
              <a:rPr lang="en-US">
                <a:solidFill>
                  <a:schemeClr val="accent4"/>
                </a:solidFill>
              </a:rPr>
              <a:t>Add Title: </a:t>
            </a:r>
            <a:r>
              <a:rPr lang="en-US"/>
              <a:t>Add Subtitle</a:t>
            </a:r>
            <a:endParaRPr lang="en-MX"/>
          </a:p>
        </p:txBody>
      </p:sp>
      <p:sp>
        <p:nvSpPr>
          <p:cNvPr id="2" name="TextBox 1">
            <a:extLst>
              <a:ext uri="{FF2B5EF4-FFF2-40B4-BE49-F238E27FC236}">
                <a16:creationId xmlns:a16="http://schemas.microsoft.com/office/drawing/2014/main" id="{9FD7EA4F-5A9E-15AE-8241-46D27FF48EB4}"/>
              </a:ext>
            </a:extLst>
          </p:cNvPr>
          <p:cNvSpPr txBox="1"/>
          <p:nvPr/>
        </p:nvSpPr>
        <p:spPr>
          <a:xfrm>
            <a:off x="647817" y="1531568"/>
            <a:ext cx="50269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Placeholder slide for presenter to add information on organization.</a:t>
            </a:r>
            <a:endParaRPr lang="en-US">
              <a:solidFill>
                <a:srgbClr val="FF0000"/>
              </a:solidFill>
            </a:endParaRPr>
          </a:p>
        </p:txBody>
      </p:sp>
      <p:sp>
        <p:nvSpPr>
          <p:cNvPr id="3" name="Text Placeholder 2">
            <a:extLst>
              <a:ext uri="{FF2B5EF4-FFF2-40B4-BE49-F238E27FC236}">
                <a16:creationId xmlns:a16="http://schemas.microsoft.com/office/drawing/2014/main" id="{D35DFBA4-A5E4-A31D-4729-362F4177BDBF}"/>
              </a:ext>
            </a:extLst>
          </p:cNvPr>
          <p:cNvSpPr>
            <a:spLocks noGrp="1"/>
          </p:cNvSpPr>
          <p:nvPr>
            <p:ph type="body" sz="quarter" idx="12"/>
          </p:nvPr>
        </p:nvSpPr>
        <p:spPr/>
        <p:txBody>
          <a:bodyPr/>
          <a:lstStyle/>
          <a:p>
            <a:r>
              <a:rPr lang="en-US" sz="2400" b="1">
                <a:solidFill>
                  <a:schemeClr val="tx2"/>
                </a:solidFill>
                <a:latin typeface="Fira Sans ExtraBold" panose="020B0503050000020004" pitchFamily="34" charset="0"/>
                <a:ea typeface="Fira Sans ExtraBold" panose="020B0503050000020004" pitchFamily="34" charset="0"/>
              </a:rPr>
              <a:t>Click to add text.</a:t>
            </a:r>
          </a:p>
          <a:p>
            <a:r>
              <a:rPr lang="en-US" sz="2400">
                <a:solidFill>
                  <a:schemeClr val="tx2"/>
                </a:solidFill>
                <a:ea typeface="Fira Sans" panose="020B0503050000020004" pitchFamily="34" charset="0"/>
              </a:rPr>
              <a:t>Click to add text.</a:t>
            </a:r>
          </a:p>
          <a:p>
            <a:pPr marL="285750" indent="-285750">
              <a:lnSpc>
                <a:spcPct val="100000"/>
              </a:lnSpc>
              <a:buClr>
                <a:schemeClr val="accent5"/>
              </a:buClr>
              <a:buFont typeface="Arial" panose="020B0604020202020204" pitchFamily="34" charset="0"/>
              <a:buChar char="•"/>
            </a:pPr>
            <a:r>
              <a:rPr lang="en-US" sz="1800">
                <a:ea typeface="Fira Sans" panose="020B0503050000020004" pitchFamily="34" charset="0"/>
              </a:rPr>
              <a:t>Add text</a:t>
            </a:r>
          </a:p>
          <a:p>
            <a:pPr marL="671485" lvl="1" indent="-285750">
              <a:lnSpc>
                <a:spcPct val="100000"/>
              </a:lnSpc>
              <a:buClr>
                <a:schemeClr val="accent2"/>
              </a:buClr>
              <a:buFont typeface="Courier New" panose="02070309020205020404" pitchFamily="49" charset="0"/>
              <a:buChar char="o"/>
            </a:pPr>
            <a:r>
              <a:rPr lang="en-US" sz="1600">
                <a:ea typeface="Fira Sans" panose="020B0503050000020004" pitchFamily="34" charset="0"/>
              </a:rPr>
              <a:t>Add text</a:t>
            </a:r>
            <a:r>
              <a:rPr lang="en-US" sz="1600">
                <a:solidFill>
                  <a:schemeClr val="tx2"/>
                </a:solidFill>
                <a:ea typeface="Fira Sans" panose="020B0503050000020004" pitchFamily="34" charset="0"/>
              </a:rPr>
              <a:t>.</a:t>
            </a:r>
            <a:r>
              <a:rPr lang="en-US" sz="1600">
                <a:ea typeface="Fira Sans" panose="020B0503050000020004" pitchFamily="34" charset="0"/>
              </a:rPr>
              <a:t> </a:t>
            </a:r>
            <a:r>
              <a:rPr lang="en-US" sz="1600" b="1" u="sng">
                <a:solidFill>
                  <a:schemeClr val="accent6"/>
                </a:solidFill>
                <a:latin typeface="Fira Sans ExtraBold" panose="020B0503050000020004" pitchFamily="34" charset="0"/>
                <a:ea typeface="Fira Sans ExtraBold" panose="020B0503050000020004" pitchFamily="34" charset="0"/>
              </a:rPr>
              <a:t>Add link</a:t>
            </a:r>
            <a:r>
              <a:rPr lang="en-US" sz="1600">
                <a:ea typeface="Fira Sans" panose="020B0503050000020004" pitchFamily="34" charset="0"/>
              </a:rPr>
              <a:t>.</a:t>
            </a:r>
          </a:p>
          <a:p>
            <a:pPr marL="671485" lvl="1" indent="-285750">
              <a:lnSpc>
                <a:spcPct val="100000"/>
              </a:lnSpc>
              <a:buClr>
                <a:schemeClr val="accent2"/>
              </a:buClr>
              <a:buFont typeface="Courier New" panose="02070309020205020404" pitchFamily="49" charset="0"/>
              <a:buChar char="o"/>
            </a:pPr>
            <a:r>
              <a:rPr lang="en-US" sz="1600">
                <a:ea typeface="Fira Sans" panose="020B0503050000020004" pitchFamily="34" charset="0"/>
              </a:rPr>
              <a:t>Add text. </a:t>
            </a:r>
            <a:r>
              <a:rPr lang="en-US" sz="1600" b="1" u="sng">
                <a:solidFill>
                  <a:schemeClr val="accent6"/>
                </a:solidFill>
                <a:latin typeface="Fira Sans ExtraBold" panose="020B0503050000020004" pitchFamily="34" charset="0"/>
                <a:ea typeface="Fira Sans ExtraBold" panose="020B0503050000020004" pitchFamily="34" charset="0"/>
              </a:rPr>
              <a:t>Add link</a:t>
            </a:r>
            <a:r>
              <a:rPr lang="en-US" sz="1600">
                <a:ea typeface="Fira Sans" panose="020B0503050000020004" pitchFamily="34" charset="0"/>
              </a:rPr>
              <a:t>.</a:t>
            </a:r>
          </a:p>
          <a:p>
            <a:endParaRPr lang="en-MX" sz="2400"/>
          </a:p>
        </p:txBody>
      </p:sp>
      <p:sp>
        <p:nvSpPr>
          <p:cNvPr id="9" name="Content Placeholder 8">
            <a:extLst>
              <a:ext uri="{FF2B5EF4-FFF2-40B4-BE49-F238E27FC236}">
                <a16:creationId xmlns:a16="http://schemas.microsoft.com/office/drawing/2014/main" id="{7CE58552-CC5E-9033-4306-DBAA895068FB}"/>
              </a:ext>
            </a:extLst>
          </p:cNvPr>
          <p:cNvSpPr>
            <a:spLocks noGrp="1"/>
          </p:cNvSpPr>
          <p:nvPr>
            <p:ph sz="quarter" idx="13"/>
          </p:nvPr>
        </p:nvSpPr>
        <p:spPr/>
        <p:txBody>
          <a:bodyPr/>
          <a:lstStyle/>
          <a:p>
            <a:endParaRPr lang="en-MX"/>
          </a:p>
        </p:txBody>
      </p:sp>
      <p:sp>
        <p:nvSpPr>
          <p:cNvPr id="7" name="Rectangle 6">
            <a:extLst>
              <a:ext uri="{FF2B5EF4-FFF2-40B4-BE49-F238E27FC236}">
                <a16:creationId xmlns:a16="http://schemas.microsoft.com/office/drawing/2014/main" id="{726F9776-4C11-8922-B37A-DF38B4652E86}"/>
              </a:ext>
              <a:ext uri="{C183D7F6-B498-43B3-948B-1728B52AA6E4}">
                <adec:decorative xmlns:adec="http://schemas.microsoft.com/office/drawing/2017/decorative" val="1"/>
              </a:ext>
            </a:extLst>
          </p:cNvPr>
          <p:cNvSpPr/>
          <p:nvPr/>
        </p:nvSpPr>
        <p:spPr>
          <a:xfrm>
            <a:off x="6684390" y="1190231"/>
            <a:ext cx="5507610" cy="50492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r>
              <a:rPr lang="en-US">
                <a:solidFill>
                  <a:schemeClr val="accent4"/>
                </a:solidFill>
                <a:latin typeface="Fira Sans ExtraBold"/>
                <a:cs typeface="Calibri"/>
              </a:rPr>
              <a:t>Step 3: Discuss the importance and management of breastfeeding with pregnant women and families</a:t>
            </a:r>
          </a:p>
        </p:txBody>
      </p:sp>
      <p:sp>
        <p:nvSpPr>
          <p:cNvPr id="4" name="Rectangle 3" descr="Graphic listing the Ten Steps to Successful Breastfeeding highlighting Step 3- Prenatal Care and Step 10- Breastfeeding Support after discharge">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5999" y="1346597"/>
            <a:ext cx="5869667"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Step 3 supports helping moms plan and prepare for breastfeeding success. Community activities include:</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Help mothers develop a breastfeeding plan.</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Talk with families about breastfeeding at every appointment.</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Connect mom to local community breastfeeding education and resources.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Build a breastfeeding class with a </a:t>
            </a:r>
            <a:b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partner organization.</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Align breastfeeding messages throughout the community.</a:t>
            </a: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333" y="1199013"/>
            <a:ext cx="5054943" cy="5054943"/>
          </a:xfrm>
          <a:prstGeom prst="rect">
            <a:avLst/>
          </a:prstGeom>
        </p:spPr>
      </p:pic>
    </p:spTree>
    <p:extLst>
      <p:ext uri="{BB962C8B-B14F-4D97-AF65-F5344CB8AC3E}">
        <p14:creationId xmlns:p14="http://schemas.microsoft.com/office/powerpoint/2010/main" val="123077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a:t>Texas Lactation Support Directory (TLSD)</a:t>
            </a:r>
          </a:p>
        </p:txBody>
      </p:sp>
      <p:pic>
        <p:nvPicPr>
          <p:cNvPr id="8" name="Picture 7">
            <a:extLst>
              <a:ext uri="{FF2B5EF4-FFF2-40B4-BE49-F238E27FC236}">
                <a16:creationId xmlns:a16="http://schemas.microsoft.com/office/drawing/2014/main" id="{8C522D2C-32F0-6F4B-9A3D-E02C5A251D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123232" y="2027718"/>
            <a:ext cx="1028118" cy="1301070"/>
          </a:xfrm>
          <a:prstGeom prst="rect">
            <a:avLst/>
          </a:prstGeom>
        </p:spPr>
      </p:pic>
      <p:sp>
        <p:nvSpPr>
          <p:cNvPr id="9" name="Graphic 19">
            <a:extLst>
              <a:ext uri="{FF2B5EF4-FFF2-40B4-BE49-F238E27FC236}">
                <a16:creationId xmlns:a16="http://schemas.microsoft.com/office/drawing/2014/main" id="{A90186EC-7E18-084B-BAC3-AD25DE2A28C3}"/>
              </a:ext>
            </a:extLst>
          </p:cNvPr>
          <p:cNvSpPr/>
          <p:nvPr/>
        </p:nvSpPr>
        <p:spPr>
          <a:xfrm>
            <a:off x="756098" y="3622479"/>
            <a:ext cx="3983718" cy="1451959"/>
          </a:xfrm>
          <a:prstGeom prst="roundRect">
            <a:avLst>
              <a:gd name="adj" fmla="val 50000"/>
            </a:avLst>
          </a:prstGeom>
          <a:solidFill>
            <a:schemeClr val="accent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hlinkClick r:id="rId4">
                  <a:extLst>
                    <a:ext uri="{A12FA001-AC4F-418D-AE19-62706E023703}">
                      <ahyp:hlinkClr xmlns:ahyp="http://schemas.microsoft.com/office/drawing/2018/hyperlinkcolor" val="tx"/>
                    </a:ext>
                  </a:extLst>
                </a:hlinkClick>
              </a:rPr>
              <a:t>BreastmilkCounts.com/get-help/lactation-consultants</a:t>
            </a:r>
            <a:endPar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endParaRPr>
          </a:p>
        </p:txBody>
      </p:sp>
      <p:sp>
        <p:nvSpPr>
          <p:cNvPr id="7" name="Text Placeholder 8">
            <a:extLst>
              <a:ext uri="{FF2B5EF4-FFF2-40B4-BE49-F238E27FC236}">
                <a16:creationId xmlns:a16="http://schemas.microsoft.com/office/drawing/2014/main" id="{9E4A6F95-5F11-4222-FFE0-073A16293E18}"/>
              </a:ext>
            </a:extLst>
          </p:cNvPr>
          <p:cNvSpPr txBox="1">
            <a:spLocks/>
          </p:cNvSpPr>
          <p:nvPr/>
        </p:nvSpPr>
        <p:spPr>
          <a:xfrm>
            <a:off x="5339443" y="1191986"/>
            <a:ext cx="6852557" cy="5045528"/>
          </a:xfrm>
          <a:prstGeom prst="rect">
            <a:avLst/>
          </a:prstGeom>
          <a:solidFill>
            <a:schemeClr val="bg1"/>
          </a:solidFill>
        </p:spPr>
        <p:txBody>
          <a:bodyPr vert="horz" wrap="square" lIns="288000" tIns="288000" rIns="288000" bIns="288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2400" b="1"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The TLSD connects mom to local breastfeeding support and education.</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Promote and expand listings in the TSLD. </a:t>
            </a:r>
            <a:b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Services include:</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Prenatal breastfeeding classes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Telephone and web-based services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Private-practice International Board-Certified Lactation Consultants (IBCLCs)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Hospital-based follow-up services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Mom-to-mom support groups</a:t>
            </a:r>
          </a:p>
        </p:txBody>
      </p:sp>
      <p:sp>
        <p:nvSpPr>
          <p:cNvPr id="10" name="Text Placeholder 4">
            <a:extLst>
              <a:ext uri="{FF2B5EF4-FFF2-40B4-BE49-F238E27FC236}">
                <a16:creationId xmlns:a16="http://schemas.microsoft.com/office/drawing/2014/main" id="{482F3708-2C53-BFB8-1079-31B3B928A738}"/>
              </a:ext>
              <a:ext uri="{C183D7F6-B498-43B3-948B-1728B52AA6E4}">
                <adec:decorative xmlns:adec="http://schemas.microsoft.com/office/drawing/2017/decorative" val="1"/>
              </a:ext>
            </a:extLst>
          </p:cNvPr>
          <p:cNvSpPr txBox="1">
            <a:spLocks/>
          </p:cNvSpPr>
          <p:nvPr/>
        </p:nvSpPr>
        <p:spPr>
          <a:xfrm>
            <a:off x="646329" y="3343629"/>
            <a:ext cx="4203257"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188703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pPr algn="ctr"/>
            <a:r>
              <a:rPr lang="en-US">
                <a:solidFill>
                  <a:schemeClr val="accent4"/>
                </a:solidFill>
                <a:latin typeface="Fira Sans ExtraBold" panose="020B0903050000020004" pitchFamily="34" charset="0"/>
                <a:ea typeface="Fira Sans" panose="00000500000000000000" pitchFamily="50" charset="0"/>
              </a:rPr>
              <a:t>Step 10: Coordinate discharge so parents and their infants have timely access to ongoing care</a:t>
            </a:r>
            <a:endParaRPr lang="en-US">
              <a:latin typeface="Fira Sans ExtraBold" panose="020B0903050000020004" pitchFamily="34" charset="0"/>
              <a:ea typeface="Fira Sans" panose="00000500000000000000" pitchFamily="50" charset="0"/>
            </a:endParaRPr>
          </a:p>
        </p:txBody>
      </p:sp>
      <p:sp>
        <p:nvSpPr>
          <p:cNvPr id="4" name="Rectangle 3">
            <a:extLst>
              <a:ext uri="{FF2B5EF4-FFF2-40B4-BE49-F238E27FC236}">
                <a16:creationId xmlns:a16="http://schemas.microsoft.com/office/drawing/2014/main" id="{17E3CD40-7AC4-02FE-681C-2FF77E327ECD}"/>
              </a:ext>
              <a:ext uri="{C183D7F6-B498-43B3-948B-1728B52AA6E4}">
                <adec:decorative xmlns:adec="http://schemas.microsoft.com/office/drawing/2017/decorative" val="1"/>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6000" y="1346597"/>
            <a:ext cx="5632580"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1200"/>
              </a:spcBef>
              <a:spcAft>
                <a:spcPts val="60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Step 10 </a:t>
            </a:r>
            <a:r>
              <a:rPr lang="en-US" sz="2000" b="1">
                <a:solidFill>
                  <a:srgbClr val="003C85"/>
                </a:solidFill>
                <a:latin typeface="Fira Sans"/>
                <a:ea typeface="Fira Sans" panose="020B0503050000020004" pitchFamily="34" charset="0"/>
                <a:cs typeface="Calibri"/>
              </a:rPr>
              <a:t>makes sure families get the help they need after leaving the hospital. Community activities include:</a:t>
            </a:r>
            <a:endPar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67119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Connect families to feeding resources they need.</a:t>
            </a:r>
            <a:endParaRPr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Texas Lactation Support Hotline</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Texas Lactation Support Directory</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State and National Breastfeeding Resources (template)</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671195" lvl="1" indent="-285750">
              <a:buClr>
                <a:srgbClr val="FF853F"/>
              </a:buClr>
              <a:buFont typeface="Courier New" panose="02070309020205020404" pitchFamily="49" charset="0"/>
              <a:buChar char="o"/>
              <a:defRPr/>
            </a:pP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Develop a process for </a:t>
            </a:r>
            <a:r>
              <a:rPr lang="en-US" sz="1800">
                <a:solidFill>
                  <a:srgbClr val="003C85"/>
                </a:solidFill>
                <a:latin typeface="Fira Sans"/>
                <a:ea typeface="Fira Sans" panose="020B0503050000020004" pitchFamily="34" charset="0"/>
                <a:cs typeface="Calibri"/>
              </a:rPr>
              <a:t>seamless care transition</a:t>
            </a: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a:t>
            </a:r>
            <a:endParaRPr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333" y="1199013"/>
            <a:ext cx="5054943" cy="5054943"/>
          </a:xfrm>
          <a:prstGeom prst="rect">
            <a:avLst/>
          </a:prstGeom>
        </p:spPr>
      </p:pic>
    </p:spTree>
    <p:extLst>
      <p:ext uri="{BB962C8B-B14F-4D97-AF65-F5344CB8AC3E}">
        <p14:creationId xmlns:p14="http://schemas.microsoft.com/office/powerpoint/2010/main" val="3931107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a:t>Texas Lactation Support Hotline (TLSH)</a:t>
            </a:r>
          </a:p>
        </p:txBody>
      </p:sp>
      <p:pic>
        <p:nvPicPr>
          <p:cNvPr id="8" name="Picture 7">
            <a:extLst>
              <a:ext uri="{FF2B5EF4-FFF2-40B4-BE49-F238E27FC236}">
                <a16:creationId xmlns:a16="http://schemas.microsoft.com/office/drawing/2014/main" id="{8C522D2C-32F0-6F4B-9A3D-E02C5A251D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756" y="2027718"/>
            <a:ext cx="1301070" cy="1301070"/>
          </a:xfrm>
          <a:prstGeom prst="rect">
            <a:avLst/>
          </a:prstGeom>
        </p:spPr>
      </p:pic>
      <p:sp>
        <p:nvSpPr>
          <p:cNvPr id="9" name="Graphic 19">
            <a:extLst>
              <a:ext uri="{FF2B5EF4-FFF2-40B4-BE49-F238E27FC236}">
                <a16:creationId xmlns:a16="http://schemas.microsoft.com/office/drawing/2014/main" id="{A90186EC-7E18-084B-BAC3-AD25DE2A28C3}"/>
              </a:ext>
            </a:extLst>
          </p:cNvPr>
          <p:cNvSpPr/>
          <p:nvPr/>
        </p:nvSpPr>
        <p:spPr>
          <a:xfrm>
            <a:off x="1355725" y="3821640"/>
            <a:ext cx="2563132" cy="495935"/>
          </a:xfrm>
          <a:prstGeom prst="roundRect">
            <a:avLst>
              <a:gd name="adj" fmla="val 50000"/>
            </a:avLst>
          </a:prstGeom>
          <a:solidFill>
            <a:schemeClr val="accent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rPr>
              <a:t>1-855-550-6667</a:t>
            </a:r>
          </a:p>
        </p:txBody>
      </p:sp>
      <p:sp>
        <p:nvSpPr>
          <p:cNvPr id="7" name="Text Placeholder 8">
            <a:extLst>
              <a:ext uri="{FF2B5EF4-FFF2-40B4-BE49-F238E27FC236}">
                <a16:creationId xmlns:a16="http://schemas.microsoft.com/office/drawing/2014/main" id="{9E4A6F95-5F11-4222-FFE0-073A16293E18}"/>
              </a:ext>
            </a:extLst>
          </p:cNvPr>
          <p:cNvSpPr txBox="1">
            <a:spLocks/>
          </p:cNvSpPr>
          <p:nvPr/>
        </p:nvSpPr>
        <p:spPr>
          <a:xfrm>
            <a:off x="5339443" y="1191986"/>
            <a:ext cx="6852557" cy="5045528"/>
          </a:xfrm>
          <a:prstGeom prst="rect">
            <a:avLst/>
          </a:prstGeom>
          <a:solidFill>
            <a:schemeClr val="bg1"/>
          </a:solidFill>
        </p:spPr>
        <p:txBody>
          <a:bodyPr vert="horz" wrap="square" lIns="288000" tIns="288000" rIns="288000" bIns="288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2400" b="1"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The TLSH provides breastfeeding support when you need it most!</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24/7 breastfeeding support from </a:t>
            </a: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experts including IBCLCs during evenings, weekends, and holidays.</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1" i="0" u="none" strike="noStrike" kern="1200" cap="none" spc="0" normalizeH="0" baseline="0" noProof="0">
                <a:ln>
                  <a:noFill/>
                </a:ln>
                <a:solidFill>
                  <a:srgbClr val="003C85"/>
                </a:solidFill>
                <a:effectLst/>
                <a:uLnTx/>
                <a:uFillTx/>
                <a:latin typeface="Fira Sans ExtraBold" panose="020B0903050000020004" pitchFamily="34" charset="0"/>
                <a:ea typeface="Fira Sans" panose="020B0503050000020004" pitchFamily="34" charset="0"/>
                <a:cs typeface="Calibri" panose="020F0502020204030204" pitchFamily="34" charset="0"/>
              </a:rPr>
              <a:t>Offers breastfeeding management information </a:t>
            </a: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to community partners and health care providers working with breastfeeding families.</a:t>
            </a:r>
          </a:p>
        </p:txBody>
      </p:sp>
      <p:sp>
        <p:nvSpPr>
          <p:cNvPr id="10" name="Text Placeholder 4">
            <a:extLst>
              <a:ext uri="{FF2B5EF4-FFF2-40B4-BE49-F238E27FC236}">
                <a16:creationId xmlns:a16="http://schemas.microsoft.com/office/drawing/2014/main" id="{482F3708-2C53-BFB8-1079-31B3B928A738}"/>
              </a:ext>
              <a:ext uri="{C183D7F6-B498-43B3-948B-1728B52AA6E4}">
                <adec:decorative xmlns:adec="http://schemas.microsoft.com/office/drawing/2017/decorative" val="1"/>
              </a:ext>
            </a:extLst>
          </p:cNvPr>
          <p:cNvSpPr txBox="1">
            <a:spLocks/>
          </p:cNvSpPr>
          <p:nvPr/>
        </p:nvSpPr>
        <p:spPr>
          <a:xfrm>
            <a:off x="646329" y="3343629"/>
            <a:ext cx="4203257"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398944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B281-8C8A-7D2F-16FE-BBC8473AEDB9}"/>
              </a:ext>
            </a:extLst>
          </p:cNvPr>
          <p:cNvSpPr>
            <a:spLocks noGrp="1"/>
          </p:cNvSpPr>
          <p:nvPr>
            <p:ph type="title"/>
          </p:nvPr>
        </p:nvSpPr>
        <p:spPr/>
        <p:txBody>
          <a:bodyPr anchor="ctr"/>
          <a:lstStyle/>
          <a:p>
            <a:r>
              <a:rPr lang="en-US" b="1">
                <a:solidFill>
                  <a:schemeClr val="accent4"/>
                </a:solidFill>
              </a:rPr>
              <a:t>Breastfeeding Project Ideas and Resources:</a:t>
            </a:r>
            <a:br>
              <a:rPr lang="en-US" b="1">
                <a:solidFill>
                  <a:schemeClr val="accent4"/>
                </a:solidFill>
              </a:rPr>
            </a:br>
            <a:r>
              <a:rPr lang="en-US" b="1">
                <a:solidFill>
                  <a:schemeClr val="bg1"/>
                </a:solidFill>
              </a:rPr>
              <a:t>Use and Share</a:t>
            </a:r>
          </a:p>
        </p:txBody>
      </p:sp>
    </p:spTree>
    <p:extLst>
      <p:ext uri="{BB962C8B-B14F-4D97-AF65-F5344CB8AC3E}">
        <p14:creationId xmlns:p14="http://schemas.microsoft.com/office/powerpoint/2010/main" val="78856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31" y="214833"/>
            <a:ext cx="5449670" cy="793214"/>
          </a:xfrm>
        </p:spPr>
        <p:txBody>
          <a:bodyPr>
            <a:noAutofit/>
          </a:bodyPr>
          <a:lstStyle/>
          <a:p>
            <a:pPr algn="ctr"/>
            <a:r>
              <a:rPr lang="en-US"/>
              <a:t>Community Mapping (1 of 2)</a:t>
            </a:r>
          </a:p>
        </p:txBody>
      </p:sp>
      <p:sp>
        <p:nvSpPr>
          <p:cNvPr id="3" name="Text Placeholder 2">
            <a:extLst>
              <a:ext uri="{FF2B5EF4-FFF2-40B4-BE49-F238E27FC236}">
                <a16:creationId xmlns:a16="http://schemas.microsoft.com/office/drawing/2014/main" id="{EAD61184-3194-9947-B94D-BF29AAE4870A}"/>
              </a:ext>
            </a:extLst>
          </p:cNvPr>
          <p:cNvSpPr>
            <a:spLocks noGrp="1"/>
          </p:cNvSpPr>
          <p:nvPr>
            <p:ph type="body" sz="quarter" idx="4294967295"/>
          </p:nvPr>
        </p:nvSpPr>
        <p:spPr>
          <a:xfrm>
            <a:off x="608243" y="1843109"/>
            <a:ext cx="5525845" cy="4004555"/>
          </a:xfrm>
        </p:spPr>
        <p:txBody>
          <a:bodyPr numCol="1" spcCol="360000" anchor="t"/>
          <a:lstStyle/>
          <a:p>
            <a:r>
              <a:rPr lang="en-US" sz="2000" b="1">
                <a:solidFill>
                  <a:schemeClr val="tx2"/>
                </a:solidFill>
                <a:latin typeface="Fira Sans"/>
                <a:ea typeface="Fira Sans" panose="020B0503050000020004" pitchFamily="34" charset="0"/>
                <a:cs typeface="Calibri"/>
              </a:rPr>
              <a:t>Planning Before Outreach:</a:t>
            </a:r>
          </a:p>
          <a:p>
            <a:pPr marL="342900" indent="-342900">
              <a:buFont typeface="Arial" panose="020B0604020202020204" pitchFamily="34" charset="0"/>
              <a:buChar char="•"/>
            </a:pPr>
            <a:r>
              <a:rPr lang="en-US" sz="2000">
                <a:solidFill>
                  <a:schemeClr val="tx2"/>
                </a:solidFill>
                <a:latin typeface="Fira Sans"/>
                <a:ea typeface="Fira Sans" panose="020B0503050000020004" pitchFamily="34" charset="0"/>
                <a:cs typeface="Calibri"/>
              </a:rPr>
              <a:t>Identify community partners offering services or support to pregnant, postpartum, and breastfeeding families.</a:t>
            </a:r>
          </a:p>
          <a:p>
            <a:pPr marL="342900" indent="-342900">
              <a:buFont typeface="Arial" panose="020B0604020202020204" pitchFamily="34" charset="0"/>
              <a:buChar char="•"/>
            </a:pPr>
            <a:r>
              <a:rPr lang="en-US" sz="2000">
                <a:solidFill>
                  <a:schemeClr val="tx2"/>
                </a:solidFill>
                <a:latin typeface="Fira Sans"/>
                <a:ea typeface="Fira Sans" panose="020B0503050000020004" pitchFamily="34" charset="0"/>
                <a:cs typeface="Calibri"/>
              </a:rPr>
              <a:t>Determine which partners (hospitals, community health care providers, other support programs) will serve as the target audience for your message.</a:t>
            </a:r>
          </a:p>
          <a:p>
            <a:endParaRPr lang="en-US" sz="2400" b="1">
              <a:solidFill>
                <a:schemeClr val="tx2"/>
              </a:solidFill>
              <a:latin typeface="Fira Sans ExtraBold" panose="020B0503050000020004" pitchFamily="34" charset="0"/>
              <a:ea typeface="Fira Sans ExtraBold" panose="020B0503050000020004" pitchFamily="34" charset="0"/>
            </a:endParaRPr>
          </a:p>
        </p:txBody>
      </p:sp>
      <p:sp>
        <p:nvSpPr>
          <p:cNvPr id="4" name="Rectangle 3" descr="Graphic showing the Breastfeeding Circle of Care.">
            <a:extLst>
              <a:ext uri="{FF2B5EF4-FFF2-40B4-BE49-F238E27FC236}">
                <a16:creationId xmlns:a16="http://schemas.microsoft.com/office/drawing/2014/main" id="{D24892C1-A521-2B0D-C406-AD7D8D652177}"/>
              </a:ext>
            </a:extLst>
          </p:cNvPr>
          <p:cNvSpPr/>
          <p:nvPr/>
        </p:nvSpPr>
        <p:spPr>
          <a:xfrm>
            <a:off x="6666155" y="0"/>
            <a:ext cx="5525845" cy="625019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Breastfeeding Circle of Care Graphic">
            <a:extLst>
              <a:ext uri="{FF2B5EF4-FFF2-40B4-BE49-F238E27FC236}">
                <a16:creationId xmlns:a16="http://schemas.microsoft.com/office/drawing/2014/main" id="{7278C79E-5358-474E-9017-5F25F9A3776B}"/>
              </a:ext>
            </a:extLst>
          </p:cNvPr>
          <p:cNvPicPr>
            <a:picLocks noChangeAspect="1"/>
          </p:cNvPicPr>
          <p:nvPr/>
        </p:nvPicPr>
        <p:blipFill>
          <a:blip r:embed="rId3"/>
          <a:stretch>
            <a:fillRect/>
          </a:stretch>
        </p:blipFill>
        <p:spPr>
          <a:xfrm>
            <a:off x="6946046" y="523825"/>
            <a:ext cx="4966062" cy="5202541"/>
          </a:xfrm>
          <a:prstGeom prst="rect">
            <a:avLst/>
          </a:prstGeom>
        </p:spPr>
      </p:pic>
    </p:spTree>
    <p:extLst>
      <p:ext uri="{BB962C8B-B14F-4D97-AF65-F5344CB8AC3E}">
        <p14:creationId xmlns:p14="http://schemas.microsoft.com/office/powerpoint/2010/main" val="323224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0411-C402-5B1B-DF33-F6FE0F69F292}"/>
              </a:ext>
            </a:extLst>
          </p:cNvPr>
          <p:cNvSpPr>
            <a:spLocks noGrp="1"/>
          </p:cNvSpPr>
          <p:nvPr>
            <p:ph type="title"/>
          </p:nvPr>
        </p:nvSpPr>
        <p:spPr/>
        <p:txBody>
          <a:bodyPr/>
          <a:lstStyle/>
          <a:p>
            <a:pPr algn="ctr"/>
            <a:r>
              <a:rPr lang="en-US">
                <a:solidFill>
                  <a:schemeClr val="accent4"/>
                </a:solidFill>
              </a:rPr>
              <a:t>Texas Women Want to Breastfeed</a:t>
            </a:r>
            <a:endParaRPr lang="en-MX"/>
          </a:p>
        </p:txBody>
      </p:sp>
      <p:sp>
        <p:nvSpPr>
          <p:cNvPr id="5" name="Rectangle 4" descr="Opportunity Gap Shade between 81% Any Breastfeeding and 44.8% Exclusive breastfeeding at 3 months. ">
            <a:extLst>
              <a:ext uri="{FF2B5EF4-FFF2-40B4-BE49-F238E27FC236}">
                <a16:creationId xmlns:a16="http://schemas.microsoft.com/office/drawing/2014/main" id="{D904852B-BE75-9AF9-D922-05767E2AB230}"/>
              </a:ext>
            </a:extLst>
          </p:cNvPr>
          <p:cNvSpPr/>
          <p:nvPr/>
        </p:nvSpPr>
        <p:spPr>
          <a:xfrm rot="10800000">
            <a:off x="2825301" y="2211919"/>
            <a:ext cx="2622539" cy="2242981"/>
          </a:xfrm>
          <a:prstGeom prst="rect">
            <a:avLst/>
          </a:prstGeom>
          <a:gradFill>
            <a:gsLst>
              <a:gs pos="0">
                <a:schemeClr val="accent1">
                  <a:alpha val="0"/>
                  <a:lumMod val="50000"/>
                  <a:lumOff val="50000"/>
                </a:schemeClr>
              </a:gs>
              <a:gs pos="100000">
                <a:schemeClr val="accent1">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8857C-D972-EC99-B90F-A7AD098D0948}"/>
              </a:ext>
            </a:extLst>
          </p:cNvPr>
          <p:cNvSpPr txBox="1"/>
          <p:nvPr/>
        </p:nvSpPr>
        <p:spPr>
          <a:xfrm>
            <a:off x="3330252" y="2396079"/>
            <a:ext cx="16126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A6424"/>
                </a:solidFill>
                <a:effectLst/>
                <a:uLnTx/>
                <a:uFillTx/>
                <a:latin typeface="Calibri" panose="020F0502020204030204"/>
                <a:ea typeface="+mn-ea"/>
                <a:cs typeface="+mn-cs"/>
              </a:rPr>
              <a:t>Opportunity for Improvement</a:t>
            </a:r>
          </a:p>
        </p:txBody>
      </p:sp>
      <p:graphicFrame>
        <p:nvGraphicFramePr>
          <p:cNvPr id="4" name="Chart 3" descr="Graph from the CDC National Immunization Survey showing breastfeeding trends among Texas women with infants born in 2020. It illustrates the initiation of any breastfeeding (81%), exclusive breastfeeding rates at 3 months (44.8%) and 6 months (23.4%), and any breastfeeding at 12 months (36.9%). The focus is on the opportunity gap, defined by the difference between the 81% of moms who initiate breastfeeding and the 44.8% who are still exclusively breastfeeding at 3 months.">
            <a:extLst>
              <a:ext uri="{FF2B5EF4-FFF2-40B4-BE49-F238E27FC236}">
                <a16:creationId xmlns:a16="http://schemas.microsoft.com/office/drawing/2014/main" id="{E56238E8-3302-BC44-BBB5-C1F0F2830F76}"/>
              </a:ext>
            </a:extLst>
          </p:cNvPr>
          <p:cNvGraphicFramePr>
            <a:graphicFrameLocks/>
          </p:cNvGraphicFramePr>
          <p:nvPr>
            <p:extLst>
              <p:ext uri="{D42A27DB-BD31-4B8C-83A1-F6EECF244321}">
                <p14:modId xmlns:p14="http://schemas.microsoft.com/office/powerpoint/2010/main" val="3233875786"/>
              </p:ext>
            </p:extLst>
          </p:nvPr>
        </p:nvGraphicFramePr>
        <p:xfrm>
          <a:off x="563219" y="1621136"/>
          <a:ext cx="11065563" cy="388099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5663DD7-29B3-FDAB-FC4D-FB52061BF0DA}"/>
              </a:ext>
            </a:extLst>
          </p:cNvPr>
          <p:cNvSpPr txBox="1"/>
          <p:nvPr/>
        </p:nvSpPr>
        <p:spPr>
          <a:xfrm>
            <a:off x="646329" y="5984412"/>
            <a:ext cx="6603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Source: CDC National Immunization Survey, 2021</a:t>
            </a:r>
          </a:p>
        </p:txBody>
      </p:sp>
    </p:spTree>
    <p:extLst>
      <p:ext uri="{BB962C8B-B14F-4D97-AF65-F5344CB8AC3E}">
        <p14:creationId xmlns:p14="http://schemas.microsoft.com/office/powerpoint/2010/main" val="1408080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31" y="214833"/>
            <a:ext cx="5449670" cy="793214"/>
          </a:xfrm>
        </p:spPr>
        <p:txBody>
          <a:bodyPr>
            <a:noAutofit/>
          </a:bodyPr>
          <a:lstStyle/>
          <a:p>
            <a:pPr algn="ctr"/>
            <a:r>
              <a:rPr lang="en-US"/>
              <a:t>Community Mapping (2 of 2)</a:t>
            </a:r>
          </a:p>
        </p:txBody>
      </p:sp>
      <p:sp>
        <p:nvSpPr>
          <p:cNvPr id="3" name="Text Placeholder 2">
            <a:extLst>
              <a:ext uri="{FF2B5EF4-FFF2-40B4-BE49-F238E27FC236}">
                <a16:creationId xmlns:a16="http://schemas.microsoft.com/office/drawing/2014/main" id="{EAD61184-3194-9947-B94D-BF29AAE4870A}"/>
              </a:ext>
            </a:extLst>
          </p:cNvPr>
          <p:cNvSpPr>
            <a:spLocks noGrp="1"/>
          </p:cNvSpPr>
          <p:nvPr>
            <p:ph type="body" sz="quarter" idx="4294967295"/>
          </p:nvPr>
        </p:nvSpPr>
        <p:spPr>
          <a:xfrm>
            <a:off x="646320" y="1883061"/>
            <a:ext cx="5185314" cy="3155470"/>
          </a:xfrm>
        </p:spPr>
        <p:txBody>
          <a:bodyPr numCol="1" spcCol="360000" anchor="t"/>
          <a:lstStyle/>
          <a:p>
            <a:r>
              <a:rPr lang="en-US" sz="2000" b="1">
                <a:solidFill>
                  <a:schemeClr val="tx2"/>
                </a:solidFill>
                <a:latin typeface="Fira Sans" panose="020B0503050000020004" pitchFamily="34" charset="0"/>
                <a:ea typeface="Fira Sans" panose="020B0503050000020004" pitchFamily="34" charset="0"/>
              </a:rPr>
              <a:t>During Mapping: </a:t>
            </a:r>
          </a:p>
          <a:p>
            <a:pPr marL="342900" indent="-342900">
              <a:buFont typeface="Arial" panose="020B0604020202020204" pitchFamily="34" charset="0"/>
              <a:buChar char="•"/>
            </a:pPr>
            <a:r>
              <a:rPr lang="en-US" sz="2000">
                <a:solidFill>
                  <a:schemeClr val="tx2"/>
                </a:solidFill>
                <a:latin typeface="Fira Sans" panose="020B0503050000020004" pitchFamily="34" charset="0"/>
                <a:ea typeface="Fira Sans" panose="020B0503050000020004" pitchFamily="34" charset="0"/>
              </a:rPr>
              <a:t>Identify local resources, consider gaps in care, collaborate on ways to develop solutions.</a:t>
            </a:r>
          </a:p>
          <a:p>
            <a:pPr marL="728635" lvl="1" indent="-342900"/>
            <a:r>
              <a:rPr lang="en-US" sz="1800">
                <a:solidFill>
                  <a:schemeClr val="tx2"/>
                </a:solidFill>
                <a:latin typeface="Fira Sans" panose="020B0503050000020004" pitchFamily="34" charset="0"/>
                <a:ea typeface="Fira Sans" panose="020B0503050000020004" pitchFamily="34" charset="0"/>
              </a:rPr>
              <a:t>Ask about resource or education needs for hospital staff or leaders</a:t>
            </a:r>
          </a:p>
          <a:p>
            <a:pPr marL="342900" indent="-342900">
              <a:buFont typeface="Arial" panose="020B0604020202020204" pitchFamily="34" charset="0"/>
              <a:buChar char="•"/>
            </a:pPr>
            <a:r>
              <a:rPr lang="en-US" sz="2000">
                <a:solidFill>
                  <a:schemeClr val="tx2"/>
                </a:solidFill>
                <a:latin typeface="Fira Sans" panose="020B0503050000020004" pitchFamily="34" charset="0"/>
                <a:ea typeface="Fira Sans" panose="020B0503050000020004" pitchFamily="34" charset="0"/>
              </a:rPr>
              <a:t>Set goals and define how you will measure success.</a:t>
            </a:r>
          </a:p>
          <a:p>
            <a:pPr marL="342900" indent="-342900">
              <a:buFont typeface="Arial" panose="020B0604020202020204" pitchFamily="34" charset="0"/>
              <a:buChar char="•"/>
            </a:pPr>
            <a:endParaRPr lang="en-US" sz="2400">
              <a:solidFill>
                <a:schemeClr val="tx2"/>
              </a:solidFill>
              <a:latin typeface="Fira Sans" panose="020B0503050000020004" pitchFamily="34" charset="0"/>
              <a:ea typeface="Fira Sans" panose="020B0503050000020004" pitchFamily="34" charset="0"/>
            </a:endParaRPr>
          </a:p>
          <a:p>
            <a:pPr marL="342900" indent="-342900">
              <a:buFont typeface="Arial" panose="020B0604020202020204" pitchFamily="34" charset="0"/>
              <a:buChar char="•"/>
            </a:pPr>
            <a:endParaRPr lang="en-US" sz="2400" b="1">
              <a:solidFill>
                <a:schemeClr val="tx2"/>
              </a:solidFill>
              <a:latin typeface="Fira Sans ExtraBold" panose="020B0503050000020004" pitchFamily="34" charset="0"/>
              <a:ea typeface="Fira Sans ExtraBold" panose="020B0503050000020004" pitchFamily="34" charset="0"/>
            </a:endParaRPr>
          </a:p>
        </p:txBody>
      </p:sp>
      <p:sp>
        <p:nvSpPr>
          <p:cNvPr id="4" name="Rectangle 3" descr="Graphic showing the Breastfeeding Circle of Care.">
            <a:extLst>
              <a:ext uri="{FF2B5EF4-FFF2-40B4-BE49-F238E27FC236}">
                <a16:creationId xmlns:a16="http://schemas.microsoft.com/office/drawing/2014/main" id="{D24892C1-A521-2B0D-C406-AD7D8D652177}"/>
              </a:ext>
            </a:extLst>
          </p:cNvPr>
          <p:cNvSpPr/>
          <p:nvPr/>
        </p:nvSpPr>
        <p:spPr>
          <a:xfrm>
            <a:off x="6666155" y="0"/>
            <a:ext cx="5525845" cy="625019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Group of people discussion plans for collaboration.">
            <a:extLst>
              <a:ext uri="{FF2B5EF4-FFF2-40B4-BE49-F238E27FC236}">
                <a16:creationId xmlns:a16="http://schemas.microsoft.com/office/drawing/2014/main" id="{7278C79E-5358-474E-9017-5F25F9A3776B}"/>
              </a:ext>
            </a:extLst>
          </p:cNvPr>
          <p:cNvPicPr>
            <a:picLocks noChangeAspect="1"/>
          </p:cNvPicPr>
          <p:nvPr/>
        </p:nvPicPr>
        <p:blipFill>
          <a:blip r:embed="rId3"/>
          <a:srcRect/>
          <a:stretch/>
        </p:blipFill>
        <p:spPr>
          <a:xfrm>
            <a:off x="6946046" y="1670334"/>
            <a:ext cx="4966062" cy="2909522"/>
          </a:xfrm>
          <a:prstGeom prst="rect">
            <a:avLst/>
          </a:prstGeom>
          <a:ln>
            <a:noFill/>
          </a:ln>
          <a:effectLst/>
        </p:spPr>
      </p:pic>
    </p:spTree>
    <p:extLst>
      <p:ext uri="{BB962C8B-B14F-4D97-AF65-F5344CB8AC3E}">
        <p14:creationId xmlns:p14="http://schemas.microsoft.com/office/powerpoint/2010/main" val="2413383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pPr algn="ctr"/>
            <a:r>
              <a:rPr lang="en-US">
                <a:solidFill>
                  <a:schemeClr val="accent4"/>
                </a:solidFill>
              </a:rPr>
              <a:t>The Ten Steps to Successful Breastfeeding</a:t>
            </a:r>
            <a:endParaRPr lang="en-US"/>
          </a:p>
        </p:txBody>
      </p:sp>
      <p:sp>
        <p:nvSpPr>
          <p:cNvPr id="4" name="Rectangle 3" descr="Graphic listing the Ten Steps to Successful Breastfeeding">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5999" y="1346597"/>
            <a:ext cx="5869667"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If you are interested in learning more about activities that support the other Ten Steps, email </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hlinkClick r:id="rId3"/>
              </a:rPr>
              <a:t>InfantHealth@dshs.texas.gov</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 or visit the Texas Ten Step Program website for more information and resources.</a:t>
            </a:r>
          </a:p>
          <a:p>
            <a:pPr marR="0" lvl="0" algn="l" defTabSz="514312" rtl="0" eaLnBrk="1" fontAlgn="auto" latinLnBrk="0" hangingPunct="1">
              <a:lnSpc>
                <a:spcPct val="100000"/>
              </a:lnSpc>
              <a:spcBef>
                <a:spcPts val="563"/>
              </a:spcBef>
              <a:spcAft>
                <a:spcPts val="150"/>
              </a:spcAft>
              <a:buClr>
                <a:srgbClr val="00B3E3"/>
              </a:buClr>
              <a:buSzTx/>
              <a:tabLst/>
              <a:defRPr/>
            </a:pPr>
            <a:endPar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endParaRPr>
          </a:p>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hlinkClick r:id="rId4"/>
              </a:rPr>
              <a:t>texastenstep.org/the-ten steps/overview</a:t>
            </a: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 </a:t>
            </a:r>
            <a:endParaRPr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26333" y="1199013"/>
            <a:ext cx="5054943" cy="5054943"/>
          </a:xfrm>
          <a:prstGeom prst="rect">
            <a:avLst/>
          </a:prstGeom>
        </p:spPr>
      </p:pic>
    </p:spTree>
    <p:extLst>
      <p:ext uri="{BB962C8B-B14F-4D97-AF65-F5344CB8AC3E}">
        <p14:creationId xmlns:p14="http://schemas.microsoft.com/office/powerpoint/2010/main" val="142558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b="0"/>
              <a:t>Promotional Tools and Resources (1 of 2)</a:t>
            </a:r>
          </a:p>
        </p:txBody>
      </p:sp>
      <p:sp>
        <p:nvSpPr>
          <p:cNvPr id="31" name="Text Placeholder 4">
            <a:extLst>
              <a:ext uri="{FF2B5EF4-FFF2-40B4-BE49-F238E27FC236}">
                <a16:creationId xmlns:a16="http://schemas.microsoft.com/office/drawing/2014/main" id="{50DBD1F1-B9D6-3243-81D3-8196746FA6FA}"/>
              </a:ext>
            </a:extLst>
          </p:cNvPr>
          <p:cNvSpPr txBox="1">
            <a:spLocks/>
          </p:cNvSpPr>
          <p:nvPr/>
        </p:nvSpPr>
        <p:spPr>
          <a:xfrm>
            <a:off x="646329" y="1258269"/>
            <a:ext cx="11151968"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Visit the </a:t>
            </a:r>
            <a:r>
              <a:rPr kumimoji="0" lang="en-US" sz="2400" b="1" i="0" u="none" strike="noStrike" kern="1200" cap="none" spc="0" normalizeH="0" baseline="0" noProof="0">
                <a:ln>
                  <a:noFill/>
                </a:ln>
                <a:solidFill>
                  <a:srgbClr val="003C85"/>
                </a:solidFill>
                <a:effectLst/>
                <a:uLnTx/>
                <a:uFillTx/>
                <a:latin typeface="Fira Sans SemiBold" panose="020B05030500000200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Right From The Start (RFTS) Campaign Website</a:t>
            </a:r>
            <a:r>
              <a:rPr kumimoji="0" lang="en-US" sz="2400" b="0" i="0" u="none" strike="noStrike" kern="1200" cap="none" spc="0" normalizeH="0" baseline="0" noProof="0">
                <a:ln>
                  <a:noFill/>
                </a:ln>
                <a:solidFill>
                  <a:srgbClr val="003C85"/>
                </a:solidFill>
                <a:effectLst/>
                <a:uLnTx/>
                <a:uFillTx/>
                <a:latin typeface="Fira Sans Light" panose="020B0403050000020004" pitchFamily="34" charset="0"/>
                <a:ea typeface="+mn-ea"/>
                <a:cs typeface="Calibri" panose="020F0502020204030204" pitchFamily="34" charset="0"/>
              </a:rPr>
              <a:t> </a:t>
            </a:r>
            <a:r>
              <a:rPr kumimoji="0" lang="en-US" sz="24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for additional resources and guidance to share with hospitals!</a:t>
            </a:r>
          </a:p>
        </p:txBody>
      </p:sp>
      <p:grpSp>
        <p:nvGrpSpPr>
          <p:cNvPr id="8" name="Group 7" descr="Image of right from the start toolkit resources.">
            <a:extLst>
              <a:ext uri="{FF2B5EF4-FFF2-40B4-BE49-F238E27FC236}">
                <a16:creationId xmlns:a16="http://schemas.microsoft.com/office/drawing/2014/main" id="{4DBD02C9-8C33-0977-5323-E659846FD9D9}"/>
              </a:ext>
            </a:extLst>
          </p:cNvPr>
          <p:cNvGrpSpPr/>
          <p:nvPr/>
        </p:nvGrpSpPr>
        <p:grpSpPr>
          <a:xfrm>
            <a:off x="646328" y="2595053"/>
            <a:ext cx="10899343" cy="1648413"/>
            <a:chOff x="646328" y="2595053"/>
            <a:chExt cx="10899343" cy="1648413"/>
          </a:xfrm>
        </p:grpSpPr>
        <p:sp>
          <p:nvSpPr>
            <p:cNvPr id="3" name="Rectangle 2">
              <a:extLst>
                <a:ext uri="{FF2B5EF4-FFF2-40B4-BE49-F238E27FC236}">
                  <a16:creationId xmlns:a16="http://schemas.microsoft.com/office/drawing/2014/main" id="{68C85590-59DB-33E4-6808-FA211D81DCED}"/>
                </a:ext>
                <a:ext uri="{C183D7F6-B498-43B3-948B-1728B52AA6E4}">
                  <adec:decorative xmlns:adec="http://schemas.microsoft.com/office/drawing/2017/decorative" val="1"/>
                </a:ext>
              </a:extLst>
            </p:cNvPr>
            <p:cNvSpPr/>
            <p:nvPr/>
          </p:nvSpPr>
          <p:spPr>
            <a:xfrm>
              <a:off x="646328" y="2595053"/>
              <a:ext cx="3037450"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28DA9AA-7F65-ECB6-48AD-477D94E078B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84"/>
            <a:stretch/>
          </p:blipFill>
          <p:spPr>
            <a:xfrm>
              <a:off x="1189764" y="2607876"/>
              <a:ext cx="1950577" cy="1622766"/>
            </a:xfrm>
            <a:prstGeom prst="rect">
              <a:avLst/>
            </a:prstGeom>
          </p:spPr>
        </p:pic>
        <p:grpSp>
          <p:nvGrpSpPr>
            <p:cNvPr id="7" name="Group 6">
              <a:extLst>
                <a:ext uri="{FF2B5EF4-FFF2-40B4-BE49-F238E27FC236}">
                  <a16:creationId xmlns:a16="http://schemas.microsoft.com/office/drawing/2014/main" id="{33DC8E66-3558-26FE-4E93-569DFC4D86DB}"/>
                </a:ext>
              </a:extLst>
            </p:cNvPr>
            <p:cNvGrpSpPr/>
            <p:nvPr/>
          </p:nvGrpSpPr>
          <p:grpSpPr>
            <a:xfrm>
              <a:off x="4331827" y="2595053"/>
              <a:ext cx="7213844" cy="1648413"/>
              <a:chOff x="4331827" y="2595053"/>
              <a:chExt cx="7213844" cy="1648413"/>
            </a:xfrm>
          </p:grpSpPr>
          <p:sp>
            <p:nvSpPr>
              <p:cNvPr id="4" name="Rectangle 3">
                <a:extLst>
                  <a:ext uri="{FF2B5EF4-FFF2-40B4-BE49-F238E27FC236}">
                    <a16:creationId xmlns:a16="http://schemas.microsoft.com/office/drawing/2014/main" id="{99723C66-5524-9E2A-F7AD-C6C87CCF338B}"/>
                  </a:ext>
                  <a:ext uri="{C183D7F6-B498-43B3-948B-1728B52AA6E4}">
                    <adec:decorative xmlns:adec="http://schemas.microsoft.com/office/drawing/2017/decorative" val="1"/>
                  </a:ext>
                </a:extLst>
              </p:cNvPr>
              <p:cNvSpPr/>
              <p:nvPr/>
            </p:nvSpPr>
            <p:spPr>
              <a:xfrm>
                <a:off x="4331827" y="2595053"/>
                <a:ext cx="2950715"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6F0D80-725A-6EDE-F0B8-AA048E02AC7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8231" y="2607876"/>
                <a:ext cx="1950577" cy="1635590"/>
              </a:xfrm>
              <a:prstGeom prst="rect">
                <a:avLst/>
              </a:prstGeom>
            </p:spPr>
          </p:pic>
          <p:grpSp>
            <p:nvGrpSpPr>
              <p:cNvPr id="5" name="Group 4">
                <a:extLst>
                  <a:ext uri="{FF2B5EF4-FFF2-40B4-BE49-F238E27FC236}">
                    <a16:creationId xmlns:a16="http://schemas.microsoft.com/office/drawing/2014/main" id="{CCCB3972-E0D1-D43E-1708-4AB47354F3A4}"/>
                  </a:ext>
                </a:extLst>
              </p:cNvPr>
              <p:cNvGrpSpPr/>
              <p:nvPr/>
            </p:nvGrpSpPr>
            <p:grpSpPr>
              <a:xfrm>
                <a:off x="8017329" y="2595053"/>
                <a:ext cx="3528342" cy="1635589"/>
                <a:chOff x="8017329" y="2595053"/>
                <a:chExt cx="3528342" cy="1635589"/>
              </a:xfrm>
            </p:grpSpPr>
            <p:sp>
              <p:nvSpPr>
                <p:cNvPr id="6" name="Rectangle 5">
                  <a:extLst>
                    <a:ext uri="{FF2B5EF4-FFF2-40B4-BE49-F238E27FC236}">
                      <a16:creationId xmlns:a16="http://schemas.microsoft.com/office/drawing/2014/main" id="{C36EA2EC-A19D-634E-9AD9-B508D39A6679}"/>
                    </a:ext>
                    <a:ext uri="{C183D7F6-B498-43B3-948B-1728B52AA6E4}">
                      <adec:decorative xmlns:adec="http://schemas.microsoft.com/office/drawing/2017/decorative" val="1"/>
                    </a:ext>
                  </a:extLst>
                </p:cNvPr>
                <p:cNvSpPr/>
                <p:nvPr/>
              </p:nvSpPr>
              <p:spPr>
                <a:xfrm>
                  <a:off x="8017329" y="2595053"/>
                  <a:ext cx="3528342" cy="1635589"/>
                </a:xfrm>
                <a:prstGeom prst="rect">
                  <a:avLst/>
                </a:prstGeom>
                <a:solidFill>
                  <a:srgbClr val="94C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2CAAB758-EDA6-1ECE-0B3E-7E2F20D75F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4"/>
                <a:stretch/>
              </p:blipFill>
              <p:spPr>
                <a:xfrm>
                  <a:off x="9423976" y="2695317"/>
                  <a:ext cx="1578260" cy="674978"/>
                </a:xfrm>
                <a:prstGeom prst="rect">
                  <a:avLst/>
                </a:prstGeom>
                <a:effectLst>
                  <a:outerShdw blurRad="127000" dist="38100" dir="2700000" sx="90000" sy="90000" algn="tl" rotWithShape="0">
                    <a:prstClr val="black">
                      <a:alpha val="90000"/>
                    </a:prstClr>
                  </a:outerShdw>
                </a:effectLst>
              </p:spPr>
            </p:pic>
            <p:pic>
              <p:nvPicPr>
                <p:cNvPr id="32" name="Picture 31">
                  <a:extLst>
                    <a:ext uri="{FF2B5EF4-FFF2-40B4-BE49-F238E27FC236}">
                      <a16:creationId xmlns:a16="http://schemas.microsoft.com/office/drawing/2014/main" id="{E267C482-2D4C-A66C-35B6-D576838733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97330" y="2687365"/>
                  <a:ext cx="727166" cy="727166"/>
                </a:xfrm>
                <a:prstGeom prst="rect">
                  <a:avLst/>
                </a:prstGeom>
                <a:effectLst>
                  <a:outerShdw blurRad="190500" dist="38100" dir="2700000" sx="90000" sy="90000" algn="tl" rotWithShape="0">
                    <a:prstClr val="black">
                      <a:alpha val="79975"/>
                    </a:prstClr>
                  </a:outerShdw>
                </a:effectLst>
              </p:spPr>
            </p:pic>
            <p:pic>
              <p:nvPicPr>
                <p:cNvPr id="34" name="Picture 33">
                  <a:extLst>
                    <a:ext uri="{FF2B5EF4-FFF2-40B4-BE49-F238E27FC236}">
                      <a16:creationId xmlns:a16="http://schemas.microsoft.com/office/drawing/2014/main" id="{6CB4182D-0733-A470-1540-DEC6874063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18"/>
                <a:stretch/>
              </p:blipFill>
              <p:spPr>
                <a:xfrm>
                  <a:off x="8397437" y="3541941"/>
                  <a:ext cx="2021344" cy="491500"/>
                </a:xfrm>
                <a:prstGeom prst="rect">
                  <a:avLst/>
                </a:prstGeom>
                <a:effectLst>
                  <a:outerShdw blurRad="127000" dist="38100" dir="2700000" sx="90000" sy="90000" algn="tl" rotWithShape="0">
                    <a:prstClr val="black">
                      <a:alpha val="90000"/>
                    </a:prstClr>
                  </a:outerShdw>
                </a:effectLst>
              </p:spPr>
            </p:pic>
            <p:pic>
              <p:nvPicPr>
                <p:cNvPr id="35" name="Picture 34">
                  <a:extLst>
                    <a:ext uri="{FF2B5EF4-FFF2-40B4-BE49-F238E27FC236}">
                      <a16:creationId xmlns:a16="http://schemas.microsoft.com/office/drawing/2014/main" id="{A40D4148-0ABB-D72F-DC2C-46B0B805E8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7862" y="3424108"/>
                  <a:ext cx="727166" cy="727166"/>
                </a:xfrm>
                <a:prstGeom prst="rect">
                  <a:avLst/>
                </a:prstGeom>
                <a:effectLst>
                  <a:outerShdw blurRad="195266" dist="38100" dir="2700000" sx="90000" sy="90000" algn="tl" rotWithShape="0">
                    <a:prstClr val="black">
                      <a:alpha val="89864"/>
                    </a:prstClr>
                  </a:outerShdw>
                </a:effectLst>
              </p:spPr>
            </p:pic>
          </p:grpSp>
        </p:grpSp>
      </p:grpSp>
      <p:grpSp>
        <p:nvGrpSpPr>
          <p:cNvPr id="9" name="Group 8">
            <a:extLst>
              <a:ext uri="{FF2B5EF4-FFF2-40B4-BE49-F238E27FC236}">
                <a16:creationId xmlns:a16="http://schemas.microsoft.com/office/drawing/2014/main" id="{28114A2D-91A9-461F-179D-06027D7688EE}"/>
              </a:ext>
              <a:ext uri="{C183D7F6-B498-43B3-948B-1728B52AA6E4}">
                <adec:decorative xmlns:adec="http://schemas.microsoft.com/office/drawing/2017/decorative" val="1"/>
              </a:ext>
            </a:extLst>
          </p:cNvPr>
          <p:cNvGrpSpPr/>
          <p:nvPr/>
        </p:nvGrpSpPr>
        <p:grpSpPr>
          <a:xfrm>
            <a:off x="646328" y="4437668"/>
            <a:ext cx="10899343" cy="1531463"/>
            <a:chOff x="646328" y="4437668"/>
            <a:chExt cx="10899343" cy="1531463"/>
          </a:xfrm>
        </p:grpSpPr>
        <p:sp>
          <p:nvSpPr>
            <p:cNvPr id="12" name="Text Placeholder 4">
              <a:extLst>
                <a:ext uri="{FF2B5EF4-FFF2-40B4-BE49-F238E27FC236}">
                  <a16:creationId xmlns:a16="http://schemas.microsoft.com/office/drawing/2014/main" id="{A80F67CB-C00B-344F-AFD2-CF652E0B62FE}"/>
                </a:ext>
              </a:extLst>
            </p:cNvPr>
            <p:cNvSpPr txBox="1">
              <a:spLocks/>
            </p:cNvSpPr>
            <p:nvPr/>
          </p:nvSpPr>
          <p:spPr>
            <a:xfrm>
              <a:off x="646328" y="4485910"/>
              <a:ext cx="3037450"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RFTS Health Care</a:t>
              </a:r>
            </a:p>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Leadership Toolkit</a:t>
              </a:r>
              <a:endPar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63695C89-902B-7B4C-915C-EBA68D1978AD}"/>
                </a:ext>
              </a:extLst>
            </p:cNvPr>
            <p:cNvSpPr txBox="1">
              <a:spLocks/>
            </p:cNvSpPr>
            <p:nvPr/>
          </p:nvSpPr>
          <p:spPr>
            <a:xfrm>
              <a:off x="4331828" y="4485910"/>
              <a:ext cx="3037450"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RFTS Health Care</a:t>
              </a:r>
            </a:p>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Staff Toolkit</a:t>
              </a:r>
              <a:endPar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4">
              <a:extLst>
                <a:ext uri="{FF2B5EF4-FFF2-40B4-BE49-F238E27FC236}">
                  <a16:creationId xmlns:a16="http://schemas.microsoft.com/office/drawing/2014/main" id="{15D0D574-AA94-E945-AA4D-B1710D7A552A}"/>
                </a:ext>
              </a:extLst>
            </p:cNvPr>
            <p:cNvSpPr txBox="1">
              <a:spLocks/>
            </p:cNvSpPr>
            <p:nvPr/>
          </p:nvSpPr>
          <p:spPr>
            <a:xfrm>
              <a:off x="8017329" y="4437668"/>
              <a:ext cx="3528342"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Social media banners</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 </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social profile frames</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 and other promotion tools</a:t>
              </a:r>
            </a:p>
          </p:txBody>
        </p:sp>
      </p:grpSp>
    </p:spTree>
    <p:extLst>
      <p:ext uri="{BB962C8B-B14F-4D97-AF65-F5344CB8AC3E}">
        <p14:creationId xmlns:p14="http://schemas.microsoft.com/office/powerpoint/2010/main" val="3950842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b="0"/>
              <a:t>Promotional Tools and Resources (2 of 2)</a:t>
            </a:r>
          </a:p>
        </p:txBody>
      </p:sp>
      <p:grpSp>
        <p:nvGrpSpPr>
          <p:cNvPr id="9" name="Group 8" descr="Examples of three promotional tools.">
            <a:extLst>
              <a:ext uri="{FF2B5EF4-FFF2-40B4-BE49-F238E27FC236}">
                <a16:creationId xmlns:a16="http://schemas.microsoft.com/office/drawing/2014/main" id="{CA1B89A1-B09F-5E6D-7E54-9EF62CD972FD}"/>
              </a:ext>
            </a:extLst>
          </p:cNvPr>
          <p:cNvGrpSpPr/>
          <p:nvPr/>
        </p:nvGrpSpPr>
        <p:grpSpPr>
          <a:xfrm>
            <a:off x="646329" y="2074990"/>
            <a:ext cx="10899355" cy="3264749"/>
            <a:chOff x="646329" y="2074990"/>
            <a:chExt cx="10899355" cy="3264749"/>
          </a:xfrm>
        </p:grpSpPr>
        <p:sp>
          <p:nvSpPr>
            <p:cNvPr id="12" name="Text Placeholder 4">
              <a:extLst>
                <a:ext uri="{FF2B5EF4-FFF2-40B4-BE49-F238E27FC236}">
                  <a16:creationId xmlns:a16="http://schemas.microsoft.com/office/drawing/2014/main" id="{A80F67CB-C00B-344F-AFD2-CF652E0B62FE}"/>
                </a:ext>
              </a:extLst>
            </p:cNvPr>
            <p:cNvSpPr txBox="1">
              <a:spLocks/>
            </p:cNvSpPr>
            <p:nvPr/>
          </p:nvSpPr>
          <p:spPr>
            <a:xfrm>
              <a:off x="646341" y="3856518"/>
              <a:ext cx="3037450"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State and National Breastfeeding Resource Template</a:t>
              </a:r>
            </a:p>
          </p:txBody>
        </p:sp>
        <p:sp>
          <p:nvSpPr>
            <p:cNvPr id="18" name="Text Placeholder 4">
              <a:extLst>
                <a:ext uri="{FF2B5EF4-FFF2-40B4-BE49-F238E27FC236}">
                  <a16:creationId xmlns:a16="http://schemas.microsoft.com/office/drawing/2014/main" id="{63695C89-902B-7B4C-915C-EBA68D1978AD}"/>
                </a:ext>
              </a:extLst>
            </p:cNvPr>
            <p:cNvSpPr txBox="1">
              <a:spLocks/>
            </p:cNvSpPr>
            <p:nvPr/>
          </p:nvSpPr>
          <p:spPr>
            <a:xfrm>
              <a:off x="4331841" y="3856518"/>
              <a:ext cx="3037450"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Become a Breastfeeding Champion</a:t>
              </a:r>
            </a:p>
          </p:txBody>
        </p:sp>
        <p:sp>
          <p:nvSpPr>
            <p:cNvPr id="19" name="Text Placeholder 4">
              <a:extLst>
                <a:ext uri="{FF2B5EF4-FFF2-40B4-BE49-F238E27FC236}">
                  <a16:creationId xmlns:a16="http://schemas.microsoft.com/office/drawing/2014/main" id="{15D0D574-AA94-E945-AA4D-B1710D7A552A}"/>
                </a:ext>
              </a:extLst>
            </p:cNvPr>
            <p:cNvSpPr txBox="1">
              <a:spLocks/>
            </p:cNvSpPr>
            <p:nvPr/>
          </p:nvSpPr>
          <p:spPr>
            <a:xfrm>
              <a:off x="8017342" y="3808276"/>
              <a:ext cx="3528342"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Build Breastfeeding-Supportive Teams</a:t>
              </a:r>
            </a:p>
          </p:txBody>
        </p:sp>
        <p:sp>
          <p:nvSpPr>
            <p:cNvPr id="3" name="Rectangle 2">
              <a:extLst>
                <a:ext uri="{FF2B5EF4-FFF2-40B4-BE49-F238E27FC236}">
                  <a16:creationId xmlns:a16="http://schemas.microsoft.com/office/drawing/2014/main" id="{68C85590-59DB-33E4-6808-FA211D81DCED}"/>
                </a:ext>
              </a:extLst>
            </p:cNvPr>
            <p:cNvSpPr/>
            <p:nvPr/>
          </p:nvSpPr>
          <p:spPr>
            <a:xfrm>
              <a:off x="646329" y="2074990"/>
              <a:ext cx="3037450"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723C66-5524-9E2A-F7AD-C6C87CCF338B}"/>
                </a:ext>
              </a:extLst>
            </p:cNvPr>
            <p:cNvSpPr/>
            <p:nvPr/>
          </p:nvSpPr>
          <p:spPr>
            <a:xfrm>
              <a:off x="4331828" y="2074990"/>
              <a:ext cx="2950715"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6F0D80-725A-6EDE-F0B8-AA048E02AC7D}"/>
                </a:ext>
              </a:extLst>
            </p:cNvPr>
            <p:cNvPicPr>
              <a:picLocks noChangeAspect="1"/>
            </p:cNvPicPr>
            <p:nvPr/>
          </p:nvPicPr>
          <p:blipFill>
            <a:blip r:embed="rId3"/>
            <a:srcRect/>
            <a:stretch/>
          </p:blipFill>
          <p:spPr>
            <a:xfrm>
              <a:off x="5082640" y="2258620"/>
              <a:ext cx="1306286" cy="1426467"/>
            </a:xfrm>
            <a:prstGeom prst="rect">
              <a:avLst/>
            </a:prstGeom>
          </p:spPr>
        </p:pic>
        <p:pic>
          <p:nvPicPr>
            <p:cNvPr id="14" name="Picture 13">
              <a:extLst>
                <a:ext uri="{FF2B5EF4-FFF2-40B4-BE49-F238E27FC236}">
                  <a16:creationId xmlns:a16="http://schemas.microsoft.com/office/drawing/2014/main" id="{228DA9AA-7F65-ECB6-48AD-477D94E078BE}"/>
                </a:ext>
              </a:extLst>
            </p:cNvPr>
            <p:cNvPicPr>
              <a:picLocks noChangeAspect="1"/>
            </p:cNvPicPr>
            <p:nvPr/>
          </p:nvPicPr>
          <p:blipFill>
            <a:blip r:embed="rId4"/>
            <a:srcRect/>
            <a:stretch/>
          </p:blipFill>
          <p:spPr>
            <a:xfrm>
              <a:off x="1365663" y="2258619"/>
              <a:ext cx="1484773" cy="1451961"/>
            </a:xfrm>
            <a:prstGeom prst="rect">
              <a:avLst/>
            </a:prstGeom>
          </p:spPr>
        </p:pic>
        <p:sp>
          <p:nvSpPr>
            <p:cNvPr id="5" name="Rectangle 4">
              <a:extLst>
                <a:ext uri="{FF2B5EF4-FFF2-40B4-BE49-F238E27FC236}">
                  <a16:creationId xmlns:a16="http://schemas.microsoft.com/office/drawing/2014/main" id="{D4AC459A-127E-A25D-B910-AAD64842E5B3}"/>
                </a:ext>
              </a:extLst>
            </p:cNvPr>
            <p:cNvSpPr/>
            <p:nvPr/>
          </p:nvSpPr>
          <p:spPr>
            <a:xfrm>
              <a:off x="8257046" y="2078319"/>
              <a:ext cx="2950715" cy="163558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70F815-C15E-3DB9-ECE1-0A7A6379F457}"/>
                </a:ext>
              </a:extLst>
            </p:cNvPr>
            <p:cNvPicPr>
              <a:picLocks noChangeAspect="1"/>
            </p:cNvPicPr>
            <p:nvPr/>
          </p:nvPicPr>
          <p:blipFill>
            <a:blip r:embed="rId5"/>
            <a:srcRect/>
            <a:stretch/>
          </p:blipFill>
          <p:spPr>
            <a:xfrm>
              <a:off x="9090389" y="2258619"/>
              <a:ext cx="1410892" cy="1451960"/>
            </a:xfrm>
            <a:prstGeom prst="rect">
              <a:avLst/>
            </a:prstGeom>
          </p:spPr>
        </p:pic>
      </p:grpSp>
    </p:spTree>
    <p:extLst>
      <p:ext uri="{BB962C8B-B14F-4D97-AF65-F5344CB8AC3E}">
        <p14:creationId xmlns:p14="http://schemas.microsoft.com/office/powerpoint/2010/main" val="58427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sz="3200"/>
              <a:t>Additional Resources for Outreach Partners</a:t>
            </a:r>
          </a:p>
        </p:txBody>
      </p:sp>
      <p:grpSp>
        <p:nvGrpSpPr>
          <p:cNvPr id="3" name="Group 2">
            <a:extLst>
              <a:ext uri="{FF2B5EF4-FFF2-40B4-BE49-F238E27FC236}">
                <a16:creationId xmlns:a16="http://schemas.microsoft.com/office/drawing/2014/main" id="{35DF6987-2E08-BD94-0FCB-98EF14CBD0A7}"/>
              </a:ext>
              <a:ext uri="{C183D7F6-B498-43B3-948B-1728B52AA6E4}">
                <adec:decorative xmlns:adec="http://schemas.microsoft.com/office/drawing/2017/decorative" val="1"/>
              </a:ext>
            </a:extLst>
          </p:cNvPr>
          <p:cNvGrpSpPr/>
          <p:nvPr/>
        </p:nvGrpSpPr>
        <p:grpSpPr>
          <a:xfrm>
            <a:off x="349246" y="1309270"/>
            <a:ext cx="11586364" cy="4680221"/>
            <a:chOff x="349246" y="1309270"/>
            <a:chExt cx="11586364" cy="4680221"/>
          </a:xfrm>
        </p:grpSpPr>
        <p:sp>
          <p:nvSpPr>
            <p:cNvPr id="16" name="Text Placeholder 8">
              <a:extLst>
                <a:ext uri="{FF2B5EF4-FFF2-40B4-BE49-F238E27FC236}">
                  <a16:creationId xmlns:a16="http://schemas.microsoft.com/office/drawing/2014/main" id="{7DB6A9A2-57F0-0841-9FAA-9C99A47E1190}"/>
                </a:ext>
              </a:extLst>
            </p:cNvPr>
            <p:cNvSpPr txBox="1">
              <a:spLocks/>
            </p:cNvSpPr>
            <p:nvPr/>
          </p:nvSpPr>
          <p:spPr>
            <a:xfrm>
              <a:off x="349246"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Local Healthy Texas Mothers and Babies (HTMB) Coalitions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5" name="Text Placeholder 8">
              <a:extLst>
                <a:ext uri="{FF2B5EF4-FFF2-40B4-BE49-F238E27FC236}">
                  <a16:creationId xmlns:a16="http://schemas.microsoft.com/office/drawing/2014/main" id="{E3DBF688-7FF0-3747-8CDA-B47381CC75DB}"/>
                </a:ext>
              </a:extLst>
            </p:cNvPr>
            <p:cNvSpPr txBox="1">
              <a:spLocks/>
            </p:cNvSpPr>
            <p:nvPr/>
          </p:nvSpPr>
          <p:spPr>
            <a:xfrm>
              <a:off x="349246" y="2940099"/>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Health Care Provider’s Guide to Breastfeeding</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id="{BF003A3A-F7AC-5F42-9990-371F67DBA421}"/>
                </a:ext>
              </a:extLst>
            </p:cNvPr>
            <p:cNvSpPr txBox="1">
              <a:spLocks/>
            </p:cNvSpPr>
            <p:nvPr/>
          </p:nvSpPr>
          <p:spPr>
            <a:xfrm>
              <a:off x="8196652" y="2940098"/>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Texas Ten-Step Program</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8">
              <a:extLst>
                <a:ext uri="{FF2B5EF4-FFF2-40B4-BE49-F238E27FC236}">
                  <a16:creationId xmlns:a16="http://schemas.microsoft.com/office/drawing/2014/main" id="{3F2D8CC2-461D-7242-BF32-3FD37BEE6BDC}"/>
                </a:ext>
              </a:extLst>
            </p:cNvPr>
            <p:cNvSpPr txBox="1">
              <a:spLocks/>
            </p:cNvSpPr>
            <p:nvPr/>
          </p:nvSpPr>
          <p:spPr>
            <a:xfrm>
              <a:off x="4272949"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Texas Mother-Friendly Worksite Program: Outreach Partner Materials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8">
              <a:extLst>
                <a:ext uri="{FF2B5EF4-FFF2-40B4-BE49-F238E27FC236}">
                  <a16:creationId xmlns:a16="http://schemas.microsoft.com/office/drawing/2014/main" id="{8B24D0EF-9745-7646-9F21-C94EA407F7FE}"/>
                </a:ext>
              </a:extLst>
            </p:cNvPr>
            <p:cNvSpPr txBox="1">
              <a:spLocks/>
            </p:cNvSpPr>
            <p:nvPr/>
          </p:nvSpPr>
          <p:spPr>
            <a:xfrm>
              <a:off x="4272950" y="2940099"/>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TMFW State and National Breastfeeding Resources: You can add local resources too!</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20" name="Text Placeholder 8">
              <a:extLst>
                <a:ext uri="{FF2B5EF4-FFF2-40B4-BE49-F238E27FC236}">
                  <a16:creationId xmlns:a16="http://schemas.microsoft.com/office/drawing/2014/main" id="{D98F0ECB-1F76-8548-A572-E349D20B6ED2}"/>
                </a:ext>
              </a:extLst>
            </p:cNvPr>
            <p:cNvSpPr txBox="1">
              <a:spLocks/>
            </p:cNvSpPr>
            <p:nvPr/>
          </p:nvSpPr>
          <p:spPr>
            <a:xfrm>
              <a:off x="349246" y="4570928"/>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Fira Sans Medium" panose="020B05030500000200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L</a:t>
              </a: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et’s Talk- Safe Infant Sleep: Resources for Communities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1" name="Text Placeholder 8">
              <a:extLst>
                <a:ext uri="{FF2B5EF4-FFF2-40B4-BE49-F238E27FC236}">
                  <a16:creationId xmlns:a16="http://schemas.microsoft.com/office/drawing/2014/main" id="{8C2A470E-DD9D-DF46-BA41-B3E63430662E}"/>
                </a:ext>
              </a:extLst>
            </p:cNvPr>
            <p:cNvSpPr txBox="1">
              <a:spLocks/>
            </p:cNvSpPr>
            <p:nvPr/>
          </p:nvSpPr>
          <p:spPr>
            <a:xfrm>
              <a:off x="8196652"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Texas Health Steps online provider breastfeeding education that offers free continuing education (CE)</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2" name="Text Placeholder 8">
              <a:extLst>
                <a:ext uri="{FF2B5EF4-FFF2-40B4-BE49-F238E27FC236}">
                  <a16:creationId xmlns:a16="http://schemas.microsoft.com/office/drawing/2014/main" id="{CFEFAC38-7386-1E47-878B-C26E7B6CE3EC}"/>
                </a:ext>
              </a:extLst>
            </p:cNvPr>
            <p:cNvSpPr txBox="1">
              <a:spLocks/>
            </p:cNvSpPr>
            <p:nvPr/>
          </p:nvSpPr>
          <p:spPr>
            <a:xfrm>
              <a:off x="4295250" y="4570928"/>
              <a:ext cx="7618061" cy="1418563"/>
            </a:xfrm>
            <a:prstGeom prst="roundRect">
              <a:avLst>
                <a:gd name="adj" fmla="val 22271"/>
              </a:avLst>
            </a:prstGeom>
            <a:solidFill>
              <a:schemeClr val="bg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Share these resources with community partners and consider any other local resources available to help build a system of breastfeeding support</a:t>
              </a:r>
              <a:r>
                <a:rPr kumimoji="0" lang="en-US" sz="1800" b="1" i="0" u="none" strike="noStrike" kern="1200" cap="none" spc="0" normalizeH="0" baseline="0" noProof="0">
                  <a:ln>
                    <a:noFill/>
                  </a:ln>
                  <a:solidFill>
                    <a:srgbClr val="003C85"/>
                  </a:solidFill>
                  <a:effectLst/>
                  <a:uLnTx/>
                  <a:uFillTx/>
                  <a:latin typeface="Fira Sans Light" panose="020B0403050000020004" pitchFamily="34" charset="0"/>
                  <a:ea typeface="+mn-ea"/>
                  <a:cs typeface="Calibri" panose="020F0502020204030204" pitchFamily="34" charset="0"/>
                </a:rPr>
                <a:t> </a:t>
              </a:r>
              <a:r>
                <a:rPr kumimoji="0" lang="en-US" sz="1800" b="1" i="0" u="none" strike="noStrike" kern="1200" cap="none" spc="0" normalizeH="0" baseline="0" noProof="0">
                  <a:ln>
                    <a:noFill/>
                  </a:ln>
                  <a:solidFill>
                    <a:srgbClr val="EA6424"/>
                  </a:solidFill>
                  <a:effectLst/>
                  <a:uLnTx/>
                  <a:uFillTx/>
                  <a:latin typeface="Fira Sans ExtraBold" panose="020B0503050000020004" pitchFamily="34" charset="0"/>
                  <a:ea typeface="+mn-ea"/>
                  <a:cs typeface="Calibri" panose="020F0502020204030204" pitchFamily="34" charset="0"/>
                </a:rPr>
                <a:t>Right from the Start</a:t>
              </a: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a:t>
              </a:r>
            </a:p>
          </p:txBody>
        </p:sp>
      </p:grpSp>
    </p:spTree>
    <p:extLst>
      <p:ext uri="{BB962C8B-B14F-4D97-AF65-F5344CB8AC3E}">
        <p14:creationId xmlns:p14="http://schemas.microsoft.com/office/powerpoint/2010/main" val="324401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a:xfrm>
            <a:off x="4522919" y="451040"/>
            <a:ext cx="7179224" cy="793214"/>
          </a:xfrm>
        </p:spPr>
        <p:txBody>
          <a:bodyPr/>
          <a:lstStyle/>
          <a:p>
            <a:r>
              <a:rPr lang="en-US">
                <a:latin typeface="Fira Sans ExtraBold"/>
                <a:cs typeface="Calibri"/>
              </a:rPr>
              <a:t>Breastfeeding Resources for Families</a:t>
            </a:r>
          </a:p>
        </p:txBody>
      </p:sp>
      <p:grpSp>
        <p:nvGrpSpPr>
          <p:cNvPr id="4" name="Group 3">
            <a:extLst>
              <a:ext uri="{FF2B5EF4-FFF2-40B4-BE49-F238E27FC236}">
                <a16:creationId xmlns:a16="http://schemas.microsoft.com/office/drawing/2014/main" id="{3716F476-66EA-E1AC-297D-3C482D4B66A3}"/>
              </a:ext>
              <a:ext uri="{C183D7F6-B498-43B3-948B-1728B52AA6E4}">
                <adec:decorative xmlns:adec="http://schemas.microsoft.com/office/drawing/2017/decorative" val="1"/>
              </a:ext>
            </a:extLst>
          </p:cNvPr>
          <p:cNvGrpSpPr/>
          <p:nvPr/>
        </p:nvGrpSpPr>
        <p:grpSpPr>
          <a:xfrm>
            <a:off x="4522919" y="1699395"/>
            <a:ext cx="7021701" cy="3500453"/>
            <a:chOff x="4522919" y="1699395"/>
            <a:chExt cx="7021701" cy="3500453"/>
          </a:xfrm>
        </p:grpSpPr>
        <p:sp>
          <p:nvSpPr>
            <p:cNvPr id="16" name="Text Placeholder 8">
              <a:extLst>
                <a:ext uri="{FF2B5EF4-FFF2-40B4-BE49-F238E27FC236}">
                  <a16:creationId xmlns:a16="http://schemas.microsoft.com/office/drawing/2014/main" id="{7DB6A9A2-57F0-0841-9FAA-9C99A47E1190}"/>
                </a:ext>
              </a:extLst>
            </p:cNvPr>
            <p:cNvSpPr txBox="1">
              <a:spLocks/>
            </p:cNvSpPr>
            <p:nvPr/>
          </p:nvSpPr>
          <p:spPr>
            <a:xfrm>
              <a:off x="4522919" y="169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Texas WIC</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5" name="Text Placeholder 8">
              <a:extLst>
                <a:ext uri="{FF2B5EF4-FFF2-40B4-BE49-F238E27FC236}">
                  <a16:creationId xmlns:a16="http://schemas.microsoft.com/office/drawing/2014/main" id="{E3DBF688-7FF0-3747-8CDA-B47381CC75DB}"/>
                </a:ext>
              </a:extLst>
            </p:cNvPr>
            <p:cNvSpPr txBox="1">
              <a:spLocks/>
            </p:cNvSpPr>
            <p:nvPr/>
          </p:nvSpPr>
          <p:spPr>
            <a:xfrm>
              <a:off x="4522919" y="296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BreastmilkCounts.com</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id="{BF003A3A-F7AC-5F42-9990-371F67DBA421}"/>
                </a:ext>
              </a:extLst>
            </p:cNvPr>
            <p:cNvSpPr txBox="1">
              <a:spLocks/>
            </p:cNvSpPr>
            <p:nvPr/>
          </p:nvSpPr>
          <p:spPr>
            <a:xfrm>
              <a:off x="4522919" y="419494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Texas Lactation Support Directory</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8">
              <a:extLst>
                <a:ext uri="{FF2B5EF4-FFF2-40B4-BE49-F238E27FC236}">
                  <a16:creationId xmlns:a16="http://schemas.microsoft.com/office/drawing/2014/main" id="{3F2D8CC2-461D-7242-BF32-3FD37BEE6BDC}"/>
                </a:ext>
              </a:extLst>
            </p:cNvPr>
            <p:cNvSpPr txBox="1">
              <a:spLocks/>
            </p:cNvSpPr>
            <p:nvPr/>
          </p:nvSpPr>
          <p:spPr>
            <a:xfrm>
              <a:off x="8200953" y="169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Texas Ten Step Program Hospital Directory</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8">
              <a:extLst>
                <a:ext uri="{FF2B5EF4-FFF2-40B4-BE49-F238E27FC236}">
                  <a16:creationId xmlns:a16="http://schemas.microsoft.com/office/drawing/2014/main" id="{8B24D0EF-9745-7646-9F21-C94EA407F7FE}"/>
                </a:ext>
              </a:extLst>
            </p:cNvPr>
            <p:cNvSpPr txBox="1">
              <a:spLocks/>
            </p:cNvSpPr>
            <p:nvPr/>
          </p:nvSpPr>
          <p:spPr>
            <a:xfrm>
              <a:off x="8200953" y="296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Safe Infant Sleep Resources for Parents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20" name="Text Placeholder 8">
              <a:extLst>
                <a:ext uri="{FF2B5EF4-FFF2-40B4-BE49-F238E27FC236}">
                  <a16:creationId xmlns:a16="http://schemas.microsoft.com/office/drawing/2014/main" id="{D98F0ECB-1F76-8548-A572-E349D20B6ED2}"/>
                </a:ext>
              </a:extLst>
            </p:cNvPr>
            <p:cNvSpPr txBox="1">
              <a:spLocks/>
            </p:cNvSpPr>
            <p:nvPr/>
          </p:nvSpPr>
          <p:spPr>
            <a:xfrm>
              <a:off x="8200953" y="419494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Texas Mother-Friendly Worksite Program- Employee Materials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grpSp>
      <p:sp>
        <p:nvSpPr>
          <p:cNvPr id="30" name="Rectangle 29" descr="Image of breastfeeding mom and father receiving instruction from hospital worker.">
            <a:extLst>
              <a:ext uri="{FF2B5EF4-FFF2-40B4-BE49-F238E27FC236}">
                <a16:creationId xmlns:a16="http://schemas.microsoft.com/office/drawing/2014/main" id="{E397B35E-39EC-454C-BDC7-FB53212541A4}"/>
              </a:ext>
            </a:extLst>
          </p:cNvPr>
          <p:cNvSpPr/>
          <p:nvPr/>
        </p:nvSpPr>
        <p:spPr>
          <a:xfrm>
            <a:off x="-1" y="0"/>
            <a:ext cx="3925793" cy="62452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6805304A-F9DA-8E41-9D44-49217723C34C}"/>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1"/>
            <a:ext cx="3925792" cy="6245224"/>
          </a:xfrm>
          <a:prstGeom prst="rect">
            <a:avLst/>
          </a:prstGeom>
        </p:spPr>
      </p:pic>
      <p:sp>
        <p:nvSpPr>
          <p:cNvPr id="3" name="TextBox 2">
            <a:extLst>
              <a:ext uri="{FF2B5EF4-FFF2-40B4-BE49-F238E27FC236}">
                <a16:creationId xmlns:a16="http://schemas.microsoft.com/office/drawing/2014/main" id="{8C2E37A1-7A4F-DA34-EB37-8E1E8E3DD573}"/>
              </a:ext>
            </a:extLst>
          </p:cNvPr>
          <p:cNvSpPr txBox="1"/>
          <p:nvPr/>
        </p:nvSpPr>
        <p:spPr>
          <a:xfrm>
            <a:off x="3925792" y="5983616"/>
            <a:ext cx="35625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Image Source: © Texas Health and Human Services</a:t>
            </a:r>
          </a:p>
        </p:txBody>
      </p:sp>
    </p:spTree>
    <p:extLst>
      <p:ext uri="{BB962C8B-B14F-4D97-AF65-F5344CB8AC3E}">
        <p14:creationId xmlns:p14="http://schemas.microsoft.com/office/powerpoint/2010/main" val="197888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C12CC-7F5E-FBA4-6FFC-F317BDA88F1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114252" y="1940778"/>
            <a:ext cx="3809673" cy="2539782"/>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276DAC3-81FF-734B-80F7-3050EA9FFD45}"/>
              </a:ext>
            </a:extLst>
          </p:cNvPr>
          <p:cNvSpPr>
            <a:spLocks noGrp="1"/>
          </p:cNvSpPr>
          <p:nvPr>
            <p:ph type="title"/>
          </p:nvPr>
        </p:nvSpPr>
        <p:spPr/>
        <p:txBody>
          <a:bodyPr/>
          <a:lstStyle/>
          <a:p>
            <a:pPr algn="ctr"/>
            <a:r>
              <a:rPr lang="en-US"/>
              <a:t>Engaging Fathers and Family in Breastfeeding Support</a:t>
            </a:r>
          </a:p>
        </p:txBody>
      </p:sp>
      <p:sp>
        <p:nvSpPr>
          <p:cNvPr id="5" name="Text Placeholder 4">
            <a:extLst>
              <a:ext uri="{FF2B5EF4-FFF2-40B4-BE49-F238E27FC236}">
                <a16:creationId xmlns:a16="http://schemas.microsoft.com/office/drawing/2014/main" id="{B4B6CC50-EE56-084D-915C-9C15E7F747DC}"/>
              </a:ext>
            </a:extLst>
          </p:cNvPr>
          <p:cNvSpPr>
            <a:spLocks noGrp="1"/>
          </p:cNvSpPr>
          <p:nvPr>
            <p:ph type="body" sz="quarter" idx="4294967295"/>
          </p:nvPr>
        </p:nvSpPr>
        <p:spPr>
          <a:xfrm>
            <a:off x="646329" y="1816298"/>
            <a:ext cx="5847786" cy="3225403"/>
          </a:xfrm>
        </p:spPr>
        <p:txBody>
          <a:bodyPr anchor="ctr"/>
          <a:lstStyle/>
          <a:p>
            <a:r>
              <a:rPr lang="en-US" sz="2000">
                <a:solidFill>
                  <a:schemeClr val="tx2"/>
                </a:solidFill>
                <a:latin typeface="Fira Sans"/>
                <a:ea typeface="Fira Sans" panose="020B0503050000020004" pitchFamily="34" charset="0"/>
                <a:cs typeface="Calibri"/>
              </a:rPr>
              <a:t>Fathers, partners, and family are key to breastfeeding success. Engaging them in breastfeeding helps to build support in </a:t>
            </a:r>
            <a:br>
              <a:rPr lang="en-US" sz="2000">
                <a:latin typeface="Fira Sans" panose="020B0503050000020004" pitchFamily="34" charset="0"/>
                <a:ea typeface="Fira Sans" panose="020B0503050000020004" pitchFamily="34" charset="0"/>
              </a:rPr>
            </a:br>
            <a:r>
              <a:rPr lang="en-US" sz="2000">
                <a:solidFill>
                  <a:schemeClr val="tx2"/>
                </a:solidFill>
                <a:latin typeface="Fira Sans"/>
                <a:ea typeface="Fira Sans" panose="020B0503050000020004" pitchFamily="34" charset="0"/>
                <a:cs typeface="Calibri"/>
              </a:rPr>
              <a:t>mom’s immediate circle. </a:t>
            </a:r>
          </a:p>
          <a:p>
            <a:endParaRPr lang="en-US" sz="2000" b="1">
              <a:solidFill>
                <a:schemeClr val="tx2"/>
              </a:solidFill>
              <a:latin typeface="Fira Sans" panose="020B0503050000020004" pitchFamily="34" charset="0"/>
              <a:ea typeface="Fira Sans ExtraBold" panose="020B0503050000020004" pitchFamily="34" charset="0"/>
            </a:endParaRPr>
          </a:p>
          <a:p>
            <a:r>
              <a:rPr lang="en-US" sz="2000">
                <a:solidFill>
                  <a:schemeClr val="tx2"/>
                </a:solidFill>
                <a:latin typeface="Fira Sans"/>
                <a:ea typeface="Fira Sans ExtraBold" panose="020B0503050000020004" pitchFamily="34" charset="0"/>
                <a:cs typeface="Calibri"/>
              </a:rPr>
              <a:t>To learn more about engaging fathers in your programs, visit:</a:t>
            </a:r>
          </a:p>
          <a:p>
            <a:r>
              <a:rPr lang="en-US" sz="2000" b="1">
                <a:solidFill>
                  <a:schemeClr val="tx2"/>
                </a:solidFill>
                <a:latin typeface="Fira Sans"/>
                <a:ea typeface="Fira Sans ExtraBold" panose="020B0503050000020004" pitchFamily="34" charset="0"/>
                <a:cs typeface="Calibri"/>
              </a:rPr>
              <a:t>fatherhood.gov</a:t>
            </a:r>
          </a:p>
        </p:txBody>
      </p:sp>
      <p:sp>
        <p:nvSpPr>
          <p:cNvPr id="7" name="Graphic 19">
            <a:extLst>
              <a:ext uri="{FF2B5EF4-FFF2-40B4-BE49-F238E27FC236}">
                <a16:creationId xmlns:a16="http://schemas.microsoft.com/office/drawing/2014/main" id="{08C63871-C2A7-3442-9BB6-4A70DDD61678}"/>
              </a:ext>
            </a:extLst>
          </p:cNvPr>
          <p:cNvSpPr/>
          <p:nvPr/>
        </p:nvSpPr>
        <p:spPr>
          <a:xfrm>
            <a:off x="6571966" y="4423410"/>
            <a:ext cx="4103654" cy="885976"/>
          </a:xfrm>
          <a:prstGeom prst="roundRect">
            <a:avLst>
              <a:gd name="adj" fmla="val 50000"/>
            </a:avLst>
          </a:prstGeom>
          <a:solidFill>
            <a:schemeClr val="accent6"/>
          </a:solidFill>
          <a:ln w="0" cap="flat">
            <a:noFill/>
            <a:prstDash val="solid"/>
            <a:miter/>
          </a:ln>
        </p:spPr>
        <p:txBody>
          <a:bodyPr lIns="756000" r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hlinkClick r:id="rId4">
                  <a:extLst>
                    <a:ext uri="{A12FA001-AC4F-418D-AE19-62706E023703}">
                      <ahyp:hlinkClr xmlns:ahyp="http://schemas.microsoft.com/office/drawing/2018/hyperlinkcolor" val="tx"/>
                    </a:ext>
                  </a:extLst>
                </a:hlinkClick>
              </a:rPr>
              <a:t>Check out this Texas Fatherhood Program</a:t>
            </a:r>
            <a:endParaRPr kumimoji="0" lang="en-US" sz="16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endParaRPr>
          </a:p>
        </p:txBody>
      </p:sp>
      <p:pic>
        <p:nvPicPr>
          <p:cNvPr id="6" name="Picture 5">
            <a:extLst>
              <a:ext uri="{FF2B5EF4-FFF2-40B4-BE49-F238E27FC236}">
                <a16:creationId xmlns:a16="http://schemas.microsoft.com/office/drawing/2014/main" id="{58D53270-07A0-5047-B2F3-3531B81FAA8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7604" y="4203571"/>
            <a:ext cx="1342346" cy="1342346"/>
          </a:xfrm>
          <a:prstGeom prst="rect">
            <a:avLst/>
          </a:prstGeom>
        </p:spPr>
      </p:pic>
    </p:spTree>
    <p:extLst>
      <p:ext uri="{BB962C8B-B14F-4D97-AF65-F5344CB8AC3E}">
        <p14:creationId xmlns:p14="http://schemas.microsoft.com/office/powerpoint/2010/main" val="347373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08C4E9-1784-5C48-0C8A-2EB7F22013DF}"/>
              </a:ext>
            </a:extLst>
          </p:cNvPr>
          <p:cNvSpPr txBox="1">
            <a:spLocks noGrp="1"/>
          </p:cNvSpPr>
          <p:nvPr>
            <p:ph type="title" idx="4294967295"/>
          </p:nvPr>
        </p:nvSpPr>
        <p:spPr>
          <a:xfrm>
            <a:off x="831859" y="542441"/>
            <a:ext cx="4040588" cy="528492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514312" rtl="0" eaLnBrk="1" latinLnBrk="0" hangingPunct="1">
              <a:lnSpc>
                <a:spcPct val="90000"/>
              </a:lnSpc>
              <a:spcBef>
                <a:spcPct val="0"/>
              </a:spcBef>
              <a:buNone/>
              <a:defRPr sz="4400" b="0" i="0" kern="1200">
                <a:solidFill>
                  <a:schemeClr val="bg2"/>
                </a:solidFill>
                <a:latin typeface="Fira Sans Medium" panose="020B0503050000020004" pitchFamily="34" charset="0"/>
                <a:ea typeface="+mj-ea"/>
                <a:cs typeface="Calibri" panose="020F0502020204030204" pitchFamily="34" charset="0"/>
              </a:defRPr>
            </a:lvl1pPr>
          </a:lstStyle>
          <a:p>
            <a:pPr marL="0" marR="0" lvl="0" indent="0" algn="ctr" defTabSz="51431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accent1"/>
                </a:solidFill>
                <a:effectLst/>
                <a:uLnTx/>
                <a:uFillTx/>
                <a:latin typeface="Fira Sans ExtraBold" panose="020B0503050000020004" pitchFamily="34" charset="0"/>
                <a:ea typeface="+mj-ea"/>
                <a:cs typeface="Calibri" panose="020F0502020204030204" pitchFamily="34" charset="0"/>
              </a:rPr>
              <a:t>Thank you!</a:t>
            </a:r>
            <a:br>
              <a:rPr kumimoji="0" lang="en-US" sz="4400" b="0" i="0" u="none" strike="noStrike" kern="1200" cap="none" spc="0" normalizeH="0" baseline="0" noProof="0">
                <a:ln>
                  <a:noFill/>
                </a:ln>
                <a:solidFill>
                  <a:schemeClr val="accent4"/>
                </a:solidFill>
                <a:effectLst/>
                <a:uLnTx/>
                <a:uFillTx/>
                <a:latin typeface="Fira Sans Medium" panose="020B0503050000020004" pitchFamily="34" charset="0"/>
                <a:ea typeface="+mj-ea"/>
                <a:cs typeface="Calibri" panose="020F0502020204030204" pitchFamily="34" charset="0"/>
              </a:rPr>
            </a:br>
            <a:endParaRPr kumimoji="0" lang="en-US" sz="4400" b="1" i="0" u="none" strike="noStrike" kern="1200" cap="none" spc="0" normalizeH="0" baseline="0" noProof="0">
              <a:ln>
                <a:noFill/>
              </a:ln>
              <a:solidFill>
                <a:schemeClr val="tx2"/>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40663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9F052F9-95A2-3A76-8C15-907C97917F6A}"/>
              </a:ext>
            </a:extLst>
          </p:cNvPr>
          <p:cNvSpPr>
            <a:spLocks noGrp="1"/>
          </p:cNvSpPr>
          <p:nvPr>
            <p:ph type="title"/>
          </p:nvPr>
        </p:nvSpPr>
        <p:spPr/>
        <p:txBody>
          <a:bodyPr/>
          <a:lstStyle/>
          <a:p>
            <a:r>
              <a:rPr lang="en-US"/>
              <a:t>Women Who Ever Breastfed* Their Baby</a:t>
            </a:r>
          </a:p>
        </p:txBody>
      </p:sp>
      <p:graphicFrame>
        <p:nvGraphicFramePr>
          <p:cNvPr id="17" name="Chart 16" descr="Graph depicting varying rates of breastfeeding among Non-Hispanic Black, Hispanic, Non-Hispanic White, and Non-Hispanic Other racial/ ethnic groups.">
            <a:extLst>
              <a:ext uri="{FF2B5EF4-FFF2-40B4-BE49-F238E27FC236}">
                <a16:creationId xmlns:a16="http://schemas.microsoft.com/office/drawing/2014/main" id="{3916A979-562C-53AA-4F22-F0E7621ADD8A}"/>
              </a:ext>
            </a:extLst>
          </p:cNvPr>
          <p:cNvGraphicFramePr/>
          <p:nvPr>
            <p:extLst>
              <p:ext uri="{D42A27DB-BD31-4B8C-83A1-F6EECF244321}">
                <p14:modId xmlns:p14="http://schemas.microsoft.com/office/powerpoint/2010/main" val="2724285525"/>
              </p:ext>
            </p:extLst>
          </p:nvPr>
        </p:nvGraphicFramePr>
        <p:xfrm>
          <a:off x="2402958" y="1140930"/>
          <a:ext cx="7788940" cy="477736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DFE4310-AF9E-C269-7E3B-74D867D7532C}"/>
              </a:ext>
            </a:extLst>
          </p:cNvPr>
          <p:cNvSpPr txBox="1"/>
          <p:nvPr/>
        </p:nvSpPr>
        <p:spPr>
          <a:xfrm>
            <a:off x="0" y="5835735"/>
            <a:ext cx="6603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C85"/>
                </a:solidFill>
                <a:effectLst/>
                <a:uLnTx/>
                <a:uFillTx/>
                <a:latin typeface="Calibri" panose="020F0502020204030204"/>
                <a:ea typeface="+mn-ea"/>
                <a:cs typeface="+mn-cs"/>
              </a:rPr>
              <a:t>Source: CDC Pregnancy Risk Assessment Monitoring System (PRAMS), Texas 2012-2020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C85"/>
                </a:solidFill>
                <a:effectLst/>
                <a:uLnTx/>
                <a:uFillTx/>
                <a:latin typeface="Calibri" panose="020F0502020204030204"/>
                <a:ea typeface="+mn-ea"/>
                <a:cs typeface="+mn-cs"/>
              </a:rPr>
              <a:t>*Refers to the percent of infants who received breast milk, even if once, by breast or bottle.</a:t>
            </a:r>
          </a:p>
        </p:txBody>
      </p:sp>
    </p:spTree>
    <p:extLst>
      <p:ext uri="{BB962C8B-B14F-4D97-AF65-F5344CB8AC3E}">
        <p14:creationId xmlns:p14="http://schemas.microsoft.com/office/powerpoint/2010/main" val="376559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DE87-9637-DF44-552F-7991847B7CEE}"/>
              </a:ext>
            </a:extLst>
          </p:cNvPr>
          <p:cNvSpPr>
            <a:spLocks noGrp="1"/>
          </p:cNvSpPr>
          <p:nvPr>
            <p:ph type="title"/>
          </p:nvPr>
        </p:nvSpPr>
        <p:spPr>
          <a:xfrm>
            <a:off x="646329" y="214833"/>
            <a:ext cx="10899355" cy="793214"/>
          </a:xfrm>
        </p:spPr>
        <p:txBody>
          <a:bodyPr wrap="square" anchor="ctr">
            <a:normAutofit/>
          </a:bodyPr>
          <a:lstStyle/>
          <a:p>
            <a:r>
              <a:rPr lang="en-US"/>
              <a:t>Medical Recommendations for Breastfeeding</a:t>
            </a:r>
          </a:p>
        </p:txBody>
      </p:sp>
      <p:sp>
        <p:nvSpPr>
          <p:cNvPr id="11" name="Content Placeholder 2">
            <a:extLst>
              <a:ext uri="{FF2B5EF4-FFF2-40B4-BE49-F238E27FC236}">
                <a16:creationId xmlns:a16="http://schemas.microsoft.com/office/drawing/2014/main" id="{AF68E04E-3C6A-433A-029D-25BFA528F72C}"/>
              </a:ext>
            </a:extLst>
          </p:cNvPr>
          <p:cNvSpPr>
            <a:spLocks noGrp="1"/>
          </p:cNvSpPr>
          <p:nvPr>
            <p:ph sz="half" idx="2"/>
          </p:nvPr>
        </p:nvSpPr>
        <p:spPr>
          <a:xfrm>
            <a:off x="646329" y="1977503"/>
            <a:ext cx="5157787" cy="4665664"/>
          </a:xfrm>
        </p:spPr>
        <p:txBody>
          <a:bodyPr/>
          <a:lstStyle/>
          <a:p>
            <a:r>
              <a:rPr lang="en-US"/>
              <a:t>The American Academy of Pediatrics (AAP) recommends:</a:t>
            </a:r>
          </a:p>
          <a:p>
            <a:pPr marL="342900" indent="-342900">
              <a:buFont typeface="Arial" panose="020B0604020202020204" pitchFamily="34" charset="0"/>
              <a:buChar char="•"/>
            </a:pPr>
            <a:r>
              <a:rPr lang="en-US"/>
              <a:t>Exclusive breastfeeding (only breast milk) through 6 months and continued breastfeeding, along with appropriate complementary foods introduced at about 6 months, as long as mutually desired by mother and child for 2 years or beyond.</a:t>
            </a:r>
          </a:p>
        </p:txBody>
      </p:sp>
      <p:pic>
        <p:nvPicPr>
          <p:cNvPr id="6" name="Content Placeholder 5" descr="A person breastfeeding a baby">
            <a:extLst>
              <a:ext uri="{FF2B5EF4-FFF2-40B4-BE49-F238E27FC236}">
                <a16:creationId xmlns:a16="http://schemas.microsoft.com/office/drawing/2014/main" id="{31B57D85-8756-8098-A0B9-870239225531}"/>
              </a:ext>
            </a:extLst>
          </p:cNvPr>
          <p:cNvPicPr>
            <a:picLocks noGrp="1" noChangeAspect="1"/>
          </p:cNvPicPr>
          <p:nvPr>
            <p:ph sz="half" idx="11"/>
          </p:nvPr>
        </p:nvPicPr>
        <p:blipFill>
          <a:blip r:embed="rId3"/>
          <a:srcRect t="19098" r="2" b="20522"/>
          <a:stretch/>
        </p:blipFill>
        <p:spPr>
          <a:xfrm>
            <a:off x="6300738" y="1269882"/>
            <a:ext cx="5157787" cy="4665664"/>
          </a:xfrm>
          <a:noFill/>
        </p:spPr>
      </p:pic>
      <p:sp>
        <p:nvSpPr>
          <p:cNvPr id="7" name="TextBox 6">
            <a:extLst>
              <a:ext uri="{FF2B5EF4-FFF2-40B4-BE49-F238E27FC236}">
                <a16:creationId xmlns:a16="http://schemas.microsoft.com/office/drawing/2014/main" id="{D615560A-7D5F-F73C-534D-493215B020DD}"/>
              </a:ext>
            </a:extLst>
          </p:cNvPr>
          <p:cNvSpPr txBox="1"/>
          <p:nvPr/>
        </p:nvSpPr>
        <p:spPr>
          <a:xfrm>
            <a:off x="6300738" y="5935546"/>
            <a:ext cx="35625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Image Source: © Texas Health and Human Services</a:t>
            </a:r>
          </a:p>
        </p:txBody>
      </p:sp>
    </p:spTree>
    <p:extLst>
      <p:ext uri="{BB962C8B-B14F-4D97-AF65-F5344CB8AC3E}">
        <p14:creationId xmlns:p14="http://schemas.microsoft.com/office/powerpoint/2010/main" val="346536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550925-DBAA-58C9-C8D9-9F59B0C0788B}"/>
              </a:ext>
            </a:extLst>
          </p:cNvPr>
          <p:cNvSpPr txBox="1">
            <a:spLocks noGrp="1"/>
          </p:cNvSpPr>
          <p:nvPr>
            <p:ph type="title" idx="4294967295"/>
          </p:nvPr>
        </p:nvSpPr>
        <p:spPr>
          <a:xfrm>
            <a:off x="7556665" y="5933101"/>
            <a:ext cx="3574472" cy="2616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2021 rates are provisional and are subject to change.</a:t>
            </a:r>
          </a:p>
        </p:txBody>
      </p:sp>
      <p:grpSp>
        <p:nvGrpSpPr>
          <p:cNvPr id="4" name="Group 3" descr="Graph depicting leading causes of infant death in Texas highlighting sudden infant death as 3rd leading cause.">
            <a:extLst>
              <a:ext uri="{FF2B5EF4-FFF2-40B4-BE49-F238E27FC236}">
                <a16:creationId xmlns:a16="http://schemas.microsoft.com/office/drawing/2014/main" id="{5BC51C8E-10D9-DE91-F590-2BD8526EBEEE}"/>
              </a:ext>
            </a:extLst>
          </p:cNvPr>
          <p:cNvGrpSpPr/>
          <p:nvPr/>
        </p:nvGrpSpPr>
        <p:grpSpPr>
          <a:xfrm>
            <a:off x="1060863" y="83128"/>
            <a:ext cx="9784346" cy="5817942"/>
            <a:chOff x="1060863" y="83128"/>
            <a:chExt cx="9784346" cy="5817942"/>
          </a:xfrm>
        </p:grpSpPr>
        <p:graphicFrame>
          <p:nvGraphicFramePr>
            <p:cNvPr id="8" name="Chart 7" descr="Table depicting the top 5 leading causes of infant death including in order: Congenital malformation, short gestation and low birth weight, sudden infant death syndrome, maternal complications of pregnancy, and unintentional injuries.">
              <a:extLst>
                <a:ext uri="{FF2B5EF4-FFF2-40B4-BE49-F238E27FC236}">
                  <a16:creationId xmlns:a16="http://schemas.microsoft.com/office/drawing/2014/main" id="{C054206D-3496-04D2-C9AE-A60D6A93EDC4}"/>
                </a:ext>
              </a:extLst>
            </p:cNvPr>
            <p:cNvGraphicFramePr/>
            <p:nvPr>
              <p:extLst>
                <p:ext uri="{D42A27DB-BD31-4B8C-83A1-F6EECF244321}">
                  <p14:modId xmlns:p14="http://schemas.microsoft.com/office/powerpoint/2010/main" val="3645584972"/>
                </p:ext>
              </p:extLst>
            </p:nvPr>
          </p:nvGraphicFramePr>
          <p:xfrm>
            <a:off x="1060863" y="83128"/>
            <a:ext cx="9784346" cy="581794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CB9D28D1-110F-4A67-F6E7-CF69A9CFB43E}"/>
                </a:ext>
              </a:extLst>
            </p:cNvPr>
            <p:cNvSpPr/>
            <p:nvPr/>
          </p:nvSpPr>
          <p:spPr>
            <a:xfrm>
              <a:off x="5687983" y="3667764"/>
              <a:ext cx="1054359" cy="1548881"/>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8">
            <a:extLst>
              <a:ext uri="{FF2B5EF4-FFF2-40B4-BE49-F238E27FC236}">
                <a16:creationId xmlns:a16="http://schemas.microsoft.com/office/drawing/2014/main" id="{61601827-1BB1-03B0-70EC-C032A49A7249}"/>
              </a:ext>
            </a:extLst>
          </p:cNvPr>
          <p:cNvSpPr txBox="1">
            <a:spLocks/>
          </p:cNvSpPr>
          <p:nvPr/>
        </p:nvSpPr>
        <p:spPr>
          <a:xfrm>
            <a:off x="1313690" y="5933101"/>
            <a:ext cx="5475307" cy="2539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a:lstStyle>
          <a:p>
            <a:pPr defTabSz="914400">
              <a:lnSpc>
                <a:spcPct val="100000"/>
              </a:lnSpc>
              <a:spcBef>
                <a:spcPts val="0"/>
              </a:spcBef>
              <a:defRPr/>
            </a:pPr>
            <a:r>
              <a:rPr lang="en-US" sz="1050">
                <a:solidFill>
                  <a:schemeClr val="tx1"/>
                </a:solidFill>
                <a:latin typeface="+mn-lt"/>
                <a:ea typeface="+mn-ea"/>
                <a:cs typeface="+mn-cs"/>
              </a:rPr>
              <a:t>Source: 2012-2021 Birth and Death Files, Texas Center for Health Statistics</a:t>
            </a:r>
          </a:p>
        </p:txBody>
      </p:sp>
    </p:spTree>
    <p:extLst>
      <p:ext uri="{BB962C8B-B14F-4D97-AF65-F5344CB8AC3E}">
        <p14:creationId xmlns:p14="http://schemas.microsoft.com/office/powerpoint/2010/main" val="293566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A10757-ACD8-5C86-73F6-E46864836052}"/>
              </a:ext>
            </a:extLst>
          </p:cNvPr>
          <p:cNvSpPr>
            <a:spLocks noGrp="1"/>
          </p:cNvSpPr>
          <p:nvPr>
            <p:ph type="title" idx="4294967295"/>
          </p:nvPr>
        </p:nvSpPr>
        <p:spPr>
          <a:xfrm>
            <a:off x="646329" y="-793214"/>
            <a:ext cx="10899355" cy="793214"/>
          </a:xfrm>
        </p:spPr>
        <p:txBody>
          <a:bodyPr vert="horz" wrap="square" lIns="0" tIns="0" rIns="0" bIns="0" rtlCol="0" anchor="b">
            <a:noAutofit/>
          </a:bodyPr>
          <a:lstStyle/>
          <a:p>
            <a:r>
              <a:rPr lang="en-US"/>
              <a:t>Socioecological Model of Breastfeeding</a:t>
            </a:r>
          </a:p>
        </p:txBody>
      </p:sp>
      <p:grpSp>
        <p:nvGrpSpPr>
          <p:cNvPr id="3" name="Group 2" descr="Socioecological model of breastfeeding">
            <a:extLst>
              <a:ext uri="{FF2B5EF4-FFF2-40B4-BE49-F238E27FC236}">
                <a16:creationId xmlns:a16="http://schemas.microsoft.com/office/drawing/2014/main" id="{80DF25CD-F2A8-4CA6-2EDA-DCD34C2E9F16}"/>
              </a:ext>
              <a:ext uri="{C183D7F6-B498-43B3-948B-1728B52AA6E4}">
                <adec:decorative xmlns:adec="http://schemas.microsoft.com/office/drawing/2017/decorative" val="0"/>
              </a:ext>
            </a:extLst>
          </p:cNvPr>
          <p:cNvGrpSpPr/>
          <p:nvPr/>
        </p:nvGrpSpPr>
        <p:grpSpPr>
          <a:xfrm>
            <a:off x="2918" y="3527"/>
            <a:ext cx="12178751" cy="6454488"/>
            <a:chOff x="674146" y="121223"/>
            <a:chExt cx="10843708" cy="6099586"/>
          </a:xfrm>
        </p:grpSpPr>
        <p:pic>
          <p:nvPicPr>
            <p:cNvPr id="4" name="Picture 2" descr="A diagram of the Socioecological Model of Breastfeeding. ">
              <a:extLst>
                <a:ext uri="{FF2B5EF4-FFF2-40B4-BE49-F238E27FC236}">
                  <a16:creationId xmlns:a16="http://schemas.microsoft.com/office/drawing/2014/main" id="{24DD6158-CF6F-931A-03BC-76954D86E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46" y="121223"/>
              <a:ext cx="10843708" cy="60995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B9E6FED-51CF-844E-74AC-A5D7F03EBD24}"/>
                </a:ext>
              </a:extLst>
            </p:cNvPr>
            <p:cNvSpPr/>
            <p:nvPr/>
          </p:nvSpPr>
          <p:spPr>
            <a:xfrm>
              <a:off x="1807285" y="1818042"/>
              <a:ext cx="2248348" cy="50561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0D0F10C6-E9E6-DFC9-B501-1C197351C065}"/>
                </a:ext>
              </a:extLst>
            </p:cNvPr>
            <p:cNvSpPr/>
            <p:nvPr/>
          </p:nvSpPr>
          <p:spPr>
            <a:xfrm>
              <a:off x="1967022" y="1084520"/>
              <a:ext cx="1435397" cy="407935"/>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F344D0F-D2EA-3377-D55B-CEDFF8FB141C}"/>
                </a:ext>
              </a:extLst>
            </p:cNvPr>
            <p:cNvSpPr/>
            <p:nvPr/>
          </p:nvSpPr>
          <p:spPr>
            <a:xfrm>
              <a:off x="899771" y="2767989"/>
              <a:ext cx="1292876" cy="791794"/>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2693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6B588D-1E73-AA67-7809-B00AA030A57D}"/>
              </a:ext>
            </a:extLst>
          </p:cNvPr>
          <p:cNvSpPr>
            <a:spLocks noGrp="1"/>
          </p:cNvSpPr>
          <p:nvPr>
            <p:ph type="title" idx="4294967295"/>
          </p:nvPr>
        </p:nvSpPr>
        <p:spPr>
          <a:xfrm>
            <a:off x="646329" y="-793214"/>
            <a:ext cx="10899355" cy="793214"/>
          </a:xfrm>
        </p:spPr>
        <p:txBody>
          <a:bodyPr vert="horz" wrap="square" lIns="0" tIns="0" rIns="0" bIns="0" rtlCol="0" anchor="b">
            <a:noAutofit/>
          </a:bodyPr>
          <a:lstStyle/>
          <a:p>
            <a:r>
              <a:rPr lang="en-US"/>
              <a:t>Placeholder</a:t>
            </a:r>
          </a:p>
        </p:txBody>
      </p:sp>
      <p:sp>
        <p:nvSpPr>
          <p:cNvPr id="2" name="TextBox 1">
            <a:extLst>
              <a:ext uri="{FF2B5EF4-FFF2-40B4-BE49-F238E27FC236}">
                <a16:creationId xmlns:a16="http://schemas.microsoft.com/office/drawing/2014/main" id="{5AD01A7B-A88E-14E8-5086-FA58283A96ED}"/>
              </a:ext>
            </a:extLst>
          </p:cNvPr>
          <p:cNvSpPr txBox="1"/>
          <p:nvPr/>
        </p:nvSpPr>
        <p:spPr>
          <a:xfrm>
            <a:off x="2315687" y="2588820"/>
            <a:ext cx="8217725" cy="954107"/>
          </a:xfrm>
          <a:prstGeom prst="rect">
            <a:avLst/>
          </a:prstGeom>
          <a:noFill/>
        </p:spPr>
        <p:txBody>
          <a:bodyPr wrap="square" lIns="91440" tIns="45720" rIns="91440" bIns="45720" rtlCol="0" anchor="t">
            <a:spAutoFit/>
          </a:bodyPr>
          <a:lstStyle/>
          <a:p>
            <a:pPr>
              <a:defRPr/>
            </a:pPr>
            <a:r>
              <a:rPr lang="en-US" sz="2800">
                <a:solidFill>
                  <a:srgbClr val="FF0000"/>
                </a:solidFill>
                <a:latin typeface="Calibri" panose="020F0502020204030204"/>
              </a:rPr>
              <a:t>Placeholder</a:t>
            </a: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 </a:t>
            </a:r>
            <a:r>
              <a:rPr lang="en-US" sz="2800">
                <a:solidFill>
                  <a:srgbClr val="FF0000"/>
                </a:solidFill>
                <a:latin typeface="Calibri" panose="020F0502020204030204"/>
              </a:rPr>
              <a:t>slide for speaker to add </a:t>
            </a: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local level breastfeeding data, if available.</a:t>
            </a:r>
          </a:p>
        </p:txBody>
      </p:sp>
    </p:spTree>
    <p:extLst>
      <p:ext uri="{BB962C8B-B14F-4D97-AF65-F5344CB8AC3E}">
        <p14:creationId xmlns:p14="http://schemas.microsoft.com/office/powerpoint/2010/main" val="409462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EA52-90C5-E248-9F37-4CD46358F222}"/>
              </a:ext>
            </a:extLst>
          </p:cNvPr>
          <p:cNvSpPr>
            <a:spLocks noGrp="1"/>
          </p:cNvSpPr>
          <p:nvPr>
            <p:ph type="title"/>
          </p:nvPr>
        </p:nvSpPr>
        <p:spPr>
          <a:xfrm>
            <a:off x="634482" y="542441"/>
            <a:ext cx="10935477" cy="5284922"/>
          </a:xfrm>
        </p:spPr>
        <p:txBody>
          <a:bodyPr anchor="ctr"/>
          <a:lstStyle/>
          <a:p>
            <a:pPr>
              <a:lnSpc>
                <a:spcPct val="100000"/>
              </a:lnSpc>
            </a:pPr>
            <a:r>
              <a:rPr lang="en-US" b="1">
                <a:solidFill>
                  <a:schemeClr val="accent4"/>
                </a:solidFill>
              </a:rPr>
              <a:t>Strengthening Community Capacity</a:t>
            </a:r>
            <a:br>
              <a:rPr lang="en-US" b="1">
                <a:solidFill>
                  <a:schemeClr val="accent4"/>
                </a:solidFill>
              </a:rPr>
            </a:br>
            <a:r>
              <a:rPr lang="en-US" b="1"/>
              <a:t>Building Breastfeeding Support</a:t>
            </a:r>
          </a:p>
        </p:txBody>
      </p:sp>
    </p:spTree>
    <p:extLst>
      <p:ext uri="{BB962C8B-B14F-4D97-AF65-F5344CB8AC3E}">
        <p14:creationId xmlns:p14="http://schemas.microsoft.com/office/powerpoint/2010/main" val="419683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2E49-6884-FA07-2CFF-D6A0034E5EC3}"/>
              </a:ext>
            </a:extLst>
          </p:cNvPr>
          <p:cNvSpPr>
            <a:spLocks noGrp="1"/>
          </p:cNvSpPr>
          <p:nvPr>
            <p:ph type="title"/>
          </p:nvPr>
        </p:nvSpPr>
        <p:spPr/>
        <p:txBody>
          <a:bodyPr/>
          <a:lstStyle/>
          <a:p>
            <a:r>
              <a:rPr lang="en-US"/>
              <a:t>Continuity of Care (COC) Breastfeeding Blueprint</a:t>
            </a:r>
          </a:p>
        </p:txBody>
      </p:sp>
      <p:sp>
        <p:nvSpPr>
          <p:cNvPr id="3" name="Text Placeholder 2">
            <a:extLst>
              <a:ext uri="{FF2B5EF4-FFF2-40B4-BE49-F238E27FC236}">
                <a16:creationId xmlns:a16="http://schemas.microsoft.com/office/drawing/2014/main" id="{05B25739-56E7-CF8D-EC29-DA176FDCD212}"/>
              </a:ext>
            </a:extLst>
          </p:cNvPr>
          <p:cNvSpPr>
            <a:spLocks noGrp="1"/>
          </p:cNvSpPr>
          <p:nvPr>
            <p:ph type="body" sz="quarter" idx="12"/>
          </p:nvPr>
        </p:nvSpPr>
        <p:spPr>
          <a:xfrm>
            <a:off x="649917" y="1346597"/>
            <a:ext cx="6357373" cy="3141427"/>
          </a:xfrm>
        </p:spPr>
        <p:txBody>
          <a:bodyPr/>
          <a:lstStyle/>
          <a:p>
            <a:r>
              <a:rPr lang="en-US" sz="2000"/>
              <a:t>The United States Breastfeeding Committee (USBC) and National Association and County and City Health Officials (NACCHO) developed the COC Breastfeeding Blueprint to:</a:t>
            </a:r>
          </a:p>
          <a:p>
            <a:pPr marL="342900" indent="-342900">
              <a:buFont typeface="Arial" panose="020B0604020202020204" pitchFamily="34" charset="0"/>
              <a:buChar char="•"/>
            </a:pPr>
            <a:r>
              <a:rPr lang="en-US" sz="2000"/>
              <a:t>Support lactation care before birth and beyond</a:t>
            </a:r>
          </a:p>
          <a:p>
            <a:pPr marL="342900" indent="-342900">
              <a:buFont typeface="Arial" panose="020B0604020202020204" pitchFamily="34" charset="0"/>
              <a:buChar char="•"/>
            </a:pPr>
            <a:r>
              <a:rPr lang="en-US" sz="2000"/>
              <a:t>Increase local capacity to develop community-driven approaches to improve breastfeeding</a:t>
            </a:r>
          </a:p>
          <a:p>
            <a:endParaRPr lang="en-US" sz="2000"/>
          </a:p>
        </p:txBody>
      </p:sp>
      <p:sp>
        <p:nvSpPr>
          <p:cNvPr id="5" name="TextBox 4">
            <a:extLst>
              <a:ext uri="{FF2B5EF4-FFF2-40B4-BE49-F238E27FC236}">
                <a16:creationId xmlns:a16="http://schemas.microsoft.com/office/drawing/2014/main" id="{D101132D-BFA8-9F9A-B235-7562B8211582}"/>
              </a:ext>
            </a:extLst>
          </p:cNvPr>
          <p:cNvSpPr txBox="1"/>
          <p:nvPr/>
        </p:nvSpPr>
        <p:spPr>
          <a:xfrm>
            <a:off x="345355" y="5111293"/>
            <a:ext cx="6962909" cy="400110"/>
          </a:xfrm>
          <a:prstGeom prst="rect">
            <a:avLst/>
          </a:prstGeom>
          <a:noFill/>
        </p:spPr>
        <p:txBody>
          <a:bodyPr wrap="square" lIns="91440" tIns="45720" rIns="91440" bIns="45720" anchor="t">
            <a:spAutoFit/>
          </a:body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3C85"/>
                </a:solidFill>
                <a:effectLst/>
                <a:uLnTx/>
                <a:uFillTx/>
                <a:latin typeface="Fira Sans"/>
                <a:cs typeface="Calibri"/>
                <a:hlinkClick r:id="rId3"/>
              </a:rPr>
              <a:t>breastfeedingcontinuityofcare.org/blueprint</a:t>
            </a:r>
            <a:r>
              <a:rPr kumimoji="0" lang="en-US" sz="2000" b="1" i="0" u="none" strike="noStrike" kern="1200" cap="none" spc="0" normalizeH="0" baseline="0" noProof="0">
                <a:ln>
                  <a:noFill/>
                </a:ln>
                <a:solidFill>
                  <a:srgbClr val="003C85"/>
                </a:solidFill>
                <a:effectLst/>
                <a:uLnTx/>
                <a:uFillTx/>
                <a:latin typeface="Fira Sans"/>
                <a:cs typeface="Calibri"/>
              </a:rPr>
              <a:t> </a:t>
            </a:r>
          </a:p>
        </p:txBody>
      </p:sp>
      <p:pic>
        <p:nvPicPr>
          <p:cNvPr id="6" name="Content Placeholder 5" descr="Image of the Continuity of Care document.">
            <a:extLst>
              <a:ext uri="{FF2B5EF4-FFF2-40B4-BE49-F238E27FC236}">
                <a16:creationId xmlns:a16="http://schemas.microsoft.com/office/drawing/2014/main" id="{882E44DE-60D8-3296-B029-457631289B23}"/>
              </a:ext>
            </a:extLst>
          </p:cNvPr>
          <p:cNvPicPr>
            <a:picLocks noGrp="1" noChangeAspect="1"/>
          </p:cNvPicPr>
          <p:nvPr>
            <p:ph sz="quarter" idx="13"/>
          </p:nvPr>
        </p:nvPicPr>
        <p:blipFill>
          <a:blip r:embed="rId4"/>
          <a:stretch>
            <a:fillRect/>
          </a:stretch>
        </p:blipFill>
        <p:spPr>
          <a:xfrm>
            <a:off x="7609238" y="1250111"/>
            <a:ext cx="3672321" cy="4804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261911"/>
      </p:ext>
    </p:extLst>
  </p:cSld>
  <p:clrMapOvr>
    <a:masterClrMapping/>
  </p:clrMapOvr>
</p:sld>
</file>

<file path=ppt/theme/theme1.xml><?xml version="1.0" encoding="utf-8"?>
<a:theme xmlns:a="http://schemas.openxmlformats.org/drawingml/2006/main" name="1_Office Theme">
  <a:themeElements>
    <a:clrScheme name="BFAC – Right from the Start">
      <a:dk1>
        <a:srgbClr val="005DAA"/>
      </a:dk1>
      <a:lt1>
        <a:srgbClr val="FFFFFF"/>
      </a:lt1>
      <a:dk2>
        <a:srgbClr val="003C85"/>
      </a:dk2>
      <a:lt2>
        <a:srgbClr val="F3F5F7"/>
      </a:lt2>
      <a:accent1>
        <a:srgbClr val="005CB9"/>
      </a:accent1>
      <a:accent2>
        <a:srgbClr val="FF853F"/>
      </a:accent2>
      <a:accent3>
        <a:srgbClr val="E5EEF7"/>
      </a:accent3>
      <a:accent4>
        <a:srgbClr val="FCD388"/>
      </a:accent4>
      <a:accent5>
        <a:srgbClr val="00B3E3"/>
      </a:accent5>
      <a:accent6>
        <a:srgbClr val="EA6424"/>
      </a:accent6>
      <a:hlink>
        <a:srgbClr val="005CB9"/>
      </a:hlink>
      <a:folHlink>
        <a:srgbClr val="FCD3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BFAC-DSHS-030325" id="{F8B466C0-1F4B-A445-BD82-D11D65C1CB46}" vid="{EC6847C3-6CF2-7E41-868E-7227CB6B56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5" ma:contentTypeDescription="Create a new document." ma:contentTypeScope="" ma:versionID="3d4d89fce7f7d109038489a31bafbd61">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5765ab051b955bb43442c4d6724bb770"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FC9344-D8B7-48F3-A800-69CC84B8DEF4}">
  <ds:schemaRefs>
    <ds:schemaRef ds:uri="http://schemas.microsoft.com/sharepoint/v3/contenttype/forms"/>
  </ds:schemaRefs>
</ds:datastoreItem>
</file>

<file path=customXml/itemProps2.xml><?xml version="1.0" encoding="utf-8"?>
<ds:datastoreItem xmlns:ds="http://schemas.openxmlformats.org/officeDocument/2006/customXml" ds:itemID="{4EAA5698-7D6A-4971-82DB-34CFDDF2ECE9}">
  <ds:schemaRefs>
    <ds:schemaRef ds:uri="http://purl.org/dc/elements/1.1/"/>
    <ds:schemaRef ds:uri="http://purl.org/dc/dcmitype/"/>
    <ds:schemaRef ds:uri="3d6094a0-a459-4b78-9763-5b6e174eeb52"/>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d853a810-d2a2-4c28-9ad9-9100c9a22e04"/>
    <ds:schemaRef ds:uri="697b5633-c6d3-4fd0-85bc-c57fd8b3eb46"/>
  </ds:schemaRefs>
</ds:datastoreItem>
</file>

<file path=customXml/itemProps3.xml><?xml version="1.0" encoding="utf-8"?>
<ds:datastoreItem xmlns:ds="http://schemas.openxmlformats.org/officeDocument/2006/customXml" ds:itemID="{84A495DA-0237-48E6-B9CE-0F4BBCDB7E6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otalTime>0</TotalTime>
  <Words>2557</Words>
  <Application>Microsoft Office PowerPoint</Application>
  <PresentationFormat>Widescreen</PresentationFormat>
  <Paragraphs>219</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Courier New</vt:lpstr>
      <vt:lpstr>Fira Sans</vt:lpstr>
      <vt:lpstr>Fira Sans ExtraBold</vt:lpstr>
      <vt:lpstr>Fira Sans Light</vt:lpstr>
      <vt:lpstr>Fira Sans Medium</vt:lpstr>
      <vt:lpstr>Fira Sans SemiBold</vt:lpstr>
      <vt:lpstr>Myriad Pro Light</vt:lpstr>
      <vt:lpstr>Times New Roman</vt:lpstr>
      <vt:lpstr>1_Office Theme</vt:lpstr>
      <vt:lpstr>Improve Breastfeeding in Texas</vt:lpstr>
      <vt:lpstr>Texas Women Want to Breastfeed</vt:lpstr>
      <vt:lpstr>Women Who Ever Breastfed* Their Baby</vt:lpstr>
      <vt:lpstr>Medical Recommendations for Breastfeeding</vt:lpstr>
      <vt:lpstr>2021 rates are provisional and are subject to change.</vt:lpstr>
      <vt:lpstr>Socioecological Model of Breastfeeding</vt:lpstr>
      <vt:lpstr>Placeholder</vt:lpstr>
      <vt:lpstr>Strengthening Community Capacity Building Breastfeeding Support</vt:lpstr>
      <vt:lpstr>Continuity of Care (COC) Breastfeeding Blueprint</vt:lpstr>
      <vt:lpstr>Ten Steps to Successful Breastfeeding</vt:lpstr>
      <vt:lpstr>Ten Step Hospital Practices Reported by Texas Mothers</vt:lpstr>
      <vt:lpstr>Outreach Partners are Valuable Connectors</vt:lpstr>
      <vt:lpstr>Add Title: Add Subtitle</vt:lpstr>
      <vt:lpstr>Step 3: Discuss the importance and management of breastfeeding with pregnant women and families</vt:lpstr>
      <vt:lpstr>Texas Lactation Support Directory (TLSD)</vt:lpstr>
      <vt:lpstr>Step 10: Coordinate discharge so parents and their infants have timely access to ongoing care</vt:lpstr>
      <vt:lpstr>Texas Lactation Support Hotline (TLSH)</vt:lpstr>
      <vt:lpstr>Breastfeeding Project Ideas and Resources: Use and Share</vt:lpstr>
      <vt:lpstr>Community Mapping (1 of 2)</vt:lpstr>
      <vt:lpstr>Community Mapping (2 of 2)</vt:lpstr>
      <vt:lpstr>The Ten Steps to Successful Breastfeeding</vt:lpstr>
      <vt:lpstr>Promotional Tools and Resources (1 of 2)</vt:lpstr>
      <vt:lpstr>Promotional Tools and Resources (2 of 2)</vt:lpstr>
      <vt:lpstr>Additional Resources for Outreach Partners</vt:lpstr>
      <vt:lpstr>Breastfeeding Resources for Families</vt:lpstr>
      <vt:lpstr>Engaging Fathers and Family in Breastfeeding Support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 Breastfeeding in Texas</dc:title>
  <dc:creator>DSHS</dc:creator>
  <cp:lastModifiedBy>Zamora,Esteban  (DSHS)</cp:lastModifiedBy>
  <cp:revision>1</cp:revision>
  <dcterms:created xsi:type="dcterms:W3CDTF">2025-03-24T12:43:50Z</dcterms:created>
  <dcterms:modified xsi:type="dcterms:W3CDTF">2025-04-07T17:24:59Z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ies>
</file>