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1" r:id="rId2"/>
  </p:sldMasterIdLst>
  <p:notesMasterIdLst>
    <p:notesMasterId r:id="rId21"/>
  </p:notesMasterIdLst>
  <p:handoutMasterIdLst>
    <p:handoutMasterId r:id="rId22"/>
  </p:handoutMasterIdLst>
  <p:sldIdLst>
    <p:sldId id="275" r:id="rId3"/>
    <p:sldId id="276" r:id="rId4"/>
    <p:sldId id="277" r:id="rId5"/>
    <p:sldId id="293" r:id="rId6"/>
    <p:sldId id="280" r:id="rId7"/>
    <p:sldId id="281" r:id="rId8"/>
    <p:sldId id="294" r:id="rId9"/>
    <p:sldId id="284" r:id="rId10"/>
    <p:sldId id="285" r:id="rId11"/>
    <p:sldId id="283" r:id="rId12"/>
    <p:sldId id="295" r:id="rId13"/>
    <p:sldId id="287" r:id="rId14"/>
    <p:sldId id="288" r:id="rId15"/>
    <p:sldId id="289" r:id="rId16"/>
    <p:sldId id="290" r:id="rId17"/>
    <p:sldId id="291" r:id="rId18"/>
    <p:sldId id="292" r:id="rId19"/>
    <p:sldId id="296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ford,Jennifer (DSHS)" initials="S(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51"/>
    <a:srgbClr val="18245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5935" autoAdjust="0"/>
  </p:normalViewPr>
  <p:slideViewPr>
    <p:cSldViewPr snapToGrid="0">
      <p:cViewPr varScale="1">
        <p:scale>
          <a:sx n="55" d="100"/>
          <a:sy n="55" d="100"/>
        </p:scale>
        <p:origin x="9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2018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Figures_2018.x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Figures_2018.xl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Figures_2018.xl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P:\datashare\Data_Analysis\Analysis%20Group%20Reports%20Code\STD%20Annual%20Report%20and%20Slides\STD%20Slideset\2018\STDSlideDataFigures_2018.xl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2018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4dvhivfe01\HIV3Share$\datashare\Data_Analysis\Analysis%20Group%20Reports%20Code\STD%20Annual%20Report%20and%20Slides\STD%20Slideset\2018\STDSlideDataFigures_2018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2018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4dvhivfe01\HIV3Share$\datashare\Data_Analysis\Analysis%20Group%20Reports%20Code\STD%20Annual%20Report%20and%20Slides\STD%20Slideset\2018\STDSlideDataFigures_2018.x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4dvhivfe01\HIV3Share$\datashare\Data_Analysis\Analysis%20Group%20Reports%20Code\STD%20Annual%20Report%20and%20Slides\STD%20Slideset\2018\STDSlideDataFigures_2018.x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2018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4dvhivfe01\HIV3Share$\datashare\Data_Analysis\Analysis%20Group%20Reports%20Code\STD%20Annual%20Report%20and%20Slides\STD%20Slideset\2018\STDSlideDataFigures_2018.x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P:\datashare\Data_Analysis\Analysis%20Group%20Reports%20Code\STD%20Annual%20Report%20and%20Slides\STD%20Slideset\2018\STDSlideData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1844592818622"/>
          <c:y val="3.5974137768277792E-2"/>
          <c:w val="0.87896157443122802"/>
          <c:h val="0.856689742515571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Slide2!$A$8</c:f>
              <c:strCache>
                <c:ptCount val="1"/>
                <c:pt idx="0">
                  <c:v>Chlamydia</c:v>
                </c:pt>
              </c:strCache>
            </c:strRef>
          </c:tx>
          <c:spPr>
            <a:ln w="0">
              <a:solidFill>
                <a:schemeClr val="accent1"/>
              </a:solidFill>
            </a:ln>
            <a:effectLst/>
          </c:spPr>
          <c:invertIfNegative val="0"/>
          <c:cat>
            <c:numRef>
              <c:f>Slide2!$B$7:$AB$7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Slide2!$B$8:$AB$8</c:f>
              <c:numCache>
                <c:formatCode>General</c:formatCode>
                <c:ptCount val="27"/>
                <c:pt idx="0">
                  <c:v>40791</c:v>
                </c:pt>
                <c:pt idx="1">
                  <c:v>43874</c:v>
                </c:pt>
                <c:pt idx="2">
                  <c:v>46046</c:v>
                </c:pt>
                <c:pt idx="3">
                  <c:v>44738</c:v>
                </c:pt>
                <c:pt idx="4">
                  <c:v>43003</c:v>
                </c:pt>
                <c:pt idx="5">
                  <c:v>50675</c:v>
                </c:pt>
                <c:pt idx="6">
                  <c:v>58973</c:v>
                </c:pt>
                <c:pt idx="7">
                  <c:v>62080</c:v>
                </c:pt>
                <c:pt idx="8">
                  <c:v>67626</c:v>
                </c:pt>
                <c:pt idx="9">
                  <c:v>68628</c:v>
                </c:pt>
                <c:pt idx="10">
                  <c:v>67571</c:v>
                </c:pt>
                <c:pt idx="11">
                  <c:v>67743</c:v>
                </c:pt>
                <c:pt idx="12">
                  <c:v>70373</c:v>
                </c:pt>
                <c:pt idx="13">
                  <c:v>69814</c:v>
                </c:pt>
                <c:pt idx="14">
                  <c:v>74160</c:v>
                </c:pt>
                <c:pt idx="15">
                  <c:v>85029</c:v>
                </c:pt>
                <c:pt idx="16">
                  <c:v>99064</c:v>
                </c:pt>
                <c:pt idx="17">
                  <c:v>104654</c:v>
                </c:pt>
                <c:pt idx="18">
                  <c:v>115418</c:v>
                </c:pt>
                <c:pt idx="19">
                  <c:v>122872</c:v>
                </c:pt>
                <c:pt idx="20">
                  <c:v>124499</c:v>
                </c:pt>
                <c:pt idx="21">
                  <c:v>125907</c:v>
                </c:pt>
                <c:pt idx="22">
                  <c:v>130589</c:v>
                </c:pt>
                <c:pt idx="23">
                  <c:v>134850</c:v>
                </c:pt>
                <c:pt idx="24">
                  <c:v>141675</c:v>
                </c:pt>
                <c:pt idx="25">
                  <c:v>145229</c:v>
                </c:pt>
                <c:pt idx="26">
                  <c:v>145874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8-446A-B5A8-03047E268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axId val="100810112"/>
        <c:axId val="100840576"/>
      </c:barChart>
      <c:dateAx>
        <c:axId val="10081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00840576"/>
        <c:crosses val="autoZero"/>
        <c:auto val="0"/>
        <c:lblOffset val="100"/>
        <c:baseTimeUnit val="days"/>
      </c:dateAx>
      <c:valAx>
        <c:axId val="100840576"/>
        <c:scaling>
          <c:orientation val="minMax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Diagnoses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0810112"/>
        <c:crossesAt val="1992"/>
        <c:crossBetween val="between"/>
      </c:valAx>
      <c:spPr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11869349664626E-2"/>
          <c:y val="9.2910392771659883E-2"/>
          <c:w val="0.91359677262564398"/>
          <c:h val="0.8303211935227928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'Slide 14'!$A$5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54EC93-D354-4E3D-8240-14CA3D1769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A44-4B33-880D-8DB64740F0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FB3043-117A-4501-94B1-CA00E8D10A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A44-4B33-880D-8DB64740F0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B17E4A-98D4-47B5-B968-8E616DD72B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44-4B33-880D-8DB64740F0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F62755-FF6A-4EA7-BC50-8880A6DE8F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A44-4B33-880D-8DB64740F0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E319D8-1C3D-475A-B4F5-392F6281AA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A44-4B33-880D-8DB64740F0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EA6C8D-1ACF-465A-A247-1F50961738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A44-4B33-880D-8DB64740F0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1CE66AE-D4EC-402C-B31D-4004A04123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A44-4B33-880D-8DB64740F0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34C135A-FDAC-4C39-BA73-73F42624B4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A44-4B33-880D-8DB64740F0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5EB4AE6-3894-4E47-B700-5193C2958B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A44-4B33-880D-8DB64740F0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64DC852-7411-45D2-8162-A76E31B6C6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A44-4B33-880D-8DB64740F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'Slide 14'!$B$1:$K$1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14'!$B$5:$K$5</c:f>
              <c:numCache>
                <c:formatCode>General</c:formatCode>
                <c:ptCount val="10"/>
                <c:pt idx="0">
                  <c:v>621</c:v>
                </c:pt>
                <c:pt idx="1">
                  <c:v>545</c:v>
                </c:pt>
                <c:pt idx="2">
                  <c:v>645</c:v>
                </c:pt>
                <c:pt idx="3">
                  <c:v>1002</c:v>
                </c:pt>
                <c:pt idx="4">
                  <c:v>957</c:v>
                </c:pt>
                <c:pt idx="5">
                  <c:v>1049</c:v>
                </c:pt>
                <c:pt idx="6">
                  <c:v>1156</c:v>
                </c:pt>
                <c:pt idx="7">
                  <c:v>1301</c:v>
                </c:pt>
                <c:pt idx="8">
                  <c:v>1384</c:v>
                </c:pt>
                <c:pt idx="9">
                  <c:v>1383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'Slide 14'!$B$9:$K$9</c15:f>
                <c15:dlblRangeCache>
                  <c:ptCount val="10"/>
                  <c:pt idx="0">
                    <c:v>38%</c:v>
                  </c:pt>
                  <c:pt idx="1">
                    <c:v>44%</c:v>
                  </c:pt>
                  <c:pt idx="2">
                    <c:v>55%</c:v>
                  </c:pt>
                  <c:pt idx="3">
                    <c:v>61%</c:v>
                  </c:pt>
                  <c:pt idx="4">
                    <c:v>65%</c:v>
                  </c:pt>
                  <c:pt idx="5">
                    <c:v>65%</c:v>
                  </c:pt>
                  <c:pt idx="6">
                    <c:v>67%</c:v>
                  </c:pt>
                  <c:pt idx="7">
                    <c:v>66%</c:v>
                  </c:pt>
                  <c:pt idx="8">
                    <c:v>64%</c:v>
                  </c:pt>
                  <c:pt idx="9">
                    <c:v>55%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1A44-4B33-880D-8DB64740F02E}"/>
            </c:ext>
          </c:extLst>
        </c:ser>
        <c:ser>
          <c:idx val="0"/>
          <c:order val="1"/>
          <c:tx>
            <c:strRef>
              <c:f>'Slide 14'!$A$3</c:f>
              <c:strCache>
                <c:ptCount val="1"/>
                <c:pt idx="0">
                  <c:v>Male Non- and Unknown MSM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BFF969-858D-46E3-AC79-49C8AB4D76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A44-4B33-880D-8DB64740F0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138E34-98E4-49E0-923A-4A07B280E7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A44-4B33-880D-8DB64740F0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9BB895-63F2-40B3-B838-2D2DA57130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A44-4B33-880D-8DB64740F0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FCE76E-8E51-4F3A-9AB4-9DE41DE14F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A44-4B33-880D-8DB64740F0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1C6FB2-539B-46A5-B538-130FBB4127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A44-4B33-880D-8DB64740F0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8ADE13-EC39-41D4-A973-9E57B0DF9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A44-4B33-880D-8DB64740F0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9899612-4972-4D0F-B50C-9898B2CBA2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A44-4B33-880D-8DB64740F0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FACE18A-6F63-4B51-95BB-1698F1BAA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A44-4B33-880D-8DB64740F0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8F61A54-292D-42DD-B06A-326431E7D3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A44-4B33-880D-8DB64740F0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BF606AA-6E98-42B1-AA4A-3D00F6CB22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A44-4B33-880D-8DB64740F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'Slide 14'!$B$1:$K$1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14'!$B$3:$K$3</c:f>
              <c:numCache>
                <c:formatCode>General</c:formatCode>
                <c:ptCount val="10"/>
                <c:pt idx="0">
                  <c:v>534</c:v>
                </c:pt>
                <c:pt idx="1">
                  <c:v>349</c:v>
                </c:pt>
                <c:pt idx="2">
                  <c:v>277</c:v>
                </c:pt>
                <c:pt idx="3">
                  <c:v>361</c:v>
                </c:pt>
                <c:pt idx="4">
                  <c:v>328</c:v>
                </c:pt>
                <c:pt idx="5">
                  <c:v>330</c:v>
                </c:pt>
                <c:pt idx="6">
                  <c:v>329</c:v>
                </c:pt>
                <c:pt idx="7">
                  <c:v>425</c:v>
                </c:pt>
                <c:pt idx="8">
                  <c:v>461</c:v>
                </c:pt>
                <c:pt idx="9">
                  <c:v>724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'Slide 14'!$B$10:$K$10</c15:f>
                <c15:dlblRangeCache>
                  <c:ptCount val="10"/>
                  <c:pt idx="0">
                    <c:v>33%</c:v>
                  </c:pt>
                  <c:pt idx="1">
                    <c:v>28%</c:v>
                  </c:pt>
                  <c:pt idx="2">
                    <c:v>24%</c:v>
                  </c:pt>
                  <c:pt idx="3">
                    <c:v>22%</c:v>
                  </c:pt>
                  <c:pt idx="4">
                    <c:v>22%</c:v>
                  </c:pt>
                  <c:pt idx="5">
                    <c:v>20%</c:v>
                  </c:pt>
                  <c:pt idx="6">
                    <c:v>19%</c:v>
                  </c:pt>
                  <c:pt idx="7">
                    <c:v>22%</c:v>
                  </c:pt>
                  <c:pt idx="8">
                    <c:v>21%</c:v>
                  </c:pt>
                  <c:pt idx="9">
                    <c:v>29%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1A44-4B33-880D-8DB64740F02E}"/>
            </c:ext>
          </c:extLst>
        </c:ser>
        <c:ser>
          <c:idx val="1"/>
          <c:order val="2"/>
          <c:tx>
            <c:strRef>
              <c:f>'Slide 14'!$A$4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51D522-5526-423F-99A7-50F3AF7ADB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A44-4B33-880D-8DB64740F0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061F18-058C-49E7-BD74-5BECFF4898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A44-4B33-880D-8DB64740F0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FAEFC9-4337-4987-846B-881DF35CF9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A44-4B33-880D-8DB64740F0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E3B156-87EF-4922-BC88-05363F7572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A44-4B33-880D-8DB64740F0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8C7384-A8F5-4EDE-B16B-9BB6BFBE1E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1A44-4B33-880D-8DB64740F0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18D6AA-AEBF-47E3-B62C-1D408C375D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A44-4B33-880D-8DB64740F0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D3A9AF7-795B-4B5A-8E76-0C5094C749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A44-4B33-880D-8DB64740F0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FC46960-3B02-4B4B-A569-BB51D2DB9C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1A44-4B33-880D-8DB64740F0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7D73903-A631-44A1-9F1F-94B9E6E002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1A44-4B33-880D-8DB64740F0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4425FFB-2CF0-47BD-80E6-7D80BB2CF8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1A44-4B33-880D-8DB64740F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'Slide 14'!$B$1:$K$1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14'!$B$4:$K$4</c:f>
              <c:numCache>
                <c:formatCode>General</c:formatCode>
                <c:ptCount val="10"/>
                <c:pt idx="0">
                  <c:v>484</c:v>
                </c:pt>
                <c:pt idx="1">
                  <c:v>337</c:v>
                </c:pt>
                <c:pt idx="2">
                  <c:v>253</c:v>
                </c:pt>
                <c:pt idx="3">
                  <c:v>275</c:v>
                </c:pt>
                <c:pt idx="4">
                  <c:v>186</c:v>
                </c:pt>
                <c:pt idx="5">
                  <c:v>244</c:v>
                </c:pt>
                <c:pt idx="6">
                  <c:v>235</c:v>
                </c:pt>
                <c:pt idx="7">
                  <c:v>233</c:v>
                </c:pt>
                <c:pt idx="8">
                  <c:v>304</c:v>
                </c:pt>
                <c:pt idx="9">
                  <c:v>420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'Slide 14'!$B$11:$K$11</c15:f>
                <c15:dlblRangeCache>
                  <c:ptCount val="10"/>
                  <c:pt idx="0">
                    <c:v>30%</c:v>
                  </c:pt>
                  <c:pt idx="1">
                    <c:v>27%</c:v>
                  </c:pt>
                  <c:pt idx="2">
                    <c:v>22%</c:v>
                  </c:pt>
                  <c:pt idx="3">
                    <c:v>17%</c:v>
                  </c:pt>
                  <c:pt idx="4">
                    <c:v>13%</c:v>
                  </c:pt>
                  <c:pt idx="5">
                    <c:v>15%</c:v>
                  </c:pt>
                  <c:pt idx="6">
                    <c:v>14%</c:v>
                  </c:pt>
                  <c:pt idx="7">
                    <c:v>12%</c:v>
                  </c:pt>
                  <c:pt idx="8">
                    <c:v>14%</c:v>
                  </c:pt>
                  <c:pt idx="9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1A44-4B33-880D-8DB64740F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09569920"/>
        <c:axId val="109571456"/>
        <c:extLst/>
      </c:barChart>
      <c:catAx>
        <c:axId val="1095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571456"/>
        <c:crosses val="autoZero"/>
        <c:auto val="1"/>
        <c:lblAlgn val="ctr"/>
        <c:lblOffset val="100"/>
        <c:noMultiLvlLbl val="0"/>
      </c:catAx>
      <c:valAx>
        <c:axId val="109571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09569920"/>
        <c:crosses val="autoZero"/>
        <c:crossBetween val="between"/>
        <c:majorUnit val="400"/>
      </c:valAx>
      <c:spPr>
        <a:noFill/>
      </c:spPr>
    </c:plotArea>
    <c:legend>
      <c:legendPos val="t"/>
      <c:layout>
        <c:manualLayout>
          <c:xMode val="edge"/>
          <c:yMode val="edge"/>
          <c:x val="0.27653932147370469"/>
          <c:y val="8.4180979826834645E-2"/>
          <c:w val="0.57731156533865458"/>
          <c:h val="5.060249056388662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1844592818622"/>
          <c:y val="3.5974137768277792E-2"/>
          <c:w val="0.87896157443122802"/>
          <c:h val="0.856689742515571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'Slide 15'!$A$2</c:f>
              <c:strCache>
                <c:ptCount val="1"/>
                <c:pt idx="0">
                  <c:v>Congenital Syphilis</c:v>
                </c:pt>
              </c:strCache>
            </c:strRef>
          </c:tx>
          <c:spPr>
            <a:ln w="0">
              <a:solidFill>
                <a:schemeClr val="accent1"/>
              </a:solidFill>
            </a:ln>
            <a:effectLst/>
          </c:spPr>
          <c:invertIfNegative val="0"/>
          <c:cat>
            <c:numRef>
              <c:f>'Slide 15'!$B$1:$AB$1</c:f>
              <c:numCache>
                <c:formatCode>General</c:formatCod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'Slide 15'!$B$2:$AB$2</c:f>
              <c:numCache>
                <c:formatCode>General</c:formatCode>
                <c:ptCount val="27"/>
                <c:pt idx="0">
                  <c:v>112</c:v>
                </c:pt>
                <c:pt idx="1">
                  <c:v>70</c:v>
                </c:pt>
                <c:pt idx="2">
                  <c:v>73</c:v>
                </c:pt>
                <c:pt idx="3">
                  <c:v>79</c:v>
                </c:pt>
                <c:pt idx="4">
                  <c:v>73</c:v>
                </c:pt>
                <c:pt idx="5">
                  <c:v>80</c:v>
                </c:pt>
                <c:pt idx="6">
                  <c:v>67</c:v>
                </c:pt>
                <c:pt idx="7">
                  <c:v>68</c:v>
                </c:pt>
                <c:pt idx="8">
                  <c:v>81</c:v>
                </c:pt>
                <c:pt idx="9">
                  <c:v>97</c:v>
                </c:pt>
                <c:pt idx="10">
                  <c:v>130</c:v>
                </c:pt>
                <c:pt idx="11">
                  <c:v>129</c:v>
                </c:pt>
                <c:pt idx="12">
                  <c:v>110</c:v>
                </c:pt>
                <c:pt idx="13">
                  <c:v>100</c:v>
                </c:pt>
                <c:pt idx="14">
                  <c:v>79</c:v>
                </c:pt>
                <c:pt idx="15">
                  <c:v>73</c:v>
                </c:pt>
                <c:pt idx="16">
                  <c:v>75</c:v>
                </c:pt>
                <c:pt idx="17">
                  <c:v>73</c:v>
                </c:pt>
                <c:pt idx="18">
                  <c:v>71</c:v>
                </c:pt>
                <c:pt idx="19">
                  <c:v>164</c:v>
                </c:pt>
                <c:pt idx="20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F-4794-9139-825DA3D75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axId val="109209472"/>
        <c:axId val="109211008"/>
      </c:barChart>
      <c:dateAx>
        <c:axId val="1092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 rot="-54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9211008"/>
        <c:crosses val="autoZero"/>
        <c:auto val="0"/>
        <c:lblOffset val="100"/>
        <c:baseTimeUnit val="days"/>
      </c:dateAx>
      <c:valAx>
        <c:axId val="109211008"/>
        <c:scaling>
          <c:orientation val="minMax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Diagnoses</a:t>
                </a:r>
              </a:p>
            </c:rich>
          </c:tx>
          <c:layout>
            <c:manualLayout>
              <c:xMode val="edge"/>
              <c:yMode val="edge"/>
              <c:x val="1.5229901817828325E-2"/>
              <c:y val="0.412855072231451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9209472"/>
        <c:crossesAt val="1992"/>
        <c:crossBetween val="between"/>
      </c:valAx>
      <c:spPr>
        <a:noFill/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12988654196002E-2"/>
          <c:y val="1.6785140244778944E-2"/>
          <c:w val="0.89052005073439899"/>
          <c:h val="0.67482618233093461"/>
        </c:manualLayout>
      </c:layout>
      <c:lineChart>
        <c:grouping val="standard"/>
        <c:varyColors val="0"/>
        <c:ser>
          <c:idx val="0"/>
          <c:order val="0"/>
          <c:tx>
            <c:strRef>
              <c:f>'Slide 16'!$A$22</c:f>
              <c:strCache>
                <c:ptCount val="1"/>
                <c:pt idx="0">
                  <c:v>White</c:v>
                </c:pt>
              </c:strCache>
            </c:strRef>
          </c:tx>
          <c:marker>
            <c:symbol val="square"/>
            <c:size val="5"/>
          </c:marker>
          <c:cat>
            <c:numRef>
              <c:f>'Slide 16'!$B$21:$L$21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'Slide 16'!$B$22:$L$22</c:f>
              <c:numCache>
                <c:formatCode>0.0</c:formatCode>
                <c:ptCount val="11"/>
                <c:pt idx="0">
                  <c:v>13.043478260869565</c:v>
                </c:pt>
                <c:pt idx="1">
                  <c:v>8.0729797368208605</c:v>
                </c:pt>
                <c:pt idx="2">
                  <c:v>11.241765406839489</c:v>
                </c:pt>
                <c:pt idx="3">
                  <c:v>9.8362640355921442</c:v>
                </c:pt>
                <c:pt idx="4">
                  <c:v>9.8270440251572335</c:v>
                </c:pt>
                <c:pt idx="5">
                  <c:v>7.5143335913254541</c:v>
                </c:pt>
                <c:pt idx="6">
                  <c:v>8.0205910446455277</c:v>
                </c:pt>
                <c:pt idx="7">
                  <c:v>5.1220886414025744</c:v>
                </c:pt>
                <c:pt idx="8">
                  <c:v>4.390361692630778</c:v>
                </c:pt>
                <c:pt idx="9">
                  <c:v>14.634538975435927</c:v>
                </c:pt>
                <c:pt idx="10">
                  <c:v>26.342170200000002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E-44BD-B718-7D851467D0AC}"/>
            </c:ext>
          </c:extLst>
        </c:ser>
        <c:ser>
          <c:idx val="1"/>
          <c:order val="1"/>
          <c:tx>
            <c:strRef>
              <c:f>'Slide 16'!$A$23</c:f>
              <c:strCache>
                <c:ptCount val="1"/>
                <c:pt idx="0">
                  <c:v>Black</c:v>
                </c:pt>
              </c:strCache>
            </c:strRef>
          </c:tx>
          <c:marker>
            <c:symbol val="triangle"/>
            <c:size val="5"/>
          </c:marker>
          <c:cat>
            <c:numRef>
              <c:f>'Slide 16'!$B$21:$L$21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'Slide 16'!$B$23:$L$23</c:f>
              <c:numCache>
                <c:formatCode>0.0</c:formatCode>
                <c:ptCount val="11"/>
                <c:pt idx="0">
                  <c:v>146.19245036002619</c:v>
                </c:pt>
                <c:pt idx="1">
                  <c:v>136.3116700378155</c:v>
                </c:pt>
                <c:pt idx="2">
                  <c:v>123.54275702509041</c:v>
                </c:pt>
                <c:pt idx="3">
                  <c:v>115.96892032935175</c:v>
                </c:pt>
                <c:pt idx="4">
                  <c:v>71.925754060324834</c:v>
                </c:pt>
                <c:pt idx="5">
                  <c:v>67.974804005981781</c:v>
                </c:pt>
                <c:pt idx="6">
                  <c:v>82.671597954965733</c:v>
                </c:pt>
                <c:pt idx="7">
                  <c:v>46.301168052194043</c:v>
                </c:pt>
                <c:pt idx="8">
                  <c:v>54.719562243502054</c:v>
                </c:pt>
                <c:pt idx="9">
                  <c:v>138.90350415658213</c:v>
                </c:pt>
                <c:pt idx="10">
                  <c:v>343.04956299999998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9E-44BD-B718-7D851467D0AC}"/>
            </c:ext>
          </c:extLst>
        </c:ser>
        <c:ser>
          <c:idx val="2"/>
          <c:order val="2"/>
          <c:tx>
            <c:strRef>
              <c:f>'Slide 16'!$A$24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x"/>
            <c:size val="5"/>
          </c:marker>
          <c:cat>
            <c:numRef>
              <c:f>'Slide 16'!$B$21:$L$21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'Slide 16'!$B$24:$L$24</c:f>
              <c:numCache>
                <c:formatCode>0.0</c:formatCode>
                <c:ptCount val="11"/>
                <c:pt idx="0">
                  <c:v>21.200542339455193</c:v>
                </c:pt>
                <c:pt idx="1">
                  <c:v>25.857910780262458</c:v>
                </c:pt>
                <c:pt idx="2">
                  <c:v>19.049634881998095</c:v>
                </c:pt>
                <c:pt idx="3">
                  <c:v>19.189332923960897</c:v>
                </c:pt>
                <c:pt idx="4">
                  <c:v>18.047086489294795</c:v>
                </c:pt>
                <c:pt idx="5">
                  <c:v>16.724753714513849</c:v>
                </c:pt>
                <c:pt idx="6">
                  <c:v>12.674605898972828</c:v>
                </c:pt>
                <c:pt idx="7">
                  <c:v>21.456981369060081</c:v>
                </c:pt>
                <c:pt idx="8">
                  <c:v>19.886958342055681</c:v>
                </c:pt>
                <c:pt idx="9">
                  <c:v>39.250575675109907</c:v>
                </c:pt>
                <c:pt idx="10">
                  <c:v>86.874607499999996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9E-44BD-B718-7D851467D0AC}"/>
            </c:ext>
          </c:extLst>
        </c:ser>
        <c:ser>
          <c:idx val="3"/>
          <c:order val="3"/>
          <c:tx>
            <c:strRef>
              <c:f>'Slide 16'!$A$25</c:f>
              <c:strCache>
                <c:ptCount val="1"/>
                <c:pt idx="0">
                  <c:v>Other</c:v>
                </c:pt>
              </c:strCache>
            </c:strRef>
          </c:tx>
          <c:marker>
            <c:symbol val="x"/>
            <c:size val="5"/>
          </c:marker>
          <c:cat>
            <c:numRef>
              <c:f>'Slide 16'!$B$21:$L$21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'Slide 16'!$B$25:$L$25</c:f>
              <c:numCache>
                <c:formatCode>0.0</c:formatCode>
                <c:ptCount val="11"/>
                <c:pt idx="0">
                  <c:v>10.760208748049712</c:v>
                </c:pt>
                <c:pt idx="1">
                  <c:v>10.661549123087585</c:v>
                </c:pt>
                <c:pt idx="2">
                  <c:v>10.629251700680271</c:v>
                </c:pt>
                <c:pt idx="3">
                  <c:v>10.20304050607081</c:v>
                </c:pt>
                <c:pt idx="4">
                  <c:v>8.2661706964248811</c:v>
                </c:pt>
                <c:pt idx="5">
                  <c:v>4.0744815222262964</c:v>
                </c:pt>
                <c:pt idx="6">
                  <c:v>3.7016472330186931</c:v>
                </c:pt>
                <c:pt idx="7">
                  <c:v>7.0969802349100455</c:v>
                </c:pt>
                <c:pt idx="8">
                  <c:v>3.5484901174550227</c:v>
                </c:pt>
                <c:pt idx="9">
                  <c:v>10.64547035236507</c:v>
                </c:pt>
                <c:pt idx="10">
                  <c:v>3.5484901199999999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E-44BD-B718-7D851467D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66816"/>
        <c:axId val="109268352"/>
        <c:extLst/>
      </c:lineChart>
      <c:catAx>
        <c:axId val="1092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268352"/>
        <c:crosses val="autoZero"/>
        <c:auto val="1"/>
        <c:lblAlgn val="ctr"/>
        <c:lblOffset val="100"/>
        <c:noMultiLvlLbl val="0"/>
      </c:catAx>
      <c:valAx>
        <c:axId val="109268352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per 10,000 Live Births</a:t>
                </a:r>
              </a:p>
            </c:rich>
          </c:tx>
          <c:layout>
            <c:manualLayout>
              <c:xMode val="edge"/>
              <c:yMode val="edge"/>
              <c:x val="1.0369638471859904E-2"/>
              <c:y val="0.1301538871185516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266816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noFill/>
      </c:spPr>
    </c:plotArea>
    <c:legend>
      <c:legendPos val="b"/>
      <c:layout>
        <c:manualLayout>
          <c:xMode val="edge"/>
          <c:yMode val="edge"/>
          <c:x val="0.31122075450195408"/>
          <c:y val="0.90265708982744253"/>
          <c:w val="0.37755837937578129"/>
          <c:h val="4.497243431795849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'Slide 17'!$A$8</c:f>
              <c:strCache>
                <c:ptCount val="1"/>
                <c:pt idx="0">
                  <c:v>P&amp;S Syphilis Diagoses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'Slide 17'!$B$1:$J$1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'Slide 17'!$B$8:$J$8</c:f>
              <c:numCache>
                <c:formatCode>General</c:formatCode>
                <c:ptCount val="9"/>
                <c:pt idx="0">
                  <c:v>545</c:v>
                </c:pt>
                <c:pt idx="1">
                  <c:v>645</c:v>
                </c:pt>
                <c:pt idx="2">
                  <c:v>1002</c:v>
                </c:pt>
                <c:pt idx="3">
                  <c:v>957</c:v>
                </c:pt>
                <c:pt idx="4">
                  <c:v>1049</c:v>
                </c:pt>
                <c:pt idx="5">
                  <c:v>1156</c:v>
                </c:pt>
                <c:pt idx="6">
                  <c:v>1301</c:v>
                </c:pt>
                <c:pt idx="7">
                  <c:v>1384</c:v>
                </c:pt>
                <c:pt idx="8">
                  <c:v>1382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11F-BEEB-D56E2E8367D9}"/>
            </c:ext>
          </c:extLst>
        </c:ser>
        <c:ser>
          <c:idx val="7"/>
          <c:order val="7"/>
          <c:tx>
            <c:strRef>
              <c:f>'Slide 17'!$A$9</c:f>
              <c:strCache>
                <c:ptCount val="1"/>
                <c:pt idx="0">
                  <c:v>Early Latent Syphilis Diagnoses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'Slide 17'!$B$1:$J$1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'Slide 17'!$B$9:$J$9</c:f>
              <c:numCache>
                <c:formatCode>General</c:formatCode>
                <c:ptCount val="9"/>
                <c:pt idx="0">
                  <c:v>740</c:v>
                </c:pt>
                <c:pt idx="1">
                  <c:v>775</c:v>
                </c:pt>
                <c:pt idx="2">
                  <c:v>924</c:v>
                </c:pt>
                <c:pt idx="3">
                  <c:v>994</c:v>
                </c:pt>
                <c:pt idx="4">
                  <c:v>1059</c:v>
                </c:pt>
                <c:pt idx="5">
                  <c:v>1372</c:v>
                </c:pt>
                <c:pt idx="6">
                  <c:v>1614</c:v>
                </c:pt>
                <c:pt idx="7">
                  <c:v>1859</c:v>
                </c:pt>
                <c:pt idx="8">
                  <c:v>1844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11F-BEEB-D56E2E836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9403520"/>
        <c:axId val="109405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'Slide 17'!$A$2</c15:sqref>
                        </c15:formulaRef>
                      </c:ext>
                    </c:extLst>
                    <c:strCache>
                      <c:ptCount val="1"/>
                      <c:pt idx="0">
                        <c:v>Syphilis, primary and secondary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'Slide 17'!$B$1:$J$1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'Slide 17'!$B$2:$J$2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545</c:v>
                      </c:pt>
                      <c:pt idx="1">
                        <c:v>645</c:v>
                      </c:pt>
                      <c:pt idx="2">
                        <c:v>1002</c:v>
                      </c:pt>
                      <c:pt idx="3">
                        <c:v>957</c:v>
                      </c:pt>
                      <c:pt idx="4">
                        <c:v>1049</c:v>
                      </c:pt>
                      <c:pt idx="5">
                        <c:v>1156</c:v>
                      </c:pt>
                      <c:pt idx="6">
                        <c:v>1301</c:v>
                      </c:pt>
                      <c:pt idx="7">
                        <c:v>1384</c:v>
                      </c:pt>
                      <c:pt idx="8">
                        <c:v>1384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3AB2-411F-BEEB-D56E2E8367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17'!$A$3</c15:sqref>
                        </c15:formulaRef>
                      </c:ext>
                    </c:extLst>
                    <c:strCache>
                      <c:ptCount val="1"/>
                      <c:pt idx="0">
                        <c:v>Syphilis, early latent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17'!$B$1:$J$1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17'!$B$3:$J$3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740</c:v>
                      </c:pt>
                      <c:pt idx="1">
                        <c:v>775</c:v>
                      </c:pt>
                      <c:pt idx="2">
                        <c:v>924</c:v>
                      </c:pt>
                      <c:pt idx="3">
                        <c:v>994</c:v>
                      </c:pt>
                      <c:pt idx="4">
                        <c:v>1059</c:v>
                      </c:pt>
                      <c:pt idx="5">
                        <c:v>1372</c:v>
                      </c:pt>
                      <c:pt idx="6">
                        <c:v>1614</c:v>
                      </c:pt>
                      <c:pt idx="7">
                        <c:v>1859</c:v>
                      </c:pt>
                      <c:pt idx="8">
                        <c:v>1846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AB2-411F-BEEB-D56E2E8367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17'!$B$1:$J$1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17'!$B$4:$J$4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AB2-411F-BEEB-D56E2E8367D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17'!$B$1:$J$1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'Slide 17'!$B$5:$J$5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AB2-411F-BEEB-D56E2E8367D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'Slide 17'!$A$6</c:f>
              <c:strCache>
                <c:ptCount val="1"/>
                <c:pt idx="0">
                  <c:v>P&amp;S Syphilis Rate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25400">
                <a:solidFill>
                  <a:srgbClr val="C00000"/>
                </a:solidFill>
                <a:round/>
              </a:ln>
              <a:effectLst/>
            </c:spPr>
          </c:marker>
          <c:cat>
            <c:numRef>
              <c:f>'Slide 17'!$B$1:$J$1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'Slide 17'!$B$6:$J$6</c:f>
              <c:numCache>
                <c:formatCode>0.0</c:formatCode>
                <c:ptCount val="9"/>
                <c:pt idx="0">
                  <c:v>95.88098625680648</c:v>
                </c:pt>
                <c:pt idx="1">
                  <c:v>111.11462351996828</c:v>
                </c:pt>
                <c:pt idx="2">
                  <c:v>169.38454766980703</c:v>
                </c:pt>
                <c:pt idx="3">
                  <c:v>159.02656466477924</c:v>
                </c:pt>
                <c:pt idx="4">
                  <c:v>170.90039402071494</c:v>
                </c:pt>
                <c:pt idx="5">
                  <c:v>184.60331390734774</c:v>
                </c:pt>
                <c:pt idx="6">
                  <c:v>204.23512055704035</c:v>
                </c:pt>
                <c:pt idx="7">
                  <c:v>214.49001890689223</c:v>
                </c:pt>
                <c:pt idx="8">
                  <c:v>211.91130801305556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B2-411F-BEEB-D56E2E8367D9}"/>
            </c:ext>
          </c:extLst>
        </c:ser>
        <c:ser>
          <c:idx val="5"/>
          <c:order val="5"/>
          <c:tx>
            <c:strRef>
              <c:f>'Slide 17'!$A$7</c:f>
              <c:strCache>
                <c:ptCount val="1"/>
                <c:pt idx="0">
                  <c:v>Early Latent Syphilis Rate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FF00"/>
              </a:solidFill>
              <a:ln w="12700">
                <a:solidFill>
                  <a:srgbClr val="FFFF00"/>
                </a:solidFill>
                <a:round/>
              </a:ln>
              <a:effectLst/>
            </c:spPr>
          </c:marker>
          <c:cat>
            <c:numRef>
              <c:f>'Slide 17'!$B$1:$J$1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'Slide 17'!$B$7:$J$7</c:f>
              <c:numCache>
                <c:formatCode>0.0</c:formatCode>
                <c:ptCount val="9"/>
                <c:pt idx="0">
                  <c:v>130.18702721107667</c:v>
                </c:pt>
                <c:pt idx="1">
                  <c:v>133.50981895810145</c:v>
                </c:pt>
                <c:pt idx="2">
                  <c:v>156.1989241985047</c:v>
                </c:pt>
                <c:pt idx="3">
                  <c:v>165.17492714398179</c:v>
                </c:pt>
                <c:pt idx="4">
                  <c:v>172.52956841557398</c:v>
                </c:pt>
                <c:pt idx="5">
                  <c:v>219.09666667896292</c:v>
                </c:pt>
                <c:pt idx="6">
                  <c:v>253.37085670950279</c:v>
                </c:pt>
                <c:pt idx="7">
                  <c:v>288.10472915311612</c:v>
                </c:pt>
                <c:pt idx="8">
                  <c:v>282.650487422038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B2-411F-BEEB-D56E2E836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13120"/>
        <c:axId val="109407232"/>
      </c:lineChart>
      <c:catAx>
        <c:axId val="10940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05696"/>
        <c:crosses val="autoZero"/>
        <c:auto val="1"/>
        <c:lblAlgn val="ctr"/>
        <c:lblOffset val="100"/>
        <c:noMultiLvlLbl val="0"/>
      </c:catAx>
      <c:valAx>
        <c:axId val="1094056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Diagnoses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0.31687264240442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03520"/>
        <c:crosses val="autoZero"/>
        <c:crossBetween val="between"/>
      </c:valAx>
      <c:valAx>
        <c:axId val="1094072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13120"/>
        <c:crosses val="max"/>
        <c:crossBetween val="between"/>
      </c:valAx>
      <c:catAx>
        <c:axId val="1094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407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Slide3!$A$8</c:f>
              <c:strCache>
                <c:ptCount val="1"/>
                <c:pt idx="0">
                  <c:v>Male, all ages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E72DE95-E607-467E-B391-24337D81AD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E9B-410C-B19D-A43E0878A9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E0AF14-7EF9-4C33-941B-778BCF5848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5A1-4A63-9288-9EE73568BC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31940E-A318-4895-926E-B8B59DD7E0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5A1-4A63-9288-9EE73568BC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B0AF78C-EE64-4AB9-B069-76765DA9F4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5A1-4A63-9288-9EE73568BC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C49B184-0EF7-427A-97D3-2C348CDFF3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5A1-4A63-9288-9EE73568BC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DE3A2D-B5E9-402A-9B79-6D49E98BB8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5A1-4A63-9288-9EE73568BC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9634885-5F3C-450F-A4D6-8BDA005B93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5A1-4A63-9288-9EE73568BCF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1789756-FA74-4438-8978-ED25AB306C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5A1-4A63-9288-9EE73568BCF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0E2BD84-0E0D-4E12-9451-A5E398F150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5A1-4A63-9288-9EE73568BCF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5A3CE36-62EA-4FB9-B6D1-B70C67AE3E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5A1-4A63-9288-9EE73568B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Slide3!$B$7:$K$7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Slide3!$B$8:$K$8</c:f>
              <c:numCache>
                <c:formatCode>General</c:formatCode>
                <c:ptCount val="10"/>
                <c:pt idx="0">
                  <c:v>23079</c:v>
                </c:pt>
                <c:pt idx="1">
                  <c:v>26337</c:v>
                </c:pt>
                <c:pt idx="2">
                  <c:v>29162</c:v>
                </c:pt>
                <c:pt idx="3">
                  <c:v>29972</c:v>
                </c:pt>
                <c:pt idx="4">
                  <c:v>31273</c:v>
                </c:pt>
                <c:pt idx="5">
                  <c:v>33916</c:v>
                </c:pt>
                <c:pt idx="6">
                  <c:v>37144</c:v>
                </c:pt>
                <c:pt idx="7">
                  <c:v>40938</c:v>
                </c:pt>
                <c:pt idx="8">
                  <c:v>43389</c:v>
                </c:pt>
                <c:pt idx="9">
                  <c:v>45209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Slide3!$B$16:$K$16</c15:f>
                <c15:dlblRangeCache>
                  <c:ptCount val="10"/>
                  <c:pt idx="0">
                    <c:v>22%</c:v>
                  </c:pt>
                  <c:pt idx="1">
                    <c:v>23%</c:v>
                  </c:pt>
                  <c:pt idx="2">
                    <c:v>24%</c:v>
                  </c:pt>
                  <c:pt idx="3">
                    <c:v>24%</c:v>
                  </c:pt>
                  <c:pt idx="4">
                    <c:v>25%</c:v>
                  </c:pt>
                  <c:pt idx="5">
                    <c:v>26%</c:v>
                  </c:pt>
                  <c:pt idx="6">
                    <c:v>28%</c:v>
                  </c:pt>
                  <c:pt idx="7">
                    <c:v>29%</c:v>
                  </c:pt>
                  <c:pt idx="8">
                    <c:v>30%</c:v>
                  </c:pt>
                  <c:pt idx="9">
                    <c:v>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5A1-4A63-9288-9EE73568BCF1}"/>
            </c:ext>
          </c:extLst>
        </c:ser>
        <c:ser>
          <c:idx val="0"/>
          <c:order val="1"/>
          <c:tx>
            <c:strRef>
              <c:f>Slide3!$A$9</c:f>
              <c:strCache>
                <c:ptCount val="1"/>
                <c:pt idx="0">
                  <c:v>Female, 15-24 years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08C0AA-1059-4BDD-8ADE-21EAC6B557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D7F-43B7-ABE0-B73F2AA3A0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14D7FF-BF06-4632-9D23-96942A508C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D7F-43B7-ABE0-B73F2AA3A0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A268B3-1E13-4205-B24A-07E16D5BD1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D7F-43B7-ABE0-B73F2AA3A0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0E75234-D192-4FF7-BC0B-DF937A3E29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D7F-43B7-ABE0-B73F2AA3A0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35EFBB1-7688-47DC-B0D4-1FD253F5ED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D7F-43B7-ABE0-B73F2AA3A0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190E6E2-4A82-4B34-BB9D-0A2A380507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D7F-43B7-ABE0-B73F2AA3A0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C2DC79E-0F0E-4BC9-9F4A-5DD4FFE757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D7F-43B7-ABE0-B73F2AA3A0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B937092-FE05-4185-B5C3-5FC8B18FC8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D7F-43B7-ABE0-B73F2AA3A0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4B86F7E-9EDE-4665-B994-4840274299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D7F-43B7-ABE0-B73F2AA3A0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9775599-3211-447C-A2E7-6CF1BC2DEF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D7F-43B7-ABE0-B73F2AA3A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Slide3!$B$7:$K$7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Slide3!$B$9:$K$9</c:f>
              <c:numCache>
                <c:formatCode>General</c:formatCode>
                <c:ptCount val="10"/>
                <c:pt idx="0">
                  <c:v>60505</c:v>
                </c:pt>
                <c:pt idx="1">
                  <c:v>65723</c:v>
                </c:pt>
                <c:pt idx="2">
                  <c:v>68835</c:v>
                </c:pt>
                <c:pt idx="3">
                  <c:v>68112</c:v>
                </c:pt>
                <c:pt idx="4">
                  <c:v>66606</c:v>
                </c:pt>
                <c:pt idx="5">
                  <c:v>67272</c:v>
                </c:pt>
                <c:pt idx="6">
                  <c:v>67004</c:v>
                </c:pt>
                <c:pt idx="7">
                  <c:v>69022</c:v>
                </c:pt>
                <c:pt idx="8">
                  <c:v>69662</c:v>
                </c:pt>
                <c:pt idx="9">
                  <c:v>68714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Slide3!$B$15:$K$15</c15:f>
                <c15:dlblRangeCache>
                  <c:ptCount val="10"/>
                  <c:pt idx="0">
                    <c:v>58%</c:v>
                  </c:pt>
                  <c:pt idx="1">
                    <c:v>57%</c:v>
                  </c:pt>
                  <c:pt idx="2">
                    <c:v>56%</c:v>
                  </c:pt>
                  <c:pt idx="3">
                    <c:v>55%</c:v>
                  </c:pt>
                  <c:pt idx="4">
                    <c:v>53%</c:v>
                  </c:pt>
                  <c:pt idx="5">
                    <c:v>52%</c:v>
                  </c:pt>
                  <c:pt idx="6">
                    <c:v>50%</c:v>
                  </c:pt>
                  <c:pt idx="7">
                    <c:v>49%</c:v>
                  </c:pt>
                  <c:pt idx="8">
                    <c:v>48%</c:v>
                  </c:pt>
                  <c:pt idx="9">
                    <c:v>47%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85A1-4A63-9288-9EE73568BCF1}"/>
            </c:ext>
          </c:extLst>
        </c:ser>
        <c:ser>
          <c:idx val="2"/>
          <c:order val="2"/>
          <c:tx>
            <c:strRef>
              <c:f>Slide3!$A$10</c:f>
              <c:strCache>
                <c:ptCount val="1"/>
                <c:pt idx="0">
                  <c:v>Female, &lt;15 or &gt;24 years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31DA70-493B-455A-A967-ABC0573D3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D7F-43B7-ABE0-B73F2AA3A0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E298E2-E427-4180-AA2F-8A2A912F29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D7F-43B7-ABE0-B73F2AA3A0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B30830-BC20-417D-BAA3-932F69FB3F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D7F-43B7-ABE0-B73F2AA3A0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A614DD-6A7E-4736-910E-9F31E37BDF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D7F-43B7-ABE0-B73F2AA3A0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C4A6AD-E902-401D-AF60-A084BBAD5D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D7F-43B7-ABE0-B73F2AA3A0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23F80B-DBCF-47A9-8471-DC4915F115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D7F-43B7-ABE0-B73F2AA3A0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6D17148-67C9-473C-A444-CCE607856D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D7F-43B7-ABE0-B73F2AA3A0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6545051-5C71-4588-A6CC-54C88BE506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D7F-43B7-ABE0-B73F2AA3A0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2EE56BA-7D9C-4EA6-92B4-5B1493D750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D7F-43B7-ABE0-B73F2AA3A0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D27B4AE-9505-4DC6-9739-CA9D88A538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D7F-43B7-ABE0-B73F2AA3A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Slide3!$B$7:$K$7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Slide3!$B$10:$K$10</c:f>
              <c:numCache>
                <c:formatCode>General</c:formatCode>
                <c:ptCount val="10"/>
                <c:pt idx="0">
                  <c:v>21034</c:v>
                </c:pt>
                <c:pt idx="1">
                  <c:v>23320</c:v>
                </c:pt>
                <c:pt idx="2">
                  <c:v>24853</c:v>
                </c:pt>
                <c:pt idx="3">
                  <c:v>26343</c:v>
                </c:pt>
                <c:pt idx="4">
                  <c:v>27198</c:v>
                </c:pt>
                <c:pt idx="5">
                  <c:v>29237</c:v>
                </c:pt>
                <c:pt idx="6">
                  <c:v>30261</c:v>
                </c:pt>
                <c:pt idx="7">
                  <c:v>31396</c:v>
                </c:pt>
                <c:pt idx="8">
                  <c:v>31835</c:v>
                </c:pt>
                <c:pt idx="9">
                  <c:v>31336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Slide3!$B$14:$L$14</c15:f>
                <c15:dlblRangeCache>
                  <c:ptCount val="11"/>
                  <c:pt idx="0">
                    <c:v>20%</c:v>
                  </c:pt>
                  <c:pt idx="1">
                    <c:v>20%</c:v>
                  </c:pt>
                  <c:pt idx="2">
                    <c:v>20%</c:v>
                  </c:pt>
                  <c:pt idx="3">
                    <c:v>21%</c:v>
                  </c:pt>
                  <c:pt idx="4">
                    <c:v>22%</c:v>
                  </c:pt>
                  <c:pt idx="5">
                    <c:v>22%</c:v>
                  </c:pt>
                  <c:pt idx="6">
                    <c:v>23%</c:v>
                  </c:pt>
                  <c:pt idx="7">
                    <c:v>22%</c:v>
                  </c:pt>
                  <c:pt idx="8">
                    <c:v>22%</c:v>
                  </c:pt>
                  <c:pt idx="9">
                    <c:v>22%</c:v>
                  </c:pt>
                  <c:pt idx="10">
                    <c:v>21%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85A1-4A63-9288-9EE73568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08751488"/>
        <c:axId val="102195584"/>
      </c:barChart>
      <c:catAx>
        <c:axId val="10875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2195584"/>
        <c:crosses val="autoZero"/>
        <c:auto val="1"/>
        <c:lblAlgn val="ctr"/>
        <c:lblOffset val="100"/>
        <c:noMultiLvlLbl val="0"/>
      </c:catAx>
      <c:valAx>
        <c:axId val="102195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Diagnoses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875148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4430592009332166"/>
          <c:y val="6.1026349530475615E-2"/>
          <c:w val="0.6493917079809467"/>
          <c:h val="5.0602490563886625E-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5'!$A$3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5'!$B$3:$K$3</c:f>
              <c:numCache>
                <c:formatCode>#,##0</c:formatCode>
                <c:ptCount val="10"/>
                <c:pt idx="0">
                  <c:v>16949</c:v>
                </c:pt>
                <c:pt idx="1">
                  <c:v>19328</c:v>
                </c:pt>
                <c:pt idx="2">
                  <c:v>20929</c:v>
                </c:pt>
                <c:pt idx="3">
                  <c:v>21536</c:v>
                </c:pt>
                <c:pt idx="4">
                  <c:v>22843</c:v>
                </c:pt>
                <c:pt idx="5">
                  <c:v>21315</c:v>
                </c:pt>
                <c:pt idx="6">
                  <c:v>20489</c:v>
                </c:pt>
                <c:pt idx="7">
                  <c:v>20630</c:v>
                </c:pt>
                <c:pt idx="8">
                  <c:v>20725</c:v>
                </c:pt>
                <c:pt idx="9">
                  <c:v>16002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9-4DE4-ADDA-23EE2D076B07}"/>
            </c:ext>
          </c:extLst>
        </c:ser>
        <c:ser>
          <c:idx val="1"/>
          <c:order val="1"/>
          <c:tx>
            <c:strRef>
              <c:f>'Slide 5'!$A$4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5'!$B$4:$K$4</c:f>
              <c:numCache>
                <c:formatCode>#,##0</c:formatCode>
                <c:ptCount val="10"/>
                <c:pt idx="0">
                  <c:v>23513</c:v>
                </c:pt>
                <c:pt idx="1">
                  <c:v>25479</c:v>
                </c:pt>
                <c:pt idx="2">
                  <c:v>25893</c:v>
                </c:pt>
                <c:pt idx="3">
                  <c:v>25161</c:v>
                </c:pt>
                <c:pt idx="4">
                  <c:v>23065</c:v>
                </c:pt>
                <c:pt idx="5">
                  <c:v>22162</c:v>
                </c:pt>
                <c:pt idx="6">
                  <c:v>21055</c:v>
                </c:pt>
                <c:pt idx="7">
                  <c:v>21945</c:v>
                </c:pt>
                <c:pt idx="8">
                  <c:v>24014</c:v>
                </c:pt>
                <c:pt idx="9">
                  <c:v>19881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79-4DE4-ADDA-23EE2D076B07}"/>
            </c:ext>
          </c:extLst>
        </c:ser>
        <c:ser>
          <c:idx val="2"/>
          <c:order val="2"/>
          <c:tx>
            <c:strRef>
              <c:f>'Slide 5'!$A$5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5'!$B$5:$K$5</c:f>
              <c:numCache>
                <c:formatCode>#,##0</c:formatCode>
                <c:ptCount val="10"/>
                <c:pt idx="0">
                  <c:v>35249</c:v>
                </c:pt>
                <c:pt idx="1">
                  <c:v>38143</c:v>
                </c:pt>
                <c:pt idx="2">
                  <c:v>40147</c:v>
                </c:pt>
                <c:pt idx="3">
                  <c:v>38906</c:v>
                </c:pt>
                <c:pt idx="4">
                  <c:v>38306</c:v>
                </c:pt>
                <c:pt idx="5">
                  <c:v>37797</c:v>
                </c:pt>
                <c:pt idx="6">
                  <c:v>35605</c:v>
                </c:pt>
                <c:pt idx="7">
                  <c:v>36331</c:v>
                </c:pt>
                <c:pt idx="8">
                  <c:v>39070</c:v>
                </c:pt>
                <c:pt idx="9">
                  <c:v>32162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79-4DE4-ADDA-23EE2D076B07}"/>
            </c:ext>
          </c:extLst>
        </c:ser>
        <c:ser>
          <c:idx val="3"/>
          <c:order val="3"/>
          <c:tx>
            <c:strRef>
              <c:f>'Slide 5'!$A$6</c:f>
              <c:strCache>
                <c:ptCount val="1"/>
                <c:pt idx="0">
                  <c:v>NHPI**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5'!$B$6:$K$6</c:f>
              <c:numCache>
                <c:formatCode>#,##0</c:formatCode>
                <c:ptCount val="10"/>
                <c:pt idx="0">
                  <c:v>45</c:v>
                </c:pt>
                <c:pt idx="1">
                  <c:v>51</c:v>
                </c:pt>
                <c:pt idx="2">
                  <c:v>80</c:v>
                </c:pt>
                <c:pt idx="3">
                  <c:v>49</c:v>
                </c:pt>
                <c:pt idx="4">
                  <c:v>66</c:v>
                </c:pt>
                <c:pt idx="5">
                  <c:v>79</c:v>
                </c:pt>
                <c:pt idx="6">
                  <c:v>65</c:v>
                </c:pt>
                <c:pt idx="7">
                  <c:v>109</c:v>
                </c:pt>
                <c:pt idx="8">
                  <c:v>102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79-4DE4-ADDA-23EE2D076B07}"/>
            </c:ext>
          </c:extLst>
        </c:ser>
        <c:ser>
          <c:idx val="4"/>
          <c:order val="4"/>
          <c:tx>
            <c:strRef>
              <c:f>'Slide 5'!$A$7</c:f>
              <c:strCache>
                <c:ptCount val="1"/>
                <c:pt idx="0">
                  <c:v>AIAN#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5'!$B$7:$K$7</c:f>
              <c:numCache>
                <c:formatCode>#,##0</c:formatCode>
                <c:ptCount val="10"/>
                <c:pt idx="0">
                  <c:v>71</c:v>
                </c:pt>
                <c:pt idx="1">
                  <c:v>88</c:v>
                </c:pt>
                <c:pt idx="2">
                  <c:v>85</c:v>
                </c:pt>
                <c:pt idx="3">
                  <c:v>89</c:v>
                </c:pt>
                <c:pt idx="4">
                  <c:v>94</c:v>
                </c:pt>
                <c:pt idx="5">
                  <c:v>96</c:v>
                </c:pt>
                <c:pt idx="6">
                  <c:v>56</c:v>
                </c:pt>
                <c:pt idx="7">
                  <c:v>62</c:v>
                </c:pt>
                <c:pt idx="8">
                  <c:v>67</c:v>
                </c:pt>
                <c:pt idx="9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79-4DE4-ADDA-23EE2D076B07}"/>
            </c:ext>
          </c:extLst>
        </c:ser>
        <c:ser>
          <c:idx val="5"/>
          <c:order val="5"/>
          <c:tx>
            <c:strRef>
              <c:f>'Slide 5'!$A$8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5'!$B$8:$K$8</c:f>
              <c:numCache>
                <c:formatCode>#,##0</c:formatCode>
                <c:ptCount val="10"/>
                <c:pt idx="0">
                  <c:v>718</c:v>
                </c:pt>
                <c:pt idx="1">
                  <c:v>760</c:v>
                </c:pt>
                <c:pt idx="2">
                  <c:v>851</c:v>
                </c:pt>
                <c:pt idx="3">
                  <c:v>815</c:v>
                </c:pt>
                <c:pt idx="4">
                  <c:v>785</c:v>
                </c:pt>
                <c:pt idx="5">
                  <c:v>871</c:v>
                </c:pt>
                <c:pt idx="6">
                  <c:v>746</c:v>
                </c:pt>
                <c:pt idx="7">
                  <c:v>808</c:v>
                </c:pt>
                <c:pt idx="8">
                  <c:v>991</c:v>
                </c:pt>
                <c:pt idx="9">
                  <c:v>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79-4DE4-ADDA-23EE2D076B07}"/>
            </c:ext>
          </c:extLst>
        </c:ser>
        <c:ser>
          <c:idx val="6"/>
          <c:order val="6"/>
          <c:tx>
            <c:strRef>
              <c:f>'Slide 5'!$A$9</c:f>
              <c:strCache>
                <c:ptCount val="1"/>
                <c:pt idx="0">
                  <c:v>Multi Race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5'!$B$9:$K$9</c:f>
              <c:numCache>
                <c:formatCode>#,##0</c:formatCode>
                <c:ptCount val="10"/>
                <c:pt idx="0">
                  <c:v>58</c:v>
                </c:pt>
                <c:pt idx="1">
                  <c:v>54</c:v>
                </c:pt>
                <c:pt idx="2">
                  <c:v>68</c:v>
                </c:pt>
                <c:pt idx="3">
                  <c:v>70</c:v>
                </c:pt>
                <c:pt idx="4">
                  <c:v>83</c:v>
                </c:pt>
                <c:pt idx="5">
                  <c:v>81</c:v>
                </c:pt>
                <c:pt idx="6">
                  <c:v>80</c:v>
                </c:pt>
                <c:pt idx="7">
                  <c:v>106</c:v>
                </c:pt>
                <c:pt idx="8">
                  <c:v>97</c:v>
                </c:pt>
                <c:pt idx="9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79-4DE4-ADDA-23EE2D076B07}"/>
            </c:ext>
          </c:extLst>
        </c:ser>
        <c:ser>
          <c:idx val="7"/>
          <c:order val="7"/>
          <c:tx>
            <c:strRef>
              <c:f>'Slide 5'!$A$10</c:f>
              <c:strCache>
                <c:ptCount val="1"/>
                <c:pt idx="0">
                  <c:v>Other, unspecified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5'!$B$10:$K$10</c:f>
              <c:numCache>
                <c:formatCode>#,##0</c:formatCode>
                <c:ptCount val="10"/>
                <c:pt idx="0">
                  <c:v>1326</c:v>
                </c:pt>
                <c:pt idx="1">
                  <c:v>1483</c:v>
                </c:pt>
                <c:pt idx="2">
                  <c:v>1465</c:v>
                </c:pt>
                <c:pt idx="3">
                  <c:v>1330</c:v>
                </c:pt>
                <c:pt idx="4">
                  <c:v>1422</c:v>
                </c:pt>
                <c:pt idx="5">
                  <c:v>1127</c:v>
                </c:pt>
                <c:pt idx="6">
                  <c:v>1549</c:v>
                </c:pt>
                <c:pt idx="7">
                  <c:v>1124</c:v>
                </c:pt>
                <c:pt idx="8">
                  <c:v>1941</c:v>
                </c:pt>
                <c:pt idx="9">
                  <c:v>1266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79-4DE4-ADDA-23EE2D076B07}"/>
            </c:ext>
          </c:extLst>
        </c:ser>
        <c:ser>
          <c:idx val="8"/>
          <c:order val="8"/>
          <c:tx>
            <c:strRef>
              <c:f>'Slide 5'!$A$11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5'!$B$2:$K$2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5'!$B$11:$K$11</c:f>
              <c:numCache>
                <c:formatCode>#,##0</c:formatCode>
                <c:ptCount val="10"/>
                <c:pt idx="0">
                  <c:v>3610</c:v>
                </c:pt>
                <c:pt idx="1">
                  <c:v>3657</c:v>
                </c:pt>
                <c:pt idx="2">
                  <c:v>4170</c:v>
                </c:pt>
                <c:pt idx="3">
                  <c:v>6499</c:v>
                </c:pt>
                <c:pt idx="4">
                  <c:v>7140</c:v>
                </c:pt>
                <c:pt idx="5">
                  <c:v>12981</c:v>
                </c:pt>
                <c:pt idx="6">
                  <c:v>17620</c:v>
                </c:pt>
                <c:pt idx="7">
                  <c:v>19303</c:v>
                </c:pt>
                <c:pt idx="8">
                  <c:v>14490</c:v>
                </c:pt>
                <c:pt idx="9">
                  <c:v>29905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79-4DE4-ADDA-23EE2D076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67136"/>
        <c:axId val="102268928"/>
      </c:lineChart>
      <c:catAx>
        <c:axId val="1022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68928"/>
        <c:crosses val="autoZero"/>
        <c:auto val="1"/>
        <c:lblAlgn val="ctr"/>
        <c:lblOffset val="100"/>
        <c:noMultiLvlLbl val="0"/>
      </c:catAx>
      <c:valAx>
        <c:axId val="1022689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Diagnoses</a:t>
                </a:r>
              </a:p>
            </c:rich>
          </c:tx>
          <c:layout>
            <c:manualLayout>
              <c:xMode val="edge"/>
              <c:yMode val="edge"/>
              <c:x val="4.5871559633027525E-2"/>
              <c:y val="0.24669296278498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67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Slide6!$A$8</c:f>
              <c:strCache>
                <c:ptCount val="1"/>
                <c:pt idx="0">
                  <c:v>Gonorrhea</c:v>
                </c:pt>
              </c:strCache>
            </c:strRef>
          </c:tx>
          <c:invertIfNegative val="0"/>
          <c:cat>
            <c:numRef>
              <c:f>Slide6!$B$7:$AB$7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Slide6!$B$8:$AB$8</c:f>
              <c:numCache>
                <c:formatCode>General</c:formatCode>
                <c:ptCount val="27"/>
                <c:pt idx="0">
                  <c:v>36172</c:v>
                </c:pt>
                <c:pt idx="1">
                  <c:v>30122</c:v>
                </c:pt>
                <c:pt idx="2">
                  <c:v>29757</c:v>
                </c:pt>
                <c:pt idx="3">
                  <c:v>30893</c:v>
                </c:pt>
                <c:pt idx="4">
                  <c:v>23124</c:v>
                </c:pt>
                <c:pt idx="5">
                  <c:v>26612</c:v>
                </c:pt>
                <c:pt idx="6">
                  <c:v>31833</c:v>
                </c:pt>
                <c:pt idx="7">
                  <c:v>32456</c:v>
                </c:pt>
                <c:pt idx="8">
                  <c:v>32065</c:v>
                </c:pt>
                <c:pt idx="9">
                  <c:v>29622</c:v>
                </c:pt>
                <c:pt idx="10">
                  <c:v>26154</c:v>
                </c:pt>
                <c:pt idx="11">
                  <c:v>23888</c:v>
                </c:pt>
                <c:pt idx="12">
                  <c:v>24643</c:v>
                </c:pt>
                <c:pt idx="13">
                  <c:v>25288</c:v>
                </c:pt>
                <c:pt idx="14">
                  <c:v>30144</c:v>
                </c:pt>
                <c:pt idx="15">
                  <c:v>31563</c:v>
                </c:pt>
                <c:pt idx="16">
                  <c:v>31605</c:v>
                </c:pt>
                <c:pt idx="17">
                  <c:v>28848</c:v>
                </c:pt>
                <c:pt idx="18">
                  <c:v>30746</c:v>
                </c:pt>
                <c:pt idx="19">
                  <c:v>30645</c:v>
                </c:pt>
                <c:pt idx="20">
                  <c:v>32044</c:v>
                </c:pt>
                <c:pt idx="21">
                  <c:v>33343</c:v>
                </c:pt>
                <c:pt idx="22">
                  <c:v>35409</c:v>
                </c:pt>
                <c:pt idx="23">
                  <c:v>37743</c:v>
                </c:pt>
                <c:pt idx="24">
                  <c:v>42275</c:v>
                </c:pt>
                <c:pt idx="25">
                  <c:v>45471</c:v>
                </c:pt>
                <c:pt idx="26">
                  <c:v>46958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8-4B44-9E92-BFCB58734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37536"/>
        <c:axId val="102339328"/>
      </c:barChart>
      <c:catAx>
        <c:axId val="1023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339328"/>
        <c:crosses val="autoZero"/>
        <c:auto val="1"/>
        <c:lblAlgn val="ctr"/>
        <c:lblOffset val="100"/>
        <c:noMultiLvlLbl val="0"/>
      </c:catAx>
      <c:valAx>
        <c:axId val="102339328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Diagnoses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0.3729071581009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2337536"/>
        <c:crosses val="autoZero"/>
        <c:crossBetween val="between"/>
        <c:majorUnit val="5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'Slide 8'!$A$4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8'!$B$4:$K$4</c:f>
              <c:numCache>
                <c:formatCode>#,##0</c:formatCode>
                <c:ptCount val="10"/>
                <c:pt idx="0">
                  <c:v>4760</c:v>
                </c:pt>
                <c:pt idx="1">
                  <c:v>5534</c:v>
                </c:pt>
                <c:pt idx="2">
                  <c:v>5536</c:v>
                </c:pt>
                <c:pt idx="3">
                  <c:v>6334</c:v>
                </c:pt>
                <c:pt idx="4">
                  <c:v>7412</c:v>
                </c:pt>
                <c:pt idx="5">
                  <c:v>7645</c:v>
                </c:pt>
                <c:pt idx="6">
                  <c:v>8307</c:v>
                </c:pt>
                <c:pt idx="7">
                  <c:v>9437</c:v>
                </c:pt>
                <c:pt idx="8">
                  <c:v>9991</c:v>
                </c:pt>
                <c:pt idx="9">
                  <c:v>8709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40-42DB-9F7E-8DDB54DED458}"/>
            </c:ext>
          </c:extLst>
        </c:ser>
        <c:ser>
          <c:idx val="2"/>
          <c:order val="2"/>
          <c:tx>
            <c:strRef>
              <c:f>'Slide 8'!$A$5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8'!$B$5:$K$5</c:f>
              <c:numCache>
                <c:formatCode>#,##0</c:formatCode>
                <c:ptCount val="10"/>
                <c:pt idx="0">
                  <c:v>15067</c:v>
                </c:pt>
                <c:pt idx="1">
                  <c:v>15587</c:v>
                </c:pt>
                <c:pt idx="2">
                  <c:v>14259</c:v>
                </c:pt>
                <c:pt idx="3">
                  <c:v>14222</c:v>
                </c:pt>
                <c:pt idx="4">
                  <c:v>13834</c:v>
                </c:pt>
                <c:pt idx="5">
                  <c:v>14034</c:v>
                </c:pt>
                <c:pt idx="6">
                  <c:v>13717</c:v>
                </c:pt>
                <c:pt idx="7">
                  <c:v>15230</c:v>
                </c:pt>
                <c:pt idx="8">
                  <c:v>16651</c:v>
                </c:pt>
                <c:pt idx="9">
                  <c:v>15038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40-42DB-9F7E-8DDB54DED458}"/>
            </c:ext>
          </c:extLst>
        </c:ser>
        <c:ser>
          <c:idx val="3"/>
          <c:order val="3"/>
          <c:tx>
            <c:strRef>
              <c:f>'Slide 8'!$A$6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8'!$B$6:$K$6</c:f>
              <c:numCache>
                <c:formatCode>#,##0</c:formatCode>
                <c:ptCount val="10"/>
                <c:pt idx="0">
                  <c:v>7371</c:v>
                </c:pt>
                <c:pt idx="1">
                  <c:v>7959</c:v>
                </c:pt>
                <c:pt idx="2">
                  <c:v>8939</c:v>
                </c:pt>
                <c:pt idx="3">
                  <c:v>9154</c:v>
                </c:pt>
                <c:pt idx="4">
                  <c:v>9449</c:v>
                </c:pt>
                <c:pt idx="5">
                  <c:v>9421</c:v>
                </c:pt>
                <c:pt idx="6">
                  <c:v>9594</c:v>
                </c:pt>
                <c:pt idx="7">
                  <c:v>10444</c:v>
                </c:pt>
                <c:pt idx="8">
                  <c:v>12151</c:v>
                </c:pt>
                <c:pt idx="9">
                  <c:v>10789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40-42DB-9F7E-8DDB54DED458}"/>
            </c:ext>
          </c:extLst>
        </c:ser>
        <c:ser>
          <c:idx val="4"/>
          <c:order val="4"/>
          <c:tx>
            <c:strRef>
              <c:f>'Slide 8'!$A$7</c:f>
              <c:strCache>
                <c:ptCount val="1"/>
                <c:pt idx="0">
                  <c:v>NHPI**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8'!$B$7:$K$7</c:f>
              <c:numCache>
                <c:formatCode>#,##0</c:formatCode>
                <c:ptCount val="10"/>
                <c:pt idx="0">
                  <c:v>10</c:v>
                </c:pt>
                <c:pt idx="1">
                  <c:v>16</c:v>
                </c:pt>
                <c:pt idx="2">
                  <c:v>26</c:v>
                </c:pt>
                <c:pt idx="3">
                  <c:v>14</c:v>
                </c:pt>
                <c:pt idx="4">
                  <c:v>27</c:v>
                </c:pt>
                <c:pt idx="5">
                  <c:v>32</c:v>
                </c:pt>
                <c:pt idx="6">
                  <c:v>36</c:v>
                </c:pt>
                <c:pt idx="7">
                  <c:v>51</c:v>
                </c:pt>
                <c:pt idx="8">
                  <c:v>45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40-42DB-9F7E-8DDB54DED458}"/>
            </c:ext>
          </c:extLst>
        </c:ser>
        <c:ser>
          <c:idx val="5"/>
          <c:order val="5"/>
          <c:tx>
            <c:strRef>
              <c:f>'Slide 8'!$A$8</c:f>
              <c:strCache>
                <c:ptCount val="1"/>
                <c:pt idx="0">
                  <c:v>AIAN#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8'!$B$8:$K$8</c:f>
              <c:numCache>
                <c:formatCode>#,##0</c:formatCode>
                <c:ptCount val="10"/>
                <c:pt idx="0">
                  <c:v>26</c:v>
                </c:pt>
                <c:pt idx="1">
                  <c:v>45</c:v>
                </c:pt>
                <c:pt idx="2">
                  <c:v>31</c:v>
                </c:pt>
                <c:pt idx="3">
                  <c:v>38</c:v>
                </c:pt>
                <c:pt idx="4">
                  <c:v>31</c:v>
                </c:pt>
                <c:pt idx="5">
                  <c:v>48</c:v>
                </c:pt>
                <c:pt idx="6">
                  <c:v>37</c:v>
                </c:pt>
                <c:pt idx="7">
                  <c:v>36</c:v>
                </c:pt>
                <c:pt idx="8">
                  <c:v>54</c:v>
                </c:pt>
                <c:pt idx="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40-42DB-9F7E-8DDB54DED458}"/>
            </c:ext>
          </c:extLst>
        </c:ser>
        <c:ser>
          <c:idx val="6"/>
          <c:order val="6"/>
          <c:tx>
            <c:strRef>
              <c:f>'Slide 8'!$A$9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8'!$B$9:$K$9</c:f>
              <c:numCache>
                <c:formatCode>#,##0</c:formatCode>
                <c:ptCount val="10"/>
                <c:pt idx="0">
                  <c:v>171</c:v>
                </c:pt>
                <c:pt idx="1">
                  <c:v>158</c:v>
                </c:pt>
                <c:pt idx="2">
                  <c:v>185</c:v>
                </c:pt>
                <c:pt idx="3">
                  <c:v>218</c:v>
                </c:pt>
                <c:pt idx="4">
                  <c:v>178</c:v>
                </c:pt>
                <c:pt idx="5">
                  <c:v>228</c:v>
                </c:pt>
                <c:pt idx="6">
                  <c:v>274</c:v>
                </c:pt>
                <c:pt idx="7">
                  <c:v>272</c:v>
                </c:pt>
                <c:pt idx="8">
                  <c:v>319</c:v>
                </c:pt>
                <c:pt idx="9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40-42DB-9F7E-8DDB54DED458}"/>
            </c:ext>
          </c:extLst>
        </c:ser>
        <c:ser>
          <c:idx val="7"/>
          <c:order val="7"/>
          <c:tx>
            <c:strRef>
              <c:f>'Slide 8'!$A$10</c:f>
              <c:strCache>
                <c:ptCount val="1"/>
                <c:pt idx="0">
                  <c:v>Multi Race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8'!$B$10:$K$10</c:f>
              <c:numCache>
                <c:formatCode>#,##0</c:formatCode>
                <c:ptCount val="10"/>
                <c:pt idx="0">
                  <c:v>19</c:v>
                </c:pt>
                <c:pt idx="1">
                  <c:v>27</c:v>
                </c:pt>
                <c:pt idx="2">
                  <c:v>21</c:v>
                </c:pt>
                <c:pt idx="3">
                  <c:v>32</c:v>
                </c:pt>
                <c:pt idx="4">
                  <c:v>32</c:v>
                </c:pt>
                <c:pt idx="5">
                  <c:v>45</c:v>
                </c:pt>
                <c:pt idx="6">
                  <c:v>51</c:v>
                </c:pt>
                <c:pt idx="7">
                  <c:v>64</c:v>
                </c:pt>
                <c:pt idx="8">
                  <c:v>59</c:v>
                </c:pt>
                <c:pt idx="9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40-42DB-9F7E-8DDB54DED458}"/>
            </c:ext>
          </c:extLst>
        </c:ser>
        <c:ser>
          <c:idx val="8"/>
          <c:order val="8"/>
          <c:tx>
            <c:strRef>
              <c:f>'Slide 8'!$A$11</c:f>
              <c:strCache>
                <c:ptCount val="1"/>
                <c:pt idx="0">
                  <c:v>Other, unspecified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8'!$B$3:$K$3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8'!$B$11:$K$11</c:f>
              <c:numCache>
                <c:formatCode>#,##0</c:formatCode>
                <c:ptCount val="10"/>
                <c:pt idx="0">
                  <c:v>430</c:v>
                </c:pt>
                <c:pt idx="1">
                  <c:v>443</c:v>
                </c:pt>
                <c:pt idx="2">
                  <c:v>539</c:v>
                </c:pt>
                <c:pt idx="3">
                  <c:v>512</c:v>
                </c:pt>
                <c:pt idx="4">
                  <c:v>529</c:v>
                </c:pt>
                <c:pt idx="5">
                  <c:v>432</c:v>
                </c:pt>
                <c:pt idx="6">
                  <c:v>582</c:v>
                </c:pt>
                <c:pt idx="7">
                  <c:v>486</c:v>
                </c:pt>
                <c:pt idx="8">
                  <c:v>868</c:v>
                </c:pt>
                <c:pt idx="9">
                  <c:v>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40-42DB-9F7E-8DDB54DE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168896"/>
        <c:axId val="1023672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'Slide 8'!$A$3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'Slide 8'!$B$3:$K$3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'Slide 8'!$B$3:$K$3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FE40-42DB-9F7E-8DDB54DED458}"/>
                  </c:ext>
                </c:extLst>
              </c15:ser>
            </c15:filteredLineSeries>
          </c:ext>
        </c:extLst>
      </c:lineChart>
      <c:catAx>
        <c:axId val="10916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67232"/>
        <c:crosses val="autoZero"/>
        <c:auto val="1"/>
        <c:lblAlgn val="ctr"/>
        <c:lblOffset val="100"/>
        <c:noMultiLvlLbl val="0"/>
      </c:catAx>
      <c:valAx>
        <c:axId val="102367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Diagnoses</a:t>
                </a:r>
              </a:p>
            </c:rich>
          </c:tx>
          <c:layout>
            <c:manualLayout>
              <c:xMode val="edge"/>
              <c:yMode val="edge"/>
              <c:x val="6.5228678579966531E-2"/>
              <c:y val="0.25808826033154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68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9-4A40-83D2-9A87BAE2E2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9-4A40-83D2-9A87BAE2E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9-4A40-83D2-9A87BAE2E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9-4A40-83D2-9A87BAE2E2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E9-4A40-83D2-9A87BAE2E2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E9-4A40-83D2-9A87BAE2E2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E9-4A40-83D2-9A87BAE2E2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E9-4A40-83D2-9A87BAE2E2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E9-4A40-83D2-9A87BAE2E2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E9-4A40-83D2-9A87BAE2E2E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0E9-4A40-83D2-9A87BAE2E2E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0E9-4A40-83D2-9A87BAE2E2E2}"/>
              </c:ext>
            </c:extLst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0E9-4A40-83D2-9A87BAE2E2E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0E9-4A40-83D2-9A87BAE2E2E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0E9-4A40-83D2-9A87BAE2E2E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0E9-4A40-83D2-9A87BAE2E2E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0E9-4A40-83D2-9A87BAE2E2E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0E9-4A40-83D2-9A87BAE2E2E2}"/>
              </c:ext>
            </c:extLst>
          </c:dPt>
          <c:dLbls>
            <c:dLbl>
              <c:idx val="15"/>
              <c:layout>
                <c:manualLayout>
                  <c:x val="-6.3435081205234931E-2"/>
                  <c:y val="-3.3795704518063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0E9-4A40-83D2-9A87BAE2E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9'!$B$3:$B$20</c:f>
              <c:strCache>
                <c:ptCount val="18"/>
                <c:pt idx="0">
                  <c:v>White ages 15-24</c:v>
                </c:pt>
                <c:pt idx="1">
                  <c:v>Black ages 15-24</c:v>
                </c:pt>
                <c:pt idx="2">
                  <c:v>Hispanic ages 15-24</c:v>
                </c:pt>
                <c:pt idx="3">
                  <c:v>Other race ages 15-24**</c:v>
                </c:pt>
                <c:pt idx="8">
                  <c:v>Unknown ages 15-24</c:v>
                </c:pt>
                <c:pt idx="9">
                  <c:v>White all other ages</c:v>
                </c:pt>
                <c:pt idx="10">
                  <c:v>Black all other ages</c:v>
                </c:pt>
                <c:pt idx="11">
                  <c:v>Hispanic all other ages</c:v>
                </c:pt>
                <c:pt idx="12">
                  <c:v>Other race in all other ages**</c:v>
                </c:pt>
                <c:pt idx="17">
                  <c:v>Unknown all other ages</c:v>
                </c:pt>
              </c:strCache>
            </c:strRef>
          </c:cat>
          <c:val>
            <c:numRef>
              <c:f>'Slide 9'!$C$3:$C$20</c:f>
              <c:numCache>
                <c:formatCode>0.0%</c:formatCode>
                <c:ptCount val="18"/>
                <c:pt idx="0">
                  <c:v>7.1099999999999997E-2</c:v>
                </c:pt>
                <c:pt idx="1">
                  <c:v>0.17419999999999999</c:v>
                </c:pt>
                <c:pt idx="2">
                  <c:v>0.112</c:v>
                </c:pt>
                <c:pt idx="3">
                  <c:v>0.01</c:v>
                </c:pt>
                <c:pt idx="8">
                  <c:v>0.13</c:v>
                </c:pt>
                <c:pt idx="9">
                  <c:v>0.11</c:v>
                </c:pt>
                <c:pt idx="10">
                  <c:v>0.15</c:v>
                </c:pt>
                <c:pt idx="11">
                  <c:v>0.11</c:v>
                </c:pt>
                <c:pt idx="12">
                  <c:v>2.4E-2</c:v>
                </c:pt>
                <c:pt idx="1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0E9-4A40-83D2-9A87BAE2E2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Slide10!$A$8</c:f>
              <c:strCache>
                <c:ptCount val="1"/>
                <c:pt idx="0">
                  <c:v>Syphilis, primary and secondary</c:v>
                </c:pt>
              </c:strCache>
            </c:strRef>
          </c:tx>
          <c:invertIfNegative val="0"/>
          <c:cat>
            <c:numRef>
              <c:f>Slide10!$B$7:$AB$7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Slide10!$B$8:$AB$8</c:f>
              <c:numCache>
                <c:formatCode>General</c:formatCode>
                <c:ptCount val="27"/>
                <c:pt idx="0">
                  <c:v>3343</c:v>
                </c:pt>
                <c:pt idx="1">
                  <c:v>2530</c:v>
                </c:pt>
                <c:pt idx="2">
                  <c:v>1913</c:v>
                </c:pt>
                <c:pt idx="3">
                  <c:v>1557</c:v>
                </c:pt>
                <c:pt idx="4">
                  <c:v>890</c:v>
                </c:pt>
                <c:pt idx="5">
                  <c:v>676</c:v>
                </c:pt>
                <c:pt idx="6">
                  <c:v>396</c:v>
                </c:pt>
                <c:pt idx="7">
                  <c:v>435</c:v>
                </c:pt>
                <c:pt idx="8">
                  <c:v>387</c:v>
                </c:pt>
                <c:pt idx="9">
                  <c:v>471</c:v>
                </c:pt>
                <c:pt idx="10">
                  <c:v>586</c:v>
                </c:pt>
                <c:pt idx="11">
                  <c:v>653</c:v>
                </c:pt>
                <c:pt idx="12">
                  <c:v>853</c:v>
                </c:pt>
                <c:pt idx="13">
                  <c:v>869</c:v>
                </c:pt>
                <c:pt idx="14">
                  <c:v>1083</c:v>
                </c:pt>
                <c:pt idx="15">
                  <c:v>1170</c:v>
                </c:pt>
                <c:pt idx="16">
                  <c:v>1388</c:v>
                </c:pt>
                <c:pt idx="17">
                  <c:v>1639</c:v>
                </c:pt>
                <c:pt idx="18">
                  <c:v>1231</c:v>
                </c:pt>
                <c:pt idx="19">
                  <c:v>1175</c:v>
                </c:pt>
                <c:pt idx="20">
                  <c:v>1638</c:v>
                </c:pt>
                <c:pt idx="21">
                  <c:v>1471</c:v>
                </c:pt>
                <c:pt idx="22">
                  <c:v>1623</c:v>
                </c:pt>
                <c:pt idx="23">
                  <c:v>1720</c:v>
                </c:pt>
                <c:pt idx="24">
                  <c:v>1959</c:v>
                </c:pt>
                <c:pt idx="25">
                  <c:v>2149</c:v>
                </c:pt>
                <c:pt idx="26">
                  <c:v>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C-488B-9274-292FCB201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98560"/>
        <c:axId val="108904448"/>
      </c:barChart>
      <c:catAx>
        <c:axId val="108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904448"/>
        <c:crosses val="autoZero"/>
        <c:auto val="1"/>
        <c:lblAlgn val="ctr"/>
        <c:lblOffset val="100"/>
        <c:tickLblSkip val="1"/>
        <c:noMultiLvlLbl val="0"/>
      </c:catAx>
      <c:valAx>
        <c:axId val="108904448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Diagnoses</a:t>
                </a:r>
              </a:p>
            </c:rich>
          </c:tx>
          <c:layout>
            <c:manualLayout>
              <c:xMode val="edge"/>
              <c:yMode val="edge"/>
              <c:x val="1.0802469135802469E-2"/>
              <c:y val="0.34765286415288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88985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12'!$A$2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12'!$B$2:$L$2</c:f>
              <c:numCache>
                <c:formatCode>#,##0</c:formatCode>
                <c:ptCount val="10"/>
                <c:pt idx="0">
                  <c:v>303</c:v>
                </c:pt>
                <c:pt idx="1">
                  <c:v>219</c:v>
                </c:pt>
                <c:pt idx="2">
                  <c:v>269</c:v>
                </c:pt>
                <c:pt idx="3">
                  <c:v>422</c:v>
                </c:pt>
                <c:pt idx="4">
                  <c:v>391</c:v>
                </c:pt>
                <c:pt idx="5">
                  <c:v>444</c:v>
                </c:pt>
                <c:pt idx="6">
                  <c:v>450</c:v>
                </c:pt>
                <c:pt idx="7">
                  <c:v>546</c:v>
                </c:pt>
                <c:pt idx="8">
                  <c:v>590</c:v>
                </c:pt>
                <c:pt idx="9">
                  <c:v>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48-49E5-A5A2-CE4B7E4687CE}"/>
            </c:ext>
          </c:extLst>
        </c:ser>
        <c:ser>
          <c:idx val="1"/>
          <c:order val="1"/>
          <c:tx>
            <c:strRef>
              <c:f>'Slide 12'!$A$3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12'!$B$3:$L$3</c:f>
              <c:numCache>
                <c:formatCode>#,##0</c:formatCode>
                <c:ptCount val="10"/>
                <c:pt idx="0">
                  <c:v>981</c:v>
                </c:pt>
                <c:pt idx="1">
                  <c:v>696</c:v>
                </c:pt>
                <c:pt idx="2">
                  <c:v>525</c:v>
                </c:pt>
                <c:pt idx="3">
                  <c:v>571</c:v>
                </c:pt>
                <c:pt idx="4">
                  <c:v>511</c:v>
                </c:pt>
                <c:pt idx="5">
                  <c:v>608</c:v>
                </c:pt>
                <c:pt idx="6">
                  <c:v>539</c:v>
                </c:pt>
                <c:pt idx="7">
                  <c:v>592</c:v>
                </c:pt>
                <c:pt idx="8">
                  <c:v>633</c:v>
                </c:pt>
                <c:pt idx="9">
                  <c:v>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48-49E5-A5A2-CE4B7E4687CE}"/>
            </c:ext>
          </c:extLst>
        </c:ser>
        <c:ser>
          <c:idx val="2"/>
          <c:order val="2"/>
          <c:tx>
            <c:strRef>
              <c:f>'Slide 12'!$A$4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12'!$B$4:$L$4</c:f>
              <c:numCache>
                <c:formatCode>#,##0</c:formatCode>
                <c:ptCount val="10"/>
                <c:pt idx="0">
                  <c:v>334</c:v>
                </c:pt>
                <c:pt idx="1">
                  <c:v>297</c:v>
                </c:pt>
                <c:pt idx="2">
                  <c:v>358</c:v>
                </c:pt>
                <c:pt idx="3">
                  <c:v>615</c:v>
                </c:pt>
                <c:pt idx="4">
                  <c:v>535</c:v>
                </c:pt>
                <c:pt idx="5">
                  <c:v>526</c:v>
                </c:pt>
                <c:pt idx="6">
                  <c:v>677</c:v>
                </c:pt>
                <c:pt idx="7">
                  <c:v>760</c:v>
                </c:pt>
                <c:pt idx="8">
                  <c:v>832</c:v>
                </c:pt>
                <c:pt idx="9">
                  <c:v>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48-49E5-A5A2-CE4B7E4687CE}"/>
            </c:ext>
          </c:extLst>
        </c:ser>
        <c:ser>
          <c:idx val="3"/>
          <c:order val="3"/>
          <c:tx>
            <c:strRef>
              <c:f>'Slide 12'!$A$5</c:f>
              <c:strCache>
                <c:ptCount val="1"/>
                <c:pt idx="0">
                  <c:v>NHPI**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12'!$B$5:$L$5</c:f>
              <c:numCache>
                <c:formatCode>#,##0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48-49E5-A5A2-CE4B7E4687CE}"/>
            </c:ext>
          </c:extLst>
        </c:ser>
        <c:ser>
          <c:idx val="4"/>
          <c:order val="4"/>
          <c:tx>
            <c:strRef>
              <c:f>'Slide 12'!$A$6</c:f>
              <c:strCache>
                <c:ptCount val="1"/>
                <c:pt idx="0">
                  <c:v>AIAN#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12'!$B$6:$L$6</c:f>
              <c:numCache>
                <c:formatCode>#,##0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48-49E5-A5A2-CE4B7E4687CE}"/>
            </c:ext>
          </c:extLst>
        </c:ser>
        <c:ser>
          <c:idx val="5"/>
          <c:order val="5"/>
          <c:tx>
            <c:strRef>
              <c:f>'Slide 12'!$A$7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12'!$B$7:$L$7</c:f>
              <c:numCache>
                <c:formatCode>#,##0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22</c:v>
                </c:pt>
                <c:pt idx="6">
                  <c:v>23</c:v>
                </c:pt>
                <c:pt idx="7">
                  <c:v>35</c:v>
                </c:pt>
                <c:pt idx="8">
                  <c:v>35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48-49E5-A5A2-CE4B7E4687CE}"/>
            </c:ext>
          </c:extLst>
        </c:ser>
        <c:ser>
          <c:idx val="6"/>
          <c:order val="6"/>
          <c:tx>
            <c:strRef>
              <c:f>'Slide 12'!$A$8</c:f>
              <c:strCache>
                <c:ptCount val="1"/>
                <c:pt idx="0">
                  <c:v>Multi Race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12'!$B$8:$L$8</c:f>
              <c:numCache>
                <c:formatCode>#,##0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48-49E5-A5A2-CE4B7E4687CE}"/>
            </c:ext>
          </c:extLst>
        </c:ser>
        <c:ser>
          <c:idx val="7"/>
          <c:order val="7"/>
          <c:tx>
            <c:strRef>
              <c:f>'Slide 12'!$A$9</c:f>
              <c:strCache>
                <c:ptCount val="1"/>
                <c:pt idx="0">
                  <c:v>Other, unspecified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12'!$B$9:$L$9</c:f>
              <c:numCache>
                <c:formatCode>#,##0</c:formatCode>
                <c:ptCount val="10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15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9</c:v>
                </c:pt>
                <c:pt idx="9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48-49E5-A5A2-CE4B7E4687CE}"/>
            </c:ext>
          </c:extLst>
        </c:ser>
        <c:ser>
          <c:idx val="8"/>
          <c:order val="8"/>
          <c:tx>
            <c:strRef>
              <c:f>'Slide 12'!$A$10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'Slide 12'!$B$1:$L$1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12'!$B$10:$L$10</c:f>
              <c:numCache>
                <c:formatCode>#,##0</c:formatCode>
                <c:ptCount val="10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14</c:v>
                </c:pt>
                <c:pt idx="7">
                  <c:v>7</c:v>
                </c:pt>
                <c:pt idx="8">
                  <c:v>34</c:v>
                </c:pt>
                <c:pt idx="9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48-49E5-A5A2-CE4B7E468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21056"/>
        <c:axId val="109027328"/>
      </c:lineChart>
      <c:catAx>
        <c:axId val="1090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27328"/>
        <c:crosses val="autoZero"/>
        <c:auto val="1"/>
        <c:lblAlgn val="ctr"/>
        <c:lblOffset val="100"/>
        <c:noMultiLvlLbl val="0"/>
      </c:catAx>
      <c:valAx>
        <c:axId val="1090273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/>
                    </a:solidFill>
                  </a:rPr>
                  <a:t>Diagnoses</a:t>
                </a:r>
              </a:p>
            </c:rich>
          </c:tx>
          <c:layout>
            <c:manualLayout>
              <c:xMode val="edge"/>
              <c:yMode val="edge"/>
              <c:x val="0.10021969186970651"/>
              <c:y val="0.19271294471453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21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2"/>
          <c:tx>
            <c:strRef>
              <c:f>Slide13!$A$5</c:f>
              <c:strCache>
                <c:ptCount val="1"/>
                <c:pt idx="0">
                  <c:v>Male</c:v>
                </c:pt>
              </c:strCache>
            </c:strRef>
          </c:tx>
          <c:cat>
            <c:numRef>
              <c:f>Slide13!$B$4:$K$4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Slide13!$B$5:$K$5</c:f>
              <c:numCache>
                <c:formatCode>General</c:formatCode>
                <c:ptCount val="10"/>
                <c:pt idx="0">
                  <c:v>9.4</c:v>
                </c:pt>
                <c:pt idx="1">
                  <c:v>7.1</c:v>
                </c:pt>
                <c:pt idx="2">
                  <c:v>7.2</c:v>
                </c:pt>
                <c:pt idx="3">
                  <c:v>10.5</c:v>
                </c:pt>
                <c:pt idx="4">
                  <c:v>9.8000000000000007</c:v>
                </c:pt>
                <c:pt idx="5">
                  <c:v>10.3</c:v>
                </c:pt>
                <c:pt idx="6">
                  <c:v>10.9</c:v>
                </c:pt>
                <c:pt idx="7">
                  <c:v>12.4</c:v>
                </c:pt>
                <c:pt idx="8">
                  <c:v>13.1</c:v>
                </c:pt>
                <c:pt idx="9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8-4A4D-A52B-74D695597164}"/>
            </c:ext>
          </c:extLst>
        </c:ser>
        <c:ser>
          <c:idx val="3"/>
          <c:order val="3"/>
          <c:tx>
            <c:strRef>
              <c:f>Slide13!$A$6</c:f>
              <c:strCache>
                <c:ptCount val="1"/>
                <c:pt idx="0">
                  <c:v>Female</c:v>
                </c:pt>
              </c:strCache>
            </c:strRef>
          </c:tx>
          <c:cat>
            <c:numRef>
              <c:f>Slide13!$B$4:$K$4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Slide13!$B$6:$K$6</c:f>
              <c:numCache>
                <c:formatCode>General</c:formatCode>
                <c:ptCount val="10"/>
                <c:pt idx="0">
                  <c:v>3.9</c:v>
                </c:pt>
                <c:pt idx="1">
                  <c:v>2.6</c:v>
                </c:pt>
                <c:pt idx="2">
                  <c:v>2</c:v>
                </c:pt>
                <c:pt idx="3">
                  <c:v>2.1</c:v>
                </c:pt>
                <c:pt idx="4">
                  <c:v>1.4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2.1</c:v>
                </c:pt>
                <c:pt idx="9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68-4A4D-A52B-74D695597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65344"/>
        <c:axId val="109066880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Slide13!$A$3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marker>
                  <c:symbol val="square"/>
                  <c:size val="5"/>
                </c:marker>
                <c:cat>
                  <c:numRef>
                    <c:extLst>
                      <c:ext uri="{02D57815-91ED-43cb-92C2-25804820EDAC}">
                        <c15:formulaRef>
                          <c15:sqref>Slide13!$B$4:$K$4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Slide13!$B$3:$K$3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A863-45D8-9AD6-D49FD92009D7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Slide13!$A$4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marker>
                  <c:symbol val="square"/>
                  <c:size val="5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Slide13!$B$4:$K$4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Slide13!$B$4:$K$4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63-45D8-9AD6-D49FD92009D7}"/>
                  </c:ext>
                </c:extLst>
              </c15:ser>
            </c15:filteredLineSeries>
          </c:ext>
        </c:extLst>
      </c:lineChart>
      <c:catAx>
        <c:axId val="1090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066880"/>
        <c:crosses val="autoZero"/>
        <c:auto val="1"/>
        <c:lblAlgn val="ctr"/>
        <c:lblOffset val="100"/>
        <c:noMultiLvlLbl val="0"/>
      </c:catAx>
      <c:valAx>
        <c:axId val="109066880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per 100,000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065344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noFill/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1T15:35:44.920" idx="15">
    <p:pos x="10" y="10"/>
    <p:text>I would add equal sign as follows: Total gonorrhea cases = 46,958. I would also do this on the other maps that show rates by county.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1T15:22:29.216" idx="16">
    <p:pos x="10" y="10"/>
    <p:text>I think we should spell out "Primary" and "Secondary" in the title of the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Chlamydia diagnoses in Texas have been steadily increasing from around 80,000 cases in 2007 to over 140,000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2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 rates of primary and secondary vary in TX – some urban counties such as Dallas and Nueces as well as more rural counties such as Lamb and Orange have the highest rates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14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primary and secondary syphilis diagnoses has been steadily increasing among Hispanic Texans between 2009-2018, with the highest number of cases in 2018 (936). Black Texans had the second most new diagnoses with 840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7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Males have always had a higher rate of primary &amp; secondary syphilis diagnosis compared to females in TX. In 2018, males had a 5-fold increased rate (14.8 per 100,000) compared to females (2.9 per 100,000).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6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 who have sex with men (MSM) comprise the largest proportion of primary and secondary syphilis cases in </a:t>
            </a:r>
            <a:r>
              <a:rPr lang="en-US"/>
              <a:t>2018 (55%), </a:t>
            </a:r>
            <a:r>
              <a:rPr lang="en-US" dirty="0"/>
              <a:t>whereas females only </a:t>
            </a:r>
            <a:r>
              <a:rPr lang="en-US"/>
              <a:t>comprise 17% </a:t>
            </a:r>
            <a:r>
              <a:rPr lang="en-US" dirty="0"/>
              <a:t>of new diagnoses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2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Nationally, the congenital syphilis rate has been increasing since 2013. TX Congenital syphilis cases increased from 164 in 2017 to 367 in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5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Texans experienced the highest congenital syphilis diagnosis rate in 2018 (343 per 10,000 live births), with Hispanic Texans having the next highest with 86.9 per 10,000 live births.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early latent and primary/secondary syphilis cases and rates have been increasing among men who have sex with men (MSM) between 2010 and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61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densely populated counties such as Harris, Dallas, and Travis have the highest primary/secondary and early latent syphilis incidence rates in Texas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half of new chlamydia diagnoses are among females between the ages of 15-24 from 2009-2018.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7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 rates of chlamydia are the highest among densely populated counties such as Harris and Dallas Counties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Texas from 2009-2018, the most chlamydia diagnoses were in Hispanic women.. It should be noted that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2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Gonorrhea diagnoses in Texas has been steadily increasing from about 30,000 cases in 2009 to over 45,000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3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with chlamydia, the highest gonorrhea incidence rates by county in 2018 is in densely populated counties such as Harris, Bexar, and Dallas.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and Hispanic Texans make up most of the gonorrhea cases in Texas, but it should be noted that a</a:t>
            </a:r>
            <a:r>
              <a:rPr lang="en-U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2018, Black and Hispanic Texans ages 15-24 make up about a third of all the gonorrhea cases in the state. However,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en-U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and secondary syphilis cases in TX have been slowly increasing from 1,500 in 2013 to about 2,500 in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8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Line 14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32735"/>
            <a:ext cx="7199670" cy="1268362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7170173" cy="1504335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3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1456267"/>
            <a:ext cx="9846276" cy="46966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5336" y="6356351"/>
            <a:ext cx="2039112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6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9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7052185" cy="1519084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4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507524" y="1456267"/>
            <a:ext cx="9846276" cy="465955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711" r:id="rId5"/>
    <p:sldLayoutId id="2147483681" r:id="rId6"/>
    <p:sldLayoutId id="2147483715" r:id="rId7"/>
    <p:sldLayoutId id="2147483699" r:id="rId8"/>
    <p:sldLayoutId id="2147483712" r:id="rId9"/>
    <p:sldLayoutId id="2147483700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5" r:id="rId5"/>
    <p:sldLayoutId id="2147483713" r:id="rId6"/>
    <p:sldLayoutId id="2147483716" r:id="rId7"/>
    <p:sldLayoutId id="2147483708" r:id="rId8"/>
    <p:sldLayoutId id="2147483714" r:id="rId9"/>
    <p:sldLayoutId id="2147483709" r:id="rId10"/>
    <p:sldLayoutId id="214748371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49487" y="3106057"/>
            <a:ext cx="7683602" cy="1485809"/>
          </a:xfrm>
        </p:spPr>
        <p:txBody>
          <a:bodyPr/>
          <a:lstStyle/>
          <a:p>
            <a:r>
              <a:rPr lang="en-US" altLang="en-US" sz="5400" dirty="0"/>
              <a:t>STD Epidemiology in Texas, 2018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3932" y="5168986"/>
            <a:ext cx="11196536" cy="1405009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Prepared by the Epidemiology and Supplemental Projects Group</a:t>
            </a:r>
          </a:p>
          <a:p>
            <a:r>
              <a:rPr lang="en-US" dirty="0"/>
              <a:t>HIV/STD Epidemiology and Surveillance Branch</a:t>
            </a:r>
          </a:p>
          <a:p>
            <a:r>
              <a:rPr lang="en-US" dirty="0"/>
              <a:t>Texas Department of State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11720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9501-DC90-4012-AD8F-58EF240A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&amp; Secondary Syphilis Diagnoses in Texas, 1992-2018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B49ED-4A5C-4DAA-BC18-CE6162B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972C9E69-46B0-4820-A423-7835CA081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812101"/>
              </p:ext>
            </p:extLst>
          </p:nvPr>
        </p:nvGraphicFramePr>
        <p:xfrm>
          <a:off x="2225040" y="145192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id="{B9ADB9E3-C334-41F6-A0A3-118B736C5490}"/>
              </a:ext>
            </a:extLst>
          </p:cNvPr>
          <p:cNvSpPr txBox="1"/>
          <p:nvPr/>
        </p:nvSpPr>
        <p:spPr>
          <a:xfrm>
            <a:off x="6096000" y="5977890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53434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4026-B6EA-413E-8801-64E31910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93563"/>
            <a:ext cx="10553156" cy="679904"/>
          </a:xfrm>
        </p:spPr>
        <p:txBody>
          <a:bodyPr/>
          <a:lstStyle/>
          <a:p>
            <a:r>
              <a:rPr lang="en-US" altLang="en-US" dirty="0"/>
              <a:t>Primary and Secondary Syphilis Incidence Rates by County in Texas,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57F85-EBA1-4916-A7FA-8C5FDF28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77" y="1073467"/>
            <a:ext cx="7044380" cy="56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1B8C-D6F4-4683-9666-030AE907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&amp; Secondary Syphilis Diagnoses by Race/Ethnicity in Texas, 2009-2018*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59837-06B1-4F2A-A42D-980BFFE2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hart Placeholder 12">
            <a:extLst>
              <a:ext uri="{FF2B5EF4-FFF2-40B4-BE49-F238E27FC236}">
                <a16:creationId xmlns:a16="http://schemas.microsoft.com/office/drawing/2014/main" id="{1CA195F0-9175-47F8-B19D-6DD4080D5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384931"/>
              </p:ext>
            </p:extLst>
          </p:nvPr>
        </p:nvGraphicFramePr>
        <p:xfrm>
          <a:off x="2139889" y="1073467"/>
          <a:ext cx="8823183" cy="502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CC0334-4F72-42E8-9424-0FF1E974B80C}"/>
              </a:ext>
            </a:extLst>
          </p:cNvPr>
          <p:cNvSpPr txBox="1"/>
          <p:nvPr/>
        </p:nvSpPr>
        <p:spPr>
          <a:xfrm>
            <a:off x="1011677" y="6369636"/>
            <a:ext cx="995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*A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8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0DCD3-28D7-4D53-A090-8BDBD3AF90EC}"/>
              </a:ext>
            </a:extLst>
          </p:cNvPr>
          <p:cNvSpPr txBox="1"/>
          <p:nvPr/>
        </p:nvSpPr>
        <p:spPr>
          <a:xfrm>
            <a:off x="2295854" y="6127621"/>
            <a:ext cx="6660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**Native Hawaiian/Pacific Islander     		</a:t>
            </a:r>
            <a:r>
              <a:rPr lang="en-US" altLang="en-US" sz="800" baseline="30000" dirty="0">
                <a:solidFill>
                  <a:schemeClr val="bg1"/>
                </a:solidFill>
                <a:cs typeface="Arial" panose="020B0604020202020204" pitchFamily="34" charset="0"/>
              </a:rPr>
              <a:t>#</a:t>
            </a: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American Indian/Alaskan Native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2579178" y="4175694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72773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202B-1FCC-4AA3-B591-144A8802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&amp; Secondary Syphilis Diagnosis Rates by Year of Diagnosis and Sex in Texas, 2009-2018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9C503-58B9-4400-B543-070AFC2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835893" cy="365125"/>
          </a:xfrm>
        </p:spPr>
        <p:txBody>
          <a:bodyPr/>
          <a:lstStyle/>
          <a:p>
            <a:r>
              <a:rPr lang="en-US" dirty="0"/>
              <a:t>Note: males and females include transgender persons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699D-8FA4-4419-804A-B0818B7F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hart Placeholder 6">
            <a:extLst>
              <a:ext uri="{FF2B5EF4-FFF2-40B4-BE49-F238E27FC236}">
                <a16:creationId xmlns:a16="http://schemas.microsoft.com/office/drawing/2014/main" id="{8DB0DB31-2175-4CB7-9EDA-27A1E005C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480004"/>
              </p:ext>
            </p:extLst>
          </p:nvPr>
        </p:nvGraphicFramePr>
        <p:xfrm>
          <a:off x="1996440" y="1451927"/>
          <a:ext cx="8566784" cy="490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2146041" y="5378851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78276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B4E3-872C-4754-AAB5-ECC35F4F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&amp; Secondary Syphilis Diagnoses by Sex and MSM</a:t>
            </a:r>
            <a:r>
              <a:rPr lang="en-US" altLang="en-US" baseline="30000" dirty="0"/>
              <a:t>*</a:t>
            </a:r>
            <a:r>
              <a:rPr lang="en-US" altLang="en-US" dirty="0"/>
              <a:t> in Texas, 2009-2018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A8962-9FDD-406A-BE06-63A93763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*MSM = men who have sex with 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11526-362B-4AA2-BB8B-C28FD3E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9ADB9E3-C334-41F6-A0A3-118B736C5490}"/>
              </a:ext>
            </a:extLst>
          </p:cNvPr>
          <p:cNvSpPr txBox="1"/>
          <p:nvPr/>
        </p:nvSpPr>
        <p:spPr>
          <a:xfrm>
            <a:off x="5943412" y="5977890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96C78-9909-478D-AF04-B56852330AF9}"/>
              </a:ext>
            </a:extLst>
          </p:cNvPr>
          <p:cNvSpPr txBox="1"/>
          <p:nvPr/>
        </p:nvSpPr>
        <p:spPr>
          <a:xfrm>
            <a:off x="1644283" y="2800350"/>
            <a:ext cx="338554" cy="1257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Diagnoses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007E06F-38C4-4F80-BE57-CBE98D979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02876"/>
              </p:ext>
            </p:extLst>
          </p:nvPr>
        </p:nvGraphicFramePr>
        <p:xfrm>
          <a:off x="2101425" y="1451927"/>
          <a:ext cx="83067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02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1A03-C751-4C5A-9982-87563DCA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93563"/>
            <a:ext cx="10383061" cy="679904"/>
          </a:xfrm>
        </p:spPr>
        <p:txBody>
          <a:bodyPr/>
          <a:lstStyle/>
          <a:p>
            <a:r>
              <a:rPr lang="en-US" altLang="en-US" dirty="0"/>
              <a:t>Congenital Syphilis Diagnoses in Texas, 1998-2018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4AD44-97DC-4CA2-ACBB-62703779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EC02BEF-039B-4A45-A66A-4B9F4BE185A9}"/>
              </a:ext>
            </a:extLst>
          </p:cNvPr>
          <p:cNvSpPr txBox="1"/>
          <p:nvPr/>
        </p:nvSpPr>
        <p:spPr>
          <a:xfrm>
            <a:off x="5943412" y="5977890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  <p:graphicFrame>
        <p:nvGraphicFramePr>
          <p:cNvPr id="8" name="Chart Placeholder 5">
            <a:extLst>
              <a:ext uri="{FF2B5EF4-FFF2-40B4-BE49-F238E27FC236}">
                <a16:creationId xmlns:a16="http://schemas.microsoft.com/office/drawing/2014/main" id="{FA231EC1-FF8C-413B-B495-CFE067D67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332130"/>
              </p:ext>
            </p:extLst>
          </p:nvPr>
        </p:nvGraphicFramePr>
        <p:xfrm>
          <a:off x="1981200" y="1236743"/>
          <a:ext cx="8229600" cy="474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01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5ADA-1A77-46B8-B287-2212D964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57" y="407692"/>
            <a:ext cx="10459513" cy="679904"/>
          </a:xfrm>
        </p:spPr>
        <p:txBody>
          <a:bodyPr/>
          <a:lstStyle/>
          <a:p>
            <a:r>
              <a:rPr lang="en-US" altLang="en-US" dirty="0"/>
              <a:t>Congenital Syphilis Diagnosis Rates in  Texas, 2009-2018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9D3-1FE2-431E-AAEC-1BF55507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hart Placeholder 8">
            <a:extLst>
              <a:ext uri="{FF2B5EF4-FFF2-40B4-BE49-F238E27FC236}">
                <a16:creationId xmlns:a16="http://schemas.microsoft.com/office/drawing/2014/main" id="{99D22A70-5C56-43B8-9832-ADC81F0DF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15081"/>
              </p:ext>
            </p:extLst>
          </p:nvPr>
        </p:nvGraphicFramePr>
        <p:xfrm>
          <a:off x="1752599" y="1451927"/>
          <a:ext cx="8958943" cy="509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1934285" y="4945715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64197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17AF-9DB5-48F4-8DE6-3CDBB242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1" y="759323"/>
            <a:ext cx="9810749" cy="679904"/>
          </a:xfrm>
        </p:spPr>
        <p:txBody>
          <a:bodyPr/>
          <a:lstStyle/>
          <a:p>
            <a:r>
              <a:rPr lang="en-US" altLang="en-US" dirty="0"/>
              <a:t>Diagnoses and Rates of Primary &amp; Secondary and Early Latent Syphilis among MSM* in Texas, 2010-2018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3B67C-A312-455F-A822-9C2F96C1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9843" y="6356351"/>
            <a:ext cx="6584004" cy="365125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*MSM = men who have sex with 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07F1B-76DA-433E-B839-F102A655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58D8E3-FC0A-4FDF-851C-42CE57D2C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747934"/>
              </p:ext>
            </p:extLst>
          </p:nvPr>
        </p:nvGraphicFramePr>
        <p:xfrm>
          <a:off x="2333624" y="1863406"/>
          <a:ext cx="8665302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96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4DCE774-DAE7-4173-B199-5B42AB6E0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7468" y="330926"/>
            <a:ext cx="10439401" cy="609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Primary &amp; Secondary and Early Latent Syphilis Incidence Rates Among MSM* by County in Texas,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96A92-A0E5-41FB-8D71-3A79804B9F6A}"/>
              </a:ext>
            </a:extLst>
          </p:cNvPr>
          <p:cNvSpPr/>
          <p:nvPr/>
        </p:nvSpPr>
        <p:spPr>
          <a:xfrm>
            <a:off x="8437124" y="6316407"/>
            <a:ext cx="39477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*MSM– men who have sex with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18BC5-097B-4872-A078-9F273D1FE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17" y="982259"/>
            <a:ext cx="6769158" cy="57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Chlamydia Diagnoses in Texas, 1992-2018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0" name="Chart Placeholder 5">
            <a:extLst>
              <a:ext uri="{FF2B5EF4-FFF2-40B4-BE49-F238E27FC236}">
                <a16:creationId xmlns:a16="http://schemas.microsoft.com/office/drawing/2014/main" id="{99CAA1A0-34F3-4F9D-B0FE-1F56D6030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81193"/>
              </p:ext>
            </p:extLst>
          </p:nvPr>
        </p:nvGraphicFramePr>
        <p:xfrm>
          <a:off x="457199" y="1844040"/>
          <a:ext cx="9270125" cy="471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5100996" y="6562759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50514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7A2F-423A-4D5D-A121-CB5944C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Chlamydia Diagnoses by Year in Texas, 2009-2018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1C04-CCA2-4E2B-9BFD-D6ECD58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E75F1CBA-F6DF-4963-9100-4CC0355F2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001252"/>
              </p:ext>
            </p:extLst>
          </p:nvPr>
        </p:nvGraphicFramePr>
        <p:xfrm>
          <a:off x="528637" y="17072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D95FB5-69E0-4A9E-BFAE-FF4DB3634DBC}"/>
              </a:ext>
            </a:extLst>
          </p:cNvPr>
          <p:cNvSpPr txBox="1"/>
          <p:nvPr/>
        </p:nvSpPr>
        <p:spPr>
          <a:xfrm>
            <a:off x="4576386" y="6233240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835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65" y="136524"/>
            <a:ext cx="10775224" cy="679904"/>
          </a:xfrm>
        </p:spPr>
        <p:txBody>
          <a:bodyPr/>
          <a:lstStyle/>
          <a:p>
            <a:r>
              <a:rPr lang="en-US" altLang="en-US" dirty="0"/>
              <a:t>Chlamydia Incidence Rates by County in Texas,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911258"/>
            <a:ext cx="6885432" cy="58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DFB5-F470-4675-B69F-02FE6340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Chlamydia Diagnoses Among Women by Race/Ethnicity in Texas, 200</a:t>
            </a:r>
            <a:r>
              <a:rPr lang="en-US" altLang="zh-CN" dirty="0"/>
              <a:t>9</a:t>
            </a:r>
            <a:r>
              <a:rPr lang="en-US" altLang="en-US" dirty="0"/>
              <a:t>-2018*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DB08-C45D-4B60-8EF2-9AC9E485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285AF3-1E82-4BF6-88F6-A55C8934E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29813"/>
              </p:ext>
            </p:extLst>
          </p:nvPr>
        </p:nvGraphicFramePr>
        <p:xfrm>
          <a:off x="2651759" y="1073466"/>
          <a:ext cx="8534075" cy="528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B8FE64-E907-4504-BF1E-5B01126F032B}"/>
              </a:ext>
            </a:extLst>
          </p:cNvPr>
          <p:cNvSpPr txBox="1"/>
          <p:nvPr/>
        </p:nvSpPr>
        <p:spPr>
          <a:xfrm>
            <a:off x="2997123" y="6302672"/>
            <a:ext cx="6660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**Native Hawaiian/Pacific Islander     		</a:t>
            </a:r>
            <a:r>
              <a:rPr lang="en-US" altLang="en-US" sz="800" baseline="30000" dirty="0">
                <a:solidFill>
                  <a:schemeClr val="bg1"/>
                </a:solidFill>
                <a:cs typeface="Arial" panose="020B0604020202020204" pitchFamily="34" charset="0"/>
              </a:rPr>
              <a:t>#</a:t>
            </a: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American Indian/Alaskan Native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478EC-EF29-42A3-8E03-4BC96FE53C01}"/>
              </a:ext>
            </a:extLst>
          </p:cNvPr>
          <p:cNvSpPr txBox="1"/>
          <p:nvPr/>
        </p:nvSpPr>
        <p:spPr>
          <a:xfrm>
            <a:off x="1006165" y="6464437"/>
            <a:ext cx="995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*A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8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3089316" y="4435576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68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84C95-1697-4035-B9D7-2CEF2DFE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972A9C-817A-45DB-B9C9-F1C22CCD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Gonorrhea Diagnoses in Texas, 1992-2018</a:t>
            </a:r>
          </a:p>
        </p:txBody>
      </p:sp>
      <p:graphicFrame>
        <p:nvGraphicFramePr>
          <p:cNvPr id="7" name="Chart Placeholder 7">
            <a:extLst>
              <a:ext uri="{FF2B5EF4-FFF2-40B4-BE49-F238E27FC236}">
                <a16:creationId xmlns:a16="http://schemas.microsoft.com/office/drawing/2014/main" id="{005156A2-CCE8-4FEB-8D53-B7761393F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296049"/>
              </p:ext>
            </p:extLst>
          </p:nvPr>
        </p:nvGraphicFramePr>
        <p:xfrm>
          <a:off x="1752600" y="13258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B9ADB9E3-C334-41F6-A0A3-118B736C5490}"/>
              </a:ext>
            </a:extLst>
          </p:cNvPr>
          <p:cNvSpPr txBox="1"/>
          <p:nvPr/>
        </p:nvSpPr>
        <p:spPr>
          <a:xfrm>
            <a:off x="5688617" y="5980986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74168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9476-3F06-4760-9988-95E651D9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1" y="217206"/>
            <a:ext cx="11133909" cy="679904"/>
          </a:xfrm>
        </p:spPr>
        <p:txBody>
          <a:bodyPr/>
          <a:lstStyle/>
          <a:p>
            <a:r>
              <a:rPr lang="en-US" altLang="en-US" dirty="0"/>
              <a:t>Gonorrhea Incidence Rates by County in Texas,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CF16-23FE-4F14-8882-CD3D3A13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6" y="896112"/>
            <a:ext cx="6904355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893F-174D-4E09-8A52-62B80060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Gonorrhea Diagnoses by Race/Ethnicity in Texas, 2009-2018*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B1E34-4C26-480C-960F-9D771AB9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9F8B9664-350F-4F0D-BAA7-D075D83A0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686858"/>
              </p:ext>
            </p:extLst>
          </p:nvPr>
        </p:nvGraphicFramePr>
        <p:xfrm>
          <a:off x="2025315" y="1179344"/>
          <a:ext cx="8566784" cy="490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0D802F-8F0E-4C39-831E-105F5C1796F0}"/>
              </a:ext>
            </a:extLst>
          </p:cNvPr>
          <p:cNvSpPr txBox="1"/>
          <p:nvPr/>
        </p:nvSpPr>
        <p:spPr>
          <a:xfrm>
            <a:off x="1021405" y="6295160"/>
            <a:ext cx="995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*A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8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4BDB2-81EB-462B-B972-24F9E5CB6872}"/>
              </a:ext>
            </a:extLst>
          </p:cNvPr>
          <p:cNvSpPr txBox="1"/>
          <p:nvPr/>
        </p:nvSpPr>
        <p:spPr>
          <a:xfrm>
            <a:off x="2209800" y="6050964"/>
            <a:ext cx="6660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**Native Hawaiian/Pacific Islander     		</a:t>
            </a:r>
            <a:r>
              <a:rPr lang="en-US" altLang="en-US" sz="800" baseline="30000" dirty="0">
                <a:solidFill>
                  <a:schemeClr val="bg1"/>
                </a:solidFill>
                <a:cs typeface="Arial" panose="020B0604020202020204" pitchFamily="34" charset="0"/>
              </a:rPr>
              <a:t>#</a:t>
            </a: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American Indian/Alaskan Native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08533-48DF-4D0C-B33B-DFF0A27F4A4B}"/>
              </a:ext>
            </a:extLst>
          </p:cNvPr>
          <p:cNvSpPr txBox="1"/>
          <p:nvPr/>
        </p:nvSpPr>
        <p:spPr>
          <a:xfrm>
            <a:off x="2454048" y="4348948"/>
            <a:ext cx="151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2058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0487-2884-49E7-9674-992EBFCF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Gonorrhea Diagnoses by Age Group &amp; Race/Ethnicity in Texas, 2018*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7D19D-2345-4BD7-B4CF-D9D0B714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07D92A-E7F6-4C9F-BB65-D72A9A31B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708330"/>
              </p:ext>
            </p:extLst>
          </p:nvPr>
        </p:nvGraphicFramePr>
        <p:xfrm>
          <a:off x="1828800" y="1290795"/>
          <a:ext cx="8239124" cy="506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4818E3-D287-4426-B9A7-E3EB125FC1B6}"/>
              </a:ext>
            </a:extLst>
          </p:cNvPr>
          <p:cNvSpPr txBox="1"/>
          <p:nvPr/>
        </p:nvSpPr>
        <p:spPr>
          <a:xfrm>
            <a:off x="1120302" y="6129885"/>
            <a:ext cx="995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*A delay in updating the race/ethnicity field in the surveillance data has resulted in a large number of cases with race/ethnicity as unknown for 2018. Ongoing data quality improvement will address this for 2019 reporting. Numbers should be interpreted with caution. </a:t>
            </a:r>
            <a:r>
              <a:rPr lang="en-US" altLang="en-US" sz="8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BE6E4-E3ED-4992-8FB1-1EF60939C4F6}"/>
              </a:ext>
            </a:extLst>
          </p:cNvPr>
          <p:cNvSpPr txBox="1"/>
          <p:nvPr/>
        </p:nvSpPr>
        <p:spPr>
          <a:xfrm>
            <a:off x="1120301" y="6464437"/>
            <a:ext cx="9951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**Other race includes: Native Hawaiian/Pacific Islander, American Indian/Alaskan Native, Asian, Multi-race, and other/unspecified</a:t>
            </a:r>
            <a:r>
              <a:rPr lang="en-US" altLang="en-US" sz="800" dirty="0">
                <a:solidFill>
                  <a:schemeClr val="bg1"/>
                </a:solidFill>
                <a:cs typeface="Segoe UI" panose="020B0502040204020203" pitchFamily="34" charset="0"/>
              </a:rPr>
              <a:t>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8213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D_2019.potx" id="{5C26CFE3-FCA7-463B-9720-D71C715F6BBA}" vid="{B382FC0A-794A-4F95-9201-494E54ACA01B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D_2019.potx" id="{5C26CFE3-FCA7-463B-9720-D71C715F6BBA}" vid="{2B302EE3-C096-43BB-8D29-EC0D2CDB1FAA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TexasSTD_2019</Template>
  <TotalTime>1587</TotalTime>
  <Words>1177</Words>
  <Application>Microsoft Office PowerPoint</Application>
  <PresentationFormat>Widescreen</PresentationFormat>
  <Paragraphs>109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Rockwell</vt:lpstr>
      <vt:lpstr>Segoe UI</vt:lpstr>
      <vt:lpstr>Verdana</vt:lpstr>
      <vt:lpstr>Dark Room</vt:lpstr>
      <vt:lpstr>Bright Room</vt:lpstr>
      <vt:lpstr>STD Epidemiology in Texas, 2018</vt:lpstr>
      <vt:lpstr>Chlamydia Diagnoses in Texas, 1992-2018</vt:lpstr>
      <vt:lpstr>Chlamydia Diagnoses by Year in Texas, 2009-2018</vt:lpstr>
      <vt:lpstr>Chlamydia Incidence Rates by County in Texas, 2018</vt:lpstr>
      <vt:lpstr>Chlamydia Diagnoses Among Women by Race/Ethnicity in Texas, 2009-2018*</vt:lpstr>
      <vt:lpstr>Gonorrhea Diagnoses in Texas, 1992-2018</vt:lpstr>
      <vt:lpstr>Gonorrhea Incidence Rates by County in Texas, 2018</vt:lpstr>
      <vt:lpstr>Gonorrhea Diagnoses by Race/Ethnicity in Texas, 2009-2018*</vt:lpstr>
      <vt:lpstr>Gonorrhea Diagnoses by Age Group &amp; Race/Ethnicity in Texas, 2018*</vt:lpstr>
      <vt:lpstr>Primary &amp; Secondary Syphilis Diagnoses in Texas, 1992-2018</vt:lpstr>
      <vt:lpstr>Primary and Secondary Syphilis Incidence Rates by County in Texas, 2018</vt:lpstr>
      <vt:lpstr>Primary &amp; Secondary Syphilis Diagnoses by Race/Ethnicity in Texas, 2009-2018*</vt:lpstr>
      <vt:lpstr>Primary &amp; Secondary Syphilis Diagnosis Rates by Year of Diagnosis and Sex in Texas, 2009-2018</vt:lpstr>
      <vt:lpstr>Primary &amp; Secondary Syphilis Diagnoses by Sex and MSM* in Texas, 2009-2018</vt:lpstr>
      <vt:lpstr>Congenital Syphilis Diagnoses in Texas, 1998-2018</vt:lpstr>
      <vt:lpstr>Congenital Syphilis Diagnosis Rates in  Texas, 2009-2018</vt:lpstr>
      <vt:lpstr>Diagnoses and Rates of Primary &amp; Secondary and Early Latent Syphilis among MSM* in Texas, 2010-2018</vt:lpstr>
      <vt:lpstr>Primary &amp; Secondary and Early Latent Syphilis Incidence Rates Among MSM* by County in Texas,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 Epidemiology in Texas</dc:title>
  <dc:creator>Rosenbluth,Lauren (DSHS)</dc:creator>
  <cp:lastModifiedBy>Vaaler,Margaret (DSHS)</cp:lastModifiedBy>
  <cp:revision>74</cp:revision>
  <dcterms:created xsi:type="dcterms:W3CDTF">2019-08-21T13:16:51Z</dcterms:created>
  <dcterms:modified xsi:type="dcterms:W3CDTF">2020-02-05T15:22:43Z</dcterms:modified>
</cp:coreProperties>
</file>