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2_A603BF33.xml" ContentType="application/vnd.ms-powerpoint.comments+xml"/>
  <Override PartName="/ppt/notesSlides/notesSlide2.xml" ContentType="application/vnd.openxmlformats-officedocument.presentationml.notesSlide+xml"/>
  <Override PartName="/ppt/comments/modernComment_101_3AFB1DF.xml" ContentType="application/vnd.ms-powerpoint.comments+xml"/>
  <Override PartName="/ppt/ink/ink1.xml" ContentType="application/inkml+xml"/>
  <Override PartName="/ppt/ink/ink2.xml" ContentType="application/inkml+xml"/>
  <Override PartName="/ppt/ink/ink3.xml" ContentType="application/inkml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58" r:id="rId5"/>
    <p:sldId id="257" r:id="rId6"/>
  </p:sldIdLst>
  <p:sldSz cx="7315200" cy="96012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3" pos="136" userDrawn="1">
          <p15:clr>
            <a:srgbClr val="A4A3A4"/>
          </p15:clr>
        </p15:guide>
        <p15:guide id="4" pos="4472" userDrawn="1">
          <p15:clr>
            <a:srgbClr val="A4A3A4"/>
          </p15:clr>
        </p15:guide>
        <p15:guide id="5" orient="horz" pos="137" userDrawn="1">
          <p15:clr>
            <a:srgbClr val="A4A3A4"/>
          </p15:clr>
        </p15:guide>
        <p15:guide id="6" orient="horz" pos="5911" userDrawn="1">
          <p15:clr>
            <a:srgbClr val="A4A3A4"/>
          </p15:clr>
        </p15:guide>
        <p15:guide id="7" orient="horz" pos="5498" userDrawn="1">
          <p15:clr>
            <a:srgbClr val="A4A3A4"/>
          </p15:clr>
        </p15:guide>
        <p15:guide id="8" orient="horz" pos="275" userDrawn="1">
          <p15:clr>
            <a:srgbClr val="A4A3A4"/>
          </p15:clr>
        </p15:guide>
        <p15:guide id="11" orient="horz" pos="3408" userDrawn="1">
          <p15:clr>
            <a:srgbClr val="A4A3A4"/>
          </p15:clr>
        </p15:guide>
        <p15:guide id="12" pos="2928" userDrawn="1">
          <p15:clr>
            <a:srgbClr val="A4A3A4"/>
          </p15:clr>
        </p15:guide>
        <p15:guide id="13" pos="283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50B8AB6-233C-866B-4E74-55D8DF31DA6A}" name="Nolen,Maria (DSHS)" initials="N(" userId="S::Maria.Nolen@dshs.texas.gov::0618a70f-ece1-4f4e-a0b5-f179209f7e9c" providerId="AD"/>
  <p188:author id="{7B27E9BB-B446-70B1-1CA5-8476723EFC7D}" name="Gray,Niamh (DSHS)" initials="G(" userId="S::Niamh.Gray@dshs.texas.gov::4bf88285-6e1d-416b-b974-229b02177bf1" providerId="AD"/>
  <p188:author id="{6C4905C0-648F-C888-DD69-F867005E8699}" name="Gray,Niamh (DSHS)" initials="G(" userId="S::niamh.gray@dshs.texas.gov::4bf88285-6e1d-416b-b974-229b02177bf1" providerId="AD"/>
  <p188:author id="{EAA94AF5-E686-6315-2543-B7E36D667E4C}" name="Butler,Susan (DSHS)" initials="B(" userId="S::susan.butler@dshs.texas.gov::14b1049c-47aa-4370-8bac-93ac57b3cda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87"/>
    <a:srgbClr val="FFC600"/>
    <a:srgbClr val="AB2328"/>
    <a:srgbClr val="00B3E3"/>
    <a:srgbClr val="005C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898769-EF08-6D65-9B44-627C7290B210}" v="5" dt="2024-05-14T23:42:04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1352" y="60"/>
      </p:cViewPr>
      <p:guideLst>
        <p:guide orient="horz" pos="3024"/>
        <p:guide pos="136"/>
        <p:guide pos="4472"/>
        <p:guide orient="horz" pos="137"/>
        <p:guide orient="horz" pos="5911"/>
        <p:guide orient="horz" pos="5498"/>
        <p:guide orient="horz" pos="275"/>
        <p:guide orient="horz" pos="3408"/>
        <p:guide pos="2928"/>
        <p:guide pos="28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omments/modernComment_101_3AFB1D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6D92CF2-76AF-4EB4-B582-825CFFC1A890}" authorId="{EAA94AF5-E686-6315-2543-B7E36D667E4C}" status="resolved" created="2024-04-17T16:15:22.720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61845983" sldId="257"/>
      <ac:spMk id="65" creationId="{6D2F2045-489C-7C2B-5CF2-B1C27347A131}"/>
    </ac:deMkLst>
    <p188:pos x="2873573" y="317500"/>
    <p188:replyLst>
      <p188:reply id="{3172FC20-D9B3-40EC-981D-35F085E651B3}" authorId="{6C4905C0-648F-C888-DD69-F867005E8699}" created="2024-04-17T21:30:46.257">
        <p188:txBody>
          <a:bodyPr/>
          <a:lstStyle/>
          <a:p>
            <a:r>
              <a:rPr lang="en-US"/>
              <a:t>fixed</a:t>
            </a:r>
          </a:p>
        </p188:txBody>
      </p188:reply>
    </p188:replyLst>
    <p188:txBody>
      <a:bodyPr/>
      <a:lstStyle/>
      <a:p>
        <a:r>
          <a:rPr lang="en-US"/>
          <a:t>Please correct to section 6</a:t>
        </a:r>
      </a:p>
    </p188:txBody>
  </p188:cm>
</p188:cmLst>
</file>

<file path=ppt/comments/modernComment_102_A603BF3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137A2D3-743D-440C-9517-67039F750BA0}" authorId="{EAA94AF5-E686-6315-2543-B7E36D667E4C}" status="resolved" created="2024-04-17T16:00:17.370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785263411" sldId="258"/>
      <ac:spMk id="15" creationId="{1F6D1002-BE7A-2659-BEEF-D7307FF34939}"/>
    </ac:deMkLst>
    <p188:pos x="4678532" y="3508375"/>
    <p188:replyLst>
      <p188:reply id="{194A73DF-5343-47D8-8A47-BB8D280BEE67}" authorId="{7B27E9BB-B446-70B1-1CA5-8476723EFC7D}" created="2024-04-17T21:35:41.196">
        <p188:txBody>
          <a:bodyPr/>
          <a:lstStyle/>
          <a:p>
            <a:r>
              <a:rPr lang="en-US"/>
              <a:t>Could fit in "testing". That should work. </a:t>
            </a:r>
          </a:p>
        </p188:txBody>
      </p188:reply>
    </p188:replyLst>
    <p188:txBody>
      <a:bodyPr/>
      <a:lstStyle/>
      <a:p>
        <a:r>
          <a:rPr lang="en-US"/>
          <a:t>please change genotyping to Molecular testing. </a:t>
        </a:r>
      </a:p>
    </p188:txBody>
  </p188:cm>
  <p188:cm id="{670B2D26-C55E-4F89-B0A0-83B1448EEC9A}" authorId="{EAA94AF5-E686-6315-2543-B7E36D667E4C}" status="resolved" created="2024-04-17T16:01:42.857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785263411" sldId="258"/>
      <ac:grpSpMk id="11" creationId="{665BB13B-4480-8C3B-1CAB-10788DB5DD49}"/>
    </ac:deMkLst>
    <p188:replyLst>
      <p188:reply id="{EC769FDA-9F7D-4405-8F22-DAE98198FECB}" authorId="{7B27E9BB-B446-70B1-1CA5-8476723EFC7D}" created="2024-04-17T21:33:14.554">
        <p188:txBody>
          <a:bodyPr/>
          <a:lstStyle/>
          <a:p>
            <a:r>
              <a:rPr lang="en-US"/>
              <a:t>Thanks! </a:t>
            </a:r>
          </a:p>
        </p188:txBody>
      </p188:reply>
    </p188:replyLst>
    <p188:txBody>
      <a:bodyPr/>
      <a:lstStyle/>
      <a:p>
        <a:r>
          <a:rPr lang="en-US"/>
          <a:t>I love this, thanks Niamh!</a:t>
        </a:r>
      </a:p>
    </p188:txBody>
  </p188:cm>
</p188:cmLst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5T21:15:10.5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1 168 24575,'3'1'0,"0"0"0,0 0 0,0 0 0,0 1 0,0-1 0,0 1 0,-1 0 0,1 0 0,-1 0 0,1 0 0,-1 0 0,0 0 0,1 1 0,2 4 0,4 3 0,-4-4 0,0 1 0,0 0 0,0 1 0,-1 0 0,0-1 0,-1 1 0,5 11 0,10 21 0,-18-39 0,0-1 0,0 0 0,0 0 0,0 0 0,0 0 0,0 1 0,0-1 0,0 0 0,0 0 0,0 0 0,0 0 0,0 1 0,0-1 0,0 0 0,1 0 0,-1 0 0,0 0 0,0 0 0,0 0 0,0 1 0,0-1 0,0 0 0,1 0 0,-1 0 0,0 0 0,0 0 0,0 0 0,0 0 0,0 0 0,1 0 0,-1 0 0,0 0 0,0 0 0,0 0 0,0 0 0,1 0 0,-1 0 0,0 0 0,0 0 0,0 0 0,0 0 0,0 0 0,1 0 0,-1 0 0,0 0 0,3-10 0,-2-16 0,-1 24 0,0-10 0,1-1 0,0 1 0,1-1 0,0 0 0,1 1 0,0 0 0,1 0 0,0 0 0,1 1 0,0 0 0,10-16 0,6-18 20,-15 31-297,-1 2 0,2 0 0,-1 0 0,11-13 0,-13 20-6549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5T21:27:53.41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1 243 24575,'5'1'0,"-1"1"0,1-1 0,0 1 0,-1 0 0,1 0 0,-1 1 0,0-1 0,1 1 0,-1 0 0,-1 0 0,1 1 0,0-1 0,-1 1 0,5 6 0,7 4 0,-7-4 0,0-1 0,0 2 0,-1-1 0,0 1 0,-1 0 0,0 0 0,5 17 0,18 31 0,-29-59 0,0 0 0,0 1 0,0-1 0,0 0 0,0 0 0,0 1 0,0-1 0,0 0 0,0 0 0,0 1 0,1-1 0,-1 0 0,0 0 0,0 0 0,0 1 0,0-1 0,1 0 0,-1 0 0,0 0 0,0 1 0,0-1 0,1 0 0,-1 0 0,0 0 0,0 0 0,0 0 0,1 0 0,-1 0 0,0 1 0,0-1 0,1 0 0,-1 0 0,0 0 0,0 0 0,1 0 0,-1 0 0,0 0 0,0 0 0,1 0 0,-1 0 0,0-1 0,0 1 0,1 0 0,-1 0 0,0 0 0,5-14 0,-4-25 0,-1 38 0,1-18 0,0 1 0,1 0 0,1 0 0,1 0 0,0 0 0,1 1 0,1-1 0,1 1 0,0 0 0,2 1 0,14-23 0,11-26 20,-26 47-297,1 0 0,1 0 0,1 1 0,16-20 0,-21 30-6549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21T17:44:09.08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1 243 24575,'5'1'0,"-1"1"0,1-1 0,0 1 0,-1 0 0,1 0 0,-1 1 0,0-1 0,1 1 0,-1 0 0,-1 0 0,1 1 0,0-1 0,-1 1 0,5 6 0,7 4 0,-7-4 0,0-1 0,0 2 0,-1-1 0,0 1 0,-1 0 0,0 0 0,5 17 0,18 31 0,-29-59 0,0 0 0,0 1 0,0-1 0,0 0 0,0 0 0,0 1 0,0-1 0,0 0 0,0 0 0,0 1 0,1-1 0,-1 0 0,0 0 0,0 0 0,0 1 0,0-1 0,1 0 0,-1 0 0,0 0 0,0 1 0,0-1 0,1 0 0,-1 0 0,0 0 0,0 0 0,0 0 0,1 0 0,-1 0 0,0 1 0,0-1 0,1 0 0,-1 0 0,0 0 0,0 0 0,1 0 0,-1 0 0,0 0 0,0 0 0,1 0 0,-1 0 0,0-1 0,0 1 0,1 0 0,-1 0 0,0 0 0,5-14 0,-4-25 0,-1 38 0,1-18 0,0 1 0,1 0 0,1 0 0,1 0 0,0 0 0,1 1 0,1-1 0,1 1 0,0 0 0,2 1 0,14-23 0,11-26 20,-26 47-297,1 0 0,1 0 0,1 1 0,16-20 0,-21 30-6549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44ED0-0BDC-4F65-9F15-D72D429C8A01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6313" y="1162050"/>
            <a:ext cx="23907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4F735-0BA1-4414-B383-5975A33A7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00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1pPr>
    <a:lvl2pPr marL="433715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2pPr>
    <a:lvl3pPr marL="867431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3pPr>
    <a:lvl4pPr marL="1301146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4pPr>
    <a:lvl5pPr marL="1734861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5pPr>
    <a:lvl6pPr marL="2168575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6pPr>
    <a:lvl7pPr marL="2602292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7pPr>
    <a:lvl8pPr marL="3036006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8pPr>
    <a:lvl9pPr marL="3469721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4F735-0BA1-4414-B383-5975A33A79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63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4F735-0BA1-4414-B383-5975A33A795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25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571308"/>
            <a:ext cx="6217920" cy="334264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42853"/>
            <a:ext cx="5486400" cy="2318067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1F09B-04F0-40E1-B8D4-F454832364D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6D756-9A98-44E7-BA76-D07A5FDC1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72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1F09B-04F0-40E1-B8D4-F454832364D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6D756-9A98-44E7-BA76-D07A5FDC1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72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11175"/>
            <a:ext cx="1577340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11175"/>
            <a:ext cx="4640580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1F09B-04F0-40E1-B8D4-F454832364D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6D756-9A98-44E7-BA76-D07A5FDC1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77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1F09B-04F0-40E1-B8D4-F454832364D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6D756-9A98-44E7-BA76-D07A5FDC1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66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393635"/>
            <a:ext cx="6309360" cy="399383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425250"/>
            <a:ext cx="6309360" cy="2100262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1F09B-04F0-40E1-B8D4-F454832364D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6D756-9A98-44E7-BA76-D07A5FDC1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0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1F09B-04F0-40E1-B8D4-F454832364D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6D756-9A98-44E7-BA76-D07A5FDC1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7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11177"/>
            <a:ext cx="6309360" cy="18557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353628"/>
            <a:ext cx="3094672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507105"/>
            <a:ext cx="3094672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353628"/>
            <a:ext cx="3109913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507105"/>
            <a:ext cx="3109913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1F09B-04F0-40E1-B8D4-F454832364D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6D756-9A98-44E7-BA76-D07A5FDC1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7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1F09B-04F0-40E1-B8D4-F454832364D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6D756-9A98-44E7-BA76-D07A5FDC1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29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1F09B-04F0-40E1-B8D4-F454832364D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6D756-9A98-44E7-BA76-D07A5FDC1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46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82397"/>
            <a:ext cx="3703320" cy="6823075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1F09B-04F0-40E1-B8D4-F454832364D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6D756-9A98-44E7-BA76-D07A5FDC1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40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82397"/>
            <a:ext cx="3703320" cy="6823075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1F09B-04F0-40E1-B8D4-F454832364D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6D756-9A98-44E7-BA76-D07A5FDC1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3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1F09B-04F0-40E1-B8D4-F454832364D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6D756-9A98-44E7-BA76-D07A5FDC1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5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18/10/relationships/comments" Target="../comments/modernComment_102_A603BF33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dshs.texas.gov/laboratory-services/laboratory-testing-services-manual-guidelines-specimen-shipping-mailing" TargetMode="External"/><Relationship Id="rId5" Type="http://schemas.openxmlformats.org/officeDocument/2006/relationships/image" Target="../media/image2.png"/><Relationship Id="rId10" Type="http://schemas.openxmlformats.org/officeDocument/2006/relationships/image" Target="../media/image6.svg"/><Relationship Id="rId4" Type="http://schemas.openxmlformats.org/officeDocument/2006/relationships/image" Target="../media/image1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hyperlink" Target="mailto:LabInfo@dshs.texas.gov" TargetMode="External"/><Relationship Id="rId3" Type="http://schemas.microsoft.com/office/2018/10/relationships/comments" Target="../comments/modernComment_101_3AFB1DF.xml"/><Relationship Id="rId7" Type="http://schemas.openxmlformats.org/officeDocument/2006/relationships/image" Target="../media/image8.jpeg"/><Relationship Id="rId12" Type="http://schemas.openxmlformats.org/officeDocument/2006/relationships/hyperlink" Target="mailto:Medical.parasitology@dshs.texas.gov" TargetMode="External"/><Relationship Id="rId17" Type="http://schemas.openxmlformats.org/officeDocument/2006/relationships/customXml" Target="../ink/ink3.xm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2.png"/><Relationship Id="rId15" Type="http://schemas.openxmlformats.org/officeDocument/2006/relationships/customXml" Target="../ink/ink2.xml"/><Relationship Id="rId10" Type="http://schemas.openxmlformats.org/officeDocument/2006/relationships/image" Target="../media/image10.png"/><Relationship Id="rId4" Type="http://schemas.openxmlformats.org/officeDocument/2006/relationships/image" Target="../media/image1.png"/><Relationship Id="rId9" Type="http://schemas.openxmlformats.org/officeDocument/2006/relationships/customXml" Target="../ink/ink1.xm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&quot;&quot;"/>
          <p:cNvSpPr/>
          <p:nvPr/>
        </p:nvSpPr>
        <p:spPr>
          <a:xfrm>
            <a:off x="1" y="-3812"/>
            <a:ext cx="7315199" cy="221300"/>
          </a:xfrm>
          <a:prstGeom prst="rect">
            <a:avLst/>
          </a:prstGeom>
          <a:solidFill>
            <a:srgbClr val="005C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8"/>
          </a:p>
        </p:txBody>
      </p:sp>
      <p:pic>
        <p:nvPicPr>
          <p:cNvPr id="5" name="Picture 4" descr="&quot;&quot;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346"/>
          <a:stretch/>
        </p:blipFill>
        <p:spPr>
          <a:xfrm>
            <a:off x="0" y="8745545"/>
            <a:ext cx="7315200" cy="860612"/>
          </a:xfrm>
          <a:prstGeom prst="rect">
            <a:avLst/>
          </a:prstGeom>
          <a:ln>
            <a:noFill/>
          </a:ln>
        </p:spPr>
      </p:pic>
      <p:cxnSp>
        <p:nvCxnSpPr>
          <p:cNvPr id="7" name="Straight Connector 22" descr="&quot;&quot;"/>
          <p:cNvCxnSpPr>
            <a:cxnSpLocks noChangeShapeType="1"/>
          </p:cNvCxnSpPr>
          <p:nvPr/>
        </p:nvCxnSpPr>
        <p:spPr bwMode="auto">
          <a:xfrm>
            <a:off x="0" y="8745545"/>
            <a:ext cx="73152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64299" y="9169731"/>
            <a:ext cx="3158695" cy="339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30306">
            <a:spAutoFit/>
          </a:bodyPr>
          <a:lstStyle/>
          <a:p>
            <a:pPr algn="r"/>
            <a:r>
              <a:rPr lang="en-US" sz="1608" b="1" i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dshs.texas.gov</a:t>
            </a:r>
          </a:p>
        </p:txBody>
      </p:sp>
      <p:pic>
        <p:nvPicPr>
          <p:cNvPr id="10" name="Picture 9" descr="DSHS logo" title="Texas Department of State Health Services logo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" y="8728075"/>
            <a:ext cx="3236672" cy="872853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0569" y="320378"/>
            <a:ext cx="7113046" cy="728462"/>
          </a:xfrm>
        </p:spPr>
        <p:txBody>
          <a:bodyPr>
            <a:noAutofit/>
          </a:bodyPr>
          <a:lstStyle/>
          <a:p>
            <a:pPr>
              <a:spcAft>
                <a:spcPts val="300"/>
              </a:spcAft>
            </a:pPr>
            <a:r>
              <a:rPr lang="en-US" sz="2000" b="1">
                <a:solidFill>
                  <a:srgbClr val="003087"/>
                </a:solidFill>
                <a:latin typeface="+mn-lt"/>
              </a:rPr>
              <a:t> Specimen Collection and Submission Guidance for</a:t>
            </a:r>
            <a:br>
              <a:rPr lang="en-US" sz="2400" b="1">
                <a:solidFill>
                  <a:srgbClr val="003087"/>
                </a:solidFill>
                <a:latin typeface="+mn-lt"/>
              </a:rPr>
            </a:br>
            <a:r>
              <a:rPr lang="en-US" sz="1600" b="1">
                <a:solidFill>
                  <a:srgbClr val="AB2328"/>
                </a:solidFill>
                <a:latin typeface="+mn-lt"/>
                <a:ea typeface="+mn-ea"/>
                <a:cs typeface="+mn-cs"/>
              </a:rPr>
              <a:t>Molecular Analysis of Confirmed and Suspected Human Cases of Cryptosporidiosis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436825-471C-4A27-A343-8E3C974FADD0}"/>
              </a:ext>
            </a:extLst>
          </p:cNvPr>
          <p:cNvSpPr txBox="1"/>
          <p:nvPr/>
        </p:nvSpPr>
        <p:spPr>
          <a:xfrm>
            <a:off x="95622" y="1051039"/>
            <a:ext cx="6855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/>
              <a:t>CryptoNet: Molecular Tracking </a:t>
            </a:r>
            <a:r>
              <a:rPr lang="en-US" sz="1600" b="1" i="1"/>
              <a:t>of Cryptosporidium</a:t>
            </a:r>
            <a:r>
              <a:rPr lang="en-US" sz="1600" b="1"/>
              <a:t> to Understand Transmission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B1389E7-AB19-49FB-9EEC-AE0EEA132D11}"/>
              </a:ext>
            </a:extLst>
          </p:cNvPr>
          <p:cNvGrpSpPr/>
          <p:nvPr/>
        </p:nvGrpSpPr>
        <p:grpSpPr>
          <a:xfrm>
            <a:off x="-19050" y="5595352"/>
            <a:ext cx="5388239" cy="2970710"/>
            <a:chOff x="-8644" y="6825949"/>
            <a:chExt cx="4945761" cy="2940351"/>
          </a:xfrm>
        </p:grpSpPr>
        <p:sp>
          <p:nvSpPr>
            <p:cNvPr id="22" name="Rectangle 21" descr="&quot;&quot;">
              <a:extLst>
                <a:ext uri="{FF2B5EF4-FFF2-40B4-BE49-F238E27FC236}">
                  <a16:creationId xmlns:a16="http://schemas.microsoft.com/office/drawing/2014/main" id="{791F3796-B15F-463E-9C13-4D281908B71A}"/>
                </a:ext>
              </a:extLst>
            </p:cNvPr>
            <p:cNvSpPr/>
            <p:nvPr/>
          </p:nvSpPr>
          <p:spPr>
            <a:xfrm>
              <a:off x="-2" y="6825949"/>
              <a:ext cx="4417227" cy="326535"/>
            </a:xfrm>
            <a:prstGeom prst="rect">
              <a:avLst/>
            </a:prstGeom>
            <a:solidFill>
              <a:srgbClr val="FFC600"/>
            </a:solidFill>
            <a:ln>
              <a:solidFill>
                <a:srgbClr val="FFC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8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C071CD6-F7BC-4E78-BD3B-86929416D651}"/>
                </a:ext>
              </a:extLst>
            </p:cNvPr>
            <p:cNvSpPr txBox="1"/>
            <p:nvPr/>
          </p:nvSpPr>
          <p:spPr>
            <a:xfrm>
              <a:off x="-8644" y="6842423"/>
              <a:ext cx="4945761" cy="292387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b="1" i="1" dirty="0"/>
                <a:t>Cryptosporidium </a:t>
              </a:r>
              <a:r>
                <a:rPr lang="en-US" sz="1600" b="1" dirty="0"/>
                <a:t>Shipping and Labeling Requirements</a:t>
              </a:r>
            </a:p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1600" b="1" dirty="0"/>
                <a:t>Ship as: </a:t>
              </a:r>
              <a:r>
                <a:rPr lang="en-US" sz="1400" dirty="0"/>
                <a:t>Category B Biological Substance, UN3373. Specimen must be: 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b="1" dirty="0"/>
                <a:t>Triple Packaged </a:t>
              </a:r>
              <a:r>
                <a:rPr lang="en-US" sz="1400" dirty="0"/>
                <a:t>to</a:t>
              </a:r>
              <a:r>
                <a:rPr lang="en-US" sz="1400" b="1" dirty="0"/>
                <a:t> </a:t>
              </a:r>
              <a:r>
                <a:rPr lang="en-US" sz="1400" dirty="0"/>
                <a:t>withstand shock, pressure changes, leaks, and other ordinary handling conditions while in transit.</a:t>
              </a:r>
              <a:endParaRPr lang="en-US" sz="1400" dirty="0">
                <a:ea typeface="Calibri"/>
                <a:cs typeface="Calibri"/>
              </a:endParaRPr>
            </a:p>
            <a:p>
              <a:pPr marL="285750" indent="-2857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400" b="1" dirty="0"/>
                <a:t>Packaged with Enough Absorbent Material </a:t>
              </a:r>
              <a:r>
                <a:rPr lang="en-US" sz="1400" dirty="0"/>
                <a:t>such as cellulose wadding or paper towels to soak up the entire contents of the specimen container.</a:t>
              </a:r>
              <a:endParaRPr lang="en-US" sz="1400" dirty="0">
                <a:ea typeface="Calibri"/>
                <a:cs typeface="Calibri"/>
              </a:endParaRPr>
            </a:p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1400" b="1" dirty="0">
                  <a:solidFill>
                    <a:srgbClr val="FF0000"/>
                  </a:solidFill>
                </a:rPr>
                <a:t>Ensure all containers are securely closed to prevent leaks.</a:t>
              </a:r>
              <a:endParaRPr lang="en-US" sz="1400" b="1" dirty="0">
                <a:solidFill>
                  <a:srgbClr val="FF0000"/>
                </a:solidFill>
                <a:ea typeface="Calibri"/>
                <a:cs typeface="Calibri"/>
              </a:endParaRPr>
            </a:p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1400" dirty="0"/>
                <a:t>Visit DSHS’ online </a:t>
              </a:r>
              <a:r>
                <a:rPr lang="en-US" sz="1400" b="1" dirty="0">
                  <a:solidFill>
                    <a:srgbClr val="FF0000"/>
                  </a:solidFill>
                  <a:hlinkClick r:id="rId6"/>
                </a:rPr>
                <a:t>Specimen Shipping and Mailing Guidance </a:t>
              </a:r>
              <a:r>
                <a:rPr lang="en-US" sz="1400" dirty="0"/>
                <a:t>for more details on shipping Category B substances to the Laboratory. </a:t>
              </a:r>
              <a:endParaRPr lang="en-US" sz="1400" dirty="0">
                <a:ea typeface="Calibri"/>
                <a:cs typeface="Calibri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D9EE8EF-E126-3B51-1FD7-14A5CEDD1668}"/>
              </a:ext>
            </a:extLst>
          </p:cNvPr>
          <p:cNvGrpSpPr/>
          <p:nvPr/>
        </p:nvGrpSpPr>
        <p:grpSpPr>
          <a:xfrm>
            <a:off x="5255935" y="1903093"/>
            <a:ext cx="1829108" cy="2318196"/>
            <a:chOff x="5272186" y="2026005"/>
            <a:chExt cx="1829108" cy="2318196"/>
          </a:xfrm>
        </p:grpSpPr>
        <p:sp>
          <p:nvSpPr>
            <p:cNvPr id="4" name="TextBox 3"/>
            <p:cNvSpPr txBox="1"/>
            <p:nvPr/>
          </p:nvSpPr>
          <p:spPr>
            <a:xfrm>
              <a:off x="5272186" y="3944091"/>
              <a:ext cx="18291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pt-BR" sz="1000" b="0" i="0">
                  <a:solidFill>
                    <a:srgbClr val="333333"/>
                  </a:solidFill>
                  <a:effectLst/>
                  <a:latin typeface="Roboto Condensed" panose="02000000000000000000" pitchFamily="2" charset="0"/>
                </a:rPr>
                <a:t>Non- sterile Para-Pak® Zn-PVA 1-Vial Transport 15 mL (0.5 oz)</a:t>
              </a: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47D4054-8EBB-BAA8-408E-6AE7CBB20D7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11025" r="14052"/>
            <a:stretch/>
          </p:blipFill>
          <p:spPr>
            <a:xfrm>
              <a:off x="5450065" y="2026005"/>
              <a:ext cx="1402154" cy="1880755"/>
            </a:xfrm>
            <a:prstGeom prst="rect">
              <a:avLst/>
            </a:prstGeom>
          </p:spPr>
        </p:pic>
      </p:grpSp>
      <p:pic>
        <p:nvPicPr>
          <p:cNvPr id="8" name="Picture 7" descr="A blackline equilateral diamond with UN3373 stamped inside it and the phrase  Biological Substance Category B stamped directly below it. ">
            <a:extLst>
              <a:ext uri="{FF2B5EF4-FFF2-40B4-BE49-F238E27FC236}">
                <a16:creationId xmlns:a16="http://schemas.microsoft.com/office/drawing/2014/main" id="{2BDD37D8-FCCC-1996-5E01-47511BEC5C01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17" r="1045" b="-1930"/>
          <a:stretch/>
        </p:blipFill>
        <p:spPr>
          <a:xfrm>
            <a:off x="5254449" y="6585805"/>
            <a:ext cx="1827434" cy="1985248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971CB7D8-5F64-0971-6769-C37BE51CB30D}"/>
              </a:ext>
            </a:extLst>
          </p:cNvPr>
          <p:cNvGrpSpPr/>
          <p:nvPr/>
        </p:nvGrpSpPr>
        <p:grpSpPr>
          <a:xfrm>
            <a:off x="0" y="1474723"/>
            <a:ext cx="5509426" cy="4045855"/>
            <a:chOff x="0" y="2243199"/>
            <a:chExt cx="5342140" cy="4368296"/>
          </a:xfrm>
        </p:grpSpPr>
        <p:sp>
          <p:nvSpPr>
            <p:cNvPr id="13" name="Rectangle 12" descr="&quot;&quot;">
              <a:extLst>
                <a:ext uri="{FF2B5EF4-FFF2-40B4-BE49-F238E27FC236}">
                  <a16:creationId xmlns:a16="http://schemas.microsoft.com/office/drawing/2014/main" id="{21E992FB-9551-6F90-5C47-D51D494893AD}"/>
                </a:ext>
              </a:extLst>
            </p:cNvPr>
            <p:cNvSpPr/>
            <p:nvPr/>
          </p:nvSpPr>
          <p:spPr>
            <a:xfrm>
              <a:off x="0" y="2243199"/>
              <a:ext cx="4333461" cy="326535"/>
            </a:xfrm>
            <a:prstGeom prst="rect">
              <a:avLst/>
            </a:prstGeom>
            <a:solidFill>
              <a:srgbClr val="FFC600"/>
            </a:solidFill>
            <a:ln>
              <a:solidFill>
                <a:srgbClr val="FFC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8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F6D1002-BE7A-2659-BEEF-D7307FF34939}"/>
                </a:ext>
              </a:extLst>
            </p:cNvPr>
            <p:cNvSpPr txBox="1"/>
            <p:nvPr/>
          </p:nvSpPr>
          <p:spPr>
            <a:xfrm>
              <a:off x="24984" y="2249989"/>
              <a:ext cx="5317156" cy="436150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b="1" i="1"/>
                <a:t>Cryptosporidium </a:t>
              </a:r>
              <a:r>
                <a:rPr lang="en-US" sz="1600" b="1"/>
                <a:t>Stool Specimen Collection </a:t>
              </a:r>
              <a:endParaRPr lang="en-US" sz="1600" b="1">
                <a:solidFill>
                  <a:srgbClr val="AB2328"/>
                </a:solidFill>
              </a:endParaRPr>
            </a:p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1600" b="1"/>
                <a:t>Use: </a:t>
              </a:r>
              <a:r>
                <a:rPr lang="en-US" sz="1400"/>
                <a:t>Formalin-Free Stool Specimen Collection and Transport Kit.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b="1"/>
                <a:t>Fixed Stool Specimens </a:t>
              </a:r>
              <a:r>
                <a:rPr lang="en-US" sz="1400"/>
                <a:t>with Zn-PVA, Cu-PVA or Ecofix (or other parasitology fixative without formalin).</a:t>
              </a:r>
            </a:p>
            <a:p>
              <a:pPr marL="285750" indent="-2857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400" b="1"/>
                <a:t>Raw Stool and Unfixed Specimens </a:t>
              </a:r>
              <a:r>
                <a:rPr lang="en-US" sz="1400"/>
                <a:t>collected in Cary-Blair or other transport media for bacteriologic testing.</a:t>
              </a:r>
            </a:p>
            <a:p>
              <a:pPr>
                <a:spcAft>
                  <a:spcPts val="300"/>
                </a:spcAft>
              </a:pPr>
              <a:r>
                <a:rPr lang="en-US" sz="1600" b="1"/>
                <a:t>Required Volume: </a:t>
              </a:r>
              <a:r>
                <a:rPr lang="en-US" sz="1400"/>
                <a:t>Minimum of 500 µl </a:t>
              </a:r>
            </a:p>
            <a:p>
              <a:pPr>
                <a:spcAft>
                  <a:spcPts val="600"/>
                </a:spcAft>
              </a:pPr>
              <a:r>
                <a:rPr lang="en-US" sz="1600" b="1"/>
                <a:t>Required</a:t>
              </a:r>
              <a:r>
                <a:rPr lang="en-US" sz="1400" b="1"/>
                <a:t> </a:t>
              </a:r>
              <a:r>
                <a:rPr lang="en-US" sz="1600" b="1"/>
                <a:t>Storage and Shipping Temperature</a:t>
              </a:r>
              <a:r>
                <a:rPr lang="en-US" sz="1400" b="1"/>
                <a:t>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b="1"/>
                <a:t>Fixed Stool Specimens: </a:t>
              </a:r>
              <a:r>
                <a:rPr lang="en-US" sz="1400"/>
                <a:t>Room/Ambient Temperature</a:t>
              </a:r>
            </a:p>
            <a:p>
              <a:pPr marL="285750" indent="-2857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400" b="1"/>
                <a:t>Raw Stool and Unfixed Specimens (including Cary-Blair): </a:t>
              </a:r>
              <a:r>
                <a:rPr lang="en-US" sz="1400"/>
                <a:t>Store at 2°C–8°C. Ship </a:t>
              </a:r>
              <a:r>
                <a:rPr lang="en-US" sz="1400" b="1"/>
                <a:t>overnight</a:t>
              </a:r>
              <a:r>
                <a:rPr lang="en-US" sz="1400"/>
                <a:t> in insulated containers with cold packs. </a:t>
              </a:r>
            </a:p>
            <a:p>
              <a:pPr>
                <a:spcAft>
                  <a:spcPts val="600"/>
                </a:spcAft>
              </a:pPr>
              <a:r>
                <a:rPr lang="en-US" sz="1400" b="1">
                  <a:solidFill>
                    <a:srgbClr val="FF0000"/>
                  </a:solidFill>
                </a:rPr>
                <a:t>Follow the manufacturer’s specimen collection instructions.</a:t>
              </a:r>
              <a:endParaRPr lang="en-US" sz="1400">
                <a:solidFill>
                  <a:srgbClr val="FF0000"/>
                </a:solidFill>
              </a:endParaRPr>
            </a:p>
            <a:p>
              <a:pPr>
                <a:spcAft>
                  <a:spcPts val="600"/>
                </a:spcAft>
              </a:pPr>
              <a:r>
                <a:rPr lang="en-US" sz="1400" b="1">
                  <a:solidFill>
                    <a:srgbClr val="FF0000"/>
                  </a:solidFill>
                </a:rPr>
                <a:t>Avoid kits containing formalin as it interferes with testing.</a:t>
              </a:r>
              <a:endParaRPr lang="en-US" sz="1400" b="1">
                <a:solidFill>
                  <a:srgbClr val="FF0000"/>
                </a:solidFill>
                <a:cs typeface="Calibri"/>
              </a:endParaRPr>
            </a:p>
            <a:p>
              <a:pPr>
                <a:spcAft>
                  <a:spcPts val="600"/>
                </a:spcAft>
              </a:pPr>
              <a:r>
                <a:rPr lang="en-US" sz="1400" b="1">
                  <a:solidFill>
                    <a:srgbClr val="FF0000"/>
                  </a:solidFill>
                </a:rPr>
                <a:t>Do not use dry ice as it will freeze the specimen.</a:t>
              </a:r>
            </a:p>
          </p:txBody>
        </p:sp>
      </p:grpSp>
      <p:grpSp>
        <p:nvGrpSpPr>
          <p:cNvPr id="11" name="Group 10" descr="A blackline equilateral diamond with &quot;Ship-Cary Blair Specimens Cold!&quot; written in black typeface on a yellow background.">
            <a:extLst>
              <a:ext uri="{FF2B5EF4-FFF2-40B4-BE49-F238E27FC236}">
                <a16:creationId xmlns:a16="http://schemas.microsoft.com/office/drawing/2014/main" id="{665BB13B-4480-8C3B-1CAB-10788DB5DD49}"/>
              </a:ext>
            </a:extLst>
          </p:cNvPr>
          <p:cNvGrpSpPr/>
          <p:nvPr/>
        </p:nvGrpSpPr>
        <p:grpSpPr>
          <a:xfrm>
            <a:off x="5120640" y="4423248"/>
            <a:ext cx="2058286" cy="1854242"/>
            <a:chOff x="4832875" y="4081754"/>
            <a:chExt cx="2482325" cy="2076508"/>
          </a:xfrm>
        </p:grpSpPr>
        <p:sp>
          <p:nvSpPr>
            <p:cNvPr id="14" name="Diamond 13">
              <a:extLst>
                <a:ext uri="{FF2B5EF4-FFF2-40B4-BE49-F238E27FC236}">
                  <a16:creationId xmlns:a16="http://schemas.microsoft.com/office/drawing/2014/main" id="{EF1C0989-DA38-68CD-B7D5-955B9DEE2609}"/>
                </a:ext>
              </a:extLst>
            </p:cNvPr>
            <p:cNvSpPr/>
            <p:nvPr/>
          </p:nvSpPr>
          <p:spPr>
            <a:xfrm>
              <a:off x="4832875" y="4081754"/>
              <a:ext cx="2482325" cy="2076508"/>
            </a:xfrm>
            <a:prstGeom prst="diamond">
              <a:avLst/>
            </a:prstGeom>
            <a:solidFill>
              <a:srgbClr val="FFC6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Graphic 15" descr="Delivery with solid fill">
              <a:extLst>
                <a:ext uri="{FF2B5EF4-FFF2-40B4-BE49-F238E27FC236}">
                  <a16:creationId xmlns:a16="http://schemas.microsoft.com/office/drawing/2014/main" id="{BA154B51-D519-B901-4B65-05B9596064B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687332" y="4336268"/>
              <a:ext cx="751724" cy="751724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C1F539D-3B3A-ABB3-BD44-331B587E32E1}"/>
                </a:ext>
              </a:extLst>
            </p:cNvPr>
            <p:cNvSpPr txBox="1"/>
            <p:nvPr/>
          </p:nvSpPr>
          <p:spPr>
            <a:xfrm>
              <a:off x="5183487" y="4922361"/>
              <a:ext cx="1855851" cy="868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>
                  <a:solidFill>
                    <a:schemeClr val="tx1"/>
                  </a:solidFill>
                  <a:ea typeface="Calibri"/>
                  <a:cs typeface="Calibri"/>
                </a:rPr>
                <a:t>Ship Cary-Blair Specimens </a:t>
              </a:r>
              <a:br>
                <a:rPr lang="en-US" sz="1600" b="1">
                  <a:solidFill>
                    <a:schemeClr val="tx1"/>
                  </a:solidFill>
                  <a:ea typeface="Calibri"/>
                  <a:cs typeface="Calibri"/>
                </a:rPr>
              </a:br>
              <a:r>
                <a:rPr lang="en-US" sz="1600" b="1">
                  <a:solidFill>
                    <a:schemeClr val="tx1"/>
                  </a:solidFill>
                  <a:ea typeface="Calibri"/>
                  <a:cs typeface="Calibri"/>
                </a:rPr>
                <a:t>Cold!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526341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&quot;&quot;"/>
          <p:cNvSpPr/>
          <p:nvPr/>
        </p:nvSpPr>
        <p:spPr>
          <a:xfrm>
            <a:off x="1" y="-3812"/>
            <a:ext cx="7315199" cy="221300"/>
          </a:xfrm>
          <a:prstGeom prst="rect">
            <a:avLst/>
          </a:prstGeom>
          <a:solidFill>
            <a:srgbClr val="005C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8"/>
          </a:p>
        </p:txBody>
      </p:sp>
      <p:pic>
        <p:nvPicPr>
          <p:cNvPr id="5" name="Picture 4" descr="&quot;&quot;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346"/>
          <a:stretch/>
        </p:blipFill>
        <p:spPr>
          <a:xfrm>
            <a:off x="0" y="8795539"/>
            <a:ext cx="7315200" cy="810618"/>
          </a:xfrm>
          <a:prstGeom prst="rect">
            <a:avLst/>
          </a:prstGeom>
          <a:ln>
            <a:noFill/>
          </a:ln>
        </p:spPr>
      </p:pic>
      <p:cxnSp>
        <p:nvCxnSpPr>
          <p:cNvPr id="7" name="Straight Connector 22" descr="&quot;&quot;"/>
          <p:cNvCxnSpPr>
            <a:cxnSpLocks noChangeShapeType="1"/>
          </p:cNvCxnSpPr>
          <p:nvPr/>
        </p:nvCxnSpPr>
        <p:spPr bwMode="auto">
          <a:xfrm>
            <a:off x="0" y="8795539"/>
            <a:ext cx="73152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64299" y="9169731"/>
            <a:ext cx="3158695" cy="339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30306">
            <a:spAutoFit/>
          </a:bodyPr>
          <a:lstStyle/>
          <a:p>
            <a:pPr algn="r"/>
            <a:r>
              <a:rPr lang="en-US" sz="1608" b="1" i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dshs.texas.gov</a:t>
            </a:r>
          </a:p>
        </p:txBody>
      </p:sp>
      <p:pic>
        <p:nvPicPr>
          <p:cNvPr id="10" name="Picture 9" descr="DSHS logo" title="Texas Department of State Health Services logo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" y="8728075"/>
            <a:ext cx="3236672" cy="872853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77502" y="326977"/>
            <a:ext cx="7111850" cy="622477"/>
          </a:xfrm>
        </p:spPr>
        <p:txBody>
          <a:bodyPr>
            <a:noAutofit/>
          </a:bodyPr>
          <a:lstStyle/>
          <a:p>
            <a:pPr>
              <a:spcAft>
                <a:spcPts val="300"/>
              </a:spcAft>
            </a:pPr>
            <a:r>
              <a:rPr lang="en-US" sz="2000" b="1">
                <a:solidFill>
                  <a:srgbClr val="003087"/>
                </a:solidFill>
                <a:latin typeface="+mn-lt"/>
              </a:rPr>
              <a:t>Specimen Collection and Submission Guidance for</a:t>
            </a:r>
            <a:br>
              <a:rPr lang="en-US" sz="3200" b="1">
                <a:solidFill>
                  <a:srgbClr val="003087"/>
                </a:solidFill>
                <a:latin typeface="+mn-lt"/>
              </a:rPr>
            </a:br>
            <a:r>
              <a:rPr lang="en-US" sz="1600" b="1">
                <a:solidFill>
                  <a:srgbClr val="AB2328"/>
                </a:solidFill>
                <a:latin typeface="+mn-lt"/>
                <a:ea typeface="+mn-ea"/>
                <a:cs typeface="+mn-cs"/>
              </a:rPr>
              <a:t>Molecular Analysis of Confirmed and Suspected Human Cases of Cryptosporidiosis</a:t>
            </a:r>
            <a:endParaRPr lang="en-US" sz="16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5A7C969-5371-4687-9E25-0ECE3DBBC12F}"/>
              </a:ext>
            </a:extLst>
          </p:cNvPr>
          <p:cNvGrpSpPr/>
          <p:nvPr/>
        </p:nvGrpSpPr>
        <p:grpSpPr>
          <a:xfrm>
            <a:off x="-19433" y="2901602"/>
            <a:ext cx="6863574" cy="846386"/>
            <a:chOff x="-29199" y="4671277"/>
            <a:chExt cx="7564900" cy="778184"/>
          </a:xfrm>
        </p:grpSpPr>
        <p:sp>
          <p:nvSpPr>
            <p:cNvPr id="51" name="Rectangle 50" descr="&quot;&quot;">
              <a:extLst>
                <a:ext uri="{FF2B5EF4-FFF2-40B4-BE49-F238E27FC236}">
                  <a16:creationId xmlns:a16="http://schemas.microsoft.com/office/drawing/2014/main" id="{EB63C5BA-3052-40C7-80AD-1C2966AFE0F2}"/>
                </a:ext>
              </a:extLst>
            </p:cNvPr>
            <p:cNvSpPr/>
            <p:nvPr/>
          </p:nvSpPr>
          <p:spPr>
            <a:xfrm>
              <a:off x="-29199" y="4688671"/>
              <a:ext cx="6305643" cy="298870"/>
            </a:xfrm>
            <a:prstGeom prst="rect">
              <a:avLst/>
            </a:prstGeom>
            <a:solidFill>
              <a:srgbClr val="FFC600"/>
            </a:solidFill>
            <a:ln>
              <a:solidFill>
                <a:srgbClr val="FFC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8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5EB98860-F5FF-4AB8-83F2-E2734894D110}"/>
                </a:ext>
              </a:extLst>
            </p:cNvPr>
            <p:cNvSpPr txBox="1"/>
            <p:nvPr/>
          </p:nvSpPr>
          <p:spPr>
            <a:xfrm>
              <a:off x="81831" y="4671277"/>
              <a:ext cx="7453870" cy="778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b="1"/>
                <a:t>Provide Patient Identifiers in Sections 2 and 3 of Form G-2B</a:t>
              </a:r>
            </a:p>
            <a:p>
              <a:r>
                <a:rPr lang="en-US" sz="1400" b="1">
                  <a:solidFill>
                    <a:srgbClr val="003087"/>
                  </a:solidFill>
                  <a:effectLst/>
                  <a:ea typeface="Times New Roman" panose="02020603050405020304" pitchFamily="18" charset="0"/>
                  <a:cs typeface="Open Sans" panose="020B0606030504020204" pitchFamily="34" charset="0"/>
                </a:rPr>
                <a:t>Patient identifiers </a:t>
              </a:r>
              <a:r>
                <a:rPr lang="en-US" sz="1400">
                  <a:solidFill>
                    <a:srgbClr val="003087"/>
                  </a:solidFill>
                  <a:effectLst/>
                  <a:ea typeface="Times New Roman" panose="02020603050405020304" pitchFamily="18" charset="0"/>
                  <a:cs typeface="Open Sans" panose="020B0606030504020204" pitchFamily="34" charset="0"/>
                </a:rPr>
                <a:t>on specimen label and </a:t>
              </a:r>
              <a:r>
                <a:rPr lang="en-US" sz="1400">
                  <a:solidFill>
                    <a:srgbClr val="003087"/>
                  </a:solidFill>
                  <a:ea typeface="Times New Roman" panose="02020603050405020304" pitchFamily="18" charset="0"/>
                  <a:cs typeface="Open Sans" panose="020B0606030504020204" pitchFamily="34" charset="0"/>
                </a:rPr>
                <a:t>G-2B submission </a:t>
              </a:r>
              <a:r>
                <a:rPr lang="en-US" sz="1400">
                  <a:solidFill>
                    <a:srgbClr val="003087"/>
                  </a:solidFill>
                  <a:effectLst/>
                  <a:ea typeface="Times New Roman" panose="02020603050405020304" pitchFamily="18" charset="0"/>
                  <a:cs typeface="Open Sans" panose="020B0606030504020204" pitchFamily="34" charset="0"/>
                </a:rPr>
                <a:t>form </a:t>
              </a:r>
              <a:r>
                <a:rPr lang="en-US" sz="1400" b="1">
                  <a:solidFill>
                    <a:srgbClr val="003087"/>
                  </a:solidFill>
                  <a:effectLst/>
                  <a:ea typeface="Times New Roman" panose="02020603050405020304" pitchFamily="18" charset="0"/>
                  <a:cs typeface="Open Sans" panose="020B0606030504020204" pitchFamily="34" charset="0"/>
                </a:rPr>
                <a:t>must</a:t>
              </a:r>
              <a:r>
                <a:rPr lang="en-US" sz="1400">
                  <a:solidFill>
                    <a:srgbClr val="003087"/>
                  </a:solidFill>
                  <a:effectLst/>
                  <a:ea typeface="Times New Roman" panose="02020603050405020304" pitchFamily="18" charset="0"/>
                  <a:cs typeface="Open Sans" panose="020B0606030504020204" pitchFamily="34" charset="0"/>
                </a:rPr>
                <a:t> </a:t>
              </a:r>
              <a:r>
                <a:rPr lang="en-US" sz="1400" b="1">
                  <a:solidFill>
                    <a:srgbClr val="003087"/>
                  </a:solidFill>
                  <a:effectLst/>
                  <a:ea typeface="Times New Roman" panose="02020603050405020304" pitchFamily="18" charset="0"/>
                  <a:cs typeface="Open Sans" panose="020B0606030504020204" pitchFamily="34" charset="0"/>
                </a:rPr>
                <a:t>match</a:t>
              </a:r>
              <a:r>
                <a:rPr lang="en-US" sz="1400">
                  <a:solidFill>
                    <a:srgbClr val="003087"/>
                  </a:solidFill>
                  <a:effectLst/>
                  <a:ea typeface="Times New Roman" panose="02020603050405020304" pitchFamily="18" charset="0"/>
                  <a:cs typeface="Open Sans" panose="020B0606030504020204" pitchFamily="34" charset="0"/>
                </a:rPr>
                <a:t>.</a:t>
              </a:r>
            </a:p>
            <a:p>
              <a:r>
                <a:rPr lang="en-US" sz="1400" b="1">
                  <a:solidFill>
                    <a:srgbClr val="003087"/>
                  </a:solidFill>
                  <a:ea typeface="Times New Roman" panose="02020603050405020304" pitchFamily="18" charset="0"/>
                  <a:cs typeface="Open Sans" panose="020B0606030504020204" pitchFamily="34" charset="0"/>
                </a:rPr>
                <a:t>Date of Collection must</a:t>
              </a:r>
              <a:r>
                <a:rPr lang="en-US" sz="1400">
                  <a:solidFill>
                    <a:srgbClr val="003087"/>
                  </a:solidFill>
                  <a:ea typeface="Times New Roman" panose="02020603050405020304" pitchFamily="18" charset="0"/>
                  <a:cs typeface="Open Sans" panose="020B0606030504020204" pitchFamily="34" charset="0"/>
                </a:rPr>
                <a:t> be provided in Section 3. </a:t>
              </a:r>
              <a:endParaRPr lang="en-US" sz="1400">
                <a:solidFill>
                  <a:srgbClr val="003087"/>
                </a:solidFill>
                <a:effectLst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A8F12BB-B33F-464B-B1BF-6932EF60AA6C}"/>
              </a:ext>
            </a:extLst>
          </p:cNvPr>
          <p:cNvGrpSpPr/>
          <p:nvPr/>
        </p:nvGrpSpPr>
        <p:grpSpPr>
          <a:xfrm>
            <a:off x="13023" y="1030823"/>
            <a:ext cx="7031589" cy="1911052"/>
            <a:chOff x="0" y="1531331"/>
            <a:chExt cx="7031589" cy="1911052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84E5DB7A-E871-4EF1-85DD-1800E2F7E715}"/>
                </a:ext>
              </a:extLst>
            </p:cNvPr>
            <p:cNvGrpSpPr/>
            <p:nvPr/>
          </p:nvGrpSpPr>
          <p:grpSpPr>
            <a:xfrm>
              <a:off x="0" y="1531331"/>
              <a:ext cx="7031589" cy="1911052"/>
              <a:chOff x="-17323" y="2139693"/>
              <a:chExt cx="7031589" cy="1911052"/>
            </a:xfrm>
          </p:grpSpPr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0D59E736-097E-41EB-885E-45626DF45ADF}"/>
                  </a:ext>
                </a:extLst>
              </p:cNvPr>
              <p:cNvGrpSpPr/>
              <p:nvPr/>
            </p:nvGrpSpPr>
            <p:grpSpPr>
              <a:xfrm>
                <a:off x="-17323" y="2139693"/>
                <a:ext cx="6757749" cy="1911052"/>
                <a:chOff x="-23197" y="2243199"/>
                <a:chExt cx="6757749" cy="2270948"/>
              </a:xfrm>
            </p:grpSpPr>
            <p:sp>
              <p:nvSpPr>
                <p:cNvPr id="18" name="Rectangle 17" descr="&quot;&quot;">
                  <a:extLst>
                    <a:ext uri="{FF2B5EF4-FFF2-40B4-BE49-F238E27FC236}">
                      <a16:creationId xmlns:a16="http://schemas.microsoft.com/office/drawing/2014/main" id="{74CB041B-542C-467A-9C4D-F198B23F47D3}"/>
                    </a:ext>
                  </a:extLst>
                </p:cNvPr>
                <p:cNvSpPr/>
                <p:nvPr/>
              </p:nvSpPr>
              <p:spPr>
                <a:xfrm>
                  <a:off x="-23197" y="2243199"/>
                  <a:ext cx="4905033" cy="386280"/>
                </a:xfrm>
                <a:prstGeom prst="rect">
                  <a:avLst/>
                </a:prstGeom>
                <a:solidFill>
                  <a:srgbClr val="FFC600"/>
                </a:solidFill>
                <a:ln>
                  <a:solidFill>
                    <a:srgbClr val="FFC6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608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115095" y="2253504"/>
                  <a:ext cx="6619457" cy="2260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r>
                    <a:rPr lang="en-US" sz="1600" b="1"/>
                    <a:t>Label Specimen With Unique Identifiers </a:t>
                  </a:r>
                  <a:endParaRPr lang="en-US" sz="1600" b="1">
                    <a:solidFill>
                      <a:srgbClr val="AB2328"/>
                    </a:solidFill>
                  </a:endParaRPr>
                </a:p>
                <a:p>
                  <a:pPr marR="0" lvl="0">
                    <a:lnSpc>
                      <a:spcPts val="1920"/>
                    </a:lnSpc>
                    <a:spcBef>
                      <a:spcPts val="300"/>
                    </a:spcBef>
                    <a:spcAft>
                      <a:spcPts val="0"/>
                    </a:spcAft>
                    <a:buSzPts val="1000"/>
                    <a:tabLst>
                      <a:tab pos="457200" algn="l"/>
                    </a:tabLst>
                  </a:pPr>
                  <a:r>
                    <a:rPr lang="en-US" sz="1400" b="1">
                      <a:solidFill>
                        <a:srgbClr val="003087"/>
                      </a:solidFill>
                      <a:effectLst/>
                      <a:ea typeface="Times New Roman" panose="02020603050405020304" pitchFamily="18" charset="0"/>
                      <a:cs typeface="Open Sans" panose="020B0606030504020204" pitchFamily="34" charset="0"/>
                    </a:rPr>
                    <a:t>Every specimen</a:t>
                  </a:r>
                  <a:r>
                    <a:rPr lang="en-US" sz="1400">
                      <a:solidFill>
                        <a:srgbClr val="003087"/>
                      </a:solidFill>
                      <a:effectLst/>
                      <a:ea typeface="Times New Roman" panose="02020603050405020304" pitchFamily="18" charset="0"/>
                      <a:cs typeface="Open Sans" panose="020B0606030504020204" pitchFamily="34" charset="0"/>
                    </a:rPr>
                    <a:t> must have at least </a:t>
                  </a:r>
                  <a:r>
                    <a:rPr lang="en-US" sz="1400" b="1">
                      <a:solidFill>
                        <a:srgbClr val="003087"/>
                      </a:solidFill>
                      <a:effectLst/>
                      <a:ea typeface="Times New Roman" panose="02020603050405020304" pitchFamily="18" charset="0"/>
                      <a:cs typeface="Open Sans" panose="020B0606030504020204" pitchFamily="34" charset="0"/>
                    </a:rPr>
                    <a:t>two unique patient identifiers</a:t>
                  </a:r>
                  <a:r>
                    <a:rPr lang="en-US" sz="1400">
                      <a:solidFill>
                        <a:srgbClr val="003087"/>
                      </a:solidFill>
                      <a:effectLst/>
                      <a:ea typeface="Times New Roman" panose="02020603050405020304" pitchFamily="18" charset="0"/>
                      <a:cs typeface="Open Sans" panose="020B0606030504020204" pitchFamily="34" charset="0"/>
                    </a:rPr>
                    <a:t> on its label. </a:t>
                  </a:r>
                </a:p>
                <a:p>
                  <a:pPr marR="0" lvl="0">
                    <a:lnSpc>
                      <a:spcPts val="1920"/>
                    </a:lnSpc>
                    <a:spcBef>
                      <a:spcPts val="0"/>
                    </a:spcBef>
                    <a:spcAft>
                      <a:spcPts val="0"/>
                    </a:spcAft>
                    <a:buSzPts val="1000"/>
                    <a:tabLst>
                      <a:tab pos="457200" algn="l"/>
                    </a:tabLst>
                  </a:pPr>
                  <a:endParaRPr lang="en-US" sz="1400">
                    <a:solidFill>
                      <a:srgbClr val="000000"/>
                    </a:solidFill>
                    <a:ea typeface="Times New Roman" panose="02020603050405020304" pitchFamily="18" charset="0"/>
                    <a:cs typeface="Open Sans" panose="020B0606030504020204" pitchFamily="34" charset="0"/>
                  </a:endParaRPr>
                </a:p>
                <a:p>
                  <a:pPr marL="342900" marR="0" lvl="0" indent="-342900">
                    <a:lnSpc>
                      <a:spcPts val="1920"/>
                    </a:lnSpc>
                    <a:spcBef>
                      <a:spcPts val="0"/>
                    </a:spcBef>
                    <a:spcAft>
                      <a:spcPts val="0"/>
                    </a:spcAft>
                    <a:buSzPts val="1000"/>
                    <a:buFont typeface="Symbol" panose="05050102010706020507" pitchFamily="18" charset="2"/>
                    <a:buChar char=""/>
                    <a:tabLst>
                      <a:tab pos="457200" algn="l"/>
                    </a:tabLst>
                  </a:pPr>
                  <a:endParaRPr lang="en-US" sz="1400">
                    <a:solidFill>
                      <a:srgbClr val="000000"/>
                    </a:solidFill>
                    <a:ea typeface="Times New Roman" panose="02020603050405020304" pitchFamily="18" charset="0"/>
                    <a:cs typeface="Open Sans" panose="020B0606030504020204" pitchFamily="34" charset="0"/>
                  </a:endParaRPr>
                </a:p>
                <a:p>
                  <a:pPr marL="342900" marR="0" lvl="0" indent="-342900">
                    <a:lnSpc>
                      <a:spcPts val="1920"/>
                    </a:lnSpc>
                    <a:spcBef>
                      <a:spcPts val="0"/>
                    </a:spcBef>
                    <a:spcAft>
                      <a:spcPts val="0"/>
                    </a:spcAft>
                    <a:buSzPts val="1000"/>
                    <a:buFont typeface="Symbol" panose="05050102010706020507" pitchFamily="18" charset="2"/>
                    <a:buChar char=""/>
                    <a:tabLst>
                      <a:tab pos="457200" algn="l"/>
                    </a:tabLst>
                  </a:pPr>
                  <a:endParaRPr lang="en-US" sz="1400">
                    <a:solidFill>
                      <a:srgbClr val="000000"/>
                    </a:solidFill>
                    <a:ea typeface="Times New Roman" panose="02020603050405020304" pitchFamily="18" charset="0"/>
                    <a:cs typeface="Open Sans" panose="020B0606030504020204" pitchFamily="34" charset="0"/>
                  </a:endParaRPr>
                </a:p>
                <a:p>
                  <a:pPr marL="342900" marR="0" lvl="0" indent="-342900">
                    <a:lnSpc>
                      <a:spcPts val="1920"/>
                    </a:lnSpc>
                    <a:spcBef>
                      <a:spcPts val="0"/>
                    </a:spcBef>
                    <a:spcAft>
                      <a:spcPts val="0"/>
                    </a:spcAft>
                    <a:buSzPts val="1000"/>
                    <a:buFont typeface="Symbol" panose="05050102010706020507" pitchFamily="18" charset="2"/>
                    <a:buChar char=""/>
                    <a:tabLst>
                      <a:tab pos="457200" algn="l"/>
                    </a:tabLst>
                  </a:pPr>
                  <a:endParaRPr lang="en-US" sz="140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Open Sans" panose="020B0606030504020204" pitchFamily="34" charset="0"/>
                  </a:endParaRPr>
                </a:p>
                <a:p>
                  <a:pPr marR="0" lvl="0">
                    <a:lnSpc>
                      <a:spcPts val="1920"/>
                    </a:lnSpc>
                    <a:spcBef>
                      <a:spcPts val="0"/>
                    </a:spcBef>
                    <a:spcAft>
                      <a:spcPts val="0"/>
                    </a:spcAft>
                    <a:buSzPts val="1000"/>
                    <a:tabLst>
                      <a:tab pos="457200" algn="l"/>
                    </a:tabLst>
                  </a:pPr>
                  <a:endParaRPr lang="en-US" sz="1400">
                    <a:solidFill>
                      <a:srgbClr val="000000"/>
                    </a:solidFill>
                    <a:effectLst/>
                    <a:ea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B8443235-52C1-4B00-8667-54B748D5C878}"/>
                  </a:ext>
                </a:extLst>
              </p:cNvPr>
              <p:cNvGrpSpPr/>
              <p:nvPr/>
            </p:nvGrpSpPr>
            <p:grpSpPr>
              <a:xfrm>
                <a:off x="605571" y="2888942"/>
                <a:ext cx="6408695" cy="1052443"/>
                <a:chOff x="781521" y="3068258"/>
                <a:chExt cx="6566357" cy="1150718"/>
              </a:xfrm>
            </p:grpSpPr>
            <p:sp>
              <p:nvSpPr>
                <p:cNvPr id="4" name="TextBox 3"/>
                <p:cNvSpPr txBox="1"/>
                <p:nvPr/>
              </p:nvSpPr>
              <p:spPr>
                <a:xfrm>
                  <a:off x="3582114" y="3068258"/>
                  <a:ext cx="3765764" cy="10785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400" b="1">
                      <a:solidFill>
                        <a:srgbClr val="003087"/>
                      </a:solidFill>
                      <a:effectLst/>
                      <a:ea typeface="Verdana" panose="020B0604030504040204" pitchFamily="34" charset="0"/>
                      <a:cs typeface="Times New Roman" panose="02020603050405020304" pitchFamily="18" charset="0"/>
                    </a:rPr>
                    <a:t>Three patient identifiers provided on this label </a:t>
                  </a:r>
                </a:p>
                <a:p>
                  <a:pPr marL="342900" marR="0" indent="-342900">
                    <a:spcBef>
                      <a:spcPts val="0"/>
                    </a:spcBef>
                    <a:spcAft>
                      <a:spcPts val="0"/>
                    </a:spcAft>
                    <a:buFont typeface="+mj-lt"/>
                    <a:buAutoNum type="arabicPeriod"/>
                  </a:pPr>
                  <a:r>
                    <a:rPr lang="en-US" sz="1400" b="1">
                      <a:solidFill>
                        <a:srgbClr val="003087"/>
                      </a:solidFill>
                      <a:ea typeface="Verdana" panose="020B0604030504040204" pitchFamily="34" charset="0"/>
                      <a:cs typeface="Times New Roman" panose="02020603050405020304" pitchFamily="18" charset="0"/>
                    </a:rPr>
                    <a:t>Name </a:t>
                  </a:r>
                </a:p>
                <a:p>
                  <a:pPr marL="342900" marR="0" indent="-342900">
                    <a:spcBef>
                      <a:spcPts val="0"/>
                    </a:spcBef>
                    <a:spcAft>
                      <a:spcPts val="0"/>
                    </a:spcAft>
                    <a:buFont typeface="+mj-lt"/>
                    <a:buAutoNum type="arabicPeriod"/>
                  </a:pPr>
                  <a:r>
                    <a:rPr lang="en-US" sz="1400" b="1">
                      <a:solidFill>
                        <a:srgbClr val="003087"/>
                      </a:solidFill>
                      <a:effectLst/>
                      <a:ea typeface="Verdana" panose="020B0604030504040204" pitchFamily="34" charset="0"/>
                      <a:cs typeface="Times New Roman" panose="02020603050405020304" pitchFamily="18" charset="0"/>
                    </a:rPr>
                    <a:t>Date of Birth</a:t>
                  </a:r>
                </a:p>
                <a:p>
                  <a:pPr marL="342900" marR="0" indent="-342900">
                    <a:spcBef>
                      <a:spcPts val="0"/>
                    </a:spcBef>
                    <a:spcAft>
                      <a:spcPts val="0"/>
                    </a:spcAft>
                    <a:buFont typeface="+mj-lt"/>
                    <a:buAutoNum type="arabicPeriod"/>
                  </a:pPr>
                  <a:r>
                    <a:rPr lang="en-US" sz="1400" b="1">
                      <a:solidFill>
                        <a:srgbClr val="003087"/>
                      </a:solidFill>
                      <a:ea typeface="Verdana" panose="020B0604030504040204" pitchFamily="34" charset="0"/>
                      <a:cs typeface="Times New Roman" panose="02020603050405020304" pitchFamily="18" charset="0"/>
                    </a:rPr>
                    <a:t>Medical Record Number</a:t>
                  </a:r>
                  <a:endParaRPr lang="en-US" sz="1400">
                    <a:solidFill>
                      <a:srgbClr val="003087"/>
                    </a:solidFill>
                    <a:effectLst/>
                    <a:ea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7A9208B7-3194-4C89-97FF-73E9851C3B74}"/>
                    </a:ext>
                  </a:extLst>
                </p:cNvPr>
                <p:cNvGrpSpPr/>
                <p:nvPr/>
              </p:nvGrpSpPr>
              <p:grpSpPr>
                <a:xfrm>
                  <a:off x="781521" y="3140441"/>
                  <a:ext cx="2775289" cy="1078535"/>
                  <a:chOff x="97493" y="-29623"/>
                  <a:chExt cx="2326234" cy="833522"/>
                </a:xfrm>
              </p:grpSpPr>
              <p:grpSp>
                <p:nvGrpSpPr>
                  <p:cNvPr id="37" name="Group 36">
                    <a:extLst>
                      <a:ext uri="{FF2B5EF4-FFF2-40B4-BE49-F238E27FC236}">
                        <a16:creationId xmlns:a16="http://schemas.microsoft.com/office/drawing/2014/main" id="{3AE385D2-F37C-4DC0-A34B-DCB5B843541B}"/>
                      </a:ext>
                    </a:extLst>
                  </p:cNvPr>
                  <p:cNvGrpSpPr/>
                  <p:nvPr/>
                </p:nvGrpSpPr>
                <p:grpSpPr>
                  <a:xfrm>
                    <a:off x="97493" y="-29623"/>
                    <a:ext cx="1677782" cy="833522"/>
                    <a:chOff x="213880" y="-36303"/>
                    <a:chExt cx="2041549" cy="1021472"/>
                  </a:xfrm>
                </p:grpSpPr>
                <p:grpSp>
                  <p:nvGrpSpPr>
                    <p:cNvPr id="39" name="Group 38">
                      <a:extLst>
                        <a:ext uri="{FF2B5EF4-FFF2-40B4-BE49-F238E27FC236}">
                          <a16:creationId xmlns:a16="http://schemas.microsoft.com/office/drawing/2014/main" id="{E08A57EB-BC85-4A47-BC97-88BBD91C04D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3880" y="-36303"/>
                      <a:ext cx="2041549" cy="1021472"/>
                      <a:chOff x="208801" y="-32786"/>
                      <a:chExt cx="1993076" cy="922521"/>
                    </a:xfrm>
                  </p:grpSpPr>
                  <p:sp>
                    <p:nvSpPr>
                      <p:cNvPr id="41" name="Rectangle: Rounded Corners 40">
                        <a:extLst>
                          <a:ext uri="{FF2B5EF4-FFF2-40B4-BE49-F238E27FC236}">
                            <a16:creationId xmlns:a16="http://schemas.microsoft.com/office/drawing/2014/main" id="{F0283551-8F47-4FD1-80B9-169A8424970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8801" y="-32786"/>
                        <a:ext cx="1993076" cy="922521"/>
                      </a:xfrm>
                      <a:prstGeom prst="roundRect">
                        <a:avLst/>
                      </a:prstGeom>
                      <a:solidFill>
                        <a:schemeClr val="bg1"/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pic>
                    <p:nvPicPr>
                      <p:cNvPr id="42" name="Picture 41">
                        <a:extLst>
                          <a:ext uri="{FF2B5EF4-FFF2-40B4-BE49-F238E27FC236}">
                            <a16:creationId xmlns:a16="http://schemas.microsoft.com/office/drawing/2014/main" id="{0E2325D5-D8E7-4358-95A5-A7B110B4DEB6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38656" y="59036"/>
                        <a:ext cx="1800509" cy="270880"/>
                      </a:xfrm>
                      <a:prstGeom prst="rect">
                        <a:avLst/>
                      </a:prstGeom>
                    </p:spPr>
                  </p:pic>
                </p:grpSp>
                <p:sp>
                  <p:nvSpPr>
                    <p:cNvPr id="40" name="Text Box 35">
                      <a:extLst>
                        <a:ext uri="{FF2B5EF4-FFF2-40B4-BE49-F238E27FC236}">
                          <a16:creationId xmlns:a16="http://schemas.microsoft.com/office/drawing/2014/main" id="{2ED5DC9A-BF6A-465A-B8CF-1F1A3EA6E14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42746" y="376801"/>
                      <a:ext cx="1679979" cy="531743"/>
                    </a:xfrm>
                    <a:prstGeom prst="rect">
                      <a:avLst/>
                    </a:prstGeom>
                    <a:solidFill>
                      <a:schemeClr val="lt1"/>
                    </a:solidFill>
                    <a:ln w="6350">
                      <a:noFill/>
                    </a:ln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>
                          <a:solidFill>
                            <a:srgbClr val="000000"/>
                          </a:solidFill>
                          <a:effectLst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Snow, John</a:t>
                      </a:r>
                      <a:endParaRPr lang="en-US" sz="1150">
                        <a:solidFill>
                          <a:srgbClr val="000000"/>
                        </a:solidFill>
                        <a:effectLst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>
                          <a:solidFill>
                            <a:srgbClr val="000000"/>
                          </a:solidFill>
                          <a:effectLst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DOB: 02/19/1993</a:t>
                      </a:r>
                      <a:endParaRPr lang="en-US" sz="1150">
                        <a:solidFill>
                          <a:srgbClr val="000000"/>
                        </a:solidFill>
                        <a:effectLst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b="1">
                          <a:solidFill>
                            <a:srgbClr val="000000"/>
                          </a:solidFill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06161858</a:t>
                      </a:r>
                      <a:endParaRPr lang="en-US" sz="1150">
                        <a:solidFill>
                          <a:srgbClr val="000000"/>
                        </a:solidFill>
                        <a:effectLst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cxnSp>
                <p:nvCxnSpPr>
                  <p:cNvPr id="38" name="Straight Arrow Connector 37">
                    <a:extLst>
                      <a:ext uri="{FF2B5EF4-FFF2-40B4-BE49-F238E27FC236}">
                        <a16:creationId xmlns:a16="http://schemas.microsoft.com/office/drawing/2014/main" id="{FB9282E9-F3C0-4108-B6D0-621FD13E92E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1834036" y="51665"/>
                    <a:ext cx="589691" cy="234062"/>
                  </a:xfrm>
                  <a:prstGeom prst="straightConnector1">
                    <a:avLst/>
                  </a:prstGeom>
                  <a:ln w="38100">
                    <a:solidFill>
                      <a:srgbClr val="00B05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81E2A4A-9D7F-4760-9973-C76CE64E6064}"/>
                </a:ext>
              </a:extLst>
            </p:cNvPr>
            <p:cNvSpPr txBox="1"/>
            <p:nvPr/>
          </p:nvSpPr>
          <p:spPr>
            <a:xfrm>
              <a:off x="651704" y="2905691"/>
              <a:ext cx="36503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>
                  <a:solidFill>
                    <a:srgbClr val="00B050"/>
                  </a:solidFill>
                </a:rPr>
                <a:t>2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BAA9D16-A33C-43A8-BDD1-2070ACB685B1}"/>
                </a:ext>
              </a:extLst>
            </p:cNvPr>
            <p:cNvGrpSpPr/>
            <p:nvPr/>
          </p:nvGrpSpPr>
          <p:grpSpPr>
            <a:xfrm>
              <a:off x="641657" y="2755169"/>
              <a:ext cx="365038" cy="603190"/>
              <a:chOff x="639911" y="2842189"/>
              <a:chExt cx="365038" cy="603190"/>
            </a:xfrm>
          </p:grpSpPr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364E2AA-7518-4386-A1EF-D79BB54C6594}"/>
                  </a:ext>
                </a:extLst>
              </p:cNvPr>
              <p:cNvSpPr txBox="1"/>
              <p:nvPr/>
            </p:nvSpPr>
            <p:spPr>
              <a:xfrm>
                <a:off x="649958" y="2842189"/>
                <a:ext cx="304054" cy="281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>
                    <a:solidFill>
                      <a:srgbClr val="00B050"/>
                    </a:solidFill>
                  </a:rPr>
                  <a:t>1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93707B7-91CB-4A13-8B98-62B12B25BECD}"/>
                  </a:ext>
                </a:extLst>
              </p:cNvPr>
              <p:cNvSpPr txBox="1"/>
              <p:nvPr/>
            </p:nvSpPr>
            <p:spPr>
              <a:xfrm>
                <a:off x="639911" y="3168380"/>
                <a:ext cx="36503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>
                    <a:solidFill>
                      <a:srgbClr val="00B050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E2FA66F-1E3C-CC0C-595C-C367DD73EDDF}"/>
              </a:ext>
            </a:extLst>
          </p:cNvPr>
          <p:cNvGrpSpPr/>
          <p:nvPr/>
        </p:nvGrpSpPr>
        <p:grpSpPr>
          <a:xfrm>
            <a:off x="4019453" y="3744371"/>
            <a:ext cx="3360604" cy="846386"/>
            <a:chOff x="294097" y="4670201"/>
            <a:chExt cx="5240605" cy="785107"/>
          </a:xfrm>
        </p:grpSpPr>
        <p:sp>
          <p:nvSpPr>
            <p:cNvPr id="24" name="Rectangle 23" descr="&quot;&quot;">
              <a:extLst>
                <a:ext uri="{FF2B5EF4-FFF2-40B4-BE49-F238E27FC236}">
                  <a16:creationId xmlns:a16="http://schemas.microsoft.com/office/drawing/2014/main" id="{BB1D3D66-0DAA-6050-095D-BEF992836C8B}"/>
                </a:ext>
              </a:extLst>
            </p:cNvPr>
            <p:cNvSpPr/>
            <p:nvPr/>
          </p:nvSpPr>
          <p:spPr>
            <a:xfrm>
              <a:off x="307739" y="4675172"/>
              <a:ext cx="4804086" cy="275679"/>
            </a:xfrm>
            <a:prstGeom prst="rect">
              <a:avLst/>
            </a:prstGeom>
            <a:solidFill>
              <a:srgbClr val="FFC600"/>
            </a:solidFill>
            <a:ln>
              <a:solidFill>
                <a:srgbClr val="FFC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8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3FC3983-B521-31B8-34C9-868CD3E61824}"/>
                </a:ext>
              </a:extLst>
            </p:cNvPr>
            <p:cNvSpPr txBox="1"/>
            <p:nvPr/>
          </p:nvSpPr>
          <p:spPr>
            <a:xfrm>
              <a:off x="294097" y="4670201"/>
              <a:ext cx="5240605" cy="785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b="1"/>
                <a:t>Select Test Type in Section 4.3 </a:t>
              </a:r>
            </a:p>
            <a:p>
              <a:pPr>
                <a:spcAft>
                  <a:spcPts val="600"/>
                </a:spcAft>
              </a:pPr>
              <a:r>
                <a:rPr lang="en-US" sz="1400" b="1">
                  <a:solidFill>
                    <a:srgbClr val="003087"/>
                  </a:solidFill>
                  <a:cs typeface="Open Sans" panose="020B0606030504020204" pitchFamily="34" charset="0"/>
                </a:rPr>
                <a:t>Check</a:t>
              </a:r>
              <a:r>
                <a:rPr lang="en-US" sz="1400">
                  <a:solidFill>
                    <a:srgbClr val="003087"/>
                  </a:solidFill>
                  <a:cs typeface="Open Sans" panose="020B0606030504020204" pitchFamily="34" charset="0"/>
                </a:rPr>
                <a:t> “</a:t>
              </a:r>
              <a:r>
                <a:rPr lang="en-US" sz="1400" i="1">
                  <a:solidFill>
                    <a:srgbClr val="003087"/>
                  </a:solidFill>
                  <a:cs typeface="Open Sans" panose="020B0606030504020204" pitchFamily="34" charset="0"/>
                </a:rPr>
                <a:t>Cryptosporidium</a:t>
              </a:r>
              <a:r>
                <a:rPr lang="en-US" sz="1400">
                  <a:solidFill>
                    <a:srgbClr val="003087"/>
                  </a:solidFill>
                  <a:cs typeface="Open Sans" panose="020B0606030504020204" pitchFamily="34" charset="0"/>
                </a:rPr>
                <a:t> spp. Exam” under Parasitology.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25B21EE-475C-7A29-5EDE-8789980EDD23}"/>
              </a:ext>
            </a:extLst>
          </p:cNvPr>
          <p:cNvGrpSpPr/>
          <p:nvPr/>
        </p:nvGrpSpPr>
        <p:grpSpPr>
          <a:xfrm>
            <a:off x="45213" y="3746756"/>
            <a:ext cx="3731633" cy="1710628"/>
            <a:chOff x="92206" y="3981690"/>
            <a:chExt cx="3988997" cy="1488308"/>
          </a:xfrm>
        </p:grpSpPr>
        <p:pic>
          <p:nvPicPr>
            <p:cNvPr id="20" name="Picture 2" descr="A close up of a form&#10;&#10;Description automatically generated">
              <a:extLst>
                <a:ext uri="{FF2B5EF4-FFF2-40B4-BE49-F238E27FC236}">
                  <a16:creationId xmlns:a16="http://schemas.microsoft.com/office/drawing/2014/main" id="{955630EC-8B33-6730-F1A3-DAE9786C812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8443" b="12207"/>
            <a:stretch/>
          </p:blipFill>
          <p:spPr bwMode="auto">
            <a:xfrm>
              <a:off x="92206" y="3981690"/>
              <a:ext cx="3988997" cy="1488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A54B6A4-1A25-6123-69F0-14858353C670}"/>
                </a:ext>
              </a:extLst>
            </p:cNvPr>
            <p:cNvSpPr/>
            <p:nvPr/>
          </p:nvSpPr>
          <p:spPr>
            <a:xfrm>
              <a:off x="819901" y="4454480"/>
              <a:ext cx="2466624" cy="28113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E7CE5AC-5B31-1B93-14F9-EA6CADD7F405}"/>
                </a:ext>
              </a:extLst>
            </p:cNvPr>
            <p:cNvSpPr/>
            <p:nvPr/>
          </p:nvSpPr>
          <p:spPr>
            <a:xfrm>
              <a:off x="819901" y="5163042"/>
              <a:ext cx="1027926" cy="25792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02C95DF-D4BC-BBDB-6647-79C2F1300493}"/>
              </a:ext>
            </a:extLst>
          </p:cNvPr>
          <p:cNvGrpSpPr/>
          <p:nvPr/>
        </p:nvGrpSpPr>
        <p:grpSpPr>
          <a:xfrm>
            <a:off x="52974" y="5548417"/>
            <a:ext cx="3615212" cy="1193752"/>
            <a:chOff x="47978" y="5509727"/>
            <a:chExt cx="3762440" cy="1132239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0CE35A2-DA75-1FF0-CAE0-B219440E9AD2}"/>
                </a:ext>
              </a:extLst>
            </p:cNvPr>
            <p:cNvGrpSpPr/>
            <p:nvPr/>
          </p:nvGrpSpPr>
          <p:grpSpPr>
            <a:xfrm>
              <a:off x="47978" y="5509727"/>
              <a:ext cx="3762440" cy="1132239"/>
              <a:chOff x="36554" y="5510967"/>
              <a:chExt cx="3762440" cy="1132239"/>
            </a:xfrm>
          </p:grpSpPr>
          <p:pic>
            <p:nvPicPr>
              <p:cNvPr id="32" name="Picture 31" descr="A close-up of a number&#10;&#10;Description automatically generated">
                <a:extLst>
                  <a:ext uri="{FF2B5EF4-FFF2-40B4-BE49-F238E27FC236}">
                    <a16:creationId xmlns:a16="http://schemas.microsoft.com/office/drawing/2014/main" id="{CCD7E5D3-DCDE-FE40-541D-E76906DE5B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54" y="5510967"/>
                <a:ext cx="3762440" cy="1132239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7AC2575-309C-9674-C79B-D0962477BB18}"/>
                  </a:ext>
                </a:extLst>
              </p:cNvPr>
              <p:cNvSpPr txBox="1"/>
              <p:nvPr/>
            </p:nvSpPr>
            <p:spPr>
              <a:xfrm>
                <a:off x="547729" y="5960445"/>
                <a:ext cx="11748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>
                    <a:solidFill>
                      <a:srgbClr val="005CB9"/>
                    </a:solidFill>
                  </a:rPr>
                  <a:t>12/21/2023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570BC2C-5AA5-AD71-D118-15965E5A1121}"/>
                  </a:ext>
                </a:extLst>
              </p:cNvPr>
              <p:cNvSpPr txBox="1"/>
              <p:nvPr/>
            </p:nvSpPr>
            <p:spPr>
              <a:xfrm>
                <a:off x="1628429" y="6328940"/>
                <a:ext cx="9539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>
                    <a:solidFill>
                      <a:srgbClr val="0070C0"/>
                    </a:solidFill>
                  </a:rPr>
                  <a:t>06161858</a:t>
                </a:r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9">
                <p14:nvContentPartPr>
                  <p14:cNvPr id="44" name="Ink 43">
                    <a:extLst>
                      <a:ext uri="{FF2B5EF4-FFF2-40B4-BE49-F238E27FC236}">
                        <a16:creationId xmlns:a16="http://schemas.microsoft.com/office/drawing/2014/main" id="{7FC659E0-0EDE-7D9A-DB81-6CCE5D0DB6A3}"/>
                      </a:ext>
                    </a:extLst>
                  </p14:cNvPr>
                  <p14:cNvContentPartPr/>
                  <p14:nvPr/>
                </p14:nvContentPartPr>
                <p14:xfrm>
                  <a:off x="3255212" y="6117207"/>
                  <a:ext cx="85958" cy="110701"/>
                </p14:xfrm>
              </p:contentPart>
            </mc:Choice>
            <mc:Fallback xmlns="">
              <p:pic>
                <p:nvPicPr>
                  <p:cNvPr id="44" name="Ink 43">
                    <a:extLst>
                      <a:ext uri="{FF2B5EF4-FFF2-40B4-BE49-F238E27FC236}">
                        <a16:creationId xmlns:a16="http://schemas.microsoft.com/office/drawing/2014/main" id="{7FC659E0-0EDE-7D9A-DB81-6CCE5D0DB6A3}"/>
                      </a:ext>
                    </a:extLst>
                  </p:cNvPr>
                  <p:cNvPicPr/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3245869" y="6108665"/>
                    <a:ext cx="104271" cy="127443"/>
                  </a:xfrm>
                  <a:prstGeom prst="rect">
                    <a:avLst/>
                  </a:prstGeom>
                </p:spPr>
              </p:pic>
            </mc:Fallback>
          </mc:AlternateContent>
        </p:grp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FCAD28D-9EE4-6660-468C-1BC06A5A9DF9}"/>
                </a:ext>
              </a:extLst>
            </p:cNvPr>
            <p:cNvSpPr/>
            <p:nvPr/>
          </p:nvSpPr>
          <p:spPr>
            <a:xfrm>
              <a:off x="1560707" y="6325139"/>
              <a:ext cx="1104249" cy="284841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63006F12-70A4-DF81-3934-AB9AFA0C8043}"/>
                </a:ext>
              </a:extLst>
            </p:cNvPr>
            <p:cNvSpPr/>
            <p:nvPr/>
          </p:nvSpPr>
          <p:spPr>
            <a:xfrm>
              <a:off x="416520" y="6009668"/>
              <a:ext cx="1317462" cy="231036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A8DB750-123A-AACB-F750-50B811674639}"/>
              </a:ext>
            </a:extLst>
          </p:cNvPr>
          <p:cNvGrpSpPr/>
          <p:nvPr/>
        </p:nvGrpSpPr>
        <p:grpSpPr>
          <a:xfrm>
            <a:off x="4009988" y="4747946"/>
            <a:ext cx="3370069" cy="846385"/>
            <a:chOff x="513411" y="4669399"/>
            <a:chExt cx="5255367" cy="584091"/>
          </a:xfrm>
        </p:grpSpPr>
        <p:sp>
          <p:nvSpPr>
            <p:cNvPr id="46" name="Rectangle 45" descr="&quot;&quot;">
              <a:extLst>
                <a:ext uri="{FF2B5EF4-FFF2-40B4-BE49-F238E27FC236}">
                  <a16:creationId xmlns:a16="http://schemas.microsoft.com/office/drawing/2014/main" id="{11604FD3-D7A6-51BD-D2E6-C3E2A08C520F}"/>
                </a:ext>
              </a:extLst>
            </p:cNvPr>
            <p:cNvSpPr/>
            <p:nvPr/>
          </p:nvSpPr>
          <p:spPr>
            <a:xfrm>
              <a:off x="513411" y="4675172"/>
              <a:ext cx="4817730" cy="210476"/>
            </a:xfrm>
            <a:prstGeom prst="rect">
              <a:avLst/>
            </a:prstGeom>
            <a:solidFill>
              <a:srgbClr val="FFC600"/>
            </a:solidFill>
            <a:ln>
              <a:solidFill>
                <a:srgbClr val="FFC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8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6548F8A-9210-8C85-190B-D7136AC64EEE}"/>
                </a:ext>
              </a:extLst>
            </p:cNvPr>
            <p:cNvSpPr txBox="1"/>
            <p:nvPr/>
          </p:nvSpPr>
          <p:spPr>
            <a:xfrm>
              <a:off x="528173" y="4669399"/>
              <a:ext cx="5240605" cy="5840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b="1"/>
                <a:t>Select Crypto in Section 4.4 </a:t>
              </a:r>
            </a:p>
            <a:p>
              <a:pPr>
                <a:spcAft>
                  <a:spcPts val="600"/>
                </a:spcAft>
              </a:pPr>
              <a:r>
                <a:rPr lang="en-US" sz="1400" b="1">
                  <a:solidFill>
                    <a:srgbClr val="003087"/>
                  </a:solidFill>
                  <a:cs typeface="Open Sans" panose="020B0606030504020204" pitchFamily="34" charset="0"/>
                </a:rPr>
                <a:t>Check</a:t>
              </a:r>
              <a:r>
                <a:rPr lang="en-US" sz="1400">
                  <a:solidFill>
                    <a:srgbClr val="003087"/>
                  </a:solidFill>
                  <a:cs typeface="Open Sans" panose="020B0606030504020204" pitchFamily="34" charset="0"/>
                </a:rPr>
                <a:t> “Cryptosporidium subtyping” under Molecular Studies</a:t>
              </a:r>
              <a:r>
                <a:rPr lang="en-US" sz="1400" i="1">
                  <a:solidFill>
                    <a:srgbClr val="003087"/>
                  </a:solidFill>
                  <a:cs typeface="Open Sans" panose="020B0606030504020204" pitchFamily="34" charset="0"/>
                </a:rPr>
                <a:t>.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258C2A02-EA06-855A-AF7D-F6ABDDD3BF12}"/>
              </a:ext>
            </a:extLst>
          </p:cNvPr>
          <p:cNvGrpSpPr/>
          <p:nvPr/>
        </p:nvGrpSpPr>
        <p:grpSpPr>
          <a:xfrm>
            <a:off x="3980046" y="5724404"/>
            <a:ext cx="3211189" cy="1984584"/>
            <a:chOff x="3976300" y="5863345"/>
            <a:chExt cx="3211189" cy="1984584"/>
          </a:xfrm>
        </p:grpSpPr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AE0D24F9-AA61-0BF0-257A-0615B94339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111556" y="6514642"/>
              <a:ext cx="2957097" cy="1333287"/>
            </a:xfrm>
            <a:prstGeom prst="rect">
              <a:avLst/>
            </a:prstGeom>
          </p:spPr>
        </p:pic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38DAF259-E296-694F-B1A8-CF8394F2EEC6}"/>
                </a:ext>
              </a:extLst>
            </p:cNvPr>
            <p:cNvGrpSpPr/>
            <p:nvPr/>
          </p:nvGrpSpPr>
          <p:grpSpPr>
            <a:xfrm>
              <a:off x="3976300" y="5863345"/>
              <a:ext cx="3211189" cy="1934591"/>
              <a:chOff x="3990171" y="4524607"/>
              <a:chExt cx="3202934" cy="1975258"/>
            </a:xfrm>
          </p:grpSpPr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965FB344-7231-985D-9605-C36892A622FA}"/>
                  </a:ext>
                </a:extLst>
              </p:cNvPr>
              <p:cNvGrpSpPr/>
              <p:nvPr/>
            </p:nvGrpSpPr>
            <p:grpSpPr>
              <a:xfrm>
                <a:off x="3990171" y="4524607"/>
                <a:ext cx="3202934" cy="1744068"/>
                <a:chOff x="3990171" y="4524607"/>
                <a:chExt cx="3202934" cy="1744068"/>
              </a:xfrm>
            </p:grpSpPr>
            <p:sp>
              <p:nvSpPr>
                <p:cNvPr id="64" name="Rectangle 63" descr="&quot;&quot;">
                  <a:extLst>
                    <a:ext uri="{FF2B5EF4-FFF2-40B4-BE49-F238E27FC236}">
                      <a16:creationId xmlns:a16="http://schemas.microsoft.com/office/drawing/2014/main" id="{8D358FD5-E35F-8EB0-EAD2-5753D3E30D72}"/>
                    </a:ext>
                  </a:extLst>
                </p:cNvPr>
                <p:cNvSpPr/>
                <p:nvPr/>
              </p:nvSpPr>
              <p:spPr>
                <a:xfrm>
                  <a:off x="4006550" y="4564577"/>
                  <a:ext cx="3186555" cy="287040"/>
                </a:xfrm>
                <a:prstGeom prst="rect">
                  <a:avLst/>
                </a:prstGeom>
                <a:solidFill>
                  <a:srgbClr val="FFC600"/>
                </a:solidFill>
                <a:ln>
                  <a:solidFill>
                    <a:srgbClr val="FFC6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608"/>
                </a:p>
              </p:txBody>
            </p:sp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6D2F2045-489C-7C2B-5CF2-B1C27347A131}"/>
                    </a:ext>
                  </a:extLst>
                </p:cNvPr>
                <p:cNvSpPr txBox="1"/>
                <p:nvPr/>
              </p:nvSpPr>
              <p:spPr>
                <a:xfrm>
                  <a:off x="3990171" y="4524607"/>
                  <a:ext cx="3125039" cy="1744068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 rtlCol="0" anchor="t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r>
                    <a:rPr lang="en-US" sz="1600" b="1"/>
                    <a:t>Select “IDEAS (1610)” in Section 6</a:t>
                  </a:r>
                </a:p>
                <a:p>
                  <a:r>
                    <a:rPr lang="en-US" sz="1400" b="1">
                      <a:solidFill>
                        <a:srgbClr val="003087"/>
                      </a:solidFill>
                    </a:rPr>
                    <a:t>Check</a:t>
                  </a:r>
                  <a:r>
                    <a:rPr lang="en-US" sz="1400">
                      <a:solidFill>
                        <a:srgbClr val="003087"/>
                      </a:solidFill>
                    </a:rPr>
                    <a:t> the IDEAS (1610) box as the Payor.</a:t>
                  </a:r>
                  <a:endParaRPr lang="en-US" sz="1400" b="1"/>
                </a:p>
                <a:p>
                  <a:endParaRPr lang="en-US" sz="1400" b="1"/>
                </a:p>
                <a:p>
                  <a:endParaRPr lang="en-US" sz="1400" b="1"/>
                </a:p>
                <a:p>
                  <a:endParaRPr lang="en-US" sz="1400" b="1"/>
                </a:p>
                <a:p>
                  <a:endParaRPr lang="en-US" sz="1400" b="1"/>
                </a:p>
                <a:p>
                  <a:r>
                    <a:rPr lang="en-US" sz="1400"/>
                    <a:t>	</a:t>
                  </a:r>
                  <a:endParaRPr lang="en-US" sz="1800"/>
                </a:p>
              </p:txBody>
            </p:sp>
          </p:grp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EADBB772-EEDF-46E2-0BD8-0F429013A3E7}"/>
                  </a:ext>
                </a:extLst>
              </p:cNvPr>
              <p:cNvSpPr/>
              <p:nvPr/>
            </p:nvSpPr>
            <p:spPr>
              <a:xfrm>
                <a:off x="4484501" y="6312043"/>
                <a:ext cx="1057145" cy="187822"/>
              </a:xfrm>
              <a:prstGeom prst="ellipse">
                <a:avLst/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4569F8A-5EFF-27CE-6567-EF3C8EB92BEE}"/>
              </a:ext>
            </a:extLst>
          </p:cNvPr>
          <p:cNvGrpSpPr/>
          <p:nvPr/>
        </p:nvGrpSpPr>
        <p:grpSpPr>
          <a:xfrm>
            <a:off x="13023" y="7732692"/>
            <a:ext cx="7315200" cy="1028624"/>
            <a:chOff x="-29199" y="4854939"/>
            <a:chExt cx="8495944" cy="837912"/>
          </a:xfrm>
        </p:grpSpPr>
        <p:sp>
          <p:nvSpPr>
            <p:cNvPr id="67" name="Rectangle 66" descr="&quot;&quot;">
              <a:extLst>
                <a:ext uri="{FF2B5EF4-FFF2-40B4-BE49-F238E27FC236}">
                  <a16:creationId xmlns:a16="http://schemas.microsoft.com/office/drawing/2014/main" id="{ABF6E60B-ED1C-F6B4-B8A9-63D3F8D36B2C}"/>
                </a:ext>
              </a:extLst>
            </p:cNvPr>
            <p:cNvSpPr/>
            <p:nvPr/>
          </p:nvSpPr>
          <p:spPr>
            <a:xfrm>
              <a:off x="-29199" y="4854939"/>
              <a:ext cx="2975793" cy="250194"/>
            </a:xfrm>
            <a:prstGeom prst="rect">
              <a:avLst/>
            </a:prstGeom>
            <a:solidFill>
              <a:srgbClr val="FFC600"/>
            </a:solidFill>
            <a:ln>
              <a:solidFill>
                <a:srgbClr val="FFC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8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A9CD6DC-3CDA-5849-87A7-7CDF78CAFF82}"/>
                </a:ext>
              </a:extLst>
            </p:cNvPr>
            <p:cNvSpPr txBox="1"/>
            <p:nvPr/>
          </p:nvSpPr>
          <p:spPr>
            <a:xfrm>
              <a:off x="10188" y="4865497"/>
              <a:ext cx="8456557" cy="827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b="1"/>
                <a:t>Questions About . . .  </a:t>
              </a:r>
            </a:p>
            <a:p>
              <a:r>
                <a:rPr lang="en-US" sz="1300" b="1" i="0" u="none" strike="noStrike" baseline="0">
                  <a:solidFill>
                    <a:srgbClr val="012067"/>
                  </a:solidFill>
                  <a:latin typeface="Calibri" panose="020F0502020204030204" pitchFamily="34" charset="0"/>
                </a:rPr>
                <a:t>Specimen Collection/Suitability</a:t>
              </a:r>
              <a:r>
                <a:rPr lang="en-US" sz="1300" b="1">
                  <a:solidFill>
                    <a:srgbClr val="012067"/>
                  </a:solidFill>
                  <a:latin typeface="Calibri" panose="020F0502020204030204" pitchFamily="34" charset="0"/>
                </a:rPr>
                <a:t>: </a:t>
              </a:r>
              <a:r>
                <a:rPr lang="en-US" sz="1300" b="1" i="0" u="none" strike="noStrike" baseline="0">
                  <a:solidFill>
                    <a:srgbClr val="012067"/>
                  </a:solidFill>
                  <a:latin typeface="Calibri" panose="020F0502020204030204" pitchFamily="34" charset="0"/>
                </a:rPr>
                <a:t> 		</a:t>
              </a:r>
              <a:r>
                <a:rPr lang="en-US" sz="1300" i="0" u="none" strike="noStrike" baseline="0">
                  <a:solidFill>
                    <a:srgbClr val="012067"/>
                  </a:solidFill>
                  <a:latin typeface="Calibri" panose="020F0502020204030204" pitchFamily="34" charset="0"/>
                </a:rPr>
                <a:t>(512) 776-7560 or </a:t>
              </a:r>
              <a:r>
                <a:rPr lang="en-US" sz="1300" u="sng">
                  <a:solidFill>
                    <a:srgbClr val="1058FA"/>
                  </a:solidFill>
                  <a:effectLst/>
                  <a:ea typeface="Verdana" panose="020B0604030504040204" pitchFamily="34" charset="0"/>
                  <a:cs typeface="Arial" panose="020B0604020202020204" pitchFamily="34" charset="0"/>
                  <a:hlinkClick r:id="rId12"/>
                </a:rPr>
                <a:t>Medical.parasitology@dshs.texas.gov</a:t>
              </a:r>
              <a:endParaRPr lang="en-US" sz="1300" i="0" u="none" strike="noStrike" baseline="0">
                <a:solidFill>
                  <a:srgbClr val="012067"/>
                </a:solidFill>
              </a:endParaRPr>
            </a:p>
            <a:p>
              <a:r>
                <a:rPr lang="en-US" sz="1300" b="1">
                  <a:solidFill>
                    <a:srgbClr val="012067"/>
                  </a:solidFill>
                  <a:latin typeface="Calibri" panose="020F0502020204030204" pitchFamily="34" charset="0"/>
                </a:rPr>
                <a:t>Specimen Shipping: 				</a:t>
              </a:r>
              <a:r>
                <a:rPr lang="en-US" sz="1300">
                  <a:solidFill>
                    <a:srgbClr val="012067"/>
                  </a:solidFill>
                  <a:latin typeface="Calibri" panose="020F0502020204030204" pitchFamily="34" charset="0"/>
                </a:rPr>
                <a:t>(512) 776-7598 or 1-888-963-7111 ext. 7578 (toll free) </a:t>
              </a:r>
            </a:p>
            <a:p>
              <a:r>
                <a:rPr lang="en-US" sz="1300" b="1">
                  <a:solidFill>
                    <a:srgbClr val="012067"/>
                  </a:solidFill>
                  <a:latin typeface="Calibri" panose="020F0502020204030204" pitchFamily="34" charset="0"/>
                </a:rPr>
                <a:t>Submitter Accounts, Submission Forms, or Result Reports: 	</a:t>
              </a:r>
              <a:r>
                <a:rPr lang="en-US" sz="1300">
                  <a:solidFill>
                    <a:srgbClr val="012067"/>
                  </a:solidFill>
                  <a:latin typeface="Calibri" panose="020F0502020204030204" pitchFamily="34" charset="0"/>
                </a:rPr>
                <a:t>(</a:t>
              </a:r>
              <a:r>
                <a:rPr lang="en-US" sz="1300">
                  <a:solidFill>
                    <a:srgbClr val="20294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512) 776-7578 or</a:t>
              </a:r>
              <a:r>
                <a:rPr lang="en-US" sz="1300" b="1">
                  <a:solidFill>
                    <a:srgbClr val="012067"/>
                  </a:solidFill>
                  <a:latin typeface="Calibri" panose="020F0502020204030204" pitchFamily="34" charset="0"/>
                </a:rPr>
                <a:t> </a:t>
              </a:r>
              <a:r>
                <a:rPr lang="en-US" sz="1300" u="sng">
                  <a:solidFill>
                    <a:srgbClr val="0000EE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hlinkClick r:id="rId13"/>
                </a:rPr>
                <a:t>LabInfo@dshs.texas.gov</a:t>
              </a:r>
              <a:endParaRPr lang="en-US" sz="13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DF345DAB-6C0D-E776-044F-838EA6CF72A1}"/>
              </a:ext>
            </a:extLst>
          </p:cNvPr>
          <p:cNvGrpSpPr/>
          <p:nvPr/>
        </p:nvGrpSpPr>
        <p:grpSpPr>
          <a:xfrm>
            <a:off x="-19433" y="6817793"/>
            <a:ext cx="3796279" cy="846386"/>
            <a:chOff x="-19433" y="6767596"/>
            <a:chExt cx="3796279" cy="846386"/>
          </a:xfrm>
        </p:grpSpPr>
        <p:sp>
          <p:nvSpPr>
            <p:cNvPr id="70" name="Rectangle 69" descr="&quot;&quot;">
              <a:extLst>
                <a:ext uri="{FF2B5EF4-FFF2-40B4-BE49-F238E27FC236}">
                  <a16:creationId xmlns:a16="http://schemas.microsoft.com/office/drawing/2014/main" id="{4B964159-AA36-E8AA-3DBD-C4B48CE0CC8B}"/>
                </a:ext>
              </a:extLst>
            </p:cNvPr>
            <p:cNvSpPr/>
            <p:nvPr/>
          </p:nvSpPr>
          <p:spPr>
            <a:xfrm>
              <a:off x="-5825" y="6775841"/>
              <a:ext cx="3109503" cy="281130"/>
            </a:xfrm>
            <a:prstGeom prst="rect">
              <a:avLst/>
            </a:prstGeom>
            <a:solidFill>
              <a:srgbClr val="FFC600"/>
            </a:solidFill>
            <a:ln>
              <a:solidFill>
                <a:srgbClr val="FFC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8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3D8FF553-57D5-A53A-92FF-D3AFAECDC8D7}"/>
                </a:ext>
              </a:extLst>
            </p:cNvPr>
            <p:cNvSpPr txBox="1"/>
            <p:nvPr/>
          </p:nvSpPr>
          <p:spPr>
            <a:xfrm>
              <a:off x="-19433" y="6767596"/>
              <a:ext cx="3501053" cy="846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b="1"/>
                <a:t>Select Specimen Type in Section 3 </a:t>
              </a:r>
            </a:p>
            <a:p>
              <a:pPr>
                <a:spcAft>
                  <a:spcPts val="600"/>
                </a:spcAft>
              </a:pPr>
              <a:r>
                <a:rPr lang="en-US" sz="1400" b="1">
                  <a:solidFill>
                    <a:srgbClr val="003087"/>
                  </a:solidFill>
                  <a:cs typeface="Open Sans" panose="020B0606030504020204" pitchFamily="34" charset="0"/>
                </a:rPr>
                <a:t>Check</a:t>
              </a:r>
              <a:r>
                <a:rPr lang="en-US" sz="1400">
                  <a:solidFill>
                    <a:srgbClr val="003087"/>
                  </a:solidFill>
                  <a:cs typeface="Open Sans" panose="020B0606030504020204" pitchFamily="34" charset="0"/>
                </a:rPr>
                <a:t> “Feces/ stool” as the </a:t>
              </a:r>
              <a:br>
                <a:rPr lang="en-US" sz="1400">
                  <a:solidFill>
                    <a:srgbClr val="003087"/>
                  </a:solidFill>
                  <a:cs typeface="Open Sans" panose="020B0606030504020204" pitchFamily="34" charset="0"/>
                </a:rPr>
              </a:br>
              <a:r>
                <a:rPr lang="en-US" sz="1400">
                  <a:solidFill>
                    <a:srgbClr val="003087"/>
                  </a:solidFill>
                  <a:cs typeface="Open Sans" panose="020B0606030504020204" pitchFamily="34" charset="0"/>
                </a:rPr>
                <a:t>specimen type.</a:t>
              </a:r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EA264C4B-9EC3-DAA5-1DCF-589C0EF8FBA3}"/>
                </a:ext>
              </a:extLst>
            </p:cNvPr>
            <p:cNvGrpSpPr/>
            <p:nvPr/>
          </p:nvGrpSpPr>
          <p:grpSpPr>
            <a:xfrm>
              <a:off x="2196620" y="7142407"/>
              <a:ext cx="1580226" cy="422247"/>
              <a:chOff x="2076683" y="7132365"/>
              <a:chExt cx="1580226" cy="422247"/>
            </a:xfrm>
          </p:grpSpPr>
          <p:pic>
            <p:nvPicPr>
              <p:cNvPr id="73" name="Picture 72">
                <a:extLst>
                  <a:ext uri="{FF2B5EF4-FFF2-40B4-BE49-F238E27FC236}">
                    <a16:creationId xmlns:a16="http://schemas.microsoft.com/office/drawing/2014/main" id="{8936B207-2EC0-080C-1011-8EEE078F31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076683" y="7132365"/>
                <a:ext cx="1580226" cy="422247"/>
              </a:xfrm>
              <a:prstGeom prst="rect">
                <a:avLst/>
              </a:prstGeom>
            </p:spPr>
          </p:pic>
          <mc:AlternateContent xmlns:mc="http://schemas.openxmlformats.org/markup-compatibility/2006" xmlns:p14="http://schemas.microsoft.com/office/powerpoint/2010/main">
            <mc:Choice Requires="p14">
              <p:contentPart p14:bwMode="auto" r:id="rId15">
                <p14:nvContentPartPr>
                  <p14:cNvPr id="74" name="Ink 73">
                    <a:extLst>
                      <a:ext uri="{FF2B5EF4-FFF2-40B4-BE49-F238E27FC236}">
                        <a16:creationId xmlns:a16="http://schemas.microsoft.com/office/drawing/2014/main" id="{30B50E7E-1146-AE40-277C-452AF304CD31}"/>
                      </a:ext>
                    </a:extLst>
                  </p14:cNvPr>
                  <p14:cNvContentPartPr/>
                  <p14:nvPr/>
                </p14:nvContentPartPr>
                <p14:xfrm>
                  <a:off x="2315300" y="7238915"/>
                  <a:ext cx="131038" cy="168756"/>
                </p14:xfrm>
              </p:contentPart>
            </mc:Choice>
            <mc:Fallback xmlns="">
              <p:pic>
                <p:nvPicPr>
                  <p:cNvPr id="74" name="Ink 73">
                    <a:extLst>
                      <a:ext uri="{FF2B5EF4-FFF2-40B4-BE49-F238E27FC236}">
                        <a16:creationId xmlns:a16="http://schemas.microsoft.com/office/drawing/2014/main" id="{30B50E7E-1146-AE40-277C-452AF304CD31}"/>
                      </a:ext>
                    </a:extLst>
                  </p:cNvPr>
                  <p:cNvPicPr/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2306300" y="7229919"/>
                    <a:ext cx="148678" cy="186387"/>
                  </a:xfrm>
                  <a:prstGeom prst="rect">
                    <a:avLst/>
                  </a:prstGeom>
                </p:spPr>
              </p:pic>
            </mc:Fallback>
          </mc:AlternateContent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950826DB-28EC-74DF-9B0B-5EAF68541A48}"/>
                  </a:ext>
                </a:extLst>
              </p:cNvPr>
              <p:cNvSpPr/>
              <p:nvPr/>
            </p:nvSpPr>
            <p:spPr>
              <a:xfrm>
                <a:off x="2132568" y="7212572"/>
                <a:ext cx="1229115" cy="238817"/>
              </a:xfrm>
              <a:prstGeom prst="ellipse">
                <a:avLst/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B8B54ED-A090-65E1-2B30-B7FE2CEBC9FE}"/>
                  </a:ext>
                </a:extLst>
              </p14:cNvPr>
              <p14:cNvContentPartPr/>
              <p14:nvPr/>
            </p14:nvContentPartPr>
            <p14:xfrm>
              <a:off x="4577514" y="7467096"/>
              <a:ext cx="0" cy="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B8B54ED-A090-65E1-2B30-B7FE2CEBC9F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577514" y="7467096"/>
                <a:ext cx="0" cy="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84598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53a810-d2a2-4c28-9ad9-9100c9a22e04" xsi:nil="true"/>
    <lcf76f155ced4ddcb4097134ff3c332f xmlns="6f794c71-66d6-4c69-99a8-cdbe7dbfd72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61D8960467B04C9F1930C479F1CCED" ma:contentTypeVersion="14" ma:contentTypeDescription="Create a new document." ma:contentTypeScope="" ma:versionID="9aecd1352d192009e7d9c5301db26981">
  <xsd:schema xmlns:xsd="http://www.w3.org/2001/XMLSchema" xmlns:xs="http://www.w3.org/2001/XMLSchema" xmlns:p="http://schemas.microsoft.com/office/2006/metadata/properties" xmlns:ns2="6f794c71-66d6-4c69-99a8-cdbe7dbfd72f" xmlns:ns3="d853a810-d2a2-4c28-9ad9-9100c9a22e04" xmlns:ns4="46235f39-e7ff-4983-a8e3-c9d3cbbbde86" targetNamespace="http://schemas.microsoft.com/office/2006/metadata/properties" ma:root="true" ma:fieldsID="19f882cef4391ec02151a13973999c33" ns2:_="" ns3:_="" ns4:_="">
    <xsd:import namespace="6f794c71-66d6-4c69-99a8-cdbe7dbfd72f"/>
    <xsd:import namespace="d853a810-d2a2-4c28-9ad9-9100c9a22e04"/>
    <xsd:import namespace="46235f39-e7ff-4983-a8e3-c9d3cbbbde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SharedWithUsers" minOccurs="0"/>
                <xsd:element ref="ns4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794c71-66d6-4c69-99a8-cdbe7dbfd7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c590b57-b2b8-4f92-a7a2-a2c14f8ff4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3a810-d2a2-4c28-9ad9-9100c9a22e0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7d279a4-8111-4238-86f5-a95447adce2c}" ma:internalName="TaxCatchAll" ma:showField="CatchAllData" ma:web="46235f39-e7ff-4983-a8e3-c9d3cbbbde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35f39-e7ff-4983-a8e3-c9d3cbbbde8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994706-ADD1-4E22-9ED6-F6835B2CDC8D}">
  <ds:schemaRefs>
    <ds:schemaRef ds:uri="46235f39-e7ff-4983-a8e3-c9d3cbbbde86"/>
    <ds:schemaRef ds:uri="6f794c71-66d6-4c69-99a8-cdbe7dbfd72f"/>
    <ds:schemaRef ds:uri="d853a810-d2a2-4c28-9ad9-9100c9a22e0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C3DF832-01D8-4765-9129-326634194D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AAED27-0F63-4B5E-A3AA-93A568EA051A}">
  <ds:schemaRefs>
    <ds:schemaRef ds:uri="46235f39-e7ff-4983-a8e3-c9d3cbbbde86"/>
    <ds:schemaRef ds:uri="6f794c71-66d6-4c69-99a8-cdbe7dbfd72f"/>
    <ds:schemaRef ds:uri="d853a810-d2a2-4c28-9ad9-9100c9a22e0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509</Words>
  <Application>Microsoft Office PowerPoint</Application>
  <PresentationFormat>Custom</PresentationFormat>
  <Paragraphs>63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Roboto Condensed</vt:lpstr>
      <vt:lpstr>Symbol</vt:lpstr>
      <vt:lpstr>Office Theme</vt:lpstr>
      <vt:lpstr> Specimen Collection and Submission Guidance for Molecular Analysis of Confirmed and Suspected Human Cases of Cryptosporidiosis</vt:lpstr>
      <vt:lpstr>Specimen Collection and Submission Guidance for Molecular Analysis of Confirmed and Suspected Human Cases of Cryptosporidiosis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Texas Department of State Health Services</dc:creator>
  <cp:lastModifiedBy>Niamh</cp:lastModifiedBy>
  <cp:revision>9</cp:revision>
  <cp:lastPrinted>2018-07-27T14:07:56Z</cp:lastPrinted>
  <dcterms:created xsi:type="dcterms:W3CDTF">2018-07-25T13:18:12Z</dcterms:created>
  <dcterms:modified xsi:type="dcterms:W3CDTF">2024-05-15T14:24:16Z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viewCycleID">
    <vt:i4>-307330958</vt:i4>
  </property>
  <property fmtid="{D5CDD505-2E9C-101B-9397-08002B2CF9AE}" pid="3" name="_NewReviewCycle">
    <vt:lpwstr/>
  </property>
  <property fmtid="{D5CDD505-2E9C-101B-9397-08002B2CF9AE}" pid="4" name="ContentTypeId">
    <vt:lpwstr>0x010100FB61D8960467B04C9F1930C479F1CCED</vt:lpwstr>
  </property>
  <property fmtid="{D5CDD505-2E9C-101B-9397-08002B2CF9AE}" pid="5" name="MediaServiceImageTags">
    <vt:lpwstr/>
  </property>
</Properties>
</file>