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7" r:id="rId2"/>
  </p:sldMasterIdLst>
  <p:notesMasterIdLst>
    <p:notesMasterId r:id="rId30"/>
  </p:notesMasterIdLst>
  <p:handoutMasterIdLst>
    <p:handoutMasterId r:id="rId31"/>
  </p:handoutMasterIdLst>
  <p:sldIdLst>
    <p:sldId id="256" r:id="rId3"/>
    <p:sldId id="331" r:id="rId4"/>
    <p:sldId id="327" r:id="rId5"/>
    <p:sldId id="320" r:id="rId6"/>
    <p:sldId id="321" r:id="rId7"/>
    <p:sldId id="328" r:id="rId8"/>
    <p:sldId id="282" r:id="rId9"/>
    <p:sldId id="329" r:id="rId10"/>
    <p:sldId id="298" r:id="rId11"/>
    <p:sldId id="314" r:id="rId12"/>
    <p:sldId id="330" r:id="rId13"/>
    <p:sldId id="323" r:id="rId14"/>
    <p:sldId id="300" r:id="rId15"/>
    <p:sldId id="306" r:id="rId16"/>
    <p:sldId id="325" r:id="rId17"/>
    <p:sldId id="301" r:id="rId18"/>
    <p:sldId id="302" r:id="rId19"/>
    <p:sldId id="303" r:id="rId20"/>
    <p:sldId id="304" r:id="rId21"/>
    <p:sldId id="308" r:id="rId22"/>
    <p:sldId id="310" r:id="rId23"/>
    <p:sldId id="295" r:id="rId24"/>
    <p:sldId id="318" r:id="rId25"/>
    <p:sldId id="319" r:id="rId26"/>
    <p:sldId id="313" r:id="rId27"/>
    <p:sldId id="312" r:id="rId28"/>
    <p:sldId id="315" r:id="rId29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BECF429-4060-406C-9F10-501B84DCD63F}">
          <p14:sldIdLst>
            <p14:sldId id="256"/>
            <p14:sldId id="331"/>
            <p14:sldId id="327"/>
          </p14:sldIdLst>
        </p14:section>
        <p14:section name="Section heading here" id="{10209E7B-763F-4045-8D49-2E42B082EE46}">
          <p14:sldIdLst>
            <p14:sldId id="320"/>
            <p14:sldId id="321"/>
            <p14:sldId id="328"/>
            <p14:sldId id="282"/>
            <p14:sldId id="329"/>
            <p14:sldId id="298"/>
            <p14:sldId id="314"/>
            <p14:sldId id="330"/>
            <p14:sldId id="323"/>
            <p14:sldId id="300"/>
            <p14:sldId id="306"/>
          </p14:sldIdLst>
        </p14:section>
        <p14:section name="Section heading here" id="{4230DD8D-A306-47B5-8F1C-5685E62BC2F9}">
          <p14:sldIdLst>
            <p14:sldId id="325"/>
            <p14:sldId id="301"/>
            <p14:sldId id="302"/>
            <p14:sldId id="303"/>
            <p14:sldId id="304"/>
            <p14:sldId id="308"/>
            <p14:sldId id="310"/>
            <p14:sldId id="295"/>
            <p14:sldId id="318"/>
            <p14:sldId id="319"/>
            <p14:sldId id="313"/>
            <p14:sldId id="312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5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64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13474583792968"/>
          <c:y val="2.3292808811829883E-2"/>
          <c:w val="0.81577009395564681"/>
          <c:h val="0.846408796978805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Award Amount by Federal Fiscal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_("$"* #,##0_);_("$"* \(#,##0\);_("$"* "-"??_);_(@_)</c:formatCode>
                <c:ptCount val="10"/>
                <c:pt idx="0">
                  <c:v>55928945</c:v>
                </c:pt>
                <c:pt idx="1">
                  <c:v>43238610</c:v>
                </c:pt>
                <c:pt idx="2">
                  <c:v>85667946</c:v>
                </c:pt>
                <c:pt idx="3">
                  <c:v>37436048</c:v>
                </c:pt>
                <c:pt idx="4">
                  <c:v>37438953</c:v>
                </c:pt>
                <c:pt idx="5">
                  <c:v>34754720</c:v>
                </c:pt>
                <c:pt idx="6">
                  <c:v>37452188</c:v>
                </c:pt>
                <c:pt idx="7">
                  <c:v>37664097</c:v>
                </c:pt>
                <c:pt idx="8">
                  <c:v>34065482</c:v>
                </c:pt>
                <c:pt idx="9">
                  <c:v>37886851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E-4A74-812B-8C44925AE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4978224"/>
        <c:axId val="834982800"/>
        <c:axId val="0"/>
      </c:bar3DChart>
      <c:catAx>
        <c:axId val="83497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982800"/>
        <c:crosses val="autoZero"/>
        <c:auto val="1"/>
        <c:lblAlgn val="ctr"/>
        <c:lblOffset val="100"/>
        <c:noMultiLvlLbl val="0"/>
      </c:catAx>
      <c:valAx>
        <c:axId val="83498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97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State Fiscal Year</a:t>
            </a:r>
          </a:p>
        </c:rich>
      </c:tx>
      <c:layout>
        <c:manualLayout>
          <c:xMode val="edge"/>
          <c:yMode val="edge"/>
          <c:x val="0.42774151419478362"/>
          <c:y val="8.6143391082963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Award Amount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"$"#,##0_);[Red]\("$"#,##0\)</c:formatCode>
                <c:ptCount val="10"/>
                <c:pt idx="0">
                  <c:v>30301320</c:v>
                </c:pt>
                <c:pt idx="1">
                  <c:v>28988249</c:v>
                </c:pt>
                <c:pt idx="2">
                  <c:v>26204300</c:v>
                </c:pt>
                <c:pt idx="3">
                  <c:v>29024729</c:v>
                </c:pt>
                <c:pt idx="4">
                  <c:v>25958170</c:v>
                </c:pt>
                <c:pt idx="5">
                  <c:v>26394469</c:v>
                </c:pt>
                <c:pt idx="6">
                  <c:v>24797333</c:v>
                </c:pt>
                <c:pt idx="7">
                  <c:v>15859228</c:v>
                </c:pt>
                <c:pt idx="8">
                  <c:v>15821740</c:v>
                </c:pt>
                <c:pt idx="9">
                  <c:v>16294177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2-4D7E-AD5D-99876AD769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Supplemental Award Amount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2" formatCode="&quot;$&quot;#,##0_);[Red]\(&quot;$&quot;#,##0\)">
                  <c:v>6950954</c:v>
                </c:pt>
                <c:pt idx="8" formatCode="&quot;$&quot;#,##0_);[Red]\(&quot;$&quot;#,##0\)">
                  <c:v>10068913</c:v>
                </c:pt>
                <c:pt idx="9" formatCode="&quot;$&quot;#,##0_);[Red]\(&quot;$&quot;#,##0\)">
                  <c:v>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2-4D7E-AD5D-99876AD76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2699568"/>
        <c:axId val="1162694160"/>
        <c:axId val="0"/>
      </c:bar3DChart>
      <c:catAx>
        <c:axId val="116269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694160"/>
        <c:crosses val="autoZero"/>
        <c:auto val="1"/>
        <c:lblAlgn val="ctr"/>
        <c:lblOffset val="100"/>
        <c:noMultiLvlLbl val="0"/>
      </c:catAx>
      <c:valAx>
        <c:axId val="116269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269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798CA-CF0C-44E3-AD33-0D0AD57B8E4E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</dgm:pt>
    <dgm:pt modelId="{7D005994-30D5-476F-A285-F8C4C74A17FB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</a:rPr>
            <a:t>Healthcare</a:t>
          </a:r>
        </a:p>
      </dgm:t>
    </dgm:pt>
    <dgm:pt modelId="{02455FFD-3CFE-456B-9641-47745B790FB2}" type="parTrans" cxnId="{754DB9E2-B4C8-4C2C-9263-100B8500BF4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FC840CA-616B-474E-B906-391B183619E7}" type="sibTrans" cxnId="{754DB9E2-B4C8-4C2C-9263-100B8500BF4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CBB2736-EAC6-4D98-98B9-3DCAE8522E16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Public Health</a:t>
          </a:r>
        </a:p>
      </dgm:t>
    </dgm:pt>
    <dgm:pt modelId="{63998E6E-CC79-4356-8BBC-8DA3081E4AF8}" type="parTrans" cxnId="{8F5F721D-69A8-44C0-AB14-ED1846259D9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9183132-6516-4031-AAD8-AC9FC9E79301}" type="sibTrans" cxnId="{8F5F721D-69A8-44C0-AB14-ED1846259D9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82D8EC2-9D50-41CE-A03A-C051C36CAFC2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Emergency Management</a:t>
          </a:r>
        </a:p>
      </dgm:t>
    </dgm:pt>
    <dgm:pt modelId="{86D80F4E-9FAD-4FAE-874F-4D2568EFD9B9}" type="parTrans" cxnId="{6A6121CB-B905-4AF3-BCEB-7062EEFF2DB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740C2ED-69F0-45A2-828F-70ADC5BA517D}" type="sibTrans" cxnId="{6A6121CB-B905-4AF3-BCEB-7062EEFF2DB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ABD73BA-3E20-4565-ADB9-4513BCEE90FE}" type="pres">
      <dgm:prSet presAssocID="{1EF798CA-CF0C-44E3-AD33-0D0AD57B8E4E}" presName="compositeShape" presStyleCnt="0">
        <dgm:presLayoutVars>
          <dgm:chMax val="7"/>
          <dgm:dir/>
          <dgm:resizeHandles val="exact"/>
        </dgm:presLayoutVars>
      </dgm:prSet>
      <dgm:spPr/>
    </dgm:pt>
    <dgm:pt modelId="{10EDF99A-A4C1-4AF8-BD5F-B459FF570CCF}" type="pres">
      <dgm:prSet presAssocID="{7D005994-30D5-476F-A285-F8C4C74A17FB}" presName="circ1" presStyleLbl="vennNode1" presStyleIdx="0" presStyleCnt="3"/>
      <dgm:spPr/>
    </dgm:pt>
    <dgm:pt modelId="{CFD8503F-4624-4CCF-85A9-4AEA634C3A06}" type="pres">
      <dgm:prSet presAssocID="{7D005994-30D5-476F-A285-F8C4C74A17F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B40464-D455-4A98-BDEB-DEB8B2127336}" type="pres">
      <dgm:prSet presAssocID="{DCBB2736-EAC6-4D98-98B9-3DCAE8522E16}" presName="circ2" presStyleLbl="vennNode1" presStyleIdx="1" presStyleCnt="3"/>
      <dgm:spPr/>
    </dgm:pt>
    <dgm:pt modelId="{BD573CB4-6B7F-4612-84F9-7A6FA6A0E01C}" type="pres">
      <dgm:prSet presAssocID="{DCBB2736-EAC6-4D98-98B9-3DCAE8522E1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09E151-F07F-4AA6-8B87-8781A714FDFE}" type="pres">
      <dgm:prSet presAssocID="{882D8EC2-9D50-41CE-A03A-C051C36CAFC2}" presName="circ3" presStyleLbl="vennNode1" presStyleIdx="2" presStyleCnt="3"/>
      <dgm:spPr/>
    </dgm:pt>
    <dgm:pt modelId="{3DFD8FFE-884D-4480-B171-9E02D3026987}" type="pres">
      <dgm:prSet presAssocID="{882D8EC2-9D50-41CE-A03A-C051C36CAF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743B5D9-79FB-4D8E-ABE0-CC7FF042731A}" type="presOf" srcId="{DCBB2736-EAC6-4D98-98B9-3DCAE8522E16}" destId="{3BB40464-D455-4A98-BDEB-DEB8B2127336}" srcOrd="0" destOrd="0" presId="urn:microsoft.com/office/officeart/2005/8/layout/venn1"/>
    <dgm:cxn modelId="{6A6121CB-B905-4AF3-BCEB-7062EEFF2DB5}" srcId="{1EF798CA-CF0C-44E3-AD33-0D0AD57B8E4E}" destId="{882D8EC2-9D50-41CE-A03A-C051C36CAFC2}" srcOrd="2" destOrd="0" parTransId="{86D80F4E-9FAD-4FAE-874F-4D2568EFD9B9}" sibTransId="{8740C2ED-69F0-45A2-828F-70ADC5BA517D}"/>
    <dgm:cxn modelId="{D713052C-5DC5-477C-B99D-BFBED6E4F9C4}" type="presOf" srcId="{1EF798CA-CF0C-44E3-AD33-0D0AD57B8E4E}" destId="{2ABD73BA-3E20-4565-ADB9-4513BCEE90FE}" srcOrd="0" destOrd="0" presId="urn:microsoft.com/office/officeart/2005/8/layout/venn1"/>
    <dgm:cxn modelId="{11B5D2FF-7C16-43B5-BB7A-BE88E590871C}" type="presOf" srcId="{7D005994-30D5-476F-A285-F8C4C74A17FB}" destId="{CFD8503F-4624-4CCF-85A9-4AEA634C3A06}" srcOrd="1" destOrd="0" presId="urn:microsoft.com/office/officeart/2005/8/layout/venn1"/>
    <dgm:cxn modelId="{D00DEE6F-BFEE-4008-85D4-CC38C49ACCE8}" type="presOf" srcId="{7D005994-30D5-476F-A285-F8C4C74A17FB}" destId="{10EDF99A-A4C1-4AF8-BD5F-B459FF570CCF}" srcOrd="0" destOrd="0" presId="urn:microsoft.com/office/officeart/2005/8/layout/venn1"/>
    <dgm:cxn modelId="{4EBCB8F4-E271-446F-A186-7ED8F32D152C}" type="presOf" srcId="{DCBB2736-EAC6-4D98-98B9-3DCAE8522E16}" destId="{BD573CB4-6B7F-4612-84F9-7A6FA6A0E01C}" srcOrd="1" destOrd="0" presId="urn:microsoft.com/office/officeart/2005/8/layout/venn1"/>
    <dgm:cxn modelId="{83674855-5DC3-436D-8322-01BFF5CFD367}" type="presOf" srcId="{882D8EC2-9D50-41CE-A03A-C051C36CAFC2}" destId="{7409E151-F07F-4AA6-8B87-8781A714FDFE}" srcOrd="0" destOrd="0" presId="urn:microsoft.com/office/officeart/2005/8/layout/venn1"/>
    <dgm:cxn modelId="{8F5F721D-69A8-44C0-AB14-ED1846259D9D}" srcId="{1EF798CA-CF0C-44E3-AD33-0D0AD57B8E4E}" destId="{DCBB2736-EAC6-4D98-98B9-3DCAE8522E16}" srcOrd="1" destOrd="0" parTransId="{63998E6E-CC79-4356-8BBC-8DA3081E4AF8}" sibTransId="{69183132-6516-4031-AAD8-AC9FC9E79301}"/>
    <dgm:cxn modelId="{862F92CF-0EC7-4C7F-8CF9-7A8B698508DE}" type="presOf" srcId="{882D8EC2-9D50-41CE-A03A-C051C36CAFC2}" destId="{3DFD8FFE-884D-4480-B171-9E02D3026987}" srcOrd="1" destOrd="0" presId="urn:microsoft.com/office/officeart/2005/8/layout/venn1"/>
    <dgm:cxn modelId="{754DB9E2-B4C8-4C2C-9263-100B8500BF42}" srcId="{1EF798CA-CF0C-44E3-AD33-0D0AD57B8E4E}" destId="{7D005994-30D5-476F-A285-F8C4C74A17FB}" srcOrd="0" destOrd="0" parTransId="{02455FFD-3CFE-456B-9641-47745B790FB2}" sibTransId="{8FC840CA-616B-474E-B906-391B183619E7}"/>
    <dgm:cxn modelId="{96B4C485-360C-418A-8ACE-0C5130A7D4FB}" type="presParOf" srcId="{2ABD73BA-3E20-4565-ADB9-4513BCEE90FE}" destId="{10EDF99A-A4C1-4AF8-BD5F-B459FF570CCF}" srcOrd="0" destOrd="0" presId="urn:microsoft.com/office/officeart/2005/8/layout/venn1"/>
    <dgm:cxn modelId="{6B291911-B158-4640-B9D5-63C1C9235F1E}" type="presParOf" srcId="{2ABD73BA-3E20-4565-ADB9-4513BCEE90FE}" destId="{CFD8503F-4624-4CCF-85A9-4AEA634C3A06}" srcOrd="1" destOrd="0" presId="urn:microsoft.com/office/officeart/2005/8/layout/venn1"/>
    <dgm:cxn modelId="{16CCD6A0-7043-48C0-876A-DD505D5B8B97}" type="presParOf" srcId="{2ABD73BA-3E20-4565-ADB9-4513BCEE90FE}" destId="{3BB40464-D455-4A98-BDEB-DEB8B2127336}" srcOrd="2" destOrd="0" presId="urn:microsoft.com/office/officeart/2005/8/layout/venn1"/>
    <dgm:cxn modelId="{21F6E99A-122D-4E71-85F9-7CDBBC0FF75B}" type="presParOf" srcId="{2ABD73BA-3E20-4565-ADB9-4513BCEE90FE}" destId="{BD573CB4-6B7F-4612-84F9-7A6FA6A0E01C}" srcOrd="3" destOrd="0" presId="urn:microsoft.com/office/officeart/2005/8/layout/venn1"/>
    <dgm:cxn modelId="{E5708E31-4B2E-43F4-A1C0-1512A391CD36}" type="presParOf" srcId="{2ABD73BA-3E20-4565-ADB9-4513BCEE90FE}" destId="{7409E151-F07F-4AA6-8B87-8781A714FDFE}" srcOrd="4" destOrd="0" presId="urn:microsoft.com/office/officeart/2005/8/layout/venn1"/>
    <dgm:cxn modelId="{8C603F7D-276A-4D4C-9DA2-A16E5F79E3CE}" type="presParOf" srcId="{2ABD73BA-3E20-4565-ADB9-4513BCEE90FE}" destId="{3DFD8FFE-884D-4480-B171-9E02D30269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DF99A-A4C1-4AF8-BD5F-B459FF570CCF}">
      <dsp:nvSpPr>
        <dsp:cNvPr id="0" name=""/>
        <dsp:cNvSpPr/>
      </dsp:nvSpPr>
      <dsp:spPr>
        <a:xfrm>
          <a:off x="1031361" y="34729"/>
          <a:ext cx="1667021" cy="166702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</a:rPr>
            <a:t>Healthcare</a:t>
          </a:r>
        </a:p>
      </dsp:txBody>
      <dsp:txXfrm>
        <a:off x="1253630" y="326458"/>
        <a:ext cx="1222482" cy="750159"/>
      </dsp:txXfrm>
    </dsp:sp>
    <dsp:sp modelId="{3BB40464-D455-4A98-BDEB-DEB8B2127336}">
      <dsp:nvSpPr>
        <dsp:cNvPr id="0" name=""/>
        <dsp:cNvSpPr/>
      </dsp:nvSpPr>
      <dsp:spPr>
        <a:xfrm>
          <a:off x="1632878" y="1076617"/>
          <a:ext cx="1667021" cy="166702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</a:rPr>
            <a:t>Public Health</a:t>
          </a:r>
        </a:p>
      </dsp:txBody>
      <dsp:txXfrm>
        <a:off x="2142708" y="1507265"/>
        <a:ext cx="1000212" cy="916861"/>
      </dsp:txXfrm>
    </dsp:sp>
    <dsp:sp modelId="{7409E151-F07F-4AA6-8B87-8781A714FDFE}">
      <dsp:nvSpPr>
        <dsp:cNvPr id="0" name=""/>
        <dsp:cNvSpPr/>
      </dsp:nvSpPr>
      <dsp:spPr>
        <a:xfrm>
          <a:off x="429844" y="1076617"/>
          <a:ext cx="1667021" cy="166702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</a:rPr>
            <a:t>Emergency Management</a:t>
          </a:r>
        </a:p>
      </dsp:txBody>
      <dsp:txXfrm>
        <a:off x="586822" y="1507265"/>
        <a:ext cx="1000212" cy="916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9/28/2017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06438"/>
            <a:ext cx="2728913" cy="2047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42004" y="706931"/>
            <a:ext cx="4211710" cy="5595011"/>
          </a:xfrm>
          <a:prstGeom prst="rect">
            <a:avLst/>
          </a:prstGeom>
        </p:spPr>
        <p:txBody>
          <a:bodyPr vert="horz" lIns="93177" tIns="46589" rIns="93177" bIns="46589" rtlCol="0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42290" y="4557279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2290" y="489986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290" y="5255055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2290" y="419882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2290" y="560090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2290" y="3852975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2290" y="3155794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2290" y="349778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2290" y="5956095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2290" y="630194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9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58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5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5163" y="417644"/>
            <a:ext cx="4896961" cy="2467331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679" y="3577314"/>
            <a:ext cx="4896961" cy="1846555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4686" y="6311900"/>
            <a:ext cx="1481364" cy="409575"/>
          </a:xfrm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2DE6C80-FB15-497E-86DA-59DDEE2A0B0B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875379" y="2929631"/>
            <a:ext cx="491832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7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55433"/>
            <a:ext cx="5866110" cy="41346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723D-ED82-4F82-9520-674C0000DAFE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6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2326005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618488" y="3605580"/>
            <a:ext cx="5913088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126-BD30-4E30-82D3-F648DACA5E04}" type="datetime1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49" y="3481157"/>
            <a:ext cx="78867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5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5163" y="417644"/>
            <a:ext cx="4896961" cy="2467331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                                                                                                                     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679" y="3577314"/>
            <a:ext cx="4896961" cy="1846555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5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4686" y="6311900"/>
            <a:ext cx="1481364" cy="409575"/>
          </a:xfrm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3A731315-E830-4DF7-BC25-4BCBB9CB2584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875379" y="2929631"/>
            <a:ext cx="491832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69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99821"/>
            <a:ext cx="5866110" cy="40902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C0D5-0AEF-4C32-98C8-FBF485E54CCE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16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352" y="428340"/>
            <a:ext cx="6630895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4" y="1551073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3" y="2111471"/>
            <a:ext cx="6630895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3" y="6348299"/>
            <a:ext cx="1099297" cy="328727"/>
          </a:xfrm>
        </p:spPr>
        <p:txBody>
          <a:bodyPr/>
          <a:lstStyle/>
          <a:p>
            <a:fld id="{AAF72ED9-9689-41AB-956E-C8D858A910F3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057" y="6348299"/>
            <a:ext cx="1021441" cy="368697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068605" y="1287262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697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6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34" y="1707356"/>
            <a:ext cx="6292313" cy="4351338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914389" indent="-457200">
              <a:buFont typeface="+mj-lt"/>
              <a:buAutoNum type="alphaLcPeriod"/>
              <a:defRPr sz="2400"/>
            </a:lvl2pPr>
            <a:lvl3pPr marL="1371577" indent="-457200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068603" y="6348299"/>
            <a:ext cx="1099297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78057" y="6348299"/>
            <a:ext cx="102144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5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65376"/>
            <a:ext cx="5866110" cy="423762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6498-A7F4-485F-996D-1DD0F797E4FC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73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6" y="613102"/>
            <a:ext cx="6475492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35" y="1707356"/>
            <a:ext cx="3152133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5547365" y="1707356"/>
            <a:ext cx="3152133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068603" y="6348299"/>
            <a:ext cx="1099297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78057" y="6348299"/>
            <a:ext cx="102144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21005" y="1409700"/>
            <a:ext cx="6478493" cy="86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622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5"/>
            <a:ext cx="7886700" cy="679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28650" y="391887"/>
            <a:ext cx="7886700" cy="5602514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57288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C2D26618-961A-4237-941B-85E85B23BE69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2891" y="6088709"/>
            <a:ext cx="2192459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3" y="6489429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3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49" y="1204913"/>
            <a:ext cx="7886699" cy="473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A9958714-3C82-4141-8474-3AD3CE552DD6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4691" y="6095546"/>
            <a:ext cx="220065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1" y="6492875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3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99821"/>
            <a:ext cx="5866110" cy="40902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339-E071-42A8-BF93-6593D53CEB4B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204913"/>
            <a:ext cx="3725636" cy="4730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789713" y="1204913"/>
            <a:ext cx="3725636" cy="473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8C0A4B3-0553-49A5-ABDE-509A7F96F232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992" y="6085718"/>
            <a:ext cx="2188357" cy="36512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2" y="6462961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8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55433"/>
            <a:ext cx="5866110" cy="41346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931B-8E4A-482E-8824-09BA129C5309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764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2326005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618488" y="3605580"/>
            <a:ext cx="5913088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F7B8-8A08-4DFE-98FC-1E143615E2D9}" type="datetime1">
              <a:rPr lang="en-US" smtClean="0"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49" y="3481157"/>
            <a:ext cx="78867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6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352" y="428340"/>
            <a:ext cx="6630895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4" y="1551073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3" y="2111471"/>
            <a:ext cx="6630895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3" y="6348299"/>
            <a:ext cx="1099297" cy="328727"/>
          </a:xfrm>
        </p:spPr>
        <p:txBody>
          <a:bodyPr/>
          <a:lstStyle/>
          <a:p>
            <a:fld id="{A750D928-4F99-4A63-89EA-407A1E34DD6D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057" y="6348299"/>
            <a:ext cx="1021441" cy="368697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068605" y="1287262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6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34" y="1707356"/>
            <a:ext cx="6292313" cy="4351338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914389" indent="-457200">
              <a:buFont typeface="+mj-lt"/>
              <a:buAutoNum type="alphaLcPeriod"/>
              <a:defRPr sz="2400"/>
            </a:lvl2pPr>
            <a:lvl3pPr marL="1371577" indent="-457200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068603" y="6348299"/>
            <a:ext cx="1099297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78057" y="6348299"/>
            <a:ext cx="102144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65376"/>
            <a:ext cx="5866110" cy="423762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A670-F581-42C0-BCE6-461C042547A8}" type="datetime1">
              <a:rPr lang="en-US" smtClean="0"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86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6" y="613102"/>
            <a:ext cx="6475492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35" y="1707356"/>
            <a:ext cx="3152133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5547365" y="1707356"/>
            <a:ext cx="3152133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068603" y="6348299"/>
            <a:ext cx="1099297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mtClean="0"/>
              <a:pPr/>
              <a:t>9/28/2017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78057" y="6348299"/>
            <a:ext cx="102144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21005" y="1409700"/>
            <a:ext cx="6478493" cy="86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1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5"/>
            <a:ext cx="7886700" cy="6799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28650" y="391887"/>
            <a:ext cx="7886700" cy="560251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57288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0C8BBB28-8A09-41B7-8C33-E895C0F3F1ED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09443" y="6097836"/>
            <a:ext cx="19059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3" y="6462961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49" y="1204913"/>
            <a:ext cx="7886699" cy="4730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8592CAE2-3E0C-432B-B709-2B42B6E783BB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4691" y="6095546"/>
            <a:ext cx="2200657" cy="36512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1" y="6492875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8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204913"/>
            <a:ext cx="3725636" cy="4730750"/>
          </a:xfrm>
        </p:spPr>
        <p:txBody>
          <a:bodyPr/>
          <a:lstStyle>
            <a:lvl2pPr marL="465138" indent="-225425">
              <a:defRPr/>
            </a:lvl2pPr>
            <a:lvl3pPr marL="682625" indent="-228600">
              <a:defRPr/>
            </a:lvl3pPr>
            <a:lvl4pPr marL="914400" indent="-228600">
              <a:defRPr/>
            </a:lvl4pPr>
            <a:lvl5pPr marL="1146175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789713" y="1204913"/>
            <a:ext cx="3725636" cy="4730750"/>
          </a:xfrm>
        </p:spPr>
        <p:txBody>
          <a:bodyPr/>
          <a:lstStyle>
            <a:lvl2pPr marL="465138" indent="-228600">
              <a:defRPr/>
            </a:lvl2pPr>
            <a:lvl3pPr marL="682625" indent="-228600">
              <a:defRPr/>
            </a:lvl3pPr>
            <a:lvl4pPr marL="914400" indent="-228600">
              <a:defRPr/>
            </a:lvl4pPr>
            <a:lvl5pPr marL="1146175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6E740E0-2087-416A-9D75-7B2C5899048D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47494" y="6097962"/>
            <a:ext cx="2167855" cy="36512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2" y="6492875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3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9A3EA228-9C8D-49A3-8E1B-9F3D02857A69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2" r:id="rId3"/>
    <p:sldLayoutId id="2147483680" r:id="rId4"/>
    <p:sldLayoutId id="2147483681" r:id="rId5"/>
    <p:sldLayoutId id="2147483720" r:id="rId6"/>
    <p:sldLayoutId id="2147483699" r:id="rId7"/>
    <p:sldLayoutId id="2147483703" r:id="rId8"/>
    <p:sldLayoutId id="2147483701" r:id="rId9"/>
    <p:sldLayoutId id="2147483683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7F55E69-DBAE-406E-A54A-3B2E75B9E8F2}" type="datetime1">
              <a:rPr lang="en-US" smtClean="0"/>
              <a:t>9/28/2017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2" r:id="rId4"/>
    <p:sldLayoutId id="2147483711" r:id="rId5"/>
    <p:sldLayoutId id="2147483719" r:id="rId6"/>
    <p:sldLayoutId id="2147483721" r:id="rId7"/>
    <p:sldLayoutId id="2147483713" r:id="rId8"/>
    <p:sldLayoutId id="2147483715" r:id="rId9"/>
    <p:sldLayoutId id="2147483717" r:id="rId10"/>
    <p:sldLayoutId id="21474837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xasprepares.org/" TargetMode="Externa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Public Health and Healthcare Response to Hurricane Harvey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400" dirty="0"/>
              <a:t>Presentation to House Committee on Appropriations</a:t>
            </a:r>
          </a:p>
          <a:p>
            <a:endParaRPr lang="en-US" sz="2400" dirty="0"/>
          </a:p>
          <a:p>
            <a:r>
              <a:rPr lang="en-US" sz="2400" dirty="0"/>
              <a:t>Dr. John </a:t>
            </a:r>
            <a:r>
              <a:rPr lang="en-US" sz="2400" dirty="0" err="1"/>
              <a:t>Hellerstedt</a:t>
            </a:r>
            <a:r>
              <a:rPr lang="en-US" sz="2400" dirty="0"/>
              <a:t>, Commissioner</a:t>
            </a:r>
          </a:p>
          <a:p>
            <a:endParaRPr lang="en-US" sz="2400" dirty="0"/>
          </a:p>
          <a:p>
            <a:r>
              <a:rPr lang="en-US" sz="2400" dirty="0"/>
              <a:t>October 2, 2017</a:t>
            </a:r>
          </a:p>
        </p:txBody>
      </p:sp>
    </p:spTree>
    <p:extLst>
      <p:ext uri="{BB962C8B-B14F-4D97-AF65-F5344CB8AC3E}">
        <p14:creationId xmlns:p14="http://schemas.microsoft.com/office/powerpoint/2010/main" val="131816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3164"/>
          </a:xfrm>
        </p:spPr>
        <p:txBody>
          <a:bodyPr/>
          <a:lstStyle/>
          <a:p>
            <a:pPr algn="ctr"/>
            <a:r>
              <a:rPr lang="en-US" sz="3200" b="1" dirty="0"/>
              <a:t>Hurricane Harvey Expenditures and Funding Sources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33480968"/>
              </p:ext>
            </p:extLst>
          </p:nvPr>
        </p:nvGraphicFramePr>
        <p:xfrm>
          <a:off x="628650" y="1192711"/>
          <a:ext cx="3725862" cy="32089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1413">
                  <a:extLst>
                    <a:ext uri="{9D8B030D-6E8A-4147-A177-3AD203B41FA5}">
                      <a16:colId xmlns:a16="http://schemas.microsoft.com/office/drawing/2014/main" val="2222370490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59860442"/>
                    </a:ext>
                  </a:extLst>
                </a:gridCol>
              </a:tblGrid>
              <a:tr h="2370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Hurricane Harvey Estimated</a:t>
                      </a:r>
                      <a:r>
                        <a:rPr lang="en-US" sz="1100" baseline="0" dirty="0"/>
                        <a:t> Expenditures</a:t>
                      </a:r>
                      <a:endParaRPr lang="en-US" sz="1100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89987"/>
                  </a:ext>
                </a:extLst>
              </a:tr>
              <a:tr h="273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Personnel,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Supplies</a:t>
                      </a:r>
                      <a:r>
                        <a:rPr lang="en-US" sz="1100" baseline="0" dirty="0"/>
                        <a:t>, and Logistics</a:t>
                      </a:r>
                      <a:endParaRPr lang="en-US" sz="1100" baseline="30000" dirty="0">
                        <a:solidFill>
                          <a:schemeClr val="accent2"/>
                        </a:solidFill>
                      </a:endParaRPr>
                    </a:p>
                    <a:p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$2,834,439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2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Contract - Emergency</a:t>
                      </a:r>
                      <a:r>
                        <a:rPr lang="en-US" sz="1100" baseline="0" dirty="0"/>
                        <a:t> Medical Task Force/Regional Advisory Council Resources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$12,254,754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657314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r>
                        <a:rPr lang="en-US" sz="1100" dirty="0"/>
                        <a:t>Contract</a:t>
                      </a:r>
                      <a:r>
                        <a:rPr lang="en-US" sz="1100" baseline="0" dirty="0"/>
                        <a:t> – Vector Control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$11,716,090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11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Contract</a:t>
                      </a:r>
                      <a:r>
                        <a:rPr lang="en-US" sz="1100" baseline="0" dirty="0"/>
                        <a:t> – BCFS Medical Shelter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$7,560,000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63615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r>
                        <a:rPr lang="en-US" sz="1100" dirty="0"/>
                        <a:t>Contract – FEMA Ambulances</a:t>
                      </a:r>
                      <a:r>
                        <a:rPr lang="en-US" sz="1100" baseline="30000" dirty="0"/>
                        <a:t>*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$6,600,000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40847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r>
                        <a:rPr lang="en-US" sz="1100" dirty="0"/>
                        <a:t>Contract</a:t>
                      </a:r>
                      <a:r>
                        <a:rPr lang="en-US" sz="1100" baseline="0" dirty="0"/>
                        <a:t> – Mortuary Trailers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$160,320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51261"/>
                  </a:ext>
                </a:extLst>
              </a:tr>
              <a:tr h="262011">
                <a:tc>
                  <a:txBody>
                    <a:bodyPr/>
                    <a:lstStyle/>
                    <a:p>
                      <a:r>
                        <a:rPr lang="en-US" sz="1100" dirty="0"/>
                        <a:t>Contract – Oxygen 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$44,370</a:t>
                      </a:r>
                      <a:endParaRPr lang="en-US" sz="110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38767"/>
                  </a:ext>
                </a:extLst>
              </a:tr>
              <a:tr h="262011">
                <a:tc>
                  <a:txBody>
                    <a:bodyPr/>
                    <a:lstStyle/>
                    <a:p>
                      <a:r>
                        <a:rPr lang="en-US" sz="1100" b="1" dirty="0"/>
                        <a:t>Total</a:t>
                      </a:r>
                      <a:endParaRPr lang="en-US" sz="11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/>
                        <a:t>$41,218,005</a:t>
                      </a:r>
                      <a:endParaRPr lang="en-US" sz="11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4798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0314" y="5497532"/>
            <a:ext cx="4607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 It is anticipated the $6.6 M for FEMA ambulances will be paid directly by FEMA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0975140"/>
              </p:ext>
            </p:extLst>
          </p:nvPr>
        </p:nvGraphicFramePr>
        <p:xfrm>
          <a:off x="5088465" y="1192711"/>
          <a:ext cx="3736753" cy="36169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6572">
                  <a:extLst>
                    <a:ext uri="{9D8B030D-6E8A-4147-A177-3AD203B41FA5}">
                      <a16:colId xmlns:a16="http://schemas.microsoft.com/office/drawing/2014/main" val="1993830861"/>
                    </a:ext>
                  </a:extLst>
                </a:gridCol>
                <a:gridCol w="1270181">
                  <a:extLst>
                    <a:ext uri="{9D8B030D-6E8A-4147-A177-3AD203B41FA5}">
                      <a16:colId xmlns:a16="http://schemas.microsoft.com/office/drawing/2014/main" val="853256873"/>
                    </a:ext>
                  </a:extLst>
                </a:gridCol>
              </a:tblGrid>
              <a:tr h="26340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Hurricane Harvey</a:t>
                      </a:r>
                      <a:r>
                        <a:rPr lang="en-US" sz="1100" baseline="0" dirty="0"/>
                        <a:t> General Revenue Funding Sources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353536"/>
                  </a:ext>
                </a:extLst>
              </a:tr>
              <a:tr h="26377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Original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Funding Identified – Health Data and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Analysis, Immunizations, Laboratory, Mental Health State Hospitals (AY 17)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$2,800,000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829726"/>
                  </a:ext>
                </a:extLst>
              </a:tr>
              <a:tr h="24442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Base Capital Lapses (AY 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$1,178,305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109605"/>
                  </a:ext>
                </a:extLst>
              </a:tr>
              <a:tr h="24266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25% Capital Lapse (AY 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$401,836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443810"/>
                  </a:ext>
                </a:extLst>
              </a:tr>
              <a:tr h="23211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Unobligated GR (AY 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$4,672,567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219651"/>
                  </a:ext>
                </a:extLst>
              </a:tr>
              <a:tr h="25673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HHS Funding (AY 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$7,448,970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61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Delay Paying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</a:rPr>
                        <a:t> HHS System Expenses (AY 18)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$15,613,806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535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Public Health Revenue Accounts (AY 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$12,604,199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9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$44,719,683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97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374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49" y="316890"/>
            <a:ext cx="7886699" cy="1872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tx1"/>
                </a:solidFill>
                <a:latin typeface="+mj-lt"/>
              </a:rPr>
              <a:t>DSHS Public Health Preparedness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313" y="2607099"/>
            <a:ext cx="4011370" cy="300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70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Funding Public Health Preparedness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068604" y="1551073"/>
            <a:ext cx="6630895" cy="809990"/>
          </a:xfrm>
        </p:spPr>
        <p:txBody>
          <a:bodyPr>
            <a:noAutofit/>
          </a:bodyPr>
          <a:lstStyle/>
          <a:p>
            <a:r>
              <a:rPr lang="en-US" sz="1800" dirty="0"/>
              <a:t>General Revenue funding is not specific to preparedness. Rather, it maintains the public health infrastructure necessary for response.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881179"/>
              </p:ext>
            </p:extLst>
          </p:nvPr>
        </p:nvGraphicFramePr>
        <p:xfrm>
          <a:off x="2068603" y="2685500"/>
          <a:ext cx="6630896" cy="2148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4403">
                  <a:extLst>
                    <a:ext uri="{9D8B030D-6E8A-4147-A177-3AD203B41FA5}">
                      <a16:colId xmlns:a16="http://schemas.microsoft.com/office/drawing/2014/main" val="458631888"/>
                    </a:ext>
                  </a:extLst>
                </a:gridCol>
                <a:gridCol w="2016493">
                  <a:extLst>
                    <a:ext uri="{9D8B030D-6E8A-4147-A177-3AD203B41FA5}">
                      <a16:colId xmlns:a16="http://schemas.microsoft.com/office/drawing/2014/main" val="1825549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 Funds by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 2018-19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73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A.1.1: Public Health Preparedness &amp;Coordinated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$28,607,815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1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A.2.3: Infectious Disease Epidemiology, Surveillance, and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Control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$22,772,131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9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A.4.1: Laboratory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$83,449,761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33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</a:rPr>
                        <a:t>$134,829,707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88942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>
          <a:xfrm>
            <a:off x="2068603" y="5469621"/>
            <a:ext cx="6630895" cy="60735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9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Funding Public Health Preparedness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068604" y="1551073"/>
            <a:ext cx="6630895" cy="145218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federal cooperative agreement funds two public health preparedness programs: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Public Health Emergency Preparedness (PHEP)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Hospital Preparedness Program (HPP)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>
          <a:xfrm>
            <a:off x="2068603" y="3070371"/>
            <a:ext cx="6630895" cy="2459986"/>
          </a:xfrm>
        </p:spPr>
        <p:txBody>
          <a:bodyPr>
            <a:normAutofit/>
          </a:bodyPr>
          <a:lstStyle/>
          <a:p>
            <a:pPr marL="800089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24872"/>
              </p:ext>
            </p:extLst>
          </p:nvPr>
        </p:nvGraphicFramePr>
        <p:xfrm>
          <a:off x="2068603" y="3163139"/>
          <a:ext cx="6630895" cy="3185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4402">
                  <a:extLst>
                    <a:ext uri="{9D8B030D-6E8A-4147-A177-3AD203B41FA5}">
                      <a16:colId xmlns:a16="http://schemas.microsoft.com/office/drawing/2014/main" val="2017922158"/>
                    </a:ext>
                  </a:extLst>
                </a:gridCol>
                <a:gridCol w="2016493">
                  <a:extLst>
                    <a:ext uri="{9D8B030D-6E8A-4147-A177-3AD203B41FA5}">
                      <a16:colId xmlns:a16="http://schemas.microsoft.com/office/drawing/2014/main" val="4221834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Preparedness Federal Funding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FY 2018-19 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38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Hospital Preparedness Program (528 – HPP)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$32,353,268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8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Public Health Emergency Preparedness (531 – PHEP)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$75,773,702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557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Public Health Preparedness</a:t>
                      </a:r>
                      <a:r>
                        <a:rPr lang="en-US" sz="1400" baseline="0" dirty="0"/>
                        <a:t> Response </a:t>
                      </a:r>
                      <a:r>
                        <a:rPr lang="en-US" sz="1400" baseline="0" dirty="0" err="1"/>
                        <a:t>Zika</a:t>
                      </a:r>
                      <a:r>
                        <a:rPr lang="en-US" sz="1400" baseline="0" dirty="0"/>
                        <a:t> (775-PHPR) One-time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$950,000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53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Hospital Preparedness Program Ebola Supplemental</a:t>
                      </a:r>
                      <a:r>
                        <a:rPr lang="en-US" sz="1400" baseline="0" dirty="0"/>
                        <a:t> (752 – Part A) One-time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$1,700,000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6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Hospital Preparedness Program Ebola Supplement</a:t>
                      </a:r>
                      <a:r>
                        <a:rPr lang="en-US" sz="1400" baseline="0" dirty="0"/>
                        <a:t>al (761- Part B) One-time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$500,000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88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/>
                        <a:t>$111,276,970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470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87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Funding for Public Health Response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There is no specific funding stream for response.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>
          <a:xfrm>
            <a:off x="2068603" y="2111471"/>
            <a:ext cx="6630895" cy="423682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DSHS uses various budget mechanisms to manage cash flow during a response.</a:t>
            </a:r>
          </a:p>
          <a:p>
            <a:pPr marL="628639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Payments are due before potential federal reimbursement is received.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Federal Emergency Management Agency (FEMA) reimbursement cannot always be expected, and the parameters of reimbursement are unpredictable.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100 percent reimbursement is the exception to the rule.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Costs may fall outside the time period for reimbursement.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30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3" r="28873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pPr/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823" y="2171700"/>
            <a:ext cx="6356839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Public Health Emergency Preparedness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Hospital Preparedness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Preparedness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Response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Recovery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5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Public Health Emergency Preparedness (PHEP)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xfrm>
            <a:off x="627681" y="2022230"/>
            <a:ext cx="8216068" cy="433411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Administered by the Centers for Disease Control and Prevention (CDC)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Focus is on community preparedness to prevent, respond to, and rapidly recover from all public health threats.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Key components: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Epidemiology and surveillance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Lab Response Network (LRN) – biological and chemical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Rapid dispensing of medical countermeasures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Responder safety and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Funds support local health departments, health service regions, statewide projects, and DSHS central office.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05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175"/>
            <a:ext cx="7886700" cy="886058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Public Health Emergency Preparedness Funding: 2008-2017 </a:t>
            </a:r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563695768"/>
              </p:ext>
            </p:extLst>
          </p:nvPr>
        </p:nvGraphicFramePr>
        <p:xfrm>
          <a:off x="822120" y="830510"/>
          <a:ext cx="7693229" cy="516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527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Hospital Preparedness Program (HPP)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Administered by the U.S. Department of Health and Human Services Office of the Assistant Secretary for Preparedness and Response (ASPR).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HPP funds support equipment and trained personnel: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Ambulance bus (AMBUS) equipment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Mobile medical units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Ambulance strike teams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Physicians, nurses, and paramedics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Funds used to support healthcare preparedness coalitions, statewide projects, and the DSHS central office.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r="2616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18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27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51001"/>
            <a:ext cx="7886700" cy="864067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Hospital Preparedness Program Fiscal Years 2008-2017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693939482"/>
              </p:ext>
            </p:extLst>
          </p:nvPr>
        </p:nvGraphicFramePr>
        <p:xfrm>
          <a:off x="1065402" y="796954"/>
          <a:ext cx="7449948" cy="519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60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Presentation Overview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85068" y="1974433"/>
            <a:ext cx="5866110" cy="423762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DSHS Responsibilities in Emergency Response</a:t>
            </a:r>
          </a:p>
          <a:p>
            <a:r>
              <a:rPr lang="en-US" dirty="0">
                <a:latin typeface="Calibri" panose="020F0502020204030204" pitchFamily="34" charset="0"/>
              </a:rPr>
              <a:t>DSHS Hurricane Harvey Efforts </a:t>
            </a:r>
          </a:p>
          <a:p>
            <a:r>
              <a:rPr lang="en-US" dirty="0">
                <a:latin typeface="Calibri" panose="020F0502020204030204" pitchFamily="34" charset="0"/>
              </a:rPr>
              <a:t>DSHS Public Health Preparedness</a:t>
            </a:r>
          </a:p>
          <a:p>
            <a:r>
              <a:rPr lang="en-US" dirty="0">
                <a:latin typeface="Calibri" panose="020F0502020204030204" pitchFamily="34" charset="0"/>
              </a:rPr>
              <a:t>Appendix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7" r="25495"/>
          <a:stretch/>
        </p:blipFill>
        <p:spPr>
          <a:xfrm>
            <a:off x="6894782" y="2521258"/>
            <a:ext cx="1923903" cy="2800896"/>
          </a:xfrm>
        </p:spPr>
      </p:pic>
    </p:spTree>
    <p:extLst>
      <p:ext uri="{BB962C8B-B14F-4D97-AF65-F5344CB8AC3E}">
        <p14:creationId xmlns:p14="http://schemas.microsoft.com/office/powerpoint/2010/main" val="3300994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Preparedness – DSHS Hurricane Harvey Efforts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7681" y="1865376"/>
            <a:ext cx="8202420" cy="4237623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Before each hurricane season, DSHS updates plans, procedures, and staff training to ensure readiness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Conducted 8 day, full-scale evacuation exercise in June 2017 in conjunction with Texas Division of Emergency Management (TDEM)</a:t>
            </a:r>
          </a:p>
          <a:p>
            <a:r>
              <a:rPr lang="en-US" dirty="0">
                <a:latin typeface="Calibri" panose="020F0502020204030204" pitchFamily="34" charset="0"/>
              </a:rPr>
              <a:t>Raising public awareness about how to prepare for a disaster increases personal readiness</a:t>
            </a:r>
          </a:p>
          <a:p>
            <a:pPr lvl="1"/>
            <a:r>
              <a:rPr lang="en-US" dirty="0">
                <a:latin typeface="Calibri" panose="020F0502020204030204" pitchFamily="34" charset="0"/>
                <a:hlinkClick r:id="rId2"/>
              </a:rPr>
              <a:t>http://www.texasprepares.org/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Mobilizing assets before the hurricane makes landfall is important to ensure resources are in place for response.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20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04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Response – DSHS Hurricane Harvey Efforts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7681" y="2154115"/>
            <a:ext cx="8147042" cy="394888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Deployed medical personnel to assist with medical evacuations and to support general population shelters: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795 Emergency Medical Task Force (EMTF) personnel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100 EMTF ambulances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13 EMTF </a:t>
            </a:r>
            <a:r>
              <a:rPr lang="en-US" dirty="0" err="1">
                <a:latin typeface="Calibri" panose="020F0502020204030204" pitchFamily="34" charset="0"/>
              </a:rPr>
              <a:t>ambuses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18 Disaster Medical Assistance Teams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58 air ambulances</a:t>
            </a:r>
          </a:p>
          <a:p>
            <a:r>
              <a:rPr lang="en-US" dirty="0">
                <a:latin typeface="Calibri" panose="020F0502020204030204" pitchFamily="34" charset="0"/>
              </a:rPr>
              <a:t>3 mobile medical units to treat, stabilize, and transport individuals</a:t>
            </a:r>
          </a:p>
          <a:p>
            <a:r>
              <a:rPr lang="en-US" dirty="0">
                <a:latin typeface="Calibri" panose="020F0502020204030204" pitchFamily="34" charset="0"/>
              </a:rPr>
              <a:t>3 medical shelters for evacuees with medical needs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8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Response – DSHS Hurricane Harvey Efforts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8650" y="3171857"/>
            <a:ext cx="2316856" cy="2094227"/>
          </a:xfrm>
        </p:spPr>
        <p:txBody>
          <a:bodyPr>
            <a:normAutofit/>
          </a:bodyPr>
          <a:lstStyle/>
          <a:p>
            <a:r>
              <a:rPr lang="en-US" dirty="0"/>
              <a:t>Evacuated/ Closed: 20</a:t>
            </a:r>
          </a:p>
          <a:p>
            <a:r>
              <a:rPr lang="en-US" dirty="0"/>
              <a:t>Internal Disaster: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22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97" y="2081593"/>
            <a:ext cx="5532038" cy="42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07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Response – DSHS Hurricane Harvey Efforts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Requests from local entities for vaccine were processed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As of September 22nd, provided over 70,633 doses to the locals</a:t>
            </a:r>
          </a:p>
          <a:p>
            <a:r>
              <a:rPr lang="en-US" dirty="0">
                <a:latin typeface="Calibri" panose="020F0502020204030204" pitchFamily="34" charset="0"/>
              </a:rPr>
              <a:t>Sanitarians were deployed to impacted areas to help provide guidance on food safety</a:t>
            </a:r>
          </a:p>
          <a:p>
            <a:r>
              <a:rPr lang="en-US" dirty="0">
                <a:latin typeface="Calibri" panose="020F0502020204030204" pitchFamily="34" charset="0"/>
              </a:rPr>
              <a:t>Activated the Texas Rapid Response Team (TRRT) to monitor and respond to any food-related incidents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 r="1821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23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05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Response – DSHS Hurricane Harvey Efforts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7681" y="1865376"/>
            <a:ext cx="8270134" cy="455300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The Governor’s office has granted several DSHS requests to waive certain rules and statutes to facilitate response and recovery: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Mold Remediation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Food Donation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Animal Shelters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Grace Periods for License Deadlines/Fees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Delayed Infection Reporting by Facilities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Asbestos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Vital Statistics Fees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Alternate Potable Water Sources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57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Recovery – DSHS Hurricane Harvey Efforts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>
          <a:xfrm>
            <a:off x="6325299" y="2139193"/>
            <a:ext cx="2538316" cy="296925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Counties sprayed: 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Approximate number of acres sprayed:6,765,971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364980"/>
              </p:ext>
            </p:extLst>
          </p:nvPr>
        </p:nvGraphicFramePr>
        <p:xfrm>
          <a:off x="463236" y="2139193"/>
          <a:ext cx="6035675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6034963" imgH="4663235" progId="AcroExch.Document.11">
                  <p:embed/>
                </p:oleObj>
              </mc:Choice>
              <mc:Fallback>
                <p:oleObj name="Acrobat Document" r:id="rId3" imgW="6034963" imgH="466323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236" y="2139193"/>
                        <a:ext cx="6035675" cy="466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48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Recovery – DSHS Hurricane Harvey Efforts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7680" y="2063692"/>
            <a:ext cx="8226173" cy="4372277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>
                <a:latin typeface="Calibri" panose="020F0502020204030204" pitchFamily="34" charset="0"/>
              </a:rPr>
              <a:t>Provide public health education and outreach for cleanup and recovery </a:t>
            </a:r>
          </a:p>
          <a:p>
            <a:r>
              <a:rPr lang="en-US" sz="7400" dirty="0">
                <a:latin typeface="Calibri" panose="020F0502020204030204" pitchFamily="34" charset="0"/>
              </a:rPr>
              <a:t>Collect and analyze hurricane-related health data to assess the public health impacts from the storm</a:t>
            </a:r>
          </a:p>
          <a:p>
            <a:pPr lvl="1"/>
            <a:r>
              <a:rPr lang="en-US" sz="7400" dirty="0">
                <a:latin typeface="Calibri" panose="020F0502020204030204" pitchFamily="34" charset="0"/>
              </a:rPr>
              <a:t>Identify hurricane-related deaths</a:t>
            </a:r>
          </a:p>
          <a:p>
            <a:pPr lvl="1"/>
            <a:r>
              <a:rPr lang="en-US" sz="7400" dirty="0">
                <a:latin typeface="Calibri" panose="020F0502020204030204" pitchFamily="34" charset="0"/>
              </a:rPr>
              <a:t>Modify the Texas Pregnancy Risk Assessment Monitoring System</a:t>
            </a:r>
          </a:p>
          <a:p>
            <a:pPr lvl="1"/>
            <a:r>
              <a:rPr lang="en-US" sz="7400" dirty="0">
                <a:latin typeface="Calibri" panose="020F0502020204030204" pitchFamily="34" charset="0"/>
              </a:rPr>
              <a:t>Collaborate to analyze data on water, soil, and air quality </a:t>
            </a:r>
          </a:p>
          <a:p>
            <a:r>
              <a:rPr lang="en-US" sz="7400" dirty="0">
                <a:latin typeface="Calibri" panose="020F0502020204030204" pitchFamily="34" charset="0"/>
              </a:rPr>
              <a:t>Perform public health surveillance to monitor for infectious diseases</a:t>
            </a:r>
          </a:p>
          <a:p>
            <a:r>
              <a:rPr lang="en-US" sz="7400" dirty="0">
                <a:latin typeface="Calibri" panose="020F0502020204030204" pitchFamily="34" charset="0"/>
              </a:rPr>
              <a:t>Identifying and monitoring public health risks post-event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64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27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49" y="114300"/>
            <a:ext cx="7886699" cy="3288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+mj-lt"/>
              </a:rPr>
              <a:t>DSHS Responsibilities in Emergency Response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540" y="3465030"/>
            <a:ext cx="2796915" cy="20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45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DSHS Responsibilities in Emergency Response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DSHS responsibilities fall under the State of Texas Emergency Plan.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3"/>
          </p:nvPr>
        </p:nvSpPr>
        <p:spPr>
          <a:xfrm>
            <a:off x="2068603" y="2111471"/>
            <a:ext cx="6630895" cy="196816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Emergency Support Function 8: coordinating public health and medical response during emergencies</a:t>
            </a:r>
            <a:endParaRPr lang="en-US" dirty="0"/>
          </a:p>
          <a:p>
            <a:r>
              <a:rPr lang="en-US" dirty="0">
                <a:latin typeface="Calibri" panose="020F0502020204030204" pitchFamily="34" charset="0"/>
              </a:rPr>
              <a:t>Annex D: radiological emergencies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4D530-B60B-4A5A-91C0-C766C58A4783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98186265"/>
              </p:ext>
            </p:extLst>
          </p:nvPr>
        </p:nvGraphicFramePr>
        <p:xfrm>
          <a:off x="3519178" y="3754278"/>
          <a:ext cx="3729744" cy="277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5384050" y="4708261"/>
            <a:ext cx="1271728" cy="5978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55778" y="4338929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Public Health and Healthcare Preparedness</a:t>
            </a:r>
          </a:p>
        </p:txBody>
      </p:sp>
    </p:spTree>
    <p:extLst>
      <p:ext uri="{BB962C8B-B14F-4D97-AF65-F5344CB8AC3E}">
        <p14:creationId xmlns:p14="http://schemas.microsoft.com/office/powerpoint/2010/main" val="122550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DSHS Responsibilities in Emergency Response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xfrm>
            <a:off x="627681" y="2031022"/>
            <a:ext cx="8202420" cy="432532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While emergency response begins at the local level, DSHS plays a vital role when: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There is no local health department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The response exceeds local capacity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Large events involve multiple jurisdictions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Response involves areas with no local component</a:t>
            </a:r>
          </a:p>
          <a:p>
            <a:r>
              <a:rPr lang="en-US" dirty="0">
                <a:latin typeface="Calibri" panose="020F0502020204030204" pitchFamily="34" charset="0"/>
              </a:rPr>
              <a:t>DSHS operates the State Medical Operations Center (SMOC)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SMOC operates in coordination with the State Operations Center (SOC) operated by the Texas Division of Emergency Management (TDEM). </a:t>
            </a:r>
          </a:p>
          <a:p>
            <a:r>
              <a:rPr lang="en-US" dirty="0">
                <a:latin typeface="Calibri" panose="020F0502020204030204" pitchFamily="34" charset="0"/>
              </a:rPr>
              <a:t>Personnel and resources from across DSHS are utilized to respond to an emergency.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8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28649" y="299305"/>
            <a:ext cx="7886699" cy="19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chemeClr val="tx1"/>
                </a:solidFill>
                <a:latin typeface="+mj-lt"/>
              </a:rPr>
              <a:t>DSHS Hurricane Harvey Efforts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54" y="2793757"/>
            <a:ext cx="3543297" cy="26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41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DSHS Hurricane Harvey Efforts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7680" y="1865376"/>
            <a:ext cx="8234965" cy="4237623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DSHS efforts by the numbers: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689</a:t>
            </a:r>
            <a:r>
              <a:rPr lang="en-US" dirty="0">
                <a:latin typeface="Calibri" panose="020F0502020204030204" pitchFamily="34" charset="0"/>
              </a:rPr>
              <a:t> DSHS staff involved in response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149 </a:t>
            </a:r>
            <a:r>
              <a:rPr lang="en-US" dirty="0">
                <a:latin typeface="Calibri" panose="020F0502020204030204" pitchFamily="34" charset="0"/>
              </a:rPr>
              <a:t>DSHS personnel staffed SMOC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990</a:t>
            </a:r>
            <a:r>
              <a:rPr lang="en-US" dirty="0">
                <a:latin typeface="Calibri" panose="020F0502020204030204" pitchFamily="34" charset="0"/>
              </a:rPr>
              <a:t> medical response missions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3,200</a:t>
            </a:r>
            <a:r>
              <a:rPr lang="en-US" dirty="0">
                <a:latin typeface="Calibri" panose="020F0502020204030204" pitchFamily="34" charset="0"/>
              </a:rPr>
              <a:t> medical patient evacuations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1,800</a:t>
            </a:r>
            <a:r>
              <a:rPr lang="en-US" dirty="0">
                <a:latin typeface="Calibri" panose="020F0502020204030204" pitchFamily="34" charset="0"/>
              </a:rPr>
              <a:t> patients treated by mobilized medical units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142</a:t>
            </a:r>
            <a:r>
              <a:rPr lang="en-US" dirty="0">
                <a:latin typeface="Calibri" panose="020F0502020204030204" pitchFamily="34" charset="0"/>
              </a:rPr>
              <a:t> patients transferred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70,000</a:t>
            </a:r>
            <a:r>
              <a:rPr lang="en-US" dirty="0">
                <a:latin typeface="Calibri" panose="020F0502020204030204" pitchFamily="34" charset="0"/>
              </a:rPr>
              <a:t> vaccines distributed</a:t>
            </a:r>
          </a:p>
          <a:p>
            <a:pPr lvl="1"/>
            <a:r>
              <a:rPr lang="en-US" b="1" dirty="0">
                <a:latin typeface="Calibri" panose="020F0502020204030204" pitchFamily="34" charset="0"/>
              </a:rPr>
              <a:t>6,765,971</a:t>
            </a:r>
            <a:r>
              <a:rPr lang="en-US" dirty="0">
                <a:latin typeface="Calibri" panose="020F0502020204030204" pitchFamily="34" charset="0"/>
              </a:rPr>
              <a:t> acres treated for mosquito control</a:t>
            </a:r>
            <a:endParaRPr lang="en-US" b="1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Total DSHS as of September 20th: </a:t>
            </a:r>
            <a:r>
              <a:rPr lang="en-US" b="1" dirty="0">
                <a:latin typeface="Calibri" panose="020F0502020204030204" pitchFamily="34" charset="0"/>
              </a:rPr>
              <a:t>$41,218,005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5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DSHS Hurricane Harvey Efforts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4" y="1463041"/>
            <a:ext cx="6630895" cy="63715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DSHS Hurricane Harvey efforts included a diverse array of public health activities across the state to assist people impacted by the storm.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Some of these activities include:</a:t>
            </a:r>
          </a:p>
          <a:p>
            <a:r>
              <a:rPr lang="en-US" dirty="0">
                <a:latin typeface="Calibri" panose="020F0502020204030204" pitchFamily="34" charset="0"/>
              </a:rPr>
              <a:t>Support medical personnel and assets for medical evacuations and shelters</a:t>
            </a:r>
          </a:p>
          <a:p>
            <a:r>
              <a:rPr lang="en-US" dirty="0">
                <a:latin typeface="Calibri" panose="020F0502020204030204" pitchFamily="34" charset="0"/>
              </a:rPr>
              <a:t>Ensure the safety and security of food, drugs, and medical devices</a:t>
            </a:r>
          </a:p>
          <a:p>
            <a:r>
              <a:rPr lang="en-US" dirty="0">
                <a:latin typeface="Calibri" panose="020F0502020204030204" pitchFamily="34" charset="0"/>
              </a:rPr>
              <a:t>Provide vaccine and medication for responders and impacted individuals</a:t>
            </a:r>
          </a:p>
          <a:p>
            <a:r>
              <a:rPr lang="en-US" dirty="0">
                <a:latin typeface="Calibri" panose="020F0502020204030204" pitchFamily="34" charset="0"/>
              </a:rPr>
              <a:t>Maintain situational awareness and provide assistance to healthcare facilities as needed</a:t>
            </a:r>
          </a:p>
          <a:p>
            <a:r>
              <a:rPr lang="en-US" dirty="0">
                <a:latin typeface="Calibri" panose="020F0502020204030204" pitchFamily="34" charset="0"/>
              </a:rPr>
              <a:t>Activate aerial and ground spraying to control mosquito populations</a:t>
            </a:r>
          </a:p>
          <a:p>
            <a:r>
              <a:rPr lang="en-US" dirty="0">
                <a:latin typeface="Calibri" panose="020F0502020204030204" pitchFamily="34" charset="0"/>
              </a:rPr>
              <a:t>Assess public health impacts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7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" y="3175"/>
            <a:ext cx="7774552" cy="600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60810"/>
      </p:ext>
    </p:extLst>
  </p:cSld>
  <p:clrMapOvr>
    <a:masterClrMapping/>
  </p:clrMapOvr>
</p:sld>
</file>

<file path=ppt/theme/theme1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 Appropriations PPT 9.18.17.potx" id="{66CBB345-172B-4108-95E9-39379E67ADA9}" vid="{E5077894-5AA1-4FFA-9746-1832BB7E425E}"/>
    </a:ext>
  </a:extLst>
</a:theme>
</file>

<file path=ppt/theme/theme2.xml><?xml version="1.0" encoding="utf-8"?>
<a:theme xmlns:a="http://schemas.openxmlformats.org/drawingml/2006/main" name="1_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 Appropriations PPT 9.18.17.potx" id="{66CBB345-172B-4108-95E9-39379E67ADA9}" vid="{D13EC902-7C56-40C6-B0C5-0204FD47ECB0}"/>
    </a:ext>
  </a:extLst>
</a:theme>
</file>

<file path=ppt/theme/theme3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DSHS Appropriations PPT 9.18.17</Template>
  <TotalTime>3118</TotalTime>
  <Words>1305</Words>
  <Application>Microsoft Office PowerPoint</Application>
  <PresentationFormat>On-screen Show (4:3)</PresentationFormat>
  <Paragraphs>226</Paragraphs>
  <Slides>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Rockwell</vt:lpstr>
      <vt:lpstr>Verdana</vt:lpstr>
      <vt:lpstr>Dark Room</vt:lpstr>
      <vt:lpstr>1_Dark Room</vt:lpstr>
      <vt:lpstr>Acrobat Document</vt:lpstr>
      <vt:lpstr>Public Health and Healthcare Response to Hurricane Harvey</vt:lpstr>
      <vt:lpstr>Presentation Overview</vt:lpstr>
      <vt:lpstr>PowerPoint Presentation</vt:lpstr>
      <vt:lpstr>DSHS Responsibilities in Emergency Response</vt:lpstr>
      <vt:lpstr>DSHS Responsibilities in Emergency Response</vt:lpstr>
      <vt:lpstr>PowerPoint Presentation</vt:lpstr>
      <vt:lpstr>DSHS Hurricane Harvey Efforts</vt:lpstr>
      <vt:lpstr>DSHS Hurricane Harvey Efforts</vt:lpstr>
      <vt:lpstr>PowerPoint Presentation</vt:lpstr>
      <vt:lpstr>Hurricane Harvey Expenditures and Funding Sources</vt:lpstr>
      <vt:lpstr>PowerPoint Presentation</vt:lpstr>
      <vt:lpstr>Funding Public Health Preparedness</vt:lpstr>
      <vt:lpstr>Funding Public Health Preparedness</vt:lpstr>
      <vt:lpstr>Funding for Public Health Response</vt:lpstr>
      <vt:lpstr>Appendix</vt:lpstr>
      <vt:lpstr>Public Health Emergency Preparedness (PHEP)</vt:lpstr>
      <vt:lpstr>Public Health Emergency Preparedness Funding: 2008-2017 </vt:lpstr>
      <vt:lpstr>Hospital Preparedness Program (HPP)</vt:lpstr>
      <vt:lpstr>Hospital Preparedness Program Fiscal Years 2008-2017</vt:lpstr>
      <vt:lpstr>Preparedness – DSHS Hurricane Harvey Efforts</vt:lpstr>
      <vt:lpstr>Response – DSHS Hurricane Harvey Efforts</vt:lpstr>
      <vt:lpstr>Response – DSHS Hurricane Harvey Efforts</vt:lpstr>
      <vt:lpstr>Response – DSHS Hurricane Harvey Efforts</vt:lpstr>
      <vt:lpstr>Response – DSHS Hurricane Harvey Efforts</vt:lpstr>
      <vt:lpstr>Recovery – DSHS Hurricane Harvey Efforts</vt:lpstr>
      <vt:lpstr>Recovery – DSHS Hurricane Harvey Efforts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Emergency Preparedness and Response</dc:title>
  <dc:creator>Flores,Amanda (DSHS)</dc:creator>
  <cp:lastModifiedBy>Flores,Amanda (DSHS)</cp:lastModifiedBy>
  <cp:revision>178</cp:revision>
  <cp:lastPrinted>2017-09-26T20:06:09Z</cp:lastPrinted>
  <dcterms:created xsi:type="dcterms:W3CDTF">2017-09-18T20:18:34Z</dcterms:created>
  <dcterms:modified xsi:type="dcterms:W3CDTF">2017-09-28T18:27:18Z</dcterms:modified>
</cp:coreProperties>
</file>