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07" r:id="rId2"/>
  </p:sldMasterIdLst>
  <p:notesMasterIdLst>
    <p:notesMasterId r:id="rId33"/>
  </p:notesMasterIdLst>
  <p:handoutMasterIdLst>
    <p:handoutMasterId r:id="rId34"/>
  </p:handoutMasterIdLst>
  <p:sldIdLst>
    <p:sldId id="256" r:id="rId3"/>
    <p:sldId id="327" r:id="rId4"/>
    <p:sldId id="328" r:id="rId5"/>
    <p:sldId id="320" r:id="rId6"/>
    <p:sldId id="321" r:id="rId7"/>
    <p:sldId id="331" r:id="rId8"/>
    <p:sldId id="282" r:id="rId9"/>
    <p:sldId id="330" r:id="rId10"/>
    <p:sldId id="298" r:id="rId11"/>
    <p:sldId id="295" r:id="rId12"/>
    <p:sldId id="313" r:id="rId13"/>
    <p:sldId id="329" r:id="rId14"/>
    <p:sldId id="326" r:id="rId15"/>
    <p:sldId id="332" r:id="rId16"/>
    <p:sldId id="333" r:id="rId17"/>
    <p:sldId id="325" r:id="rId18"/>
    <p:sldId id="308" r:id="rId19"/>
    <p:sldId id="310" r:id="rId20"/>
    <p:sldId id="318" r:id="rId21"/>
    <p:sldId id="319" r:id="rId22"/>
    <p:sldId id="312" r:id="rId23"/>
    <p:sldId id="314" r:id="rId24"/>
    <p:sldId id="306" r:id="rId25"/>
    <p:sldId id="323" r:id="rId26"/>
    <p:sldId id="300" r:id="rId27"/>
    <p:sldId id="301" r:id="rId28"/>
    <p:sldId id="302" r:id="rId29"/>
    <p:sldId id="303" r:id="rId30"/>
    <p:sldId id="304" r:id="rId31"/>
    <p:sldId id="315" r:id="rId32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BECF429-4060-406C-9F10-501B84DCD63F}">
          <p14:sldIdLst>
            <p14:sldId id="256"/>
          </p14:sldIdLst>
        </p14:section>
        <p14:section name="Section heading here" id="{10209E7B-763F-4045-8D49-2E42B082EE46}">
          <p14:sldIdLst>
            <p14:sldId id="327"/>
            <p14:sldId id="328"/>
            <p14:sldId id="320"/>
            <p14:sldId id="321"/>
            <p14:sldId id="331"/>
            <p14:sldId id="282"/>
            <p14:sldId id="330"/>
            <p14:sldId id="298"/>
            <p14:sldId id="295"/>
            <p14:sldId id="313"/>
            <p14:sldId id="329"/>
            <p14:sldId id="326"/>
            <p14:sldId id="332"/>
            <p14:sldId id="333"/>
          </p14:sldIdLst>
        </p14:section>
        <p14:section name="Section heading here" id="{4230DD8D-A306-47B5-8F1C-5685E62BC2F9}">
          <p14:sldIdLst>
            <p14:sldId id="325"/>
            <p14:sldId id="308"/>
            <p14:sldId id="310"/>
            <p14:sldId id="318"/>
            <p14:sldId id="319"/>
            <p14:sldId id="312"/>
            <p14:sldId id="314"/>
            <p14:sldId id="306"/>
            <p14:sldId id="323"/>
            <p14:sldId id="300"/>
            <p14:sldId id="301"/>
            <p14:sldId id="302"/>
            <p14:sldId id="303"/>
            <p14:sldId id="304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es,Amanda (DSHS)" initials="F(" lastIdx="2" clrIdx="0">
    <p:extLst>
      <p:ext uri="{19B8F6BF-5375-455C-9EA6-DF929625EA0E}">
        <p15:presenceInfo xmlns:p15="http://schemas.microsoft.com/office/powerpoint/2012/main" userId="S-1-5-21-3727447518-2974781413-518096871-127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5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1642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13474583792968"/>
          <c:y val="2.3292808811829883E-2"/>
          <c:w val="0.81577009395564681"/>
          <c:h val="0.8464087969788052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Award Amount by Federal Fiscal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_("$"* #,##0_);_("$"* \(#,##0\);_("$"* "-"??_);_(@_)</c:formatCode>
                <c:ptCount val="10"/>
                <c:pt idx="0">
                  <c:v>55928945</c:v>
                </c:pt>
                <c:pt idx="1">
                  <c:v>43238610</c:v>
                </c:pt>
                <c:pt idx="2">
                  <c:v>85667946</c:v>
                </c:pt>
                <c:pt idx="3">
                  <c:v>37436048</c:v>
                </c:pt>
                <c:pt idx="4">
                  <c:v>37438953</c:v>
                </c:pt>
                <c:pt idx="5">
                  <c:v>34754720</c:v>
                </c:pt>
                <c:pt idx="6">
                  <c:v>37452188</c:v>
                </c:pt>
                <c:pt idx="7">
                  <c:v>37664097</c:v>
                </c:pt>
                <c:pt idx="8">
                  <c:v>34065482</c:v>
                </c:pt>
                <c:pt idx="9">
                  <c:v>37886851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2E-4A74-812B-8C44925AE5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4978224"/>
        <c:axId val="834982800"/>
        <c:axId val="0"/>
      </c:bar3DChart>
      <c:catAx>
        <c:axId val="83497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834982800"/>
        <c:crosses val="autoZero"/>
        <c:auto val="1"/>
        <c:lblAlgn val="ctr"/>
        <c:lblOffset val="100"/>
        <c:noMultiLvlLbl val="0"/>
      </c:catAx>
      <c:valAx>
        <c:axId val="83498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83497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000" dirty="0">
                <a:latin typeface="Calibri" panose="020F0502020204030204" pitchFamily="34" charset="0"/>
              </a:rPr>
              <a:t>State Fiscal Year</a:t>
            </a:r>
          </a:p>
        </c:rich>
      </c:tx>
      <c:layout>
        <c:manualLayout>
          <c:xMode val="edge"/>
          <c:yMode val="edge"/>
          <c:x val="0.42774151419478362"/>
          <c:y val="8.61433910829630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Award Amount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"$"#,##0_);[Red]\("$"#,##0\)</c:formatCode>
                <c:ptCount val="10"/>
                <c:pt idx="0">
                  <c:v>30301320</c:v>
                </c:pt>
                <c:pt idx="1">
                  <c:v>28988249</c:v>
                </c:pt>
                <c:pt idx="2">
                  <c:v>26204300</c:v>
                </c:pt>
                <c:pt idx="3">
                  <c:v>29024729</c:v>
                </c:pt>
                <c:pt idx="4">
                  <c:v>25958170</c:v>
                </c:pt>
                <c:pt idx="5">
                  <c:v>26394469</c:v>
                </c:pt>
                <c:pt idx="6">
                  <c:v>24797333</c:v>
                </c:pt>
                <c:pt idx="7">
                  <c:v>15859228</c:v>
                </c:pt>
                <c:pt idx="8">
                  <c:v>15821740</c:v>
                </c:pt>
                <c:pt idx="9">
                  <c:v>16294177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22-4D7E-AD5D-99876AD769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Supplemental Award Amount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2" formatCode="&quot;$&quot;#,##0_);[Red]\(&quot;$&quot;#,##0\)">
                  <c:v>6950954</c:v>
                </c:pt>
                <c:pt idx="8" formatCode="&quot;$&quot;#,##0_);[Red]\(&quot;$&quot;#,##0\)">
                  <c:v>10068913</c:v>
                </c:pt>
                <c:pt idx="9" formatCode="&quot;$&quot;#,##0_);[Red]\(&quot;$&quot;#,##0\)">
                  <c:v>250000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22-4D7E-AD5D-99876AD76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2699568"/>
        <c:axId val="1162694160"/>
        <c:axId val="0"/>
      </c:bar3DChart>
      <c:catAx>
        <c:axId val="116269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162694160"/>
        <c:crosses val="autoZero"/>
        <c:auto val="1"/>
        <c:lblAlgn val="ctr"/>
        <c:lblOffset val="100"/>
        <c:noMultiLvlLbl val="0"/>
      </c:catAx>
      <c:valAx>
        <c:axId val="116269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16269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F798CA-CF0C-44E3-AD33-0D0AD57B8E4E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</dgm:pt>
    <dgm:pt modelId="{7D005994-30D5-476F-A285-F8C4C74A17FB}">
      <dgm:prSet phldrT="[Text]"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</a:rPr>
            <a:t>Healthcare</a:t>
          </a:r>
        </a:p>
      </dgm:t>
    </dgm:pt>
    <dgm:pt modelId="{02455FFD-3CFE-456B-9641-47745B790FB2}" type="parTrans" cxnId="{754DB9E2-B4C8-4C2C-9263-100B8500BF42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FC840CA-616B-474E-B906-391B183619E7}" type="sibTrans" cxnId="{754DB9E2-B4C8-4C2C-9263-100B8500BF42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DCBB2736-EAC6-4D98-98B9-3DCAE8522E16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Public Health</a:t>
          </a:r>
        </a:p>
      </dgm:t>
    </dgm:pt>
    <dgm:pt modelId="{63998E6E-CC79-4356-8BBC-8DA3081E4AF8}" type="parTrans" cxnId="{8F5F721D-69A8-44C0-AB14-ED1846259D9D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69183132-6516-4031-AAD8-AC9FC9E79301}" type="sibTrans" cxnId="{8F5F721D-69A8-44C0-AB14-ED1846259D9D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82D8EC2-9D50-41CE-A03A-C051C36CAFC2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Emergency Management</a:t>
          </a:r>
        </a:p>
      </dgm:t>
    </dgm:pt>
    <dgm:pt modelId="{86D80F4E-9FAD-4FAE-874F-4D2568EFD9B9}" type="parTrans" cxnId="{6A6121CB-B905-4AF3-BCEB-7062EEFF2DB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740C2ED-69F0-45A2-828F-70ADC5BA517D}" type="sibTrans" cxnId="{6A6121CB-B905-4AF3-BCEB-7062EEFF2DB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2ABD73BA-3E20-4565-ADB9-4513BCEE90FE}" type="pres">
      <dgm:prSet presAssocID="{1EF798CA-CF0C-44E3-AD33-0D0AD57B8E4E}" presName="compositeShape" presStyleCnt="0">
        <dgm:presLayoutVars>
          <dgm:chMax val="7"/>
          <dgm:dir/>
          <dgm:resizeHandles val="exact"/>
        </dgm:presLayoutVars>
      </dgm:prSet>
      <dgm:spPr/>
    </dgm:pt>
    <dgm:pt modelId="{10EDF99A-A4C1-4AF8-BD5F-B459FF570CCF}" type="pres">
      <dgm:prSet presAssocID="{7D005994-30D5-476F-A285-F8C4C74A17FB}" presName="circ1" presStyleLbl="vennNode1" presStyleIdx="0" presStyleCnt="3"/>
      <dgm:spPr/>
    </dgm:pt>
    <dgm:pt modelId="{CFD8503F-4624-4CCF-85A9-4AEA634C3A06}" type="pres">
      <dgm:prSet presAssocID="{7D005994-30D5-476F-A285-F8C4C74A17F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BB40464-D455-4A98-BDEB-DEB8B2127336}" type="pres">
      <dgm:prSet presAssocID="{DCBB2736-EAC6-4D98-98B9-3DCAE8522E16}" presName="circ2" presStyleLbl="vennNode1" presStyleIdx="1" presStyleCnt="3"/>
      <dgm:spPr/>
    </dgm:pt>
    <dgm:pt modelId="{BD573CB4-6B7F-4612-84F9-7A6FA6A0E01C}" type="pres">
      <dgm:prSet presAssocID="{DCBB2736-EAC6-4D98-98B9-3DCAE8522E1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409E151-F07F-4AA6-8B87-8781A714FDFE}" type="pres">
      <dgm:prSet presAssocID="{882D8EC2-9D50-41CE-A03A-C051C36CAFC2}" presName="circ3" presStyleLbl="vennNode1" presStyleIdx="2" presStyleCnt="3"/>
      <dgm:spPr/>
    </dgm:pt>
    <dgm:pt modelId="{3DFD8FFE-884D-4480-B171-9E02D3026987}" type="pres">
      <dgm:prSet presAssocID="{882D8EC2-9D50-41CE-A03A-C051C36CAFC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743B5D9-79FB-4D8E-ABE0-CC7FF042731A}" type="presOf" srcId="{DCBB2736-EAC6-4D98-98B9-3DCAE8522E16}" destId="{3BB40464-D455-4A98-BDEB-DEB8B2127336}" srcOrd="0" destOrd="0" presId="urn:microsoft.com/office/officeart/2005/8/layout/venn1"/>
    <dgm:cxn modelId="{6A6121CB-B905-4AF3-BCEB-7062EEFF2DB5}" srcId="{1EF798CA-CF0C-44E3-AD33-0D0AD57B8E4E}" destId="{882D8EC2-9D50-41CE-A03A-C051C36CAFC2}" srcOrd="2" destOrd="0" parTransId="{86D80F4E-9FAD-4FAE-874F-4D2568EFD9B9}" sibTransId="{8740C2ED-69F0-45A2-828F-70ADC5BA517D}"/>
    <dgm:cxn modelId="{D713052C-5DC5-477C-B99D-BFBED6E4F9C4}" type="presOf" srcId="{1EF798CA-CF0C-44E3-AD33-0D0AD57B8E4E}" destId="{2ABD73BA-3E20-4565-ADB9-4513BCEE90FE}" srcOrd="0" destOrd="0" presId="urn:microsoft.com/office/officeart/2005/8/layout/venn1"/>
    <dgm:cxn modelId="{11B5D2FF-7C16-43B5-BB7A-BE88E590871C}" type="presOf" srcId="{7D005994-30D5-476F-A285-F8C4C74A17FB}" destId="{CFD8503F-4624-4CCF-85A9-4AEA634C3A06}" srcOrd="1" destOrd="0" presId="urn:microsoft.com/office/officeart/2005/8/layout/venn1"/>
    <dgm:cxn modelId="{D00DEE6F-BFEE-4008-85D4-CC38C49ACCE8}" type="presOf" srcId="{7D005994-30D5-476F-A285-F8C4C74A17FB}" destId="{10EDF99A-A4C1-4AF8-BD5F-B459FF570CCF}" srcOrd="0" destOrd="0" presId="urn:microsoft.com/office/officeart/2005/8/layout/venn1"/>
    <dgm:cxn modelId="{4EBCB8F4-E271-446F-A186-7ED8F32D152C}" type="presOf" srcId="{DCBB2736-EAC6-4D98-98B9-3DCAE8522E16}" destId="{BD573CB4-6B7F-4612-84F9-7A6FA6A0E01C}" srcOrd="1" destOrd="0" presId="urn:microsoft.com/office/officeart/2005/8/layout/venn1"/>
    <dgm:cxn modelId="{83674855-5DC3-436D-8322-01BFF5CFD367}" type="presOf" srcId="{882D8EC2-9D50-41CE-A03A-C051C36CAFC2}" destId="{7409E151-F07F-4AA6-8B87-8781A714FDFE}" srcOrd="0" destOrd="0" presId="urn:microsoft.com/office/officeart/2005/8/layout/venn1"/>
    <dgm:cxn modelId="{8F5F721D-69A8-44C0-AB14-ED1846259D9D}" srcId="{1EF798CA-CF0C-44E3-AD33-0D0AD57B8E4E}" destId="{DCBB2736-EAC6-4D98-98B9-3DCAE8522E16}" srcOrd="1" destOrd="0" parTransId="{63998E6E-CC79-4356-8BBC-8DA3081E4AF8}" sibTransId="{69183132-6516-4031-AAD8-AC9FC9E79301}"/>
    <dgm:cxn modelId="{862F92CF-0EC7-4C7F-8CF9-7A8B698508DE}" type="presOf" srcId="{882D8EC2-9D50-41CE-A03A-C051C36CAFC2}" destId="{3DFD8FFE-884D-4480-B171-9E02D3026987}" srcOrd="1" destOrd="0" presId="urn:microsoft.com/office/officeart/2005/8/layout/venn1"/>
    <dgm:cxn modelId="{754DB9E2-B4C8-4C2C-9263-100B8500BF42}" srcId="{1EF798CA-CF0C-44E3-AD33-0D0AD57B8E4E}" destId="{7D005994-30D5-476F-A285-F8C4C74A17FB}" srcOrd="0" destOrd="0" parTransId="{02455FFD-3CFE-456B-9641-47745B790FB2}" sibTransId="{8FC840CA-616B-474E-B906-391B183619E7}"/>
    <dgm:cxn modelId="{96B4C485-360C-418A-8ACE-0C5130A7D4FB}" type="presParOf" srcId="{2ABD73BA-3E20-4565-ADB9-4513BCEE90FE}" destId="{10EDF99A-A4C1-4AF8-BD5F-B459FF570CCF}" srcOrd="0" destOrd="0" presId="urn:microsoft.com/office/officeart/2005/8/layout/venn1"/>
    <dgm:cxn modelId="{6B291911-B158-4640-B9D5-63C1C9235F1E}" type="presParOf" srcId="{2ABD73BA-3E20-4565-ADB9-4513BCEE90FE}" destId="{CFD8503F-4624-4CCF-85A9-4AEA634C3A06}" srcOrd="1" destOrd="0" presId="urn:microsoft.com/office/officeart/2005/8/layout/venn1"/>
    <dgm:cxn modelId="{16CCD6A0-7043-48C0-876A-DD505D5B8B97}" type="presParOf" srcId="{2ABD73BA-3E20-4565-ADB9-4513BCEE90FE}" destId="{3BB40464-D455-4A98-BDEB-DEB8B2127336}" srcOrd="2" destOrd="0" presId="urn:microsoft.com/office/officeart/2005/8/layout/venn1"/>
    <dgm:cxn modelId="{21F6E99A-122D-4E71-85F9-7CDBBC0FF75B}" type="presParOf" srcId="{2ABD73BA-3E20-4565-ADB9-4513BCEE90FE}" destId="{BD573CB4-6B7F-4612-84F9-7A6FA6A0E01C}" srcOrd="3" destOrd="0" presId="urn:microsoft.com/office/officeart/2005/8/layout/venn1"/>
    <dgm:cxn modelId="{E5708E31-4B2E-43F4-A1C0-1512A391CD36}" type="presParOf" srcId="{2ABD73BA-3E20-4565-ADB9-4513BCEE90FE}" destId="{7409E151-F07F-4AA6-8B87-8781A714FDFE}" srcOrd="4" destOrd="0" presId="urn:microsoft.com/office/officeart/2005/8/layout/venn1"/>
    <dgm:cxn modelId="{8C603F7D-276A-4D4C-9DA2-A16E5F79E3CE}" type="presParOf" srcId="{2ABD73BA-3E20-4565-ADB9-4513BCEE90FE}" destId="{3DFD8FFE-884D-4480-B171-9E02D302698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416DAE-8B61-410D-B060-E17D93FF85A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</dgm:pt>
    <dgm:pt modelId="{69779284-F388-4307-A438-89EB4AC718DE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Emergency Medical Task Force hot wash</a:t>
          </a:r>
        </a:p>
      </dgm:t>
    </dgm:pt>
    <dgm:pt modelId="{D2C52D0B-FA3A-4486-BBDD-476F42246CE2}" type="parTrans" cxnId="{2BD77E7D-D2BF-4B22-883D-DBE41D43B33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C58ADE74-1E89-444E-B6DC-BCD7FD160261}" type="sibTrans" cxnId="{2BD77E7D-D2BF-4B22-883D-DBE41D43B33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B2AA483F-79E9-4201-845F-87046FFB04BD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DSHS executive team hot wash</a:t>
          </a:r>
        </a:p>
      </dgm:t>
    </dgm:pt>
    <dgm:pt modelId="{83838EB6-362E-465C-9DC5-C76FBB74AA4C}" type="parTrans" cxnId="{C3659D8F-224C-4AD7-A0EA-FF343CEB27D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BCA377E-C528-4176-9468-46C050BC0EEA}" type="sibTrans" cxnId="{C3659D8F-224C-4AD7-A0EA-FF343CEB27D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6603CAE-3B2D-48EC-87C4-E97ADCCA2100}">
      <dgm:prSet phldrT="[Text]"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  <a:latin typeface="Calibri" panose="020F0502020204030204" pitchFamily="34" charset="0"/>
            </a:rPr>
            <a:t>Sept. 21</a:t>
          </a:r>
        </a:p>
      </dgm:t>
    </dgm:pt>
    <dgm:pt modelId="{000B3DE8-91BD-4502-B885-F13A11E4E36B}" type="parTrans" cxnId="{873C8637-D848-43A3-A507-2A47EBAD5CD2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BDC26C51-5AAB-4578-97B8-62D1BAC30023}" type="sibTrans" cxnId="{873C8637-D848-43A3-A507-2A47EBAD5CD2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FD002587-E946-4BE0-8B82-9F923B9A177D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State Medical Operations Center hot wash</a:t>
          </a:r>
        </a:p>
      </dgm:t>
    </dgm:pt>
    <dgm:pt modelId="{3414F145-8D28-45C7-96E9-F5F2BB99EE12}" type="parTrans" cxnId="{F1D4FD24-8370-49E7-90A8-9E224A789157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EBD7C851-DFC3-47EC-923B-3EF1E0A485B0}" type="sibTrans" cxnId="{F1D4FD24-8370-49E7-90A8-9E224A789157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04FE4B08-AE72-4AE0-9876-62937D9CFE86}">
      <dgm:prSet phldrT="[Text]"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  <a:latin typeface="Calibri" panose="020F0502020204030204" pitchFamily="34" charset="0"/>
            </a:rPr>
            <a:t>Oct. 30</a:t>
          </a:r>
        </a:p>
      </dgm:t>
    </dgm:pt>
    <dgm:pt modelId="{4E43726E-A532-436A-A167-40AF421AF130}" type="parTrans" cxnId="{492D01C4-61CC-4875-A3E4-18C0BB211FB6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C1ABA8AD-08F3-4B83-ADA6-697EC0CD844D}" type="sibTrans" cxnId="{492D01C4-61CC-4875-A3E4-18C0BB211FB6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F8C6B1F-6ECE-4A6A-9F3E-6B2C49B29042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Texas Hospital Association Lessons Learned Forum</a:t>
          </a:r>
        </a:p>
      </dgm:t>
    </dgm:pt>
    <dgm:pt modelId="{BAFE4ACA-4DC1-4EBC-9993-4994DD378DF2}" type="parTrans" cxnId="{C5934F3F-B2F9-4F8B-A046-17B941EC104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3D75501C-67AA-4556-A871-FCC4EA98B44C}" type="sibTrans" cxnId="{C5934F3F-B2F9-4F8B-A046-17B941EC104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ABDF4D76-EC85-4F6B-92B7-E30D37E04AF6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DSHS regional director hot wash</a:t>
          </a:r>
        </a:p>
      </dgm:t>
    </dgm:pt>
    <dgm:pt modelId="{08E3BA4A-E8FB-432A-B93F-A37511C25E62}" type="parTrans" cxnId="{21B2D7C2-5FC8-4B72-8272-321C87C8F2FB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CDB7361B-851A-47FF-AD9B-93C409FF4639}" type="sibTrans" cxnId="{21B2D7C2-5FC8-4B72-8272-321C87C8F2FB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734BEEC9-EC4C-4A3B-A59A-FB12C8794BFE}">
      <dgm:prSet phldrT="[Text]"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  <a:latin typeface="Calibri" panose="020F0502020204030204" pitchFamily="34" charset="0"/>
            </a:rPr>
            <a:t>Sept. 26-27</a:t>
          </a:r>
        </a:p>
      </dgm:t>
    </dgm:pt>
    <dgm:pt modelId="{B1538DA7-482D-4405-83B0-6D799C46D3AD}" type="parTrans" cxnId="{A828B498-4BD7-483D-9547-3DFF61176F2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6C200686-00C5-475E-953D-031183868026}" type="sibTrans" cxnId="{A828B498-4BD7-483D-9547-3DFF61176F2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DA962721-E830-47D8-8CAE-EEF7D743513B}">
      <dgm:prSet phldrT="[Text]"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  <a:latin typeface="Calibri" panose="020F0502020204030204" pitchFamily="34" charset="0"/>
            </a:rPr>
            <a:t>Oct. 5</a:t>
          </a:r>
        </a:p>
      </dgm:t>
    </dgm:pt>
    <dgm:pt modelId="{95030ED5-752B-495C-BF65-E4BA9D3AFEFA}" type="parTrans" cxnId="{E8BDAE0C-59DA-4682-A4AC-AEB4114E546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2CF07B9C-34FB-4BEB-A055-00F96E2390E7}" type="sibTrans" cxnId="{E8BDAE0C-59DA-4682-A4AC-AEB4114E546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7F508D70-22BB-48A0-8177-ABF9BDFABD69}">
      <dgm:prSet phldrT="[Text]"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  <a:latin typeface="Calibri" panose="020F0502020204030204" pitchFamily="34" charset="0"/>
            </a:rPr>
            <a:t>Oct. 24</a:t>
          </a:r>
        </a:p>
      </dgm:t>
    </dgm:pt>
    <dgm:pt modelId="{976FD774-AAD8-46A2-A470-EB1526F7A122}" type="parTrans" cxnId="{470C0051-8ACC-41E1-9BAD-021403ED75B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4C40BDB-4CB8-4C0B-BAE0-D51CA1E663B1}" type="sibTrans" cxnId="{470C0051-8ACC-41E1-9BAD-021403ED75B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C7472C4-208D-456E-B101-BEE551862187}">
      <dgm:prSet phldrT="[Text]"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  <a:latin typeface="Calibri" panose="020F0502020204030204" pitchFamily="34" charset="0"/>
            </a:rPr>
            <a:t>Oct. 31</a:t>
          </a:r>
        </a:p>
      </dgm:t>
    </dgm:pt>
    <dgm:pt modelId="{E30FD8FC-BF4F-43B6-9366-FFF9D952FF33}" type="parTrans" cxnId="{FD37A0EF-EE86-4CD7-BC17-95E3C026E6F8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11470EE0-17BA-4635-BB0D-B9E6A163E54E}" type="sibTrans" cxnId="{FD37A0EF-EE86-4CD7-BC17-95E3C026E6F8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58941B5-8F82-4399-B821-03FCB92EAA21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DSHS agency hot wash</a:t>
          </a:r>
        </a:p>
      </dgm:t>
    </dgm:pt>
    <dgm:pt modelId="{64AD2CE0-79FF-4F7D-AB99-33F5BB8AE998}" type="parTrans" cxnId="{13DBA490-5D1C-4593-B1F9-0DBECE27292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1921DB2-EAF6-4FE9-AF59-1F1EF5F518CE}" type="sibTrans" cxnId="{13DBA490-5D1C-4593-B1F9-0DBECE27292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BACBD5E-9C19-4D74-AD74-5E46E87DAE32}">
      <dgm:prSet phldrT="[Text]"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  <a:latin typeface="Calibri" panose="020F0502020204030204" pitchFamily="34" charset="0"/>
            </a:rPr>
            <a:t>TBD</a:t>
          </a:r>
        </a:p>
      </dgm:t>
    </dgm:pt>
    <dgm:pt modelId="{B9B3858D-D48F-4920-888C-76C13090FA33}" type="parTrans" cxnId="{318DD387-116E-4CAE-B85A-5A62C11D16DA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8A29313-0FE1-48EE-8937-5F32B666295E}" type="sibTrans" cxnId="{318DD387-116E-4CAE-B85A-5A62C11D16DA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191D7B34-1155-47BB-B016-BE662CCF2D03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Regional Health Medical Operations Centers (RHMOCs) hot wash</a:t>
          </a:r>
        </a:p>
      </dgm:t>
    </dgm:pt>
    <dgm:pt modelId="{893AB172-24CC-4C45-A243-1633D77DCCCC}" type="parTrans" cxnId="{DE865CE9-4FA2-4DC0-9B14-684DFBF1764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DB7A992-3D87-4998-B9F9-0160E43E4C12}" type="sibTrans" cxnId="{DE865CE9-4FA2-4DC0-9B14-684DFBF1764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E0DED36F-8EA1-4797-9EFB-A024F7132E29}">
      <dgm:prSet phldrT="[Text]"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  <a:latin typeface="Calibri" panose="020F0502020204030204" pitchFamily="34" charset="0"/>
            </a:rPr>
            <a:t>Nov. 14</a:t>
          </a:r>
        </a:p>
      </dgm:t>
    </dgm:pt>
    <dgm:pt modelId="{3388F9DA-1C2F-44FC-95A9-C1C2166C70DC}" type="parTrans" cxnId="{9D8B4F19-633E-454C-9E00-9EE3CB82BE9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7F61A18-CE56-44C1-9D9E-B8056BAF5E99}" type="sibTrans" cxnId="{9D8B4F19-633E-454C-9E00-9EE3CB82BE9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EAD7FE67-6200-46BD-9D4C-E962683A9835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Immunizations hot wash</a:t>
          </a:r>
        </a:p>
      </dgm:t>
    </dgm:pt>
    <dgm:pt modelId="{CADFBB19-2440-4CEF-B3C8-2CCE1E6985E7}" type="parTrans" cxnId="{8A606F5A-D98B-4500-808D-8448F76ED0DF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264438A1-857E-4C08-B439-EA5D802C593E}" type="sibTrans" cxnId="{8A606F5A-D98B-4500-808D-8448F76ED0DF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64609A75-953F-46A0-9350-9CF6F426B37E}">
      <dgm:prSet phldrT="[Text]"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  <a:latin typeface="Calibri" panose="020F0502020204030204" pitchFamily="34" charset="0"/>
            </a:rPr>
            <a:t>Nov. 16</a:t>
          </a:r>
        </a:p>
      </dgm:t>
    </dgm:pt>
    <dgm:pt modelId="{B87C9786-7C42-482C-BF54-4AC497782025}" type="parTrans" cxnId="{E00F5A6D-A0EA-4B96-A8BB-AA227EB1451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25E680F-EDAD-4FEE-BB16-03BFE293CE73}" type="sibTrans" cxnId="{E00F5A6D-A0EA-4B96-A8BB-AA227EB1451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16A8751D-98DE-4A8C-BD6C-37A8635F2F62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Vector control hot wash</a:t>
          </a:r>
        </a:p>
      </dgm:t>
    </dgm:pt>
    <dgm:pt modelId="{3D572BE9-2FE3-4786-8044-9374BFDF84C9}" type="parTrans" cxnId="{E77970B6-2A26-481C-B8D1-4A26A7DE7860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0F556F8D-F7A4-4AAA-B866-41687C95C0E8}" type="sibTrans" cxnId="{E77970B6-2A26-481C-B8D1-4A26A7DE7860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BEA76B47-775B-4A40-A3E8-FB222E8D3B7B}">
      <dgm:prSet phldrT="[Text]"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  <a:latin typeface="Calibri" panose="020F0502020204030204" pitchFamily="34" charset="0"/>
            </a:rPr>
            <a:t>On-going</a:t>
          </a:r>
        </a:p>
      </dgm:t>
    </dgm:pt>
    <dgm:pt modelId="{88E78CAF-A390-437E-A32F-AF5459788023}" type="parTrans" cxnId="{E95E4F2B-E43A-4DD5-88BA-BDF2CB7688B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6E64F08A-1C05-403F-98AF-3B8792CEFAD9}" type="sibTrans" cxnId="{E95E4F2B-E43A-4DD5-88BA-BDF2CB7688B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D7694EDF-8749-4E95-8867-CCE09DD73227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SMOC Section Chiefs 1-on-1 hot washes</a:t>
          </a:r>
        </a:p>
      </dgm:t>
    </dgm:pt>
    <dgm:pt modelId="{919DABAB-E5F9-45B3-8171-74A9DB9BEAEB}" type="parTrans" cxnId="{57E34797-85D8-4EE1-9511-1F8714AA3F0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D542BC0A-709E-4188-96F7-03EE85740226}" type="sibTrans" cxnId="{57E34797-85D8-4EE1-9511-1F8714AA3F0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476AF4F-BF48-479C-974A-62C0E18ED456}">
      <dgm:prSet phldrT="[Text]"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  <a:latin typeface="Calibri" panose="020F0502020204030204" pitchFamily="34" charset="0"/>
            </a:rPr>
            <a:t>Early 2018</a:t>
          </a:r>
        </a:p>
      </dgm:t>
    </dgm:pt>
    <dgm:pt modelId="{CB75A951-B340-49FA-A876-1EF3A019302A}" type="parTrans" cxnId="{2DB3FCF7-D581-4A21-8794-4401C890DF0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72F8710-CDAD-4726-B543-C0335277AF7E}" type="sibTrans" cxnId="{2DB3FCF7-D581-4A21-8794-4401C890DF0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F950D8D2-25B7-44EB-9CC6-3BDB6D8B3890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Completion of the final Hurricane Harvey Improvement Plan</a:t>
          </a:r>
        </a:p>
      </dgm:t>
    </dgm:pt>
    <dgm:pt modelId="{9B7D2722-ADC3-4A6A-A669-0A656946AF40}" type="parTrans" cxnId="{4178F13C-C425-4B0C-A3E0-0673FFF9867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13DB3451-8973-433E-9DC0-85B2A74D3282}" type="sibTrans" cxnId="{4178F13C-C425-4B0C-A3E0-0673FFF9867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691AEB0C-F9A9-496E-941B-B21AE11FDECB}" type="pres">
      <dgm:prSet presAssocID="{55416DAE-8B61-410D-B060-E17D93FF85A7}" presName="linearFlow" presStyleCnt="0">
        <dgm:presLayoutVars>
          <dgm:dir/>
          <dgm:animLvl val="lvl"/>
          <dgm:resizeHandles val="exact"/>
        </dgm:presLayoutVars>
      </dgm:prSet>
      <dgm:spPr/>
    </dgm:pt>
    <dgm:pt modelId="{D04A5328-FB13-4880-85E6-D188D521E7DC}" type="pres">
      <dgm:prSet presAssocID="{96603CAE-3B2D-48EC-87C4-E97ADCCA2100}" presName="composite" presStyleCnt="0"/>
      <dgm:spPr/>
    </dgm:pt>
    <dgm:pt modelId="{C3444B6D-ADAA-45D5-96FA-ABDC6EC4B9F7}" type="pres">
      <dgm:prSet presAssocID="{96603CAE-3B2D-48EC-87C4-E97ADCCA2100}" presName="parentText" presStyleLbl="alignNode1" presStyleIdx="0" presStyleCnt="11">
        <dgm:presLayoutVars>
          <dgm:chMax val="1"/>
          <dgm:bulletEnabled val="1"/>
        </dgm:presLayoutVars>
      </dgm:prSet>
      <dgm:spPr/>
    </dgm:pt>
    <dgm:pt modelId="{F20CA999-8C5E-4D26-AB1D-C497B63D42A3}" type="pres">
      <dgm:prSet presAssocID="{96603CAE-3B2D-48EC-87C4-E97ADCCA2100}" presName="descendantText" presStyleLbl="alignAcc1" presStyleIdx="0" presStyleCnt="11">
        <dgm:presLayoutVars>
          <dgm:bulletEnabled val="1"/>
        </dgm:presLayoutVars>
      </dgm:prSet>
      <dgm:spPr/>
    </dgm:pt>
    <dgm:pt modelId="{FC9F3B52-9BBB-433C-A8BD-28A1ED58D865}" type="pres">
      <dgm:prSet presAssocID="{BDC26C51-5AAB-4578-97B8-62D1BAC30023}" presName="sp" presStyleCnt="0"/>
      <dgm:spPr/>
    </dgm:pt>
    <dgm:pt modelId="{594732DF-6E7E-4EC6-9075-FB144B770AFA}" type="pres">
      <dgm:prSet presAssocID="{734BEEC9-EC4C-4A3B-A59A-FB12C8794BFE}" presName="composite" presStyleCnt="0"/>
      <dgm:spPr/>
    </dgm:pt>
    <dgm:pt modelId="{6B346330-B49E-48C1-AE4D-FDD73FEDC20D}" type="pres">
      <dgm:prSet presAssocID="{734BEEC9-EC4C-4A3B-A59A-FB12C8794BFE}" presName="parentText" presStyleLbl="alignNode1" presStyleIdx="1" presStyleCnt="11">
        <dgm:presLayoutVars>
          <dgm:chMax val="1"/>
          <dgm:bulletEnabled val="1"/>
        </dgm:presLayoutVars>
      </dgm:prSet>
      <dgm:spPr/>
    </dgm:pt>
    <dgm:pt modelId="{9E601E31-AD48-4CA2-B369-0DE51D3884FD}" type="pres">
      <dgm:prSet presAssocID="{734BEEC9-EC4C-4A3B-A59A-FB12C8794BFE}" presName="descendantText" presStyleLbl="alignAcc1" presStyleIdx="1" presStyleCnt="11">
        <dgm:presLayoutVars>
          <dgm:bulletEnabled val="1"/>
        </dgm:presLayoutVars>
      </dgm:prSet>
      <dgm:spPr/>
    </dgm:pt>
    <dgm:pt modelId="{58E8BA39-3159-49BE-861F-9487B9C69362}" type="pres">
      <dgm:prSet presAssocID="{6C200686-00C5-475E-953D-031183868026}" presName="sp" presStyleCnt="0"/>
      <dgm:spPr/>
    </dgm:pt>
    <dgm:pt modelId="{B1C82099-E31C-4060-81CB-E4AD0C585A7E}" type="pres">
      <dgm:prSet presAssocID="{DA962721-E830-47D8-8CAE-EEF7D743513B}" presName="composite" presStyleCnt="0"/>
      <dgm:spPr/>
    </dgm:pt>
    <dgm:pt modelId="{74D414BE-090A-49B0-93D7-70751D9DD734}" type="pres">
      <dgm:prSet presAssocID="{DA962721-E830-47D8-8CAE-EEF7D743513B}" presName="parentText" presStyleLbl="alignNode1" presStyleIdx="2" presStyleCnt="11">
        <dgm:presLayoutVars>
          <dgm:chMax val="1"/>
          <dgm:bulletEnabled val="1"/>
        </dgm:presLayoutVars>
      </dgm:prSet>
      <dgm:spPr/>
    </dgm:pt>
    <dgm:pt modelId="{69AE1A4E-C1E7-4BB3-B4BB-CE3E0D445DC1}" type="pres">
      <dgm:prSet presAssocID="{DA962721-E830-47D8-8CAE-EEF7D743513B}" presName="descendantText" presStyleLbl="alignAcc1" presStyleIdx="2" presStyleCnt="11">
        <dgm:presLayoutVars>
          <dgm:bulletEnabled val="1"/>
        </dgm:presLayoutVars>
      </dgm:prSet>
      <dgm:spPr/>
    </dgm:pt>
    <dgm:pt modelId="{AA05DE6B-37BB-417F-B10E-A7957EBB32C5}" type="pres">
      <dgm:prSet presAssocID="{2CF07B9C-34FB-4BEB-A055-00F96E2390E7}" presName="sp" presStyleCnt="0"/>
      <dgm:spPr/>
    </dgm:pt>
    <dgm:pt modelId="{B0290AE9-B07D-4773-A0E5-5DCCC20C5569}" type="pres">
      <dgm:prSet presAssocID="{7F508D70-22BB-48A0-8177-ABF9BDFABD69}" presName="composite" presStyleCnt="0"/>
      <dgm:spPr/>
    </dgm:pt>
    <dgm:pt modelId="{60488247-1BC9-41E6-9A5F-AD6528F8E4E1}" type="pres">
      <dgm:prSet presAssocID="{7F508D70-22BB-48A0-8177-ABF9BDFABD69}" presName="parentText" presStyleLbl="alignNode1" presStyleIdx="3" presStyleCnt="11">
        <dgm:presLayoutVars>
          <dgm:chMax val="1"/>
          <dgm:bulletEnabled val="1"/>
        </dgm:presLayoutVars>
      </dgm:prSet>
      <dgm:spPr/>
    </dgm:pt>
    <dgm:pt modelId="{FCD14340-A3FB-4588-ACB4-9B53E95453A9}" type="pres">
      <dgm:prSet presAssocID="{7F508D70-22BB-48A0-8177-ABF9BDFABD69}" presName="descendantText" presStyleLbl="alignAcc1" presStyleIdx="3" presStyleCnt="11">
        <dgm:presLayoutVars>
          <dgm:bulletEnabled val="1"/>
        </dgm:presLayoutVars>
      </dgm:prSet>
      <dgm:spPr/>
    </dgm:pt>
    <dgm:pt modelId="{77504D25-6BBC-46DB-AFC1-C82861C47B06}" type="pres">
      <dgm:prSet presAssocID="{84C40BDB-4CB8-4C0B-BAE0-D51CA1E663B1}" presName="sp" presStyleCnt="0"/>
      <dgm:spPr/>
    </dgm:pt>
    <dgm:pt modelId="{57FE7F4D-E601-4931-86BD-71D1CFD45549}" type="pres">
      <dgm:prSet presAssocID="{04FE4B08-AE72-4AE0-9876-62937D9CFE86}" presName="composite" presStyleCnt="0"/>
      <dgm:spPr/>
    </dgm:pt>
    <dgm:pt modelId="{256DFAA1-6B87-4DA3-B040-5193993820E6}" type="pres">
      <dgm:prSet presAssocID="{04FE4B08-AE72-4AE0-9876-62937D9CFE86}" presName="parentText" presStyleLbl="alignNode1" presStyleIdx="4" presStyleCnt="11">
        <dgm:presLayoutVars>
          <dgm:chMax val="1"/>
          <dgm:bulletEnabled val="1"/>
        </dgm:presLayoutVars>
      </dgm:prSet>
      <dgm:spPr/>
    </dgm:pt>
    <dgm:pt modelId="{1D3552AD-A66C-4254-A1D3-8100687C2119}" type="pres">
      <dgm:prSet presAssocID="{04FE4B08-AE72-4AE0-9876-62937D9CFE86}" presName="descendantText" presStyleLbl="alignAcc1" presStyleIdx="4" presStyleCnt="11">
        <dgm:presLayoutVars>
          <dgm:bulletEnabled val="1"/>
        </dgm:presLayoutVars>
      </dgm:prSet>
      <dgm:spPr/>
    </dgm:pt>
    <dgm:pt modelId="{E2748657-1464-46A5-AD3F-ACCDA601F1C6}" type="pres">
      <dgm:prSet presAssocID="{C1ABA8AD-08F3-4B83-ADA6-697EC0CD844D}" presName="sp" presStyleCnt="0"/>
      <dgm:spPr/>
    </dgm:pt>
    <dgm:pt modelId="{D9EBF8B9-4A9D-41A4-A9E9-C7BC109654C8}" type="pres">
      <dgm:prSet presAssocID="{8C7472C4-208D-456E-B101-BEE551862187}" presName="composite" presStyleCnt="0"/>
      <dgm:spPr/>
    </dgm:pt>
    <dgm:pt modelId="{CA4A7D77-EE51-4F16-9DCF-3C9F6C9CBC76}" type="pres">
      <dgm:prSet presAssocID="{8C7472C4-208D-456E-B101-BEE551862187}" presName="parentText" presStyleLbl="alignNode1" presStyleIdx="5" presStyleCnt="11">
        <dgm:presLayoutVars>
          <dgm:chMax val="1"/>
          <dgm:bulletEnabled val="1"/>
        </dgm:presLayoutVars>
      </dgm:prSet>
      <dgm:spPr/>
    </dgm:pt>
    <dgm:pt modelId="{4552ABF8-A59A-48BB-9692-A2DEA2FD6540}" type="pres">
      <dgm:prSet presAssocID="{8C7472C4-208D-456E-B101-BEE551862187}" presName="descendantText" presStyleLbl="alignAcc1" presStyleIdx="5" presStyleCnt="11">
        <dgm:presLayoutVars>
          <dgm:bulletEnabled val="1"/>
        </dgm:presLayoutVars>
      </dgm:prSet>
      <dgm:spPr/>
    </dgm:pt>
    <dgm:pt modelId="{A594ED7C-4555-42E1-8306-0E982EC84C32}" type="pres">
      <dgm:prSet presAssocID="{11470EE0-17BA-4635-BB0D-B9E6A163E54E}" presName="sp" presStyleCnt="0"/>
      <dgm:spPr/>
    </dgm:pt>
    <dgm:pt modelId="{497B69DC-BB32-46D4-A3A2-7DF47237ED55}" type="pres">
      <dgm:prSet presAssocID="{9BACBD5E-9C19-4D74-AD74-5E46E87DAE32}" presName="composite" presStyleCnt="0"/>
      <dgm:spPr/>
    </dgm:pt>
    <dgm:pt modelId="{8D9186AD-9939-422F-AC69-40DF14266A86}" type="pres">
      <dgm:prSet presAssocID="{9BACBD5E-9C19-4D74-AD74-5E46E87DAE32}" presName="parentText" presStyleLbl="alignNode1" presStyleIdx="6" presStyleCnt="11">
        <dgm:presLayoutVars>
          <dgm:chMax val="1"/>
          <dgm:bulletEnabled val="1"/>
        </dgm:presLayoutVars>
      </dgm:prSet>
      <dgm:spPr/>
    </dgm:pt>
    <dgm:pt modelId="{0F7820FA-9B18-47C8-A917-058B2280358A}" type="pres">
      <dgm:prSet presAssocID="{9BACBD5E-9C19-4D74-AD74-5E46E87DAE32}" presName="descendantText" presStyleLbl="alignAcc1" presStyleIdx="6" presStyleCnt="11">
        <dgm:presLayoutVars>
          <dgm:bulletEnabled val="1"/>
        </dgm:presLayoutVars>
      </dgm:prSet>
      <dgm:spPr/>
    </dgm:pt>
    <dgm:pt modelId="{EB8442C4-7E8E-4E16-AEBE-7AD733948BC8}" type="pres">
      <dgm:prSet presAssocID="{98A29313-0FE1-48EE-8937-5F32B666295E}" presName="sp" presStyleCnt="0"/>
      <dgm:spPr/>
    </dgm:pt>
    <dgm:pt modelId="{F3359FEA-6CDA-425A-8936-5AA848D30BEB}" type="pres">
      <dgm:prSet presAssocID="{E0DED36F-8EA1-4797-9EFB-A024F7132E29}" presName="composite" presStyleCnt="0"/>
      <dgm:spPr/>
    </dgm:pt>
    <dgm:pt modelId="{47D2C9D7-ADC3-4EA2-A381-340DD2778319}" type="pres">
      <dgm:prSet presAssocID="{E0DED36F-8EA1-4797-9EFB-A024F7132E29}" presName="parentText" presStyleLbl="alignNode1" presStyleIdx="7" presStyleCnt="11">
        <dgm:presLayoutVars>
          <dgm:chMax val="1"/>
          <dgm:bulletEnabled val="1"/>
        </dgm:presLayoutVars>
      </dgm:prSet>
      <dgm:spPr/>
    </dgm:pt>
    <dgm:pt modelId="{17D9E105-30BC-4FE3-9749-0FBAC7824018}" type="pres">
      <dgm:prSet presAssocID="{E0DED36F-8EA1-4797-9EFB-A024F7132E29}" presName="descendantText" presStyleLbl="alignAcc1" presStyleIdx="7" presStyleCnt="11">
        <dgm:presLayoutVars>
          <dgm:bulletEnabled val="1"/>
        </dgm:presLayoutVars>
      </dgm:prSet>
      <dgm:spPr/>
    </dgm:pt>
    <dgm:pt modelId="{1898855C-A1F7-4132-BAF4-EEAF4E9B4300}" type="pres">
      <dgm:prSet presAssocID="{57F61A18-CE56-44C1-9D9E-B8056BAF5E99}" presName="sp" presStyleCnt="0"/>
      <dgm:spPr/>
    </dgm:pt>
    <dgm:pt modelId="{25A7E602-1203-4DCD-BD6E-0990B3901B68}" type="pres">
      <dgm:prSet presAssocID="{64609A75-953F-46A0-9350-9CF6F426B37E}" presName="composite" presStyleCnt="0"/>
      <dgm:spPr/>
    </dgm:pt>
    <dgm:pt modelId="{F14F296E-43A6-4D97-A826-B91295D1B1C9}" type="pres">
      <dgm:prSet presAssocID="{64609A75-953F-46A0-9350-9CF6F426B37E}" presName="parentText" presStyleLbl="alignNode1" presStyleIdx="8" presStyleCnt="11">
        <dgm:presLayoutVars>
          <dgm:chMax val="1"/>
          <dgm:bulletEnabled val="1"/>
        </dgm:presLayoutVars>
      </dgm:prSet>
      <dgm:spPr/>
    </dgm:pt>
    <dgm:pt modelId="{C4E3AEE9-8DB3-432D-9C8F-B142A8E85230}" type="pres">
      <dgm:prSet presAssocID="{64609A75-953F-46A0-9350-9CF6F426B37E}" presName="descendantText" presStyleLbl="alignAcc1" presStyleIdx="8" presStyleCnt="11">
        <dgm:presLayoutVars>
          <dgm:bulletEnabled val="1"/>
        </dgm:presLayoutVars>
      </dgm:prSet>
      <dgm:spPr/>
    </dgm:pt>
    <dgm:pt modelId="{FC5ED996-77BA-44EC-84FE-F391FAC788C5}" type="pres">
      <dgm:prSet presAssocID="{925E680F-EDAD-4FEE-BB16-03BFE293CE73}" presName="sp" presStyleCnt="0"/>
      <dgm:spPr/>
    </dgm:pt>
    <dgm:pt modelId="{BD6D79E5-C364-456D-94E2-D76841EC9286}" type="pres">
      <dgm:prSet presAssocID="{BEA76B47-775B-4A40-A3E8-FB222E8D3B7B}" presName="composite" presStyleCnt="0"/>
      <dgm:spPr/>
    </dgm:pt>
    <dgm:pt modelId="{9BDFCFEE-9471-4FDC-B880-95DF6B517AB3}" type="pres">
      <dgm:prSet presAssocID="{BEA76B47-775B-4A40-A3E8-FB222E8D3B7B}" presName="parentText" presStyleLbl="alignNode1" presStyleIdx="9" presStyleCnt="11">
        <dgm:presLayoutVars>
          <dgm:chMax val="1"/>
          <dgm:bulletEnabled val="1"/>
        </dgm:presLayoutVars>
      </dgm:prSet>
      <dgm:spPr/>
    </dgm:pt>
    <dgm:pt modelId="{AD2FD863-2E35-4134-B834-3F3F605A5352}" type="pres">
      <dgm:prSet presAssocID="{BEA76B47-775B-4A40-A3E8-FB222E8D3B7B}" presName="descendantText" presStyleLbl="alignAcc1" presStyleIdx="9" presStyleCnt="11">
        <dgm:presLayoutVars>
          <dgm:bulletEnabled val="1"/>
        </dgm:presLayoutVars>
      </dgm:prSet>
      <dgm:spPr/>
    </dgm:pt>
    <dgm:pt modelId="{82E26EE4-CCF2-4DEF-A61B-FB46BCF7250D}" type="pres">
      <dgm:prSet presAssocID="{6E64F08A-1C05-403F-98AF-3B8792CEFAD9}" presName="sp" presStyleCnt="0"/>
      <dgm:spPr/>
    </dgm:pt>
    <dgm:pt modelId="{13132E31-2C1C-4046-8F45-04657BD292CF}" type="pres">
      <dgm:prSet presAssocID="{8476AF4F-BF48-479C-974A-62C0E18ED456}" presName="composite" presStyleCnt="0"/>
      <dgm:spPr/>
    </dgm:pt>
    <dgm:pt modelId="{C9E0EE16-8B62-4091-8BDB-A9C9545E60BB}" type="pres">
      <dgm:prSet presAssocID="{8476AF4F-BF48-479C-974A-62C0E18ED456}" presName="parentText" presStyleLbl="alignNode1" presStyleIdx="10" presStyleCnt="11">
        <dgm:presLayoutVars>
          <dgm:chMax val="1"/>
          <dgm:bulletEnabled val="1"/>
        </dgm:presLayoutVars>
      </dgm:prSet>
      <dgm:spPr/>
    </dgm:pt>
    <dgm:pt modelId="{FFCC6862-B72B-43DD-8802-D7ACC1CF8855}" type="pres">
      <dgm:prSet presAssocID="{8476AF4F-BF48-479C-974A-62C0E18ED456}" presName="descendantText" presStyleLbl="alignAcc1" presStyleIdx="10" presStyleCnt="11">
        <dgm:presLayoutVars>
          <dgm:bulletEnabled val="1"/>
        </dgm:presLayoutVars>
      </dgm:prSet>
      <dgm:spPr/>
    </dgm:pt>
  </dgm:ptLst>
  <dgm:cxnLst>
    <dgm:cxn modelId="{77C2A56E-DA71-445E-BB36-692A95C616F8}" type="presOf" srcId="{558941B5-8F82-4399-B821-03FCB92EAA21}" destId="{4552ABF8-A59A-48BB-9692-A2DEA2FD6540}" srcOrd="0" destOrd="0" presId="urn:microsoft.com/office/officeart/2005/8/layout/chevron2"/>
    <dgm:cxn modelId="{C5934F3F-B2F9-4F8B-A046-17B941EC1045}" srcId="{04FE4B08-AE72-4AE0-9876-62937D9CFE86}" destId="{8F8C6B1F-6ECE-4A6A-9F3E-6B2C49B29042}" srcOrd="0" destOrd="0" parTransId="{BAFE4ACA-4DC1-4EBC-9993-4994DD378DF2}" sibTransId="{3D75501C-67AA-4556-A871-FCC4EA98B44C}"/>
    <dgm:cxn modelId="{DFC59D6D-8BA4-413E-B4BD-1ABEE52DD9F4}" type="presOf" srcId="{EAD7FE67-6200-46BD-9D4C-E962683A9835}" destId="{17D9E105-30BC-4FE3-9749-0FBAC7824018}" srcOrd="0" destOrd="0" presId="urn:microsoft.com/office/officeart/2005/8/layout/chevron2"/>
    <dgm:cxn modelId="{4004A06E-0355-4AFE-BF8E-0A1F46596D04}" type="presOf" srcId="{E0DED36F-8EA1-4797-9EFB-A024F7132E29}" destId="{47D2C9D7-ADC3-4EA2-A381-340DD2778319}" srcOrd="0" destOrd="0" presId="urn:microsoft.com/office/officeart/2005/8/layout/chevron2"/>
    <dgm:cxn modelId="{492D01C4-61CC-4875-A3E4-18C0BB211FB6}" srcId="{55416DAE-8B61-410D-B060-E17D93FF85A7}" destId="{04FE4B08-AE72-4AE0-9876-62937D9CFE86}" srcOrd="4" destOrd="0" parTransId="{4E43726E-A532-436A-A167-40AF421AF130}" sibTransId="{C1ABA8AD-08F3-4B83-ADA6-697EC0CD844D}"/>
    <dgm:cxn modelId="{4178F13C-C425-4B0C-A3E0-0673FFF98674}" srcId="{8476AF4F-BF48-479C-974A-62C0E18ED456}" destId="{F950D8D2-25B7-44EB-9CC6-3BDB6D8B3890}" srcOrd="0" destOrd="0" parTransId="{9B7D2722-ADC3-4A6A-A669-0A656946AF40}" sibTransId="{13DB3451-8973-433E-9DC0-85B2A74D3282}"/>
    <dgm:cxn modelId="{3A21C783-B73B-4B2D-BF66-3F4737D19D50}" type="presOf" srcId="{191D7B34-1155-47BB-B016-BE662CCF2D03}" destId="{0F7820FA-9B18-47C8-A917-058B2280358A}" srcOrd="0" destOrd="0" presId="urn:microsoft.com/office/officeart/2005/8/layout/chevron2"/>
    <dgm:cxn modelId="{C3659D8F-224C-4AD7-A0EA-FF343CEB27D5}" srcId="{DA962721-E830-47D8-8CAE-EEF7D743513B}" destId="{B2AA483F-79E9-4201-845F-87046FFB04BD}" srcOrd="0" destOrd="0" parTransId="{83838EB6-362E-465C-9DC5-C76FBB74AA4C}" sibTransId="{8BCA377E-C528-4176-9468-46C050BC0EEA}"/>
    <dgm:cxn modelId="{21B2D7C2-5FC8-4B72-8272-321C87C8F2FB}" srcId="{96603CAE-3B2D-48EC-87C4-E97ADCCA2100}" destId="{ABDF4D76-EC85-4F6B-92B7-E30D37E04AF6}" srcOrd="0" destOrd="0" parTransId="{08E3BA4A-E8FB-432A-B93F-A37511C25E62}" sibTransId="{CDB7361B-851A-47FF-AD9B-93C409FF4639}"/>
    <dgm:cxn modelId="{D688C6A3-A869-4118-B87F-37B105EAE745}" type="presOf" srcId="{8F8C6B1F-6ECE-4A6A-9F3E-6B2C49B29042}" destId="{1D3552AD-A66C-4254-A1D3-8100687C2119}" srcOrd="0" destOrd="0" presId="urn:microsoft.com/office/officeart/2005/8/layout/chevron2"/>
    <dgm:cxn modelId="{9D8B4F19-633E-454C-9E00-9EE3CB82BE9E}" srcId="{55416DAE-8B61-410D-B060-E17D93FF85A7}" destId="{E0DED36F-8EA1-4797-9EFB-A024F7132E29}" srcOrd="7" destOrd="0" parTransId="{3388F9DA-1C2F-44FC-95A9-C1C2166C70DC}" sibTransId="{57F61A18-CE56-44C1-9D9E-B8056BAF5E99}"/>
    <dgm:cxn modelId="{450374D6-D551-4100-972C-A456715AF1A8}" type="presOf" srcId="{DA962721-E830-47D8-8CAE-EEF7D743513B}" destId="{74D414BE-090A-49B0-93D7-70751D9DD734}" srcOrd="0" destOrd="0" presId="urn:microsoft.com/office/officeart/2005/8/layout/chevron2"/>
    <dgm:cxn modelId="{F4CB905B-4CC7-43B6-8185-62F051341B04}" type="presOf" srcId="{BEA76B47-775B-4A40-A3E8-FB222E8D3B7B}" destId="{9BDFCFEE-9471-4FDC-B880-95DF6B517AB3}" srcOrd="0" destOrd="0" presId="urn:microsoft.com/office/officeart/2005/8/layout/chevron2"/>
    <dgm:cxn modelId="{57E34797-85D8-4EE1-9511-1F8714AA3F0E}" srcId="{BEA76B47-775B-4A40-A3E8-FB222E8D3B7B}" destId="{D7694EDF-8749-4E95-8867-CCE09DD73227}" srcOrd="0" destOrd="0" parTransId="{919DABAB-E5F9-45B3-8171-74A9DB9BEAEB}" sibTransId="{D542BC0A-709E-4188-96F7-03EE85740226}"/>
    <dgm:cxn modelId="{3F47E64C-3E3C-4541-9AD6-63CE170377B0}" type="presOf" srcId="{69779284-F388-4307-A438-89EB4AC718DE}" destId="{9E601E31-AD48-4CA2-B369-0DE51D3884FD}" srcOrd="0" destOrd="0" presId="urn:microsoft.com/office/officeart/2005/8/layout/chevron2"/>
    <dgm:cxn modelId="{F7FD39A5-704B-4960-A145-FCF821AFD262}" type="presOf" srcId="{734BEEC9-EC4C-4A3B-A59A-FB12C8794BFE}" destId="{6B346330-B49E-48C1-AE4D-FDD73FEDC20D}" srcOrd="0" destOrd="0" presId="urn:microsoft.com/office/officeart/2005/8/layout/chevron2"/>
    <dgm:cxn modelId="{E77970B6-2A26-481C-B8D1-4A26A7DE7860}" srcId="{64609A75-953F-46A0-9350-9CF6F426B37E}" destId="{16A8751D-98DE-4A8C-BD6C-37A8635F2F62}" srcOrd="0" destOrd="0" parTransId="{3D572BE9-2FE3-4786-8044-9374BFDF84C9}" sibTransId="{0F556F8D-F7A4-4AAA-B866-41687C95C0E8}"/>
    <dgm:cxn modelId="{9F4C7372-DD2E-47BD-A5EF-1976AC0C4706}" type="presOf" srcId="{96603CAE-3B2D-48EC-87C4-E97ADCCA2100}" destId="{C3444B6D-ADAA-45D5-96FA-ABDC6EC4B9F7}" srcOrd="0" destOrd="0" presId="urn:microsoft.com/office/officeart/2005/8/layout/chevron2"/>
    <dgm:cxn modelId="{E977F5B8-801E-4D45-A718-D9C876004751}" type="presOf" srcId="{D7694EDF-8749-4E95-8867-CCE09DD73227}" destId="{AD2FD863-2E35-4134-B834-3F3F605A5352}" srcOrd="0" destOrd="0" presId="urn:microsoft.com/office/officeart/2005/8/layout/chevron2"/>
    <dgm:cxn modelId="{9AA1F3AA-6482-47CB-BA04-00F17BE58866}" type="presOf" srcId="{04FE4B08-AE72-4AE0-9876-62937D9CFE86}" destId="{256DFAA1-6B87-4DA3-B040-5193993820E6}" srcOrd="0" destOrd="0" presId="urn:microsoft.com/office/officeart/2005/8/layout/chevron2"/>
    <dgm:cxn modelId="{610350C2-4537-4950-B1B1-71EA7271EF8A}" type="presOf" srcId="{7F508D70-22BB-48A0-8177-ABF9BDFABD69}" destId="{60488247-1BC9-41E6-9A5F-AD6528F8E4E1}" srcOrd="0" destOrd="0" presId="urn:microsoft.com/office/officeart/2005/8/layout/chevron2"/>
    <dgm:cxn modelId="{EF41E12A-FC09-4193-B1CF-9A4EF8D5FEA8}" type="presOf" srcId="{55416DAE-8B61-410D-B060-E17D93FF85A7}" destId="{691AEB0C-F9A9-496E-941B-B21AE11FDECB}" srcOrd="0" destOrd="0" presId="urn:microsoft.com/office/officeart/2005/8/layout/chevron2"/>
    <dgm:cxn modelId="{A828B498-4BD7-483D-9547-3DFF61176F25}" srcId="{55416DAE-8B61-410D-B060-E17D93FF85A7}" destId="{734BEEC9-EC4C-4A3B-A59A-FB12C8794BFE}" srcOrd="1" destOrd="0" parTransId="{B1538DA7-482D-4405-83B0-6D799C46D3AD}" sibTransId="{6C200686-00C5-475E-953D-031183868026}"/>
    <dgm:cxn modelId="{E8BDAE0C-59DA-4682-A4AC-AEB4114E5464}" srcId="{55416DAE-8B61-410D-B060-E17D93FF85A7}" destId="{DA962721-E830-47D8-8CAE-EEF7D743513B}" srcOrd="2" destOrd="0" parTransId="{95030ED5-752B-495C-BF65-E4BA9D3AFEFA}" sibTransId="{2CF07B9C-34FB-4BEB-A055-00F96E2390E7}"/>
    <dgm:cxn modelId="{D3638D9A-3C6C-46EA-960F-F6CAEBFDC4A6}" type="presOf" srcId="{ABDF4D76-EC85-4F6B-92B7-E30D37E04AF6}" destId="{F20CA999-8C5E-4D26-AB1D-C497B63D42A3}" srcOrd="0" destOrd="0" presId="urn:microsoft.com/office/officeart/2005/8/layout/chevron2"/>
    <dgm:cxn modelId="{F59393BF-637D-4FD7-A0D8-A4E5D14A15C0}" type="presOf" srcId="{FD002587-E946-4BE0-8B82-9F923B9A177D}" destId="{FCD14340-A3FB-4588-ACB4-9B53E95453A9}" srcOrd="0" destOrd="0" presId="urn:microsoft.com/office/officeart/2005/8/layout/chevron2"/>
    <dgm:cxn modelId="{90E93D20-0BAC-4993-A0EB-859718F14023}" type="presOf" srcId="{9BACBD5E-9C19-4D74-AD74-5E46E87DAE32}" destId="{8D9186AD-9939-422F-AC69-40DF14266A86}" srcOrd="0" destOrd="0" presId="urn:microsoft.com/office/officeart/2005/8/layout/chevron2"/>
    <dgm:cxn modelId="{DE865CE9-4FA2-4DC0-9B14-684DFBF1764E}" srcId="{9BACBD5E-9C19-4D74-AD74-5E46E87DAE32}" destId="{191D7B34-1155-47BB-B016-BE662CCF2D03}" srcOrd="0" destOrd="0" parTransId="{893AB172-24CC-4C45-A243-1633D77DCCCC}" sibTransId="{5DB7A992-3D87-4998-B9F9-0160E43E4C12}"/>
    <dgm:cxn modelId="{2CE90A9B-73D1-4AC2-B814-D624BF816947}" type="presOf" srcId="{16A8751D-98DE-4A8C-BD6C-37A8635F2F62}" destId="{C4E3AEE9-8DB3-432D-9C8F-B142A8E85230}" srcOrd="0" destOrd="0" presId="urn:microsoft.com/office/officeart/2005/8/layout/chevron2"/>
    <dgm:cxn modelId="{2DB3FCF7-D581-4A21-8794-4401C890DF05}" srcId="{55416DAE-8B61-410D-B060-E17D93FF85A7}" destId="{8476AF4F-BF48-479C-974A-62C0E18ED456}" srcOrd="10" destOrd="0" parTransId="{CB75A951-B340-49FA-A876-1EF3A019302A}" sibTransId="{872F8710-CDAD-4726-B543-C0335277AF7E}"/>
    <dgm:cxn modelId="{854B88EE-248F-4CF9-B401-15F6437EACAB}" type="presOf" srcId="{8476AF4F-BF48-479C-974A-62C0E18ED456}" destId="{C9E0EE16-8B62-4091-8BDB-A9C9545E60BB}" srcOrd="0" destOrd="0" presId="urn:microsoft.com/office/officeart/2005/8/layout/chevron2"/>
    <dgm:cxn modelId="{E00F5A6D-A0EA-4B96-A8BB-AA227EB14515}" srcId="{55416DAE-8B61-410D-B060-E17D93FF85A7}" destId="{64609A75-953F-46A0-9350-9CF6F426B37E}" srcOrd="8" destOrd="0" parTransId="{B87C9786-7C42-482C-BF54-4AC497782025}" sibTransId="{925E680F-EDAD-4FEE-BB16-03BFE293CE73}"/>
    <dgm:cxn modelId="{318DD387-116E-4CAE-B85A-5A62C11D16DA}" srcId="{55416DAE-8B61-410D-B060-E17D93FF85A7}" destId="{9BACBD5E-9C19-4D74-AD74-5E46E87DAE32}" srcOrd="6" destOrd="0" parTransId="{B9B3858D-D48F-4920-888C-76C13090FA33}" sibTransId="{98A29313-0FE1-48EE-8937-5F32B666295E}"/>
    <dgm:cxn modelId="{F1D4FD24-8370-49E7-90A8-9E224A789157}" srcId="{7F508D70-22BB-48A0-8177-ABF9BDFABD69}" destId="{FD002587-E946-4BE0-8B82-9F923B9A177D}" srcOrd="0" destOrd="0" parTransId="{3414F145-8D28-45C7-96E9-F5F2BB99EE12}" sibTransId="{EBD7C851-DFC3-47EC-923B-3EF1E0A485B0}"/>
    <dgm:cxn modelId="{470C0051-8ACC-41E1-9BAD-021403ED75B4}" srcId="{55416DAE-8B61-410D-B060-E17D93FF85A7}" destId="{7F508D70-22BB-48A0-8177-ABF9BDFABD69}" srcOrd="3" destOrd="0" parTransId="{976FD774-AAD8-46A2-A470-EB1526F7A122}" sibTransId="{84C40BDB-4CB8-4C0B-BAE0-D51CA1E663B1}"/>
    <dgm:cxn modelId="{873C8637-D848-43A3-A507-2A47EBAD5CD2}" srcId="{55416DAE-8B61-410D-B060-E17D93FF85A7}" destId="{96603CAE-3B2D-48EC-87C4-E97ADCCA2100}" srcOrd="0" destOrd="0" parTransId="{000B3DE8-91BD-4502-B885-F13A11E4E36B}" sibTransId="{BDC26C51-5AAB-4578-97B8-62D1BAC30023}"/>
    <dgm:cxn modelId="{2BD77E7D-D2BF-4B22-883D-DBE41D43B33E}" srcId="{734BEEC9-EC4C-4A3B-A59A-FB12C8794BFE}" destId="{69779284-F388-4307-A438-89EB4AC718DE}" srcOrd="0" destOrd="0" parTransId="{D2C52D0B-FA3A-4486-BBDD-476F42246CE2}" sibTransId="{C58ADE74-1E89-444E-B6DC-BCD7FD160261}"/>
    <dgm:cxn modelId="{FD37A0EF-EE86-4CD7-BC17-95E3C026E6F8}" srcId="{55416DAE-8B61-410D-B060-E17D93FF85A7}" destId="{8C7472C4-208D-456E-B101-BEE551862187}" srcOrd="5" destOrd="0" parTransId="{E30FD8FC-BF4F-43B6-9366-FFF9D952FF33}" sibTransId="{11470EE0-17BA-4635-BB0D-B9E6A163E54E}"/>
    <dgm:cxn modelId="{8A606F5A-D98B-4500-808D-8448F76ED0DF}" srcId="{E0DED36F-8EA1-4797-9EFB-A024F7132E29}" destId="{EAD7FE67-6200-46BD-9D4C-E962683A9835}" srcOrd="0" destOrd="0" parTransId="{CADFBB19-2440-4CEF-B3C8-2CCE1E6985E7}" sibTransId="{264438A1-857E-4C08-B439-EA5D802C593E}"/>
    <dgm:cxn modelId="{5A986D18-1650-45E2-8F39-FF8497D32BF9}" type="presOf" srcId="{64609A75-953F-46A0-9350-9CF6F426B37E}" destId="{F14F296E-43A6-4D97-A826-B91295D1B1C9}" srcOrd="0" destOrd="0" presId="urn:microsoft.com/office/officeart/2005/8/layout/chevron2"/>
    <dgm:cxn modelId="{E95E4F2B-E43A-4DD5-88BA-BDF2CB7688B5}" srcId="{55416DAE-8B61-410D-B060-E17D93FF85A7}" destId="{BEA76B47-775B-4A40-A3E8-FB222E8D3B7B}" srcOrd="9" destOrd="0" parTransId="{88E78CAF-A390-437E-A32F-AF5459788023}" sibTransId="{6E64F08A-1C05-403F-98AF-3B8792CEFAD9}"/>
    <dgm:cxn modelId="{FDBBC978-917A-42B5-A422-70C9FBC5DB8D}" type="presOf" srcId="{B2AA483F-79E9-4201-845F-87046FFB04BD}" destId="{69AE1A4E-C1E7-4BB3-B4BB-CE3E0D445DC1}" srcOrd="0" destOrd="0" presId="urn:microsoft.com/office/officeart/2005/8/layout/chevron2"/>
    <dgm:cxn modelId="{9A7A4F23-FC85-43FA-83E8-5EBC133B74BE}" type="presOf" srcId="{8C7472C4-208D-456E-B101-BEE551862187}" destId="{CA4A7D77-EE51-4F16-9DCF-3C9F6C9CBC76}" srcOrd="0" destOrd="0" presId="urn:microsoft.com/office/officeart/2005/8/layout/chevron2"/>
    <dgm:cxn modelId="{13DBA490-5D1C-4593-B1F9-0DBECE272924}" srcId="{8C7472C4-208D-456E-B101-BEE551862187}" destId="{558941B5-8F82-4399-B821-03FCB92EAA21}" srcOrd="0" destOrd="0" parTransId="{64AD2CE0-79FF-4F7D-AB99-33F5BB8AE998}" sibTransId="{51921DB2-EAF6-4FE9-AF59-1F1EF5F518CE}"/>
    <dgm:cxn modelId="{188AAA21-98BC-4942-A323-4B46C3F5C890}" type="presOf" srcId="{F950D8D2-25B7-44EB-9CC6-3BDB6D8B3890}" destId="{FFCC6862-B72B-43DD-8802-D7ACC1CF8855}" srcOrd="0" destOrd="0" presId="urn:microsoft.com/office/officeart/2005/8/layout/chevron2"/>
    <dgm:cxn modelId="{35B36576-0101-4673-B0A7-3AD03FCAB7F6}" type="presParOf" srcId="{691AEB0C-F9A9-496E-941B-B21AE11FDECB}" destId="{D04A5328-FB13-4880-85E6-D188D521E7DC}" srcOrd="0" destOrd="0" presId="urn:microsoft.com/office/officeart/2005/8/layout/chevron2"/>
    <dgm:cxn modelId="{18F74C7A-06C1-44FC-AE48-97029428F7C7}" type="presParOf" srcId="{D04A5328-FB13-4880-85E6-D188D521E7DC}" destId="{C3444B6D-ADAA-45D5-96FA-ABDC6EC4B9F7}" srcOrd="0" destOrd="0" presId="urn:microsoft.com/office/officeart/2005/8/layout/chevron2"/>
    <dgm:cxn modelId="{93F844C3-E1B2-4B37-B573-D82B8C607BB3}" type="presParOf" srcId="{D04A5328-FB13-4880-85E6-D188D521E7DC}" destId="{F20CA999-8C5E-4D26-AB1D-C497B63D42A3}" srcOrd="1" destOrd="0" presId="urn:microsoft.com/office/officeart/2005/8/layout/chevron2"/>
    <dgm:cxn modelId="{3EBD0154-6229-4ACE-9CCE-ACBBE7FDA443}" type="presParOf" srcId="{691AEB0C-F9A9-496E-941B-B21AE11FDECB}" destId="{FC9F3B52-9BBB-433C-A8BD-28A1ED58D865}" srcOrd="1" destOrd="0" presId="urn:microsoft.com/office/officeart/2005/8/layout/chevron2"/>
    <dgm:cxn modelId="{14673DA2-0499-4453-8399-A69701CA66FC}" type="presParOf" srcId="{691AEB0C-F9A9-496E-941B-B21AE11FDECB}" destId="{594732DF-6E7E-4EC6-9075-FB144B770AFA}" srcOrd="2" destOrd="0" presId="urn:microsoft.com/office/officeart/2005/8/layout/chevron2"/>
    <dgm:cxn modelId="{3766D2C5-3C82-49EA-8347-1EBE984E2B76}" type="presParOf" srcId="{594732DF-6E7E-4EC6-9075-FB144B770AFA}" destId="{6B346330-B49E-48C1-AE4D-FDD73FEDC20D}" srcOrd="0" destOrd="0" presId="urn:microsoft.com/office/officeart/2005/8/layout/chevron2"/>
    <dgm:cxn modelId="{02D593CF-E028-4E2B-B561-123BF5884B24}" type="presParOf" srcId="{594732DF-6E7E-4EC6-9075-FB144B770AFA}" destId="{9E601E31-AD48-4CA2-B369-0DE51D3884FD}" srcOrd="1" destOrd="0" presId="urn:microsoft.com/office/officeart/2005/8/layout/chevron2"/>
    <dgm:cxn modelId="{6642246B-B8F9-4CF6-A68A-C5F7E6D17AA7}" type="presParOf" srcId="{691AEB0C-F9A9-496E-941B-B21AE11FDECB}" destId="{58E8BA39-3159-49BE-861F-9487B9C69362}" srcOrd="3" destOrd="0" presId="urn:microsoft.com/office/officeart/2005/8/layout/chevron2"/>
    <dgm:cxn modelId="{BC77E48A-A98B-44A9-8F86-855CD6A7B9C4}" type="presParOf" srcId="{691AEB0C-F9A9-496E-941B-B21AE11FDECB}" destId="{B1C82099-E31C-4060-81CB-E4AD0C585A7E}" srcOrd="4" destOrd="0" presId="urn:microsoft.com/office/officeart/2005/8/layout/chevron2"/>
    <dgm:cxn modelId="{8725C775-6A1F-4A2E-A611-7919339FEAE6}" type="presParOf" srcId="{B1C82099-E31C-4060-81CB-E4AD0C585A7E}" destId="{74D414BE-090A-49B0-93D7-70751D9DD734}" srcOrd="0" destOrd="0" presId="urn:microsoft.com/office/officeart/2005/8/layout/chevron2"/>
    <dgm:cxn modelId="{78BBB709-CB70-4FD9-A317-63C10C0B6E05}" type="presParOf" srcId="{B1C82099-E31C-4060-81CB-E4AD0C585A7E}" destId="{69AE1A4E-C1E7-4BB3-B4BB-CE3E0D445DC1}" srcOrd="1" destOrd="0" presId="urn:microsoft.com/office/officeart/2005/8/layout/chevron2"/>
    <dgm:cxn modelId="{492C49F7-5335-48C6-BDF1-66BD38367A0A}" type="presParOf" srcId="{691AEB0C-F9A9-496E-941B-B21AE11FDECB}" destId="{AA05DE6B-37BB-417F-B10E-A7957EBB32C5}" srcOrd="5" destOrd="0" presId="urn:microsoft.com/office/officeart/2005/8/layout/chevron2"/>
    <dgm:cxn modelId="{4BC56E51-96C0-44D5-AFED-F52F023B68ED}" type="presParOf" srcId="{691AEB0C-F9A9-496E-941B-B21AE11FDECB}" destId="{B0290AE9-B07D-4773-A0E5-5DCCC20C5569}" srcOrd="6" destOrd="0" presId="urn:microsoft.com/office/officeart/2005/8/layout/chevron2"/>
    <dgm:cxn modelId="{906049E1-E48B-432A-8080-D93909425594}" type="presParOf" srcId="{B0290AE9-B07D-4773-A0E5-5DCCC20C5569}" destId="{60488247-1BC9-41E6-9A5F-AD6528F8E4E1}" srcOrd="0" destOrd="0" presId="urn:microsoft.com/office/officeart/2005/8/layout/chevron2"/>
    <dgm:cxn modelId="{5B5FFB73-5722-4902-BC07-FB5023FF0ABF}" type="presParOf" srcId="{B0290AE9-B07D-4773-A0E5-5DCCC20C5569}" destId="{FCD14340-A3FB-4588-ACB4-9B53E95453A9}" srcOrd="1" destOrd="0" presId="urn:microsoft.com/office/officeart/2005/8/layout/chevron2"/>
    <dgm:cxn modelId="{BB6EA8E0-09FB-4636-A450-FCAA2F15AB2E}" type="presParOf" srcId="{691AEB0C-F9A9-496E-941B-B21AE11FDECB}" destId="{77504D25-6BBC-46DB-AFC1-C82861C47B06}" srcOrd="7" destOrd="0" presId="urn:microsoft.com/office/officeart/2005/8/layout/chevron2"/>
    <dgm:cxn modelId="{65C2EA35-8B47-4ECF-B171-8E4B670BA332}" type="presParOf" srcId="{691AEB0C-F9A9-496E-941B-B21AE11FDECB}" destId="{57FE7F4D-E601-4931-86BD-71D1CFD45549}" srcOrd="8" destOrd="0" presId="urn:microsoft.com/office/officeart/2005/8/layout/chevron2"/>
    <dgm:cxn modelId="{6E89F575-89E9-4ECC-8207-4D653518F1BE}" type="presParOf" srcId="{57FE7F4D-E601-4931-86BD-71D1CFD45549}" destId="{256DFAA1-6B87-4DA3-B040-5193993820E6}" srcOrd="0" destOrd="0" presId="urn:microsoft.com/office/officeart/2005/8/layout/chevron2"/>
    <dgm:cxn modelId="{0B5BCE4D-DDC1-460D-8B7E-9C81A3521459}" type="presParOf" srcId="{57FE7F4D-E601-4931-86BD-71D1CFD45549}" destId="{1D3552AD-A66C-4254-A1D3-8100687C2119}" srcOrd="1" destOrd="0" presId="urn:microsoft.com/office/officeart/2005/8/layout/chevron2"/>
    <dgm:cxn modelId="{E9178410-3DC4-4C09-ABA7-5A46C58BC9C5}" type="presParOf" srcId="{691AEB0C-F9A9-496E-941B-B21AE11FDECB}" destId="{E2748657-1464-46A5-AD3F-ACCDA601F1C6}" srcOrd="9" destOrd="0" presId="urn:microsoft.com/office/officeart/2005/8/layout/chevron2"/>
    <dgm:cxn modelId="{CC98EAF8-EA10-4EAD-94EA-F959D0F3E7EE}" type="presParOf" srcId="{691AEB0C-F9A9-496E-941B-B21AE11FDECB}" destId="{D9EBF8B9-4A9D-41A4-A9E9-C7BC109654C8}" srcOrd="10" destOrd="0" presId="urn:microsoft.com/office/officeart/2005/8/layout/chevron2"/>
    <dgm:cxn modelId="{FD2CE5A0-A700-4A06-BDE4-B73C32C1AF76}" type="presParOf" srcId="{D9EBF8B9-4A9D-41A4-A9E9-C7BC109654C8}" destId="{CA4A7D77-EE51-4F16-9DCF-3C9F6C9CBC76}" srcOrd="0" destOrd="0" presId="urn:microsoft.com/office/officeart/2005/8/layout/chevron2"/>
    <dgm:cxn modelId="{79557434-631F-42FD-9858-EBE8D52E0AD7}" type="presParOf" srcId="{D9EBF8B9-4A9D-41A4-A9E9-C7BC109654C8}" destId="{4552ABF8-A59A-48BB-9692-A2DEA2FD6540}" srcOrd="1" destOrd="0" presId="urn:microsoft.com/office/officeart/2005/8/layout/chevron2"/>
    <dgm:cxn modelId="{ABBFC77D-B11D-402D-82C5-B408BA4806CE}" type="presParOf" srcId="{691AEB0C-F9A9-496E-941B-B21AE11FDECB}" destId="{A594ED7C-4555-42E1-8306-0E982EC84C32}" srcOrd="11" destOrd="0" presId="urn:microsoft.com/office/officeart/2005/8/layout/chevron2"/>
    <dgm:cxn modelId="{E5C3EC59-1C80-4FF9-B402-5602EE6E005C}" type="presParOf" srcId="{691AEB0C-F9A9-496E-941B-B21AE11FDECB}" destId="{497B69DC-BB32-46D4-A3A2-7DF47237ED55}" srcOrd="12" destOrd="0" presId="urn:microsoft.com/office/officeart/2005/8/layout/chevron2"/>
    <dgm:cxn modelId="{F734780B-1612-4998-9C67-9E7FBCA6335B}" type="presParOf" srcId="{497B69DC-BB32-46D4-A3A2-7DF47237ED55}" destId="{8D9186AD-9939-422F-AC69-40DF14266A86}" srcOrd="0" destOrd="0" presId="urn:microsoft.com/office/officeart/2005/8/layout/chevron2"/>
    <dgm:cxn modelId="{E5A06B62-6752-40B8-AD70-CEE243E06CC0}" type="presParOf" srcId="{497B69DC-BB32-46D4-A3A2-7DF47237ED55}" destId="{0F7820FA-9B18-47C8-A917-058B2280358A}" srcOrd="1" destOrd="0" presId="urn:microsoft.com/office/officeart/2005/8/layout/chevron2"/>
    <dgm:cxn modelId="{D8C36393-48A1-425D-8A40-0719E699F6A9}" type="presParOf" srcId="{691AEB0C-F9A9-496E-941B-B21AE11FDECB}" destId="{EB8442C4-7E8E-4E16-AEBE-7AD733948BC8}" srcOrd="13" destOrd="0" presId="urn:microsoft.com/office/officeart/2005/8/layout/chevron2"/>
    <dgm:cxn modelId="{B6804A30-70A2-4B7F-8619-9493DBA19557}" type="presParOf" srcId="{691AEB0C-F9A9-496E-941B-B21AE11FDECB}" destId="{F3359FEA-6CDA-425A-8936-5AA848D30BEB}" srcOrd="14" destOrd="0" presId="urn:microsoft.com/office/officeart/2005/8/layout/chevron2"/>
    <dgm:cxn modelId="{F9C30181-C070-4BF8-ADBB-DC00B8D956A5}" type="presParOf" srcId="{F3359FEA-6CDA-425A-8936-5AA848D30BEB}" destId="{47D2C9D7-ADC3-4EA2-A381-340DD2778319}" srcOrd="0" destOrd="0" presId="urn:microsoft.com/office/officeart/2005/8/layout/chevron2"/>
    <dgm:cxn modelId="{3B224DDC-E99C-43B2-B89E-EDE23BB812E4}" type="presParOf" srcId="{F3359FEA-6CDA-425A-8936-5AA848D30BEB}" destId="{17D9E105-30BC-4FE3-9749-0FBAC7824018}" srcOrd="1" destOrd="0" presId="urn:microsoft.com/office/officeart/2005/8/layout/chevron2"/>
    <dgm:cxn modelId="{81B08D61-D296-4549-A3B7-93DA1574A996}" type="presParOf" srcId="{691AEB0C-F9A9-496E-941B-B21AE11FDECB}" destId="{1898855C-A1F7-4132-BAF4-EEAF4E9B4300}" srcOrd="15" destOrd="0" presId="urn:microsoft.com/office/officeart/2005/8/layout/chevron2"/>
    <dgm:cxn modelId="{E0A1AD41-8B94-4D24-B61C-C3D0D5D103CB}" type="presParOf" srcId="{691AEB0C-F9A9-496E-941B-B21AE11FDECB}" destId="{25A7E602-1203-4DCD-BD6E-0990B3901B68}" srcOrd="16" destOrd="0" presId="urn:microsoft.com/office/officeart/2005/8/layout/chevron2"/>
    <dgm:cxn modelId="{17D09A13-FF1E-4710-9957-A08561383617}" type="presParOf" srcId="{25A7E602-1203-4DCD-BD6E-0990B3901B68}" destId="{F14F296E-43A6-4D97-A826-B91295D1B1C9}" srcOrd="0" destOrd="0" presId="urn:microsoft.com/office/officeart/2005/8/layout/chevron2"/>
    <dgm:cxn modelId="{22CC6FC0-0DCC-444E-A335-49B31F50AF9D}" type="presParOf" srcId="{25A7E602-1203-4DCD-BD6E-0990B3901B68}" destId="{C4E3AEE9-8DB3-432D-9C8F-B142A8E85230}" srcOrd="1" destOrd="0" presId="urn:microsoft.com/office/officeart/2005/8/layout/chevron2"/>
    <dgm:cxn modelId="{1DC7E22C-A87E-4E96-BB65-C7B3001D3E01}" type="presParOf" srcId="{691AEB0C-F9A9-496E-941B-B21AE11FDECB}" destId="{FC5ED996-77BA-44EC-84FE-F391FAC788C5}" srcOrd="17" destOrd="0" presId="urn:microsoft.com/office/officeart/2005/8/layout/chevron2"/>
    <dgm:cxn modelId="{1792FF0C-3CF1-4008-A93A-8ADF4E32B175}" type="presParOf" srcId="{691AEB0C-F9A9-496E-941B-B21AE11FDECB}" destId="{BD6D79E5-C364-456D-94E2-D76841EC9286}" srcOrd="18" destOrd="0" presId="urn:microsoft.com/office/officeart/2005/8/layout/chevron2"/>
    <dgm:cxn modelId="{00941D2B-C471-4BD9-A11C-CF6EE989C49A}" type="presParOf" srcId="{BD6D79E5-C364-456D-94E2-D76841EC9286}" destId="{9BDFCFEE-9471-4FDC-B880-95DF6B517AB3}" srcOrd="0" destOrd="0" presId="urn:microsoft.com/office/officeart/2005/8/layout/chevron2"/>
    <dgm:cxn modelId="{ED71F7CE-E840-4D0E-81F9-05DC0496C0F0}" type="presParOf" srcId="{BD6D79E5-C364-456D-94E2-D76841EC9286}" destId="{AD2FD863-2E35-4134-B834-3F3F605A5352}" srcOrd="1" destOrd="0" presId="urn:microsoft.com/office/officeart/2005/8/layout/chevron2"/>
    <dgm:cxn modelId="{92544878-B26C-43F8-B6BF-95F1F83B3079}" type="presParOf" srcId="{691AEB0C-F9A9-496E-941B-B21AE11FDECB}" destId="{82E26EE4-CCF2-4DEF-A61B-FB46BCF7250D}" srcOrd="19" destOrd="0" presId="urn:microsoft.com/office/officeart/2005/8/layout/chevron2"/>
    <dgm:cxn modelId="{90E52C4F-AA89-49E5-9260-3E88259064D9}" type="presParOf" srcId="{691AEB0C-F9A9-496E-941B-B21AE11FDECB}" destId="{13132E31-2C1C-4046-8F45-04657BD292CF}" srcOrd="20" destOrd="0" presId="urn:microsoft.com/office/officeart/2005/8/layout/chevron2"/>
    <dgm:cxn modelId="{C6F2CA6C-C5EE-4654-B4C5-3F693778CDCF}" type="presParOf" srcId="{13132E31-2C1C-4046-8F45-04657BD292CF}" destId="{C9E0EE16-8B62-4091-8BDB-A9C9545E60BB}" srcOrd="0" destOrd="0" presId="urn:microsoft.com/office/officeart/2005/8/layout/chevron2"/>
    <dgm:cxn modelId="{BE9C1B78-3561-41F2-AA5A-08A86B60ECDE}" type="presParOf" srcId="{13132E31-2C1C-4046-8F45-04657BD292CF}" destId="{FFCC6862-B72B-43DD-8802-D7ACC1CF88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DF99A-A4C1-4AF8-BD5F-B459FF570CCF}">
      <dsp:nvSpPr>
        <dsp:cNvPr id="0" name=""/>
        <dsp:cNvSpPr/>
      </dsp:nvSpPr>
      <dsp:spPr>
        <a:xfrm>
          <a:off x="1031361" y="34729"/>
          <a:ext cx="1667021" cy="166702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</a:rPr>
            <a:t>Healthcare</a:t>
          </a:r>
        </a:p>
      </dsp:txBody>
      <dsp:txXfrm>
        <a:off x="1253630" y="326458"/>
        <a:ext cx="1222482" cy="750159"/>
      </dsp:txXfrm>
    </dsp:sp>
    <dsp:sp modelId="{3BB40464-D455-4A98-BDEB-DEB8B2127336}">
      <dsp:nvSpPr>
        <dsp:cNvPr id="0" name=""/>
        <dsp:cNvSpPr/>
      </dsp:nvSpPr>
      <dsp:spPr>
        <a:xfrm>
          <a:off x="1632878" y="1076617"/>
          <a:ext cx="1667021" cy="166702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</a:rPr>
            <a:t>Public Health</a:t>
          </a:r>
        </a:p>
      </dsp:txBody>
      <dsp:txXfrm>
        <a:off x="2142708" y="1507265"/>
        <a:ext cx="1000212" cy="916861"/>
      </dsp:txXfrm>
    </dsp:sp>
    <dsp:sp modelId="{7409E151-F07F-4AA6-8B87-8781A714FDFE}">
      <dsp:nvSpPr>
        <dsp:cNvPr id="0" name=""/>
        <dsp:cNvSpPr/>
      </dsp:nvSpPr>
      <dsp:spPr>
        <a:xfrm>
          <a:off x="429844" y="1076617"/>
          <a:ext cx="1667021" cy="166702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</a:rPr>
            <a:t>Emergency Management</a:t>
          </a:r>
        </a:p>
      </dsp:txBody>
      <dsp:txXfrm>
        <a:off x="586822" y="1507265"/>
        <a:ext cx="1000212" cy="916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44B6D-ADAA-45D5-96FA-ABDC6EC4B9F7}">
      <dsp:nvSpPr>
        <dsp:cNvPr id="0" name=""/>
        <dsp:cNvSpPr/>
      </dsp:nvSpPr>
      <dsp:spPr>
        <a:xfrm rot="5400000">
          <a:off x="-79572" y="85084"/>
          <a:ext cx="530483" cy="3713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  <a:latin typeface="Calibri" panose="020F0502020204030204" pitchFamily="34" charset="0"/>
            </a:rPr>
            <a:t>Sept. 21</a:t>
          </a:r>
        </a:p>
      </dsp:txBody>
      <dsp:txXfrm rot="-5400000">
        <a:off x="1" y="191180"/>
        <a:ext cx="371338" cy="159145"/>
      </dsp:txXfrm>
    </dsp:sp>
    <dsp:sp modelId="{F20CA999-8C5E-4D26-AB1D-C497B63D42A3}">
      <dsp:nvSpPr>
        <dsp:cNvPr id="0" name=""/>
        <dsp:cNvSpPr/>
      </dsp:nvSpPr>
      <dsp:spPr>
        <a:xfrm rot="5400000">
          <a:off x="3956521" y="-3579670"/>
          <a:ext cx="344995" cy="7515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</a:rPr>
            <a:t>DSHS regional director hot wash</a:t>
          </a:r>
        </a:p>
      </dsp:txBody>
      <dsp:txXfrm rot="-5400000">
        <a:off x="371339" y="22353"/>
        <a:ext cx="7498520" cy="311313"/>
      </dsp:txXfrm>
    </dsp:sp>
    <dsp:sp modelId="{6B346330-B49E-48C1-AE4D-FDD73FEDC20D}">
      <dsp:nvSpPr>
        <dsp:cNvPr id="0" name=""/>
        <dsp:cNvSpPr/>
      </dsp:nvSpPr>
      <dsp:spPr>
        <a:xfrm rot="5400000">
          <a:off x="-79572" y="562066"/>
          <a:ext cx="530483" cy="3713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  <a:latin typeface="Calibri" panose="020F0502020204030204" pitchFamily="34" charset="0"/>
            </a:rPr>
            <a:t>Sept. 26-27</a:t>
          </a:r>
        </a:p>
      </dsp:txBody>
      <dsp:txXfrm rot="-5400000">
        <a:off x="1" y="668162"/>
        <a:ext cx="371338" cy="159145"/>
      </dsp:txXfrm>
    </dsp:sp>
    <dsp:sp modelId="{9E601E31-AD48-4CA2-B369-0DE51D3884FD}">
      <dsp:nvSpPr>
        <dsp:cNvPr id="0" name=""/>
        <dsp:cNvSpPr/>
      </dsp:nvSpPr>
      <dsp:spPr>
        <a:xfrm rot="5400000">
          <a:off x="3956612" y="-3102779"/>
          <a:ext cx="344814" cy="7515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</a:rPr>
            <a:t>Emergency Medical Task Force hot wash</a:t>
          </a:r>
        </a:p>
      </dsp:txBody>
      <dsp:txXfrm rot="-5400000">
        <a:off x="371339" y="499326"/>
        <a:ext cx="7498529" cy="311150"/>
      </dsp:txXfrm>
    </dsp:sp>
    <dsp:sp modelId="{74D414BE-090A-49B0-93D7-70751D9DD734}">
      <dsp:nvSpPr>
        <dsp:cNvPr id="0" name=""/>
        <dsp:cNvSpPr/>
      </dsp:nvSpPr>
      <dsp:spPr>
        <a:xfrm rot="5400000">
          <a:off x="-79572" y="1039047"/>
          <a:ext cx="530483" cy="3713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  <a:latin typeface="Calibri" panose="020F0502020204030204" pitchFamily="34" charset="0"/>
            </a:rPr>
            <a:t>Oct. 5</a:t>
          </a:r>
        </a:p>
      </dsp:txBody>
      <dsp:txXfrm rot="-5400000">
        <a:off x="1" y="1145143"/>
        <a:ext cx="371338" cy="159145"/>
      </dsp:txXfrm>
    </dsp:sp>
    <dsp:sp modelId="{69AE1A4E-C1E7-4BB3-B4BB-CE3E0D445DC1}">
      <dsp:nvSpPr>
        <dsp:cNvPr id="0" name=""/>
        <dsp:cNvSpPr/>
      </dsp:nvSpPr>
      <dsp:spPr>
        <a:xfrm rot="5400000">
          <a:off x="3956612" y="-2625798"/>
          <a:ext cx="344814" cy="7515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</a:rPr>
            <a:t>DSHS executive team hot wash</a:t>
          </a:r>
        </a:p>
      </dsp:txBody>
      <dsp:txXfrm rot="-5400000">
        <a:off x="371339" y="976307"/>
        <a:ext cx="7498529" cy="311150"/>
      </dsp:txXfrm>
    </dsp:sp>
    <dsp:sp modelId="{60488247-1BC9-41E6-9A5F-AD6528F8E4E1}">
      <dsp:nvSpPr>
        <dsp:cNvPr id="0" name=""/>
        <dsp:cNvSpPr/>
      </dsp:nvSpPr>
      <dsp:spPr>
        <a:xfrm rot="5400000">
          <a:off x="-79572" y="1516028"/>
          <a:ext cx="530483" cy="3713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  <a:latin typeface="Calibri" panose="020F0502020204030204" pitchFamily="34" charset="0"/>
            </a:rPr>
            <a:t>Oct. 24</a:t>
          </a:r>
        </a:p>
      </dsp:txBody>
      <dsp:txXfrm rot="-5400000">
        <a:off x="1" y="1622124"/>
        <a:ext cx="371338" cy="159145"/>
      </dsp:txXfrm>
    </dsp:sp>
    <dsp:sp modelId="{FCD14340-A3FB-4588-ACB4-9B53E95453A9}">
      <dsp:nvSpPr>
        <dsp:cNvPr id="0" name=""/>
        <dsp:cNvSpPr/>
      </dsp:nvSpPr>
      <dsp:spPr>
        <a:xfrm rot="5400000">
          <a:off x="3956612" y="-2148817"/>
          <a:ext cx="344814" cy="7515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</a:rPr>
            <a:t>State Medical Operations Center hot wash</a:t>
          </a:r>
        </a:p>
      </dsp:txBody>
      <dsp:txXfrm rot="-5400000">
        <a:off x="371339" y="1453288"/>
        <a:ext cx="7498529" cy="311150"/>
      </dsp:txXfrm>
    </dsp:sp>
    <dsp:sp modelId="{256DFAA1-6B87-4DA3-B040-5193993820E6}">
      <dsp:nvSpPr>
        <dsp:cNvPr id="0" name=""/>
        <dsp:cNvSpPr/>
      </dsp:nvSpPr>
      <dsp:spPr>
        <a:xfrm rot="5400000">
          <a:off x="-79572" y="1993010"/>
          <a:ext cx="530483" cy="3713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  <a:latin typeface="Calibri" panose="020F0502020204030204" pitchFamily="34" charset="0"/>
            </a:rPr>
            <a:t>Oct. 30</a:t>
          </a:r>
        </a:p>
      </dsp:txBody>
      <dsp:txXfrm rot="-5400000">
        <a:off x="1" y="2099106"/>
        <a:ext cx="371338" cy="159145"/>
      </dsp:txXfrm>
    </dsp:sp>
    <dsp:sp modelId="{1D3552AD-A66C-4254-A1D3-8100687C2119}">
      <dsp:nvSpPr>
        <dsp:cNvPr id="0" name=""/>
        <dsp:cNvSpPr/>
      </dsp:nvSpPr>
      <dsp:spPr>
        <a:xfrm rot="5400000">
          <a:off x="3956612" y="-1671835"/>
          <a:ext cx="344814" cy="7515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</a:rPr>
            <a:t>Texas Hospital Association Lessons Learned Forum</a:t>
          </a:r>
        </a:p>
      </dsp:txBody>
      <dsp:txXfrm rot="-5400000">
        <a:off x="371339" y="1930270"/>
        <a:ext cx="7498529" cy="311150"/>
      </dsp:txXfrm>
    </dsp:sp>
    <dsp:sp modelId="{CA4A7D77-EE51-4F16-9DCF-3C9F6C9CBC76}">
      <dsp:nvSpPr>
        <dsp:cNvPr id="0" name=""/>
        <dsp:cNvSpPr/>
      </dsp:nvSpPr>
      <dsp:spPr>
        <a:xfrm rot="5400000">
          <a:off x="-79572" y="2469991"/>
          <a:ext cx="530483" cy="3713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  <a:latin typeface="Calibri" panose="020F0502020204030204" pitchFamily="34" charset="0"/>
            </a:rPr>
            <a:t>Oct. 31</a:t>
          </a:r>
        </a:p>
      </dsp:txBody>
      <dsp:txXfrm rot="-5400000">
        <a:off x="1" y="2576087"/>
        <a:ext cx="371338" cy="159145"/>
      </dsp:txXfrm>
    </dsp:sp>
    <dsp:sp modelId="{4552ABF8-A59A-48BB-9692-A2DEA2FD6540}">
      <dsp:nvSpPr>
        <dsp:cNvPr id="0" name=""/>
        <dsp:cNvSpPr/>
      </dsp:nvSpPr>
      <dsp:spPr>
        <a:xfrm rot="5400000">
          <a:off x="3956612" y="-1194854"/>
          <a:ext cx="344814" cy="7515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</a:rPr>
            <a:t>DSHS agency hot wash</a:t>
          </a:r>
        </a:p>
      </dsp:txBody>
      <dsp:txXfrm rot="-5400000">
        <a:off x="371339" y="2407251"/>
        <a:ext cx="7498529" cy="311150"/>
      </dsp:txXfrm>
    </dsp:sp>
    <dsp:sp modelId="{8D9186AD-9939-422F-AC69-40DF14266A86}">
      <dsp:nvSpPr>
        <dsp:cNvPr id="0" name=""/>
        <dsp:cNvSpPr/>
      </dsp:nvSpPr>
      <dsp:spPr>
        <a:xfrm rot="5400000">
          <a:off x="-79572" y="2946972"/>
          <a:ext cx="530483" cy="3713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  <a:latin typeface="Calibri" panose="020F0502020204030204" pitchFamily="34" charset="0"/>
            </a:rPr>
            <a:t>TBD</a:t>
          </a:r>
        </a:p>
      </dsp:txBody>
      <dsp:txXfrm rot="-5400000">
        <a:off x="1" y="3053068"/>
        <a:ext cx="371338" cy="159145"/>
      </dsp:txXfrm>
    </dsp:sp>
    <dsp:sp modelId="{0F7820FA-9B18-47C8-A917-058B2280358A}">
      <dsp:nvSpPr>
        <dsp:cNvPr id="0" name=""/>
        <dsp:cNvSpPr/>
      </dsp:nvSpPr>
      <dsp:spPr>
        <a:xfrm rot="5400000">
          <a:off x="3956612" y="-717872"/>
          <a:ext cx="344814" cy="7515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</a:rPr>
            <a:t>Regional Health Medical Operations Centers (RHMOCs) hot wash</a:t>
          </a:r>
        </a:p>
      </dsp:txBody>
      <dsp:txXfrm rot="-5400000">
        <a:off x="371339" y="2884233"/>
        <a:ext cx="7498529" cy="311150"/>
      </dsp:txXfrm>
    </dsp:sp>
    <dsp:sp modelId="{47D2C9D7-ADC3-4EA2-A381-340DD2778319}">
      <dsp:nvSpPr>
        <dsp:cNvPr id="0" name=""/>
        <dsp:cNvSpPr/>
      </dsp:nvSpPr>
      <dsp:spPr>
        <a:xfrm rot="5400000">
          <a:off x="-79572" y="3423954"/>
          <a:ext cx="530483" cy="3713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  <a:latin typeface="Calibri" panose="020F0502020204030204" pitchFamily="34" charset="0"/>
            </a:rPr>
            <a:t>Nov. 14</a:t>
          </a:r>
        </a:p>
      </dsp:txBody>
      <dsp:txXfrm rot="-5400000">
        <a:off x="1" y="3530050"/>
        <a:ext cx="371338" cy="159145"/>
      </dsp:txXfrm>
    </dsp:sp>
    <dsp:sp modelId="{17D9E105-30BC-4FE3-9749-0FBAC7824018}">
      <dsp:nvSpPr>
        <dsp:cNvPr id="0" name=""/>
        <dsp:cNvSpPr/>
      </dsp:nvSpPr>
      <dsp:spPr>
        <a:xfrm rot="5400000">
          <a:off x="3956612" y="-240891"/>
          <a:ext cx="344814" cy="7515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</a:rPr>
            <a:t>Immunizations hot wash</a:t>
          </a:r>
        </a:p>
      </dsp:txBody>
      <dsp:txXfrm rot="-5400000">
        <a:off x="371339" y="3361214"/>
        <a:ext cx="7498529" cy="311150"/>
      </dsp:txXfrm>
    </dsp:sp>
    <dsp:sp modelId="{F14F296E-43A6-4D97-A826-B91295D1B1C9}">
      <dsp:nvSpPr>
        <dsp:cNvPr id="0" name=""/>
        <dsp:cNvSpPr/>
      </dsp:nvSpPr>
      <dsp:spPr>
        <a:xfrm rot="5400000">
          <a:off x="-79572" y="3900935"/>
          <a:ext cx="530483" cy="3713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  <a:latin typeface="Calibri" panose="020F0502020204030204" pitchFamily="34" charset="0"/>
            </a:rPr>
            <a:t>Nov. 16</a:t>
          </a:r>
        </a:p>
      </dsp:txBody>
      <dsp:txXfrm rot="-5400000">
        <a:off x="1" y="4007031"/>
        <a:ext cx="371338" cy="159145"/>
      </dsp:txXfrm>
    </dsp:sp>
    <dsp:sp modelId="{C4E3AEE9-8DB3-432D-9C8F-B142A8E85230}">
      <dsp:nvSpPr>
        <dsp:cNvPr id="0" name=""/>
        <dsp:cNvSpPr/>
      </dsp:nvSpPr>
      <dsp:spPr>
        <a:xfrm rot="5400000">
          <a:off x="3956612" y="236089"/>
          <a:ext cx="344814" cy="7515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</a:rPr>
            <a:t>Vector control hot wash</a:t>
          </a:r>
        </a:p>
      </dsp:txBody>
      <dsp:txXfrm rot="-5400000">
        <a:off x="371339" y="3838194"/>
        <a:ext cx="7498529" cy="311150"/>
      </dsp:txXfrm>
    </dsp:sp>
    <dsp:sp modelId="{9BDFCFEE-9471-4FDC-B880-95DF6B517AB3}">
      <dsp:nvSpPr>
        <dsp:cNvPr id="0" name=""/>
        <dsp:cNvSpPr/>
      </dsp:nvSpPr>
      <dsp:spPr>
        <a:xfrm rot="5400000">
          <a:off x="-79572" y="4377917"/>
          <a:ext cx="530483" cy="3713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  <a:latin typeface="Calibri" panose="020F0502020204030204" pitchFamily="34" charset="0"/>
            </a:rPr>
            <a:t>On-going</a:t>
          </a:r>
        </a:p>
      </dsp:txBody>
      <dsp:txXfrm rot="-5400000">
        <a:off x="1" y="4484013"/>
        <a:ext cx="371338" cy="159145"/>
      </dsp:txXfrm>
    </dsp:sp>
    <dsp:sp modelId="{AD2FD863-2E35-4134-B834-3F3F605A5352}">
      <dsp:nvSpPr>
        <dsp:cNvPr id="0" name=""/>
        <dsp:cNvSpPr/>
      </dsp:nvSpPr>
      <dsp:spPr>
        <a:xfrm rot="5400000">
          <a:off x="3956612" y="713071"/>
          <a:ext cx="344814" cy="7515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</a:rPr>
            <a:t>SMOC Section Chiefs 1-on-1 hot washes</a:t>
          </a:r>
        </a:p>
      </dsp:txBody>
      <dsp:txXfrm rot="-5400000">
        <a:off x="371339" y="4315176"/>
        <a:ext cx="7498529" cy="311150"/>
      </dsp:txXfrm>
    </dsp:sp>
    <dsp:sp modelId="{C9E0EE16-8B62-4091-8BDB-A9C9545E60BB}">
      <dsp:nvSpPr>
        <dsp:cNvPr id="0" name=""/>
        <dsp:cNvSpPr/>
      </dsp:nvSpPr>
      <dsp:spPr>
        <a:xfrm rot="5400000">
          <a:off x="-79572" y="4854898"/>
          <a:ext cx="530483" cy="3713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  <a:latin typeface="Calibri" panose="020F0502020204030204" pitchFamily="34" charset="0"/>
            </a:rPr>
            <a:t>Early 2018</a:t>
          </a:r>
        </a:p>
      </dsp:txBody>
      <dsp:txXfrm rot="-5400000">
        <a:off x="1" y="4960994"/>
        <a:ext cx="371338" cy="159145"/>
      </dsp:txXfrm>
    </dsp:sp>
    <dsp:sp modelId="{FFCC6862-B72B-43DD-8802-D7ACC1CF8855}">
      <dsp:nvSpPr>
        <dsp:cNvPr id="0" name=""/>
        <dsp:cNvSpPr/>
      </dsp:nvSpPr>
      <dsp:spPr>
        <a:xfrm rot="5400000">
          <a:off x="3956612" y="1190052"/>
          <a:ext cx="344814" cy="7515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</a:rPr>
            <a:t>Completion of the final Hurricane Harvey Improvement Plan</a:t>
          </a:r>
        </a:p>
      </dsp:txBody>
      <dsp:txXfrm rot="-5400000">
        <a:off x="371339" y="4792157"/>
        <a:ext cx="7498529" cy="311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C479C4-87BA-4A8B-B739-F95EB411011A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5F0020-6A7E-48C4-B00C-288290BE0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09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FC3508-E8F7-458D-B367-BDAFD52A9C9A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06438"/>
            <a:ext cx="2728913" cy="2047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42004" y="706931"/>
            <a:ext cx="4211710" cy="5595011"/>
          </a:xfrm>
          <a:prstGeom prst="rect">
            <a:avLst/>
          </a:prstGeom>
        </p:spPr>
        <p:txBody>
          <a:bodyPr vert="horz" lIns="93177" tIns="46589" rIns="93177" bIns="46589" rtlCol="0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r>
              <a:rPr lang="en-US" dirty="0"/>
              <a:t>Slide </a:t>
            </a:r>
            <a:fld id="{29DE756F-184F-4D3A-B7EF-A08AD88F33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42290" y="4557279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2290" y="4899862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2290" y="5255055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2290" y="4198822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2290" y="5600902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2290" y="3852975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2290" y="3155794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2290" y="3497782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2290" y="5956095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2290" y="6301942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41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2286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4572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6858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9144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08025"/>
            <a:ext cx="2727325" cy="204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98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08025"/>
            <a:ext cx="2727325" cy="204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5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5163" y="417644"/>
            <a:ext cx="4896961" cy="2467331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2679" y="3577314"/>
            <a:ext cx="4896961" cy="1846555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4686" y="6311900"/>
            <a:ext cx="1481364" cy="409575"/>
          </a:xfrm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2DE6C80-FB15-497E-86DA-59DDEE2A0B0B}" type="datetime1">
              <a:rPr lang="en-US" smtClean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875379" y="2929631"/>
            <a:ext cx="491832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97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5870261" cy="906747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27681" y="1855433"/>
            <a:ext cx="5866110" cy="413466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88942" y="5486857"/>
            <a:ext cx="2460624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94782" y="2521258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723D-ED82-4F82-9520-674C0000DAFE}" type="datetime1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56948" y="1322772"/>
            <a:ext cx="5836843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86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49" y="2326005"/>
            <a:ext cx="78867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618488" y="3605580"/>
            <a:ext cx="5913088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F126-BD30-4E30-82D3-F648DACA5E04}" type="datetime1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49" y="3481157"/>
            <a:ext cx="7886700" cy="2625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45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75163" y="417644"/>
            <a:ext cx="4896961" cy="2467331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                                                                                                                       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2679" y="3577314"/>
            <a:ext cx="4896961" cy="1846555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5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4686" y="6311900"/>
            <a:ext cx="1481364" cy="409575"/>
          </a:xfrm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3A731315-E830-4DF7-BC25-4BCBB9CB2584}" type="datetime1">
              <a:rPr lang="en-US" smtClean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875379" y="2929631"/>
            <a:ext cx="491832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694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5870261" cy="906747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27681" y="1899821"/>
            <a:ext cx="5866110" cy="40902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94782" y="2521258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C0D5-0AEF-4C32-98C8-FBF485E54CCE}" type="datetime1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56948" y="1322772"/>
            <a:ext cx="5836843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166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352" y="428340"/>
            <a:ext cx="6630895" cy="798296"/>
          </a:xfrm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604" y="1551073"/>
            <a:ext cx="6630895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5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068603" y="2111471"/>
            <a:ext cx="6630895" cy="341888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8603" y="6348299"/>
            <a:ext cx="1099297" cy="328727"/>
          </a:xfrm>
        </p:spPr>
        <p:txBody>
          <a:bodyPr/>
          <a:lstStyle/>
          <a:p>
            <a:fld id="{AAF72ED9-9689-41AB-956E-C8D858A910F3}" type="datetime1">
              <a:rPr lang="en-US" smtClean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31971"/>
            <a:ext cx="41403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057" y="6348299"/>
            <a:ext cx="1021441" cy="368697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2068605" y="1287262"/>
            <a:ext cx="6639773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697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06" y="613102"/>
            <a:ext cx="6291343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734" y="1707356"/>
            <a:ext cx="6292313" cy="4351338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914389" indent="-457200">
              <a:buFont typeface="+mj-lt"/>
              <a:buAutoNum type="alphaLcPeriod"/>
              <a:defRPr sz="2400"/>
            </a:lvl2pPr>
            <a:lvl3pPr marL="1371577" indent="-457200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31971"/>
            <a:ext cx="4140357" cy="36512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2221005" y="1407912"/>
            <a:ext cx="630936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2068603" y="6348299"/>
            <a:ext cx="1099297" cy="328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3972C8-722D-45F6-B4D9-99B5D0CE429E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678057" y="6348299"/>
            <a:ext cx="1021441" cy="368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64D530-B60B-4A5A-91C0-C766C58A47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58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5870261" cy="906747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27681" y="1865376"/>
            <a:ext cx="5866110" cy="423762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94782" y="2521258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6498-A7F4-485F-996D-1DD0F797E4FC}" type="datetime1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56948" y="1322772"/>
            <a:ext cx="5836843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73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06" y="613102"/>
            <a:ext cx="6475492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735" y="1707356"/>
            <a:ext cx="3152133" cy="4351338"/>
          </a:xfrm>
        </p:spPr>
        <p:txBody>
          <a:bodyPr>
            <a:normAutofit/>
          </a:bodyPr>
          <a:lstStyle>
            <a:lvl1pPr marL="346075" indent="-341313">
              <a:buFont typeface="+mj-lt"/>
              <a:buAutoNum type="arabicPeriod"/>
              <a:defRPr sz="2400"/>
            </a:lvl1pPr>
            <a:lvl2pPr marL="684213" indent="-344488" defTabSz="968375">
              <a:buFont typeface="+mj-lt"/>
              <a:buAutoNum type="alphaLcPeriod"/>
              <a:defRPr sz="2400"/>
            </a:lvl2pPr>
            <a:lvl3pPr marL="1030288" indent="-34607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5547365" y="1707356"/>
            <a:ext cx="3152133" cy="4351338"/>
          </a:xfrm>
        </p:spPr>
        <p:txBody>
          <a:bodyPr>
            <a:normAutofit/>
          </a:bodyPr>
          <a:lstStyle>
            <a:lvl1pPr marL="346075" indent="-341313">
              <a:buFont typeface="+mj-lt"/>
              <a:buAutoNum type="arabicPeriod"/>
              <a:defRPr sz="2400"/>
            </a:lvl1pPr>
            <a:lvl2pPr marL="684213" indent="-344488" defTabSz="968375">
              <a:buFont typeface="+mj-lt"/>
              <a:buAutoNum type="alphaLcPeriod"/>
              <a:defRPr sz="2400"/>
            </a:lvl2pPr>
            <a:lvl3pPr marL="1030288" indent="-34607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2068603" y="6348299"/>
            <a:ext cx="1099297" cy="328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3972C8-722D-45F6-B4D9-99B5D0CE429E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678057" y="6348299"/>
            <a:ext cx="1021441" cy="368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64D530-B60B-4A5A-91C0-C766C58A47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31971"/>
            <a:ext cx="4140357" cy="36512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21005" y="1409700"/>
            <a:ext cx="6478493" cy="86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622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75"/>
            <a:ext cx="7886700" cy="679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628650" y="391887"/>
            <a:ext cx="7886700" cy="5602514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57288" y="6356350"/>
            <a:ext cx="1528762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C2D26618-961A-4237-941B-85E85B23BE69}" type="datetime1">
              <a:rPr lang="en-US" smtClean="0"/>
              <a:t>10/25/2017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2891" y="6088709"/>
            <a:ext cx="2192459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5143" y="6489429"/>
            <a:ext cx="750207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39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99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49" y="1204913"/>
            <a:ext cx="7886699" cy="473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1528762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A9958714-3C82-4141-8474-3AD3CE552DD6}" type="datetime1">
              <a:rPr lang="en-US" smtClean="0"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14691" y="6095546"/>
            <a:ext cx="2200657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5141" y="6492875"/>
            <a:ext cx="750207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3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5870261" cy="906747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27681" y="1899821"/>
            <a:ext cx="5866110" cy="40902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94782" y="2521258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6339-E071-42A8-BF93-6593D53CEB4B}" type="datetime1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56948" y="1322772"/>
            <a:ext cx="5836843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86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99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50" y="1204913"/>
            <a:ext cx="3725636" cy="4730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4789713" y="1204913"/>
            <a:ext cx="3725636" cy="473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1528762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48C0A4B3-0553-49A5-ABDE-509A7F96F232}" type="datetime1">
              <a:rPr lang="en-US" smtClean="0"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6992" y="6085718"/>
            <a:ext cx="2188357" cy="36512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5142" y="6462961"/>
            <a:ext cx="750207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58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5870261" cy="906747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27681" y="1855433"/>
            <a:ext cx="5866110" cy="413466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88942" y="5486857"/>
            <a:ext cx="2460624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94782" y="2521258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931B-8E4A-482E-8824-09BA129C5309}" type="datetime1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56948" y="1322772"/>
            <a:ext cx="5836843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764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49" y="2326005"/>
            <a:ext cx="78867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618488" y="3605580"/>
            <a:ext cx="5913088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F7B8-8A08-4DFE-98FC-1E143615E2D9}" type="datetime1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49" y="3481157"/>
            <a:ext cx="7886700" cy="2625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68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352" y="428340"/>
            <a:ext cx="6630895" cy="798296"/>
          </a:xfrm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604" y="1551073"/>
            <a:ext cx="6630895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068603" y="2111471"/>
            <a:ext cx="6630895" cy="341888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8603" y="6348299"/>
            <a:ext cx="1099297" cy="328727"/>
          </a:xfrm>
        </p:spPr>
        <p:txBody>
          <a:bodyPr/>
          <a:lstStyle/>
          <a:p>
            <a:fld id="{A750D928-4F99-4A63-89EA-407A1E34DD6D}" type="datetime1">
              <a:rPr lang="en-US" smtClean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31971"/>
            <a:ext cx="41403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057" y="6348299"/>
            <a:ext cx="1021441" cy="368697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2068605" y="1287262"/>
            <a:ext cx="6639773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41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06" y="613102"/>
            <a:ext cx="6291343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734" y="1707356"/>
            <a:ext cx="6292313" cy="4351338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914389" indent="-457200">
              <a:buFont typeface="+mj-lt"/>
              <a:buAutoNum type="alphaLcPeriod"/>
              <a:defRPr sz="2400"/>
            </a:lvl2pPr>
            <a:lvl3pPr marL="1371577" indent="-457200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2068603" y="6348299"/>
            <a:ext cx="1099297" cy="328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3972C8-722D-45F6-B4D9-99B5D0CE429E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678057" y="6348299"/>
            <a:ext cx="1021441" cy="368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64D530-B60B-4A5A-91C0-C766C58A47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31971"/>
            <a:ext cx="4140357" cy="36512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2221005" y="1407912"/>
            <a:ext cx="630936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63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5870261" cy="906747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27681" y="1865376"/>
            <a:ext cx="5866110" cy="423762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94782" y="2521258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A670-F581-42C0-BCE6-461C042547A8}" type="datetime1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56948" y="1322772"/>
            <a:ext cx="5836843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86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06" y="613102"/>
            <a:ext cx="6475492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735" y="1707356"/>
            <a:ext cx="3152133" cy="4351338"/>
          </a:xfrm>
        </p:spPr>
        <p:txBody>
          <a:bodyPr>
            <a:normAutofit/>
          </a:bodyPr>
          <a:lstStyle>
            <a:lvl1pPr marL="346075" indent="-341313">
              <a:buFont typeface="+mj-lt"/>
              <a:buAutoNum type="arabicPeriod"/>
              <a:defRPr sz="2400"/>
            </a:lvl1pPr>
            <a:lvl2pPr marL="684213" indent="-344488" defTabSz="968375">
              <a:buFont typeface="+mj-lt"/>
              <a:buAutoNum type="alphaLcPeriod"/>
              <a:defRPr sz="2400"/>
            </a:lvl2pPr>
            <a:lvl3pPr marL="1030288" indent="-34607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5547365" y="1707356"/>
            <a:ext cx="3152133" cy="4351338"/>
          </a:xfrm>
        </p:spPr>
        <p:txBody>
          <a:bodyPr>
            <a:normAutofit/>
          </a:bodyPr>
          <a:lstStyle>
            <a:lvl1pPr marL="346075" indent="-341313">
              <a:buFont typeface="+mj-lt"/>
              <a:buAutoNum type="arabicPeriod"/>
              <a:defRPr sz="2400"/>
            </a:lvl1pPr>
            <a:lvl2pPr marL="684213" indent="-344488" defTabSz="968375">
              <a:buFont typeface="+mj-lt"/>
              <a:buAutoNum type="alphaLcPeriod"/>
              <a:defRPr sz="2400"/>
            </a:lvl2pPr>
            <a:lvl3pPr marL="1030288" indent="-34607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2068603" y="6348299"/>
            <a:ext cx="1099297" cy="328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3972C8-722D-45F6-B4D9-99B5D0CE429E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678057" y="6348299"/>
            <a:ext cx="1021441" cy="368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64D530-B60B-4A5A-91C0-C766C58A47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31971"/>
            <a:ext cx="4140357" cy="36512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21005" y="1409700"/>
            <a:ext cx="6478493" cy="86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01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75"/>
            <a:ext cx="7886700" cy="6799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628650" y="391887"/>
            <a:ext cx="7886700" cy="560251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57288" y="6356350"/>
            <a:ext cx="1528762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0C8BBB28-8A09-41B7-8C33-E895C0F3F1ED}" type="datetime1">
              <a:rPr lang="en-US" smtClean="0"/>
              <a:t>10/25/2017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09443" y="6097836"/>
            <a:ext cx="1905907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5143" y="6462961"/>
            <a:ext cx="750207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9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49" y="1204913"/>
            <a:ext cx="7886699" cy="4730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1528762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8592CAE2-3E0C-432B-B709-2B42B6E783BB}" type="datetime1">
              <a:rPr lang="en-US" smtClean="0"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14691" y="6095546"/>
            <a:ext cx="2200657" cy="36512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5141" y="6492875"/>
            <a:ext cx="750207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8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9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50" y="1204913"/>
            <a:ext cx="3725636" cy="4730750"/>
          </a:xfrm>
        </p:spPr>
        <p:txBody>
          <a:bodyPr/>
          <a:lstStyle>
            <a:lvl2pPr marL="465138" indent="-225425">
              <a:defRPr/>
            </a:lvl2pPr>
            <a:lvl3pPr marL="682625" indent="-228600">
              <a:defRPr/>
            </a:lvl3pPr>
            <a:lvl4pPr marL="914400" indent="-228600">
              <a:defRPr/>
            </a:lvl4pPr>
            <a:lvl5pPr marL="1146175" indent="-2286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4789713" y="1204913"/>
            <a:ext cx="3725636" cy="4730750"/>
          </a:xfrm>
        </p:spPr>
        <p:txBody>
          <a:bodyPr/>
          <a:lstStyle>
            <a:lvl2pPr marL="465138" indent="-228600">
              <a:defRPr/>
            </a:lvl2pPr>
            <a:lvl3pPr marL="682625" indent="-228600">
              <a:defRPr/>
            </a:lvl3pPr>
            <a:lvl4pPr marL="914400" indent="-228600">
              <a:defRPr/>
            </a:lvl4pPr>
            <a:lvl5pPr marL="1146175" indent="-2286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1528762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6E740E0-2087-416A-9D75-7B2C5899048D}" type="datetime1">
              <a:rPr lang="en-US" smtClean="0"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47494" y="6097962"/>
            <a:ext cx="2167855" cy="36512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5142" y="6492875"/>
            <a:ext cx="750207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3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119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9A3EA228-9C8D-49A3-8E1B-9F3D02857A69}" type="datetime1">
              <a:rPr lang="en-US" smtClean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5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2" r:id="rId3"/>
    <p:sldLayoutId id="2147483680" r:id="rId4"/>
    <p:sldLayoutId id="2147483681" r:id="rId5"/>
    <p:sldLayoutId id="2147483720" r:id="rId6"/>
    <p:sldLayoutId id="2147483699" r:id="rId7"/>
    <p:sldLayoutId id="2147483703" r:id="rId8"/>
    <p:sldLayoutId id="2147483701" r:id="rId9"/>
    <p:sldLayoutId id="2147483683" r:id="rId10"/>
    <p:sldLayoutId id="21474836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119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7F55E69-DBAE-406E-A54A-3B2E75B9E8F2}" type="datetime1">
              <a:rPr lang="en-US" smtClean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2" r:id="rId4"/>
    <p:sldLayoutId id="2147483711" r:id="rId5"/>
    <p:sldLayoutId id="2147483719" r:id="rId6"/>
    <p:sldLayoutId id="2147483721" r:id="rId7"/>
    <p:sldLayoutId id="2147483713" r:id="rId8"/>
    <p:sldLayoutId id="2147483715" r:id="rId9"/>
    <p:sldLayoutId id="2147483717" r:id="rId10"/>
    <p:sldLayoutId id="214748371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xasprepares.org/" TargetMode="Externa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Public Health and Healthcare Response to Hurricane Harvey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2679" y="3577314"/>
            <a:ext cx="4896961" cy="254664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Presentation to Senate Committee on Health and Human Services</a:t>
            </a:r>
          </a:p>
          <a:p>
            <a:endParaRPr lang="en-US" sz="2400" dirty="0"/>
          </a:p>
          <a:p>
            <a:r>
              <a:rPr lang="en-US" sz="2400" dirty="0"/>
              <a:t>Dr. John </a:t>
            </a:r>
            <a:r>
              <a:rPr lang="en-US" sz="2400" dirty="0" err="1"/>
              <a:t>Hellerstedt</a:t>
            </a:r>
            <a:r>
              <a:rPr lang="en-US" sz="2400" dirty="0"/>
              <a:t>, Commissioner</a:t>
            </a:r>
          </a:p>
          <a:p>
            <a:endParaRPr lang="en-US" sz="2400" dirty="0"/>
          </a:p>
          <a:p>
            <a:r>
              <a:rPr lang="en-US" sz="2400" dirty="0"/>
              <a:t>November 8, 2017</a:t>
            </a:r>
          </a:p>
        </p:txBody>
      </p:sp>
    </p:spTree>
    <p:extLst>
      <p:ext uri="{BB962C8B-B14F-4D97-AF65-F5344CB8AC3E}">
        <p14:creationId xmlns:p14="http://schemas.microsoft.com/office/powerpoint/2010/main" val="1318164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DSHS Hurricane Harvey Efforts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677112" y="3055982"/>
            <a:ext cx="2316856" cy="2094227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Evacuated/ Closed: 20</a:t>
            </a:r>
          </a:p>
          <a:p>
            <a:r>
              <a:rPr lang="en-US" dirty="0">
                <a:latin typeface="Calibri" panose="020F0502020204030204" pitchFamily="34" charset="0"/>
              </a:rPr>
              <a:t>Internal Disaster: 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>
                <a:solidFill>
                  <a:schemeClr val="tx2"/>
                </a:solidFill>
              </a:rPr>
              <a:pPr/>
              <a:t>10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" y="1849841"/>
            <a:ext cx="6392412" cy="493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07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DSHS Hurricane Harvey Efforts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>
          <a:xfrm>
            <a:off x="6325299" y="2139193"/>
            <a:ext cx="2538316" cy="296925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Counties sprayed: 29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Approximate number of acres sprayed:6,765,971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364980"/>
              </p:ext>
            </p:extLst>
          </p:nvPr>
        </p:nvGraphicFramePr>
        <p:xfrm>
          <a:off x="463236" y="2139193"/>
          <a:ext cx="6035675" cy="466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Acrobat Document" r:id="rId3" imgW="6034963" imgH="4663235" progId="AcroExch.Document.11">
                  <p:embed/>
                </p:oleObj>
              </mc:Choice>
              <mc:Fallback>
                <p:oleObj name="Acrobat Document" r:id="rId3" imgW="6034963" imgH="466323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236" y="2139193"/>
                        <a:ext cx="6035675" cy="466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11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48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28649" y="299305"/>
            <a:ext cx="7886699" cy="1951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+mj-lt"/>
              </a:rPr>
              <a:t>Public Health Recovery Efforts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54" y="2793757"/>
            <a:ext cx="3543297" cy="265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25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Public Health Recovery Efforts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DSHS is engaged in ongoing public health recovery efforts.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>
          <a:xfrm>
            <a:off x="1900824" y="2100190"/>
            <a:ext cx="4902648" cy="4236828"/>
          </a:xfrm>
        </p:spPr>
        <p:txBody>
          <a:bodyPr>
            <a:normAutofit fontScale="92500" lnSpcReduction="20000"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Food Safety: </a:t>
            </a:r>
            <a:r>
              <a:rPr lang="en-US" sz="1600" dirty="0">
                <a:latin typeface="Calibri" panose="020F0502020204030204" pitchFamily="34" charset="0"/>
              </a:rPr>
              <a:t>The Texas Rapid Response Team (TRRT) has been activated to monitor and respond to any food-related incidents</a:t>
            </a:r>
          </a:p>
          <a:p>
            <a:r>
              <a:rPr lang="en-US" sz="1600" b="1" dirty="0">
                <a:latin typeface="Calibri" panose="020F0502020204030204" pitchFamily="34" charset="0"/>
              </a:rPr>
              <a:t>Impact Assessment:</a:t>
            </a:r>
            <a:r>
              <a:rPr lang="en-US" sz="1600" dirty="0">
                <a:latin typeface="Calibri" panose="020F0502020204030204" pitchFamily="34" charset="0"/>
              </a:rPr>
              <a:t> Working with locals to assess impact to public health and medical infrastructure, public health issues relating from the disaster, identify gaps, and provide support as appropriate</a:t>
            </a:r>
          </a:p>
          <a:p>
            <a:r>
              <a:rPr lang="en-US" sz="1600" b="1" dirty="0">
                <a:latin typeface="Calibri" panose="020F0502020204030204" pitchFamily="34" charset="0"/>
              </a:rPr>
              <a:t>After Action:</a:t>
            </a:r>
            <a:r>
              <a:rPr lang="en-US" sz="1600" dirty="0">
                <a:latin typeface="Calibri" panose="020F0502020204030204" pitchFamily="34" charset="0"/>
              </a:rPr>
              <a:t> Identifying lessons learned to produce a comprehensive statewide Public Health and Medical After Action Report and Improvement Plan</a:t>
            </a:r>
          </a:p>
          <a:p>
            <a:r>
              <a:rPr lang="en-US" sz="1600" b="1" dirty="0">
                <a:latin typeface="Calibri" panose="020F0502020204030204" pitchFamily="34" charset="0"/>
              </a:rPr>
              <a:t>Asset Recovery:</a:t>
            </a:r>
            <a:r>
              <a:rPr lang="en-US" sz="1600" dirty="0">
                <a:latin typeface="Calibri" panose="020F0502020204030204" pitchFamily="34" charset="0"/>
              </a:rPr>
              <a:t> Assessing resources expended during the emergency in order to replace and repair equipment in preparation for future responses</a:t>
            </a:r>
          </a:p>
          <a:p>
            <a:r>
              <a:rPr lang="en-US" sz="1600" b="1" dirty="0">
                <a:latin typeface="Calibri" panose="020F0502020204030204" pitchFamily="34" charset="0"/>
              </a:rPr>
              <a:t>Reimbursement:</a:t>
            </a:r>
            <a:r>
              <a:rPr lang="en-US" sz="1600" dirty="0">
                <a:latin typeface="Calibri" panose="020F0502020204030204" pitchFamily="34" charset="0"/>
              </a:rPr>
              <a:t> Working with entities involved in response to ensure documentation necessary for Federal Emergency Management Agency (FEMA) reimbursement has been completed</a:t>
            </a:r>
          </a:p>
          <a:p>
            <a:r>
              <a:rPr lang="en-US" sz="1600" b="1" dirty="0">
                <a:latin typeface="Calibri" panose="020F0502020204030204" pitchFamily="34" charset="0"/>
              </a:rPr>
              <a:t>Data and Statistics:</a:t>
            </a:r>
            <a:r>
              <a:rPr lang="en-US" sz="1600" dirty="0">
                <a:latin typeface="Calibri" panose="020F0502020204030204" pitchFamily="34" charset="0"/>
              </a:rPr>
              <a:t> Analyzing death certificates, reviewing media reports, and contacting medical examiners and justices of </a:t>
            </a:r>
            <a:r>
              <a:rPr lang="en-US" sz="1600">
                <a:latin typeface="Calibri" panose="020F0502020204030204" pitchFamily="34" charset="0"/>
              </a:rPr>
              <a:t>the peace to identify hurricane-related deaths</a:t>
            </a:r>
            <a:endParaRPr lang="en-US" sz="1600" b="1" dirty="0">
              <a:latin typeface="Calibri" panose="020F0502020204030204" pitchFamily="34" charset="0"/>
            </a:endParaRPr>
          </a:p>
          <a:p>
            <a:endParaRPr lang="en-US" sz="1800" b="1" dirty="0"/>
          </a:p>
          <a:p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13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18" y="2100190"/>
            <a:ext cx="1703080" cy="30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53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After Action Review Timeline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933130533"/>
              </p:ext>
            </p:extLst>
          </p:nvPr>
        </p:nvGraphicFramePr>
        <p:xfrm>
          <a:off x="628650" y="683079"/>
          <a:ext cx="7886700" cy="531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9242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Preliminary After Action Areas of Focus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91840" y="1882793"/>
            <a:ext cx="5866110" cy="423762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Medical sheltering</a:t>
            </a:r>
          </a:p>
          <a:p>
            <a:r>
              <a:rPr lang="en-US" dirty="0">
                <a:latin typeface="Calibri" panose="020F0502020204030204" pitchFamily="34" charset="0"/>
              </a:rPr>
              <a:t>Medical evacuation and transportation</a:t>
            </a:r>
          </a:p>
          <a:p>
            <a:r>
              <a:rPr lang="en-US" dirty="0">
                <a:latin typeface="Calibri" panose="020F0502020204030204" pitchFamily="34" charset="0"/>
              </a:rPr>
              <a:t>Patient repopulation</a:t>
            </a:r>
          </a:p>
          <a:p>
            <a:r>
              <a:rPr lang="en-US" dirty="0">
                <a:latin typeface="Calibri" panose="020F0502020204030204" pitchFamily="34" charset="0"/>
              </a:rPr>
              <a:t>Resource staging and deployment</a:t>
            </a:r>
          </a:p>
          <a:p>
            <a:r>
              <a:rPr lang="en-US" dirty="0">
                <a:latin typeface="Calibri" panose="020F0502020204030204" pitchFamily="34" charset="0"/>
              </a:rPr>
              <a:t>Immunizations response</a:t>
            </a:r>
          </a:p>
          <a:p>
            <a:r>
              <a:rPr lang="en-US" dirty="0">
                <a:latin typeface="Calibri" panose="020F0502020204030204" pitchFamily="34" charset="0"/>
              </a:rPr>
              <a:t>Vector control</a:t>
            </a:r>
          </a:p>
          <a:p>
            <a:r>
              <a:rPr lang="en-US" dirty="0">
                <a:latin typeface="Calibri" panose="020F0502020204030204" pitchFamily="34" charset="0"/>
              </a:rPr>
              <a:t>Medical volunteer and donation management</a:t>
            </a:r>
          </a:p>
          <a:p>
            <a:r>
              <a:rPr lang="en-US" dirty="0">
                <a:latin typeface="Calibri" panose="020F0502020204030204" pitchFamily="34" charset="0"/>
              </a:rPr>
              <a:t>Public health surge capacity</a:t>
            </a:r>
          </a:p>
          <a:p>
            <a:r>
              <a:rPr lang="en-US" dirty="0">
                <a:latin typeface="Calibri" panose="020F0502020204030204" pitchFamily="34" charset="0"/>
              </a:rPr>
              <a:t>Health impact tracking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8" r="19464"/>
          <a:stretch/>
        </p:blipFill>
        <p:spPr>
          <a:xfrm>
            <a:off x="6370864" y="2413664"/>
            <a:ext cx="2416084" cy="28008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>
                <a:solidFill>
                  <a:schemeClr val="tx2"/>
                </a:solidFill>
              </a:rPr>
              <a:pPr/>
              <a:t>15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48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Appendix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3" r="28873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pPr/>
              <a:t>16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823" y="2171700"/>
            <a:ext cx="635683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Preparedness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Response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Recovery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Hurricane Harvey Expenditures and Funding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Public Health Emergency Preparedness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Hospital Preparedness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51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Preparedness – DSHS Hurricane Harvey Efforts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7681" y="1865376"/>
            <a:ext cx="8202420" cy="4237623"/>
          </a:xfrm>
        </p:spPr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Before each hurricane season, DSHS updates plans, procedures, and staff training to ensure readiness.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Conducted 8 day, full-scale evacuation exercise in June 2017 in conjunction with TDEM</a:t>
            </a:r>
          </a:p>
          <a:p>
            <a:r>
              <a:rPr lang="en-US" dirty="0">
                <a:latin typeface="Calibri" panose="020F0502020204030204" pitchFamily="34" charset="0"/>
              </a:rPr>
              <a:t>Raising public awareness about how to prepare for a disaster increases personal readiness.</a:t>
            </a:r>
          </a:p>
          <a:p>
            <a:pPr lvl="1"/>
            <a:r>
              <a:rPr lang="en-US" dirty="0">
                <a:latin typeface="Calibri" panose="020F0502020204030204" pitchFamily="34" charset="0"/>
                <a:hlinkClick r:id="rId2"/>
              </a:rPr>
              <a:t>http://www.texasprepares.org/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Mobilizing assets before the hurricane makes landfall is important to ensure resources are in place for response.</a:t>
            </a:r>
          </a:p>
          <a:p>
            <a:r>
              <a:rPr lang="en-US" dirty="0">
                <a:latin typeface="Calibri" panose="020F0502020204030204" pitchFamily="34" charset="0"/>
              </a:rPr>
              <a:t>Administer the Texas Disaster Volunteer Registry that allows volunteer health professionals and lay volunteers to register as a responder with participating organizations.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17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04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Response – DSHS Hurricane Harvey Efforts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7681" y="2154115"/>
            <a:ext cx="8147042" cy="394888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Deployed medical personnel to assist with medical evacuations and to support general population shelters: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795 Emergency Medical Task Force (EMTF) personnel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100 EMTF ambulances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13 EMTF </a:t>
            </a:r>
            <a:r>
              <a:rPr lang="en-US" sz="2000" dirty="0" err="1">
                <a:latin typeface="Calibri" panose="020F0502020204030204" pitchFamily="34" charset="0"/>
              </a:rPr>
              <a:t>ambuses</a:t>
            </a:r>
            <a:endParaRPr lang="en-US" sz="2000" dirty="0">
              <a:latin typeface="Calibri" panose="020F0502020204030204" pitchFamily="34" charset="0"/>
            </a:endParaRP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18 Disaster Medical Assistance Teams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58 air ambulances</a:t>
            </a:r>
          </a:p>
          <a:p>
            <a:r>
              <a:rPr lang="en-US" sz="2000" dirty="0">
                <a:latin typeface="Calibri" panose="020F0502020204030204" pitchFamily="34" charset="0"/>
              </a:rPr>
              <a:t>3 mobile medical units to treat, stabilize, and transport individuals in Pasadena, Campbell Air Field, and NRG Stadium</a:t>
            </a:r>
          </a:p>
          <a:p>
            <a:r>
              <a:rPr lang="en-US" sz="2000" dirty="0">
                <a:latin typeface="Calibri" panose="020F0502020204030204" pitchFamily="34" charset="0"/>
              </a:rPr>
              <a:t>3 medical shelters for evacuees with medical needs Houston, San Antonio, and Austin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18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58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Response – DSHS Hurricane Harvey Efforts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Calibri" panose="020F0502020204030204" pitchFamily="34" charset="0"/>
              </a:rPr>
              <a:t>Requests from local entities for vaccine were processed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As of September 22nd, provided over 70,633 doses to the locals</a:t>
            </a:r>
          </a:p>
          <a:p>
            <a:r>
              <a:rPr lang="en-US" dirty="0">
                <a:latin typeface="Calibri" panose="020F0502020204030204" pitchFamily="34" charset="0"/>
              </a:rPr>
              <a:t>Sanitarians were deployed to impacted areas to help provide guidance on food safety</a:t>
            </a:r>
          </a:p>
          <a:p>
            <a:r>
              <a:rPr lang="en-US" dirty="0">
                <a:latin typeface="Calibri" panose="020F0502020204030204" pitchFamily="34" charset="0"/>
              </a:rPr>
              <a:t>Maintain routine communication with healthcare facilities to determine status and provide assistance, as needed</a:t>
            </a:r>
          </a:p>
          <a:p>
            <a:r>
              <a:rPr lang="en-US" dirty="0">
                <a:latin typeface="Calibri" panose="020F0502020204030204" pitchFamily="34" charset="0"/>
              </a:rPr>
              <a:t>Prevent vector-borne diseases through aerial and ground spraying to control mosquito populations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5" r="1821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>
                <a:solidFill>
                  <a:schemeClr val="tx2"/>
                </a:solidFill>
              </a:rPr>
              <a:pPr/>
              <a:t>19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0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Presentation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DSHS Responsibilities in Emergency Response</a:t>
            </a:r>
          </a:p>
          <a:p>
            <a:r>
              <a:rPr lang="en-US" dirty="0">
                <a:latin typeface="Calibri" panose="020F0502020204030204" pitchFamily="34" charset="0"/>
              </a:rPr>
              <a:t>DSHS Hurricane Harvey Response Efforts</a:t>
            </a:r>
          </a:p>
          <a:p>
            <a:r>
              <a:rPr lang="en-US" dirty="0">
                <a:latin typeface="Calibri" panose="020F0502020204030204" pitchFamily="34" charset="0"/>
              </a:rPr>
              <a:t>Public Health Recovery Efforts</a:t>
            </a:r>
          </a:p>
          <a:p>
            <a:r>
              <a:rPr lang="en-US" dirty="0">
                <a:latin typeface="Calibri" panose="020F0502020204030204" pitchFamily="34" charset="0"/>
              </a:rPr>
              <a:t>Appendix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1" r="26161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2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55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Response – DSHS Hurricane Harvey Efforts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2058323"/>
            <a:ext cx="8270134" cy="455300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The Governor’s office has granted several DSHS requests to waive certain rules and statutes to facilitate response and recovery: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Mold Remediation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Food Donation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Animal Shelters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Grace Periods for License Deadlines/Fees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Delayed Infection Reporting by Facilities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Asbestos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Vital Statistics Fees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Alternate Potable Water Sources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Verification of Immunizations for School Enrollment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>
                <a:solidFill>
                  <a:schemeClr val="tx2"/>
                </a:solidFill>
              </a:rPr>
              <a:pPr/>
              <a:t>20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57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Recovery – DSHS Hurricane Harvey Efforts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7680" y="2063692"/>
            <a:ext cx="8226173" cy="4372277"/>
          </a:xfrm>
        </p:spPr>
        <p:txBody>
          <a:bodyPr>
            <a:normAutofit fontScale="32500" lnSpcReduction="20000"/>
          </a:bodyPr>
          <a:lstStyle/>
          <a:p>
            <a:r>
              <a:rPr lang="en-US" sz="7400" dirty="0">
                <a:latin typeface="Calibri" panose="020F0502020204030204" pitchFamily="34" charset="0"/>
              </a:rPr>
              <a:t>Provide public health education and outreach for cleanup and recovery </a:t>
            </a:r>
          </a:p>
          <a:p>
            <a:r>
              <a:rPr lang="en-US" sz="7400" dirty="0">
                <a:latin typeface="Calibri" panose="020F0502020204030204" pitchFamily="34" charset="0"/>
              </a:rPr>
              <a:t>Collect and analyze hurricane-related health data to assess the public health impacts from the storm</a:t>
            </a:r>
          </a:p>
          <a:p>
            <a:pPr lvl="1"/>
            <a:r>
              <a:rPr lang="en-US" sz="7400" dirty="0">
                <a:latin typeface="Calibri" panose="020F0502020204030204" pitchFamily="34" charset="0"/>
              </a:rPr>
              <a:t>Identify hurricane-related deaths</a:t>
            </a:r>
          </a:p>
          <a:p>
            <a:pPr lvl="1"/>
            <a:r>
              <a:rPr lang="en-US" sz="7400" dirty="0">
                <a:latin typeface="Calibri" panose="020F0502020204030204" pitchFamily="34" charset="0"/>
              </a:rPr>
              <a:t>Modify the Texas Pregnancy Risk Assessment Monitoring System</a:t>
            </a:r>
          </a:p>
          <a:p>
            <a:pPr lvl="1"/>
            <a:r>
              <a:rPr lang="en-US" sz="7400" dirty="0">
                <a:latin typeface="Calibri" panose="020F0502020204030204" pitchFamily="34" charset="0"/>
              </a:rPr>
              <a:t>Collaborate to analyze data on water, soil, and air quality </a:t>
            </a:r>
          </a:p>
          <a:p>
            <a:r>
              <a:rPr lang="en-US" sz="7400" dirty="0">
                <a:latin typeface="Calibri" panose="020F0502020204030204" pitchFamily="34" charset="0"/>
              </a:rPr>
              <a:t>Perform public health surveillance to monitor for infectious diseases</a:t>
            </a:r>
          </a:p>
          <a:p>
            <a:r>
              <a:rPr lang="en-US" sz="7400" dirty="0">
                <a:latin typeface="Calibri" panose="020F0502020204030204" pitchFamily="34" charset="0"/>
              </a:rPr>
              <a:t>Identifying and monitoring public health risks post-event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21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64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3164"/>
          </a:xfrm>
        </p:spPr>
        <p:txBody>
          <a:bodyPr/>
          <a:lstStyle/>
          <a:p>
            <a:pPr algn="ctr"/>
            <a:r>
              <a:rPr lang="en-US" sz="2800" b="1" dirty="0"/>
              <a:t>Hurricane Harvey Expenditures and Funding Sources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290489530"/>
              </p:ext>
            </p:extLst>
          </p:nvPr>
        </p:nvGraphicFramePr>
        <p:xfrm>
          <a:off x="628650" y="1192711"/>
          <a:ext cx="3725862" cy="29854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11413">
                  <a:extLst>
                    <a:ext uri="{9D8B030D-6E8A-4147-A177-3AD203B41FA5}">
                      <a16:colId xmlns:a16="http://schemas.microsoft.com/office/drawing/2014/main" val="2222370490"/>
                    </a:ext>
                  </a:extLst>
                </a:gridCol>
                <a:gridCol w="1314449">
                  <a:extLst>
                    <a:ext uri="{9D8B030D-6E8A-4147-A177-3AD203B41FA5}">
                      <a16:colId xmlns:a16="http://schemas.microsoft.com/office/drawing/2014/main" val="59860442"/>
                    </a:ext>
                  </a:extLst>
                </a:gridCol>
              </a:tblGrid>
              <a:tr h="23702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</a:rPr>
                        <a:t>Hurricane Harvey Estimated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</a:rPr>
                        <a:t> Expenditures</a:t>
                      </a:r>
                      <a:endParaRPr lang="en-US" sz="1100" baseline="30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89987"/>
                  </a:ext>
                </a:extLst>
              </a:tr>
              <a:tr h="273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alibri" panose="020F0502020204030204" pitchFamily="34" charset="0"/>
                        </a:rPr>
                        <a:t>Personnel,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latin typeface="Calibri" panose="020F0502020204030204" pitchFamily="34" charset="0"/>
                        </a:rPr>
                        <a:t>Supplies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</a:rPr>
                        <a:t>, and Logistics</a:t>
                      </a:r>
                      <a:endParaRPr lang="en-US" sz="1100" baseline="300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  <a:p>
                      <a:endParaRPr lang="en-US" sz="11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Calibri" panose="020F0502020204030204" pitchFamily="34" charset="0"/>
                        </a:rPr>
                        <a:t>$2,834,439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20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Contract - Emergency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</a:rPr>
                        <a:t> Medical Task Force/Regional Advisory Council Resources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Calibri" panose="020F0502020204030204" pitchFamily="34" charset="0"/>
                        </a:rPr>
                        <a:t>$12,254,754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657314"/>
                  </a:ext>
                </a:extLst>
              </a:tr>
              <a:tr h="274101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Contract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</a:rPr>
                        <a:t> – Vector Control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Calibri" panose="020F0502020204030204" pitchFamily="34" charset="0"/>
                        </a:rPr>
                        <a:t>$11,716,090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112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Contract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</a:rPr>
                        <a:t> – BCFS Medical Shelter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Calibri" panose="020F0502020204030204" pitchFamily="34" charset="0"/>
                        </a:rPr>
                        <a:t>$7,560,000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63615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Contract – FEMA Ambulances</a:t>
                      </a:r>
                      <a:r>
                        <a:rPr lang="en-US" sz="1100" baseline="30000" dirty="0">
                          <a:latin typeface="Calibri" panose="020F0502020204030204" pitchFamily="34" charset="0"/>
                        </a:rPr>
                        <a:t>*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Calibri" panose="020F0502020204030204" pitchFamily="34" charset="0"/>
                        </a:rPr>
                        <a:t>$6,600,000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340847"/>
                  </a:ext>
                </a:extLst>
              </a:tr>
              <a:tr h="27256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Contract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</a:rPr>
                        <a:t> – Mortuary Trailers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Calibri" panose="020F0502020204030204" pitchFamily="34" charset="0"/>
                        </a:rPr>
                        <a:t>$160,320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51261"/>
                  </a:ext>
                </a:extLst>
              </a:tr>
              <a:tr h="262011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Contract – Oxygen 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Calibri" panose="020F0502020204030204" pitchFamily="34" charset="0"/>
                        </a:rPr>
                        <a:t>$44,370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138767"/>
                  </a:ext>
                </a:extLst>
              </a:tr>
              <a:tr h="262011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Calibri" panose="020F0502020204030204" pitchFamily="34" charset="0"/>
                        </a:rPr>
                        <a:t>Total</a:t>
                      </a:r>
                      <a:endParaRPr lang="en-US" sz="1100" b="1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latin typeface="Calibri" panose="020F0502020204030204" pitchFamily="34" charset="0"/>
                        </a:rPr>
                        <a:t>$41,218,005</a:t>
                      </a:r>
                      <a:endParaRPr lang="en-US" sz="1100" b="1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14798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0314" y="5497532"/>
            <a:ext cx="4607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 It is anticipated the $6.6 M for FEMA ambulances will be paid directly by FEMA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92991654"/>
              </p:ext>
            </p:extLst>
          </p:nvPr>
        </p:nvGraphicFramePr>
        <p:xfrm>
          <a:off x="4870351" y="1192711"/>
          <a:ext cx="3736753" cy="31108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66572">
                  <a:extLst>
                    <a:ext uri="{9D8B030D-6E8A-4147-A177-3AD203B41FA5}">
                      <a16:colId xmlns:a16="http://schemas.microsoft.com/office/drawing/2014/main" val="1993830861"/>
                    </a:ext>
                  </a:extLst>
                </a:gridCol>
                <a:gridCol w="1270181">
                  <a:extLst>
                    <a:ext uri="{9D8B030D-6E8A-4147-A177-3AD203B41FA5}">
                      <a16:colId xmlns:a16="http://schemas.microsoft.com/office/drawing/2014/main" val="853256873"/>
                    </a:ext>
                  </a:extLst>
                </a:gridCol>
              </a:tblGrid>
              <a:tr h="2570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</a:rPr>
                        <a:t>Hurricane Harvey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</a:rPr>
                        <a:t> General Revenue Funding Sources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353536"/>
                  </a:ext>
                </a:extLst>
              </a:tr>
              <a:tr h="74375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Original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Funding Identified – Health Data and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Analysis, Immunizations, Laboratory, Mental Health State Hospitals (AY 17)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$2,800,000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829726"/>
                  </a:ext>
                </a:extLst>
              </a:tr>
              <a:tr h="25287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Base Capital Lapses (AY 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$1,178,305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109605"/>
                  </a:ext>
                </a:extLst>
              </a:tr>
              <a:tr h="25287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25% Capital Lapse (AY 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$401,836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443810"/>
                  </a:ext>
                </a:extLst>
              </a:tr>
              <a:tr h="25287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Unobligated GR (AY 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$4,672,567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219651"/>
                  </a:ext>
                </a:extLst>
              </a:tr>
              <a:tr h="25287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HHS Funding (AY 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$7,448,970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161362"/>
                  </a:ext>
                </a:extLst>
              </a:tr>
              <a:tr h="41650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Delay Paying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HHS System Expenses (AY 18)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$15,613,806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535684"/>
                  </a:ext>
                </a:extLst>
              </a:tr>
              <a:tr h="36196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Public Health Revenue Accounts (AY 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$12,604,199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498139"/>
                  </a:ext>
                </a:extLst>
              </a:tr>
              <a:tr h="26476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$44,719,683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697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374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Funding for Public Health Response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7680" y="1865376"/>
            <a:ext cx="8247871" cy="423762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There is no specific funding stream for response.</a:t>
            </a:r>
          </a:p>
          <a:p>
            <a:r>
              <a:rPr lang="en-US" sz="2000" dirty="0">
                <a:latin typeface="Calibri" panose="020F0502020204030204" pitchFamily="34" charset="0"/>
              </a:rPr>
              <a:t>DSHS uses various budget mechanisms to manage cash flow during a response.</a:t>
            </a:r>
          </a:p>
          <a:p>
            <a:pPr marL="800089" lvl="1" indent="-342900"/>
            <a:r>
              <a:rPr lang="en-US" sz="2000" dirty="0">
                <a:latin typeface="Calibri" panose="020F0502020204030204" pitchFamily="34" charset="0"/>
              </a:rPr>
              <a:t>Payments are due before potential federal reimbursement is received.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FEMA reimbursement cannot always be expected, and the parameters of reimbursement are unpredictable.</a:t>
            </a:r>
          </a:p>
          <a:p>
            <a:pPr marL="800089" lvl="1" indent="-342900"/>
            <a:r>
              <a:rPr lang="en-US" sz="2000" dirty="0">
                <a:latin typeface="Calibri" panose="020F0502020204030204" pitchFamily="34" charset="0"/>
              </a:rPr>
              <a:t>100 percent reimbursement is the exception to the rule.</a:t>
            </a:r>
          </a:p>
          <a:p>
            <a:pPr marL="800089" lvl="1" indent="-342900"/>
            <a:r>
              <a:rPr lang="en-US" sz="2000" dirty="0">
                <a:latin typeface="Calibri" panose="020F0502020204030204" pitchFamily="34" charset="0"/>
              </a:rPr>
              <a:t>Costs may fall outside the time period for reimbursement.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>
                <a:solidFill>
                  <a:schemeClr val="tx2"/>
                </a:solidFill>
              </a:rPr>
              <a:pPr/>
              <a:t>23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30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Funding for Public Health Preparedness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068604" y="1551073"/>
            <a:ext cx="6630895" cy="809990"/>
          </a:xfrm>
        </p:spPr>
        <p:txBody>
          <a:bodyPr>
            <a:noAutofit/>
          </a:bodyPr>
          <a:lstStyle/>
          <a:p>
            <a:r>
              <a:rPr lang="en-US" sz="1800" dirty="0"/>
              <a:t>General Revenue funding is not specific to preparedness. Rather, it maintains the public health infrastructure necessary for response.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24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203724"/>
              </p:ext>
            </p:extLst>
          </p:nvPr>
        </p:nvGraphicFramePr>
        <p:xfrm>
          <a:off x="2068603" y="2685500"/>
          <a:ext cx="6630896" cy="2001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14403">
                  <a:extLst>
                    <a:ext uri="{9D8B030D-6E8A-4147-A177-3AD203B41FA5}">
                      <a16:colId xmlns:a16="http://schemas.microsoft.com/office/drawing/2014/main" val="458631888"/>
                    </a:ext>
                  </a:extLst>
                </a:gridCol>
                <a:gridCol w="2016493">
                  <a:extLst>
                    <a:ext uri="{9D8B030D-6E8A-4147-A177-3AD203B41FA5}">
                      <a16:colId xmlns:a16="http://schemas.microsoft.com/office/drawing/2014/main" val="1825549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State Funds by 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FY 2018-19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973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A.1.1: Public Health Preparedness &amp;Coordinated Services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$28,607,815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912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A.2.3: Infectious Disease Epidemiology, Surveillance, and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Control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$22,772,131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495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A.4.1: Laboratory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$83,449,761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33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$134,829,707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288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799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Funding for Public Health Preparedness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068604" y="1551073"/>
            <a:ext cx="6630895" cy="145218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 federal cooperative agreement funds two public health preparedness programs: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Public Health Emergency Preparedness (PHEP)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Hospital Preparedness Program (HPP)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25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012528"/>
              </p:ext>
            </p:extLst>
          </p:nvPr>
        </p:nvGraphicFramePr>
        <p:xfrm>
          <a:off x="2068603" y="3163139"/>
          <a:ext cx="6630895" cy="3037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14402">
                  <a:extLst>
                    <a:ext uri="{9D8B030D-6E8A-4147-A177-3AD203B41FA5}">
                      <a16:colId xmlns:a16="http://schemas.microsoft.com/office/drawing/2014/main" val="2017922158"/>
                    </a:ext>
                  </a:extLst>
                </a:gridCol>
                <a:gridCol w="2016493">
                  <a:extLst>
                    <a:ext uri="{9D8B030D-6E8A-4147-A177-3AD203B41FA5}">
                      <a16:colId xmlns:a16="http://schemas.microsoft.com/office/drawing/2014/main" val="4221834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Preparedness Federal Funding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FY 2018-19 Totals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385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Hospital Preparedness Program (528 – HPP)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</a:rPr>
                        <a:t>$32,353,268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89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Public Health Emergency Preparedness (531 – PHEP)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</a:rPr>
                        <a:t>$75,773,702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557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Public Health Preparedness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Response </a:t>
                      </a:r>
                      <a:r>
                        <a:rPr lang="en-US" sz="1400" baseline="0" dirty="0" err="1">
                          <a:latin typeface="Calibri" panose="020F0502020204030204" pitchFamily="34" charset="0"/>
                        </a:rPr>
                        <a:t>Zika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(775-PHPR) One-time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</a:rPr>
                        <a:t>$950,000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530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Hospital Preparedness Program Ebola Supplemental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(752 – Part A) One-time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</a:rPr>
                        <a:t>$1,700,000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867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Hospital Preparedness Program Ebola Supplement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al (761- Part B) One-time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</a:rPr>
                        <a:t>$500,000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884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Calibri" panose="020F0502020204030204" pitchFamily="34" charset="0"/>
                        </a:rPr>
                        <a:t>$111,276,970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470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878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Public Health Emergency Preparedness (PHEP)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>
          <a:xfrm>
            <a:off x="627681" y="2022230"/>
            <a:ext cx="8216068" cy="433411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Administered by the Centers for Disease Control and Prevention (CDC)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Focus is on community preparedness to prevent, respond to, and rapidly recover from all public health threats.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Key components: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Epidemiology and surveillance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Lab Response Network (LRN) – biological and chemical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Rapid dispensing of medical countermeasures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Responder safety and health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Funds support local health departments, health service regions, statewide projects, and DSHS central office.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26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05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175"/>
            <a:ext cx="7886700" cy="886058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Public Health Emergency Preparedness Funding: 2008-2017 </a:t>
            </a:r>
          </a:p>
        </p:txBody>
      </p:sp>
      <p:graphicFrame>
        <p:nvGraphicFramePr>
          <p:cNvPr id="6" name="Chart Placeholder 5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152790976"/>
              </p:ext>
            </p:extLst>
          </p:nvPr>
        </p:nvGraphicFramePr>
        <p:xfrm>
          <a:off x="822120" y="830510"/>
          <a:ext cx="7693229" cy="5163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3527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Hospital Preparedness Program (HPP)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Administered by the U.S. Department of Health and Human Services Office of the Assistant Secretary for Preparedness and Response (ASPR).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HPP funds support equipment and trained personnel: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Ambulance bus (AMBUS) equipment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Mobile medical units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Ambulance strike teams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Physicians, nurses, and paramedics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Funds used to support healthcare preparedness coalitions, statewide projects, and the DSHS central office.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7" r="2616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>
                <a:solidFill>
                  <a:schemeClr val="tx2"/>
                </a:solidFill>
              </a:rPr>
              <a:pPr/>
              <a:t>28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27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51001"/>
            <a:ext cx="7886700" cy="864067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Hospital Preparedness Program Fiscal Years 2008-2017</a:t>
            </a:r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31878308"/>
              </p:ext>
            </p:extLst>
          </p:nvPr>
        </p:nvGraphicFramePr>
        <p:xfrm>
          <a:off x="1065402" y="796954"/>
          <a:ext cx="7449948" cy="519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760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49" y="114300"/>
            <a:ext cx="7886699" cy="3288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+mj-lt"/>
              </a:rPr>
              <a:t>DSHS Responsibilities in Emergency Response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85" y="2818700"/>
            <a:ext cx="4323825" cy="287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00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30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DSHS Responsibilities in </a:t>
            </a:r>
            <a:br>
              <a:rPr lang="en-US" sz="2800" dirty="0"/>
            </a:br>
            <a:r>
              <a:rPr lang="en-US" sz="2800" dirty="0"/>
              <a:t>Emergency Response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DSHS responsibilities fall under the State of Texas Emergency Management Plan.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3"/>
          </p:nvPr>
        </p:nvSpPr>
        <p:spPr>
          <a:xfrm>
            <a:off x="2068603" y="2111471"/>
            <a:ext cx="6630895" cy="196816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Emergency Support Function 8: coordinating public health and medical response during emergencies</a:t>
            </a:r>
            <a:endParaRPr lang="en-US" sz="2000" dirty="0"/>
          </a:p>
          <a:p>
            <a:r>
              <a:rPr lang="en-US" sz="2000" dirty="0">
                <a:latin typeface="Calibri" panose="020F0502020204030204" pitchFamily="34" charset="0"/>
              </a:rPr>
              <a:t>Annex D: Radiological Emergency Management Annex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4D530-B60B-4A5A-91C0-C766C58A4783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98186265"/>
              </p:ext>
            </p:extLst>
          </p:nvPr>
        </p:nvGraphicFramePr>
        <p:xfrm>
          <a:off x="3519178" y="3754278"/>
          <a:ext cx="3729744" cy="277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>
            <a:off x="5384050" y="4708261"/>
            <a:ext cx="1271728" cy="5978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55778" y="4338929"/>
            <a:ext cx="222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Public Health and Healthcare Preparedness</a:t>
            </a:r>
          </a:p>
        </p:txBody>
      </p:sp>
    </p:spTree>
    <p:extLst>
      <p:ext uri="{BB962C8B-B14F-4D97-AF65-F5344CB8AC3E}">
        <p14:creationId xmlns:p14="http://schemas.microsoft.com/office/powerpoint/2010/main" val="1225505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DSHS Responsibilities in Emergency Response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>
          <a:xfrm>
            <a:off x="628650" y="2148468"/>
            <a:ext cx="8202420" cy="432532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While emergency response begins at the local level, DSHS plays a vital role when: 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There is no local health department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The response exceeds local capacity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Large events involve multiple jurisdictions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Response involves areas with no local component</a:t>
            </a:r>
          </a:p>
          <a:p>
            <a:r>
              <a:rPr lang="en-US" dirty="0">
                <a:latin typeface="Calibri" panose="020F0502020204030204" pitchFamily="34" charset="0"/>
              </a:rPr>
              <a:t>DSHS operates the State Medical Operations Center (SMOC)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SMOC operates in coordination with the State Operations Center (SOC) operated by the Texas Division of Emergency Management (TDEM). </a:t>
            </a:r>
          </a:p>
          <a:p>
            <a:r>
              <a:rPr lang="en-US" dirty="0">
                <a:latin typeface="Calibri" panose="020F0502020204030204" pitchFamily="34" charset="0"/>
              </a:rPr>
              <a:t>Personnel and resources from across DSHS are utilized to respond to an emergency.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8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28649" y="299305"/>
            <a:ext cx="7886699" cy="1951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+mj-lt"/>
              </a:rPr>
              <a:t>DSHS Hurricane Harvey Efforts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29" y="2250830"/>
            <a:ext cx="5138737" cy="342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39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DSHS Hurricane Harvey Efforts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DSHS efforts by the numbers:</a:t>
            </a:r>
          </a:p>
          <a:p>
            <a:pPr lvl="1"/>
            <a:r>
              <a:rPr lang="en-US" sz="2000" b="1" dirty="0">
                <a:latin typeface="Calibri" panose="020F0502020204030204" pitchFamily="34" charset="0"/>
              </a:rPr>
              <a:t>689</a:t>
            </a:r>
            <a:r>
              <a:rPr lang="en-US" sz="2000" dirty="0">
                <a:latin typeface="Calibri" panose="020F0502020204030204" pitchFamily="34" charset="0"/>
              </a:rPr>
              <a:t> DSHS staff involved in response</a:t>
            </a:r>
          </a:p>
          <a:p>
            <a:pPr lvl="1"/>
            <a:r>
              <a:rPr lang="en-US" sz="2000" b="1" dirty="0">
                <a:latin typeface="Calibri" panose="020F0502020204030204" pitchFamily="34" charset="0"/>
              </a:rPr>
              <a:t>149 </a:t>
            </a:r>
            <a:r>
              <a:rPr lang="en-US" sz="2000" dirty="0">
                <a:latin typeface="Calibri" panose="020F0502020204030204" pitchFamily="34" charset="0"/>
              </a:rPr>
              <a:t>DSHS personnel staffed SMOC</a:t>
            </a:r>
          </a:p>
          <a:p>
            <a:pPr lvl="1"/>
            <a:r>
              <a:rPr lang="en-US" sz="2000" b="1" dirty="0">
                <a:latin typeface="Calibri" panose="020F0502020204030204" pitchFamily="34" charset="0"/>
              </a:rPr>
              <a:t>990</a:t>
            </a:r>
            <a:r>
              <a:rPr lang="en-US" sz="2000" dirty="0">
                <a:latin typeface="Calibri" panose="020F0502020204030204" pitchFamily="34" charset="0"/>
              </a:rPr>
              <a:t> medical response missions</a:t>
            </a:r>
          </a:p>
          <a:p>
            <a:pPr lvl="1"/>
            <a:r>
              <a:rPr lang="en-US" sz="2000" b="1" dirty="0">
                <a:latin typeface="Calibri" panose="020F0502020204030204" pitchFamily="34" charset="0"/>
              </a:rPr>
              <a:t>3,200</a:t>
            </a:r>
            <a:r>
              <a:rPr lang="en-US" sz="2000" dirty="0">
                <a:latin typeface="Calibri" panose="020F0502020204030204" pitchFamily="34" charset="0"/>
              </a:rPr>
              <a:t> medical patient evacuations</a:t>
            </a:r>
          </a:p>
          <a:p>
            <a:pPr lvl="1"/>
            <a:r>
              <a:rPr lang="en-US" sz="2000" b="1" dirty="0">
                <a:latin typeface="Calibri" panose="020F0502020204030204" pitchFamily="34" charset="0"/>
              </a:rPr>
              <a:t>1,800</a:t>
            </a:r>
            <a:r>
              <a:rPr lang="en-US" sz="2000" dirty="0">
                <a:latin typeface="Calibri" panose="020F0502020204030204" pitchFamily="34" charset="0"/>
              </a:rPr>
              <a:t> patients treated by mobilized medical units</a:t>
            </a:r>
          </a:p>
          <a:p>
            <a:pPr lvl="1"/>
            <a:r>
              <a:rPr lang="en-US" sz="2000" b="1" dirty="0">
                <a:latin typeface="Calibri" panose="020F0502020204030204" pitchFamily="34" charset="0"/>
              </a:rPr>
              <a:t>142</a:t>
            </a:r>
            <a:r>
              <a:rPr lang="en-US" sz="2000" dirty="0">
                <a:latin typeface="Calibri" panose="020F0502020204030204" pitchFamily="34" charset="0"/>
              </a:rPr>
              <a:t> patients transferred</a:t>
            </a:r>
          </a:p>
          <a:p>
            <a:pPr lvl="1"/>
            <a:r>
              <a:rPr lang="en-US" sz="2000" b="1" dirty="0">
                <a:latin typeface="Calibri" panose="020F0502020204030204" pitchFamily="34" charset="0"/>
              </a:rPr>
              <a:t>70,000</a:t>
            </a:r>
            <a:r>
              <a:rPr lang="en-US" sz="2000" dirty="0">
                <a:latin typeface="Calibri" panose="020F0502020204030204" pitchFamily="34" charset="0"/>
              </a:rPr>
              <a:t> vaccines distributed</a:t>
            </a:r>
          </a:p>
          <a:p>
            <a:pPr lvl="1"/>
            <a:r>
              <a:rPr lang="en-US" sz="2000" b="1" dirty="0">
                <a:latin typeface="Calibri" panose="020F0502020204030204" pitchFamily="34" charset="0"/>
              </a:rPr>
              <a:t>6,765,971</a:t>
            </a:r>
            <a:r>
              <a:rPr lang="en-US" sz="2000" dirty="0">
                <a:latin typeface="Calibri" panose="020F0502020204030204" pitchFamily="34" charset="0"/>
              </a:rPr>
              <a:t> acres treated for mosquito control</a:t>
            </a:r>
            <a:endParaRPr lang="en-US" sz="2000" b="1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Total DSHS as of September 20th: </a:t>
            </a:r>
            <a:r>
              <a:rPr lang="en-US" sz="2000" b="1" dirty="0">
                <a:latin typeface="Calibri" panose="020F0502020204030204" pitchFamily="34" charset="0"/>
              </a:rPr>
              <a:t>$41,218,005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7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3" r="30444"/>
          <a:stretch/>
        </p:blipFill>
        <p:spPr>
          <a:xfrm>
            <a:off x="6375633" y="2521258"/>
            <a:ext cx="2139718" cy="2800896"/>
          </a:xfrm>
        </p:spPr>
      </p:pic>
    </p:spTree>
    <p:extLst>
      <p:ext uri="{BB962C8B-B14F-4D97-AF65-F5344CB8AC3E}">
        <p14:creationId xmlns:p14="http://schemas.microsoft.com/office/powerpoint/2010/main" val="3778954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DSHS Hurricane Harvey Efforts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604" y="1463041"/>
            <a:ext cx="6630895" cy="637150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DSHS Hurricane Harvey efforts included a diverse array of public health activities across the state to assist people impacted by the storm.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2068603" y="2111471"/>
            <a:ext cx="6630895" cy="42368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300" dirty="0">
                <a:latin typeface="Calibri" panose="020F0502020204030204" pitchFamily="34" charset="0"/>
              </a:rPr>
              <a:t>Some of these activities include:</a:t>
            </a:r>
          </a:p>
          <a:p>
            <a:r>
              <a:rPr lang="en-US" sz="2300" b="1" dirty="0">
                <a:latin typeface="Calibri" panose="020F0502020204030204" pitchFamily="34" charset="0"/>
              </a:rPr>
              <a:t>Medical personnel: </a:t>
            </a:r>
            <a:r>
              <a:rPr lang="en-US" sz="2300" dirty="0">
                <a:latin typeface="Calibri" panose="020F0502020204030204" pitchFamily="34" charset="0"/>
              </a:rPr>
              <a:t>The Emergency Medical Task Force (EMTF) provides rapid coordinated support for medical evacuations and patient care</a:t>
            </a:r>
          </a:p>
          <a:p>
            <a:r>
              <a:rPr lang="en-US" sz="2300" b="1" dirty="0">
                <a:latin typeface="Calibri" panose="020F0502020204030204" pitchFamily="34" charset="0"/>
              </a:rPr>
              <a:t>Medical assets:</a:t>
            </a:r>
            <a:r>
              <a:rPr lang="en-US" sz="2300" dirty="0">
                <a:latin typeface="Calibri" panose="020F0502020204030204" pitchFamily="34" charset="0"/>
              </a:rPr>
              <a:t> Establish mobile medical units to treat, stabilize, and transport individuals, as well as medical shelters for evacuees with medical needs</a:t>
            </a:r>
            <a:endParaRPr lang="en-US" sz="2300" b="1" dirty="0">
              <a:latin typeface="Calibri" panose="020F0502020204030204" pitchFamily="34" charset="0"/>
            </a:endParaRPr>
          </a:p>
          <a:p>
            <a:r>
              <a:rPr lang="en-US" sz="2300" b="1" dirty="0">
                <a:latin typeface="Calibri" panose="020F0502020204030204" pitchFamily="34" charset="0"/>
              </a:rPr>
              <a:t>Vector control: </a:t>
            </a:r>
            <a:r>
              <a:rPr lang="en-US" sz="2300" dirty="0">
                <a:latin typeface="Calibri" panose="020F0502020204030204" pitchFamily="34" charset="0"/>
              </a:rPr>
              <a:t>Activate aerial and ground spraying to control mosquito populations</a:t>
            </a:r>
          </a:p>
          <a:p>
            <a:r>
              <a:rPr lang="en-US" sz="2300" b="1" dirty="0">
                <a:latin typeface="Calibri" panose="020F0502020204030204" pitchFamily="34" charset="0"/>
              </a:rPr>
              <a:t>Immunizations: </a:t>
            </a:r>
            <a:r>
              <a:rPr lang="en-US" sz="2300" dirty="0">
                <a:latin typeface="Calibri" panose="020F0502020204030204" pitchFamily="34" charset="0"/>
              </a:rPr>
              <a:t>Provide vaccine and medication for responders and impacted individuals</a:t>
            </a:r>
          </a:p>
          <a:p>
            <a:r>
              <a:rPr lang="en-US" sz="2300" b="1" dirty="0">
                <a:latin typeface="Calibri" panose="020F0502020204030204" pitchFamily="34" charset="0"/>
              </a:rPr>
              <a:t>Impacted facilities: </a:t>
            </a:r>
            <a:r>
              <a:rPr lang="en-US" sz="2300" dirty="0">
                <a:latin typeface="Calibri" panose="020F0502020204030204" pitchFamily="34" charset="0"/>
              </a:rPr>
              <a:t>Maintain situational awareness and provide assistance to healthcare facilities as needed</a:t>
            </a:r>
          </a:p>
          <a:p>
            <a:r>
              <a:rPr lang="en-US" sz="2300" b="1" dirty="0">
                <a:latin typeface="Calibri" panose="020F0502020204030204" pitchFamily="34" charset="0"/>
              </a:rPr>
              <a:t>Public health education and outreach:</a:t>
            </a:r>
            <a:r>
              <a:rPr lang="en-US" sz="2300" dirty="0">
                <a:latin typeface="Calibri" panose="020F0502020204030204" pitchFamily="34" charset="0"/>
              </a:rPr>
              <a:t> Disseminate critical safety information through various platforms about how to prepare for a disaster and how to protect yourself after flooding</a:t>
            </a:r>
          </a:p>
          <a:p>
            <a:r>
              <a:rPr lang="en-US" sz="2300" b="1" dirty="0">
                <a:latin typeface="Calibri" panose="020F0502020204030204" pitchFamily="34" charset="0"/>
              </a:rPr>
              <a:t>Monitor public health risks: </a:t>
            </a:r>
            <a:r>
              <a:rPr lang="en-US" sz="2300" dirty="0">
                <a:latin typeface="Calibri" panose="020F0502020204030204" pitchFamily="34" charset="0"/>
              </a:rPr>
              <a:t>Analyze data and information to identify post-event risks such as environmental, food-borne illnesses, vector-borne diseases, and other infectious diseases</a:t>
            </a:r>
            <a:endParaRPr lang="en-US" sz="2300" b="1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8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9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8" y="3175"/>
            <a:ext cx="7774552" cy="60076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16910" y="95327"/>
            <a:ext cx="2097248" cy="18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60810"/>
      </p:ext>
    </p:extLst>
  </p:cSld>
  <p:clrMapOvr>
    <a:masterClrMapping/>
  </p:clrMapOvr>
</p:sld>
</file>

<file path=ppt/theme/theme1.xml><?xml version="1.0" encoding="utf-8"?>
<a:theme xmlns:a="http://schemas.openxmlformats.org/drawingml/2006/main" name="Dark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 Appropriations PPT 9.18.17.potx" id="{66CBB345-172B-4108-95E9-39379E67ADA9}" vid="{E5077894-5AA1-4FFA-9746-1832BB7E425E}"/>
    </a:ext>
  </a:extLst>
</a:theme>
</file>

<file path=ppt/theme/theme2.xml><?xml version="1.0" encoding="utf-8"?>
<a:theme xmlns:a="http://schemas.openxmlformats.org/drawingml/2006/main" name="1_Dark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 Appropriations PPT 9.18.17.potx" id="{66CBB345-172B-4108-95E9-39379E67ADA9}" vid="{D13EC902-7C56-40C6-B0C5-0204FD47ECB0}"/>
    </a:ext>
  </a:extLst>
</a:theme>
</file>

<file path=ppt/theme/theme3.xml><?xml version="1.0" encoding="utf-8"?>
<a:theme xmlns:a="http://schemas.openxmlformats.org/drawingml/2006/main" name="Office Theme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DSHS Appropriations PPT 9.18.17</Template>
  <TotalTime>5427</TotalTime>
  <Words>1730</Words>
  <Application>Microsoft Office PowerPoint</Application>
  <PresentationFormat>On-screen Show (4:3)</PresentationFormat>
  <Paragraphs>274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Rockwell</vt:lpstr>
      <vt:lpstr>Verdana</vt:lpstr>
      <vt:lpstr>Dark Room</vt:lpstr>
      <vt:lpstr>1_Dark Room</vt:lpstr>
      <vt:lpstr>Acrobat Document</vt:lpstr>
      <vt:lpstr>Public Health and Healthcare Response to Hurricane Harvey</vt:lpstr>
      <vt:lpstr>Presentation Overview</vt:lpstr>
      <vt:lpstr>PowerPoint Presentation</vt:lpstr>
      <vt:lpstr>DSHS Responsibilities in  Emergency Response</vt:lpstr>
      <vt:lpstr>DSHS Responsibilities in Emergency Response</vt:lpstr>
      <vt:lpstr>PowerPoint Presentation</vt:lpstr>
      <vt:lpstr>DSHS Hurricane Harvey Efforts</vt:lpstr>
      <vt:lpstr>DSHS Hurricane Harvey Efforts</vt:lpstr>
      <vt:lpstr>PowerPoint Presentation</vt:lpstr>
      <vt:lpstr>DSHS Hurricane Harvey Efforts</vt:lpstr>
      <vt:lpstr>DSHS Hurricane Harvey Efforts</vt:lpstr>
      <vt:lpstr>PowerPoint Presentation</vt:lpstr>
      <vt:lpstr>Public Health Recovery Efforts</vt:lpstr>
      <vt:lpstr>After Action Review Timeline</vt:lpstr>
      <vt:lpstr>Preliminary After Action Areas of Focus</vt:lpstr>
      <vt:lpstr>Appendix</vt:lpstr>
      <vt:lpstr>Preparedness – DSHS Hurricane Harvey Efforts</vt:lpstr>
      <vt:lpstr>Response – DSHS Hurricane Harvey Efforts</vt:lpstr>
      <vt:lpstr>Response – DSHS Hurricane Harvey Efforts</vt:lpstr>
      <vt:lpstr>Response – DSHS Hurricane Harvey Efforts</vt:lpstr>
      <vt:lpstr>Recovery – DSHS Hurricane Harvey Efforts</vt:lpstr>
      <vt:lpstr>Hurricane Harvey Expenditures and Funding Sources</vt:lpstr>
      <vt:lpstr>Funding for Public Health Response</vt:lpstr>
      <vt:lpstr>Funding for Public Health Preparedness</vt:lpstr>
      <vt:lpstr>Funding for Public Health Preparedness</vt:lpstr>
      <vt:lpstr>Public Health Emergency Preparedness (PHEP)</vt:lpstr>
      <vt:lpstr>Public Health Emergency Preparedness Funding: 2008-2017 </vt:lpstr>
      <vt:lpstr>Hospital Preparedness Program (HPP)</vt:lpstr>
      <vt:lpstr>Hospital Preparedness Program Fiscal Years 2008-2017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 Emergency Preparedness and Response</dc:title>
  <dc:creator>Flores,Amanda (DSHS)</dc:creator>
  <cp:lastModifiedBy>Flores,Amanda (DSHS)</cp:lastModifiedBy>
  <cp:revision>232</cp:revision>
  <cp:lastPrinted>2017-10-25T14:55:48Z</cp:lastPrinted>
  <dcterms:created xsi:type="dcterms:W3CDTF">2017-09-18T20:18:34Z</dcterms:created>
  <dcterms:modified xsi:type="dcterms:W3CDTF">2017-10-26T14:55:38Z</dcterms:modified>
</cp:coreProperties>
</file>