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707" r:id="rId2"/>
  </p:sldMasterIdLst>
  <p:notesMasterIdLst>
    <p:notesMasterId r:id="rId11"/>
  </p:notesMasterIdLst>
  <p:handoutMasterIdLst>
    <p:handoutMasterId r:id="rId12"/>
  </p:handoutMasterIdLst>
  <p:sldIdLst>
    <p:sldId id="292" r:id="rId3"/>
    <p:sldId id="270" r:id="rId4"/>
    <p:sldId id="272" r:id="rId5"/>
    <p:sldId id="277" r:id="rId6"/>
    <p:sldId id="279" r:id="rId7"/>
    <p:sldId id="280" r:id="rId8"/>
    <p:sldId id="286" r:id="rId9"/>
    <p:sldId id="262" r:id="rId1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ECF429-4060-406C-9F10-501B84DCD63F}">
          <p14:sldIdLst>
            <p14:sldId id="292"/>
            <p14:sldId id="270"/>
          </p14:sldIdLst>
        </p14:section>
        <p14:section name="Section heading here" id="{10209E7B-763F-4045-8D49-2E42B082EE46}">
          <p14:sldIdLst>
            <p14:sldId id="272"/>
          </p14:sldIdLst>
        </p14:section>
        <p14:section name="Untitled Section" id="{7FAFADF7-E9BA-470F-8BA9-19E829B2D91A}">
          <p14:sldIdLst>
            <p14:sldId id="277"/>
            <p14:sldId id="279"/>
            <p14:sldId id="280"/>
          </p14:sldIdLst>
        </p14:section>
        <p14:section name="Section heading here" id="{4230DD8D-A306-47B5-8F1C-5685E62BC2F9}">
          <p14:sldIdLst>
            <p14:sldId id="286"/>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s,Amanda (DSHS)" initials="F(" lastIdx="4" clrIdx="0">
    <p:extLst>
      <p:ext uri="{19B8F6BF-5375-455C-9EA6-DF929625EA0E}">
        <p15:presenceInfo xmlns:p15="http://schemas.microsoft.com/office/powerpoint/2012/main" userId="S-1-5-21-3727447518-2974781413-518096871-127357" providerId="AD"/>
      </p:ext>
    </p:extLst>
  </p:cmAuthor>
  <p:cmAuthor id="2" name="Guerrero,Jane (DSHS)" initials="G(" lastIdx="15" clrIdx="1">
    <p:extLst>
      <p:ext uri="{19B8F6BF-5375-455C-9EA6-DF929625EA0E}">
        <p15:presenceInfo xmlns:p15="http://schemas.microsoft.com/office/powerpoint/2012/main" userId="S-1-5-21-1270037979-2097892664-926709054-5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4" d="100"/>
          <a:sy n="114" d="100"/>
        </p:scale>
        <p:origin x="1392" y="108"/>
      </p:cViewPr>
      <p:guideLst/>
    </p:cSldViewPr>
  </p:slideViewPr>
  <p:notesTextViewPr>
    <p:cViewPr>
      <p:scale>
        <a:sx n="1" d="1"/>
        <a:sy n="1" d="1"/>
      </p:scale>
      <p:origin x="0" y="0"/>
    </p:cViewPr>
  </p:notesTextViewPr>
  <p:notesViewPr>
    <p:cSldViewPr snapToGrid="0">
      <p:cViewPr varScale="1">
        <p:scale>
          <a:sx n="53" d="100"/>
          <a:sy n="53" d="100"/>
        </p:scale>
        <p:origin x="164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20233-D6E0-4029-8FDC-EC419004BB11}" type="doc">
      <dgm:prSet loTypeId="urn:microsoft.com/office/officeart/2005/8/layout/cycle3" loCatId="cycle" qsTypeId="urn:microsoft.com/office/officeart/2005/8/quickstyle/simple1" qsCatId="simple" csTypeId="urn:microsoft.com/office/officeart/2005/8/colors/accent2_1" csCatId="accent2" phldr="1"/>
      <dgm:spPr/>
      <dgm:t>
        <a:bodyPr/>
        <a:lstStyle/>
        <a:p>
          <a:endParaRPr lang="en-US"/>
        </a:p>
      </dgm:t>
    </dgm:pt>
    <dgm:pt modelId="{F106079D-0B06-4B10-B0F8-5F5754EF002E}">
      <dgm:prSet phldrT="[Text]"/>
      <dgm:spPr/>
      <dgm:t>
        <a:bodyPr/>
        <a:lstStyle/>
        <a:p>
          <a:r>
            <a:rPr lang="en-US" dirty="0"/>
            <a:t>Incident Recognition</a:t>
          </a:r>
        </a:p>
      </dgm:t>
    </dgm:pt>
    <dgm:pt modelId="{A2BAF8A4-9C5A-4E57-BC6C-761D5666E24C}" type="parTrans" cxnId="{2C92B091-B7F7-4B49-8A29-D8FF150ACAF9}">
      <dgm:prSet/>
      <dgm:spPr/>
      <dgm:t>
        <a:bodyPr/>
        <a:lstStyle/>
        <a:p>
          <a:endParaRPr lang="en-US"/>
        </a:p>
      </dgm:t>
    </dgm:pt>
    <dgm:pt modelId="{3C9B6273-26B1-4DC9-B48B-CD6E4630B041}" type="sibTrans" cxnId="{2C92B091-B7F7-4B49-8A29-D8FF150ACAF9}">
      <dgm:prSet/>
      <dgm:spPr/>
      <dgm:t>
        <a:bodyPr/>
        <a:lstStyle/>
        <a:p>
          <a:endParaRPr lang="en-US"/>
        </a:p>
      </dgm:t>
    </dgm:pt>
    <dgm:pt modelId="{E2DB7C0D-8D3E-4178-A5D2-7F68B936FB0D}">
      <dgm:prSet phldrT="[Text]"/>
      <dgm:spPr/>
      <dgm:t>
        <a:bodyPr/>
        <a:lstStyle/>
        <a:p>
          <a:r>
            <a:rPr lang="en-US" dirty="0"/>
            <a:t>911 Access</a:t>
          </a:r>
        </a:p>
      </dgm:t>
    </dgm:pt>
    <dgm:pt modelId="{1766AFA3-0991-4B26-BB9A-FAC7A1FDA6E0}" type="parTrans" cxnId="{387E351E-6FB6-4715-B2D6-504017F1CF69}">
      <dgm:prSet/>
      <dgm:spPr/>
      <dgm:t>
        <a:bodyPr/>
        <a:lstStyle/>
        <a:p>
          <a:endParaRPr lang="en-US"/>
        </a:p>
      </dgm:t>
    </dgm:pt>
    <dgm:pt modelId="{BFCDAFEF-AD18-4527-B925-07EA8477B54A}" type="sibTrans" cxnId="{387E351E-6FB6-4715-B2D6-504017F1CF69}">
      <dgm:prSet/>
      <dgm:spPr/>
      <dgm:t>
        <a:bodyPr/>
        <a:lstStyle/>
        <a:p>
          <a:endParaRPr lang="en-US"/>
        </a:p>
      </dgm:t>
    </dgm:pt>
    <dgm:pt modelId="{21046515-EBB6-4556-94D8-70B18195ED44}">
      <dgm:prSet phldrT="[Text]"/>
      <dgm:spPr/>
      <dgm:t>
        <a:bodyPr/>
        <a:lstStyle/>
        <a:p>
          <a:r>
            <a:rPr lang="en-US" dirty="0"/>
            <a:t>EMS Activation</a:t>
          </a:r>
        </a:p>
      </dgm:t>
    </dgm:pt>
    <dgm:pt modelId="{75F0B011-0E19-4D88-B13D-F5AA4D4B49E2}" type="parTrans" cxnId="{B6975FCC-99FA-497F-8C79-481D8FADCA9E}">
      <dgm:prSet/>
      <dgm:spPr/>
      <dgm:t>
        <a:bodyPr/>
        <a:lstStyle/>
        <a:p>
          <a:endParaRPr lang="en-US"/>
        </a:p>
      </dgm:t>
    </dgm:pt>
    <dgm:pt modelId="{BD98618C-DE9E-4DAE-BA93-090FCCD9A4EA}" type="sibTrans" cxnId="{B6975FCC-99FA-497F-8C79-481D8FADCA9E}">
      <dgm:prSet/>
      <dgm:spPr/>
      <dgm:t>
        <a:bodyPr/>
        <a:lstStyle/>
        <a:p>
          <a:endParaRPr lang="en-US"/>
        </a:p>
      </dgm:t>
    </dgm:pt>
    <dgm:pt modelId="{6F3EE749-61FE-4683-A802-1C41C7275C23}">
      <dgm:prSet phldrT="[Text]"/>
      <dgm:spPr/>
      <dgm:t>
        <a:bodyPr/>
        <a:lstStyle/>
        <a:p>
          <a:r>
            <a:rPr lang="en-US" dirty="0"/>
            <a:t>Response</a:t>
          </a:r>
        </a:p>
      </dgm:t>
    </dgm:pt>
    <dgm:pt modelId="{675D6DBC-6259-42E7-8267-606A485D4F1F}" type="parTrans" cxnId="{341AC735-E983-4159-95AA-CFC6029F2AC1}">
      <dgm:prSet/>
      <dgm:spPr/>
      <dgm:t>
        <a:bodyPr/>
        <a:lstStyle/>
        <a:p>
          <a:endParaRPr lang="en-US"/>
        </a:p>
      </dgm:t>
    </dgm:pt>
    <dgm:pt modelId="{C7676E47-D01F-408D-A6CB-59CC095D201C}" type="sibTrans" cxnId="{341AC735-E983-4159-95AA-CFC6029F2AC1}">
      <dgm:prSet/>
      <dgm:spPr/>
      <dgm:t>
        <a:bodyPr/>
        <a:lstStyle/>
        <a:p>
          <a:endParaRPr lang="en-US"/>
        </a:p>
      </dgm:t>
    </dgm:pt>
    <dgm:pt modelId="{F8E8FEC6-8C6C-4ED3-B67E-F9E298994B30}">
      <dgm:prSet phldrT="[Text]"/>
      <dgm:spPr/>
      <dgm:t>
        <a:bodyPr/>
        <a:lstStyle/>
        <a:p>
          <a:r>
            <a:rPr lang="en-US" dirty="0"/>
            <a:t>Pre-Hospital</a:t>
          </a:r>
        </a:p>
      </dgm:t>
    </dgm:pt>
    <dgm:pt modelId="{5F68AA5E-ABA5-4800-A809-0DEF72A4EEB1}" type="parTrans" cxnId="{041D04A6-A396-4AB1-B5DC-582F40E651CA}">
      <dgm:prSet/>
      <dgm:spPr/>
      <dgm:t>
        <a:bodyPr/>
        <a:lstStyle/>
        <a:p>
          <a:endParaRPr lang="en-US"/>
        </a:p>
      </dgm:t>
    </dgm:pt>
    <dgm:pt modelId="{220336D9-DFC5-44A4-9E5F-4B81F1A641D9}" type="sibTrans" cxnId="{041D04A6-A396-4AB1-B5DC-582F40E651CA}">
      <dgm:prSet/>
      <dgm:spPr/>
      <dgm:t>
        <a:bodyPr/>
        <a:lstStyle/>
        <a:p>
          <a:endParaRPr lang="en-US"/>
        </a:p>
      </dgm:t>
    </dgm:pt>
    <dgm:pt modelId="{63D8365A-9804-44F2-A31D-15CB8A3343D6}">
      <dgm:prSet phldrT="[Text]"/>
      <dgm:spPr/>
      <dgm:t>
        <a:bodyPr/>
        <a:lstStyle/>
        <a:p>
          <a:r>
            <a:rPr lang="en-US" dirty="0"/>
            <a:t>Trauma Facility/Hospital Emergency Department</a:t>
          </a:r>
        </a:p>
      </dgm:t>
    </dgm:pt>
    <dgm:pt modelId="{C80EADD5-C743-40ED-A73A-C861A6635403}" type="parTrans" cxnId="{CF89A9B1-BED3-49B1-AFA7-E9A066E3B142}">
      <dgm:prSet/>
      <dgm:spPr/>
      <dgm:t>
        <a:bodyPr/>
        <a:lstStyle/>
        <a:p>
          <a:endParaRPr lang="en-US"/>
        </a:p>
      </dgm:t>
    </dgm:pt>
    <dgm:pt modelId="{ACB64DE1-BF76-4884-8607-6D2FAB1F220B}" type="sibTrans" cxnId="{CF89A9B1-BED3-49B1-AFA7-E9A066E3B142}">
      <dgm:prSet/>
      <dgm:spPr/>
      <dgm:t>
        <a:bodyPr/>
        <a:lstStyle/>
        <a:p>
          <a:endParaRPr lang="en-US"/>
        </a:p>
      </dgm:t>
    </dgm:pt>
    <dgm:pt modelId="{B91B7076-71AE-4C8E-8BD5-2AEFB2755D11}">
      <dgm:prSet phldrT="[Text]"/>
      <dgm:spPr/>
      <dgm:t>
        <a:bodyPr/>
        <a:lstStyle/>
        <a:p>
          <a:r>
            <a:rPr lang="en-US" dirty="0"/>
            <a:t>Acute Medical Care</a:t>
          </a:r>
        </a:p>
      </dgm:t>
    </dgm:pt>
    <dgm:pt modelId="{384BDD13-1939-4DB1-9538-52D2D1A5EFC7}" type="parTrans" cxnId="{8BBF2DD4-8A52-4F7A-A47D-7A5DD24292FE}">
      <dgm:prSet/>
      <dgm:spPr/>
      <dgm:t>
        <a:bodyPr/>
        <a:lstStyle/>
        <a:p>
          <a:endParaRPr lang="en-US"/>
        </a:p>
      </dgm:t>
    </dgm:pt>
    <dgm:pt modelId="{2A61F240-670D-4A98-A9D7-CC8DA28E939A}" type="sibTrans" cxnId="{8BBF2DD4-8A52-4F7A-A47D-7A5DD24292FE}">
      <dgm:prSet/>
      <dgm:spPr/>
      <dgm:t>
        <a:bodyPr/>
        <a:lstStyle/>
        <a:p>
          <a:endParaRPr lang="en-US"/>
        </a:p>
      </dgm:t>
    </dgm:pt>
    <dgm:pt modelId="{16D46FF7-F866-4B63-BD7D-302A4C01E7B1}">
      <dgm:prSet phldrT="[Text]"/>
      <dgm:spPr/>
      <dgm:t>
        <a:bodyPr/>
        <a:lstStyle/>
        <a:p>
          <a:r>
            <a:rPr lang="en-US" dirty="0"/>
            <a:t>Rehabilitation</a:t>
          </a:r>
        </a:p>
      </dgm:t>
    </dgm:pt>
    <dgm:pt modelId="{927E9215-09A7-4EC1-A331-CD0A0F63E534}" type="parTrans" cxnId="{5127C81C-907A-44D6-B9B3-FD85F9E651D4}">
      <dgm:prSet/>
      <dgm:spPr/>
      <dgm:t>
        <a:bodyPr/>
        <a:lstStyle/>
        <a:p>
          <a:endParaRPr lang="en-US"/>
        </a:p>
      </dgm:t>
    </dgm:pt>
    <dgm:pt modelId="{A9BE1421-0B51-45B0-93B9-4DE92E32059E}" type="sibTrans" cxnId="{5127C81C-907A-44D6-B9B3-FD85F9E651D4}">
      <dgm:prSet/>
      <dgm:spPr/>
      <dgm:t>
        <a:bodyPr/>
        <a:lstStyle/>
        <a:p>
          <a:endParaRPr lang="en-US"/>
        </a:p>
      </dgm:t>
    </dgm:pt>
    <dgm:pt modelId="{7F8A009F-E93E-46B3-B41A-DB1510889F82}">
      <dgm:prSet phldrT="[Text]"/>
      <dgm:spPr/>
      <dgm:t>
        <a:bodyPr/>
        <a:lstStyle/>
        <a:p>
          <a:r>
            <a:rPr lang="en-US" dirty="0"/>
            <a:t>Regional Performance Improvement</a:t>
          </a:r>
        </a:p>
      </dgm:t>
    </dgm:pt>
    <dgm:pt modelId="{36D0FE16-93C3-4F97-A6E2-DE6FED99423F}" type="parTrans" cxnId="{4E52A187-0601-4278-B1C7-C80799106B8C}">
      <dgm:prSet/>
      <dgm:spPr/>
      <dgm:t>
        <a:bodyPr/>
        <a:lstStyle/>
        <a:p>
          <a:endParaRPr lang="en-US"/>
        </a:p>
      </dgm:t>
    </dgm:pt>
    <dgm:pt modelId="{9A74D8ED-2DCF-4669-943B-ABF4842C4FC4}" type="sibTrans" cxnId="{4E52A187-0601-4278-B1C7-C80799106B8C}">
      <dgm:prSet/>
      <dgm:spPr/>
      <dgm:t>
        <a:bodyPr/>
        <a:lstStyle/>
        <a:p>
          <a:endParaRPr lang="en-US"/>
        </a:p>
      </dgm:t>
    </dgm:pt>
    <dgm:pt modelId="{14F7A15E-8E09-4C41-999B-E69E61179747}">
      <dgm:prSet phldrT="[Text]"/>
      <dgm:spPr/>
      <dgm:t>
        <a:bodyPr/>
        <a:lstStyle/>
        <a:p>
          <a:r>
            <a:rPr lang="en-US" dirty="0"/>
            <a:t>Injury Prevention </a:t>
          </a:r>
        </a:p>
      </dgm:t>
    </dgm:pt>
    <dgm:pt modelId="{CD273380-BB09-40DF-A8D2-545AF628B894}" type="parTrans" cxnId="{2451EB77-C4FC-4834-8BCB-5C95E8267A71}">
      <dgm:prSet/>
      <dgm:spPr/>
      <dgm:t>
        <a:bodyPr/>
        <a:lstStyle/>
        <a:p>
          <a:endParaRPr lang="en-US"/>
        </a:p>
      </dgm:t>
    </dgm:pt>
    <dgm:pt modelId="{BFB892C6-0AC4-4AB0-AF79-BC43E39A1962}" type="sibTrans" cxnId="{2451EB77-C4FC-4834-8BCB-5C95E8267A71}">
      <dgm:prSet/>
      <dgm:spPr/>
      <dgm:t>
        <a:bodyPr/>
        <a:lstStyle/>
        <a:p>
          <a:endParaRPr lang="en-US"/>
        </a:p>
      </dgm:t>
    </dgm:pt>
    <dgm:pt modelId="{2F319C07-78F8-4E8A-8077-C1C9AB83BD5A}">
      <dgm:prSet phldrT="[Text]"/>
      <dgm:spPr/>
      <dgm:t>
        <a:bodyPr/>
        <a:lstStyle/>
        <a:p>
          <a:r>
            <a:rPr lang="en-US"/>
            <a:t>Public Education and Outreach</a:t>
          </a:r>
          <a:endParaRPr lang="en-US" dirty="0"/>
        </a:p>
      </dgm:t>
    </dgm:pt>
    <dgm:pt modelId="{4B1B86F3-D3D9-45CE-B767-5BEE1C06C053}" type="parTrans" cxnId="{90B890D2-0C63-4C9B-AAFC-69A14046B7C4}">
      <dgm:prSet/>
      <dgm:spPr/>
      <dgm:t>
        <a:bodyPr/>
        <a:lstStyle/>
        <a:p>
          <a:endParaRPr lang="en-US"/>
        </a:p>
      </dgm:t>
    </dgm:pt>
    <dgm:pt modelId="{EF91EEA4-4600-44AC-8BE9-815C84A53074}" type="sibTrans" cxnId="{90B890D2-0C63-4C9B-AAFC-69A14046B7C4}">
      <dgm:prSet/>
      <dgm:spPr/>
      <dgm:t>
        <a:bodyPr/>
        <a:lstStyle/>
        <a:p>
          <a:endParaRPr lang="en-US"/>
        </a:p>
      </dgm:t>
    </dgm:pt>
    <dgm:pt modelId="{006AD214-B88B-4389-8E01-C2634DF8D4A7}" type="pres">
      <dgm:prSet presAssocID="{CF820233-D6E0-4029-8FDC-EC419004BB11}" presName="Name0" presStyleCnt="0">
        <dgm:presLayoutVars>
          <dgm:dir/>
          <dgm:resizeHandles val="exact"/>
        </dgm:presLayoutVars>
      </dgm:prSet>
      <dgm:spPr/>
    </dgm:pt>
    <dgm:pt modelId="{D098A8AC-56ED-4816-931B-8C9C7142CC71}" type="pres">
      <dgm:prSet presAssocID="{CF820233-D6E0-4029-8FDC-EC419004BB11}" presName="cycle" presStyleCnt="0"/>
      <dgm:spPr/>
    </dgm:pt>
    <dgm:pt modelId="{E7FA60E2-4F9A-4428-92B3-4CEC904B33CF}" type="pres">
      <dgm:prSet presAssocID="{F106079D-0B06-4B10-B0F8-5F5754EF002E}" presName="nodeFirstNode" presStyleLbl="node1" presStyleIdx="0" presStyleCnt="11">
        <dgm:presLayoutVars>
          <dgm:bulletEnabled val="1"/>
        </dgm:presLayoutVars>
      </dgm:prSet>
      <dgm:spPr/>
    </dgm:pt>
    <dgm:pt modelId="{E0685C1F-9BB2-4180-9C06-C059CB590E45}" type="pres">
      <dgm:prSet presAssocID="{3C9B6273-26B1-4DC9-B48B-CD6E4630B041}" presName="sibTransFirstNode" presStyleLbl="bgShp" presStyleIdx="0" presStyleCnt="1"/>
      <dgm:spPr/>
    </dgm:pt>
    <dgm:pt modelId="{50A14F65-B5DA-4E41-88EF-8100E8AEC15D}" type="pres">
      <dgm:prSet presAssocID="{E2DB7C0D-8D3E-4178-A5D2-7F68B936FB0D}" presName="nodeFollowingNodes" presStyleLbl="node1" presStyleIdx="1" presStyleCnt="11">
        <dgm:presLayoutVars>
          <dgm:bulletEnabled val="1"/>
        </dgm:presLayoutVars>
      </dgm:prSet>
      <dgm:spPr/>
    </dgm:pt>
    <dgm:pt modelId="{EB5AC9A4-2A24-4C5E-9FD6-B9BF7A4B057F}" type="pres">
      <dgm:prSet presAssocID="{21046515-EBB6-4556-94D8-70B18195ED44}" presName="nodeFollowingNodes" presStyleLbl="node1" presStyleIdx="2" presStyleCnt="11">
        <dgm:presLayoutVars>
          <dgm:bulletEnabled val="1"/>
        </dgm:presLayoutVars>
      </dgm:prSet>
      <dgm:spPr/>
    </dgm:pt>
    <dgm:pt modelId="{07485E7C-A101-4922-BFB2-629537298E8E}" type="pres">
      <dgm:prSet presAssocID="{6F3EE749-61FE-4683-A802-1C41C7275C23}" presName="nodeFollowingNodes" presStyleLbl="node1" presStyleIdx="3" presStyleCnt="11">
        <dgm:presLayoutVars>
          <dgm:bulletEnabled val="1"/>
        </dgm:presLayoutVars>
      </dgm:prSet>
      <dgm:spPr/>
    </dgm:pt>
    <dgm:pt modelId="{D264A35D-E276-48A7-9CA0-DED131632ADA}" type="pres">
      <dgm:prSet presAssocID="{F8E8FEC6-8C6C-4ED3-B67E-F9E298994B30}" presName="nodeFollowingNodes" presStyleLbl="node1" presStyleIdx="4" presStyleCnt="11">
        <dgm:presLayoutVars>
          <dgm:bulletEnabled val="1"/>
        </dgm:presLayoutVars>
      </dgm:prSet>
      <dgm:spPr/>
    </dgm:pt>
    <dgm:pt modelId="{A0A5AD82-4D61-40C3-9118-8471FE6C87D5}" type="pres">
      <dgm:prSet presAssocID="{63D8365A-9804-44F2-A31D-15CB8A3343D6}" presName="nodeFollowingNodes" presStyleLbl="node1" presStyleIdx="5" presStyleCnt="11">
        <dgm:presLayoutVars>
          <dgm:bulletEnabled val="1"/>
        </dgm:presLayoutVars>
      </dgm:prSet>
      <dgm:spPr/>
    </dgm:pt>
    <dgm:pt modelId="{C76253BC-47C2-4250-89BD-B9F0B58E7CDD}" type="pres">
      <dgm:prSet presAssocID="{B91B7076-71AE-4C8E-8BD5-2AEFB2755D11}" presName="nodeFollowingNodes" presStyleLbl="node1" presStyleIdx="6" presStyleCnt="11">
        <dgm:presLayoutVars>
          <dgm:bulletEnabled val="1"/>
        </dgm:presLayoutVars>
      </dgm:prSet>
      <dgm:spPr/>
    </dgm:pt>
    <dgm:pt modelId="{AD8D9DBB-6B3F-43D5-B6E3-FC9910F8CDBA}" type="pres">
      <dgm:prSet presAssocID="{16D46FF7-F866-4B63-BD7D-302A4C01E7B1}" presName="nodeFollowingNodes" presStyleLbl="node1" presStyleIdx="7" presStyleCnt="11">
        <dgm:presLayoutVars>
          <dgm:bulletEnabled val="1"/>
        </dgm:presLayoutVars>
      </dgm:prSet>
      <dgm:spPr/>
    </dgm:pt>
    <dgm:pt modelId="{2684028D-3E27-4F33-8CC7-C4868AC9F303}" type="pres">
      <dgm:prSet presAssocID="{7F8A009F-E93E-46B3-B41A-DB1510889F82}" presName="nodeFollowingNodes" presStyleLbl="node1" presStyleIdx="8" presStyleCnt="11">
        <dgm:presLayoutVars>
          <dgm:bulletEnabled val="1"/>
        </dgm:presLayoutVars>
      </dgm:prSet>
      <dgm:spPr/>
    </dgm:pt>
    <dgm:pt modelId="{2A23EE8C-8402-419F-9F04-504139283022}" type="pres">
      <dgm:prSet presAssocID="{14F7A15E-8E09-4C41-999B-E69E61179747}" presName="nodeFollowingNodes" presStyleLbl="node1" presStyleIdx="9" presStyleCnt="11">
        <dgm:presLayoutVars>
          <dgm:bulletEnabled val="1"/>
        </dgm:presLayoutVars>
      </dgm:prSet>
      <dgm:spPr/>
    </dgm:pt>
    <dgm:pt modelId="{31277A3A-A68D-4F1A-AA5F-F303B78ED16F}" type="pres">
      <dgm:prSet presAssocID="{2F319C07-78F8-4E8A-8077-C1C9AB83BD5A}" presName="nodeFollowingNodes" presStyleLbl="node1" presStyleIdx="10" presStyleCnt="11">
        <dgm:presLayoutVars>
          <dgm:bulletEnabled val="1"/>
        </dgm:presLayoutVars>
      </dgm:prSet>
      <dgm:spPr/>
    </dgm:pt>
  </dgm:ptLst>
  <dgm:cxnLst>
    <dgm:cxn modelId="{2B8A03D7-5F39-4EF4-8E64-B6867399B94E}" type="presOf" srcId="{16D46FF7-F866-4B63-BD7D-302A4C01E7B1}" destId="{AD8D9DBB-6B3F-43D5-B6E3-FC9910F8CDBA}" srcOrd="0" destOrd="0" presId="urn:microsoft.com/office/officeart/2005/8/layout/cycle3"/>
    <dgm:cxn modelId="{90B890D2-0C63-4C9B-AAFC-69A14046B7C4}" srcId="{CF820233-D6E0-4029-8FDC-EC419004BB11}" destId="{2F319C07-78F8-4E8A-8077-C1C9AB83BD5A}" srcOrd="10" destOrd="0" parTransId="{4B1B86F3-D3D9-45CE-B767-5BEE1C06C053}" sibTransId="{EF91EEA4-4600-44AC-8BE9-815C84A53074}"/>
    <dgm:cxn modelId="{5127C81C-907A-44D6-B9B3-FD85F9E651D4}" srcId="{CF820233-D6E0-4029-8FDC-EC419004BB11}" destId="{16D46FF7-F866-4B63-BD7D-302A4C01E7B1}" srcOrd="7" destOrd="0" parTransId="{927E9215-09A7-4EC1-A331-CD0A0F63E534}" sibTransId="{A9BE1421-0B51-45B0-93B9-4DE92E32059E}"/>
    <dgm:cxn modelId="{960A2720-AEC9-4884-A47F-567A8A490E23}" type="presOf" srcId="{2F319C07-78F8-4E8A-8077-C1C9AB83BD5A}" destId="{31277A3A-A68D-4F1A-AA5F-F303B78ED16F}" srcOrd="0" destOrd="0" presId="urn:microsoft.com/office/officeart/2005/8/layout/cycle3"/>
    <dgm:cxn modelId="{C24490A1-3EAA-44CA-BBDF-DB5A8CF7B23B}" type="presOf" srcId="{14F7A15E-8E09-4C41-999B-E69E61179747}" destId="{2A23EE8C-8402-419F-9F04-504139283022}" srcOrd="0" destOrd="0" presId="urn:microsoft.com/office/officeart/2005/8/layout/cycle3"/>
    <dgm:cxn modelId="{B6975FCC-99FA-497F-8C79-481D8FADCA9E}" srcId="{CF820233-D6E0-4029-8FDC-EC419004BB11}" destId="{21046515-EBB6-4556-94D8-70B18195ED44}" srcOrd="2" destOrd="0" parTransId="{75F0B011-0E19-4D88-B13D-F5AA4D4B49E2}" sibTransId="{BD98618C-DE9E-4DAE-BA93-090FCCD9A4EA}"/>
    <dgm:cxn modelId="{28186AF7-A80E-43E5-B1E2-39D11DE4E6E3}" type="presOf" srcId="{B91B7076-71AE-4C8E-8BD5-2AEFB2755D11}" destId="{C76253BC-47C2-4250-89BD-B9F0B58E7CDD}" srcOrd="0" destOrd="0" presId="urn:microsoft.com/office/officeart/2005/8/layout/cycle3"/>
    <dgm:cxn modelId="{CD57013F-8A48-40D5-8989-E624ABB90A69}" type="presOf" srcId="{F106079D-0B06-4B10-B0F8-5F5754EF002E}" destId="{E7FA60E2-4F9A-4428-92B3-4CEC904B33CF}" srcOrd="0" destOrd="0" presId="urn:microsoft.com/office/officeart/2005/8/layout/cycle3"/>
    <dgm:cxn modelId="{88BE3E3B-157E-4651-9396-E17A5FEE4F85}" type="presOf" srcId="{21046515-EBB6-4556-94D8-70B18195ED44}" destId="{EB5AC9A4-2A24-4C5E-9FD6-B9BF7A4B057F}" srcOrd="0" destOrd="0" presId="urn:microsoft.com/office/officeart/2005/8/layout/cycle3"/>
    <dgm:cxn modelId="{8BBF2DD4-8A52-4F7A-A47D-7A5DD24292FE}" srcId="{CF820233-D6E0-4029-8FDC-EC419004BB11}" destId="{B91B7076-71AE-4C8E-8BD5-2AEFB2755D11}" srcOrd="6" destOrd="0" parTransId="{384BDD13-1939-4DB1-9538-52D2D1A5EFC7}" sibTransId="{2A61F240-670D-4A98-A9D7-CC8DA28E939A}"/>
    <dgm:cxn modelId="{38EA9A72-71F2-4672-8C7D-B252158A801F}" type="presOf" srcId="{E2DB7C0D-8D3E-4178-A5D2-7F68B936FB0D}" destId="{50A14F65-B5DA-4E41-88EF-8100E8AEC15D}" srcOrd="0" destOrd="0" presId="urn:microsoft.com/office/officeart/2005/8/layout/cycle3"/>
    <dgm:cxn modelId="{44E5DDAC-C163-43C5-8E80-081A3242A121}" type="presOf" srcId="{CF820233-D6E0-4029-8FDC-EC419004BB11}" destId="{006AD214-B88B-4389-8E01-C2634DF8D4A7}" srcOrd="0" destOrd="0" presId="urn:microsoft.com/office/officeart/2005/8/layout/cycle3"/>
    <dgm:cxn modelId="{A8BCBB90-BDD5-4A1F-BB65-5A36A1301DA2}" type="presOf" srcId="{3C9B6273-26B1-4DC9-B48B-CD6E4630B041}" destId="{E0685C1F-9BB2-4180-9C06-C059CB590E45}" srcOrd="0" destOrd="0" presId="urn:microsoft.com/office/officeart/2005/8/layout/cycle3"/>
    <dgm:cxn modelId="{12377B32-FF23-4A63-96A0-2F5F435C7A9D}" type="presOf" srcId="{63D8365A-9804-44F2-A31D-15CB8A3343D6}" destId="{A0A5AD82-4D61-40C3-9118-8471FE6C87D5}" srcOrd="0" destOrd="0" presId="urn:microsoft.com/office/officeart/2005/8/layout/cycle3"/>
    <dgm:cxn modelId="{EEA740CA-07F9-481D-901B-28A2FDEFE918}" type="presOf" srcId="{7F8A009F-E93E-46B3-B41A-DB1510889F82}" destId="{2684028D-3E27-4F33-8CC7-C4868AC9F303}" srcOrd="0" destOrd="0" presId="urn:microsoft.com/office/officeart/2005/8/layout/cycle3"/>
    <dgm:cxn modelId="{37F40E1F-95C3-42D4-B9C3-05507E1B191A}" type="presOf" srcId="{6F3EE749-61FE-4683-A802-1C41C7275C23}" destId="{07485E7C-A101-4922-BFB2-629537298E8E}" srcOrd="0" destOrd="0" presId="urn:microsoft.com/office/officeart/2005/8/layout/cycle3"/>
    <dgm:cxn modelId="{4E52A187-0601-4278-B1C7-C80799106B8C}" srcId="{CF820233-D6E0-4029-8FDC-EC419004BB11}" destId="{7F8A009F-E93E-46B3-B41A-DB1510889F82}" srcOrd="8" destOrd="0" parTransId="{36D0FE16-93C3-4F97-A6E2-DE6FED99423F}" sibTransId="{9A74D8ED-2DCF-4669-943B-ABF4842C4FC4}"/>
    <dgm:cxn modelId="{341AC735-E983-4159-95AA-CFC6029F2AC1}" srcId="{CF820233-D6E0-4029-8FDC-EC419004BB11}" destId="{6F3EE749-61FE-4683-A802-1C41C7275C23}" srcOrd="3" destOrd="0" parTransId="{675D6DBC-6259-42E7-8267-606A485D4F1F}" sibTransId="{C7676E47-D01F-408D-A6CB-59CC095D201C}"/>
    <dgm:cxn modelId="{041D04A6-A396-4AB1-B5DC-582F40E651CA}" srcId="{CF820233-D6E0-4029-8FDC-EC419004BB11}" destId="{F8E8FEC6-8C6C-4ED3-B67E-F9E298994B30}" srcOrd="4" destOrd="0" parTransId="{5F68AA5E-ABA5-4800-A809-0DEF72A4EEB1}" sibTransId="{220336D9-DFC5-44A4-9E5F-4B81F1A641D9}"/>
    <dgm:cxn modelId="{6E0FDEF1-DEE3-43DA-BECF-6A39F6F8EEF2}" type="presOf" srcId="{F8E8FEC6-8C6C-4ED3-B67E-F9E298994B30}" destId="{D264A35D-E276-48A7-9CA0-DED131632ADA}" srcOrd="0" destOrd="0" presId="urn:microsoft.com/office/officeart/2005/8/layout/cycle3"/>
    <dgm:cxn modelId="{2C92B091-B7F7-4B49-8A29-D8FF150ACAF9}" srcId="{CF820233-D6E0-4029-8FDC-EC419004BB11}" destId="{F106079D-0B06-4B10-B0F8-5F5754EF002E}" srcOrd="0" destOrd="0" parTransId="{A2BAF8A4-9C5A-4E57-BC6C-761D5666E24C}" sibTransId="{3C9B6273-26B1-4DC9-B48B-CD6E4630B041}"/>
    <dgm:cxn modelId="{CF89A9B1-BED3-49B1-AFA7-E9A066E3B142}" srcId="{CF820233-D6E0-4029-8FDC-EC419004BB11}" destId="{63D8365A-9804-44F2-A31D-15CB8A3343D6}" srcOrd="5" destOrd="0" parTransId="{C80EADD5-C743-40ED-A73A-C861A6635403}" sibTransId="{ACB64DE1-BF76-4884-8607-6D2FAB1F220B}"/>
    <dgm:cxn modelId="{387E351E-6FB6-4715-B2D6-504017F1CF69}" srcId="{CF820233-D6E0-4029-8FDC-EC419004BB11}" destId="{E2DB7C0D-8D3E-4178-A5D2-7F68B936FB0D}" srcOrd="1" destOrd="0" parTransId="{1766AFA3-0991-4B26-BB9A-FAC7A1FDA6E0}" sibTransId="{BFCDAFEF-AD18-4527-B925-07EA8477B54A}"/>
    <dgm:cxn modelId="{2451EB77-C4FC-4834-8BCB-5C95E8267A71}" srcId="{CF820233-D6E0-4029-8FDC-EC419004BB11}" destId="{14F7A15E-8E09-4C41-999B-E69E61179747}" srcOrd="9" destOrd="0" parTransId="{CD273380-BB09-40DF-A8D2-545AF628B894}" sibTransId="{BFB892C6-0AC4-4AB0-AF79-BC43E39A1962}"/>
    <dgm:cxn modelId="{D5B12910-4566-4452-B571-099D6EEA885B}" type="presParOf" srcId="{006AD214-B88B-4389-8E01-C2634DF8D4A7}" destId="{D098A8AC-56ED-4816-931B-8C9C7142CC71}" srcOrd="0" destOrd="0" presId="urn:microsoft.com/office/officeart/2005/8/layout/cycle3"/>
    <dgm:cxn modelId="{78B3F5CC-E7BE-42F4-B301-1E34A8FCC104}" type="presParOf" srcId="{D098A8AC-56ED-4816-931B-8C9C7142CC71}" destId="{E7FA60E2-4F9A-4428-92B3-4CEC904B33CF}" srcOrd="0" destOrd="0" presId="urn:microsoft.com/office/officeart/2005/8/layout/cycle3"/>
    <dgm:cxn modelId="{A3909D96-618C-4A60-BF6C-969CECFEDE02}" type="presParOf" srcId="{D098A8AC-56ED-4816-931B-8C9C7142CC71}" destId="{E0685C1F-9BB2-4180-9C06-C059CB590E45}" srcOrd="1" destOrd="0" presId="urn:microsoft.com/office/officeart/2005/8/layout/cycle3"/>
    <dgm:cxn modelId="{5DA47732-C8FB-498F-B783-56B8A0D4EC7F}" type="presParOf" srcId="{D098A8AC-56ED-4816-931B-8C9C7142CC71}" destId="{50A14F65-B5DA-4E41-88EF-8100E8AEC15D}" srcOrd="2" destOrd="0" presId="urn:microsoft.com/office/officeart/2005/8/layout/cycle3"/>
    <dgm:cxn modelId="{23E96D8B-471F-460B-BDD1-03C3376BA545}" type="presParOf" srcId="{D098A8AC-56ED-4816-931B-8C9C7142CC71}" destId="{EB5AC9A4-2A24-4C5E-9FD6-B9BF7A4B057F}" srcOrd="3" destOrd="0" presId="urn:microsoft.com/office/officeart/2005/8/layout/cycle3"/>
    <dgm:cxn modelId="{8BF13AD2-5A2A-4FC8-ACD4-8B17409FEA10}" type="presParOf" srcId="{D098A8AC-56ED-4816-931B-8C9C7142CC71}" destId="{07485E7C-A101-4922-BFB2-629537298E8E}" srcOrd="4" destOrd="0" presId="urn:microsoft.com/office/officeart/2005/8/layout/cycle3"/>
    <dgm:cxn modelId="{8590119B-D161-4001-9913-B6DBB914D20C}" type="presParOf" srcId="{D098A8AC-56ED-4816-931B-8C9C7142CC71}" destId="{D264A35D-E276-48A7-9CA0-DED131632ADA}" srcOrd="5" destOrd="0" presId="urn:microsoft.com/office/officeart/2005/8/layout/cycle3"/>
    <dgm:cxn modelId="{045BA5FB-E4E2-4963-BFC1-825910FA4F79}" type="presParOf" srcId="{D098A8AC-56ED-4816-931B-8C9C7142CC71}" destId="{A0A5AD82-4D61-40C3-9118-8471FE6C87D5}" srcOrd="6" destOrd="0" presId="urn:microsoft.com/office/officeart/2005/8/layout/cycle3"/>
    <dgm:cxn modelId="{7AD0770C-BA30-4057-88D4-8479AD9DCC53}" type="presParOf" srcId="{D098A8AC-56ED-4816-931B-8C9C7142CC71}" destId="{C76253BC-47C2-4250-89BD-B9F0B58E7CDD}" srcOrd="7" destOrd="0" presId="urn:microsoft.com/office/officeart/2005/8/layout/cycle3"/>
    <dgm:cxn modelId="{97A9413A-D78A-4F18-9CBC-32336A32F10E}" type="presParOf" srcId="{D098A8AC-56ED-4816-931B-8C9C7142CC71}" destId="{AD8D9DBB-6B3F-43D5-B6E3-FC9910F8CDBA}" srcOrd="8" destOrd="0" presId="urn:microsoft.com/office/officeart/2005/8/layout/cycle3"/>
    <dgm:cxn modelId="{499ACF35-2675-4B4F-BD40-5E8824D5C328}" type="presParOf" srcId="{D098A8AC-56ED-4816-931B-8C9C7142CC71}" destId="{2684028D-3E27-4F33-8CC7-C4868AC9F303}" srcOrd="9" destOrd="0" presId="urn:microsoft.com/office/officeart/2005/8/layout/cycle3"/>
    <dgm:cxn modelId="{A7BE371B-9238-4DFE-AA33-44AF99AE3797}" type="presParOf" srcId="{D098A8AC-56ED-4816-931B-8C9C7142CC71}" destId="{2A23EE8C-8402-419F-9F04-504139283022}" srcOrd="10" destOrd="0" presId="urn:microsoft.com/office/officeart/2005/8/layout/cycle3"/>
    <dgm:cxn modelId="{7E73616D-DB6A-43EE-A08A-87FDE056D390}" type="presParOf" srcId="{D098A8AC-56ED-4816-931B-8C9C7142CC71}" destId="{31277A3A-A68D-4F1A-AA5F-F303B78ED16F}" srcOrd="11"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5C1F-9BB2-4180-9C06-C059CB590E45}">
      <dsp:nvSpPr>
        <dsp:cNvPr id="0" name=""/>
        <dsp:cNvSpPr/>
      </dsp:nvSpPr>
      <dsp:spPr>
        <a:xfrm>
          <a:off x="1437910" y="-78183"/>
          <a:ext cx="5010879" cy="5010879"/>
        </a:xfrm>
        <a:prstGeom prst="circularArrow">
          <a:avLst>
            <a:gd name="adj1" fmla="val 5544"/>
            <a:gd name="adj2" fmla="val 330680"/>
            <a:gd name="adj3" fmla="val 14940153"/>
            <a:gd name="adj4" fmla="val 1671068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A60E2-4F9A-4428-92B3-4CEC904B33CF}">
      <dsp:nvSpPr>
        <dsp:cNvPr id="0" name=""/>
        <dsp:cNvSpPr/>
      </dsp:nvSpPr>
      <dsp:spPr>
        <a:xfrm>
          <a:off x="3402294" y="1290"/>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Incident Recognition</a:t>
          </a:r>
        </a:p>
      </dsp:txBody>
      <dsp:txXfrm>
        <a:off x="3428706" y="27702"/>
        <a:ext cx="1029286" cy="488231"/>
      </dsp:txXfrm>
    </dsp:sp>
    <dsp:sp modelId="{50A14F65-B5DA-4E41-88EF-8100E8AEC15D}">
      <dsp:nvSpPr>
        <dsp:cNvPr id="0" name=""/>
        <dsp:cNvSpPr/>
      </dsp:nvSpPr>
      <dsp:spPr>
        <a:xfrm>
          <a:off x="4557555" y="340505"/>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911 Access</a:t>
          </a:r>
        </a:p>
      </dsp:txBody>
      <dsp:txXfrm>
        <a:off x="4583967" y="366917"/>
        <a:ext cx="1029286" cy="488231"/>
      </dsp:txXfrm>
    </dsp:sp>
    <dsp:sp modelId="{EB5AC9A4-2A24-4C5E-9FD6-B9BF7A4B057F}">
      <dsp:nvSpPr>
        <dsp:cNvPr id="0" name=""/>
        <dsp:cNvSpPr/>
      </dsp:nvSpPr>
      <dsp:spPr>
        <a:xfrm>
          <a:off x="5346028" y="1250452"/>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EMS Activation</a:t>
          </a:r>
        </a:p>
      </dsp:txBody>
      <dsp:txXfrm>
        <a:off x="5372440" y="1276864"/>
        <a:ext cx="1029286" cy="488231"/>
      </dsp:txXfrm>
    </dsp:sp>
    <dsp:sp modelId="{07485E7C-A101-4922-BFB2-629537298E8E}">
      <dsp:nvSpPr>
        <dsp:cNvPr id="0" name=""/>
        <dsp:cNvSpPr/>
      </dsp:nvSpPr>
      <dsp:spPr>
        <a:xfrm>
          <a:off x="5517380" y="2442229"/>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Response</a:t>
          </a:r>
        </a:p>
      </dsp:txBody>
      <dsp:txXfrm>
        <a:off x="5543792" y="2468641"/>
        <a:ext cx="1029286" cy="488231"/>
      </dsp:txXfrm>
    </dsp:sp>
    <dsp:sp modelId="{D264A35D-E276-48A7-9CA0-DED131632ADA}">
      <dsp:nvSpPr>
        <dsp:cNvPr id="0" name=""/>
        <dsp:cNvSpPr/>
      </dsp:nvSpPr>
      <dsp:spPr>
        <a:xfrm>
          <a:off x="5017207" y="3537455"/>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Pre-Hospital</a:t>
          </a:r>
        </a:p>
      </dsp:txBody>
      <dsp:txXfrm>
        <a:off x="5043619" y="3563867"/>
        <a:ext cx="1029286" cy="488231"/>
      </dsp:txXfrm>
    </dsp:sp>
    <dsp:sp modelId="{A0A5AD82-4D61-40C3-9118-8471FE6C87D5}">
      <dsp:nvSpPr>
        <dsp:cNvPr id="0" name=""/>
        <dsp:cNvSpPr/>
      </dsp:nvSpPr>
      <dsp:spPr>
        <a:xfrm>
          <a:off x="4004310" y="4188404"/>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Trauma Facility/Hospital Emergency Department</a:t>
          </a:r>
        </a:p>
      </dsp:txBody>
      <dsp:txXfrm>
        <a:off x="4030722" y="4214816"/>
        <a:ext cx="1029286" cy="488231"/>
      </dsp:txXfrm>
    </dsp:sp>
    <dsp:sp modelId="{C76253BC-47C2-4250-89BD-B9F0B58E7CDD}">
      <dsp:nvSpPr>
        <dsp:cNvPr id="0" name=""/>
        <dsp:cNvSpPr/>
      </dsp:nvSpPr>
      <dsp:spPr>
        <a:xfrm>
          <a:off x="2800278" y="4188404"/>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Acute Medical Care</a:t>
          </a:r>
        </a:p>
      </dsp:txBody>
      <dsp:txXfrm>
        <a:off x="2826690" y="4214816"/>
        <a:ext cx="1029286" cy="488231"/>
      </dsp:txXfrm>
    </dsp:sp>
    <dsp:sp modelId="{AD8D9DBB-6B3F-43D5-B6E3-FC9910F8CDBA}">
      <dsp:nvSpPr>
        <dsp:cNvPr id="0" name=""/>
        <dsp:cNvSpPr/>
      </dsp:nvSpPr>
      <dsp:spPr>
        <a:xfrm>
          <a:off x="1787382" y="3537455"/>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Rehabilitation</a:t>
          </a:r>
        </a:p>
      </dsp:txBody>
      <dsp:txXfrm>
        <a:off x="1813794" y="3563867"/>
        <a:ext cx="1029286" cy="488231"/>
      </dsp:txXfrm>
    </dsp:sp>
    <dsp:sp modelId="{2684028D-3E27-4F33-8CC7-C4868AC9F303}">
      <dsp:nvSpPr>
        <dsp:cNvPr id="0" name=""/>
        <dsp:cNvSpPr/>
      </dsp:nvSpPr>
      <dsp:spPr>
        <a:xfrm>
          <a:off x="1287208" y="2442229"/>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Regional Performance Improvement</a:t>
          </a:r>
        </a:p>
      </dsp:txBody>
      <dsp:txXfrm>
        <a:off x="1313620" y="2468641"/>
        <a:ext cx="1029286" cy="488231"/>
      </dsp:txXfrm>
    </dsp:sp>
    <dsp:sp modelId="{2A23EE8C-8402-419F-9F04-504139283022}">
      <dsp:nvSpPr>
        <dsp:cNvPr id="0" name=""/>
        <dsp:cNvSpPr/>
      </dsp:nvSpPr>
      <dsp:spPr>
        <a:xfrm>
          <a:off x="1458560" y="1250452"/>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Injury Prevention </a:t>
          </a:r>
        </a:p>
      </dsp:txBody>
      <dsp:txXfrm>
        <a:off x="1484972" y="1276864"/>
        <a:ext cx="1029286" cy="488231"/>
      </dsp:txXfrm>
    </dsp:sp>
    <dsp:sp modelId="{31277A3A-A68D-4F1A-AA5F-F303B78ED16F}">
      <dsp:nvSpPr>
        <dsp:cNvPr id="0" name=""/>
        <dsp:cNvSpPr/>
      </dsp:nvSpPr>
      <dsp:spPr>
        <a:xfrm>
          <a:off x="2247034" y="340505"/>
          <a:ext cx="1082110" cy="5410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Public Education and Outreach</a:t>
          </a:r>
          <a:endParaRPr lang="en-US" sz="700" kern="1200" dirty="0"/>
        </a:p>
      </dsp:txBody>
      <dsp:txXfrm>
        <a:off x="2273446" y="366917"/>
        <a:ext cx="1029286" cy="48823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2"/>
            <a:ext cx="4028440" cy="351737"/>
          </a:xfrm>
          <a:prstGeom prst="rect">
            <a:avLst/>
          </a:prstGeom>
        </p:spPr>
        <p:txBody>
          <a:bodyPr vert="horz" lIns="93177" tIns="46589" rIns="93177" bIns="46589" rtlCol="0"/>
          <a:lstStyle>
            <a:lvl1pPr algn="r">
              <a:defRPr sz="1200"/>
            </a:lvl1pPr>
          </a:lstStyle>
          <a:p>
            <a:fld id="{6AC479C4-87BA-4A8B-B739-F95EB411011A}" type="datetimeFigureOut">
              <a:rPr lang="en-US" smtClean="0"/>
              <a:t>1/30/2018</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875F0020-6A7E-48C4-B00C-288290BE0A9E}" type="slidenum">
              <a:rPr lang="en-US" smtClean="0"/>
              <a:t>‹#›</a:t>
            </a:fld>
            <a:endParaRPr lang="en-US"/>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2"/>
            <a:ext cx="4028440" cy="351737"/>
          </a:xfrm>
          <a:prstGeom prst="rect">
            <a:avLst/>
          </a:prstGeom>
        </p:spPr>
        <p:txBody>
          <a:bodyPr vert="horz" lIns="93177" tIns="46589" rIns="93177" bIns="46589" rtlCol="0"/>
          <a:lstStyle>
            <a:lvl1pPr algn="r">
              <a:defRPr sz="1200"/>
            </a:lvl1pPr>
          </a:lstStyle>
          <a:p>
            <a:fld id="{40FC3508-E8F7-458D-B367-BDAFD52A9C9A}" type="datetimeFigureOut">
              <a:rPr lang="en-US" smtClean="0"/>
              <a:t>1/30/2018</a:t>
            </a:fld>
            <a:endParaRPr lang="en-US"/>
          </a:p>
        </p:txBody>
      </p:sp>
      <p:sp>
        <p:nvSpPr>
          <p:cNvPr id="4" name="Slide Image Placeholder 3"/>
          <p:cNvSpPr>
            <a:spLocks noGrp="1" noRot="1" noChangeAspect="1"/>
          </p:cNvSpPr>
          <p:nvPr>
            <p:ph type="sldImg" idx="2"/>
          </p:nvPr>
        </p:nvSpPr>
        <p:spPr>
          <a:xfrm>
            <a:off x="920750" y="706438"/>
            <a:ext cx="2728913" cy="20478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642004" y="706931"/>
            <a:ext cx="4211710" cy="5595011"/>
          </a:xfrm>
          <a:prstGeom prst="rect">
            <a:avLst/>
          </a:prstGeom>
        </p:spPr>
        <p:txBody>
          <a:bodyPr vert="horz" lIns="93177" tIns="46589" rIns="93177" bIns="46589"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542290" y="4557279"/>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2290" y="4899862"/>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2290" y="5255055"/>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2290" y="4198822"/>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2290" y="5600902"/>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2290" y="3852975"/>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2290" y="3155794"/>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2290" y="3497782"/>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2290" y="5956095"/>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2290" y="6301942"/>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8</a:t>
            </a:fld>
            <a:endParaRPr lang="en-US" dirty="0"/>
          </a:p>
        </p:txBody>
      </p:sp>
    </p:spTree>
    <p:extLst>
      <p:ext uri="{BB962C8B-B14F-4D97-AF65-F5344CB8AC3E}">
        <p14:creationId xmlns:p14="http://schemas.microsoft.com/office/powerpoint/2010/main" val="3377831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75163" y="417644"/>
            <a:ext cx="4896961" cy="2467331"/>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862679" y="3577314"/>
            <a:ext cx="4896961" cy="1846555"/>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204686" y="6311900"/>
            <a:ext cx="1481364" cy="409575"/>
          </a:xfrm>
        </p:spPr>
        <p:txBody>
          <a:bodyPr/>
          <a:lstStyle>
            <a:lvl1pPr>
              <a:defRPr>
                <a:solidFill>
                  <a:schemeClr val="tx1">
                    <a:lumMod val="20000"/>
                    <a:lumOff val="80000"/>
                  </a:schemeClr>
                </a:solidFill>
              </a:defRPr>
            </a:lvl1pPr>
          </a:lstStyle>
          <a:p>
            <a:fld id="{D3223BAB-1BCE-49A3-8B59-E8645072E2A3}"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Straight Connector 14"/>
          <p:cNvCxnSpPr/>
          <p:nvPr userDrawn="1"/>
        </p:nvCxnSpPr>
        <p:spPr>
          <a:xfrm>
            <a:off x="3875379" y="2929631"/>
            <a:ext cx="491832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627681" y="1855433"/>
            <a:ext cx="5866110" cy="4134662"/>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7"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12" name="Picture Placeholder 14"/>
          <p:cNvSpPr>
            <a:spLocks noGrp="1"/>
          </p:cNvSpPr>
          <p:nvPr>
            <p:ph type="pic" sz="quarter" idx="13"/>
          </p:nvPr>
        </p:nvSpPr>
        <p:spPr>
          <a:xfrm>
            <a:off x="6894782" y="2521258"/>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0E0434A5-03B6-4B63-B4CA-4B807BF91E76}" type="datetime1">
              <a:rPr lang="en-US" smtClean="0"/>
              <a:t>1/30/2018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1" name="Straight Connector 10"/>
          <p:cNvCxnSpPr/>
          <p:nvPr userDrawn="1"/>
        </p:nvCxnSpPr>
        <p:spPr>
          <a:xfrm>
            <a:off x="656948" y="1322772"/>
            <a:ext cx="5836843" cy="0"/>
          </a:xfrm>
          <a:prstGeom prst="line">
            <a:avLst/>
          </a:prstGeom>
          <a:ln w="762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786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49" y="2326005"/>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618488" y="3605580"/>
            <a:ext cx="5913088" cy="914400"/>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0858B1DC-FC81-43E3-A737-175EBA8FB720}" type="datetime1">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Straight Connector 12"/>
          <p:cNvCxnSpPr/>
          <p:nvPr userDrawn="1"/>
        </p:nvCxnSpPr>
        <p:spPr>
          <a:xfrm>
            <a:off x="628649" y="3481157"/>
            <a:ext cx="78867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75163" y="417644"/>
            <a:ext cx="4896961" cy="2467331"/>
          </a:xfrm>
        </p:spPr>
        <p:txBody>
          <a:bodyPr anchor="b">
            <a:noAutofit/>
          </a:bodyPr>
          <a:lstStyle>
            <a:lvl1pPr algn="l">
              <a:defRPr sz="7000" b="1">
                <a:solidFill>
                  <a:schemeClr val="tx1"/>
                </a:solidFill>
              </a:defRPr>
            </a:lvl1pPr>
          </a:lstStyle>
          <a:p>
            <a:r>
              <a:rPr lang="en-US" dirty="0"/>
              <a:t>Click to edit Master title style                                                                                                                           </a:t>
            </a:r>
          </a:p>
        </p:txBody>
      </p:sp>
      <p:sp>
        <p:nvSpPr>
          <p:cNvPr id="3" name="Subtitle 2"/>
          <p:cNvSpPr>
            <a:spLocks noGrp="1"/>
          </p:cNvSpPr>
          <p:nvPr>
            <p:ph type="subTitle" idx="1"/>
          </p:nvPr>
        </p:nvSpPr>
        <p:spPr>
          <a:xfrm>
            <a:off x="3862679" y="3577314"/>
            <a:ext cx="4896961" cy="1846555"/>
          </a:xfrm>
        </p:spPr>
        <p:txBody>
          <a:bodyPr anchor="t"/>
          <a:lstStyle>
            <a:lvl1pPr marL="0" indent="0" algn="l">
              <a:buNone/>
              <a:defRPr sz="3600" b="1">
                <a:solidFill>
                  <a:schemeClr val="accent5"/>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204686" y="6311900"/>
            <a:ext cx="1481364" cy="409575"/>
          </a:xfrm>
        </p:spPr>
        <p:txBody>
          <a:bodyPr/>
          <a:lstStyle>
            <a:lvl1pPr>
              <a:defRPr>
                <a:solidFill>
                  <a:schemeClr val="tx1">
                    <a:lumMod val="20000"/>
                    <a:lumOff val="80000"/>
                  </a:schemeClr>
                </a:solidFill>
              </a:defRPr>
            </a:lvl1pPr>
          </a:lstStyle>
          <a:p>
            <a:fld id="{7F4F6D10-EB3B-407F-939D-BD6D0A36E2E8}" type="datetime1">
              <a:rPr lang="en-US" smtClean="0"/>
              <a:t>1/30/2018</a:t>
            </a:fld>
            <a:endParaRPr lang="en-US" dirty="0"/>
          </a:p>
        </p:txBody>
      </p:sp>
      <p:sp>
        <p:nvSpPr>
          <p:cNvPr id="5" name="Footer Placeholder 4"/>
          <p:cNvSpPr>
            <a:spLocks noGrp="1"/>
          </p:cNvSpPr>
          <p:nvPr>
            <p:ph type="ftr" sz="quarter" idx="11"/>
          </p:nvPr>
        </p:nvSpPr>
        <p:spPr/>
        <p:txBody>
          <a:bodyPr/>
          <a:lstStyle>
            <a:lvl1pPr>
              <a:defRPr>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Straight Connector 14"/>
          <p:cNvCxnSpPr/>
          <p:nvPr userDrawn="1"/>
        </p:nvCxnSpPr>
        <p:spPr>
          <a:xfrm>
            <a:off x="3875379" y="2929631"/>
            <a:ext cx="491832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694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627681" y="1899821"/>
            <a:ext cx="5866110" cy="4090274"/>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894782" y="2521258"/>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p:txBody>
          <a:bodyPr/>
          <a:lstStyle/>
          <a:p>
            <a:fld id="{EB873DFA-0ADF-4B2A-9DD5-6D26F9B8098C}" type="datetime1">
              <a:rPr lang="en-US" smtClean="0"/>
              <a:t>1/30/2018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0" name="Straight Connector 9"/>
          <p:cNvCxnSpPr/>
          <p:nvPr userDrawn="1"/>
        </p:nvCxnSpPr>
        <p:spPr>
          <a:xfrm>
            <a:off x="656948" y="1322772"/>
            <a:ext cx="5836843" cy="0"/>
          </a:xfrm>
          <a:prstGeom prst="line">
            <a:avLst/>
          </a:prstGeom>
          <a:ln w="50800">
            <a:solidFill>
              <a:schemeClr val="accent5"/>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316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9352" y="428340"/>
            <a:ext cx="6630895" cy="798296"/>
          </a:xfrm>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4" y="1551073"/>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068603" y="2111471"/>
            <a:ext cx="6630895" cy="3418886"/>
          </a:xfrm>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3" y="6348299"/>
            <a:ext cx="1099297" cy="328727"/>
          </a:xfrm>
        </p:spPr>
        <p:txBody>
          <a:bodyPr/>
          <a:lstStyle/>
          <a:p>
            <a:fld id="{4CF95A54-D5BE-49AF-B601-6BE6FEEA098E}" type="datetime1">
              <a:rPr lang="en-US" smtClean="0"/>
              <a:t>1/30/2018</a:t>
            </a:fld>
            <a:endParaRPr lang="en-US" dirty="0"/>
          </a:p>
        </p:txBody>
      </p:sp>
      <p:sp>
        <p:nvSpPr>
          <p:cNvPr id="5" name="Footer Placeholder 4"/>
          <p:cNvSpPr>
            <a:spLocks noGrp="1"/>
          </p:cNvSpPr>
          <p:nvPr>
            <p:ph type="ftr" sz="quarter" idx="11"/>
          </p:nvPr>
        </p:nvSpPr>
        <p:spPr>
          <a:xfrm>
            <a:off x="3352800" y="6331971"/>
            <a:ext cx="4140357" cy="365125"/>
          </a:xfrm>
        </p:spPr>
        <p:txBody>
          <a:bodyPr/>
          <a:lstStyle/>
          <a:p>
            <a:endParaRPr lang="en-US" dirty="0"/>
          </a:p>
        </p:txBody>
      </p:sp>
      <p:sp>
        <p:nvSpPr>
          <p:cNvPr id="6" name="Slide Number Placeholder 5"/>
          <p:cNvSpPr>
            <a:spLocks noGrp="1"/>
          </p:cNvSpPr>
          <p:nvPr>
            <p:ph type="sldNum" sz="quarter" idx="12"/>
          </p:nvPr>
        </p:nvSpPr>
        <p:spPr>
          <a:xfrm>
            <a:off x="7678057" y="6348299"/>
            <a:ext cx="1021441" cy="368697"/>
          </a:xfrm>
        </p:spPr>
        <p:txBody>
          <a:bodyPr/>
          <a:lstStyle/>
          <a:p>
            <a:fld id="{3264D530-B60B-4A5A-91C0-C766C58A4783}" type="slidenum">
              <a:rPr lang="en-US" smtClean="0"/>
              <a:t>‹#›</a:t>
            </a:fld>
            <a:endParaRPr lang="en-US" dirty="0"/>
          </a:p>
        </p:txBody>
      </p:sp>
      <p:cxnSp>
        <p:nvCxnSpPr>
          <p:cNvPr id="16" name="Straight Connector 15"/>
          <p:cNvCxnSpPr/>
          <p:nvPr userDrawn="1"/>
        </p:nvCxnSpPr>
        <p:spPr>
          <a:xfrm flipV="1">
            <a:off x="2068605" y="1287262"/>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2697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6" y="613102"/>
            <a:ext cx="6291343"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227734" y="1707356"/>
            <a:ext cx="6292313" cy="4351338"/>
          </a:xfrm>
        </p:spPr>
        <p:txBody>
          <a:bodyPr>
            <a:normAutofit/>
          </a:bodyPr>
          <a:lstStyle>
            <a:lvl1pPr marL="457200" indent="-457200">
              <a:buFont typeface="+mj-lt"/>
              <a:buAutoNum type="arabicPeriod"/>
              <a:defRPr sz="2400"/>
            </a:lvl1pPr>
            <a:lvl2pPr marL="914389" indent="-457200">
              <a:buFont typeface="+mj-lt"/>
              <a:buAutoNum type="alphaLcPeriod"/>
              <a:defRPr sz="2400"/>
            </a:lvl2pPr>
            <a:lvl3pPr marL="1371577" indent="-4572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15" name="Footer Placeholder 4"/>
          <p:cNvSpPr>
            <a:spLocks noGrp="1"/>
          </p:cNvSpPr>
          <p:nvPr>
            <p:ph type="ftr" sz="quarter" idx="11"/>
          </p:nvPr>
        </p:nvSpPr>
        <p:spPr>
          <a:xfrm>
            <a:off x="3352800" y="6331971"/>
            <a:ext cx="4140357" cy="365125"/>
          </a:xfrm>
        </p:spPr>
        <p:txBody>
          <a:bodyPr/>
          <a:lstStyle/>
          <a:p>
            <a:endParaRPr lang="en-US" dirty="0"/>
          </a:p>
        </p:txBody>
      </p:sp>
      <p:cxnSp>
        <p:nvCxnSpPr>
          <p:cNvPr id="10" name="Straight Connector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13" name="Date Placeholder 3"/>
          <p:cNvSpPr txBox="1">
            <a:spLocks/>
          </p:cNvSpPr>
          <p:nvPr userDrawn="1"/>
        </p:nvSpPr>
        <p:spPr>
          <a:xfrm>
            <a:off x="2068603" y="6348299"/>
            <a:ext cx="1099297" cy="32872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3972C8-722D-45F6-B4D9-99B5D0CE429E}" type="datetimeFigureOut">
              <a:rPr lang="en-US" smtClean="0"/>
              <a:pPr/>
              <a:t>1/30/2018</a:t>
            </a:fld>
            <a:endParaRPr lang="en-US" dirty="0"/>
          </a:p>
        </p:txBody>
      </p:sp>
      <p:sp>
        <p:nvSpPr>
          <p:cNvPr id="14" name="Slide Number Placeholder 5"/>
          <p:cNvSpPr txBox="1">
            <a:spLocks/>
          </p:cNvSpPr>
          <p:nvPr userDrawn="1"/>
        </p:nvSpPr>
        <p:spPr>
          <a:xfrm>
            <a:off x="7678057" y="6348299"/>
            <a:ext cx="1021441" cy="3686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64D530-B60B-4A5A-91C0-C766C58A4783}" type="slidenum">
              <a:rPr lang="en-US" smtClean="0"/>
              <a:pPr/>
              <a:t>‹#›</a:t>
            </a:fld>
            <a:endParaRPr lang="en-US" dirty="0"/>
          </a:p>
        </p:txBody>
      </p:sp>
    </p:spTree>
    <p:extLst>
      <p:ext uri="{BB962C8B-B14F-4D97-AF65-F5344CB8AC3E}">
        <p14:creationId xmlns:p14="http://schemas.microsoft.com/office/powerpoint/2010/main" val="248255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627681" y="1865376"/>
            <a:ext cx="5866110" cy="4237623"/>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2" name="Picture Placeholder 14"/>
          <p:cNvSpPr>
            <a:spLocks noGrp="1"/>
          </p:cNvSpPr>
          <p:nvPr>
            <p:ph type="pic" sz="quarter" idx="13"/>
          </p:nvPr>
        </p:nvSpPr>
        <p:spPr>
          <a:xfrm>
            <a:off x="6894782" y="2521258"/>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p:txBody>
          <a:bodyPr/>
          <a:lstStyle/>
          <a:p>
            <a:fld id="{6E043B11-85CD-4D83-8F5D-B8DF479C6FB0}" type="datetime1">
              <a:rPr lang="en-US" smtClean="0"/>
              <a:t>1/30/2018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3" name="Straight Connector 12"/>
          <p:cNvCxnSpPr/>
          <p:nvPr userDrawn="1"/>
        </p:nvCxnSpPr>
        <p:spPr>
          <a:xfrm>
            <a:off x="656948" y="1322772"/>
            <a:ext cx="5836843" cy="0"/>
          </a:xfrm>
          <a:prstGeom prst="line">
            <a:avLst/>
          </a:prstGeom>
          <a:ln w="50800">
            <a:solidFill>
              <a:schemeClr val="accent5"/>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8731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6" y="613102"/>
            <a:ext cx="6475492"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227735" y="1707356"/>
            <a:ext cx="3152133" cy="4351338"/>
          </a:xfrm>
        </p:spPr>
        <p:txBody>
          <a:bodyPr>
            <a:normAutofit/>
          </a:bodyPr>
          <a:lstStyle>
            <a:lvl1pPr marL="346075" indent="-341313">
              <a:buFont typeface="+mj-lt"/>
              <a:buAutoNum type="arabicPeriod"/>
              <a:defRPr sz="2400"/>
            </a:lvl1pPr>
            <a:lvl2pPr marL="684213" indent="-344488" defTabSz="968375">
              <a:buFont typeface="+mj-lt"/>
              <a:buAutoNum type="alphaLcPeriod"/>
              <a:defRPr sz="2400"/>
            </a:lvl2pPr>
            <a:lvl3pPr marL="1030288" indent="-34607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p:cNvSpPr>
            <a:spLocks noGrp="1"/>
          </p:cNvSpPr>
          <p:nvPr>
            <p:ph sz="half" idx="12"/>
          </p:nvPr>
        </p:nvSpPr>
        <p:spPr>
          <a:xfrm>
            <a:off x="5547365" y="1707356"/>
            <a:ext cx="3152133" cy="4351338"/>
          </a:xfrm>
        </p:spPr>
        <p:txBody>
          <a:bodyPr>
            <a:normAutofit/>
          </a:bodyPr>
          <a:lstStyle>
            <a:lvl1pPr marL="346075" indent="-341313">
              <a:buFont typeface="+mj-lt"/>
              <a:buAutoNum type="arabicPeriod"/>
              <a:defRPr sz="2400"/>
            </a:lvl1pPr>
            <a:lvl2pPr marL="684213" indent="-344488" defTabSz="968375">
              <a:buFont typeface="+mj-lt"/>
              <a:buAutoNum type="alphaLcPeriod"/>
              <a:defRPr sz="2400"/>
            </a:lvl2pPr>
            <a:lvl3pPr marL="1030288" indent="-34607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13" name="Date Placeholder 3"/>
          <p:cNvSpPr txBox="1">
            <a:spLocks/>
          </p:cNvSpPr>
          <p:nvPr userDrawn="1"/>
        </p:nvSpPr>
        <p:spPr>
          <a:xfrm>
            <a:off x="2068603" y="6348299"/>
            <a:ext cx="1099297" cy="32872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3972C8-722D-45F6-B4D9-99B5D0CE429E}" type="datetimeFigureOut">
              <a:rPr lang="en-US" smtClean="0"/>
              <a:pPr/>
              <a:t>1/30/2018</a:t>
            </a:fld>
            <a:endParaRPr lang="en-US" dirty="0"/>
          </a:p>
        </p:txBody>
      </p:sp>
      <p:sp>
        <p:nvSpPr>
          <p:cNvPr id="14" name="Slide Number Placeholder 5"/>
          <p:cNvSpPr txBox="1">
            <a:spLocks/>
          </p:cNvSpPr>
          <p:nvPr userDrawn="1"/>
        </p:nvSpPr>
        <p:spPr>
          <a:xfrm>
            <a:off x="7678057" y="6348299"/>
            <a:ext cx="1021441" cy="3686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64D530-B60B-4A5A-91C0-C766C58A4783}" type="slidenum">
              <a:rPr lang="en-US" smtClean="0"/>
              <a:pPr/>
              <a:t>‹#›</a:t>
            </a:fld>
            <a:endParaRPr lang="en-US" dirty="0"/>
          </a:p>
        </p:txBody>
      </p:sp>
      <p:sp>
        <p:nvSpPr>
          <p:cNvPr id="15" name="Footer Placeholder 4"/>
          <p:cNvSpPr>
            <a:spLocks noGrp="1"/>
          </p:cNvSpPr>
          <p:nvPr>
            <p:ph type="ftr" sz="quarter" idx="11"/>
          </p:nvPr>
        </p:nvSpPr>
        <p:spPr>
          <a:xfrm>
            <a:off x="3352800" y="6331971"/>
            <a:ext cx="4140357" cy="365125"/>
          </a:xfrm>
        </p:spPr>
        <p:txBody>
          <a:bodyPr/>
          <a:lstStyle/>
          <a:p>
            <a:endParaRPr lang="en-US" dirty="0"/>
          </a:p>
        </p:txBody>
      </p:sp>
      <p:cxnSp>
        <p:nvCxnSpPr>
          <p:cNvPr id="10" name="Straight Connector 9"/>
          <p:cNvCxnSpPr/>
          <p:nvPr userDrawn="1"/>
        </p:nvCxnSpPr>
        <p:spPr>
          <a:xfrm>
            <a:off x="2221005" y="1409700"/>
            <a:ext cx="6478493" cy="866"/>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2622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175"/>
            <a:ext cx="7886700" cy="679904"/>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p:nvPr>
        </p:nvSpPr>
        <p:spPr>
          <a:xfrm>
            <a:off x="628650" y="391887"/>
            <a:ext cx="7886700" cy="5602514"/>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1157288" y="6356350"/>
            <a:ext cx="1528762" cy="365125"/>
          </a:xfrm>
        </p:spPr>
        <p:txBody>
          <a:bodyPr/>
          <a:lstStyle>
            <a:lvl1pPr>
              <a:defRPr>
                <a:solidFill>
                  <a:schemeClr val="accent4">
                    <a:lumMod val="20000"/>
                    <a:lumOff val="80000"/>
                  </a:schemeClr>
                </a:solidFill>
              </a:defRPr>
            </a:lvl1pPr>
          </a:lstStyle>
          <a:p>
            <a:fld id="{444409AD-8153-4075-9FD1-CC9B80216A5D}" type="datetime1">
              <a:rPr lang="en-US" smtClean="0"/>
              <a:t>1/30/2018</a:t>
            </a:fld>
            <a:endParaRPr lang="en-US" dirty="0"/>
          </a:p>
        </p:txBody>
      </p:sp>
      <p:sp>
        <p:nvSpPr>
          <p:cNvPr id="10" name="Footer Placeholder 3"/>
          <p:cNvSpPr>
            <a:spLocks noGrp="1"/>
          </p:cNvSpPr>
          <p:nvPr>
            <p:ph type="ftr" sz="quarter" idx="11"/>
          </p:nvPr>
        </p:nvSpPr>
        <p:spPr>
          <a:xfrm>
            <a:off x="6322891" y="6088709"/>
            <a:ext cx="2192459" cy="365125"/>
          </a:xfrm>
        </p:spPr>
        <p:txBody>
          <a:bodyPr/>
          <a:lstStyle>
            <a:lvl1pPr>
              <a:defRPr>
                <a:solidFill>
                  <a:schemeClr val="accent4">
                    <a:lumMod val="20000"/>
                    <a:lumOff val="80000"/>
                  </a:schemeClr>
                </a:solidFill>
              </a:defRPr>
            </a:lvl1pPr>
          </a:lstStyle>
          <a:p>
            <a:endParaRPr lang="en-US" dirty="0"/>
          </a:p>
        </p:txBody>
      </p:sp>
      <p:sp>
        <p:nvSpPr>
          <p:cNvPr id="11" name="Slide Number Placeholder 4"/>
          <p:cNvSpPr>
            <a:spLocks noGrp="1"/>
          </p:cNvSpPr>
          <p:nvPr>
            <p:ph type="sldNum" sz="quarter" idx="12"/>
          </p:nvPr>
        </p:nvSpPr>
        <p:spPr>
          <a:xfrm>
            <a:off x="7765143" y="6489429"/>
            <a:ext cx="750207" cy="365125"/>
          </a:xfrm>
        </p:spPr>
        <p:txBody>
          <a:bodyPr/>
          <a:lstStyle>
            <a:lvl1pPr>
              <a:defRPr>
                <a:solidFill>
                  <a:schemeClr val="accent4">
                    <a:lumMod val="20000"/>
                    <a:lumOff val="8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94473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79904"/>
          </a:xfrm>
        </p:spPr>
        <p:txBody>
          <a:bodyPr/>
          <a:lstStyle/>
          <a:p>
            <a:r>
              <a:rPr lang="en-US" dirty="0"/>
              <a:t>Click to edit Master title style</a:t>
            </a:r>
          </a:p>
        </p:txBody>
      </p:sp>
      <p:sp>
        <p:nvSpPr>
          <p:cNvPr id="7" name="Content Placeholder 6"/>
          <p:cNvSpPr>
            <a:spLocks noGrp="1"/>
          </p:cNvSpPr>
          <p:nvPr>
            <p:ph sz="quarter" idx="13"/>
          </p:nvPr>
        </p:nvSpPr>
        <p:spPr>
          <a:xfrm>
            <a:off x="628649" y="1204913"/>
            <a:ext cx="7886699" cy="473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28650" y="6356350"/>
            <a:ext cx="1528762" cy="365125"/>
          </a:xfrm>
        </p:spPr>
        <p:txBody>
          <a:bodyPr/>
          <a:lstStyle>
            <a:lvl1pPr>
              <a:defRPr>
                <a:solidFill>
                  <a:schemeClr val="accent4">
                    <a:lumMod val="20000"/>
                    <a:lumOff val="80000"/>
                  </a:schemeClr>
                </a:solidFill>
              </a:defRPr>
            </a:lvl1pPr>
          </a:lstStyle>
          <a:p>
            <a:fld id="{A589F48D-4CAE-45CE-9953-8F4C0829FB64}" type="datetime1">
              <a:rPr lang="en-US" smtClean="0"/>
              <a:t>1/30/2018</a:t>
            </a:fld>
            <a:endParaRPr lang="en-US" dirty="0"/>
          </a:p>
        </p:txBody>
      </p:sp>
      <p:sp>
        <p:nvSpPr>
          <p:cNvPr id="4" name="Footer Placeholder 3"/>
          <p:cNvSpPr>
            <a:spLocks noGrp="1"/>
          </p:cNvSpPr>
          <p:nvPr>
            <p:ph type="ftr" sz="quarter" idx="11"/>
          </p:nvPr>
        </p:nvSpPr>
        <p:spPr>
          <a:xfrm>
            <a:off x="6314691" y="6095546"/>
            <a:ext cx="2200657" cy="365125"/>
          </a:xfrm>
        </p:spPr>
        <p:txBody>
          <a:bodyPr/>
          <a:lstStyle>
            <a:lvl1pPr>
              <a:defRPr>
                <a:solidFill>
                  <a:schemeClr val="accent4">
                    <a:lumMod val="20000"/>
                    <a:lumOff val="80000"/>
                  </a:schemeClr>
                </a:solidFill>
              </a:defRPr>
            </a:lvl1pPr>
          </a:lstStyle>
          <a:p>
            <a:endParaRPr lang="en-US" dirty="0"/>
          </a:p>
        </p:txBody>
      </p:sp>
      <p:sp>
        <p:nvSpPr>
          <p:cNvPr id="5" name="Slide Number Placeholder 4"/>
          <p:cNvSpPr>
            <a:spLocks noGrp="1"/>
          </p:cNvSpPr>
          <p:nvPr>
            <p:ph type="sldNum" sz="quarter" idx="12"/>
          </p:nvPr>
        </p:nvSpPr>
        <p:spPr>
          <a:xfrm>
            <a:off x="7765141" y="6492875"/>
            <a:ext cx="750207" cy="365125"/>
          </a:xfrm>
        </p:spPr>
        <p:txBody>
          <a:bodyPr/>
          <a:lstStyle>
            <a:lvl1pPr>
              <a:defRPr>
                <a:solidFill>
                  <a:schemeClr val="accent4">
                    <a:lumMod val="20000"/>
                    <a:lumOff val="8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01393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627681" y="1899821"/>
            <a:ext cx="5866110" cy="4090274"/>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94782" y="2521258"/>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660B237C-8FF3-47FC-AEAF-BA5D1D4DE48C}" type="datetime1">
              <a:rPr lang="en-US" smtClean="0"/>
              <a:t>1/30/2018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0" name="Straight Connector 9"/>
          <p:cNvCxnSpPr/>
          <p:nvPr userDrawn="1"/>
        </p:nvCxnSpPr>
        <p:spPr>
          <a:xfrm>
            <a:off x="656948" y="1322772"/>
            <a:ext cx="5836843"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186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79904"/>
          </a:xfrm>
        </p:spPr>
        <p:txBody>
          <a:bodyPr/>
          <a:lstStyle/>
          <a:p>
            <a:r>
              <a:rPr lang="en-US" dirty="0"/>
              <a:t>Click to edit Master title style</a:t>
            </a:r>
          </a:p>
        </p:txBody>
      </p:sp>
      <p:sp>
        <p:nvSpPr>
          <p:cNvPr id="7" name="Content Placeholder 6"/>
          <p:cNvSpPr>
            <a:spLocks noGrp="1"/>
          </p:cNvSpPr>
          <p:nvPr>
            <p:ph sz="quarter" idx="13"/>
          </p:nvPr>
        </p:nvSpPr>
        <p:spPr>
          <a:xfrm>
            <a:off x="628650" y="1204913"/>
            <a:ext cx="3725636" cy="4730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p:cNvSpPr>
            <a:spLocks noGrp="1"/>
          </p:cNvSpPr>
          <p:nvPr>
            <p:ph sz="quarter" idx="14"/>
          </p:nvPr>
        </p:nvSpPr>
        <p:spPr>
          <a:xfrm>
            <a:off x="4789713" y="1204913"/>
            <a:ext cx="3725636" cy="473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28650" y="6356350"/>
            <a:ext cx="1528762" cy="365125"/>
          </a:xfrm>
        </p:spPr>
        <p:txBody>
          <a:bodyPr/>
          <a:lstStyle>
            <a:lvl1pPr>
              <a:defRPr>
                <a:solidFill>
                  <a:schemeClr val="accent4">
                    <a:lumMod val="20000"/>
                    <a:lumOff val="80000"/>
                  </a:schemeClr>
                </a:solidFill>
              </a:defRPr>
            </a:lvl1pPr>
          </a:lstStyle>
          <a:p>
            <a:fld id="{5DB4474C-BC55-41C9-8779-F55789A71BD2}" type="datetime1">
              <a:rPr lang="en-US" smtClean="0"/>
              <a:t>1/30/2018</a:t>
            </a:fld>
            <a:endParaRPr lang="en-US" dirty="0"/>
          </a:p>
        </p:txBody>
      </p:sp>
      <p:sp>
        <p:nvSpPr>
          <p:cNvPr id="4" name="Footer Placeholder 3"/>
          <p:cNvSpPr>
            <a:spLocks noGrp="1"/>
          </p:cNvSpPr>
          <p:nvPr>
            <p:ph type="ftr" sz="quarter" idx="11"/>
          </p:nvPr>
        </p:nvSpPr>
        <p:spPr>
          <a:xfrm>
            <a:off x="6326992" y="6085718"/>
            <a:ext cx="2188357" cy="365125"/>
          </a:xfrm>
        </p:spPr>
        <p:txBody>
          <a:bodyPr/>
          <a:lstStyle>
            <a:lvl1pPr algn="r">
              <a:defRPr>
                <a:solidFill>
                  <a:schemeClr val="accent4">
                    <a:lumMod val="20000"/>
                    <a:lumOff val="80000"/>
                  </a:schemeClr>
                </a:solidFill>
              </a:defRPr>
            </a:lvl1pPr>
          </a:lstStyle>
          <a:p>
            <a:endParaRPr lang="en-US" dirty="0"/>
          </a:p>
        </p:txBody>
      </p:sp>
      <p:sp>
        <p:nvSpPr>
          <p:cNvPr id="5" name="Slide Number Placeholder 4"/>
          <p:cNvSpPr>
            <a:spLocks noGrp="1"/>
          </p:cNvSpPr>
          <p:nvPr>
            <p:ph type="sldNum" sz="quarter" idx="12"/>
          </p:nvPr>
        </p:nvSpPr>
        <p:spPr>
          <a:xfrm>
            <a:off x="7765142" y="6462961"/>
            <a:ext cx="750207" cy="365125"/>
          </a:xfrm>
        </p:spPr>
        <p:txBody>
          <a:bodyPr/>
          <a:lstStyle>
            <a:lvl1pPr>
              <a:defRPr>
                <a:solidFill>
                  <a:schemeClr val="accent4">
                    <a:lumMod val="20000"/>
                    <a:lumOff val="8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481458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627681" y="1855433"/>
            <a:ext cx="5866110" cy="4134662"/>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7"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12" name="Picture Placeholder 14"/>
          <p:cNvSpPr>
            <a:spLocks noGrp="1"/>
          </p:cNvSpPr>
          <p:nvPr>
            <p:ph type="pic" sz="quarter" idx="13"/>
          </p:nvPr>
        </p:nvSpPr>
        <p:spPr>
          <a:xfrm>
            <a:off x="6894782" y="2521258"/>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p:txBody>
          <a:bodyPr/>
          <a:lstStyle/>
          <a:p>
            <a:fld id="{5A4982FC-CBEF-4D0A-8CA9-117776C6D0F6}" type="datetime1">
              <a:rPr lang="en-US" smtClean="0"/>
              <a:t>1/30/2018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1" name="Straight Connector 10"/>
          <p:cNvCxnSpPr/>
          <p:nvPr userDrawn="1"/>
        </p:nvCxnSpPr>
        <p:spPr>
          <a:xfrm>
            <a:off x="656948" y="1322772"/>
            <a:ext cx="5836843" cy="0"/>
          </a:xfrm>
          <a:prstGeom prst="line">
            <a:avLst/>
          </a:prstGeom>
          <a:ln w="50800">
            <a:solidFill>
              <a:schemeClr val="accent5"/>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276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49" y="2326005"/>
            <a:ext cx="7886700" cy="1114960"/>
          </a:xfrm>
        </p:spPr>
        <p:txBody>
          <a:bodyPr anchor="b">
            <a:normAutofit/>
          </a:bodyPr>
          <a:lstStyle>
            <a:lvl1pPr algn="ctr">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618488" y="3605580"/>
            <a:ext cx="5913088" cy="914400"/>
          </a:xfrm>
        </p:spPr>
        <p:txBody>
          <a:bodyPr>
            <a:normAutofit/>
          </a:bodyPr>
          <a:lstStyle>
            <a:lvl1pPr marL="0" indent="0" algn="ctr">
              <a:buNone/>
              <a:defRPr sz="24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p>
            <a:fld id="{0F67688B-D34F-4CC2-AFB9-8EA40D3E6BA3}" type="datetime1">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Straight Connector 12"/>
          <p:cNvCxnSpPr/>
          <p:nvPr userDrawn="1"/>
        </p:nvCxnSpPr>
        <p:spPr>
          <a:xfrm>
            <a:off x="628649" y="3481157"/>
            <a:ext cx="78867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6468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9352" y="428340"/>
            <a:ext cx="6630895"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4" y="1551073"/>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068603" y="2111471"/>
            <a:ext cx="6630895"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3" y="6348299"/>
            <a:ext cx="1099297" cy="328727"/>
          </a:xfrm>
        </p:spPr>
        <p:txBody>
          <a:bodyPr/>
          <a:lstStyle/>
          <a:p>
            <a:fld id="{A38F5024-7A2C-4DB8-BA80-C84007973FF9}" type="datetime1">
              <a:rPr lang="en-US" smtClean="0"/>
              <a:t>1/30/2018</a:t>
            </a:fld>
            <a:endParaRPr lang="en-US" dirty="0"/>
          </a:p>
        </p:txBody>
      </p:sp>
      <p:sp>
        <p:nvSpPr>
          <p:cNvPr id="5" name="Footer Placeholder 4"/>
          <p:cNvSpPr>
            <a:spLocks noGrp="1"/>
          </p:cNvSpPr>
          <p:nvPr>
            <p:ph type="ftr" sz="quarter" idx="11"/>
          </p:nvPr>
        </p:nvSpPr>
        <p:spPr>
          <a:xfrm>
            <a:off x="3352800" y="6331971"/>
            <a:ext cx="4140357" cy="365125"/>
          </a:xfrm>
        </p:spPr>
        <p:txBody>
          <a:bodyPr/>
          <a:lstStyle/>
          <a:p>
            <a:endParaRPr lang="en-US" dirty="0"/>
          </a:p>
        </p:txBody>
      </p:sp>
      <p:sp>
        <p:nvSpPr>
          <p:cNvPr id="6" name="Slide Number Placeholder 5"/>
          <p:cNvSpPr>
            <a:spLocks noGrp="1"/>
          </p:cNvSpPr>
          <p:nvPr>
            <p:ph type="sldNum" sz="quarter" idx="12"/>
          </p:nvPr>
        </p:nvSpPr>
        <p:spPr>
          <a:xfrm>
            <a:off x="7678057" y="6348299"/>
            <a:ext cx="1021441" cy="368697"/>
          </a:xfrm>
        </p:spPr>
        <p:txBody>
          <a:bodyPr/>
          <a:lstStyle/>
          <a:p>
            <a:fld id="{3264D530-B60B-4A5A-91C0-C766C58A4783}" type="slidenum">
              <a:rPr lang="en-US" smtClean="0"/>
              <a:t>‹#›</a:t>
            </a:fld>
            <a:endParaRPr lang="en-US" dirty="0"/>
          </a:p>
        </p:txBody>
      </p:sp>
      <p:cxnSp>
        <p:nvCxnSpPr>
          <p:cNvPr id="16" name="Straight Connector 15"/>
          <p:cNvCxnSpPr/>
          <p:nvPr userDrawn="1"/>
        </p:nvCxnSpPr>
        <p:spPr>
          <a:xfrm flipV="1">
            <a:off x="2068605" y="1287262"/>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6"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7734" y="1707356"/>
            <a:ext cx="6292313" cy="4351338"/>
          </a:xfrm>
        </p:spPr>
        <p:txBody>
          <a:bodyPr>
            <a:normAutofit/>
          </a:bodyPr>
          <a:lstStyle>
            <a:lvl1pPr marL="457200" indent="-457200">
              <a:buFont typeface="+mj-lt"/>
              <a:buAutoNum type="arabicPeriod"/>
              <a:defRPr sz="2400"/>
            </a:lvl1pPr>
            <a:lvl2pPr marL="914389" indent="-457200">
              <a:buFont typeface="+mj-lt"/>
              <a:buAutoNum type="alphaLcPeriod"/>
              <a:defRPr sz="2400"/>
            </a:lvl2pPr>
            <a:lvl3pPr marL="1371577" indent="-4572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13" name="Date Placeholder 3"/>
          <p:cNvSpPr txBox="1">
            <a:spLocks/>
          </p:cNvSpPr>
          <p:nvPr userDrawn="1"/>
        </p:nvSpPr>
        <p:spPr>
          <a:xfrm>
            <a:off x="2068603" y="6348299"/>
            <a:ext cx="1099297" cy="32872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3972C8-722D-45F6-B4D9-99B5D0CE429E}" type="datetimeFigureOut">
              <a:rPr lang="en-US" smtClean="0"/>
              <a:pPr/>
              <a:t>1/30/2018</a:t>
            </a:fld>
            <a:endParaRPr lang="en-US" dirty="0"/>
          </a:p>
        </p:txBody>
      </p:sp>
      <p:sp>
        <p:nvSpPr>
          <p:cNvPr id="14" name="Slide Number Placeholder 5"/>
          <p:cNvSpPr txBox="1">
            <a:spLocks/>
          </p:cNvSpPr>
          <p:nvPr userDrawn="1"/>
        </p:nvSpPr>
        <p:spPr>
          <a:xfrm>
            <a:off x="7678057" y="6348299"/>
            <a:ext cx="1021441" cy="3686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64D530-B60B-4A5A-91C0-C766C58A4783}" type="slidenum">
              <a:rPr lang="en-US" smtClean="0"/>
              <a:pPr/>
              <a:t>‹#›</a:t>
            </a:fld>
            <a:endParaRPr lang="en-US" dirty="0"/>
          </a:p>
        </p:txBody>
      </p:sp>
      <p:sp>
        <p:nvSpPr>
          <p:cNvPr id="15" name="Footer Placeholder 4"/>
          <p:cNvSpPr>
            <a:spLocks noGrp="1"/>
          </p:cNvSpPr>
          <p:nvPr>
            <p:ph type="ftr" sz="quarter" idx="11"/>
          </p:nvPr>
        </p:nvSpPr>
        <p:spPr>
          <a:xfrm>
            <a:off x="3352800" y="6331971"/>
            <a:ext cx="4140357" cy="365125"/>
          </a:xfrm>
        </p:spPr>
        <p:txBody>
          <a:bodyPr/>
          <a:lstStyle/>
          <a:p>
            <a:endParaRPr lang="en-US" dirty="0"/>
          </a:p>
        </p:txBody>
      </p:sp>
      <p:cxnSp>
        <p:nvCxnSpPr>
          <p:cNvPr id="10" name="Straight Connector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870261" cy="906747"/>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627681" y="1865376"/>
            <a:ext cx="5866110" cy="4237623"/>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894782" y="2521258"/>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476BCDA-3A91-4935-B65F-1161B5E25045}" type="datetime1">
              <a:rPr lang="en-US" smtClean="0"/>
              <a:t>1/30/2018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3" name="Straight Connector 12"/>
          <p:cNvCxnSpPr/>
          <p:nvPr userDrawn="1"/>
        </p:nvCxnSpPr>
        <p:spPr>
          <a:xfrm>
            <a:off x="656948" y="1322772"/>
            <a:ext cx="5836843"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686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6" y="613102"/>
            <a:ext cx="6475492"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7735" y="1707356"/>
            <a:ext cx="3152133" cy="4351338"/>
          </a:xfrm>
        </p:spPr>
        <p:txBody>
          <a:bodyPr>
            <a:normAutofit/>
          </a:bodyPr>
          <a:lstStyle>
            <a:lvl1pPr marL="346075" indent="-341313">
              <a:buFont typeface="+mj-lt"/>
              <a:buAutoNum type="arabicPeriod"/>
              <a:defRPr sz="2400"/>
            </a:lvl1pPr>
            <a:lvl2pPr marL="684213" indent="-344488" defTabSz="968375">
              <a:buFont typeface="+mj-lt"/>
              <a:buAutoNum type="alphaLcPeriod"/>
              <a:defRPr sz="2400"/>
            </a:lvl2pPr>
            <a:lvl3pPr marL="1030288" indent="-34607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9" name="Content Placeholder 2"/>
          <p:cNvSpPr>
            <a:spLocks noGrp="1"/>
          </p:cNvSpPr>
          <p:nvPr>
            <p:ph sz="half" idx="12"/>
          </p:nvPr>
        </p:nvSpPr>
        <p:spPr>
          <a:xfrm>
            <a:off x="5547365" y="1707356"/>
            <a:ext cx="3152133" cy="4351338"/>
          </a:xfrm>
        </p:spPr>
        <p:txBody>
          <a:bodyPr>
            <a:normAutofit/>
          </a:bodyPr>
          <a:lstStyle>
            <a:lvl1pPr marL="346075" indent="-341313">
              <a:buFont typeface="+mj-lt"/>
              <a:buAutoNum type="arabicPeriod"/>
              <a:defRPr sz="2400"/>
            </a:lvl1pPr>
            <a:lvl2pPr marL="684213" indent="-344488" defTabSz="968375">
              <a:buFont typeface="+mj-lt"/>
              <a:buAutoNum type="alphaLcPeriod"/>
              <a:defRPr sz="2400"/>
            </a:lvl2pPr>
            <a:lvl3pPr marL="1030288" indent="-34607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13" name="Date Placeholder 3"/>
          <p:cNvSpPr txBox="1">
            <a:spLocks/>
          </p:cNvSpPr>
          <p:nvPr userDrawn="1"/>
        </p:nvSpPr>
        <p:spPr>
          <a:xfrm>
            <a:off x="2068603" y="6348299"/>
            <a:ext cx="1099297" cy="32872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3972C8-722D-45F6-B4D9-99B5D0CE429E}" type="datetimeFigureOut">
              <a:rPr lang="en-US" smtClean="0"/>
              <a:pPr/>
              <a:t>1/30/2018</a:t>
            </a:fld>
            <a:endParaRPr lang="en-US" dirty="0"/>
          </a:p>
        </p:txBody>
      </p:sp>
      <p:sp>
        <p:nvSpPr>
          <p:cNvPr id="14" name="Slide Number Placeholder 5"/>
          <p:cNvSpPr txBox="1">
            <a:spLocks/>
          </p:cNvSpPr>
          <p:nvPr userDrawn="1"/>
        </p:nvSpPr>
        <p:spPr>
          <a:xfrm>
            <a:off x="7678057" y="6348299"/>
            <a:ext cx="1021441" cy="3686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64D530-B60B-4A5A-91C0-C766C58A4783}" type="slidenum">
              <a:rPr lang="en-US" smtClean="0"/>
              <a:pPr/>
              <a:t>‹#›</a:t>
            </a:fld>
            <a:endParaRPr lang="en-US" dirty="0"/>
          </a:p>
        </p:txBody>
      </p:sp>
      <p:sp>
        <p:nvSpPr>
          <p:cNvPr id="15" name="Footer Placeholder 4"/>
          <p:cNvSpPr>
            <a:spLocks noGrp="1"/>
          </p:cNvSpPr>
          <p:nvPr>
            <p:ph type="ftr" sz="quarter" idx="11"/>
          </p:nvPr>
        </p:nvSpPr>
        <p:spPr>
          <a:xfrm>
            <a:off x="3352800" y="6331971"/>
            <a:ext cx="4140357" cy="365125"/>
          </a:xfrm>
        </p:spPr>
        <p:txBody>
          <a:bodyPr/>
          <a:lstStyle/>
          <a:p>
            <a:endParaRPr lang="en-US" dirty="0"/>
          </a:p>
        </p:txBody>
      </p:sp>
      <p:cxnSp>
        <p:nvCxnSpPr>
          <p:cNvPr id="10" name="Straight Connector 9"/>
          <p:cNvCxnSpPr/>
          <p:nvPr userDrawn="1"/>
        </p:nvCxnSpPr>
        <p:spPr>
          <a:xfrm>
            <a:off x="2221005" y="1409700"/>
            <a:ext cx="6478493" cy="866"/>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201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175"/>
            <a:ext cx="7886700" cy="679904"/>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628650" y="391887"/>
            <a:ext cx="7886700" cy="5602514"/>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1157288" y="6356350"/>
            <a:ext cx="1528762" cy="365125"/>
          </a:xfrm>
        </p:spPr>
        <p:txBody>
          <a:bodyPr/>
          <a:lstStyle>
            <a:lvl1pPr>
              <a:defRPr>
                <a:solidFill>
                  <a:schemeClr val="accent4">
                    <a:lumMod val="20000"/>
                    <a:lumOff val="80000"/>
                  </a:schemeClr>
                </a:solidFill>
              </a:defRPr>
            </a:lvl1pPr>
          </a:lstStyle>
          <a:p>
            <a:fld id="{12606EB6-539F-4203-B8A5-3EC8C0709513}" type="datetime1">
              <a:rPr lang="en-US" smtClean="0"/>
              <a:t>1/30/2018</a:t>
            </a:fld>
            <a:endParaRPr lang="en-US" dirty="0"/>
          </a:p>
        </p:txBody>
      </p:sp>
      <p:sp>
        <p:nvSpPr>
          <p:cNvPr id="10" name="Footer Placeholder 3"/>
          <p:cNvSpPr>
            <a:spLocks noGrp="1"/>
          </p:cNvSpPr>
          <p:nvPr>
            <p:ph type="ftr" sz="quarter" idx="11"/>
          </p:nvPr>
        </p:nvSpPr>
        <p:spPr>
          <a:xfrm>
            <a:off x="6609443" y="6097836"/>
            <a:ext cx="1905907" cy="365125"/>
          </a:xfrm>
        </p:spPr>
        <p:txBody>
          <a:bodyPr/>
          <a:lstStyle>
            <a:lvl1pPr>
              <a:defRPr>
                <a:solidFill>
                  <a:schemeClr val="accent4">
                    <a:lumMod val="20000"/>
                    <a:lumOff val="80000"/>
                  </a:schemeClr>
                </a:solidFill>
              </a:defRPr>
            </a:lvl1pPr>
          </a:lstStyle>
          <a:p>
            <a:pPr algn="r"/>
            <a:endParaRPr lang="en-US" dirty="0"/>
          </a:p>
        </p:txBody>
      </p:sp>
      <p:sp>
        <p:nvSpPr>
          <p:cNvPr id="11" name="Slide Number Placeholder 4"/>
          <p:cNvSpPr>
            <a:spLocks noGrp="1"/>
          </p:cNvSpPr>
          <p:nvPr>
            <p:ph type="sldNum" sz="quarter" idx="12"/>
          </p:nvPr>
        </p:nvSpPr>
        <p:spPr>
          <a:xfrm>
            <a:off x="7765143" y="6462961"/>
            <a:ext cx="750207" cy="365125"/>
          </a:xfrm>
        </p:spPr>
        <p:txBody>
          <a:bodyPr/>
          <a:lstStyle>
            <a:lvl1pPr>
              <a:defRPr>
                <a:solidFill>
                  <a:schemeClr val="accent4">
                    <a:lumMod val="20000"/>
                    <a:lumOff val="8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3921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79904"/>
          </a:xfrm>
        </p:spPr>
        <p:txBody>
          <a:bodyPr/>
          <a:lstStyle/>
          <a:p>
            <a:r>
              <a:rPr lang="en-US"/>
              <a:t>Click to edit Master title style</a:t>
            </a:r>
            <a:endParaRPr lang="en-US" dirty="0"/>
          </a:p>
        </p:txBody>
      </p:sp>
      <p:sp>
        <p:nvSpPr>
          <p:cNvPr id="7" name="Content Placeholder 6"/>
          <p:cNvSpPr>
            <a:spLocks noGrp="1"/>
          </p:cNvSpPr>
          <p:nvPr>
            <p:ph sz="quarter" idx="13"/>
          </p:nvPr>
        </p:nvSpPr>
        <p:spPr>
          <a:xfrm>
            <a:off x="628649" y="1204913"/>
            <a:ext cx="7886699" cy="4730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28650" y="6356350"/>
            <a:ext cx="1528762" cy="365125"/>
          </a:xfrm>
        </p:spPr>
        <p:txBody>
          <a:bodyPr/>
          <a:lstStyle>
            <a:lvl1pPr>
              <a:defRPr>
                <a:solidFill>
                  <a:schemeClr val="accent4">
                    <a:lumMod val="20000"/>
                    <a:lumOff val="80000"/>
                  </a:schemeClr>
                </a:solidFill>
              </a:defRPr>
            </a:lvl1pPr>
          </a:lstStyle>
          <a:p>
            <a:fld id="{DDE42435-2D8C-4A01-893C-3B6A08A36430}" type="datetime1">
              <a:rPr lang="en-US" smtClean="0"/>
              <a:t>1/30/2018</a:t>
            </a:fld>
            <a:endParaRPr lang="en-US" dirty="0"/>
          </a:p>
        </p:txBody>
      </p:sp>
      <p:sp>
        <p:nvSpPr>
          <p:cNvPr id="4" name="Footer Placeholder 3"/>
          <p:cNvSpPr>
            <a:spLocks noGrp="1"/>
          </p:cNvSpPr>
          <p:nvPr>
            <p:ph type="ftr" sz="quarter" idx="11"/>
          </p:nvPr>
        </p:nvSpPr>
        <p:spPr>
          <a:xfrm>
            <a:off x="6314691" y="6095546"/>
            <a:ext cx="2200657" cy="365125"/>
          </a:xfrm>
        </p:spPr>
        <p:txBody>
          <a:bodyPr/>
          <a:lstStyle>
            <a:lvl1pPr algn="r">
              <a:defRPr>
                <a:solidFill>
                  <a:schemeClr val="accent4">
                    <a:lumMod val="20000"/>
                    <a:lumOff val="80000"/>
                  </a:schemeClr>
                </a:solidFill>
              </a:defRPr>
            </a:lvl1pPr>
          </a:lstStyle>
          <a:p>
            <a:endParaRPr lang="en-US" dirty="0"/>
          </a:p>
        </p:txBody>
      </p:sp>
      <p:sp>
        <p:nvSpPr>
          <p:cNvPr id="5" name="Slide Number Placeholder 4"/>
          <p:cNvSpPr>
            <a:spLocks noGrp="1"/>
          </p:cNvSpPr>
          <p:nvPr>
            <p:ph type="sldNum" sz="quarter" idx="12"/>
          </p:nvPr>
        </p:nvSpPr>
        <p:spPr>
          <a:xfrm>
            <a:off x="7765141" y="6492875"/>
            <a:ext cx="750207" cy="365125"/>
          </a:xfrm>
        </p:spPr>
        <p:txBody>
          <a:bodyPr/>
          <a:lstStyle>
            <a:lvl1pPr>
              <a:defRPr>
                <a:solidFill>
                  <a:schemeClr val="accent4">
                    <a:lumMod val="20000"/>
                    <a:lumOff val="8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34488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79904"/>
          </a:xfrm>
        </p:spPr>
        <p:txBody>
          <a:bodyPr/>
          <a:lstStyle/>
          <a:p>
            <a:r>
              <a:rPr lang="en-US"/>
              <a:t>Click to edit Master title style</a:t>
            </a:r>
            <a:endParaRPr lang="en-US" dirty="0"/>
          </a:p>
        </p:txBody>
      </p:sp>
      <p:sp>
        <p:nvSpPr>
          <p:cNvPr id="7" name="Content Placeholder 6"/>
          <p:cNvSpPr>
            <a:spLocks noGrp="1"/>
          </p:cNvSpPr>
          <p:nvPr>
            <p:ph sz="quarter" idx="13"/>
          </p:nvPr>
        </p:nvSpPr>
        <p:spPr>
          <a:xfrm>
            <a:off x="628650" y="1204913"/>
            <a:ext cx="3725636" cy="4730750"/>
          </a:xfrm>
        </p:spPr>
        <p:txBody>
          <a:bodyPr/>
          <a:lstStyle>
            <a:lvl2pPr marL="465138" indent="-225425">
              <a:defRPr/>
            </a:lvl2pPr>
            <a:lvl3pPr marL="682625" indent="-228600">
              <a:defRPr/>
            </a:lvl3pPr>
            <a:lvl4pPr marL="914400" indent="-228600">
              <a:defRPr/>
            </a:lvl4pPr>
            <a:lvl5pPr marL="1146175" indent="-2286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789713" y="1204913"/>
            <a:ext cx="3725636" cy="4730750"/>
          </a:xfrm>
        </p:spPr>
        <p:txBody>
          <a:bodyPr/>
          <a:lstStyle>
            <a:lvl2pPr marL="465138" indent="-228600">
              <a:defRPr/>
            </a:lvl2pPr>
            <a:lvl3pPr marL="682625" indent="-228600">
              <a:defRPr/>
            </a:lvl3pPr>
            <a:lvl4pPr marL="914400" indent="-228600">
              <a:defRPr/>
            </a:lvl4pPr>
            <a:lvl5pPr marL="1146175" indent="-2286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628650" y="6356350"/>
            <a:ext cx="1528762" cy="365125"/>
          </a:xfrm>
        </p:spPr>
        <p:txBody>
          <a:bodyPr/>
          <a:lstStyle>
            <a:lvl1pPr>
              <a:defRPr>
                <a:solidFill>
                  <a:schemeClr val="accent4">
                    <a:lumMod val="20000"/>
                    <a:lumOff val="80000"/>
                  </a:schemeClr>
                </a:solidFill>
              </a:defRPr>
            </a:lvl1pPr>
          </a:lstStyle>
          <a:p>
            <a:fld id="{A07C1C9C-CEEC-4EEB-B8F2-190071ADFF9D}" type="datetime1">
              <a:rPr lang="en-US" smtClean="0"/>
              <a:t>1/30/2018</a:t>
            </a:fld>
            <a:endParaRPr lang="en-US" dirty="0"/>
          </a:p>
        </p:txBody>
      </p:sp>
      <p:sp>
        <p:nvSpPr>
          <p:cNvPr id="4" name="Footer Placeholder 3"/>
          <p:cNvSpPr>
            <a:spLocks noGrp="1"/>
          </p:cNvSpPr>
          <p:nvPr>
            <p:ph type="ftr" sz="quarter" idx="11"/>
          </p:nvPr>
        </p:nvSpPr>
        <p:spPr>
          <a:xfrm>
            <a:off x="6347494" y="6097962"/>
            <a:ext cx="2167855" cy="365125"/>
          </a:xfrm>
        </p:spPr>
        <p:txBody>
          <a:bodyPr/>
          <a:lstStyle>
            <a:lvl1pPr algn="r">
              <a:defRPr>
                <a:solidFill>
                  <a:schemeClr val="accent4">
                    <a:lumMod val="20000"/>
                    <a:lumOff val="80000"/>
                  </a:schemeClr>
                </a:solidFill>
              </a:defRPr>
            </a:lvl1pPr>
          </a:lstStyle>
          <a:p>
            <a:endParaRPr lang="en-US" dirty="0"/>
          </a:p>
        </p:txBody>
      </p:sp>
      <p:sp>
        <p:nvSpPr>
          <p:cNvPr id="5" name="Slide Number Placeholder 4"/>
          <p:cNvSpPr>
            <a:spLocks noGrp="1"/>
          </p:cNvSpPr>
          <p:nvPr>
            <p:ph type="sldNum" sz="quarter" idx="12"/>
          </p:nvPr>
        </p:nvSpPr>
        <p:spPr>
          <a:xfrm>
            <a:off x="7765142" y="6492875"/>
            <a:ext cx="750207" cy="365125"/>
          </a:xfrm>
        </p:spPr>
        <p:txBody>
          <a:bodyPr/>
          <a:lstStyle>
            <a:lvl1pPr>
              <a:defRPr>
                <a:solidFill>
                  <a:schemeClr val="accent4">
                    <a:lumMod val="20000"/>
                    <a:lumOff val="8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40703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11900"/>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09CD7148-AFDE-4D4E-8338-1CEB4F90ADAB}" type="datetime1">
              <a:rPr lang="en-US" smtClean="0"/>
              <a:t>1/30/2018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2" r:id="rId3"/>
    <p:sldLayoutId id="2147483680" r:id="rId4"/>
    <p:sldLayoutId id="2147483681" r:id="rId5"/>
    <p:sldLayoutId id="2147483720" r:id="rId6"/>
    <p:sldLayoutId id="2147483699" r:id="rId7"/>
    <p:sldLayoutId id="2147483703" r:id="rId8"/>
    <p:sldLayoutId id="2147483701" r:id="rId9"/>
    <p:sldLayoutId id="2147483683" r:id="rId10"/>
    <p:sldLayoutId id="2147483679" r:id="rId11"/>
  </p:sldLayoutIdLst>
  <p:hf hdr="0" ft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900"/>
            <a:ext cx="2057400" cy="365125"/>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fld id="{8A77EEB9-2507-4624-AF4A-4ECA4A0F0650}" type="datetime1">
              <a:rPr lang="en-US" smtClean="0"/>
              <a:t>1/30/2018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lumMod val="60000"/>
                    <a:lumOff val="4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4294775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2" r:id="rId4"/>
    <p:sldLayoutId id="2147483711" r:id="rId5"/>
    <p:sldLayoutId id="2147483719" r:id="rId6"/>
    <p:sldLayoutId id="2147483721" r:id="rId7"/>
    <p:sldLayoutId id="2147483713" r:id="rId8"/>
    <p:sldLayoutId id="2147483715" r:id="rId9"/>
    <p:sldLayoutId id="2147483717" r:id="rId10"/>
    <p:sldLayoutId id="2147483718" r:id="rId11"/>
  </p:sldLayoutIdLst>
  <p:hf hdr="0" ftr="0" dt="0"/>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400" dirty="0"/>
              <a:t>EMS/Trauma System Overview</a:t>
            </a:r>
          </a:p>
        </p:txBody>
      </p:sp>
      <p:sp>
        <p:nvSpPr>
          <p:cNvPr id="7" name="Subtitle 6"/>
          <p:cNvSpPr>
            <a:spLocks noGrp="1"/>
          </p:cNvSpPr>
          <p:nvPr>
            <p:ph type="subTitle" idx="1"/>
          </p:nvPr>
        </p:nvSpPr>
        <p:spPr/>
        <p:txBody>
          <a:bodyPr>
            <a:normAutofit/>
          </a:bodyPr>
          <a:lstStyle/>
          <a:p>
            <a:r>
              <a:rPr lang="en-US" sz="1200" dirty="0"/>
              <a:t>Presentation to the Senate Finance Committee</a:t>
            </a:r>
          </a:p>
          <a:p>
            <a:endParaRPr lang="en-US" sz="1200" dirty="0"/>
          </a:p>
          <a:p>
            <a:r>
              <a:rPr lang="en-US" sz="1200" dirty="0"/>
              <a:t>Jane Guerrero, Director, Office of EMS/Trauma Systems</a:t>
            </a:r>
          </a:p>
          <a:p>
            <a:endParaRPr lang="en-US" sz="1200" dirty="0"/>
          </a:p>
          <a:p>
            <a:r>
              <a:rPr lang="en-US" sz="1200" dirty="0"/>
              <a:t>January 30</a:t>
            </a:r>
            <a:r>
              <a:rPr lang="en-US" sz="1200"/>
              <a:t>, 2018</a:t>
            </a:r>
            <a:endParaRPr lang="en-US" sz="1200" dirty="0"/>
          </a:p>
        </p:txBody>
      </p:sp>
    </p:spTree>
    <p:extLst>
      <p:ext uri="{BB962C8B-B14F-4D97-AF65-F5344CB8AC3E}">
        <p14:creationId xmlns:p14="http://schemas.microsoft.com/office/powerpoint/2010/main" val="33517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Need for Trauma System </a:t>
            </a:r>
          </a:p>
        </p:txBody>
      </p:sp>
      <p:sp>
        <p:nvSpPr>
          <p:cNvPr id="3" name="Text Placeholder 2"/>
          <p:cNvSpPr>
            <a:spLocks noGrp="1"/>
          </p:cNvSpPr>
          <p:nvPr>
            <p:ph type="body" idx="1"/>
          </p:nvPr>
        </p:nvSpPr>
        <p:spPr>
          <a:xfrm>
            <a:off x="2068604" y="1551073"/>
            <a:ext cx="6630895" cy="1044208"/>
          </a:xfrm>
        </p:spPr>
        <p:txBody>
          <a:bodyPr>
            <a:noAutofit/>
          </a:bodyPr>
          <a:lstStyle/>
          <a:p>
            <a:r>
              <a:rPr lang="en-US" sz="1800" dirty="0"/>
              <a:t>Prior to 1989, Texas had no trauma system to ensure emergency health care resources were available to every person who was critically injured. </a:t>
            </a:r>
          </a:p>
        </p:txBody>
      </p:sp>
      <p:sp>
        <p:nvSpPr>
          <p:cNvPr id="4" name="Text Placeholder 3"/>
          <p:cNvSpPr>
            <a:spLocks noGrp="1"/>
          </p:cNvSpPr>
          <p:nvPr>
            <p:ph type="body" idx="13"/>
          </p:nvPr>
        </p:nvSpPr>
        <p:spPr>
          <a:xfrm>
            <a:off x="2068603" y="2595281"/>
            <a:ext cx="6630895" cy="3939989"/>
          </a:xfrm>
        </p:spPr>
        <p:txBody>
          <a:bodyPr>
            <a:normAutofit/>
          </a:bodyPr>
          <a:lstStyle/>
          <a:p>
            <a:r>
              <a:rPr lang="en-US" sz="1800" dirty="0">
                <a:latin typeface="Calibri" panose="020F0502020204030204" pitchFamily="34" charset="0"/>
              </a:rPr>
              <a:t>H.B. 18, the Omnibus Rural Health Care Act, passed in 1989 requiring DSHS to:</a:t>
            </a:r>
          </a:p>
          <a:p>
            <a:pPr marL="742939" lvl="1" indent="-285750">
              <a:buFont typeface="Arial" panose="020B0604020202020204" pitchFamily="34" charset="0"/>
              <a:buChar char="•"/>
            </a:pPr>
            <a:r>
              <a:rPr lang="en-US" sz="1800" dirty="0">
                <a:solidFill>
                  <a:schemeClr val="tx2"/>
                </a:solidFill>
                <a:latin typeface="Calibri" panose="020F0502020204030204" pitchFamily="34" charset="0"/>
              </a:rPr>
              <a:t>Designate trauma facilities</a:t>
            </a:r>
          </a:p>
          <a:p>
            <a:pPr marL="742939" lvl="1" indent="-285750">
              <a:buFont typeface="Arial" panose="020B0604020202020204" pitchFamily="34" charset="0"/>
              <a:buChar char="•"/>
            </a:pPr>
            <a:r>
              <a:rPr lang="en-US" sz="1800" dirty="0">
                <a:solidFill>
                  <a:schemeClr val="tx2"/>
                </a:solidFill>
                <a:latin typeface="Calibri" panose="020F0502020204030204" pitchFamily="34" charset="0"/>
              </a:rPr>
              <a:t>Develop and implement a statewide Emergency </a:t>
            </a:r>
            <a:r>
              <a:rPr lang="en-US" sz="1800">
                <a:solidFill>
                  <a:schemeClr val="tx2"/>
                </a:solidFill>
                <a:latin typeface="Calibri" panose="020F0502020204030204" pitchFamily="34" charset="0"/>
              </a:rPr>
              <a:t>Medical Services (EMS) </a:t>
            </a:r>
            <a:r>
              <a:rPr lang="en-US" sz="1800" dirty="0">
                <a:solidFill>
                  <a:schemeClr val="tx2"/>
                </a:solidFill>
                <a:latin typeface="Calibri" panose="020F0502020204030204" pitchFamily="34" charset="0"/>
              </a:rPr>
              <a:t>and trauma care system</a:t>
            </a:r>
          </a:p>
          <a:p>
            <a:pPr marL="742939" lvl="1" indent="-285750">
              <a:buFont typeface="Arial" panose="020B0604020202020204" pitchFamily="34" charset="0"/>
              <a:buChar char="•"/>
            </a:pPr>
            <a:r>
              <a:rPr lang="en-US" sz="1800" dirty="0">
                <a:solidFill>
                  <a:schemeClr val="tx2"/>
                </a:solidFill>
                <a:latin typeface="Calibri" panose="020F0502020204030204" pitchFamily="34" charset="0"/>
              </a:rPr>
              <a:t>Develop a statewide trauma data registry to monitor the system and to provide statewide cost and epidemiological statistics</a:t>
            </a:r>
          </a:p>
          <a:p>
            <a:r>
              <a:rPr lang="en-US" sz="1800" dirty="0">
                <a:latin typeface="Calibri" panose="020F0502020204030204" pitchFamily="34" charset="0"/>
              </a:rPr>
              <a:t>At that time, approximately 1,000 EMS providers and 300 hospitals existed in Texas.</a:t>
            </a:r>
          </a:p>
          <a:p>
            <a:r>
              <a:rPr lang="en-US" sz="1800" dirty="0">
                <a:latin typeface="Calibri" panose="020F0502020204030204" pitchFamily="34" charset="0"/>
              </a:rPr>
              <a:t>The key was building a system from the state’s wide-ranging and unorganized resources.</a:t>
            </a:r>
          </a:p>
          <a:p>
            <a:r>
              <a:rPr lang="en-US" sz="1800" dirty="0">
                <a:latin typeface="Calibri" panose="020F0502020204030204" pitchFamily="34" charset="0"/>
              </a:rPr>
              <a:t>Initial implementation was challenged by a lack of funding.</a:t>
            </a:r>
          </a:p>
        </p:txBody>
      </p:sp>
      <p:sp>
        <p:nvSpPr>
          <p:cNvPr id="5" name="Slide Number Placeholder 4"/>
          <p:cNvSpPr>
            <a:spLocks noGrp="1"/>
          </p:cNvSpPr>
          <p:nvPr>
            <p:ph type="sldNum" sz="quarter" idx="12"/>
          </p:nvPr>
        </p:nvSpPr>
        <p:spPr/>
        <p:txBody>
          <a:bodyPr/>
          <a:lstStyle/>
          <a:p>
            <a:fld id="{3264D530-B60B-4A5A-91C0-C766C58A4783}" type="slidenum">
              <a:rPr lang="en-US" smtClean="0"/>
              <a:t>2</a:t>
            </a:fld>
            <a:endParaRPr lang="en-US" dirty="0"/>
          </a:p>
        </p:txBody>
      </p:sp>
    </p:spTree>
    <p:extLst>
      <p:ext uri="{BB962C8B-B14F-4D97-AF65-F5344CB8AC3E}">
        <p14:creationId xmlns:p14="http://schemas.microsoft.com/office/powerpoint/2010/main" val="179241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b="1" dirty="0"/>
              <a:t>Trauma System Partners and Roles</a:t>
            </a:r>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481717707"/>
              </p:ext>
            </p:extLst>
          </p:nvPr>
        </p:nvGraphicFramePr>
        <p:xfrm>
          <a:off x="628650" y="1204913"/>
          <a:ext cx="7886700" cy="473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389152" y="3045204"/>
            <a:ext cx="2365696" cy="646331"/>
          </a:xfrm>
          <a:prstGeom prst="rect">
            <a:avLst/>
          </a:prstGeom>
          <a:noFill/>
        </p:spPr>
        <p:txBody>
          <a:bodyPr wrap="square" rtlCol="0">
            <a:spAutoFit/>
          </a:bodyPr>
          <a:lstStyle/>
          <a:p>
            <a:pPr algn="ctr"/>
            <a:r>
              <a:rPr lang="en-US" b="1" dirty="0">
                <a:latin typeface="+mj-lt"/>
              </a:rPr>
              <a:t>Texas Trauma System</a:t>
            </a:r>
          </a:p>
        </p:txBody>
      </p:sp>
      <p:sp>
        <p:nvSpPr>
          <p:cNvPr id="9" name="TextBox 8"/>
          <p:cNvSpPr txBox="1"/>
          <p:nvPr/>
        </p:nvSpPr>
        <p:spPr>
          <a:xfrm>
            <a:off x="322714" y="1048282"/>
            <a:ext cx="1686187" cy="2677656"/>
          </a:xfrm>
          <a:prstGeom prst="rect">
            <a:avLst/>
          </a:prstGeom>
          <a:noFill/>
        </p:spPr>
        <p:txBody>
          <a:bodyPr wrap="square" rtlCol="0">
            <a:spAutoFit/>
          </a:bodyPr>
          <a:lstStyle/>
          <a:p>
            <a:r>
              <a:rPr lang="en-US" sz="1200" dirty="0">
                <a:latin typeface="Calibri" panose="020F0502020204030204" pitchFamily="34" charset="0"/>
              </a:rPr>
              <a:t>Upon </a:t>
            </a:r>
            <a:r>
              <a:rPr lang="en-US" sz="1200" b="1" dirty="0">
                <a:latin typeface="Calibri" panose="020F0502020204030204" pitchFamily="34" charset="0"/>
              </a:rPr>
              <a:t>911 </a:t>
            </a:r>
            <a:r>
              <a:rPr lang="en-US" sz="1200" dirty="0">
                <a:latin typeface="Calibri" panose="020F0502020204030204" pitchFamily="34" charset="0"/>
              </a:rPr>
              <a:t>activation, </a:t>
            </a:r>
            <a:r>
              <a:rPr lang="en-US" sz="1200" b="1" dirty="0">
                <a:latin typeface="Calibri" panose="020F0502020204030204" pitchFamily="34" charset="0"/>
              </a:rPr>
              <a:t>EMS response</a:t>
            </a:r>
            <a:r>
              <a:rPr lang="en-US" sz="1200" dirty="0">
                <a:latin typeface="Calibri" panose="020F0502020204030204" pitchFamily="34" charset="0"/>
              </a:rPr>
              <a:t> is initiated and the injured patient is transported to a trauma facility or acute care center. Patient data is submitted to the </a:t>
            </a:r>
            <a:r>
              <a:rPr lang="en-US" sz="1200" b="1" dirty="0">
                <a:latin typeface="Calibri" panose="020F0502020204030204" pitchFamily="34" charset="0"/>
              </a:rPr>
              <a:t>Texas EMS &amp; Trauma Registries</a:t>
            </a:r>
            <a:r>
              <a:rPr lang="en-US" sz="1200" dirty="0">
                <a:latin typeface="Calibri" panose="020F0502020204030204" pitchFamily="34" charset="0"/>
              </a:rPr>
              <a:t> at DSHS. These data are used to guide quality improvement processes.</a:t>
            </a:r>
          </a:p>
        </p:txBody>
      </p:sp>
      <p:sp>
        <p:nvSpPr>
          <p:cNvPr id="11" name="TextBox 10"/>
          <p:cNvSpPr txBox="1"/>
          <p:nvPr/>
        </p:nvSpPr>
        <p:spPr>
          <a:xfrm>
            <a:off x="7185170" y="1045030"/>
            <a:ext cx="1686187" cy="2862322"/>
          </a:xfrm>
          <a:prstGeom prst="rect">
            <a:avLst/>
          </a:prstGeom>
          <a:noFill/>
        </p:spPr>
        <p:txBody>
          <a:bodyPr wrap="square" rtlCol="0">
            <a:spAutoFit/>
          </a:bodyPr>
          <a:lstStyle/>
          <a:p>
            <a:r>
              <a:rPr lang="en-US" sz="1200" b="1" dirty="0">
                <a:latin typeface="Calibri" panose="020F0502020204030204" pitchFamily="34" charset="0"/>
              </a:rPr>
              <a:t>Regional Advisory Councils (RACs) </a:t>
            </a:r>
            <a:r>
              <a:rPr lang="en-US" sz="1200" dirty="0">
                <a:latin typeface="Calibri" panose="020F0502020204030204" pitchFamily="34" charset="0"/>
              </a:rPr>
              <a:t>are responsible for emergency healthcare system planning, including EMS transport protocol development, trauma diversion plans, regional performance improvement, disaster preparedness, and public education and outreach regarding injury prevention and incident recognition. </a:t>
            </a:r>
            <a:endParaRPr lang="en-US" sz="1200" b="1" dirty="0">
              <a:latin typeface="Calibri" panose="020F0502020204030204" pitchFamily="34" charset="0"/>
            </a:endParaRPr>
          </a:p>
        </p:txBody>
      </p:sp>
      <p:sp>
        <p:nvSpPr>
          <p:cNvPr id="12" name="TextBox 11"/>
          <p:cNvSpPr txBox="1"/>
          <p:nvPr/>
        </p:nvSpPr>
        <p:spPr>
          <a:xfrm>
            <a:off x="305675" y="3882569"/>
            <a:ext cx="1686187" cy="2123658"/>
          </a:xfrm>
          <a:prstGeom prst="rect">
            <a:avLst/>
          </a:prstGeom>
          <a:noFill/>
        </p:spPr>
        <p:txBody>
          <a:bodyPr wrap="square" rtlCol="0">
            <a:spAutoFit/>
          </a:bodyPr>
          <a:lstStyle/>
          <a:p>
            <a:r>
              <a:rPr lang="en-US" sz="1200" b="1" dirty="0">
                <a:latin typeface="Calibri" panose="020F0502020204030204" pitchFamily="34" charset="0"/>
              </a:rPr>
              <a:t>DSHS EMS Compliance</a:t>
            </a:r>
            <a:r>
              <a:rPr lang="en-US" sz="1200" dirty="0">
                <a:latin typeface="Calibri" panose="020F0502020204030204" pitchFamily="34" charset="0"/>
              </a:rPr>
              <a:t> ensures national standards for EMS service quality are met. The </a:t>
            </a:r>
            <a:r>
              <a:rPr lang="en-US" sz="1200" b="1" dirty="0">
                <a:latin typeface="Calibri" panose="020F0502020204030204" pitchFamily="34" charset="0"/>
              </a:rPr>
              <a:t>DSHS Trauma Designation Program</a:t>
            </a:r>
            <a:r>
              <a:rPr lang="en-US" sz="1200" dirty="0">
                <a:latin typeface="Calibri" panose="020F0502020204030204" pitchFamily="34" charset="0"/>
              </a:rPr>
              <a:t> ensures injured patients receive definitive levels of care at the appropriate trauma facility. </a:t>
            </a:r>
            <a:endParaRPr lang="en-US" sz="1200" b="1" dirty="0">
              <a:latin typeface="Calibri" panose="020F0502020204030204" pitchFamily="34" charset="0"/>
            </a:endParaRPr>
          </a:p>
        </p:txBody>
      </p:sp>
      <p:sp>
        <p:nvSpPr>
          <p:cNvPr id="13" name="TextBox 12"/>
          <p:cNvSpPr txBox="1"/>
          <p:nvPr/>
        </p:nvSpPr>
        <p:spPr>
          <a:xfrm>
            <a:off x="7185170" y="4067235"/>
            <a:ext cx="1686187" cy="1754326"/>
          </a:xfrm>
          <a:prstGeom prst="rect">
            <a:avLst/>
          </a:prstGeom>
          <a:noFill/>
        </p:spPr>
        <p:txBody>
          <a:bodyPr wrap="square" rtlCol="0">
            <a:spAutoFit/>
          </a:bodyPr>
          <a:lstStyle/>
          <a:p>
            <a:r>
              <a:rPr lang="en-US" sz="1200" b="1" dirty="0">
                <a:latin typeface="Calibri" panose="020F0502020204030204" pitchFamily="34" charset="0"/>
              </a:rPr>
              <a:t>The Governor’s EMS and Trauma Advisory Council (GETAC)</a:t>
            </a:r>
            <a:r>
              <a:rPr lang="en-US" sz="1200" dirty="0">
                <a:latin typeface="Calibri" panose="020F0502020204030204" pitchFamily="34" charset="0"/>
              </a:rPr>
              <a:t> advises DSHS on trauma and EMS system development and serves to monitor the effectiveness of the Texas Trauma System. </a:t>
            </a:r>
            <a:endParaRPr lang="en-US" sz="1200" b="1"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3D109FF3-1548-4CDB-B82B-70387ADEE53E}" type="slidenum">
              <a:rPr lang="en-US" smtClean="0"/>
              <a:pPr/>
              <a:t>3</a:t>
            </a:fld>
            <a:endParaRPr lang="en-US" dirty="0"/>
          </a:p>
        </p:txBody>
      </p:sp>
    </p:spTree>
    <p:extLst>
      <p:ext uri="{BB962C8B-B14F-4D97-AF65-F5344CB8AC3E}">
        <p14:creationId xmlns:p14="http://schemas.microsoft.com/office/powerpoint/2010/main" val="219385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State Designation for Health Care Facilities</a:t>
            </a:r>
          </a:p>
        </p:txBody>
      </p:sp>
      <p:sp>
        <p:nvSpPr>
          <p:cNvPr id="3" name="Text Placeholder 2"/>
          <p:cNvSpPr>
            <a:spLocks noGrp="1"/>
          </p:cNvSpPr>
          <p:nvPr>
            <p:ph type="body" sz="quarter" idx="14"/>
          </p:nvPr>
        </p:nvSpPr>
        <p:spPr>
          <a:xfrm>
            <a:off x="627681" y="2065867"/>
            <a:ext cx="8245386" cy="4368800"/>
          </a:xfrm>
        </p:spPr>
        <p:txBody>
          <a:bodyPr>
            <a:normAutofit/>
          </a:bodyPr>
          <a:lstStyle/>
          <a:p>
            <a:r>
              <a:rPr lang="en-US" sz="2000" dirty="0">
                <a:latin typeface="Calibri" panose="020F0502020204030204" pitchFamily="34" charset="0"/>
              </a:rPr>
              <a:t>Texas currently has three types of designations for health care facilities.</a:t>
            </a:r>
          </a:p>
          <a:p>
            <a:pPr lvl="1"/>
            <a:r>
              <a:rPr lang="en-US" sz="2000" dirty="0">
                <a:latin typeface="Calibri" panose="020F0502020204030204" pitchFamily="34" charset="0"/>
              </a:rPr>
              <a:t>Four levels of </a:t>
            </a:r>
            <a:r>
              <a:rPr lang="en-US" sz="2000" b="1" dirty="0">
                <a:latin typeface="Calibri" panose="020F0502020204030204" pitchFamily="34" charset="0"/>
              </a:rPr>
              <a:t>trauma</a:t>
            </a:r>
            <a:r>
              <a:rPr lang="en-US" sz="2000" dirty="0">
                <a:latin typeface="Calibri" panose="020F0502020204030204" pitchFamily="34" charset="0"/>
              </a:rPr>
              <a:t> designation</a:t>
            </a:r>
          </a:p>
          <a:p>
            <a:pPr lvl="1"/>
            <a:r>
              <a:rPr lang="en-US" sz="2000" dirty="0">
                <a:latin typeface="Calibri" panose="020F0502020204030204" pitchFamily="34" charset="0"/>
              </a:rPr>
              <a:t>Three levels of </a:t>
            </a:r>
            <a:r>
              <a:rPr lang="en-US" sz="2000" b="1" dirty="0">
                <a:latin typeface="Calibri" panose="020F0502020204030204" pitchFamily="34" charset="0"/>
              </a:rPr>
              <a:t>strok</a:t>
            </a:r>
            <a:r>
              <a:rPr lang="en-US" sz="2000" dirty="0">
                <a:latin typeface="Calibri" panose="020F0502020204030204" pitchFamily="34" charset="0"/>
              </a:rPr>
              <a:t>e designation</a:t>
            </a:r>
          </a:p>
          <a:p>
            <a:pPr lvl="1"/>
            <a:r>
              <a:rPr lang="en-US" sz="2000" dirty="0">
                <a:latin typeface="Calibri" panose="020F0502020204030204" pitchFamily="34" charset="0"/>
              </a:rPr>
              <a:t>Four levels of </a:t>
            </a:r>
            <a:r>
              <a:rPr lang="en-US" sz="2000" b="1" dirty="0">
                <a:latin typeface="Calibri" panose="020F0502020204030204" pitchFamily="34" charset="0"/>
              </a:rPr>
              <a:t>neonatal</a:t>
            </a:r>
            <a:r>
              <a:rPr lang="en-US" sz="2000" dirty="0">
                <a:latin typeface="Calibri" panose="020F0502020204030204" pitchFamily="34" charset="0"/>
              </a:rPr>
              <a:t> designation</a:t>
            </a:r>
          </a:p>
          <a:p>
            <a:r>
              <a:rPr lang="en-US" sz="2000" dirty="0">
                <a:latin typeface="Calibri" panose="020F0502020204030204" pitchFamily="34" charset="0"/>
              </a:rPr>
              <a:t>Two additional types of health care facility designation are currently being developed and rules are expected to be adopted in early 2018.</a:t>
            </a:r>
          </a:p>
          <a:p>
            <a:pPr lvl="1"/>
            <a:r>
              <a:rPr lang="en-US" sz="2000" b="1" dirty="0">
                <a:latin typeface="Calibri" panose="020F0502020204030204" pitchFamily="34" charset="0"/>
              </a:rPr>
              <a:t>Maternal</a:t>
            </a:r>
            <a:r>
              <a:rPr lang="en-US" sz="2000" dirty="0">
                <a:latin typeface="Calibri" panose="020F0502020204030204" pitchFamily="34" charset="0"/>
              </a:rPr>
              <a:t> designations required by H.B. 15 (83R)</a:t>
            </a:r>
          </a:p>
          <a:p>
            <a:pPr lvl="1"/>
            <a:r>
              <a:rPr lang="en-US" sz="2000" b="1" dirty="0">
                <a:latin typeface="Calibri" panose="020F0502020204030204" pitchFamily="34" charset="0"/>
              </a:rPr>
              <a:t>Centers of Excellence for Fetal Diagnosis and Therapy </a:t>
            </a:r>
            <a:r>
              <a:rPr lang="en-US" sz="2000" dirty="0">
                <a:latin typeface="Calibri" panose="020F0502020204030204" pitchFamily="34" charset="0"/>
              </a:rPr>
              <a:t>designations required by H.B. 2131 (84R)</a:t>
            </a:r>
          </a:p>
          <a:p>
            <a:pPr lvl="1"/>
            <a:endParaRPr lang="en-US" sz="2000" dirty="0">
              <a:latin typeface="Calibri" panose="020F0502020204030204" pitchFamily="34" charset="0"/>
            </a:endParaRPr>
          </a:p>
          <a:p>
            <a:pPr lvl="1"/>
            <a:endParaRPr lang="en-US" sz="20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3264D530-B60B-4A5A-91C0-C766C58A4783}" type="slidenum">
              <a:rPr lang="en-US" smtClean="0"/>
              <a:t>4</a:t>
            </a:fld>
            <a:endParaRPr lang="en-US"/>
          </a:p>
        </p:txBody>
      </p:sp>
    </p:spTree>
    <p:extLst>
      <p:ext uri="{BB962C8B-B14F-4D97-AF65-F5344CB8AC3E}">
        <p14:creationId xmlns:p14="http://schemas.microsoft.com/office/powerpoint/2010/main" val="85452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109FF3-1548-4CDB-B82B-70387ADEE53E}" type="slidenum">
              <a:rPr lang="en-US" smtClean="0"/>
              <a:pPr/>
              <a:t>5</a:t>
            </a:fld>
            <a:endParaRPr lang="en-US" dirty="0"/>
          </a:p>
        </p:txBody>
      </p:sp>
      <p:graphicFrame>
        <p:nvGraphicFramePr>
          <p:cNvPr id="7" name="Content Placeholder 6"/>
          <p:cNvGraphicFramePr>
            <a:graphicFrameLocks noGrp="1" noChangeAspect="1"/>
          </p:cNvGraphicFramePr>
          <p:nvPr>
            <p:ph sz="quarter" idx="13"/>
            <p:extLst>
              <p:ext uri="{D42A27DB-BD31-4B8C-83A1-F6EECF244321}">
                <p14:modId xmlns:p14="http://schemas.microsoft.com/office/powerpoint/2010/main" val="3134909407"/>
              </p:ext>
            </p:extLst>
          </p:nvPr>
        </p:nvGraphicFramePr>
        <p:xfrm>
          <a:off x="628650" y="125890"/>
          <a:ext cx="7918110" cy="5683993"/>
        </p:xfrm>
        <a:graphic>
          <a:graphicData uri="http://schemas.openxmlformats.org/presentationml/2006/ole">
            <mc:AlternateContent xmlns:mc="http://schemas.openxmlformats.org/markup-compatibility/2006">
              <mc:Choice xmlns:v="urn:schemas-microsoft-com:vml" Requires="v">
                <p:oleObj spid="_x0000_s1080" name="Acrobat Document" r:id="rId3" imgW="6035040" imgH="4663440" progId="AcroExch.Document.11">
                  <p:embed/>
                </p:oleObj>
              </mc:Choice>
              <mc:Fallback>
                <p:oleObj name="Acrobat Document" r:id="rId3" imgW="6035040" imgH="4663440" progId="AcroExch.Document.11">
                  <p:embed/>
                  <p:pic>
                    <p:nvPicPr>
                      <p:cNvPr id="0" name=""/>
                      <p:cNvPicPr/>
                      <p:nvPr/>
                    </p:nvPicPr>
                    <p:blipFill>
                      <a:blip r:embed="rId4"/>
                      <a:stretch>
                        <a:fillRect/>
                      </a:stretch>
                    </p:blipFill>
                    <p:spPr>
                      <a:xfrm>
                        <a:off x="628650" y="125890"/>
                        <a:ext cx="7918110" cy="5683993"/>
                      </a:xfrm>
                      <a:prstGeom prst="rect">
                        <a:avLst/>
                      </a:prstGeom>
                    </p:spPr>
                  </p:pic>
                </p:oleObj>
              </mc:Fallback>
            </mc:AlternateContent>
          </a:graphicData>
        </a:graphic>
      </p:graphicFrame>
      <p:pic>
        <p:nvPicPr>
          <p:cNvPr id="8" name="Picture 7"/>
          <p:cNvPicPr>
            <a:picLocks noChangeAspect="1"/>
          </p:cNvPicPr>
          <p:nvPr/>
        </p:nvPicPr>
        <p:blipFill>
          <a:blip r:embed="rId5"/>
          <a:stretch>
            <a:fillRect/>
          </a:stretch>
        </p:blipFill>
        <p:spPr>
          <a:xfrm>
            <a:off x="6197600" y="4828808"/>
            <a:ext cx="2149446" cy="981075"/>
          </a:xfrm>
          <a:prstGeom prst="rect">
            <a:avLst/>
          </a:prstGeo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54972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Trauma System by </a:t>
            </a:r>
            <a:r>
              <a:rPr lang="en-US" sz="2800"/>
              <a:t>the Numbers</a:t>
            </a:r>
            <a:endParaRPr lang="en-US" sz="2800" dirty="0"/>
          </a:p>
        </p:txBody>
      </p:sp>
      <p:sp>
        <p:nvSpPr>
          <p:cNvPr id="6" name="Text Placeholder 5"/>
          <p:cNvSpPr>
            <a:spLocks noGrp="1"/>
          </p:cNvSpPr>
          <p:nvPr>
            <p:ph type="body" sz="quarter" idx="14"/>
          </p:nvPr>
        </p:nvSpPr>
        <p:spPr>
          <a:xfrm>
            <a:off x="627680" y="2048932"/>
            <a:ext cx="8287719" cy="4453467"/>
          </a:xfrm>
        </p:spPr>
        <p:txBody>
          <a:bodyPr>
            <a:normAutofit lnSpcReduction="10000"/>
          </a:bodyPr>
          <a:lstStyle/>
          <a:p>
            <a:r>
              <a:rPr lang="en-US" sz="2000" dirty="0">
                <a:latin typeface="Calibri" panose="020F0502020204030204" pitchFamily="34" charset="0"/>
              </a:rPr>
              <a:t>Designated Facilities in 2017</a:t>
            </a:r>
          </a:p>
          <a:p>
            <a:pPr lvl="1"/>
            <a:r>
              <a:rPr lang="en-US" sz="2000" dirty="0">
                <a:latin typeface="Calibri" panose="020F0502020204030204" pitchFamily="34" charset="0"/>
              </a:rPr>
              <a:t>Designated Trauma Hospitals: 289</a:t>
            </a:r>
          </a:p>
          <a:p>
            <a:pPr lvl="1"/>
            <a:r>
              <a:rPr lang="en-US" sz="2000" dirty="0">
                <a:latin typeface="Calibri" panose="020F0502020204030204" pitchFamily="34" charset="0"/>
              </a:rPr>
              <a:t>Designated Stroke Hospitals: 159</a:t>
            </a:r>
          </a:p>
          <a:p>
            <a:r>
              <a:rPr lang="en-US" sz="2000" dirty="0">
                <a:latin typeface="Calibri" panose="020F0502020204030204" pitchFamily="34" charset="0"/>
              </a:rPr>
              <a:t>EMS Providers in 2017</a:t>
            </a:r>
          </a:p>
          <a:p>
            <a:pPr lvl="1"/>
            <a:r>
              <a:rPr lang="en-US" sz="2000" dirty="0">
                <a:latin typeface="Calibri" panose="020F0502020204030204" pitchFamily="34" charset="0"/>
              </a:rPr>
              <a:t>EMS Agencies: 769</a:t>
            </a:r>
          </a:p>
          <a:p>
            <a:pPr lvl="1"/>
            <a:r>
              <a:rPr lang="en-US" sz="2000" dirty="0">
                <a:latin typeface="Calibri" panose="020F0502020204030204" pitchFamily="34" charset="0"/>
              </a:rPr>
              <a:t>First Responder Organizations: 601</a:t>
            </a:r>
          </a:p>
          <a:p>
            <a:pPr lvl="1"/>
            <a:r>
              <a:rPr lang="en-US" sz="2000" dirty="0">
                <a:latin typeface="Calibri" panose="020F0502020204030204" pitchFamily="34" charset="0"/>
              </a:rPr>
              <a:t>Ambulances: 4,954</a:t>
            </a:r>
          </a:p>
          <a:p>
            <a:r>
              <a:rPr lang="en-US" sz="2000" dirty="0">
                <a:latin typeface="Calibri" panose="020F0502020204030204" pitchFamily="34" charset="0"/>
              </a:rPr>
              <a:t>EMS Personnel in 2017: 65,870</a:t>
            </a:r>
          </a:p>
          <a:p>
            <a:r>
              <a:rPr lang="en-US" sz="2000" dirty="0">
                <a:latin typeface="Calibri" panose="020F0502020204030204" pitchFamily="34" charset="0"/>
              </a:rPr>
              <a:t>EMS Dispatch Estimation 2017</a:t>
            </a:r>
          </a:p>
          <a:p>
            <a:pPr lvl="1"/>
            <a:r>
              <a:rPr lang="en-US" sz="2000" dirty="0">
                <a:latin typeface="Calibri" panose="020F0502020204030204" pitchFamily="34" charset="0"/>
              </a:rPr>
              <a:t>Annual dispatches: 3.8 million</a:t>
            </a:r>
          </a:p>
          <a:p>
            <a:pPr lvl="1"/>
            <a:r>
              <a:rPr lang="en-US" sz="2000" dirty="0">
                <a:latin typeface="Calibri" panose="020F0502020204030204" pitchFamily="34" charset="0"/>
              </a:rPr>
              <a:t>Daily dispatches: 10,410</a:t>
            </a:r>
          </a:p>
          <a:p>
            <a:pPr lvl="1"/>
            <a:r>
              <a:rPr lang="en-US" sz="2000" dirty="0">
                <a:latin typeface="Calibri" panose="020F0502020204030204" pitchFamily="34" charset="0"/>
              </a:rPr>
              <a:t>Dispatches per hour: 433</a:t>
            </a:r>
          </a:p>
          <a:p>
            <a:pPr lvl="1"/>
            <a:r>
              <a:rPr lang="en-US" sz="2000" dirty="0">
                <a:latin typeface="Calibri" panose="020F0502020204030204" pitchFamily="34" charset="0"/>
              </a:rPr>
              <a:t>Dispatches every minute of the day: 7.21</a:t>
            </a:r>
          </a:p>
        </p:txBody>
      </p:sp>
      <p:sp>
        <p:nvSpPr>
          <p:cNvPr id="2" name="Slide Number Placeholder 1"/>
          <p:cNvSpPr>
            <a:spLocks noGrp="1"/>
          </p:cNvSpPr>
          <p:nvPr>
            <p:ph type="sldNum" sz="quarter" idx="12"/>
          </p:nvPr>
        </p:nvSpPr>
        <p:spPr/>
        <p:txBody>
          <a:bodyPr/>
          <a:lstStyle/>
          <a:p>
            <a:fld id="{3264D530-B60B-4A5A-91C0-C766C58A4783}" type="slidenum">
              <a:rPr lang="en-US" smtClean="0"/>
              <a:t>6</a:t>
            </a:fld>
            <a:endParaRPr lang="en-US"/>
          </a:p>
        </p:txBody>
      </p:sp>
    </p:spTree>
    <p:extLst>
      <p:ext uri="{BB962C8B-B14F-4D97-AF65-F5344CB8AC3E}">
        <p14:creationId xmlns:p14="http://schemas.microsoft.com/office/powerpoint/2010/main" val="305707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Trauma System Funding Streams</a:t>
            </a:r>
          </a:p>
        </p:txBody>
      </p:sp>
      <p:sp>
        <p:nvSpPr>
          <p:cNvPr id="6" name="Rounded Rectangle 5"/>
          <p:cNvSpPr/>
          <p:nvPr/>
        </p:nvSpPr>
        <p:spPr>
          <a:xfrm>
            <a:off x="7485200" y="1045030"/>
            <a:ext cx="1233182" cy="620785"/>
          </a:xfrm>
          <a:prstGeom prst="round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solidFill>
                  <a:schemeClr val="tx2"/>
                </a:solidFill>
                <a:latin typeface="Calibri" panose="020F0502020204030204" pitchFamily="34" charset="0"/>
              </a:rPr>
              <a:t>Photographic Traffic Signal Enforcement System (Red Light Cameras)</a:t>
            </a:r>
          </a:p>
        </p:txBody>
      </p:sp>
      <p:sp>
        <p:nvSpPr>
          <p:cNvPr id="10" name="Rounded Rectangle 9"/>
          <p:cNvSpPr/>
          <p:nvPr/>
        </p:nvSpPr>
        <p:spPr>
          <a:xfrm>
            <a:off x="344609" y="1072819"/>
            <a:ext cx="1233182" cy="620785"/>
          </a:xfrm>
          <a:prstGeom prst="round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solidFill>
                  <a:schemeClr val="tx2"/>
                </a:solidFill>
                <a:latin typeface="Calibri" panose="020F0502020204030204" pitchFamily="34" charset="0"/>
              </a:rPr>
              <a:t>EMS and Trauma Care Tobacco Endowment </a:t>
            </a:r>
          </a:p>
        </p:txBody>
      </p:sp>
      <p:sp>
        <p:nvSpPr>
          <p:cNvPr id="11" name="Rounded Rectangle 10"/>
          <p:cNvSpPr/>
          <p:nvPr/>
        </p:nvSpPr>
        <p:spPr>
          <a:xfrm>
            <a:off x="1727190" y="1072819"/>
            <a:ext cx="1233182" cy="620785"/>
          </a:xfrm>
          <a:prstGeom prst="round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solidFill>
                  <a:schemeClr val="tx2"/>
                </a:solidFill>
                <a:latin typeface="Calibri" panose="020F0502020204030204" pitchFamily="34" charset="0"/>
              </a:rPr>
              <a:t>911 Equalization Surcharge Funds</a:t>
            </a:r>
          </a:p>
        </p:txBody>
      </p:sp>
      <p:sp>
        <p:nvSpPr>
          <p:cNvPr id="12" name="Rounded Rectangle 11"/>
          <p:cNvSpPr/>
          <p:nvPr/>
        </p:nvSpPr>
        <p:spPr>
          <a:xfrm>
            <a:off x="3163404" y="1072820"/>
            <a:ext cx="1233182" cy="620785"/>
          </a:xfrm>
          <a:prstGeom prst="round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solidFill>
                  <a:schemeClr val="tx2"/>
                </a:solidFill>
                <a:latin typeface="Calibri" panose="020F0502020204030204" pitchFamily="34" charset="0"/>
              </a:rPr>
              <a:t>$100 DUI/DWI Conviction Surcharge</a:t>
            </a:r>
          </a:p>
        </p:txBody>
      </p:sp>
      <p:sp>
        <p:nvSpPr>
          <p:cNvPr id="13" name="Rounded Rectangle 12"/>
          <p:cNvSpPr/>
          <p:nvPr/>
        </p:nvSpPr>
        <p:spPr>
          <a:xfrm>
            <a:off x="4720038" y="1072821"/>
            <a:ext cx="1233182" cy="620785"/>
          </a:xfrm>
          <a:prstGeom prst="round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solidFill>
                  <a:schemeClr val="tx2"/>
                </a:solidFill>
                <a:latin typeface="Calibri" panose="020F0502020204030204" pitchFamily="34" charset="0"/>
              </a:rPr>
              <a:t>State Traffic Fine ($30)</a:t>
            </a:r>
          </a:p>
        </p:txBody>
      </p:sp>
      <p:sp>
        <p:nvSpPr>
          <p:cNvPr id="14" name="Rounded Rectangle 13"/>
          <p:cNvSpPr/>
          <p:nvPr/>
        </p:nvSpPr>
        <p:spPr>
          <a:xfrm>
            <a:off x="6102619" y="1072821"/>
            <a:ext cx="1233182" cy="620785"/>
          </a:xfrm>
          <a:prstGeom prst="round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solidFill>
                  <a:schemeClr val="tx2"/>
                </a:solidFill>
                <a:latin typeface="Calibri" panose="020F0502020204030204" pitchFamily="34" charset="0"/>
              </a:rPr>
              <a:t>Driver Responsibility Program</a:t>
            </a:r>
          </a:p>
        </p:txBody>
      </p:sp>
      <p:sp>
        <p:nvSpPr>
          <p:cNvPr id="23" name="Oval 22"/>
          <p:cNvSpPr/>
          <p:nvPr/>
        </p:nvSpPr>
        <p:spPr>
          <a:xfrm>
            <a:off x="1638560" y="3599397"/>
            <a:ext cx="1271634" cy="72145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EMS and Trauma Care Tobacco Endowment (5046)</a:t>
            </a:r>
          </a:p>
        </p:txBody>
      </p:sp>
      <p:sp>
        <p:nvSpPr>
          <p:cNvPr id="24" name="Oval 23"/>
          <p:cNvSpPr/>
          <p:nvPr/>
        </p:nvSpPr>
        <p:spPr>
          <a:xfrm>
            <a:off x="3105280" y="3599397"/>
            <a:ext cx="1271634" cy="72145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EMS and Trauma Care System Account (5007)</a:t>
            </a:r>
          </a:p>
        </p:txBody>
      </p:sp>
      <p:sp>
        <p:nvSpPr>
          <p:cNvPr id="25" name="Oval 24"/>
          <p:cNvSpPr/>
          <p:nvPr/>
        </p:nvSpPr>
        <p:spPr>
          <a:xfrm>
            <a:off x="4572000" y="3599397"/>
            <a:ext cx="1271634" cy="72145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EMS, Trauma Facilities, and Trauma Care Systems Fund (5108)</a:t>
            </a:r>
          </a:p>
        </p:txBody>
      </p:sp>
      <p:sp>
        <p:nvSpPr>
          <p:cNvPr id="26" name="Oval 25"/>
          <p:cNvSpPr/>
          <p:nvPr/>
        </p:nvSpPr>
        <p:spPr>
          <a:xfrm>
            <a:off x="6038720" y="3599397"/>
            <a:ext cx="1271634" cy="72145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Designated Trauma Facilities and Emergency Medical Services Account (5111)</a:t>
            </a:r>
          </a:p>
        </p:txBody>
      </p:sp>
      <p:sp>
        <p:nvSpPr>
          <p:cNvPr id="27" name="Rectangle 26"/>
          <p:cNvSpPr/>
          <p:nvPr/>
        </p:nvSpPr>
        <p:spPr>
          <a:xfrm>
            <a:off x="7592130" y="1898569"/>
            <a:ext cx="1019322" cy="10848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H.B. 7 (84R), repealed the Regional Trauma Account (5137) account and transferred the balance ($97M) and revenue stream to GR Account 5111</a:t>
            </a:r>
          </a:p>
        </p:txBody>
      </p:sp>
      <p:sp>
        <p:nvSpPr>
          <p:cNvPr id="33" name="Rectangle 32"/>
          <p:cNvSpPr/>
          <p:nvPr/>
        </p:nvSpPr>
        <p:spPr>
          <a:xfrm>
            <a:off x="592933" y="1895687"/>
            <a:ext cx="906011" cy="8808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solidFill>
                  <a:schemeClr val="tx2"/>
                </a:solidFill>
                <a:latin typeface="Calibri" panose="020F0502020204030204" pitchFamily="34" charset="0"/>
              </a:rPr>
              <a:t>A portion of the interest accrued from the tobacco endowment (actual amount based on appropriation)</a:t>
            </a:r>
          </a:p>
        </p:txBody>
      </p:sp>
      <p:sp>
        <p:nvSpPr>
          <p:cNvPr id="38" name="Rectangle 37"/>
          <p:cNvSpPr/>
          <p:nvPr/>
        </p:nvSpPr>
        <p:spPr>
          <a:xfrm>
            <a:off x="2042304" y="2067661"/>
            <a:ext cx="769037" cy="53689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Amount based on appropriation</a:t>
            </a:r>
          </a:p>
        </p:txBody>
      </p:sp>
      <p:sp>
        <p:nvSpPr>
          <p:cNvPr id="39" name="Rectangle 38"/>
          <p:cNvSpPr/>
          <p:nvPr/>
        </p:nvSpPr>
        <p:spPr>
          <a:xfrm>
            <a:off x="3354701" y="1968978"/>
            <a:ext cx="850588" cy="73426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100% of accumulated monies (actual amount based on appropriation)</a:t>
            </a:r>
          </a:p>
        </p:txBody>
      </p:sp>
      <p:sp>
        <p:nvSpPr>
          <p:cNvPr id="40" name="Rectangle 39"/>
          <p:cNvSpPr/>
          <p:nvPr/>
        </p:nvSpPr>
        <p:spPr>
          <a:xfrm>
            <a:off x="4760578" y="1958603"/>
            <a:ext cx="897622" cy="7550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33% of accumulated monies (actual amount based on appropriation)</a:t>
            </a:r>
          </a:p>
        </p:txBody>
      </p:sp>
      <p:sp>
        <p:nvSpPr>
          <p:cNvPr id="41" name="Rectangle 40"/>
          <p:cNvSpPr/>
          <p:nvPr/>
        </p:nvSpPr>
        <p:spPr>
          <a:xfrm>
            <a:off x="6316910" y="1941725"/>
            <a:ext cx="804601" cy="78876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49.5% of accumulated monies (actual amount based on appropriation)</a:t>
            </a:r>
          </a:p>
        </p:txBody>
      </p:sp>
      <p:sp>
        <p:nvSpPr>
          <p:cNvPr id="57" name="Flowchart: Alternate Process 56"/>
          <p:cNvSpPr/>
          <p:nvPr/>
        </p:nvSpPr>
        <p:spPr>
          <a:xfrm>
            <a:off x="773817" y="4957891"/>
            <a:ext cx="949141" cy="998289"/>
          </a:xfrm>
          <a:prstGeom prst="flowChartAlternateProcess">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u="sng" dirty="0">
                <a:solidFill>
                  <a:schemeClr val="tx2"/>
                </a:solidFill>
                <a:latin typeface="Calibri" panose="020F0502020204030204" pitchFamily="34" charset="0"/>
              </a:rPr>
              <a:t>DSHS Administrative Costs</a:t>
            </a:r>
          </a:p>
          <a:p>
            <a:pPr algn="ctr"/>
            <a:r>
              <a:rPr lang="en-US" sz="800" dirty="0">
                <a:solidFill>
                  <a:schemeClr val="tx2"/>
                </a:solidFill>
                <a:latin typeface="Calibri" panose="020F0502020204030204" pitchFamily="34" charset="0"/>
              </a:rPr>
              <a:t>FY 18-19</a:t>
            </a:r>
          </a:p>
          <a:p>
            <a:pPr algn="ctr"/>
            <a:r>
              <a:rPr lang="en-US" sz="800" dirty="0">
                <a:solidFill>
                  <a:schemeClr val="tx2"/>
                </a:solidFill>
                <a:latin typeface="Calibri" panose="020F0502020204030204" pitchFamily="34" charset="0"/>
              </a:rPr>
              <a:t>5046: &lt; 3%</a:t>
            </a:r>
          </a:p>
          <a:p>
            <a:pPr algn="ctr"/>
            <a:r>
              <a:rPr lang="en-US" sz="800" dirty="0">
                <a:solidFill>
                  <a:schemeClr val="tx2"/>
                </a:solidFill>
                <a:latin typeface="Calibri" panose="020F0502020204030204" pitchFamily="34" charset="0"/>
              </a:rPr>
              <a:t>5007: &lt; 3%</a:t>
            </a:r>
          </a:p>
          <a:p>
            <a:pPr algn="ctr"/>
            <a:r>
              <a:rPr lang="en-US" sz="800" dirty="0">
                <a:solidFill>
                  <a:schemeClr val="tx2"/>
                </a:solidFill>
                <a:latin typeface="Calibri" panose="020F0502020204030204" pitchFamily="34" charset="0"/>
              </a:rPr>
              <a:t>5108: &lt; 3%</a:t>
            </a:r>
          </a:p>
          <a:p>
            <a:pPr algn="ctr"/>
            <a:r>
              <a:rPr lang="en-US" sz="800" dirty="0">
                <a:solidFill>
                  <a:schemeClr val="tx2"/>
                </a:solidFill>
                <a:latin typeface="Calibri" panose="020F0502020204030204" pitchFamily="34" charset="0"/>
              </a:rPr>
              <a:t>5111: &lt; 1%</a:t>
            </a:r>
          </a:p>
        </p:txBody>
      </p:sp>
      <p:sp>
        <p:nvSpPr>
          <p:cNvPr id="58" name="Flowchart: Alternate Process 57"/>
          <p:cNvSpPr/>
          <p:nvPr/>
        </p:nvSpPr>
        <p:spPr>
          <a:xfrm>
            <a:off x="2197529" y="4941110"/>
            <a:ext cx="1102837" cy="998289"/>
          </a:xfrm>
          <a:prstGeom prst="flowChartAlternateProcess">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u="sng" dirty="0">
                <a:solidFill>
                  <a:schemeClr val="tx2"/>
                </a:solidFill>
                <a:latin typeface="Calibri" panose="020F0502020204030204" pitchFamily="34" charset="0"/>
              </a:rPr>
              <a:t>RAC Allocation</a:t>
            </a:r>
          </a:p>
          <a:p>
            <a:pPr algn="ctr"/>
            <a:r>
              <a:rPr lang="en-US" sz="800" dirty="0">
                <a:solidFill>
                  <a:schemeClr val="tx2"/>
                </a:solidFill>
                <a:latin typeface="Calibri" panose="020F0502020204030204" pitchFamily="34" charset="0"/>
              </a:rPr>
              <a:t>FY 18-19</a:t>
            </a:r>
          </a:p>
          <a:p>
            <a:pPr algn="ctr"/>
            <a:r>
              <a:rPr lang="en-US" sz="800" dirty="0">
                <a:solidFill>
                  <a:schemeClr val="tx2"/>
                </a:solidFill>
                <a:latin typeface="Calibri" panose="020F0502020204030204" pitchFamily="34" charset="0"/>
              </a:rPr>
              <a:t>5046: &gt; 97%=135K</a:t>
            </a:r>
          </a:p>
          <a:p>
            <a:pPr algn="ctr"/>
            <a:r>
              <a:rPr lang="en-US" sz="800" dirty="0">
                <a:solidFill>
                  <a:schemeClr val="tx2"/>
                </a:solidFill>
                <a:latin typeface="Calibri" panose="020F0502020204030204" pitchFamily="34" charset="0"/>
              </a:rPr>
              <a:t>5007: &lt; 20%=$311K</a:t>
            </a:r>
          </a:p>
          <a:p>
            <a:pPr algn="ctr"/>
            <a:r>
              <a:rPr lang="en-US" sz="800" dirty="0">
                <a:solidFill>
                  <a:schemeClr val="tx2"/>
                </a:solidFill>
                <a:latin typeface="Calibri" panose="020F0502020204030204" pitchFamily="34" charset="0"/>
              </a:rPr>
              <a:t>5108: &lt; 20%=$425K</a:t>
            </a:r>
          </a:p>
          <a:p>
            <a:pPr algn="ctr"/>
            <a:r>
              <a:rPr lang="en-US" sz="800" dirty="0">
                <a:solidFill>
                  <a:schemeClr val="tx2"/>
                </a:solidFill>
                <a:latin typeface="Calibri" panose="020F0502020204030204" pitchFamily="34" charset="0"/>
              </a:rPr>
              <a:t>5111: &lt; 1%=$1.16M</a:t>
            </a:r>
          </a:p>
        </p:txBody>
      </p:sp>
      <p:sp>
        <p:nvSpPr>
          <p:cNvPr id="59" name="Flowchart: Alternate Process 58"/>
          <p:cNvSpPr/>
          <p:nvPr/>
        </p:nvSpPr>
        <p:spPr>
          <a:xfrm>
            <a:off x="3884524" y="4957891"/>
            <a:ext cx="1042708" cy="998289"/>
          </a:xfrm>
          <a:prstGeom prst="flowChartAlternateProcess">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u="sng" dirty="0">
                <a:solidFill>
                  <a:schemeClr val="tx2"/>
                </a:solidFill>
                <a:latin typeface="Calibri" panose="020F0502020204030204" pitchFamily="34" charset="0"/>
              </a:rPr>
              <a:t>EMS Allocation</a:t>
            </a:r>
          </a:p>
          <a:p>
            <a:pPr algn="ctr"/>
            <a:r>
              <a:rPr lang="en-US" sz="800" dirty="0">
                <a:solidFill>
                  <a:schemeClr val="tx2"/>
                </a:solidFill>
                <a:latin typeface="Calibri" panose="020F0502020204030204" pitchFamily="34" charset="0"/>
              </a:rPr>
              <a:t>FY 18-19</a:t>
            </a:r>
          </a:p>
          <a:p>
            <a:pPr algn="ctr"/>
            <a:r>
              <a:rPr lang="en-US" sz="800" dirty="0">
                <a:solidFill>
                  <a:schemeClr val="tx2"/>
                </a:solidFill>
                <a:latin typeface="Calibri" panose="020F0502020204030204" pitchFamily="34" charset="0"/>
              </a:rPr>
              <a:t>5046: $0</a:t>
            </a:r>
          </a:p>
          <a:p>
            <a:pPr algn="ctr"/>
            <a:r>
              <a:rPr lang="en-US" sz="800" dirty="0">
                <a:solidFill>
                  <a:schemeClr val="tx2"/>
                </a:solidFill>
                <a:latin typeface="Calibri" panose="020F0502020204030204" pitchFamily="34" charset="0"/>
              </a:rPr>
              <a:t>5007: 50%=$777K</a:t>
            </a:r>
          </a:p>
          <a:p>
            <a:pPr algn="ctr"/>
            <a:r>
              <a:rPr lang="en-US" sz="800" dirty="0">
                <a:solidFill>
                  <a:schemeClr val="tx2"/>
                </a:solidFill>
                <a:latin typeface="Calibri" panose="020F0502020204030204" pitchFamily="34" charset="0"/>
              </a:rPr>
              <a:t>5108: 50%=$1M</a:t>
            </a:r>
          </a:p>
          <a:p>
            <a:pPr algn="ctr"/>
            <a:r>
              <a:rPr lang="en-US" sz="800" dirty="0">
                <a:solidFill>
                  <a:schemeClr val="tx2"/>
                </a:solidFill>
                <a:latin typeface="Calibri" panose="020F0502020204030204" pitchFamily="34" charset="0"/>
              </a:rPr>
              <a:t>5111: &lt;2%=$2.3M</a:t>
            </a:r>
          </a:p>
        </p:txBody>
      </p:sp>
      <p:sp>
        <p:nvSpPr>
          <p:cNvPr id="60" name="Flowchart: Alternate Process 59"/>
          <p:cNvSpPr/>
          <p:nvPr/>
        </p:nvSpPr>
        <p:spPr>
          <a:xfrm>
            <a:off x="5725396" y="4966782"/>
            <a:ext cx="949141" cy="998289"/>
          </a:xfrm>
          <a:prstGeom prst="flowChartAlternateProcess">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u="sng" dirty="0">
                <a:solidFill>
                  <a:schemeClr val="tx2"/>
                </a:solidFill>
                <a:latin typeface="Calibri" panose="020F0502020204030204" pitchFamily="34" charset="0"/>
              </a:rPr>
              <a:t>Extraordinary Emergency Funding</a:t>
            </a:r>
          </a:p>
          <a:p>
            <a:pPr algn="ctr"/>
            <a:r>
              <a:rPr lang="en-US" sz="800" dirty="0">
                <a:solidFill>
                  <a:schemeClr val="tx2"/>
                </a:solidFill>
                <a:latin typeface="Calibri" panose="020F0502020204030204" pitchFamily="34" charset="0"/>
              </a:rPr>
              <a:t>FY 18-19</a:t>
            </a:r>
          </a:p>
          <a:p>
            <a:pPr algn="ctr"/>
            <a:r>
              <a:rPr lang="en-US" sz="800" dirty="0">
                <a:solidFill>
                  <a:schemeClr val="tx2"/>
                </a:solidFill>
                <a:latin typeface="Calibri" panose="020F0502020204030204" pitchFamily="34" charset="0"/>
              </a:rPr>
              <a:t>5007: $250K</a:t>
            </a:r>
          </a:p>
          <a:p>
            <a:pPr algn="ctr"/>
            <a:r>
              <a:rPr lang="en-US" sz="800" dirty="0">
                <a:solidFill>
                  <a:schemeClr val="tx2"/>
                </a:solidFill>
                <a:latin typeface="Calibri" panose="020F0502020204030204" pitchFamily="34" charset="0"/>
              </a:rPr>
              <a:t>5108: $250K</a:t>
            </a:r>
          </a:p>
          <a:p>
            <a:pPr algn="ctr"/>
            <a:r>
              <a:rPr lang="en-US" sz="800" dirty="0">
                <a:solidFill>
                  <a:schemeClr val="tx2"/>
                </a:solidFill>
                <a:latin typeface="Calibri" panose="020F0502020204030204" pitchFamily="34" charset="0"/>
              </a:rPr>
              <a:t>5111: $500K</a:t>
            </a:r>
          </a:p>
        </p:txBody>
      </p:sp>
      <p:sp>
        <p:nvSpPr>
          <p:cNvPr id="61" name="Flowchart: Alternate Process 60"/>
          <p:cNvSpPr/>
          <p:nvPr/>
        </p:nvSpPr>
        <p:spPr>
          <a:xfrm>
            <a:off x="7335800" y="4941109"/>
            <a:ext cx="1179547" cy="998289"/>
          </a:xfrm>
          <a:prstGeom prst="flowChartAlternateProcess">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u="sng" dirty="0">
                <a:solidFill>
                  <a:schemeClr val="tx2"/>
                </a:solidFill>
                <a:latin typeface="Calibri" panose="020F0502020204030204" pitchFamily="34" charset="0"/>
              </a:rPr>
              <a:t>Hospital Allocation</a:t>
            </a:r>
          </a:p>
          <a:p>
            <a:pPr algn="ctr"/>
            <a:r>
              <a:rPr lang="en-US" sz="800" dirty="0">
                <a:solidFill>
                  <a:schemeClr val="tx2"/>
                </a:solidFill>
                <a:latin typeface="Calibri" panose="020F0502020204030204" pitchFamily="34" charset="0"/>
              </a:rPr>
              <a:t>FY 18-19</a:t>
            </a:r>
          </a:p>
          <a:p>
            <a:pPr algn="ctr"/>
            <a:r>
              <a:rPr lang="en-US" sz="800" dirty="0">
                <a:solidFill>
                  <a:schemeClr val="tx2"/>
                </a:solidFill>
                <a:latin typeface="Calibri" panose="020F0502020204030204" pitchFamily="34" charset="0"/>
              </a:rPr>
              <a:t>5007: &gt;27%=$424K</a:t>
            </a:r>
          </a:p>
          <a:p>
            <a:pPr algn="ctr"/>
            <a:r>
              <a:rPr lang="en-US" sz="800" dirty="0">
                <a:solidFill>
                  <a:schemeClr val="tx2"/>
                </a:solidFill>
                <a:latin typeface="Calibri" panose="020F0502020204030204" pitchFamily="34" charset="0"/>
              </a:rPr>
              <a:t>5108: &gt;27%=$575K</a:t>
            </a:r>
          </a:p>
          <a:p>
            <a:pPr algn="ctr"/>
            <a:r>
              <a:rPr lang="en-US" sz="800" dirty="0">
                <a:solidFill>
                  <a:schemeClr val="tx2"/>
                </a:solidFill>
                <a:latin typeface="Calibri" panose="020F0502020204030204" pitchFamily="34" charset="0"/>
              </a:rPr>
              <a:t>5111: &gt;96%=$111M*</a:t>
            </a:r>
          </a:p>
          <a:p>
            <a:pPr algn="ctr"/>
            <a:r>
              <a:rPr lang="en-US" sz="800" dirty="0">
                <a:solidFill>
                  <a:schemeClr val="tx2"/>
                </a:solidFill>
                <a:latin typeface="Calibri" panose="020F0502020204030204" pitchFamily="34" charset="0"/>
              </a:rPr>
              <a:t>*$102M to HHSC for Trauma Add-on</a:t>
            </a:r>
          </a:p>
        </p:txBody>
      </p:sp>
      <p:sp>
        <p:nvSpPr>
          <p:cNvPr id="64" name="Flowchart: Terminator 63"/>
          <p:cNvSpPr/>
          <p:nvPr/>
        </p:nvSpPr>
        <p:spPr>
          <a:xfrm>
            <a:off x="711634" y="3396116"/>
            <a:ext cx="948524" cy="462143"/>
          </a:xfrm>
          <a:prstGeom prst="flowChartTerminator">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Appropriation</a:t>
            </a:r>
          </a:p>
          <a:p>
            <a:pPr algn="ctr"/>
            <a:r>
              <a:rPr lang="en-US" sz="800" dirty="0">
                <a:solidFill>
                  <a:schemeClr val="tx2"/>
                </a:solidFill>
                <a:latin typeface="Calibri" panose="020F0502020204030204" pitchFamily="34" charset="0"/>
              </a:rPr>
              <a:t>FY 18: $139K</a:t>
            </a:r>
          </a:p>
          <a:p>
            <a:pPr algn="ctr"/>
            <a:r>
              <a:rPr lang="en-US" sz="800" dirty="0">
                <a:solidFill>
                  <a:schemeClr val="tx2"/>
                </a:solidFill>
                <a:latin typeface="Calibri" panose="020F0502020204030204" pitchFamily="34" charset="0"/>
              </a:rPr>
              <a:t>FY 19: $0</a:t>
            </a:r>
          </a:p>
        </p:txBody>
      </p:sp>
      <p:sp>
        <p:nvSpPr>
          <p:cNvPr id="66" name="Flowchart: Terminator 65"/>
          <p:cNvSpPr/>
          <p:nvPr/>
        </p:nvSpPr>
        <p:spPr>
          <a:xfrm>
            <a:off x="2087457" y="3022058"/>
            <a:ext cx="948524" cy="462143"/>
          </a:xfrm>
          <a:prstGeom prst="flowChartTerminator">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Appropriation</a:t>
            </a:r>
          </a:p>
          <a:p>
            <a:pPr algn="ctr"/>
            <a:r>
              <a:rPr lang="en-US" sz="800" dirty="0">
                <a:solidFill>
                  <a:schemeClr val="tx2"/>
                </a:solidFill>
                <a:latin typeface="Calibri" panose="020F0502020204030204" pitchFamily="34" charset="0"/>
              </a:rPr>
              <a:t>FY 18: $1.8M</a:t>
            </a:r>
          </a:p>
          <a:p>
            <a:pPr algn="ctr"/>
            <a:r>
              <a:rPr lang="en-US" sz="800" dirty="0">
                <a:solidFill>
                  <a:schemeClr val="tx2"/>
                </a:solidFill>
                <a:latin typeface="Calibri" panose="020F0502020204030204" pitchFamily="34" charset="0"/>
              </a:rPr>
              <a:t>FY19: $1.8M</a:t>
            </a:r>
          </a:p>
        </p:txBody>
      </p:sp>
      <p:sp>
        <p:nvSpPr>
          <p:cNvPr id="67" name="Flowchart: Terminator 66"/>
          <p:cNvSpPr/>
          <p:nvPr/>
        </p:nvSpPr>
        <p:spPr>
          <a:xfrm>
            <a:off x="4376914" y="3027505"/>
            <a:ext cx="948524" cy="462143"/>
          </a:xfrm>
          <a:prstGeom prst="flowChartTerminator">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Appropriation</a:t>
            </a:r>
          </a:p>
          <a:p>
            <a:pPr algn="ctr"/>
            <a:r>
              <a:rPr lang="en-US" sz="800" dirty="0">
                <a:solidFill>
                  <a:schemeClr val="tx2"/>
                </a:solidFill>
                <a:latin typeface="Calibri" panose="020F0502020204030204" pitchFamily="34" charset="0"/>
              </a:rPr>
              <a:t>FY 18: $2.4M</a:t>
            </a:r>
          </a:p>
          <a:p>
            <a:pPr algn="ctr"/>
            <a:r>
              <a:rPr lang="en-US" sz="800" dirty="0">
                <a:solidFill>
                  <a:schemeClr val="tx2"/>
                </a:solidFill>
                <a:latin typeface="Calibri" panose="020F0502020204030204" pitchFamily="34" charset="0"/>
              </a:rPr>
              <a:t>FY 19: $2.4M</a:t>
            </a:r>
          </a:p>
        </p:txBody>
      </p:sp>
      <p:sp>
        <p:nvSpPr>
          <p:cNvPr id="68" name="Flowchart: Terminator 67"/>
          <p:cNvSpPr/>
          <p:nvPr/>
        </p:nvSpPr>
        <p:spPr>
          <a:xfrm>
            <a:off x="7662928" y="3736017"/>
            <a:ext cx="948524" cy="462143"/>
          </a:xfrm>
          <a:prstGeom prst="flowChartTerminator">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latin typeface="Calibri" panose="020F0502020204030204" pitchFamily="34" charset="0"/>
              </a:rPr>
              <a:t>Appropriation</a:t>
            </a:r>
          </a:p>
          <a:p>
            <a:pPr algn="ctr"/>
            <a:r>
              <a:rPr lang="en-US" sz="800" dirty="0">
                <a:solidFill>
                  <a:schemeClr val="tx2"/>
                </a:solidFill>
                <a:latin typeface="Calibri" panose="020F0502020204030204" pitchFamily="34" charset="0"/>
              </a:rPr>
              <a:t>FY 18:$116.2M</a:t>
            </a:r>
          </a:p>
          <a:p>
            <a:pPr algn="ctr"/>
            <a:r>
              <a:rPr lang="en-US" sz="800" dirty="0">
                <a:solidFill>
                  <a:schemeClr val="tx2"/>
                </a:solidFill>
                <a:latin typeface="Calibri" panose="020F0502020204030204" pitchFamily="34" charset="0"/>
              </a:rPr>
              <a:t>FY 19:$116.2M</a:t>
            </a:r>
          </a:p>
        </p:txBody>
      </p:sp>
      <p:cxnSp>
        <p:nvCxnSpPr>
          <p:cNvPr id="70" name="Straight Connector 69"/>
          <p:cNvCxnSpPr>
            <a:stCxn id="10" idx="2"/>
            <a:endCxn id="33" idx="0"/>
          </p:cNvCxnSpPr>
          <p:nvPr/>
        </p:nvCxnSpPr>
        <p:spPr>
          <a:xfrm>
            <a:off x="961200" y="1693604"/>
            <a:ext cx="84739" cy="202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3" idx="2"/>
            <a:endCxn id="23" idx="0"/>
          </p:cNvCxnSpPr>
          <p:nvPr/>
        </p:nvCxnSpPr>
        <p:spPr>
          <a:xfrm>
            <a:off x="1045939" y="2776531"/>
            <a:ext cx="1228438" cy="822866"/>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p:cNvCxnSpPr>
            <a:stCxn id="23" idx="1"/>
            <a:endCxn id="64" idx="3"/>
          </p:cNvCxnSpPr>
          <p:nvPr/>
        </p:nvCxnSpPr>
        <p:spPr>
          <a:xfrm flipH="1" flipV="1">
            <a:off x="1660158" y="3627188"/>
            <a:ext cx="164628" cy="778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3" idx="4"/>
            <a:endCxn id="57" idx="0"/>
          </p:cNvCxnSpPr>
          <p:nvPr/>
        </p:nvCxnSpPr>
        <p:spPr>
          <a:xfrm flipH="1">
            <a:off x="1248388" y="4320851"/>
            <a:ext cx="1025989" cy="637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3" idx="4"/>
            <a:endCxn id="58" idx="0"/>
          </p:cNvCxnSpPr>
          <p:nvPr/>
        </p:nvCxnSpPr>
        <p:spPr>
          <a:xfrm>
            <a:off x="2274377" y="4320851"/>
            <a:ext cx="474571" cy="6202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23" idx="4"/>
            <a:endCxn id="59" idx="0"/>
          </p:cNvCxnSpPr>
          <p:nvPr/>
        </p:nvCxnSpPr>
        <p:spPr>
          <a:xfrm>
            <a:off x="2274377" y="4320851"/>
            <a:ext cx="2131501" cy="6370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1" idx="2"/>
            <a:endCxn id="38" idx="0"/>
          </p:cNvCxnSpPr>
          <p:nvPr/>
        </p:nvCxnSpPr>
        <p:spPr>
          <a:xfrm>
            <a:off x="2343781" y="1693604"/>
            <a:ext cx="83042" cy="374057"/>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p:cNvCxnSpPr>
            <a:stCxn id="38" idx="2"/>
            <a:endCxn id="24" idx="0"/>
          </p:cNvCxnSpPr>
          <p:nvPr/>
        </p:nvCxnSpPr>
        <p:spPr>
          <a:xfrm>
            <a:off x="2426823" y="2604556"/>
            <a:ext cx="1314274" cy="994841"/>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p:cNvCxnSpPr>
            <a:stCxn id="66" idx="2"/>
            <a:endCxn id="24" idx="1"/>
          </p:cNvCxnSpPr>
          <p:nvPr/>
        </p:nvCxnSpPr>
        <p:spPr>
          <a:xfrm>
            <a:off x="2561719" y="3484201"/>
            <a:ext cx="729787" cy="220850"/>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Straight Connector 91"/>
          <p:cNvCxnSpPr>
            <a:stCxn id="24" idx="4"/>
            <a:endCxn id="57" idx="0"/>
          </p:cNvCxnSpPr>
          <p:nvPr/>
        </p:nvCxnSpPr>
        <p:spPr>
          <a:xfrm flipH="1">
            <a:off x="1248388" y="4320851"/>
            <a:ext cx="2492709" cy="63704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94" name="Straight Connector 93"/>
          <p:cNvCxnSpPr>
            <a:stCxn id="24" idx="4"/>
            <a:endCxn id="58" idx="0"/>
          </p:cNvCxnSpPr>
          <p:nvPr/>
        </p:nvCxnSpPr>
        <p:spPr>
          <a:xfrm flipH="1">
            <a:off x="2748948" y="4320851"/>
            <a:ext cx="992149" cy="620259"/>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96" name="Straight Connector 95"/>
          <p:cNvCxnSpPr>
            <a:stCxn id="24" idx="4"/>
            <a:endCxn id="59" idx="0"/>
          </p:cNvCxnSpPr>
          <p:nvPr/>
        </p:nvCxnSpPr>
        <p:spPr>
          <a:xfrm>
            <a:off x="3741097" y="4320851"/>
            <a:ext cx="664781" cy="63704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98" name="Straight Connector 97"/>
          <p:cNvCxnSpPr>
            <a:stCxn id="24" idx="4"/>
            <a:endCxn id="60" idx="0"/>
          </p:cNvCxnSpPr>
          <p:nvPr/>
        </p:nvCxnSpPr>
        <p:spPr>
          <a:xfrm>
            <a:off x="3741097" y="4320851"/>
            <a:ext cx="2458870" cy="645931"/>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100" name="Straight Connector 99"/>
          <p:cNvCxnSpPr>
            <a:stCxn id="24" idx="4"/>
            <a:endCxn id="61" idx="0"/>
          </p:cNvCxnSpPr>
          <p:nvPr/>
        </p:nvCxnSpPr>
        <p:spPr>
          <a:xfrm>
            <a:off x="3741097" y="4320851"/>
            <a:ext cx="4184477" cy="620258"/>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102" name="Straight Connector 101"/>
          <p:cNvCxnSpPr>
            <a:stCxn id="12" idx="2"/>
            <a:endCxn id="39" idx="0"/>
          </p:cNvCxnSpPr>
          <p:nvPr/>
        </p:nvCxnSpPr>
        <p:spPr>
          <a:xfrm>
            <a:off x="3779995" y="1693605"/>
            <a:ext cx="0" cy="275373"/>
          </a:xfrm>
          <a:prstGeom prst="line">
            <a:avLst/>
          </a:prstGeom>
          <a:ln w="12700"/>
        </p:spPr>
        <p:style>
          <a:lnRef idx="1">
            <a:schemeClr val="dk1"/>
          </a:lnRef>
          <a:fillRef idx="0">
            <a:schemeClr val="dk1"/>
          </a:fillRef>
          <a:effectRef idx="0">
            <a:schemeClr val="dk1"/>
          </a:effectRef>
          <a:fontRef idx="minor">
            <a:schemeClr val="tx1"/>
          </a:fontRef>
        </p:style>
      </p:cxnSp>
      <p:cxnSp>
        <p:nvCxnSpPr>
          <p:cNvPr id="104" name="Straight Connector 103"/>
          <p:cNvCxnSpPr>
            <a:stCxn id="39" idx="2"/>
            <a:endCxn id="25" idx="2"/>
          </p:cNvCxnSpPr>
          <p:nvPr/>
        </p:nvCxnSpPr>
        <p:spPr>
          <a:xfrm>
            <a:off x="3779995" y="2703240"/>
            <a:ext cx="792005" cy="1256884"/>
          </a:xfrm>
          <a:prstGeom prst="line">
            <a:avLst/>
          </a:prstGeom>
          <a:ln w="12700"/>
        </p:spPr>
        <p:style>
          <a:lnRef idx="1">
            <a:schemeClr val="dk1"/>
          </a:lnRef>
          <a:fillRef idx="0">
            <a:schemeClr val="dk1"/>
          </a:fillRef>
          <a:effectRef idx="0">
            <a:schemeClr val="dk1"/>
          </a:effectRef>
          <a:fontRef idx="minor">
            <a:schemeClr val="tx1"/>
          </a:fontRef>
        </p:style>
      </p:cxnSp>
      <p:cxnSp>
        <p:nvCxnSpPr>
          <p:cNvPr id="106" name="Straight Connector 105"/>
          <p:cNvCxnSpPr>
            <a:stCxn id="67" idx="2"/>
            <a:endCxn id="25" idx="1"/>
          </p:cNvCxnSpPr>
          <p:nvPr/>
        </p:nvCxnSpPr>
        <p:spPr>
          <a:xfrm flipH="1">
            <a:off x="4758226" y="3489648"/>
            <a:ext cx="92950" cy="215403"/>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Straight Connector 107"/>
          <p:cNvCxnSpPr>
            <a:stCxn id="25" idx="4"/>
            <a:endCxn id="57" idx="0"/>
          </p:cNvCxnSpPr>
          <p:nvPr/>
        </p:nvCxnSpPr>
        <p:spPr>
          <a:xfrm flipH="1">
            <a:off x="1248388" y="4320851"/>
            <a:ext cx="3959429" cy="63704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0" name="Straight Connector 109"/>
          <p:cNvCxnSpPr>
            <a:stCxn id="25" idx="4"/>
            <a:endCxn id="58" idx="0"/>
          </p:cNvCxnSpPr>
          <p:nvPr/>
        </p:nvCxnSpPr>
        <p:spPr>
          <a:xfrm flipH="1">
            <a:off x="2748948" y="4320851"/>
            <a:ext cx="2458869" cy="620259"/>
          </a:xfrm>
          <a:prstGeom prst="line">
            <a:avLst/>
          </a:prstGeom>
        </p:spPr>
        <p:style>
          <a:lnRef idx="2">
            <a:schemeClr val="accent5"/>
          </a:lnRef>
          <a:fillRef idx="0">
            <a:schemeClr val="accent5"/>
          </a:fillRef>
          <a:effectRef idx="1">
            <a:schemeClr val="accent5"/>
          </a:effectRef>
          <a:fontRef idx="minor">
            <a:schemeClr val="tx1"/>
          </a:fontRef>
        </p:style>
      </p:cxnSp>
      <p:cxnSp>
        <p:nvCxnSpPr>
          <p:cNvPr id="112" name="Straight Connector 111"/>
          <p:cNvCxnSpPr>
            <a:stCxn id="25" idx="4"/>
            <a:endCxn id="59" idx="0"/>
          </p:cNvCxnSpPr>
          <p:nvPr/>
        </p:nvCxnSpPr>
        <p:spPr>
          <a:xfrm flipH="1">
            <a:off x="4405878" y="4320851"/>
            <a:ext cx="801939" cy="63704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4" name="Straight Connector 113"/>
          <p:cNvCxnSpPr>
            <a:stCxn id="25" idx="4"/>
            <a:endCxn id="60" idx="0"/>
          </p:cNvCxnSpPr>
          <p:nvPr/>
        </p:nvCxnSpPr>
        <p:spPr>
          <a:xfrm>
            <a:off x="5207817" y="4320851"/>
            <a:ext cx="992150" cy="645931"/>
          </a:xfrm>
          <a:prstGeom prst="line">
            <a:avLst/>
          </a:prstGeom>
        </p:spPr>
        <p:style>
          <a:lnRef idx="2">
            <a:schemeClr val="accent5"/>
          </a:lnRef>
          <a:fillRef idx="0">
            <a:schemeClr val="accent5"/>
          </a:fillRef>
          <a:effectRef idx="1">
            <a:schemeClr val="accent5"/>
          </a:effectRef>
          <a:fontRef idx="minor">
            <a:schemeClr val="tx1"/>
          </a:fontRef>
        </p:style>
      </p:cxnSp>
      <p:cxnSp>
        <p:nvCxnSpPr>
          <p:cNvPr id="116" name="Straight Connector 115"/>
          <p:cNvCxnSpPr>
            <a:stCxn id="25" idx="4"/>
            <a:endCxn id="61" idx="0"/>
          </p:cNvCxnSpPr>
          <p:nvPr/>
        </p:nvCxnSpPr>
        <p:spPr>
          <a:xfrm>
            <a:off x="5207817" y="4320851"/>
            <a:ext cx="2717757" cy="620258"/>
          </a:xfrm>
          <a:prstGeom prst="line">
            <a:avLst/>
          </a:prstGeom>
        </p:spPr>
        <p:style>
          <a:lnRef idx="2">
            <a:schemeClr val="accent5"/>
          </a:lnRef>
          <a:fillRef idx="0">
            <a:schemeClr val="accent5"/>
          </a:fillRef>
          <a:effectRef idx="1">
            <a:schemeClr val="accent5"/>
          </a:effectRef>
          <a:fontRef idx="minor">
            <a:schemeClr val="tx1"/>
          </a:fontRef>
        </p:style>
      </p:cxnSp>
      <p:cxnSp>
        <p:nvCxnSpPr>
          <p:cNvPr id="118" name="Straight Connector 117"/>
          <p:cNvCxnSpPr>
            <a:stCxn id="13" idx="2"/>
            <a:endCxn id="40" idx="0"/>
          </p:cNvCxnSpPr>
          <p:nvPr/>
        </p:nvCxnSpPr>
        <p:spPr>
          <a:xfrm flipH="1">
            <a:off x="5209389" y="1693606"/>
            <a:ext cx="127240" cy="264997"/>
          </a:xfrm>
          <a:prstGeom prst="line">
            <a:avLst/>
          </a:prstGeom>
        </p:spPr>
        <p:style>
          <a:lnRef idx="2">
            <a:schemeClr val="dk1"/>
          </a:lnRef>
          <a:fillRef idx="0">
            <a:schemeClr val="dk1"/>
          </a:fillRef>
          <a:effectRef idx="1">
            <a:schemeClr val="dk1"/>
          </a:effectRef>
          <a:fontRef idx="minor">
            <a:schemeClr val="tx1"/>
          </a:fontRef>
        </p:style>
      </p:cxnSp>
      <p:cxnSp>
        <p:nvCxnSpPr>
          <p:cNvPr id="120" name="Straight Connector 119"/>
          <p:cNvCxnSpPr>
            <a:stCxn id="40" idx="2"/>
            <a:endCxn id="26" idx="0"/>
          </p:cNvCxnSpPr>
          <p:nvPr/>
        </p:nvCxnSpPr>
        <p:spPr>
          <a:xfrm>
            <a:off x="5209389" y="2713612"/>
            <a:ext cx="1465148" cy="885785"/>
          </a:xfrm>
          <a:prstGeom prst="line">
            <a:avLst/>
          </a:prstGeom>
        </p:spPr>
        <p:style>
          <a:lnRef idx="2">
            <a:schemeClr val="dk1"/>
          </a:lnRef>
          <a:fillRef idx="0">
            <a:schemeClr val="dk1"/>
          </a:fillRef>
          <a:effectRef idx="1">
            <a:schemeClr val="dk1"/>
          </a:effectRef>
          <a:fontRef idx="minor">
            <a:schemeClr val="tx1"/>
          </a:fontRef>
        </p:style>
      </p:cxnSp>
      <p:cxnSp>
        <p:nvCxnSpPr>
          <p:cNvPr id="122" name="Straight Connector 121"/>
          <p:cNvCxnSpPr>
            <a:stCxn id="14" idx="2"/>
            <a:endCxn id="41" idx="0"/>
          </p:cNvCxnSpPr>
          <p:nvPr/>
        </p:nvCxnSpPr>
        <p:spPr>
          <a:xfrm>
            <a:off x="6719210" y="1693606"/>
            <a:ext cx="1" cy="248119"/>
          </a:xfrm>
          <a:prstGeom prst="line">
            <a:avLst/>
          </a:prstGeom>
        </p:spPr>
        <p:style>
          <a:lnRef idx="2">
            <a:schemeClr val="dk1"/>
          </a:lnRef>
          <a:fillRef idx="0">
            <a:schemeClr val="dk1"/>
          </a:fillRef>
          <a:effectRef idx="1">
            <a:schemeClr val="dk1"/>
          </a:effectRef>
          <a:fontRef idx="minor">
            <a:schemeClr val="tx1"/>
          </a:fontRef>
        </p:style>
      </p:cxnSp>
      <p:cxnSp>
        <p:nvCxnSpPr>
          <p:cNvPr id="124" name="Straight Connector 123"/>
          <p:cNvCxnSpPr>
            <a:stCxn id="41" idx="2"/>
            <a:endCxn id="26" idx="0"/>
          </p:cNvCxnSpPr>
          <p:nvPr/>
        </p:nvCxnSpPr>
        <p:spPr>
          <a:xfrm flipH="1">
            <a:off x="6674537" y="2730493"/>
            <a:ext cx="44674" cy="868904"/>
          </a:xfrm>
          <a:prstGeom prst="line">
            <a:avLst/>
          </a:prstGeom>
        </p:spPr>
        <p:style>
          <a:lnRef idx="2">
            <a:schemeClr val="dk1"/>
          </a:lnRef>
          <a:fillRef idx="0">
            <a:schemeClr val="dk1"/>
          </a:fillRef>
          <a:effectRef idx="1">
            <a:schemeClr val="dk1"/>
          </a:effectRef>
          <a:fontRef idx="minor">
            <a:schemeClr val="tx1"/>
          </a:fontRef>
        </p:style>
      </p:cxnSp>
      <p:cxnSp>
        <p:nvCxnSpPr>
          <p:cNvPr id="126" name="Straight Connector 125"/>
          <p:cNvCxnSpPr>
            <a:stCxn id="6" idx="2"/>
            <a:endCxn id="27" idx="0"/>
          </p:cNvCxnSpPr>
          <p:nvPr/>
        </p:nvCxnSpPr>
        <p:spPr>
          <a:xfrm>
            <a:off x="8101791" y="1665815"/>
            <a:ext cx="0" cy="232754"/>
          </a:xfrm>
          <a:prstGeom prst="line">
            <a:avLst/>
          </a:prstGeom>
        </p:spPr>
        <p:style>
          <a:lnRef idx="2">
            <a:schemeClr val="dk1"/>
          </a:lnRef>
          <a:fillRef idx="0">
            <a:schemeClr val="dk1"/>
          </a:fillRef>
          <a:effectRef idx="1">
            <a:schemeClr val="dk1"/>
          </a:effectRef>
          <a:fontRef idx="minor">
            <a:schemeClr val="tx1"/>
          </a:fontRef>
        </p:style>
      </p:cxnSp>
      <p:cxnSp>
        <p:nvCxnSpPr>
          <p:cNvPr id="128" name="Straight Connector 127"/>
          <p:cNvCxnSpPr/>
          <p:nvPr/>
        </p:nvCxnSpPr>
        <p:spPr>
          <a:xfrm flipH="1">
            <a:off x="6674537" y="2977974"/>
            <a:ext cx="1427254" cy="615980"/>
          </a:xfrm>
          <a:prstGeom prst="line">
            <a:avLst/>
          </a:prstGeom>
        </p:spPr>
        <p:style>
          <a:lnRef idx="2">
            <a:schemeClr val="dk1"/>
          </a:lnRef>
          <a:fillRef idx="0">
            <a:schemeClr val="dk1"/>
          </a:fillRef>
          <a:effectRef idx="1">
            <a:schemeClr val="dk1"/>
          </a:effectRef>
          <a:fontRef idx="minor">
            <a:schemeClr val="tx1"/>
          </a:fontRef>
        </p:style>
      </p:cxnSp>
      <p:cxnSp>
        <p:nvCxnSpPr>
          <p:cNvPr id="130" name="Straight Connector 129"/>
          <p:cNvCxnSpPr>
            <a:stCxn id="26" idx="6"/>
            <a:endCxn id="68" idx="1"/>
          </p:cNvCxnSpPr>
          <p:nvPr/>
        </p:nvCxnSpPr>
        <p:spPr>
          <a:xfrm>
            <a:off x="7310354" y="3960124"/>
            <a:ext cx="352574" cy="6965"/>
          </a:xfrm>
          <a:prstGeom prst="line">
            <a:avLst/>
          </a:prstGeom>
        </p:spPr>
        <p:style>
          <a:lnRef idx="2">
            <a:schemeClr val="dk1"/>
          </a:lnRef>
          <a:fillRef idx="0">
            <a:schemeClr val="dk1"/>
          </a:fillRef>
          <a:effectRef idx="1">
            <a:schemeClr val="dk1"/>
          </a:effectRef>
          <a:fontRef idx="minor">
            <a:schemeClr val="tx1"/>
          </a:fontRef>
        </p:style>
      </p:cxnSp>
      <p:cxnSp>
        <p:nvCxnSpPr>
          <p:cNvPr id="132" name="Straight Connector 131"/>
          <p:cNvCxnSpPr>
            <a:stCxn id="26" idx="4"/>
            <a:endCxn id="57" idx="0"/>
          </p:cNvCxnSpPr>
          <p:nvPr/>
        </p:nvCxnSpPr>
        <p:spPr>
          <a:xfrm flipH="1">
            <a:off x="1248388" y="4320851"/>
            <a:ext cx="5426149" cy="63704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4" name="Straight Connector 133"/>
          <p:cNvCxnSpPr>
            <a:stCxn id="26" idx="4"/>
            <a:endCxn id="58" idx="0"/>
          </p:cNvCxnSpPr>
          <p:nvPr/>
        </p:nvCxnSpPr>
        <p:spPr>
          <a:xfrm flipH="1">
            <a:off x="2748948" y="4320851"/>
            <a:ext cx="3925589" cy="620259"/>
          </a:xfrm>
          <a:prstGeom prst="line">
            <a:avLst/>
          </a:prstGeom>
        </p:spPr>
        <p:style>
          <a:lnRef idx="2">
            <a:schemeClr val="accent6"/>
          </a:lnRef>
          <a:fillRef idx="0">
            <a:schemeClr val="accent6"/>
          </a:fillRef>
          <a:effectRef idx="1">
            <a:schemeClr val="accent6"/>
          </a:effectRef>
          <a:fontRef idx="minor">
            <a:schemeClr val="tx1"/>
          </a:fontRef>
        </p:style>
      </p:cxnSp>
      <p:cxnSp>
        <p:nvCxnSpPr>
          <p:cNvPr id="136" name="Straight Connector 135"/>
          <p:cNvCxnSpPr>
            <a:stCxn id="26" idx="4"/>
            <a:endCxn id="59" idx="0"/>
          </p:cNvCxnSpPr>
          <p:nvPr/>
        </p:nvCxnSpPr>
        <p:spPr>
          <a:xfrm flipH="1">
            <a:off x="4405878" y="4320851"/>
            <a:ext cx="2268659" cy="63704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8" name="Straight Connector 137"/>
          <p:cNvCxnSpPr>
            <a:stCxn id="26" idx="4"/>
            <a:endCxn id="60" idx="0"/>
          </p:cNvCxnSpPr>
          <p:nvPr/>
        </p:nvCxnSpPr>
        <p:spPr>
          <a:xfrm flipH="1">
            <a:off x="6199967" y="4320851"/>
            <a:ext cx="474570" cy="645931"/>
          </a:xfrm>
          <a:prstGeom prst="line">
            <a:avLst/>
          </a:prstGeom>
        </p:spPr>
        <p:style>
          <a:lnRef idx="2">
            <a:schemeClr val="accent6"/>
          </a:lnRef>
          <a:fillRef idx="0">
            <a:schemeClr val="accent6"/>
          </a:fillRef>
          <a:effectRef idx="1">
            <a:schemeClr val="accent6"/>
          </a:effectRef>
          <a:fontRef idx="minor">
            <a:schemeClr val="tx1"/>
          </a:fontRef>
        </p:style>
      </p:cxnSp>
      <p:cxnSp>
        <p:nvCxnSpPr>
          <p:cNvPr id="140" name="Straight Connector 139"/>
          <p:cNvCxnSpPr>
            <a:stCxn id="26" idx="4"/>
            <a:endCxn id="61" idx="0"/>
          </p:cNvCxnSpPr>
          <p:nvPr/>
        </p:nvCxnSpPr>
        <p:spPr>
          <a:xfrm>
            <a:off x="6674537" y="4320851"/>
            <a:ext cx="1251037" cy="620258"/>
          </a:xfrm>
          <a:prstGeom prst="line">
            <a:avLst/>
          </a:prstGeom>
        </p:spPr>
        <p:style>
          <a:lnRef idx="2">
            <a:schemeClr val="accent6"/>
          </a:lnRef>
          <a:fillRef idx="0">
            <a:schemeClr val="accent6"/>
          </a:fillRef>
          <a:effectRef idx="1">
            <a:schemeClr val="accent6"/>
          </a:effectRef>
          <a:fontRef idx="minor">
            <a:schemeClr val="tx1"/>
          </a:fontRef>
        </p:style>
      </p:cxnSp>
      <p:sp>
        <p:nvSpPr>
          <p:cNvPr id="3" name="Slide Number Placeholder 2"/>
          <p:cNvSpPr>
            <a:spLocks noGrp="1"/>
          </p:cNvSpPr>
          <p:nvPr>
            <p:ph type="sldNum" sz="quarter" idx="12"/>
          </p:nvPr>
        </p:nvSpPr>
        <p:spPr/>
        <p:txBody>
          <a:bodyPr/>
          <a:lstStyle/>
          <a:p>
            <a:fld id="{3D109FF3-1548-4CDB-B82B-70387ADEE53E}" type="slidenum">
              <a:rPr lang="en-US" smtClean="0"/>
              <a:pPr/>
              <a:t>7</a:t>
            </a:fld>
            <a:endParaRPr lang="en-US" dirty="0"/>
          </a:p>
        </p:txBody>
      </p:sp>
    </p:spTree>
    <p:extLst>
      <p:ext uri="{BB962C8B-B14F-4D97-AF65-F5344CB8AC3E}">
        <p14:creationId xmlns:p14="http://schemas.microsoft.com/office/powerpoint/2010/main" val="306166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sz="quarter" idx="13"/>
          </p:nvPr>
        </p:nvSpPr>
        <p:spPr/>
        <p:txBody>
          <a:bodyPr/>
          <a:lstStyle/>
          <a:p>
            <a:r>
              <a:rPr lang="en-US" dirty="0"/>
              <a:t> </a:t>
            </a:r>
          </a:p>
        </p:txBody>
      </p:sp>
      <p:sp>
        <p:nvSpPr>
          <p:cNvPr id="2" name="Slide Number Placeholder 1"/>
          <p:cNvSpPr>
            <a:spLocks noGrp="1"/>
          </p:cNvSpPr>
          <p:nvPr>
            <p:ph type="sldNum" sz="quarter" idx="12"/>
          </p:nvPr>
        </p:nvSpPr>
        <p:spPr/>
        <p:txBody>
          <a:bodyPr/>
          <a:lstStyle/>
          <a:p>
            <a:fld id="{3264D530-B60B-4A5A-91C0-C766C58A4783}" type="slidenum">
              <a:rPr lang="en-US" smtClean="0"/>
              <a:t>8</a:t>
            </a:fld>
            <a:endParaRPr lang="en-US"/>
          </a:p>
        </p:txBody>
      </p:sp>
    </p:spTree>
    <p:extLst>
      <p:ext uri="{BB962C8B-B14F-4D97-AF65-F5344CB8AC3E}">
        <p14:creationId xmlns:p14="http://schemas.microsoft.com/office/powerpoint/2010/main" val="2794267701"/>
      </p:ext>
    </p:extLst>
  </p:cSld>
  <p:clrMapOvr>
    <a:masterClrMapping/>
  </p:clrMapOvr>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Legislative-Presentation-4x3" id="{7E629A1C-6AAF-4035-9765-28E09549C31B}" vid="{98008B9D-F23C-4D3F-B6AE-9B87DDE61B8F}"/>
    </a:ext>
  </a:extLst>
</a:theme>
</file>

<file path=ppt/theme/theme2.xml><?xml version="1.0" encoding="utf-8"?>
<a:theme xmlns:a="http://schemas.openxmlformats.org/drawingml/2006/main" name="1_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Legislative-Presentation-4x3" id="{7E629A1C-6AAF-4035-9765-28E09549C31B}" vid="{81BF8D87-920B-474A-A7AE-A8D2BED626C6}"/>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Trauma Funding</Template>
  <TotalTime>1242</TotalTime>
  <Words>822</Words>
  <Application>Microsoft Office PowerPoint</Application>
  <PresentationFormat>On-screen Show (4:3)</PresentationFormat>
  <Paragraphs>122</Paragraphs>
  <Slides>8</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5" baseType="lpstr">
      <vt:lpstr>Arial</vt:lpstr>
      <vt:lpstr>Calibri</vt:lpstr>
      <vt:lpstr>Rockwell</vt:lpstr>
      <vt:lpstr>Verdana</vt:lpstr>
      <vt:lpstr>Dark Room</vt:lpstr>
      <vt:lpstr>1_Dark Room</vt:lpstr>
      <vt:lpstr>Acrobat Document</vt:lpstr>
      <vt:lpstr>EMS/Trauma System Overview</vt:lpstr>
      <vt:lpstr>Need for Trauma System </vt:lpstr>
      <vt:lpstr>Trauma System Partners and Roles</vt:lpstr>
      <vt:lpstr>State Designation for Health Care Facilities</vt:lpstr>
      <vt:lpstr>PowerPoint Presentation</vt:lpstr>
      <vt:lpstr>Trauma System by the Numbers</vt:lpstr>
      <vt:lpstr>Trauma System Funding Streams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EMS/Trauma System Overview</dc:title>
  <dc:creator>Flores,Amanda (DSHS)</dc:creator>
  <cp:lastModifiedBy>Flores,Amanda (DSHS)</cp:lastModifiedBy>
  <cp:revision>91</cp:revision>
  <cp:lastPrinted>2018-01-30T14:02:16Z</cp:lastPrinted>
  <dcterms:created xsi:type="dcterms:W3CDTF">2017-11-10T13:21:27Z</dcterms:created>
  <dcterms:modified xsi:type="dcterms:W3CDTF">2018-01-30T14:03:39Z</dcterms:modified>
</cp:coreProperties>
</file>